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 id="2147483705" r:id="rId2"/>
  </p:sldMasterIdLst>
  <p:notesMasterIdLst>
    <p:notesMasterId r:id="rId1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Lst>
  <p:sldSz cx="9144000" cy="5143500" type="screen16x9"/>
  <p:notesSz cx="6858000" cy="9144000"/>
  <p:embeddedFontLst>
    <p:embeddedFont>
      <p:font typeface="Anaheim" panose="02010600030101010101" charset="0"/>
      <p:regular r:id="rId133"/>
    </p:embeddedFont>
    <p:embeddedFont>
      <p:font typeface="Barlow Medium" panose="00000600000000000000" pitchFamily="2" charset="0"/>
      <p:regular r:id="rId134"/>
      <p:bold r:id="rId135"/>
      <p:italic r:id="rId136"/>
      <p:boldItalic r:id="rId137"/>
    </p:embeddedFont>
    <p:embeddedFont>
      <p:font typeface="Bebas Neue" panose="020B0606020202050201" pitchFamily="34" charset="0"/>
      <p:regular r:id="rId138"/>
    </p:embeddedFont>
    <p:embeddedFont>
      <p:font typeface="Calibri" panose="020F0502020204030204" pitchFamily="34" charset="0"/>
      <p:regular r:id="rId139"/>
      <p:bold r:id="rId140"/>
      <p:italic r:id="rId141"/>
      <p:boldItalic r:id="rId142"/>
    </p:embeddedFont>
    <p:embeddedFont>
      <p:font typeface="Lato" panose="020F0502020204030203" pitchFamily="34" charset="0"/>
      <p:regular r:id="rId143"/>
      <p:bold r:id="rId144"/>
      <p:italic r:id="rId145"/>
      <p:boldItalic r:id="rId146"/>
    </p:embeddedFont>
    <p:embeddedFont>
      <p:font typeface="Montserrat ExtraBold" panose="00000900000000000000" pitchFamily="2" charset="0"/>
      <p:bold r:id="rId147"/>
      <p:boldItalic r:id="rId148"/>
    </p:embeddedFont>
    <p:embeddedFont>
      <p:font typeface="Patrick Hand" panose="00000500000000000000" pitchFamily="2" charset="0"/>
      <p:regular r:id="rId149"/>
    </p:embeddedFont>
    <p:embeddedFont>
      <p:font typeface="Poppins" panose="00000500000000000000" pitchFamily="2" charset="0"/>
      <p:regular r:id="rId150"/>
      <p:bold r:id="rId151"/>
      <p:italic r:id="rId152"/>
      <p:boldItalic r:id="rId153"/>
    </p:embeddedFont>
    <p:embeddedFont>
      <p:font typeface="Roboto" panose="02000000000000000000" pitchFamily="2" charset="0"/>
      <p:regular r:id="rId154"/>
      <p:bold r:id="rId155"/>
      <p:italic r:id="rId156"/>
      <p:boldItalic r:id="rId157"/>
    </p:embeddedFont>
    <p:embeddedFont>
      <p:font typeface="Roboto Condensed Light" panose="02000000000000000000" pitchFamily="2" charset="0"/>
      <p:regular r:id="rId1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134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6.fntdata"/><Relationship Id="rId159"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font" Target="fonts/font17.fntdata"/><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font" Target="fonts/font7.fntdata"/><Relationship Id="rId85" Type="http://schemas.openxmlformats.org/officeDocument/2006/relationships/slide" Target="slides/slide83.xml"/><Relationship Id="rId150" Type="http://schemas.openxmlformats.org/officeDocument/2006/relationships/font" Target="fonts/font18.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8.fntdata"/><Relationship Id="rId145" Type="http://schemas.openxmlformats.org/officeDocument/2006/relationships/font" Target="fonts/font13.fntdata"/><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font" Target="fonts/font3.fntdata"/><Relationship Id="rId151" Type="http://schemas.openxmlformats.org/officeDocument/2006/relationships/font" Target="fonts/font19.fntdata"/><Relationship Id="rId156" Type="http://schemas.openxmlformats.org/officeDocument/2006/relationships/font" Target="fonts/font24.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9.fntdata"/><Relationship Id="rId14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font" Target="fonts/font4.fntdata"/><Relationship Id="rId157" Type="http://schemas.openxmlformats.org/officeDocument/2006/relationships/font" Target="fonts/font25.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20.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5.fntdata"/><Relationship Id="rId158" Type="http://schemas.openxmlformats.org/officeDocument/2006/relationships/font" Target="fonts/font2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3" Type="http://schemas.openxmlformats.org/officeDocument/2006/relationships/font" Target="fonts/font2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font" Target="fonts/font11.fntdata"/><Relationship Id="rId148"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fntdata"/><Relationship Id="rId154" Type="http://schemas.openxmlformats.org/officeDocument/2006/relationships/font" Target="fonts/font22.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font" Target="fonts/font12.fntdata"/><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font" Target="fonts/font2.fntdata"/><Relationship Id="rId80" Type="http://schemas.openxmlformats.org/officeDocument/2006/relationships/slide" Target="slides/slide78.xml"/><Relationship Id="rId155"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2ed1d417bc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2ed1d417b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2ef25f1860_1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2ef25f1860_1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22ef25f1860_1_1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22ef25f1860_1_1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22f076f592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22f076f59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22ef25f1860_7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22ef25f1860_7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22ef25f1860_7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22ef25f1860_7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22ef25f1860_7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22ef25f1860_7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22ef25f1860_7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3" name="Google Shape;1963;g22ef25f1860_7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22f076f5922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7" name="Google Shape;1977;g22f076f592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g22f076f5922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4" name="Google Shape;1984;g22f076f592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22ef25f1860_7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22ef25f1860_7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22f076f5922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22f076f592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2ef25f1860_1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22ef25f1860_1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g22f076f5922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6" name="Google Shape;2026;g22f076f592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g22ef25f1860_8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4" name="Google Shape;2034;g22ef25f1860_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22ef25f1860_7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22ef25f1860_7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22ef25f1860_1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22ef25f1860_1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22ef25f1860_1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22ef25f1860_1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22f19b945fe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22f19b945fe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25812c7b5ea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25812c7b5e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g22ef959deb8_2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5" name="Google Shape;2245;g22ef959deb8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22f19b945fe_4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22f19b945fe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2ef959deb8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2ef959deb8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2ef25f1860_1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22ef25f1860_1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g22f19b945fe_4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7" name="Google Shape;2267;g22f19b945fe_4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g25812c7b5ea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7" name="Google Shape;2277;g25812c7b5ea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g22f076f5922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3" name="Google Shape;2283;g22f076f5922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22ef959deb8_2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0" name="Google Shape;2290;g22ef959deb8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3"/>
        <p:cNvGrpSpPr/>
        <p:nvPr/>
      </p:nvGrpSpPr>
      <p:grpSpPr>
        <a:xfrm>
          <a:off x="0" y="0"/>
          <a:ext cx="0" cy="0"/>
          <a:chOff x="0" y="0"/>
          <a:chExt cx="0" cy="0"/>
        </a:xfrm>
      </p:grpSpPr>
      <p:sp>
        <p:nvSpPr>
          <p:cNvPr id="2294" name="Google Shape;2294;g22ef959deb8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5" name="Google Shape;2295;g22ef959deb8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22ef959deb8_2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22ef959deb8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g25812c7b5ea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7" name="Google Shape;2307;g25812c7b5ea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25812c7b5ea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25812c7b5ea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
        <p:cNvGrpSpPr/>
        <p:nvPr/>
      </p:nvGrpSpPr>
      <p:grpSpPr>
        <a:xfrm>
          <a:off x="0" y="0"/>
          <a:ext cx="0" cy="0"/>
          <a:chOff x="0" y="0"/>
          <a:chExt cx="0" cy="0"/>
        </a:xfrm>
      </p:grpSpPr>
      <p:sp>
        <p:nvSpPr>
          <p:cNvPr id="2318" name="Google Shape;2318;g25812c7b5ea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9" name="Google Shape;2319;g25812c7b5e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25812c7b5ea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25812c7b5e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5812c7b5e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25812c7b5e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5812c7b5ea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5812c7b5e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5812c7b5ea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5812c7b5e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5812c7b5e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5812c7b5e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f19b945fe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f19b945fe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2ef25f1860_1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22ef25f1860_1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22ef25f1860_1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22ef25f1860_1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2ef25f1860_1_7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2ef25f1860_1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2ef25f1860_1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22ef25f1860_1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22ef25f1860_1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22ef25f1860_1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2ef25f1860_1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22ef25f1860_1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22ef25f1860_1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22ef25f1860_1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2ef25f1860_1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22ef25f1860_1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2ef25f1860_1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22ef25f1860_1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2ef25f1860_6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2ef25f1860_6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2ef25f1860_1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22ef25f1860_1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2f19b945fe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22f19b945f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22ef25f1860_1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22ef25f1860_1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2ef25f1860_1_16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2ef25f1860_1_1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22ef25f1860_1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22ef25f1860_1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22ef25f1860_1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22ef25f1860_1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2ef25f1860_1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22ef25f1860_1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22ef25f1860_1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22ef25f1860_1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22ef25f1860_1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22ef25f1860_1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2f0c327a9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2f0c327a9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22ef25f1860_6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22ef25f1860_6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22ef25f1860_8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22ef25f1860_8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2ef25f1860_8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2ef25f1860_8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22ef25f1860_8_9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22ef25f1860_8_9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2ef25f1860_1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2ef25f1860_1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22ef25f1860_8_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7" name="Google Shape;1387;g22ef25f1860_8_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22ef25f1860_8_9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22ef25f1860_8_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2ef959deb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2ef959de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22ef959deb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22ef959deb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22ef959deb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22ef959deb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22ef959deb8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22ef959deb8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22ef959deb8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22ef959deb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22ef959deb8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22ef959deb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22ef959deb8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22ef959deb8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22ef959deb8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22ef959deb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2ef25f1860_1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2ef25f1860_1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22ef959deb8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22ef959deb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2ef959deb8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6" name="Google Shape;1456;g22ef959deb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22ef25f1860_8_9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22ef25f1860_8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22ef959deb8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22ef959deb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22ef959deb8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22ef959deb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22ef959deb8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22ef959deb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22ef959deb8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22ef959deb8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22ef959deb8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3" name="Google Shape;1493;g22ef959deb8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g22ef959deb8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0" name="Google Shape;1500;g22ef959deb8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22ef959deb8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22ef959deb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22ef25f1860_1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22ef25f1860_1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22ef959deb8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22ef959deb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22ef959deb8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22ef959deb8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22ef25f1860_8_9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22ef25f1860_8_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22ef959deb8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22ef959deb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22ef959deb8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22ef959deb8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22ef959deb8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22ef959deb8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22ef959deb8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22ef959deb8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22ef959deb8_0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22ef959deb8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22ef959deb8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22ef959deb8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22ef959deb8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22ef959deb8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2ef25f1860_1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2ef25f1860_1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22ef959deb8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22ef959deb8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22ef959deb8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5" name="Google Shape;1585;g22ef959deb8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22ef959deb8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22ef959deb8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g22ef959deb8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g22ef959deb8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22ef959deb8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22ef959deb8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22ef959deb8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22ef959deb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22ef959deb8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22ef959deb8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22ef959deb8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22ef959deb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22ef959deb8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22ef959deb8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22ef959deb8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22ef959deb8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2ef25f1860_1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22ef25f1860_1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22ef959deb8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22ef959deb8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22ef959deb8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22ef959deb8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22ef25f1860_8_9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22ef25f1860_8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0"/>
        <p:cNvGrpSpPr/>
        <p:nvPr/>
      </p:nvGrpSpPr>
      <p:grpSpPr>
        <a:xfrm>
          <a:off x="0" y="0"/>
          <a:ext cx="0" cy="0"/>
          <a:chOff x="0" y="0"/>
          <a:chExt cx="0" cy="0"/>
        </a:xfrm>
      </p:grpSpPr>
      <p:sp>
        <p:nvSpPr>
          <p:cNvPr id="1661" name="Google Shape;1661;g22ef25f1860_8_9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2" name="Google Shape;1662;g22ef25f1860_8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22ef959deb8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22ef959deb8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22ef959deb8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22ef959deb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22ef25f1860_8_9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22ef25f1860_8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22ef959deb8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5" name="Google Shape;1685;g22ef959deb8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g22ef959deb8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2" name="Google Shape;1692;g22ef959deb8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22ef25f1860_8_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22ef25f1860_8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2ef25f1860_1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22ef25f1860_1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22ef25f1860_8_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22ef25f1860_8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22ef959deb8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22ef959deb8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22ef25f1860_8_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 name="Google Shape;1717;g22ef25f1860_8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22ef959deb8_0_4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22ef959deb8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g22ef959deb8_0_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9" name="Google Shape;1729;g22ef959deb8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22ef959deb8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22ef959deb8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22ef959deb8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2" name="Google Shape;1742;g22ef959deb8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22ef25f1860_8_9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22ef25f1860_8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22ef25f1860_8_9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22ef25f1860_8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22ef25f1860_6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22ef25f1860_6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53"/>
        <p:cNvGrpSpPr/>
        <p:nvPr/>
      </p:nvGrpSpPr>
      <p:grpSpPr>
        <a:xfrm>
          <a:off x="0" y="0"/>
          <a:ext cx="0" cy="0"/>
          <a:chOff x="0" y="0"/>
          <a:chExt cx="0" cy="0"/>
        </a:xfrm>
      </p:grpSpPr>
      <p:sp>
        <p:nvSpPr>
          <p:cNvPr id="54" name="Google Shape;54;p14"/>
          <p:cNvSpPr/>
          <p:nvPr/>
        </p:nvSpPr>
        <p:spPr>
          <a:xfrm rot="-5400000">
            <a:off x="356940" y="-364566"/>
            <a:ext cx="5153976" cy="586785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ctrTitle"/>
          </p:nvPr>
        </p:nvSpPr>
        <p:spPr>
          <a:xfrm>
            <a:off x="722725" y="1853638"/>
            <a:ext cx="4658400" cy="1250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43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835100" y="3735075"/>
            <a:ext cx="2879400" cy="467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57"/>
        <p:cNvGrpSpPr/>
        <p:nvPr/>
      </p:nvGrpSpPr>
      <p:grpSpPr>
        <a:xfrm>
          <a:off x="0" y="0"/>
          <a:ext cx="0" cy="0"/>
          <a:chOff x="0" y="0"/>
          <a:chExt cx="0" cy="0"/>
        </a:xfrm>
      </p:grpSpPr>
      <p:sp>
        <p:nvSpPr>
          <p:cNvPr id="58" name="Google Shape;58;p15"/>
          <p:cNvSpPr/>
          <p:nvPr/>
        </p:nvSpPr>
        <p:spPr>
          <a:xfrm rot="-7820636">
            <a:off x="-2764275" y="1083460"/>
            <a:ext cx="9454879" cy="6719979"/>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5"/>
          <p:cNvSpPr txBox="1">
            <a:spLocks noGrp="1"/>
          </p:cNvSpPr>
          <p:nvPr>
            <p:ph type="title"/>
          </p:nvPr>
        </p:nvSpPr>
        <p:spPr>
          <a:xfrm>
            <a:off x="715100" y="3316350"/>
            <a:ext cx="4449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title" idx="2" hasCustomPrompt="1"/>
          </p:nvPr>
        </p:nvSpPr>
        <p:spPr>
          <a:xfrm>
            <a:off x="715100" y="2303100"/>
            <a:ext cx="136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15"/>
          <p:cNvSpPr txBox="1">
            <a:spLocks noGrp="1"/>
          </p:cNvSpPr>
          <p:nvPr>
            <p:ph type="subTitle" idx="1"/>
          </p:nvPr>
        </p:nvSpPr>
        <p:spPr>
          <a:xfrm>
            <a:off x="715100" y="4230800"/>
            <a:ext cx="4815600" cy="37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62"/>
        <p:cNvGrpSpPr/>
        <p:nvPr/>
      </p:nvGrpSpPr>
      <p:grpSpPr>
        <a:xfrm>
          <a:off x="0" y="0"/>
          <a:ext cx="0" cy="0"/>
          <a:chOff x="0" y="0"/>
          <a:chExt cx="0" cy="0"/>
        </a:xfrm>
      </p:grpSpPr>
      <p:sp>
        <p:nvSpPr>
          <p:cNvPr id="63" name="Google Shape;63;p16"/>
          <p:cNvSpPr/>
          <p:nvPr/>
        </p:nvSpPr>
        <p:spPr>
          <a:xfrm rot="-5541284" flipH="1">
            <a:off x="2826278" y="-1542061"/>
            <a:ext cx="5509574" cy="8226446"/>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4" name="Google Shape;64;p16"/>
          <p:cNvSpPr/>
          <p:nvPr/>
        </p:nvSpPr>
        <p:spPr>
          <a:xfrm rot="-5899740" flipH="1">
            <a:off x="-96631" y="-2002755"/>
            <a:ext cx="9124937" cy="978075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5" name="Google Shape;65;p16"/>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6"/>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Font typeface="Poppins"/>
              <a:buAutoNum type="arabicPeriod"/>
              <a:defRPr sz="1100">
                <a:solidFill>
                  <a:srgbClr val="434343"/>
                </a:solidFill>
                <a:latin typeface="Poppins"/>
                <a:ea typeface="Poppins"/>
                <a:cs typeface="Poppins"/>
                <a:sym typeface="Poppins"/>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67"/>
        <p:cNvGrpSpPr/>
        <p:nvPr/>
      </p:nvGrpSpPr>
      <p:grpSpPr>
        <a:xfrm>
          <a:off x="0" y="0"/>
          <a:ext cx="0" cy="0"/>
          <a:chOff x="0" y="0"/>
          <a:chExt cx="0" cy="0"/>
        </a:xfrm>
      </p:grpSpPr>
      <p:sp>
        <p:nvSpPr>
          <p:cNvPr id="68" name="Google Shape;68;p17"/>
          <p:cNvSpPr/>
          <p:nvPr/>
        </p:nvSpPr>
        <p:spPr>
          <a:xfrm rot="-5400072" flipH="1">
            <a:off x="5044603" y="1191726"/>
            <a:ext cx="5136966" cy="275351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69" name="Google Shape;69;p17"/>
          <p:cNvSpPr/>
          <p:nvPr/>
        </p:nvSpPr>
        <p:spPr>
          <a:xfrm rot="-5400000">
            <a:off x="1521963" y="-1545005"/>
            <a:ext cx="5182542" cy="8226468"/>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70" name="Google Shape;70;p17"/>
          <p:cNvSpPr txBox="1">
            <a:spLocks noGrp="1"/>
          </p:cNvSpPr>
          <p:nvPr>
            <p:ph type="subTitle" idx="1"/>
          </p:nvPr>
        </p:nvSpPr>
        <p:spPr>
          <a:xfrm>
            <a:off x="719988" y="2684125"/>
            <a:ext cx="2621700" cy="713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2700" b="1">
                <a:latin typeface="Poppins"/>
                <a:ea typeface="Poppins"/>
                <a:cs typeface="Poppins"/>
                <a:sym typeface="Poppin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1" name="Google Shape;71;p17"/>
          <p:cNvSpPr txBox="1">
            <a:spLocks noGrp="1"/>
          </p:cNvSpPr>
          <p:nvPr>
            <p:ph type="subTitle" idx="2"/>
          </p:nvPr>
        </p:nvSpPr>
        <p:spPr>
          <a:xfrm>
            <a:off x="3898763" y="2684125"/>
            <a:ext cx="2621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700" b="1">
                <a:latin typeface="Poppins"/>
                <a:ea typeface="Poppins"/>
                <a:cs typeface="Poppins"/>
                <a:sym typeface="Poppin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2" name="Google Shape;72;p17"/>
          <p:cNvSpPr txBox="1">
            <a:spLocks noGrp="1"/>
          </p:cNvSpPr>
          <p:nvPr>
            <p:ph type="subTitle" idx="3"/>
          </p:nvPr>
        </p:nvSpPr>
        <p:spPr>
          <a:xfrm>
            <a:off x="720150" y="3602950"/>
            <a:ext cx="2621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7"/>
          <p:cNvSpPr txBox="1">
            <a:spLocks noGrp="1"/>
          </p:cNvSpPr>
          <p:nvPr>
            <p:ph type="subTitle" idx="4"/>
          </p:nvPr>
        </p:nvSpPr>
        <p:spPr>
          <a:xfrm>
            <a:off x="3898925" y="3602950"/>
            <a:ext cx="2621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17"/>
          <p:cNvSpPr txBox="1">
            <a:spLocks noGrp="1"/>
          </p:cNvSpPr>
          <p:nvPr>
            <p:ph type="title"/>
          </p:nvPr>
        </p:nvSpPr>
        <p:spPr>
          <a:xfrm>
            <a:off x="720000" y="535000"/>
            <a:ext cx="58005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75"/>
        <p:cNvGrpSpPr/>
        <p:nvPr/>
      </p:nvGrpSpPr>
      <p:grpSpPr>
        <a:xfrm>
          <a:off x="0" y="0"/>
          <a:ext cx="0" cy="0"/>
          <a:chOff x="0" y="0"/>
          <a:chExt cx="0" cy="0"/>
        </a:xfrm>
      </p:grpSpPr>
      <p:sp>
        <p:nvSpPr>
          <p:cNvPr id="76" name="Google Shape;76;p18"/>
          <p:cNvSpPr/>
          <p:nvPr/>
        </p:nvSpPr>
        <p:spPr>
          <a:xfrm rot="-486386" flipH="1">
            <a:off x="-1902568" y="-640257"/>
            <a:ext cx="12387502" cy="596078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8"/>
          <p:cNvSpPr/>
          <p:nvPr/>
        </p:nvSpPr>
        <p:spPr>
          <a:xfrm rot="-486381" flipH="1">
            <a:off x="-289330" y="-808575"/>
            <a:ext cx="10000337" cy="596078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8"/>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79"/>
        <p:cNvGrpSpPr/>
        <p:nvPr/>
      </p:nvGrpSpPr>
      <p:grpSpPr>
        <a:xfrm>
          <a:off x="0" y="0"/>
          <a:ext cx="0" cy="0"/>
          <a:chOff x="0" y="0"/>
          <a:chExt cx="0" cy="0"/>
        </a:xfrm>
      </p:grpSpPr>
      <p:sp>
        <p:nvSpPr>
          <p:cNvPr id="80" name="Google Shape;80;p19"/>
          <p:cNvSpPr/>
          <p:nvPr/>
        </p:nvSpPr>
        <p:spPr>
          <a:xfrm rot="-4705227">
            <a:off x="852381" y="-2410078"/>
            <a:ext cx="7062052" cy="988690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1" name="Google Shape;81;p19"/>
          <p:cNvSpPr/>
          <p:nvPr/>
        </p:nvSpPr>
        <p:spPr>
          <a:xfrm rot="5400000" flipH="1">
            <a:off x="9278336" y="-986958"/>
            <a:ext cx="5182542" cy="8226468"/>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82" name="Google Shape;82;p19"/>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9"/>
          <p:cNvSpPr txBox="1">
            <a:spLocks noGrp="1"/>
          </p:cNvSpPr>
          <p:nvPr>
            <p:ph type="body" idx="1"/>
          </p:nvPr>
        </p:nvSpPr>
        <p:spPr>
          <a:xfrm>
            <a:off x="720000" y="1466850"/>
            <a:ext cx="5814300" cy="2316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3"/>
              </a:buClr>
              <a:buSzPts val="1200"/>
              <a:buFont typeface="Lato"/>
              <a:buChar char="●"/>
              <a:defRPr sz="1600">
                <a:solidFill>
                  <a:srgbClr val="434343"/>
                </a:solidFill>
                <a:latin typeface="Poppins"/>
                <a:ea typeface="Poppins"/>
                <a:cs typeface="Poppins"/>
                <a:sym typeface="Poppins"/>
              </a:defRPr>
            </a:lvl1pPr>
            <a:lvl2pPr marL="914400" lvl="1" indent="-304800" rtl="0">
              <a:lnSpc>
                <a:spcPct val="115000"/>
              </a:lnSpc>
              <a:spcBef>
                <a:spcPts val="0"/>
              </a:spcBef>
              <a:spcAft>
                <a:spcPts val="0"/>
              </a:spcAft>
              <a:buClr>
                <a:srgbClr val="000000"/>
              </a:buClr>
              <a:buSzPts val="1200"/>
              <a:buFont typeface="Arial"/>
              <a:buChar char="○"/>
              <a:defRPr>
                <a:solidFill>
                  <a:srgbClr val="434343"/>
                </a:solidFill>
              </a:defRPr>
            </a:lvl2pPr>
            <a:lvl3pPr marL="1371600" lvl="2" indent="-304800" rtl="0">
              <a:lnSpc>
                <a:spcPct val="115000"/>
              </a:lnSpc>
              <a:spcBef>
                <a:spcPts val="0"/>
              </a:spcBef>
              <a:spcAft>
                <a:spcPts val="0"/>
              </a:spcAft>
              <a:buClr>
                <a:srgbClr val="000000"/>
              </a:buClr>
              <a:buSzPts val="1200"/>
              <a:buFont typeface="Arial"/>
              <a:buChar char="■"/>
              <a:defRPr>
                <a:solidFill>
                  <a:srgbClr val="434343"/>
                </a:solidFill>
              </a:defRPr>
            </a:lvl3pPr>
            <a:lvl4pPr marL="1828800" lvl="3" indent="-304800" rtl="0">
              <a:lnSpc>
                <a:spcPct val="115000"/>
              </a:lnSpc>
              <a:spcBef>
                <a:spcPts val="0"/>
              </a:spcBef>
              <a:spcAft>
                <a:spcPts val="0"/>
              </a:spcAft>
              <a:buClr>
                <a:srgbClr val="000000"/>
              </a:buClr>
              <a:buSzPts val="1200"/>
              <a:buFont typeface="Arial"/>
              <a:buChar char="●"/>
              <a:defRPr>
                <a:solidFill>
                  <a:srgbClr val="434343"/>
                </a:solidFill>
              </a:defRPr>
            </a:lvl4pPr>
            <a:lvl5pPr marL="2286000" lvl="4" indent="-304800" rtl="0">
              <a:lnSpc>
                <a:spcPct val="115000"/>
              </a:lnSpc>
              <a:spcBef>
                <a:spcPts val="0"/>
              </a:spcBef>
              <a:spcAft>
                <a:spcPts val="0"/>
              </a:spcAft>
              <a:buClr>
                <a:srgbClr val="000000"/>
              </a:buClr>
              <a:buSzPts val="1200"/>
              <a:buFont typeface="Arial"/>
              <a:buChar char="○"/>
              <a:defRPr>
                <a:solidFill>
                  <a:srgbClr val="434343"/>
                </a:solidFill>
              </a:defRPr>
            </a:lvl5pPr>
            <a:lvl6pPr marL="2743200" lvl="5" indent="-304800" rtl="0">
              <a:lnSpc>
                <a:spcPct val="115000"/>
              </a:lnSpc>
              <a:spcBef>
                <a:spcPts val="0"/>
              </a:spcBef>
              <a:spcAft>
                <a:spcPts val="0"/>
              </a:spcAft>
              <a:buClr>
                <a:srgbClr val="000000"/>
              </a:buClr>
              <a:buSzPts val="1200"/>
              <a:buFont typeface="Arial"/>
              <a:buChar char="■"/>
              <a:defRPr>
                <a:solidFill>
                  <a:srgbClr val="434343"/>
                </a:solidFill>
              </a:defRPr>
            </a:lvl6pPr>
            <a:lvl7pPr marL="3200400" lvl="6" indent="-304800" rtl="0">
              <a:lnSpc>
                <a:spcPct val="115000"/>
              </a:lnSpc>
              <a:spcBef>
                <a:spcPts val="0"/>
              </a:spcBef>
              <a:spcAft>
                <a:spcPts val="0"/>
              </a:spcAft>
              <a:buClr>
                <a:srgbClr val="000000"/>
              </a:buClr>
              <a:buSzPts val="1200"/>
              <a:buFont typeface="Arial"/>
              <a:buChar char="●"/>
              <a:defRPr>
                <a:solidFill>
                  <a:srgbClr val="434343"/>
                </a:solidFill>
              </a:defRPr>
            </a:lvl7pPr>
            <a:lvl8pPr marL="3657600" lvl="7" indent="-304800" rtl="0">
              <a:lnSpc>
                <a:spcPct val="115000"/>
              </a:lnSpc>
              <a:spcBef>
                <a:spcPts val="0"/>
              </a:spcBef>
              <a:spcAft>
                <a:spcPts val="0"/>
              </a:spcAft>
              <a:buClr>
                <a:srgbClr val="000000"/>
              </a:buClr>
              <a:buSzPts val="1200"/>
              <a:buFont typeface="Arial"/>
              <a:buChar char="○"/>
              <a:defRPr>
                <a:solidFill>
                  <a:srgbClr val="434343"/>
                </a:solidFill>
              </a:defRPr>
            </a:lvl8pPr>
            <a:lvl9pPr marL="4114800" lvl="8" indent="-304800" rtl="0">
              <a:lnSpc>
                <a:spcPct val="115000"/>
              </a:lnSpc>
              <a:spcBef>
                <a:spcPts val="0"/>
              </a:spcBef>
              <a:spcAft>
                <a:spcPts val="0"/>
              </a:spcAft>
              <a:buClr>
                <a:srgbClr val="000000"/>
              </a:buClr>
              <a:buSzPts val="1200"/>
              <a:buFont typeface="Arial"/>
              <a:buChar char="■"/>
              <a:defRPr>
                <a:solidFill>
                  <a:srgbClr val="434343"/>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84"/>
        <p:cNvGrpSpPr/>
        <p:nvPr/>
      </p:nvGrpSpPr>
      <p:grpSpPr>
        <a:xfrm>
          <a:off x="0" y="0"/>
          <a:ext cx="0" cy="0"/>
          <a:chOff x="0" y="0"/>
          <a:chExt cx="0" cy="0"/>
        </a:xfrm>
      </p:grpSpPr>
      <p:sp>
        <p:nvSpPr>
          <p:cNvPr id="85" name="Google Shape;85;p20"/>
          <p:cNvSpPr/>
          <p:nvPr/>
        </p:nvSpPr>
        <p:spPr>
          <a:xfrm rot="-98" flipH="1">
            <a:off x="-176787" y="-1092039"/>
            <a:ext cx="9497574" cy="514323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0"/>
          <p:cNvSpPr txBox="1">
            <a:spLocks noGrp="1"/>
          </p:cNvSpPr>
          <p:nvPr>
            <p:ph type="title"/>
          </p:nvPr>
        </p:nvSpPr>
        <p:spPr>
          <a:xfrm>
            <a:off x="2061100" y="535000"/>
            <a:ext cx="6367800" cy="20178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72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87"/>
        <p:cNvGrpSpPr/>
        <p:nvPr/>
      </p:nvGrpSpPr>
      <p:grpSpPr>
        <a:xfrm>
          <a:off x="0" y="0"/>
          <a:ext cx="0" cy="0"/>
          <a:chOff x="0" y="0"/>
          <a:chExt cx="0" cy="0"/>
        </a:xfrm>
      </p:grpSpPr>
      <p:sp>
        <p:nvSpPr>
          <p:cNvPr id="88" name="Google Shape;88;p21"/>
          <p:cNvSpPr/>
          <p:nvPr/>
        </p:nvSpPr>
        <p:spPr>
          <a:xfrm rot="-3699419">
            <a:off x="-1697087" y="-1354507"/>
            <a:ext cx="8621816" cy="671996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1"/>
          <p:cNvSpPr txBox="1">
            <a:spLocks noGrp="1"/>
          </p:cNvSpPr>
          <p:nvPr>
            <p:ph type="subTitle" idx="1"/>
          </p:nvPr>
        </p:nvSpPr>
        <p:spPr>
          <a:xfrm>
            <a:off x="715100" y="894950"/>
            <a:ext cx="4066500" cy="87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5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0" name="Google Shape;90;p21"/>
          <p:cNvSpPr txBox="1">
            <a:spLocks noGrp="1"/>
          </p:cNvSpPr>
          <p:nvPr>
            <p:ph type="subTitle" idx="2"/>
          </p:nvPr>
        </p:nvSpPr>
        <p:spPr>
          <a:xfrm>
            <a:off x="715100" y="1690925"/>
            <a:ext cx="4066500" cy="12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p:nvPr/>
        </p:nvSpPr>
        <p:spPr>
          <a:xfrm rot="10799942" flipH="1">
            <a:off x="-144703" y="2613951"/>
            <a:ext cx="9536346" cy="529291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2"/>
          <p:cNvSpPr txBox="1">
            <a:spLocks noGrp="1"/>
          </p:cNvSpPr>
          <p:nvPr>
            <p:ph type="title"/>
          </p:nvPr>
        </p:nvSpPr>
        <p:spPr>
          <a:xfrm>
            <a:off x="724900" y="3657600"/>
            <a:ext cx="7704000" cy="95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94"/>
        <p:cNvGrpSpPr/>
        <p:nvPr/>
      </p:nvGrpSpPr>
      <p:grpSpPr>
        <a:xfrm>
          <a:off x="0" y="0"/>
          <a:ext cx="0" cy="0"/>
          <a:chOff x="0" y="0"/>
          <a:chExt cx="0" cy="0"/>
        </a:xfrm>
      </p:grpSpPr>
      <p:sp>
        <p:nvSpPr>
          <p:cNvPr id="95" name="Google Shape;95;p23"/>
          <p:cNvSpPr/>
          <p:nvPr/>
        </p:nvSpPr>
        <p:spPr>
          <a:xfrm rot="-129427">
            <a:off x="-563426" y="-4868445"/>
            <a:ext cx="10009567" cy="838631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3"/>
          <p:cNvSpPr txBox="1">
            <a:spLocks noGrp="1"/>
          </p:cNvSpPr>
          <p:nvPr>
            <p:ph type="title" hasCustomPrompt="1"/>
          </p:nvPr>
        </p:nvSpPr>
        <p:spPr>
          <a:xfrm>
            <a:off x="715100" y="535000"/>
            <a:ext cx="6576000" cy="1251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9600"/>
              <a:buNone/>
              <a:defRPr sz="9000">
                <a:solidFill>
                  <a:schemeClr val="lt1"/>
                </a:solidFill>
                <a:latin typeface="Montserrat ExtraBold"/>
                <a:ea typeface="Montserrat ExtraBold"/>
                <a:cs typeface="Montserrat ExtraBold"/>
                <a:sym typeface="Montserrat ExtraBold"/>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97" name="Google Shape;97;p23"/>
          <p:cNvSpPr txBox="1">
            <a:spLocks noGrp="1"/>
          </p:cNvSpPr>
          <p:nvPr>
            <p:ph type="subTitle" idx="1"/>
          </p:nvPr>
        </p:nvSpPr>
        <p:spPr>
          <a:xfrm>
            <a:off x="715100" y="1615450"/>
            <a:ext cx="6576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latin typeface="Poppins"/>
                <a:ea typeface="Poppins"/>
                <a:cs typeface="Poppins"/>
                <a:sym typeface="Poppins"/>
              </a:defRPr>
            </a:lvl1pPr>
            <a:lvl2pPr lvl="1" algn="ctr" rtl="0">
              <a:lnSpc>
                <a:spcPct val="100000"/>
              </a:lnSpc>
              <a:spcBef>
                <a:spcPts val="120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3"/>
        </a:solidFill>
        <a:effectLst/>
      </p:bgPr>
    </p:bg>
    <p:spTree>
      <p:nvGrpSpPr>
        <p:cNvPr id="1" name="Shape 99"/>
        <p:cNvGrpSpPr/>
        <p:nvPr/>
      </p:nvGrpSpPr>
      <p:grpSpPr>
        <a:xfrm>
          <a:off x="0" y="0"/>
          <a:ext cx="0" cy="0"/>
          <a:chOff x="0" y="0"/>
          <a:chExt cx="0" cy="0"/>
        </a:xfrm>
      </p:grpSpPr>
      <p:sp>
        <p:nvSpPr>
          <p:cNvPr id="100" name="Google Shape;100;p25"/>
          <p:cNvSpPr/>
          <p:nvPr/>
        </p:nvSpPr>
        <p:spPr>
          <a:xfrm rot="-5581004">
            <a:off x="4260655" y="-1252273"/>
            <a:ext cx="3989378" cy="633250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1" name="Google Shape;101;p25"/>
          <p:cNvSpPr/>
          <p:nvPr/>
        </p:nvSpPr>
        <p:spPr>
          <a:xfrm rot="-5710370">
            <a:off x="-509933" y="-2509851"/>
            <a:ext cx="9258315" cy="10440453"/>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2" name="Google Shape;102;p25"/>
          <p:cNvSpPr txBox="1">
            <a:spLocks noGrp="1"/>
          </p:cNvSpPr>
          <p:nvPr>
            <p:ph type="title"/>
          </p:nvPr>
        </p:nvSpPr>
        <p:spPr>
          <a:xfrm>
            <a:off x="1558200" y="17427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3" name="Google Shape;103;p25"/>
          <p:cNvSpPr txBox="1">
            <a:spLocks noGrp="1"/>
          </p:cNvSpPr>
          <p:nvPr>
            <p:ph type="title" idx="2" hasCustomPrompt="1"/>
          </p:nvPr>
        </p:nvSpPr>
        <p:spPr>
          <a:xfrm>
            <a:off x="739425" y="1742775"/>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 name="Google Shape;104;p25"/>
          <p:cNvSpPr txBox="1">
            <a:spLocks noGrp="1"/>
          </p:cNvSpPr>
          <p:nvPr>
            <p:ph type="subTitle" idx="1"/>
          </p:nvPr>
        </p:nvSpPr>
        <p:spPr>
          <a:xfrm>
            <a:off x="1558200" y="22531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5" name="Google Shape;105;p25"/>
          <p:cNvSpPr txBox="1">
            <a:spLocks noGrp="1"/>
          </p:cNvSpPr>
          <p:nvPr>
            <p:ph type="title" idx="3"/>
          </p:nvPr>
        </p:nvSpPr>
        <p:spPr>
          <a:xfrm>
            <a:off x="5232600" y="17427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6" name="Google Shape;106;p25"/>
          <p:cNvSpPr txBox="1">
            <a:spLocks noGrp="1"/>
          </p:cNvSpPr>
          <p:nvPr>
            <p:ph type="title" idx="4" hasCustomPrompt="1"/>
          </p:nvPr>
        </p:nvSpPr>
        <p:spPr>
          <a:xfrm>
            <a:off x="4380425" y="1742775"/>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25"/>
          <p:cNvSpPr txBox="1">
            <a:spLocks noGrp="1"/>
          </p:cNvSpPr>
          <p:nvPr>
            <p:ph type="subTitle" idx="5"/>
          </p:nvPr>
        </p:nvSpPr>
        <p:spPr>
          <a:xfrm>
            <a:off x="5232600" y="22531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25"/>
          <p:cNvSpPr txBox="1">
            <a:spLocks noGrp="1"/>
          </p:cNvSpPr>
          <p:nvPr>
            <p:ph type="title" idx="6"/>
          </p:nvPr>
        </p:nvSpPr>
        <p:spPr>
          <a:xfrm>
            <a:off x="5248524" y="35321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9" name="Google Shape;109;p25"/>
          <p:cNvSpPr txBox="1">
            <a:spLocks noGrp="1"/>
          </p:cNvSpPr>
          <p:nvPr>
            <p:ph type="title" idx="7" hasCustomPrompt="1"/>
          </p:nvPr>
        </p:nvSpPr>
        <p:spPr>
          <a:xfrm>
            <a:off x="4380425" y="3532175"/>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25"/>
          <p:cNvSpPr txBox="1">
            <a:spLocks noGrp="1"/>
          </p:cNvSpPr>
          <p:nvPr>
            <p:ph type="subTitle" idx="8"/>
          </p:nvPr>
        </p:nvSpPr>
        <p:spPr>
          <a:xfrm>
            <a:off x="5250189" y="40425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 name="Google Shape;111;p25"/>
          <p:cNvSpPr txBox="1">
            <a:spLocks noGrp="1"/>
          </p:cNvSpPr>
          <p:nvPr>
            <p:ph type="title" idx="9"/>
          </p:nvPr>
        </p:nvSpPr>
        <p:spPr>
          <a:xfrm>
            <a:off x="1558200" y="35321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2" name="Google Shape;112;p25"/>
          <p:cNvSpPr txBox="1">
            <a:spLocks noGrp="1"/>
          </p:cNvSpPr>
          <p:nvPr>
            <p:ph type="title" idx="13" hasCustomPrompt="1"/>
          </p:nvPr>
        </p:nvSpPr>
        <p:spPr>
          <a:xfrm>
            <a:off x="739674" y="3532175"/>
            <a:ext cx="720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25"/>
          <p:cNvSpPr txBox="1">
            <a:spLocks noGrp="1"/>
          </p:cNvSpPr>
          <p:nvPr>
            <p:ph type="subTitle" idx="14"/>
          </p:nvPr>
        </p:nvSpPr>
        <p:spPr>
          <a:xfrm>
            <a:off x="1558200" y="40425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25"/>
          <p:cNvSpPr txBox="1">
            <a:spLocks noGrp="1"/>
          </p:cNvSpPr>
          <p:nvPr>
            <p:ph type="title" idx="15"/>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1">
  <p:cSld name="BLANK_1_2">
    <p:bg>
      <p:bgPr>
        <a:solidFill>
          <a:schemeClr val="dk2"/>
        </a:solidFill>
        <a:effectLst/>
      </p:bgPr>
    </p:bg>
    <p:spTree>
      <p:nvGrpSpPr>
        <p:cNvPr id="1" name="Shape 115"/>
        <p:cNvGrpSpPr/>
        <p:nvPr/>
      </p:nvGrpSpPr>
      <p:grpSpPr>
        <a:xfrm>
          <a:off x="0" y="0"/>
          <a:ext cx="0" cy="0"/>
          <a:chOff x="0" y="0"/>
          <a:chExt cx="0" cy="0"/>
        </a:xfrm>
      </p:grpSpPr>
      <p:sp>
        <p:nvSpPr>
          <p:cNvPr id="116" name="Google Shape;116;p26"/>
          <p:cNvSpPr/>
          <p:nvPr/>
        </p:nvSpPr>
        <p:spPr>
          <a:xfrm rot="10799942" flipH="1">
            <a:off x="-259949" y="-1070835"/>
            <a:ext cx="9663894" cy="930852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7" name="Google Shape;117;p26"/>
          <p:cNvSpPr txBox="1">
            <a:spLocks noGrp="1"/>
          </p:cNvSpPr>
          <p:nvPr>
            <p:ph type="title"/>
          </p:nvPr>
        </p:nvSpPr>
        <p:spPr>
          <a:xfrm>
            <a:off x="1534000" y="1225386"/>
            <a:ext cx="26901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8" name="Google Shape;118;p26"/>
          <p:cNvSpPr txBox="1">
            <a:spLocks noGrp="1"/>
          </p:cNvSpPr>
          <p:nvPr>
            <p:ph type="title" idx="2" hasCustomPrompt="1"/>
          </p:nvPr>
        </p:nvSpPr>
        <p:spPr>
          <a:xfrm>
            <a:off x="719988" y="1459098"/>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26"/>
          <p:cNvSpPr txBox="1">
            <a:spLocks noGrp="1"/>
          </p:cNvSpPr>
          <p:nvPr>
            <p:ph type="subTitle" idx="1"/>
          </p:nvPr>
        </p:nvSpPr>
        <p:spPr>
          <a:xfrm>
            <a:off x="1534000" y="1735711"/>
            <a:ext cx="2690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 name="Google Shape;120;p26"/>
          <p:cNvSpPr txBox="1">
            <a:spLocks noGrp="1"/>
          </p:cNvSpPr>
          <p:nvPr>
            <p:ph type="title" idx="3"/>
          </p:nvPr>
        </p:nvSpPr>
        <p:spPr>
          <a:xfrm>
            <a:off x="5749863" y="1225386"/>
            <a:ext cx="26901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1" name="Google Shape;121;p26"/>
          <p:cNvSpPr txBox="1">
            <a:spLocks noGrp="1"/>
          </p:cNvSpPr>
          <p:nvPr>
            <p:ph type="title" idx="4" hasCustomPrompt="1"/>
          </p:nvPr>
        </p:nvSpPr>
        <p:spPr>
          <a:xfrm>
            <a:off x="4940913" y="1459098"/>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26"/>
          <p:cNvSpPr txBox="1">
            <a:spLocks noGrp="1"/>
          </p:cNvSpPr>
          <p:nvPr>
            <p:ph type="subTitle" idx="5"/>
          </p:nvPr>
        </p:nvSpPr>
        <p:spPr>
          <a:xfrm>
            <a:off x="5749863" y="1735711"/>
            <a:ext cx="2690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3" name="Google Shape;123;p26"/>
          <p:cNvSpPr txBox="1">
            <a:spLocks noGrp="1"/>
          </p:cNvSpPr>
          <p:nvPr>
            <p:ph type="title" idx="6"/>
          </p:nvPr>
        </p:nvSpPr>
        <p:spPr>
          <a:xfrm>
            <a:off x="5749863" y="2271611"/>
            <a:ext cx="26901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4" name="Google Shape;124;p26"/>
          <p:cNvSpPr txBox="1">
            <a:spLocks noGrp="1"/>
          </p:cNvSpPr>
          <p:nvPr>
            <p:ph type="title" idx="7" hasCustomPrompt="1"/>
          </p:nvPr>
        </p:nvSpPr>
        <p:spPr>
          <a:xfrm>
            <a:off x="4940913" y="2562698"/>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26"/>
          <p:cNvSpPr txBox="1">
            <a:spLocks noGrp="1"/>
          </p:cNvSpPr>
          <p:nvPr>
            <p:ph type="subTitle" idx="8"/>
          </p:nvPr>
        </p:nvSpPr>
        <p:spPr>
          <a:xfrm>
            <a:off x="5749863" y="2781936"/>
            <a:ext cx="2690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26"/>
          <p:cNvSpPr txBox="1">
            <a:spLocks noGrp="1"/>
          </p:cNvSpPr>
          <p:nvPr>
            <p:ph type="title" idx="9"/>
          </p:nvPr>
        </p:nvSpPr>
        <p:spPr>
          <a:xfrm>
            <a:off x="1534000" y="2271611"/>
            <a:ext cx="26901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26"/>
          <p:cNvSpPr txBox="1">
            <a:spLocks noGrp="1"/>
          </p:cNvSpPr>
          <p:nvPr>
            <p:ph type="title" idx="13" hasCustomPrompt="1"/>
          </p:nvPr>
        </p:nvSpPr>
        <p:spPr>
          <a:xfrm>
            <a:off x="720237" y="2562698"/>
            <a:ext cx="720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8" name="Google Shape;128;p26"/>
          <p:cNvSpPr txBox="1">
            <a:spLocks noGrp="1"/>
          </p:cNvSpPr>
          <p:nvPr>
            <p:ph type="subTitle" idx="14"/>
          </p:nvPr>
        </p:nvSpPr>
        <p:spPr>
          <a:xfrm>
            <a:off x="1534000" y="2781936"/>
            <a:ext cx="2690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9" name="Google Shape;129;p26"/>
          <p:cNvSpPr txBox="1">
            <a:spLocks noGrp="1"/>
          </p:cNvSpPr>
          <p:nvPr>
            <p:ph type="title" idx="15"/>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26"/>
          <p:cNvSpPr txBox="1">
            <a:spLocks noGrp="1"/>
          </p:cNvSpPr>
          <p:nvPr>
            <p:ph type="title" idx="16"/>
          </p:nvPr>
        </p:nvSpPr>
        <p:spPr>
          <a:xfrm>
            <a:off x="5749863" y="3319586"/>
            <a:ext cx="26901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1" name="Google Shape;131;p26"/>
          <p:cNvSpPr txBox="1">
            <a:spLocks noGrp="1"/>
          </p:cNvSpPr>
          <p:nvPr>
            <p:ph type="title" idx="17" hasCustomPrompt="1"/>
          </p:nvPr>
        </p:nvSpPr>
        <p:spPr>
          <a:xfrm>
            <a:off x="4940913" y="3553298"/>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2" name="Google Shape;132;p26"/>
          <p:cNvSpPr txBox="1">
            <a:spLocks noGrp="1"/>
          </p:cNvSpPr>
          <p:nvPr>
            <p:ph type="subTitle" idx="18"/>
          </p:nvPr>
        </p:nvSpPr>
        <p:spPr>
          <a:xfrm>
            <a:off x="5749863" y="3829911"/>
            <a:ext cx="2690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3" name="Google Shape;133;p26"/>
          <p:cNvSpPr txBox="1">
            <a:spLocks noGrp="1"/>
          </p:cNvSpPr>
          <p:nvPr>
            <p:ph type="title" idx="19"/>
          </p:nvPr>
        </p:nvSpPr>
        <p:spPr>
          <a:xfrm>
            <a:off x="1534000" y="3319586"/>
            <a:ext cx="26901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4" name="Google Shape;134;p26"/>
          <p:cNvSpPr txBox="1">
            <a:spLocks noGrp="1"/>
          </p:cNvSpPr>
          <p:nvPr>
            <p:ph type="title" idx="20" hasCustomPrompt="1"/>
          </p:nvPr>
        </p:nvSpPr>
        <p:spPr>
          <a:xfrm>
            <a:off x="720237" y="3553298"/>
            <a:ext cx="720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5" name="Google Shape;135;p26"/>
          <p:cNvSpPr txBox="1">
            <a:spLocks noGrp="1"/>
          </p:cNvSpPr>
          <p:nvPr>
            <p:ph type="subTitle" idx="21"/>
          </p:nvPr>
        </p:nvSpPr>
        <p:spPr>
          <a:xfrm>
            <a:off x="1534000" y="3829911"/>
            <a:ext cx="2690100" cy="484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1"/>
        </a:solidFill>
        <a:effectLst/>
      </p:bgPr>
    </p:bg>
    <p:spTree>
      <p:nvGrpSpPr>
        <p:cNvPr id="1" name="Shape 136"/>
        <p:cNvGrpSpPr/>
        <p:nvPr/>
      </p:nvGrpSpPr>
      <p:grpSpPr>
        <a:xfrm>
          <a:off x="0" y="0"/>
          <a:ext cx="0" cy="0"/>
          <a:chOff x="0" y="0"/>
          <a:chExt cx="0" cy="0"/>
        </a:xfrm>
      </p:grpSpPr>
      <p:sp>
        <p:nvSpPr>
          <p:cNvPr id="137" name="Google Shape;137;p27"/>
          <p:cNvSpPr/>
          <p:nvPr/>
        </p:nvSpPr>
        <p:spPr>
          <a:xfrm rot="-10799924">
            <a:off x="-159178" y="1321179"/>
            <a:ext cx="9823464" cy="795420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7"/>
          <p:cNvSpPr txBox="1">
            <a:spLocks noGrp="1"/>
          </p:cNvSpPr>
          <p:nvPr>
            <p:ph type="title"/>
          </p:nvPr>
        </p:nvSpPr>
        <p:spPr>
          <a:xfrm>
            <a:off x="3865000" y="4076600"/>
            <a:ext cx="45639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1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9" name="Google Shape;139;p27"/>
          <p:cNvSpPr txBox="1">
            <a:spLocks noGrp="1"/>
          </p:cNvSpPr>
          <p:nvPr>
            <p:ph type="subTitle" idx="1"/>
          </p:nvPr>
        </p:nvSpPr>
        <p:spPr>
          <a:xfrm>
            <a:off x="3992500" y="2676625"/>
            <a:ext cx="4436100" cy="1400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200">
                <a:solidFill>
                  <a:schemeClr val="lt1"/>
                </a:solidFill>
                <a:latin typeface="Poppins"/>
                <a:ea typeface="Poppins"/>
                <a:cs typeface="Poppins"/>
                <a:sym typeface="Poppins"/>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9">
  <p:cSld name="CUSTOM_4">
    <p:spTree>
      <p:nvGrpSpPr>
        <p:cNvPr id="1" name="Shape 140"/>
        <p:cNvGrpSpPr/>
        <p:nvPr/>
      </p:nvGrpSpPr>
      <p:grpSpPr>
        <a:xfrm>
          <a:off x="0" y="0"/>
          <a:ext cx="0" cy="0"/>
          <a:chOff x="0" y="0"/>
          <a:chExt cx="0" cy="0"/>
        </a:xfrm>
      </p:grpSpPr>
      <p:sp>
        <p:nvSpPr>
          <p:cNvPr id="141" name="Google Shape;141;p28"/>
          <p:cNvSpPr/>
          <p:nvPr/>
        </p:nvSpPr>
        <p:spPr>
          <a:xfrm rot="-10799920">
            <a:off x="-57021" y="233733"/>
            <a:ext cx="9228222" cy="719263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8"/>
          <p:cNvSpPr txBox="1">
            <a:spLocks noGrp="1"/>
          </p:cNvSpPr>
          <p:nvPr>
            <p:ph type="subTitle" idx="1"/>
          </p:nvPr>
        </p:nvSpPr>
        <p:spPr>
          <a:xfrm>
            <a:off x="4367550" y="1535363"/>
            <a:ext cx="4066500" cy="87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5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3" name="Google Shape;143;p28"/>
          <p:cNvSpPr txBox="1">
            <a:spLocks noGrp="1"/>
          </p:cNvSpPr>
          <p:nvPr>
            <p:ph type="subTitle" idx="2"/>
          </p:nvPr>
        </p:nvSpPr>
        <p:spPr>
          <a:xfrm>
            <a:off x="4367550" y="2331338"/>
            <a:ext cx="4066500" cy="12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1">
  <p:cSld name="CUSTOM_3">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720000" y="539500"/>
            <a:ext cx="4798200" cy="1101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6" name="Google Shape;146;p29"/>
          <p:cNvSpPr/>
          <p:nvPr/>
        </p:nvSpPr>
        <p:spPr>
          <a:xfrm rot="-5400000">
            <a:off x="-4790089" y="-1561008"/>
            <a:ext cx="5182542" cy="8226468"/>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lt1"/>
        </a:solidFill>
        <a:effectLst/>
      </p:bgPr>
    </p:bg>
    <p:spTree>
      <p:nvGrpSpPr>
        <p:cNvPr id="1" name="Shape 147"/>
        <p:cNvGrpSpPr/>
        <p:nvPr/>
      </p:nvGrpSpPr>
      <p:grpSpPr>
        <a:xfrm>
          <a:off x="0" y="0"/>
          <a:ext cx="0" cy="0"/>
          <a:chOff x="0" y="0"/>
          <a:chExt cx="0" cy="0"/>
        </a:xfrm>
      </p:grpSpPr>
      <p:sp>
        <p:nvSpPr>
          <p:cNvPr id="148" name="Google Shape;148;p30"/>
          <p:cNvSpPr/>
          <p:nvPr/>
        </p:nvSpPr>
        <p:spPr>
          <a:xfrm rot="3699419" flipH="1">
            <a:off x="2131963" y="-1207207"/>
            <a:ext cx="8621816" cy="671996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0"/>
          <p:cNvSpPr txBox="1">
            <a:spLocks noGrp="1"/>
          </p:cNvSpPr>
          <p:nvPr>
            <p:ph type="title"/>
          </p:nvPr>
        </p:nvSpPr>
        <p:spPr>
          <a:xfrm>
            <a:off x="2772700" y="905475"/>
            <a:ext cx="5656200" cy="143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a:endParaRPr/>
          </a:p>
        </p:txBody>
      </p:sp>
      <p:sp>
        <p:nvSpPr>
          <p:cNvPr id="150" name="Google Shape;150;p30"/>
          <p:cNvSpPr txBox="1">
            <a:spLocks noGrp="1"/>
          </p:cNvSpPr>
          <p:nvPr>
            <p:ph type="subTitle" idx="1"/>
          </p:nvPr>
        </p:nvSpPr>
        <p:spPr>
          <a:xfrm>
            <a:off x="4200200" y="2345575"/>
            <a:ext cx="4194600" cy="812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CUSTOM_1_2">
    <p:bg>
      <p:bgPr>
        <a:solidFill>
          <a:schemeClr val="lt1"/>
        </a:solidFill>
        <a:effectLst/>
      </p:bgPr>
    </p:bg>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720000" y="1908300"/>
            <a:ext cx="4083900" cy="1251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3" name="Google Shape;153;p31"/>
          <p:cNvSpPr txBox="1">
            <a:spLocks noGrp="1"/>
          </p:cNvSpPr>
          <p:nvPr>
            <p:ph type="subTitle" idx="1"/>
          </p:nvPr>
        </p:nvSpPr>
        <p:spPr>
          <a:xfrm>
            <a:off x="715100" y="3258525"/>
            <a:ext cx="4083900" cy="10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4" name="Google Shape;154;p31"/>
          <p:cNvSpPr/>
          <p:nvPr/>
        </p:nvSpPr>
        <p:spPr>
          <a:xfrm rot="-5400033" flipH="1">
            <a:off x="-5183492" y="-1928942"/>
            <a:ext cx="5694570"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CUSTOM_1_1">
    <p:bg>
      <p:bgPr>
        <a:solidFill>
          <a:schemeClr val="accent3"/>
        </a:solidFill>
        <a:effectLst/>
      </p:bgPr>
    </p:bg>
    <p:spTree>
      <p:nvGrpSpPr>
        <p:cNvPr id="1" name="Shape 155"/>
        <p:cNvGrpSpPr/>
        <p:nvPr/>
      </p:nvGrpSpPr>
      <p:grpSpPr>
        <a:xfrm>
          <a:off x="0" y="0"/>
          <a:ext cx="0" cy="0"/>
          <a:chOff x="0" y="0"/>
          <a:chExt cx="0" cy="0"/>
        </a:xfrm>
      </p:grpSpPr>
      <p:sp>
        <p:nvSpPr>
          <p:cNvPr id="156" name="Google Shape;156;p32"/>
          <p:cNvSpPr/>
          <p:nvPr/>
        </p:nvSpPr>
        <p:spPr>
          <a:xfrm rot="1077026">
            <a:off x="-451651" y="-2378121"/>
            <a:ext cx="10535104" cy="807842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2"/>
          <p:cNvSpPr/>
          <p:nvPr/>
        </p:nvSpPr>
        <p:spPr>
          <a:xfrm rot="1077026">
            <a:off x="-511091" y="-2134826"/>
            <a:ext cx="10535104" cy="7475195"/>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2"/>
          <p:cNvSpPr txBox="1">
            <a:spLocks noGrp="1"/>
          </p:cNvSpPr>
          <p:nvPr>
            <p:ph type="title"/>
          </p:nvPr>
        </p:nvSpPr>
        <p:spPr>
          <a:xfrm>
            <a:off x="4773975" y="1447050"/>
            <a:ext cx="3609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32"/>
          <p:cNvSpPr txBox="1">
            <a:spLocks noGrp="1"/>
          </p:cNvSpPr>
          <p:nvPr>
            <p:ph type="subTitle" idx="1"/>
          </p:nvPr>
        </p:nvSpPr>
        <p:spPr>
          <a:xfrm>
            <a:off x="4773975" y="2019753"/>
            <a:ext cx="3609600" cy="121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CUSTOM_1_1_1">
    <p:bg>
      <p:bgPr>
        <a:solidFill>
          <a:schemeClr val="dk2"/>
        </a:solidFill>
        <a:effectLst/>
      </p:bgPr>
    </p:bg>
    <p:spTree>
      <p:nvGrpSpPr>
        <p:cNvPr id="1" name="Shape 160"/>
        <p:cNvGrpSpPr/>
        <p:nvPr/>
      </p:nvGrpSpPr>
      <p:grpSpPr>
        <a:xfrm>
          <a:off x="0" y="0"/>
          <a:ext cx="0" cy="0"/>
          <a:chOff x="0" y="0"/>
          <a:chExt cx="0" cy="0"/>
        </a:xfrm>
      </p:grpSpPr>
      <p:sp>
        <p:nvSpPr>
          <p:cNvPr id="161" name="Google Shape;161;p33"/>
          <p:cNvSpPr/>
          <p:nvPr/>
        </p:nvSpPr>
        <p:spPr>
          <a:xfrm rot="-3600025">
            <a:off x="-616625" y="-3632715"/>
            <a:ext cx="9406596" cy="11230828"/>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3"/>
          <p:cNvSpPr/>
          <p:nvPr/>
        </p:nvSpPr>
        <p:spPr>
          <a:xfrm rot="-3600029">
            <a:off x="-1174861" y="-3715080"/>
            <a:ext cx="10705227" cy="10205333"/>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3"/>
          <p:cNvSpPr txBox="1">
            <a:spLocks noGrp="1"/>
          </p:cNvSpPr>
          <p:nvPr>
            <p:ph type="title"/>
          </p:nvPr>
        </p:nvSpPr>
        <p:spPr>
          <a:xfrm flipH="1">
            <a:off x="737593" y="1675682"/>
            <a:ext cx="3077400" cy="565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 name="Google Shape;164;p33"/>
          <p:cNvSpPr txBox="1">
            <a:spLocks noGrp="1"/>
          </p:cNvSpPr>
          <p:nvPr>
            <p:ph type="subTitle" idx="1"/>
          </p:nvPr>
        </p:nvSpPr>
        <p:spPr>
          <a:xfrm flipH="1">
            <a:off x="737593" y="2241118"/>
            <a:ext cx="3077400" cy="122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CUSTOM_1_1_1_1">
    <p:bg>
      <p:bgPr>
        <a:solidFill>
          <a:schemeClr val="accent3"/>
        </a:solidFill>
        <a:effectLst/>
      </p:bgPr>
    </p:bg>
    <p:spTree>
      <p:nvGrpSpPr>
        <p:cNvPr id="1" name="Shape 165"/>
        <p:cNvGrpSpPr/>
        <p:nvPr/>
      </p:nvGrpSpPr>
      <p:grpSpPr>
        <a:xfrm>
          <a:off x="0" y="0"/>
          <a:ext cx="0" cy="0"/>
          <a:chOff x="0" y="0"/>
          <a:chExt cx="0" cy="0"/>
        </a:xfrm>
      </p:grpSpPr>
      <p:sp>
        <p:nvSpPr>
          <p:cNvPr id="166" name="Google Shape;166;p34"/>
          <p:cNvSpPr/>
          <p:nvPr/>
        </p:nvSpPr>
        <p:spPr>
          <a:xfrm rot="-1503190" flipH="1">
            <a:off x="-933447" y="-2997749"/>
            <a:ext cx="11438521" cy="8826707"/>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4"/>
          <p:cNvSpPr/>
          <p:nvPr/>
        </p:nvSpPr>
        <p:spPr>
          <a:xfrm rot="-1503190" flipH="1">
            <a:off x="-1372020" y="-1943563"/>
            <a:ext cx="11438521" cy="7475191"/>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4"/>
          <p:cNvSpPr txBox="1"/>
          <p:nvPr/>
        </p:nvSpPr>
        <p:spPr>
          <a:xfrm>
            <a:off x="5282575" y="1675644"/>
            <a:ext cx="31011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rgbClr val="58A582"/>
              </a:solidFill>
              <a:latin typeface="Patrick Hand"/>
              <a:ea typeface="Patrick Hand"/>
              <a:cs typeface="Patrick Hand"/>
              <a:sym typeface="Patrick Hand"/>
            </a:endParaRPr>
          </a:p>
        </p:txBody>
      </p:sp>
      <p:sp>
        <p:nvSpPr>
          <p:cNvPr id="169" name="Google Shape;169;p34"/>
          <p:cNvSpPr txBox="1"/>
          <p:nvPr/>
        </p:nvSpPr>
        <p:spPr>
          <a:xfrm>
            <a:off x="5282575" y="2248356"/>
            <a:ext cx="3101100" cy="12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0B6060"/>
              </a:solidFill>
              <a:latin typeface="Barlow Medium"/>
              <a:ea typeface="Barlow Medium"/>
              <a:cs typeface="Barlow Medium"/>
              <a:sym typeface="Barlow Medium"/>
            </a:endParaRPr>
          </a:p>
        </p:txBody>
      </p:sp>
      <p:sp>
        <p:nvSpPr>
          <p:cNvPr id="170" name="Google Shape;170;p34"/>
          <p:cNvSpPr txBox="1">
            <a:spLocks noGrp="1"/>
          </p:cNvSpPr>
          <p:nvPr>
            <p:ph type="title"/>
          </p:nvPr>
        </p:nvSpPr>
        <p:spPr>
          <a:xfrm>
            <a:off x="4273200" y="1675644"/>
            <a:ext cx="3151500" cy="597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34"/>
          <p:cNvSpPr txBox="1">
            <a:spLocks noGrp="1"/>
          </p:cNvSpPr>
          <p:nvPr>
            <p:ph type="subTitle" idx="1"/>
          </p:nvPr>
        </p:nvSpPr>
        <p:spPr>
          <a:xfrm>
            <a:off x="4273200" y="2273256"/>
            <a:ext cx="3151500" cy="119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CUSTOM_1_1_1_1_1">
    <p:bg>
      <p:bgPr>
        <a:solidFill>
          <a:schemeClr val="lt1"/>
        </a:solidFill>
        <a:effectLst/>
      </p:bgPr>
    </p:bg>
    <p:spTree>
      <p:nvGrpSpPr>
        <p:cNvPr id="1" name="Shape 172"/>
        <p:cNvGrpSpPr/>
        <p:nvPr/>
      </p:nvGrpSpPr>
      <p:grpSpPr>
        <a:xfrm>
          <a:off x="0" y="0"/>
          <a:ext cx="0" cy="0"/>
          <a:chOff x="0" y="0"/>
          <a:chExt cx="0" cy="0"/>
        </a:xfrm>
      </p:grpSpPr>
      <p:sp>
        <p:nvSpPr>
          <p:cNvPr id="173" name="Google Shape;173;p35"/>
          <p:cNvSpPr/>
          <p:nvPr/>
        </p:nvSpPr>
        <p:spPr>
          <a:xfrm rot="9893784">
            <a:off x="1120921" y="1782382"/>
            <a:ext cx="9601305" cy="11522307"/>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5"/>
          <p:cNvSpPr txBox="1"/>
          <p:nvPr/>
        </p:nvSpPr>
        <p:spPr>
          <a:xfrm>
            <a:off x="5282575" y="1675644"/>
            <a:ext cx="31011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b="1">
              <a:solidFill>
                <a:srgbClr val="58A582"/>
              </a:solidFill>
              <a:latin typeface="Patrick Hand"/>
              <a:ea typeface="Patrick Hand"/>
              <a:cs typeface="Patrick Hand"/>
              <a:sym typeface="Patrick Hand"/>
            </a:endParaRPr>
          </a:p>
        </p:txBody>
      </p:sp>
      <p:sp>
        <p:nvSpPr>
          <p:cNvPr id="175" name="Google Shape;175;p35"/>
          <p:cNvSpPr txBox="1"/>
          <p:nvPr/>
        </p:nvSpPr>
        <p:spPr>
          <a:xfrm>
            <a:off x="5282575" y="2248356"/>
            <a:ext cx="3101100" cy="121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0B6060"/>
              </a:solidFill>
              <a:latin typeface="Barlow Medium"/>
              <a:ea typeface="Barlow Medium"/>
              <a:cs typeface="Barlow Medium"/>
              <a:sym typeface="Barlow Medium"/>
            </a:endParaRPr>
          </a:p>
        </p:txBody>
      </p:sp>
      <p:sp>
        <p:nvSpPr>
          <p:cNvPr id="176" name="Google Shape;176;p35"/>
          <p:cNvSpPr txBox="1">
            <a:spLocks noGrp="1"/>
          </p:cNvSpPr>
          <p:nvPr>
            <p:ph type="title"/>
          </p:nvPr>
        </p:nvSpPr>
        <p:spPr>
          <a:xfrm>
            <a:off x="4415200" y="2588100"/>
            <a:ext cx="4013700" cy="597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 name="Google Shape;177;p35"/>
          <p:cNvSpPr txBox="1">
            <a:spLocks noGrp="1"/>
          </p:cNvSpPr>
          <p:nvPr>
            <p:ph type="subTitle" idx="1"/>
          </p:nvPr>
        </p:nvSpPr>
        <p:spPr>
          <a:xfrm>
            <a:off x="4415000" y="3325325"/>
            <a:ext cx="4013700" cy="1283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6">
  <p:cSld name="CUSTOM_1_1_1_1_1_1">
    <p:bg>
      <p:bgPr>
        <a:solidFill>
          <a:schemeClr val="lt1"/>
        </a:solidFill>
        <a:effectLst/>
      </p:bgPr>
    </p:bg>
    <p:spTree>
      <p:nvGrpSpPr>
        <p:cNvPr id="1" name="Shape 178"/>
        <p:cNvGrpSpPr/>
        <p:nvPr/>
      </p:nvGrpSpPr>
      <p:grpSpPr>
        <a:xfrm>
          <a:off x="0" y="0"/>
          <a:ext cx="0" cy="0"/>
          <a:chOff x="0" y="0"/>
          <a:chExt cx="0" cy="0"/>
        </a:xfrm>
      </p:grpSpPr>
      <p:sp>
        <p:nvSpPr>
          <p:cNvPr id="179" name="Google Shape;179;p36"/>
          <p:cNvSpPr/>
          <p:nvPr/>
        </p:nvSpPr>
        <p:spPr>
          <a:xfrm rot="-10799934">
            <a:off x="713228" y="-2280638"/>
            <a:ext cx="8452998" cy="7424082"/>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0" name="Google Shape;180;p36"/>
          <p:cNvSpPr/>
          <p:nvPr/>
        </p:nvSpPr>
        <p:spPr>
          <a:xfrm rot="-1140831" flipH="1">
            <a:off x="-1557482" y="-3402280"/>
            <a:ext cx="10945135" cy="909377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1" name="Google Shape;181;p36"/>
          <p:cNvSpPr txBox="1">
            <a:spLocks noGrp="1"/>
          </p:cNvSpPr>
          <p:nvPr>
            <p:ph type="title"/>
          </p:nvPr>
        </p:nvSpPr>
        <p:spPr>
          <a:xfrm>
            <a:off x="713224" y="1554525"/>
            <a:ext cx="4970700" cy="1431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a:endParaRPr/>
          </a:p>
        </p:txBody>
      </p:sp>
      <p:sp>
        <p:nvSpPr>
          <p:cNvPr id="182" name="Google Shape;182;p36"/>
          <p:cNvSpPr txBox="1">
            <a:spLocks noGrp="1"/>
          </p:cNvSpPr>
          <p:nvPr>
            <p:ph type="subTitle" idx="1"/>
          </p:nvPr>
        </p:nvSpPr>
        <p:spPr>
          <a:xfrm>
            <a:off x="713225" y="2857575"/>
            <a:ext cx="49707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7">
  <p:cSld name="CUSTOM_1_1_1_1_1_1_1">
    <p:bg>
      <p:bgPr>
        <a:solidFill>
          <a:schemeClr val="lt1"/>
        </a:solidFill>
        <a:effectLst/>
      </p:bgPr>
    </p:bg>
    <p:spTree>
      <p:nvGrpSpPr>
        <p:cNvPr id="1" name="Shape 183"/>
        <p:cNvGrpSpPr/>
        <p:nvPr/>
      </p:nvGrpSpPr>
      <p:grpSpPr>
        <a:xfrm>
          <a:off x="0" y="0"/>
          <a:ext cx="0" cy="0"/>
          <a:chOff x="0" y="0"/>
          <a:chExt cx="0" cy="0"/>
        </a:xfrm>
      </p:grpSpPr>
      <p:sp>
        <p:nvSpPr>
          <p:cNvPr id="184" name="Google Shape;184;p37"/>
          <p:cNvSpPr/>
          <p:nvPr/>
        </p:nvSpPr>
        <p:spPr>
          <a:xfrm rot="-10799939">
            <a:off x="-34349" y="-2280638"/>
            <a:ext cx="9200574" cy="7424082"/>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5" name="Google Shape;185;p37"/>
          <p:cNvSpPr/>
          <p:nvPr/>
        </p:nvSpPr>
        <p:spPr>
          <a:xfrm rot="-1140831" flipH="1">
            <a:off x="-1557482" y="-3707080"/>
            <a:ext cx="10945135" cy="909377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86" name="Google Shape;186;p37"/>
          <p:cNvSpPr txBox="1">
            <a:spLocks noGrp="1"/>
          </p:cNvSpPr>
          <p:nvPr>
            <p:ph type="title"/>
          </p:nvPr>
        </p:nvSpPr>
        <p:spPr>
          <a:xfrm>
            <a:off x="4377600" y="1393538"/>
            <a:ext cx="4083900" cy="125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7" name="Google Shape;187;p37"/>
          <p:cNvSpPr txBox="1">
            <a:spLocks noGrp="1"/>
          </p:cNvSpPr>
          <p:nvPr>
            <p:ph type="subTitle" idx="1"/>
          </p:nvPr>
        </p:nvSpPr>
        <p:spPr>
          <a:xfrm>
            <a:off x="4372700" y="2743763"/>
            <a:ext cx="4083900" cy="1006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8">
  <p:cSld name="CUSTOM_1_1_1_1_1_1_1_1">
    <p:bg>
      <p:bgPr>
        <a:solidFill>
          <a:schemeClr val="lt1"/>
        </a:solidFill>
        <a:effectLst/>
      </p:bgPr>
    </p:bg>
    <p:spTree>
      <p:nvGrpSpPr>
        <p:cNvPr id="1" name="Shape 188"/>
        <p:cNvGrpSpPr/>
        <p:nvPr/>
      </p:nvGrpSpPr>
      <p:grpSpPr>
        <a:xfrm>
          <a:off x="0" y="0"/>
          <a:ext cx="0" cy="0"/>
          <a:chOff x="0" y="0"/>
          <a:chExt cx="0" cy="0"/>
        </a:xfrm>
      </p:grpSpPr>
      <p:sp>
        <p:nvSpPr>
          <p:cNvPr id="189" name="Google Shape;189;p38"/>
          <p:cNvSpPr/>
          <p:nvPr/>
        </p:nvSpPr>
        <p:spPr>
          <a:xfrm rot="-10799939">
            <a:off x="-34349" y="-2280638"/>
            <a:ext cx="9200574" cy="7424082"/>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0" name="Google Shape;190;p38"/>
          <p:cNvSpPr/>
          <p:nvPr/>
        </p:nvSpPr>
        <p:spPr>
          <a:xfrm rot="-1140831" flipH="1">
            <a:off x="-1557482" y="-3707080"/>
            <a:ext cx="10945135" cy="909377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1" name="Google Shape;191;p38"/>
          <p:cNvSpPr txBox="1">
            <a:spLocks noGrp="1"/>
          </p:cNvSpPr>
          <p:nvPr>
            <p:ph type="title"/>
          </p:nvPr>
        </p:nvSpPr>
        <p:spPr>
          <a:xfrm>
            <a:off x="2530050" y="2730363"/>
            <a:ext cx="40839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2" name="Google Shape;192;p38"/>
          <p:cNvSpPr txBox="1">
            <a:spLocks noGrp="1"/>
          </p:cNvSpPr>
          <p:nvPr>
            <p:ph type="subTitle" idx="1"/>
          </p:nvPr>
        </p:nvSpPr>
        <p:spPr>
          <a:xfrm>
            <a:off x="2340750" y="3394800"/>
            <a:ext cx="44625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accent3"/>
        </a:solidFill>
        <a:effectLst/>
      </p:bgPr>
    </p:bg>
    <p:spTree>
      <p:nvGrpSpPr>
        <p:cNvPr id="1" name="Shape 193"/>
        <p:cNvGrpSpPr/>
        <p:nvPr/>
      </p:nvGrpSpPr>
      <p:grpSpPr>
        <a:xfrm>
          <a:off x="0" y="0"/>
          <a:ext cx="0" cy="0"/>
          <a:chOff x="0" y="0"/>
          <a:chExt cx="0" cy="0"/>
        </a:xfrm>
      </p:grpSpPr>
      <p:sp>
        <p:nvSpPr>
          <p:cNvPr id="194" name="Google Shape;194;p39"/>
          <p:cNvSpPr/>
          <p:nvPr/>
        </p:nvSpPr>
        <p:spPr>
          <a:xfrm rot="5400072">
            <a:off x="249654" y="554799"/>
            <a:ext cx="5136966" cy="403390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5" name="Google Shape;195;p39"/>
          <p:cNvSpPr/>
          <p:nvPr/>
        </p:nvSpPr>
        <p:spPr>
          <a:xfrm rot="5399964" flipH="1">
            <a:off x="2190744" y="-1800204"/>
            <a:ext cx="5162562" cy="8743896"/>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 name="Google Shape;196;p39"/>
          <p:cNvSpPr txBox="1">
            <a:spLocks noGrp="1"/>
          </p:cNvSpPr>
          <p:nvPr>
            <p:ph type="title"/>
          </p:nvPr>
        </p:nvSpPr>
        <p:spPr>
          <a:xfrm>
            <a:off x="5723400" y="1574900"/>
            <a:ext cx="2683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7" name="Google Shape;197;p39"/>
          <p:cNvSpPr txBox="1">
            <a:spLocks noGrp="1"/>
          </p:cNvSpPr>
          <p:nvPr>
            <p:ph type="subTitle" idx="1"/>
          </p:nvPr>
        </p:nvSpPr>
        <p:spPr>
          <a:xfrm>
            <a:off x="6070800" y="2038031"/>
            <a:ext cx="2336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39"/>
          <p:cNvSpPr txBox="1">
            <a:spLocks noGrp="1"/>
          </p:cNvSpPr>
          <p:nvPr>
            <p:ph type="title" idx="2"/>
          </p:nvPr>
        </p:nvSpPr>
        <p:spPr>
          <a:xfrm>
            <a:off x="1705700" y="2647400"/>
            <a:ext cx="2683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9" name="Google Shape;199;p39"/>
          <p:cNvSpPr txBox="1">
            <a:spLocks noGrp="1"/>
          </p:cNvSpPr>
          <p:nvPr>
            <p:ph type="subTitle" idx="3"/>
          </p:nvPr>
        </p:nvSpPr>
        <p:spPr>
          <a:xfrm>
            <a:off x="2053100" y="3110531"/>
            <a:ext cx="2336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39"/>
          <p:cNvSpPr txBox="1">
            <a:spLocks noGrp="1"/>
          </p:cNvSpPr>
          <p:nvPr>
            <p:ph type="title" idx="4"/>
          </p:nvPr>
        </p:nvSpPr>
        <p:spPr>
          <a:xfrm>
            <a:off x="5723400" y="3566325"/>
            <a:ext cx="2683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1" name="Google Shape;201;p39"/>
          <p:cNvSpPr txBox="1">
            <a:spLocks noGrp="1"/>
          </p:cNvSpPr>
          <p:nvPr>
            <p:ph type="subTitle" idx="5"/>
          </p:nvPr>
        </p:nvSpPr>
        <p:spPr>
          <a:xfrm>
            <a:off x="6070800" y="4029456"/>
            <a:ext cx="2336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39"/>
          <p:cNvSpPr txBox="1">
            <a:spLocks noGrp="1"/>
          </p:cNvSpPr>
          <p:nvPr>
            <p:ph type="title" idx="6"/>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BLANK_1_1_1_2_2">
    <p:bg>
      <p:bgPr>
        <a:solidFill>
          <a:schemeClr val="dk2"/>
        </a:solidFill>
        <a:effectLst/>
      </p:bgPr>
    </p:bg>
    <p:spTree>
      <p:nvGrpSpPr>
        <p:cNvPr id="1" name="Shape 203"/>
        <p:cNvGrpSpPr/>
        <p:nvPr/>
      </p:nvGrpSpPr>
      <p:grpSpPr>
        <a:xfrm>
          <a:off x="0" y="0"/>
          <a:ext cx="0" cy="0"/>
          <a:chOff x="0" y="0"/>
          <a:chExt cx="0" cy="0"/>
        </a:xfrm>
      </p:grpSpPr>
      <p:sp>
        <p:nvSpPr>
          <p:cNvPr id="204" name="Google Shape;204;p40"/>
          <p:cNvSpPr/>
          <p:nvPr/>
        </p:nvSpPr>
        <p:spPr>
          <a:xfrm rot="-5399892">
            <a:off x="3534118" y="-1040264"/>
            <a:ext cx="5161050" cy="722552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5" name="Google Shape;205;p40"/>
          <p:cNvSpPr/>
          <p:nvPr/>
        </p:nvSpPr>
        <p:spPr>
          <a:xfrm rot="5399892" flipH="1">
            <a:off x="467068" y="-1040264"/>
            <a:ext cx="5161050" cy="722552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6" name="Google Shape;206;p40"/>
          <p:cNvSpPr txBox="1">
            <a:spLocks noGrp="1"/>
          </p:cNvSpPr>
          <p:nvPr>
            <p:ph type="title"/>
          </p:nvPr>
        </p:nvSpPr>
        <p:spPr>
          <a:xfrm>
            <a:off x="5860384" y="237042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 name="Google Shape;207;p40"/>
          <p:cNvSpPr txBox="1">
            <a:spLocks noGrp="1"/>
          </p:cNvSpPr>
          <p:nvPr>
            <p:ph type="subTitle" idx="1"/>
          </p:nvPr>
        </p:nvSpPr>
        <p:spPr>
          <a:xfrm>
            <a:off x="5860384" y="2909748"/>
            <a:ext cx="2569500" cy="885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40"/>
          <p:cNvSpPr txBox="1">
            <a:spLocks noGrp="1"/>
          </p:cNvSpPr>
          <p:nvPr>
            <p:ph type="title" idx="2"/>
          </p:nvPr>
        </p:nvSpPr>
        <p:spPr>
          <a:xfrm>
            <a:off x="714116" y="237042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 name="Google Shape;209;p40"/>
          <p:cNvSpPr txBox="1">
            <a:spLocks noGrp="1"/>
          </p:cNvSpPr>
          <p:nvPr>
            <p:ph type="subTitle" idx="3"/>
          </p:nvPr>
        </p:nvSpPr>
        <p:spPr>
          <a:xfrm>
            <a:off x="714116" y="2909748"/>
            <a:ext cx="2569500" cy="885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40"/>
          <p:cNvSpPr txBox="1">
            <a:spLocks noGrp="1"/>
          </p:cNvSpPr>
          <p:nvPr>
            <p:ph type="title" idx="4"/>
          </p:nvPr>
        </p:nvSpPr>
        <p:spPr>
          <a:xfrm>
            <a:off x="3286429" y="2370425"/>
            <a:ext cx="25695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1" name="Google Shape;211;p40"/>
          <p:cNvSpPr txBox="1">
            <a:spLocks noGrp="1"/>
          </p:cNvSpPr>
          <p:nvPr>
            <p:ph type="subTitle" idx="5"/>
          </p:nvPr>
        </p:nvSpPr>
        <p:spPr>
          <a:xfrm>
            <a:off x="3286429" y="2909748"/>
            <a:ext cx="2569500" cy="885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40"/>
          <p:cNvSpPr txBox="1">
            <a:spLocks noGrp="1"/>
          </p:cNvSpPr>
          <p:nvPr>
            <p:ph type="title" idx="6"/>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BLANK_1_1_1_2_2_1">
    <p:bg>
      <p:bgPr>
        <a:solidFill>
          <a:schemeClr val="dk2"/>
        </a:solidFill>
        <a:effectLst/>
      </p:bgPr>
    </p:bg>
    <p:spTree>
      <p:nvGrpSpPr>
        <p:cNvPr id="1" name="Shape 213"/>
        <p:cNvGrpSpPr/>
        <p:nvPr/>
      </p:nvGrpSpPr>
      <p:grpSpPr>
        <a:xfrm>
          <a:off x="0" y="0"/>
          <a:ext cx="0" cy="0"/>
          <a:chOff x="0" y="0"/>
          <a:chExt cx="0" cy="0"/>
        </a:xfrm>
      </p:grpSpPr>
      <p:sp>
        <p:nvSpPr>
          <p:cNvPr id="214" name="Google Shape;214;p41"/>
          <p:cNvSpPr/>
          <p:nvPr/>
        </p:nvSpPr>
        <p:spPr>
          <a:xfrm rot="-5399892">
            <a:off x="3534118" y="-1040264"/>
            <a:ext cx="5161050" cy="722552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5" name="Google Shape;215;p41"/>
          <p:cNvSpPr/>
          <p:nvPr/>
        </p:nvSpPr>
        <p:spPr>
          <a:xfrm rot="5399892" flipH="1">
            <a:off x="467068" y="-1040264"/>
            <a:ext cx="5161050" cy="722552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16" name="Google Shape;216;p41"/>
          <p:cNvSpPr txBox="1">
            <a:spLocks noGrp="1"/>
          </p:cNvSpPr>
          <p:nvPr>
            <p:ph type="title"/>
          </p:nvPr>
        </p:nvSpPr>
        <p:spPr>
          <a:xfrm>
            <a:off x="3541575" y="1136050"/>
            <a:ext cx="40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7" name="Google Shape;217;p41"/>
          <p:cNvSpPr txBox="1">
            <a:spLocks noGrp="1"/>
          </p:cNvSpPr>
          <p:nvPr>
            <p:ph type="subTitle" idx="1"/>
          </p:nvPr>
        </p:nvSpPr>
        <p:spPr>
          <a:xfrm>
            <a:off x="3541575" y="1521575"/>
            <a:ext cx="40782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41"/>
          <p:cNvSpPr txBox="1">
            <a:spLocks noGrp="1"/>
          </p:cNvSpPr>
          <p:nvPr>
            <p:ph type="title" idx="2"/>
          </p:nvPr>
        </p:nvSpPr>
        <p:spPr>
          <a:xfrm>
            <a:off x="3541575" y="3697715"/>
            <a:ext cx="40755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9" name="Google Shape;219;p41"/>
          <p:cNvSpPr txBox="1">
            <a:spLocks noGrp="1"/>
          </p:cNvSpPr>
          <p:nvPr>
            <p:ph type="subTitle" idx="3"/>
          </p:nvPr>
        </p:nvSpPr>
        <p:spPr>
          <a:xfrm>
            <a:off x="3541575" y="4079220"/>
            <a:ext cx="40782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0" name="Google Shape;220;p41"/>
          <p:cNvSpPr txBox="1">
            <a:spLocks noGrp="1"/>
          </p:cNvSpPr>
          <p:nvPr>
            <p:ph type="title" idx="4"/>
          </p:nvPr>
        </p:nvSpPr>
        <p:spPr>
          <a:xfrm>
            <a:off x="3541575" y="2411475"/>
            <a:ext cx="40755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1" name="Google Shape;221;p41"/>
          <p:cNvSpPr txBox="1">
            <a:spLocks noGrp="1"/>
          </p:cNvSpPr>
          <p:nvPr>
            <p:ph type="subTitle" idx="5"/>
          </p:nvPr>
        </p:nvSpPr>
        <p:spPr>
          <a:xfrm>
            <a:off x="3541575" y="2799000"/>
            <a:ext cx="40782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41"/>
          <p:cNvSpPr txBox="1">
            <a:spLocks noGrp="1"/>
          </p:cNvSpPr>
          <p:nvPr>
            <p:ph type="title" idx="6"/>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BLANK_1_1_1_2_1">
    <p:bg>
      <p:bgPr>
        <a:solidFill>
          <a:schemeClr val="accent3"/>
        </a:solidFill>
        <a:effectLst/>
      </p:bgPr>
    </p:bg>
    <p:spTree>
      <p:nvGrpSpPr>
        <p:cNvPr id="1" name="Shape 223"/>
        <p:cNvGrpSpPr/>
        <p:nvPr/>
      </p:nvGrpSpPr>
      <p:grpSpPr>
        <a:xfrm>
          <a:off x="0" y="0"/>
          <a:ext cx="0" cy="0"/>
          <a:chOff x="0" y="0"/>
          <a:chExt cx="0" cy="0"/>
        </a:xfrm>
      </p:grpSpPr>
      <p:sp>
        <p:nvSpPr>
          <p:cNvPr id="224" name="Google Shape;224;p42"/>
          <p:cNvSpPr/>
          <p:nvPr/>
        </p:nvSpPr>
        <p:spPr>
          <a:xfrm rot="1799963" flipH="1">
            <a:off x="127773" y="-2554371"/>
            <a:ext cx="5410470" cy="8996723"/>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5" name="Google Shape;225;p42"/>
          <p:cNvSpPr/>
          <p:nvPr/>
        </p:nvSpPr>
        <p:spPr>
          <a:xfrm rot="-9268275" flipH="1">
            <a:off x="3760339" y="-522949"/>
            <a:ext cx="5410477" cy="1020566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6" name="Google Shape;226;p42"/>
          <p:cNvSpPr/>
          <p:nvPr/>
        </p:nvSpPr>
        <p:spPr>
          <a:xfrm rot="-9268275" flipH="1">
            <a:off x="3898756" y="1253"/>
            <a:ext cx="5410477" cy="837278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7" name="Google Shape;227;p42"/>
          <p:cNvSpPr/>
          <p:nvPr/>
        </p:nvSpPr>
        <p:spPr>
          <a:xfrm rot="2699947" flipH="1">
            <a:off x="-985224" y="-1611645"/>
            <a:ext cx="7406009" cy="6966017"/>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28" name="Google Shape;228;p42"/>
          <p:cNvSpPr txBox="1">
            <a:spLocks noGrp="1"/>
          </p:cNvSpPr>
          <p:nvPr>
            <p:ph type="title"/>
          </p:nvPr>
        </p:nvSpPr>
        <p:spPr>
          <a:xfrm>
            <a:off x="1566600" y="3337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9" name="Google Shape;229;p42"/>
          <p:cNvSpPr txBox="1">
            <a:spLocks noGrp="1"/>
          </p:cNvSpPr>
          <p:nvPr>
            <p:ph type="subTitle" idx="1"/>
          </p:nvPr>
        </p:nvSpPr>
        <p:spPr>
          <a:xfrm>
            <a:off x="1566600" y="3924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42"/>
          <p:cNvSpPr txBox="1">
            <a:spLocks noGrp="1"/>
          </p:cNvSpPr>
          <p:nvPr>
            <p:ph type="title" idx="2"/>
          </p:nvPr>
        </p:nvSpPr>
        <p:spPr>
          <a:xfrm>
            <a:off x="5241000" y="3337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1" name="Google Shape;231;p42"/>
          <p:cNvSpPr txBox="1">
            <a:spLocks noGrp="1"/>
          </p:cNvSpPr>
          <p:nvPr>
            <p:ph type="subTitle" idx="3"/>
          </p:nvPr>
        </p:nvSpPr>
        <p:spPr>
          <a:xfrm>
            <a:off x="5241000" y="3924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42"/>
          <p:cNvSpPr txBox="1">
            <a:spLocks noGrp="1"/>
          </p:cNvSpPr>
          <p:nvPr>
            <p:ph type="title" idx="4"/>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2">
  <p:cSld name="BLANK_1_1_1_2_1_1">
    <p:bg>
      <p:bgPr>
        <a:solidFill>
          <a:schemeClr val="accent3"/>
        </a:solidFill>
        <a:effectLst/>
      </p:bgPr>
    </p:bg>
    <p:spTree>
      <p:nvGrpSpPr>
        <p:cNvPr id="1" name="Shape 233"/>
        <p:cNvGrpSpPr/>
        <p:nvPr/>
      </p:nvGrpSpPr>
      <p:grpSpPr>
        <a:xfrm>
          <a:off x="0" y="0"/>
          <a:ext cx="0" cy="0"/>
          <a:chOff x="0" y="0"/>
          <a:chExt cx="0" cy="0"/>
        </a:xfrm>
      </p:grpSpPr>
      <p:sp>
        <p:nvSpPr>
          <p:cNvPr id="234" name="Google Shape;234;p43"/>
          <p:cNvSpPr/>
          <p:nvPr/>
        </p:nvSpPr>
        <p:spPr>
          <a:xfrm rot="1799963" flipH="1">
            <a:off x="127773" y="-2554371"/>
            <a:ext cx="5410470" cy="8996723"/>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5" name="Google Shape;235;p43"/>
          <p:cNvSpPr/>
          <p:nvPr/>
        </p:nvSpPr>
        <p:spPr>
          <a:xfrm rot="-9268275" flipH="1">
            <a:off x="3760339" y="-522949"/>
            <a:ext cx="5410477" cy="1020566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6" name="Google Shape;236;p43"/>
          <p:cNvSpPr/>
          <p:nvPr/>
        </p:nvSpPr>
        <p:spPr>
          <a:xfrm rot="-9268275" flipH="1">
            <a:off x="3898756" y="1253"/>
            <a:ext cx="5410477" cy="837278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7" name="Google Shape;237;p43"/>
          <p:cNvSpPr/>
          <p:nvPr/>
        </p:nvSpPr>
        <p:spPr>
          <a:xfrm rot="2699948" flipH="1">
            <a:off x="-1076394" y="-1813956"/>
            <a:ext cx="7580967" cy="7130589"/>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8" name="Google Shape;238;p43"/>
          <p:cNvSpPr txBox="1">
            <a:spLocks noGrp="1"/>
          </p:cNvSpPr>
          <p:nvPr>
            <p:ph type="title"/>
          </p:nvPr>
        </p:nvSpPr>
        <p:spPr>
          <a:xfrm>
            <a:off x="1653248" y="1605345"/>
            <a:ext cx="342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9" name="Google Shape;239;p43"/>
          <p:cNvSpPr txBox="1">
            <a:spLocks noGrp="1"/>
          </p:cNvSpPr>
          <p:nvPr>
            <p:ph type="subTitle" idx="1"/>
          </p:nvPr>
        </p:nvSpPr>
        <p:spPr>
          <a:xfrm>
            <a:off x="1653248" y="2073836"/>
            <a:ext cx="3420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43"/>
          <p:cNvSpPr txBox="1">
            <a:spLocks noGrp="1"/>
          </p:cNvSpPr>
          <p:nvPr>
            <p:ph type="title" idx="2"/>
          </p:nvPr>
        </p:nvSpPr>
        <p:spPr>
          <a:xfrm>
            <a:off x="1653248" y="2976945"/>
            <a:ext cx="3420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1" name="Google Shape;241;p43"/>
          <p:cNvSpPr txBox="1">
            <a:spLocks noGrp="1"/>
          </p:cNvSpPr>
          <p:nvPr>
            <p:ph type="subTitle" idx="3"/>
          </p:nvPr>
        </p:nvSpPr>
        <p:spPr>
          <a:xfrm>
            <a:off x="1653248" y="3445436"/>
            <a:ext cx="34200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43"/>
          <p:cNvSpPr txBox="1">
            <a:spLocks noGrp="1"/>
          </p:cNvSpPr>
          <p:nvPr>
            <p:ph type="title" idx="4"/>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solidFill>
          <a:schemeClr val="accent3"/>
        </a:solidFill>
        <a:effectLst/>
      </p:bgPr>
    </p:bg>
    <p:spTree>
      <p:nvGrpSpPr>
        <p:cNvPr id="1" name="Shape 243"/>
        <p:cNvGrpSpPr/>
        <p:nvPr/>
      </p:nvGrpSpPr>
      <p:grpSpPr>
        <a:xfrm>
          <a:off x="0" y="0"/>
          <a:ext cx="0" cy="0"/>
          <a:chOff x="0" y="0"/>
          <a:chExt cx="0" cy="0"/>
        </a:xfrm>
      </p:grpSpPr>
      <p:sp>
        <p:nvSpPr>
          <p:cNvPr id="244" name="Google Shape;244;p44"/>
          <p:cNvSpPr/>
          <p:nvPr/>
        </p:nvSpPr>
        <p:spPr>
          <a:xfrm rot="-7633385">
            <a:off x="2892276" y="-1209409"/>
            <a:ext cx="5182543" cy="8097487"/>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5" name="Google Shape;245;p44"/>
          <p:cNvSpPr/>
          <p:nvPr/>
        </p:nvSpPr>
        <p:spPr>
          <a:xfrm rot="-7405719">
            <a:off x="-1967264" y="-2636443"/>
            <a:ext cx="9424495" cy="1300025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6" name="Google Shape;246;p44"/>
          <p:cNvSpPr txBox="1">
            <a:spLocks noGrp="1"/>
          </p:cNvSpPr>
          <p:nvPr>
            <p:ph type="title"/>
          </p:nvPr>
        </p:nvSpPr>
        <p:spPr>
          <a:xfrm>
            <a:off x="1653075" y="144970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7" name="Google Shape;247;p44"/>
          <p:cNvSpPr txBox="1">
            <a:spLocks noGrp="1"/>
          </p:cNvSpPr>
          <p:nvPr>
            <p:ph type="subTitle" idx="1"/>
          </p:nvPr>
        </p:nvSpPr>
        <p:spPr>
          <a:xfrm>
            <a:off x="1653063" y="23455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 name="Google Shape;248;p44"/>
          <p:cNvSpPr txBox="1">
            <a:spLocks noGrp="1"/>
          </p:cNvSpPr>
          <p:nvPr>
            <p:ph type="title" idx="2"/>
          </p:nvPr>
        </p:nvSpPr>
        <p:spPr>
          <a:xfrm>
            <a:off x="5538251" y="144970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9" name="Google Shape;249;p44"/>
          <p:cNvSpPr txBox="1">
            <a:spLocks noGrp="1"/>
          </p:cNvSpPr>
          <p:nvPr>
            <p:ph type="subTitle" idx="3"/>
          </p:nvPr>
        </p:nvSpPr>
        <p:spPr>
          <a:xfrm>
            <a:off x="5538243" y="23455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0" name="Google Shape;250;p44"/>
          <p:cNvSpPr txBox="1">
            <a:spLocks noGrp="1"/>
          </p:cNvSpPr>
          <p:nvPr>
            <p:ph type="title" idx="4"/>
          </p:nvPr>
        </p:nvSpPr>
        <p:spPr>
          <a:xfrm>
            <a:off x="1653075" y="318795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 name="Google Shape;251;p44"/>
          <p:cNvSpPr txBox="1">
            <a:spLocks noGrp="1"/>
          </p:cNvSpPr>
          <p:nvPr>
            <p:ph type="subTitle" idx="5"/>
          </p:nvPr>
        </p:nvSpPr>
        <p:spPr>
          <a:xfrm>
            <a:off x="1653063" y="40837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2" name="Google Shape;252;p44"/>
          <p:cNvSpPr txBox="1">
            <a:spLocks noGrp="1"/>
          </p:cNvSpPr>
          <p:nvPr>
            <p:ph type="title" idx="6"/>
          </p:nvPr>
        </p:nvSpPr>
        <p:spPr>
          <a:xfrm>
            <a:off x="5538252" y="318795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3" name="Google Shape;253;p44"/>
          <p:cNvSpPr txBox="1">
            <a:spLocks noGrp="1"/>
          </p:cNvSpPr>
          <p:nvPr>
            <p:ph type="subTitle" idx="7"/>
          </p:nvPr>
        </p:nvSpPr>
        <p:spPr>
          <a:xfrm>
            <a:off x="5538243" y="40837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4" name="Google Shape;254;p44"/>
          <p:cNvSpPr txBox="1">
            <a:spLocks noGrp="1"/>
          </p:cNvSpPr>
          <p:nvPr>
            <p:ph type="title" idx="8"/>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1">
  <p:cSld name="BLANK_1_1_1_1_3">
    <p:bg>
      <p:bgPr>
        <a:solidFill>
          <a:schemeClr val="accent3"/>
        </a:solidFill>
        <a:effectLst/>
      </p:bgPr>
    </p:bg>
    <p:spTree>
      <p:nvGrpSpPr>
        <p:cNvPr id="1" name="Shape 255"/>
        <p:cNvGrpSpPr/>
        <p:nvPr/>
      </p:nvGrpSpPr>
      <p:grpSpPr>
        <a:xfrm>
          <a:off x="0" y="0"/>
          <a:ext cx="0" cy="0"/>
          <a:chOff x="0" y="0"/>
          <a:chExt cx="0" cy="0"/>
        </a:xfrm>
      </p:grpSpPr>
      <p:sp>
        <p:nvSpPr>
          <p:cNvPr id="256" name="Google Shape;256;p45"/>
          <p:cNvSpPr/>
          <p:nvPr/>
        </p:nvSpPr>
        <p:spPr>
          <a:xfrm rot="-7633385">
            <a:off x="2892276" y="-1209409"/>
            <a:ext cx="5182543" cy="8097487"/>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57" name="Google Shape;257;p45"/>
          <p:cNvSpPr/>
          <p:nvPr/>
        </p:nvSpPr>
        <p:spPr>
          <a:xfrm rot="-7405719">
            <a:off x="-1967264" y="-2636443"/>
            <a:ext cx="9424495" cy="1300025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58" name="Google Shape;258;p45"/>
          <p:cNvSpPr txBox="1">
            <a:spLocks noGrp="1"/>
          </p:cNvSpPr>
          <p:nvPr>
            <p:ph type="title"/>
          </p:nvPr>
        </p:nvSpPr>
        <p:spPr>
          <a:xfrm>
            <a:off x="716188" y="2570980"/>
            <a:ext cx="19293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 name="Google Shape;259;p45"/>
          <p:cNvSpPr txBox="1">
            <a:spLocks noGrp="1"/>
          </p:cNvSpPr>
          <p:nvPr>
            <p:ph type="subTitle" idx="1"/>
          </p:nvPr>
        </p:nvSpPr>
        <p:spPr>
          <a:xfrm>
            <a:off x="716188" y="3501172"/>
            <a:ext cx="19293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45"/>
          <p:cNvSpPr txBox="1">
            <a:spLocks noGrp="1"/>
          </p:cNvSpPr>
          <p:nvPr>
            <p:ph type="title" idx="2"/>
          </p:nvPr>
        </p:nvSpPr>
        <p:spPr>
          <a:xfrm>
            <a:off x="4571071" y="2570980"/>
            <a:ext cx="19293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1" name="Google Shape;261;p45"/>
          <p:cNvSpPr txBox="1">
            <a:spLocks noGrp="1"/>
          </p:cNvSpPr>
          <p:nvPr>
            <p:ph type="subTitle" idx="3"/>
          </p:nvPr>
        </p:nvSpPr>
        <p:spPr>
          <a:xfrm>
            <a:off x="4571071" y="3501172"/>
            <a:ext cx="19293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45"/>
          <p:cNvSpPr txBox="1">
            <a:spLocks noGrp="1"/>
          </p:cNvSpPr>
          <p:nvPr>
            <p:ph type="title" idx="4"/>
          </p:nvPr>
        </p:nvSpPr>
        <p:spPr>
          <a:xfrm>
            <a:off x="6498513" y="2570980"/>
            <a:ext cx="19293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3" name="Google Shape;263;p45"/>
          <p:cNvSpPr txBox="1">
            <a:spLocks noGrp="1"/>
          </p:cNvSpPr>
          <p:nvPr>
            <p:ph type="subTitle" idx="5"/>
          </p:nvPr>
        </p:nvSpPr>
        <p:spPr>
          <a:xfrm>
            <a:off x="6498513" y="3501172"/>
            <a:ext cx="19293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45"/>
          <p:cNvSpPr txBox="1">
            <a:spLocks noGrp="1"/>
          </p:cNvSpPr>
          <p:nvPr>
            <p:ph type="title" idx="6"/>
          </p:nvPr>
        </p:nvSpPr>
        <p:spPr>
          <a:xfrm>
            <a:off x="2643629" y="2570980"/>
            <a:ext cx="19293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5" name="Google Shape;265;p45"/>
          <p:cNvSpPr txBox="1">
            <a:spLocks noGrp="1"/>
          </p:cNvSpPr>
          <p:nvPr>
            <p:ph type="subTitle" idx="7"/>
          </p:nvPr>
        </p:nvSpPr>
        <p:spPr>
          <a:xfrm>
            <a:off x="2643629" y="3501172"/>
            <a:ext cx="19293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45"/>
          <p:cNvSpPr txBox="1">
            <a:spLocks noGrp="1"/>
          </p:cNvSpPr>
          <p:nvPr>
            <p:ph type="title" idx="8"/>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BLANK_1_1_1_1_2">
    <p:bg>
      <p:bgPr>
        <a:solidFill>
          <a:schemeClr val="dk2"/>
        </a:solidFill>
        <a:effectLst/>
      </p:bgPr>
    </p:bg>
    <p:spTree>
      <p:nvGrpSpPr>
        <p:cNvPr id="1" name="Shape 267"/>
        <p:cNvGrpSpPr/>
        <p:nvPr/>
      </p:nvGrpSpPr>
      <p:grpSpPr>
        <a:xfrm>
          <a:off x="0" y="0"/>
          <a:ext cx="0" cy="0"/>
          <a:chOff x="0" y="0"/>
          <a:chExt cx="0" cy="0"/>
        </a:xfrm>
      </p:grpSpPr>
      <p:sp>
        <p:nvSpPr>
          <p:cNvPr id="268" name="Google Shape;268;p46"/>
          <p:cNvSpPr/>
          <p:nvPr/>
        </p:nvSpPr>
        <p:spPr>
          <a:xfrm rot="-5400036" flipH="1">
            <a:off x="4762490" y="876312"/>
            <a:ext cx="5143500" cy="3390876"/>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6"/>
          <p:cNvSpPr/>
          <p:nvPr/>
        </p:nvSpPr>
        <p:spPr>
          <a:xfrm rot="-5400036" flipH="1">
            <a:off x="847747" y="-847719"/>
            <a:ext cx="5143500" cy="6838938"/>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6"/>
          <p:cNvSpPr/>
          <p:nvPr/>
        </p:nvSpPr>
        <p:spPr>
          <a:xfrm rot="-5400036" flipH="1">
            <a:off x="4131387" y="440613"/>
            <a:ext cx="5143500" cy="426227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6"/>
          <p:cNvSpPr txBox="1">
            <a:spLocks noGrp="1"/>
          </p:cNvSpPr>
          <p:nvPr>
            <p:ph type="title"/>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BLANK_1_1_1_1_2_1">
    <p:bg>
      <p:bgPr>
        <a:solidFill>
          <a:schemeClr val="accent3"/>
        </a:solidFill>
        <a:effectLst/>
      </p:bgPr>
    </p:bg>
    <p:spTree>
      <p:nvGrpSpPr>
        <p:cNvPr id="1" name="Shape 272"/>
        <p:cNvGrpSpPr/>
        <p:nvPr/>
      </p:nvGrpSpPr>
      <p:grpSpPr>
        <a:xfrm>
          <a:off x="0" y="0"/>
          <a:ext cx="0" cy="0"/>
          <a:chOff x="0" y="0"/>
          <a:chExt cx="0" cy="0"/>
        </a:xfrm>
      </p:grpSpPr>
      <p:sp>
        <p:nvSpPr>
          <p:cNvPr id="273" name="Google Shape;273;p47"/>
          <p:cNvSpPr/>
          <p:nvPr/>
        </p:nvSpPr>
        <p:spPr>
          <a:xfrm rot="-9708718" flipH="1">
            <a:off x="4327104" y="-249784"/>
            <a:ext cx="5143497" cy="5483643"/>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7"/>
          <p:cNvSpPr/>
          <p:nvPr/>
        </p:nvSpPr>
        <p:spPr>
          <a:xfrm rot="-9942330" flipH="1">
            <a:off x="4501069" y="230937"/>
            <a:ext cx="4631551" cy="408864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7"/>
          <p:cNvSpPr/>
          <p:nvPr/>
        </p:nvSpPr>
        <p:spPr>
          <a:xfrm rot="-9942329" flipH="1">
            <a:off x="-901844" y="-630180"/>
            <a:ext cx="10442362" cy="7154713"/>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7"/>
          <p:cNvSpPr txBox="1">
            <a:spLocks noGrp="1"/>
          </p:cNvSpPr>
          <p:nvPr>
            <p:ph type="title"/>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3">
  <p:cSld name="BLANK_1_1_1_1_2_1_1">
    <p:bg>
      <p:bgPr>
        <a:solidFill>
          <a:schemeClr val="dk2"/>
        </a:solidFill>
        <a:effectLst/>
      </p:bgPr>
    </p:bg>
    <p:spTree>
      <p:nvGrpSpPr>
        <p:cNvPr id="1" name="Shape 277"/>
        <p:cNvGrpSpPr/>
        <p:nvPr/>
      </p:nvGrpSpPr>
      <p:grpSpPr>
        <a:xfrm>
          <a:off x="0" y="0"/>
          <a:ext cx="0" cy="0"/>
          <a:chOff x="0" y="0"/>
          <a:chExt cx="0" cy="0"/>
        </a:xfrm>
      </p:grpSpPr>
      <p:sp>
        <p:nvSpPr>
          <p:cNvPr id="278" name="Google Shape;278;p48"/>
          <p:cNvSpPr/>
          <p:nvPr/>
        </p:nvSpPr>
        <p:spPr>
          <a:xfrm rot="5400071">
            <a:off x="-157036" y="-350253"/>
            <a:ext cx="5197230" cy="6000750"/>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8"/>
          <p:cNvSpPr/>
          <p:nvPr/>
        </p:nvSpPr>
        <p:spPr>
          <a:xfrm rot="-5399929">
            <a:off x="4319714" y="-437227"/>
            <a:ext cx="5197230" cy="6000750"/>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8"/>
          <p:cNvSpPr/>
          <p:nvPr/>
        </p:nvSpPr>
        <p:spPr>
          <a:xfrm rot="-5399929">
            <a:off x="4564180" y="217369"/>
            <a:ext cx="5197230" cy="4686282"/>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8"/>
          <p:cNvSpPr/>
          <p:nvPr/>
        </p:nvSpPr>
        <p:spPr>
          <a:xfrm rot="5400069">
            <a:off x="-257989" y="-370647"/>
            <a:ext cx="5387688" cy="5671782"/>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8"/>
          <p:cNvSpPr txBox="1">
            <a:spLocks noGrp="1"/>
          </p:cNvSpPr>
          <p:nvPr>
            <p:ph type="title"/>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solidFill>
          <a:schemeClr val="dk2"/>
        </a:solidFill>
        <a:effectLst/>
      </p:bgPr>
    </p:bg>
    <p:spTree>
      <p:nvGrpSpPr>
        <p:cNvPr id="1" name="Shape 283"/>
        <p:cNvGrpSpPr/>
        <p:nvPr/>
      </p:nvGrpSpPr>
      <p:grpSpPr>
        <a:xfrm>
          <a:off x="0" y="0"/>
          <a:ext cx="0" cy="0"/>
          <a:chOff x="0" y="0"/>
          <a:chExt cx="0" cy="0"/>
        </a:xfrm>
      </p:grpSpPr>
      <p:sp>
        <p:nvSpPr>
          <p:cNvPr id="284" name="Google Shape;284;p49"/>
          <p:cNvSpPr/>
          <p:nvPr/>
        </p:nvSpPr>
        <p:spPr>
          <a:xfrm rot="5399967" flipH="1">
            <a:off x="30283" y="-856842"/>
            <a:ext cx="5694570"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5" name="Google Shape;285;p49"/>
          <p:cNvSpPr/>
          <p:nvPr/>
        </p:nvSpPr>
        <p:spPr>
          <a:xfrm rot="-5400032" flipH="1">
            <a:off x="3601466" y="-867066"/>
            <a:ext cx="5714982"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6" name="Google Shape;286;p49"/>
          <p:cNvSpPr/>
          <p:nvPr/>
        </p:nvSpPr>
        <p:spPr>
          <a:xfrm rot="-5400021" flipH="1">
            <a:off x="1329088" y="-347286"/>
            <a:ext cx="8839206" cy="7171578"/>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7" name="Google Shape;287;p49"/>
          <p:cNvSpPr/>
          <p:nvPr/>
        </p:nvSpPr>
        <p:spPr>
          <a:xfrm rot="5399978" flipH="1">
            <a:off x="-294226" y="-1848107"/>
            <a:ext cx="8324802" cy="706811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88" name="Google Shape;288;p49"/>
          <p:cNvSpPr txBox="1">
            <a:spLocks noGrp="1"/>
          </p:cNvSpPr>
          <p:nvPr>
            <p:ph type="title"/>
          </p:nvPr>
        </p:nvSpPr>
        <p:spPr>
          <a:xfrm>
            <a:off x="720000"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9" name="Google Shape;289;p49"/>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49"/>
          <p:cNvSpPr txBox="1">
            <a:spLocks noGrp="1"/>
          </p:cNvSpPr>
          <p:nvPr>
            <p:ph type="title" idx="2"/>
          </p:nvPr>
        </p:nvSpPr>
        <p:spPr>
          <a:xfrm>
            <a:off x="3419269"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 name="Google Shape;291;p49"/>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49"/>
          <p:cNvSpPr txBox="1">
            <a:spLocks noGrp="1"/>
          </p:cNvSpPr>
          <p:nvPr>
            <p:ph type="title" idx="4"/>
          </p:nvPr>
        </p:nvSpPr>
        <p:spPr>
          <a:xfrm>
            <a:off x="720000"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3" name="Google Shape;293;p49"/>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 name="Google Shape;294;p49"/>
          <p:cNvSpPr txBox="1">
            <a:spLocks noGrp="1"/>
          </p:cNvSpPr>
          <p:nvPr>
            <p:ph type="title" idx="6"/>
          </p:nvPr>
        </p:nvSpPr>
        <p:spPr>
          <a:xfrm>
            <a:off x="3419269"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5" name="Google Shape;295;p49"/>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49"/>
          <p:cNvSpPr txBox="1">
            <a:spLocks noGrp="1"/>
          </p:cNvSpPr>
          <p:nvPr>
            <p:ph type="title" idx="8"/>
          </p:nvPr>
        </p:nvSpPr>
        <p:spPr>
          <a:xfrm>
            <a:off x="6118545"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7" name="Google Shape;297;p49"/>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8" name="Google Shape;298;p49"/>
          <p:cNvSpPr txBox="1">
            <a:spLocks noGrp="1"/>
          </p:cNvSpPr>
          <p:nvPr>
            <p:ph type="title" idx="13"/>
          </p:nvPr>
        </p:nvSpPr>
        <p:spPr>
          <a:xfrm>
            <a:off x="6118545"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9" name="Google Shape;299;p49"/>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49"/>
          <p:cNvSpPr txBox="1">
            <a:spLocks noGrp="1"/>
          </p:cNvSpPr>
          <p:nvPr>
            <p:ph type="title" idx="15"/>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1">
  <p:cSld name="BLANK_1_1_1_1_1_1">
    <p:bg>
      <p:bgPr>
        <a:solidFill>
          <a:schemeClr val="dk2"/>
        </a:solidFill>
        <a:effectLst/>
      </p:bgPr>
    </p:bg>
    <p:spTree>
      <p:nvGrpSpPr>
        <p:cNvPr id="1" name="Shape 301"/>
        <p:cNvGrpSpPr/>
        <p:nvPr/>
      </p:nvGrpSpPr>
      <p:grpSpPr>
        <a:xfrm>
          <a:off x="0" y="0"/>
          <a:ext cx="0" cy="0"/>
          <a:chOff x="0" y="0"/>
          <a:chExt cx="0" cy="0"/>
        </a:xfrm>
      </p:grpSpPr>
      <p:sp>
        <p:nvSpPr>
          <p:cNvPr id="302" name="Google Shape;302;p50"/>
          <p:cNvSpPr/>
          <p:nvPr/>
        </p:nvSpPr>
        <p:spPr>
          <a:xfrm rot="-36" flipH="1">
            <a:off x="-218050" y="-2190729"/>
            <a:ext cx="5124438" cy="837275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3" name="Google Shape;303;p50"/>
          <p:cNvSpPr/>
          <p:nvPr/>
        </p:nvSpPr>
        <p:spPr>
          <a:xfrm rot="10799964" flipH="1">
            <a:off x="4506350" y="-1047729"/>
            <a:ext cx="5124438" cy="837275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4" name="Google Shape;304;p50"/>
          <p:cNvSpPr/>
          <p:nvPr/>
        </p:nvSpPr>
        <p:spPr>
          <a:xfrm rot="-36" flipH="1">
            <a:off x="-65660" y="-1267101"/>
            <a:ext cx="5124438" cy="706811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5" name="Google Shape;305;p50"/>
          <p:cNvSpPr/>
          <p:nvPr/>
        </p:nvSpPr>
        <p:spPr>
          <a:xfrm rot="10799964" flipH="1">
            <a:off x="4277740" y="-657501"/>
            <a:ext cx="5124438" cy="706811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06" name="Google Shape;306;p50"/>
          <p:cNvSpPr txBox="1">
            <a:spLocks noGrp="1"/>
          </p:cNvSpPr>
          <p:nvPr>
            <p:ph type="subTitle" idx="1"/>
          </p:nvPr>
        </p:nvSpPr>
        <p:spPr>
          <a:xfrm>
            <a:off x="760625" y="34998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7" name="Google Shape;307;p50"/>
          <p:cNvSpPr txBox="1">
            <a:spLocks noGrp="1"/>
          </p:cNvSpPr>
          <p:nvPr>
            <p:ph type="subTitle" idx="2"/>
          </p:nvPr>
        </p:nvSpPr>
        <p:spPr>
          <a:xfrm>
            <a:off x="3413513" y="34998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8" name="Google Shape;308;p50"/>
          <p:cNvSpPr txBox="1">
            <a:spLocks noGrp="1"/>
          </p:cNvSpPr>
          <p:nvPr>
            <p:ph type="subTitle" idx="3"/>
          </p:nvPr>
        </p:nvSpPr>
        <p:spPr>
          <a:xfrm>
            <a:off x="6029988" y="34998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09" name="Google Shape;309;p50"/>
          <p:cNvSpPr txBox="1">
            <a:spLocks noGrp="1"/>
          </p:cNvSpPr>
          <p:nvPr>
            <p:ph type="title" hasCustomPrompt="1"/>
          </p:nvPr>
        </p:nvSpPr>
        <p:spPr>
          <a:xfrm>
            <a:off x="760475" y="1551725"/>
            <a:ext cx="23841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0" name="Google Shape;310;p50"/>
          <p:cNvSpPr txBox="1">
            <a:spLocks noGrp="1"/>
          </p:cNvSpPr>
          <p:nvPr>
            <p:ph type="title" idx="4" hasCustomPrompt="1"/>
          </p:nvPr>
        </p:nvSpPr>
        <p:spPr>
          <a:xfrm>
            <a:off x="3413375" y="1551725"/>
            <a:ext cx="23841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1" name="Google Shape;311;p50"/>
          <p:cNvSpPr txBox="1">
            <a:spLocks noGrp="1"/>
          </p:cNvSpPr>
          <p:nvPr>
            <p:ph type="title" idx="5" hasCustomPrompt="1"/>
          </p:nvPr>
        </p:nvSpPr>
        <p:spPr>
          <a:xfrm>
            <a:off x="6029850" y="1551725"/>
            <a:ext cx="23841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2" name="Google Shape;312;p50"/>
          <p:cNvSpPr txBox="1">
            <a:spLocks noGrp="1"/>
          </p:cNvSpPr>
          <p:nvPr>
            <p:ph type="title" idx="6"/>
          </p:nvPr>
        </p:nvSpPr>
        <p:spPr>
          <a:xfrm>
            <a:off x="728375" y="530525"/>
            <a:ext cx="7687200" cy="46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600"/>
              <a:buFont typeface="Montserrat ExtraBold"/>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2">
  <p:cSld name="BLANK_1_1_1_1_1_1_4">
    <p:bg>
      <p:bgPr>
        <a:solidFill>
          <a:schemeClr val="dk2"/>
        </a:solidFill>
        <a:effectLst/>
      </p:bgPr>
    </p:bg>
    <p:spTree>
      <p:nvGrpSpPr>
        <p:cNvPr id="1" name="Shape 313"/>
        <p:cNvGrpSpPr/>
        <p:nvPr/>
      </p:nvGrpSpPr>
      <p:grpSpPr>
        <a:xfrm>
          <a:off x="0" y="0"/>
          <a:ext cx="0" cy="0"/>
          <a:chOff x="0" y="0"/>
          <a:chExt cx="0" cy="0"/>
        </a:xfrm>
      </p:grpSpPr>
      <p:sp>
        <p:nvSpPr>
          <p:cNvPr id="314" name="Google Shape;314;p51"/>
          <p:cNvSpPr/>
          <p:nvPr/>
        </p:nvSpPr>
        <p:spPr>
          <a:xfrm rot="5399967" flipH="1">
            <a:off x="30283" y="-856842"/>
            <a:ext cx="5694570"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5" name="Google Shape;315;p51"/>
          <p:cNvSpPr/>
          <p:nvPr/>
        </p:nvSpPr>
        <p:spPr>
          <a:xfrm rot="-5400032" flipH="1">
            <a:off x="3601466" y="-867066"/>
            <a:ext cx="5714982"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6" name="Google Shape;316;p51"/>
          <p:cNvSpPr/>
          <p:nvPr/>
        </p:nvSpPr>
        <p:spPr>
          <a:xfrm rot="-5400021" flipH="1">
            <a:off x="1329088" y="-347286"/>
            <a:ext cx="8839206" cy="7171578"/>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7" name="Google Shape;317;p51"/>
          <p:cNvSpPr/>
          <p:nvPr/>
        </p:nvSpPr>
        <p:spPr>
          <a:xfrm rot="5399978" flipH="1">
            <a:off x="-294226" y="-1848107"/>
            <a:ext cx="8324802" cy="706811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18" name="Google Shape;318;p51"/>
          <p:cNvSpPr txBox="1">
            <a:spLocks noGrp="1"/>
          </p:cNvSpPr>
          <p:nvPr>
            <p:ph type="subTitle" idx="1"/>
          </p:nvPr>
        </p:nvSpPr>
        <p:spPr>
          <a:xfrm>
            <a:off x="1610028" y="3358930"/>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9" name="Google Shape;319;p51"/>
          <p:cNvSpPr txBox="1">
            <a:spLocks noGrp="1"/>
          </p:cNvSpPr>
          <p:nvPr>
            <p:ph type="subTitle" idx="2"/>
          </p:nvPr>
        </p:nvSpPr>
        <p:spPr>
          <a:xfrm>
            <a:off x="5149872" y="3358930"/>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20" name="Google Shape;320;p51"/>
          <p:cNvSpPr txBox="1">
            <a:spLocks noGrp="1"/>
          </p:cNvSpPr>
          <p:nvPr>
            <p:ph type="title" hasCustomPrompt="1"/>
          </p:nvPr>
        </p:nvSpPr>
        <p:spPr>
          <a:xfrm>
            <a:off x="2150628" y="1955636"/>
            <a:ext cx="13029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27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1" name="Google Shape;321;p51"/>
          <p:cNvSpPr txBox="1">
            <a:spLocks noGrp="1"/>
          </p:cNvSpPr>
          <p:nvPr>
            <p:ph type="title" idx="3" hasCustomPrompt="1"/>
          </p:nvPr>
        </p:nvSpPr>
        <p:spPr>
          <a:xfrm>
            <a:off x="5692722" y="1955636"/>
            <a:ext cx="12984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27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2" name="Google Shape;322;p51"/>
          <p:cNvSpPr txBox="1">
            <a:spLocks noGrp="1"/>
          </p:cNvSpPr>
          <p:nvPr>
            <p:ph type="title" idx="4"/>
          </p:nvPr>
        </p:nvSpPr>
        <p:spPr>
          <a:xfrm>
            <a:off x="728375" y="530525"/>
            <a:ext cx="7687200" cy="46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600"/>
              <a:buFont typeface="Montserrat ExtraBold"/>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3" name="Google Shape;323;p51"/>
          <p:cNvSpPr txBox="1">
            <a:spLocks noGrp="1"/>
          </p:cNvSpPr>
          <p:nvPr>
            <p:ph type="subTitle" idx="5"/>
          </p:nvPr>
        </p:nvSpPr>
        <p:spPr>
          <a:xfrm>
            <a:off x="1610028" y="2859897"/>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700" b="1"/>
            </a:lvl1pPr>
            <a:lvl2pPr lvl="1" rtl="0">
              <a:spcBef>
                <a:spcPts val="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a:endParaRPr/>
          </a:p>
        </p:txBody>
      </p:sp>
      <p:sp>
        <p:nvSpPr>
          <p:cNvPr id="324" name="Google Shape;324;p51"/>
          <p:cNvSpPr txBox="1">
            <a:spLocks noGrp="1"/>
          </p:cNvSpPr>
          <p:nvPr>
            <p:ph type="subTitle" idx="6"/>
          </p:nvPr>
        </p:nvSpPr>
        <p:spPr>
          <a:xfrm>
            <a:off x="5149872" y="2859897"/>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700" b="1"/>
            </a:lvl1pPr>
            <a:lvl2pPr lvl="1" rtl="0">
              <a:spcBef>
                <a:spcPts val="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CUSTOM_2">
    <p:bg>
      <p:bgPr>
        <a:solidFill>
          <a:schemeClr val="lt1"/>
        </a:solidFill>
        <a:effectLst/>
      </p:bgPr>
    </p:bg>
    <p:spTree>
      <p:nvGrpSpPr>
        <p:cNvPr id="1" name="Shape 325"/>
        <p:cNvGrpSpPr/>
        <p:nvPr/>
      </p:nvGrpSpPr>
      <p:grpSpPr>
        <a:xfrm>
          <a:off x="0" y="0"/>
          <a:ext cx="0" cy="0"/>
          <a:chOff x="0" y="0"/>
          <a:chExt cx="0" cy="0"/>
        </a:xfrm>
      </p:grpSpPr>
      <p:sp>
        <p:nvSpPr>
          <p:cNvPr id="326" name="Google Shape;326;p52"/>
          <p:cNvSpPr/>
          <p:nvPr/>
        </p:nvSpPr>
        <p:spPr>
          <a:xfrm rot="9136852">
            <a:off x="1710037" y="1050495"/>
            <a:ext cx="9823463" cy="795420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2"/>
          <p:cNvSpPr txBox="1">
            <a:spLocks noGrp="1"/>
          </p:cNvSpPr>
          <p:nvPr>
            <p:ph type="title"/>
          </p:nvPr>
        </p:nvSpPr>
        <p:spPr>
          <a:xfrm flipH="1">
            <a:off x="4203150" y="2487163"/>
            <a:ext cx="4207500" cy="104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8" name="Google Shape;328;p52"/>
          <p:cNvSpPr txBox="1">
            <a:spLocks noGrp="1"/>
          </p:cNvSpPr>
          <p:nvPr>
            <p:ph type="title" idx="2" hasCustomPrompt="1"/>
          </p:nvPr>
        </p:nvSpPr>
        <p:spPr>
          <a:xfrm flipH="1">
            <a:off x="7043250" y="1388138"/>
            <a:ext cx="136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9" name="Google Shape;329;p52"/>
          <p:cNvSpPr txBox="1">
            <a:spLocks noGrp="1"/>
          </p:cNvSpPr>
          <p:nvPr>
            <p:ph type="subTitle" idx="1"/>
          </p:nvPr>
        </p:nvSpPr>
        <p:spPr>
          <a:xfrm flipH="1">
            <a:off x="3704850" y="3400763"/>
            <a:ext cx="4705800" cy="416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CUSTOM_2_1">
    <p:bg>
      <p:bgPr>
        <a:solidFill>
          <a:schemeClr val="lt1"/>
        </a:solidFill>
        <a:effectLst/>
      </p:bgPr>
    </p:bg>
    <p:spTree>
      <p:nvGrpSpPr>
        <p:cNvPr id="1" name="Shape 330"/>
        <p:cNvGrpSpPr/>
        <p:nvPr/>
      </p:nvGrpSpPr>
      <p:grpSpPr>
        <a:xfrm>
          <a:off x="0" y="0"/>
          <a:ext cx="0" cy="0"/>
          <a:chOff x="0" y="0"/>
          <a:chExt cx="0" cy="0"/>
        </a:xfrm>
      </p:grpSpPr>
      <p:sp>
        <p:nvSpPr>
          <p:cNvPr id="331" name="Google Shape;331;p53"/>
          <p:cNvSpPr/>
          <p:nvPr/>
        </p:nvSpPr>
        <p:spPr>
          <a:xfrm rot="10279750">
            <a:off x="2519167" y="3162263"/>
            <a:ext cx="7507675" cy="742407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2" name="Google Shape;332;p53"/>
          <p:cNvSpPr/>
          <p:nvPr/>
        </p:nvSpPr>
        <p:spPr>
          <a:xfrm rot="-1140831" flipH="1">
            <a:off x="-1557482" y="-4164280"/>
            <a:ext cx="10945135" cy="909377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3" name="Google Shape;333;p53"/>
          <p:cNvSpPr txBox="1">
            <a:spLocks noGrp="1"/>
          </p:cNvSpPr>
          <p:nvPr>
            <p:ph type="title"/>
          </p:nvPr>
        </p:nvSpPr>
        <p:spPr>
          <a:xfrm flipH="1">
            <a:off x="2002500" y="1877563"/>
            <a:ext cx="5139000" cy="72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4" name="Google Shape;334;p53"/>
          <p:cNvSpPr txBox="1">
            <a:spLocks noGrp="1"/>
          </p:cNvSpPr>
          <p:nvPr>
            <p:ph type="title" idx="2" hasCustomPrompt="1"/>
          </p:nvPr>
        </p:nvSpPr>
        <p:spPr>
          <a:xfrm flipH="1">
            <a:off x="3848854" y="626138"/>
            <a:ext cx="144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5" name="Google Shape;335;p53"/>
          <p:cNvSpPr txBox="1">
            <a:spLocks noGrp="1"/>
          </p:cNvSpPr>
          <p:nvPr>
            <p:ph type="subTitle" idx="1"/>
          </p:nvPr>
        </p:nvSpPr>
        <p:spPr>
          <a:xfrm flipH="1">
            <a:off x="2002350" y="2638763"/>
            <a:ext cx="5139000" cy="416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BLANK_1_1_1_1_1_1_3">
    <p:bg>
      <p:bgPr>
        <a:solidFill>
          <a:schemeClr val="accent3"/>
        </a:solidFill>
        <a:effectLst/>
      </p:bgPr>
    </p:bg>
    <p:spTree>
      <p:nvGrpSpPr>
        <p:cNvPr id="1" name="Shape 336"/>
        <p:cNvGrpSpPr/>
        <p:nvPr/>
      </p:nvGrpSpPr>
      <p:grpSpPr>
        <a:xfrm>
          <a:off x="0" y="0"/>
          <a:ext cx="0" cy="0"/>
          <a:chOff x="0" y="0"/>
          <a:chExt cx="0" cy="0"/>
        </a:xfrm>
      </p:grpSpPr>
      <p:sp>
        <p:nvSpPr>
          <p:cNvPr id="337" name="Google Shape;337;p54"/>
          <p:cNvSpPr/>
          <p:nvPr/>
        </p:nvSpPr>
        <p:spPr>
          <a:xfrm rot="2699923" flipH="1">
            <a:off x="-798094" y="872280"/>
            <a:ext cx="5136977" cy="403388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8" name="Google Shape;338;p54"/>
          <p:cNvSpPr/>
          <p:nvPr/>
        </p:nvSpPr>
        <p:spPr>
          <a:xfrm rot="-9154638" flipH="1">
            <a:off x="4119374" y="-730832"/>
            <a:ext cx="5136988" cy="5079749"/>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39" name="Google Shape;339;p54"/>
          <p:cNvSpPr/>
          <p:nvPr/>
        </p:nvSpPr>
        <p:spPr>
          <a:xfrm rot="-7121299">
            <a:off x="2460957" y="-339764"/>
            <a:ext cx="7043532" cy="7068136"/>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40" name="Google Shape;340;p54"/>
          <p:cNvSpPr/>
          <p:nvPr/>
        </p:nvSpPr>
        <p:spPr>
          <a:xfrm rot="4406594">
            <a:off x="183526" y="-1446441"/>
            <a:ext cx="6720692" cy="6705672"/>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41" name="Google Shape;341;p54"/>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42" name="Google Shape;342;p54"/>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 name="Google Shape;343;p54"/>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44" name="Google Shape;344;p54"/>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5" name="Google Shape;345;p54"/>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46" name="Google Shape;346;p54"/>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3">
  <p:cSld name="BLANK_1_1_1_1_1_1_3_1">
    <p:bg>
      <p:bgPr>
        <a:solidFill>
          <a:schemeClr val="dk2"/>
        </a:solidFill>
        <a:effectLst/>
      </p:bgPr>
    </p:bg>
    <p:spTree>
      <p:nvGrpSpPr>
        <p:cNvPr id="1" name="Shape 347"/>
        <p:cNvGrpSpPr/>
        <p:nvPr/>
      </p:nvGrpSpPr>
      <p:grpSpPr>
        <a:xfrm>
          <a:off x="0" y="0"/>
          <a:ext cx="0" cy="0"/>
          <a:chOff x="0" y="0"/>
          <a:chExt cx="0" cy="0"/>
        </a:xfrm>
      </p:grpSpPr>
      <p:sp>
        <p:nvSpPr>
          <p:cNvPr id="348" name="Google Shape;348;p55"/>
          <p:cNvSpPr/>
          <p:nvPr/>
        </p:nvSpPr>
        <p:spPr>
          <a:xfrm rot="-5400036" flipH="1">
            <a:off x="4762490" y="876312"/>
            <a:ext cx="5143500" cy="3390876"/>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5"/>
          <p:cNvSpPr/>
          <p:nvPr/>
        </p:nvSpPr>
        <p:spPr>
          <a:xfrm rot="-5400036" flipH="1">
            <a:off x="4131387" y="440613"/>
            <a:ext cx="5143500" cy="426227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5"/>
          <p:cNvSpPr/>
          <p:nvPr/>
        </p:nvSpPr>
        <p:spPr>
          <a:xfrm rot="5400036">
            <a:off x="-723912" y="876312"/>
            <a:ext cx="5143500" cy="3390876"/>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5"/>
          <p:cNvSpPr/>
          <p:nvPr/>
        </p:nvSpPr>
        <p:spPr>
          <a:xfrm rot="5400036">
            <a:off x="-92809" y="440613"/>
            <a:ext cx="5143500" cy="426227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5"/>
          <p:cNvSpPr txBox="1">
            <a:spLocks noGrp="1"/>
          </p:cNvSpPr>
          <p:nvPr>
            <p:ph type="title" hasCustomPrompt="1"/>
          </p:nvPr>
        </p:nvSpPr>
        <p:spPr>
          <a:xfrm>
            <a:off x="1541202" y="949328"/>
            <a:ext cx="60615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3" name="Google Shape;353;p55"/>
          <p:cNvSpPr txBox="1">
            <a:spLocks noGrp="1"/>
          </p:cNvSpPr>
          <p:nvPr>
            <p:ph type="subTitle" idx="1"/>
          </p:nvPr>
        </p:nvSpPr>
        <p:spPr>
          <a:xfrm>
            <a:off x="2459700" y="1731559"/>
            <a:ext cx="4224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55"/>
          <p:cNvSpPr txBox="1">
            <a:spLocks noGrp="1"/>
          </p:cNvSpPr>
          <p:nvPr>
            <p:ph type="title" idx="2" hasCustomPrompt="1"/>
          </p:nvPr>
        </p:nvSpPr>
        <p:spPr>
          <a:xfrm>
            <a:off x="1539050" y="2966749"/>
            <a:ext cx="606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55"/>
          <p:cNvSpPr txBox="1">
            <a:spLocks noGrp="1"/>
          </p:cNvSpPr>
          <p:nvPr>
            <p:ph type="subTitle" idx="3"/>
          </p:nvPr>
        </p:nvSpPr>
        <p:spPr>
          <a:xfrm>
            <a:off x="2458200" y="3748972"/>
            <a:ext cx="42276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356"/>
        <p:cNvGrpSpPr/>
        <p:nvPr/>
      </p:nvGrpSpPr>
      <p:grpSpPr>
        <a:xfrm>
          <a:off x="0" y="0"/>
          <a:ext cx="0" cy="0"/>
          <a:chOff x="0" y="0"/>
          <a:chExt cx="0" cy="0"/>
        </a:xfrm>
      </p:grpSpPr>
      <p:sp>
        <p:nvSpPr>
          <p:cNvPr id="357" name="Google Shape;357;p56"/>
          <p:cNvSpPr/>
          <p:nvPr/>
        </p:nvSpPr>
        <p:spPr>
          <a:xfrm rot="-5096909">
            <a:off x="-3030721" y="-954161"/>
            <a:ext cx="9823495" cy="795419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6"/>
          <p:cNvSpPr txBox="1">
            <a:spLocks noGrp="1"/>
          </p:cNvSpPr>
          <p:nvPr>
            <p:ph type="ctrTitle"/>
          </p:nvPr>
        </p:nvSpPr>
        <p:spPr>
          <a:xfrm>
            <a:off x="748675" y="669825"/>
            <a:ext cx="42840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59" name="Google Shape;359;p56"/>
          <p:cNvSpPr txBox="1">
            <a:spLocks noGrp="1"/>
          </p:cNvSpPr>
          <p:nvPr>
            <p:ph type="subTitle" idx="1"/>
          </p:nvPr>
        </p:nvSpPr>
        <p:spPr>
          <a:xfrm>
            <a:off x="748675" y="1704550"/>
            <a:ext cx="4293900" cy="182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60" name="Google Shape;360;p56"/>
          <p:cNvSpPr txBox="1"/>
          <p:nvPr/>
        </p:nvSpPr>
        <p:spPr>
          <a:xfrm>
            <a:off x="748675" y="4131300"/>
            <a:ext cx="4008300" cy="45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GB" sz="1100">
                <a:solidFill>
                  <a:schemeClr val="lt1"/>
                </a:solidFill>
                <a:latin typeface="Poppins"/>
                <a:ea typeface="Poppins"/>
                <a:cs typeface="Poppins"/>
                <a:sym typeface="Poppins"/>
              </a:rPr>
              <a:t>CREDITS: This presentation template was created by </a:t>
            </a:r>
            <a:r>
              <a:rPr lang="en-GB" sz="1100">
                <a:solidFill>
                  <a:schemeClr val="lt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GB" sz="1100">
                <a:solidFill>
                  <a:schemeClr val="lt1"/>
                </a:solidFill>
                <a:latin typeface="Poppins"/>
                <a:ea typeface="Poppins"/>
                <a:cs typeface="Poppins"/>
                <a:sym typeface="Poppins"/>
              </a:rPr>
              <a:t>, including icons by </a:t>
            </a:r>
            <a:r>
              <a:rPr lang="en-GB" sz="1100">
                <a:solidFill>
                  <a:schemeClr val="lt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GB" sz="1100">
                <a:solidFill>
                  <a:schemeClr val="lt1"/>
                </a:solidFill>
                <a:latin typeface="Poppins"/>
                <a:ea typeface="Poppins"/>
                <a:cs typeface="Poppins"/>
                <a:sym typeface="Poppins"/>
              </a:rPr>
              <a:t>, infographics &amp; images by </a:t>
            </a:r>
            <a:r>
              <a:rPr lang="en-GB" sz="1100">
                <a:solidFill>
                  <a:schemeClr val="lt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GB" sz="1000">
                <a:solidFill>
                  <a:schemeClr val="lt1"/>
                </a:solidFill>
                <a:latin typeface="Anaheim"/>
                <a:ea typeface="Anaheim"/>
                <a:cs typeface="Anaheim"/>
                <a:sym typeface="Anaheim"/>
              </a:rPr>
              <a:t>,</a:t>
            </a:r>
            <a:r>
              <a:rPr lang="en-GB" sz="1000">
                <a:solidFill>
                  <a:srgbClr val="434343"/>
                </a:solidFill>
                <a:latin typeface="Anaheim"/>
                <a:ea typeface="Anaheim"/>
                <a:cs typeface="Anaheim"/>
                <a:sym typeface="Anaheim"/>
              </a:rPr>
              <a:t> </a:t>
            </a:r>
            <a:r>
              <a:rPr lang="en-GB" sz="1100">
                <a:solidFill>
                  <a:schemeClr val="lt1"/>
                </a:solidFill>
                <a:latin typeface="Poppins"/>
                <a:ea typeface="Poppins"/>
                <a:cs typeface="Poppins"/>
                <a:sym typeface="Poppins"/>
              </a:rPr>
              <a:t>and illustrations by </a:t>
            </a:r>
            <a:r>
              <a:rPr lang="en-GB" sz="1100">
                <a:solidFill>
                  <a:schemeClr val="lt1"/>
                </a:solidFill>
                <a:uFill>
                  <a:noFill/>
                </a:uFill>
                <a:latin typeface="Poppins"/>
                <a:ea typeface="Poppins"/>
                <a:cs typeface="Poppins"/>
                <a:sym typeface="Poppins"/>
                <a:hlinkClick r:id="rId5">
                  <a:extLst>
                    <a:ext uri="{A12FA001-AC4F-418D-AE19-62706E023703}">
                      <ahyp:hlinkClr xmlns:ahyp="http://schemas.microsoft.com/office/drawing/2018/hyperlinkcolor" val="tx"/>
                    </a:ext>
                  </a:extLst>
                </a:hlinkClick>
              </a:rPr>
              <a:t>Storyset</a:t>
            </a:r>
            <a:endParaRPr sz="1100">
              <a:solidFill>
                <a:schemeClr val="lt1"/>
              </a:solidFill>
              <a:latin typeface="Poppins"/>
              <a:ea typeface="Poppins"/>
              <a:cs typeface="Poppins"/>
              <a:sym typeface="Poppi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3"/>
        </a:solidFill>
        <a:effectLst/>
      </p:bgPr>
    </p:bg>
    <p:spTree>
      <p:nvGrpSpPr>
        <p:cNvPr id="1" name="Shape 361"/>
        <p:cNvGrpSpPr/>
        <p:nvPr/>
      </p:nvGrpSpPr>
      <p:grpSpPr>
        <a:xfrm>
          <a:off x="0" y="0"/>
          <a:ext cx="0" cy="0"/>
          <a:chOff x="0" y="0"/>
          <a:chExt cx="0" cy="0"/>
        </a:xfrm>
      </p:grpSpPr>
      <p:sp>
        <p:nvSpPr>
          <p:cNvPr id="362" name="Google Shape;362;p57"/>
          <p:cNvSpPr/>
          <p:nvPr/>
        </p:nvSpPr>
        <p:spPr>
          <a:xfrm rot="5400000" flipH="1">
            <a:off x="751888" y="-1428763"/>
            <a:ext cx="6573420" cy="746760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7"/>
          <p:cNvSpPr/>
          <p:nvPr/>
        </p:nvSpPr>
        <p:spPr>
          <a:xfrm rot="5400000" flipH="1">
            <a:off x="1947638" y="-2138020"/>
            <a:ext cx="6573420" cy="903852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dk2"/>
        </a:solidFill>
        <a:effectLst/>
      </p:bgPr>
    </p:bg>
    <p:spTree>
      <p:nvGrpSpPr>
        <p:cNvPr id="1" name="Shape 364"/>
        <p:cNvGrpSpPr/>
        <p:nvPr/>
      </p:nvGrpSpPr>
      <p:grpSpPr>
        <a:xfrm>
          <a:off x="0" y="0"/>
          <a:ext cx="0" cy="0"/>
          <a:chOff x="0" y="0"/>
          <a:chExt cx="0" cy="0"/>
        </a:xfrm>
      </p:grpSpPr>
      <p:sp>
        <p:nvSpPr>
          <p:cNvPr id="365" name="Google Shape;365;p58"/>
          <p:cNvSpPr/>
          <p:nvPr/>
        </p:nvSpPr>
        <p:spPr>
          <a:xfrm rot="9054688" flipH="1">
            <a:off x="-787722" y="-114650"/>
            <a:ext cx="11007140" cy="6335133"/>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8"/>
          <p:cNvSpPr/>
          <p:nvPr/>
        </p:nvSpPr>
        <p:spPr>
          <a:xfrm rot="9054688" flipH="1">
            <a:off x="-338445" y="149913"/>
            <a:ext cx="11007140" cy="824864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52" name="Google Shape;52;p13"/>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4.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6.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6.xml"/><Relationship Id="rId1" Type="http://schemas.openxmlformats.org/officeDocument/2006/relationships/slideLayout" Target="../slideLayouts/slideLayout22.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2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1.xml"/><Relationship Id="rId1" Type="http://schemas.openxmlformats.org/officeDocument/2006/relationships/slideLayout" Target="../slideLayouts/slideLayout22.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2.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3.xml"/><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4.xml"/><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5.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6.xml"/><Relationship Id="rId1" Type="http://schemas.openxmlformats.org/officeDocument/2006/relationships/slideLayout" Target="../slideLayouts/slideLayout22.xml"/></Relationships>
</file>

<file path=ppt/slides/_rels/slide1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7.xml"/><Relationship Id="rId1" Type="http://schemas.openxmlformats.org/officeDocument/2006/relationships/slideLayout" Target="../slideLayouts/slideLayout22.xml"/></Relationships>
</file>

<file path=ppt/slides/_rels/slide1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8.xml"/><Relationship Id="rId1" Type="http://schemas.openxmlformats.org/officeDocument/2006/relationships/slideLayout" Target="../slideLayouts/slideLayout2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41.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41.xml"/><Relationship Id="rId4" Type="http://schemas.openxmlformats.org/officeDocument/2006/relationships/image" Target="../media/image6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1.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41.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image" Target="../media/image68.png"/></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6.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59"/>
          <p:cNvPicPr preferRelativeResize="0"/>
          <p:nvPr/>
        </p:nvPicPr>
        <p:blipFill>
          <a:blip r:embed="rId3">
            <a:alphaModFix/>
          </a:blip>
          <a:stretch>
            <a:fillRect/>
          </a:stretch>
        </p:blipFill>
        <p:spPr>
          <a:xfrm>
            <a:off x="0" y="0"/>
            <a:ext cx="9144001" cy="5172947"/>
          </a:xfrm>
          <a:prstGeom prst="rect">
            <a:avLst/>
          </a:prstGeom>
          <a:noFill/>
          <a:ln>
            <a:noFill/>
          </a:ln>
        </p:spPr>
      </p:pic>
      <p:sp>
        <p:nvSpPr>
          <p:cNvPr id="372" name="Google Shape;372;p59"/>
          <p:cNvSpPr txBox="1">
            <a:spLocks noGrp="1"/>
          </p:cNvSpPr>
          <p:nvPr>
            <p:ph type="ctrTitle" idx="4294967295"/>
          </p:nvPr>
        </p:nvSpPr>
        <p:spPr>
          <a:xfrm>
            <a:off x="2827250" y="249025"/>
            <a:ext cx="59538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7000" b="1">
                <a:latin typeface="Times New Roman"/>
                <a:ea typeface="Times New Roman"/>
                <a:cs typeface="Times New Roman"/>
                <a:sym typeface="Times New Roman"/>
              </a:rPr>
              <a:t>Royal Bank of Canada</a:t>
            </a:r>
            <a:endParaRPr sz="7000" b="1">
              <a:latin typeface="Times New Roman"/>
              <a:ea typeface="Times New Roman"/>
              <a:cs typeface="Times New Roman"/>
              <a:sym typeface="Times New Roman"/>
            </a:endParaRPr>
          </a:p>
        </p:txBody>
      </p:sp>
      <p:sp>
        <p:nvSpPr>
          <p:cNvPr id="373" name="Google Shape;373;p59"/>
          <p:cNvSpPr txBox="1">
            <a:spLocks noGrp="1"/>
          </p:cNvSpPr>
          <p:nvPr>
            <p:ph type="subTitle" idx="4294967295"/>
          </p:nvPr>
        </p:nvSpPr>
        <p:spPr>
          <a:xfrm>
            <a:off x="5647400" y="2714025"/>
            <a:ext cx="3454200" cy="46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b="1">
                <a:solidFill>
                  <a:schemeClr val="dk1"/>
                </a:solidFill>
                <a:highlight>
                  <a:schemeClr val="lt2"/>
                </a:highlight>
                <a:latin typeface="Times New Roman"/>
                <a:ea typeface="Times New Roman"/>
                <a:cs typeface="Times New Roman"/>
                <a:sym typeface="Times New Roman"/>
              </a:rPr>
              <a:t>Yuling Dai 301451298</a:t>
            </a:r>
            <a:endParaRPr sz="2000" b="1">
              <a:solidFill>
                <a:schemeClr val="dk1"/>
              </a:solidFill>
              <a:highlight>
                <a:schemeClr val="lt2"/>
              </a:highlight>
              <a:latin typeface="Times New Roman"/>
              <a:ea typeface="Times New Roman"/>
              <a:cs typeface="Times New Roman"/>
              <a:sym typeface="Times New Roman"/>
            </a:endParaRPr>
          </a:p>
          <a:p>
            <a:pPr marL="0" lvl="0" indent="0" algn="l" rtl="0">
              <a:lnSpc>
                <a:spcPct val="100000"/>
              </a:lnSpc>
              <a:spcBef>
                <a:spcPts val="1200"/>
              </a:spcBef>
              <a:spcAft>
                <a:spcPts val="0"/>
              </a:spcAft>
              <a:buClr>
                <a:schemeClr val="dk1"/>
              </a:buClr>
              <a:buSzPts val="1100"/>
              <a:buFont typeface="Arial"/>
              <a:buNone/>
            </a:pPr>
            <a:r>
              <a:rPr lang="en-GB" sz="2000" b="1">
                <a:solidFill>
                  <a:schemeClr val="dk1"/>
                </a:solidFill>
                <a:highlight>
                  <a:schemeClr val="lt2"/>
                </a:highlight>
                <a:latin typeface="Times New Roman"/>
                <a:ea typeface="Times New Roman"/>
                <a:cs typeface="Times New Roman"/>
                <a:sym typeface="Times New Roman"/>
              </a:rPr>
              <a:t>Sarah Pham 301470457</a:t>
            </a:r>
            <a:endParaRPr sz="2000" b="1">
              <a:solidFill>
                <a:schemeClr val="dk1"/>
              </a:solidFill>
              <a:highlight>
                <a:schemeClr val="lt2"/>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2000" b="1">
              <a:solidFill>
                <a:schemeClr val="dk1"/>
              </a:solidFill>
              <a:highlight>
                <a:schemeClr val="lt2"/>
              </a:highlight>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GB" sz="2000" b="1">
                <a:solidFill>
                  <a:schemeClr val="dk1"/>
                </a:solidFill>
                <a:highlight>
                  <a:schemeClr val="lt2"/>
                </a:highlight>
                <a:latin typeface="Times New Roman"/>
                <a:ea typeface="Times New Roman"/>
                <a:cs typeface="Times New Roman"/>
                <a:sym typeface="Times New Roman"/>
              </a:rPr>
              <a:t>Feng Zuo 301386616</a:t>
            </a:r>
            <a:endParaRPr sz="2000" b="1">
              <a:solidFill>
                <a:schemeClr val="dk1"/>
              </a:solidFill>
              <a:highlight>
                <a:schemeClr val="lt2"/>
              </a:highlight>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8"/>
          <p:cNvSpPr txBox="1"/>
          <p:nvPr/>
        </p:nvSpPr>
        <p:spPr>
          <a:xfrm>
            <a:off x="1723850" y="321225"/>
            <a:ext cx="50184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b="1">
                <a:latin typeface="Poppins"/>
                <a:ea typeface="Poppins"/>
                <a:cs typeface="Poppins"/>
                <a:sym typeface="Poppins"/>
              </a:rPr>
              <a:t>Highlight: Weight Risk Categories</a:t>
            </a:r>
            <a:endParaRPr sz="2000" b="1">
              <a:latin typeface="Poppins"/>
              <a:ea typeface="Poppins"/>
              <a:cs typeface="Poppins"/>
              <a:sym typeface="Poppins"/>
            </a:endParaRPr>
          </a:p>
        </p:txBody>
      </p:sp>
      <p:sp>
        <p:nvSpPr>
          <p:cNvPr id="740" name="Google Shape;740;p68"/>
          <p:cNvSpPr txBox="1"/>
          <p:nvPr/>
        </p:nvSpPr>
        <p:spPr>
          <a:xfrm>
            <a:off x="706675" y="901425"/>
            <a:ext cx="96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Poppins"/>
                <a:ea typeface="Poppins"/>
                <a:cs typeface="Poppins"/>
                <a:sym typeface="Poppins"/>
              </a:rPr>
              <a:t>Low risk</a:t>
            </a:r>
            <a:endParaRPr/>
          </a:p>
        </p:txBody>
      </p:sp>
      <p:sp>
        <p:nvSpPr>
          <p:cNvPr id="741" name="Google Shape;741;p68"/>
          <p:cNvSpPr txBox="1"/>
          <p:nvPr/>
        </p:nvSpPr>
        <p:spPr>
          <a:xfrm>
            <a:off x="706675" y="3961700"/>
            <a:ext cx="110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Poppins"/>
                <a:ea typeface="Poppins"/>
                <a:cs typeface="Poppins"/>
                <a:sym typeface="Poppins"/>
              </a:rPr>
              <a:t>High Risk</a:t>
            </a:r>
            <a:endParaRPr/>
          </a:p>
        </p:txBody>
      </p:sp>
      <p:pic>
        <p:nvPicPr>
          <p:cNvPr id="742" name="Google Shape;742;p68"/>
          <p:cNvPicPr preferRelativeResize="0"/>
          <p:nvPr/>
        </p:nvPicPr>
        <p:blipFill>
          <a:blip r:embed="rId3">
            <a:alphaModFix/>
          </a:blip>
          <a:stretch>
            <a:fillRect/>
          </a:stretch>
        </p:blipFill>
        <p:spPr>
          <a:xfrm>
            <a:off x="774575" y="1286925"/>
            <a:ext cx="685800" cy="2621226"/>
          </a:xfrm>
          <a:prstGeom prst="rect">
            <a:avLst/>
          </a:prstGeom>
          <a:noFill/>
          <a:ln>
            <a:noFill/>
          </a:ln>
        </p:spPr>
      </p:pic>
      <p:sp>
        <p:nvSpPr>
          <p:cNvPr id="743" name="Google Shape;743;p68"/>
          <p:cNvSpPr txBox="1"/>
          <p:nvPr/>
        </p:nvSpPr>
        <p:spPr>
          <a:xfrm>
            <a:off x="1809475" y="1301629"/>
            <a:ext cx="4732500" cy="5289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0"/>
              </a:spcBef>
              <a:spcAft>
                <a:spcPts val="0"/>
              </a:spcAft>
              <a:buNone/>
            </a:pPr>
            <a:r>
              <a:rPr lang="en-GB" sz="2000">
                <a:solidFill>
                  <a:srgbClr val="000C18"/>
                </a:solidFill>
                <a:highlight>
                  <a:srgbClr val="FFD966"/>
                </a:highlight>
                <a:latin typeface="Calibri"/>
                <a:ea typeface="Calibri"/>
                <a:cs typeface="Calibri"/>
                <a:sym typeface="Calibri"/>
              </a:rPr>
              <a:t>0% - Risk-free Assets: Cash, Treasury Bonds </a:t>
            </a:r>
            <a:endParaRPr sz="2000">
              <a:solidFill>
                <a:srgbClr val="000C18"/>
              </a:solidFill>
              <a:highlight>
                <a:srgbClr val="FFD966"/>
              </a:highlight>
              <a:latin typeface="Calibri"/>
              <a:ea typeface="Calibri"/>
              <a:cs typeface="Calibri"/>
              <a:sym typeface="Calibri"/>
            </a:endParaRPr>
          </a:p>
          <a:p>
            <a:pPr marL="0" lvl="0" indent="0" algn="l" rtl="0">
              <a:spcBef>
                <a:spcPts val="0"/>
              </a:spcBef>
              <a:spcAft>
                <a:spcPts val="0"/>
              </a:spcAft>
              <a:buNone/>
            </a:pPr>
            <a:endParaRPr>
              <a:latin typeface="Poppins"/>
              <a:ea typeface="Poppins"/>
              <a:cs typeface="Poppins"/>
              <a:sym typeface="Poppins"/>
            </a:endParaRPr>
          </a:p>
        </p:txBody>
      </p:sp>
      <p:sp>
        <p:nvSpPr>
          <p:cNvPr id="744" name="Google Shape;744;p68"/>
          <p:cNvSpPr txBox="1"/>
          <p:nvPr/>
        </p:nvSpPr>
        <p:spPr>
          <a:xfrm>
            <a:off x="1809475" y="1830675"/>
            <a:ext cx="7037400" cy="4875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0"/>
              </a:spcBef>
              <a:spcAft>
                <a:spcPts val="0"/>
              </a:spcAft>
              <a:buNone/>
            </a:pPr>
            <a:r>
              <a:rPr lang="en-GB" sz="2000">
                <a:solidFill>
                  <a:srgbClr val="000C18"/>
                </a:solidFill>
                <a:highlight>
                  <a:srgbClr val="FFD966"/>
                </a:highlight>
                <a:latin typeface="Calibri"/>
                <a:ea typeface="Calibri"/>
                <a:cs typeface="Calibri"/>
                <a:sym typeface="Calibri"/>
              </a:rPr>
              <a:t>20% - Loans to other banks or securities with highest credit rating </a:t>
            </a:r>
            <a:r>
              <a:rPr lang="en-GB" sz="1900">
                <a:solidFill>
                  <a:srgbClr val="000C18"/>
                </a:solidFill>
                <a:highlight>
                  <a:srgbClr val="FFD966"/>
                </a:highlight>
                <a:latin typeface="Calibri"/>
                <a:ea typeface="Calibri"/>
                <a:cs typeface="Calibri"/>
                <a:sym typeface="Calibri"/>
              </a:rPr>
              <a:t> </a:t>
            </a:r>
            <a:endParaRPr sz="1900">
              <a:solidFill>
                <a:srgbClr val="000C18"/>
              </a:solidFill>
              <a:highlight>
                <a:srgbClr val="FFD966"/>
              </a:highlight>
              <a:latin typeface="Calibri"/>
              <a:ea typeface="Calibri"/>
              <a:cs typeface="Calibri"/>
              <a:sym typeface="Calibri"/>
            </a:endParaRPr>
          </a:p>
          <a:p>
            <a:pPr marL="0" lvl="0" indent="0" algn="l" rtl="0">
              <a:spcBef>
                <a:spcPts val="0"/>
              </a:spcBef>
              <a:spcAft>
                <a:spcPts val="0"/>
              </a:spcAft>
              <a:buNone/>
            </a:pPr>
            <a:endParaRPr>
              <a:latin typeface="Poppins"/>
              <a:ea typeface="Poppins"/>
              <a:cs typeface="Poppins"/>
              <a:sym typeface="Poppins"/>
            </a:endParaRPr>
          </a:p>
        </p:txBody>
      </p:sp>
      <p:sp>
        <p:nvSpPr>
          <p:cNvPr id="745" name="Google Shape;745;p68"/>
          <p:cNvSpPr txBox="1"/>
          <p:nvPr/>
        </p:nvSpPr>
        <p:spPr>
          <a:xfrm>
            <a:off x="1809475" y="2430450"/>
            <a:ext cx="6423900" cy="5781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0"/>
              </a:spcBef>
              <a:spcAft>
                <a:spcPts val="0"/>
              </a:spcAft>
              <a:buNone/>
            </a:pPr>
            <a:r>
              <a:rPr lang="en-GB" sz="2000">
                <a:solidFill>
                  <a:srgbClr val="000C18"/>
                </a:solidFill>
                <a:highlight>
                  <a:srgbClr val="FFD966"/>
                </a:highlight>
                <a:latin typeface="Calibri"/>
                <a:ea typeface="Calibri"/>
                <a:cs typeface="Calibri"/>
                <a:sym typeface="Calibri"/>
              </a:rPr>
              <a:t>50% - Residential Mortgage </a:t>
            </a:r>
            <a:endParaRPr sz="2000">
              <a:solidFill>
                <a:srgbClr val="000C18"/>
              </a:solidFill>
              <a:highlight>
                <a:srgbClr val="FFD966"/>
              </a:highlight>
              <a:latin typeface="Calibri"/>
              <a:ea typeface="Calibri"/>
              <a:cs typeface="Calibri"/>
              <a:sym typeface="Calibri"/>
            </a:endParaRPr>
          </a:p>
        </p:txBody>
      </p:sp>
      <p:sp>
        <p:nvSpPr>
          <p:cNvPr id="746" name="Google Shape;746;p68"/>
          <p:cNvSpPr txBox="1"/>
          <p:nvPr/>
        </p:nvSpPr>
        <p:spPr>
          <a:xfrm>
            <a:off x="1809475" y="3008550"/>
            <a:ext cx="6659400" cy="4875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0"/>
              </a:spcBef>
              <a:spcAft>
                <a:spcPts val="0"/>
              </a:spcAft>
              <a:buNone/>
            </a:pPr>
            <a:r>
              <a:rPr lang="en-GB" sz="2000">
                <a:solidFill>
                  <a:srgbClr val="000C18"/>
                </a:solidFill>
                <a:highlight>
                  <a:srgbClr val="FFD966"/>
                </a:highlight>
                <a:latin typeface="Calibri"/>
                <a:ea typeface="Calibri"/>
                <a:cs typeface="Calibri"/>
                <a:sym typeface="Calibri"/>
              </a:rPr>
              <a:t>100% - Corporate Debt </a:t>
            </a:r>
            <a:endParaRPr sz="2000">
              <a:solidFill>
                <a:srgbClr val="000C18"/>
              </a:solidFill>
              <a:highlight>
                <a:srgbClr val="FFD966"/>
              </a:highlight>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10"/>
        <p:cNvGrpSpPr/>
        <p:nvPr/>
      </p:nvGrpSpPr>
      <p:grpSpPr>
        <a:xfrm>
          <a:off x="0" y="0"/>
          <a:ext cx="0" cy="0"/>
          <a:chOff x="0" y="0"/>
          <a:chExt cx="0" cy="0"/>
        </a:xfrm>
      </p:grpSpPr>
      <p:sp>
        <p:nvSpPr>
          <p:cNvPr id="1911" name="Google Shape;1911;p158"/>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 principal</a:t>
            </a:r>
            <a:endParaRPr sz="2100"/>
          </a:p>
        </p:txBody>
      </p:sp>
      <p:sp>
        <p:nvSpPr>
          <p:cNvPr id="1912" name="Google Shape;1912;p158">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3" name="Google Shape;1913;p158"/>
          <p:cNvPicPr preferRelativeResize="0"/>
          <p:nvPr/>
        </p:nvPicPr>
        <p:blipFill>
          <a:blip r:embed="rId3">
            <a:alphaModFix/>
          </a:blip>
          <a:stretch>
            <a:fillRect/>
          </a:stretch>
        </p:blipFill>
        <p:spPr>
          <a:xfrm>
            <a:off x="-474550" y="1688088"/>
            <a:ext cx="8534000" cy="17673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17"/>
        <p:cNvGrpSpPr/>
        <p:nvPr/>
      </p:nvGrpSpPr>
      <p:grpSpPr>
        <a:xfrm>
          <a:off x="0" y="0"/>
          <a:ext cx="0" cy="0"/>
          <a:chOff x="0" y="0"/>
          <a:chExt cx="0" cy="0"/>
        </a:xfrm>
      </p:grpSpPr>
      <p:sp>
        <p:nvSpPr>
          <p:cNvPr id="1918" name="Google Shape;1918;p159"/>
          <p:cNvSpPr/>
          <p:nvPr/>
        </p:nvSpPr>
        <p:spPr>
          <a:xfrm>
            <a:off x="30564" y="2848475"/>
            <a:ext cx="12888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59"/>
          <p:cNvSpPr txBox="1">
            <a:spLocks noGrp="1"/>
          </p:cNvSpPr>
          <p:nvPr>
            <p:ph type="subTitle" idx="1"/>
          </p:nvPr>
        </p:nvSpPr>
        <p:spPr>
          <a:xfrm>
            <a:off x="2547300" y="2133825"/>
            <a:ext cx="5603400" cy="14181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sz="1400"/>
              <a:t>All employees across businesses and functional areas</a:t>
            </a:r>
            <a:endParaRPr sz="1400"/>
          </a:p>
          <a:p>
            <a:pPr marL="457200" lvl="0" indent="-317500" algn="l" rtl="0">
              <a:spcBef>
                <a:spcPts val="0"/>
              </a:spcBef>
              <a:spcAft>
                <a:spcPts val="0"/>
              </a:spcAft>
              <a:buSzPts val="1400"/>
              <a:buChar char="●"/>
            </a:pPr>
            <a:r>
              <a:rPr lang="en-GB" sz="1400"/>
              <a:t>Maintaining effective internal controls and for executing risk and control procedures on a day-to-day basis</a:t>
            </a:r>
            <a:endParaRPr sz="1400"/>
          </a:p>
          <a:p>
            <a:pPr marL="457200" lvl="0" indent="-317500" algn="l" rtl="0">
              <a:spcBef>
                <a:spcPts val="0"/>
              </a:spcBef>
              <a:spcAft>
                <a:spcPts val="0"/>
              </a:spcAft>
              <a:buSzPts val="1400"/>
              <a:buChar char="●"/>
            </a:pPr>
            <a:r>
              <a:rPr lang="en-GB" sz="1400"/>
              <a:t>Accountable for：</a:t>
            </a:r>
            <a:endParaRPr sz="1400"/>
          </a:p>
          <a:p>
            <a:pPr marL="457200" lvl="0" indent="0" algn="l" rtl="0">
              <a:spcBef>
                <a:spcPts val="0"/>
              </a:spcBef>
              <a:spcAft>
                <a:spcPts val="0"/>
              </a:spcAft>
              <a:buNone/>
            </a:pPr>
            <a:r>
              <a:rPr lang="en-GB" sz="1400"/>
              <a:t>Identification</a:t>
            </a:r>
            <a:endParaRPr sz="1400"/>
          </a:p>
          <a:p>
            <a:pPr marL="457200" lvl="0" indent="0" algn="l" rtl="0">
              <a:spcBef>
                <a:spcPts val="0"/>
              </a:spcBef>
              <a:spcAft>
                <a:spcPts val="0"/>
              </a:spcAft>
              <a:buNone/>
            </a:pPr>
            <a:r>
              <a:rPr lang="en-GB" sz="1400"/>
              <a:t>Measurement</a:t>
            </a:r>
            <a:endParaRPr sz="1400"/>
          </a:p>
          <a:p>
            <a:pPr marL="457200" lvl="0" indent="0" algn="l" rtl="0">
              <a:spcBef>
                <a:spcPts val="0"/>
              </a:spcBef>
              <a:spcAft>
                <a:spcPts val="0"/>
              </a:spcAft>
              <a:buNone/>
            </a:pPr>
            <a:r>
              <a:rPr lang="en-GB" sz="1400"/>
              <a:t>Mitigation</a:t>
            </a:r>
            <a:endParaRPr sz="1400"/>
          </a:p>
          <a:p>
            <a:pPr marL="457200" lvl="0" indent="0" algn="l" rtl="0">
              <a:spcBef>
                <a:spcPts val="0"/>
              </a:spcBef>
              <a:spcAft>
                <a:spcPts val="0"/>
              </a:spcAft>
              <a:buNone/>
            </a:pPr>
            <a:r>
              <a:rPr lang="en-GB" sz="1400"/>
              <a:t>Monitoring</a:t>
            </a:r>
            <a:endParaRPr sz="1400"/>
          </a:p>
          <a:p>
            <a:pPr marL="457200" lvl="0" indent="0" algn="l" rtl="0">
              <a:spcBef>
                <a:spcPts val="0"/>
              </a:spcBef>
              <a:spcAft>
                <a:spcPts val="0"/>
              </a:spcAft>
              <a:buNone/>
            </a:pPr>
            <a:r>
              <a:rPr lang="en-GB" sz="1400"/>
              <a:t>Reporting of risk against approved policies and appetite</a:t>
            </a:r>
            <a:endParaRPr sz="1400"/>
          </a:p>
        </p:txBody>
      </p:sp>
      <p:sp>
        <p:nvSpPr>
          <p:cNvPr id="1920" name="Google Shape;1920;p159"/>
          <p:cNvSpPr txBox="1">
            <a:spLocks noGrp="1"/>
          </p:cNvSpPr>
          <p:nvPr>
            <p:ph type="title" idx="13"/>
          </p:nvPr>
        </p:nvSpPr>
        <p:spPr>
          <a:xfrm>
            <a:off x="6876" y="2926477"/>
            <a:ext cx="12888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uFill>
                  <a:noFill/>
                </a:uFill>
                <a:hlinkClick r:id="" action="ppaction://noaction"/>
              </a:rPr>
              <a:t>03</a:t>
            </a:r>
            <a:endParaRPr/>
          </a:p>
        </p:txBody>
      </p:sp>
      <p:sp>
        <p:nvSpPr>
          <p:cNvPr id="1921" name="Google Shape;1921;p159"/>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Three Lines of Defense - First Line of Defence</a:t>
            </a:r>
            <a:endParaRPr sz="2100"/>
          </a:p>
        </p:txBody>
      </p:sp>
      <p:sp>
        <p:nvSpPr>
          <p:cNvPr id="1922" name="Google Shape;1922;p159"/>
          <p:cNvSpPr/>
          <p:nvPr/>
        </p:nvSpPr>
        <p:spPr>
          <a:xfrm>
            <a:off x="-1377030" y="832975"/>
            <a:ext cx="3716400" cy="4019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9"/>
          <p:cNvSpPr txBox="1">
            <a:spLocks noGrp="1"/>
          </p:cNvSpPr>
          <p:nvPr>
            <p:ph type="title" idx="2"/>
          </p:nvPr>
        </p:nvSpPr>
        <p:spPr>
          <a:xfrm>
            <a:off x="-1446625" y="1291571"/>
            <a:ext cx="3855300" cy="31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Risk Owner</a:t>
            </a:r>
            <a:endParaRPr/>
          </a:p>
        </p:txBody>
      </p:sp>
      <p:sp>
        <p:nvSpPr>
          <p:cNvPr id="1924" name="Google Shape;1924;p159">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28"/>
        <p:cNvGrpSpPr/>
        <p:nvPr/>
      </p:nvGrpSpPr>
      <p:grpSpPr>
        <a:xfrm>
          <a:off x="0" y="0"/>
          <a:ext cx="0" cy="0"/>
          <a:chOff x="0" y="0"/>
          <a:chExt cx="0" cy="0"/>
        </a:xfrm>
      </p:grpSpPr>
      <p:sp>
        <p:nvSpPr>
          <p:cNvPr id="1929" name="Google Shape;1929;p160"/>
          <p:cNvSpPr/>
          <p:nvPr/>
        </p:nvSpPr>
        <p:spPr>
          <a:xfrm>
            <a:off x="30564" y="2848475"/>
            <a:ext cx="12888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60"/>
          <p:cNvSpPr txBox="1">
            <a:spLocks noGrp="1"/>
          </p:cNvSpPr>
          <p:nvPr>
            <p:ph type="subTitle" idx="1"/>
          </p:nvPr>
        </p:nvSpPr>
        <p:spPr>
          <a:xfrm>
            <a:off x="2547311" y="2133825"/>
            <a:ext cx="5057700" cy="14181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sz="1400"/>
              <a:t>Management to help ensure risk and controls are effectively managed</a:t>
            </a:r>
            <a:endParaRPr sz="1400"/>
          </a:p>
          <a:p>
            <a:pPr marL="457200" lvl="0" indent="-317500" algn="l" rtl="0">
              <a:spcBef>
                <a:spcPts val="0"/>
              </a:spcBef>
              <a:spcAft>
                <a:spcPts val="0"/>
              </a:spcAft>
              <a:buSzPts val="1400"/>
              <a:buChar char="●"/>
            </a:pPr>
            <a:r>
              <a:rPr lang="en-GB" sz="1400"/>
              <a:t>Establishes risk management practices and provides risk guidance</a:t>
            </a:r>
            <a:endParaRPr sz="1400"/>
          </a:p>
          <a:p>
            <a:pPr marL="457200" lvl="0" indent="-317500" algn="l" rtl="0">
              <a:spcBef>
                <a:spcPts val="0"/>
              </a:spcBef>
              <a:spcAft>
                <a:spcPts val="0"/>
              </a:spcAft>
              <a:buSzPts val="1400"/>
              <a:buChar char="●"/>
            </a:pPr>
            <a:r>
              <a:rPr lang="en-GB" sz="1400"/>
              <a:t>Provides oversight of the effectiveness of First Line risk management practices </a:t>
            </a:r>
            <a:endParaRPr sz="1400"/>
          </a:p>
          <a:p>
            <a:pPr marL="457200" lvl="0" indent="-317500" algn="l" rtl="0">
              <a:spcBef>
                <a:spcPts val="0"/>
              </a:spcBef>
              <a:spcAft>
                <a:spcPts val="0"/>
              </a:spcAft>
              <a:buSzPts val="1400"/>
              <a:buChar char="●"/>
            </a:pPr>
            <a:r>
              <a:rPr lang="en-GB" sz="1400"/>
              <a:t>Monitors and independently reports on the level of risk against established risk appetite</a:t>
            </a:r>
            <a:endParaRPr sz="1400"/>
          </a:p>
          <a:p>
            <a:pPr marL="457200" lvl="0" indent="0" algn="l" rtl="0">
              <a:spcBef>
                <a:spcPts val="0"/>
              </a:spcBef>
              <a:spcAft>
                <a:spcPts val="0"/>
              </a:spcAft>
              <a:buNone/>
            </a:pPr>
            <a:endParaRPr sz="1000"/>
          </a:p>
        </p:txBody>
      </p:sp>
      <p:sp>
        <p:nvSpPr>
          <p:cNvPr id="1931" name="Google Shape;1931;p160"/>
          <p:cNvSpPr txBox="1">
            <a:spLocks noGrp="1"/>
          </p:cNvSpPr>
          <p:nvPr>
            <p:ph type="title" idx="13"/>
          </p:nvPr>
        </p:nvSpPr>
        <p:spPr>
          <a:xfrm>
            <a:off x="6876" y="2926477"/>
            <a:ext cx="12888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uFill>
                  <a:noFill/>
                </a:uFill>
                <a:hlinkClick r:id="" action="ppaction://noaction"/>
              </a:rPr>
              <a:t>03</a:t>
            </a:r>
            <a:endParaRPr/>
          </a:p>
        </p:txBody>
      </p:sp>
      <p:sp>
        <p:nvSpPr>
          <p:cNvPr id="1932" name="Google Shape;1932;p160"/>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Three Lines of Defense - Second Line of Defence</a:t>
            </a:r>
            <a:endParaRPr sz="2100"/>
          </a:p>
        </p:txBody>
      </p:sp>
      <p:sp>
        <p:nvSpPr>
          <p:cNvPr id="1933" name="Google Shape;1933;p160"/>
          <p:cNvSpPr/>
          <p:nvPr/>
        </p:nvSpPr>
        <p:spPr>
          <a:xfrm>
            <a:off x="-1377030" y="832975"/>
            <a:ext cx="3716400" cy="4019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60"/>
          <p:cNvSpPr txBox="1">
            <a:spLocks noGrp="1"/>
          </p:cNvSpPr>
          <p:nvPr>
            <p:ph type="title" idx="2"/>
          </p:nvPr>
        </p:nvSpPr>
        <p:spPr>
          <a:xfrm>
            <a:off x="-1446625" y="1291571"/>
            <a:ext cx="3855300" cy="31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Risk Oversight</a:t>
            </a:r>
            <a:endParaRPr/>
          </a:p>
        </p:txBody>
      </p:sp>
      <p:sp>
        <p:nvSpPr>
          <p:cNvPr id="1935" name="Google Shape;1935;p160">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39"/>
        <p:cNvGrpSpPr/>
        <p:nvPr/>
      </p:nvGrpSpPr>
      <p:grpSpPr>
        <a:xfrm>
          <a:off x="0" y="0"/>
          <a:ext cx="0" cy="0"/>
          <a:chOff x="0" y="0"/>
          <a:chExt cx="0" cy="0"/>
        </a:xfrm>
      </p:grpSpPr>
      <p:sp>
        <p:nvSpPr>
          <p:cNvPr id="1940" name="Google Shape;1940;p161"/>
          <p:cNvSpPr/>
          <p:nvPr/>
        </p:nvSpPr>
        <p:spPr>
          <a:xfrm>
            <a:off x="30564" y="2848475"/>
            <a:ext cx="12888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61"/>
          <p:cNvSpPr txBox="1">
            <a:spLocks noGrp="1"/>
          </p:cNvSpPr>
          <p:nvPr>
            <p:ph type="subTitle" idx="1"/>
          </p:nvPr>
        </p:nvSpPr>
        <p:spPr>
          <a:xfrm>
            <a:off x="2547311" y="2133825"/>
            <a:ext cx="5057700" cy="14181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sz="1400"/>
              <a:t>Internal Audit </a:t>
            </a:r>
            <a:endParaRPr sz="1400"/>
          </a:p>
          <a:p>
            <a:pPr marL="457200" lvl="0" indent="-317500" algn="l" rtl="0">
              <a:spcBef>
                <a:spcPts val="0"/>
              </a:spcBef>
              <a:spcAft>
                <a:spcPts val="0"/>
              </a:spcAft>
              <a:buSzPts val="1400"/>
              <a:buChar char="●"/>
            </a:pPr>
            <a:r>
              <a:rPr lang="en-GB" sz="1400"/>
              <a:t>Independent assurance to management and the Board on the effectiveness of risk management practices</a:t>
            </a:r>
            <a:endParaRPr sz="1400"/>
          </a:p>
          <a:p>
            <a:pPr marL="457200" lvl="0" indent="0" algn="l" rtl="0">
              <a:spcBef>
                <a:spcPts val="0"/>
              </a:spcBef>
              <a:spcAft>
                <a:spcPts val="0"/>
              </a:spcAft>
              <a:buNone/>
            </a:pPr>
            <a:endParaRPr sz="1400"/>
          </a:p>
        </p:txBody>
      </p:sp>
      <p:sp>
        <p:nvSpPr>
          <p:cNvPr id="1942" name="Google Shape;1942;p161"/>
          <p:cNvSpPr txBox="1">
            <a:spLocks noGrp="1"/>
          </p:cNvSpPr>
          <p:nvPr>
            <p:ph type="title" idx="13"/>
          </p:nvPr>
        </p:nvSpPr>
        <p:spPr>
          <a:xfrm>
            <a:off x="6876" y="2926477"/>
            <a:ext cx="12888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uFill>
                  <a:noFill/>
                </a:uFill>
                <a:hlinkClick r:id="" action="ppaction://noaction"/>
              </a:rPr>
              <a:t>03</a:t>
            </a:r>
            <a:endParaRPr/>
          </a:p>
        </p:txBody>
      </p:sp>
      <p:sp>
        <p:nvSpPr>
          <p:cNvPr id="1943" name="Google Shape;1943;p161"/>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Three Lines of Defense - Third Line of Defence</a:t>
            </a:r>
            <a:endParaRPr sz="2100"/>
          </a:p>
        </p:txBody>
      </p:sp>
      <p:sp>
        <p:nvSpPr>
          <p:cNvPr id="1944" name="Google Shape;1944;p161"/>
          <p:cNvSpPr/>
          <p:nvPr/>
        </p:nvSpPr>
        <p:spPr>
          <a:xfrm>
            <a:off x="-1377030" y="832975"/>
            <a:ext cx="3716400" cy="4019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61"/>
          <p:cNvSpPr txBox="1">
            <a:spLocks noGrp="1"/>
          </p:cNvSpPr>
          <p:nvPr>
            <p:ph type="title" idx="2"/>
          </p:nvPr>
        </p:nvSpPr>
        <p:spPr>
          <a:xfrm>
            <a:off x="-1446625" y="1291571"/>
            <a:ext cx="3855300" cy="31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Independent Assurance</a:t>
            </a:r>
            <a:endParaRPr/>
          </a:p>
        </p:txBody>
      </p:sp>
      <p:sp>
        <p:nvSpPr>
          <p:cNvPr id="1946" name="Google Shape;1946;p161">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50"/>
        <p:cNvGrpSpPr/>
        <p:nvPr/>
      </p:nvGrpSpPr>
      <p:grpSpPr>
        <a:xfrm>
          <a:off x="0" y="0"/>
          <a:ext cx="0" cy="0"/>
          <a:chOff x="0" y="0"/>
          <a:chExt cx="0" cy="0"/>
        </a:xfrm>
      </p:grpSpPr>
      <p:sp>
        <p:nvSpPr>
          <p:cNvPr id="1951" name="Google Shape;1951;p162"/>
          <p:cNvSpPr/>
          <p:nvPr/>
        </p:nvSpPr>
        <p:spPr>
          <a:xfrm>
            <a:off x="30564" y="2848475"/>
            <a:ext cx="12888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62"/>
          <p:cNvSpPr txBox="1">
            <a:spLocks noGrp="1"/>
          </p:cNvSpPr>
          <p:nvPr>
            <p:ph type="title"/>
          </p:nvPr>
        </p:nvSpPr>
        <p:spPr>
          <a:xfrm>
            <a:off x="1593602" y="1017725"/>
            <a:ext cx="50577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200"/>
              <a:t>Risk Committee</a:t>
            </a:r>
            <a:endParaRPr sz="2200"/>
          </a:p>
        </p:txBody>
      </p:sp>
      <p:sp>
        <p:nvSpPr>
          <p:cNvPr id="1953" name="Google Shape;1953;p162"/>
          <p:cNvSpPr txBox="1">
            <a:spLocks noGrp="1"/>
          </p:cNvSpPr>
          <p:nvPr>
            <p:ph type="subTitle" idx="1"/>
          </p:nvPr>
        </p:nvSpPr>
        <p:spPr>
          <a:xfrm>
            <a:off x="1521686" y="1545425"/>
            <a:ext cx="5057700" cy="14181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sz="1400"/>
              <a:t>Risk management Function</a:t>
            </a:r>
            <a:endParaRPr sz="1400"/>
          </a:p>
          <a:p>
            <a:pPr marL="457200" lvl="0" indent="-317500" algn="l" rtl="0">
              <a:spcBef>
                <a:spcPts val="0"/>
              </a:spcBef>
              <a:spcAft>
                <a:spcPts val="0"/>
              </a:spcAft>
              <a:buSzPts val="1400"/>
              <a:buChar char="●"/>
            </a:pPr>
            <a:r>
              <a:rPr lang="en-GB" sz="1400"/>
              <a:t>Independent from the business </a:t>
            </a:r>
            <a:endParaRPr sz="1400"/>
          </a:p>
          <a:p>
            <a:pPr marL="457200" lvl="0" indent="-317500" algn="l" rtl="0">
              <a:spcBef>
                <a:spcPts val="0"/>
              </a:spcBef>
              <a:spcAft>
                <a:spcPts val="0"/>
              </a:spcAft>
              <a:buSzPts val="1400"/>
              <a:buChar char="●"/>
            </a:pPr>
            <a:r>
              <a:rPr lang="en-GB" sz="1400"/>
              <a:t>Oversee the risk management program</a:t>
            </a:r>
            <a:endParaRPr sz="1400"/>
          </a:p>
          <a:p>
            <a:pPr marL="457200" lvl="0" indent="-317500" algn="l" rtl="0">
              <a:spcBef>
                <a:spcPts val="0"/>
              </a:spcBef>
              <a:spcAft>
                <a:spcPts val="0"/>
              </a:spcAft>
              <a:buSzPts val="1400"/>
              <a:buChar char="●"/>
            </a:pPr>
            <a:r>
              <a:rPr lang="en-GB" sz="1400"/>
              <a:t>Ensuring Management policies, processes and procedure</a:t>
            </a:r>
            <a:endParaRPr sz="1400"/>
          </a:p>
          <a:p>
            <a:pPr marL="457200" lvl="0" indent="-317500" algn="l" rtl="0">
              <a:spcBef>
                <a:spcPts val="0"/>
              </a:spcBef>
              <a:spcAft>
                <a:spcPts val="0"/>
              </a:spcAft>
              <a:buSzPts val="1400"/>
              <a:buChar char="●"/>
            </a:pPr>
            <a:r>
              <a:rPr lang="en-GB" sz="1400"/>
              <a:t>manage significant risks and monitor risk posture and risk profile</a:t>
            </a:r>
            <a:endParaRPr sz="1400"/>
          </a:p>
          <a:p>
            <a:pPr marL="0" lvl="0" indent="0" algn="l" rtl="0">
              <a:spcBef>
                <a:spcPts val="0"/>
              </a:spcBef>
              <a:spcAft>
                <a:spcPts val="0"/>
              </a:spcAft>
              <a:buNone/>
            </a:pPr>
            <a:endParaRPr/>
          </a:p>
        </p:txBody>
      </p:sp>
      <p:sp>
        <p:nvSpPr>
          <p:cNvPr id="1954" name="Google Shape;1954;p162"/>
          <p:cNvSpPr txBox="1">
            <a:spLocks noGrp="1"/>
          </p:cNvSpPr>
          <p:nvPr>
            <p:ph type="title" idx="9"/>
          </p:nvPr>
        </p:nvSpPr>
        <p:spPr>
          <a:xfrm>
            <a:off x="1509809" y="2926477"/>
            <a:ext cx="51414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Governance Committee</a:t>
            </a:r>
            <a:endParaRPr sz="2100"/>
          </a:p>
        </p:txBody>
      </p:sp>
      <p:sp>
        <p:nvSpPr>
          <p:cNvPr id="1955" name="Google Shape;1955;p162"/>
          <p:cNvSpPr txBox="1">
            <a:spLocks noGrp="1"/>
          </p:cNvSpPr>
          <p:nvPr>
            <p:ph type="title" idx="13"/>
          </p:nvPr>
        </p:nvSpPr>
        <p:spPr>
          <a:xfrm>
            <a:off x="6876" y="2926477"/>
            <a:ext cx="12888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uFill>
                  <a:noFill/>
                </a:uFill>
                <a:hlinkClick r:id="" action="ppaction://noaction"/>
              </a:rPr>
              <a:t>03</a:t>
            </a:r>
            <a:endParaRPr/>
          </a:p>
        </p:txBody>
      </p:sp>
      <p:sp>
        <p:nvSpPr>
          <p:cNvPr id="1956" name="Google Shape;1956;p162"/>
          <p:cNvSpPr txBox="1">
            <a:spLocks noGrp="1"/>
          </p:cNvSpPr>
          <p:nvPr>
            <p:ph type="subTitle" idx="14"/>
          </p:nvPr>
        </p:nvSpPr>
        <p:spPr>
          <a:xfrm>
            <a:off x="1319300" y="4042500"/>
            <a:ext cx="6493800" cy="4848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sz="1400"/>
              <a:t>Developing and recommending governance frameworks, principles and policies to the Board</a:t>
            </a:r>
            <a:endParaRPr sz="1400"/>
          </a:p>
          <a:p>
            <a:pPr marL="457200" lvl="0" indent="-317500" algn="l" rtl="0">
              <a:spcBef>
                <a:spcPts val="0"/>
              </a:spcBef>
              <a:spcAft>
                <a:spcPts val="0"/>
              </a:spcAft>
              <a:buSzPts val="1400"/>
              <a:buChar char="●"/>
            </a:pPr>
            <a:r>
              <a:rPr lang="en-GB" sz="1400"/>
              <a:t>Overseeing and coordinating ESG matters at the Board and its committees</a:t>
            </a:r>
            <a:endParaRPr sz="1400"/>
          </a:p>
          <a:p>
            <a:pPr marL="457200" lvl="0" indent="-317500" algn="l" rtl="0">
              <a:spcBef>
                <a:spcPts val="0"/>
              </a:spcBef>
              <a:spcAft>
                <a:spcPts val="0"/>
              </a:spcAft>
              <a:buSzPts val="1400"/>
              <a:buChar char="●"/>
            </a:pPr>
            <a:r>
              <a:rPr lang="en-GB" sz="1400"/>
              <a:t>Monitoring developments in corporate governance and adapting best practices </a:t>
            </a:r>
            <a:endParaRPr sz="1400"/>
          </a:p>
          <a:p>
            <a:pPr marL="457200" lvl="0" indent="-317500" algn="l" rtl="0">
              <a:spcBef>
                <a:spcPts val="0"/>
              </a:spcBef>
              <a:spcAft>
                <a:spcPts val="0"/>
              </a:spcAft>
              <a:buSzPts val="1400"/>
              <a:buChar char="●"/>
            </a:pPr>
            <a:r>
              <a:rPr lang="en-GB" sz="1400"/>
              <a:t>Reviewing shareholder proposals and recommending responses to the Board.</a:t>
            </a:r>
            <a:endParaRPr sz="1400"/>
          </a:p>
        </p:txBody>
      </p:sp>
      <p:sp>
        <p:nvSpPr>
          <p:cNvPr id="1957" name="Google Shape;1957;p162"/>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Governance - Board of Director</a:t>
            </a:r>
            <a:endParaRPr sz="2100"/>
          </a:p>
        </p:txBody>
      </p:sp>
      <p:sp>
        <p:nvSpPr>
          <p:cNvPr id="1958" name="Google Shape;1958;p162"/>
          <p:cNvSpPr/>
          <p:nvPr/>
        </p:nvSpPr>
        <p:spPr>
          <a:xfrm>
            <a:off x="25382" y="1138548"/>
            <a:ext cx="13554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62"/>
          <p:cNvSpPr txBox="1">
            <a:spLocks noGrp="1"/>
          </p:cNvSpPr>
          <p:nvPr>
            <p:ph type="title" idx="2"/>
          </p:nvPr>
        </p:nvSpPr>
        <p:spPr>
          <a:xfrm>
            <a:off x="0" y="1216550"/>
            <a:ext cx="1406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uFill>
                  <a:noFill/>
                </a:uFill>
                <a:hlinkClick r:id="rId3" action="ppaction://hlinksldjump"/>
              </a:rPr>
              <a:t>01</a:t>
            </a:r>
            <a:endParaRPr/>
          </a:p>
        </p:txBody>
      </p:sp>
      <p:sp>
        <p:nvSpPr>
          <p:cNvPr id="1960" name="Google Shape;1960;p162">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64"/>
        <p:cNvGrpSpPr/>
        <p:nvPr/>
      </p:nvGrpSpPr>
      <p:grpSpPr>
        <a:xfrm>
          <a:off x="0" y="0"/>
          <a:ext cx="0" cy="0"/>
          <a:chOff x="0" y="0"/>
          <a:chExt cx="0" cy="0"/>
        </a:xfrm>
      </p:grpSpPr>
      <p:sp>
        <p:nvSpPr>
          <p:cNvPr id="1965" name="Google Shape;1965;p163"/>
          <p:cNvSpPr/>
          <p:nvPr/>
        </p:nvSpPr>
        <p:spPr>
          <a:xfrm>
            <a:off x="25026" y="1115573"/>
            <a:ext cx="13365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63"/>
          <p:cNvSpPr txBox="1">
            <a:spLocks noGrp="1"/>
          </p:cNvSpPr>
          <p:nvPr>
            <p:ph type="title" idx="3"/>
          </p:nvPr>
        </p:nvSpPr>
        <p:spPr>
          <a:xfrm>
            <a:off x="1710398" y="994750"/>
            <a:ext cx="4986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200"/>
              <a:t>Audit Committee</a:t>
            </a:r>
            <a:endParaRPr sz="2200"/>
          </a:p>
        </p:txBody>
      </p:sp>
      <p:sp>
        <p:nvSpPr>
          <p:cNvPr id="1967" name="Google Shape;1967;p163"/>
          <p:cNvSpPr txBox="1">
            <a:spLocks noGrp="1"/>
          </p:cNvSpPr>
          <p:nvPr>
            <p:ph type="title" idx="4"/>
          </p:nvPr>
        </p:nvSpPr>
        <p:spPr>
          <a:xfrm>
            <a:off x="0" y="1193575"/>
            <a:ext cx="1386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uFill>
                  <a:noFill/>
                </a:uFill>
                <a:hlinkClick r:id="" action="ppaction://noaction"/>
              </a:rPr>
              <a:t>02</a:t>
            </a:r>
            <a:endParaRPr/>
          </a:p>
        </p:txBody>
      </p:sp>
      <p:sp>
        <p:nvSpPr>
          <p:cNvPr id="1968" name="Google Shape;1968;p163"/>
          <p:cNvSpPr txBox="1">
            <a:spLocks noGrp="1"/>
          </p:cNvSpPr>
          <p:nvPr>
            <p:ph type="subTitle" idx="5"/>
          </p:nvPr>
        </p:nvSpPr>
        <p:spPr>
          <a:xfrm>
            <a:off x="1517051" y="1411050"/>
            <a:ext cx="5767200" cy="17304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sz="1400"/>
              <a:t>Assists the Board in its oversight of</a:t>
            </a:r>
            <a:endParaRPr sz="1400"/>
          </a:p>
          <a:p>
            <a:pPr marL="457200" lvl="0" indent="-317500" algn="l" rtl="0">
              <a:spcBef>
                <a:spcPts val="0"/>
              </a:spcBef>
              <a:spcAft>
                <a:spcPts val="0"/>
              </a:spcAft>
              <a:buSzPts val="1400"/>
              <a:buChar char="●"/>
            </a:pPr>
            <a:r>
              <a:rPr lang="en-GB" sz="1400"/>
              <a:t>The integrity of financial statements</a:t>
            </a:r>
            <a:endParaRPr sz="1400"/>
          </a:p>
          <a:p>
            <a:pPr marL="457200" lvl="0" indent="-317500" algn="l" rtl="0">
              <a:spcBef>
                <a:spcPts val="0"/>
              </a:spcBef>
              <a:spcAft>
                <a:spcPts val="0"/>
              </a:spcAft>
              <a:buSzPts val="1400"/>
              <a:buChar char="●"/>
            </a:pPr>
            <a:r>
              <a:rPr lang="en-GB" sz="1400"/>
              <a:t>The qualifications, performance and independence of external auditors</a:t>
            </a:r>
            <a:endParaRPr sz="1400"/>
          </a:p>
          <a:p>
            <a:pPr marL="457200" lvl="0" indent="-317500" algn="l" rtl="0">
              <a:spcBef>
                <a:spcPts val="0"/>
              </a:spcBef>
              <a:spcAft>
                <a:spcPts val="0"/>
              </a:spcAft>
              <a:buSzPts val="1400"/>
              <a:buChar char="●"/>
            </a:pPr>
            <a:r>
              <a:rPr lang="en-GB" sz="1400"/>
              <a:t>The performance of internal audit function, </a:t>
            </a:r>
            <a:endParaRPr sz="1400"/>
          </a:p>
          <a:p>
            <a:pPr marL="457200" lvl="0" indent="-317500" algn="l" rtl="0">
              <a:spcBef>
                <a:spcPts val="0"/>
              </a:spcBef>
              <a:spcAft>
                <a:spcPts val="0"/>
              </a:spcAft>
              <a:buSzPts val="1400"/>
              <a:buChar char="●"/>
            </a:pPr>
            <a:r>
              <a:rPr lang="en-GB" sz="1400"/>
              <a:t>Internal controls </a:t>
            </a:r>
            <a:endParaRPr sz="1400"/>
          </a:p>
          <a:p>
            <a:pPr marL="457200" lvl="0" indent="-317500" algn="l" rtl="0">
              <a:spcBef>
                <a:spcPts val="0"/>
              </a:spcBef>
              <a:spcAft>
                <a:spcPts val="0"/>
              </a:spcAft>
              <a:buSzPts val="1400"/>
              <a:buChar char="●"/>
            </a:pPr>
            <a:r>
              <a:rPr lang="en-GB" sz="1400"/>
              <a:t>Compliance with legal and regulatory requirements.</a:t>
            </a:r>
            <a:endParaRPr sz="1400"/>
          </a:p>
        </p:txBody>
      </p:sp>
      <p:sp>
        <p:nvSpPr>
          <p:cNvPr id="1969" name="Google Shape;1969;p163"/>
          <p:cNvSpPr txBox="1">
            <a:spLocks noGrp="1"/>
          </p:cNvSpPr>
          <p:nvPr>
            <p:ph type="title" idx="6"/>
          </p:nvPr>
        </p:nvSpPr>
        <p:spPr>
          <a:xfrm>
            <a:off x="1652962" y="303700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Human Resources Committee</a:t>
            </a:r>
            <a:endParaRPr sz="2100"/>
          </a:p>
        </p:txBody>
      </p:sp>
      <p:sp>
        <p:nvSpPr>
          <p:cNvPr id="1970" name="Google Shape;1970;p163"/>
          <p:cNvSpPr txBox="1">
            <a:spLocks noGrp="1"/>
          </p:cNvSpPr>
          <p:nvPr>
            <p:ph type="subTitle" idx="8"/>
          </p:nvPr>
        </p:nvSpPr>
        <p:spPr>
          <a:xfrm>
            <a:off x="1509000" y="3486700"/>
            <a:ext cx="6659400" cy="11283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GB" sz="1400"/>
              <a:t>Assists the Board in its oversight of: </a:t>
            </a:r>
            <a:endParaRPr sz="1400"/>
          </a:p>
          <a:p>
            <a:pPr marL="457200" lvl="0" indent="-317500" algn="l" rtl="0">
              <a:spcBef>
                <a:spcPts val="0"/>
              </a:spcBef>
              <a:spcAft>
                <a:spcPts val="0"/>
              </a:spcAft>
              <a:buSzPts val="1400"/>
              <a:buChar char="●"/>
            </a:pPr>
            <a:r>
              <a:rPr lang="en-GB" sz="1400"/>
              <a:t>Compensation policies and programs </a:t>
            </a:r>
            <a:endParaRPr sz="1400"/>
          </a:p>
          <a:p>
            <a:pPr marL="457200" lvl="0" indent="-317500" algn="l" rtl="0">
              <a:spcBef>
                <a:spcPts val="0"/>
              </a:spcBef>
              <a:spcAft>
                <a:spcPts val="0"/>
              </a:spcAft>
              <a:buSzPts val="1400"/>
              <a:buChar char="●"/>
            </a:pPr>
            <a:r>
              <a:rPr lang="en-GB" sz="1400"/>
              <a:t>Compensation risk, management</a:t>
            </a:r>
            <a:endParaRPr sz="1400"/>
          </a:p>
          <a:p>
            <a:pPr marL="457200" lvl="0" indent="-317500" algn="l" rtl="0">
              <a:spcBef>
                <a:spcPts val="0"/>
              </a:spcBef>
              <a:spcAft>
                <a:spcPts val="0"/>
              </a:spcAft>
              <a:buSzPts val="1400"/>
              <a:buChar char="●"/>
            </a:pPr>
            <a:r>
              <a:rPr lang="en-GB" sz="1400"/>
              <a:t>Compensation for the CEO and Group Executives (GE)</a:t>
            </a:r>
            <a:endParaRPr sz="1400"/>
          </a:p>
          <a:p>
            <a:pPr marL="457200" lvl="0" indent="-317500" algn="l" rtl="0">
              <a:spcBef>
                <a:spcPts val="0"/>
              </a:spcBef>
              <a:spcAft>
                <a:spcPts val="0"/>
              </a:spcAft>
              <a:buSzPts val="1400"/>
              <a:buChar char="●"/>
            </a:pPr>
            <a:r>
              <a:rPr lang="en-GB" sz="1400"/>
              <a:t>Oversees pension plans, key talent management and human resources strategies and practices</a:t>
            </a:r>
            <a:endParaRPr sz="1400"/>
          </a:p>
        </p:txBody>
      </p:sp>
      <p:sp>
        <p:nvSpPr>
          <p:cNvPr id="1971" name="Google Shape;1971;p163"/>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Governance - Board of Director</a:t>
            </a:r>
            <a:endParaRPr sz="2100"/>
          </a:p>
        </p:txBody>
      </p:sp>
      <p:sp>
        <p:nvSpPr>
          <p:cNvPr id="1972" name="Google Shape;1972;p163">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63"/>
          <p:cNvSpPr/>
          <p:nvPr/>
        </p:nvSpPr>
        <p:spPr>
          <a:xfrm>
            <a:off x="13500" y="288100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63"/>
          <p:cNvSpPr txBox="1">
            <a:spLocks noGrp="1"/>
          </p:cNvSpPr>
          <p:nvPr>
            <p:ph type="title" idx="7"/>
          </p:nvPr>
        </p:nvSpPr>
        <p:spPr>
          <a:xfrm>
            <a:off x="0" y="295900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04</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78"/>
        <p:cNvGrpSpPr/>
        <p:nvPr/>
      </p:nvGrpSpPr>
      <p:grpSpPr>
        <a:xfrm>
          <a:off x="0" y="0"/>
          <a:ext cx="0" cy="0"/>
          <a:chOff x="0" y="0"/>
          <a:chExt cx="0" cy="0"/>
        </a:xfrm>
      </p:grpSpPr>
      <p:sp>
        <p:nvSpPr>
          <p:cNvPr id="1979" name="Google Shape;1979;p164"/>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a:t>
            </a:r>
            <a:endParaRPr sz="2100"/>
          </a:p>
        </p:txBody>
      </p:sp>
      <p:sp>
        <p:nvSpPr>
          <p:cNvPr id="1980" name="Google Shape;1980;p164">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1" name="Google Shape;1981;p164"/>
          <p:cNvPicPr preferRelativeResize="0"/>
          <p:nvPr/>
        </p:nvPicPr>
        <p:blipFill rotWithShape="1">
          <a:blip r:embed="rId3">
            <a:alphaModFix/>
          </a:blip>
          <a:srcRect l="-6903" t="-2211" r="-970" b="-5663"/>
          <a:stretch/>
        </p:blipFill>
        <p:spPr>
          <a:xfrm>
            <a:off x="-577050" y="866325"/>
            <a:ext cx="9481950" cy="4277176"/>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85"/>
        <p:cNvGrpSpPr/>
        <p:nvPr/>
      </p:nvGrpSpPr>
      <p:grpSpPr>
        <a:xfrm>
          <a:off x="0" y="0"/>
          <a:ext cx="0" cy="0"/>
          <a:chOff x="0" y="0"/>
          <a:chExt cx="0" cy="0"/>
        </a:xfrm>
      </p:grpSpPr>
      <p:sp>
        <p:nvSpPr>
          <p:cNvPr id="1986" name="Google Shape;1986;p165"/>
          <p:cNvSpPr/>
          <p:nvPr/>
        </p:nvSpPr>
        <p:spPr>
          <a:xfrm>
            <a:off x="25026" y="1115573"/>
            <a:ext cx="13365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65"/>
          <p:cNvSpPr txBox="1">
            <a:spLocks noGrp="1"/>
          </p:cNvSpPr>
          <p:nvPr>
            <p:ph type="title" idx="3"/>
          </p:nvPr>
        </p:nvSpPr>
        <p:spPr>
          <a:xfrm>
            <a:off x="1710398" y="994750"/>
            <a:ext cx="4986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200"/>
              <a:t>Quantitative Statement</a:t>
            </a:r>
            <a:endParaRPr sz="2200"/>
          </a:p>
        </p:txBody>
      </p:sp>
      <p:sp>
        <p:nvSpPr>
          <p:cNvPr id="1988" name="Google Shape;1988;p165"/>
          <p:cNvSpPr txBox="1">
            <a:spLocks noGrp="1"/>
          </p:cNvSpPr>
          <p:nvPr>
            <p:ph type="title" idx="4"/>
          </p:nvPr>
        </p:nvSpPr>
        <p:spPr>
          <a:xfrm>
            <a:off x="0" y="1193575"/>
            <a:ext cx="1386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p>
        </p:txBody>
      </p:sp>
      <p:sp>
        <p:nvSpPr>
          <p:cNvPr id="1989" name="Google Shape;1989;p165"/>
          <p:cNvSpPr txBox="1">
            <a:spLocks noGrp="1"/>
          </p:cNvSpPr>
          <p:nvPr>
            <p:ph type="subTitle" idx="5"/>
          </p:nvPr>
        </p:nvSpPr>
        <p:spPr>
          <a:xfrm>
            <a:off x="1480226" y="1185150"/>
            <a:ext cx="6288000" cy="1730400"/>
          </a:xfrm>
          <a:prstGeom prst="rect">
            <a:avLst/>
          </a:prstGeom>
        </p:spPr>
        <p:txBody>
          <a:bodyPr spcFirstLastPara="1" wrap="square" lIns="91425" tIns="91425" rIns="91425" bIns="91425" anchor="ctr" anchorCtr="0">
            <a:noAutofit/>
          </a:bodyPr>
          <a:lstStyle/>
          <a:p>
            <a:pPr marL="457200" lvl="0" indent="-304800" algn="l" rtl="0">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Manage earnings volatility and exposure to future losses under normal and stressed conditions.</a:t>
            </a:r>
            <a:endParaRPr sz="1200">
              <a:solidFill>
                <a:srgbClr val="231F20"/>
              </a:solidFill>
              <a:latin typeface="Arial"/>
              <a:ea typeface="Arial"/>
              <a:cs typeface="Arial"/>
              <a:sym typeface="Arial"/>
            </a:endParaRPr>
          </a:p>
          <a:p>
            <a:pPr marL="457200" lvl="0" indent="-304800" algn="l" rtl="0">
              <a:lnSpc>
                <a:spcPct val="115000"/>
              </a:lnSpc>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Avoid excessive concentrations of risk.</a:t>
            </a:r>
            <a:endParaRPr sz="1200">
              <a:solidFill>
                <a:srgbClr val="231F20"/>
              </a:solidFill>
              <a:latin typeface="Arial"/>
              <a:ea typeface="Arial"/>
              <a:cs typeface="Arial"/>
              <a:sym typeface="Arial"/>
            </a:endParaRPr>
          </a:p>
          <a:p>
            <a:pPr marL="457200" lvl="0" indent="-304800" algn="l" rtl="0">
              <a:lnSpc>
                <a:spcPct val="115000"/>
              </a:lnSpc>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Ensure capital adequacy and sound management of liquidity and funding risk.</a:t>
            </a:r>
            <a:endParaRPr sz="1200">
              <a:solidFill>
                <a:srgbClr val="231F20"/>
              </a:solidFill>
              <a:latin typeface="Arial"/>
              <a:ea typeface="Arial"/>
              <a:cs typeface="Arial"/>
              <a:sym typeface="Arial"/>
            </a:endParaRPr>
          </a:p>
          <a:p>
            <a:pPr marL="457200" marR="355600" lvl="0" indent="-304800" algn="l" rtl="0">
              <a:lnSpc>
                <a:spcPct val="95000"/>
              </a:lnSpc>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Ensure sound management of operational and regulatory compliance risk.</a:t>
            </a:r>
            <a:endParaRPr sz="1200">
              <a:solidFill>
                <a:srgbClr val="231F20"/>
              </a:solidFill>
              <a:latin typeface="Arial"/>
              <a:ea typeface="Arial"/>
              <a:cs typeface="Arial"/>
              <a:sym typeface="Arial"/>
            </a:endParaRPr>
          </a:p>
          <a:p>
            <a:pPr marL="457200" lvl="0" indent="-304800" algn="l" rtl="0">
              <a:lnSpc>
                <a:spcPct val="95000"/>
              </a:lnSpc>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Maintain strong credit ratings and a risk profile in the top half of our peer group.</a:t>
            </a:r>
            <a:endParaRPr sz="1200"/>
          </a:p>
        </p:txBody>
      </p:sp>
      <p:sp>
        <p:nvSpPr>
          <p:cNvPr id="1990" name="Google Shape;1990;p165"/>
          <p:cNvSpPr txBox="1">
            <a:spLocks noGrp="1"/>
          </p:cNvSpPr>
          <p:nvPr>
            <p:ph type="title" idx="6"/>
          </p:nvPr>
        </p:nvSpPr>
        <p:spPr>
          <a:xfrm>
            <a:off x="1652962" y="303700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Qualitative Statement</a:t>
            </a:r>
            <a:endParaRPr sz="2100"/>
          </a:p>
        </p:txBody>
      </p:sp>
      <p:sp>
        <p:nvSpPr>
          <p:cNvPr id="1991" name="Google Shape;1991;p165"/>
          <p:cNvSpPr txBox="1">
            <a:spLocks noGrp="1"/>
          </p:cNvSpPr>
          <p:nvPr>
            <p:ph type="subTitle" idx="8"/>
          </p:nvPr>
        </p:nvSpPr>
        <p:spPr>
          <a:xfrm>
            <a:off x="1480225" y="3686150"/>
            <a:ext cx="6366600" cy="1128300"/>
          </a:xfrm>
          <a:prstGeom prst="rect">
            <a:avLst/>
          </a:prstGeom>
        </p:spPr>
        <p:txBody>
          <a:bodyPr spcFirstLastPara="1" wrap="square" lIns="91425" tIns="91425" rIns="91425" bIns="91425" anchor="ctr" anchorCtr="0">
            <a:noAutofit/>
          </a:bodyPr>
          <a:lstStyle/>
          <a:p>
            <a:pPr marL="0" marR="571500" lvl="0" indent="0" algn="l" rtl="0">
              <a:lnSpc>
                <a:spcPct val="95000"/>
              </a:lnSpc>
              <a:spcBef>
                <a:spcPts val="200"/>
              </a:spcBef>
              <a:spcAft>
                <a:spcPts val="0"/>
              </a:spcAft>
              <a:buNone/>
            </a:pPr>
            <a:endParaRPr sz="1200">
              <a:solidFill>
                <a:srgbClr val="231F20"/>
              </a:solidFill>
              <a:latin typeface="Arial"/>
              <a:ea typeface="Arial"/>
              <a:cs typeface="Arial"/>
              <a:sym typeface="Arial"/>
            </a:endParaRPr>
          </a:p>
          <a:p>
            <a:pPr marL="457200" marR="330200" lvl="0" indent="-304800" algn="l" rtl="0">
              <a:lnSpc>
                <a:spcPct val="95000"/>
              </a:lnSpc>
              <a:spcBef>
                <a:spcPts val="600"/>
              </a:spcBef>
              <a:spcAft>
                <a:spcPts val="0"/>
              </a:spcAft>
              <a:buClr>
                <a:srgbClr val="231F20"/>
              </a:buClr>
              <a:buSzPts val="1200"/>
              <a:buFont typeface="Arial"/>
              <a:buChar char="●"/>
            </a:pPr>
            <a:r>
              <a:rPr lang="en-GB" sz="1200">
                <a:solidFill>
                  <a:srgbClr val="231F20"/>
                </a:solidFill>
                <a:latin typeface="Arial"/>
                <a:ea typeface="Arial"/>
                <a:cs typeface="Arial"/>
                <a:sym typeface="Arial"/>
              </a:rPr>
              <a:t>Always uphold our Purpose and vision and consistently abide by our values and Code of Conduct to maintain our reputation and the trust of our clients, colleagues, and communities.</a:t>
            </a:r>
            <a:endParaRPr sz="1200">
              <a:solidFill>
                <a:srgbClr val="231F20"/>
              </a:solidFill>
              <a:latin typeface="Arial"/>
              <a:ea typeface="Arial"/>
              <a:cs typeface="Arial"/>
              <a:sym typeface="Arial"/>
            </a:endParaRPr>
          </a:p>
          <a:p>
            <a:pPr marL="457200" marR="406400" lvl="0" indent="-304800" algn="l" rtl="0">
              <a:lnSpc>
                <a:spcPct val="95000"/>
              </a:lnSpc>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Undertake only risk we understand. Make thoughtful and future-focused risk decisions, taking environmental and social considerations into account.</a:t>
            </a:r>
            <a:endParaRPr sz="1200">
              <a:solidFill>
                <a:srgbClr val="231F20"/>
              </a:solidFill>
              <a:latin typeface="Arial"/>
              <a:ea typeface="Arial"/>
              <a:cs typeface="Arial"/>
              <a:sym typeface="Arial"/>
            </a:endParaRPr>
          </a:p>
          <a:p>
            <a:pPr marL="457200" marR="787400" lvl="0" indent="-304800" algn="l" rtl="0">
              <a:lnSpc>
                <a:spcPct val="95000"/>
              </a:lnSpc>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Effectively balance risk and reward to enable sustainable growth.</a:t>
            </a:r>
            <a:endParaRPr sz="1200">
              <a:solidFill>
                <a:srgbClr val="231F20"/>
              </a:solidFill>
              <a:latin typeface="Arial"/>
              <a:ea typeface="Arial"/>
              <a:cs typeface="Arial"/>
              <a:sym typeface="Arial"/>
            </a:endParaRPr>
          </a:p>
          <a:p>
            <a:pPr marL="457200" marR="330200" lvl="0" indent="-304800" algn="l" rtl="0">
              <a:lnSpc>
                <a:spcPct val="95000"/>
              </a:lnSpc>
              <a:spcBef>
                <a:spcPts val="0"/>
              </a:spcBef>
              <a:spcAft>
                <a:spcPts val="0"/>
              </a:spcAft>
              <a:buClr>
                <a:srgbClr val="231F20"/>
              </a:buClr>
              <a:buSzPts val="1200"/>
              <a:buFont typeface="Arial"/>
              <a:buChar char="●"/>
            </a:pPr>
            <a:r>
              <a:rPr lang="en-GB" sz="1200">
                <a:solidFill>
                  <a:srgbClr val="231F20"/>
                </a:solidFill>
                <a:latin typeface="Arial"/>
                <a:ea typeface="Arial"/>
                <a:cs typeface="Arial"/>
                <a:sym typeface="Arial"/>
              </a:rPr>
              <a:t>Maintain a healthy and robust control environment to protect our stakeholders.</a:t>
            </a:r>
            <a:endParaRPr sz="1200">
              <a:solidFill>
                <a:srgbClr val="231F20"/>
              </a:solidFill>
              <a:latin typeface="Arial"/>
              <a:ea typeface="Arial"/>
              <a:cs typeface="Arial"/>
              <a:sym typeface="Arial"/>
            </a:endParaRPr>
          </a:p>
          <a:p>
            <a:pPr marL="457200" marR="571500" lvl="0" indent="-304800" algn="l" rtl="0">
              <a:lnSpc>
                <a:spcPct val="95000"/>
              </a:lnSpc>
              <a:spcBef>
                <a:spcPts val="0"/>
              </a:spcBef>
              <a:spcAft>
                <a:spcPts val="0"/>
              </a:spcAft>
              <a:buClr>
                <a:srgbClr val="231F20"/>
              </a:buClr>
              <a:buSzPts val="1200"/>
              <a:buFont typeface="Arial"/>
              <a:buChar char="●"/>
            </a:pPr>
            <a:r>
              <a:rPr lang="en-GB" sz="1200">
                <a:solidFill>
                  <a:srgbClr val="231F20"/>
                </a:solidFill>
                <a:latin typeface="Times New Roman"/>
                <a:ea typeface="Times New Roman"/>
                <a:cs typeface="Times New Roman"/>
                <a:sym typeface="Times New Roman"/>
              </a:rPr>
              <a:t> </a:t>
            </a:r>
            <a:r>
              <a:rPr lang="en-GB" sz="1200">
                <a:solidFill>
                  <a:srgbClr val="231F20"/>
                </a:solidFill>
                <a:latin typeface="Arial"/>
                <a:ea typeface="Arial"/>
                <a:cs typeface="Arial"/>
                <a:sym typeface="Arial"/>
              </a:rPr>
              <a:t>Always be operationally prepared and financially resilient for a potential crisis</a:t>
            </a:r>
            <a:endParaRPr sz="1200"/>
          </a:p>
        </p:txBody>
      </p:sp>
      <p:sp>
        <p:nvSpPr>
          <p:cNvPr id="1992" name="Google Shape;1992;p165"/>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Appetite Statement</a:t>
            </a:r>
            <a:endParaRPr sz="2100"/>
          </a:p>
        </p:txBody>
      </p:sp>
      <p:sp>
        <p:nvSpPr>
          <p:cNvPr id="1993" name="Google Shape;1993;p165">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65"/>
          <p:cNvSpPr/>
          <p:nvPr/>
        </p:nvSpPr>
        <p:spPr>
          <a:xfrm>
            <a:off x="13500" y="288100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65"/>
          <p:cNvSpPr txBox="1">
            <a:spLocks noGrp="1"/>
          </p:cNvSpPr>
          <p:nvPr>
            <p:ph type="title" idx="7"/>
          </p:nvPr>
        </p:nvSpPr>
        <p:spPr>
          <a:xfrm>
            <a:off x="0" y="295900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02</a:t>
            </a:r>
            <a:endParaRPr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999"/>
        <p:cNvGrpSpPr/>
        <p:nvPr/>
      </p:nvGrpSpPr>
      <p:grpSpPr>
        <a:xfrm>
          <a:off x="0" y="0"/>
          <a:ext cx="0" cy="0"/>
          <a:chOff x="0" y="0"/>
          <a:chExt cx="0" cy="0"/>
        </a:xfrm>
      </p:grpSpPr>
      <p:sp>
        <p:nvSpPr>
          <p:cNvPr id="2000" name="Google Shape;2000;p166"/>
          <p:cNvSpPr/>
          <p:nvPr/>
        </p:nvSpPr>
        <p:spPr>
          <a:xfrm>
            <a:off x="25026" y="1115573"/>
            <a:ext cx="13365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66"/>
          <p:cNvSpPr txBox="1">
            <a:spLocks noGrp="1"/>
          </p:cNvSpPr>
          <p:nvPr>
            <p:ph type="title" idx="3"/>
          </p:nvPr>
        </p:nvSpPr>
        <p:spPr>
          <a:xfrm>
            <a:off x="1710398" y="994750"/>
            <a:ext cx="49869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200"/>
              <a:t>Protection</a:t>
            </a:r>
            <a:endParaRPr sz="2200"/>
          </a:p>
        </p:txBody>
      </p:sp>
      <p:sp>
        <p:nvSpPr>
          <p:cNvPr id="2002" name="Google Shape;2002;p166"/>
          <p:cNvSpPr txBox="1">
            <a:spLocks noGrp="1"/>
          </p:cNvSpPr>
          <p:nvPr>
            <p:ph type="title" idx="4"/>
          </p:nvPr>
        </p:nvSpPr>
        <p:spPr>
          <a:xfrm>
            <a:off x="0" y="1193575"/>
            <a:ext cx="13863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01</a:t>
            </a:r>
          </a:p>
        </p:txBody>
      </p:sp>
      <p:sp>
        <p:nvSpPr>
          <p:cNvPr id="2003" name="Google Shape;2003;p166"/>
          <p:cNvSpPr txBox="1">
            <a:spLocks noGrp="1"/>
          </p:cNvSpPr>
          <p:nvPr>
            <p:ph type="subTitle" idx="5"/>
          </p:nvPr>
        </p:nvSpPr>
        <p:spPr>
          <a:xfrm>
            <a:off x="1584994" y="994738"/>
            <a:ext cx="4986900" cy="1730400"/>
          </a:xfrm>
          <a:prstGeom prst="rect">
            <a:avLst/>
          </a:prstGeom>
        </p:spPr>
        <p:txBody>
          <a:bodyPr spcFirstLastPara="1" wrap="square" lIns="91425" tIns="91425" rIns="91425" bIns="91425" anchor="ctr" anchorCtr="0">
            <a:noAutofit/>
          </a:bodyPr>
          <a:lstStyle/>
          <a:p>
            <a:pPr marL="457200" lvl="0" indent="-311150" algn="l" rtl="0">
              <a:spcBef>
                <a:spcPts val="0"/>
              </a:spcBef>
              <a:spcAft>
                <a:spcPts val="0"/>
              </a:spcAft>
              <a:buClr>
                <a:srgbClr val="231F20"/>
              </a:buClr>
              <a:buSzPts val="1300"/>
              <a:buFont typeface="Arial"/>
              <a:buChar char="●"/>
            </a:pPr>
            <a:r>
              <a:rPr lang="en-GB" sz="1300">
                <a:solidFill>
                  <a:srgbClr val="000000"/>
                </a:solidFill>
                <a:latin typeface="Calibri"/>
                <a:ea typeface="Calibri"/>
                <a:cs typeface="Calibri"/>
                <a:sym typeface="Calibri"/>
              </a:rPr>
              <a:t>Unacceptable losses or undesirable outcomes with respect to earnings volatility, capital adequacy or liquidity, reputation risk or other risks while supporting and enabling our overall business strategy. </a:t>
            </a:r>
            <a:endParaRPr sz="1300"/>
          </a:p>
        </p:txBody>
      </p:sp>
      <p:sp>
        <p:nvSpPr>
          <p:cNvPr id="2004" name="Google Shape;2004;p166"/>
          <p:cNvSpPr txBox="1">
            <a:spLocks noGrp="1"/>
          </p:cNvSpPr>
          <p:nvPr>
            <p:ph type="title" idx="6"/>
          </p:nvPr>
        </p:nvSpPr>
        <p:spPr>
          <a:xfrm>
            <a:off x="1710412" y="230790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Clear Articulation</a:t>
            </a:r>
            <a:endParaRPr sz="2100"/>
          </a:p>
        </p:txBody>
      </p:sp>
      <p:sp>
        <p:nvSpPr>
          <p:cNvPr id="2005" name="Google Shape;2005;p166"/>
          <p:cNvSpPr txBox="1">
            <a:spLocks noGrp="1"/>
          </p:cNvSpPr>
          <p:nvPr>
            <p:ph type="subTitle" idx="8"/>
          </p:nvPr>
        </p:nvSpPr>
        <p:spPr>
          <a:xfrm>
            <a:off x="1585000" y="3266200"/>
            <a:ext cx="6520800" cy="734700"/>
          </a:xfrm>
          <a:prstGeom prst="rect">
            <a:avLst/>
          </a:prstGeom>
        </p:spPr>
        <p:txBody>
          <a:bodyPr spcFirstLastPara="1" wrap="square" lIns="91425" tIns="91425" rIns="91425" bIns="91425" anchor="ctr" anchorCtr="0">
            <a:noAutofit/>
          </a:bodyPr>
          <a:lstStyle/>
          <a:p>
            <a:pPr marL="0" marR="571500" lvl="0" indent="0" algn="l" rtl="0">
              <a:lnSpc>
                <a:spcPct val="95000"/>
              </a:lnSpc>
              <a:spcBef>
                <a:spcPts val="200"/>
              </a:spcBef>
              <a:spcAft>
                <a:spcPts val="0"/>
              </a:spcAft>
              <a:buNone/>
            </a:pPr>
            <a:endParaRPr sz="850">
              <a:solidFill>
                <a:srgbClr val="231F20"/>
              </a:solidFill>
              <a:latin typeface="Arial"/>
              <a:ea typeface="Arial"/>
              <a:cs typeface="Arial"/>
              <a:sym typeface="Arial"/>
            </a:endParaRPr>
          </a:p>
          <a:p>
            <a:pPr marL="457200" marR="330200" lvl="0" indent="-311150" algn="l" rtl="0">
              <a:lnSpc>
                <a:spcPct val="95000"/>
              </a:lnSpc>
              <a:spcBef>
                <a:spcPts val="600"/>
              </a:spcBef>
              <a:spcAft>
                <a:spcPts val="0"/>
              </a:spcAft>
              <a:buClr>
                <a:srgbClr val="231F20"/>
              </a:buClr>
              <a:buSzPts val="1300"/>
              <a:buFont typeface="Arial"/>
              <a:buChar char="●"/>
            </a:pPr>
            <a:r>
              <a:rPr lang="en-GB" sz="1300">
                <a:solidFill>
                  <a:srgbClr val="000000"/>
                </a:solidFill>
                <a:latin typeface="Calibri"/>
                <a:ea typeface="Calibri"/>
                <a:cs typeface="Calibri"/>
                <a:sym typeface="Calibri"/>
              </a:rPr>
              <a:t>The amount and type of risk that we are able and willing to accept in the pursuit of our business objectives</a:t>
            </a:r>
            <a:endParaRPr sz="1300">
              <a:solidFill>
                <a:srgbClr val="000000"/>
              </a:solidFill>
              <a:latin typeface="Calibri"/>
              <a:ea typeface="Calibri"/>
              <a:cs typeface="Calibri"/>
              <a:sym typeface="Calibri"/>
            </a:endParaRPr>
          </a:p>
          <a:p>
            <a:pPr marL="457200" marR="330200" lvl="0" indent="-311150" algn="l" rtl="0">
              <a:lnSpc>
                <a:spcPct val="95000"/>
              </a:lnSpc>
              <a:spcBef>
                <a:spcPts val="0"/>
              </a:spcBef>
              <a:spcAft>
                <a:spcPts val="0"/>
              </a:spcAft>
              <a:buClr>
                <a:srgbClr val="000000"/>
              </a:buClr>
              <a:buSzPts val="1300"/>
              <a:buFont typeface="Calibri"/>
              <a:buChar char="●"/>
            </a:pPr>
            <a:r>
              <a:rPr lang="en-GB" sz="1300">
                <a:solidFill>
                  <a:srgbClr val="000000"/>
                </a:solidFill>
                <a:latin typeface="Calibri"/>
                <a:ea typeface="Calibri"/>
                <a:cs typeface="Calibri"/>
                <a:sym typeface="Calibri"/>
              </a:rPr>
              <a:t>It reflects our self-imposed upper bound to risk-taking, set at levels inside of regulatory limits and constraints, and influences our risk management philosophy, Code of Conduct, business practices and resource allocation.</a:t>
            </a:r>
            <a:endParaRPr sz="1300">
              <a:solidFill>
                <a:srgbClr val="000000"/>
              </a:solidFill>
              <a:latin typeface="Calibri"/>
              <a:ea typeface="Calibri"/>
              <a:cs typeface="Calibri"/>
              <a:sym typeface="Calibri"/>
            </a:endParaRPr>
          </a:p>
          <a:p>
            <a:pPr marL="457200" marR="330200" lvl="0" indent="-311150" algn="l" rtl="0">
              <a:lnSpc>
                <a:spcPct val="95000"/>
              </a:lnSpc>
              <a:spcBef>
                <a:spcPts val="0"/>
              </a:spcBef>
              <a:spcAft>
                <a:spcPts val="0"/>
              </a:spcAft>
              <a:buClr>
                <a:srgbClr val="000000"/>
              </a:buClr>
              <a:buSzPts val="1300"/>
              <a:buFont typeface="Calibri"/>
              <a:buChar char="●"/>
            </a:pPr>
            <a:r>
              <a:rPr lang="en-GB" sz="1300">
                <a:solidFill>
                  <a:srgbClr val="000000"/>
                </a:solidFill>
                <a:latin typeface="Calibri"/>
                <a:ea typeface="Calibri"/>
                <a:cs typeface="Calibri"/>
                <a:sym typeface="Calibri"/>
              </a:rPr>
              <a:t>Articulates our quantitative and qualitative risk appetite statements and their supporting measures and associated constraints, which can be applied at the enterprise, business segment, business unit and legal entity level</a:t>
            </a:r>
            <a:endParaRPr sz="1300">
              <a:solidFill>
                <a:srgbClr val="000000"/>
              </a:solidFill>
              <a:latin typeface="Calibri"/>
              <a:ea typeface="Calibri"/>
              <a:cs typeface="Calibri"/>
              <a:sym typeface="Calibri"/>
            </a:endParaRPr>
          </a:p>
          <a:p>
            <a:pPr marL="457200" marR="330200" lvl="0" indent="-311150" algn="l" rtl="0">
              <a:lnSpc>
                <a:spcPct val="95000"/>
              </a:lnSpc>
              <a:spcBef>
                <a:spcPts val="0"/>
              </a:spcBef>
              <a:spcAft>
                <a:spcPts val="0"/>
              </a:spcAft>
              <a:buClr>
                <a:srgbClr val="000000"/>
              </a:buClr>
              <a:buSzPts val="1300"/>
              <a:buFont typeface="Calibri"/>
              <a:buChar char="●"/>
            </a:pPr>
            <a:r>
              <a:rPr lang="en-GB" sz="1300">
                <a:solidFill>
                  <a:srgbClr val="000000"/>
                </a:solidFill>
                <a:latin typeface="Calibri"/>
                <a:ea typeface="Calibri"/>
                <a:cs typeface="Calibri"/>
                <a:sym typeface="Calibri"/>
              </a:rPr>
              <a:t>Describes our requirements and expectations to embed effective risk appetite practices throughout the organization.</a:t>
            </a:r>
            <a:endParaRPr sz="1300">
              <a:solidFill>
                <a:srgbClr val="000000"/>
              </a:solidFill>
              <a:latin typeface="Calibri"/>
              <a:ea typeface="Calibri"/>
              <a:cs typeface="Calibri"/>
              <a:sym typeface="Calibri"/>
            </a:endParaRPr>
          </a:p>
        </p:txBody>
      </p:sp>
      <p:sp>
        <p:nvSpPr>
          <p:cNvPr id="2006" name="Google Shape;2006;p166"/>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Function of Risk Appetite</a:t>
            </a:r>
            <a:endParaRPr sz="2100"/>
          </a:p>
        </p:txBody>
      </p:sp>
      <p:sp>
        <p:nvSpPr>
          <p:cNvPr id="2007" name="Google Shape;2007;p166">
            <a:hlinkClick r:id="" action="ppaction://hlinkshowjump?jump=nextslide"/>
          </p:cNvPr>
          <p:cNvSpPr/>
          <p:nvPr/>
        </p:nvSpPr>
        <p:spPr>
          <a:xfrm>
            <a:off x="4687500" y="4681775"/>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66"/>
          <p:cNvSpPr/>
          <p:nvPr/>
        </p:nvSpPr>
        <p:spPr>
          <a:xfrm>
            <a:off x="38400" y="215190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66"/>
          <p:cNvSpPr txBox="1">
            <a:spLocks noGrp="1"/>
          </p:cNvSpPr>
          <p:nvPr>
            <p:ph type="title" idx="7"/>
          </p:nvPr>
        </p:nvSpPr>
        <p:spPr>
          <a:xfrm>
            <a:off x="24900" y="222990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013"/>
        <p:cNvGrpSpPr/>
        <p:nvPr/>
      </p:nvGrpSpPr>
      <p:grpSpPr>
        <a:xfrm>
          <a:off x="0" y="0"/>
          <a:ext cx="0" cy="0"/>
          <a:chOff x="0" y="0"/>
          <a:chExt cx="0" cy="0"/>
        </a:xfrm>
      </p:grpSpPr>
      <p:sp>
        <p:nvSpPr>
          <p:cNvPr id="2014" name="Google Shape;2014;p167"/>
          <p:cNvSpPr txBox="1">
            <a:spLocks noGrp="1"/>
          </p:cNvSpPr>
          <p:nvPr>
            <p:ph type="title" idx="15"/>
          </p:nvPr>
        </p:nvSpPr>
        <p:spPr>
          <a:xfrm>
            <a:off x="0" y="381525"/>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Measurement</a:t>
            </a:r>
            <a:endParaRPr sz="2100"/>
          </a:p>
        </p:txBody>
      </p:sp>
      <p:sp>
        <p:nvSpPr>
          <p:cNvPr id="2015" name="Google Shape;2015;p167">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67"/>
          <p:cNvSpPr/>
          <p:nvPr/>
        </p:nvSpPr>
        <p:spPr>
          <a:xfrm>
            <a:off x="28150" y="866325"/>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67"/>
          <p:cNvSpPr txBox="1">
            <a:spLocks noGrp="1"/>
          </p:cNvSpPr>
          <p:nvPr>
            <p:ph type="title" idx="7"/>
          </p:nvPr>
        </p:nvSpPr>
        <p:spPr>
          <a:xfrm>
            <a:off x="4925" y="944325"/>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2018" name="Google Shape;2018;p167"/>
          <p:cNvSpPr txBox="1">
            <a:spLocks noGrp="1"/>
          </p:cNvSpPr>
          <p:nvPr>
            <p:ph type="title" idx="6"/>
          </p:nvPr>
        </p:nvSpPr>
        <p:spPr>
          <a:xfrm>
            <a:off x="1556637" y="866327"/>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Measurement</a:t>
            </a:r>
            <a:endParaRPr sz="2100"/>
          </a:p>
        </p:txBody>
      </p:sp>
      <p:sp>
        <p:nvSpPr>
          <p:cNvPr id="2019" name="Google Shape;2019;p167"/>
          <p:cNvSpPr txBox="1">
            <a:spLocks noGrp="1"/>
          </p:cNvSpPr>
          <p:nvPr>
            <p:ph type="subTitle" idx="5"/>
          </p:nvPr>
        </p:nvSpPr>
        <p:spPr>
          <a:xfrm>
            <a:off x="1488675" y="1394025"/>
            <a:ext cx="4986900" cy="872700"/>
          </a:xfrm>
          <a:prstGeom prst="rect">
            <a:avLst/>
          </a:prstGeom>
        </p:spPr>
        <p:txBody>
          <a:bodyPr spcFirstLastPara="1" wrap="square" lIns="91425" tIns="91425" rIns="91425" bIns="91425" anchor="ctr" anchorCtr="0">
            <a:noAutofit/>
          </a:bodyPr>
          <a:lstStyle/>
          <a:p>
            <a:pPr marL="457200" lvl="0" indent="-311150" algn="l" rtl="0">
              <a:spcBef>
                <a:spcPts val="0"/>
              </a:spcBef>
              <a:spcAft>
                <a:spcPts val="0"/>
              </a:spcAft>
              <a:buClr>
                <a:srgbClr val="000000"/>
              </a:buClr>
              <a:buSzPts val="1300"/>
              <a:buFont typeface="Calibri"/>
              <a:buChar char="●"/>
            </a:pPr>
            <a:r>
              <a:rPr lang="en-GB" sz="1300">
                <a:solidFill>
                  <a:srgbClr val="000000"/>
                </a:solidFill>
                <a:latin typeface="Calibri"/>
                <a:ea typeface="Calibri"/>
                <a:cs typeface="Calibri"/>
                <a:sym typeface="Calibri"/>
              </a:rPr>
              <a:t>Risk measurement and planning processes are integrated across the enterprise</a:t>
            </a:r>
            <a:endParaRPr sz="1300">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GB" sz="1300">
                <a:solidFill>
                  <a:srgbClr val="000000"/>
                </a:solidFill>
                <a:latin typeface="Calibri"/>
                <a:ea typeface="Calibri"/>
                <a:cs typeface="Calibri"/>
                <a:sym typeface="Calibri"/>
              </a:rPr>
              <a:t>Regards to forward-looking projections and analyses, including but not limited to, stress testing, recovery and resolution planning, and credit provisioning</a:t>
            </a:r>
            <a:endParaRPr sz="1100">
              <a:solidFill>
                <a:srgbClr val="000000"/>
              </a:solidFill>
              <a:latin typeface="Calibri"/>
              <a:ea typeface="Calibri"/>
              <a:cs typeface="Calibri"/>
              <a:sym typeface="Calibri"/>
            </a:endParaRPr>
          </a:p>
        </p:txBody>
      </p:sp>
      <p:sp>
        <p:nvSpPr>
          <p:cNvPr id="2020" name="Google Shape;2020;p167"/>
          <p:cNvSpPr/>
          <p:nvPr/>
        </p:nvSpPr>
        <p:spPr>
          <a:xfrm>
            <a:off x="33075" y="2229888"/>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67"/>
          <p:cNvSpPr txBox="1">
            <a:spLocks noGrp="1"/>
          </p:cNvSpPr>
          <p:nvPr>
            <p:ph type="title" idx="7"/>
          </p:nvPr>
        </p:nvSpPr>
        <p:spPr>
          <a:xfrm>
            <a:off x="9850" y="2307888"/>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a:p>
        </p:txBody>
      </p:sp>
      <p:sp>
        <p:nvSpPr>
          <p:cNvPr id="2022" name="Google Shape;2022;p167"/>
          <p:cNvSpPr txBox="1">
            <a:spLocks noGrp="1"/>
          </p:cNvSpPr>
          <p:nvPr>
            <p:ph type="title" idx="6"/>
          </p:nvPr>
        </p:nvSpPr>
        <p:spPr>
          <a:xfrm>
            <a:off x="1556637" y="2355440"/>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Activities </a:t>
            </a:r>
            <a:endParaRPr sz="2100"/>
          </a:p>
        </p:txBody>
      </p:sp>
      <p:sp>
        <p:nvSpPr>
          <p:cNvPr id="2023" name="Google Shape;2023;p167"/>
          <p:cNvSpPr txBox="1">
            <a:spLocks noGrp="1"/>
          </p:cNvSpPr>
          <p:nvPr>
            <p:ph type="subTitle" idx="5"/>
          </p:nvPr>
        </p:nvSpPr>
        <p:spPr>
          <a:xfrm>
            <a:off x="1346350" y="3554375"/>
            <a:ext cx="6606000" cy="987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Quantifying expected loss: losses that are statistically expected to occur as a result of conducting business in a given time period</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Quantifying unexpected loss: an estimate of the deviation of actual earnings from expected earnings, over a specified time horizon</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Stress testing: evaluates, from a forward looking perspective, the potential effects of a set of specified changes in risk factors, corresponding to exceptional but plausible adverse economic and financial market events</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Back-testing: the realized values are compared to the parameter estimates that are currently used in an effort to ensure the parameters remain appropriate for regulatory and economic capital calculations</a:t>
            </a:r>
            <a:endParaRPr sz="1400">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9"/>
          <p:cNvSpPr txBox="1">
            <a:spLocks noGrp="1"/>
          </p:cNvSpPr>
          <p:nvPr>
            <p:ph type="title" idx="15"/>
          </p:nvPr>
        </p:nvSpPr>
        <p:spPr>
          <a:xfrm>
            <a:off x="534200" y="119450"/>
            <a:ext cx="7704000" cy="87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300"/>
              <a:t>Basel II : Revised Capital Framework</a:t>
            </a:r>
            <a:endParaRPr sz="3300"/>
          </a:p>
        </p:txBody>
      </p:sp>
      <p:sp>
        <p:nvSpPr>
          <p:cNvPr id="752" name="Google Shape;752;p69"/>
          <p:cNvSpPr txBox="1"/>
          <p:nvPr/>
        </p:nvSpPr>
        <p:spPr>
          <a:xfrm>
            <a:off x="604450" y="1499100"/>
            <a:ext cx="7398300" cy="3092700"/>
          </a:xfrm>
          <a:prstGeom prst="rect">
            <a:avLst/>
          </a:prstGeom>
          <a:noFill/>
          <a:ln>
            <a:noFill/>
          </a:ln>
        </p:spPr>
        <p:txBody>
          <a:bodyPr spcFirstLastPara="1" wrap="square" lIns="91425" tIns="91425" rIns="91425" bIns="91425" anchor="t" anchorCtr="0">
            <a:noAutofit/>
          </a:bodyPr>
          <a:lstStyle/>
          <a:p>
            <a:pPr marL="0" lvl="0" indent="0" algn="l" rtl="0">
              <a:lnSpc>
                <a:spcPct val="125454"/>
              </a:lnSpc>
              <a:spcBef>
                <a:spcPts val="0"/>
              </a:spcBef>
              <a:spcAft>
                <a:spcPts val="0"/>
              </a:spcAft>
              <a:buNone/>
            </a:pPr>
            <a:r>
              <a:rPr lang="en-GB" sz="1200">
                <a:solidFill>
                  <a:schemeClr val="dk1"/>
                </a:solidFill>
                <a:latin typeface="Times New Roman"/>
                <a:ea typeface="Times New Roman"/>
                <a:cs typeface="Times New Roman"/>
                <a:sym typeface="Times New Roman"/>
              </a:rPr>
              <a:t>● Building upon Basel I. Basel II focused on three main areas: minimum capital requirements, supervisory review of an institution's capital adequacy and internal assessment process, and the effective use of disclosure as a lever to strengthen market discipline and encourage sound banking practices including supervisory review</a:t>
            </a:r>
            <a:endParaRPr sz="1200">
              <a:solidFill>
                <a:schemeClr val="dk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chemeClr val="dk1"/>
                </a:solidFill>
                <a:latin typeface="Times New Roman"/>
                <a:ea typeface="Times New Roman"/>
                <a:cs typeface="Times New Roman"/>
                <a:sym typeface="Times New Roman"/>
              </a:rPr>
              <a:t>● Further divide bank into three tiers: Tier 1, 2, and 3. The higher the tier, the more secure and liquid its assets</a:t>
            </a:r>
            <a:endParaRPr sz="1200">
              <a:solidFill>
                <a:schemeClr val="dk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chemeClr val="dk1"/>
                </a:solidFill>
                <a:latin typeface="Times New Roman"/>
                <a:ea typeface="Times New Roman"/>
                <a:cs typeface="Times New Roman"/>
                <a:sym typeface="Times New Roman"/>
              </a:rPr>
              <a:t>● Provided guidelines for the calculation of minimum regulatory capital ratios and confirmed the requirement that banks maintain a capital reserve equal to at least 8% of their risk-weighted assets.</a:t>
            </a:r>
            <a:endParaRPr sz="1200">
              <a:solidFill>
                <a:schemeClr val="dk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chemeClr val="dk1"/>
                </a:solidFill>
                <a:latin typeface="Times New Roman"/>
                <a:ea typeface="Times New Roman"/>
                <a:cs typeface="Times New Roman"/>
                <a:sym typeface="Times New Roman"/>
              </a:rPr>
              <a:t>● Refined the definition of risk-weighted assets, used in calculating whether a bank meets its capital reserve requirements</a:t>
            </a:r>
            <a:endParaRPr sz="1200">
              <a:solidFill>
                <a:schemeClr val="dk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chemeClr val="dk1"/>
                </a:solidFill>
                <a:latin typeface="Times New Roman"/>
                <a:ea typeface="Times New Roman"/>
                <a:cs typeface="Times New Roman"/>
                <a:sym typeface="Times New Roman"/>
              </a:rPr>
              <a:t>● However, Basel II underestimated the risks involved in current banking practices and that the financial system was overleveraged and undercapitalized</a:t>
            </a:r>
            <a:endParaRPr sz="1200">
              <a:solidFill>
                <a:schemeClr val="dk1"/>
              </a:solidFill>
              <a:latin typeface="Times New Roman"/>
              <a:ea typeface="Times New Roman"/>
              <a:cs typeface="Times New Roman"/>
              <a:sym typeface="Times New Roman"/>
            </a:endParaRPr>
          </a:p>
          <a:p>
            <a:pPr marL="0" lvl="0" indent="0" algn="l" rtl="0">
              <a:lnSpc>
                <a:spcPct val="125454"/>
              </a:lnSpc>
              <a:spcBef>
                <a:spcPts val="120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027"/>
        <p:cNvGrpSpPr/>
        <p:nvPr/>
      </p:nvGrpSpPr>
      <p:grpSpPr>
        <a:xfrm>
          <a:off x="0" y="0"/>
          <a:ext cx="0" cy="0"/>
          <a:chOff x="0" y="0"/>
          <a:chExt cx="0" cy="0"/>
        </a:xfrm>
      </p:grpSpPr>
      <p:sp>
        <p:nvSpPr>
          <p:cNvPr id="2028" name="Google Shape;2028;p168"/>
          <p:cNvSpPr txBox="1">
            <a:spLocks noGrp="1"/>
          </p:cNvSpPr>
          <p:nvPr>
            <p:ph type="title" idx="15"/>
          </p:nvPr>
        </p:nvSpPr>
        <p:spPr>
          <a:xfrm>
            <a:off x="0" y="381525"/>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Measurement- Stress test </a:t>
            </a:r>
            <a:endParaRPr sz="2100"/>
          </a:p>
        </p:txBody>
      </p:sp>
      <p:sp>
        <p:nvSpPr>
          <p:cNvPr id="2029" name="Google Shape;2029;p168">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68"/>
          <p:cNvSpPr txBox="1">
            <a:spLocks noGrp="1"/>
          </p:cNvSpPr>
          <p:nvPr>
            <p:ph type="title" idx="6"/>
          </p:nvPr>
        </p:nvSpPr>
        <p:spPr>
          <a:xfrm>
            <a:off x="-7" y="796490"/>
            <a:ext cx="7512600" cy="128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Stress testing is an important component of risk management framework. Stress testing results are used for:</a:t>
            </a:r>
            <a:endParaRPr sz="2100"/>
          </a:p>
        </p:txBody>
      </p:sp>
      <p:sp>
        <p:nvSpPr>
          <p:cNvPr id="2031" name="Google Shape;2031;p168"/>
          <p:cNvSpPr txBox="1">
            <a:spLocks noGrp="1"/>
          </p:cNvSpPr>
          <p:nvPr>
            <p:ph type="subTitle" idx="5"/>
          </p:nvPr>
        </p:nvSpPr>
        <p:spPr>
          <a:xfrm>
            <a:off x="354900" y="1825350"/>
            <a:ext cx="7655400" cy="31953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Clr>
                <a:srgbClr val="000000"/>
              </a:buClr>
              <a:buSzPts val="1600"/>
              <a:buFont typeface="Calibri"/>
              <a:buChar char="●"/>
            </a:pPr>
            <a:r>
              <a:rPr lang="en-GB">
                <a:solidFill>
                  <a:srgbClr val="000000"/>
                </a:solidFill>
                <a:latin typeface="Calibri"/>
                <a:ea typeface="Calibri"/>
                <a:cs typeface="Calibri"/>
                <a:sym typeface="Calibri"/>
              </a:rPr>
              <a:t>Assessing the viability of long-term business plans and strategies</a:t>
            </a:r>
            <a:endParaRPr>
              <a:solidFill>
                <a:srgbClr val="000000"/>
              </a:solidFill>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GB">
                <a:solidFill>
                  <a:srgbClr val="000000"/>
                </a:solidFill>
                <a:latin typeface="Calibri"/>
                <a:ea typeface="Calibri"/>
                <a:cs typeface="Calibri"/>
                <a:sym typeface="Calibri"/>
              </a:rPr>
              <a:t>Monitoring risk profile relative to risk appetite in terms of earnings and capital at risk</a:t>
            </a:r>
            <a:endParaRPr>
              <a:solidFill>
                <a:srgbClr val="000000"/>
              </a:solidFill>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GB">
                <a:solidFill>
                  <a:srgbClr val="000000"/>
                </a:solidFill>
                <a:latin typeface="Calibri"/>
                <a:ea typeface="Calibri"/>
                <a:cs typeface="Calibri"/>
                <a:sym typeface="Calibri"/>
              </a:rPr>
              <a:t>Setting limits of acceptable risk</a:t>
            </a:r>
            <a:endParaRPr>
              <a:solidFill>
                <a:srgbClr val="000000"/>
              </a:solidFill>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GB">
                <a:solidFill>
                  <a:srgbClr val="000000"/>
                </a:solidFill>
                <a:latin typeface="Calibri"/>
                <a:ea typeface="Calibri"/>
                <a:cs typeface="Calibri"/>
                <a:sym typeface="Calibri"/>
              </a:rPr>
              <a:t>Identifying key risks to, and potential shifts in, capital and liquidity levels, as well as financial position</a:t>
            </a:r>
            <a:endParaRPr>
              <a:solidFill>
                <a:srgbClr val="000000"/>
              </a:solidFill>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GB">
                <a:solidFill>
                  <a:srgbClr val="000000"/>
                </a:solidFill>
                <a:latin typeface="Calibri"/>
                <a:ea typeface="Calibri"/>
                <a:cs typeface="Calibri"/>
                <a:sym typeface="Calibri"/>
              </a:rPr>
              <a:t>Enhancing understanding of available mitigating actions in response to potential adverse events</a:t>
            </a:r>
            <a:endParaRPr>
              <a:solidFill>
                <a:srgbClr val="000000"/>
              </a:solidFill>
              <a:latin typeface="Calibri"/>
              <a:ea typeface="Calibri"/>
              <a:cs typeface="Calibri"/>
              <a:sym typeface="Calibri"/>
            </a:endParaRPr>
          </a:p>
          <a:p>
            <a:pPr marL="457200" lvl="0" indent="-330200" algn="l" rtl="0">
              <a:spcBef>
                <a:spcPts val="0"/>
              </a:spcBef>
              <a:spcAft>
                <a:spcPts val="0"/>
              </a:spcAft>
              <a:buClr>
                <a:srgbClr val="000000"/>
              </a:buClr>
              <a:buSzPts val="1600"/>
              <a:buFont typeface="Calibri"/>
              <a:buChar char="●"/>
            </a:pPr>
            <a:r>
              <a:rPr lang="en-GB">
                <a:solidFill>
                  <a:srgbClr val="000000"/>
                </a:solidFill>
                <a:latin typeface="Calibri"/>
                <a:ea typeface="Calibri"/>
                <a:cs typeface="Calibri"/>
                <a:sym typeface="Calibri"/>
              </a:rPr>
              <a:t>Assessing the adequacy of capital and liquidity levels</a:t>
            </a:r>
            <a:endParaRPr>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35"/>
        <p:cNvGrpSpPr/>
        <p:nvPr/>
      </p:nvGrpSpPr>
      <p:grpSpPr>
        <a:xfrm>
          <a:off x="0" y="0"/>
          <a:ext cx="0" cy="0"/>
          <a:chOff x="0" y="0"/>
          <a:chExt cx="0" cy="0"/>
        </a:xfrm>
      </p:grpSpPr>
      <p:sp>
        <p:nvSpPr>
          <p:cNvPr id="2036" name="Google Shape;2036;p169"/>
          <p:cNvSpPr/>
          <p:nvPr/>
        </p:nvSpPr>
        <p:spPr>
          <a:xfrm>
            <a:off x="670075" y="1956775"/>
            <a:ext cx="1367400" cy="964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69"/>
          <p:cNvSpPr txBox="1">
            <a:spLocks noGrp="1"/>
          </p:cNvSpPr>
          <p:nvPr>
            <p:ph type="title"/>
          </p:nvPr>
        </p:nvSpPr>
        <p:spPr>
          <a:xfrm>
            <a:off x="-135025" y="3481100"/>
            <a:ext cx="5814900" cy="8418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GB" sz="4000">
                <a:latin typeface="Arial"/>
                <a:ea typeface="Arial"/>
                <a:cs typeface="Arial"/>
                <a:sym typeface="Arial"/>
              </a:rPr>
              <a:t>Risk management Strategy</a:t>
            </a:r>
            <a:endParaRPr sz="4000"/>
          </a:p>
        </p:txBody>
      </p:sp>
      <p:sp>
        <p:nvSpPr>
          <p:cNvPr id="2038" name="Google Shape;2038;p169"/>
          <p:cNvSpPr txBox="1">
            <a:spLocks noGrp="1"/>
          </p:cNvSpPr>
          <p:nvPr>
            <p:ph type="title" idx="2"/>
          </p:nvPr>
        </p:nvSpPr>
        <p:spPr>
          <a:xfrm>
            <a:off x="670075" y="2032975"/>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06</a:t>
            </a:r>
            <a:endParaRPr/>
          </a:p>
        </p:txBody>
      </p:sp>
      <p:sp>
        <p:nvSpPr>
          <p:cNvPr id="2039" name="Google Shape;2039;p169">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0" name="Google Shape;2040;p169"/>
          <p:cNvGrpSpPr/>
          <p:nvPr/>
        </p:nvGrpSpPr>
        <p:grpSpPr>
          <a:xfrm>
            <a:off x="5379126" y="458806"/>
            <a:ext cx="3125970" cy="2584885"/>
            <a:chOff x="5379126" y="458806"/>
            <a:chExt cx="3125970" cy="2584885"/>
          </a:xfrm>
        </p:grpSpPr>
        <p:sp>
          <p:nvSpPr>
            <p:cNvPr id="2041" name="Google Shape;2041;p169"/>
            <p:cNvSpPr/>
            <p:nvPr/>
          </p:nvSpPr>
          <p:spPr>
            <a:xfrm>
              <a:off x="5379126" y="2861196"/>
              <a:ext cx="3125970" cy="182495"/>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69"/>
            <p:cNvSpPr/>
            <p:nvPr/>
          </p:nvSpPr>
          <p:spPr>
            <a:xfrm>
              <a:off x="5624150" y="2777375"/>
              <a:ext cx="845395" cy="148976"/>
            </a:xfrm>
            <a:custGeom>
              <a:avLst/>
              <a:gdLst/>
              <a:ahLst/>
              <a:cxnLst/>
              <a:rect l="l" t="t" r="r" b="b"/>
              <a:pathLst>
                <a:path w="40964" h="7706" extrusionOk="0">
                  <a:moveTo>
                    <a:pt x="1" y="0"/>
                  </a:moveTo>
                  <a:lnTo>
                    <a:pt x="1"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69"/>
            <p:cNvSpPr/>
            <p:nvPr/>
          </p:nvSpPr>
          <p:spPr>
            <a:xfrm>
              <a:off x="5677658" y="2777381"/>
              <a:ext cx="791834" cy="16778"/>
            </a:xfrm>
            <a:custGeom>
              <a:avLst/>
              <a:gdLst/>
              <a:ahLst/>
              <a:cxnLst/>
              <a:rect l="l" t="t" r="r" b="b"/>
              <a:pathLst>
                <a:path w="40964" h="868" extrusionOk="0">
                  <a:moveTo>
                    <a:pt x="1" y="0"/>
                  </a:moveTo>
                  <a:lnTo>
                    <a:pt x="1"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69"/>
            <p:cNvSpPr/>
            <p:nvPr/>
          </p:nvSpPr>
          <p:spPr>
            <a:xfrm>
              <a:off x="5807266"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69"/>
            <p:cNvSpPr/>
            <p:nvPr/>
          </p:nvSpPr>
          <p:spPr>
            <a:xfrm>
              <a:off x="5878845"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69"/>
            <p:cNvSpPr/>
            <p:nvPr/>
          </p:nvSpPr>
          <p:spPr>
            <a:xfrm>
              <a:off x="5950404"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69"/>
            <p:cNvSpPr/>
            <p:nvPr/>
          </p:nvSpPr>
          <p:spPr>
            <a:xfrm>
              <a:off x="6021983"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69"/>
            <p:cNvSpPr/>
            <p:nvPr/>
          </p:nvSpPr>
          <p:spPr>
            <a:xfrm>
              <a:off x="6093562"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69"/>
            <p:cNvSpPr/>
            <p:nvPr/>
          </p:nvSpPr>
          <p:spPr>
            <a:xfrm>
              <a:off x="6165122"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69"/>
            <p:cNvSpPr/>
            <p:nvPr/>
          </p:nvSpPr>
          <p:spPr>
            <a:xfrm>
              <a:off x="6237339" y="2777381"/>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69"/>
            <p:cNvSpPr/>
            <p:nvPr/>
          </p:nvSpPr>
          <p:spPr>
            <a:xfrm>
              <a:off x="6308918" y="2777381"/>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69"/>
            <p:cNvSpPr/>
            <p:nvPr/>
          </p:nvSpPr>
          <p:spPr>
            <a:xfrm>
              <a:off x="6380497" y="2777381"/>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69"/>
            <p:cNvSpPr/>
            <p:nvPr/>
          </p:nvSpPr>
          <p:spPr>
            <a:xfrm>
              <a:off x="5646073" y="2628424"/>
              <a:ext cx="791177" cy="148976"/>
            </a:xfrm>
            <a:custGeom>
              <a:avLst/>
              <a:gdLst/>
              <a:ahLst/>
              <a:cxnLst/>
              <a:rect l="l" t="t" r="r" b="b"/>
              <a:pathLst>
                <a:path w="40930" h="7707" extrusionOk="0">
                  <a:moveTo>
                    <a:pt x="0" y="1"/>
                  </a:moveTo>
                  <a:lnTo>
                    <a:pt x="0" y="7706"/>
                  </a:lnTo>
                  <a:lnTo>
                    <a:pt x="40929" y="7706"/>
                  </a:lnTo>
                  <a:lnTo>
                    <a:pt x="409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69"/>
            <p:cNvSpPr/>
            <p:nvPr/>
          </p:nvSpPr>
          <p:spPr>
            <a:xfrm>
              <a:off x="5646073" y="2628424"/>
              <a:ext cx="791177" cy="16798"/>
            </a:xfrm>
            <a:custGeom>
              <a:avLst/>
              <a:gdLst/>
              <a:ahLst/>
              <a:cxnLst/>
              <a:rect l="l" t="t" r="r" b="b"/>
              <a:pathLst>
                <a:path w="40930" h="869" extrusionOk="0">
                  <a:moveTo>
                    <a:pt x="0" y="1"/>
                  </a:moveTo>
                  <a:lnTo>
                    <a:pt x="0" y="868"/>
                  </a:lnTo>
                  <a:lnTo>
                    <a:pt x="40929" y="868"/>
                  </a:lnTo>
                  <a:lnTo>
                    <a:pt x="409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69"/>
            <p:cNvSpPr/>
            <p:nvPr/>
          </p:nvSpPr>
          <p:spPr>
            <a:xfrm>
              <a:off x="5775023"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69"/>
            <p:cNvSpPr/>
            <p:nvPr/>
          </p:nvSpPr>
          <p:spPr>
            <a:xfrm>
              <a:off x="5846602"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69"/>
            <p:cNvSpPr/>
            <p:nvPr/>
          </p:nvSpPr>
          <p:spPr>
            <a:xfrm>
              <a:off x="5918162"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69"/>
            <p:cNvSpPr/>
            <p:nvPr/>
          </p:nvSpPr>
          <p:spPr>
            <a:xfrm>
              <a:off x="5990379"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69"/>
            <p:cNvSpPr/>
            <p:nvPr/>
          </p:nvSpPr>
          <p:spPr>
            <a:xfrm>
              <a:off x="6061320"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69"/>
            <p:cNvSpPr/>
            <p:nvPr/>
          </p:nvSpPr>
          <p:spPr>
            <a:xfrm>
              <a:off x="6132880"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69"/>
            <p:cNvSpPr/>
            <p:nvPr/>
          </p:nvSpPr>
          <p:spPr>
            <a:xfrm>
              <a:off x="6205097"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69"/>
            <p:cNvSpPr/>
            <p:nvPr/>
          </p:nvSpPr>
          <p:spPr>
            <a:xfrm>
              <a:off x="6276676" y="2628424"/>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69"/>
            <p:cNvSpPr/>
            <p:nvPr/>
          </p:nvSpPr>
          <p:spPr>
            <a:xfrm>
              <a:off x="6348255" y="2628424"/>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69"/>
            <p:cNvSpPr/>
            <p:nvPr/>
          </p:nvSpPr>
          <p:spPr>
            <a:xfrm>
              <a:off x="5622858" y="2479487"/>
              <a:ext cx="791815" cy="148957"/>
            </a:xfrm>
            <a:custGeom>
              <a:avLst/>
              <a:gdLst/>
              <a:ahLst/>
              <a:cxnLst/>
              <a:rect l="l" t="t" r="r" b="b"/>
              <a:pathLst>
                <a:path w="40963"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69"/>
            <p:cNvSpPr/>
            <p:nvPr/>
          </p:nvSpPr>
          <p:spPr>
            <a:xfrm>
              <a:off x="5622858" y="2479487"/>
              <a:ext cx="791815" cy="16778"/>
            </a:xfrm>
            <a:custGeom>
              <a:avLst/>
              <a:gdLst/>
              <a:ahLst/>
              <a:cxnLst/>
              <a:rect l="l" t="t" r="r" b="b"/>
              <a:pathLst>
                <a:path w="40963"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69"/>
            <p:cNvSpPr/>
            <p:nvPr/>
          </p:nvSpPr>
          <p:spPr>
            <a:xfrm>
              <a:off x="5824025"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69"/>
            <p:cNvSpPr/>
            <p:nvPr/>
          </p:nvSpPr>
          <p:spPr>
            <a:xfrm>
              <a:off x="5895604" y="247948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69"/>
            <p:cNvSpPr/>
            <p:nvPr/>
          </p:nvSpPr>
          <p:spPr>
            <a:xfrm>
              <a:off x="5967183"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69"/>
            <p:cNvSpPr/>
            <p:nvPr/>
          </p:nvSpPr>
          <p:spPr>
            <a:xfrm>
              <a:off x="6038743"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69"/>
            <p:cNvSpPr/>
            <p:nvPr/>
          </p:nvSpPr>
          <p:spPr>
            <a:xfrm>
              <a:off x="6110322"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69"/>
            <p:cNvSpPr/>
            <p:nvPr/>
          </p:nvSpPr>
          <p:spPr>
            <a:xfrm>
              <a:off x="6181901"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69"/>
            <p:cNvSpPr/>
            <p:nvPr/>
          </p:nvSpPr>
          <p:spPr>
            <a:xfrm>
              <a:off x="6253460"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69"/>
            <p:cNvSpPr/>
            <p:nvPr/>
          </p:nvSpPr>
          <p:spPr>
            <a:xfrm>
              <a:off x="6325039"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69"/>
            <p:cNvSpPr/>
            <p:nvPr/>
          </p:nvSpPr>
          <p:spPr>
            <a:xfrm>
              <a:off x="5658966" y="2330530"/>
              <a:ext cx="791177" cy="148976"/>
            </a:xfrm>
            <a:custGeom>
              <a:avLst/>
              <a:gdLst/>
              <a:ahLst/>
              <a:cxnLst/>
              <a:rect l="l" t="t" r="r" b="b"/>
              <a:pathLst>
                <a:path w="40930" h="7707" extrusionOk="0">
                  <a:moveTo>
                    <a:pt x="0" y="1"/>
                  </a:moveTo>
                  <a:lnTo>
                    <a:pt x="0"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69"/>
            <p:cNvSpPr/>
            <p:nvPr/>
          </p:nvSpPr>
          <p:spPr>
            <a:xfrm>
              <a:off x="5658966" y="2330530"/>
              <a:ext cx="791177" cy="16798"/>
            </a:xfrm>
            <a:custGeom>
              <a:avLst/>
              <a:gdLst/>
              <a:ahLst/>
              <a:cxnLst/>
              <a:rect l="l" t="t" r="r" b="b"/>
              <a:pathLst>
                <a:path w="40930" h="869" extrusionOk="0">
                  <a:moveTo>
                    <a:pt x="0" y="1"/>
                  </a:moveTo>
                  <a:lnTo>
                    <a:pt x="0"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69"/>
            <p:cNvSpPr/>
            <p:nvPr/>
          </p:nvSpPr>
          <p:spPr>
            <a:xfrm>
              <a:off x="5788574"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69"/>
            <p:cNvSpPr/>
            <p:nvPr/>
          </p:nvSpPr>
          <p:spPr>
            <a:xfrm>
              <a:off x="5860133"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69"/>
            <p:cNvSpPr/>
            <p:nvPr/>
          </p:nvSpPr>
          <p:spPr>
            <a:xfrm>
              <a:off x="5931712"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69"/>
            <p:cNvSpPr/>
            <p:nvPr/>
          </p:nvSpPr>
          <p:spPr>
            <a:xfrm>
              <a:off x="6003291"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69"/>
            <p:cNvSpPr/>
            <p:nvPr/>
          </p:nvSpPr>
          <p:spPr>
            <a:xfrm>
              <a:off x="6074851"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69"/>
            <p:cNvSpPr/>
            <p:nvPr/>
          </p:nvSpPr>
          <p:spPr>
            <a:xfrm>
              <a:off x="6146430"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69"/>
            <p:cNvSpPr/>
            <p:nvPr/>
          </p:nvSpPr>
          <p:spPr>
            <a:xfrm>
              <a:off x="6218009"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69"/>
            <p:cNvSpPr/>
            <p:nvPr/>
          </p:nvSpPr>
          <p:spPr>
            <a:xfrm>
              <a:off x="6289569"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69"/>
            <p:cNvSpPr/>
            <p:nvPr/>
          </p:nvSpPr>
          <p:spPr>
            <a:xfrm>
              <a:off x="6361148"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69"/>
            <p:cNvSpPr/>
            <p:nvPr/>
          </p:nvSpPr>
          <p:spPr>
            <a:xfrm>
              <a:off x="5624153" y="2181592"/>
              <a:ext cx="791177" cy="148957"/>
            </a:xfrm>
            <a:custGeom>
              <a:avLst/>
              <a:gdLst/>
              <a:ahLst/>
              <a:cxnLst/>
              <a:rect l="l" t="t" r="r" b="b"/>
              <a:pathLst>
                <a:path w="40930" h="7706" extrusionOk="0">
                  <a:moveTo>
                    <a:pt x="0" y="0"/>
                  </a:moveTo>
                  <a:lnTo>
                    <a:pt x="0" y="7706"/>
                  </a:lnTo>
                  <a:lnTo>
                    <a:pt x="40929" y="7706"/>
                  </a:lnTo>
                  <a:lnTo>
                    <a:pt x="40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69"/>
            <p:cNvSpPr/>
            <p:nvPr/>
          </p:nvSpPr>
          <p:spPr>
            <a:xfrm>
              <a:off x="5624153" y="2181592"/>
              <a:ext cx="791177" cy="16778"/>
            </a:xfrm>
            <a:custGeom>
              <a:avLst/>
              <a:gdLst/>
              <a:ahLst/>
              <a:cxnLst/>
              <a:rect l="l" t="t" r="r" b="b"/>
              <a:pathLst>
                <a:path w="40930" h="868" extrusionOk="0">
                  <a:moveTo>
                    <a:pt x="0" y="0"/>
                  </a:moveTo>
                  <a:lnTo>
                    <a:pt x="0" y="868"/>
                  </a:lnTo>
                  <a:lnTo>
                    <a:pt x="40929" y="868"/>
                  </a:lnTo>
                  <a:lnTo>
                    <a:pt x="409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69"/>
            <p:cNvSpPr/>
            <p:nvPr/>
          </p:nvSpPr>
          <p:spPr>
            <a:xfrm>
              <a:off x="6326334"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69"/>
            <p:cNvSpPr/>
            <p:nvPr/>
          </p:nvSpPr>
          <p:spPr>
            <a:xfrm>
              <a:off x="6254755"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69"/>
            <p:cNvSpPr/>
            <p:nvPr/>
          </p:nvSpPr>
          <p:spPr>
            <a:xfrm>
              <a:off x="6183176"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69"/>
            <p:cNvSpPr/>
            <p:nvPr/>
          </p:nvSpPr>
          <p:spPr>
            <a:xfrm>
              <a:off x="6111617"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69"/>
            <p:cNvSpPr/>
            <p:nvPr/>
          </p:nvSpPr>
          <p:spPr>
            <a:xfrm>
              <a:off x="6040038"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69"/>
            <p:cNvSpPr/>
            <p:nvPr/>
          </p:nvSpPr>
          <p:spPr>
            <a:xfrm>
              <a:off x="5968459"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69"/>
            <p:cNvSpPr/>
            <p:nvPr/>
          </p:nvSpPr>
          <p:spPr>
            <a:xfrm>
              <a:off x="5896899"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69"/>
            <p:cNvSpPr/>
            <p:nvPr/>
          </p:nvSpPr>
          <p:spPr>
            <a:xfrm>
              <a:off x="5825320"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69"/>
            <p:cNvSpPr/>
            <p:nvPr/>
          </p:nvSpPr>
          <p:spPr>
            <a:xfrm>
              <a:off x="5656376" y="2032635"/>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69"/>
            <p:cNvSpPr/>
            <p:nvPr/>
          </p:nvSpPr>
          <p:spPr>
            <a:xfrm>
              <a:off x="5656376" y="2032635"/>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69"/>
            <p:cNvSpPr/>
            <p:nvPr/>
          </p:nvSpPr>
          <p:spPr>
            <a:xfrm>
              <a:off x="6358557"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69"/>
            <p:cNvSpPr/>
            <p:nvPr/>
          </p:nvSpPr>
          <p:spPr>
            <a:xfrm>
              <a:off x="6286998"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69"/>
            <p:cNvSpPr/>
            <p:nvPr/>
          </p:nvSpPr>
          <p:spPr>
            <a:xfrm>
              <a:off x="6215419"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69"/>
            <p:cNvSpPr/>
            <p:nvPr/>
          </p:nvSpPr>
          <p:spPr>
            <a:xfrm>
              <a:off x="6143840"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69"/>
            <p:cNvSpPr/>
            <p:nvPr/>
          </p:nvSpPr>
          <p:spPr>
            <a:xfrm>
              <a:off x="6072280"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69"/>
            <p:cNvSpPr/>
            <p:nvPr/>
          </p:nvSpPr>
          <p:spPr>
            <a:xfrm>
              <a:off x="6000701"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69"/>
            <p:cNvSpPr/>
            <p:nvPr/>
          </p:nvSpPr>
          <p:spPr>
            <a:xfrm>
              <a:off x="5929141"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69"/>
            <p:cNvSpPr/>
            <p:nvPr/>
          </p:nvSpPr>
          <p:spPr>
            <a:xfrm>
              <a:off x="5857562" y="2032635"/>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69"/>
            <p:cNvSpPr/>
            <p:nvPr/>
          </p:nvSpPr>
          <p:spPr>
            <a:xfrm>
              <a:off x="5785983"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69"/>
            <p:cNvSpPr/>
            <p:nvPr/>
          </p:nvSpPr>
          <p:spPr>
            <a:xfrm>
              <a:off x="5678953" y="1883697"/>
              <a:ext cx="791834" cy="148957"/>
            </a:xfrm>
            <a:custGeom>
              <a:avLst/>
              <a:gdLst/>
              <a:ahLst/>
              <a:cxnLst/>
              <a:rect l="l" t="t" r="r" b="b"/>
              <a:pathLst>
                <a:path w="40964"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69"/>
            <p:cNvSpPr/>
            <p:nvPr/>
          </p:nvSpPr>
          <p:spPr>
            <a:xfrm>
              <a:off x="5678953" y="1883697"/>
              <a:ext cx="791834" cy="16778"/>
            </a:xfrm>
            <a:custGeom>
              <a:avLst/>
              <a:gdLst/>
              <a:ahLst/>
              <a:cxnLst/>
              <a:rect l="l" t="t" r="r" b="b"/>
              <a:pathLst>
                <a:path w="40964"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69"/>
            <p:cNvSpPr/>
            <p:nvPr/>
          </p:nvSpPr>
          <p:spPr>
            <a:xfrm>
              <a:off x="6381135"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69"/>
            <p:cNvSpPr/>
            <p:nvPr/>
          </p:nvSpPr>
          <p:spPr>
            <a:xfrm>
              <a:off x="6309556" y="188369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69"/>
            <p:cNvSpPr/>
            <p:nvPr/>
          </p:nvSpPr>
          <p:spPr>
            <a:xfrm>
              <a:off x="6237996"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69"/>
            <p:cNvSpPr/>
            <p:nvPr/>
          </p:nvSpPr>
          <p:spPr>
            <a:xfrm>
              <a:off x="6166417" y="188369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69"/>
            <p:cNvSpPr/>
            <p:nvPr/>
          </p:nvSpPr>
          <p:spPr>
            <a:xfrm>
              <a:off x="6094838"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69"/>
            <p:cNvSpPr/>
            <p:nvPr/>
          </p:nvSpPr>
          <p:spPr>
            <a:xfrm>
              <a:off x="6023279"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69"/>
            <p:cNvSpPr/>
            <p:nvPr/>
          </p:nvSpPr>
          <p:spPr>
            <a:xfrm>
              <a:off x="5951700"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69"/>
            <p:cNvSpPr/>
            <p:nvPr/>
          </p:nvSpPr>
          <p:spPr>
            <a:xfrm>
              <a:off x="5880121" y="1883697"/>
              <a:ext cx="30986" cy="148957"/>
            </a:xfrm>
            <a:custGeom>
              <a:avLst/>
              <a:gdLst/>
              <a:ahLst/>
              <a:cxnLst/>
              <a:rect l="l" t="t" r="r" b="b"/>
              <a:pathLst>
                <a:path w="1603"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69"/>
            <p:cNvSpPr/>
            <p:nvPr/>
          </p:nvSpPr>
          <p:spPr>
            <a:xfrm>
              <a:off x="5808561"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69"/>
            <p:cNvSpPr/>
            <p:nvPr/>
          </p:nvSpPr>
          <p:spPr>
            <a:xfrm>
              <a:off x="5643483" y="1734741"/>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69"/>
            <p:cNvSpPr/>
            <p:nvPr/>
          </p:nvSpPr>
          <p:spPr>
            <a:xfrm>
              <a:off x="5643483" y="1734741"/>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69"/>
            <p:cNvSpPr/>
            <p:nvPr/>
          </p:nvSpPr>
          <p:spPr>
            <a:xfrm>
              <a:off x="6345664"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69"/>
            <p:cNvSpPr/>
            <p:nvPr/>
          </p:nvSpPr>
          <p:spPr>
            <a:xfrm>
              <a:off x="6274105"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69"/>
            <p:cNvSpPr/>
            <p:nvPr/>
          </p:nvSpPr>
          <p:spPr>
            <a:xfrm>
              <a:off x="6202526" y="1734741"/>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69"/>
            <p:cNvSpPr/>
            <p:nvPr/>
          </p:nvSpPr>
          <p:spPr>
            <a:xfrm>
              <a:off x="6130309"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69"/>
            <p:cNvSpPr/>
            <p:nvPr/>
          </p:nvSpPr>
          <p:spPr>
            <a:xfrm>
              <a:off x="6059387"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69"/>
            <p:cNvSpPr/>
            <p:nvPr/>
          </p:nvSpPr>
          <p:spPr>
            <a:xfrm>
              <a:off x="5987808"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69"/>
            <p:cNvSpPr/>
            <p:nvPr/>
          </p:nvSpPr>
          <p:spPr>
            <a:xfrm>
              <a:off x="5915591"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69"/>
            <p:cNvSpPr/>
            <p:nvPr/>
          </p:nvSpPr>
          <p:spPr>
            <a:xfrm>
              <a:off x="5844012"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69"/>
            <p:cNvSpPr/>
            <p:nvPr/>
          </p:nvSpPr>
          <p:spPr>
            <a:xfrm>
              <a:off x="5772452"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69"/>
            <p:cNvSpPr/>
            <p:nvPr/>
          </p:nvSpPr>
          <p:spPr>
            <a:xfrm>
              <a:off x="5862724" y="1145021"/>
              <a:ext cx="2386733" cy="1794230"/>
            </a:xfrm>
            <a:custGeom>
              <a:avLst/>
              <a:gdLst/>
              <a:ahLst/>
              <a:cxnLst/>
              <a:rect l="l" t="t" r="r" b="b"/>
              <a:pathLst>
                <a:path w="123473" h="92821" extrusionOk="0">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69"/>
            <p:cNvSpPr/>
            <p:nvPr/>
          </p:nvSpPr>
          <p:spPr>
            <a:xfrm>
              <a:off x="5949129" y="1190543"/>
              <a:ext cx="2249046" cy="1704848"/>
            </a:xfrm>
            <a:custGeom>
              <a:avLst/>
              <a:gdLst/>
              <a:ahLst/>
              <a:cxnLst/>
              <a:rect l="l" t="t" r="r" b="b"/>
              <a:pathLst>
                <a:path w="116350" h="88197" extrusionOk="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69"/>
            <p:cNvSpPr/>
            <p:nvPr/>
          </p:nvSpPr>
          <p:spPr>
            <a:xfrm>
              <a:off x="7699093" y="2433056"/>
              <a:ext cx="33538" cy="493282"/>
            </a:xfrm>
            <a:custGeom>
              <a:avLst/>
              <a:gdLst/>
              <a:ahLst/>
              <a:cxnLst/>
              <a:rect l="l" t="t" r="r" b="b"/>
              <a:pathLst>
                <a:path w="1735" h="25519" extrusionOk="0">
                  <a:moveTo>
                    <a:pt x="0" y="1"/>
                  </a:moveTo>
                  <a:lnTo>
                    <a:pt x="0" y="25519"/>
                  </a:lnTo>
                  <a:lnTo>
                    <a:pt x="1735" y="2551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69"/>
            <p:cNvSpPr/>
            <p:nvPr/>
          </p:nvSpPr>
          <p:spPr>
            <a:xfrm>
              <a:off x="7989256" y="2164833"/>
              <a:ext cx="32900" cy="761505"/>
            </a:xfrm>
            <a:custGeom>
              <a:avLst/>
              <a:gdLst/>
              <a:ahLst/>
              <a:cxnLst/>
              <a:rect l="l" t="t" r="r" b="b"/>
              <a:pathLst>
                <a:path w="1702" h="39395" extrusionOk="0">
                  <a:moveTo>
                    <a:pt x="0" y="0"/>
                  </a:moveTo>
                  <a:lnTo>
                    <a:pt x="0" y="39395"/>
                  </a:lnTo>
                  <a:lnTo>
                    <a:pt x="1701" y="39395"/>
                  </a:lnTo>
                  <a:lnTo>
                    <a:pt x="1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69"/>
            <p:cNvSpPr/>
            <p:nvPr/>
          </p:nvSpPr>
          <p:spPr>
            <a:xfrm>
              <a:off x="8283922" y="2347308"/>
              <a:ext cx="33538" cy="579030"/>
            </a:xfrm>
            <a:custGeom>
              <a:avLst/>
              <a:gdLst/>
              <a:ahLst/>
              <a:cxnLst/>
              <a:rect l="l" t="t" r="r" b="b"/>
              <a:pathLst>
                <a:path w="1735" h="29955" extrusionOk="0">
                  <a:moveTo>
                    <a:pt x="0" y="0"/>
                  </a:moveTo>
                  <a:lnTo>
                    <a:pt x="0" y="29955"/>
                  </a:lnTo>
                  <a:lnTo>
                    <a:pt x="1735" y="29955"/>
                  </a:ln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69"/>
            <p:cNvSpPr/>
            <p:nvPr/>
          </p:nvSpPr>
          <p:spPr>
            <a:xfrm>
              <a:off x="7466959" y="2433056"/>
              <a:ext cx="232153" cy="493282"/>
            </a:xfrm>
            <a:custGeom>
              <a:avLst/>
              <a:gdLst/>
              <a:ahLst/>
              <a:cxnLst/>
              <a:rect l="l" t="t" r="r" b="b"/>
              <a:pathLst>
                <a:path w="12010" h="25519" extrusionOk="0">
                  <a:moveTo>
                    <a:pt x="1" y="1"/>
                  </a:moveTo>
                  <a:lnTo>
                    <a:pt x="1" y="25519"/>
                  </a:lnTo>
                  <a:lnTo>
                    <a:pt x="12009" y="25519"/>
                  </a:lnTo>
                  <a:lnTo>
                    <a:pt x="1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69"/>
            <p:cNvSpPr/>
            <p:nvPr/>
          </p:nvSpPr>
          <p:spPr>
            <a:xfrm>
              <a:off x="7756484" y="2164833"/>
              <a:ext cx="232791" cy="761505"/>
            </a:xfrm>
            <a:custGeom>
              <a:avLst/>
              <a:gdLst/>
              <a:ahLst/>
              <a:cxnLst/>
              <a:rect l="l" t="t" r="r" b="b"/>
              <a:pathLst>
                <a:path w="12043" h="39395" extrusionOk="0">
                  <a:moveTo>
                    <a:pt x="0" y="0"/>
                  </a:moveTo>
                  <a:lnTo>
                    <a:pt x="0" y="39395"/>
                  </a:lnTo>
                  <a:lnTo>
                    <a:pt x="12042" y="39395"/>
                  </a:ln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69"/>
            <p:cNvSpPr/>
            <p:nvPr/>
          </p:nvSpPr>
          <p:spPr>
            <a:xfrm>
              <a:off x="8051788" y="2347308"/>
              <a:ext cx="232791" cy="579030"/>
            </a:xfrm>
            <a:custGeom>
              <a:avLst/>
              <a:gdLst/>
              <a:ahLst/>
              <a:cxnLst/>
              <a:rect l="l" t="t" r="r" b="b"/>
              <a:pathLst>
                <a:path w="12043" h="29955" extrusionOk="0">
                  <a:moveTo>
                    <a:pt x="1" y="0"/>
                  </a:moveTo>
                  <a:lnTo>
                    <a:pt x="1" y="29955"/>
                  </a:lnTo>
                  <a:lnTo>
                    <a:pt x="12043" y="29955"/>
                  </a:ln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69"/>
            <p:cNvSpPr/>
            <p:nvPr/>
          </p:nvSpPr>
          <p:spPr>
            <a:xfrm>
              <a:off x="6864076" y="2727085"/>
              <a:ext cx="72893" cy="158641"/>
            </a:xfrm>
            <a:custGeom>
              <a:avLst/>
              <a:gdLst/>
              <a:ahLst/>
              <a:cxnLst/>
              <a:rect l="l" t="t" r="r" b="b"/>
              <a:pathLst>
                <a:path w="3771" h="8207" extrusionOk="0">
                  <a:moveTo>
                    <a:pt x="568" y="1"/>
                  </a:moveTo>
                  <a:lnTo>
                    <a:pt x="1" y="7606"/>
                  </a:lnTo>
                  <a:lnTo>
                    <a:pt x="3237" y="8206"/>
                  </a:lnTo>
                  <a:lnTo>
                    <a:pt x="3770" y="601"/>
                  </a:lnTo>
                  <a:lnTo>
                    <a:pt x="568"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69"/>
            <p:cNvSpPr/>
            <p:nvPr/>
          </p:nvSpPr>
          <p:spPr>
            <a:xfrm>
              <a:off x="7266430" y="2737407"/>
              <a:ext cx="79330" cy="147024"/>
            </a:xfrm>
            <a:custGeom>
              <a:avLst/>
              <a:gdLst/>
              <a:ahLst/>
              <a:cxnLst/>
              <a:rect l="l" t="t" r="r" b="b"/>
              <a:pathLst>
                <a:path w="4104" h="7606" extrusionOk="0">
                  <a:moveTo>
                    <a:pt x="1" y="0"/>
                  </a:moveTo>
                  <a:lnTo>
                    <a:pt x="835" y="7606"/>
                  </a:lnTo>
                  <a:lnTo>
                    <a:pt x="4104" y="7606"/>
                  </a:ln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69"/>
            <p:cNvSpPr/>
            <p:nvPr/>
          </p:nvSpPr>
          <p:spPr>
            <a:xfrm>
              <a:off x="7154876" y="2876680"/>
              <a:ext cx="218622" cy="72236"/>
            </a:xfrm>
            <a:custGeom>
              <a:avLst/>
              <a:gdLst/>
              <a:ahLst/>
              <a:cxnLst/>
              <a:rect l="l" t="t" r="r" b="b"/>
              <a:pathLst>
                <a:path w="11310" h="3737" extrusionOk="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69"/>
            <p:cNvSpPr/>
            <p:nvPr/>
          </p:nvSpPr>
          <p:spPr>
            <a:xfrm>
              <a:off x="6717709" y="2860307"/>
              <a:ext cx="223764" cy="84317"/>
            </a:xfrm>
            <a:custGeom>
              <a:avLst/>
              <a:gdLst/>
              <a:ahLst/>
              <a:cxnLst/>
              <a:rect l="l" t="t" r="r" b="b"/>
              <a:pathLst>
                <a:path w="11576" h="4362" extrusionOk="0">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69"/>
            <p:cNvSpPr/>
            <p:nvPr/>
          </p:nvSpPr>
          <p:spPr>
            <a:xfrm>
              <a:off x="6665479" y="913273"/>
              <a:ext cx="417199" cy="294686"/>
            </a:xfrm>
            <a:custGeom>
              <a:avLst/>
              <a:gdLst/>
              <a:ahLst/>
              <a:cxnLst/>
              <a:rect l="l" t="t" r="r" b="b"/>
              <a:pathLst>
                <a:path w="21583" h="15245" extrusionOk="0">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69"/>
            <p:cNvSpPr/>
            <p:nvPr/>
          </p:nvSpPr>
          <p:spPr>
            <a:xfrm>
              <a:off x="6893090" y="870013"/>
              <a:ext cx="274718" cy="250266"/>
            </a:xfrm>
            <a:custGeom>
              <a:avLst/>
              <a:gdLst/>
              <a:ahLst/>
              <a:cxnLst/>
              <a:rect l="l" t="t" r="r" b="b"/>
              <a:pathLst>
                <a:path w="14212" h="12947" extrusionOk="0">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69"/>
            <p:cNvSpPr/>
            <p:nvPr/>
          </p:nvSpPr>
          <p:spPr>
            <a:xfrm>
              <a:off x="6619068" y="1114460"/>
              <a:ext cx="89633" cy="75368"/>
            </a:xfrm>
            <a:custGeom>
              <a:avLst/>
              <a:gdLst/>
              <a:ahLst/>
              <a:cxnLst/>
              <a:rect l="l" t="t" r="r" b="b"/>
              <a:pathLst>
                <a:path w="4637" h="3899" extrusionOk="0">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69"/>
            <p:cNvSpPr/>
            <p:nvPr/>
          </p:nvSpPr>
          <p:spPr>
            <a:xfrm>
              <a:off x="6581026" y="1114460"/>
              <a:ext cx="76102" cy="72874"/>
            </a:xfrm>
            <a:custGeom>
              <a:avLst/>
              <a:gdLst/>
              <a:ahLst/>
              <a:cxnLst/>
              <a:rect l="l" t="t" r="r" b="b"/>
              <a:pathLst>
                <a:path w="3937" h="3770" extrusionOk="0">
                  <a:moveTo>
                    <a:pt x="1468" y="0"/>
                  </a:moveTo>
                  <a:lnTo>
                    <a:pt x="0" y="3303"/>
                  </a:lnTo>
                  <a:lnTo>
                    <a:pt x="1935" y="3770"/>
                  </a:lnTo>
                  <a:lnTo>
                    <a:pt x="3936"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69"/>
            <p:cNvSpPr/>
            <p:nvPr/>
          </p:nvSpPr>
          <p:spPr>
            <a:xfrm>
              <a:off x="6869237" y="2727085"/>
              <a:ext cx="67732" cy="87720"/>
            </a:xfrm>
            <a:custGeom>
              <a:avLst/>
              <a:gdLst/>
              <a:ahLst/>
              <a:cxnLst/>
              <a:rect l="l" t="t" r="r" b="b"/>
              <a:pathLst>
                <a:path w="3504" h="4538" extrusionOk="0">
                  <a:moveTo>
                    <a:pt x="301" y="1"/>
                  </a:moveTo>
                  <a:lnTo>
                    <a:pt x="1" y="3903"/>
                  </a:lnTo>
                  <a:lnTo>
                    <a:pt x="3236" y="4537"/>
                  </a:lnTo>
                  <a:lnTo>
                    <a:pt x="3503" y="601"/>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69"/>
            <p:cNvSpPr/>
            <p:nvPr/>
          </p:nvSpPr>
          <p:spPr>
            <a:xfrm>
              <a:off x="7266430" y="2737407"/>
              <a:ext cx="71598" cy="76102"/>
            </a:xfrm>
            <a:custGeom>
              <a:avLst/>
              <a:gdLst/>
              <a:ahLst/>
              <a:cxnLst/>
              <a:rect l="l" t="t" r="r" b="b"/>
              <a:pathLst>
                <a:path w="3704" h="3937" extrusionOk="0">
                  <a:moveTo>
                    <a:pt x="1" y="0"/>
                  </a:moveTo>
                  <a:lnTo>
                    <a:pt x="434" y="3936"/>
                  </a:lnTo>
                  <a:lnTo>
                    <a:pt x="3703" y="3936"/>
                  </a:lnTo>
                  <a:lnTo>
                    <a:pt x="33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69"/>
            <p:cNvSpPr/>
            <p:nvPr/>
          </p:nvSpPr>
          <p:spPr>
            <a:xfrm>
              <a:off x="6924694" y="866205"/>
              <a:ext cx="442986" cy="580345"/>
            </a:xfrm>
            <a:custGeom>
              <a:avLst/>
              <a:gdLst/>
              <a:ahLst/>
              <a:cxnLst/>
              <a:rect l="l" t="t" r="r" b="b"/>
              <a:pathLst>
                <a:path w="22917" h="30023" extrusionOk="0">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69"/>
            <p:cNvSpPr/>
            <p:nvPr/>
          </p:nvSpPr>
          <p:spPr>
            <a:xfrm>
              <a:off x="7101371" y="712744"/>
              <a:ext cx="154118" cy="200336"/>
            </a:xfrm>
            <a:custGeom>
              <a:avLst/>
              <a:gdLst/>
              <a:ahLst/>
              <a:cxnLst/>
              <a:rect l="l" t="t" r="r" b="b"/>
              <a:pathLst>
                <a:path w="7973" h="10364" extrusionOk="0">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69"/>
            <p:cNvSpPr/>
            <p:nvPr/>
          </p:nvSpPr>
          <p:spPr>
            <a:xfrm>
              <a:off x="7112331" y="912636"/>
              <a:ext cx="61276" cy="44768"/>
            </a:xfrm>
            <a:custGeom>
              <a:avLst/>
              <a:gdLst/>
              <a:ahLst/>
              <a:cxnLst/>
              <a:rect l="l" t="t" r="r" b="b"/>
              <a:pathLst>
                <a:path w="3170" h="2316" extrusionOk="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69"/>
            <p:cNvSpPr/>
            <p:nvPr/>
          </p:nvSpPr>
          <p:spPr>
            <a:xfrm>
              <a:off x="7078793" y="948106"/>
              <a:ext cx="67732" cy="344325"/>
            </a:xfrm>
            <a:custGeom>
              <a:avLst/>
              <a:gdLst/>
              <a:ahLst/>
              <a:cxnLst/>
              <a:rect l="l" t="t" r="r" b="b"/>
              <a:pathLst>
                <a:path w="3504" h="17813" extrusionOk="0">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69"/>
            <p:cNvSpPr/>
            <p:nvPr/>
          </p:nvSpPr>
          <p:spPr>
            <a:xfrm>
              <a:off x="7148439" y="870477"/>
              <a:ext cx="139930" cy="78286"/>
            </a:xfrm>
            <a:custGeom>
              <a:avLst/>
              <a:gdLst/>
              <a:ahLst/>
              <a:cxnLst/>
              <a:rect l="l" t="t" r="r" b="b"/>
              <a:pathLst>
                <a:path w="7239" h="4050" extrusionOk="0">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69"/>
            <p:cNvSpPr/>
            <p:nvPr/>
          </p:nvSpPr>
          <p:spPr>
            <a:xfrm>
              <a:off x="7073632" y="861662"/>
              <a:ext cx="74826" cy="82578"/>
            </a:xfrm>
            <a:custGeom>
              <a:avLst/>
              <a:gdLst/>
              <a:ahLst/>
              <a:cxnLst/>
              <a:rect l="l" t="t" r="r" b="b"/>
              <a:pathLst>
                <a:path w="3871" h="4272" extrusionOk="0">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69"/>
            <p:cNvSpPr/>
            <p:nvPr/>
          </p:nvSpPr>
          <p:spPr>
            <a:xfrm>
              <a:off x="7158761" y="741121"/>
              <a:ext cx="56753" cy="67075"/>
            </a:xfrm>
            <a:custGeom>
              <a:avLst/>
              <a:gdLst/>
              <a:ahLst/>
              <a:cxnLst/>
              <a:rect l="l" t="t" r="r" b="b"/>
              <a:pathLst>
                <a:path w="2936" h="3470" extrusionOk="0">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69"/>
            <p:cNvSpPr/>
            <p:nvPr/>
          </p:nvSpPr>
          <p:spPr>
            <a:xfrm>
              <a:off x="7085462" y="563980"/>
              <a:ext cx="93654" cy="96534"/>
            </a:xfrm>
            <a:custGeom>
              <a:avLst/>
              <a:gdLst/>
              <a:ahLst/>
              <a:cxnLst/>
              <a:rect l="l" t="t" r="r" b="b"/>
              <a:pathLst>
                <a:path w="4845" h="4994" extrusionOk="0">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69"/>
            <p:cNvSpPr/>
            <p:nvPr/>
          </p:nvSpPr>
          <p:spPr>
            <a:xfrm>
              <a:off x="7084901" y="546139"/>
              <a:ext cx="212417" cy="244119"/>
            </a:xfrm>
            <a:custGeom>
              <a:avLst/>
              <a:gdLst/>
              <a:ahLst/>
              <a:cxnLst/>
              <a:rect l="l" t="t" r="r" b="b"/>
              <a:pathLst>
                <a:path w="10989" h="12629" extrusionOk="0">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69"/>
            <p:cNvSpPr/>
            <p:nvPr/>
          </p:nvSpPr>
          <p:spPr>
            <a:xfrm>
              <a:off x="7061396" y="458806"/>
              <a:ext cx="298552" cy="295092"/>
            </a:xfrm>
            <a:custGeom>
              <a:avLst/>
              <a:gdLst/>
              <a:ahLst/>
              <a:cxnLst/>
              <a:rect l="l" t="t" r="r" b="b"/>
              <a:pathLst>
                <a:path w="15445" h="15266" extrusionOk="0">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69"/>
            <p:cNvSpPr/>
            <p:nvPr/>
          </p:nvSpPr>
          <p:spPr>
            <a:xfrm>
              <a:off x="7142640" y="704529"/>
              <a:ext cx="43222" cy="12816"/>
            </a:xfrm>
            <a:custGeom>
              <a:avLst/>
              <a:gdLst/>
              <a:ahLst/>
              <a:cxnLst/>
              <a:rect l="l" t="t" r="r" b="b"/>
              <a:pathLst>
                <a:path w="2236" h="663" extrusionOk="0">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69"/>
            <p:cNvSpPr/>
            <p:nvPr/>
          </p:nvSpPr>
          <p:spPr>
            <a:xfrm>
              <a:off x="7222589" y="676094"/>
              <a:ext cx="82558" cy="63151"/>
            </a:xfrm>
            <a:custGeom>
              <a:avLst/>
              <a:gdLst/>
              <a:ahLst/>
              <a:cxnLst/>
              <a:rect l="l" t="t" r="r" b="b"/>
              <a:pathLst>
                <a:path w="4271" h="3267" extrusionOk="0">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69"/>
            <p:cNvSpPr/>
            <p:nvPr/>
          </p:nvSpPr>
          <p:spPr>
            <a:xfrm>
              <a:off x="6824758" y="1422658"/>
              <a:ext cx="368836" cy="1380529"/>
            </a:xfrm>
            <a:custGeom>
              <a:avLst/>
              <a:gdLst/>
              <a:ahLst/>
              <a:cxnLst/>
              <a:rect l="l" t="t" r="r" b="b"/>
              <a:pathLst>
                <a:path w="19081" h="71419" extrusionOk="0">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69"/>
            <p:cNvSpPr/>
            <p:nvPr/>
          </p:nvSpPr>
          <p:spPr>
            <a:xfrm>
              <a:off x="7052369" y="1559359"/>
              <a:ext cx="92861" cy="378520"/>
            </a:xfrm>
            <a:custGeom>
              <a:avLst/>
              <a:gdLst/>
              <a:ahLst/>
              <a:cxnLst/>
              <a:rect l="l" t="t" r="r" b="b"/>
              <a:pathLst>
                <a:path w="4804" h="19582" extrusionOk="0">
                  <a:moveTo>
                    <a:pt x="3603" y="1"/>
                  </a:moveTo>
                  <a:cubicBezTo>
                    <a:pt x="767" y="3403"/>
                    <a:pt x="0" y="13911"/>
                    <a:pt x="567" y="19581"/>
                  </a:cubicBezTo>
                  <a:cubicBezTo>
                    <a:pt x="1835" y="13777"/>
                    <a:pt x="3469" y="7506"/>
                    <a:pt x="4804" y="2569"/>
                  </a:cubicBezTo>
                  <a:lnTo>
                    <a:pt x="36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69"/>
            <p:cNvSpPr/>
            <p:nvPr/>
          </p:nvSpPr>
          <p:spPr>
            <a:xfrm>
              <a:off x="7091048" y="1431047"/>
              <a:ext cx="270833" cy="1367636"/>
            </a:xfrm>
            <a:custGeom>
              <a:avLst/>
              <a:gdLst/>
              <a:ahLst/>
              <a:cxnLst/>
              <a:rect l="l" t="t" r="r" b="b"/>
              <a:pathLst>
                <a:path w="14011" h="70752" extrusionOk="0">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69"/>
            <p:cNvSpPr/>
            <p:nvPr/>
          </p:nvSpPr>
          <p:spPr>
            <a:xfrm>
              <a:off x="7223884" y="2757394"/>
              <a:ext cx="150890" cy="43860"/>
            </a:xfrm>
            <a:custGeom>
              <a:avLst/>
              <a:gdLst/>
              <a:ahLst/>
              <a:cxnLst/>
              <a:rect l="l" t="t" r="r" b="b"/>
              <a:pathLst>
                <a:path w="7806" h="2269" extrusionOk="0">
                  <a:moveTo>
                    <a:pt x="0" y="0"/>
                  </a:moveTo>
                  <a:lnTo>
                    <a:pt x="400" y="2269"/>
                  </a:lnTo>
                  <a:lnTo>
                    <a:pt x="7472" y="2269"/>
                  </a:lnTo>
                  <a:lnTo>
                    <a:pt x="7806" y="13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69"/>
            <p:cNvSpPr/>
            <p:nvPr/>
          </p:nvSpPr>
          <p:spPr>
            <a:xfrm>
              <a:off x="6838289" y="2740635"/>
              <a:ext cx="136064" cy="67075"/>
            </a:xfrm>
            <a:custGeom>
              <a:avLst/>
              <a:gdLst/>
              <a:ahLst/>
              <a:cxnLst/>
              <a:rect l="l" t="t" r="r" b="b"/>
              <a:pathLst>
                <a:path w="7039" h="3470" extrusionOk="0">
                  <a:moveTo>
                    <a:pt x="1" y="0"/>
                  </a:moveTo>
                  <a:lnTo>
                    <a:pt x="167" y="2302"/>
                  </a:lnTo>
                  <a:lnTo>
                    <a:pt x="6338" y="3469"/>
                  </a:lnTo>
                  <a:lnTo>
                    <a:pt x="7039" y="133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69"/>
            <p:cNvSpPr/>
            <p:nvPr/>
          </p:nvSpPr>
          <p:spPr>
            <a:xfrm>
              <a:off x="7172930" y="644316"/>
              <a:ext cx="14208" cy="18228"/>
            </a:xfrm>
            <a:custGeom>
              <a:avLst/>
              <a:gdLst/>
              <a:ahLst/>
              <a:cxnLst/>
              <a:rect l="l" t="t" r="r" b="b"/>
              <a:pathLst>
                <a:path w="735" h="943" extrusionOk="0">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69"/>
            <p:cNvSpPr/>
            <p:nvPr/>
          </p:nvSpPr>
          <p:spPr>
            <a:xfrm>
              <a:off x="7117492" y="629490"/>
              <a:ext cx="13550" cy="18228"/>
            </a:xfrm>
            <a:custGeom>
              <a:avLst/>
              <a:gdLst/>
              <a:ahLst/>
              <a:cxnLst/>
              <a:rect l="l" t="t" r="r" b="b"/>
              <a:pathLst>
                <a:path w="701" h="943" extrusionOk="0">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69"/>
            <p:cNvSpPr/>
            <p:nvPr/>
          </p:nvSpPr>
          <p:spPr>
            <a:xfrm>
              <a:off x="7107808" y="645050"/>
              <a:ext cx="34852" cy="45194"/>
            </a:xfrm>
            <a:custGeom>
              <a:avLst/>
              <a:gdLst/>
              <a:ahLst/>
              <a:cxnLst/>
              <a:rect l="l" t="t" r="r" b="b"/>
              <a:pathLst>
                <a:path w="1803" h="2338" extrusionOk="0">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69"/>
            <p:cNvSpPr/>
            <p:nvPr/>
          </p:nvSpPr>
          <p:spPr>
            <a:xfrm>
              <a:off x="7180875" y="616616"/>
              <a:ext cx="26250" cy="21998"/>
            </a:xfrm>
            <a:custGeom>
              <a:avLst/>
              <a:gdLst/>
              <a:ahLst/>
              <a:cxnLst/>
              <a:rect l="l" t="t" r="r" b="b"/>
              <a:pathLst>
                <a:path w="1358" h="1138" extrusionOk="0">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69"/>
            <p:cNvSpPr/>
            <p:nvPr/>
          </p:nvSpPr>
          <p:spPr>
            <a:xfrm>
              <a:off x="7103304" y="595972"/>
              <a:ext cx="29034" cy="16199"/>
            </a:xfrm>
            <a:custGeom>
              <a:avLst/>
              <a:gdLst/>
              <a:ahLst/>
              <a:cxnLst/>
              <a:rect l="l" t="t" r="r" b="b"/>
              <a:pathLst>
                <a:path w="1502" h="838" extrusionOk="0">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69"/>
            <p:cNvSpPr/>
            <p:nvPr/>
          </p:nvSpPr>
          <p:spPr>
            <a:xfrm>
              <a:off x="7240643" y="2872060"/>
              <a:ext cx="33557" cy="16237"/>
            </a:xfrm>
            <a:custGeom>
              <a:avLst/>
              <a:gdLst/>
              <a:ahLst/>
              <a:cxnLst/>
              <a:rect l="l" t="t" r="r" b="b"/>
              <a:pathLst>
                <a:path w="1736" h="840" extrusionOk="0">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69"/>
            <p:cNvSpPr/>
            <p:nvPr/>
          </p:nvSpPr>
          <p:spPr>
            <a:xfrm>
              <a:off x="7252899" y="2857330"/>
              <a:ext cx="21302" cy="28396"/>
            </a:xfrm>
            <a:custGeom>
              <a:avLst/>
              <a:gdLst/>
              <a:ahLst/>
              <a:cxnLst/>
              <a:rect l="l" t="t" r="r" b="b"/>
              <a:pathLst>
                <a:path w="1102" h="1469" extrusionOk="0">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69"/>
            <p:cNvSpPr/>
            <p:nvPr/>
          </p:nvSpPr>
          <p:spPr>
            <a:xfrm>
              <a:off x="6820873" y="2848690"/>
              <a:ext cx="38718" cy="19620"/>
            </a:xfrm>
            <a:custGeom>
              <a:avLst/>
              <a:gdLst/>
              <a:ahLst/>
              <a:cxnLst/>
              <a:rect l="l" t="t" r="r" b="b"/>
              <a:pathLst>
                <a:path w="2003" h="1015" extrusionOk="0">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69"/>
            <p:cNvSpPr/>
            <p:nvPr/>
          </p:nvSpPr>
          <p:spPr>
            <a:xfrm>
              <a:off x="6837651" y="2837227"/>
              <a:ext cx="23235" cy="31083"/>
            </a:xfrm>
            <a:custGeom>
              <a:avLst/>
              <a:gdLst/>
              <a:ahLst/>
              <a:cxnLst/>
              <a:rect l="l" t="t" r="r" b="b"/>
              <a:pathLst>
                <a:path w="1202" h="1608" extrusionOk="0">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69"/>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69"/>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69"/>
            <p:cNvSpPr/>
            <p:nvPr/>
          </p:nvSpPr>
          <p:spPr>
            <a:xfrm>
              <a:off x="6448191" y="1094821"/>
              <a:ext cx="791177" cy="725378"/>
            </a:xfrm>
            <a:custGeom>
              <a:avLst/>
              <a:gdLst/>
              <a:ahLst/>
              <a:cxnLst/>
              <a:rect l="l" t="t" r="r" b="b"/>
              <a:pathLst>
                <a:path w="40930" h="37526" extrusionOk="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69"/>
            <p:cNvSpPr/>
            <p:nvPr/>
          </p:nvSpPr>
          <p:spPr>
            <a:xfrm>
              <a:off x="6686124" y="1289841"/>
              <a:ext cx="308236" cy="343687"/>
            </a:xfrm>
            <a:custGeom>
              <a:avLst/>
              <a:gdLst/>
              <a:ahLst/>
              <a:cxnLst/>
              <a:rect l="l" t="t" r="r" b="b"/>
              <a:pathLst>
                <a:path w="15946" h="17780" extrusionOk="0">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69"/>
            <p:cNvSpPr/>
            <p:nvPr/>
          </p:nvSpPr>
          <p:spPr>
            <a:xfrm>
              <a:off x="6517179" y="1162669"/>
              <a:ext cx="620319" cy="361896"/>
            </a:xfrm>
            <a:custGeom>
              <a:avLst/>
              <a:gdLst/>
              <a:ahLst/>
              <a:cxnLst/>
              <a:rect l="l" t="t" r="r" b="b"/>
              <a:pathLst>
                <a:path w="32091" h="18722" extrusionOk="0">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69"/>
            <p:cNvSpPr/>
            <p:nvPr/>
          </p:nvSpPr>
          <p:spPr>
            <a:xfrm>
              <a:off x="7268363" y="932623"/>
              <a:ext cx="241818" cy="480389"/>
            </a:xfrm>
            <a:custGeom>
              <a:avLst/>
              <a:gdLst/>
              <a:ahLst/>
              <a:cxnLst/>
              <a:rect l="l" t="t" r="r" b="b"/>
              <a:pathLst>
                <a:path w="12510" h="24852" extrusionOk="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69"/>
            <p:cNvSpPr/>
            <p:nvPr/>
          </p:nvSpPr>
          <p:spPr>
            <a:xfrm>
              <a:off x="7250521" y="895393"/>
              <a:ext cx="228713" cy="260994"/>
            </a:xfrm>
            <a:custGeom>
              <a:avLst/>
              <a:gdLst/>
              <a:ahLst/>
              <a:cxnLst/>
              <a:rect l="l" t="t" r="r" b="b"/>
              <a:pathLst>
                <a:path w="11832" h="13502" extrusionOk="0">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69"/>
            <p:cNvSpPr/>
            <p:nvPr/>
          </p:nvSpPr>
          <p:spPr>
            <a:xfrm>
              <a:off x="7218723" y="1367219"/>
              <a:ext cx="94794" cy="76740"/>
            </a:xfrm>
            <a:custGeom>
              <a:avLst/>
              <a:gdLst/>
              <a:ahLst/>
              <a:cxnLst/>
              <a:rect l="l" t="t" r="r" b="b"/>
              <a:pathLst>
                <a:path w="4904" h="3970" extrusionOk="0">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69"/>
            <p:cNvSpPr/>
            <p:nvPr/>
          </p:nvSpPr>
          <p:spPr>
            <a:xfrm>
              <a:off x="7180682" y="1374313"/>
              <a:ext cx="79968" cy="92861"/>
            </a:xfrm>
            <a:custGeom>
              <a:avLst/>
              <a:gdLst/>
              <a:ahLst/>
              <a:cxnLst/>
              <a:rect l="l" t="t" r="r" b="b"/>
              <a:pathLst>
                <a:path w="4137" h="4804" extrusionOk="0">
                  <a:moveTo>
                    <a:pt x="1968" y="0"/>
                  </a:moveTo>
                  <a:lnTo>
                    <a:pt x="0" y="1901"/>
                  </a:lnTo>
                  <a:lnTo>
                    <a:pt x="1902" y="4804"/>
                  </a:lnTo>
                  <a:lnTo>
                    <a:pt x="4137" y="3603"/>
                  </a:lnTo>
                  <a:lnTo>
                    <a:pt x="1968"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36"/>
                                        </p:tgtEl>
                                        <p:attrNameLst>
                                          <p:attrName>style.visibility</p:attrName>
                                        </p:attrNameLst>
                                      </p:cBhvr>
                                      <p:to>
                                        <p:strVal val="visible"/>
                                      </p:to>
                                    </p:set>
                                    <p:animEffect transition="in" filter="fade">
                                      <p:cBhvr>
                                        <p:cTn id="7" dur="1000"/>
                                        <p:tgtEl>
                                          <p:spTgt spid="2036"/>
                                        </p:tgtEl>
                                      </p:cBhvr>
                                    </p:animEffect>
                                  </p:childTnLst>
                                </p:cTn>
                              </p:par>
                              <p:par>
                                <p:cTn id="8" presetID="10" presetClass="entr" presetSubtype="0" fill="hold" nodeType="withEffect">
                                  <p:stCondLst>
                                    <p:cond delay="0"/>
                                  </p:stCondLst>
                                  <p:childTnLst>
                                    <p:set>
                                      <p:cBhvr>
                                        <p:cTn id="9" dur="1" fill="hold">
                                          <p:stCondLst>
                                            <p:cond delay="0"/>
                                          </p:stCondLst>
                                        </p:cTn>
                                        <p:tgtEl>
                                          <p:spTgt spid="2037"/>
                                        </p:tgtEl>
                                        <p:attrNameLst>
                                          <p:attrName>style.visibility</p:attrName>
                                        </p:attrNameLst>
                                      </p:cBhvr>
                                      <p:to>
                                        <p:strVal val="visible"/>
                                      </p:to>
                                    </p:set>
                                    <p:animEffect transition="in" filter="fade">
                                      <p:cBhvr>
                                        <p:cTn id="10" dur="1000"/>
                                        <p:tgtEl>
                                          <p:spTgt spid="2037"/>
                                        </p:tgtEl>
                                      </p:cBhvr>
                                    </p:animEffect>
                                  </p:childTnLst>
                                </p:cTn>
                              </p:par>
                              <p:par>
                                <p:cTn id="11" presetID="10" presetClass="entr" presetSubtype="0" fill="hold" nodeType="withEffect">
                                  <p:stCondLst>
                                    <p:cond delay="0"/>
                                  </p:stCondLst>
                                  <p:childTnLst>
                                    <p:set>
                                      <p:cBhvr>
                                        <p:cTn id="12" dur="1" fill="hold">
                                          <p:stCondLst>
                                            <p:cond delay="0"/>
                                          </p:stCondLst>
                                        </p:cTn>
                                        <p:tgtEl>
                                          <p:spTgt spid="2038"/>
                                        </p:tgtEl>
                                        <p:attrNameLst>
                                          <p:attrName>style.visibility</p:attrName>
                                        </p:attrNameLst>
                                      </p:cBhvr>
                                      <p:to>
                                        <p:strVal val="visible"/>
                                      </p:to>
                                    </p:set>
                                    <p:animEffect transition="in" filter="fade">
                                      <p:cBhvr>
                                        <p:cTn id="13" dur="1000"/>
                                        <p:tgtEl>
                                          <p:spTgt spid="203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040"/>
                                        </p:tgtEl>
                                        <p:attrNameLst>
                                          <p:attrName>style.visibility</p:attrName>
                                        </p:attrNameLst>
                                      </p:cBhvr>
                                      <p:to>
                                        <p:strVal val="visible"/>
                                      </p:to>
                                    </p:set>
                                    <p:animEffect transition="in" filter="fade">
                                      <p:cBhvr>
                                        <p:cTn id="17" dur="1000"/>
                                        <p:tgtEl>
                                          <p:spTgt spid="2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184"/>
        <p:cNvGrpSpPr/>
        <p:nvPr/>
      </p:nvGrpSpPr>
      <p:grpSpPr>
        <a:xfrm>
          <a:off x="0" y="0"/>
          <a:ext cx="0" cy="0"/>
          <a:chOff x="0" y="0"/>
          <a:chExt cx="0" cy="0"/>
        </a:xfrm>
      </p:grpSpPr>
      <p:sp>
        <p:nvSpPr>
          <p:cNvPr id="2185" name="Google Shape;2185;p170"/>
          <p:cNvSpPr txBox="1">
            <a:spLocks noGrp="1"/>
          </p:cNvSpPr>
          <p:nvPr>
            <p:ph type="title" idx="15"/>
          </p:nvPr>
        </p:nvSpPr>
        <p:spPr>
          <a:xfrm>
            <a:off x="0" y="38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Derivative Instrument</a:t>
            </a:r>
            <a:endParaRPr sz="2100"/>
          </a:p>
        </p:txBody>
      </p:sp>
      <p:sp>
        <p:nvSpPr>
          <p:cNvPr id="2186" name="Google Shape;2186;p170">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70"/>
          <p:cNvSpPr/>
          <p:nvPr/>
        </p:nvSpPr>
        <p:spPr>
          <a:xfrm>
            <a:off x="28150" y="866325"/>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70"/>
          <p:cNvSpPr txBox="1">
            <a:spLocks noGrp="1"/>
          </p:cNvSpPr>
          <p:nvPr>
            <p:ph type="title" idx="7"/>
          </p:nvPr>
        </p:nvSpPr>
        <p:spPr>
          <a:xfrm>
            <a:off x="4925" y="944325"/>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2189" name="Google Shape;2189;p170"/>
          <p:cNvSpPr txBox="1">
            <a:spLocks noGrp="1"/>
          </p:cNvSpPr>
          <p:nvPr>
            <p:ph type="title" idx="6"/>
          </p:nvPr>
        </p:nvSpPr>
        <p:spPr>
          <a:xfrm>
            <a:off x="1523712" y="866327"/>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Financial Derivatives</a:t>
            </a:r>
            <a:endParaRPr sz="2100"/>
          </a:p>
        </p:txBody>
      </p:sp>
      <p:sp>
        <p:nvSpPr>
          <p:cNvPr id="2190" name="Google Shape;2190;p170"/>
          <p:cNvSpPr txBox="1">
            <a:spLocks noGrp="1"/>
          </p:cNvSpPr>
          <p:nvPr>
            <p:ph type="subTitle" idx="5"/>
          </p:nvPr>
        </p:nvSpPr>
        <p:spPr>
          <a:xfrm>
            <a:off x="1488675" y="1347075"/>
            <a:ext cx="4986900" cy="8727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231F20"/>
              </a:buClr>
              <a:buSzPts val="1400"/>
              <a:buFont typeface="Arial"/>
              <a:buChar char="●"/>
            </a:pPr>
            <a:r>
              <a:rPr lang="en-GB" sz="1400">
                <a:solidFill>
                  <a:srgbClr val="000000"/>
                </a:solidFill>
                <a:latin typeface="Calibri"/>
                <a:ea typeface="Calibri"/>
                <a:cs typeface="Calibri"/>
                <a:sym typeface="Calibri"/>
              </a:rPr>
              <a:t>Financial contracts whose value is derived from an underlying interest rate, foreign exchange rate, credit risk, and equity or equity index </a:t>
            </a:r>
            <a:endParaRPr sz="1400">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
        <p:nvSpPr>
          <p:cNvPr id="2191" name="Google Shape;2191;p170"/>
          <p:cNvSpPr/>
          <p:nvPr/>
        </p:nvSpPr>
        <p:spPr>
          <a:xfrm>
            <a:off x="33075" y="339065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70"/>
          <p:cNvSpPr txBox="1">
            <a:spLocks noGrp="1"/>
          </p:cNvSpPr>
          <p:nvPr>
            <p:ph type="title" idx="7"/>
          </p:nvPr>
        </p:nvSpPr>
        <p:spPr>
          <a:xfrm>
            <a:off x="9850" y="346865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a:p>
        </p:txBody>
      </p:sp>
      <p:sp>
        <p:nvSpPr>
          <p:cNvPr id="2193" name="Google Shape;2193;p170"/>
          <p:cNvSpPr txBox="1">
            <a:spLocks noGrp="1"/>
          </p:cNvSpPr>
          <p:nvPr>
            <p:ph type="title" idx="6"/>
          </p:nvPr>
        </p:nvSpPr>
        <p:spPr>
          <a:xfrm>
            <a:off x="1556637" y="3412977"/>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Non-financial Derivative</a:t>
            </a:r>
            <a:endParaRPr sz="2100"/>
          </a:p>
        </p:txBody>
      </p:sp>
      <p:sp>
        <p:nvSpPr>
          <p:cNvPr id="2194" name="Google Shape;2194;p170"/>
          <p:cNvSpPr txBox="1">
            <a:spLocks noGrp="1"/>
          </p:cNvSpPr>
          <p:nvPr>
            <p:ph type="subTitle" idx="5"/>
          </p:nvPr>
        </p:nvSpPr>
        <p:spPr>
          <a:xfrm>
            <a:off x="1488675" y="3940675"/>
            <a:ext cx="4986900" cy="987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Contracts also include non-financial derivative products such as precious metal and commodity derivative contracts in both the OTC and exchange markets.</a:t>
            </a:r>
            <a:endParaRPr sz="1700">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
        <p:nvSpPr>
          <p:cNvPr id="2195" name="Google Shape;2195;p170"/>
          <p:cNvSpPr/>
          <p:nvPr/>
        </p:nvSpPr>
        <p:spPr>
          <a:xfrm>
            <a:off x="1270575" y="2416700"/>
            <a:ext cx="1117500" cy="60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Forwards and Future</a:t>
            </a:r>
            <a:endParaRPr/>
          </a:p>
        </p:txBody>
      </p:sp>
      <p:sp>
        <p:nvSpPr>
          <p:cNvPr id="2196" name="Google Shape;2196;p170"/>
          <p:cNvSpPr/>
          <p:nvPr/>
        </p:nvSpPr>
        <p:spPr>
          <a:xfrm>
            <a:off x="2509850" y="2416700"/>
            <a:ext cx="1117500" cy="60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Swaps</a:t>
            </a:r>
            <a:endParaRPr/>
          </a:p>
        </p:txBody>
      </p:sp>
      <p:sp>
        <p:nvSpPr>
          <p:cNvPr id="2197" name="Google Shape;2197;p170"/>
          <p:cNvSpPr/>
          <p:nvPr/>
        </p:nvSpPr>
        <p:spPr>
          <a:xfrm>
            <a:off x="3818000" y="2416700"/>
            <a:ext cx="1117500" cy="60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Options</a:t>
            </a:r>
            <a:endParaRPr/>
          </a:p>
        </p:txBody>
      </p:sp>
      <p:sp>
        <p:nvSpPr>
          <p:cNvPr id="2198" name="Google Shape;2198;p170"/>
          <p:cNvSpPr/>
          <p:nvPr/>
        </p:nvSpPr>
        <p:spPr>
          <a:xfrm>
            <a:off x="5218000" y="2416700"/>
            <a:ext cx="1117500" cy="604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Credit Derivatives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02"/>
        <p:cNvGrpSpPr/>
        <p:nvPr/>
      </p:nvGrpSpPr>
      <p:grpSpPr>
        <a:xfrm>
          <a:off x="0" y="0"/>
          <a:ext cx="0" cy="0"/>
          <a:chOff x="0" y="0"/>
          <a:chExt cx="0" cy="0"/>
        </a:xfrm>
      </p:grpSpPr>
      <p:sp>
        <p:nvSpPr>
          <p:cNvPr id="2203" name="Google Shape;2203;p171"/>
          <p:cNvSpPr txBox="1">
            <a:spLocks noGrp="1"/>
          </p:cNvSpPr>
          <p:nvPr>
            <p:ph type="title" idx="15"/>
          </p:nvPr>
        </p:nvSpPr>
        <p:spPr>
          <a:xfrm>
            <a:off x="0" y="381525"/>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 Strategies - Issued for Trading Purposes</a:t>
            </a:r>
            <a:endParaRPr sz="2100"/>
          </a:p>
        </p:txBody>
      </p:sp>
      <p:sp>
        <p:nvSpPr>
          <p:cNvPr id="2204" name="Google Shape;2204;p171">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71"/>
          <p:cNvSpPr/>
          <p:nvPr/>
        </p:nvSpPr>
        <p:spPr>
          <a:xfrm>
            <a:off x="1007325" y="1084538"/>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71"/>
          <p:cNvSpPr txBox="1">
            <a:spLocks noGrp="1"/>
          </p:cNvSpPr>
          <p:nvPr>
            <p:ph type="title" idx="7"/>
          </p:nvPr>
        </p:nvSpPr>
        <p:spPr>
          <a:xfrm>
            <a:off x="984100" y="1162538"/>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2207" name="Google Shape;2207;p171"/>
          <p:cNvSpPr txBox="1">
            <a:spLocks noGrp="1"/>
          </p:cNvSpPr>
          <p:nvPr>
            <p:ph type="title" idx="6"/>
          </p:nvPr>
        </p:nvSpPr>
        <p:spPr>
          <a:xfrm>
            <a:off x="2467862" y="1084540"/>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Sales Activities</a:t>
            </a:r>
            <a:endParaRPr sz="2100"/>
          </a:p>
        </p:txBody>
      </p:sp>
      <p:sp>
        <p:nvSpPr>
          <p:cNvPr id="2208" name="Google Shape;2208;p171"/>
          <p:cNvSpPr txBox="1">
            <a:spLocks noGrp="1"/>
          </p:cNvSpPr>
          <p:nvPr>
            <p:ph type="subTitle" idx="5"/>
          </p:nvPr>
        </p:nvSpPr>
        <p:spPr>
          <a:xfrm>
            <a:off x="2467850" y="1565288"/>
            <a:ext cx="4986900" cy="8727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231F20"/>
              </a:buClr>
              <a:buSzPts val="1400"/>
              <a:buFont typeface="Arial"/>
              <a:buChar char="●"/>
            </a:pPr>
            <a:r>
              <a:rPr lang="en-GB" sz="1400">
                <a:solidFill>
                  <a:srgbClr val="000000"/>
                </a:solidFill>
                <a:latin typeface="Calibri"/>
                <a:ea typeface="Calibri"/>
                <a:cs typeface="Calibri"/>
                <a:sym typeface="Calibri"/>
              </a:rPr>
              <a:t>Structuring and marketing derivative products to client </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Modify or reduce risk </a:t>
            </a:r>
            <a:endParaRPr sz="1400">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
        <p:nvSpPr>
          <p:cNvPr id="2209" name="Google Shape;2209;p171"/>
          <p:cNvSpPr/>
          <p:nvPr/>
        </p:nvSpPr>
        <p:spPr>
          <a:xfrm>
            <a:off x="1012250" y="2669188"/>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71"/>
          <p:cNvSpPr txBox="1">
            <a:spLocks noGrp="1"/>
          </p:cNvSpPr>
          <p:nvPr>
            <p:ph type="title" idx="7"/>
          </p:nvPr>
        </p:nvSpPr>
        <p:spPr>
          <a:xfrm>
            <a:off x="989025" y="2747188"/>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a:p>
        </p:txBody>
      </p:sp>
      <p:sp>
        <p:nvSpPr>
          <p:cNvPr id="2211" name="Google Shape;2211;p171"/>
          <p:cNvSpPr txBox="1">
            <a:spLocks noGrp="1"/>
          </p:cNvSpPr>
          <p:nvPr>
            <p:ph type="title" idx="6"/>
          </p:nvPr>
        </p:nvSpPr>
        <p:spPr>
          <a:xfrm>
            <a:off x="2535812" y="2747190"/>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Trading Activities </a:t>
            </a:r>
            <a:endParaRPr sz="2100"/>
          </a:p>
        </p:txBody>
      </p:sp>
      <p:sp>
        <p:nvSpPr>
          <p:cNvPr id="2212" name="Google Shape;2212;p171"/>
          <p:cNvSpPr txBox="1">
            <a:spLocks noGrp="1"/>
          </p:cNvSpPr>
          <p:nvPr>
            <p:ph type="subTitle" idx="5"/>
          </p:nvPr>
        </p:nvSpPr>
        <p:spPr>
          <a:xfrm>
            <a:off x="2467850" y="3352888"/>
            <a:ext cx="4986900" cy="987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Market-making </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Positioning </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Arbitrage Activity</a:t>
            </a:r>
            <a:endParaRPr sz="1400">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16"/>
        <p:cNvGrpSpPr/>
        <p:nvPr/>
      </p:nvGrpSpPr>
      <p:grpSpPr>
        <a:xfrm>
          <a:off x="0" y="0"/>
          <a:ext cx="0" cy="0"/>
          <a:chOff x="0" y="0"/>
          <a:chExt cx="0" cy="0"/>
        </a:xfrm>
      </p:grpSpPr>
      <p:sp>
        <p:nvSpPr>
          <p:cNvPr id="2217" name="Google Shape;2217;p172"/>
          <p:cNvSpPr txBox="1">
            <a:spLocks noGrp="1"/>
          </p:cNvSpPr>
          <p:nvPr>
            <p:ph type="title" idx="15"/>
          </p:nvPr>
        </p:nvSpPr>
        <p:spPr>
          <a:xfrm>
            <a:off x="0" y="381525"/>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 Strategies - Issued for other-than-trading purposes</a:t>
            </a:r>
            <a:endParaRPr sz="2100"/>
          </a:p>
        </p:txBody>
      </p:sp>
      <p:sp>
        <p:nvSpPr>
          <p:cNvPr id="2218" name="Google Shape;2218;p172">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72"/>
          <p:cNvSpPr/>
          <p:nvPr/>
        </p:nvSpPr>
        <p:spPr>
          <a:xfrm>
            <a:off x="932625" y="131650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72"/>
          <p:cNvSpPr txBox="1">
            <a:spLocks noGrp="1"/>
          </p:cNvSpPr>
          <p:nvPr>
            <p:ph type="title" idx="7"/>
          </p:nvPr>
        </p:nvSpPr>
        <p:spPr>
          <a:xfrm>
            <a:off x="909400" y="139450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2221" name="Google Shape;2221;p172"/>
          <p:cNvSpPr txBox="1">
            <a:spLocks noGrp="1"/>
          </p:cNvSpPr>
          <p:nvPr>
            <p:ph type="title" idx="6"/>
          </p:nvPr>
        </p:nvSpPr>
        <p:spPr>
          <a:xfrm>
            <a:off x="2393162" y="131650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a:t>
            </a:r>
            <a:endParaRPr sz="2100"/>
          </a:p>
        </p:txBody>
      </p:sp>
      <p:sp>
        <p:nvSpPr>
          <p:cNvPr id="2222" name="Google Shape;2222;p172"/>
          <p:cNvSpPr txBox="1">
            <a:spLocks noGrp="1"/>
          </p:cNvSpPr>
          <p:nvPr>
            <p:ph type="subTitle" idx="5"/>
          </p:nvPr>
        </p:nvSpPr>
        <p:spPr>
          <a:xfrm>
            <a:off x="2393150" y="1797250"/>
            <a:ext cx="4986900" cy="8727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Management of interest rate, credit, equity and foreign exchange risk related to funding, lending, investment activities and asset/liability management</a:t>
            </a:r>
            <a:endParaRPr sz="1400">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
        <p:nvSpPr>
          <p:cNvPr id="2223" name="Google Shape;2223;p172"/>
          <p:cNvSpPr/>
          <p:nvPr/>
        </p:nvSpPr>
        <p:spPr>
          <a:xfrm>
            <a:off x="937550" y="290115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72"/>
          <p:cNvSpPr txBox="1">
            <a:spLocks noGrp="1"/>
          </p:cNvSpPr>
          <p:nvPr>
            <p:ph type="title" idx="7"/>
          </p:nvPr>
        </p:nvSpPr>
        <p:spPr>
          <a:xfrm>
            <a:off x="914325" y="297915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a:p>
        </p:txBody>
      </p:sp>
      <p:sp>
        <p:nvSpPr>
          <p:cNvPr id="2225" name="Google Shape;2225;p172"/>
          <p:cNvSpPr txBox="1">
            <a:spLocks noGrp="1"/>
          </p:cNvSpPr>
          <p:nvPr>
            <p:ph type="title" idx="6"/>
          </p:nvPr>
        </p:nvSpPr>
        <p:spPr>
          <a:xfrm>
            <a:off x="2461112" y="297915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Activities </a:t>
            </a:r>
            <a:endParaRPr sz="2100"/>
          </a:p>
        </p:txBody>
      </p:sp>
      <p:sp>
        <p:nvSpPr>
          <p:cNvPr id="2226" name="Google Shape;2226;p172"/>
          <p:cNvSpPr txBox="1">
            <a:spLocks noGrp="1"/>
          </p:cNvSpPr>
          <p:nvPr>
            <p:ph type="subTitle" idx="5"/>
          </p:nvPr>
        </p:nvSpPr>
        <p:spPr>
          <a:xfrm>
            <a:off x="2393150" y="3584850"/>
            <a:ext cx="4986900" cy="987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Interest rate swap-Manage exposure to interest rate risk</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Cross currency swaps - Managed exposure to foreign currency risk</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Foreign exchange forward contracts</a:t>
            </a:r>
            <a:endParaRPr sz="1400">
              <a:solidFill>
                <a:srgbClr val="000000"/>
              </a:solidFill>
              <a:latin typeface="Calibri"/>
              <a:ea typeface="Calibri"/>
              <a:cs typeface="Calibri"/>
              <a:sym typeface="Calibri"/>
            </a:endParaRPr>
          </a:p>
          <a:p>
            <a:pPr marL="457200" lvl="0" indent="-317500" algn="l" rtl="0">
              <a:spcBef>
                <a:spcPts val="0"/>
              </a:spcBef>
              <a:spcAft>
                <a:spcPts val="0"/>
              </a:spcAft>
              <a:buClr>
                <a:srgbClr val="000000"/>
              </a:buClr>
              <a:buSzPts val="1400"/>
              <a:buFont typeface="Calibri"/>
              <a:buChar char="●"/>
            </a:pPr>
            <a:r>
              <a:rPr lang="en-GB" sz="1400">
                <a:solidFill>
                  <a:srgbClr val="000000"/>
                </a:solidFill>
                <a:latin typeface="Calibri"/>
                <a:ea typeface="Calibri"/>
                <a:cs typeface="Calibri"/>
                <a:sym typeface="Calibri"/>
              </a:rPr>
              <a:t>Certain derivatives-Designated and qualify for hedge accounting</a:t>
            </a:r>
            <a:endParaRPr sz="1400">
              <a:solidFill>
                <a:srgbClr val="000000"/>
              </a:solidFill>
              <a:latin typeface="Calibri"/>
              <a:ea typeface="Calibri"/>
              <a:cs typeface="Calibri"/>
              <a:sym typeface="Calibri"/>
            </a:endParaRPr>
          </a:p>
          <a:p>
            <a:pPr marL="0" lvl="0" indent="0" algn="l" rtl="0">
              <a:lnSpc>
                <a:spcPct val="95000"/>
              </a:lnSpc>
              <a:spcBef>
                <a:spcPts val="200"/>
              </a:spcBef>
              <a:spcAft>
                <a:spcPts val="0"/>
              </a:spcAft>
              <a:buNone/>
            </a:pPr>
            <a:endParaRPr sz="11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30"/>
        <p:cNvGrpSpPr/>
        <p:nvPr/>
      </p:nvGrpSpPr>
      <p:grpSpPr>
        <a:xfrm>
          <a:off x="0" y="0"/>
          <a:ext cx="0" cy="0"/>
          <a:chOff x="0" y="0"/>
          <a:chExt cx="0" cy="0"/>
        </a:xfrm>
      </p:grpSpPr>
      <p:sp>
        <p:nvSpPr>
          <p:cNvPr id="2231" name="Google Shape;2231;p173"/>
          <p:cNvSpPr txBox="1">
            <a:spLocks noGrp="1"/>
          </p:cNvSpPr>
          <p:nvPr>
            <p:ph type="title" idx="15"/>
          </p:nvPr>
        </p:nvSpPr>
        <p:spPr>
          <a:xfrm>
            <a:off x="0" y="381525"/>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 Strategies - Fair value hedge</a:t>
            </a:r>
            <a:endParaRPr sz="2100"/>
          </a:p>
        </p:txBody>
      </p:sp>
      <p:sp>
        <p:nvSpPr>
          <p:cNvPr id="2232" name="Google Shape;2232;p173">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73"/>
          <p:cNvSpPr/>
          <p:nvPr/>
        </p:nvSpPr>
        <p:spPr>
          <a:xfrm>
            <a:off x="932625" y="131650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73"/>
          <p:cNvSpPr txBox="1">
            <a:spLocks noGrp="1"/>
          </p:cNvSpPr>
          <p:nvPr>
            <p:ph type="title" idx="7"/>
          </p:nvPr>
        </p:nvSpPr>
        <p:spPr>
          <a:xfrm>
            <a:off x="909400" y="139450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2235" name="Google Shape;2235;p173"/>
          <p:cNvSpPr txBox="1">
            <a:spLocks noGrp="1"/>
          </p:cNvSpPr>
          <p:nvPr>
            <p:ph type="title" idx="6"/>
          </p:nvPr>
        </p:nvSpPr>
        <p:spPr>
          <a:xfrm>
            <a:off x="2393162" y="131650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Fair Value hedge</a:t>
            </a:r>
            <a:endParaRPr sz="2100"/>
          </a:p>
        </p:txBody>
      </p:sp>
      <p:sp>
        <p:nvSpPr>
          <p:cNvPr id="2236" name="Google Shape;2236;p173"/>
          <p:cNvSpPr txBox="1">
            <a:spLocks noGrp="1"/>
          </p:cNvSpPr>
          <p:nvPr>
            <p:ph type="subTitle" idx="5"/>
          </p:nvPr>
        </p:nvSpPr>
        <p:spPr>
          <a:xfrm>
            <a:off x="2325200" y="2106175"/>
            <a:ext cx="4986900" cy="17433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Clr>
                <a:srgbClr val="000000"/>
              </a:buClr>
              <a:buSzPts val="1400"/>
              <a:buFont typeface="Calibri"/>
              <a:buChar char="●"/>
            </a:pPr>
            <a:r>
              <a:rPr lang="en-GB" sz="1200">
                <a:solidFill>
                  <a:srgbClr val="343541"/>
                </a:solidFill>
                <a:latin typeface="Roboto"/>
                <a:ea typeface="Roboto"/>
                <a:cs typeface="Roboto"/>
                <a:sym typeface="Roboto"/>
              </a:rPr>
              <a:t>Carrying value of the hedged item is adjusted for changes in fair value attributable to the hedged risk and recognized in Non-interest income</a:t>
            </a:r>
            <a:endParaRPr sz="1200">
              <a:solidFill>
                <a:srgbClr val="343541"/>
              </a:solidFill>
              <a:latin typeface="Roboto"/>
              <a:ea typeface="Roboto"/>
              <a:cs typeface="Roboto"/>
              <a:sym typeface="Roboto"/>
            </a:endParaRPr>
          </a:p>
          <a:p>
            <a:pPr marL="457200" lvl="0" indent="-304800" algn="l" rtl="0">
              <a:spcBef>
                <a:spcPts val="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Changes in the fair value of the hedged item, to the extent that the hedging relationship is effective, are offset by changes in the fair value of the hedging derivative, which are also recognized in Non-interest income.</a:t>
            </a:r>
            <a:endParaRPr sz="1200">
              <a:solidFill>
                <a:srgbClr val="343541"/>
              </a:solidFill>
              <a:latin typeface="Roboto"/>
              <a:ea typeface="Roboto"/>
              <a:cs typeface="Roboto"/>
              <a:sym typeface="Roboto"/>
            </a:endParaRPr>
          </a:p>
          <a:p>
            <a:pPr marL="457200" lvl="0" indent="-304800" algn="l" rtl="0">
              <a:spcBef>
                <a:spcPts val="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When hedge accounting is discontinued, the carrying value of the hedged item is no longer adjusted and the cumulative fair value adjustments to the carrying value of the hedged items are amortized to Net income over the expected remaining life of the hedged items</a:t>
            </a:r>
            <a:endParaRPr sz="1200">
              <a:solidFill>
                <a:srgbClr val="343541"/>
              </a:solidFill>
              <a:latin typeface="Roboto"/>
              <a:ea typeface="Roboto"/>
              <a:cs typeface="Roboto"/>
              <a:sym typeface="Roboto"/>
            </a:endParaRPr>
          </a:p>
          <a:p>
            <a:pPr marL="0" lvl="0" indent="0" algn="l" rtl="0">
              <a:lnSpc>
                <a:spcPct val="95000"/>
              </a:lnSpc>
              <a:spcBef>
                <a:spcPts val="200"/>
              </a:spcBef>
              <a:spcAft>
                <a:spcPts val="0"/>
              </a:spcAft>
              <a:buNone/>
            </a:pPr>
            <a:endParaRPr sz="11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pic>
        <p:nvPicPr>
          <p:cNvPr id="2241" name="Google Shape;2241;p174"/>
          <p:cNvPicPr preferRelativeResize="0"/>
          <p:nvPr/>
        </p:nvPicPr>
        <p:blipFill rotWithShape="1">
          <a:blip r:embed="rId3">
            <a:alphaModFix/>
          </a:blip>
          <a:srcRect b="-7631"/>
          <a:stretch/>
        </p:blipFill>
        <p:spPr>
          <a:xfrm>
            <a:off x="152400" y="542776"/>
            <a:ext cx="8839202" cy="4367650"/>
          </a:xfrm>
          <a:prstGeom prst="rect">
            <a:avLst/>
          </a:prstGeom>
          <a:noFill/>
          <a:ln>
            <a:noFill/>
          </a:ln>
        </p:spPr>
      </p:pic>
      <p:sp>
        <p:nvSpPr>
          <p:cNvPr id="2242" name="Google Shape;2242;p174"/>
          <p:cNvSpPr txBox="1"/>
          <p:nvPr/>
        </p:nvSpPr>
        <p:spPr>
          <a:xfrm>
            <a:off x="122700" y="0"/>
            <a:ext cx="8898600" cy="5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dk1"/>
                </a:solidFill>
                <a:latin typeface="Times New Roman"/>
                <a:ea typeface="Times New Roman"/>
                <a:cs typeface="Times New Roman"/>
                <a:sym typeface="Times New Roman"/>
              </a:rPr>
              <a:t>Fair Value Hedges-</a:t>
            </a:r>
            <a:r>
              <a:rPr lang="en-GB" sz="2300" i="1">
                <a:solidFill>
                  <a:schemeClr val="dk1"/>
                </a:solidFill>
                <a:latin typeface="Times New Roman"/>
                <a:ea typeface="Times New Roman"/>
                <a:cs typeface="Times New Roman"/>
                <a:sym typeface="Times New Roman"/>
              </a:rPr>
              <a:t> --- assets and liabilities designated as hedged items</a:t>
            </a:r>
            <a:endParaRPr>
              <a:solidFill>
                <a:schemeClr val="dk1"/>
              </a:solidFill>
              <a:latin typeface="Poppins"/>
              <a:ea typeface="Poppins"/>
              <a:cs typeface="Poppins"/>
              <a:sym typeface="Poppin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pic>
        <p:nvPicPr>
          <p:cNvPr id="2247" name="Google Shape;2247;p175"/>
          <p:cNvPicPr preferRelativeResize="0"/>
          <p:nvPr/>
        </p:nvPicPr>
        <p:blipFill>
          <a:blip r:embed="rId3">
            <a:alphaModFix/>
          </a:blip>
          <a:stretch>
            <a:fillRect/>
          </a:stretch>
        </p:blipFill>
        <p:spPr>
          <a:xfrm>
            <a:off x="152400" y="860975"/>
            <a:ext cx="8839203" cy="4005108"/>
          </a:xfrm>
          <a:prstGeom prst="rect">
            <a:avLst/>
          </a:prstGeom>
          <a:noFill/>
          <a:ln>
            <a:noFill/>
          </a:ln>
        </p:spPr>
      </p:pic>
      <p:sp>
        <p:nvSpPr>
          <p:cNvPr id="2248" name="Google Shape;2248;p175"/>
          <p:cNvSpPr txBox="1"/>
          <p:nvPr/>
        </p:nvSpPr>
        <p:spPr>
          <a:xfrm>
            <a:off x="637050" y="225625"/>
            <a:ext cx="31056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dk1"/>
                </a:solidFill>
              </a:rPr>
              <a:t>Fair Value Hedges</a:t>
            </a:r>
            <a:endParaRPr sz="2300">
              <a:solidFill>
                <a:schemeClr val="dk1"/>
              </a:solidFill>
              <a:latin typeface="Poppins"/>
              <a:ea typeface="Poppins"/>
              <a:cs typeface="Poppins"/>
              <a:sym typeface="Poppin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52"/>
        <p:cNvGrpSpPr/>
        <p:nvPr/>
      </p:nvGrpSpPr>
      <p:grpSpPr>
        <a:xfrm>
          <a:off x="0" y="0"/>
          <a:ext cx="0" cy="0"/>
          <a:chOff x="0" y="0"/>
          <a:chExt cx="0" cy="0"/>
        </a:xfrm>
      </p:grpSpPr>
      <p:sp>
        <p:nvSpPr>
          <p:cNvPr id="2253" name="Google Shape;2253;p176"/>
          <p:cNvSpPr txBox="1">
            <a:spLocks noGrp="1"/>
          </p:cNvSpPr>
          <p:nvPr>
            <p:ph type="title" idx="15"/>
          </p:nvPr>
        </p:nvSpPr>
        <p:spPr>
          <a:xfrm>
            <a:off x="0" y="381525"/>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 Strategies - Cash Flow Hedge</a:t>
            </a:r>
            <a:endParaRPr sz="2100"/>
          </a:p>
        </p:txBody>
      </p:sp>
      <p:sp>
        <p:nvSpPr>
          <p:cNvPr id="2254" name="Google Shape;2254;p176">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76"/>
          <p:cNvSpPr/>
          <p:nvPr/>
        </p:nvSpPr>
        <p:spPr>
          <a:xfrm>
            <a:off x="932625" y="131650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76"/>
          <p:cNvSpPr txBox="1">
            <a:spLocks noGrp="1"/>
          </p:cNvSpPr>
          <p:nvPr>
            <p:ph type="title" idx="7"/>
          </p:nvPr>
        </p:nvSpPr>
        <p:spPr>
          <a:xfrm>
            <a:off x="909400" y="139450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2257" name="Google Shape;2257;p176"/>
          <p:cNvSpPr txBox="1">
            <a:spLocks noGrp="1"/>
          </p:cNvSpPr>
          <p:nvPr>
            <p:ph type="title" idx="6"/>
          </p:nvPr>
        </p:nvSpPr>
        <p:spPr>
          <a:xfrm>
            <a:off x="2393162" y="131650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Cash Flow Hedge</a:t>
            </a:r>
            <a:endParaRPr sz="2100"/>
          </a:p>
        </p:txBody>
      </p:sp>
      <p:sp>
        <p:nvSpPr>
          <p:cNvPr id="2258" name="Google Shape;2258;p176"/>
          <p:cNvSpPr txBox="1">
            <a:spLocks noGrp="1"/>
          </p:cNvSpPr>
          <p:nvPr>
            <p:ph type="subTitle" idx="5"/>
          </p:nvPr>
        </p:nvSpPr>
        <p:spPr>
          <a:xfrm>
            <a:off x="2325200" y="2106175"/>
            <a:ext cx="4986900" cy="1743300"/>
          </a:xfrm>
          <a:prstGeom prst="rect">
            <a:avLst/>
          </a:prstGeom>
        </p:spPr>
        <p:txBody>
          <a:bodyPr spcFirstLastPara="1" wrap="square" lIns="91425" tIns="91425" rIns="91425" bIns="91425" anchor="ctr" anchorCtr="0">
            <a:noAutofit/>
          </a:bodyPr>
          <a:lstStyle/>
          <a:p>
            <a:pPr marL="457200" lvl="0" indent="-304800" algn="l" rtl="0">
              <a:lnSpc>
                <a:spcPct val="95000"/>
              </a:lnSpc>
              <a:spcBef>
                <a:spcPts val="20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The effective portion of the change in the fair value of the hedging derivative, net of taxes, is recognized in OCI and reclassified to profit or loss as the associated hedged forecast transaction occurs, while the ineffective portion is recognized in Non-interest income</a:t>
            </a:r>
            <a:endParaRPr sz="1200">
              <a:solidFill>
                <a:srgbClr val="343541"/>
              </a:solidFill>
              <a:latin typeface="Roboto"/>
              <a:ea typeface="Roboto"/>
              <a:cs typeface="Roboto"/>
              <a:sym typeface="Roboto"/>
            </a:endParaRPr>
          </a:p>
          <a:p>
            <a:pPr marL="457200" lvl="0" indent="-304800" algn="l" rtl="0">
              <a:lnSpc>
                <a:spcPct val="95000"/>
              </a:lnSpc>
              <a:spcBef>
                <a:spcPts val="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When hedge accounting is discontinued, the cumulative amounts previously recognized in OCI are reclassified to Net interest income during the periods when the variability in the cash flows of the hedged item affects Net interest income</a:t>
            </a:r>
            <a:endParaRPr sz="1200">
              <a:solidFill>
                <a:srgbClr val="343541"/>
              </a:solidFill>
              <a:latin typeface="Roboto"/>
              <a:ea typeface="Roboto"/>
              <a:cs typeface="Roboto"/>
              <a:sym typeface="Roboto"/>
            </a:endParaRPr>
          </a:p>
          <a:p>
            <a:pPr marL="457200" lvl="0" indent="-304800" algn="l" rtl="0">
              <a:lnSpc>
                <a:spcPct val="95000"/>
              </a:lnSpc>
              <a:spcBef>
                <a:spcPts val="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Unrealized gains and losses on derivatives are reclassified immediately to Net income when the hedged item is sold or terminated early, or when the forecast transaction is no longer expected to occur</a:t>
            </a:r>
            <a:endParaRPr sz="1200">
              <a:solidFill>
                <a:srgbClr val="343541"/>
              </a:solidFill>
              <a:latin typeface="Roboto"/>
              <a:ea typeface="Roboto"/>
              <a:cs typeface="Roboto"/>
              <a:sym typeface="Roboto"/>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pic>
        <p:nvPicPr>
          <p:cNvPr id="2263" name="Google Shape;2263;p177"/>
          <p:cNvPicPr preferRelativeResize="0"/>
          <p:nvPr/>
        </p:nvPicPr>
        <p:blipFill>
          <a:blip r:embed="rId3">
            <a:alphaModFix/>
          </a:blip>
          <a:stretch>
            <a:fillRect/>
          </a:stretch>
        </p:blipFill>
        <p:spPr>
          <a:xfrm>
            <a:off x="172525" y="1021900"/>
            <a:ext cx="7869950" cy="3942999"/>
          </a:xfrm>
          <a:prstGeom prst="rect">
            <a:avLst/>
          </a:prstGeom>
          <a:noFill/>
          <a:ln>
            <a:noFill/>
          </a:ln>
        </p:spPr>
      </p:pic>
      <p:sp>
        <p:nvSpPr>
          <p:cNvPr id="2264" name="Google Shape;2264;p177"/>
          <p:cNvSpPr txBox="1"/>
          <p:nvPr/>
        </p:nvSpPr>
        <p:spPr>
          <a:xfrm>
            <a:off x="504325" y="225625"/>
            <a:ext cx="6051900" cy="6270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0"/>
              </a:spcBef>
              <a:spcAft>
                <a:spcPts val="0"/>
              </a:spcAft>
              <a:buNone/>
            </a:pPr>
            <a:r>
              <a:rPr lang="en-GB" sz="2300">
                <a:solidFill>
                  <a:schemeClr val="dk1"/>
                </a:solidFill>
              </a:rPr>
              <a:t>Cash Flow Hedges</a:t>
            </a:r>
            <a:endParaRPr sz="2300">
              <a:solidFill>
                <a:schemeClr val="dk1"/>
              </a:solidFill>
            </a:endParaRPr>
          </a:p>
          <a:p>
            <a:pPr marL="0" lvl="0" indent="0" algn="l" rtl="0">
              <a:spcBef>
                <a:spcPts val="0"/>
              </a:spcBef>
              <a:spcAft>
                <a:spcPts val="0"/>
              </a:spcAft>
              <a:buNone/>
            </a:pPr>
            <a:endParaRPr sz="2800">
              <a:solidFill>
                <a:srgbClr val="25A6E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0"/>
          <p:cNvSpPr txBox="1">
            <a:spLocks noGrp="1"/>
          </p:cNvSpPr>
          <p:nvPr>
            <p:ph type="title" idx="4"/>
          </p:nvPr>
        </p:nvSpPr>
        <p:spPr>
          <a:xfrm>
            <a:off x="728375" y="530525"/>
            <a:ext cx="76872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Basel III: Continuation</a:t>
            </a:r>
            <a:endParaRPr/>
          </a:p>
        </p:txBody>
      </p:sp>
      <p:sp>
        <p:nvSpPr>
          <p:cNvPr id="758" name="Google Shape;758;p70"/>
          <p:cNvSpPr txBox="1"/>
          <p:nvPr/>
        </p:nvSpPr>
        <p:spPr>
          <a:xfrm>
            <a:off x="1323450" y="1718975"/>
            <a:ext cx="7005300" cy="2920200"/>
          </a:xfrm>
          <a:prstGeom prst="rect">
            <a:avLst/>
          </a:prstGeom>
          <a:noFill/>
          <a:ln>
            <a:noFill/>
          </a:ln>
        </p:spPr>
        <p:txBody>
          <a:bodyPr spcFirstLastPara="1" wrap="square" lIns="91425" tIns="91425" rIns="91425" bIns="91425" anchor="t" anchorCtr="0">
            <a:noAutofit/>
          </a:bodyPr>
          <a:lstStyle/>
          <a:p>
            <a:pPr marL="0" lvl="0" indent="0" algn="l" rtl="0">
              <a:lnSpc>
                <a:spcPct val="125454"/>
              </a:lnSpc>
              <a:spcBef>
                <a:spcPts val="0"/>
              </a:spcBef>
              <a:spcAft>
                <a:spcPts val="0"/>
              </a:spcAft>
              <a:buNone/>
            </a:pPr>
            <a:r>
              <a:rPr lang="en-GB" sz="1200">
                <a:solidFill>
                  <a:srgbClr val="595959"/>
                </a:solidFill>
                <a:latin typeface="Times New Roman"/>
                <a:ea typeface="Times New Roman"/>
                <a:cs typeface="Times New Roman"/>
                <a:sym typeface="Times New Roman"/>
              </a:rPr>
              <a:t>● </a:t>
            </a:r>
            <a:r>
              <a:rPr lang="en-GB" sz="1200">
                <a:solidFill>
                  <a:srgbClr val="111111"/>
                </a:solidFill>
                <a:latin typeface="Times New Roman"/>
                <a:ea typeface="Times New Roman"/>
                <a:cs typeface="Times New Roman"/>
                <a:sym typeface="Times New Roman"/>
              </a:rPr>
              <a:t>An internationally agreed set of measures developed by the Basel Committee on Banking Supervision in response to the financial crisis of 2007-09</a:t>
            </a:r>
            <a:endParaRPr sz="1200">
              <a:solidFill>
                <a:srgbClr val="11111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rgbClr val="111111"/>
                </a:solidFill>
                <a:latin typeface="Times New Roman"/>
                <a:ea typeface="Times New Roman"/>
                <a:cs typeface="Times New Roman"/>
                <a:sym typeface="Times New Roman"/>
              </a:rPr>
              <a:t>● It builds on the Basel I and Basel II accords in an effort to improve the banking system’s ability to deal with financial stress, improve risk management, and promote transparency</a:t>
            </a:r>
            <a:endParaRPr sz="1200">
              <a:solidFill>
                <a:srgbClr val="11111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rgbClr val="111111"/>
                </a:solidFill>
                <a:latin typeface="Times New Roman"/>
                <a:ea typeface="Times New Roman"/>
                <a:cs typeface="Times New Roman"/>
                <a:sym typeface="Times New Roman"/>
              </a:rPr>
              <a:t>● Aim to strengthen the regulation, supervision, and risk management of bank</a:t>
            </a:r>
            <a:endParaRPr sz="1200">
              <a:solidFill>
                <a:srgbClr val="11111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rgbClr val="111111"/>
                </a:solidFill>
                <a:latin typeface="Times New Roman"/>
                <a:ea typeface="Times New Roman"/>
                <a:cs typeface="Times New Roman"/>
                <a:sym typeface="Times New Roman"/>
              </a:rPr>
              <a:t>● It is a minimum requirement applied to all internationally active banks</a:t>
            </a:r>
            <a:endParaRPr sz="1200">
              <a:solidFill>
                <a:srgbClr val="11111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rgbClr val="111111"/>
                </a:solidFill>
                <a:latin typeface="Times New Roman"/>
                <a:ea typeface="Times New Roman"/>
                <a:cs typeface="Times New Roman"/>
                <a:sym typeface="Times New Roman"/>
              </a:rPr>
              <a:t>● Increased the portion of that capital that must be in the form of Tier 1 assets, from 4% to 6%.Basel III also eliminated an even riskier tier of capital, Tier 3, from the calculation</a:t>
            </a:r>
            <a:endParaRPr sz="1200">
              <a:solidFill>
                <a:srgbClr val="11111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rgbClr val="111111"/>
                </a:solidFill>
                <a:latin typeface="Times New Roman"/>
                <a:ea typeface="Times New Roman"/>
                <a:cs typeface="Times New Roman"/>
                <a:sym typeface="Times New Roman"/>
              </a:rPr>
              <a:t>● Introduced new leverage and liquidity requirements aimed at safeguarding against excessive and risky lending, while ensuring that banks have sufficient liquidity during periods of financial stress</a:t>
            </a:r>
            <a:endParaRPr sz="1200">
              <a:solidFill>
                <a:srgbClr val="111111"/>
              </a:solidFill>
              <a:latin typeface="Times New Roman"/>
              <a:ea typeface="Times New Roman"/>
              <a:cs typeface="Times New Roman"/>
              <a:sym typeface="Times New Roman"/>
            </a:endParaRPr>
          </a:p>
          <a:p>
            <a:pPr marL="0" lvl="0" indent="0" algn="l" rtl="0">
              <a:lnSpc>
                <a:spcPct val="125454"/>
              </a:lnSpc>
              <a:spcBef>
                <a:spcPts val="0"/>
              </a:spcBef>
              <a:spcAft>
                <a:spcPts val="0"/>
              </a:spcAft>
              <a:buNone/>
            </a:pPr>
            <a:r>
              <a:rPr lang="en-GB" sz="1200">
                <a:solidFill>
                  <a:srgbClr val="111111"/>
                </a:solidFill>
                <a:latin typeface="Times New Roman"/>
                <a:ea typeface="Times New Roman"/>
                <a:cs typeface="Times New Roman"/>
                <a:sym typeface="Times New Roman"/>
              </a:rPr>
              <a:t>● Introduced new rules requiring that banks maintain additional reserves known as countercyclical capital buffers—essentially a rainy day fund for banks</a:t>
            </a:r>
            <a:endParaRPr sz="1200">
              <a:solidFill>
                <a:srgbClr val="11111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200">
              <a:solidFill>
                <a:srgbClr val="111111"/>
              </a:solidFill>
              <a:highlight>
                <a:srgbClr val="FFFFFF"/>
              </a:highlight>
              <a:latin typeface="Times New Roman"/>
              <a:ea typeface="Times New Roman"/>
              <a:cs typeface="Times New Roman"/>
              <a:sym typeface="Times New Roman"/>
            </a:endParaRPr>
          </a:p>
          <a:p>
            <a:pPr marL="457200" lvl="0" indent="0" algn="l" rtl="0">
              <a:lnSpc>
                <a:spcPct val="115000"/>
              </a:lnSpc>
              <a:spcBef>
                <a:spcPts val="0"/>
              </a:spcBef>
              <a:spcAft>
                <a:spcPts val="0"/>
              </a:spcAft>
              <a:buNone/>
            </a:pPr>
            <a:r>
              <a:rPr lang="en-GB"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p>
            <a:pPr marL="457200" lvl="0" indent="0" algn="l" rtl="0">
              <a:lnSpc>
                <a:spcPct val="115000"/>
              </a:lnSpc>
              <a:spcBef>
                <a:spcPts val="1000"/>
              </a:spcBef>
              <a:spcAft>
                <a:spcPts val="0"/>
              </a:spcAft>
              <a:buNone/>
            </a:pPr>
            <a:endParaRPr sz="1200">
              <a:latin typeface="Times New Roman"/>
              <a:ea typeface="Times New Roman"/>
              <a:cs typeface="Times New Roman"/>
              <a:sym typeface="Times New Roman"/>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68"/>
        <p:cNvGrpSpPr/>
        <p:nvPr/>
      </p:nvGrpSpPr>
      <p:grpSpPr>
        <a:xfrm>
          <a:off x="0" y="0"/>
          <a:ext cx="0" cy="0"/>
          <a:chOff x="0" y="0"/>
          <a:chExt cx="0" cy="0"/>
        </a:xfrm>
      </p:grpSpPr>
      <p:sp>
        <p:nvSpPr>
          <p:cNvPr id="2269" name="Google Shape;2269;p178"/>
          <p:cNvSpPr txBox="1">
            <a:spLocks noGrp="1"/>
          </p:cNvSpPr>
          <p:nvPr>
            <p:ph type="title" idx="15"/>
          </p:nvPr>
        </p:nvSpPr>
        <p:spPr>
          <a:xfrm>
            <a:off x="-77725" y="388600"/>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Risk Management Strategies - Net Investment Hedge</a:t>
            </a:r>
            <a:endParaRPr sz="2100"/>
          </a:p>
        </p:txBody>
      </p:sp>
      <p:sp>
        <p:nvSpPr>
          <p:cNvPr id="2270" name="Google Shape;2270;p178">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78"/>
          <p:cNvSpPr/>
          <p:nvPr/>
        </p:nvSpPr>
        <p:spPr>
          <a:xfrm>
            <a:off x="932625" y="1316500"/>
            <a:ext cx="1299900" cy="6837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78"/>
          <p:cNvSpPr txBox="1">
            <a:spLocks noGrp="1"/>
          </p:cNvSpPr>
          <p:nvPr>
            <p:ph type="title" idx="7"/>
          </p:nvPr>
        </p:nvSpPr>
        <p:spPr>
          <a:xfrm>
            <a:off x="909400" y="1394500"/>
            <a:ext cx="1336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2273" name="Google Shape;2273;p178"/>
          <p:cNvSpPr txBox="1">
            <a:spLocks noGrp="1"/>
          </p:cNvSpPr>
          <p:nvPr>
            <p:ph type="title" idx="6"/>
          </p:nvPr>
        </p:nvSpPr>
        <p:spPr>
          <a:xfrm>
            <a:off x="2393162" y="1316502"/>
            <a:ext cx="48510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b="0">
                <a:latin typeface="Montserrat ExtraBold"/>
                <a:ea typeface="Montserrat ExtraBold"/>
                <a:cs typeface="Montserrat ExtraBold"/>
                <a:sym typeface="Montserrat ExtraBold"/>
              </a:rPr>
              <a:t>Net Investment Hedge</a:t>
            </a:r>
            <a:endParaRPr sz="2100"/>
          </a:p>
        </p:txBody>
      </p:sp>
      <p:sp>
        <p:nvSpPr>
          <p:cNvPr id="2274" name="Google Shape;2274;p178"/>
          <p:cNvSpPr txBox="1">
            <a:spLocks noGrp="1"/>
          </p:cNvSpPr>
          <p:nvPr>
            <p:ph type="subTitle" idx="5"/>
          </p:nvPr>
        </p:nvSpPr>
        <p:spPr>
          <a:xfrm>
            <a:off x="2325200" y="2106175"/>
            <a:ext cx="4986900" cy="1743300"/>
          </a:xfrm>
          <a:prstGeom prst="rect">
            <a:avLst/>
          </a:prstGeom>
        </p:spPr>
        <p:txBody>
          <a:bodyPr spcFirstLastPara="1" wrap="square" lIns="91425" tIns="91425" rIns="91425" bIns="91425" anchor="ctr" anchorCtr="0">
            <a:noAutofit/>
          </a:bodyPr>
          <a:lstStyle/>
          <a:p>
            <a:pPr marL="457200" lvl="0" indent="-304800" algn="l" rtl="0">
              <a:lnSpc>
                <a:spcPct val="95000"/>
              </a:lnSpc>
              <a:spcBef>
                <a:spcPts val="20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Foreign currency exposure to a net investment in a foreign operation, the effective portion of foreign exchange gains and losses on the hedging instruments, net of applicable taxes, is recognized in OCI and the ineffective portion is recognized in Non-interest income</a:t>
            </a:r>
            <a:endParaRPr sz="1200">
              <a:solidFill>
                <a:srgbClr val="343541"/>
              </a:solidFill>
              <a:latin typeface="Roboto"/>
              <a:ea typeface="Roboto"/>
              <a:cs typeface="Roboto"/>
              <a:sym typeface="Roboto"/>
            </a:endParaRPr>
          </a:p>
          <a:p>
            <a:pPr marL="457200" lvl="0" indent="-304800" algn="l" rtl="0">
              <a:lnSpc>
                <a:spcPct val="95000"/>
              </a:lnSpc>
              <a:spcBef>
                <a:spcPts val="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The amounts, or a portion thereof, previously recognized in Other components of equity are recognized in Net income on the disposal, or partial disposal, of the foreign operation</a:t>
            </a:r>
            <a:endParaRPr sz="1200">
              <a:solidFill>
                <a:srgbClr val="343541"/>
              </a:solidFill>
              <a:latin typeface="Roboto"/>
              <a:ea typeface="Roboto"/>
              <a:cs typeface="Roboto"/>
              <a:sym typeface="Roboto"/>
            </a:endParaRPr>
          </a:p>
          <a:p>
            <a:pPr marL="457200" lvl="0" indent="-304800" algn="l" rtl="0">
              <a:lnSpc>
                <a:spcPct val="95000"/>
              </a:lnSpc>
              <a:spcBef>
                <a:spcPts val="0"/>
              </a:spcBef>
              <a:spcAft>
                <a:spcPts val="0"/>
              </a:spcAft>
              <a:buClr>
                <a:srgbClr val="343541"/>
              </a:buClr>
              <a:buSzPts val="1200"/>
              <a:buFont typeface="Roboto"/>
              <a:buChar char="●"/>
            </a:pPr>
            <a:r>
              <a:rPr lang="en-GB" sz="1200">
                <a:solidFill>
                  <a:srgbClr val="343541"/>
                </a:solidFill>
                <a:latin typeface="Roboto"/>
                <a:ea typeface="Roboto"/>
                <a:cs typeface="Roboto"/>
                <a:sym typeface="Roboto"/>
              </a:rPr>
              <a:t>Foreign exchange contracts and foreign currency-denominated liabilities to manage foreign currency exposures to net investments in foreign operations having a functional currency other than the Canadian dollar</a:t>
            </a:r>
            <a:endParaRPr sz="1200">
              <a:solidFill>
                <a:srgbClr val="343541"/>
              </a:solidFill>
              <a:latin typeface="Roboto"/>
              <a:ea typeface="Roboto"/>
              <a:cs typeface="Roboto"/>
              <a:sym typeface="Roboto"/>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278"/>
        <p:cNvGrpSpPr/>
        <p:nvPr/>
      </p:nvGrpSpPr>
      <p:grpSpPr>
        <a:xfrm>
          <a:off x="0" y="0"/>
          <a:ext cx="0" cy="0"/>
          <a:chOff x="0" y="0"/>
          <a:chExt cx="0" cy="0"/>
        </a:xfrm>
      </p:grpSpPr>
      <p:pic>
        <p:nvPicPr>
          <p:cNvPr id="2279" name="Google Shape;2279;p179"/>
          <p:cNvPicPr preferRelativeResize="0"/>
          <p:nvPr/>
        </p:nvPicPr>
        <p:blipFill>
          <a:blip r:embed="rId3">
            <a:alphaModFix/>
          </a:blip>
          <a:stretch>
            <a:fillRect/>
          </a:stretch>
        </p:blipFill>
        <p:spPr>
          <a:xfrm>
            <a:off x="424675" y="796450"/>
            <a:ext cx="7929851" cy="4347049"/>
          </a:xfrm>
          <a:prstGeom prst="rect">
            <a:avLst/>
          </a:prstGeom>
          <a:noFill/>
          <a:ln>
            <a:noFill/>
          </a:ln>
        </p:spPr>
      </p:pic>
      <p:sp>
        <p:nvSpPr>
          <p:cNvPr id="2280" name="Google Shape;2280;p179"/>
          <p:cNvSpPr txBox="1"/>
          <p:nvPr/>
        </p:nvSpPr>
        <p:spPr>
          <a:xfrm>
            <a:off x="424675" y="212350"/>
            <a:ext cx="8719200" cy="58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dk1"/>
                </a:solidFill>
                <a:latin typeface="Times New Roman"/>
                <a:ea typeface="Times New Roman"/>
                <a:cs typeface="Times New Roman"/>
                <a:sym typeface="Times New Roman"/>
              </a:rPr>
              <a:t>Cash Flow &amp; Net Investment Hedges</a:t>
            </a:r>
            <a:endParaRPr sz="2300">
              <a:solidFill>
                <a:schemeClr val="dk1"/>
              </a:solidFill>
              <a:latin typeface="Times New Roman"/>
              <a:ea typeface="Times New Roman"/>
              <a:cs typeface="Times New Roman"/>
              <a:sym typeface="Times New Roman"/>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284"/>
        <p:cNvGrpSpPr/>
        <p:nvPr/>
      </p:nvGrpSpPr>
      <p:grpSpPr>
        <a:xfrm>
          <a:off x="0" y="0"/>
          <a:ext cx="0" cy="0"/>
          <a:chOff x="0" y="0"/>
          <a:chExt cx="0" cy="0"/>
        </a:xfrm>
      </p:grpSpPr>
      <p:sp>
        <p:nvSpPr>
          <p:cNvPr id="2285" name="Google Shape;2285;p180">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80"/>
          <p:cNvSpPr txBox="1">
            <a:spLocks noGrp="1"/>
          </p:cNvSpPr>
          <p:nvPr>
            <p:ph type="title" idx="15"/>
          </p:nvPr>
        </p:nvSpPr>
        <p:spPr>
          <a:xfrm>
            <a:off x="0" y="381525"/>
            <a:ext cx="8365200" cy="28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100"/>
              <a:t>Trading Revenue</a:t>
            </a:r>
            <a:endParaRPr sz="2100"/>
          </a:p>
        </p:txBody>
      </p:sp>
      <p:pic>
        <p:nvPicPr>
          <p:cNvPr id="2287" name="Google Shape;2287;p180"/>
          <p:cNvPicPr preferRelativeResize="0"/>
          <p:nvPr/>
        </p:nvPicPr>
        <p:blipFill>
          <a:blip r:embed="rId3">
            <a:alphaModFix/>
          </a:blip>
          <a:stretch>
            <a:fillRect/>
          </a:stretch>
        </p:blipFill>
        <p:spPr>
          <a:xfrm>
            <a:off x="251900" y="1421200"/>
            <a:ext cx="7508553" cy="25389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pic>
        <p:nvPicPr>
          <p:cNvPr id="2292" name="Google Shape;2292;p181"/>
          <p:cNvPicPr preferRelativeResize="0"/>
          <p:nvPr/>
        </p:nvPicPr>
        <p:blipFill>
          <a:blip r:embed="rId3">
            <a:alphaModFix/>
          </a:blip>
          <a:stretch>
            <a:fillRect/>
          </a:stretch>
        </p:blipFill>
        <p:spPr>
          <a:xfrm>
            <a:off x="92900" y="288375"/>
            <a:ext cx="8759124" cy="471387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96"/>
        <p:cNvGrpSpPr/>
        <p:nvPr/>
      </p:nvGrpSpPr>
      <p:grpSpPr>
        <a:xfrm>
          <a:off x="0" y="0"/>
          <a:ext cx="0" cy="0"/>
          <a:chOff x="0" y="0"/>
          <a:chExt cx="0" cy="0"/>
        </a:xfrm>
      </p:grpSpPr>
      <p:pic>
        <p:nvPicPr>
          <p:cNvPr id="2297" name="Google Shape;2297;p182"/>
          <p:cNvPicPr preferRelativeResize="0"/>
          <p:nvPr/>
        </p:nvPicPr>
        <p:blipFill>
          <a:blip r:embed="rId3">
            <a:alphaModFix/>
          </a:blip>
          <a:stretch>
            <a:fillRect/>
          </a:stretch>
        </p:blipFill>
        <p:spPr>
          <a:xfrm>
            <a:off x="152400" y="990975"/>
            <a:ext cx="8839201" cy="3732330"/>
          </a:xfrm>
          <a:prstGeom prst="rect">
            <a:avLst/>
          </a:prstGeom>
          <a:noFill/>
          <a:ln>
            <a:noFill/>
          </a:ln>
        </p:spPr>
      </p:pic>
      <p:sp>
        <p:nvSpPr>
          <p:cNvPr id="2298" name="Google Shape;2298;p182"/>
          <p:cNvSpPr txBox="1"/>
          <p:nvPr/>
        </p:nvSpPr>
        <p:spPr>
          <a:xfrm>
            <a:off x="756475" y="371600"/>
            <a:ext cx="5494200" cy="7299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0"/>
              </a:spcBef>
              <a:spcAft>
                <a:spcPts val="0"/>
              </a:spcAft>
              <a:buNone/>
            </a:pPr>
            <a:r>
              <a:rPr lang="en-GB" sz="2300">
                <a:solidFill>
                  <a:schemeClr val="dk1"/>
                </a:solidFill>
                <a:latin typeface="Times New Roman"/>
                <a:ea typeface="Times New Roman"/>
                <a:cs typeface="Times New Roman"/>
                <a:sym typeface="Times New Roman"/>
              </a:rPr>
              <a:t>Derivative-Related Credit Risk</a:t>
            </a:r>
            <a:r>
              <a:rPr lang="en-GB" sz="3000">
                <a:solidFill>
                  <a:srgbClr val="25A6E0"/>
                </a:solidFill>
              </a:rPr>
              <a:t> </a:t>
            </a:r>
            <a:endParaRPr sz="3000">
              <a:solidFill>
                <a:srgbClr val="25A6E0"/>
              </a:solidFill>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pic>
        <p:nvPicPr>
          <p:cNvPr id="2303" name="Google Shape;2303;p183"/>
          <p:cNvPicPr preferRelativeResize="0"/>
          <p:nvPr/>
        </p:nvPicPr>
        <p:blipFill>
          <a:blip r:embed="rId3">
            <a:alphaModFix/>
          </a:blip>
          <a:stretch>
            <a:fillRect/>
          </a:stretch>
        </p:blipFill>
        <p:spPr>
          <a:xfrm>
            <a:off x="152400" y="1423325"/>
            <a:ext cx="8839202" cy="1927053"/>
          </a:xfrm>
          <a:prstGeom prst="rect">
            <a:avLst/>
          </a:prstGeom>
          <a:noFill/>
          <a:ln>
            <a:noFill/>
          </a:ln>
        </p:spPr>
      </p:pic>
      <p:sp>
        <p:nvSpPr>
          <p:cNvPr id="2304" name="Google Shape;2304;p183"/>
          <p:cNvSpPr txBox="1"/>
          <p:nvPr/>
        </p:nvSpPr>
        <p:spPr>
          <a:xfrm>
            <a:off x="358325" y="358325"/>
            <a:ext cx="7750500" cy="79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dk1"/>
                </a:solidFill>
                <a:latin typeface="Times New Roman"/>
                <a:ea typeface="Times New Roman"/>
                <a:cs typeface="Times New Roman"/>
                <a:sym typeface="Times New Roman"/>
              </a:rPr>
              <a:t>Derivatives and Non-derivative Instruments</a:t>
            </a:r>
            <a:endParaRPr sz="2300">
              <a:solidFill>
                <a:schemeClr val="dk1"/>
              </a:solidFill>
              <a:latin typeface="Times New Roman"/>
              <a:ea typeface="Times New Roman"/>
              <a:cs typeface="Times New Roman"/>
              <a:sym typeface="Times New Roman"/>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pic>
        <p:nvPicPr>
          <p:cNvPr id="2309" name="Google Shape;2309;p184"/>
          <p:cNvPicPr preferRelativeResize="0"/>
          <p:nvPr/>
        </p:nvPicPr>
        <p:blipFill>
          <a:blip r:embed="rId3">
            <a:alphaModFix/>
          </a:blip>
          <a:stretch>
            <a:fillRect/>
          </a:stretch>
        </p:blipFill>
        <p:spPr>
          <a:xfrm>
            <a:off x="152400" y="616900"/>
            <a:ext cx="8839200" cy="4444383"/>
          </a:xfrm>
          <a:prstGeom prst="rect">
            <a:avLst/>
          </a:prstGeom>
          <a:noFill/>
          <a:ln>
            <a:noFill/>
          </a:ln>
        </p:spPr>
      </p:pic>
      <p:sp>
        <p:nvSpPr>
          <p:cNvPr id="2310" name="Google Shape;2310;p184"/>
          <p:cNvSpPr txBox="1"/>
          <p:nvPr/>
        </p:nvSpPr>
        <p:spPr>
          <a:xfrm>
            <a:off x="875925" y="159250"/>
            <a:ext cx="64896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chemeClr val="dk1"/>
                </a:solidFill>
              </a:rPr>
              <a:t>Net Investment Hedges</a:t>
            </a:r>
            <a:r>
              <a:rPr lang="en-GB" sz="2800">
                <a:solidFill>
                  <a:srgbClr val="25A6E0"/>
                </a:solidFill>
              </a:rPr>
              <a:t> </a:t>
            </a:r>
            <a:endParaRPr>
              <a:latin typeface="Poppins"/>
              <a:ea typeface="Poppins"/>
              <a:cs typeface="Poppins"/>
              <a:sym typeface="Poppin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pic>
        <p:nvPicPr>
          <p:cNvPr id="2315" name="Google Shape;2315;p185"/>
          <p:cNvPicPr preferRelativeResize="0"/>
          <p:nvPr/>
        </p:nvPicPr>
        <p:blipFill>
          <a:blip r:embed="rId3">
            <a:alphaModFix/>
          </a:blip>
          <a:stretch>
            <a:fillRect/>
          </a:stretch>
        </p:blipFill>
        <p:spPr>
          <a:xfrm>
            <a:off x="304800" y="1362650"/>
            <a:ext cx="8839200" cy="3414024"/>
          </a:xfrm>
          <a:prstGeom prst="rect">
            <a:avLst/>
          </a:prstGeom>
          <a:noFill/>
          <a:ln>
            <a:noFill/>
          </a:ln>
        </p:spPr>
      </p:pic>
      <p:sp>
        <p:nvSpPr>
          <p:cNvPr id="2316" name="Google Shape;2316;p185"/>
          <p:cNvSpPr txBox="1"/>
          <p:nvPr/>
        </p:nvSpPr>
        <p:spPr>
          <a:xfrm>
            <a:off x="955550" y="491050"/>
            <a:ext cx="80556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rgbClr val="111111"/>
                </a:solidFill>
                <a:latin typeface="Times New Roman"/>
                <a:ea typeface="Times New Roman"/>
                <a:cs typeface="Times New Roman"/>
                <a:sym typeface="Times New Roman"/>
              </a:rPr>
              <a:t>Effectiveness of Designated Hedging Relationships (2022)</a:t>
            </a:r>
            <a:endParaRPr>
              <a:solidFill>
                <a:srgbClr val="111111"/>
              </a:solidFill>
              <a:latin typeface="Times New Roman"/>
              <a:ea typeface="Times New Roman"/>
              <a:cs typeface="Times New Roman"/>
              <a:sym typeface="Times New Roman"/>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320"/>
        <p:cNvGrpSpPr/>
        <p:nvPr/>
      </p:nvGrpSpPr>
      <p:grpSpPr>
        <a:xfrm>
          <a:off x="0" y="0"/>
          <a:ext cx="0" cy="0"/>
          <a:chOff x="0" y="0"/>
          <a:chExt cx="0" cy="0"/>
        </a:xfrm>
      </p:grpSpPr>
      <p:pic>
        <p:nvPicPr>
          <p:cNvPr id="2321" name="Google Shape;2321;p186"/>
          <p:cNvPicPr preferRelativeResize="0"/>
          <p:nvPr/>
        </p:nvPicPr>
        <p:blipFill>
          <a:blip r:embed="rId3">
            <a:alphaModFix/>
          </a:blip>
          <a:stretch>
            <a:fillRect/>
          </a:stretch>
        </p:blipFill>
        <p:spPr>
          <a:xfrm>
            <a:off x="304800" y="1417650"/>
            <a:ext cx="8839202" cy="2992375"/>
          </a:xfrm>
          <a:prstGeom prst="rect">
            <a:avLst/>
          </a:prstGeom>
          <a:noFill/>
          <a:ln>
            <a:noFill/>
          </a:ln>
        </p:spPr>
      </p:pic>
      <p:sp>
        <p:nvSpPr>
          <p:cNvPr id="2322" name="Google Shape;2322;p186"/>
          <p:cNvSpPr txBox="1"/>
          <p:nvPr/>
        </p:nvSpPr>
        <p:spPr>
          <a:xfrm>
            <a:off x="398150" y="637025"/>
            <a:ext cx="7909800" cy="6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300">
                <a:solidFill>
                  <a:srgbClr val="111111"/>
                </a:solidFill>
                <a:latin typeface="Times New Roman"/>
                <a:ea typeface="Times New Roman"/>
                <a:cs typeface="Times New Roman"/>
                <a:sym typeface="Times New Roman"/>
              </a:rPr>
              <a:t>Effectiveness of Designated Hedging Relationships (2021)</a:t>
            </a:r>
            <a:endParaRPr b="1">
              <a:solidFill>
                <a:srgbClr val="111111"/>
              </a:solidFill>
              <a:latin typeface="Times New Roman"/>
              <a:ea typeface="Times New Roman"/>
              <a:cs typeface="Times New Roman"/>
              <a:sym typeface="Times New Roman"/>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187"/>
          <p:cNvSpPr txBox="1">
            <a:spLocks noGrp="1"/>
          </p:cNvSpPr>
          <p:nvPr>
            <p:ph type="title"/>
          </p:nvPr>
        </p:nvSpPr>
        <p:spPr>
          <a:xfrm>
            <a:off x="915750" y="1359550"/>
            <a:ext cx="7864200" cy="171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Thank You !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1"/>
          <p:cNvSpPr txBox="1"/>
          <p:nvPr/>
        </p:nvSpPr>
        <p:spPr>
          <a:xfrm>
            <a:off x="663575" y="371600"/>
            <a:ext cx="6648900" cy="5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002060"/>
                </a:solidFill>
                <a:latin typeface="Times New Roman"/>
                <a:ea typeface="Times New Roman"/>
                <a:cs typeface="Times New Roman"/>
                <a:sym typeface="Times New Roman"/>
              </a:rPr>
              <a:t>Basel III Transitional Arrangements 2017-2028</a:t>
            </a:r>
            <a:endParaRPr>
              <a:latin typeface="Poppins"/>
              <a:ea typeface="Poppins"/>
              <a:cs typeface="Poppins"/>
              <a:sym typeface="Poppins"/>
            </a:endParaRPr>
          </a:p>
        </p:txBody>
      </p:sp>
      <p:pic>
        <p:nvPicPr>
          <p:cNvPr id="764" name="Google Shape;764;p71"/>
          <p:cNvPicPr preferRelativeResize="0"/>
          <p:nvPr/>
        </p:nvPicPr>
        <p:blipFill>
          <a:blip r:embed="rId3">
            <a:alphaModFix/>
          </a:blip>
          <a:stretch>
            <a:fillRect/>
          </a:stretch>
        </p:blipFill>
        <p:spPr>
          <a:xfrm>
            <a:off x="796275" y="995350"/>
            <a:ext cx="7511624" cy="3982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72"/>
          <p:cNvSpPr txBox="1"/>
          <p:nvPr/>
        </p:nvSpPr>
        <p:spPr>
          <a:xfrm>
            <a:off x="1114800" y="265425"/>
            <a:ext cx="4392900" cy="46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002060"/>
                </a:solidFill>
                <a:latin typeface="Times New Roman"/>
                <a:ea typeface="Times New Roman"/>
                <a:cs typeface="Times New Roman"/>
                <a:sym typeface="Times New Roman"/>
              </a:rPr>
              <a:t>Basel III Summary Table</a:t>
            </a:r>
            <a:endParaRPr>
              <a:latin typeface="Poppins"/>
              <a:ea typeface="Poppins"/>
              <a:cs typeface="Poppins"/>
              <a:sym typeface="Poppins"/>
            </a:endParaRPr>
          </a:p>
        </p:txBody>
      </p:sp>
      <p:pic>
        <p:nvPicPr>
          <p:cNvPr id="770" name="Google Shape;770;p72"/>
          <p:cNvPicPr preferRelativeResize="0"/>
          <p:nvPr/>
        </p:nvPicPr>
        <p:blipFill>
          <a:blip r:embed="rId3">
            <a:alphaModFix/>
          </a:blip>
          <a:stretch>
            <a:fillRect/>
          </a:stretch>
        </p:blipFill>
        <p:spPr>
          <a:xfrm>
            <a:off x="1015050" y="948575"/>
            <a:ext cx="7247667" cy="3976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73"/>
          <p:cNvSpPr txBox="1"/>
          <p:nvPr/>
        </p:nvSpPr>
        <p:spPr>
          <a:xfrm>
            <a:off x="982075" y="384875"/>
            <a:ext cx="4857300" cy="50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002060"/>
                </a:solidFill>
                <a:latin typeface="Times New Roman"/>
                <a:ea typeface="Times New Roman"/>
                <a:cs typeface="Times New Roman"/>
                <a:sym typeface="Times New Roman"/>
              </a:rPr>
              <a:t>Basel III 2017 Reform</a:t>
            </a:r>
            <a:endParaRPr>
              <a:latin typeface="Poppins"/>
              <a:ea typeface="Poppins"/>
              <a:cs typeface="Poppins"/>
              <a:sym typeface="Poppins"/>
            </a:endParaRPr>
          </a:p>
        </p:txBody>
      </p:sp>
      <p:sp>
        <p:nvSpPr>
          <p:cNvPr id="776" name="Google Shape;776;p73"/>
          <p:cNvSpPr txBox="1"/>
          <p:nvPr/>
        </p:nvSpPr>
        <p:spPr>
          <a:xfrm>
            <a:off x="1220975" y="1114800"/>
            <a:ext cx="7246200" cy="504300"/>
          </a:xfrm>
          <a:prstGeom prst="rect">
            <a:avLst/>
          </a:prstGeom>
          <a:noFill/>
          <a:ln>
            <a:noFill/>
          </a:ln>
        </p:spPr>
        <p:txBody>
          <a:bodyPr spcFirstLastPara="1" wrap="square" lIns="91425" tIns="91425" rIns="91425" bIns="91425" anchor="t" anchorCtr="0">
            <a:noAutofit/>
          </a:bodyPr>
          <a:lstStyle/>
          <a:p>
            <a:pPr marL="114300" lvl="0" indent="0" algn="l" rtl="0">
              <a:lnSpc>
                <a:spcPct val="125454"/>
              </a:lnSpc>
              <a:spcBef>
                <a:spcPts val="0"/>
              </a:spcBef>
              <a:spcAft>
                <a:spcPts val="0"/>
              </a:spcAft>
              <a:buNone/>
            </a:pPr>
            <a:r>
              <a:rPr lang="en-GB" sz="1800">
                <a:solidFill>
                  <a:srgbClr val="002060"/>
                </a:solidFill>
                <a:latin typeface="Times New Roman"/>
                <a:ea typeface="Times New Roman"/>
                <a:cs typeface="Times New Roman"/>
                <a:sym typeface="Times New Roman"/>
              </a:rPr>
              <a:t>Replacing the four current approaches with a single standardized approach</a:t>
            </a:r>
            <a:endParaRPr sz="1800">
              <a:solidFill>
                <a:srgbClr val="002060"/>
              </a:solidFill>
              <a:latin typeface="Times New Roman"/>
              <a:ea typeface="Times New Roman"/>
              <a:cs typeface="Times New Roman"/>
              <a:sym typeface="Times New Roman"/>
            </a:endParaRPr>
          </a:p>
        </p:txBody>
      </p:sp>
      <p:pic>
        <p:nvPicPr>
          <p:cNvPr id="777" name="Google Shape;777;p73"/>
          <p:cNvPicPr preferRelativeResize="0"/>
          <p:nvPr/>
        </p:nvPicPr>
        <p:blipFill>
          <a:blip r:embed="rId3">
            <a:alphaModFix/>
          </a:blip>
          <a:stretch>
            <a:fillRect/>
          </a:stretch>
        </p:blipFill>
        <p:spPr>
          <a:xfrm>
            <a:off x="1558163" y="1718425"/>
            <a:ext cx="6027672" cy="321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4"/>
          <p:cNvSpPr txBox="1"/>
          <p:nvPr/>
        </p:nvSpPr>
        <p:spPr>
          <a:xfrm>
            <a:off x="809550" y="331775"/>
            <a:ext cx="4618500" cy="58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a:solidFill>
                  <a:srgbClr val="002060"/>
                </a:solidFill>
                <a:latin typeface="Times New Roman"/>
                <a:ea typeface="Times New Roman"/>
                <a:cs typeface="Times New Roman"/>
                <a:sym typeface="Times New Roman"/>
              </a:rPr>
              <a:t>Basel III 2017 Reform</a:t>
            </a:r>
            <a:endParaRPr>
              <a:latin typeface="Poppins"/>
              <a:ea typeface="Poppins"/>
              <a:cs typeface="Poppins"/>
              <a:sym typeface="Poppins"/>
            </a:endParaRPr>
          </a:p>
        </p:txBody>
      </p:sp>
      <p:sp>
        <p:nvSpPr>
          <p:cNvPr id="783" name="Google Shape;783;p74"/>
          <p:cNvSpPr txBox="1"/>
          <p:nvPr/>
        </p:nvSpPr>
        <p:spPr>
          <a:xfrm>
            <a:off x="2574650" y="1074975"/>
            <a:ext cx="4698000" cy="584100"/>
          </a:xfrm>
          <a:prstGeom prst="rect">
            <a:avLst/>
          </a:prstGeom>
          <a:noFill/>
          <a:ln>
            <a:noFill/>
          </a:ln>
        </p:spPr>
        <p:txBody>
          <a:bodyPr spcFirstLastPara="1" wrap="square" lIns="91425" tIns="91425" rIns="91425" bIns="91425" anchor="t" anchorCtr="0">
            <a:noAutofit/>
          </a:bodyPr>
          <a:lstStyle/>
          <a:p>
            <a:pPr marL="0" lvl="0" indent="0" algn="l" rtl="0">
              <a:lnSpc>
                <a:spcPct val="125454"/>
              </a:lnSpc>
              <a:spcBef>
                <a:spcPts val="0"/>
              </a:spcBef>
              <a:spcAft>
                <a:spcPts val="0"/>
              </a:spcAft>
              <a:buNone/>
            </a:pPr>
            <a:r>
              <a:rPr lang="en-GB" sz="1800">
                <a:solidFill>
                  <a:srgbClr val="002060"/>
                </a:solidFill>
                <a:latin typeface="Times New Roman"/>
                <a:ea typeface="Times New Roman"/>
                <a:cs typeface="Times New Roman"/>
                <a:sym typeface="Times New Roman"/>
              </a:rPr>
              <a:t>Introduced a leverage rate buffer for G-SIBs.</a:t>
            </a:r>
            <a:endParaRPr sz="1800">
              <a:solidFill>
                <a:srgbClr val="002060"/>
              </a:solidFill>
              <a:latin typeface="Times New Roman"/>
              <a:ea typeface="Times New Roman"/>
              <a:cs typeface="Times New Roman"/>
              <a:sym typeface="Times New Roman"/>
            </a:endParaRPr>
          </a:p>
          <a:p>
            <a:pPr marL="0" lvl="0" indent="0" algn="l" rtl="0">
              <a:spcBef>
                <a:spcPts val="0"/>
              </a:spcBef>
              <a:spcAft>
                <a:spcPts val="0"/>
              </a:spcAft>
              <a:buNone/>
            </a:pPr>
            <a:endParaRPr>
              <a:latin typeface="Poppins"/>
              <a:ea typeface="Poppins"/>
              <a:cs typeface="Poppins"/>
              <a:sym typeface="Poppins"/>
            </a:endParaRPr>
          </a:p>
        </p:txBody>
      </p:sp>
      <p:pic>
        <p:nvPicPr>
          <p:cNvPr id="784" name="Google Shape;784;p74"/>
          <p:cNvPicPr preferRelativeResize="0"/>
          <p:nvPr/>
        </p:nvPicPr>
        <p:blipFill>
          <a:blip r:embed="rId3">
            <a:alphaModFix/>
          </a:blip>
          <a:stretch>
            <a:fillRect/>
          </a:stretch>
        </p:blipFill>
        <p:spPr>
          <a:xfrm>
            <a:off x="329825" y="2017250"/>
            <a:ext cx="8459374" cy="2218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5"/>
          <p:cNvSpPr txBox="1">
            <a:spLocks noGrp="1"/>
          </p:cNvSpPr>
          <p:nvPr>
            <p:ph type="title"/>
          </p:nvPr>
        </p:nvSpPr>
        <p:spPr>
          <a:xfrm>
            <a:off x="570300" y="3298050"/>
            <a:ext cx="5904300" cy="139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Overview of RBC</a:t>
            </a:r>
            <a:endParaRPr/>
          </a:p>
        </p:txBody>
      </p:sp>
      <p:sp>
        <p:nvSpPr>
          <p:cNvPr id="790" name="Google Shape;790;p75"/>
          <p:cNvSpPr txBox="1">
            <a:spLocks noGrp="1"/>
          </p:cNvSpPr>
          <p:nvPr>
            <p:ph type="title" idx="2"/>
          </p:nvPr>
        </p:nvSpPr>
        <p:spPr>
          <a:xfrm>
            <a:off x="442350" y="2347925"/>
            <a:ext cx="1367400" cy="85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highlight>
                  <a:schemeClr val="accent3"/>
                </a:highlight>
              </a:rPr>
              <a:t>02</a:t>
            </a:r>
            <a:endParaRPr>
              <a:highlight>
                <a:schemeClr val="accent3"/>
              </a:highlight>
            </a:endParaRPr>
          </a:p>
        </p:txBody>
      </p:sp>
      <p:grpSp>
        <p:nvGrpSpPr>
          <p:cNvPr id="791" name="Google Shape;791;p75"/>
          <p:cNvGrpSpPr/>
          <p:nvPr/>
        </p:nvGrpSpPr>
        <p:grpSpPr>
          <a:xfrm>
            <a:off x="5379126" y="458806"/>
            <a:ext cx="3125970" cy="2584885"/>
            <a:chOff x="5379126" y="458806"/>
            <a:chExt cx="3125970" cy="2584885"/>
          </a:xfrm>
        </p:grpSpPr>
        <p:sp>
          <p:nvSpPr>
            <p:cNvPr id="792" name="Google Shape;792;p75"/>
            <p:cNvSpPr/>
            <p:nvPr/>
          </p:nvSpPr>
          <p:spPr>
            <a:xfrm>
              <a:off x="5379126" y="2861196"/>
              <a:ext cx="3125970" cy="182495"/>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5"/>
            <p:cNvSpPr/>
            <p:nvPr/>
          </p:nvSpPr>
          <p:spPr>
            <a:xfrm>
              <a:off x="5624150" y="2777375"/>
              <a:ext cx="845395" cy="148976"/>
            </a:xfrm>
            <a:custGeom>
              <a:avLst/>
              <a:gdLst/>
              <a:ahLst/>
              <a:cxnLst/>
              <a:rect l="l" t="t" r="r" b="b"/>
              <a:pathLst>
                <a:path w="40964" h="7706" extrusionOk="0">
                  <a:moveTo>
                    <a:pt x="1" y="0"/>
                  </a:moveTo>
                  <a:lnTo>
                    <a:pt x="1"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75"/>
            <p:cNvSpPr/>
            <p:nvPr/>
          </p:nvSpPr>
          <p:spPr>
            <a:xfrm>
              <a:off x="5677658" y="2777381"/>
              <a:ext cx="791834" cy="16778"/>
            </a:xfrm>
            <a:custGeom>
              <a:avLst/>
              <a:gdLst/>
              <a:ahLst/>
              <a:cxnLst/>
              <a:rect l="l" t="t" r="r" b="b"/>
              <a:pathLst>
                <a:path w="40964" h="868" extrusionOk="0">
                  <a:moveTo>
                    <a:pt x="1" y="0"/>
                  </a:moveTo>
                  <a:lnTo>
                    <a:pt x="1"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5"/>
            <p:cNvSpPr/>
            <p:nvPr/>
          </p:nvSpPr>
          <p:spPr>
            <a:xfrm>
              <a:off x="5807266"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5"/>
            <p:cNvSpPr/>
            <p:nvPr/>
          </p:nvSpPr>
          <p:spPr>
            <a:xfrm>
              <a:off x="5878845"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75"/>
            <p:cNvSpPr/>
            <p:nvPr/>
          </p:nvSpPr>
          <p:spPr>
            <a:xfrm>
              <a:off x="5950404"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5"/>
            <p:cNvSpPr/>
            <p:nvPr/>
          </p:nvSpPr>
          <p:spPr>
            <a:xfrm>
              <a:off x="6021983"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5"/>
            <p:cNvSpPr/>
            <p:nvPr/>
          </p:nvSpPr>
          <p:spPr>
            <a:xfrm>
              <a:off x="6093562"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75"/>
            <p:cNvSpPr/>
            <p:nvPr/>
          </p:nvSpPr>
          <p:spPr>
            <a:xfrm>
              <a:off x="6165122"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5"/>
            <p:cNvSpPr/>
            <p:nvPr/>
          </p:nvSpPr>
          <p:spPr>
            <a:xfrm>
              <a:off x="6237339" y="2777381"/>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5"/>
            <p:cNvSpPr/>
            <p:nvPr/>
          </p:nvSpPr>
          <p:spPr>
            <a:xfrm>
              <a:off x="6308918" y="2777381"/>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75"/>
            <p:cNvSpPr/>
            <p:nvPr/>
          </p:nvSpPr>
          <p:spPr>
            <a:xfrm>
              <a:off x="6380497" y="2777381"/>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5"/>
            <p:cNvSpPr/>
            <p:nvPr/>
          </p:nvSpPr>
          <p:spPr>
            <a:xfrm>
              <a:off x="5646073" y="2628424"/>
              <a:ext cx="791177" cy="148976"/>
            </a:xfrm>
            <a:custGeom>
              <a:avLst/>
              <a:gdLst/>
              <a:ahLst/>
              <a:cxnLst/>
              <a:rect l="l" t="t" r="r" b="b"/>
              <a:pathLst>
                <a:path w="40930" h="7707" extrusionOk="0">
                  <a:moveTo>
                    <a:pt x="0" y="1"/>
                  </a:moveTo>
                  <a:lnTo>
                    <a:pt x="0" y="7706"/>
                  </a:lnTo>
                  <a:lnTo>
                    <a:pt x="40929" y="7706"/>
                  </a:lnTo>
                  <a:lnTo>
                    <a:pt x="409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5"/>
            <p:cNvSpPr/>
            <p:nvPr/>
          </p:nvSpPr>
          <p:spPr>
            <a:xfrm>
              <a:off x="5646073" y="2628424"/>
              <a:ext cx="791177" cy="16798"/>
            </a:xfrm>
            <a:custGeom>
              <a:avLst/>
              <a:gdLst/>
              <a:ahLst/>
              <a:cxnLst/>
              <a:rect l="l" t="t" r="r" b="b"/>
              <a:pathLst>
                <a:path w="40930" h="869" extrusionOk="0">
                  <a:moveTo>
                    <a:pt x="0" y="1"/>
                  </a:moveTo>
                  <a:lnTo>
                    <a:pt x="0" y="868"/>
                  </a:lnTo>
                  <a:lnTo>
                    <a:pt x="40929" y="868"/>
                  </a:lnTo>
                  <a:lnTo>
                    <a:pt x="409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75"/>
            <p:cNvSpPr/>
            <p:nvPr/>
          </p:nvSpPr>
          <p:spPr>
            <a:xfrm>
              <a:off x="5775023"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75"/>
            <p:cNvSpPr/>
            <p:nvPr/>
          </p:nvSpPr>
          <p:spPr>
            <a:xfrm>
              <a:off x="5846602"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75"/>
            <p:cNvSpPr/>
            <p:nvPr/>
          </p:nvSpPr>
          <p:spPr>
            <a:xfrm>
              <a:off x="5918162"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75"/>
            <p:cNvSpPr/>
            <p:nvPr/>
          </p:nvSpPr>
          <p:spPr>
            <a:xfrm>
              <a:off x="5990379"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75"/>
            <p:cNvSpPr/>
            <p:nvPr/>
          </p:nvSpPr>
          <p:spPr>
            <a:xfrm>
              <a:off x="6061320"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75"/>
            <p:cNvSpPr/>
            <p:nvPr/>
          </p:nvSpPr>
          <p:spPr>
            <a:xfrm>
              <a:off x="6132880"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75"/>
            <p:cNvSpPr/>
            <p:nvPr/>
          </p:nvSpPr>
          <p:spPr>
            <a:xfrm>
              <a:off x="6205097"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75"/>
            <p:cNvSpPr/>
            <p:nvPr/>
          </p:nvSpPr>
          <p:spPr>
            <a:xfrm>
              <a:off x="6276676" y="2628424"/>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75"/>
            <p:cNvSpPr/>
            <p:nvPr/>
          </p:nvSpPr>
          <p:spPr>
            <a:xfrm>
              <a:off x="6348255" y="2628424"/>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75"/>
            <p:cNvSpPr/>
            <p:nvPr/>
          </p:nvSpPr>
          <p:spPr>
            <a:xfrm>
              <a:off x="5622858" y="2479487"/>
              <a:ext cx="791815" cy="148957"/>
            </a:xfrm>
            <a:custGeom>
              <a:avLst/>
              <a:gdLst/>
              <a:ahLst/>
              <a:cxnLst/>
              <a:rect l="l" t="t" r="r" b="b"/>
              <a:pathLst>
                <a:path w="40963"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75"/>
            <p:cNvSpPr/>
            <p:nvPr/>
          </p:nvSpPr>
          <p:spPr>
            <a:xfrm>
              <a:off x="5622858" y="2479487"/>
              <a:ext cx="791815" cy="16778"/>
            </a:xfrm>
            <a:custGeom>
              <a:avLst/>
              <a:gdLst/>
              <a:ahLst/>
              <a:cxnLst/>
              <a:rect l="l" t="t" r="r" b="b"/>
              <a:pathLst>
                <a:path w="40963"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75"/>
            <p:cNvSpPr/>
            <p:nvPr/>
          </p:nvSpPr>
          <p:spPr>
            <a:xfrm>
              <a:off x="5824025"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75"/>
            <p:cNvSpPr/>
            <p:nvPr/>
          </p:nvSpPr>
          <p:spPr>
            <a:xfrm>
              <a:off x="5895604" y="247948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75"/>
            <p:cNvSpPr/>
            <p:nvPr/>
          </p:nvSpPr>
          <p:spPr>
            <a:xfrm>
              <a:off x="5967183"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75"/>
            <p:cNvSpPr/>
            <p:nvPr/>
          </p:nvSpPr>
          <p:spPr>
            <a:xfrm>
              <a:off x="6038743"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75"/>
            <p:cNvSpPr/>
            <p:nvPr/>
          </p:nvSpPr>
          <p:spPr>
            <a:xfrm>
              <a:off x="6110322"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75"/>
            <p:cNvSpPr/>
            <p:nvPr/>
          </p:nvSpPr>
          <p:spPr>
            <a:xfrm>
              <a:off x="6181901"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75"/>
            <p:cNvSpPr/>
            <p:nvPr/>
          </p:nvSpPr>
          <p:spPr>
            <a:xfrm>
              <a:off x="6253460"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75"/>
            <p:cNvSpPr/>
            <p:nvPr/>
          </p:nvSpPr>
          <p:spPr>
            <a:xfrm>
              <a:off x="6325039"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5"/>
            <p:cNvSpPr/>
            <p:nvPr/>
          </p:nvSpPr>
          <p:spPr>
            <a:xfrm>
              <a:off x="5658966" y="2330530"/>
              <a:ext cx="791177" cy="148976"/>
            </a:xfrm>
            <a:custGeom>
              <a:avLst/>
              <a:gdLst/>
              <a:ahLst/>
              <a:cxnLst/>
              <a:rect l="l" t="t" r="r" b="b"/>
              <a:pathLst>
                <a:path w="40930" h="7707" extrusionOk="0">
                  <a:moveTo>
                    <a:pt x="0" y="1"/>
                  </a:moveTo>
                  <a:lnTo>
                    <a:pt x="0"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75"/>
            <p:cNvSpPr/>
            <p:nvPr/>
          </p:nvSpPr>
          <p:spPr>
            <a:xfrm>
              <a:off x="5658966" y="2330530"/>
              <a:ext cx="791177" cy="16798"/>
            </a:xfrm>
            <a:custGeom>
              <a:avLst/>
              <a:gdLst/>
              <a:ahLst/>
              <a:cxnLst/>
              <a:rect l="l" t="t" r="r" b="b"/>
              <a:pathLst>
                <a:path w="40930" h="869" extrusionOk="0">
                  <a:moveTo>
                    <a:pt x="0" y="1"/>
                  </a:moveTo>
                  <a:lnTo>
                    <a:pt x="0"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5"/>
            <p:cNvSpPr/>
            <p:nvPr/>
          </p:nvSpPr>
          <p:spPr>
            <a:xfrm>
              <a:off x="5788574"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75"/>
            <p:cNvSpPr/>
            <p:nvPr/>
          </p:nvSpPr>
          <p:spPr>
            <a:xfrm>
              <a:off x="5860133"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5"/>
            <p:cNvSpPr/>
            <p:nvPr/>
          </p:nvSpPr>
          <p:spPr>
            <a:xfrm>
              <a:off x="5931712"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75"/>
            <p:cNvSpPr/>
            <p:nvPr/>
          </p:nvSpPr>
          <p:spPr>
            <a:xfrm>
              <a:off x="6003291"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75"/>
            <p:cNvSpPr/>
            <p:nvPr/>
          </p:nvSpPr>
          <p:spPr>
            <a:xfrm>
              <a:off x="6074851"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5"/>
            <p:cNvSpPr/>
            <p:nvPr/>
          </p:nvSpPr>
          <p:spPr>
            <a:xfrm>
              <a:off x="6146430"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5"/>
            <p:cNvSpPr/>
            <p:nvPr/>
          </p:nvSpPr>
          <p:spPr>
            <a:xfrm>
              <a:off x="6218009"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75"/>
            <p:cNvSpPr/>
            <p:nvPr/>
          </p:nvSpPr>
          <p:spPr>
            <a:xfrm>
              <a:off x="6289569"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5"/>
            <p:cNvSpPr/>
            <p:nvPr/>
          </p:nvSpPr>
          <p:spPr>
            <a:xfrm>
              <a:off x="6361148"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5"/>
            <p:cNvSpPr/>
            <p:nvPr/>
          </p:nvSpPr>
          <p:spPr>
            <a:xfrm>
              <a:off x="5624153" y="2181592"/>
              <a:ext cx="791177" cy="148957"/>
            </a:xfrm>
            <a:custGeom>
              <a:avLst/>
              <a:gdLst/>
              <a:ahLst/>
              <a:cxnLst/>
              <a:rect l="l" t="t" r="r" b="b"/>
              <a:pathLst>
                <a:path w="40930" h="7706" extrusionOk="0">
                  <a:moveTo>
                    <a:pt x="0" y="0"/>
                  </a:moveTo>
                  <a:lnTo>
                    <a:pt x="0" y="7706"/>
                  </a:lnTo>
                  <a:lnTo>
                    <a:pt x="40929" y="7706"/>
                  </a:lnTo>
                  <a:lnTo>
                    <a:pt x="40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5"/>
            <p:cNvSpPr/>
            <p:nvPr/>
          </p:nvSpPr>
          <p:spPr>
            <a:xfrm>
              <a:off x="5624153" y="2181592"/>
              <a:ext cx="791177" cy="16778"/>
            </a:xfrm>
            <a:custGeom>
              <a:avLst/>
              <a:gdLst/>
              <a:ahLst/>
              <a:cxnLst/>
              <a:rect l="l" t="t" r="r" b="b"/>
              <a:pathLst>
                <a:path w="40930" h="868" extrusionOk="0">
                  <a:moveTo>
                    <a:pt x="0" y="0"/>
                  </a:moveTo>
                  <a:lnTo>
                    <a:pt x="0" y="868"/>
                  </a:lnTo>
                  <a:lnTo>
                    <a:pt x="40929" y="868"/>
                  </a:lnTo>
                  <a:lnTo>
                    <a:pt x="409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5"/>
            <p:cNvSpPr/>
            <p:nvPr/>
          </p:nvSpPr>
          <p:spPr>
            <a:xfrm>
              <a:off x="6326334"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5"/>
            <p:cNvSpPr/>
            <p:nvPr/>
          </p:nvSpPr>
          <p:spPr>
            <a:xfrm>
              <a:off x="6254755"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5"/>
            <p:cNvSpPr/>
            <p:nvPr/>
          </p:nvSpPr>
          <p:spPr>
            <a:xfrm>
              <a:off x="6183176"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5"/>
            <p:cNvSpPr/>
            <p:nvPr/>
          </p:nvSpPr>
          <p:spPr>
            <a:xfrm>
              <a:off x="6111617"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5"/>
            <p:cNvSpPr/>
            <p:nvPr/>
          </p:nvSpPr>
          <p:spPr>
            <a:xfrm>
              <a:off x="6040038"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5"/>
            <p:cNvSpPr/>
            <p:nvPr/>
          </p:nvSpPr>
          <p:spPr>
            <a:xfrm>
              <a:off x="5968459"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5"/>
            <p:cNvSpPr/>
            <p:nvPr/>
          </p:nvSpPr>
          <p:spPr>
            <a:xfrm>
              <a:off x="5896899"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5"/>
            <p:cNvSpPr/>
            <p:nvPr/>
          </p:nvSpPr>
          <p:spPr>
            <a:xfrm>
              <a:off x="5825320"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75"/>
            <p:cNvSpPr/>
            <p:nvPr/>
          </p:nvSpPr>
          <p:spPr>
            <a:xfrm>
              <a:off x="5656376" y="2032635"/>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5"/>
            <p:cNvSpPr/>
            <p:nvPr/>
          </p:nvSpPr>
          <p:spPr>
            <a:xfrm>
              <a:off x="5656376" y="2032635"/>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5"/>
            <p:cNvSpPr/>
            <p:nvPr/>
          </p:nvSpPr>
          <p:spPr>
            <a:xfrm>
              <a:off x="6358557"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5"/>
            <p:cNvSpPr/>
            <p:nvPr/>
          </p:nvSpPr>
          <p:spPr>
            <a:xfrm>
              <a:off x="6286998"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5"/>
            <p:cNvSpPr/>
            <p:nvPr/>
          </p:nvSpPr>
          <p:spPr>
            <a:xfrm>
              <a:off x="6215419"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5"/>
            <p:cNvSpPr/>
            <p:nvPr/>
          </p:nvSpPr>
          <p:spPr>
            <a:xfrm>
              <a:off x="6143840"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5"/>
            <p:cNvSpPr/>
            <p:nvPr/>
          </p:nvSpPr>
          <p:spPr>
            <a:xfrm>
              <a:off x="6072280"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5"/>
            <p:cNvSpPr/>
            <p:nvPr/>
          </p:nvSpPr>
          <p:spPr>
            <a:xfrm>
              <a:off x="6000701"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5"/>
            <p:cNvSpPr/>
            <p:nvPr/>
          </p:nvSpPr>
          <p:spPr>
            <a:xfrm>
              <a:off x="5929141"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5"/>
            <p:cNvSpPr/>
            <p:nvPr/>
          </p:nvSpPr>
          <p:spPr>
            <a:xfrm>
              <a:off x="5857562" y="2032635"/>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5"/>
            <p:cNvSpPr/>
            <p:nvPr/>
          </p:nvSpPr>
          <p:spPr>
            <a:xfrm>
              <a:off x="5785983"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5"/>
            <p:cNvSpPr/>
            <p:nvPr/>
          </p:nvSpPr>
          <p:spPr>
            <a:xfrm>
              <a:off x="5678953" y="1883697"/>
              <a:ext cx="791834" cy="148957"/>
            </a:xfrm>
            <a:custGeom>
              <a:avLst/>
              <a:gdLst/>
              <a:ahLst/>
              <a:cxnLst/>
              <a:rect l="l" t="t" r="r" b="b"/>
              <a:pathLst>
                <a:path w="40964"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5"/>
            <p:cNvSpPr/>
            <p:nvPr/>
          </p:nvSpPr>
          <p:spPr>
            <a:xfrm>
              <a:off x="5678953" y="1883697"/>
              <a:ext cx="791834" cy="16778"/>
            </a:xfrm>
            <a:custGeom>
              <a:avLst/>
              <a:gdLst/>
              <a:ahLst/>
              <a:cxnLst/>
              <a:rect l="l" t="t" r="r" b="b"/>
              <a:pathLst>
                <a:path w="40964"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5"/>
            <p:cNvSpPr/>
            <p:nvPr/>
          </p:nvSpPr>
          <p:spPr>
            <a:xfrm>
              <a:off x="6381135"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5"/>
            <p:cNvSpPr/>
            <p:nvPr/>
          </p:nvSpPr>
          <p:spPr>
            <a:xfrm>
              <a:off x="6309556" y="188369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5"/>
            <p:cNvSpPr/>
            <p:nvPr/>
          </p:nvSpPr>
          <p:spPr>
            <a:xfrm>
              <a:off x="6237996"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5"/>
            <p:cNvSpPr/>
            <p:nvPr/>
          </p:nvSpPr>
          <p:spPr>
            <a:xfrm>
              <a:off x="6166417" y="188369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5"/>
            <p:cNvSpPr/>
            <p:nvPr/>
          </p:nvSpPr>
          <p:spPr>
            <a:xfrm>
              <a:off x="6094838"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5"/>
            <p:cNvSpPr/>
            <p:nvPr/>
          </p:nvSpPr>
          <p:spPr>
            <a:xfrm>
              <a:off x="6023279"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5"/>
            <p:cNvSpPr/>
            <p:nvPr/>
          </p:nvSpPr>
          <p:spPr>
            <a:xfrm>
              <a:off x="5951700"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5"/>
            <p:cNvSpPr/>
            <p:nvPr/>
          </p:nvSpPr>
          <p:spPr>
            <a:xfrm>
              <a:off x="5880121" y="1883697"/>
              <a:ext cx="30986" cy="148957"/>
            </a:xfrm>
            <a:custGeom>
              <a:avLst/>
              <a:gdLst/>
              <a:ahLst/>
              <a:cxnLst/>
              <a:rect l="l" t="t" r="r" b="b"/>
              <a:pathLst>
                <a:path w="1603"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5"/>
            <p:cNvSpPr/>
            <p:nvPr/>
          </p:nvSpPr>
          <p:spPr>
            <a:xfrm>
              <a:off x="5808561"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5"/>
            <p:cNvSpPr/>
            <p:nvPr/>
          </p:nvSpPr>
          <p:spPr>
            <a:xfrm>
              <a:off x="5643483" y="1734741"/>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5"/>
            <p:cNvSpPr/>
            <p:nvPr/>
          </p:nvSpPr>
          <p:spPr>
            <a:xfrm>
              <a:off x="5643483" y="1734741"/>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5"/>
            <p:cNvSpPr/>
            <p:nvPr/>
          </p:nvSpPr>
          <p:spPr>
            <a:xfrm>
              <a:off x="6345664"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5"/>
            <p:cNvSpPr/>
            <p:nvPr/>
          </p:nvSpPr>
          <p:spPr>
            <a:xfrm>
              <a:off x="6274105"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5"/>
            <p:cNvSpPr/>
            <p:nvPr/>
          </p:nvSpPr>
          <p:spPr>
            <a:xfrm>
              <a:off x="6202526" y="1734741"/>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5"/>
            <p:cNvSpPr/>
            <p:nvPr/>
          </p:nvSpPr>
          <p:spPr>
            <a:xfrm>
              <a:off x="6130309"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75"/>
            <p:cNvSpPr/>
            <p:nvPr/>
          </p:nvSpPr>
          <p:spPr>
            <a:xfrm>
              <a:off x="6059387"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5"/>
            <p:cNvSpPr/>
            <p:nvPr/>
          </p:nvSpPr>
          <p:spPr>
            <a:xfrm>
              <a:off x="5987808"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5"/>
            <p:cNvSpPr/>
            <p:nvPr/>
          </p:nvSpPr>
          <p:spPr>
            <a:xfrm>
              <a:off x="5915591"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5"/>
            <p:cNvSpPr/>
            <p:nvPr/>
          </p:nvSpPr>
          <p:spPr>
            <a:xfrm>
              <a:off x="5844012"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5"/>
            <p:cNvSpPr/>
            <p:nvPr/>
          </p:nvSpPr>
          <p:spPr>
            <a:xfrm>
              <a:off x="5772452"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5"/>
            <p:cNvSpPr/>
            <p:nvPr/>
          </p:nvSpPr>
          <p:spPr>
            <a:xfrm>
              <a:off x="5862724" y="1145021"/>
              <a:ext cx="2386733" cy="1794230"/>
            </a:xfrm>
            <a:custGeom>
              <a:avLst/>
              <a:gdLst/>
              <a:ahLst/>
              <a:cxnLst/>
              <a:rect l="l" t="t" r="r" b="b"/>
              <a:pathLst>
                <a:path w="123473" h="92821" extrusionOk="0">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5"/>
            <p:cNvSpPr/>
            <p:nvPr/>
          </p:nvSpPr>
          <p:spPr>
            <a:xfrm>
              <a:off x="5949129" y="1190543"/>
              <a:ext cx="2249046" cy="1704848"/>
            </a:xfrm>
            <a:custGeom>
              <a:avLst/>
              <a:gdLst/>
              <a:ahLst/>
              <a:cxnLst/>
              <a:rect l="l" t="t" r="r" b="b"/>
              <a:pathLst>
                <a:path w="116350" h="88197" extrusionOk="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5"/>
            <p:cNvSpPr/>
            <p:nvPr/>
          </p:nvSpPr>
          <p:spPr>
            <a:xfrm>
              <a:off x="7699093" y="2433056"/>
              <a:ext cx="33538" cy="493282"/>
            </a:xfrm>
            <a:custGeom>
              <a:avLst/>
              <a:gdLst/>
              <a:ahLst/>
              <a:cxnLst/>
              <a:rect l="l" t="t" r="r" b="b"/>
              <a:pathLst>
                <a:path w="1735" h="25519" extrusionOk="0">
                  <a:moveTo>
                    <a:pt x="0" y="1"/>
                  </a:moveTo>
                  <a:lnTo>
                    <a:pt x="0" y="25519"/>
                  </a:lnTo>
                  <a:lnTo>
                    <a:pt x="1735" y="2551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5"/>
            <p:cNvSpPr/>
            <p:nvPr/>
          </p:nvSpPr>
          <p:spPr>
            <a:xfrm>
              <a:off x="7989256" y="2164833"/>
              <a:ext cx="32900" cy="761505"/>
            </a:xfrm>
            <a:custGeom>
              <a:avLst/>
              <a:gdLst/>
              <a:ahLst/>
              <a:cxnLst/>
              <a:rect l="l" t="t" r="r" b="b"/>
              <a:pathLst>
                <a:path w="1702" h="39395" extrusionOk="0">
                  <a:moveTo>
                    <a:pt x="0" y="0"/>
                  </a:moveTo>
                  <a:lnTo>
                    <a:pt x="0" y="39395"/>
                  </a:lnTo>
                  <a:lnTo>
                    <a:pt x="1701" y="39395"/>
                  </a:lnTo>
                  <a:lnTo>
                    <a:pt x="1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5"/>
            <p:cNvSpPr/>
            <p:nvPr/>
          </p:nvSpPr>
          <p:spPr>
            <a:xfrm>
              <a:off x="8283922" y="2347308"/>
              <a:ext cx="33538" cy="579030"/>
            </a:xfrm>
            <a:custGeom>
              <a:avLst/>
              <a:gdLst/>
              <a:ahLst/>
              <a:cxnLst/>
              <a:rect l="l" t="t" r="r" b="b"/>
              <a:pathLst>
                <a:path w="1735" h="29955" extrusionOk="0">
                  <a:moveTo>
                    <a:pt x="0" y="0"/>
                  </a:moveTo>
                  <a:lnTo>
                    <a:pt x="0" y="29955"/>
                  </a:lnTo>
                  <a:lnTo>
                    <a:pt x="1735" y="29955"/>
                  </a:ln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5"/>
            <p:cNvSpPr/>
            <p:nvPr/>
          </p:nvSpPr>
          <p:spPr>
            <a:xfrm>
              <a:off x="7466959" y="2433056"/>
              <a:ext cx="232153" cy="493282"/>
            </a:xfrm>
            <a:custGeom>
              <a:avLst/>
              <a:gdLst/>
              <a:ahLst/>
              <a:cxnLst/>
              <a:rect l="l" t="t" r="r" b="b"/>
              <a:pathLst>
                <a:path w="12010" h="25519" extrusionOk="0">
                  <a:moveTo>
                    <a:pt x="1" y="1"/>
                  </a:moveTo>
                  <a:lnTo>
                    <a:pt x="1" y="25519"/>
                  </a:lnTo>
                  <a:lnTo>
                    <a:pt x="12009" y="25519"/>
                  </a:lnTo>
                  <a:lnTo>
                    <a:pt x="1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5"/>
            <p:cNvSpPr/>
            <p:nvPr/>
          </p:nvSpPr>
          <p:spPr>
            <a:xfrm>
              <a:off x="7756484" y="2164833"/>
              <a:ext cx="232791" cy="761505"/>
            </a:xfrm>
            <a:custGeom>
              <a:avLst/>
              <a:gdLst/>
              <a:ahLst/>
              <a:cxnLst/>
              <a:rect l="l" t="t" r="r" b="b"/>
              <a:pathLst>
                <a:path w="12043" h="39395" extrusionOk="0">
                  <a:moveTo>
                    <a:pt x="0" y="0"/>
                  </a:moveTo>
                  <a:lnTo>
                    <a:pt x="0" y="39395"/>
                  </a:lnTo>
                  <a:lnTo>
                    <a:pt x="12042" y="39395"/>
                  </a:ln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5"/>
            <p:cNvSpPr/>
            <p:nvPr/>
          </p:nvSpPr>
          <p:spPr>
            <a:xfrm>
              <a:off x="8051788" y="2347308"/>
              <a:ext cx="232791" cy="579030"/>
            </a:xfrm>
            <a:custGeom>
              <a:avLst/>
              <a:gdLst/>
              <a:ahLst/>
              <a:cxnLst/>
              <a:rect l="l" t="t" r="r" b="b"/>
              <a:pathLst>
                <a:path w="12043" h="29955" extrusionOk="0">
                  <a:moveTo>
                    <a:pt x="1" y="0"/>
                  </a:moveTo>
                  <a:lnTo>
                    <a:pt x="1" y="29955"/>
                  </a:lnTo>
                  <a:lnTo>
                    <a:pt x="12043" y="29955"/>
                  </a:ln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5"/>
            <p:cNvSpPr/>
            <p:nvPr/>
          </p:nvSpPr>
          <p:spPr>
            <a:xfrm>
              <a:off x="6864076" y="2727085"/>
              <a:ext cx="72893" cy="158641"/>
            </a:xfrm>
            <a:custGeom>
              <a:avLst/>
              <a:gdLst/>
              <a:ahLst/>
              <a:cxnLst/>
              <a:rect l="l" t="t" r="r" b="b"/>
              <a:pathLst>
                <a:path w="3771" h="8207" extrusionOk="0">
                  <a:moveTo>
                    <a:pt x="568" y="1"/>
                  </a:moveTo>
                  <a:lnTo>
                    <a:pt x="1" y="7606"/>
                  </a:lnTo>
                  <a:lnTo>
                    <a:pt x="3237" y="8206"/>
                  </a:lnTo>
                  <a:lnTo>
                    <a:pt x="3770" y="601"/>
                  </a:lnTo>
                  <a:lnTo>
                    <a:pt x="568"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75"/>
            <p:cNvSpPr/>
            <p:nvPr/>
          </p:nvSpPr>
          <p:spPr>
            <a:xfrm>
              <a:off x="7266430" y="2737407"/>
              <a:ext cx="79330" cy="147024"/>
            </a:xfrm>
            <a:custGeom>
              <a:avLst/>
              <a:gdLst/>
              <a:ahLst/>
              <a:cxnLst/>
              <a:rect l="l" t="t" r="r" b="b"/>
              <a:pathLst>
                <a:path w="4104" h="7606" extrusionOk="0">
                  <a:moveTo>
                    <a:pt x="1" y="0"/>
                  </a:moveTo>
                  <a:lnTo>
                    <a:pt x="835" y="7606"/>
                  </a:lnTo>
                  <a:lnTo>
                    <a:pt x="4104" y="7606"/>
                  </a:ln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5"/>
            <p:cNvSpPr/>
            <p:nvPr/>
          </p:nvSpPr>
          <p:spPr>
            <a:xfrm>
              <a:off x="7154876" y="2876680"/>
              <a:ext cx="218622" cy="72236"/>
            </a:xfrm>
            <a:custGeom>
              <a:avLst/>
              <a:gdLst/>
              <a:ahLst/>
              <a:cxnLst/>
              <a:rect l="l" t="t" r="r" b="b"/>
              <a:pathLst>
                <a:path w="11310" h="3737" extrusionOk="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5"/>
            <p:cNvSpPr/>
            <p:nvPr/>
          </p:nvSpPr>
          <p:spPr>
            <a:xfrm>
              <a:off x="6717709" y="2860307"/>
              <a:ext cx="223764" cy="84317"/>
            </a:xfrm>
            <a:custGeom>
              <a:avLst/>
              <a:gdLst/>
              <a:ahLst/>
              <a:cxnLst/>
              <a:rect l="l" t="t" r="r" b="b"/>
              <a:pathLst>
                <a:path w="11576" h="4362" extrusionOk="0">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5"/>
            <p:cNvSpPr/>
            <p:nvPr/>
          </p:nvSpPr>
          <p:spPr>
            <a:xfrm>
              <a:off x="6665479" y="913273"/>
              <a:ext cx="417199" cy="294686"/>
            </a:xfrm>
            <a:custGeom>
              <a:avLst/>
              <a:gdLst/>
              <a:ahLst/>
              <a:cxnLst/>
              <a:rect l="l" t="t" r="r" b="b"/>
              <a:pathLst>
                <a:path w="21583" h="15245" extrusionOk="0">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5"/>
            <p:cNvSpPr/>
            <p:nvPr/>
          </p:nvSpPr>
          <p:spPr>
            <a:xfrm>
              <a:off x="6893090" y="870013"/>
              <a:ext cx="274718" cy="250266"/>
            </a:xfrm>
            <a:custGeom>
              <a:avLst/>
              <a:gdLst/>
              <a:ahLst/>
              <a:cxnLst/>
              <a:rect l="l" t="t" r="r" b="b"/>
              <a:pathLst>
                <a:path w="14212" h="12947" extrusionOk="0">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5"/>
            <p:cNvSpPr/>
            <p:nvPr/>
          </p:nvSpPr>
          <p:spPr>
            <a:xfrm>
              <a:off x="6619068" y="1114460"/>
              <a:ext cx="89633" cy="75368"/>
            </a:xfrm>
            <a:custGeom>
              <a:avLst/>
              <a:gdLst/>
              <a:ahLst/>
              <a:cxnLst/>
              <a:rect l="l" t="t" r="r" b="b"/>
              <a:pathLst>
                <a:path w="4637" h="3899" extrusionOk="0">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5"/>
            <p:cNvSpPr/>
            <p:nvPr/>
          </p:nvSpPr>
          <p:spPr>
            <a:xfrm>
              <a:off x="6581026" y="1114460"/>
              <a:ext cx="76102" cy="72874"/>
            </a:xfrm>
            <a:custGeom>
              <a:avLst/>
              <a:gdLst/>
              <a:ahLst/>
              <a:cxnLst/>
              <a:rect l="l" t="t" r="r" b="b"/>
              <a:pathLst>
                <a:path w="3937" h="3770" extrusionOk="0">
                  <a:moveTo>
                    <a:pt x="1468" y="0"/>
                  </a:moveTo>
                  <a:lnTo>
                    <a:pt x="0" y="3303"/>
                  </a:lnTo>
                  <a:lnTo>
                    <a:pt x="1935" y="3770"/>
                  </a:lnTo>
                  <a:lnTo>
                    <a:pt x="3936"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5"/>
            <p:cNvSpPr/>
            <p:nvPr/>
          </p:nvSpPr>
          <p:spPr>
            <a:xfrm>
              <a:off x="6869237" y="2727085"/>
              <a:ext cx="67732" cy="87720"/>
            </a:xfrm>
            <a:custGeom>
              <a:avLst/>
              <a:gdLst/>
              <a:ahLst/>
              <a:cxnLst/>
              <a:rect l="l" t="t" r="r" b="b"/>
              <a:pathLst>
                <a:path w="3504" h="4538" extrusionOk="0">
                  <a:moveTo>
                    <a:pt x="301" y="1"/>
                  </a:moveTo>
                  <a:lnTo>
                    <a:pt x="1" y="3903"/>
                  </a:lnTo>
                  <a:lnTo>
                    <a:pt x="3236" y="4537"/>
                  </a:lnTo>
                  <a:lnTo>
                    <a:pt x="3503" y="601"/>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5"/>
            <p:cNvSpPr/>
            <p:nvPr/>
          </p:nvSpPr>
          <p:spPr>
            <a:xfrm>
              <a:off x="7266430" y="2737407"/>
              <a:ext cx="71598" cy="76102"/>
            </a:xfrm>
            <a:custGeom>
              <a:avLst/>
              <a:gdLst/>
              <a:ahLst/>
              <a:cxnLst/>
              <a:rect l="l" t="t" r="r" b="b"/>
              <a:pathLst>
                <a:path w="3704" h="3937" extrusionOk="0">
                  <a:moveTo>
                    <a:pt x="1" y="0"/>
                  </a:moveTo>
                  <a:lnTo>
                    <a:pt x="434" y="3936"/>
                  </a:lnTo>
                  <a:lnTo>
                    <a:pt x="3703" y="3936"/>
                  </a:lnTo>
                  <a:lnTo>
                    <a:pt x="33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5"/>
            <p:cNvSpPr/>
            <p:nvPr/>
          </p:nvSpPr>
          <p:spPr>
            <a:xfrm>
              <a:off x="6924694" y="866205"/>
              <a:ext cx="442986" cy="580345"/>
            </a:xfrm>
            <a:custGeom>
              <a:avLst/>
              <a:gdLst/>
              <a:ahLst/>
              <a:cxnLst/>
              <a:rect l="l" t="t" r="r" b="b"/>
              <a:pathLst>
                <a:path w="22917" h="30023" extrusionOk="0">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5"/>
            <p:cNvSpPr/>
            <p:nvPr/>
          </p:nvSpPr>
          <p:spPr>
            <a:xfrm>
              <a:off x="7101371" y="712744"/>
              <a:ext cx="154118" cy="200336"/>
            </a:xfrm>
            <a:custGeom>
              <a:avLst/>
              <a:gdLst/>
              <a:ahLst/>
              <a:cxnLst/>
              <a:rect l="l" t="t" r="r" b="b"/>
              <a:pathLst>
                <a:path w="7973" h="10364" extrusionOk="0">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5"/>
            <p:cNvSpPr/>
            <p:nvPr/>
          </p:nvSpPr>
          <p:spPr>
            <a:xfrm>
              <a:off x="7112331" y="912636"/>
              <a:ext cx="61276" cy="44768"/>
            </a:xfrm>
            <a:custGeom>
              <a:avLst/>
              <a:gdLst/>
              <a:ahLst/>
              <a:cxnLst/>
              <a:rect l="l" t="t" r="r" b="b"/>
              <a:pathLst>
                <a:path w="3170" h="2316" extrusionOk="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5"/>
            <p:cNvSpPr/>
            <p:nvPr/>
          </p:nvSpPr>
          <p:spPr>
            <a:xfrm>
              <a:off x="7078793" y="948106"/>
              <a:ext cx="67732" cy="344325"/>
            </a:xfrm>
            <a:custGeom>
              <a:avLst/>
              <a:gdLst/>
              <a:ahLst/>
              <a:cxnLst/>
              <a:rect l="l" t="t" r="r" b="b"/>
              <a:pathLst>
                <a:path w="3504" h="17813" extrusionOk="0">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5"/>
            <p:cNvSpPr/>
            <p:nvPr/>
          </p:nvSpPr>
          <p:spPr>
            <a:xfrm>
              <a:off x="7148439" y="870477"/>
              <a:ext cx="139930" cy="78286"/>
            </a:xfrm>
            <a:custGeom>
              <a:avLst/>
              <a:gdLst/>
              <a:ahLst/>
              <a:cxnLst/>
              <a:rect l="l" t="t" r="r" b="b"/>
              <a:pathLst>
                <a:path w="7239" h="4050" extrusionOk="0">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5"/>
            <p:cNvSpPr/>
            <p:nvPr/>
          </p:nvSpPr>
          <p:spPr>
            <a:xfrm>
              <a:off x="7073632" y="861662"/>
              <a:ext cx="74826" cy="82578"/>
            </a:xfrm>
            <a:custGeom>
              <a:avLst/>
              <a:gdLst/>
              <a:ahLst/>
              <a:cxnLst/>
              <a:rect l="l" t="t" r="r" b="b"/>
              <a:pathLst>
                <a:path w="3871" h="4272" extrusionOk="0">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5"/>
            <p:cNvSpPr/>
            <p:nvPr/>
          </p:nvSpPr>
          <p:spPr>
            <a:xfrm>
              <a:off x="7158761" y="741121"/>
              <a:ext cx="56753" cy="67075"/>
            </a:xfrm>
            <a:custGeom>
              <a:avLst/>
              <a:gdLst/>
              <a:ahLst/>
              <a:cxnLst/>
              <a:rect l="l" t="t" r="r" b="b"/>
              <a:pathLst>
                <a:path w="2936" h="3470" extrusionOk="0">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5"/>
            <p:cNvSpPr/>
            <p:nvPr/>
          </p:nvSpPr>
          <p:spPr>
            <a:xfrm>
              <a:off x="7085462" y="563980"/>
              <a:ext cx="93654" cy="96534"/>
            </a:xfrm>
            <a:custGeom>
              <a:avLst/>
              <a:gdLst/>
              <a:ahLst/>
              <a:cxnLst/>
              <a:rect l="l" t="t" r="r" b="b"/>
              <a:pathLst>
                <a:path w="4845" h="4994" extrusionOk="0">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5"/>
            <p:cNvSpPr/>
            <p:nvPr/>
          </p:nvSpPr>
          <p:spPr>
            <a:xfrm>
              <a:off x="7084901" y="546139"/>
              <a:ext cx="212417" cy="244119"/>
            </a:xfrm>
            <a:custGeom>
              <a:avLst/>
              <a:gdLst/>
              <a:ahLst/>
              <a:cxnLst/>
              <a:rect l="l" t="t" r="r" b="b"/>
              <a:pathLst>
                <a:path w="10989" h="12629" extrusionOk="0">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5"/>
            <p:cNvSpPr/>
            <p:nvPr/>
          </p:nvSpPr>
          <p:spPr>
            <a:xfrm>
              <a:off x="7061396" y="458806"/>
              <a:ext cx="298552" cy="295092"/>
            </a:xfrm>
            <a:custGeom>
              <a:avLst/>
              <a:gdLst/>
              <a:ahLst/>
              <a:cxnLst/>
              <a:rect l="l" t="t" r="r" b="b"/>
              <a:pathLst>
                <a:path w="15445" h="15266" extrusionOk="0">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5"/>
            <p:cNvSpPr/>
            <p:nvPr/>
          </p:nvSpPr>
          <p:spPr>
            <a:xfrm>
              <a:off x="7142640" y="704529"/>
              <a:ext cx="43222" cy="12816"/>
            </a:xfrm>
            <a:custGeom>
              <a:avLst/>
              <a:gdLst/>
              <a:ahLst/>
              <a:cxnLst/>
              <a:rect l="l" t="t" r="r" b="b"/>
              <a:pathLst>
                <a:path w="2236" h="663" extrusionOk="0">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5"/>
            <p:cNvSpPr/>
            <p:nvPr/>
          </p:nvSpPr>
          <p:spPr>
            <a:xfrm>
              <a:off x="7222589" y="676094"/>
              <a:ext cx="82558" cy="63151"/>
            </a:xfrm>
            <a:custGeom>
              <a:avLst/>
              <a:gdLst/>
              <a:ahLst/>
              <a:cxnLst/>
              <a:rect l="l" t="t" r="r" b="b"/>
              <a:pathLst>
                <a:path w="4271" h="3267" extrusionOk="0">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5"/>
            <p:cNvSpPr/>
            <p:nvPr/>
          </p:nvSpPr>
          <p:spPr>
            <a:xfrm>
              <a:off x="6824758" y="1422658"/>
              <a:ext cx="368836" cy="1380529"/>
            </a:xfrm>
            <a:custGeom>
              <a:avLst/>
              <a:gdLst/>
              <a:ahLst/>
              <a:cxnLst/>
              <a:rect l="l" t="t" r="r" b="b"/>
              <a:pathLst>
                <a:path w="19081" h="71419" extrusionOk="0">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5"/>
            <p:cNvSpPr/>
            <p:nvPr/>
          </p:nvSpPr>
          <p:spPr>
            <a:xfrm>
              <a:off x="7052369" y="1559359"/>
              <a:ext cx="92861" cy="378520"/>
            </a:xfrm>
            <a:custGeom>
              <a:avLst/>
              <a:gdLst/>
              <a:ahLst/>
              <a:cxnLst/>
              <a:rect l="l" t="t" r="r" b="b"/>
              <a:pathLst>
                <a:path w="4804" h="19582" extrusionOk="0">
                  <a:moveTo>
                    <a:pt x="3603" y="1"/>
                  </a:moveTo>
                  <a:cubicBezTo>
                    <a:pt x="767" y="3403"/>
                    <a:pt x="0" y="13911"/>
                    <a:pt x="567" y="19581"/>
                  </a:cubicBezTo>
                  <a:cubicBezTo>
                    <a:pt x="1835" y="13777"/>
                    <a:pt x="3469" y="7506"/>
                    <a:pt x="4804" y="2569"/>
                  </a:cubicBezTo>
                  <a:lnTo>
                    <a:pt x="36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5"/>
            <p:cNvSpPr/>
            <p:nvPr/>
          </p:nvSpPr>
          <p:spPr>
            <a:xfrm>
              <a:off x="7091048" y="1431047"/>
              <a:ext cx="270833" cy="1367636"/>
            </a:xfrm>
            <a:custGeom>
              <a:avLst/>
              <a:gdLst/>
              <a:ahLst/>
              <a:cxnLst/>
              <a:rect l="l" t="t" r="r" b="b"/>
              <a:pathLst>
                <a:path w="14011" h="70752" extrusionOk="0">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5"/>
            <p:cNvSpPr/>
            <p:nvPr/>
          </p:nvSpPr>
          <p:spPr>
            <a:xfrm>
              <a:off x="7223884" y="2757394"/>
              <a:ext cx="150890" cy="43860"/>
            </a:xfrm>
            <a:custGeom>
              <a:avLst/>
              <a:gdLst/>
              <a:ahLst/>
              <a:cxnLst/>
              <a:rect l="l" t="t" r="r" b="b"/>
              <a:pathLst>
                <a:path w="7806" h="2269" extrusionOk="0">
                  <a:moveTo>
                    <a:pt x="0" y="0"/>
                  </a:moveTo>
                  <a:lnTo>
                    <a:pt x="400" y="2269"/>
                  </a:lnTo>
                  <a:lnTo>
                    <a:pt x="7472" y="2269"/>
                  </a:lnTo>
                  <a:lnTo>
                    <a:pt x="7806" y="13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5"/>
            <p:cNvSpPr/>
            <p:nvPr/>
          </p:nvSpPr>
          <p:spPr>
            <a:xfrm>
              <a:off x="6838289" y="2740635"/>
              <a:ext cx="136064" cy="67075"/>
            </a:xfrm>
            <a:custGeom>
              <a:avLst/>
              <a:gdLst/>
              <a:ahLst/>
              <a:cxnLst/>
              <a:rect l="l" t="t" r="r" b="b"/>
              <a:pathLst>
                <a:path w="7039" h="3470" extrusionOk="0">
                  <a:moveTo>
                    <a:pt x="1" y="0"/>
                  </a:moveTo>
                  <a:lnTo>
                    <a:pt x="167" y="2302"/>
                  </a:lnTo>
                  <a:lnTo>
                    <a:pt x="6338" y="3469"/>
                  </a:lnTo>
                  <a:lnTo>
                    <a:pt x="7039" y="133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5"/>
            <p:cNvSpPr/>
            <p:nvPr/>
          </p:nvSpPr>
          <p:spPr>
            <a:xfrm>
              <a:off x="7172930" y="644316"/>
              <a:ext cx="14208" cy="18228"/>
            </a:xfrm>
            <a:custGeom>
              <a:avLst/>
              <a:gdLst/>
              <a:ahLst/>
              <a:cxnLst/>
              <a:rect l="l" t="t" r="r" b="b"/>
              <a:pathLst>
                <a:path w="735" h="943" extrusionOk="0">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5"/>
            <p:cNvSpPr/>
            <p:nvPr/>
          </p:nvSpPr>
          <p:spPr>
            <a:xfrm>
              <a:off x="7117492" y="629490"/>
              <a:ext cx="13550" cy="18228"/>
            </a:xfrm>
            <a:custGeom>
              <a:avLst/>
              <a:gdLst/>
              <a:ahLst/>
              <a:cxnLst/>
              <a:rect l="l" t="t" r="r" b="b"/>
              <a:pathLst>
                <a:path w="701" h="943" extrusionOk="0">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5"/>
            <p:cNvSpPr/>
            <p:nvPr/>
          </p:nvSpPr>
          <p:spPr>
            <a:xfrm>
              <a:off x="7107808" y="645050"/>
              <a:ext cx="34852" cy="45194"/>
            </a:xfrm>
            <a:custGeom>
              <a:avLst/>
              <a:gdLst/>
              <a:ahLst/>
              <a:cxnLst/>
              <a:rect l="l" t="t" r="r" b="b"/>
              <a:pathLst>
                <a:path w="1803" h="2338" extrusionOk="0">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5"/>
            <p:cNvSpPr/>
            <p:nvPr/>
          </p:nvSpPr>
          <p:spPr>
            <a:xfrm>
              <a:off x="7180875" y="616616"/>
              <a:ext cx="26250" cy="21998"/>
            </a:xfrm>
            <a:custGeom>
              <a:avLst/>
              <a:gdLst/>
              <a:ahLst/>
              <a:cxnLst/>
              <a:rect l="l" t="t" r="r" b="b"/>
              <a:pathLst>
                <a:path w="1358" h="1138" extrusionOk="0">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5"/>
            <p:cNvSpPr/>
            <p:nvPr/>
          </p:nvSpPr>
          <p:spPr>
            <a:xfrm>
              <a:off x="7103304" y="595972"/>
              <a:ext cx="29034" cy="16199"/>
            </a:xfrm>
            <a:custGeom>
              <a:avLst/>
              <a:gdLst/>
              <a:ahLst/>
              <a:cxnLst/>
              <a:rect l="l" t="t" r="r" b="b"/>
              <a:pathLst>
                <a:path w="1502" h="838" extrusionOk="0">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5"/>
            <p:cNvSpPr/>
            <p:nvPr/>
          </p:nvSpPr>
          <p:spPr>
            <a:xfrm>
              <a:off x="7240643" y="2872060"/>
              <a:ext cx="33557" cy="16237"/>
            </a:xfrm>
            <a:custGeom>
              <a:avLst/>
              <a:gdLst/>
              <a:ahLst/>
              <a:cxnLst/>
              <a:rect l="l" t="t" r="r" b="b"/>
              <a:pathLst>
                <a:path w="1736" h="840" extrusionOk="0">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5"/>
            <p:cNvSpPr/>
            <p:nvPr/>
          </p:nvSpPr>
          <p:spPr>
            <a:xfrm>
              <a:off x="7252899" y="2857330"/>
              <a:ext cx="21302" cy="28396"/>
            </a:xfrm>
            <a:custGeom>
              <a:avLst/>
              <a:gdLst/>
              <a:ahLst/>
              <a:cxnLst/>
              <a:rect l="l" t="t" r="r" b="b"/>
              <a:pathLst>
                <a:path w="1102" h="1469" extrusionOk="0">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5"/>
            <p:cNvSpPr/>
            <p:nvPr/>
          </p:nvSpPr>
          <p:spPr>
            <a:xfrm>
              <a:off x="6820873" y="2848690"/>
              <a:ext cx="38718" cy="19620"/>
            </a:xfrm>
            <a:custGeom>
              <a:avLst/>
              <a:gdLst/>
              <a:ahLst/>
              <a:cxnLst/>
              <a:rect l="l" t="t" r="r" b="b"/>
              <a:pathLst>
                <a:path w="2003" h="1015" extrusionOk="0">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5"/>
            <p:cNvSpPr/>
            <p:nvPr/>
          </p:nvSpPr>
          <p:spPr>
            <a:xfrm>
              <a:off x="6837651" y="2837227"/>
              <a:ext cx="23235" cy="31083"/>
            </a:xfrm>
            <a:custGeom>
              <a:avLst/>
              <a:gdLst/>
              <a:ahLst/>
              <a:cxnLst/>
              <a:rect l="l" t="t" r="r" b="b"/>
              <a:pathLst>
                <a:path w="1202" h="1608" extrusionOk="0">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5"/>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5"/>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5"/>
            <p:cNvSpPr/>
            <p:nvPr/>
          </p:nvSpPr>
          <p:spPr>
            <a:xfrm>
              <a:off x="6448191" y="1094821"/>
              <a:ext cx="791177" cy="725378"/>
            </a:xfrm>
            <a:custGeom>
              <a:avLst/>
              <a:gdLst/>
              <a:ahLst/>
              <a:cxnLst/>
              <a:rect l="l" t="t" r="r" b="b"/>
              <a:pathLst>
                <a:path w="40930" h="37526" extrusionOk="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5"/>
            <p:cNvSpPr/>
            <p:nvPr/>
          </p:nvSpPr>
          <p:spPr>
            <a:xfrm>
              <a:off x="6686124" y="1289841"/>
              <a:ext cx="308236" cy="343687"/>
            </a:xfrm>
            <a:custGeom>
              <a:avLst/>
              <a:gdLst/>
              <a:ahLst/>
              <a:cxnLst/>
              <a:rect l="l" t="t" r="r" b="b"/>
              <a:pathLst>
                <a:path w="15946" h="17780" extrusionOk="0">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5"/>
            <p:cNvSpPr/>
            <p:nvPr/>
          </p:nvSpPr>
          <p:spPr>
            <a:xfrm>
              <a:off x="6517179" y="1162669"/>
              <a:ext cx="620319" cy="361896"/>
            </a:xfrm>
            <a:custGeom>
              <a:avLst/>
              <a:gdLst/>
              <a:ahLst/>
              <a:cxnLst/>
              <a:rect l="l" t="t" r="r" b="b"/>
              <a:pathLst>
                <a:path w="32091" h="18722" extrusionOk="0">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5"/>
            <p:cNvSpPr/>
            <p:nvPr/>
          </p:nvSpPr>
          <p:spPr>
            <a:xfrm>
              <a:off x="7268363" y="932623"/>
              <a:ext cx="241818" cy="480389"/>
            </a:xfrm>
            <a:custGeom>
              <a:avLst/>
              <a:gdLst/>
              <a:ahLst/>
              <a:cxnLst/>
              <a:rect l="l" t="t" r="r" b="b"/>
              <a:pathLst>
                <a:path w="12510" h="24852" extrusionOk="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5"/>
            <p:cNvSpPr/>
            <p:nvPr/>
          </p:nvSpPr>
          <p:spPr>
            <a:xfrm>
              <a:off x="7250521" y="895393"/>
              <a:ext cx="228713" cy="260994"/>
            </a:xfrm>
            <a:custGeom>
              <a:avLst/>
              <a:gdLst/>
              <a:ahLst/>
              <a:cxnLst/>
              <a:rect l="l" t="t" r="r" b="b"/>
              <a:pathLst>
                <a:path w="11832" h="13502" extrusionOk="0">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5"/>
            <p:cNvSpPr/>
            <p:nvPr/>
          </p:nvSpPr>
          <p:spPr>
            <a:xfrm>
              <a:off x="7218723" y="1367219"/>
              <a:ext cx="94794" cy="76740"/>
            </a:xfrm>
            <a:custGeom>
              <a:avLst/>
              <a:gdLst/>
              <a:ahLst/>
              <a:cxnLst/>
              <a:rect l="l" t="t" r="r" b="b"/>
              <a:pathLst>
                <a:path w="4904" h="3970" extrusionOk="0">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5"/>
            <p:cNvSpPr/>
            <p:nvPr/>
          </p:nvSpPr>
          <p:spPr>
            <a:xfrm>
              <a:off x="7180682" y="1374313"/>
              <a:ext cx="79968" cy="92861"/>
            </a:xfrm>
            <a:custGeom>
              <a:avLst/>
              <a:gdLst/>
              <a:ahLst/>
              <a:cxnLst/>
              <a:rect l="l" t="t" r="r" b="b"/>
              <a:pathLst>
                <a:path w="4137" h="4804" extrusionOk="0">
                  <a:moveTo>
                    <a:pt x="1968" y="0"/>
                  </a:moveTo>
                  <a:lnTo>
                    <a:pt x="0" y="1901"/>
                  </a:lnTo>
                  <a:lnTo>
                    <a:pt x="1902" y="4804"/>
                  </a:lnTo>
                  <a:lnTo>
                    <a:pt x="4137" y="3603"/>
                  </a:lnTo>
                  <a:lnTo>
                    <a:pt x="1968"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76"/>
          <p:cNvSpPr txBox="1">
            <a:spLocks noGrp="1"/>
          </p:cNvSpPr>
          <p:nvPr>
            <p:ph type="title" idx="4"/>
          </p:nvPr>
        </p:nvSpPr>
        <p:spPr>
          <a:xfrm>
            <a:off x="720000" y="53292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Overview</a:t>
            </a:r>
            <a:endParaRPr/>
          </a:p>
        </p:txBody>
      </p:sp>
      <p:sp>
        <p:nvSpPr>
          <p:cNvPr id="937" name="Google Shape;937;p76"/>
          <p:cNvSpPr txBox="1"/>
          <p:nvPr/>
        </p:nvSpPr>
        <p:spPr>
          <a:xfrm>
            <a:off x="1313575" y="1503475"/>
            <a:ext cx="6724200" cy="2883900"/>
          </a:xfrm>
          <a:prstGeom prst="rect">
            <a:avLst/>
          </a:prstGeom>
          <a:noFill/>
          <a:ln>
            <a:noFill/>
          </a:ln>
        </p:spPr>
        <p:txBody>
          <a:bodyPr spcFirstLastPara="1" wrap="square" lIns="91425" tIns="91425" rIns="91425" bIns="91425" anchor="t" anchorCtr="0">
            <a:spAutoFit/>
          </a:bodyPr>
          <a:lstStyle/>
          <a:p>
            <a:pPr marL="457200" lvl="0" indent="-317500" algn="l" rtl="0">
              <a:lnSpc>
                <a:spcPct val="163636"/>
              </a:lnSpc>
              <a:spcBef>
                <a:spcPts val="0"/>
              </a:spcBef>
              <a:spcAft>
                <a:spcPts val="0"/>
              </a:spcAft>
              <a:buSzPts val="1400"/>
              <a:buChar char="●"/>
            </a:pPr>
            <a:r>
              <a:rPr lang="en-GB"/>
              <a:t>Founded in 1864 in Halifax, Nova Scotia</a:t>
            </a:r>
            <a:endParaRPr/>
          </a:p>
          <a:p>
            <a:pPr marL="457200" lvl="0" indent="-317500" algn="l" rtl="0">
              <a:lnSpc>
                <a:spcPct val="163636"/>
              </a:lnSpc>
              <a:spcBef>
                <a:spcPts val="0"/>
              </a:spcBef>
              <a:spcAft>
                <a:spcPts val="0"/>
              </a:spcAft>
              <a:buSzPts val="1400"/>
              <a:buChar char="●"/>
            </a:pPr>
            <a:r>
              <a:rPr lang="en-GB"/>
              <a:t>Largest Bank in Canada, Based on Market Capitalization ~ $174.3B in 2022</a:t>
            </a:r>
            <a:endParaRPr/>
          </a:p>
          <a:p>
            <a:pPr marL="457200" lvl="0" indent="-317500" algn="l" rtl="0">
              <a:lnSpc>
                <a:spcPct val="163636"/>
              </a:lnSpc>
              <a:spcBef>
                <a:spcPts val="0"/>
              </a:spcBef>
              <a:spcAft>
                <a:spcPts val="0"/>
              </a:spcAft>
              <a:buSzPts val="1400"/>
              <a:buChar char="●"/>
            </a:pPr>
            <a:r>
              <a:rPr lang="en-GB"/>
              <a:t>Operate In Canada, United States and other 53 courtiers.</a:t>
            </a:r>
            <a:endParaRPr/>
          </a:p>
          <a:p>
            <a:pPr marL="457200" lvl="0" indent="-317500" algn="l" rtl="0">
              <a:lnSpc>
                <a:spcPct val="163636"/>
              </a:lnSpc>
              <a:spcBef>
                <a:spcPts val="0"/>
              </a:spcBef>
              <a:spcAft>
                <a:spcPts val="0"/>
              </a:spcAft>
              <a:buSzPts val="1400"/>
              <a:buChar char="●"/>
            </a:pPr>
            <a:r>
              <a:rPr lang="en-GB"/>
              <a:t>Serve over 18 million personal, business, public sector and institutional clients</a:t>
            </a:r>
            <a:endParaRPr/>
          </a:p>
          <a:p>
            <a:pPr marL="457200" lvl="0" indent="-317500" algn="l" rtl="0">
              <a:lnSpc>
                <a:spcPct val="163636"/>
              </a:lnSpc>
              <a:spcBef>
                <a:spcPts val="0"/>
              </a:spcBef>
              <a:spcAft>
                <a:spcPts val="0"/>
              </a:spcAft>
              <a:buSzPts val="1400"/>
              <a:buChar char="●"/>
            </a:pPr>
            <a:r>
              <a:rPr lang="en-GB"/>
              <a:t>80,000 employee worldwide </a:t>
            </a:r>
            <a:endParaRPr/>
          </a:p>
          <a:p>
            <a:pPr marL="457200" lvl="0" indent="-317500" algn="l" rtl="0">
              <a:lnSpc>
                <a:spcPct val="163636"/>
              </a:lnSpc>
              <a:spcBef>
                <a:spcPts val="0"/>
              </a:spcBef>
              <a:spcAft>
                <a:spcPts val="0"/>
              </a:spcAft>
              <a:buSzPts val="1400"/>
              <a:buChar char="●"/>
            </a:pPr>
            <a:r>
              <a:rPr lang="en-GB"/>
              <a:t>Rank 38 in the 2023 Forbes Global 2000 Listing</a:t>
            </a:r>
            <a:endParaRPr/>
          </a:p>
          <a:p>
            <a:pPr marL="0" lvl="0" indent="0" algn="l" rtl="0">
              <a:spcBef>
                <a:spcPts val="0"/>
              </a:spcBef>
              <a:spcAft>
                <a:spcPts val="0"/>
              </a:spcAft>
              <a:buNone/>
            </a:pPr>
            <a:endParaRPr sz="1500">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77"/>
          <p:cNvSpPr txBox="1">
            <a:spLocks noGrp="1"/>
          </p:cNvSpPr>
          <p:nvPr>
            <p:ph type="title"/>
          </p:nvPr>
        </p:nvSpPr>
        <p:spPr>
          <a:xfrm>
            <a:off x="65725" y="576725"/>
            <a:ext cx="79422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Financial Product &amp; Services</a:t>
            </a:r>
            <a:endParaRPr/>
          </a:p>
        </p:txBody>
      </p:sp>
      <p:pic>
        <p:nvPicPr>
          <p:cNvPr id="943" name="Google Shape;943;p77"/>
          <p:cNvPicPr preferRelativeResize="0"/>
          <p:nvPr/>
        </p:nvPicPr>
        <p:blipFill>
          <a:blip r:embed="rId3">
            <a:alphaModFix/>
          </a:blip>
          <a:stretch>
            <a:fillRect/>
          </a:stretch>
        </p:blipFill>
        <p:spPr>
          <a:xfrm>
            <a:off x="513800" y="1267775"/>
            <a:ext cx="6813681" cy="3733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60"/>
          <p:cNvSpPr txBox="1">
            <a:spLocks noGrp="1"/>
          </p:cNvSpPr>
          <p:nvPr>
            <p:ph type="title"/>
          </p:nvPr>
        </p:nvSpPr>
        <p:spPr>
          <a:xfrm>
            <a:off x="2581400" y="123825"/>
            <a:ext cx="2967300" cy="88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600" b="1">
                <a:latin typeface="Times New Roman"/>
                <a:ea typeface="Times New Roman"/>
                <a:cs typeface="Times New Roman"/>
                <a:sym typeface="Times New Roman"/>
              </a:rPr>
              <a:t>AGENDA</a:t>
            </a:r>
            <a:endParaRPr sz="3600" b="1">
              <a:latin typeface="Times New Roman"/>
              <a:ea typeface="Times New Roman"/>
              <a:cs typeface="Times New Roman"/>
              <a:sym typeface="Times New Roman"/>
            </a:endParaRPr>
          </a:p>
        </p:txBody>
      </p:sp>
      <p:sp>
        <p:nvSpPr>
          <p:cNvPr id="379" name="Google Shape;379;p60"/>
          <p:cNvSpPr txBox="1">
            <a:spLocks noGrp="1"/>
          </p:cNvSpPr>
          <p:nvPr>
            <p:ph type="subTitle" idx="1"/>
          </p:nvPr>
        </p:nvSpPr>
        <p:spPr>
          <a:xfrm>
            <a:off x="1530500" y="1192975"/>
            <a:ext cx="3088200" cy="55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200">
                <a:latin typeface="Arial"/>
                <a:ea typeface="Arial"/>
                <a:cs typeface="Arial"/>
                <a:sym typeface="Arial"/>
              </a:rPr>
              <a:t>Industry Overview</a:t>
            </a:r>
            <a:endParaRPr sz="2200">
              <a:latin typeface="Arial"/>
              <a:ea typeface="Arial"/>
              <a:cs typeface="Arial"/>
              <a:sym typeface="Arial"/>
            </a:endParaRPr>
          </a:p>
          <a:p>
            <a:pPr marL="0" lvl="0" indent="0" algn="l" rtl="0">
              <a:lnSpc>
                <a:spcPct val="115000"/>
              </a:lnSpc>
              <a:spcBef>
                <a:spcPts val="1200"/>
              </a:spcBef>
              <a:spcAft>
                <a:spcPts val="1200"/>
              </a:spcAft>
              <a:buNone/>
            </a:pPr>
            <a:endParaRPr sz="2000"/>
          </a:p>
        </p:txBody>
      </p:sp>
      <p:grpSp>
        <p:nvGrpSpPr>
          <p:cNvPr id="380" name="Google Shape;380;p60"/>
          <p:cNvGrpSpPr/>
          <p:nvPr/>
        </p:nvGrpSpPr>
        <p:grpSpPr>
          <a:xfrm>
            <a:off x="6364610" y="624100"/>
            <a:ext cx="2633828" cy="2981050"/>
            <a:chOff x="5694223" y="943051"/>
            <a:chExt cx="2633828" cy="2981050"/>
          </a:xfrm>
        </p:grpSpPr>
        <p:sp>
          <p:nvSpPr>
            <p:cNvPr id="381" name="Google Shape;381;p60"/>
            <p:cNvSpPr/>
            <p:nvPr/>
          </p:nvSpPr>
          <p:spPr>
            <a:xfrm>
              <a:off x="5694223" y="3729600"/>
              <a:ext cx="2633828" cy="194501"/>
            </a:xfrm>
            <a:custGeom>
              <a:avLst/>
              <a:gdLst/>
              <a:ahLst/>
              <a:cxnLst/>
              <a:rect l="l" t="t" r="r" b="b"/>
              <a:pathLst>
                <a:path w="198090" h="11574" extrusionOk="0">
                  <a:moveTo>
                    <a:pt x="99030" y="1"/>
                  </a:moveTo>
                  <a:lnTo>
                    <a:pt x="88914" y="30"/>
                  </a:lnTo>
                  <a:lnTo>
                    <a:pt x="79090" y="117"/>
                  </a:lnTo>
                  <a:lnTo>
                    <a:pt x="69586" y="263"/>
                  </a:lnTo>
                  <a:lnTo>
                    <a:pt x="60491" y="438"/>
                  </a:lnTo>
                  <a:lnTo>
                    <a:pt x="51833" y="700"/>
                  </a:lnTo>
                  <a:lnTo>
                    <a:pt x="43670" y="992"/>
                  </a:lnTo>
                  <a:lnTo>
                    <a:pt x="36032" y="1312"/>
                  </a:lnTo>
                  <a:lnTo>
                    <a:pt x="32446" y="1487"/>
                  </a:lnTo>
                  <a:lnTo>
                    <a:pt x="29006" y="1691"/>
                  </a:lnTo>
                  <a:lnTo>
                    <a:pt x="25712" y="1895"/>
                  </a:lnTo>
                  <a:lnTo>
                    <a:pt x="22622" y="2100"/>
                  </a:lnTo>
                  <a:lnTo>
                    <a:pt x="19678" y="2304"/>
                  </a:lnTo>
                  <a:lnTo>
                    <a:pt x="16908" y="2537"/>
                  </a:lnTo>
                  <a:lnTo>
                    <a:pt x="14343" y="2770"/>
                  </a:lnTo>
                  <a:lnTo>
                    <a:pt x="11952" y="3032"/>
                  </a:lnTo>
                  <a:lnTo>
                    <a:pt x="9766" y="3266"/>
                  </a:lnTo>
                  <a:lnTo>
                    <a:pt x="7784" y="3528"/>
                  </a:lnTo>
                  <a:lnTo>
                    <a:pt x="6005" y="3790"/>
                  </a:lnTo>
                  <a:lnTo>
                    <a:pt x="4460" y="4053"/>
                  </a:lnTo>
                  <a:lnTo>
                    <a:pt x="3119" y="4344"/>
                  </a:lnTo>
                  <a:lnTo>
                    <a:pt x="2012" y="4607"/>
                  </a:lnTo>
                  <a:lnTo>
                    <a:pt x="1545" y="4752"/>
                  </a:lnTo>
                  <a:lnTo>
                    <a:pt x="1137" y="4898"/>
                  </a:lnTo>
                  <a:lnTo>
                    <a:pt x="787" y="5044"/>
                  </a:lnTo>
                  <a:lnTo>
                    <a:pt x="496" y="5190"/>
                  </a:lnTo>
                  <a:lnTo>
                    <a:pt x="292" y="5335"/>
                  </a:lnTo>
                  <a:lnTo>
                    <a:pt x="117" y="5481"/>
                  </a:lnTo>
                  <a:lnTo>
                    <a:pt x="29" y="5627"/>
                  </a:lnTo>
                  <a:lnTo>
                    <a:pt x="0" y="5773"/>
                  </a:lnTo>
                  <a:lnTo>
                    <a:pt x="29" y="5918"/>
                  </a:lnTo>
                  <a:lnTo>
                    <a:pt x="117" y="6064"/>
                  </a:lnTo>
                  <a:lnTo>
                    <a:pt x="292" y="6210"/>
                  </a:lnTo>
                  <a:lnTo>
                    <a:pt x="496" y="6356"/>
                  </a:lnTo>
                  <a:lnTo>
                    <a:pt x="787" y="6502"/>
                  </a:lnTo>
                  <a:lnTo>
                    <a:pt x="1137" y="6647"/>
                  </a:lnTo>
                  <a:lnTo>
                    <a:pt x="1545" y="6793"/>
                  </a:lnTo>
                  <a:lnTo>
                    <a:pt x="2012" y="6939"/>
                  </a:lnTo>
                  <a:lnTo>
                    <a:pt x="3119" y="7230"/>
                  </a:lnTo>
                  <a:lnTo>
                    <a:pt x="4460" y="7493"/>
                  </a:lnTo>
                  <a:lnTo>
                    <a:pt x="6005" y="7755"/>
                  </a:lnTo>
                  <a:lnTo>
                    <a:pt x="7784" y="8017"/>
                  </a:lnTo>
                  <a:lnTo>
                    <a:pt x="9766" y="8280"/>
                  </a:lnTo>
                  <a:lnTo>
                    <a:pt x="11952" y="8542"/>
                  </a:lnTo>
                  <a:lnTo>
                    <a:pt x="14343" y="8775"/>
                  </a:lnTo>
                  <a:lnTo>
                    <a:pt x="16908" y="9009"/>
                  </a:lnTo>
                  <a:lnTo>
                    <a:pt x="19678" y="9242"/>
                  </a:lnTo>
                  <a:lnTo>
                    <a:pt x="22622" y="9446"/>
                  </a:lnTo>
                  <a:lnTo>
                    <a:pt x="25712" y="9679"/>
                  </a:lnTo>
                  <a:lnTo>
                    <a:pt x="29006" y="9854"/>
                  </a:lnTo>
                  <a:lnTo>
                    <a:pt x="32446" y="10058"/>
                  </a:lnTo>
                  <a:lnTo>
                    <a:pt x="36032" y="10233"/>
                  </a:lnTo>
                  <a:lnTo>
                    <a:pt x="43670" y="10583"/>
                  </a:lnTo>
                  <a:lnTo>
                    <a:pt x="51833" y="10874"/>
                  </a:lnTo>
                  <a:lnTo>
                    <a:pt x="60491" y="11108"/>
                  </a:lnTo>
                  <a:lnTo>
                    <a:pt x="69586" y="11312"/>
                  </a:lnTo>
                  <a:lnTo>
                    <a:pt x="79090" y="11428"/>
                  </a:lnTo>
                  <a:lnTo>
                    <a:pt x="88914" y="11516"/>
                  </a:lnTo>
                  <a:lnTo>
                    <a:pt x="99030" y="11574"/>
                  </a:lnTo>
                  <a:lnTo>
                    <a:pt x="109175" y="11516"/>
                  </a:lnTo>
                  <a:lnTo>
                    <a:pt x="118999" y="11428"/>
                  </a:lnTo>
                  <a:lnTo>
                    <a:pt x="128503" y="11312"/>
                  </a:lnTo>
                  <a:lnTo>
                    <a:pt x="137598" y="11108"/>
                  </a:lnTo>
                  <a:lnTo>
                    <a:pt x="146257" y="10874"/>
                  </a:lnTo>
                  <a:lnTo>
                    <a:pt x="154419" y="10583"/>
                  </a:lnTo>
                  <a:lnTo>
                    <a:pt x="162028" y="10233"/>
                  </a:lnTo>
                  <a:lnTo>
                    <a:pt x="165643" y="10058"/>
                  </a:lnTo>
                  <a:lnTo>
                    <a:pt x="169083" y="9854"/>
                  </a:lnTo>
                  <a:lnTo>
                    <a:pt x="172348" y="9679"/>
                  </a:lnTo>
                  <a:lnTo>
                    <a:pt x="175467" y="9446"/>
                  </a:lnTo>
                  <a:lnTo>
                    <a:pt x="178412" y="9242"/>
                  </a:lnTo>
                  <a:lnTo>
                    <a:pt x="181181" y="9009"/>
                  </a:lnTo>
                  <a:lnTo>
                    <a:pt x="183746" y="8775"/>
                  </a:lnTo>
                  <a:lnTo>
                    <a:pt x="186137" y="8542"/>
                  </a:lnTo>
                  <a:lnTo>
                    <a:pt x="188323" y="8280"/>
                  </a:lnTo>
                  <a:lnTo>
                    <a:pt x="190306" y="8017"/>
                  </a:lnTo>
                  <a:lnTo>
                    <a:pt x="192084" y="7755"/>
                  </a:lnTo>
                  <a:lnTo>
                    <a:pt x="193629" y="7493"/>
                  </a:lnTo>
                  <a:lnTo>
                    <a:pt x="194970" y="7230"/>
                  </a:lnTo>
                  <a:lnTo>
                    <a:pt x="196078" y="6939"/>
                  </a:lnTo>
                  <a:lnTo>
                    <a:pt x="196544" y="6793"/>
                  </a:lnTo>
                  <a:lnTo>
                    <a:pt x="196952" y="6647"/>
                  </a:lnTo>
                  <a:lnTo>
                    <a:pt x="197302" y="6502"/>
                  </a:lnTo>
                  <a:lnTo>
                    <a:pt x="197565" y="6356"/>
                  </a:lnTo>
                  <a:lnTo>
                    <a:pt x="197798" y="6210"/>
                  </a:lnTo>
                  <a:lnTo>
                    <a:pt x="197944" y="6064"/>
                  </a:lnTo>
                  <a:lnTo>
                    <a:pt x="198060" y="5918"/>
                  </a:lnTo>
                  <a:lnTo>
                    <a:pt x="198089" y="5773"/>
                  </a:lnTo>
                  <a:lnTo>
                    <a:pt x="198060" y="5627"/>
                  </a:lnTo>
                  <a:lnTo>
                    <a:pt x="197944" y="5481"/>
                  </a:lnTo>
                  <a:lnTo>
                    <a:pt x="197798" y="5335"/>
                  </a:lnTo>
                  <a:lnTo>
                    <a:pt x="197565" y="5190"/>
                  </a:lnTo>
                  <a:lnTo>
                    <a:pt x="197302" y="5044"/>
                  </a:lnTo>
                  <a:lnTo>
                    <a:pt x="196952" y="4898"/>
                  </a:lnTo>
                  <a:lnTo>
                    <a:pt x="196544" y="4752"/>
                  </a:lnTo>
                  <a:lnTo>
                    <a:pt x="196078" y="4607"/>
                  </a:lnTo>
                  <a:lnTo>
                    <a:pt x="194970" y="4344"/>
                  </a:lnTo>
                  <a:lnTo>
                    <a:pt x="193629" y="4053"/>
                  </a:lnTo>
                  <a:lnTo>
                    <a:pt x="192084" y="3790"/>
                  </a:lnTo>
                  <a:lnTo>
                    <a:pt x="190306" y="3528"/>
                  </a:lnTo>
                  <a:lnTo>
                    <a:pt x="188323" y="3266"/>
                  </a:lnTo>
                  <a:lnTo>
                    <a:pt x="186137" y="3032"/>
                  </a:lnTo>
                  <a:lnTo>
                    <a:pt x="183746" y="2770"/>
                  </a:lnTo>
                  <a:lnTo>
                    <a:pt x="181181" y="2537"/>
                  </a:lnTo>
                  <a:lnTo>
                    <a:pt x="178412" y="2304"/>
                  </a:lnTo>
                  <a:lnTo>
                    <a:pt x="175467" y="2100"/>
                  </a:lnTo>
                  <a:lnTo>
                    <a:pt x="172348" y="1895"/>
                  </a:lnTo>
                  <a:lnTo>
                    <a:pt x="169083" y="1691"/>
                  </a:lnTo>
                  <a:lnTo>
                    <a:pt x="165643" y="1487"/>
                  </a:lnTo>
                  <a:lnTo>
                    <a:pt x="162028" y="1312"/>
                  </a:lnTo>
                  <a:lnTo>
                    <a:pt x="154419" y="992"/>
                  </a:lnTo>
                  <a:lnTo>
                    <a:pt x="146257" y="700"/>
                  </a:lnTo>
                  <a:lnTo>
                    <a:pt x="137598" y="438"/>
                  </a:lnTo>
                  <a:lnTo>
                    <a:pt x="128503" y="263"/>
                  </a:lnTo>
                  <a:lnTo>
                    <a:pt x="118999" y="117"/>
                  </a:lnTo>
                  <a:lnTo>
                    <a:pt x="109175" y="30"/>
                  </a:lnTo>
                  <a:lnTo>
                    <a:pt x="99030" y="1"/>
                  </a:lnTo>
                  <a:close/>
                </a:path>
              </a:pathLst>
            </a:custGeom>
            <a:solidFill>
              <a:schemeClr val="dk1">
                <a:alpha val="329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0"/>
            <p:cNvSpPr/>
            <p:nvPr/>
          </p:nvSpPr>
          <p:spPr>
            <a:xfrm>
              <a:off x="7316681" y="1053762"/>
              <a:ext cx="283181" cy="281702"/>
            </a:xfrm>
            <a:custGeom>
              <a:avLst/>
              <a:gdLst/>
              <a:ahLst/>
              <a:cxnLst/>
              <a:rect l="l" t="t" r="r" b="b"/>
              <a:pathLst>
                <a:path w="16851" h="16763" extrusionOk="0">
                  <a:moveTo>
                    <a:pt x="8134" y="0"/>
                  </a:moveTo>
                  <a:lnTo>
                    <a:pt x="7405" y="59"/>
                  </a:lnTo>
                  <a:lnTo>
                    <a:pt x="6677" y="146"/>
                  </a:lnTo>
                  <a:lnTo>
                    <a:pt x="5948" y="321"/>
                  </a:lnTo>
                  <a:lnTo>
                    <a:pt x="5219" y="525"/>
                  </a:lnTo>
                  <a:lnTo>
                    <a:pt x="4549" y="817"/>
                  </a:lnTo>
                  <a:lnTo>
                    <a:pt x="4199" y="992"/>
                  </a:lnTo>
                  <a:lnTo>
                    <a:pt x="3878" y="1196"/>
                  </a:lnTo>
                  <a:lnTo>
                    <a:pt x="3528" y="1400"/>
                  </a:lnTo>
                  <a:lnTo>
                    <a:pt x="3208" y="1604"/>
                  </a:lnTo>
                  <a:lnTo>
                    <a:pt x="2916" y="1866"/>
                  </a:lnTo>
                  <a:lnTo>
                    <a:pt x="2625" y="2099"/>
                  </a:lnTo>
                  <a:lnTo>
                    <a:pt x="2333" y="2391"/>
                  </a:lnTo>
                  <a:lnTo>
                    <a:pt x="2041" y="2682"/>
                  </a:lnTo>
                  <a:lnTo>
                    <a:pt x="1604" y="3178"/>
                  </a:lnTo>
                  <a:lnTo>
                    <a:pt x="1225" y="3703"/>
                  </a:lnTo>
                  <a:lnTo>
                    <a:pt x="905" y="4257"/>
                  </a:lnTo>
                  <a:lnTo>
                    <a:pt x="613" y="4811"/>
                  </a:lnTo>
                  <a:lnTo>
                    <a:pt x="380" y="5423"/>
                  </a:lnTo>
                  <a:lnTo>
                    <a:pt x="205" y="6006"/>
                  </a:lnTo>
                  <a:lnTo>
                    <a:pt x="59" y="6647"/>
                  </a:lnTo>
                  <a:lnTo>
                    <a:pt x="1" y="7288"/>
                  </a:lnTo>
                  <a:lnTo>
                    <a:pt x="1" y="7959"/>
                  </a:lnTo>
                  <a:lnTo>
                    <a:pt x="59" y="8629"/>
                  </a:lnTo>
                  <a:lnTo>
                    <a:pt x="205" y="9329"/>
                  </a:lnTo>
                  <a:lnTo>
                    <a:pt x="409" y="10058"/>
                  </a:lnTo>
                  <a:lnTo>
                    <a:pt x="700" y="10787"/>
                  </a:lnTo>
                  <a:lnTo>
                    <a:pt x="1050" y="11545"/>
                  </a:lnTo>
                  <a:lnTo>
                    <a:pt x="1517" y="12303"/>
                  </a:lnTo>
                  <a:lnTo>
                    <a:pt x="2041" y="13061"/>
                  </a:lnTo>
                  <a:lnTo>
                    <a:pt x="3091" y="13585"/>
                  </a:lnTo>
                  <a:lnTo>
                    <a:pt x="4140" y="14110"/>
                  </a:lnTo>
                  <a:lnTo>
                    <a:pt x="5219" y="14606"/>
                  </a:lnTo>
                  <a:lnTo>
                    <a:pt x="6298" y="15072"/>
                  </a:lnTo>
                  <a:lnTo>
                    <a:pt x="7376" y="15509"/>
                  </a:lnTo>
                  <a:lnTo>
                    <a:pt x="8484" y="15947"/>
                  </a:lnTo>
                  <a:lnTo>
                    <a:pt x="9592" y="16384"/>
                  </a:lnTo>
                  <a:lnTo>
                    <a:pt x="10700" y="16763"/>
                  </a:lnTo>
                  <a:lnTo>
                    <a:pt x="11458" y="16588"/>
                  </a:lnTo>
                  <a:lnTo>
                    <a:pt x="12157" y="16355"/>
                  </a:lnTo>
                  <a:lnTo>
                    <a:pt x="12799" y="16063"/>
                  </a:lnTo>
                  <a:lnTo>
                    <a:pt x="13411" y="15743"/>
                  </a:lnTo>
                  <a:lnTo>
                    <a:pt x="13936" y="15364"/>
                  </a:lnTo>
                  <a:lnTo>
                    <a:pt x="14431" y="14955"/>
                  </a:lnTo>
                  <a:lnTo>
                    <a:pt x="14898" y="14489"/>
                  </a:lnTo>
                  <a:lnTo>
                    <a:pt x="15277" y="14023"/>
                  </a:lnTo>
                  <a:lnTo>
                    <a:pt x="15626" y="13498"/>
                  </a:lnTo>
                  <a:lnTo>
                    <a:pt x="15947" y="12944"/>
                  </a:lnTo>
                  <a:lnTo>
                    <a:pt x="16180" y="12390"/>
                  </a:lnTo>
                  <a:lnTo>
                    <a:pt x="16414" y="11807"/>
                  </a:lnTo>
                  <a:lnTo>
                    <a:pt x="16588" y="11195"/>
                  </a:lnTo>
                  <a:lnTo>
                    <a:pt x="16705" y="10583"/>
                  </a:lnTo>
                  <a:lnTo>
                    <a:pt x="16792" y="9941"/>
                  </a:lnTo>
                  <a:lnTo>
                    <a:pt x="16851" y="9329"/>
                  </a:lnTo>
                  <a:lnTo>
                    <a:pt x="16851" y="8688"/>
                  </a:lnTo>
                  <a:lnTo>
                    <a:pt x="16822" y="8046"/>
                  </a:lnTo>
                  <a:lnTo>
                    <a:pt x="16763" y="7405"/>
                  </a:lnTo>
                  <a:lnTo>
                    <a:pt x="16647" y="6793"/>
                  </a:lnTo>
                  <a:lnTo>
                    <a:pt x="16530" y="6181"/>
                  </a:lnTo>
                  <a:lnTo>
                    <a:pt x="16355" y="5568"/>
                  </a:lnTo>
                  <a:lnTo>
                    <a:pt x="16151" y="4985"/>
                  </a:lnTo>
                  <a:lnTo>
                    <a:pt x="15918" y="4432"/>
                  </a:lnTo>
                  <a:lnTo>
                    <a:pt x="15626" y="3907"/>
                  </a:lnTo>
                  <a:lnTo>
                    <a:pt x="15335" y="3382"/>
                  </a:lnTo>
                  <a:lnTo>
                    <a:pt x="15014" y="2916"/>
                  </a:lnTo>
                  <a:lnTo>
                    <a:pt x="14664" y="2478"/>
                  </a:lnTo>
                  <a:lnTo>
                    <a:pt x="14285" y="2070"/>
                  </a:lnTo>
                  <a:lnTo>
                    <a:pt x="13877" y="1691"/>
                  </a:lnTo>
                  <a:lnTo>
                    <a:pt x="13440" y="1371"/>
                  </a:lnTo>
                  <a:lnTo>
                    <a:pt x="12974" y="1108"/>
                  </a:lnTo>
                  <a:lnTo>
                    <a:pt x="12361" y="817"/>
                  </a:lnTo>
                  <a:lnTo>
                    <a:pt x="11691" y="554"/>
                  </a:lnTo>
                  <a:lnTo>
                    <a:pt x="11020" y="350"/>
                  </a:lnTo>
                  <a:lnTo>
                    <a:pt x="10321" y="204"/>
                  </a:lnTo>
                  <a:lnTo>
                    <a:pt x="9621" y="88"/>
                  </a:lnTo>
                  <a:lnTo>
                    <a:pt x="88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0"/>
            <p:cNvSpPr/>
            <p:nvPr/>
          </p:nvSpPr>
          <p:spPr>
            <a:xfrm>
              <a:off x="7316681" y="1053762"/>
              <a:ext cx="283181" cy="281702"/>
            </a:xfrm>
            <a:custGeom>
              <a:avLst/>
              <a:gdLst/>
              <a:ahLst/>
              <a:cxnLst/>
              <a:rect l="l" t="t" r="r" b="b"/>
              <a:pathLst>
                <a:path w="16851" h="16763" fill="none" extrusionOk="0">
                  <a:moveTo>
                    <a:pt x="2041" y="13061"/>
                  </a:moveTo>
                  <a:lnTo>
                    <a:pt x="2041" y="13061"/>
                  </a:lnTo>
                  <a:lnTo>
                    <a:pt x="1517" y="12303"/>
                  </a:lnTo>
                  <a:lnTo>
                    <a:pt x="1050" y="11545"/>
                  </a:lnTo>
                  <a:lnTo>
                    <a:pt x="700" y="10787"/>
                  </a:lnTo>
                  <a:lnTo>
                    <a:pt x="409" y="10058"/>
                  </a:lnTo>
                  <a:lnTo>
                    <a:pt x="205" y="9329"/>
                  </a:lnTo>
                  <a:lnTo>
                    <a:pt x="59" y="8629"/>
                  </a:lnTo>
                  <a:lnTo>
                    <a:pt x="1" y="7959"/>
                  </a:lnTo>
                  <a:lnTo>
                    <a:pt x="1" y="7288"/>
                  </a:lnTo>
                  <a:lnTo>
                    <a:pt x="59" y="6647"/>
                  </a:lnTo>
                  <a:lnTo>
                    <a:pt x="205" y="6006"/>
                  </a:lnTo>
                  <a:lnTo>
                    <a:pt x="380" y="5423"/>
                  </a:lnTo>
                  <a:lnTo>
                    <a:pt x="613" y="4811"/>
                  </a:lnTo>
                  <a:lnTo>
                    <a:pt x="905" y="4257"/>
                  </a:lnTo>
                  <a:lnTo>
                    <a:pt x="1225" y="3703"/>
                  </a:lnTo>
                  <a:lnTo>
                    <a:pt x="1604" y="3178"/>
                  </a:lnTo>
                  <a:lnTo>
                    <a:pt x="2041" y="2682"/>
                  </a:lnTo>
                  <a:lnTo>
                    <a:pt x="2041" y="2682"/>
                  </a:lnTo>
                  <a:lnTo>
                    <a:pt x="2333" y="2391"/>
                  </a:lnTo>
                  <a:lnTo>
                    <a:pt x="2625" y="2099"/>
                  </a:lnTo>
                  <a:lnTo>
                    <a:pt x="2916" y="1866"/>
                  </a:lnTo>
                  <a:lnTo>
                    <a:pt x="3208" y="1604"/>
                  </a:lnTo>
                  <a:lnTo>
                    <a:pt x="3528" y="1400"/>
                  </a:lnTo>
                  <a:lnTo>
                    <a:pt x="3878" y="1196"/>
                  </a:lnTo>
                  <a:lnTo>
                    <a:pt x="4199" y="992"/>
                  </a:lnTo>
                  <a:lnTo>
                    <a:pt x="4549" y="817"/>
                  </a:lnTo>
                  <a:lnTo>
                    <a:pt x="5219" y="525"/>
                  </a:lnTo>
                  <a:lnTo>
                    <a:pt x="5948" y="321"/>
                  </a:lnTo>
                  <a:lnTo>
                    <a:pt x="6677" y="146"/>
                  </a:lnTo>
                  <a:lnTo>
                    <a:pt x="7405" y="59"/>
                  </a:lnTo>
                  <a:lnTo>
                    <a:pt x="8134" y="0"/>
                  </a:lnTo>
                  <a:lnTo>
                    <a:pt x="8892" y="0"/>
                  </a:lnTo>
                  <a:lnTo>
                    <a:pt x="9621" y="88"/>
                  </a:lnTo>
                  <a:lnTo>
                    <a:pt x="10321" y="204"/>
                  </a:lnTo>
                  <a:lnTo>
                    <a:pt x="11020" y="350"/>
                  </a:lnTo>
                  <a:lnTo>
                    <a:pt x="11691" y="554"/>
                  </a:lnTo>
                  <a:lnTo>
                    <a:pt x="12361" y="817"/>
                  </a:lnTo>
                  <a:lnTo>
                    <a:pt x="12974" y="1108"/>
                  </a:lnTo>
                  <a:lnTo>
                    <a:pt x="12974" y="1108"/>
                  </a:lnTo>
                  <a:lnTo>
                    <a:pt x="13440" y="1371"/>
                  </a:lnTo>
                  <a:lnTo>
                    <a:pt x="13877" y="1691"/>
                  </a:lnTo>
                  <a:lnTo>
                    <a:pt x="14285" y="2070"/>
                  </a:lnTo>
                  <a:lnTo>
                    <a:pt x="14664" y="2478"/>
                  </a:lnTo>
                  <a:lnTo>
                    <a:pt x="15014" y="2916"/>
                  </a:lnTo>
                  <a:lnTo>
                    <a:pt x="15335" y="3382"/>
                  </a:lnTo>
                  <a:lnTo>
                    <a:pt x="15626" y="3907"/>
                  </a:lnTo>
                  <a:lnTo>
                    <a:pt x="15918" y="4432"/>
                  </a:lnTo>
                  <a:lnTo>
                    <a:pt x="16151" y="4985"/>
                  </a:lnTo>
                  <a:lnTo>
                    <a:pt x="16355" y="5568"/>
                  </a:lnTo>
                  <a:lnTo>
                    <a:pt x="16530" y="6181"/>
                  </a:lnTo>
                  <a:lnTo>
                    <a:pt x="16647" y="6793"/>
                  </a:lnTo>
                  <a:lnTo>
                    <a:pt x="16763" y="7405"/>
                  </a:lnTo>
                  <a:lnTo>
                    <a:pt x="16822" y="8046"/>
                  </a:lnTo>
                  <a:lnTo>
                    <a:pt x="16851" y="8688"/>
                  </a:lnTo>
                  <a:lnTo>
                    <a:pt x="16851" y="9329"/>
                  </a:lnTo>
                  <a:lnTo>
                    <a:pt x="16792" y="9941"/>
                  </a:lnTo>
                  <a:lnTo>
                    <a:pt x="16705" y="10583"/>
                  </a:lnTo>
                  <a:lnTo>
                    <a:pt x="16588" y="11195"/>
                  </a:lnTo>
                  <a:lnTo>
                    <a:pt x="16414" y="11807"/>
                  </a:lnTo>
                  <a:lnTo>
                    <a:pt x="16180" y="12390"/>
                  </a:lnTo>
                  <a:lnTo>
                    <a:pt x="15947" y="12944"/>
                  </a:lnTo>
                  <a:lnTo>
                    <a:pt x="15626" y="13498"/>
                  </a:lnTo>
                  <a:lnTo>
                    <a:pt x="15277" y="14023"/>
                  </a:lnTo>
                  <a:lnTo>
                    <a:pt x="14898" y="14489"/>
                  </a:lnTo>
                  <a:lnTo>
                    <a:pt x="14431" y="14955"/>
                  </a:lnTo>
                  <a:lnTo>
                    <a:pt x="13936" y="15364"/>
                  </a:lnTo>
                  <a:lnTo>
                    <a:pt x="13411" y="15743"/>
                  </a:lnTo>
                  <a:lnTo>
                    <a:pt x="12799" y="16063"/>
                  </a:lnTo>
                  <a:lnTo>
                    <a:pt x="12157" y="16355"/>
                  </a:lnTo>
                  <a:lnTo>
                    <a:pt x="11458" y="16588"/>
                  </a:lnTo>
                  <a:lnTo>
                    <a:pt x="10700" y="16763"/>
                  </a:lnTo>
                  <a:lnTo>
                    <a:pt x="10700" y="16763"/>
                  </a:lnTo>
                  <a:lnTo>
                    <a:pt x="9592" y="16384"/>
                  </a:lnTo>
                  <a:lnTo>
                    <a:pt x="8484" y="15947"/>
                  </a:lnTo>
                  <a:lnTo>
                    <a:pt x="7376" y="15509"/>
                  </a:lnTo>
                  <a:lnTo>
                    <a:pt x="6298" y="15072"/>
                  </a:lnTo>
                  <a:lnTo>
                    <a:pt x="5219" y="14606"/>
                  </a:lnTo>
                  <a:lnTo>
                    <a:pt x="4140" y="14110"/>
                  </a:lnTo>
                  <a:lnTo>
                    <a:pt x="3091" y="13585"/>
                  </a:lnTo>
                  <a:lnTo>
                    <a:pt x="2041" y="130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0"/>
            <p:cNvSpPr/>
            <p:nvPr/>
          </p:nvSpPr>
          <p:spPr>
            <a:xfrm>
              <a:off x="7518038" y="943051"/>
              <a:ext cx="319429" cy="433082"/>
            </a:xfrm>
            <a:custGeom>
              <a:avLst/>
              <a:gdLst/>
              <a:ahLst/>
              <a:cxnLst/>
              <a:rect l="l" t="t" r="r" b="b"/>
              <a:pathLst>
                <a:path w="19008" h="25771" extrusionOk="0">
                  <a:moveTo>
                    <a:pt x="9446" y="0"/>
                  </a:moveTo>
                  <a:lnTo>
                    <a:pt x="8950" y="29"/>
                  </a:lnTo>
                  <a:lnTo>
                    <a:pt x="8484" y="58"/>
                  </a:lnTo>
                  <a:lnTo>
                    <a:pt x="7988" y="146"/>
                  </a:lnTo>
                  <a:lnTo>
                    <a:pt x="7522" y="233"/>
                  </a:lnTo>
                  <a:lnTo>
                    <a:pt x="7055" y="350"/>
                  </a:lnTo>
                  <a:lnTo>
                    <a:pt x="6618" y="496"/>
                  </a:lnTo>
                  <a:lnTo>
                    <a:pt x="6181" y="641"/>
                  </a:lnTo>
                  <a:lnTo>
                    <a:pt x="5773" y="845"/>
                  </a:lnTo>
                  <a:lnTo>
                    <a:pt x="5364" y="1049"/>
                  </a:lnTo>
                  <a:lnTo>
                    <a:pt x="4985" y="1283"/>
                  </a:lnTo>
                  <a:lnTo>
                    <a:pt x="4752" y="1458"/>
                  </a:lnTo>
                  <a:lnTo>
                    <a:pt x="4519" y="1633"/>
                  </a:lnTo>
                  <a:lnTo>
                    <a:pt x="4315" y="1837"/>
                  </a:lnTo>
                  <a:lnTo>
                    <a:pt x="4111" y="2041"/>
                  </a:lnTo>
                  <a:lnTo>
                    <a:pt x="3761" y="2449"/>
                  </a:lnTo>
                  <a:lnTo>
                    <a:pt x="3469" y="2915"/>
                  </a:lnTo>
                  <a:lnTo>
                    <a:pt x="3236" y="3382"/>
                  </a:lnTo>
                  <a:lnTo>
                    <a:pt x="3003" y="3877"/>
                  </a:lnTo>
                  <a:lnTo>
                    <a:pt x="2624" y="4868"/>
                  </a:lnTo>
                  <a:lnTo>
                    <a:pt x="2420" y="5364"/>
                  </a:lnTo>
                  <a:lnTo>
                    <a:pt x="2216" y="5860"/>
                  </a:lnTo>
                  <a:lnTo>
                    <a:pt x="1983" y="6326"/>
                  </a:lnTo>
                  <a:lnTo>
                    <a:pt x="1691" y="6792"/>
                  </a:lnTo>
                  <a:lnTo>
                    <a:pt x="1371" y="7259"/>
                  </a:lnTo>
                  <a:lnTo>
                    <a:pt x="992" y="7667"/>
                  </a:lnTo>
                  <a:lnTo>
                    <a:pt x="787" y="7871"/>
                  </a:lnTo>
                  <a:lnTo>
                    <a:pt x="554" y="8075"/>
                  </a:lnTo>
                  <a:lnTo>
                    <a:pt x="292" y="8250"/>
                  </a:lnTo>
                  <a:lnTo>
                    <a:pt x="0" y="8425"/>
                  </a:lnTo>
                  <a:lnTo>
                    <a:pt x="1487" y="9416"/>
                  </a:lnTo>
                  <a:lnTo>
                    <a:pt x="1545" y="9270"/>
                  </a:lnTo>
                  <a:lnTo>
                    <a:pt x="1720" y="8891"/>
                  </a:lnTo>
                  <a:lnTo>
                    <a:pt x="2012" y="8338"/>
                  </a:lnTo>
                  <a:lnTo>
                    <a:pt x="2187" y="8017"/>
                  </a:lnTo>
                  <a:lnTo>
                    <a:pt x="2420" y="7667"/>
                  </a:lnTo>
                  <a:lnTo>
                    <a:pt x="2712" y="7346"/>
                  </a:lnTo>
                  <a:lnTo>
                    <a:pt x="3003" y="6997"/>
                  </a:lnTo>
                  <a:lnTo>
                    <a:pt x="3353" y="6676"/>
                  </a:lnTo>
                  <a:lnTo>
                    <a:pt x="3761" y="6384"/>
                  </a:lnTo>
                  <a:lnTo>
                    <a:pt x="4169" y="6093"/>
                  </a:lnTo>
                  <a:lnTo>
                    <a:pt x="4665" y="5860"/>
                  </a:lnTo>
                  <a:lnTo>
                    <a:pt x="5189" y="5656"/>
                  </a:lnTo>
                  <a:lnTo>
                    <a:pt x="5481" y="5568"/>
                  </a:lnTo>
                  <a:lnTo>
                    <a:pt x="5773" y="5510"/>
                  </a:lnTo>
                  <a:lnTo>
                    <a:pt x="6210" y="5451"/>
                  </a:lnTo>
                  <a:lnTo>
                    <a:pt x="6589" y="5451"/>
                  </a:lnTo>
                  <a:lnTo>
                    <a:pt x="6909" y="5510"/>
                  </a:lnTo>
                  <a:lnTo>
                    <a:pt x="7201" y="5597"/>
                  </a:lnTo>
                  <a:lnTo>
                    <a:pt x="7405" y="5743"/>
                  </a:lnTo>
                  <a:lnTo>
                    <a:pt x="7580" y="5947"/>
                  </a:lnTo>
                  <a:lnTo>
                    <a:pt x="7697" y="6180"/>
                  </a:lnTo>
                  <a:lnTo>
                    <a:pt x="7755" y="6443"/>
                  </a:lnTo>
                  <a:lnTo>
                    <a:pt x="7813" y="6792"/>
                  </a:lnTo>
                  <a:lnTo>
                    <a:pt x="7813" y="7142"/>
                  </a:lnTo>
                  <a:lnTo>
                    <a:pt x="7784" y="7521"/>
                  </a:lnTo>
                  <a:lnTo>
                    <a:pt x="7726" y="7959"/>
                  </a:lnTo>
                  <a:lnTo>
                    <a:pt x="7522" y="8921"/>
                  </a:lnTo>
                  <a:lnTo>
                    <a:pt x="7259" y="9970"/>
                  </a:lnTo>
                  <a:lnTo>
                    <a:pt x="6647" y="12361"/>
                  </a:lnTo>
                  <a:lnTo>
                    <a:pt x="6356" y="13643"/>
                  </a:lnTo>
                  <a:lnTo>
                    <a:pt x="6093" y="14984"/>
                  </a:lnTo>
                  <a:lnTo>
                    <a:pt x="5977" y="15655"/>
                  </a:lnTo>
                  <a:lnTo>
                    <a:pt x="5889" y="16325"/>
                  </a:lnTo>
                  <a:lnTo>
                    <a:pt x="5831" y="16996"/>
                  </a:lnTo>
                  <a:lnTo>
                    <a:pt x="5802" y="17666"/>
                  </a:lnTo>
                  <a:lnTo>
                    <a:pt x="5802" y="18337"/>
                  </a:lnTo>
                  <a:lnTo>
                    <a:pt x="5831" y="19007"/>
                  </a:lnTo>
                  <a:lnTo>
                    <a:pt x="5918" y="19678"/>
                  </a:lnTo>
                  <a:lnTo>
                    <a:pt x="6035" y="20319"/>
                  </a:lnTo>
                  <a:lnTo>
                    <a:pt x="6239" y="21164"/>
                  </a:lnTo>
                  <a:lnTo>
                    <a:pt x="6472" y="21893"/>
                  </a:lnTo>
                  <a:lnTo>
                    <a:pt x="6735" y="22593"/>
                  </a:lnTo>
                  <a:lnTo>
                    <a:pt x="7026" y="23176"/>
                  </a:lnTo>
                  <a:lnTo>
                    <a:pt x="7347" y="23730"/>
                  </a:lnTo>
                  <a:lnTo>
                    <a:pt x="7697" y="24196"/>
                  </a:lnTo>
                  <a:lnTo>
                    <a:pt x="8076" y="24604"/>
                  </a:lnTo>
                  <a:lnTo>
                    <a:pt x="8455" y="24954"/>
                  </a:lnTo>
                  <a:lnTo>
                    <a:pt x="8863" y="25217"/>
                  </a:lnTo>
                  <a:lnTo>
                    <a:pt x="9271" y="25450"/>
                  </a:lnTo>
                  <a:lnTo>
                    <a:pt x="9708" y="25596"/>
                  </a:lnTo>
                  <a:lnTo>
                    <a:pt x="10145" y="25712"/>
                  </a:lnTo>
                  <a:lnTo>
                    <a:pt x="10612" y="25771"/>
                  </a:lnTo>
                  <a:lnTo>
                    <a:pt x="11078" y="25771"/>
                  </a:lnTo>
                  <a:lnTo>
                    <a:pt x="11545" y="25741"/>
                  </a:lnTo>
                  <a:lnTo>
                    <a:pt x="12011" y="25654"/>
                  </a:lnTo>
                  <a:lnTo>
                    <a:pt x="12507" y="25508"/>
                  </a:lnTo>
                  <a:lnTo>
                    <a:pt x="12973" y="25333"/>
                  </a:lnTo>
                  <a:lnTo>
                    <a:pt x="13440" y="25100"/>
                  </a:lnTo>
                  <a:lnTo>
                    <a:pt x="13906" y="24838"/>
                  </a:lnTo>
                  <a:lnTo>
                    <a:pt x="14372" y="24546"/>
                  </a:lnTo>
                  <a:lnTo>
                    <a:pt x="14839" y="24196"/>
                  </a:lnTo>
                  <a:lnTo>
                    <a:pt x="15276" y="23846"/>
                  </a:lnTo>
                  <a:lnTo>
                    <a:pt x="15713" y="23438"/>
                  </a:lnTo>
                  <a:lnTo>
                    <a:pt x="16122" y="23001"/>
                  </a:lnTo>
                  <a:lnTo>
                    <a:pt x="16530" y="22535"/>
                  </a:lnTo>
                  <a:lnTo>
                    <a:pt x="16909" y="22068"/>
                  </a:lnTo>
                  <a:lnTo>
                    <a:pt x="17288" y="21543"/>
                  </a:lnTo>
                  <a:lnTo>
                    <a:pt x="17637" y="21019"/>
                  </a:lnTo>
                  <a:lnTo>
                    <a:pt x="17958" y="20465"/>
                  </a:lnTo>
                  <a:lnTo>
                    <a:pt x="18250" y="19882"/>
                  </a:lnTo>
                  <a:lnTo>
                    <a:pt x="18512" y="19299"/>
                  </a:lnTo>
                  <a:lnTo>
                    <a:pt x="18716" y="18716"/>
                  </a:lnTo>
                  <a:lnTo>
                    <a:pt x="18891" y="18191"/>
                  </a:lnTo>
                  <a:lnTo>
                    <a:pt x="18978" y="17666"/>
                  </a:lnTo>
                  <a:lnTo>
                    <a:pt x="19008" y="17171"/>
                  </a:lnTo>
                  <a:lnTo>
                    <a:pt x="18978" y="16733"/>
                  </a:lnTo>
                  <a:lnTo>
                    <a:pt x="18920" y="16296"/>
                  </a:lnTo>
                  <a:lnTo>
                    <a:pt x="18804" y="15888"/>
                  </a:lnTo>
                  <a:lnTo>
                    <a:pt x="18658" y="15480"/>
                  </a:lnTo>
                  <a:lnTo>
                    <a:pt x="18483" y="15101"/>
                  </a:lnTo>
                  <a:lnTo>
                    <a:pt x="18250" y="14751"/>
                  </a:lnTo>
                  <a:lnTo>
                    <a:pt x="18016" y="14401"/>
                  </a:lnTo>
                  <a:lnTo>
                    <a:pt x="17754" y="14051"/>
                  </a:lnTo>
                  <a:lnTo>
                    <a:pt x="17171" y="13410"/>
                  </a:lnTo>
                  <a:lnTo>
                    <a:pt x="16559" y="12769"/>
                  </a:lnTo>
                  <a:lnTo>
                    <a:pt x="15947" y="12127"/>
                  </a:lnTo>
                  <a:lnTo>
                    <a:pt x="15364" y="11486"/>
                  </a:lnTo>
                  <a:lnTo>
                    <a:pt x="15101" y="11136"/>
                  </a:lnTo>
                  <a:lnTo>
                    <a:pt x="14868" y="10786"/>
                  </a:lnTo>
                  <a:lnTo>
                    <a:pt x="14635" y="10436"/>
                  </a:lnTo>
                  <a:lnTo>
                    <a:pt x="14460" y="10058"/>
                  </a:lnTo>
                  <a:lnTo>
                    <a:pt x="14285" y="9649"/>
                  </a:lnTo>
                  <a:lnTo>
                    <a:pt x="14198" y="9241"/>
                  </a:lnTo>
                  <a:lnTo>
                    <a:pt x="14110" y="8804"/>
                  </a:lnTo>
                  <a:lnTo>
                    <a:pt x="14081" y="8338"/>
                  </a:lnTo>
                  <a:lnTo>
                    <a:pt x="14110" y="7842"/>
                  </a:lnTo>
                  <a:lnTo>
                    <a:pt x="14198" y="7346"/>
                  </a:lnTo>
                  <a:lnTo>
                    <a:pt x="14343" y="6792"/>
                  </a:lnTo>
                  <a:lnTo>
                    <a:pt x="14547" y="6209"/>
                  </a:lnTo>
                  <a:lnTo>
                    <a:pt x="14751" y="5626"/>
                  </a:lnTo>
                  <a:lnTo>
                    <a:pt x="14926" y="5072"/>
                  </a:lnTo>
                  <a:lnTo>
                    <a:pt x="15014" y="4548"/>
                  </a:lnTo>
                  <a:lnTo>
                    <a:pt x="15043" y="4052"/>
                  </a:lnTo>
                  <a:lnTo>
                    <a:pt x="15043" y="3586"/>
                  </a:lnTo>
                  <a:lnTo>
                    <a:pt x="14955" y="3178"/>
                  </a:lnTo>
                  <a:lnTo>
                    <a:pt x="14839" y="2769"/>
                  </a:lnTo>
                  <a:lnTo>
                    <a:pt x="14693" y="2390"/>
                  </a:lnTo>
                  <a:lnTo>
                    <a:pt x="14489" y="2041"/>
                  </a:lnTo>
                  <a:lnTo>
                    <a:pt x="14256" y="1720"/>
                  </a:lnTo>
                  <a:lnTo>
                    <a:pt x="13993" y="1428"/>
                  </a:lnTo>
                  <a:lnTo>
                    <a:pt x="13673" y="1166"/>
                  </a:lnTo>
                  <a:lnTo>
                    <a:pt x="13352" y="933"/>
                  </a:lnTo>
                  <a:lnTo>
                    <a:pt x="12973" y="729"/>
                  </a:lnTo>
                  <a:lnTo>
                    <a:pt x="12594" y="554"/>
                  </a:lnTo>
                  <a:lnTo>
                    <a:pt x="12186" y="379"/>
                  </a:lnTo>
                  <a:lnTo>
                    <a:pt x="11778" y="262"/>
                  </a:lnTo>
                  <a:lnTo>
                    <a:pt x="11311" y="146"/>
                  </a:lnTo>
                  <a:lnTo>
                    <a:pt x="10874" y="87"/>
                  </a:lnTo>
                  <a:lnTo>
                    <a:pt x="10408" y="29"/>
                  </a:lnTo>
                  <a:lnTo>
                    <a:pt x="99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0"/>
            <p:cNvSpPr/>
            <p:nvPr/>
          </p:nvSpPr>
          <p:spPr>
            <a:xfrm>
              <a:off x="7015888" y="1489281"/>
              <a:ext cx="376264" cy="333646"/>
            </a:xfrm>
            <a:custGeom>
              <a:avLst/>
              <a:gdLst/>
              <a:ahLst/>
              <a:cxnLst/>
              <a:rect l="l" t="t" r="r" b="b"/>
              <a:pathLst>
                <a:path w="22390" h="19854" extrusionOk="0">
                  <a:moveTo>
                    <a:pt x="20086" y="1"/>
                  </a:moveTo>
                  <a:lnTo>
                    <a:pt x="19882" y="30"/>
                  </a:lnTo>
                  <a:lnTo>
                    <a:pt x="19649" y="59"/>
                  </a:lnTo>
                  <a:lnTo>
                    <a:pt x="19445" y="117"/>
                  </a:lnTo>
                  <a:lnTo>
                    <a:pt x="19270" y="205"/>
                  </a:lnTo>
                  <a:lnTo>
                    <a:pt x="19066" y="292"/>
                  </a:lnTo>
                  <a:lnTo>
                    <a:pt x="18891" y="409"/>
                  </a:lnTo>
                  <a:lnTo>
                    <a:pt x="18716" y="525"/>
                  </a:lnTo>
                  <a:lnTo>
                    <a:pt x="18570" y="700"/>
                  </a:lnTo>
                  <a:lnTo>
                    <a:pt x="18425" y="846"/>
                  </a:lnTo>
                  <a:lnTo>
                    <a:pt x="18279" y="1021"/>
                  </a:lnTo>
                  <a:lnTo>
                    <a:pt x="18191" y="1225"/>
                  </a:lnTo>
                  <a:lnTo>
                    <a:pt x="18104" y="1429"/>
                  </a:lnTo>
                  <a:lnTo>
                    <a:pt x="18104" y="1458"/>
                  </a:lnTo>
                  <a:lnTo>
                    <a:pt x="17463" y="2974"/>
                  </a:lnTo>
                  <a:lnTo>
                    <a:pt x="16821" y="4461"/>
                  </a:lnTo>
                  <a:lnTo>
                    <a:pt x="16122" y="5977"/>
                  </a:lnTo>
                  <a:lnTo>
                    <a:pt x="15422" y="7434"/>
                  </a:lnTo>
                  <a:lnTo>
                    <a:pt x="15043" y="8163"/>
                  </a:lnTo>
                  <a:lnTo>
                    <a:pt x="14635" y="8863"/>
                  </a:lnTo>
                  <a:lnTo>
                    <a:pt x="13848" y="10262"/>
                  </a:lnTo>
                  <a:lnTo>
                    <a:pt x="13440" y="10904"/>
                  </a:lnTo>
                  <a:lnTo>
                    <a:pt x="13002" y="11545"/>
                  </a:lnTo>
                  <a:lnTo>
                    <a:pt x="12536" y="12157"/>
                  </a:lnTo>
                  <a:lnTo>
                    <a:pt x="12069" y="12740"/>
                  </a:lnTo>
                  <a:lnTo>
                    <a:pt x="11603" y="13236"/>
                  </a:lnTo>
                  <a:lnTo>
                    <a:pt x="11107" y="13702"/>
                  </a:lnTo>
                  <a:lnTo>
                    <a:pt x="10553" y="14110"/>
                  </a:lnTo>
                  <a:lnTo>
                    <a:pt x="9970" y="14460"/>
                  </a:lnTo>
                  <a:lnTo>
                    <a:pt x="9300" y="14839"/>
                  </a:lnTo>
                  <a:lnTo>
                    <a:pt x="8600" y="15189"/>
                  </a:lnTo>
                  <a:lnTo>
                    <a:pt x="7901" y="15510"/>
                  </a:lnTo>
                  <a:lnTo>
                    <a:pt x="7172" y="15772"/>
                  </a:lnTo>
                  <a:lnTo>
                    <a:pt x="5627" y="16326"/>
                  </a:lnTo>
                  <a:lnTo>
                    <a:pt x="4053" y="16821"/>
                  </a:lnTo>
                  <a:lnTo>
                    <a:pt x="2478" y="17288"/>
                  </a:lnTo>
                  <a:lnTo>
                    <a:pt x="875" y="17667"/>
                  </a:lnTo>
                  <a:lnTo>
                    <a:pt x="817" y="17667"/>
                  </a:lnTo>
                  <a:lnTo>
                    <a:pt x="642" y="17725"/>
                  </a:lnTo>
                  <a:lnTo>
                    <a:pt x="496" y="17813"/>
                  </a:lnTo>
                  <a:lnTo>
                    <a:pt x="350" y="17929"/>
                  </a:lnTo>
                  <a:lnTo>
                    <a:pt x="234" y="18075"/>
                  </a:lnTo>
                  <a:lnTo>
                    <a:pt x="146" y="18221"/>
                  </a:lnTo>
                  <a:lnTo>
                    <a:pt x="59" y="18367"/>
                  </a:lnTo>
                  <a:lnTo>
                    <a:pt x="30" y="18541"/>
                  </a:lnTo>
                  <a:lnTo>
                    <a:pt x="0" y="18746"/>
                  </a:lnTo>
                  <a:lnTo>
                    <a:pt x="30" y="18950"/>
                  </a:lnTo>
                  <a:lnTo>
                    <a:pt x="88" y="19154"/>
                  </a:lnTo>
                  <a:lnTo>
                    <a:pt x="175" y="19358"/>
                  </a:lnTo>
                  <a:lnTo>
                    <a:pt x="321" y="19533"/>
                  </a:lnTo>
                  <a:lnTo>
                    <a:pt x="467" y="19649"/>
                  </a:lnTo>
                  <a:lnTo>
                    <a:pt x="671" y="19766"/>
                  </a:lnTo>
                  <a:lnTo>
                    <a:pt x="875" y="19824"/>
                  </a:lnTo>
                  <a:lnTo>
                    <a:pt x="1079" y="19853"/>
                  </a:lnTo>
                  <a:lnTo>
                    <a:pt x="1983" y="19853"/>
                  </a:lnTo>
                  <a:lnTo>
                    <a:pt x="2886" y="19824"/>
                  </a:lnTo>
                  <a:lnTo>
                    <a:pt x="3761" y="19766"/>
                  </a:lnTo>
                  <a:lnTo>
                    <a:pt x="4665" y="19678"/>
                  </a:lnTo>
                  <a:lnTo>
                    <a:pt x="5539" y="19562"/>
                  </a:lnTo>
                  <a:lnTo>
                    <a:pt x="6443" y="19445"/>
                  </a:lnTo>
                  <a:lnTo>
                    <a:pt x="7318" y="19270"/>
                  </a:lnTo>
                  <a:lnTo>
                    <a:pt x="8192" y="19095"/>
                  </a:lnTo>
                  <a:lnTo>
                    <a:pt x="9096" y="18862"/>
                  </a:lnTo>
                  <a:lnTo>
                    <a:pt x="10000" y="18571"/>
                  </a:lnTo>
                  <a:lnTo>
                    <a:pt x="10903" y="18279"/>
                  </a:lnTo>
                  <a:lnTo>
                    <a:pt x="11778" y="17900"/>
                  </a:lnTo>
                  <a:lnTo>
                    <a:pt x="12215" y="17667"/>
                  </a:lnTo>
                  <a:lnTo>
                    <a:pt x="12682" y="17434"/>
                  </a:lnTo>
                  <a:lnTo>
                    <a:pt x="13119" y="17171"/>
                  </a:lnTo>
                  <a:lnTo>
                    <a:pt x="13556" y="16880"/>
                  </a:lnTo>
                  <a:lnTo>
                    <a:pt x="13964" y="16559"/>
                  </a:lnTo>
                  <a:lnTo>
                    <a:pt x="14372" y="16238"/>
                  </a:lnTo>
                  <a:lnTo>
                    <a:pt x="14751" y="15859"/>
                  </a:lnTo>
                  <a:lnTo>
                    <a:pt x="15101" y="15510"/>
                  </a:lnTo>
                  <a:lnTo>
                    <a:pt x="15713" y="14810"/>
                  </a:lnTo>
                  <a:lnTo>
                    <a:pt x="16326" y="14081"/>
                  </a:lnTo>
                  <a:lnTo>
                    <a:pt x="16879" y="13352"/>
                  </a:lnTo>
                  <a:lnTo>
                    <a:pt x="17433" y="12624"/>
                  </a:lnTo>
                  <a:lnTo>
                    <a:pt x="17958" y="11836"/>
                  </a:lnTo>
                  <a:lnTo>
                    <a:pt x="18425" y="11049"/>
                  </a:lnTo>
                  <a:lnTo>
                    <a:pt x="18891" y="10262"/>
                  </a:lnTo>
                  <a:lnTo>
                    <a:pt x="19328" y="9446"/>
                  </a:lnTo>
                  <a:lnTo>
                    <a:pt x="20145" y="7872"/>
                  </a:lnTo>
                  <a:lnTo>
                    <a:pt x="20553" y="7056"/>
                  </a:lnTo>
                  <a:lnTo>
                    <a:pt x="20932" y="6268"/>
                  </a:lnTo>
                  <a:lnTo>
                    <a:pt x="21631" y="4636"/>
                  </a:lnTo>
                  <a:lnTo>
                    <a:pt x="21952" y="3820"/>
                  </a:lnTo>
                  <a:lnTo>
                    <a:pt x="22273" y="2974"/>
                  </a:lnTo>
                  <a:lnTo>
                    <a:pt x="22243" y="3003"/>
                  </a:lnTo>
                  <a:lnTo>
                    <a:pt x="22302" y="2799"/>
                  </a:lnTo>
                  <a:lnTo>
                    <a:pt x="22360" y="2595"/>
                  </a:lnTo>
                  <a:lnTo>
                    <a:pt x="22389" y="2362"/>
                  </a:lnTo>
                  <a:lnTo>
                    <a:pt x="22389" y="2158"/>
                  </a:lnTo>
                  <a:lnTo>
                    <a:pt x="22360" y="1925"/>
                  </a:lnTo>
                  <a:lnTo>
                    <a:pt x="22331" y="1721"/>
                  </a:lnTo>
                  <a:lnTo>
                    <a:pt x="22273" y="1517"/>
                  </a:lnTo>
                  <a:lnTo>
                    <a:pt x="22185" y="1313"/>
                  </a:lnTo>
                  <a:lnTo>
                    <a:pt x="22098" y="1138"/>
                  </a:lnTo>
                  <a:lnTo>
                    <a:pt x="21981" y="934"/>
                  </a:lnTo>
                  <a:lnTo>
                    <a:pt x="21865" y="788"/>
                  </a:lnTo>
                  <a:lnTo>
                    <a:pt x="21719" y="613"/>
                  </a:lnTo>
                  <a:lnTo>
                    <a:pt x="21544" y="467"/>
                  </a:lnTo>
                  <a:lnTo>
                    <a:pt x="21369" y="351"/>
                  </a:lnTo>
                  <a:lnTo>
                    <a:pt x="21165" y="234"/>
                  </a:lnTo>
                  <a:lnTo>
                    <a:pt x="20961" y="146"/>
                  </a:lnTo>
                  <a:lnTo>
                    <a:pt x="20728" y="88"/>
                  </a:lnTo>
                  <a:lnTo>
                    <a:pt x="20524" y="30"/>
                  </a:lnTo>
                  <a:lnTo>
                    <a:pt x="20319"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0"/>
            <p:cNvSpPr/>
            <p:nvPr/>
          </p:nvSpPr>
          <p:spPr>
            <a:xfrm>
              <a:off x="7015888" y="1489281"/>
              <a:ext cx="376264" cy="333646"/>
            </a:xfrm>
            <a:custGeom>
              <a:avLst/>
              <a:gdLst/>
              <a:ahLst/>
              <a:cxnLst/>
              <a:rect l="l" t="t" r="r" b="b"/>
              <a:pathLst>
                <a:path w="22390" h="19854" fill="none" extrusionOk="0">
                  <a:moveTo>
                    <a:pt x="22273" y="2974"/>
                  </a:moveTo>
                  <a:lnTo>
                    <a:pt x="22273" y="2974"/>
                  </a:lnTo>
                  <a:lnTo>
                    <a:pt x="21952" y="3820"/>
                  </a:lnTo>
                  <a:lnTo>
                    <a:pt x="21631" y="4636"/>
                  </a:lnTo>
                  <a:lnTo>
                    <a:pt x="20932" y="6268"/>
                  </a:lnTo>
                  <a:lnTo>
                    <a:pt x="20932" y="6268"/>
                  </a:lnTo>
                  <a:lnTo>
                    <a:pt x="20553" y="7056"/>
                  </a:lnTo>
                  <a:lnTo>
                    <a:pt x="20145" y="7872"/>
                  </a:lnTo>
                  <a:lnTo>
                    <a:pt x="19328" y="9446"/>
                  </a:lnTo>
                  <a:lnTo>
                    <a:pt x="19328" y="9446"/>
                  </a:lnTo>
                  <a:lnTo>
                    <a:pt x="18891" y="10262"/>
                  </a:lnTo>
                  <a:lnTo>
                    <a:pt x="18425" y="11049"/>
                  </a:lnTo>
                  <a:lnTo>
                    <a:pt x="17958" y="11836"/>
                  </a:lnTo>
                  <a:lnTo>
                    <a:pt x="17433" y="12624"/>
                  </a:lnTo>
                  <a:lnTo>
                    <a:pt x="16879" y="13352"/>
                  </a:lnTo>
                  <a:lnTo>
                    <a:pt x="16326" y="14081"/>
                  </a:lnTo>
                  <a:lnTo>
                    <a:pt x="15713" y="14810"/>
                  </a:lnTo>
                  <a:lnTo>
                    <a:pt x="15101" y="15510"/>
                  </a:lnTo>
                  <a:lnTo>
                    <a:pt x="15101" y="15510"/>
                  </a:lnTo>
                  <a:lnTo>
                    <a:pt x="14751" y="15859"/>
                  </a:lnTo>
                  <a:lnTo>
                    <a:pt x="14372" y="16238"/>
                  </a:lnTo>
                  <a:lnTo>
                    <a:pt x="13964" y="16559"/>
                  </a:lnTo>
                  <a:lnTo>
                    <a:pt x="13556" y="16880"/>
                  </a:lnTo>
                  <a:lnTo>
                    <a:pt x="13556" y="16880"/>
                  </a:lnTo>
                  <a:lnTo>
                    <a:pt x="13119" y="17171"/>
                  </a:lnTo>
                  <a:lnTo>
                    <a:pt x="12682" y="17434"/>
                  </a:lnTo>
                  <a:lnTo>
                    <a:pt x="12215" y="17667"/>
                  </a:lnTo>
                  <a:lnTo>
                    <a:pt x="11778" y="17900"/>
                  </a:lnTo>
                  <a:lnTo>
                    <a:pt x="11778" y="17900"/>
                  </a:lnTo>
                  <a:lnTo>
                    <a:pt x="10903" y="18279"/>
                  </a:lnTo>
                  <a:lnTo>
                    <a:pt x="10000" y="18571"/>
                  </a:lnTo>
                  <a:lnTo>
                    <a:pt x="9096" y="18862"/>
                  </a:lnTo>
                  <a:lnTo>
                    <a:pt x="8192" y="19095"/>
                  </a:lnTo>
                  <a:lnTo>
                    <a:pt x="8192" y="19095"/>
                  </a:lnTo>
                  <a:lnTo>
                    <a:pt x="7318" y="19270"/>
                  </a:lnTo>
                  <a:lnTo>
                    <a:pt x="6443" y="19445"/>
                  </a:lnTo>
                  <a:lnTo>
                    <a:pt x="5539" y="19562"/>
                  </a:lnTo>
                  <a:lnTo>
                    <a:pt x="4665" y="19678"/>
                  </a:lnTo>
                  <a:lnTo>
                    <a:pt x="3761" y="19766"/>
                  </a:lnTo>
                  <a:lnTo>
                    <a:pt x="2886" y="19824"/>
                  </a:lnTo>
                  <a:lnTo>
                    <a:pt x="1983" y="19853"/>
                  </a:lnTo>
                  <a:lnTo>
                    <a:pt x="1079" y="19853"/>
                  </a:lnTo>
                  <a:lnTo>
                    <a:pt x="1079" y="19853"/>
                  </a:lnTo>
                  <a:lnTo>
                    <a:pt x="875" y="19824"/>
                  </a:lnTo>
                  <a:lnTo>
                    <a:pt x="671" y="19766"/>
                  </a:lnTo>
                  <a:lnTo>
                    <a:pt x="467" y="19649"/>
                  </a:lnTo>
                  <a:lnTo>
                    <a:pt x="321" y="19533"/>
                  </a:lnTo>
                  <a:lnTo>
                    <a:pt x="175" y="19358"/>
                  </a:lnTo>
                  <a:lnTo>
                    <a:pt x="88" y="19154"/>
                  </a:lnTo>
                  <a:lnTo>
                    <a:pt x="30" y="18950"/>
                  </a:lnTo>
                  <a:lnTo>
                    <a:pt x="0" y="18746"/>
                  </a:lnTo>
                  <a:lnTo>
                    <a:pt x="0" y="18746"/>
                  </a:lnTo>
                  <a:lnTo>
                    <a:pt x="30" y="18541"/>
                  </a:lnTo>
                  <a:lnTo>
                    <a:pt x="59" y="18367"/>
                  </a:lnTo>
                  <a:lnTo>
                    <a:pt x="146" y="18221"/>
                  </a:lnTo>
                  <a:lnTo>
                    <a:pt x="234" y="18075"/>
                  </a:lnTo>
                  <a:lnTo>
                    <a:pt x="350" y="17929"/>
                  </a:lnTo>
                  <a:lnTo>
                    <a:pt x="496" y="17813"/>
                  </a:lnTo>
                  <a:lnTo>
                    <a:pt x="642" y="17725"/>
                  </a:lnTo>
                  <a:lnTo>
                    <a:pt x="817" y="17667"/>
                  </a:lnTo>
                  <a:lnTo>
                    <a:pt x="875" y="17667"/>
                  </a:lnTo>
                  <a:lnTo>
                    <a:pt x="875" y="17667"/>
                  </a:lnTo>
                  <a:lnTo>
                    <a:pt x="2478" y="17288"/>
                  </a:lnTo>
                  <a:lnTo>
                    <a:pt x="4053" y="16821"/>
                  </a:lnTo>
                  <a:lnTo>
                    <a:pt x="5627" y="16326"/>
                  </a:lnTo>
                  <a:lnTo>
                    <a:pt x="7172" y="15772"/>
                  </a:lnTo>
                  <a:lnTo>
                    <a:pt x="7172" y="15772"/>
                  </a:lnTo>
                  <a:lnTo>
                    <a:pt x="7901" y="15510"/>
                  </a:lnTo>
                  <a:lnTo>
                    <a:pt x="8600" y="15189"/>
                  </a:lnTo>
                  <a:lnTo>
                    <a:pt x="9300" y="14839"/>
                  </a:lnTo>
                  <a:lnTo>
                    <a:pt x="9970" y="14460"/>
                  </a:lnTo>
                  <a:lnTo>
                    <a:pt x="9970" y="14460"/>
                  </a:lnTo>
                  <a:lnTo>
                    <a:pt x="10553" y="14110"/>
                  </a:lnTo>
                  <a:lnTo>
                    <a:pt x="11107" y="13702"/>
                  </a:lnTo>
                  <a:lnTo>
                    <a:pt x="11107" y="13702"/>
                  </a:lnTo>
                  <a:lnTo>
                    <a:pt x="11603" y="13236"/>
                  </a:lnTo>
                  <a:lnTo>
                    <a:pt x="12069" y="12740"/>
                  </a:lnTo>
                  <a:lnTo>
                    <a:pt x="12069" y="12740"/>
                  </a:lnTo>
                  <a:lnTo>
                    <a:pt x="12536" y="12157"/>
                  </a:lnTo>
                  <a:lnTo>
                    <a:pt x="13002" y="11545"/>
                  </a:lnTo>
                  <a:lnTo>
                    <a:pt x="13440" y="10904"/>
                  </a:lnTo>
                  <a:lnTo>
                    <a:pt x="13848" y="10262"/>
                  </a:lnTo>
                  <a:lnTo>
                    <a:pt x="13848" y="10262"/>
                  </a:lnTo>
                  <a:lnTo>
                    <a:pt x="14635" y="8863"/>
                  </a:lnTo>
                  <a:lnTo>
                    <a:pt x="15043" y="8163"/>
                  </a:lnTo>
                  <a:lnTo>
                    <a:pt x="15422" y="7434"/>
                  </a:lnTo>
                  <a:lnTo>
                    <a:pt x="15422" y="7434"/>
                  </a:lnTo>
                  <a:lnTo>
                    <a:pt x="16122" y="5977"/>
                  </a:lnTo>
                  <a:lnTo>
                    <a:pt x="16821" y="4461"/>
                  </a:lnTo>
                  <a:lnTo>
                    <a:pt x="17463" y="2974"/>
                  </a:lnTo>
                  <a:lnTo>
                    <a:pt x="18104" y="1458"/>
                  </a:lnTo>
                  <a:lnTo>
                    <a:pt x="18104" y="1429"/>
                  </a:lnTo>
                  <a:lnTo>
                    <a:pt x="18104" y="1429"/>
                  </a:lnTo>
                  <a:lnTo>
                    <a:pt x="18191" y="1225"/>
                  </a:lnTo>
                  <a:lnTo>
                    <a:pt x="18279" y="1021"/>
                  </a:lnTo>
                  <a:lnTo>
                    <a:pt x="18425" y="846"/>
                  </a:lnTo>
                  <a:lnTo>
                    <a:pt x="18570" y="700"/>
                  </a:lnTo>
                  <a:lnTo>
                    <a:pt x="18716" y="525"/>
                  </a:lnTo>
                  <a:lnTo>
                    <a:pt x="18891" y="409"/>
                  </a:lnTo>
                  <a:lnTo>
                    <a:pt x="19066" y="292"/>
                  </a:lnTo>
                  <a:lnTo>
                    <a:pt x="19270" y="205"/>
                  </a:lnTo>
                  <a:lnTo>
                    <a:pt x="19445" y="117"/>
                  </a:lnTo>
                  <a:lnTo>
                    <a:pt x="19649" y="59"/>
                  </a:lnTo>
                  <a:lnTo>
                    <a:pt x="19882" y="30"/>
                  </a:lnTo>
                  <a:lnTo>
                    <a:pt x="20086" y="1"/>
                  </a:lnTo>
                  <a:lnTo>
                    <a:pt x="20319" y="1"/>
                  </a:lnTo>
                  <a:lnTo>
                    <a:pt x="20524" y="30"/>
                  </a:lnTo>
                  <a:lnTo>
                    <a:pt x="20728" y="88"/>
                  </a:lnTo>
                  <a:lnTo>
                    <a:pt x="20961" y="146"/>
                  </a:lnTo>
                  <a:lnTo>
                    <a:pt x="20961" y="146"/>
                  </a:lnTo>
                  <a:lnTo>
                    <a:pt x="21165" y="234"/>
                  </a:lnTo>
                  <a:lnTo>
                    <a:pt x="21369" y="351"/>
                  </a:lnTo>
                  <a:lnTo>
                    <a:pt x="21544" y="467"/>
                  </a:lnTo>
                  <a:lnTo>
                    <a:pt x="21719" y="613"/>
                  </a:lnTo>
                  <a:lnTo>
                    <a:pt x="21865" y="788"/>
                  </a:lnTo>
                  <a:lnTo>
                    <a:pt x="21981" y="934"/>
                  </a:lnTo>
                  <a:lnTo>
                    <a:pt x="22098" y="1138"/>
                  </a:lnTo>
                  <a:lnTo>
                    <a:pt x="22185" y="1313"/>
                  </a:lnTo>
                  <a:lnTo>
                    <a:pt x="22273" y="1517"/>
                  </a:lnTo>
                  <a:lnTo>
                    <a:pt x="22331" y="1721"/>
                  </a:lnTo>
                  <a:lnTo>
                    <a:pt x="22360" y="1925"/>
                  </a:lnTo>
                  <a:lnTo>
                    <a:pt x="22389" y="2158"/>
                  </a:lnTo>
                  <a:lnTo>
                    <a:pt x="22389" y="2362"/>
                  </a:lnTo>
                  <a:lnTo>
                    <a:pt x="22360" y="2595"/>
                  </a:lnTo>
                  <a:lnTo>
                    <a:pt x="22302" y="2799"/>
                  </a:lnTo>
                  <a:lnTo>
                    <a:pt x="22243" y="3003"/>
                  </a:lnTo>
                  <a:lnTo>
                    <a:pt x="22273" y="29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0"/>
            <p:cNvSpPr/>
            <p:nvPr/>
          </p:nvSpPr>
          <p:spPr>
            <a:xfrm>
              <a:off x="7269173" y="1475080"/>
              <a:ext cx="168050" cy="217037"/>
            </a:xfrm>
            <a:custGeom>
              <a:avLst/>
              <a:gdLst/>
              <a:ahLst/>
              <a:cxnLst/>
              <a:rect l="l" t="t" r="r" b="b"/>
              <a:pathLst>
                <a:path w="10000" h="12915" extrusionOk="0">
                  <a:moveTo>
                    <a:pt x="7084" y="0"/>
                  </a:moveTo>
                  <a:lnTo>
                    <a:pt x="6530" y="29"/>
                  </a:lnTo>
                  <a:lnTo>
                    <a:pt x="6151" y="88"/>
                  </a:lnTo>
                  <a:lnTo>
                    <a:pt x="5772" y="175"/>
                  </a:lnTo>
                  <a:lnTo>
                    <a:pt x="5393" y="292"/>
                  </a:lnTo>
                  <a:lnTo>
                    <a:pt x="5043" y="467"/>
                  </a:lnTo>
                  <a:lnTo>
                    <a:pt x="4694" y="642"/>
                  </a:lnTo>
                  <a:lnTo>
                    <a:pt x="4373" y="846"/>
                  </a:lnTo>
                  <a:lnTo>
                    <a:pt x="4052" y="1050"/>
                  </a:lnTo>
                  <a:lnTo>
                    <a:pt x="3732" y="1283"/>
                  </a:lnTo>
                  <a:lnTo>
                    <a:pt x="3440" y="1545"/>
                  </a:lnTo>
                  <a:lnTo>
                    <a:pt x="3148" y="1808"/>
                  </a:lnTo>
                  <a:lnTo>
                    <a:pt x="2624" y="2391"/>
                  </a:lnTo>
                  <a:lnTo>
                    <a:pt x="2128" y="3003"/>
                  </a:lnTo>
                  <a:lnTo>
                    <a:pt x="1691" y="3615"/>
                  </a:lnTo>
                  <a:lnTo>
                    <a:pt x="1312" y="4227"/>
                  </a:lnTo>
                  <a:lnTo>
                    <a:pt x="962" y="4810"/>
                  </a:lnTo>
                  <a:lnTo>
                    <a:pt x="671" y="5364"/>
                  </a:lnTo>
                  <a:lnTo>
                    <a:pt x="437" y="5831"/>
                  </a:lnTo>
                  <a:lnTo>
                    <a:pt x="117" y="6560"/>
                  </a:lnTo>
                  <a:lnTo>
                    <a:pt x="0" y="6822"/>
                  </a:lnTo>
                  <a:lnTo>
                    <a:pt x="4315" y="12915"/>
                  </a:lnTo>
                  <a:lnTo>
                    <a:pt x="5131" y="11982"/>
                  </a:lnTo>
                  <a:lnTo>
                    <a:pt x="5947" y="10961"/>
                  </a:lnTo>
                  <a:lnTo>
                    <a:pt x="6938" y="9708"/>
                  </a:lnTo>
                  <a:lnTo>
                    <a:pt x="7434" y="9037"/>
                  </a:lnTo>
                  <a:lnTo>
                    <a:pt x="7929" y="8338"/>
                  </a:lnTo>
                  <a:lnTo>
                    <a:pt x="8396" y="7638"/>
                  </a:lnTo>
                  <a:lnTo>
                    <a:pt x="8804" y="6938"/>
                  </a:lnTo>
                  <a:lnTo>
                    <a:pt x="9183" y="6297"/>
                  </a:lnTo>
                  <a:lnTo>
                    <a:pt x="9504" y="5656"/>
                  </a:lnTo>
                  <a:lnTo>
                    <a:pt x="9737" y="5073"/>
                  </a:lnTo>
                  <a:lnTo>
                    <a:pt x="9824" y="4810"/>
                  </a:lnTo>
                  <a:lnTo>
                    <a:pt x="9883" y="4548"/>
                  </a:lnTo>
                  <a:lnTo>
                    <a:pt x="9941" y="4052"/>
                  </a:lnTo>
                  <a:lnTo>
                    <a:pt x="9999" y="3586"/>
                  </a:lnTo>
                  <a:lnTo>
                    <a:pt x="9999" y="3120"/>
                  </a:lnTo>
                  <a:lnTo>
                    <a:pt x="9970" y="2682"/>
                  </a:lnTo>
                  <a:lnTo>
                    <a:pt x="9912" y="2245"/>
                  </a:lnTo>
                  <a:lnTo>
                    <a:pt x="9824" y="1866"/>
                  </a:lnTo>
                  <a:lnTo>
                    <a:pt x="9708" y="1487"/>
                  </a:lnTo>
                  <a:lnTo>
                    <a:pt x="9533" y="1166"/>
                  </a:lnTo>
                  <a:lnTo>
                    <a:pt x="9329" y="846"/>
                  </a:lnTo>
                  <a:lnTo>
                    <a:pt x="9096" y="583"/>
                  </a:lnTo>
                  <a:lnTo>
                    <a:pt x="8775" y="379"/>
                  </a:lnTo>
                  <a:lnTo>
                    <a:pt x="8454" y="204"/>
                  </a:lnTo>
                  <a:lnTo>
                    <a:pt x="8046" y="88"/>
                  </a:lnTo>
                  <a:lnTo>
                    <a:pt x="76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0"/>
            <p:cNvSpPr/>
            <p:nvPr/>
          </p:nvSpPr>
          <p:spPr>
            <a:xfrm>
              <a:off x="7269173" y="1475080"/>
              <a:ext cx="168050" cy="217037"/>
            </a:xfrm>
            <a:custGeom>
              <a:avLst/>
              <a:gdLst/>
              <a:ahLst/>
              <a:cxnLst/>
              <a:rect l="l" t="t" r="r" b="b"/>
              <a:pathLst>
                <a:path w="10000" h="12915" fill="none" extrusionOk="0">
                  <a:moveTo>
                    <a:pt x="6530" y="29"/>
                  </a:moveTo>
                  <a:lnTo>
                    <a:pt x="6530" y="29"/>
                  </a:lnTo>
                  <a:lnTo>
                    <a:pt x="6151" y="88"/>
                  </a:lnTo>
                  <a:lnTo>
                    <a:pt x="5772" y="175"/>
                  </a:lnTo>
                  <a:lnTo>
                    <a:pt x="5393" y="292"/>
                  </a:lnTo>
                  <a:lnTo>
                    <a:pt x="5043" y="467"/>
                  </a:lnTo>
                  <a:lnTo>
                    <a:pt x="4694" y="642"/>
                  </a:lnTo>
                  <a:lnTo>
                    <a:pt x="4373" y="846"/>
                  </a:lnTo>
                  <a:lnTo>
                    <a:pt x="4052" y="1050"/>
                  </a:lnTo>
                  <a:lnTo>
                    <a:pt x="3732" y="1283"/>
                  </a:lnTo>
                  <a:lnTo>
                    <a:pt x="3440" y="1545"/>
                  </a:lnTo>
                  <a:lnTo>
                    <a:pt x="3148" y="1808"/>
                  </a:lnTo>
                  <a:lnTo>
                    <a:pt x="2624" y="2391"/>
                  </a:lnTo>
                  <a:lnTo>
                    <a:pt x="2128" y="3003"/>
                  </a:lnTo>
                  <a:lnTo>
                    <a:pt x="1691" y="3615"/>
                  </a:lnTo>
                  <a:lnTo>
                    <a:pt x="1312" y="4227"/>
                  </a:lnTo>
                  <a:lnTo>
                    <a:pt x="962" y="4810"/>
                  </a:lnTo>
                  <a:lnTo>
                    <a:pt x="671" y="5364"/>
                  </a:lnTo>
                  <a:lnTo>
                    <a:pt x="437" y="5831"/>
                  </a:lnTo>
                  <a:lnTo>
                    <a:pt x="117" y="6560"/>
                  </a:lnTo>
                  <a:lnTo>
                    <a:pt x="0" y="6822"/>
                  </a:lnTo>
                  <a:lnTo>
                    <a:pt x="4315" y="12915"/>
                  </a:lnTo>
                  <a:lnTo>
                    <a:pt x="4315" y="12915"/>
                  </a:lnTo>
                  <a:lnTo>
                    <a:pt x="5131" y="11982"/>
                  </a:lnTo>
                  <a:lnTo>
                    <a:pt x="5947" y="10961"/>
                  </a:lnTo>
                  <a:lnTo>
                    <a:pt x="6938" y="9708"/>
                  </a:lnTo>
                  <a:lnTo>
                    <a:pt x="7434" y="9037"/>
                  </a:lnTo>
                  <a:lnTo>
                    <a:pt x="7929" y="8338"/>
                  </a:lnTo>
                  <a:lnTo>
                    <a:pt x="8396" y="7638"/>
                  </a:lnTo>
                  <a:lnTo>
                    <a:pt x="8804" y="6938"/>
                  </a:lnTo>
                  <a:lnTo>
                    <a:pt x="9183" y="6297"/>
                  </a:lnTo>
                  <a:lnTo>
                    <a:pt x="9504" y="5656"/>
                  </a:lnTo>
                  <a:lnTo>
                    <a:pt x="9737" y="5073"/>
                  </a:lnTo>
                  <a:lnTo>
                    <a:pt x="9824" y="4810"/>
                  </a:lnTo>
                  <a:lnTo>
                    <a:pt x="9883" y="4548"/>
                  </a:lnTo>
                  <a:lnTo>
                    <a:pt x="9883" y="4548"/>
                  </a:lnTo>
                  <a:lnTo>
                    <a:pt x="9941" y="4052"/>
                  </a:lnTo>
                  <a:lnTo>
                    <a:pt x="9999" y="3586"/>
                  </a:lnTo>
                  <a:lnTo>
                    <a:pt x="9999" y="3120"/>
                  </a:lnTo>
                  <a:lnTo>
                    <a:pt x="9970" y="2682"/>
                  </a:lnTo>
                  <a:lnTo>
                    <a:pt x="9912" y="2245"/>
                  </a:lnTo>
                  <a:lnTo>
                    <a:pt x="9824" y="1866"/>
                  </a:lnTo>
                  <a:lnTo>
                    <a:pt x="9708" y="1487"/>
                  </a:lnTo>
                  <a:lnTo>
                    <a:pt x="9533" y="1166"/>
                  </a:lnTo>
                  <a:lnTo>
                    <a:pt x="9329" y="846"/>
                  </a:lnTo>
                  <a:lnTo>
                    <a:pt x="9096" y="583"/>
                  </a:lnTo>
                  <a:lnTo>
                    <a:pt x="8775" y="379"/>
                  </a:lnTo>
                  <a:lnTo>
                    <a:pt x="8454" y="204"/>
                  </a:lnTo>
                  <a:lnTo>
                    <a:pt x="8046" y="88"/>
                  </a:lnTo>
                  <a:lnTo>
                    <a:pt x="7609" y="0"/>
                  </a:lnTo>
                  <a:lnTo>
                    <a:pt x="7084" y="0"/>
                  </a:lnTo>
                  <a:lnTo>
                    <a:pt x="6530" y="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0"/>
            <p:cNvSpPr/>
            <p:nvPr/>
          </p:nvSpPr>
          <p:spPr>
            <a:xfrm>
              <a:off x="7363718" y="1585792"/>
              <a:ext cx="57339" cy="80849"/>
            </a:xfrm>
            <a:custGeom>
              <a:avLst/>
              <a:gdLst/>
              <a:ahLst/>
              <a:cxnLst/>
              <a:rect l="l" t="t" r="r" b="b"/>
              <a:pathLst>
                <a:path w="3412" h="4811" extrusionOk="0">
                  <a:moveTo>
                    <a:pt x="3411" y="1"/>
                  </a:moveTo>
                  <a:lnTo>
                    <a:pt x="3032" y="613"/>
                  </a:lnTo>
                  <a:lnTo>
                    <a:pt x="2624" y="1254"/>
                  </a:lnTo>
                  <a:lnTo>
                    <a:pt x="2187" y="1896"/>
                  </a:lnTo>
                  <a:lnTo>
                    <a:pt x="1750" y="2537"/>
                  </a:lnTo>
                  <a:lnTo>
                    <a:pt x="1271" y="3170"/>
                  </a:lnTo>
                  <a:lnTo>
                    <a:pt x="1271" y="3170"/>
                  </a:lnTo>
                  <a:lnTo>
                    <a:pt x="1837" y="2449"/>
                  </a:lnTo>
                  <a:lnTo>
                    <a:pt x="2274" y="1837"/>
                  </a:lnTo>
                  <a:lnTo>
                    <a:pt x="2712" y="1225"/>
                  </a:lnTo>
                  <a:lnTo>
                    <a:pt x="3091" y="642"/>
                  </a:lnTo>
                  <a:lnTo>
                    <a:pt x="3411" y="88"/>
                  </a:lnTo>
                  <a:lnTo>
                    <a:pt x="3411" y="1"/>
                  </a:lnTo>
                  <a:close/>
                  <a:moveTo>
                    <a:pt x="1271" y="3170"/>
                  </a:moveTo>
                  <a:lnTo>
                    <a:pt x="875" y="3674"/>
                  </a:lnTo>
                  <a:lnTo>
                    <a:pt x="0" y="4811"/>
                  </a:lnTo>
                  <a:lnTo>
                    <a:pt x="846" y="3732"/>
                  </a:lnTo>
                  <a:lnTo>
                    <a:pt x="1271" y="31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0"/>
            <p:cNvSpPr/>
            <p:nvPr/>
          </p:nvSpPr>
          <p:spPr>
            <a:xfrm>
              <a:off x="7327470" y="1672018"/>
              <a:ext cx="14217" cy="20099"/>
            </a:xfrm>
            <a:custGeom>
              <a:avLst/>
              <a:gdLst/>
              <a:ahLst/>
              <a:cxnLst/>
              <a:rect l="l" t="t" r="r" b="b"/>
              <a:pathLst>
                <a:path w="846" h="1196" fill="none" extrusionOk="0">
                  <a:moveTo>
                    <a:pt x="0" y="0"/>
                  </a:moveTo>
                  <a:lnTo>
                    <a:pt x="0" y="0"/>
                  </a:lnTo>
                  <a:lnTo>
                    <a:pt x="0" y="0"/>
                  </a:lnTo>
                  <a:lnTo>
                    <a:pt x="846" y="1196"/>
                  </a:lnTo>
                  <a:lnTo>
                    <a:pt x="846" y="1196"/>
                  </a:lnTo>
                  <a:lnTo>
                    <a:pt x="846" y="119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0"/>
            <p:cNvSpPr/>
            <p:nvPr/>
          </p:nvSpPr>
          <p:spPr>
            <a:xfrm>
              <a:off x="7363718" y="1585792"/>
              <a:ext cx="57339" cy="80849"/>
            </a:xfrm>
            <a:custGeom>
              <a:avLst/>
              <a:gdLst/>
              <a:ahLst/>
              <a:cxnLst/>
              <a:rect l="l" t="t" r="r" b="b"/>
              <a:pathLst>
                <a:path w="3412" h="4811" fill="none" extrusionOk="0">
                  <a:moveTo>
                    <a:pt x="3411" y="1"/>
                  </a:moveTo>
                  <a:lnTo>
                    <a:pt x="3411" y="1"/>
                  </a:lnTo>
                  <a:lnTo>
                    <a:pt x="3032" y="613"/>
                  </a:lnTo>
                  <a:lnTo>
                    <a:pt x="2624" y="1254"/>
                  </a:lnTo>
                  <a:lnTo>
                    <a:pt x="2187" y="1896"/>
                  </a:lnTo>
                  <a:lnTo>
                    <a:pt x="1750" y="2537"/>
                  </a:lnTo>
                  <a:lnTo>
                    <a:pt x="846" y="3732"/>
                  </a:lnTo>
                  <a:lnTo>
                    <a:pt x="0" y="4811"/>
                  </a:lnTo>
                  <a:lnTo>
                    <a:pt x="0" y="4811"/>
                  </a:lnTo>
                  <a:lnTo>
                    <a:pt x="875" y="3674"/>
                  </a:lnTo>
                  <a:lnTo>
                    <a:pt x="1837" y="2449"/>
                  </a:lnTo>
                  <a:lnTo>
                    <a:pt x="2274" y="1837"/>
                  </a:lnTo>
                  <a:lnTo>
                    <a:pt x="2712" y="1225"/>
                  </a:lnTo>
                  <a:lnTo>
                    <a:pt x="3091" y="642"/>
                  </a:lnTo>
                  <a:lnTo>
                    <a:pt x="3411" y="88"/>
                  </a:lnTo>
                  <a:lnTo>
                    <a:pt x="3411" y="88"/>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0"/>
            <p:cNvSpPr/>
            <p:nvPr/>
          </p:nvSpPr>
          <p:spPr>
            <a:xfrm>
              <a:off x="7308363" y="1645080"/>
              <a:ext cx="19124" cy="26955"/>
            </a:xfrm>
            <a:custGeom>
              <a:avLst/>
              <a:gdLst/>
              <a:ahLst/>
              <a:cxnLst/>
              <a:rect l="l" t="t" r="r" b="b"/>
              <a:pathLst>
                <a:path w="1138" h="1604" extrusionOk="0">
                  <a:moveTo>
                    <a:pt x="0" y="0"/>
                  </a:moveTo>
                  <a:lnTo>
                    <a:pt x="0" y="29"/>
                  </a:lnTo>
                  <a:lnTo>
                    <a:pt x="1137" y="1603"/>
                  </a:lnTo>
                  <a:lnTo>
                    <a:pt x="1137" y="1603"/>
                  </a:lnTo>
                  <a:lnTo>
                    <a:pt x="0" y="0"/>
                  </a:lnTo>
                  <a:close/>
                </a:path>
              </a:pathLst>
            </a:custGeom>
            <a:solidFill>
              <a:srgbClr val="914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0"/>
            <p:cNvSpPr/>
            <p:nvPr/>
          </p:nvSpPr>
          <p:spPr>
            <a:xfrm>
              <a:off x="7308363" y="1645080"/>
              <a:ext cx="19124" cy="26955"/>
            </a:xfrm>
            <a:custGeom>
              <a:avLst/>
              <a:gdLst/>
              <a:ahLst/>
              <a:cxnLst/>
              <a:rect l="l" t="t" r="r" b="b"/>
              <a:pathLst>
                <a:path w="1138" h="1604" fill="none" extrusionOk="0">
                  <a:moveTo>
                    <a:pt x="0" y="0"/>
                  </a:moveTo>
                  <a:lnTo>
                    <a:pt x="0" y="0"/>
                  </a:lnTo>
                  <a:lnTo>
                    <a:pt x="0" y="29"/>
                  </a:lnTo>
                  <a:lnTo>
                    <a:pt x="1137" y="1603"/>
                  </a:lnTo>
                  <a:lnTo>
                    <a:pt x="1137" y="1603"/>
                  </a:lnTo>
                  <a:lnTo>
                    <a:pt x="1137" y="1603"/>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0"/>
            <p:cNvSpPr/>
            <p:nvPr/>
          </p:nvSpPr>
          <p:spPr>
            <a:xfrm>
              <a:off x="7308363" y="1533377"/>
              <a:ext cx="112694" cy="158740"/>
            </a:xfrm>
            <a:custGeom>
              <a:avLst/>
              <a:gdLst/>
              <a:ahLst/>
              <a:cxnLst/>
              <a:rect l="l" t="t" r="r" b="b"/>
              <a:pathLst>
                <a:path w="6706" h="9446" extrusionOk="0">
                  <a:moveTo>
                    <a:pt x="3324" y="0"/>
                  </a:moveTo>
                  <a:lnTo>
                    <a:pt x="2974" y="30"/>
                  </a:lnTo>
                  <a:lnTo>
                    <a:pt x="2624" y="88"/>
                  </a:lnTo>
                  <a:lnTo>
                    <a:pt x="2245" y="234"/>
                  </a:lnTo>
                  <a:lnTo>
                    <a:pt x="1895" y="438"/>
                  </a:lnTo>
                  <a:lnTo>
                    <a:pt x="1720" y="583"/>
                  </a:lnTo>
                  <a:lnTo>
                    <a:pt x="1545" y="787"/>
                  </a:lnTo>
                  <a:lnTo>
                    <a:pt x="1370" y="1079"/>
                  </a:lnTo>
                  <a:lnTo>
                    <a:pt x="1195" y="1400"/>
                  </a:lnTo>
                  <a:lnTo>
                    <a:pt x="1021" y="1779"/>
                  </a:lnTo>
                  <a:lnTo>
                    <a:pt x="875" y="2216"/>
                  </a:lnTo>
                  <a:lnTo>
                    <a:pt x="554" y="3120"/>
                  </a:lnTo>
                  <a:lnTo>
                    <a:pt x="292" y="4111"/>
                  </a:lnTo>
                  <a:lnTo>
                    <a:pt x="117" y="5073"/>
                  </a:lnTo>
                  <a:lnTo>
                    <a:pt x="59" y="5510"/>
                  </a:lnTo>
                  <a:lnTo>
                    <a:pt x="0" y="5947"/>
                  </a:lnTo>
                  <a:lnTo>
                    <a:pt x="0" y="6326"/>
                  </a:lnTo>
                  <a:lnTo>
                    <a:pt x="0" y="6647"/>
                  </a:lnTo>
                  <a:lnTo>
                    <a:pt x="1137" y="8250"/>
                  </a:lnTo>
                  <a:lnTo>
                    <a:pt x="1983" y="9446"/>
                  </a:lnTo>
                  <a:lnTo>
                    <a:pt x="2362" y="9008"/>
                  </a:lnTo>
                  <a:lnTo>
                    <a:pt x="3294" y="7930"/>
                  </a:lnTo>
                  <a:lnTo>
                    <a:pt x="4140" y="6851"/>
                  </a:lnTo>
                  <a:lnTo>
                    <a:pt x="5044" y="5656"/>
                  </a:lnTo>
                  <a:lnTo>
                    <a:pt x="5481" y="5015"/>
                  </a:lnTo>
                  <a:lnTo>
                    <a:pt x="5918" y="4373"/>
                  </a:lnTo>
                  <a:lnTo>
                    <a:pt x="6326" y="3732"/>
                  </a:lnTo>
                  <a:lnTo>
                    <a:pt x="6705" y="3120"/>
                  </a:lnTo>
                  <a:lnTo>
                    <a:pt x="6618" y="2741"/>
                  </a:lnTo>
                  <a:lnTo>
                    <a:pt x="6501" y="2391"/>
                  </a:lnTo>
                  <a:lnTo>
                    <a:pt x="6355" y="2012"/>
                  </a:lnTo>
                  <a:lnTo>
                    <a:pt x="6180" y="1691"/>
                  </a:lnTo>
                  <a:lnTo>
                    <a:pt x="5831" y="1283"/>
                  </a:lnTo>
                  <a:lnTo>
                    <a:pt x="5510" y="962"/>
                  </a:lnTo>
                  <a:lnTo>
                    <a:pt x="5160" y="671"/>
                  </a:lnTo>
                  <a:lnTo>
                    <a:pt x="4781" y="409"/>
                  </a:lnTo>
                  <a:lnTo>
                    <a:pt x="4431" y="234"/>
                  </a:lnTo>
                  <a:lnTo>
                    <a:pt x="4082" y="88"/>
                  </a:lnTo>
                  <a:lnTo>
                    <a:pt x="3703" y="30"/>
                  </a:lnTo>
                  <a:lnTo>
                    <a:pt x="33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0"/>
            <p:cNvSpPr/>
            <p:nvPr/>
          </p:nvSpPr>
          <p:spPr>
            <a:xfrm>
              <a:off x="7308363" y="1533377"/>
              <a:ext cx="112694" cy="158740"/>
            </a:xfrm>
            <a:custGeom>
              <a:avLst/>
              <a:gdLst/>
              <a:ahLst/>
              <a:cxnLst/>
              <a:rect l="l" t="t" r="r" b="b"/>
              <a:pathLst>
                <a:path w="6706" h="9446" fill="none" extrusionOk="0">
                  <a:moveTo>
                    <a:pt x="3324" y="0"/>
                  </a:moveTo>
                  <a:lnTo>
                    <a:pt x="3324" y="0"/>
                  </a:lnTo>
                  <a:lnTo>
                    <a:pt x="2974" y="30"/>
                  </a:lnTo>
                  <a:lnTo>
                    <a:pt x="2624" y="88"/>
                  </a:lnTo>
                  <a:lnTo>
                    <a:pt x="2245" y="234"/>
                  </a:lnTo>
                  <a:lnTo>
                    <a:pt x="1895" y="438"/>
                  </a:lnTo>
                  <a:lnTo>
                    <a:pt x="1895" y="438"/>
                  </a:lnTo>
                  <a:lnTo>
                    <a:pt x="1720" y="583"/>
                  </a:lnTo>
                  <a:lnTo>
                    <a:pt x="1545" y="787"/>
                  </a:lnTo>
                  <a:lnTo>
                    <a:pt x="1370" y="1079"/>
                  </a:lnTo>
                  <a:lnTo>
                    <a:pt x="1195" y="1400"/>
                  </a:lnTo>
                  <a:lnTo>
                    <a:pt x="1021" y="1779"/>
                  </a:lnTo>
                  <a:lnTo>
                    <a:pt x="875" y="2216"/>
                  </a:lnTo>
                  <a:lnTo>
                    <a:pt x="554" y="3120"/>
                  </a:lnTo>
                  <a:lnTo>
                    <a:pt x="292" y="4111"/>
                  </a:lnTo>
                  <a:lnTo>
                    <a:pt x="117" y="5073"/>
                  </a:lnTo>
                  <a:lnTo>
                    <a:pt x="59" y="5510"/>
                  </a:lnTo>
                  <a:lnTo>
                    <a:pt x="0" y="5947"/>
                  </a:lnTo>
                  <a:lnTo>
                    <a:pt x="0" y="6326"/>
                  </a:lnTo>
                  <a:lnTo>
                    <a:pt x="0" y="6647"/>
                  </a:lnTo>
                  <a:lnTo>
                    <a:pt x="1137" y="8250"/>
                  </a:lnTo>
                  <a:lnTo>
                    <a:pt x="1983" y="9446"/>
                  </a:lnTo>
                  <a:lnTo>
                    <a:pt x="1983" y="9446"/>
                  </a:lnTo>
                  <a:lnTo>
                    <a:pt x="2362" y="9008"/>
                  </a:lnTo>
                  <a:lnTo>
                    <a:pt x="3294" y="7930"/>
                  </a:lnTo>
                  <a:lnTo>
                    <a:pt x="3294" y="7930"/>
                  </a:lnTo>
                  <a:lnTo>
                    <a:pt x="4140" y="6851"/>
                  </a:lnTo>
                  <a:lnTo>
                    <a:pt x="5044" y="5656"/>
                  </a:lnTo>
                  <a:lnTo>
                    <a:pt x="5481" y="5015"/>
                  </a:lnTo>
                  <a:lnTo>
                    <a:pt x="5918" y="4373"/>
                  </a:lnTo>
                  <a:lnTo>
                    <a:pt x="6326" y="3732"/>
                  </a:lnTo>
                  <a:lnTo>
                    <a:pt x="6705" y="3120"/>
                  </a:lnTo>
                  <a:lnTo>
                    <a:pt x="6705" y="3120"/>
                  </a:lnTo>
                  <a:lnTo>
                    <a:pt x="6618" y="2741"/>
                  </a:lnTo>
                  <a:lnTo>
                    <a:pt x="6501" y="2391"/>
                  </a:lnTo>
                  <a:lnTo>
                    <a:pt x="6355" y="2012"/>
                  </a:lnTo>
                  <a:lnTo>
                    <a:pt x="6180" y="1691"/>
                  </a:lnTo>
                  <a:lnTo>
                    <a:pt x="6180" y="1691"/>
                  </a:lnTo>
                  <a:lnTo>
                    <a:pt x="5831" y="1283"/>
                  </a:lnTo>
                  <a:lnTo>
                    <a:pt x="5510" y="962"/>
                  </a:lnTo>
                  <a:lnTo>
                    <a:pt x="5160" y="671"/>
                  </a:lnTo>
                  <a:lnTo>
                    <a:pt x="4781" y="409"/>
                  </a:lnTo>
                  <a:lnTo>
                    <a:pt x="4431" y="234"/>
                  </a:lnTo>
                  <a:lnTo>
                    <a:pt x="4082" y="88"/>
                  </a:lnTo>
                  <a:lnTo>
                    <a:pt x="3703" y="30"/>
                  </a:lnTo>
                  <a:lnTo>
                    <a:pt x="332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0"/>
            <p:cNvSpPr/>
            <p:nvPr/>
          </p:nvSpPr>
          <p:spPr>
            <a:xfrm>
              <a:off x="6992378" y="1761186"/>
              <a:ext cx="59288" cy="71052"/>
            </a:xfrm>
            <a:custGeom>
              <a:avLst/>
              <a:gdLst/>
              <a:ahLst/>
              <a:cxnLst/>
              <a:rect l="l" t="t" r="r" b="b"/>
              <a:pathLst>
                <a:path w="3528" h="4228" extrusionOk="0">
                  <a:moveTo>
                    <a:pt x="88" y="0"/>
                  </a:moveTo>
                  <a:lnTo>
                    <a:pt x="0" y="4140"/>
                  </a:lnTo>
                  <a:lnTo>
                    <a:pt x="350" y="4198"/>
                  </a:lnTo>
                  <a:lnTo>
                    <a:pt x="729" y="4227"/>
                  </a:lnTo>
                  <a:lnTo>
                    <a:pt x="1224" y="4227"/>
                  </a:lnTo>
                  <a:lnTo>
                    <a:pt x="1778" y="4198"/>
                  </a:lnTo>
                  <a:lnTo>
                    <a:pt x="2070" y="4140"/>
                  </a:lnTo>
                  <a:lnTo>
                    <a:pt x="2391" y="4052"/>
                  </a:lnTo>
                  <a:lnTo>
                    <a:pt x="2682" y="3965"/>
                  </a:lnTo>
                  <a:lnTo>
                    <a:pt x="2974" y="3848"/>
                  </a:lnTo>
                  <a:lnTo>
                    <a:pt x="3236" y="3673"/>
                  </a:lnTo>
                  <a:lnTo>
                    <a:pt x="3527" y="3469"/>
                  </a:lnTo>
                  <a:lnTo>
                    <a:pt x="3265" y="1720"/>
                  </a:lnTo>
                  <a:lnTo>
                    <a:pt x="88" y="0"/>
                  </a:lnTo>
                  <a:close/>
                </a:path>
              </a:pathLst>
            </a:custGeom>
            <a:solidFill>
              <a:srgbClr val="B5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0"/>
            <p:cNvSpPr/>
            <p:nvPr/>
          </p:nvSpPr>
          <p:spPr>
            <a:xfrm>
              <a:off x="6992378" y="1761186"/>
              <a:ext cx="59288" cy="71052"/>
            </a:xfrm>
            <a:custGeom>
              <a:avLst/>
              <a:gdLst/>
              <a:ahLst/>
              <a:cxnLst/>
              <a:rect l="l" t="t" r="r" b="b"/>
              <a:pathLst>
                <a:path w="3528" h="4228" fill="none" extrusionOk="0">
                  <a:moveTo>
                    <a:pt x="3265" y="1720"/>
                  </a:moveTo>
                  <a:lnTo>
                    <a:pt x="88" y="0"/>
                  </a:lnTo>
                  <a:lnTo>
                    <a:pt x="0" y="4140"/>
                  </a:lnTo>
                  <a:lnTo>
                    <a:pt x="0" y="4140"/>
                  </a:lnTo>
                  <a:lnTo>
                    <a:pt x="350" y="4198"/>
                  </a:lnTo>
                  <a:lnTo>
                    <a:pt x="729" y="4227"/>
                  </a:lnTo>
                  <a:lnTo>
                    <a:pt x="1224" y="4227"/>
                  </a:lnTo>
                  <a:lnTo>
                    <a:pt x="1778" y="4198"/>
                  </a:lnTo>
                  <a:lnTo>
                    <a:pt x="2070" y="4140"/>
                  </a:lnTo>
                  <a:lnTo>
                    <a:pt x="2391" y="4052"/>
                  </a:lnTo>
                  <a:lnTo>
                    <a:pt x="2682" y="3965"/>
                  </a:lnTo>
                  <a:lnTo>
                    <a:pt x="2974" y="3848"/>
                  </a:lnTo>
                  <a:lnTo>
                    <a:pt x="3236" y="3673"/>
                  </a:lnTo>
                  <a:lnTo>
                    <a:pt x="3527" y="3469"/>
                  </a:lnTo>
                  <a:lnTo>
                    <a:pt x="3265" y="1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0"/>
            <p:cNvSpPr/>
            <p:nvPr/>
          </p:nvSpPr>
          <p:spPr>
            <a:xfrm>
              <a:off x="6939946" y="1761186"/>
              <a:ext cx="53910" cy="69573"/>
            </a:xfrm>
            <a:custGeom>
              <a:avLst/>
              <a:gdLst/>
              <a:ahLst/>
              <a:cxnLst/>
              <a:rect l="l" t="t" r="r" b="b"/>
              <a:pathLst>
                <a:path w="3208" h="4140" extrusionOk="0">
                  <a:moveTo>
                    <a:pt x="3208" y="0"/>
                  </a:moveTo>
                  <a:lnTo>
                    <a:pt x="1" y="146"/>
                  </a:lnTo>
                  <a:lnTo>
                    <a:pt x="555" y="3528"/>
                  </a:lnTo>
                  <a:lnTo>
                    <a:pt x="3120" y="4140"/>
                  </a:lnTo>
                  <a:lnTo>
                    <a:pt x="3208" y="0"/>
                  </a:lnTo>
                  <a:close/>
                </a:path>
              </a:pathLst>
            </a:custGeom>
            <a:solidFill>
              <a:srgbClr val="B55B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0"/>
            <p:cNvSpPr/>
            <p:nvPr/>
          </p:nvSpPr>
          <p:spPr>
            <a:xfrm>
              <a:off x="6939946" y="1761186"/>
              <a:ext cx="53910" cy="69573"/>
            </a:xfrm>
            <a:custGeom>
              <a:avLst/>
              <a:gdLst/>
              <a:ahLst/>
              <a:cxnLst/>
              <a:rect l="l" t="t" r="r" b="b"/>
              <a:pathLst>
                <a:path w="3208" h="4140" fill="none" extrusionOk="0">
                  <a:moveTo>
                    <a:pt x="1" y="146"/>
                  </a:moveTo>
                  <a:lnTo>
                    <a:pt x="555" y="3528"/>
                  </a:lnTo>
                  <a:lnTo>
                    <a:pt x="3120" y="4140"/>
                  </a:lnTo>
                  <a:lnTo>
                    <a:pt x="3208" y="0"/>
                  </a:lnTo>
                  <a:lnTo>
                    <a:pt x="1"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0"/>
            <p:cNvSpPr/>
            <p:nvPr/>
          </p:nvSpPr>
          <p:spPr>
            <a:xfrm>
              <a:off x="6843435" y="1600009"/>
              <a:ext cx="393909" cy="531072"/>
            </a:xfrm>
            <a:custGeom>
              <a:avLst/>
              <a:gdLst/>
              <a:ahLst/>
              <a:cxnLst/>
              <a:rect l="l" t="t" r="r" b="b"/>
              <a:pathLst>
                <a:path w="23440" h="31602" extrusionOk="0">
                  <a:moveTo>
                    <a:pt x="19008" y="0"/>
                  </a:moveTo>
                  <a:lnTo>
                    <a:pt x="1" y="28540"/>
                  </a:lnTo>
                  <a:lnTo>
                    <a:pt x="2799" y="30814"/>
                  </a:lnTo>
                  <a:lnTo>
                    <a:pt x="3120" y="31047"/>
                  </a:lnTo>
                  <a:lnTo>
                    <a:pt x="3441" y="31251"/>
                  </a:lnTo>
                  <a:lnTo>
                    <a:pt x="3791" y="31397"/>
                  </a:lnTo>
                  <a:lnTo>
                    <a:pt x="4170" y="31484"/>
                  </a:lnTo>
                  <a:lnTo>
                    <a:pt x="4549" y="31572"/>
                  </a:lnTo>
                  <a:lnTo>
                    <a:pt x="4957" y="31601"/>
                  </a:lnTo>
                  <a:lnTo>
                    <a:pt x="5394" y="31601"/>
                  </a:lnTo>
                  <a:lnTo>
                    <a:pt x="5831" y="31543"/>
                  </a:lnTo>
                  <a:lnTo>
                    <a:pt x="6269" y="31484"/>
                  </a:lnTo>
                  <a:lnTo>
                    <a:pt x="6735" y="31368"/>
                  </a:lnTo>
                  <a:lnTo>
                    <a:pt x="7201" y="31222"/>
                  </a:lnTo>
                  <a:lnTo>
                    <a:pt x="7668" y="31047"/>
                  </a:lnTo>
                  <a:lnTo>
                    <a:pt x="8163" y="30843"/>
                  </a:lnTo>
                  <a:lnTo>
                    <a:pt x="8688" y="30581"/>
                  </a:lnTo>
                  <a:lnTo>
                    <a:pt x="9184" y="30318"/>
                  </a:lnTo>
                  <a:lnTo>
                    <a:pt x="9708" y="29998"/>
                  </a:lnTo>
                  <a:lnTo>
                    <a:pt x="10233" y="29677"/>
                  </a:lnTo>
                  <a:lnTo>
                    <a:pt x="10758" y="29298"/>
                  </a:lnTo>
                  <a:lnTo>
                    <a:pt x="11283" y="28890"/>
                  </a:lnTo>
                  <a:lnTo>
                    <a:pt x="11807" y="28482"/>
                  </a:lnTo>
                  <a:lnTo>
                    <a:pt x="12361" y="28015"/>
                  </a:lnTo>
                  <a:lnTo>
                    <a:pt x="12886" y="27549"/>
                  </a:lnTo>
                  <a:lnTo>
                    <a:pt x="13440" y="27024"/>
                  </a:lnTo>
                  <a:lnTo>
                    <a:pt x="13965" y="26499"/>
                  </a:lnTo>
                  <a:lnTo>
                    <a:pt x="14519" y="25916"/>
                  </a:lnTo>
                  <a:lnTo>
                    <a:pt x="15043" y="25333"/>
                  </a:lnTo>
                  <a:lnTo>
                    <a:pt x="15568" y="24721"/>
                  </a:lnTo>
                  <a:lnTo>
                    <a:pt x="16093" y="24080"/>
                  </a:lnTo>
                  <a:lnTo>
                    <a:pt x="16618" y="23438"/>
                  </a:lnTo>
                  <a:lnTo>
                    <a:pt x="17142" y="22739"/>
                  </a:lnTo>
                  <a:lnTo>
                    <a:pt x="17638" y="22039"/>
                  </a:lnTo>
                  <a:lnTo>
                    <a:pt x="18133" y="21310"/>
                  </a:lnTo>
                  <a:lnTo>
                    <a:pt x="18629" y="20552"/>
                  </a:lnTo>
                  <a:lnTo>
                    <a:pt x="19066" y="19824"/>
                  </a:lnTo>
                  <a:lnTo>
                    <a:pt x="19533" y="19066"/>
                  </a:lnTo>
                  <a:lnTo>
                    <a:pt x="19941" y="18337"/>
                  </a:lnTo>
                  <a:lnTo>
                    <a:pt x="20320" y="17579"/>
                  </a:lnTo>
                  <a:lnTo>
                    <a:pt x="20699" y="16850"/>
                  </a:lnTo>
                  <a:lnTo>
                    <a:pt x="21049" y="16121"/>
                  </a:lnTo>
                  <a:lnTo>
                    <a:pt x="21369" y="15363"/>
                  </a:lnTo>
                  <a:lnTo>
                    <a:pt x="21690" y="14634"/>
                  </a:lnTo>
                  <a:lnTo>
                    <a:pt x="21952" y="13935"/>
                  </a:lnTo>
                  <a:lnTo>
                    <a:pt x="22215" y="13206"/>
                  </a:lnTo>
                  <a:lnTo>
                    <a:pt x="22448" y="12506"/>
                  </a:lnTo>
                  <a:lnTo>
                    <a:pt x="22652" y="11807"/>
                  </a:lnTo>
                  <a:lnTo>
                    <a:pt x="22856" y="11136"/>
                  </a:lnTo>
                  <a:lnTo>
                    <a:pt x="23002" y="10466"/>
                  </a:lnTo>
                  <a:lnTo>
                    <a:pt x="23148" y="9824"/>
                  </a:lnTo>
                  <a:lnTo>
                    <a:pt x="23264" y="9183"/>
                  </a:lnTo>
                  <a:lnTo>
                    <a:pt x="23323" y="8571"/>
                  </a:lnTo>
                  <a:lnTo>
                    <a:pt x="23410" y="7959"/>
                  </a:lnTo>
                  <a:lnTo>
                    <a:pt x="23439" y="7376"/>
                  </a:lnTo>
                  <a:lnTo>
                    <a:pt x="23439" y="6822"/>
                  </a:lnTo>
                  <a:lnTo>
                    <a:pt x="23410" y="6268"/>
                  </a:lnTo>
                  <a:lnTo>
                    <a:pt x="23381" y="5743"/>
                  </a:lnTo>
                  <a:lnTo>
                    <a:pt x="23323" y="5247"/>
                  </a:lnTo>
                  <a:lnTo>
                    <a:pt x="23206" y="4781"/>
                  </a:lnTo>
                  <a:lnTo>
                    <a:pt x="23089" y="4344"/>
                  </a:lnTo>
                  <a:lnTo>
                    <a:pt x="22944" y="3906"/>
                  </a:lnTo>
                  <a:lnTo>
                    <a:pt x="22769" y="3527"/>
                  </a:lnTo>
                  <a:lnTo>
                    <a:pt x="22565" y="3178"/>
                  </a:lnTo>
                  <a:lnTo>
                    <a:pt x="22331" y="2828"/>
                  </a:lnTo>
                  <a:lnTo>
                    <a:pt x="22069" y="2536"/>
                  </a:lnTo>
                  <a:lnTo>
                    <a:pt x="21777" y="2274"/>
                  </a:lnTo>
                  <a:lnTo>
                    <a:pt x="19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0"/>
            <p:cNvSpPr/>
            <p:nvPr/>
          </p:nvSpPr>
          <p:spPr>
            <a:xfrm>
              <a:off x="6843435" y="1600009"/>
              <a:ext cx="393909" cy="531072"/>
            </a:xfrm>
            <a:custGeom>
              <a:avLst/>
              <a:gdLst/>
              <a:ahLst/>
              <a:cxnLst/>
              <a:rect l="l" t="t" r="r" b="b"/>
              <a:pathLst>
                <a:path w="23440" h="31602" fill="none" extrusionOk="0">
                  <a:moveTo>
                    <a:pt x="21777" y="2274"/>
                  </a:moveTo>
                  <a:lnTo>
                    <a:pt x="19008" y="0"/>
                  </a:lnTo>
                  <a:lnTo>
                    <a:pt x="1" y="28540"/>
                  </a:lnTo>
                  <a:lnTo>
                    <a:pt x="2799" y="30814"/>
                  </a:lnTo>
                  <a:lnTo>
                    <a:pt x="2799" y="30814"/>
                  </a:lnTo>
                  <a:lnTo>
                    <a:pt x="3120" y="31047"/>
                  </a:lnTo>
                  <a:lnTo>
                    <a:pt x="3441" y="31251"/>
                  </a:lnTo>
                  <a:lnTo>
                    <a:pt x="3791" y="31397"/>
                  </a:lnTo>
                  <a:lnTo>
                    <a:pt x="4170" y="31484"/>
                  </a:lnTo>
                  <a:lnTo>
                    <a:pt x="4549" y="31572"/>
                  </a:lnTo>
                  <a:lnTo>
                    <a:pt x="4957" y="31601"/>
                  </a:lnTo>
                  <a:lnTo>
                    <a:pt x="5394" y="31601"/>
                  </a:lnTo>
                  <a:lnTo>
                    <a:pt x="5831" y="31543"/>
                  </a:lnTo>
                  <a:lnTo>
                    <a:pt x="6269" y="31484"/>
                  </a:lnTo>
                  <a:lnTo>
                    <a:pt x="6735" y="31368"/>
                  </a:lnTo>
                  <a:lnTo>
                    <a:pt x="7201" y="31222"/>
                  </a:lnTo>
                  <a:lnTo>
                    <a:pt x="7668" y="31047"/>
                  </a:lnTo>
                  <a:lnTo>
                    <a:pt x="8163" y="30843"/>
                  </a:lnTo>
                  <a:lnTo>
                    <a:pt x="8688" y="30581"/>
                  </a:lnTo>
                  <a:lnTo>
                    <a:pt x="9184" y="30318"/>
                  </a:lnTo>
                  <a:lnTo>
                    <a:pt x="9708" y="29998"/>
                  </a:lnTo>
                  <a:lnTo>
                    <a:pt x="10233" y="29677"/>
                  </a:lnTo>
                  <a:lnTo>
                    <a:pt x="10758" y="29298"/>
                  </a:lnTo>
                  <a:lnTo>
                    <a:pt x="11283" y="28890"/>
                  </a:lnTo>
                  <a:lnTo>
                    <a:pt x="11807" y="28482"/>
                  </a:lnTo>
                  <a:lnTo>
                    <a:pt x="12361" y="28015"/>
                  </a:lnTo>
                  <a:lnTo>
                    <a:pt x="12886" y="27549"/>
                  </a:lnTo>
                  <a:lnTo>
                    <a:pt x="13440" y="27024"/>
                  </a:lnTo>
                  <a:lnTo>
                    <a:pt x="13965" y="26499"/>
                  </a:lnTo>
                  <a:lnTo>
                    <a:pt x="14519" y="25916"/>
                  </a:lnTo>
                  <a:lnTo>
                    <a:pt x="15043" y="25333"/>
                  </a:lnTo>
                  <a:lnTo>
                    <a:pt x="15568" y="24721"/>
                  </a:lnTo>
                  <a:lnTo>
                    <a:pt x="16093" y="24080"/>
                  </a:lnTo>
                  <a:lnTo>
                    <a:pt x="16618" y="23438"/>
                  </a:lnTo>
                  <a:lnTo>
                    <a:pt x="17142" y="22739"/>
                  </a:lnTo>
                  <a:lnTo>
                    <a:pt x="17638" y="22039"/>
                  </a:lnTo>
                  <a:lnTo>
                    <a:pt x="18133" y="21310"/>
                  </a:lnTo>
                  <a:lnTo>
                    <a:pt x="18133" y="21310"/>
                  </a:lnTo>
                  <a:lnTo>
                    <a:pt x="18629" y="20552"/>
                  </a:lnTo>
                  <a:lnTo>
                    <a:pt x="19066" y="19824"/>
                  </a:lnTo>
                  <a:lnTo>
                    <a:pt x="19533" y="19066"/>
                  </a:lnTo>
                  <a:lnTo>
                    <a:pt x="19941" y="18337"/>
                  </a:lnTo>
                  <a:lnTo>
                    <a:pt x="20320" y="17579"/>
                  </a:lnTo>
                  <a:lnTo>
                    <a:pt x="20699" y="16850"/>
                  </a:lnTo>
                  <a:lnTo>
                    <a:pt x="21049" y="16121"/>
                  </a:lnTo>
                  <a:lnTo>
                    <a:pt x="21369" y="15363"/>
                  </a:lnTo>
                  <a:lnTo>
                    <a:pt x="21690" y="14634"/>
                  </a:lnTo>
                  <a:lnTo>
                    <a:pt x="21952" y="13935"/>
                  </a:lnTo>
                  <a:lnTo>
                    <a:pt x="22215" y="13206"/>
                  </a:lnTo>
                  <a:lnTo>
                    <a:pt x="22448" y="12506"/>
                  </a:lnTo>
                  <a:lnTo>
                    <a:pt x="22652" y="11807"/>
                  </a:lnTo>
                  <a:lnTo>
                    <a:pt x="22856" y="11136"/>
                  </a:lnTo>
                  <a:lnTo>
                    <a:pt x="23002" y="10466"/>
                  </a:lnTo>
                  <a:lnTo>
                    <a:pt x="23148" y="9824"/>
                  </a:lnTo>
                  <a:lnTo>
                    <a:pt x="23264" y="9183"/>
                  </a:lnTo>
                  <a:lnTo>
                    <a:pt x="23323" y="8571"/>
                  </a:lnTo>
                  <a:lnTo>
                    <a:pt x="23410" y="7959"/>
                  </a:lnTo>
                  <a:lnTo>
                    <a:pt x="23439" y="7376"/>
                  </a:lnTo>
                  <a:lnTo>
                    <a:pt x="23439" y="6822"/>
                  </a:lnTo>
                  <a:lnTo>
                    <a:pt x="23410" y="6268"/>
                  </a:lnTo>
                  <a:lnTo>
                    <a:pt x="23381" y="5743"/>
                  </a:lnTo>
                  <a:lnTo>
                    <a:pt x="23323" y="5247"/>
                  </a:lnTo>
                  <a:lnTo>
                    <a:pt x="23206" y="4781"/>
                  </a:lnTo>
                  <a:lnTo>
                    <a:pt x="23089" y="4344"/>
                  </a:lnTo>
                  <a:lnTo>
                    <a:pt x="22944" y="3906"/>
                  </a:lnTo>
                  <a:lnTo>
                    <a:pt x="22769" y="3527"/>
                  </a:lnTo>
                  <a:lnTo>
                    <a:pt x="22565" y="3178"/>
                  </a:lnTo>
                  <a:lnTo>
                    <a:pt x="22331" y="2828"/>
                  </a:lnTo>
                  <a:lnTo>
                    <a:pt x="22069" y="2536"/>
                  </a:lnTo>
                  <a:lnTo>
                    <a:pt x="21777" y="227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0"/>
            <p:cNvSpPr/>
            <p:nvPr/>
          </p:nvSpPr>
          <p:spPr>
            <a:xfrm>
              <a:off x="6844427" y="1600983"/>
              <a:ext cx="392918" cy="530097"/>
            </a:xfrm>
            <a:custGeom>
              <a:avLst/>
              <a:gdLst/>
              <a:ahLst/>
              <a:cxnLst/>
              <a:rect l="l" t="t" r="r" b="b"/>
              <a:pathLst>
                <a:path w="23381" h="31544" extrusionOk="0">
                  <a:moveTo>
                    <a:pt x="19036" y="0"/>
                  </a:moveTo>
                  <a:lnTo>
                    <a:pt x="19299" y="263"/>
                  </a:lnTo>
                  <a:lnTo>
                    <a:pt x="19532" y="554"/>
                  </a:lnTo>
                  <a:lnTo>
                    <a:pt x="19765" y="875"/>
                  </a:lnTo>
                  <a:lnTo>
                    <a:pt x="19940" y="1225"/>
                  </a:lnTo>
                  <a:lnTo>
                    <a:pt x="20115" y="1604"/>
                  </a:lnTo>
                  <a:lnTo>
                    <a:pt x="20232" y="2012"/>
                  </a:lnTo>
                  <a:lnTo>
                    <a:pt x="20348" y="2420"/>
                  </a:lnTo>
                  <a:lnTo>
                    <a:pt x="20436" y="2857"/>
                  </a:lnTo>
                  <a:lnTo>
                    <a:pt x="20523" y="3353"/>
                  </a:lnTo>
                  <a:lnTo>
                    <a:pt x="20552" y="3848"/>
                  </a:lnTo>
                  <a:lnTo>
                    <a:pt x="20582" y="4344"/>
                  </a:lnTo>
                  <a:lnTo>
                    <a:pt x="20582" y="4898"/>
                  </a:lnTo>
                  <a:lnTo>
                    <a:pt x="20552" y="5452"/>
                  </a:lnTo>
                  <a:lnTo>
                    <a:pt x="20494" y="6006"/>
                  </a:lnTo>
                  <a:lnTo>
                    <a:pt x="20407" y="6589"/>
                  </a:lnTo>
                  <a:lnTo>
                    <a:pt x="20319" y="7201"/>
                  </a:lnTo>
                  <a:lnTo>
                    <a:pt x="20203" y="7813"/>
                  </a:lnTo>
                  <a:lnTo>
                    <a:pt x="20057" y="8455"/>
                  </a:lnTo>
                  <a:lnTo>
                    <a:pt x="19882" y="9096"/>
                  </a:lnTo>
                  <a:lnTo>
                    <a:pt x="19707" y="9766"/>
                  </a:lnTo>
                  <a:lnTo>
                    <a:pt x="19474" y="10437"/>
                  </a:lnTo>
                  <a:lnTo>
                    <a:pt x="19241" y="11107"/>
                  </a:lnTo>
                  <a:lnTo>
                    <a:pt x="19007" y="11778"/>
                  </a:lnTo>
                  <a:lnTo>
                    <a:pt x="18716" y="12478"/>
                  </a:lnTo>
                  <a:lnTo>
                    <a:pt x="18104" y="13877"/>
                  </a:lnTo>
                  <a:lnTo>
                    <a:pt x="17404" y="15305"/>
                  </a:lnTo>
                  <a:lnTo>
                    <a:pt x="17025" y="16034"/>
                  </a:lnTo>
                  <a:lnTo>
                    <a:pt x="16617" y="16763"/>
                  </a:lnTo>
                  <a:lnTo>
                    <a:pt x="16180" y="17463"/>
                  </a:lnTo>
                  <a:lnTo>
                    <a:pt x="15742" y="18191"/>
                  </a:lnTo>
                  <a:lnTo>
                    <a:pt x="14926" y="19416"/>
                  </a:lnTo>
                  <a:lnTo>
                    <a:pt x="14110" y="20582"/>
                  </a:lnTo>
                  <a:lnTo>
                    <a:pt x="13264" y="21690"/>
                  </a:lnTo>
                  <a:lnTo>
                    <a:pt x="12390" y="22739"/>
                  </a:lnTo>
                  <a:lnTo>
                    <a:pt x="11486" y="23730"/>
                  </a:lnTo>
                  <a:lnTo>
                    <a:pt x="10611" y="24634"/>
                  </a:lnTo>
                  <a:lnTo>
                    <a:pt x="9708" y="25479"/>
                  </a:lnTo>
                  <a:lnTo>
                    <a:pt x="8833" y="26237"/>
                  </a:lnTo>
                  <a:lnTo>
                    <a:pt x="7929" y="26908"/>
                  </a:lnTo>
                  <a:lnTo>
                    <a:pt x="7055" y="27520"/>
                  </a:lnTo>
                  <a:lnTo>
                    <a:pt x="6180" y="28045"/>
                  </a:lnTo>
                  <a:lnTo>
                    <a:pt x="5364" y="28482"/>
                  </a:lnTo>
                  <a:lnTo>
                    <a:pt x="4927" y="28657"/>
                  </a:lnTo>
                  <a:lnTo>
                    <a:pt x="4519" y="28803"/>
                  </a:lnTo>
                  <a:lnTo>
                    <a:pt x="4140" y="28948"/>
                  </a:lnTo>
                  <a:lnTo>
                    <a:pt x="3732" y="29065"/>
                  </a:lnTo>
                  <a:lnTo>
                    <a:pt x="3353" y="29153"/>
                  </a:lnTo>
                  <a:lnTo>
                    <a:pt x="2974" y="29211"/>
                  </a:lnTo>
                  <a:lnTo>
                    <a:pt x="2624" y="29240"/>
                  </a:lnTo>
                  <a:lnTo>
                    <a:pt x="2274" y="29269"/>
                  </a:lnTo>
                  <a:lnTo>
                    <a:pt x="1720" y="29211"/>
                  </a:lnTo>
                  <a:lnTo>
                    <a:pt x="1458" y="29182"/>
                  </a:lnTo>
                  <a:lnTo>
                    <a:pt x="1195" y="29123"/>
                  </a:lnTo>
                  <a:lnTo>
                    <a:pt x="962" y="29036"/>
                  </a:lnTo>
                  <a:lnTo>
                    <a:pt x="700" y="28948"/>
                  </a:lnTo>
                  <a:lnTo>
                    <a:pt x="496" y="28832"/>
                  </a:lnTo>
                  <a:lnTo>
                    <a:pt x="262" y="28715"/>
                  </a:lnTo>
                  <a:lnTo>
                    <a:pt x="0" y="28540"/>
                  </a:lnTo>
                  <a:lnTo>
                    <a:pt x="0" y="28540"/>
                  </a:lnTo>
                  <a:lnTo>
                    <a:pt x="2740" y="30756"/>
                  </a:lnTo>
                  <a:lnTo>
                    <a:pt x="3003" y="30960"/>
                  </a:lnTo>
                  <a:lnTo>
                    <a:pt x="3265" y="31106"/>
                  </a:lnTo>
                  <a:lnTo>
                    <a:pt x="3527" y="31252"/>
                  </a:lnTo>
                  <a:lnTo>
                    <a:pt x="3819" y="31339"/>
                  </a:lnTo>
                  <a:lnTo>
                    <a:pt x="4111" y="31426"/>
                  </a:lnTo>
                  <a:lnTo>
                    <a:pt x="4431" y="31485"/>
                  </a:lnTo>
                  <a:lnTo>
                    <a:pt x="4752" y="31543"/>
                  </a:lnTo>
                  <a:lnTo>
                    <a:pt x="5422" y="31543"/>
                  </a:lnTo>
                  <a:lnTo>
                    <a:pt x="5772" y="31485"/>
                  </a:lnTo>
                  <a:lnTo>
                    <a:pt x="6122" y="31426"/>
                  </a:lnTo>
                  <a:lnTo>
                    <a:pt x="6472" y="31368"/>
                  </a:lnTo>
                  <a:lnTo>
                    <a:pt x="6851" y="31252"/>
                  </a:lnTo>
                  <a:lnTo>
                    <a:pt x="7230" y="31135"/>
                  </a:lnTo>
                  <a:lnTo>
                    <a:pt x="8017" y="30814"/>
                  </a:lnTo>
                  <a:lnTo>
                    <a:pt x="8833" y="30435"/>
                  </a:lnTo>
                  <a:lnTo>
                    <a:pt x="9649" y="29940"/>
                  </a:lnTo>
                  <a:lnTo>
                    <a:pt x="10495" y="29386"/>
                  </a:lnTo>
                  <a:lnTo>
                    <a:pt x="11340" y="28774"/>
                  </a:lnTo>
                  <a:lnTo>
                    <a:pt x="12186" y="28045"/>
                  </a:lnTo>
                  <a:lnTo>
                    <a:pt x="13060" y="27287"/>
                  </a:lnTo>
                  <a:lnTo>
                    <a:pt x="13906" y="26441"/>
                  </a:lnTo>
                  <a:lnTo>
                    <a:pt x="14780" y="25509"/>
                  </a:lnTo>
                  <a:lnTo>
                    <a:pt x="15626" y="24547"/>
                  </a:lnTo>
                  <a:lnTo>
                    <a:pt x="16442" y="23497"/>
                  </a:lnTo>
                  <a:lnTo>
                    <a:pt x="17287" y="22389"/>
                  </a:lnTo>
                  <a:lnTo>
                    <a:pt x="18074" y="21252"/>
                  </a:lnTo>
                  <a:lnTo>
                    <a:pt x="18716" y="20290"/>
                  </a:lnTo>
                  <a:lnTo>
                    <a:pt x="19299" y="19299"/>
                  </a:lnTo>
                  <a:lnTo>
                    <a:pt x="19853" y="18337"/>
                  </a:lnTo>
                  <a:lnTo>
                    <a:pt x="20348" y="17375"/>
                  </a:lnTo>
                  <a:lnTo>
                    <a:pt x="20815" y="16413"/>
                  </a:lnTo>
                  <a:lnTo>
                    <a:pt x="21252" y="15451"/>
                  </a:lnTo>
                  <a:lnTo>
                    <a:pt x="21660" y="14489"/>
                  </a:lnTo>
                  <a:lnTo>
                    <a:pt x="22010" y="13556"/>
                  </a:lnTo>
                  <a:lnTo>
                    <a:pt x="22331" y="12652"/>
                  </a:lnTo>
                  <a:lnTo>
                    <a:pt x="22593" y="11749"/>
                  </a:lnTo>
                  <a:lnTo>
                    <a:pt x="22855" y="10845"/>
                  </a:lnTo>
                  <a:lnTo>
                    <a:pt x="23030" y="10000"/>
                  </a:lnTo>
                  <a:lnTo>
                    <a:pt x="23176" y="9154"/>
                  </a:lnTo>
                  <a:lnTo>
                    <a:pt x="23293" y="8367"/>
                  </a:lnTo>
                  <a:lnTo>
                    <a:pt x="23351" y="7580"/>
                  </a:lnTo>
                  <a:lnTo>
                    <a:pt x="23380" y="6822"/>
                  </a:lnTo>
                  <a:lnTo>
                    <a:pt x="23380" y="6326"/>
                  </a:lnTo>
                  <a:lnTo>
                    <a:pt x="23322" y="5831"/>
                  </a:lnTo>
                  <a:lnTo>
                    <a:pt x="23264" y="5335"/>
                  </a:lnTo>
                  <a:lnTo>
                    <a:pt x="23205" y="4898"/>
                  </a:lnTo>
                  <a:lnTo>
                    <a:pt x="23089" y="4461"/>
                  </a:lnTo>
                  <a:lnTo>
                    <a:pt x="22972" y="4082"/>
                  </a:lnTo>
                  <a:lnTo>
                    <a:pt x="22826" y="3703"/>
                  </a:lnTo>
                  <a:lnTo>
                    <a:pt x="22651" y="3353"/>
                  </a:lnTo>
                  <a:lnTo>
                    <a:pt x="22447" y="3032"/>
                  </a:lnTo>
                  <a:lnTo>
                    <a:pt x="22243" y="2741"/>
                  </a:lnTo>
                  <a:lnTo>
                    <a:pt x="21981" y="2449"/>
                  </a:lnTo>
                  <a:lnTo>
                    <a:pt x="21718" y="2216"/>
                  </a:lnTo>
                  <a:lnTo>
                    <a:pt x="19036" y="0"/>
                  </a:lnTo>
                  <a:close/>
                </a:path>
              </a:pathLst>
            </a:custGeom>
            <a:solidFill>
              <a:srgbClr val="DA9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0"/>
            <p:cNvSpPr/>
            <p:nvPr/>
          </p:nvSpPr>
          <p:spPr>
            <a:xfrm>
              <a:off x="6844427" y="1600983"/>
              <a:ext cx="392918" cy="530097"/>
            </a:xfrm>
            <a:custGeom>
              <a:avLst/>
              <a:gdLst/>
              <a:ahLst/>
              <a:cxnLst/>
              <a:rect l="l" t="t" r="r" b="b"/>
              <a:pathLst>
                <a:path w="23381" h="31544" fill="none" extrusionOk="0">
                  <a:moveTo>
                    <a:pt x="19036" y="0"/>
                  </a:moveTo>
                  <a:lnTo>
                    <a:pt x="19036" y="0"/>
                  </a:lnTo>
                  <a:lnTo>
                    <a:pt x="19299" y="263"/>
                  </a:lnTo>
                  <a:lnTo>
                    <a:pt x="19532" y="554"/>
                  </a:lnTo>
                  <a:lnTo>
                    <a:pt x="19765" y="875"/>
                  </a:lnTo>
                  <a:lnTo>
                    <a:pt x="19940" y="1225"/>
                  </a:lnTo>
                  <a:lnTo>
                    <a:pt x="20115" y="1604"/>
                  </a:lnTo>
                  <a:lnTo>
                    <a:pt x="20232" y="2012"/>
                  </a:lnTo>
                  <a:lnTo>
                    <a:pt x="20348" y="2420"/>
                  </a:lnTo>
                  <a:lnTo>
                    <a:pt x="20436" y="2857"/>
                  </a:lnTo>
                  <a:lnTo>
                    <a:pt x="20523" y="3353"/>
                  </a:lnTo>
                  <a:lnTo>
                    <a:pt x="20552" y="3848"/>
                  </a:lnTo>
                  <a:lnTo>
                    <a:pt x="20582" y="4344"/>
                  </a:lnTo>
                  <a:lnTo>
                    <a:pt x="20582" y="4898"/>
                  </a:lnTo>
                  <a:lnTo>
                    <a:pt x="20552" y="5452"/>
                  </a:lnTo>
                  <a:lnTo>
                    <a:pt x="20494" y="6006"/>
                  </a:lnTo>
                  <a:lnTo>
                    <a:pt x="20407" y="6589"/>
                  </a:lnTo>
                  <a:lnTo>
                    <a:pt x="20319" y="7201"/>
                  </a:lnTo>
                  <a:lnTo>
                    <a:pt x="20203" y="7813"/>
                  </a:lnTo>
                  <a:lnTo>
                    <a:pt x="20057" y="8455"/>
                  </a:lnTo>
                  <a:lnTo>
                    <a:pt x="19882" y="9096"/>
                  </a:lnTo>
                  <a:lnTo>
                    <a:pt x="19707" y="9766"/>
                  </a:lnTo>
                  <a:lnTo>
                    <a:pt x="19474" y="10437"/>
                  </a:lnTo>
                  <a:lnTo>
                    <a:pt x="19241" y="11107"/>
                  </a:lnTo>
                  <a:lnTo>
                    <a:pt x="19007" y="11778"/>
                  </a:lnTo>
                  <a:lnTo>
                    <a:pt x="18716" y="12478"/>
                  </a:lnTo>
                  <a:lnTo>
                    <a:pt x="18104" y="13877"/>
                  </a:lnTo>
                  <a:lnTo>
                    <a:pt x="17404" y="15305"/>
                  </a:lnTo>
                  <a:lnTo>
                    <a:pt x="17025" y="16034"/>
                  </a:lnTo>
                  <a:lnTo>
                    <a:pt x="16617" y="16763"/>
                  </a:lnTo>
                  <a:lnTo>
                    <a:pt x="16180" y="17463"/>
                  </a:lnTo>
                  <a:lnTo>
                    <a:pt x="15742" y="18191"/>
                  </a:lnTo>
                  <a:lnTo>
                    <a:pt x="15742" y="18191"/>
                  </a:lnTo>
                  <a:lnTo>
                    <a:pt x="14926" y="19416"/>
                  </a:lnTo>
                  <a:lnTo>
                    <a:pt x="14110" y="20582"/>
                  </a:lnTo>
                  <a:lnTo>
                    <a:pt x="13264" y="21690"/>
                  </a:lnTo>
                  <a:lnTo>
                    <a:pt x="12390" y="22739"/>
                  </a:lnTo>
                  <a:lnTo>
                    <a:pt x="11486" y="23730"/>
                  </a:lnTo>
                  <a:lnTo>
                    <a:pt x="10611" y="24634"/>
                  </a:lnTo>
                  <a:lnTo>
                    <a:pt x="9708" y="25479"/>
                  </a:lnTo>
                  <a:lnTo>
                    <a:pt x="8833" y="26237"/>
                  </a:lnTo>
                  <a:lnTo>
                    <a:pt x="7929" y="26908"/>
                  </a:lnTo>
                  <a:lnTo>
                    <a:pt x="7055" y="27520"/>
                  </a:lnTo>
                  <a:lnTo>
                    <a:pt x="6180" y="28045"/>
                  </a:lnTo>
                  <a:lnTo>
                    <a:pt x="5364" y="28482"/>
                  </a:lnTo>
                  <a:lnTo>
                    <a:pt x="4927" y="28657"/>
                  </a:lnTo>
                  <a:lnTo>
                    <a:pt x="4519" y="28803"/>
                  </a:lnTo>
                  <a:lnTo>
                    <a:pt x="4140" y="28948"/>
                  </a:lnTo>
                  <a:lnTo>
                    <a:pt x="3732" y="29065"/>
                  </a:lnTo>
                  <a:lnTo>
                    <a:pt x="3353" y="29153"/>
                  </a:lnTo>
                  <a:lnTo>
                    <a:pt x="2974" y="29211"/>
                  </a:lnTo>
                  <a:lnTo>
                    <a:pt x="2624" y="29240"/>
                  </a:lnTo>
                  <a:lnTo>
                    <a:pt x="2274" y="29269"/>
                  </a:lnTo>
                  <a:lnTo>
                    <a:pt x="2274" y="29269"/>
                  </a:lnTo>
                  <a:lnTo>
                    <a:pt x="1720" y="29211"/>
                  </a:lnTo>
                  <a:lnTo>
                    <a:pt x="1458" y="29182"/>
                  </a:lnTo>
                  <a:lnTo>
                    <a:pt x="1195" y="29123"/>
                  </a:lnTo>
                  <a:lnTo>
                    <a:pt x="962" y="29036"/>
                  </a:lnTo>
                  <a:lnTo>
                    <a:pt x="700" y="28948"/>
                  </a:lnTo>
                  <a:lnTo>
                    <a:pt x="496" y="28832"/>
                  </a:lnTo>
                  <a:lnTo>
                    <a:pt x="262" y="28715"/>
                  </a:lnTo>
                  <a:lnTo>
                    <a:pt x="262" y="28715"/>
                  </a:lnTo>
                  <a:lnTo>
                    <a:pt x="0" y="28540"/>
                  </a:lnTo>
                  <a:lnTo>
                    <a:pt x="2740" y="30756"/>
                  </a:lnTo>
                  <a:lnTo>
                    <a:pt x="2740" y="30756"/>
                  </a:lnTo>
                  <a:lnTo>
                    <a:pt x="3003" y="30960"/>
                  </a:lnTo>
                  <a:lnTo>
                    <a:pt x="3265" y="31106"/>
                  </a:lnTo>
                  <a:lnTo>
                    <a:pt x="3527" y="31252"/>
                  </a:lnTo>
                  <a:lnTo>
                    <a:pt x="3819" y="31339"/>
                  </a:lnTo>
                  <a:lnTo>
                    <a:pt x="4111" y="31426"/>
                  </a:lnTo>
                  <a:lnTo>
                    <a:pt x="4431" y="31485"/>
                  </a:lnTo>
                  <a:lnTo>
                    <a:pt x="4752" y="31543"/>
                  </a:lnTo>
                  <a:lnTo>
                    <a:pt x="5073" y="31543"/>
                  </a:lnTo>
                  <a:lnTo>
                    <a:pt x="5073" y="31543"/>
                  </a:lnTo>
                  <a:lnTo>
                    <a:pt x="5422" y="31543"/>
                  </a:lnTo>
                  <a:lnTo>
                    <a:pt x="5772" y="31485"/>
                  </a:lnTo>
                  <a:lnTo>
                    <a:pt x="6122" y="31426"/>
                  </a:lnTo>
                  <a:lnTo>
                    <a:pt x="6472" y="31368"/>
                  </a:lnTo>
                  <a:lnTo>
                    <a:pt x="6851" y="31252"/>
                  </a:lnTo>
                  <a:lnTo>
                    <a:pt x="7230" y="31135"/>
                  </a:lnTo>
                  <a:lnTo>
                    <a:pt x="8017" y="30814"/>
                  </a:lnTo>
                  <a:lnTo>
                    <a:pt x="8833" y="30435"/>
                  </a:lnTo>
                  <a:lnTo>
                    <a:pt x="9649" y="29940"/>
                  </a:lnTo>
                  <a:lnTo>
                    <a:pt x="10495" y="29386"/>
                  </a:lnTo>
                  <a:lnTo>
                    <a:pt x="11340" y="28774"/>
                  </a:lnTo>
                  <a:lnTo>
                    <a:pt x="12186" y="28045"/>
                  </a:lnTo>
                  <a:lnTo>
                    <a:pt x="13060" y="27287"/>
                  </a:lnTo>
                  <a:lnTo>
                    <a:pt x="13906" y="26441"/>
                  </a:lnTo>
                  <a:lnTo>
                    <a:pt x="14780" y="25509"/>
                  </a:lnTo>
                  <a:lnTo>
                    <a:pt x="15626" y="24547"/>
                  </a:lnTo>
                  <a:lnTo>
                    <a:pt x="16442" y="23497"/>
                  </a:lnTo>
                  <a:lnTo>
                    <a:pt x="17287" y="22389"/>
                  </a:lnTo>
                  <a:lnTo>
                    <a:pt x="18074" y="21252"/>
                  </a:lnTo>
                  <a:lnTo>
                    <a:pt x="18074" y="21252"/>
                  </a:lnTo>
                  <a:lnTo>
                    <a:pt x="18716" y="20290"/>
                  </a:lnTo>
                  <a:lnTo>
                    <a:pt x="19299" y="19299"/>
                  </a:lnTo>
                  <a:lnTo>
                    <a:pt x="19853" y="18337"/>
                  </a:lnTo>
                  <a:lnTo>
                    <a:pt x="20348" y="17375"/>
                  </a:lnTo>
                  <a:lnTo>
                    <a:pt x="20815" y="16413"/>
                  </a:lnTo>
                  <a:lnTo>
                    <a:pt x="21252" y="15451"/>
                  </a:lnTo>
                  <a:lnTo>
                    <a:pt x="21660" y="14489"/>
                  </a:lnTo>
                  <a:lnTo>
                    <a:pt x="22010" y="13556"/>
                  </a:lnTo>
                  <a:lnTo>
                    <a:pt x="22331" y="12652"/>
                  </a:lnTo>
                  <a:lnTo>
                    <a:pt x="22593" y="11749"/>
                  </a:lnTo>
                  <a:lnTo>
                    <a:pt x="22855" y="10845"/>
                  </a:lnTo>
                  <a:lnTo>
                    <a:pt x="23030" y="10000"/>
                  </a:lnTo>
                  <a:lnTo>
                    <a:pt x="23176" y="9154"/>
                  </a:lnTo>
                  <a:lnTo>
                    <a:pt x="23293" y="8367"/>
                  </a:lnTo>
                  <a:lnTo>
                    <a:pt x="23351" y="7580"/>
                  </a:lnTo>
                  <a:lnTo>
                    <a:pt x="23380" y="6822"/>
                  </a:lnTo>
                  <a:lnTo>
                    <a:pt x="23380" y="6822"/>
                  </a:lnTo>
                  <a:lnTo>
                    <a:pt x="23380" y="6326"/>
                  </a:lnTo>
                  <a:lnTo>
                    <a:pt x="23322" y="5831"/>
                  </a:lnTo>
                  <a:lnTo>
                    <a:pt x="23264" y="5335"/>
                  </a:lnTo>
                  <a:lnTo>
                    <a:pt x="23205" y="4898"/>
                  </a:lnTo>
                  <a:lnTo>
                    <a:pt x="23205" y="4898"/>
                  </a:lnTo>
                  <a:lnTo>
                    <a:pt x="23089" y="4461"/>
                  </a:lnTo>
                  <a:lnTo>
                    <a:pt x="22972" y="4082"/>
                  </a:lnTo>
                  <a:lnTo>
                    <a:pt x="22826" y="3703"/>
                  </a:lnTo>
                  <a:lnTo>
                    <a:pt x="22651" y="3353"/>
                  </a:lnTo>
                  <a:lnTo>
                    <a:pt x="22447" y="3032"/>
                  </a:lnTo>
                  <a:lnTo>
                    <a:pt x="22243" y="2741"/>
                  </a:lnTo>
                  <a:lnTo>
                    <a:pt x="21981" y="2449"/>
                  </a:lnTo>
                  <a:lnTo>
                    <a:pt x="21718" y="2216"/>
                  </a:lnTo>
                  <a:lnTo>
                    <a:pt x="1903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0"/>
            <p:cNvSpPr/>
            <p:nvPr/>
          </p:nvSpPr>
          <p:spPr>
            <a:xfrm>
              <a:off x="6816010" y="1586766"/>
              <a:ext cx="374298" cy="506099"/>
            </a:xfrm>
            <a:custGeom>
              <a:avLst/>
              <a:gdLst/>
              <a:ahLst/>
              <a:cxnLst/>
              <a:rect l="l" t="t" r="r" b="b"/>
              <a:pathLst>
                <a:path w="22273" h="30116" extrusionOk="0">
                  <a:moveTo>
                    <a:pt x="18016" y="1"/>
                  </a:moveTo>
                  <a:lnTo>
                    <a:pt x="17579" y="59"/>
                  </a:lnTo>
                  <a:lnTo>
                    <a:pt x="17142" y="118"/>
                  </a:lnTo>
                  <a:lnTo>
                    <a:pt x="16675" y="234"/>
                  </a:lnTo>
                  <a:lnTo>
                    <a:pt x="16209" y="380"/>
                  </a:lnTo>
                  <a:lnTo>
                    <a:pt x="15713" y="584"/>
                  </a:lnTo>
                  <a:lnTo>
                    <a:pt x="15218" y="788"/>
                  </a:lnTo>
                  <a:lnTo>
                    <a:pt x="14722" y="1050"/>
                  </a:lnTo>
                  <a:lnTo>
                    <a:pt x="14197" y="1313"/>
                  </a:lnTo>
                  <a:lnTo>
                    <a:pt x="13702" y="1633"/>
                  </a:lnTo>
                  <a:lnTo>
                    <a:pt x="13177" y="1983"/>
                  </a:lnTo>
                  <a:lnTo>
                    <a:pt x="12652" y="2333"/>
                  </a:lnTo>
                  <a:lnTo>
                    <a:pt x="12098" y="2741"/>
                  </a:lnTo>
                  <a:lnTo>
                    <a:pt x="11574" y="3179"/>
                  </a:lnTo>
                  <a:lnTo>
                    <a:pt x="11049" y="3645"/>
                  </a:lnTo>
                  <a:lnTo>
                    <a:pt x="10495" y="4111"/>
                  </a:lnTo>
                  <a:lnTo>
                    <a:pt x="9970" y="4636"/>
                  </a:lnTo>
                  <a:lnTo>
                    <a:pt x="9416" y="5161"/>
                  </a:lnTo>
                  <a:lnTo>
                    <a:pt x="8892" y="5744"/>
                  </a:lnTo>
                  <a:lnTo>
                    <a:pt x="8367" y="6327"/>
                  </a:lnTo>
                  <a:lnTo>
                    <a:pt x="7842" y="6939"/>
                  </a:lnTo>
                  <a:lnTo>
                    <a:pt x="7317" y="7551"/>
                  </a:lnTo>
                  <a:lnTo>
                    <a:pt x="6822" y="8222"/>
                  </a:lnTo>
                  <a:lnTo>
                    <a:pt x="6297" y="8892"/>
                  </a:lnTo>
                  <a:lnTo>
                    <a:pt x="5802" y="9592"/>
                  </a:lnTo>
                  <a:lnTo>
                    <a:pt x="5306" y="10321"/>
                  </a:lnTo>
                  <a:lnTo>
                    <a:pt x="4840" y="11079"/>
                  </a:lnTo>
                  <a:lnTo>
                    <a:pt x="4373" y="11808"/>
                  </a:lnTo>
                  <a:lnTo>
                    <a:pt x="3936" y="12566"/>
                  </a:lnTo>
                  <a:lnTo>
                    <a:pt x="3499" y="13324"/>
                  </a:lnTo>
                  <a:lnTo>
                    <a:pt x="3120" y="14081"/>
                  </a:lnTo>
                  <a:lnTo>
                    <a:pt x="2741" y="14810"/>
                  </a:lnTo>
                  <a:lnTo>
                    <a:pt x="2391" y="15568"/>
                  </a:lnTo>
                  <a:lnTo>
                    <a:pt x="2070" y="16297"/>
                  </a:lnTo>
                  <a:lnTo>
                    <a:pt x="1749" y="17026"/>
                  </a:lnTo>
                  <a:lnTo>
                    <a:pt x="1458" y="17755"/>
                  </a:lnTo>
                  <a:lnTo>
                    <a:pt x="1225" y="18454"/>
                  </a:lnTo>
                  <a:lnTo>
                    <a:pt x="991" y="19154"/>
                  </a:lnTo>
                  <a:lnTo>
                    <a:pt x="787" y="19854"/>
                  </a:lnTo>
                  <a:lnTo>
                    <a:pt x="583" y="20524"/>
                  </a:lnTo>
                  <a:lnTo>
                    <a:pt x="438" y="21195"/>
                  </a:lnTo>
                  <a:lnTo>
                    <a:pt x="292" y="21865"/>
                  </a:lnTo>
                  <a:lnTo>
                    <a:pt x="175" y="22506"/>
                  </a:lnTo>
                  <a:lnTo>
                    <a:pt x="88" y="23119"/>
                  </a:lnTo>
                  <a:lnTo>
                    <a:pt x="29" y="23702"/>
                  </a:lnTo>
                  <a:lnTo>
                    <a:pt x="0" y="24285"/>
                  </a:lnTo>
                  <a:lnTo>
                    <a:pt x="0" y="24868"/>
                  </a:lnTo>
                  <a:lnTo>
                    <a:pt x="0" y="25393"/>
                  </a:lnTo>
                  <a:lnTo>
                    <a:pt x="59" y="25917"/>
                  </a:lnTo>
                  <a:lnTo>
                    <a:pt x="117" y="26413"/>
                  </a:lnTo>
                  <a:lnTo>
                    <a:pt x="233" y="26879"/>
                  </a:lnTo>
                  <a:lnTo>
                    <a:pt x="350" y="27317"/>
                  </a:lnTo>
                  <a:lnTo>
                    <a:pt x="496" y="27725"/>
                  </a:lnTo>
                  <a:lnTo>
                    <a:pt x="671" y="28104"/>
                  </a:lnTo>
                  <a:lnTo>
                    <a:pt x="875" y="28453"/>
                  </a:lnTo>
                  <a:lnTo>
                    <a:pt x="1108" y="28774"/>
                  </a:lnTo>
                  <a:lnTo>
                    <a:pt x="1341" y="29066"/>
                  </a:lnTo>
                  <a:lnTo>
                    <a:pt x="1633" y="29328"/>
                  </a:lnTo>
                  <a:lnTo>
                    <a:pt x="1953" y="29561"/>
                  </a:lnTo>
                  <a:lnTo>
                    <a:pt x="2303" y="29736"/>
                  </a:lnTo>
                  <a:lnTo>
                    <a:pt x="2653" y="29882"/>
                  </a:lnTo>
                  <a:lnTo>
                    <a:pt x="3032" y="29999"/>
                  </a:lnTo>
                  <a:lnTo>
                    <a:pt x="3411" y="30057"/>
                  </a:lnTo>
                  <a:lnTo>
                    <a:pt x="3819" y="30115"/>
                  </a:lnTo>
                  <a:lnTo>
                    <a:pt x="4227" y="30086"/>
                  </a:lnTo>
                  <a:lnTo>
                    <a:pt x="4665" y="30057"/>
                  </a:lnTo>
                  <a:lnTo>
                    <a:pt x="5131" y="29969"/>
                  </a:lnTo>
                  <a:lnTo>
                    <a:pt x="5597" y="29853"/>
                  </a:lnTo>
                  <a:lnTo>
                    <a:pt x="6064" y="29707"/>
                  </a:lnTo>
                  <a:lnTo>
                    <a:pt x="6559" y="29532"/>
                  </a:lnTo>
                  <a:lnTo>
                    <a:pt x="7055" y="29299"/>
                  </a:lnTo>
                  <a:lnTo>
                    <a:pt x="7551" y="29066"/>
                  </a:lnTo>
                  <a:lnTo>
                    <a:pt x="8046" y="28774"/>
                  </a:lnTo>
                  <a:lnTo>
                    <a:pt x="8571" y="28483"/>
                  </a:lnTo>
                  <a:lnTo>
                    <a:pt x="9096" y="28133"/>
                  </a:lnTo>
                  <a:lnTo>
                    <a:pt x="9620" y="27754"/>
                  </a:lnTo>
                  <a:lnTo>
                    <a:pt x="10145" y="27346"/>
                  </a:lnTo>
                  <a:lnTo>
                    <a:pt x="10699" y="26938"/>
                  </a:lnTo>
                  <a:lnTo>
                    <a:pt x="11224" y="26471"/>
                  </a:lnTo>
                  <a:lnTo>
                    <a:pt x="11749" y="25976"/>
                  </a:lnTo>
                  <a:lnTo>
                    <a:pt x="12302" y="25480"/>
                  </a:lnTo>
                  <a:lnTo>
                    <a:pt x="12827" y="24926"/>
                  </a:lnTo>
                  <a:lnTo>
                    <a:pt x="13352" y="24372"/>
                  </a:lnTo>
                  <a:lnTo>
                    <a:pt x="13906" y="23789"/>
                  </a:lnTo>
                  <a:lnTo>
                    <a:pt x="14431" y="23177"/>
                  </a:lnTo>
                  <a:lnTo>
                    <a:pt x="14955" y="22536"/>
                  </a:lnTo>
                  <a:lnTo>
                    <a:pt x="15451" y="21894"/>
                  </a:lnTo>
                  <a:lnTo>
                    <a:pt x="15976" y="21195"/>
                  </a:lnTo>
                  <a:lnTo>
                    <a:pt x="16471" y="20495"/>
                  </a:lnTo>
                  <a:lnTo>
                    <a:pt x="16967" y="19795"/>
                  </a:lnTo>
                  <a:lnTo>
                    <a:pt x="17433" y="19037"/>
                  </a:lnTo>
                  <a:lnTo>
                    <a:pt x="17900" y="18279"/>
                  </a:lnTo>
                  <a:lnTo>
                    <a:pt x="18337" y="17521"/>
                  </a:lnTo>
                  <a:lnTo>
                    <a:pt x="18774" y="16793"/>
                  </a:lnTo>
                  <a:lnTo>
                    <a:pt x="19153" y="16035"/>
                  </a:lnTo>
                  <a:lnTo>
                    <a:pt x="19532" y="15277"/>
                  </a:lnTo>
                  <a:lnTo>
                    <a:pt x="19882" y="14548"/>
                  </a:lnTo>
                  <a:lnTo>
                    <a:pt x="20203" y="13819"/>
                  </a:lnTo>
                  <a:lnTo>
                    <a:pt x="20523" y="13090"/>
                  </a:lnTo>
                  <a:lnTo>
                    <a:pt x="20786" y="12361"/>
                  </a:lnTo>
                  <a:lnTo>
                    <a:pt x="21048" y="11633"/>
                  </a:lnTo>
                  <a:lnTo>
                    <a:pt x="21281" y="10933"/>
                  </a:lnTo>
                  <a:lnTo>
                    <a:pt x="21485" y="10233"/>
                  </a:lnTo>
                  <a:lnTo>
                    <a:pt x="21660" y="9563"/>
                  </a:lnTo>
                  <a:lnTo>
                    <a:pt x="21835" y="8892"/>
                  </a:lnTo>
                  <a:lnTo>
                    <a:pt x="21981" y="8251"/>
                  </a:lnTo>
                  <a:lnTo>
                    <a:pt x="22068" y="7610"/>
                  </a:lnTo>
                  <a:lnTo>
                    <a:pt x="22156" y="6997"/>
                  </a:lnTo>
                  <a:lnTo>
                    <a:pt x="22214" y="6385"/>
                  </a:lnTo>
                  <a:lnTo>
                    <a:pt x="22273" y="5802"/>
                  </a:lnTo>
                  <a:lnTo>
                    <a:pt x="22273" y="5248"/>
                  </a:lnTo>
                  <a:lnTo>
                    <a:pt x="22243" y="4724"/>
                  </a:lnTo>
                  <a:lnTo>
                    <a:pt x="22214" y="4199"/>
                  </a:lnTo>
                  <a:lnTo>
                    <a:pt x="22127" y="3703"/>
                  </a:lnTo>
                  <a:lnTo>
                    <a:pt x="22039" y="3237"/>
                  </a:lnTo>
                  <a:lnTo>
                    <a:pt x="21923" y="2800"/>
                  </a:lnTo>
                  <a:lnTo>
                    <a:pt x="21777" y="2391"/>
                  </a:lnTo>
                  <a:lnTo>
                    <a:pt x="21602" y="1983"/>
                  </a:lnTo>
                  <a:lnTo>
                    <a:pt x="21398" y="1633"/>
                  </a:lnTo>
                  <a:lnTo>
                    <a:pt x="21165" y="1313"/>
                  </a:lnTo>
                  <a:lnTo>
                    <a:pt x="20902" y="1021"/>
                  </a:lnTo>
                  <a:lnTo>
                    <a:pt x="20611" y="759"/>
                  </a:lnTo>
                  <a:lnTo>
                    <a:pt x="20319" y="555"/>
                  </a:lnTo>
                  <a:lnTo>
                    <a:pt x="19970" y="351"/>
                  </a:lnTo>
                  <a:lnTo>
                    <a:pt x="19620" y="205"/>
                  </a:lnTo>
                  <a:lnTo>
                    <a:pt x="19241" y="118"/>
                  </a:lnTo>
                  <a:lnTo>
                    <a:pt x="18862" y="30"/>
                  </a:lnTo>
                  <a:lnTo>
                    <a:pt x="184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0"/>
            <p:cNvSpPr/>
            <p:nvPr/>
          </p:nvSpPr>
          <p:spPr>
            <a:xfrm>
              <a:off x="6816010" y="1586766"/>
              <a:ext cx="374298" cy="506099"/>
            </a:xfrm>
            <a:custGeom>
              <a:avLst/>
              <a:gdLst/>
              <a:ahLst/>
              <a:cxnLst/>
              <a:rect l="l" t="t" r="r" b="b"/>
              <a:pathLst>
                <a:path w="22273" h="30116" fill="none" extrusionOk="0">
                  <a:moveTo>
                    <a:pt x="4840" y="11079"/>
                  </a:moveTo>
                  <a:lnTo>
                    <a:pt x="4840" y="11079"/>
                  </a:lnTo>
                  <a:lnTo>
                    <a:pt x="5306" y="10321"/>
                  </a:lnTo>
                  <a:lnTo>
                    <a:pt x="5802" y="9592"/>
                  </a:lnTo>
                  <a:lnTo>
                    <a:pt x="6297" y="8892"/>
                  </a:lnTo>
                  <a:lnTo>
                    <a:pt x="6822" y="8222"/>
                  </a:lnTo>
                  <a:lnTo>
                    <a:pt x="7317" y="7551"/>
                  </a:lnTo>
                  <a:lnTo>
                    <a:pt x="7842" y="6939"/>
                  </a:lnTo>
                  <a:lnTo>
                    <a:pt x="8367" y="6327"/>
                  </a:lnTo>
                  <a:lnTo>
                    <a:pt x="8892" y="5744"/>
                  </a:lnTo>
                  <a:lnTo>
                    <a:pt x="9416" y="5161"/>
                  </a:lnTo>
                  <a:lnTo>
                    <a:pt x="9970" y="4636"/>
                  </a:lnTo>
                  <a:lnTo>
                    <a:pt x="10495" y="4111"/>
                  </a:lnTo>
                  <a:lnTo>
                    <a:pt x="11049" y="3645"/>
                  </a:lnTo>
                  <a:lnTo>
                    <a:pt x="11574" y="3179"/>
                  </a:lnTo>
                  <a:lnTo>
                    <a:pt x="12098" y="2741"/>
                  </a:lnTo>
                  <a:lnTo>
                    <a:pt x="12652" y="2333"/>
                  </a:lnTo>
                  <a:lnTo>
                    <a:pt x="13177" y="1983"/>
                  </a:lnTo>
                  <a:lnTo>
                    <a:pt x="13702" y="1633"/>
                  </a:lnTo>
                  <a:lnTo>
                    <a:pt x="14197" y="1313"/>
                  </a:lnTo>
                  <a:lnTo>
                    <a:pt x="14722" y="1050"/>
                  </a:lnTo>
                  <a:lnTo>
                    <a:pt x="15218" y="788"/>
                  </a:lnTo>
                  <a:lnTo>
                    <a:pt x="15713" y="584"/>
                  </a:lnTo>
                  <a:lnTo>
                    <a:pt x="16209" y="380"/>
                  </a:lnTo>
                  <a:lnTo>
                    <a:pt x="16675" y="234"/>
                  </a:lnTo>
                  <a:lnTo>
                    <a:pt x="17142" y="118"/>
                  </a:lnTo>
                  <a:lnTo>
                    <a:pt x="17579" y="59"/>
                  </a:lnTo>
                  <a:lnTo>
                    <a:pt x="18016" y="1"/>
                  </a:lnTo>
                  <a:lnTo>
                    <a:pt x="18454" y="1"/>
                  </a:lnTo>
                  <a:lnTo>
                    <a:pt x="18862" y="30"/>
                  </a:lnTo>
                  <a:lnTo>
                    <a:pt x="19241" y="118"/>
                  </a:lnTo>
                  <a:lnTo>
                    <a:pt x="19620" y="205"/>
                  </a:lnTo>
                  <a:lnTo>
                    <a:pt x="19970" y="351"/>
                  </a:lnTo>
                  <a:lnTo>
                    <a:pt x="20319" y="555"/>
                  </a:lnTo>
                  <a:lnTo>
                    <a:pt x="20319" y="555"/>
                  </a:lnTo>
                  <a:lnTo>
                    <a:pt x="20611" y="759"/>
                  </a:lnTo>
                  <a:lnTo>
                    <a:pt x="20902" y="1021"/>
                  </a:lnTo>
                  <a:lnTo>
                    <a:pt x="21165" y="1313"/>
                  </a:lnTo>
                  <a:lnTo>
                    <a:pt x="21398" y="1633"/>
                  </a:lnTo>
                  <a:lnTo>
                    <a:pt x="21602" y="1983"/>
                  </a:lnTo>
                  <a:lnTo>
                    <a:pt x="21777" y="2391"/>
                  </a:lnTo>
                  <a:lnTo>
                    <a:pt x="21923" y="2800"/>
                  </a:lnTo>
                  <a:lnTo>
                    <a:pt x="22039" y="3237"/>
                  </a:lnTo>
                  <a:lnTo>
                    <a:pt x="22127" y="3703"/>
                  </a:lnTo>
                  <a:lnTo>
                    <a:pt x="22214" y="4199"/>
                  </a:lnTo>
                  <a:lnTo>
                    <a:pt x="22243" y="4724"/>
                  </a:lnTo>
                  <a:lnTo>
                    <a:pt x="22273" y="5248"/>
                  </a:lnTo>
                  <a:lnTo>
                    <a:pt x="22273" y="5802"/>
                  </a:lnTo>
                  <a:lnTo>
                    <a:pt x="22214" y="6385"/>
                  </a:lnTo>
                  <a:lnTo>
                    <a:pt x="22156" y="6997"/>
                  </a:lnTo>
                  <a:lnTo>
                    <a:pt x="22068" y="7610"/>
                  </a:lnTo>
                  <a:lnTo>
                    <a:pt x="21981" y="8251"/>
                  </a:lnTo>
                  <a:lnTo>
                    <a:pt x="21835" y="8892"/>
                  </a:lnTo>
                  <a:lnTo>
                    <a:pt x="21660" y="9563"/>
                  </a:lnTo>
                  <a:lnTo>
                    <a:pt x="21485" y="10233"/>
                  </a:lnTo>
                  <a:lnTo>
                    <a:pt x="21281" y="10933"/>
                  </a:lnTo>
                  <a:lnTo>
                    <a:pt x="21048" y="11633"/>
                  </a:lnTo>
                  <a:lnTo>
                    <a:pt x="20786" y="12361"/>
                  </a:lnTo>
                  <a:lnTo>
                    <a:pt x="20523" y="13090"/>
                  </a:lnTo>
                  <a:lnTo>
                    <a:pt x="20203" y="13819"/>
                  </a:lnTo>
                  <a:lnTo>
                    <a:pt x="19882" y="14548"/>
                  </a:lnTo>
                  <a:lnTo>
                    <a:pt x="19532" y="15277"/>
                  </a:lnTo>
                  <a:lnTo>
                    <a:pt x="19153" y="16035"/>
                  </a:lnTo>
                  <a:lnTo>
                    <a:pt x="18774" y="16793"/>
                  </a:lnTo>
                  <a:lnTo>
                    <a:pt x="18337" y="17521"/>
                  </a:lnTo>
                  <a:lnTo>
                    <a:pt x="17900" y="18279"/>
                  </a:lnTo>
                  <a:lnTo>
                    <a:pt x="17433" y="19037"/>
                  </a:lnTo>
                  <a:lnTo>
                    <a:pt x="17433" y="19037"/>
                  </a:lnTo>
                  <a:lnTo>
                    <a:pt x="16967" y="19795"/>
                  </a:lnTo>
                  <a:lnTo>
                    <a:pt x="16471" y="20495"/>
                  </a:lnTo>
                  <a:lnTo>
                    <a:pt x="15976" y="21195"/>
                  </a:lnTo>
                  <a:lnTo>
                    <a:pt x="15451" y="21894"/>
                  </a:lnTo>
                  <a:lnTo>
                    <a:pt x="14955" y="22536"/>
                  </a:lnTo>
                  <a:lnTo>
                    <a:pt x="14431" y="23177"/>
                  </a:lnTo>
                  <a:lnTo>
                    <a:pt x="13906" y="23789"/>
                  </a:lnTo>
                  <a:lnTo>
                    <a:pt x="13352" y="24372"/>
                  </a:lnTo>
                  <a:lnTo>
                    <a:pt x="12827" y="24926"/>
                  </a:lnTo>
                  <a:lnTo>
                    <a:pt x="12302" y="25480"/>
                  </a:lnTo>
                  <a:lnTo>
                    <a:pt x="11749" y="25976"/>
                  </a:lnTo>
                  <a:lnTo>
                    <a:pt x="11224" y="26471"/>
                  </a:lnTo>
                  <a:lnTo>
                    <a:pt x="10699" y="26938"/>
                  </a:lnTo>
                  <a:lnTo>
                    <a:pt x="10145" y="27346"/>
                  </a:lnTo>
                  <a:lnTo>
                    <a:pt x="9620" y="27754"/>
                  </a:lnTo>
                  <a:lnTo>
                    <a:pt x="9096" y="28133"/>
                  </a:lnTo>
                  <a:lnTo>
                    <a:pt x="8571" y="28483"/>
                  </a:lnTo>
                  <a:lnTo>
                    <a:pt x="8046" y="28774"/>
                  </a:lnTo>
                  <a:lnTo>
                    <a:pt x="7551" y="29066"/>
                  </a:lnTo>
                  <a:lnTo>
                    <a:pt x="7055" y="29299"/>
                  </a:lnTo>
                  <a:lnTo>
                    <a:pt x="6559" y="29532"/>
                  </a:lnTo>
                  <a:lnTo>
                    <a:pt x="6064" y="29707"/>
                  </a:lnTo>
                  <a:lnTo>
                    <a:pt x="5597" y="29853"/>
                  </a:lnTo>
                  <a:lnTo>
                    <a:pt x="5131" y="29969"/>
                  </a:lnTo>
                  <a:lnTo>
                    <a:pt x="4665" y="30057"/>
                  </a:lnTo>
                  <a:lnTo>
                    <a:pt x="4227" y="30086"/>
                  </a:lnTo>
                  <a:lnTo>
                    <a:pt x="3819" y="30115"/>
                  </a:lnTo>
                  <a:lnTo>
                    <a:pt x="3411" y="30057"/>
                  </a:lnTo>
                  <a:lnTo>
                    <a:pt x="3032" y="29999"/>
                  </a:lnTo>
                  <a:lnTo>
                    <a:pt x="2653" y="29882"/>
                  </a:lnTo>
                  <a:lnTo>
                    <a:pt x="2303" y="29736"/>
                  </a:lnTo>
                  <a:lnTo>
                    <a:pt x="1953" y="29561"/>
                  </a:lnTo>
                  <a:lnTo>
                    <a:pt x="1953" y="29561"/>
                  </a:lnTo>
                  <a:lnTo>
                    <a:pt x="1633" y="29328"/>
                  </a:lnTo>
                  <a:lnTo>
                    <a:pt x="1341" y="29066"/>
                  </a:lnTo>
                  <a:lnTo>
                    <a:pt x="1108" y="28774"/>
                  </a:lnTo>
                  <a:lnTo>
                    <a:pt x="875" y="28453"/>
                  </a:lnTo>
                  <a:lnTo>
                    <a:pt x="671" y="28104"/>
                  </a:lnTo>
                  <a:lnTo>
                    <a:pt x="496" y="27725"/>
                  </a:lnTo>
                  <a:lnTo>
                    <a:pt x="350" y="27317"/>
                  </a:lnTo>
                  <a:lnTo>
                    <a:pt x="233" y="26879"/>
                  </a:lnTo>
                  <a:lnTo>
                    <a:pt x="117" y="26413"/>
                  </a:lnTo>
                  <a:lnTo>
                    <a:pt x="59" y="25917"/>
                  </a:lnTo>
                  <a:lnTo>
                    <a:pt x="0" y="25393"/>
                  </a:lnTo>
                  <a:lnTo>
                    <a:pt x="0" y="24868"/>
                  </a:lnTo>
                  <a:lnTo>
                    <a:pt x="0" y="24285"/>
                  </a:lnTo>
                  <a:lnTo>
                    <a:pt x="29" y="23702"/>
                  </a:lnTo>
                  <a:lnTo>
                    <a:pt x="88" y="23119"/>
                  </a:lnTo>
                  <a:lnTo>
                    <a:pt x="175" y="22506"/>
                  </a:lnTo>
                  <a:lnTo>
                    <a:pt x="292" y="21865"/>
                  </a:lnTo>
                  <a:lnTo>
                    <a:pt x="438" y="21195"/>
                  </a:lnTo>
                  <a:lnTo>
                    <a:pt x="583" y="20524"/>
                  </a:lnTo>
                  <a:lnTo>
                    <a:pt x="787" y="19854"/>
                  </a:lnTo>
                  <a:lnTo>
                    <a:pt x="991" y="19154"/>
                  </a:lnTo>
                  <a:lnTo>
                    <a:pt x="1225" y="18454"/>
                  </a:lnTo>
                  <a:lnTo>
                    <a:pt x="1458" y="17755"/>
                  </a:lnTo>
                  <a:lnTo>
                    <a:pt x="1749" y="17026"/>
                  </a:lnTo>
                  <a:lnTo>
                    <a:pt x="2070" y="16297"/>
                  </a:lnTo>
                  <a:lnTo>
                    <a:pt x="2391" y="15568"/>
                  </a:lnTo>
                  <a:lnTo>
                    <a:pt x="2741" y="14810"/>
                  </a:lnTo>
                  <a:lnTo>
                    <a:pt x="3120" y="14081"/>
                  </a:lnTo>
                  <a:lnTo>
                    <a:pt x="3499" y="13324"/>
                  </a:lnTo>
                  <a:lnTo>
                    <a:pt x="3936" y="12566"/>
                  </a:lnTo>
                  <a:lnTo>
                    <a:pt x="4373" y="11808"/>
                  </a:lnTo>
                  <a:lnTo>
                    <a:pt x="4840" y="110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0"/>
            <p:cNvSpPr/>
            <p:nvPr/>
          </p:nvSpPr>
          <p:spPr>
            <a:xfrm>
              <a:off x="6909093" y="1706805"/>
              <a:ext cx="184704" cy="270443"/>
            </a:xfrm>
            <a:custGeom>
              <a:avLst/>
              <a:gdLst/>
              <a:ahLst/>
              <a:cxnLst/>
              <a:rect l="l" t="t" r="r" b="b"/>
              <a:pathLst>
                <a:path w="10991" h="16093" extrusionOk="0">
                  <a:moveTo>
                    <a:pt x="8483" y="2915"/>
                  </a:moveTo>
                  <a:lnTo>
                    <a:pt x="6385" y="6093"/>
                  </a:lnTo>
                  <a:lnTo>
                    <a:pt x="6355" y="5860"/>
                  </a:lnTo>
                  <a:lnTo>
                    <a:pt x="6355" y="5597"/>
                  </a:lnTo>
                  <a:lnTo>
                    <a:pt x="6385" y="5364"/>
                  </a:lnTo>
                  <a:lnTo>
                    <a:pt x="6472" y="5131"/>
                  </a:lnTo>
                  <a:lnTo>
                    <a:pt x="6559" y="4869"/>
                  </a:lnTo>
                  <a:lnTo>
                    <a:pt x="6676" y="4606"/>
                  </a:lnTo>
                  <a:lnTo>
                    <a:pt x="6822" y="4344"/>
                  </a:lnTo>
                  <a:lnTo>
                    <a:pt x="6968" y="4111"/>
                  </a:lnTo>
                  <a:lnTo>
                    <a:pt x="7113" y="3877"/>
                  </a:lnTo>
                  <a:lnTo>
                    <a:pt x="7317" y="3644"/>
                  </a:lnTo>
                  <a:lnTo>
                    <a:pt x="7521" y="3440"/>
                  </a:lnTo>
                  <a:lnTo>
                    <a:pt x="7726" y="3265"/>
                  </a:lnTo>
                  <a:lnTo>
                    <a:pt x="7900" y="3120"/>
                  </a:lnTo>
                  <a:lnTo>
                    <a:pt x="8075" y="3032"/>
                  </a:lnTo>
                  <a:lnTo>
                    <a:pt x="8279" y="2945"/>
                  </a:lnTo>
                  <a:lnTo>
                    <a:pt x="8483" y="2915"/>
                  </a:lnTo>
                  <a:close/>
                  <a:moveTo>
                    <a:pt x="4898" y="9533"/>
                  </a:moveTo>
                  <a:lnTo>
                    <a:pt x="4985" y="9825"/>
                  </a:lnTo>
                  <a:lnTo>
                    <a:pt x="5014" y="10087"/>
                  </a:lnTo>
                  <a:lnTo>
                    <a:pt x="4985" y="10349"/>
                  </a:lnTo>
                  <a:lnTo>
                    <a:pt x="4927" y="10641"/>
                  </a:lnTo>
                  <a:lnTo>
                    <a:pt x="4810" y="10961"/>
                  </a:lnTo>
                  <a:lnTo>
                    <a:pt x="4694" y="11282"/>
                  </a:lnTo>
                  <a:lnTo>
                    <a:pt x="4519" y="11574"/>
                  </a:lnTo>
                  <a:lnTo>
                    <a:pt x="4344" y="11865"/>
                  </a:lnTo>
                  <a:lnTo>
                    <a:pt x="4140" y="12128"/>
                  </a:lnTo>
                  <a:lnTo>
                    <a:pt x="3907" y="12390"/>
                  </a:lnTo>
                  <a:lnTo>
                    <a:pt x="3673" y="12652"/>
                  </a:lnTo>
                  <a:lnTo>
                    <a:pt x="3411" y="12856"/>
                  </a:lnTo>
                  <a:lnTo>
                    <a:pt x="3207" y="13002"/>
                  </a:lnTo>
                  <a:lnTo>
                    <a:pt x="3003" y="13090"/>
                  </a:lnTo>
                  <a:lnTo>
                    <a:pt x="2770" y="13148"/>
                  </a:lnTo>
                  <a:lnTo>
                    <a:pt x="2536" y="13119"/>
                  </a:lnTo>
                  <a:lnTo>
                    <a:pt x="4898" y="9533"/>
                  </a:lnTo>
                  <a:close/>
                  <a:moveTo>
                    <a:pt x="10437" y="0"/>
                  </a:moveTo>
                  <a:lnTo>
                    <a:pt x="9824" y="933"/>
                  </a:lnTo>
                  <a:lnTo>
                    <a:pt x="9620" y="846"/>
                  </a:lnTo>
                  <a:lnTo>
                    <a:pt x="9416" y="817"/>
                  </a:lnTo>
                  <a:lnTo>
                    <a:pt x="9212" y="817"/>
                  </a:lnTo>
                  <a:lnTo>
                    <a:pt x="8979" y="846"/>
                  </a:lnTo>
                  <a:lnTo>
                    <a:pt x="8746" y="904"/>
                  </a:lnTo>
                  <a:lnTo>
                    <a:pt x="8513" y="991"/>
                  </a:lnTo>
                  <a:lnTo>
                    <a:pt x="8250" y="1108"/>
                  </a:lnTo>
                  <a:lnTo>
                    <a:pt x="7988" y="1283"/>
                  </a:lnTo>
                  <a:lnTo>
                    <a:pt x="7696" y="1487"/>
                  </a:lnTo>
                  <a:lnTo>
                    <a:pt x="7405" y="1749"/>
                  </a:lnTo>
                  <a:lnTo>
                    <a:pt x="7113" y="2012"/>
                  </a:lnTo>
                  <a:lnTo>
                    <a:pt x="6851" y="2274"/>
                  </a:lnTo>
                  <a:lnTo>
                    <a:pt x="6589" y="2566"/>
                  </a:lnTo>
                  <a:lnTo>
                    <a:pt x="6355" y="2857"/>
                  </a:lnTo>
                  <a:lnTo>
                    <a:pt x="6151" y="3178"/>
                  </a:lnTo>
                  <a:lnTo>
                    <a:pt x="5918" y="3499"/>
                  </a:lnTo>
                  <a:lnTo>
                    <a:pt x="5510" y="4140"/>
                  </a:lnTo>
                  <a:lnTo>
                    <a:pt x="5131" y="4840"/>
                  </a:lnTo>
                  <a:lnTo>
                    <a:pt x="4839" y="5568"/>
                  </a:lnTo>
                  <a:lnTo>
                    <a:pt x="4577" y="6297"/>
                  </a:lnTo>
                  <a:lnTo>
                    <a:pt x="4519" y="6589"/>
                  </a:lnTo>
                  <a:lnTo>
                    <a:pt x="4460" y="6909"/>
                  </a:lnTo>
                  <a:lnTo>
                    <a:pt x="4431" y="7201"/>
                  </a:lnTo>
                  <a:lnTo>
                    <a:pt x="4402" y="7522"/>
                  </a:lnTo>
                  <a:lnTo>
                    <a:pt x="4431" y="7842"/>
                  </a:lnTo>
                  <a:lnTo>
                    <a:pt x="4460" y="8134"/>
                  </a:lnTo>
                  <a:lnTo>
                    <a:pt x="4548" y="8425"/>
                  </a:lnTo>
                  <a:lnTo>
                    <a:pt x="4606" y="8746"/>
                  </a:lnTo>
                  <a:lnTo>
                    <a:pt x="2070" y="12594"/>
                  </a:lnTo>
                  <a:lnTo>
                    <a:pt x="2070" y="12332"/>
                  </a:lnTo>
                  <a:lnTo>
                    <a:pt x="2099" y="12040"/>
                  </a:lnTo>
                  <a:lnTo>
                    <a:pt x="2128" y="11778"/>
                  </a:lnTo>
                  <a:lnTo>
                    <a:pt x="2216" y="11515"/>
                  </a:lnTo>
                  <a:lnTo>
                    <a:pt x="2332" y="11136"/>
                  </a:lnTo>
                  <a:lnTo>
                    <a:pt x="2478" y="10787"/>
                  </a:lnTo>
                  <a:lnTo>
                    <a:pt x="2653" y="10408"/>
                  </a:lnTo>
                  <a:lnTo>
                    <a:pt x="2828" y="10058"/>
                  </a:lnTo>
                  <a:lnTo>
                    <a:pt x="1662" y="9504"/>
                  </a:lnTo>
                  <a:lnTo>
                    <a:pt x="1225" y="10262"/>
                  </a:lnTo>
                  <a:lnTo>
                    <a:pt x="846" y="11049"/>
                  </a:lnTo>
                  <a:lnTo>
                    <a:pt x="554" y="11894"/>
                  </a:lnTo>
                  <a:lnTo>
                    <a:pt x="321" y="12740"/>
                  </a:lnTo>
                  <a:lnTo>
                    <a:pt x="263" y="13002"/>
                  </a:lnTo>
                  <a:lnTo>
                    <a:pt x="204" y="13264"/>
                  </a:lnTo>
                  <a:lnTo>
                    <a:pt x="204" y="13527"/>
                  </a:lnTo>
                  <a:lnTo>
                    <a:pt x="233" y="13789"/>
                  </a:lnTo>
                  <a:lnTo>
                    <a:pt x="263" y="14022"/>
                  </a:lnTo>
                  <a:lnTo>
                    <a:pt x="350" y="14285"/>
                  </a:lnTo>
                  <a:lnTo>
                    <a:pt x="437" y="14547"/>
                  </a:lnTo>
                  <a:lnTo>
                    <a:pt x="583" y="14780"/>
                  </a:lnTo>
                  <a:lnTo>
                    <a:pt x="0" y="15655"/>
                  </a:lnTo>
                  <a:lnTo>
                    <a:pt x="525" y="16092"/>
                  </a:lnTo>
                  <a:lnTo>
                    <a:pt x="1137" y="15159"/>
                  </a:lnTo>
                  <a:lnTo>
                    <a:pt x="1370" y="15247"/>
                  </a:lnTo>
                  <a:lnTo>
                    <a:pt x="1604" y="15276"/>
                  </a:lnTo>
                  <a:lnTo>
                    <a:pt x="1866" y="15276"/>
                  </a:lnTo>
                  <a:lnTo>
                    <a:pt x="2128" y="15218"/>
                  </a:lnTo>
                  <a:lnTo>
                    <a:pt x="2391" y="15159"/>
                  </a:lnTo>
                  <a:lnTo>
                    <a:pt x="2653" y="15043"/>
                  </a:lnTo>
                  <a:lnTo>
                    <a:pt x="2915" y="14897"/>
                  </a:lnTo>
                  <a:lnTo>
                    <a:pt x="3207" y="14693"/>
                  </a:lnTo>
                  <a:lnTo>
                    <a:pt x="3819" y="14197"/>
                  </a:lnTo>
                  <a:lnTo>
                    <a:pt x="4402" y="13614"/>
                  </a:lnTo>
                  <a:lnTo>
                    <a:pt x="4927" y="13031"/>
                  </a:lnTo>
                  <a:lnTo>
                    <a:pt x="5393" y="12390"/>
                  </a:lnTo>
                  <a:lnTo>
                    <a:pt x="5831" y="11719"/>
                  </a:lnTo>
                  <a:lnTo>
                    <a:pt x="6180" y="11020"/>
                  </a:lnTo>
                  <a:lnTo>
                    <a:pt x="6530" y="10291"/>
                  </a:lnTo>
                  <a:lnTo>
                    <a:pt x="6793" y="9533"/>
                  </a:lnTo>
                  <a:lnTo>
                    <a:pt x="6851" y="9212"/>
                  </a:lnTo>
                  <a:lnTo>
                    <a:pt x="6880" y="8892"/>
                  </a:lnTo>
                  <a:lnTo>
                    <a:pt x="6909" y="8571"/>
                  </a:lnTo>
                  <a:lnTo>
                    <a:pt x="6880" y="8250"/>
                  </a:lnTo>
                  <a:lnTo>
                    <a:pt x="6851" y="7930"/>
                  </a:lnTo>
                  <a:lnTo>
                    <a:pt x="6793" y="7609"/>
                  </a:lnTo>
                  <a:lnTo>
                    <a:pt x="6705" y="7288"/>
                  </a:lnTo>
                  <a:lnTo>
                    <a:pt x="6589" y="6968"/>
                  </a:lnTo>
                  <a:lnTo>
                    <a:pt x="8979" y="3411"/>
                  </a:lnTo>
                  <a:lnTo>
                    <a:pt x="8979" y="3644"/>
                  </a:lnTo>
                  <a:lnTo>
                    <a:pt x="8979" y="3877"/>
                  </a:lnTo>
                  <a:lnTo>
                    <a:pt x="8950" y="4111"/>
                  </a:lnTo>
                  <a:lnTo>
                    <a:pt x="8892" y="4373"/>
                  </a:lnTo>
                  <a:lnTo>
                    <a:pt x="8804" y="4577"/>
                  </a:lnTo>
                  <a:lnTo>
                    <a:pt x="8717" y="4810"/>
                  </a:lnTo>
                  <a:lnTo>
                    <a:pt x="8600" y="5044"/>
                  </a:lnTo>
                  <a:lnTo>
                    <a:pt x="8483" y="5248"/>
                  </a:lnTo>
                  <a:lnTo>
                    <a:pt x="9620" y="5714"/>
                  </a:lnTo>
                  <a:lnTo>
                    <a:pt x="9970" y="5102"/>
                  </a:lnTo>
                  <a:lnTo>
                    <a:pt x="10233" y="4461"/>
                  </a:lnTo>
                  <a:lnTo>
                    <a:pt x="10466" y="3819"/>
                  </a:lnTo>
                  <a:lnTo>
                    <a:pt x="10641" y="3149"/>
                  </a:lnTo>
                  <a:lnTo>
                    <a:pt x="10699" y="2915"/>
                  </a:lnTo>
                  <a:lnTo>
                    <a:pt x="10728" y="2682"/>
                  </a:lnTo>
                  <a:lnTo>
                    <a:pt x="10728" y="2478"/>
                  </a:lnTo>
                  <a:lnTo>
                    <a:pt x="10699" y="2245"/>
                  </a:lnTo>
                  <a:lnTo>
                    <a:pt x="10641" y="2012"/>
                  </a:lnTo>
                  <a:lnTo>
                    <a:pt x="10582" y="1808"/>
                  </a:lnTo>
                  <a:lnTo>
                    <a:pt x="10495" y="1574"/>
                  </a:lnTo>
                  <a:lnTo>
                    <a:pt x="10378" y="1370"/>
                  </a:lnTo>
                  <a:lnTo>
                    <a:pt x="10991" y="438"/>
                  </a:lnTo>
                  <a:lnTo>
                    <a:pt x="104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0"/>
            <p:cNvSpPr/>
            <p:nvPr/>
          </p:nvSpPr>
          <p:spPr>
            <a:xfrm>
              <a:off x="6852745" y="1633804"/>
              <a:ext cx="302776" cy="309145"/>
            </a:xfrm>
            <a:custGeom>
              <a:avLst/>
              <a:gdLst/>
              <a:ahLst/>
              <a:cxnLst/>
              <a:rect l="l" t="t" r="r" b="b"/>
              <a:pathLst>
                <a:path w="18017" h="18396" extrusionOk="0">
                  <a:moveTo>
                    <a:pt x="14518" y="1"/>
                  </a:moveTo>
                  <a:lnTo>
                    <a:pt x="14227" y="30"/>
                  </a:lnTo>
                  <a:lnTo>
                    <a:pt x="13644" y="146"/>
                  </a:lnTo>
                  <a:lnTo>
                    <a:pt x="13032" y="321"/>
                  </a:lnTo>
                  <a:lnTo>
                    <a:pt x="12390" y="584"/>
                  </a:lnTo>
                  <a:lnTo>
                    <a:pt x="11749" y="904"/>
                  </a:lnTo>
                  <a:lnTo>
                    <a:pt x="11079" y="1283"/>
                  </a:lnTo>
                  <a:lnTo>
                    <a:pt x="10379" y="1750"/>
                  </a:lnTo>
                  <a:lnTo>
                    <a:pt x="9708" y="2274"/>
                  </a:lnTo>
                  <a:lnTo>
                    <a:pt x="9009" y="2828"/>
                  </a:lnTo>
                  <a:lnTo>
                    <a:pt x="8309" y="3470"/>
                  </a:lnTo>
                  <a:lnTo>
                    <a:pt x="7609" y="4169"/>
                  </a:lnTo>
                  <a:lnTo>
                    <a:pt x="6910" y="4898"/>
                  </a:lnTo>
                  <a:lnTo>
                    <a:pt x="6210" y="5714"/>
                  </a:lnTo>
                  <a:lnTo>
                    <a:pt x="5540" y="6560"/>
                  </a:lnTo>
                  <a:lnTo>
                    <a:pt x="4869" y="7434"/>
                  </a:lnTo>
                  <a:lnTo>
                    <a:pt x="4199" y="8396"/>
                  </a:lnTo>
                  <a:lnTo>
                    <a:pt x="3790" y="9038"/>
                  </a:lnTo>
                  <a:lnTo>
                    <a:pt x="3382" y="9679"/>
                  </a:lnTo>
                  <a:lnTo>
                    <a:pt x="3003" y="10350"/>
                  </a:lnTo>
                  <a:lnTo>
                    <a:pt x="2654" y="10991"/>
                  </a:lnTo>
                  <a:lnTo>
                    <a:pt x="2304" y="11661"/>
                  </a:lnTo>
                  <a:lnTo>
                    <a:pt x="1983" y="12303"/>
                  </a:lnTo>
                  <a:lnTo>
                    <a:pt x="1691" y="12944"/>
                  </a:lnTo>
                  <a:lnTo>
                    <a:pt x="1400" y="13585"/>
                  </a:lnTo>
                  <a:lnTo>
                    <a:pt x="1167" y="14227"/>
                  </a:lnTo>
                  <a:lnTo>
                    <a:pt x="934" y="14839"/>
                  </a:lnTo>
                  <a:lnTo>
                    <a:pt x="729" y="15480"/>
                  </a:lnTo>
                  <a:lnTo>
                    <a:pt x="525" y="16093"/>
                  </a:lnTo>
                  <a:lnTo>
                    <a:pt x="380" y="16676"/>
                  </a:lnTo>
                  <a:lnTo>
                    <a:pt x="234" y="17259"/>
                  </a:lnTo>
                  <a:lnTo>
                    <a:pt x="117" y="17842"/>
                  </a:lnTo>
                  <a:lnTo>
                    <a:pt x="1" y="18396"/>
                  </a:lnTo>
                  <a:lnTo>
                    <a:pt x="350" y="17230"/>
                  </a:lnTo>
                  <a:lnTo>
                    <a:pt x="700" y="16093"/>
                  </a:lnTo>
                  <a:lnTo>
                    <a:pt x="1138" y="14985"/>
                  </a:lnTo>
                  <a:lnTo>
                    <a:pt x="1604" y="13877"/>
                  </a:lnTo>
                  <a:lnTo>
                    <a:pt x="2129" y="12798"/>
                  </a:lnTo>
                  <a:lnTo>
                    <a:pt x="2683" y="11749"/>
                  </a:lnTo>
                  <a:lnTo>
                    <a:pt x="3295" y="10729"/>
                  </a:lnTo>
                  <a:lnTo>
                    <a:pt x="3965" y="9708"/>
                  </a:lnTo>
                  <a:lnTo>
                    <a:pt x="4607" y="8775"/>
                  </a:lnTo>
                  <a:lnTo>
                    <a:pt x="5277" y="7872"/>
                  </a:lnTo>
                  <a:lnTo>
                    <a:pt x="5948" y="7026"/>
                  </a:lnTo>
                  <a:lnTo>
                    <a:pt x="6647" y="6239"/>
                  </a:lnTo>
                  <a:lnTo>
                    <a:pt x="7347" y="5481"/>
                  </a:lnTo>
                  <a:lnTo>
                    <a:pt x="8047" y="4811"/>
                  </a:lnTo>
                  <a:lnTo>
                    <a:pt x="8746" y="4169"/>
                  </a:lnTo>
                  <a:lnTo>
                    <a:pt x="9446" y="3586"/>
                  </a:lnTo>
                  <a:lnTo>
                    <a:pt x="10146" y="3091"/>
                  </a:lnTo>
                  <a:lnTo>
                    <a:pt x="10816" y="2624"/>
                  </a:lnTo>
                  <a:lnTo>
                    <a:pt x="11487" y="2245"/>
                  </a:lnTo>
                  <a:lnTo>
                    <a:pt x="12128" y="1925"/>
                  </a:lnTo>
                  <a:lnTo>
                    <a:pt x="12769" y="1662"/>
                  </a:lnTo>
                  <a:lnTo>
                    <a:pt x="13382" y="1487"/>
                  </a:lnTo>
                  <a:lnTo>
                    <a:pt x="13965" y="1371"/>
                  </a:lnTo>
                  <a:lnTo>
                    <a:pt x="14256" y="1342"/>
                  </a:lnTo>
                  <a:lnTo>
                    <a:pt x="14548" y="1312"/>
                  </a:lnTo>
                  <a:lnTo>
                    <a:pt x="14810" y="1342"/>
                  </a:lnTo>
                  <a:lnTo>
                    <a:pt x="15072" y="1371"/>
                  </a:lnTo>
                  <a:lnTo>
                    <a:pt x="15306" y="1400"/>
                  </a:lnTo>
                  <a:lnTo>
                    <a:pt x="15568" y="1487"/>
                  </a:lnTo>
                  <a:lnTo>
                    <a:pt x="15772" y="1575"/>
                  </a:lnTo>
                  <a:lnTo>
                    <a:pt x="16005" y="1691"/>
                  </a:lnTo>
                  <a:lnTo>
                    <a:pt x="16209" y="1808"/>
                  </a:lnTo>
                  <a:lnTo>
                    <a:pt x="16413" y="1954"/>
                  </a:lnTo>
                  <a:lnTo>
                    <a:pt x="16647" y="2158"/>
                  </a:lnTo>
                  <a:lnTo>
                    <a:pt x="16821" y="2362"/>
                  </a:lnTo>
                  <a:lnTo>
                    <a:pt x="16996" y="2624"/>
                  </a:lnTo>
                  <a:lnTo>
                    <a:pt x="17171" y="2887"/>
                  </a:lnTo>
                  <a:lnTo>
                    <a:pt x="17288" y="3178"/>
                  </a:lnTo>
                  <a:lnTo>
                    <a:pt x="17405" y="3470"/>
                  </a:lnTo>
                  <a:lnTo>
                    <a:pt x="17521" y="3790"/>
                  </a:lnTo>
                  <a:lnTo>
                    <a:pt x="17609" y="4140"/>
                  </a:lnTo>
                  <a:lnTo>
                    <a:pt x="17667" y="4490"/>
                  </a:lnTo>
                  <a:lnTo>
                    <a:pt x="17725" y="4869"/>
                  </a:lnTo>
                  <a:lnTo>
                    <a:pt x="17725" y="5277"/>
                  </a:lnTo>
                  <a:lnTo>
                    <a:pt x="17754" y="5685"/>
                  </a:lnTo>
                  <a:lnTo>
                    <a:pt x="17725" y="6531"/>
                  </a:lnTo>
                  <a:lnTo>
                    <a:pt x="17609" y="7464"/>
                  </a:lnTo>
                  <a:lnTo>
                    <a:pt x="17609" y="7464"/>
                  </a:lnTo>
                  <a:lnTo>
                    <a:pt x="17725" y="6880"/>
                  </a:lnTo>
                  <a:lnTo>
                    <a:pt x="17842" y="6327"/>
                  </a:lnTo>
                  <a:lnTo>
                    <a:pt x="17929" y="5773"/>
                  </a:lnTo>
                  <a:lnTo>
                    <a:pt x="17988" y="5248"/>
                  </a:lnTo>
                  <a:lnTo>
                    <a:pt x="18017" y="4723"/>
                  </a:lnTo>
                  <a:lnTo>
                    <a:pt x="18017" y="4228"/>
                  </a:lnTo>
                  <a:lnTo>
                    <a:pt x="17988" y="3761"/>
                  </a:lnTo>
                  <a:lnTo>
                    <a:pt x="17958" y="3295"/>
                  </a:lnTo>
                  <a:lnTo>
                    <a:pt x="17871" y="2887"/>
                  </a:lnTo>
                  <a:lnTo>
                    <a:pt x="17784" y="2479"/>
                  </a:lnTo>
                  <a:lnTo>
                    <a:pt x="17667" y="2100"/>
                  </a:lnTo>
                  <a:lnTo>
                    <a:pt x="17521" y="1750"/>
                  </a:lnTo>
                  <a:lnTo>
                    <a:pt x="17346" y="1429"/>
                  </a:lnTo>
                  <a:lnTo>
                    <a:pt x="17171" y="1138"/>
                  </a:lnTo>
                  <a:lnTo>
                    <a:pt x="16938" y="846"/>
                  </a:lnTo>
                  <a:lnTo>
                    <a:pt x="16676" y="642"/>
                  </a:lnTo>
                  <a:lnTo>
                    <a:pt x="16472" y="467"/>
                  </a:lnTo>
                  <a:lnTo>
                    <a:pt x="16268" y="350"/>
                  </a:lnTo>
                  <a:lnTo>
                    <a:pt x="16034" y="234"/>
                  </a:lnTo>
                  <a:lnTo>
                    <a:pt x="15801" y="146"/>
                  </a:lnTo>
                  <a:lnTo>
                    <a:pt x="15568" y="88"/>
                  </a:lnTo>
                  <a:lnTo>
                    <a:pt x="15335" y="30"/>
                  </a:lnTo>
                  <a:lnTo>
                    <a:pt x="15072" y="1"/>
                  </a:lnTo>
                  <a:close/>
                </a:path>
              </a:pathLst>
            </a:custGeom>
            <a:solidFill>
              <a:srgbClr val="DA9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0"/>
            <p:cNvSpPr/>
            <p:nvPr/>
          </p:nvSpPr>
          <p:spPr>
            <a:xfrm>
              <a:off x="6852745" y="1633804"/>
              <a:ext cx="302776" cy="309145"/>
            </a:xfrm>
            <a:custGeom>
              <a:avLst/>
              <a:gdLst/>
              <a:ahLst/>
              <a:cxnLst/>
              <a:rect l="l" t="t" r="r" b="b"/>
              <a:pathLst>
                <a:path w="18017" h="18396" fill="none" extrusionOk="0">
                  <a:moveTo>
                    <a:pt x="14781" y="1"/>
                  </a:moveTo>
                  <a:lnTo>
                    <a:pt x="14781" y="1"/>
                  </a:lnTo>
                  <a:lnTo>
                    <a:pt x="14518" y="1"/>
                  </a:lnTo>
                  <a:lnTo>
                    <a:pt x="14227" y="30"/>
                  </a:lnTo>
                  <a:lnTo>
                    <a:pt x="13644" y="146"/>
                  </a:lnTo>
                  <a:lnTo>
                    <a:pt x="13032" y="321"/>
                  </a:lnTo>
                  <a:lnTo>
                    <a:pt x="12390" y="584"/>
                  </a:lnTo>
                  <a:lnTo>
                    <a:pt x="11749" y="904"/>
                  </a:lnTo>
                  <a:lnTo>
                    <a:pt x="11079" y="1283"/>
                  </a:lnTo>
                  <a:lnTo>
                    <a:pt x="10379" y="1750"/>
                  </a:lnTo>
                  <a:lnTo>
                    <a:pt x="9708" y="2274"/>
                  </a:lnTo>
                  <a:lnTo>
                    <a:pt x="9009" y="2828"/>
                  </a:lnTo>
                  <a:lnTo>
                    <a:pt x="8309" y="3470"/>
                  </a:lnTo>
                  <a:lnTo>
                    <a:pt x="7609" y="4169"/>
                  </a:lnTo>
                  <a:lnTo>
                    <a:pt x="6910" y="4898"/>
                  </a:lnTo>
                  <a:lnTo>
                    <a:pt x="6210" y="5714"/>
                  </a:lnTo>
                  <a:lnTo>
                    <a:pt x="5540" y="6560"/>
                  </a:lnTo>
                  <a:lnTo>
                    <a:pt x="4869" y="7434"/>
                  </a:lnTo>
                  <a:lnTo>
                    <a:pt x="4199" y="8396"/>
                  </a:lnTo>
                  <a:lnTo>
                    <a:pt x="4199" y="8396"/>
                  </a:lnTo>
                  <a:lnTo>
                    <a:pt x="3790" y="9038"/>
                  </a:lnTo>
                  <a:lnTo>
                    <a:pt x="3382" y="9679"/>
                  </a:lnTo>
                  <a:lnTo>
                    <a:pt x="3003" y="10350"/>
                  </a:lnTo>
                  <a:lnTo>
                    <a:pt x="2654" y="10991"/>
                  </a:lnTo>
                  <a:lnTo>
                    <a:pt x="2304" y="11661"/>
                  </a:lnTo>
                  <a:lnTo>
                    <a:pt x="1983" y="12303"/>
                  </a:lnTo>
                  <a:lnTo>
                    <a:pt x="1691" y="12944"/>
                  </a:lnTo>
                  <a:lnTo>
                    <a:pt x="1400" y="13585"/>
                  </a:lnTo>
                  <a:lnTo>
                    <a:pt x="1167" y="14227"/>
                  </a:lnTo>
                  <a:lnTo>
                    <a:pt x="934" y="14839"/>
                  </a:lnTo>
                  <a:lnTo>
                    <a:pt x="729" y="15480"/>
                  </a:lnTo>
                  <a:lnTo>
                    <a:pt x="525" y="16093"/>
                  </a:lnTo>
                  <a:lnTo>
                    <a:pt x="380" y="16676"/>
                  </a:lnTo>
                  <a:lnTo>
                    <a:pt x="234" y="17259"/>
                  </a:lnTo>
                  <a:lnTo>
                    <a:pt x="117" y="17842"/>
                  </a:lnTo>
                  <a:lnTo>
                    <a:pt x="1" y="18396"/>
                  </a:lnTo>
                  <a:lnTo>
                    <a:pt x="1" y="18396"/>
                  </a:lnTo>
                  <a:lnTo>
                    <a:pt x="350" y="17230"/>
                  </a:lnTo>
                  <a:lnTo>
                    <a:pt x="700" y="16093"/>
                  </a:lnTo>
                  <a:lnTo>
                    <a:pt x="1138" y="14985"/>
                  </a:lnTo>
                  <a:lnTo>
                    <a:pt x="1604" y="13877"/>
                  </a:lnTo>
                  <a:lnTo>
                    <a:pt x="2129" y="12798"/>
                  </a:lnTo>
                  <a:lnTo>
                    <a:pt x="2683" y="11749"/>
                  </a:lnTo>
                  <a:lnTo>
                    <a:pt x="3295" y="10729"/>
                  </a:lnTo>
                  <a:lnTo>
                    <a:pt x="3965" y="9708"/>
                  </a:lnTo>
                  <a:lnTo>
                    <a:pt x="3965" y="9708"/>
                  </a:lnTo>
                  <a:lnTo>
                    <a:pt x="4607" y="8775"/>
                  </a:lnTo>
                  <a:lnTo>
                    <a:pt x="5277" y="7872"/>
                  </a:lnTo>
                  <a:lnTo>
                    <a:pt x="5948" y="7026"/>
                  </a:lnTo>
                  <a:lnTo>
                    <a:pt x="6647" y="6239"/>
                  </a:lnTo>
                  <a:lnTo>
                    <a:pt x="7347" y="5481"/>
                  </a:lnTo>
                  <a:lnTo>
                    <a:pt x="8047" y="4811"/>
                  </a:lnTo>
                  <a:lnTo>
                    <a:pt x="8746" y="4169"/>
                  </a:lnTo>
                  <a:lnTo>
                    <a:pt x="9446" y="3586"/>
                  </a:lnTo>
                  <a:lnTo>
                    <a:pt x="10146" y="3091"/>
                  </a:lnTo>
                  <a:lnTo>
                    <a:pt x="10816" y="2624"/>
                  </a:lnTo>
                  <a:lnTo>
                    <a:pt x="11487" y="2245"/>
                  </a:lnTo>
                  <a:lnTo>
                    <a:pt x="12128" y="1925"/>
                  </a:lnTo>
                  <a:lnTo>
                    <a:pt x="12769" y="1662"/>
                  </a:lnTo>
                  <a:lnTo>
                    <a:pt x="13382" y="1487"/>
                  </a:lnTo>
                  <a:lnTo>
                    <a:pt x="13965" y="1371"/>
                  </a:lnTo>
                  <a:lnTo>
                    <a:pt x="14256" y="1342"/>
                  </a:lnTo>
                  <a:lnTo>
                    <a:pt x="14548" y="1312"/>
                  </a:lnTo>
                  <a:lnTo>
                    <a:pt x="14548" y="1312"/>
                  </a:lnTo>
                  <a:lnTo>
                    <a:pt x="14810" y="1342"/>
                  </a:lnTo>
                  <a:lnTo>
                    <a:pt x="15072" y="1371"/>
                  </a:lnTo>
                  <a:lnTo>
                    <a:pt x="15306" y="1400"/>
                  </a:lnTo>
                  <a:lnTo>
                    <a:pt x="15568" y="1487"/>
                  </a:lnTo>
                  <a:lnTo>
                    <a:pt x="15772" y="1575"/>
                  </a:lnTo>
                  <a:lnTo>
                    <a:pt x="16005" y="1691"/>
                  </a:lnTo>
                  <a:lnTo>
                    <a:pt x="16209" y="1808"/>
                  </a:lnTo>
                  <a:lnTo>
                    <a:pt x="16413" y="1954"/>
                  </a:lnTo>
                  <a:lnTo>
                    <a:pt x="16413" y="1954"/>
                  </a:lnTo>
                  <a:lnTo>
                    <a:pt x="16647" y="2158"/>
                  </a:lnTo>
                  <a:lnTo>
                    <a:pt x="16821" y="2362"/>
                  </a:lnTo>
                  <a:lnTo>
                    <a:pt x="16996" y="2624"/>
                  </a:lnTo>
                  <a:lnTo>
                    <a:pt x="17171" y="2887"/>
                  </a:lnTo>
                  <a:lnTo>
                    <a:pt x="17288" y="3178"/>
                  </a:lnTo>
                  <a:lnTo>
                    <a:pt x="17405" y="3470"/>
                  </a:lnTo>
                  <a:lnTo>
                    <a:pt x="17521" y="3790"/>
                  </a:lnTo>
                  <a:lnTo>
                    <a:pt x="17609" y="4140"/>
                  </a:lnTo>
                  <a:lnTo>
                    <a:pt x="17667" y="4490"/>
                  </a:lnTo>
                  <a:lnTo>
                    <a:pt x="17725" y="4869"/>
                  </a:lnTo>
                  <a:lnTo>
                    <a:pt x="17725" y="5277"/>
                  </a:lnTo>
                  <a:lnTo>
                    <a:pt x="17754" y="5685"/>
                  </a:lnTo>
                  <a:lnTo>
                    <a:pt x="17725" y="6531"/>
                  </a:lnTo>
                  <a:lnTo>
                    <a:pt x="17609" y="7464"/>
                  </a:lnTo>
                  <a:lnTo>
                    <a:pt x="17609" y="7464"/>
                  </a:lnTo>
                  <a:lnTo>
                    <a:pt x="17725" y="6880"/>
                  </a:lnTo>
                  <a:lnTo>
                    <a:pt x="17842" y="6327"/>
                  </a:lnTo>
                  <a:lnTo>
                    <a:pt x="17929" y="5773"/>
                  </a:lnTo>
                  <a:lnTo>
                    <a:pt x="17988" y="5248"/>
                  </a:lnTo>
                  <a:lnTo>
                    <a:pt x="18017" y="4723"/>
                  </a:lnTo>
                  <a:lnTo>
                    <a:pt x="18017" y="4228"/>
                  </a:lnTo>
                  <a:lnTo>
                    <a:pt x="17988" y="3761"/>
                  </a:lnTo>
                  <a:lnTo>
                    <a:pt x="17958" y="3295"/>
                  </a:lnTo>
                  <a:lnTo>
                    <a:pt x="17871" y="2887"/>
                  </a:lnTo>
                  <a:lnTo>
                    <a:pt x="17784" y="2479"/>
                  </a:lnTo>
                  <a:lnTo>
                    <a:pt x="17667" y="2100"/>
                  </a:lnTo>
                  <a:lnTo>
                    <a:pt x="17521" y="1750"/>
                  </a:lnTo>
                  <a:lnTo>
                    <a:pt x="17346" y="1429"/>
                  </a:lnTo>
                  <a:lnTo>
                    <a:pt x="17171" y="1138"/>
                  </a:lnTo>
                  <a:lnTo>
                    <a:pt x="16938" y="846"/>
                  </a:lnTo>
                  <a:lnTo>
                    <a:pt x="16676" y="642"/>
                  </a:lnTo>
                  <a:lnTo>
                    <a:pt x="16676" y="642"/>
                  </a:lnTo>
                  <a:lnTo>
                    <a:pt x="16472" y="467"/>
                  </a:lnTo>
                  <a:lnTo>
                    <a:pt x="16268" y="350"/>
                  </a:lnTo>
                  <a:lnTo>
                    <a:pt x="16034" y="234"/>
                  </a:lnTo>
                  <a:lnTo>
                    <a:pt x="15801" y="146"/>
                  </a:lnTo>
                  <a:lnTo>
                    <a:pt x="15568" y="88"/>
                  </a:lnTo>
                  <a:lnTo>
                    <a:pt x="15335" y="30"/>
                  </a:lnTo>
                  <a:lnTo>
                    <a:pt x="15072" y="1"/>
                  </a:lnTo>
                  <a:lnTo>
                    <a:pt x="147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0"/>
            <p:cNvSpPr/>
            <p:nvPr/>
          </p:nvSpPr>
          <p:spPr>
            <a:xfrm>
              <a:off x="7662074" y="3191207"/>
              <a:ext cx="108762" cy="174906"/>
            </a:xfrm>
            <a:custGeom>
              <a:avLst/>
              <a:gdLst/>
              <a:ahLst/>
              <a:cxnLst/>
              <a:rect l="l" t="t" r="r" b="b"/>
              <a:pathLst>
                <a:path w="6472" h="10408" extrusionOk="0">
                  <a:moveTo>
                    <a:pt x="4286" y="0"/>
                  </a:moveTo>
                  <a:lnTo>
                    <a:pt x="0" y="408"/>
                  </a:lnTo>
                  <a:lnTo>
                    <a:pt x="2187" y="10408"/>
                  </a:lnTo>
                  <a:lnTo>
                    <a:pt x="6472" y="10000"/>
                  </a:lnTo>
                  <a:lnTo>
                    <a:pt x="4286"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0"/>
            <p:cNvSpPr/>
            <p:nvPr/>
          </p:nvSpPr>
          <p:spPr>
            <a:xfrm>
              <a:off x="7662074" y="3191207"/>
              <a:ext cx="108762" cy="174906"/>
            </a:xfrm>
            <a:custGeom>
              <a:avLst/>
              <a:gdLst/>
              <a:ahLst/>
              <a:cxnLst/>
              <a:rect l="l" t="t" r="r" b="b"/>
              <a:pathLst>
                <a:path w="6472" h="10408" fill="none" extrusionOk="0">
                  <a:moveTo>
                    <a:pt x="6472" y="10000"/>
                  </a:moveTo>
                  <a:lnTo>
                    <a:pt x="2187" y="10408"/>
                  </a:lnTo>
                  <a:lnTo>
                    <a:pt x="0" y="408"/>
                  </a:lnTo>
                  <a:lnTo>
                    <a:pt x="4286" y="0"/>
                  </a:lnTo>
                  <a:lnTo>
                    <a:pt x="6472" y="100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0"/>
            <p:cNvSpPr/>
            <p:nvPr/>
          </p:nvSpPr>
          <p:spPr>
            <a:xfrm>
              <a:off x="8040758" y="3096158"/>
              <a:ext cx="131802" cy="185695"/>
            </a:xfrm>
            <a:custGeom>
              <a:avLst/>
              <a:gdLst/>
              <a:ahLst/>
              <a:cxnLst/>
              <a:rect l="l" t="t" r="r" b="b"/>
              <a:pathLst>
                <a:path w="7843" h="11050" extrusionOk="0">
                  <a:moveTo>
                    <a:pt x="3995" y="1"/>
                  </a:moveTo>
                  <a:lnTo>
                    <a:pt x="1" y="1575"/>
                  </a:lnTo>
                  <a:lnTo>
                    <a:pt x="3849" y="11050"/>
                  </a:lnTo>
                  <a:lnTo>
                    <a:pt x="7843" y="9475"/>
                  </a:lnTo>
                  <a:lnTo>
                    <a:pt x="3995"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0"/>
            <p:cNvSpPr/>
            <p:nvPr/>
          </p:nvSpPr>
          <p:spPr>
            <a:xfrm>
              <a:off x="8040758" y="3096158"/>
              <a:ext cx="131802" cy="185695"/>
            </a:xfrm>
            <a:custGeom>
              <a:avLst/>
              <a:gdLst/>
              <a:ahLst/>
              <a:cxnLst/>
              <a:rect l="l" t="t" r="r" b="b"/>
              <a:pathLst>
                <a:path w="7843" h="11050" fill="none" extrusionOk="0">
                  <a:moveTo>
                    <a:pt x="7843" y="9475"/>
                  </a:moveTo>
                  <a:lnTo>
                    <a:pt x="3849" y="11050"/>
                  </a:lnTo>
                  <a:lnTo>
                    <a:pt x="1" y="1575"/>
                  </a:lnTo>
                  <a:lnTo>
                    <a:pt x="3995" y="1"/>
                  </a:lnTo>
                  <a:lnTo>
                    <a:pt x="7843" y="94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0"/>
            <p:cNvSpPr/>
            <p:nvPr/>
          </p:nvSpPr>
          <p:spPr>
            <a:xfrm>
              <a:off x="8003048" y="3211776"/>
              <a:ext cx="203324" cy="158757"/>
            </a:xfrm>
            <a:custGeom>
              <a:avLst/>
              <a:gdLst/>
              <a:ahLst/>
              <a:cxnLst/>
              <a:rect l="l" t="t" r="r" b="b"/>
              <a:pathLst>
                <a:path w="12099" h="9447" extrusionOk="0">
                  <a:moveTo>
                    <a:pt x="9445" y="1"/>
                  </a:moveTo>
                  <a:lnTo>
                    <a:pt x="9329" y="30"/>
                  </a:lnTo>
                  <a:lnTo>
                    <a:pt x="4956" y="2216"/>
                  </a:lnTo>
                  <a:lnTo>
                    <a:pt x="4781" y="2304"/>
                  </a:lnTo>
                  <a:lnTo>
                    <a:pt x="4635" y="2450"/>
                  </a:lnTo>
                  <a:lnTo>
                    <a:pt x="4519" y="2595"/>
                  </a:lnTo>
                  <a:lnTo>
                    <a:pt x="4402" y="2770"/>
                  </a:lnTo>
                  <a:lnTo>
                    <a:pt x="4169" y="3295"/>
                  </a:lnTo>
                  <a:lnTo>
                    <a:pt x="3877" y="3849"/>
                  </a:lnTo>
                  <a:lnTo>
                    <a:pt x="3527" y="4461"/>
                  </a:lnTo>
                  <a:lnTo>
                    <a:pt x="3090" y="5073"/>
                  </a:lnTo>
                  <a:lnTo>
                    <a:pt x="2565" y="5715"/>
                  </a:lnTo>
                  <a:lnTo>
                    <a:pt x="1924" y="6414"/>
                  </a:lnTo>
                  <a:lnTo>
                    <a:pt x="1137" y="7172"/>
                  </a:lnTo>
                  <a:lnTo>
                    <a:pt x="204" y="7959"/>
                  </a:lnTo>
                  <a:lnTo>
                    <a:pt x="88" y="8076"/>
                  </a:lnTo>
                  <a:lnTo>
                    <a:pt x="29" y="8193"/>
                  </a:lnTo>
                  <a:lnTo>
                    <a:pt x="0" y="8338"/>
                  </a:lnTo>
                  <a:lnTo>
                    <a:pt x="0" y="8484"/>
                  </a:lnTo>
                  <a:lnTo>
                    <a:pt x="29" y="8630"/>
                  </a:lnTo>
                  <a:lnTo>
                    <a:pt x="88" y="8776"/>
                  </a:lnTo>
                  <a:lnTo>
                    <a:pt x="204" y="8921"/>
                  </a:lnTo>
                  <a:lnTo>
                    <a:pt x="321" y="9067"/>
                  </a:lnTo>
                  <a:lnTo>
                    <a:pt x="467" y="9184"/>
                  </a:lnTo>
                  <a:lnTo>
                    <a:pt x="612" y="9300"/>
                  </a:lnTo>
                  <a:lnTo>
                    <a:pt x="816" y="9388"/>
                  </a:lnTo>
                  <a:lnTo>
                    <a:pt x="1050" y="9417"/>
                  </a:lnTo>
                  <a:lnTo>
                    <a:pt x="1283" y="9446"/>
                  </a:lnTo>
                  <a:lnTo>
                    <a:pt x="1545" y="9417"/>
                  </a:lnTo>
                  <a:lnTo>
                    <a:pt x="1808" y="9329"/>
                  </a:lnTo>
                  <a:lnTo>
                    <a:pt x="2099" y="9213"/>
                  </a:lnTo>
                  <a:lnTo>
                    <a:pt x="5014" y="7726"/>
                  </a:lnTo>
                  <a:lnTo>
                    <a:pt x="7580" y="6414"/>
                  </a:lnTo>
                  <a:lnTo>
                    <a:pt x="9795" y="5336"/>
                  </a:lnTo>
                  <a:lnTo>
                    <a:pt x="11690" y="4374"/>
                  </a:lnTo>
                  <a:lnTo>
                    <a:pt x="11778" y="4315"/>
                  </a:lnTo>
                  <a:lnTo>
                    <a:pt x="11894" y="4228"/>
                  </a:lnTo>
                  <a:lnTo>
                    <a:pt x="11982" y="4140"/>
                  </a:lnTo>
                  <a:lnTo>
                    <a:pt x="12040" y="4024"/>
                  </a:lnTo>
                  <a:lnTo>
                    <a:pt x="12098" y="3878"/>
                  </a:lnTo>
                  <a:lnTo>
                    <a:pt x="12098" y="3761"/>
                  </a:lnTo>
                  <a:lnTo>
                    <a:pt x="12098" y="3616"/>
                  </a:lnTo>
                  <a:lnTo>
                    <a:pt x="12040" y="3470"/>
                  </a:lnTo>
                  <a:lnTo>
                    <a:pt x="11982" y="3353"/>
                  </a:lnTo>
                  <a:lnTo>
                    <a:pt x="9766" y="147"/>
                  </a:lnTo>
                  <a:lnTo>
                    <a:pt x="9679" y="59"/>
                  </a:lnTo>
                  <a:lnTo>
                    <a:pt x="9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0"/>
            <p:cNvSpPr/>
            <p:nvPr/>
          </p:nvSpPr>
          <p:spPr>
            <a:xfrm>
              <a:off x="7555262" y="3328874"/>
              <a:ext cx="242530" cy="87705"/>
            </a:xfrm>
            <a:custGeom>
              <a:avLst/>
              <a:gdLst/>
              <a:ahLst/>
              <a:cxnLst/>
              <a:rect l="l" t="t" r="r" b="b"/>
              <a:pathLst>
                <a:path w="14432" h="5219" extrusionOk="0">
                  <a:moveTo>
                    <a:pt x="7493" y="0"/>
                  </a:moveTo>
                  <a:lnTo>
                    <a:pt x="7318" y="58"/>
                  </a:lnTo>
                  <a:lnTo>
                    <a:pt x="7143" y="146"/>
                  </a:lnTo>
                  <a:lnTo>
                    <a:pt x="6968" y="262"/>
                  </a:lnTo>
                  <a:lnTo>
                    <a:pt x="6531" y="671"/>
                  </a:lnTo>
                  <a:lnTo>
                    <a:pt x="5977" y="1050"/>
                  </a:lnTo>
                  <a:lnTo>
                    <a:pt x="5336" y="1429"/>
                  </a:lnTo>
                  <a:lnTo>
                    <a:pt x="4578" y="1808"/>
                  </a:lnTo>
                  <a:lnTo>
                    <a:pt x="3703" y="2157"/>
                  </a:lnTo>
                  <a:lnTo>
                    <a:pt x="2741" y="2507"/>
                  </a:lnTo>
                  <a:lnTo>
                    <a:pt x="1604" y="2828"/>
                  </a:lnTo>
                  <a:lnTo>
                    <a:pt x="380" y="3149"/>
                  </a:lnTo>
                  <a:lnTo>
                    <a:pt x="234" y="3178"/>
                  </a:lnTo>
                  <a:lnTo>
                    <a:pt x="147" y="3265"/>
                  </a:lnTo>
                  <a:lnTo>
                    <a:pt x="59" y="3382"/>
                  </a:lnTo>
                  <a:lnTo>
                    <a:pt x="30" y="3528"/>
                  </a:lnTo>
                  <a:lnTo>
                    <a:pt x="1" y="3702"/>
                  </a:lnTo>
                  <a:lnTo>
                    <a:pt x="30" y="3877"/>
                  </a:lnTo>
                  <a:lnTo>
                    <a:pt x="59" y="4052"/>
                  </a:lnTo>
                  <a:lnTo>
                    <a:pt x="147" y="4227"/>
                  </a:lnTo>
                  <a:lnTo>
                    <a:pt x="263" y="4431"/>
                  </a:lnTo>
                  <a:lnTo>
                    <a:pt x="380" y="4606"/>
                  </a:lnTo>
                  <a:lnTo>
                    <a:pt x="555" y="4781"/>
                  </a:lnTo>
                  <a:lnTo>
                    <a:pt x="759" y="4927"/>
                  </a:lnTo>
                  <a:lnTo>
                    <a:pt x="992" y="5043"/>
                  </a:lnTo>
                  <a:lnTo>
                    <a:pt x="1254" y="5131"/>
                  </a:lnTo>
                  <a:lnTo>
                    <a:pt x="1575" y="5189"/>
                  </a:lnTo>
                  <a:lnTo>
                    <a:pt x="1896" y="5218"/>
                  </a:lnTo>
                  <a:lnTo>
                    <a:pt x="13761" y="5218"/>
                  </a:lnTo>
                  <a:lnTo>
                    <a:pt x="13965" y="5189"/>
                  </a:lnTo>
                  <a:lnTo>
                    <a:pt x="14081" y="5131"/>
                  </a:lnTo>
                  <a:lnTo>
                    <a:pt x="14198" y="5073"/>
                  </a:lnTo>
                  <a:lnTo>
                    <a:pt x="14286" y="4985"/>
                  </a:lnTo>
                  <a:lnTo>
                    <a:pt x="14344" y="4898"/>
                  </a:lnTo>
                  <a:lnTo>
                    <a:pt x="14402" y="4781"/>
                  </a:lnTo>
                  <a:lnTo>
                    <a:pt x="14431" y="4664"/>
                  </a:lnTo>
                  <a:lnTo>
                    <a:pt x="14431" y="4519"/>
                  </a:lnTo>
                  <a:lnTo>
                    <a:pt x="14402" y="4402"/>
                  </a:lnTo>
                  <a:lnTo>
                    <a:pt x="13265" y="321"/>
                  </a:lnTo>
                  <a:lnTo>
                    <a:pt x="13207" y="175"/>
                  </a:lnTo>
                  <a:lnTo>
                    <a:pt x="13119" y="88"/>
                  </a:lnTo>
                  <a:lnTo>
                    <a:pt x="13003" y="29"/>
                  </a:lnTo>
                  <a:lnTo>
                    <a:pt x="12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0"/>
            <p:cNvSpPr/>
            <p:nvPr/>
          </p:nvSpPr>
          <p:spPr>
            <a:xfrm>
              <a:off x="7555262" y="3328874"/>
              <a:ext cx="242530" cy="87705"/>
            </a:xfrm>
            <a:custGeom>
              <a:avLst/>
              <a:gdLst/>
              <a:ahLst/>
              <a:cxnLst/>
              <a:rect l="l" t="t" r="r" b="b"/>
              <a:pathLst>
                <a:path w="14432" h="5219" fill="none" extrusionOk="0">
                  <a:moveTo>
                    <a:pt x="7697" y="0"/>
                  </a:moveTo>
                  <a:lnTo>
                    <a:pt x="12857" y="0"/>
                  </a:lnTo>
                  <a:lnTo>
                    <a:pt x="12857" y="0"/>
                  </a:lnTo>
                  <a:lnTo>
                    <a:pt x="13003" y="29"/>
                  </a:lnTo>
                  <a:lnTo>
                    <a:pt x="13119" y="88"/>
                  </a:lnTo>
                  <a:lnTo>
                    <a:pt x="13207" y="175"/>
                  </a:lnTo>
                  <a:lnTo>
                    <a:pt x="13265" y="321"/>
                  </a:lnTo>
                  <a:lnTo>
                    <a:pt x="14402" y="4402"/>
                  </a:lnTo>
                  <a:lnTo>
                    <a:pt x="14402" y="4402"/>
                  </a:lnTo>
                  <a:lnTo>
                    <a:pt x="14431" y="4519"/>
                  </a:lnTo>
                  <a:lnTo>
                    <a:pt x="14431" y="4664"/>
                  </a:lnTo>
                  <a:lnTo>
                    <a:pt x="14402" y="4781"/>
                  </a:lnTo>
                  <a:lnTo>
                    <a:pt x="14344" y="4898"/>
                  </a:lnTo>
                  <a:lnTo>
                    <a:pt x="14286" y="4985"/>
                  </a:lnTo>
                  <a:lnTo>
                    <a:pt x="14198" y="5073"/>
                  </a:lnTo>
                  <a:lnTo>
                    <a:pt x="14081" y="5131"/>
                  </a:lnTo>
                  <a:lnTo>
                    <a:pt x="13965" y="5189"/>
                  </a:lnTo>
                  <a:lnTo>
                    <a:pt x="13965" y="5189"/>
                  </a:lnTo>
                  <a:lnTo>
                    <a:pt x="13761" y="5218"/>
                  </a:lnTo>
                  <a:lnTo>
                    <a:pt x="13761" y="5218"/>
                  </a:lnTo>
                  <a:lnTo>
                    <a:pt x="11487" y="5218"/>
                  </a:lnTo>
                  <a:lnTo>
                    <a:pt x="8834" y="5218"/>
                  </a:lnTo>
                  <a:lnTo>
                    <a:pt x="1896" y="5218"/>
                  </a:lnTo>
                  <a:lnTo>
                    <a:pt x="1896" y="5218"/>
                  </a:lnTo>
                  <a:lnTo>
                    <a:pt x="1575" y="5189"/>
                  </a:lnTo>
                  <a:lnTo>
                    <a:pt x="1254" y="5131"/>
                  </a:lnTo>
                  <a:lnTo>
                    <a:pt x="992" y="5043"/>
                  </a:lnTo>
                  <a:lnTo>
                    <a:pt x="759" y="4927"/>
                  </a:lnTo>
                  <a:lnTo>
                    <a:pt x="555" y="4781"/>
                  </a:lnTo>
                  <a:lnTo>
                    <a:pt x="380" y="4606"/>
                  </a:lnTo>
                  <a:lnTo>
                    <a:pt x="263" y="4431"/>
                  </a:lnTo>
                  <a:lnTo>
                    <a:pt x="147" y="4227"/>
                  </a:lnTo>
                  <a:lnTo>
                    <a:pt x="59" y="4052"/>
                  </a:lnTo>
                  <a:lnTo>
                    <a:pt x="30" y="3877"/>
                  </a:lnTo>
                  <a:lnTo>
                    <a:pt x="1" y="3702"/>
                  </a:lnTo>
                  <a:lnTo>
                    <a:pt x="30" y="3528"/>
                  </a:lnTo>
                  <a:lnTo>
                    <a:pt x="59" y="3382"/>
                  </a:lnTo>
                  <a:lnTo>
                    <a:pt x="147" y="3265"/>
                  </a:lnTo>
                  <a:lnTo>
                    <a:pt x="234" y="3178"/>
                  </a:lnTo>
                  <a:lnTo>
                    <a:pt x="380" y="3149"/>
                  </a:lnTo>
                  <a:lnTo>
                    <a:pt x="380" y="3149"/>
                  </a:lnTo>
                  <a:lnTo>
                    <a:pt x="1604" y="2828"/>
                  </a:lnTo>
                  <a:lnTo>
                    <a:pt x="2741" y="2507"/>
                  </a:lnTo>
                  <a:lnTo>
                    <a:pt x="3703" y="2157"/>
                  </a:lnTo>
                  <a:lnTo>
                    <a:pt x="4578" y="1808"/>
                  </a:lnTo>
                  <a:lnTo>
                    <a:pt x="5336" y="1429"/>
                  </a:lnTo>
                  <a:lnTo>
                    <a:pt x="5977" y="1050"/>
                  </a:lnTo>
                  <a:lnTo>
                    <a:pt x="6531" y="671"/>
                  </a:lnTo>
                  <a:lnTo>
                    <a:pt x="6968" y="262"/>
                  </a:lnTo>
                  <a:lnTo>
                    <a:pt x="6968" y="262"/>
                  </a:lnTo>
                  <a:lnTo>
                    <a:pt x="7143" y="146"/>
                  </a:lnTo>
                  <a:lnTo>
                    <a:pt x="7318" y="58"/>
                  </a:lnTo>
                  <a:lnTo>
                    <a:pt x="7493" y="0"/>
                  </a:lnTo>
                  <a:lnTo>
                    <a:pt x="76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0"/>
            <p:cNvSpPr/>
            <p:nvPr/>
          </p:nvSpPr>
          <p:spPr>
            <a:xfrm>
              <a:off x="7747796" y="3253906"/>
              <a:ext cx="6873" cy="30888"/>
            </a:xfrm>
            <a:custGeom>
              <a:avLst/>
              <a:gdLst/>
              <a:ahLst/>
              <a:cxnLst/>
              <a:rect l="l" t="t" r="r" b="b"/>
              <a:pathLst>
                <a:path w="409" h="1838" extrusionOk="0">
                  <a:moveTo>
                    <a:pt x="1" y="1"/>
                  </a:moveTo>
                  <a:lnTo>
                    <a:pt x="1" y="1"/>
                  </a:lnTo>
                  <a:lnTo>
                    <a:pt x="409" y="1837"/>
                  </a:lnTo>
                  <a:lnTo>
                    <a:pt x="409" y="1837"/>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0"/>
            <p:cNvSpPr/>
            <p:nvPr/>
          </p:nvSpPr>
          <p:spPr>
            <a:xfrm>
              <a:off x="7747796" y="3253906"/>
              <a:ext cx="6873" cy="30888"/>
            </a:xfrm>
            <a:custGeom>
              <a:avLst/>
              <a:gdLst/>
              <a:ahLst/>
              <a:cxnLst/>
              <a:rect l="l" t="t" r="r" b="b"/>
              <a:pathLst>
                <a:path w="409" h="1838" fill="none" extrusionOk="0">
                  <a:moveTo>
                    <a:pt x="1" y="1"/>
                  </a:moveTo>
                  <a:lnTo>
                    <a:pt x="1" y="1"/>
                  </a:lnTo>
                  <a:lnTo>
                    <a:pt x="409" y="1837"/>
                  </a:lnTo>
                  <a:lnTo>
                    <a:pt x="409" y="183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0"/>
            <p:cNvSpPr/>
            <p:nvPr/>
          </p:nvSpPr>
          <p:spPr>
            <a:xfrm>
              <a:off x="7675300" y="3253906"/>
              <a:ext cx="79370" cy="30888"/>
            </a:xfrm>
            <a:custGeom>
              <a:avLst/>
              <a:gdLst/>
              <a:ahLst/>
              <a:cxnLst/>
              <a:rect l="l" t="t" r="r" b="b"/>
              <a:pathLst>
                <a:path w="4723" h="1838" extrusionOk="0">
                  <a:moveTo>
                    <a:pt x="4315" y="1"/>
                  </a:moveTo>
                  <a:lnTo>
                    <a:pt x="0" y="292"/>
                  </a:lnTo>
                  <a:lnTo>
                    <a:pt x="350" y="1837"/>
                  </a:lnTo>
                  <a:lnTo>
                    <a:pt x="4723" y="1837"/>
                  </a:lnTo>
                  <a:lnTo>
                    <a:pt x="4315" y="1"/>
                  </a:lnTo>
                  <a:close/>
                </a:path>
              </a:pathLst>
            </a:custGeom>
            <a:solidFill>
              <a:schemeClr val="dk1">
                <a:alpha val="145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0"/>
            <p:cNvSpPr/>
            <p:nvPr/>
          </p:nvSpPr>
          <p:spPr>
            <a:xfrm>
              <a:off x="7675300" y="3253906"/>
              <a:ext cx="79370" cy="30888"/>
            </a:xfrm>
            <a:custGeom>
              <a:avLst/>
              <a:gdLst/>
              <a:ahLst/>
              <a:cxnLst/>
              <a:rect l="l" t="t" r="r" b="b"/>
              <a:pathLst>
                <a:path w="4723" h="1838" fill="none" extrusionOk="0">
                  <a:moveTo>
                    <a:pt x="4315" y="1"/>
                  </a:moveTo>
                  <a:lnTo>
                    <a:pt x="0" y="292"/>
                  </a:lnTo>
                  <a:lnTo>
                    <a:pt x="350" y="1837"/>
                  </a:lnTo>
                  <a:lnTo>
                    <a:pt x="4723" y="1837"/>
                  </a:lnTo>
                  <a:lnTo>
                    <a:pt x="4315" y="1"/>
                  </a:lnTo>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0"/>
            <p:cNvSpPr/>
            <p:nvPr/>
          </p:nvSpPr>
          <p:spPr>
            <a:xfrm>
              <a:off x="8040758" y="3122626"/>
              <a:ext cx="12268" cy="28921"/>
            </a:xfrm>
            <a:custGeom>
              <a:avLst/>
              <a:gdLst/>
              <a:ahLst/>
              <a:cxnLst/>
              <a:rect l="l" t="t" r="r" b="b"/>
              <a:pathLst>
                <a:path w="730" h="1721" extrusionOk="0">
                  <a:moveTo>
                    <a:pt x="1" y="0"/>
                  </a:moveTo>
                  <a:lnTo>
                    <a:pt x="1" y="0"/>
                  </a:lnTo>
                  <a:lnTo>
                    <a:pt x="730" y="172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0"/>
            <p:cNvSpPr/>
            <p:nvPr/>
          </p:nvSpPr>
          <p:spPr>
            <a:xfrm>
              <a:off x="8040758" y="3122626"/>
              <a:ext cx="12268" cy="28921"/>
            </a:xfrm>
            <a:custGeom>
              <a:avLst/>
              <a:gdLst/>
              <a:ahLst/>
              <a:cxnLst/>
              <a:rect l="l" t="t" r="r" b="b"/>
              <a:pathLst>
                <a:path w="730" h="1721" fill="none" extrusionOk="0">
                  <a:moveTo>
                    <a:pt x="1" y="0"/>
                  </a:moveTo>
                  <a:lnTo>
                    <a:pt x="1" y="0"/>
                  </a:lnTo>
                  <a:lnTo>
                    <a:pt x="730" y="17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0"/>
            <p:cNvSpPr/>
            <p:nvPr/>
          </p:nvSpPr>
          <p:spPr>
            <a:xfrm>
              <a:off x="8040758" y="3096158"/>
              <a:ext cx="100443" cy="108291"/>
            </a:xfrm>
            <a:custGeom>
              <a:avLst/>
              <a:gdLst/>
              <a:ahLst/>
              <a:cxnLst/>
              <a:rect l="l" t="t" r="r" b="b"/>
              <a:pathLst>
                <a:path w="5977" h="6444" extrusionOk="0">
                  <a:moveTo>
                    <a:pt x="3995" y="1"/>
                  </a:moveTo>
                  <a:lnTo>
                    <a:pt x="1" y="1575"/>
                  </a:lnTo>
                  <a:lnTo>
                    <a:pt x="730" y="3295"/>
                  </a:lnTo>
                  <a:lnTo>
                    <a:pt x="2012" y="6443"/>
                  </a:lnTo>
                  <a:lnTo>
                    <a:pt x="5977" y="4898"/>
                  </a:lnTo>
                  <a:lnTo>
                    <a:pt x="3995" y="1"/>
                  </a:lnTo>
                  <a:close/>
                </a:path>
              </a:pathLst>
            </a:custGeom>
            <a:solidFill>
              <a:schemeClr val="dk1">
                <a:alpha val="145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0"/>
            <p:cNvSpPr/>
            <p:nvPr/>
          </p:nvSpPr>
          <p:spPr>
            <a:xfrm>
              <a:off x="8040758" y="3096158"/>
              <a:ext cx="100443" cy="108291"/>
            </a:xfrm>
            <a:custGeom>
              <a:avLst/>
              <a:gdLst/>
              <a:ahLst/>
              <a:cxnLst/>
              <a:rect l="l" t="t" r="r" b="b"/>
              <a:pathLst>
                <a:path w="5977" h="6444" fill="none" extrusionOk="0">
                  <a:moveTo>
                    <a:pt x="3995" y="1"/>
                  </a:moveTo>
                  <a:lnTo>
                    <a:pt x="1" y="1575"/>
                  </a:lnTo>
                  <a:lnTo>
                    <a:pt x="730" y="3295"/>
                  </a:lnTo>
                  <a:lnTo>
                    <a:pt x="2012" y="6443"/>
                  </a:lnTo>
                  <a:lnTo>
                    <a:pt x="5977" y="4898"/>
                  </a:lnTo>
                  <a:lnTo>
                    <a:pt x="3995" y="1"/>
                  </a:lnTo>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0"/>
            <p:cNvSpPr/>
            <p:nvPr/>
          </p:nvSpPr>
          <p:spPr>
            <a:xfrm>
              <a:off x="7324042" y="1402079"/>
              <a:ext cx="436023" cy="510990"/>
            </a:xfrm>
            <a:custGeom>
              <a:avLst/>
              <a:gdLst/>
              <a:ahLst/>
              <a:cxnLst/>
              <a:rect l="l" t="t" r="r" b="b"/>
              <a:pathLst>
                <a:path w="25946" h="30407" extrusionOk="0">
                  <a:moveTo>
                    <a:pt x="16996" y="1"/>
                  </a:moveTo>
                  <a:lnTo>
                    <a:pt x="16384" y="59"/>
                  </a:lnTo>
                  <a:lnTo>
                    <a:pt x="15422" y="176"/>
                  </a:lnTo>
                  <a:lnTo>
                    <a:pt x="14460" y="321"/>
                  </a:lnTo>
                  <a:lnTo>
                    <a:pt x="13498" y="496"/>
                  </a:lnTo>
                  <a:lnTo>
                    <a:pt x="12536" y="700"/>
                  </a:lnTo>
                  <a:lnTo>
                    <a:pt x="11603" y="904"/>
                  </a:lnTo>
                  <a:lnTo>
                    <a:pt x="10670" y="1138"/>
                  </a:lnTo>
                  <a:lnTo>
                    <a:pt x="9737" y="1400"/>
                  </a:lnTo>
                  <a:lnTo>
                    <a:pt x="8804" y="1691"/>
                  </a:lnTo>
                  <a:lnTo>
                    <a:pt x="7900" y="2012"/>
                  </a:lnTo>
                  <a:lnTo>
                    <a:pt x="6997" y="2333"/>
                  </a:lnTo>
                  <a:lnTo>
                    <a:pt x="6093" y="2683"/>
                  </a:lnTo>
                  <a:lnTo>
                    <a:pt x="5189" y="3062"/>
                  </a:lnTo>
                  <a:lnTo>
                    <a:pt x="4315" y="3470"/>
                  </a:lnTo>
                  <a:lnTo>
                    <a:pt x="3440" y="3878"/>
                  </a:lnTo>
                  <a:lnTo>
                    <a:pt x="2565" y="4315"/>
                  </a:lnTo>
                  <a:lnTo>
                    <a:pt x="1720" y="4782"/>
                  </a:lnTo>
                  <a:lnTo>
                    <a:pt x="1487" y="4927"/>
                  </a:lnTo>
                  <a:lnTo>
                    <a:pt x="1283" y="5073"/>
                  </a:lnTo>
                  <a:lnTo>
                    <a:pt x="1079" y="5219"/>
                  </a:lnTo>
                  <a:lnTo>
                    <a:pt x="875" y="5394"/>
                  </a:lnTo>
                  <a:lnTo>
                    <a:pt x="729" y="5598"/>
                  </a:lnTo>
                  <a:lnTo>
                    <a:pt x="554" y="5802"/>
                  </a:lnTo>
                  <a:lnTo>
                    <a:pt x="437" y="6006"/>
                  </a:lnTo>
                  <a:lnTo>
                    <a:pt x="321" y="6239"/>
                  </a:lnTo>
                  <a:lnTo>
                    <a:pt x="204" y="6472"/>
                  </a:lnTo>
                  <a:lnTo>
                    <a:pt x="117" y="6706"/>
                  </a:lnTo>
                  <a:lnTo>
                    <a:pt x="58" y="6939"/>
                  </a:lnTo>
                  <a:lnTo>
                    <a:pt x="29" y="7201"/>
                  </a:lnTo>
                  <a:lnTo>
                    <a:pt x="0" y="7464"/>
                  </a:lnTo>
                  <a:lnTo>
                    <a:pt x="0" y="7697"/>
                  </a:lnTo>
                  <a:lnTo>
                    <a:pt x="29" y="7959"/>
                  </a:lnTo>
                  <a:lnTo>
                    <a:pt x="58" y="8222"/>
                  </a:lnTo>
                  <a:lnTo>
                    <a:pt x="408" y="9475"/>
                  </a:lnTo>
                  <a:lnTo>
                    <a:pt x="875" y="11078"/>
                  </a:lnTo>
                  <a:lnTo>
                    <a:pt x="1574" y="13061"/>
                  </a:lnTo>
                  <a:lnTo>
                    <a:pt x="2478" y="15510"/>
                  </a:lnTo>
                  <a:lnTo>
                    <a:pt x="3644" y="18396"/>
                  </a:lnTo>
                  <a:lnTo>
                    <a:pt x="5073" y="21836"/>
                  </a:lnTo>
                  <a:lnTo>
                    <a:pt x="6822" y="25829"/>
                  </a:lnTo>
                  <a:lnTo>
                    <a:pt x="8921" y="30406"/>
                  </a:lnTo>
                  <a:lnTo>
                    <a:pt x="25946" y="25684"/>
                  </a:lnTo>
                  <a:lnTo>
                    <a:pt x="25217" y="23497"/>
                  </a:lnTo>
                  <a:lnTo>
                    <a:pt x="24546" y="21457"/>
                  </a:lnTo>
                  <a:lnTo>
                    <a:pt x="24255" y="20465"/>
                  </a:lnTo>
                  <a:lnTo>
                    <a:pt x="23963" y="19474"/>
                  </a:lnTo>
                  <a:lnTo>
                    <a:pt x="23701" y="18454"/>
                  </a:lnTo>
                  <a:lnTo>
                    <a:pt x="23468" y="17346"/>
                  </a:lnTo>
                  <a:lnTo>
                    <a:pt x="23234" y="16209"/>
                  </a:lnTo>
                  <a:lnTo>
                    <a:pt x="23001" y="14985"/>
                  </a:lnTo>
                  <a:lnTo>
                    <a:pt x="22826" y="13615"/>
                  </a:lnTo>
                  <a:lnTo>
                    <a:pt x="22651" y="12157"/>
                  </a:lnTo>
                  <a:lnTo>
                    <a:pt x="22506" y="10554"/>
                  </a:lnTo>
                  <a:lnTo>
                    <a:pt x="22360" y="8775"/>
                  </a:lnTo>
                  <a:lnTo>
                    <a:pt x="22243" y="6851"/>
                  </a:lnTo>
                  <a:lnTo>
                    <a:pt x="22156" y="4694"/>
                  </a:lnTo>
                  <a:lnTo>
                    <a:pt x="22097" y="4082"/>
                  </a:lnTo>
                  <a:lnTo>
                    <a:pt x="22010" y="3499"/>
                  </a:lnTo>
                  <a:lnTo>
                    <a:pt x="21864" y="2974"/>
                  </a:lnTo>
                  <a:lnTo>
                    <a:pt x="21660" y="2479"/>
                  </a:lnTo>
                  <a:lnTo>
                    <a:pt x="21427" y="2012"/>
                  </a:lnTo>
                  <a:lnTo>
                    <a:pt x="21165" y="1633"/>
                  </a:lnTo>
                  <a:lnTo>
                    <a:pt x="20844" y="1254"/>
                  </a:lnTo>
                  <a:lnTo>
                    <a:pt x="20494" y="933"/>
                  </a:lnTo>
                  <a:lnTo>
                    <a:pt x="20086" y="671"/>
                  </a:lnTo>
                  <a:lnTo>
                    <a:pt x="19649" y="438"/>
                  </a:lnTo>
                  <a:lnTo>
                    <a:pt x="19182" y="263"/>
                  </a:lnTo>
                  <a:lnTo>
                    <a:pt x="18687" y="146"/>
                  </a:lnTo>
                  <a:lnTo>
                    <a:pt x="18162" y="30"/>
                  </a:lnTo>
                  <a:lnTo>
                    <a:pt x="176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0"/>
            <p:cNvSpPr/>
            <p:nvPr/>
          </p:nvSpPr>
          <p:spPr>
            <a:xfrm>
              <a:off x="7427409" y="1267841"/>
              <a:ext cx="136205" cy="258209"/>
            </a:xfrm>
            <a:custGeom>
              <a:avLst/>
              <a:gdLst/>
              <a:ahLst/>
              <a:cxnLst/>
              <a:rect l="l" t="t" r="r" b="b"/>
              <a:pathLst>
                <a:path w="8105" h="15365" extrusionOk="0">
                  <a:moveTo>
                    <a:pt x="5044" y="1"/>
                  </a:moveTo>
                  <a:lnTo>
                    <a:pt x="1400" y="5365"/>
                  </a:lnTo>
                  <a:lnTo>
                    <a:pt x="1779" y="6035"/>
                  </a:lnTo>
                  <a:lnTo>
                    <a:pt x="1924" y="6385"/>
                  </a:lnTo>
                  <a:lnTo>
                    <a:pt x="2070" y="6706"/>
                  </a:lnTo>
                  <a:lnTo>
                    <a:pt x="2157" y="7056"/>
                  </a:lnTo>
                  <a:lnTo>
                    <a:pt x="2245" y="7376"/>
                  </a:lnTo>
                  <a:lnTo>
                    <a:pt x="2274" y="7726"/>
                  </a:lnTo>
                  <a:lnTo>
                    <a:pt x="2274" y="8047"/>
                  </a:lnTo>
                  <a:lnTo>
                    <a:pt x="2245" y="8368"/>
                  </a:lnTo>
                  <a:lnTo>
                    <a:pt x="2157" y="8688"/>
                  </a:lnTo>
                  <a:lnTo>
                    <a:pt x="2041" y="9009"/>
                  </a:lnTo>
                  <a:lnTo>
                    <a:pt x="1837" y="9300"/>
                  </a:lnTo>
                  <a:lnTo>
                    <a:pt x="1604" y="9621"/>
                  </a:lnTo>
                  <a:lnTo>
                    <a:pt x="1283" y="9913"/>
                  </a:lnTo>
                  <a:lnTo>
                    <a:pt x="904" y="10175"/>
                  </a:lnTo>
                  <a:lnTo>
                    <a:pt x="467" y="10467"/>
                  </a:lnTo>
                  <a:lnTo>
                    <a:pt x="379" y="10554"/>
                  </a:lnTo>
                  <a:lnTo>
                    <a:pt x="233" y="10816"/>
                  </a:lnTo>
                  <a:lnTo>
                    <a:pt x="146" y="11020"/>
                  </a:lnTo>
                  <a:lnTo>
                    <a:pt x="88" y="11224"/>
                  </a:lnTo>
                  <a:lnTo>
                    <a:pt x="29" y="11516"/>
                  </a:lnTo>
                  <a:lnTo>
                    <a:pt x="0" y="11808"/>
                  </a:lnTo>
                  <a:lnTo>
                    <a:pt x="29" y="12157"/>
                  </a:lnTo>
                  <a:lnTo>
                    <a:pt x="88" y="12536"/>
                  </a:lnTo>
                  <a:lnTo>
                    <a:pt x="204" y="12915"/>
                  </a:lnTo>
                  <a:lnTo>
                    <a:pt x="408" y="13353"/>
                  </a:lnTo>
                  <a:lnTo>
                    <a:pt x="700" y="13819"/>
                  </a:lnTo>
                  <a:lnTo>
                    <a:pt x="1079" y="14315"/>
                  </a:lnTo>
                  <a:lnTo>
                    <a:pt x="1574" y="14810"/>
                  </a:lnTo>
                  <a:lnTo>
                    <a:pt x="2157" y="15364"/>
                  </a:lnTo>
                  <a:lnTo>
                    <a:pt x="3149" y="14402"/>
                  </a:lnTo>
                  <a:lnTo>
                    <a:pt x="4023" y="13498"/>
                  </a:lnTo>
                  <a:lnTo>
                    <a:pt x="4810" y="12711"/>
                  </a:lnTo>
                  <a:lnTo>
                    <a:pt x="5452" y="11982"/>
                  </a:lnTo>
                  <a:lnTo>
                    <a:pt x="6035" y="11341"/>
                  </a:lnTo>
                  <a:lnTo>
                    <a:pt x="6530" y="10758"/>
                  </a:lnTo>
                  <a:lnTo>
                    <a:pt x="6909" y="10262"/>
                  </a:lnTo>
                  <a:lnTo>
                    <a:pt x="7259" y="9825"/>
                  </a:lnTo>
                  <a:lnTo>
                    <a:pt x="7726" y="9126"/>
                  </a:lnTo>
                  <a:lnTo>
                    <a:pt x="7988" y="8688"/>
                  </a:lnTo>
                  <a:lnTo>
                    <a:pt x="8075" y="8426"/>
                  </a:lnTo>
                  <a:lnTo>
                    <a:pt x="8105" y="8338"/>
                  </a:lnTo>
                  <a:lnTo>
                    <a:pt x="7900" y="8222"/>
                  </a:lnTo>
                  <a:lnTo>
                    <a:pt x="7726" y="8076"/>
                  </a:lnTo>
                  <a:lnTo>
                    <a:pt x="7551" y="7930"/>
                  </a:lnTo>
                  <a:lnTo>
                    <a:pt x="7376" y="7755"/>
                  </a:lnTo>
                  <a:lnTo>
                    <a:pt x="7026" y="7347"/>
                  </a:lnTo>
                  <a:lnTo>
                    <a:pt x="6734" y="6910"/>
                  </a:lnTo>
                  <a:lnTo>
                    <a:pt x="6472" y="6414"/>
                  </a:lnTo>
                  <a:lnTo>
                    <a:pt x="6239" y="5860"/>
                  </a:lnTo>
                  <a:lnTo>
                    <a:pt x="6035" y="5307"/>
                  </a:lnTo>
                  <a:lnTo>
                    <a:pt x="5831" y="4694"/>
                  </a:lnTo>
                  <a:lnTo>
                    <a:pt x="5685" y="4082"/>
                  </a:lnTo>
                  <a:lnTo>
                    <a:pt x="5539" y="3470"/>
                  </a:lnTo>
                  <a:lnTo>
                    <a:pt x="5423" y="2858"/>
                  </a:lnTo>
                  <a:lnTo>
                    <a:pt x="5306" y="2246"/>
                  </a:lnTo>
                  <a:lnTo>
                    <a:pt x="5160" y="1050"/>
                  </a:lnTo>
                  <a:lnTo>
                    <a:pt x="504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0"/>
            <p:cNvSpPr/>
            <p:nvPr/>
          </p:nvSpPr>
          <p:spPr>
            <a:xfrm>
              <a:off x="7427409" y="1267841"/>
              <a:ext cx="136205" cy="258209"/>
            </a:xfrm>
            <a:custGeom>
              <a:avLst/>
              <a:gdLst/>
              <a:ahLst/>
              <a:cxnLst/>
              <a:rect l="l" t="t" r="r" b="b"/>
              <a:pathLst>
                <a:path w="8105" h="15365" fill="none" extrusionOk="0">
                  <a:moveTo>
                    <a:pt x="5044" y="1"/>
                  </a:moveTo>
                  <a:lnTo>
                    <a:pt x="5044" y="1"/>
                  </a:lnTo>
                  <a:lnTo>
                    <a:pt x="5160" y="1050"/>
                  </a:lnTo>
                  <a:lnTo>
                    <a:pt x="5306" y="2246"/>
                  </a:lnTo>
                  <a:lnTo>
                    <a:pt x="5423" y="2858"/>
                  </a:lnTo>
                  <a:lnTo>
                    <a:pt x="5539" y="3470"/>
                  </a:lnTo>
                  <a:lnTo>
                    <a:pt x="5685" y="4082"/>
                  </a:lnTo>
                  <a:lnTo>
                    <a:pt x="5831" y="4694"/>
                  </a:lnTo>
                  <a:lnTo>
                    <a:pt x="6035" y="5307"/>
                  </a:lnTo>
                  <a:lnTo>
                    <a:pt x="6239" y="5860"/>
                  </a:lnTo>
                  <a:lnTo>
                    <a:pt x="6472" y="6414"/>
                  </a:lnTo>
                  <a:lnTo>
                    <a:pt x="6734" y="6910"/>
                  </a:lnTo>
                  <a:lnTo>
                    <a:pt x="7026" y="7347"/>
                  </a:lnTo>
                  <a:lnTo>
                    <a:pt x="7376" y="7755"/>
                  </a:lnTo>
                  <a:lnTo>
                    <a:pt x="7551" y="7930"/>
                  </a:lnTo>
                  <a:lnTo>
                    <a:pt x="7726" y="8076"/>
                  </a:lnTo>
                  <a:lnTo>
                    <a:pt x="7900" y="8222"/>
                  </a:lnTo>
                  <a:lnTo>
                    <a:pt x="8105" y="8338"/>
                  </a:lnTo>
                  <a:lnTo>
                    <a:pt x="8105" y="8338"/>
                  </a:lnTo>
                  <a:lnTo>
                    <a:pt x="8075" y="8426"/>
                  </a:lnTo>
                  <a:lnTo>
                    <a:pt x="7988" y="8688"/>
                  </a:lnTo>
                  <a:lnTo>
                    <a:pt x="7726" y="9126"/>
                  </a:lnTo>
                  <a:lnTo>
                    <a:pt x="7259" y="9825"/>
                  </a:lnTo>
                  <a:lnTo>
                    <a:pt x="6909" y="10262"/>
                  </a:lnTo>
                  <a:lnTo>
                    <a:pt x="6530" y="10758"/>
                  </a:lnTo>
                  <a:lnTo>
                    <a:pt x="6035" y="11341"/>
                  </a:lnTo>
                  <a:lnTo>
                    <a:pt x="5452" y="11982"/>
                  </a:lnTo>
                  <a:lnTo>
                    <a:pt x="4810" y="12711"/>
                  </a:lnTo>
                  <a:lnTo>
                    <a:pt x="4023" y="13498"/>
                  </a:lnTo>
                  <a:lnTo>
                    <a:pt x="3149" y="14402"/>
                  </a:lnTo>
                  <a:lnTo>
                    <a:pt x="2157" y="15364"/>
                  </a:lnTo>
                  <a:lnTo>
                    <a:pt x="2157" y="15364"/>
                  </a:lnTo>
                  <a:lnTo>
                    <a:pt x="1574" y="14810"/>
                  </a:lnTo>
                  <a:lnTo>
                    <a:pt x="1079" y="14315"/>
                  </a:lnTo>
                  <a:lnTo>
                    <a:pt x="700" y="13819"/>
                  </a:lnTo>
                  <a:lnTo>
                    <a:pt x="408" y="13353"/>
                  </a:lnTo>
                  <a:lnTo>
                    <a:pt x="204" y="12915"/>
                  </a:lnTo>
                  <a:lnTo>
                    <a:pt x="88" y="12536"/>
                  </a:lnTo>
                  <a:lnTo>
                    <a:pt x="29" y="12157"/>
                  </a:lnTo>
                  <a:lnTo>
                    <a:pt x="0" y="11808"/>
                  </a:lnTo>
                  <a:lnTo>
                    <a:pt x="29" y="11516"/>
                  </a:lnTo>
                  <a:lnTo>
                    <a:pt x="88" y="11224"/>
                  </a:lnTo>
                  <a:lnTo>
                    <a:pt x="146" y="11020"/>
                  </a:lnTo>
                  <a:lnTo>
                    <a:pt x="233" y="10816"/>
                  </a:lnTo>
                  <a:lnTo>
                    <a:pt x="379" y="10554"/>
                  </a:lnTo>
                  <a:lnTo>
                    <a:pt x="467" y="10467"/>
                  </a:lnTo>
                  <a:lnTo>
                    <a:pt x="467" y="10467"/>
                  </a:lnTo>
                  <a:lnTo>
                    <a:pt x="904" y="10175"/>
                  </a:lnTo>
                  <a:lnTo>
                    <a:pt x="1283" y="9913"/>
                  </a:lnTo>
                  <a:lnTo>
                    <a:pt x="1604" y="9621"/>
                  </a:lnTo>
                  <a:lnTo>
                    <a:pt x="1837" y="9300"/>
                  </a:lnTo>
                  <a:lnTo>
                    <a:pt x="2041" y="9009"/>
                  </a:lnTo>
                  <a:lnTo>
                    <a:pt x="2157" y="8688"/>
                  </a:lnTo>
                  <a:lnTo>
                    <a:pt x="2245" y="8368"/>
                  </a:lnTo>
                  <a:lnTo>
                    <a:pt x="2274" y="8047"/>
                  </a:lnTo>
                  <a:lnTo>
                    <a:pt x="2274" y="7726"/>
                  </a:lnTo>
                  <a:lnTo>
                    <a:pt x="2245" y="7376"/>
                  </a:lnTo>
                  <a:lnTo>
                    <a:pt x="2157" y="7056"/>
                  </a:lnTo>
                  <a:lnTo>
                    <a:pt x="2070" y="6706"/>
                  </a:lnTo>
                  <a:lnTo>
                    <a:pt x="1924" y="6385"/>
                  </a:lnTo>
                  <a:lnTo>
                    <a:pt x="1779" y="6035"/>
                  </a:lnTo>
                  <a:lnTo>
                    <a:pt x="1400" y="5365"/>
                  </a:lnTo>
                  <a:lnTo>
                    <a:pt x="50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0"/>
            <p:cNvSpPr/>
            <p:nvPr/>
          </p:nvSpPr>
          <p:spPr>
            <a:xfrm>
              <a:off x="7451407" y="1277638"/>
              <a:ext cx="59792" cy="114173"/>
            </a:xfrm>
            <a:custGeom>
              <a:avLst/>
              <a:gdLst/>
              <a:ahLst/>
              <a:cxnLst/>
              <a:rect l="l" t="t" r="r" b="b"/>
              <a:pathLst>
                <a:path w="3558" h="6794" extrusionOk="0">
                  <a:moveTo>
                    <a:pt x="3237" y="1"/>
                  </a:moveTo>
                  <a:lnTo>
                    <a:pt x="1" y="4782"/>
                  </a:lnTo>
                  <a:lnTo>
                    <a:pt x="263" y="5248"/>
                  </a:lnTo>
                  <a:lnTo>
                    <a:pt x="496" y="5744"/>
                  </a:lnTo>
                  <a:lnTo>
                    <a:pt x="671" y="6269"/>
                  </a:lnTo>
                  <a:lnTo>
                    <a:pt x="817" y="6793"/>
                  </a:lnTo>
                  <a:lnTo>
                    <a:pt x="1283" y="6618"/>
                  </a:lnTo>
                  <a:lnTo>
                    <a:pt x="1721" y="6385"/>
                  </a:lnTo>
                  <a:lnTo>
                    <a:pt x="2129" y="6152"/>
                  </a:lnTo>
                  <a:lnTo>
                    <a:pt x="2508" y="5890"/>
                  </a:lnTo>
                  <a:lnTo>
                    <a:pt x="2828" y="5598"/>
                  </a:lnTo>
                  <a:lnTo>
                    <a:pt x="3062" y="5277"/>
                  </a:lnTo>
                  <a:lnTo>
                    <a:pt x="3178" y="5103"/>
                  </a:lnTo>
                  <a:lnTo>
                    <a:pt x="3266" y="4928"/>
                  </a:lnTo>
                  <a:lnTo>
                    <a:pt x="3324" y="4724"/>
                  </a:lnTo>
                  <a:lnTo>
                    <a:pt x="3382" y="4549"/>
                  </a:lnTo>
                  <a:lnTo>
                    <a:pt x="3470" y="3966"/>
                  </a:lnTo>
                  <a:lnTo>
                    <a:pt x="3528" y="3412"/>
                  </a:lnTo>
                  <a:lnTo>
                    <a:pt x="3557" y="2829"/>
                  </a:lnTo>
                  <a:lnTo>
                    <a:pt x="3557" y="2275"/>
                  </a:lnTo>
                  <a:lnTo>
                    <a:pt x="3499" y="1692"/>
                  </a:lnTo>
                  <a:lnTo>
                    <a:pt x="3441" y="1109"/>
                  </a:lnTo>
                  <a:lnTo>
                    <a:pt x="3353" y="555"/>
                  </a:lnTo>
                  <a:lnTo>
                    <a:pt x="3237" y="1"/>
                  </a:lnTo>
                  <a:close/>
                </a:path>
              </a:pathLst>
            </a:custGeom>
            <a:solidFill>
              <a:srgbClr val="914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0"/>
            <p:cNvSpPr/>
            <p:nvPr/>
          </p:nvSpPr>
          <p:spPr>
            <a:xfrm>
              <a:off x="7451407" y="1277638"/>
              <a:ext cx="59792" cy="114173"/>
            </a:xfrm>
            <a:custGeom>
              <a:avLst/>
              <a:gdLst/>
              <a:ahLst/>
              <a:cxnLst/>
              <a:rect l="l" t="t" r="r" b="b"/>
              <a:pathLst>
                <a:path w="3558" h="6794" fill="none" extrusionOk="0">
                  <a:moveTo>
                    <a:pt x="3237" y="1"/>
                  </a:moveTo>
                  <a:lnTo>
                    <a:pt x="1" y="4782"/>
                  </a:lnTo>
                  <a:lnTo>
                    <a:pt x="1" y="4782"/>
                  </a:lnTo>
                  <a:lnTo>
                    <a:pt x="263" y="5248"/>
                  </a:lnTo>
                  <a:lnTo>
                    <a:pt x="496" y="5744"/>
                  </a:lnTo>
                  <a:lnTo>
                    <a:pt x="671" y="6269"/>
                  </a:lnTo>
                  <a:lnTo>
                    <a:pt x="817" y="6793"/>
                  </a:lnTo>
                  <a:lnTo>
                    <a:pt x="817" y="6793"/>
                  </a:lnTo>
                  <a:lnTo>
                    <a:pt x="1283" y="6618"/>
                  </a:lnTo>
                  <a:lnTo>
                    <a:pt x="1721" y="6385"/>
                  </a:lnTo>
                  <a:lnTo>
                    <a:pt x="2129" y="6152"/>
                  </a:lnTo>
                  <a:lnTo>
                    <a:pt x="2508" y="5890"/>
                  </a:lnTo>
                  <a:lnTo>
                    <a:pt x="2828" y="5598"/>
                  </a:lnTo>
                  <a:lnTo>
                    <a:pt x="3062" y="5277"/>
                  </a:lnTo>
                  <a:lnTo>
                    <a:pt x="3178" y="5103"/>
                  </a:lnTo>
                  <a:lnTo>
                    <a:pt x="3266" y="4928"/>
                  </a:lnTo>
                  <a:lnTo>
                    <a:pt x="3324" y="4724"/>
                  </a:lnTo>
                  <a:lnTo>
                    <a:pt x="3382" y="4549"/>
                  </a:lnTo>
                  <a:lnTo>
                    <a:pt x="3382" y="4549"/>
                  </a:lnTo>
                  <a:lnTo>
                    <a:pt x="3470" y="3966"/>
                  </a:lnTo>
                  <a:lnTo>
                    <a:pt x="3528" y="3412"/>
                  </a:lnTo>
                  <a:lnTo>
                    <a:pt x="3557" y="2829"/>
                  </a:lnTo>
                  <a:lnTo>
                    <a:pt x="3557" y="2275"/>
                  </a:lnTo>
                  <a:lnTo>
                    <a:pt x="3499" y="1692"/>
                  </a:lnTo>
                  <a:lnTo>
                    <a:pt x="3441" y="1109"/>
                  </a:lnTo>
                  <a:lnTo>
                    <a:pt x="3353" y="555"/>
                  </a:lnTo>
                  <a:lnTo>
                    <a:pt x="32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0"/>
            <p:cNvSpPr/>
            <p:nvPr/>
          </p:nvSpPr>
          <p:spPr>
            <a:xfrm>
              <a:off x="7331385" y="1103236"/>
              <a:ext cx="210667" cy="279265"/>
            </a:xfrm>
            <a:custGeom>
              <a:avLst/>
              <a:gdLst/>
              <a:ahLst/>
              <a:cxnLst/>
              <a:rect l="l" t="t" r="r" b="b"/>
              <a:pathLst>
                <a:path w="12536" h="16618" extrusionOk="0">
                  <a:moveTo>
                    <a:pt x="5656" y="1"/>
                  </a:moveTo>
                  <a:lnTo>
                    <a:pt x="5102" y="59"/>
                  </a:lnTo>
                  <a:lnTo>
                    <a:pt x="4548" y="176"/>
                  </a:lnTo>
                  <a:lnTo>
                    <a:pt x="3994" y="351"/>
                  </a:lnTo>
                  <a:lnTo>
                    <a:pt x="3440" y="584"/>
                  </a:lnTo>
                  <a:lnTo>
                    <a:pt x="2916" y="846"/>
                  </a:lnTo>
                  <a:lnTo>
                    <a:pt x="2420" y="1196"/>
                  </a:lnTo>
                  <a:lnTo>
                    <a:pt x="2099" y="1458"/>
                  </a:lnTo>
                  <a:lnTo>
                    <a:pt x="1808" y="1750"/>
                  </a:lnTo>
                  <a:lnTo>
                    <a:pt x="1516" y="2041"/>
                  </a:lnTo>
                  <a:lnTo>
                    <a:pt x="1283" y="2362"/>
                  </a:lnTo>
                  <a:lnTo>
                    <a:pt x="1050" y="2712"/>
                  </a:lnTo>
                  <a:lnTo>
                    <a:pt x="846" y="3062"/>
                  </a:lnTo>
                  <a:lnTo>
                    <a:pt x="671" y="3441"/>
                  </a:lnTo>
                  <a:lnTo>
                    <a:pt x="525" y="3820"/>
                  </a:lnTo>
                  <a:lnTo>
                    <a:pt x="379" y="4199"/>
                  </a:lnTo>
                  <a:lnTo>
                    <a:pt x="263" y="4607"/>
                  </a:lnTo>
                  <a:lnTo>
                    <a:pt x="175" y="5015"/>
                  </a:lnTo>
                  <a:lnTo>
                    <a:pt x="88" y="5452"/>
                  </a:lnTo>
                  <a:lnTo>
                    <a:pt x="59" y="5860"/>
                  </a:lnTo>
                  <a:lnTo>
                    <a:pt x="0" y="6298"/>
                  </a:lnTo>
                  <a:lnTo>
                    <a:pt x="0" y="7172"/>
                  </a:lnTo>
                  <a:lnTo>
                    <a:pt x="30" y="8076"/>
                  </a:lnTo>
                  <a:lnTo>
                    <a:pt x="146" y="8950"/>
                  </a:lnTo>
                  <a:lnTo>
                    <a:pt x="321" y="9854"/>
                  </a:lnTo>
                  <a:lnTo>
                    <a:pt x="525" y="10700"/>
                  </a:lnTo>
                  <a:lnTo>
                    <a:pt x="758" y="11545"/>
                  </a:lnTo>
                  <a:lnTo>
                    <a:pt x="1050" y="12332"/>
                  </a:lnTo>
                  <a:lnTo>
                    <a:pt x="1371" y="13061"/>
                  </a:lnTo>
                  <a:lnTo>
                    <a:pt x="1720" y="13761"/>
                  </a:lnTo>
                  <a:lnTo>
                    <a:pt x="1924" y="14110"/>
                  </a:lnTo>
                  <a:lnTo>
                    <a:pt x="2128" y="14460"/>
                  </a:lnTo>
                  <a:lnTo>
                    <a:pt x="2362" y="14752"/>
                  </a:lnTo>
                  <a:lnTo>
                    <a:pt x="2624" y="15043"/>
                  </a:lnTo>
                  <a:lnTo>
                    <a:pt x="2916" y="15306"/>
                  </a:lnTo>
                  <a:lnTo>
                    <a:pt x="3178" y="15539"/>
                  </a:lnTo>
                  <a:lnTo>
                    <a:pt x="3469" y="15743"/>
                  </a:lnTo>
                  <a:lnTo>
                    <a:pt x="3790" y="15947"/>
                  </a:lnTo>
                  <a:lnTo>
                    <a:pt x="4111" y="16122"/>
                  </a:lnTo>
                  <a:lnTo>
                    <a:pt x="4432" y="16239"/>
                  </a:lnTo>
                  <a:lnTo>
                    <a:pt x="4781" y="16384"/>
                  </a:lnTo>
                  <a:lnTo>
                    <a:pt x="5102" y="16472"/>
                  </a:lnTo>
                  <a:lnTo>
                    <a:pt x="5452" y="16530"/>
                  </a:lnTo>
                  <a:lnTo>
                    <a:pt x="5802" y="16588"/>
                  </a:lnTo>
                  <a:lnTo>
                    <a:pt x="6152" y="16618"/>
                  </a:lnTo>
                  <a:lnTo>
                    <a:pt x="6501" y="16618"/>
                  </a:lnTo>
                  <a:lnTo>
                    <a:pt x="6880" y="16588"/>
                  </a:lnTo>
                  <a:lnTo>
                    <a:pt x="7230" y="16559"/>
                  </a:lnTo>
                  <a:lnTo>
                    <a:pt x="7580" y="16501"/>
                  </a:lnTo>
                  <a:lnTo>
                    <a:pt x="7930" y="16413"/>
                  </a:lnTo>
                  <a:lnTo>
                    <a:pt x="8280" y="16297"/>
                  </a:lnTo>
                  <a:lnTo>
                    <a:pt x="8629" y="16151"/>
                  </a:lnTo>
                  <a:lnTo>
                    <a:pt x="8950" y="16005"/>
                  </a:lnTo>
                  <a:lnTo>
                    <a:pt x="9271" y="15801"/>
                  </a:lnTo>
                  <a:lnTo>
                    <a:pt x="9591" y="15597"/>
                  </a:lnTo>
                  <a:lnTo>
                    <a:pt x="9912" y="15393"/>
                  </a:lnTo>
                  <a:lnTo>
                    <a:pt x="10204" y="15131"/>
                  </a:lnTo>
                  <a:lnTo>
                    <a:pt x="10495" y="14839"/>
                  </a:lnTo>
                  <a:lnTo>
                    <a:pt x="10758" y="14548"/>
                  </a:lnTo>
                  <a:lnTo>
                    <a:pt x="11020" y="14227"/>
                  </a:lnTo>
                  <a:lnTo>
                    <a:pt x="11282" y="13877"/>
                  </a:lnTo>
                  <a:lnTo>
                    <a:pt x="11486" y="13527"/>
                  </a:lnTo>
                  <a:lnTo>
                    <a:pt x="11778" y="13032"/>
                  </a:lnTo>
                  <a:lnTo>
                    <a:pt x="11982" y="12565"/>
                  </a:lnTo>
                  <a:lnTo>
                    <a:pt x="12157" y="12099"/>
                  </a:lnTo>
                  <a:lnTo>
                    <a:pt x="12303" y="11632"/>
                  </a:lnTo>
                  <a:lnTo>
                    <a:pt x="12419" y="11166"/>
                  </a:lnTo>
                  <a:lnTo>
                    <a:pt x="12478" y="10700"/>
                  </a:lnTo>
                  <a:lnTo>
                    <a:pt x="12507" y="10233"/>
                  </a:lnTo>
                  <a:lnTo>
                    <a:pt x="12536" y="9767"/>
                  </a:lnTo>
                  <a:lnTo>
                    <a:pt x="12507" y="9271"/>
                  </a:lnTo>
                  <a:lnTo>
                    <a:pt x="12448" y="8746"/>
                  </a:lnTo>
                  <a:lnTo>
                    <a:pt x="12303" y="7609"/>
                  </a:lnTo>
                  <a:lnTo>
                    <a:pt x="12069" y="6327"/>
                  </a:lnTo>
                  <a:lnTo>
                    <a:pt x="11778" y="4840"/>
                  </a:lnTo>
                  <a:lnTo>
                    <a:pt x="11690" y="4490"/>
                  </a:lnTo>
                  <a:lnTo>
                    <a:pt x="11603" y="4170"/>
                  </a:lnTo>
                  <a:lnTo>
                    <a:pt x="11486" y="3849"/>
                  </a:lnTo>
                  <a:lnTo>
                    <a:pt x="11370" y="3528"/>
                  </a:lnTo>
                  <a:lnTo>
                    <a:pt x="11224" y="3208"/>
                  </a:lnTo>
                  <a:lnTo>
                    <a:pt x="11049" y="2916"/>
                  </a:lnTo>
                  <a:lnTo>
                    <a:pt x="10874" y="2624"/>
                  </a:lnTo>
                  <a:lnTo>
                    <a:pt x="10670" y="2362"/>
                  </a:lnTo>
                  <a:lnTo>
                    <a:pt x="10291" y="1896"/>
                  </a:lnTo>
                  <a:lnTo>
                    <a:pt x="9854" y="1488"/>
                  </a:lnTo>
                  <a:lnTo>
                    <a:pt x="9417" y="1109"/>
                  </a:lnTo>
                  <a:lnTo>
                    <a:pt x="8921" y="788"/>
                  </a:lnTo>
                  <a:lnTo>
                    <a:pt x="8425" y="526"/>
                  </a:lnTo>
                  <a:lnTo>
                    <a:pt x="7901" y="321"/>
                  </a:lnTo>
                  <a:lnTo>
                    <a:pt x="7347" y="176"/>
                  </a:lnTo>
                  <a:lnTo>
                    <a:pt x="6793" y="59"/>
                  </a:lnTo>
                  <a:lnTo>
                    <a:pt x="6239"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0"/>
            <p:cNvSpPr/>
            <p:nvPr/>
          </p:nvSpPr>
          <p:spPr>
            <a:xfrm>
              <a:off x="7518526" y="1206604"/>
              <a:ext cx="48516" cy="68615"/>
            </a:xfrm>
            <a:custGeom>
              <a:avLst/>
              <a:gdLst/>
              <a:ahLst/>
              <a:cxnLst/>
              <a:rect l="l" t="t" r="r" b="b"/>
              <a:pathLst>
                <a:path w="2887" h="4083" extrusionOk="0">
                  <a:moveTo>
                    <a:pt x="1283" y="1"/>
                  </a:moveTo>
                  <a:lnTo>
                    <a:pt x="1021" y="30"/>
                  </a:lnTo>
                  <a:lnTo>
                    <a:pt x="758" y="147"/>
                  </a:lnTo>
                  <a:lnTo>
                    <a:pt x="584" y="263"/>
                  </a:lnTo>
                  <a:lnTo>
                    <a:pt x="438" y="409"/>
                  </a:lnTo>
                  <a:lnTo>
                    <a:pt x="321" y="555"/>
                  </a:lnTo>
                  <a:lnTo>
                    <a:pt x="234" y="701"/>
                  </a:lnTo>
                  <a:lnTo>
                    <a:pt x="146" y="905"/>
                  </a:lnTo>
                  <a:lnTo>
                    <a:pt x="88" y="1080"/>
                  </a:lnTo>
                  <a:lnTo>
                    <a:pt x="1" y="1488"/>
                  </a:lnTo>
                  <a:lnTo>
                    <a:pt x="1" y="1925"/>
                  </a:lnTo>
                  <a:lnTo>
                    <a:pt x="30" y="2333"/>
                  </a:lnTo>
                  <a:lnTo>
                    <a:pt x="117" y="2741"/>
                  </a:lnTo>
                  <a:lnTo>
                    <a:pt x="205" y="3091"/>
                  </a:lnTo>
                  <a:lnTo>
                    <a:pt x="292" y="3266"/>
                  </a:lnTo>
                  <a:lnTo>
                    <a:pt x="380" y="3412"/>
                  </a:lnTo>
                  <a:lnTo>
                    <a:pt x="496" y="3557"/>
                  </a:lnTo>
                  <a:lnTo>
                    <a:pt x="613" y="3703"/>
                  </a:lnTo>
                  <a:lnTo>
                    <a:pt x="729" y="3820"/>
                  </a:lnTo>
                  <a:lnTo>
                    <a:pt x="846" y="3907"/>
                  </a:lnTo>
                  <a:lnTo>
                    <a:pt x="992" y="3995"/>
                  </a:lnTo>
                  <a:lnTo>
                    <a:pt x="1137" y="4024"/>
                  </a:lnTo>
                  <a:lnTo>
                    <a:pt x="1283" y="4082"/>
                  </a:lnTo>
                  <a:lnTo>
                    <a:pt x="1429" y="4082"/>
                  </a:lnTo>
                  <a:lnTo>
                    <a:pt x="1575" y="4053"/>
                  </a:lnTo>
                  <a:lnTo>
                    <a:pt x="1721" y="4024"/>
                  </a:lnTo>
                  <a:lnTo>
                    <a:pt x="1866" y="3966"/>
                  </a:lnTo>
                  <a:lnTo>
                    <a:pt x="1983" y="3878"/>
                  </a:lnTo>
                  <a:lnTo>
                    <a:pt x="2129" y="3762"/>
                  </a:lnTo>
                  <a:lnTo>
                    <a:pt x="2245" y="3587"/>
                  </a:lnTo>
                  <a:lnTo>
                    <a:pt x="2420" y="3353"/>
                  </a:lnTo>
                  <a:lnTo>
                    <a:pt x="2566" y="3062"/>
                  </a:lnTo>
                  <a:lnTo>
                    <a:pt x="2683" y="2770"/>
                  </a:lnTo>
                  <a:lnTo>
                    <a:pt x="2770" y="2479"/>
                  </a:lnTo>
                  <a:lnTo>
                    <a:pt x="2857" y="2187"/>
                  </a:lnTo>
                  <a:lnTo>
                    <a:pt x="2887" y="1896"/>
                  </a:lnTo>
                  <a:lnTo>
                    <a:pt x="2887" y="1575"/>
                  </a:lnTo>
                  <a:lnTo>
                    <a:pt x="2828" y="1254"/>
                  </a:lnTo>
                  <a:lnTo>
                    <a:pt x="2799" y="992"/>
                  </a:lnTo>
                  <a:lnTo>
                    <a:pt x="2683" y="730"/>
                  </a:lnTo>
                  <a:lnTo>
                    <a:pt x="2508" y="467"/>
                  </a:lnTo>
                  <a:lnTo>
                    <a:pt x="2304" y="292"/>
                  </a:lnTo>
                  <a:lnTo>
                    <a:pt x="2070" y="147"/>
                  </a:lnTo>
                  <a:lnTo>
                    <a:pt x="1837" y="30"/>
                  </a:lnTo>
                  <a:lnTo>
                    <a:pt x="1575"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0"/>
            <p:cNvSpPr/>
            <p:nvPr/>
          </p:nvSpPr>
          <p:spPr>
            <a:xfrm>
              <a:off x="7466598" y="1114512"/>
              <a:ext cx="81336" cy="117097"/>
            </a:xfrm>
            <a:custGeom>
              <a:avLst/>
              <a:gdLst/>
              <a:ahLst/>
              <a:cxnLst/>
              <a:rect l="l" t="t" r="r" b="b"/>
              <a:pathLst>
                <a:path w="4840" h="6968" extrusionOk="0">
                  <a:moveTo>
                    <a:pt x="1720" y="0"/>
                  </a:moveTo>
                  <a:lnTo>
                    <a:pt x="1371" y="59"/>
                  </a:lnTo>
                  <a:lnTo>
                    <a:pt x="1050" y="146"/>
                  </a:lnTo>
                  <a:lnTo>
                    <a:pt x="817" y="263"/>
                  </a:lnTo>
                  <a:lnTo>
                    <a:pt x="613" y="408"/>
                  </a:lnTo>
                  <a:lnTo>
                    <a:pt x="438" y="554"/>
                  </a:lnTo>
                  <a:lnTo>
                    <a:pt x="292" y="729"/>
                  </a:lnTo>
                  <a:lnTo>
                    <a:pt x="204" y="933"/>
                  </a:lnTo>
                  <a:lnTo>
                    <a:pt x="117" y="1108"/>
                  </a:lnTo>
                  <a:lnTo>
                    <a:pt x="59" y="1283"/>
                  </a:lnTo>
                  <a:lnTo>
                    <a:pt x="0" y="1604"/>
                  </a:lnTo>
                  <a:lnTo>
                    <a:pt x="0" y="1837"/>
                  </a:lnTo>
                  <a:lnTo>
                    <a:pt x="0" y="1924"/>
                  </a:lnTo>
                  <a:lnTo>
                    <a:pt x="0" y="2245"/>
                  </a:lnTo>
                  <a:lnTo>
                    <a:pt x="0" y="2566"/>
                  </a:lnTo>
                  <a:lnTo>
                    <a:pt x="59" y="2945"/>
                  </a:lnTo>
                  <a:lnTo>
                    <a:pt x="146" y="3294"/>
                  </a:lnTo>
                  <a:lnTo>
                    <a:pt x="263" y="3673"/>
                  </a:lnTo>
                  <a:lnTo>
                    <a:pt x="438" y="4052"/>
                  </a:lnTo>
                  <a:lnTo>
                    <a:pt x="613" y="4431"/>
                  </a:lnTo>
                  <a:lnTo>
                    <a:pt x="817" y="4810"/>
                  </a:lnTo>
                  <a:lnTo>
                    <a:pt x="1050" y="5160"/>
                  </a:lnTo>
                  <a:lnTo>
                    <a:pt x="1341" y="5510"/>
                  </a:lnTo>
                  <a:lnTo>
                    <a:pt x="1633" y="5831"/>
                  </a:lnTo>
                  <a:lnTo>
                    <a:pt x="1983" y="6122"/>
                  </a:lnTo>
                  <a:lnTo>
                    <a:pt x="2333" y="6385"/>
                  </a:lnTo>
                  <a:lnTo>
                    <a:pt x="2712" y="6618"/>
                  </a:lnTo>
                  <a:lnTo>
                    <a:pt x="3149" y="6822"/>
                  </a:lnTo>
                  <a:lnTo>
                    <a:pt x="3586" y="6968"/>
                  </a:lnTo>
                  <a:lnTo>
                    <a:pt x="3819" y="6676"/>
                  </a:lnTo>
                  <a:lnTo>
                    <a:pt x="3994" y="6385"/>
                  </a:lnTo>
                  <a:lnTo>
                    <a:pt x="4169" y="6122"/>
                  </a:lnTo>
                  <a:lnTo>
                    <a:pt x="4344" y="5831"/>
                  </a:lnTo>
                  <a:lnTo>
                    <a:pt x="4461" y="5539"/>
                  </a:lnTo>
                  <a:lnTo>
                    <a:pt x="4577" y="5248"/>
                  </a:lnTo>
                  <a:lnTo>
                    <a:pt x="4665" y="4956"/>
                  </a:lnTo>
                  <a:lnTo>
                    <a:pt x="4752" y="4665"/>
                  </a:lnTo>
                  <a:lnTo>
                    <a:pt x="4781" y="4373"/>
                  </a:lnTo>
                  <a:lnTo>
                    <a:pt x="4840" y="4082"/>
                  </a:lnTo>
                  <a:lnTo>
                    <a:pt x="4840" y="3790"/>
                  </a:lnTo>
                  <a:lnTo>
                    <a:pt x="4840" y="3499"/>
                  </a:lnTo>
                  <a:lnTo>
                    <a:pt x="4781" y="2945"/>
                  </a:lnTo>
                  <a:lnTo>
                    <a:pt x="4665" y="2420"/>
                  </a:lnTo>
                  <a:lnTo>
                    <a:pt x="4490" y="1924"/>
                  </a:lnTo>
                  <a:lnTo>
                    <a:pt x="4257" y="1458"/>
                  </a:lnTo>
                  <a:lnTo>
                    <a:pt x="3994" y="1050"/>
                  </a:lnTo>
                  <a:lnTo>
                    <a:pt x="3674" y="700"/>
                  </a:lnTo>
                  <a:lnTo>
                    <a:pt x="3499" y="554"/>
                  </a:lnTo>
                  <a:lnTo>
                    <a:pt x="3324" y="408"/>
                  </a:lnTo>
                  <a:lnTo>
                    <a:pt x="3149" y="292"/>
                  </a:lnTo>
                  <a:lnTo>
                    <a:pt x="2945" y="204"/>
                  </a:lnTo>
                  <a:lnTo>
                    <a:pt x="2741" y="117"/>
                  </a:lnTo>
                  <a:lnTo>
                    <a:pt x="2537" y="59"/>
                  </a:lnTo>
                  <a:lnTo>
                    <a:pt x="23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0"/>
            <p:cNvSpPr/>
            <p:nvPr/>
          </p:nvSpPr>
          <p:spPr>
            <a:xfrm>
              <a:off x="7298565" y="1072382"/>
              <a:ext cx="222918" cy="128861"/>
            </a:xfrm>
            <a:custGeom>
              <a:avLst/>
              <a:gdLst/>
              <a:ahLst/>
              <a:cxnLst/>
              <a:rect l="l" t="t" r="r" b="b"/>
              <a:pathLst>
                <a:path w="13265" h="7668" extrusionOk="0">
                  <a:moveTo>
                    <a:pt x="7055" y="0"/>
                  </a:moveTo>
                  <a:lnTo>
                    <a:pt x="6589" y="29"/>
                  </a:lnTo>
                  <a:lnTo>
                    <a:pt x="5889" y="58"/>
                  </a:lnTo>
                  <a:lnTo>
                    <a:pt x="5218" y="146"/>
                  </a:lnTo>
                  <a:lnTo>
                    <a:pt x="4519" y="292"/>
                  </a:lnTo>
                  <a:lnTo>
                    <a:pt x="3848" y="467"/>
                  </a:lnTo>
                  <a:lnTo>
                    <a:pt x="3207" y="700"/>
                  </a:lnTo>
                  <a:lnTo>
                    <a:pt x="2595" y="962"/>
                  </a:lnTo>
                  <a:lnTo>
                    <a:pt x="2303" y="1137"/>
                  </a:lnTo>
                  <a:lnTo>
                    <a:pt x="2041" y="1312"/>
                  </a:lnTo>
                  <a:lnTo>
                    <a:pt x="1778" y="1516"/>
                  </a:lnTo>
                  <a:lnTo>
                    <a:pt x="1516" y="1720"/>
                  </a:lnTo>
                  <a:lnTo>
                    <a:pt x="1283" y="1953"/>
                  </a:lnTo>
                  <a:lnTo>
                    <a:pt x="1079" y="2187"/>
                  </a:lnTo>
                  <a:lnTo>
                    <a:pt x="875" y="2449"/>
                  </a:lnTo>
                  <a:lnTo>
                    <a:pt x="671" y="2740"/>
                  </a:lnTo>
                  <a:lnTo>
                    <a:pt x="525" y="3032"/>
                  </a:lnTo>
                  <a:lnTo>
                    <a:pt x="379" y="3353"/>
                  </a:lnTo>
                  <a:lnTo>
                    <a:pt x="263" y="3673"/>
                  </a:lnTo>
                  <a:lnTo>
                    <a:pt x="146" y="4052"/>
                  </a:lnTo>
                  <a:lnTo>
                    <a:pt x="58" y="4431"/>
                  </a:lnTo>
                  <a:lnTo>
                    <a:pt x="29" y="4810"/>
                  </a:lnTo>
                  <a:lnTo>
                    <a:pt x="0" y="5248"/>
                  </a:lnTo>
                  <a:lnTo>
                    <a:pt x="0" y="5685"/>
                  </a:lnTo>
                  <a:lnTo>
                    <a:pt x="29" y="6151"/>
                  </a:lnTo>
                  <a:lnTo>
                    <a:pt x="58" y="6618"/>
                  </a:lnTo>
                  <a:lnTo>
                    <a:pt x="146" y="7142"/>
                  </a:lnTo>
                  <a:lnTo>
                    <a:pt x="263" y="7667"/>
                  </a:lnTo>
                  <a:lnTo>
                    <a:pt x="1720" y="7405"/>
                  </a:lnTo>
                  <a:lnTo>
                    <a:pt x="3557" y="7084"/>
                  </a:lnTo>
                  <a:lnTo>
                    <a:pt x="5627" y="6734"/>
                  </a:lnTo>
                  <a:lnTo>
                    <a:pt x="6676" y="6501"/>
                  </a:lnTo>
                  <a:lnTo>
                    <a:pt x="7726" y="6297"/>
                  </a:lnTo>
                  <a:lnTo>
                    <a:pt x="8746" y="6035"/>
                  </a:lnTo>
                  <a:lnTo>
                    <a:pt x="9708" y="5772"/>
                  </a:lnTo>
                  <a:lnTo>
                    <a:pt x="10582" y="5481"/>
                  </a:lnTo>
                  <a:lnTo>
                    <a:pt x="11399" y="5189"/>
                  </a:lnTo>
                  <a:lnTo>
                    <a:pt x="11749" y="5014"/>
                  </a:lnTo>
                  <a:lnTo>
                    <a:pt x="12069" y="4839"/>
                  </a:lnTo>
                  <a:lnTo>
                    <a:pt x="12361" y="4665"/>
                  </a:lnTo>
                  <a:lnTo>
                    <a:pt x="12623" y="4490"/>
                  </a:lnTo>
                  <a:lnTo>
                    <a:pt x="12856" y="4286"/>
                  </a:lnTo>
                  <a:lnTo>
                    <a:pt x="13031" y="4081"/>
                  </a:lnTo>
                  <a:lnTo>
                    <a:pt x="13177" y="3877"/>
                  </a:lnTo>
                  <a:lnTo>
                    <a:pt x="13264" y="3673"/>
                  </a:lnTo>
                  <a:lnTo>
                    <a:pt x="13060" y="3149"/>
                  </a:lnTo>
                  <a:lnTo>
                    <a:pt x="12798" y="2653"/>
                  </a:lnTo>
                  <a:lnTo>
                    <a:pt x="12506" y="2216"/>
                  </a:lnTo>
                  <a:lnTo>
                    <a:pt x="12186" y="1837"/>
                  </a:lnTo>
                  <a:lnTo>
                    <a:pt x="11807" y="1487"/>
                  </a:lnTo>
                  <a:lnTo>
                    <a:pt x="11399" y="1166"/>
                  </a:lnTo>
                  <a:lnTo>
                    <a:pt x="10961" y="904"/>
                  </a:lnTo>
                  <a:lnTo>
                    <a:pt x="10495" y="671"/>
                  </a:lnTo>
                  <a:lnTo>
                    <a:pt x="10029" y="496"/>
                  </a:lnTo>
                  <a:lnTo>
                    <a:pt x="9533" y="350"/>
                  </a:lnTo>
                  <a:lnTo>
                    <a:pt x="9037" y="204"/>
                  </a:lnTo>
                  <a:lnTo>
                    <a:pt x="8542" y="117"/>
                  </a:lnTo>
                  <a:lnTo>
                    <a:pt x="8046" y="58"/>
                  </a:lnTo>
                  <a:lnTo>
                    <a:pt x="7551" y="29"/>
                  </a:lnTo>
                  <a:lnTo>
                    <a:pt x="70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0"/>
            <p:cNvSpPr/>
            <p:nvPr/>
          </p:nvSpPr>
          <p:spPr>
            <a:xfrm>
              <a:off x="7471001" y="1854756"/>
              <a:ext cx="292004" cy="1405049"/>
            </a:xfrm>
            <a:custGeom>
              <a:avLst/>
              <a:gdLst/>
              <a:ahLst/>
              <a:cxnLst/>
              <a:rect l="l" t="t" r="r" b="b"/>
              <a:pathLst>
                <a:path w="17376" h="83609" extrusionOk="0">
                  <a:moveTo>
                    <a:pt x="12653" y="0"/>
                  </a:moveTo>
                  <a:lnTo>
                    <a:pt x="176" y="3469"/>
                  </a:lnTo>
                  <a:lnTo>
                    <a:pt x="147" y="4985"/>
                  </a:lnTo>
                  <a:lnTo>
                    <a:pt x="59" y="9037"/>
                  </a:lnTo>
                  <a:lnTo>
                    <a:pt x="1" y="15043"/>
                  </a:lnTo>
                  <a:lnTo>
                    <a:pt x="1" y="18541"/>
                  </a:lnTo>
                  <a:lnTo>
                    <a:pt x="30" y="22272"/>
                  </a:lnTo>
                  <a:lnTo>
                    <a:pt x="88" y="26179"/>
                  </a:lnTo>
                  <a:lnTo>
                    <a:pt x="176" y="30144"/>
                  </a:lnTo>
                  <a:lnTo>
                    <a:pt x="321" y="34079"/>
                  </a:lnTo>
                  <a:lnTo>
                    <a:pt x="496" y="37956"/>
                  </a:lnTo>
                  <a:lnTo>
                    <a:pt x="613" y="39822"/>
                  </a:lnTo>
                  <a:lnTo>
                    <a:pt x="759" y="41630"/>
                  </a:lnTo>
                  <a:lnTo>
                    <a:pt x="904" y="43379"/>
                  </a:lnTo>
                  <a:lnTo>
                    <a:pt x="1079" y="45040"/>
                  </a:lnTo>
                  <a:lnTo>
                    <a:pt x="1254" y="46644"/>
                  </a:lnTo>
                  <a:lnTo>
                    <a:pt x="1458" y="48130"/>
                  </a:lnTo>
                  <a:lnTo>
                    <a:pt x="1692" y="49530"/>
                  </a:lnTo>
                  <a:lnTo>
                    <a:pt x="1954" y="50812"/>
                  </a:lnTo>
                  <a:lnTo>
                    <a:pt x="2508" y="53407"/>
                  </a:lnTo>
                  <a:lnTo>
                    <a:pt x="3178" y="56089"/>
                  </a:lnTo>
                  <a:lnTo>
                    <a:pt x="3878" y="58858"/>
                  </a:lnTo>
                  <a:lnTo>
                    <a:pt x="4607" y="61628"/>
                  </a:lnTo>
                  <a:lnTo>
                    <a:pt x="5394" y="64397"/>
                  </a:lnTo>
                  <a:lnTo>
                    <a:pt x="6152" y="67109"/>
                  </a:lnTo>
                  <a:lnTo>
                    <a:pt x="6939" y="69761"/>
                  </a:lnTo>
                  <a:lnTo>
                    <a:pt x="7697" y="72268"/>
                  </a:lnTo>
                  <a:lnTo>
                    <a:pt x="9096" y="76787"/>
                  </a:lnTo>
                  <a:lnTo>
                    <a:pt x="10233" y="80373"/>
                  </a:lnTo>
                  <a:lnTo>
                    <a:pt x="11283" y="83609"/>
                  </a:lnTo>
                  <a:lnTo>
                    <a:pt x="17375" y="83201"/>
                  </a:lnTo>
                  <a:lnTo>
                    <a:pt x="16734" y="79090"/>
                  </a:lnTo>
                  <a:lnTo>
                    <a:pt x="15247" y="69295"/>
                  </a:lnTo>
                  <a:lnTo>
                    <a:pt x="14402" y="63435"/>
                  </a:lnTo>
                  <a:lnTo>
                    <a:pt x="13557" y="57547"/>
                  </a:lnTo>
                  <a:lnTo>
                    <a:pt x="12799" y="52095"/>
                  </a:lnTo>
                  <a:lnTo>
                    <a:pt x="12507" y="49705"/>
                  </a:lnTo>
                  <a:lnTo>
                    <a:pt x="12245" y="47577"/>
                  </a:lnTo>
                  <a:lnTo>
                    <a:pt x="12099" y="46177"/>
                  </a:lnTo>
                  <a:lnTo>
                    <a:pt x="11982" y="44690"/>
                  </a:lnTo>
                  <a:lnTo>
                    <a:pt x="11866" y="43087"/>
                  </a:lnTo>
                  <a:lnTo>
                    <a:pt x="11778" y="41425"/>
                  </a:lnTo>
                  <a:lnTo>
                    <a:pt x="11720" y="39676"/>
                  </a:lnTo>
                  <a:lnTo>
                    <a:pt x="11662" y="37869"/>
                  </a:lnTo>
                  <a:lnTo>
                    <a:pt x="11603" y="34079"/>
                  </a:lnTo>
                  <a:lnTo>
                    <a:pt x="11603" y="30173"/>
                  </a:lnTo>
                  <a:lnTo>
                    <a:pt x="11662" y="26208"/>
                  </a:lnTo>
                  <a:lnTo>
                    <a:pt x="11720" y="22272"/>
                  </a:lnTo>
                  <a:lnTo>
                    <a:pt x="11837" y="18395"/>
                  </a:lnTo>
                  <a:lnTo>
                    <a:pt x="11953" y="14722"/>
                  </a:lnTo>
                  <a:lnTo>
                    <a:pt x="12099" y="11282"/>
                  </a:lnTo>
                  <a:lnTo>
                    <a:pt x="12361" y="5423"/>
                  </a:lnTo>
                  <a:lnTo>
                    <a:pt x="12565" y="1458"/>
                  </a:lnTo>
                  <a:lnTo>
                    <a:pt x="126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0"/>
            <p:cNvSpPr/>
            <p:nvPr/>
          </p:nvSpPr>
          <p:spPr>
            <a:xfrm>
              <a:off x="7471001" y="1854756"/>
              <a:ext cx="292004" cy="1405049"/>
            </a:xfrm>
            <a:custGeom>
              <a:avLst/>
              <a:gdLst/>
              <a:ahLst/>
              <a:cxnLst/>
              <a:rect l="l" t="t" r="r" b="b"/>
              <a:pathLst>
                <a:path w="17376" h="83609" fill="none" extrusionOk="0">
                  <a:moveTo>
                    <a:pt x="176" y="3469"/>
                  </a:moveTo>
                  <a:lnTo>
                    <a:pt x="176" y="3469"/>
                  </a:lnTo>
                  <a:lnTo>
                    <a:pt x="147" y="4985"/>
                  </a:lnTo>
                  <a:lnTo>
                    <a:pt x="59" y="9037"/>
                  </a:lnTo>
                  <a:lnTo>
                    <a:pt x="1" y="15043"/>
                  </a:lnTo>
                  <a:lnTo>
                    <a:pt x="1" y="18541"/>
                  </a:lnTo>
                  <a:lnTo>
                    <a:pt x="30" y="22272"/>
                  </a:lnTo>
                  <a:lnTo>
                    <a:pt x="88" y="26179"/>
                  </a:lnTo>
                  <a:lnTo>
                    <a:pt x="176" y="30144"/>
                  </a:lnTo>
                  <a:lnTo>
                    <a:pt x="321" y="34079"/>
                  </a:lnTo>
                  <a:lnTo>
                    <a:pt x="496" y="37956"/>
                  </a:lnTo>
                  <a:lnTo>
                    <a:pt x="613" y="39822"/>
                  </a:lnTo>
                  <a:lnTo>
                    <a:pt x="759" y="41630"/>
                  </a:lnTo>
                  <a:lnTo>
                    <a:pt x="904" y="43379"/>
                  </a:lnTo>
                  <a:lnTo>
                    <a:pt x="1079" y="45040"/>
                  </a:lnTo>
                  <a:lnTo>
                    <a:pt x="1254" y="46644"/>
                  </a:lnTo>
                  <a:lnTo>
                    <a:pt x="1458" y="48130"/>
                  </a:lnTo>
                  <a:lnTo>
                    <a:pt x="1692" y="49530"/>
                  </a:lnTo>
                  <a:lnTo>
                    <a:pt x="1954" y="50812"/>
                  </a:lnTo>
                  <a:lnTo>
                    <a:pt x="1954" y="50812"/>
                  </a:lnTo>
                  <a:lnTo>
                    <a:pt x="2508" y="53407"/>
                  </a:lnTo>
                  <a:lnTo>
                    <a:pt x="3178" y="56089"/>
                  </a:lnTo>
                  <a:lnTo>
                    <a:pt x="3878" y="58858"/>
                  </a:lnTo>
                  <a:lnTo>
                    <a:pt x="4607" y="61628"/>
                  </a:lnTo>
                  <a:lnTo>
                    <a:pt x="5394" y="64397"/>
                  </a:lnTo>
                  <a:lnTo>
                    <a:pt x="6152" y="67109"/>
                  </a:lnTo>
                  <a:lnTo>
                    <a:pt x="6939" y="69761"/>
                  </a:lnTo>
                  <a:lnTo>
                    <a:pt x="7697" y="72268"/>
                  </a:lnTo>
                  <a:lnTo>
                    <a:pt x="9096" y="76787"/>
                  </a:lnTo>
                  <a:lnTo>
                    <a:pt x="10233" y="80373"/>
                  </a:lnTo>
                  <a:lnTo>
                    <a:pt x="11283" y="83609"/>
                  </a:lnTo>
                  <a:lnTo>
                    <a:pt x="17375" y="83201"/>
                  </a:lnTo>
                  <a:lnTo>
                    <a:pt x="17375" y="83201"/>
                  </a:lnTo>
                  <a:lnTo>
                    <a:pt x="16734" y="79090"/>
                  </a:lnTo>
                  <a:lnTo>
                    <a:pt x="15247" y="69295"/>
                  </a:lnTo>
                  <a:lnTo>
                    <a:pt x="14402" y="63435"/>
                  </a:lnTo>
                  <a:lnTo>
                    <a:pt x="13557" y="57547"/>
                  </a:lnTo>
                  <a:lnTo>
                    <a:pt x="12799" y="52095"/>
                  </a:lnTo>
                  <a:lnTo>
                    <a:pt x="12507" y="49705"/>
                  </a:lnTo>
                  <a:lnTo>
                    <a:pt x="12245" y="47577"/>
                  </a:lnTo>
                  <a:lnTo>
                    <a:pt x="12245" y="47577"/>
                  </a:lnTo>
                  <a:lnTo>
                    <a:pt x="12099" y="46177"/>
                  </a:lnTo>
                  <a:lnTo>
                    <a:pt x="11982" y="44690"/>
                  </a:lnTo>
                  <a:lnTo>
                    <a:pt x="11866" y="43087"/>
                  </a:lnTo>
                  <a:lnTo>
                    <a:pt x="11778" y="41425"/>
                  </a:lnTo>
                  <a:lnTo>
                    <a:pt x="11720" y="39676"/>
                  </a:lnTo>
                  <a:lnTo>
                    <a:pt x="11662" y="37869"/>
                  </a:lnTo>
                  <a:lnTo>
                    <a:pt x="11603" y="34079"/>
                  </a:lnTo>
                  <a:lnTo>
                    <a:pt x="11603" y="30173"/>
                  </a:lnTo>
                  <a:lnTo>
                    <a:pt x="11662" y="26208"/>
                  </a:lnTo>
                  <a:lnTo>
                    <a:pt x="11720" y="22272"/>
                  </a:lnTo>
                  <a:lnTo>
                    <a:pt x="11837" y="18395"/>
                  </a:lnTo>
                  <a:lnTo>
                    <a:pt x="11953" y="14722"/>
                  </a:lnTo>
                  <a:lnTo>
                    <a:pt x="12099" y="11282"/>
                  </a:lnTo>
                  <a:lnTo>
                    <a:pt x="12361" y="5423"/>
                  </a:lnTo>
                  <a:lnTo>
                    <a:pt x="12565" y="1458"/>
                  </a:lnTo>
                  <a:lnTo>
                    <a:pt x="12653" y="0"/>
                  </a:lnTo>
                  <a:lnTo>
                    <a:pt x="176" y="34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0"/>
            <p:cNvSpPr/>
            <p:nvPr/>
          </p:nvSpPr>
          <p:spPr>
            <a:xfrm>
              <a:off x="7614550" y="2060516"/>
              <a:ext cx="56347" cy="416428"/>
            </a:xfrm>
            <a:custGeom>
              <a:avLst/>
              <a:gdLst/>
              <a:ahLst/>
              <a:cxnLst/>
              <a:rect l="l" t="t" r="r" b="b"/>
              <a:pathLst>
                <a:path w="3353" h="24780" extrusionOk="0">
                  <a:moveTo>
                    <a:pt x="1341" y="0"/>
                  </a:moveTo>
                  <a:lnTo>
                    <a:pt x="1137" y="29"/>
                  </a:lnTo>
                  <a:lnTo>
                    <a:pt x="962" y="146"/>
                  </a:lnTo>
                  <a:lnTo>
                    <a:pt x="758" y="292"/>
                  </a:lnTo>
                  <a:lnTo>
                    <a:pt x="613" y="496"/>
                  </a:lnTo>
                  <a:lnTo>
                    <a:pt x="467" y="787"/>
                  </a:lnTo>
                  <a:lnTo>
                    <a:pt x="350" y="1108"/>
                  </a:lnTo>
                  <a:lnTo>
                    <a:pt x="263" y="1516"/>
                  </a:lnTo>
                  <a:lnTo>
                    <a:pt x="204" y="1982"/>
                  </a:lnTo>
                  <a:lnTo>
                    <a:pt x="88" y="3353"/>
                  </a:lnTo>
                  <a:lnTo>
                    <a:pt x="30" y="4781"/>
                  </a:lnTo>
                  <a:lnTo>
                    <a:pt x="0" y="6297"/>
                  </a:lnTo>
                  <a:lnTo>
                    <a:pt x="30" y="7842"/>
                  </a:lnTo>
                  <a:lnTo>
                    <a:pt x="88" y="9416"/>
                  </a:lnTo>
                  <a:lnTo>
                    <a:pt x="175" y="10990"/>
                  </a:lnTo>
                  <a:lnTo>
                    <a:pt x="292" y="12594"/>
                  </a:lnTo>
                  <a:lnTo>
                    <a:pt x="438" y="14168"/>
                  </a:lnTo>
                  <a:lnTo>
                    <a:pt x="642" y="15742"/>
                  </a:lnTo>
                  <a:lnTo>
                    <a:pt x="875" y="17258"/>
                  </a:lnTo>
                  <a:lnTo>
                    <a:pt x="1166" y="18716"/>
                  </a:lnTo>
                  <a:lnTo>
                    <a:pt x="1487" y="20115"/>
                  </a:lnTo>
                  <a:lnTo>
                    <a:pt x="1808" y="21456"/>
                  </a:lnTo>
                  <a:lnTo>
                    <a:pt x="2216" y="22681"/>
                  </a:lnTo>
                  <a:lnTo>
                    <a:pt x="2420" y="23234"/>
                  </a:lnTo>
                  <a:lnTo>
                    <a:pt x="2624" y="23788"/>
                  </a:lnTo>
                  <a:lnTo>
                    <a:pt x="2857" y="24284"/>
                  </a:lnTo>
                  <a:lnTo>
                    <a:pt x="3090" y="24779"/>
                  </a:lnTo>
                  <a:lnTo>
                    <a:pt x="3032" y="22214"/>
                  </a:lnTo>
                  <a:lnTo>
                    <a:pt x="3032" y="19561"/>
                  </a:lnTo>
                  <a:lnTo>
                    <a:pt x="3032" y="16879"/>
                  </a:lnTo>
                  <a:lnTo>
                    <a:pt x="3090" y="14197"/>
                  </a:lnTo>
                  <a:lnTo>
                    <a:pt x="3178" y="8833"/>
                  </a:lnTo>
                  <a:lnTo>
                    <a:pt x="3353" y="3673"/>
                  </a:lnTo>
                  <a:lnTo>
                    <a:pt x="3265" y="3236"/>
                  </a:lnTo>
                  <a:lnTo>
                    <a:pt x="3207" y="2828"/>
                  </a:lnTo>
                  <a:lnTo>
                    <a:pt x="3120" y="2420"/>
                  </a:lnTo>
                  <a:lnTo>
                    <a:pt x="3003" y="2070"/>
                  </a:lnTo>
                  <a:lnTo>
                    <a:pt x="2916" y="1749"/>
                  </a:lnTo>
                  <a:lnTo>
                    <a:pt x="2770" y="1458"/>
                  </a:lnTo>
                  <a:lnTo>
                    <a:pt x="2653" y="1166"/>
                  </a:lnTo>
                  <a:lnTo>
                    <a:pt x="2537" y="933"/>
                  </a:lnTo>
                  <a:lnTo>
                    <a:pt x="2391" y="700"/>
                  </a:lnTo>
                  <a:lnTo>
                    <a:pt x="2245" y="525"/>
                  </a:lnTo>
                  <a:lnTo>
                    <a:pt x="2099" y="379"/>
                  </a:lnTo>
                  <a:lnTo>
                    <a:pt x="1954" y="233"/>
                  </a:lnTo>
                  <a:lnTo>
                    <a:pt x="1808" y="146"/>
                  </a:lnTo>
                  <a:lnTo>
                    <a:pt x="1662" y="58"/>
                  </a:lnTo>
                  <a:lnTo>
                    <a:pt x="1487" y="29"/>
                  </a:lnTo>
                  <a:lnTo>
                    <a:pt x="1341" y="0"/>
                  </a:lnTo>
                  <a:close/>
                  <a:moveTo>
                    <a:pt x="3090" y="24779"/>
                  </a:moveTo>
                  <a:lnTo>
                    <a:pt x="3090" y="24779"/>
                  </a:lnTo>
                  <a:lnTo>
                    <a:pt x="3090" y="24779"/>
                  </a:lnTo>
                  <a:close/>
                </a:path>
              </a:pathLst>
            </a:custGeom>
            <a:solidFill>
              <a:srgbClr val="C28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0"/>
            <p:cNvSpPr/>
            <p:nvPr/>
          </p:nvSpPr>
          <p:spPr>
            <a:xfrm>
              <a:off x="7614550" y="2060516"/>
              <a:ext cx="56347" cy="416428"/>
            </a:xfrm>
            <a:custGeom>
              <a:avLst/>
              <a:gdLst/>
              <a:ahLst/>
              <a:cxnLst/>
              <a:rect l="l" t="t" r="r" b="b"/>
              <a:pathLst>
                <a:path w="3353" h="24780" fill="none" extrusionOk="0">
                  <a:moveTo>
                    <a:pt x="1341" y="0"/>
                  </a:moveTo>
                  <a:lnTo>
                    <a:pt x="1341" y="0"/>
                  </a:lnTo>
                  <a:lnTo>
                    <a:pt x="1137" y="29"/>
                  </a:lnTo>
                  <a:lnTo>
                    <a:pt x="962" y="146"/>
                  </a:lnTo>
                  <a:lnTo>
                    <a:pt x="758" y="292"/>
                  </a:lnTo>
                  <a:lnTo>
                    <a:pt x="613" y="496"/>
                  </a:lnTo>
                  <a:lnTo>
                    <a:pt x="467" y="787"/>
                  </a:lnTo>
                  <a:lnTo>
                    <a:pt x="350" y="1108"/>
                  </a:lnTo>
                  <a:lnTo>
                    <a:pt x="263" y="1516"/>
                  </a:lnTo>
                  <a:lnTo>
                    <a:pt x="204" y="1982"/>
                  </a:lnTo>
                  <a:lnTo>
                    <a:pt x="204" y="1982"/>
                  </a:lnTo>
                  <a:lnTo>
                    <a:pt x="88" y="3353"/>
                  </a:lnTo>
                  <a:lnTo>
                    <a:pt x="30" y="4781"/>
                  </a:lnTo>
                  <a:lnTo>
                    <a:pt x="0" y="6297"/>
                  </a:lnTo>
                  <a:lnTo>
                    <a:pt x="30" y="7842"/>
                  </a:lnTo>
                  <a:lnTo>
                    <a:pt x="88" y="9416"/>
                  </a:lnTo>
                  <a:lnTo>
                    <a:pt x="175" y="10990"/>
                  </a:lnTo>
                  <a:lnTo>
                    <a:pt x="292" y="12594"/>
                  </a:lnTo>
                  <a:lnTo>
                    <a:pt x="438" y="14168"/>
                  </a:lnTo>
                  <a:lnTo>
                    <a:pt x="642" y="15742"/>
                  </a:lnTo>
                  <a:lnTo>
                    <a:pt x="875" y="17258"/>
                  </a:lnTo>
                  <a:lnTo>
                    <a:pt x="1166" y="18716"/>
                  </a:lnTo>
                  <a:lnTo>
                    <a:pt x="1487" y="20115"/>
                  </a:lnTo>
                  <a:lnTo>
                    <a:pt x="1808" y="21456"/>
                  </a:lnTo>
                  <a:lnTo>
                    <a:pt x="2216" y="22681"/>
                  </a:lnTo>
                  <a:lnTo>
                    <a:pt x="2420" y="23234"/>
                  </a:lnTo>
                  <a:lnTo>
                    <a:pt x="2624" y="23788"/>
                  </a:lnTo>
                  <a:lnTo>
                    <a:pt x="2857" y="24284"/>
                  </a:lnTo>
                  <a:lnTo>
                    <a:pt x="3090" y="24779"/>
                  </a:lnTo>
                  <a:lnTo>
                    <a:pt x="3090" y="24779"/>
                  </a:lnTo>
                  <a:lnTo>
                    <a:pt x="3032" y="22214"/>
                  </a:lnTo>
                  <a:lnTo>
                    <a:pt x="3032" y="19561"/>
                  </a:lnTo>
                  <a:lnTo>
                    <a:pt x="3032" y="16879"/>
                  </a:lnTo>
                  <a:lnTo>
                    <a:pt x="3090" y="14197"/>
                  </a:lnTo>
                  <a:lnTo>
                    <a:pt x="3178" y="8833"/>
                  </a:lnTo>
                  <a:lnTo>
                    <a:pt x="3353" y="3673"/>
                  </a:lnTo>
                  <a:lnTo>
                    <a:pt x="3353" y="3673"/>
                  </a:lnTo>
                  <a:lnTo>
                    <a:pt x="3265" y="3236"/>
                  </a:lnTo>
                  <a:lnTo>
                    <a:pt x="3207" y="2828"/>
                  </a:lnTo>
                  <a:lnTo>
                    <a:pt x="3120" y="2420"/>
                  </a:lnTo>
                  <a:lnTo>
                    <a:pt x="3003" y="2070"/>
                  </a:lnTo>
                  <a:lnTo>
                    <a:pt x="2916" y="1749"/>
                  </a:lnTo>
                  <a:lnTo>
                    <a:pt x="2770" y="1458"/>
                  </a:lnTo>
                  <a:lnTo>
                    <a:pt x="2653" y="1166"/>
                  </a:lnTo>
                  <a:lnTo>
                    <a:pt x="2537" y="933"/>
                  </a:lnTo>
                  <a:lnTo>
                    <a:pt x="2391" y="700"/>
                  </a:lnTo>
                  <a:lnTo>
                    <a:pt x="2245" y="525"/>
                  </a:lnTo>
                  <a:lnTo>
                    <a:pt x="2099" y="379"/>
                  </a:lnTo>
                  <a:lnTo>
                    <a:pt x="1954" y="233"/>
                  </a:lnTo>
                  <a:lnTo>
                    <a:pt x="1808" y="146"/>
                  </a:lnTo>
                  <a:lnTo>
                    <a:pt x="1662" y="58"/>
                  </a:lnTo>
                  <a:lnTo>
                    <a:pt x="1487" y="29"/>
                  </a:lnTo>
                  <a:lnTo>
                    <a:pt x="13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0"/>
            <p:cNvSpPr/>
            <p:nvPr/>
          </p:nvSpPr>
          <p:spPr>
            <a:xfrm>
              <a:off x="7635606" y="3196097"/>
              <a:ext cx="140137" cy="72043"/>
            </a:xfrm>
            <a:custGeom>
              <a:avLst/>
              <a:gdLst/>
              <a:ahLst/>
              <a:cxnLst/>
              <a:rect l="l" t="t" r="r" b="b"/>
              <a:pathLst>
                <a:path w="8339" h="4287" extrusionOk="0">
                  <a:moveTo>
                    <a:pt x="7930" y="1"/>
                  </a:moveTo>
                  <a:lnTo>
                    <a:pt x="1" y="846"/>
                  </a:lnTo>
                  <a:lnTo>
                    <a:pt x="1021" y="4286"/>
                  </a:lnTo>
                  <a:lnTo>
                    <a:pt x="8338" y="3791"/>
                  </a:lnTo>
                  <a:lnTo>
                    <a:pt x="79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0"/>
            <p:cNvSpPr/>
            <p:nvPr/>
          </p:nvSpPr>
          <p:spPr>
            <a:xfrm>
              <a:off x="7574873" y="1833682"/>
              <a:ext cx="567320" cy="1345291"/>
            </a:xfrm>
            <a:custGeom>
              <a:avLst/>
              <a:gdLst/>
              <a:ahLst/>
              <a:cxnLst/>
              <a:rect l="l" t="t" r="r" b="b"/>
              <a:pathLst>
                <a:path w="33759" h="80053" extrusionOk="0">
                  <a:moveTo>
                    <a:pt x="11020" y="1"/>
                  </a:moveTo>
                  <a:lnTo>
                    <a:pt x="0" y="3062"/>
                  </a:lnTo>
                  <a:lnTo>
                    <a:pt x="233" y="4315"/>
                  </a:lnTo>
                  <a:lnTo>
                    <a:pt x="904" y="7813"/>
                  </a:lnTo>
                  <a:lnTo>
                    <a:pt x="1399" y="10204"/>
                  </a:lnTo>
                  <a:lnTo>
                    <a:pt x="2012" y="13003"/>
                  </a:lnTo>
                  <a:lnTo>
                    <a:pt x="2682" y="16064"/>
                  </a:lnTo>
                  <a:lnTo>
                    <a:pt x="3469" y="19387"/>
                  </a:lnTo>
                  <a:lnTo>
                    <a:pt x="4315" y="22914"/>
                  </a:lnTo>
                  <a:lnTo>
                    <a:pt x="5247" y="26529"/>
                  </a:lnTo>
                  <a:lnTo>
                    <a:pt x="6268" y="30231"/>
                  </a:lnTo>
                  <a:lnTo>
                    <a:pt x="6792" y="32068"/>
                  </a:lnTo>
                  <a:lnTo>
                    <a:pt x="7317" y="33905"/>
                  </a:lnTo>
                  <a:lnTo>
                    <a:pt x="7900" y="35741"/>
                  </a:lnTo>
                  <a:lnTo>
                    <a:pt x="8454" y="37520"/>
                  </a:lnTo>
                  <a:lnTo>
                    <a:pt x="9066" y="39298"/>
                  </a:lnTo>
                  <a:lnTo>
                    <a:pt x="9649" y="41018"/>
                  </a:lnTo>
                  <a:lnTo>
                    <a:pt x="10291" y="42709"/>
                  </a:lnTo>
                  <a:lnTo>
                    <a:pt x="10903" y="44312"/>
                  </a:lnTo>
                  <a:lnTo>
                    <a:pt x="11544" y="45886"/>
                  </a:lnTo>
                  <a:lnTo>
                    <a:pt x="12215" y="47373"/>
                  </a:lnTo>
                  <a:lnTo>
                    <a:pt x="13323" y="49793"/>
                  </a:lnTo>
                  <a:lnTo>
                    <a:pt x="14518" y="52358"/>
                  </a:lnTo>
                  <a:lnTo>
                    <a:pt x="17112" y="57751"/>
                  </a:lnTo>
                  <a:lnTo>
                    <a:pt x="19765" y="63232"/>
                  </a:lnTo>
                  <a:lnTo>
                    <a:pt x="22331" y="68421"/>
                  </a:lnTo>
                  <a:lnTo>
                    <a:pt x="24634" y="73027"/>
                  </a:lnTo>
                  <a:lnTo>
                    <a:pt x="26470" y="76729"/>
                  </a:lnTo>
                  <a:lnTo>
                    <a:pt x="28190" y="80053"/>
                  </a:lnTo>
                  <a:lnTo>
                    <a:pt x="33758" y="77983"/>
                  </a:lnTo>
                  <a:lnTo>
                    <a:pt x="29006" y="65418"/>
                  </a:lnTo>
                  <a:lnTo>
                    <a:pt x="25071" y="54953"/>
                  </a:lnTo>
                  <a:lnTo>
                    <a:pt x="23293" y="50172"/>
                  </a:lnTo>
                  <a:lnTo>
                    <a:pt x="21864" y="46265"/>
                  </a:lnTo>
                  <a:lnTo>
                    <a:pt x="21165" y="44225"/>
                  </a:lnTo>
                  <a:lnTo>
                    <a:pt x="20552" y="42242"/>
                  </a:lnTo>
                  <a:lnTo>
                    <a:pt x="19969" y="40318"/>
                  </a:lnTo>
                  <a:lnTo>
                    <a:pt x="19445" y="38423"/>
                  </a:lnTo>
                  <a:lnTo>
                    <a:pt x="18978" y="36587"/>
                  </a:lnTo>
                  <a:lnTo>
                    <a:pt x="18570" y="34779"/>
                  </a:lnTo>
                  <a:lnTo>
                    <a:pt x="18220" y="33030"/>
                  </a:lnTo>
                  <a:lnTo>
                    <a:pt x="17899" y="31310"/>
                  </a:lnTo>
                  <a:lnTo>
                    <a:pt x="17608" y="29648"/>
                  </a:lnTo>
                  <a:lnTo>
                    <a:pt x="17346" y="28016"/>
                  </a:lnTo>
                  <a:lnTo>
                    <a:pt x="17112" y="26413"/>
                  </a:lnTo>
                  <a:lnTo>
                    <a:pt x="16908" y="24867"/>
                  </a:lnTo>
                  <a:lnTo>
                    <a:pt x="16558" y="21865"/>
                  </a:lnTo>
                  <a:lnTo>
                    <a:pt x="16238" y="19008"/>
                  </a:lnTo>
                  <a:lnTo>
                    <a:pt x="15917" y="16268"/>
                  </a:lnTo>
                  <a:lnTo>
                    <a:pt x="15567" y="13673"/>
                  </a:lnTo>
                  <a:lnTo>
                    <a:pt x="15392" y="12390"/>
                  </a:lnTo>
                  <a:lnTo>
                    <a:pt x="15188" y="11166"/>
                  </a:lnTo>
                  <a:lnTo>
                    <a:pt x="14955" y="9942"/>
                  </a:lnTo>
                  <a:lnTo>
                    <a:pt x="14664" y="8775"/>
                  </a:lnTo>
                  <a:lnTo>
                    <a:pt x="14372" y="7609"/>
                  </a:lnTo>
                  <a:lnTo>
                    <a:pt x="14051" y="6443"/>
                  </a:lnTo>
                  <a:lnTo>
                    <a:pt x="13672" y="5336"/>
                  </a:lnTo>
                  <a:lnTo>
                    <a:pt x="13235" y="4228"/>
                  </a:lnTo>
                  <a:lnTo>
                    <a:pt x="12769" y="3149"/>
                  </a:lnTo>
                  <a:lnTo>
                    <a:pt x="12244" y="2070"/>
                  </a:lnTo>
                  <a:lnTo>
                    <a:pt x="11661" y="1021"/>
                  </a:lnTo>
                  <a:lnTo>
                    <a:pt x="110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0"/>
            <p:cNvSpPr/>
            <p:nvPr/>
          </p:nvSpPr>
          <p:spPr>
            <a:xfrm>
              <a:off x="8014307" y="3103519"/>
              <a:ext cx="139145" cy="87218"/>
            </a:xfrm>
            <a:custGeom>
              <a:avLst/>
              <a:gdLst/>
              <a:ahLst/>
              <a:cxnLst/>
              <a:rect l="l" t="t" r="r" b="b"/>
              <a:pathLst>
                <a:path w="8280" h="5190" extrusionOk="0">
                  <a:moveTo>
                    <a:pt x="7668" y="0"/>
                  </a:moveTo>
                  <a:lnTo>
                    <a:pt x="1" y="1895"/>
                  </a:lnTo>
                  <a:lnTo>
                    <a:pt x="1837" y="5189"/>
                  </a:lnTo>
                  <a:lnTo>
                    <a:pt x="8280" y="2944"/>
                  </a:lnTo>
                  <a:lnTo>
                    <a:pt x="76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0"/>
            <p:cNvSpPr/>
            <p:nvPr/>
          </p:nvSpPr>
          <p:spPr>
            <a:xfrm>
              <a:off x="7460717" y="1814575"/>
              <a:ext cx="319429" cy="112207"/>
            </a:xfrm>
            <a:custGeom>
              <a:avLst/>
              <a:gdLst/>
              <a:ahLst/>
              <a:cxnLst/>
              <a:rect l="l" t="t" r="r" b="b"/>
              <a:pathLst>
                <a:path w="19008" h="6677" extrusionOk="0">
                  <a:moveTo>
                    <a:pt x="17550" y="1"/>
                  </a:moveTo>
                  <a:lnTo>
                    <a:pt x="17463" y="30"/>
                  </a:lnTo>
                  <a:lnTo>
                    <a:pt x="234" y="4811"/>
                  </a:lnTo>
                  <a:lnTo>
                    <a:pt x="117" y="4869"/>
                  </a:lnTo>
                  <a:lnTo>
                    <a:pt x="30" y="4927"/>
                  </a:lnTo>
                  <a:lnTo>
                    <a:pt x="1" y="5015"/>
                  </a:lnTo>
                  <a:lnTo>
                    <a:pt x="1" y="5102"/>
                  </a:lnTo>
                  <a:lnTo>
                    <a:pt x="584" y="6589"/>
                  </a:lnTo>
                  <a:lnTo>
                    <a:pt x="613" y="6647"/>
                  </a:lnTo>
                  <a:lnTo>
                    <a:pt x="700" y="6677"/>
                  </a:lnTo>
                  <a:lnTo>
                    <a:pt x="904" y="6677"/>
                  </a:lnTo>
                  <a:lnTo>
                    <a:pt x="18745" y="1692"/>
                  </a:lnTo>
                  <a:lnTo>
                    <a:pt x="18891" y="1633"/>
                  </a:lnTo>
                  <a:lnTo>
                    <a:pt x="18979" y="1575"/>
                  </a:lnTo>
                  <a:lnTo>
                    <a:pt x="19008" y="1487"/>
                  </a:lnTo>
                  <a:lnTo>
                    <a:pt x="18979" y="1400"/>
                  </a:lnTo>
                  <a:lnTo>
                    <a:pt x="17783" y="88"/>
                  </a:lnTo>
                  <a:lnTo>
                    <a:pt x="17696" y="30"/>
                  </a:lnTo>
                  <a:lnTo>
                    <a:pt x="17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0"/>
            <p:cNvSpPr/>
            <p:nvPr/>
          </p:nvSpPr>
          <p:spPr>
            <a:xfrm>
              <a:off x="7713010" y="1820944"/>
              <a:ext cx="26485" cy="38231"/>
            </a:xfrm>
            <a:custGeom>
              <a:avLst/>
              <a:gdLst/>
              <a:ahLst/>
              <a:cxnLst/>
              <a:rect l="l" t="t" r="r" b="b"/>
              <a:pathLst>
                <a:path w="1576" h="2275" extrusionOk="0">
                  <a:moveTo>
                    <a:pt x="613" y="1"/>
                  </a:moveTo>
                  <a:lnTo>
                    <a:pt x="147" y="117"/>
                  </a:lnTo>
                  <a:lnTo>
                    <a:pt x="88" y="146"/>
                  </a:lnTo>
                  <a:lnTo>
                    <a:pt x="30" y="176"/>
                  </a:lnTo>
                  <a:lnTo>
                    <a:pt x="1" y="234"/>
                  </a:lnTo>
                  <a:lnTo>
                    <a:pt x="1" y="263"/>
                  </a:lnTo>
                  <a:lnTo>
                    <a:pt x="788" y="2187"/>
                  </a:lnTo>
                  <a:lnTo>
                    <a:pt x="817" y="2245"/>
                  </a:lnTo>
                  <a:lnTo>
                    <a:pt x="846" y="2245"/>
                  </a:lnTo>
                  <a:lnTo>
                    <a:pt x="905" y="2275"/>
                  </a:lnTo>
                  <a:lnTo>
                    <a:pt x="992" y="2245"/>
                  </a:lnTo>
                  <a:lnTo>
                    <a:pt x="1459" y="2129"/>
                  </a:lnTo>
                  <a:lnTo>
                    <a:pt x="1517" y="2100"/>
                  </a:lnTo>
                  <a:lnTo>
                    <a:pt x="1546" y="2071"/>
                  </a:lnTo>
                  <a:lnTo>
                    <a:pt x="1575" y="2012"/>
                  </a:lnTo>
                  <a:lnTo>
                    <a:pt x="1575" y="1983"/>
                  </a:lnTo>
                  <a:lnTo>
                    <a:pt x="817" y="59"/>
                  </a:lnTo>
                  <a:lnTo>
                    <a:pt x="788" y="30"/>
                  </a:lnTo>
                  <a:lnTo>
                    <a:pt x="7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0"/>
            <p:cNvSpPr/>
            <p:nvPr/>
          </p:nvSpPr>
          <p:spPr>
            <a:xfrm>
              <a:off x="7482277" y="1885122"/>
              <a:ext cx="26468" cy="37744"/>
            </a:xfrm>
            <a:custGeom>
              <a:avLst/>
              <a:gdLst/>
              <a:ahLst/>
              <a:cxnLst/>
              <a:rect l="l" t="t" r="r" b="b"/>
              <a:pathLst>
                <a:path w="1575" h="2246" extrusionOk="0">
                  <a:moveTo>
                    <a:pt x="583" y="1"/>
                  </a:moveTo>
                  <a:lnTo>
                    <a:pt x="117" y="146"/>
                  </a:lnTo>
                  <a:lnTo>
                    <a:pt x="59" y="146"/>
                  </a:lnTo>
                  <a:lnTo>
                    <a:pt x="29" y="176"/>
                  </a:lnTo>
                  <a:lnTo>
                    <a:pt x="0" y="234"/>
                  </a:lnTo>
                  <a:lnTo>
                    <a:pt x="0" y="292"/>
                  </a:lnTo>
                  <a:lnTo>
                    <a:pt x="758" y="2216"/>
                  </a:lnTo>
                  <a:lnTo>
                    <a:pt x="787" y="2245"/>
                  </a:lnTo>
                  <a:lnTo>
                    <a:pt x="962" y="2245"/>
                  </a:lnTo>
                  <a:lnTo>
                    <a:pt x="1429" y="2129"/>
                  </a:lnTo>
                  <a:lnTo>
                    <a:pt x="1487" y="2100"/>
                  </a:lnTo>
                  <a:lnTo>
                    <a:pt x="1545" y="2070"/>
                  </a:lnTo>
                  <a:lnTo>
                    <a:pt x="1574" y="2012"/>
                  </a:lnTo>
                  <a:lnTo>
                    <a:pt x="1574" y="1983"/>
                  </a:lnTo>
                  <a:lnTo>
                    <a:pt x="787" y="59"/>
                  </a:lnTo>
                  <a:lnTo>
                    <a:pt x="787" y="30"/>
                  </a:lnTo>
                  <a:lnTo>
                    <a:pt x="7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0"/>
            <p:cNvSpPr/>
            <p:nvPr/>
          </p:nvSpPr>
          <p:spPr>
            <a:xfrm>
              <a:off x="7597896" y="1852790"/>
              <a:ext cx="25981" cy="38231"/>
            </a:xfrm>
            <a:custGeom>
              <a:avLst/>
              <a:gdLst/>
              <a:ahLst/>
              <a:cxnLst/>
              <a:rect l="l" t="t" r="r" b="b"/>
              <a:pathLst>
                <a:path w="1546" h="2275" extrusionOk="0">
                  <a:moveTo>
                    <a:pt x="642" y="1"/>
                  </a:moveTo>
                  <a:lnTo>
                    <a:pt x="583" y="30"/>
                  </a:lnTo>
                  <a:lnTo>
                    <a:pt x="117" y="146"/>
                  </a:lnTo>
                  <a:lnTo>
                    <a:pt x="58" y="146"/>
                  </a:lnTo>
                  <a:lnTo>
                    <a:pt x="0" y="205"/>
                  </a:lnTo>
                  <a:lnTo>
                    <a:pt x="0" y="263"/>
                  </a:lnTo>
                  <a:lnTo>
                    <a:pt x="0" y="292"/>
                  </a:lnTo>
                  <a:lnTo>
                    <a:pt x="758" y="2216"/>
                  </a:lnTo>
                  <a:lnTo>
                    <a:pt x="787" y="2245"/>
                  </a:lnTo>
                  <a:lnTo>
                    <a:pt x="846" y="2274"/>
                  </a:lnTo>
                  <a:lnTo>
                    <a:pt x="962" y="2274"/>
                  </a:lnTo>
                  <a:lnTo>
                    <a:pt x="1429" y="2129"/>
                  </a:lnTo>
                  <a:lnTo>
                    <a:pt x="1487" y="2129"/>
                  </a:lnTo>
                  <a:lnTo>
                    <a:pt x="1545" y="2070"/>
                  </a:lnTo>
                  <a:lnTo>
                    <a:pt x="1545" y="2041"/>
                  </a:lnTo>
                  <a:lnTo>
                    <a:pt x="1545" y="1983"/>
                  </a:lnTo>
                  <a:lnTo>
                    <a:pt x="787" y="59"/>
                  </a:lnTo>
                  <a:lnTo>
                    <a:pt x="758" y="30"/>
                  </a:lnTo>
                  <a:lnTo>
                    <a:pt x="7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0"/>
            <p:cNvSpPr/>
            <p:nvPr/>
          </p:nvSpPr>
          <p:spPr>
            <a:xfrm>
              <a:off x="7413679" y="1223274"/>
              <a:ext cx="14721" cy="21073"/>
            </a:xfrm>
            <a:custGeom>
              <a:avLst/>
              <a:gdLst/>
              <a:ahLst/>
              <a:cxnLst/>
              <a:rect l="l" t="t" r="r" b="b"/>
              <a:pathLst>
                <a:path w="876" h="1254" extrusionOk="0">
                  <a:moveTo>
                    <a:pt x="380" y="0"/>
                  </a:moveTo>
                  <a:lnTo>
                    <a:pt x="292" y="29"/>
                  </a:lnTo>
                  <a:lnTo>
                    <a:pt x="205" y="58"/>
                  </a:lnTo>
                  <a:lnTo>
                    <a:pt x="147" y="117"/>
                  </a:lnTo>
                  <a:lnTo>
                    <a:pt x="88" y="175"/>
                  </a:lnTo>
                  <a:lnTo>
                    <a:pt x="59" y="262"/>
                  </a:lnTo>
                  <a:lnTo>
                    <a:pt x="1" y="496"/>
                  </a:lnTo>
                  <a:lnTo>
                    <a:pt x="59" y="729"/>
                  </a:lnTo>
                  <a:lnTo>
                    <a:pt x="147" y="962"/>
                  </a:lnTo>
                  <a:lnTo>
                    <a:pt x="263" y="1137"/>
                  </a:lnTo>
                  <a:lnTo>
                    <a:pt x="351" y="1195"/>
                  </a:lnTo>
                  <a:lnTo>
                    <a:pt x="438" y="1254"/>
                  </a:lnTo>
                  <a:lnTo>
                    <a:pt x="613" y="1254"/>
                  </a:lnTo>
                  <a:lnTo>
                    <a:pt x="701" y="1224"/>
                  </a:lnTo>
                  <a:lnTo>
                    <a:pt x="759" y="1166"/>
                  </a:lnTo>
                  <a:lnTo>
                    <a:pt x="817" y="1079"/>
                  </a:lnTo>
                  <a:lnTo>
                    <a:pt x="846" y="991"/>
                  </a:lnTo>
                  <a:lnTo>
                    <a:pt x="876" y="787"/>
                  </a:lnTo>
                  <a:lnTo>
                    <a:pt x="846" y="525"/>
                  </a:lnTo>
                  <a:lnTo>
                    <a:pt x="759" y="292"/>
                  </a:lnTo>
                  <a:lnTo>
                    <a:pt x="701" y="204"/>
                  </a:lnTo>
                  <a:lnTo>
                    <a:pt x="613" y="117"/>
                  </a:lnTo>
                  <a:lnTo>
                    <a:pt x="555" y="58"/>
                  </a:lnTo>
                  <a:lnTo>
                    <a:pt x="467" y="29"/>
                  </a:lnTo>
                  <a:lnTo>
                    <a:pt x="3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0"/>
            <p:cNvSpPr/>
            <p:nvPr/>
          </p:nvSpPr>
          <p:spPr>
            <a:xfrm>
              <a:off x="7349518" y="1239928"/>
              <a:ext cx="14704" cy="21073"/>
            </a:xfrm>
            <a:custGeom>
              <a:avLst/>
              <a:gdLst/>
              <a:ahLst/>
              <a:cxnLst/>
              <a:rect l="l" t="t" r="r" b="b"/>
              <a:pathLst>
                <a:path w="875" h="1254" extrusionOk="0">
                  <a:moveTo>
                    <a:pt x="350" y="0"/>
                  </a:moveTo>
                  <a:lnTo>
                    <a:pt x="262" y="29"/>
                  </a:lnTo>
                  <a:lnTo>
                    <a:pt x="175" y="59"/>
                  </a:lnTo>
                  <a:lnTo>
                    <a:pt x="117" y="117"/>
                  </a:lnTo>
                  <a:lnTo>
                    <a:pt x="58" y="175"/>
                  </a:lnTo>
                  <a:lnTo>
                    <a:pt x="29" y="263"/>
                  </a:lnTo>
                  <a:lnTo>
                    <a:pt x="0" y="496"/>
                  </a:lnTo>
                  <a:lnTo>
                    <a:pt x="29" y="729"/>
                  </a:lnTo>
                  <a:lnTo>
                    <a:pt x="117" y="962"/>
                  </a:lnTo>
                  <a:lnTo>
                    <a:pt x="262" y="1137"/>
                  </a:lnTo>
                  <a:lnTo>
                    <a:pt x="321" y="1195"/>
                  </a:lnTo>
                  <a:lnTo>
                    <a:pt x="408" y="1254"/>
                  </a:lnTo>
                  <a:lnTo>
                    <a:pt x="583" y="1254"/>
                  </a:lnTo>
                  <a:lnTo>
                    <a:pt x="671" y="1225"/>
                  </a:lnTo>
                  <a:lnTo>
                    <a:pt x="758" y="1166"/>
                  </a:lnTo>
                  <a:lnTo>
                    <a:pt x="787" y="1079"/>
                  </a:lnTo>
                  <a:lnTo>
                    <a:pt x="845" y="991"/>
                  </a:lnTo>
                  <a:lnTo>
                    <a:pt x="875" y="787"/>
                  </a:lnTo>
                  <a:lnTo>
                    <a:pt x="845" y="525"/>
                  </a:lnTo>
                  <a:lnTo>
                    <a:pt x="729" y="292"/>
                  </a:lnTo>
                  <a:lnTo>
                    <a:pt x="612" y="117"/>
                  </a:lnTo>
                  <a:lnTo>
                    <a:pt x="525" y="59"/>
                  </a:lnTo>
                  <a:lnTo>
                    <a:pt x="437" y="29"/>
                  </a:lnTo>
                  <a:lnTo>
                    <a:pt x="3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0"/>
            <p:cNvSpPr/>
            <p:nvPr/>
          </p:nvSpPr>
          <p:spPr>
            <a:xfrm>
              <a:off x="7341183" y="1239928"/>
              <a:ext cx="14704" cy="3932"/>
            </a:xfrm>
            <a:custGeom>
              <a:avLst/>
              <a:gdLst/>
              <a:ahLst/>
              <a:cxnLst/>
              <a:rect l="l" t="t" r="r" b="b"/>
              <a:pathLst>
                <a:path w="875" h="234" extrusionOk="0">
                  <a:moveTo>
                    <a:pt x="0" y="0"/>
                  </a:moveTo>
                  <a:lnTo>
                    <a:pt x="88" y="59"/>
                  </a:lnTo>
                  <a:lnTo>
                    <a:pt x="204" y="117"/>
                  </a:lnTo>
                  <a:lnTo>
                    <a:pt x="321" y="175"/>
                  </a:lnTo>
                  <a:lnTo>
                    <a:pt x="467" y="233"/>
                  </a:lnTo>
                  <a:lnTo>
                    <a:pt x="613" y="233"/>
                  </a:lnTo>
                  <a:lnTo>
                    <a:pt x="671" y="204"/>
                  </a:lnTo>
                  <a:lnTo>
                    <a:pt x="758" y="146"/>
                  </a:lnTo>
                  <a:lnTo>
                    <a:pt x="817" y="88"/>
                  </a:lnTo>
                  <a:lnTo>
                    <a:pt x="8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0"/>
            <p:cNvSpPr/>
            <p:nvPr/>
          </p:nvSpPr>
          <p:spPr>
            <a:xfrm>
              <a:off x="7372541" y="1254128"/>
              <a:ext cx="21073" cy="43138"/>
            </a:xfrm>
            <a:custGeom>
              <a:avLst/>
              <a:gdLst/>
              <a:ahLst/>
              <a:cxnLst/>
              <a:rect l="l" t="t" r="r" b="b"/>
              <a:pathLst>
                <a:path w="1254" h="2567" extrusionOk="0">
                  <a:moveTo>
                    <a:pt x="642" y="1"/>
                  </a:moveTo>
                  <a:lnTo>
                    <a:pt x="525" y="642"/>
                  </a:lnTo>
                  <a:lnTo>
                    <a:pt x="408" y="1254"/>
                  </a:lnTo>
                  <a:lnTo>
                    <a:pt x="204" y="1866"/>
                  </a:lnTo>
                  <a:lnTo>
                    <a:pt x="0" y="2479"/>
                  </a:lnTo>
                  <a:lnTo>
                    <a:pt x="146" y="2537"/>
                  </a:lnTo>
                  <a:lnTo>
                    <a:pt x="321" y="2566"/>
                  </a:lnTo>
                  <a:lnTo>
                    <a:pt x="787" y="2566"/>
                  </a:lnTo>
                  <a:lnTo>
                    <a:pt x="962" y="2508"/>
                  </a:lnTo>
                  <a:lnTo>
                    <a:pt x="1108" y="2449"/>
                  </a:lnTo>
                  <a:lnTo>
                    <a:pt x="1254" y="2391"/>
                  </a:lnTo>
                  <a:lnTo>
                    <a:pt x="642" y="1"/>
                  </a:lnTo>
                  <a:close/>
                </a:path>
              </a:pathLst>
            </a:custGeom>
            <a:solidFill>
              <a:srgbClr val="A02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0"/>
            <p:cNvSpPr/>
            <p:nvPr/>
          </p:nvSpPr>
          <p:spPr>
            <a:xfrm>
              <a:off x="7417612" y="1279605"/>
              <a:ext cx="36753" cy="31862"/>
            </a:xfrm>
            <a:custGeom>
              <a:avLst/>
              <a:gdLst/>
              <a:ahLst/>
              <a:cxnLst/>
              <a:rect l="l" t="t" r="r" b="b"/>
              <a:pathLst>
                <a:path w="2187" h="1896" extrusionOk="0">
                  <a:moveTo>
                    <a:pt x="2099" y="1"/>
                  </a:moveTo>
                  <a:lnTo>
                    <a:pt x="2041" y="30"/>
                  </a:lnTo>
                  <a:lnTo>
                    <a:pt x="1983" y="88"/>
                  </a:lnTo>
                  <a:lnTo>
                    <a:pt x="1837" y="380"/>
                  </a:lnTo>
                  <a:lnTo>
                    <a:pt x="1662" y="642"/>
                  </a:lnTo>
                  <a:lnTo>
                    <a:pt x="1458" y="904"/>
                  </a:lnTo>
                  <a:lnTo>
                    <a:pt x="1225" y="1108"/>
                  </a:lnTo>
                  <a:lnTo>
                    <a:pt x="962" y="1312"/>
                  </a:lnTo>
                  <a:lnTo>
                    <a:pt x="671" y="1487"/>
                  </a:lnTo>
                  <a:lnTo>
                    <a:pt x="379" y="1604"/>
                  </a:lnTo>
                  <a:lnTo>
                    <a:pt x="58" y="1691"/>
                  </a:lnTo>
                  <a:lnTo>
                    <a:pt x="0" y="1750"/>
                  </a:lnTo>
                  <a:lnTo>
                    <a:pt x="0" y="1837"/>
                  </a:lnTo>
                  <a:lnTo>
                    <a:pt x="29" y="1866"/>
                  </a:lnTo>
                  <a:lnTo>
                    <a:pt x="88" y="1895"/>
                  </a:lnTo>
                  <a:lnTo>
                    <a:pt x="146" y="1895"/>
                  </a:lnTo>
                  <a:lnTo>
                    <a:pt x="467" y="1808"/>
                  </a:lnTo>
                  <a:lnTo>
                    <a:pt x="787" y="1662"/>
                  </a:lnTo>
                  <a:lnTo>
                    <a:pt x="1108" y="1487"/>
                  </a:lnTo>
                  <a:lnTo>
                    <a:pt x="1370" y="1254"/>
                  </a:lnTo>
                  <a:lnTo>
                    <a:pt x="1633" y="1021"/>
                  </a:lnTo>
                  <a:lnTo>
                    <a:pt x="1837" y="759"/>
                  </a:lnTo>
                  <a:lnTo>
                    <a:pt x="2041" y="467"/>
                  </a:lnTo>
                  <a:lnTo>
                    <a:pt x="2187" y="146"/>
                  </a:lnTo>
                  <a:lnTo>
                    <a:pt x="2157" y="59"/>
                  </a:lnTo>
                  <a:lnTo>
                    <a:pt x="2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0"/>
            <p:cNvSpPr/>
            <p:nvPr/>
          </p:nvSpPr>
          <p:spPr>
            <a:xfrm>
              <a:off x="7409764" y="1192403"/>
              <a:ext cx="34803" cy="14217"/>
            </a:xfrm>
            <a:custGeom>
              <a:avLst/>
              <a:gdLst/>
              <a:ahLst/>
              <a:cxnLst/>
              <a:rect l="l" t="t" r="r" b="b"/>
              <a:pathLst>
                <a:path w="2071" h="846" extrusionOk="0">
                  <a:moveTo>
                    <a:pt x="642" y="0"/>
                  </a:moveTo>
                  <a:lnTo>
                    <a:pt x="409" y="30"/>
                  </a:lnTo>
                  <a:lnTo>
                    <a:pt x="146" y="59"/>
                  </a:lnTo>
                  <a:lnTo>
                    <a:pt x="88" y="117"/>
                  </a:lnTo>
                  <a:lnTo>
                    <a:pt x="30" y="175"/>
                  </a:lnTo>
                  <a:lnTo>
                    <a:pt x="1" y="234"/>
                  </a:lnTo>
                  <a:lnTo>
                    <a:pt x="30" y="321"/>
                  </a:lnTo>
                  <a:lnTo>
                    <a:pt x="59" y="409"/>
                  </a:lnTo>
                  <a:lnTo>
                    <a:pt x="117" y="438"/>
                  </a:lnTo>
                  <a:lnTo>
                    <a:pt x="205" y="467"/>
                  </a:lnTo>
                  <a:lnTo>
                    <a:pt x="292" y="467"/>
                  </a:lnTo>
                  <a:lnTo>
                    <a:pt x="467" y="409"/>
                  </a:lnTo>
                  <a:lnTo>
                    <a:pt x="875" y="409"/>
                  </a:lnTo>
                  <a:lnTo>
                    <a:pt x="1050" y="438"/>
                  </a:lnTo>
                  <a:lnTo>
                    <a:pt x="1225" y="496"/>
                  </a:lnTo>
                  <a:lnTo>
                    <a:pt x="1400" y="584"/>
                  </a:lnTo>
                  <a:lnTo>
                    <a:pt x="1575" y="671"/>
                  </a:lnTo>
                  <a:lnTo>
                    <a:pt x="1750" y="788"/>
                  </a:lnTo>
                  <a:lnTo>
                    <a:pt x="1837" y="846"/>
                  </a:lnTo>
                  <a:lnTo>
                    <a:pt x="1925" y="817"/>
                  </a:lnTo>
                  <a:lnTo>
                    <a:pt x="2012" y="758"/>
                  </a:lnTo>
                  <a:lnTo>
                    <a:pt x="2071" y="700"/>
                  </a:lnTo>
                  <a:lnTo>
                    <a:pt x="2071" y="613"/>
                  </a:lnTo>
                  <a:lnTo>
                    <a:pt x="2041" y="525"/>
                  </a:lnTo>
                  <a:lnTo>
                    <a:pt x="1983" y="467"/>
                  </a:lnTo>
                  <a:lnTo>
                    <a:pt x="1779" y="321"/>
                  </a:lnTo>
                  <a:lnTo>
                    <a:pt x="1575" y="205"/>
                  </a:lnTo>
                  <a:lnTo>
                    <a:pt x="1342" y="117"/>
                  </a:lnTo>
                  <a:lnTo>
                    <a:pt x="1109" y="30"/>
                  </a:lnTo>
                  <a:lnTo>
                    <a:pt x="8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0"/>
            <p:cNvSpPr/>
            <p:nvPr/>
          </p:nvSpPr>
          <p:spPr>
            <a:xfrm>
              <a:off x="7322075" y="1200235"/>
              <a:ext cx="26955" cy="26485"/>
            </a:xfrm>
            <a:custGeom>
              <a:avLst/>
              <a:gdLst/>
              <a:ahLst/>
              <a:cxnLst/>
              <a:rect l="l" t="t" r="r" b="b"/>
              <a:pathLst>
                <a:path w="1604" h="1576" extrusionOk="0">
                  <a:moveTo>
                    <a:pt x="1341" y="1"/>
                  </a:moveTo>
                  <a:lnTo>
                    <a:pt x="1108" y="88"/>
                  </a:lnTo>
                  <a:lnTo>
                    <a:pt x="904" y="205"/>
                  </a:lnTo>
                  <a:lnTo>
                    <a:pt x="700" y="322"/>
                  </a:lnTo>
                  <a:lnTo>
                    <a:pt x="525" y="496"/>
                  </a:lnTo>
                  <a:lnTo>
                    <a:pt x="350" y="671"/>
                  </a:lnTo>
                  <a:lnTo>
                    <a:pt x="205" y="875"/>
                  </a:lnTo>
                  <a:lnTo>
                    <a:pt x="88" y="1080"/>
                  </a:lnTo>
                  <a:lnTo>
                    <a:pt x="0" y="1313"/>
                  </a:lnTo>
                  <a:lnTo>
                    <a:pt x="0" y="1400"/>
                  </a:lnTo>
                  <a:lnTo>
                    <a:pt x="30" y="1488"/>
                  </a:lnTo>
                  <a:lnTo>
                    <a:pt x="59" y="1546"/>
                  </a:lnTo>
                  <a:lnTo>
                    <a:pt x="146" y="1575"/>
                  </a:lnTo>
                  <a:lnTo>
                    <a:pt x="321" y="1575"/>
                  </a:lnTo>
                  <a:lnTo>
                    <a:pt x="379" y="1517"/>
                  </a:lnTo>
                  <a:lnTo>
                    <a:pt x="409" y="1459"/>
                  </a:lnTo>
                  <a:lnTo>
                    <a:pt x="496" y="1284"/>
                  </a:lnTo>
                  <a:lnTo>
                    <a:pt x="584" y="1109"/>
                  </a:lnTo>
                  <a:lnTo>
                    <a:pt x="671" y="934"/>
                  </a:lnTo>
                  <a:lnTo>
                    <a:pt x="817" y="788"/>
                  </a:lnTo>
                  <a:lnTo>
                    <a:pt x="933" y="671"/>
                  </a:lnTo>
                  <a:lnTo>
                    <a:pt x="1108" y="555"/>
                  </a:lnTo>
                  <a:lnTo>
                    <a:pt x="1254" y="467"/>
                  </a:lnTo>
                  <a:lnTo>
                    <a:pt x="1429" y="380"/>
                  </a:lnTo>
                  <a:lnTo>
                    <a:pt x="1516" y="351"/>
                  </a:lnTo>
                  <a:lnTo>
                    <a:pt x="1575" y="292"/>
                  </a:lnTo>
                  <a:lnTo>
                    <a:pt x="1604" y="234"/>
                  </a:lnTo>
                  <a:lnTo>
                    <a:pt x="1604" y="147"/>
                  </a:lnTo>
                  <a:lnTo>
                    <a:pt x="1575" y="59"/>
                  </a:lnTo>
                  <a:lnTo>
                    <a:pt x="14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0"/>
            <p:cNvSpPr/>
            <p:nvPr/>
          </p:nvSpPr>
          <p:spPr>
            <a:xfrm>
              <a:off x="7204491" y="1504960"/>
              <a:ext cx="456609" cy="410563"/>
            </a:xfrm>
            <a:custGeom>
              <a:avLst/>
              <a:gdLst/>
              <a:ahLst/>
              <a:cxnLst/>
              <a:rect l="l" t="t" r="r" b="b"/>
              <a:pathLst>
                <a:path w="27171" h="24431" extrusionOk="0">
                  <a:moveTo>
                    <a:pt x="23177" y="1"/>
                  </a:moveTo>
                  <a:lnTo>
                    <a:pt x="19096" y="8017"/>
                  </a:lnTo>
                  <a:lnTo>
                    <a:pt x="17026" y="11982"/>
                  </a:lnTo>
                  <a:lnTo>
                    <a:pt x="15976" y="13935"/>
                  </a:lnTo>
                  <a:lnTo>
                    <a:pt x="14898" y="15830"/>
                  </a:lnTo>
                  <a:lnTo>
                    <a:pt x="14606" y="16267"/>
                  </a:lnTo>
                  <a:lnTo>
                    <a:pt x="14344" y="16705"/>
                  </a:lnTo>
                  <a:lnTo>
                    <a:pt x="14227" y="16880"/>
                  </a:lnTo>
                  <a:lnTo>
                    <a:pt x="14169" y="16938"/>
                  </a:lnTo>
                  <a:lnTo>
                    <a:pt x="13965" y="17142"/>
                  </a:lnTo>
                  <a:lnTo>
                    <a:pt x="13615" y="17434"/>
                  </a:lnTo>
                  <a:lnTo>
                    <a:pt x="13236" y="17667"/>
                  </a:lnTo>
                  <a:lnTo>
                    <a:pt x="12857" y="17900"/>
                  </a:lnTo>
                  <a:lnTo>
                    <a:pt x="12449" y="18104"/>
                  </a:lnTo>
                  <a:lnTo>
                    <a:pt x="11487" y="18570"/>
                  </a:lnTo>
                  <a:lnTo>
                    <a:pt x="10525" y="18979"/>
                  </a:lnTo>
                  <a:lnTo>
                    <a:pt x="9534" y="19358"/>
                  </a:lnTo>
                  <a:lnTo>
                    <a:pt x="8543" y="19737"/>
                  </a:lnTo>
                  <a:lnTo>
                    <a:pt x="6444" y="20407"/>
                  </a:lnTo>
                  <a:lnTo>
                    <a:pt x="4315" y="21048"/>
                  </a:lnTo>
                  <a:lnTo>
                    <a:pt x="2158" y="21661"/>
                  </a:lnTo>
                  <a:lnTo>
                    <a:pt x="1" y="22244"/>
                  </a:lnTo>
                  <a:lnTo>
                    <a:pt x="351" y="24430"/>
                  </a:lnTo>
                  <a:lnTo>
                    <a:pt x="1517" y="24313"/>
                  </a:lnTo>
                  <a:lnTo>
                    <a:pt x="2654" y="24197"/>
                  </a:lnTo>
                  <a:lnTo>
                    <a:pt x="3791" y="24051"/>
                  </a:lnTo>
                  <a:lnTo>
                    <a:pt x="4957" y="23876"/>
                  </a:lnTo>
                  <a:lnTo>
                    <a:pt x="6094" y="23701"/>
                  </a:lnTo>
                  <a:lnTo>
                    <a:pt x="7231" y="23468"/>
                  </a:lnTo>
                  <a:lnTo>
                    <a:pt x="8368" y="23264"/>
                  </a:lnTo>
                  <a:lnTo>
                    <a:pt x="9475" y="23002"/>
                  </a:lnTo>
                  <a:lnTo>
                    <a:pt x="10642" y="22710"/>
                  </a:lnTo>
                  <a:lnTo>
                    <a:pt x="11808" y="22360"/>
                  </a:lnTo>
                  <a:lnTo>
                    <a:pt x="12945" y="21981"/>
                  </a:lnTo>
                  <a:lnTo>
                    <a:pt x="14081" y="21573"/>
                  </a:lnTo>
                  <a:lnTo>
                    <a:pt x="14694" y="21282"/>
                  </a:lnTo>
                  <a:lnTo>
                    <a:pt x="15306" y="20961"/>
                  </a:lnTo>
                  <a:lnTo>
                    <a:pt x="15889" y="20611"/>
                  </a:lnTo>
                  <a:lnTo>
                    <a:pt x="16472" y="20232"/>
                  </a:lnTo>
                  <a:lnTo>
                    <a:pt x="16793" y="19970"/>
                  </a:lnTo>
                  <a:lnTo>
                    <a:pt x="17084" y="19678"/>
                  </a:lnTo>
                  <a:lnTo>
                    <a:pt x="17405" y="19328"/>
                  </a:lnTo>
                  <a:lnTo>
                    <a:pt x="17492" y="19241"/>
                  </a:lnTo>
                  <a:lnTo>
                    <a:pt x="17521" y="19183"/>
                  </a:lnTo>
                  <a:lnTo>
                    <a:pt x="17638" y="19037"/>
                  </a:lnTo>
                  <a:lnTo>
                    <a:pt x="17988" y="18541"/>
                  </a:lnTo>
                  <a:lnTo>
                    <a:pt x="18338" y="18017"/>
                  </a:lnTo>
                  <a:lnTo>
                    <a:pt x="19008" y="17025"/>
                  </a:lnTo>
                  <a:lnTo>
                    <a:pt x="19620" y="16034"/>
                  </a:lnTo>
                  <a:lnTo>
                    <a:pt x="20786" y="14052"/>
                  </a:lnTo>
                  <a:lnTo>
                    <a:pt x="21923" y="12070"/>
                  </a:lnTo>
                  <a:lnTo>
                    <a:pt x="23002" y="10058"/>
                  </a:lnTo>
                  <a:lnTo>
                    <a:pt x="24081" y="8047"/>
                  </a:lnTo>
                  <a:lnTo>
                    <a:pt x="25130" y="6035"/>
                  </a:lnTo>
                  <a:lnTo>
                    <a:pt x="26180" y="4024"/>
                  </a:lnTo>
                  <a:lnTo>
                    <a:pt x="27171" y="1983"/>
                  </a:lnTo>
                  <a:lnTo>
                    <a:pt x="23177"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0"/>
            <p:cNvSpPr/>
            <p:nvPr/>
          </p:nvSpPr>
          <p:spPr>
            <a:xfrm>
              <a:off x="7177552" y="1859646"/>
              <a:ext cx="62733" cy="71539"/>
            </a:xfrm>
            <a:custGeom>
              <a:avLst/>
              <a:gdLst/>
              <a:ahLst/>
              <a:cxnLst/>
              <a:rect l="l" t="t" r="r" b="b"/>
              <a:pathLst>
                <a:path w="3733" h="4257" extrusionOk="0">
                  <a:moveTo>
                    <a:pt x="1" y="1"/>
                  </a:moveTo>
                  <a:lnTo>
                    <a:pt x="263" y="4257"/>
                  </a:lnTo>
                  <a:lnTo>
                    <a:pt x="642" y="4228"/>
                  </a:lnTo>
                  <a:lnTo>
                    <a:pt x="1079" y="4169"/>
                  </a:lnTo>
                  <a:lnTo>
                    <a:pt x="1575" y="4082"/>
                  </a:lnTo>
                  <a:lnTo>
                    <a:pt x="2158" y="3907"/>
                  </a:lnTo>
                  <a:lnTo>
                    <a:pt x="2420" y="3791"/>
                  </a:lnTo>
                  <a:lnTo>
                    <a:pt x="2712" y="3645"/>
                  </a:lnTo>
                  <a:lnTo>
                    <a:pt x="3003" y="3470"/>
                  </a:lnTo>
                  <a:lnTo>
                    <a:pt x="3266" y="3295"/>
                  </a:lnTo>
                  <a:lnTo>
                    <a:pt x="3499" y="3062"/>
                  </a:lnTo>
                  <a:lnTo>
                    <a:pt x="3732" y="2799"/>
                  </a:lnTo>
                  <a:lnTo>
                    <a:pt x="3003" y="1167"/>
                  </a:lnTo>
                  <a:lnTo>
                    <a:pt x="1"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0"/>
            <p:cNvSpPr/>
            <p:nvPr/>
          </p:nvSpPr>
          <p:spPr>
            <a:xfrm>
              <a:off x="7127087" y="1859646"/>
              <a:ext cx="54885" cy="71539"/>
            </a:xfrm>
            <a:custGeom>
              <a:avLst/>
              <a:gdLst/>
              <a:ahLst/>
              <a:cxnLst/>
              <a:rect l="l" t="t" r="r" b="b"/>
              <a:pathLst>
                <a:path w="3266" h="4257" extrusionOk="0">
                  <a:moveTo>
                    <a:pt x="3004" y="1"/>
                  </a:moveTo>
                  <a:lnTo>
                    <a:pt x="642" y="146"/>
                  </a:lnTo>
                  <a:lnTo>
                    <a:pt x="1" y="3266"/>
                  </a:lnTo>
                  <a:lnTo>
                    <a:pt x="3266" y="4257"/>
                  </a:lnTo>
                  <a:lnTo>
                    <a:pt x="3004" y="1"/>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0"/>
            <p:cNvSpPr/>
            <p:nvPr/>
          </p:nvSpPr>
          <p:spPr>
            <a:xfrm>
              <a:off x="7537633" y="1435891"/>
              <a:ext cx="142086" cy="148455"/>
            </a:xfrm>
            <a:custGeom>
              <a:avLst/>
              <a:gdLst/>
              <a:ahLst/>
              <a:cxnLst/>
              <a:rect l="l" t="t" r="r" b="b"/>
              <a:pathLst>
                <a:path w="8455" h="8834" extrusionOk="0">
                  <a:moveTo>
                    <a:pt x="4752" y="0"/>
                  </a:moveTo>
                  <a:lnTo>
                    <a:pt x="4373" y="29"/>
                  </a:lnTo>
                  <a:lnTo>
                    <a:pt x="4023" y="88"/>
                  </a:lnTo>
                  <a:lnTo>
                    <a:pt x="3644" y="233"/>
                  </a:lnTo>
                  <a:lnTo>
                    <a:pt x="3499" y="321"/>
                  </a:lnTo>
                  <a:lnTo>
                    <a:pt x="3324" y="437"/>
                  </a:lnTo>
                  <a:lnTo>
                    <a:pt x="3178" y="612"/>
                  </a:lnTo>
                  <a:lnTo>
                    <a:pt x="3003" y="787"/>
                  </a:lnTo>
                  <a:lnTo>
                    <a:pt x="2682" y="1254"/>
                  </a:lnTo>
                  <a:lnTo>
                    <a:pt x="2362" y="1778"/>
                  </a:lnTo>
                  <a:lnTo>
                    <a:pt x="2070" y="2391"/>
                  </a:lnTo>
                  <a:lnTo>
                    <a:pt x="1750" y="3032"/>
                  </a:lnTo>
                  <a:lnTo>
                    <a:pt x="1458" y="3702"/>
                  </a:lnTo>
                  <a:lnTo>
                    <a:pt x="1196" y="4402"/>
                  </a:lnTo>
                  <a:lnTo>
                    <a:pt x="729" y="5743"/>
                  </a:lnTo>
                  <a:lnTo>
                    <a:pt x="350" y="6880"/>
                  </a:lnTo>
                  <a:lnTo>
                    <a:pt x="0" y="7988"/>
                  </a:lnTo>
                  <a:lnTo>
                    <a:pt x="7289" y="8833"/>
                  </a:lnTo>
                  <a:lnTo>
                    <a:pt x="7522" y="8250"/>
                  </a:lnTo>
                  <a:lnTo>
                    <a:pt x="7726" y="7667"/>
                  </a:lnTo>
                  <a:lnTo>
                    <a:pt x="7959" y="6909"/>
                  </a:lnTo>
                  <a:lnTo>
                    <a:pt x="8192" y="6064"/>
                  </a:lnTo>
                  <a:lnTo>
                    <a:pt x="8367" y="5218"/>
                  </a:lnTo>
                  <a:lnTo>
                    <a:pt x="8425" y="4810"/>
                  </a:lnTo>
                  <a:lnTo>
                    <a:pt x="8455" y="4402"/>
                  </a:lnTo>
                  <a:lnTo>
                    <a:pt x="8455" y="4023"/>
                  </a:lnTo>
                  <a:lnTo>
                    <a:pt x="8425" y="3673"/>
                  </a:lnTo>
                  <a:lnTo>
                    <a:pt x="8309" y="3178"/>
                  </a:lnTo>
                  <a:lnTo>
                    <a:pt x="8163" y="2711"/>
                  </a:lnTo>
                  <a:lnTo>
                    <a:pt x="7988" y="2245"/>
                  </a:lnTo>
                  <a:lnTo>
                    <a:pt x="7755" y="1837"/>
                  </a:lnTo>
                  <a:lnTo>
                    <a:pt x="7493" y="1487"/>
                  </a:lnTo>
                  <a:lnTo>
                    <a:pt x="7230" y="1137"/>
                  </a:lnTo>
                  <a:lnTo>
                    <a:pt x="6910" y="846"/>
                  </a:lnTo>
                  <a:lnTo>
                    <a:pt x="6589" y="583"/>
                  </a:lnTo>
                  <a:lnTo>
                    <a:pt x="6239" y="379"/>
                  </a:lnTo>
                  <a:lnTo>
                    <a:pt x="5889" y="204"/>
                  </a:lnTo>
                  <a:lnTo>
                    <a:pt x="5510" y="88"/>
                  </a:lnTo>
                  <a:lnTo>
                    <a:pt x="513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0"/>
            <p:cNvSpPr/>
            <p:nvPr/>
          </p:nvSpPr>
          <p:spPr>
            <a:xfrm>
              <a:off x="8048119" y="3256360"/>
              <a:ext cx="37727" cy="18149"/>
            </a:xfrm>
            <a:custGeom>
              <a:avLst/>
              <a:gdLst/>
              <a:ahLst/>
              <a:cxnLst/>
              <a:rect l="l" t="t" r="r" b="b"/>
              <a:pathLst>
                <a:path w="2245" h="1080" extrusionOk="0">
                  <a:moveTo>
                    <a:pt x="1895" y="234"/>
                  </a:moveTo>
                  <a:lnTo>
                    <a:pt x="1458" y="554"/>
                  </a:lnTo>
                  <a:lnTo>
                    <a:pt x="1079" y="759"/>
                  </a:lnTo>
                  <a:lnTo>
                    <a:pt x="904" y="846"/>
                  </a:lnTo>
                  <a:lnTo>
                    <a:pt x="729" y="875"/>
                  </a:lnTo>
                  <a:lnTo>
                    <a:pt x="496" y="875"/>
                  </a:lnTo>
                  <a:lnTo>
                    <a:pt x="408" y="817"/>
                  </a:lnTo>
                  <a:lnTo>
                    <a:pt x="321" y="759"/>
                  </a:lnTo>
                  <a:lnTo>
                    <a:pt x="262" y="671"/>
                  </a:lnTo>
                  <a:lnTo>
                    <a:pt x="233" y="584"/>
                  </a:lnTo>
                  <a:lnTo>
                    <a:pt x="204" y="496"/>
                  </a:lnTo>
                  <a:lnTo>
                    <a:pt x="233" y="438"/>
                  </a:lnTo>
                  <a:lnTo>
                    <a:pt x="321" y="350"/>
                  </a:lnTo>
                  <a:lnTo>
                    <a:pt x="467" y="292"/>
                  </a:lnTo>
                  <a:lnTo>
                    <a:pt x="671" y="263"/>
                  </a:lnTo>
                  <a:lnTo>
                    <a:pt x="904" y="234"/>
                  </a:lnTo>
                  <a:close/>
                  <a:moveTo>
                    <a:pt x="1195" y="1"/>
                  </a:moveTo>
                  <a:lnTo>
                    <a:pt x="845" y="30"/>
                  </a:lnTo>
                  <a:lnTo>
                    <a:pt x="525" y="88"/>
                  </a:lnTo>
                  <a:lnTo>
                    <a:pt x="262" y="176"/>
                  </a:lnTo>
                  <a:lnTo>
                    <a:pt x="146" y="234"/>
                  </a:lnTo>
                  <a:lnTo>
                    <a:pt x="58" y="292"/>
                  </a:lnTo>
                  <a:lnTo>
                    <a:pt x="29" y="380"/>
                  </a:lnTo>
                  <a:lnTo>
                    <a:pt x="0" y="467"/>
                  </a:lnTo>
                  <a:lnTo>
                    <a:pt x="0" y="554"/>
                  </a:lnTo>
                  <a:lnTo>
                    <a:pt x="29" y="642"/>
                  </a:lnTo>
                  <a:lnTo>
                    <a:pt x="88" y="788"/>
                  </a:lnTo>
                  <a:lnTo>
                    <a:pt x="146" y="904"/>
                  </a:lnTo>
                  <a:lnTo>
                    <a:pt x="233" y="963"/>
                  </a:lnTo>
                  <a:lnTo>
                    <a:pt x="321" y="1021"/>
                  </a:lnTo>
                  <a:lnTo>
                    <a:pt x="408" y="1050"/>
                  </a:lnTo>
                  <a:lnTo>
                    <a:pt x="612" y="1079"/>
                  </a:lnTo>
                  <a:lnTo>
                    <a:pt x="845" y="1050"/>
                  </a:lnTo>
                  <a:lnTo>
                    <a:pt x="1108" y="963"/>
                  </a:lnTo>
                  <a:lnTo>
                    <a:pt x="1341" y="846"/>
                  </a:lnTo>
                  <a:lnTo>
                    <a:pt x="1603" y="700"/>
                  </a:lnTo>
                  <a:lnTo>
                    <a:pt x="1808" y="554"/>
                  </a:lnTo>
                  <a:lnTo>
                    <a:pt x="2216" y="234"/>
                  </a:lnTo>
                  <a:lnTo>
                    <a:pt x="2245" y="205"/>
                  </a:lnTo>
                  <a:lnTo>
                    <a:pt x="2245" y="146"/>
                  </a:lnTo>
                  <a:lnTo>
                    <a:pt x="2216" y="88"/>
                  </a:lnTo>
                  <a:lnTo>
                    <a:pt x="2157" y="59"/>
                  </a:lnTo>
                  <a:lnTo>
                    <a:pt x="1808" y="30"/>
                  </a:lnTo>
                  <a:lnTo>
                    <a:pt x="11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0"/>
            <p:cNvSpPr/>
            <p:nvPr/>
          </p:nvSpPr>
          <p:spPr>
            <a:xfrm>
              <a:off x="8054975" y="3235791"/>
              <a:ext cx="31358" cy="24989"/>
            </a:xfrm>
            <a:custGeom>
              <a:avLst/>
              <a:gdLst/>
              <a:ahLst/>
              <a:cxnLst/>
              <a:rect l="l" t="t" r="r" b="b"/>
              <a:pathLst>
                <a:path w="1866" h="1487" extrusionOk="0">
                  <a:moveTo>
                    <a:pt x="583" y="204"/>
                  </a:moveTo>
                  <a:lnTo>
                    <a:pt x="729" y="263"/>
                  </a:lnTo>
                  <a:lnTo>
                    <a:pt x="875" y="350"/>
                  </a:lnTo>
                  <a:lnTo>
                    <a:pt x="991" y="467"/>
                  </a:lnTo>
                  <a:lnTo>
                    <a:pt x="1137" y="612"/>
                  </a:lnTo>
                  <a:lnTo>
                    <a:pt x="1370" y="933"/>
                  </a:lnTo>
                  <a:lnTo>
                    <a:pt x="1545" y="1225"/>
                  </a:lnTo>
                  <a:lnTo>
                    <a:pt x="1574" y="1254"/>
                  </a:lnTo>
                  <a:lnTo>
                    <a:pt x="1574" y="1254"/>
                  </a:lnTo>
                  <a:lnTo>
                    <a:pt x="1370" y="1195"/>
                  </a:lnTo>
                  <a:lnTo>
                    <a:pt x="1137" y="1137"/>
                  </a:lnTo>
                  <a:lnTo>
                    <a:pt x="729" y="904"/>
                  </a:lnTo>
                  <a:lnTo>
                    <a:pt x="525" y="787"/>
                  </a:lnTo>
                  <a:lnTo>
                    <a:pt x="379" y="671"/>
                  </a:lnTo>
                  <a:lnTo>
                    <a:pt x="263" y="554"/>
                  </a:lnTo>
                  <a:lnTo>
                    <a:pt x="204" y="437"/>
                  </a:lnTo>
                  <a:lnTo>
                    <a:pt x="204" y="408"/>
                  </a:lnTo>
                  <a:lnTo>
                    <a:pt x="204" y="350"/>
                  </a:lnTo>
                  <a:lnTo>
                    <a:pt x="233" y="292"/>
                  </a:lnTo>
                  <a:lnTo>
                    <a:pt x="321" y="263"/>
                  </a:lnTo>
                  <a:lnTo>
                    <a:pt x="437" y="204"/>
                  </a:lnTo>
                  <a:close/>
                  <a:moveTo>
                    <a:pt x="408" y="0"/>
                  </a:moveTo>
                  <a:lnTo>
                    <a:pt x="292" y="29"/>
                  </a:lnTo>
                  <a:lnTo>
                    <a:pt x="204" y="88"/>
                  </a:lnTo>
                  <a:lnTo>
                    <a:pt x="88" y="146"/>
                  </a:lnTo>
                  <a:lnTo>
                    <a:pt x="29" y="263"/>
                  </a:lnTo>
                  <a:lnTo>
                    <a:pt x="0" y="379"/>
                  </a:lnTo>
                  <a:lnTo>
                    <a:pt x="29" y="496"/>
                  </a:lnTo>
                  <a:lnTo>
                    <a:pt x="59" y="612"/>
                  </a:lnTo>
                  <a:lnTo>
                    <a:pt x="233" y="787"/>
                  </a:lnTo>
                  <a:lnTo>
                    <a:pt x="408" y="933"/>
                  </a:lnTo>
                  <a:lnTo>
                    <a:pt x="612" y="1079"/>
                  </a:lnTo>
                  <a:lnTo>
                    <a:pt x="816" y="1195"/>
                  </a:lnTo>
                  <a:lnTo>
                    <a:pt x="1050" y="1312"/>
                  </a:lnTo>
                  <a:lnTo>
                    <a:pt x="1283" y="1400"/>
                  </a:lnTo>
                  <a:lnTo>
                    <a:pt x="1516" y="1458"/>
                  </a:lnTo>
                  <a:lnTo>
                    <a:pt x="1749" y="1487"/>
                  </a:lnTo>
                  <a:lnTo>
                    <a:pt x="1808" y="1487"/>
                  </a:lnTo>
                  <a:lnTo>
                    <a:pt x="1837" y="1458"/>
                  </a:lnTo>
                  <a:lnTo>
                    <a:pt x="1866" y="1400"/>
                  </a:lnTo>
                  <a:lnTo>
                    <a:pt x="1837" y="1341"/>
                  </a:lnTo>
                  <a:lnTo>
                    <a:pt x="1720" y="1137"/>
                  </a:lnTo>
                  <a:lnTo>
                    <a:pt x="1458" y="729"/>
                  </a:lnTo>
                  <a:lnTo>
                    <a:pt x="1283" y="496"/>
                  </a:lnTo>
                  <a:lnTo>
                    <a:pt x="1079" y="292"/>
                  </a:lnTo>
                  <a:lnTo>
                    <a:pt x="875" y="117"/>
                  </a:lnTo>
                  <a:lnTo>
                    <a:pt x="758" y="59"/>
                  </a:lnTo>
                  <a:lnTo>
                    <a:pt x="642" y="29"/>
                  </a:lnTo>
                  <a:lnTo>
                    <a:pt x="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0"/>
            <p:cNvSpPr/>
            <p:nvPr/>
          </p:nvSpPr>
          <p:spPr>
            <a:xfrm>
              <a:off x="7624347" y="3324454"/>
              <a:ext cx="46550" cy="18637"/>
            </a:xfrm>
            <a:custGeom>
              <a:avLst/>
              <a:gdLst/>
              <a:ahLst/>
              <a:cxnLst/>
              <a:rect l="l" t="t" r="r" b="b"/>
              <a:pathLst>
                <a:path w="2770" h="1109" extrusionOk="0">
                  <a:moveTo>
                    <a:pt x="496" y="234"/>
                  </a:moveTo>
                  <a:lnTo>
                    <a:pt x="962" y="321"/>
                  </a:lnTo>
                  <a:lnTo>
                    <a:pt x="1429" y="438"/>
                  </a:lnTo>
                  <a:lnTo>
                    <a:pt x="1895" y="613"/>
                  </a:lnTo>
                  <a:lnTo>
                    <a:pt x="2362" y="788"/>
                  </a:lnTo>
                  <a:lnTo>
                    <a:pt x="1691" y="875"/>
                  </a:lnTo>
                  <a:lnTo>
                    <a:pt x="1400" y="904"/>
                  </a:lnTo>
                  <a:lnTo>
                    <a:pt x="1137" y="904"/>
                  </a:lnTo>
                  <a:lnTo>
                    <a:pt x="904" y="875"/>
                  </a:lnTo>
                  <a:lnTo>
                    <a:pt x="700" y="846"/>
                  </a:lnTo>
                  <a:lnTo>
                    <a:pt x="554" y="788"/>
                  </a:lnTo>
                  <a:lnTo>
                    <a:pt x="409" y="700"/>
                  </a:lnTo>
                  <a:lnTo>
                    <a:pt x="350" y="642"/>
                  </a:lnTo>
                  <a:lnTo>
                    <a:pt x="292" y="555"/>
                  </a:lnTo>
                  <a:lnTo>
                    <a:pt x="234" y="467"/>
                  </a:lnTo>
                  <a:lnTo>
                    <a:pt x="234" y="380"/>
                  </a:lnTo>
                  <a:lnTo>
                    <a:pt x="234" y="292"/>
                  </a:lnTo>
                  <a:lnTo>
                    <a:pt x="263" y="263"/>
                  </a:lnTo>
                  <a:lnTo>
                    <a:pt x="379" y="234"/>
                  </a:lnTo>
                  <a:close/>
                  <a:moveTo>
                    <a:pt x="379" y="1"/>
                  </a:moveTo>
                  <a:lnTo>
                    <a:pt x="234" y="30"/>
                  </a:lnTo>
                  <a:lnTo>
                    <a:pt x="146" y="88"/>
                  </a:lnTo>
                  <a:lnTo>
                    <a:pt x="88" y="147"/>
                  </a:lnTo>
                  <a:lnTo>
                    <a:pt x="30" y="205"/>
                  </a:lnTo>
                  <a:lnTo>
                    <a:pt x="0" y="292"/>
                  </a:lnTo>
                  <a:lnTo>
                    <a:pt x="0" y="351"/>
                  </a:lnTo>
                  <a:lnTo>
                    <a:pt x="30" y="496"/>
                  </a:lnTo>
                  <a:lnTo>
                    <a:pt x="88" y="642"/>
                  </a:lnTo>
                  <a:lnTo>
                    <a:pt x="175" y="759"/>
                  </a:lnTo>
                  <a:lnTo>
                    <a:pt x="263" y="875"/>
                  </a:lnTo>
                  <a:lnTo>
                    <a:pt x="525" y="992"/>
                  </a:lnTo>
                  <a:lnTo>
                    <a:pt x="758" y="1079"/>
                  </a:lnTo>
                  <a:lnTo>
                    <a:pt x="1021" y="1109"/>
                  </a:lnTo>
                  <a:lnTo>
                    <a:pt x="1283" y="1109"/>
                  </a:lnTo>
                  <a:lnTo>
                    <a:pt x="1633" y="1079"/>
                  </a:lnTo>
                  <a:lnTo>
                    <a:pt x="1983" y="1050"/>
                  </a:lnTo>
                  <a:lnTo>
                    <a:pt x="2333" y="992"/>
                  </a:lnTo>
                  <a:lnTo>
                    <a:pt x="2682" y="904"/>
                  </a:lnTo>
                  <a:lnTo>
                    <a:pt x="2741" y="875"/>
                  </a:lnTo>
                  <a:lnTo>
                    <a:pt x="2770" y="817"/>
                  </a:lnTo>
                  <a:lnTo>
                    <a:pt x="2741" y="759"/>
                  </a:lnTo>
                  <a:lnTo>
                    <a:pt x="2682" y="730"/>
                  </a:lnTo>
                  <a:lnTo>
                    <a:pt x="2216" y="496"/>
                  </a:lnTo>
                  <a:lnTo>
                    <a:pt x="1866" y="351"/>
                  </a:lnTo>
                  <a:lnTo>
                    <a:pt x="1458" y="234"/>
                  </a:lnTo>
                  <a:lnTo>
                    <a:pt x="1079" y="88"/>
                  </a:lnTo>
                  <a:lnTo>
                    <a:pt x="700" y="30"/>
                  </a:ln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0"/>
            <p:cNvSpPr/>
            <p:nvPr/>
          </p:nvSpPr>
          <p:spPr>
            <a:xfrm>
              <a:off x="7640513" y="3307800"/>
              <a:ext cx="30888" cy="32350"/>
            </a:xfrm>
            <a:custGeom>
              <a:avLst/>
              <a:gdLst/>
              <a:ahLst/>
              <a:cxnLst/>
              <a:rect l="l" t="t" r="r" b="b"/>
              <a:pathLst>
                <a:path w="1838" h="1925" extrusionOk="0">
                  <a:moveTo>
                    <a:pt x="467" y="175"/>
                  </a:moveTo>
                  <a:lnTo>
                    <a:pt x="554" y="205"/>
                  </a:lnTo>
                  <a:lnTo>
                    <a:pt x="671" y="234"/>
                  </a:lnTo>
                  <a:lnTo>
                    <a:pt x="788" y="263"/>
                  </a:lnTo>
                  <a:lnTo>
                    <a:pt x="875" y="350"/>
                  </a:lnTo>
                  <a:lnTo>
                    <a:pt x="1050" y="525"/>
                  </a:lnTo>
                  <a:lnTo>
                    <a:pt x="1196" y="729"/>
                  </a:lnTo>
                  <a:lnTo>
                    <a:pt x="1312" y="963"/>
                  </a:lnTo>
                  <a:lnTo>
                    <a:pt x="1429" y="1225"/>
                  </a:lnTo>
                  <a:lnTo>
                    <a:pt x="1575" y="1633"/>
                  </a:lnTo>
                  <a:lnTo>
                    <a:pt x="1341" y="1487"/>
                  </a:lnTo>
                  <a:lnTo>
                    <a:pt x="1108" y="1312"/>
                  </a:lnTo>
                  <a:lnTo>
                    <a:pt x="671" y="933"/>
                  </a:lnTo>
                  <a:lnTo>
                    <a:pt x="467" y="729"/>
                  </a:lnTo>
                  <a:lnTo>
                    <a:pt x="321" y="554"/>
                  </a:lnTo>
                  <a:lnTo>
                    <a:pt x="234" y="409"/>
                  </a:lnTo>
                  <a:lnTo>
                    <a:pt x="204" y="292"/>
                  </a:lnTo>
                  <a:lnTo>
                    <a:pt x="234" y="234"/>
                  </a:lnTo>
                  <a:lnTo>
                    <a:pt x="263" y="205"/>
                  </a:lnTo>
                  <a:lnTo>
                    <a:pt x="321" y="175"/>
                  </a:lnTo>
                  <a:close/>
                  <a:moveTo>
                    <a:pt x="350" y="1"/>
                  </a:moveTo>
                  <a:lnTo>
                    <a:pt x="204" y="30"/>
                  </a:lnTo>
                  <a:lnTo>
                    <a:pt x="88" y="88"/>
                  </a:lnTo>
                  <a:lnTo>
                    <a:pt x="30" y="175"/>
                  </a:lnTo>
                  <a:lnTo>
                    <a:pt x="0" y="263"/>
                  </a:lnTo>
                  <a:lnTo>
                    <a:pt x="0" y="350"/>
                  </a:lnTo>
                  <a:lnTo>
                    <a:pt x="30" y="467"/>
                  </a:lnTo>
                  <a:lnTo>
                    <a:pt x="146" y="700"/>
                  </a:lnTo>
                  <a:lnTo>
                    <a:pt x="350" y="933"/>
                  </a:lnTo>
                  <a:lnTo>
                    <a:pt x="613" y="1196"/>
                  </a:lnTo>
                  <a:lnTo>
                    <a:pt x="875" y="1429"/>
                  </a:lnTo>
                  <a:lnTo>
                    <a:pt x="1167" y="1633"/>
                  </a:lnTo>
                  <a:lnTo>
                    <a:pt x="1458" y="1808"/>
                  </a:lnTo>
                  <a:lnTo>
                    <a:pt x="1691" y="1925"/>
                  </a:lnTo>
                  <a:lnTo>
                    <a:pt x="1808" y="1925"/>
                  </a:lnTo>
                  <a:lnTo>
                    <a:pt x="1837" y="1866"/>
                  </a:lnTo>
                  <a:lnTo>
                    <a:pt x="1837" y="1808"/>
                  </a:lnTo>
                  <a:lnTo>
                    <a:pt x="1750" y="1487"/>
                  </a:lnTo>
                  <a:lnTo>
                    <a:pt x="1633" y="1167"/>
                  </a:lnTo>
                  <a:lnTo>
                    <a:pt x="1487" y="817"/>
                  </a:lnTo>
                  <a:lnTo>
                    <a:pt x="1283" y="496"/>
                  </a:lnTo>
                  <a:lnTo>
                    <a:pt x="1137" y="350"/>
                  </a:lnTo>
                  <a:lnTo>
                    <a:pt x="1021" y="205"/>
                  </a:lnTo>
                  <a:lnTo>
                    <a:pt x="875" y="117"/>
                  </a:lnTo>
                  <a:lnTo>
                    <a:pt x="700" y="30"/>
                  </a:lnTo>
                  <a:lnTo>
                    <a:pt x="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0"/>
            <p:cNvSpPr/>
            <p:nvPr/>
          </p:nvSpPr>
          <p:spPr>
            <a:xfrm>
              <a:off x="7405361" y="1223762"/>
              <a:ext cx="14704" cy="3445"/>
            </a:xfrm>
            <a:custGeom>
              <a:avLst/>
              <a:gdLst/>
              <a:ahLst/>
              <a:cxnLst/>
              <a:rect l="l" t="t" r="r" b="b"/>
              <a:pathLst>
                <a:path w="875" h="205" extrusionOk="0">
                  <a:moveTo>
                    <a:pt x="0" y="0"/>
                  </a:moveTo>
                  <a:lnTo>
                    <a:pt x="117" y="59"/>
                  </a:lnTo>
                  <a:lnTo>
                    <a:pt x="204" y="117"/>
                  </a:lnTo>
                  <a:lnTo>
                    <a:pt x="350" y="175"/>
                  </a:lnTo>
                  <a:lnTo>
                    <a:pt x="467" y="204"/>
                  </a:lnTo>
                  <a:lnTo>
                    <a:pt x="613" y="204"/>
                  </a:lnTo>
                  <a:lnTo>
                    <a:pt x="700" y="175"/>
                  </a:lnTo>
                  <a:lnTo>
                    <a:pt x="758" y="146"/>
                  </a:lnTo>
                  <a:lnTo>
                    <a:pt x="817" y="59"/>
                  </a:lnTo>
                  <a:lnTo>
                    <a:pt x="8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0"/>
            <p:cNvSpPr/>
            <p:nvPr/>
          </p:nvSpPr>
          <p:spPr>
            <a:xfrm>
              <a:off x="7442097" y="3416562"/>
              <a:ext cx="493849" cy="51944"/>
            </a:xfrm>
            <a:custGeom>
              <a:avLst/>
              <a:gdLst/>
              <a:ahLst/>
              <a:cxnLst/>
              <a:rect l="l" t="t" r="r" b="b"/>
              <a:pathLst>
                <a:path w="29387" h="3091" extrusionOk="0">
                  <a:moveTo>
                    <a:pt x="700" y="0"/>
                  </a:moveTo>
                  <a:lnTo>
                    <a:pt x="555" y="30"/>
                  </a:lnTo>
                  <a:lnTo>
                    <a:pt x="438" y="59"/>
                  </a:lnTo>
                  <a:lnTo>
                    <a:pt x="292" y="117"/>
                  </a:lnTo>
                  <a:lnTo>
                    <a:pt x="205" y="204"/>
                  </a:lnTo>
                  <a:lnTo>
                    <a:pt x="117" y="321"/>
                  </a:lnTo>
                  <a:lnTo>
                    <a:pt x="30" y="438"/>
                  </a:lnTo>
                  <a:lnTo>
                    <a:pt x="1" y="583"/>
                  </a:lnTo>
                  <a:lnTo>
                    <a:pt x="1" y="729"/>
                  </a:lnTo>
                  <a:lnTo>
                    <a:pt x="1" y="3090"/>
                  </a:lnTo>
                  <a:lnTo>
                    <a:pt x="29386" y="3090"/>
                  </a:lnTo>
                  <a:lnTo>
                    <a:pt x="29386" y="729"/>
                  </a:lnTo>
                  <a:lnTo>
                    <a:pt x="29357" y="583"/>
                  </a:lnTo>
                  <a:lnTo>
                    <a:pt x="29328" y="438"/>
                  </a:lnTo>
                  <a:lnTo>
                    <a:pt x="29270" y="321"/>
                  </a:lnTo>
                  <a:lnTo>
                    <a:pt x="29182" y="204"/>
                  </a:lnTo>
                  <a:lnTo>
                    <a:pt x="29066" y="117"/>
                  </a:lnTo>
                  <a:lnTo>
                    <a:pt x="28949" y="59"/>
                  </a:lnTo>
                  <a:lnTo>
                    <a:pt x="28803" y="30"/>
                  </a:lnTo>
                  <a:lnTo>
                    <a:pt x="286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0"/>
            <p:cNvSpPr/>
            <p:nvPr/>
          </p:nvSpPr>
          <p:spPr>
            <a:xfrm>
              <a:off x="7442097" y="3416562"/>
              <a:ext cx="493849" cy="51944"/>
            </a:xfrm>
            <a:custGeom>
              <a:avLst/>
              <a:gdLst/>
              <a:ahLst/>
              <a:cxnLst/>
              <a:rect l="l" t="t" r="r" b="b"/>
              <a:pathLst>
                <a:path w="29387" h="3091" fill="none" extrusionOk="0">
                  <a:moveTo>
                    <a:pt x="700" y="0"/>
                  </a:moveTo>
                  <a:lnTo>
                    <a:pt x="28657" y="0"/>
                  </a:lnTo>
                  <a:lnTo>
                    <a:pt x="28657" y="0"/>
                  </a:lnTo>
                  <a:lnTo>
                    <a:pt x="28803" y="30"/>
                  </a:lnTo>
                  <a:lnTo>
                    <a:pt x="28949" y="59"/>
                  </a:lnTo>
                  <a:lnTo>
                    <a:pt x="29066" y="117"/>
                  </a:lnTo>
                  <a:lnTo>
                    <a:pt x="29182" y="204"/>
                  </a:lnTo>
                  <a:lnTo>
                    <a:pt x="29270" y="321"/>
                  </a:lnTo>
                  <a:lnTo>
                    <a:pt x="29328" y="438"/>
                  </a:lnTo>
                  <a:lnTo>
                    <a:pt x="29357" y="583"/>
                  </a:lnTo>
                  <a:lnTo>
                    <a:pt x="29386" y="729"/>
                  </a:lnTo>
                  <a:lnTo>
                    <a:pt x="29386" y="3090"/>
                  </a:lnTo>
                  <a:lnTo>
                    <a:pt x="1" y="3090"/>
                  </a:lnTo>
                  <a:lnTo>
                    <a:pt x="1" y="729"/>
                  </a:lnTo>
                  <a:lnTo>
                    <a:pt x="1" y="729"/>
                  </a:lnTo>
                  <a:lnTo>
                    <a:pt x="1" y="583"/>
                  </a:lnTo>
                  <a:lnTo>
                    <a:pt x="30" y="438"/>
                  </a:lnTo>
                  <a:lnTo>
                    <a:pt x="117" y="321"/>
                  </a:lnTo>
                  <a:lnTo>
                    <a:pt x="205" y="204"/>
                  </a:lnTo>
                  <a:lnTo>
                    <a:pt x="292" y="117"/>
                  </a:lnTo>
                  <a:lnTo>
                    <a:pt x="438" y="59"/>
                  </a:lnTo>
                  <a:lnTo>
                    <a:pt x="555" y="30"/>
                  </a:lnTo>
                  <a:lnTo>
                    <a:pt x="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0"/>
            <p:cNvSpPr/>
            <p:nvPr/>
          </p:nvSpPr>
          <p:spPr>
            <a:xfrm>
              <a:off x="7446029" y="3599787"/>
              <a:ext cx="494319" cy="51944"/>
            </a:xfrm>
            <a:custGeom>
              <a:avLst/>
              <a:gdLst/>
              <a:ahLst/>
              <a:cxnLst/>
              <a:rect l="l" t="t" r="r" b="b"/>
              <a:pathLst>
                <a:path w="29415" h="3091" extrusionOk="0">
                  <a:moveTo>
                    <a:pt x="0" y="0"/>
                  </a:moveTo>
                  <a:lnTo>
                    <a:pt x="0" y="3090"/>
                  </a:lnTo>
                  <a:lnTo>
                    <a:pt x="29415" y="3090"/>
                  </a:lnTo>
                  <a:lnTo>
                    <a:pt x="294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0"/>
            <p:cNvSpPr/>
            <p:nvPr/>
          </p:nvSpPr>
          <p:spPr>
            <a:xfrm>
              <a:off x="7446029" y="3599787"/>
              <a:ext cx="494319" cy="51944"/>
            </a:xfrm>
            <a:custGeom>
              <a:avLst/>
              <a:gdLst/>
              <a:ahLst/>
              <a:cxnLst/>
              <a:rect l="l" t="t" r="r" b="b"/>
              <a:pathLst>
                <a:path w="29415" h="3091" fill="none" extrusionOk="0">
                  <a:moveTo>
                    <a:pt x="0" y="0"/>
                  </a:moveTo>
                  <a:lnTo>
                    <a:pt x="29415" y="0"/>
                  </a:lnTo>
                  <a:lnTo>
                    <a:pt x="29415" y="3090"/>
                  </a:lnTo>
                  <a:lnTo>
                    <a:pt x="0" y="309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0"/>
            <p:cNvSpPr/>
            <p:nvPr/>
          </p:nvSpPr>
          <p:spPr>
            <a:xfrm>
              <a:off x="7631691" y="3599787"/>
              <a:ext cx="281719" cy="51944"/>
            </a:xfrm>
            <a:custGeom>
              <a:avLst/>
              <a:gdLst/>
              <a:ahLst/>
              <a:cxnLst/>
              <a:rect l="l" t="t" r="r" b="b"/>
              <a:pathLst>
                <a:path w="16764" h="3091" extrusionOk="0">
                  <a:moveTo>
                    <a:pt x="496" y="0"/>
                  </a:moveTo>
                  <a:lnTo>
                    <a:pt x="1" y="3090"/>
                  </a:lnTo>
                  <a:lnTo>
                    <a:pt x="6822" y="3090"/>
                  </a:lnTo>
                  <a:lnTo>
                    <a:pt x="6327" y="0"/>
                  </a:lnTo>
                  <a:close/>
                  <a:moveTo>
                    <a:pt x="9388" y="0"/>
                  </a:moveTo>
                  <a:lnTo>
                    <a:pt x="9883" y="3090"/>
                  </a:lnTo>
                  <a:lnTo>
                    <a:pt x="16763" y="3090"/>
                  </a:lnTo>
                  <a:lnTo>
                    <a:pt x="16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0"/>
            <p:cNvSpPr/>
            <p:nvPr/>
          </p:nvSpPr>
          <p:spPr>
            <a:xfrm>
              <a:off x="7631691" y="3599787"/>
              <a:ext cx="114661" cy="51944"/>
            </a:xfrm>
            <a:custGeom>
              <a:avLst/>
              <a:gdLst/>
              <a:ahLst/>
              <a:cxnLst/>
              <a:rect l="l" t="t" r="r" b="b"/>
              <a:pathLst>
                <a:path w="6823" h="3091" fill="none" extrusionOk="0">
                  <a:moveTo>
                    <a:pt x="6327" y="0"/>
                  </a:moveTo>
                  <a:lnTo>
                    <a:pt x="496" y="0"/>
                  </a:lnTo>
                  <a:lnTo>
                    <a:pt x="1" y="3090"/>
                  </a:lnTo>
                  <a:lnTo>
                    <a:pt x="6822" y="3090"/>
                  </a:lnTo>
                  <a:lnTo>
                    <a:pt x="632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0"/>
            <p:cNvSpPr/>
            <p:nvPr/>
          </p:nvSpPr>
          <p:spPr>
            <a:xfrm>
              <a:off x="7789439" y="3599787"/>
              <a:ext cx="123970" cy="51944"/>
            </a:xfrm>
            <a:custGeom>
              <a:avLst/>
              <a:gdLst/>
              <a:ahLst/>
              <a:cxnLst/>
              <a:rect l="l" t="t" r="r" b="b"/>
              <a:pathLst>
                <a:path w="7377" h="3091" fill="none" extrusionOk="0">
                  <a:moveTo>
                    <a:pt x="6881" y="0"/>
                  </a:moveTo>
                  <a:lnTo>
                    <a:pt x="1" y="0"/>
                  </a:lnTo>
                  <a:lnTo>
                    <a:pt x="496" y="3090"/>
                  </a:lnTo>
                  <a:lnTo>
                    <a:pt x="7376" y="3090"/>
                  </a:lnTo>
                  <a:lnTo>
                    <a:pt x="68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0"/>
            <p:cNvSpPr/>
            <p:nvPr/>
          </p:nvSpPr>
          <p:spPr>
            <a:xfrm>
              <a:off x="7554287" y="3468002"/>
              <a:ext cx="106813" cy="358131"/>
            </a:xfrm>
            <a:custGeom>
              <a:avLst/>
              <a:gdLst/>
              <a:ahLst/>
              <a:cxnLst/>
              <a:rect l="l" t="t" r="r" b="b"/>
              <a:pathLst>
                <a:path w="6356" h="21311" extrusionOk="0">
                  <a:moveTo>
                    <a:pt x="3266" y="0"/>
                  </a:moveTo>
                  <a:lnTo>
                    <a:pt x="1" y="20494"/>
                  </a:lnTo>
                  <a:lnTo>
                    <a:pt x="1" y="20611"/>
                  </a:lnTo>
                  <a:lnTo>
                    <a:pt x="1" y="20757"/>
                  </a:lnTo>
                  <a:lnTo>
                    <a:pt x="59" y="20873"/>
                  </a:lnTo>
                  <a:lnTo>
                    <a:pt x="117" y="20990"/>
                  </a:lnTo>
                  <a:lnTo>
                    <a:pt x="205" y="21107"/>
                  </a:lnTo>
                  <a:lnTo>
                    <a:pt x="321" y="21194"/>
                  </a:lnTo>
                  <a:lnTo>
                    <a:pt x="438" y="21252"/>
                  </a:lnTo>
                  <a:lnTo>
                    <a:pt x="555" y="21311"/>
                  </a:lnTo>
                  <a:lnTo>
                    <a:pt x="2449" y="21311"/>
                  </a:lnTo>
                  <a:lnTo>
                    <a:pt x="2595" y="21281"/>
                  </a:lnTo>
                  <a:lnTo>
                    <a:pt x="2712" y="21223"/>
                  </a:lnTo>
                  <a:lnTo>
                    <a:pt x="2799" y="21136"/>
                  </a:lnTo>
                  <a:lnTo>
                    <a:pt x="2887" y="21048"/>
                  </a:lnTo>
                  <a:lnTo>
                    <a:pt x="2974" y="20961"/>
                  </a:lnTo>
                  <a:lnTo>
                    <a:pt x="3003" y="20844"/>
                  </a:lnTo>
                  <a:lnTo>
                    <a:pt x="3062" y="20698"/>
                  </a:lnTo>
                  <a:lnTo>
                    <a:pt x="6356" y="29"/>
                  </a:lnTo>
                  <a:lnTo>
                    <a:pt x="3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0"/>
            <p:cNvSpPr/>
            <p:nvPr/>
          </p:nvSpPr>
          <p:spPr>
            <a:xfrm>
              <a:off x="7554287" y="3468002"/>
              <a:ext cx="106813" cy="358131"/>
            </a:xfrm>
            <a:custGeom>
              <a:avLst/>
              <a:gdLst/>
              <a:ahLst/>
              <a:cxnLst/>
              <a:rect l="l" t="t" r="r" b="b"/>
              <a:pathLst>
                <a:path w="6356" h="21311" fill="none" extrusionOk="0">
                  <a:moveTo>
                    <a:pt x="6356" y="29"/>
                  </a:moveTo>
                  <a:lnTo>
                    <a:pt x="3062" y="20698"/>
                  </a:lnTo>
                  <a:lnTo>
                    <a:pt x="3062" y="20698"/>
                  </a:lnTo>
                  <a:lnTo>
                    <a:pt x="3003" y="20844"/>
                  </a:lnTo>
                  <a:lnTo>
                    <a:pt x="2974" y="20961"/>
                  </a:lnTo>
                  <a:lnTo>
                    <a:pt x="2887" y="21048"/>
                  </a:lnTo>
                  <a:lnTo>
                    <a:pt x="2799" y="21136"/>
                  </a:lnTo>
                  <a:lnTo>
                    <a:pt x="2712" y="21223"/>
                  </a:lnTo>
                  <a:lnTo>
                    <a:pt x="2595" y="21281"/>
                  </a:lnTo>
                  <a:lnTo>
                    <a:pt x="2449" y="21311"/>
                  </a:lnTo>
                  <a:lnTo>
                    <a:pt x="2333" y="21311"/>
                  </a:lnTo>
                  <a:lnTo>
                    <a:pt x="700" y="21311"/>
                  </a:lnTo>
                  <a:lnTo>
                    <a:pt x="700" y="21311"/>
                  </a:lnTo>
                  <a:lnTo>
                    <a:pt x="555" y="21311"/>
                  </a:lnTo>
                  <a:lnTo>
                    <a:pt x="438" y="21252"/>
                  </a:lnTo>
                  <a:lnTo>
                    <a:pt x="321" y="21194"/>
                  </a:lnTo>
                  <a:lnTo>
                    <a:pt x="205" y="21107"/>
                  </a:lnTo>
                  <a:lnTo>
                    <a:pt x="117" y="20990"/>
                  </a:lnTo>
                  <a:lnTo>
                    <a:pt x="59" y="20873"/>
                  </a:lnTo>
                  <a:lnTo>
                    <a:pt x="1" y="20757"/>
                  </a:lnTo>
                  <a:lnTo>
                    <a:pt x="1" y="20611"/>
                  </a:lnTo>
                  <a:lnTo>
                    <a:pt x="1" y="20611"/>
                  </a:lnTo>
                  <a:lnTo>
                    <a:pt x="1" y="20494"/>
                  </a:lnTo>
                  <a:lnTo>
                    <a:pt x="3266" y="0"/>
                  </a:lnTo>
                  <a:lnTo>
                    <a:pt x="6356" y="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0"/>
            <p:cNvSpPr/>
            <p:nvPr/>
          </p:nvSpPr>
          <p:spPr>
            <a:xfrm>
              <a:off x="7604752" y="3468489"/>
              <a:ext cx="56347" cy="26468"/>
            </a:xfrm>
            <a:custGeom>
              <a:avLst/>
              <a:gdLst/>
              <a:ahLst/>
              <a:cxnLst/>
              <a:rect l="l" t="t" r="r" b="b"/>
              <a:pathLst>
                <a:path w="3353" h="1575" extrusionOk="0">
                  <a:moveTo>
                    <a:pt x="59" y="1283"/>
                  </a:moveTo>
                  <a:lnTo>
                    <a:pt x="0" y="1575"/>
                  </a:lnTo>
                  <a:lnTo>
                    <a:pt x="0" y="1575"/>
                  </a:lnTo>
                  <a:lnTo>
                    <a:pt x="59" y="1283"/>
                  </a:lnTo>
                  <a:close/>
                  <a:moveTo>
                    <a:pt x="3353" y="0"/>
                  </a:moveTo>
                  <a:lnTo>
                    <a:pt x="3353" y="0"/>
                  </a:lnTo>
                  <a:lnTo>
                    <a:pt x="3090" y="1575"/>
                  </a:lnTo>
                  <a:lnTo>
                    <a:pt x="3090" y="1575"/>
                  </a:lnTo>
                  <a:lnTo>
                    <a:pt x="3353" y="0"/>
                  </a:lnTo>
                  <a:close/>
                </a:path>
              </a:pathLst>
            </a:cu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0"/>
            <p:cNvSpPr/>
            <p:nvPr/>
          </p:nvSpPr>
          <p:spPr>
            <a:xfrm>
              <a:off x="7604752" y="3490050"/>
              <a:ext cx="991" cy="4907"/>
            </a:xfrm>
            <a:custGeom>
              <a:avLst/>
              <a:gdLst/>
              <a:ahLst/>
              <a:cxnLst/>
              <a:rect l="l" t="t" r="r" b="b"/>
              <a:pathLst>
                <a:path w="59" h="292" fill="none" extrusionOk="0">
                  <a:moveTo>
                    <a:pt x="59" y="0"/>
                  </a:moveTo>
                  <a:lnTo>
                    <a:pt x="0" y="292"/>
                  </a:lnTo>
                  <a:lnTo>
                    <a:pt x="0" y="292"/>
                  </a:lnTo>
                  <a:lnTo>
                    <a:pt x="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0"/>
            <p:cNvSpPr/>
            <p:nvPr/>
          </p:nvSpPr>
          <p:spPr>
            <a:xfrm>
              <a:off x="7656680" y="3468489"/>
              <a:ext cx="4420" cy="26468"/>
            </a:xfrm>
            <a:custGeom>
              <a:avLst/>
              <a:gdLst/>
              <a:ahLst/>
              <a:cxnLst/>
              <a:rect l="l" t="t" r="r" b="b"/>
              <a:pathLst>
                <a:path w="263" h="1575" fill="none" extrusionOk="0">
                  <a:moveTo>
                    <a:pt x="263" y="0"/>
                  </a:moveTo>
                  <a:lnTo>
                    <a:pt x="263" y="0"/>
                  </a:lnTo>
                  <a:lnTo>
                    <a:pt x="0" y="1575"/>
                  </a:lnTo>
                  <a:lnTo>
                    <a:pt x="0" y="1575"/>
                  </a:lnTo>
                  <a:lnTo>
                    <a:pt x="2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0"/>
            <p:cNvSpPr/>
            <p:nvPr/>
          </p:nvSpPr>
          <p:spPr>
            <a:xfrm>
              <a:off x="7604752" y="3468489"/>
              <a:ext cx="56347" cy="26468"/>
            </a:xfrm>
            <a:custGeom>
              <a:avLst/>
              <a:gdLst/>
              <a:ahLst/>
              <a:cxnLst/>
              <a:rect l="l" t="t" r="r" b="b"/>
              <a:pathLst>
                <a:path w="3353" h="1575" extrusionOk="0">
                  <a:moveTo>
                    <a:pt x="263" y="0"/>
                  </a:moveTo>
                  <a:lnTo>
                    <a:pt x="59" y="1283"/>
                  </a:lnTo>
                  <a:lnTo>
                    <a:pt x="0" y="1575"/>
                  </a:lnTo>
                  <a:lnTo>
                    <a:pt x="3090" y="1575"/>
                  </a:lnTo>
                  <a:lnTo>
                    <a:pt x="3353" y="0"/>
                  </a:lnTo>
                  <a:close/>
                </a:path>
              </a:pathLst>
            </a:custGeom>
            <a:solidFill>
              <a:schemeClr val="dk1">
                <a:alpha val="329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0"/>
            <p:cNvSpPr/>
            <p:nvPr/>
          </p:nvSpPr>
          <p:spPr>
            <a:xfrm>
              <a:off x="7604752" y="3468489"/>
              <a:ext cx="56347" cy="26468"/>
            </a:xfrm>
            <a:custGeom>
              <a:avLst/>
              <a:gdLst/>
              <a:ahLst/>
              <a:cxnLst/>
              <a:rect l="l" t="t" r="r" b="b"/>
              <a:pathLst>
                <a:path w="3353" h="1575" fill="none" extrusionOk="0">
                  <a:moveTo>
                    <a:pt x="292" y="0"/>
                  </a:moveTo>
                  <a:lnTo>
                    <a:pt x="263" y="0"/>
                  </a:lnTo>
                  <a:lnTo>
                    <a:pt x="59" y="1283"/>
                  </a:lnTo>
                  <a:lnTo>
                    <a:pt x="0" y="1575"/>
                  </a:lnTo>
                  <a:lnTo>
                    <a:pt x="3090" y="1575"/>
                  </a:lnTo>
                  <a:lnTo>
                    <a:pt x="3353" y="0"/>
                  </a:lnTo>
                  <a:lnTo>
                    <a:pt x="292" y="0"/>
                  </a:lnTo>
                  <a:lnTo>
                    <a:pt x="2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0"/>
            <p:cNvSpPr/>
            <p:nvPr/>
          </p:nvSpPr>
          <p:spPr>
            <a:xfrm>
              <a:off x="7386741" y="3468002"/>
              <a:ext cx="106813" cy="358131"/>
            </a:xfrm>
            <a:custGeom>
              <a:avLst/>
              <a:gdLst/>
              <a:ahLst/>
              <a:cxnLst/>
              <a:rect l="l" t="t" r="r" b="b"/>
              <a:pathLst>
                <a:path w="6356" h="21311" extrusionOk="0">
                  <a:moveTo>
                    <a:pt x="3295" y="0"/>
                  </a:moveTo>
                  <a:lnTo>
                    <a:pt x="1" y="20494"/>
                  </a:lnTo>
                  <a:lnTo>
                    <a:pt x="1" y="20611"/>
                  </a:lnTo>
                  <a:lnTo>
                    <a:pt x="1" y="20757"/>
                  </a:lnTo>
                  <a:lnTo>
                    <a:pt x="59" y="20873"/>
                  </a:lnTo>
                  <a:lnTo>
                    <a:pt x="117" y="20990"/>
                  </a:lnTo>
                  <a:lnTo>
                    <a:pt x="205" y="21107"/>
                  </a:lnTo>
                  <a:lnTo>
                    <a:pt x="321" y="21194"/>
                  </a:lnTo>
                  <a:lnTo>
                    <a:pt x="438" y="21252"/>
                  </a:lnTo>
                  <a:lnTo>
                    <a:pt x="584" y="21311"/>
                  </a:lnTo>
                  <a:lnTo>
                    <a:pt x="2479" y="21311"/>
                  </a:lnTo>
                  <a:lnTo>
                    <a:pt x="2595" y="21281"/>
                  </a:lnTo>
                  <a:lnTo>
                    <a:pt x="2712" y="21223"/>
                  </a:lnTo>
                  <a:lnTo>
                    <a:pt x="2799" y="21136"/>
                  </a:lnTo>
                  <a:lnTo>
                    <a:pt x="2887" y="21048"/>
                  </a:lnTo>
                  <a:lnTo>
                    <a:pt x="2974" y="20961"/>
                  </a:lnTo>
                  <a:lnTo>
                    <a:pt x="3032" y="20844"/>
                  </a:lnTo>
                  <a:lnTo>
                    <a:pt x="3062" y="20698"/>
                  </a:lnTo>
                  <a:lnTo>
                    <a:pt x="6356" y="29"/>
                  </a:lnTo>
                  <a:lnTo>
                    <a:pt x="32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0"/>
            <p:cNvSpPr/>
            <p:nvPr/>
          </p:nvSpPr>
          <p:spPr>
            <a:xfrm>
              <a:off x="7884488" y="3468489"/>
              <a:ext cx="106325" cy="357644"/>
            </a:xfrm>
            <a:custGeom>
              <a:avLst/>
              <a:gdLst/>
              <a:ahLst/>
              <a:cxnLst/>
              <a:rect l="l" t="t" r="r" b="b"/>
              <a:pathLst>
                <a:path w="6327" h="21282" extrusionOk="0">
                  <a:moveTo>
                    <a:pt x="0" y="0"/>
                  </a:moveTo>
                  <a:lnTo>
                    <a:pt x="3294" y="20669"/>
                  </a:lnTo>
                  <a:lnTo>
                    <a:pt x="3324" y="20815"/>
                  </a:lnTo>
                  <a:lnTo>
                    <a:pt x="3382" y="20932"/>
                  </a:lnTo>
                  <a:lnTo>
                    <a:pt x="3440" y="21019"/>
                  </a:lnTo>
                  <a:lnTo>
                    <a:pt x="3528" y="21107"/>
                  </a:lnTo>
                  <a:lnTo>
                    <a:pt x="3644" y="21194"/>
                  </a:lnTo>
                  <a:lnTo>
                    <a:pt x="3732" y="21252"/>
                  </a:lnTo>
                  <a:lnTo>
                    <a:pt x="3877" y="21282"/>
                  </a:lnTo>
                  <a:lnTo>
                    <a:pt x="5772" y="21282"/>
                  </a:lnTo>
                  <a:lnTo>
                    <a:pt x="5889" y="21223"/>
                  </a:lnTo>
                  <a:lnTo>
                    <a:pt x="6006" y="21165"/>
                  </a:lnTo>
                  <a:lnTo>
                    <a:pt x="6122" y="21078"/>
                  </a:lnTo>
                  <a:lnTo>
                    <a:pt x="6210" y="20961"/>
                  </a:lnTo>
                  <a:lnTo>
                    <a:pt x="6268" y="20844"/>
                  </a:lnTo>
                  <a:lnTo>
                    <a:pt x="6326" y="20699"/>
                  </a:lnTo>
                  <a:lnTo>
                    <a:pt x="6326" y="20553"/>
                  </a:lnTo>
                  <a:lnTo>
                    <a:pt x="6326" y="20465"/>
                  </a:lnTo>
                  <a:lnTo>
                    <a:pt x="30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0"/>
            <p:cNvSpPr/>
            <p:nvPr/>
          </p:nvSpPr>
          <p:spPr>
            <a:xfrm>
              <a:off x="7884488" y="3468489"/>
              <a:ext cx="106325" cy="357644"/>
            </a:xfrm>
            <a:custGeom>
              <a:avLst/>
              <a:gdLst/>
              <a:ahLst/>
              <a:cxnLst/>
              <a:rect l="l" t="t" r="r" b="b"/>
              <a:pathLst>
                <a:path w="6327" h="21282" fill="none" extrusionOk="0">
                  <a:moveTo>
                    <a:pt x="6326" y="20465"/>
                  </a:moveTo>
                  <a:lnTo>
                    <a:pt x="3061" y="0"/>
                  </a:lnTo>
                  <a:lnTo>
                    <a:pt x="0" y="0"/>
                  </a:lnTo>
                  <a:lnTo>
                    <a:pt x="3294" y="20669"/>
                  </a:lnTo>
                  <a:lnTo>
                    <a:pt x="3294" y="20669"/>
                  </a:lnTo>
                  <a:lnTo>
                    <a:pt x="3324" y="20815"/>
                  </a:lnTo>
                  <a:lnTo>
                    <a:pt x="3382" y="20932"/>
                  </a:lnTo>
                  <a:lnTo>
                    <a:pt x="3440" y="21019"/>
                  </a:lnTo>
                  <a:lnTo>
                    <a:pt x="3528" y="21107"/>
                  </a:lnTo>
                  <a:lnTo>
                    <a:pt x="3644" y="21194"/>
                  </a:lnTo>
                  <a:lnTo>
                    <a:pt x="3732" y="21252"/>
                  </a:lnTo>
                  <a:lnTo>
                    <a:pt x="3877" y="21282"/>
                  </a:lnTo>
                  <a:lnTo>
                    <a:pt x="3994" y="21282"/>
                  </a:lnTo>
                  <a:lnTo>
                    <a:pt x="5627" y="21282"/>
                  </a:lnTo>
                  <a:lnTo>
                    <a:pt x="5627" y="21282"/>
                  </a:lnTo>
                  <a:lnTo>
                    <a:pt x="5772" y="21282"/>
                  </a:lnTo>
                  <a:lnTo>
                    <a:pt x="5889" y="21223"/>
                  </a:lnTo>
                  <a:lnTo>
                    <a:pt x="6006" y="21165"/>
                  </a:lnTo>
                  <a:lnTo>
                    <a:pt x="6122" y="21078"/>
                  </a:lnTo>
                  <a:lnTo>
                    <a:pt x="6210" y="20961"/>
                  </a:lnTo>
                  <a:lnTo>
                    <a:pt x="6268" y="20844"/>
                  </a:lnTo>
                  <a:lnTo>
                    <a:pt x="6326" y="20699"/>
                  </a:lnTo>
                  <a:lnTo>
                    <a:pt x="6326" y="20553"/>
                  </a:lnTo>
                  <a:lnTo>
                    <a:pt x="6326" y="20553"/>
                  </a:lnTo>
                  <a:lnTo>
                    <a:pt x="6326" y="204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0"/>
            <p:cNvSpPr/>
            <p:nvPr/>
          </p:nvSpPr>
          <p:spPr>
            <a:xfrm>
              <a:off x="7884001" y="3468489"/>
              <a:ext cx="4420" cy="26468"/>
            </a:xfrm>
            <a:custGeom>
              <a:avLst/>
              <a:gdLst/>
              <a:ahLst/>
              <a:cxnLst/>
              <a:rect l="l" t="t" r="r" b="b"/>
              <a:pathLst>
                <a:path w="263" h="1575" extrusionOk="0">
                  <a:moveTo>
                    <a:pt x="0" y="0"/>
                  </a:moveTo>
                  <a:lnTo>
                    <a:pt x="262" y="1575"/>
                  </a:lnTo>
                  <a:lnTo>
                    <a:pt x="29" y="0"/>
                  </a:lnTo>
                  <a:close/>
                </a:path>
              </a:pathLst>
            </a:custGeom>
            <a:solidFill>
              <a:srgbClr val="7F7F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0"/>
            <p:cNvSpPr/>
            <p:nvPr/>
          </p:nvSpPr>
          <p:spPr>
            <a:xfrm>
              <a:off x="7884001" y="3468489"/>
              <a:ext cx="4420" cy="26468"/>
            </a:xfrm>
            <a:custGeom>
              <a:avLst/>
              <a:gdLst/>
              <a:ahLst/>
              <a:cxnLst/>
              <a:rect l="l" t="t" r="r" b="b"/>
              <a:pathLst>
                <a:path w="263" h="1575" fill="none" extrusionOk="0">
                  <a:moveTo>
                    <a:pt x="29" y="0"/>
                  </a:moveTo>
                  <a:lnTo>
                    <a:pt x="0" y="0"/>
                  </a:lnTo>
                  <a:lnTo>
                    <a:pt x="262" y="1575"/>
                  </a:lnTo>
                  <a:lnTo>
                    <a:pt x="262" y="1575"/>
                  </a:lnTo>
                  <a:lnTo>
                    <a:pt x="2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0"/>
            <p:cNvSpPr/>
            <p:nvPr/>
          </p:nvSpPr>
          <p:spPr>
            <a:xfrm>
              <a:off x="7884488" y="3468489"/>
              <a:ext cx="55860" cy="26468"/>
            </a:xfrm>
            <a:custGeom>
              <a:avLst/>
              <a:gdLst/>
              <a:ahLst/>
              <a:cxnLst/>
              <a:rect l="l" t="t" r="r" b="b"/>
              <a:pathLst>
                <a:path w="3324" h="1575" extrusionOk="0">
                  <a:moveTo>
                    <a:pt x="0" y="0"/>
                  </a:moveTo>
                  <a:lnTo>
                    <a:pt x="233" y="1575"/>
                  </a:lnTo>
                  <a:lnTo>
                    <a:pt x="3324" y="1575"/>
                  </a:lnTo>
                  <a:lnTo>
                    <a:pt x="3061" y="0"/>
                  </a:lnTo>
                  <a:close/>
                </a:path>
              </a:pathLst>
            </a:custGeom>
            <a:solidFill>
              <a:schemeClr val="dk1">
                <a:alpha val="329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0"/>
            <p:cNvSpPr/>
            <p:nvPr/>
          </p:nvSpPr>
          <p:spPr>
            <a:xfrm>
              <a:off x="7884488" y="3468489"/>
              <a:ext cx="55860" cy="26468"/>
            </a:xfrm>
            <a:custGeom>
              <a:avLst/>
              <a:gdLst/>
              <a:ahLst/>
              <a:cxnLst/>
              <a:rect l="l" t="t" r="r" b="b"/>
              <a:pathLst>
                <a:path w="3324" h="1575" fill="none" extrusionOk="0">
                  <a:moveTo>
                    <a:pt x="3061" y="0"/>
                  </a:moveTo>
                  <a:lnTo>
                    <a:pt x="3061" y="0"/>
                  </a:lnTo>
                  <a:lnTo>
                    <a:pt x="0" y="0"/>
                  </a:lnTo>
                  <a:lnTo>
                    <a:pt x="233" y="1575"/>
                  </a:lnTo>
                  <a:lnTo>
                    <a:pt x="3324" y="1575"/>
                  </a:lnTo>
                  <a:lnTo>
                    <a:pt x="30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0"/>
            <p:cNvSpPr/>
            <p:nvPr/>
          </p:nvSpPr>
          <p:spPr>
            <a:xfrm>
              <a:off x="7716942" y="3468489"/>
              <a:ext cx="106813" cy="357644"/>
            </a:xfrm>
            <a:custGeom>
              <a:avLst/>
              <a:gdLst/>
              <a:ahLst/>
              <a:cxnLst/>
              <a:rect l="l" t="t" r="r" b="b"/>
              <a:pathLst>
                <a:path w="6356" h="21282" extrusionOk="0">
                  <a:moveTo>
                    <a:pt x="0" y="0"/>
                  </a:moveTo>
                  <a:lnTo>
                    <a:pt x="3294" y="20669"/>
                  </a:lnTo>
                  <a:lnTo>
                    <a:pt x="3324" y="20815"/>
                  </a:lnTo>
                  <a:lnTo>
                    <a:pt x="3382" y="20932"/>
                  </a:lnTo>
                  <a:lnTo>
                    <a:pt x="3440" y="21019"/>
                  </a:lnTo>
                  <a:lnTo>
                    <a:pt x="3528" y="21107"/>
                  </a:lnTo>
                  <a:lnTo>
                    <a:pt x="3644" y="21194"/>
                  </a:lnTo>
                  <a:lnTo>
                    <a:pt x="3761" y="21252"/>
                  </a:lnTo>
                  <a:lnTo>
                    <a:pt x="3877" y="21282"/>
                  </a:lnTo>
                  <a:lnTo>
                    <a:pt x="5772" y="21282"/>
                  </a:lnTo>
                  <a:lnTo>
                    <a:pt x="5918" y="21223"/>
                  </a:lnTo>
                  <a:lnTo>
                    <a:pt x="6035" y="21165"/>
                  </a:lnTo>
                  <a:lnTo>
                    <a:pt x="6122" y="21078"/>
                  </a:lnTo>
                  <a:lnTo>
                    <a:pt x="6210" y="20961"/>
                  </a:lnTo>
                  <a:lnTo>
                    <a:pt x="6297" y="20844"/>
                  </a:lnTo>
                  <a:lnTo>
                    <a:pt x="6326" y="20699"/>
                  </a:lnTo>
                  <a:lnTo>
                    <a:pt x="6355" y="20553"/>
                  </a:lnTo>
                  <a:lnTo>
                    <a:pt x="6326" y="20465"/>
                  </a:lnTo>
                  <a:lnTo>
                    <a:pt x="30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0"/>
            <p:cNvSpPr/>
            <p:nvPr/>
          </p:nvSpPr>
          <p:spPr>
            <a:xfrm>
              <a:off x="7716942" y="3468489"/>
              <a:ext cx="106813" cy="357644"/>
            </a:xfrm>
            <a:custGeom>
              <a:avLst/>
              <a:gdLst/>
              <a:ahLst/>
              <a:cxnLst/>
              <a:rect l="l" t="t" r="r" b="b"/>
              <a:pathLst>
                <a:path w="6356" h="21282" fill="none" extrusionOk="0">
                  <a:moveTo>
                    <a:pt x="6326" y="20465"/>
                  </a:moveTo>
                  <a:lnTo>
                    <a:pt x="3061" y="0"/>
                  </a:lnTo>
                  <a:lnTo>
                    <a:pt x="0" y="0"/>
                  </a:lnTo>
                  <a:lnTo>
                    <a:pt x="3294" y="20669"/>
                  </a:lnTo>
                  <a:lnTo>
                    <a:pt x="3294" y="20669"/>
                  </a:lnTo>
                  <a:lnTo>
                    <a:pt x="3324" y="20815"/>
                  </a:lnTo>
                  <a:lnTo>
                    <a:pt x="3382" y="20932"/>
                  </a:lnTo>
                  <a:lnTo>
                    <a:pt x="3440" y="21019"/>
                  </a:lnTo>
                  <a:lnTo>
                    <a:pt x="3528" y="21107"/>
                  </a:lnTo>
                  <a:lnTo>
                    <a:pt x="3644" y="21194"/>
                  </a:lnTo>
                  <a:lnTo>
                    <a:pt x="3761" y="21252"/>
                  </a:lnTo>
                  <a:lnTo>
                    <a:pt x="3877" y="21282"/>
                  </a:lnTo>
                  <a:lnTo>
                    <a:pt x="4023" y="21282"/>
                  </a:lnTo>
                  <a:lnTo>
                    <a:pt x="5627" y="21282"/>
                  </a:lnTo>
                  <a:lnTo>
                    <a:pt x="5627" y="21282"/>
                  </a:lnTo>
                  <a:lnTo>
                    <a:pt x="5772" y="21282"/>
                  </a:lnTo>
                  <a:lnTo>
                    <a:pt x="5918" y="21223"/>
                  </a:lnTo>
                  <a:lnTo>
                    <a:pt x="6035" y="21165"/>
                  </a:lnTo>
                  <a:lnTo>
                    <a:pt x="6122" y="21078"/>
                  </a:lnTo>
                  <a:lnTo>
                    <a:pt x="6210" y="20961"/>
                  </a:lnTo>
                  <a:lnTo>
                    <a:pt x="6297" y="20844"/>
                  </a:lnTo>
                  <a:lnTo>
                    <a:pt x="6326" y="20699"/>
                  </a:lnTo>
                  <a:lnTo>
                    <a:pt x="6355" y="20553"/>
                  </a:lnTo>
                  <a:lnTo>
                    <a:pt x="6355" y="20553"/>
                  </a:lnTo>
                  <a:lnTo>
                    <a:pt x="6326" y="204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0"/>
            <p:cNvSpPr/>
            <p:nvPr/>
          </p:nvSpPr>
          <p:spPr>
            <a:xfrm>
              <a:off x="7716942" y="3468489"/>
              <a:ext cx="106813" cy="357644"/>
            </a:xfrm>
            <a:custGeom>
              <a:avLst/>
              <a:gdLst/>
              <a:ahLst/>
              <a:cxnLst/>
              <a:rect l="l" t="t" r="r" b="b"/>
              <a:pathLst>
                <a:path w="6356" h="21282" extrusionOk="0">
                  <a:moveTo>
                    <a:pt x="0" y="0"/>
                  </a:moveTo>
                  <a:lnTo>
                    <a:pt x="3294" y="20669"/>
                  </a:lnTo>
                  <a:lnTo>
                    <a:pt x="3324" y="20815"/>
                  </a:lnTo>
                  <a:lnTo>
                    <a:pt x="3382" y="20932"/>
                  </a:lnTo>
                  <a:lnTo>
                    <a:pt x="3440" y="21019"/>
                  </a:lnTo>
                  <a:lnTo>
                    <a:pt x="3528" y="21107"/>
                  </a:lnTo>
                  <a:lnTo>
                    <a:pt x="3644" y="21194"/>
                  </a:lnTo>
                  <a:lnTo>
                    <a:pt x="3761" y="21252"/>
                  </a:lnTo>
                  <a:lnTo>
                    <a:pt x="3877" y="21282"/>
                  </a:lnTo>
                  <a:lnTo>
                    <a:pt x="5772" y="21282"/>
                  </a:lnTo>
                  <a:lnTo>
                    <a:pt x="5918" y="21223"/>
                  </a:lnTo>
                  <a:lnTo>
                    <a:pt x="6035" y="21165"/>
                  </a:lnTo>
                  <a:lnTo>
                    <a:pt x="6122" y="21078"/>
                  </a:lnTo>
                  <a:lnTo>
                    <a:pt x="6210" y="20961"/>
                  </a:lnTo>
                  <a:lnTo>
                    <a:pt x="6297" y="20844"/>
                  </a:lnTo>
                  <a:lnTo>
                    <a:pt x="6326" y="20728"/>
                  </a:lnTo>
                  <a:lnTo>
                    <a:pt x="6355" y="20582"/>
                  </a:lnTo>
                  <a:lnTo>
                    <a:pt x="6355" y="20553"/>
                  </a:lnTo>
                  <a:lnTo>
                    <a:pt x="6326" y="20465"/>
                  </a:lnTo>
                  <a:lnTo>
                    <a:pt x="4810" y="10903"/>
                  </a:lnTo>
                  <a:lnTo>
                    <a:pt x="4315" y="7813"/>
                  </a:lnTo>
                  <a:lnTo>
                    <a:pt x="306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0"/>
            <p:cNvSpPr/>
            <p:nvPr/>
          </p:nvSpPr>
          <p:spPr>
            <a:xfrm>
              <a:off x="7716942" y="3468489"/>
              <a:ext cx="106813" cy="357644"/>
            </a:xfrm>
            <a:custGeom>
              <a:avLst/>
              <a:gdLst/>
              <a:ahLst/>
              <a:cxnLst/>
              <a:rect l="l" t="t" r="r" b="b"/>
              <a:pathLst>
                <a:path w="6356" h="21282" fill="none" extrusionOk="0">
                  <a:moveTo>
                    <a:pt x="3061" y="0"/>
                  </a:moveTo>
                  <a:lnTo>
                    <a:pt x="0" y="0"/>
                  </a:lnTo>
                  <a:lnTo>
                    <a:pt x="3294" y="20669"/>
                  </a:lnTo>
                  <a:lnTo>
                    <a:pt x="3294" y="20669"/>
                  </a:lnTo>
                  <a:lnTo>
                    <a:pt x="3324" y="20815"/>
                  </a:lnTo>
                  <a:lnTo>
                    <a:pt x="3382" y="20932"/>
                  </a:lnTo>
                  <a:lnTo>
                    <a:pt x="3440" y="21019"/>
                  </a:lnTo>
                  <a:lnTo>
                    <a:pt x="3528" y="21107"/>
                  </a:lnTo>
                  <a:lnTo>
                    <a:pt x="3644" y="21194"/>
                  </a:lnTo>
                  <a:lnTo>
                    <a:pt x="3761" y="21252"/>
                  </a:lnTo>
                  <a:lnTo>
                    <a:pt x="3877" y="21282"/>
                  </a:lnTo>
                  <a:lnTo>
                    <a:pt x="4023" y="21282"/>
                  </a:lnTo>
                  <a:lnTo>
                    <a:pt x="5627" y="21282"/>
                  </a:lnTo>
                  <a:lnTo>
                    <a:pt x="5627" y="21282"/>
                  </a:lnTo>
                  <a:lnTo>
                    <a:pt x="5772" y="21282"/>
                  </a:lnTo>
                  <a:lnTo>
                    <a:pt x="5918" y="21223"/>
                  </a:lnTo>
                  <a:lnTo>
                    <a:pt x="6035" y="21165"/>
                  </a:lnTo>
                  <a:lnTo>
                    <a:pt x="6122" y="21078"/>
                  </a:lnTo>
                  <a:lnTo>
                    <a:pt x="6210" y="20961"/>
                  </a:lnTo>
                  <a:lnTo>
                    <a:pt x="6297" y="20844"/>
                  </a:lnTo>
                  <a:lnTo>
                    <a:pt x="6326" y="20728"/>
                  </a:lnTo>
                  <a:lnTo>
                    <a:pt x="6355" y="20582"/>
                  </a:lnTo>
                  <a:lnTo>
                    <a:pt x="6355" y="20582"/>
                  </a:lnTo>
                  <a:lnTo>
                    <a:pt x="6355" y="20553"/>
                  </a:lnTo>
                  <a:lnTo>
                    <a:pt x="6355" y="20553"/>
                  </a:lnTo>
                  <a:lnTo>
                    <a:pt x="6326" y="20465"/>
                  </a:lnTo>
                  <a:lnTo>
                    <a:pt x="4810" y="10903"/>
                  </a:lnTo>
                  <a:lnTo>
                    <a:pt x="4315" y="7813"/>
                  </a:lnTo>
                  <a:lnTo>
                    <a:pt x="30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0"/>
            <p:cNvSpPr/>
            <p:nvPr/>
          </p:nvSpPr>
          <p:spPr>
            <a:xfrm>
              <a:off x="7609155" y="3416562"/>
              <a:ext cx="326790" cy="51944"/>
            </a:xfrm>
            <a:custGeom>
              <a:avLst/>
              <a:gdLst/>
              <a:ahLst/>
              <a:cxnLst/>
              <a:rect l="l" t="t" r="r" b="b"/>
              <a:pathLst>
                <a:path w="19446" h="3091" extrusionOk="0">
                  <a:moveTo>
                    <a:pt x="1" y="0"/>
                  </a:moveTo>
                  <a:lnTo>
                    <a:pt x="30" y="30"/>
                  </a:lnTo>
                  <a:lnTo>
                    <a:pt x="30" y="3061"/>
                  </a:lnTo>
                  <a:lnTo>
                    <a:pt x="3091" y="3090"/>
                  </a:lnTo>
                  <a:lnTo>
                    <a:pt x="19445" y="3090"/>
                  </a:lnTo>
                  <a:lnTo>
                    <a:pt x="19445" y="729"/>
                  </a:lnTo>
                  <a:lnTo>
                    <a:pt x="19416" y="583"/>
                  </a:lnTo>
                  <a:lnTo>
                    <a:pt x="19387" y="438"/>
                  </a:lnTo>
                  <a:lnTo>
                    <a:pt x="19329" y="321"/>
                  </a:lnTo>
                  <a:lnTo>
                    <a:pt x="19241" y="204"/>
                  </a:lnTo>
                  <a:lnTo>
                    <a:pt x="19125" y="117"/>
                  </a:lnTo>
                  <a:lnTo>
                    <a:pt x="19008" y="59"/>
                  </a:lnTo>
                  <a:lnTo>
                    <a:pt x="18862" y="30"/>
                  </a:lnTo>
                  <a:lnTo>
                    <a:pt x="187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0"/>
            <p:cNvSpPr/>
            <p:nvPr/>
          </p:nvSpPr>
          <p:spPr>
            <a:xfrm>
              <a:off x="7609155" y="3416562"/>
              <a:ext cx="326790" cy="51944"/>
            </a:xfrm>
            <a:custGeom>
              <a:avLst/>
              <a:gdLst/>
              <a:ahLst/>
              <a:cxnLst/>
              <a:rect l="l" t="t" r="r" b="b"/>
              <a:pathLst>
                <a:path w="19446" h="3091" fill="none" extrusionOk="0">
                  <a:moveTo>
                    <a:pt x="18716" y="0"/>
                  </a:moveTo>
                  <a:lnTo>
                    <a:pt x="1" y="0"/>
                  </a:lnTo>
                  <a:lnTo>
                    <a:pt x="30" y="30"/>
                  </a:lnTo>
                  <a:lnTo>
                    <a:pt x="30" y="3061"/>
                  </a:lnTo>
                  <a:lnTo>
                    <a:pt x="3091" y="3090"/>
                  </a:lnTo>
                  <a:lnTo>
                    <a:pt x="3091" y="3090"/>
                  </a:lnTo>
                  <a:lnTo>
                    <a:pt x="6414" y="3090"/>
                  </a:lnTo>
                  <a:lnTo>
                    <a:pt x="6414" y="3090"/>
                  </a:lnTo>
                  <a:lnTo>
                    <a:pt x="9475" y="3090"/>
                  </a:lnTo>
                  <a:lnTo>
                    <a:pt x="9475" y="3090"/>
                  </a:lnTo>
                  <a:lnTo>
                    <a:pt x="16355" y="3090"/>
                  </a:lnTo>
                  <a:lnTo>
                    <a:pt x="16355" y="3090"/>
                  </a:lnTo>
                  <a:lnTo>
                    <a:pt x="19445" y="3090"/>
                  </a:lnTo>
                  <a:lnTo>
                    <a:pt x="19445" y="729"/>
                  </a:lnTo>
                  <a:lnTo>
                    <a:pt x="19445" y="729"/>
                  </a:lnTo>
                  <a:lnTo>
                    <a:pt x="19416" y="583"/>
                  </a:lnTo>
                  <a:lnTo>
                    <a:pt x="19387" y="438"/>
                  </a:lnTo>
                  <a:lnTo>
                    <a:pt x="19329" y="321"/>
                  </a:lnTo>
                  <a:lnTo>
                    <a:pt x="19241" y="204"/>
                  </a:lnTo>
                  <a:lnTo>
                    <a:pt x="19125" y="117"/>
                  </a:lnTo>
                  <a:lnTo>
                    <a:pt x="19008" y="59"/>
                  </a:lnTo>
                  <a:lnTo>
                    <a:pt x="18862" y="30"/>
                  </a:lnTo>
                  <a:lnTo>
                    <a:pt x="1871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0"/>
            <p:cNvSpPr/>
            <p:nvPr/>
          </p:nvSpPr>
          <p:spPr>
            <a:xfrm>
              <a:off x="7609643" y="3468002"/>
              <a:ext cx="51457" cy="504"/>
            </a:xfrm>
            <a:custGeom>
              <a:avLst/>
              <a:gdLst/>
              <a:ahLst/>
              <a:cxnLst/>
              <a:rect l="l" t="t" r="r" b="b"/>
              <a:pathLst>
                <a:path w="3062" h="30" extrusionOk="0">
                  <a:moveTo>
                    <a:pt x="1" y="0"/>
                  </a:moveTo>
                  <a:lnTo>
                    <a:pt x="1" y="29"/>
                  </a:lnTo>
                  <a:lnTo>
                    <a:pt x="3062" y="29"/>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0"/>
            <p:cNvSpPr/>
            <p:nvPr/>
          </p:nvSpPr>
          <p:spPr>
            <a:xfrm>
              <a:off x="7609643" y="3468002"/>
              <a:ext cx="51457" cy="504"/>
            </a:xfrm>
            <a:custGeom>
              <a:avLst/>
              <a:gdLst/>
              <a:ahLst/>
              <a:cxnLst/>
              <a:rect l="l" t="t" r="r" b="b"/>
              <a:pathLst>
                <a:path w="3062" h="30" fill="none" extrusionOk="0">
                  <a:moveTo>
                    <a:pt x="1" y="0"/>
                  </a:moveTo>
                  <a:lnTo>
                    <a:pt x="1" y="29"/>
                  </a:lnTo>
                  <a:lnTo>
                    <a:pt x="3062" y="2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0"/>
            <p:cNvSpPr/>
            <p:nvPr/>
          </p:nvSpPr>
          <p:spPr>
            <a:xfrm>
              <a:off x="7609643" y="3468489"/>
              <a:ext cx="51457" cy="17"/>
            </a:xfrm>
            <a:custGeom>
              <a:avLst/>
              <a:gdLst/>
              <a:ahLst/>
              <a:cxnLst/>
              <a:rect l="l" t="t" r="r" b="b"/>
              <a:pathLst>
                <a:path w="3062" h="1" extrusionOk="0">
                  <a:moveTo>
                    <a:pt x="3062" y="0"/>
                  </a:moveTo>
                  <a:lnTo>
                    <a:pt x="1" y="0"/>
                  </a:lnTo>
                  <a:lnTo>
                    <a:pt x="1" y="0"/>
                  </a:lnTo>
                  <a:lnTo>
                    <a:pt x="3062" y="0"/>
                  </a:lnTo>
                  <a:lnTo>
                    <a:pt x="3062" y="0"/>
                  </a:lnTo>
                  <a:close/>
                </a:path>
              </a:pathLst>
            </a:custGeom>
            <a:solidFill>
              <a:srgbClr val="090C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0"/>
            <p:cNvSpPr/>
            <p:nvPr/>
          </p:nvSpPr>
          <p:spPr>
            <a:xfrm>
              <a:off x="7609643" y="3468489"/>
              <a:ext cx="51457" cy="17"/>
            </a:xfrm>
            <a:custGeom>
              <a:avLst/>
              <a:gdLst/>
              <a:ahLst/>
              <a:cxnLst/>
              <a:rect l="l" t="t" r="r" b="b"/>
              <a:pathLst>
                <a:path w="3062" h="1" fill="none" extrusionOk="0">
                  <a:moveTo>
                    <a:pt x="3062" y="0"/>
                  </a:moveTo>
                  <a:lnTo>
                    <a:pt x="1" y="0"/>
                  </a:lnTo>
                  <a:lnTo>
                    <a:pt x="1" y="0"/>
                  </a:lnTo>
                  <a:lnTo>
                    <a:pt x="3062" y="0"/>
                  </a:lnTo>
                  <a:lnTo>
                    <a:pt x="306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0"/>
            <p:cNvSpPr/>
            <p:nvPr/>
          </p:nvSpPr>
          <p:spPr>
            <a:xfrm>
              <a:off x="7884001" y="3468489"/>
              <a:ext cx="51944" cy="17"/>
            </a:xfrm>
            <a:custGeom>
              <a:avLst/>
              <a:gdLst/>
              <a:ahLst/>
              <a:cxnLst/>
              <a:rect l="l" t="t" r="r" b="b"/>
              <a:pathLst>
                <a:path w="3091" h="1" extrusionOk="0">
                  <a:moveTo>
                    <a:pt x="3090" y="0"/>
                  </a:moveTo>
                  <a:lnTo>
                    <a:pt x="0" y="0"/>
                  </a:lnTo>
                  <a:lnTo>
                    <a:pt x="0" y="0"/>
                  </a:lnTo>
                  <a:lnTo>
                    <a:pt x="29" y="0"/>
                  </a:lnTo>
                  <a:lnTo>
                    <a:pt x="29" y="0"/>
                  </a:lnTo>
                  <a:lnTo>
                    <a:pt x="3090" y="0"/>
                  </a:lnTo>
                  <a:close/>
                </a:path>
              </a:pathLst>
            </a:custGeom>
            <a:solidFill>
              <a:srgbClr val="090C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0"/>
            <p:cNvSpPr/>
            <p:nvPr/>
          </p:nvSpPr>
          <p:spPr>
            <a:xfrm>
              <a:off x="7884001" y="3468489"/>
              <a:ext cx="51944" cy="17"/>
            </a:xfrm>
            <a:custGeom>
              <a:avLst/>
              <a:gdLst/>
              <a:ahLst/>
              <a:cxnLst/>
              <a:rect l="l" t="t" r="r" b="b"/>
              <a:pathLst>
                <a:path w="3091" h="1" fill="none" extrusionOk="0">
                  <a:moveTo>
                    <a:pt x="3090" y="0"/>
                  </a:moveTo>
                  <a:lnTo>
                    <a:pt x="0" y="0"/>
                  </a:lnTo>
                  <a:lnTo>
                    <a:pt x="0" y="0"/>
                  </a:lnTo>
                  <a:lnTo>
                    <a:pt x="29" y="0"/>
                  </a:lnTo>
                  <a:lnTo>
                    <a:pt x="29" y="0"/>
                  </a:lnTo>
                  <a:lnTo>
                    <a:pt x="30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0"/>
            <p:cNvSpPr/>
            <p:nvPr/>
          </p:nvSpPr>
          <p:spPr>
            <a:xfrm>
              <a:off x="7884488" y="3468489"/>
              <a:ext cx="51457" cy="17"/>
            </a:xfrm>
            <a:custGeom>
              <a:avLst/>
              <a:gdLst/>
              <a:ahLst/>
              <a:cxnLst/>
              <a:rect l="l" t="t" r="r" b="b"/>
              <a:pathLst>
                <a:path w="3062" h="1" extrusionOk="0">
                  <a:moveTo>
                    <a:pt x="3061" y="0"/>
                  </a:moveTo>
                  <a:lnTo>
                    <a:pt x="3061" y="0"/>
                  </a:lnTo>
                  <a:lnTo>
                    <a:pt x="0" y="0"/>
                  </a:lnTo>
                  <a:lnTo>
                    <a:pt x="0" y="0"/>
                  </a:lnTo>
                  <a:lnTo>
                    <a:pt x="3061" y="0"/>
                  </a:lnTo>
                  <a:lnTo>
                    <a:pt x="3061" y="0"/>
                  </a:lnTo>
                  <a:close/>
                </a:path>
              </a:pathLst>
            </a:custGeom>
            <a:solidFill>
              <a:srgbClr val="090C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0"/>
            <p:cNvSpPr/>
            <p:nvPr/>
          </p:nvSpPr>
          <p:spPr>
            <a:xfrm>
              <a:off x="7884488" y="3468489"/>
              <a:ext cx="51457" cy="17"/>
            </a:xfrm>
            <a:custGeom>
              <a:avLst/>
              <a:gdLst/>
              <a:ahLst/>
              <a:cxnLst/>
              <a:rect l="l" t="t" r="r" b="b"/>
              <a:pathLst>
                <a:path w="3062" h="1" fill="none" extrusionOk="0">
                  <a:moveTo>
                    <a:pt x="3061" y="0"/>
                  </a:moveTo>
                  <a:lnTo>
                    <a:pt x="3061" y="0"/>
                  </a:lnTo>
                  <a:lnTo>
                    <a:pt x="0" y="0"/>
                  </a:lnTo>
                  <a:lnTo>
                    <a:pt x="0" y="0"/>
                  </a:lnTo>
                  <a:lnTo>
                    <a:pt x="3061" y="0"/>
                  </a:lnTo>
                  <a:lnTo>
                    <a:pt x="30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0"/>
            <p:cNvSpPr/>
            <p:nvPr/>
          </p:nvSpPr>
          <p:spPr>
            <a:xfrm>
              <a:off x="7716942" y="3468489"/>
              <a:ext cx="51457" cy="17"/>
            </a:xfrm>
            <a:custGeom>
              <a:avLst/>
              <a:gdLst/>
              <a:ahLst/>
              <a:cxnLst/>
              <a:rect l="l" t="t" r="r" b="b"/>
              <a:pathLst>
                <a:path w="3062" h="1" extrusionOk="0">
                  <a:moveTo>
                    <a:pt x="3061" y="0"/>
                  </a:moveTo>
                  <a:lnTo>
                    <a:pt x="0" y="0"/>
                  </a:lnTo>
                  <a:lnTo>
                    <a:pt x="0" y="0"/>
                  </a:lnTo>
                  <a:lnTo>
                    <a:pt x="3061" y="0"/>
                  </a:lnTo>
                  <a:lnTo>
                    <a:pt x="3061" y="0"/>
                  </a:lnTo>
                  <a:close/>
                </a:path>
              </a:pathLst>
            </a:custGeom>
            <a:solidFill>
              <a:srgbClr val="090C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0"/>
            <p:cNvSpPr/>
            <p:nvPr/>
          </p:nvSpPr>
          <p:spPr>
            <a:xfrm>
              <a:off x="7716942" y="3468489"/>
              <a:ext cx="51457" cy="17"/>
            </a:xfrm>
            <a:custGeom>
              <a:avLst/>
              <a:gdLst/>
              <a:ahLst/>
              <a:cxnLst/>
              <a:rect l="l" t="t" r="r" b="b"/>
              <a:pathLst>
                <a:path w="3062" h="1" fill="none" extrusionOk="0">
                  <a:moveTo>
                    <a:pt x="3061" y="0"/>
                  </a:moveTo>
                  <a:lnTo>
                    <a:pt x="0" y="0"/>
                  </a:lnTo>
                  <a:lnTo>
                    <a:pt x="0" y="0"/>
                  </a:lnTo>
                  <a:lnTo>
                    <a:pt x="3061" y="0"/>
                  </a:lnTo>
                  <a:lnTo>
                    <a:pt x="30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0"/>
            <p:cNvSpPr/>
            <p:nvPr/>
          </p:nvSpPr>
          <p:spPr>
            <a:xfrm>
              <a:off x="5962601" y="3437619"/>
              <a:ext cx="265048" cy="341982"/>
            </a:xfrm>
            <a:custGeom>
              <a:avLst/>
              <a:gdLst/>
              <a:ahLst/>
              <a:cxnLst/>
              <a:rect l="l" t="t" r="r" b="b"/>
              <a:pathLst>
                <a:path w="15772" h="20350" extrusionOk="0">
                  <a:moveTo>
                    <a:pt x="1137" y="1"/>
                  </a:moveTo>
                  <a:lnTo>
                    <a:pt x="0" y="20349"/>
                  </a:lnTo>
                  <a:lnTo>
                    <a:pt x="11690" y="20349"/>
                  </a:lnTo>
                  <a:lnTo>
                    <a:pt x="15771" y="12828"/>
                  </a:lnTo>
                  <a:lnTo>
                    <a:pt x="11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0"/>
            <p:cNvSpPr/>
            <p:nvPr/>
          </p:nvSpPr>
          <p:spPr>
            <a:xfrm>
              <a:off x="5962601" y="3437619"/>
              <a:ext cx="265048" cy="341982"/>
            </a:xfrm>
            <a:custGeom>
              <a:avLst/>
              <a:gdLst/>
              <a:ahLst/>
              <a:cxnLst/>
              <a:rect l="l" t="t" r="r" b="b"/>
              <a:pathLst>
                <a:path w="15772" h="20350" fill="none" extrusionOk="0">
                  <a:moveTo>
                    <a:pt x="11690" y="20349"/>
                  </a:moveTo>
                  <a:lnTo>
                    <a:pt x="15771" y="12828"/>
                  </a:lnTo>
                  <a:lnTo>
                    <a:pt x="1137" y="1"/>
                  </a:lnTo>
                  <a:lnTo>
                    <a:pt x="0" y="20349"/>
                  </a:lnTo>
                  <a:lnTo>
                    <a:pt x="11690" y="203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0"/>
            <p:cNvSpPr/>
            <p:nvPr/>
          </p:nvSpPr>
          <p:spPr>
            <a:xfrm>
              <a:off x="5962601" y="3502284"/>
              <a:ext cx="258192" cy="277316"/>
            </a:xfrm>
            <a:custGeom>
              <a:avLst/>
              <a:gdLst/>
              <a:ahLst/>
              <a:cxnLst/>
              <a:rect l="l" t="t" r="r" b="b"/>
              <a:pathLst>
                <a:path w="15364" h="16502" extrusionOk="0">
                  <a:moveTo>
                    <a:pt x="933" y="1"/>
                  </a:moveTo>
                  <a:lnTo>
                    <a:pt x="0" y="16501"/>
                  </a:lnTo>
                  <a:lnTo>
                    <a:pt x="11690" y="16501"/>
                  </a:lnTo>
                  <a:lnTo>
                    <a:pt x="15363" y="9767"/>
                  </a:lnTo>
                  <a:lnTo>
                    <a:pt x="14343" y="9301"/>
                  </a:lnTo>
                  <a:lnTo>
                    <a:pt x="13352" y="8805"/>
                  </a:lnTo>
                  <a:lnTo>
                    <a:pt x="12361" y="8309"/>
                  </a:lnTo>
                  <a:lnTo>
                    <a:pt x="11399" y="7785"/>
                  </a:lnTo>
                  <a:lnTo>
                    <a:pt x="10437" y="7231"/>
                  </a:lnTo>
                  <a:lnTo>
                    <a:pt x="9475" y="6648"/>
                  </a:lnTo>
                  <a:lnTo>
                    <a:pt x="8571" y="6065"/>
                  </a:lnTo>
                  <a:lnTo>
                    <a:pt x="7638" y="5482"/>
                  </a:lnTo>
                  <a:lnTo>
                    <a:pt x="6763" y="4840"/>
                  </a:lnTo>
                  <a:lnTo>
                    <a:pt x="5860" y="4199"/>
                  </a:lnTo>
                  <a:lnTo>
                    <a:pt x="5014" y="3558"/>
                  </a:lnTo>
                  <a:lnTo>
                    <a:pt x="4169" y="2858"/>
                  </a:lnTo>
                  <a:lnTo>
                    <a:pt x="3323" y="2187"/>
                  </a:lnTo>
                  <a:lnTo>
                    <a:pt x="2507" y="1459"/>
                  </a:lnTo>
                  <a:lnTo>
                    <a:pt x="1720" y="730"/>
                  </a:lnTo>
                  <a:lnTo>
                    <a:pt x="9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0"/>
            <p:cNvSpPr/>
            <p:nvPr/>
          </p:nvSpPr>
          <p:spPr>
            <a:xfrm>
              <a:off x="5962601" y="3502284"/>
              <a:ext cx="258192" cy="277316"/>
            </a:xfrm>
            <a:custGeom>
              <a:avLst/>
              <a:gdLst/>
              <a:ahLst/>
              <a:cxnLst/>
              <a:rect l="l" t="t" r="r" b="b"/>
              <a:pathLst>
                <a:path w="15364" h="16502" fill="none" extrusionOk="0">
                  <a:moveTo>
                    <a:pt x="933" y="1"/>
                  </a:moveTo>
                  <a:lnTo>
                    <a:pt x="0" y="16501"/>
                  </a:lnTo>
                  <a:lnTo>
                    <a:pt x="11690" y="16501"/>
                  </a:lnTo>
                  <a:lnTo>
                    <a:pt x="15363" y="9767"/>
                  </a:lnTo>
                  <a:lnTo>
                    <a:pt x="15363" y="9767"/>
                  </a:lnTo>
                  <a:lnTo>
                    <a:pt x="14343" y="9301"/>
                  </a:lnTo>
                  <a:lnTo>
                    <a:pt x="13352" y="8805"/>
                  </a:lnTo>
                  <a:lnTo>
                    <a:pt x="12361" y="8309"/>
                  </a:lnTo>
                  <a:lnTo>
                    <a:pt x="11399" y="7785"/>
                  </a:lnTo>
                  <a:lnTo>
                    <a:pt x="10437" y="7231"/>
                  </a:lnTo>
                  <a:lnTo>
                    <a:pt x="9475" y="6648"/>
                  </a:lnTo>
                  <a:lnTo>
                    <a:pt x="8571" y="6065"/>
                  </a:lnTo>
                  <a:lnTo>
                    <a:pt x="7638" y="5482"/>
                  </a:lnTo>
                  <a:lnTo>
                    <a:pt x="6763" y="4840"/>
                  </a:lnTo>
                  <a:lnTo>
                    <a:pt x="5860" y="4199"/>
                  </a:lnTo>
                  <a:lnTo>
                    <a:pt x="5014" y="3558"/>
                  </a:lnTo>
                  <a:lnTo>
                    <a:pt x="4169" y="2858"/>
                  </a:lnTo>
                  <a:lnTo>
                    <a:pt x="3323" y="2187"/>
                  </a:lnTo>
                  <a:lnTo>
                    <a:pt x="2507" y="1459"/>
                  </a:lnTo>
                  <a:lnTo>
                    <a:pt x="1720" y="730"/>
                  </a:lnTo>
                  <a:lnTo>
                    <a:pt x="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0"/>
            <p:cNvSpPr/>
            <p:nvPr/>
          </p:nvSpPr>
          <p:spPr>
            <a:xfrm>
              <a:off x="7006578" y="2265285"/>
              <a:ext cx="299347" cy="255755"/>
            </a:xfrm>
            <a:custGeom>
              <a:avLst/>
              <a:gdLst/>
              <a:ahLst/>
              <a:cxnLst/>
              <a:rect l="l" t="t" r="r" b="b"/>
              <a:pathLst>
                <a:path w="17813" h="15219" extrusionOk="0">
                  <a:moveTo>
                    <a:pt x="12536" y="1"/>
                  </a:moveTo>
                  <a:lnTo>
                    <a:pt x="12011" y="30"/>
                  </a:lnTo>
                  <a:lnTo>
                    <a:pt x="11486" y="59"/>
                  </a:lnTo>
                  <a:lnTo>
                    <a:pt x="10903" y="117"/>
                  </a:lnTo>
                  <a:lnTo>
                    <a:pt x="10349" y="176"/>
                  </a:lnTo>
                  <a:lnTo>
                    <a:pt x="9737" y="292"/>
                  </a:lnTo>
                  <a:lnTo>
                    <a:pt x="9125" y="409"/>
                  </a:lnTo>
                  <a:lnTo>
                    <a:pt x="8513" y="555"/>
                  </a:lnTo>
                  <a:lnTo>
                    <a:pt x="7872" y="730"/>
                  </a:lnTo>
                  <a:lnTo>
                    <a:pt x="7201" y="934"/>
                  </a:lnTo>
                  <a:lnTo>
                    <a:pt x="6560" y="1138"/>
                  </a:lnTo>
                  <a:lnTo>
                    <a:pt x="5860" y="1400"/>
                  </a:lnTo>
                  <a:lnTo>
                    <a:pt x="5160" y="1692"/>
                  </a:lnTo>
                  <a:lnTo>
                    <a:pt x="4461" y="1983"/>
                  </a:lnTo>
                  <a:lnTo>
                    <a:pt x="3761" y="2333"/>
                  </a:lnTo>
                  <a:lnTo>
                    <a:pt x="3032" y="2712"/>
                  </a:lnTo>
                  <a:lnTo>
                    <a:pt x="2274" y="3120"/>
                  </a:lnTo>
                  <a:lnTo>
                    <a:pt x="1546" y="3557"/>
                  </a:lnTo>
                  <a:lnTo>
                    <a:pt x="788" y="4024"/>
                  </a:lnTo>
                  <a:lnTo>
                    <a:pt x="0" y="4519"/>
                  </a:lnTo>
                  <a:lnTo>
                    <a:pt x="467" y="5481"/>
                  </a:lnTo>
                  <a:lnTo>
                    <a:pt x="992" y="6414"/>
                  </a:lnTo>
                  <a:lnTo>
                    <a:pt x="1575" y="7318"/>
                  </a:lnTo>
                  <a:lnTo>
                    <a:pt x="2187" y="8163"/>
                  </a:lnTo>
                  <a:lnTo>
                    <a:pt x="2828" y="8980"/>
                  </a:lnTo>
                  <a:lnTo>
                    <a:pt x="3528" y="9767"/>
                  </a:lnTo>
                  <a:lnTo>
                    <a:pt x="4257" y="10525"/>
                  </a:lnTo>
                  <a:lnTo>
                    <a:pt x="5044" y="11224"/>
                  </a:lnTo>
                  <a:lnTo>
                    <a:pt x="5860" y="11895"/>
                  </a:lnTo>
                  <a:lnTo>
                    <a:pt x="6705" y="12507"/>
                  </a:lnTo>
                  <a:lnTo>
                    <a:pt x="7580" y="13090"/>
                  </a:lnTo>
                  <a:lnTo>
                    <a:pt x="8484" y="13615"/>
                  </a:lnTo>
                  <a:lnTo>
                    <a:pt x="9417" y="14081"/>
                  </a:lnTo>
                  <a:lnTo>
                    <a:pt x="10408" y="14519"/>
                  </a:lnTo>
                  <a:lnTo>
                    <a:pt x="11399" y="14897"/>
                  </a:lnTo>
                  <a:lnTo>
                    <a:pt x="12419" y="15218"/>
                  </a:lnTo>
                  <a:lnTo>
                    <a:pt x="12711" y="14693"/>
                  </a:lnTo>
                  <a:lnTo>
                    <a:pt x="13498" y="13236"/>
                  </a:lnTo>
                  <a:lnTo>
                    <a:pt x="14577" y="11195"/>
                  </a:lnTo>
                  <a:lnTo>
                    <a:pt x="15160" y="10029"/>
                  </a:lnTo>
                  <a:lnTo>
                    <a:pt x="15743" y="8776"/>
                  </a:lnTo>
                  <a:lnTo>
                    <a:pt x="16297" y="7551"/>
                  </a:lnTo>
                  <a:lnTo>
                    <a:pt x="16821" y="6298"/>
                  </a:lnTo>
                  <a:lnTo>
                    <a:pt x="17229" y="5132"/>
                  </a:lnTo>
                  <a:lnTo>
                    <a:pt x="17404" y="4548"/>
                  </a:lnTo>
                  <a:lnTo>
                    <a:pt x="17550" y="4024"/>
                  </a:lnTo>
                  <a:lnTo>
                    <a:pt x="17696" y="3499"/>
                  </a:lnTo>
                  <a:lnTo>
                    <a:pt x="17754" y="3033"/>
                  </a:lnTo>
                  <a:lnTo>
                    <a:pt x="17812" y="2595"/>
                  </a:lnTo>
                  <a:lnTo>
                    <a:pt x="17812" y="2216"/>
                  </a:lnTo>
                  <a:lnTo>
                    <a:pt x="17783" y="1866"/>
                  </a:lnTo>
                  <a:lnTo>
                    <a:pt x="17696" y="1546"/>
                  </a:lnTo>
                  <a:lnTo>
                    <a:pt x="17638" y="1429"/>
                  </a:lnTo>
                  <a:lnTo>
                    <a:pt x="17550" y="1313"/>
                  </a:lnTo>
                  <a:lnTo>
                    <a:pt x="17492" y="1225"/>
                  </a:lnTo>
                  <a:lnTo>
                    <a:pt x="17375" y="1138"/>
                  </a:lnTo>
                  <a:lnTo>
                    <a:pt x="17142" y="992"/>
                  </a:lnTo>
                  <a:lnTo>
                    <a:pt x="16909" y="846"/>
                  </a:lnTo>
                  <a:lnTo>
                    <a:pt x="16617" y="700"/>
                  </a:lnTo>
                  <a:lnTo>
                    <a:pt x="16326" y="584"/>
                  </a:lnTo>
                  <a:lnTo>
                    <a:pt x="15976" y="467"/>
                  </a:lnTo>
                  <a:lnTo>
                    <a:pt x="15626" y="351"/>
                  </a:lnTo>
                  <a:lnTo>
                    <a:pt x="15247" y="263"/>
                  </a:lnTo>
                  <a:lnTo>
                    <a:pt x="14868" y="176"/>
                  </a:lnTo>
                  <a:lnTo>
                    <a:pt x="14431" y="117"/>
                  </a:lnTo>
                  <a:lnTo>
                    <a:pt x="13994" y="59"/>
                  </a:lnTo>
                  <a:lnTo>
                    <a:pt x="13527" y="30"/>
                  </a:lnTo>
                  <a:lnTo>
                    <a:pt x="130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0"/>
            <p:cNvSpPr/>
            <p:nvPr/>
          </p:nvSpPr>
          <p:spPr>
            <a:xfrm>
              <a:off x="7006578" y="2265285"/>
              <a:ext cx="299347" cy="255755"/>
            </a:xfrm>
            <a:custGeom>
              <a:avLst/>
              <a:gdLst/>
              <a:ahLst/>
              <a:cxnLst/>
              <a:rect l="l" t="t" r="r" b="b"/>
              <a:pathLst>
                <a:path w="17813" h="15219" fill="none" extrusionOk="0">
                  <a:moveTo>
                    <a:pt x="0" y="4519"/>
                  </a:moveTo>
                  <a:lnTo>
                    <a:pt x="0" y="4519"/>
                  </a:lnTo>
                  <a:lnTo>
                    <a:pt x="788" y="4024"/>
                  </a:lnTo>
                  <a:lnTo>
                    <a:pt x="1546" y="3557"/>
                  </a:lnTo>
                  <a:lnTo>
                    <a:pt x="2274" y="3120"/>
                  </a:lnTo>
                  <a:lnTo>
                    <a:pt x="3032" y="2712"/>
                  </a:lnTo>
                  <a:lnTo>
                    <a:pt x="3761" y="2333"/>
                  </a:lnTo>
                  <a:lnTo>
                    <a:pt x="4461" y="1983"/>
                  </a:lnTo>
                  <a:lnTo>
                    <a:pt x="5160" y="1692"/>
                  </a:lnTo>
                  <a:lnTo>
                    <a:pt x="5860" y="1400"/>
                  </a:lnTo>
                  <a:lnTo>
                    <a:pt x="6560" y="1138"/>
                  </a:lnTo>
                  <a:lnTo>
                    <a:pt x="7201" y="934"/>
                  </a:lnTo>
                  <a:lnTo>
                    <a:pt x="7872" y="730"/>
                  </a:lnTo>
                  <a:lnTo>
                    <a:pt x="8513" y="555"/>
                  </a:lnTo>
                  <a:lnTo>
                    <a:pt x="9125" y="409"/>
                  </a:lnTo>
                  <a:lnTo>
                    <a:pt x="9737" y="292"/>
                  </a:lnTo>
                  <a:lnTo>
                    <a:pt x="10349" y="176"/>
                  </a:lnTo>
                  <a:lnTo>
                    <a:pt x="10903" y="117"/>
                  </a:lnTo>
                  <a:lnTo>
                    <a:pt x="11486" y="59"/>
                  </a:lnTo>
                  <a:lnTo>
                    <a:pt x="12011" y="30"/>
                  </a:lnTo>
                  <a:lnTo>
                    <a:pt x="12536" y="1"/>
                  </a:lnTo>
                  <a:lnTo>
                    <a:pt x="13032" y="1"/>
                  </a:lnTo>
                  <a:lnTo>
                    <a:pt x="13527" y="30"/>
                  </a:lnTo>
                  <a:lnTo>
                    <a:pt x="13994" y="59"/>
                  </a:lnTo>
                  <a:lnTo>
                    <a:pt x="14431" y="117"/>
                  </a:lnTo>
                  <a:lnTo>
                    <a:pt x="14868" y="176"/>
                  </a:lnTo>
                  <a:lnTo>
                    <a:pt x="15247" y="263"/>
                  </a:lnTo>
                  <a:lnTo>
                    <a:pt x="15626" y="351"/>
                  </a:lnTo>
                  <a:lnTo>
                    <a:pt x="15976" y="467"/>
                  </a:lnTo>
                  <a:lnTo>
                    <a:pt x="16326" y="584"/>
                  </a:lnTo>
                  <a:lnTo>
                    <a:pt x="16617" y="700"/>
                  </a:lnTo>
                  <a:lnTo>
                    <a:pt x="16909" y="846"/>
                  </a:lnTo>
                  <a:lnTo>
                    <a:pt x="17142" y="992"/>
                  </a:lnTo>
                  <a:lnTo>
                    <a:pt x="17375" y="1138"/>
                  </a:lnTo>
                  <a:lnTo>
                    <a:pt x="17375" y="1138"/>
                  </a:lnTo>
                  <a:lnTo>
                    <a:pt x="17492" y="1225"/>
                  </a:lnTo>
                  <a:lnTo>
                    <a:pt x="17550" y="1313"/>
                  </a:lnTo>
                  <a:lnTo>
                    <a:pt x="17638" y="1429"/>
                  </a:lnTo>
                  <a:lnTo>
                    <a:pt x="17696" y="1546"/>
                  </a:lnTo>
                  <a:lnTo>
                    <a:pt x="17783" y="1866"/>
                  </a:lnTo>
                  <a:lnTo>
                    <a:pt x="17812" y="2216"/>
                  </a:lnTo>
                  <a:lnTo>
                    <a:pt x="17812" y="2595"/>
                  </a:lnTo>
                  <a:lnTo>
                    <a:pt x="17754" y="3033"/>
                  </a:lnTo>
                  <a:lnTo>
                    <a:pt x="17696" y="3499"/>
                  </a:lnTo>
                  <a:lnTo>
                    <a:pt x="17550" y="4024"/>
                  </a:lnTo>
                  <a:lnTo>
                    <a:pt x="17404" y="4548"/>
                  </a:lnTo>
                  <a:lnTo>
                    <a:pt x="17229" y="5132"/>
                  </a:lnTo>
                  <a:lnTo>
                    <a:pt x="16821" y="6298"/>
                  </a:lnTo>
                  <a:lnTo>
                    <a:pt x="16297" y="7551"/>
                  </a:lnTo>
                  <a:lnTo>
                    <a:pt x="15743" y="8776"/>
                  </a:lnTo>
                  <a:lnTo>
                    <a:pt x="15160" y="10029"/>
                  </a:lnTo>
                  <a:lnTo>
                    <a:pt x="14577" y="11195"/>
                  </a:lnTo>
                  <a:lnTo>
                    <a:pt x="13498" y="13236"/>
                  </a:lnTo>
                  <a:lnTo>
                    <a:pt x="12711" y="14693"/>
                  </a:lnTo>
                  <a:lnTo>
                    <a:pt x="12419" y="15218"/>
                  </a:lnTo>
                  <a:lnTo>
                    <a:pt x="12419" y="15218"/>
                  </a:lnTo>
                  <a:lnTo>
                    <a:pt x="11399" y="14897"/>
                  </a:lnTo>
                  <a:lnTo>
                    <a:pt x="10408" y="14519"/>
                  </a:lnTo>
                  <a:lnTo>
                    <a:pt x="9417" y="14081"/>
                  </a:lnTo>
                  <a:lnTo>
                    <a:pt x="8484" y="13615"/>
                  </a:lnTo>
                  <a:lnTo>
                    <a:pt x="7580" y="13090"/>
                  </a:lnTo>
                  <a:lnTo>
                    <a:pt x="6705" y="12507"/>
                  </a:lnTo>
                  <a:lnTo>
                    <a:pt x="5860" y="11895"/>
                  </a:lnTo>
                  <a:lnTo>
                    <a:pt x="5044" y="11224"/>
                  </a:lnTo>
                  <a:lnTo>
                    <a:pt x="4257" y="10525"/>
                  </a:lnTo>
                  <a:lnTo>
                    <a:pt x="3528" y="9767"/>
                  </a:lnTo>
                  <a:lnTo>
                    <a:pt x="2828" y="8980"/>
                  </a:lnTo>
                  <a:lnTo>
                    <a:pt x="2187" y="8163"/>
                  </a:lnTo>
                  <a:lnTo>
                    <a:pt x="1575" y="7318"/>
                  </a:lnTo>
                  <a:lnTo>
                    <a:pt x="992" y="6414"/>
                  </a:lnTo>
                  <a:lnTo>
                    <a:pt x="467" y="5481"/>
                  </a:lnTo>
                  <a:lnTo>
                    <a:pt x="0" y="4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0"/>
            <p:cNvSpPr/>
            <p:nvPr/>
          </p:nvSpPr>
          <p:spPr>
            <a:xfrm>
              <a:off x="7120718" y="2345142"/>
              <a:ext cx="134255" cy="146506"/>
            </a:xfrm>
            <a:custGeom>
              <a:avLst/>
              <a:gdLst/>
              <a:ahLst/>
              <a:cxnLst/>
              <a:rect l="l" t="t" r="r" b="b"/>
              <a:pathLst>
                <a:path w="7989" h="8718" extrusionOk="0">
                  <a:moveTo>
                    <a:pt x="6560" y="1"/>
                  </a:moveTo>
                  <a:lnTo>
                    <a:pt x="6240" y="30"/>
                  </a:lnTo>
                  <a:lnTo>
                    <a:pt x="5919" y="88"/>
                  </a:lnTo>
                  <a:lnTo>
                    <a:pt x="5540" y="175"/>
                  </a:lnTo>
                  <a:lnTo>
                    <a:pt x="4782" y="409"/>
                  </a:lnTo>
                  <a:lnTo>
                    <a:pt x="3936" y="729"/>
                  </a:lnTo>
                  <a:lnTo>
                    <a:pt x="3004" y="1137"/>
                  </a:lnTo>
                  <a:lnTo>
                    <a:pt x="2042" y="1633"/>
                  </a:lnTo>
                  <a:lnTo>
                    <a:pt x="1021" y="2274"/>
                  </a:lnTo>
                  <a:lnTo>
                    <a:pt x="526" y="2595"/>
                  </a:lnTo>
                  <a:lnTo>
                    <a:pt x="1" y="2974"/>
                  </a:lnTo>
                  <a:lnTo>
                    <a:pt x="730" y="3645"/>
                  </a:lnTo>
                  <a:lnTo>
                    <a:pt x="1429" y="4315"/>
                  </a:lnTo>
                  <a:lnTo>
                    <a:pt x="2129" y="5015"/>
                  </a:lnTo>
                  <a:lnTo>
                    <a:pt x="2800" y="5744"/>
                  </a:lnTo>
                  <a:lnTo>
                    <a:pt x="3470" y="6443"/>
                  </a:lnTo>
                  <a:lnTo>
                    <a:pt x="4111" y="7201"/>
                  </a:lnTo>
                  <a:lnTo>
                    <a:pt x="4753" y="7959"/>
                  </a:lnTo>
                  <a:lnTo>
                    <a:pt x="5365" y="8717"/>
                  </a:lnTo>
                  <a:lnTo>
                    <a:pt x="5802" y="7697"/>
                  </a:lnTo>
                  <a:lnTo>
                    <a:pt x="6298" y="6501"/>
                  </a:lnTo>
                  <a:lnTo>
                    <a:pt x="6823" y="5160"/>
                  </a:lnTo>
                  <a:lnTo>
                    <a:pt x="7318" y="3819"/>
                  </a:lnTo>
                  <a:lnTo>
                    <a:pt x="7522" y="3149"/>
                  </a:lnTo>
                  <a:lnTo>
                    <a:pt x="7697" y="2537"/>
                  </a:lnTo>
                  <a:lnTo>
                    <a:pt x="7843" y="1954"/>
                  </a:lnTo>
                  <a:lnTo>
                    <a:pt x="7930" y="1458"/>
                  </a:lnTo>
                  <a:lnTo>
                    <a:pt x="7989" y="992"/>
                  </a:lnTo>
                  <a:lnTo>
                    <a:pt x="7959" y="642"/>
                  </a:lnTo>
                  <a:lnTo>
                    <a:pt x="7930" y="496"/>
                  </a:lnTo>
                  <a:lnTo>
                    <a:pt x="7901" y="350"/>
                  </a:lnTo>
                  <a:lnTo>
                    <a:pt x="7814" y="263"/>
                  </a:lnTo>
                  <a:lnTo>
                    <a:pt x="7726" y="175"/>
                  </a:lnTo>
                  <a:lnTo>
                    <a:pt x="7551" y="117"/>
                  </a:lnTo>
                  <a:lnTo>
                    <a:pt x="7347" y="30"/>
                  </a:lnTo>
                  <a:lnTo>
                    <a:pt x="7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0"/>
            <p:cNvSpPr/>
            <p:nvPr/>
          </p:nvSpPr>
          <p:spPr>
            <a:xfrm>
              <a:off x="7120718" y="2345142"/>
              <a:ext cx="134255" cy="146506"/>
            </a:xfrm>
            <a:custGeom>
              <a:avLst/>
              <a:gdLst/>
              <a:ahLst/>
              <a:cxnLst/>
              <a:rect l="l" t="t" r="r" b="b"/>
              <a:pathLst>
                <a:path w="7989" h="8718" fill="none" extrusionOk="0">
                  <a:moveTo>
                    <a:pt x="6823" y="1"/>
                  </a:moveTo>
                  <a:lnTo>
                    <a:pt x="6823" y="1"/>
                  </a:lnTo>
                  <a:lnTo>
                    <a:pt x="6560" y="1"/>
                  </a:lnTo>
                  <a:lnTo>
                    <a:pt x="6240" y="30"/>
                  </a:lnTo>
                  <a:lnTo>
                    <a:pt x="5919" y="88"/>
                  </a:lnTo>
                  <a:lnTo>
                    <a:pt x="5540" y="175"/>
                  </a:lnTo>
                  <a:lnTo>
                    <a:pt x="4782" y="409"/>
                  </a:lnTo>
                  <a:lnTo>
                    <a:pt x="3936" y="729"/>
                  </a:lnTo>
                  <a:lnTo>
                    <a:pt x="3004" y="1137"/>
                  </a:lnTo>
                  <a:lnTo>
                    <a:pt x="2042" y="1633"/>
                  </a:lnTo>
                  <a:lnTo>
                    <a:pt x="1021" y="2274"/>
                  </a:lnTo>
                  <a:lnTo>
                    <a:pt x="526" y="2595"/>
                  </a:lnTo>
                  <a:lnTo>
                    <a:pt x="1" y="2974"/>
                  </a:lnTo>
                  <a:lnTo>
                    <a:pt x="1" y="2974"/>
                  </a:lnTo>
                  <a:lnTo>
                    <a:pt x="730" y="3645"/>
                  </a:lnTo>
                  <a:lnTo>
                    <a:pt x="1429" y="4315"/>
                  </a:lnTo>
                  <a:lnTo>
                    <a:pt x="2129" y="5015"/>
                  </a:lnTo>
                  <a:lnTo>
                    <a:pt x="2800" y="5744"/>
                  </a:lnTo>
                  <a:lnTo>
                    <a:pt x="3470" y="6443"/>
                  </a:lnTo>
                  <a:lnTo>
                    <a:pt x="4111" y="7201"/>
                  </a:lnTo>
                  <a:lnTo>
                    <a:pt x="4753" y="7959"/>
                  </a:lnTo>
                  <a:lnTo>
                    <a:pt x="5365" y="8717"/>
                  </a:lnTo>
                  <a:lnTo>
                    <a:pt x="5365" y="8717"/>
                  </a:lnTo>
                  <a:lnTo>
                    <a:pt x="5802" y="7697"/>
                  </a:lnTo>
                  <a:lnTo>
                    <a:pt x="6298" y="6501"/>
                  </a:lnTo>
                  <a:lnTo>
                    <a:pt x="6823" y="5160"/>
                  </a:lnTo>
                  <a:lnTo>
                    <a:pt x="7318" y="3819"/>
                  </a:lnTo>
                  <a:lnTo>
                    <a:pt x="7522" y="3149"/>
                  </a:lnTo>
                  <a:lnTo>
                    <a:pt x="7697" y="2537"/>
                  </a:lnTo>
                  <a:lnTo>
                    <a:pt x="7843" y="1954"/>
                  </a:lnTo>
                  <a:lnTo>
                    <a:pt x="7930" y="1458"/>
                  </a:lnTo>
                  <a:lnTo>
                    <a:pt x="7989" y="992"/>
                  </a:lnTo>
                  <a:lnTo>
                    <a:pt x="7959" y="642"/>
                  </a:lnTo>
                  <a:lnTo>
                    <a:pt x="7930" y="496"/>
                  </a:lnTo>
                  <a:lnTo>
                    <a:pt x="7901" y="350"/>
                  </a:lnTo>
                  <a:lnTo>
                    <a:pt x="7814" y="263"/>
                  </a:lnTo>
                  <a:lnTo>
                    <a:pt x="7726" y="175"/>
                  </a:lnTo>
                  <a:lnTo>
                    <a:pt x="7726" y="175"/>
                  </a:lnTo>
                  <a:lnTo>
                    <a:pt x="7551" y="117"/>
                  </a:lnTo>
                  <a:lnTo>
                    <a:pt x="7347" y="30"/>
                  </a:lnTo>
                  <a:lnTo>
                    <a:pt x="7114" y="1"/>
                  </a:lnTo>
                  <a:lnTo>
                    <a:pt x="68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0"/>
            <p:cNvSpPr/>
            <p:nvPr/>
          </p:nvSpPr>
          <p:spPr>
            <a:xfrm>
              <a:off x="5749480" y="2201107"/>
              <a:ext cx="1623077" cy="1543220"/>
            </a:xfrm>
            <a:custGeom>
              <a:avLst/>
              <a:gdLst/>
              <a:ahLst/>
              <a:cxnLst/>
              <a:rect l="l" t="t" r="r" b="b"/>
              <a:pathLst>
                <a:path w="96583" h="91831" extrusionOk="0">
                  <a:moveTo>
                    <a:pt x="48627" y="1"/>
                  </a:moveTo>
                  <a:lnTo>
                    <a:pt x="47344" y="59"/>
                  </a:lnTo>
                  <a:lnTo>
                    <a:pt x="46061" y="117"/>
                  </a:lnTo>
                  <a:lnTo>
                    <a:pt x="44808" y="234"/>
                  </a:lnTo>
                  <a:lnTo>
                    <a:pt x="43554" y="351"/>
                  </a:lnTo>
                  <a:lnTo>
                    <a:pt x="42301" y="526"/>
                  </a:lnTo>
                  <a:lnTo>
                    <a:pt x="41076" y="700"/>
                  </a:lnTo>
                  <a:lnTo>
                    <a:pt x="39852" y="934"/>
                  </a:lnTo>
                  <a:lnTo>
                    <a:pt x="38628" y="1167"/>
                  </a:lnTo>
                  <a:lnTo>
                    <a:pt x="37432" y="1429"/>
                  </a:lnTo>
                  <a:lnTo>
                    <a:pt x="36237" y="1721"/>
                  </a:lnTo>
                  <a:lnTo>
                    <a:pt x="35071" y="2071"/>
                  </a:lnTo>
                  <a:lnTo>
                    <a:pt x="33905" y="2391"/>
                  </a:lnTo>
                  <a:lnTo>
                    <a:pt x="32739" y="2770"/>
                  </a:lnTo>
                  <a:lnTo>
                    <a:pt x="31602" y="3178"/>
                  </a:lnTo>
                  <a:lnTo>
                    <a:pt x="30494" y="3587"/>
                  </a:lnTo>
                  <a:lnTo>
                    <a:pt x="29386" y="4053"/>
                  </a:lnTo>
                  <a:lnTo>
                    <a:pt x="28279" y="4519"/>
                  </a:lnTo>
                  <a:lnTo>
                    <a:pt x="27200" y="5015"/>
                  </a:lnTo>
                  <a:lnTo>
                    <a:pt x="26121" y="5540"/>
                  </a:lnTo>
                  <a:lnTo>
                    <a:pt x="25072" y="6064"/>
                  </a:lnTo>
                  <a:lnTo>
                    <a:pt x="24022" y="6647"/>
                  </a:lnTo>
                  <a:lnTo>
                    <a:pt x="23002" y="7231"/>
                  </a:lnTo>
                  <a:lnTo>
                    <a:pt x="22011" y="7843"/>
                  </a:lnTo>
                  <a:lnTo>
                    <a:pt x="21020" y="8455"/>
                  </a:lnTo>
                  <a:lnTo>
                    <a:pt x="20058" y="9125"/>
                  </a:lnTo>
                  <a:lnTo>
                    <a:pt x="19096" y="9796"/>
                  </a:lnTo>
                  <a:lnTo>
                    <a:pt x="18163" y="10466"/>
                  </a:lnTo>
                  <a:lnTo>
                    <a:pt x="17259" y="11195"/>
                  </a:lnTo>
                  <a:lnTo>
                    <a:pt x="16355" y="11924"/>
                  </a:lnTo>
                  <a:lnTo>
                    <a:pt x="15481" y="12682"/>
                  </a:lnTo>
                  <a:lnTo>
                    <a:pt x="14606" y="13440"/>
                  </a:lnTo>
                  <a:lnTo>
                    <a:pt x="13790" y="14227"/>
                  </a:lnTo>
                  <a:lnTo>
                    <a:pt x="12974" y="15043"/>
                  </a:lnTo>
                  <a:lnTo>
                    <a:pt x="12187" y="15860"/>
                  </a:lnTo>
                  <a:lnTo>
                    <a:pt x="11399" y="16705"/>
                  </a:lnTo>
                  <a:lnTo>
                    <a:pt x="10641" y="17550"/>
                  </a:lnTo>
                  <a:lnTo>
                    <a:pt x="9913" y="18425"/>
                  </a:lnTo>
                  <a:lnTo>
                    <a:pt x="9213" y="19329"/>
                  </a:lnTo>
                  <a:lnTo>
                    <a:pt x="8513" y="20232"/>
                  </a:lnTo>
                  <a:lnTo>
                    <a:pt x="7872" y="21165"/>
                  </a:lnTo>
                  <a:lnTo>
                    <a:pt x="7231" y="22098"/>
                  </a:lnTo>
                  <a:lnTo>
                    <a:pt x="6618" y="23060"/>
                  </a:lnTo>
                  <a:lnTo>
                    <a:pt x="6035" y="24022"/>
                  </a:lnTo>
                  <a:lnTo>
                    <a:pt x="5452" y="25013"/>
                  </a:lnTo>
                  <a:lnTo>
                    <a:pt x="4928" y="26005"/>
                  </a:lnTo>
                  <a:lnTo>
                    <a:pt x="4403" y="27025"/>
                  </a:lnTo>
                  <a:lnTo>
                    <a:pt x="3936" y="28045"/>
                  </a:lnTo>
                  <a:lnTo>
                    <a:pt x="3470" y="29066"/>
                  </a:lnTo>
                  <a:lnTo>
                    <a:pt x="3033" y="30115"/>
                  </a:lnTo>
                  <a:lnTo>
                    <a:pt x="2625" y="31194"/>
                  </a:lnTo>
                  <a:lnTo>
                    <a:pt x="2246" y="32243"/>
                  </a:lnTo>
                  <a:lnTo>
                    <a:pt x="1896" y="33351"/>
                  </a:lnTo>
                  <a:lnTo>
                    <a:pt x="1575" y="34430"/>
                  </a:lnTo>
                  <a:lnTo>
                    <a:pt x="1284" y="35537"/>
                  </a:lnTo>
                  <a:lnTo>
                    <a:pt x="1021" y="36645"/>
                  </a:lnTo>
                  <a:lnTo>
                    <a:pt x="788" y="37782"/>
                  </a:lnTo>
                  <a:lnTo>
                    <a:pt x="584" y="38919"/>
                  </a:lnTo>
                  <a:lnTo>
                    <a:pt x="409" y="40056"/>
                  </a:lnTo>
                  <a:lnTo>
                    <a:pt x="263" y="41222"/>
                  </a:lnTo>
                  <a:lnTo>
                    <a:pt x="147" y="42388"/>
                  </a:lnTo>
                  <a:lnTo>
                    <a:pt x="59" y="43554"/>
                  </a:lnTo>
                  <a:lnTo>
                    <a:pt x="30" y="44720"/>
                  </a:lnTo>
                  <a:lnTo>
                    <a:pt x="1" y="45915"/>
                  </a:lnTo>
                  <a:lnTo>
                    <a:pt x="30" y="47082"/>
                  </a:lnTo>
                  <a:lnTo>
                    <a:pt x="59" y="48277"/>
                  </a:lnTo>
                  <a:lnTo>
                    <a:pt x="147" y="49443"/>
                  </a:lnTo>
                  <a:lnTo>
                    <a:pt x="263" y="50609"/>
                  </a:lnTo>
                  <a:lnTo>
                    <a:pt x="409" y="51746"/>
                  </a:lnTo>
                  <a:lnTo>
                    <a:pt x="584" y="52912"/>
                  </a:lnTo>
                  <a:lnTo>
                    <a:pt x="788" y="54049"/>
                  </a:lnTo>
                  <a:lnTo>
                    <a:pt x="1021" y="55157"/>
                  </a:lnTo>
                  <a:lnTo>
                    <a:pt x="1284" y="56294"/>
                  </a:lnTo>
                  <a:lnTo>
                    <a:pt x="1575" y="57401"/>
                  </a:lnTo>
                  <a:lnTo>
                    <a:pt x="1896" y="58480"/>
                  </a:lnTo>
                  <a:lnTo>
                    <a:pt x="2246" y="59559"/>
                  </a:lnTo>
                  <a:lnTo>
                    <a:pt x="2625" y="60637"/>
                  </a:lnTo>
                  <a:lnTo>
                    <a:pt x="3033" y="61687"/>
                  </a:lnTo>
                  <a:lnTo>
                    <a:pt x="3470" y="62736"/>
                  </a:lnTo>
                  <a:lnTo>
                    <a:pt x="3936" y="63786"/>
                  </a:lnTo>
                  <a:lnTo>
                    <a:pt x="4403" y="64806"/>
                  </a:lnTo>
                  <a:lnTo>
                    <a:pt x="4928" y="65826"/>
                  </a:lnTo>
                  <a:lnTo>
                    <a:pt x="5452" y="66818"/>
                  </a:lnTo>
                  <a:lnTo>
                    <a:pt x="6035" y="67809"/>
                  </a:lnTo>
                  <a:lnTo>
                    <a:pt x="6618" y="68771"/>
                  </a:lnTo>
                  <a:lnTo>
                    <a:pt x="7231" y="69733"/>
                  </a:lnTo>
                  <a:lnTo>
                    <a:pt x="7872" y="70666"/>
                  </a:lnTo>
                  <a:lnTo>
                    <a:pt x="8513" y="71599"/>
                  </a:lnTo>
                  <a:lnTo>
                    <a:pt x="9213" y="72502"/>
                  </a:lnTo>
                  <a:lnTo>
                    <a:pt x="9913" y="73377"/>
                  </a:lnTo>
                  <a:lnTo>
                    <a:pt x="10641" y="74251"/>
                  </a:lnTo>
                  <a:lnTo>
                    <a:pt x="11399" y="75126"/>
                  </a:lnTo>
                  <a:lnTo>
                    <a:pt x="12187" y="75971"/>
                  </a:lnTo>
                  <a:lnTo>
                    <a:pt x="12974" y="76788"/>
                  </a:lnTo>
                  <a:lnTo>
                    <a:pt x="13790" y="77604"/>
                  </a:lnTo>
                  <a:lnTo>
                    <a:pt x="14606" y="78391"/>
                  </a:lnTo>
                  <a:lnTo>
                    <a:pt x="15481" y="79149"/>
                  </a:lnTo>
                  <a:lnTo>
                    <a:pt x="16355" y="79907"/>
                  </a:lnTo>
                  <a:lnTo>
                    <a:pt x="17259" y="80636"/>
                  </a:lnTo>
                  <a:lnTo>
                    <a:pt x="18163" y="81335"/>
                  </a:lnTo>
                  <a:lnTo>
                    <a:pt x="19096" y="82035"/>
                  </a:lnTo>
                  <a:lnTo>
                    <a:pt x="20058" y="82706"/>
                  </a:lnTo>
                  <a:lnTo>
                    <a:pt x="21020" y="83347"/>
                  </a:lnTo>
                  <a:lnTo>
                    <a:pt x="22011" y="83988"/>
                  </a:lnTo>
                  <a:lnTo>
                    <a:pt x="23002" y="84600"/>
                  </a:lnTo>
                  <a:lnTo>
                    <a:pt x="24022" y="85183"/>
                  </a:lnTo>
                  <a:lnTo>
                    <a:pt x="25072" y="85737"/>
                  </a:lnTo>
                  <a:lnTo>
                    <a:pt x="26121" y="86291"/>
                  </a:lnTo>
                  <a:lnTo>
                    <a:pt x="27200" y="86816"/>
                  </a:lnTo>
                  <a:lnTo>
                    <a:pt x="28279" y="87312"/>
                  </a:lnTo>
                  <a:lnTo>
                    <a:pt x="29386" y="87778"/>
                  </a:lnTo>
                  <a:lnTo>
                    <a:pt x="30494" y="88215"/>
                  </a:lnTo>
                  <a:lnTo>
                    <a:pt x="31602" y="88653"/>
                  </a:lnTo>
                  <a:lnTo>
                    <a:pt x="32739" y="89032"/>
                  </a:lnTo>
                  <a:lnTo>
                    <a:pt x="33905" y="89411"/>
                  </a:lnTo>
                  <a:lnTo>
                    <a:pt x="35071" y="89760"/>
                  </a:lnTo>
                  <a:lnTo>
                    <a:pt x="36237" y="90081"/>
                  </a:lnTo>
                  <a:lnTo>
                    <a:pt x="37432" y="90373"/>
                  </a:lnTo>
                  <a:lnTo>
                    <a:pt x="38628" y="90664"/>
                  </a:lnTo>
                  <a:lnTo>
                    <a:pt x="39852" y="90897"/>
                  </a:lnTo>
                  <a:lnTo>
                    <a:pt x="41076" y="91101"/>
                  </a:lnTo>
                  <a:lnTo>
                    <a:pt x="42301" y="91305"/>
                  </a:lnTo>
                  <a:lnTo>
                    <a:pt x="43554" y="91451"/>
                  </a:lnTo>
                  <a:lnTo>
                    <a:pt x="44808" y="91597"/>
                  </a:lnTo>
                  <a:lnTo>
                    <a:pt x="46061" y="91684"/>
                  </a:lnTo>
                  <a:lnTo>
                    <a:pt x="47344" y="91772"/>
                  </a:lnTo>
                  <a:lnTo>
                    <a:pt x="48627" y="91801"/>
                  </a:lnTo>
                  <a:lnTo>
                    <a:pt x="49909" y="91830"/>
                  </a:lnTo>
                  <a:lnTo>
                    <a:pt x="51192" y="91801"/>
                  </a:lnTo>
                  <a:lnTo>
                    <a:pt x="52475" y="91772"/>
                  </a:lnTo>
                  <a:lnTo>
                    <a:pt x="53728" y="91684"/>
                  </a:lnTo>
                  <a:lnTo>
                    <a:pt x="54982" y="91597"/>
                  </a:lnTo>
                  <a:lnTo>
                    <a:pt x="56206" y="91451"/>
                  </a:lnTo>
                  <a:lnTo>
                    <a:pt x="57431" y="91305"/>
                  </a:lnTo>
                  <a:lnTo>
                    <a:pt x="58626" y="91101"/>
                  </a:lnTo>
                  <a:lnTo>
                    <a:pt x="59821" y="90897"/>
                  </a:lnTo>
                  <a:lnTo>
                    <a:pt x="61016" y="90664"/>
                  </a:lnTo>
                  <a:lnTo>
                    <a:pt x="62183" y="90373"/>
                  </a:lnTo>
                  <a:lnTo>
                    <a:pt x="63319" y="90081"/>
                  </a:lnTo>
                  <a:lnTo>
                    <a:pt x="64456" y="89760"/>
                  </a:lnTo>
                  <a:lnTo>
                    <a:pt x="65564" y="89411"/>
                  </a:lnTo>
                  <a:lnTo>
                    <a:pt x="66672" y="89032"/>
                  </a:lnTo>
                  <a:lnTo>
                    <a:pt x="67751" y="88653"/>
                  </a:lnTo>
                  <a:lnTo>
                    <a:pt x="68829" y="88215"/>
                  </a:lnTo>
                  <a:lnTo>
                    <a:pt x="69879" y="87778"/>
                  </a:lnTo>
                  <a:lnTo>
                    <a:pt x="70928" y="87312"/>
                  </a:lnTo>
                  <a:lnTo>
                    <a:pt x="71949" y="86816"/>
                  </a:lnTo>
                  <a:lnTo>
                    <a:pt x="72940" y="86291"/>
                  </a:lnTo>
                  <a:lnTo>
                    <a:pt x="73931" y="85737"/>
                  </a:lnTo>
                  <a:lnTo>
                    <a:pt x="74893" y="85183"/>
                  </a:lnTo>
                  <a:lnTo>
                    <a:pt x="75855" y="84600"/>
                  </a:lnTo>
                  <a:lnTo>
                    <a:pt x="76788" y="83988"/>
                  </a:lnTo>
                  <a:lnTo>
                    <a:pt x="77692" y="83347"/>
                  </a:lnTo>
                  <a:lnTo>
                    <a:pt x="78595" y="82706"/>
                  </a:lnTo>
                  <a:lnTo>
                    <a:pt x="79470" y="82035"/>
                  </a:lnTo>
                  <a:lnTo>
                    <a:pt x="80344" y="81335"/>
                  </a:lnTo>
                  <a:lnTo>
                    <a:pt x="81190" y="80636"/>
                  </a:lnTo>
                  <a:lnTo>
                    <a:pt x="82006" y="79907"/>
                  </a:lnTo>
                  <a:lnTo>
                    <a:pt x="82793" y="79149"/>
                  </a:lnTo>
                  <a:lnTo>
                    <a:pt x="83580" y="78391"/>
                  </a:lnTo>
                  <a:lnTo>
                    <a:pt x="84338" y="77604"/>
                  </a:lnTo>
                  <a:lnTo>
                    <a:pt x="85067" y="76788"/>
                  </a:lnTo>
                  <a:lnTo>
                    <a:pt x="85796" y="75971"/>
                  </a:lnTo>
                  <a:lnTo>
                    <a:pt x="86495" y="75126"/>
                  </a:lnTo>
                  <a:lnTo>
                    <a:pt x="87166" y="74251"/>
                  </a:lnTo>
                  <a:lnTo>
                    <a:pt x="87837" y="73377"/>
                  </a:lnTo>
                  <a:lnTo>
                    <a:pt x="88449" y="72502"/>
                  </a:lnTo>
                  <a:lnTo>
                    <a:pt x="89061" y="71599"/>
                  </a:lnTo>
                  <a:lnTo>
                    <a:pt x="89673" y="70666"/>
                  </a:lnTo>
                  <a:lnTo>
                    <a:pt x="90227" y="69733"/>
                  </a:lnTo>
                  <a:lnTo>
                    <a:pt x="90781" y="68771"/>
                  </a:lnTo>
                  <a:lnTo>
                    <a:pt x="91306" y="67809"/>
                  </a:lnTo>
                  <a:lnTo>
                    <a:pt x="91801" y="66818"/>
                  </a:lnTo>
                  <a:lnTo>
                    <a:pt x="92268" y="65826"/>
                  </a:lnTo>
                  <a:lnTo>
                    <a:pt x="92734" y="64806"/>
                  </a:lnTo>
                  <a:lnTo>
                    <a:pt x="93142" y="63786"/>
                  </a:lnTo>
                  <a:lnTo>
                    <a:pt x="93550" y="62736"/>
                  </a:lnTo>
                  <a:lnTo>
                    <a:pt x="93929" y="61687"/>
                  </a:lnTo>
                  <a:lnTo>
                    <a:pt x="94308" y="60637"/>
                  </a:lnTo>
                  <a:lnTo>
                    <a:pt x="94629" y="59559"/>
                  </a:lnTo>
                  <a:lnTo>
                    <a:pt x="94920" y="58480"/>
                  </a:lnTo>
                  <a:lnTo>
                    <a:pt x="95212" y="57401"/>
                  </a:lnTo>
                  <a:lnTo>
                    <a:pt x="95474" y="56294"/>
                  </a:lnTo>
                  <a:lnTo>
                    <a:pt x="95708" y="55157"/>
                  </a:lnTo>
                  <a:lnTo>
                    <a:pt x="95912" y="54049"/>
                  </a:lnTo>
                  <a:lnTo>
                    <a:pt x="96087" y="52912"/>
                  </a:lnTo>
                  <a:lnTo>
                    <a:pt x="96232" y="51746"/>
                  </a:lnTo>
                  <a:lnTo>
                    <a:pt x="96349" y="50609"/>
                  </a:lnTo>
                  <a:lnTo>
                    <a:pt x="96436" y="49443"/>
                  </a:lnTo>
                  <a:lnTo>
                    <a:pt x="96524" y="48277"/>
                  </a:lnTo>
                  <a:lnTo>
                    <a:pt x="96553" y="47082"/>
                  </a:lnTo>
                  <a:lnTo>
                    <a:pt x="96582" y="45915"/>
                  </a:lnTo>
                  <a:lnTo>
                    <a:pt x="96553" y="44720"/>
                  </a:lnTo>
                  <a:lnTo>
                    <a:pt x="96524" y="43554"/>
                  </a:lnTo>
                  <a:lnTo>
                    <a:pt x="96436" y="42388"/>
                  </a:lnTo>
                  <a:lnTo>
                    <a:pt x="96349" y="41222"/>
                  </a:lnTo>
                  <a:lnTo>
                    <a:pt x="96232" y="40056"/>
                  </a:lnTo>
                  <a:lnTo>
                    <a:pt x="96087" y="38919"/>
                  </a:lnTo>
                  <a:lnTo>
                    <a:pt x="95912" y="37782"/>
                  </a:lnTo>
                  <a:lnTo>
                    <a:pt x="95708" y="36645"/>
                  </a:lnTo>
                  <a:lnTo>
                    <a:pt x="95474" y="35537"/>
                  </a:lnTo>
                  <a:lnTo>
                    <a:pt x="95212" y="34430"/>
                  </a:lnTo>
                  <a:lnTo>
                    <a:pt x="94920" y="33351"/>
                  </a:lnTo>
                  <a:lnTo>
                    <a:pt x="94629" y="32243"/>
                  </a:lnTo>
                  <a:lnTo>
                    <a:pt x="94308" y="31194"/>
                  </a:lnTo>
                  <a:lnTo>
                    <a:pt x="93929" y="30115"/>
                  </a:lnTo>
                  <a:lnTo>
                    <a:pt x="93550" y="29066"/>
                  </a:lnTo>
                  <a:lnTo>
                    <a:pt x="93142" y="28045"/>
                  </a:lnTo>
                  <a:lnTo>
                    <a:pt x="92734" y="27025"/>
                  </a:lnTo>
                  <a:lnTo>
                    <a:pt x="92268" y="26005"/>
                  </a:lnTo>
                  <a:lnTo>
                    <a:pt x="91801" y="25013"/>
                  </a:lnTo>
                  <a:lnTo>
                    <a:pt x="91306" y="24022"/>
                  </a:lnTo>
                  <a:lnTo>
                    <a:pt x="90781" y="23060"/>
                  </a:lnTo>
                  <a:lnTo>
                    <a:pt x="90227" y="22098"/>
                  </a:lnTo>
                  <a:lnTo>
                    <a:pt x="89673" y="21165"/>
                  </a:lnTo>
                  <a:lnTo>
                    <a:pt x="89061" y="20232"/>
                  </a:lnTo>
                  <a:lnTo>
                    <a:pt x="88449" y="19329"/>
                  </a:lnTo>
                  <a:lnTo>
                    <a:pt x="87837" y="18425"/>
                  </a:lnTo>
                  <a:lnTo>
                    <a:pt x="87166" y="17550"/>
                  </a:lnTo>
                  <a:lnTo>
                    <a:pt x="86495" y="16705"/>
                  </a:lnTo>
                  <a:lnTo>
                    <a:pt x="85796" y="15860"/>
                  </a:lnTo>
                  <a:lnTo>
                    <a:pt x="85067" y="15043"/>
                  </a:lnTo>
                  <a:lnTo>
                    <a:pt x="84338" y="14227"/>
                  </a:lnTo>
                  <a:lnTo>
                    <a:pt x="83580" y="13440"/>
                  </a:lnTo>
                  <a:lnTo>
                    <a:pt x="82793" y="12682"/>
                  </a:lnTo>
                  <a:lnTo>
                    <a:pt x="82006" y="11924"/>
                  </a:lnTo>
                  <a:lnTo>
                    <a:pt x="81190" y="11195"/>
                  </a:lnTo>
                  <a:lnTo>
                    <a:pt x="80344" y="10466"/>
                  </a:lnTo>
                  <a:lnTo>
                    <a:pt x="79470" y="9796"/>
                  </a:lnTo>
                  <a:lnTo>
                    <a:pt x="78595" y="9125"/>
                  </a:lnTo>
                  <a:lnTo>
                    <a:pt x="77692" y="8455"/>
                  </a:lnTo>
                  <a:lnTo>
                    <a:pt x="76788" y="7843"/>
                  </a:lnTo>
                  <a:lnTo>
                    <a:pt x="75855" y="7231"/>
                  </a:lnTo>
                  <a:lnTo>
                    <a:pt x="74893" y="6647"/>
                  </a:lnTo>
                  <a:lnTo>
                    <a:pt x="73931" y="6064"/>
                  </a:lnTo>
                  <a:lnTo>
                    <a:pt x="72940" y="5540"/>
                  </a:lnTo>
                  <a:lnTo>
                    <a:pt x="71949" y="5015"/>
                  </a:lnTo>
                  <a:lnTo>
                    <a:pt x="70928" y="4519"/>
                  </a:lnTo>
                  <a:lnTo>
                    <a:pt x="69879" y="4053"/>
                  </a:lnTo>
                  <a:lnTo>
                    <a:pt x="68829" y="3587"/>
                  </a:lnTo>
                  <a:lnTo>
                    <a:pt x="67751" y="3178"/>
                  </a:lnTo>
                  <a:lnTo>
                    <a:pt x="66672" y="2770"/>
                  </a:lnTo>
                  <a:lnTo>
                    <a:pt x="65564" y="2391"/>
                  </a:lnTo>
                  <a:lnTo>
                    <a:pt x="64456" y="2071"/>
                  </a:lnTo>
                  <a:lnTo>
                    <a:pt x="63319" y="1721"/>
                  </a:lnTo>
                  <a:lnTo>
                    <a:pt x="62183" y="1429"/>
                  </a:lnTo>
                  <a:lnTo>
                    <a:pt x="61016" y="1167"/>
                  </a:lnTo>
                  <a:lnTo>
                    <a:pt x="59821" y="934"/>
                  </a:lnTo>
                  <a:lnTo>
                    <a:pt x="58626" y="700"/>
                  </a:lnTo>
                  <a:lnTo>
                    <a:pt x="57431" y="526"/>
                  </a:lnTo>
                  <a:lnTo>
                    <a:pt x="56206" y="351"/>
                  </a:lnTo>
                  <a:lnTo>
                    <a:pt x="54982" y="234"/>
                  </a:lnTo>
                  <a:lnTo>
                    <a:pt x="53728" y="117"/>
                  </a:lnTo>
                  <a:lnTo>
                    <a:pt x="52475" y="59"/>
                  </a:lnTo>
                  <a:lnTo>
                    <a:pt x="511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0"/>
            <p:cNvSpPr/>
            <p:nvPr/>
          </p:nvSpPr>
          <p:spPr>
            <a:xfrm>
              <a:off x="5749480" y="2201107"/>
              <a:ext cx="1623077" cy="1543220"/>
            </a:xfrm>
            <a:custGeom>
              <a:avLst/>
              <a:gdLst/>
              <a:ahLst/>
              <a:cxnLst/>
              <a:rect l="l" t="t" r="r" b="b"/>
              <a:pathLst>
                <a:path w="96583" h="91831" fill="none" extrusionOk="0">
                  <a:moveTo>
                    <a:pt x="96582" y="45915"/>
                  </a:moveTo>
                  <a:lnTo>
                    <a:pt x="96582" y="45915"/>
                  </a:lnTo>
                  <a:lnTo>
                    <a:pt x="96553" y="47082"/>
                  </a:lnTo>
                  <a:lnTo>
                    <a:pt x="96524" y="48277"/>
                  </a:lnTo>
                  <a:lnTo>
                    <a:pt x="96436" y="49443"/>
                  </a:lnTo>
                  <a:lnTo>
                    <a:pt x="96349" y="50609"/>
                  </a:lnTo>
                  <a:lnTo>
                    <a:pt x="96232" y="51746"/>
                  </a:lnTo>
                  <a:lnTo>
                    <a:pt x="96087" y="52912"/>
                  </a:lnTo>
                  <a:lnTo>
                    <a:pt x="95912" y="54049"/>
                  </a:lnTo>
                  <a:lnTo>
                    <a:pt x="95708" y="55157"/>
                  </a:lnTo>
                  <a:lnTo>
                    <a:pt x="95474" y="56294"/>
                  </a:lnTo>
                  <a:lnTo>
                    <a:pt x="95212" y="57401"/>
                  </a:lnTo>
                  <a:lnTo>
                    <a:pt x="94920" y="58480"/>
                  </a:lnTo>
                  <a:lnTo>
                    <a:pt x="94629" y="59559"/>
                  </a:lnTo>
                  <a:lnTo>
                    <a:pt x="94308" y="60637"/>
                  </a:lnTo>
                  <a:lnTo>
                    <a:pt x="93929" y="61687"/>
                  </a:lnTo>
                  <a:lnTo>
                    <a:pt x="93550" y="62736"/>
                  </a:lnTo>
                  <a:lnTo>
                    <a:pt x="93142" y="63786"/>
                  </a:lnTo>
                  <a:lnTo>
                    <a:pt x="92734" y="64806"/>
                  </a:lnTo>
                  <a:lnTo>
                    <a:pt x="92268" y="65826"/>
                  </a:lnTo>
                  <a:lnTo>
                    <a:pt x="91801" y="66818"/>
                  </a:lnTo>
                  <a:lnTo>
                    <a:pt x="91306" y="67809"/>
                  </a:lnTo>
                  <a:lnTo>
                    <a:pt x="90781" y="68771"/>
                  </a:lnTo>
                  <a:lnTo>
                    <a:pt x="90227" y="69733"/>
                  </a:lnTo>
                  <a:lnTo>
                    <a:pt x="89673" y="70666"/>
                  </a:lnTo>
                  <a:lnTo>
                    <a:pt x="89061" y="71599"/>
                  </a:lnTo>
                  <a:lnTo>
                    <a:pt x="88449" y="72502"/>
                  </a:lnTo>
                  <a:lnTo>
                    <a:pt x="87837" y="73377"/>
                  </a:lnTo>
                  <a:lnTo>
                    <a:pt x="87166" y="74251"/>
                  </a:lnTo>
                  <a:lnTo>
                    <a:pt x="86495" y="75126"/>
                  </a:lnTo>
                  <a:lnTo>
                    <a:pt x="85796" y="75971"/>
                  </a:lnTo>
                  <a:lnTo>
                    <a:pt x="85067" y="76788"/>
                  </a:lnTo>
                  <a:lnTo>
                    <a:pt x="84338" y="77604"/>
                  </a:lnTo>
                  <a:lnTo>
                    <a:pt x="83580" y="78391"/>
                  </a:lnTo>
                  <a:lnTo>
                    <a:pt x="82793" y="79149"/>
                  </a:lnTo>
                  <a:lnTo>
                    <a:pt x="82006" y="79907"/>
                  </a:lnTo>
                  <a:lnTo>
                    <a:pt x="81190" y="80636"/>
                  </a:lnTo>
                  <a:lnTo>
                    <a:pt x="80344" y="81335"/>
                  </a:lnTo>
                  <a:lnTo>
                    <a:pt x="79470" y="82035"/>
                  </a:lnTo>
                  <a:lnTo>
                    <a:pt x="78595" y="82706"/>
                  </a:lnTo>
                  <a:lnTo>
                    <a:pt x="77692" y="83347"/>
                  </a:lnTo>
                  <a:lnTo>
                    <a:pt x="76788" y="83988"/>
                  </a:lnTo>
                  <a:lnTo>
                    <a:pt x="75855" y="84600"/>
                  </a:lnTo>
                  <a:lnTo>
                    <a:pt x="74893" y="85183"/>
                  </a:lnTo>
                  <a:lnTo>
                    <a:pt x="73931" y="85737"/>
                  </a:lnTo>
                  <a:lnTo>
                    <a:pt x="72940" y="86291"/>
                  </a:lnTo>
                  <a:lnTo>
                    <a:pt x="71949" y="86816"/>
                  </a:lnTo>
                  <a:lnTo>
                    <a:pt x="70928" y="87312"/>
                  </a:lnTo>
                  <a:lnTo>
                    <a:pt x="69879" y="87778"/>
                  </a:lnTo>
                  <a:lnTo>
                    <a:pt x="68829" y="88215"/>
                  </a:lnTo>
                  <a:lnTo>
                    <a:pt x="67751" y="88653"/>
                  </a:lnTo>
                  <a:lnTo>
                    <a:pt x="66672" y="89032"/>
                  </a:lnTo>
                  <a:lnTo>
                    <a:pt x="65564" y="89411"/>
                  </a:lnTo>
                  <a:lnTo>
                    <a:pt x="64456" y="89760"/>
                  </a:lnTo>
                  <a:lnTo>
                    <a:pt x="63319" y="90081"/>
                  </a:lnTo>
                  <a:lnTo>
                    <a:pt x="62183" y="90373"/>
                  </a:lnTo>
                  <a:lnTo>
                    <a:pt x="61016" y="90664"/>
                  </a:lnTo>
                  <a:lnTo>
                    <a:pt x="59821" y="90897"/>
                  </a:lnTo>
                  <a:lnTo>
                    <a:pt x="58626" y="91101"/>
                  </a:lnTo>
                  <a:lnTo>
                    <a:pt x="57431" y="91305"/>
                  </a:lnTo>
                  <a:lnTo>
                    <a:pt x="56206" y="91451"/>
                  </a:lnTo>
                  <a:lnTo>
                    <a:pt x="54982" y="91597"/>
                  </a:lnTo>
                  <a:lnTo>
                    <a:pt x="53728" y="91684"/>
                  </a:lnTo>
                  <a:lnTo>
                    <a:pt x="52475" y="91772"/>
                  </a:lnTo>
                  <a:lnTo>
                    <a:pt x="51192" y="91801"/>
                  </a:lnTo>
                  <a:lnTo>
                    <a:pt x="49909" y="91830"/>
                  </a:lnTo>
                  <a:lnTo>
                    <a:pt x="49909" y="91830"/>
                  </a:lnTo>
                  <a:lnTo>
                    <a:pt x="48627" y="91801"/>
                  </a:lnTo>
                  <a:lnTo>
                    <a:pt x="47344" y="91772"/>
                  </a:lnTo>
                  <a:lnTo>
                    <a:pt x="46061" y="91684"/>
                  </a:lnTo>
                  <a:lnTo>
                    <a:pt x="44808" y="91597"/>
                  </a:lnTo>
                  <a:lnTo>
                    <a:pt x="43554" y="91451"/>
                  </a:lnTo>
                  <a:lnTo>
                    <a:pt x="42301" y="91305"/>
                  </a:lnTo>
                  <a:lnTo>
                    <a:pt x="41076" y="91101"/>
                  </a:lnTo>
                  <a:lnTo>
                    <a:pt x="39852" y="90897"/>
                  </a:lnTo>
                  <a:lnTo>
                    <a:pt x="38628" y="90664"/>
                  </a:lnTo>
                  <a:lnTo>
                    <a:pt x="37432" y="90373"/>
                  </a:lnTo>
                  <a:lnTo>
                    <a:pt x="36237" y="90081"/>
                  </a:lnTo>
                  <a:lnTo>
                    <a:pt x="35071" y="89760"/>
                  </a:lnTo>
                  <a:lnTo>
                    <a:pt x="33905" y="89411"/>
                  </a:lnTo>
                  <a:lnTo>
                    <a:pt x="32739" y="89032"/>
                  </a:lnTo>
                  <a:lnTo>
                    <a:pt x="31602" y="88653"/>
                  </a:lnTo>
                  <a:lnTo>
                    <a:pt x="30494" y="88215"/>
                  </a:lnTo>
                  <a:lnTo>
                    <a:pt x="29386" y="87778"/>
                  </a:lnTo>
                  <a:lnTo>
                    <a:pt x="28279" y="87312"/>
                  </a:lnTo>
                  <a:lnTo>
                    <a:pt x="27200" y="86816"/>
                  </a:lnTo>
                  <a:lnTo>
                    <a:pt x="26121" y="86291"/>
                  </a:lnTo>
                  <a:lnTo>
                    <a:pt x="25072" y="85737"/>
                  </a:lnTo>
                  <a:lnTo>
                    <a:pt x="24022" y="85183"/>
                  </a:lnTo>
                  <a:lnTo>
                    <a:pt x="23002" y="84600"/>
                  </a:lnTo>
                  <a:lnTo>
                    <a:pt x="22011" y="83988"/>
                  </a:lnTo>
                  <a:lnTo>
                    <a:pt x="21020" y="83347"/>
                  </a:lnTo>
                  <a:lnTo>
                    <a:pt x="20058" y="82706"/>
                  </a:lnTo>
                  <a:lnTo>
                    <a:pt x="19096" y="82035"/>
                  </a:lnTo>
                  <a:lnTo>
                    <a:pt x="18163" y="81335"/>
                  </a:lnTo>
                  <a:lnTo>
                    <a:pt x="17259" y="80636"/>
                  </a:lnTo>
                  <a:lnTo>
                    <a:pt x="16355" y="79907"/>
                  </a:lnTo>
                  <a:lnTo>
                    <a:pt x="15481" y="79149"/>
                  </a:lnTo>
                  <a:lnTo>
                    <a:pt x="14606" y="78391"/>
                  </a:lnTo>
                  <a:lnTo>
                    <a:pt x="13790" y="77604"/>
                  </a:lnTo>
                  <a:lnTo>
                    <a:pt x="12974" y="76788"/>
                  </a:lnTo>
                  <a:lnTo>
                    <a:pt x="12187" y="75971"/>
                  </a:lnTo>
                  <a:lnTo>
                    <a:pt x="11399" y="75126"/>
                  </a:lnTo>
                  <a:lnTo>
                    <a:pt x="10641" y="74251"/>
                  </a:lnTo>
                  <a:lnTo>
                    <a:pt x="9913" y="73377"/>
                  </a:lnTo>
                  <a:lnTo>
                    <a:pt x="9213" y="72502"/>
                  </a:lnTo>
                  <a:lnTo>
                    <a:pt x="8513" y="71599"/>
                  </a:lnTo>
                  <a:lnTo>
                    <a:pt x="7872" y="70666"/>
                  </a:lnTo>
                  <a:lnTo>
                    <a:pt x="7231" y="69733"/>
                  </a:lnTo>
                  <a:lnTo>
                    <a:pt x="6618" y="68771"/>
                  </a:lnTo>
                  <a:lnTo>
                    <a:pt x="6035" y="67809"/>
                  </a:lnTo>
                  <a:lnTo>
                    <a:pt x="5452" y="66818"/>
                  </a:lnTo>
                  <a:lnTo>
                    <a:pt x="4928" y="65826"/>
                  </a:lnTo>
                  <a:lnTo>
                    <a:pt x="4403" y="64806"/>
                  </a:lnTo>
                  <a:lnTo>
                    <a:pt x="3936" y="63786"/>
                  </a:lnTo>
                  <a:lnTo>
                    <a:pt x="3470" y="62736"/>
                  </a:lnTo>
                  <a:lnTo>
                    <a:pt x="3033" y="61687"/>
                  </a:lnTo>
                  <a:lnTo>
                    <a:pt x="2625" y="60637"/>
                  </a:lnTo>
                  <a:lnTo>
                    <a:pt x="2246" y="59559"/>
                  </a:lnTo>
                  <a:lnTo>
                    <a:pt x="1896" y="58480"/>
                  </a:lnTo>
                  <a:lnTo>
                    <a:pt x="1575" y="57401"/>
                  </a:lnTo>
                  <a:lnTo>
                    <a:pt x="1284" y="56294"/>
                  </a:lnTo>
                  <a:lnTo>
                    <a:pt x="1021" y="55157"/>
                  </a:lnTo>
                  <a:lnTo>
                    <a:pt x="788" y="54049"/>
                  </a:lnTo>
                  <a:lnTo>
                    <a:pt x="584" y="52912"/>
                  </a:lnTo>
                  <a:lnTo>
                    <a:pt x="409" y="51746"/>
                  </a:lnTo>
                  <a:lnTo>
                    <a:pt x="263" y="50609"/>
                  </a:lnTo>
                  <a:lnTo>
                    <a:pt x="147" y="49443"/>
                  </a:lnTo>
                  <a:lnTo>
                    <a:pt x="59" y="48277"/>
                  </a:lnTo>
                  <a:lnTo>
                    <a:pt x="30" y="47082"/>
                  </a:lnTo>
                  <a:lnTo>
                    <a:pt x="1" y="45915"/>
                  </a:lnTo>
                  <a:lnTo>
                    <a:pt x="1" y="45915"/>
                  </a:lnTo>
                  <a:lnTo>
                    <a:pt x="30" y="44720"/>
                  </a:lnTo>
                  <a:lnTo>
                    <a:pt x="59" y="43554"/>
                  </a:lnTo>
                  <a:lnTo>
                    <a:pt x="147" y="42388"/>
                  </a:lnTo>
                  <a:lnTo>
                    <a:pt x="263" y="41222"/>
                  </a:lnTo>
                  <a:lnTo>
                    <a:pt x="409" y="40056"/>
                  </a:lnTo>
                  <a:lnTo>
                    <a:pt x="584" y="38919"/>
                  </a:lnTo>
                  <a:lnTo>
                    <a:pt x="788" y="37782"/>
                  </a:lnTo>
                  <a:lnTo>
                    <a:pt x="1021" y="36645"/>
                  </a:lnTo>
                  <a:lnTo>
                    <a:pt x="1284" y="35537"/>
                  </a:lnTo>
                  <a:lnTo>
                    <a:pt x="1575" y="34430"/>
                  </a:lnTo>
                  <a:lnTo>
                    <a:pt x="1896" y="33351"/>
                  </a:lnTo>
                  <a:lnTo>
                    <a:pt x="2246" y="32243"/>
                  </a:lnTo>
                  <a:lnTo>
                    <a:pt x="2625" y="31194"/>
                  </a:lnTo>
                  <a:lnTo>
                    <a:pt x="3033" y="30115"/>
                  </a:lnTo>
                  <a:lnTo>
                    <a:pt x="3470" y="29066"/>
                  </a:lnTo>
                  <a:lnTo>
                    <a:pt x="3936" y="28045"/>
                  </a:lnTo>
                  <a:lnTo>
                    <a:pt x="4403" y="27025"/>
                  </a:lnTo>
                  <a:lnTo>
                    <a:pt x="4928" y="26005"/>
                  </a:lnTo>
                  <a:lnTo>
                    <a:pt x="5452" y="25013"/>
                  </a:lnTo>
                  <a:lnTo>
                    <a:pt x="6035" y="24022"/>
                  </a:lnTo>
                  <a:lnTo>
                    <a:pt x="6618" y="23060"/>
                  </a:lnTo>
                  <a:lnTo>
                    <a:pt x="7231" y="22098"/>
                  </a:lnTo>
                  <a:lnTo>
                    <a:pt x="7872" y="21165"/>
                  </a:lnTo>
                  <a:lnTo>
                    <a:pt x="8513" y="20232"/>
                  </a:lnTo>
                  <a:lnTo>
                    <a:pt x="9213" y="19329"/>
                  </a:lnTo>
                  <a:lnTo>
                    <a:pt x="9913" y="18425"/>
                  </a:lnTo>
                  <a:lnTo>
                    <a:pt x="10641" y="17550"/>
                  </a:lnTo>
                  <a:lnTo>
                    <a:pt x="11399" y="16705"/>
                  </a:lnTo>
                  <a:lnTo>
                    <a:pt x="12187" y="15860"/>
                  </a:lnTo>
                  <a:lnTo>
                    <a:pt x="12974" y="15043"/>
                  </a:lnTo>
                  <a:lnTo>
                    <a:pt x="13790" y="14227"/>
                  </a:lnTo>
                  <a:lnTo>
                    <a:pt x="14606" y="13440"/>
                  </a:lnTo>
                  <a:lnTo>
                    <a:pt x="15481" y="12682"/>
                  </a:lnTo>
                  <a:lnTo>
                    <a:pt x="16355" y="11924"/>
                  </a:lnTo>
                  <a:lnTo>
                    <a:pt x="17259" y="11195"/>
                  </a:lnTo>
                  <a:lnTo>
                    <a:pt x="18163" y="10466"/>
                  </a:lnTo>
                  <a:lnTo>
                    <a:pt x="19096" y="9796"/>
                  </a:lnTo>
                  <a:lnTo>
                    <a:pt x="20058" y="9125"/>
                  </a:lnTo>
                  <a:lnTo>
                    <a:pt x="21020" y="8455"/>
                  </a:lnTo>
                  <a:lnTo>
                    <a:pt x="22011" y="7843"/>
                  </a:lnTo>
                  <a:lnTo>
                    <a:pt x="23002" y="7231"/>
                  </a:lnTo>
                  <a:lnTo>
                    <a:pt x="24022" y="6647"/>
                  </a:lnTo>
                  <a:lnTo>
                    <a:pt x="25072" y="6064"/>
                  </a:lnTo>
                  <a:lnTo>
                    <a:pt x="26121" y="5540"/>
                  </a:lnTo>
                  <a:lnTo>
                    <a:pt x="27200" y="5015"/>
                  </a:lnTo>
                  <a:lnTo>
                    <a:pt x="28279" y="4519"/>
                  </a:lnTo>
                  <a:lnTo>
                    <a:pt x="29386" y="4053"/>
                  </a:lnTo>
                  <a:lnTo>
                    <a:pt x="30494" y="3587"/>
                  </a:lnTo>
                  <a:lnTo>
                    <a:pt x="31602" y="3178"/>
                  </a:lnTo>
                  <a:lnTo>
                    <a:pt x="32739" y="2770"/>
                  </a:lnTo>
                  <a:lnTo>
                    <a:pt x="33905" y="2391"/>
                  </a:lnTo>
                  <a:lnTo>
                    <a:pt x="35071" y="2071"/>
                  </a:lnTo>
                  <a:lnTo>
                    <a:pt x="36237" y="1721"/>
                  </a:lnTo>
                  <a:lnTo>
                    <a:pt x="37432" y="1429"/>
                  </a:lnTo>
                  <a:lnTo>
                    <a:pt x="38628" y="1167"/>
                  </a:lnTo>
                  <a:lnTo>
                    <a:pt x="39852" y="934"/>
                  </a:lnTo>
                  <a:lnTo>
                    <a:pt x="41076" y="700"/>
                  </a:lnTo>
                  <a:lnTo>
                    <a:pt x="42301" y="526"/>
                  </a:lnTo>
                  <a:lnTo>
                    <a:pt x="43554" y="351"/>
                  </a:lnTo>
                  <a:lnTo>
                    <a:pt x="44808" y="234"/>
                  </a:lnTo>
                  <a:lnTo>
                    <a:pt x="46061" y="117"/>
                  </a:lnTo>
                  <a:lnTo>
                    <a:pt x="47344" y="59"/>
                  </a:lnTo>
                  <a:lnTo>
                    <a:pt x="48627" y="1"/>
                  </a:lnTo>
                  <a:lnTo>
                    <a:pt x="49909" y="1"/>
                  </a:lnTo>
                  <a:lnTo>
                    <a:pt x="49909" y="1"/>
                  </a:lnTo>
                  <a:lnTo>
                    <a:pt x="51192" y="1"/>
                  </a:lnTo>
                  <a:lnTo>
                    <a:pt x="52475" y="59"/>
                  </a:lnTo>
                  <a:lnTo>
                    <a:pt x="53728" y="117"/>
                  </a:lnTo>
                  <a:lnTo>
                    <a:pt x="54982" y="234"/>
                  </a:lnTo>
                  <a:lnTo>
                    <a:pt x="56206" y="351"/>
                  </a:lnTo>
                  <a:lnTo>
                    <a:pt x="57431" y="526"/>
                  </a:lnTo>
                  <a:lnTo>
                    <a:pt x="58626" y="700"/>
                  </a:lnTo>
                  <a:lnTo>
                    <a:pt x="59821" y="934"/>
                  </a:lnTo>
                  <a:lnTo>
                    <a:pt x="61016" y="1167"/>
                  </a:lnTo>
                  <a:lnTo>
                    <a:pt x="62183" y="1429"/>
                  </a:lnTo>
                  <a:lnTo>
                    <a:pt x="63319" y="1721"/>
                  </a:lnTo>
                  <a:lnTo>
                    <a:pt x="64456" y="2071"/>
                  </a:lnTo>
                  <a:lnTo>
                    <a:pt x="65564" y="2391"/>
                  </a:lnTo>
                  <a:lnTo>
                    <a:pt x="66672" y="2770"/>
                  </a:lnTo>
                  <a:lnTo>
                    <a:pt x="67751" y="3178"/>
                  </a:lnTo>
                  <a:lnTo>
                    <a:pt x="68829" y="3587"/>
                  </a:lnTo>
                  <a:lnTo>
                    <a:pt x="69879" y="4053"/>
                  </a:lnTo>
                  <a:lnTo>
                    <a:pt x="70928" y="4519"/>
                  </a:lnTo>
                  <a:lnTo>
                    <a:pt x="71949" y="5015"/>
                  </a:lnTo>
                  <a:lnTo>
                    <a:pt x="72940" y="5540"/>
                  </a:lnTo>
                  <a:lnTo>
                    <a:pt x="73931" y="6064"/>
                  </a:lnTo>
                  <a:lnTo>
                    <a:pt x="74893" y="6647"/>
                  </a:lnTo>
                  <a:lnTo>
                    <a:pt x="75855" y="7231"/>
                  </a:lnTo>
                  <a:lnTo>
                    <a:pt x="76788" y="7843"/>
                  </a:lnTo>
                  <a:lnTo>
                    <a:pt x="77692" y="8455"/>
                  </a:lnTo>
                  <a:lnTo>
                    <a:pt x="78595" y="9125"/>
                  </a:lnTo>
                  <a:lnTo>
                    <a:pt x="79470" y="9796"/>
                  </a:lnTo>
                  <a:lnTo>
                    <a:pt x="80344" y="10466"/>
                  </a:lnTo>
                  <a:lnTo>
                    <a:pt x="81190" y="11195"/>
                  </a:lnTo>
                  <a:lnTo>
                    <a:pt x="82006" y="11924"/>
                  </a:lnTo>
                  <a:lnTo>
                    <a:pt x="82793" y="12682"/>
                  </a:lnTo>
                  <a:lnTo>
                    <a:pt x="83580" y="13440"/>
                  </a:lnTo>
                  <a:lnTo>
                    <a:pt x="84338" y="14227"/>
                  </a:lnTo>
                  <a:lnTo>
                    <a:pt x="85067" y="15043"/>
                  </a:lnTo>
                  <a:lnTo>
                    <a:pt x="85796" y="15860"/>
                  </a:lnTo>
                  <a:lnTo>
                    <a:pt x="86495" y="16705"/>
                  </a:lnTo>
                  <a:lnTo>
                    <a:pt x="87166" y="17550"/>
                  </a:lnTo>
                  <a:lnTo>
                    <a:pt x="87837" y="18425"/>
                  </a:lnTo>
                  <a:lnTo>
                    <a:pt x="88449" y="19329"/>
                  </a:lnTo>
                  <a:lnTo>
                    <a:pt x="89061" y="20232"/>
                  </a:lnTo>
                  <a:lnTo>
                    <a:pt x="89673" y="21165"/>
                  </a:lnTo>
                  <a:lnTo>
                    <a:pt x="90227" y="22098"/>
                  </a:lnTo>
                  <a:lnTo>
                    <a:pt x="90781" y="23060"/>
                  </a:lnTo>
                  <a:lnTo>
                    <a:pt x="91306" y="24022"/>
                  </a:lnTo>
                  <a:lnTo>
                    <a:pt x="91801" y="25013"/>
                  </a:lnTo>
                  <a:lnTo>
                    <a:pt x="92268" y="26005"/>
                  </a:lnTo>
                  <a:lnTo>
                    <a:pt x="92734" y="27025"/>
                  </a:lnTo>
                  <a:lnTo>
                    <a:pt x="93142" y="28045"/>
                  </a:lnTo>
                  <a:lnTo>
                    <a:pt x="93550" y="29066"/>
                  </a:lnTo>
                  <a:lnTo>
                    <a:pt x="93929" y="30115"/>
                  </a:lnTo>
                  <a:lnTo>
                    <a:pt x="94308" y="31194"/>
                  </a:lnTo>
                  <a:lnTo>
                    <a:pt x="94629" y="32243"/>
                  </a:lnTo>
                  <a:lnTo>
                    <a:pt x="94920" y="33351"/>
                  </a:lnTo>
                  <a:lnTo>
                    <a:pt x="95212" y="34430"/>
                  </a:lnTo>
                  <a:lnTo>
                    <a:pt x="95474" y="35537"/>
                  </a:lnTo>
                  <a:lnTo>
                    <a:pt x="95708" y="36645"/>
                  </a:lnTo>
                  <a:lnTo>
                    <a:pt x="95912" y="37782"/>
                  </a:lnTo>
                  <a:lnTo>
                    <a:pt x="96087" y="38919"/>
                  </a:lnTo>
                  <a:lnTo>
                    <a:pt x="96232" y="40056"/>
                  </a:lnTo>
                  <a:lnTo>
                    <a:pt x="96349" y="41222"/>
                  </a:lnTo>
                  <a:lnTo>
                    <a:pt x="96436" y="42388"/>
                  </a:lnTo>
                  <a:lnTo>
                    <a:pt x="96524" y="43554"/>
                  </a:lnTo>
                  <a:lnTo>
                    <a:pt x="96553" y="44720"/>
                  </a:lnTo>
                  <a:lnTo>
                    <a:pt x="96582" y="4591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0"/>
            <p:cNvSpPr/>
            <p:nvPr/>
          </p:nvSpPr>
          <p:spPr>
            <a:xfrm>
              <a:off x="6442703" y="3732546"/>
              <a:ext cx="20586" cy="3445"/>
            </a:xfrm>
            <a:custGeom>
              <a:avLst/>
              <a:gdLst/>
              <a:ahLst/>
              <a:cxnLst/>
              <a:rect l="l" t="t" r="r" b="b"/>
              <a:pathLst>
                <a:path w="1225" h="205" extrusionOk="0">
                  <a:moveTo>
                    <a:pt x="0" y="1"/>
                  </a:moveTo>
                  <a:lnTo>
                    <a:pt x="0" y="1"/>
                  </a:lnTo>
                  <a:lnTo>
                    <a:pt x="0" y="1"/>
                  </a:lnTo>
                  <a:lnTo>
                    <a:pt x="1225" y="205"/>
                  </a:lnTo>
                  <a:lnTo>
                    <a:pt x="1225" y="205"/>
                  </a:lnTo>
                  <a:lnTo>
                    <a:pt x="1225" y="205"/>
                  </a:lnTo>
                  <a:lnTo>
                    <a:pt x="1225" y="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0"/>
            <p:cNvSpPr/>
            <p:nvPr/>
          </p:nvSpPr>
          <p:spPr>
            <a:xfrm>
              <a:off x="6442703" y="3732546"/>
              <a:ext cx="20586" cy="3445"/>
            </a:xfrm>
            <a:custGeom>
              <a:avLst/>
              <a:gdLst/>
              <a:ahLst/>
              <a:cxnLst/>
              <a:rect l="l" t="t" r="r" b="b"/>
              <a:pathLst>
                <a:path w="1225" h="205" fill="none" extrusionOk="0">
                  <a:moveTo>
                    <a:pt x="0" y="1"/>
                  </a:moveTo>
                  <a:lnTo>
                    <a:pt x="0" y="1"/>
                  </a:lnTo>
                  <a:lnTo>
                    <a:pt x="0" y="1"/>
                  </a:lnTo>
                  <a:lnTo>
                    <a:pt x="1225" y="205"/>
                  </a:lnTo>
                  <a:lnTo>
                    <a:pt x="1225" y="205"/>
                  </a:lnTo>
                  <a:lnTo>
                    <a:pt x="1225" y="205"/>
                  </a:lnTo>
                  <a:lnTo>
                    <a:pt x="1225" y="20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0"/>
            <p:cNvSpPr/>
            <p:nvPr/>
          </p:nvSpPr>
          <p:spPr>
            <a:xfrm>
              <a:off x="6463273" y="3735975"/>
              <a:ext cx="22552" cy="2470"/>
            </a:xfrm>
            <a:custGeom>
              <a:avLst/>
              <a:gdLst/>
              <a:ahLst/>
              <a:cxnLst/>
              <a:rect l="l" t="t" r="r" b="b"/>
              <a:pathLst>
                <a:path w="1342" h="147" extrusionOk="0">
                  <a:moveTo>
                    <a:pt x="1" y="1"/>
                  </a:moveTo>
                  <a:lnTo>
                    <a:pt x="1" y="1"/>
                  </a:lnTo>
                  <a:lnTo>
                    <a:pt x="1" y="1"/>
                  </a:lnTo>
                  <a:lnTo>
                    <a:pt x="1" y="1"/>
                  </a:lnTo>
                  <a:lnTo>
                    <a:pt x="1342" y="146"/>
                  </a:lnTo>
                  <a:lnTo>
                    <a:pt x="1342" y="146"/>
                  </a:lnTo>
                  <a:lnTo>
                    <a:pt x="1" y="1"/>
                  </a:lnTo>
                  <a:close/>
                </a:path>
              </a:pathLst>
            </a:custGeom>
            <a:solidFill>
              <a:srgbClr val="D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0"/>
            <p:cNvSpPr/>
            <p:nvPr/>
          </p:nvSpPr>
          <p:spPr>
            <a:xfrm>
              <a:off x="6463273" y="3735975"/>
              <a:ext cx="22552" cy="2470"/>
            </a:xfrm>
            <a:custGeom>
              <a:avLst/>
              <a:gdLst/>
              <a:ahLst/>
              <a:cxnLst/>
              <a:rect l="l" t="t" r="r" b="b"/>
              <a:pathLst>
                <a:path w="1342" h="147" fill="none" extrusionOk="0">
                  <a:moveTo>
                    <a:pt x="1" y="1"/>
                  </a:moveTo>
                  <a:lnTo>
                    <a:pt x="1" y="1"/>
                  </a:lnTo>
                  <a:lnTo>
                    <a:pt x="1" y="1"/>
                  </a:lnTo>
                  <a:lnTo>
                    <a:pt x="1" y="1"/>
                  </a:lnTo>
                  <a:lnTo>
                    <a:pt x="1342" y="146"/>
                  </a:lnTo>
                  <a:lnTo>
                    <a:pt x="1342" y="14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0"/>
            <p:cNvSpPr/>
            <p:nvPr/>
          </p:nvSpPr>
          <p:spPr>
            <a:xfrm>
              <a:off x="6442703" y="3662486"/>
              <a:ext cx="73992" cy="78899"/>
            </a:xfrm>
            <a:custGeom>
              <a:avLst/>
              <a:gdLst/>
              <a:ahLst/>
              <a:cxnLst/>
              <a:rect l="l" t="t" r="r" b="b"/>
              <a:pathLst>
                <a:path w="4403" h="4695" extrusionOk="0">
                  <a:moveTo>
                    <a:pt x="2012" y="1"/>
                  </a:moveTo>
                  <a:lnTo>
                    <a:pt x="0" y="4170"/>
                  </a:lnTo>
                  <a:lnTo>
                    <a:pt x="1225" y="4374"/>
                  </a:lnTo>
                  <a:lnTo>
                    <a:pt x="2566" y="4519"/>
                  </a:lnTo>
                  <a:lnTo>
                    <a:pt x="4402" y="4694"/>
                  </a:lnTo>
                  <a:lnTo>
                    <a:pt x="2012" y="1"/>
                  </a:lnTo>
                  <a:close/>
                </a:path>
              </a:pathLst>
            </a:custGeom>
            <a:solidFill>
              <a:srgbClr val="DA9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0"/>
            <p:cNvSpPr/>
            <p:nvPr/>
          </p:nvSpPr>
          <p:spPr>
            <a:xfrm>
              <a:off x="6442703" y="3662486"/>
              <a:ext cx="73992" cy="78899"/>
            </a:xfrm>
            <a:custGeom>
              <a:avLst/>
              <a:gdLst/>
              <a:ahLst/>
              <a:cxnLst/>
              <a:rect l="l" t="t" r="r" b="b"/>
              <a:pathLst>
                <a:path w="4403" h="4695" fill="none" extrusionOk="0">
                  <a:moveTo>
                    <a:pt x="2012" y="1"/>
                  </a:moveTo>
                  <a:lnTo>
                    <a:pt x="0" y="4170"/>
                  </a:lnTo>
                  <a:lnTo>
                    <a:pt x="0" y="4170"/>
                  </a:lnTo>
                  <a:lnTo>
                    <a:pt x="1225" y="4374"/>
                  </a:lnTo>
                  <a:lnTo>
                    <a:pt x="1225" y="4374"/>
                  </a:lnTo>
                  <a:lnTo>
                    <a:pt x="2566" y="4519"/>
                  </a:lnTo>
                  <a:lnTo>
                    <a:pt x="2566" y="4519"/>
                  </a:lnTo>
                  <a:lnTo>
                    <a:pt x="4402" y="4694"/>
                  </a:lnTo>
                  <a:lnTo>
                    <a:pt x="201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0"/>
            <p:cNvSpPr/>
            <p:nvPr/>
          </p:nvSpPr>
          <p:spPr>
            <a:xfrm>
              <a:off x="6174227" y="3540499"/>
              <a:ext cx="347847" cy="286122"/>
            </a:xfrm>
            <a:custGeom>
              <a:avLst/>
              <a:gdLst/>
              <a:ahLst/>
              <a:cxnLst/>
              <a:rect l="l" t="t" r="r" b="b"/>
              <a:pathLst>
                <a:path w="20699" h="17026" extrusionOk="0">
                  <a:moveTo>
                    <a:pt x="2333" y="1"/>
                  </a:moveTo>
                  <a:lnTo>
                    <a:pt x="1" y="17026"/>
                  </a:lnTo>
                  <a:lnTo>
                    <a:pt x="14956" y="17026"/>
                  </a:lnTo>
                  <a:lnTo>
                    <a:pt x="20699" y="6706"/>
                  </a:lnTo>
                  <a:lnTo>
                    <a:pt x="23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0"/>
            <p:cNvSpPr/>
            <p:nvPr/>
          </p:nvSpPr>
          <p:spPr>
            <a:xfrm>
              <a:off x="6791508" y="3540499"/>
              <a:ext cx="313564" cy="286122"/>
            </a:xfrm>
            <a:custGeom>
              <a:avLst/>
              <a:gdLst/>
              <a:ahLst/>
              <a:cxnLst/>
              <a:rect l="l" t="t" r="r" b="b"/>
              <a:pathLst>
                <a:path w="18659" h="17026" extrusionOk="0">
                  <a:moveTo>
                    <a:pt x="17492" y="1"/>
                  </a:moveTo>
                  <a:lnTo>
                    <a:pt x="1" y="6706"/>
                  </a:lnTo>
                  <a:lnTo>
                    <a:pt x="4986" y="17026"/>
                  </a:lnTo>
                  <a:lnTo>
                    <a:pt x="18658" y="17026"/>
                  </a:lnTo>
                  <a:lnTo>
                    <a:pt x="174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0"/>
            <p:cNvSpPr/>
            <p:nvPr/>
          </p:nvSpPr>
          <p:spPr>
            <a:xfrm>
              <a:off x="6631810" y="2875223"/>
              <a:ext cx="454642" cy="417890"/>
            </a:xfrm>
            <a:custGeom>
              <a:avLst/>
              <a:gdLst/>
              <a:ahLst/>
              <a:cxnLst/>
              <a:rect l="l" t="t" r="r" b="b"/>
              <a:pathLst>
                <a:path w="27054" h="24867" extrusionOk="0">
                  <a:moveTo>
                    <a:pt x="9037" y="7959"/>
                  </a:moveTo>
                  <a:lnTo>
                    <a:pt x="9270" y="7988"/>
                  </a:lnTo>
                  <a:lnTo>
                    <a:pt x="9474" y="8046"/>
                  </a:lnTo>
                  <a:lnTo>
                    <a:pt x="9708" y="8163"/>
                  </a:lnTo>
                  <a:lnTo>
                    <a:pt x="9912" y="8279"/>
                  </a:lnTo>
                  <a:lnTo>
                    <a:pt x="10116" y="8483"/>
                  </a:lnTo>
                  <a:lnTo>
                    <a:pt x="10320" y="8688"/>
                  </a:lnTo>
                  <a:lnTo>
                    <a:pt x="10495" y="8921"/>
                  </a:lnTo>
                  <a:lnTo>
                    <a:pt x="10641" y="9212"/>
                  </a:lnTo>
                  <a:lnTo>
                    <a:pt x="10786" y="9504"/>
                  </a:lnTo>
                  <a:lnTo>
                    <a:pt x="10932" y="9854"/>
                  </a:lnTo>
                  <a:lnTo>
                    <a:pt x="11049" y="10203"/>
                  </a:lnTo>
                  <a:lnTo>
                    <a:pt x="11136" y="10553"/>
                  </a:lnTo>
                  <a:lnTo>
                    <a:pt x="11224" y="10961"/>
                  </a:lnTo>
                  <a:lnTo>
                    <a:pt x="11282" y="11370"/>
                  </a:lnTo>
                  <a:lnTo>
                    <a:pt x="11311" y="11778"/>
                  </a:lnTo>
                  <a:lnTo>
                    <a:pt x="11311" y="12215"/>
                  </a:lnTo>
                  <a:lnTo>
                    <a:pt x="11311" y="12652"/>
                  </a:lnTo>
                  <a:lnTo>
                    <a:pt x="11282" y="13090"/>
                  </a:lnTo>
                  <a:lnTo>
                    <a:pt x="11224" y="13498"/>
                  </a:lnTo>
                  <a:lnTo>
                    <a:pt x="11136" y="13877"/>
                  </a:lnTo>
                  <a:lnTo>
                    <a:pt x="11049" y="14256"/>
                  </a:lnTo>
                  <a:lnTo>
                    <a:pt x="10932" y="14605"/>
                  </a:lnTo>
                  <a:lnTo>
                    <a:pt x="10786" y="14955"/>
                  </a:lnTo>
                  <a:lnTo>
                    <a:pt x="10641" y="15247"/>
                  </a:lnTo>
                  <a:lnTo>
                    <a:pt x="10495" y="15509"/>
                  </a:lnTo>
                  <a:lnTo>
                    <a:pt x="10320" y="15772"/>
                  </a:lnTo>
                  <a:lnTo>
                    <a:pt x="10116" y="15976"/>
                  </a:lnTo>
                  <a:lnTo>
                    <a:pt x="9912" y="16151"/>
                  </a:lnTo>
                  <a:lnTo>
                    <a:pt x="9708" y="16296"/>
                  </a:lnTo>
                  <a:lnTo>
                    <a:pt x="9474" y="16413"/>
                  </a:lnTo>
                  <a:lnTo>
                    <a:pt x="9270" y="16471"/>
                  </a:lnTo>
                  <a:lnTo>
                    <a:pt x="9037" y="16500"/>
                  </a:lnTo>
                  <a:lnTo>
                    <a:pt x="8775" y="16471"/>
                  </a:lnTo>
                  <a:lnTo>
                    <a:pt x="8571" y="16413"/>
                  </a:lnTo>
                  <a:lnTo>
                    <a:pt x="8338" y="16296"/>
                  </a:lnTo>
                  <a:lnTo>
                    <a:pt x="8133" y="16151"/>
                  </a:lnTo>
                  <a:lnTo>
                    <a:pt x="7929" y="15976"/>
                  </a:lnTo>
                  <a:lnTo>
                    <a:pt x="7755" y="15772"/>
                  </a:lnTo>
                  <a:lnTo>
                    <a:pt x="7550" y="15509"/>
                  </a:lnTo>
                  <a:lnTo>
                    <a:pt x="7405" y="15247"/>
                  </a:lnTo>
                  <a:lnTo>
                    <a:pt x="7259" y="14955"/>
                  </a:lnTo>
                  <a:lnTo>
                    <a:pt x="7113" y="14605"/>
                  </a:lnTo>
                  <a:lnTo>
                    <a:pt x="6997" y="14256"/>
                  </a:lnTo>
                  <a:lnTo>
                    <a:pt x="6909" y="13877"/>
                  </a:lnTo>
                  <a:lnTo>
                    <a:pt x="6822" y="13498"/>
                  </a:lnTo>
                  <a:lnTo>
                    <a:pt x="6763" y="13090"/>
                  </a:lnTo>
                  <a:lnTo>
                    <a:pt x="6734" y="12652"/>
                  </a:lnTo>
                  <a:lnTo>
                    <a:pt x="6734" y="12215"/>
                  </a:lnTo>
                  <a:lnTo>
                    <a:pt x="6734" y="11778"/>
                  </a:lnTo>
                  <a:lnTo>
                    <a:pt x="6763" y="11370"/>
                  </a:lnTo>
                  <a:lnTo>
                    <a:pt x="6822" y="10961"/>
                  </a:lnTo>
                  <a:lnTo>
                    <a:pt x="6909" y="10553"/>
                  </a:lnTo>
                  <a:lnTo>
                    <a:pt x="6997" y="10203"/>
                  </a:lnTo>
                  <a:lnTo>
                    <a:pt x="7113" y="9854"/>
                  </a:lnTo>
                  <a:lnTo>
                    <a:pt x="7259" y="9504"/>
                  </a:lnTo>
                  <a:lnTo>
                    <a:pt x="7405" y="9212"/>
                  </a:lnTo>
                  <a:lnTo>
                    <a:pt x="7550" y="8921"/>
                  </a:lnTo>
                  <a:lnTo>
                    <a:pt x="7755" y="8688"/>
                  </a:lnTo>
                  <a:lnTo>
                    <a:pt x="7929" y="8483"/>
                  </a:lnTo>
                  <a:lnTo>
                    <a:pt x="8133" y="8279"/>
                  </a:lnTo>
                  <a:lnTo>
                    <a:pt x="8338" y="8163"/>
                  </a:lnTo>
                  <a:lnTo>
                    <a:pt x="8571" y="8046"/>
                  </a:lnTo>
                  <a:lnTo>
                    <a:pt x="8775" y="7988"/>
                  </a:lnTo>
                  <a:lnTo>
                    <a:pt x="9037" y="7959"/>
                  </a:lnTo>
                  <a:close/>
                  <a:moveTo>
                    <a:pt x="21223" y="7959"/>
                  </a:moveTo>
                  <a:lnTo>
                    <a:pt x="21456" y="7988"/>
                  </a:lnTo>
                  <a:lnTo>
                    <a:pt x="21689" y="8046"/>
                  </a:lnTo>
                  <a:lnTo>
                    <a:pt x="21922" y="8163"/>
                  </a:lnTo>
                  <a:lnTo>
                    <a:pt x="22127" y="8279"/>
                  </a:lnTo>
                  <a:lnTo>
                    <a:pt x="22331" y="8483"/>
                  </a:lnTo>
                  <a:lnTo>
                    <a:pt x="22506" y="8688"/>
                  </a:lnTo>
                  <a:lnTo>
                    <a:pt x="22680" y="8921"/>
                  </a:lnTo>
                  <a:lnTo>
                    <a:pt x="22855" y="9212"/>
                  </a:lnTo>
                  <a:lnTo>
                    <a:pt x="23001" y="9504"/>
                  </a:lnTo>
                  <a:lnTo>
                    <a:pt x="23118" y="9854"/>
                  </a:lnTo>
                  <a:lnTo>
                    <a:pt x="23234" y="10203"/>
                  </a:lnTo>
                  <a:lnTo>
                    <a:pt x="23351" y="10553"/>
                  </a:lnTo>
                  <a:lnTo>
                    <a:pt x="23409" y="10961"/>
                  </a:lnTo>
                  <a:lnTo>
                    <a:pt x="23468" y="11370"/>
                  </a:lnTo>
                  <a:lnTo>
                    <a:pt x="23497" y="11778"/>
                  </a:lnTo>
                  <a:lnTo>
                    <a:pt x="23526" y="12215"/>
                  </a:lnTo>
                  <a:lnTo>
                    <a:pt x="23497" y="12652"/>
                  </a:lnTo>
                  <a:lnTo>
                    <a:pt x="23468" y="13090"/>
                  </a:lnTo>
                  <a:lnTo>
                    <a:pt x="23409" y="13498"/>
                  </a:lnTo>
                  <a:lnTo>
                    <a:pt x="23351" y="13877"/>
                  </a:lnTo>
                  <a:lnTo>
                    <a:pt x="23234" y="14256"/>
                  </a:lnTo>
                  <a:lnTo>
                    <a:pt x="23118" y="14605"/>
                  </a:lnTo>
                  <a:lnTo>
                    <a:pt x="23001" y="14955"/>
                  </a:lnTo>
                  <a:lnTo>
                    <a:pt x="22855" y="15247"/>
                  </a:lnTo>
                  <a:lnTo>
                    <a:pt x="22680" y="15509"/>
                  </a:lnTo>
                  <a:lnTo>
                    <a:pt x="22506" y="15772"/>
                  </a:lnTo>
                  <a:lnTo>
                    <a:pt x="22331" y="15976"/>
                  </a:lnTo>
                  <a:lnTo>
                    <a:pt x="22127" y="16151"/>
                  </a:lnTo>
                  <a:lnTo>
                    <a:pt x="21922" y="16296"/>
                  </a:lnTo>
                  <a:lnTo>
                    <a:pt x="21689" y="16413"/>
                  </a:lnTo>
                  <a:lnTo>
                    <a:pt x="21456" y="16471"/>
                  </a:lnTo>
                  <a:lnTo>
                    <a:pt x="21223" y="16500"/>
                  </a:lnTo>
                  <a:lnTo>
                    <a:pt x="20990" y="16471"/>
                  </a:lnTo>
                  <a:lnTo>
                    <a:pt x="20756" y="16413"/>
                  </a:lnTo>
                  <a:lnTo>
                    <a:pt x="20552" y="16296"/>
                  </a:lnTo>
                  <a:lnTo>
                    <a:pt x="20348" y="16151"/>
                  </a:lnTo>
                  <a:lnTo>
                    <a:pt x="20144" y="15976"/>
                  </a:lnTo>
                  <a:lnTo>
                    <a:pt x="19940" y="15772"/>
                  </a:lnTo>
                  <a:lnTo>
                    <a:pt x="19765" y="15509"/>
                  </a:lnTo>
                  <a:lnTo>
                    <a:pt x="19619" y="15247"/>
                  </a:lnTo>
                  <a:lnTo>
                    <a:pt x="19445" y="14955"/>
                  </a:lnTo>
                  <a:lnTo>
                    <a:pt x="19328" y="14605"/>
                  </a:lnTo>
                  <a:lnTo>
                    <a:pt x="19211" y="14256"/>
                  </a:lnTo>
                  <a:lnTo>
                    <a:pt x="19124" y="13877"/>
                  </a:lnTo>
                  <a:lnTo>
                    <a:pt x="19036" y="13498"/>
                  </a:lnTo>
                  <a:lnTo>
                    <a:pt x="18978" y="13090"/>
                  </a:lnTo>
                  <a:lnTo>
                    <a:pt x="18949" y="12652"/>
                  </a:lnTo>
                  <a:lnTo>
                    <a:pt x="18920" y="12215"/>
                  </a:lnTo>
                  <a:lnTo>
                    <a:pt x="18949" y="11778"/>
                  </a:lnTo>
                  <a:lnTo>
                    <a:pt x="18978" y="11370"/>
                  </a:lnTo>
                  <a:lnTo>
                    <a:pt x="19036" y="10961"/>
                  </a:lnTo>
                  <a:lnTo>
                    <a:pt x="19124" y="10553"/>
                  </a:lnTo>
                  <a:lnTo>
                    <a:pt x="19211" y="10203"/>
                  </a:lnTo>
                  <a:lnTo>
                    <a:pt x="19328" y="9854"/>
                  </a:lnTo>
                  <a:lnTo>
                    <a:pt x="19445" y="9504"/>
                  </a:lnTo>
                  <a:lnTo>
                    <a:pt x="19619" y="9212"/>
                  </a:lnTo>
                  <a:lnTo>
                    <a:pt x="19765" y="8921"/>
                  </a:lnTo>
                  <a:lnTo>
                    <a:pt x="19940" y="8688"/>
                  </a:lnTo>
                  <a:lnTo>
                    <a:pt x="20144" y="8483"/>
                  </a:lnTo>
                  <a:lnTo>
                    <a:pt x="20348" y="8279"/>
                  </a:lnTo>
                  <a:lnTo>
                    <a:pt x="20552" y="8163"/>
                  </a:lnTo>
                  <a:lnTo>
                    <a:pt x="20756" y="8046"/>
                  </a:lnTo>
                  <a:lnTo>
                    <a:pt x="20990" y="7988"/>
                  </a:lnTo>
                  <a:lnTo>
                    <a:pt x="21223" y="7959"/>
                  </a:lnTo>
                  <a:close/>
                  <a:moveTo>
                    <a:pt x="13497" y="0"/>
                  </a:moveTo>
                  <a:lnTo>
                    <a:pt x="12827" y="29"/>
                  </a:lnTo>
                  <a:lnTo>
                    <a:pt x="12127" y="59"/>
                  </a:lnTo>
                  <a:lnTo>
                    <a:pt x="11457" y="146"/>
                  </a:lnTo>
                  <a:lnTo>
                    <a:pt x="10786" y="263"/>
                  </a:lnTo>
                  <a:lnTo>
                    <a:pt x="10145" y="408"/>
                  </a:lnTo>
                  <a:lnTo>
                    <a:pt x="9504" y="554"/>
                  </a:lnTo>
                  <a:lnTo>
                    <a:pt x="8862" y="758"/>
                  </a:lnTo>
                  <a:lnTo>
                    <a:pt x="8250" y="991"/>
                  </a:lnTo>
                  <a:lnTo>
                    <a:pt x="7667" y="1225"/>
                  </a:lnTo>
                  <a:lnTo>
                    <a:pt x="7084" y="1516"/>
                  </a:lnTo>
                  <a:lnTo>
                    <a:pt x="6501" y="1808"/>
                  </a:lnTo>
                  <a:lnTo>
                    <a:pt x="5947" y="2128"/>
                  </a:lnTo>
                  <a:lnTo>
                    <a:pt x="5422" y="2478"/>
                  </a:lnTo>
                  <a:lnTo>
                    <a:pt x="4927" y="2828"/>
                  </a:lnTo>
                  <a:lnTo>
                    <a:pt x="4431" y="3236"/>
                  </a:lnTo>
                  <a:lnTo>
                    <a:pt x="3965" y="3644"/>
                  </a:lnTo>
                  <a:lnTo>
                    <a:pt x="3498" y="4082"/>
                  </a:lnTo>
                  <a:lnTo>
                    <a:pt x="3090" y="4519"/>
                  </a:lnTo>
                  <a:lnTo>
                    <a:pt x="2682" y="4985"/>
                  </a:lnTo>
                  <a:lnTo>
                    <a:pt x="2303" y="5481"/>
                  </a:lnTo>
                  <a:lnTo>
                    <a:pt x="1953" y="5976"/>
                  </a:lnTo>
                  <a:lnTo>
                    <a:pt x="1633" y="6501"/>
                  </a:lnTo>
                  <a:lnTo>
                    <a:pt x="1341" y="7055"/>
                  </a:lnTo>
                  <a:lnTo>
                    <a:pt x="1049" y="7580"/>
                  </a:lnTo>
                  <a:lnTo>
                    <a:pt x="816" y="8163"/>
                  </a:lnTo>
                  <a:lnTo>
                    <a:pt x="612" y="8746"/>
                  </a:lnTo>
                  <a:lnTo>
                    <a:pt x="437" y="9329"/>
                  </a:lnTo>
                  <a:lnTo>
                    <a:pt x="262" y="9941"/>
                  </a:lnTo>
                  <a:lnTo>
                    <a:pt x="146" y="10553"/>
                  </a:lnTo>
                  <a:lnTo>
                    <a:pt x="58" y="11165"/>
                  </a:lnTo>
                  <a:lnTo>
                    <a:pt x="29" y="11807"/>
                  </a:lnTo>
                  <a:lnTo>
                    <a:pt x="0" y="12419"/>
                  </a:lnTo>
                  <a:lnTo>
                    <a:pt x="29" y="13060"/>
                  </a:lnTo>
                  <a:lnTo>
                    <a:pt x="58" y="13702"/>
                  </a:lnTo>
                  <a:lnTo>
                    <a:pt x="146" y="14314"/>
                  </a:lnTo>
                  <a:lnTo>
                    <a:pt x="262" y="14926"/>
                  </a:lnTo>
                  <a:lnTo>
                    <a:pt x="437" y="15538"/>
                  </a:lnTo>
                  <a:lnTo>
                    <a:pt x="612" y="16121"/>
                  </a:lnTo>
                  <a:lnTo>
                    <a:pt x="816" y="16704"/>
                  </a:lnTo>
                  <a:lnTo>
                    <a:pt x="1049" y="17258"/>
                  </a:lnTo>
                  <a:lnTo>
                    <a:pt x="1341" y="17812"/>
                  </a:lnTo>
                  <a:lnTo>
                    <a:pt x="1633" y="18366"/>
                  </a:lnTo>
                  <a:lnTo>
                    <a:pt x="1953" y="18891"/>
                  </a:lnTo>
                  <a:lnTo>
                    <a:pt x="2303" y="19386"/>
                  </a:lnTo>
                  <a:lnTo>
                    <a:pt x="2682" y="19882"/>
                  </a:lnTo>
                  <a:lnTo>
                    <a:pt x="3090" y="20348"/>
                  </a:lnTo>
                  <a:lnTo>
                    <a:pt x="3498" y="20786"/>
                  </a:lnTo>
                  <a:lnTo>
                    <a:pt x="3965" y="21223"/>
                  </a:lnTo>
                  <a:lnTo>
                    <a:pt x="4431" y="21631"/>
                  </a:lnTo>
                  <a:lnTo>
                    <a:pt x="4927" y="22010"/>
                  </a:lnTo>
                  <a:lnTo>
                    <a:pt x="5422" y="22389"/>
                  </a:lnTo>
                  <a:lnTo>
                    <a:pt x="5947" y="22739"/>
                  </a:lnTo>
                  <a:lnTo>
                    <a:pt x="6501" y="23060"/>
                  </a:lnTo>
                  <a:lnTo>
                    <a:pt x="7055" y="23351"/>
                  </a:lnTo>
                  <a:lnTo>
                    <a:pt x="7638" y="23643"/>
                  </a:lnTo>
                  <a:lnTo>
                    <a:pt x="8250" y="23876"/>
                  </a:lnTo>
                  <a:lnTo>
                    <a:pt x="8862" y="24109"/>
                  </a:lnTo>
                  <a:lnTo>
                    <a:pt x="9504" y="24313"/>
                  </a:lnTo>
                  <a:lnTo>
                    <a:pt x="10145" y="24459"/>
                  </a:lnTo>
                  <a:lnTo>
                    <a:pt x="10786" y="24605"/>
                  </a:lnTo>
                  <a:lnTo>
                    <a:pt x="11457" y="24721"/>
                  </a:lnTo>
                  <a:lnTo>
                    <a:pt x="12127" y="24809"/>
                  </a:lnTo>
                  <a:lnTo>
                    <a:pt x="12827" y="24838"/>
                  </a:lnTo>
                  <a:lnTo>
                    <a:pt x="13497" y="24867"/>
                  </a:lnTo>
                  <a:lnTo>
                    <a:pt x="14197" y="24838"/>
                  </a:lnTo>
                  <a:lnTo>
                    <a:pt x="14897" y="24809"/>
                  </a:lnTo>
                  <a:lnTo>
                    <a:pt x="15567" y="24721"/>
                  </a:lnTo>
                  <a:lnTo>
                    <a:pt x="16238" y="24605"/>
                  </a:lnTo>
                  <a:lnTo>
                    <a:pt x="16879" y="24459"/>
                  </a:lnTo>
                  <a:lnTo>
                    <a:pt x="17520" y="24313"/>
                  </a:lnTo>
                  <a:lnTo>
                    <a:pt x="18162" y="24109"/>
                  </a:lnTo>
                  <a:lnTo>
                    <a:pt x="18774" y="23876"/>
                  </a:lnTo>
                  <a:lnTo>
                    <a:pt x="19357" y="23643"/>
                  </a:lnTo>
                  <a:lnTo>
                    <a:pt x="19940" y="23351"/>
                  </a:lnTo>
                  <a:lnTo>
                    <a:pt x="20523" y="23060"/>
                  </a:lnTo>
                  <a:lnTo>
                    <a:pt x="21077" y="22739"/>
                  </a:lnTo>
                  <a:lnTo>
                    <a:pt x="21602" y="22389"/>
                  </a:lnTo>
                  <a:lnTo>
                    <a:pt x="22097" y="22010"/>
                  </a:lnTo>
                  <a:lnTo>
                    <a:pt x="22593" y="21631"/>
                  </a:lnTo>
                  <a:lnTo>
                    <a:pt x="23059" y="21223"/>
                  </a:lnTo>
                  <a:lnTo>
                    <a:pt x="23526" y="20786"/>
                  </a:lnTo>
                  <a:lnTo>
                    <a:pt x="23934" y="20348"/>
                  </a:lnTo>
                  <a:lnTo>
                    <a:pt x="24342" y="19882"/>
                  </a:lnTo>
                  <a:lnTo>
                    <a:pt x="24721" y="19386"/>
                  </a:lnTo>
                  <a:lnTo>
                    <a:pt x="25071" y="18891"/>
                  </a:lnTo>
                  <a:lnTo>
                    <a:pt x="25392" y="18366"/>
                  </a:lnTo>
                  <a:lnTo>
                    <a:pt x="25712" y="17812"/>
                  </a:lnTo>
                  <a:lnTo>
                    <a:pt x="25975" y="17258"/>
                  </a:lnTo>
                  <a:lnTo>
                    <a:pt x="26208" y="16704"/>
                  </a:lnTo>
                  <a:lnTo>
                    <a:pt x="26441" y="16121"/>
                  </a:lnTo>
                  <a:lnTo>
                    <a:pt x="26616" y="15538"/>
                  </a:lnTo>
                  <a:lnTo>
                    <a:pt x="26762" y="14926"/>
                  </a:lnTo>
                  <a:lnTo>
                    <a:pt x="26878" y="14314"/>
                  </a:lnTo>
                  <a:lnTo>
                    <a:pt x="26966" y="13702"/>
                  </a:lnTo>
                  <a:lnTo>
                    <a:pt x="27024" y="13060"/>
                  </a:lnTo>
                  <a:lnTo>
                    <a:pt x="27053" y="12419"/>
                  </a:lnTo>
                  <a:lnTo>
                    <a:pt x="27024" y="11807"/>
                  </a:lnTo>
                  <a:lnTo>
                    <a:pt x="26966" y="11165"/>
                  </a:lnTo>
                  <a:lnTo>
                    <a:pt x="26878" y="10553"/>
                  </a:lnTo>
                  <a:lnTo>
                    <a:pt x="26762" y="9941"/>
                  </a:lnTo>
                  <a:lnTo>
                    <a:pt x="26616" y="9329"/>
                  </a:lnTo>
                  <a:lnTo>
                    <a:pt x="26441" y="8746"/>
                  </a:lnTo>
                  <a:lnTo>
                    <a:pt x="26208" y="8163"/>
                  </a:lnTo>
                  <a:lnTo>
                    <a:pt x="25975" y="7580"/>
                  </a:lnTo>
                  <a:lnTo>
                    <a:pt x="25712" y="7055"/>
                  </a:lnTo>
                  <a:lnTo>
                    <a:pt x="25392" y="6501"/>
                  </a:lnTo>
                  <a:lnTo>
                    <a:pt x="25071" y="5976"/>
                  </a:lnTo>
                  <a:lnTo>
                    <a:pt x="24721" y="5481"/>
                  </a:lnTo>
                  <a:lnTo>
                    <a:pt x="24342" y="4985"/>
                  </a:lnTo>
                  <a:lnTo>
                    <a:pt x="23934" y="4519"/>
                  </a:lnTo>
                  <a:lnTo>
                    <a:pt x="23526" y="4082"/>
                  </a:lnTo>
                  <a:lnTo>
                    <a:pt x="23059" y="3644"/>
                  </a:lnTo>
                  <a:lnTo>
                    <a:pt x="22593" y="3236"/>
                  </a:lnTo>
                  <a:lnTo>
                    <a:pt x="22097" y="2828"/>
                  </a:lnTo>
                  <a:lnTo>
                    <a:pt x="21602" y="2478"/>
                  </a:lnTo>
                  <a:lnTo>
                    <a:pt x="21077" y="2128"/>
                  </a:lnTo>
                  <a:lnTo>
                    <a:pt x="20523" y="1808"/>
                  </a:lnTo>
                  <a:lnTo>
                    <a:pt x="19940" y="1516"/>
                  </a:lnTo>
                  <a:lnTo>
                    <a:pt x="19357" y="1225"/>
                  </a:lnTo>
                  <a:lnTo>
                    <a:pt x="18774" y="991"/>
                  </a:lnTo>
                  <a:lnTo>
                    <a:pt x="18162" y="758"/>
                  </a:lnTo>
                  <a:lnTo>
                    <a:pt x="17520" y="554"/>
                  </a:lnTo>
                  <a:lnTo>
                    <a:pt x="16879" y="408"/>
                  </a:lnTo>
                  <a:lnTo>
                    <a:pt x="16238" y="263"/>
                  </a:lnTo>
                  <a:lnTo>
                    <a:pt x="15567" y="146"/>
                  </a:lnTo>
                  <a:lnTo>
                    <a:pt x="14897" y="59"/>
                  </a:lnTo>
                  <a:lnTo>
                    <a:pt x="14197" y="29"/>
                  </a:lnTo>
                  <a:lnTo>
                    <a:pt x="134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0"/>
            <p:cNvSpPr/>
            <p:nvPr/>
          </p:nvSpPr>
          <p:spPr>
            <a:xfrm>
              <a:off x="6744975" y="3008957"/>
              <a:ext cx="76933" cy="143565"/>
            </a:xfrm>
            <a:custGeom>
              <a:avLst/>
              <a:gdLst/>
              <a:ahLst/>
              <a:cxnLst/>
              <a:rect l="l" t="t" r="r" b="b"/>
              <a:pathLst>
                <a:path w="4578" h="8543" fill="none" extrusionOk="0">
                  <a:moveTo>
                    <a:pt x="2303" y="8542"/>
                  </a:moveTo>
                  <a:lnTo>
                    <a:pt x="2303" y="8542"/>
                  </a:lnTo>
                  <a:lnTo>
                    <a:pt x="2041" y="8513"/>
                  </a:lnTo>
                  <a:lnTo>
                    <a:pt x="1837" y="8455"/>
                  </a:lnTo>
                  <a:lnTo>
                    <a:pt x="1604" y="8338"/>
                  </a:lnTo>
                  <a:lnTo>
                    <a:pt x="1399" y="8193"/>
                  </a:lnTo>
                  <a:lnTo>
                    <a:pt x="1195" y="8018"/>
                  </a:lnTo>
                  <a:lnTo>
                    <a:pt x="1021" y="7814"/>
                  </a:lnTo>
                  <a:lnTo>
                    <a:pt x="816" y="7551"/>
                  </a:lnTo>
                  <a:lnTo>
                    <a:pt x="671" y="7289"/>
                  </a:lnTo>
                  <a:lnTo>
                    <a:pt x="525" y="6997"/>
                  </a:lnTo>
                  <a:lnTo>
                    <a:pt x="379" y="6647"/>
                  </a:lnTo>
                  <a:lnTo>
                    <a:pt x="263" y="6298"/>
                  </a:lnTo>
                  <a:lnTo>
                    <a:pt x="175" y="5919"/>
                  </a:lnTo>
                  <a:lnTo>
                    <a:pt x="88" y="5540"/>
                  </a:lnTo>
                  <a:lnTo>
                    <a:pt x="29" y="5132"/>
                  </a:lnTo>
                  <a:lnTo>
                    <a:pt x="0" y="4694"/>
                  </a:lnTo>
                  <a:lnTo>
                    <a:pt x="0" y="4257"/>
                  </a:lnTo>
                  <a:lnTo>
                    <a:pt x="0" y="4257"/>
                  </a:lnTo>
                  <a:lnTo>
                    <a:pt x="0" y="3820"/>
                  </a:lnTo>
                  <a:lnTo>
                    <a:pt x="29" y="3412"/>
                  </a:lnTo>
                  <a:lnTo>
                    <a:pt x="88" y="3003"/>
                  </a:lnTo>
                  <a:lnTo>
                    <a:pt x="175" y="2595"/>
                  </a:lnTo>
                  <a:lnTo>
                    <a:pt x="263" y="2245"/>
                  </a:lnTo>
                  <a:lnTo>
                    <a:pt x="379" y="1896"/>
                  </a:lnTo>
                  <a:lnTo>
                    <a:pt x="525" y="1546"/>
                  </a:lnTo>
                  <a:lnTo>
                    <a:pt x="671" y="1254"/>
                  </a:lnTo>
                  <a:lnTo>
                    <a:pt x="816" y="963"/>
                  </a:lnTo>
                  <a:lnTo>
                    <a:pt x="1021" y="730"/>
                  </a:lnTo>
                  <a:lnTo>
                    <a:pt x="1195" y="525"/>
                  </a:lnTo>
                  <a:lnTo>
                    <a:pt x="1399" y="321"/>
                  </a:lnTo>
                  <a:lnTo>
                    <a:pt x="1604" y="205"/>
                  </a:lnTo>
                  <a:lnTo>
                    <a:pt x="1837" y="88"/>
                  </a:lnTo>
                  <a:lnTo>
                    <a:pt x="2041" y="30"/>
                  </a:lnTo>
                  <a:lnTo>
                    <a:pt x="2303" y="1"/>
                  </a:lnTo>
                  <a:lnTo>
                    <a:pt x="2303" y="1"/>
                  </a:lnTo>
                  <a:lnTo>
                    <a:pt x="2536" y="30"/>
                  </a:lnTo>
                  <a:lnTo>
                    <a:pt x="2740" y="88"/>
                  </a:lnTo>
                  <a:lnTo>
                    <a:pt x="2974" y="205"/>
                  </a:lnTo>
                  <a:lnTo>
                    <a:pt x="3178" y="321"/>
                  </a:lnTo>
                  <a:lnTo>
                    <a:pt x="3382" y="525"/>
                  </a:lnTo>
                  <a:lnTo>
                    <a:pt x="3586" y="730"/>
                  </a:lnTo>
                  <a:lnTo>
                    <a:pt x="3761" y="963"/>
                  </a:lnTo>
                  <a:lnTo>
                    <a:pt x="3907" y="1254"/>
                  </a:lnTo>
                  <a:lnTo>
                    <a:pt x="4052" y="1546"/>
                  </a:lnTo>
                  <a:lnTo>
                    <a:pt x="4198" y="1896"/>
                  </a:lnTo>
                  <a:lnTo>
                    <a:pt x="4315" y="2245"/>
                  </a:lnTo>
                  <a:lnTo>
                    <a:pt x="4402" y="2595"/>
                  </a:lnTo>
                  <a:lnTo>
                    <a:pt x="4490" y="3003"/>
                  </a:lnTo>
                  <a:lnTo>
                    <a:pt x="4548" y="3412"/>
                  </a:lnTo>
                  <a:lnTo>
                    <a:pt x="4577" y="3820"/>
                  </a:lnTo>
                  <a:lnTo>
                    <a:pt x="4577" y="4257"/>
                  </a:lnTo>
                  <a:lnTo>
                    <a:pt x="4577" y="4257"/>
                  </a:lnTo>
                  <a:lnTo>
                    <a:pt x="4577" y="4694"/>
                  </a:lnTo>
                  <a:lnTo>
                    <a:pt x="4548" y="5132"/>
                  </a:lnTo>
                  <a:lnTo>
                    <a:pt x="4490" y="5540"/>
                  </a:lnTo>
                  <a:lnTo>
                    <a:pt x="4402" y="5919"/>
                  </a:lnTo>
                  <a:lnTo>
                    <a:pt x="4315" y="6298"/>
                  </a:lnTo>
                  <a:lnTo>
                    <a:pt x="4198" y="6647"/>
                  </a:lnTo>
                  <a:lnTo>
                    <a:pt x="4052" y="6997"/>
                  </a:lnTo>
                  <a:lnTo>
                    <a:pt x="3907" y="7289"/>
                  </a:lnTo>
                  <a:lnTo>
                    <a:pt x="3761" y="7551"/>
                  </a:lnTo>
                  <a:lnTo>
                    <a:pt x="3586" y="7814"/>
                  </a:lnTo>
                  <a:lnTo>
                    <a:pt x="3382" y="8018"/>
                  </a:lnTo>
                  <a:lnTo>
                    <a:pt x="3178" y="8193"/>
                  </a:lnTo>
                  <a:lnTo>
                    <a:pt x="2974" y="8338"/>
                  </a:lnTo>
                  <a:lnTo>
                    <a:pt x="2740" y="8455"/>
                  </a:lnTo>
                  <a:lnTo>
                    <a:pt x="2536" y="8513"/>
                  </a:lnTo>
                  <a:lnTo>
                    <a:pt x="2303" y="8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0"/>
            <p:cNvSpPr/>
            <p:nvPr/>
          </p:nvSpPr>
          <p:spPr>
            <a:xfrm>
              <a:off x="6949744" y="3008957"/>
              <a:ext cx="77421" cy="143565"/>
            </a:xfrm>
            <a:custGeom>
              <a:avLst/>
              <a:gdLst/>
              <a:ahLst/>
              <a:cxnLst/>
              <a:rect l="l" t="t" r="r" b="b"/>
              <a:pathLst>
                <a:path w="4607" h="8543" fill="none" extrusionOk="0">
                  <a:moveTo>
                    <a:pt x="2304" y="8542"/>
                  </a:moveTo>
                  <a:lnTo>
                    <a:pt x="2304" y="8542"/>
                  </a:lnTo>
                  <a:lnTo>
                    <a:pt x="2071" y="8513"/>
                  </a:lnTo>
                  <a:lnTo>
                    <a:pt x="1837" y="8455"/>
                  </a:lnTo>
                  <a:lnTo>
                    <a:pt x="1633" y="8338"/>
                  </a:lnTo>
                  <a:lnTo>
                    <a:pt x="1429" y="8193"/>
                  </a:lnTo>
                  <a:lnTo>
                    <a:pt x="1225" y="8018"/>
                  </a:lnTo>
                  <a:lnTo>
                    <a:pt x="1021" y="7814"/>
                  </a:lnTo>
                  <a:lnTo>
                    <a:pt x="846" y="7551"/>
                  </a:lnTo>
                  <a:lnTo>
                    <a:pt x="700" y="7289"/>
                  </a:lnTo>
                  <a:lnTo>
                    <a:pt x="526" y="6997"/>
                  </a:lnTo>
                  <a:lnTo>
                    <a:pt x="409" y="6647"/>
                  </a:lnTo>
                  <a:lnTo>
                    <a:pt x="292" y="6298"/>
                  </a:lnTo>
                  <a:lnTo>
                    <a:pt x="205" y="5919"/>
                  </a:lnTo>
                  <a:lnTo>
                    <a:pt x="117" y="5540"/>
                  </a:lnTo>
                  <a:lnTo>
                    <a:pt x="59" y="5132"/>
                  </a:lnTo>
                  <a:lnTo>
                    <a:pt x="30" y="4694"/>
                  </a:lnTo>
                  <a:lnTo>
                    <a:pt x="1" y="4257"/>
                  </a:lnTo>
                  <a:lnTo>
                    <a:pt x="1" y="4257"/>
                  </a:lnTo>
                  <a:lnTo>
                    <a:pt x="30" y="3820"/>
                  </a:lnTo>
                  <a:lnTo>
                    <a:pt x="59" y="3412"/>
                  </a:lnTo>
                  <a:lnTo>
                    <a:pt x="117" y="3003"/>
                  </a:lnTo>
                  <a:lnTo>
                    <a:pt x="205" y="2595"/>
                  </a:lnTo>
                  <a:lnTo>
                    <a:pt x="292" y="2245"/>
                  </a:lnTo>
                  <a:lnTo>
                    <a:pt x="409" y="1896"/>
                  </a:lnTo>
                  <a:lnTo>
                    <a:pt x="526" y="1546"/>
                  </a:lnTo>
                  <a:lnTo>
                    <a:pt x="700" y="1254"/>
                  </a:lnTo>
                  <a:lnTo>
                    <a:pt x="846" y="963"/>
                  </a:lnTo>
                  <a:lnTo>
                    <a:pt x="1021" y="730"/>
                  </a:lnTo>
                  <a:lnTo>
                    <a:pt x="1225" y="525"/>
                  </a:lnTo>
                  <a:lnTo>
                    <a:pt x="1429" y="321"/>
                  </a:lnTo>
                  <a:lnTo>
                    <a:pt x="1633" y="205"/>
                  </a:lnTo>
                  <a:lnTo>
                    <a:pt x="1837" y="88"/>
                  </a:lnTo>
                  <a:lnTo>
                    <a:pt x="2071" y="30"/>
                  </a:lnTo>
                  <a:lnTo>
                    <a:pt x="2304" y="1"/>
                  </a:lnTo>
                  <a:lnTo>
                    <a:pt x="2304" y="1"/>
                  </a:lnTo>
                  <a:lnTo>
                    <a:pt x="2537" y="30"/>
                  </a:lnTo>
                  <a:lnTo>
                    <a:pt x="2770" y="88"/>
                  </a:lnTo>
                  <a:lnTo>
                    <a:pt x="3003" y="205"/>
                  </a:lnTo>
                  <a:lnTo>
                    <a:pt x="3208" y="321"/>
                  </a:lnTo>
                  <a:lnTo>
                    <a:pt x="3412" y="525"/>
                  </a:lnTo>
                  <a:lnTo>
                    <a:pt x="3587" y="730"/>
                  </a:lnTo>
                  <a:lnTo>
                    <a:pt x="3761" y="963"/>
                  </a:lnTo>
                  <a:lnTo>
                    <a:pt x="3936" y="1254"/>
                  </a:lnTo>
                  <a:lnTo>
                    <a:pt x="4082" y="1546"/>
                  </a:lnTo>
                  <a:lnTo>
                    <a:pt x="4199" y="1896"/>
                  </a:lnTo>
                  <a:lnTo>
                    <a:pt x="4315" y="2245"/>
                  </a:lnTo>
                  <a:lnTo>
                    <a:pt x="4432" y="2595"/>
                  </a:lnTo>
                  <a:lnTo>
                    <a:pt x="4490" y="3003"/>
                  </a:lnTo>
                  <a:lnTo>
                    <a:pt x="4549" y="3412"/>
                  </a:lnTo>
                  <a:lnTo>
                    <a:pt x="4578" y="3820"/>
                  </a:lnTo>
                  <a:lnTo>
                    <a:pt x="4607" y="4257"/>
                  </a:lnTo>
                  <a:lnTo>
                    <a:pt x="4607" y="4257"/>
                  </a:lnTo>
                  <a:lnTo>
                    <a:pt x="4578" y="4694"/>
                  </a:lnTo>
                  <a:lnTo>
                    <a:pt x="4549" y="5132"/>
                  </a:lnTo>
                  <a:lnTo>
                    <a:pt x="4490" y="5540"/>
                  </a:lnTo>
                  <a:lnTo>
                    <a:pt x="4432" y="5919"/>
                  </a:lnTo>
                  <a:lnTo>
                    <a:pt x="4315" y="6298"/>
                  </a:lnTo>
                  <a:lnTo>
                    <a:pt x="4199" y="6647"/>
                  </a:lnTo>
                  <a:lnTo>
                    <a:pt x="4082" y="6997"/>
                  </a:lnTo>
                  <a:lnTo>
                    <a:pt x="3936" y="7289"/>
                  </a:lnTo>
                  <a:lnTo>
                    <a:pt x="3761" y="7551"/>
                  </a:lnTo>
                  <a:lnTo>
                    <a:pt x="3587" y="7814"/>
                  </a:lnTo>
                  <a:lnTo>
                    <a:pt x="3412" y="8018"/>
                  </a:lnTo>
                  <a:lnTo>
                    <a:pt x="3208" y="8193"/>
                  </a:lnTo>
                  <a:lnTo>
                    <a:pt x="3003" y="8338"/>
                  </a:lnTo>
                  <a:lnTo>
                    <a:pt x="2770" y="8455"/>
                  </a:lnTo>
                  <a:lnTo>
                    <a:pt x="2537" y="8513"/>
                  </a:lnTo>
                  <a:lnTo>
                    <a:pt x="2304" y="8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0"/>
            <p:cNvSpPr/>
            <p:nvPr/>
          </p:nvSpPr>
          <p:spPr>
            <a:xfrm>
              <a:off x="6631810" y="2875223"/>
              <a:ext cx="454642" cy="417890"/>
            </a:xfrm>
            <a:custGeom>
              <a:avLst/>
              <a:gdLst/>
              <a:ahLst/>
              <a:cxnLst/>
              <a:rect l="l" t="t" r="r" b="b"/>
              <a:pathLst>
                <a:path w="27054" h="24867" fill="none" extrusionOk="0">
                  <a:moveTo>
                    <a:pt x="13497" y="0"/>
                  </a:moveTo>
                  <a:lnTo>
                    <a:pt x="13497" y="0"/>
                  </a:lnTo>
                  <a:lnTo>
                    <a:pt x="12827" y="29"/>
                  </a:lnTo>
                  <a:lnTo>
                    <a:pt x="12127" y="59"/>
                  </a:lnTo>
                  <a:lnTo>
                    <a:pt x="11457" y="146"/>
                  </a:lnTo>
                  <a:lnTo>
                    <a:pt x="10786" y="263"/>
                  </a:lnTo>
                  <a:lnTo>
                    <a:pt x="10145" y="408"/>
                  </a:lnTo>
                  <a:lnTo>
                    <a:pt x="9504" y="554"/>
                  </a:lnTo>
                  <a:lnTo>
                    <a:pt x="8862" y="758"/>
                  </a:lnTo>
                  <a:lnTo>
                    <a:pt x="8250" y="991"/>
                  </a:lnTo>
                  <a:lnTo>
                    <a:pt x="7667" y="1225"/>
                  </a:lnTo>
                  <a:lnTo>
                    <a:pt x="7084" y="1516"/>
                  </a:lnTo>
                  <a:lnTo>
                    <a:pt x="6501" y="1808"/>
                  </a:lnTo>
                  <a:lnTo>
                    <a:pt x="5947" y="2128"/>
                  </a:lnTo>
                  <a:lnTo>
                    <a:pt x="5422" y="2478"/>
                  </a:lnTo>
                  <a:lnTo>
                    <a:pt x="4927" y="2828"/>
                  </a:lnTo>
                  <a:lnTo>
                    <a:pt x="4431" y="3236"/>
                  </a:lnTo>
                  <a:lnTo>
                    <a:pt x="3965" y="3644"/>
                  </a:lnTo>
                  <a:lnTo>
                    <a:pt x="3498" y="4082"/>
                  </a:lnTo>
                  <a:lnTo>
                    <a:pt x="3090" y="4519"/>
                  </a:lnTo>
                  <a:lnTo>
                    <a:pt x="2682" y="4985"/>
                  </a:lnTo>
                  <a:lnTo>
                    <a:pt x="2303" y="5481"/>
                  </a:lnTo>
                  <a:lnTo>
                    <a:pt x="1953" y="5976"/>
                  </a:lnTo>
                  <a:lnTo>
                    <a:pt x="1633" y="6501"/>
                  </a:lnTo>
                  <a:lnTo>
                    <a:pt x="1341" y="7055"/>
                  </a:lnTo>
                  <a:lnTo>
                    <a:pt x="1049" y="7580"/>
                  </a:lnTo>
                  <a:lnTo>
                    <a:pt x="816" y="8163"/>
                  </a:lnTo>
                  <a:lnTo>
                    <a:pt x="612" y="8746"/>
                  </a:lnTo>
                  <a:lnTo>
                    <a:pt x="437" y="9329"/>
                  </a:lnTo>
                  <a:lnTo>
                    <a:pt x="262" y="9941"/>
                  </a:lnTo>
                  <a:lnTo>
                    <a:pt x="146" y="10553"/>
                  </a:lnTo>
                  <a:lnTo>
                    <a:pt x="58" y="11165"/>
                  </a:lnTo>
                  <a:lnTo>
                    <a:pt x="29" y="11807"/>
                  </a:lnTo>
                  <a:lnTo>
                    <a:pt x="0" y="12419"/>
                  </a:lnTo>
                  <a:lnTo>
                    <a:pt x="0" y="12419"/>
                  </a:lnTo>
                  <a:lnTo>
                    <a:pt x="29" y="13060"/>
                  </a:lnTo>
                  <a:lnTo>
                    <a:pt x="58" y="13702"/>
                  </a:lnTo>
                  <a:lnTo>
                    <a:pt x="146" y="14314"/>
                  </a:lnTo>
                  <a:lnTo>
                    <a:pt x="262" y="14926"/>
                  </a:lnTo>
                  <a:lnTo>
                    <a:pt x="437" y="15538"/>
                  </a:lnTo>
                  <a:lnTo>
                    <a:pt x="612" y="16121"/>
                  </a:lnTo>
                  <a:lnTo>
                    <a:pt x="816" y="16704"/>
                  </a:lnTo>
                  <a:lnTo>
                    <a:pt x="1049" y="17258"/>
                  </a:lnTo>
                  <a:lnTo>
                    <a:pt x="1341" y="17812"/>
                  </a:lnTo>
                  <a:lnTo>
                    <a:pt x="1633" y="18366"/>
                  </a:lnTo>
                  <a:lnTo>
                    <a:pt x="1953" y="18891"/>
                  </a:lnTo>
                  <a:lnTo>
                    <a:pt x="2303" y="19386"/>
                  </a:lnTo>
                  <a:lnTo>
                    <a:pt x="2682" y="19882"/>
                  </a:lnTo>
                  <a:lnTo>
                    <a:pt x="3090" y="20348"/>
                  </a:lnTo>
                  <a:lnTo>
                    <a:pt x="3498" y="20786"/>
                  </a:lnTo>
                  <a:lnTo>
                    <a:pt x="3965" y="21223"/>
                  </a:lnTo>
                  <a:lnTo>
                    <a:pt x="4431" y="21631"/>
                  </a:lnTo>
                  <a:lnTo>
                    <a:pt x="4927" y="22010"/>
                  </a:lnTo>
                  <a:lnTo>
                    <a:pt x="5422" y="22389"/>
                  </a:lnTo>
                  <a:lnTo>
                    <a:pt x="5947" y="22739"/>
                  </a:lnTo>
                  <a:lnTo>
                    <a:pt x="6501" y="23060"/>
                  </a:lnTo>
                  <a:lnTo>
                    <a:pt x="7055" y="23351"/>
                  </a:lnTo>
                  <a:lnTo>
                    <a:pt x="7638" y="23643"/>
                  </a:lnTo>
                  <a:lnTo>
                    <a:pt x="8250" y="23876"/>
                  </a:lnTo>
                  <a:lnTo>
                    <a:pt x="8862" y="24109"/>
                  </a:lnTo>
                  <a:lnTo>
                    <a:pt x="9504" y="24313"/>
                  </a:lnTo>
                  <a:lnTo>
                    <a:pt x="10145" y="24459"/>
                  </a:lnTo>
                  <a:lnTo>
                    <a:pt x="10786" y="24605"/>
                  </a:lnTo>
                  <a:lnTo>
                    <a:pt x="11457" y="24721"/>
                  </a:lnTo>
                  <a:lnTo>
                    <a:pt x="12127" y="24809"/>
                  </a:lnTo>
                  <a:lnTo>
                    <a:pt x="12827" y="24838"/>
                  </a:lnTo>
                  <a:lnTo>
                    <a:pt x="13497" y="24867"/>
                  </a:lnTo>
                  <a:lnTo>
                    <a:pt x="13497" y="24867"/>
                  </a:lnTo>
                  <a:lnTo>
                    <a:pt x="14197" y="24838"/>
                  </a:lnTo>
                  <a:lnTo>
                    <a:pt x="14897" y="24809"/>
                  </a:lnTo>
                  <a:lnTo>
                    <a:pt x="15567" y="24721"/>
                  </a:lnTo>
                  <a:lnTo>
                    <a:pt x="16238" y="24605"/>
                  </a:lnTo>
                  <a:lnTo>
                    <a:pt x="16879" y="24459"/>
                  </a:lnTo>
                  <a:lnTo>
                    <a:pt x="17520" y="24313"/>
                  </a:lnTo>
                  <a:lnTo>
                    <a:pt x="18162" y="24109"/>
                  </a:lnTo>
                  <a:lnTo>
                    <a:pt x="18774" y="23876"/>
                  </a:lnTo>
                  <a:lnTo>
                    <a:pt x="19357" y="23643"/>
                  </a:lnTo>
                  <a:lnTo>
                    <a:pt x="19940" y="23351"/>
                  </a:lnTo>
                  <a:lnTo>
                    <a:pt x="20523" y="23060"/>
                  </a:lnTo>
                  <a:lnTo>
                    <a:pt x="21077" y="22739"/>
                  </a:lnTo>
                  <a:lnTo>
                    <a:pt x="21602" y="22389"/>
                  </a:lnTo>
                  <a:lnTo>
                    <a:pt x="22097" y="22010"/>
                  </a:lnTo>
                  <a:lnTo>
                    <a:pt x="22593" y="21631"/>
                  </a:lnTo>
                  <a:lnTo>
                    <a:pt x="23059" y="21223"/>
                  </a:lnTo>
                  <a:lnTo>
                    <a:pt x="23526" y="20786"/>
                  </a:lnTo>
                  <a:lnTo>
                    <a:pt x="23934" y="20348"/>
                  </a:lnTo>
                  <a:lnTo>
                    <a:pt x="24342" y="19882"/>
                  </a:lnTo>
                  <a:lnTo>
                    <a:pt x="24721" y="19386"/>
                  </a:lnTo>
                  <a:lnTo>
                    <a:pt x="25071" y="18891"/>
                  </a:lnTo>
                  <a:lnTo>
                    <a:pt x="25392" y="18366"/>
                  </a:lnTo>
                  <a:lnTo>
                    <a:pt x="25712" y="17812"/>
                  </a:lnTo>
                  <a:lnTo>
                    <a:pt x="25975" y="17258"/>
                  </a:lnTo>
                  <a:lnTo>
                    <a:pt x="26208" y="16704"/>
                  </a:lnTo>
                  <a:lnTo>
                    <a:pt x="26441" y="16121"/>
                  </a:lnTo>
                  <a:lnTo>
                    <a:pt x="26616" y="15538"/>
                  </a:lnTo>
                  <a:lnTo>
                    <a:pt x="26762" y="14926"/>
                  </a:lnTo>
                  <a:lnTo>
                    <a:pt x="26878" y="14314"/>
                  </a:lnTo>
                  <a:lnTo>
                    <a:pt x="26966" y="13702"/>
                  </a:lnTo>
                  <a:lnTo>
                    <a:pt x="27024" y="13060"/>
                  </a:lnTo>
                  <a:lnTo>
                    <a:pt x="27053" y="12419"/>
                  </a:lnTo>
                  <a:lnTo>
                    <a:pt x="27053" y="12419"/>
                  </a:lnTo>
                  <a:lnTo>
                    <a:pt x="27024" y="11807"/>
                  </a:lnTo>
                  <a:lnTo>
                    <a:pt x="26966" y="11165"/>
                  </a:lnTo>
                  <a:lnTo>
                    <a:pt x="26878" y="10553"/>
                  </a:lnTo>
                  <a:lnTo>
                    <a:pt x="26762" y="9941"/>
                  </a:lnTo>
                  <a:lnTo>
                    <a:pt x="26616" y="9329"/>
                  </a:lnTo>
                  <a:lnTo>
                    <a:pt x="26441" y="8746"/>
                  </a:lnTo>
                  <a:lnTo>
                    <a:pt x="26208" y="8163"/>
                  </a:lnTo>
                  <a:lnTo>
                    <a:pt x="25975" y="7580"/>
                  </a:lnTo>
                  <a:lnTo>
                    <a:pt x="25712" y="7055"/>
                  </a:lnTo>
                  <a:lnTo>
                    <a:pt x="25392" y="6501"/>
                  </a:lnTo>
                  <a:lnTo>
                    <a:pt x="25071" y="5976"/>
                  </a:lnTo>
                  <a:lnTo>
                    <a:pt x="24721" y="5481"/>
                  </a:lnTo>
                  <a:lnTo>
                    <a:pt x="24342" y="4985"/>
                  </a:lnTo>
                  <a:lnTo>
                    <a:pt x="23934" y="4519"/>
                  </a:lnTo>
                  <a:lnTo>
                    <a:pt x="23526" y="4082"/>
                  </a:lnTo>
                  <a:lnTo>
                    <a:pt x="23059" y="3644"/>
                  </a:lnTo>
                  <a:lnTo>
                    <a:pt x="22593" y="3236"/>
                  </a:lnTo>
                  <a:lnTo>
                    <a:pt x="22097" y="2828"/>
                  </a:lnTo>
                  <a:lnTo>
                    <a:pt x="21602" y="2478"/>
                  </a:lnTo>
                  <a:lnTo>
                    <a:pt x="21077" y="2128"/>
                  </a:lnTo>
                  <a:lnTo>
                    <a:pt x="20523" y="1808"/>
                  </a:lnTo>
                  <a:lnTo>
                    <a:pt x="19940" y="1516"/>
                  </a:lnTo>
                  <a:lnTo>
                    <a:pt x="19357" y="1225"/>
                  </a:lnTo>
                  <a:lnTo>
                    <a:pt x="18774" y="991"/>
                  </a:lnTo>
                  <a:lnTo>
                    <a:pt x="18162" y="758"/>
                  </a:lnTo>
                  <a:lnTo>
                    <a:pt x="17520" y="554"/>
                  </a:lnTo>
                  <a:lnTo>
                    <a:pt x="16879" y="408"/>
                  </a:lnTo>
                  <a:lnTo>
                    <a:pt x="16238" y="263"/>
                  </a:lnTo>
                  <a:lnTo>
                    <a:pt x="15567" y="146"/>
                  </a:lnTo>
                  <a:lnTo>
                    <a:pt x="14897" y="59"/>
                  </a:lnTo>
                  <a:lnTo>
                    <a:pt x="14197" y="29"/>
                  </a:lnTo>
                  <a:lnTo>
                    <a:pt x="13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0"/>
            <p:cNvSpPr/>
            <p:nvPr/>
          </p:nvSpPr>
          <p:spPr>
            <a:xfrm>
              <a:off x="6744975" y="3008957"/>
              <a:ext cx="76933" cy="143565"/>
            </a:xfrm>
            <a:custGeom>
              <a:avLst/>
              <a:gdLst/>
              <a:ahLst/>
              <a:cxnLst/>
              <a:rect l="l" t="t" r="r" b="b"/>
              <a:pathLst>
                <a:path w="4578" h="8543" extrusionOk="0">
                  <a:moveTo>
                    <a:pt x="2303" y="1"/>
                  </a:moveTo>
                  <a:lnTo>
                    <a:pt x="2041" y="30"/>
                  </a:lnTo>
                  <a:lnTo>
                    <a:pt x="1837" y="88"/>
                  </a:lnTo>
                  <a:lnTo>
                    <a:pt x="1604" y="205"/>
                  </a:lnTo>
                  <a:lnTo>
                    <a:pt x="1399" y="321"/>
                  </a:lnTo>
                  <a:lnTo>
                    <a:pt x="1195" y="525"/>
                  </a:lnTo>
                  <a:lnTo>
                    <a:pt x="1021" y="730"/>
                  </a:lnTo>
                  <a:lnTo>
                    <a:pt x="816" y="963"/>
                  </a:lnTo>
                  <a:lnTo>
                    <a:pt x="671" y="1254"/>
                  </a:lnTo>
                  <a:lnTo>
                    <a:pt x="525" y="1546"/>
                  </a:lnTo>
                  <a:lnTo>
                    <a:pt x="379" y="1896"/>
                  </a:lnTo>
                  <a:lnTo>
                    <a:pt x="263" y="2245"/>
                  </a:lnTo>
                  <a:lnTo>
                    <a:pt x="175" y="2595"/>
                  </a:lnTo>
                  <a:lnTo>
                    <a:pt x="88" y="3003"/>
                  </a:lnTo>
                  <a:lnTo>
                    <a:pt x="29" y="3412"/>
                  </a:lnTo>
                  <a:lnTo>
                    <a:pt x="0" y="3820"/>
                  </a:lnTo>
                  <a:lnTo>
                    <a:pt x="0" y="4257"/>
                  </a:lnTo>
                  <a:lnTo>
                    <a:pt x="0" y="4694"/>
                  </a:lnTo>
                  <a:lnTo>
                    <a:pt x="29" y="5132"/>
                  </a:lnTo>
                  <a:lnTo>
                    <a:pt x="88" y="5540"/>
                  </a:lnTo>
                  <a:lnTo>
                    <a:pt x="175" y="5919"/>
                  </a:lnTo>
                  <a:lnTo>
                    <a:pt x="263" y="6298"/>
                  </a:lnTo>
                  <a:lnTo>
                    <a:pt x="379" y="6647"/>
                  </a:lnTo>
                  <a:lnTo>
                    <a:pt x="525" y="6997"/>
                  </a:lnTo>
                  <a:lnTo>
                    <a:pt x="671" y="7289"/>
                  </a:lnTo>
                  <a:lnTo>
                    <a:pt x="816" y="7551"/>
                  </a:lnTo>
                  <a:lnTo>
                    <a:pt x="1021" y="7814"/>
                  </a:lnTo>
                  <a:lnTo>
                    <a:pt x="1195" y="8018"/>
                  </a:lnTo>
                  <a:lnTo>
                    <a:pt x="1399" y="8193"/>
                  </a:lnTo>
                  <a:lnTo>
                    <a:pt x="1604" y="8338"/>
                  </a:lnTo>
                  <a:lnTo>
                    <a:pt x="1837" y="8455"/>
                  </a:lnTo>
                  <a:lnTo>
                    <a:pt x="2041" y="8513"/>
                  </a:lnTo>
                  <a:lnTo>
                    <a:pt x="2303" y="8542"/>
                  </a:lnTo>
                  <a:lnTo>
                    <a:pt x="2536" y="8513"/>
                  </a:lnTo>
                  <a:lnTo>
                    <a:pt x="2740" y="8455"/>
                  </a:lnTo>
                  <a:lnTo>
                    <a:pt x="2974" y="8338"/>
                  </a:lnTo>
                  <a:lnTo>
                    <a:pt x="3178" y="8193"/>
                  </a:lnTo>
                  <a:lnTo>
                    <a:pt x="3382" y="8018"/>
                  </a:lnTo>
                  <a:lnTo>
                    <a:pt x="3586" y="7814"/>
                  </a:lnTo>
                  <a:lnTo>
                    <a:pt x="3761" y="7551"/>
                  </a:lnTo>
                  <a:lnTo>
                    <a:pt x="3907" y="7289"/>
                  </a:lnTo>
                  <a:lnTo>
                    <a:pt x="4052" y="6997"/>
                  </a:lnTo>
                  <a:lnTo>
                    <a:pt x="4198" y="6647"/>
                  </a:lnTo>
                  <a:lnTo>
                    <a:pt x="4315" y="6298"/>
                  </a:lnTo>
                  <a:lnTo>
                    <a:pt x="4402" y="5919"/>
                  </a:lnTo>
                  <a:lnTo>
                    <a:pt x="4490" y="5540"/>
                  </a:lnTo>
                  <a:lnTo>
                    <a:pt x="4548" y="5132"/>
                  </a:lnTo>
                  <a:lnTo>
                    <a:pt x="4577" y="4694"/>
                  </a:lnTo>
                  <a:lnTo>
                    <a:pt x="4577" y="4257"/>
                  </a:lnTo>
                  <a:lnTo>
                    <a:pt x="4577" y="3820"/>
                  </a:lnTo>
                  <a:lnTo>
                    <a:pt x="4548" y="3412"/>
                  </a:lnTo>
                  <a:lnTo>
                    <a:pt x="4490" y="3003"/>
                  </a:lnTo>
                  <a:lnTo>
                    <a:pt x="4402" y="2595"/>
                  </a:lnTo>
                  <a:lnTo>
                    <a:pt x="4315" y="2245"/>
                  </a:lnTo>
                  <a:lnTo>
                    <a:pt x="4198" y="1896"/>
                  </a:lnTo>
                  <a:lnTo>
                    <a:pt x="4052" y="1546"/>
                  </a:lnTo>
                  <a:lnTo>
                    <a:pt x="3907" y="1254"/>
                  </a:lnTo>
                  <a:lnTo>
                    <a:pt x="3761" y="963"/>
                  </a:lnTo>
                  <a:lnTo>
                    <a:pt x="3586" y="730"/>
                  </a:lnTo>
                  <a:lnTo>
                    <a:pt x="3382" y="525"/>
                  </a:lnTo>
                  <a:lnTo>
                    <a:pt x="3178" y="321"/>
                  </a:lnTo>
                  <a:lnTo>
                    <a:pt x="2974" y="205"/>
                  </a:lnTo>
                  <a:lnTo>
                    <a:pt x="2740" y="88"/>
                  </a:lnTo>
                  <a:lnTo>
                    <a:pt x="2536" y="30"/>
                  </a:lnTo>
                  <a:lnTo>
                    <a:pt x="23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0"/>
            <p:cNvSpPr/>
            <p:nvPr/>
          </p:nvSpPr>
          <p:spPr>
            <a:xfrm>
              <a:off x="6744975" y="3008957"/>
              <a:ext cx="76933" cy="143565"/>
            </a:xfrm>
            <a:custGeom>
              <a:avLst/>
              <a:gdLst/>
              <a:ahLst/>
              <a:cxnLst/>
              <a:rect l="l" t="t" r="r" b="b"/>
              <a:pathLst>
                <a:path w="4578" h="8543" fill="none" extrusionOk="0">
                  <a:moveTo>
                    <a:pt x="2303" y="1"/>
                  </a:moveTo>
                  <a:lnTo>
                    <a:pt x="2303" y="1"/>
                  </a:lnTo>
                  <a:lnTo>
                    <a:pt x="2041" y="30"/>
                  </a:lnTo>
                  <a:lnTo>
                    <a:pt x="1837" y="88"/>
                  </a:lnTo>
                  <a:lnTo>
                    <a:pt x="1604" y="205"/>
                  </a:lnTo>
                  <a:lnTo>
                    <a:pt x="1399" y="321"/>
                  </a:lnTo>
                  <a:lnTo>
                    <a:pt x="1195" y="525"/>
                  </a:lnTo>
                  <a:lnTo>
                    <a:pt x="1021" y="730"/>
                  </a:lnTo>
                  <a:lnTo>
                    <a:pt x="816" y="963"/>
                  </a:lnTo>
                  <a:lnTo>
                    <a:pt x="671" y="1254"/>
                  </a:lnTo>
                  <a:lnTo>
                    <a:pt x="525" y="1546"/>
                  </a:lnTo>
                  <a:lnTo>
                    <a:pt x="379" y="1896"/>
                  </a:lnTo>
                  <a:lnTo>
                    <a:pt x="263" y="2245"/>
                  </a:lnTo>
                  <a:lnTo>
                    <a:pt x="175" y="2595"/>
                  </a:lnTo>
                  <a:lnTo>
                    <a:pt x="88" y="3003"/>
                  </a:lnTo>
                  <a:lnTo>
                    <a:pt x="29" y="3412"/>
                  </a:lnTo>
                  <a:lnTo>
                    <a:pt x="0" y="3820"/>
                  </a:lnTo>
                  <a:lnTo>
                    <a:pt x="0" y="4257"/>
                  </a:lnTo>
                  <a:lnTo>
                    <a:pt x="0" y="4257"/>
                  </a:lnTo>
                  <a:lnTo>
                    <a:pt x="0" y="4694"/>
                  </a:lnTo>
                  <a:lnTo>
                    <a:pt x="29" y="5132"/>
                  </a:lnTo>
                  <a:lnTo>
                    <a:pt x="88" y="5540"/>
                  </a:lnTo>
                  <a:lnTo>
                    <a:pt x="175" y="5919"/>
                  </a:lnTo>
                  <a:lnTo>
                    <a:pt x="263" y="6298"/>
                  </a:lnTo>
                  <a:lnTo>
                    <a:pt x="379" y="6647"/>
                  </a:lnTo>
                  <a:lnTo>
                    <a:pt x="525" y="6997"/>
                  </a:lnTo>
                  <a:lnTo>
                    <a:pt x="671" y="7289"/>
                  </a:lnTo>
                  <a:lnTo>
                    <a:pt x="816" y="7551"/>
                  </a:lnTo>
                  <a:lnTo>
                    <a:pt x="1021" y="7814"/>
                  </a:lnTo>
                  <a:lnTo>
                    <a:pt x="1195" y="8018"/>
                  </a:lnTo>
                  <a:lnTo>
                    <a:pt x="1399" y="8193"/>
                  </a:lnTo>
                  <a:lnTo>
                    <a:pt x="1604" y="8338"/>
                  </a:lnTo>
                  <a:lnTo>
                    <a:pt x="1837" y="8455"/>
                  </a:lnTo>
                  <a:lnTo>
                    <a:pt x="2041" y="8513"/>
                  </a:lnTo>
                  <a:lnTo>
                    <a:pt x="2303" y="8542"/>
                  </a:lnTo>
                  <a:lnTo>
                    <a:pt x="2303" y="8542"/>
                  </a:lnTo>
                  <a:lnTo>
                    <a:pt x="2536" y="8513"/>
                  </a:lnTo>
                  <a:lnTo>
                    <a:pt x="2740" y="8455"/>
                  </a:lnTo>
                  <a:lnTo>
                    <a:pt x="2974" y="8338"/>
                  </a:lnTo>
                  <a:lnTo>
                    <a:pt x="3178" y="8193"/>
                  </a:lnTo>
                  <a:lnTo>
                    <a:pt x="3382" y="8018"/>
                  </a:lnTo>
                  <a:lnTo>
                    <a:pt x="3586" y="7814"/>
                  </a:lnTo>
                  <a:lnTo>
                    <a:pt x="3761" y="7551"/>
                  </a:lnTo>
                  <a:lnTo>
                    <a:pt x="3907" y="7289"/>
                  </a:lnTo>
                  <a:lnTo>
                    <a:pt x="4052" y="6997"/>
                  </a:lnTo>
                  <a:lnTo>
                    <a:pt x="4198" y="6647"/>
                  </a:lnTo>
                  <a:lnTo>
                    <a:pt x="4315" y="6298"/>
                  </a:lnTo>
                  <a:lnTo>
                    <a:pt x="4402" y="5919"/>
                  </a:lnTo>
                  <a:lnTo>
                    <a:pt x="4490" y="5540"/>
                  </a:lnTo>
                  <a:lnTo>
                    <a:pt x="4548" y="5132"/>
                  </a:lnTo>
                  <a:lnTo>
                    <a:pt x="4577" y="4694"/>
                  </a:lnTo>
                  <a:lnTo>
                    <a:pt x="4577" y="4257"/>
                  </a:lnTo>
                  <a:lnTo>
                    <a:pt x="4577" y="4257"/>
                  </a:lnTo>
                  <a:lnTo>
                    <a:pt x="4577" y="3820"/>
                  </a:lnTo>
                  <a:lnTo>
                    <a:pt x="4548" y="3412"/>
                  </a:lnTo>
                  <a:lnTo>
                    <a:pt x="4490" y="3003"/>
                  </a:lnTo>
                  <a:lnTo>
                    <a:pt x="4402" y="2595"/>
                  </a:lnTo>
                  <a:lnTo>
                    <a:pt x="4315" y="2245"/>
                  </a:lnTo>
                  <a:lnTo>
                    <a:pt x="4198" y="1896"/>
                  </a:lnTo>
                  <a:lnTo>
                    <a:pt x="4052" y="1546"/>
                  </a:lnTo>
                  <a:lnTo>
                    <a:pt x="3907" y="1254"/>
                  </a:lnTo>
                  <a:lnTo>
                    <a:pt x="3761" y="963"/>
                  </a:lnTo>
                  <a:lnTo>
                    <a:pt x="3586" y="730"/>
                  </a:lnTo>
                  <a:lnTo>
                    <a:pt x="3382" y="525"/>
                  </a:lnTo>
                  <a:lnTo>
                    <a:pt x="3178" y="321"/>
                  </a:lnTo>
                  <a:lnTo>
                    <a:pt x="2974" y="205"/>
                  </a:lnTo>
                  <a:lnTo>
                    <a:pt x="2740" y="88"/>
                  </a:lnTo>
                  <a:lnTo>
                    <a:pt x="2536" y="30"/>
                  </a:lnTo>
                  <a:lnTo>
                    <a:pt x="2303"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0"/>
            <p:cNvSpPr/>
            <p:nvPr/>
          </p:nvSpPr>
          <p:spPr>
            <a:xfrm>
              <a:off x="6417714" y="2650842"/>
              <a:ext cx="94562" cy="129348"/>
            </a:xfrm>
            <a:custGeom>
              <a:avLst/>
              <a:gdLst/>
              <a:ahLst/>
              <a:cxnLst/>
              <a:rect l="l" t="t" r="r" b="b"/>
              <a:pathLst>
                <a:path w="5627" h="7697" extrusionOk="0">
                  <a:moveTo>
                    <a:pt x="2508" y="0"/>
                  </a:moveTo>
                  <a:lnTo>
                    <a:pt x="2274" y="30"/>
                  </a:lnTo>
                  <a:lnTo>
                    <a:pt x="2070" y="59"/>
                  </a:lnTo>
                  <a:lnTo>
                    <a:pt x="1837" y="117"/>
                  </a:lnTo>
                  <a:lnTo>
                    <a:pt x="1604" y="205"/>
                  </a:lnTo>
                  <a:lnTo>
                    <a:pt x="1371" y="350"/>
                  </a:lnTo>
                  <a:lnTo>
                    <a:pt x="1137" y="525"/>
                  </a:lnTo>
                  <a:lnTo>
                    <a:pt x="904" y="758"/>
                  </a:lnTo>
                  <a:lnTo>
                    <a:pt x="729" y="992"/>
                  </a:lnTo>
                  <a:lnTo>
                    <a:pt x="554" y="1254"/>
                  </a:lnTo>
                  <a:lnTo>
                    <a:pt x="409" y="1546"/>
                  </a:lnTo>
                  <a:lnTo>
                    <a:pt x="263" y="1837"/>
                  </a:lnTo>
                  <a:lnTo>
                    <a:pt x="175" y="2158"/>
                  </a:lnTo>
                  <a:lnTo>
                    <a:pt x="88" y="2508"/>
                  </a:lnTo>
                  <a:lnTo>
                    <a:pt x="30" y="2857"/>
                  </a:lnTo>
                  <a:lnTo>
                    <a:pt x="1" y="3207"/>
                  </a:lnTo>
                  <a:lnTo>
                    <a:pt x="1" y="3586"/>
                  </a:lnTo>
                  <a:lnTo>
                    <a:pt x="30" y="3965"/>
                  </a:lnTo>
                  <a:lnTo>
                    <a:pt x="88" y="4344"/>
                  </a:lnTo>
                  <a:lnTo>
                    <a:pt x="146" y="4723"/>
                  </a:lnTo>
                  <a:lnTo>
                    <a:pt x="263" y="5102"/>
                  </a:lnTo>
                  <a:lnTo>
                    <a:pt x="379" y="5394"/>
                  </a:lnTo>
                  <a:lnTo>
                    <a:pt x="496" y="5656"/>
                  </a:lnTo>
                  <a:lnTo>
                    <a:pt x="642" y="5918"/>
                  </a:lnTo>
                  <a:lnTo>
                    <a:pt x="788" y="6181"/>
                  </a:lnTo>
                  <a:lnTo>
                    <a:pt x="933" y="6414"/>
                  </a:lnTo>
                  <a:lnTo>
                    <a:pt x="1108" y="6618"/>
                  </a:lnTo>
                  <a:lnTo>
                    <a:pt x="1283" y="6822"/>
                  </a:lnTo>
                  <a:lnTo>
                    <a:pt x="1458" y="6997"/>
                  </a:lnTo>
                  <a:lnTo>
                    <a:pt x="1662" y="7172"/>
                  </a:lnTo>
                  <a:lnTo>
                    <a:pt x="1837" y="7289"/>
                  </a:lnTo>
                  <a:lnTo>
                    <a:pt x="2041" y="7405"/>
                  </a:lnTo>
                  <a:lnTo>
                    <a:pt x="2274" y="7522"/>
                  </a:lnTo>
                  <a:lnTo>
                    <a:pt x="2478" y="7609"/>
                  </a:lnTo>
                  <a:lnTo>
                    <a:pt x="2683" y="7668"/>
                  </a:lnTo>
                  <a:lnTo>
                    <a:pt x="2916" y="7697"/>
                  </a:lnTo>
                  <a:lnTo>
                    <a:pt x="3353" y="7697"/>
                  </a:lnTo>
                  <a:lnTo>
                    <a:pt x="3557" y="7638"/>
                  </a:lnTo>
                  <a:lnTo>
                    <a:pt x="3790" y="7580"/>
                  </a:lnTo>
                  <a:lnTo>
                    <a:pt x="3994" y="7493"/>
                  </a:lnTo>
                  <a:lnTo>
                    <a:pt x="4257" y="7347"/>
                  </a:lnTo>
                  <a:lnTo>
                    <a:pt x="4490" y="7172"/>
                  </a:lnTo>
                  <a:lnTo>
                    <a:pt x="4723" y="6968"/>
                  </a:lnTo>
                  <a:lnTo>
                    <a:pt x="4898" y="6705"/>
                  </a:lnTo>
                  <a:lnTo>
                    <a:pt x="5073" y="6443"/>
                  </a:lnTo>
                  <a:lnTo>
                    <a:pt x="5219" y="6181"/>
                  </a:lnTo>
                  <a:lnTo>
                    <a:pt x="5365" y="5860"/>
                  </a:lnTo>
                  <a:lnTo>
                    <a:pt x="5452" y="5539"/>
                  </a:lnTo>
                  <a:lnTo>
                    <a:pt x="5539" y="5190"/>
                  </a:lnTo>
                  <a:lnTo>
                    <a:pt x="5598" y="4840"/>
                  </a:lnTo>
                  <a:lnTo>
                    <a:pt x="5627" y="4490"/>
                  </a:lnTo>
                  <a:lnTo>
                    <a:pt x="5627" y="4111"/>
                  </a:lnTo>
                  <a:lnTo>
                    <a:pt x="5598" y="3732"/>
                  </a:lnTo>
                  <a:lnTo>
                    <a:pt x="5539" y="3353"/>
                  </a:lnTo>
                  <a:lnTo>
                    <a:pt x="5481" y="2974"/>
                  </a:lnTo>
                  <a:lnTo>
                    <a:pt x="5365" y="2595"/>
                  </a:lnTo>
                  <a:lnTo>
                    <a:pt x="5248" y="2304"/>
                  </a:lnTo>
                  <a:lnTo>
                    <a:pt x="5131" y="2041"/>
                  </a:lnTo>
                  <a:lnTo>
                    <a:pt x="5015" y="1779"/>
                  </a:lnTo>
                  <a:lnTo>
                    <a:pt x="4869" y="1516"/>
                  </a:lnTo>
                  <a:lnTo>
                    <a:pt x="4694" y="1283"/>
                  </a:lnTo>
                  <a:lnTo>
                    <a:pt x="4548" y="1079"/>
                  </a:lnTo>
                  <a:lnTo>
                    <a:pt x="4344" y="875"/>
                  </a:lnTo>
                  <a:lnTo>
                    <a:pt x="4169" y="700"/>
                  </a:lnTo>
                  <a:lnTo>
                    <a:pt x="3994" y="554"/>
                  </a:lnTo>
                  <a:lnTo>
                    <a:pt x="3790" y="409"/>
                  </a:lnTo>
                  <a:lnTo>
                    <a:pt x="3586" y="292"/>
                  </a:lnTo>
                  <a:lnTo>
                    <a:pt x="3382" y="175"/>
                  </a:lnTo>
                  <a:lnTo>
                    <a:pt x="3149" y="117"/>
                  </a:lnTo>
                  <a:lnTo>
                    <a:pt x="2945" y="59"/>
                  </a:lnTo>
                  <a:lnTo>
                    <a:pt x="27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0"/>
            <p:cNvSpPr/>
            <p:nvPr/>
          </p:nvSpPr>
          <p:spPr>
            <a:xfrm>
              <a:off x="6417714" y="2650842"/>
              <a:ext cx="94562" cy="129348"/>
            </a:xfrm>
            <a:custGeom>
              <a:avLst/>
              <a:gdLst/>
              <a:ahLst/>
              <a:cxnLst/>
              <a:rect l="l" t="t" r="r" b="b"/>
              <a:pathLst>
                <a:path w="5627" h="7697" fill="none" extrusionOk="0">
                  <a:moveTo>
                    <a:pt x="2508" y="0"/>
                  </a:moveTo>
                  <a:lnTo>
                    <a:pt x="2508" y="0"/>
                  </a:lnTo>
                  <a:lnTo>
                    <a:pt x="2274" y="30"/>
                  </a:lnTo>
                  <a:lnTo>
                    <a:pt x="2070" y="59"/>
                  </a:lnTo>
                  <a:lnTo>
                    <a:pt x="1837" y="117"/>
                  </a:lnTo>
                  <a:lnTo>
                    <a:pt x="1604" y="205"/>
                  </a:lnTo>
                  <a:lnTo>
                    <a:pt x="1604" y="205"/>
                  </a:lnTo>
                  <a:lnTo>
                    <a:pt x="1371" y="350"/>
                  </a:lnTo>
                  <a:lnTo>
                    <a:pt x="1137" y="525"/>
                  </a:lnTo>
                  <a:lnTo>
                    <a:pt x="904" y="758"/>
                  </a:lnTo>
                  <a:lnTo>
                    <a:pt x="729" y="992"/>
                  </a:lnTo>
                  <a:lnTo>
                    <a:pt x="554" y="1254"/>
                  </a:lnTo>
                  <a:lnTo>
                    <a:pt x="409" y="1546"/>
                  </a:lnTo>
                  <a:lnTo>
                    <a:pt x="263" y="1837"/>
                  </a:lnTo>
                  <a:lnTo>
                    <a:pt x="175" y="2158"/>
                  </a:lnTo>
                  <a:lnTo>
                    <a:pt x="88" y="2508"/>
                  </a:lnTo>
                  <a:lnTo>
                    <a:pt x="30" y="2857"/>
                  </a:lnTo>
                  <a:lnTo>
                    <a:pt x="1" y="3207"/>
                  </a:lnTo>
                  <a:lnTo>
                    <a:pt x="1" y="3586"/>
                  </a:lnTo>
                  <a:lnTo>
                    <a:pt x="30" y="3965"/>
                  </a:lnTo>
                  <a:lnTo>
                    <a:pt x="88" y="4344"/>
                  </a:lnTo>
                  <a:lnTo>
                    <a:pt x="146" y="4723"/>
                  </a:lnTo>
                  <a:lnTo>
                    <a:pt x="263" y="5102"/>
                  </a:lnTo>
                  <a:lnTo>
                    <a:pt x="263" y="5102"/>
                  </a:lnTo>
                  <a:lnTo>
                    <a:pt x="379" y="5394"/>
                  </a:lnTo>
                  <a:lnTo>
                    <a:pt x="496" y="5656"/>
                  </a:lnTo>
                  <a:lnTo>
                    <a:pt x="642" y="5918"/>
                  </a:lnTo>
                  <a:lnTo>
                    <a:pt x="788" y="6181"/>
                  </a:lnTo>
                  <a:lnTo>
                    <a:pt x="933" y="6414"/>
                  </a:lnTo>
                  <a:lnTo>
                    <a:pt x="1108" y="6618"/>
                  </a:lnTo>
                  <a:lnTo>
                    <a:pt x="1283" y="6822"/>
                  </a:lnTo>
                  <a:lnTo>
                    <a:pt x="1458" y="6997"/>
                  </a:lnTo>
                  <a:lnTo>
                    <a:pt x="1662" y="7172"/>
                  </a:lnTo>
                  <a:lnTo>
                    <a:pt x="1837" y="7289"/>
                  </a:lnTo>
                  <a:lnTo>
                    <a:pt x="2041" y="7405"/>
                  </a:lnTo>
                  <a:lnTo>
                    <a:pt x="2274" y="7522"/>
                  </a:lnTo>
                  <a:lnTo>
                    <a:pt x="2478" y="7609"/>
                  </a:lnTo>
                  <a:lnTo>
                    <a:pt x="2683" y="7668"/>
                  </a:lnTo>
                  <a:lnTo>
                    <a:pt x="2916" y="7697"/>
                  </a:lnTo>
                  <a:lnTo>
                    <a:pt x="3120" y="7697"/>
                  </a:lnTo>
                  <a:lnTo>
                    <a:pt x="3120" y="7697"/>
                  </a:lnTo>
                  <a:lnTo>
                    <a:pt x="3353" y="7697"/>
                  </a:lnTo>
                  <a:lnTo>
                    <a:pt x="3557" y="7638"/>
                  </a:lnTo>
                  <a:lnTo>
                    <a:pt x="3790" y="7580"/>
                  </a:lnTo>
                  <a:lnTo>
                    <a:pt x="3994" y="7493"/>
                  </a:lnTo>
                  <a:lnTo>
                    <a:pt x="3994" y="7493"/>
                  </a:lnTo>
                  <a:lnTo>
                    <a:pt x="4257" y="7347"/>
                  </a:lnTo>
                  <a:lnTo>
                    <a:pt x="4490" y="7172"/>
                  </a:lnTo>
                  <a:lnTo>
                    <a:pt x="4723" y="6968"/>
                  </a:lnTo>
                  <a:lnTo>
                    <a:pt x="4898" y="6705"/>
                  </a:lnTo>
                  <a:lnTo>
                    <a:pt x="5073" y="6443"/>
                  </a:lnTo>
                  <a:lnTo>
                    <a:pt x="5219" y="6181"/>
                  </a:lnTo>
                  <a:lnTo>
                    <a:pt x="5365" y="5860"/>
                  </a:lnTo>
                  <a:lnTo>
                    <a:pt x="5452" y="5539"/>
                  </a:lnTo>
                  <a:lnTo>
                    <a:pt x="5539" y="5190"/>
                  </a:lnTo>
                  <a:lnTo>
                    <a:pt x="5598" y="4840"/>
                  </a:lnTo>
                  <a:lnTo>
                    <a:pt x="5627" y="4490"/>
                  </a:lnTo>
                  <a:lnTo>
                    <a:pt x="5627" y="4111"/>
                  </a:lnTo>
                  <a:lnTo>
                    <a:pt x="5598" y="3732"/>
                  </a:lnTo>
                  <a:lnTo>
                    <a:pt x="5539" y="3353"/>
                  </a:lnTo>
                  <a:lnTo>
                    <a:pt x="5481" y="2974"/>
                  </a:lnTo>
                  <a:lnTo>
                    <a:pt x="5365" y="2595"/>
                  </a:lnTo>
                  <a:lnTo>
                    <a:pt x="5365" y="2595"/>
                  </a:lnTo>
                  <a:lnTo>
                    <a:pt x="5248" y="2304"/>
                  </a:lnTo>
                  <a:lnTo>
                    <a:pt x="5131" y="2041"/>
                  </a:lnTo>
                  <a:lnTo>
                    <a:pt x="5015" y="1779"/>
                  </a:lnTo>
                  <a:lnTo>
                    <a:pt x="4869" y="1516"/>
                  </a:lnTo>
                  <a:lnTo>
                    <a:pt x="4694" y="1283"/>
                  </a:lnTo>
                  <a:lnTo>
                    <a:pt x="4548" y="1079"/>
                  </a:lnTo>
                  <a:lnTo>
                    <a:pt x="4344" y="875"/>
                  </a:lnTo>
                  <a:lnTo>
                    <a:pt x="4169" y="700"/>
                  </a:lnTo>
                  <a:lnTo>
                    <a:pt x="3994" y="554"/>
                  </a:lnTo>
                  <a:lnTo>
                    <a:pt x="3790" y="409"/>
                  </a:lnTo>
                  <a:lnTo>
                    <a:pt x="3586" y="292"/>
                  </a:lnTo>
                  <a:lnTo>
                    <a:pt x="3382" y="175"/>
                  </a:lnTo>
                  <a:lnTo>
                    <a:pt x="3149" y="117"/>
                  </a:lnTo>
                  <a:lnTo>
                    <a:pt x="2945" y="59"/>
                  </a:lnTo>
                  <a:lnTo>
                    <a:pt x="2741" y="0"/>
                  </a:lnTo>
                  <a:lnTo>
                    <a:pt x="25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0"/>
            <p:cNvSpPr/>
            <p:nvPr/>
          </p:nvSpPr>
          <p:spPr>
            <a:xfrm>
              <a:off x="7102115" y="2651817"/>
              <a:ext cx="83302" cy="128861"/>
            </a:xfrm>
            <a:custGeom>
              <a:avLst/>
              <a:gdLst/>
              <a:ahLst/>
              <a:cxnLst/>
              <a:rect l="l" t="t" r="r" b="b"/>
              <a:pathLst>
                <a:path w="4957" h="7668" extrusionOk="0">
                  <a:moveTo>
                    <a:pt x="2420" y="1"/>
                  </a:moveTo>
                  <a:lnTo>
                    <a:pt x="2245" y="59"/>
                  </a:lnTo>
                  <a:lnTo>
                    <a:pt x="2041" y="117"/>
                  </a:lnTo>
                  <a:lnTo>
                    <a:pt x="1866" y="176"/>
                  </a:lnTo>
                  <a:lnTo>
                    <a:pt x="1691" y="292"/>
                  </a:lnTo>
                  <a:lnTo>
                    <a:pt x="1516" y="409"/>
                  </a:lnTo>
                  <a:lnTo>
                    <a:pt x="1341" y="555"/>
                  </a:lnTo>
                  <a:lnTo>
                    <a:pt x="1166" y="700"/>
                  </a:lnTo>
                  <a:lnTo>
                    <a:pt x="1020" y="905"/>
                  </a:lnTo>
                  <a:lnTo>
                    <a:pt x="875" y="1079"/>
                  </a:lnTo>
                  <a:lnTo>
                    <a:pt x="583" y="1546"/>
                  </a:lnTo>
                  <a:lnTo>
                    <a:pt x="379" y="2071"/>
                  </a:lnTo>
                  <a:lnTo>
                    <a:pt x="175" y="2624"/>
                  </a:lnTo>
                  <a:lnTo>
                    <a:pt x="117" y="3003"/>
                  </a:lnTo>
                  <a:lnTo>
                    <a:pt x="58" y="3382"/>
                  </a:lnTo>
                  <a:lnTo>
                    <a:pt x="29" y="3761"/>
                  </a:lnTo>
                  <a:lnTo>
                    <a:pt x="0" y="4140"/>
                  </a:lnTo>
                  <a:lnTo>
                    <a:pt x="29" y="4519"/>
                  </a:lnTo>
                  <a:lnTo>
                    <a:pt x="58" y="4869"/>
                  </a:lnTo>
                  <a:lnTo>
                    <a:pt x="117" y="5219"/>
                  </a:lnTo>
                  <a:lnTo>
                    <a:pt x="204" y="5569"/>
                  </a:lnTo>
                  <a:lnTo>
                    <a:pt x="321" y="5890"/>
                  </a:lnTo>
                  <a:lnTo>
                    <a:pt x="437" y="6181"/>
                  </a:lnTo>
                  <a:lnTo>
                    <a:pt x="583" y="6473"/>
                  </a:lnTo>
                  <a:lnTo>
                    <a:pt x="758" y="6706"/>
                  </a:lnTo>
                  <a:lnTo>
                    <a:pt x="933" y="6939"/>
                  </a:lnTo>
                  <a:lnTo>
                    <a:pt x="1137" y="7143"/>
                  </a:lnTo>
                  <a:lnTo>
                    <a:pt x="1341" y="7318"/>
                  </a:lnTo>
                  <a:lnTo>
                    <a:pt x="1574" y="7464"/>
                  </a:lnTo>
                  <a:lnTo>
                    <a:pt x="1749" y="7551"/>
                  </a:lnTo>
                  <a:lnTo>
                    <a:pt x="1953" y="7610"/>
                  </a:lnTo>
                  <a:lnTo>
                    <a:pt x="2128" y="7639"/>
                  </a:lnTo>
                  <a:lnTo>
                    <a:pt x="2332" y="7668"/>
                  </a:lnTo>
                  <a:lnTo>
                    <a:pt x="2536" y="7639"/>
                  </a:lnTo>
                  <a:lnTo>
                    <a:pt x="2711" y="7610"/>
                  </a:lnTo>
                  <a:lnTo>
                    <a:pt x="2915" y="7551"/>
                  </a:lnTo>
                  <a:lnTo>
                    <a:pt x="3090" y="7464"/>
                  </a:lnTo>
                  <a:lnTo>
                    <a:pt x="3265" y="7376"/>
                  </a:lnTo>
                  <a:lnTo>
                    <a:pt x="3440" y="7260"/>
                  </a:lnTo>
                  <a:lnTo>
                    <a:pt x="3615" y="7114"/>
                  </a:lnTo>
                  <a:lnTo>
                    <a:pt x="3790" y="6939"/>
                  </a:lnTo>
                  <a:lnTo>
                    <a:pt x="3936" y="6764"/>
                  </a:lnTo>
                  <a:lnTo>
                    <a:pt x="4081" y="6560"/>
                  </a:lnTo>
                  <a:lnTo>
                    <a:pt x="4373" y="6123"/>
                  </a:lnTo>
                  <a:lnTo>
                    <a:pt x="4606" y="5598"/>
                  </a:lnTo>
                  <a:lnTo>
                    <a:pt x="4781" y="5015"/>
                  </a:lnTo>
                  <a:lnTo>
                    <a:pt x="4839" y="4636"/>
                  </a:lnTo>
                  <a:lnTo>
                    <a:pt x="4898" y="4257"/>
                  </a:lnTo>
                  <a:lnTo>
                    <a:pt x="4927" y="3878"/>
                  </a:lnTo>
                  <a:lnTo>
                    <a:pt x="4956" y="3499"/>
                  </a:lnTo>
                  <a:lnTo>
                    <a:pt x="4927" y="3149"/>
                  </a:lnTo>
                  <a:lnTo>
                    <a:pt x="4898" y="2770"/>
                  </a:lnTo>
                  <a:lnTo>
                    <a:pt x="4810" y="2420"/>
                  </a:lnTo>
                  <a:lnTo>
                    <a:pt x="4752" y="2100"/>
                  </a:lnTo>
                  <a:lnTo>
                    <a:pt x="4635" y="1779"/>
                  </a:lnTo>
                  <a:lnTo>
                    <a:pt x="4519" y="1488"/>
                  </a:lnTo>
                  <a:lnTo>
                    <a:pt x="4373" y="1196"/>
                  </a:lnTo>
                  <a:lnTo>
                    <a:pt x="4198" y="934"/>
                  </a:lnTo>
                  <a:lnTo>
                    <a:pt x="4023" y="700"/>
                  </a:lnTo>
                  <a:lnTo>
                    <a:pt x="3819" y="496"/>
                  </a:lnTo>
                  <a:lnTo>
                    <a:pt x="3615" y="321"/>
                  </a:lnTo>
                  <a:lnTo>
                    <a:pt x="3382" y="176"/>
                  </a:lnTo>
                  <a:lnTo>
                    <a:pt x="3207" y="117"/>
                  </a:lnTo>
                  <a:lnTo>
                    <a:pt x="3003" y="59"/>
                  </a:lnTo>
                  <a:lnTo>
                    <a:pt x="2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0"/>
            <p:cNvSpPr/>
            <p:nvPr/>
          </p:nvSpPr>
          <p:spPr>
            <a:xfrm>
              <a:off x="7102115" y="2651817"/>
              <a:ext cx="83302" cy="128861"/>
            </a:xfrm>
            <a:custGeom>
              <a:avLst/>
              <a:gdLst/>
              <a:ahLst/>
              <a:cxnLst/>
              <a:rect l="l" t="t" r="r" b="b"/>
              <a:pathLst>
                <a:path w="4957" h="7668" fill="none" extrusionOk="0">
                  <a:moveTo>
                    <a:pt x="2624" y="1"/>
                  </a:moveTo>
                  <a:lnTo>
                    <a:pt x="2624" y="1"/>
                  </a:lnTo>
                  <a:lnTo>
                    <a:pt x="2420" y="1"/>
                  </a:lnTo>
                  <a:lnTo>
                    <a:pt x="2245" y="59"/>
                  </a:lnTo>
                  <a:lnTo>
                    <a:pt x="2041" y="117"/>
                  </a:lnTo>
                  <a:lnTo>
                    <a:pt x="1866" y="176"/>
                  </a:lnTo>
                  <a:lnTo>
                    <a:pt x="1691" y="292"/>
                  </a:lnTo>
                  <a:lnTo>
                    <a:pt x="1516" y="409"/>
                  </a:lnTo>
                  <a:lnTo>
                    <a:pt x="1341" y="555"/>
                  </a:lnTo>
                  <a:lnTo>
                    <a:pt x="1166" y="700"/>
                  </a:lnTo>
                  <a:lnTo>
                    <a:pt x="1020" y="905"/>
                  </a:lnTo>
                  <a:lnTo>
                    <a:pt x="875" y="1079"/>
                  </a:lnTo>
                  <a:lnTo>
                    <a:pt x="583" y="1546"/>
                  </a:lnTo>
                  <a:lnTo>
                    <a:pt x="379" y="2071"/>
                  </a:lnTo>
                  <a:lnTo>
                    <a:pt x="175" y="2624"/>
                  </a:lnTo>
                  <a:lnTo>
                    <a:pt x="175" y="2624"/>
                  </a:lnTo>
                  <a:lnTo>
                    <a:pt x="117" y="3003"/>
                  </a:lnTo>
                  <a:lnTo>
                    <a:pt x="58" y="3382"/>
                  </a:lnTo>
                  <a:lnTo>
                    <a:pt x="29" y="3761"/>
                  </a:lnTo>
                  <a:lnTo>
                    <a:pt x="0" y="4140"/>
                  </a:lnTo>
                  <a:lnTo>
                    <a:pt x="29" y="4519"/>
                  </a:lnTo>
                  <a:lnTo>
                    <a:pt x="58" y="4869"/>
                  </a:lnTo>
                  <a:lnTo>
                    <a:pt x="117" y="5219"/>
                  </a:lnTo>
                  <a:lnTo>
                    <a:pt x="204" y="5569"/>
                  </a:lnTo>
                  <a:lnTo>
                    <a:pt x="321" y="5890"/>
                  </a:lnTo>
                  <a:lnTo>
                    <a:pt x="437" y="6181"/>
                  </a:lnTo>
                  <a:lnTo>
                    <a:pt x="583" y="6473"/>
                  </a:lnTo>
                  <a:lnTo>
                    <a:pt x="758" y="6706"/>
                  </a:lnTo>
                  <a:lnTo>
                    <a:pt x="933" y="6939"/>
                  </a:lnTo>
                  <a:lnTo>
                    <a:pt x="1137" y="7143"/>
                  </a:lnTo>
                  <a:lnTo>
                    <a:pt x="1341" y="7318"/>
                  </a:lnTo>
                  <a:lnTo>
                    <a:pt x="1574" y="7464"/>
                  </a:lnTo>
                  <a:lnTo>
                    <a:pt x="1574" y="7464"/>
                  </a:lnTo>
                  <a:lnTo>
                    <a:pt x="1749" y="7551"/>
                  </a:lnTo>
                  <a:lnTo>
                    <a:pt x="1953" y="7610"/>
                  </a:lnTo>
                  <a:lnTo>
                    <a:pt x="2128" y="7639"/>
                  </a:lnTo>
                  <a:lnTo>
                    <a:pt x="2332" y="7668"/>
                  </a:lnTo>
                  <a:lnTo>
                    <a:pt x="2332" y="7668"/>
                  </a:lnTo>
                  <a:lnTo>
                    <a:pt x="2536" y="7639"/>
                  </a:lnTo>
                  <a:lnTo>
                    <a:pt x="2711" y="7610"/>
                  </a:lnTo>
                  <a:lnTo>
                    <a:pt x="2915" y="7551"/>
                  </a:lnTo>
                  <a:lnTo>
                    <a:pt x="3090" y="7464"/>
                  </a:lnTo>
                  <a:lnTo>
                    <a:pt x="3265" y="7376"/>
                  </a:lnTo>
                  <a:lnTo>
                    <a:pt x="3440" y="7260"/>
                  </a:lnTo>
                  <a:lnTo>
                    <a:pt x="3615" y="7114"/>
                  </a:lnTo>
                  <a:lnTo>
                    <a:pt x="3790" y="6939"/>
                  </a:lnTo>
                  <a:lnTo>
                    <a:pt x="3936" y="6764"/>
                  </a:lnTo>
                  <a:lnTo>
                    <a:pt x="4081" y="6560"/>
                  </a:lnTo>
                  <a:lnTo>
                    <a:pt x="4373" y="6123"/>
                  </a:lnTo>
                  <a:lnTo>
                    <a:pt x="4606" y="5598"/>
                  </a:lnTo>
                  <a:lnTo>
                    <a:pt x="4781" y="5015"/>
                  </a:lnTo>
                  <a:lnTo>
                    <a:pt x="4781" y="5015"/>
                  </a:lnTo>
                  <a:lnTo>
                    <a:pt x="4839" y="4636"/>
                  </a:lnTo>
                  <a:lnTo>
                    <a:pt x="4898" y="4257"/>
                  </a:lnTo>
                  <a:lnTo>
                    <a:pt x="4927" y="3878"/>
                  </a:lnTo>
                  <a:lnTo>
                    <a:pt x="4956" y="3499"/>
                  </a:lnTo>
                  <a:lnTo>
                    <a:pt x="4927" y="3149"/>
                  </a:lnTo>
                  <a:lnTo>
                    <a:pt x="4898" y="2770"/>
                  </a:lnTo>
                  <a:lnTo>
                    <a:pt x="4810" y="2420"/>
                  </a:lnTo>
                  <a:lnTo>
                    <a:pt x="4752" y="2100"/>
                  </a:lnTo>
                  <a:lnTo>
                    <a:pt x="4635" y="1779"/>
                  </a:lnTo>
                  <a:lnTo>
                    <a:pt x="4519" y="1488"/>
                  </a:lnTo>
                  <a:lnTo>
                    <a:pt x="4373" y="1196"/>
                  </a:lnTo>
                  <a:lnTo>
                    <a:pt x="4198" y="934"/>
                  </a:lnTo>
                  <a:lnTo>
                    <a:pt x="4023" y="700"/>
                  </a:lnTo>
                  <a:lnTo>
                    <a:pt x="3819" y="496"/>
                  </a:lnTo>
                  <a:lnTo>
                    <a:pt x="3615" y="321"/>
                  </a:lnTo>
                  <a:lnTo>
                    <a:pt x="3382" y="176"/>
                  </a:lnTo>
                  <a:lnTo>
                    <a:pt x="3382" y="176"/>
                  </a:lnTo>
                  <a:lnTo>
                    <a:pt x="3207" y="117"/>
                  </a:lnTo>
                  <a:lnTo>
                    <a:pt x="3003" y="59"/>
                  </a:lnTo>
                  <a:lnTo>
                    <a:pt x="2828" y="1"/>
                  </a:lnTo>
                  <a:lnTo>
                    <a:pt x="2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0"/>
            <p:cNvSpPr/>
            <p:nvPr/>
          </p:nvSpPr>
          <p:spPr>
            <a:xfrm>
              <a:off x="6949744" y="3008957"/>
              <a:ext cx="77421" cy="143565"/>
            </a:xfrm>
            <a:custGeom>
              <a:avLst/>
              <a:gdLst/>
              <a:ahLst/>
              <a:cxnLst/>
              <a:rect l="l" t="t" r="r" b="b"/>
              <a:pathLst>
                <a:path w="4607" h="8543" extrusionOk="0">
                  <a:moveTo>
                    <a:pt x="2304" y="1"/>
                  </a:moveTo>
                  <a:lnTo>
                    <a:pt x="2071" y="30"/>
                  </a:lnTo>
                  <a:lnTo>
                    <a:pt x="1837" y="88"/>
                  </a:lnTo>
                  <a:lnTo>
                    <a:pt x="1633" y="205"/>
                  </a:lnTo>
                  <a:lnTo>
                    <a:pt x="1429" y="321"/>
                  </a:lnTo>
                  <a:lnTo>
                    <a:pt x="1225" y="525"/>
                  </a:lnTo>
                  <a:lnTo>
                    <a:pt x="1021" y="730"/>
                  </a:lnTo>
                  <a:lnTo>
                    <a:pt x="846" y="963"/>
                  </a:lnTo>
                  <a:lnTo>
                    <a:pt x="700" y="1254"/>
                  </a:lnTo>
                  <a:lnTo>
                    <a:pt x="526" y="1546"/>
                  </a:lnTo>
                  <a:lnTo>
                    <a:pt x="409" y="1896"/>
                  </a:lnTo>
                  <a:lnTo>
                    <a:pt x="292" y="2245"/>
                  </a:lnTo>
                  <a:lnTo>
                    <a:pt x="205" y="2595"/>
                  </a:lnTo>
                  <a:lnTo>
                    <a:pt x="117" y="3003"/>
                  </a:lnTo>
                  <a:lnTo>
                    <a:pt x="59" y="3412"/>
                  </a:lnTo>
                  <a:lnTo>
                    <a:pt x="30" y="3820"/>
                  </a:lnTo>
                  <a:lnTo>
                    <a:pt x="1" y="4257"/>
                  </a:lnTo>
                  <a:lnTo>
                    <a:pt x="30" y="4694"/>
                  </a:lnTo>
                  <a:lnTo>
                    <a:pt x="59" y="5132"/>
                  </a:lnTo>
                  <a:lnTo>
                    <a:pt x="117" y="5540"/>
                  </a:lnTo>
                  <a:lnTo>
                    <a:pt x="205" y="5919"/>
                  </a:lnTo>
                  <a:lnTo>
                    <a:pt x="292" y="6298"/>
                  </a:lnTo>
                  <a:lnTo>
                    <a:pt x="409" y="6647"/>
                  </a:lnTo>
                  <a:lnTo>
                    <a:pt x="526" y="6997"/>
                  </a:lnTo>
                  <a:lnTo>
                    <a:pt x="700" y="7289"/>
                  </a:lnTo>
                  <a:lnTo>
                    <a:pt x="846" y="7551"/>
                  </a:lnTo>
                  <a:lnTo>
                    <a:pt x="1021" y="7814"/>
                  </a:lnTo>
                  <a:lnTo>
                    <a:pt x="1225" y="8018"/>
                  </a:lnTo>
                  <a:lnTo>
                    <a:pt x="1429" y="8193"/>
                  </a:lnTo>
                  <a:lnTo>
                    <a:pt x="1633" y="8338"/>
                  </a:lnTo>
                  <a:lnTo>
                    <a:pt x="1837" y="8455"/>
                  </a:lnTo>
                  <a:lnTo>
                    <a:pt x="2071" y="8513"/>
                  </a:lnTo>
                  <a:lnTo>
                    <a:pt x="2304" y="8542"/>
                  </a:lnTo>
                  <a:lnTo>
                    <a:pt x="2537" y="8513"/>
                  </a:lnTo>
                  <a:lnTo>
                    <a:pt x="2770" y="8455"/>
                  </a:lnTo>
                  <a:lnTo>
                    <a:pt x="3003" y="8338"/>
                  </a:lnTo>
                  <a:lnTo>
                    <a:pt x="3208" y="8193"/>
                  </a:lnTo>
                  <a:lnTo>
                    <a:pt x="3412" y="8018"/>
                  </a:lnTo>
                  <a:lnTo>
                    <a:pt x="3587" y="7814"/>
                  </a:lnTo>
                  <a:lnTo>
                    <a:pt x="3761" y="7551"/>
                  </a:lnTo>
                  <a:lnTo>
                    <a:pt x="3936" y="7289"/>
                  </a:lnTo>
                  <a:lnTo>
                    <a:pt x="4082" y="6997"/>
                  </a:lnTo>
                  <a:lnTo>
                    <a:pt x="4199" y="6647"/>
                  </a:lnTo>
                  <a:lnTo>
                    <a:pt x="4315" y="6298"/>
                  </a:lnTo>
                  <a:lnTo>
                    <a:pt x="4432" y="5919"/>
                  </a:lnTo>
                  <a:lnTo>
                    <a:pt x="4490" y="5540"/>
                  </a:lnTo>
                  <a:lnTo>
                    <a:pt x="4549" y="5132"/>
                  </a:lnTo>
                  <a:lnTo>
                    <a:pt x="4578" y="4694"/>
                  </a:lnTo>
                  <a:lnTo>
                    <a:pt x="4607" y="4257"/>
                  </a:lnTo>
                  <a:lnTo>
                    <a:pt x="4578" y="3820"/>
                  </a:lnTo>
                  <a:lnTo>
                    <a:pt x="4549" y="3412"/>
                  </a:lnTo>
                  <a:lnTo>
                    <a:pt x="4490" y="3003"/>
                  </a:lnTo>
                  <a:lnTo>
                    <a:pt x="4432" y="2595"/>
                  </a:lnTo>
                  <a:lnTo>
                    <a:pt x="4315" y="2245"/>
                  </a:lnTo>
                  <a:lnTo>
                    <a:pt x="4199" y="1896"/>
                  </a:lnTo>
                  <a:lnTo>
                    <a:pt x="4082" y="1546"/>
                  </a:lnTo>
                  <a:lnTo>
                    <a:pt x="3936" y="1254"/>
                  </a:lnTo>
                  <a:lnTo>
                    <a:pt x="3761" y="963"/>
                  </a:lnTo>
                  <a:lnTo>
                    <a:pt x="3587" y="730"/>
                  </a:lnTo>
                  <a:lnTo>
                    <a:pt x="3412" y="525"/>
                  </a:lnTo>
                  <a:lnTo>
                    <a:pt x="3208" y="321"/>
                  </a:lnTo>
                  <a:lnTo>
                    <a:pt x="3003" y="205"/>
                  </a:lnTo>
                  <a:lnTo>
                    <a:pt x="2770" y="88"/>
                  </a:lnTo>
                  <a:lnTo>
                    <a:pt x="2537" y="30"/>
                  </a:lnTo>
                  <a:lnTo>
                    <a:pt x="23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0"/>
            <p:cNvSpPr/>
            <p:nvPr/>
          </p:nvSpPr>
          <p:spPr>
            <a:xfrm>
              <a:off x="6949744" y="3008957"/>
              <a:ext cx="77421" cy="143565"/>
            </a:xfrm>
            <a:custGeom>
              <a:avLst/>
              <a:gdLst/>
              <a:ahLst/>
              <a:cxnLst/>
              <a:rect l="l" t="t" r="r" b="b"/>
              <a:pathLst>
                <a:path w="4607" h="8543" fill="none" extrusionOk="0">
                  <a:moveTo>
                    <a:pt x="2304" y="1"/>
                  </a:moveTo>
                  <a:lnTo>
                    <a:pt x="2304" y="1"/>
                  </a:lnTo>
                  <a:lnTo>
                    <a:pt x="2071" y="30"/>
                  </a:lnTo>
                  <a:lnTo>
                    <a:pt x="1837" y="88"/>
                  </a:lnTo>
                  <a:lnTo>
                    <a:pt x="1633" y="205"/>
                  </a:lnTo>
                  <a:lnTo>
                    <a:pt x="1429" y="321"/>
                  </a:lnTo>
                  <a:lnTo>
                    <a:pt x="1225" y="525"/>
                  </a:lnTo>
                  <a:lnTo>
                    <a:pt x="1021" y="730"/>
                  </a:lnTo>
                  <a:lnTo>
                    <a:pt x="846" y="963"/>
                  </a:lnTo>
                  <a:lnTo>
                    <a:pt x="700" y="1254"/>
                  </a:lnTo>
                  <a:lnTo>
                    <a:pt x="526" y="1546"/>
                  </a:lnTo>
                  <a:lnTo>
                    <a:pt x="409" y="1896"/>
                  </a:lnTo>
                  <a:lnTo>
                    <a:pt x="292" y="2245"/>
                  </a:lnTo>
                  <a:lnTo>
                    <a:pt x="205" y="2595"/>
                  </a:lnTo>
                  <a:lnTo>
                    <a:pt x="117" y="3003"/>
                  </a:lnTo>
                  <a:lnTo>
                    <a:pt x="59" y="3412"/>
                  </a:lnTo>
                  <a:lnTo>
                    <a:pt x="30" y="3820"/>
                  </a:lnTo>
                  <a:lnTo>
                    <a:pt x="1" y="4257"/>
                  </a:lnTo>
                  <a:lnTo>
                    <a:pt x="1" y="4257"/>
                  </a:lnTo>
                  <a:lnTo>
                    <a:pt x="30" y="4694"/>
                  </a:lnTo>
                  <a:lnTo>
                    <a:pt x="59" y="5132"/>
                  </a:lnTo>
                  <a:lnTo>
                    <a:pt x="117" y="5540"/>
                  </a:lnTo>
                  <a:lnTo>
                    <a:pt x="205" y="5919"/>
                  </a:lnTo>
                  <a:lnTo>
                    <a:pt x="292" y="6298"/>
                  </a:lnTo>
                  <a:lnTo>
                    <a:pt x="409" y="6647"/>
                  </a:lnTo>
                  <a:lnTo>
                    <a:pt x="526" y="6997"/>
                  </a:lnTo>
                  <a:lnTo>
                    <a:pt x="700" y="7289"/>
                  </a:lnTo>
                  <a:lnTo>
                    <a:pt x="846" y="7551"/>
                  </a:lnTo>
                  <a:lnTo>
                    <a:pt x="1021" y="7814"/>
                  </a:lnTo>
                  <a:lnTo>
                    <a:pt x="1225" y="8018"/>
                  </a:lnTo>
                  <a:lnTo>
                    <a:pt x="1429" y="8193"/>
                  </a:lnTo>
                  <a:lnTo>
                    <a:pt x="1633" y="8338"/>
                  </a:lnTo>
                  <a:lnTo>
                    <a:pt x="1837" y="8455"/>
                  </a:lnTo>
                  <a:lnTo>
                    <a:pt x="2071" y="8513"/>
                  </a:lnTo>
                  <a:lnTo>
                    <a:pt x="2304" y="8542"/>
                  </a:lnTo>
                  <a:lnTo>
                    <a:pt x="2304" y="8542"/>
                  </a:lnTo>
                  <a:lnTo>
                    <a:pt x="2537" y="8513"/>
                  </a:lnTo>
                  <a:lnTo>
                    <a:pt x="2770" y="8455"/>
                  </a:lnTo>
                  <a:lnTo>
                    <a:pt x="3003" y="8338"/>
                  </a:lnTo>
                  <a:lnTo>
                    <a:pt x="3208" y="8193"/>
                  </a:lnTo>
                  <a:lnTo>
                    <a:pt x="3412" y="8018"/>
                  </a:lnTo>
                  <a:lnTo>
                    <a:pt x="3587" y="7814"/>
                  </a:lnTo>
                  <a:lnTo>
                    <a:pt x="3761" y="7551"/>
                  </a:lnTo>
                  <a:lnTo>
                    <a:pt x="3936" y="7289"/>
                  </a:lnTo>
                  <a:lnTo>
                    <a:pt x="4082" y="6997"/>
                  </a:lnTo>
                  <a:lnTo>
                    <a:pt x="4199" y="6647"/>
                  </a:lnTo>
                  <a:lnTo>
                    <a:pt x="4315" y="6298"/>
                  </a:lnTo>
                  <a:lnTo>
                    <a:pt x="4432" y="5919"/>
                  </a:lnTo>
                  <a:lnTo>
                    <a:pt x="4490" y="5540"/>
                  </a:lnTo>
                  <a:lnTo>
                    <a:pt x="4549" y="5132"/>
                  </a:lnTo>
                  <a:lnTo>
                    <a:pt x="4578" y="4694"/>
                  </a:lnTo>
                  <a:lnTo>
                    <a:pt x="4607" y="4257"/>
                  </a:lnTo>
                  <a:lnTo>
                    <a:pt x="4607" y="4257"/>
                  </a:lnTo>
                  <a:lnTo>
                    <a:pt x="4578" y="3820"/>
                  </a:lnTo>
                  <a:lnTo>
                    <a:pt x="4549" y="3412"/>
                  </a:lnTo>
                  <a:lnTo>
                    <a:pt x="4490" y="3003"/>
                  </a:lnTo>
                  <a:lnTo>
                    <a:pt x="4432" y="2595"/>
                  </a:lnTo>
                  <a:lnTo>
                    <a:pt x="4315" y="2245"/>
                  </a:lnTo>
                  <a:lnTo>
                    <a:pt x="4199" y="1896"/>
                  </a:lnTo>
                  <a:lnTo>
                    <a:pt x="4082" y="1546"/>
                  </a:lnTo>
                  <a:lnTo>
                    <a:pt x="3936" y="1254"/>
                  </a:lnTo>
                  <a:lnTo>
                    <a:pt x="3761" y="963"/>
                  </a:lnTo>
                  <a:lnTo>
                    <a:pt x="3587" y="730"/>
                  </a:lnTo>
                  <a:lnTo>
                    <a:pt x="3412" y="525"/>
                  </a:lnTo>
                  <a:lnTo>
                    <a:pt x="3208" y="321"/>
                  </a:lnTo>
                  <a:lnTo>
                    <a:pt x="3003" y="205"/>
                  </a:lnTo>
                  <a:lnTo>
                    <a:pt x="2770" y="88"/>
                  </a:lnTo>
                  <a:lnTo>
                    <a:pt x="2537" y="30"/>
                  </a:lnTo>
                  <a:lnTo>
                    <a:pt x="230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0"/>
            <p:cNvSpPr/>
            <p:nvPr/>
          </p:nvSpPr>
          <p:spPr>
            <a:xfrm>
              <a:off x="6003253" y="2213845"/>
              <a:ext cx="340016" cy="274863"/>
            </a:xfrm>
            <a:custGeom>
              <a:avLst/>
              <a:gdLst/>
              <a:ahLst/>
              <a:cxnLst/>
              <a:rect l="l" t="t" r="r" b="b"/>
              <a:pathLst>
                <a:path w="20233" h="16356" extrusionOk="0">
                  <a:moveTo>
                    <a:pt x="3586" y="1"/>
                  </a:moveTo>
                  <a:lnTo>
                    <a:pt x="3120" y="30"/>
                  </a:lnTo>
                  <a:lnTo>
                    <a:pt x="2683" y="59"/>
                  </a:lnTo>
                  <a:lnTo>
                    <a:pt x="2275" y="117"/>
                  </a:lnTo>
                  <a:lnTo>
                    <a:pt x="1896" y="176"/>
                  </a:lnTo>
                  <a:lnTo>
                    <a:pt x="1517" y="263"/>
                  </a:lnTo>
                  <a:lnTo>
                    <a:pt x="1196" y="351"/>
                  </a:lnTo>
                  <a:lnTo>
                    <a:pt x="875" y="467"/>
                  </a:lnTo>
                  <a:lnTo>
                    <a:pt x="613" y="584"/>
                  </a:lnTo>
                  <a:lnTo>
                    <a:pt x="496" y="642"/>
                  </a:lnTo>
                  <a:lnTo>
                    <a:pt x="380" y="730"/>
                  </a:lnTo>
                  <a:lnTo>
                    <a:pt x="292" y="846"/>
                  </a:lnTo>
                  <a:lnTo>
                    <a:pt x="205" y="963"/>
                  </a:lnTo>
                  <a:lnTo>
                    <a:pt x="146" y="1109"/>
                  </a:lnTo>
                  <a:lnTo>
                    <a:pt x="88" y="1283"/>
                  </a:lnTo>
                  <a:lnTo>
                    <a:pt x="30" y="1633"/>
                  </a:lnTo>
                  <a:lnTo>
                    <a:pt x="1" y="2041"/>
                  </a:lnTo>
                  <a:lnTo>
                    <a:pt x="1" y="2537"/>
                  </a:lnTo>
                  <a:lnTo>
                    <a:pt x="59" y="3033"/>
                  </a:lnTo>
                  <a:lnTo>
                    <a:pt x="146" y="3616"/>
                  </a:lnTo>
                  <a:lnTo>
                    <a:pt x="263" y="4199"/>
                  </a:lnTo>
                  <a:lnTo>
                    <a:pt x="409" y="4811"/>
                  </a:lnTo>
                  <a:lnTo>
                    <a:pt x="788" y="6152"/>
                  </a:lnTo>
                  <a:lnTo>
                    <a:pt x="1254" y="7551"/>
                  </a:lnTo>
                  <a:lnTo>
                    <a:pt x="1779" y="8950"/>
                  </a:lnTo>
                  <a:lnTo>
                    <a:pt x="2333" y="10379"/>
                  </a:lnTo>
                  <a:lnTo>
                    <a:pt x="2887" y="11720"/>
                  </a:lnTo>
                  <a:lnTo>
                    <a:pt x="3441" y="12973"/>
                  </a:lnTo>
                  <a:lnTo>
                    <a:pt x="3936" y="14081"/>
                  </a:lnTo>
                  <a:lnTo>
                    <a:pt x="4723" y="15743"/>
                  </a:lnTo>
                  <a:lnTo>
                    <a:pt x="5015" y="16355"/>
                  </a:lnTo>
                  <a:lnTo>
                    <a:pt x="5452" y="16297"/>
                  </a:lnTo>
                  <a:lnTo>
                    <a:pt x="5948" y="16239"/>
                  </a:lnTo>
                  <a:lnTo>
                    <a:pt x="6618" y="16122"/>
                  </a:lnTo>
                  <a:lnTo>
                    <a:pt x="7435" y="15947"/>
                  </a:lnTo>
                  <a:lnTo>
                    <a:pt x="8397" y="15714"/>
                  </a:lnTo>
                  <a:lnTo>
                    <a:pt x="9446" y="15393"/>
                  </a:lnTo>
                  <a:lnTo>
                    <a:pt x="10583" y="14985"/>
                  </a:lnTo>
                  <a:lnTo>
                    <a:pt x="11166" y="14752"/>
                  </a:lnTo>
                  <a:lnTo>
                    <a:pt x="11778" y="14489"/>
                  </a:lnTo>
                  <a:lnTo>
                    <a:pt x="12390" y="14198"/>
                  </a:lnTo>
                  <a:lnTo>
                    <a:pt x="13003" y="13848"/>
                  </a:lnTo>
                  <a:lnTo>
                    <a:pt x="13644" y="13498"/>
                  </a:lnTo>
                  <a:lnTo>
                    <a:pt x="14285" y="13119"/>
                  </a:lnTo>
                  <a:lnTo>
                    <a:pt x="14927" y="12682"/>
                  </a:lnTo>
                  <a:lnTo>
                    <a:pt x="15539" y="12245"/>
                  </a:lnTo>
                  <a:lnTo>
                    <a:pt x="16180" y="11749"/>
                  </a:lnTo>
                  <a:lnTo>
                    <a:pt x="16792" y="11224"/>
                  </a:lnTo>
                  <a:lnTo>
                    <a:pt x="17405" y="10641"/>
                  </a:lnTo>
                  <a:lnTo>
                    <a:pt x="18017" y="10029"/>
                  </a:lnTo>
                  <a:lnTo>
                    <a:pt x="18600" y="9388"/>
                  </a:lnTo>
                  <a:lnTo>
                    <a:pt x="19154" y="8688"/>
                  </a:lnTo>
                  <a:lnTo>
                    <a:pt x="19708" y="7959"/>
                  </a:lnTo>
                  <a:lnTo>
                    <a:pt x="20232" y="7172"/>
                  </a:lnTo>
                  <a:lnTo>
                    <a:pt x="19387" y="6502"/>
                  </a:lnTo>
                  <a:lnTo>
                    <a:pt x="18571" y="5860"/>
                  </a:lnTo>
                  <a:lnTo>
                    <a:pt x="17754" y="5277"/>
                  </a:lnTo>
                  <a:lnTo>
                    <a:pt x="16938" y="4723"/>
                  </a:lnTo>
                  <a:lnTo>
                    <a:pt x="16151" y="4199"/>
                  </a:lnTo>
                  <a:lnTo>
                    <a:pt x="15335" y="3703"/>
                  </a:lnTo>
                  <a:lnTo>
                    <a:pt x="14577" y="3266"/>
                  </a:lnTo>
                  <a:lnTo>
                    <a:pt x="13790" y="2858"/>
                  </a:lnTo>
                  <a:lnTo>
                    <a:pt x="13032" y="2450"/>
                  </a:lnTo>
                  <a:lnTo>
                    <a:pt x="12274" y="2100"/>
                  </a:lnTo>
                  <a:lnTo>
                    <a:pt x="11545" y="1779"/>
                  </a:lnTo>
                  <a:lnTo>
                    <a:pt x="10845" y="1488"/>
                  </a:lnTo>
                  <a:lnTo>
                    <a:pt x="10117" y="1225"/>
                  </a:lnTo>
                  <a:lnTo>
                    <a:pt x="9446" y="992"/>
                  </a:lnTo>
                  <a:lnTo>
                    <a:pt x="8776" y="788"/>
                  </a:lnTo>
                  <a:lnTo>
                    <a:pt x="8105" y="613"/>
                  </a:lnTo>
                  <a:lnTo>
                    <a:pt x="7464" y="467"/>
                  </a:lnTo>
                  <a:lnTo>
                    <a:pt x="6851" y="321"/>
                  </a:lnTo>
                  <a:lnTo>
                    <a:pt x="6268" y="205"/>
                  </a:lnTo>
                  <a:lnTo>
                    <a:pt x="5685" y="117"/>
                  </a:lnTo>
                  <a:lnTo>
                    <a:pt x="5132" y="59"/>
                  </a:lnTo>
                  <a:lnTo>
                    <a:pt x="4578" y="30"/>
                  </a:lnTo>
                  <a:lnTo>
                    <a:pt x="40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0"/>
            <p:cNvSpPr/>
            <p:nvPr/>
          </p:nvSpPr>
          <p:spPr>
            <a:xfrm>
              <a:off x="6003253" y="2213845"/>
              <a:ext cx="340016" cy="274863"/>
            </a:xfrm>
            <a:custGeom>
              <a:avLst/>
              <a:gdLst/>
              <a:ahLst/>
              <a:cxnLst/>
              <a:rect l="l" t="t" r="r" b="b"/>
              <a:pathLst>
                <a:path w="20233" h="16356" fill="none" extrusionOk="0">
                  <a:moveTo>
                    <a:pt x="20232" y="7172"/>
                  </a:moveTo>
                  <a:lnTo>
                    <a:pt x="20232" y="7172"/>
                  </a:lnTo>
                  <a:lnTo>
                    <a:pt x="19387" y="6502"/>
                  </a:lnTo>
                  <a:lnTo>
                    <a:pt x="18571" y="5860"/>
                  </a:lnTo>
                  <a:lnTo>
                    <a:pt x="17754" y="5277"/>
                  </a:lnTo>
                  <a:lnTo>
                    <a:pt x="16938" y="4723"/>
                  </a:lnTo>
                  <a:lnTo>
                    <a:pt x="16151" y="4199"/>
                  </a:lnTo>
                  <a:lnTo>
                    <a:pt x="15335" y="3703"/>
                  </a:lnTo>
                  <a:lnTo>
                    <a:pt x="14577" y="3266"/>
                  </a:lnTo>
                  <a:lnTo>
                    <a:pt x="13790" y="2858"/>
                  </a:lnTo>
                  <a:lnTo>
                    <a:pt x="13032" y="2450"/>
                  </a:lnTo>
                  <a:lnTo>
                    <a:pt x="12274" y="2100"/>
                  </a:lnTo>
                  <a:lnTo>
                    <a:pt x="11545" y="1779"/>
                  </a:lnTo>
                  <a:lnTo>
                    <a:pt x="10845" y="1488"/>
                  </a:lnTo>
                  <a:lnTo>
                    <a:pt x="10117" y="1225"/>
                  </a:lnTo>
                  <a:lnTo>
                    <a:pt x="9446" y="992"/>
                  </a:lnTo>
                  <a:lnTo>
                    <a:pt x="8776" y="788"/>
                  </a:lnTo>
                  <a:lnTo>
                    <a:pt x="8105" y="613"/>
                  </a:lnTo>
                  <a:lnTo>
                    <a:pt x="7464" y="467"/>
                  </a:lnTo>
                  <a:lnTo>
                    <a:pt x="6851" y="321"/>
                  </a:lnTo>
                  <a:lnTo>
                    <a:pt x="6268" y="205"/>
                  </a:lnTo>
                  <a:lnTo>
                    <a:pt x="5685" y="117"/>
                  </a:lnTo>
                  <a:lnTo>
                    <a:pt x="5132" y="59"/>
                  </a:lnTo>
                  <a:lnTo>
                    <a:pt x="4578" y="30"/>
                  </a:lnTo>
                  <a:lnTo>
                    <a:pt x="4082" y="1"/>
                  </a:lnTo>
                  <a:lnTo>
                    <a:pt x="3586" y="1"/>
                  </a:lnTo>
                  <a:lnTo>
                    <a:pt x="3120" y="30"/>
                  </a:lnTo>
                  <a:lnTo>
                    <a:pt x="2683" y="59"/>
                  </a:lnTo>
                  <a:lnTo>
                    <a:pt x="2275" y="117"/>
                  </a:lnTo>
                  <a:lnTo>
                    <a:pt x="1896" y="176"/>
                  </a:lnTo>
                  <a:lnTo>
                    <a:pt x="1517" y="263"/>
                  </a:lnTo>
                  <a:lnTo>
                    <a:pt x="1196" y="351"/>
                  </a:lnTo>
                  <a:lnTo>
                    <a:pt x="875" y="467"/>
                  </a:lnTo>
                  <a:lnTo>
                    <a:pt x="613" y="584"/>
                  </a:lnTo>
                  <a:lnTo>
                    <a:pt x="613" y="584"/>
                  </a:lnTo>
                  <a:lnTo>
                    <a:pt x="496" y="642"/>
                  </a:lnTo>
                  <a:lnTo>
                    <a:pt x="380" y="730"/>
                  </a:lnTo>
                  <a:lnTo>
                    <a:pt x="292" y="846"/>
                  </a:lnTo>
                  <a:lnTo>
                    <a:pt x="205" y="963"/>
                  </a:lnTo>
                  <a:lnTo>
                    <a:pt x="146" y="1109"/>
                  </a:lnTo>
                  <a:lnTo>
                    <a:pt x="88" y="1283"/>
                  </a:lnTo>
                  <a:lnTo>
                    <a:pt x="30" y="1633"/>
                  </a:lnTo>
                  <a:lnTo>
                    <a:pt x="1" y="2041"/>
                  </a:lnTo>
                  <a:lnTo>
                    <a:pt x="1" y="2537"/>
                  </a:lnTo>
                  <a:lnTo>
                    <a:pt x="59" y="3033"/>
                  </a:lnTo>
                  <a:lnTo>
                    <a:pt x="146" y="3616"/>
                  </a:lnTo>
                  <a:lnTo>
                    <a:pt x="263" y="4199"/>
                  </a:lnTo>
                  <a:lnTo>
                    <a:pt x="409" y="4811"/>
                  </a:lnTo>
                  <a:lnTo>
                    <a:pt x="788" y="6152"/>
                  </a:lnTo>
                  <a:lnTo>
                    <a:pt x="1254" y="7551"/>
                  </a:lnTo>
                  <a:lnTo>
                    <a:pt x="1779" y="8950"/>
                  </a:lnTo>
                  <a:lnTo>
                    <a:pt x="2333" y="10379"/>
                  </a:lnTo>
                  <a:lnTo>
                    <a:pt x="2887" y="11720"/>
                  </a:lnTo>
                  <a:lnTo>
                    <a:pt x="3441" y="12973"/>
                  </a:lnTo>
                  <a:lnTo>
                    <a:pt x="3936" y="14081"/>
                  </a:lnTo>
                  <a:lnTo>
                    <a:pt x="4723" y="15743"/>
                  </a:lnTo>
                  <a:lnTo>
                    <a:pt x="5015" y="16355"/>
                  </a:lnTo>
                  <a:lnTo>
                    <a:pt x="5015" y="16355"/>
                  </a:lnTo>
                  <a:lnTo>
                    <a:pt x="5452" y="16297"/>
                  </a:lnTo>
                  <a:lnTo>
                    <a:pt x="5948" y="16239"/>
                  </a:lnTo>
                  <a:lnTo>
                    <a:pt x="6618" y="16122"/>
                  </a:lnTo>
                  <a:lnTo>
                    <a:pt x="7435" y="15947"/>
                  </a:lnTo>
                  <a:lnTo>
                    <a:pt x="8397" y="15714"/>
                  </a:lnTo>
                  <a:lnTo>
                    <a:pt x="9446" y="15393"/>
                  </a:lnTo>
                  <a:lnTo>
                    <a:pt x="10583" y="14985"/>
                  </a:lnTo>
                  <a:lnTo>
                    <a:pt x="11166" y="14752"/>
                  </a:lnTo>
                  <a:lnTo>
                    <a:pt x="11778" y="14489"/>
                  </a:lnTo>
                  <a:lnTo>
                    <a:pt x="12390" y="14198"/>
                  </a:lnTo>
                  <a:lnTo>
                    <a:pt x="13003" y="13848"/>
                  </a:lnTo>
                  <a:lnTo>
                    <a:pt x="13644" y="13498"/>
                  </a:lnTo>
                  <a:lnTo>
                    <a:pt x="14285" y="13119"/>
                  </a:lnTo>
                  <a:lnTo>
                    <a:pt x="14927" y="12682"/>
                  </a:lnTo>
                  <a:lnTo>
                    <a:pt x="15539" y="12245"/>
                  </a:lnTo>
                  <a:lnTo>
                    <a:pt x="16180" y="11749"/>
                  </a:lnTo>
                  <a:lnTo>
                    <a:pt x="16792" y="11224"/>
                  </a:lnTo>
                  <a:lnTo>
                    <a:pt x="17405" y="10641"/>
                  </a:lnTo>
                  <a:lnTo>
                    <a:pt x="18017" y="10029"/>
                  </a:lnTo>
                  <a:lnTo>
                    <a:pt x="18600" y="9388"/>
                  </a:lnTo>
                  <a:lnTo>
                    <a:pt x="19154" y="8688"/>
                  </a:lnTo>
                  <a:lnTo>
                    <a:pt x="19708" y="7959"/>
                  </a:lnTo>
                  <a:lnTo>
                    <a:pt x="20232" y="71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0"/>
            <p:cNvSpPr/>
            <p:nvPr/>
          </p:nvSpPr>
          <p:spPr>
            <a:xfrm>
              <a:off x="6130147" y="2423521"/>
              <a:ext cx="128861" cy="58817"/>
            </a:xfrm>
            <a:custGeom>
              <a:avLst/>
              <a:gdLst/>
              <a:ahLst/>
              <a:cxnLst/>
              <a:rect l="l" t="t" r="r" b="b"/>
              <a:pathLst>
                <a:path w="7668" h="3500" extrusionOk="0">
                  <a:moveTo>
                    <a:pt x="7667" y="1"/>
                  </a:moveTo>
                  <a:lnTo>
                    <a:pt x="7142" y="380"/>
                  </a:lnTo>
                  <a:lnTo>
                    <a:pt x="6618" y="701"/>
                  </a:lnTo>
                  <a:lnTo>
                    <a:pt x="6093" y="1021"/>
                  </a:lnTo>
                  <a:lnTo>
                    <a:pt x="5568" y="1313"/>
                  </a:lnTo>
                  <a:lnTo>
                    <a:pt x="4548" y="1867"/>
                  </a:lnTo>
                  <a:lnTo>
                    <a:pt x="3528" y="2304"/>
                  </a:lnTo>
                  <a:lnTo>
                    <a:pt x="2566" y="2683"/>
                  </a:lnTo>
                  <a:lnTo>
                    <a:pt x="1633" y="3004"/>
                  </a:lnTo>
                  <a:lnTo>
                    <a:pt x="787" y="3266"/>
                  </a:lnTo>
                  <a:lnTo>
                    <a:pt x="0" y="3441"/>
                  </a:lnTo>
                  <a:lnTo>
                    <a:pt x="467" y="3470"/>
                  </a:lnTo>
                  <a:lnTo>
                    <a:pt x="962" y="3499"/>
                  </a:lnTo>
                  <a:lnTo>
                    <a:pt x="1778" y="3470"/>
                  </a:lnTo>
                  <a:lnTo>
                    <a:pt x="2187" y="3412"/>
                  </a:lnTo>
                  <a:lnTo>
                    <a:pt x="2624" y="3353"/>
                  </a:lnTo>
                  <a:lnTo>
                    <a:pt x="3090" y="3266"/>
                  </a:lnTo>
                  <a:lnTo>
                    <a:pt x="3528" y="3149"/>
                  </a:lnTo>
                  <a:lnTo>
                    <a:pt x="3965" y="3004"/>
                  </a:lnTo>
                  <a:lnTo>
                    <a:pt x="4431" y="2829"/>
                  </a:lnTo>
                  <a:lnTo>
                    <a:pt x="4869" y="2625"/>
                  </a:lnTo>
                  <a:lnTo>
                    <a:pt x="5306" y="2391"/>
                  </a:lnTo>
                  <a:lnTo>
                    <a:pt x="5743" y="2100"/>
                  </a:lnTo>
                  <a:lnTo>
                    <a:pt x="6151" y="1779"/>
                  </a:lnTo>
                  <a:lnTo>
                    <a:pt x="6559" y="1400"/>
                  </a:lnTo>
                  <a:lnTo>
                    <a:pt x="6938" y="992"/>
                  </a:lnTo>
                  <a:lnTo>
                    <a:pt x="7317" y="526"/>
                  </a:lnTo>
                  <a:lnTo>
                    <a:pt x="76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0"/>
            <p:cNvSpPr/>
            <p:nvPr/>
          </p:nvSpPr>
          <p:spPr>
            <a:xfrm>
              <a:off x="6056659" y="2298105"/>
              <a:ext cx="202349" cy="183242"/>
            </a:xfrm>
            <a:custGeom>
              <a:avLst/>
              <a:gdLst/>
              <a:ahLst/>
              <a:cxnLst/>
              <a:rect l="l" t="t" r="r" b="b"/>
              <a:pathLst>
                <a:path w="12041" h="10904" extrusionOk="0">
                  <a:moveTo>
                    <a:pt x="904" y="1"/>
                  </a:moveTo>
                  <a:lnTo>
                    <a:pt x="613" y="30"/>
                  </a:lnTo>
                  <a:lnTo>
                    <a:pt x="350" y="88"/>
                  </a:lnTo>
                  <a:lnTo>
                    <a:pt x="234" y="176"/>
                  </a:lnTo>
                  <a:lnTo>
                    <a:pt x="117" y="292"/>
                  </a:lnTo>
                  <a:lnTo>
                    <a:pt x="59" y="467"/>
                  </a:lnTo>
                  <a:lnTo>
                    <a:pt x="0" y="701"/>
                  </a:lnTo>
                  <a:lnTo>
                    <a:pt x="0" y="963"/>
                  </a:lnTo>
                  <a:lnTo>
                    <a:pt x="0" y="1284"/>
                  </a:lnTo>
                  <a:lnTo>
                    <a:pt x="59" y="1983"/>
                  </a:lnTo>
                  <a:lnTo>
                    <a:pt x="204" y="2800"/>
                  </a:lnTo>
                  <a:lnTo>
                    <a:pt x="408" y="3674"/>
                  </a:lnTo>
                  <a:lnTo>
                    <a:pt x="671" y="4607"/>
                  </a:lnTo>
                  <a:lnTo>
                    <a:pt x="962" y="5569"/>
                  </a:lnTo>
                  <a:lnTo>
                    <a:pt x="1545" y="7464"/>
                  </a:lnTo>
                  <a:lnTo>
                    <a:pt x="2128" y="9067"/>
                  </a:lnTo>
                  <a:lnTo>
                    <a:pt x="2711" y="10641"/>
                  </a:lnTo>
                  <a:lnTo>
                    <a:pt x="3178" y="10758"/>
                  </a:lnTo>
                  <a:lnTo>
                    <a:pt x="3703" y="10846"/>
                  </a:lnTo>
                  <a:lnTo>
                    <a:pt x="4373" y="10904"/>
                  </a:lnTo>
                  <a:lnTo>
                    <a:pt x="5160" y="10729"/>
                  </a:lnTo>
                  <a:lnTo>
                    <a:pt x="6006" y="10467"/>
                  </a:lnTo>
                  <a:lnTo>
                    <a:pt x="6939" y="10146"/>
                  </a:lnTo>
                  <a:lnTo>
                    <a:pt x="7901" y="9767"/>
                  </a:lnTo>
                  <a:lnTo>
                    <a:pt x="8921" y="9330"/>
                  </a:lnTo>
                  <a:lnTo>
                    <a:pt x="9941" y="8776"/>
                  </a:lnTo>
                  <a:lnTo>
                    <a:pt x="10466" y="8484"/>
                  </a:lnTo>
                  <a:lnTo>
                    <a:pt x="10991" y="8164"/>
                  </a:lnTo>
                  <a:lnTo>
                    <a:pt x="11515" y="7843"/>
                  </a:lnTo>
                  <a:lnTo>
                    <a:pt x="12040" y="7464"/>
                  </a:lnTo>
                  <a:lnTo>
                    <a:pt x="11224" y="6531"/>
                  </a:lnTo>
                  <a:lnTo>
                    <a:pt x="10379" y="5686"/>
                  </a:lnTo>
                  <a:lnTo>
                    <a:pt x="9562" y="4898"/>
                  </a:lnTo>
                  <a:lnTo>
                    <a:pt x="8717" y="4170"/>
                  </a:lnTo>
                  <a:lnTo>
                    <a:pt x="7901" y="3499"/>
                  </a:lnTo>
                  <a:lnTo>
                    <a:pt x="7113" y="2887"/>
                  </a:lnTo>
                  <a:lnTo>
                    <a:pt x="6326" y="2333"/>
                  </a:lnTo>
                  <a:lnTo>
                    <a:pt x="5568" y="1838"/>
                  </a:lnTo>
                  <a:lnTo>
                    <a:pt x="4840" y="1400"/>
                  </a:lnTo>
                  <a:lnTo>
                    <a:pt x="4169" y="1021"/>
                  </a:lnTo>
                  <a:lnTo>
                    <a:pt x="3499" y="701"/>
                  </a:lnTo>
                  <a:lnTo>
                    <a:pt x="2886" y="438"/>
                  </a:lnTo>
                  <a:lnTo>
                    <a:pt x="2303" y="263"/>
                  </a:lnTo>
                  <a:lnTo>
                    <a:pt x="1779" y="118"/>
                  </a:lnTo>
                  <a:lnTo>
                    <a:pt x="1312" y="30"/>
                  </a:lnTo>
                  <a:lnTo>
                    <a:pt x="9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0"/>
            <p:cNvSpPr/>
            <p:nvPr/>
          </p:nvSpPr>
          <p:spPr>
            <a:xfrm>
              <a:off x="6492665" y="2226583"/>
              <a:ext cx="278291" cy="41660"/>
            </a:xfrm>
            <a:custGeom>
              <a:avLst/>
              <a:gdLst/>
              <a:ahLst/>
              <a:cxnLst/>
              <a:rect l="l" t="t" r="r" b="b"/>
              <a:pathLst>
                <a:path w="16560" h="2479" extrusionOk="0">
                  <a:moveTo>
                    <a:pt x="6560" y="1"/>
                  </a:moveTo>
                  <a:lnTo>
                    <a:pt x="5744" y="30"/>
                  </a:lnTo>
                  <a:lnTo>
                    <a:pt x="4928" y="59"/>
                  </a:lnTo>
                  <a:lnTo>
                    <a:pt x="4082" y="88"/>
                  </a:lnTo>
                  <a:lnTo>
                    <a:pt x="3266" y="176"/>
                  </a:lnTo>
                  <a:lnTo>
                    <a:pt x="2450" y="263"/>
                  </a:lnTo>
                  <a:lnTo>
                    <a:pt x="1633" y="351"/>
                  </a:lnTo>
                  <a:lnTo>
                    <a:pt x="817" y="496"/>
                  </a:lnTo>
                  <a:lnTo>
                    <a:pt x="1" y="642"/>
                  </a:lnTo>
                  <a:lnTo>
                    <a:pt x="875" y="642"/>
                  </a:lnTo>
                  <a:lnTo>
                    <a:pt x="1779" y="671"/>
                  </a:lnTo>
                  <a:lnTo>
                    <a:pt x="2916" y="759"/>
                  </a:lnTo>
                  <a:lnTo>
                    <a:pt x="4170" y="904"/>
                  </a:lnTo>
                  <a:lnTo>
                    <a:pt x="4811" y="992"/>
                  </a:lnTo>
                  <a:lnTo>
                    <a:pt x="5481" y="1138"/>
                  </a:lnTo>
                  <a:lnTo>
                    <a:pt x="6152" y="1283"/>
                  </a:lnTo>
                  <a:lnTo>
                    <a:pt x="6793" y="1458"/>
                  </a:lnTo>
                  <a:lnTo>
                    <a:pt x="7405" y="1662"/>
                  </a:lnTo>
                  <a:lnTo>
                    <a:pt x="8018" y="1896"/>
                  </a:lnTo>
                  <a:lnTo>
                    <a:pt x="8572" y="2158"/>
                  </a:lnTo>
                  <a:lnTo>
                    <a:pt x="9067" y="2479"/>
                  </a:lnTo>
                  <a:lnTo>
                    <a:pt x="16559" y="2479"/>
                  </a:lnTo>
                  <a:lnTo>
                    <a:pt x="16501" y="2391"/>
                  </a:lnTo>
                  <a:lnTo>
                    <a:pt x="16239" y="2187"/>
                  </a:lnTo>
                  <a:lnTo>
                    <a:pt x="15772" y="1866"/>
                  </a:lnTo>
                  <a:lnTo>
                    <a:pt x="15451" y="1692"/>
                  </a:lnTo>
                  <a:lnTo>
                    <a:pt x="15072" y="1517"/>
                  </a:lnTo>
                  <a:lnTo>
                    <a:pt x="14606" y="1313"/>
                  </a:lnTo>
                  <a:lnTo>
                    <a:pt x="14110" y="1108"/>
                  </a:lnTo>
                  <a:lnTo>
                    <a:pt x="13527" y="904"/>
                  </a:lnTo>
                  <a:lnTo>
                    <a:pt x="12857" y="730"/>
                  </a:lnTo>
                  <a:lnTo>
                    <a:pt x="12128" y="555"/>
                  </a:lnTo>
                  <a:lnTo>
                    <a:pt x="11283" y="380"/>
                  </a:lnTo>
                  <a:lnTo>
                    <a:pt x="10379" y="234"/>
                  </a:lnTo>
                  <a:lnTo>
                    <a:pt x="9388" y="117"/>
                  </a:lnTo>
                  <a:lnTo>
                    <a:pt x="7988" y="30"/>
                  </a:lnTo>
                  <a:lnTo>
                    <a:pt x="65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 name="Google Shape;532;p60">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0"/>
          <p:cNvSpPr/>
          <p:nvPr/>
        </p:nvSpPr>
        <p:spPr>
          <a:xfrm>
            <a:off x="767275" y="916100"/>
            <a:ext cx="540600" cy="494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0"/>
          <p:cNvSpPr txBox="1">
            <a:spLocks noGrp="1"/>
          </p:cNvSpPr>
          <p:nvPr>
            <p:ph type="title" idx="4294967295"/>
          </p:nvPr>
        </p:nvSpPr>
        <p:spPr>
          <a:xfrm>
            <a:off x="767275" y="916100"/>
            <a:ext cx="689100" cy="4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lt1"/>
                </a:solidFill>
                <a:uFill>
                  <a:noFill/>
                </a:uFill>
                <a:hlinkClick r:id="rId3" action="ppaction://hlinksldjump">
                  <a:extLst>
                    <a:ext uri="{A12FA001-AC4F-418D-AE19-62706E023703}">
                      <ahyp:hlinkClr xmlns:ahyp="http://schemas.microsoft.com/office/drawing/2018/hyperlinkcolor" val="tx"/>
                    </a:ext>
                  </a:extLst>
                </a:hlinkClick>
              </a:rPr>
              <a:t>01</a:t>
            </a:r>
            <a:endParaRPr sz="2500">
              <a:solidFill>
                <a:schemeClr val="lt1"/>
              </a:solidFill>
            </a:endParaRPr>
          </a:p>
        </p:txBody>
      </p:sp>
      <p:sp>
        <p:nvSpPr>
          <p:cNvPr id="535" name="Google Shape;535;p60"/>
          <p:cNvSpPr/>
          <p:nvPr/>
        </p:nvSpPr>
        <p:spPr>
          <a:xfrm>
            <a:off x="767275" y="1574975"/>
            <a:ext cx="540600" cy="494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0"/>
          <p:cNvSpPr txBox="1">
            <a:spLocks noGrp="1"/>
          </p:cNvSpPr>
          <p:nvPr>
            <p:ph type="title" idx="4294967295"/>
          </p:nvPr>
        </p:nvSpPr>
        <p:spPr>
          <a:xfrm>
            <a:off x="726775" y="1518625"/>
            <a:ext cx="689100" cy="4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lt1"/>
                </a:solidFill>
                <a:uFill>
                  <a:noFill/>
                </a:uFill>
                <a:hlinkClick r:id="rId3" action="ppaction://hlinksldjump">
                  <a:extLst>
                    <a:ext uri="{A12FA001-AC4F-418D-AE19-62706E023703}">
                      <ahyp:hlinkClr xmlns:ahyp="http://schemas.microsoft.com/office/drawing/2018/hyperlinkcolor" val="tx"/>
                    </a:ext>
                  </a:extLst>
                </a:hlinkClick>
              </a:rPr>
              <a:t>0</a:t>
            </a:r>
            <a:r>
              <a:rPr lang="en-GB" sz="2500">
                <a:solidFill>
                  <a:schemeClr val="lt1"/>
                </a:solidFill>
              </a:rPr>
              <a:t>2</a:t>
            </a:r>
            <a:endParaRPr sz="2500">
              <a:solidFill>
                <a:schemeClr val="lt1"/>
              </a:solidFill>
            </a:endParaRPr>
          </a:p>
        </p:txBody>
      </p:sp>
      <p:sp>
        <p:nvSpPr>
          <p:cNvPr id="537" name="Google Shape;537;p60"/>
          <p:cNvSpPr txBox="1">
            <a:spLocks noGrp="1"/>
          </p:cNvSpPr>
          <p:nvPr>
            <p:ph type="subTitle" idx="1"/>
          </p:nvPr>
        </p:nvSpPr>
        <p:spPr>
          <a:xfrm>
            <a:off x="1530500" y="1863100"/>
            <a:ext cx="3088200" cy="55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200">
                <a:latin typeface="Arial"/>
                <a:ea typeface="Arial"/>
                <a:cs typeface="Arial"/>
                <a:sym typeface="Arial"/>
              </a:rPr>
              <a:t>Overview of RBC</a:t>
            </a:r>
            <a:endParaRPr sz="2200">
              <a:latin typeface="Arial"/>
              <a:ea typeface="Arial"/>
              <a:cs typeface="Arial"/>
              <a:sym typeface="Arial"/>
            </a:endParaRPr>
          </a:p>
          <a:p>
            <a:pPr marL="0" lvl="0" indent="0" algn="l" rtl="0">
              <a:lnSpc>
                <a:spcPct val="115000"/>
              </a:lnSpc>
              <a:spcBef>
                <a:spcPts val="1200"/>
              </a:spcBef>
              <a:spcAft>
                <a:spcPts val="1200"/>
              </a:spcAft>
              <a:buNone/>
            </a:pPr>
            <a:endParaRPr sz="2000"/>
          </a:p>
        </p:txBody>
      </p:sp>
      <p:sp>
        <p:nvSpPr>
          <p:cNvPr id="538" name="Google Shape;538;p60"/>
          <p:cNvSpPr/>
          <p:nvPr/>
        </p:nvSpPr>
        <p:spPr>
          <a:xfrm>
            <a:off x="767275" y="2233850"/>
            <a:ext cx="540600" cy="494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0"/>
          <p:cNvSpPr txBox="1">
            <a:spLocks noGrp="1"/>
          </p:cNvSpPr>
          <p:nvPr>
            <p:ph type="title" idx="4294967295"/>
          </p:nvPr>
        </p:nvSpPr>
        <p:spPr>
          <a:xfrm>
            <a:off x="726775" y="2205675"/>
            <a:ext cx="689100" cy="4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lt1"/>
                </a:solidFill>
                <a:uFill>
                  <a:noFill/>
                </a:uFill>
                <a:hlinkClick r:id="rId3" action="ppaction://hlinksldjump">
                  <a:extLst>
                    <a:ext uri="{A12FA001-AC4F-418D-AE19-62706E023703}">
                      <ahyp:hlinkClr xmlns:ahyp="http://schemas.microsoft.com/office/drawing/2018/hyperlinkcolor" val="tx"/>
                    </a:ext>
                  </a:extLst>
                </a:hlinkClick>
              </a:rPr>
              <a:t>0</a:t>
            </a:r>
            <a:r>
              <a:rPr lang="en-GB" sz="2500">
                <a:solidFill>
                  <a:schemeClr val="lt1"/>
                </a:solidFill>
              </a:rPr>
              <a:t>3</a:t>
            </a:r>
            <a:endParaRPr sz="2500">
              <a:solidFill>
                <a:schemeClr val="lt1"/>
              </a:solidFill>
            </a:endParaRPr>
          </a:p>
        </p:txBody>
      </p:sp>
      <p:sp>
        <p:nvSpPr>
          <p:cNvPr id="540" name="Google Shape;540;p60"/>
          <p:cNvSpPr/>
          <p:nvPr/>
        </p:nvSpPr>
        <p:spPr>
          <a:xfrm>
            <a:off x="767275" y="2892725"/>
            <a:ext cx="540600" cy="494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0"/>
          <p:cNvSpPr txBox="1">
            <a:spLocks noGrp="1"/>
          </p:cNvSpPr>
          <p:nvPr>
            <p:ph type="title" idx="4294967295"/>
          </p:nvPr>
        </p:nvSpPr>
        <p:spPr>
          <a:xfrm>
            <a:off x="726775" y="2892725"/>
            <a:ext cx="689100" cy="4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lt1"/>
                </a:solidFill>
                <a:uFill>
                  <a:noFill/>
                </a:uFill>
                <a:hlinkClick r:id="rId3" action="ppaction://hlinksldjump">
                  <a:extLst>
                    <a:ext uri="{A12FA001-AC4F-418D-AE19-62706E023703}">
                      <ahyp:hlinkClr xmlns:ahyp="http://schemas.microsoft.com/office/drawing/2018/hyperlinkcolor" val="tx"/>
                    </a:ext>
                  </a:extLst>
                </a:hlinkClick>
              </a:rPr>
              <a:t>0</a:t>
            </a:r>
            <a:r>
              <a:rPr lang="en-GB" sz="2500">
                <a:solidFill>
                  <a:schemeClr val="lt1"/>
                </a:solidFill>
              </a:rPr>
              <a:t>4</a:t>
            </a:r>
            <a:endParaRPr sz="2500">
              <a:solidFill>
                <a:schemeClr val="lt1"/>
              </a:solidFill>
            </a:endParaRPr>
          </a:p>
        </p:txBody>
      </p:sp>
      <p:sp>
        <p:nvSpPr>
          <p:cNvPr id="542" name="Google Shape;542;p60"/>
          <p:cNvSpPr/>
          <p:nvPr/>
        </p:nvSpPr>
        <p:spPr>
          <a:xfrm>
            <a:off x="767275" y="3551600"/>
            <a:ext cx="540600" cy="494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0"/>
          <p:cNvSpPr txBox="1">
            <a:spLocks noGrp="1"/>
          </p:cNvSpPr>
          <p:nvPr>
            <p:ph type="title" idx="4294967295"/>
          </p:nvPr>
        </p:nvSpPr>
        <p:spPr>
          <a:xfrm>
            <a:off x="726775" y="3551600"/>
            <a:ext cx="689100" cy="4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lt1"/>
                </a:solidFill>
                <a:uFill>
                  <a:noFill/>
                </a:uFill>
                <a:hlinkClick r:id="rId3" action="ppaction://hlinksldjump">
                  <a:extLst>
                    <a:ext uri="{A12FA001-AC4F-418D-AE19-62706E023703}">
                      <ahyp:hlinkClr xmlns:ahyp="http://schemas.microsoft.com/office/drawing/2018/hyperlinkcolor" val="tx"/>
                    </a:ext>
                  </a:extLst>
                </a:hlinkClick>
              </a:rPr>
              <a:t>0</a:t>
            </a:r>
            <a:r>
              <a:rPr lang="en-GB" sz="2500">
                <a:solidFill>
                  <a:schemeClr val="lt1"/>
                </a:solidFill>
              </a:rPr>
              <a:t>5</a:t>
            </a:r>
            <a:endParaRPr sz="2500">
              <a:solidFill>
                <a:schemeClr val="lt1"/>
              </a:solidFill>
            </a:endParaRPr>
          </a:p>
        </p:txBody>
      </p:sp>
      <p:sp>
        <p:nvSpPr>
          <p:cNvPr id="544" name="Google Shape;544;p60"/>
          <p:cNvSpPr txBox="1">
            <a:spLocks noGrp="1"/>
          </p:cNvSpPr>
          <p:nvPr>
            <p:ph type="subTitle" idx="1"/>
          </p:nvPr>
        </p:nvSpPr>
        <p:spPr>
          <a:xfrm>
            <a:off x="1530500" y="2533225"/>
            <a:ext cx="4279200" cy="55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200">
                <a:latin typeface="Arial"/>
                <a:ea typeface="Arial"/>
                <a:cs typeface="Arial"/>
                <a:sym typeface="Arial"/>
              </a:rPr>
              <a:t>Analysis of Financial Statement</a:t>
            </a:r>
            <a:endParaRPr sz="2200">
              <a:latin typeface="Arial"/>
              <a:ea typeface="Arial"/>
              <a:cs typeface="Arial"/>
              <a:sym typeface="Arial"/>
            </a:endParaRPr>
          </a:p>
          <a:p>
            <a:pPr marL="0" lvl="0" indent="0" algn="l" rtl="0">
              <a:lnSpc>
                <a:spcPct val="115000"/>
              </a:lnSpc>
              <a:spcBef>
                <a:spcPts val="1200"/>
              </a:spcBef>
              <a:spcAft>
                <a:spcPts val="1200"/>
              </a:spcAft>
              <a:buNone/>
            </a:pPr>
            <a:endParaRPr sz="2000"/>
          </a:p>
        </p:txBody>
      </p:sp>
      <p:sp>
        <p:nvSpPr>
          <p:cNvPr id="545" name="Google Shape;545;p60"/>
          <p:cNvSpPr txBox="1">
            <a:spLocks noGrp="1"/>
          </p:cNvSpPr>
          <p:nvPr>
            <p:ph type="subTitle" idx="1"/>
          </p:nvPr>
        </p:nvSpPr>
        <p:spPr>
          <a:xfrm>
            <a:off x="1514613" y="3203350"/>
            <a:ext cx="4279200" cy="55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200">
                <a:latin typeface="Arial"/>
                <a:ea typeface="Arial"/>
                <a:cs typeface="Arial"/>
                <a:sym typeface="Arial"/>
              </a:rPr>
              <a:t>Major of Risk</a:t>
            </a:r>
            <a:endParaRPr sz="2200">
              <a:latin typeface="Arial"/>
              <a:ea typeface="Arial"/>
              <a:cs typeface="Arial"/>
              <a:sym typeface="Arial"/>
            </a:endParaRPr>
          </a:p>
          <a:p>
            <a:pPr marL="0" lvl="0" indent="0" algn="l" rtl="0">
              <a:lnSpc>
                <a:spcPct val="115000"/>
              </a:lnSpc>
              <a:spcBef>
                <a:spcPts val="1200"/>
              </a:spcBef>
              <a:spcAft>
                <a:spcPts val="1200"/>
              </a:spcAft>
              <a:buNone/>
            </a:pPr>
            <a:endParaRPr sz="2000"/>
          </a:p>
        </p:txBody>
      </p:sp>
      <p:sp>
        <p:nvSpPr>
          <p:cNvPr id="546" name="Google Shape;546;p60"/>
          <p:cNvSpPr txBox="1">
            <a:spLocks noGrp="1"/>
          </p:cNvSpPr>
          <p:nvPr>
            <p:ph type="subTitle" idx="1"/>
          </p:nvPr>
        </p:nvSpPr>
        <p:spPr>
          <a:xfrm>
            <a:off x="1514613" y="3835525"/>
            <a:ext cx="4279200" cy="55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200">
                <a:latin typeface="Arial"/>
                <a:ea typeface="Arial"/>
                <a:cs typeface="Arial"/>
                <a:sym typeface="Arial"/>
              </a:rPr>
              <a:t>Risk management Structure</a:t>
            </a:r>
            <a:endParaRPr sz="2200">
              <a:latin typeface="Arial"/>
              <a:ea typeface="Arial"/>
              <a:cs typeface="Arial"/>
              <a:sym typeface="Arial"/>
            </a:endParaRPr>
          </a:p>
          <a:p>
            <a:pPr marL="0" lvl="0" indent="0" algn="l" rtl="0">
              <a:lnSpc>
                <a:spcPct val="115000"/>
              </a:lnSpc>
              <a:spcBef>
                <a:spcPts val="1200"/>
              </a:spcBef>
              <a:spcAft>
                <a:spcPts val="1200"/>
              </a:spcAft>
              <a:buNone/>
            </a:pPr>
            <a:endParaRPr sz="2000"/>
          </a:p>
        </p:txBody>
      </p:sp>
      <p:sp>
        <p:nvSpPr>
          <p:cNvPr id="547" name="Google Shape;547;p60"/>
          <p:cNvSpPr/>
          <p:nvPr/>
        </p:nvSpPr>
        <p:spPr>
          <a:xfrm>
            <a:off x="767275" y="4210475"/>
            <a:ext cx="540600" cy="494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0"/>
          <p:cNvSpPr txBox="1">
            <a:spLocks noGrp="1"/>
          </p:cNvSpPr>
          <p:nvPr>
            <p:ph type="title" idx="4294967295"/>
          </p:nvPr>
        </p:nvSpPr>
        <p:spPr>
          <a:xfrm>
            <a:off x="726775" y="4210475"/>
            <a:ext cx="689100" cy="41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500">
                <a:solidFill>
                  <a:schemeClr val="lt1"/>
                </a:solidFill>
                <a:uFill>
                  <a:noFill/>
                </a:uFill>
                <a:hlinkClick r:id="rId3" action="ppaction://hlinksldjump">
                  <a:extLst>
                    <a:ext uri="{A12FA001-AC4F-418D-AE19-62706E023703}">
                      <ahyp:hlinkClr xmlns:ahyp="http://schemas.microsoft.com/office/drawing/2018/hyperlinkcolor" val="tx"/>
                    </a:ext>
                  </a:extLst>
                </a:hlinkClick>
              </a:rPr>
              <a:t>0</a:t>
            </a:r>
            <a:r>
              <a:rPr lang="en-GB" sz="2500">
                <a:solidFill>
                  <a:schemeClr val="lt1"/>
                </a:solidFill>
              </a:rPr>
              <a:t>6</a:t>
            </a:r>
            <a:endParaRPr sz="2500">
              <a:solidFill>
                <a:schemeClr val="lt1"/>
              </a:solidFill>
            </a:endParaRPr>
          </a:p>
        </p:txBody>
      </p:sp>
      <p:sp>
        <p:nvSpPr>
          <p:cNvPr id="549" name="Google Shape;549;p60"/>
          <p:cNvSpPr txBox="1">
            <a:spLocks noGrp="1"/>
          </p:cNvSpPr>
          <p:nvPr>
            <p:ph type="subTitle" idx="1"/>
          </p:nvPr>
        </p:nvSpPr>
        <p:spPr>
          <a:xfrm>
            <a:off x="1514613" y="4494400"/>
            <a:ext cx="4279200" cy="550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2200">
                <a:latin typeface="Arial"/>
                <a:ea typeface="Arial"/>
                <a:cs typeface="Arial"/>
                <a:sym typeface="Arial"/>
              </a:rPr>
              <a:t>Risk management Strategy</a:t>
            </a:r>
            <a:endParaRPr sz="2200">
              <a:latin typeface="Arial"/>
              <a:ea typeface="Arial"/>
              <a:cs typeface="Arial"/>
              <a:sym typeface="Arial"/>
            </a:endParaRPr>
          </a:p>
          <a:p>
            <a:pPr marL="0" lvl="0" indent="0" algn="l" rtl="0">
              <a:lnSpc>
                <a:spcPct val="115000"/>
              </a:lnSpc>
              <a:spcBef>
                <a:spcPts val="1200"/>
              </a:spcBef>
              <a:spcAft>
                <a:spcPts val="1200"/>
              </a:spcAft>
              <a:buNone/>
            </a:pP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childTnLst>
                                </p:cTn>
                              </p:par>
                              <p:par>
                                <p:cTn id="8" presetID="10" presetClass="entr" presetSubtype="0" fill="hold" nodeType="withEffect">
                                  <p:stCondLst>
                                    <p:cond delay="0"/>
                                  </p:stCondLst>
                                  <p:childTnLst>
                                    <p:set>
                                      <p:cBhvr>
                                        <p:cTn id="9" dur="1" fill="hold">
                                          <p:stCondLst>
                                            <p:cond delay="0"/>
                                          </p:stCondLst>
                                        </p:cTn>
                                        <p:tgtEl>
                                          <p:spTgt spid="379"/>
                                        </p:tgtEl>
                                        <p:attrNameLst>
                                          <p:attrName>style.visibility</p:attrName>
                                        </p:attrNameLst>
                                      </p:cBhvr>
                                      <p:to>
                                        <p:strVal val="visible"/>
                                      </p:to>
                                    </p:set>
                                    <p:animEffect transition="in" filter="fade">
                                      <p:cBhvr>
                                        <p:cTn id="10" dur="1000"/>
                                        <p:tgtEl>
                                          <p:spTgt spid="379"/>
                                        </p:tgtEl>
                                      </p:cBhvr>
                                    </p:animEffect>
                                  </p:childTnLst>
                                </p:cTn>
                              </p:par>
                              <p:par>
                                <p:cTn id="11" presetID="10" presetClass="entr" presetSubtype="0" fill="hold" nodeType="withEffect">
                                  <p:stCondLst>
                                    <p:cond delay="0"/>
                                  </p:stCondLst>
                                  <p:childTnLst>
                                    <p:set>
                                      <p:cBhvr>
                                        <p:cTn id="12" dur="1" fill="hold">
                                          <p:stCondLst>
                                            <p:cond delay="0"/>
                                          </p:stCondLst>
                                        </p:cTn>
                                        <p:tgtEl>
                                          <p:spTgt spid="380"/>
                                        </p:tgtEl>
                                        <p:attrNameLst>
                                          <p:attrName>style.visibility</p:attrName>
                                        </p:attrNameLst>
                                      </p:cBhvr>
                                      <p:to>
                                        <p:strVal val="visible"/>
                                      </p:to>
                                    </p:set>
                                    <p:animEffect transition="in" filter="fade">
                                      <p:cBhvr>
                                        <p:cTn id="13" dur="1000"/>
                                        <p:tgtEl>
                                          <p:spTgt spid="38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78"/>
                                        </p:tgtEl>
                                        <p:attrNameLst>
                                          <p:attrName>style.visibility</p:attrName>
                                        </p:attrNameLst>
                                      </p:cBhvr>
                                      <p:to>
                                        <p:strVal val="visible"/>
                                      </p:to>
                                    </p:set>
                                    <p:animEffect transition="in" filter="fade">
                                      <p:cBhvr>
                                        <p:cTn id="18" dur="10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78"/>
          <p:cNvPicPr preferRelativeResize="0"/>
          <p:nvPr/>
        </p:nvPicPr>
        <p:blipFill>
          <a:blip r:embed="rId3">
            <a:alphaModFix/>
          </a:blip>
          <a:stretch>
            <a:fillRect/>
          </a:stretch>
        </p:blipFill>
        <p:spPr>
          <a:xfrm>
            <a:off x="480600" y="492825"/>
            <a:ext cx="1993050" cy="2431100"/>
          </a:xfrm>
          <a:prstGeom prst="rect">
            <a:avLst/>
          </a:prstGeom>
          <a:noFill/>
          <a:ln>
            <a:noFill/>
          </a:ln>
        </p:spPr>
      </p:pic>
      <p:pic>
        <p:nvPicPr>
          <p:cNvPr id="949" name="Google Shape;949;p78"/>
          <p:cNvPicPr preferRelativeResize="0"/>
          <p:nvPr/>
        </p:nvPicPr>
        <p:blipFill>
          <a:blip r:embed="rId4">
            <a:alphaModFix/>
          </a:blip>
          <a:stretch>
            <a:fillRect/>
          </a:stretch>
        </p:blipFill>
        <p:spPr>
          <a:xfrm>
            <a:off x="2473655" y="968075"/>
            <a:ext cx="1994320" cy="2525275"/>
          </a:xfrm>
          <a:prstGeom prst="rect">
            <a:avLst/>
          </a:prstGeom>
          <a:noFill/>
          <a:ln>
            <a:noFill/>
          </a:ln>
        </p:spPr>
      </p:pic>
      <p:pic>
        <p:nvPicPr>
          <p:cNvPr id="950" name="Google Shape;950;p78"/>
          <p:cNvPicPr preferRelativeResize="0"/>
          <p:nvPr/>
        </p:nvPicPr>
        <p:blipFill>
          <a:blip r:embed="rId5">
            <a:alphaModFix/>
          </a:blip>
          <a:stretch>
            <a:fillRect/>
          </a:stretch>
        </p:blipFill>
        <p:spPr>
          <a:xfrm>
            <a:off x="4413200" y="1578800"/>
            <a:ext cx="2146400" cy="2431100"/>
          </a:xfrm>
          <a:prstGeom prst="rect">
            <a:avLst/>
          </a:prstGeom>
          <a:noFill/>
          <a:ln>
            <a:noFill/>
          </a:ln>
        </p:spPr>
      </p:pic>
      <p:pic>
        <p:nvPicPr>
          <p:cNvPr id="951" name="Google Shape;951;p78"/>
          <p:cNvPicPr preferRelativeResize="0"/>
          <p:nvPr/>
        </p:nvPicPr>
        <p:blipFill>
          <a:blip r:embed="rId6">
            <a:alphaModFix/>
          </a:blip>
          <a:stretch>
            <a:fillRect/>
          </a:stretch>
        </p:blipFill>
        <p:spPr>
          <a:xfrm>
            <a:off x="6559600" y="2192100"/>
            <a:ext cx="2091599" cy="2508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79"/>
          <p:cNvPicPr preferRelativeResize="0"/>
          <p:nvPr/>
        </p:nvPicPr>
        <p:blipFill>
          <a:blip r:embed="rId3">
            <a:alphaModFix/>
          </a:blip>
          <a:stretch>
            <a:fillRect/>
          </a:stretch>
        </p:blipFill>
        <p:spPr>
          <a:xfrm>
            <a:off x="141450" y="447275"/>
            <a:ext cx="6157349" cy="4314675"/>
          </a:xfrm>
          <a:prstGeom prst="rect">
            <a:avLst/>
          </a:prstGeom>
          <a:noFill/>
          <a:ln>
            <a:noFill/>
          </a:ln>
        </p:spPr>
      </p:pic>
      <p:pic>
        <p:nvPicPr>
          <p:cNvPr id="957" name="Google Shape;957;p79"/>
          <p:cNvPicPr preferRelativeResize="0"/>
          <p:nvPr/>
        </p:nvPicPr>
        <p:blipFill>
          <a:blip r:embed="rId4">
            <a:alphaModFix/>
          </a:blip>
          <a:stretch>
            <a:fillRect/>
          </a:stretch>
        </p:blipFill>
        <p:spPr>
          <a:xfrm>
            <a:off x="6252975" y="480137"/>
            <a:ext cx="2619099" cy="4248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80"/>
          <p:cNvSpPr txBox="1">
            <a:spLocks noGrp="1"/>
          </p:cNvSpPr>
          <p:nvPr>
            <p:ph type="title"/>
          </p:nvPr>
        </p:nvSpPr>
        <p:spPr>
          <a:xfrm>
            <a:off x="2069725" y="335975"/>
            <a:ext cx="5672400" cy="125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Management Team</a:t>
            </a:r>
            <a:endParaRPr/>
          </a:p>
        </p:txBody>
      </p:sp>
      <p:sp>
        <p:nvSpPr>
          <p:cNvPr id="963" name="Google Shape;963;p80"/>
          <p:cNvSpPr txBox="1"/>
          <p:nvPr/>
        </p:nvSpPr>
        <p:spPr>
          <a:xfrm>
            <a:off x="4615825" y="1653600"/>
            <a:ext cx="3938100" cy="3055200"/>
          </a:xfrm>
          <a:prstGeom prst="rect">
            <a:avLst/>
          </a:prstGeom>
          <a:noFill/>
          <a:ln>
            <a:noFill/>
          </a:ln>
        </p:spPr>
        <p:txBody>
          <a:bodyPr spcFirstLastPara="1" wrap="square" lIns="91425" tIns="91425" rIns="91425" bIns="91425" anchor="t" anchorCtr="0">
            <a:noAutofit/>
          </a:bodyPr>
          <a:lstStyle/>
          <a:p>
            <a:pPr marL="457200" lvl="0" indent="-336550" algn="l" rtl="0">
              <a:lnSpc>
                <a:spcPct val="98181"/>
              </a:lnSpc>
              <a:spcBef>
                <a:spcPts val="0"/>
              </a:spcBef>
              <a:spcAft>
                <a:spcPts val="0"/>
              </a:spcAft>
              <a:buSzPts val="1700"/>
              <a:buChar char="●"/>
            </a:pPr>
            <a:r>
              <a:rPr lang="en-GB" sz="1700"/>
              <a:t>Dave Mckay - CEO and President</a:t>
            </a:r>
            <a:endParaRPr sz="1700"/>
          </a:p>
          <a:p>
            <a:pPr marL="12700" lvl="0" indent="0" algn="l" rtl="0">
              <a:lnSpc>
                <a:spcPct val="98181"/>
              </a:lnSpc>
              <a:spcBef>
                <a:spcPts val="0"/>
              </a:spcBef>
              <a:spcAft>
                <a:spcPts val="0"/>
              </a:spcAft>
              <a:buNone/>
            </a:pPr>
            <a:r>
              <a:rPr lang="en-GB" sz="1700"/>
              <a:t>          •Joined RBC in 1988</a:t>
            </a:r>
            <a:endParaRPr sz="1700"/>
          </a:p>
          <a:p>
            <a:pPr marL="457200" lvl="0" indent="-336550" algn="l" rtl="0">
              <a:lnSpc>
                <a:spcPct val="98181"/>
              </a:lnSpc>
              <a:spcBef>
                <a:spcPts val="0"/>
              </a:spcBef>
              <a:spcAft>
                <a:spcPts val="0"/>
              </a:spcAft>
              <a:buSzPts val="1700"/>
              <a:buChar char="●"/>
            </a:pPr>
            <a:r>
              <a:rPr lang="en-GB" sz="1700"/>
              <a:t>Education:</a:t>
            </a:r>
            <a:endParaRPr sz="1700"/>
          </a:p>
          <a:p>
            <a:pPr marL="12700" lvl="0" indent="0" algn="l" rtl="0">
              <a:lnSpc>
                <a:spcPct val="98181"/>
              </a:lnSpc>
              <a:spcBef>
                <a:spcPts val="0"/>
              </a:spcBef>
              <a:spcAft>
                <a:spcPts val="0"/>
              </a:spcAft>
              <a:buNone/>
            </a:pPr>
            <a:r>
              <a:rPr lang="en-GB" sz="1700"/>
              <a:t>          •Bachelor of Mathematics from the University of Waterloo</a:t>
            </a:r>
            <a:endParaRPr sz="1700"/>
          </a:p>
          <a:p>
            <a:pPr marL="12700" lvl="0" indent="0" algn="l" rtl="0">
              <a:lnSpc>
                <a:spcPct val="98181"/>
              </a:lnSpc>
              <a:spcBef>
                <a:spcPts val="0"/>
              </a:spcBef>
              <a:spcAft>
                <a:spcPts val="0"/>
              </a:spcAft>
              <a:buNone/>
            </a:pPr>
            <a:r>
              <a:rPr lang="en-GB" sz="1700"/>
              <a:t>          •MBA from the Richard Ivey School of Business at University of Western Ontario </a:t>
            </a:r>
            <a:endParaRPr sz="1700"/>
          </a:p>
          <a:p>
            <a:pPr marL="0" lvl="0" indent="0" algn="l" rtl="0">
              <a:spcBef>
                <a:spcPts val="0"/>
              </a:spcBef>
              <a:spcAft>
                <a:spcPts val="0"/>
              </a:spcAft>
              <a:buNone/>
            </a:pPr>
            <a:endParaRPr sz="1700"/>
          </a:p>
        </p:txBody>
      </p:sp>
      <p:pic>
        <p:nvPicPr>
          <p:cNvPr id="964" name="Google Shape;964;p80"/>
          <p:cNvPicPr preferRelativeResize="0"/>
          <p:nvPr/>
        </p:nvPicPr>
        <p:blipFill>
          <a:blip r:embed="rId3">
            <a:alphaModFix/>
          </a:blip>
          <a:stretch>
            <a:fillRect/>
          </a:stretch>
        </p:blipFill>
        <p:spPr>
          <a:xfrm>
            <a:off x="743900" y="1653600"/>
            <a:ext cx="3274200" cy="28994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81"/>
          <p:cNvSpPr txBox="1">
            <a:spLocks noGrp="1"/>
          </p:cNvSpPr>
          <p:nvPr>
            <p:ph type="title"/>
          </p:nvPr>
        </p:nvSpPr>
        <p:spPr>
          <a:xfrm>
            <a:off x="2518700" y="254725"/>
            <a:ext cx="5022900" cy="125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Management Team </a:t>
            </a:r>
            <a:endParaRPr/>
          </a:p>
        </p:txBody>
      </p:sp>
      <p:sp>
        <p:nvSpPr>
          <p:cNvPr id="970" name="Google Shape;970;p81"/>
          <p:cNvSpPr txBox="1">
            <a:spLocks noGrp="1"/>
          </p:cNvSpPr>
          <p:nvPr>
            <p:ph type="subTitle" idx="1"/>
          </p:nvPr>
        </p:nvSpPr>
        <p:spPr>
          <a:xfrm>
            <a:off x="715100" y="3258525"/>
            <a:ext cx="4083900" cy="100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1"/>
          <p:cNvSpPr txBox="1"/>
          <p:nvPr/>
        </p:nvSpPr>
        <p:spPr>
          <a:xfrm>
            <a:off x="4495050" y="1653825"/>
            <a:ext cx="3979800" cy="2676300"/>
          </a:xfrm>
          <a:prstGeom prst="rect">
            <a:avLst/>
          </a:prstGeom>
          <a:noFill/>
          <a:ln>
            <a:noFill/>
          </a:ln>
        </p:spPr>
        <p:txBody>
          <a:bodyPr spcFirstLastPara="1" wrap="square" lIns="91425" tIns="91425" rIns="91425" bIns="91425" anchor="t" anchorCtr="0">
            <a:noAutofit/>
          </a:bodyPr>
          <a:lstStyle/>
          <a:p>
            <a:pPr marL="457200" lvl="0" indent="-336550" algn="l" rtl="0">
              <a:lnSpc>
                <a:spcPct val="98181"/>
              </a:lnSpc>
              <a:spcBef>
                <a:spcPts val="0"/>
              </a:spcBef>
              <a:spcAft>
                <a:spcPts val="0"/>
              </a:spcAft>
              <a:buSzPts val="1700"/>
              <a:buChar char="●"/>
            </a:pPr>
            <a:r>
              <a:rPr lang="en-GB" sz="1700"/>
              <a:t>Nadine Ahn - Chief Financial Officer</a:t>
            </a:r>
            <a:endParaRPr sz="1700"/>
          </a:p>
          <a:p>
            <a:pPr marL="12700" lvl="0" indent="0" algn="l" rtl="0">
              <a:lnSpc>
                <a:spcPct val="98181"/>
              </a:lnSpc>
              <a:spcBef>
                <a:spcPts val="0"/>
              </a:spcBef>
              <a:spcAft>
                <a:spcPts val="0"/>
              </a:spcAft>
              <a:buNone/>
            </a:pPr>
            <a:r>
              <a:rPr lang="en-GB" sz="1700"/>
              <a:t>          • Joined RBC </a:t>
            </a:r>
            <a:r>
              <a:rPr lang="en-GB" sz="1700">
                <a:highlight>
                  <a:srgbClr val="FFFFFF"/>
                </a:highlight>
              </a:rPr>
              <a:t>more than 20 years ago</a:t>
            </a:r>
            <a:endParaRPr sz="1700">
              <a:highlight>
                <a:srgbClr val="FFFFFF"/>
              </a:highlight>
            </a:endParaRPr>
          </a:p>
          <a:p>
            <a:pPr marL="457200" lvl="0" indent="-336550" algn="l" rtl="0">
              <a:lnSpc>
                <a:spcPct val="98181"/>
              </a:lnSpc>
              <a:spcBef>
                <a:spcPts val="0"/>
              </a:spcBef>
              <a:spcAft>
                <a:spcPts val="0"/>
              </a:spcAft>
              <a:buSzPts val="1700"/>
              <a:buChar char="●"/>
            </a:pPr>
            <a:r>
              <a:rPr lang="en-GB" sz="1700"/>
              <a:t>Education:</a:t>
            </a:r>
            <a:endParaRPr sz="1700"/>
          </a:p>
          <a:p>
            <a:pPr marL="12700" lvl="0" indent="0" algn="l" rtl="0">
              <a:lnSpc>
                <a:spcPct val="98181"/>
              </a:lnSpc>
              <a:spcBef>
                <a:spcPts val="0"/>
              </a:spcBef>
              <a:spcAft>
                <a:spcPts val="0"/>
              </a:spcAft>
              <a:buNone/>
            </a:pPr>
            <a:r>
              <a:rPr lang="en-GB" sz="1700"/>
              <a:t>         • </a:t>
            </a:r>
            <a:r>
              <a:rPr lang="en-GB" sz="1700">
                <a:highlight>
                  <a:srgbClr val="FFFFFF"/>
                </a:highlight>
              </a:rPr>
              <a:t>Bachelor of Commerce from the University of Toronto.</a:t>
            </a:r>
            <a:endParaRPr sz="1700">
              <a:highlight>
                <a:srgbClr val="FFFFFF"/>
              </a:highlight>
            </a:endParaRPr>
          </a:p>
          <a:p>
            <a:pPr marL="0" lvl="0" indent="0" algn="l" rtl="0">
              <a:spcBef>
                <a:spcPts val="0"/>
              </a:spcBef>
              <a:spcAft>
                <a:spcPts val="0"/>
              </a:spcAft>
              <a:buNone/>
            </a:pPr>
            <a:endParaRPr sz="1700"/>
          </a:p>
        </p:txBody>
      </p:sp>
      <p:pic>
        <p:nvPicPr>
          <p:cNvPr id="972" name="Google Shape;972;p81"/>
          <p:cNvPicPr preferRelativeResize="0"/>
          <p:nvPr/>
        </p:nvPicPr>
        <p:blipFill>
          <a:blip r:embed="rId3">
            <a:alphaModFix/>
          </a:blip>
          <a:stretch>
            <a:fillRect/>
          </a:stretch>
        </p:blipFill>
        <p:spPr>
          <a:xfrm>
            <a:off x="715100" y="1364250"/>
            <a:ext cx="3347126" cy="32620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82"/>
          <p:cNvSpPr txBox="1">
            <a:spLocks noGrp="1"/>
          </p:cNvSpPr>
          <p:nvPr>
            <p:ph type="title"/>
          </p:nvPr>
        </p:nvSpPr>
        <p:spPr>
          <a:xfrm>
            <a:off x="2006075" y="506600"/>
            <a:ext cx="5552100" cy="115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Management Team</a:t>
            </a:r>
            <a:endParaRPr/>
          </a:p>
        </p:txBody>
      </p:sp>
      <p:sp>
        <p:nvSpPr>
          <p:cNvPr id="978" name="Google Shape;978;p82"/>
          <p:cNvSpPr txBox="1">
            <a:spLocks noGrp="1"/>
          </p:cNvSpPr>
          <p:nvPr>
            <p:ph type="subTitle" idx="1"/>
          </p:nvPr>
        </p:nvSpPr>
        <p:spPr>
          <a:xfrm>
            <a:off x="715100" y="3258525"/>
            <a:ext cx="4083900" cy="100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2"/>
          <p:cNvSpPr txBox="1"/>
          <p:nvPr/>
        </p:nvSpPr>
        <p:spPr>
          <a:xfrm>
            <a:off x="4572000" y="1764625"/>
            <a:ext cx="3950400" cy="2643000"/>
          </a:xfrm>
          <a:prstGeom prst="rect">
            <a:avLst/>
          </a:prstGeom>
          <a:noFill/>
          <a:ln>
            <a:noFill/>
          </a:ln>
        </p:spPr>
        <p:txBody>
          <a:bodyPr spcFirstLastPara="1" wrap="square" lIns="91425" tIns="91425" rIns="91425" bIns="91425" anchor="t" anchorCtr="0">
            <a:noAutofit/>
          </a:bodyPr>
          <a:lstStyle/>
          <a:p>
            <a:pPr marL="457200" lvl="0" indent="-336550" algn="l" rtl="0">
              <a:lnSpc>
                <a:spcPct val="98181"/>
              </a:lnSpc>
              <a:spcBef>
                <a:spcPts val="0"/>
              </a:spcBef>
              <a:spcAft>
                <a:spcPts val="0"/>
              </a:spcAft>
              <a:buSzPts val="1700"/>
              <a:buChar char="●"/>
            </a:pPr>
            <a:r>
              <a:rPr lang="en-GB" sz="1700"/>
              <a:t>Graeme Hepworth – Chief Risk Officer</a:t>
            </a:r>
            <a:endParaRPr sz="1700"/>
          </a:p>
          <a:p>
            <a:pPr marL="12700" lvl="0" indent="0" algn="l" rtl="0">
              <a:lnSpc>
                <a:spcPct val="98181"/>
              </a:lnSpc>
              <a:spcBef>
                <a:spcPts val="0"/>
              </a:spcBef>
              <a:spcAft>
                <a:spcPts val="0"/>
              </a:spcAft>
              <a:buNone/>
            </a:pPr>
            <a:r>
              <a:rPr lang="en-GB" sz="1700"/>
              <a:t>          •Joined RBC in 1997</a:t>
            </a:r>
            <a:endParaRPr sz="1700"/>
          </a:p>
          <a:p>
            <a:pPr marL="457200" lvl="0" indent="-336550" algn="l" rtl="0">
              <a:lnSpc>
                <a:spcPct val="98181"/>
              </a:lnSpc>
              <a:spcBef>
                <a:spcPts val="800"/>
              </a:spcBef>
              <a:spcAft>
                <a:spcPts val="0"/>
              </a:spcAft>
              <a:buSzPts val="1700"/>
              <a:buChar char="●"/>
            </a:pPr>
            <a:r>
              <a:rPr lang="en-GB" sz="1700"/>
              <a:t>Education:</a:t>
            </a:r>
            <a:endParaRPr sz="1700"/>
          </a:p>
          <a:p>
            <a:pPr marL="12700" lvl="0" indent="0" algn="l" rtl="0">
              <a:lnSpc>
                <a:spcPct val="98181"/>
              </a:lnSpc>
              <a:spcBef>
                <a:spcPts val="0"/>
              </a:spcBef>
              <a:spcAft>
                <a:spcPts val="0"/>
              </a:spcAft>
              <a:buNone/>
            </a:pPr>
            <a:r>
              <a:rPr lang="en-GB" sz="1700"/>
              <a:t>          •Certified Chartered Financial Analyst (CFA)</a:t>
            </a:r>
            <a:endParaRPr sz="1700"/>
          </a:p>
          <a:p>
            <a:pPr marL="0" lvl="0" indent="0" algn="l" rtl="0">
              <a:lnSpc>
                <a:spcPct val="98181"/>
              </a:lnSpc>
              <a:spcBef>
                <a:spcPts val="0"/>
              </a:spcBef>
              <a:spcAft>
                <a:spcPts val="0"/>
              </a:spcAft>
              <a:buNone/>
            </a:pPr>
            <a:r>
              <a:rPr lang="en-GB" sz="1700"/>
              <a:t>           •Masters in Mathematics from the University of Waterloo.</a:t>
            </a:r>
            <a:endParaRPr sz="1700"/>
          </a:p>
          <a:p>
            <a:pPr marL="0" lvl="0" indent="0" algn="l" rtl="0">
              <a:spcBef>
                <a:spcPts val="0"/>
              </a:spcBef>
              <a:spcAft>
                <a:spcPts val="0"/>
              </a:spcAft>
              <a:buNone/>
            </a:pPr>
            <a:endParaRPr>
              <a:latin typeface="Poppins"/>
              <a:ea typeface="Poppins"/>
              <a:cs typeface="Poppins"/>
              <a:sym typeface="Poppins"/>
            </a:endParaRPr>
          </a:p>
        </p:txBody>
      </p:sp>
      <p:pic>
        <p:nvPicPr>
          <p:cNvPr id="980" name="Google Shape;980;p82"/>
          <p:cNvPicPr preferRelativeResize="0"/>
          <p:nvPr/>
        </p:nvPicPr>
        <p:blipFill rotWithShape="1">
          <a:blip r:embed="rId3">
            <a:alphaModFix/>
          </a:blip>
          <a:srcRect l="-3350" r="3349"/>
          <a:stretch/>
        </p:blipFill>
        <p:spPr>
          <a:xfrm>
            <a:off x="777175" y="1664600"/>
            <a:ext cx="3306224" cy="29785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83"/>
          <p:cNvSpPr txBox="1">
            <a:spLocks noGrp="1"/>
          </p:cNvSpPr>
          <p:nvPr>
            <p:ph type="title"/>
          </p:nvPr>
        </p:nvSpPr>
        <p:spPr>
          <a:xfrm>
            <a:off x="2143600" y="528500"/>
            <a:ext cx="5598600" cy="125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a:t>Management Team</a:t>
            </a:r>
            <a:endParaRPr/>
          </a:p>
        </p:txBody>
      </p:sp>
      <p:sp>
        <p:nvSpPr>
          <p:cNvPr id="986" name="Google Shape;986;p83"/>
          <p:cNvSpPr txBox="1">
            <a:spLocks noGrp="1"/>
          </p:cNvSpPr>
          <p:nvPr>
            <p:ph type="subTitle" idx="1"/>
          </p:nvPr>
        </p:nvSpPr>
        <p:spPr>
          <a:xfrm>
            <a:off x="715100" y="3258525"/>
            <a:ext cx="4083900" cy="100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3"/>
          <p:cNvSpPr txBox="1"/>
          <p:nvPr/>
        </p:nvSpPr>
        <p:spPr>
          <a:xfrm>
            <a:off x="4470875" y="1837338"/>
            <a:ext cx="4217700" cy="2374800"/>
          </a:xfrm>
          <a:prstGeom prst="rect">
            <a:avLst/>
          </a:prstGeom>
          <a:noFill/>
          <a:ln>
            <a:noFill/>
          </a:ln>
        </p:spPr>
        <p:txBody>
          <a:bodyPr spcFirstLastPara="1" wrap="square" lIns="91425" tIns="91425" rIns="91425" bIns="91425" anchor="t" anchorCtr="0">
            <a:noAutofit/>
          </a:bodyPr>
          <a:lstStyle/>
          <a:p>
            <a:pPr marL="457200" lvl="0" indent="-336550" algn="l" rtl="0">
              <a:lnSpc>
                <a:spcPct val="98181"/>
              </a:lnSpc>
              <a:spcBef>
                <a:spcPts val="0"/>
              </a:spcBef>
              <a:spcAft>
                <a:spcPts val="0"/>
              </a:spcAft>
              <a:buSzPts val="1700"/>
              <a:buChar char="●"/>
            </a:pPr>
            <a:r>
              <a:rPr lang="en-GB" sz="1700"/>
              <a:t>Derek Neldner  – </a:t>
            </a:r>
            <a:r>
              <a:rPr lang="en-GB" sz="1700">
                <a:highlight>
                  <a:srgbClr val="FFFFFF"/>
                </a:highlight>
              </a:rPr>
              <a:t>CEO and Group Head, RBC Capital Markets</a:t>
            </a:r>
            <a:endParaRPr sz="1700">
              <a:highlight>
                <a:srgbClr val="FFFFFF"/>
              </a:highlight>
            </a:endParaRPr>
          </a:p>
          <a:p>
            <a:pPr marL="228600" lvl="0" indent="0" algn="l" rtl="0">
              <a:lnSpc>
                <a:spcPct val="98181"/>
              </a:lnSpc>
              <a:spcBef>
                <a:spcPts val="0"/>
              </a:spcBef>
              <a:spcAft>
                <a:spcPts val="0"/>
              </a:spcAft>
              <a:buNone/>
            </a:pPr>
            <a:r>
              <a:rPr lang="en-GB" sz="1700"/>
              <a:t>      •   Joined RBC </a:t>
            </a:r>
            <a:r>
              <a:rPr lang="en-GB" sz="1700">
                <a:highlight>
                  <a:srgbClr val="FFFFFF"/>
                </a:highlight>
              </a:rPr>
              <a:t>in 1995</a:t>
            </a:r>
            <a:endParaRPr sz="1700">
              <a:highlight>
                <a:srgbClr val="FFFFFF"/>
              </a:highlight>
            </a:endParaRPr>
          </a:p>
          <a:p>
            <a:pPr marL="457200" lvl="0" indent="-336550" algn="l" rtl="0">
              <a:lnSpc>
                <a:spcPct val="98181"/>
              </a:lnSpc>
              <a:spcBef>
                <a:spcPts val="800"/>
              </a:spcBef>
              <a:spcAft>
                <a:spcPts val="0"/>
              </a:spcAft>
              <a:buSzPts val="1700"/>
              <a:buChar char="●"/>
            </a:pPr>
            <a:r>
              <a:rPr lang="en-GB" sz="1700"/>
              <a:t>Education:</a:t>
            </a:r>
            <a:endParaRPr sz="1700"/>
          </a:p>
          <a:p>
            <a:pPr marL="228600" lvl="0" indent="0" algn="l" rtl="0">
              <a:lnSpc>
                <a:spcPct val="98181"/>
              </a:lnSpc>
              <a:spcBef>
                <a:spcPts val="0"/>
              </a:spcBef>
              <a:spcAft>
                <a:spcPts val="0"/>
              </a:spcAft>
              <a:buNone/>
            </a:pPr>
            <a:r>
              <a:rPr lang="en-GB" sz="1700"/>
              <a:t>      •  Bachelor of Commerce from University of Alberta</a:t>
            </a:r>
            <a:endParaRPr sz="1700"/>
          </a:p>
          <a:p>
            <a:pPr marL="0" lvl="0" indent="0" algn="l" rtl="0">
              <a:spcBef>
                <a:spcPts val="0"/>
              </a:spcBef>
              <a:spcAft>
                <a:spcPts val="0"/>
              </a:spcAft>
              <a:buNone/>
            </a:pPr>
            <a:endParaRPr sz="1700"/>
          </a:p>
        </p:txBody>
      </p:sp>
      <p:pic>
        <p:nvPicPr>
          <p:cNvPr id="988" name="Google Shape;988;p83"/>
          <p:cNvPicPr preferRelativeResize="0"/>
          <p:nvPr/>
        </p:nvPicPr>
        <p:blipFill>
          <a:blip r:embed="rId3">
            <a:alphaModFix/>
          </a:blip>
          <a:stretch>
            <a:fillRect/>
          </a:stretch>
        </p:blipFill>
        <p:spPr>
          <a:xfrm>
            <a:off x="861350" y="1600375"/>
            <a:ext cx="3011500" cy="28487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84"/>
          <p:cNvSpPr/>
          <p:nvPr/>
        </p:nvSpPr>
        <p:spPr>
          <a:xfrm>
            <a:off x="613825" y="1979275"/>
            <a:ext cx="1367400" cy="964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4"/>
          <p:cNvSpPr txBox="1">
            <a:spLocks noGrp="1"/>
          </p:cNvSpPr>
          <p:nvPr>
            <p:ph type="title"/>
          </p:nvPr>
        </p:nvSpPr>
        <p:spPr>
          <a:xfrm>
            <a:off x="307050" y="3582400"/>
            <a:ext cx="5162100" cy="8418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GB" sz="4000" b="1">
                <a:latin typeface="Arial"/>
                <a:ea typeface="Arial"/>
                <a:cs typeface="Arial"/>
                <a:sym typeface="Arial"/>
              </a:rPr>
              <a:t>Analysis of Financial Statement</a:t>
            </a:r>
            <a:endParaRPr sz="4000"/>
          </a:p>
        </p:txBody>
      </p:sp>
      <p:sp>
        <p:nvSpPr>
          <p:cNvPr id="995" name="Google Shape;995;p84"/>
          <p:cNvSpPr txBox="1">
            <a:spLocks noGrp="1"/>
          </p:cNvSpPr>
          <p:nvPr>
            <p:ph type="title" idx="2"/>
          </p:nvPr>
        </p:nvSpPr>
        <p:spPr>
          <a:xfrm>
            <a:off x="613825" y="2055475"/>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03</a:t>
            </a:r>
            <a:endParaRPr/>
          </a:p>
        </p:txBody>
      </p:sp>
      <p:sp>
        <p:nvSpPr>
          <p:cNvPr id="996" name="Google Shape;996;p84">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 name="Google Shape;997;p84"/>
          <p:cNvGrpSpPr/>
          <p:nvPr/>
        </p:nvGrpSpPr>
        <p:grpSpPr>
          <a:xfrm>
            <a:off x="5379126" y="458806"/>
            <a:ext cx="3125970" cy="2584885"/>
            <a:chOff x="5379126" y="458806"/>
            <a:chExt cx="3125970" cy="2584885"/>
          </a:xfrm>
        </p:grpSpPr>
        <p:sp>
          <p:nvSpPr>
            <p:cNvPr id="998" name="Google Shape;998;p84"/>
            <p:cNvSpPr/>
            <p:nvPr/>
          </p:nvSpPr>
          <p:spPr>
            <a:xfrm>
              <a:off x="5379126" y="2861196"/>
              <a:ext cx="3125970" cy="182495"/>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4"/>
            <p:cNvSpPr/>
            <p:nvPr/>
          </p:nvSpPr>
          <p:spPr>
            <a:xfrm>
              <a:off x="5624150" y="2777375"/>
              <a:ext cx="845395" cy="148976"/>
            </a:xfrm>
            <a:custGeom>
              <a:avLst/>
              <a:gdLst/>
              <a:ahLst/>
              <a:cxnLst/>
              <a:rect l="l" t="t" r="r" b="b"/>
              <a:pathLst>
                <a:path w="40964" h="7706" extrusionOk="0">
                  <a:moveTo>
                    <a:pt x="1" y="0"/>
                  </a:moveTo>
                  <a:lnTo>
                    <a:pt x="1"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4"/>
            <p:cNvSpPr/>
            <p:nvPr/>
          </p:nvSpPr>
          <p:spPr>
            <a:xfrm>
              <a:off x="5677658" y="2777381"/>
              <a:ext cx="791834" cy="16778"/>
            </a:xfrm>
            <a:custGeom>
              <a:avLst/>
              <a:gdLst/>
              <a:ahLst/>
              <a:cxnLst/>
              <a:rect l="l" t="t" r="r" b="b"/>
              <a:pathLst>
                <a:path w="40964" h="868" extrusionOk="0">
                  <a:moveTo>
                    <a:pt x="1" y="0"/>
                  </a:moveTo>
                  <a:lnTo>
                    <a:pt x="1"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4"/>
            <p:cNvSpPr/>
            <p:nvPr/>
          </p:nvSpPr>
          <p:spPr>
            <a:xfrm>
              <a:off x="5807266"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4"/>
            <p:cNvSpPr/>
            <p:nvPr/>
          </p:nvSpPr>
          <p:spPr>
            <a:xfrm>
              <a:off x="5878845"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4"/>
            <p:cNvSpPr/>
            <p:nvPr/>
          </p:nvSpPr>
          <p:spPr>
            <a:xfrm>
              <a:off x="5950404"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4"/>
            <p:cNvSpPr/>
            <p:nvPr/>
          </p:nvSpPr>
          <p:spPr>
            <a:xfrm>
              <a:off x="6021983"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4"/>
            <p:cNvSpPr/>
            <p:nvPr/>
          </p:nvSpPr>
          <p:spPr>
            <a:xfrm>
              <a:off x="6093562"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4"/>
            <p:cNvSpPr/>
            <p:nvPr/>
          </p:nvSpPr>
          <p:spPr>
            <a:xfrm>
              <a:off x="6165122"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4"/>
            <p:cNvSpPr/>
            <p:nvPr/>
          </p:nvSpPr>
          <p:spPr>
            <a:xfrm>
              <a:off x="6237339" y="2777381"/>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4"/>
            <p:cNvSpPr/>
            <p:nvPr/>
          </p:nvSpPr>
          <p:spPr>
            <a:xfrm>
              <a:off x="6308918" y="2777381"/>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4"/>
            <p:cNvSpPr/>
            <p:nvPr/>
          </p:nvSpPr>
          <p:spPr>
            <a:xfrm>
              <a:off x="6380497" y="2777381"/>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4"/>
            <p:cNvSpPr/>
            <p:nvPr/>
          </p:nvSpPr>
          <p:spPr>
            <a:xfrm>
              <a:off x="5646073" y="2628424"/>
              <a:ext cx="791177" cy="148976"/>
            </a:xfrm>
            <a:custGeom>
              <a:avLst/>
              <a:gdLst/>
              <a:ahLst/>
              <a:cxnLst/>
              <a:rect l="l" t="t" r="r" b="b"/>
              <a:pathLst>
                <a:path w="40930" h="7707" extrusionOk="0">
                  <a:moveTo>
                    <a:pt x="0" y="1"/>
                  </a:moveTo>
                  <a:lnTo>
                    <a:pt x="0" y="7706"/>
                  </a:lnTo>
                  <a:lnTo>
                    <a:pt x="40929" y="7706"/>
                  </a:lnTo>
                  <a:lnTo>
                    <a:pt x="409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4"/>
            <p:cNvSpPr/>
            <p:nvPr/>
          </p:nvSpPr>
          <p:spPr>
            <a:xfrm>
              <a:off x="5646073" y="2628424"/>
              <a:ext cx="791177" cy="16798"/>
            </a:xfrm>
            <a:custGeom>
              <a:avLst/>
              <a:gdLst/>
              <a:ahLst/>
              <a:cxnLst/>
              <a:rect l="l" t="t" r="r" b="b"/>
              <a:pathLst>
                <a:path w="40930" h="869" extrusionOk="0">
                  <a:moveTo>
                    <a:pt x="0" y="1"/>
                  </a:moveTo>
                  <a:lnTo>
                    <a:pt x="0" y="868"/>
                  </a:lnTo>
                  <a:lnTo>
                    <a:pt x="40929" y="868"/>
                  </a:lnTo>
                  <a:lnTo>
                    <a:pt x="409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4"/>
            <p:cNvSpPr/>
            <p:nvPr/>
          </p:nvSpPr>
          <p:spPr>
            <a:xfrm>
              <a:off x="5775023"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4"/>
            <p:cNvSpPr/>
            <p:nvPr/>
          </p:nvSpPr>
          <p:spPr>
            <a:xfrm>
              <a:off x="5846602"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4"/>
            <p:cNvSpPr/>
            <p:nvPr/>
          </p:nvSpPr>
          <p:spPr>
            <a:xfrm>
              <a:off x="5918162"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4"/>
            <p:cNvSpPr/>
            <p:nvPr/>
          </p:nvSpPr>
          <p:spPr>
            <a:xfrm>
              <a:off x="5990379"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4"/>
            <p:cNvSpPr/>
            <p:nvPr/>
          </p:nvSpPr>
          <p:spPr>
            <a:xfrm>
              <a:off x="6061320"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4"/>
            <p:cNvSpPr/>
            <p:nvPr/>
          </p:nvSpPr>
          <p:spPr>
            <a:xfrm>
              <a:off x="6132880"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4"/>
            <p:cNvSpPr/>
            <p:nvPr/>
          </p:nvSpPr>
          <p:spPr>
            <a:xfrm>
              <a:off x="6205097"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4"/>
            <p:cNvSpPr/>
            <p:nvPr/>
          </p:nvSpPr>
          <p:spPr>
            <a:xfrm>
              <a:off x="6276676" y="2628424"/>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4"/>
            <p:cNvSpPr/>
            <p:nvPr/>
          </p:nvSpPr>
          <p:spPr>
            <a:xfrm>
              <a:off x="6348255" y="2628424"/>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4"/>
            <p:cNvSpPr/>
            <p:nvPr/>
          </p:nvSpPr>
          <p:spPr>
            <a:xfrm>
              <a:off x="5622858" y="2479487"/>
              <a:ext cx="791815" cy="148957"/>
            </a:xfrm>
            <a:custGeom>
              <a:avLst/>
              <a:gdLst/>
              <a:ahLst/>
              <a:cxnLst/>
              <a:rect l="l" t="t" r="r" b="b"/>
              <a:pathLst>
                <a:path w="40963"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4"/>
            <p:cNvSpPr/>
            <p:nvPr/>
          </p:nvSpPr>
          <p:spPr>
            <a:xfrm>
              <a:off x="5622858" y="2479487"/>
              <a:ext cx="791815" cy="16778"/>
            </a:xfrm>
            <a:custGeom>
              <a:avLst/>
              <a:gdLst/>
              <a:ahLst/>
              <a:cxnLst/>
              <a:rect l="l" t="t" r="r" b="b"/>
              <a:pathLst>
                <a:path w="40963"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4"/>
            <p:cNvSpPr/>
            <p:nvPr/>
          </p:nvSpPr>
          <p:spPr>
            <a:xfrm>
              <a:off x="5824025"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4"/>
            <p:cNvSpPr/>
            <p:nvPr/>
          </p:nvSpPr>
          <p:spPr>
            <a:xfrm>
              <a:off x="5895604" y="247948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4"/>
            <p:cNvSpPr/>
            <p:nvPr/>
          </p:nvSpPr>
          <p:spPr>
            <a:xfrm>
              <a:off x="5967183"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4"/>
            <p:cNvSpPr/>
            <p:nvPr/>
          </p:nvSpPr>
          <p:spPr>
            <a:xfrm>
              <a:off x="6038743"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4"/>
            <p:cNvSpPr/>
            <p:nvPr/>
          </p:nvSpPr>
          <p:spPr>
            <a:xfrm>
              <a:off x="6110322"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4"/>
            <p:cNvSpPr/>
            <p:nvPr/>
          </p:nvSpPr>
          <p:spPr>
            <a:xfrm>
              <a:off x="6181901"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4"/>
            <p:cNvSpPr/>
            <p:nvPr/>
          </p:nvSpPr>
          <p:spPr>
            <a:xfrm>
              <a:off x="6253460"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4"/>
            <p:cNvSpPr/>
            <p:nvPr/>
          </p:nvSpPr>
          <p:spPr>
            <a:xfrm>
              <a:off x="6325039"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4"/>
            <p:cNvSpPr/>
            <p:nvPr/>
          </p:nvSpPr>
          <p:spPr>
            <a:xfrm>
              <a:off x="5658966" y="2330530"/>
              <a:ext cx="791177" cy="148976"/>
            </a:xfrm>
            <a:custGeom>
              <a:avLst/>
              <a:gdLst/>
              <a:ahLst/>
              <a:cxnLst/>
              <a:rect l="l" t="t" r="r" b="b"/>
              <a:pathLst>
                <a:path w="40930" h="7707" extrusionOk="0">
                  <a:moveTo>
                    <a:pt x="0" y="1"/>
                  </a:moveTo>
                  <a:lnTo>
                    <a:pt x="0"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4"/>
            <p:cNvSpPr/>
            <p:nvPr/>
          </p:nvSpPr>
          <p:spPr>
            <a:xfrm>
              <a:off x="5658966" y="2330530"/>
              <a:ext cx="791177" cy="16798"/>
            </a:xfrm>
            <a:custGeom>
              <a:avLst/>
              <a:gdLst/>
              <a:ahLst/>
              <a:cxnLst/>
              <a:rect l="l" t="t" r="r" b="b"/>
              <a:pathLst>
                <a:path w="40930" h="869" extrusionOk="0">
                  <a:moveTo>
                    <a:pt x="0" y="1"/>
                  </a:moveTo>
                  <a:lnTo>
                    <a:pt x="0"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4"/>
            <p:cNvSpPr/>
            <p:nvPr/>
          </p:nvSpPr>
          <p:spPr>
            <a:xfrm>
              <a:off x="5788574"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4"/>
            <p:cNvSpPr/>
            <p:nvPr/>
          </p:nvSpPr>
          <p:spPr>
            <a:xfrm>
              <a:off x="5860133"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4"/>
            <p:cNvSpPr/>
            <p:nvPr/>
          </p:nvSpPr>
          <p:spPr>
            <a:xfrm>
              <a:off x="5931712"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4"/>
            <p:cNvSpPr/>
            <p:nvPr/>
          </p:nvSpPr>
          <p:spPr>
            <a:xfrm>
              <a:off x="6003291"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4"/>
            <p:cNvSpPr/>
            <p:nvPr/>
          </p:nvSpPr>
          <p:spPr>
            <a:xfrm>
              <a:off x="6074851"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4"/>
            <p:cNvSpPr/>
            <p:nvPr/>
          </p:nvSpPr>
          <p:spPr>
            <a:xfrm>
              <a:off x="6146430"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4"/>
            <p:cNvSpPr/>
            <p:nvPr/>
          </p:nvSpPr>
          <p:spPr>
            <a:xfrm>
              <a:off x="6218009"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4"/>
            <p:cNvSpPr/>
            <p:nvPr/>
          </p:nvSpPr>
          <p:spPr>
            <a:xfrm>
              <a:off x="6289569"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4"/>
            <p:cNvSpPr/>
            <p:nvPr/>
          </p:nvSpPr>
          <p:spPr>
            <a:xfrm>
              <a:off x="6361148"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4"/>
            <p:cNvSpPr/>
            <p:nvPr/>
          </p:nvSpPr>
          <p:spPr>
            <a:xfrm>
              <a:off x="5624153" y="2181592"/>
              <a:ext cx="791177" cy="148957"/>
            </a:xfrm>
            <a:custGeom>
              <a:avLst/>
              <a:gdLst/>
              <a:ahLst/>
              <a:cxnLst/>
              <a:rect l="l" t="t" r="r" b="b"/>
              <a:pathLst>
                <a:path w="40930" h="7706" extrusionOk="0">
                  <a:moveTo>
                    <a:pt x="0" y="0"/>
                  </a:moveTo>
                  <a:lnTo>
                    <a:pt x="0" y="7706"/>
                  </a:lnTo>
                  <a:lnTo>
                    <a:pt x="40929" y="7706"/>
                  </a:lnTo>
                  <a:lnTo>
                    <a:pt x="40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4"/>
            <p:cNvSpPr/>
            <p:nvPr/>
          </p:nvSpPr>
          <p:spPr>
            <a:xfrm>
              <a:off x="5624153" y="2181592"/>
              <a:ext cx="791177" cy="16778"/>
            </a:xfrm>
            <a:custGeom>
              <a:avLst/>
              <a:gdLst/>
              <a:ahLst/>
              <a:cxnLst/>
              <a:rect l="l" t="t" r="r" b="b"/>
              <a:pathLst>
                <a:path w="40930" h="868" extrusionOk="0">
                  <a:moveTo>
                    <a:pt x="0" y="0"/>
                  </a:moveTo>
                  <a:lnTo>
                    <a:pt x="0" y="868"/>
                  </a:lnTo>
                  <a:lnTo>
                    <a:pt x="40929" y="868"/>
                  </a:lnTo>
                  <a:lnTo>
                    <a:pt x="409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4"/>
            <p:cNvSpPr/>
            <p:nvPr/>
          </p:nvSpPr>
          <p:spPr>
            <a:xfrm>
              <a:off x="6326334"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4"/>
            <p:cNvSpPr/>
            <p:nvPr/>
          </p:nvSpPr>
          <p:spPr>
            <a:xfrm>
              <a:off x="6254755"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4"/>
            <p:cNvSpPr/>
            <p:nvPr/>
          </p:nvSpPr>
          <p:spPr>
            <a:xfrm>
              <a:off x="6183176"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4"/>
            <p:cNvSpPr/>
            <p:nvPr/>
          </p:nvSpPr>
          <p:spPr>
            <a:xfrm>
              <a:off x="6111617"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4"/>
            <p:cNvSpPr/>
            <p:nvPr/>
          </p:nvSpPr>
          <p:spPr>
            <a:xfrm>
              <a:off x="6040038"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4"/>
            <p:cNvSpPr/>
            <p:nvPr/>
          </p:nvSpPr>
          <p:spPr>
            <a:xfrm>
              <a:off x="5968459"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4"/>
            <p:cNvSpPr/>
            <p:nvPr/>
          </p:nvSpPr>
          <p:spPr>
            <a:xfrm>
              <a:off x="5896899"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4"/>
            <p:cNvSpPr/>
            <p:nvPr/>
          </p:nvSpPr>
          <p:spPr>
            <a:xfrm>
              <a:off x="5825320"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4"/>
            <p:cNvSpPr/>
            <p:nvPr/>
          </p:nvSpPr>
          <p:spPr>
            <a:xfrm>
              <a:off x="5656376" y="2032635"/>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4"/>
            <p:cNvSpPr/>
            <p:nvPr/>
          </p:nvSpPr>
          <p:spPr>
            <a:xfrm>
              <a:off x="5656376" y="2032635"/>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4"/>
            <p:cNvSpPr/>
            <p:nvPr/>
          </p:nvSpPr>
          <p:spPr>
            <a:xfrm>
              <a:off x="6358557"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4"/>
            <p:cNvSpPr/>
            <p:nvPr/>
          </p:nvSpPr>
          <p:spPr>
            <a:xfrm>
              <a:off x="6286998"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4"/>
            <p:cNvSpPr/>
            <p:nvPr/>
          </p:nvSpPr>
          <p:spPr>
            <a:xfrm>
              <a:off x="6215419"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4"/>
            <p:cNvSpPr/>
            <p:nvPr/>
          </p:nvSpPr>
          <p:spPr>
            <a:xfrm>
              <a:off x="6143840"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4"/>
            <p:cNvSpPr/>
            <p:nvPr/>
          </p:nvSpPr>
          <p:spPr>
            <a:xfrm>
              <a:off x="6072280"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4"/>
            <p:cNvSpPr/>
            <p:nvPr/>
          </p:nvSpPr>
          <p:spPr>
            <a:xfrm>
              <a:off x="6000701"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4"/>
            <p:cNvSpPr/>
            <p:nvPr/>
          </p:nvSpPr>
          <p:spPr>
            <a:xfrm>
              <a:off x="5929141"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4"/>
            <p:cNvSpPr/>
            <p:nvPr/>
          </p:nvSpPr>
          <p:spPr>
            <a:xfrm>
              <a:off x="5857562" y="2032635"/>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4"/>
            <p:cNvSpPr/>
            <p:nvPr/>
          </p:nvSpPr>
          <p:spPr>
            <a:xfrm>
              <a:off x="5785983"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4"/>
            <p:cNvSpPr/>
            <p:nvPr/>
          </p:nvSpPr>
          <p:spPr>
            <a:xfrm>
              <a:off x="5678953" y="1883697"/>
              <a:ext cx="791834" cy="148957"/>
            </a:xfrm>
            <a:custGeom>
              <a:avLst/>
              <a:gdLst/>
              <a:ahLst/>
              <a:cxnLst/>
              <a:rect l="l" t="t" r="r" b="b"/>
              <a:pathLst>
                <a:path w="40964"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4"/>
            <p:cNvSpPr/>
            <p:nvPr/>
          </p:nvSpPr>
          <p:spPr>
            <a:xfrm>
              <a:off x="5678953" y="1883697"/>
              <a:ext cx="791834" cy="16778"/>
            </a:xfrm>
            <a:custGeom>
              <a:avLst/>
              <a:gdLst/>
              <a:ahLst/>
              <a:cxnLst/>
              <a:rect l="l" t="t" r="r" b="b"/>
              <a:pathLst>
                <a:path w="40964"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4"/>
            <p:cNvSpPr/>
            <p:nvPr/>
          </p:nvSpPr>
          <p:spPr>
            <a:xfrm>
              <a:off x="6381135"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4"/>
            <p:cNvSpPr/>
            <p:nvPr/>
          </p:nvSpPr>
          <p:spPr>
            <a:xfrm>
              <a:off x="6309556" y="188369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4"/>
            <p:cNvSpPr/>
            <p:nvPr/>
          </p:nvSpPr>
          <p:spPr>
            <a:xfrm>
              <a:off x="6237996"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4"/>
            <p:cNvSpPr/>
            <p:nvPr/>
          </p:nvSpPr>
          <p:spPr>
            <a:xfrm>
              <a:off x="6166417" y="188369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4"/>
            <p:cNvSpPr/>
            <p:nvPr/>
          </p:nvSpPr>
          <p:spPr>
            <a:xfrm>
              <a:off x="6094838"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4"/>
            <p:cNvSpPr/>
            <p:nvPr/>
          </p:nvSpPr>
          <p:spPr>
            <a:xfrm>
              <a:off x="6023279"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4"/>
            <p:cNvSpPr/>
            <p:nvPr/>
          </p:nvSpPr>
          <p:spPr>
            <a:xfrm>
              <a:off x="5951700"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4"/>
            <p:cNvSpPr/>
            <p:nvPr/>
          </p:nvSpPr>
          <p:spPr>
            <a:xfrm>
              <a:off x="5880121" y="1883697"/>
              <a:ext cx="30986" cy="148957"/>
            </a:xfrm>
            <a:custGeom>
              <a:avLst/>
              <a:gdLst/>
              <a:ahLst/>
              <a:cxnLst/>
              <a:rect l="l" t="t" r="r" b="b"/>
              <a:pathLst>
                <a:path w="1603"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4"/>
            <p:cNvSpPr/>
            <p:nvPr/>
          </p:nvSpPr>
          <p:spPr>
            <a:xfrm>
              <a:off x="5808561"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4"/>
            <p:cNvSpPr/>
            <p:nvPr/>
          </p:nvSpPr>
          <p:spPr>
            <a:xfrm>
              <a:off x="5643483" y="1734741"/>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4"/>
            <p:cNvSpPr/>
            <p:nvPr/>
          </p:nvSpPr>
          <p:spPr>
            <a:xfrm>
              <a:off x="5643483" y="1734741"/>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4"/>
            <p:cNvSpPr/>
            <p:nvPr/>
          </p:nvSpPr>
          <p:spPr>
            <a:xfrm>
              <a:off x="6345664"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4"/>
            <p:cNvSpPr/>
            <p:nvPr/>
          </p:nvSpPr>
          <p:spPr>
            <a:xfrm>
              <a:off x="6274105"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4"/>
            <p:cNvSpPr/>
            <p:nvPr/>
          </p:nvSpPr>
          <p:spPr>
            <a:xfrm>
              <a:off x="6202526" y="1734741"/>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4"/>
            <p:cNvSpPr/>
            <p:nvPr/>
          </p:nvSpPr>
          <p:spPr>
            <a:xfrm>
              <a:off x="6130309"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4"/>
            <p:cNvSpPr/>
            <p:nvPr/>
          </p:nvSpPr>
          <p:spPr>
            <a:xfrm>
              <a:off x="6059387"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4"/>
            <p:cNvSpPr/>
            <p:nvPr/>
          </p:nvSpPr>
          <p:spPr>
            <a:xfrm>
              <a:off x="5987808"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4"/>
            <p:cNvSpPr/>
            <p:nvPr/>
          </p:nvSpPr>
          <p:spPr>
            <a:xfrm>
              <a:off x="5915591"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4"/>
            <p:cNvSpPr/>
            <p:nvPr/>
          </p:nvSpPr>
          <p:spPr>
            <a:xfrm>
              <a:off x="5844012"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4"/>
            <p:cNvSpPr/>
            <p:nvPr/>
          </p:nvSpPr>
          <p:spPr>
            <a:xfrm>
              <a:off x="5772452"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4"/>
            <p:cNvSpPr/>
            <p:nvPr/>
          </p:nvSpPr>
          <p:spPr>
            <a:xfrm>
              <a:off x="5862724" y="1145021"/>
              <a:ext cx="2386733" cy="1794230"/>
            </a:xfrm>
            <a:custGeom>
              <a:avLst/>
              <a:gdLst/>
              <a:ahLst/>
              <a:cxnLst/>
              <a:rect l="l" t="t" r="r" b="b"/>
              <a:pathLst>
                <a:path w="123473" h="92821" extrusionOk="0">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4"/>
            <p:cNvSpPr/>
            <p:nvPr/>
          </p:nvSpPr>
          <p:spPr>
            <a:xfrm>
              <a:off x="5949129" y="1190543"/>
              <a:ext cx="2249046" cy="1704848"/>
            </a:xfrm>
            <a:custGeom>
              <a:avLst/>
              <a:gdLst/>
              <a:ahLst/>
              <a:cxnLst/>
              <a:rect l="l" t="t" r="r" b="b"/>
              <a:pathLst>
                <a:path w="116350" h="88197" extrusionOk="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4"/>
            <p:cNvSpPr/>
            <p:nvPr/>
          </p:nvSpPr>
          <p:spPr>
            <a:xfrm>
              <a:off x="7699093" y="2433056"/>
              <a:ext cx="33538" cy="493282"/>
            </a:xfrm>
            <a:custGeom>
              <a:avLst/>
              <a:gdLst/>
              <a:ahLst/>
              <a:cxnLst/>
              <a:rect l="l" t="t" r="r" b="b"/>
              <a:pathLst>
                <a:path w="1735" h="25519" extrusionOk="0">
                  <a:moveTo>
                    <a:pt x="0" y="1"/>
                  </a:moveTo>
                  <a:lnTo>
                    <a:pt x="0" y="25519"/>
                  </a:lnTo>
                  <a:lnTo>
                    <a:pt x="1735" y="2551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4"/>
            <p:cNvSpPr/>
            <p:nvPr/>
          </p:nvSpPr>
          <p:spPr>
            <a:xfrm>
              <a:off x="7989256" y="2164833"/>
              <a:ext cx="32900" cy="761505"/>
            </a:xfrm>
            <a:custGeom>
              <a:avLst/>
              <a:gdLst/>
              <a:ahLst/>
              <a:cxnLst/>
              <a:rect l="l" t="t" r="r" b="b"/>
              <a:pathLst>
                <a:path w="1702" h="39395" extrusionOk="0">
                  <a:moveTo>
                    <a:pt x="0" y="0"/>
                  </a:moveTo>
                  <a:lnTo>
                    <a:pt x="0" y="39395"/>
                  </a:lnTo>
                  <a:lnTo>
                    <a:pt x="1701" y="39395"/>
                  </a:lnTo>
                  <a:lnTo>
                    <a:pt x="1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4"/>
            <p:cNvSpPr/>
            <p:nvPr/>
          </p:nvSpPr>
          <p:spPr>
            <a:xfrm>
              <a:off x="8283922" y="2347308"/>
              <a:ext cx="33538" cy="579030"/>
            </a:xfrm>
            <a:custGeom>
              <a:avLst/>
              <a:gdLst/>
              <a:ahLst/>
              <a:cxnLst/>
              <a:rect l="l" t="t" r="r" b="b"/>
              <a:pathLst>
                <a:path w="1735" h="29955" extrusionOk="0">
                  <a:moveTo>
                    <a:pt x="0" y="0"/>
                  </a:moveTo>
                  <a:lnTo>
                    <a:pt x="0" y="29955"/>
                  </a:lnTo>
                  <a:lnTo>
                    <a:pt x="1735" y="29955"/>
                  </a:ln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4"/>
            <p:cNvSpPr/>
            <p:nvPr/>
          </p:nvSpPr>
          <p:spPr>
            <a:xfrm>
              <a:off x="7466959" y="2433056"/>
              <a:ext cx="232153" cy="493282"/>
            </a:xfrm>
            <a:custGeom>
              <a:avLst/>
              <a:gdLst/>
              <a:ahLst/>
              <a:cxnLst/>
              <a:rect l="l" t="t" r="r" b="b"/>
              <a:pathLst>
                <a:path w="12010" h="25519" extrusionOk="0">
                  <a:moveTo>
                    <a:pt x="1" y="1"/>
                  </a:moveTo>
                  <a:lnTo>
                    <a:pt x="1" y="25519"/>
                  </a:lnTo>
                  <a:lnTo>
                    <a:pt x="12009" y="25519"/>
                  </a:lnTo>
                  <a:lnTo>
                    <a:pt x="1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4"/>
            <p:cNvSpPr/>
            <p:nvPr/>
          </p:nvSpPr>
          <p:spPr>
            <a:xfrm>
              <a:off x="7756484" y="2164833"/>
              <a:ext cx="232791" cy="761505"/>
            </a:xfrm>
            <a:custGeom>
              <a:avLst/>
              <a:gdLst/>
              <a:ahLst/>
              <a:cxnLst/>
              <a:rect l="l" t="t" r="r" b="b"/>
              <a:pathLst>
                <a:path w="12043" h="39395" extrusionOk="0">
                  <a:moveTo>
                    <a:pt x="0" y="0"/>
                  </a:moveTo>
                  <a:lnTo>
                    <a:pt x="0" y="39395"/>
                  </a:lnTo>
                  <a:lnTo>
                    <a:pt x="12042" y="39395"/>
                  </a:ln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4"/>
            <p:cNvSpPr/>
            <p:nvPr/>
          </p:nvSpPr>
          <p:spPr>
            <a:xfrm>
              <a:off x="8051788" y="2347308"/>
              <a:ext cx="232791" cy="579030"/>
            </a:xfrm>
            <a:custGeom>
              <a:avLst/>
              <a:gdLst/>
              <a:ahLst/>
              <a:cxnLst/>
              <a:rect l="l" t="t" r="r" b="b"/>
              <a:pathLst>
                <a:path w="12043" h="29955" extrusionOk="0">
                  <a:moveTo>
                    <a:pt x="1" y="0"/>
                  </a:moveTo>
                  <a:lnTo>
                    <a:pt x="1" y="29955"/>
                  </a:lnTo>
                  <a:lnTo>
                    <a:pt x="12043" y="29955"/>
                  </a:ln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4"/>
            <p:cNvSpPr/>
            <p:nvPr/>
          </p:nvSpPr>
          <p:spPr>
            <a:xfrm>
              <a:off x="6864076" y="2727085"/>
              <a:ext cx="72893" cy="158641"/>
            </a:xfrm>
            <a:custGeom>
              <a:avLst/>
              <a:gdLst/>
              <a:ahLst/>
              <a:cxnLst/>
              <a:rect l="l" t="t" r="r" b="b"/>
              <a:pathLst>
                <a:path w="3771" h="8207" extrusionOk="0">
                  <a:moveTo>
                    <a:pt x="568" y="1"/>
                  </a:moveTo>
                  <a:lnTo>
                    <a:pt x="1" y="7606"/>
                  </a:lnTo>
                  <a:lnTo>
                    <a:pt x="3237" y="8206"/>
                  </a:lnTo>
                  <a:lnTo>
                    <a:pt x="3770" y="601"/>
                  </a:lnTo>
                  <a:lnTo>
                    <a:pt x="568"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4"/>
            <p:cNvSpPr/>
            <p:nvPr/>
          </p:nvSpPr>
          <p:spPr>
            <a:xfrm>
              <a:off x="7266430" y="2737407"/>
              <a:ext cx="79330" cy="147024"/>
            </a:xfrm>
            <a:custGeom>
              <a:avLst/>
              <a:gdLst/>
              <a:ahLst/>
              <a:cxnLst/>
              <a:rect l="l" t="t" r="r" b="b"/>
              <a:pathLst>
                <a:path w="4104" h="7606" extrusionOk="0">
                  <a:moveTo>
                    <a:pt x="1" y="0"/>
                  </a:moveTo>
                  <a:lnTo>
                    <a:pt x="835" y="7606"/>
                  </a:lnTo>
                  <a:lnTo>
                    <a:pt x="4104" y="7606"/>
                  </a:ln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4"/>
            <p:cNvSpPr/>
            <p:nvPr/>
          </p:nvSpPr>
          <p:spPr>
            <a:xfrm>
              <a:off x="7154876" y="2876680"/>
              <a:ext cx="218622" cy="72236"/>
            </a:xfrm>
            <a:custGeom>
              <a:avLst/>
              <a:gdLst/>
              <a:ahLst/>
              <a:cxnLst/>
              <a:rect l="l" t="t" r="r" b="b"/>
              <a:pathLst>
                <a:path w="11310" h="3737" extrusionOk="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4"/>
            <p:cNvSpPr/>
            <p:nvPr/>
          </p:nvSpPr>
          <p:spPr>
            <a:xfrm>
              <a:off x="6717709" y="2860307"/>
              <a:ext cx="223764" cy="84317"/>
            </a:xfrm>
            <a:custGeom>
              <a:avLst/>
              <a:gdLst/>
              <a:ahLst/>
              <a:cxnLst/>
              <a:rect l="l" t="t" r="r" b="b"/>
              <a:pathLst>
                <a:path w="11576" h="4362" extrusionOk="0">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4"/>
            <p:cNvSpPr/>
            <p:nvPr/>
          </p:nvSpPr>
          <p:spPr>
            <a:xfrm>
              <a:off x="6665479" y="913273"/>
              <a:ext cx="417199" cy="294686"/>
            </a:xfrm>
            <a:custGeom>
              <a:avLst/>
              <a:gdLst/>
              <a:ahLst/>
              <a:cxnLst/>
              <a:rect l="l" t="t" r="r" b="b"/>
              <a:pathLst>
                <a:path w="21583" h="15245" extrusionOk="0">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4"/>
            <p:cNvSpPr/>
            <p:nvPr/>
          </p:nvSpPr>
          <p:spPr>
            <a:xfrm>
              <a:off x="6893090" y="870013"/>
              <a:ext cx="274718" cy="250266"/>
            </a:xfrm>
            <a:custGeom>
              <a:avLst/>
              <a:gdLst/>
              <a:ahLst/>
              <a:cxnLst/>
              <a:rect l="l" t="t" r="r" b="b"/>
              <a:pathLst>
                <a:path w="14212" h="12947" extrusionOk="0">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4"/>
            <p:cNvSpPr/>
            <p:nvPr/>
          </p:nvSpPr>
          <p:spPr>
            <a:xfrm>
              <a:off x="6619068" y="1114460"/>
              <a:ext cx="89633" cy="75368"/>
            </a:xfrm>
            <a:custGeom>
              <a:avLst/>
              <a:gdLst/>
              <a:ahLst/>
              <a:cxnLst/>
              <a:rect l="l" t="t" r="r" b="b"/>
              <a:pathLst>
                <a:path w="4637" h="3899" extrusionOk="0">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84"/>
            <p:cNvSpPr/>
            <p:nvPr/>
          </p:nvSpPr>
          <p:spPr>
            <a:xfrm>
              <a:off x="6581026" y="1114460"/>
              <a:ext cx="76102" cy="72874"/>
            </a:xfrm>
            <a:custGeom>
              <a:avLst/>
              <a:gdLst/>
              <a:ahLst/>
              <a:cxnLst/>
              <a:rect l="l" t="t" r="r" b="b"/>
              <a:pathLst>
                <a:path w="3937" h="3770" extrusionOk="0">
                  <a:moveTo>
                    <a:pt x="1468" y="0"/>
                  </a:moveTo>
                  <a:lnTo>
                    <a:pt x="0" y="3303"/>
                  </a:lnTo>
                  <a:lnTo>
                    <a:pt x="1935" y="3770"/>
                  </a:lnTo>
                  <a:lnTo>
                    <a:pt x="3936"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84"/>
            <p:cNvSpPr/>
            <p:nvPr/>
          </p:nvSpPr>
          <p:spPr>
            <a:xfrm>
              <a:off x="6869237" y="2727085"/>
              <a:ext cx="67732" cy="87720"/>
            </a:xfrm>
            <a:custGeom>
              <a:avLst/>
              <a:gdLst/>
              <a:ahLst/>
              <a:cxnLst/>
              <a:rect l="l" t="t" r="r" b="b"/>
              <a:pathLst>
                <a:path w="3504" h="4538" extrusionOk="0">
                  <a:moveTo>
                    <a:pt x="301" y="1"/>
                  </a:moveTo>
                  <a:lnTo>
                    <a:pt x="1" y="3903"/>
                  </a:lnTo>
                  <a:lnTo>
                    <a:pt x="3236" y="4537"/>
                  </a:lnTo>
                  <a:lnTo>
                    <a:pt x="3503" y="601"/>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4"/>
            <p:cNvSpPr/>
            <p:nvPr/>
          </p:nvSpPr>
          <p:spPr>
            <a:xfrm>
              <a:off x="7266430" y="2737407"/>
              <a:ext cx="71598" cy="76102"/>
            </a:xfrm>
            <a:custGeom>
              <a:avLst/>
              <a:gdLst/>
              <a:ahLst/>
              <a:cxnLst/>
              <a:rect l="l" t="t" r="r" b="b"/>
              <a:pathLst>
                <a:path w="3704" h="3937" extrusionOk="0">
                  <a:moveTo>
                    <a:pt x="1" y="0"/>
                  </a:moveTo>
                  <a:lnTo>
                    <a:pt x="434" y="3936"/>
                  </a:lnTo>
                  <a:lnTo>
                    <a:pt x="3703" y="3936"/>
                  </a:lnTo>
                  <a:lnTo>
                    <a:pt x="33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4"/>
            <p:cNvSpPr/>
            <p:nvPr/>
          </p:nvSpPr>
          <p:spPr>
            <a:xfrm>
              <a:off x="6924694" y="866205"/>
              <a:ext cx="442986" cy="580345"/>
            </a:xfrm>
            <a:custGeom>
              <a:avLst/>
              <a:gdLst/>
              <a:ahLst/>
              <a:cxnLst/>
              <a:rect l="l" t="t" r="r" b="b"/>
              <a:pathLst>
                <a:path w="22917" h="30023" extrusionOk="0">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84"/>
            <p:cNvSpPr/>
            <p:nvPr/>
          </p:nvSpPr>
          <p:spPr>
            <a:xfrm>
              <a:off x="7101371" y="712744"/>
              <a:ext cx="154118" cy="200336"/>
            </a:xfrm>
            <a:custGeom>
              <a:avLst/>
              <a:gdLst/>
              <a:ahLst/>
              <a:cxnLst/>
              <a:rect l="l" t="t" r="r" b="b"/>
              <a:pathLst>
                <a:path w="7973" h="10364" extrusionOk="0">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4"/>
            <p:cNvSpPr/>
            <p:nvPr/>
          </p:nvSpPr>
          <p:spPr>
            <a:xfrm>
              <a:off x="7112331" y="912636"/>
              <a:ext cx="61276" cy="44768"/>
            </a:xfrm>
            <a:custGeom>
              <a:avLst/>
              <a:gdLst/>
              <a:ahLst/>
              <a:cxnLst/>
              <a:rect l="l" t="t" r="r" b="b"/>
              <a:pathLst>
                <a:path w="3170" h="2316" extrusionOk="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4"/>
            <p:cNvSpPr/>
            <p:nvPr/>
          </p:nvSpPr>
          <p:spPr>
            <a:xfrm>
              <a:off x="7078793" y="948106"/>
              <a:ext cx="67732" cy="344325"/>
            </a:xfrm>
            <a:custGeom>
              <a:avLst/>
              <a:gdLst/>
              <a:ahLst/>
              <a:cxnLst/>
              <a:rect l="l" t="t" r="r" b="b"/>
              <a:pathLst>
                <a:path w="3504" h="17813" extrusionOk="0">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4"/>
            <p:cNvSpPr/>
            <p:nvPr/>
          </p:nvSpPr>
          <p:spPr>
            <a:xfrm>
              <a:off x="7148439" y="870477"/>
              <a:ext cx="139930" cy="78286"/>
            </a:xfrm>
            <a:custGeom>
              <a:avLst/>
              <a:gdLst/>
              <a:ahLst/>
              <a:cxnLst/>
              <a:rect l="l" t="t" r="r" b="b"/>
              <a:pathLst>
                <a:path w="7239" h="4050" extrusionOk="0">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4"/>
            <p:cNvSpPr/>
            <p:nvPr/>
          </p:nvSpPr>
          <p:spPr>
            <a:xfrm>
              <a:off x="7073632" y="861662"/>
              <a:ext cx="74826" cy="82578"/>
            </a:xfrm>
            <a:custGeom>
              <a:avLst/>
              <a:gdLst/>
              <a:ahLst/>
              <a:cxnLst/>
              <a:rect l="l" t="t" r="r" b="b"/>
              <a:pathLst>
                <a:path w="3871" h="4272" extrusionOk="0">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4"/>
            <p:cNvSpPr/>
            <p:nvPr/>
          </p:nvSpPr>
          <p:spPr>
            <a:xfrm>
              <a:off x="7158761" y="741121"/>
              <a:ext cx="56753" cy="67075"/>
            </a:xfrm>
            <a:custGeom>
              <a:avLst/>
              <a:gdLst/>
              <a:ahLst/>
              <a:cxnLst/>
              <a:rect l="l" t="t" r="r" b="b"/>
              <a:pathLst>
                <a:path w="2936" h="3470" extrusionOk="0">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4"/>
            <p:cNvSpPr/>
            <p:nvPr/>
          </p:nvSpPr>
          <p:spPr>
            <a:xfrm>
              <a:off x="7085462" y="563980"/>
              <a:ext cx="93654" cy="96534"/>
            </a:xfrm>
            <a:custGeom>
              <a:avLst/>
              <a:gdLst/>
              <a:ahLst/>
              <a:cxnLst/>
              <a:rect l="l" t="t" r="r" b="b"/>
              <a:pathLst>
                <a:path w="4845" h="4994" extrusionOk="0">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4"/>
            <p:cNvSpPr/>
            <p:nvPr/>
          </p:nvSpPr>
          <p:spPr>
            <a:xfrm>
              <a:off x="7084901" y="546139"/>
              <a:ext cx="212417" cy="244119"/>
            </a:xfrm>
            <a:custGeom>
              <a:avLst/>
              <a:gdLst/>
              <a:ahLst/>
              <a:cxnLst/>
              <a:rect l="l" t="t" r="r" b="b"/>
              <a:pathLst>
                <a:path w="10989" h="12629" extrusionOk="0">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4"/>
            <p:cNvSpPr/>
            <p:nvPr/>
          </p:nvSpPr>
          <p:spPr>
            <a:xfrm>
              <a:off x="7061396" y="458806"/>
              <a:ext cx="298552" cy="295092"/>
            </a:xfrm>
            <a:custGeom>
              <a:avLst/>
              <a:gdLst/>
              <a:ahLst/>
              <a:cxnLst/>
              <a:rect l="l" t="t" r="r" b="b"/>
              <a:pathLst>
                <a:path w="15445" h="15266" extrusionOk="0">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4"/>
            <p:cNvSpPr/>
            <p:nvPr/>
          </p:nvSpPr>
          <p:spPr>
            <a:xfrm>
              <a:off x="7142640" y="704529"/>
              <a:ext cx="43222" cy="12816"/>
            </a:xfrm>
            <a:custGeom>
              <a:avLst/>
              <a:gdLst/>
              <a:ahLst/>
              <a:cxnLst/>
              <a:rect l="l" t="t" r="r" b="b"/>
              <a:pathLst>
                <a:path w="2236" h="663" extrusionOk="0">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4"/>
            <p:cNvSpPr/>
            <p:nvPr/>
          </p:nvSpPr>
          <p:spPr>
            <a:xfrm>
              <a:off x="7222589" y="676094"/>
              <a:ext cx="82558" cy="63151"/>
            </a:xfrm>
            <a:custGeom>
              <a:avLst/>
              <a:gdLst/>
              <a:ahLst/>
              <a:cxnLst/>
              <a:rect l="l" t="t" r="r" b="b"/>
              <a:pathLst>
                <a:path w="4271" h="3267" extrusionOk="0">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4"/>
            <p:cNvSpPr/>
            <p:nvPr/>
          </p:nvSpPr>
          <p:spPr>
            <a:xfrm>
              <a:off x="6824758" y="1422658"/>
              <a:ext cx="368836" cy="1380529"/>
            </a:xfrm>
            <a:custGeom>
              <a:avLst/>
              <a:gdLst/>
              <a:ahLst/>
              <a:cxnLst/>
              <a:rect l="l" t="t" r="r" b="b"/>
              <a:pathLst>
                <a:path w="19081" h="71419" extrusionOk="0">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4"/>
            <p:cNvSpPr/>
            <p:nvPr/>
          </p:nvSpPr>
          <p:spPr>
            <a:xfrm>
              <a:off x="7052369" y="1559359"/>
              <a:ext cx="92861" cy="378520"/>
            </a:xfrm>
            <a:custGeom>
              <a:avLst/>
              <a:gdLst/>
              <a:ahLst/>
              <a:cxnLst/>
              <a:rect l="l" t="t" r="r" b="b"/>
              <a:pathLst>
                <a:path w="4804" h="19582" extrusionOk="0">
                  <a:moveTo>
                    <a:pt x="3603" y="1"/>
                  </a:moveTo>
                  <a:cubicBezTo>
                    <a:pt x="767" y="3403"/>
                    <a:pt x="0" y="13911"/>
                    <a:pt x="567" y="19581"/>
                  </a:cubicBezTo>
                  <a:cubicBezTo>
                    <a:pt x="1835" y="13777"/>
                    <a:pt x="3469" y="7506"/>
                    <a:pt x="4804" y="2569"/>
                  </a:cubicBezTo>
                  <a:lnTo>
                    <a:pt x="36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4"/>
            <p:cNvSpPr/>
            <p:nvPr/>
          </p:nvSpPr>
          <p:spPr>
            <a:xfrm>
              <a:off x="7091048" y="1431047"/>
              <a:ext cx="270833" cy="1367636"/>
            </a:xfrm>
            <a:custGeom>
              <a:avLst/>
              <a:gdLst/>
              <a:ahLst/>
              <a:cxnLst/>
              <a:rect l="l" t="t" r="r" b="b"/>
              <a:pathLst>
                <a:path w="14011" h="70752" extrusionOk="0">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4"/>
            <p:cNvSpPr/>
            <p:nvPr/>
          </p:nvSpPr>
          <p:spPr>
            <a:xfrm>
              <a:off x="7223884" y="2757394"/>
              <a:ext cx="150890" cy="43860"/>
            </a:xfrm>
            <a:custGeom>
              <a:avLst/>
              <a:gdLst/>
              <a:ahLst/>
              <a:cxnLst/>
              <a:rect l="l" t="t" r="r" b="b"/>
              <a:pathLst>
                <a:path w="7806" h="2269" extrusionOk="0">
                  <a:moveTo>
                    <a:pt x="0" y="0"/>
                  </a:moveTo>
                  <a:lnTo>
                    <a:pt x="400" y="2269"/>
                  </a:lnTo>
                  <a:lnTo>
                    <a:pt x="7472" y="2269"/>
                  </a:lnTo>
                  <a:lnTo>
                    <a:pt x="7806" y="13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4"/>
            <p:cNvSpPr/>
            <p:nvPr/>
          </p:nvSpPr>
          <p:spPr>
            <a:xfrm>
              <a:off x="6838289" y="2740635"/>
              <a:ext cx="136064" cy="67075"/>
            </a:xfrm>
            <a:custGeom>
              <a:avLst/>
              <a:gdLst/>
              <a:ahLst/>
              <a:cxnLst/>
              <a:rect l="l" t="t" r="r" b="b"/>
              <a:pathLst>
                <a:path w="7039" h="3470" extrusionOk="0">
                  <a:moveTo>
                    <a:pt x="1" y="0"/>
                  </a:moveTo>
                  <a:lnTo>
                    <a:pt x="167" y="2302"/>
                  </a:lnTo>
                  <a:lnTo>
                    <a:pt x="6338" y="3469"/>
                  </a:lnTo>
                  <a:lnTo>
                    <a:pt x="7039" y="133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4"/>
            <p:cNvSpPr/>
            <p:nvPr/>
          </p:nvSpPr>
          <p:spPr>
            <a:xfrm>
              <a:off x="7172930" y="644316"/>
              <a:ext cx="14208" cy="18228"/>
            </a:xfrm>
            <a:custGeom>
              <a:avLst/>
              <a:gdLst/>
              <a:ahLst/>
              <a:cxnLst/>
              <a:rect l="l" t="t" r="r" b="b"/>
              <a:pathLst>
                <a:path w="735" h="943" extrusionOk="0">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4"/>
            <p:cNvSpPr/>
            <p:nvPr/>
          </p:nvSpPr>
          <p:spPr>
            <a:xfrm>
              <a:off x="7117492" y="629490"/>
              <a:ext cx="13550" cy="18228"/>
            </a:xfrm>
            <a:custGeom>
              <a:avLst/>
              <a:gdLst/>
              <a:ahLst/>
              <a:cxnLst/>
              <a:rect l="l" t="t" r="r" b="b"/>
              <a:pathLst>
                <a:path w="701" h="943" extrusionOk="0">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4"/>
            <p:cNvSpPr/>
            <p:nvPr/>
          </p:nvSpPr>
          <p:spPr>
            <a:xfrm>
              <a:off x="7107808" y="645050"/>
              <a:ext cx="34852" cy="45194"/>
            </a:xfrm>
            <a:custGeom>
              <a:avLst/>
              <a:gdLst/>
              <a:ahLst/>
              <a:cxnLst/>
              <a:rect l="l" t="t" r="r" b="b"/>
              <a:pathLst>
                <a:path w="1803" h="2338" extrusionOk="0">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4"/>
            <p:cNvSpPr/>
            <p:nvPr/>
          </p:nvSpPr>
          <p:spPr>
            <a:xfrm>
              <a:off x="7180875" y="616616"/>
              <a:ext cx="26250" cy="21998"/>
            </a:xfrm>
            <a:custGeom>
              <a:avLst/>
              <a:gdLst/>
              <a:ahLst/>
              <a:cxnLst/>
              <a:rect l="l" t="t" r="r" b="b"/>
              <a:pathLst>
                <a:path w="1358" h="1138" extrusionOk="0">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4"/>
            <p:cNvSpPr/>
            <p:nvPr/>
          </p:nvSpPr>
          <p:spPr>
            <a:xfrm>
              <a:off x="7103304" y="595972"/>
              <a:ext cx="29034" cy="16199"/>
            </a:xfrm>
            <a:custGeom>
              <a:avLst/>
              <a:gdLst/>
              <a:ahLst/>
              <a:cxnLst/>
              <a:rect l="l" t="t" r="r" b="b"/>
              <a:pathLst>
                <a:path w="1502" h="838" extrusionOk="0">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4"/>
            <p:cNvSpPr/>
            <p:nvPr/>
          </p:nvSpPr>
          <p:spPr>
            <a:xfrm>
              <a:off x="7240643" y="2872060"/>
              <a:ext cx="33557" cy="16237"/>
            </a:xfrm>
            <a:custGeom>
              <a:avLst/>
              <a:gdLst/>
              <a:ahLst/>
              <a:cxnLst/>
              <a:rect l="l" t="t" r="r" b="b"/>
              <a:pathLst>
                <a:path w="1736" h="840" extrusionOk="0">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4"/>
            <p:cNvSpPr/>
            <p:nvPr/>
          </p:nvSpPr>
          <p:spPr>
            <a:xfrm>
              <a:off x="7252899" y="2857330"/>
              <a:ext cx="21302" cy="28396"/>
            </a:xfrm>
            <a:custGeom>
              <a:avLst/>
              <a:gdLst/>
              <a:ahLst/>
              <a:cxnLst/>
              <a:rect l="l" t="t" r="r" b="b"/>
              <a:pathLst>
                <a:path w="1102" h="1469" extrusionOk="0">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4"/>
            <p:cNvSpPr/>
            <p:nvPr/>
          </p:nvSpPr>
          <p:spPr>
            <a:xfrm>
              <a:off x="6820873" y="2848690"/>
              <a:ext cx="38718" cy="19620"/>
            </a:xfrm>
            <a:custGeom>
              <a:avLst/>
              <a:gdLst/>
              <a:ahLst/>
              <a:cxnLst/>
              <a:rect l="l" t="t" r="r" b="b"/>
              <a:pathLst>
                <a:path w="2003" h="1015" extrusionOk="0">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4"/>
            <p:cNvSpPr/>
            <p:nvPr/>
          </p:nvSpPr>
          <p:spPr>
            <a:xfrm>
              <a:off x="6837651" y="2837227"/>
              <a:ext cx="23235" cy="31083"/>
            </a:xfrm>
            <a:custGeom>
              <a:avLst/>
              <a:gdLst/>
              <a:ahLst/>
              <a:cxnLst/>
              <a:rect l="l" t="t" r="r" b="b"/>
              <a:pathLst>
                <a:path w="1202" h="1608" extrusionOk="0">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4"/>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4"/>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4"/>
            <p:cNvSpPr/>
            <p:nvPr/>
          </p:nvSpPr>
          <p:spPr>
            <a:xfrm>
              <a:off x="6448191" y="1094821"/>
              <a:ext cx="791177" cy="725378"/>
            </a:xfrm>
            <a:custGeom>
              <a:avLst/>
              <a:gdLst/>
              <a:ahLst/>
              <a:cxnLst/>
              <a:rect l="l" t="t" r="r" b="b"/>
              <a:pathLst>
                <a:path w="40930" h="37526" extrusionOk="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4"/>
            <p:cNvSpPr/>
            <p:nvPr/>
          </p:nvSpPr>
          <p:spPr>
            <a:xfrm>
              <a:off x="6686124" y="1289841"/>
              <a:ext cx="308236" cy="343687"/>
            </a:xfrm>
            <a:custGeom>
              <a:avLst/>
              <a:gdLst/>
              <a:ahLst/>
              <a:cxnLst/>
              <a:rect l="l" t="t" r="r" b="b"/>
              <a:pathLst>
                <a:path w="15946" h="17780" extrusionOk="0">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4"/>
            <p:cNvSpPr/>
            <p:nvPr/>
          </p:nvSpPr>
          <p:spPr>
            <a:xfrm>
              <a:off x="6517179" y="1162669"/>
              <a:ext cx="620319" cy="361896"/>
            </a:xfrm>
            <a:custGeom>
              <a:avLst/>
              <a:gdLst/>
              <a:ahLst/>
              <a:cxnLst/>
              <a:rect l="l" t="t" r="r" b="b"/>
              <a:pathLst>
                <a:path w="32091" h="18722" extrusionOk="0">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4"/>
            <p:cNvSpPr/>
            <p:nvPr/>
          </p:nvSpPr>
          <p:spPr>
            <a:xfrm>
              <a:off x="7268363" y="932623"/>
              <a:ext cx="241818" cy="480389"/>
            </a:xfrm>
            <a:custGeom>
              <a:avLst/>
              <a:gdLst/>
              <a:ahLst/>
              <a:cxnLst/>
              <a:rect l="l" t="t" r="r" b="b"/>
              <a:pathLst>
                <a:path w="12510" h="24852" extrusionOk="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4"/>
            <p:cNvSpPr/>
            <p:nvPr/>
          </p:nvSpPr>
          <p:spPr>
            <a:xfrm>
              <a:off x="7250521" y="895393"/>
              <a:ext cx="228713" cy="260994"/>
            </a:xfrm>
            <a:custGeom>
              <a:avLst/>
              <a:gdLst/>
              <a:ahLst/>
              <a:cxnLst/>
              <a:rect l="l" t="t" r="r" b="b"/>
              <a:pathLst>
                <a:path w="11832" h="13502" extrusionOk="0">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4"/>
            <p:cNvSpPr/>
            <p:nvPr/>
          </p:nvSpPr>
          <p:spPr>
            <a:xfrm>
              <a:off x="7218723" y="1367219"/>
              <a:ext cx="94794" cy="76740"/>
            </a:xfrm>
            <a:custGeom>
              <a:avLst/>
              <a:gdLst/>
              <a:ahLst/>
              <a:cxnLst/>
              <a:rect l="l" t="t" r="r" b="b"/>
              <a:pathLst>
                <a:path w="4904" h="3970" extrusionOk="0">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4"/>
            <p:cNvSpPr/>
            <p:nvPr/>
          </p:nvSpPr>
          <p:spPr>
            <a:xfrm>
              <a:off x="7180682" y="1374313"/>
              <a:ext cx="79968" cy="92861"/>
            </a:xfrm>
            <a:custGeom>
              <a:avLst/>
              <a:gdLst/>
              <a:ahLst/>
              <a:cxnLst/>
              <a:rect l="l" t="t" r="r" b="b"/>
              <a:pathLst>
                <a:path w="4137" h="4804" extrusionOk="0">
                  <a:moveTo>
                    <a:pt x="1968" y="0"/>
                  </a:moveTo>
                  <a:lnTo>
                    <a:pt x="0" y="1901"/>
                  </a:lnTo>
                  <a:lnTo>
                    <a:pt x="1902" y="4804"/>
                  </a:lnTo>
                  <a:lnTo>
                    <a:pt x="4137" y="3603"/>
                  </a:lnTo>
                  <a:lnTo>
                    <a:pt x="1968"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3"/>
                                        </p:tgtEl>
                                        <p:attrNameLst>
                                          <p:attrName>style.visibility</p:attrName>
                                        </p:attrNameLst>
                                      </p:cBhvr>
                                      <p:to>
                                        <p:strVal val="visible"/>
                                      </p:to>
                                    </p:set>
                                    <p:animEffect transition="in" filter="fade">
                                      <p:cBhvr>
                                        <p:cTn id="7" dur="1000"/>
                                        <p:tgtEl>
                                          <p:spTgt spid="993"/>
                                        </p:tgtEl>
                                      </p:cBhvr>
                                    </p:animEffect>
                                  </p:childTnLst>
                                </p:cTn>
                              </p:par>
                              <p:par>
                                <p:cTn id="8" presetID="10" presetClass="entr" presetSubtype="0" fill="hold" nodeType="withEffect">
                                  <p:stCondLst>
                                    <p:cond delay="0"/>
                                  </p:stCondLst>
                                  <p:childTnLst>
                                    <p:set>
                                      <p:cBhvr>
                                        <p:cTn id="9" dur="1" fill="hold">
                                          <p:stCondLst>
                                            <p:cond delay="0"/>
                                          </p:stCondLst>
                                        </p:cTn>
                                        <p:tgtEl>
                                          <p:spTgt spid="994"/>
                                        </p:tgtEl>
                                        <p:attrNameLst>
                                          <p:attrName>style.visibility</p:attrName>
                                        </p:attrNameLst>
                                      </p:cBhvr>
                                      <p:to>
                                        <p:strVal val="visible"/>
                                      </p:to>
                                    </p:set>
                                    <p:animEffect transition="in" filter="fade">
                                      <p:cBhvr>
                                        <p:cTn id="10" dur="1000"/>
                                        <p:tgtEl>
                                          <p:spTgt spid="994"/>
                                        </p:tgtEl>
                                      </p:cBhvr>
                                    </p:animEffect>
                                  </p:childTnLst>
                                </p:cTn>
                              </p:par>
                              <p:par>
                                <p:cTn id="11" presetID="10" presetClass="entr" presetSubtype="0" fill="hold" nodeType="withEffect">
                                  <p:stCondLst>
                                    <p:cond delay="0"/>
                                  </p:stCondLst>
                                  <p:childTnLst>
                                    <p:set>
                                      <p:cBhvr>
                                        <p:cTn id="12" dur="1" fill="hold">
                                          <p:stCondLst>
                                            <p:cond delay="0"/>
                                          </p:stCondLst>
                                        </p:cTn>
                                        <p:tgtEl>
                                          <p:spTgt spid="995"/>
                                        </p:tgtEl>
                                        <p:attrNameLst>
                                          <p:attrName>style.visibility</p:attrName>
                                        </p:attrNameLst>
                                      </p:cBhvr>
                                      <p:to>
                                        <p:strVal val="visible"/>
                                      </p:to>
                                    </p:set>
                                    <p:animEffect transition="in" filter="fade">
                                      <p:cBhvr>
                                        <p:cTn id="13" dur="1000"/>
                                        <p:tgtEl>
                                          <p:spTgt spid="99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97"/>
                                        </p:tgtEl>
                                        <p:attrNameLst>
                                          <p:attrName>style.visibility</p:attrName>
                                        </p:attrNameLst>
                                      </p:cBhvr>
                                      <p:to>
                                        <p:strVal val="visible"/>
                                      </p:to>
                                    </p:set>
                                    <p:animEffect transition="in" filter="fade">
                                      <p:cBhvr>
                                        <p:cTn id="17" dur="1000"/>
                                        <p:tgtEl>
                                          <p:spTgt spid="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85"/>
          <p:cNvSpPr txBox="1">
            <a:spLocks noGrp="1"/>
          </p:cNvSpPr>
          <p:nvPr>
            <p:ph type="title" idx="4294967295"/>
          </p:nvPr>
        </p:nvSpPr>
        <p:spPr>
          <a:xfrm>
            <a:off x="720000" y="388825"/>
            <a:ext cx="7704000" cy="48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Stock Trend</a:t>
            </a:r>
            <a:endParaRPr/>
          </a:p>
        </p:txBody>
      </p:sp>
      <p:pic>
        <p:nvPicPr>
          <p:cNvPr id="1143" name="Google Shape;1143;p85"/>
          <p:cNvPicPr preferRelativeResize="0"/>
          <p:nvPr/>
        </p:nvPicPr>
        <p:blipFill>
          <a:blip r:embed="rId3">
            <a:alphaModFix/>
          </a:blip>
          <a:stretch>
            <a:fillRect/>
          </a:stretch>
        </p:blipFill>
        <p:spPr>
          <a:xfrm>
            <a:off x="425500" y="1037850"/>
            <a:ext cx="8139499" cy="4018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Google Shape;1148;p86"/>
          <p:cNvPicPr preferRelativeResize="0"/>
          <p:nvPr/>
        </p:nvPicPr>
        <p:blipFill>
          <a:blip r:embed="rId3">
            <a:alphaModFix/>
          </a:blip>
          <a:stretch>
            <a:fillRect/>
          </a:stretch>
        </p:blipFill>
        <p:spPr>
          <a:xfrm>
            <a:off x="316825" y="311500"/>
            <a:ext cx="8620150" cy="46383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87"/>
          <p:cNvSpPr txBox="1"/>
          <p:nvPr/>
        </p:nvSpPr>
        <p:spPr>
          <a:xfrm>
            <a:off x="602300" y="394200"/>
            <a:ext cx="4369500" cy="6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Balance Sheet</a:t>
            </a:r>
            <a:endParaRPr sz="2000">
              <a:latin typeface="Poppins"/>
              <a:ea typeface="Poppins"/>
              <a:cs typeface="Poppins"/>
              <a:sym typeface="Poppins"/>
            </a:endParaRPr>
          </a:p>
        </p:txBody>
      </p:sp>
      <p:pic>
        <p:nvPicPr>
          <p:cNvPr id="1154" name="Google Shape;1154;p87"/>
          <p:cNvPicPr preferRelativeResize="0"/>
          <p:nvPr/>
        </p:nvPicPr>
        <p:blipFill>
          <a:blip r:embed="rId3">
            <a:alphaModFix/>
          </a:blip>
          <a:stretch>
            <a:fillRect/>
          </a:stretch>
        </p:blipFill>
        <p:spPr>
          <a:xfrm>
            <a:off x="602300" y="1007400"/>
            <a:ext cx="7479474" cy="3876600"/>
          </a:xfrm>
          <a:prstGeom prst="rect">
            <a:avLst/>
          </a:prstGeom>
          <a:noFill/>
          <a:ln>
            <a:noFill/>
          </a:ln>
        </p:spPr>
      </p:pic>
      <p:pic>
        <p:nvPicPr>
          <p:cNvPr id="1155" name="Google Shape;1155;p87"/>
          <p:cNvPicPr preferRelativeResize="0"/>
          <p:nvPr/>
        </p:nvPicPr>
        <p:blipFill>
          <a:blip r:embed="rId4">
            <a:alphaModFix/>
          </a:blip>
          <a:stretch>
            <a:fillRect/>
          </a:stretch>
        </p:blipFill>
        <p:spPr>
          <a:xfrm>
            <a:off x="1107925" y="4013782"/>
            <a:ext cx="6723376" cy="142143"/>
          </a:xfrm>
          <a:prstGeom prst="rect">
            <a:avLst/>
          </a:prstGeom>
          <a:noFill/>
          <a:ln>
            <a:noFill/>
          </a:ln>
        </p:spPr>
      </p:pic>
      <p:pic>
        <p:nvPicPr>
          <p:cNvPr id="1156" name="Google Shape;1156;p87"/>
          <p:cNvPicPr preferRelativeResize="0"/>
          <p:nvPr/>
        </p:nvPicPr>
        <p:blipFill>
          <a:blip r:embed="rId4">
            <a:alphaModFix/>
          </a:blip>
          <a:stretch>
            <a:fillRect/>
          </a:stretch>
        </p:blipFill>
        <p:spPr>
          <a:xfrm>
            <a:off x="1107925" y="4668450"/>
            <a:ext cx="6470051" cy="215550"/>
          </a:xfrm>
          <a:prstGeom prst="rect">
            <a:avLst/>
          </a:prstGeom>
          <a:noFill/>
          <a:ln>
            <a:noFill/>
          </a:ln>
        </p:spPr>
      </p:pic>
      <p:sp>
        <p:nvSpPr>
          <p:cNvPr id="1157" name="Google Shape;1157;p87"/>
          <p:cNvSpPr txBox="1"/>
          <p:nvPr/>
        </p:nvSpPr>
        <p:spPr>
          <a:xfrm>
            <a:off x="3612750" y="3613575"/>
            <a:ext cx="2367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a:solidFill>
                  <a:srgbClr val="FF0000"/>
                </a:solidFill>
              </a:rPr>
              <a:t>8% of the total assets</a:t>
            </a:r>
            <a:endParaRPr b="1">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1"/>
          <p:cNvSpPr/>
          <p:nvPr/>
        </p:nvSpPr>
        <p:spPr>
          <a:xfrm>
            <a:off x="715100" y="2226900"/>
            <a:ext cx="1367400" cy="964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1"/>
          <p:cNvSpPr txBox="1">
            <a:spLocks noGrp="1"/>
          </p:cNvSpPr>
          <p:nvPr>
            <p:ph type="title"/>
          </p:nvPr>
        </p:nvSpPr>
        <p:spPr>
          <a:xfrm>
            <a:off x="715100" y="3481100"/>
            <a:ext cx="5814900" cy="841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r>
              <a:rPr lang="en-GB" sz="4000" b="1">
                <a:latin typeface="Arial"/>
                <a:ea typeface="Arial"/>
                <a:cs typeface="Arial"/>
                <a:sym typeface="Arial"/>
              </a:rPr>
              <a:t>Industry Overview</a:t>
            </a:r>
            <a:endParaRPr sz="4000"/>
          </a:p>
        </p:txBody>
      </p:sp>
      <p:sp>
        <p:nvSpPr>
          <p:cNvPr id="556" name="Google Shape;556;p61"/>
          <p:cNvSpPr txBox="1">
            <a:spLocks noGrp="1"/>
          </p:cNvSpPr>
          <p:nvPr>
            <p:ph type="title" idx="2"/>
          </p:nvPr>
        </p:nvSpPr>
        <p:spPr>
          <a:xfrm>
            <a:off x="715100" y="2303100"/>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a:p>
        </p:txBody>
      </p:sp>
      <p:sp>
        <p:nvSpPr>
          <p:cNvPr id="557" name="Google Shape;557;p61">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 name="Google Shape;558;p61"/>
          <p:cNvGrpSpPr/>
          <p:nvPr/>
        </p:nvGrpSpPr>
        <p:grpSpPr>
          <a:xfrm>
            <a:off x="5379126" y="458806"/>
            <a:ext cx="3125970" cy="2584885"/>
            <a:chOff x="5379126" y="458806"/>
            <a:chExt cx="3125970" cy="2584885"/>
          </a:xfrm>
        </p:grpSpPr>
        <p:sp>
          <p:nvSpPr>
            <p:cNvPr id="559" name="Google Shape;559;p61"/>
            <p:cNvSpPr/>
            <p:nvPr/>
          </p:nvSpPr>
          <p:spPr>
            <a:xfrm>
              <a:off x="5379126" y="2861196"/>
              <a:ext cx="3125970" cy="182495"/>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1"/>
            <p:cNvSpPr/>
            <p:nvPr/>
          </p:nvSpPr>
          <p:spPr>
            <a:xfrm>
              <a:off x="5624150" y="2777375"/>
              <a:ext cx="845395" cy="148976"/>
            </a:xfrm>
            <a:custGeom>
              <a:avLst/>
              <a:gdLst/>
              <a:ahLst/>
              <a:cxnLst/>
              <a:rect l="l" t="t" r="r" b="b"/>
              <a:pathLst>
                <a:path w="40964" h="7706" extrusionOk="0">
                  <a:moveTo>
                    <a:pt x="1" y="0"/>
                  </a:moveTo>
                  <a:lnTo>
                    <a:pt x="1"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1"/>
            <p:cNvSpPr/>
            <p:nvPr/>
          </p:nvSpPr>
          <p:spPr>
            <a:xfrm>
              <a:off x="5677658" y="2777381"/>
              <a:ext cx="791834" cy="16778"/>
            </a:xfrm>
            <a:custGeom>
              <a:avLst/>
              <a:gdLst/>
              <a:ahLst/>
              <a:cxnLst/>
              <a:rect l="l" t="t" r="r" b="b"/>
              <a:pathLst>
                <a:path w="40964" h="868" extrusionOk="0">
                  <a:moveTo>
                    <a:pt x="1" y="0"/>
                  </a:moveTo>
                  <a:lnTo>
                    <a:pt x="1"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1"/>
            <p:cNvSpPr/>
            <p:nvPr/>
          </p:nvSpPr>
          <p:spPr>
            <a:xfrm>
              <a:off x="5807266"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1"/>
            <p:cNvSpPr/>
            <p:nvPr/>
          </p:nvSpPr>
          <p:spPr>
            <a:xfrm>
              <a:off x="5878845"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1"/>
            <p:cNvSpPr/>
            <p:nvPr/>
          </p:nvSpPr>
          <p:spPr>
            <a:xfrm>
              <a:off x="5950404"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1"/>
            <p:cNvSpPr/>
            <p:nvPr/>
          </p:nvSpPr>
          <p:spPr>
            <a:xfrm>
              <a:off x="6021983"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1"/>
            <p:cNvSpPr/>
            <p:nvPr/>
          </p:nvSpPr>
          <p:spPr>
            <a:xfrm>
              <a:off x="6093562"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1"/>
            <p:cNvSpPr/>
            <p:nvPr/>
          </p:nvSpPr>
          <p:spPr>
            <a:xfrm>
              <a:off x="6165122"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1"/>
            <p:cNvSpPr/>
            <p:nvPr/>
          </p:nvSpPr>
          <p:spPr>
            <a:xfrm>
              <a:off x="6237339" y="2777381"/>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1"/>
            <p:cNvSpPr/>
            <p:nvPr/>
          </p:nvSpPr>
          <p:spPr>
            <a:xfrm>
              <a:off x="6308918" y="2777381"/>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1"/>
            <p:cNvSpPr/>
            <p:nvPr/>
          </p:nvSpPr>
          <p:spPr>
            <a:xfrm>
              <a:off x="6380497" y="2777381"/>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1"/>
            <p:cNvSpPr/>
            <p:nvPr/>
          </p:nvSpPr>
          <p:spPr>
            <a:xfrm>
              <a:off x="5646073" y="2628424"/>
              <a:ext cx="791177" cy="148976"/>
            </a:xfrm>
            <a:custGeom>
              <a:avLst/>
              <a:gdLst/>
              <a:ahLst/>
              <a:cxnLst/>
              <a:rect l="l" t="t" r="r" b="b"/>
              <a:pathLst>
                <a:path w="40930" h="7707" extrusionOk="0">
                  <a:moveTo>
                    <a:pt x="0" y="1"/>
                  </a:moveTo>
                  <a:lnTo>
                    <a:pt x="0" y="7706"/>
                  </a:lnTo>
                  <a:lnTo>
                    <a:pt x="40929" y="7706"/>
                  </a:lnTo>
                  <a:lnTo>
                    <a:pt x="409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1"/>
            <p:cNvSpPr/>
            <p:nvPr/>
          </p:nvSpPr>
          <p:spPr>
            <a:xfrm>
              <a:off x="5646073" y="2628424"/>
              <a:ext cx="791177" cy="16798"/>
            </a:xfrm>
            <a:custGeom>
              <a:avLst/>
              <a:gdLst/>
              <a:ahLst/>
              <a:cxnLst/>
              <a:rect l="l" t="t" r="r" b="b"/>
              <a:pathLst>
                <a:path w="40930" h="869" extrusionOk="0">
                  <a:moveTo>
                    <a:pt x="0" y="1"/>
                  </a:moveTo>
                  <a:lnTo>
                    <a:pt x="0" y="868"/>
                  </a:lnTo>
                  <a:lnTo>
                    <a:pt x="40929" y="868"/>
                  </a:lnTo>
                  <a:lnTo>
                    <a:pt x="409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1"/>
            <p:cNvSpPr/>
            <p:nvPr/>
          </p:nvSpPr>
          <p:spPr>
            <a:xfrm>
              <a:off x="5775023"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1"/>
            <p:cNvSpPr/>
            <p:nvPr/>
          </p:nvSpPr>
          <p:spPr>
            <a:xfrm>
              <a:off x="5846602"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1"/>
            <p:cNvSpPr/>
            <p:nvPr/>
          </p:nvSpPr>
          <p:spPr>
            <a:xfrm>
              <a:off x="5918162"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1"/>
            <p:cNvSpPr/>
            <p:nvPr/>
          </p:nvSpPr>
          <p:spPr>
            <a:xfrm>
              <a:off x="5990379"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1"/>
            <p:cNvSpPr/>
            <p:nvPr/>
          </p:nvSpPr>
          <p:spPr>
            <a:xfrm>
              <a:off x="6061320"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1"/>
            <p:cNvSpPr/>
            <p:nvPr/>
          </p:nvSpPr>
          <p:spPr>
            <a:xfrm>
              <a:off x="6132880"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1"/>
            <p:cNvSpPr/>
            <p:nvPr/>
          </p:nvSpPr>
          <p:spPr>
            <a:xfrm>
              <a:off x="6205097"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1"/>
            <p:cNvSpPr/>
            <p:nvPr/>
          </p:nvSpPr>
          <p:spPr>
            <a:xfrm>
              <a:off x="6276676" y="2628424"/>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1"/>
            <p:cNvSpPr/>
            <p:nvPr/>
          </p:nvSpPr>
          <p:spPr>
            <a:xfrm>
              <a:off x="6348255" y="2628424"/>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1"/>
            <p:cNvSpPr/>
            <p:nvPr/>
          </p:nvSpPr>
          <p:spPr>
            <a:xfrm>
              <a:off x="5622858" y="2479487"/>
              <a:ext cx="791815" cy="148957"/>
            </a:xfrm>
            <a:custGeom>
              <a:avLst/>
              <a:gdLst/>
              <a:ahLst/>
              <a:cxnLst/>
              <a:rect l="l" t="t" r="r" b="b"/>
              <a:pathLst>
                <a:path w="40963"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1"/>
            <p:cNvSpPr/>
            <p:nvPr/>
          </p:nvSpPr>
          <p:spPr>
            <a:xfrm>
              <a:off x="5622858" y="2479487"/>
              <a:ext cx="791815" cy="16778"/>
            </a:xfrm>
            <a:custGeom>
              <a:avLst/>
              <a:gdLst/>
              <a:ahLst/>
              <a:cxnLst/>
              <a:rect l="l" t="t" r="r" b="b"/>
              <a:pathLst>
                <a:path w="40963"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1"/>
            <p:cNvSpPr/>
            <p:nvPr/>
          </p:nvSpPr>
          <p:spPr>
            <a:xfrm>
              <a:off x="5824025"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1"/>
            <p:cNvSpPr/>
            <p:nvPr/>
          </p:nvSpPr>
          <p:spPr>
            <a:xfrm>
              <a:off x="5895604" y="247948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1"/>
            <p:cNvSpPr/>
            <p:nvPr/>
          </p:nvSpPr>
          <p:spPr>
            <a:xfrm>
              <a:off x="5967183"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1"/>
            <p:cNvSpPr/>
            <p:nvPr/>
          </p:nvSpPr>
          <p:spPr>
            <a:xfrm>
              <a:off x="6038743"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1"/>
            <p:cNvSpPr/>
            <p:nvPr/>
          </p:nvSpPr>
          <p:spPr>
            <a:xfrm>
              <a:off x="6110322"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1"/>
            <p:cNvSpPr/>
            <p:nvPr/>
          </p:nvSpPr>
          <p:spPr>
            <a:xfrm>
              <a:off x="6181901"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1"/>
            <p:cNvSpPr/>
            <p:nvPr/>
          </p:nvSpPr>
          <p:spPr>
            <a:xfrm>
              <a:off x="6253460"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1"/>
            <p:cNvSpPr/>
            <p:nvPr/>
          </p:nvSpPr>
          <p:spPr>
            <a:xfrm>
              <a:off x="6325039"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1"/>
            <p:cNvSpPr/>
            <p:nvPr/>
          </p:nvSpPr>
          <p:spPr>
            <a:xfrm>
              <a:off x="5658966" y="2330530"/>
              <a:ext cx="791177" cy="148976"/>
            </a:xfrm>
            <a:custGeom>
              <a:avLst/>
              <a:gdLst/>
              <a:ahLst/>
              <a:cxnLst/>
              <a:rect l="l" t="t" r="r" b="b"/>
              <a:pathLst>
                <a:path w="40930" h="7707" extrusionOk="0">
                  <a:moveTo>
                    <a:pt x="0" y="1"/>
                  </a:moveTo>
                  <a:lnTo>
                    <a:pt x="0"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1"/>
            <p:cNvSpPr/>
            <p:nvPr/>
          </p:nvSpPr>
          <p:spPr>
            <a:xfrm>
              <a:off x="5658966" y="2330530"/>
              <a:ext cx="791177" cy="16798"/>
            </a:xfrm>
            <a:custGeom>
              <a:avLst/>
              <a:gdLst/>
              <a:ahLst/>
              <a:cxnLst/>
              <a:rect l="l" t="t" r="r" b="b"/>
              <a:pathLst>
                <a:path w="40930" h="869" extrusionOk="0">
                  <a:moveTo>
                    <a:pt x="0" y="1"/>
                  </a:moveTo>
                  <a:lnTo>
                    <a:pt x="0"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1"/>
            <p:cNvSpPr/>
            <p:nvPr/>
          </p:nvSpPr>
          <p:spPr>
            <a:xfrm>
              <a:off x="5788574"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1"/>
            <p:cNvSpPr/>
            <p:nvPr/>
          </p:nvSpPr>
          <p:spPr>
            <a:xfrm>
              <a:off x="5860133"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1"/>
            <p:cNvSpPr/>
            <p:nvPr/>
          </p:nvSpPr>
          <p:spPr>
            <a:xfrm>
              <a:off x="5931712"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1"/>
            <p:cNvSpPr/>
            <p:nvPr/>
          </p:nvSpPr>
          <p:spPr>
            <a:xfrm>
              <a:off x="6003291"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1"/>
            <p:cNvSpPr/>
            <p:nvPr/>
          </p:nvSpPr>
          <p:spPr>
            <a:xfrm>
              <a:off x="6074851"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1"/>
            <p:cNvSpPr/>
            <p:nvPr/>
          </p:nvSpPr>
          <p:spPr>
            <a:xfrm>
              <a:off x="6146430"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1"/>
            <p:cNvSpPr/>
            <p:nvPr/>
          </p:nvSpPr>
          <p:spPr>
            <a:xfrm>
              <a:off x="6218009"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1"/>
            <p:cNvSpPr/>
            <p:nvPr/>
          </p:nvSpPr>
          <p:spPr>
            <a:xfrm>
              <a:off x="6289569"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1"/>
            <p:cNvSpPr/>
            <p:nvPr/>
          </p:nvSpPr>
          <p:spPr>
            <a:xfrm>
              <a:off x="6361148"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1"/>
            <p:cNvSpPr/>
            <p:nvPr/>
          </p:nvSpPr>
          <p:spPr>
            <a:xfrm>
              <a:off x="5624153" y="2181592"/>
              <a:ext cx="791177" cy="148957"/>
            </a:xfrm>
            <a:custGeom>
              <a:avLst/>
              <a:gdLst/>
              <a:ahLst/>
              <a:cxnLst/>
              <a:rect l="l" t="t" r="r" b="b"/>
              <a:pathLst>
                <a:path w="40930" h="7706" extrusionOk="0">
                  <a:moveTo>
                    <a:pt x="0" y="0"/>
                  </a:moveTo>
                  <a:lnTo>
                    <a:pt x="0" y="7706"/>
                  </a:lnTo>
                  <a:lnTo>
                    <a:pt x="40929" y="7706"/>
                  </a:lnTo>
                  <a:lnTo>
                    <a:pt x="40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1"/>
            <p:cNvSpPr/>
            <p:nvPr/>
          </p:nvSpPr>
          <p:spPr>
            <a:xfrm>
              <a:off x="5624153" y="2181592"/>
              <a:ext cx="791177" cy="16778"/>
            </a:xfrm>
            <a:custGeom>
              <a:avLst/>
              <a:gdLst/>
              <a:ahLst/>
              <a:cxnLst/>
              <a:rect l="l" t="t" r="r" b="b"/>
              <a:pathLst>
                <a:path w="40930" h="868" extrusionOk="0">
                  <a:moveTo>
                    <a:pt x="0" y="0"/>
                  </a:moveTo>
                  <a:lnTo>
                    <a:pt x="0" y="868"/>
                  </a:lnTo>
                  <a:lnTo>
                    <a:pt x="40929" y="868"/>
                  </a:lnTo>
                  <a:lnTo>
                    <a:pt x="409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1"/>
            <p:cNvSpPr/>
            <p:nvPr/>
          </p:nvSpPr>
          <p:spPr>
            <a:xfrm>
              <a:off x="6326334"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1"/>
            <p:cNvSpPr/>
            <p:nvPr/>
          </p:nvSpPr>
          <p:spPr>
            <a:xfrm>
              <a:off x="6254755"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1"/>
            <p:cNvSpPr/>
            <p:nvPr/>
          </p:nvSpPr>
          <p:spPr>
            <a:xfrm>
              <a:off x="6183176"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1"/>
            <p:cNvSpPr/>
            <p:nvPr/>
          </p:nvSpPr>
          <p:spPr>
            <a:xfrm>
              <a:off x="6111617"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1"/>
            <p:cNvSpPr/>
            <p:nvPr/>
          </p:nvSpPr>
          <p:spPr>
            <a:xfrm>
              <a:off x="6040038"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1"/>
            <p:cNvSpPr/>
            <p:nvPr/>
          </p:nvSpPr>
          <p:spPr>
            <a:xfrm>
              <a:off x="5968459"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1"/>
            <p:cNvSpPr/>
            <p:nvPr/>
          </p:nvSpPr>
          <p:spPr>
            <a:xfrm>
              <a:off x="5896899"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1"/>
            <p:cNvSpPr/>
            <p:nvPr/>
          </p:nvSpPr>
          <p:spPr>
            <a:xfrm>
              <a:off x="5825320"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1"/>
            <p:cNvSpPr/>
            <p:nvPr/>
          </p:nvSpPr>
          <p:spPr>
            <a:xfrm>
              <a:off x="5656376" y="2032635"/>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1"/>
            <p:cNvSpPr/>
            <p:nvPr/>
          </p:nvSpPr>
          <p:spPr>
            <a:xfrm>
              <a:off x="5656376" y="2032635"/>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1"/>
            <p:cNvSpPr/>
            <p:nvPr/>
          </p:nvSpPr>
          <p:spPr>
            <a:xfrm>
              <a:off x="6358557"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1"/>
            <p:cNvSpPr/>
            <p:nvPr/>
          </p:nvSpPr>
          <p:spPr>
            <a:xfrm>
              <a:off x="6286998"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1"/>
            <p:cNvSpPr/>
            <p:nvPr/>
          </p:nvSpPr>
          <p:spPr>
            <a:xfrm>
              <a:off x="6215419"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1"/>
            <p:cNvSpPr/>
            <p:nvPr/>
          </p:nvSpPr>
          <p:spPr>
            <a:xfrm>
              <a:off x="6143840"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1"/>
            <p:cNvSpPr/>
            <p:nvPr/>
          </p:nvSpPr>
          <p:spPr>
            <a:xfrm>
              <a:off x="6072280"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1"/>
            <p:cNvSpPr/>
            <p:nvPr/>
          </p:nvSpPr>
          <p:spPr>
            <a:xfrm>
              <a:off x="6000701"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1"/>
            <p:cNvSpPr/>
            <p:nvPr/>
          </p:nvSpPr>
          <p:spPr>
            <a:xfrm>
              <a:off x="5929141"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1"/>
            <p:cNvSpPr/>
            <p:nvPr/>
          </p:nvSpPr>
          <p:spPr>
            <a:xfrm>
              <a:off x="5857562" y="2032635"/>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1"/>
            <p:cNvSpPr/>
            <p:nvPr/>
          </p:nvSpPr>
          <p:spPr>
            <a:xfrm>
              <a:off x="5785983"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1"/>
            <p:cNvSpPr/>
            <p:nvPr/>
          </p:nvSpPr>
          <p:spPr>
            <a:xfrm>
              <a:off x="5678953" y="1883697"/>
              <a:ext cx="791834" cy="148957"/>
            </a:xfrm>
            <a:custGeom>
              <a:avLst/>
              <a:gdLst/>
              <a:ahLst/>
              <a:cxnLst/>
              <a:rect l="l" t="t" r="r" b="b"/>
              <a:pathLst>
                <a:path w="40964"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1"/>
            <p:cNvSpPr/>
            <p:nvPr/>
          </p:nvSpPr>
          <p:spPr>
            <a:xfrm>
              <a:off x="5678953" y="1883697"/>
              <a:ext cx="791834" cy="16778"/>
            </a:xfrm>
            <a:custGeom>
              <a:avLst/>
              <a:gdLst/>
              <a:ahLst/>
              <a:cxnLst/>
              <a:rect l="l" t="t" r="r" b="b"/>
              <a:pathLst>
                <a:path w="40964"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1"/>
            <p:cNvSpPr/>
            <p:nvPr/>
          </p:nvSpPr>
          <p:spPr>
            <a:xfrm>
              <a:off x="6381135"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1"/>
            <p:cNvSpPr/>
            <p:nvPr/>
          </p:nvSpPr>
          <p:spPr>
            <a:xfrm>
              <a:off x="6309556" y="188369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1"/>
            <p:cNvSpPr/>
            <p:nvPr/>
          </p:nvSpPr>
          <p:spPr>
            <a:xfrm>
              <a:off x="6237996"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1"/>
            <p:cNvSpPr/>
            <p:nvPr/>
          </p:nvSpPr>
          <p:spPr>
            <a:xfrm>
              <a:off x="6166417" y="188369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1"/>
            <p:cNvSpPr/>
            <p:nvPr/>
          </p:nvSpPr>
          <p:spPr>
            <a:xfrm>
              <a:off x="6094838"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1"/>
            <p:cNvSpPr/>
            <p:nvPr/>
          </p:nvSpPr>
          <p:spPr>
            <a:xfrm>
              <a:off x="6023279"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1"/>
            <p:cNvSpPr/>
            <p:nvPr/>
          </p:nvSpPr>
          <p:spPr>
            <a:xfrm>
              <a:off x="5951700"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1"/>
            <p:cNvSpPr/>
            <p:nvPr/>
          </p:nvSpPr>
          <p:spPr>
            <a:xfrm>
              <a:off x="5880121" y="1883697"/>
              <a:ext cx="30986" cy="148957"/>
            </a:xfrm>
            <a:custGeom>
              <a:avLst/>
              <a:gdLst/>
              <a:ahLst/>
              <a:cxnLst/>
              <a:rect l="l" t="t" r="r" b="b"/>
              <a:pathLst>
                <a:path w="1603"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1"/>
            <p:cNvSpPr/>
            <p:nvPr/>
          </p:nvSpPr>
          <p:spPr>
            <a:xfrm>
              <a:off x="5808561"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1"/>
            <p:cNvSpPr/>
            <p:nvPr/>
          </p:nvSpPr>
          <p:spPr>
            <a:xfrm>
              <a:off x="5643483" y="1734741"/>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1"/>
            <p:cNvSpPr/>
            <p:nvPr/>
          </p:nvSpPr>
          <p:spPr>
            <a:xfrm>
              <a:off x="5643483" y="1734741"/>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1"/>
            <p:cNvSpPr/>
            <p:nvPr/>
          </p:nvSpPr>
          <p:spPr>
            <a:xfrm>
              <a:off x="6345664"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1"/>
            <p:cNvSpPr/>
            <p:nvPr/>
          </p:nvSpPr>
          <p:spPr>
            <a:xfrm>
              <a:off x="6274105"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1"/>
            <p:cNvSpPr/>
            <p:nvPr/>
          </p:nvSpPr>
          <p:spPr>
            <a:xfrm>
              <a:off x="6202526" y="1734741"/>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1"/>
            <p:cNvSpPr/>
            <p:nvPr/>
          </p:nvSpPr>
          <p:spPr>
            <a:xfrm>
              <a:off x="6130309"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1"/>
            <p:cNvSpPr/>
            <p:nvPr/>
          </p:nvSpPr>
          <p:spPr>
            <a:xfrm>
              <a:off x="6059387"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1"/>
            <p:cNvSpPr/>
            <p:nvPr/>
          </p:nvSpPr>
          <p:spPr>
            <a:xfrm>
              <a:off x="5987808"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1"/>
            <p:cNvSpPr/>
            <p:nvPr/>
          </p:nvSpPr>
          <p:spPr>
            <a:xfrm>
              <a:off x="5915591"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1"/>
            <p:cNvSpPr/>
            <p:nvPr/>
          </p:nvSpPr>
          <p:spPr>
            <a:xfrm>
              <a:off x="5844012"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1"/>
            <p:cNvSpPr/>
            <p:nvPr/>
          </p:nvSpPr>
          <p:spPr>
            <a:xfrm>
              <a:off x="5772452"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1"/>
            <p:cNvSpPr/>
            <p:nvPr/>
          </p:nvSpPr>
          <p:spPr>
            <a:xfrm>
              <a:off x="5862724" y="1145021"/>
              <a:ext cx="2386733" cy="1794230"/>
            </a:xfrm>
            <a:custGeom>
              <a:avLst/>
              <a:gdLst/>
              <a:ahLst/>
              <a:cxnLst/>
              <a:rect l="l" t="t" r="r" b="b"/>
              <a:pathLst>
                <a:path w="123473" h="92821" extrusionOk="0">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1"/>
            <p:cNvSpPr/>
            <p:nvPr/>
          </p:nvSpPr>
          <p:spPr>
            <a:xfrm>
              <a:off x="5949129" y="1190543"/>
              <a:ext cx="2249046" cy="1704848"/>
            </a:xfrm>
            <a:custGeom>
              <a:avLst/>
              <a:gdLst/>
              <a:ahLst/>
              <a:cxnLst/>
              <a:rect l="l" t="t" r="r" b="b"/>
              <a:pathLst>
                <a:path w="116350" h="88197" extrusionOk="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1"/>
            <p:cNvSpPr/>
            <p:nvPr/>
          </p:nvSpPr>
          <p:spPr>
            <a:xfrm>
              <a:off x="7699093" y="2433056"/>
              <a:ext cx="33538" cy="493282"/>
            </a:xfrm>
            <a:custGeom>
              <a:avLst/>
              <a:gdLst/>
              <a:ahLst/>
              <a:cxnLst/>
              <a:rect l="l" t="t" r="r" b="b"/>
              <a:pathLst>
                <a:path w="1735" h="25519" extrusionOk="0">
                  <a:moveTo>
                    <a:pt x="0" y="1"/>
                  </a:moveTo>
                  <a:lnTo>
                    <a:pt x="0" y="25519"/>
                  </a:lnTo>
                  <a:lnTo>
                    <a:pt x="1735" y="2551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1"/>
            <p:cNvSpPr/>
            <p:nvPr/>
          </p:nvSpPr>
          <p:spPr>
            <a:xfrm>
              <a:off x="7989256" y="2164833"/>
              <a:ext cx="32900" cy="761505"/>
            </a:xfrm>
            <a:custGeom>
              <a:avLst/>
              <a:gdLst/>
              <a:ahLst/>
              <a:cxnLst/>
              <a:rect l="l" t="t" r="r" b="b"/>
              <a:pathLst>
                <a:path w="1702" h="39395" extrusionOk="0">
                  <a:moveTo>
                    <a:pt x="0" y="0"/>
                  </a:moveTo>
                  <a:lnTo>
                    <a:pt x="0" y="39395"/>
                  </a:lnTo>
                  <a:lnTo>
                    <a:pt x="1701" y="39395"/>
                  </a:lnTo>
                  <a:lnTo>
                    <a:pt x="1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1"/>
            <p:cNvSpPr/>
            <p:nvPr/>
          </p:nvSpPr>
          <p:spPr>
            <a:xfrm>
              <a:off x="8283922" y="2347308"/>
              <a:ext cx="33538" cy="579030"/>
            </a:xfrm>
            <a:custGeom>
              <a:avLst/>
              <a:gdLst/>
              <a:ahLst/>
              <a:cxnLst/>
              <a:rect l="l" t="t" r="r" b="b"/>
              <a:pathLst>
                <a:path w="1735" h="29955" extrusionOk="0">
                  <a:moveTo>
                    <a:pt x="0" y="0"/>
                  </a:moveTo>
                  <a:lnTo>
                    <a:pt x="0" y="29955"/>
                  </a:lnTo>
                  <a:lnTo>
                    <a:pt x="1735" y="29955"/>
                  </a:ln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1"/>
            <p:cNvSpPr/>
            <p:nvPr/>
          </p:nvSpPr>
          <p:spPr>
            <a:xfrm>
              <a:off x="7466959" y="2433056"/>
              <a:ext cx="232153" cy="493282"/>
            </a:xfrm>
            <a:custGeom>
              <a:avLst/>
              <a:gdLst/>
              <a:ahLst/>
              <a:cxnLst/>
              <a:rect l="l" t="t" r="r" b="b"/>
              <a:pathLst>
                <a:path w="12010" h="25519" extrusionOk="0">
                  <a:moveTo>
                    <a:pt x="1" y="1"/>
                  </a:moveTo>
                  <a:lnTo>
                    <a:pt x="1" y="25519"/>
                  </a:lnTo>
                  <a:lnTo>
                    <a:pt x="12009" y="25519"/>
                  </a:lnTo>
                  <a:lnTo>
                    <a:pt x="1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1"/>
            <p:cNvSpPr/>
            <p:nvPr/>
          </p:nvSpPr>
          <p:spPr>
            <a:xfrm>
              <a:off x="7756484" y="2164833"/>
              <a:ext cx="232791" cy="761505"/>
            </a:xfrm>
            <a:custGeom>
              <a:avLst/>
              <a:gdLst/>
              <a:ahLst/>
              <a:cxnLst/>
              <a:rect l="l" t="t" r="r" b="b"/>
              <a:pathLst>
                <a:path w="12043" h="39395" extrusionOk="0">
                  <a:moveTo>
                    <a:pt x="0" y="0"/>
                  </a:moveTo>
                  <a:lnTo>
                    <a:pt x="0" y="39395"/>
                  </a:lnTo>
                  <a:lnTo>
                    <a:pt x="12042" y="39395"/>
                  </a:ln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1"/>
            <p:cNvSpPr/>
            <p:nvPr/>
          </p:nvSpPr>
          <p:spPr>
            <a:xfrm>
              <a:off x="8051788" y="2347308"/>
              <a:ext cx="232791" cy="579030"/>
            </a:xfrm>
            <a:custGeom>
              <a:avLst/>
              <a:gdLst/>
              <a:ahLst/>
              <a:cxnLst/>
              <a:rect l="l" t="t" r="r" b="b"/>
              <a:pathLst>
                <a:path w="12043" h="29955" extrusionOk="0">
                  <a:moveTo>
                    <a:pt x="1" y="0"/>
                  </a:moveTo>
                  <a:lnTo>
                    <a:pt x="1" y="29955"/>
                  </a:lnTo>
                  <a:lnTo>
                    <a:pt x="12043" y="29955"/>
                  </a:ln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1"/>
            <p:cNvSpPr/>
            <p:nvPr/>
          </p:nvSpPr>
          <p:spPr>
            <a:xfrm>
              <a:off x="6864076" y="2727085"/>
              <a:ext cx="72893" cy="158641"/>
            </a:xfrm>
            <a:custGeom>
              <a:avLst/>
              <a:gdLst/>
              <a:ahLst/>
              <a:cxnLst/>
              <a:rect l="l" t="t" r="r" b="b"/>
              <a:pathLst>
                <a:path w="3771" h="8207" extrusionOk="0">
                  <a:moveTo>
                    <a:pt x="568" y="1"/>
                  </a:moveTo>
                  <a:lnTo>
                    <a:pt x="1" y="7606"/>
                  </a:lnTo>
                  <a:lnTo>
                    <a:pt x="3237" y="8206"/>
                  </a:lnTo>
                  <a:lnTo>
                    <a:pt x="3770" y="601"/>
                  </a:lnTo>
                  <a:lnTo>
                    <a:pt x="568"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1"/>
            <p:cNvSpPr/>
            <p:nvPr/>
          </p:nvSpPr>
          <p:spPr>
            <a:xfrm>
              <a:off x="7266430" y="2737407"/>
              <a:ext cx="79330" cy="147024"/>
            </a:xfrm>
            <a:custGeom>
              <a:avLst/>
              <a:gdLst/>
              <a:ahLst/>
              <a:cxnLst/>
              <a:rect l="l" t="t" r="r" b="b"/>
              <a:pathLst>
                <a:path w="4104" h="7606" extrusionOk="0">
                  <a:moveTo>
                    <a:pt x="1" y="0"/>
                  </a:moveTo>
                  <a:lnTo>
                    <a:pt x="835" y="7606"/>
                  </a:lnTo>
                  <a:lnTo>
                    <a:pt x="4104" y="7606"/>
                  </a:ln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1"/>
            <p:cNvSpPr/>
            <p:nvPr/>
          </p:nvSpPr>
          <p:spPr>
            <a:xfrm>
              <a:off x="7154876" y="2876680"/>
              <a:ext cx="218622" cy="72236"/>
            </a:xfrm>
            <a:custGeom>
              <a:avLst/>
              <a:gdLst/>
              <a:ahLst/>
              <a:cxnLst/>
              <a:rect l="l" t="t" r="r" b="b"/>
              <a:pathLst>
                <a:path w="11310" h="3737" extrusionOk="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1"/>
            <p:cNvSpPr/>
            <p:nvPr/>
          </p:nvSpPr>
          <p:spPr>
            <a:xfrm>
              <a:off x="6717709" y="2860307"/>
              <a:ext cx="223764" cy="84317"/>
            </a:xfrm>
            <a:custGeom>
              <a:avLst/>
              <a:gdLst/>
              <a:ahLst/>
              <a:cxnLst/>
              <a:rect l="l" t="t" r="r" b="b"/>
              <a:pathLst>
                <a:path w="11576" h="4362" extrusionOk="0">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1"/>
            <p:cNvSpPr/>
            <p:nvPr/>
          </p:nvSpPr>
          <p:spPr>
            <a:xfrm>
              <a:off x="6665479" y="913273"/>
              <a:ext cx="417199" cy="294686"/>
            </a:xfrm>
            <a:custGeom>
              <a:avLst/>
              <a:gdLst/>
              <a:ahLst/>
              <a:cxnLst/>
              <a:rect l="l" t="t" r="r" b="b"/>
              <a:pathLst>
                <a:path w="21583" h="15245" extrusionOk="0">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1"/>
            <p:cNvSpPr/>
            <p:nvPr/>
          </p:nvSpPr>
          <p:spPr>
            <a:xfrm>
              <a:off x="6893090" y="870013"/>
              <a:ext cx="274718" cy="250266"/>
            </a:xfrm>
            <a:custGeom>
              <a:avLst/>
              <a:gdLst/>
              <a:ahLst/>
              <a:cxnLst/>
              <a:rect l="l" t="t" r="r" b="b"/>
              <a:pathLst>
                <a:path w="14212" h="12947" extrusionOk="0">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1"/>
            <p:cNvSpPr/>
            <p:nvPr/>
          </p:nvSpPr>
          <p:spPr>
            <a:xfrm>
              <a:off x="6619068" y="1114460"/>
              <a:ext cx="89633" cy="75368"/>
            </a:xfrm>
            <a:custGeom>
              <a:avLst/>
              <a:gdLst/>
              <a:ahLst/>
              <a:cxnLst/>
              <a:rect l="l" t="t" r="r" b="b"/>
              <a:pathLst>
                <a:path w="4637" h="3899" extrusionOk="0">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1"/>
            <p:cNvSpPr/>
            <p:nvPr/>
          </p:nvSpPr>
          <p:spPr>
            <a:xfrm>
              <a:off x="6581026" y="1114460"/>
              <a:ext cx="76102" cy="72874"/>
            </a:xfrm>
            <a:custGeom>
              <a:avLst/>
              <a:gdLst/>
              <a:ahLst/>
              <a:cxnLst/>
              <a:rect l="l" t="t" r="r" b="b"/>
              <a:pathLst>
                <a:path w="3937" h="3770" extrusionOk="0">
                  <a:moveTo>
                    <a:pt x="1468" y="0"/>
                  </a:moveTo>
                  <a:lnTo>
                    <a:pt x="0" y="3303"/>
                  </a:lnTo>
                  <a:lnTo>
                    <a:pt x="1935" y="3770"/>
                  </a:lnTo>
                  <a:lnTo>
                    <a:pt x="3936"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1"/>
            <p:cNvSpPr/>
            <p:nvPr/>
          </p:nvSpPr>
          <p:spPr>
            <a:xfrm>
              <a:off x="6869237" y="2727085"/>
              <a:ext cx="67732" cy="87720"/>
            </a:xfrm>
            <a:custGeom>
              <a:avLst/>
              <a:gdLst/>
              <a:ahLst/>
              <a:cxnLst/>
              <a:rect l="l" t="t" r="r" b="b"/>
              <a:pathLst>
                <a:path w="3504" h="4538" extrusionOk="0">
                  <a:moveTo>
                    <a:pt x="301" y="1"/>
                  </a:moveTo>
                  <a:lnTo>
                    <a:pt x="1" y="3903"/>
                  </a:lnTo>
                  <a:lnTo>
                    <a:pt x="3236" y="4537"/>
                  </a:lnTo>
                  <a:lnTo>
                    <a:pt x="3503" y="601"/>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1"/>
            <p:cNvSpPr/>
            <p:nvPr/>
          </p:nvSpPr>
          <p:spPr>
            <a:xfrm>
              <a:off x="7266430" y="2737407"/>
              <a:ext cx="71598" cy="76102"/>
            </a:xfrm>
            <a:custGeom>
              <a:avLst/>
              <a:gdLst/>
              <a:ahLst/>
              <a:cxnLst/>
              <a:rect l="l" t="t" r="r" b="b"/>
              <a:pathLst>
                <a:path w="3704" h="3937" extrusionOk="0">
                  <a:moveTo>
                    <a:pt x="1" y="0"/>
                  </a:moveTo>
                  <a:lnTo>
                    <a:pt x="434" y="3936"/>
                  </a:lnTo>
                  <a:lnTo>
                    <a:pt x="3703" y="3936"/>
                  </a:lnTo>
                  <a:lnTo>
                    <a:pt x="33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1"/>
            <p:cNvSpPr/>
            <p:nvPr/>
          </p:nvSpPr>
          <p:spPr>
            <a:xfrm>
              <a:off x="6924694" y="866205"/>
              <a:ext cx="442986" cy="580345"/>
            </a:xfrm>
            <a:custGeom>
              <a:avLst/>
              <a:gdLst/>
              <a:ahLst/>
              <a:cxnLst/>
              <a:rect l="l" t="t" r="r" b="b"/>
              <a:pathLst>
                <a:path w="22917" h="30023" extrusionOk="0">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1"/>
            <p:cNvSpPr/>
            <p:nvPr/>
          </p:nvSpPr>
          <p:spPr>
            <a:xfrm>
              <a:off x="7101371" y="712744"/>
              <a:ext cx="154118" cy="200336"/>
            </a:xfrm>
            <a:custGeom>
              <a:avLst/>
              <a:gdLst/>
              <a:ahLst/>
              <a:cxnLst/>
              <a:rect l="l" t="t" r="r" b="b"/>
              <a:pathLst>
                <a:path w="7973" h="10364" extrusionOk="0">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1"/>
            <p:cNvSpPr/>
            <p:nvPr/>
          </p:nvSpPr>
          <p:spPr>
            <a:xfrm>
              <a:off x="7112331" y="912636"/>
              <a:ext cx="61276" cy="44768"/>
            </a:xfrm>
            <a:custGeom>
              <a:avLst/>
              <a:gdLst/>
              <a:ahLst/>
              <a:cxnLst/>
              <a:rect l="l" t="t" r="r" b="b"/>
              <a:pathLst>
                <a:path w="3170" h="2316" extrusionOk="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1"/>
            <p:cNvSpPr/>
            <p:nvPr/>
          </p:nvSpPr>
          <p:spPr>
            <a:xfrm>
              <a:off x="7078793" y="948106"/>
              <a:ext cx="67732" cy="344325"/>
            </a:xfrm>
            <a:custGeom>
              <a:avLst/>
              <a:gdLst/>
              <a:ahLst/>
              <a:cxnLst/>
              <a:rect l="l" t="t" r="r" b="b"/>
              <a:pathLst>
                <a:path w="3504" h="17813" extrusionOk="0">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1"/>
            <p:cNvSpPr/>
            <p:nvPr/>
          </p:nvSpPr>
          <p:spPr>
            <a:xfrm>
              <a:off x="7148439" y="870477"/>
              <a:ext cx="139930" cy="78286"/>
            </a:xfrm>
            <a:custGeom>
              <a:avLst/>
              <a:gdLst/>
              <a:ahLst/>
              <a:cxnLst/>
              <a:rect l="l" t="t" r="r" b="b"/>
              <a:pathLst>
                <a:path w="7239" h="4050" extrusionOk="0">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1"/>
            <p:cNvSpPr/>
            <p:nvPr/>
          </p:nvSpPr>
          <p:spPr>
            <a:xfrm>
              <a:off x="7073632" y="861662"/>
              <a:ext cx="74826" cy="82578"/>
            </a:xfrm>
            <a:custGeom>
              <a:avLst/>
              <a:gdLst/>
              <a:ahLst/>
              <a:cxnLst/>
              <a:rect l="l" t="t" r="r" b="b"/>
              <a:pathLst>
                <a:path w="3871" h="4272" extrusionOk="0">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1"/>
            <p:cNvSpPr/>
            <p:nvPr/>
          </p:nvSpPr>
          <p:spPr>
            <a:xfrm>
              <a:off x="7158761" y="741121"/>
              <a:ext cx="56753" cy="67075"/>
            </a:xfrm>
            <a:custGeom>
              <a:avLst/>
              <a:gdLst/>
              <a:ahLst/>
              <a:cxnLst/>
              <a:rect l="l" t="t" r="r" b="b"/>
              <a:pathLst>
                <a:path w="2936" h="3470" extrusionOk="0">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1"/>
            <p:cNvSpPr/>
            <p:nvPr/>
          </p:nvSpPr>
          <p:spPr>
            <a:xfrm>
              <a:off x="7085462" y="563980"/>
              <a:ext cx="93654" cy="96534"/>
            </a:xfrm>
            <a:custGeom>
              <a:avLst/>
              <a:gdLst/>
              <a:ahLst/>
              <a:cxnLst/>
              <a:rect l="l" t="t" r="r" b="b"/>
              <a:pathLst>
                <a:path w="4845" h="4994" extrusionOk="0">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1"/>
            <p:cNvSpPr/>
            <p:nvPr/>
          </p:nvSpPr>
          <p:spPr>
            <a:xfrm>
              <a:off x="7084901" y="546139"/>
              <a:ext cx="212417" cy="244119"/>
            </a:xfrm>
            <a:custGeom>
              <a:avLst/>
              <a:gdLst/>
              <a:ahLst/>
              <a:cxnLst/>
              <a:rect l="l" t="t" r="r" b="b"/>
              <a:pathLst>
                <a:path w="10989" h="12629" extrusionOk="0">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1"/>
            <p:cNvSpPr/>
            <p:nvPr/>
          </p:nvSpPr>
          <p:spPr>
            <a:xfrm>
              <a:off x="7061396" y="458806"/>
              <a:ext cx="298552" cy="295092"/>
            </a:xfrm>
            <a:custGeom>
              <a:avLst/>
              <a:gdLst/>
              <a:ahLst/>
              <a:cxnLst/>
              <a:rect l="l" t="t" r="r" b="b"/>
              <a:pathLst>
                <a:path w="15445" h="15266" extrusionOk="0">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1"/>
            <p:cNvSpPr/>
            <p:nvPr/>
          </p:nvSpPr>
          <p:spPr>
            <a:xfrm>
              <a:off x="7142640" y="704529"/>
              <a:ext cx="43222" cy="12816"/>
            </a:xfrm>
            <a:custGeom>
              <a:avLst/>
              <a:gdLst/>
              <a:ahLst/>
              <a:cxnLst/>
              <a:rect l="l" t="t" r="r" b="b"/>
              <a:pathLst>
                <a:path w="2236" h="663" extrusionOk="0">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1"/>
            <p:cNvSpPr/>
            <p:nvPr/>
          </p:nvSpPr>
          <p:spPr>
            <a:xfrm>
              <a:off x="7222589" y="676094"/>
              <a:ext cx="82558" cy="63151"/>
            </a:xfrm>
            <a:custGeom>
              <a:avLst/>
              <a:gdLst/>
              <a:ahLst/>
              <a:cxnLst/>
              <a:rect l="l" t="t" r="r" b="b"/>
              <a:pathLst>
                <a:path w="4271" h="3267" extrusionOk="0">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1"/>
            <p:cNvSpPr/>
            <p:nvPr/>
          </p:nvSpPr>
          <p:spPr>
            <a:xfrm>
              <a:off x="6824758" y="1422658"/>
              <a:ext cx="368836" cy="1380529"/>
            </a:xfrm>
            <a:custGeom>
              <a:avLst/>
              <a:gdLst/>
              <a:ahLst/>
              <a:cxnLst/>
              <a:rect l="l" t="t" r="r" b="b"/>
              <a:pathLst>
                <a:path w="19081" h="71419" extrusionOk="0">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1"/>
            <p:cNvSpPr/>
            <p:nvPr/>
          </p:nvSpPr>
          <p:spPr>
            <a:xfrm>
              <a:off x="7052369" y="1559359"/>
              <a:ext cx="92861" cy="378520"/>
            </a:xfrm>
            <a:custGeom>
              <a:avLst/>
              <a:gdLst/>
              <a:ahLst/>
              <a:cxnLst/>
              <a:rect l="l" t="t" r="r" b="b"/>
              <a:pathLst>
                <a:path w="4804" h="19582" extrusionOk="0">
                  <a:moveTo>
                    <a:pt x="3603" y="1"/>
                  </a:moveTo>
                  <a:cubicBezTo>
                    <a:pt x="767" y="3403"/>
                    <a:pt x="0" y="13911"/>
                    <a:pt x="567" y="19581"/>
                  </a:cubicBezTo>
                  <a:cubicBezTo>
                    <a:pt x="1835" y="13777"/>
                    <a:pt x="3469" y="7506"/>
                    <a:pt x="4804" y="2569"/>
                  </a:cubicBezTo>
                  <a:lnTo>
                    <a:pt x="36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1"/>
            <p:cNvSpPr/>
            <p:nvPr/>
          </p:nvSpPr>
          <p:spPr>
            <a:xfrm>
              <a:off x="7091048" y="1431047"/>
              <a:ext cx="270833" cy="1367636"/>
            </a:xfrm>
            <a:custGeom>
              <a:avLst/>
              <a:gdLst/>
              <a:ahLst/>
              <a:cxnLst/>
              <a:rect l="l" t="t" r="r" b="b"/>
              <a:pathLst>
                <a:path w="14011" h="70752" extrusionOk="0">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1"/>
            <p:cNvSpPr/>
            <p:nvPr/>
          </p:nvSpPr>
          <p:spPr>
            <a:xfrm>
              <a:off x="7223884" y="2757394"/>
              <a:ext cx="150890" cy="43860"/>
            </a:xfrm>
            <a:custGeom>
              <a:avLst/>
              <a:gdLst/>
              <a:ahLst/>
              <a:cxnLst/>
              <a:rect l="l" t="t" r="r" b="b"/>
              <a:pathLst>
                <a:path w="7806" h="2269" extrusionOk="0">
                  <a:moveTo>
                    <a:pt x="0" y="0"/>
                  </a:moveTo>
                  <a:lnTo>
                    <a:pt x="400" y="2269"/>
                  </a:lnTo>
                  <a:lnTo>
                    <a:pt x="7472" y="2269"/>
                  </a:lnTo>
                  <a:lnTo>
                    <a:pt x="7806" y="13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1"/>
            <p:cNvSpPr/>
            <p:nvPr/>
          </p:nvSpPr>
          <p:spPr>
            <a:xfrm>
              <a:off x="6838289" y="2740635"/>
              <a:ext cx="136064" cy="67075"/>
            </a:xfrm>
            <a:custGeom>
              <a:avLst/>
              <a:gdLst/>
              <a:ahLst/>
              <a:cxnLst/>
              <a:rect l="l" t="t" r="r" b="b"/>
              <a:pathLst>
                <a:path w="7039" h="3470" extrusionOk="0">
                  <a:moveTo>
                    <a:pt x="1" y="0"/>
                  </a:moveTo>
                  <a:lnTo>
                    <a:pt x="167" y="2302"/>
                  </a:lnTo>
                  <a:lnTo>
                    <a:pt x="6338" y="3469"/>
                  </a:lnTo>
                  <a:lnTo>
                    <a:pt x="7039" y="133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1"/>
            <p:cNvSpPr/>
            <p:nvPr/>
          </p:nvSpPr>
          <p:spPr>
            <a:xfrm>
              <a:off x="7172930" y="644316"/>
              <a:ext cx="14208" cy="18228"/>
            </a:xfrm>
            <a:custGeom>
              <a:avLst/>
              <a:gdLst/>
              <a:ahLst/>
              <a:cxnLst/>
              <a:rect l="l" t="t" r="r" b="b"/>
              <a:pathLst>
                <a:path w="735" h="943" extrusionOk="0">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1"/>
            <p:cNvSpPr/>
            <p:nvPr/>
          </p:nvSpPr>
          <p:spPr>
            <a:xfrm>
              <a:off x="7117492" y="629490"/>
              <a:ext cx="13550" cy="18228"/>
            </a:xfrm>
            <a:custGeom>
              <a:avLst/>
              <a:gdLst/>
              <a:ahLst/>
              <a:cxnLst/>
              <a:rect l="l" t="t" r="r" b="b"/>
              <a:pathLst>
                <a:path w="701" h="943" extrusionOk="0">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1"/>
            <p:cNvSpPr/>
            <p:nvPr/>
          </p:nvSpPr>
          <p:spPr>
            <a:xfrm>
              <a:off x="7107808" y="645050"/>
              <a:ext cx="34852" cy="45194"/>
            </a:xfrm>
            <a:custGeom>
              <a:avLst/>
              <a:gdLst/>
              <a:ahLst/>
              <a:cxnLst/>
              <a:rect l="l" t="t" r="r" b="b"/>
              <a:pathLst>
                <a:path w="1803" h="2338" extrusionOk="0">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1"/>
            <p:cNvSpPr/>
            <p:nvPr/>
          </p:nvSpPr>
          <p:spPr>
            <a:xfrm>
              <a:off x="7180875" y="616616"/>
              <a:ext cx="26250" cy="21998"/>
            </a:xfrm>
            <a:custGeom>
              <a:avLst/>
              <a:gdLst/>
              <a:ahLst/>
              <a:cxnLst/>
              <a:rect l="l" t="t" r="r" b="b"/>
              <a:pathLst>
                <a:path w="1358" h="1138" extrusionOk="0">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1"/>
            <p:cNvSpPr/>
            <p:nvPr/>
          </p:nvSpPr>
          <p:spPr>
            <a:xfrm>
              <a:off x="7103304" y="595972"/>
              <a:ext cx="29034" cy="16199"/>
            </a:xfrm>
            <a:custGeom>
              <a:avLst/>
              <a:gdLst/>
              <a:ahLst/>
              <a:cxnLst/>
              <a:rect l="l" t="t" r="r" b="b"/>
              <a:pathLst>
                <a:path w="1502" h="838" extrusionOk="0">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1"/>
            <p:cNvSpPr/>
            <p:nvPr/>
          </p:nvSpPr>
          <p:spPr>
            <a:xfrm>
              <a:off x="7240643" y="2872060"/>
              <a:ext cx="33557" cy="16237"/>
            </a:xfrm>
            <a:custGeom>
              <a:avLst/>
              <a:gdLst/>
              <a:ahLst/>
              <a:cxnLst/>
              <a:rect l="l" t="t" r="r" b="b"/>
              <a:pathLst>
                <a:path w="1736" h="840" extrusionOk="0">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1"/>
            <p:cNvSpPr/>
            <p:nvPr/>
          </p:nvSpPr>
          <p:spPr>
            <a:xfrm>
              <a:off x="7252899" y="2857330"/>
              <a:ext cx="21302" cy="28396"/>
            </a:xfrm>
            <a:custGeom>
              <a:avLst/>
              <a:gdLst/>
              <a:ahLst/>
              <a:cxnLst/>
              <a:rect l="l" t="t" r="r" b="b"/>
              <a:pathLst>
                <a:path w="1102" h="1469" extrusionOk="0">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1"/>
            <p:cNvSpPr/>
            <p:nvPr/>
          </p:nvSpPr>
          <p:spPr>
            <a:xfrm>
              <a:off x="6820873" y="2848690"/>
              <a:ext cx="38718" cy="19620"/>
            </a:xfrm>
            <a:custGeom>
              <a:avLst/>
              <a:gdLst/>
              <a:ahLst/>
              <a:cxnLst/>
              <a:rect l="l" t="t" r="r" b="b"/>
              <a:pathLst>
                <a:path w="2003" h="1015" extrusionOk="0">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1"/>
            <p:cNvSpPr/>
            <p:nvPr/>
          </p:nvSpPr>
          <p:spPr>
            <a:xfrm>
              <a:off x="6837651" y="2837227"/>
              <a:ext cx="23235" cy="31083"/>
            </a:xfrm>
            <a:custGeom>
              <a:avLst/>
              <a:gdLst/>
              <a:ahLst/>
              <a:cxnLst/>
              <a:rect l="l" t="t" r="r" b="b"/>
              <a:pathLst>
                <a:path w="1202" h="1608" extrusionOk="0">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1"/>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1"/>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1"/>
            <p:cNvSpPr/>
            <p:nvPr/>
          </p:nvSpPr>
          <p:spPr>
            <a:xfrm>
              <a:off x="6448191" y="1094821"/>
              <a:ext cx="791177" cy="725378"/>
            </a:xfrm>
            <a:custGeom>
              <a:avLst/>
              <a:gdLst/>
              <a:ahLst/>
              <a:cxnLst/>
              <a:rect l="l" t="t" r="r" b="b"/>
              <a:pathLst>
                <a:path w="40930" h="37526" extrusionOk="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1"/>
            <p:cNvSpPr/>
            <p:nvPr/>
          </p:nvSpPr>
          <p:spPr>
            <a:xfrm>
              <a:off x="6686124" y="1289841"/>
              <a:ext cx="308236" cy="343687"/>
            </a:xfrm>
            <a:custGeom>
              <a:avLst/>
              <a:gdLst/>
              <a:ahLst/>
              <a:cxnLst/>
              <a:rect l="l" t="t" r="r" b="b"/>
              <a:pathLst>
                <a:path w="15946" h="17780" extrusionOk="0">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1"/>
            <p:cNvSpPr/>
            <p:nvPr/>
          </p:nvSpPr>
          <p:spPr>
            <a:xfrm>
              <a:off x="6517179" y="1162669"/>
              <a:ext cx="620319" cy="361896"/>
            </a:xfrm>
            <a:custGeom>
              <a:avLst/>
              <a:gdLst/>
              <a:ahLst/>
              <a:cxnLst/>
              <a:rect l="l" t="t" r="r" b="b"/>
              <a:pathLst>
                <a:path w="32091" h="18722" extrusionOk="0">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1"/>
            <p:cNvSpPr/>
            <p:nvPr/>
          </p:nvSpPr>
          <p:spPr>
            <a:xfrm>
              <a:off x="7268363" y="932623"/>
              <a:ext cx="241818" cy="480389"/>
            </a:xfrm>
            <a:custGeom>
              <a:avLst/>
              <a:gdLst/>
              <a:ahLst/>
              <a:cxnLst/>
              <a:rect l="l" t="t" r="r" b="b"/>
              <a:pathLst>
                <a:path w="12510" h="24852" extrusionOk="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1"/>
            <p:cNvSpPr/>
            <p:nvPr/>
          </p:nvSpPr>
          <p:spPr>
            <a:xfrm>
              <a:off x="7250521" y="895393"/>
              <a:ext cx="228713" cy="260994"/>
            </a:xfrm>
            <a:custGeom>
              <a:avLst/>
              <a:gdLst/>
              <a:ahLst/>
              <a:cxnLst/>
              <a:rect l="l" t="t" r="r" b="b"/>
              <a:pathLst>
                <a:path w="11832" h="13502" extrusionOk="0">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1"/>
            <p:cNvSpPr/>
            <p:nvPr/>
          </p:nvSpPr>
          <p:spPr>
            <a:xfrm>
              <a:off x="7218723" y="1367219"/>
              <a:ext cx="94794" cy="76740"/>
            </a:xfrm>
            <a:custGeom>
              <a:avLst/>
              <a:gdLst/>
              <a:ahLst/>
              <a:cxnLst/>
              <a:rect l="l" t="t" r="r" b="b"/>
              <a:pathLst>
                <a:path w="4904" h="3970" extrusionOk="0">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1"/>
            <p:cNvSpPr/>
            <p:nvPr/>
          </p:nvSpPr>
          <p:spPr>
            <a:xfrm>
              <a:off x="7180682" y="1374313"/>
              <a:ext cx="79968" cy="92861"/>
            </a:xfrm>
            <a:custGeom>
              <a:avLst/>
              <a:gdLst/>
              <a:ahLst/>
              <a:cxnLst/>
              <a:rect l="l" t="t" r="r" b="b"/>
              <a:pathLst>
                <a:path w="4137" h="4804" extrusionOk="0">
                  <a:moveTo>
                    <a:pt x="1968" y="0"/>
                  </a:moveTo>
                  <a:lnTo>
                    <a:pt x="0" y="1901"/>
                  </a:lnTo>
                  <a:lnTo>
                    <a:pt x="1902" y="4804"/>
                  </a:lnTo>
                  <a:lnTo>
                    <a:pt x="4137" y="3603"/>
                  </a:lnTo>
                  <a:lnTo>
                    <a:pt x="1968"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par>
                                <p:cTn id="8" presetID="10" presetClass="entr" presetSubtype="0" fill="hold" nodeType="withEffect">
                                  <p:stCondLst>
                                    <p:cond delay="0"/>
                                  </p:stCondLst>
                                  <p:childTnLst>
                                    <p:set>
                                      <p:cBhvr>
                                        <p:cTn id="9" dur="1" fill="hold">
                                          <p:stCondLst>
                                            <p:cond delay="0"/>
                                          </p:stCondLst>
                                        </p:cTn>
                                        <p:tgtEl>
                                          <p:spTgt spid="555"/>
                                        </p:tgtEl>
                                        <p:attrNameLst>
                                          <p:attrName>style.visibility</p:attrName>
                                        </p:attrNameLst>
                                      </p:cBhvr>
                                      <p:to>
                                        <p:strVal val="visible"/>
                                      </p:to>
                                    </p:set>
                                    <p:animEffect transition="in" filter="fade">
                                      <p:cBhvr>
                                        <p:cTn id="10" dur="1000"/>
                                        <p:tgtEl>
                                          <p:spTgt spid="555"/>
                                        </p:tgtEl>
                                      </p:cBhvr>
                                    </p:animEffect>
                                  </p:childTnLst>
                                </p:cTn>
                              </p:par>
                              <p:par>
                                <p:cTn id="11" presetID="10" presetClass="entr" presetSubtype="0" fill="hold" nodeType="withEffect">
                                  <p:stCondLst>
                                    <p:cond delay="0"/>
                                  </p:stCondLst>
                                  <p:childTnLst>
                                    <p:set>
                                      <p:cBhvr>
                                        <p:cTn id="12" dur="1" fill="hold">
                                          <p:stCondLst>
                                            <p:cond delay="0"/>
                                          </p:stCondLst>
                                        </p:cTn>
                                        <p:tgtEl>
                                          <p:spTgt spid="556"/>
                                        </p:tgtEl>
                                        <p:attrNameLst>
                                          <p:attrName>style.visibility</p:attrName>
                                        </p:attrNameLst>
                                      </p:cBhvr>
                                      <p:to>
                                        <p:strVal val="visible"/>
                                      </p:to>
                                    </p:set>
                                    <p:animEffect transition="in" filter="fade">
                                      <p:cBhvr>
                                        <p:cTn id="13" dur="1000"/>
                                        <p:tgtEl>
                                          <p:spTgt spid="55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10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88"/>
          <p:cNvSpPr txBox="1"/>
          <p:nvPr/>
        </p:nvSpPr>
        <p:spPr>
          <a:xfrm>
            <a:off x="984675" y="175200"/>
            <a:ext cx="2803500" cy="6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Balance Sheet Con’t</a:t>
            </a:r>
            <a:endParaRPr sz="2000">
              <a:latin typeface="Poppins"/>
              <a:ea typeface="Poppins"/>
              <a:cs typeface="Poppins"/>
              <a:sym typeface="Poppins"/>
            </a:endParaRPr>
          </a:p>
        </p:txBody>
      </p:sp>
      <p:pic>
        <p:nvPicPr>
          <p:cNvPr id="1163" name="Google Shape;1163;p88"/>
          <p:cNvPicPr preferRelativeResize="0"/>
          <p:nvPr/>
        </p:nvPicPr>
        <p:blipFill>
          <a:blip r:embed="rId3">
            <a:alphaModFix/>
          </a:blip>
          <a:stretch>
            <a:fillRect/>
          </a:stretch>
        </p:blipFill>
        <p:spPr>
          <a:xfrm>
            <a:off x="575776" y="776565"/>
            <a:ext cx="7659301" cy="4073086"/>
          </a:xfrm>
          <a:prstGeom prst="rect">
            <a:avLst/>
          </a:prstGeom>
          <a:noFill/>
          <a:ln>
            <a:noFill/>
          </a:ln>
        </p:spPr>
      </p:pic>
      <p:pic>
        <p:nvPicPr>
          <p:cNvPr id="1164" name="Google Shape;1164;p88"/>
          <p:cNvPicPr preferRelativeResize="0"/>
          <p:nvPr/>
        </p:nvPicPr>
        <p:blipFill>
          <a:blip r:embed="rId4">
            <a:alphaModFix/>
          </a:blip>
          <a:stretch>
            <a:fillRect/>
          </a:stretch>
        </p:blipFill>
        <p:spPr>
          <a:xfrm rot="10800000">
            <a:off x="908401" y="2423872"/>
            <a:ext cx="6994024" cy="147865"/>
          </a:xfrm>
          <a:prstGeom prst="rect">
            <a:avLst/>
          </a:prstGeom>
          <a:noFill/>
          <a:ln>
            <a:noFill/>
          </a:ln>
        </p:spPr>
      </p:pic>
      <p:pic>
        <p:nvPicPr>
          <p:cNvPr id="1165" name="Google Shape;1165;p88"/>
          <p:cNvPicPr preferRelativeResize="0"/>
          <p:nvPr/>
        </p:nvPicPr>
        <p:blipFill>
          <a:blip r:embed="rId4">
            <a:alphaModFix/>
          </a:blip>
          <a:stretch>
            <a:fillRect/>
          </a:stretch>
        </p:blipFill>
        <p:spPr>
          <a:xfrm rot="10800000">
            <a:off x="1035175" y="3238200"/>
            <a:ext cx="6794950" cy="199100"/>
          </a:xfrm>
          <a:prstGeom prst="rect">
            <a:avLst/>
          </a:prstGeom>
          <a:noFill/>
          <a:ln>
            <a:noFill/>
          </a:ln>
        </p:spPr>
      </p:pic>
      <p:pic>
        <p:nvPicPr>
          <p:cNvPr id="1166" name="Google Shape;1166;p88"/>
          <p:cNvPicPr preferRelativeResize="0"/>
          <p:nvPr/>
        </p:nvPicPr>
        <p:blipFill>
          <a:blip r:embed="rId4">
            <a:alphaModFix/>
          </a:blip>
          <a:stretch>
            <a:fillRect/>
          </a:stretch>
        </p:blipFill>
        <p:spPr>
          <a:xfrm rot="10800000">
            <a:off x="1041801" y="4638600"/>
            <a:ext cx="6781699" cy="211050"/>
          </a:xfrm>
          <a:prstGeom prst="rect">
            <a:avLst/>
          </a:prstGeom>
          <a:noFill/>
          <a:ln>
            <a:noFill/>
          </a:ln>
        </p:spPr>
      </p:pic>
      <p:sp>
        <p:nvSpPr>
          <p:cNvPr id="1167" name="Google Shape;1167;p88"/>
          <p:cNvSpPr txBox="1"/>
          <p:nvPr/>
        </p:nvSpPr>
        <p:spPr>
          <a:xfrm>
            <a:off x="3998400" y="2517725"/>
            <a:ext cx="3294600" cy="35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rgbClr val="FF0000"/>
                </a:solidFill>
              </a:rPr>
              <a:t>8.5 % of the total liabilities</a:t>
            </a:r>
            <a:endParaRPr b="1">
              <a:solidFill>
                <a:srgbClr val="FF0000"/>
              </a:solidFill>
            </a:endParaRPr>
          </a:p>
          <a:p>
            <a:pPr marL="0" lvl="0" indent="0" algn="l" rtl="0">
              <a:spcBef>
                <a:spcPts val="0"/>
              </a:spcBef>
              <a:spcAft>
                <a:spcPts val="0"/>
              </a:spcAft>
              <a:buNone/>
            </a:pPr>
            <a:endParaRPr>
              <a:latin typeface="Poppins"/>
              <a:ea typeface="Poppins"/>
              <a:cs typeface="Poppins"/>
              <a:sym typeface="Poppins"/>
            </a:endParaRPr>
          </a:p>
        </p:txBody>
      </p:sp>
      <p:sp>
        <p:nvSpPr>
          <p:cNvPr id="1168" name="Google Shape;1168;p88"/>
          <p:cNvSpPr txBox="1"/>
          <p:nvPr/>
        </p:nvSpPr>
        <p:spPr>
          <a:xfrm>
            <a:off x="3788175" y="3464325"/>
            <a:ext cx="3294600" cy="28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rgbClr val="FF0000"/>
                </a:solidFill>
              </a:rPr>
              <a:t>Maintain 94% of the total assets</a:t>
            </a:r>
            <a:endParaRPr b="1">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89"/>
          <p:cNvSpPr txBox="1"/>
          <p:nvPr/>
        </p:nvSpPr>
        <p:spPr>
          <a:xfrm>
            <a:off x="1029375" y="865125"/>
            <a:ext cx="24420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174" name="Google Shape;1174;p89"/>
          <p:cNvSpPr txBox="1"/>
          <p:nvPr/>
        </p:nvSpPr>
        <p:spPr>
          <a:xfrm>
            <a:off x="974625" y="295425"/>
            <a:ext cx="3482400" cy="6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Income Statement</a:t>
            </a:r>
            <a:endParaRPr sz="2000">
              <a:latin typeface="Poppins"/>
              <a:ea typeface="Poppins"/>
              <a:cs typeface="Poppins"/>
              <a:sym typeface="Poppins"/>
            </a:endParaRPr>
          </a:p>
        </p:txBody>
      </p:sp>
      <p:pic>
        <p:nvPicPr>
          <p:cNvPr id="1175" name="Google Shape;1175;p89"/>
          <p:cNvPicPr preferRelativeResize="0"/>
          <p:nvPr/>
        </p:nvPicPr>
        <p:blipFill>
          <a:blip r:embed="rId3">
            <a:alphaModFix/>
          </a:blip>
          <a:stretch>
            <a:fillRect/>
          </a:stretch>
        </p:blipFill>
        <p:spPr>
          <a:xfrm>
            <a:off x="612300" y="952725"/>
            <a:ext cx="6768601" cy="3931375"/>
          </a:xfrm>
          <a:prstGeom prst="rect">
            <a:avLst/>
          </a:prstGeom>
          <a:noFill/>
          <a:ln>
            <a:noFill/>
          </a:ln>
        </p:spPr>
      </p:pic>
      <p:pic>
        <p:nvPicPr>
          <p:cNvPr id="1176" name="Google Shape;1176;p89"/>
          <p:cNvPicPr preferRelativeResize="0"/>
          <p:nvPr/>
        </p:nvPicPr>
        <p:blipFill>
          <a:blip r:embed="rId4">
            <a:alphaModFix/>
          </a:blip>
          <a:stretch>
            <a:fillRect/>
          </a:stretch>
        </p:blipFill>
        <p:spPr>
          <a:xfrm flipH="1">
            <a:off x="1102499" y="3921475"/>
            <a:ext cx="6103876" cy="232475"/>
          </a:xfrm>
          <a:prstGeom prst="rect">
            <a:avLst/>
          </a:prstGeom>
          <a:noFill/>
          <a:ln>
            <a:noFill/>
          </a:ln>
        </p:spPr>
      </p:pic>
      <p:pic>
        <p:nvPicPr>
          <p:cNvPr id="1177" name="Google Shape;1177;p89"/>
          <p:cNvPicPr preferRelativeResize="0"/>
          <p:nvPr/>
        </p:nvPicPr>
        <p:blipFill>
          <a:blip r:embed="rId4">
            <a:alphaModFix/>
          </a:blip>
          <a:stretch>
            <a:fillRect/>
          </a:stretch>
        </p:blipFill>
        <p:spPr>
          <a:xfrm rot="10800000">
            <a:off x="1048450" y="4751175"/>
            <a:ext cx="6157926" cy="142300"/>
          </a:xfrm>
          <a:prstGeom prst="rect">
            <a:avLst/>
          </a:prstGeom>
          <a:noFill/>
          <a:ln>
            <a:noFill/>
          </a:ln>
        </p:spPr>
      </p:pic>
      <p:sp>
        <p:nvSpPr>
          <p:cNvPr id="1178" name="Google Shape;1178;p89"/>
          <p:cNvSpPr txBox="1"/>
          <p:nvPr/>
        </p:nvSpPr>
        <p:spPr>
          <a:xfrm>
            <a:off x="3556725" y="3583275"/>
            <a:ext cx="1685400" cy="23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b="1">
                <a:solidFill>
                  <a:srgbClr val="FF0000"/>
                </a:solidFill>
              </a:rPr>
              <a:t>Hedging Purpose</a:t>
            </a:r>
            <a:endParaRPr b="1">
              <a:solidFill>
                <a:srgbClr val="FF0000"/>
              </a:solidFill>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90"/>
          <p:cNvSpPr txBox="1"/>
          <p:nvPr/>
        </p:nvSpPr>
        <p:spPr>
          <a:xfrm>
            <a:off x="1817850" y="525650"/>
            <a:ext cx="1883700" cy="11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184" name="Google Shape;1184;p90"/>
          <p:cNvSpPr txBox="1"/>
          <p:nvPr/>
        </p:nvSpPr>
        <p:spPr>
          <a:xfrm>
            <a:off x="832275" y="339475"/>
            <a:ext cx="4665000" cy="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Income Statement Con’t</a:t>
            </a:r>
            <a:endParaRPr sz="2000">
              <a:latin typeface="Poppins"/>
              <a:ea typeface="Poppins"/>
              <a:cs typeface="Poppins"/>
              <a:sym typeface="Poppins"/>
            </a:endParaRPr>
          </a:p>
        </p:txBody>
      </p:sp>
      <p:pic>
        <p:nvPicPr>
          <p:cNvPr id="1185" name="Google Shape;1185;p90"/>
          <p:cNvPicPr preferRelativeResize="0"/>
          <p:nvPr/>
        </p:nvPicPr>
        <p:blipFill>
          <a:blip r:embed="rId3">
            <a:alphaModFix/>
          </a:blip>
          <a:stretch>
            <a:fillRect/>
          </a:stretch>
        </p:blipFill>
        <p:spPr>
          <a:xfrm>
            <a:off x="568525" y="908925"/>
            <a:ext cx="8246951" cy="3964226"/>
          </a:xfrm>
          <a:prstGeom prst="rect">
            <a:avLst/>
          </a:prstGeom>
          <a:noFill/>
          <a:ln>
            <a:noFill/>
          </a:ln>
        </p:spPr>
      </p:pic>
      <p:pic>
        <p:nvPicPr>
          <p:cNvPr id="1186" name="Google Shape;1186;p90"/>
          <p:cNvPicPr preferRelativeResize="0"/>
          <p:nvPr/>
        </p:nvPicPr>
        <p:blipFill>
          <a:blip r:embed="rId4">
            <a:alphaModFix/>
          </a:blip>
          <a:stretch>
            <a:fillRect/>
          </a:stretch>
        </p:blipFill>
        <p:spPr>
          <a:xfrm>
            <a:off x="1088250" y="3311000"/>
            <a:ext cx="6356999" cy="219200"/>
          </a:xfrm>
          <a:prstGeom prst="rect">
            <a:avLst/>
          </a:prstGeom>
          <a:noFill/>
          <a:ln>
            <a:noFill/>
          </a:ln>
        </p:spPr>
      </p:pic>
      <p:pic>
        <p:nvPicPr>
          <p:cNvPr id="1187" name="Google Shape;1187;p90"/>
          <p:cNvPicPr preferRelativeResize="0"/>
          <p:nvPr/>
        </p:nvPicPr>
        <p:blipFill>
          <a:blip r:embed="rId4">
            <a:alphaModFix/>
          </a:blip>
          <a:stretch>
            <a:fillRect/>
          </a:stretch>
        </p:blipFill>
        <p:spPr>
          <a:xfrm>
            <a:off x="1141350" y="4618000"/>
            <a:ext cx="6303901" cy="193100"/>
          </a:xfrm>
          <a:prstGeom prst="rect">
            <a:avLst/>
          </a:prstGeom>
          <a:noFill/>
          <a:ln>
            <a:noFill/>
          </a:ln>
        </p:spPr>
      </p:pic>
      <p:pic>
        <p:nvPicPr>
          <p:cNvPr id="1188" name="Google Shape;1188;p90"/>
          <p:cNvPicPr preferRelativeResize="0"/>
          <p:nvPr/>
        </p:nvPicPr>
        <p:blipFill>
          <a:blip r:embed="rId4">
            <a:alphaModFix/>
          </a:blip>
          <a:stretch>
            <a:fillRect/>
          </a:stretch>
        </p:blipFill>
        <p:spPr>
          <a:xfrm>
            <a:off x="1141350" y="4479325"/>
            <a:ext cx="6303901" cy="16923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91"/>
          <p:cNvSpPr txBox="1"/>
          <p:nvPr/>
        </p:nvSpPr>
        <p:spPr>
          <a:xfrm>
            <a:off x="1708350" y="996525"/>
            <a:ext cx="2562600" cy="101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194" name="Google Shape;1194;p91"/>
          <p:cNvSpPr txBox="1"/>
          <p:nvPr/>
        </p:nvSpPr>
        <p:spPr>
          <a:xfrm>
            <a:off x="1598825" y="284725"/>
            <a:ext cx="2102700" cy="120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1195" name="Google Shape;1195;p91"/>
          <p:cNvPicPr preferRelativeResize="0"/>
          <p:nvPr/>
        </p:nvPicPr>
        <p:blipFill>
          <a:blip r:embed="rId3">
            <a:alphaModFix/>
          </a:blip>
          <a:stretch>
            <a:fillRect/>
          </a:stretch>
        </p:blipFill>
        <p:spPr>
          <a:xfrm>
            <a:off x="411425" y="743200"/>
            <a:ext cx="8097424" cy="4279851"/>
          </a:xfrm>
          <a:prstGeom prst="rect">
            <a:avLst/>
          </a:prstGeom>
          <a:noFill/>
          <a:ln>
            <a:noFill/>
          </a:ln>
        </p:spPr>
      </p:pic>
      <p:sp>
        <p:nvSpPr>
          <p:cNvPr id="1196" name="Google Shape;1196;p91"/>
          <p:cNvSpPr txBox="1"/>
          <p:nvPr/>
        </p:nvSpPr>
        <p:spPr>
          <a:xfrm>
            <a:off x="700925" y="328425"/>
            <a:ext cx="3000600" cy="47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100">
                <a:latin typeface="Calibri"/>
                <a:ea typeface="Calibri"/>
                <a:cs typeface="Calibri"/>
                <a:sym typeface="Calibri"/>
              </a:rPr>
              <a:t>Comprehensive Income</a:t>
            </a:r>
            <a:endParaRPr sz="2100">
              <a:latin typeface="Calibri"/>
              <a:ea typeface="Calibri"/>
              <a:cs typeface="Calibri"/>
              <a:sym typeface="Calibri"/>
            </a:endParaRPr>
          </a:p>
          <a:p>
            <a:pPr marL="0" lvl="0" indent="0" algn="l" rtl="0">
              <a:spcBef>
                <a:spcPts val="0"/>
              </a:spcBef>
              <a:spcAft>
                <a:spcPts val="0"/>
              </a:spcAft>
              <a:buNone/>
            </a:pPr>
            <a:endParaRPr>
              <a:latin typeface="Poppins"/>
              <a:ea typeface="Poppins"/>
              <a:cs typeface="Poppins"/>
              <a:sym typeface="Poppins"/>
            </a:endParaRPr>
          </a:p>
        </p:txBody>
      </p:sp>
      <p:pic>
        <p:nvPicPr>
          <p:cNvPr id="1197" name="Google Shape;1197;p91"/>
          <p:cNvPicPr preferRelativeResize="0"/>
          <p:nvPr/>
        </p:nvPicPr>
        <p:blipFill>
          <a:blip r:embed="rId4">
            <a:alphaModFix/>
          </a:blip>
          <a:stretch>
            <a:fillRect/>
          </a:stretch>
        </p:blipFill>
        <p:spPr>
          <a:xfrm rot="10800000">
            <a:off x="2953733" y="4060650"/>
            <a:ext cx="747792" cy="20075"/>
          </a:xfrm>
          <a:prstGeom prst="rect">
            <a:avLst/>
          </a:prstGeom>
          <a:noFill/>
          <a:ln>
            <a:noFill/>
          </a:ln>
        </p:spPr>
      </p:pic>
      <p:pic>
        <p:nvPicPr>
          <p:cNvPr id="1198" name="Google Shape;1198;p91"/>
          <p:cNvPicPr preferRelativeResize="0"/>
          <p:nvPr/>
        </p:nvPicPr>
        <p:blipFill>
          <a:blip r:embed="rId4">
            <a:alphaModFix/>
          </a:blip>
          <a:stretch>
            <a:fillRect/>
          </a:stretch>
        </p:blipFill>
        <p:spPr>
          <a:xfrm rot="10800000">
            <a:off x="849376" y="1353775"/>
            <a:ext cx="7100199" cy="162150"/>
          </a:xfrm>
          <a:prstGeom prst="rect">
            <a:avLst/>
          </a:prstGeom>
          <a:noFill/>
          <a:ln>
            <a:noFill/>
          </a:ln>
        </p:spPr>
      </p:pic>
      <p:pic>
        <p:nvPicPr>
          <p:cNvPr id="1199" name="Google Shape;1199;p91"/>
          <p:cNvPicPr preferRelativeResize="0"/>
          <p:nvPr/>
        </p:nvPicPr>
        <p:blipFill rotWithShape="1">
          <a:blip r:embed="rId4">
            <a:alphaModFix/>
          </a:blip>
          <a:srcRect/>
          <a:stretch/>
        </p:blipFill>
        <p:spPr>
          <a:xfrm flipH="1">
            <a:off x="976401" y="2449863"/>
            <a:ext cx="6967499" cy="7220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92"/>
          <p:cNvSpPr txBox="1"/>
          <p:nvPr/>
        </p:nvSpPr>
        <p:spPr>
          <a:xfrm>
            <a:off x="1456475" y="481850"/>
            <a:ext cx="1806900" cy="15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205" name="Google Shape;1205;p92"/>
          <p:cNvSpPr txBox="1"/>
          <p:nvPr/>
        </p:nvSpPr>
        <p:spPr>
          <a:xfrm>
            <a:off x="339450" y="372325"/>
            <a:ext cx="3624900" cy="5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t>Cash Flow</a:t>
            </a:r>
            <a:endParaRPr sz="2000">
              <a:latin typeface="Poppins"/>
              <a:ea typeface="Poppins"/>
              <a:cs typeface="Poppins"/>
              <a:sym typeface="Poppins"/>
            </a:endParaRPr>
          </a:p>
        </p:txBody>
      </p:sp>
      <p:pic>
        <p:nvPicPr>
          <p:cNvPr id="1206" name="Google Shape;1206;p92"/>
          <p:cNvPicPr preferRelativeResize="0"/>
          <p:nvPr/>
        </p:nvPicPr>
        <p:blipFill>
          <a:blip r:embed="rId3">
            <a:alphaModFix/>
          </a:blip>
          <a:stretch>
            <a:fillRect/>
          </a:stretch>
        </p:blipFill>
        <p:spPr>
          <a:xfrm>
            <a:off x="482488" y="827075"/>
            <a:ext cx="8475400" cy="4260126"/>
          </a:xfrm>
          <a:prstGeom prst="rect">
            <a:avLst/>
          </a:prstGeom>
          <a:noFill/>
          <a:ln>
            <a:noFill/>
          </a:ln>
        </p:spPr>
      </p:pic>
      <p:pic>
        <p:nvPicPr>
          <p:cNvPr id="1207" name="Google Shape;1207;p92"/>
          <p:cNvPicPr preferRelativeResize="0"/>
          <p:nvPr/>
        </p:nvPicPr>
        <p:blipFill>
          <a:blip r:embed="rId4">
            <a:alphaModFix/>
          </a:blip>
          <a:stretch>
            <a:fillRect/>
          </a:stretch>
        </p:blipFill>
        <p:spPr>
          <a:xfrm>
            <a:off x="982650" y="4027825"/>
            <a:ext cx="7573250" cy="168300"/>
          </a:xfrm>
          <a:prstGeom prst="rect">
            <a:avLst/>
          </a:prstGeom>
          <a:noFill/>
          <a:ln>
            <a:noFill/>
          </a:ln>
        </p:spPr>
      </p:pic>
      <p:pic>
        <p:nvPicPr>
          <p:cNvPr id="1208" name="Google Shape;1208;p92"/>
          <p:cNvPicPr preferRelativeResize="0"/>
          <p:nvPr/>
        </p:nvPicPr>
        <p:blipFill>
          <a:blip r:embed="rId4">
            <a:alphaModFix/>
          </a:blip>
          <a:stretch>
            <a:fillRect/>
          </a:stretch>
        </p:blipFill>
        <p:spPr>
          <a:xfrm>
            <a:off x="1032200" y="4914200"/>
            <a:ext cx="7573250" cy="2293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Google Shape;1213;p93"/>
          <p:cNvPicPr preferRelativeResize="0"/>
          <p:nvPr/>
        </p:nvPicPr>
        <p:blipFill>
          <a:blip r:embed="rId3">
            <a:alphaModFix/>
          </a:blip>
          <a:stretch>
            <a:fillRect/>
          </a:stretch>
        </p:blipFill>
        <p:spPr>
          <a:xfrm>
            <a:off x="152400" y="783025"/>
            <a:ext cx="8839200" cy="4304274"/>
          </a:xfrm>
          <a:prstGeom prst="rect">
            <a:avLst/>
          </a:prstGeom>
          <a:noFill/>
          <a:ln>
            <a:noFill/>
          </a:ln>
        </p:spPr>
      </p:pic>
      <p:sp>
        <p:nvSpPr>
          <p:cNvPr id="1214" name="Google Shape;1214;p93"/>
          <p:cNvSpPr txBox="1"/>
          <p:nvPr/>
        </p:nvSpPr>
        <p:spPr>
          <a:xfrm>
            <a:off x="557400" y="212350"/>
            <a:ext cx="48174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Poppins"/>
                <a:ea typeface="Poppins"/>
                <a:cs typeface="Poppins"/>
                <a:sym typeface="Poppins"/>
              </a:rPr>
              <a:t>Cash Flow Cont</a:t>
            </a:r>
            <a:endParaRPr sz="2000">
              <a:latin typeface="Poppins"/>
              <a:ea typeface="Poppins"/>
              <a:cs typeface="Poppins"/>
              <a:sym typeface="Poppins"/>
            </a:endParaRPr>
          </a:p>
        </p:txBody>
      </p:sp>
      <p:pic>
        <p:nvPicPr>
          <p:cNvPr id="1215" name="Google Shape;1215;p93"/>
          <p:cNvPicPr preferRelativeResize="0"/>
          <p:nvPr/>
        </p:nvPicPr>
        <p:blipFill>
          <a:blip r:embed="rId4">
            <a:alphaModFix/>
          </a:blip>
          <a:stretch>
            <a:fillRect/>
          </a:stretch>
        </p:blipFill>
        <p:spPr>
          <a:xfrm>
            <a:off x="312275" y="3034950"/>
            <a:ext cx="8679325" cy="286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94"/>
          <p:cNvSpPr/>
          <p:nvPr/>
        </p:nvSpPr>
        <p:spPr>
          <a:xfrm>
            <a:off x="715100" y="2226900"/>
            <a:ext cx="1367400" cy="964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4"/>
          <p:cNvSpPr txBox="1">
            <a:spLocks noGrp="1"/>
          </p:cNvSpPr>
          <p:nvPr>
            <p:ph type="title"/>
          </p:nvPr>
        </p:nvSpPr>
        <p:spPr>
          <a:xfrm>
            <a:off x="715100" y="3481100"/>
            <a:ext cx="5814900" cy="8418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r>
              <a:rPr lang="en-GB" sz="4000" b="1">
                <a:latin typeface="Arial"/>
                <a:ea typeface="Arial"/>
                <a:cs typeface="Arial"/>
                <a:sym typeface="Arial"/>
              </a:rPr>
              <a:t>Major of Risk</a:t>
            </a:r>
            <a:endParaRPr sz="4000"/>
          </a:p>
        </p:txBody>
      </p:sp>
      <p:sp>
        <p:nvSpPr>
          <p:cNvPr id="1222" name="Google Shape;1222;p94"/>
          <p:cNvSpPr txBox="1">
            <a:spLocks noGrp="1"/>
          </p:cNvSpPr>
          <p:nvPr>
            <p:ph type="title" idx="2"/>
          </p:nvPr>
        </p:nvSpPr>
        <p:spPr>
          <a:xfrm>
            <a:off x="715100" y="2303100"/>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04</a:t>
            </a:r>
            <a:endParaRPr/>
          </a:p>
        </p:txBody>
      </p:sp>
      <p:sp>
        <p:nvSpPr>
          <p:cNvPr id="1223" name="Google Shape;1223;p94">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4" name="Google Shape;1224;p94"/>
          <p:cNvGrpSpPr/>
          <p:nvPr/>
        </p:nvGrpSpPr>
        <p:grpSpPr>
          <a:xfrm>
            <a:off x="5379126" y="458806"/>
            <a:ext cx="3125970" cy="2584885"/>
            <a:chOff x="5379126" y="458806"/>
            <a:chExt cx="3125970" cy="2584885"/>
          </a:xfrm>
        </p:grpSpPr>
        <p:sp>
          <p:nvSpPr>
            <p:cNvPr id="1225" name="Google Shape;1225;p94"/>
            <p:cNvSpPr/>
            <p:nvPr/>
          </p:nvSpPr>
          <p:spPr>
            <a:xfrm>
              <a:off x="5379126" y="2861196"/>
              <a:ext cx="3125970" cy="182495"/>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4"/>
            <p:cNvSpPr/>
            <p:nvPr/>
          </p:nvSpPr>
          <p:spPr>
            <a:xfrm>
              <a:off x="5624150" y="2777375"/>
              <a:ext cx="845395" cy="148976"/>
            </a:xfrm>
            <a:custGeom>
              <a:avLst/>
              <a:gdLst/>
              <a:ahLst/>
              <a:cxnLst/>
              <a:rect l="l" t="t" r="r" b="b"/>
              <a:pathLst>
                <a:path w="40964" h="7706" extrusionOk="0">
                  <a:moveTo>
                    <a:pt x="1" y="0"/>
                  </a:moveTo>
                  <a:lnTo>
                    <a:pt x="1"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4"/>
            <p:cNvSpPr/>
            <p:nvPr/>
          </p:nvSpPr>
          <p:spPr>
            <a:xfrm>
              <a:off x="5677658" y="2777381"/>
              <a:ext cx="791834" cy="16778"/>
            </a:xfrm>
            <a:custGeom>
              <a:avLst/>
              <a:gdLst/>
              <a:ahLst/>
              <a:cxnLst/>
              <a:rect l="l" t="t" r="r" b="b"/>
              <a:pathLst>
                <a:path w="40964" h="868" extrusionOk="0">
                  <a:moveTo>
                    <a:pt x="1" y="0"/>
                  </a:moveTo>
                  <a:lnTo>
                    <a:pt x="1"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4"/>
            <p:cNvSpPr/>
            <p:nvPr/>
          </p:nvSpPr>
          <p:spPr>
            <a:xfrm>
              <a:off x="5807266"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4"/>
            <p:cNvSpPr/>
            <p:nvPr/>
          </p:nvSpPr>
          <p:spPr>
            <a:xfrm>
              <a:off x="5878845"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4"/>
            <p:cNvSpPr/>
            <p:nvPr/>
          </p:nvSpPr>
          <p:spPr>
            <a:xfrm>
              <a:off x="5950404"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4"/>
            <p:cNvSpPr/>
            <p:nvPr/>
          </p:nvSpPr>
          <p:spPr>
            <a:xfrm>
              <a:off x="6021983"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4"/>
            <p:cNvSpPr/>
            <p:nvPr/>
          </p:nvSpPr>
          <p:spPr>
            <a:xfrm>
              <a:off x="6093562"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94"/>
            <p:cNvSpPr/>
            <p:nvPr/>
          </p:nvSpPr>
          <p:spPr>
            <a:xfrm>
              <a:off x="6165122"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4"/>
            <p:cNvSpPr/>
            <p:nvPr/>
          </p:nvSpPr>
          <p:spPr>
            <a:xfrm>
              <a:off x="6237339" y="2777381"/>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4"/>
            <p:cNvSpPr/>
            <p:nvPr/>
          </p:nvSpPr>
          <p:spPr>
            <a:xfrm>
              <a:off x="6308918" y="2777381"/>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4"/>
            <p:cNvSpPr/>
            <p:nvPr/>
          </p:nvSpPr>
          <p:spPr>
            <a:xfrm>
              <a:off x="6380497" y="2777381"/>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4"/>
            <p:cNvSpPr/>
            <p:nvPr/>
          </p:nvSpPr>
          <p:spPr>
            <a:xfrm>
              <a:off x="5646073" y="2628424"/>
              <a:ext cx="791177" cy="148976"/>
            </a:xfrm>
            <a:custGeom>
              <a:avLst/>
              <a:gdLst/>
              <a:ahLst/>
              <a:cxnLst/>
              <a:rect l="l" t="t" r="r" b="b"/>
              <a:pathLst>
                <a:path w="40930" h="7707" extrusionOk="0">
                  <a:moveTo>
                    <a:pt x="0" y="1"/>
                  </a:moveTo>
                  <a:lnTo>
                    <a:pt x="0" y="7706"/>
                  </a:lnTo>
                  <a:lnTo>
                    <a:pt x="40929" y="7706"/>
                  </a:lnTo>
                  <a:lnTo>
                    <a:pt x="409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4"/>
            <p:cNvSpPr/>
            <p:nvPr/>
          </p:nvSpPr>
          <p:spPr>
            <a:xfrm>
              <a:off x="5646073" y="2628424"/>
              <a:ext cx="791177" cy="16798"/>
            </a:xfrm>
            <a:custGeom>
              <a:avLst/>
              <a:gdLst/>
              <a:ahLst/>
              <a:cxnLst/>
              <a:rect l="l" t="t" r="r" b="b"/>
              <a:pathLst>
                <a:path w="40930" h="869" extrusionOk="0">
                  <a:moveTo>
                    <a:pt x="0" y="1"/>
                  </a:moveTo>
                  <a:lnTo>
                    <a:pt x="0" y="868"/>
                  </a:lnTo>
                  <a:lnTo>
                    <a:pt x="40929" y="868"/>
                  </a:lnTo>
                  <a:lnTo>
                    <a:pt x="409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4"/>
            <p:cNvSpPr/>
            <p:nvPr/>
          </p:nvSpPr>
          <p:spPr>
            <a:xfrm>
              <a:off x="5775023"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4"/>
            <p:cNvSpPr/>
            <p:nvPr/>
          </p:nvSpPr>
          <p:spPr>
            <a:xfrm>
              <a:off x="5846602"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4"/>
            <p:cNvSpPr/>
            <p:nvPr/>
          </p:nvSpPr>
          <p:spPr>
            <a:xfrm>
              <a:off x="5918162"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4"/>
            <p:cNvSpPr/>
            <p:nvPr/>
          </p:nvSpPr>
          <p:spPr>
            <a:xfrm>
              <a:off x="5990379"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4"/>
            <p:cNvSpPr/>
            <p:nvPr/>
          </p:nvSpPr>
          <p:spPr>
            <a:xfrm>
              <a:off x="6061320"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4"/>
            <p:cNvSpPr/>
            <p:nvPr/>
          </p:nvSpPr>
          <p:spPr>
            <a:xfrm>
              <a:off x="6132880"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4"/>
            <p:cNvSpPr/>
            <p:nvPr/>
          </p:nvSpPr>
          <p:spPr>
            <a:xfrm>
              <a:off x="6205097"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4"/>
            <p:cNvSpPr/>
            <p:nvPr/>
          </p:nvSpPr>
          <p:spPr>
            <a:xfrm>
              <a:off x="6276676" y="2628424"/>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4"/>
            <p:cNvSpPr/>
            <p:nvPr/>
          </p:nvSpPr>
          <p:spPr>
            <a:xfrm>
              <a:off x="6348255" y="2628424"/>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4"/>
            <p:cNvSpPr/>
            <p:nvPr/>
          </p:nvSpPr>
          <p:spPr>
            <a:xfrm>
              <a:off x="5622858" y="2479487"/>
              <a:ext cx="791815" cy="148957"/>
            </a:xfrm>
            <a:custGeom>
              <a:avLst/>
              <a:gdLst/>
              <a:ahLst/>
              <a:cxnLst/>
              <a:rect l="l" t="t" r="r" b="b"/>
              <a:pathLst>
                <a:path w="40963"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4"/>
            <p:cNvSpPr/>
            <p:nvPr/>
          </p:nvSpPr>
          <p:spPr>
            <a:xfrm>
              <a:off x="5622858" y="2479487"/>
              <a:ext cx="791815" cy="16778"/>
            </a:xfrm>
            <a:custGeom>
              <a:avLst/>
              <a:gdLst/>
              <a:ahLst/>
              <a:cxnLst/>
              <a:rect l="l" t="t" r="r" b="b"/>
              <a:pathLst>
                <a:path w="40963"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4"/>
            <p:cNvSpPr/>
            <p:nvPr/>
          </p:nvSpPr>
          <p:spPr>
            <a:xfrm>
              <a:off x="5824025"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4"/>
            <p:cNvSpPr/>
            <p:nvPr/>
          </p:nvSpPr>
          <p:spPr>
            <a:xfrm>
              <a:off x="5895604" y="247948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4"/>
            <p:cNvSpPr/>
            <p:nvPr/>
          </p:nvSpPr>
          <p:spPr>
            <a:xfrm>
              <a:off x="5967183"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4"/>
            <p:cNvSpPr/>
            <p:nvPr/>
          </p:nvSpPr>
          <p:spPr>
            <a:xfrm>
              <a:off x="6038743"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4"/>
            <p:cNvSpPr/>
            <p:nvPr/>
          </p:nvSpPr>
          <p:spPr>
            <a:xfrm>
              <a:off x="6110322"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4"/>
            <p:cNvSpPr/>
            <p:nvPr/>
          </p:nvSpPr>
          <p:spPr>
            <a:xfrm>
              <a:off x="6181901"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4"/>
            <p:cNvSpPr/>
            <p:nvPr/>
          </p:nvSpPr>
          <p:spPr>
            <a:xfrm>
              <a:off x="6253460"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4"/>
            <p:cNvSpPr/>
            <p:nvPr/>
          </p:nvSpPr>
          <p:spPr>
            <a:xfrm>
              <a:off x="6325039"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4"/>
            <p:cNvSpPr/>
            <p:nvPr/>
          </p:nvSpPr>
          <p:spPr>
            <a:xfrm>
              <a:off x="5658966" y="2330530"/>
              <a:ext cx="791177" cy="148976"/>
            </a:xfrm>
            <a:custGeom>
              <a:avLst/>
              <a:gdLst/>
              <a:ahLst/>
              <a:cxnLst/>
              <a:rect l="l" t="t" r="r" b="b"/>
              <a:pathLst>
                <a:path w="40930" h="7707" extrusionOk="0">
                  <a:moveTo>
                    <a:pt x="0" y="1"/>
                  </a:moveTo>
                  <a:lnTo>
                    <a:pt x="0"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4"/>
            <p:cNvSpPr/>
            <p:nvPr/>
          </p:nvSpPr>
          <p:spPr>
            <a:xfrm>
              <a:off x="5658966" y="2330530"/>
              <a:ext cx="791177" cy="16798"/>
            </a:xfrm>
            <a:custGeom>
              <a:avLst/>
              <a:gdLst/>
              <a:ahLst/>
              <a:cxnLst/>
              <a:rect l="l" t="t" r="r" b="b"/>
              <a:pathLst>
                <a:path w="40930" h="869" extrusionOk="0">
                  <a:moveTo>
                    <a:pt x="0" y="1"/>
                  </a:moveTo>
                  <a:lnTo>
                    <a:pt x="0"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4"/>
            <p:cNvSpPr/>
            <p:nvPr/>
          </p:nvSpPr>
          <p:spPr>
            <a:xfrm>
              <a:off x="5788574"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4"/>
            <p:cNvSpPr/>
            <p:nvPr/>
          </p:nvSpPr>
          <p:spPr>
            <a:xfrm>
              <a:off x="5860133"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4"/>
            <p:cNvSpPr/>
            <p:nvPr/>
          </p:nvSpPr>
          <p:spPr>
            <a:xfrm>
              <a:off x="5931712"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4"/>
            <p:cNvSpPr/>
            <p:nvPr/>
          </p:nvSpPr>
          <p:spPr>
            <a:xfrm>
              <a:off x="6003291"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4"/>
            <p:cNvSpPr/>
            <p:nvPr/>
          </p:nvSpPr>
          <p:spPr>
            <a:xfrm>
              <a:off x="6074851"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4"/>
            <p:cNvSpPr/>
            <p:nvPr/>
          </p:nvSpPr>
          <p:spPr>
            <a:xfrm>
              <a:off x="6146430"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4"/>
            <p:cNvSpPr/>
            <p:nvPr/>
          </p:nvSpPr>
          <p:spPr>
            <a:xfrm>
              <a:off x="6218009"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4"/>
            <p:cNvSpPr/>
            <p:nvPr/>
          </p:nvSpPr>
          <p:spPr>
            <a:xfrm>
              <a:off x="6289569"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4"/>
            <p:cNvSpPr/>
            <p:nvPr/>
          </p:nvSpPr>
          <p:spPr>
            <a:xfrm>
              <a:off x="6361148"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4"/>
            <p:cNvSpPr/>
            <p:nvPr/>
          </p:nvSpPr>
          <p:spPr>
            <a:xfrm>
              <a:off x="5624153" y="2181592"/>
              <a:ext cx="791177" cy="148957"/>
            </a:xfrm>
            <a:custGeom>
              <a:avLst/>
              <a:gdLst/>
              <a:ahLst/>
              <a:cxnLst/>
              <a:rect l="l" t="t" r="r" b="b"/>
              <a:pathLst>
                <a:path w="40930" h="7706" extrusionOk="0">
                  <a:moveTo>
                    <a:pt x="0" y="0"/>
                  </a:moveTo>
                  <a:lnTo>
                    <a:pt x="0" y="7706"/>
                  </a:lnTo>
                  <a:lnTo>
                    <a:pt x="40929" y="7706"/>
                  </a:lnTo>
                  <a:lnTo>
                    <a:pt x="40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4"/>
            <p:cNvSpPr/>
            <p:nvPr/>
          </p:nvSpPr>
          <p:spPr>
            <a:xfrm>
              <a:off x="5624153" y="2181592"/>
              <a:ext cx="791177" cy="16778"/>
            </a:xfrm>
            <a:custGeom>
              <a:avLst/>
              <a:gdLst/>
              <a:ahLst/>
              <a:cxnLst/>
              <a:rect l="l" t="t" r="r" b="b"/>
              <a:pathLst>
                <a:path w="40930" h="868" extrusionOk="0">
                  <a:moveTo>
                    <a:pt x="0" y="0"/>
                  </a:moveTo>
                  <a:lnTo>
                    <a:pt x="0" y="868"/>
                  </a:lnTo>
                  <a:lnTo>
                    <a:pt x="40929" y="868"/>
                  </a:lnTo>
                  <a:lnTo>
                    <a:pt x="409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4"/>
            <p:cNvSpPr/>
            <p:nvPr/>
          </p:nvSpPr>
          <p:spPr>
            <a:xfrm>
              <a:off x="6326334"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4"/>
            <p:cNvSpPr/>
            <p:nvPr/>
          </p:nvSpPr>
          <p:spPr>
            <a:xfrm>
              <a:off x="6254755"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4"/>
            <p:cNvSpPr/>
            <p:nvPr/>
          </p:nvSpPr>
          <p:spPr>
            <a:xfrm>
              <a:off x="6183176"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4"/>
            <p:cNvSpPr/>
            <p:nvPr/>
          </p:nvSpPr>
          <p:spPr>
            <a:xfrm>
              <a:off x="6111617"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4"/>
            <p:cNvSpPr/>
            <p:nvPr/>
          </p:nvSpPr>
          <p:spPr>
            <a:xfrm>
              <a:off x="6040038"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4"/>
            <p:cNvSpPr/>
            <p:nvPr/>
          </p:nvSpPr>
          <p:spPr>
            <a:xfrm>
              <a:off x="5968459"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4"/>
            <p:cNvSpPr/>
            <p:nvPr/>
          </p:nvSpPr>
          <p:spPr>
            <a:xfrm>
              <a:off x="5896899"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94"/>
            <p:cNvSpPr/>
            <p:nvPr/>
          </p:nvSpPr>
          <p:spPr>
            <a:xfrm>
              <a:off x="5825320"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4"/>
            <p:cNvSpPr/>
            <p:nvPr/>
          </p:nvSpPr>
          <p:spPr>
            <a:xfrm>
              <a:off x="5656376" y="2032635"/>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4"/>
            <p:cNvSpPr/>
            <p:nvPr/>
          </p:nvSpPr>
          <p:spPr>
            <a:xfrm>
              <a:off x="5656376" y="2032635"/>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4"/>
            <p:cNvSpPr/>
            <p:nvPr/>
          </p:nvSpPr>
          <p:spPr>
            <a:xfrm>
              <a:off x="6358557"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4"/>
            <p:cNvSpPr/>
            <p:nvPr/>
          </p:nvSpPr>
          <p:spPr>
            <a:xfrm>
              <a:off x="6286998"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4"/>
            <p:cNvSpPr/>
            <p:nvPr/>
          </p:nvSpPr>
          <p:spPr>
            <a:xfrm>
              <a:off x="6215419"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94"/>
            <p:cNvSpPr/>
            <p:nvPr/>
          </p:nvSpPr>
          <p:spPr>
            <a:xfrm>
              <a:off x="6143840"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94"/>
            <p:cNvSpPr/>
            <p:nvPr/>
          </p:nvSpPr>
          <p:spPr>
            <a:xfrm>
              <a:off x="6072280"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4"/>
            <p:cNvSpPr/>
            <p:nvPr/>
          </p:nvSpPr>
          <p:spPr>
            <a:xfrm>
              <a:off x="6000701"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4"/>
            <p:cNvSpPr/>
            <p:nvPr/>
          </p:nvSpPr>
          <p:spPr>
            <a:xfrm>
              <a:off x="5929141"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4"/>
            <p:cNvSpPr/>
            <p:nvPr/>
          </p:nvSpPr>
          <p:spPr>
            <a:xfrm>
              <a:off x="5857562" y="2032635"/>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4"/>
            <p:cNvSpPr/>
            <p:nvPr/>
          </p:nvSpPr>
          <p:spPr>
            <a:xfrm>
              <a:off x="5785983"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4"/>
            <p:cNvSpPr/>
            <p:nvPr/>
          </p:nvSpPr>
          <p:spPr>
            <a:xfrm>
              <a:off x="5678953" y="1883697"/>
              <a:ext cx="791834" cy="148957"/>
            </a:xfrm>
            <a:custGeom>
              <a:avLst/>
              <a:gdLst/>
              <a:ahLst/>
              <a:cxnLst/>
              <a:rect l="l" t="t" r="r" b="b"/>
              <a:pathLst>
                <a:path w="40964"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4"/>
            <p:cNvSpPr/>
            <p:nvPr/>
          </p:nvSpPr>
          <p:spPr>
            <a:xfrm>
              <a:off x="5678953" y="1883697"/>
              <a:ext cx="791834" cy="16778"/>
            </a:xfrm>
            <a:custGeom>
              <a:avLst/>
              <a:gdLst/>
              <a:ahLst/>
              <a:cxnLst/>
              <a:rect l="l" t="t" r="r" b="b"/>
              <a:pathLst>
                <a:path w="40964"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4"/>
            <p:cNvSpPr/>
            <p:nvPr/>
          </p:nvSpPr>
          <p:spPr>
            <a:xfrm>
              <a:off x="6381135"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4"/>
            <p:cNvSpPr/>
            <p:nvPr/>
          </p:nvSpPr>
          <p:spPr>
            <a:xfrm>
              <a:off x="6309556" y="188369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4"/>
            <p:cNvSpPr/>
            <p:nvPr/>
          </p:nvSpPr>
          <p:spPr>
            <a:xfrm>
              <a:off x="6237996"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4"/>
            <p:cNvSpPr/>
            <p:nvPr/>
          </p:nvSpPr>
          <p:spPr>
            <a:xfrm>
              <a:off x="6166417" y="188369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4"/>
            <p:cNvSpPr/>
            <p:nvPr/>
          </p:nvSpPr>
          <p:spPr>
            <a:xfrm>
              <a:off x="6094838"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4"/>
            <p:cNvSpPr/>
            <p:nvPr/>
          </p:nvSpPr>
          <p:spPr>
            <a:xfrm>
              <a:off x="6023279"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4"/>
            <p:cNvSpPr/>
            <p:nvPr/>
          </p:nvSpPr>
          <p:spPr>
            <a:xfrm>
              <a:off x="5951700"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4"/>
            <p:cNvSpPr/>
            <p:nvPr/>
          </p:nvSpPr>
          <p:spPr>
            <a:xfrm>
              <a:off x="5880121" y="1883697"/>
              <a:ext cx="30986" cy="148957"/>
            </a:xfrm>
            <a:custGeom>
              <a:avLst/>
              <a:gdLst/>
              <a:ahLst/>
              <a:cxnLst/>
              <a:rect l="l" t="t" r="r" b="b"/>
              <a:pathLst>
                <a:path w="1603"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4"/>
            <p:cNvSpPr/>
            <p:nvPr/>
          </p:nvSpPr>
          <p:spPr>
            <a:xfrm>
              <a:off x="5808561"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4"/>
            <p:cNvSpPr/>
            <p:nvPr/>
          </p:nvSpPr>
          <p:spPr>
            <a:xfrm>
              <a:off x="5643483" y="1734741"/>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4"/>
            <p:cNvSpPr/>
            <p:nvPr/>
          </p:nvSpPr>
          <p:spPr>
            <a:xfrm>
              <a:off x="5643483" y="1734741"/>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94"/>
            <p:cNvSpPr/>
            <p:nvPr/>
          </p:nvSpPr>
          <p:spPr>
            <a:xfrm>
              <a:off x="6345664"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94"/>
            <p:cNvSpPr/>
            <p:nvPr/>
          </p:nvSpPr>
          <p:spPr>
            <a:xfrm>
              <a:off x="6274105"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94"/>
            <p:cNvSpPr/>
            <p:nvPr/>
          </p:nvSpPr>
          <p:spPr>
            <a:xfrm>
              <a:off x="6202526" y="1734741"/>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4"/>
            <p:cNvSpPr/>
            <p:nvPr/>
          </p:nvSpPr>
          <p:spPr>
            <a:xfrm>
              <a:off x="6130309"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4"/>
            <p:cNvSpPr/>
            <p:nvPr/>
          </p:nvSpPr>
          <p:spPr>
            <a:xfrm>
              <a:off x="6059387"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4"/>
            <p:cNvSpPr/>
            <p:nvPr/>
          </p:nvSpPr>
          <p:spPr>
            <a:xfrm>
              <a:off x="5987808"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4"/>
            <p:cNvSpPr/>
            <p:nvPr/>
          </p:nvSpPr>
          <p:spPr>
            <a:xfrm>
              <a:off x="5915591"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4"/>
            <p:cNvSpPr/>
            <p:nvPr/>
          </p:nvSpPr>
          <p:spPr>
            <a:xfrm>
              <a:off x="5844012"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4"/>
            <p:cNvSpPr/>
            <p:nvPr/>
          </p:nvSpPr>
          <p:spPr>
            <a:xfrm>
              <a:off x="5772452"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4"/>
            <p:cNvSpPr/>
            <p:nvPr/>
          </p:nvSpPr>
          <p:spPr>
            <a:xfrm>
              <a:off x="5862724" y="1145021"/>
              <a:ext cx="2386733" cy="1794230"/>
            </a:xfrm>
            <a:custGeom>
              <a:avLst/>
              <a:gdLst/>
              <a:ahLst/>
              <a:cxnLst/>
              <a:rect l="l" t="t" r="r" b="b"/>
              <a:pathLst>
                <a:path w="123473" h="92821" extrusionOk="0">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4"/>
            <p:cNvSpPr/>
            <p:nvPr/>
          </p:nvSpPr>
          <p:spPr>
            <a:xfrm>
              <a:off x="5949129" y="1190543"/>
              <a:ext cx="2249046" cy="1704848"/>
            </a:xfrm>
            <a:custGeom>
              <a:avLst/>
              <a:gdLst/>
              <a:ahLst/>
              <a:cxnLst/>
              <a:rect l="l" t="t" r="r" b="b"/>
              <a:pathLst>
                <a:path w="116350" h="88197" extrusionOk="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4"/>
            <p:cNvSpPr/>
            <p:nvPr/>
          </p:nvSpPr>
          <p:spPr>
            <a:xfrm>
              <a:off x="7699093" y="2433056"/>
              <a:ext cx="33538" cy="493282"/>
            </a:xfrm>
            <a:custGeom>
              <a:avLst/>
              <a:gdLst/>
              <a:ahLst/>
              <a:cxnLst/>
              <a:rect l="l" t="t" r="r" b="b"/>
              <a:pathLst>
                <a:path w="1735" h="25519" extrusionOk="0">
                  <a:moveTo>
                    <a:pt x="0" y="1"/>
                  </a:moveTo>
                  <a:lnTo>
                    <a:pt x="0" y="25519"/>
                  </a:lnTo>
                  <a:lnTo>
                    <a:pt x="1735" y="2551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4"/>
            <p:cNvSpPr/>
            <p:nvPr/>
          </p:nvSpPr>
          <p:spPr>
            <a:xfrm>
              <a:off x="7989256" y="2164833"/>
              <a:ext cx="32900" cy="761505"/>
            </a:xfrm>
            <a:custGeom>
              <a:avLst/>
              <a:gdLst/>
              <a:ahLst/>
              <a:cxnLst/>
              <a:rect l="l" t="t" r="r" b="b"/>
              <a:pathLst>
                <a:path w="1702" h="39395" extrusionOk="0">
                  <a:moveTo>
                    <a:pt x="0" y="0"/>
                  </a:moveTo>
                  <a:lnTo>
                    <a:pt x="0" y="39395"/>
                  </a:lnTo>
                  <a:lnTo>
                    <a:pt x="1701" y="39395"/>
                  </a:lnTo>
                  <a:lnTo>
                    <a:pt x="1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4"/>
            <p:cNvSpPr/>
            <p:nvPr/>
          </p:nvSpPr>
          <p:spPr>
            <a:xfrm>
              <a:off x="8283922" y="2347308"/>
              <a:ext cx="33538" cy="579030"/>
            </a:xfrm>
            <a:custGeom>
              <a:avLst/>
              <a:gdLst/>
              <a:ahLst/>
              <a:cxnLst/>
              <a:rect l="l" t="t" r="r" b="b"/>
              <a:pathLst>
                <a:path w="1735" h="29955" extrusionOk="0">
                  <a:moveTo>
                    <a:pt x="0" y="0"/>
                  </a:moveTo>
                  <a:lnTo>
                    <a:pt x="0" y="29955"/>
                  </a:lnTo>
                  <a:lnTo>
                    <a:pt x="1735" y="29955"/>
                  </a:ln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4"/>
            <p:cNvSpPr/>
            <p:nvPr/>
          </p:nvSpPr>
          <p:spPr>
            <a:xfrm>
              <a:off x="7466959" y="2433056"/>
              <a:ext cx="232153" cy="493282"/>
            </a:xfrm>
            <a:custGeom>
              <a:avLst/>
              <a:gdLst/>
              <a:ahLst/>
              <a:cxnLst/>
              <a:rect l="l" t="t" r="r" b="b"/>
              <a:pathLst>
                <a:path w="12010" h="25519" extrusionOk="0">
                  <a:moveTo>
                    <a:pt x="1" y="1"/>
                  </a:moveTo>
                  <a:lnTo>
                    <a:pt x="1" y="25519"/>
                  </a:lnTo>
                  <a:lnTo>
                    <a:pt x="12009" y="25519"/>
                  </a:lnTo>
                  <a:lnTo>
                    <a:pt x="1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4"/>
            <p:cNvSpPr/>
            <p:nvPr/>
          </p:nvSpPr>
          <p:spPr>
            <a:xfrm>
              <a:off x="7756484" y="2164833"/>
              <a:ext cx="232791" cy="761505"/>
            </a:xfrm>
            <a:custGeom>
              <a:avLst/>
              <a:gdLst/>
              <a:ahLst/>
              <a:cxnLst/>
              <a:rect l="l" t="t" r="r" b="b"/>
              <a:pathLst>
                <a:path w="12043" h="39395" extrusionOk="0">
                  <a:moveTo>
                    <a:pt x="0" y="0"/>
                  </a:moveTo>
                  <a:lnTo>
                    <a:pt x="0" y="39395"/>
                  </a:lnTo>
                  <a:lnTo>
                    <a:pt x="12042" y="39395"/>
                  </a:ln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4"/>
            <p:cNvSpPr/>
            <p:nvPr/>
          </p:nvSpPr>
          <p:spPr>
            <a:xfrm>
              <a:off x="8051788" y="2347308"/>
              <a:ext cx="232791" cy="579030"/>
            </a:xfrm>
            <a:custGeom>
              <a:avLst/>
              <a:gdLst/>
              <a:ahLst/>
              <a:cxnLst/>
              <a:rect l="l" t="t" r="r" b="b"/>
              <a:pathLst>
                <a:path w="12043" h="29955" extrusionOk="0">
                  <a:moveTo>
                    <a:pt x="1" y="0"/>
                  </a:moveTo>
                  <a:lnTo>
                    <a:pt x="1" y="29955"/>
                  </a:lnTo>
                  <a:lnTo>
                    <a:pt x="12043" y="29955"/>
                  </a:ln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4"/>
            <p:cNvSpPr/>
            <p:nvPr/>
          </p:nvSpPr>
          <p:spPr>
            <a:xfrm>
              <a:off x="6864076" y="2727085"/>
              <a:ext cx="72893" cy="158641"/>
            </a:xfrm>
            <a:custGeom>
              <a:avLst/>
              <a:gdLst/>
              <a:ahLst/>
              <a:cxnLst/>
              <a:rect l="l" t="t" r="r" b="b"/>
              <a:pathLst>
                <a:path w="3771" h="8207" extrusionOk="0">
                  <a:moveTo>
                    <a:pt x="568" y="1"/>
                  </a:moveTo>
                  <a:lnTo>
                    <a:pt x="1" y="7606"/>
                  </a:lnTo>
                  <a:lnTo>
                    <a:pt x="3237" y="8206"/>
                  </a:lnTo>
                  <a:lnTo>
                    <a:pt x="3770" y="601"/>
                  </a:lnTo>
                  <a:lnTo>
                    <a:pt x="568"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4"/>
            <p:cNvSpPr/>
            <p:nvPr/>
          </p:nvSpPr>
          <p:spPr>
            <a:xfrm>
              <a:off x="7266430" y="2737407"/>
              <a:ext cx="79330" cy="147024"/>
            </a:xfrm>
            <a:custGeom>
              <a:avLst/>
              <a:gdLst/>
              <a:ahLst/>
              <a:cxnLst/>
              <a:rect l="l" t="t" r="r" b="b"/>
              <a:pathLst>
                <a:path w="4104" h="7606" extrusionOk="0">
                  <a:moveTo>
                    <a:pt x="1" y="0"/>
                  </a:moveTo>
                  <a:lnTo>
                    <a:pt x="835" y="7606"/>
                  </a:lnTo>
                  <a:lnTo>
                    <a:pt x="4104" y="7606"/>
                  </a:ln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4"/>
            <p:cNvSpPr/>
            <p:nvPr/>
          </p:nvSpPr>
          <p:spPr>
            <a:xfrm>
              <a:off x="7154876" y="2876680"/>
              <a:ext cx="218622" cy="72236"/>
            </a:xfrm>
            <a:custGeom>
              <a:avLst/>
              <a:gdLst/>
              <a:ahLst/>
              <a:cxnLst/>
              <a:rect l="l" t="t" r="r" b="b"/>
              <a:pathLst>
                <a:path w="11310" h="3737" extrusionOk="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4"/>
            <p:cNvSpPr/>
            <p:nvPr/>
          </p:nvSpPr>
          <p:spPr>
            <a:xfrm>
              <a:off x="6717709" y="2860307"/>
              <a:ext cx="223764" cy="84317"/>
            </a:xfrm>
            <a:custGeom>
              <a:avLst/>
              <a:gdLst/>
              <a:ahLst/>
              <a:cxnLst/>
              <a:rect l="l" t="t" r="r" b="b"/>
              <a:pathLst>
                <a:path w="11576" h="4362" extrusionOk="0">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4"/>
            <p:cNvSpPr/>
            <p:nvPr/>
          </p:nvSpPr>
          <p:spPr>
            <a:xfrm>
              <a:off x="6665479" y="913273"/>
              <a:ext cx="417199" cy="294686"/>
            </a:xfrm>
            <a:custGeom>
              <a:avLst/>
              <a:gdLst/>
              <a:ahLst/>
              <a:cxnLst/>
              <a:rect l="l" t="t" r="r" b="b"/>
              <a:pathLst>
                <a:path w="21583" h="15245" extrusionOk="0">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4"/>
            <p:cNvSpPr/>
            <p:nvPr/>
          </p:nvSpPr>
          <p:spPr>
            <a:xfrm>
              <a:off x="6893090" y="870013"/>
              <a:ext cx="274718" cy="250266"/>
            </a:xfrm>
            <a:custGeom>
              <a:avLst/>
              <a:gdLst/>
              <a:ahLst/>
              <a:cxnLst/>
              <a:rect l="l" t="t" r="r" b="b"/>
              <a:pathLst>
                <a:path w="14212" h="12947" extrusionOk="0">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4"/>
            <p:cNvSpPr/>
            <p:nvPr/>
          </p:nvSpPr>
          <p:spPr>
            <a:xfrm>
              <a:off x="6619068" y="1114460"/>
              <a:ext cx="89633" cy="75368"/>
            </a:xfrm>
            <a:custGeom>
              <a:avLst/>
              <a:gdLst/>
              <a:ahLst/>
              <a:cxnLst/>
              <a:rect l="l" t="t" r="r" b="b"/>
              <a:pathLst>
                <a:path w="4637" h="3899" extrusionOk="0">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4"/>
            <p:cNvSpPr/>
            <p:nvPr/>
          </p:nvSpPr>
          <p:spPr>
            <a:xfrm>
              <a:off x="6581026" y="1114460"/>
              <a:ext cx="76102" cy="72874"/>
            </a:xfrm>
            <a:custGeom>
              <a:avLst/>
              <a:gdLst/>
              <a:ahLst/>
              <a:cxnLst/>
              <a:rect l="l" t="t" r="r" b="b"/>
              <a:pathLst>
                <a:path w="3937" h="3770" extrusionOk="0">
                  <a:moveTo>
                    <a:pt x="1468" y="0"/>
                  </a:moveTo>
                  <a:lnTo>
                    <a:pt x="0" y="3303"/>
                  </a:lnTo>
                  <a:lnTo>
                    <a:pt x="1935" y="3770"/>
                  </a:lnTo>
                  <a:lnTo>
                    <a:pt x="3936"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4"/>
            <p:cNvSpPr/>
            <p:nvPr/>
          </p:nvSpPr>
          <p:spPr>
            <a:xfrm>
              <a:off x="6869237" y="2727085"/>
              <a:ext cx="67732" cy="87720"/>
            </a:xfrm>
            <a:custGeom>
              <a:avLst/>
              <a:gdLst/>
              <a:ahLst/>
              <a:cxnLst/>
              <a:rect l="l" t="t" r="r" b="b"/>
              <a:pathLst>
                <a:path w="3504" h="4538" extrusionOk="0">
                  <a:moveTo>
                    <a:pt x="301" y="1"/>
                  </a:moveTo>
                  <a:lnTo>
                    <a:pt x="1" y="3903"/>
                  </a:lnTo>
                  <a:lnTo>
                    <a:pt x="3236" y="4537"/>
                  </a:lnTo>
                  <a:lnTo>
                    <a:pt x="3503" y="601"/>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4"/>
            <p:cNvSpPr/>
            <p:nvPr/>
          </p:nvSpPr>
          <p:spPr>
            <a:xfrm>
              <a:off x="7266430" y="2737407"/>
              <a:ext cx="71598" cy="76102"/>
            </a:xfrm>
            <a:custGeom>
              <a:avLst/>
              <a:gdLst/>
              <a:ahLst/>
              <a:cxnLst/>
              <a:rect l="l" t="t" r="r" b="b"/>
              <a:pathLst>
                <a:path w="3704" h="3937" extrusionOk="0">
                  <a:moveTo>
                    <a:pt x="1" y="0"/>
                  </a:moveTo>
                  <a:lnTo>
                    <a:pt x="434" y="3936"/>
                  </a:lnTo>
                  <a:lnTo>
                    <a:pt x="3703" y="3936"/>
                  </a:lnTo>
                  <a:lnTo>
                    <a:pt x="33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4"/>
            <p:cNvSpPr/>
            <p:nvPr/>
          </p:nvSpPr>
          <p:spPr>
            <a:xfrm>
              <a:off x="6924694" y="866205"/>
              <a:ext cx="442986" cy="580345"/>
            </a:xfrm>
            <a:custGeom>
              <a:avLst/>
              <a:gdLst/>
              <a:ahLst/>
              <a:cxnLst/>
              <a:rect l="l" t="t" r="r" b="b"/>
              <a:pathLst>
                <a:path w="22917" h="30023" extrusionOk="0">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4"/>
            <p:cNvSpPr/>
            <p:nvPr/>
          </p:nvSpPr>
          <p:spPr>
            <a:xfrm>
              <a:off x="7101371" y="712744"/>
              <a:ext cx="154118" cy="200336"/>
            </a:xfrm>
            <a:custGeom>
              <a:avLst/>
              <a:gdLst/>
              <a:ahLst/>
              <a:cxnLst/>
              <a:rect l="l" t="t" r="r" b="b"/>
              <a:pathLst>
                <a:path w="7973" h="10364" extrusionOk="0">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4"/>
            <p:cNvSpPr/>
            <p:nvPr/>
          </p:nvSpPr>
          <p:spPr>
            <a:xfrm>
              <a:off x="7112331" y="912636"/>
              <a:ext cx="61276" cy="44768"/>
            </a:xfrm>
            <a:custGeom>
              <a:avLst/>
              <a:gdLst/>
              <a:ahLst/>
              <a:cxnLst/>
              <a:rect l="l" t="t" r="r" b="b"/>
              <a:pathLst>
                <a:path w="3170" h="2316" extrusionOk="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4"/>
            <p:cNvSpPr/>
            <p:nvPr/>
          </p:nvSpPr>
          <p:spPr>
            <a:xfrm>
              <a:off x="7078793" y="948106"/>
              <a:ext cx="67732" cy="344325"/>
            </a:xfrm>
            <a:custGeom>
              <a:avLst/>
              <a:gdLst/>
              <a:ahLst/>
              <a:cxnLst/>
              <a:rect l="l" t="t" r="r" b="b"/>
              <a:pathLst>
                <a:path w="3504" h="17813" extrusionOk="0">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4"/>
            <p:cNvSpPr/>
            <p:nvPr/>
          </p:nvSpPr>
          <p:spPr>
            <a:xfrm>
              <a:off x="7148439" y="870477"/>
              <a:ext cx="139930" cy="78286"/>
            </a:xfrm>
            <a:custGeom>
              <a:avLst/>
              <a:gdLst/>
              <a:ahLst/>
              <a:cxnLst/>
              <a:rect l="l" t="t" r="r" b="b"/>
              <a:pathLst>
                <a:path w="7239" h="4050" extrusionOk="0">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4"/>
            <p:cNvSpPr/>
            <p:nvPr/>
          </p:nvSpPr>
          <p:spPr>
            <a:xfrm>
              <a:off x="7073632" y="861662"/>
              <a:ext cx="74826" cy="82578"/>
            </a:xfrm>
            <a:custGeom>
              <a:avLst/>
              <a:gdLst/>
              <a:ahLst/>
              <a:cxnLst/>
              <a:rect l="l" t="t" r="r" b="b"/>
              <a:pathLst>
                <a:path w="3871" h="4272" extrusionOk="0">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4"/>
            <p:cNvSpPr/>
            <p:nvPr/>
          </p:nvSpPr>
          <p:spPr>
            <a:xfrm>
              <a:off x="7158761" y="741121"/>
              <a:ext cx="56753" cy="67075"/>
            </a:xfrm>
            <a:custGeom>
              <a:avLst/>
              <a:gdLst/>
              <a:ahLst/>
              <a:cxnLst/>
              <a:rect l="l" t="t" r="r" b="b"/>
              <a:pathLst>
                <a:path w="2936" h="3470" extrusionOk="0">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4"/>
            <p:cNvSpPr/>
            <p:nvPr/>
          </p:nvSpPr>
          <p:spPr>
            <a:xfrm>
              <a:off x="7085462" y="563980"/>
              <a:ext cx="93654" cy="96534"/>
            </a:xfrm>
            <a:custGeom>
              <a:avLst/>
              <a:gdLst/>
              <a:ahLst/>
              <a:cxnLst/>
              <a:rect l="l" t="t" r="r" b="b"/>
              <a:pathLst>
                <a:path w="4845" h="4994" extrusionOk="0">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4"/>
            <p:cNvSpPr/>
            <p:nvPr/>
          </p:nvSpPr>
          <p:spPr>
            <a:xfrm>
              <a:off x="7084901" y="546139"/>
              <a:ext cx="212417" cy="244119"/>
            </a:xfrm>
            <a:custGeom>
              <a:avLst/>
              <a:gdLst/>
              <a:ahLst/>
              <a:cxnLst/>
              <a:rect l="l" t="t" r="r" b="b"/>
              <a:pathLst>
                <a:path w="10989" h="12629" extrusionOk="0">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4"/>
            <p:cNvSpPr/>
            <p:nvPr/>
          </p:nvSpPr>
          <p:spPr>
            <a:xfrm>
              <a:off x="7061396" y="458806"/>
              <a:ext cx="298552" cy="295092"/>
            </a:xfrm>
            <a:custGeom>
              <a:avLst/>
              <a:gdLst/>
              <a:ahLst/>
              <a:cxnLst/>
              <a:rect l="l" t="t" r="r" b="b"/>
              <a:pathLst>
                <a:path w="15445" h="15266" extrusionOk="0">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4"/>
            <p:cNvSpPr/>
            <p:nvPr/>
          </p:nvSpPr>
          <p:spPr>
            <a:xfrm>
              <a:off x="7142640" y="704529"/>
              <a:ext cx="43222" cy="12816"/>
            </a:xfrm>
            <a:custGeom>
              <a:avLst/>
              <a:gdLst/>
              <a:ahLst/>
              <a:cxnLst/>
              <a:rect l="l" t="t" r="r" b="b"/>
              <a:pathLst>
                <a:path w="2236" h="663" extrusionOk="0">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4"/>
            <p:cNvSpPr/>
            <p:nvPr/>
          </p:nvSpPr>
          <p:spPr>
            <a:xfrm>
              <a:off x="7222589" y="676094"/>
              <a:ext cx="82558" cy="63151"/>
            </a:xfrm>
            <a:custGeom>
              <a:avLst/>
              <a:gdLst/>
              <a:ahLst/>
              <a:cxnLst/>
              <a:rect l="l" t="t" r="r" b="b"/>
              <a:pathLst>
                <a:path w="4271" h="3267" extrusionOk="0">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4"/>
            <p:cNvSpPr/>
            <p:nvPr/>
          </p:nvSpPr>
          <p:spPr>
            <a:xfrm>
              <a:off x="6824758" y="1422658"/>
              <a:ext cx="368836" cy="1380529"/>
            </a:xfrm>
            <a:custGeom>
              <a:avLst/>
              <a:gdLst/>
              <a:ahLst/>
              <a:cxnLst/>
              <a:rect l="l" t="t" r="r" b="b"/>
              <a:pathLst>
                <a:path w="19081" h="71419" extrusionOk="0">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4"/>
            <p:cNvSpPr/>
            <p:nvPr/>
          </p:nvSpPr>
          <p:spPr>
            <a:xfrm>
              <a:off x="7052369" y="1559359"/>
              <a:ext cx="92861" cy="378520"/>
            </a:xfrm>
            <a:custGeom>
              <a:avLst/>
              <a:gdLst/>
              <a:ahLst/>
              <a:cxnLst/>
              <a:rect l="l" t="t" r="r" b="b"/>
              <a:pathLst>
                <a:path w="4804" h="19582" extrusionOk="0">
                  <a:moveTo>
                    <a:pt x="3603" y="1"/>
                  </a:moveTo>
                  <a:cubicBezTo>
                    <a:pt x="767" y="3403"/>
                    <a:pt x="0" y="13911"/>
                    <a:pt x="567" y="19581"/>
                  </a:cubicBezTo>
                  <a:cubicBezTo>
                    <a:pt x="1835" y="13777"/>
                    <a:pt x="3469" y="7506"/>
                    <a:pt x="4804" y="2569"/>
                  </a:cubicBezTo>
                  <a:lnTo>
                    <a:pt x="36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4"/>
            <p:cNvSpPr/>
            <p:nvPr/>
          </p:nvSpPr>
          <p:spPr>
            <a:xfrm>
              <a:off x="7091048" y="1431047"/>
              <a:ext cx="270833" cy="1367636"/>
            </a:xfrm>
            <a:custGeom>
              <a:avLst/>
              <a:gdLst/>
              <a:ahLst/>
              <a:cxnLst/>
              <a:rect l="l" t="t" r="r" b="b"/>
              <a:pathLst>
                <a:path w="14011" h="70752" extrusionOk="0">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4"/>
            <p:cNvSpPr/>
            <p:nvPr/>
          </p:nvSpPr>
          <p:spPr>
            <a:xfrm>
              <a:off x="7223884" y="2757394"/>
              <a:ext cx="150890" cy="43860"/>
            </a:xfrm>
            <a:custGeom>
              <a:avLst/>
              <a:gdLst/>
              <a:ahLst/>
              <a:cxnLst/>
              <a:rect l="l" t="t" r="r" b="b"/>
              <a:pathLst>
                <a:path w="7806" h="2269" extrusionOk="0">
                  <a:moveTo>
                    <a:pt x="0" y="0"/>
                  </a:moveTo>
                  <a:lnTo>
                    <a:pt x="400" y="2269"/>
                  </a:lnTo>
                  <a:lnTo>
                    <a:pt x="7472" y="2269"/>
                  </a:lnTo>
                  <a:lnTo>
                    <a:pt x="7806" y="13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4"/>
            <p:cNvSpPr/>
            <p:nvPr/>
          </p:nvSpPr>
          <p:spPr>
            <a:xfrm>
              <a:off x="6838289" y="2740635"/>
              <a:ext cx="136064" cy="67075"/>
            </a:xfrm>
            <a:custGeom>
              <a:avLst/>
              <a:gdLst/>
              <a:ahLst/>
              <a:cxnLst/>
              <a:rect l="l" t="t" r="r" b="b"/>
              <a:pathLst>
                <a:path w="7039" h="3470" extrusionOk="0">
                  <a:moveTo>
                    <a:pt x="1" y="0"/>
                  </a:moveTo>
                  <a:lnTo>
                    <a:pt x="167" y="2302"/>
                  </a:lnTo>
                  <a:lnTo>
                    <a:pt x="6338" y="3469"/>
                  </a:lnTo>
                  <a:lnTo>
                    <a:pt x="7039" y="133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4"/>
            <p:cNvSpPr/>
            <p:nvPr/>
          </p:nvSpPr>
          <p:spPr>
            <a:xfrm>
              <a:off x="7172930" y="644316"/>
              <a:ext cx="14208" cy="18228"/>
            </a:xfrm>
            <a:custGeom>
              <a:avLst/>
              <a:gdLst/>
              <a:ahLst/>
              <a:cxnLst/>
              <a:rect l="l" t="t" r="r" b="b"/>
              <a:pathLst>
                <a:path w="735" h="943" extrusionOk="0">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4"/>
            <p:cNvSpPr/>
            <p:nvPr/>
          </p:nvSpPr>
          <p:spPr>
            <a:xfrm>
              <a:off x="7117492" y="629490"/>
              <a:ext cx="13550" cy="18228"/>
            </a:xfrm>
            <a:custGeom>
              <a:avLst/>
              <a:gdLst/>
              <a:ahLst/>
              <a:cxnLst/>
              <a:rect l="l" t="t" r="r" b="b"/>
              <a:pathLst>
                <a:path w="701" h="943" extrusionOk="0">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4"/>
            <p:cNvSpPr/>
            <p:nvPr/>
          </p:nvSpPr>
          <p:spPr>
            <a:xfrm>
              <a:off x="7107808" y="645050"/>
              <a:ext cx="34852" cy="45194"/>
            </a:xfrm>
            <a:custGeom>
              <a:avLst/>
              <a:gdLst/>
              <a:ahLst/>
              <a:cxnLst/>
              <a:rect l="l" t="t" r="r" b="b"/>
              <a:pathLst>
                <a:path w="1803" h="2338" extrusionOk="0">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4"/>
            <p:cNvSpPr/>
            <p:nvPr/>
          </p:nvSpPr>
          <p:spPr>
            <a:xfrm>
              <a:off x="7180875" y="616616"/>
              <a:ext cx="26250" cy="21998"/>
            </a:xfrm>
            <a:custGeom>
              <a:avLst/>
              <a:gdLst/>
              <a:ahLst/>
              <a:cxnLst/>
              <a:rect l="l" t="t" r="r" b="b"/>
              <a:pathLst>
                <a:path w="1358" h="1138" extrusionOk="0">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4"/>
            <p:cNvSpPr/>
            <p:nvPr/>
          </p:nvSpPr>
          <p:spPr>
            <a:xfrm>
              <a:off x="7103304" y="595972"/>
              <a:ext cx="29034" cy="16199"/>
            </a:xfrm>
            <a:custGeom>
              <a:avLst/>
              <a:gdLst/>
              <a:ahLst/>
              <a:cxnLst/>
              <a:rect l="l" t="t" r="r" b="b"/>
              <a:pathLst>
                <a:path w="1502" h="838" extrusionOk="0">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4"/>
            <p:cNvSpPr/>
            <p:nvPr/>
          </p:nvSpPr>
          <p:spPr>
            <a:xfrm>
              <a:off x="7240643" y="2872060"/>
              <a:ext cx="33557" cy="16237"/>
            </a:xfrm>
            <a:custGeom>
              <a:avLst/>
              <a:gdLst/>
              <a:ahLst/>
              <a:cxnLst/>
              <a:rect l="l" t="t" r="r" b="b"/>
              <a:pathLst>
                <a:path w="1736" h="840" extrusionOk="0">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4"/>
            <p:cNvSpPr/>
            <p:nvPr/>
          </p:nvSpPr>
          <p:spPr>
            <a:xfrm>
              <a:off x="7252899" y="2857330"/>
              <a:ext cx="21302" cy="28396"/>
            </a:xfrm>
            <a:custGeom>
              <a:avLst/>
              <a:gdLst/>
              <a:ahLst/>
              <a:cxnLst/>
              <a:rect l="l" t="t" r="r" b="b"/>
              <a:pathLst>
                <a:path w="1102" h="1469" extrusionOk="0">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4"/>
            <p:cNvSpPr/>
            <p:nvPr/>
          </p:nvSpPr>
          <p:spPr>
            <a:xfrm>
              <a:off x="6820873" y="2848690"/>
              <a:ext cx="38718" cy="19620"/>
            </a:xfrm>
            <a:custGeom>
              <a:avLst/>
              <a:gdLst/>
              <a:ahLst/>
              <a:cxnLst/>
              <a:rect l="l" t="t" r="r" b="b"/>
              <a:pathLst>
                <a:path w="2003" h="1015" extrusionOk="0">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4"/>
            <p:cNvSpPr/>
            <p:nvPr/>
          </p:nvSpPr>
          <p:spPr>
            <a:xfrm>
              <a:off x="6837651" y="2837227"/>
              <a:ext cx="23235" cy="31083"/>
            </a:xfrm>
            <a:custGeom>
              <a:avLst/>
              <a:gdLst/>
              <a:ahLst/>
              <a:cxnLst/>
              <a:rect l="l" t="t" r="r" b="b"/>
              <a:pathLst>
                <a:path w="1202" h="1608" extrusionOk="0">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4"/>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4"/>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4"/>
            <p:cNvSpPr/>
            <p:nvPr/>
          </p:nvSpPr>
          <p:spPr>
            <a:xfrm>
              <a:off x="6448191" y="1094821"/>
              <a:ext cx="791177" cy="725378"/>
            </a:xfrm>
            <a:custGeom>
              <a:avLst/>
              <a:gdLst/>
              <a:ahLst/>
              <a:cxnLst/>
              <a:rect l="l" t="t" r="r" b="b"/>
              <a:pathLst>
                <a:path w="40930" h="37526" extrusionOk="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4"/>
            <p:cNvSpPr/>
            <p:nvPr/>
          </p:nvSpPr>
          <p:spPr>
            <a:xfrm>
              <a:off x="6686124" y="1289841"/>
              <a:ext cx="308236" cy="343687"/>
            </a:xfrm>
            <a:custGeom>
              <a:avLst/>
              <a:gdLst/>
              <a:ahLst/>
              <a:cxnLst/>
              <a:rect l="l" t="t" r="r" b="b"/>
              <a:pathLst>
                <a:path w="15946" h="17780" extrusionOk="0">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4"/>
            <p:cNvSpPr/>
            <p:nvPr/>
          </p:nvSpPr>
          <p:spPr>
            <a:xfrm>
              <a:off x="6517179" y="1162669"/>
              <a:ext cx="620319" cy="361896"/>
            </a:xfrm>
            <a:custGeom>
              <a:avLst/>
              <a:gdLst/>
              <a:ahLst/>
              <a:cxnLst/>
              <a:rect l="l" t="t" r="r" b="b"/>
              <a:pathLst>
                <a:path w="32091" h="18722" extrusionOk="0">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4"/>
            <p:cNvSpPr/>
            <p:nvPr/>
          </p:nvSpPr>
          <p:spPr>
            <a:xfrm>
              <a:off x="7268363" y="932623"/>
              <a:ext cx="241818" cy="480389"/>
            </a:xfrm>
            <a:custGeom>
              <a:avLst/>
              <a:gdLst/>
              <a:ahLst/>
              <a:cxnLst/>
              <a:rect l="l" t="t" r="r" b="b"/>
              <a:pathLst>
                <a:path w="12510" h="24852" extrusionOk="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4"/>
            <p:cNvSpPr/>
            <p:nvPr/>
          </p:nvSpPr>
          <p:spPr>
            <a:xfrm>
              <a:off x="7250521" y="895393"/>
              <a:ext cx="228713" cy="260994"/>
            </a:xfrm>
            <a:custGeom>
              <a:avLst/>
              <a:gdLst/>
              <a:ahLst/>
              <a:cxnLst/>
              <a:rect l="l" t="t" r="r" b="b"/>
              <a:pathLst>
                <a:path w="11832" h="13502" extrusionOk="0">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4"/>
            <p:cNvSpPr/>
            <p:nvPr/>
          </p:nvSpPr>
          <p:spPr>
            <a:xfrm>
              <a:off x="7218723" y="1367219"/>
              <a:ext cx="94794" cy="76740"/>
            </a:xfrm>
            <a:custGeom>
              <a:avLst/>
              <a:gdLst/>
              <a:ahLst/>
              <a:cxnLst/>
              <a:rect l="l" t="t" r="r" b="b"/>
              <a:pathLst>
                <a:path w="4904" h="3970" extrusionOk="0">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4"/>
            <p:cNvSpPr/>
            <p:nvPr/>
          </p:nvSpPr>
          <p:spPr>
            <a:xfrm>
              <a:off x="7180682" y="1374313"/>
              <a:ext cx="79968" cy="92861"/>
            </a:xfrm>
            <a:custGeom>
              <a:avLst/>
              <a:gdLst/>
              <a:ahLst/>
              <a:cxnLst/>
              <a:rect l="l" t="t" r="r" b="b"/>
              <a:pathLst>
                <a:path w="4137" h="4804" extrusionOk="0">
                  <a:moveTo>
                    <a:pt x="1968" y="0"/>
                  </a:moveTo>
                  <a:lnTo>
                    <a:pt x="0" y="1901"/>
                  </a:lnTo>
                  <a:lnTo>
                    <a:pt x="1902" y="4804"/>
                  </a:lnTo>
                  <a:lnTo>
                    <a:pt x="4137" y="3603"/>
                  </a:lnTo>
                  <a:lnTo>
                    <a:pt x="1968"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0"/>
                                        </p:tgtEl>
                                        <p:attrNameLst>
                                          <p:attrName>style.visibility</p:attrName>
                                        </p:attrNameLst>
                                      </p:cBhvr>
                                      <p:to>
                                        <p:strVal val="visible"/>
                                      </p:to>
                                    </p:set>
                                    <p:animEffect transition="in" filter="fade">
                                      <p:cBhvr>
                                        <p:cTn id="7" dur="1000"/>
                                        <p:tgtEl>
                                          <p:spTgt spid="1220"/>
                                        </p:tgtEl>
                                      </p:cBhvr>
                                    </p:animEffect>
                                  </p:childTnLst>
                                </p:cTn>
                              </p:par>
                              <p:par>
                                <p:cTn id="8" presetID="10" presetClass="entr" presetSubtype="0" fill="hold" nodeType="withEffect">
                                  <p:stCondLst>
                                    <p:cond delay="0"/>
                                  </p:stCondLst>
                                  <p:childTnLst>
                                    <p:set>
                                      <p:cBhvr>
                                        <p:cTn id="9" dur="1" fill="hold">
                                          <p:stCondLst>
                                            <p:cond delay="0"/>
                                          </p:stCondLst>
                                        </p:cTn>
                                        <p:tgtEl>
                                          <p:spTgt spid="1221"/>
                                        </p:tgtEl>
                                        <p:attrNameLst>
                                          <p:attrName>style.visibility</p:attrName>
                                        </p:attrNameLst>
                                      </p:cBhvr>
                                      <p:to>
                                        <p:strVal val="visible"/>
                                      </p:to>
                                    </p:set>
                                    <p:animEffect transition="in" filter="fade">
                                      <p:cBhvr>
                                        <p:cTn id="10" dur="1000"/>
                                        <p:tgtEl>
                                          <p:spTgt spid="1221"/>
                                        </p:tgtEl>
                                      </p:cBhvr>
                                    </p:animEffect>
                                  </p:childTnLst>
                                </p:cTn>
                              </p:par>
                              <p:par>
                                <p:cTn id="11" presetID="10" presetClass="entr" presetSubtype="0" fill="hold" nodeType="withEffect">
                                  <p:stCondLst>
                                    <p:cond delay="0"/>
                                  </p:stCondLst>
                                  <p:childTnLst>
                                    <p:set>
                                      <p:cBhvr>
                                        <p:cTn id="12" dur="1" fill="hold">
                                          <p:stCondLst>
                                            <p:cond delay="0"/>
                                          </p:stCondLst>
                                        </p:cTn>
                                        <p:tgtEl>
                                          <p:spTgt spid="1222"/>
                                        </p:tgtEl>
                                        <p:attrNameLst>
                                          <p:attrName>style.visibility</p:attrName>
                                        </p:attrNameLst>
                                      </p:cBhvr>
                                      <p:to>
                                        <p:strVal val="visible"/>
                                      </p:to>
                                    </p:set>
                                    <p:animEffect transition="in" filter="fade">
                                      <p:cBhvr>
                                        <p:cTn id="13" dur="1000"/>
                                        <p:tgtEl>
                                          <p:spTgt spid="122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24"/>
                                        </p:tgtEl>
                                        <p:attrNameLst>
                                          <p:attrName>style.visibility</p:attrName>
                                        </p:attrNameLst>
                                      </p:cBhvr>
                                      <p:to>
                                        <p:strVal val="visible"/>
                                      </p:to>
                                    </p:set>
                                    <p:animEffect transition="in" filter="fade">
                                      <p:cBhvr>
                                        <p:cTn id="17" dur="1000"/>
                                        <p:tgtEl>
                                          <p:spTgt spid="1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68"/>
        <p:cNvGrpSpPr/>
        <p:nvPr/>
      </p:nvGrpSpPr>
      <p:grpSpPr>
        <a:xfrm>
          <a:off x="0" y="0"/>
          <a:ext cx="0" cy="0"/>
          <a:chOff x="0" y="0"/>
          <a:chExt cx="0" cy="0"/>
        </a:xfrm>
      </p:grpSpPr>
      <p:sp>
        <p:nvSpPr>
          <p:cNvPr id="1369" name="Google Shape;1369;p95"/>
          <p:cNvSpPr txBox="1">
            <a:spLocks noGrp="1"/>
          </p:cNvSpPr>
          <p:nvPr>
            <p:ph type="title" idx="15"/>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Major Risks</a:t>
            </a:r>
            <a:endParaRPr/>
          </a:p>
        </p:txBody>
      </p:sp>
      <p:sp>
        <p:nvSpPr>
          <p:cNvPr id="1370" name="Google Shape;1370;p95"/>
          <p:cNvSpPr txBox="1">
            <a:spLocks noGrp="1"/>
          </p:cNvSpPr>
          <p:nvPr>
            <p:ph type="title" idx="4"/>
          </p:nvPr>
        </p:nvSpPr>
        <p:spPr>
          <a:xfrm>
            <a:off x="1667975" y="1986900"/>
            <a:ext cx="8182200" cy="2565300"/>
          </a:xfrm>
          <a:prstGeom prst="rect">
            <a:avLst/>
          </a:prstGeom>
        </p:spPr>
        <p:txBody>
          <a:bodyPr spcFirstLastPara="1" wrap="square" lIns="91425" tIns="91425" rIns="91425" bIns="91425" anchor="ctr" anchorCtr="0">
            <a:noAutofit/>
          </a:bodyPr>
          <a:lstStyle/>
          <a:p>
            <a:pPr marL="457200" lvl="0" indent="-355600" algn="l" rtl="0">
              <a:lnSpc>
                <a:spcPct val="115000"/>
              </a:lnSpc>
              <a:spcBef>
                <a:spcPts val="0"/>
              </a:spcBef>
              <a:spcAft>
                <a:spcPts val="0"/>
              </a:spcAft>
              <a:buSzPts val="2000"/>
              <a:buChar char="●"/>
            </a:pPr>
            <a:r>
              <a:rPr lang="en-GB" sz="2000" b="0"/>
              <a:t>Credit Risk</a:t>
            </a:r>
            <a:endParaRPr sz="2000" b="0"/>
          </a:p>
          <a:p>
            <a:pPr marL="457200" lvl="0" indent="-355600" algn="l" rtl="0">
              <a:lnSpc>
                <a:spcPct val="115000"/>
              </a:lnSpc>
              <a:spcBef>
                <a:spcPts val="0"/>
              </a:spcBef>
              <a:spcAft>
                <a:spcPts val="0"/>
              </a:spcAft>
              <a:buSzPts val="2000"/>
              <a:buChar char="●"/>
            </a:pPr>
            <a:r>
              <a:rPr lang="en-GB" sz="2000" b="0"/>
              <a:t>Market Risk</a:t>
            </a:r>
            <a:endParaRPr sz="2000" b="0"/>
          </a:p>
          <a:p>
            <a:pPr marL="457200" lvl="0" indent="-355600" algn="l" rtl="0">
              <a:lnSpc>
                <a:spcPct val="115000"/>
              </a:lnSpc>
              <a:spcBef>
                <a:spcPts val="0"/>
              </a:spcBef>
              <a:spcAft>
                <a:spcPts val="0"/>
              </a:spcAft>
              <a:buSzPts val="2000"/>
              <a:buChar char="●"/>
            </a:pPr>
            <a:r>
              <a:rPr lang="en-GB" sz="2000" b="0"/>
              <a:t>Liquidity and Funding Risk</a:t>
            </a:r>
            <a:endParaRPr sz="2000" b="0"/>
          </a:p>
          <a:p>
            <a:pPr marL="457200" lvl="0" indent="-355600" algn="l" rtl="0">
              <a:lnSpc>
                <a:spcPct val="115000"/>
              </a:lnSpc>
              <a:spcBef>
                <a:spcPts val="0"/>
              </a:spcBef>
              <a:spcAft>
                <a:spcPts val="0"/>
              </a:spcAft>
              <a:buSzPts val="2000"/>
              <a:buChar char="●"/>
            </a:pPr>
            <a:r>
              <a:rPr lang="en-GB" sz="2000" b="0"/>
              <a:t>Insurance Risk</a:t>
            </a:r>
            <a:endParaRPr sz="2000" b="0"/>
          </a:p>
          <a:p>
            <a:pPr marL="457200" lvl="0" indent="-355600" algn="l" rtl="0">
              <a:lnSpc>
                <a:spcPct val="115000"/>
              </a:lnSpc>
              <a:spcBef>
                <a:spcPts val="0"/>
              </a:spcBef>
              <a:spcAft>
                <a:spcPts val="0"/>
              </a:spcAft>
              <a:buSzPts val="2000"/>
              <a:buChar char="●"/>
            </a:pPr>
            <a:r>
              <a:rPr lang="en-GB" sz="2000" b="0"/>
              <a:t>Operational Risk</a:t>
            </a:r>
            <a:endParaRPr sz="2000" b="0"/>
          </a:p>
          <a:p>
            <a:pPr marL="457200" lvl="0" indent="-355600" algn="l" rtl="0">
              <a:lnSpc>
                <a:spcPct val="115000"/>
              </a:lnSpc>
              <a:spcBef>
                <a:spcPts val="0"/>
              </a:spcBef>
              <a:spcAft>
                <a:spcPts val="0"/>
              </a:spcAft>
              <a:buSzPts val="2000"/>
              <a:buChar char="●"/>
            </a:pPr>
            <a:r>
              <a:rPr lang="en-GB" sz="2000" b="0"/>
              <a:t>Regulatory Compliance Risk</a:t>
            </a:r>
            <a:endParaRPr sz="2000" b="0"/>
          </a:p>
          <a:p>
            <a:pPr marL="457200" lvl="0" indent="-355600" algn="l" rtl="0">
              <a:lnSpc>
                <a:spcPct val="115000"/>
              </a:lnSpc>
              <a:spcBef>
                <a:spcPts val="0"/>
              </a:spcBef>
              <a:spcAft>
                <a:spcPts val="0"/>
              </a:spcAft>
              <a:buSzPts val="2000"/>
              <a:buChar char="●"/>
            </a:pPr>
            <a:r>
              <a:rPr lang="en-GB" sz="2000" b="0"/>
              <a:t>Strategic Risk</a:t>
            </a:r>
            <a:endParaRPr sz="2000" b="0"/>
          </a:p>
          <a:p>
            <a:pPr marL="457200" lvl="0" indent="-355600" algn="l" rtl="0">
              <a:lnSpc>
                <a:spcPct val="115000"/>
              </a:lnSpc>
              <a:spcBef>
                <a:spcPts val="0"/>
              </a:spcBef>
              <a:spcAft>
                <a:spcPts val="0"/>
              </a:spcAft>
              <a:buSzPts val="2000"/>
              <a:buChar char="●"/>
            </a:pPr>
            <a:r>
              <a:rPr lang="en-GB" sz="2000" b="0"/>
              <a:t>Reputation Risk</a:t>
            </a:r>
            <a:endParaRPr sz="2000" b="0"/>
          </a:p>
          <a:p>
            <a:pPr marL="457200" lvl="0" indent="-355600" algn="l" rtl="0">
              <a:lnSpc>
                <a:spcPct val="115000"/>
              </a:lnSpc>
              <a:spcBef>
                <a:spcPts val="0"/>
              </a:spcBef>
              <a:spcAft>
                <a:spcPts val="0"/>
              </a:spcAft>
              <a:buSzPts val="2000"/>
              <a:buChar char="●"/>
            </a:pPr>
            <a:r>
              <a:rPr lang="en-GB" sz="2000" b="0"/>
              <a:t>Legal and Regulatory Environment Risk</a:t>
            </a:r>
            <a:endParaRPr sz="2000" b="0"/>
          </a:p>
          <a:p>
            <a:pPr marL="457200" lvl="0" indent="0" algn="l" rtl="0">
              <a:lnSpc>
                <a:spcPct val="115000"/>
              </a:lnSpc>
              <a:spcBef>
                <a:spcPts val="0"/>
              </a:spcBef>
              <a:spcAft>
                <a:spcPts val="0"/>
              </a:spcAft>
              <a:buNone/>
            </a:pPr>
            <a:endParaRPr sz="2000" b="0"/>
          </a:p>
          <a:p>
            <a:pPr marL="0" lvl="0" indent="0" algn="ctr" rtl="0">
              <a:spcBef>
                <a:spcPts val="0"/>
              </a:spcBef>
              <a:spcAft>
                <a:spcPts val="0"/>
              </a:spcAft>
              <a:buNone/>
            </a:pPr>
            <a:endParaRPr/>
          </a:p>
        </p:txBody>
      </p:sp>
      <p:sp>
        <p:nvSpPr>
          <p:cNvPr id="1371" name="Google Shape;1371;p95"/>
          <p:cNvSpPr txBox="1">
            <a:spLocks noGrp="1"/>
          </p:cNvSpPr>
          <p:nvPr>
            <p:ph type="title" idx="4"/>
          </p:nvPr>
        </p:nvSpPr>
        <p:spPr>
          <a:xfrm>
            <a:off x="5485650" y="1251400"/>
            <a:ext cx="3228000" cy="12303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000" b="0"/>
          </a:p>
          <a:p>
            <a:pPr marL="457200" lvl="0" indent="-355600" algn="l" rtl="0">
              <a:lnSpc>
                <a:spcPct val="115000"/>
              </a:lnSpc>
              <a:spcBef>
                <a:spcPts val="0"/>
              </a:spcBef>
              <a:spcAft>
                <a:spcPts val="0"/>
              </a:spcAft>
              <a:buSzPts val="2000"/>
              <a:buChar char="●"/>
            </a:pPr>
            <a:r>
              <a:rPr lang="en-GB" sz="2000" b="0"/>
              <a:t>Competitive Risk</a:t>
            </a:r>
            <a:endParaRPr sz="2000" b="0"/>
          </a:p>
          <a:p>
            <a:pPr marL="457200" lvl="0" indent="-355600" algn="l" rtl="0">
              <a:lnSpc>
                <a:spcPct val="115000"/>
              </a:lnSpc>
              <a:spcBef>
                <a:spcPts val="0"/>
              </a:spcBef>
              <a:spcAft>
                <a:spcPts val="0"/>
              </a:spcAft>
              <a:buSzPts val="2000"/>
              <a:buChar char="●"/>
            </a:pPr>
            <a:r>
              <a:rPr lang="en-GB" sz="2000" b="0"/>
              <a:t>Systemic Risk</a:t>
            </a:r>
            <a:endParaRPr sz="2000" b="0"/>
          </a:p>
          <a:p>
            <a:pPr marL="457200" lvl="0" indent="0" algn="l" rtl="0">
              <a:lnSpc>
                <a:spcPct val="115000"/>
              </a:lnSpc>
              <a:spcBef>
                <a:spcPts val="0"/>
              </a:spcBef>
              <a:spcAft>
                <a:spcPts val="0"/>
              </a:spcAft>
              <a:buNone/>
            </a:pPr>
            <a:endParaRPr sz="2000" b="0"/>
          </a:p>
          <a:p>
            <a:pPr marL="0" lvl="0" indent="0" algn="ctr"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75"/>
        <p:cNvGrpSpPr/>
        <p:nvPr/>
      </p:nvGrpSpPr>
      <p:grpSpPr>
        <a:xfrm>
          <a:off x="0" y="0"/>
          <a:ext cx="0" cy="0"/>
          <a:chOff x="0" y="0"/>
          <a:chExt cx="0" cy="0"/>
        </a:xfrm>
      </p:grpSpPr>
      <p:sp>
        <p:nvSpPr>
          <p:cNvPr id="1376" name="Google Shape;1376;p96"/>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a:t>
            </a:r>
            <a:endParaRPr/>
          </a:p>
        </p:txBody>
      </p:sp>
      <p:sp>
        <p:nvSpPr>
          <p:cNvPr id="1377" name="Google Shape;1377;p96"/>
          <p:cNvSpPr txBox="1">
            <a:spLocks noGrp="1"/>
          </p:cNvSpPr>
          <p:nvPr>
            <p:ph type="body" idx="4294967295"/>
          </p:nvPr>
        </p:nvSpPr>
        <p:spPr>
          <a:xfrm>
            <a:off x="720000" y="1152475"/>
            <a:ext cx="7704000" cy="34560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GB" sz="1500" b="1">
                <a:solidFill>
                  <a:srgbClr val="FF0000"/>
                </a:solidFill>
              </a:rPr>
              <a:t>Credit risk</a:t>
            </a:r>
            <a:r>
              <a:rPr lang="en-GB" sz="1500">
                <a:solidFill>
                  <a:schemeClr val="dk1"/>
                </a:solidFill>
              </a:rPr>
              <a:t> is the risk of loss associated with an obligor’s potential inability or unwillingness to fulfill its contractual obligations on a timely basis. </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GB" sz="1500">
                <a:solidFill>
                  <a:schemeClr val="dk1"/>
                </a:solidFill>
              </a:rPr>
              <a:t>Credit risk includes counterparty credit risk arising from both trading and non-trading activities.</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GB" sz="1500">
                <a:solidFill>
                  <a:schemeClr val="dk1"/>
                </a:solidFill>
              </a:rPr>
              <a:t>Default risk: directly from </a:t>
            </a:r>
            <a:r>
              <a:rPr lang="en-GB" sz="1500" b="1">
                <a:solidFill>
                  <a:srgbClr val="FF0000"/>
                </a:solidFill>
              </a:rPr>
              <a:t>primary obligor </a:t>
            </a:r>
            <a:endParaRPr sz="1500" b="1">
              <a:solidFill>
                <a:srgbClr val="FF0000"/>
              </a:solidFill>
            </a:endParaRPr>
          </a:p>
          <a:p>
            <a:pPr marL="1371600" lvl="2" indent="-323850" algn="l" rtl="0">
              <a:lnSpc>
                <a:spcPct val="100000"/>
              </a:lnSpc>
              <a:spcBef>
                <a:spcPts val="0"/>
              </a:spcBef>
              <a:spcAft>
                <a:spcPts val="0"/>
              </a:spcAft>
              <a:buClr>
                <a:schemeClr val="dk1"/>
              </a:buClr>
              <a:buSzPts val="1500"/>
              <a:buChar char="■"/>
            </a:pPr>
            <a:r>
              <a:rPr lang="en-GB" sz="1500">
                <a:solidFill>
                  <a:schemeClr val="dk1"/>
                </a:solidFill>
              </a:rPr>
              <a:t>issuer, debtor,</a:t>
            </a:r>
            <a:endParaRPr sz="1500">
              <a:solidFill>
                <a:schemeClr val="dk1"/>
              </a:solidFill>
            </a:endParaRPr>
          </a:p>
          <a:p>
            <a:pPr marL="1371600" lvl="2" indent="-323850" algn="l" rtl="0">
              <a:lnSpc>
                <a:spcPct val="100000"/>
              </a:lnSpc>
              <a:spcBef>
                <a:spcPts val="0"/>
              </a:spcBef>
              <a:spcAft>
                <a:spcPts val="0"/>
              </a:spcAft>
              <a:buClr>
                <a:schemeClr val="dk1"/>
              </a:buClr>
              <a:buSzPts val="1500"/>
              <a:buChar char="■"/>
            </a:pPr>
            <a:r>
              <a:rPr lang="en-GB" sz="1500">
                <a:solidFill>
                  <a:schemeClr val="dk1"/>
                </a:solidFill>
              </a:rPr>
              <a:t>counterparty, </a:t>
            </a:r>
            <a:endParaRPr sz="1500">
              <a:solidFill>
                <a:schemeClr val="dk1"/>
              </a:solidFill>
            </a:endParaRPr>
          </a:p>
          <a:p>
            <a:pPr marL="1371600" lvl="2" indent="-323850" algn="l" rtl="0">
              <a:lnSpc>
                <a:spcPct val="100000"/>
              </a:lnSpc>
              <a:spcBef>
                <a:spcPts val="0"/>
              </a:spcBef>
              <a:spcAft>
                <a:spcPts val="0"/>
              </a:spcAft>
              <a:buClr>
                <a:schemeClr val="dk1"/>
              </a:buClr>
              <a:buSzPts val="1500"/>
              <a:buChar char="■"/>
            </a:pPr>
            <a:r>
              <a:rPr lang="en-GB" sz="1500">
                <a:solidFill>
                  <a:schemeClr val="dk1"/>
                </a:solidFill>
              </a:rPr>
              <a:t>borrower </a:t>
            </a:r>
            <a:endParaRPr sz="1500">
              <a:solidFill>
                <a:schemeClr val="dk1"/>
              </a:solidFill>
            </a:endParaRPr>
          </a:p>
          <a:p>
            <a:pPr marL="1371600" lvl="2" indent="-323850" algn="l" rtl="0">
              <a:lnSpc>
                <a:spcPct val="100000"/>
              </a:lnSpc>
              <a:spcBef>
                <a:spcPts val="0"/>
              </a:spcBef>
              <a:spcAft>
                <a:spcPts val="0"/>
              </a:spcAft>
              <a:buClr>
                <a:schemeClr val="dk1"/>
              </a:buClr>
              <a:buSzPts val="1500"/>
              <a:buChar char="■"/>
            </a:pPr>
            <a:r>
              <a:rPr lang="en-GB" sz="1500">
                <a:solidFill>
                  <a:schemeClr val="dk1"/>
                </a:solidFill>
              </a:rPr>
              <a:t>policyholder</a:t>
            </a:r>
            <a:endParaRPr sz="1500">
              <a:solidFill>
                <a:schemeClr val="dk1"/>
              </a:solidFill>
            </a:endParaRPr>
          </a:p>
          <a:p>
            <a:pPr marL="457200" lvl="0" indent="-323850" algn="l" rtl="0">
              <a:spcBef>
                <a:spcPts val="0"/>
              </a:spcBef>
              <a:spcAft>
                <a:spcPts val="0"/>
              </a:spcAft>
              <a:buClr>
                <a:schemeClr val="dk1"/>
              </a:buClr>
              <a:buSzPts val="1500"/>
              <a:buChar char="●"/>
            </a:pPr>
            <a:r>
              <a:rPr lang="en-GB" sz="1500">
                <a:solidFill>
                  <a:schemeClr val="dk1"/>
                </a:solidFill>
              </a:rPr>
              <a:t>Off-balance sheet exposures, contingent credit risk, associated credit risk/ transactional risk: indirectly from a </a:t>
            </a:r>
            <a:r>
              <a:rPr lang="en-GB" sz="1500" b="1">
                <a:solidFill>
                  <a:srgbClr val="FF0000"/>
                </a:solidFill>
              </a:rPr>
              <a:t>secondary obligor </a:t>
            </a:r>
            <a:endParaRPr sz="1500" b="1">
              <a:solidFill>
                <a:srgbClr val="FF0000"/>
              </a:solidFill>
            </a:endParaRPr>
          </a:p>
          <a:p>
            <a:pPr marL="1371600" lvl="2" indent="-323850" algn="l" rtl="0">
              <a:spcBef>
                <a:spcPts val="0"/>
              </a:spcBef>
              <a:spcAft>
                <a:spcPts val="0"/>
              </a:spcAft>
              <a:buClr>
                <a:schemeClr val="dk1"/>
              </a:buClr>
              <a:buSzPts val="1500"/>
              <a:buChar char="■"/>
            </a:pPr>
            <a:r>
              <a:rPr lang="en-GB" sz="1500">
                <a:solidFill>
                  <a:schemeClr val="dk1"/>
                </a:solidFill>
              </a:rPr>
              <a:t>guarantor </a:t>
            </a:r>
            <a:endParaRPr sz="1500">
              <a:solidFill>
                <a:schemeClr val="dk1"/>
              </a:solidFill>
            </a:endParaRPr>
          </a:p>
          <a:p>
            <a:pPr marL="1371600" lvl="2" indent="-323850" algn="l" rtl="0">
              <a:spcBef>
                <a:spcPts val="0"/>
              </a:spcBef>
              <a:spcAft>
                <a:spcPts val="0"/>
              </a:spcAft>
              <a:buClr>
                <a:schemeClr val="dk1"/>
              </a:buClr>
              <a:buSzPts val="1500"/>
              <a:buChar char="■"/>
            </a:pPr>
            <a:r>
              <a:rPr lang="en-GB" sz="1500">
                <a:solidFill>
                  <a:schemeClr val="dk1"/>
                </a:solidFill>
              </a:rPr>
              <a:t>reinsurer</a:t>
            </a:r>
            <a:endParaRPr sz="1500">
              <a:solidFill>
                <a:schemeClr val="dk1"/>
              </a:solidFill>
            </a:endParaRPr>
          </a:p>
          <a:p>
            <a:pPr marL="0" lvl="0" indent="0" algn="l" rtl="0">
              <a:spcBef>
                <a:spcPts val="1600"/>
              </a:spcBef>
              <a:spcAft>
                <a:spcPts val="0"/>
              </a:spcAft>
              <a:buNone/>
            </a:pPr>
            <a:endParaRPr>
              <a:solidFill>
                <a:schemeClr val="dk1"/>
              </a:solidFill>
            </a:endParaRPr>
          </a:p>
          <a:p>
            <a:pPr marL="0" lvl="0" indent="0" algn="l" rtl="0">
              <a:spcBef>
                <a:spcPts val="1600"/>
              </a:spcBef>
              <a:spcAft>
                <a:spcPts val="1600"/>
              </a:spcAft>
              <a:buNone/>
            </a:pPr>
            <a:endParaRPr>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81"/>
        <p:cNvGrpSpPr/>
        <p:nvPr/>
      </p:nvGrpSpPr>
      <p:grpSpPr>
        <a:xfrm>
          <a:off x="0" y="0"/>
          <a:ext cx="0" cy="0"/>
          <a:chOff x="0" y="0"/>
          <a:chExt cx="0" cy="0"/>
        </a:xfrm>
      </p:grpSpPr>
      <p:sp>
        <p:nvSpPr>
          <p:cNvPr id="1382" name="Google Shape;1382;p97"/>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a:t>
            </a:r>
            <a:endParaRPr/>
          </a:p>
        </p:txBody>
      </p:sp>
      <p:sp>
        <p:nvSpPr>
          <p:cNvPr id="1383" name="Google Shape;1383;p97"/>
          <p:cNvSpPr txBox="1">
            <a:spLocks noGrp="1"/>
          </p:cNvSpPr>
          <p:nvPr>
            <p:ph type="body" idx="4294967295"/>
          </p:nvPr>
        </p:nvSpPr>
        <p:spPr>
          <a:xfrm>
            <a:off x="720000" y="1152475"/>
            <a:ext cx="7704000" cy="345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231F20"/>
                </a:solidFill>
                <a:latin typeface="Arial"/>
                <a:ea typeface="Arial"/>
                <a:cs typeface="Arial"/>
                <a:sym typeface="Arial"/>
              </a:rPr>
              <a:t>Balance credit risk and return:</a:t>
            </a:r>
            <a:endParaRPr sz="1800" b="1">
              <a:solidFill>
                <a:srgbClr val="231F20"/>
              </a:solidFill>
              <a:latin typeface="Arial"/>
              <a:ea typeface="Arial"/>
              <a:cs typeface="Arial"/>
              <a:sym typeface="Arial"/>
            </a:endParaRPr>
          </a:p>
          <a:p>
            <a:pPr marL="0" lvl="0" indent="0" algn="l" rtl="0">
              <a:spcBef>
                <a:spcPts val="1600"/>
              </a:spcBef>
              <a:spcAft>
                <a:spcPts val="0"/>
              </a:spcAft>
              <a:buNone/>
            </a:pPr>
            <a:endParaRPr sz="1600" b="1">
              <a:solidFill>
                <a:srgbClr val="231F20"/>
              </a:solidFill>
              <a:latin typeface="Arial"/>
              <a:ea typeface="Arial"/>
              <a:cs typeface="Arial"/>
              <a:sym typeface="Arial"/>
            </a:endParaRPr>
          </a:p>
          <a:p>
            <a:pPr marL="0" lvl="0" indent="0" algn="l" rtl="0">
              <a:spcBef>
                <a:spcPts val="1600"/>
              </a:spcBef>
              <a:spcAft>
                <a:spcPts val="0"/>
              </a:spcAft>
              <a:buNone/>
            </a:pPr>
            <a:endParaRPr sz="1500" b="1">
              <a:solidFill>
                <a:srgbClr val="FF0000"/>
              </a:solidFill>
            </a:endParaRPr>
          </a:p>
          <a:p>
            <a:pPr marL="0" lvl="0" indent="0" algn="l" rtl="0">
              <a:spcBef>
                <a:spcPts val="1600"/>
              </a:spcBef>
              <a:spcAft>
                <a:spcPts val="1600"/>
              </a:spcAft>
              <a:buNone/>
            </a:pPr>
            <a:endParaRPr>
              <a:solidFill>
                <a:schemeClr val="dk1"/>
              </a:solidFill>
            </a:endParaRPr>
          </a:p>
        </p:txBody>
      </p:sp>
      <p:pic>
        <p:nvPicPr>
          <p:cNvPr id="1384" name="Google Shape;1384;p97"/>
          <p:cNvPicPr preferRelativeResize="0"/>
          <p:nvPr/>
        </p:nvPicPr>
        <p:blipFill>
          <a:blip r:embed="rId3">
            <a:alphaModFix/>
          </a:blip>
          <a:stretch>
            <a:fillRect/>
          </a:stretch>
        </p:blipFill>
        <p:spPr>
          <a:xfrm>
            <a:off x="193575" y="1601225"/>
            <a:ext cx="8745075" cy="2772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2"/>
          <p:cNvSpPr txBox="1">
            <a:spLocks noGrp="1"/>
          </p:cNvSpPr>
          <p:nvPr>
            <p:ph type="title" idx="15"/>
          </p:nvPr>
        </p:nvSpPr>
        <p:spPr>
          <a:xfrm>
            <a:off x="720000" y="532925"/>
            <a:ext cx="7704000" cy="484800"/>
          </a:xfrm>
          <a:prstGeom prst="rect">
            <a:avLst/>
          </a:prstGeom>
        </p:spPr>
        <p:txBody>
          <a:bodyPr spcFirstLastPara="1" wrap="square" lIns="91425" tIns="91425" rIns="91425" bIns="91425" anchor="ctr" anchorCtr="0">
            <a:noAutofit/>
          </a:bodyPr>
          <a:lstStyle/>
          <a:p>
            <a:pPr marL="0" lvl="0" indent="0" algn="ctr" rtl="0">
              <a:lnSpc>
                <a:spcPct val="98181"/>
              </a:lnSpc>
              <a:spcBef>
                <a:spcPts val="0"/>
              </a:spcBef>
              <a:spcAft>
                <a:spcPts val="0"/>
              </a:spcAft>
              <a:buNone/>
            </a:pPr>
            <a:r>
              <a:rPr lang="en-GB"/>
              <a:t>Banks Operating in Canada</a:t>
            </a:r>
            <a:endParaRPr/>
          </a:p>
        </p:txBody>
      </p:sp>
      <p:sp>
        <p:nvSpPr>
          <p:cNvPr id="704" name="Google Shape;704;p62"/>
          <p:cNvSpPr txBox="1">
            <a:spLocks noGrp="1"/>
          </p:cNvSpPr>
          <p:nvPr>
            <p:ph type="body" idx="4294967295"/>
          </p:nvPr>
        </p:nvSpPr>
        <p:spPr>
          <a:xfrm>
            <a:off x="1574600" y="1648550"/>
            <a:ext cx="5776800" cy="2490000"/>
          </a:xfrm>
          <a:prstGeom prst="rect">
            <a:avLst/>
          </a:prstGeom>
        </p:spPr>
        <p:txBody>
          <a:bodyPr spcFirstLastPara="1" wrap="square" lIns="91425" tIns="91425" rIns="91425" bIns="91425" anchor="t" anchorCtr="0">
            <a:noAutofit/>
          </a:bodyPr>
          <a:lstStyle/>
          <a:p>
            <a:pPr marL="457200" lvl="0" indent="-342900" algn="l" rtl="0">
              <a:lnSpc>
                <a:spcPct val="98181"/>
              </a:lnSpc>
              <a:spcBef>
                <a:spcPts val="0"/>
              </a:spcBef>
              <a:spcAft>
                <a:spcPts val="0"/>
              </a:spcAft>
              <a:buClr>
                <a:srgbClr val="000000"/>
              </a:buClr>
              <a:buSzPts val="1800"/>
              <a:buChar char="●"/>
            </a:pPr>
            <a:r>
              <a:rPr lang="en-GB" sz="1800">
                <a:solidFill>
                  <a:srgbClr val="000000"/>
                </a:solidFill>
                <a:latin typeface="Arial"/>
                <a:ea typeface="Arial"/>
                <a:cs typeface="Arial"/>
                <a:sym typeface="Arial"/>
              </a:rPr>
              <a:t>    </a:t>
            </a:r>
            <a:r>
              <a:rPr lang="en-GB" sz="1800">
                <a:solidFill>
                  <a:srgbClr val="000000"/>
                </a:solidFill>
                <a:latin typeface="Calibri"/>
                <a:ea typeface="Calibri"/>
                <a:cs typeface="Calibri"/>
                <a:sym typeface="Calibri"/>
              </a:rPr>
              <a:t>21 Domestic Banks</a:t>
            </a:r>
            <a:endParaRPr sz="1800">
              <a:solidFill>
                <a:srgbClr val="000000"/>
              </a:solidFill>
              <a:latin typeface="Calibri"/>
              <a:ea typeface="Calibri"/>
              <a:cs typeface="Calibri"/>
              <a:sym typeface="Calibri"/>
            </a:endParaRPr>
          </a:p>
          <a:p>
            <a:pPr marL="457200" lvl="0" indent="-342900" algn="l" rtl="0">
              <a:lnSpc>
                <a:spcPct val="98181"/>
              </a:lnSpc>
              <a:spcBef>
                <a:spcPts val="0"/>
              </a:spcBef>
              <a:spcAft>
                <a:spcPts val="0"/>
              </a:spcAft>
              <a:buClr>
                <a:srgbClr val="000000"/>
              </a:buClr>
              <a:buSzPts val="1800"/>
              <a:buChar char="●"/>
            </a:pPr>
            <a:r>
              <a:rPr lang="en-GB" sz="1800">
                <a:solidFill>
                  <a:srgbClr val="000000"/>
                </a:solidFill>
                <a:latin typeface="Arial"/>
                <a:ea typeface="Arial"/>
                <a:cs typeface="Arial"/>
                <a:sym typeface="Arial"/>
              </a:rPr>
              <a:t>    </a:t>
            </a:r>
            <a:r>
              <a:rPr lang="en-GB" sz="1800">
                <a:solidFill>
                  <a:srgbClr val="000000"/>
                </a:solidFill>
                <a:latin typeface="Calibri"/>
                <a:ea typeface="Calibri"/>
                <a:cs typeface="Calibri"/>
                <a:sym typeface="Calibri"/>
              </a:rPr>
              <a:t>26 Foreign Bank Subsidiaries</a:t>
            </a:r>
            <a:endParaRPr sz="1800">
              <a:solidFill>
                <a:srgbClr val="000000"/>
              </a:solidFill>
              <a:latin typeface="Calibri"/>
              <a:ea typeface="Calibri"/>
              <a:cs typeface="Calibri"/>
              <a:sym typeface="Calibri"/>
            </a:endParaRPr>
          </a:p>
          <a:p>
            <a:pPr marL="457200" lvl="0" indent="-342900" algn="l" rtl="0">
              <a:lnSpc>
                <a:spcPct val="98181"/>
              </a:lnSpc>
              <a:spcBef>
                <a:spcPts val="0"/>
              </a:spcBef>
              <a:spcAft>
                <a:spcPts val="0"/>
              </a:spcAft>
              <a:buClr>
                <a:srgbClr val="000000"/>
              </a:buClr>
              <a:buSzPts val="1800"/>
              <a:buChar char="●"/>
            </a:pPr>
            <a:r>
              <a:rPr lang="en-GB" sz="1800">
                <a:solidFill>
                  <a:srgbClr val="000000"/>
                </a:solidFill>
                <a:latin typeface="Arial"/>
                <a:ea typeface="Arial"/>
                <a:cs typeface="Arial"/>
                <a:sym typeface="Arial"/>
              </a:rPr>
              <a:t>    </a:t>
            </a:r>
            <a:r>
              <a:rPr lang="en-GB" sz="1800">
                <a:solidFill>
                  <a:srgbClr val="000000"/>
                </a:solidFill>
                <a:latin typeface="Calibri"/>
                <a:ea typeface="Calibri"/>
                <a:cs typeface="Calibri"/>
                <a:sym typeface="Calibri"/>
              </a:rPr>
              <a:t>19 Full-services foreign bank branches</a:t>
            </a:r>
            <a:endParaRPr sz="1800">
              <a:solidFill>
                <a:srgbClr val="000000"/>
              </a:solidFill>
              <a:latin typeface="Calibri"/>
              <a:ea typeface="Calibri"/>
              <a:cs typeface="Calibri"/>
              <a:sym typeface="Calibri"/>
            </a:endParaRPr>
          </a:p>
          <a:p>
            <a:pPr marL="457200" lvl="0" indent="-342900" algn="l" rtl="0">
              <a:lnSpc>
                <a:spcPct val="98181"/>
              </a:lnSpc>
              <a:spcBef>
                <a:spcPts val="0"/>
              </a:spcBef>
              <a:spcAft>
                <a:spcPts val="0"/>
              </a:spcAft>
              <a:buClr>
                <a:srgbClr val="000000"/>
              </a:buClr>
              <a:buSzPts val="1800"/>
              <a:buChar char="●"/>
            </a:pPr>
            <a:r>
              <a:rPr lang="en-GB" sz="1800">
                <a:solidFill>
                  <a:srgbClr val="000000"/>
                </a:solidFill>
                <a:latin typeface="Arial"/>
                <a:ea typeface="Arial"/>
                <a:cs typeface="Arial"/>
                <a:sym typeface="Arial"/>
              </a:rPr>
              <a:t>    </a:t>
            </a:r>
            <a:r>
              <a:rPr lang="en-GB" sz="1800">
                <a:solidFill>
                  <a:srgbClr val="000000"/>
                </a:solidFill>
                <a:latin typeface="Calibri"/>
                <a:ea typeface="Calibri"/>
                <a:cs typeface="Calibri"/>
                <a:sym typeface="Calibri"/>
              </a:rPr>
              <a:t>3 Lending Banks</a:t>
            </a:r>
            <a:endParaRPr sz="1800">
              <a:solidFill>
                <a:srgbClr val="000000"/>
              </a:solidFill>
              <a:latin typeface="Calibri"/>
              <a:ea typeface="Calibri"/>
              <a:cs typeface="Calibri"/>
              <a:sym typeface="Calibri"/>
            </a:endParaRPr>
          </a:p>
          <a:p>
            <a:pPr marL="0" lvl="0" indent="0" algn="l" rtl="0">
              <a:spcBef>
                <a:spcPts val="1600"/>
              </a:spcBef>
              <a:spcAft>
                <a:spcPts val="16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88"/>
        <p:cNvGrpSpPr/>
        <p:nvPr/>
      </p:nvGrpSpPr>
      <p:grpSpPr>
        <a:xfrm>
          <a:off x="0" y="0"/>
          <a:ext cx="0" cy="0"/>
          <a:chOff x="0" y="0"/>
          <a:chExt cx="0" cy="0"/>
        </a:xfrm>
      </p:grpSpPr>
      <p:sp>
        <p:nvSpPr>
          <p:cNvPr id="1389" name="Google Shape;1389;p98"/>
          <p:cNvSpPr txBox="1">
            <a:spLocks noGrp="1"/>
          </p:cNvSpPr>
          <p:nvPr>
            <p:ph type="title" idx="4"/>
          </p:nvPr>
        </p:nvSpPr>
        <p:spPr>
          <a:xfrm>
            <a:off x="337350" y="5104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 Measurement</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sp>
        <p:nvSpPr>
          <p:cNvPr id="1390" name="Google Shape;1390;p98"/>
          <p:cNvSpPr txBox="1">
            <a:spLocks noGrp="1"/>
          </p:cNvSpPr>
          <p:nvPr>
            <p:ph type="body" idx="4294967295"/>
          </p:nvPr>
        </p:nvSpPr>
        <p:spPr>
          <a:xfrm>
            <a:off x="720000" y="1051475"/>
            <a:ext cx="7704000" cy="460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rgbClr val="FF0000"/>
                </a:solidFill>
                <a:latin typeface="Arial"/>
                <a:ea typeface="Arial"/>
                <a:cs typeface="Arial"/>
                <a:sym typeface="Arial"/>
              </a:rPr>
              <a:t>Quantify credit risk</a:t>
            </a:r>
            <a:r>
              <a:rPr lang="en-GB" b="1">
                <a:solidFill>
                  <a:srgbClr val="231F20"/>
                </a:solidFill>
                <a:latin typeface="Arial"/>
                <a:ea typeface="Arial"/>
                <a:cs typeface="Arial"/>
                <a:sym typeface="Arial"/>
              </a:rPr>
              <a:t> </a:t>
            </a:r>
            <a:r>
              <a:rPr lang="en-GB">
                <a:solidFill>
                  <a:srgbClr val="231F20"/>
                </a:solidFill>
                <a:latin typeface="Arial"/>
                <a:ea typeface="Arial"/>
                <a:cs typeface="Arial"/>
                <a:sym typeface="Arial"/>
              </a:rPr>
              <a:t>at both the individual obligor and portfolio levels to manage expected credit losses and minimize unexpected losses to limit earnings volatility</a:t>
            </a:r>
            <a:endParaRPr>
              <a:solidFill>
                <a:srgbClr val="231F20"/>
              </a:solidFill>
              <a:latin typeface="Arial"/>
              <a:ea typeface="Arial"/>
              <a:cs typeface="Arial"/>
              <a:sym typeface="Arial"/>
            </a:endParaRPr>
          </a:p>
          <a:p>
            <a:pPr marL="0" lvl="0" indent="0" algn="l" rtl="0">
              <a:spcBef>
                <a:spcPts val="1600"/>
              </a:spcBef>
              <a:spcAft>
                <a:spcPts val="0"/>
              </a:spcAft>
              <a:buNone/>
            </a:pPr>
            <a:r>
              <a:rPr lang="en-GB" b="1">
                <a:solidFill>
                  <a:srgbClr val="231F20"/>
                </a:solidFill>
                <a:latin typeface="Arial"/>
                <a:ea typeface="Arial"/>
                <a:cs typeface="Arial"/>
                <a:sym typeface="Arial"/>
              </a:rPr>
              <a:t>Two Principal Approaches:</a:t>
            </a:r>
            <a:endParaRPr b="1">
              <a:solidFill>
                <a:srgbClr val="231F20"/>
              </a:solidFill>
              <a:latin typeface="Arial"/>
              <a:ea typeface="Arial"/>
              <a:cs typeface="Arial"/>
              <a:sym typeface="Arial"/>
            </a:endParaRPr>
          </a:p>
          <a:p>
            <a:pPr marL="1371600" lvl="0" indent="-317500" algn="l" rtl="0">
              <a:spcBef>
                <a:spcPts val="1600"/>
              </a:spcBef>
              <a:spcAft>
                <a:spcPts val="0"/>
              </a:spcAft>
              <a:buClr>
                <a:srgbClr val="231F20"/>
              </a:buClr>
              <a:buSzPts val="1400"/>
              <a:buFont typeface="Arial"/>
              <a:buChar char="●"/>
            </a:pPr>
            <a:r>
              <a:rPr lang="en-GB">
                <a:solidFill>
                  <a:srgbClr val="231F20"/>
                </a:solidFill>
                <a:latin typeface="Arial"/>
                <a:ea typeface="Arial"/>
                <a:cs typeface="Arial"/>
                <a:sym typeface="Arial"/>
              </a:rPr>
              <a:t>Internal Ratings Based Approach (IRB) - mostly used</a:t>
            </a:r>
            <a:endParaRPr>
              <a:solidFill>
                <a:srgbClr val="231F20"/>
              </a:solidFill>
              <a:latin typeface="Arial"/>
              <a:ea typeface="Arial"/>
              <a:cs typeface="Arial"/>
              <a:sym typeface="Arial"/>
            </a:endParaRPr>
          </a:p>
          <a:p>
            <a:pPr marL="1371600" lvl="0"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Standardized  Approach</a:t>
            </a:r>
            <a:endParaRPr>
              <a:solidFill>
                <a:srgbClr val="231F20"/>
              </a:solidFill>
              <a:latin typeface="Arial"/>
              <a:ea typeface="Arial"/>
              <a:cs typeface="Arial"/>
              <a:sym typeface="Arial"/>
            </a:endParaRPr>
          </a:p>
          <a:p>
            <a:pPr marL="0" lvl="0" indent="0" algn="l" rtl="0">
              <a:spcBef>
                <a:spcPts val="1600"/>
              </a:spcBef>
              <a:spcAft>
                <a:spcPts val="0"/>
              </a:spcAft>
              <a:buNone/>
            </a:pPr>
            <a:r>
              <a:rPr lang="en-GB" b="1">
                <a:solidFill>
                  <a:srgbClr val="231F20"/>
                </a:solidFill>
                <a:latin typeface="Arial"/>
                <a:ea typeface="Arial"/>
                <a:cs typeface="Arial"/>
                <a:sym typeface="Arial"/>
              </a:rPr>
              <a:t>Three Key IRB Parameters :</a:t>
            </a:r>
            <a:endParaRPr b="1">
              <a:solidFill>
                <a:srgbClr val="231F20"/>
              </a:solidFill>
              <a:latin typeface="Arial"/>
              <a:ea typeface="Arial"/>
              <a:cs typeface="Arial"/>
              <a:sym typeface="Arial"/>
            </a:endParaRPr>
          </a:p>
          <a:p>
            <a:pPr marL="1371600" lvl="0" indent="-317500" algn="l" rtl="0">
              <a:spcBef>
                <a:spcPts val="1600"/>
              </a:spcBef>
              <a:spcAft>
                <a:spcPts val="0"/>
              </a:spcAft>
              <a:buClr>
                <a:srgbClr val="231F20"/>
              </a:buClr>
              <a:buSzPts val="1400"/>
              <a:buFont typeface="Arial"/>
              <a:buChar char="●"/>
            </a:pPr>
            <a:r>
              <a:rPr lang="en-GB">
                <a:solidFill>
                  <a:srgbClr val="231F20"/>
                </a:solidFill>
                <a:latin typeface="Arial"/>
                <a:ea typeface="Arial"/>
                <a:cs typeface="Arial"/>
                <a:sym typeface="Arial"/>
              </a:rPr>
              <a:t>Probability of default (PD): the likelihood of default with a period of time.</a:t>
            </a:r>
            <a:endParaRPr>
              <a:solidFill>
                <a:srgbClr val="231F20"/>
              </a:solidFill>
              <a:latin typeface="Arial"/>
              <a:ea typeface="Arial"/>
              <a:cs typeface="Arial"/>
              <a:sym typeface="Arial"/>
            </a:endParaRPr>
          </a:p>
          <a:p>
            <a:pPr marL="1371600" lvl="0"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Exposure at default (EAD): an expected amount owed by the obligor.</a:t>
            </a:r>
            <a:endParaRPr>
              <a:solidFill>
                <a:srgbClr val="231F20"/>
              </a:solidFill>
              <a:latin typeface="Arial"/>
              <a:ea typeface="Arial"/>
              <a:cs typeface="Arial"/>
              <a:sym typeface="Arial"/>
            </a:endParaRPr>
          </a:p>
          <a:p>
            <a:pPr marL="1371600" lvl="0"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Loss given default (LGD): an estimated amount not expected to be recovered during the collections and recovery process. </a:t>
            </a: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b="1">
              <a:solidFill>
                <a:srgbClr val="231F20"/>
              </a:solidFill>
              <a:latin typeface="Arial"/>
              <a:ea typeface="Arial"/>
              <a:cs typeface="Arial"/>
              <a:sym typeface="Arial"/>
            </a:endParaRPr>
          </a:p>
          <a:p>
            <a:pPr marL="0" lvl="0" indent="0" algn="l" rtl="0">
              <a:spcBef>
                <a:spcPts val="1600"/>
              </a:spcBef>
              <a:spcAft>
                <a:spcPts val="0"/>
              </a:spcAft>
              <a:buNone/>
            </a:pPr>
            <a:endParaRPr sz="1600">
              <a:solidFill>
                <a:srgbClr val="231F20"/>
              </a:solidFill>
              <a:latin typeface="Arial"/>
              <a:ea typeface="Arial"/>
              <a:cs typeface="Arial"/>
              <a:sym typeface="Arial"/>
            </a:endParaRPr>
          </a:p>
          <a:p>
            <a:pPr marL="0" lvl="0" indent="0" algn="l" rtl="0">
              <a:spcBef>
                <a:spcPts val="1600"/>
              </a:spcBef>
              <a:spcAft>
                <a:spcPts val="0"/>
              </a:spcAft>
              <a:buNone/>
            </a:pPr>
            <a:endParaRPr sz="1600" b="1">
              <a:solidFill>
                <a:srgbClr val="231F20"/>
              </a:solidFill>
              <a:latin typeface="Arial"/>
              <a:ea typeface="Arial"/>
              <a:cs typeface="Arial"/>
              <a:sym typeface="Arial"/>
            </a:endParaRPr>
          </a:p>
          <a:p>
            <a:pPr marL="0" lvl="0" indent="0" algn="l" rtl="0">
              <a:spcBef>
                <a:spcPts val="1600"/>
              </a:spcBef>
              <a:spcAft>
                <a:spcPts val="0"/>
              </a:spcAft>
              <a:buNone/>
            </a:pPr>
            <a:endParaRPr sz="1500" b="1">
              <a:solidFill>
                <a:srgbClr val="FF0000"/>
              </a:solidFill>
            </a:endParaRPr>
          </a:p>
          <a:p>
            <a:pPr marL="0" lvl="0" indent="0" algn="l" rtl="0">
              <a:spcBef>
                <a:spcPts val="1600"/>
              </a:spcBef>
              <a:spcAft>
                <a:spcPts val="1600"/>
              </a:spcAft>
              <a:buNone/>
            </a:pPr>
            <a:endParaRPr>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94"/>
        <p:cNvGrpSpPr/>
        <p:nvPr/>
      </p:nvGrpSpPr>
      <p:grpSpPr>
        <a:xfrm>
          <a:off x="0" y="0"/>
          <a:ext cx="0" cy="0"/>
          <a:chOff x="0" y="0"/>
          <a:chExt cx="0" cy="0"/>
        </a:xfrm>
      </p:grpSpPr>
      <p:sp>
        <p:nvSpPr>
          <p:cNvPr id="1395" name="Google Shape;1395;p99"/>
          <p:cNvSpPr txBox="1">
            <a:spLocks noGrp="1"/>
          </p:cNvSpPr>
          <p:nvPr>
            <p:ph type="title" idx="4"/>
          </p:nvPr>
        </p:nvSpPr>
        <p:spPr>
          <a:xfrm>
            <a:off x="337350" y="5104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 Measurement</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sp>
        <p:nvSpPr>
          <p:cNvPr id="1396" name="Google Shape;1396;p99"/>
          <p:cNvSpPr txBox="1">
            <a:spLocks noGrp="1"/>
          </p:cNvSpPr>
          <p:nvPr>
            <p:ph type="body" idx="4294967295"/>
          </p:nvPr>
        </p:nvSpPr>
        <p:spPr>
          <a:xfrm>
            <a:off x="720000" y="1051475"/>
            <a:ext cx="7704000" cy="4608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solidFill>
                  <a:schemeClr val="dk1"/>
                </a:solidFill>
                <a:latin typeface="Arial"/>
                <a:ea typeface="Arial"/>
                <a:cs typeface="Arial"/>
                <a:sym typeface="Arial"/>
              </a:rPr>
              <a:t>Gross credit risk exposure：</a:t>
            </a:r>
            <a:endParaRPr b="1">
              <a:solidFill>
                <a:schemeClr val="dk1"/>
              </a:solidFill>
              <a:latin typeface="Arial"/>
              <a:ea typeface="Arial"/>
              <a:cs typeface="Arial"/>
              <a:sym typeface="Arial"/>
            </a:endParaRPr>
          </a:p>
          <a:p>
            <a:pPr marL="457200" lvl="0" indent="-317500" algn="l" rtl="0">
              <a:lnSpc>
                <a:spcPct val="100000"/>
              </a:lnSpc>
              <a:spcBef>
                <a:spcPts val="1600"/>
              </a:spcBef>
              <a:spcAft>
                <a:spcPts val="0"/>
              </a:spcAft>
              <a:buClr>
                <a:schemeClr val="dk1"/>
              </a:buClr>
              <a:buSzPts val="1400"/>
              <a:buFont typeface="Arial"/>
              <a:buChar char="●"/>
            </a:pPr>
            <a:r>
              <a:rPr lang="en-GB">
                <a:solidFill>
                  <a:schemeClr val="dk1"/>
                </a:solidFill>
                <a:latin typeface="Arial"/>
                <a:ea typeface="Arial"/>
                <a:cs typeface="Arial"/>
                <a:sym typeface="Arial"/>
              </a:rPr>
              <a:t>refers to the overall magnitude of all credit risks faced by a financial institution or company. It measures the institution's risk exposure in its credit-related activities, including the risk of credit default associated with borrowers or debtors.</a:t>
            </a:r>
            <a:endParaRPr>
              <a:solidFill>
                <a:schemeClr val="dk1"/>
              </a:solidFill>
              <a:latin typeface="Arial"/>
              <a:ea typeface="Arial"/>
              <a:cs typeface="Arial"/>
              <a:sym typeface="Arial"/>
            </a:endParaRPr>
          </a:p>
          <a:p>
            <a:pPr marL="457200" lvl="0" indent="-317500" algn="l" rtl="0">
              <a:spcBef>
                <a:spcPts val="0"/>
              </a:spcBef>
              <a:spcAft>
                <a:spcPts val="0"/>
              </a:spcAft>
              <a:buClr>
                <a:srgbClr val="231F20"/>
              </a:buClr>
              <a:buSzPts val="1400"/>
              <a:buFont typeface="Arial"/>
              <a:buChar char="●"/>
            </a:pPr>
            <a:r>
              <a:rPr lang="en-GB" b="1">
                <a:solidFill>
                  <a:srgbClr val="231F20"/>
                </a:solidFill>
                <a:latin typeface="Arial"/>
                <a:ea typeface="Arial"/>
                <a:cs typeface="Arial"/>
                <a:sym typeface="Arial"/>
              </a:rPr>
              <a:t>categorized as:</a:t>
            </a:r>
            <a:endParaRPr b="1">
              <a:solidFill>
                <a:srgbClr val="231F20"/>
              </a:solidFill>
              <a:latin typeface="Arial"/>
              <a:ea typeface="Arial"/>
              <a:cs typeface="Arial"/>
              <a:sym typeface="Arial"/>
            </a:endParaRPr>
          </a:p>
          <a:p>
            <a:pPr marL="1371600" lvl="2"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lending-related and other credit risk </a:t>
            </a:r>
            <a:endParaRPr>
              <a:solidFill>
                <a:srgbClr val="231F20"/>
              </a:solidFill>
              <a:latin typeface="Arial"/>
              <a:ea typeface="Arial"/>
              <a:cs typeface="Arial"/>
              <a:sym typeface="Arial"/>
            </a:endParaRPr>
          </a:p>
          <a:p>
            <a:pPr marL="1828800" lvl="3"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Loans and acceptances outstanding, undrawn commitments, and other exposures</a:t>
            </a:r>
            <a:endParaRPr>
              <a:solidFill>
                <a:srgbClr val="231F20"/>
              </a:solidFill>
              <a:latin typeface="Arial"/>
              <a:ea typeface="Arial"/>
              <a:cs typeface="Arial"/>
              <a:sym typeface="Arial"/>
            </a:endParaRPr>
          </a:p>
          <a:p>
            <a:pPr marL="1371600" lvl="2"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trading-related credit risk</a:t>
            </a:r>
            <a:endParaRPr>
              <a:solidFill>
                <a:srgbClr val="231F20"/>
              </a:solidFill>
              <a:latin typeface="Arial"/>
              <a:ea typeface="Arial"/>
              <a:cs typeface="Arial"/>
              <a:sym typeface="Arial"/>
            </a:endParaRPr>
          </a:p>
          <a:p>
            <a:pPr marL="1828800" lvl="3"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Repo-style transactions, which include repurchase and reverse repurchase agreements and securities lending and borrowing transactions</a:t>
            </a:r>
            <a:endParaRPr>
              <a:solidFill>
                <a:srgbClr val="231F20"/>
              </a:solidFill>
              <a:latin typeface="Arial"/>
              <a:ea typeface="Arial"/>
              <a:cs typeface="Arial"/>
              <a:sym typeface="Arial"/>
            </a:endParaRPr>
          </a:p>
          <a:p>
            <a:pPr marL="1828800" lvl="3" indent="-317500" algn="l" rtl="0">
              <a:spcBef>
                <a:spcPts val="0"/>
              </a:spcBef>
              <a:spcAft>
                <a:spcPts val="0"/>
              </a:spcAft>
              <a:buClr>
                <a:srgbClr val="231F20"/>
              </a:buClr>
              <a:buSzPts val="1400"/>
              <a:buFont typeface="Arial"/>
              <a:buChar char="●"/>
            </a:pPr>
            <a:r>
              <a:rPr lang="en-GB">
                <a:solidFill>
                  <a:srgbClr val="231F20"/>
                </a:solidFill>
                <a:latin typeface="Arial"/>
                <a:ea typeface="Arial"/>
                <a:cs typeface="Arial"/>
                <a:sym typeface="Arial"/>
              </a:rPr>
              <a:t>Derivative amounts which represent the credit equivalent amount</a:t>
            </a: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b="1">
              <a:solidFill>
                <a:srgbClr val="231F20"/>
              </a:solidFill>
              <a:latin typeface="Arial"/>
              <a:ea typeface="Arial"/>
              <a:cs typeface="Arial"/>
              <a:sym typeface="Arial"/>
            </a:endParaRPr>
          </a:p>
          <a:p>
            <a:pPr marL="0" lvl="0" indent="0" algn="l" rtl="0">
              <a:spcBef>
                <a:spcPts val="1600"/>
              </a:spcBef>
              <a:spcAft>
                <a:spcPts val="0"/>
              </a:spcAft>
              <a:buNone/>
            </a:pPr>
            <a:endParaRPr sz="1600">
              <a:solidFill>
                <a:srgbClr val="231F20"/>
              </a:solidFill>
              <a:latin typeface="Arial"/>
              <a:ea typeface="Arial"/>
              <a:cs typeface="Arial"/>
              <a:sym typeface="Arial"/>
            </a:endParaRPr>
          </a:p>
          <a:p>
            <a:pPr marL="0" lvl="0" indent="0" algn="l" rtl="0">
              <a:spcBef>
                <a:spcPts val="1600"/>
              </a:spcBef>
              <a:spcAft>
                <a:spcPts val="0"/>
              </a:spcAft>
              <a:buNone/>
            </a:pPr>
            <a:endParaRPr sz="1600" b="1">
              <a:solidFill>
                <a:srgbClr val="231F20"/>
              </a:solidFill>
              <a:latin typeface="Arial"/>
              <a:ea typeface="Arial"/>
              <a:cs typeface="Arial"/>
              <a:sym typeface="Arial"/>
            </a:endParaRPr>
          </a:p>
          <a:p>
            <a:pPr marL="0" lvl="0" indent="0" algn="l" rtl="0">
              <a:spcBef>
                <a:spcPts val="1600"/>
              </a:spcBef>
              <a:spcAft>
                <a:spcPts val="0"/>
              </a:spcAft>
              <a:buNone/>
            </a:pPr>
            <a:endParaRPr sz="1500" b="1">
              <a:solidFill>
                <a:srgbClr val="FF0000"/>
              </a:solidFill>
            </a:endParaRPr>
          </a:p>
          <a:p>
            <a:pPr marL="0" lvl="0" indent="0" algn="l" rtl="0">
              <a:spcBef>
                <a:spcPts val="1600"/>
              </a:spcBef>
              <a:spcAft>
                <a:spcPts val="1600"/>
              </a:spcAft>
              <a:buNone/>
            </a:pPr>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00"/>
        <p:cNvGrpSpPr/>
        <p:nvPr/>
      </p:nvGrpSpPr>
      <p:grpSpPr>
        <a:xfrm>
          <a:off x="0" y="0"/>
          <a:ext cx="0" cy="0"/>
          <a:chOff x="0" y="0"/>
          <a:chExt cx="0" cy="0"/>
        </a:xfrm>
      </p:grpSpPr>
      <p:sp>
        <p:nvSpPr>
          <p:cNvPr id="1401" name="Google Shape;1401;p100"/>
          <p:cNvSpPr txBox="1">
            <a:spLocks noGrp="1"/>
          </p:cNvSpPr>
          <p:nvPr>
            <p:ph type="title" idx="4"/>
          </p:nvPr>
        </p:nvSpPr>
        <p:spPr>
          <a:xfrm>
            <a:off x="337350" y="5104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 Assessment</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sp>
        <p:nvSpPr>
          <p:cNvPr id="1402" name="Google Shape;1402;p100"/>
          <p:cNvSpPr txBox="1">
            <a:spLocks noGrp="1"/>
          </p:cNvSpPr>
          <p:nvPr>
            <p:ph type="body" idx="4294967295"/>
          </p:nvPr>
        </p:nvSpPr>
        <p:spPr>
          <a:xfrm>
            <a:off x="430375" y="767625"/>
            <a:ext cx="3194100" cy="4608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b="1">
                <a:solidFill>
                  <a:schemeClr val="dk1"/>
                </a:solidFill>
                <a:latin typeface="Arial"/>
                <a:ea typeface="Arial"/>
                <a:cs typeface="Arial"/>
                <a:sym typeface="Arial"/>
              </a:rPr>
              <a:t>Wholesale credit risk：</a:t>
            </a:r>
            <a:r>
              <a:rPr lang="en-GB">
                <a:solidFill>
                  <a:schemeClr val="dk1"/>
                </a:solidFill>
                <a:latin typeface="Arial"/>
                <a:ea typeface="Arial"/>
                <a:cs typeface="Arial"/>
                <a:sym typeface="Arial"/>
              </a:rPr>
              <a:t>measure the credit risk inherent in our wholesale credit activities.</a:t>
            </a:r>
            <a:endParaRPr>
              <a:solidFill>
                <a:schemeClr val="dk1"/>
              </a:solidFill>
              <a:latin typeface="Arial"/>
              <a:ea typeface="Arial"/>
              <a:cs typeface="Arial"/>
              <a:sym typeface="Arial"/>
            </a:endParaRPr>
          </a:p>
          <a:p>
            <a:pPr marL="457200" lvl="0" indent="-317500" algn="l" rtl="0">
              <a:lnSpc>
                <a:spcPct val="100000"/>
              </a:lnSpc>
              <a:spcBef>
                <a:spcPts val="1600"/>
              </a:spcBef>
              <a:spcAft>
                <a:spcPts val="0"/>
              </a:spcAft>
              <a:buClr>
                <a:schemeClr val="dk1"/>
              </a:buClr>
              <a:buSzPts val="1400"/>
              <a:buFont typeface="Arial"/>
              <a:buChar char="●"/>
            </a:pPr>
            <a:r>
              <a:rPr lang="en-GB" b="1">
                <a:solidFill>
                  <a:schemeClr val="dk1"/>
                </a:solidFill>
                <a:latin typeface="Arial"/>
                <a:ea typeface="Arial"/>
                <a:cs typeface="Arial"/>
                <a:sym typeface="Arial"/>
              </a:rPr>
              <a:t>PD</a:t>
            </a:r>
            <a:endParaRPr b="1">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a:solidFill>
                  <a:schemeClr val="dk1"/>
                </a:solidFill>
                <a:latin typeface="Arial"/>
                <a:ea typeface="Arial"/>
                <a:cs typeface="Arial"/>
                <a:sym typeface="Arial"/>
              </a:rPr>
              <a:t>Each BRR has a PD calibrated against it.</a:t>
            </a:r>
            <a:endParaRPr>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a:solidFill>
                  <a:schemeClr val="dk1"/>
                </a:solidFill>
                <a:latin typeface="Arial"/>
                <a:ea typeface="Arial"/>
                <a:cs typeface="Arial"/>
                <a:sym typeface="Arial"/>
              </a:rPr>
              <a:t>a long-run average of our experience across the economic cycle in accordance with regulatory guidelines.</a:t>
            </a:r>
            <a:endParaRPr>
              <a:solidFill>
                <a:schemeClr val="dk1"/>
              </a:solidFill>
              <a:latin typeface="Arial"/>
              <a:ea typeface="Arial"/>
              <a:cs typeface="Arial"/>
              <a:sym typeface="Arial"/>
            </a:endParaRPr>
          </a:p>
          <a:p>
            <a:pPr marL="457200" lvl="0" indent="0" algn="l" rtl="0">
              <a:lnSpc>
                <a:spcPct val="100000"/>
              </a:lnSpc>
              <a:spcBef>
                <a:spcPts val="1600"/>
              </a:spcBef>
              <a:spcAft>
                <a:spcPts val="0"/>
              </a:spcAft>
              <a:buNone/>
            </a:pPr>
            <a:endParaRPr>
              <a:solidFill>
                <a:schemeClr val="dk1"/>
              </a:solidFill>
              <a:latin typeface="Arial"/>
              <a:ea typeface="Arial"/>
              <a:cs typeface="Arial"/>
              <a:sym typeface="Arial"/>
            </a:endParaRPr>
          </a:p>
          <a:p>
            <a:pPr marL="457200" lvl="0" indent="-317500" algn="l" rtl="0">
              <a:lnSpc>
                <a:spcPct val="100000"/>
              </a:lnSpc>
              <a:spcBef>
                <a:spcPts val="1600"/>
              </a:spcBef>
              <a:spcAft>
                <a:spcPts val="0"/>
              </a:spcAft>
              <a:buClr>
                <a:schemeClr val="dk1"/>
              </a:buClr>
              <a:buSzPts val="1400"/>
              <a:buFont typeface="Arial"/>
              <a:buChar char="●"/>
            </a:pPr>
            <a:r>
              <a:rPr lang="en-GB" b="1">
                <a:solidFill>
                  <a:schemeClr val="dk1"/>
                </a:solidFill>
                <a:latin typeface="Arial"/>
                <a:ea typeface="Arial"/>
                <a:cs typeface="Arial"/>
                <a:sym typeface="Arial"/>
              </a:rPr>
              <a:t>borrower risk rating (BRR)：</a:t>
            </a:r>
            <a:endParaRPr b="1">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a:solidFill>
                  <a:schemeClr val="dk1"/>
                </a:solidFill>
                <a:latin typeface="Arial"/>
                <a:ea typeface="Arial"/>
                <a:cs typeface="Arial"/>
                <a:sym typeface="Arial"/>
              </a:rPr>
              <a:t>reflecting an assessment of the credit quality of the obligor</a:t>
            </a:r>
            <a:endParaRPr>
              <a:solidFill>
                <a:schemeClr val="dk1"/>
              </a:solidFill>
              <a:latin typeface="Arial"/>
              <a:ea typeface="Arial"/>
              <a:cs typeface="Arial"/>
              <a:sym typeface="Arial"/>
            </a:endParaRPr>
          </a:p>
          <a:p>
            <a:pPr marL="457200" lvl="0" indent="-317500" algn="l" rtl="0">
              <a:lnSpc>
                <a:spcPct val="100000"/>
              </a:lnSpc>
              <a:spcBef>
                <a:spcPts val="0"/>
              </a:spcBef>
              <a:spcAft>
                <a:spcPts val="0"/>
              </a:spcAft>
              <a:buClr>
                <a:schemeClr val="dk1"/>
              </a:buClr>
              <a:buSzPts val="1400"/>
              <a:buFont typeface="Arial"/>
              <a:buChar char="-"/>
            </a:pPr>
            <a:r>
              <a:rPr lang="en-GB">
                <a:solidFill>
                  <a:schemeClr val="dk1"/>
                </a:solidFill>
                <a:latin typeface="Arial"/>
                <a:ea typeface="Arial"/>
                <a:cs typeface="Arial"/>
                <a:sym typeface="Arial"/>
              </a:rPr>
              <a:t>differentiates the riskiness of an obligor</a:t>
            </a:r>
            <a:endParaRPr>
              <a:solidFill>
                <a:schemeClr val="dk1"/>
              </a:solidFill>
              <a:latin typeface="Arial"/>
              <a:ea typeface="Arial"/>
              <a:cs typeface="Arial"/>
              <a:sym typeface="Arial"/>
            </a:endParaRPr>
          </a:p>
          <a:p>
            <a:pPr marL="457200" lvl="0" indent="0" algn="l" rtl="0">
              <a:lnSpc>
                <a:spcPct val="100000"/>
              </a:lnSpc>
              <a:spcBef>
                <a:spcPts val="1600"/>
              </a:spcBef>
              <a:spcAft>
                <a:spcPts val="0"/>
              </a:spcAft>
              <a:buNone/>
            </a:pPr>
            <a:endParaRPr b="1">
              <a:solidFill>
                <a:schemeClr val="dk1"/>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a:solidFill>
                <a:srgbClr val="231F20"/>
              </a:solidFill>
              <a:latin typeface="Arial"/>
              <a:ea typeface="Arial"/>
              <a:cs typeface="Arial"/>
              <a:sym typeface="Arial"/>
            </a:endParaRPr>
          </a:p>
          <a:p>
            <a:pPr marL="0" lvl="0" indent="0" algn="l" rtl="0">
              <a:spcBef>
                <a:spcPts val="1600"/>
              </a:spcBef>
              <a:spcAft>
                <a:spcPts val="0"/>
              </a:spcAft>
              <a:buNone/>
            </a:pPr>
            <a:endParaRPr b="1">
              <a:solidFill>
                <a:srgbClr val="231F20"/>
              </a:solidFill>
              <a:latin typeface="Arial"/>
              <a:ea typeface="Arial"/>
              <a:cs typeface="Arial"/>
              <a:sym typeface="Arial"/>
            </a:endParaRPr>
          </a:p>
          <a:p>
            <a:pPr marL="0" lvl="0" indent="0" algn="l" rtl="0">
              <a:spcBef>
                <a:spcPts val="1600"/>
              </a:spcBef>
              <a:spcAft>
                <a:spcPts val="0"/>
              </a:spcAft>
              <a:buNone/>
            </a:pPr>
            <a:endParaRPr sz="1600">
              <a:solidFill>
                <a:srgbClr val="231F20"/>
              </a:solidFill>
              <a:latin typeface="Arial"/>
              <a:ea typeface="Arial"/>
              <a:cs typeface="Arial"/>
              <a:sym typeface="Arial"/>
            </a:endParaRPr>
          </a:p>
          <a:p>
            <a:pPr marL="0" lvl="0" indent="0" algn="l" rtl="0">
              <a:spcBef>
                <a:spcPts val="1600"/>
              </a:spcBef>
              <a:spcAft>
                <a:spcPts val="0"/>
              </a:spcAft>
              <a:buNone/>
            </a:pPr>
            <a:endParaRPr sz="1600" b="1">
              <a:solidFill>
                <a:srgbClr val="231F20"/>
              </a:solidFill>
              <a:latin typeface="Arial"/>
              <a:ea typeface="Arial"/>
              <a:cs typeface="Arial"/>
              <a:sym typeface="Arial"/>
            </a:endParaRPr>
          </a:p>
          <a:p>
            <a:pPr marL="0" lvl="0" indent="0" algn="l" rtl="0">
              <a:spcBef>
                <a:spcPts val="1600"/>
              </a:spcBef>
              <a:spcAft>
                <a:spcPts val="0"/>
              </a:spcAft>
              <a:buNone/>
            </a:pPr>
            <a:endParaRPr sz="1500" b="1">
              <a:solidFill>
                <a:srgbClr val="FF0000"/>
              </a:solidFill>
            </a:endParaRPr>
          </a:p>
          <a:p>
            <a:pPr marL="0" lvl="0" indent="0" algn="l" rtl="0">
              <a:spcBef>
                <a:spcPts val="1600"/>
              </a:spcBef>
              <a:spcAft>
                <a:spcPts val="1600"/>
              </a:spcAft>
              <a:buNone/>
            </a:pPr>
            <a:endParaRPr>
              <a:solidFill>
                <a:schemeClr val="dk1"/>
              </a:solidFill>
            </a:endParaRPr>
          </a:p>
        </p:txBody>
      </p:sp>
      <p:pic>
        <p:nvPicPr>
          <p:cNvPr id="1403" name="Google Shape;1403;p100"/>
          <p:cNvPicPr preferRelativeResize="0"/>
          <p:nvPr/>
        </p:nvPicPr>
        <p:blipFill>
          <a:blip r:embed="rId3">
            <a:alphaModFix/>
          </a:blip>
          <a:stretch>
            <a:fillRect/>
          </a:stretch>
        </p:blipFill>
        <p:spPr>
          <a:xfrm>
            <a:off x="3776875" y="1147600"/>
            <a:ext cx="5214725" cy="358995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07"/>
        <p:cNvGrpSpPr/>
        <p:nvPr/>
      </p:nvGrpSpPr>
      <p:grpSpPr>
        <a:xfrm>
          <a:off x="0" y="0"/>
          <a:ext cx="0" cy="0"/>
          <a:chOff x="0" y="0"/>
          <a:chExt cx="0" cy="0"/>
        </a:xfrm>
      </p:grpSpPr>
      <p:sp>
        <p:nvSpPr>
          <p:cNvPr id="1408" name="Google Shape;1408;p101"/>
          <p:cNvSpPr txBox="1">
            <a:spLocks noGrp="1"/>
          </p:cNvSpPr>
          <p:nvPr>
            <p:ph type="title" idx="4"/>
          </p:nvPr>
        </p:nvSpPr>
        <p:spPr>
          <a:xfrm>
            <a:off x="233900" y="28282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Counterparty Credit Risk</a:t>
            </a:r>
            <a:endParaRPr/>
          </a:p>
        </p:txBody>
      </p:sp>
      <p:sp>
        <p:nvSpPr>
          <p:cNvPr id="1409" name="Google Shape;1409;p101"/>
          <p:cNvSpPr txBox="1"/>
          <p:nvPr/>
        </p:nvSpPr>
        <p:spPr>
          <a:xfrm>
            <a:off x="1448550" y="1700925"/>
            <a:ext cx="62469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t>Counterparty credit risk</a:t>
            </a:r>
            <a:r>
              <a:rPr lang="en-GB" sz="1600"/>
              <a:t> is the risk that a party with whom the bank has entered into a financial or non-financial contract will fail to fulfill its contractual agreement and default on its obligation.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GB" sz="1600" b="1"/>
              <a:t>primary risk mitigation techniques:</a:t>
            </a:r>
            <a:endParaRPr sz="1600" b="1"/>
          </a:p>
          <a:p>
            <a:pPr marL="457200" lvl="0" indent="-330200" algn="l" rtl="0">
              <a:spcBef>
                <a:spcPts val="0"/>
              </a:spcBef>
              <a:spcAft>
                <a:spcPts val="0"/>
              </a:spcAft>
              <a:buSzPts val="1600"/>
              <a:buChar char="●"/>
            </a:pPr>
            <a:r>
              <a:rPr lang="en-GB" sz="1600" b="1"/>
              <a:t>Close-out netting:</a:t>
            </a:r>
            <a:r>
              <a:rPr lang="en-GB" sz="1600"/>
              <a:t> Considering the net value of contractual obligations then reducing overall credit exposure</a:t>
            </a:r>
            <a:endParaRPr sz="1600"/>
          </a:p>
          <a:p>
            <a:pPr marL="457200" lvl="0" indent="-330200" algn="l" rtl="0">
              <a:spcBef>
                <a:spcPts val="0"/>
              </a:spcBef>
              <a:spcAft>
                <a:spcPts val="0"/>
              </a:spcAft>
              <a:buSzPts val="1600"/>
              <a:buChar char="●"/>
            </a:pPr>
            <a:r>
              <a:rPr lang="en-GB" sz="1600" b="1"/>
              <a:t>Collateralization: </a:t>
            </a:r>
            <a:r>
              <a:rPr lang="en-GB" sz="1600"/>
              <a:t>The borrower pledges assets as security, which provides recourse to the lender in the event of default.</a:t>
            </a:r>
            <a:endParaRPr sz="1600" b="1"/>
          </a:p>
          <a:p>
            <a:pPr marL="0" lvl="0" indent="0" algn="l" rtl="0">
              <a:spcBef>
                <a:spcPts val="0"/>
              </a:spcBef>
              <a:spcAft>
                <a:spcPts val="0"/>
              </a:spcAft>
              <a:buNone/>
            </a:pPr>
            <a:endParaRPr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13"/>
        <p:cNvGrpSpPr/>
        <p:nvPr/>
      </p:nvGrpSpPr>
      <p:grpSpPr>
        <a:xfrm>
          <a:off x="0" y="0"/>
          <a:ext cx="0" cy="0"/>
          <a:chOff x="0" y="0"/>
          <a:chExt cx="0" cy="0"/>
        </a:xfrm>
      </p:grpSpPr>
      <p:sp>
        <p:nvSpPr>
          <p:cNvPr id="1414" name="Google Shape;1414;p102"/>
          <p:cNvSpPr txBox="1">
            <a:spLocks noGrp="1"/>
          </p:cNvSpPr>
          <p:nvPr>
            <p:ph type="title" idx="4"/>
          </p:nvPr>
        </p:nvSpPr>
        <p:spPr>
          <a:xfrm>
            <a:off x="223500" y="3546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Risk-Wrong-way risk</a:t>
            </a:r>
            <a:endParaRPr/>
          </a:p>
        </p:txBody>
      </p:sp>
      <p:sp>
        <p:nvSpPr>
          <p:cNvPr id="1415" name="Google Shape;1415;p102"/>
          <p:cNvSpPr txBox="1"/>
          <p:nvPr/>
        </p:nvSpPr>
        <p:spPr>
          <a:xfrm>
            <a:off x="1492575" y="1317400"/>
            <a:ext cx="65907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Wrong-way risk </a:t>
            </a:r>
            <a:r>
              <a:rPr lang="en-GB">
                <a:latin typeface="Poppins"/>
                <a:ea typeface="Poppins"/>
                <a:cs typeface="Poppins"/>
                <a:sym typeface="Poppins"/>
              </a:rPr>
              <a:t>is the risk that exposure to a counterparty is adversely correlated with the credit quality of that counterparty.</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 two types of wrong-way risk:</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b="1">
                <a:latin typeface="Poppins"/>
                <a:ea typeface="Poppins"/>
                <a:cs typeface="Poppins"/>
                <a:sym typeface="Poppins"/>
              </a:rPr>
              <a:t>Specific wrong-way risk,</a:t>
            </a:r>
            <a:r>
              <a:rPr lang="en-GB">
                <a:latin typeface="Poppins"/>
                <a:ea typeface="Poppins"/>
                <a:cs typeface="Poppins"/>
                <a:sym typeface="Poppins"/>
              </a:rPr>
              <a:t> which exists when our exposure to a particular counterparty is positively correlated with the PD of the counterparty due to the nature of our transactions with them</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b="1">
                <a:latin typeface="Poppins"/>
                <a:ea typeface="Poppins"/>
                <a:cs typeface="Poppins"/>
                <a:sym typeface="Poppins"/>
              </a:rPr>
              <a:t>General wrong-way risk, </a:t>
            </a:r>
            <a:r>
              <a:rPr lang="en-GB">
                <a:latin typeface="Poppins"/>
                <a:ea typeface="Poppins"/>
                <a:cs typeface="Poppins"/>
                <a:sym typeface="Poppins"/>
              </a:rPr>
              <a:t>which exists when there is a positive correlation between the PD of the counterparties and general macroeconomic or market factors</a:t>
            </a: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19"/>
        <p:cNvGrpSpPr/>
        <p:nvPr/>
      </p:nvGrpSpPr>
      <p:grpSpPr>
        <a:xfrm>
          <a:off x="0" y="0"/>
          <a:ext cx="0" cy="0"/>
          <a:chOff x="0" y="0"/>
          <a:chExt cx="0" cy="0"/>
        </a:xfrm>
      </p:grpSpPr>
      <p:sp>
        <p:nvSpPr>
          <p:cNvPr id="1420" name="Google Shape;1420;p103"/>
          <p:cNvSpPr txBox="1">
            <a:spLocks noGrp="1"/>
          </p:cNvSpPr>
          <p:nvPr>
            <p:ph type="title" idx="4"/>
          </p:nvPr>
        </p:nvSpPr>
        <p:spPr>
          <a:xfrm>
            <a:off x="35582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 Retail credit risk</a:t>
            </a:r>
            <a:endParaRPr/>
          </a:p>
        </p:txBody>
      </p:sp>
      <p:sp>
        <p:nvSpPr>
          <p:cNvPr id="1421" name="Google Shape;1421;p103"/>
          <p:cNvSpPr txBox="1"/>
          <p:nvPr/>
        </p:nvSpPr>
        <p:spPr>
          <a:xfrm>
            <a:off x="1409125" y="1148600"/>
            <a:ext cx="60891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Retail credit risk</a:t>
            </a:r>
            <a:r>
              <a:rPr lang="en-GB" sz="1200">
                <a:solidFill>
                  <a:srgbClr val="374151"/>
                </a:solidFill>
                <a:highlight>
                  <a:srgbClr val="F7F7F8"/>
                </a:highlight>
                <a:latin typeface="Roboto"/>
                <a:ea typeface="Roboto"/>
                <a:cs typeface="Roboto"/>
                <a:sym typeface="Roboto"/>
              </a:rPr>
              <a:t> refers to the potential risk faced by lenders or financial institutions when extending credit to individual consumers or retail customers.</a:t>
            </a:r>
            <a:endParaRPr sz="1200">
              <a:solidFill>
                <a:srgbClr val="374151"/>
              </a:solidFill>
              <a:highlight>
                <a:srgbClr val="F7F7F8"/>
              </a:highlight>
              <a:latin typeface="Roboto"/>
              <a:ea typeface="Roboto"/>
              <a:cs typeface="Roboto"/>
              <a:sym typeface="Roboto"/>
            </a:endParaRPr>
          </a:p>
          <a:p>
            <a:pPr marL="457200" lvl="0" indent="-304800" algn="l" rtl="0">
              <a:spcBef>
                <a:spcPts val="0"/>
              </a:spcBef>
              <a:spcAft>
                <a:spcPts val="0"/>
              </a:spcAft>
              <a:buClr>
                <a:srgbClr val="374151"/>
              </a:buClr>
              <a:buSzPts val="1200"/>
              <a:buFont typeface="Roboto"/>
              <a:buChar char="●"/>
            </a:pPr>
            <a:r>
              <a:rPr lang="en-GB" sz="1200">
                <a:solidFill>
                  <a:srgbClr val="374151"/>
                </a:solidFill>
                <a:highlight>
                  <a:srgbClr val="F7F7F8"/>
                </a:highlight>
                <a:latin typeface="Roboto"/>
                <a:ea typeface="Roboto"/>
                <a:cs typeface="Roboto"/>
                <a:sym typeface="Roboto"/>
              </a:rPr>
              <a:t>Credit scoring is the primary risk rating system for assessing obligor and transaction risk for retail exposures.</a:t>
            </a:r>
            <a:endParaRPr sz="1200">
              <a:solidFill>
                <a:srgbClr val="374151"/>
              </a:solidFill>
              <a:highlight>
                <a:srgbClr val="F7F7F8"/>
              </a:highlight>
              <a:latin typeface="Roboto"/>
              <a:ea typeface="Roboto"/>
              <a:cs typeface="Roboto"/>
              <a:sym typeface="Roboto"/>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The following table maps PD bands to various summarized risk levels for retail exposures:</a:t>
            </a: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p:txBody>
      </p:sp>
      <p:pic>
        <p:nvPicPr>
          <p:cNvPr id="1422" name="Google Shape;1422;p103"/>
          <p:cNvPicPr preferRelativeResize="0"/>
          <p:nvPr/>
        </p:nvPicPr>
        <p:blipFill>
          <a:blip r:embed="rId3">
            <a:alphaModFix/>
          </a:blip>
          <a:stretch>
            <a:fillRect/>
          </a:stretch>
        </p:blipFill>
        <p:spPr>
          <a:xfrm>
            <a:off x="1662126" y="2940133"/>
            <a:ext cx="6089101" cy="171411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26"/>
        <p:cNvGrpSpPr/>
        <p:nvPr/>
      </p:nvGrpSpPr>
      <p:grpSpPr>
        <a:xfrm>
          <a:off x="0" y="0"/>
          <a:ext cx="0" cy="0"/>
          <a:chOff x="0" y="0"/>
          <a:chExt cx="0" cy="0"/>
        </a:xfrm>
      </p:grpSpPr>
      <p:sp>
        <p:nvSpPr>
          <p:cNvPr id="1427" name="Google Shape;1427;p104"/>
          <p:cNvSpPr txBox="1">
            <a:spLocks noGrp="1"/>
          </p:cNvSpPr>
          <p:nvPr>
            <p:ph type="title" idx="4"/>
          </p:nvPr>
        </p:nvSpPr>
        <p:spPr>
          <a:xfrm>
            <a:off x="337350" y="5104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 Mitigation</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sp>
        <p:nvSpPr>
          <p:cNvPr id="1428" name="Google Shape;1428;p104"/>
          <p:cNvSpPr txBox="1"/>
          <p:nvPr/>
        </p:nvSpPr>
        <p:spPr>
          <a:xfrm>
            <a:off x="893700" y="1208175"/>
            <a:ext cx="72795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Poppins"/>
                <a:ea typeface="Poppins"/>
                <a:cs typeface="Poppins"/>
                <a:sym typeface="Poppins"/>
              </a:rPr>
              <a:t>We seek to reduce our exposure to credit risk through a variety of means, including the structuring of transactions and the use of collateral.</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Structuring of transactions :</a:t>
            </a:r>
            <a:endParaRPr b="1">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Specific credit policies and procedures set out the requirements for structuring transactions including the use of guarantees, collateral, seniority, LTV requirements and covenants.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Collateral:</a:t>
            </a:r>
            <a:endParaRPr b="1">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The extent of risk mitigation provided by collateral depends on the amount, type and quality of the collateral taken.</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32"/>
        <p:cNvGrpSpPr/>
        <p:nvPr/>
      </p:nvGrpSpPr>
      <p:grpSpPr>
        <a:xfrm>
          <a:off x="0" y="0"/>
          <a:ext cx="0" cy="0"/>
          <a:chOff x="0" y="0"/>
          <a:chExt cx="0" cy="0"/>
        </a:xfrm>
      </p:grpSpPr>
      <p:sp>
        <p:nvSpPr>
          <p:cNvPr id="1433" name="Google Shape;1433;p105"/>
          <p:cNvSpPr txBox="1">
            <a:spLocks noGrp="1"/>
          </p:cNvSpPr>
          <p:nvPr>
            <p:ph type="title" idx="4"/>
          </p:nvPr>
        </p:nvSpPr>
        <p:spPr>
          <a:xfrm>
            <a:off x="337350" y="5104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 Approval</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sp>
        <p:nvSpPr>
          <p:cNvPr id="1434" name="Google Shape;1434;p105"/>
          <p:cNvSpPr txBox="1"/>
          <p:nvPr/>
        </p:nvSpPr>
        <p:spPr>
          <a:xfrm>
            <a:off x="852325" y="755400"/>
            <a:ext cx="74226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Poppins"/>
                <a:ea typeface="Poppins"/>
                <a:cs typeface="Poppins"/>
                <a:sym typeface="Poppins"/>
              </a:rPr>
              <a:t>The Board, GE, GRC and other senior management committees work together to ensure the ECRMF and supporting policies, processes and procedures exist to manage credit risk and approve related credit risk limits.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Transaction approval :</a:t>
            </a:r>
            <a:endParaRPr b="1">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Credit transactions are governed by our RBC Enterprise Policy on Risk Limits and Risk Approval Authorities that captures the limits delegated to management and the credit rules policy, which outlines the minimum standards for managing credit risk at the individual client relationship and/or transaction level.</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Product approval </a:t>
            </a:r>
            <a:endParaRPr b="1">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Proposals for credit products and services are comprehensively reviewed and approved under a risk assessment framework and are subject to risk approval authorities which increase as the level of risk increases.</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Credit risk limits:</a:t>
            </a:r>
            <a:endParaRPr b="1">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Single name limits, geographic limits, industry sector limits, product and portfolio limits, and underwriting and distribution risk limits.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38"/>
        <p:cNvGrpSpPr/>
        <p:nvPr/>
      </p:nvGrpSpPr>
      <p:grpSpPr>
        <a:xfrm>
          <a:off x="0" y="0"/>
          <a:ext cx="0" cy="0"/>
          <a:chOff x="0" y="0"/>
          <a:chExt cx="0" cy="0"/>
        </a:xfrm>
      </p:grpSpPr>
      <p:sp>
        <p:nvSpPr>
          <p:cNvPr id="1439" name="Google Shape;1439;p106"/>
          <p:cNvSpPr txBox="1">
            <a:spLocks noGrp="1"/>
          </p:cNvSpPr>
          <p:nvPr>
            <p:ph type="title" idx="4"/>
          </p:nvPr>
        </p:nvSpPr>
        <p:spPr>
          <a:xfrm>
            <a:off x="337350" y="3449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Credit Risk Exposure</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pic>
        <p:nvPicPr>
          <p:cNvPr id="1440" name="Google Shape;1440;p106"/>
          <p:cNvPicPr preferRelativeResize="0"/>
          <p:nvPr/>
        </p:nvPicPr>
        <p:blipFill>
          <a:blip r:embed="rId3">
            <a:alphaModFix/>
          </a:blip>
          <a:stretch>
            <a:fillRect/>
          </a:stretch>
        </p:blipFill>
        <p:spPr>
          <a:xfrm>
            <a:off x="111700" y="628900"/>
            <a:ext cx="8920574" cy="4411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44"/>
        <p:cNvGrpSpPr/>
        <p:nvPr/>
      </p:nvGrpSpPr>
      <p:grpSpPr>
        <a:xfrm>
          <a:off x="0" y="0"/>
          <a:ext cx="0" cy="0"/>
          <a:chOff x="0" y="0"/>
          <a:chExt cx="0" cy="0"/>
        </a:xfrm>
      </p:grpSpPr>
      <p:sp>
        <p:nvSpPr>
          <p:cNvPr id="1445" name="Google Shape;1445;p107"/>
          <p:cNvSpPr txBox="1">
            <a:spLocks noGrp="1"/>
          </p:cNvSpPr>
          <p:nvPr>
            <p:ph type="title" idx="4"/>
          </p:nvPr>
        </p:nvSpPr>
        <p:spPr>
          <a:xfrm>
            <a:off x="337350" y="3449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Net International Exposure</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pic>
        <p:nvPicPr>
          <p:cNvPr id="1446" name="Google Shape;1446;p107"/>
          <p:cNvPicPr preferRelativeResize="0"/>
          <p:nvPr/>
        </p:nvPicPr>
        <p:blipFill>
          <a:blip r:embed="rId3">
            <a:alphaModFix/>
          </a:blip>
          <a:stretch>
            <a:fillRect/>
          </a:stretch>
        </p:blipFill>
        <p:spPr>
          <a:xfrm>
            <a:off x="86900" y="601125"/>
            <a:ext cx="8930224" cy="4434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3"/>
          <p:cNvSpPr txBox="1">
            <a:spLocks noGrp="1"/>
          </p:cNvSpPr>
          <p:nvPr>
            <p:ph type="title" idx="4294967295"/>
          </p:nvPr>
        </p:nvSpPr>
        <p:spPr>
          <a:xfrm>
            <a:off x="171375" y="195350"/>
            <a:ext cx="7704000" cy="48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300"/>
              <a:t>Industry Overview</a:t>
            </a:r>
            <a:endParaRPr sz="3300"/>
          </a:p>
        </p:txBody>
      </p:sp>
      <p:sp>
        <p:nvSpPr>
          <p:cNvPr id="710" name="Google Shape;710;p63"/>
          <p:cNvSpPr txBox="1">
            <a:spLocks noGrp="1"/>
          </p:cNvSpPr>
          <p:nvPr>
            <p:ph type="body" idx="4294967295"/>
          </p:nvPr>
        </p:nvSpPr>
        <p:spPr>
          <a:xfrm>
            <a:off x="70875" y="1591775"/>
            <a:ext cx="5419200" cy="2251500"/>
          </a:xfrm>
          <a:prstGeom prst="rect">
            <a:avLst/>
          </a:prstGeom>
        </p:spPr>
        <p:txBody>
          <a:bodyPr spcFirstLastPara="1" wrap="square" lIns="91425" tIns="91425" rIns="91425" bIns="91425" anchor="t" anchorCtr="0">
            <a:noAutofit/>
          </a:bodyPr>
          <a:lstStyle/>
          <a:p>
            <a:pPr marL="457200" lvl="0" indent="-336550" algn="l" rtl="0">
              <a:lnSpc>
                <a:spcPct val="98181"/>
              </a:lnSpc>
              <a:spcBef>
                <a:spcPts val="0"/>
              </a:spcBef>
              <a:spcAft>
                <a:spcPts val="0"/>
              </a:spcAft>
              <a:buClr>
                <a:srgbClr val="000000"/>
              </a:buClr>
              <a:buSzPts val="1700"/>
              <a:buFont typeface="Calibri"/>
              <a:buChar char="●"/>
            </a:pPr>
            <a:r>
              <a:rPr lang="en-GB" sz="1700">
                <a:solidFill>
                  <a:srgbClr val="000000"/>
                </a:solidFill>
                <a:latin typeface="Calibri"/>
                <a:ea typeface="Calibri"/>
                <a:cs typeface="Calibri"/>
                <a:sym typeface="Calibri"/>
              </a:rPr>
              <a:t>Royal Bank of Canada(RBC)- $174.3B</a:t>
            </a:r>
            <a:endParaRPr sz="1700">
              <a:solidFill>
                <a:srgbClr val="000000"/>
              </a:solidFill>
              <a:latin typeface="Calibri"/>
              <a:ea typeface="Calibri"/>
              <a:cs typeface="Calibri"/>
              <a:sym typeface="Calibri"/>
            </a:endParaRPr>
          </a:p>
          <a:p>
            <a:pPr marL="457200" lvl="0" indent="-336550" algn="l" rtl="0">
              <a:lnSpc>
                <a:spcPct val="98181"/>
              </a:lnSpc>
              <a:spcBef>
                <a:spcPts val="0"/>
              </a:spcBef>
              <a:spcAft>
                <a:spcPts val="0"/>
              </a:spcAft>
              <a:buClr>
                <a:srgbClr val="000000"/>
              </a:buClr>
              <a:buSzPts val="1700"/>
              <a:buFont typeface="Calibri"/>
              <a:buChar char="●"/>
            </a:pPr>
            <a:r>
              <a:rPr lang="en-GB" sz="1700">
                <a:solidFill>
                  <a:srgbClr val="000000"/>
                </a:solidFill>
                <a:latin typeface="Calibri"/>
                <a:ea typeface="Calibri"/>
                <a:cs typeface="Calibri"/>
                <a:sym typeface="Calibri"/>
              </a:rPr>
              <a:t>Toronto-Dominion Bank(TD Bank)- $ 117.90B</a:t>
            </a:r>
            <a:endParaRPr sz="1700">
              <a:solidFill>
                <a:srgbClr val="000000"/>
              </a:solidFill>
              <a:latin typeface="Calibri"/>
              <a:ea typeface="Calibri"/>
              <a:cs typeface="Calibri"/>
              <a:sym typeface="Calibri"/>
            </a:endParaRPr>
          </a:p>
          <a:p>
            <a:pPr marL="457200" lvl="0" indent="-336550" algn="l" rtl="0">
              <a:lnSpc>
                <a:spcPct val="98181"/>
              </a:lnSpc>
              <a:spcBef>
                <a:spcPts val="0"/>
              </a:spcBef>
              <a:spcAft>
                <a:spcPts val="0"/>
              </a:spcAft>
              <a:buClr>
                <a:srgbClr val="000000"/>
              </a:buClr>
              <a:buSzPts val="1700"/>
              <a:buFont typeface="Calibri"/>
              <a:buChar char="●"/>
            </a:pPr>
            <a:r>
              <a:rPr lang="en-GB" sz="1700">
                <a:solidFill>
                  <a:srgbClr val="000000"/>
                </a:solidFill>
                <a:latin typeface="Calibri"/>
                <a:ea typeface="Calibri"/>
                <a:cs typeface="Calibri"/>
                <a:sym typeface="Calibri"/>
              </a:rPr>
              <a:t>Bank of Montreal(BMO)- $ 63.71 B</a:t>
            </a:r>
            <a:endParaRPr sz="1700">
              <a:solidFill>
                <a:srgbClr val="000000"/>
              </a:solidFill>
              <a:latin typeface="Calibri"/>
              <a:ea typeface="Calibri"/>
              <a:cs typeface="Calibri"/>
              <a:sym typeface="Calibri"/>
            </a:endParaRPr>
          </a:p>
          <a:p>
            <a:pPr marL="457200" lvl="0" indent="-336550" algn="l" rtl="0">
              <a:lnSpc>
                <a:spcPct val="98181"/>
              </a:lnSpc>
              <a:spcBef>
                <a:spcPts val="0"/>
              </a:spcBef>
              <a:spcAft>
                <a:spcPts val="0"/>
              </a:spcAft>
              <a:buClr>
                <a:srgbClr val="000000"/>
              </a:buClr>
              <a:buSzPts val="1700"/>
              <a:buFont typeface="Calibri"/>
              <a:buChar char="●"/>
            </a:pPr>
            <a:r>
              <a:rPr lang="en-GB" sz="1700">
                <a:solidFill>
                  <a:srgbClr val="000000"/>
                </a:solidFill>
                <a:latin typeface="Calibri"/>
                <a:ea typeface="Calibri"/>
                <a:cs typeface="Calibri"/>
                <a:sym typeface="Calibri"/>
              </a:rPr>
              <a:t>Bank of Nova Scotia(Scotiabank)- $58.35 B</a:t>
            </a:r>
            <a:endParaRPr sz="1700">
              <a:solidFill>
                <a:srgbClr val="000000"/>
              </a:solidFill>
              <a:latin typeface="Calibri"/>
              <a:ea typeface="Calibri"/>
              <a:cs typeface="Calibri"/>
              <a:sym typeface="Calibri"/>
            </a:endParaRPr>
          </a:p>
          <a:p>
            <a:pPr marL="457200" lvl="0" indent="-336550" algn="l" rtl="0">
              <a:lnSpc>
                <a:spcPct val="98181"/>
              </a:lnSpc>
              <a:spcBef>
                <a:spcPts val="0"/>
              </a:spcBef>
              <a:spcAft>
                <a:spcPts val="0"/>
              </a:spcAft>
              <a:buClr>
                <a:srgbClr val="000000"/>
              </a:buClr>
              <a:buSzPts val="1700"/>
              <a:buFont typeface="Calibri"/>
              <a:buChar char="●"/>
            </a:pPr>
            <a:r>
              <a:rPr lang="en-GB" sz="1700">
                <a:solidFill>
                  <a:srgbClr val="000000"/>
                </a:solidFill>
                <a:latin typeface="Calibri"/>
                <a:ea typeface="Calibri"/>
                <a:cs typeface="Calibri"/>
                <a:sym typeface="Calibri"/>
              </a:rPr>
              <a:t>Canadian Imperial Bank of Commerce(CIBC)-$36.65 B</a:t>
            </a:r>
            <a:endParaRPr sz="1700">
              <a:solidFill>
                <a:srgbClr val="000000"/>
              </a:solidFill>
              <a:latin typeface="Calibri"/>
              <a:ea typeface="Calibri"/>
              <a:cs typeface="Calibri"/>
              <a:sym typeface="Calibri"/>
            </a:endParaRPr>
          </a:p>
          <a:p>
            <a:pPr marL="0" lvl="0" indent="0" algn="l" rtl="0">
              <a:spcBef>
                <a:spcPts val="1600"/>
              </a:spcBef>
              <a:spcAft>
                <a:spcPts val="1600"/>
              </a:spcAft>
              <a:buNone/>
            </a:pPr>
            <a:endParaRPr/>
          </a:p>
        </p:txBody>
      </p:sp>
      <p:pic>
        <p:nvPicPr>
          <p:cNvPr id="711" name="Google Shape;711;p63"/>
          <p:cNvPicPr preferRelativeResize="0"/>
          <p:nvPr/>
        </p:nvPicPr>
        <p:blipFill>
          <a:blip r:embed="rId3">
            <a:alphaModFix/>
          </a:blip>
          <a:stretch>
            <a:fillRect/>
          </a:stretch>
        </p:blipFill>
        <p:spPr>
          <a:xfrm>
            <a:off x="5437350" y="1017575"/>
            <a:ext cx="3706650" cy="2293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50"/>
        <p:cNvGrpSpPr/>
        <p:nvPr/>
      </p:nvGrpSpPr>
      <p:grpSpPr>
        <a:xfrm>
          <a:off x="0" y="0"/>
          <a:ext cx="0" cy="0"/>
          <a:chOff x="0" y="0"/>
          <a:chExt cx="0" cy="0"/>
        </a:xfrm>
      </p:grpSpPr>
      <p:sp>
        <p:nvSpPr>
          <p:cNvPr id="1451" name="Google Shape;1451;p108"/>
          <p:cNvSpPr txBox="1">
            <a:spLocks noGrp="1"/>
          </p:cNvSpPr>
          <p:nvPr>
            <p:ph type="title" idx="4"/>
          </p:nvPr>
        </p:nvSpPr>
        <p:spPr>
          <a:xfrm>
            <a:off x="151150" y="3449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Gross Impaired Loans(GIL)</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sp>
        <p:nvSpPr>
          <p:cNvPr id="1452" name="Google Shape;1452;p108"/>
          <p:cNvSpPr txBox="1"/>
          <p:nvPr/>
        </p:nvSpPr>
        <p:spPr>
          <a:xfrm>
            <a:off x="151150" y="829700"/>
            <a:ext cx="3225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2022 vs. 2021 </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Total GIL of $2,199 million decreased $109 million or 5%</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GIL in Personal &amp; Commercial Banking decreased $228 million or 14%</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GIL in Wealth Management increased $45 million or 19%</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GIL in Capital Markets increased $74 million or 15%</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453" name="Google Shape;1453;p108"/>
          <p:cNvPicPr preferRelativeResize="0"/>
          <p:nvPr/>
        </p:nvPicPr>
        <p:blipFill>
          <a:blip r:embed="rId3">
            <a:alphaModFix/>
          </a:blip>
          <a:stretch>
            <a:fillRect/>
          </a:stretch>
        </p:blipFill>
        <p:spPr>
          <a:xfrm>
            <a:off x="3376150" y="582675"/>
            <a:ext cx="5616875" cy="43079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57"/>
        <p:cNvGrpSpPr/>
        <p:nvPr/>
      </p:nvGrpSpPr>
      <p:grpSpPr>
        <a:xfrm>
          <a:off x="0" y="0"/>
          <a:ext cx="0" cy="0"/>
          <a:chOff x="0" y="0"/>
          <a:chExt cx="0" cy="0"/>
        </a:xfrm>
      </p:grpSpPr>
      <p:sp>
        <p:nvSpPr>
          <p:cNvPr id="1458" name="Google Shape;1458;p109"/>
          <p:cNvSpPr txBox="1">
            <a:spLocks noGrp="1"/>
          </p:cNvSpPr>
          <p:nvPr>
            <p:ph type="title" idx="4"/>
          </p:nvPr>
        </p:nvSpPr>
        <p:spPr>
          <a:xfrm>
            <a:off x="169650" y="365600"/>
            <a:ext cx="79959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Allowance for Credit Losses</a:t>
            </a:r>
            <a:endParaRPr sz="1050">
              <a:solidFill>
                <a:srgbClr val="000000"/>
              </a:solidFill>
              <a:latin typeface="Calibri"/>
              <a:ea typeface="Calibri"/>
              <a:cs typeface="Calibri"/>
              <a:sym typeface="Calibri"/>
            </a:endParaRPr>
          </a:p>
          <a:p>
            <a:pPr marL="0" lvl="0" indent="0" algn="ctr" rtl="0">
              <a:spcBef>
                <a:spcPts val="0"/>
              </a:spcBef>
              <a:spcAft>
                <a:spcPts val="0"/>
              </a:spcAft>
              <a:buNone/>
            </a:pPr>
            <a:endParaRPr/>
          </a:p>
        </p:txBody>
      </p:sp>
      <p:sp>
        <p:nvSpPr>
          <p:cNvPr id="1459" name="Google Shape;1459;p109"/>
          <p:cNvSpPr txBox="1"/>
          <p:nvPr/>
        </p:nvSpPr>
        <p:spPr>
          <a:xfrm>
            <a:off x="169650" y="705500"/>
            <a:ext cx="32250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2022 vs. 2021 </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Total ACL of $4,214 million decreased $257 million or 6%</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ACL on performing loans of $3,512 million decreased $210 million or 6%</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ACL on impaired loans of $669 million decreased $28 million or 4%</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460" name="Google Shape;1460;p109"/>
          <p:cNvPicPr preferRelativeResize="0"/>
          <p:nvPr/>
        </p:nvPicPr>
        <p:blipFill>
          <a:blip r:embed="rId3">
            <a:alphaModFix/>
          </a:blip>
          <a:stretch>
            <a:fillRect/>
          </a:stretch>
        </p:blipFill>
        <p:spPr>
          <a:xfrm>
            <a:off x="3435425" y="850400"/>
            <a:ext cx="5556175" cy="34816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64"/>
        <p:cNvGrpSpPr/>
        <p:nvPr/>
      </p:nvGrpSpPr>
      <p:grpSpPr>
        <a:xfrm>
          <a:off x="0" y="0"/>
          <a:ext cx="0" cy="0"/>
          <a:chOff x="0" y="0"/>
          <a:chExt cx="0" cy="0"/>
        </a:xfrm>
      </p:grpSpPr>
      <p:sp>
        <p:nvSpPr>
          <p:cNvPr id="1465" name="Google Shape;1465;p110"/>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a:t>
            </a:r>
            <a:endParaRPr/>
          </a:p>
        </p:txBody>
      </p:sp>
      <p:sp>
        <p:nvSpPr>
          <p:cNvPr id="1466" name="Google Shape;1466;p110"/>
          <p:cNvSpPr txBox="1"/>
          <p:nvPr/>
        </p:nvSpPr>
        <p:spPr>
          <a:xfrm>
            <a:off x="914400" y="1435725"/>
            <a:ext cx="73377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Market risk</a:t>
            </a:r>
            <a:r>
              <a:rPr lang="en-GB">
                <a:latin typeface="Poppins"/>
                <a:ea typeface="Poppins"/>
                <a:cs typeface="Poppins"/>
                <a:sym typeface="Poppins"/>
              </a:rPr>
              <a:t>: the impact of market prices upon our financial condition. </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This includes potential gains or losses due to changes in market determined variables such as: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interest rates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credit spreads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equity prices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commodity prices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foreign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exchange rates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implied volatilities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70"/>
        <p:cNvGrpSpPr/>
        <p:nvPr/>
      </p:nvGrpSpPr>
      <p:grpSpPr>
        <a:xfrm>
          <a:off x="0" y="0"/>
          <a:ext cx="0" cy="0"/>
          <a:chOff x="0" y="0"/>
          <a:chExt cx="0" cy="0"/>
        </a:xfrm>
      </p:grpSpPr>
      <p:sp>
        <p:nvSpPr>
          <p:cNvPr id="1471" name="Google Shape;1471;p111"/>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 Measure</a:t>
            </a:r>
            <a:endParaRPr/>
          </a:p>
        </p:txBody>
      </p:sp>
      <p:pic>
        <p:nvPicPr>
          <p:cNvPr id="1472" name="Google Shape;1472;p111"/>
          <p:cNvPicPr preferRelativeResize="0"/>
          <p:nvPr/>
        </p:nvPicPr>
        <p:blipFill>
          <a:blip r:embed="rId3">
            <a:alphaModFix/>
          </a:blip>
          <a:stretch>
            <a:fillRect/>
          </a:stretch>
        </p:blipFill>
        <p:spPr>
          <a:xfrm>
            <a:off x="152400" y="1012550"/>
            <a:ext cx="8809549" cy="38780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76"/>
        <p:cNvGrpSpPr/>
        <p:nvPr/>
      </p:nvGrpSpPr>
      <p:grpSpPr>
        <a:xfrm>
          <a:off x="0" y="0"/>
          <a:ext cx="0" cy="0"/>
          <a:chOff x="0" y="0"/>
          <a:chExt cx="0" cy="0"/>
        </a:xfrm>
      </p:grpSpPr>
      <p:sp>
        <p:nvSpPr>
          <p:cNvPr id="1477" name="Google Shape;1477;p112"/>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 Controls</a:t>
            </a:r>
            <a:endParaRPr/>
          </a:p>
        </p:txBody>
      </p:sp>
      <p:sp>
        <p:nvSpPr>
          <p:cNvPr id="1478" name="Google Shape;1478;p112"/>
          <p:cNvSpPr txBox="1"/>
          <p:nvPr/>
        </p:nvSpPr>
        <p:spPr>
          <a:xfrm>
            <a:off x="1059225" y="1249550"/>
            <a:ext cx="73647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Value-at-Risk (VaR) </a:t>
            </a:r>
            <a:r>
              <a:rPr lang="en-GB">
                <a:latin typeface="Poppins"/>
                <a:ea typeface="Poppins"/>
                <a:cs typeface="Poppins"/>
                <a:sym typeface="Poppins"/>
              </a:rPr>
              <a:t>is a statistical measure of potential loss for a financial portfolio computed at a given level of confidence and over a defined holding period.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We measure VaR at the 99th percentile confidence level for price movements over a one-day holding period using historic simulation of the last two years of equally weighted historic market data.</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Stressed Value-at-Risk (SVaR)</a:t>
            </a:r>
            <a:r>
              <a:rPr lang="en-GB">
                <a:latin typeface="Poppins"/>
                <a:ea typeface="Poppins"/>
                <a:cs typeface="Poppins"/>
                <a:sym typeface="Poppins"/>
              </a:rPr>
              <a:t> is calculated in an identical manner as VaR with the exception that it is computed using a fixed historical one-year period of extreme volatility and its inverse</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82"/>
        <p:cNvGrpSpPr/>
        <p:nvPr/>
      </p:nvGrpSpPr>
      <p:grpSpPr>
        <a:xfrm>
          <a:off x="0" y="0"/>
          <a:ext cx="0" cy="0"/>
          <a:chOff x="0" y="0"/>
          <a:chExt cx="0" cy="0"/>
        </a:xfrm>
      </p:grpSpPr>
      <p:sp>
        <p:nvSpPr>
          <p:cNvPr id="1483" name="Google Shape;1483;p113"/>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 Controls</a:t>
            </a:r>
            <a:endParaRPr/>
          </a:p>
        </p:txBody>
      </p:sp>
      <p:sp>
        <p:nvSpPr>
          <p:cNvPr id="1484" name="Google Shape;1484;p113"/>
          <p:cNvSpPr txBox="1"/>
          <p:nvPr/>
        </p:nvSpPr>
        <p:spPr>
          <a:xfrm>
            <a:off x="1059225" y="1249550"/>
            <a:ext cx="7364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Market Risk measurement limitations:</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VaR and SVaR will not be predictive of future losses if the realized market movements differ significantly from the historical periods used to compute them.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VaR and SVaR project potential losses over a one-day holding period and do not project potential losses for risk positions held over longer time periods.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VaR and SVaR are measured using positions at close of business and do not include the impact of trading and hedging activity over the course of a day.</a:t>
            </a: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88"/>
        <p:cNvGrpSpPr/>
        <p:nvPr/>
      </p:nvGrpSpPr>
      <p:grpSpPr>
        <a:xfrm>
          <a:off x="0" y="0"/>
          <a:ext cx="0" cy="0"/>
          <a:chOff x="0" y="0"/>
          <a:chExt cx="0" cy="0"/>
        </a:xfrm>
      </p:grpSpPr>
      <p:sp>
        <p:nvSpPr>
          <p:cNvPr id="1489" name="Google Shape;1489;p114"/>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 Controls</a:t>
            </a:r>
            <a:endParaRPr/>
          </a:p>
        </p:txBody>
      </p:sp>
      <p:sp>
        <p:nvSpPr>
          <p:cNvPr id="1490" name="Google Shape;1490;p114"/>
          <p:cNvSpPr txBox="1"/>
          <p:nvPr/>
        </p:nvSpPr>
        <p:spPr>
          <a:xfrm>
            <a:off x="1059225" y="1249550"/>
            <a:ext cx="69453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Incremental Risk Charge (IRC) </a:t>
            </a:r>
            <a:r>
              <a:rPr lang="en-GB">
                <a:latin typeface="Poppins"/>
                <a:ea typeface="Poppins"/>
                <a:cs typeface="Poppins"/>
                <a:sym typeface="Poppins"/>
              </a:rPr>
              <a:t>captures the risk of losses under default or rating changes for issuers of certain traded fixed income instruments.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IRC is measured over a one year horizon at a 99.9% confidence level</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captures different liquidity horizons for instruments and concentrations in issuers under a constant level of risk assumption.</a:t>
            </a:r>
            <a:endParaRPr>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Stress tests:  </a:t>
            </a:r>
            <a:r>
              <a:rPr lang="en-GB">
                <a:latin typeface="Poppins"/>
                <a:ea typeface="Poppins"/>
                <a:cs typeface="Poppins"/>
                <a:sym typeface="Poppins"/>
              </a:rPr>
              <a:t>identify and control risk due to large changes in market prices and rates.</a:t>
            </a:r>
            <a:endParaRPr>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 </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94"/>
        <p:cNvGrpSpPr/>
        <p:nvPr/>
      </p:nvGrpSpPr>
      <p:grpSpPr>
        <a:xfrm>
          <a:off x="0" y="0"/>
          <a:ext cx="0" cy="0"/>
          <a:chOff x="0" y="0"/>
          <a:chExt cx="0" cy="0"/>
        </a:xfrm>
      </p:grpSpPr>
      <p:sp>
        <p:nvSpPr>
          <p:cNvPr id="1495" name="Google Shape;1495;p115"/>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 Measures</a:t>
            </a:r>
            <a:endParaRPr/>
          </a:p>
        </p:txBody>
      </p:sp>
      <p:pic>
        <p:nvPicPr>
          <p:cNvPr id="1496" name="Google Shape;1496;p115"/>
          <p:cNvPicPr preferRelativeResize="0"/>
          <p:nvPr/>
        </p:nvPicPr>
        <p:blipFill rotWithShape="1">
          <a:blip r:embed="rId3">
            <a:alphaModFix/>
          </a:blip>
          <a:srcRect b="26814"/>
          <a:stretch/>
        </p:blipFill>
        <p:spPr>
          <a:xfrm>
            <a:off x="152400" y="1012550"/>
            <a:ext cx="8765725" cy="2822975"/>
          </a:xfrm>
          <a:prstGeom prst="rect">
            <a:avLst/>
          </a:prstGeom>
          <a:noFill/>
          <a:ln>
            <a:noFill/>
          </a:ln>
        </p:spPr>
      </p:pic>
      <p:sp>
        <p:nvSpPr>
          <p:cNvPr id="1497" name="Google Shape;1497;p115"/>
          <p:cNvSpPr txBox="1"/>
          <p:nvPr/>
        </p:nvSpPr>
        <p:spPr>
          <a:xfrm>
            <a:off x="1141975" y="3980325"/>
            <a:ext cx="8043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2022 vs. 2021</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Average market risk VaR of $53 million increased $9 million from last year.</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Average SVaR of $103 million increased $50 million.</a:t>
            </a:r>
            <a:endParaRPr>
              <a:latin typeface="Poppins"/>
              <a:ea typeface="Poppins"/>
              <a:cs typeface="Poppins"/>
              <a:sym typeface="Poppin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01"/>
        <p:cNvGrpSpPr/>
        <p:nvPr/>
      </p:nvGrpSpPr>
      <p:grpSpPr>
        <a:xfrm>
          <a:off x="0" y="0"/>
          <a:ext cx="0" cy="0"/>
          <a:chOff x="0" y="0"/>
          <a:chExt cx="0" cy="0"/>
        </a:xfrm>
      </p:grpSpPr>
      <p:sp>
        <p:nvSpPr>
          <p:cNvPr id="1502" name="Google Shape;1502;p116"/>
          <p:cNvSpPr txBox="1">
            <a:spLocks noGrp="1"/>
          </p:cNvSpPr>
          <p:nvPr>
            <p:ph type="title" idx="4"/>
          </p:nvPr>
        </p:nvSpPr>
        <p:spPr>
          <a:xfrm>
            <a:off x="720000" y="2098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Trading Revenue</a:t>
            </a:r>
            <a:endParaRPr/>
          </a:p>
        </p:txBody>
      </p:sp>
      <p:pic>
        <p:nvPicPr>
          <p:cNvPr id="1503" name="Google Shape;1503;p116"/>
          <p:cNvPicPr preferRelativeResize="0"/>
          <p:nvPr/>
        </p:nvPicPr>
        <p:blipFill>
          <a:blip r:embed="rId3">
            <a:alphaModFix/>
          </a:blip>
          <a:stretch>
            <a:fillRect/>
          </a:stretch>
        </p:blipFill>
        <p:spPr>
          <a:xfrm>
            <a:off x="1990175" y="780101"/>
            <a:ext cx="6971800" cy="4048425"/>
          </a:xfrm>
          <a:prstGeom prst="rect">
            <a:avLst/>
          </a:prstGeom>
          <a:noFill/>
          <a:ln>
            <a:noFill/>
          </a:ln>
        </p:spPr>
      </p:pic>
      <p:sp>
        <p:nvSpPr>
          <p:cNvPr id="1504" name="Google Shape;1504;p116"/>
          <p:cNvSpPr txBox="1"/>
          <p:nvPr/>
        </p:nvSpPr>
        <p:spPr>
          <a:xfrm>
            <a:off x="211025" y="1007675"/>
            <a:ext cx="19446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Poppins"/>
                <a:ea typeface="Poppins"/>
                <a:cs typeface="Poppins"/>
                <a:sym typeface="Poppins"/>
              </a:rPr>
              <a:t>This chart displays a bar graph of our daily trading profit and loss and a line graph of our daily market risk VaR. We incurred 4 days of net trading losses in 2022.</a:t>
            </a:r>
            <a:endParaRPr>
              <a:latin typeface="Poppins"/>
              <a:ea typeface="Poppins"/>
              <a:cs typeface="Poppins"/>
              <a:sym typeface="Poppi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08"/>
        <p:cNvGrpSpPr/>
        <p:nvPr/>
      </p:nvGrpSpPr>
      <p:grpSpPr>
        <a:xfrm>
          <a:off x="0" y="0"/>
          <a:ext cx="0" cy="0"/>
          <a:chOff x="0" y="0"/>
          <a:chExt cx="0" cy="0"/>
        </a:xfrm>
      </p:grpSpPr>
      <p:sp>
        <p:nvSpPr>
          <p:cNvPr id="1509" name="Google Shape;1509;p117"/>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 Control</a:t>
            </a:r>
            <a:endParaRPr/>
          </a:p>
        </p:txBody>
      </p:sp>
      <p:sp>
        <p:nvSpPr>
          <p:cNvPr id="1510" name="Google Shape;1510;p117"/>
          <p:cNvSpPr txBox="1"/>
          <p:nvPr/>
        </p:nvSpPr>
        <p:spPr>
          <a:xfrm>
            <a:off x="1079900" y="1270225"/>
            <a:ext cx="810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511" name="Google Shape;1511;p117"/>
          <p:cNvSpPr txBox="1"/>
          <p:nvPr/>
        </p:nvSpPr>
        <p:spPr>
          <a:xfrm>
            <a:off x="707525" y="1249550"/>
            <a:ext cx="7704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IRRBB</a:t>
            </a:r>
            <a:r>
              <a:rPr lang="en-GB">
                <a:latin typeface="Poppins"/>
                <a:ea typeface="Poppins"/>
                <a:cs typeface="Poppins"/>
                <a:sym typeface="Poppins"/>
              </a:rPr>
              <a:t> arises primarily from traditional customer-originated banking products such as deposits and loans, and includes related hedges and interest rate risk from securities held for liquidity management purposes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IRRBB measurement:</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 two primary metrics, Net Interest Income (NII) risk and Economic Value of Equity (EVE) risk, under a range of market shocks, scenarios, and time horizons.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NII and EVE risks are measured for a range of market risk stress scenarios which include extreme but plausible changes in market rates and volatilities.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 number of assumptions affecting cash flows, product re-pricing and the administration of rates underlie the models used to measure NII and EVE risk.</a:t>
            </a: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4"/>
          <p:cNvSpPr txBox="1">
            <a:spLocks noGrp="1"/>
          </p:cNvSpPr>
          <p:nvPr>
            <p:ph type="title"/>
          </p:nvPr>
        </p:nvSpPr>
        <p:spPr>
          <a:xfrm>
            <a:off x="-347175" y="374575"/>
            <a:ext cx="8204700" cy="90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300"/>
              <a:t>The market share of the Top 5 Canada Bank</a:t>
            </a:r>
            <a:endParaRPr sz="3700"/>
          </a:p>
        </p:txBody>
      </p:sp>
      <p:pic>
        <p:nvPicPr>
          <p:cNvPr id="717" name="Google Shape;717;p64"/>
          <p:cNvPicPr preferRelativeResize="0"/>
          <p:nvPr/>
        </p:nvPicPr>
        <p:blipFill>
          <a:blip r:embed="rId3">
            <a:alphaModFix/>
          </a:blip>
          <a:stretch>
            <a:fillRect/>
          </a:stretch>
        </p:blipFill>
        <p:spPr>
          <a:xfrm>
            <a:off x="618025" y="1681000"/>
            <a:ext cx="7293649" cy="312447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15"/>
        <p:cNvGrpSpPr/>
        <p:nvPr/>
      </p:nvGrpSpPr>
      <p:grpSpPr>
        <a:xfrm>
          <a:off x="0" y="0"/>
          <a:ext cx="0" cy="0"/>
          <a:chOff x="0" y="0"/>
          <a:chExt cx="0" cy="0"/>
        </a:xfrm>
      </p:grpSpPr>
      <p:sp>
        <p:nvSpPr>
          <p:cNvPr id="1516" name="Google Shape;1516;p118"/>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Market Risk Control</a:t>
            </a:r>
            <a:endParaRPr/>
          </a:p>
        </p:txBody>
      </p:sp>
      <p:sp>
        <p:nvSpPr>
          <p:cNvPr id="1517" name="Google Shape;1517;p118"/>
          <p:cNvSpPr txBox="1"/>
          <p:nvPr/>
        </p:nvSpPr>
        <p:spPr>
          <a:xfrm>
            <a:off x="1079900" y="1270225"/>
            <a:ext cx="810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sp>
        <p:nvSpPr>
          <p:cNvPr id="1518" name="Google Shape;1518;p118"/>
          <p:cNvSpPr txBox="1"/>
          <p:nvPr/>
        </p:nvSpPr>
        <p:spPr>
          <a:xfrm>
            <a:off x="579300" y="860150"/>
            <a:ext cx="78447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Market risk measures – IRRBB Sensitivities:</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table shows the potential before-tax impact of an immediate and sustained 100 bps increase or decrease in interest rates on projected 12-month NII and EVE, assuming no subsequent hedging.</a:t>
            </a: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519" name="Google Shape;1519;p118"/>
          <p:cNvPicPr preferRelativeResize="0"/>
          <p:nvPr/>
        </p:nvPicPr>
        <p:blipFill>
          <a:blip r:embed="rId3">
            <a:alphaModFix/>
          </a:blip>
          <a:stretch>
            <a:fillRect/>
          </a:stretch>
        </p:blipFill>
        <p:spPr>
          <a:xfrm>
            <a:off x="276525" y="1990200"/>
            <a:ext cx="8691424" cy="28797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23"/>
        <p:cNvGrpSpPr/>
        <p:nvPr/>
      </p:nvGrpSpPr>
      <p:grpSpPr>
        <a:xfrm>
          <a:off x="0" y="0"/>
          <a:ext cx="0" cy="0"/>
          <a:chOff x="0" y="0"/>
          <a:chExt cx="0" cy="0"/>
        </a:xfrm>
      </p:grpSpPr>
      <p:sp>
        <p:nvSpPr>
          <p:cNvPr id="1524" name="Google Shape;1524;p119"/>
          <p:cNvSpPr txBox="1"/>
          <p:nvPr/>
        </p:nvSpPr>
        <p:spPr>
          <a:xfrm>
            <a:off x="1079900" y="1270225"/>
            <a:ext cx="810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pic>
        <p:nvPicPr>
          <p:cNvPr id="1525" name="Google Shape;1525;p119"/>
          <p:cNvPicPr preferRelativeResize="0"/>
          <p:nvPr/>
        </p:nvPicPr>
        <p:blipFill>
          <a:blip r:embed="rId3">
            <a:alphaModFix/>
          </a:blip>
          <a:stretch>
            <a:fillRect/>
          </a:stretch>
        </p:blipFill>
        <p:spPr>
          <a:xfrm>
            <a:off x="2850051" y="43700"/>
            <a:ext cx="6293950" cy="5056101"/>
          </a:xfrm>
          <a:prstGeom prst="rect">
            <a:avLst/>
          </a:prstGeom>
          <a:noFill/>
          <a:ln>
            <a:noFill/>
          </a:ln>
        </p:spPr>
      </p:pic>
      <p:sp>
        <p:nvSpPr>
          <p:cNvPr id="1526" name="Google Shape;1526;p119"/>
          <p:cNvSpPr txBox="1"/>
          <p:nvPr/>
        </p:nvSpPr>
        <p:spPr>
          <a:xfrm>
            <a:off x="355750" y="216750"/>
            <a:ext cx="26805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Linkage of market risk to selected balance sheet items:</a:t>
            </a:r>
            <a:endParaRPr b="1">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The following tables provide the linkages between selected balance sheet items with positions included in our trading market risk and non-trading market risk disclosures, which illustrates how we manage market risk for our assets and liabilities through different risk measures: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30"/>
        <p:cNvGrpSpPr/>
        <p:nvPr/>
      </p:nvGrpSpPr>
      <p:grpSpPr>
        <a:xfrm>
          <a:off x="0" y="0"/>
          <a:ext cx="0" cy="0"/>
          <a:chOff x="0" y="0"/>
          <a:chExt cx="0" cy="0"/>
        </a:xfrm>
      </p:grpSpPr>
      <p:sp>
        <p:nvSpPr>
          <p:cNvPr id="1531" name="Google Shape;1531;p120"/>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32" name="Google Shape;1532;p120"/>
          <p:cNvSpPr txBox="1"/>
          <p:nvPr/>
        </p:nvSpPr>
        <p:spPr>
          <a:xfrm>
            <a:off x="604075" y="1439425"/>
            <a:ext cx="7704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Liquidity and funding risk (liquidity risk)</a:t>
            </a:r>
            <a:r>
              <a:rPr lang="en-GB">
                <a:latin typeface="Poppins"/>
                <a:ea typeface="Poppins"/>
                <a:cs typeface="Poppins"/>
                <a:sym typeface="Poppins"/>
              </a:rPr>
              <a:t> is the risk that we may be unable to generate sufficient cash or its equivalents in a timely and cost-effective manner to meet our commitments. Liquidity risk arises from mismatches in the timing and value of on-balance sheet and off-balance sheet cash flows.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Our liquidity profile is structured to ensure that we have sufficient liquidity to satisfy current and prospective commitments in both normal and stressed conditions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we operate under a comprehensive Liquidity Risk Management Framework (LRMF) and Pledging Policy.</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36"/>
        <p:cNvGrpSpPr/>
        <p:nvPr/>
      </p:nvGrpSpPr>
      <p:grpSpPr>
        <a:xfrm>
          <a:off x="0" y="0"/>
          <a:ext cx="0" cy="0"/>
          <a:chOff x="0" y="0"/>
          <a:chExt cx="0" cy="0"/>
        </a:xfrm>
      </p:grpSpPr>
      <p:sp>
        <p:nvSpPr>
          <p:cNvPr id="1537" name="Google Shape;1537;p121"/>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38" name="Google Shape;1538;p121"/>
          <p:cNvSpPr txBox="1"/>
          <p:nvPr/>
        </p:nvSpPr>
        <p:spPr>
          <a:xfrm>
            <a:off x="568950" y="1149800"/>
            <a:ext cx="80061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several liquidity risk mitigation strategies</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Achieving an appropriate balance between the level of exposure allowed under risk appetite and the cost of risk mitigation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Maintaining broad funding access, including preserving and promoting a reliable base of core client deposits and ongoing access to diversified wholesale funding sources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 comprehensive liquidity stress testing program, contingency, recovery and resolution planning and status monitoring to ensure sufficiency of liquidity</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Governance of pledging activity through limits and liquid asset buffers for potential pledging activity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Timely and granular risk measurement information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Transparent liquidity transfer pricing and cost allocation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RBC’s three lines of defense governance model</a:t>
            </a: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42"/>
        <p:cNvGrpSpPr/>
        <p:nvPr/>
      </p:nvGrpSpPr>
      <p:grpSpPr>
        <a:xfrm>
          <a:off x="0" y="0"/>
          <a:ext cx="0" cy="0"/>
          <a:chOff x="0" y="0"/>
          <a:chExt cx="0" cy="0"/>
        </a:xfrm>
      </p:grpSpPr>
      <p:sp>
        <p:nvSpPr>
          <p:cNvPr id="1543" name="Google Shape;1543;p122"/>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pic>
        <p:nvPicPr>
          <p:cNvPr id="1544" name="Google Shape;1544;p122"/>
          <p:cNvPicPr preferRelativeResize="0"/>
          <p:nvPr/>
        </p:nvPicPr>
        <p:blipFill>
          <a:blip r:embed="rId3">
            <a:alphaModFix/>
          </a:blip>
          <a:stretch>
            <a:fillRect/>
          </a:stretch>
        </p:blipFill>
        <p:spPr>
          <a:xfrm>
            <a:off x="0" y="1591825"/>
            <a:ext cx="9143999" cy="3029850"/>
          </a:xfrm>
          <a:prstGeom prst="rect">
            <a:avLst/>
          </a:prstGeom>
          <a:noFill/>
          <a:ln>
            <a:noFill/>
          </a:ln>
        </p:spPr>
      </p:pic>
      <p:sp>
        <p:nvSpPr>
          <p:cNvPr id="1545" name="Google Shape;1545;p122"/>
          <p:cNvSpPr txBox="1"/>
          <p:nvPr/>
        </p:nvSpPr>
        <p:spPr>
          <a:xfrm>
            <a:off x="0" y="1067500"/>
            <a:ext cx="874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Risk Control：</a:t>
            </a:r>
            <a:endParaRPr b="1">
              <a:latin typeface="Poppins"/>
              <a:ea typeface="Poppins"/>
              <a:cs typeface="Poppins"/>
              <a:sym typeface="Poppin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49"/>
        <p:cNvGrpSpPr/>
        <p:nvPr/>
      </p:nvGrpSpPr>
      <p:grpSpPr>
        <a:xfrm>
          <a:off x="0" y="0"/>
          <a:ext cx="0" cy="0"/>
          <a:chOff x="0" y="0"/>
          <a:chExt cx="0" cy="0"/>
        </a:xfrm>
      </p:grpSpPr>
      <p:sp>
        <p:nvSpPr>
          <p:cNvPr id="1550" name="Google Shape;1550;p123"/>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51" name="Google Shape;1551;p123"/>
          <p:cNvSpPr txBox="1"/>
          <p:nvPr/>
        </p:nvSpPr>
        <p:spPr>
          <a:xfrm>
            <a:off x="568950" y="1149800"/>
            <a:ext cx="80061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Risk Measurement:</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To manage liquidity risk within our liquidity risk appetite, we set limits on various metrics reflecting a range of time horizons and severity of stress conditions and develop contingency, recovery and resolution plans. </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three categories：</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Structural (longer-term) liquidity risk：</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To guide our secured and unsecured wholesale term funding activities, we employ both internal and regulatory metrics to manage and control the structural alignment between long-term illiquid assets and longer-term funding sourced from wholesale investors and core relationship deposits.</a:t>
            </a:r>
            <a:endParaRPr>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55"/>
        <p:cNvGrpSpPr/>
        <p:nvPr/>
      </p:nvGrpSpPr>
      <p:grpSpPr>
        <a:xfrm>
          <a:off x="0" y="0"/>
          <a:ext cx="0" cy="0"/>
          <a:chOff x="0" y="0"/>
          <a:chExt cx="0" cy="0"/>
        </a:xfrm>
      </p:grpSpPr>
      <p:sp>
        <p:nvSpPr>
          <p:cNvPr id="1556" name="Google Shape;1556;p124"/>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57" name="Google Shape;1557;p124"/>
          <p:cNvSpPr txBox="1"/>
          <p:nvPr/>
        </p:nvSpPr>
        <p:spPr>
          <a:xfrm>
            <a:off x="422550" y="1232525"/>
            <a:ext cx="77040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Tactical (shorter-term) liquidity risk ：</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To address potential immediate cash flow risks in times of stress, we use short-term net cash flow limits to control risk of material units, subsidiaries and currencies, and perform stress testing assessments. Net cash flow positions are determined by applying internally-derived risk assumptions and parameters to known and anticipated cash flows for all material unencumbered assets, liabilities and off-balance sheet activities. Encumbered assets are not considered a source of available liquidity. We also control tactical liquidity by adhering to relevant regulatory standards, such as LCR. </a:t>
            </a: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61"/>
        <p:cNvGrpSpPr/>
        <p:nvPr/>
      </p:nvGrpSpPr>
      <p:grpSpPr>
        <a:xfrm>
          <a:off x="0" y="0"/>
          <a:ext cx="0" cy="0"/>
          <a:chOff x="0" y="0"/>
          <a:chExt cx="0" cy="0"/>
        </a:xfrm>
      </p:grpSpPr>
      <p:sp>
        <p:nvSpPr>
          <p:cNvPr id="1562" name="Google Shape;1562;p125"/>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63" name="Google Shape;1563;p125"/>
          <p:cNvSpPr txBox="1"/>
          <p:nvPr/>
        </p:nvSpPr>
        <p:spPr>
          <a:xfrm>
            <a:off x="335150" y="860150"/>
            <a:ext cx="78819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Contingency liquidity risk ：</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Contingency liquidity risk planning assesses the impact of sudden stress events and our planned responses. Our ELCP, maintained and administered by Corporate Treasury, has been developed to guide our potential responses to liquidity crises. Under leadership of Corporate Treasury, both enterprise and regional Liquidity Crisis Teams (LCT) meet regularly to assess our liquidity status, approve the ELCP, and in times of stress provide valuable linkages to front line and risk functions to support the crisis management process. LCT’s include members from key business segments, GRM, Finance, Operations, and Communications with relevant subject matter expertise.</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67"/>
        <p:cNvGrpSpPr/>
        <p:nvPr/>
      </p:nvGrpSpPr>
      <p:grpSpPr>
        <a:xfrm>
          <a:off x="0" y="0"/>
          <a:ext cx="0" cy="0"/>
          <a:chOff x="0" y="0"/>
          <a:chExt cx="0" cy="0"/>
        </a:xfrm>
      </p:grpSpPr>
      <p:sp>
        <p:nvSpPr>
          <p:cNvPr id="1568" name="Google Shape;1568;p126"/>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69" name="Google Shape;1569;p126"/>
          <p:cNvSpPr txBox="1"/>
          <p:nvPr/>
        </p:nvSpPr>
        <p:spPr>
          <a:xfrm>
            <a:off x="513050" y="860150"/>
            <a:ext cx="77040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Liquidity Reserve</a:t>
            </a: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Liquidity reserve consists of available unencumbered liquid assets.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Uncommitted and undrawn central bank borrowing facilities that could be accessed subject to satisfying certain preconditions as set by various central banks (e.g., BoC, the Fed, Bank of England, and Bank of France) are excluded in the liquidity reserve.</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Amounts that qualify as eligible collateral at the Federal Reserve Bank of New York (FRBNY) and Federal Home Loan Bank (FHLB) are also excluded from the determination of the liquidity reserve.</a:t>
            </a: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73"/>
        <p:cNvGrpSpPr/>
        <p:nvPr/>
      </p:nvGrpSpPr>
      <p:grpSpPr>
        <a:xfrm>
          <a:off x="0" y="0"/>
          <a:ext cx="0" cy="0"/>
          <a:chOff x="0" y="0"/>
          <a:chExt cx="0" cy="0"/>
        </a:xfrm>
      </p:grpSpPr>
      <p:sp>
        <p:nvSpPr>
          <p:cNvPr id="1574" name="Google Shape;1574;p127"/>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pic>
        <p:nvPicPr>
          <p:cNvPr id="1575" name="Google Shape;1575;p127"/>
          <p:cNvPicPr preferRelativeResize="0"/>
          <p:nvPr/>
        </p:nvPicPr>
        <p:blipFill>
          <a:blip r:embed="rId3">
            <a:alphaModFix/>
          </a:blip>
          <a:stretch>
            <a:fillRect/>
          </a:stretch>
        </p:blipFill>
        <p:spPr>
          <a:xfrm>
            <a:off x="146163" y="1467675"/>
            <a:ext cx="8851675" cy="2781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p:nvPr/>
        </p:nvSpPr>
        <p:spPr>
          <a:xfrm>
            <a:off x="803975" y="374550"/>
            <a:ext cx="6723900" cy="63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200"/>
              <a:t>Dynamic Change of Market Share </a:t>
            </a:r>
            <a:endParaRPr sz="200">
              <a:latin typeface="Poppins"/>
              <a:ea typeface="Poppins"/>
              <a:cs typeface="Poppins"/>
              <a:sym typeface="Poppins"/>
            </a:endParaRPr>
          </a:p>
        </p:txBody>
      </p:sp>
      <p:pic>
        <p:nvPicPr>
          <p:cNvPr id="723" name="Google Shape;723;p65"/>
          <p:cNvPicPr preferRelativeResize="0"/>
          <p:nvPr/>
        </p:nvPicPr>
        <p:blipFill>
          <a:blip r:embed="rId3">
            <a:alphaModFix/>
          </a:blip>
          <a:stretch>
            <a:fillRect/>
          </a:stretch>
        </p:blipFill>
        <p:spPr>
          <a:xfrm>
            <a:off x="968400" y="1095525"/>
            <a:ext cx="5920049" cy="37813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79"/>
        <p:cNvGrpSpPr/>
        <p:nvPr/>
      </p:nvGrpSpPr>
      <p:grpSpPr>
        <a:xfrm>
          <a:off x="0" y="0"/>
          <a:ext cx="0" cy="0"/>
          <a:chOff x="0" y="0"/>
          <a:chExt cx="0" cy="0"/>
        </a:xfrm>
      </p:grpSpPr>
      <p:sp>
        <p:nvSpPr>
          <p:cNvPr id="1580" name="Google Shape;1580;p128"/>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81" name="Google Shape;1581;p128"/>
          <p:cNvSpPr txBox="1"/>
          <p:nvPr/>
        </p:nvSpPr>
        <p:spPr>
          <a:xfrm>
            <a:off x="562700" y="1075013"/>
            <a:ext cx="761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Poppins"/>
                <a:ea typeface="Poppins"/>
                <a:cs typeface="Poppins"/>
                <a:sym typeface="Poppins"/>
              </a:rPr>
              <a:t>Total unencumbered liquid assets increased $12 billion or 3% from last year, mainly due to an increase in on-balance sheet securities reflecting higher wholesale funding and client deposit levels.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582" name="Google Shape;1582;p128"/>
          <p:cNvPicPr preferRelativeResize="0"/>
          <p:nvPr/>
        </p:nvPicPr>
        <p:blipFill>
          <a:blip r:embed="rId3">
            <a:alphaModFix/>
          </a:blip>
          <a:stretch>
            <a:fillRect/>
          </a:stretch>
        </p:blipFill>
        <p:spPr>
          <a:xfrm>
            <a:off x="362325" y="2121725"/>
            <a:ext cx="8593575" cy="2230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6"/>
        <p:cNvGrpSpPr/>
        <p:nvPr/>
      </p:nvGrpSpPr>
      <p:grpSpPr>
        <a:xfrm>
          <a:off x="0" y="0"/>
          <a:ext cx="0" cy="0"/>
          <a:chOff x="0" y="0"/>
          <a:chExt cx="0" cy="0"/>
        </a:xfrm>
      </p:grpSpPr>
      <p:sp>
        <p:nvSpPr>
          <p:cNvPr id="1587" name="Google Shape;1587;p129"/>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588" name="Google Shape;1588;p129"/>
          <p:cNvSpPr txBox="1"/>
          <p:nvPr/>
        </p:nvSpPr>
        <p:spPr>
          <a:xfrm>
            <a:off x="513050" y="860150"/>
            <a:ext cx="7704000" cy="51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Asset Encumbrance</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Bank-owned liquid assets that are either pledged as collateral (e.g., repo financing and derivative pledging) or not freely available due to regulatory or internal policy requirements (e.g., earmarked to satisfy mandatory reserve or regional capital adequacy requirements and to maintain continuous access to payment and settlement systems)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Securities received as collateral from securities financing and derivative transactions which have either been re-hypothecated where permissible (e.g., to obtain financing through repos or to cover securities sold short) or have no liquidity value since re-hypothecation is prohibited</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Illiquid assets that have been securitized and sold into the market or that have been pledged as collateral in support of structured term funding vehicles. As per  liquidity management framework and practice, encumbered assets are not considered a source of liquidity</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92"/>
        <p:cNvGrpSpPr/>
        <p:nvPr/>
      </p:nvGrpSpPr>
      <p:grpSpPr>
        <a:xfrm>
          <a:off x="0" y="0"/>
          <a:ext cx="0" cy="0"/>
          <a:chOff x="0" y="0"/>
          <a:chExt cx="0" cy="0"/>
        </a:xfrm>
      </p:grpSpPr>
      <p:sp>
        <p:nvSpPr>
          <p:cNvPr id="1593" name="Google Shape;1593;p130"/>
          <p:cNvSpPr txBox="1">
            <a:spLocks noGrp="1"/>
          </p:cNvSpPr>
          <p:nvPr>
            <p:ph type="title" idx="4"/>
          </p:nvPr>
        </p:nvSpPr>
        <p:spPr>
          <a:xfrm>
            <a:off x="244175"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pic>
        <p:nvPicPr>
          <p:cNvPr id="1594" name="Google Shape;1594;p130"/>
          <p:cNvPicPr preferRelativeResize="0"/>
          <p:nvPr/>
        </p:nvPicPr>
        <p:blipFill>
          <a:blip r:embed="rId3">
            <a:alphaModFix/>
          </a:blip>
          <a:stretch>
            <a:fillRect/>
          </a:stretch>
        </p:blipFill>
        <p:spPr>
          <a:xfrm>
            <a:off x="152400" y="860150"/>
            <a:ext cx="8830224" cy="41338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98"/>
        <p:cNvGrpSpPr/>
        <p:nvPr/>
      </p:nvGrpSpPr>
      <p:grpSpPr>
        <a:xfrm>
          <a:off x="0" y="0"/>
          <a:ext cx="0" cy="0"/>
          <a:chOff x="0" y="0"/>
          <a:chExt cx="0" cy="0"/>
        </a:xfrm>
      </p:grpSpPr>
      <p:sp>
        <p:nvSpPr>
          <p:cNvPr id="1599" name="Google Shape;1599;p131"/>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600" name="Google Shape;1600;p131"/>
          <p:cNvSpPr txBox="1"/>
          <p:nvPr/>
        </p:nvSpPr>
        <p:spPr>
          <a:xfrm>
            <a:off x="244175" y="342975"/>
            <a:ext cx="79110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Funding:</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Funding for highly liquid assets consists primarily of short-term wholesale funding that reflects the monetization period of those assets.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Long-term wholesale funding is used mostly to fund less liquid wholesale assets and to support liquid asset buffers.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601" name="Google Shape;1601;p131"/>
          <p:cNvPicPr preferRelativeResize="0"/>
          <p:nvPr/>
        </p:nvPicPr>
        <p:blipFill>
          <a:blip r:embed="rId3">
            <a:alphaModFix/>
          </a:blip>
          <a:stretch>
            <a:fillRect/>
          </a:stretch>
        </p:blipFill>
        <p:spPr>
          <a:xfrm>
            <a:off x="244175" y="1725350"/>
            <a:ext cx="8593650" cy="32918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05"/>
        <p:cNvGrpSpPr/>
        <p:nvPr/>
      </p:nvGrpSpPr>
      <p:grpSpPr>
        <a:xfrm>
          <a:off x="0" y="0"/>
          <a:ext cx="0" cy="0"/>
          <a:chOff x="0" y="0"/>
          <a:chExt cx="0" cy="0"/>
        </a:xfrm>
      </p:grpSpPr>
      <p:sp>
        <p:nvSpPr>
          <p:cNvPr id="1606" name="Google Shape;1606;p132"/>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607" name="Google Shape;1607;p132"/>
          <p:cNvSpPr txBox="1"/>
          <p:nvPr/>
        </p:nvSpPr>
        <p:spPr>
          <a:xfrm>
            <a:off x="347675" y="736050"/>
            <a:ext cx="7911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 wholesale funding activities:</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RBC wholesale funding activities are well-diversified by geography, investor segment, instrument, currency, structure and maturity.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RBC maintain an ongoing presence in different funding markets which allows us to continuously monitor market developments and trends, identify opportunities and risks, and take appropriate and timely actions. </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608" name="Google Shape;1608;p132"/>
          <p:cNvPicPr preferRelativeResize="0"/>
          <p:nvPr/>
        </p:nvPicPr>
        <p:blipFill>
          <a:blip r:embed="rId3">
            <a:alphaModFix/>
          </a:blip>
          <a:stretch>
            <a:fillRect/>
          </a:stretch>
        </p:blipFill>
        <p:spPr>
          <a:xfrm>
            <a:off x="347675" y="2571750"/>
            <a:ext cx="8397749" cy="20292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12"/>
        <p:cNvGrpSpPr/>
        <p:nvPr/>
      </p:nvGrpSpPr>
      <p:grpSpPr>
        <a:xfrm>
          <a:off x="0" y="0"/>
          <a:ext cx="0" cy="0"/>
          <a:chOff x="0" y="0"/>
          <a:chExt cx="0" cy="0"/>
        </a:xfrm>
      </p:grpSpPr>
      <p:sp>
        <p:nvSpPr>
          <p:cNvPr id="1613" name="Google Shape;1613;p133"/>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614" name="Google Shape;1614;p133"/>
          <p:cNvSpPr txBox="1"/>
          <p:nvPr/>
        </p:nvSpPr>
        <p:spPr>
          <a:xfrm>
            <a:off x="347675" y="736050"/>
            <a:ext cx="7911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RBC also raise long-term funding using Canadian Senior Notes, Canadian National Housing Act MBS, Canada Mortgage Bonds, credit card receivable-backed securities, Kangaroo Bonds (issued in the Australian domestic market by foreign firms) and Yankee Certificates of Deposit (issued in the U.S. domestic market by foreign firms).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615" name="Google Shape;1615;p133"/>
          <p:cNvPicPr preferRelativeResize="0"/>
          <p:nvPr/>
        </p:nvPicPr>
        <p:blipFill>
          <a:blip r:embed="rId3">
            <a:alphaModFix/>
          </a:blip>
          <a:stretch>
            <a:fillRect/>
          </a:stretch>
        </p:blipFill>
        <p:spPr>
          <a:xfrm>
            <a:off x="347675" y="1987625"/>
            <a:ext cx="8490151" cy="29443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19"/>
        <p:cNvGrpSpPr/>
        <p:nvPr/>
      </p:nvGrpSpPr>
      <p:grpSpPr>
        <a:xfrm>
          <a:off x="0" y="0"/>
          <a:ext cx="0" cy="0"/>
          <a:chOff x="0" y="0"/>
          <a:chExt cx="0" cy="0"/>
        </a:xfrm>
      </p:grpSpPr>
      <p:sp>
        <p:nvSpPr>
          <p:cNvPr id="1620" name="Google Shape;1620;p134"/>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621" name="Google Shape;1621;p134"/>
          <p:cNvSpPr txBox="1"/>
          <p:nvPr/>
        </p:nvSpPr>
        <p:spPr>
          <a:xfrm>
            <a:off x="347675" y="736050"/>
            <a:ext cx="7911000" cy="3848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Poppins"/>
              <a:buChar char="●"/>
            </a:pPr>
            <a:r>
              <a:rPr lang="en-GB">
                <a:latin typeface="Poppins"/>
                <a:ea typeface="Poppins"/>
                <a:cs typeface="Poppins"/>
                <a:sym typeface="Poppins"/>
              </a:rPr>
              <a:t>During 2022, RBC continued to experience favourable unsecured wholesale funding access and pricing. RBC issued, either directly or through RBC subsidiaries, unsecured long-term funding of $43 billion in various currencies and markets.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Compared to 2021, RBC outstanding MBS sold decreased $190 million. RBC covered bonds and securitized credit card receivables increased $10 billion and $3 billion, respectively.</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622" name="Google Shape;1622;p134"/>
          <p:cNvPicPr preferRelativeResize="0"/>
          <p:nvPr/>
        </p:nvPicPr>
        <p:blipFill>
          <a:blip r:embed="rId3">
            <a:alphaModFix/>
          </a:blip>
          <a:stretch>
            <a:fillRect/>
          </a:stretch>
        </p:blipFill>
        <p:spPr>
          <a:xfrm>
            <a:off x="347683" y="2403150"/>
            <a:ext cx="8441276" cy="22805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26"/>
        <p:cNvGrpSpPr/>
        <p:nvPr/>
      </p:nvGrpSpPr>
      <p:grpSpPr>
        <a:xfrm>
          <a:off x="0" y="0"/>
          <a:ext cx="0" cy="0"/>
          <a:chOff x="0" y="0"/>
          <a:chExt cx="0" cy="0"/>
        </a:xfrm>
      </p:grpSpPr>
      <p:sp>
        <p:nvSpPr>
          <p:cNvPr id="1627" name="Google Shape;1627;p135"/>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628" name="Google Shape;1628;p135"/>
          <p:cNvSpPr txBox="1"/>
          <p:nvPr/>
        </p:nvSpPr>
        <p:spPr>
          <a:xfrm>
            <a:off x="347675" y="736050"/>
            <a:ext cx="82005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Credit ratings</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Rbc’s ability to access unsecured funding markets and to engage in certain collateralized business activities on a cost-effective basis are primarily dependent upon maintaining competitive credit ratings. Credit ratings and outlooks provided by rating agencies reflect their views and methodologies. Ratings are subject to change, based on a number of factors including, but not limited to, our financial strength, competitive position, liquidity and other factors not completely within our control. </a:t>
            </a:r>
            <a:endParaRPr>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1629" name="Google Shape;1629;p135"/>
          <p:cNvPicPr preferRelativeResize="0"/>
          <p:nvPr/>
        </p:nvPicPr>
        <p:blipFill>
          <a:blip r:embed="rId3">
            <a:alphaModFix/>
          </a:blip>
          <a:stretch>
            <a:fillRect/>
          </a:stretch>
        </p:blipFill>
        <p:spPr>
          <a:xfrm>
            <a:off x="345650" y="2749650"/>
            <a:ext cx="8452701" cy="20499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33"/>
        <p:cNvGrpSpPr/>
        <p:nvPr/>
      </p:nvGrpSpPr>
      <p:grpSpPr>
        <a:xfrm>
          <a:off x="0" y="0"/>
          <a:ext cx="0" cy="0"/>
          <a:chOff x="0" y="0"/>
          <a:chExt cx="0" cy="0"/>
        </a:xfrm>
      </p:grpSpPr>
      <p:sp>
        <p:nvSpPr>
          <p:cNvPr id="1634" name="Google Shape;1634;p136"/>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635" name="Google Shape;1635;p136"/>
          <p:cNvSpPr txBox="1"/>
          <p:nvPr/>
        </p:nvSpPr>
        <p:spPr>
          <a:xfrm>
            <a:off x="720000" y="1232550"/>
            <a:ext cx="77040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Liquidity Coverage Ratio (LCR)</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The LCR is a Basel III metric that measures the sufficiency of high-quality liquid assets (HQLA) available to meet liquidity needs over a 30-day period in an acute stress scenario. The BCBS and OSFI regulatory minimum coverage level for LCR is 100%. </a:t>
            </a:r>
            <a:endParaRPr>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OSFI requires Canadian banks to disclose the LCR using the standard Basel disclosure template and calculated using the average of daily LCR positions during the quarter.</a:t>
            </a:r>
            <a:endParaRPr>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39"/>
        <p:cNvGrpSpPr/>
        <p:nvPr/>
      </p:nvGrpSpPr>
      <p:grpSpPr>
        <a:xfrm>
          <a:off x="0" y="0"/>
          <a:ext cx="0" cy="0"/>
          <a:chOff x="0" y="0"/>
          <a:chExt cx="0" cy="0"/>
        </a:xfrm>
      </p:grpSpPr>
      <p:sp>
        <p:nvSpPr>
          <p:cNvPr id="1640" name="Google Shape;1640;p137"/>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pic>
        <p:nvPicPr>
          <p:cNvPr id="1641" name="Google Shape;1641;p137"/>
          <p:cNvPicPr preferRelativeResize="0"/>
          <p:nvPr/>
        </p:nvPicPr>
        <p:blipFill>
          <a:blip r:embed="rId3">
            <a:alphaModFix/>
          </a:blip>
          <a:stretch>
            <a:fillRect/>
          </a:stretch>
        </p:blipFill>
        <p:spPr>
          <a:xfrm>
            <a:off x="1414350" y="611900"/>
            <a:ext cx="5975325" cy="4444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6"/>
          <p:cNvSpPr txBox="1">
            <a:spLocks noGrp="1"/>
          </p:cNvSpPr>
          <p:nvPr>
            <p:ph type="title"/>
          </p:nvPr>
        </p:nvSpPr>
        <p:spPr>
          <a:xfrm>
            <a:off x="2921100" y="2172319"/>
            <a:ext cx="3151500" cy="59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Regulation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45"/>
        <p:cNvGrpSpPr/>
        <p:nvPr/>
      </p:nvGrpSpPr>
      <p:grpSpPr>
        <a:xfrm>
          <a:off x="0" y="0"/>
          <a:ext cx="0" cy="0"/>
          <a:chOff x="0" y="0"/>
          <a:chExt cx="0" cy="0"/>
        </a:xfrm>
      </p:grpSpPr>
      <p:sp>
        <p:nvSpPr>
          <p:cNvPr id="1646" name="Google Shape;1646;p138"/>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sp>
        <p:nvSpPr>
          <p:cNvPr id="1647" name="Google Shape;1647;p138"/>
          <p:cNvSpPr txBox="1"/>
          <p:nvPr/>
        </p:nvSpPr>
        <p:spPr>
          <a:xfrm>
            <a:off x="720000" y="1067050"/>
            <a:ext cx="7704000" cy="527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Net Stable Funding Ratio (NSFR) </a:t>
            </a: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NSFR is a Basel III metric that measures the sufficiency of available stable funding relative to the amount of required stable funding. The BCBS and OSFI regulatory minimum coverage level for NSFR is 100%. </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Available stable funding is defined as the portion of capital and liabilities expected to be reliable over the time horizon considered by the NSFR, which extends to one year. Required stable funding is a function of the liquidity characteristics and residual maturities of the various assets held by the bank as well as those of its off-balance sheet exposures.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sz="850">
              <a:solidFill>
                <a:srgbClr val="231F20"/>
              </a:solidFill>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45720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51"/>
        <p:cNvGrpSpPr/>
        <p:nvPr/>
      </p:nvGrpSpPr>
      <p:grpSpPr>
        <a:xfrm>
          <a:off x="0" y="0"/>
          <a:ext cx="0" cy="0"/>
          <a:chOff x="0" y="0"/>
          <a:chExt cx="0" cy="0"/>
        </a:xfrm>
      </p:grpSpPr>
      <p:sp>
        <p:nvSpPr>
          <p:cNvPr id="1652" name="Google Shape;1652;p139"/>
          <p:cNvSpPr txBox="1">
            <a:spLocks noGrp="1"/>
          </p:cNvSpPr>
          <p:nvPr>
            <p:ph type="title" idx="4"/>
          </p:nvPr>
        </p:nvSpPr>
        <p:spPr>
          <a:xfrm>
            <a:off x="347675" y="12710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Liquidity and Funding Risk</a:t>
            </a:r>
            <a:endParaRPr/>
          </a:p>
        </p:txBody>
      </p:sp>
      <p:pic>
        <p:nvPicPr>
          <p:cNvPr id="1653" name="Google Shape;1653;p139"/>
          <p:cNvPicPr preferRelativeResize="0"/>
          <p:nvPr/>
        </p:nvPicPr>
        <p:blipFill>
          <a:blip r:embed="rId3">
            <a:alphaModFix/>
          </a:blip>
          <a:stretch>
            <a:fillRect/>
          </a:stretch>
        </p:blipFill>
        <p:spPr>
          <a:xfrm>
            <a:off x="2040175" y="611900"/>
            <a:ext cx="4319000" cy="45315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57"/>
        <p:cNvGrpSpPr/>
        <p:nvPr/>
      </p:nvGrpSpPr>
      <p:grpSpPr>
        <a:xfrm>
          <a:off x="0" y="0"/>
          <a:ext cx="0" cy="0"/>
          <a:chOff x="0" y="0"/>
          <a:chExt cx="0" cy="0"/>
        </a:xfrm>
      </p:grpSpPr>
      <p:sp>
        <p:nvSpPr>
          <p:cNvPr id="1658" name="Google Shape;1658;p140"/>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Insurance Risk</a:t>
            </a:r>
            <a:endParaRPr/>
          </a:p>
        </p:txBody>
      </p:sp>
      <p:sp>
        <p:nvSpPr>
          <p:cNvPr id="1659" name="Google Shape;1659;p140"/>
          <p:cNvSpPr txBox="1"/>
          <p:nvPr/>
        </p:nvSpPr>
        <p:spPr>
          <a:xfrm>
            <a:off x="914400" y="1001300"/>
            <a:ext cx="7033800" cy="3632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Poppins"/>
              <a:buChar char="●"/>
            </a:pPr>
            <a:r>
              <a:rPr lang="en-GB" b="1">
                <a:latin typeface="Poppins"/>
                <a:ea typeface="Poppins"/>
                <a:cs typeface="Poppins"/>
                <a:sym typeface="Poppins"/>
              </a:rPr>
              <a:t>Insurance risk </a:t>
            </a:r>
            <a:r>
              <a:rPr lang="en-GB">
                <a:latin typeface="Poppins"/>
                <a:ea typeface="Poppins"/>
                <a:cs typeface="Poppins"/>
                <a:sym typeface="Poppins"/>
              </a:rPr>
              <a:t>refers to the potential financial loss that may arise where the amount, timing and/or frequency of benefit and/or premium payments under insurance and reinsurance contracts are different than expected.</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 Insurance risk is distinct from those risks covered by other parts of our risk management framework (e.g., credit, market and operational risk) where those risks areancillary to, or accompany, the risk transfer.</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b="1">
                <a:latin typeface="Poppins"/>
                <a:ea typeface="Poppins"/>
                <a:cs typeface="Poppins"/>
                <a:sym typeface="Poppins"/>
              </a:rPr>
              <a:t>The five insurance sub-risks are: </a:t>
            </a:r>
            <a:endParaRPr b="1">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Morbidity risk</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Mortality risk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Longevity risk</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Policyholder behaviour (lapse) risk</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Travel risk</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63"/>
        <p:cNvGrpSpPr/>
        <p:nvPr/>
      </p:nvGrpSpPr>
      <p:grpSpPr>
        <a:xfrm>
          <a:off x="0" y="0"/>
          <a:ext cx="0" cy="0"/>
          <a:chOff x="0" y="0"/>
          <a:chExt cx="0" cy="0"/>
        </a:xfrm>
      </p:grpSpPr>
      <p:sp>
        <p:nvSpPr>
          <p:cNvPr id="1664" name="Google Shape;1664;p141"/>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Operational Risk</a:t>
            </a:r>
            <a:endParaRPr/>
          </a:p>
        </p:txBody>
      </p:sp>
      <p:pic>
        <p:nvPicPr>
          <p:cNvPr id="1665" name="Google Shape;1665;p141"/>
          <p:cNvPicPr preferRelativeResize="0"/>
          <p:nvPr/>
        </p:nvPicPr>
        <p:blipFill>
          <a:blip r:embed="rId3">
            <a:alphaModFix/>
          </a:blip>
          <a:stretch>
            <a:fillRect/>
          </a:stretch>
        </p:blipFill>
        <p:spPr>
          <a:xfrm>
            <a:off x="317925" y="860150"/>
            <a:ext cx="8621574" cy="40097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69"/>
        <p:cNvGrpSpPr/>
        <p:nvPr/>
      </p:nvGrpSpPr>
      <p:grpSpPr>
        <a:xfrm>
          <a:off x="0" y="0"/>
          <a:ext cx="0" cy="0"/>
          <a:chOff x="0" y="0"/>
          <a:chExt cx="0" cy="0"/>
        </a:xfrm>
      </p:grpSpPr>
      <p:sp>
        <p:nvSpPr>
          <p:cNvPr id="1670" name="Google Shape;1670;p142"/>
          <p:cNvSpPr txBox="1">
            <a:spLocks noGrp="1"/>
          </p:cNvSpPr>
          <p:nvPr>
            <p:ph type="title" idx="4"/>
          </p:nvPr>
        </p:nvSpPr>
        <p:spPr>
          <a:xfrm>
            <a:off x="720000" y="23052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Operational Risk</a:t>
            </a:r>
            <a:endParaRPr/>
          </a:p>
        </p:txBody>
      </p:sp>
      <p:pic>
        <p:nvPicPr>
          <p:cNvPr id="1671" name="Google Shape;1671;p142"/>
          <p:cNvPicPr preferRelativeResize="0"/>
          <p:nvPr/>
        </p:nvPicPr>
        <p:blipFill>
          <a:blip r:embed="rId3">
            <a:alphaModFix/>
          </a:blip>
          <a:stretch>
            <a:fillRect/>
          </a:stretch>
        </p:blipFill>
        <p:spPr>
          <a:xfrm>
            <a:off x="268925" y="901500"/>
            <a:ext cx="8606125" cy="39785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75"/>
        <p:cNvGrpSpPr/>
        <p:nvPr/>
      </p:nvGrpSpPr>
      <p:grpSpPr>
        <a:xfrm>
          <a:off x="0" y="0"/>
          <a:ext cx="0" cy="0"/>
          <a:chOff x="0" y="0"/>
          <a:chExt cx="0" cy="0"/>
        </a:xfrm>
      </p:grpSpPr>
      <p:pic>
        <p:nvPicPr>
          <p:cNvPr id="1676" name="Google Shape;1676;p143"/>
          <p:cNvPicPr preferRelativeResize="0"/>
          <p:nvPr/>
        </p:nvPicPr>
        <p:blipFill>
          <a:blip r:embed="rId3">
            <a:alphaModFix/>
          </a:blip>
          <a:stretch>
            <a:fillRect/>
          </a:stretch>
        </p:blipFill>
        <p:spPr>
          <a:xfrm>
            <a:off x="857688" y="76200"/>
            <a:ext cx="7428613" cy="49911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80"/>
        <p:cNvGrpSpPr/>
        <p:nvPr/>
      </p:nvGrpSpPr>
      <p:grpSpPr>
        <a:xfrm>
          <a:off x="0" y="0"/>
          <a:ext cx="0" cy="0"/>
          <a:chOff x="0" y="0"/>
          <a:chExt cx="0" cy="0"/>
        </a:xfrm>
      </p:grpSpPr>
      <p:pic>
        <p:nvPicPr>
          <p:cNvPr id="1681" name="Google Shape;1681;p144"/>
          <p:cNvPicPr preferRelativeResize="0"/>
          <p:nvPr/>
        </p:nvPicPr>
        <p:blipFill>
          <a:blip r:embed="rId3">
            <a:alphaModFix/>
          </a:blip>
          <a:stretch>
            <a:fillRect/>
          </a:stretch>
        </p:blipFill>
        <p:spPr>
          <a:xfrm>
            <a:off x="297200" y="1509075"/>
            <a:ext cx="8660926" cy="2616075"/>
          </a:xfrm>
          <a:prstGeom prst="rect">
            <a:avLst/>
          </a:prstGeom>
          <a:noFill/>
          <a:ln>
            <a:noFill/>
          </a:ln>
        </p:spPr>
      </p:pic>
      <p:sp>
        <p:nvSpPr>
          <p:cNvPr id="1682" name="Google Shape;1682;p144"/>
          <p:cNvSpPr txBox="1">
            <a:spLocks noGrp="1"/>
          </p:cNvSpPr>
          <p:nvPr>
            <p:ph type="title" idx="4"/>
          </p:nvPr>
        </p:nvSpPr>
        <p:spPr>
          <a:xfrm>
            <a:off x="720000" y="58222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Operational Risk</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86"/>
        <p:cNvGrpSpPr/>
        <p:nvPr/>
      </p:nvGrpSpPr>
      <p:grpSpPr>
        <a:xfrm>
          <a:off x="0" y="0"/>
          <a:ext cx="0" cy="0"/>
          <a:chOff x="0" y="0"/>
          <a:chExt cx="0" cy="0"/>
        </a:xfrm>
      </p:grpSpPr>
      <p:sp>
        <p:nvSpPr>
          <p:cNvPr id="1687" name="Google Shape;1687;p145"/>
          <p:cNvSpPr txBox="1">
            <a:spLocks noGrp="1"/>
          </p:cNvSpPr>
          <p:nvPr>
            <p:ph type="title" idx="4"/>
          </p:nvPr>
        </p:nvSpPr>
        <p:spPr>
          <a:xfrm>
            <a:off x="47175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Regulatory Compliance Risk</a:t>
            </a:r>
            <a:endParaRPr/>
          </a:p>
        </p:txBody>
      </p:sp>
      <p:pic>
        <p:nvPicPr>
          <p:cNvPr id="1688" name="Google Shape;1688;p145"/>
          <p:cNvPicPr preferRelativeResize="0"/>
          <p:nvPr/>
        </p:nvPicPr>
        <p:blipFill>
          <a:blip r:embed="rId3">
            <a:alphaModFix/>
          </a:blip>
          <a:stretch>
            <a:fillRect/>
          </a:stretch>
        </p:blipFill>
        <p:spPr>
          <a:xfrm>
            <a:off x="471750" y="1384925"/>
            <a:ext cx="8324700" cy="931525"/>
          </a:xfrm>
          <a:prstGeom prst="rect">
            <a:avLst/>
          </a:prstGeom>
          <a:noFill/>
          <a:ln>
            <a:noFill/>
          </a:ln>
        </p:spPr>
      </p:pic>
      <p:pic>
        <p:nvPicPr>
          <p:cNvPr id="1689" name="Google Shape;1689;p145"/>
          <p:cNvPicPr preferRelativeResize="0"/>
          <p:nvPr/>
        </p:nvPicPr>
        <p:blipFill>
          <a:blip r:embed="rId4">
            <a:alphaModFix/>
          </a:blip>
          <a:stretch>
            <a:fillRect/>
          </a:stretch>
        </p:blipFill>
        <p:spPr>
          <a:xfrm>
            <a:off x="471750" y="2571750"/>
            <a:ext cx="8324700" cy="83013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693"/>
        <p:cNvGrpSpPr/>
        <p:nvPr/>
      </p:nvGrpSpPr>
      <p:grpSpPr>
        <a:xfrm>
          <a:off x="0" y="0"/>
          <a:ext cx="0" cy="0"/>
          <a:chOff x="0" y="0"/>
          <a:chExt cx="0" cy="0"/>
        </a:xfrm>
      </p:grpSpPr>
      <p:sp>
        <p:nvSpPr>
          <p:cNvPr id="1694" name="Google Shape;1694;p146"/>
          <p:cNvSpPr txBox="1">
            <a:spLocks noGrp="1"/>
          </p:cNvSpPr>
          <p:nvPr>
            <p:ph type="title" idx="4"/>
          </p:nvPr>
        </p:nvSpPr>
        <p:spPr>
          <a:xfrm>
            <a:off x="47175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Regulatory Compliance Risk</a:t>
            </a:r>
            <a:endParaRPr/>
          </a:p>
        </p:txBody>
      </p:sp>
      <p:pic>
        <p:nvPicPr>
          <p:cNvPr id="1695" name="Google Shape;1695;p146"/>
          <p:cNvPicPr preferRelativeResize="0"/>
          <p:nvPr/>
        </p:nvPicPr>
        <p:blipFill>
          <a:blip r:embed="rId3">
            <a:alphaModFix/>
          </a:blip>
          <a:stretch>
            <a:fillRect/>
          </a:stretch>
        </p:blipFill>
        <p:spPr>
          <a:xfrm>
            <a:off x="409650" y="3865073"/>
            <a:ext cx="8324700" cy="1145384"/>
          </a:xfrm>
          <a:prstGeom prst="rect">
            <a:avLst/>
          </a:prstGeom>
          <a:noFill/>
          <a:ln>
            <a:noFill/>
          </a:ln>
        </p:spPr>
      </p:pic>
      <p:pic>
        <p:nvPicPr>
          <p:cNvPr id="1696" name="Google Shape;1696;p146"/>
          <p:cNvPicPr preferRelativeResize="0"/>
          <p:nvPr/>
        </p:nvPicPr>
        <p:blipFill>
          <a:blip r:embed="rId4">
            <a:alphaModFix/>
          </a:blip>
          <a:stretch>
            <a:fillRect/>
          </a:stretch>
        </p:blipFill>
        <p:spPr>
          <a:xfrm>
            <a:off x="409650" y="860150"/>
            <a:ext cx="8334156" cy="28808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00"/>
        <p:cNvGrpSpPr/>
        <p:nvPr/>
      </p:nvGrpSpPr>
      <p:grpSpPr>
        <a:xfrm>
          <a:off x="0" y="0"/>
          <a:ext cx="0" cy="0"/>
          <a:chOff x="0" y="0"/>
          <a:chExt cx="0" cy="0"/>
        </a:xfrm>
      </p:grpSpPr>
      <p:sp>
        <p:nvSpPr>
          <p:cNvPr id="1701" name="Google Shape;1701;p147"/>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Strategic Risk</a:t>
            </a:r>
            <a:endParaRPr/>
          </a:p>
        </p:txBody>
      </p:sp>
      <p:sp>
        <p:nvSpPr>
          <p:cNvPr id="1702" name="Google Shape;1702;p147"/>
          <p:cNvSpPr txBox="1"/>
          <p:nvPr/>
        </p:nvSpPr>
        <p:spPr>
          <a:xfrm>
            <a:off x="935100" y="1228850"/>
            <a:ext cx="73443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Strategic risk </a:t>
            </a:r>
            <a:r>
              <a:rPr lang="en-GB">
                <a:latin typeface="Poppins"/>
                <a:ea typeface="Poppins"/>
                <a:cs typeface="Poppins"/>
                <a:sym typeface="Poppins"/>
              </a:rPr>
              <a:t>is the risk that the enterprise or particular business areas will make inappropriate strategic choices, or will be unable to successfully implement selected strategies or achieve the expected benefits.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Responsibility for selecting and successfully implementing business strategies is mandated to the individual heads of each business segment. Oversight of strategic risk is the responsibility of the heads of the business segments and their operating committees, the Enterprise Strategy &amp; Transformation group, the GE, and the Board. The Enterprise Strategy &amp; Transformation group supports the management of strategic risk through the strategic planning process, articulated within our Enterprise Strategic Planning Policy, ensuring alignment across our business, financial, capital and risk planning</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7"/>
          <p:cNvSpPr txBox="1">
            <a:spLocks noGrp="1"/>
          </p:cNvSpPr>
          <p:nvPr>
            <p:ph type="title" idx="4"/>
          </p:nvPr>
        </p:nvSpPr>
        <p:spPr>
          <a:xfrm>
            <a:off x="1456800" y="519575"/>
            <a:ext cx="76872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300"/>
              <a:t>Basel I: Basel Capital Accord</a:t>
            </a:r>
            <a:endParaRPr sz="3300"/>
          </a:p>
        </p:txBody>
      </p:sp>
      <p:sp>
        <p:nvSpPr>
          <p:cNvPr id="734" name="Google Shape;734;p67"/>
          <p:cNvSpPr txBox="1"/>
          <p:nvPr/>
        </p:nvSpPr>
        <p:spPr>
          <a:xfrm>
            <a:off x="1456800" y="1498325"/>
            <a:ext cx="6745800" cy="3345600"/>
          </a:xfrm>
          <a:prstGeom prst="rect">
            <a:avLst/>
          </a:prstGeom>
          <a:noFill/>
          <a:ln>
            <a:noFill/>
          </a:ln>
        </p:spPr>
        <p:txBody>
          <a:bodyPr spcFirstLastPara="1" wrap="square" lIns="91425" tIns="91425" rIns="91425" bIns="91425" anchor="t" anchorCtr="0">
            <a:noAutofit/>
          </a:bodyPr>
          <a:lstStyle/>
          <a:p>
            <a:pPr marL="0" lvl="0" indent="0" algn="l" rtl="0">
              <a:lnSpc>
                <a:spcPct val="125454"/>
              </a:lnSpc>
              <a:spcBef>
                <a:spcPts val="0"/>
              </a:spcBef>
              <a:spcAft>
                <a:spcPts val="0"/>
              </a:spcAft>
              <a:buNone/>
            </a:pPr>
            <a:r>
              <a:rPr lang="en-GB" sz="1200">
                <a:solidFill>
                  <a:schemeClr val="dk1"/>
                </a:solidFill>
                <a:latin typeface="Times New Roman"/>
                <a:ea typeface="Times New Roman"/>
                <a:cs typeface="Times New Roman"/>
                <a:sym typeface="Times New Roman"/>
              </a:rPr>
              <a:t>●</a:t>
            </a:r>
            <a:r>
              <a:rPr lang="en-GB" sz="1200">
                <a:solidFill>
                  <a:schemeClr val="dk1"/>
                </a:solidFill>
                <a:highlight>
                  <a:srgbClr val="FFFFFF"/>
                </a:highlight>
                <a:latin typeface="Times New Roman"/>
                <a:ea typeface="Times New Roman"/>
                <a:cs typeface="Times New Roman"/>
                <a:sym typeface="Times New Roman"/>
              </a:rPr>
              <a:t>It is a set of international banking regulations established by the </a:t>
            </a:r>
            <a:r>
              <a:rPr lang="en-GB" sz="1200">
                <a:solidFill>
                  <a:schemeClr val="dk1"/>
                </a:solidFill>
                <a:latin typeface="Times New Roman"/>
                <a:ea typeface="Times New Roman"/>
                <a:cs typeface="Times New Roman"/>
                <a:sym typeface="Times New Roman"/>
              </a:rPr>
              <a:t>Basel Committee on Banking Supervision (BCBS)</a:t>
            </a:r>
            <a:r>
              <a:rPr lang="en-GB" sz="1200">
                <a:solidFill>
                  <a:schemeClr val="dk1"/>
                </a:solidFill>
                <a:highlight>
                  <a:srgbClr val="FFFFFF"/>
                </a:highlight>
                <a:latin typeface="Times New Roman"/>
                <a:ea typeface="Times New Roman"/>
                <a:cs typeface="Times New Roman"/>
                <a:sym typeface="Times New Roman"/>
              </a:rPr>
              <a:t> which sets the minimum </a:t>
            </a:r>
            <a:r>
              <a:rPr lang="en-GB" sz="1200">
                <a:solidFill>
                  <a:schemeClr val="dk1"/>
                </a:solidFill>
                <a:latin typeface="Times New Roman"/>
                <a:ea typeface="Times New Roman"/>
                <a:cs typeface="Times New Roman"/>
                <a:sym typeface="Times New Roman"/>
              </a:rPr>
              <a:t>capital requirements</a:t>
            </a:r>
            <a:r>
              <a:rPr lang="en-GB" sz="1200">
                <a:solidFill>
                  <a:schemeClr val="dk1"/>
                </a:solidFill>
                <a:highlight>
                  <a:srgbClr val="FFFFFF"/>
                </a:highlight>
                <a:latin typeface="Times New Roman"/>
                <a:ea typeface="Times New Roman"/>
                <a:cs typeface="Times New Roman"/>
                <a:sym typeface="Times New Roman"/>
              </a:rPr>
              <a:t> for financial institutions, with the goal of minimizing credit risk. Compared to other three, Base l introduced guidelines for how much capital banks must keep in reserve based on the risk level of their assets</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25454"/>
              </a:lnSpc>
              <a:spcBef>
                <a:spcPts val="1200"/>
              </a:spcBef>
              <a:spcAft>
                <a:spcPts val="0"/>
              </a:spcAft>
              <a:buNone/>
            </a:pPr>
            <a:r>
              <a:rPr lang="en-GB" sz="1200">
                <a:solidFill>
                  <a:schemeClr val="dk1"/>
                </a:solidFill>
                <a:latin typeface="Times New Roman"/>
                <a:ea typeface="Times New Roman"/>
                <a:cs typeface="Times New Roman"/>
                <a:sym typeface="Times New Roman"/>
              </a:rPr>
              <a:t>●</a:t>
            </a:r>
            <a:r>
              <a:rPr lang="en-GB" sz="1200">
                <a:solidFill>
                  <a:schemeClr val="dk1"/>
                </a:solidFill>
                <a:highlight>
                  <a:srgbClr val="FFFFFF"/>
                </a:highlight>
                <a:latin typeface="Times New Roman"/>
                <a:ea typeface="Times New Roman"/>
                <a:cs typeface="Times New Roman"/>
                <a:sym typeface="Times New Roman"/>
              </a:rPr>
              <a:t>Banks that operate internationally were required to maintain at least a minimum amount of capital (8%) based on their risk-weighted assets</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25454"/>
              </a:lnSpc>
              <a:spcBef>
                <a:spcPts val="1200"/>
              </a:spcBef>
              <a:spcAft>
                <a:spcPts val="0"/>
              </a:spcAft>
              <a:buNone/>
            </a:pPr>
            <a:r>
              <a:rPr lang="en-GB" sz="1200">
                <a:solidFill>
                  <a:schemeClr val="dk1"/>
                </a:solidFill>
                <a:latin typeface="Times New Roman"/>
                <a:ea typeface="Times New Roman"/>
                <a:cs typeface="Times New Roman"/>
                <a:sym typeface="Times New Roman"/>
              </a:rPr>
              <a:t>●</a:t>
            </a:r>
            <a:r>
              <a:rPr lang="en-GB" sz="1200">
                <a:solidFill>
                  <a:schemeClr val="dk1"/>
                </a:solidFill>
                <a:highlight>
                  <a:srgbClr val="FFFFFF"/>
                </a:highlight>
                <a:latin typeface="Times New Roman"/>
                <a:ea typeface="Times New Roman"/>
                <a:cs typeface="Times New Roman"/>
                <a:sym typeface="Times New Roman"/>
              </a:rPr>
              <a:t>With the advent of Basel I, bank assets were classified into five level of risk: 0%, 10%, 20%, 50%, and 100%, and banks are required to maintain emergency capital based on that classification</a:t>
            </a:r>
            <a:endParaRPr sz="1200">
              <a:solidFill>
                <a:schemeClr val="dk1"/>
              </a:solidFill>
              <a:highlight>
                <a:srgbClr val="FFFFFF"/>
              </a:highlight>
              <a:latin typeface="Times New Roman"/>
              <a:ea typeface="Times New Roman"/>
              <a:cs typeface="Times New Roman"/>
              <a:sym typeface="Times New Roman"/>
            </a:endParaRPr>
          </a:p>
          <a:p>
            <a:pPr marL="0" lvl="0" indent="0" algn="l" rtl="0">
              <a:lnSpc>
                <a:spcPct val="125454"/>
              </a:lnSpc>
              <a:spcBef>
                <a:spcPts val="1200"/>
              </a:spcBef>
              <a:spcAft>
                <a:spcPts val="0"/>
              </a:spcAft>
              <a:buNone/>
            </a:pPr>
            <a:r>
              <a:rPr lang="en-GB" sz="1200">
                <a:solidFill>
                  <a:schemeClr val="dk1"/>
                </a:solidFill>
                <a:latin typeface="Times New Roman"/>
                <a:ea typeface="Times New Roman"/>
                <a:cs typeface="Times New Roman"/>
                <a:sym typeface="Times New Roman"/>
              </a:rPr>
              <a:t>●</a:t>
            </a:r>
            <a:r>
              <a:rPr lang="en-GB" sz="1200">
                <a:solidFill>
                  <a:schemeClr val="dk1"/>
                </a:solidFill>
                <a:highlight>
                  <a:srgbClr val="FFFFFF"/>
                </a:highlight>
                <a:latin typeface="Times New Roman"/>
                <a:ea typeface="Times New Roman"/>
                <a:cs typeface="Times New Roman"/>
                <a:sym typeface="Times New Roman"/>
              </a:rPr>
              <a:t>Basel I is the earliest Basel Accords and is now considered too limited in scope, but it laid the framework for the subsequent Basel Accords</a:t>
            </a:r>
            <a:endParaRPr sz="1200">
              <a:solidFill>
                <a:schemeClr val="dk1"/>
              </a:solidFill>
              <a:highlight>
                <a:srgbClr val="FFFFFF"/>
              </a:highlight>
              <a:latin typeface="Times New Roman"/>
              <a:ea typeface="Times New Roman"/>
              <a:cs typeface="Times New Roman"/>
              <a:sym typeface="Times New Roman"/>
            </a:endParaRPr>
          </a:p>
          <a:p>
            <a:pPr marL="457200" lvl="0" indent="0" algn="l" rtl="0">
              <a:lnSpc>
                <a:spcPct val="163636"/>
              </a:lnSpc>
              <a:spcBef>
                <a:spcPts val="0"/>
              </a:spcBef>
              <a:spcAft>
                <a:spcPts val="0"/>
              </a:spcAft>
              <a:buNone/>
            </a:pPr>
            <a:endParaRPr sz="17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06"/>
        <p:cNvGrpSpPr/>
        <p:nvPr/>
      </p:nvGrpSpPr>
      <p:grpSpPr>
        <a:xfrm>
          <a:off x="0" y="0"/>
          <a:ext cx="0" cy="0"/>
          <a:chOff x="0" y="0"/>
          <a:chExt cx="0" cy="0"/>
        </a:xfrm>
      </p:grpSpPr>
      <p:sp>
        <p:nvSpPr>
          <p:cNvPr id="1707" name="Google Shape;1707;p148"/>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Reputation Risk</a:t>
            </a:r>
            <a:endParaRPr/>
          </a:p>
        </p:txBody>
      </p:sp>
      <p:sp>
        <p:nvSpPr>
          <p:cNvPr id="1708" name="Google Shape;1708;p148"/>
          <p:cNvSpPr txBox="1"/>
          <p:nvPr/>
        </p:nvSpPr>
        <p:spPr>
          <a:xfrm>
            <a:off x="873025" y="1104725"/>
            <a:ext cx="69717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Reputation risk</a:t>
            </a:r>
            <a:r>
              <a:rPr lang="en-GB">
                <a:latin typeface="Poppins"/>
                <a:ea typeface="Poppins"/>
                <a:cs typeface="Poppins"/>
                <a:sym typeface="Poppins"/>
              </a:rPr>
              <a:t> is the risk of an adverse impact on stakeholders’ perception of the bank due to:</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the actions or inactions of the bank, its employees, third-party service providers, or clients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the perceived misalignment of these actions or inactions with stakeholder expectations of the bank,</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negative public sentiment towards a global or industry issue.</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12"/>
        <p:cNvGrpSpPr/>
        <p:nvPr/>
      </p:nvGrpSpPr>
      <p:grpSpPr>
        <a:xfrm>
          <a:off x="0" y="0"/>
          <a:ext cx="0" cy="0"/>
          <a:chOff x="0" y="0"/>
          <a:chExt cx="0" cy="0"/>
        </a:xfrm>
      </p:grpSpPr>
      <p:sp>
        <p:nvSpPr>
          <p:cNvPr id="1713" name="Google Shape;1713;p149"/>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Reputation Risk</a:t>
            </a:r>
            <a:endParaRPr/>
          </a:p>
        </p:txBody>
      </p:sp>
      <p:sp>
        <p:nvSpPr>
          <p:cNvPr id="1714" name="Google Shape;1714;p149"/>
          <p:cNvSpPr txBox="1"/>
          <p:nvPr/>
        </p:nvSpPr>
        <p:spPr>
          <a:xfrm>
            <a:off x="873025" y="1104725"/>
            <a:ext cx="69717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Poppins"/>
                <a:ea typeface="Poppins"/>
                <a:cs typeface="Poppins"/>
                <a:sym typeface="Poppins"/>
              </a:rPr>
              <a:t>damage to reputation can result:</a:t>
            </a:r>
            <a:endParaRPr b="1">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Reduced share price and market capitalization, </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Increased cost of capital</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loss of strategic flexibility</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Inability to enter or expand into markets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loss of client loyalty and business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Regulatory fines and penalties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Restrictive agreements with regulators or prosecutors</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a:p>
            <a:pPr marL="0" lvl="0" indent="0" algn="l" rtl="0">
              <a:spcBef>
                <a:spcPts val="0"/>
              </a:spcBef>
              <a:spcAft>
                <a:spcPts val="0"/>
              </a:spcAft>
              <a:buNone/>
            </a:pPr>
            <a:r>
              <a:rPr lang="en-GB">
                <a:latin typeface="Poppins"/>
                <a:ea typeface="Poppins"/>
                <a:cs typeface="Poppins"/>
                <a:sym typeface="Poppins"/>
              </a:rPr>
              <a:t>Managing our reputation risk is an integral part of our organizational culture and our overall enterprise risk management approach, as well as a priority for employees and our Board.</a:t>
            </a:r>
            <a:endParaRPr>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18"/>
        <p:cNvGrpSpPr/>
        <p:nvPr/>
      </p:nvGrpSpPr>
      <p:grpSpPr>
        <a:xfrm>
          <a:off x="0" y="0"/>
          <a:ext cx="0" cy="0"/>
          <a:chOff x="0" y="0"/>
          <a:chExt cx="0" cy="0"/>
        </a:xfrm>
      </p:grpSpPr>
      <p:sp>
        <p:nvSpPr>
          <p:cNvPr id="1719" name="Google Shape;1719;p150"/>
          <p:cNvSpPr txBox="1">
            <a:spLocks noGrp="1"/>
          </p:cNvSpPr>
          <p:nvPr>
            <p:ph type="title" idx="4"/>
          </p:nvPr>
        </p:nvSpPr>
        <p:spPr>
          <a:xfrm>
            <a:off x="45105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Legal and Regulatory Environment Risk</a:t>
            </a:r>
            <a:endParaRPr/>
          </a:p>
        </p:txBody>
      </p:sp>
      <p:pic>
        <p:nvPicPr>
          <p:cNvPr id="1720" name="Google Shape;1720;p150"/>
          <p:cNvPicPr preferRelativeResize="0"/>
          <p:nvPr/>
        </p:nvPicPr>
        <p:blipFill>
          <a:blip r:embed="rId3">
            <a:alphaModFix/>
          </a:blip>
          <a:stretch>
            <a:fillRect/>
          </a:stretch>
        </p:blipFill>
        <p:spPr>
          <a:xfrm>
            <a:off x="586850" y="1281500"/>
            <a:ext cx="8117850" cy="34849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24"/>
        <p:cNvGrpSpPr/>
        <p:nvPr/>
      </p:nvGrpSpPr>
      <p:grpSpPr>
        <a:xfrm>
          <a:off x="0" y="0"/>
          <a:ext cx="0" cy="0"/>
          <a:chOff x="0" y="0"/>
          <a:chExt cx="0" cy="0"/>
        </a:xfrm>
      </p:grpSpPr>
      <p:sp>
        <p:nvSpPr>
          <p:cNvPr id="1725" name="Google Shape;1725;p151"/>
          <p:cNvSpPr txBox="1">
            <a:spLocks noGrp="1"/>
          </p:cNvSpPr>
          <p:nvPr>
            <p:ph type="title" idx="4"/>
          </p:nvPr>
        </p:nvSpPr>
        <p:spPr>
          <a:xfrm>
            <a:off x="45105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Legal and Regulatory Environment Risk</a:t>
            </a:r>
            <a:endParaRPr/>
          </a:p>
        </p:txBody>
      </p:sp>
      <p:pic>
        <p:nvPicPr>
          <p:cNvPr id="1726" name="Google Shape;1726;p151"/>
          <p:cNvPicPr preferRelativeResize="0"/>
          <p:nvPr/>
        </p:nvPicPr>
        <p:blipFill>
          <a:blip r:embed="rId3">
            <a:alphaModFix/>
          </a:blip>
          <a:stretch>
            <a:fillRect/>
          </a:stretch>
        </p:blipFill>
        <p:spPr>
          <a:xfrm>
            <a:off x="332725" y="1240125"/>
            <a:ext cx="8478550" cy="37101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30"/>
        <p:cNvGrpSpPr/>
        <p:nvPr/>
      </p:nvGrpSpPr>
      <p:grpSpPr>
        <a:xfrm>
          <a:off x="0" y="0"/>
          <a:ext cx="0" cy="0"/>
          <a:chOff x="0" y="0"/>
          <a:chExt cx="0" cy="0"/>
        </a:xfrm>
      </p:grpSpPr>
      <p:sp>
        <p:nvSpPr>
          <p:cNvPr id="1731" name="Google Shape;1731;p152"/>
          <p:cNvSpPr txBox="1">
            <a:spLocks noGrp="1"/>
          </p:cNvSpPr>
          <p:nvPr>
            <p:ph type="title" idx="4"/>
          </p:nvPr>
        </p:nvSpPr>
        <p:spPr>
          <a:xfrm>
            <a:off x="45105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Legal and Regulatory Environment Risk</a:t>
            </a:r>
            <a:endParaRPr/>
          </a:p>
        </p:txBody>
      </p:sp>
      <p:pic>
        <p:nvPicPr>
          <p:cNvPr id="1732" name="Google Shape;1732;p152"/>
          <p:cNvPicPr preferRelativeResize="0"/>
          <p:nvPr/>
        </p:nvPicPr>
        <p:blipFill rotWithShape="1">
          <a:blip r:embed="rId3">
            <a:alphaModFix/>
          </a:blip>
          <a:srcRect b="31595"/>
          <a:stretch/>
        </p:blipFill>
        <p:spPr>
          <a:xfrm>
            <a:off x="378625" y="1397075"/>
            <a:ext cx="8386750" cy="24798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36"/>
        <p:cNvGrpSpPr/>
        <p:nvPr/>
      </p:nvGrpSpPr>
      <p:grpSpPr>
        <a:xfrm>
          <a:off x="0" y="0"/>
          <a:ext cx="0" cy="0"/>
          <a:chOff x="0" y="0"/>
          <a:chExt cx="0" cy="0"/>
        </a:xfrm>
      </p:grpSpPr>
      <p:sp>
        <p:nvSpPr>
          <p:cNvPr id="1737" name="Google Shape;1737;p153"/>
          <p:cNvSpPr txBox="1">
            <a:spLocks noGrp="1"/>
          </p:cNvSpPr>
          <p:nvPr>
            <p:ph type="title" idx="4"/>
          </p:nvPr>
        </p:nvSpPr>
        <p:spPr>
          <a:xfrm>
            <a:off x="45105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Legal and Regulatory Environment Risk</a:t>
            </a:r>
            <a:endParaRPr/>
          </a:p>
        </p:txBody>
      </p:sp>
      <p:pic>
        <p:nvPicPr>
          <p:cNvPr id="1738" name="Google Shape;1738;p153"/>
          <p:cNvPicPr preferRelativeResize="0"/>
          <p:nvPr/>
        </p:nvPicPr>
        <p:blipFill>
          <a:blip r:embed="rId3">
            <a:alphaModFix/>
          </a:blip>
          <a:stretch>
            <a:fillRect/>
          </a:stretch>
        </p:blipFill>
        <p:spPr>
          <a:xfrm>
            <a:off x="451050" y="1289100"/>
            <a:ext cx="8576225" cy="940375"/>
          </a:xfrm>
          <a:prstGeom prst="rect">
            <a:avLst/>
          </a:prstGeom>
          <a:noFill/>
          <a:ln>
            <a:noFill/>
          </a:ln>
        </p:spPr>
      </p:pic>
      <p:pic>
        <p:nvPicPr>
          <p:cNvPr id="1739" name="Google Shape;1739;p153"/>
          <p:cNvPicPr preferRelativeResize="0"/>
          <p:nvPr/>
        </p:nvPicPr>
        <p:blipFill>
          <a:blip r:embed="rId4">
            <a:alphaModFix/>
          </a:blip>
          <a:stretch>
            <a:fillRect/>
          </a:stretch>
        </p:blipFill>
        <p:spPr>
          <a:xfrm>
            <a:off x="451050" y="2229475"/>
            <a:ext cx="8576225" cy="266492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43"/>
        <p:cNvGrpSpPr/>
        <p:nvPr/>
      </p:nvGrpSpPr>
      <p:grpSpPr>
        <a:xfrm>
          <a:off x="0" y="0"/>
          <a:ext cx="0" cy="0"/>
          <a:chOff x="0" y="0"/>
          <a:chExt cx="0" cy="0"/>
        </a:xfrm>
      </p:grpSpPr>
      <p:sp>
        <p:nvSpPr>
          <p:cNvPr id="1744" name="Google Shape;1744;p154"/>
          <p:cNvSpPr txBox="1">
            <a:spLocks noGrp="1"/>
          </p:cNvSpPr>
          <p:nvPr>
            <p:ph type="title" idx="4"/>
          </p:nvPr>
        </p:nvSpPr>
        <p:spPr>
          <a:xfrm>
            <a:off x="45105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Legal and Regulatory Environment Risk</a:t>
            </a:r>
            <a:endParaRPr/>
          </a:p>
        </p:txBody>
      </p:sp>
      <p:pic>
        <p:nvPicPr>
          <p:cNvPr id="1745" name="Google Shape;1745;p154"/>
          <p:cNvPicPr preferRelativeResize="0"/>
          <p:nvPr/>
        </p:nvPicPr>
        <p:blipFill>
          <a:blip r:embed="rId3">
            <a:alphaModFix/>
          </a:blip>
          <a:stretch>
            <a:fillRect/>
          </a:stretch>
        </p:blipFill>
        <p:spPr>
          <a:xfrm>
            <a:off x="182100" y="1172925"/>
            <a:ext cx="8793649" cy="36142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49"/>
        <p:cNvGrpSpPr/>
        <p:nvPr/>
      </p:nvGrpSpPr>
      <p:grpSpPr>
        <a:xfrm>
          <a:off x="0" y="0"/>
          <a:ext cx="0" cy="0"/>
          <a:chOff x="0" y="0"/>
          <a:chExt cx="0" cy="0"/>
        </a:xfrm>
      </p:grpSpPr>
      <p:sp>
        <p:nvSpPr>
          <p:cNvPr id="1750" name="Google Shape;1750;p155"/>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Competitive Risk</a:t>
            </a:r>
            <a:endParaRPr/>
          </a:p>
        </p:txBody>
      </p:sp>
      <p:sp>
        <p:nvSpPr>
          <p:cNvPr id="1751" name="Google Shape;1751;p155"/>
          <p:cNvSpPr txBox="1"/>
          <p:nvPr/>
        </p:nvSpPr>
        <p:spPr>
          <a:xfrm>
            <a:off x="877100" y="1667575"/>
            <a:ext cx="7222500" cy="2338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Poppins"/>
              <a:buChar char="●"/>
            </a:pPr>
            <a:r>
              <a:rPr lang="en-GB">
                <a:latin typeface="Poppins"/>
                <a:ea typeface="Poppins"/>
                <a:cs typeface="Poppins"/>
                <a:sym typeface="Poppins"/>
              </a:rPr>
              <a:t>The risk of an inability to build or maintain a sustainable competitive advantage in a given market</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Includes the potential for loss of the market share due to competitors offering superior products and services</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Arised within or outside the financial sectors , from traditional or non traditional competitors, domestically or globally.</a:t>
            </a:r>
            <a:endParaRPr>
              <a:latin typeface="Poppins"/>
              <a:ea typeface="Poppins"/>
              <a:cs typeface="Poppins"/>
              <a:sym typeface="Poppins"/>
            </a:endParaRPr>
          </a:p>
          <a:p>
            <a:pPr marL="457200" lvl="0" indent="-317500" algn="l" rtl="0">
              <a:spcBef>
                <a:spcPts val="0"/>
              </a:spcBef>
              <a:spcAft>
                <a:spcPts val="0"/>
              </a:spcAft>
              <a:buSzPts val="1400"/>
              <a:buFont typeface="Poppins"/>
              <a:buChar char="●"/>
            </a:pPr>
            <a:r>
              <a:rPr lang="en-GB">
                <a:latin typeface="Poppins"/>
                <a:ea typeface="Poppins"/>
                <a:cs typeface="Poppins"/>
                <a:sym typeface="Poppins"/>
              </a:rPr>
              <a:t>Reduced the revenue which adversely affected company results</a:t>
            </a:r>
            <a:endParaRPr>
              <a:latin typeface="Poppins"/>
              <a:ea typeface="Poppins"/>
              <a:cs typeface="Poppins"/>
              <a:sym typeface="Poppin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755"/>
        <p:cNvGrpSpPr/>
        <p:nvPr/>
      </p:nvGrpSpPr>
      <p:grpSpPr>
        <a:xfrm>
          <a:off x="0" y="0"/>
          <a:ext cx="0" cy="0"/>
          <a:chOff x="0" y="0"/>
          <a:chExt cx="0" cy="0"/>
        </a:xfrm>
      </p:grpSpPr>
      <p:sp>
        <p:nvSpPr>
          <p:cNvPr id="1756" name="Google Shape;1756;p156"/>
          <p:cNvSpPr txBox="1">
            <a:spLocks noGrp="1"/>
          </p:cNvSpPr>
          <p:nvPr>
            <p:ph type="title" idx="4"/>
          </p:nvPr>
        </p:nvSpPr>
        <p:spPr>
          <a:xfrm>
            <a:off x="720000" y="37535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Systemic Risk</a:t>
            </a:r>
            <a:endParaRPr/>
          </a:p>
        </p:txBody>
      </p:sp>
      <p:sp>
        <p:nvSpPr>
          <p:cNvPr id="1757" name="Google Shape;1757;p156"/>
          <p:cNvSpPr txBox="1"/>
          <p:nvPr/>
        </p:nvSpPr>
        <p:spPr>
          <a:xfrm>
            <a:off x="1358625" y="1260050"/>
            <a:ext cx="6748500" cy="3788100"/>
          </a:xfrm>
          <a:prstGeom prst="rect">
            <a:avLst/>
          </a:prstGeom>
          <a:noFill/>
          <a:ln>
            <a:noFill/>
          </a:ln>
        </p:spPr>
        <p:txBody>
          <a:bodyPr spcFirstLastPara="1" wrap="square" lIns="91425" tIns="91425" rIns="91425" bIns="91425" anchor="t" anchorCtr="0">
            <a:noAutofit/>
          </a:bodyPr>
          <a:lstStyle/>
          <a:p>
            <a:pPr marL="457200" lvl="0" indent="-317500" algn="l" rtl="0">
              <a:lnSpc>
                <a:spcPct val="125454"/>
              </a:lnSpc>
              <a:spcBef>
                <a:spcPts val="600"/>
              </a:spcBef>
              <a:spcAft>
                <a:spcPts val="0"/>
              </a:spcAft>
              <a:buClr>
                <a:srgbClr val="000C18"/>
              </a:buClr>
              <a:buSzPts val="1400"/>
              <a:buChar char="●"/>
            </a:pPr>
            <a:r>
              <a:rPr lang="en-GB">
                <a:solidFill>
                  <a:srgbClr val="000C18"/>
                </a:solidFill>
                <a:latin typeface="Poppins"/>
                <a:ea typeface="Poppins"/>
                <a:cs typeface="Poppins"/>
                <a:sym typeface="Poppins"/>
              </a:rPr>
              <a:t>The risk that the financial system as a whole, or a major part of it either in an individual country, a region, or globally</a:t>
            </a:r>
            <a:endParaRPr>
              <a:solidFill>
                <a:srgbClr val="000C18"/>
              </a:solidFill>
              <a:latin typeface="Poppins"/>
              <a:ea typeface="Poppins"/>
              <a:cs typeface="Poppins"/>
              <a:sym typeface="Poppins"/>
            </a:endParaRPr>
          </a:p>
          <a:p>
            <a:pPr marL="457200" lvl="0" indent="-317500" algn="l" rtl="0">
              <a:lnSpc>
                <a:spcPct val="125454"/>
              </a:lnSpc>
              <a:spcBef>
                <a:spcPts val="0"/>
              </a:spcBef>
              <a:spcAft>
                <a:spcPts val="0"/>
              </a:spcAft>
              <a:buClr>
                <a:srgbClr val="000C18"/>
              </a:buClr>
              <a:buSzPts val="1400"/>
              <a:buChar char="●"/>
            </a:pPr>
            <a:r>
              <a:rPr lang="en-GB">
                <a:solidFill>
                  <a:srgbClr val="000C18"/>
                </a:solidFill>
                <a:latin typeface="Poppins"/>
                <a:ea typeface="Poppins"/>
                <a:cs typeface="Poppins"/>
                <a:sym typeface="Poppins"/>
              </a:rPr>
              <a:t>refers to the potential collapse or severe damage of the entire financial system or a significant portion of it due to an unforeseen event</a:t>
            </a:r>
            <a:endParaRPr>
              <a:solidFill>
                <a:srgbClr val="000C18"/>
              </a:solidFill>
              <a:latin typeface="Poppins"/>
              <a:ea typeface="Poppins"/>
              <a:cs typeface="Poppins"/>
              <a:sym typeface="Poppins"/>
            </a:endParaRPr>
          </a:p>
          <a:p>
            <a:pPr marL="457200" lvl="0" indent="-317500" algn="l" rtl="0">
              <a:lnSpc>
                <a:spcPct val="125454"/>
              </a:lnSpc>
              <a:spcBef>
                <a:spcPts val="0"/>
              </a:spcBef>
              <a:spcAft>
                <a:spcPts val="0"/>
              </a:spcAft>
              <a:buClr>
                <a:srgbClr val="000C18"/>
              </a:buClr>
              <a:buSzPts val="1400"/>
              <a:buFont typeface="Poppins"/>
              <a:buChar char="●"/>
            </a:pPr>
            <a:r>
              <a:rPr lang="en-GB">
                <a:solidFill>
                  <a:srgbClr val="000C18"/>
                </a:solidFill>
                <a:latin typeface="Poppins"/>
                <a:ea typeface="Poppins"/>
                <a:cs typeface="Poppins"/>
                <a:sym typeface="Poppins"/>
              </a:rPr>
              <a:t>Threat to the economy and can lead to various financial, reputation, legal, and other risks.</a:t>
            </a:r>
            <a:endParaRPr>
              <a:solidFill>
                <a:srgbClr val="000C18"/>
              </a:solidFill>
              <a:latin typeface="Poppins"/>
              <a:ea typeface="Poppins"/>
              <a:cs typeface="Poppins"/>
              <a:sym typeface="Poppins"/>
            </a:endParaRPr>
          </a:p>
          <a:p>
            <a:pPr marL="457200" lvl="0" indent="-317500" algn="l" rtl="0">
              <a:lnSpc>
                <a:spcPct val="125454"/>
              </a:lnSpc>
              <a:spcBef>
                <a:spcPts val="0"/>
              </a:spcBef>
              <a:spcAft>
                <a:spcPts val="0"/>
              </a:spcAft>
              <a:buClr>
                <a:srgbClr val="000C18"/>
              </a:buClr>
              <a:buSzPts val="1400"/>
              <a:buChar char="●"/>
            </a:pPr>
            <a:r>
              <a:rPr lang="en-GB">
                <a:solidFill>
                  <a:srgbClr val="000C18"/>
                </a:solidFill>
                <a:latin typeface="Poppins"/>
                <a:ea typeface="Poppins"/>
                <a:cs typeface="Poppins"/>
                <a:sym typeface="Poppins"/>
              </a:rPr>
              <a:t>The two most significant measures in mitigating the impact of systemic risk are diversification and stress testing.</a:t>
            </a:r>
            <a:endParaRPr>
              <a:solidFill>
                <a:srgbClr val="000C18"/>
              </a:solidFill>
              <a:latin typeface="Poppins"/>
              <a:ea typeface="Poppins"/>
              <a:cs typeface="Poppins"/>
              <a:sym typeface="Poppins"/>
            </a:endParaRPr>
          </a:p>
          <a:p>
            <a:pPr marL="457200" lvl="0" indent="-317500" algn="l" rtl="0">
              <a:lnSpc>
                <a:spcPct val="125454"/>
              </a:lnSpc>
              <a:spcBef>
                <a:spcPts val="0"/>
              </a:spcBef>
              <a:spcAft>
                <a:spcPts val="0"/>
              </a:spcAft>
              <a:buClr>
                <a:srgbClr val="000C18"/>
              </a:buClr>
              <a:buSzPts val="1400"/>
              <a:buFont typeface="Poppins"/>
              <a:buChar char="●"/>
            </a:pPr>
            <a:r>
              <a:rPr lang="en-GB">
                <a:solidFill>
                  <a:srgbClr val="000C18"/>
                </a:solidFill>
                <a:latin typeface="Poppins"/>
                <a:ea typeface="Poppins"/>
                <a:cs typeface="Poppins"/>
                <a:sym typeface="Poppins"/>
              </a:rPr>
              <a:t>RBC diversified business model, portfolios, products, activities and funding sources help mitigate the potential impacts from systemic risk.</a:t>
            </a:r>
            <a:endParaRPr>
              <a:solidFill>
                <a:srgbClr val="000C18"/>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157"/>
          <p:cNvSpPr/>
          <p:nvPr/>
        </p:nvSpPr>
        <p:spPr>
          <a:xfrm>
            <a:off x="670075" y="1956775"/>
            <a:ext cx="1367400" cy="964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57"/>
          <p:cNvSpPr txBox="1">
            <a:spLocks noGrp="1"/>
          </p:cNvSpPr>
          <p:nvPr>
            <p:ph type="title"/>
          </p:nvPr>
        </p:nvSpPr>
        <p:spPr>
          <a:xfrm>
            <a:off x="-135025" y="3481100"/>
            <a:ext cx="5814900" cy="8418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GB" sz="4000">
                <a:latin typeface="Arial"/>
                <a:ea typeface="Arial"/>
                <a:cs typeface="Arial"/>
                <a:sym typeface="Arial"/>
              </a:rPr>
              <a:t>Risk management Structure</a:t>
            </a:r>
            <a:endParaRPr sz="4000"/>
          </a:p>
        </p:txBody>
      </p:sp>
      <p:sp>
        <p:nvSpPr>
          <p:cNvPr id="1764" name="Google Shape;1764;p157"/>
          <p:cNvSpPr txBox="1">
            <a:spLocks noGrp="1"/>
          </p:cNvSpPr>
          <p:nvPr>
            <p:ph type="title" idx="2"/>
          </p:nvPr>
        </p:nvSpPr>
        <p:spPr>
          <a:xfrm>
            <a:off x="670075" y="2032975"/>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05</a:t>
            </a:r>
            <a:endParaRPr/>
          </a:p>
        </p:txBody>
      </p:sp>
      <p:sp>
        <p:nvSpPr>
          <p:cNvPr id="1765" name="Google Shape;1765;p157">
            <a:hlinkClick r:id="" action="ppaction://hlinkshowjump?jump=nextslide"/>
          </p:cNvPr>
          <p:cNvSpPr/>
          <p:nvPr/>
        </p:nvSpPr>
        <p:spPr>
          <a:xfrm>
            <a:off x="4619550" y="4760300"/>
            <a:ext cx="438300" cy="41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6" name="Google Shape;1766;p157"/>
          <p:cNvGrpSpPr/>
          <p:nvPr/>
        </p:nvGrpSpPr>
        <p:grpSpPr>
          <a:xfrm>
            <a:off x="5379126" y="458806"/>
            <a:ext cx="3125970" cy="2584885"/>
            <a:chOff x="5379126" y="458806"/>
            <a:chExt cx="3125970" cy="2584885"/>
          </a:xfrm>
        </p:grpSpPr>
        <p:sp>
          <p:nvSpPr>
            <p:cNvPr id="1767" name="Google Shape;1767;p157"/>
            <p:cNvSpPr/>
            <p:nvPr/>
          </p:nvSpPr>
          <p:spPr>
            <a:xfrm>
              <a:off x="5379126" y="2861196"/>
              <a:ext cx="3125970" cy="182495"/>
            </a:xfrm>
            <a:custGeom>
              <a:avLst/>
              <a:gdLst/>
              <a:ahLst/>
              <a:cxnLst/>
              <a:rect l="l" t="t" r="r" b="b"/>
              <a:pathLst>
                <a:path w="161716" h="9441" extrusionOk="0">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57"/>
            <p:cNvSpPr/>
            <p:nvPr/>
          </p:nvSpPr>
          <p:spPr>
            <a:xfrm>
              <a:off x="5624150" y="2777375"/>
              <a:ext cx="845395" cy="148976"/>
            </a:xfrm>
            <a:custGeom>
              <a:avLst/>
              <a:gdLst/>
              <a:ahLst/>
              <a:cxnLst/>
              <a:rect l="l" t="t" r="r" b="b"/>
              <a:pathLst>
                <a:path w="40964" h="7706" extrusionOk="0">
                  <a:moveTo>
                    <a:pt x="1" y="0"/>
                  </a:moveTo>
                  <a:lnTo>
                    <a:pt x="1"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57"/>
            <p:cNvSpPr/>
            <p:nvPr/>
          </p:nvSpPr>
          <p:spPr>
            <a:xfrm>
              <a:off x="5677658" y="2777381"/>
              <a:ext cx="791834" cy="16778"/>
            </a:xfrm>
            <a:custGeom>
              <a:avLst/>
              <a:gdLst/>
              <a:ahLst/>
              <a:cxnLst/>
              <a:rect l="l" t="t" r="r" b="b"/>
              <a:pathLst>
                <a:path w="40964" h="868" extrusionOk="0">
                  <a:moveTo>
                    <a:pt x="1" y="0"/>
                  </a:moveTo>
                  <a:lnTo>
                    <a:pt x="1"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57"/>
            <p:cNvSpPr/>
            <p:nvPr/>
          </p:nvSpPr>
          <p:spPr>
            <a:xfrm>
              <a:off x="5807266"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57"/>
            <p:cNvSpPr/>
            <p:nvPr/>
          </p:nvSpPr>
          <p:spPr>
            <a:xfrm>
              <a:off x="5878845"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57"/>
            <p:cNvSpPr/>
            <p:nvPr/>
          </p:nvSpPr>
          <p:spPr>
            <a:xfrm>
              <a:off x="5950404"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57"/>
            <p:cNvSpPr/>
            <p:nvPr/>
          </p:nvSpPr>
          <p:spPr>
            <a:xfrm>
              <a:off x="6021983"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57"/>
            <p:cNvSpPr/>
            <p:nvPr/>
          </p:nvSpPr>
          <p:spPr>
            <a:xfrm>
              <a:off x="6093562" y="2777381"/>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57"/>
            <p:cNvSpPr/>
            <p:nvPr/>
          </p:nvSpPr>
          <p:spPr>
            <a:xfrm>
              <a:off x="6165122" y="2777381"/>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57"/>
            <p:cNvSpPr/>
            <p:nvPr/>
          </p:nvSpPr>
          <p:spPr>
            <a:xfrm>
              <a:off x="6237339" y="2777381"/>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57"/>
            <p:cNvSpPr/>
            <p:nvPr/>
          </p:nvSpPr>
          <p:spPr>
            <a:xfrm>
              <a:off x="6308918" y="2777381"/>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57"/>
            <p:cNvSpPr/>
            <p:nvPr/>
          </p:nvSpPr>
          <p:spPr>
            <a:xfrm>
              <a:off x="6380497" y="2777381"/>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57"/>
            <p:cNvSpPr/>
            <p:nvPr/>
          </p:nvSpPr>
          <p:spPr>
            <a:xfrm>
              <a:off x="5646073" y="2628424"/>
              <a:ext cx="791177" cy="148976"/>
            </a:xfrm>
            <a:custGeom>
              <a:avLst/>
              <a:gdLst/>
              <a:ahLst/>
              <a:cxnLst/>
              <a:rect l="l" t="t" r="r" b="b"/>
              <a:pathLst>
                <a:path w="40930" h="7707" extrusionOk="0">
                  <a:moveTo>
                    <a:pt x="0" y="1"/>
                  </a:moveTo>
                  <a:lnTo>
                    <a:pt x="0" y="7706"/>
                  </a:lnTo>
                  <a:lnTo>
                    <a:pt x="40929" y="7706"/>
                  </a:lnTo>
                  <a:lnTo>
                    <a:pt x="409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57"/>
            <p:cNvSpPr/>
            <p:nvPr/>
          </p:nvSpPr>
          <p:spPr>
            <a:xfrm>
              <a:off x="5646073" y="2628424"/>
              <a:ext cx="791177" cy="16798"/>
            </a:xfrm>
            <a:custGeom>
              <a:avLst/>
              <a:gdLst/>
              <a:ahLst/>
              <a:cxnLst/>
              <a:rect l="l" t="t" r="r" b="b"/>
              <a:pathLst>
                <a:path w="40930" h="869" extrusionOk="0">
                  <a:moveTo>
                    <a:pt x="0" y="1"/>
                  </a:moveTo>
                  <a:lnTo>
                    <a:pt x="0" y="868"/>
                  </a:lnTo>
                  <a:lnTo>
                    <a:pt x="40929" y="868"/>
                  </a:lnTo>
                  <a:lnTo>
                    <a:pt x="409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57"/>
            <p:cNvSpPr/>
            <p:nvPr/>
          </p:nvSpPr>
          <p:spPr>
            <a:xfrm>
              <a:off x="5775023"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57"/>
            <p:cNvSpPr/>
            <p:nvPr/>
          </p:nvSpPr>
          <p:spPr>
            <a:xfrm>
              <a:off x="5846602"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57"/>
            <p:cNvSpPr/>
            <p:nvPr/>
          </p:nvSpPr>
          <p:spPr>
            <a:xfrm>
              <a:off x="5918162"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57"/>
            <p:cNvSpPr/>
            <p:nvPr/>
          </p:nvSpPr>
          <p:spPr>
            <a:xfrm>
              <a:off x="5990379"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57"/>
            <p:cNvSpPr/>
            <p:nvPr/>
          </p:nvSpPr>
          <p:spPr>
            <a:xfrm>
              <a:off x="6061320" y="2628424"/>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57"/>
            <p:cNvSpPr/>
            <p:nvPr/>
          </p:nvSpPr>
          <p:spPr>
            <a:xfrm>
              <a:off x="6132880" y="2628424"/>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57"/>
            <p:cNvSpPr/>
            <p:nvPr/>
          </p:nvSpPr>
          <p:spPr>
            <a:xfrm>
              <a:off x="6205097" y="2628424"/>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57"/>
            <p:cNvSpPr/>
            <p:nvPr/>
          </p:nvSpPr>
          <p:spPr>
            <a:xfrm>
              <a:off x="6276676" y="2628424"/>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57"/>
            <p:cNvSpPr/>
            <p:nvPr/>
          </p:nvSpPr>
          <p:spPr>
            <a:xfrm>
              <a:off x="6348255" y="2628424"/>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57"/>
            <p:cNvSpPr/>
            <p:nvPr/>
          </p:nvSpPr>
          <p:spPr>
            <a:xfrm>
              <a:off x="5622858" y="2479487"/>
              <a:ext cx="791815" cy="148957"/>
            </a:xfrm>
            <a:custGeom>
              <a:avLst/>
              <a:gdLst/>
              <a:ahLst/>
              <a:cxnLst/>
              <a:rect l="l" t="t" r="r" b="b"/>
              <a:pathLst>
                <a:path w="40963"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57"/>
            <p:cNvSpPr/>
            <p:nvPr/>
          </p:nvSpPr>
          <p:spPr>
            <a:xfrm>
              <a:off x="5622858" y="2479487"/>
              <a:ext cx="791815" cy="16778"/>
            </a:xfrm>
            <a:custGeom>
              <a:avLst/>
              <a:gdLst/>
              <a:ahLst/>
              <a:cxnLst/>
              <a:rect l="l" t="t" r="r" b="b"/>
              <a:pathLst>
                <a:path w="40963"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57"/>
            <p:cNvSpPr/>
            <p:nvPr/>
          </p:nvSpPr>
          <p:spPr>
            <a:xfrm>
              <a:off x="5824025"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57"/>
            <p:cNvSpPr/>
            <p:nvPr/>
          </p:nvSpPr>
          <p:spPr>
            <a:xfrm>
              <a:off x="5895604" y="247948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57"/>
            <p:cNvSpPr/>
            <p:nvPr/>
          </p:nvSpPr>
          <p:spPr>
            <a:xfrm>
              <a:off x="5967183"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57"/>
            <p:cNvSpPr/>
            <p:nvPr/>
          </p:nvSpPr>
          <p:spPr>
            <a:xfrm>
              <a:off x="6038743"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57"/>
            <p:cNvSpPr/>
            <p:nvPr/>
          </p:nvSpPr>
          <p:spPr>
            <a:xfrm>
              <a:off x="6110322"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57"/>
            <p:cNvSpPr/>
            <p:nvPr/>
          </p:nvSpPr>
          <p:spPr>
            <a:xfrm>
              <a:off x="6181901"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57"/>
            <p:cNvSpPr/>
            <p:nvPr/>
          </p:nvSpPr>
          <p:spPr>
            <a:xfrm>
              <a:off x="6253460" y="247948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57"/>
            <p:cNvSpPr/>
            <p:nvPr/>
          </p:nvSpPr>
          <p:spPr>
            <a:xfrm>
              <a:off x="6325039" y="247948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57"/>
            <p:cNvSpPr/>
            <p:nvPr/>
          </p:nvSpPr>
          <p:spPr>
            <a:xfrm>
              <a:off x="5658966" y="2330530"/>
              <a:ext cx="791177" cy="148976"/>
            </a:xfrm>
            <a:custGeom>
              <a:avLst/>
              <a:gdLst/>
              <a:ahLst/>
              <a:cxnLst/>
              <a:rect l="l" t="t" r="r" b="b"/>
              <a:pathLst>
                <a:path w="40930" h="7707" extrusionOk="0">
                  <a:moveTo>
                    <a:pt x="0" y="1"/>
                  </a:moveTo>
                  <a:lnTo>
                    <a:pt x="0"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57"/>
            <p:cNvSpPr/>
            <p:nvPr/>
          </p:nvSpPr>
          <p:spPr>
            <a:xfrm>
              <a:off x="5658966" y="2330530"/>
              <a:ext cx="791177" cy="16798"/>
            </a:xfrm>
            <a:custGeom>
              <a:avLst/>
              <a:gdLst/>
              <a:ahLst/>
              <a:cxnLst/>
              <a:rect l="l" t="t" r="r" b="b"/>
              <a:pathLst>
                <a:path w="40930" h="869" extrusionOk="0">
                  <a:moveTo>
                    <a:pt x="0" y="1"/>
                  </a:moveTo>
                  <a:lnTo>
                    <a:pt x="0"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57"/>
            <p:cNvSpPr/>
            <p:nvPr/>
          </p:nvSpPr>
          <p:spPr>
            <a:xfrm>
              <a:off x="5788574"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57"/>
            <p:cNvSpPr/>
            <p:nvPr/>
          </p:nvSpPr>
          <p:spPr>
            <a:xfrm>
              <a:off x="5860133"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57"/>
            <p:cNvSpPr/>
            <p:nvPr/>
          </p:nvSpPr>
          <p:spPr>
            <a:xfrm>
              <a:off x="5931712"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57"/>
            <p:cNvSpPr/>
            <p:nvPr/>
          </p:nvSpPr>
          <p:spPr>
            <a:xfrm>
              <a:off x="6003291"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57"/>
            <p:cNvSpPr/>
            <p:nvPr/>
          </p:nvSpPr>
          <p:spPr>
            <a:xfrm>
              <a:off x="6074851"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57"/>
            <p:cNvSpPr/>
            <p:nvPr/>
          </p:nvSpPr>
          <p:spPr>
            <a:xfrm>
              <a:off x="6146430" y="2330530"/>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57"/>
            <p:cNvSpPr/>
            <p:nvPr/>
          </p:nvSpPr>
          <p:spPr>
            <a:xfrm>
              <a:off x="6218009"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57"/>
            <p:cNvSpPr/>
            <p:nvPr/>
          </p:nvSpPr>
          <p:spPr>
            <a:xfrm>
              <a:off x="6289569" y="2330530"/>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57"/>
            <p:cNvSpPr/>
            <p:nvPr/>
          </p:nvSpPr>
          <p:spPr>
            <a:xfrm>
              <a:off x="6361148" y="2330530"/>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57"/>
            <p:cNvSpPr/>
            <p:nvPr/>
          </p:nvSpPr>
          <p:spPr>
            <a:xfrm>
              <a:off x="5624153" y="2181592"/>
              <a:ext cx="791177" cy="148957"/>
            </a:xfrm>
            <a:custGeom>
              <a:avLst/>
              <a:gdLst/>
              <a:ahLst/>
              <a:cxnLst/>
              <a:rect l="l" t="t" r="r" b="b"/>
              <a:pathLst>
                <a:path w="40930" h="7706" extrusionOk="0">
                  <a:moveTo>
                    <a:pt x="0" y="0"/>
                  </a:moveTo>
                  <a:lnTo>
                    <a:pt x="0" y="7706"/>
                  </a:lnTo>
                  <a:lnTo>
                    <a:pt x="40929" y="7706"/>
                  </a:lnTo>
                  <a:lnTo>
                    <a:pt x="409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57"/>
            <p:cNvSpPr/>
            <p:nvPr/>
          </p:nvSpPr>
          <p:spPr>
            <a:xfrm>
              <a:off x="5624153" y="2181592"/>
              <a:ext cx="791177" cy="16778"/>
            </a:xfrm>
            <a:custGeom>
              <a:avLst/>
              <a:gdLst/>
              <a:ahLst/>
              <a:cxnLst/>
              <a:rect l="l" t="t" r="r" b="b"/>
              <a:pathLst>
                <a:path w="40930" h="868" extrusionOk="0">
                  <a:moveTo>
                    <a:pt x="0" y="0"/>
                  </a:moveTo>
                  <a:lnTo>
                    <a:pt x="0" y="868"/>
                  </a:lnTo>
                  <a:lnTo>
                    <a:pt x="40929" y="868"/>
                  </a:lnTo>
                  <a:lnTo>
                    <a:pt x="409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57"/>
            <p:cNvSpPr/>
            <p:nvPr/>
          </p:nvSpPr>
          <p:spPr>
            <a:xfrm>
              <a:off x="6326334"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57"/>
            <p:cNvSpPr/>
            <p:nvPr/>
          </p:nvSpPr>
          <p:spPr>
            <a:xfrm>
              <a:off x="6254755"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57"/>
            <p:cNvSpPr/>
            <p:nvPr/>
          </p:nvSpPr>
          <p:spPr>
            <a:xfrm>
              <a:off x="6183176"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57"/>
            <p:cNvSpPr/>
            <p:nvPr/>
          </p:nvSpPr>
          <p:spPr>
            <a:xfrm>
              <a:off x="6111617"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57"/>
            <p:cNvSpPr/>
            <p:nvPr/>
          </p:nvSpPr>
          <p:spPr>
            <a:xfrm>
              <a:off x="6040038" y="2181592"/>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57"/>
            <p:cNvSpPr/>
            <p:nvPr/>
          </p:nvSpPr>
          <p:spPr>
            <a:xfrm>
              <a:off x="5968459"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57"/>
            <p:cNvSpPr/>
            <p:nvPr/>
          </p:nvSpPr>
          <p:spPr>
            <a:xfrm>
              <a:off x="5896899" y="2181592"/>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57"/>
            <p:cNvSpPr/>
            <p:nvPr/>
          </p:nvSpPr>
          <p:spPr>
            <a:xfrm>
              <a:off x="5825320" y="2181592"/>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57"/>
            <p:cNvSpPr/>
            <p:nvPr/>
          </p:nvSpPr>
          <p:spPr>
            <a:xfrm>
              <a:off x="5656376" y="2032635"/>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57"/>
            <p:cNvSpPr/>
            <p:nvPr/>
          </p:nvSpPr>
          <p:spPr>
            <a:xfrm>
              <a:off x="5656376" y="2032635"/>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57"/>
            <p:cNvSpPr/>
            <p:nvPr/>
          </p:nvSpPr>
          <p:spPr>
            <a:xfrm>
              <a:off x="6358557"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57"/>
            <p:cNvSpPr/>
            <p:nvPr/>
          </p:nvSpPr>
          <p:spPr>
            <a:xfrm>
              <a:off x="6286998"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57"/>
            <p:cNvSpPr/>
            <p:nvPr/>
          </p:nvSpPr>
          <p:spPr>
            <a:xfrm>
              <a:off x="6215419"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57"/>
            <p:cNvSpPr/>
            <p:nvPr/>
          </p:nvSpPr>
          <p:spPr>
            <a:xfrm>
              <a:off x="6143840" y="2032635"/>
              <a:ext cx="30986" cy="148976"/>
            </a:xfrm>
            <a:custGeom>
              <a:avLst/>
              <a:gdLst/>
              <a:ahLst/>
              <a:cxnLst/>
              <a:rect l="l" t="t" r="r" b="b"/>
              <a:pathLst>
                <a:path w="1603"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57"/>
            <p:cNvSpPr/>
            <p:nvPr/>
          </p:nvSpPr>
          <p:spPr>
            <a:xfrm>
              <a:off x="6072280"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57"/>
            <p:cNvSpPr/>
            <p:nvPr/>
          </p:nvSpPr>
          <p:spPr>
            <a:xfrm>
              <a:off x="6000701"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57"/>
            <p:cNvSpPr/>
            <p:nvPr/>
          </p:nvSpPr>
          <p:spPr>
            <a:xfrm>
              <a:off x="5929141" y="2032635"/>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57"/>
            <p:cNvSpPr/>
            <p:nvPr/>
          </p:nvSpPr>
          <p:spPr>
            <a:xfrm>
              <a:off x="5857562" y="2032635"/>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57"/>
            <p:cNvSpPr/>
            <p:nvPr/>
          </p:nvSpPr>
          <p:spPr>
            <a:xfrm>
              <a:off x="5785983" y="2032635"/>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57"/>
            <p:cNvSpPr/>
            <p:nvPr/>
          </p:nvSpPr>
          <p:spPr>
            <a:xfrm>
              <a:off x="5678953" y="1883697"/>
              <a:ext cx="791834" cy="148957"/>
            </a:xfrm>
            <a:custGeom>
              <a:avLst/>
              <a:gdLst/>
              <a:ahLst/>
              <a:cxnLst/>
              <a:rect l="l" t="t" r="r" b="b"/>
              <a:pathLst>
                <a:path w="40964" h="7706" extrusionOk="0">
                  <a:moveTo>
                    <a:pt x="0" y="0"/>
                  </a:moveTo>
                  <a:lnTo>
                    <a:pt x="0" y="7706"/>
                  </a:lnTo>
                  <a:lnTo>
                    <a:pt x="40963" y="7706"/>
                  </a:lnTo>
                  <a:lnTo>
                    <a:pt x="409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57"/>
            <p:cNvSpPr/>
            <p:nvPr/>
          </p:nvSpPr>
          <p:spPr>
            <a:xfrm>
              <a:off x="5678953" y="1883697"/>
              <a:ext cx="791834" cy="16778"/>
            </a:xfrm>
            <a:custGeom>
              <a:avLst/>
              <a:gdLst/>
              <a:ahLst/>
              <a:cxnLst/>
              <a:rect l="l" t="t" r="r" b="b"/>
              <a:pathLst>
                <a:path w="40964" h="868" extrusionOk="0">
                  <a:moveTo>
                    <a:pt x="0" y="0"/>
                  </a:moveTo>
                  <a:lnTo>
                    <a:pt x="0" y="868"/>
                  </a:lnTo>
                  <a:lnTo>
                    <a:pt x="40963" y="868"/>
                  </a:lnTo>
                  <a:lnTo>
                    <a:pt x="40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57"/>
            <p:cNvSpPr/>
            <p:nvPr/>
          </p:nvSpPr>
          <p:spPr>
            <a:xfrm>
              <a:off x="6381135"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57"/>
            <p:cNvSpPr/>
            <p:nvPr/>
          </p:nvSpPr>
          <p:spPr>
            <a:xfrm>
              <a:off x="6309556" y="1883697"/>
              <a:ext cx="31624" cy="148957"/>
            </a:xfrm>
            <a:custGeom>
              <a:avLst/>
              <a:gdLst/>
              <a:ahLst/>
              <a:cxnLst/>
              <a:rect l="l" t="t" r="r" b="b"/>
              <a:pathLst>
                <a:path w="1636" h="7706" extrusionOk="0">
                  <a:moveTo>
                    <a:pt x="1" y="0"/>
                  </a:moveTo>
                  <a:lnTo>
                    <a:pt x="1"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57"/>
            <p:cNvSpPr/>
            <p:nvPr/>
          </p:nvSpPr>
          <p:spPr>
            <a:xfrm>
              <a:off x="6237996" y="1883697"/>
              <a:ext cx="31605" cy="148957"/>
            </a:xfrm>
            <a:custGeom>
              <a:avLst/>
              <a:gdLst/>
              <a:ahLst/>
              <a:cxnLst/>
              <a:rect l="l" t="t" r="r" b="b"/>
              <a:pathLst>
                <a:path w="1635" h="7706" extrusionOk="0">
                  <a:moveTo>
                    <a:pt x="0" y="0"/>
                  </a:moveTo>
                  <a:lnTo>
                    <a:pt x="0" y="7706"/>
                  </a:lnTo>
                  <a:lnTo>
                    <a:pt x="1635" y="7706"/>
                  </a:lnTo>
                  <a:lnTo>
                    <a:pt x="16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57"/>
            <p:cNvSpPr/>
            <p:nvPr/>
          </p:nvSpPr>
          <p:spPr>
            <a:xfrm>
              <a:off x="6166417" y="1883697"/>
              <a:ext cx="30967" cy="148957"/>
            </a:xfrm>
            <a:custGeom>
              <a:avLst/>
              <a:gdLst/>
              <a:ahLst/>
              <a:cxnLst/>
              <a:rect l="l" t="t" r="r" b="b"/>
              <a:pathLst>
                <a:path w="1602" h="7706" extrusionOk="0">
                  <a:moveTo>
                    <a:pt x="0" y="0"/>
                  </a:moveTo>
                  <a:lnTo>
                    <a:pt x="0"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57"/>
            <p:cNvSpPr/>
            <p:nvPr/>
          </p:nvSpPr>
          <p:spPr>
            <a:xfrm>
              <a:off x="6094838"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57"/>
            <p:cNvSpPr/>
            <p:nvPr/>
          </p:nvSpPr>
          <p:spPr>
            <a:xfrm>
              <a:off x="6023279"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57"/>
            <p:cNvSpPr/>
            <p:nvPr/>
          </p:nvSpPr>
          <p:spPr>
            <a:xfrm>
              <a:off x="5951700" y="1883697"/>
              <a:ext cx="30967" cy="148957"/>
            </a:xfrm>
            <a:custGeom>
              <a:avLst/>
              <a:gdLst/>
              <a:ahLst/>
              <a:cxnLst/>
              <a:rect l="l" t="t" r="r" b="b"/>
              <a:pathLst>
                <a:path w="1602"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57"/>
            <p:cNvSpPr/>
            <p:nvPr/>
          </p:nvSpPr>
          <p:spPr>
            <a:xfrm>
              <a:off x="5880121" y="1883697"/>
              <a:ext cx="30986" cy="148957"/>
            </a:xfrm>
            <a:custGeom>
              <a:avLst/>
              <a:gdLst/>
              <a:ahLst/>
              <a:cxnLst/>
              <a:rect l="l" t="t" r="r" b="b"/>
              <a:pathLst>
                <a:path w="1603" h="7706" extrusionOk="0">
                  <a:moveTo>
                    <a:pt x="1" y="0"/>
                  </a:moveTo>
                  <a:lnTo>
                    <a:pt x="1" y="7706"/>
                  </a:lnTo>
                  <a:lnTo>
                    <a:pt x="1602" y="7706"/>
                  </a:lnTo>
                  <a:lnTo>
                    <a:pt x="1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57"/>
            <p:cNvSpPr/>
            <p:nvPr/>
          </p:nvSpPr>
          <p:spPr>
            <a:xfrm>
              <a:off x="5808561" y="1883697"/>
              <a:ext cx="30967" cy="148957"/>
            </a:xfrm>
            <a:custGeom>
              <a:avLst/>
              <a:gdLst/>
              <a:ahLst/>
              <a:cxnLst/>
              <a:rect l="l" t="t" r="r" b="b"/>
              <a:pathLst>
                <a:path w="1602" h="7706" extrusionOk="0">
                  <a:moveTo>
                    <a:pt x="0" y="0"/>
                  </a:moveTo>
                  <a:lnTo>
                    <a:pt x="0" y="7706"/>
                  </a:lnTo>
                  <a:lnTo>
                    <a:pt x="1601" y="7706"/>
                  </a:lnTo>
                  <a:lnTo>
                    <a:pt x="1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57"/>
            <p:cNvSpPr/>
            <p:nvPr/>
          </p:nvSpPr>
          <p:spPr>
            <a:xfrm>
              <a:off x="5643483" y="1734741"/>
              <a:ext cx="791196" cy="148976"/>
            </a:xfrm>
            <a:custGeom>
              <a:avLst/>
              <a:gdLst/>
              <a:ahLst/>
              <a:cxnLst/>
              <a:rect l="l" t="t" r="r" b="b"/>
              <a:pathLst>
                <a:path w="40931" h="7707" extrusionOk="0">
                  <a:moveTo>
                    <a:pt x="1" y="1"/>
                  </a:moveTo>
                  <a:lnTo>
                    <a:pt x="1" y="7706"/>
                  </a:lnTo>
                  <a:lnTo>
                    <a:pt x="40930" y="7706"/>
                  </a:lnTo>
                  <a:lnTo>
                    <a:pt x="409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7"/>
            <p:cNvSpPr/>
            <p:nvPr/>
          </p:nvSpPr>
          <p:spPr>
            <a:xfrm>
              <a:off x="5643483" y="1734741"/>
              <a:ext cx="791196" cy="16798"/>
            </a:xfrm>
            <a:custGeom>
              <a:avLst/>
              <a:gdLst/>
              <a:ahLst/>
              <a:cxnLst/>
              <a:rect l="l" t="t" r="r" b="b"/>
              <a:pathLst>
                <a:path w="40931" h="869" extrusionOk="0">
                  <a:moveTo>
                    <a:pt x="1" y="1"/>
                  </a:moveTo>
                  <a:lnTo>
                    <a:pt x="1" y="868"/>
                  </a:lnTo>
                  <a:lnTo>
                    <a:pt x="40930" y="868"/>
                  </a:lnTo>
                  <a:lnTo>
                    <a:pt x="409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7"/>
            <p:cNvSpPr/>
            <p:nvPr/>
          </p:nvSpPr>
          <p:spPr>
            <a:xfrm>
              <a:off x="6345664"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57"/>
            <p:cNvSpPr/>
            <p:nvPr/>
          </p:nvSpPr>
          <p:spPr>
            <a:xfrm>
              <a:off x="6274105"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57"/>
            <p:cNvSpPr/>
            <p:nvPr/>
          </p:nvSpPr>
          <p:spPr>
            <a:xfrm>
              <a:off x="6202526" y="1734741"/>
              <a:ext cx="30967" cy="148976"/>
            </a:xfrm>
            <a:custGeom>
              <a:avLst/>
              <a:gdLst/>
              <a:ahLst/>
              <a:cxnLst/>
              <a:rect l="l" t="t" r="r" b="b"/>
              <a:pathLst>
                <a:path w="1602" h="7707" extrusionOk="0">
                  <a:moveTo>
                    <a:pt x="0" y="1"/>
                  </a:moveTo>
                  <a:lnTo>
                    <a:pt x="0"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57"/>
            <p:cNvSpPr/>
            <p:nvPr/>
          </p:nvSpPr>
          <p:spPr>
            <a:xfrm>
              <a:off x="6130309"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57"/>
            <p:cNvSpPr/>
            <p:nvPr/>
          </p:nvSpPr>
          <p:spPr>
            <a:xfrm>
              <a:off x="6059387" y="1734741"/>
              <a:ext cx="30967" cy="148976"/>
            </a:xfrm>
            <a:custGeom>
              <a:avLst/>
              <a:gdLst/>
              <a:ahLst/>
              <a:cxnLst/>
              <a:rect l="l" t="t" r="r" b="b"/>
              <a:pathLst>
                <a:path w="1602" h="7707" extrusionOk="0">
                  <a:moveTo>
                    <a:pt x="0" y="1"/>
                  </a:moveTo>
                  <a:lnTo>
                    <a:pt x="0" y="7706"/>
                  </a:lnTo>
                  <a:lnTo>
                    <a:pt x="1601" y="7706"/>
                  </a:lnTo>
                  <a:lnTo>
                    <a:pt x="1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7"/>
            <p:cNvSpPr/>
            <p:nvPr/>
          </p:nvSpPr>
          <p:spPr>
            <a:xfrm>
              <a:off x="5987808" y="1734741"/>
              <a:ext cx="30967" cy="148976"/>
            </a:xfrm>
            <a:custGeom>
              <a:avLst/>
              <a:gdLst/>
              <a:ahLst/>
              <a:cxnLst/>
              <a:rect l="l" t="t" r="r" b="b"/>
              <a:pathLst>
                <a:path w="1602" h="7707" extrusionOk="0">
                  <a:moveTo>
                    <a:pt x="1" y="1"/>
                  </a:moveTo>
                  <a:lnTo>
                    <a:pt x="1" y="7706"/>
                  </a:lnTo>
                  <a:lnTo>
                    <a:pt x="1602" y="7706"/>
                  </a:lnTo>
                  <a:lnTo>
                    <a:pt x="16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7"/>
            <p:cNvSpPr/>
            <p:nvPr/>
          </p:nvSpPr>
          <p:spPr>
            <a:xfrm>
              <a:off x="5915591"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7"/>
            <p:cNvSpPr/>
            <p:nvPr/>
          </p:nvSpPr>
          <p:spPr>
            <a:xfrm>
              <a:off x="5844012" y="1734741"/>
              <a:ext cx="31624" cy="148976"/>
            </a:xfrm>
            <a:custGeom>
              <a:avLst/>
              <a:gdLst/>
              <a:ahLst/>
              <a:cxnLst/>
              <a:rect l="l" t="t" r="r" b="b"/>
              <a:pathLst>
                <a:path w="1636" h="7707" extrusionOk="0">
                  <a:moveTo>
                    <a:pt x="1" y="1"/>
                  </a:moveTo>
                  <a:lnTo>
                    <a:pt x="1"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7"/>
            <p:cNvSpPr/>
            <p:nvPr/>
          </p:nvSpPr>
          <p:spPr>
            <a:xfrm>
              <a:off x="5772452" y="1734741"/>
              <a:ext cx="31605" cy="148976"/>
            </a:xfrm>
            <a:custGeom>
              <a:avLst/>
              <a:gdLst/>
              <a:ahLst/>
              <a:cxnLst/>
              <a:rect l="l" t="t" r="r" b="b"/>
              <a:pathLst>
                <a:path w="1635" h="7707" extrusionOk="0">
                  <a:moveTo>
                    <a:pt x="0" y="1"/>
                  </a:moveTo>
                  <a:lnTo>
                    <a:pt x="0" y="7706"/>
                  </a:lnTo>
                  <a:lnTo>
                    <a:pt x="1635" y="7706"/>
                  </a:lnTo>
                  <a:lnTo>
                    <a:pt x="16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7"/>
            <p:cNvSpPr/>
            <p:nvPr/>
          </p:nvSpPr>
          <p:spPr>
            <a:xfrm>
              <a:off x="5862724" y="1145021"/>
              <a:ext cx="2386733" cy="1794230"/>
            </a:xfrm>
            <a:custGeom>
              <a:avLst/>
              <a:gdLst/>
              <a:ahLst/>
              <a:cxnLst/>
              <a:rect l="l" t="t" r="r" b="b"/>
              <a:pathLst>
                <a:path w="123473" h="92821" extrusionOk="0">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7"/>
            <p:cNvSpPr/>
            <p:nvPr/>
          </p:nvSpPr>
          <p:spPr>
            <a:xfrm>
              <a:off x="5949129" y="1190543"/>
              <a:ext cx="2249046" cy="1704848"/>
            </a:xfrm>
            <a:custGeom>
              <a:avLst/>
              <a:gdLst/>
              <a:ahLst/>
              <a:cxnLst/>
              <a:rect l="l" t="t" r="r" b="b"/>
              <a:pathLst>
                <a:path w="116350" h="88197" extrusionOk="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57"/>
            <p:cNvSpPr/>
            <p:nvPr/>
          </p:nvSpPr>
          <p:spPr>
            <a:xfrm>
              <a:off x="7699093" y="2433056"/>
              <a:ext cx="33538" cy="493282"/>
            </a:xfrm>
            <a:custGeom>
              <a:avLst/>
              <a:gdLst/>
              <a:ahLst/>
              <a:cxnLst/>
              <a:rect l="l" t="t" r="r" b="b"/>
              <a:pathLst>
                <a:path w="1735" h="25519" extrusionOk="0">
                  <a:moveTo>
                    <a:pt x="0" y="1"/>
                  </a:moveTo>
                  <a:lnTo>
                    <a:pt x="0" y="25519"/>
                  </a:lnTo>
                  <a:lnTo>
                    <a:pt x="1735" y="2551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57"/>
            <p:cNvSpPr/>
            <p:nvPr/>
          </p:nvSpPr>
          <p:spPr>
            <a:xfrm>
              <a:off x="7989256" y="2164833"/>
              <a:ext cx="32900" cy="761505"/>
            </a:xfrm>
            <a:custGeom>
              <a:avLst/>
              <a:gdLst/>
              <a:ahLst/>
              <a:cxnLst/>
              <a:rect l="l" t="t" r="r" b="b"/>
              <a:pathLst>
                <a:path w="1702" h="39395" extrusionOk="0">
                  <a:moveTo>
                    <a:pt x="0" y="0"/>
                  </a:moveTo>
                  <a:lnTo>
                    <a:pt x="0" y="39395"/>
                  </a:lnTo>
                  <a:lnTo>
                    <a:pt x="1701" y="39395"/>
                  </a:lnTo>
                  <a:lnTo>
                    <a:pt x="1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7"/>
            <p:cNvSpPr/>
            <p:nvPr/>
          </p:nvSpPr>
          <p:spPr>
            <a:xfrm>
              <a:off x="8283922" y="2347308"/>
              <a:ext cx="33538" cy="579030"/>
            </a:xfrm>
            <a:custGeom>
              <a:avLst/>
              <a:gdLst/>
              <a:ahLst/>
              <a:cxnLst/>
              <a:rect l="l" t="t" r="r" b="b"/>
              <a:pathLst>
                <a:path w="1735" h="29955" extrusionOk="0">
                  <a:moveTo>
                    <a:pt x="0" y="0"/>
                  </a:moveTo>
                  <a:lnTo>
                    <a:pt x="0" y="29955"/>
                  </a:lnTo>
                  <a:lnTo>
                    <a:pt x="1735" y="29955"/>
                  </a:lnTo>
                  <a:lnTo>
                    <a:pt x="17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7"/>
            <p:cNvSpPr/>
            <p:nvPr/>
          </p:nvSpPr>
          <p:spPr>
            <a:xfrm>
              <a:off x="7466959" y="2433056"/>
              <a:ext cx="232153" cy="493282"/>
            </a:xfrm>
            <a:custGeom>
              <a:avLst/>
              <a:gdLst/>
              <a:ahLst/>
              <a:cxnLst/>
              <a:rect l="l" t="t" r="r" b="b"/>
              <a:pathLst>
                <a:path w="12010" h="25519" extrusionOk="0">
                  <a:moveTo>
                    <a:pt x="1" y="1"/>
                  </a:moveTo>
                  <a:lnTo>
                    <a:pt x="1" y="25519"/>
                  </a:lnTo>
                  <a:lnTo>
                    <a:pt x="12009" y="25519"/>
                  </a:lnTo>
                  <a:lnTo>
                    <a:pt x="1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7"/>
            <p:cNvSpPr/>
            <p:nvPr/>
          </p:nvSpPr>
          <p:spPr>
            <a:xfrm>
              <a:off x="7756484" y="2164833"/>
              <a:ext cx="232791" cy="761505"/>
            </a:xfrm>
            <a:custGeom>
              <a:avLst/>
              <a:gdLst/>
              <a:ahLst/>
              <a:cxnLst/>
              <a:rect l="l" t="t" r="r" b="b"/>
              <a:pathLst>
                <a:path w="12043" h="39395" extrusionOk="0">
                  <a:moveTo>
                    <a:pt x="0" y="0"/>
                  </a:moveTo>
                  <a:lnTo>
                    <a:pt x="0" y="39395"/>
                  </a:lnTo>
                  <a:lnTo>
                    <a:pt x="12042" y="39395"/>
                  </a:lnTo>
                  <a:lnTo>
                    <a:pt x="1204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7"/>
            <p:cNvSpPr/>
            <p:nvPr/>
          </p:nvSpPr>
          <p:spPr>
            <a:xfrm>
              <a:off x="8051788" y="2347308"/>
              <a:ext cx="232791" cy="579030"/>
            </a:xfrm>
            <a:custGeom>
              <a:avLst/>
              <a:gdLst/>
              <a:ahLst/>
              <a:cxnLst/>
              <a:rect l="l" t="t" r="r" b="b"/>
              <a:pathLst>
                <a:path w="12043" h="29955" extrusionOk="0">
                  <a:moveTo>
                    <a:pt x="1" y="0"/>
                  </a:moveTo>
                  <a:lnTo>
                    <a:pt x="1" y="29955"/>
                  </a:lnTo>
                  <a:lnTo>
                    <a:pt x="12043" y="29955"/>
                  </a:ln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7"/>
            <p:cNvSpPr/>
            <p:nvPr/>
          </p:nvSpPr>
          <p:spPr>
            <a:xfrm>
              <a:off x="6864076" y="2727085"/>
              <a:ext cx="72893" cy="158641"/>
            </a:xfrm>
            <a:custGeom>
              <a:avLst/>
              <a:gdLst/>
              <a:ahLst/>
              <a:cxnLst/>
              <a:rect l="l" t="t" r="r" b="b"/>
              <a:pathLst>
                <a:path w="3771" h="8207" extrusionOk="0">
                  <a:moveTo>
                    <a:pt x="568" y="1"/>
                  </a:moveTo>
                  <a:lnTo>
                    <a:pt x="1" y="7606"/>
                  </a:lnTo>
                  <a:lnTo>
                    <a:pt x="3237" y="8206"/>
                  </a:lnTo>
                  <a:lnTo>
                    <a:pt x="3770" y="601"/>
                  </a:lnTo>
                  <a:lnTo>
                    <a:pt x="568"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7"/>
            <p:cNvSpPr/>
            <p:nvPr/>
          </p:nvSpPr>
          <p:spPr>
            <a:xfrm>
              <a:off x="7266430" y="2737407"/>
              <a:ext cx="79330" cy="147024"/>
            </a:xfrm>
            <a:custGeom>
              <a:avLst/>
              <a:gdLst/>
              <a:ahLst/>
              <a:cxnLst/>
              <a:rect l="l" t="t" r="r" b="b"/>
              <a:pathLst>
                <a:path w="4104" h="7606" extrusionOk="0">
                  <a:moveTo>
                    <a:pt x="1" y="0"/>
                  </a:moveTo>
                  <a:lnTo>
                    <a:pt x="835" y="7606"/>
                  </a:lnTo>
                  <a:lnTo>
                    <a:pt x="4104" y="7606"/>
                  </a:ln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7"/>
            <p:cNvSpPr/>
            <p:nvPr/>
          </p:nvSpPr>
          <p:spPr>
            <a:xfrm>
              <a:off x="7154876" y="2876680"/>
              <a:ext cx="218622" cy="72236"/>
            </a:xfrm>
            <a:custGeom>
              <a:avLst/>
              <a:gdLst/>
              <a:ahLst/>
              <a:cxnLst/>
              <a:rect l="l" t="t" r="r" b="b"/>
              <a:pathLst>
                <a:path w="11310" h="3737" extrusionOk="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7"/>
            <p:cNvSpPr/>
            <p:nvPr/>
          </p:nvSpPr>
          <p:spPr>
            <a:xfrm>
              <a:off x="6717709" y="2860307"/>
              <a:ext cx="223764" cy="84317"/>
            </a:xfrm>
            <a:custGeom>
              <a:avLst/>
              <a:gdLst/>
              <a:ahLst/>
              <a:cxnLst/>
              <a:rect l="l" t="t" r="r" b="b"/>
              <a:pathLst>
                <a:path w="11576" h="4362" extrusionOk="0">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7"/>
            <p:cNvSpPr/>
            <p:nvPr/>
          </p:nvSpPr>
          <p:spPr>
            <a:xfrm>
              <a:off x="6665479" y="913273"/>
              <a:ext cx="417199" cy="294686"/>
            </a:xfrm>
            <a:custGeom>
              <a:avLst/>
              <a:gdLst/>
              <a:ahLst/>
              <a:cxnLst/>
              <a:rect l="l" t="t" r="r" b="b"/>
              <a:pathLst>
                <a:path w="21583" h="15245" extrusionOk="0">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7"/>
            <p:cNvSpPr/>
            <p:nvPr/>
          </p:nvSpPr>
          <p:spPr>
            <a:xfrm>
              <a:off x="6893090" y="870013"/>
              <a:ext cx="274718" cy="250266"/>
            </a:xfrm>
            <a:custGeom>
              <a:avLst/>
              <a:gdLst/>
              <a:ahLst/>
              <a:cxnLst/>
              <a:rect l="l" t="t" r="r" b="b"/>
              <a:pathLst>
                <a:path w="14212" h="12947" extrusionOk="0">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7"/>
            <p:cNvSpPr/>
            <p:nvPr/>
          </p:nvSpPr>
          <p:spPr>
            <a:xfrm>
              <a:off x="6619068" y="1114460"/>
              <a:ext cx="89633" cy="75368"/>
            </a:xfrm>
            <a:custGeom>
              <a:avLst/>
              <a:gdLst/>
              <a:ahLst/>
              <a:cxnLst/>
              <a:rect l="l" t="t" r="r" b="b"/>
              <a:pathLst>
                <a:path w="4637" h="3899" extrusionOk="0">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7"/>
            <p:cNvSpPr/>
            <p:nvPr/>
          </p:nvSpPr>
          <p:spPr>
            <a:xfrm>
              <a:off x="6581026" y="1114460"/>
              <a:ext cx="76102" cy="72874"/>
            </a:xfrm>
            <a:custGeom>
              <a:avLst/>
              <a:gdLst/>
              <a:ahLst/>
              <a:cxnLst/>
              <a:rect l="l" t="t" r="r" b="b"/>
              <a:pathLst>
                <a:path w="3937" h="3770" extrusionOk="0">
                  <a:moveTo>
                    <a:pt x="1468" y="0"/>
                  </a:moveTo>
                  <a:lnTo>
                    <a:pt x="0" y="3303"/>
                  </a:lnTo>
                  <a:lnTo>
                    <a:pt x="1935" y="3770"/>
                  </a:lnTo>
                  <a:lnTo>
                    <a:pt x="3936"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7"/>
            <p:cNvSpPr/>
            <p:nvPr/>
          </p:nvSpPr>
          <p:spPr>
            <a:xfrm>
              <a:off x="6869237" y="2727085"/>
              <a:ext cx="67732" cy="87720"/>
            </a:xfrm>
            <a:custGeom>
              <a:avLst/>
              <a:gdLst/>
              <a:ahLst/>
              <a:cxnLst/>
              <a:rect l="l" t="t" r="r" b="b"/>
              <a:pathLst>
                <a:path w="3504" h="4538" extrusionOk="0">
                  <a:moveTo>
                    <a:pt x="301" y="1"/>
                  </a:moveTo>
                  <a:lnTo>
                    <a:pt x="1" y="3903"/>
                  </a:lnTo>
                  <a:lnTo>
                    <a:pt x="3236" y="4537"/>
                  </a:lnTo>
                  <a:lnTo>
                    <a:pt x="3503" y="601"/>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7"/>
            <p:cNvSpPr/>
            <p:nvPr/>
          </p:nvSpPr>
          <p:spPr>
            <a:xfrm>
              <a:off x="7266430" y="2737407"/>
              <a:ext cx="71598" cy="76102"/>
            </a:xfrm>
            <a:custGeom>
              <a:avLst/>
              <a:gdLst/>
              <a:ahLst/>
              <a:cxnLst/>
              <a:rect l="l" t="t" r="r" b="b"/>
              <a:pathLst>
                <a:path w="3704" h="3937" extrusionOk="0">
                  <a:moveTo>
                    <a:pt x="1" y="0"/>
                  </a:moveTo>
                  <a:lnTo>
                    <a:pt x="434" y="3936"/>
                  </a:lnTo>
                  <a:lnTo>
                    <a:pt x="3703" y="3936"/>
                  </a:lnTo>
                  <a:lnTo>
                    <a:pt x="33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7"/>
            <p:cNvSpPr/>
            <p:nvPr/>
          </p:nvSpPr>
          <p:spPr>
            <a:xfrm>
              <a:off x="6924694" y="866205"/>
              <a:ext cx="442986" cy="580345"/>
            </a:xfrm>
            <a:custGeom>
              <a:avLst/>
              <a:gdLst/>
              <a:ahLst/>
              <a:cxnLst/>
              <a:rect l="l" t="t" r="r" b="b"/>
              <a:pathLst>
                <a:path w="22917" h="30023" extrusionOk="0">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7"/>
            <p:cNvSpPr/>
            <p:nvPr/>
          </p:nvSpPr>
          <p:spPr>
            <a:xfrm>
              <a:off x="7101371" y="712744"/>
              <a:ext cx="154118" cy="200336"/>
            </a:xfrm>
            <a:custGeom>
              <a:avLst/>
              <a:gdLst/>
              <a:ahLst/>
              <a:cxnLst/>
              <a:rect l="l" t="t" r="r" b="b"/>
              <a:pathLst>
                <a:path w="7973" h="10364" extrusionOk="0">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7"/>
            <p:cNvSpPr/>
            <p:nvPr/>
          </p:nvSpPr>
          <p:spPr>
            <a:xfrm>
              <a:off x="7112331" y="912636"/>
              <a:ext cx="61276" cy="44768"/>
            </a:xfrm>
            <a:custGeom>
              <a:avLst/>
              <a:gdLst/>
              <a:ahLst/>
              <a:cxnLst/>
              <a:rect l="l" t="t" r="r" b="b"/>
              <a:pathLst>
                <a:path w="3170" h="2316" extrusionOk="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7"/>
            <p:cNvSpPr/>
            <p:nvPr/>
          </p:nvSpPr>
          <p:spPr>
            <a:xfrm>
              <a:off x="7078793" y="948106"/>
              <a:ext cx="67732" cy="344325"/>
            </a:xfrm>
            <a:custGeom>
              <a:avLst/>
              <a:gdLst/>
              <a:ahLst/>
              <a:cxnLst/>
              <a:rect l="l" t="t" r="r" b="b"/>
              <a:pathLst>
                <a:path w="3504" h="17813" extrusionOk="0">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7"/>
            <p:cNvSpPr/>
            <p:nvPr/>
          </p:nvSpPr>
          <p:spPr>
            <a:xfrm>
              <a:off x="7148439" y="870477"/>
              <a:ext cx="139930" cy="78286"/>
            </a:xfrm>
            <a:custGeom>
              <a:avLst/>
              <a:gdLst/>
              <a:ahLst/>
              <a:cxnLst/>
              <a:rect l="l" t="t" r="r" b="b"/>
              <a:pathLst>
                <a:path w="7239" h="4050" extrusionOk="0">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7"/>
            <p:cNvSpPr/>
            <p:nvPr/>
          </p:nvSpPr>
          <p:spPr>
            <a:xfrm>
              <a:off x="7073632" y="861662"/>
              <a:ext cx="74826" cy="82578"/>
            </a:xfrm>
            <a:custGeom>
              <a:avLst/>
              <a:gdLst/>
              <a:ahLst/>
              <a:cxnLst/>
              <a:rect l="l" t="t" r="r" b="b"/>
              <a:pathLst>
                <a:path w="3871" h="4272" extrusionOk="0">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7"/>
            <p:cNvSpPr/>
            <p:nvPr/>
          </p:nvSpPr>
          <p:spPr>
            <a:xfrm>
              <a:off x="7158761" y="741121"/>
              <a:ext cx="56753" cy="67075"/>
            </a:xfrm>
            <a:custGeom>
              <a:avLst/>
              <a:gdLst/>
              <a:ahLst/>
              <a:cxnLst/>
              <a:rect l="l" t="t" r="r" b="b"/>
              <a:pathLst>
                <a:path w="2936" h="3470" extrusionOk="0">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7"/>
            <p:cNvSpPr/>
            <p:nvPr/>
          </p:nvSpPr>
          <p:spPr>
            <a:xfrm>
              <a:off x="7085462" y="563980"/>
              <a:ext cx="93654" cy="96534"/>
            </a:xfrm>
            <a:custGeom>
              <a:avLst/>
              <a:gdLst/>
              <a:ahLst/>
              <a:cxnLst/>
              <a:rect l="l" t="t" r="r" b="b"/>
              <a:pathLst>
                <a:path w="4845" h="4994" extrusionOk="0">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57"/>
            <p:cNvSpPr/>
            <p:nvPr/>
          </p:nvSpPr>
          <p:spPr>
            <a:xfrm>
              <a:off x="7084901" y="546139"/>
              <a:ext cx="212417" cy="244119"/>
            </a:xfrm>
            <a:custGeom>
              <a:avLst/>
              <a:gdLst/>
              <a:ahLst/>
              <a:cxnLst/>
              <a:rect l="l" t="t" r="r" b="b"/>
              <a:pathLst>
                <a:path w="10989" h="12629" extrusionOk="0">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57"/>
            <p:cNvSpPr/>
            <p:nvPr/>
          </p:nvSpPr>
          <p:spPr>
            <a:xfrm>
              <a:off x="7061396" y="458806"/>
              <a:ext cx="298552" cy="295092"/>
            </a:xfrm>
            <a:custGeom>
              <a:avLst/>
              <a:gdLst/>
              <a:ahLst/>
              <a:cxnLst/>
              <a:rect l="l" t="t" r="r" b="b"/>
              <a:pathLst>
                <a:path w="15445" h="15266" extrusionOk="0">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7"/>
            <p:cNvSpPr/>
            <p:nvPr/>
          </p:nvSpPr>
          <p:spPr>
            <a:xfrm>
              <a:off x="7142640" y="704529"/>
              <a:ext cx="43222" cy="12816"/>
            </a:xfrm>
            <a:custGeom>
              <a:avLst/>
              <a:gdLst/>
              <a:ahLst/>
              <a:cxnLst/>
              <a:rect l="l" t="t" r="r" b="b"/>
              <a:pathLst>
                <a:path w="2236" h="663" extrusionOk="0">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7"/>
            <p:cNvSpPr/>
            <p:nvPr/>
          </p:nvSpPr>
          <p:spPr>
            <a:xfrm>
              <a:off x="7222589" y="676094"/>
              <a:ext cx="82558" cy="63151"/>
            </a:xfrm>
            <a:custGeom>
              <a:avLst/>
              <a:gdLst/>
              <a:ahLst/>
              <a:cxnLst/>
              <a:rect l="l" t="t" r="r" b="b"/>
              <a:pathLst>
                <a:path w="4271" h="3267" extrusionOk="0">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7"/>
            <p:cNvSpPr/>
            <p:nvPr/>
          </p:nvSpPr>
          <p:spPr>
            <a:xfrm>
              <a:off x="6824758" y="1422658"/>
              <a:ext cx="368836" cy="1380529"/>
            </a:xfrm>
            <a:custGeom>
              <a:avLst/>
              <a:gdLst/>
              <a:ahLst/>
              <a:cxnLst/>
              <a:rect l="l" t="t" r="r" b="b"/>
              <a:pathLst>
                <a:path w="19081" h="71419" extrusionOk="0">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7"/>
            <p:cNvSpPr/>
            <p:nvPr/>
          </p:nvSpPr>
          <p:spPr>
            <a:xfrm>
              <a:off x="7052369" y="1559359"/>
              <a:ext cx="92861" cy="378520"/>
            </a:xfrm>
            <a:custGeom>
              <a:avLst/>
              <a:gdLst/>
              <a:ahLst/>
              <a:cxnLst/>
              <a:rect l="l" t="t" r="r" b="b"/>
              <a:pathLst>
                <a:path w="4804" h="19582" extrusionOk="0">
                  <a:moveTo>
                    <a:pt x="3603" y="1"/>
                  </a:moveTo>
                  <a:cubicBezTo>
                    <a:pt x="767" y="3403"/>
                    <a:pt x="0" y="13911"/>
                    <a:pt x="567" y="19581"/>
                  </a:cubicBezTo>
                  <a:cubicBezTo>
                    <a:pt x="1835" y="13777"/>
                    <a:pt x="3469" y="7506"/>
                    <a:pt x="4804" y="2569"/>
                  </a:cubicBezTo>
                  <a:lnTo>
                    <a:pt x="36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7"/>
            <p:cNvSpPr/>
            <p:nvPr/>
          </p:nvSpPr>
          <p:spPr>
            <a:xfrm>
              <a:off x="7091048" y="1431047"/>
              <a:ext cx="270833" cy="1367636"/>
            </a:xfrm>
            <a:custGeom>
              <a:avLst/>
              <a:gdLst/>
              <a:ahLst/>
              <a:cxnLst/>
              <a:rect l="l" t="t" r="r" b="b"/>
              <a:pathLst>
                <a:path w="14011" h="70752" extrusionOk="0">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7"/>
            <p:cNvSpPr/>
            <p:nvPr/>
          </p:nvSpPr>
          <p:spPr>
            <a:xfrm>
              <a:off x="7223884" y="2757394"/>
              <a:ext cx="150890" cy="43860"/>
            </a:xfrm>
            <a:custGeom>
              <a:avLst/>
              <a:gdLst/>
              <a:ahLst/>
              <a:cxnLst/>
              <a:rect l="l" t="t" r="r" b="b"/>
              <a:pathLst>
                <a:path w="7806" h="2269" extrusionOk="0">
                  <a:moveTo>
                    <a:pt x="0" y="0"/>
                  </a:moveTo>
                  <a:lnTo>
                    <a:pt x="400" y="2269"/>
                  </a:lnTo>
                  <a:lnTo>
                    <a:pt x="7472" y="2269"/>
                  </a:lnTo>
                  <a:lnTo>
                    <a:pt x="7806" y="13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7"/>
            <p:cNvSpPr/>
            <p:nvPr/>
          </p:nvSpPr>
          <p:spPr>
            <a:xfrm>
              <a:off x="6838289" y="2740635"/>
              <a:ext cx="136064" cy="67075"/>
            </a:xfrm>
            <a:custGeom>
              <a:avLst/>
              <a:gdLst/>
              <a:ahLst/>
              <a:cxnLst/>
              <a:rect l="l" t="t" r="r" b="b"/>
              <a:pathLst>
                <a:path w="7039" h="3470" extrusionOk="0">
                  <a:moveTo>
                    <a:pt x="1" y="0"/>
                  </a:moveTo>
                  <a:lnTo>
                    <a:pt x="167" y="2302"/>
                  </a:lnTo>
                  <a:lnTo>
                    <a:pt x="6338" y="3469"/>
                  </a:lnTo>
                  <a:lnTo>
                    <a:pt x="7039" y="1334"/>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7"/>
            <p:cNvSpPr/>
            <p:nvPr/>
          </p:nvSpPr>
          <p:spPr>
            <a:xfrm>
              <a:off x="7172930" y="644316"/>
              <a:ext cx="14208" cy="18228"/>
            </a:xfrm>
            <a:custGeom>
              <a:avLst/>
              <a:gdLst/>
              <a:ahLst/>
              <a:cxnLst/>
              <a:rect l="l" t="t" r="r" b="b"/>
              <a:pathLst>
                <a:path w="735" h="943" extrusionOk="0">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7"/>
            <p:cNvSpPr/>
            <p:nvPr/>
          </p:nvSpPr>
          <p:spPr>
            <a:xfrm>
              <a:off x="7117492" y="629490"/>
              <a:ext cx="13550" cy="18228"/>
            </a:xfrm>
            <a:custGeom>
              <a:avLst/>
              <a:gdLst/>
              <a:ahLst/>
              <a:cxnLst/>
              <a:rect l="l" t="t" r="r" b="b"/>
              <a:pathLst>
                <a:path w="701" h="943" extrusionOk="0">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7"/>
            <p:cNvSpPr/>
            <p:nvPr/>
          </p:nvSpPr>
          <p:spPr>
            <a:xfrm>
              <a:off x="7107808" y="645050"/>
              <a:ext cx="34852" cy="45194"/>
            </a:xfrm>
            <a:custGeom>
              <a:avLst/>
              <a:gdLst/>
              <a:ahLst/>
              <a:cxnLst/>
              <a:rect l="l" t="t" r="r" b="b"/>
              <a:pathLst>
                <a:path w="1803" h="2338" extrusionOk="0">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7"/>
            <p:cNvSpPr/>
            <p:nvPr/>
          </p:nvSpPr>
          <p:spPr>
            <a:xfrm>
              <a:off x="7180875" y="616616"/>
              <a:ext cx="26250" cy="21998"/>
            </a:xfrm>
            <a:custGeom>
              <a:avLst/>
              <a:gdLst/>
              <a:ahLst/>
              <a:cxnLst/>
              <a:rect l="l" t="t" r="r" b="b"/>
              <a:pathLst>
                <a:path w="1358" h="1138" extrusionOk="0">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7"/>
            <p:cNvSpPr/>
            <p:nvPr/>
          </p:nvSpPr>
          <p:spPr>
            <a:xfrm>
              <a:off x="7103304" y="595972"/>
              <a:ext cx="29034" cy="16199"/>
            </a:xfrm>
            <a:custGeom>
              <a:avLst/>
              <a:gdLst/>
              <a:ahLst/>
              <a:cxnLst/>
              <a:rect l="l" t="t" r="r" b="b"/>
              <a:pathLst>
                <a:path w="1502" h="838" extrusionOk="0">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7"/>
            <p:cNvSpPr/>
            <p:nvPr/>
          </p:nvSpPr>
          <p:spPr>
            <a:xfrm>
              <a:off x="7240643" y="2872060"/>
              <a:ext cx="33557" cy="16237"/>
            </a:xfrm>
            <a:custGeom>
              <a:avLst/>
              <a:gdLst/>
              <a:ahLst/>
              <a:cxnLst/>
              <a:rect l="l" t="t" r="r" b="b"/>
              <a:pathLst>
                <a:path w="1736" h="840" extrusionOk="0">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7"/>
            <p:cNvSpPr/>
            <p:nvPr/>
          </p:nvSpPr>
          <p:spPr>
            <a:xfrm>
              <a:off x="7252899" y="2857330"/>
              <a:ext cx="21302" cy="28396"/>
            </a:xfrm>
            <a:custGeom>
              <a:avLst/>
              <a:gdLst/>
              <a:ahLst/>
              <a:cxnLst/>
              <a:rect l="l" t="t" r="r" b="b"/>
              <a:pathLst>
                <a:path w="1102" h="1469" extrusionOk="0">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7"/>
            <p:cNvSpPr/>
            <p:nvPr/>
          </p:nvSpPr>
          <p:spPr>
            <a:xfrm>
              <a:off x="6820873" y="2848690"/>
              <a:ext cx="38718" cy="19620"/>
            </a:xfrm>
            <a:custGeom>
              <a:avLst/>
              <a:gdLst/>
              <a:ahLst/>
              <a:cxnLst/>
              <a:rect l="l" t="t" r="r" b="b"/>
              <a:pathLst>
                <a:path w="2003" h="1015" extrusionOk="0">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7"/>
            <p:cNvSpPr/>
            <p:nvPr/>
          </p:nvSpPr>
          <p:spPr>
            <a:xfrm>
              <a:off x="6837651" y="2837227"/>
              <a:ext cx="23235" cy="31083"/>
            </a:xfrm>
            <a:custGeom>
              <a:avLst/>
              <a:gdLst/>
              <a:ahLst/>
              <a:cxnLst/>
              <a:rect l="l" t="t" r="r" b="b"/>
              <a:pathLst>
                <a:path w="1202" h="1608" extrusionOk="0">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7"/>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7"/>
            <p:cNvSpPr/>
            <p:nvPr/>
          </p:nvSpPr>
          <p:spPr>
            <a:xfrm>
              <a:off x="6632599" y="1162804"/>
              <a:ext cx="639011" cy="670848"/>
            </a:xfrm>
            <a:custGeom>
              <a:avLst/>
              <a:gdLst/>
              <a:ahLst/>
              <a:cxnLst/>
              <a:rect l="l" t="t" r="r" b="b"/>
              <a:pathLst>
                <a:path w="33058" h="34705" extrusionOk="0">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7"/>
            <p:cNvSpPr/>
            <p:nvPr/>
          </p:nvSpPr>
          <p:spPr>
            <a:xfrm>
              <a:off x="6448191" y="1094821"/>
              <a:ext cx="791177" cy="725378"/>
            </a:xfrm>
            <a:custGeom>
              <a:avLst/>
              <a:gdLst/>
              <a:ahLst/>
              <a:cxnLst/>
              <a:rect l="l" t="t" r="r" b="b"/>
              <a:pathLst>
                <a:path w="40930" h="37526" extrusionOk="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7"/>
            <p:cNvSpPr/>
            <p:nvPr/>
          </p:nvSpPr>
          <p:spPr>
            <a:xfrm>
              <a:off x="6686124" y="1289841"/>
              <a:ext cx="308236" cy="343687"/>
            </a:xfrm>
            <a:custGeom>
              <a:avLst/>
              <a:gdLst/>
              <a:ahLst/>
              <a:cxnLst/>
              <a:rect l="l" t="t" r="r" b="b"/>
              <a:pathLst>
                <a:path w="15946" h="17780" extrusionOk="0">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7"/>
            <p:cNvSpPr/>
            <p:nvPr/>
          </p:nvSpPr>
          <p:spPr>
            <a:xfrm>
              <a:off x="6517179" y="1162669"/>
              <a:ext cx="620319" cy="361896"/>
            </a:xfrm>
            <a:custGeom>
              <a:avLst/>
              <a:gdLst/>
              <a:ahLst/>
              <a:cxnLst/>
              <a:rect l="l" t="t" r="r" b="b"/>
              <a:pathLst>
                <a:path w="32091" h="18722" extrusionOk="0">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7"/>
            <p:cNvSpPr/>
            <p:nvPr/>
          </p:nvSpPr>
          <p:spPr>
            <a:xfrm>
              <a:off x="7268363" y="932623"/>
              <a:ext cx="241818" cy="480389"/>
            </a:xfrm>
            <a:custGeom>
              <a:avLst/>
              <a:gdLst/>
              <a:ahLst/>
              <a:cxnLst/>
              <a:rect l="l" t="t" r="r" b="b"/>
              <a:pathLst>
                <a:path w="12510" h="24852" extrusionOk="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7"/>
            <p:cNvSpPr/>
            <p:nvPr/>
          </p:nvSpPr>
          <p:spPr>
            <a:xfrm>
              <a:off x="7250521" y="895393"/>
              <a:ext cx="228713" cy="260994"/>
            </a:xfrm>
            <a:custGeom>
              <a:avLst/>
              <a:gdLst/>
              <a:ahLst/>
              <a:cxnLst/>
              <a:rect l="l" t="t" r="r" b="b"/>
              <a:pathLst>
                <a:path w="11832" h="13502" extrusionOk="0">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7"/>
            <p:cNvSpPr/>
            <p:nvPr/>
          </p:nvSpPr>
          <p:spPr>
            <a:xfrm>
              <a:off x="7218723" y="1367219"/>
              <a:ext cx="94794" cy="76740"/>
            </a:xfrm>
            <a:custGeom>
              <a:avLst/>
              <a:gdLst/>
              <a:ahLst/>
              <a:cxnLst/>
              <a:rect l="l" t="t" r="r" b="b"/>
              <a:pathLst>
                <a:path w="4904" h="3970" extrusionOk="0">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7"/>
            <p:cNvSpPr/>
            <p:nvPr/>
          </p:nvSpPr>
          <p:spPr>
            <a:xfrm>
              <a:off x="7180682" y="1374313"/>
              <a:ext cx="79968" cy="92861"/>
            </a:xfrm>
            <a:custGeom>
              <a:avLst/>
              <a:gdLst/>
              <a:ahLst/>
              <a:cxnLst/>
              <a:rect l="l" t="t" r="r" b="b"/>
              <a:pathLst>
                <a:path w="4137" h="4804" extrusionOk="0">
                  <a:moveTo>
                    <a:pt x="1968" y="0"/>
                  </a:moveTo>
                  <a:lnTo>
                    <a:pt x="0" y="1901"/>
                  </a:lnTo>
                  <a:lnTo>
                    <a:pt x="1902" y="4804"/>
                  </a:lnTo>
                  <a:lnTo>
                    <a:pt x="4137" y="3603"/>
                  </a:lnTo>
                  <a:lnTo>
                    <a:pt x="1968" y="0"/>
                  </a:lnTo>
                  <a:close/>
                </a:path>
              </a:pathLst>
            </a:custGeom>
            <a:solidFill>
              <a:srgbClr val="7F3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62"/>
                                        </p:tgtEl>
                                        <p:attrNameLst>
                                          <p:attrName>style.visibility</p:attrName>
                                        </p:attrNameLst>
                                      </p:cBhvr>
                                      <p:to>
                                        <p:strVal val="visible"/>
                                      </p:to>
                                    </p:set>
                                    <p:animEffect transition="in" filter="fade">
                                      <p:cBhvr>
                                        <p:cTn id="7" dur="1000"/>
                                        <p:tgtEl>
                                          <p:spTgt spid="1762"/>
                                        </p:tgtEl>
                                      </p:cBhvr>
                                    </p:animEffect>
                                  </p:childTnLst>
                                </p:cTn>
                              </p:par>
                              <p:par>
                                <p:cTn id="8" presetID="10" presetClass="entr" presetSubtype="0" fill="hold" nodeType="withEffect">
                                  <p:stCondLst>
                                    <p:cond delay="0"/>
                                  </p:stCondLst>
                                  <p:childTnLst>
                                    <p:set>
                                      <p:cBhvr>
                                        <p:cTn id="9" dur="1" fill="hold">
                                          <p:stCondLst>
                                            <p:cond delay="0"/>
                                          </p:stCondLst>
                                        </p:cTn>
                                        <p:tgtEl>
                                          <p:spTgt spid="1763"/>
                                        </p:tgtEl>
                                        <p:attrNameLst>
                                          <p:attrName>style.visibility</p:attrName>
                                        </p:attrNameLst>
                                      </p:cBhvr>
                                      <p:to>
                                        <p:strVal val="visible"/>
                                      </p:to>
                                    </p:set>
                                    <p:animEffect transition="in" filter="fade">
                                      <p:cBhvr>
                                        <p:cTn id="10" dur="1000"/>
                                        <p:tgtEl>
                                          <p:spTgt spid="1763"/>
                                        </p:tgtEl>
                                      </p:cBhvr>
                                    </p:animEffect>
                                  </p:childTnLst>
                                </p:cTn>
                              </p:par>
                              <p:par>
                                <p:cTn id="11" presetID="10" presetClass="entr" presetSubtype="0" fill="hold" nodeType="withEffect">
                                  <p:stCondLst>
                                    <p:cond delay="0"/>
                                  </p:stCondLst>
                                  <p:childTnLst>
                                    <p:set>
                                      <p:cBhvr>
                                        <p:cTn id="12" dur="1" fill="hold">
                                          <p:stCondLst>
                                            <p:cond delay="0"/>
                                          </p:stCondLst>
                                        </p:cTn>
                                        <p:tgtEl>
                                          <p:spTgt spid="1764"/>
                                        </p:tgtEl>
                                        <p:attrNameLst>
                                          <p:attrName>style.visibility</p:attrName>
                                        </p:attrNameLst>
                                      </p:cBhvr>
                                      <p:to>
                                        <p:strVal val="visible"/>
                                      </p:to>
                                    </p:set>
                                    <p:animEffect transition="in" filter="fade">
                                      <p:cBhvr>
                                        <p:cTn id="13" dur="1000"/>
                                        <p:tgtEl>
                                          <p:spTgt spid="1764"/>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766"/>
                                        </p:tgtEl>
                                        <p:attrNameLst>
                                          <p:attrName>style.visibility</p:attrName>
                                        </p:attrNameLst>
                                      </p:cBhvr>
                                      <p:to>
                                        <p:strVal val="visible"/>
                                      </p:to>
                                    </p:set>
                                    <p:animEffect transition="in" filter="fade">
                                      <p:cBhvr>
                                        <p:cTn id="17" dur="1000"/>
                                        <p:tgtEl>
                                          <p:spTgt spid="1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national Banking Day XL by Slidesgo">
  <a:themeElements>
    <a:clrScheme name="Simple Light">
      <a:dk1>
        <a:srgbClr val="191919"/>
      </a:dk1>
      <a:lt1>
        <a:srgbClr val="FFFFFF"/>
      </a:lt1>
      <a:dk2>
        <a:srgbClr val="0C2054"/>
      </a:dk2>
      <a:lt2>
        <a:srgbClr val="CCCCCC"/>
      </a:lt2>
      <a:accent1>
        <a:srgbClr val="EFEFEF"/>
      </a:accent1>
      <a:accent2>
        <a:srgbClr val="DC9526"/>
      </a:accent2>
      <a:accent3>
        <a:srgbClr val="F3AC3D"/>
      </a:accent3>
      <a:accent4>
        <a:srgbClr val="263238"/>
      </a:accent4>
      <a:accent5>
        <a:srgbClr val="999999"/>
      </a:accent5>
      <a:accent6>
        <a:srgbClr val="666666"/>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5854</Words>
  <Application>Microsoft Office PowerPoint</Application>
  <PresentationFormat>全屏显示(16:9)</PresentationFormat>
  <Paragraphs>685</Paragraphs>
  <Slides>129</Slides>
  <Notes>129</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129</vt:i4>
      </vt:variant>
    </vt:vector>
  </HeadingPairs>
  <TitlesOfParts>
    <vt:vector size="143" baseType="lpstr">
      <vt:lpstr>Montserrat ExtraBold</vt:lpstr>
      <vt:lpstr>Times New Roman</vt:lpstr>
      <vt:lpstr>Poppins</vt:lpstr>
      <vt:lpstr>Calibri</vt:lpstr>
      <vt:lpstr>Barlow Medium</vt:lpstr>
      <vt:lpstr>Anaheim</vt:lpstr>
      <vt:lpstr>Arial</vt:lpstr>
      <vt:lpstr>Lato</vt:lpstr>
      <vt:lpstr>Bebas Neue</vt:lpstr>
      <vt:lpstr>Patrick Hand</vt:lpstr>
      <vt:lpstr>Roboto Condensed Light</vt:lpstr>
      <vt:lpstr>Roboto</vt:lpstr>
      <vt:lpstr>Simple Light</vt:lpstr>
      <vt:lpstr>International Banking Day XL by Slidesgo</vt:lpstr>
      <vt:lpstr>Royal Bank of Canada</vt:lpstr>
      <vt:lpstr>AGENDA</vt:lpstr>
      <vt:lpstr>Industry Overview</vt:lpstr>
      <vt:lpstr>Banks Operating in Canada</vt:lpstr>
      <vt:lpstr>Industry Overview</vt:lpstr>
      <vt:lpstr>The market share of the Top 5 Canada Bank</vt:lpstr>
      <vt:lpstr>PowerPoint 演示文稿</vt:lpstr>
      <vt:lpstr>Regulation</vt:lpstr>
      <vt:lpstr>Basel I: Basel Capital Accord</vt:lpstr>
      <vt:lpstr>PowerPoint 演示文稿</vt:lpstr>
      <vt:lpstr>Basel II : Revised Capital Framework</vt:lpstr>
      <vt:lpstr>Basel III: Continuation</vt:lpstr>
      <vt:lpstr>PowerPoint 演示文稿</vt:lpstr>
      <vt:lpstr>PowerPoint 演示文稿</vt:lpstr>
      <vt:lpstr>PowerPoint 演示文稿</vt:lpstr>
      <vt:lpstr>PowerPoint 演示文稿</vt:lpstr>
      <vt:lpstr>Overview of RBC</vt:lpstr>
      <vt:lpstr>Overview</vt:lpstr>
      <vt:lpstr>Financial Product &amp; Services</vt:lpstr>
      <vt:lpstr>PowerPoint 演示文稿</vt:lpstr>
      <vt:lpstr>PowerPoint 演示文稿</vt:lpstr>
      <vt:lpstr>Management Team</vt:lpstr>
      <vt:lpstr>Management Team </vt:lpstr>
      <vt:lpstr>Management Team</vt:lpstr>
      <vt:lpstr>Management Team</vt:lpstr>
      <vt:lpstr>Analysis of Financial Statement</vt:lpstr>
      <vt:lpstr>Stock Trend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Major of Risk</vt:lpstr>
      <vt:lpstr>Major Risks</vt:lpstr>
      <vt:lpstr>Credit Risk</vt:lpstr>
      <vt:lpstr>Credit Risk</vt:lpstr>
      <vt:lpstr>Credit Risk Measurement </vt:lpstr>
      <vt:lpstr>Credit Risk Measurement </vt:lpstr>
      <vt:lpstr>Credit Risk Assessment </vt:lpstr>
      <vt:lpstr>Counterparty Credit Risk</vt:lpstr>
      <vt:lpstr>Credit Risk-Wrong-way risk</vt:lpstr>
      <vt:lpstr>Credit Risk- Retail credit risk</vt:lpstr>
      <vt:lpstr>Credit Risk Mitigation </vt:lpstr>
      <vt:lpstr>Credit Risk Approval </vt:lpstr>
      <vt:lpstr>Credit Risk Exposure </vt:lpstr>
      <vt:lpstr>Net International Exposure </vt:lpstr>
      <vt:lpstr>Gross Impaired Loans(GIL) </vt:lpstr>
      <vt:lpstr>Allowance for Credit Losses </vt:lpstr>
      <vt:lpstr>Market Risk</vt:lpstr>
      <vt:lpstr>Market Risk Measure</vt:lpstr>
      <vt:lpstr>Market Risk Controls</vt:lpstr>
      <vt:lpstr>Market Risk Controls</vt:lpstr>
      <vt:lpstr>Market Risk Controls</vt:lpstr>
      <vt:lpstr>Market Risk Measures</vt:lpstr>
      <vt:lpstr>Trading Revenue</vt:lpstr>
      <vt:lpstr>Market Risk Control</vt:lpstr>
      <vt:lpstr>Market Risk Control</vt:lpstr>
      <vt:lpstr>PowerPoint 演示文稿</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Liquidity and Funding Risk</vt:lpstr>
      <vt:lpstr>Insurance Risk</vt:lpstr>
      <vt:lpstr>Operational Risk</vt:lpstr>
      <vt:lpstr>Operational Risk</vt:lpstr>
      <vt:lpstr>PowerPoint 演示文稿</vt:lpstr>
      <vt:lpstr>Operational Risk</vt:lpstr>
      <vt:lpstr>Regulatory Compliance Risk</vt:lpstr>
      <vt:lpstr>Regulatory Compliance Risk</vt:lpstr>
      <vt:lpstr>Strategic Risk</vt:lpstr>
      <vt:lpstr>Reputation Risk</vt:lpstr>
      <vt:lpstr>Reputation Risk</vt:lpstr>
      <vt:lpstr>Legal and Regulatory Environment Risk</vt:lpstr>
      <vt:lpstr>Legal and Regulatory Environment Risk</vt:lpstr>
      <vt:lpstr>Legal and Regulatory Environment Risk</vt:lpstr>
      <vt:lpstr>Legal and Regulatory Environment Risk</vt:lpstr>
      <vt:lpstr>Legal and Regulatory Environment Risk</vt:lpstr>
      <vt:lpstr>Competitive Risk</vt:lpstr>
      <vt:lpstr>Systemic Risk</vt:lpstr>
      <vt:lpstr>Risk management Structure</vt:lpstr>
      <vt:lpstr>Risk management principal</vt:lpstr>
      <vt:lpstr>03</vt:lpstr>
      <vt:lpstr>03</vt:lpstr>
      <vt:lpstr>03</vt:lpstr>
      <vt:lpstr>Risk Committee</vt:lpstr>
      <vt:lpstr>Audit Committee</vt:lpstr>
      <vt:lpstr>Risk Management</vt:lpstr>
      <vt:lpstr>Quantitative Statement</vt:lpstr>
      <vt:lpstr>Protection</vt:lpstr>
      <vt:lpstr>Risk Measurement</vt:lpstr>
      <vt:lpstr>Risk Measurement- Stress test </vt:lpstr>
      <vt:lpstr>Risk management Strategy</vt:lpstr>
      <vt:lpstr>Derivative Instrument</vt:lpstr>
      <vt:lpstr>Risk Management Strategies - Issued for Trading Purposes</vt:lpstr>
      <vt:lpstr>Risk Management Strategies - Issued for other-than-trading purposes</vt:lpstr>
      <vt:lpstr>Risk Management Strategies - Fair value hedge</vt:lpstr>
      <vt:lpstr>PowerPoint 演示文稿</vt:lpstr>
      <vt:lpstr>PowerPoint 演示文稿</vt:lpstr>
      <vt:lpstr>Risk Management Strategies - Cash Flow Hedge</vt:lpstr>
      <vt:lpstr>PowerPoint 演示文稿</vt:lpstr>
      <vt:lpstr>Risk Management Strategies - Net Investment Hedge</vt:lpstr>
      <vt:lpstr>PowerPoint 演示文稿</vt:lpstr>
      <vt:lpstr>Trading Revenue</vt:lpstr>
      <vt:lpstr>PowerPoint 演示文稿</vt:lpstr>
      <vt:lpstr>PowerPoint 演示文稿</vt:lpstr>
      <vt:lpstr>PowerPoint 演示文稿</vt:lpstr>
      <vt:lpstr>PowerPoint 演示文稿</vt:lpstr>
      <vt:lpstr>PowerPoint 演示文稿</vt:lpstr>
      <vt:lpstr>PowerPoint 演示文稿</vt:lpstr>
      <vt:lpstr>Thank You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Bank of Canada</dc:title>
  <dc:creator>Feng ZUO</dc:creator>
  <cp:lastModifiedBy>Feng ZUO</cp:lastModifiedBy>
  <cp:revision>1</cp:revision>
  <dcterms:modified xsi:type="dcterms:W3CDTF">2023-07-11T16:29:57Z</dcterms:modified>
</cp:coreProperties>
</file>