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65"/>
  </p:notesMasterIdLst>
  <p:sldIdLst>
    <p:sldId id="331" r:id="rId2"/>
    <p:sldId id="332" r:id="rId3"/>
    <p:sldId id="333" r:id="rId4"/>
    <p:sldId id="463" r:id="rId5"/>
    <p:sldId id="461" r:id="rId6"/>
    <p:sldId id="462" r:id="rId7"/>
    <p:sldId id="464" r:id="rId8"/>
    <p:sldId id="491" r:id="rId9"/>
    <p:sldId id="492" r:id="rId10"/>
    <p:sldId id="468" r:id="rId11"/>
    <p:sldId id="465" r:id="rId12"/>
    <p:sldId id="469" r:id="rId13"/>
    <p:sldId id="472" r:id="rId14"/>
    <p:sldId id="471" r:id="rId15"/>
    <p:sldId id="488" r:id="rId16"/>
    <p:sldId id="490" r:id="rId17"/>
    <p:sldId id="473" r:id="rId18"/>
    <p:sldId id="474" r:id="rId19"/>
    <p:sldId id="499" r:id="rId20"/>
    <p:sldId id="500" r:id="rId21"/>
    <p:sldId id="501" r:id="rId22"/>
    <p:sldId id="456" r:id="rId23"/>
    <p:sldId id="483" r:id="rId24"/>
    <p:sldId id="484" r:id="rId25"/>
    <p:sldId id="485" r:id="rId26"/>
    <p:sldId id="486" r:id="rId27"/>
    <p:sldId id="487" r:id="rId28"/>
    <p:sldId id="482" r:id="rId29"/>
    <p:sldId id="350" r:id="rId30"/>
    <p:sldId id="498" r:id="rId31"/>
    <p:sldId id="489" r:id="rId32"/>
    <p:sldId id="352" r:id="rId33"/>
    <p:sldId id="502" r:id="rId34"/>
    <p:sldId id="494" r:id="rId35"/>
    <p:sldId id="495" r:id="rId36"/>
    <p:sldId id="496" r:id="rId37"/>
    <p:sldId id="497" r:id="rId38"/>
    <p:sldId id="353" r:id="rId39"/>
    <p:sldId id="354" r:id="rId40"/>
    <p:sldId id="503" r:id="rId41"/>
    <p:sldId id="504" r:id="rId42"/>
    <p:sldId id="505" r:id="rId43"/>
    <p:sldId id="506" r:id="rId44"/>
    <p:sldId id="507"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21" r:id="rId59"/>
    <p:sldId id="522" r:id="rId60"/>
    <p:sldId id="523" r:id="rId61"/>
    <p:sldId id="524" r:id="rId62"/>
    <p:sldId id="525" r:id="rId63"/>
    <p:sldId id="526" r:id="rId64"/>
    <p:sldId id="527" r:id="rId65"/>
    <p:sldId id="528" r:id="rId66"/>
    <p:sldId id="529" r:id="rId67"/>
    <p:sldId id="530" r:id="rId68"/>
    <p:sldId id="531" r:id="rId69"/>
    <p:sldId id="532" r:id="rId70"/>
    <p:sldId id="533" r:id="rId71"/>
    <p:sldId id="534" r:id="rId72"/>
    <p:sldId id="535" r:id="rId73"/>
    <p:sldId id="536" r:id="rId74"/>
    <p:sldId id="537" r:id="rId75"/>
    <p:sldId id="538" r:id="rId76"/>
    <p:sldId id="539" r:id="rId77"/>
    <p:sldId id="540" r:id="rId78"/>
    <p:sldId id="541" r:id="rId79"/>
    <p:sldId id="542" r:id="rId80"/>
    <p:sldId id="543" r:id="rId81"/>
    <p:sldId id="544" r:id="rId82"/>
    <p:sldId id="545" r:id="rId83"/>
    <p:sldId id="546" r:id="rId84"/>
    <p:sldId id="547" r:id="rId85"/>
    <p:sldId id="548" r:id="rId86"/>
    <p:sldId id="549" r:id="rId87"/>
    <p:sldId id="550" r:id="rId88"/>
    <p:sldId id="551" r:id="rId89"/>
    <p:sldId id="552" r:id="rId90"/>
    <p:sldId id="553" r:id="rId91"/>
    <p:sldId id="554" r:id="rId92"/>
    <p:sldId id="555" r:id="rId93"/>
    <p:sldId id="556" r:id="rId94"/>
    <p:sldId id="557" r:id="rId95"/>
    <p:sldId id="558" r:id="rId96"/>
    <p:sldId id="559" r:id="rId97"/>
    <p:sldId id="560" r:id="rId98"/>
    <p:sldId id="561" r:id="rId99"/>
    <p:sldId id="562" r:id="rId100"/>
    <p:sldId id="563" r:id="rId101"/>
    <p:sldId id="564" r:id="rId102"/>
    <p:sldId id="565" r:id="rId103"/>
    <p:sldId id="566" r:id="rId104"/>
    <p:sldId id="567" r:id="rId105"/>
    <p:sldId id="568" r:id="rId106"/>
    <p:sldId id="569" r:id="rId107"/>
    <p:sldId id="570" r:id="rId108"/>
    <p:sldId id="571" r:id="rId109"/>
    <p:sldId id="572" r:id="rId110"/>
    <p:sldId id="573" r:id="rId111"/>
    <p:sldId id="574" r:id="rId112"/>
    <p:sldId id="575" r:id="rId113"/>
    <p:sldId id="576" r:id="rId114"/>
    <p:sldId id="577" r:id="rId115"/>
    <p:sldId id="578" r:id="rId116"/>
    <p:sldId id="579" r:id="rId117"/>
    <p:sldId id="580" r:id="rId118"/>
    <p:sldId id="581" r:id="rId119"/>
    <p:sldId id="582" r:id="rId120"/>
    <p:sldId id="583" r:id="rId121"/>
    <p:sldId id="584" r:id="rId122"/>
    <p:sldId id="585" r:id="rId123"/>
    <p:sldId id="586" r:id="rId124"/>
    <p:sldId id="587" r:id="rId125"/>
    <p:sldId id="588" r:id="rId126"/>
    <p:sldId id="589" r:id="rId127"/>
    <p:sldId id="590" r:id="rId128"/>
    <p:sldId id="591" r:id="rId129"/>
    <p:sldId id="592" r:id="rId130"/>
    <p:sldId id="593" r:id="rId131"/>
    <p:sldId id="594" r:id="rId132"/>
    <p:sldId id="595" r:id="rId133"/>
    <p:sldId id="597" r:id="rId134"/>
    <p:sldId id="598" r:id="rId135"/>
    <p:sldId id="599" r:id="rId136"/>
    <p:sldId id="600" r:id="rId137"/>
    <p:sldId id="601" r:id="rId138"/>
    <p:sldId id="602" r:id="rId139"/>
    <p:sldId id="603" r:id="rId140"/>
    <p:sldId id="604" r:id="rId141"/>
    <p:sldId id="605" r:id="rId142"/>
    <p:sldId id="606" r:id="rId143"/>
    <p:sldId id="607" r:id="rId144"/>
    <p:sldId id="608" r:id="rId145"/>
    <p:sldId id="609" r:id="rId146"/>
    <p:sldId id="610" r:id="rId147"/>
    <p:sldId id="611" r:id="rId148"/>
    <p:sldId id="612" r:id="rId149"/>
    <p:sldId id="613" r:id="rId150"/>
    <p:sldId id="614" r:id="rId151"/>
    <p:sldId id="615" r:id="rId152"/>
    <p:sldId id="616" r:id="rId153"/>
    <p:sldId id="617" r:id="rId154"/>
    <p:sldId id="618" r:id="rId155"/>
    <p:sldId id="619" r:id="rId156"/>
    <p:sldId id="620" r:id="rId157"/>
    <p:sldId id="621" r:id="rId158"/>
    <p:sldId id="622" r:id="rId159"/>
    <p:sldId id="623" r:id="rId160"/>
    <p:sldId id="624" r:id="rId161"/>
    <p:sldId id="625" r:id="rId162"/>
    <p:sldId id="626" r:id="rId163"/>
    <p:sldId id="627" r:id="rId1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500" autoAdjust="0"/>
  </p:normalViewPr>
  <p:slideViewPr>
    <p:cSldViewPr>
      <p:cViewPr>
        <p:scale>
          <a:sx n="79" d="100"/>
          <a:sy n="79" d="100"/>
        </p:scale>
        <p:origin x="-246" y="-72"/>
      </p:cViewPr>
      <p:guideLst>
        <p:guide orient="horz" pos="2160"/>
        <p:guide pos="2880"/>
      </p:guideLst>
    </p:cSldViewPr>
  </p:slideViewPr>
  <p:outlineViewPr>
    <p:cViewPr>
      <p:scale>
        <a:sx n="33" d="100"/>
        <a:sy n="33" d="100"/>
      </p:scale>
      <p:origin x="0" y="31746"/>
    </p:cViewPr>
  </p:outlineViewPr>
  <p:notesTextViewPr>
    <p:cViewPr>
      <p:scale>
        <a:sx n="100" d="100"/>
        <a:sy n="100" d="100"/>
      </p:scale>
      <p:origin x="0" y="0"/>
    </p:cViewPr>
  </p:notesTextViewPr>
  <p:sorterViewPr>
    <p:cViewPr>
      <p:scale>
        <a:sx n="66" d="100"/>
        <a:sy n="66" d="100"/>
      </p:scale>
      <p:origin x="0" y="77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41072135235663"/>
          <c:y val="4.0026522108938499E-2"/>
          <c:w val="0.553288959628912"/>
          <c:h val="0.91994695578212304"/>
        </c:manualLayout>
      </c:layout>
      <c:barChart>
        <c:barDir val="col"/>
        <c:grouping val="clustered"/>
        <c:varyColors val="0"/>
        <c:ser>
          <c:idx val="0"/>
          <c:order val="0"/>
          <c:tx>
            <c:strRef>
              <c:f>Sheet1!$B$1</c:f>
              <c:strCache>
                <c:ptCount val="1"/>
                <c:pt idx="0">
                  <c:v>Jamnagar Refinery (Reliance Industries Limited)</c:v>
                </c:pt>
              </c:strCache>
            </c:strRef>
          </c:tx>
          <c:invertIfNegative val="0"/>
          <c:cat>
            <c:strRef>
              <c:f>Sheet1!$A$2</c:f>
              <c:strCache>
                <c:ptCount val="1"/>
                <c:pt idx="0">
                  <c:v>Category 1</c:v>
                </c:pt>
              </c:strCache>
            </c:strRef>
          </c:cat>
          <c:val>
            <c:numRef>
              <c:f>Sheet1!$B$2</c:f>
              <c:numCache>
                <c:formatCode>#,##0</c:formatCode>
                <c:ptCount val="1"/>
                <c:pt idx="0">
                  <c:v>1240</c:v>
                </c:pt>
              </c:numCache>
            </c:numRef>
          </c:val>
        </c:ser>
        <c:ser>
          <c:idx val="1"/>
          <c:order val="1"/>
          <c:tx>
            <c:strRef>
              <c:f>Sheet1!$C$1</c:f>
              <c:strCache>
                <c:ptCount val="1"/>
                <c:pt idx="0">
                  <c:v>Paraguana Refinery Complex (PDVSA)</c:v>
                </c:pt>
              </c:strCache>
            </c:strRef>
          </c:tx>
          <c:invertIfNegative val="0"/>
          <c:cat>
            <c:strRef>
              <c:f>Sheet1!$A$2</c:f>
              <c:strCache>
                <c:ptCount val="1"/>
                <c:pt idx="0">
                  <c:v>Category 1</c:v>
                </c:pt>
              </c:strCache>
            </c:strRef>
          </c:cat>
          <c:val>
            <c:numRef>
              <c:f>Sheet1!$C$2</c:f>
              <c:numCache>
                <c:formatCode>#,##0</c:formatCode>
                <c:ptCount val="1"/>
                <c:pt idx="0">
                  <c:v>940</c:v>
                </c:pt>
              </c:numCache>
            </c:numRef>
          </c:val>
        </c:ser>
        <c:ser>
          <c:idx val="2"/>
          <c:order val="2"/>
          <c:tx>
            <c:strRef>
              <c:f>Sheet1!$D$1</c:f>
              <c:strCache>
                <c:ptCount val="1"/>
                <c:pt idx="0">
                  <c:v>SK Energy Co., Ltd. Ulsan Refinery (SK Energy)</c:v>
                </c:pt>
              </c:strCache>
            </c:strRef>
          </c:tx>
          <c:invertIfNegative val="0"/>
          <c:cat>
            <c:strRef>
              <c:f>Sheet1!$A$2</c:f>
              <c:strCache>
                <c:ptCount val="1"/>
                <c:pt idx="0">
                  <c:v>Category 1</c:v>
                </c:pt>
              </c:strCache>
            </c:strRef>
          </c:cat>
          <c:val>
            <c:numRef>
              <c:f>Sheet1!$D$2</c:f>
              <c:numCache>
                <c:formatCode>#,##0</c:formatCode>
                <c:ptCount val="1"/>
                <c:pt idx="0">
                  <c:v>850</c:v>
                </c:pt>
              </c:numCache>
            </c:numRef>
          </c:val>
        </c:ser>
        <c:ser>
          <c:idx val="3"/>
          <c:order val="3"/>
          <c:tx>
            <c:strRef>
              <c:f>Sheet1!$E$1</c:f>
              <c:strCache>
                <c:ptCount val="1"/>
                <c:pt idx="0">
                  <c:v>GS-Caltex Yeosu Refinery (GS Caltex)</c:v>
                </c:pt>
              </c:strCache>
            </c:strRef>
          </c:tx>
          <c:invertIfNegative val="0"/>
          <c:cat>
            <c:strRef>
              <c:f>Sheet1!$A$2</c:f>
              <c:strCache>
                <c:ptCount val="1"/>
                <c:pt idx="0">
                  <c:v>Category 1</c:v>
                </c:pt>
              </c:strCache>
            </c:strRef>
          </c:cat>
          <c:val>
            <c:numRef>
              <c:f>Sheet1!$E$2</c:f>
              <c:numCache>
                <c:formatCode>#,##0</c:formatCode>
                <c:ptCount val="1"/>
                <c:pt idx="0">
                  <c:v>730</c:v>
                </c:pt>
              </c:numCache>
            </c:numRef>
          </c:val>
        </c:ser>
        <c:ser>
          <c:idx val="4"/>
          <c:order val="4"/>
          <c:tx>
            <c:strRef>
              <c:f>Sheet1!$F$1</c:f>
              <c:strCache>
                <c:ptCount val="1"/>
                <c:pt idx="0">
                  <c:v>Singapore (ExxonMobil)</c:v>
                </c:pt>
              </c:strCache>
            </c:strRef>
          </c:tx>
          <c:invertIfNegative val="0"/>
          <c:cat>
            <c:strRef>
              <c:f>Sheet1!$A$2</c:f>
              <c:strCache>
                <c:ptCount val="1"/>
                <c:pt idx="0">
                  <c:v>Category 1</c:v>
                </c:pt>
              </c:strCache>
            </c:strRef>
          </c:cat>
          <c:val>
            <c:numRef>
              <c:f>Sheet1!$F$2</c:f>
              <c:numCache>
                <c:formatCode>#,##0</c:formatCode>
                <c:ptCount val="1"/>
                <c:pt idx="0">
                  <c:v>605</c:v>
                </c:pt>
              </c:numCache>
            </c:numRef>
          </c:val>
        </c:ser>
        <c:ser>
          <c:idx val="5"/>
          <c:order val="5"/>
          <c:tx>
            <c:strRef>
              <c:f>Sheet1!$G$1</c:f>
              <c:strCache>
                <c:ptCount val="1"/>
                <c:pt idx="0">
                  <c:v>Baytown Refinery (ExxonMobil)</c:v>
                </c:pt>
              </c:strCache>
            </c:strRef>
          </c:tx>
          <c:invertIfNegative val="0"/>
          <c:cat>
            <c:strRef>
              <c:f>Sheet1!$A$2</c:f>
              <c:strCache>
                <c:ptCount val="1"/>
                <c:pt idx="0">
                  <c:v>Category 1</c:v>
                </c:pt>
              </c:strCache>
            </c:strRef>
          </c:cat>
          <c:val>
            <c:numRef>
              <c:f>Sheet1!$G$2</c:f>
              <c:numCache>
                <c:formatCode>#,##0</c:formatCode>
                <c:ptCount val="1"/>
                <c:pt idx="0">
                  <c:v>572</c:v>
                </c:pt>
              </c:numCache>
            </c:numRef>
          </c:val>
        </c:ser>
        <c:ser>
          <c:idx val="6"/>
          <c:order val="6"/>
          <c:tx>
            <c:strRef>
              <c:f>Sheet1!$H$1</c:f>
              <c:strCache>
                <c:ptCount val="1"/>
                <c:pt idx="0">
                  <c:v>Ras Tanura Refinery (Saudi Aramco)</c:v>
                </c:pt>
              </c:strCache>
            </c:strRef>
          </c:tx>
          <c:invertIfNegative val="0"/>
          <c:cat>
            <c:strRef>
              <c:f>Sheet1!$A$2</c:f>
              <c:strCache>
                <c:ptCount val="1"/>
                <c:pt idx="0">
                  <c:v>Category 1</c:v>
                </c:pt>
              </c:strCache>
            </c:strRef>
          </c:cat>
          <c:val>
            <c:numRef>
              <c:f>Sheet1!$H$2</c:f>
              <c:numCache>
                <c:formatCode>#,##0</c:formatCode>
                <c:ptCount val="1"/>
                <c:pt idx="0">
                  <c:v>550</c:v>
                </c:pt>
              </c:numCache>
            </c:numRef>
          </c:val>
        </c:ser>
        <c:ser>
          <c:idx val="7"/>
          <c:order val="7"/>
          <c:tx>
            <c:strRef>
              <c:f>Sheet1!$I$1</c:f>
              <c:strCache>
                <c:ptCount val="1"/>
                <c:pt idx="0">
                  <c:v>Baton Rouge Refinery (ExxonMobil)</c:v>
                </c:pt>
              </c:strCache>
            </c:strRef>
          </c:tx>
          <c:invertIfNegative val="0"/>
          <c:cat>
            <c:strRef>
              <c:f>Sheet1!$A$2</c:f>
              <c:strCache>
                <c:ptCount val="1"/>
                <c:pt idx="0">
                  <c:v>Category 1</c:v>
                </c:pt>
              </c:strCache>
            </c:strRef>
          </c:cat>
          <c:val>
            <c:numRef>
              <c:f>Sheet1!$I$2</c:f>
              <c:numCache>
                <c:formatCode>#,##0</c:formatCode>
                <c:ptCount val="1"/>
                <c:pt idx="0">
                  <c:v>503</c:v>
                </c:pt>
              </c:numCache>
            </c:numRef>
          </c:val>
        </c:ser>
        <c:ser>
          <c:idx val="8"/>
          <c:order val="8"/>
          <c:tx>
            <c:strRef>
              <c:f>Sheet1!$J$1</c:f>
              <c:strCache>
                <c:ptCount val="1"/>
                <c:pt idx="0">
                  <c:v>Texas City Refinery (BP)</c:v>
                </c:pt>
              </c:strCache>
            </c:strRef>
          </c:tx>
          <c:invertIfNegative val="0"/>
          <c:cat>
            <c:strRef>
              <c:f>Sheet1!$A$2</c:f>
              <c:strCache>
                <c:ptCount val="1"/>
                <c:pt idx="0">
                  <c:v>Category 1</c:v>
                </c:pt>
              </c:strCache>
            </c:strRef>
          </c:cat>
          <c:val>
            <c:numRef>
              <c:f>Sheet1!$J$2</c:f>
              <c:numCache>
                <c:formatCode>#,##0</c:formatCode>
                <c:ptCount val="1"/>
                <c:pt idx="0">
                  <c:v>446</c:v>
                </c:pt>
              </c:numCache>
            </c:numRef>
          </c:val>
        </c:ser>
        <c:dLbls>
          <c:showLegendKey val="0"/>
          <c:showVal val="1"/>
          <c:showCatName val="0"/>
          <c:showSerName val="0"/>
          <c:showPercent val="0"/>
          <c:showBubbleSize val="0"/>
        </c:dLbls>
        <c:gapWidth val="150"/>
        <c:axId val="275442304"/>
        <c:axId val="277680512"/>
      </c:barChart>
      <c:catAx>
        <c:axId val="275442304"/>
        <c:scaling>
          <c:orientation val="minMax"/>
        </c:scaling>
        <c:delete val="1"/>
        <c:axPos val="b"/>
        <c:majorTickMark val="out"/>
        <c:minorTickMark val="none"/>
        <c:tickLblPos val="nextTo"/>
        <c:crossAx val="277680512"/>
        <c:crosses val="autoZero"/>
        <c:auto val="1"/>
        <c:lblAlgn val="ctr"/>
        <c:lblOffset val="100"/>
        <c:noMultiLvlLbl val="0"/>
      </c:catAx>
      <c:valAx>
        <c:axId val="277680512"/>
        <c:scaling>
          <c:orientation val="minMax"/>
        </c:scaling>
        <c:delete val="0"/>
        <c:axPos val="l"/>
        <c:majorGridlines/>
        <c:title>
          <c:tx>
            <c:rich>
              <a:bodyPr rot="-5400000" vert="horz"/>
              <a:lstStyle/>
              <a:p>
                <a:pPr>
                  <a:defRPr/>
                </a:pPr>
                <a:r>
                  <a:rPr lang="en-US" dirty="0" smtClean="0"/>
                  <a:t>Thousand</a:t>
                </a:r>
                <a:r>
                  <a:rPr lang="en-US" baseline="0" dirty="0" smtClean="0"/>
                  <a:t> barrel per day</a:t>
                </a:r>
                <a:endParaRPr lang="en-US" dirty="0"/>
              </a:p>
            </c:rich>
          </c:tx>
          <c:layout/>
          <c:overlay val="0"/>
        </c:title>
        <c:numFmt formatCode="#,##0" sourceLinked="1"/>
        <c:majorTickMark val="out"/>
        <c:minorTickMark val="none"/>
        <c:tickLblPos val="nextTo"/>
        <c:crossAx val="275442304"/>
        <c:crosses val="autoZero"/>
        <c:crossBetween val="between"/>
      </c:valAx>
    </c:plotArea>
    <c:legend>
      <c:legendPos val="r"/>
      <c:layout>
        <c:manualLayout>
          <c:xMode val="edge"/>
          <c:yMode val="edge"/>
          <c:x val="0.70164908214973298"/>
          <c:y val="7.6140953359706498E-2"/>
          <c:w val="0.28669013819401101"/>
          <c:h val="0.847718093280587"/>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320656831781"/>
          <c:y val="5.2376335289344898E-2"/>
          <c:w val="0.59729722491151804"/>
          <c:h val="0.85582283786650004"/>
        </c:manualLayout>
      </c:layout>
      <c:barChart>
        <c:barDir val="col"/>
        <c:grouping val="clustered"/>
        <c:varyColors val="0"/>
        <c:ser>
          <c:idx val="0"/>
          <c:order val="0"/>
          <c:tx>
            <c:strRef>
              <c:f>Sheet1!$B$1</c:f>
              <c:strCache>
                <c:ptCount val="1"/>
                <c:pt idx="0">
                  <c:v> EXXON MOBIL CORP (Taxes)</c:v>
                </c:pt>
              </c:strCache>
            </c:strRef>
          </c:tx>
          <c:invertIfNegative val="0"/>
          <c:cat>
            <c:strRef>
              <c:f>Sheet1!$A$2</c:f>
              <c:strCache>
                <c:ptCount val="1"/>
                <c:pt idx="0">
                  <c:v>Category 1</c:v>
                </c:pt>
              </c:strCache>
            </c:strRef>
          </c:cat>
          <c:val>
            <c:numRef>
              <c:f>Sheet1!$B$2</c:f>
              <c:numCache>
                <c:formatCode>#,##0</c:formatCode>
                <c:ptCount val="1"/>
                <c:pt idx="0">
                  <c:v>560.64</c:v>
                </c:pt>
              </c:numCache>
            </c:numRef>
          </c:val>
        </c:ser>
        <c:ser>
          <c:idx val="1"/>
          <c:order val="1"/>
          <c:tx>
            <c:strRef>
              <c:f>Sheet1!$C$1</c:f>
              <c:strCache>
                <c:ptCount val="1"/>
                <c:pt idx="0">
                  <c:v>EXXON MOBIL CORP-Louisiana</c:v>
                </c:pt>
              </c:strCache>
            </c:strRef>
          </c:tx>
          <c:invertIfNegative val="0"/>
          <c:cat>
            <c:strRef>
              <c:f>Sheet1!$A$2</c:f>
              <c:strCache>
                <c:ptCount val="1"/>
                <c:pt idx="0">
                  <c:v>Category 1</c:v>
                </c:pt>
              </c:strCache>
            </c:strRef>
          </c:cat>
          <c:val>
            <c:numRef>
              <c:f>Sheet1!$C$2</c:f>
              <c:numCache>
                <c:formatCode>#,##0</c:formatCode>
                <c:ptCount val="1"/>
                <c:pt idx="0">
                  <c:v>502</c:v>
                </c:pt>
              </c:numCache>
            </c:numRef>
          </c:val>
        </c:ser>
        <c:ser>
          <c:idx val="2"/>
          <c:order val="2"/>
          <c:tx>
            <c:strRef>
              <c:f>Sheet1!$D$1</c:f>
              <c:strCache>
                <c:ptCount val="1"/>
                <c:pt idx="0">
                  <c:v>HOVENSA LLC</c:v>
                </c:pt>
              </c:strCache>
            </c:strRef>
          </c:tx>
          <c:invertIfNegative val="0"/>
          <c:cat>
            <c:strRef>
              <c:f>Sheet1!$A$2</c:f>
              <c:strCache>
                <c:ptCount val="1"/>
                <c:pt idx="0">
                  <c:v>Category 1</c:v>
                </c:pt>
              </c:strCache>
            </c:strRef>
          </c:cat>
          <c:val>
            <c:numRef>
              <c:f>Sheet1!$D$2</c:f>
              <c:numCache>
                <c:formatCode>#,##0</c:formatCode>
                <c:ptCount val="1"/>
                <c:pt idx="0">
                  <c:v>500</c:v>
                </c:pt>
              </c:numCache>
            </c:numRef>
          </c:val>
        </c:ser>
        <c:ser>
          <c:idx val="3"/>
          <c:order val="3"/>
          <c:tx>
            <c:strRef>
              <c:f>Sheet1!$E$1</c:f>
              <c:strCache>
                <c:ptCount val="1"/>
                <c:pt idx="0">
                  <c:v>MARATHON OIL CORP</c:v>
                </c:pt>
              </c:strCache>
            </c:strRef>
          </c:tx>
          <c:invertIfNegative val="0"/>
          <c:cat>
            <c:strRef>
              <c:f>Sheet1!$A$2</c:f>
              <c:strCache>
                <c:ptCount val="1"/>
                <c:pt idx="0">
                  <c:v>Category 1</c:v>
                </c:pt>
              </c:strCache>
            </c:strRef>
          </c:cat>
          <c:val>
            <c:numRef>
              <c:f>Sheet1!$E$2</c:f>
              <c:numCache>
                <c:formatCode>#,##0</c:formatCode>
                <c:ptCount val="1"/>
                <c:pt idx="0">
                  <c:v>464</c:v>
                </c:pt>
              </c:numCache>
            </c:numRef>
          </c:val>
        </c:ser>
        <c:ser>
          <c:idx val="4"/>
          <c:order val="4"/>
          <c:tx>
            <c:strRef>
              <c:f>Sheet1!$F$1</c:f>
              <c:strCache>
                <c:ptCount val="1"/>
                <c:pt idx="0">
                  <c:v>PDV AMERICA INC</c:v>
                </c:pt>
              </c:strCache>
            </c:strRef>
          </c:tx>
          <c:invertIfNegative val="0"/>
          <c:cat>
            <c:strRef>
              <c:f>Sheet1!$A$2</c:f>
              <c:strCache>
                <c:ptCount val="1"/>
                <c:pt idx="0">
                  <c:v>Category 1</c:v>
                </c:pt>
              </c:strCache>
            </c:strRef>
          </c:cat>
          <c:val>
            <c:numRef>
              <c:f>Sheet1!$F$2</c:f>
              <c:numCache>
                <c:formatCode>#,##0</c:formatCode>
                <c:ptCount val="1"/>
                <c:pt idx="0">
                  <c:v>427.8</c:v>
                </c:pt>
              </c:numCache>
            </c:numRef>
          </c:val>
        </c:ser>
        <c:ser>
          <c:idx val="5"/>
          <c:order val="5"/>
          <c:tx>
            <c:strRef>
              <c:f>Sheet1!$G$1</c:f>
              <c:strCache>
                <c:ptCount val="1"/>
                <c:pt idx="0">
                  <c:v>BP PLC-Taxes</c:v>
                </c:pt>
              </c:strCache>
            </c:strRef>
          </c:tx>
          <c:invertIfNegative val="0"/>
          <c:cat>
            <c:strRef>
              <c:f>Sheet1!$A$2</c:f>
              <c:strCache>
                <c:ptCount val="1"/>
                <c:pt idx="0">
                  <c:v>Category 1</c:v>
                </c:pt>
              </c:strCache>
            </c:strRef>
          </c:cat>
          <c:val>
            <c:numRef>
              <c:f>Sheet1!$G$2</c:f>
              <c:numCache>
                <c:formatCode>#,##0</c:formatCode>
                <c:ptCount val="1"/>
                <c:pt idx="0">
                  <c:v>406.57</c:v>
                </c:pt>
              </c:numCache>
            </c:numRef>
          </c:val>
        </c:ser>
        <c:ser>
          <c:idx val="6"/>
          <c:order val="6"/>
          <c:tx>
            <c:strRef>
              <c:f>Sheet1!$H$1</c:f>
              <c:strCache>
                <c:ptCount val="1"/>
                <c:pt idx="0">
                  <c:v>BP PLC2-Indiana</c:v>
                </c:pt>
              </c:strCache>
            </c:strRef>
          </c:tx>
          <c:invertIfNegative val="0"/>
          <c:cat>
            <c:strRef>
              <c:f>Sheet1!$A$2</c:f>
              <c:strCache>
                <c:ptCount val="1"/>
                <c:pt idx="0">
                  <c:v>Category 1</c:v>
                </c:pt>
              </c:strCache>
            </c:strRef>
          </c:cat>
          <c:val>
            <c:numRef>
              <c:f>Sheet1!$H$2</c:f>
              <c:numCache>
                <c:formatCode>#,##0</c:formatCode>
                <c:ptCount val="1"/>
                <c:pt idx="0">
                  <c:v>405</c:v>
                </c:pt>
              </c:numCache>
            </c:numRef>
          </c:val>
        </c:ser>
        <c:ser>
          <c:idx val="7"/>
          <c:order val="7"/>
          <c:tx>
            <c:strRef>
              <c:f>Sheet1!$I$1</c:f>
              <c:strCache>
                <c:ptCount val="1"/>
                <c:pt idx="0">
                  <c:v>WRB REFINING LLC</c:v>
                </c:pt>
              </c:strCache>
            </c:strRef>
          </c:tx>
          <c:invertIfNegative val="0"/>
          <c:cat>
            <c:strRef>
              <c:f>Sheet1!$A$2</c:f>
              <c:strCache>
                <c:ptCount val="1"/>
                <c:pt idx="0">
                  <c:v>Category 1</c:v>
                </c:pt>
              </c:strCache>
            </c:strRef>
          </c:cat>
          <c:val>
            <c:numRef>
              <c:f>Sheet1!$I$2</c:f>
              <c:numCache>
                <c:formatCode>#,##0</c:formatCode>
                <c:ptCount val="1"/>
                <c:pt idx="0">
                  <c:v>362</c:v>
                </c:pt>
              </c:numCache>
            </c:numRef>
          </c:val>
        </c:ser>
        <c:ser>
          <c:idx val="8"/>
          <c:order val="8"/>
          <c:tx>
            <c:strRef>
              <c:f>Sheet1!$J$1</c:f>
              <c:strCache>
                <c:ptCount val="1"/>
                <c:pt idx="0">
                  <c:v>EXXON MOBIL CORP3</c:v>
                </c:pt>
              </c:strCache>
            </c:strRef>
          </c:tx>
          <c:invertIfNegative val="0"/>
          <c:cat>
            <c:strRef>
              <c:f>Sheet1!$A$2</c:f>
              <c:strCache>
                <c:ptCount val="1"/>
                <c:pt idx="0">
                  <c:v>Category 1</c:v>
                </c:pt>
              </c:strCache>
            </c:strRef>
          </c:cat>
          <c:val>
            <c:numRef>
              <c:f>Sheet1!$J$2</c:f>
              <c:numCache>
                <c:formatCode>#,##0</c:formatCode>
                <c:ptCount val="1"/>
                <c:pt idx="0">
                  <c:v>344.5</c:v>
                </c:pt>
              </c:numCache>
            </c:numRef>
          </c:val>
        </c:ser>
        <c:dLbls>
          <c:showLegendKey val="0"/>
          <c:showVal val="1"/>
          <c:showCatName val="0"/>
          <c:showSerName val="0"/>
          <c:showPercent val="0"/>
          <c:showBubbleSize val="0"/>
        </c:dLbls>
        <c:gapWidth val="150"/>
        <c:axId val="278768256"/>
        <c:axId val="278786432"/>
      </c:barChart>
      <c:catAx>
        <c:axId val="278768256"/>
        <c:scaling>
          <c:orientation val="minMax"/>
        </c:scaling>
        <c:delete val="1"/>
        <c:axPos val="b"/>
        <c:majorTickMark val="out"/>
        <c:minorTickMark val="none"/>
        <c:tickLblPos val="nextTo"/>
        <c:crossAx val="278786432"/>
        <c:crosses val="autoZero"/>
        <c:auto val="1"/>
        <c:lblAlgn val="ctr"/>
        <c:lblOffset val="100"/>
        <c:noMultiLvlLbl val="0"/>
      </c:catAx>
      <c:valAx>
        <c:axId val="278786432"/>
        <c:scaling>
          <c:orientation val="minMax"/>
        </c:scaling>
        <c:delete val="0"/>
        <c:axPos val="l"/>
        <c:majorGridlines/>
        <c:numFmt formatCode="#,##0" sourceLinked="1"/>
        <c:majorTickMark val="out"/>
        <c:minorTickMark val="none"/>
        <c:tickLblPos val="nextTo"/>
        <c:crossAx val="278768256"/>
        <c:crosses val="autoZero"/>
        <c:crossBetween val="between"/>
      </c:valAx>
    </c:plotArea>
    <c:legend>
      <c:legendPos val="r"/>
      <c:layout>
        <c:manualLayout>
          <c:xMode val="edge"/>
          <c:yMode val="edge"/>
          <c:x val="0.75928493064262703"/>
          <c:y val="6.3597310736517504E-2"/>
          <c:w val="0.22811726276445499"/>
          <c:h val="0.87280537852696505"/>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tx>
            <c:strRef>
              <c:f>Sheet1!$B$1</c:f>
              <c:strCache>
                <c:ptCount val="1"/>
                <c:pt idx="0">
                  <c:v>Sales</c:v>
                </c:pt>
              </c:strCache>
            </c:strRef>
          </c:tx>
          <c:dLbls>
            <c:txPr>
              <a:bodyPr/>
              <a:lstStyle/>
              <a:p>
                <a:pPr>
                  <a:defRPr sz="2400" b="1"/>
                </a:pPr>
                <a:endParaRPr lang="en-US"/>
              </a:p>
            </c:txPr>
            <c:showLegendKey val="0"/>
            <c:showVal val="1"/>
            <c:showCatName val="0"/>
            <c:showSerName val="0"/>
            <c:showPercent val="0"/>
            <c:showBubbleSize val="0"/>
            <c:showLeaderLines val="1"/>
          </c:dLbls>
          <c:cat>
            <c:strRef>
              <c:f>Sheet1!$A$2:$A$5</c:f>
              <c:strCache>
                <c:ptCount val="4"/>
                <c:pt idx="0">
                  <c:v>Crude oil costs </c:v>
                </c:pt>
                <c:pt idx="1">
                  <c:v>Taxes and  GST</c:v>
                </c:pt>
                <c:pt idx="2">
                  <c:v>Refiner's margin </c:v>
                </c:pt>
                <c:pt idx="3">
                  <c:v>Marketing (or retail) margin </c:v>
                </c:pt>
              </c:strCache>
            </c:strRef>
          </c:cat>
          <c:val>
            <c:numRef>
              <c:f>Sheet1!$B$2:$B$5</c:f>
              <c:numCache>
                <c:formatCode>0%</c:formatCode>
                <c:ptCount val="4"/>
                <c:pt idx="0">
                  <c:v>0.47</c:v>
                </c:pt>
                <c:pt idx="1">
                  <c:v>0.3</c:v>
                </c:pt>
                <c:pt idx="2">
                  <c:v>0.18</c:v>
                </c:pt>
                <c:pt idx="3">
                  <c:v>0.05</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F8715-AEBB-A144-B454-34B1CDD5B20C}"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FD1C2C98-8842-C74C-A212-7241B1CBA724}">
      <dgm:prSet custT="1"/>
      <dgm:spPr/>
      <dgm:t>
        <a:bodyPr/>
        <a:lstStyle/>
        <a:p>
          <a:pPr rtl="0"/>
          <a:r>
            <a:rPr lang="en-US" sz="2000" smtClean="0"/>
            <a:t>Light distillates </a:t>
          </a:r>
          <a:endParaRPr lang="en-US" sz="2000"/>
        </a:p>
      </dgm:t>
    </dgm:pt>
    <dgm:pt modelId="{CE94DE40-ED54-4C46-971B-C0D513F47800}" type="parTrans" cxnId="{F9DFFEC1-968A-2B4B-B258-3ADCE265FB20}">
      <dgm:prSet/>
      <dgm:spPr/>
      <dgm:t>
        <a:bodyPr/>
        <a:lstStyle/>
        <a:p>
          <a:endParaRPr lang="en-US" sz="2000"/>
        </a:p>
      </dgm:t>
    </dgm:pt>
    <dgm:pt modelId="{DA89477C-A81D-DF46-8372-3EEF6D389C01}" type="sibTrans" cxnId="{F9DFFEC1-968A-2B4B-B258-3ADCE265FB20}">
      <dgm:prSet custT="1"/>
      <dgm:spPr/>
      <dgm:t>
        <a:bodyPr/>
        <a:lstStyle/>
        <a:p>
          <a:endParaRPr lang="en-US" sz="2000"/>
        </a:p>
      </dgm:t>
    </dgm:pt>
    <dgm:pt modelId="{A8253152-636D-FC49-8904-325E6E6BA1F4}">
      <dgm:prSet custT="1"/>
      <dgm:spPr/>
      <dgm:t>
        <a:bodyPr/>
        <a:lstStyle/>
        <a:p>
          <a:pPr rtl="0"/>
          <a:r>
            <a:rPr lang="en-US" sz="2000" dirty="0" smtClean="0"/>
            <a:t>LPG</a:t>
          </a:r>
          <a:endParaRPr lang="en-US" sz="2000" dirty="0"/>
        </a:p>
      </dgm:t>
    </dgm:pt>
    <dgm:pt modelId="{8DBF24DE-9DC1-194C-A973-C93F6CB0A8D6}" type="parTrans" cxnId="{3DD3B562-939B-A44A-B37A-5B217DF8CF8E}">
      <dgm:prSet/>
      <dgm:spPr/>
      <dgm:t>
        <a:bodyPr/>
        <a:lstStyle/>
        <a:p>
          <a:endParaRPr lang="en-US" sz="2000"/>
        </a:p>
      </dgm:t>
    </dgm:pt>
    <dgm:pt modelId="{60F3BA4C-28D8-1242-91BC-7DBA439DA14D}" type="sibTrans" cxnId="{3DD3B562-939B-A44A-B37A-5B217DF8CF8E}">
      <dgm:prSet/>
      <dgm:spPr/>
      <dgm:t>
        <a:bodyPr/>
        <a:lstStyle/>
        <a:p>
          <a:endParaRPr lang="en-US" sz="2000"/>
        </a:p>
      </dgm:t>
    </dgm:pt>
    <dgm:pt modelId="{4B388495-35C2-DB40-866B-BF3507CC2BC6}">
      <dgm:prSet custT="1"/>
      <dgm:spPr/>
      <dgm:t>
        <a:bodyPr/>
        <a:lstStyle/>
        <a:p>
          <a:pPr rtl="0"/>
          <a:r>
            <a:rPr lang="en-US" sz="2000" dirty="0" smtClean="0"/>
            <a:t>Gasoline</a:t>
          </a:r>
          <a:endParaRPr lang="en-US" sz="2000" dirty="0"/>
        </a:p>
      </dgm:t>
    </dgm:pt>
    <dgm:pt modelId="{C6637F76-EA7C-CA4C-8514-632AD6E80E3A}" type="parTrans" cxnId="{BAFE7333-851E-924E-9731-DE49A53D0F40}">
      <dgm:prSet/>
      <dgm:spPr/>
      <dgm:t>
        <a:bodyPr/>
        <a:lstStyle/>
        <a:p>
          <a:endParaRPr lang="en-US" sz="2000"/>
        </a:p>
      </dgm:t>
    </dgm:pt>
    <dgm:pt modelId="{A5C55269-FC0F-2544-ABAE-713FA26F84A4}" type="sibTrans" cxnId="{BAFE7333-851E-924E-9731-DE49A53D0F40}">
      <dgm:prSet/>
      <dgm:spPr/>
      <dgm:t>
        <a:bodyPr/>
        <a:lstStyle/>
        <a:p>
          <a:endParaRPr lang="en-US" sz="2000"/>
        </a:p>
      </dgm:t>
    </dgm:pt>
    <dgm:pt modelId="{3FDD4591-CD1C-DF48-A0C1-CADF623326B1}">
      <dgm:prSet custT="1"/>
      <dgm:spPr/>
      <dgm:t>
        <a:bodyPr/>
        <a:lstStyle/>
        <a:p>
          <a:pPr rtl="0"/>
          <a:r>
            <a:rPr lang="en-US" sz="2000" smtClean="0"/>
            <a:t>Naphtha </a:t>
          </a:r>
          <a:endParaRPr lang="en-US" sz="2000"/>
        </a:p>
      </dgm:t>
    </dgm:pt>
    <dgm:pt modelId="{03EB1587-6E6D-824E-BBF1-87680B54BD5C}" type="parTrans" cxnId="{31D79A9C-F72F-C048-9E7F-D57DF1D21D52}">
      <dgm:prSet/>
      <dgm:spPr/>
      <dgm:t>
        <a:bodyPr/>
        <a:lstStyle/>
        <a:p>
          <a:endParaRPr lang="en-US" sz="2000"/>
        </a:p>
      </dgm:t>
    </dgm:pt>
    <dgm:pt modelId="{0BE81F85-09D9-2943-B177-6798AF6A2C40}" type="sibTrans" cxnId="{31D79A9C-F72F-C048-9E7F-D57DF1D21D52}">
      <dgm:prSet/>
      <dgm:spPr/>
      <dgm:t>
        <a:bodyPr/>
        <a:lstStyle/>
        <a:p>
          <a:endParaRPr lang="en-US" sz="2000"/>
        </a:p>
      </dgm:t>
    </dgm:pt>
    <dgm:pt modelId="{980B6BB4-2372-0348-AF83-FF6D219E763F}">
      <dgm:prSet custT="1"/>
      <dgm:spPr/>
      <dgm:t>
        <a:bodyPr/>
        <a:lstStyle/>
        <a:p>
          <a:pPr rtl="0"/>
          <a:r>
            <a:rPr lang="en-US" sz="2000" dirty="0" smtClean="0"/>
            <a:t>Middle distillates </a:t>
          </a:r>
          <a:endParaRPr lang="en-US" sz="2000" dirty="0"/>
        </a:p>
      </dgm:t>
    </dgm:pt>
    <dgm:pt modelId="{55530EC5-E961-D64B-989B-1936CE7C2D57}" type="parTrans" cxnId="{6A004C6B-2046-044A-8F54-54353B748D60}">
      <dgm:prSet/>
      <dgm:spPr/>
      <dgm:t>
        <a:bodyPr/>
        <a:lstStyle/>
        <a:p>
          <a:endParaRPr lang="en-US" sz="2000"/>
        </a:p>
      </dgm:t>
    </dgm:pt>
    <dgm:pt modelId="{96D8852F-E93E-8D47-831C-EB7422CD17B1}" type="sibTrans" cxnId="{6A004C6B-2046-044A-8F54-54353B748D60}">
      <dgm:prSet custT="1"/>
      <dgm:spPr/>
      <dgm:t>
        <a:bodyPr/>
        <a:lstStyle/>
        <a:p>
          <a:endParaRPr lang="en-US" sz="2000"/>
        </a:p>
      </dgm:t>
    </dgm:pt>
    <dgm:pt modelId="{AAC37E50-A90D-7F45-AF0E-9E166D6F4D79}">
      <dgm:prSet custT="1"/>
      <dgm:spPr/>
      <dgm:t>
        <a:bodyPr/>
        <a:lstStyle/>
        <a:p>
          <a:pPr rtl="0"/>
          <a:r>
            <a:rPr lang="en-US" sz="2000" dirty="0" smtClean="0"/>
            <a:t>Kerosene</a:t>
          </a:r>
          <a:endParaRPr lang="en-US" sz="2000" dirty="0"/>
        </a:p>
      </dgm:t>
    </dgm:pt>
    <dgm:pt modelId="{6CDFD205-AE63-DD42-869A-134EFDAFC890}" type="parTrans" cxnId="{03B82391-8FF7-4B49-B683-193ABBB60F6D}">
      <dgm:prSet/>
      <dgm:spPr/>
      <dgm:t>
        <a:bodyPr/>
        <a:lstStyle/>
        <a:p>
          <a:endParaRPr lang="en-US" sz="2000"/>
        </a:p>
      </dgm:t>
    </dgm:pt>
    <dgm:pt modelId="{16874FC2-1CA8-3D4F-9422-5BA30741D231}" type="sibTrans" cxnId="{03B82391-8FF7-4B49-B683-193ABBB60F6D}">
      <dgm:prSet/>
      <dgm:spPr/>
      <dgm:t>
        <a:bodyPr/>
        <a:lstStyle/>
        <a:p>
          <a:endParaRPr lang="en-US" sz="2000"/>
        </a:p>
      </dgm:t>
    </dgm:pt>
    <dgm:pt modelId="{9D5A2417-0B9D-FD4D-8543-BEAF4FD4648A}">
      <dgm:prSet custT="1"/>
      <dgm:spPr/>
      <dgm:t>
        <a:bodyPr/>
        <a:lstStyle/>
        <a:p>
          <a:pPr rtl="0"/>
          <a:r>
            <a:rPr lang="en-US" sz="2000" dirty="0" smtClean="0"/>
            <a:t>Diesel</a:t>
          </a:r>
          <a:endParaRPr lang="en-US" sz="2000" dirty="0"/>
        </a:p>
      </dgm:t>
    </dgm:pt>
    <dgm:pt modelId="{FD0FBE1D-71A3-A342-9425-5FB991285205}" type="parTrans" cxnId="{0F1C578D-ABE1-0544-9013-706722909C80}">
      <dgm:prSet/>
      <dgm:spPr/>
      <dgm:t>
        <a:bodyPr/>
        <a:lstStyle/>
        <a:p>
          <a:endParaRPr lang="en-US" sz="2000"/>
        </a:p>
      </dgm:t>
    </dgm:pt>
    <dgm:pt modelId="{3AAFBF96-6539-204C-BA31-8DCE0ACD4327}" type="sibTrans" cxnId="{0F1C578D-ABE1-0544-9013-706722909C80}">
      <dgm:prSet/>
      <dgm:spPr/>
      <dgm:t>
        <a:bodyPr/>
        <a:lstStyle/>
        <a:p>
          <a:endParaRPr lang="en-US" sz="2000"/>
        </a:p>
      </dgm:t>
    </dgm:pt>
    <dgm:pt modelId="{6F65D294-B4C5-594E-B017-FDEF84A767DC}">
      <dgm:prSet custT="1"/>
      <dgm:spPr/>
      <dgm:t>
        <a:bodyPr/>
        <a:lstStyle/>
        <a:p>
          <a:pPr rtl="0"/>
          <a:r>
            <a:rPr lang="en-US" sz="2000" smtClean="0"/>
            <a:t>Heavy distillates and residuum </a:t>
          </a:r>
          <a:endParaRPr lang="en-US" sz="2000"/>
        </a:p>
      </dgm:t>
    </dgm:pt>
    <dgm:pt modelId="{94CA23B4-C6F5-0742-8F0B-D16F11B8B6C6}" type="parTrans" cxnId="{77F99E52-5BF0-0347-87F2-0973BBD53E77}">
      <dgm:prSet/>
      <dgm:spPr/>
      <dgm:t>
        <a:bodyPr/>
        <a:lstStyle/>
        <a:p>
          <a:endParaRPr lang="en-US" sz="2000"/>
        </a:p>
      </dgm:t>
    </dgm:pt>
    <dgm:pt modelId="{6F435ECB-E92F-7949-B7F0-786438F67E90}" type="sibTrans" cxnId="{77F99E52-5BF0-0347-87F2-0973BBD53E77}">
      <dgm:prSet/>
      <dgm:spPr/>
      <dgm:t>
        <a:bodyPr/>
        <a:lstStyle/>
        <a:p>
          <a:endParaRPr lang="en-US" sz="2000"/>
        </a:p>
      </dgm:t>
    </dgm:pt>
    <dgm:pt modelId="{7DF2E21C-566D-D34D-B1CC-896561983B3E}">
      <dgm:prSet custT="1"/>
      <dgm:spPr/>
      <dgm:t>
        <a:bodyPr/>
        <a:lstStyle/>
        <a:p>
          <a:pPr rtl="0"/>
          <a:r>
            <a:rPr lang="en-US" sz="2000" dirty="0" smtClean="0"/>
            <a:t>Heavy fuel oil</a:t>
          </a:r>
          <a:endParaRPr lang="en-US" sz="2000" dirty="0"/>
        </a:p>
      </dgm:t>
    </dgm:pt>
    <dgm:pt modelId="{EECD37B6-E25E-E847-B30D-989E744432E5}" type="parTrans" cxnId="{FACC14A8-4330-7B4C-9226-138D6E45A0E2}">
      <dgm:prSet/>
      <dgm:spPr/>
      <dgm:t>
        <a:bodyPr/>
        <a:lstStyle/>
        <a:p>
          <a:endParaRPr lang="en-US" sz="2000"/>
        </a:p>
      </dgm:t>
    </dgm:pt>
    <dgm:pt modelId="{217DD555-9E9D-7944-B55E-35F5CE1045D9}" type="sibTrans" cxnId="{FACC14A8-4330-7B4C-9226-138D6E45A0E2}">
      <dgm:prSet/>
      <dgm:spPr/>
      <dgm:t>
        <a:bodyPr/>
        <a:lstStyle/>
        <a:p>
          <a:endParaRPr lang="en-US" sz="2000"/>
        </a:p>
      </dgm:t>
    </dgm:pt>
    <dgm:pt modelId="{546C2684-AEB4-694F-A662-04D6B7EE4002}">
      <dgm:prSet custT="1"/>
      <dgm:spPr/>
      <dgm:t>
        <a:bodyPr/>
        <a:lstStyle/>
        <a:p>
          <a:pPr rtl="0"/>
          <a:r>
            <a:rPr lang="en-US" sz="2000" dirty="0" smtClean="0"/>
            <a:t>Lubricating oils</a:t>
          </a:r>
          <a:endParaRPr lang="en-US" sz="2000" dirty="0"/>
        </a:p>
      </dgm:t>
    </dgm:pt>
    <dgm:pt modelId="{463A6249-5CA9-1047-91A8-EFEBB6782289}" type="parTrans" cxnId="{48F4169D-DE51-AE4C-8B3C-F165ECEB2EE8}">
      <dgm:prSet/>
      <dgm:spPr/>
      <dgm:t>
        <a:bodyPr/>
        <a:lstStyle/>
        <a:p>
          <a:endParaRPr lang="en-US" sz="2000"/>
        </a:p>
      </dgm:t>
    </dgm:pt>
    <dgm:pt modelId="{19E86F58-4E16-FF4E-89DF-C2BC5553B6E6}" type="sibTrans" cxnId="{48F4169D-DE51-AE4C-8B3C-F165ECEB2EE8}">
      <dgm:prSet/>
      <dgm:spPr/>
      <dgm:t>
        <a:bodyPr/>
        <a:lstStyle/>
        <a:p>
          <a:endParaRPr lang="en-US" sz="2000"/>
        </a:p>
      </dgm:t>
    </dgm:pt>
    <dgm:pt modelId="{8AB08436-0096-1140-93A0-4E0C58660E2E}">
      <dgm:prSet custT="1"/>
      <dgm:spPr/>
      <dgm:t>
        <a:bodyPr/>
        <a:lstStyle/>
        <a:p>
          <a:pPr rtl="0"/>
          <a:r>
            <a:rPr lang="en-US" sz="2000" smtClean="0"/>
            <a:t>Wax</a:t>
          </a:r>
          <a:endParaRPr lang="en-US" sz="2000"/>
        </a:p>
      </dgm:t>
    </dgm:pt>
    <dgm:pt modelId="{3B25ED3E-EFDD-AF41-8B10-43E5D2DB9E83}" type="parTrans" cxnId="{AC5FF9E1-E8F5-D94C-A406-2E9532B6F9EA}">
      <dgm:prSet/>
      <dgm:spPr/>
      <dgm:t>
        <a:bodyPr/>
        <a:lstStyle/>
        <a:p>
          <a:endParaRPr lang="en-US" sz="2000"/>
        </a:p>
      </dgm:t>
    </dgm:pt>
    <dgm:pt modelId="{F3D449C0-FF4F-D14C-B64F-1C108018987F}" type="sibTrans" cxnId="{AC5FF9E1-E8F5-D94C-A406-2E9532B6F9EA}">
      <dgm:prSet/>
      <dgm:spPr/>
      <dgm:t>
        <a:bodyPr/>
        <a:lstStyle/>
        <a:p>
          <a:endParaRPr lang="en-US" sz="2000"/>
        </a:p>
      </dgm:t>
    </dgm:pt>
    <dgm:pt modelId="{A4387060-8CC5-1F42-8D28-A233687B8E0A}">
      <dgm:prSet custT="1"/>
      <dgm:spPr/>
      <dgm:t>
        <a:bodyPr/>
        <a:lstStyle/>
        <a:p>
          <a:pPr rtl="0"/>
          <a:r>
            <a:rPr lang="en-US" sz="2000" smtClean="0"/>
            <a:t>Asphalt</a:t>
          </a:r>
          <a:endParaRPr lang="en-US" sz="2000"/>
        </a:p>
      </dgm:t>
    </dgm:pt>
    <dgm:pt modelId="{CECF484A-D525-C442-9F1E-B51638F0ED07}" type="parTrans" cxnId="{7AC6148C-1C9F-4640-A217-66B65AC14E64}">
      <dgm:prSet/>
      <dgm:spPr/>
      <dgm:t>
        <a:bodyPr/>
        <a:lstStyle/>
        <a:p>
          <a:endParaRPr lang="en-US" sz="2000"/>
        </a:p>
      </dgm:t>
    </dgm:pt>
    <dgm:pt modelId="{164E1358-7270-2D49-91E2-7F0B842DDADD}" type="sibTrans" cxnId="{7AC6148C-1C9F-4640-A217-66B65AC14E64}">
      <dgm:prSet/>
      <dgm:spPr/>
      <dgm:t>
        <a:bodyPr/>
        <a:lstStyle/>
        <a:p>
          <a:endParaRPr lang="en-US" sz="2000"/>
        </a:p>
      </dgm:t>
    </dgm:pt>
    <dgm:pt modelId="{00823F03-015A-FC46-85D9-298CC4ECB07E}" type="pres">
      <dgm:prSet presAssocID="{B12F8715-AEBB-A144-B454-34B1CDD5B20C}" presName="Name0" presStyleCnt="0">
        <dgm:presLayoutVars>
          <dgm:dir/>
          <dgm:resizeHandles val="exact"/>
        </dgm:presLayoutVars>
      </dgm:prSet>
      <dgm:spPr/>
      <dgm:t>
        <a:bodyPr/>
        <a:lstStyle/>
        <a:p>
          <a:endParaRPr lang="en-US"/>
        </a:p>
      </dgm:t>
    </dgm:pt>
    <dgm:pt modelId="{E5544124-85C4-BB4A-9B29-1A6990EACCC6}" type="pres">
      <dgm:prSet presAssocID="{FD1C2C98-8842-C74C-A212-7241B1CBA724}" presName="node" presStyleLbl="node1" presStyleIdx="0" presStyleCnt="3">
        <dgm:presLayoutVars>
          <dgm:bulletEnabled val="1"/>
        </dgm:presLayoutVars>
      </dgm:prSet>
      <dgm:spPr/>
      <dgm:t>
        <a:bodyPr/>
        <a:lstStyle/>
        <a:p>
          <a:endParaRPr lang="en-US"/>
        </a:p>
      </dgm:t>
    </dgm:pt>
    <dgm:pt modelId="{DD0BD696-66C0-FB45-B34E-C380C4B02FD2}" type="pres">
      <dgm:prSet presAssocID="{DA89477C-A81D-DF46-8372-3EEF6D389C01}" presName="sibTrans" presStyleLbl="sibTrans2D1" presStyleIdx="0" presStyleCnt="2"/>
      <dgm:spPr/>
      <dgm:t>
        <a:bodyPr/>
        <a:lstStyle/>
        <a:p>
          <a:endParaRPr lang="en-US"/>
        </a:p>
      </dgm:t>
    </dgm:pt>
    <dgm:pt modelId="{3D95196D-2A1C-AA46-B744-8F985B446A3F}" type="pres">
      <dgm:prSet presAssocID="{DA89477C-A81D-DF46-8372-3EEF6D389C01}" presName="connectorText" presStyleLbl="sibTrans2D1" presStyleIdx="0" presStyleCnt="2"/>
      <dgm:spPr/>
      <dgm:t>
        <a:bodyPr/>
        <a:lstStyle/>
        <a:p>
          <a:endParaRPr lang="en-US"/>
        </a:p>
      </dgm:t>
    </dgm:pt>
    <dgm:pt modelId="{A632B768-15F5-2B42-A81F-B6F7FFE52248}" type="pres">
      <dgm:prSet presAssocID="{980B6BB4-2372-0348-AF83-FF6D219E763F}" presName="node" presStyleLbl="node1" presStyleIdx="1" presStyleCnt="3">
        <dgm:presLayoutVars>
          <dgm:bulletEnabled val="1"/>
        </dgm:presLayoutVars>
      </dgm:prSet>
      <dgm:spPr/>
      <dgm:t>
        <a:bodyPr/>
        <a:lstStyle/>
        <a:p>
          <a:endParaRPr lang="en-US"/>
        </a:p>
      </dgm:t>
    </dgm:pt>
    <dgm:pt modelId="{B285D80C-C1EC-934D-805A-CB0319273552}" type="pres">
      <dgm:prSet presAssocID="{96D8852F-E93E-8D47-831C-EB7422CD17B1}" presName="sibTrans" presStyleLbl="sibTrans2D1" presStyleIdx="1" presStyleCnt="2"/>
      <dgm:spPr/>
      <dgm:t>
        <a:bodyPr/>
        <a:lstStyle/>
        <a:p>
          <a:endParaRPr lang="en-US"/>
        </a:p>
      </dgm:t>
    </dgm:pt>
    <dgm:pt modelId="{44764B2B-1CB5-364D-ADBE-15897B3C9EBB}" type="pres">
      <dgm:prSet presAssocID="{96D8852F-E93E-8D47-831C-EB7422CD17B1}" presName="connectorText" presStyleLbl="sibTrans2D1" presStyleIdx="1" presStyleCnt="2"/>
      <dgm:spPr/>
      <dgm:t>
        <a:bodyPr/>
        <a:lstStyle/>
        <a:p>
          <a:endParaRPr lang="en-US"/>
        </a:p>
      </dgm:t>
    </dgm:pt>
    <dgm:pt modelId="{B9D8740F-7D71-9940-9789-E50AAD48BA36}" type="pres">
      <dgm:prSet presAssocID="{7DF2E21C-566D-D34D-B1CC-896561983B3E}" presName="node" presStyleLbl="node1" presStyleIdx="2" presStyleCnt="3">
        <dgm:presLayoutVars>
          <dgm:bulletEnabled val="1"/>
        </dgm:presLayoutVars>
      </dgm:prSet>
      <dgm:spPr/>
      <dgm:t>
        <a:bodyPr/>
        <a:lstStyle/>
        <a:p>
          <a:endParaRPr lang="en-US"/>
        </a:p>
      </dgm:t>
    </dgm:pt>
  </dgm:ptLst>
  <dgm:cxnLst>
    <dgm:cxn modelId="{91756956-1790-2445-868C-339706949DAF}" type="presOf" srcId="{96D8852F-E93E-8D47-831C-EB7422CD17B1}" destId="{B285D80C-C1EC-934D-805A-CB0319273552}" srcOrd="0" destOrd="0" presId="urn:microsoft.com/office/officeart/2005/8/layout/process1"/>
    <dgm:cxn modelId="{7AC6148C-1C9F-4640-A217-66B65AC14E64}" srcId="{7DF2E21C-566D-D34D-B1CC-896561983B3E}" destId="{A4387060-8CC5-1F42-8D28-A233687B8E0A}" srcOrd="2" destOrd="0" parTransId="{CECF484A-D525-C442-9F1E-B51638F0ED07}" sibTransId="{164E1358-7270-2D49-91E2-7F0B842DDADD}"/>
    <dgm:cxn modelId="{0F1C578D-ABE1-0544-9013-706722909C80}" srcId="{980B6BB4-2372-0348-AF83-FF6D219E763F}" destId="{9D5A2417-0B9D-FD4D-8543-BEAF4FD4648A}" srcOrd="1" destOrd="0" parTransId="{FD0FBE1D-71A3-A342-9425-5FB991285205}" sibTransId="{3AAFBF96-6539-204C-BA31-8DCE0ACD4327}"/>
    <dgm:cxn modelId="{09280536-567B-6D42-8B38-24DEF5205690}" type="presOf" srcId="{980B6BB4-2372-0348-AF83-FF6D219E763F}" destId="{A632B768-15F5-2B42-A81F-B6F7FFE52248}" srcOrd="0" destOrd="0" presId="urn:microsoft.com/office/officeart/2005/8/layout/process1"/>
    <dgm:cxn modelId="{F9DFFEC1-968A-2B4B-B258-3ADCE265FB20}" srcId="{B12F8715-AEBB-A144-B454-34B1CDD5B20C}" destId="{FD1C2C98-8842-C74C-A212-7241B1CBA724}" srcOrd="0" destOrd="0" parTransId="{CE94DE40-ED54-4C46-971B-C0D513F47800}" sibTransId="{DA89477C-A81D-DF46-8372-3EEF6D389C01}"/>
    <dgm:cxn modelId="{242AC1A7-B76B-A842-91BA-424E6E595560}" type="presOf" srcId="{546C2684-AEB4-694F-A662-04D6B7EE4002}" destId="{B9D8740F-7D71-9940-9789-E50AAD48BA36}" srcOrd="0" destOrd="1" presId="urn:microsoft.com/office/officeart/2005/8/layout/process1"/>
    <dgm:cxn modelId="{3DD3B562-939B-A44A-B37A-5B217DF8CF8E}" srcId="{FD1C2C98-8842-C74C-A212-7241B1CBA724}" destId="{A8253152-636D-FC49-8904-325E6E6BA1F4}" srcOrd="0" destOrd="0" parTransId="{8DBF24DE-9DC1-194C-A973-C93F6CB0A8D6}" sibTransId="{60F3BA4C-28D8-1242-91BC-7DBA439DA14D}"/>
    <dgm:cxn modelId="{AEBFABCD-32B7-0340-9CFC-0BDC5B26E60A}" type="presOf" srcId="{FD1C2C98-8842-C74C-A212-7241B1CBA724}" destId="{E5544124-85C4-BB4A-9B29-1A6990EACCC6}" srcOrd="0" destOrd="0" presId="urn:microsoft.com/office/officeart/2005/8/layout/process1"/>
    <dgm:cxn modelId="{787C4C42-35A1-5048-834B-EBC629AD75FB}" type="presOf" srcId="{96D8852F-E93E-8D47-831C-EB7422CD17B1}" destId="{44764B2B-1CB5-364D-ADBE-15897B3C9EBB}" srcOrd="1" destOrd="0" presId="urn:microsoft.com/office/officeart/2005/8/layout/process1"/>
    <dgm:cxn modelId="{BE33DB01-1482-194B-8E75-37826FC087F4}" type="presOf" srcId="{3FDD4591-CD1C-DF48-A0C1-CADF623326B1}" destId="{E5544124-85C4-BB4A-9B29-1A6990EACCC6}" srcOrd="0" destOrd="3" presId="urn:microsoft.com/office/officeart/2005/8/layout/process1"/>
    <dgm:cxn modelId="{6A004C6B-2046-044A-8F54-54353B748D60}" srcId="{B12F8715-AEBB-A144-B454-34B1CDD5B20C}" destId="{980B6BB4-2372-0348-AF83-FF6D219E763F}" srcOrd="1" destOrd="0" parTransId="{55530EC5-E961-D64B-989B-1936CE7C2D57}" sibTransId="{96D8852F-E93E-8D47-831C-EB7422CD17B1}"/>
    <dgm:cxn modelId="{114773B4-479E-0347-AA89-E91077B766E8}" type="presOf" srcId="{9D5A2417-0B9D-FD4D-8543-BEAF4FD4648A}" destId="{A632B768-15F5-2B42-A81F-B6F7FFE52248}" srcOrd="0" destOrd="2" presId="urn:microsoft.com/office/officeart/2005/8/layout/process1"/>
    <dgm:cxn modelId="{03B82391-8FF7-4B49-B683-193ABBB60F6D}" srcId="{980B6BB4-2372-0348-AF83-FF6D219E763F}" destId="{AAC37E50-A90D-7F45-AF0E-9E166D6F4D79}" srcOrd="0" destOrd="0" parTransId="{6CDFD205-AE63-DD42-869A-134EFDAFC890}" sibTransId="{16874FC2-1CA8-3D4F-9422-5BA30741D231}"/>
    <dgm:cxn modelId="{C74734B3-C407-E949-8A1F-844A3996AAB2}" type="presOf" srcId="{7DF2E21C-566D-D34D-B1CC-896561983B3E}" destId="{B9D8740F-7D71-9940-9789-E50AAD48BA36}" srcOrd="0" destOrd="0" presId="urn:microsoft.com/office/officeart/2005/8/layout/process1"/>
    <dgm:cxn modelId="{31D79A9C-F72F-C048-9E7F-D57DF1D21D52}" srcId="{FD1C2C98-8842-C74C-A212-7241B1CBA724}" destId="{3FDD4591-CD1C-DF48-A0C1-CADF623326B1}" srcOrd="2" destOrd="0" parTransId="{03EB1587-6E6D-824E-BBF1-87680B54BD5C}" sibTransId="{0BE81F85-09D9-2943-B177-6798AF6A2C40}"/>
    <dgm:cxn modelId="{ADA605BA-705D-B149-BEE5-A83F817430FE}" type="presOf" srcId="{B12F8715-AEBB-A144-B454-34B1CDD5B20C}" destId="{00823F03-015A-FC46-85D9-298CC4ECB07E}" srcOrd="0" destOrd="0" presId="urn:microsoft.com/office/officeart/2005/8/layout/process1"/>
    <dgm:cxn modelId="{CFE52D74-198D-7D44-A4BE-55B85CA163B9}" type="presOf" srcId="{A4387060-8CC5-1F42-8D28-A233687B8E0A}" destId="{B9D8740F-7D71-9940-9789-E50AAD48BA36}" srcOrd="0" destOrd="3" presId="urn:microsoft.com/office/officeart/2005/8/layout/process1"/>
    <dgm:cxn modelId="{FACC14A8-4330-7B4C-9226-138D6E45A0E2}" srcId="{B12F8715-AEBB-A144-B454-34B1CDD5B20C}" destId="{7DF2E21C-566D-D34D-B1CC-896561983B3E}" srcOrd="2" destOrd="0" parTransId="{EECD37B6-E25E-E847-B30D-989E744432E5}" sibTransId="{217DD555-9E9D-7944-B55E-35F5CE1045D9}"/>
    <dgm:cxn modelId="{E14A7800-BD12-A34C-A957-FE186CA9A3E3}" type="presOf" srcId="{AAC37E50-A90D-7F45-AF0E-9E166D6F4D79}" destId="{A632B768-15F5-2B42-A81F-B6F7FFE52248}" srcOrd="0" destOrd="1" presId="urn:microsoft.com/office/officeart/2005/8/layout/process1"/>
    <dgm:cxn modelId="{AC5FF9E1-E8F5-D94C-A406-2E9532B6F9EA}" srcId="{7DF2E21C-566D-D34D-B1CC-896561983B3E}" destId="{8AB08436-0096-1140-93A0-4E0C58660E2E}" srcOrd="1" destOrd="0" parTransId="{3B25ED3E-EFDD-AF41-8B10-43E5D2DB9E83}" sibTransId="{F3D449C0-FF4F-D14C-B64F-1C108018987F}"/>
    <dgm:cxn modelId="{77F99E52-5BF0-0347-87F2-0973BBD53E77}" srcId="{980B6BB4-2372-0348-AF83-FF6D219E763F}" destId="{6F65D294-B4C5-594E-B017-FDEF84A767DC}" srcOrd="2" destOrd="0" parTransId="{94CA23B4-C6F5-0742-8F0B-D16F11B8B6C6}" sibTransId="{6F435ECB-E92F-7949-B7F0-786438F67E90}"/>
    <dgm:cxn modelId="{43F2FEBB-5135-FE42-AB48-2B60C56C0AFE}" type="presOf" srcId="{DA89477C-A81D-DF46-8372-3EEF6D389C01}" destId="{DD0BD696-66C0-FB45-B34E-C380C4B02FD2}" srcOrd="0" destOrd="0" presId="urn:microsoft.com/office/officeart/2005/8/layout/process1"/>
    <dgm:cxn modelId="{8565D902-4840-9B47-B3E1-E6DE257E73E0}" type="presOf" srcId="{6F65D294-B4C5-594E-B017-FDEF84A767DC}" destId="{A632B768-15F5-2B42-A81F-B6F7FFE52248}" srcOrd="0" destOrd="3" presId="urn:microsoft.com/office/officeart/2005/8/layout/process1"/>
    <dgm:cxn modelId="{049CFFF7-063F-BD44-A4C4-B935D46EE3B0}" type="presOf" srcId="{DA89477C-A81D-DF46-8372-3EEF6D389C01}" destId="{3D95196D-2A1C-AA46-B744-8F985B446A3F}" srcOrd="1" destOrd="0" presId="urn:microsoft.com/office/officeart/2005/8/layout/process1"/>
    <dgm:cxn modelId="{B3777A1C-DAC2-BB48-84C7-5D1F7D05E43D}" type="presOf" srcId="{8AB08436-0096-1140-93A0-4E0C58660E2E}" destId="{B9D8740F-7D71-9940-9789-E50AAD48BA36}" srcOrd="0" destOrd="2" presId="urn:microsoft.com/office/officeart/2005/8/layout/process1"/>
    <dgm:cxn modelId="{0C353848-7352-D446-96DE-31A6609E525D}" type="presOf" srcId="{4B388495-35C2-DB40-866B-BF3507CC2BC6}" destId="{E5544124-85C4-BB4A-9B29-1A6990EACCC6}" srcOrd="0" destOrd="2" presId="urn:microsoft.com/office/officeart/2005/8/layout/process1"/>
    <dgm:cxn modelId="{563E8B41-1430-3149-8464-106F72F29DA3}" type="presOf" srcId="{A8253152-636D-FC49-8904-325E6E6BA1F4}" destId="{E5544124-85C4-BB4A-9B29-1A6990EACCC6}" srcOrd="0" destOrd="1" presId="urn:microsoft.com/office/officeart/2005/8/layout/process1"/>
    <dgm:cxn modelId="{BAFE7333-851E-924E-9731-DE49A53D0F40}" srcId="{FD1C2C98-8842-C74C-A212-7241B1CBA724}" destId="{4B388495-35C2-DB40-866B-BF3507CC2BC6}" srcOrd="1" destOrd="0" parTransId="{C6637F76-EA7C-CA4C-8514-632AD6E80E3A}" sibTransId="{A5C55269-FC0F-2544-ABAE-713FA26F84A4}"/>
    <dgm:cxn modelId="{48F4169D-DE51-AE4C-8B3C-F165ECEB2EE8}" srcId="{7DF2E21C-566D-D34D-B1CC-896561983B3E}" destId="{546C2684-AEB4-694F-A662-04D6B7EE4002}" srcOrd="0" destOrd="0" parTransId="{463A6249-5CA9-1047-91A8-EFEBB6782289}" sibTransId="{19E86F58-4E16-FF4E-89DF-C2BC5553B6E6}"/>
    <dgm:cxn modelId="{152CB0FC-B071-334B-B5F8-A215A7321424}" type="presParOf" srcId="{00823F03-015A-FC46-85D9-298CC4ECB07E}" destId="{E5544124-85C4-BB4A-9B29-1A6990EACCC6}" srcOrd="0" destOrd="0" presId="urn:microsoft.com/office/officeart/2005/8/layout/process1"/>
    <dgm:cxn modelId="{E52425ED-897E-554A-AAEF-016710CB9782}" type="presParOf" srcId="{00823F03-015A-FC46-85D9-298CC4ECB07E}" destId="{DD0BD696-66C0-FB45-B34E-C380C4B02FD2}" srcOrd="1" destOrd="0" presId="urn:microsoft.com/office/officeart/2005/8/layout/process1"/>
    <dgm:cxn modelId="{12B15FA4-16CE-434A-A724-780C9E1862D2}" type="presParOf" srcId="{DD0BD696-66C0-FB45-B34E-C380C4B02FD2}" destId="{3D95196D-2A1C-AA46-B744-8F985B446A3F}" srcOrd="0" destOrd="0" presId="urn:microsoft.com/office/officeart/2005/8/layout/process1"/>
    <dgm:cxn modelId="{541A1573-91CD-3D42-A6D4-807F7B97296F}" type="presParOf" srcId="{00823F03-015A-FC46-85D9-298CC4ECB07E}" destId="{A632B768-15F5-2B42-A81F-B6F7FFE52248}" srcOrd="2" destOrd="0" presId="urn:microsoft.com/office/officeart/2005/8/layout/process1"/>
    <dgm:cxn modelId="{26D57373-185A-AD47-80D9-58B08C69AD17}" type="presParOf" srcId="{00823F03-015A-FC46-85D9-298CC4ECB07E}" destId="{B285D80C-C1EC-934D-805A-CB0319273552}" srcOrd="3" destOrd="0" presId="urn:microsoft.com/office/officeart/2005/8/layout/process1"/>
    <dgm:cxn modelId="{FDD719AD-4BA7-594E-AF9C-BEEC5030D3B6}" type="presParOf" srcId="{B285D80C-C1EC-934D-805A-CB0319273552}" destId="{44764B2B-1CB5-364D-ADBE-15897B3C9EBB}" srcOrd="0" destOrd="0" presId="urn:microsoft.com/office/officeart/2005/8/layout/process1"/>
    <dgm:cxn modelId="{64CC0A33-7222-4545-BF25-84860A2847AD}" type="presParOf" srcId="{00823F03-015A-FC46-85D9-298CC4ECB07E}" destId="{B9D8740F-7D71-9940-9789-E50AAD48BA3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44124-85C4-BB4A-9B29-1A6990EACCC6}">
      <dsp:nvSpPr>
        <dsp:cNvPr id="0" name=""/>
        <dsp:cNvSpPr/>
      </dsp:nvSpPr>
      <dsp:spPr>
        <a:xfrm>
          <a:off x="7233" y="1180248"/>
          <a:ext cx="2161877" cy="21654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kern="1200" smtClean="0"/>
            <a:t>Light distillates </a:t>
          </a:r>
          <a:endParaRPr lang="en-US" sz="2000" kern="1200"/>
        </a:p>
        <a:p>
          <a:pPr marL="228600" lvl="1" indent="-228600" algn="l" defTabSz="889000" rtl="0">
            <a:lnSpc>
              <a:spcPct val="90000"/>
            </a:lnSpc>
            <a:spcBef>
              <a:spcPct val="0"/>
            </a:spcBef>
            <a:spcAft>
              <a:spcPct val="15000"/>
            </a:spcAft>
            <a:buChar char="••"/>
          </a:pPr>
          <a:r>
            <a:rPr lang="en-US" sz="2000" kern="1200" dirty="0" smtClean="0"/>
            <a:t>LPG</a:t>
          </a:r>
          <a:endParaRPr lang="en-US" sz="2000" kern="1200" dirty="0"/>
        </a:p>
        <a:p>
          <a:pPr marL="228600" lvl="1" indent="-228600" algn="l" defTabSz="889000" rtl="0">
            <a:lnSpc>
              <a:spcPct val="90000"/>
            </a:lnSpc>
            <a:spcBef>
              <a:spcPct val="0"/>
            </a:spcBef>
            <a:spcAft>
              <a:spcPct val="15000"/>
            </a:spcAft>
            <a:buChar char="••"/>
          </a:pPr>
          <a:r>
            <a:rPr lang="en-US" sz="2000" kern="1200" dirty="0" smtClean="0"/>
            <a:t>Gasoline</a:t>
          </a:r>
          <a:endParaRPr lang="en-US" sz="2000" kern="1200" dirty="0"/>
        </a:p>
        <a:p>
          <a:pPr marL="228600" lvl="1" indent="-228600" algn="l" defTabSz="889000" rtl="0">
            <a:lnSpc>
              <a:spcPct val="90000"/>
            </a:lnSpc>
            <a:spcBef>
              <a:spcPct val="0"/>
            </a:spcBef>
            <a:spcAft>
              <a:spcPct val="15000"/>
            </a:spcAft>
            <a:buChar char="••"/>
          </a:pPr>
          <a:r>
            <a:rPr lang="en-US" sz="2000" kern="1200" smtClean="0"/>
            <a:t>Naphtha </a:t>
          </a:r>
          <a:endParaRPr lang="en-US" sz="2000" kern="1200"/>
        </a:p>
      </dsp:txBody>
      <dsp:txXfrm>
        <a:off x="70552" y="1243567"/>
        <a:ext cx="2035239" cy="2038828"/>
      </dsp:txXfrm>
    </dsp:sp>
    <dsp:sp modelId="{DD0BD696-66C0-FB45-B34E-C380C4B02FD2}">
      <dsp:nvSpPr>
        <dsp:cNvPr id="0" name=""/>
        <dsp:cNvSpPr/>
      </dsp:nvSpPr>
      <dsp:spPr>
        <a:xfrm>
          <a:off x="2385298" y="1994908"/>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385298" y="2102137"/>
        <a:ext cx="320822" cy="321687"/>
      </dsp:txXfrm>
    </dsp:sp>
    <dsp:sp modelId="{A632B768-15F5-2B42-A81F-B6F7FFE52248}">
      <dsp:nvSpPr>
        <dsp:cNvPr id="0" name=""/>
        <dsp:cNvSpPr/>
      </dsp:nvSpPr>
      <dsp:spPr>
        <a:xfrm>
          <a:off x="3033861" y="1180248"/>
          <a:ext cx="2161877" cy="21654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kern="1200" dirty="0" smtClean="0"/>
            <a:t>Middle distillates </a:t>
          </a:r>
          <a:endParaRPr lang="en-US" sz="2000" kern="1200" dirty="0"/>
        </a:p>
        <a:p>
          <a:pPr marL="228600" lvl="1" indent="-228600" algn="l" defTabSz="889000" rtl="0">
            <a:lnSpc>
              <a:spcPct val="90000"/>
            </a:lnSpc>
            <a:spcBef>
              <a:spcPct val="0"/>
            </a:spcBef>
            <a:spcAft>
              <a:spcPct val="15000"/>
            </a:spcAft>
            <a:buChar char="••"/>
          </a:pPr>
          <a:r>
            <a:rPr lang="en-US" sz="2000" kern="1200" dirty="0" smtClean="0"/>
            <a:t>Kerosene</a:t>
          </a:r>
          <a:endParaRPr lang="en-US" sz="2000" kern="1200" dirty="0"/>
        </a:p>
        <a:p>
          <a:pPr marL="228600" lvl="1" indent="-228600" algn="l" defTabSz="889000" rtl="0">
            <a:lnSpc>
              <a:spcPct val="90000"/>
            </a:lnSpc>
            <a:spcBef>
              <a:spcPct val="0"/>
            </a:spcBef>
            <a:spcAft>
              <a:spcPct val="15000"/>
            </a:spcAft>
            <a:buChar char="••"/>
          </a:pPr>
          <a:r>
            <a:rPr lang="en-US" sz="2000" kern="1200" dirty="0" smtClean="0"/>
            <a:t>Diesel</a:t>
          </a:r>
          <a:endParaRPr lang="en-US" sz="2000" kern="1200" dirty="0"/>
        </a:p>
        <a:p>
          <a:pPr marL="228600" lvl="1" indent="-228600" algn="l" defTabSz="889000" rtl="0">
            <a:lnSpc>
              <a:spcPct val="90000"/>
            </a:lnSpc>
            <a:spcBef>
              <a:spcPct val="0"/>
            </a:spcBef>
            <a:spcAft>
              <a:spcPct val="15000"/>
            </a:spcAft>
            <a:buChar char="••"/>
          </a:pPr>
          <a:r>
            <a:rPr lang="en-US" sz="2000" kern="1200" smtClean="0"/>
            <a:t>Heavy distillates and residuum </a:t>
          </a:r>
          <a:endParaRPr lang="en-US" sz="2000" kern="1200"/>
        </a:p>
      </dsp:txBody>
      <dsp:txXfrm>
        <a:off x="3097180" y="1243567"/>
        <a:ext cx="2035239" cy="2038828"/>
      </dsp:txXfrm>
    </dsp:sp>
    <dsp:sp modelId="{B285D80C-C1EC-934D-805A-CB0319273552}">
      <dsp:nvSpPr>
        <dsp:cNvPr id="0" name=""/>
        <dsp:cNvSpPr/>
      </dsp:nvSpPr>
      <dsp:spPr>
        <a:xfrm>
          <a:off x="5411926" y="1994908"/>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411926" y="2102137"/>
        <a:ext cx="320822" cy="321687"/>
      </dsp:txXfrm>
    </dsp:sp>
    <dsp:sp modelId="{B9D8740F-7D71-9940-9789-E50AAD48BA36}">
      <dsp:nvSpPr>
        <dsp:cNvPr id="0" name=""/>
        <dsp:cNvSpPr/>
      </dsp:nvSpPr>
      <dsp:spPr>
        <a:xfrm>
          <a:off x="6060489" y="1180248"/>
          <a:ext cx="2161877" cy="21654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kern="1200" dirty="0" smtClean="0"/>
            <a:t>Heavy fuel oil</a:t>
          </a:r>
          <a:endParaRPr lang="en-US" sz="2000" kern="1200" dirty="0"/>
        </a:p>
        <a:p>
          <a:pPr marL="228600" lvl="1" indent="-228600" algn="l" defTabSz="889000" rtl="0">
            <a:lnSpc>
              <a:spcPct val="90000"/>
            </a:lnSpc>
            <a:spcBef>
              <a:spcPct val="0"/>
            </a:spcBef>
            <a:spcAft>
              <a:spcPct val="15000"/>
            </a:spcAft>
            <a:buChar char="••"/>
          </a:pPr>
          <a:r>
            <a:rPr lang="en-US" sz="2000" kern="1200" dirty="0" smtClean="0"/>
            <a:t>Lubricating oils</a:t>
          </a:r>
          <a:endParaRPr lang="en-US" sz="2000" kern="1200" dirty="0"/>
        </a:p>
        <a:p>
          <a:pPr marL="228600" lvl="1" indent="-228600" algn="l" defTabSz="889000" rtl="0">
            <a:lnSpc>
              <a:spcPct val="90000"/>
            </a:lnSpc>
            <a:spcBef>
              <a:spcPct val="0"/>
            </a:spcBef>
            <a:spcAft>
              <a:spcPct val="15000"/>
            </a:spcAft>
            <a:buChar char="••"/>
          </a:pPr>
          <a:r>
            <a:rPr lang="en-US" sz="2000" kern="1200" smtClean="0"/>
            <a:t>Wax</a:t>
          </a:r>
          <a:endParaRPr lang="en-US" sz="2000" kern="1200"/>
        </a:p>
        <a:p>
          <a:pPr marL="228600" lvl="1" indent="-228600" algn="l" defTabSz="889000" rtl="0">
            <a:lnSpc>
              <a:spcPct val="90000"/>
            </a:lnSpc>
            <a:spcBef>
              <a:spcPct val="0"/>
            </a:spcBef>
            <a:spcAft>
              <a:spcPct val="15000"/>
            </a:spcAft>
            <a:buChar char="••"/>
          </a:pPr>
          <a:r>
            <a:rPr lang="en-US" sz="2000" kern="1200" smtClean="0"/>
            <a:t>Asphalt</a:t>
          </a:r>
          <a:endParaRPr lang="en-US" sz="2000" kern="1200"/>
        </a:p>
      </dsp:txBody>
      <dsp:txXfrm>
        <a:off x="6123808" y="1243567"/>
        <a:ext cx="2035239" cy="20388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ABD721-9A49-478F-9755-18046BDA16BB}" type="datetimeFigureOut">
              <a:rPr lang="en-CA" smtClean="0"/>
              <a:pPr/>
              <a:t>16/03/2012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7175C0-9FE2-4E72-918A-7B245C5F4177}" type="slidenum">
              <a:rPr lang="en-CA" smtClean="0"/>
              <a:pPr/>
              <a:t>‹#›</a:t>
            </a:fld>
            <a:endParaRPr lang="en-CA"/>
          </a:p>
        </p:txBody>
      </p:sp>
    </p:spTree>
    <p:extLst>
      <p:ext uri="{BB962C8B-B14F-4D97-AF65-F5344CB8AC3E}">
        <p14:creationId xmlns:p14="http://schemas.microsoft.com/office/powerpoint/2010/main" val="379340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dirty="0" smtClean="0">
              <a:solidFill>
                <a:schemeClr val="bg1"/>
              </a:solidFill>
              <a:latin typeface="HelveticaNeueLT Com 33 ThEx"/>
              <a:ea typeface="Adobe Ming Std L" pitchFamily="18" charset="-128"/>
            </a:endParaRPr>
          </a:p>
          <a:p>
            <a:endParaRPr lang="en-CA" dirty="0"/>
          </a:p>
        </p:txBody>
      </p:sp>
      <p:sp>
        <p:nvSpPr>
          <p:cNvPr id="4" name="Slide Number Placeholder 3"/>
          <p:cNvSpPr>
            <a:spLocks noGrp="1"/>
          </p:cNvSpPr>
          <p:nvPr>
            <p:ph type="sldNum" sz="quarter" idx="10"/>
          </p:nvPr>
        </p:nvSpPr>
        <p:spPr/>
        <p:txBody>
          <a:bodyPr/>
          <a:lstStyle/>
          <a:p>
            <a:fld id="{99E5BF98-F0A6-4CF6-AA67-E851E9264675}"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CA" dirty="0"/>
          </a:p>
        </p:txBody>
      </p:sp>
      <p:sp>
        <p:nvSpPr>
          <p:cNvPr id="4" name="Slide Number Placeholder 3"/>
          <p:cNvSpPr>
            <a:spLocks noGrp="1"/>
          </p:cNvSpPr>
          <p:nvPr>
            <p:ph type="sldNum" sz="quarter" idx="10"/>
          </p:nvPr>
        </p:nvSpPr>
        <p:spPr/>
        <p:txBody>
          <a:bodyPr/>
          <a:lstStyle/>
          <a:p>
            <a:fld id="{99E5BF98-F0A6-4CF6-AA67-E851E9264675}" type="slidenum">
              <a:rPr lang="en-CA" smtClean="0"/>
              <a:pPr/>
              <a:t>39</a:t>
            </a:fld>
            <a:endParaRPr lang="en-CA"/>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8992B07-75BB-4DCC-ACE4-BAC706788F22}" type="slidenum">
              <a:rPr lang="en-CA"/>
              <a:pPr/>
              <a:t>129</a:t>
            </a:fld>
            <a:endParaRPr lang="en-CA"/>
          </a:p>
        </p:txBody>
      </p:sp>
      <p:sp>
        <p:nvSpPr>
          <p:cNvPr id="227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7330"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2659F23-4CF5-4455-BC00-A9CFAEF48019}" type="slidenum">
              <a:rPr lang="en-CA"/>
              <a:pPr/>
              <a:t>130</a:t>
            </a:fld>
            <a:endParaRPr lang="en-CA"/>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C2073E-72DF-4941-9754-A2849ED19CAB}" type="slidenum">
              <a:rPr lang="en-CA"/>
              <a:pPr/>
              <a:t>131</a:t>
            </a:fld>
            <a:endParaRPr lang="en-CA"/>
          </a:p>
        </p:txBody>
      </p:sp>
      <p:sp>
        <p:nvSpPr>
          <p:cNvPr id="229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9378"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D209623-1633-47E2-8E2D-A8A8F98988B8}" type="slidenum">
              <a:rPr lang="en-CA"/>
              <a:pPr/>
              <a:t>132</a:t>
            </a:fld>
            <a:endParaRPr lang="en-CA"/>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ED37800-E2D7-4EEF-9884-CDEF5FCA03BA}" type="slidenum">
              <a:rPr lang="en-CA"/>
              <a:pPr/>
              <a:t>133</a:t>
            </a:fld>
            <a:endParaRPr lang="en-CA"/>
          </a:p>
        </p:txBody>
      </p:sp>
      <p:sp>
        <p:nvSpPr>
          <p:cNvPr id="2324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2450"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32CCBBF-224D-43BB-97BD-9B3826ABDE65}" type="slidenum">
              <a:rPr lang="en-CA"/>
              <a:pPr/>
              <a:t>134</a:t>
            </a:fld>
            <a:endParaRPr lang="en-CA"/>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71718D2-2BC7-4858-B19A-87A117E8B2C2}" type="slidenum">
              <a:rPr lang="en-CA"/>
              <a:pPr/>
              <a:t>135</a:t>
            </a:fld>
            <a:endParaRPr lang="en-CA"/>
          </a:p>
        </p:txBody>
      </p:sp>
      <p:sp>
        <p:nvSpPr>
          <p:cNvPr id="2344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4498"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AFDD78B-6229-4662-8C4B-9220B98B2E08}" type="slidenum">
              <a:rPr lang="en-CA"/>
              <a:pPr/>
              <a:t>136</a:t>
            </a:fld>
            <a:endParaRPr lang="en-CA"/>
          </a:p>
        </p:txBody>
      </p:sp>
      <p:sp>
        <p:nvSpPr>
          <p:cNvPr id="2355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22"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err="1" smtClean="0"/>
              <a:t>nter</a:t>
            </a:r>
            <a:r>
              <a:rPr lang="en-US" dirty="0" smtClean="0"/>
              <a:t> Pipeline's extraction business consists of 100% ownership interests in the Cochrane and Empress II plants and a 50% ownership interest in the Empress V plant. The Empress II and V plants are located on the eastern leg and the Cochrane plant is located on the western leg of the TransCanada Alberta System near the natural gas export points from the province of Alberta. These facilities process pipeline quality natural gas to remove natural gas liquids (NGL) comprised of ethane, propane, butanes and pentanes-plus. The NGL stream is then partially fractionated to produce a specification ethane product and a mix of propane, butane, and pentanes-plus.</a:t>
            </a:r>
            <a:br>
              <a:rPr lang="en-US" dirty="0" smtClean="0"/>
            </a:br>
            <a:endParaRPr lang="en-US" dirty="0" smtClean="0"/>
          </a:p>
          <a:p>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BE4C881-C562-48EB-922F-A1D9F8F38580}" type="slidenum">
              <a:rPr lang="en-CA"/>
              <a:pPr/>
              <a:t>137</a:t>
            </a:fld>
            <a:endParaRPr lang="en-CA"/>
          </a:p>
        </p:txBody>
      </p:sp>
      <p:sp>
        <p:nvSpPr>
          <p:cNvPr id="236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6546"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smtClean="0"/>
              <a:t>In 2011 these facilities processed an average of 2.6 </a:t>
            </a:r>
            <a:r>
              <a:rPr lang="en-US" dirty="0" err="1" smtClean="0"/>
              <a:t>bcf</a:t>
            </a:r>
            <a:r>
              <a:rPr lang="en-US" dirty="0" smtClean="0"/>
              <a:t>/d of natural gas producing an average of 107,000 b/d of natural gas liquids. NGL are generally used directly as an energy product and as a feedstock for the petrochemical and crude oil refining industries.</a:t>
            </a:r>
          </a:p>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0CF9E53-58D3-4767-96AF-74FA8DC8428F}" type="slidenum">
              <a:rPr lang="en-CA"/>
              <a:pPr/>
              <a:t>138</a:t>
            </a:fld>
            <a:endParaRPr lang="en-CA"/>
          </a:p>
        </p:txBody>
      </p:sp>
      <p:sp>
        <p:nvSpPr>
          <p:cNvPr id="2375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94506BDA-C292-499D-8E74-362E04A297FE}" type="slidenum">
              <a:rPr lang="en-CA"/>
              <a:pPr/>
              <a:t>40</a:t>
            </a:fld>
            <a:endParaRPr lang="en-CA"/>
          </a:p>
        </p:txBody>
      </p:sp>
      <p:sp>
        <p:nvSpPr>
          <p:cNvPr id="136193"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Text Box 2"/>
          <p:cNvSpPr txBox="1">
            <a:spLocks noGrp="1" noChangeArrowheads="1"/>
          </p:cNvSpPr>
          <p:nvPr>
            <p:ph type="body" idx="1"/>
          </p:nvPr>
        </p:nvSpPr>
        <p:spPr bwMode="auto">
          <a:xfrm>
            <a:off x="0" y="1"/>
            <a:ext cx="1401" cy="8397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UPDATE EVERYTHING TO 2011 10-K</a:t>
            </a:r>
          </a:p>
        </p:txBody>
      </p:sp>
      <p:sp>
        <p:nvSpPr>
          <p:cNvPr id="136195"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A9A5E258-A2E9-427C-B000-DE88995D5F5C}" type="slidenum">
              <a:rPr lang="en-CA">
                <a:latin typeface="+mn-lt" charset="0"/>
              </a:rPr>
              <a:pPr hangingPunct="1">
                <a:lnSpc>
                  <a:spcPct val="100000"/>
                </a:lnSpc>
                <a:buClrTx/>
                <a:buFontTx/>
                <a:buNone/>
              </a:pPr>
              <a:t>40</a:t>
            </a:fld>
            <a:endParaRPr lang="en-CA">
              <a:latin typeface="+mn-lt"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59714EA-A3A1-49DB-B304-BD113AB5877D}" type="slidenum">
              <a:rPr lang="en-CA"/>
              <a:pPr/>
              <a:t>139</a:t>
            </a:fld>
            <a:endParaRPr lang="en-CA"/>
          </a:p>
        </p:txBody>
      </p:sp>
      <p:sp>
        <p:nvSpPr>
          <p:cNvPr id="238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F91CFB5-9189-4E63-9EFE-754ADE5F347B}" type="slidenum">
              <a:rPr lang="en-CA"/>
              <a:pPr/>
              <a:t>140</a:t>
            </a:fld>
            <a:endParaRPr lang="en-CA"/>
          </a:p>
        </p:txBody>
      </p:sp>
      <p:sp>
        <p:nvSpPr>
          <p:cNvPr id="239617"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DB75D9B-E343-4834-847C-AA9B9F630B30}" type="slidenum">
              <a:rPr lang="en-CA"/>
              <a:pPr/>
              <a:t>141</a:t>
            </a:fld>
            <a:endParaRPr lang="en-CA"/>
          </a:p>
        </p:txBody>
      </p:sp>
      <p:sp>
        <p:nvSpPr>
          <p:cNvPr id="240641"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68F807-56B6-4E22-ADFA-E06B5D9AAC87}" type="slidenum">
              <a:rPr lang="en-CA"/>
              <a:pPr/>
              <a:t>142</a:t>
            </a:fld>
            <a:endParaRPr lang="en-CA"/>
          </a:p>
        </p:txBody>
      </p:sp>
      <p:sp>
        <p:nvSpPr>
          <p:cNvPr id="241665"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E28A22D-0943-4315-9381-CE97C65B9B5F}" type="slidenum">
              <a:rPr lang="en-CA"/>
              <a:pPr/>
              <a:t>143</a:t>
            </a:fld>
            <a:endParaRPr lang="en-CA"/>
          </a:p>
        </p:txBody>
      </p:sp>
      <p:sp>
        <p:nvSpPr>
          <p:cNvPr id="242689"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0"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6F4413A-F361-406C-9713-6DBDF5DD3263}" type="slidenum">
              <a:rPr lang="en-CA"/>
              <a:pPr/>
              <a:t>144</a:t>
            </a:fld>
            <a:endParaRPr lang="en-CA"/>
          </a:p>
        </p:txBody>
      </p:sp>
      <p:sp>
        <p:nvSpPr>
          <p:cNvPr id="2437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4"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787E952-81AC-4114-8721-6E5096AF7791}" type="slidenum">
              <a:rPr lang="en-CA"/>
              <a:pPr/>
              <a:t>145</a:t>
            </a:fld>
            <a:endParaRPr lang="en-CA"/>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D81D72F-1DB4-4557-B709-45819FD05B74}" type="slidenum">
              <a:rPr lang="en-CA"/>
              <a:pPr/>
              <a:t>146</a:t>
            </a:fld>
            <a:endParaRPr lang="en-CA"/>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63E93EA-93E4-4456-9F43-58916FFBC3B3}" type="slidenum">
              <a:rPr lang="en-CA"/>
              <a:pPr/>
              <a:t>147</a:t>
            </a:fld>
            <a:endParaRPr lang="en-CA"/>
          </a:p>
        </p:txBody>
      </p:sp>
      <p:sp>
        <p:nvSpPr>
          <p:cNvPr id="246785"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207FFB-BADD-4CE6-8454-971E16B66D07}" type="slidenum">
              <a:rPr lang="en-CA"/>
              <a:pPr/>
              <a:t>148</a:t>
            </a:fld>
            <a:endParaRPr lang="en-CA"/>
          </a:p>
        </p:txBody>
      </p:sp>
      <p:sp>
        <p:nvSpPr>
          <p:cNvPr id="247809"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0"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5366E0D0-A902-409C-B70C-1AA1E80187CC}" type="slidenum">
              <a:rPr lang="en-CA"/>
              <a:pPr/>
              <a:t>41</a:t>
            </a:fld>
            <a:endParaRPr lang="en-CA"/>
          </a:p>
        </p:txBody>
      </p:sp>
      <p:sp>
        <p:nvSpPr>
          <p:cNvPr id="137217"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37219"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2C3D8858-24FD-4C0C-8DB7-82B88E094F58}" type="slidenum">
              <a:rPr lang="en-CA">
                <a:latin typeface="+mn-lt" charset="0"/>
              </a:rPr>
              <a:pPr hangingPunct="1">
                <a:lnSpc>
                  <a:spcPct val="100000"/>
                </a:lnSpc>
                <a:buClrTx/>
                <a:buFontTx/>
                <a:buNone/>
              </a:pPr>
              <a:t>41</a:t>
            </a:fld>
            <a:endParaRPr lang="en-CA">
              <a:latin typeface="+mn-lt"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B1ABB6A-4748-4E16-A4F0-AF621F52D182}" type="slidenum">
              <a:rPr lang="en-CA"/>
              <a:pPr/>
              <a:t>149</a:t>
            </a:fld>
            <a:endParaRPr lang="en-CA"/>
          </a:p>
        </p:txBody>
      </p:sp>
      <p:sp>
        <p:nvSpPr>
          <p:cNvPr id="248833"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AB2A0E9-E2C4-4532-A94B-D21B424575DE}" type="slidenum">
              <a:rPr lang="en-CA"/>
              <a:pPr/>
              <a:t>150</a:t>
            </a:fld>
            <a:endParaRPr lang="en-CA"/>
          </a:p>
        </p:txBody>
      </p:sp>
      <p:sp>
        <p:nvSpPr>
          <p:cNvPr id="249857"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5C8FC1D-C419-48D2-8B4B-1FC1E04CB72F}" type="slidenum">
              <a:rPr lang="en-CA"/>
              <a:pPr/>
              <a:t>151</a:t>
            </a:fld>
            <a:endParaRPr lang="en-CA"/>
          </a:p>
        </p:txBody>
      </p:sp>
      <p:sp>
        <p:nvSpPr>
          <p:cNvPr id="250881"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FC6FDD2-C1E3-4E88-A25C-B957CD851581}" type="slidenum">
              <a:rPr lang="en-CA"/>
              <a:pPr/>
              <a:t>152</a:t>
            </a:fld>
            <a:endParaRPr lang="en-CA"/>
          </a:p>
        </p:txBody>
      </p:sp>
      <p:sp>
        <p:nvSpPr>
          <p:cNvPr id="251905"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6"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08A679D-9FFA-4738-AA3B-7A6AB3E3BC45}" type="slidenum">
              <a:rPr lang="en-CA"/>
              <a:pPr/>
              <a:t>153</a:t>
            </a:fld>
            <a:endParaRPr lang="en-CA"/>
          </a:p>
        </p:txBody>
      </p:sp>
      <p:sp>
        <p:nvSpPr>
          <p:cNvPr id="252929"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DDEAB2A-A108-493A-BCBD-DCB7EE4DDADA}" type="slidenum">
              <a:rPr lang="en-CA"/>
              <a:pPr/>
              <a:t>154</a:t>
            </a:fld>
            <a:endParaRPr lang="en-CA"/>
          </a:p>
        </p:txBody>
      </p:sp>
      <p:sp>
        <p:nvSpPr>
          <p:cNvPr id="253953"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4"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A54A521-4BC9-4E76-B0EC-1A5B98E35151}" type="slidenum">
              <a:rPr lang="en-CA"/>
              <a:pPr/>
              <a:t>155</a:t>
            </a:fld>
            <a:endParaRPr lang="en-CA"/>
          </a:p>
        </p:txBody>
      </p:sp>
      <p:sp>
        <p:nvSpPr>
          <p:cNvPr id="2549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4978"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0DB72203-611D-4BF0-9BA7-98E648DBCD43}" type="slidenum">
              <a:rPr lang="en-CA"/>
              <a:pPr/>
              <a:t>156</a:t>
            </a:fld>
            <a:endParaRPr lang="en-CA"/>
          </a:p>
        </p:txBody>
      </p:sp>
      <p:sp>
        <p:nvSpPr>
          <p:cNvPr id="256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02"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US">
                <a:ea typeface="宋体" charset="-122"/>
              </a:rPr>
              <a:t>Inter Pipeline is exposed to frac-spread risk which is the difference between the weighted average</a:t>
            </a:r>
          </a:p>
          <a:p>
            <a:pPr>
              <a:spcBef>
                <a:spcPct val="0"/>
              </a:spcBef>
              <a:buClrTx/>
              <a:buFontTx/>
              <a:buNone/>
            </a:pPr>
            <a:r>
              <a:rPr lang="en-US">
                <a:ea typeface="宋体" charset="-122"/>
              </a:rPr>
              <a:t>propane-plus price at Mont Belvieu, Texas and the monthly index price of AECO natural gas purchased for</a:t>
            </a:r>
          </a:p>
          <a:p>
            <a:pPr>
              <a:spcBef>
                <a:spcPct val="0"/>
              </a:spcBef>
              <a:buClrTx/>
              <a:buFontTx/>
              <a:buNone/>
            </a:pPr>
            <a:r>
              <a:rPr lang="en-US">
                <a:ea typeface="宋体" charset="-122"/>
              </a:rPr>
              <a:t>shrinkage calculated in USD/USG. Derivative financial instruments are utilized to manage frac-spread risk.</a:t>
            </a:r>
          </a:p>
          <a:p>
            <a:pPr>
              <a:spcBef>
                <a:spcPct val="0"/>
              </a:spcBef>
              <a:buClrTx/>
              <a:buFontTx/>
              <a:buNone/>
            </a:pPr>
            <a:r>
              <a:rPr lang="en-US">
                <a:ea typeface="宋体" charset="-122"/>
              </a:rPr>
              <a:t>Inter Pipeline transacts with third party counterparties to sell a notional portion of its NGL products and</a:t>
            </a:r>
          </a:p>
          <a:p>
            <a:pPr>
              <a:spcBef>
                <a:spcPct val="0"/>
              </a:spcBef>
              <a:buClrTx/>
              <a:buFontTx/>
              <a:buNone/>
            </a:pPr>
            <a:r>
              <a:rPr lang="en-US">
                <a:ea typeface="宋体" charset="-122"/>
              </a:rPr>
              <a:t>purchase related notional quantities of natural gas at fixed prices. NGL price swap agreements are</a:t>
            </a:r>
          </a:p>
          <a:p>
            <a:pPr>
              <a:spcBef>
                <a:spcPct val="0"/>
              </a:spcBef>
              <a:buClrTx/>
              <a:buFontTx/>
              <a:buNone/>
            </a:pPr>
            <a:r>
              <a:rPr lang="en-US">
                <a:ea typeface="宋体" charset="-122"/>
              </a:rPr>
              <a:t>transacted in US currency, therefore Inter Pipeline also enters into foreign exchange contracts to sell US</a:t>
            </a:r>
          </a:p>
          <a:p>
            <a:pPr>
              <a:spcBef>
                <a:spcPct val="0"/>
              </a:spcBef>
              <a:buClrTx/>
              <a:buFontTx/>
              <a:buNone/>
            </a:pPr>
            <a:r>
              <a:rPr lang="en-US">
                <a:ea typeface="宋体" charset="-122"/>
              </a:rPr>
              <a:t>dollars to convert notional US dollar amounts in the NGL swaps.</a:t>
            </a:r>
          </a:p>
          <a:p>
            <a:pPr>
              <a:spcBef>
                <a:spcPct val="0"/>
              </a:spcBef>
              <a:buClrTx/>
              <a:buFontTx/>
              <a:buNone/>
            </a:pPr>
            <a:endParaRPr lang="en-US">
              <a:ea typeface="宋体" charset="-122"/>
            </a:endParaRPr>
          </a:p>
        </p:txBody>
      </p:sp>
      <p:sp>
        <p:nvSpPr>
          <p:cNvPr id="256003"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34A48DEB-436E-4AEC-976E-4B2BF35B7BEA}" type="slidenum">
              <a:rPr lang="en-US" sz="1100">
                <a:ea typeface="宋体" charset="-122"/>
              </a:rPr>
              <a:pPr algn="r">
                <a:buClrTx/>
                <a:buFontTx/>
                <a:buNone/>
              </a:pPr>
              <a:t>156</a:t>
            </a:fld>
            <a:endParaRPr lang="en-US" sz="1100">
              <a:ea typeface="宋体" charset="-122"/>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79CC653D-EDE7-4074-9442-0EE86DA530C0}" type="slidenum">
              <a:rPr lang="en-CA"/>
              <a:pPr/>
              <a:t>157</a:t>
            </a:fld>
            <a:endParaRPr lang="en-CA"/>
          </a:p>
        </p:txBody>
      </p:sp>
      <p:sp>
        <p:nvSpPr>
          <p:cNvPr id="2570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702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endParaRPr lang="en-CA">
              <a:ea typeface="Microsoft YaHei" charset="-122"/>
            </a:endParaRPr>
          </a:p>
        </p:txBody>
      </p:sp>
      <p:sp>
        <p:nvSpPr>
          <p:cNvPr id="257027"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EC984EAF-24D7-4801-BBE4-A0F49D3AB8A7}" type="slidenum">
              <a:rPr lang="en-US" sz="1100">
                <a:ea typeface="宋体" charset="-122"/>
              </a:rPr>
              <a:pPr algn="r">
                <a:buClrTx/>
                <a:buFontTx/>
                <a:buNone/>
              </a:pPr>
              <a:t>157</a:t>
            </a:fld>
            <a:endParaRPr lang="en-US" sz="1100">
              <a:ea typeface="宋体" charset="-122"/>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04EDE12-8348-4D7B-801B-E84675689E76}" type="slidenum">
              <a:rPr lang="en-CA"/>
              <a:pPr/>
              <a:t>158</a:t>
            </a:fld>
            <a:endParaRPr lang="en-CA"/>
          </a:p>
        </p:txBody>
      </p:sp>
      <p:sp>
        <p:nvSpPr>
          <p:cNvPr id="2580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8050"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6ADD9EB0-B73D-409E-AC3F-FDE6BAC14CED}" type="slidenum">
              <a:rPr lang="en-CA"/>
              <a:pPr/>
              <a:t>42</a:t>
            </a:fld>
            <a:endParaRPr lang="en-CA"/>
          </a:p>
        </p:txBody>
      </p:sp>
      <p:sp>
        <p:nvSpPr>
          <p:cNvPr id="138241"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38243"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A8083216-B29A-4CDB-8E35-EAC9650C4BD8}" type="slidenum">
              <a:rPr lang="en-CA">
                <a:latin typeface="+mn-lt" charset="0"/>
              </a:rPr>
              <a:pPr hangingPunct="1">
                <a:lnSpc>
                  <a:spcPct val="100000"/>
                </a:lnSpc>
                <a:buClrTx/>
                <a:buFontTx/>
                <a:buNone/>
              </a:pPr>
              <a:t>42</a:t>
            </a:fld>
            <a:endParaRPr lang="en-CA">
              <a:latin typeface="+mn-lt"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5EA5558-DF75-4EA9-9D4A-0E2E0BF725F0}" type="slidenum">
              <a:rPr lang="en-CA"/>
              <a:pPr/>
              <a:t>159</a:t>
            </a:fld>
            <a:endParaRPr lang="en-CA"/>
          </a:p>
        </p:txBody>
      </p:sp>
      <p:sp>
        <p:nvSpPr>
          <p:cNvPr id="259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9074"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F2717BA-5B62-40BC-BA56-1604DC2DA215}" type="slidenum">
              <a:rPr lang="en-CA"/>
              <a:pPr/>
              <a:t>160</a:t>
            </a:fld>
            <a:endParaRPr lang="en-CA"/>
          </a:p>
        </p:txBody>
      </p:sp>
      <p:sp>
        <p:nvSpPr>
          <p:cNvPr id="260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0098"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5F032F9-5C89-488F-B895-04D41BC26CD3}" type="slidenum">
              <a:rPr lang="en-CA"/>
              <a:pPr/>
              <a:t>161</a:t>
            </a:fld>
            <a:endParaRPr lang="en-CA"/>
          </a:p>
        </p:txBody>
      </p:sp>
      <p:sp>
        <p:nvSpPr>
          <p:cNvPr id="261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1122"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3A97560-348E-4936-88E9-AEC10A75054A}" type="slidenum">
              <a:rPr lang="en-CA"/>
              <a:pPr/>
              <a:t>162</a:t>
            </a:fld>
            <a:endParaRPr lang="en-CA"/>
          </a:p>
        </p:txBody>
      </p:sp>
      <p:sp>
        <p:nvSpPr>
          <p:cNvPr id="262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2146"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47253100-6F06-4FF8-9C80-134EC5FB5348}" type="slidenum">
              <a:rPr lang="en-CA"/>
              <a:pPr/>
              <a:t>163</a:t>
            </a:fld>
            <a:endParaRPr lang="en-CA"/>
          </a:p>
        </p:txBody>
      </p:sp>
      <p:sp>
        <p:nvSpPr>
          <p:cNvPr id="2631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3170"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endParaRPr lang="en-CA">
              <a:ea typeface="Microsoft YaHei" charset="-122"/>
            </a:endParaRPr>
          </a:p>
        </p:txBody>
      </p:sp>
      <p:sp>
        <p:nvSpPr>
          <p:cNvPr id="263171"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2D35B3A8-79CE-4DF9-8CD6-50F828A3E167}" type="slidenum">
              <a:rPr lang="en-US" sz="1100">
                <a:ea typeface="宋体" charset="-122"/>
              </a:rPr>
              <a:pPr algn="r">
                <a:buClrTx/>
                <a:buFontTx/>
                <a:buNone/>
              </a:pPr>
              <a:t>163</a:t>
            </a:fld>
            <a:endParaRPr lang="en-US" sz="1100">
              <a:ea typeface="宋体"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FC503DA4-F8B8-4492-996D-F23173A6E27A}" type="slidenum">
              <a:rPr lang="en-CA"/>
              <a:pPr/>
              <a:t>43</a:t>
            </a:fld>
            <a:endParaRPr lang="en-CA"/>
          </a:p>
        </p:txBody>
      </p:sp>
      <p:sp>
        <p:nvSpPr>
          <p:cNvPr id="139265"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Text Box 2"/>
          <p:cNvSpPr txBox="1">
            <a:spLocks noGrp="1" noChangeArrowheads="1"/>
          </p:cNvSpPr>
          <p:nvPr>
            <p:ph type="body" idx="1"/>
          </p:nvPr>
        </p:nvSpPr>
        <p:spPr bwMode="auto">
          <a:xfrm>
            <a:off x="0" y="1"/>
            <a:ext cx="1401" cy="89520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buClrTx/>
              <a:buFontTx/>
              <a:buNone/>
            </a:pPr>
            <a:r>
              <a:rPr lang="en-CA" sz="1800" dirty="0">
                <a:latin typeface="Arial" charset="0"/>
                <a:ea typeface="Microsoft YaHei" charset="-122"/>
              </a:rPr>
              <a:t>CPA certified public accountant.</a:t>
            </a:r>
          </a:p>
        </p:txBody>
      </p:sp>
      <p:sp>
        <p:nvSpPr>
          <p:cNvPr id="139267"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92F6CF93-ACB1-4CA8-A8D7-D0906E27DDE6}" type="slidenum">
              <a:rPr lang="en-CA">
                <a:latin typeface="+mn-lt" charset="0"/>
              </a:rPr>
              <a:pPr hangingPunct="1">
                <a:lnSpc>
                  <a:spcPct val="100000"/>
                </a:lnSpc>
                <a:buClrTx/>
                <a:buFontTx/>
                <a:buNone/>
              </a:pPr>
              <a:t>43</a:t>
            </a:fld>
            <a:endParaRPr lang="en-CA">
              <a:latin typeface="+mn-lt"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F6BBBA85-4CE0-45B3-9845-7AC53FB139CB}" type="slidenum">
              <a:rPr lang="en-CA"/>
              <a:pPr/>
              <a:t>44</a:t>
            </a:fld>
            <a:endParaRPr lang="en-CA"/>
          </a:p>
        </p:txBody>
      </p:sp>
      <p:sp>
        <p:nvSpPr>
          <p:cNvPr id="14028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Text Box 2"/>
          <p:cNvSpPr txBox="1">
            <a:spLocks noGrp="1" noChangeArrowheads="1"/>
          </p:cNvSpPr>
          <p:nvPr>
            <p:ph type="body" idx="1"/>
          </p:nvPr>
        </p:nvSpPr>
        <p:spPr bwMode="auto">
          <a:xfrm>
            <a:off x="0" y="1"/>
            <a:ext cx="1401" cy="328092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buClrTx/>
              <a:buFontTx/>
              <a:buNone/>
            </a:pPr>
            <a:r>
              <a:rPr lang="en-CA">
                <a:latin typeface="+mn-lt" charset="0"/>
                <a:ea typeface="+mn-ea" charset="0"/>
                <a:cs typeface="+mn-ea" charset="0"/>
              </a:rPr>
              <a:t>Refining -Gulf Coast, Mid-Continent, West Coast, Northeast regions</a:t>
            </a:r>
          </a:p>
          <a:p>
            <a:pPr eaLnBrk="1" hangingPunct="1">
              <a:spcBef>
                <a:spcPct val="0"/>
              </a:spcBef>
              <a:buClrTx/>
              <a:buFontTx/>
              <a:buNone/>
            </a:pPr>
            <a:endParaRPr lang="en-CA">
              <a:latin typeface="+mn-lt" charset="0"/>
              <a:ea typeface="+mn-ea" charset="0"/>
              <a:cs typeface="+mn-ea" charset="0"/>
            </a:endParaRPr>
          </a:p>
          <a:p>
            <a:pPr eaLnBrk="1" hangingPunct="1">
              <a:spcBef>
                <a:spcPct val="0"/>
              </a:spcBef>
              <a:buClrTx/>
              <a:buFontTx/>
              <a:buNone/>
            </a:pPr>
            <a:r>
              <a:rPr lang="en-CA">
                <a:latin typeface="+mn-lt" charset="0"/>
                <a:ea typeface="+mn-ea" charset="0"/>
                <a:cs typeface="+mn-ea" charset="0"/>
              </a:rPr>
              <a:t>Joint venture agreement with Darling Green Energy LLC to construct and operate biomass-based diesel plant with feed capacity of 10,000 barrels per day that will process animal fats, used cooking oils, and other vegetable oils into renewable green diesel. $368 million cost</a:t>
            </a:r>
          </a:p>
          <a:p>
            <a:pPr eaLnBrk="1" hangingPunct="1">
              <a:spcBef>
                <a:spcPct val="0"/>
              </a:spcBef>
              <a:buClrTx/>
              <a:buFontTx/>
              <a:buNone/>
            </a:pPr>
            <a:endParaRPr lang="en-CA">
              <a:latin typeface="+mn-lt" charset="0"/>
              <a:ea typeface="+mn-ea" charset="0"/>
              <a:cs typeface="+mn-ea" charset="0"/>
            </a:endParaRPr>
          </a:p>
          <a:p>
            <a:pPr eaLnBrk="1" hangingPunct="1">
              <a:spcBef>
                <a:spcPct val="0"/>
              </a:spcBef>
              <a:buClrTx/>
              <a:buFontTx/>
              <a:buNone/>
            </a:pPr>
            <a:endParaRPr lang="en-CA">
              <a:latin typeface="+mn-lt" charset="0"/>
              <a:ea typeface="+mn-ea" charset="0"/>
              <a:cs typeface="+mn-ea" charset="0"/>
            </a:endParaRPr>
          </a:p>
        </p:txBody>
      </p:sp>
      <p:sp>
        <p:nvSpPr>
          <p:cNvPr id="140291"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88DDEC08-CE56-48B3-9451-10D29BF01B60}" type="slidenum">
              <a:rPr lang="en-CA">
                <a:latin typeface="+mn-lt" charset="0"/>
              </a:rPr>
              <a:pPr hangingPunct="1">
                <a:lnSpc>
                  <a:spcPct val="100000"/>
                </a:lnSpc>
                <a:buClrTx/>
                <a:buFontTx/>
                <a:buNone/>
              </a:pPr>
              <a:t>44</a:t>
            </a:fld>
            <a:endParaRPr lang="en-CA">
              <a:latin typeface="+mn-lt"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157EE13D-3250-4E5D-986E-ADB6AE37A483}" type="slidenum">
              <a:rPr lang="en-CA"/>
              <a:pPr/>
              <a:t>45</a:t>
            </a:fld>
            <a:endParaRPr lang="en-CA"/>
          </a:p>
        </p:txBody>
      </p:sp>
      <p:sp>
        <p:nvSpPr>
          <p:cNvPr id="141313"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Text Box 2"/>
          <p:cNvSpPr txBox="1">
            <a:spLocks noGrp="1" noChangeArrowheads="1"/>
          </p:cNvSpPr>
          <p:nvPr>
            <p:ph type="body" idx="1"/>
          </p:nvPr>
        </p:nvSpPr>
        <p:spPr bwMode="auto">
          <a:xfrm>
            <a:off x="0" y="1"/>
            <a:ext cx="1401" cy="328092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From 2010 annual report – need updated 2011 map of operations</a:t>
            </a:r>
          </a:p>
          <a:p>
            <a:pPr eaLnBrk="1">
              <a:spcBef>
                <a:spcPct val="0"/>
              </a:spcBef>
              <a:buClrTx/>
              <a:buFontTx/>
              <a:buNone/>
            </a:pPr>
            <a:r>
              <a:rPr lang="en-CA" sz="1800">
                <a:latin typeface="Arial" charset="0"/>
                <a:ea typeface="Microsoft YaHei" charset="-122"/>
              </a:rPr>
              <a:t>Yellow – refinery</a:t>
            </a:r>
          </a:p>
          <a:p>
            <a:pPr eaLnBrk="1">
              <a:spcBef>
                <a:spcPct val="0"/>
              </a:spcBef>
              <a:buClrTx/>
              <a:buFontTx/>
              <a:buNone/>
            </a:pPr>
            <a:r>
              <a:rPr lang="en-CA" sz="1800">
                <a:latin typeface="Arial" charset="0"/>
                <a:ea typeface="Microsoft YaHei" charset="-122"/>
              </a:rPr>
              <a:t>Green – ethanol</a:t>
            </a:r>
          </a:p>
          <a:p>
            <a:pPr eaLnBrk="1">
              <a:spcBef>
                <a:spcPct val="0"/>
              </a:spcBef>
              <a:buClrTx/>
              <a:buFontTx/>
              <a:buNone/>
            </a:pPr>
            <a:r>
              <a:rPr lang="en-CA" sz="1800">
                <a:latin typeface="Arial" charset="0"/>
                <a:ea typeface="Microsoft YaHei" charset="-122"/>
              </a:rPr>
              <a:t>Teal states – have retail presence</a:t>
            </a:r>
          </a:p>
          <a:p>
            <a:pPr eaLnBrk="1">
              <a:spcBef>
                <a:spcPct val="0"/>
              </a:spcBef>
              <a:buClrTx/>
              <a:buFontTx/>
              <a:buNone/>
            </a:pPr>
            <a:r>
              <a:rPr lang="en-CA" sz="1800">
                <a:latin typeface="Arial" charset="0"/>
                <a:ea typeface="Microsoft YaHei" charset="-122"/>
              </a:rPr>
              <a:t>Also 1 in Aruba in Caribbean, just north of Venezuela, South America.</a:t>
            </a:r>
          </a:p>
        </p:txBody>
      </p:sp>
      <p:sp>
        <p:nvSpPr>
          <p:cNvPr id="141315"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74482398-D53E-4E1F-83FF-0A650EE8F764}" type="slidenum">
              <a:rPr lang="en-CA">
                <a:latin typeface="+mn-lt" charset="0"/>
              </a:rPr>
              <a:pPr hangingPunct="1">
                <a:lnSpc>
                  <a:spcPct val="100000"/>
                </a:lnSpc>
                <a:buClrTx/>
                <a:buFontTx/>
                <a:buNone/>
              </a:pPr>
              <a:t>45</a:t>
            </a:fld>
            <a:endParaRPr lang="en-CA">
              <a:latin typeface="+mn-lt"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0B941101-B041-4BAA-AA50-9569F2721736}" type="slidenum">
              <a:rPr lang="en-CA"/>
              <a:pPr/>
              <a:t>46</a:t>
            </a:fld>
            <a:endParaRPr lang="en-CA"/>
          </a:p>
        </p:txBody>
      </p:sp>
      <p:sp>
        <p:nvSpPr>
          <p:cNvPr id="142337"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Text Box 2"/>
          <p:cNvSpPr txBox="1">
            <a:spLocks noGrp="1" noChangeArrowheads="1"/>
          </p:cNvSpPr>
          <p:nvPr>
            <p:ph type="body" idx="1"/>
          </p:nvPr>
        </p:nvSpPr>
        <p:spPr bwMode="auto">
          <a:xfrm>
            <a:off x="0" y="0"/>
            <a:ext cx="1401" cy="2142692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Doesn’t include 3 refineries in Canada, Aruba, UK plus 1 more bought in 2011.</a:t>
            </a:r>
          </a:p>
        </p:txBody>
      </p:sp>
      <p:sp>
        <p:nvSpPr>
          <p:cNvPr id="142339"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156A5F57-DC87-4C7B-8198-93D7DC303792}" type="slidenum">
              <a:rPr lang="en-CA">
                <a:latin typeface="+mn-lt" charset="0"/>
              </a:rPr>
              <a:pPr hangingPunct="1">
                <a:lnSpc>
                  <a:spcPct val="100000"/>
                </a:lnSpc>
                <a:buClrTx/>
                <a:buFontTx/>
                <a:buNone/>
              </a:pPr>
              <a:t>46</a:t>
            </a:fld>
            <a:endParaRPr lang="en-CA">
              <a:latin typeface="+mn-lt"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3B547986-4A08-4721-9003-175DED674961}" type="slidenum">
              <a:rPr lang="en-CA"/>
              <a:pPr/>
              <a:t>47</a:t>
            </a:fld>
            <a:endParaRPr lang="en-CA"/>
          </a:p>
        </p:txBody>
      </p:sp>
      <p:sp>
        <p:nvSpPr>
          <p:cNvPr id="143361"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43363"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60C55232-9749-43E6-98D7-5CB74C06DFDE}" type="slidenum">
              <a:rPr lang="en-CA">
                <a:latin typeface="+mn-lt" charset="0"/>
              </a:rPr>
              <a:pPr hangingPunct="1">
                <a:lnSpc>
                  <a:spcPct val="100000"/>
                </a:lnSpc>
                <a:buClrTx/>
                <a:buFontTx/>
                <a:buNone/>
              </a:pPr>
              <a:t>47</a:t>
            </a:fld>
            <a:endParaRPr lang="en-CA">
              <a:latin typeface="+mn-lt"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600780B0-F983-4EEB-BFF7-D2E53F370292}" type="slidenum">
              <a:rPr lang="en-CA"/>
              <a:pPr/>
              <a:t>48</a:t>
            </a:fld>
            <a:endParaRPr lang="en-CA"/>
          </a:p>
        </p:txBody>
      </p:sp>
      <p:sp>
        <p:nvSpPr>
          <p:cNvPr id="144385"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Text Box 2"/>
          <p:cNvSpPr txBox="1">
            <a:spLocks noGrp="1" noChangeArrowheads="1"/>
          </p:cNvSpPr>
          <p:nvPr>
            <p:ph type="body" idx="1"/>
          </p:nvPr>
        </p:nvSpPr>
        <p:spPr bwMode="auto">
          <a:xfrm>
            <a:off x="0" y="0"/>
            <a:ext cx="1401" cy="100618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86% refining, 10% retail, 4% ethanol</a:t>
            </a:r>
          </a:p>
        </p:txBody>
      </p:sp>
      <p:sp>
        <p:nvSpPr>
          <p:cNvPr id="144387"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44D41CB4-EEDB-4674-A905-967CB535BE04}" type="slidenum">
              <a:rPr lang="en-CA">
                <a:latin typeface="+mn-lt" charset="0"/>
              </a:rPr>
              <a:pPr hangingPunct="1">
                <a:lnSpc>
                  <a:spcPct val="100000"/>
                </a:lnSpc>
                <a:buClrTx/>
                <a:buFontTx/>
                <a:buNone/>
              </a:pPr>
              <a:t>48</a:t>
            </a:fld>
            <a:endParaRPr lang="en-CA">
              <a:latin typeface="+mn-lt"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endParaRPr lang="en-CA" dirty="0" smtClean="0">
              <a:effectLst>
                <a:outerShdw blurRad="38100" dist="38100" dir="2700000" algn="tl">
                  <a:srgbClr val="C0C0C0"/>
                </a:outerShdw>
              </a:effectLst>
            </a:endParaRPr>
          </a:p>
        </p:txBody>
      </p:sp>
      <p:sp>
        <p:nvSpPr>
          <p:cNvPr id="4" name="Slide Number Placeholder 3"/>
          <p:cNvSpPr>
            <a:spLocks noGrp="1"/>
          </p:cNvSpPr>
          <p:nvPr>
            <p:ph type="sldNum" sz="quarter" idx="10"/>
          </p:nvPr>
        </p:nvSpPr>
        <p:spPr/>
        <p:txBody>
          <a:bodyPr/>
          <a:lstStyle/>
          <a:p>
            <a:fld id="{99E5BF98-F0A6-4CF6-AA67-E851E9264675}" type="slidenum">
              <a:rPr lang="en-CA" smtClean="0"/>
              <a:pPr/>
              <a:t>4</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01CD980A-872D-4DC5-9EA6-7BF87508B8BC}" type="slidenum">
              <a:rPr lang="en-CA"/>
              <a:pPr/>
              <a:t>49</a:t>
            </a:fld>
            <a:endParaRPr lang="en-CA"/>
          </a:p>
        </p:txBody>
      </p:sp>
      <p:sp>
        <p:nvSpPr>
          <p:cNvPr id="14540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Text Box 2"/>
          <p:cNvSpPr txBox="1">
            <a:spLocks noGrp="1" noChangeArrowheads="1"/>
          </p:cNvSpPr>
          <p:nvPr>
            <p:ph type="body" idx="1"/>
          </p:nvPr>
        </p:nvSpPr>
        <p:spPr bwMode="auto">
          <a:xfrm>
            <a:off x="0" y="0"/>
            <a:ext cx="1401" cy="313170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In millions</a:t>
            </a:r>
          </a:p>
        </p:txBody>
      </p:sp>
      <p:sp>
        <p:nvSpPr>
          <p:cNvPr id="145411"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D232C589-347A-4E17-842E-0B62E729B105}" type="slidenum">
              <a:rPr lang="en-CA">
                <a:latin typeface="+mn-lt" charset="0"/>
              </a:rPr>
              <a:pPr hangingPunct="1">
                <a:lnSpc>
                  <a:spcPct val="100000"/>
                </a:lnSpc>
                <a:buClrTx/>
                <a:buFontTx/>
                <a:buNone/>
              </a:pPr>
              <a:t>49</a:t>
            </a:fld>
            <a:endParaRPr lang="en-CA">
              <a:latin typeface="+mn-lt"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2FA33205-6139-4545-BA35-5B0DCCC0E379}" type="slidenum">
              <a:rPr lang="en-CA"/>
              <a:pPr/>
              <a:t>50</a:t>
            </a:fld>
            <a:endParaRPr lang="en-CA"/>
          </a:p>
        </p:txBody>
      </p:sp>
      <p:sp>
        <p:nvSpPr>
          <p:cNvPr id="146433"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Text Box 2"/>
          <p:cNvSpPr txBox="1">
            <a:spLocks noGrp="1" noChangeArrowheads="1"/>
          </p:cNvSpPr>
          <p:nvPr>
            <p:ph type="body" idx="1"/>
          </p:nvPr>
        </p:nvSpPr>
        <p:spPr bwMode="auto">
          <a:xfrm>
            <a:off x="0" y="0"/>
            <a:ext cx="1401" cy="12832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buClrTx/>
              <a:buFontTx/>
              <a:buNone/>
            </a:pPr>
            <a:r>
              <a:rPr lang="en-CA" sz="1800">
                <a:latin typeface="Arial" charset="0"/>
                <a:ea typeface="Microsoft YaHei" charset="-122"/>
              </a:rPr>
              <a:t>operating revenue 126 billion </a:t>
            </a:r>
          </a:p>
          <a:p>
            <a:pPr eaLnBrk="1" hangingPunct="1">
              <a:spcBef>
                <a:spcPct val="0"/>
              </a:spcBef>
              <a:buClrTx/>
              <a:buFontTx/>
              <a:buNone/>
            </a:pPr>
            <a:r>
              <a:rPr lang="en-CA" sz="1800">
                <a:latin typeface="Arial" charset="0"/>
                <a:ea typeface="Microsoft YaHei" charset="-122"/>
              </a:rPr>
              <a:t>COGS 116 billion</a:t>
            </a:r>
          </a:p>
        </p:txBody>
      </p:sp>
      <p:sp>
        <p:nvSpPr>
          <p:cNvPr id="146435"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6E8762DB-4D34-4AFC-B90A-9E321704C277}" type="slidenum">
              <a:rPr lang="en-CA">
                <a:latin typeface="+mn-lt" charset="0"/>
              </a:rPr>
              <a:pPr hangingPunct="1">
                <a:lnSpc>
                  <a:spcPct val="100000"/>
                </a:lnSpc>
                <a:buClrTx/>
                <a:buFontTx/>
                <a:buNone/>
              </a:pPr>
              <a:t>50</a:t>
            </a:fld>
            <a:endParaRPr lang="en-CA">
              <a:latin typeface="+mn-lt"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B08D1AFD-AF82-4A3A-B794-6919B7B9659B}" type="slidenum">
              <a:rPr lang="en-CA"/>
              <a:pPr/>
              <a:t>51</a:t>
            </a:fld>
            <a:endParaRPr lang="en-CA"/>
          </a:p>
        </p:txBody>
      </p:sp>
      <p:sp>
        <p:nvSpPr>
          <p:cNvPr id="147457"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47459"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4E6E1D15-609A-4141-B0D6-302FCA307ED0}" type="slidenum">
              <a:rPr lang="en-CA">
                <a:latin typeface="+mn-lt" charset="0"/>
              </a:rPr>
              <a:pPr hangingPunct="1">
                <a:lnSpc>
                  <a:spcPct val="100000"/>
                </a:lnSpc>
                <a:buClrTx/>
                <a:buFontTx/>
                <a:buNone/>
              </a:pPr>
              <a:t>51</a:t>
            </a:fld>
            <a:endParaRPr lang="en-CA">
              <a:latin typeface="+mn-lt"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9309B174-720A-47BC-8D2C-24625740E7BA}" type="slidenum">
              <a:rPr lang="en-CA"/>
              <a:pPr/>
              <a:t>52</a:t>
            </a:fld>
            <a:endParaRPr lang="en-CA"/>
          </a:p>
        </p:txBody>
      </p:sp>
      <p:sp>
        <p:nvSpPr>
          <p:cNvPr id="148481"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48483"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CEF5DC95-891E-4E3D-83AF-063F8A30B401}" type="slidenum">
              <a:rPr lang="en-CA">
                <a:latin typeface="+mn-lt" charset="0"/>
              </a:rPr>
              <a:pPr hangingPunct="1">
                <a:lnSpc>
                  <a:spcPct val="100000"/>
                </a:lnSpc>
                <a:buClrTx/>
                <a:buFontTx/>
                <a:buNone/>
              </a:pPr>
              <a:t>52</a:t>
            </a:fld>
            <a:endParaRPr lang="en-CA">
              <a:latin typeface="+mn-lt"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87A892DE-545E-4DAC-BE16-2302F9918A5E}" type="slidenum">
              <a:rPr lang="en-CA"/>
              <a:pPr/>
              <a:t>53</a:t>
            </a:fld>
            <a:endParaRPr lang="en-CA"/>
          </a:p>
        </p:txBody>
      </p:sp>
      <p:sp>
        <p:nvSpPr>
          <p:cNvPr id="149505"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Text Box 2"/>
          <p:cNvSpPr txBox="1">
            <a:spLocks noGrp="1" noChangeArrowheads="1"/>
          </p:cNvSpPr>
          <p:nvPr>
            <p:ph type="body" idx="1"/>
          </p:nvPr>
        </p:nvSpPr>
        <p:spPr bwMode="auto">
          <a:xfrm>
            <a:off x="0" y="1"/>
            <a:ext cx="1401" cy="328092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a:latin typeface="+mn-lt" charset="0"/>
                <a:ea typeface="+mn-ea" charset="0"/>
                <a:cs typeface="+mn-ea" charset="0"/>
              </a:rPr>
              <a:t>Most of our refineries have access to marine</a:t>
            </a:r>
          </a:p>
          <a:p>
            <a:pPr eaLnBrk="1">
              <a:spcBef>
                <a:spcPct val="0"/>
              </a:spcBef>
              <a:buClrTx/>
              <a:buFontTx/>
              <a:buNone/>
            </a:pPr>
            <a:r>
              <a:rPr lang="en-CA">
                <a:latin typeface="+mn-lt" charset="0"/>
                <a:ea typeface="+mn-ea" charset="0"/>
                <a:cs typeface="+mn-ea" charset="0"/>
              </a:rPr>
              <a:t>transportation facilities and interconnect with common-carrier pipeline systems, allowing us to sell products</a:t>
            </a:r>
          </a:p>
          <a:p>
            <a:pPr eaLnBrk="1">
              <a:spcBef>
                <a:spcPct val="0"/>
              </a:spcBef>
              <a:buClrTx/>
              <a:buFontTx/>
              <a:buNone/>
            </a:pPr>
            <a:r>
              <a:rPr lang="en-CA">
                <a:latin typeface="+mn-lt" charset="0"/>
                <a:ea typeface="+mn-ea" charset="0"/>
                <a:cs typeface="+mn-ea" charset="0"/>
              </a:rPr>
              <a:t>in the U.S., Canada, the U.K., and other countries. No customer accounted for more than 10 percent of our</a:t>
            </a:r>
          </a:p>
          <a:p>
            <a:pPr eaLnBrk="1">
              <a:spcBef>
                <a:spcPct val="0"/>
              </a:spcBef>
              <a:buClrTx/>
              <a:buFontTx/>
              <a:buNone/>
            </a:pPr>
            <a:r>
              <a:rPr lang="en-CA">
                <a:latin typeface="+mn-lt" charset="0"/>
                <a:ea typeface="+mn-ea" charset="0"/>
                <a:cs typeface="+mn-ea" charset="0"/>
              </a:rPr>
              <a:t>total operating revenues in 2011.</a:t>
            </a:r>
          </a:p>
          <a:p>
            <a:pPr eaLnBrk="1">
              <a:spcBef>
                <a:spcPct val="0"/>
              </a:spcBef>
              <a:buClrTx/>
              <a:buFontTx/>
              <a:buNone/>
            </a:pPr>
            <a:r>
              <a:rPr lang="en-CA">
                <a:latin typeface="+mn-lt" charset="0"/>
                <a:ea typeface="+mn-ea" charset="0"/>
                <a:cs typeface="+mn-ea" charset="0"/>
              </a:rPr>
              <a:t>They sell a significant portion of our gasoline and distillate production through bulk sales channels in U.S.</a:t>
            </a:r>
          </a:p>
          <a:p>
            <a:pPr eaLnBrk="1">
              <a:spcBef>
                <a:spcPct val="0"/>
              </a:spcBef>
              <a:buClrTx/>
              <a:buFontTx/>
              <a:buNone/>
            </a:pPr>
            <a:r>
              <a:rPr lang="en-CA">
                <a:latin typeface="+mn-lt" charset="0"/>
                <a:ea typeface="+mn-ea" charset="0"/>
                <a:cs typeface="+mn-ea" charset="0"/>
              </a:rPr>
              <a:t>and international markets</a:t>
            </a:r>
          </a:p>
        </p:txBody>
      </p:sp>
      <p:sp>
        <p:nvSpPr>
          <p:cNvPr id="149507"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14A96C7F-5DCA-4882-9251-B9530CE06BD8}" type="slidenum">
              <a:rPr lang="en-CA">
                <a:latin typeface="+mn-lt" charset="0"/>
              </a:rPr>
              <a:pPr hangingPunct="1">
                <a:lnSpc>
                  <a:spcPct val="100000"/>
                </a:lnSpc>
                <a:buClrTx/>
                <a:buFontTx/>
                <a:buNone/>
              </a:pPr>
              <a:t>53</a:t>
            </a:fld>
            <a:endParaRPr lang="en-CA">
              <a:latin typeface="+mn-lt"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80472251-D4F3-457E-AEDF-B91E22968521}" type="slidenum">
              <a:rPr lang="en-CA"/>
              <a:pPr/>
              <a:t>54</a:t>
            </a:fld>
            <a:endParaRPr lang="en-CA"/>
          </a:p>
        </p:txBody>
      </p:sp>
      <p:sp>
        <p:nvSpPr>
          <p:cNvPr id="15052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Text Box 2"/>
          <p:cNvSpPr txBox="1">
            <a:spLocks noGrp="1" noChangeArrowheads="1"/>
          </p:cNvSpPr>
          <p:nvPr>
            <p:ph type="body" idx="1"/>
          </p:nvPr>
        </p:nvSpPr>
        <p:spPr bwMode="auto">
          <a:xfrm>
            <a:off x="0" y="0"/>
            <a:ext cx="1401" cy="12001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Total capacity of 3 million barrels per day</a:t>
            </a:r>
          </a:p>
        </p:txBody>
      </p:sp>
      <p:sp>
        <p:nvSpPr>
          <p:cNvPr id="150531"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3E50BF80-6EE3-4ECB-A32C-E980B49C9CBA}" type="slidenum">
              <a:rPr lang="en-CA">
                <a:latin typeface="+mn-lt" charset="0"/>
              </a:rPr>
              <a:pPr hangingPunct="1">
                <a:lnSpc>
                  <a:spcPct val="100000"/>
                </a:lnSpc>
                <a:buClrTx/>
                <a:buFontTx/>
                <a:buNone/>
              </a:pPr>
              <a:t>54</a:t>
            </a:fld>
            <a:endParaRPr lang="en-CA">
              <a:latin typeface="+mn-lt"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E65D6409-3E12-474F-AA8E-A44E1225F06A}" type="slidenum">
              <a:rPr lang="en-CA"/>
              <a:pPr/>
              <a:t>55</a:t>
            </a:fld>
            <a:endParaRPr lang="en-CA"/>
          </a:p>
        </p:txBody>
      </p:sp>
      <p:sp>
        <p:nvSpPr>
          <p:cNvPr id="151553"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Text Box 2"/>
          <p:cNvSpPr txBox="1">
            <a:spLocks noGrp="1" noChangeArrowheads="1"/>
          </p:cNvSpPr>
          <p:nvPr>
            <p:ph type="body" idx="1"/>
          </p:nvPr>
        </p:nvSpPr>
        <p:spPr bwMode="auto">
          <a:xfrm>
            <a:off x="0" y="0"/>
            <a:ext cx="1401" cy="183702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Average combined throughput 2.4 million bpd. = 80% of capacity</a:t>
            </a:r>
          </a:p>
          <a:p>
            <a:pPr eaLnBrk="1">
              <a:spcBef>
                <a:spcPct val="0"/>
              </a:spcBef>
              <a:buClrTx/>
              <a:buFontTx/>
              <a:buNone/>
            </a:pPr>
            <a:r>
              <a:rPr lang="en-CA">
                <a:latin typeface="+mn-lt" charset="0"/>
                <a:ea typeface="+mn-ea" charset="0"/>
                <a:cs typeface="+mn-ea" charset="0"/>
              </a:rPr>
              <a:t>We are a large producer of sulfur with sales primarily to customers in the agricultural sector. Sulfur</a:t>
            </a:r>
          </a:p>
          <a:p>
            <a:pPr eaLnBrk="1">
              <a:spcBef>
                <a:spcPct val="0"/>
              </a:spcBef>
              <a:buClrTx/>
              <a:buFontTx/>
              <a:buNone/>
            </a:pPr>
            <a:r>
              <a:rPr lang="en-CA">
                <a:latin typeface="+mn-lt" charset="0"/>
                <a:ea typeface="+mn-ea" charset="0"/>
                <a:cs typeface="+mn-ea" charset="0"/>
              </a:rPr>
              <a:t>is used in manufacturing fertilizer.</a:t>
            </a:r>
          </a:p>
        </p:txBody>
      </p:sp>
      <p:sp>
        <p:nvSpPr>
          <p:cNvPr id="151555"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CA22C6DA-D93D-4C23-832A-53EC6FEA32A8}" type="slidenum">
              <a:rPr lang="en-CA">
                <a:latin typeface="+mn-lt" charset="0"/>
              </a:rPr>
              <a:pPr hangingPunct="1">
                <a:lnSpc>
                  <a:spcPct val="100000"/>
                </a:lnSpc>
                <a:buClrTx/>
                <a:buFontTx/>
                <a:buNone/>
              </a:pPr>
              <a:t>55</a:t>
            </a:fld>
            <a:endParaRPr lang="en-CA">
              <a:latin typeface="+mn-lt"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D9636EDE-7091-4AFA-B2B9-482B843C0B5C}" type="slidenum">
              <a:rPr lang="en-CA"/>
              <a:pPr/>
              <a:t>56</a:t>
            </a:fld>
            <a:endParaRPr lang="en-CA"/>
          </a:p>
        </p:txBody>
      </p:sp>
      <p:sp>
        <p:nvSpPr>
          <p:cNvPr id="152577"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52579"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2DB19E0B-9116-491F-AADD-60E7F58E5630}" type="slidenum">
              <a:rPr lang="en-CA">
                <a:latin typeface="+mn-lt" charset="0"/>
              </a:rPr>
              <a:pPr hangingPunct="1">
                <a:lnSpc>
                  <a:spcPct val="100000"/>
                </a:lnSpc>
                <a:buClrTx/>
                <a:buFontTx/>
                <a:buNone/>
              </a:pPr>
              <a:t>56</a:t>
            </a:fld>
            <a:endParaRPr lang="en-CA">
              <a:latin typeface="+mn-lt"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2C92F979-3160-4227-BE66-9A0810612C37}" type="slidenum">
              <a:rPr lang="en-CA"/>
              <a:pPr/>
              <a:t>57</a:t>
            </a:fld>
            <a:endParaRPr lang="en-CA"/>
          </a:p>
        </p:txBody>
      </p:sp>
      <p:sp>
        <p:nvSpPr>
          <p:cNvPr id="153601"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53603"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284F9BD6-7995-408B-8866-225CACF5591B}" type="slidenum">
              <a:rPr lang="en-CA">
                <a:latin typeface="+mn-lt" charset="0"/>
              </a:rPr>
              <a:pPr hangingPunct="1">
                <a:lnSpc>
                  <a:spcPct val="100000"/>
                </a:lnSpc>
                <a:buClrTx/>
                <a:buFontTx/>
                <a:buNone/>
              </a:pPr>
              <a:t>57</a:t>
            </a:fld>
            <a:endParaRPr lang="en-CA">
              <a:latin typeface="+mn-lt"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74F39691-5E92-4E90-99EF-5DFF3A487FC7}" type="slidenum">
              <a:rPr lang="en-CA"/>
              <a:pPr/>
              <a:t>58</a:t>
            </a:fld>
            <a:endParaRPr lang="en-CA"/>
          </a:p>
        </p:txBody>
      </p:sp>
      <p:sp>
        <p:nvSpPr>
          <p:cNvPr id="154625"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54627"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2556E9E8-44F4-4869-8D38-8038396846A3}" type="slidenum">
              <a:rPr lang="en-CA">
                <a:latin typeface="+mn-lt" charset="0"/>
              </a:rPr>
              <a:pPr hangingPunct="1">
                <a:lnSpc>
                  <a:spcPct val="100000"/>
                </a:lnSpc>
                <a:buClrTx/>
                <a:buFontTx/>
                <a:buNone/>
              </a:pPr>
              <a:t>58</a:t>
            </a:fld>
            <a:endParaRPr lang="en-CA">
              <a:latin typeface="+mn-lt"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37175C0-9FE2-4E72-918A-7B245C5F4177}" type="slidenum">
              <a:rPr lang="en-CA" smtClean="0"/>
              <a:pPr/>
              <a:t>7</a:t>
            </a:fld>
            <a:endParaRPr lang="en-CA"/>
          </a:p>
        </p:txBody>
      </p:sp>
    </p:spTree>
    <p:extLst>
      <p:ext uri="{BB962C8B-B14F-4D97-AF65-F5344CB8AC3E}">
        <p14:creationId xmlns:p14="http://schemas.microsoft.com/office/powerpoint/2010/main" val="3519627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E9C54A8D-64D3-4C4C-9BCA-2BDCC5DB8080}" type="slidenum">
              <a:rPr lang="en-CA"/>
              <a:pPr/>
              <a:t>59</a:t>
            </a:fld>
            <a:endParaRPr lang="en-CA"/>
          </a:p>
        </p:txBody>
      </p:sp>
      <p:sp>
        <p:nvSpPr>
          <p:cNvPr id="15564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Text Box 2"/>
          <p:cNvSpPr txBox="1">
            <a:spLocks noGrp="1" noChangeArrowheads="1"/>
          </p:cNvSpPr>
          <p:nvPr>
            <p:ph type="body" idx="1"/>
          </p:nvPr>
        </p:nvSpPr>
        <p:spPr bwMode="auto">
          <a:xfrm>
            <a:off x="0" y="0"/>
            <a:ext cx="1401" cy="183702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a:latin typeface="+mn-lt" charset="0"/>
                <a:ea typeface="+mn-ea" charset="0"/>
                <a:cs typeface="+mn-ea" charset="0"/>
              </a:rPr>
              <a:t>Our ethanol plants are dry mill facilities that process corn to produce ethanol and distillers grains.2</a:t>
            </a:r>
          </a:p>
          <a:p>
            <a:pPr eaLnBrk="1">
              <a:spcBef>
                <a:spcPct val="0"/>
              </a:spcBef>
              <a:buClrTx/>
              <a:buFontTx/>
              <a:buNone/>
            </a:pPr>
            <a:r>
              <a:rPr lang="en-CA">
                <a:latin typeface="+mn-lt" charset="0"/>
                <a:ea typeface="+mn-ea" charset="0"/>
                <a:cs typeface="+mn-ea" charset="0"/>
              </a:rPr>
              <a:t>We source our corn supply from local farmers and commercial elevators. Our facilities receive corn by rail</a:t>
            </a:r>
          </a:p>
          <a:p>
            <a:pPr eaLnBrk="1">
              <a:spcBef>
                <a:spcPct val="0"/>
              </a:spcBef>
              <a:buClrTx/>
              <a:buFontTx/>
              <a:buNone/>
            </a:pPr>
            <a:r>
              <a:rPr lang="en-CA">
                <a:latin typeface="+mn-lt" charset="0"/>
                <a:ea typeface="+mn-ea" charset="0"/>
                <a:cs typeface="+mn-ea" charset="0"/>
              </a:rPr>
              <a:t>and truck. We publish on our website a corn bid for local farmers and cooperative dealers to use to facilitate</a:t>
            </a:r>
          </a:p>
          <a:p>
            <a:pPr eaLnBrk="1">
              <a:spcBef>
                <a:spcPct val="0"/>
              </a:spcBef>
              <a:buClrTx/>
              <a:buFontTx/>
              <a:buNone/>
            </a:pPr>
            <a:r>
              <a:rPr lang="en-CA">
                <a:latin typeface="+mn-lt" charset="0"/>
                <a:ea typeface="+mn-ea" charset="0"/>
                <a:cs typeface="+mn-ea" charset="0"/>
              </a:rPr>
              <a:t>corn supply transactions.</a:t>
            </a:r>
          </a:p>
          <a:p>
            <a:pPr eaLnBrk="1">
              <a:spcBef>
                <a:spcPct val="0"/>
              </a:spcBef>
              <a:buClrTx/>
              <a:buFontTx/>
              <a:buNone/>
            </a:pPr>
            <a:endParaRPr lang="en-CA">
              <a:latin typeface="+mn-lt" charset="0"/>
              <a:ea typeface="+mn-ea" charset="0"/>
              <a:cs typeface="+mn-ea" charset="0"/>
            </a:endParaRPr>
          </a:p>
          <a:p>
            <a:pPr eaLnBrk="1">
              <a:spcBef>
                <a:spcPct val="0"/>
              </a:spcBef>
              <a:buClrTx/>
              <a:buFontTx/>
              <a:buNone/>
            </a:pPr>
            <a:r>
              <a:rPr lang="en-CA">
                <a:latin typeface="+mn-lt" charset="0"/>
                <a:ea typeface="+mn-ea" charset="0"/>
                <a:cs typeface="+mn-ea" charset="0"/>
              </a:rPr>
              <a:t>Bought 7 from the VeraSun Energy bankruptcy in second quarter 2009.</a:t>
            </a:r>
          </a:p>
        </p:txBody>
      </p:sp>
      <p:sp>
        <p:nvSpPr>
          <p:cNvPr id="155651"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58203C5C-817D-45C9-8ABC-ADDFB4B0F878}" type="slidenum">
              <a:rPr lang="en-CA">
                <a:latin typeface="+mn-lt" charset="0"/>
              </a:rPr>
              <a:pPr hangingPunct="1">
                <a:lnSpc>
                  <a:spcPct val="100000"/>
                </a:lnSpc>
                <a:buClrTx/>
                <a:buFontTx/>
                <a:buNone/>
              </a:pPr>
              <a:t>59</a:t>
            </a:fld>
            <a:endParaRPr lang="en-CA">
              <a:latin typeface="+mn-lt"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82A5A9D-C9F5-4863-9DF7-727665340317}" type="slidenum">
              <a:rPr lang="en-CA"/>
              <a:pPr/>
              <a:t>60</a:t>
            </a:fld>
            <a:endParaRPr lang="en-CA"/>
          </a:p>
        </p:txBody>
      </p:sp>
      <p:sp>
        <p:nvSpPr>
          <p:cNvPr id="156673"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9CC580C5-BDCC-4E2F-A66C-2EC14E5DF964}" type="slidenum">
              <a:rPr lang="en-CA"/>
              <a:pPr/>
              <a:t>61</a:t>
            </a:fld>
            <a:endParaRPr lang="en-CA"/>
          </a:p>
        </p:txBody>
      </p:sp>
      <p:sp>
        <p:nvSpPr>
          <p:cNvPr id="157697"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698"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57699"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8146DDC0-FC28-4299-84E4-EAC999C779E0}" type="slidenum">
              <a:rPr lang="en-CA">
                <a:latin typeface="+mn-lt" charset="0"/>
              </a:rPr>
              <a:pPr hangingPunct="1">
                <a:lnSpc>
                  <a:spcPct val="100000"/>
                </a:lnSpc>
                <a:buClrTx/>
                <a:buFontTx/>
                <a:buNone/>
              </a:pPr>
              <a:t>61</a:t>
            </a:fld>
            <a:endParaRPr lang="en-CA">
              <a:latin typeface="+mn-lt"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3BCA67EA-9E1B-4251-A298-4F4026EE590E}" type="slidenum">
              <a:rPr lang="en-CA"/>
              <a:pPr/>
              <a:t>62</a:t>
            </a:fld>
            <a:endParaRPr lang="en-CA"/>
          </a:p>
        </p:txBody>
      </p:sp>
      <p:sp>
        <p:nvSpPr>
          <p:cNvPr id="158721"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0" y="-222250"/>
            <a:ext cx="1401" cy="4459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CA" sz="2300">
              <a:latin typeface="Arial" charset="0"/>
              <a:ea typeface="Microsoft YaHei" charset="-122"/>
            </a:endParaRPr>
          </a:p>
        </p:txBody>
      </p:sp>
      <p:sp>
        <p:nvSpPr>
          <p:cNvPr id="158723"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14BF16D1-E19D-4334-B29E-AC0BC6F0ED6B}" type="slidenum">
              <a:rPr lang="en-CA">
                <a:latin typeface="+mn-lt" charset="0"/>
              </a:rPr>
              <a:pPr hangingPunct="1">
                <a:lnSpc>
                  <a:spcPct val="100000"/>
                </a:lnSpc>
                <a:buClrTx/>
                <a:buFontTx/>
                <a:buNone/>
              </a:pPr>
              <a:t>62</a:t>
            </a:fld>
            <a:endParaRPr lang="en-CA">
              <a:latin typeface="+mn-lt"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C8326642-A8E8-44B6-A542-4A7843D22912}" type="slidenum">
              <a:rPr lang="en-CA"/>
              <a:pPr/>
              <a:t>63</a:t>
            </a:fld>
            <a:endParaRPr lang="en-CA"/>
          </a:p>
        </p:txBody>
      </p:sp>
      <p:sp>
        <p:nvSpPr>
          <p:cNvPr id="159745"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Text Box 2"/>
          <p:cNvSpPr txBox="1">
            <a:spLocks noGrp="1" noChangeArrowheads="1"/>
          </p:cNvSpPr>
          <p:nvPr>
            <p:ph type="body" idx="1"/>
          </p:nvPr>
        </p:nvSpPr>
        <p:spPr bwMode="auto">
          <a:xfrm>
            <a:off x="0" y="0"/>
            <a:ext cx="1401" cy="183702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All on Board of Directors. 11 board of directors, 5 involved with risk. Engelhardt left board in 2010.</a:t>
            </a:r>
          </a:p>
        </p:txBody>
      </p:sp>
      <p:sp>
        <p:nvSpPr>
          <p:cNvPr id="159747"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4D41B49C-24C8-434D-A126-BEFD37118696}" type="slidenum">
              <a:rPr lang="en-CA">
                <a:latin typeface="+mn-lt" charset="0"/>
              </a:rPr>
              <a:pPr hangingPunct="1">
                <a:lnSpc>
                  <a:spcPct val="100000"/>
                </a:lnSpc>
                <a:buClrTx/>
                <a:buFontTx/>
                <a:buNone/>
              </a:pPr>
              <a:t>63</a:t>
            </a:fld>
            <a:endParaRPr lang="en-CA">
              <a:latin typeface="+mn-lt"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498A9F9D-9B65-4639-B1C8-6F3C1FAE4225}" type="slidenum">
              <a:rPr lang="en-CA"/>
              <a:pPr/>
              <a:t>64</a:t>
            </a:fld>
            <a:endParaRPr lang="en-CA"/>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Production levels of foreign &amp; domestic suppliers</a:t>
            </a:r>
          </a:p>
          <a:p>
            <a:pPr>
              <a:spcBef>
                <a:spcPct val="0"/>
              </a:spcBef>
              <a:buClrTx/>
              <a:buFontTx/>
              <a:buNone/>
            </a:pPr>
            <a:r>
              <a:rPr lang="en-CA">
                <a:ea typeface="Microsoft YaHei" charset="-122"/>
              </a:rPr>
              <a:t>Economic turmoil, threat of terrorist attacks, recessions – decline in energy consumption</a:t>
            </a:r>
          </a:p>
          <a:p>
            <a:pPr>
              <a:spcBef>
                <a:spcPct val="0"/>
              </a:spcBef>
              <a:buClrTx/>
              <a:buFontTx/>
              <a:buNone/>
            </a:pPr>
            <a:r>
              <a:rPr lang="en-CA">
                <a:ea typeface="Microsoft YaHei" charset="-122"/>
              </a:rPr>
              <a:t>Refining capacity expansions</a:t>
            </a:r>
          </a:p>
          <a:p>
            <a:pPr>
              <a:spcBef>
                <a:spcPct val="0"/>
              </a:spcBef>
              <a:buClrTx/>
              <a:buFontTx/>
              <a:buNone/>
            </a:pPr>
            <a:r>
              <a:rPr lang="en-CA">
                <a:ea typeface="Microsoft YaHei" charset="-122"/>
              </a:rPr>
              <a:t>A significant portion of our profitability is derived from the ability to purchase and process crude oil feedstocks</a:t>
            </a:r>
          </a:p>
          <a:p>
            <a:pPr>
              <a:spcBef>
                <a:spcPct val="0"/>
              </a:spcBef>
              <a:buClrTx/>
              <a:buFontTx/>
              <a:buNone/>
            </a:pPr>
            <a:r>
              <a:rPr lang="en-CA">
                <a:ea typeface="Microsoft YaHei" charset="-122"/>
              </a:rPr>
              <a:t>that historically have been cheaper than benchmark crude oils, such as Louisiana Light Sweet (LLS) and</a:t>
            </a:r>
          </a:p>
          <a:p>
            <a:pPr>
              <a:spcBef>
                <a:spcPct val="0"/>
              </a:spcBef>
              <a:buClrTx/>
              <a:buFontTx/>
              <a:buNone/>
            </a:pPr>
            <a:r>
              <a:rPr lang="en-CA">
                <a:ea typeface="Microsoft YaHei" charset="-122"/>
              </a:rPr>
              <a:t>Brent crude oils. </a:t>
            </a:r>
          </a:p>
          <a:p>
            <a:pPr>
              <a:spcBef>
                <a:spcPct val="0"/>
              </a:spcBef>
              <a:buClrTx/>
              <a:buFontTx/>
              <a:buNone/>
            </a:pPr>
            <a:r>
              <a:rPr lang="en-CA">
                <a:ea typeface="Microsoft YaHei" charset="-122"/>
              </a:rPr>
              <a:t>Historically, refining margins have been volatile, and we believe they will</a:t>
            </a:r>
          </a:p>
          <a:p>
            <a:pPr>
              <a:spcBef>
                <a:spcPct val="0"/>
              </a:spcBef>
              <a:buClrTx/>
              <a:buFontTx/>
              <a:buNone/>
            </a:pPr>
            <a:r>
              <a:rPr lang="en-CA">
                <a:ea typeface="Microsoft YaHei" charset="-122"/>
              </a:rPr>
              <a:t>continue to be volatile in the future.</a:t>
            </a:r>
          </a:p>
        </p:txBody>
      </p:sp>
      <p:sp>
        <p:nvSpPr>
          <p:cNvPr id="160771"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499911FE-8427-460D-BC33-161AF1D7C034}" type="slidenum">
              <a:rPr lang="en-CA" sz="1100"/>
              <a:pPr algn="r">
                <a:buClrTx/>
                <a:buFontTx/>
                <a:buNone/>
              </a:pPr>
              <a:t>64</a:t>
            </a:fld>
            <a:endParaRPr lang="en-CA" sz="11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3747DEBC-BE61-4C05-9038-52EBEFF5C09E}" type="slidenum">
              <a:rPr lang="en-CA"/>
              <a:pPr/>
              <a:t>65</a:t>
            </a:fld>
            <a:endParaRPr lang="en-CA"/>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S&amp;P, Moody's, Fitch’s could downgrade our rating of investment grade rating -&gt; lead to increased borrowing costs</a:t>
            </a:r>
          </a:p>
          <a:p>
            <a:pPr>
              <a:spcBef>
                <a:spcPct val="0"/>
              </a:spcBef>
              <a:buClrTx/>
              <a:buFontTx/>
              <a:buNone/>
            </a:pPr>
            <a:r>
              <a:rPr lang="en-CA">
                <a:ea typeface="Microsoft YaHei" charset="-122"/>
              </a:rPr>
              <a:t>A/R, A/P, rely on counter-parties to our derivative instruments to fund their obligations.</a:t>
            </a:r>
          </a:p>
        </p:txBody>
      </p:sp>
      <p:sp>
        <p:nvSpPr>
          <p:cNvPr id="161795"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3B2758F0-33D1-47B9-95BD-DD27A18C1E4B}" type="slidenum">
              <a:rPr lang="en-CA" sz="1100"/>
              <a:pPr algn="r">
                <a:buClrTx/>
                <a:buFontTx/>
                <a:buNone/>
              </a:pPr>
              <a:t>65</a:t>
            </a:fld>
            <a:endParaRPr lang="en-CA" sz="11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DD79AD06-C7CF-440A-B29B-F34D0971E82C}" type="slidenum">
              <a:rPr lang="en-CA"/>
              <a:pPr/>
              <a:t>66</a:t>
            </a:fld>
            <a:endParaRPr lang="en-CA"/>
          </a:p>
        </p:txBody>
      </p:sp>
      <p:sp>
        <p:nvSpPr>
          <p:cNvPr id="1628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Because environmental laws and regulations</a:t>
            </a:r>
          </a:p>
          <a:p>
            <a:pPr>
              <a:spcBef>
                <a:spcPct val="0"/>
              </a:spcBef>
              <a:buClrTx/>
              <a:buFontTx/>
              <a:buNone/>
            </a:pPr>
            <a:r>
              <a:rPr lang="en-CA">
                <a:ea typeface="Microsoft YaHei" charset="-122"/>
              </a:rPr>
              <a:t>are becoming more stringent and new environmental laws and regulations are continuously being enacted</a:t>
            </a:r>
          </a:p>
          <a:p>
            <a:pPr>
              <a:spcBef>
                <a:spcPct val="0"/>
              </a:spcBef>
              <a:buClrTx/>
              <a:buFontTx/>
              <a:buNone/>
            </a:pPr>
            <a:r>
              <a:rPr lang="en-CA">
                <a:ea typeface="Microsoft YaHei" charset="-122"/>
              </a:rPr>
              <a:t>or proposed, such as those relating to greenhouse gas emissions and climate changePermit costs</a:t>
            </a:r>
          </a:p>
        </p:txBody>
      </p:sp>
      <p:sp>
        <p:nvSpPr>
          <p:cNvPr id="162819"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FE79962F-586F-4C62-954A-89D1E1DF0342}" type="slidenum">
              <a:rPr lang="en-CA" sz="1100"/>
              <a:pPr algn="r">
                <a:buClrTx/>
                <a:buFontTx/>
                <a:buNone/>
              </a:pPr>
              <a:t>66</a:t>
            </a:fld>
            <a:endParaRPr lang="en-CA" sz="11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867C1F93-11D2-43F5-A0B3-CCD5A0E3DEA3}" type="slidenum">
              <a:rPr lang="en-CA"/>
              <a:pPr/>
              <a:t>67</a:t>
            </a:fld>
            <a:endParaRPr lang="en-CA"/>
          </a:p>
        </p:txBody>
      </p:sp>
      <p:sp>
        <p:nvSpPr>
          <p:cNvPr id="163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2"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endParaRPr lang="en-CA">
              <a:ea typeface="Microsoft YaHei" charset="-122"/>
            </a:endParaRPr>
          </a:p>
        </p:txBody>
      </p:sp>
      <p:sp>
        <p:nvSpPr>
          <p:cNvPr id="163843"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169BBCFB-C13F-4D2E-9EA2-7FC2FAC46B97}" type="slidenum">
              <a:rPr lang="en-CA" sz="1100"/>
              <a:pPr algn="r">
                <a:buClrTx/>
                <a:buFontTx/>
                <a:buNone/>
              </a:pPr>
              <a:t>67</a:t>
            </a:fld>
            <a:endParaRPr lang="en-CA" sz="11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F3C44352-CAE6-451B-83E5-9B7AA85FCC07}" type="slidenum">
              <a:rPr lang="en-CA"/>
              <a:pPr/>
              <a:t>68</a:t>
            </a:fld>
            <a:endParaRPr lang="en-CA"/>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endParaRPr lang="en-CA">
              <a:ea typeface="Microsoft YaHei" charset="-122"/>
            </a:endParaRPr>
          </a:p>
        </p:txBody>
      </p:sp>
      <p:sp>
        <p:nvSpPr>
          <p:cNvPr id="164867"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06D2AB31-8ECD-4D16-9F82-9A7E77CFF528}" type="slidenum">
              <a:rPr lang="en-CA" sz="1100"/>
              <a:pPr algn="r">
                <a:buClrTx/>
                <a:buFontTx/>
                <a:buNone/>
              </a:pPr>
              <a:t>68</a:t>
            </a:fld>
            <a:endParaRPr lang="en-CA"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37175C0-9FE2-4E72-918A-7B245C5F4177}" type="slidenum">
              <a:rPr lang="en-CA" smtClean="0"/>
              <a:pPr/>
              <a:t>9</a:t>
            </a:fld>
            <a:endParaRPr lang="en-CA"/>
          </a:p>
        </p:txBody>
      </p:sp>
    </p:spTree>
    <p:extLst>
      <p:ext uri="{BB962C8B-B14F-4D97-AF65-F5344CB8AC3E}">
        <p14:creationId xmlns:p14="http://schemas.microsoft.com/office/powerpoint/2010/main" val="1203139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771CEB0-261C-4344-80D9-B0D88836740A}" type="slidenum">
              <a:rPr lang="en-CA"/>
              <a:pPr/>
              <a:t>69</a:t>
            </a:fld>
            <a:endParaRPr lang="en-CA"/>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109D13E2-8409-432A-B5B4-EBE5F272229D}" type="slidenum">
              <a:rPr lang="en-CA"/>
              <a:pPr/>
              <a:t>70</a:t>
            </a:fld>
            <a:endParaRPr lang="en-CA"/>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experience a major accident or mechanical failure,</a:t>
            </a:r>
          </a:p>
          <a:p>
            <a:pPr>
              <a:spcBef>
                <a:spcPct val="0"/>
              </a:spcBef>
              <a:buClrTx/>
              <a:buFontTx/>
              <a:buNone/>
            </a:pPr>
            <a:r>
              <a:rPr lang="en-CA">
                <a:ea typeface="Microsoft YaHei" charset="-122"/>
              </a:rPr>
              <a:t>encounter work stoppages relating to organized labor issues, be damaged by severe weather or other natural</a:t>
            </a:r>
          </a:p>
          <a:p>
            <a:pPr>
              <a:spcBef>
                <a:spcPct val="0"/>
              </a:spcBef>
              <a:buClrTx/>
              <a:buFontTx/>
              <a:buNone/>
            </a:pPr>
            <a:r>
              <a:rPr lang="en-CA">
                <a:ea typeface="Microsoft YaHei" charset="-122"/>
              </a:rPr>
              <a:t>or man-made disaster, such as an act of terrorism, or otherwise be forced to shut down</a:t>
            </a:r>
          </a:p>
        </p:txBody>
      </p:sp>
      <p:sp>
        <p:nvSpPr>
          <p:cNvPr id="166915"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97580722-CA9B-4C5E-8A93-5B6D4CFA4291}" type="slidenum">
              <a:rPr lang="en-CA" sz="1100"/>
              <a:pPr algn="r">
                <a:buClrTx/>
                <a:buFontTx/>
                <a:buNone/>
              </a:pPr>
              <a:t>70</a:t>
            </a:fld>
            <a:endParaRPr lang="en-CA" sz="11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0D85DBE9-C1C2-491C-BCF1-8F4464F1A928}" type="slidenum">
              <a:rPr lang="en-CA"/>
              <a:pPr/>
              <a:t>71</a:t>
            </a:fld>
            <a:endParaRPr lang="en-CA"/>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endParaRPr lang="en-CA">
              <a:ea typeface="Microsoft YaHei" charset="-122"/>
            </a:endParaRPr>
          </a:p>
        </p:txBody>
      </p:sp>
      <p:sp>
        <p:nvSpPr>
          <p:cNvPr id="167939"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85E00726-A2F0-4D96-A153-EC22F0B1C852}" type="slidenum">
              <a:rPr lang="en-CA" sz="1100"/>
              <a:pPr algn="r">
                <a:buClrTx/>
                <a:buFontTx/>
                <a:buNone/>
              </a:pPr>
              <a:t>71</a:t>
            </a:fld>
            <a:endParaRPr lang="en-CA" sz="11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5E0B5D76-C01E-485D-9C2E-FEC61FDCB8D6}" type="slidenum">
              <a:rPr lang="en-CA"/>
              <a:pPr/>
              <a:t>72</a:t>
            </a:fld>
            <a:endParaRPr lang="en-CA"/>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endParaRPr lang="en-CA">
              <a:ea typeface="Microsoft YaHei" charset="-122"/>
            </a:endParaRPr>
          </a:p>
        </p:txBody>
      </p:sp>
      <p:sp>
        <p:nvSpPr>
          <p:cNvPr id="168963"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F9D0822F-A16E-4360-A36F-FA75734C1D0B}" type="slidenum">
              <a:rPr lang="en-CA" sz="1100"/>
              <a:pPr algn="r">
                <a:buClrTx/>
                <a:buFontTx/>
                <a:buNone/>
              </a:pPr>
              <a:t>72</a:t>
            </a:fld>
            <a:endParaRPr lang="en-CA" sz="11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88704C3C-BDE3-49C3-90C0-7B07AE8B367F}" type="slidenum">
              <a:rPr lang="en-CA"/>
              <a:pPr/>
              <a:t>73</a:t>
            </a:fld>
            <a:endParaRPr lang="en-CA"/>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endParaRPr lang="en-CA">
              <a:ea typeface="Microsoft YaHei" charset="-122"/>
            </a:endParaRPr>
          </a:p>
        </p:txBody>
      </p:sp>
      <p:sp>
        <p:nvSpPr>
          <p:cNvPr id="169987"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19044CAA-3EE1-46C4-8323-1891BDAB39E5}" type="slidenum">
              <a:rPr lang="en-CA" sz="1100"/>
              <a:pPr algn="r">
                <a:buClrTx/>
                <a:buFontTx/>
                <a:buNone/>
              </a:pPr>
              <a:t>73</a:t>
            </a:fld>
            <a:endParaRPr lang="en-CA" sz="11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B069F15-3AA5-406A-A58D-972A3B433DE5}" type="slidenum">
              <a:rPr lang="en-CA"/>
              <a:pPr/>
              <a:t>74</a:t>
            </a:fld>
            <a:endParaRPr lang="en-CA"/>
          </a:p>
        </p:txBody>
      </p:sp>
      <p:sp>
        <p:nvSpPr>
          <p:cNvPr id="17100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3DEC69FD-6D8F-4F3C-AB63-6BF3184E683C}" type="slidenum">
              <a:rPr lang="en-CA"/>
              <a:pPr/>
              <a:t>75</a:t>
            </a:fld>
            <a:endParaRPr lang="en-CA"/>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We are exposed to market risks related to the price of crude oil, refined products (primarily gasoline and</a:t>
            </a:r>
          </a:p>
          <a:p>
            <a:pPr>
              <a:spcBef>
                <a:spcPct val="0"/>
              </a:spcBef>
              <a:buClrTx/>
              <a:buFontTx/>
              <a:buNone/>
            </a:pPr>
            <a:r>
              <a:rPr lang="en-CA">
                <a:ea typeface="Microsoft YaHei" charset="-122"/>
              </a:rPr>
              <a:t>distillate), grain (primarily corn), and natural gas used in our refining operations. To reduce the impact of</a:t>
            </a:r>
          </a:p>
          <a:p>
            <a:pPr>
              <a:spcBef>
                <a:spcPct val="0"/>
              </a:spcBef>
              <a:buClrTx/>
              <a:buFontTx/>
              <a:buNone/>
            </a:pPr>
            <a:r>
              <a:rPr lang="en-CA">
                <a:ea typeface="Microsoft YaHei" charset="-122"/>
              </a:rPr>
              <a:t>price volatility on our results of operations and cash flows, we enter into commodity derivative instruments,</a:t>
            </a:r>
          </a:p>
          <a:p>
            <a:pPr>
              <a:spcBef>
                <a:spcPct val="0"/>
              </a:spcBef>
              <a:buClrTx/>
              <a:buFontTx/>
              <a:buNone/>
            </a:pPr>
            <a:r>
              <a:rPr lang="en-CA">
                <a:ea typeface="Microsoft YaHei" charset="-122"/>
              </a:rPr>
              <a:t>including swaps, futures, and options to hedge:</a:t>
            </a:r>
          </a:p>
          <a:p>
            <a:pPr>
              <a:spcBef>
                <a:spcPct val="0"/>
              </a:spcBef>
              <a:buClrTx/>
              <a:buFontTx/>
              <a:buNone/>
            </a:pPr>
            <a:r>
              <a:rPr lang="en-CA">
                <a:ea typeface="Microsoft YaHei" charset="-122"/>
              </a:rPr>
              <a:t>• inventories and firm commitments to purchase inventories generally for amounts by which our</a:t>
            </a:r>
          </a:p>
          <a:p>
            <a:pPr>
              <a:spcBef>
                <a:spcPct val="0"/>
              </a:spcBef>
              <a:buClrTx/>
              <a:buFontTx/>
              <a:buNone/>
            </a:pPr>
            <a:r>
              <a:rPr lang="en-CA">
                <a:ea typeface="Microsoft YaHei" charset="-122"/>
              </a:rPr>
              <a:t>current year LIFO inventory levels differ from our previous year-end LIFO inventory levels and</a:t>
            </a:r>
          </a:p>
          <a:p>
            <a:pPr>
              <a:spcBef>
                <a:spcPct val="0"/>
              </a:spcBef>
              <a:buClrTx/>
              <a:buFontTx/>
              <a:buNone/>
            </a:pPr>
            <a:r>
              <a:rPr lang="en-CA">
                <a:ea typeface="Microsoft YaHei" charset="-122"/>
              </a:rPr>
              <a:t>• forecasted feedstock and refined product purchases, refined product sales, natural gas purchases,</a:t>
            </a:r>
          </a:p>
          <a:p>
            <a:pPr>
              <a:spcBef>
                <a:spcPct val="0"/>
              </a:spcBef>
              <a:buClrTx/>
              <a:buFontTx/>
              <a:buNone/>
            </a:pPr>
            <a:r>
              <a:rPr lang="en-CA">
                <a:ea typeface="Microsoft YaHei" charset="-122"/>
              </a:rPr>
              <a:t>and corn purchases to lock in the price of those forecasted transactions at existing market prices that</a:t>
            </a:r>
          </a:p>
          <a:p>
            <a:pPr>
              <a:spcBef>
                <a:spcPct val="0"/>
              </a:spcBef>
              <a:buClrTx/>
              <a:buFontTx/>
              <a:buNone/>
            </a:pPr>
            <a:r>
              <a:rPr lang="en-CA">
                <a:ea typeface="Microsoft YaHei" charset="-122"/>
              </a:rPr>
              <a:t>we deem favorable.</a:t>
            </a:r>
          </a:p>
          <a:p>
            <a:pPr>
              <a:spcBef>
                <a:spcPct val="0"/>
              </a:spcBef>
              <a:buClrTx/>
              <a:buFontTx/>
              <a:buNone/>
            </a:pPr>
            <a:endParaRPr lang="en-CA">
              <a:ea typeface="Microsoft YaHei" charset="-122"/>
            </a:endParaRPr>
          </a:p>
        </p:txBody>
      </p:sp>
      <p:sp>
        <p:nvSpPr>
          <p:cNvPr id="172035"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63DE82EC-B65C-4D1F-84A0-4D2181419D75}" type="slidenum">
              <a:rPr lang="en-CA" sz="1100"/>
              <a:pPr algn="r">
                <a:buClrTx/>
                <a:buFontTx/>
                <a:buNone/>
              </a:pPr>
              <a:t>75</a:t>
            </a:fld>
            <a:endParaRPr lang="en-CA" sz="11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C95DFC8-749D-42E8-A574-9B72AE5C0B99}" type="slidenum">
              <a:rPr lang="en-CA"/>
              <a:pPr/>
              <a:t>76</a:t>
            </a:fld>
            <a:endParaRPr lang="en-CA"/>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F47B9739-CD2F-417D-9D31-8E2E5D6F35F2}" type="slidenum">
              <a:rPr lang="en-CA"/>
              <a:pPr/>
              <a:t>77</a:t>
            </a:fld>
            <a:endParaRPr lang="en-CA"/>
          </a:p>
        </p:txBody>
      </p:sp>
      <p:sp>
        <p:nvSpPr>
          <p:cNvPr id="174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In millions</a:t>
            </a:r>
          </a:p>
        </p:txBody>
      </p:sp>
      <p:sp>
        <p:nvSpPr>
          <p:cNvPr id="174083"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45B5AF91-9B91-4DF8-BB05-D99D12CFCC4A}" type="slidenum">
              <a:rPr lang="en-CA" sz="1100"/>
              <a:pPr algn="r">
                <a:buClrTx/>
                <a:buFontTx/>
                <a:buNone/>
              </a:pPr>
              <a:t>77</a:t>
            </a:fld>
            <a:endParaRPr lang="en-CA" sz="11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2D420A05-3AB8-4436-801E-B2EF7AC1AD9F}" type="slidenum">
              <a:rPr lang="en-CA"/>
              <a:pPr/>
              <a:t>78</a:t>
            </a:fld>
            <a:endParaRPr lang="en-CA"/>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endParaRPr lang="en-CA">
              <a:ea typeface="Microsoft YaHei" charset="-122"/>
            </a:endParaRPr>
          </a:p>
        </p:txBody>
      </p:sp>
      <p:sp>
        <p:nvSpPr>
          <p:cNvPr id="175107"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28A35E38-A7E3-4B46-AA26-DBF832365234}" type="slidenum">
              <a:rPr lang="en-CA" sz="1100"/>
              <a:pPr algn="r">
                <a:buClrTx/>
                <a:buFontTx/>
                <a:buNone/>
              </a:pPr>
              <a:t>78</a:t>
            </a:fld>
            <a:endParaRPr lang="en-CA"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40 - 55 per cent is crude oil costs (the raw material for making gasoline and diesel fuel)</a:t>
            </a:r>
          </a:p>
          <a:p>
            <a:r>
              <a:rPr lang="en-US" dirty="0" smtClean="0"/>
              <a:t>25 - 35 per cent is federal, provincial and municipal taxes and the GST</a:t>
            </a:r>
          </a:p>
          <a:p>
            <a:r>
              <a:rPr lang="en-US" dirty="0" smtClean="0"/>
              <a:t>10 - 25 per cent is the refiner's margin (the difference between what it costs to buy crude oil and the price refined gasoline sells for in the wholesale market which, in turn, is influenced by supply and demand)</a:t>
            </a:r>
          </a:p>
          <a:p>
            <a:r>
              <a:rPr lang="en-US" dirty="0" smtClean="0"/>
              <a:t>4 - 6 per cent is the marketing (or retail) margin that covers retail stations’ expenses and profits.</a:t>
            </a:r>
          </a:p>
          <a:p>
            <a:endParaRPr lang="en-US" dirty="0"/>
          </a:p>
        </p:txBody>
      </p:sp>
      <p:sp>
        <p:nvSpPr>
          <p:cNvPr id="4" name="Slide Number Placeholder 3"/>
          <p:cNvSpPr>
            <a:spLocks noGrp="1"/>
          </p:cNvSpPr>
          <p:nvPr>
            <p:ph type="sldNum" sz="quarter" idx="10"/>
          </p:nvPr>
        </p:nvSpPr>
        <p:spPr/>
        <p:txBody>
          <a:bodyPr/>
          <a:lstStyle/>
          <a:p>
            <a:fld id="{237175C0-9FE2-4E72-918A-7B245C5F4177}" type="slidenum">
              <a:rPr lang="en-CA" smtClean="0"/>
              <a:pPr/>
              <a:t>19</a:t>
            </a:fld>
            <a:endParaRPr lang="en-CA"/>
          </a:p>
        </p:txBody>
      </p:sp>
    </p:spTree>
    <p:extLst>
      <p:ext uri="{BB962C8B-B14F-4D97-AF65-F5344CB8AC3E}">
        <p14:creationId xmlns:p14="http://schemas.microsoft.com/office/powerpoint/2010/main" val="562860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805E2AAE-3C41-4887-8520-B7E60A3433C4}" type="slidenum">
              <a:rPr lang="en-CA"/>
              <a:pPr/>
              <a:t>79</a:t>
            </a:fld>
            <a:endParaRPr lang="en-CA"/>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Volumes In thousands, gains/losses in millions</a:t>
            </a:r>
          </a:p>
          <a:p>
            <a:pPr>
              <a:spcBef>
                <a:spcPct val="0"/>
              </a:spcBef>
              <a:buClrTx/>
              <a:buFontTx/>
              <a:buNone/>
            </a:pPr>
            <a:r>
              <a:rPr lang="en-CA">
                <a:ea typeface="Microsoft YaHei" charset="-122"/>
              </a:rPr>
              <a:t>only hedging 35 million barrels per year</a:t>
            </a:r>
          </a:p>
        </p:txBody>
      </p:sp>
      <p:sp>
        <p:nvSpPr>
          <p:cNvPr id="176131"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1BE0B1D4-2463-4C4D-BAC9-65E2ABE7CA05}" type="slidenum">
              <a:rPr lang="en-CA" sz="1100"/>
              <a:pPr algn="r">
                <a:buClrTx/>
                <a:buFontTx/>
                <a:buNone/>
              </a:pPr>
              <a:t>79</a:t>
            </a:fld>
            <a:endParaRPr lang="en-CA" sz="11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38EFA762-81BB-49DB-85CB-4C57892A2647}" type="slidenum">
              <a:rPr lang="en-CA"/>
              <a:pPr/>
              <a:t>80</a:t>
            </a:fld>
            <a:endParaRPr lang="en-CA"/>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Objective is to lock in price of forecasted feedstock, product or natural gas purchases or refined product sales at existing market prices we deem favourable</a:t>
            </a:r>
          </a:p>
          <a:p>
            <a:pPr>
              <a:spcBef>
                <a:spcPct val="0"/>
              </a:spcBef>
              <a:buClrTx/>
              <a:buFontTx/>
              <a:buNone/>
            </a:pPr>
            <a:endParaRPr lang="en-CA">
              <a:ea typeface="Microsoft YaHei" charset="-122"/>
            </a:endParaRPr>
          </a:p>
          <a:p>
            <a:pPr>
              <a:spcBef>
                <a:spcPct val="0"/>
              </a:spcBef>
              <a:buClrTx/>
              <a:buFontTx/>
              <a:buNone/>
            </a:pPr>
            <a:r>
              <a:rPr lang="en-CA">
                <a:ea typeface="Microsoft YaHei" charset="-122"/>
              </a:rPr>
              <a:t>Volumes In thousands, gains/losses in millions</a:t>
            </a:r>
          </a:p>
        </p:txBody>
      </p:sp>
      <p:sp>
        <p:nvSpPr>
          <p:cNvPr id="177155"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226B3A44-5AF0-4E36-A3BE-05CCF7246500}" type="slidenum">
              <a:rPr lang="en-CA" sz="1100"/>
              <a:pPr algn="r">
                <a:buClrTx/>
                <a:buFontTx/>
                <a:buNone/>
              </a:pPr>
              <a:t>80</a:t>
            </a:fld>
            <a:endParaRPr lang="en-CA" sz="11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10B4BFE2-1ABA-4749-B724-A1A4F90D8984}" type="slidenum">
              <a:rPr lang="en-CA"/>
              <a:pPr/>
              <a:t>81</a:t>
            </a:fld>
            <a:endParaRPr lang="en-CA"/>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dirty="0">
                <a:ea typeface="Microsoft YaHei" charset="-122"/>
              </a:rPr>
              <a:t>Volumes In thousands, gains/losses in millions. Not designated as hedging instruments for accounting purposes</a:t>
            </a:r>
          </a:p>
          <a:p>
            <a:pPr>
              <a:spcBef>
                <a:spcPct val="0"/>
              </a:spcBef>
              <a:buClrTx/>
              <a:buFontTx/>
              <a:buNone/>
            </a:pPr>
            <a:r>
              <a:rPr lang="en-CA" dirty="0">
                <a:ea typeface="Microsoft YaHei" charset="-122"/>
              </a:rPr>
              <a:t>used to manage price volatility in certain (</a:t>
            </a:r>
            <a:r>
              <a:rPr lang="en-CA" dirty="0" err="1">
                <a:ea typeface="Microsoft YaHei" charset="-122"/>
              </a:rPr>
              <a:t>i</a:t>
            </a:r>
            <a:r>
              <a:rPr lang="en-CA" dirty="0">
                <a:ea typeface="Microsoft YaHei" charset="-122"/>
              </a:rPr>
              <a:t>) refinery feedstock, refined product, and</a:t>
            </a:r>
          </a:p>
          <a:p>
            <a:pPr>
              <a:spcBef>
                <a:spcPct val="0"/>
              </a:spcBef>
              <a:buClrTx/>
              <a:buFontTx/>
              <a:buNone/>
            </a:pPr>
            <a:r>
              <a:rPr lang="en-CA" dirty="0">
                <a:ea typeface="Microsoft YaHei" charset="-122"/>
              </a:rPr>
              <a:t>corn inventories, (ii) forecasted refinery feedstock, refined product, and corn purchases, and refined product</a:t>
            </a:r>
          </a:p>
          <a:p>
            <a:pPr>
              <a:spcBef>
                <a:spcPct val="0"/>
              </a:spcBef>
              <a:buClrTx/>
              <a:buFontTx/>
              <a:buNone/>
            </a:pPr>
            <a:r>
              <a:rPr lang="en-CA" dirty="0">
                <a:ea typeface="Microsoft YaHei" charset="-122"/>
              </a:rPr>
              <a:t>sales, and (iii) fixed-price corn purchase contracts. Our objective in entering into economic hedges is</a:t>
            </a:r>
          </a:p>
          <a:p>
            <a:pPr>
              <a:spcBef>
                <a:spcPct val="0"/>
              </a:spcBef>
              <a:buClrTx/>
              <a:buFontTx/>
              <a:buNone/>
            </a:pPr>
            <a:r>
              <a:rPr lang="en-CA" dirty="0">
                <a:ea typeface="Microsoft YaHei" charset="-122"/>
              </a:rPr>
              <a:t>consistent with the objectives discussed above for fair value hedges and cash flow hedges. However, the</a:t>
            </a:r>
          </a:p>
          <a:p>
            <a:pPr>
              <a:spcBef>
                <a:spcPct val="0"/>
              </a:spcBef>
              <a:buClrTx/>
              <a:buFontTx/>
              <a:buNone/>
            </a:pPr>
            <a:r>
              <a:rPr lang="en-CA" dirty="0">
                <a:ea typeface="Microsoft YaHei" charset="-122"/>
              </a:rPr>
              <a:t>economic hedges are not designated as a fair value hedge or a cash flow hedge for accounting purposes,</a:t>
            </a:r>
          </a:p>
          <a:p>
            <a:pPr>
              <a:spcBef>
                <a:spcPct val="0"/>
              </a:spcBef>
              <a:buClrTx/>
              <a:buFontTx/>
              <a:buNone/>
            </a:pPr>
            <a:r>
              <a:rPr lang="en-CA" dirty="0">
                <a:ea typeface="Microsoft YaHei" charset="-122"/>
              </a:rPr>
              <a:t>usually due to the difficulty of establishing the required documentation at the date that the derivative</a:t>
            </a:r>
          </a:p>
          <a:p>
            <a:pPr>
              <a:spcBef>
                <a:spcPct val="0"/>
              </a:spcBef>
              <a:buClrTx/>
              <a:buFontTx/>
              <a:buNone/>
            </a:pPr>
            <a:r>
              <a:rPr lang="en-CA" dirty="0">
                <a:ea typeface="Microsoft YaHei" charset="-122"/>
              </a:rPr>
              <a:t>instrument is entered into that would allow us to achieve “hedge deferral accounting.”</a:t>
            </a:r>
          </a:p>
          <a:p>
            <a:pPr>
              <a:spcBef>
                <a:spcPct val="0"/>
              </a:spcBef>
              <a:buClrTx/>
              <a:buFontTx/>
              <a:buNone/>
            </a:pPr>
            <a:endParaRPr lang="en-CA" dirty="0">
              <a:ea typeface="Microsoft YaHei" charset="-122"/>
            </a:endParaRPr>
          </a:p>
          <a:p>
            <a:pPr>
              <a:spcBef>
                <a:spcPct val="0"/>
              </a:spcBef>
              <a:buClrTx/>
              <a:buFontTx/>
              <a:buNone/>
            </a:pPr>
            <a:r>
              <a:rPr lang="en-CA" dirty="0">
                <a:ea typeface="Microsoft YaHei" charset="-122"/>
              </a:rPr>
              <a:t>The loss of $349 million on</a:t>
            </a:r>
          </a:p>
          <a:p>
            <a:pPr>
              <a:spcBef>
                <a:spcPct val="0"/>
              </a:spcBef>
              <a:buClrTx/>
              <a:buFontTx/>
              <a:buNone/>
            </a:pPr>
            <a:r>
              <a:rPr lang="en-CA" dirty="0">
                <a:ea typeface="Microsoft YaHei" charset="-122"/>
              </a:rPr>
              <a:t>commodity contracts for the year ended December 31, 2011 includes a $542 million loss related to forward</a:t>
            </a:r>
          </a:p>
          <a:p>
            <a:pPr>
              <a:spcBef>
                <a:spcPct val="0"/>
              </a:spcBef>
              <a:buClrTx/>
              <a:buFontTx/>
              <a:buNone/>
            </a:pPr>
            <a:r>
              <a:rPr lang="en-CA" dirty="0">
                <a:ea typeface="Microsoft YaHei" charset="-122"/>
              </a:rPr>
              <a:t>sales of refined products.</a:t>
            </a:r>
          </a:p>
          <a:p>
            <a:pPr>
              <a:spcBef>
                <a:spcPct val="0"/>
              </a:spcBef>
              <a:buClrTx/>
              <a:buFontTx/>
              <a:buNone/>
            </a:pPr>
            <a:endParaRPr lang="en-CA" dirty="0">
              <a:ea typeface="Microsoft YaHei" charset="-122"/>
            </a:endParaRPr>
          </a:p>
        </p:txBody>
      </p:sp>
      <p:sp>
        <p:nvSpPr>
          <p:cNvPr id="178179"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E72DE4B6-F9FC-4CA9-83B9-5A7401CAE95E}" type="slidenum">
              <a:rPr lang="en-CA" sz="1100"/>
              <a:pPr algn="r">
                <a:buClrTx/>
                <a:buFontTx/>
                <a:buNone/>
              </a:pPr>
              <a:t>81</a:t>
            </a:fld>
            <a:endParaRPr lang="en-CA" sz="11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77563E12-72F2-4CFE-84B0-093BFD00DDBE}" type="slidenum">
              <a:rPr lang="en-CA"/>
              <a:pPr/>
              <a:t>82</a:t>
            </a:fld>
            <a:endParaRPr lang="en-CA"/>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ct val="0"/>
              </a:spcBef>
              <a:buClrTx/>
              <a:buFontTx/>
              <a:buNone/>
            </a:pPr>
            <a:r>
              <a:rPr lang="en-CA">
                <a:ea typeface="Microsoft YaHei" charset="-122"/>
              </a:rPr>
              <a:t>Oil – thousands of barrels, natural gas – billions BTUs, corn – thousands of bushels</a:t>
            </a:r>
          </a:p>
        </p:txBody>
      </p:sp>
      <p:sp>
        <p:nvSpPr>
          <p:cNvPr id="179203" name="Text Box 3"/>
          <p:cNvSpPr txBox="1">
            <a:spLocks noChangeArrowheads="1"/>
          </p:cNvSpPr>
          <p:nvPr/>
        </p:nvSpPr>
        <p:spPr bwMode="auto">
          <a:xfrm>
            <a:off x="3884240" y="8685068"/>
            <a:ext cx="2972360" cy="457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1998" rIns="80766" bIns="41998"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r">
              <a:buClrTx/>
              <a:buFontTx/>
              <a:buNone/>
            </a:pPr>
            <a:fld id="{57EC098E-9C2A-4EE0-9ED2-B010ED764F88}" type="slidenum">
              <a:rPr lang="en-CA" sz="1100"/>
              <a:pPr algn="r">
                <a:buClrTx/>
                <a:buFontTx/>
                <a:buNone/>
              </a:pPr>
              <a:t>82</a:t>
            </a:fld>
            <a:endParaRPr lang="en-CA" sz="11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A63E4933-9115-4830-BFAF-DF26205A5BC4}" type="slidenum">
              <a:rPr lang="en-CA"/>
              <a:pPr/>
              <a:t>83</a:t>
            </a:fld>
            <a:endParaRPr lang="en-CA"/>
          </a:p>
        </p:txBody>
      </p:sp>
      <p:sp>
        <p:nvSpPr>
          <p:cNvPr id="180225"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Text Box 2"/>
          <p:cNvSpPr txBox="1">
            <a:spLocks noGrp="1" noChangeArrowheads="1"/>
          </p:cNvSpPr>
          <p:nvPr>
            <p:ph type="body" idx="1"/>
          </p:nvPr>
        </p:nvSpPr>
        <p:spPr bwMode="auto">
          <a:xfrm>
            <a:off x="0" y="1"/>
            <a:ext cx="1401" cy="328092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a:latin typeface="+mn-lt" charset="0"/>
                <a:ea typeface="+mn-ea" charset="0"/>
                <a:cs typeface="+mn-ea" charset="0"/>
              </a:rPr>
              <a:t>Our primary market risk exposure for changes in interest rates relates to our debt obligations. We manage</a:t>
            </a:r>
          </a:p>
          <a:p>
            <a:pPr eaLnBrk="1">
              <a:spcBef>
                <a:spcPct val="0"/>
              </a:spcBef>
              <a:buClrTx/>
              <a:buFontTx/>
              <a:buNone/>
            </a:pPr>
            <a:r>
              <a:rPr lang="en-CA">
                <a:latin typeface="+mn-lt" charset="0"/>
                <a:ea typeface="+mn-ea" charset="0"/>
                <a:cs typeface="+mn-ea" charset="0"/>
              </a:rPr>
              <a:t>our exposure to changing interest rates through the use of a combination of fixed-rate and floating-rate debt.</a:t>
            </a:r>
          </a:p>
          <a:p>
            <a:pPr eaLnBrk="1">
              <a:spcBef>
                <a:spcPct val="0"/>
              </a:spcBef>
              <a:buClrTx/>
              <a:buFontTx/>
              <a:buNone/>
            </a:pPr>
            <a:r>
              <a:rPr lang="en-CA">
                <a:latin typeface="+mn-lt" charset="0"/>
                <a:ea typeface="+mn-ea" charset="0"/>
                <a:cs typeface="+mn-ea" charset="0"/>
              </a:rPr>
              <a:t>In addition, at times we have used interest rate swap agreements to manage our fixed to floating interest rate</a:t>
            </a:r>
          </a:p>
          <a:p>
            <a:pPr eaLnBrk="1">
              <a:spcBef>
                <a:spcPct val="0"/>
              </a:spcBef>
              <a:buClrTx/>
              <a:buFontTx/>
              <a:buNone/>
            </a:pPr>
            <a:r>
              <a:rPr lang="en-CA">
                <a:latin typeface="+mn-lt" charset="0"/>
                <a:ea typeface="+mn-ea" charset="0"/>
                <a:cs typeface="+mn-ea" charset="0"/>
              </a:rPr>
              <a:t>position by converting certain fixed-rate debt to floating-rate debt.</a:t>
            </a:r>
          </a:p>
          <a:p>
            <a:pPr eaLnBrk="1">
              <a:spcBef>
                <a:spcPct val="0"/>
              </a:spcBef>
              <a:buClrTx/>
              <a:buFontTx/>
              <a:buNone/>
            </a:pPr>
            <a:endParaRPr lang="en-CA">
              <a:latin typeface="+mn-lt" charset="0"/>
              <a:ea typeface="+mn-ea" charset="0"/>
              <a:cs typeface="+mn-ea" charset="0"/>
            </a:endParaRPr>
          </a:p>
          <a:p>
            <a:pPr eaLnBrk="1">
              <a:spcBef>
                <a:spcPct val="0"/>
              </a:spcBef>
              <a:buClrTx/>
              <a:buFontTx/>
              <a:buNone/>
            </a:pPr>
            <a:r>
              <a:rPr lang="en-CA">
                <a:latin typeface="+mn-lt" charset="0"/>
                <a:ea typeface="+mn-ea" charset="0"/>
                <a:cs typeface="+mn-ea" charset="0"/>
              </a:rPr>
              <a:t>millions</a:t>
            </a:r>
          </a:p>
        </p:txBody>
      </p:sp>
      <p:sp>
        <p:nvSpPr>
          <p:cNvPr id="180227"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33CAC61A-DB89-42EC-8A09-9DB2168EC9EB}" type="slidenum">
              <a:rPr lang="en-CA">
                <a:latin typeface="+mn-lt" charset="0"/>
              </a:rPr>
              <a:pPr hangingPunct="1">
                <a:lnSpc>
                  <a:spcPct val="100000"/>
                </a:lnSpc>
                <a:buClrTx/>
                <a:buFontTx/>
                <a:buNone/>
              </a:pPr>
              <a:t>83</a:t>
            </a:fld>
            <a:endParaRPr lang="en-CA">
              <a:latin typeface="+mn-lt"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1EC6A37E-FECF-449B-B130-AA80D9353A7A}" type="slidenum">
              <a:rPr lang="en-CA"/>
              <a:pPr/>
              <a:t>84</a:t>
            </a:fld>
            <a:endParaRPr lang="en-CA"/>
          </a:p>
        </p:txBody>
      </p:sp>
      <p:sp>
        <p:nvSpPr>
          <p:cNvPr id="18124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Text Box 2"/>
          <p:cNvSpPr txBox="1">
            <a:spLocks noGrp="1" noChangeArrowheads="1"/>
          </p:cNvSpPr>
          <p:nvPr>
            <p:ph type="body" idx="1"/>
          </p:nvPr>
        </p:nvSpPr>
        <p:spPr bwMode="auto">
          <a:xfrm>
            <a:off x="0" y="1"/>
            <a:ext cx="1401" cy="328092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We are exposed to exchange rate fluctuations on transactions entered into by our Canadian and European</a:t>
            </a:r>
          </a:p>
          <a:p>
            <a:pPr eaLnBrk="1">
              <a:spcBef>
                <a:spcPct val="0"/>
              </a:spcBef>
              <a:buClrTx/>
              <a:buFontTx/>
              <a:buNone/>
            </a:pPr>
            <a:r>
              <a:rPr lang="en-CA" sz="1800">
                <a:latin typeface="Arial" charset="0"/>
                <a:ea typeface="Microsoft YaHei" charset="-122"/>
              </a:rPr>
              <a:t>operations that are denominated in currencies other than the local (functional) currencies of those operations.</a:t>
            </a:r>
          </a:p>
          <a:p>
            <a:pPr eaLnBrk="1">
              <a:spcBef>
                <a:spcPct val="0"/>
              </a:spcBef>
              <a:buClrTx/>
              <a:buFontTx/>
              <a:buNone/>
            </a:pPr>
            <a:r>
              <a:rPr lang="en-CA" sz="1800">
                <a:latin typeface="Arial" charset="0"/>
                <a:ea typeface="Microsoft YaHei" charset="-122"/>
              </a:rPr>
              <a:t>To manage our exposure to these exchange rate fluctuations, we use foreign currency exchange and purchase</a:t>
            </a:r>
          </a:p>
          <a:p>
            <a:pPr eaLnBrk="1">
              <a:spcBef>
                <a:spcPct val="0"/>
              </a:spcBef>
              <a:buClrTx/>
              <a:buFontTx/>
              <a:buNone/>
            </a:pPr>
            <a:r>
              <a:rPr lang="en-CA" sz="1800">
                <a:latin typeface="Arial" charset="0"/>
                <a:ea typeface="Microsoft YaHei" charset="-122"/>
              </a:rPr>
              <a:t>contracts. These contracts are not designated as hedging instruments for accounting purposes, and therefore</a:t>
            </a:r>
          </a:p>
          <a:p>
            <a:pPr eaLnBrk="1">
              <a:spcBef>
                <a:spcPct val="0"/>
              </a:spcBef>
              <a:buClrTx/>
              <a:buFontTx/>
              <a:buNone/>
            </a:pPr>
            <a:r>
              <a:rPr lang="en-CA" sz="1800">
                <a:latin typeface="Arial" charset="0"/>
                <a:ea typeface="Microsoft YaHei" charset="-122"/>
              </a:rPr>
              <a:t>they are classified as economic hedges. </a:t>
            </a:r>
          </a:p>
        </p:txBody>
      </p:sp>
      <p:sp>
        <p:nvSpPr>
          <p:cNvPr id="181251"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F003CFD1-CB37-4945-A469-31F0EE652D4C}" type="slidenum">
              <a:rPr lang="en-CA">
                <a:latin typeface="+mn-lt" charset="0"/>
              </a:rPr>
              <a:pPr hangingPunct="1">
                <a:lnSpc>
                  <a:spcPct val="100000"/>
                </a:lnSpc>
                <a:buClrTx/>
                <a:buFontTx/>
                <a:buNone/>
              </a:pPr>
              <a:t>84</a:t>
            </a:fld>
            <a:endParaRPr lang="en-CA">
              <a:latin typeface="+mn-lt"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A7FD6996-1ACA-40C1-A396-CDFCAEFC37C3}" type="slidenum">
              <a:rPr lang="en-CA"/>
              <a:pPr/>
              <a:t>85</a:t>
            </a:fld>
            <a:endParaRPr lang="en-CA"/>
          </a:p>
        </p:txBody>
      </p:sp>
      <p:sp>
        <p:nvSpPr>
          <p:cNvPr id="182273"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Text Box 2"/>
          <p:cNvSpPr txBox="1">
            <a:spLocks noGrp="1" noChangeArrowheads="1"/>
          </p:cNvSpPr>
          <p:nvPr>
            <p:ph type="body" idx="1"/>
          </p:nvPr>
        </p:nvSpPr>
        <p:spPr bwMode="auto">
          <a:xfrm>
            <a:off x="0" y="0"/>
            <a:ext cx="1401" cy="13827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Namely blending biofuels</a:t>
            </a:r>
          </a:p>
          <a:p>
            <a:pPr eaLnBrk="1">
              <a:spcBef>
                <a:spcPct val="0"/>
              </a:spcBef>
              <a:buClrTx/>
              <a:buFontTx/>
              <a:buNone/>
            </a:pPr>
            <a:r>
              <a:rPr lang="en-CA">
                <a:latin typeface="+mn-lt" charset="0"/>
                <a:ea typeface="+mn-ea" charset="0"/>
                <a:cs typeface="+mn-ea" charset="0"/>
              </a:rPr>
              <a:t>In the U.K., we are required to maintain a minimum quantity of refined products as a reserve against shortages</a:t>
            </a:r>
          </a:p>
          <a:p>
            <a:pPr eaLnBrk="1">
              <a:spcBef>
                <a:spcPct val="0"/>
              </a:spcBef>
              <a:buClrTx/>
              <a:buFontTx/>
              <a:buNone/>
            </a:pPr>
            <a:r>
              <a:rPr lang="en-CA">
                <a:latin typeface="+mn-lt" charset="0"/>
                <a:ea typeface="+mn-ea" charset="0"/>
                <a:cs typeface="+mn-ea" charset="0"/>
              </a:rPr>
              <a:t>or interruptions in the supply of these products</a:t>
            </a:r>
          </a:p>
          <a:p>
            <a:pPr eaLnBrk="1">
              <a:spcBef>
                <a:spcPct val="0"/>
              </a:spcBef>
              <a:buClrTx/>
              <a:buFontTx/>
              <a:buNone/>
            </a:pPr>
            <a:r>
              <a:rPr lang="en-CA">
                <a:latin typeface="+mn-lt" charset="0"/>
                <a:ea typeface="+mn-ea" charset="0"/>
                <a:cs typeface="+mn-ea" charset="0"/>
              </a:rPr>
              <a:t>Our Pembroke Refinery is subject to a maximum amount of carbon dioxide that it can emit each year under</a:t>
            </a:r>
          </a:p>
          <a:p>
            <a:pPr eaLnBrk="1">
              <a:spcBef>
                <a:spcPct val="0"/>
              </a:spcBef>
              <a:buClrTx/>
              <a:buFontTx/>
              <a:buNone/>
            </a:pPr>
            <a:r>
              <a:rPr lang="en-CA">
                <a:latin typeface="+mn-lt" charset="0"/>
                <a:ea typeface="+mn-ea" charset="0"/>
                <a:cs typeface="+mn-ea" charset="0"/>
              </a:rPr>
              <a:t>the EU Emissions Trading Scheme. $2 million</a:t>
            </a:r>
          </a:p>
          <a:p>
            <a:pPr eaLnBrk="1">
              <a:spcBef>
                <a:spcPct val="0"/>
              </a:spcBef>
              <a:buClrTx/>
              <a:buFontTx/>
              <a:buNone/>
            </a:pPr>
            <a:endParaRPr lang="en-CA">
              <a:latin typeface="+mn-lt" charset="0"/>
              <a:ea typeface="+mn-ea" charset="0"/>
              <a:cs typeface="+mn-ea" charset="0"/>
            </a:endParaRPr>
          </a:p>
          <a:p>
            <a:pPr eaLnBrk="1">
              <a:spcBef>
                <a:spcPct val="0"/>
              </a:spcBef>
              <a:buClrTx/>
              <a:buFontTx/>
              <a:buNone/>
            </a:pPr>
            <a:r>
              <a:rPr lang="en-CA">
                <a:latin typeface="+mn-lt" charset="0"/>
                <a:ea typeface="+mn-ea" charset="0"/>
                <a:cs typeface="+mn-ea" charset="0"/>
              </a:rPr>
              <a:t>Immaterial fair value</a:t>
            </a:r>
          </a:p>
        </p:txBody>
      </p:sp>
      <p:sp>
        <p:nvSpPr>
          <p:cNvPr id="182275"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43DD72E8-D335-4B53-99A6-FE355A73EDCB}" type="slidenum">
              <a:rPr lang="en-CA">
                <a:latin typeface="+mn-lt" charset="0"/>
              </a:rPr>
              <a:pPr hangingPunct="1">
                <a:lnSpc>
                  <a:spcPct val="100000"/>
                </a:lnSpc>
                <a:buClrTx/>
                <a:buFontTx/>
                <a:buNone/>
              </a:pPr>
              <a:t>85</a:t>
            </a:fld>
            <a:endParaRPr lang="en-CA">
              <a:latin typeface="+mn-lt"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52C7F50C-144F-4F3D-A822-0716A0371689}" type="slidenum">
              <a:rPr lang="en-CA"/>
              <a:pPr/>
              <a:t>86</a:t>
            </a:fld>
            <a:endParaRPr lang="en-CA"/>
          </a:p>
        </p:txBody>
      </p:sp>
      <p:sp>
        <p:nvSpPr>
          <p:cNvPr id="183297"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Text Box 2"/>
          <p:cNvSpPr txBox="1">
            <a:spLocks noGrp="1" noChangeArrowheads="1"/>
          </p:cNvSpPr>
          <p:nvPr>
            <p:ph type="body" idx="1"/>
          </p:nvPr>
        </p:nvSpPr>
        <p:spPr bwMode="auto">
          <a:xfrm>
            <a:off x="0" y="1"/>
            <a:ext cx="1401" cy="328092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In millions</a:t>
            </a:r>
          </a:p>
          <a:p>
            <a:pPr eaLnBrk="1">
              <a:spcBef>
                <a:spcPct val="0"/>
              </a:spcBef>
              <a:buClrTx/>
              <a:buFontTx/>
              <a:buNone/>
            </a:pPr>
            <a:r>
              <a:rPr lang="en-CA" sz="1800">
                <a:latin typeface="Arial" charset="0"/>
                <a:ea typeface="Microsoft YaHei" charset="-122"/>
              </a:rPr>
              <a:t>Level 1 – exchange traded futures and swaps</a:t>
            </a:r>
          </a:p>
          <a:p>
            <a:pPr eaLnBrk="1">
              <a:spcBef>
                <a:spcPct val="0"/>
              </a:spcBef>
              <a:buClrTx/>
              <a:buFontTx/>
              <a:buNone/>
            </a:pPr>
            <a:r>
              <a:rPr lang="en-CA" sz="1800">
                <a:latin typeface="Arial" charset="0"/>
                <a:ea typeface="Microsoft YaHei" charset="-122"/>
              </a:rPr>
              <a:t>Level 2 – third party broker quotes, contractual terms that are different from level 1.</a:t>
            </a:r>
          </a:p>
        </p:txBody>
      </p:sp>
      <p:sp>
        <p:nvSpPr>
          <p:cNvPr id="183299"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E346A912-1BE1-4564-9CB7-9E54F5C522FE}" type="slidenum">
              <a:rPr lang="en-CA">
                <a:latin typeface="+mn-lt" charset="0"/>
              </a:rPr>
              <a:pPr hangingPunct="1">
                <a:lnSpc>
                  <a:spcPct val="100000"/>
                </a:lnSpc>
                <a:buClrTx/>
                <a:buFontTx/>
                <a:buNone/>
              </a:pPr>
              <a:t>86</a:t>
            </a:fld>
            <a:endParaRPr lang="en-CA">
              <a:latin typeface="+mn-lt"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9B85ED4D-ED25-44D8-9C87-2E9E23E63A3D}" type="slidenum">
              <a:rPr lang="en-CA"/>
              <a:pPr/>
              <a:t>87</a:t>
            </a:fld>
            <a:endParaRPr lang="en-CA"/>
          </a:p>
        </p:txBody>
      </p:sp>
      <p:sp>
        <p:nvSpPr>
          <p:cNvPr id="184321"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Text Box 2"/>
          <p:cNvSpPr txBox="1">
            <a:spLocks noGrp="1" noChangeArrowheads="1"/>
          </p:cNvSpPr>
          <p:nvPr>
            <p:ph type="body" idx="1"/>
          </p:nvPr>
        </p:nvSpPr>
        <p:spPr bwMode="auto">
          <a:xfrm>
            <a:off x="0" y="1"/>
            <a:ext cx="1401" cy="23920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r>
              <a:rPr lang="en-CA" sz="1800">
                <a:latin typeface="Arial" charset="0"/>
                <a:ea typeface="Microsoft YaHei" charset="-122"/>
              </a:rPr>
              <a:t>Millions</a:t>
            </a:r>
          </a:p>
          <a:p>
            <a:pPr eaLnBrk="1" hangingPunct="1">
              <a:spcBef>
                <a:spcPct val="0"/>
              </a:spcBef>
              <a:buClrTx/>
              <a:buFontTx/>
              <a:buNone/>
            </a:pPr>
            <a:r>
              <a:rPr lang="en-CA" sz="1800">
                <a:latin typeface="Arial" charset="0"/>
                <a:ea typeface="Microsoft YaHei" charset="-122"/>
              </a:rPr>
              <a:t>Economic hedges Not designated as hedging instruments for accounting purposes</a:t>
            </a:r>
          </a:p>
          <a:p>
            <a:pPr eaLnBrk="1" hangingPunct="1">
              <a:spcBef>
                <a:spcPct val="0"/>
              </a:spcBef>
              <a:buClrTx/>
              <a:buFontTx/>
              <a:buNone/>
            </a:pPr>
            <a:endParaRPr lang="en-CA" sz="1800">
              <a:latin typeface="Arial" charset="0"/>
              <a:ea typeface="Microsoft YaHei" charset="-122"/>
            </a:endParaRPr>
          </a:p>
        </p:txBody>
      </p:sp>
      <p:sp>
        <p:nvSpPr>
          <p:cNvPr id="184323"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fld id="{2FAFB69E-F31E-4EBB-9471-AF720EB8C22D}" type="slidenum">
              <a:rPr lang="en-CA">
                <a:latin typeface="+mn-lt" charset="0"/>
              </a:rPr>
              <a:pPr hangingPunct="1">
                <a:lnSpc>
                  <a:spcPct val="100000"/>
                </a:lnSpc>
                <a:buClrTx/>
                <a:buFontTx/>
                <a:buNone/>
              </a:pPr>
              <a:t>87</a:t>
            </a:fld>
            <a:endParaRPr lang="en-CA">
              <a:latin typeface="+mn-lt"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5EC9000-D59C-431C-AC08-FF43C7C5284F}" type="slidenum">
              <a:rPr lang="en-CA"/>
              <a:pPr/>
              <a:t>88</a:t>
            </a:fld>
            <a:endParaRPr lang="en-CA"/>
          </a:p>
        </p:txBody>
      </p:sp>
      <p:sp>
        <p:nvSpPr>
          <p:cNvPr id="18534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534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41C990-7742-C54A-8045-ED8801E03E70}" type="slidenum">
              <a:rPr lang="en-US" smtClean="0"/>
              <a:pPr/>
              <a:t>22</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75600B6-0D54-4852-B8BA-A8DCA4B89554}" type="slidenum">
              <a:rPr lang="en-CA"/>
              <a:pPr/>
              <a:t>89</a:t>
            </a:fld>
            <a:endParaRPr lang="en-CA"/>
          </a:p>
        </p:txBody>
      </p:sp>
      <p:sp>
        <p:nvSpPr>
          <p:cNvPr id="18636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8F31486-35AA-4311-852E-7AD58AE4406C}" type="slidenum">
              <a:rPr lang="en-CA"/>
              <a:pPr/>
              <a:t>90</a:t>
            </a:fld>
            <a:endParaRPr lang="en-CA"/>
          </a:p>
        </p:txBody>
      </p:sp>
      <p:sp>
        <p:nvSpPr>
          <p:cNvPr id="187393"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14A644C-3895-4B7C-A7B6-9FA8CBCAD34A}" type="slidenum">
              <a:rPr lang="en-CA"/>
              <a:pPr/>
              <a:t>91</a:t>
            </a:fld>
            <a:endParaRPr lang="en-CA"/>
          </a:p>
        </p:txBody>
      </p:sp>
      <p:sp>
        <p:nvSpPr>
          <p:cNvPr id="18841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454AAB7-E23D-4516-BCB0-E565F825A58E}" type="slidenum">
              <a:rPr lang="en-CA"/>
              <a:pPr/>
              <a:t>92</a:t>
            </a:fld>
            <a:endParaRPr lang="en-CA"/>
          </a:p>
        </p:txBody>
      </p:sp>
      <p:sp>
        <p:nvSpPr>
          <p:cNvPr id="189441"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37649EE-9649-4212-B0A0-372DAF07612C}" type="slidenum">
              <a:rPr lang="en-CA"/>
              <a:pPr/>
              <a:t>93</a:t>
            </a:fld>
            <a:endParaRPr lang="en-CA"/>
          </a:p>
        </p:txBody>
      </p:sp>
      <p:sp>
        <p:nvSpPr>
          <p:cNvPr id="19046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046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DCA96F9-9AAD-421D-8184-E4C29EB52692}" type="slidenum">
              <a:rPr lang="en-CA"/>
              <a:pPr/>
              <a:t>94</a:t>
            </a:fld>
            <a:endParaRPr lang="en-CA"/>
          </a:p>
        </p:txBody>
      </p:sp>
      <p:sp>
        <p:nvSpPr>
          <p:cNvPr id="19148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2444F5A-8C60-4B1E-AF81-57FC46834737}" type="slidenum">
              <a:rPr lang="en-CA"/>
              <a:pPr/>
              <a:t>95</a:t>
            </a:fld>
            <a:endParaRPr lang="en-CA"/>
          </a:p>
        </p:txBody>
      </p:sp>
      <p:sp>
        <p:nvSpPr>
          <p:cNvPr id="192513"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C0CCBA2-3663-466F-8DF1-B480240F9273}" type="slidenum">
              <a:rPr lang="en-CA"/>
              <a:pPr/>
              <a:t>96</a:t>
            </a:fld>
            <a:endParaRPr lang="en-CA"/>
          </a:p>
        </p:txBody>
      </p:sp>
      <p:sp>
        <p:nvSpPr>
          <p:cNvPr id="193537"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3538"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7BF55C8-D3E1-428D-806C-A6416F61ABD0}" type="slidenum">
              <a:rPr lang="en-CA"/>
              <a:pPr/>
              <a:t>97</a:t>
            </a:fld>
            <a:endParaRPr lang="en-CA"/>
          </a:p>
        </p:txBody>
      </p:sp>
      <p:sp>
        <p:nvSpPr>
          <p:cNvPr id="194561"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62" name="Rectangle 2"/>
          <p:cNvSpPr txBox="1">
            <a:spLocks noGrp="1" noChangeArrowheads="1"/>
          </p:cNvSpPr>
          <p:nvPr>
            <p:ph type="body" idx="1"/>
          </p:nvPr>
        </p:nvSpPr>
        <p:spPr bwMode="auto">
          <a:xfrm>
            <a:off x="686361" y="4342535"/>
            <a:ext cx="5485279"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0B8A81-0976-4BC0-916C-721CF8E4EF9D}" type="slidenum">
              <a:rPr lang="en-CA"/>
              <a:pPr/>
              <a:t>98</a:t>
            </a:fld>
            <a:endParaRPr lang="en-CA"/>
          </a:p>
        </p:txBody>
      </p:sp>
      <p:sp>
        <p:nvSpPr>
          <p:cNvPr id="195585"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5586" name="Rectangle 2"/>
          <p:cNvSpPr txBox="1">
            <a:spLocks noGrp="1" noChangeArrowheads="1"/>
          </p:cNvSpPr>
          <p:nvPr>
            <p:ph type="body" idx="1"/>
          </p:nvPr>
        </p:nvSpPr>
        <p:spPr bwMode="auto">
          <a:xfrm>
            <a:off x="686361" y="4342535"/>
            <a:ext cx="5485279"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175C0-9FE2-4E72-918A-7B245C5F4177}" type="slidenum">
              <a:rPr lang="en-CA" smtClean="0"/>
              <a:pPr/>
              <a:t>28</a:t>
            </a:fld>
            <a:endParaRPr lang="en-CA"/>
          </a:p>
        </p:txBody>
      </p:sp>
    </p:spTree>
    <p:extLst>
      <p:ext uri="{BB962C8B-B14F-4D97-AF65-F5344CB8AC3E}">
        <p14:creationId xmlns:p14="http://schemas.microsoft.com/office/powerpoint/2010/main" val="20595933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6AB75D-2637-4521-B1E4-2F070979DD01}" type="slidenum">
              <a:rPr lang="en-CA"/>
              <a:pPr/>
              <a:t>99</a:t>
            </a:fld>
            <a:endParaRPr lang="en-CA"/>
          </a:p>
        </p:txBody>
      </p:sp>
      <p:sp>
        <p:nvSpPr>
          <p:cNvPr id="196609"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Text Box 2"/>
          <p:cNvSpPr txBox="1">
            <a:spLocks noGrp="1" noChangeArrowheads="1"/>
          </p:cNvSpPr>
          <p:nvPr>
            <p:ph type="body" idx="1"/>
          </p:nvPr>
        </p:nvSpPr>
        <p:spPr bwMode="auto">
          <a:xfrm>
            <a:off x="686361" y="4342535"/>
            <a:ext cx="5485279"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a:ea typeface="Microsoft YaHei" charset="-122"/>
              </a:rPr>
              <a:t>Funds flow from continuing operations includes the impact of the Midstream financial derivative contract buyout, as well as strategic review and restructuring costs associated with the separation and divestment of Provident's Upstream business and the corporate conversion.  Adjusted funds flow from continuing operations is presented as a measure to evaluate the performance of Provident's pure-play Midstream infrastructure business and to provide additional information to assess future funds flow generating capability.</a:t>
            </a:r>
          </a:p>
          <a:p>
            <a:pPr>
              <a:spcBef>
                <a:spcPts val="404"/>
              </a:spcBef>
            </a:pPr>
            <a:endParaRPr lang="en-CA">
              <a:ea typeface="Microsoft YaHei" charset="-122"/>
            </a:endParaRPr>
          </a:p>
          <a:p>
            <a:pPr>
              <a:spcBef>
                <a:spcPts val="404"/>
              </a:spcBef>
            </a:pPr>
            <a:r>
              <a:rPr lang="en-CA">
                <a:ea typeface="Microsoft YaHei" charset="-122"/>
              </a:rPr>
              <a:t>For the year ended December 31, 2011, adjusted funds flow from continuing operations was $252.6 million, 23 percent above the $206.1 million in 2010. The increase is attributed to a significant increase in gross operating margin partially offset by higher realized losses on financial derivative instruments and a current income tax recovery in 2010.</a:t>
            </a:r>
          </a:p>
          <a:p>
            <a:pPr>
              <a:spcBef>
                <a:spcPts val="404"/>
              </a:spcBef>
            </a:pPr>
            <a:endParaRPr lang="en-CA">
              <a:ea typeface="Microsoft YaHei" charset="-122"/>
            </a:endParaRPr>
          </a:p>
          <a:p>
            <a:pPr>
              <a:spcBef>
                <a:spcPts val="404"/>
              </a:spcBef>
            </a:pPr>
            <a:r>
              <a:rPr lang="en-CA">
                <a:ea typeface="Microsoft YaHei" charset="-122"/>
              </a:rPr>
              <a:t>Declared dividends in 2011 totaled $146.3 million, 63 percent of adjusted funds flow from continuing operations, net of sustaining capital spending.  This compares to $191.6 million of declared distributions in the comparable period of 2010, 96 percent of adjusted funds flow from continuing operations, net of sustaining capital spendin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FA336E2-96C8-4B54-8A7F-D26CE52B4584}" type="slidenum">
              <a:rPr lang="en-CA"/>
              <a:pPr/>
              <a:t>100</a:t>
            </a:fld>
            <a:endParaRPr lang="en-CA"/>
          </a:p>
        </p:txBody>
      </p:sp>
      <p:sp>
        <p:nvSpPr>
          <p:cNvPr id="197633"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Text Box 2"/>
          <p:cNvSpPr txBox="1">
            <a:spLocks noGrp="1" noChangeArrowheads="1"/>
          </p:cNvSpPr>
          <p:nvPr>
            <p:ph type="body" idx="1"/>
          </p:nvPr>
        </p:nvSpPr>
        <p:spPr bwMode="auto">
          <a:xfrm>
            <a:off x="98052" y="4193886"/>
            <a:ext cx="6769754" cy="5207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sz="900">
                <a:ea typeface="Microsoft YaHei" charset="-122"/>
              </a:rPr>
              <a:t>Midstream gross operating margin was $381.4 million for the year ended December 31, 2011 compared to $313.0 million in 2010.  The 22 percent increase was the result of a higher contribution from both Redwater West and Empress East by 33 percent and 23 percent, respectively, partially offset by an eight percent decrease in operating margin from Commercial Services.</a:t>
            </a:r>
          </a:p>
          <a:p>
            <a:pPr>
              <a:spcBef>
                <a:spcPts val="404"/>
              </a:spcBef>
            </a:pPr>
            <a:r>
              <a:rPr lang="en-CA" sz="900">
                <a:ea typeface="Microsoft YaHei" charset="-122"/>
              </a:rPr>
              <a:t>The operating margin for Redwater West in 2011 was $213.3 million, an increase of 33 percent compared to $160.2 million in 2010.  Stronger 2011 results when compared to 2010 were primarily due to stronger market prices for all NGL products as well as higher frac spreads at Younger.  Overall, Redwater West NGL sales volumes averaged 58,969 barrels per day in 2011, a six percent decrease compared to 2010.  Lower NGL sales volumes can be largely attributed to a decrease in sales volumes for condensate in 2011 compared to 2010.  Condensate sale volumes decreased compared to the prior year as Provident imported less condensate via railcar from the U.S. Gulf Coast for sale into the western Canadian market. Margins on imported condensate supply tend to be lower than product supplied through western Canadian NGL mix or product extracted at Younger due to the significant transportation costs incurred on imported product. Decreases in sales volumes were more than offset by significant improvements in condensate market pricing, resulting in a higher product operating margin despite the decrease in sales volumes.</a:t>
            </a:r>
          </a:p>
          <a:p>
            <a:pPr>
              <a:spcBef>
                <a:spcPts val="404"/>
              </a:spcBef>
            </a:pPr>
            <a:r>
              <a:rPr lang="en-CA" sz="900">
                <a:ea typeface="Microsoft YaHei" charset="-122"/>
              </a:rPr>
              <a:t>Provident extracts NGLs from natural gas at the Empress straddle plants and sells ethane and condensate in the western Canadian marketplace while transporting propane and butane to Sarnia, Ontario for fractionation and sale into markets in central Canada and the eastern United States.  The margin in the business is determined primarily by frac spreads.  Demand for propane is seasonal and results in inventory that generally builds over the second and third quarters of the year and is sold in the fourth quarter and the first quarter of the following year.</a:t>
            </a:r>
          </a:p>
          <a:p>
            <a:pPr>
              <a:spcBef>
                <a:spcPts val="404"/>
              </a:spcBef>
            </a:pPr>
            <a:r>
              <a:rPr lang="en-CA" sz="900">
                <a:ea typeface="Microsoft YaHei" charset="-122"/>
              </a:rPr>
              <a:t>Empress East gross operating margin in 2011 was $109.4 million compared to $89.0 million in 2010.  The 23 percent increase was due to increased sales volumes primarily driven by strong demand for propane in 2011 when compared to 2010 as well as strong refinery demand for butane in 2011.  While condensate sales volumes were lower in 2011 compared to 2010 the decrease was more than offset by the significant increase in condensate market prices, primarily driven by the 20 percent increase in WTI.  Overall, Empress East NGL sales volumes averaged 45,790 barrels per day, a six percent increase compared to 2010.  Stronger market prices for propane-plus products and consistently low gas prices resulted in higher frac spreads which was also beneficial to gross operating margin.  The positive impacts of strong demand, higher NGL sales prices and a lower AECO natural gas price were partially offset by increased extraction premiums paid to purchase natural gas in the Empress market.</a:t>
            </a:r>
          </a:p>
          <a:p>
            <a:pPr>
              <a:spcBef>
                <a:spcPts val="404"/>
              </a:spcBef>
            </a:pPr>
            <a:r>
              <a:rPr lang="en-CA" sz="900">
                <a:ea typeface="Microsoft YaHei" charset="-122"/>
              </a:rPr>
              <a:t>Provident also utilizes its assets to generate income from fee-for-service contracts to provide fractionation, storage, NGL terminalling, loading and offloading services. Income from pipeline tariffs from Provident's ownership in NGL pipelines is also included in this activity.  During the third quarter of 2011, Provident announced long-term storage agreements at both the Redwater facility and Provident's Corunna facility.  In the fourth quarter, Provident announced a long-term storage agreement for crude oil storage at the Redwater facility.  In addition, in the fourth quarter of 2011 Provident completed the acquisition of a two-thirds interest in Three Star, a Saskatchewan based oilfield hauling company serving Bakken area crude oil producers.</a:t>
            </a:r>
          </a:p>
          <a:p>
            <a:pPr>
              <a:spcBef>
                <a:spcPts val="404"/>
              </a:spcBef>
            </a:pPr>
            <a:r>
              <a:rPr lang="en-CA" sz="900">
                <a:ea typeface="Microsoft YaHei" charset="-122"/>
              </a:rPr>
              <a:t>The gross operating margin for commercial services in 2011 was $58.7 million, a decrease of eight percent compared to $63.8 million in 2010.  The decrease in margin was primarily associated with decreased condensate terminalling revenues partly as a result of the termination of a multi-year condensate storage and terminalling services agreement in 2010 as well as the completion in mid-2010 of the Enbridge Southern Lights pipeline, which transports condensate from the United States to the Edmonton area.  This decrease was partially offset by increases in margin related to third party storage as well as due to the acquisition of Three Star.</a:t>
            </a:r>
          </a:p>
          <a:p>
            <a:pPr>
              <a:spcBef>
                <a:spcPts val="404"/>
              </a:spcBef>
            </a:pPr>
            <a:endParaRPr lang="en-CA" sz="900">
              <a:ea typeface="Microsoft YaHei" charset="-122"/>
            </a:endParaRPr>
          </a:p>
          <a:p>
            <a:pPr>
              <a:spcBef>
                <a:spcPts val="404"/>
              </a:spcBef>
            </a:pPr>
            <a:endParaRPr lang="en-CA" sz="900">
              <a:ea typeface="Microsoft YaHei" charset="-122"/>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3A04201-6114-4836-B431-2A9D9173F6AC}" type="slidenum">
              <a:rPr lang="en-CA"/>
              <a:pPr/>
              <a:t>101</a:t>
            </a:fld>
            <a:endParaRPr lang="en-CA"/>
          </a:p>
        </p:txBody>
      </p:sp>
      <p:sp>
        <p:nvSpPr>
          <p:cNvPr id="198657"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8658"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74312F9-BC7C-4EC9-8682-A78997FF9824}" type="slidenum">
              <a:rPr lang="en-CA"/>
              <a:pPr/>
              <a:t>102</a:t>
            </a:fld>
            <a:endParaRPr lang="en-CA"/>
          </a:p>
        </p:txBody>
      </p:sp>
      <p:sp>
        <p:nvSpPr>
          <p:cNvPr id="199681"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856955-56E3-4FE9-8C0B-FA6ED378B9BA}" type="slidenum">
              <a:rPr lang="en-CA"/>
              <a:pPr/>
              <a:t>103</a:t>
            </a:fld>
            <a:endParaRPr lang="en-CA"/>
          </a:p>
        </p:txBody>
      </p:sp>
      <p:sp>
        <p:nvSpPr>
          <p:cNvPr id="200705"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0706"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3255BEE-B1D2-4A7A-B754-FDBDA2EC4033}" type="slidenum">
              <a:rPr lang="en-CA"/>
              <a:pPr/>
              <a:t>104</a:t>
            </a:fld>
            <a:endParaRPr lang="en-CA"/>
          </a:p>
        </p:txBody>
      </p:sp>
      <p:sp>
        <p:nvSpPr>
          <p:cNvPr id="201729"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06E17A7-440D-4B78-8AF2-BACBEC12B6B3}" type="slidenum">
              <a:rPr lang="en-CA"/>
              <a:pPr/>
              <a:t>105</a:t>
            </a:fld>
            <a:endParaRPr lang="en-CA"/>
          </a:p>
        </p:txBody>
      </p:sp>
      <p:sp>
        <p:nvSpPr>
          <p:cNvPr id="202753"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6989357-2A0A-4AE4-AC03-CD26C4BF08FC}" type="slidenum">
              <a:rPr lang="en-CA"/>
              <a:pPr/>
              <a:t>106</a:t>
            </a:fld>
            <a:endParaRPr lang="en-CA"/>
          </a:p>
        </p:txBody>
      </p:sp>
      <p:sp>
        <p:nvSpPr>
          <p:cNvPr id="203777"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78"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F7154CD-1691-41A0-BB86-278ECCF00C8E}" type="slidenum">
              <a:rPr lang="en-CA"/>
              <a:pPr/>
              <a:t>107</a:t>
            </a:fld>
            <a:endParaRPr lang="en-CA"/>
          </a:p>
        </p:txBody>
      </p:sp>
      <p:sp>
        <p:nvSpPr>
          <p:cNvPr id="204801"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72894-3B66-4778-8E53-3567B3AA993D}" type="slidenum">
              <a:rPr lang="en-CA"/>
              <a:pPr/>
              <a:t>108</a:t>
            </a:fld>
            <a:endParaRPr lang="en-CA"/>
          </a:p>
        </p:txBody>
      </p:sp>
      <p:sp>
        <p:nvSpPr>
          <p:cNvPr id="205825"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CA" dirty="0"/>
          </a:p>
        </p:txBody>
      </p:sp>
      <p:sp>
        <p:nvSpPr>
          <p:cNvPr id="4" name="Slide Number Placeholder 3"/>
          <p:cNvSpPr>
            <a:spLocks noGrp="1"/>
          </p:cNvSpPr>
          <p:nvPr>
            <p:ph type="sldNum" sz="quarter" idx="10"/>
          </p:nvPr>
        </p:nvSpPr>
        <p:spPr/>
        <p:txBody>
          <a:bodyPr/>
          <a:lstStyle/>
          <a:p>
            <a:fld id="{99E5BF98-F0A6-4CF6-AA67-E851E9264675}" type="slidenum">
              <a:rPr lang="en-CA" smtClean="0"/>
              <a:pPr/>
              <a:t>32</a:t>
            </a:fld>
            <a:endParaRPr lang="en-CA"/>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D2B3C4-19D6-44D7-B59C-4DDAE04F03A5}" type="slidenum">
              <a:rPr lang="en-CA"/>
              <a:pPr/>
              <a:t>109</a:t>
            </a:fld>
            <a:endParaRPr lang="en-CA"/>
          </a:p>
        </p:txBody>
      </p:sp>
      <p:sp>
        <p:nvSpPr>
          <p:cNvPr id="206849"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686361" y="4342535"/>
            <a:ext cx="5483879"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ABAF300-E42F-4F1D-BCFF-9C5286CDA929}" type="slidenum">
              <a:rPr lang="en-CA"/>
              <a:pPr/>
              <a:t>110</a:t>
            </a:fld>
            <a:endParaRPr lang="en-CA"/>
          </a:p>
        </p:txBody>
      </p:sp>
      <p:sp>
        <p:nvSpPr>
          <p:cNvPr id="207873"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D79D5D4-E1E6-4F1F-9C8D-CEE23C8165D8}" type="slidenum">
              <a:rPr lang="en-CA"/>
              <a:pPr/>
              <a:t>111</a:t>
            </a:fld>
            <a:endParaRPr lang="en-CA"/>
          </a:p>
        </p:txBody>
      </p:sp>
      <p:sp>
        <p:nvSpPr>
          <p:cNvPr id="208897"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Text Box 2"/>
          <p:cNvSpPr txBox="1">
            <a:spLocks noGrp="1" noChangeArrowheads="1"/>
          </p:cNvSpPr>
          <p:nvPr>
            <p:ph type="body" idx="1"/>
          </p:nvPr>
        </p:nvSpPr>
        <p:spPr bwMode="auto">
          <a:xfrm>
            <a:off x="686361" y="4342535"/>
            <a:ext cx="5485279" cy="4113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sz="1600">
                <a:ea typeface="Microsoft YaHei" charset="-122"/>
              </a:rPr>
              <a:t>The purchase of put option contracts effectively create a floor price for the commodity, while allowing for full participation if prices increase.  The purchase of call options allow for a commodity to be purchased at a fixed price at the option of the contract holder.  Costless collars are contracts that provide a floor and a ceiling price and allowing participation within a set range.  Participating swaps are contracts that provide a floor and also provide a ceiling for a certain percentage of the volume of the contract.  Fixed price swaps are contracts that specify a fixed price at which a certain volume of product will be bought or sold at in the future.</a:t>
            </a:r>
          </a:p>
          <a:p>
            <a:pPr>
              <a:spcBef>
                <a:spcPts val="404"/>
              </a:spcBef>
            </a:pPr>
            <a:r>
              <a:rPr lang="en-CA">
                <a:ea typeface="Microsoft YaHei" charset="-122"/>
              </a:rPr>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1DFF243-E052-4EDD-B6BA-32113A0F22C1}" type="slidenum">
              <a:rPr lang="en-CA"/>
              <a:pPr/>
              <a:t>112</a:t>
            </a:fld>
            <a:endParaRPr lang="en-CA"/>
          </a:p>
        </p:txBody>
      </p:sp>
      <p:sp>
        <p:nvSpPr>
          <p:cNvPr id="209921"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7EFB52A-E14E-41B1-A301-17C1BF778098}" type="slidenum">
              <a:rPr lang="en-CA"/>
              <a:pPr/>
              <a:t>113</a:t>
            </a:fld>
            <a:endParaRPr lang="en-CA"/>
          </a:p>
        </p:txBody>
      </p:sp>
      <p:sp>
        <p:nvSpPr>
          <p:cNvPr id="210945"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686361" y="4342535"/>
            <a:ext cx="5485279"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860BE76-DF2A-4815-B475-13992C9E4D37}" type="slidenum">
              <a:rPr lang="en-CA"/>
              <a:pPr/>
              <a:t>114</a:t>
            </a:fld>
            <a:endParaRPr lang="en-CA"/>
          </a:p>
        </p:txBody>
      </p:sp>
      <p:sp>
        <p:nvSpPr>
          <p:cNvPr id="211969"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Text Box 2"/>
          <p:cNvSpPr txBox="1">
            <a:spLocks noGrp="1" noChangeArrowheads="1"/>
          </p:cNvSpPr>
          <p:nvPr>
            <p:ph type="body" idx="1"/>
          </p:nvPr>
        </p:nvSpPr>
        <p:spPr bwMode="auto">
          <a:xfrm>
            <a:off x="602316" y="4292023"/>
            <a:ext cx="6157632" cy="55014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sz="1000">
                <a:ea typeface="Microsoft YaHei" charset="-122"/>
              </a:rPr>
              <a:t>The pricing environment for NGLs in 2011 was significantly stronger than in 2010.  The average 2011 WTI crude oil price was US$95.12 per barrel, representing an increase of 20 percent compared to US$79.53 per barrel in 2010.  The impact of higher WTI crude oil prices was partially offset by the strengthening of the Canadian dollar relative to the U.S. dollar in 2011 compared to 2010.  Propane prices were also stronger than in the comparative period, reflecting the increase in crude oil prices combined with lower North American propane supply for much of 2011 resulting from above average exports and stronger demand from the petrochemical sector. The Mont Belvieu propane price averaged US$1.47 per U.S. gallon (65 percent of WTI) in 2011, compared to US$1.17 per U.S. gallon (62 percent of WTI) in 2010.  Butane and condensate sales prices were also much improved in 2011, also reflective of higher crude oil prices and steady petrochemical and oilsands demand for these products.</a:t>
            </a:r>
          </a:p>
          <a:p>
            <a:pPr>
              <a:spcBef>
                <a:spcPts val="404"/>
              </a:spcBef>
            </a:pPr>
            <a:r>
              <a:rPr lang="en-CA" sz="1000">
                <a:ea typeface="Microsoft YaHei" charset="-122"/>
              </a:rPr>
              <a:t>The margins generated from Provident's extraction operations at Empress, Alberta and Younger, British Columbia are determined primarily by "frac spreads", which represent the difference between the selling prices for propane-plus and the input cost of the natural gas required to produce the respective NGL products.  Frac spreads can change significantly from period to period depending on the relationship between crude oil and natural gas prices (the "frac spread ratio"), absolute commodity prices, and changes in the Canadian to U.S. dollar foreign exchange rate. Traditionally, a higher frac spread ratio and higher crude oil prices will result in stronger extraction margins.  Differentials between propane-plus and crude oil prices, as well as location price differentials will also impact frac spreads.  Natural gas extraction premiums and costs relating to transportation, fractionation, storage and marketing are not included within frac spreads, however these costs are included when determining operating margin.Market frac spreads averaged $54.67 per barrel in 2011, representing a 36 percent increase from $40.30 per barrel in 2010.  Higher frac spreads were a result of higher NGL prices combined with a lower AECO natural gas price.  While Provident benefits directly from higher frac spreads at its Younger facility, the benefit of higher market frac spreads in 2011 was offset at Empress by continued high costs for natural gas supply in the form of extraction premiums. Empress extraction premiums in 2011 increased approximately 30 percent when compared to 2010 and, are primarily a result of low volumes of natural gas flowing past the Empress straddle plants and increased competition for NGLs as a result of higher frac spreads</a:t>
            </a:r>
          </a:p>
          <a:p>
            <a:pPr>
              <a:spcBef>
                <a:spcPts val="404"/>
              </a:spcBef>
            </a:pPr>
            <a:r>
              <a:rPr lang="en-CA" sz="1000">
                <a:ea typeface="Microsoft YaHei" charset="-122"/>
              </a:rPr>
              <a:t>Industry propane inventories in the United States were approximately 55.2 million barrels at the end of 2011, which is approximately 1.5 million barrels above the five year historical average. Inventory levels are above the five year historical average primarily due to the mild winter temperatures across the United States in the fourth quarter of 2011 that has reduced demand for propane.  Year end 2011 Canadian industry propane inventories were approximately 7.5 million barrels, 1.8 million barrels higher than the historic five year average.  Propane inventories in Canada are at high levels primarily due to mild winter temperatures in central Canada in the fourth quarter of 2011 that has reduced demand for propane.. </a:t>
            </a:r>
          </a:p>
          <a:p>
            <a:pPr>
              <a:spcBef>
                <a:spcPts val="404"/>
              </a:spcBef>
            </a:pPr>
            <a:endParaRPr lang="en-CA" sz="1000">
              <a:ea typeface="Microsoft YaHei" charset="-122"/>
            </a:endParaRPr>
          </a:p>
          <a:p>
            <a:pPr>
              <a:spcBef>
                <a:spcPts val="404"/>
              </a:spcBef>
            </a:pPr>
            <a:endParaRPr lang="en-CA" sz="1000">
              <a:ea typeface="Microsoft YaHei" charset="-12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0E1072D-F8FD-44DA-B870-0AA6D90DC10C}" type="slidenum">
              <a:rPr lang="en-CA"/>
              <a:pPr/>
              <a:t>115</a:t>
            </a:fld>
            <a:endParaRPr lang="en-CA"/>
          </a:p>
        </p:txBody>
      </p:sp>
      <p:sp>
        <p:nvSpPr>
          <p:cNvPr id="212993"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Text Box 2"/>
          <p:cNvSpPr txBox="1">
            <a:spLocks noGrp="1" noChangeArrowheads="1"/>
          </p:cNvSpPr>
          <p:nvPr>
            <p:ph type="body" idx="1"/>
          </p:nvPr>
        </p:nvSpPr>
        <p:spPr bwMode="auto">
          <a:xfrm>
            <a:off x="74239" y="4395932"/>
            <a:ext cx="6783761" cy="44998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a:ea typeface="Microsoft YaHei" charset="-122"/>
              </a:rPr>
              <a:t>Commodity price volatility and market location differentials affect the Midstream business. In addition, Midstream is exposed to possible price declines between the time Provident purchases natural gas liquid (NGL) feedstock and sells NGL products, and to narrowing frac spread ratios.  Frac spread ratio is the ratio between crude oil prices and natural gas prices.  There is also a differential between NGL product prices (propane, butane and condensate) and crude oil prices.   </a:t>
            </a:r>
          </a:p>
          <a:p>
            <a:pPr>
              <a:spcBef>
                <a:spcPts val="404"/>
              </a:spcBef>
            </a:pPr>
            <a:r>
              <a:rPr lang="en-CA">
                <a:ea typeface="Microsoft YaHei" charset="-122"/>
              </a:rPr>
              <a:t>Provident responds to these risks using a risk management program that protects a margin or floor level of operating income on a portion of its NGL inventory and production, while retaining some ability to participate in a widening margin environment. Subject to market conditions, Provident’s intention is to hedge approximately 50 percent of its natural gas and natural gas liquids (NGL) volumes on a rolling 12 month basis. Also, subject to market conditions, Provident may add additional hedges as appropriate for up to 24 months.</a:t>
            </a:r>
          </a:p>
          <a:p>
            <a:pPr>
              <a:spcBef>
                <a:spcPts val="404"/>
              </a:spcBef>
            </a:pPr>
            <a:endParaRPr lang="en-CA">
              <a:ea typeface="Microsoft YaHei" charset="-122"/>
            </a:endParaRPr>
          </a:p>
          <a:p>
            <a:pPr>
              <a:spcBef>
                <a:spcPts val="404"/>
              </a:spcBef>
            </a:pPr>
            <a:r>
              <a:rPr lang="en-CA">
                <a:ea typeface="Microsoft YaHei" charset="-122"/>
              </a:rPr>
              <a:t>Provident’s commodity sales are exposed to both positive and negative effects of fluctuations in the </a:t>
            </a:r>
          </a:p>
          <a:p>
            <a:pPr>
              <a:spcBef>
                <a:spcPts val="404"/>
              </a:spcBef>
            </a:pPr>
            <a:r>
              <a:rPr lang="en-CA">
                <a:ea typeface="Microsoft YaHei" charset="-122"/>
              </a:rPr>
              <a:t>Canadian/U.S. exchange rate.  Provident manages this exposure by matching a significant portion of the cash costs that it expects with revenues in the same currency.  As well, Provident uses derivative instruments to manage the U.S. cash requirements of its business.  Provident regularly sells or purchases forward a portion of expected U.S. cashflows.  Provident’s strategy also manages the exposure it has to fluctuations in the U.S./Canadian dollar exchange rate when the underlying commodity price is based upon a U.S. index price.  Provident may also use derivative products that provide for protection against a stronger Canadian dollar, while allowing it to participate if the currency weakens relative to the U.S. dollar.  </a:t>
            </a:r>
          </a:p>
          <a:p>
            <a:pPr>
              <a:spcBef>
                <a:spcPts val="404"/>
              </a:spcBef>
            </a:pPr>
            <a:endParaRPr lang="en-CA">
              <a:ea typeface="Microsoft YaHei" charset="-122"/>
            </a:endParaRPr>
          </a:p>
          <a:p>
            <a:pPr>
              <a:spcBef>
                <a:spcPts val="404"/>
              </a:spcBef>
            </a:pPr>
            <a:r>
              <a:rPr lang="en-CA">
                <a:ea typeface="Microsoft YaHei" charset="-122"/>
              </a:rPr>
              <a:t>Provident’s revolving term credit facilities bear interest at a floating rate.  Using debt levels as at December </a:t>
            </a:r>
          </a:p>
          <a:p>
            <a:pPr>
              <a:spcBef>
                <a:spcPts val="404"/>
              </a:spcBef>
            </a:pPr>
            <a:r>
              <a:rPr lang="en-CA">
                <a:ea typeface="Microsoft YaHei" charset="-122"/>
              </a:rPr>
              <a:t>31, 2010, an increase/decrease of  50 basis points in the lender’s base rate would result in an </a:t>
            </a:r>
          </a:p>
          <a:p>
            <a:pPr>
              <a:spcBef>
                <a:spcPts val="404"/>
              </a:spcBef>
            </a:pPr>
            <a:r>
              <a:rPr lang="en-CA">
                <a:ea typeface="Microsoft YaHei" charset="-122"/>
              </a:rPr>
              <a:t>increase/decrease of annual interest expense of approximately $0.4 million (2009 - $1.3 million). Provident </a:t>
            </a:r>
          </a:p>
          <a:p>
            <a:pPr>
              <a:spcBef>
                <a:spcPts val="404"/>
              </a:spcBef>
            </a:pPr>
            <a:r>
              <a:rPr lang="en-CA">
                <a:ea typeface="Microsoft YaHei" charset="-122"/>
              </a:rPr>
              <a:t>has mitigated this risk by entering into interest rate financial derivative contracts for a portion of the </a:t>
            </a:r>
          </a:p>
          <a:p>
            <a:pPr>
              <a:spcBef>
                <a:spcPts val="404"/>
              </a:spcBef>
            </a:pPr>
            <a:r>
              <a:rPr lang="en-CA">
                <a:ea typeface="Microsoft YaHei" charset="-122"/>
              </a:rPr>
              <a:t>outstanding long term debt.  The contracts settle against Canadian Bankers Acceptance CDOR rates.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3166D40-245E-4C04-8786-941B455E3D36}" type="slidenum">
              <a:rPr lang="en-CA"/>
              <a:pPr/>
              <a:t>116</a:t>
            </a:fld>
            <a:endParaRPr lang="en-CA"/>
          </a:p>
        </p:txBody>
      </p:sp>
      <p:sp>
        <p:nvSpPr>
          <p:cNvPr id="214017"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Text Box 2"/>
          <p:cNvSpPr txBox="1">
            <a:spLocks noGrp="1" noChangeArrowheads="1"/>
          </p:cNvSpPr>
          <p:nvPr>
            <p:ph type="body" idx="1"/>
          </p:nvPr>
        </p:nvSpPr>
        <p:spPr bwMode="auto">
          <a:xfrm>
            <a:off x="686361" y="4342535"/>
            <a:ext cx="5485279" cy="4113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a:ea typeface="Microsoft YaHei" charset="-122"/>
              </a:rPr>
              <a:t>In April, 2010, Provident completed the buyout of all fixed price crude oil and natural gas swaps associated with the </a:t>
            </a:r>
          </a:p>
          <a:p>
            <a:pPr>
              <a:spcBef>
                <a:spcPts val="404"/>
              </a:spcBef>
            </a:pPr>
            <a:r>
              <a:rPr lang="en-CA">
                <a:ea typeface="Microsoft YaHei" charset="-122"/>
              </a:rPr>
              <a:t>Midstream business for a total cost of $199.1 million.  The buyout of Provident’s forward mark to market positions </a:t>
            </a:r>
          </a:p>
          <a:p>
            <a:pPr>
              <a:spcBef>
                <a:spcPts val="404"/>
              </a:spcBef>
            </a:pPr>
            <a:r>
              <a:rPr lang="en-CA">
                <a:ea typeface="Microsoft YaHei" charset="-122"/>
              </a:rPr>
              <a:t>allows Provident to refocus its Commodity Price Risk Management Program on forward selling a portion of actual </a:t>
            </a:r>
          </a:p>
          <a:p>
            <a:pPr>
              <a:spcBef>
                <a:spcPts val="404"/>
              </a:spcBef>
            </a:pPr>
            <a:r>
              <a:rPr lang="en-CA">
                <a:ea typeface="Microsoft YaHei" charset="-122"/>
              </a:rPr>
              <a:t>produced NGL products and inventory to protect margins for terms of up to two years.   </a:t>
            </a:r>
          </a:p>
          <a:p>
            <a:pPr>
              <a:spcBef>
                <a:spcPts val="404"/>
              </a:spcBef>
            </a:pPr>
            <a:r>
              <a:rPr lang="en-CA">
                <a:ea typeface="Microsoft YaHei" charset="-122"/>
              </a:rPr>
              <a:t>Management continues to actively monitor commodity price risk and continues to mitigate its impact through </a:t>
            </a:r>
          </a:p>
          <a:p>
            <a:pPr>
              <a:spcBef>
                <a:spcPts val="404"/>
              </a:spcBef>
            </a:pPr>
            <a:r>
              <a:rPr lang="en-CA">
                <a:ea typeface="Microsoft YaHei" charset="-122"/>
              </a:rPr>
              <a:t>financial risk management activities.  Subject to market conditions, Provident’s intention is to hedge approximately </a:t>
            </a:r>
          </a:p>
          <a:p>
            <a:pPr>
              <a:spcBef>
                <a:spcPts val="404"/>
              </a:spcBef>
            </a:pPr>
            <a:r>
              <a:rPr lang="en-CA">
                <a:ea typeface="Microsoft YaHei" charset="-122"/>
              </a:rPr>
              <a:t>50 percent of its natural gas and NGL volumes on a rolling 12 month basis. Also, subject to market conditions, </a:t>
            </a:r>
          </a:p>
          <a:p>
            <a:pPr>
              <a:spcBef>
                <a:spcPts val="404"/>
              </a:spcBef>
            </a:pPr>
            <a:r>
              <a:rPr lang="en-CA">
                <a:ea typeface="Microsoft YaHei" charset="-122"/>
              </a:rPr>
              <a:t>Provident may add additional positions as appropriate for up to 24 months.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9297D9-AAEA-4334-8B4A-CD6055F0ED1D}" type="slidenum">
              <a:rPr lang="en-CA"/>
              <a:pPr/>
              <a:t>117</a:t>
            </a:fld>
            <a:endParaRPr lang="en-CA"/>
          </a:p>
        </p:txBody>
      </p:sp>
      <p:sp>
        <p:nvSpPr>
          <p:cNvPr id="215041"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686361" y="4342535"/>
            <a:ext cx="5485279"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2C16143-D2EF-44D3-A9ED-C13BB6B0DAB8}" type="slidenum">
              <a:rPr lang="en-CA"/>
              <a:pPr/>
              <a:t>118</a:t>
            </a:fld>
            <a:endParaRPr lang="en-CA"/>
          </a:p>
        </p:txBody>
      </p:sp>
      <p:sp>
        <p:nvSpPr>
          <p:cNvPr id="216065"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6066" name="Text Box 2"/>
          <p:cNvSpPr txBox="1">
            <a:spLocks noGrp="1" noChangeArrowheads="1"/>
          </p:cNvSpPr>
          <p:nvPr>
            <p:ph type="body" idx="1"/>
          </p:nvPr>
        </p:nvSpPr>
        <p:spPr bwMode="auto">
          <a:xfrm>
            <a:off x="686361" y="4342535"/>
            <a:ext cx="5485279" cy="4113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a:ea typeface="Microsoft YaHei" charset="-122"/>
              </a:rPr>
              <a:t>The realized loss for the fourth quarter of 2011 was $11.4 million compared to $16.4 million in the comparable 2010 </a:t>
            </a:r>
          </a:p>
          <a:p>
            <a:pPr>
              <a:spcBef>
                <a:spcPts val="404"/>
              </a:spcBef>
            </a:pPr>
            <a:r>
              <a:rPr lang="en-CA">
                <a:ea typeface="Microsoft YaHei" charset="-122"/>
              </a:rPr>
              <a:t>quarter.  The majority of the realized loss in the fourth quarter of 2011 was driven by natural gas purchase derivative </a:t>
            </a:r>
          </a:p>
          <a:p>
            <a:pPr>
              <a:spcBef>
                <a:spcPts val="404"/>
              </a:spcBef>
            </a:pPr>
            <a:r>
              <a:rPr lang="en-CA">
                <a:ea typeface="Microsoft YaHei" charset="-122"/>
              </a:rPr>
              <a:t>contracts settling at a contracted price higher than the market natural gas prices, foreign exchange contracts settling </a:t>
            </a:r>
          </a:p>
          <a:p>
            <a:pPr>
              <a:spcBef>
                <a:spcPts val="404"/>
              </a:spcBef>
            </a:pPr>
            <a:r>
              <a:rPr lang="en-CA">
                <a:ea typeface="Microsoft YaHei" charset="-122"/>
              </a:rPr>
              <a:t>at a contracted rate lower than the average market rates, as well as crude oil derivative sales contracts settling at </a:t>
            </a:r>
          </a:p>
          <a:p>
            <a:pPr>
              <a:spcBef>
                <a:spcPts val="404"/>
              </a:spcBef>
            </a:pPr>
            <a:r>
              <a:rPr lang="en-CA">
                <a:ea typeface="Microsoft YaHei" charset="-122"/>
              </a:rPr>
              <a:t>contracted crude oil prices lower than the crude oil market prices during the settlement period.  The comparable </a:t>
            </a:r>
          </a:p>
          <a:p>
            <a:pPr>
              <a:spcBef>
                <a:spcPts val="404"/>
              </a:spcBef>
            </a:pPr>
            <a:r>
              <a:rPr lang="en-CA">
                <a:ea typeface="Microsoft YaHei" charset="-122"/>
              </a:rPr>
              <a:t>2010 realized loss was driven mostly by NGL derivative sales contracts settling at a contracted price lower than the </a:t>
            </a:r>
          </a:p>
          <a:p>
            <a:pPr>
              <a:spcBef>
                <a:spcPts val="404"/>
              </a:spcBef>
            </a:pPr>
            <a:r>
              <a:rPr lang="en-CA">
                <a:ea typeface="Microsoft YaHei" charset="-122"/>
              </a:rPr>
              <a:t>market NGL prices during the settlement period, natural gas purchase derivative contracts in the Midstream business </a:t>
            </a:r>
          </a:p>
          <a:p>
            <a:pPr>
              <a:spcBef>
                <a:spcPts val="404"/>
              </a:spcBef>
            </a:pPr>
            <a:r>
              <a:rPr lang="en-CA">
                <a:ea typeface="Microsoft YaHei" charset="-122"/>
              </a:rPr>
              <a:t>settling at a contracted price higher than the market natural gas prices during the settlement period as well as crude </a:t>
            </a:r>
          </a:p>
          <a:p>
            <a:pPr>
              <a:spcBef>
                <a:spcPts val="404"/>
              </a:spcBef>
            </a:pPr>
            <a:r>
              <a:rPr lang="en-CA">
                <a:ea typeface="Microsoft YaHei" charset="-122"/>
              </a:rPr>
              <a:t>oil derivative sales contracts settling at contracted crude oil prices lower than the crude oil market prices during the </a:t>
            </a:r>
          </a:p>
          <a:p>
            <a:pPr>
              <a:spcBef>
                <a:spcPts val="404"/>
              </a:spcBef>
            </a:pPr>
            <a:r>
              <a:rPr lang="en-CA">
                <a:ea typeface="Microsoft YaHei" charset="-122"/>
              </a:rPr>
              <a:t>settlement period.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smtClean="0">
              <a:latin typeface="HelveticaNeueLT Com 33 ThEx"/>
            </a:endParaRPr>
          </a:p>
        </p:txBody>
      </p:sp>
      <p:sp>
        <p:nvSpPr>
          <p:cNvPr id="4" name="Slide Number Placeholder 3"/>
          <p:cNvSpPr>
            <a:spLocks noGrp="1"/>
          </p:cNvSpPr>
          <p:nvPr>
            <p:ph type="sldNum" sz="quarter" idx="10"/>
          </p:nvPr>
        </p:nvSpPr>
        <p:spPr/>
        <p:txBody>
          <a:bodyPr/>
          <a:lstStyle/>
          <a:p>
            <a:fld id="{99E5BF98-F0A6-4CF6-AA67-E851E9264675}" type="slidenum">
              <a:rPr lang="en-CA" smtClean="0"/>
              <a:pPr/>
              <a:t>38</a:t>
            </a:fld>
            <a:endParaRPr lang="en-CA"/>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D1186FE-245C-4B78-BB35-715C2C48F56B}" type="slidenum">
              <a:rPr lang="en-CA"/>
              <a:pPr/>
              <a:t>119</a:t>
            </a:fld>
            <a:endParaRPr lang="en-CA"/>
          </a:p>
        </p:txBody>
      </p:sp>
      <p:sp>
        <p:nvSpPr>
          <p:cNvPr id="217089"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Text Box 2"/>
          <p:cNvSpPr txBox="1">
            <a:spLocks noGrp="1" noChangeArrowheads="1"/>
          </p:cNvSpPr>
          <p:nvPr>
            <p:ph type="body" idx="1"/>
          </p:nvPr>
        </p:nvSpPr>
        <p:spPr bwMode="auto">
          <a:xfrm>
            <a:off x="686361" y="4342535"/>
            <a:ext cx="5485279" cy="4113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a:ea typeface="Microsoft YaHei" charset="-122"/>
              </a:rPr>
              <a:t>Liquidity Risk  </a:t>
            </a:r>
          </a:p>
          <a:p>
            <a:pPr>
              <a:spcBef>
                <a:spcPts val="404"/>
              </a:spcBef>
            </a:pPr>
            <a:r>
              <a:rPr lang="en-CA">
                <a:ea typeface="Microsoft YaHei" charset="-122"/>
              </a:rPr>
              <a:t>Liquidity risk is the risk Provident will not be able  to meet its financial obligations as they come due. </a:t>
            </a:r>
          </a:p>
          <a:p>
            <a:pPr>
              <a:spcBef>
                <a:spcPts val="404"/>
              </a:spcBef>
            </a:pPr>
            <a:r>
              <a:rPr lang="en-CA">
                <a:ea typeface="Microsoft YaHei" charset="-122"/>
              </a:rPr>
              <a:t>Provident’s approach to managing liquidity risk is to ensure that it always has sufficient cash and credit </a:t>
            </a:r>
          </a:p>
          <a:p>
            <a:pPr>
              <a:spcBef>
                <a:spcPts val="404"/>
              </a:spcBef>
            </a:pPr>
            <a:r>
              <a:rPr lang="en-CA">
                <a:ea typeface="Microsoft YaHei" charset="-122"/>
              </a:rPr>
              <a:t>facilities to meet its obligations when due, without incurring unacceptable  losses or damage to Provident’s </a:t>
            </a:r>
          </a:p>
          <a:p>
            <a:pPr>
              <a:spcBef>
                <a:spcPts val="404"/>
              </a:spcBef>
            </a:pPr>
            <a:r>
              <a:rPr lang="en-CA">
                <a:ea typeface="Microsoft YaHei" charset="-122"/>
              </a:rPr>
              <a:t>reputation. </a:t>
            </a:r>
          </a:p>
          <a:p>
            <a:pPr>
              <a:spcBef>
                <a:spcPts val="404"/>
              </a:spcBef>
            </a:pPr>
            <a:r>
              <a:rPr lang="en-CA">
                <a:ea typeface="Microsoft YaHei" charset="-122"/>
              </a:rPr>
              <a:t>Provident Energy AR 2010     69Management typically forecasts cash flows for a period of twelve months to identify financing requirements. </a:t>
            </a:r>
          </a:p>
          <a:p>
            <a:pPr>
              <a:spcBef>
                <a:spcPts val="404"/>
              </a:spcBef>
            </a:pPr>
            <a:r>
              <a:rPr lang="en-CA">
                <a:ea typeface="Microsoft YaHei" charset="-122"/>
              </a:rPr>
              <a:t>These requirements are then addressed through a combination of committed and demand credit facilities and </a:t>
            </a:r>
          </a:p>
          <a:p>
            <a:pPr>
              <a:spcBef>
                <a:spcPts val="404"/>
              </a:spcBef>
            </a:pPr>
            <a:r>
              <a:rPr lang="en-CA">
                <a:ea typeface="Microsoft YaHei" charset="-122"/>
              </a:rPr>
              <a:t>access to capital markets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670D506-724C-4FA6-A736-BB6033465DCB}" type="slidenum">
              <a:rPr lang="en-CA"/>
              <a:pPr/>
              <a:t>120</a:t>
            </a:fld>
            <a:endParaRPr lang="en-CA"/>
          </a:p>
        </p:txBody>
      </p:sp>
      <p:sp>
        <p:nvSpPr>
          <p:cNvPr id="218113"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Text Box 2"/>
          <p:cNvSpPr txBox="1">
            <a:spLocks noGrp="1" noChangeArrowheads="1"/>
          </p:cNvSpPr>
          <p:nvPr>
            <p:ph type="body" idx="1"/>
          </p:nvPr>
        </p:nvSpPr>
        <p:spPr bwMode="auto">
          <a:xfrm>
            <a:off x="686361" y="4342535"/>
            <a:ext cx="5485279" cy="47697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a:ea typeface="Microsoft YaHei" charset="-122"/>
              </a:rPr>
              <a:t>Substantially all of Provident’s accounts receivable are due from customers and joint venture partners in the oil </a:t>
            </a:r>
          </a:p>
          <a:p>
            <a:pPr>
              <a:spcBef>
                <a:spcPts val="404"/>
              </a:spcBef>
            </a:pPr>
            <a:r>
              <a:rPr lang="en-CA">
                <a:ea typeface="Microsoft YaHei" charset="-122"/>
              </a:rPr>
              <a:t>and gas and midstream services and marketing industries and are subject to credit risk. Provident partially </a:t>
            </a:r>
          </a:p>
          <a:p>
            <a:pPr>
              <a:spcBef>
                <a:spcPts val="404"/>
              </a:spcBef>
            </a:pPr>
            <a:r>
              <a:rPr lang="en-CA">
                <a:ea typeface="Microsoft YaHei" charset="-122"/>
              </a:rPr>
              <a:t>mitigates associated credit risk by  limiting transactions with certain counterparties to limits imposed by </a:t>
            </a:r>
          </a:p>
          <a:p>
            <a:pPr>
              <a:spcBef>
                <a:spcPts val="404"/>
              </a:spcBef>
            </a:pPr>
            <a:r>
              <a:rPr lang="en-CA">
                <a:ea typeface="Microsoft YaHei" charset="-122"/>
              </a:rPr>
              <a:t>Provident based on management’s assessment of the creditworthiness of such counterparties.  The carrying </a:t>
            </a:r>
          </a:p>
          <a:p>
            <a:pPr>
              <a:spcBef>
                <a:spcPts val="404"/>
              </a:spcBef>
            </a:pPr>
            <a:r>
              <a:rPr lang="en-CA">
                <a:ea typeface="Microsoft YaHei" charset="-122"/>
              </a:rPr>
              <a:t>value of accounts receivable reflects management's assessment of the associated credit risks. </a:t>
            </a:r>
          </a:p>
          <a:p>
            <a:pPr>
              <a:spcBef>
                <a:spcPts val="404"/>
              </a:spcBef>
            </a:pPr>
            <a:endParaRPr lang="en-CA">
              <a:ea typeface="Microsoft YaHei" charset="-122"/>
            </a:endParaRPr>
          </a:p>
          <a:p>
            <a:pPr>
              <a:spcBef>
                <a:spcPts val="404"/>
              </a:spcBef>
            </a:pPr>
            <a:endParaRPr lang="en-CA">
              <a:ea typeface="Microsoft YaHei" charset="-122"/>
            </a:endParaRPr>
          </a:p>
          <a:p>
            <a:pPr>
              <a:spcBef>
                <a:spcPts val="404"/>
              </a:spcBef>
            </a:pPr>
            <a:r>
              <a:rPr lang="en-CA">
                <a:ea typeface="Microsoft YaHei" charset="-122"/>
              </a:rPr>
              <a:t>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23D2BB0-880B-482C-A915-CEB18A320CC1}" type="slidenum">
              <a:rPr lang="en-CA"/>
              <a:pPr/>
              <a:t>121</a:t>
            </a:fld>
            <a:endParaRPr lang="en-CA"/>
          </a:p>
        </p:txBody>
      </p:sp>
      <p:sp>
        <p:nvSpPr>
          <p:cNvPr id="219137"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Text Box 2"/>
          <p:cNvSpPr txBox="1">
            <a:spLocks noGrp="1" noChangeArrowheads="1"/>
          </p:cNvSpPr>
          <p:nvPr>
            <p:ph type="body" idx="1"/>
          </p:nvPr>
        </p:nvSpPr>
        <p:spPr bwMode="auto">
          <a:xfrm>
            <a:off x="686361" y="4342535"/>
            <a:ext cx="5483879" cy="4603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04"/>
              </a:spcBef>
            </a:pPr>
            <a:r>
              <a:rPr lang="en-CA">
                <a:ea typeface="Microsoft YaHei" charset="-122"/>
              </a:rPr>
              <a:t>The net liability in both periods represents unrealized “mark-to-market” opportunity costs related to financial </a:t>
            </a:r>
          </a:p>
          <a:p>
            <a:pPr>
              <a:spcBef>
                <a:spcPts val="404"/>
              </a:spcBef>
            </a:pPr>
            <a:r>
              <a:rPr lang="en-CA">
                <a:ea typeface="Microsoft YaHei" charset="-122"/>
              </a:rPr>
              <a:t>derivative instruments with contract settlements ranging from January 1, 2011 through September 30, 2014 (with the </a:t>
            </a:r>
          </a:p>
          <a:p>
            <a:pPr>
              <a:spcBef>
                <a:spcPts val="404"/>
              </a:spcBef>
            </a:pPr>
            <a:r>
              <a:rPr lang="en-CA">
                <a:ea typeface="Microsoft YaHei" charset="-122"/>
              </a:rPr>
              <a:t>exception of the conversion feature of convertible debentures, which is associated with long-term debt maturing in </a:t>
            </a:r>
          </a:p>
          <a:p>
            <a:pPr>
              <a:spcBef>
                <a:spcPts val="404"/>
              </a:spcBef>
            </a:pPr>
            <a:r>
              <a:rPr lang="en-CA">
                <a:ea typeface="Microsoft YaHei" charset="-122"/>
              </a:rPr>
              <a:t>2017 and 2018).  The balances are required to be recognized in the financial statements under generally accepted </a:t>
            </a:r>
          </a:p>
          <a:p>
            <a:pPr>
              <a:spcBef>
                <a:spcPts val="404"/>
              </a:spcBef>
            </a:pPr>
            <a:r>
              <a:rPr lang="en-CA">
                <a:ea typeface="Microsoft YaHei" charset="-122"/>
              </a:rPr>
              <a:t>accounting principles.  These financial derivative instruments were generally entered into in order to manage </a:t>
            </a:r>
          </a:p>
          <a:p>
            <a:pPr>
              <a:spcBef>
                <a:spcPts val="404"/>
              </a:spcBef>
            </a:pPr>
            <a:r>
              <a:rPr lang="en-CA">
                <a:ea typeface="Microsoft YaHei" charset="-122"/>
              </a:rPr>
              <a:t>commodity prices and protect future Midstream product margins.  Fluctuations in the market value of these </a:t>
            </a:r>
          </a:p>
          <a:p>
            <a:pPr>
              <a:spcBef>
                <a:spcPts val="404"/>
              </a:spcBef>
            </a:pPr>
            <a:r>
              <a:rPr lang="en-CA">
                <a:ea typeface="Microsoft YaHei" charset="-122"/>
              </a:rPr>
              <a:t>instruments impact earnings prior to their settlement dates but have no impact on funds flow from operations until </a:t>
            </a:r>
          </a:p>
          <a:p>
            <a:pPr>
              <a:spcBef>
                <a:spcPts val="404"/>
              </a:spcBef>
            </a:pPr>
            <a:r>
              <a:rPr lang="en-CA">
                <a:ea typeface="Microsoft YaHei" charset="-122"/>
              </a:rPr>
              <a:t>the instruments are actually settled. </a:t>
            </a:r>
          </a:p>
          <a:p>
            <a:pPr>
              <a:spcBef>
                <a:spcPts val="404"/>
              </a:spcBef>
            </a:pPr>
            <a:r>
              <a:rPr lang="en-CA">
                <a:ea typeface="Microsoft YaHei" charset="-122"/>
              </a:rPr>
              <a:t>For convertible debentures containing a cash conversion option, the conversion feature is measured at fair value </a:t>
            </a:r>
          </a:p>
          <a:p>
            <a:pPr>
              <a:spcBef>
                <a:spcPts val="404"/>
              </a:spcBef>
            </a:pPr>
            <a:r>
              <a:rPr lang="en-CA">
                <a:ea typeface="Microsoft YaHei" charset="-122"/>
              </a:rPr>
              <a:t>through profit and loss at each reporting date, with any unrealized gains or losses arising from fair value changes </a:t>
            </a:r>
          </a:p>
          <a:p>
            <a:pPr>
              <a:spcBef>
                <a:spcPts val="404"/>
              </a:spcBef>
            </a:pPr>
            <a:r>
              <a:rPr lang="en-CA">
                <a:ea typeface="Microsoft YaHei" charset="-122"/>
              </a:rPr>
              <a:t>reported in the consolidated statement of operations. This resulted in Provident recording a loss of approximately </a:t>
            </a:r>
          </a:p>
          <a:p>
            <a:pPr>
              <a:spcBef>
                <a:spcPts val="404"/>
              </a:spcBef>
            </a:pPr>
            <a:r>
              <a:rPr lang="en-CA">
                <a:ea typeface="Microsoft YaHei" charset="-122"/>
              </a:rPr>
              <a:t>$19.0 million (2010 – nil) on the  revaluation of the conversion feature of convertible debentures on the consolidated </a:t>
            </a:r>
          </a:p>
          <a:p>
            <a:pPr>
              <a:spcBef>
                <a:spcPts val="404"/>
              </a:spcBef>
            </a:pPr>
            <a:r>
              <a:rPr lang="en-CA">
                <a:ea typeface="Microsoft YaHei" charset="-122"/>
              </a:rPr>
              <a:t>statement of operations.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74006E4-4EB8-4AE1-9B97-1AB56DAA1384}" type="slidenum">
              <a:rPr lang="en-CA"/>
              <a:pPr/>
              <a:t>122</a:t>
            </a:fld>
            <a:endParaRPr lang="en-CA"/>
          </a:p>
        </p:txBody>
      </p:sp>
      <p:sp>
        <p:nvSpPr>
          <p:cNvPr id="220161"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8770CCE-BDD8-454C-9980-8DD2A01EDF48}" type="slidenum">
              <a:rPr lang="en-CA"/>
              <a:pPr/>
              <a:t>123</a:t>
            </a:fld>
            <a:endParaRPr lang="en-CA"/>
          </a:p>
        </p:txBody>
      </p:sp>
      <p:sp>
        <p:nvSpPr>
          <p:cNvPr id="221185"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1186" name="Rectangle 2"/>
          <p:cNvSpPr txBox="1">
            <a:spLocks noGrp="1" noChangeArrowheads="1"/>
          </p:cNvSpPr>
          <p:nvPr>
            <p:ph type="body" idx="1"/>
          </p:nvPr>
        </p:nvSpPr>
        <p:spPr bwMode="auto">
          <a:xfrm>
            <a:off x="686361" y="4342535"/>
            <a:ext cx="5485279"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E940E1-A55E-415F-9884-9B57B0DFE1F9}" type="slidenum">
              <a:rPr lang="en-CA"/>
              <a:pPr/>
              <a:t>124</a:t>
            </a:fld>
            <a:endParaRPr lang="en-CA"/>
          </a:p>
        </p:txBody>
      </p:sp>
      <p:sp>
        <p:nvSpPr>
          <p:cNvPr id="222209"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Rectangle 2"/>
          <p:cNvSpPr txBox="1">
            <a:spLocks noGrp="1" noChangeArrowheads="1"/>
          </p:cNvSpPr>
          <p:nvPr>
            <p:ph type="body" idx="1"/>
          </p:nvPr>
        </p:nvSpPr>
        <p:spPr bwMode="auto">
          <a:xfrm>
            <a:off x="686361" y="4342535"/>
            <a:ext cx="5485279"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3162573-0EE5-46F2-8F5B-330D128E8CDD}" type="slidenum">
              <a:rPr lang="en-CA"/>
              <a:pPr/>
              <a:t>125</a:t>
            </a:fld>
            <a:endParaRPr lang="en-CA"/>
          </a:p>
        </p:txBody>
      </p:sp>
      <p:sp>
        <p:nvSpPr>
          <p:cNvPr id="223233"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3234" name="Rectangle 2"/>
          <p:cNvSpPr txBox="1">
            <a:spLocks noGrp="1" noChangeArrowheads="1"/>
          </p:cNvSpPr>
          <p:nvPr>
            <p:ph type="body" idx="1"/>
          </p:nvPr>
        </p:nvSpPr>
        <p:spPr bwMode="auto">
          <a:xfrm>
            <a:off x="686361" y="4342535"/>
            <a:ext cx="5485279"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7B24AEC-B7DA-4210-B295-5BE178938A2B}" type="slidenum">
              <a:rPr lang="en-CA"/>
              <a:pPr/>
              <a:t>126</a:t>
            </a:fld>
            <a:endParaRPr lang="en-CA"/>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2896441-5D04-45A7-8240-EBB482D54488}" type="slidenum">
              <a:rPr lang="en-CA"/>
              <a:pPr/>
              <a:t>127</a:t>
            </a:fld>
            <a:endParaRPr lang="en-CA"/>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0E15A22-8F91-4734-A504-3E3D6590A06F}" type="slidenum">
              <a:rPr lang="en-CA"/>
              <a:pPr/>
              <a:t>128</a:t>
            </a:fld>
            <a:endParaRPr lang="en-CA"/>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6360" y="4342534"/>
            <a:ext cx="5486681"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228089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415126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3142136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p>
            <a:r>
              <a:rPr lang="en-US" smtClean="0"/>
              <a:t>Click to edit Master title style</a:t>
            </a:r>
            <a:endParaRPr lang="en-CA"/>
          </a:p>
        </p:txBody>
      </p:sp>
      <p:sp>
        <p:nvSpPr>
          <p:cNvPr id="3" name="Date Placeholder 2"/>
          <p:cNvSpPr>
            <a:spLocks noGrp="1"/>
          </p:cNvSpPr>
          <p:nvPr>
            <p:ph type="dt" idx="10"/>
          </p:nvPr>
        </p:nvSpPr>
        <p:spPr>
          <a:xfrm>
            <a:off x="456480" y="6247376"/>
            <a:ext cx="2124000" cy="466609"/>
          </a:xfrm>
        </p:spPr>
        <p:txBody>
          <a:bodyPr/>
          <a:lstStyle>
            <a:lvl1pPr>
              <a:defRPr/>
            </a:lvl1pPr>
          </a:lstStyle>
          <a:p>
            <a:endParaRPr lang="en-CA"/>
          </a:p>
        </p:txBody>
      </p:sp>
      <p:sp>
        <p:nvSpPr>
          <p:cNvPr id="4" name="Footer Placeholder 3"/>
          <p:cNvSpPr>
            <a:spLocks noGrp="1"/>
          </p:cNvSpPr>
          <p:nvPr>
            <p:ph type="ftr" idx="11"/>
          </p:nvPr>
        </p:nvSpPr>
        <p:spPr>
          <a:xfrm>
            <a:off x="3127680" y="6247376"/>
            <a:ext cx="2892960" cy="466609"/>
          </a:xfrm>
        </p:spPr>
        <p:txBody>
          <a:bodyPr/>
          <a:lstStyle>
            <a:lvl1pPr>
              <a:defRPr/>
            </a:lvl1pPr>
          </a:lstStyle>
          <a:p>
            <a:endParaRPr lang="en-CA"/>
          </a:p>
        </p:txBody>
      </p:sp>
      <p:sp>
        <p:nvSpPr>
          <p:cNvPr id="5" name="Slide Number Placeholder 4"/>
          <p:cNvSpPr>
            <a:spLocks noGrp="1"/>
          </p:cNvSpPr>
          <p:nvPr>
            <p:ph type="sldNum" idx="12"/>
          </p:nvPr>
        </p:nvSpPr>
        <p:spPr>
          <a:xfrm>
            <a:off x="6556320" y="6247376"/>
            <a:ext cx="2124000" cy="466609"/>
          </a:xfrm>
        </p:spPr>
        <p:txBody>
          <a:bodyPr/>
          <a:lstStyle>
            <a:lvl1pPr>
              <a:defRPr/>
            </a:lvl1pPr>
          </a:lstStyle>
          <a:p>
            <a:fld id="{7C5D8AE9-BE52-4AEC-8B5C-82BF3E9E5506}" type="slidenum">
              <a:rPr lang="en-CA"/>
              <a:pPr/>
              <a:t>‹#›</a:t>
            </a:fld>
            <a:endParaRPr lang="en-CA"/>
          </a:p>
        </p:txBody>
      </p:sp>
    </p:spTree>
    <p:extLst>
      <p:ext uri="{BB962C8B-B14F-4D97-AF65-F5344CB8AC3E}">
        <p14:creationId xmlns:p14="http://schemas.microsoft.com/office/powerpoint/2010/main" val="367133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260437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28249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3730418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2474714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67996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49299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63920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61206500-7AE6-4A81-BDD7-45C0E10A3B62}" type="datetimeFigureOut">
              <a:rPr lang="en-CA" smtClean="0"/>
              <a:pPr/>
              <a:t>16/03/2012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6CDDB0-8A42-4D8B-8D1D-14B73876914E}" type="slidenum">
              <a:rPr lang="en-CA" smtClean="0"/>
              <a:pPr/>
              <a:t>‹#›</a:t>
            </a:fld>
            <a:endParaRPr lang="en-CA"/>
          </a:p>
        </p:txBody>
      </p:sp>
    </p:spTree>
    <p:extLst>
      <p:ext uri="{BB962C8B-B14F-4D97-AF65-F5344CB8AC3E}">
        <p14:creationId xmlns:p14="http://schemas.microsoft.com/office/powerpoint/2010/main" val="4257917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4CBEAF9-9E58-4CC8-A6FF-6DD8A58DEEA4}" type="datetimeFigureOut">
              <a:rPr lang="en-US" smtClean="0">
                <a:solidFill>
                  <a:srgbClr val="294171">
                    <a:shade val="75000"/>
                  </a:srgbClr>
                </a:solidFill>
                <a:latin typeface="Franklin Gothic Book"/>
              </a:rPr>
              <a:pPr defTabSz="457200"/>
              <a:t>3/16/2012</a:t>
            </a:fld>
            <a:endParaRPr lang="en-US" dirty="0">
              <a:solidFill>
                <a:srgbClr val="294171">
                  <a:shade val="75000"/>
                </a:srgbClr>
              </a:solidFill>
              <a:latin typeface="Franklin Gothic Book"/>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294171">
                  <a:shade val="75000"/>
                </a:srgbClr>
              </a:solidFill>
              <a:latin typeface="Franklin Gothic Book"/>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A15C064-DD44-4CAC-873E-2D1F54821676}" type="slidenum">
              <a:rPr lang="en-US" smtClean="0">
                <a:solidFill>
                  <a:srgbClr val="294171">
                    <a:shade val="75000"/>
                  </a:srgbClr>
                </a:solidFill>
                <a:latin typeface="Franklin Gothic Book"/>
              </a:rPr>
              <a:pPr defTabSz="457200"/>
              <a:t>‹#›</a:t>
            </a:fld>
            <a:endParaRPr lang="en-US" dirty="0">
              <a:solidFill>
                <a:srgbClr val="294171">
                  <a:shade val="75000"/>
                </a:srgbClr>
              </a:solidFill>
              <a:latin typeface="Franklin Gothic Book"/>
            </a:endParaRPr>
          </a:p>
        </p:txBody>
      </p:sp>
    </p:spTree>
    <p:extLst>
      <p:ext uri="{BB962C8B-B14F-4D97-AF65-F5344CB8AC3E}">
        <p14:creationId xmlns:p14="http://schemas.microsoft.com/office/powerpoint/2010/main" val="18398471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252520" cy="6858000"/>
          </a:xfrm>
          <a:prstGeom prst="rect">
            <a:avLst/>
          </a:prstGeom>
        </p:spPr>
      </p:pic>
      <p:sp>
        <p:nvSpPr>
          <p:cNvPr id="5" name="TextBox 4"/>
          <p:cNvSpPr txBox="1"/>
          <p:nvPr/>
        </p:nvSpPr>
        <p:spPr>
          <a:xfrm>
            <a:off x="539552" y="5589240"/>
            <a:ext cx="360040" cy="369332"/>
          </a:xfrm>
          <a:prstGeom prst="rect">
            <a:avLst/>
          </a:prstGeom>
          <a:noFill/>
        </p:spPr>
        <p:txBody>
          <a:bodyPr wrap="square" rtlCol="0">
            <a:spAutoFit/>
          </a:bodyPr>
          <a:lstStyle/>
          <a:p>
            <a:endParaRPr lang="en-CA" dirty="0">
              <a:latin typeface="+mj-lt"/>
            </a:endParaRPr>
          </a:p>
        </p:txBody>
      </p:sp>
      <p:sp>
        <p:nvSpPr>
          <p:cNvPr id="6" name="TextBox 5"/>
          <p:cNvSpPr txBox="1"/>
          <p:nvPr/>
        </p:nvSpPr>
        <p:spPr>
          <a:xfrm>
            <a:off x="971600" y="5606370"/>
            <a:ext cx="7200800" cy="830997"/>
          </a:xfrm>
          <a:prstGeom prst="rect">
            <a:avLst/>
          </a:prstGeom>
          <a:noFill/>
        </p:spPr>
        <p:txBody>
          <a:bodyPr wrap="square" rtlCol="0">
            <a:spAutoFit/>
          </a:bodyPr>
          <a:lstStyle/>
          <a:p>
            <a:endParaRPr lang="en-CA" sz="4800" b="1" dirty="0">
              <a:solidFill>
                <a:schemeClr val="bg1"/>
              </a:solidFill>
              <a:latin typeface="+mj-lt"/>
              <a:ea typeface="Adobe Ming Std L" pitchFamily="18" charset="-128"/>
            </a:endParaRPr>
          </a:p>
        </p:txBody>
      </p:sp>
      <p:sp>
        <p:nvSpPr>
          <p:cNvPr id="4" name="Rectangle 3"/>
          <p:cNvSpPr/>
          <p:nvPr/>
        </p:nvSpPr>
        <p:spPr>
          <a:xfrm>
            <a:off x="0" y="4149080"/>
            <a:ext cx="9324528" cy="1944216"/>
          </a:xfrm>
          <a:prstGeom prst="rect">
            <a:avLst/>
          </a:prstGeom>
          <a:solidFill>
            <a:srgbClr val="FFFF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chemeClr val="bg1"/>
                </a:solidFill>
              </a:rPr>
              <a:t>PETROLEUM REFINING</a:t>
            </a:r>
          </a:p>
          <a:p>
            <a:pPr algn="ctr"/>
            <a:r>
              <a:rPr lang="en-US" sz="3600" b="1" dirty="0" smtClean="0">
                <a:solidFill>
                  <a:schemeClr val="bg1"/>
                </a:solidFill>
              </a:rPr>
              <a:t> </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World’s Top Refineries Companies in 2011</a:t>
            </a:r>
            <a:endParaRPr lang="en-US" sz="3600" b="1" dirty="0"/>
          </a:p>
        </p:txBody>
      </p:sp>
      <p:graphicFrame>
        <p:nvGraphicFramePr>
          <p:cNvPr id="18" name="Chart 17"/>
          <p:cNvGraphicFramePr/>
          <p:nvPr>
            <p:extLst>
              <p:ext uri="{D42A27DB-BD31-4B8C-83A1-F6EECF244321}">
                <p14:modId xmlns:p14="http://schemas.microsoft.com/office/powerpoint/2010/main" val="3773260806"/>
              </p:ext>
            </p:extLst>
          </p:nvPr>
        </p:nvGraphicFramePr>
        <p:xfrm>
          <a:off x="251520" y="1628800"/>
          <a:ext cx="8712968" cy="5013176"/>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19"/>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442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0" y="275070"/>
            <a:ext cx="9143999" cy="1142039"/>
          </a:xfrm>
          <a:ln/>
        </p:spPr>
        <p:txBody>
          <a:bodyPr>
            <a:noAutofit/>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3600" b="1" dirty="0"/>
              <a:t>Provident Midstream business performance</a:t>
            </a:r>
          </a:p>
        </p:txBody>
      </p:sp>
      <p:sp>
        <p:nvSpPr>
          <p:cNvPr id="69634" name="Rectangle 2"/>
          <p:cNvSpPr>
            <a:spLocks noGrp="1" noChangeArrowheads="1"/>
          </p:cNvSpPr>
          <p:nvPr>
            <p:ph type="body" idx="1"/>
          </p:nvPr>
        </p:nvSpPr>
        <p:spPr>
          <a:xfrm>
            <a:off x="456481" y="1600009"/>
            <a:ext cx="8228160" cy="4524955"/>
          </a:xfrm>
          <a:ln/>
        </p:spPr>
        <p:txBody>
          <a:bodyPr/>
          <a:lstStyle/>
          <a:p>
            <a:pPr indent="-300965">
              <a:spcAft>
                <a:spcPts val="1293"/>
              </a:spcAft>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400"/>
              <a:t>      </a:t>
            </a:r>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859250"/>
            <a:ext cx="6903360" cy="40180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1130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0658" name="Rectangle 2"/>
          <p:cNvSpPr>
            <a:spLocks noGrp="1" noChangeArrowheads="1"/>
          </p:cNvSpPr>
          <p:nvPr>
            <p:ph type="body" idx="1"/>
          </p:nvPr>
        </p:nvSpPr>
        <p:spPr>
          <a:xfrm>
            <a:off x="456480" y="1600009"/>
            <a:ext cx="8219520" cy="4517754"/>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1. </a:t>
            </a:r>
            <a:r>
              <a:rPr lang="en-CA" b="1" dirty="0" err="1"/>
              <a:t>Frac</a:t>
            </a:r>
            <a:r>
              <a:rPr lang="en-CA" b="1" dirty="0"/>
              <a:t> Spread and Commodity Price</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Exposed to possible price declines between the time Provident purchases NGL feedstock and sells NGL products, and to narrowing </a:t>
            </a:r>
            <a:r>
              <a:rPr lang="en-CA" sz="2200" dirty="0" err="1"/>
              <a:t>frac</a:t>
            </a:r>
            <a:r>
              <a:rPr lang="en-CA" sz="2200" dirty="0"/>
              <a:t> spreads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Also a differential between NGL product prices and crude oil prices which can change prices received and margins realized for midstream products separate from </a:t>
            </a:r>
            <a:r>
              <a:rPr lang="en-CA" sz="2200" dirty="0" err="1"/>
              <a:t>frac</a:t>
            </a:r>
            <a:r>
              <a:rPr lang="en-CA" sz="2200" dirty="0"/>
              <a:t> spread ratio changes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018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1682" name="Rectangle 2"/>
          <p:cNvSpPr>
            <a:spLocks noGrp="1" noChangeArrowheads="1"/>
          </p:cNvSpPr>
          <p:nvPr>
            <p:ph type="body" idx="1"/>
          </p:nvPr>
        </p:nvSpPr>
        <p:spPr>
          <a:xfrm>
            <a:off x="433440" y="1216951"/>
            <a:ext cx="8219520" cy="6028473"/>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2.</a:t>
            </a:r>
            <a:r>
              <a:rPr lang="en-CA" b="1" dirty="0"/>
              <a:t>Facilities Throughput and Product Demand</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100" dirty="0"/>
              <a:t>Volumes of natural gas processed through </a:t>
            </a:r>
            <a:r>
              <a:rPr lang="en-CA" sz="2100" dirty="0" err="1"/>
              <a:t>Provident's</a:t>
            </a:r>
            <a:r>
              <a:rPr lang="en-CA" sz="2100" dirty="0"/>
              <a:t> natural gas liquids midstream processing and marketing business and of NGLs and other products transported in the pipelines depend on production of natural gas in the areas serviced by the business and pipelines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100" dirty="0"/>
              <a:t>Without reserve additions, production will decline over time as reserves are depleted and production costs may rise</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100" dirty="0"/>
              <a:t>Producers may shut in production at lower product prices or higher production costs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100" dirty="0"/>
              <a:t>Producers in the areas serviced by the business may not be successful in exploring for and developing additional reserves, and the gas plants and the pipelines may not be able to maintain existing volumes of throughput</a:t>
            </a:r>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sz="2200" dirty="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813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2706" name="Rectangle 2"/>
          <p:cNvSpPr>
            <a:spLocks noGrp="1" noChangeArrowheads="1"/>
          </p:cNvSpPr>
          <p:nvPr>
            <p:ph type="body" idx="1"/>
          </p:nvPr>
        </p:nvSpPr>
        <p:spPr>
          <a:xfrm>
            <a:off x="456480" y="1600009"/>
            <a:ext cx="8219520" cy="4517754"/>
          </a:xfrm>
          <a:ln/>
        </p:spPr>
        <p:txBody>
          <a:bodyPr/>
          <a:lstStyle/>
          <a:p>
            <a:pPr marL="0" indent="0">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dirty="0"/>
              <a:t>3.</a:t>
            </a:r>
            <a:r>
              <a:rPr lang="en-CA" b="1" dirty="0"/>
              <a:t>Operating and Capital Costs</a:t>
            </a:r>
          </a:p>
          <a:p>
            <a:pPr marL="0" indent="0">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Operating and Capital Costs may vary considerably from current and forecast values and rates and represent significant components of the cost of providing service</a:t>
            </a:r>
          </a:p>
          <a:p>
            <a:pPr marL="0" indent="0">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endParaRPr lang="en-CA" dirty="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099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3730" name="Rectangle 2"/>
          <p:cNvSpPr>
            <a:spLocks noGrp="1" noChangeArrowheads="1"/>
          </p:cNvSpPr>
          <p:nvPr>
            <p:ph type="body" idx="1"/>
          </p:nvPr>
        </p:nvSpPr>
        <p:spPr>
          <a:xfrm>
            <a:off x="326880" y="1633131"/>
            <a:ext cx="8511840" cy="4517755"/>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4.</a:t>
            </a:r>
            <a:r>
              <a:rPr lang="en-CA" b="1" dirty="0"/>
              <a:t>Reliance on Principal Customers and Operators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Rely on several significant customers to purchase product from the Midstream Business  </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 If for any reason these parties were unable to perform their obligations under the various agreements with Provident, the revenue and  dividends of Provident, and the operations of the Midstream Business could be negatively impacted</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7746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a:xfrm>
            <a:off x="395536" y="260648"/>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4754" name="Rectangle 2"/>
          <p:cNvSpPr>
            <a:spLocks noGrp="1" noChangeArrowheads="1"/>
          </p:cNvSpPr>
          <p:nvPr>
            <p:ph type="body" idx="1"/>
          </p:nvPr>
        </p:nvSpPr>
        <p:spPr>
          <a:xfrm>
            <a:off x="456480" y="1600009"/>
            <a:ext cx="8219520" cy="4517754"/>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5.</a:t>
            </a:r>
            <a:r>
              <a:rPr lang="en-CA" b="1" dirty="0"/>
              <a:t>Operational Matters and Hazards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Subject to common hazards of the natural gas processing and pipeline transportation business  </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The operation of </a:t>
            </a:r>
            <a:r>
              <a:rPr lang="en-CA" sz="2200" dirty="0" err="1"/>
              <a:t>Provident's</a:t>
            </a:r>
            <a:r>
              <a:rPr lang="en-CA" sz="2200" dirty="0"/>
              <a:t> natural gas liquids midstream processing and marketing business could be disrupted by natural  disasters or other events beyond the control of Provident</a:t>
            </a:r>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sz="2200" dirty="0"/>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sz="2200" dirty="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0689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5778" name="Rectangle 2"/>
          <p:cNvSpPr>
            <a:spLocks noGrp="1" noChangeArrowheads="1"/>
          </p:cNvSpPr>
          <p:nvPr>
            <p:ph type="body" idx="1"/>
          </p:nvPr>
        </p:nvSpPr>
        <p:spPr>
          <a:xfrm>
            <a:off x="456480" y="1600008"/>
            <a:ext cx="8219520" cy="4653128"/>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6.</a:t>
            </a:r>
            <a:r>
              <a:rPr lang="en-CA" b="1" dirty="0"/>
              <a:t>Competition</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Subject to competition from other gas processing plants which are either in the general vicinity of the gas plants or have gathering systems that are or could potentially extend into areas served by the gas plants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Producers in Western Canada compete with producers  in other regions to supply natural gas and gas products to customers in North America and the natural gas and gas products industry also competes with other industries to supply the fuel, feedstock and other needs of consumers</a:t>
            </a:r>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 </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8534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6802" name="Rectangle 2"/>
          <p:cNvSpPr>
            <a:spLocks noGrp="1" noChangeArrowheads="1"/>
          </p:cNvSpPr>
          <p:nvPr>
            <p:ph type="body" idx="1"/>
          </p:nvPr>
        </p:nvSpPr>
        <p:spPr>
          <a:xfrm>
            <a:off x="456480" y="1600009"/>
            <a:ext cx="8219520" cy="4517754"/>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7.</a:t>
            </a:r>
            <a:r>
              <a:rPr lang="en-CA" b="1" dirty="0"/>
              <a:t>Regulatory Intervention</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Pipelines and facilities can be subject to common carrier and common processor applications and to rate setting by regulatory authorities in the event agreement on fees or tariffs cannot be reached with producers</a:t>
            </a:r>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sz="2200" dirty="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67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7826" name="Rectangle 2"/>
          <p:cNvSpPr>
            <a:spLocks noGrp="1" noChangeArrowheads="1"/>
          </p:cNvSpPr>
          <p:nvPr>
            <p:ph type="body" idx="1"/>
          </p:nvPr>
        </p:nvSpPr>
        <p:spPr>
          <a:xfrm>
            <a:off x="456480" y="1600009"/>
            <a:ext cx="8219520" cy="4517754"/>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8.</a:t>
            </a:r>
            <a:r>
              <a:rPr lang="en-CA" b="1" dirty="0"/>
              <a:t>Environmental Considerations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Major equipment failure, release of toxic substances or pipeline rupture could result in damage to the environment and </a:t>
            </a:r>
            <a:r>
              <a:rPr lang="en-CA" sz="2200" dirty="0" err="1"/>
              <a:t>Provident's</a:t>
            </a:r>
            <a:r>
              <a:rPr lang="en-CA" sz="2200" dirty="0"/>
              <a:t> natural gas liquids midstream processing and marketing business, death or injury and substantial costs and liabilities to third parties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t>The gas processing and gathering industry is regulated by federal and provincial environmental legislation</a:t>
            </a:r>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sz="2200" dirty="0"/>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sz="2200" dirty="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849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Factors</a:t>
            </a:r>
          </a:p>
        </p:txBody>
      </p:sp>
      <p:sp>
        <p:nvSpPr>
          <p:cNvPr id="78850" name="Rectangle 2"/>
          <p:cNvSpPr>
            <a:spLocks noGrp="1" noChangeArrowheads="1"/>
          </p:cNvSpPr>
          <p:nvPr>
            <p:ph type="body" idx="1"/>
          </p:nvPr>
        </p:nvSpPr>
        <p:spPr>
          <a:xfrm>
            <a:off x="456480" y="1600009"/>
            <a:ext cx="8219520" cy="4517754"/>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a:t>9.</a:t>
            </a:r>
            <a:r>
              <a:rPr lang="en-CA" b="1"/>
              <a:t>Variations in Interest Rates and Foreign Exchange Rates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a:t>Variations in interest rates could result in a significant change in the amount Provident pays to service debt, potentially impacting dividends to Shareholders.  </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a:t>Variations in the exchange rate for the Canadian dollar versus the U.S. dollar could affect future dividends</a:t>
            </a:r>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sz="220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2346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Geographic </a:t>
            </a:r>
            <a:r>
              <a:rPr lang="en-US" b="1" dirty="0" smtClean="0"/>
              <a:t>distribution in U.S.</a:t>
            </a:r>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2"/>
          <a:srcRect l="-17588" r="-17588"/>
          <a:stretch>
            <a:fillRect/>
          </a:stretch>
        </p:blipFill>
        <p:spPr>
          <a:xfrm>
            <a:off x="395536" y="1700808"/>
            <a:ext cx="8229600" cy="4525963"/>
          </a:xfrm>
          <a:prstGeom prst="rect">
            <a:avLst/>
          </a:prstGeom>
        </p:spPr>
      </p:pic>
    </p:spTree>
    <p:extLst>
      <p:ext uri="{BB962C8B-B14F-4D97-AF65-F5344CB8AC3E}">
        <p14:creationId xmlns:p14="http://schemas.microsoft.com/office/powerpoint/2010/main" val="38093965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456480" y="188640"/>
            <a:ext cx="8223840" cy="113915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Management Philosophy</a:t>
            </a:r>
          </a:p>
        </p:txBody>
      </p:sp>
      <p:sp>
        <p:nvSpPr>
          <p:cNvPr id="79874" name="Rectangle 2"/>
          <p:cNvSpPr>
            <a:spLocks noGrp="1" noChangeArrowheads="1"/>
          </p:cNvSpPr>
          <p:nvPr>
            <p:ph type="body" idx="1"/>
          </p:nvPr>
        </p:nvSpPr>
        <p:spPr>
          <a:xfrm>
            <a:off x="489601" y="1633132"/>
            <a:ext cx="8223840" cy="5109656"/>
          </a:xfrm>
          <a:ln/>
        </p:spPr>
        <p:txBody>
          <a:bodyPr/>
          <a:lstStyle/>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 Provident has an </a:t>
            </a:r>
            <a:r>
              <a:rPr lang="en-CA" sz="2200" b="1" dirty="0">
                <a:solidFill>
                  <a:srgbClr val="FF0000"/>
                </a:solidFill>
              </a:rPr>
              <a:t>Enterprise Risk Management program</a:t>
            </a:r>
            <a:r>
              <a:rPr lang="en-CA" sz="2200" dirty="0"/>
              <a:t> that is designed to identify and manage risks that could negatively impact the business, operations, or results</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 Utilizes a hedging program that protects a portion of the company's cash flow and supports continued </a:t>
            </a:r>
            <a:r>
              <a:rPr lang="en-CA" sz="2200" dirty="0" err="1"/>
              <a:t>unitholder</a:t>
            </a:r>
            <a:r>
              <a:rPr lang="en-CA" sz="2200" dirty="0"/>
              <a:t> distributions, capital programs, and bank financing</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 Has an insurance program in place to mitigate the economic costs associated with risks to the business, its assets, and its people</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 Manages counterparty exposure with a credit policy that establishes limits by counterparty based on an analysis of financial information and other business factors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9160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Management overview</a:t>
            </a:r>
          </a:p>
        </p:txBody>
      </p:sp>
      <p:sp>
        <p:nvSpPr>
          <p:cNvPr id="80898" name="Rectangle 2"/>
          <p:cNvSpPr>
            <a:spLocks noGrp="1" noChangeArrowheads="1"/>
          </p:cNvSpPr>
          <p:nvPr>
            <p:ph type="body" idx="1"/>
          </p:nvPr>
        </p:nvSpPr>
        <p:spPr>
          <a:xfrm>
            <a:off x="520304" y="1430294"/>
            <a:ext cx="8228160" cy="5455090"/>
          </a:xfrm>
          <a:ln/>
        </p:spPr>
        <p:txBody>
          <a:bodyPr>
            <a:normAutofit fontScale="92500"/>
          </a:bodyPr>
          <a:lstStyle/>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Enterprise Risk Management program that is designed to identify and manage risks that could negatively affect its business, operations or results. The program’s activities include risk identification, assessment, response, control, monitoring and communication of derivative instruments </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Provident uses include put and call options, costless collars, participating swaps, and fixed  price products that settle against indexed referenced pricing</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err="1"/>
              <a:t>Provident’s</a:t>
            </a:r>
            <a:r>
              <a:rPr lang="en-CA" sz="2200" dirty="0"/>
              <a:t> commodity price risk management program utilizes derivative instruments to provide for protection against lower commodity prices and product margins, as well as fluctuating interest and foreign exchange rates.  </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Provident may also use derivative instruments to protect acquisition economics.  The program is designed to stabilize cash flows in order to support cash distributions, capital programs and bank financing</a:t>
            </a:r>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endParaRPr lang="en-CA" sz="1600" dirty="0"/>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endParaRPr lang="en-CA" sz="1600" dirty="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2555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456480" y="275069"/>
            <a:ext cx="8223840" cy="113915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Fair Values</a:t>
            </a:r>
          </a:p>
        </p:txBody>
      </p:sp>
      <p:sp>
        <p:nvSpPr>
          <p:cNvPr id="81922" name="Rectangle 2"/>
          <p:cNvSpPr>
            <a:spLocks noGrp="1" noChangeArrowheads="1"/>
          </p:cNvSpPr>
          <p:nvPr>
            <p:ph type="body" idx="1"/>
          </p:nvPr>
        </p:nvSpPr>
        <p:spPr>
          <a:xfrm>
            <a:off x="456480" y="1600008"/>
            <a:ext cx="8223840" cy="4522075"/>
          </a:xfrm>
          <a:ln/>
        </p:spPr>
        <p:txBody>
          <a:bodyPr>
            <a:normAutofit lnSpcReduction="10000"/>
          </a:bodyPr>
          <a:lstStyle/>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Fair value measurement of assets and liabilities recognized on the consolidated statement of financial position are categorized into levels within a fair value hierarchy based on the nature of valuation inputs</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Level 1 – Unadjusted quoted prices in active markets for identical assets or liabilities; </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 Level 2 – Inputs other than quoted prices that are observable for the asset or liability either directly or indirectly; and </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a:t>Level 3 – Inputs that are not based on observable market data </a:t>
            </a:r>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200" dirty="0" err="1"/>
              <a:t>Provident’s</a:t>
            </a:r>
            <a:r>
              <a:rPr lang="en-CA" sz="2200" dirty="0"/>
              <a:t> financial derivative instruments have been classified as Level 2 instruments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5662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xfrm>
            <a:off x="456481" y="275070"/>
            <a:ext cx="8228160" cy="1142039"/>
          </a:xfrm>
          <a:ln/>
        </p:spPr>
        <p:txBody>
          <a:bodyPr>
            <a:normAutofit fontScale="90000"/>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Financial Derivative Sensitivity Analysis</a:t>
            </a:r>
          </a:p>
        </p:txBody>
      </p:sp>
      <p:sp>
        <p:nvSpPr>
          <p:cNvPr id="82946" name="Rectangle 2"/>
          <p:cNvSpPr>
            <a:spLocks noGrp="1" noChangeArrowheads="1"/>
          </p:cNvSpPr>
          <p:nvPr>
            <p:ph type="body" idx="1"/>
          </p:nvPr>
        </p:nvSpPr>
        <p:spPr>
          <a:xfrm>
            <a:off x="456481" y="1600009"/>
            <a:ext cx="8228160" cy="5041969"/>
          </a:xfrm>
          <a:ln/>
        </p:spPr>
        <p:txBody>
          <a:bodyPr/>
          <a:lstStyle/>
          <a:p>
            <a:endParaRPr lang="en-CA"/>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060848"/>
            <a:ext cx="7315200" cy="3781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065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Market Environment</a:t>
            </a:r>
          </a:p>
        </p:txBody>
      </p:sp>
      <p:sp>
        <p:nvSpPr>
          <p:cNvPr id="83970" name="Rectangle 2"/>
          <p:cNvSpPr>
            <a:spLocks noGrp="1" noChangeArrowheads="1"/>
          </p:cNvSpPr>
          <p:nvPr>
            <p:ph type="body" idx="1"/>
          </p:nvPr>
        </p:nvSpPr>
        <p:spPr>
          <a:xfrm>
            <a:off x="456481" y="1600009"/>
            <a:ext cx="8228160" cy="5041969"/>
          </a:xfrm>
          <a:ln/>
        </p:spPr>
        <p:txBody>
          <a:bodyPr/>
          <a:lstStyle/>
          <a:p>
            <a:endParaRPr lang="en-CA"/>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40" y="1830433"/>
            <a:ext cx="7428960" cy="3210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0121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Market Risk</a:t>
            </a:r>
          </a:p>
        </p:txBody>
      </p:sp>
      <p:sp>
        <p:nvSpPr>
          <p:cNvPr id="84994" name="Rectangle 2"/>
          <p:cNvSpPr>
            <a:spLocks noGrp="1" noChangeArrowheads="1"/>
          </p:cNvSpPr>
          <p:nvPr>
            <p:ph type="body" idx="1"/>
          </p:nvPr>
        </p:nvSpPr>
        <p:spPr>
          <a:xfrm>
            <a:off x="410401" y="1618730"/>
            <a:ext cx="8228160" cy="4971402"/>
          </a:xfrm>
          <a:ln/>
        </p:spPr>
        <p:txBody>
          <a:bodyPr/>
          <a:lstStyle/>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dirty="0"/>
              <a:t>Market risk is the risk that the fair value of a financial instrument will fluctuate because of changes in market prices</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dirty="0"/>
              <a:t>Price risk</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dirty="0"/>
              <a:t>Currency risk</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dirty="0"/>
              <a:t>Interest risk</a:t>
            </a:r>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endParaRPr lang="en-CA" dirty="0"/>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endParaRPr lang="en-CA" dirty="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9608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456480" y="275069"/>
            <a:ext cx="8223840" cy="113915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Market Risk Management Program</a:t>
            </a:r>
          </a:p>
        </p:txBody>
      </p:sp>
      <p:sp>
        <p:nvSpPr>
          <p:cNvPr id="86018" name="Rectangle 2"/>
          <p:cNvSpPr>
            <a:spLocks noGrp="1" noChangeArrowheads="1"/>
          </p:cNvSpPr>
          <p:nvPr>
            <p:ph type="body" idx="1"/>
          </p:nvPr>
        </p:nvSpPr>
        <p:spPr>
          <a:xfrm>
            <a:off x="456480" y="1600008"/>
            <a:ext cx="8223840" cy="4522075"/>
          </a:xfrm>
          <a:ln/>
        </p:spPr>
        <p:txBody>
          <a:bodyPr/>
          <a:lstStyle/>
          <a:p>
            <a:pPr indent="-300965">
              <a:spcAft>
                <a:spcPts val="1293"/>
              </a:spcAft>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a:p>
          <a:p>
            <a:pPr lvl="1" indent="-249124">
              <a:spcAft>
                <a:spcPts val="1032"/>
              </a:spcAft>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a:p>
        </p:txBody>
      </p:sp>
      <p:sp>
        <p:nvSpPr>
          <p:cNvPr id="86019" name="Text Box 3"/>
          <p:cNvSpPr txBox="1">
            <a:spLocks noChangeArrowheads="1"/>
          </p:cNvSpPr>
          <p:nvPr/>
        </p:nvSpPr>
        <p:spPr bwMode="auto">
          <a:xfrm>
            <a:off x="446401" y="1379665"/>
            <a:ext cx="8373600" cy="510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nSpc>
                <a:spcPct val="100000"/>
              </a:lnSpc>
              <a:buSzPct val="45000"/>
              <a:buFont typeface="Wingdings" charset="2"/>
              <a:buChar char=""/>
            </a:pPr>
            <a:r>
              <a:rPr lang="en-CA" sz="2200" dirty="0">
                <a:latin typeface="Calibri" pitchFamily="34" charset="0"/>
                <a:cs typeface="Calibri" pitchFamily="34" charset="0"/>
              </a:rPr>
              <a:t>Utilizes financial derivative instruments to provide protection against commodity price volatility and protect a base level of operating cash flow</a:t>
            </a:r>
          </a:p>
          <a:p>
            <a:pPr>
              <a:lnSpc>
                <a:spcPct val="100000"/>
              </a:lnSpc>
              <a:buClrTx/>
              <a:buSzPct val="45000"/>
              <a:buFontTx/>
              <a:buNone/>
            </a:pPr>
            <a:endParaRPr lang="en-CA" sz="2200" dirty="0">
              <a:latin typeface="Calibri" pitchFamily="34" charset="0"/>
              <a:cs typeface="Calibri" pitchFamily="34" charset="0"/>
            </a:endParaRPr>
          </a:p>
          <a:p>
            <a:pPr>
              <a:lnSpc>
                <a:spcPct val="100000"/>
              </a:lnSpc>
              <a:buSzPct val="45000"/>
              <a:buFont typeface="Wingdings" charset="2"/>
              <a:buChar char=""/>
            </a:pPr>
            <a:r>
              <a:rPr lang="en-CA" sz="2200" dirty="0">
                <a:latin typeface="Calibri" pitchFamily="34" charset="0"/>
                <a:cs typeface="Calibri" pitchFamily="34" charset="0"/>
              </a:rPr>
              <a:t>Protect the relationship between the purchase cost of natural gas and the sales price of propane, butane and condensate and to protect the relationship between NGLs and crude oil in physical sales contracts</a:t>
            </a:r>
          </a:p>
          <a:p>
            <a:pPr>
              <a:lnSpc>
                <a:spcPct val="100000"/>
              </a:lnSpc>
              <a:buClrTx/>
              <a:buSzPct val="45000"/>
              <a:buFontTx/>
              <a:buNone/>
            </a:pPr>
            <a:endParaRPr lang="en-CA" sz="2200" dirty="0">
              <a:latin typeface="Calibri" pitchFamily="34" charset="0"/>
              <a:cs typeface="Calibri" pitchFamily="34" charset="0"/>
            </a:endParaRPr>
          </a:p>
          <a:p>
            <a:pPr>
              <a:lnSpc>
                <a:spcPct val="100000"/>
              </a:lnSpc>
              <a:buSzPct val="45000"/>
              <a:buFont typeface="Wingdings" charset="2"/>
              <a:buChar char=""/>
            </a:pPr>
            <a:r>
              <a:rPr lang="en-CA" sz="2200" dirty="0">
                <a:latin typeface="Calibri" pitchFamily="34" charset="0"/>
                <a:cs typeface="Calibri" pitchFamily="34" charset="0"/>
              </a:rPr>
              <a:t>Reduces foreign exchange risk due to the exposure arising from the conversion of U.S. dollars into Canadian dollars, interest rate risk and fixes a portion of </a:t>
            </a:r>
            <a:r>
              <a:rPr lang="en-CA" sz="2200" dirty="0" err="1">
                <a:latin typeface="Calibri" pitchFamily="34" charset="0"/>
                <a:cs typeface="Calibri" pitchFamily="34" charset="0"/>
              </a:rPr>
              <a:t>Provident’s</a:t>
            </a:r>
            <a:r>
              <a:rPr lang="en-CA" sz="2200" dirty="0">
                <a:latin typeface="Calibri" pitchFamily="34" charset="0"/>
                <a:cs typeface="Calibri" pitchFamily="34" charset="0"/>
              </a:rPr>
              <a:t> input costs</a:t>
            </a:r>
          </a:p>
          <a:p>
            <a:pPr>
              <a:lnSpc>
                <a:spcPct val="100000"/>
              </a:lnSpc>
              <a:buClrTx/>
              <a:buSzPct val="45000"/>
              <a:buFontTx/>
              <a:buNone/>
            </a:pPr>
            <a:endParaRPr lang="en-CA" sz="2200" dirty="0">
              <a:latin typeface="Calibri" pitchFamily="34" charset="0"/>
              <a:cs typeface="Calibri" pitchFamily="34" charset="0"/>
            </a:endParaRPr>
          </a:p>
          <a:p>
            <a:pPr>
              <a:lnSpc>
                <a:spcPct val="100000"/>
              </a:lnSpc>
              <a:buClrTx/>
              <a:buSzPct val="45000"/>
              <a:buFontTx/>
              <a:buNone/>
            </a:pPr>
            <a:endParaRPr lang="en-CA" sz="2200" dirty="0">
              <a:latin typeface="Calibri" pitchFamily="34" charset="0"/>
              <a:cs typeface="Calibri" pitchFamily="34" charset="0"/>
            </a:endParaRP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8297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395536" y="188640"/>
            <a:ext cx="8228160" cy="114204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Risk Management Contracts</a:t>
            </a:r>
          </a:p>
        </p:txBody>
      </p:sp>
      <p:sp>
        <p:nvSpPr>
          <p:cNvPr id="87042" name="Rectangle 2"/>
          <p:cNvSpPr>
            <a:spLocks noGrp="1" noChangeArrowheads="1"/>
          </p:cNvSpPr>
          <p:nvPr>
            <p:ph type="body" idx="1"/>
          </p:nvPr>
        </p:nvSpPr>
        <p:spPr>
          <a:xfrm>
            <a:off x="456481" y="1600009"/>
            <a:ext cx="8228160" cy="5041969"/>
          </a:xfrm>
          <a:ln/>
        </p:spPr>
        <p:txBody>
          <a:bodyPr/>
          <a:lstStyle/>
          <a:p>
            <a:endParaRPr lang="en-CA"/>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001" y="1568325"/>
            <a:ext cx="6562080" cy="27521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001" y="4500473"/>
            <a:ext cx="6590880" cy="18001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5901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Settlement of Contracts</a:t>
            </a:r>
          </a:p>
        </p:txBody>
      </p:sp>
      <p:sp>
        <p:nvSpPr>
          <p:cNvPr id="88066" name="Rectangle 2"/>
          <p:cNvSpPr>
            <a:spLocks noGrp="1" noChangeArrowheads="1"/>
          </p:cNvSpPr>
          <p:nvPr>
            <p:ph type="body" idx="1"/>
          </p:nvPr>
        </p:nvSpPr>
        <p:spPr>
          <a:xfrm>
            <a:off x="456481" y="1600009"/>
            <a:ext cx="8228160" cy="5041969"/>
          </a:xfrm>
          <a:ln/>
        </p:spPr>
        <p:txBody>
          <a:bodyPr/>
          <a:lstStyle/>
          <a:p>
            <a:endParaRPr lang="en-CA"/>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844824"/>
            <a:ext cx="7700152" cy="3769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5928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dirty="0"/>
              <a:t>Liquidity Risk</a:t>
            </a:r>
          </a:p>
        </p:txBody>
      </p:sp>
      <p:sp>
        <p:nvSpPr>
          <p:cNvPr id="89090" name="Rectangle 2"/>
          <p:cNvSpPr>
            <a:spLocks noGrp="1" noChangeArrowheads="1"/>
          </p:cNvSpPr>
          <p:nvPr>
            <p:ph type="body" idx="1"/>
          </p:nvPr>
        </p:nvSpPr>
        <p:spPr>
          <a:xfrm>
            <a:off x="456481" y="1600009"/>
            <a:ext cx="8228160" cy="5041969"/>
          </a:xfrm>
          <a:ln/>
        </p:spPr>
        <p:txBody>
          <a:bodyPr/>
          <a:lstStyle/>
          <a:p>
            <a:endParaRPr lang="en-CA"/>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60" y="2122783"/>
            <a:ext cx="8101440" cy="31020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4499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213798821"/>
              </p:ext>
            </p:extLst>
          </p:nvPr>
        </p:nvGraphicFramePr>
        <p:xfrm>
          <a:off x="611560" y="1628800"/>
          <a:ext cx="8532440"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p:cNvSpPr txBox="1">
            <a:spLocks/>
          </p:cNvSpPr>
          <p:nvPr/>
        </p:nvSpPr>
        <p:spPr>
          <a:xfrm>
            <a:off x="611560" y="18864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U.S. Top Refineries Companies in 2011</a:t>
            </a:r>
            <a:endParaRPr lang="en-US" sz="3600" b="1" dirty="0"/>
          </a:p>
        </p:txBody>
      </p:sp>
      <p:sp>
        <p:nvSpPr>
          <p:cNvPr id="10" name="Rectangle 9"/>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139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395536" y="116632"/>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dirty="0"/>
              <a:t>Credit Risk</a:t>
            </a:r>
          </a:p>
        </p:txBody>
      </p:sp>
      <p:sp>
        <p:nvSpPr>
          <p:cNvPr id="90114" name="Rectangle 2"/>
          <p:cNvSpPr>
            <a:spLocks noGrp="1" noChangeArrowheads="1"/>
          </p:cNvSpPr>
          <p:nvPr>
            <p:ph type="body" idx="1"/>
          </p:nvPr>
        </p:nvSpPr>
        <p:spPr>
          <a:xfrm>
            <a:off x="456481" y="1600009"/>
            <a:ext cx="8228160" cy="5041969"/>
          </a:xfrm>
          <a:ln/>
        </p:spPr>
        <p:txBody>
          <a:bodyPr/>
          <a:lstStyle/>
          <a:p>
            <a:endParaRPr lang="en-CA"/>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41" y="1800189"/>
            <a:ext cx="7371360" cy="36954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0183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a:xfrm>
            <a:off x="456480" y="275069"/>
            <a:ext cx="822528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Net Financial Derivative Instruments</a:t>
            </a:r>
          </a:p>
        </p:txBody>
      </p:sp>
      <p:sp>
        <p:nvSpPr>
          <p:cNvPr id="91138" name="Rectangle 2"/>
          <p:cNvSpPr>
            <a:spLocks noGrp="1" noChangeArrowheads="1"/>
          </p:cNvSpPr>
          <p:nvPr>
            <p:ph type="body" idx="1"/>
          </p:nvPr>
        </p:nvSpPr>
        <p:spPr>
          <a:xfrm>
            <a:off x="456480" y="1600009"/>
            <a:ext cx="8225280" cy="4951240"/>
          </a:xfrm>
          <a:ln/>
        </p:spPr>
        <p:txBody>
          <a:bodyPr/>
          <a:lstStyle/>
          <a:p>
            <a:endParaRPr lang="en-CA"/>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0" y="1960046"/>
            <a:ext cx="7534080" cy="361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3764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467544" y="0"/>
            <a:ext cx="8223840" cy="113915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Commodity Price Risk Program</a:t>
            </a:r>
          </a:p>
        </p:txBody>
      </p:sp>
      <p:sp>
        <p:nvSpPr>
          <p:cNvPr id="92162" name="Rectangle 2"/>
          <p:cNvSpPr>
            <a:spLocks noGrp="1" noChangeArrowheads="1"/>
          </p:cNvSpPr>
          <p:nvPr>
            <p:ph type="body" idx="1"/>
          </p:nvPr>
        </p:nvSpPr>
        <p:spPr>
          <a:xfrm>
            <a:off x="456480" y="1600008"/>
            <a:ext cx="8223840" cy="4522075"/>
          </a:xfrm>
          <a:ln/>
        </p:spPr>
        <p:txBody>
          <a:bodyPr/>
          <a:lstStyle/>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500" dirty="0" err="1"/>
              <a:t>Provident's</a:t>
            </a:r>
            <a:r>
              <a:rPr lang="en-CA" sz="2500" dirty="0"/>
              <a:t> commodity price risk management program utilizes commodity hedges to protect against adverse price movements </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CA" sz="2500" dirty="0" err="1"/>
              <a:t>Provident's</a:t>
            </a:r>
            <a:r>
              <a:rPr lang="en-CA" sz="2500" dirty="0"/>
              <a:t> intention is to routinely hedge approximately 50 percent of its natural gas and NGL volumes on a rolling 12 month basis. Subject to market conditions, Provident may add additional hedges as appropriate for up to 24 months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0699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err="1"/>
              <a:t>Frac</a:t>
            </a:r>
            <a:r>
              <a:rPr lang="en-CA" sz="4000" b="1" dirty="0"/>
              <a:t> Spread Volumes</a:t>
            </a:r>
          </a:p>
        </p:txBody>
      </p:sp>
      <p:sp>
        <p:nvSpPr>
          <p:cNvPr id="93186" name="Rectangle 2"/>
          <p:cNvSpPr>
            <a:spLocks noGrp="1" noChangeArrowheads="1"/>
          </p:cNvSpPr>
          <p:nvPr>
            <p:ph type="body" idx="1"/>
          </p:nvPr>
        </p:nvSpPr>
        <p:spPr>
          <a:xfrm>
            <a:off x="456481" y="1600009"/>
            <a:ext cx="8228160" cy="5041969"/>
          </a:xfrm>
          <a:ln/>
        </p:spPr>
        <p:txBody>
          <a:bodyPr/>
          <a:lstStyle/>
          <a:p>
            <a:endParaRPr lang="en-CA"/>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0089"/>
            <a:ext cx="9144000" cy="44313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0779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ChangeArrowheads="1"/>
          </p:cNvSpPr>
          <p:nvPr>
            <p:ph type="title"/>
          </p:nvPr>
        </p:nvSpPr>
        <p:spPr>
          <a:xfrm>
            <a:off x="467544" y="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Contracts In Place </a:t>
            </a:r>
          </a:p>
        </p:txBody>
      </p:sp>
      <p:sp>
        <p:nvSpPr>
          <p:cNvPr id="94210" name="Rectangle 2"/>
          <p:cNvSpPr>
            <a:spLocks noGrp="1" noChangeArrowheads="1"/>
          </p:cNvSpPr>
          <p:nvPr>
            <p:ph type="body" idx="1"/>
          </p:nvPr>
        </p:nvSpPr>
        <p:spPr>
          <a:xfrm>
            <a:off x="456481" y="1600009"/>
            <a:ext cx="8228160" cy="5041969"/>
          </a:xfrm>
          <a:ln/>
        </p:spPr>
        <p:txBody>
          <a:bodyPr/>
          <a:lstStyle/>
          <a:p>
            <a:endParaRPr lang="en-CA"/>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579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59619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xfrm>
            <a:off x="539552" y="-22944"/>
            <a:ext cx="8156152" cy="124431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Contracts In Place</a:t>
            </a:r>
          </a:p>
        </p:txBody>
      </p:sp>
      <p:sp>
        <p:nvSpPr>
          <p:cNvPr id="95234" name="Rectangle 2"/>
          <p:cNvSpPr>
            <a:spLocks noGrp="1" noChangeArrowheads="1"/>
          </p:cNvSpPr>
          <p:nvPr>
            <p:ph type="body" idx="1"/>
          </p:nvPr>
        </p:nvSpPr>
        <p:spPr>
          <a:xfrm>
            <a:off x="456481" y="1600009"/>
            <a:ext cx="8228160" cy="5041969"/>
          </a:xfrm>
          <a:ln/>
        </p:spPr>
        <p:txBody>
          <a:bodyPr/>
          <a:lstStyle/>
          <a:p>
            <a:endParaRPr lang="en-CA"/>
          </a:p>
        </p:txBody>
      </p:sp>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4624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70185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58" name="Text Box 2"/>
          <p:cNvSpPr txBox="1">
            <a:spLocks noChangeArrowheads="1"/>
          </p:cNvSpPr>
          <p:nvPr/>
        </p:nvSpPr>
        <p:spPr bwMode="auto">
          <a:xfrm>
            <a:off x="1468800" y="162738"/>
            <a:ext cx="5951520" cy="843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320" y="162738"/>
            <a:ext cx="3101760" cy="8021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982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1"/>
          <p:cNvSpPr txBox="1">
            <a:spLocks noChangeArrowheads="1"/>
          </p:cNvSpPr>
          <p:nvPr/>
        </p:nvSpPr>
        <p:spPr bwMode="auto">
          <a:xfrm>
            <a:off x="1618560" y="244826"/>
            <a:ext cx="5892480" cy="1225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Historical Stock Price</a:t>
            </a:r>
            <a:r>
              <a:rPr lang="en-US" sz="3600" b="1" dirty="0"/>
              <a:t/>
            </a:r>
            <a:br>
              <a:rPr lang="en-US" sz="3600" b="1" dirty="0"/>
            </a:br>
            <a:endParaRPr lang="en-US" sz="3600" b="1" dirty="0"/>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266825"/>
            <a:ext cx="90297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950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1618560" y="162738"/>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Corporate Profile – IPL</a:t>
            </a:r>
          </a:p>
        </p:txBody>
      </p:sp>
      <p:sp>
        <p:nvSpPr>
          <p:cNvPr id="98306"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98307"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9pPr>
          </a:lstStyle>
          <a:p>
            <a:pPr>
              <a:spcBef>
                <a:spcPts val="680"/>
              </a:spcBef>
              <a:buSzPct val="45000"/>
              <a:buFont typeface="Wingdings" charset="2"/>
              <a:buChar char=""/>
            </a:pPr>
            <a:r>
              <a:rPr lang="en-CA" sz="2700" dirty="0">
                <a:latin typeface="Calibri" charset="0"/>
              </a:rPr>
              <a:t>Petroleum transportation, storage and natural gas liquids extraction business</a:t>
            </a:r>
          </a:p>
          <a:p>
            <a:pPr>
              <a:spcBef>
                <a:spcPts val="680"/>
              </a:spcBef>
              <a:buSzPct val="45000"/>
            </a:pPr>
            <a:endParaRPr lang="en-CA" sz="2700" dirty="0">
              <a:latin typeface="Calibri" charset="0"/>
            </a:endParaRPr>
          </a:p>
          <a:p>
            <a:pPr>
              <a:spcBef>
                <a:spcPts val="680"/>
              </a:spcBef>
              <a:buSzPct val="45000"/>
              <a:buFont typeface="Wingdings" charset="2"/>
              <a:buChar char=""/>
            </a:pPr>
            <a:r>
              <a:rPr lang="en-CA" sz="2700" dirty="0">
                <a:latin typeface="Calibri" charset="0"/>
              </a:rPr>
              <a:t>Operating approximately 6,100 kilometres of petroleum pipelines and 4.8 million barrels of storage in western Canada</a:t>
            </a:r>
          </a:p>
          <a:p>
            <a:pPr>
              <a:spcBef>
                <a:spcPts val="680"/>
              </a:spcBef>
              <a:buSzPct val="45000"/>
            </a:pPr>
            <a:endParaRPr lang="en-CA" sz="2700" dirty="0">
              <a:latin typeface="Calibri" charset="0"/>
            </a:endParaRPr>
          </a:p>
          <a:p>
            <a:pPr>
              <a:spcBef>
                <a:spcPts val="680"/>
              </a:spcBef>
              <a:buSzPct val="45000"/>
              <a:buFont typeface="Wingdings" charset="2"/>
              <a:buChar char=""/>
            </a:pPr>
            <a:r>
              <a:rPr lang="en-US" sz="2700" dirty="0">
                <a:latin typeface="Calibri" charset="0"/>
              </a:rPr>
              <a:t>Made the 100 Venture’s list</a:t>
            </a: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291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1"/>
          <p:cNvSpPr txBox="1">
            <a:spLocks noChangeArrowheads="1"/>
          </p:cNvSpPr>
          <p:nvPr/>
        </p:nvSpPr>
        <p:spPr bwMode="auto">
          <a:xfrm>
            <a:off x="1618560" y="326915"/>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Executives</a:t>
            </a:r>
          </a:p>
        </p:txBody>
      </p:sp>
      <p:sp>
        <p:nvSpPr>
          <p:cNvPr id="99330"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99331" name="Text Box 3"/>
          <p:cNvSpPr txBox="1">
            <a:spLocks noChangeArrowheads="1"/>
          </p:cNvSpPr>
          <p:nvPr/>
        </p:nvSpPr>
        <p:spPr bwMode="auto">
          <a:xfrm>
            <a:off x="456481" y="1571205"/>
            <a:ext cx="514512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1pPr>
            <a:lvl2pPr marL="431800" indent="-21590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solidFill>
                  <a:srgbClr val="000000"/>
                </a:solidFill>
                <a:latin typeface="Arial" charset="0"/>
                <a:ea typeface="Microsoft YaHei" charset="-122"/>
              </a:defRPr>
            </a:lvl9pPr>
          </a:lstStyle>
          <a:p>
            <a:pPr>
              <a:spcBef>
                <a:spcPts val="726"/>
              </a:spcBef>
            </a:pPr>
            <a:r>
              <a:rPr lang="en-US" sz="2900" dirty="0">
                <a:latin typeface="Calibri" charset="0"/>
              </a:rPr>
              <a:t>CEO: David W. </a:t>
            </a:r>
            <a:r>
              <a:rPr lang="en-US" sz="2900" dirty="0" err="1">
                <a:latin typeface="Calibri" charset="0"/>
              </a:rPr>
              <a:t>Fesyk</a:t>
            </a:r>
            <a:endParaRPr lang="en-US" sz="2900" dirty="0">
              <a:latin typeface="Calibri" charset="0"/>
            </a:endParaRPr>
          </a:p>
          <a:p>
            <a:pPr lvl="1">
              <a:spcBef>
                <a:spcPts val="590"/>
              </a:spcBef>
              <a:buSzPct val="45000"/>
              <a:buFont typeface="Wingdings" charset="2"/>
              <a:buChar char=""/>
            </a:pPr>
            <a:r>
              <a:rPr lang="en-US" sz="2500" dirty="0">
                <a:latin typeface="Calibri" charset="0"/>
              </a:rPr>
              <a:t>President since 1997</a:t>
            </a:r>
          </a:p>
          <a:p>
            <a:pPr lvl="1">
              <a:spcBef>
                <a:spcPts val="590"/>
              </a:spcBef>
              <a:buSzPct val="45000"/>
              <a:buFont typeface="Wingdings" charset="2"/>
              <a:buChar char=""/>
            </a:pPr>
            <a:r>
              <a:rPr lang="en-US" sz="2500" dirty="0">
                <a:latin typeface="Calibri" charset="0"/>
              </a:rPr>
              <a:t>Senior executive </a:t>
            </a:r>
            <a:r>
              <a:rPr lang="en-US" sz="2500" dirty="0">
                <a:latin typeface="Calibri" charset="0"/>
                <a:ea typeface="宋体" charset="-122"/>
              </a:rPr>
              <a:t>and general partner </a:t>
            </a:r>
            <a:r>
              <a:rPr lang="en-US" sz="2500" dirty="0">
                <a:latin typeface="Calibri" charset="0"/>
              </a:rPr>
              <a:t>at Koch from 1991 to 2002</a:t>
            </a:r>
          </a:p>
          <a:p>
            <a:pPr lvl="1">
              <a:spcBef>
                <a:spcPts val="544"/>
              </a:spcBef>
              <a:buSzPct val="45000"/>
              <a:buFont typeface="Wingdings" charset="2"/>
              <a:buChar char=""/>
            </a:pPr>
            <a:r>
              <a:rPr lang="en-US" sz="2500" dirty="0">
                <a:latin typeface="Calibri" charset="0"/>
              </a:rPr>
              <a:t>Director of </a:t>
            </a:r>
            <a:r>
              <a:rPr lang="en-US" sz="2500" dirty="0">
                <a:latin typeface="Calibri" charset="0"/>
                <a:ea typeface="宋体" charset="-122"/>
              </a:rPr>
              <a:t>South Saskatchewan Pipeline Company</a:t>
            </a:r>
          </a:p>
          <a:p>
            <a:pPr>
              <a:spcBef>
                <a:spcPts val="544"/>
              </a:spcBef>
              <a:buSzPct val="45000"/>
            </a:pPr>
            <a:endParaRPr lang="en-US" sz="2500" dirty="0">
              <a:ea typeface="宋体" charset="-122"/>
            </a:endParaRPr>
          </a:p>
        </p:txBody>
      </p:sp>
      <p:pic>
        <p:nvPicPr>
          <p:cNvPr id="993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680" y="1571206"/>
            <a:ext cx="2304000" cy="30704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264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lstStyle/>
          <a:p>
            <a:r>
              <a:rPr lang="en-US" b="1" dirty="0" smtClean="0"/>
              <a:t>Refineries in Canada</a:t>
            </a:r>
            <a:endParaRPr lang="en-US" b="1" dirty="0"/>
          </a:p>
        </p:txBody>
      </p:sp>
      <p:sp>
        <p:nvSpPr>
          <p:cNvPr id="5" name="TextBox 4"/>
          <p:cNvSpPr txBox="1"/>
          <p:nvPr/>
        </p:nvSpPr>
        <p:spPr>
          <a:xfrm>
            <a:off x="2483768" y="5934670"/>
            <a:ext cx="4608512" cy="923330"/>
          </a:xfrm>
          <a:prstGeom prst="rect">
            <a:avLst/>
          </a:prstGeom>
          <a:noFill/>
        </p:spPr>
        <p:txBody>
          <a:bodyPr wrap="square" rtlCol="0">
            <a:spAutoFit/>
          </a:bodyPr>
          <a:lstStyle/>
          <a:p>
            <a:r>
              <a:rPr lang="en-US" b="1" dirty="0" smtClean="0"/>
              <a:t>Thousand of Cube Meters per day in 2007</a:t>
            </a:r>
          </a:p>
          <a:p>
            <a:endParaRPr lang="en-US" b="1" dirty="0" smtClean="0"/>
          </a:p>
          <a:p>
            <a:endParaRPr lang="en-US" b="1" dirty="0"/>
          </a:p>
        </p:txBody>
      </p:sp>
      <p:pic>
        <p:nvPicPr>
          <p:cNvPr id="7" name="Content Placeholder 6"/>
          <p:cNvPicPr>
            <a:picLocks noGrp="1" noChangeAspect="1"/>
          </p:cNvPicPr>
          <p:nvPr>
            <p:ph idx="1"/>
          </p:nvPr>
        </p:nvPicPr>
        <p:blipFill>
          <a:blip r:embed="rId2"/>
          <a:srcRect t="1177" b="1177"/>
          <a:stretch>
            <a:fillRect/>
          </a:stretch>
        </p:blipFill>
        <p:spPr>
          <a:xfrm>
            <a:off x="467544" y="1340768"/>
            <a:ext cx="8229600" cy="4525963"/>
          </a:xfrm>
        </p:spPr>
      </p:pic>
      <p:sp>
        <p:nvSpPr>
          <p:cNvPr id="8" name="Rectangle 7"/>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9225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1781280" y="326915"/>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Operation Overview</a:t>
            </a:r>
          </a:p>
        </p:txBody>
      </p:sp>
      <p:sp>
        <p:nvSpPr>
          <p:cNvPr id="100354"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0355"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9pPr>
          </a:lstStyle>
          <a:p>
            <a:pPr>
              <a:spcBef>
                <a:spcPts val="680"/>
              </a:spcBef>
            </a:pPr>
            <a:r>
              <a:rPr lang="en-CA" sz="2900" dirty="0">
                <a:latin typeface="Calibri" charset="0"/>
              </a:rPr>
              <a:t>Conventional Pipelines</a:t>
            </a:r>
          </a:p>
          <a:p>
            <a:pPr>
              <a:spcBef>
                <a:spcPts val="680"/>
              </a:spcBef>
            </a:pPr>
            <a:r>
              <a:rPr lang="en-CA" sz="2900" dirty="0">
                <a:latin typeface="Calibri" charset="0"/>
                <a:ea typeface="宋体" charset="-122"/>
              </a:rPr>
              <a:t>	</a:t>
            </a:r>
          </a:p>
          <a:p>
            <a:pPr>
              <a:spcBef>
                <a:spcPts val="680"/>
              </a:spcBef>
            </a:pPr>
            <a:r>
              <a:rPr lang="en-CA" sz="2900" dirty="0">
                <a:latin typeface="Calibri" charset="0"/>
              </a:rPr>
              <a:t>Oil Sands Transportation</a:t>
            </a:r>
          </a:p>
          <a:p>
            <a:pPr>
              <a:spcBef>
                <a:spcPts val="680"/>
              </a:spcBef>
            </a:pPr>
            <a:endParaRPr lang="en-CA" sz="2900" dirty="0">
              <a:latin typeface="Calibri" charset="0"/>
            </a:endParaRPr>
          </a:p>
          <a:p>
            <a:pPr>
              <a:spcBef>
                <a:spcPts val="680"/>
              </a:spcBef>
            </a:pPr>
            <a:r>
              <a:rPr lang="en-US" sz="2900" dirty="0">
                <a:latin typeface="Calibri" charset="0"/>
              </a:rPr>
              <a:t>NGL Extraction</a:t>
            </a:r>
          </a:p>
          <a:p>
            <a:pPr>
              <a:spcBef>
                <a:spcPts val="680"/>
              </a:spcBef>
            </a:pPr>
            <a:endParaRPr lang="en-US" sz="2900" dirty="0">
              <a:latin typeface="Calibri" charset="0"/>
            </a:endParaRPr>
          </a:p>
          <a:p>
            <a:pPr>
              <a:spcBef>
                <a:spcPts val="680"/>
              </a:spcBef>
            </a:pPr>
            <a:r>
              <a:rPr lang="en-US" sz="2900" dirty="0">
                <a:latin typeface="Calibri" charset="0"/>
              </a:rPr>
              <a:t>Bulk Liquid Storage</a:t>
            </a: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20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1"/>
          <p:cNvSpPr txBox="1">
            <a:spLocks noChangeArrowheads="1"/>
          </p:cNvSpPr>
          <p:nvPr/>
        </p:nvSpPr>
        <p:spPr bwMode="auto">
          <a:xfrm>
            <a:off x="2597760" y="0"/>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buClrTx/>
              <a:buFontTx/>
              <a:buNone/>
            </a:pPr>
            <a:r>
              <a:rPr lang="en-US" sz="4000" b="1" dirty="0">
                <a:latin typeface="Calibri" charset="0"/>
              </a:rPr>
              <a:t>Operation Overview</a:t>
            </a:r>
          </a:p>
        </p:txBody>
      </p:sp>
      <p:sp>
        <p:nvSpPr>
          <p:cNvPr id="101378"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1379"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01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1" y="786323"/>
            <a:ext cx="8059680" cy="60731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1414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1781280" y="326915"/>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Conventional Pipelines</a:t>
            </a:r>
          </a:p>
        </p:txBody>
      </p:sp>
      <p:sp>
        <p:nvSpPr>
          <p:cNvPr id="102402"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2403" name="Text Box 3"/>
          <p:cNvSpPr txBox="1">
            <a:spLocks noChangeArrowheads="1"/>
          </p:cNvSpPr>
          <p:nvPr/>
        </p:nvSpPr>
        <p:spPr bwMode="auto">
          <a:xfrm>
            <a:off x="456480" y="1600009"/>
            <a:ext cx="8229600" cy="4874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9pPr>
          </a:lstStyle>
          <a:p>
            <a:pPr>
              <a:lnSpc>
                <a:spcPct val="90000"/>
              </a:lnSpc>
              <a:spcBef>
                <a:spcPts val="635"/>
              </a:spcBef>
              <a:buSzPct val="45000"/>
              <a:buFont typeface="Wingdings" charset="2"/>
              <a:buChar char=""/>
            </a:pPr>
            <a:r>
              <a:rPr lang="en-US" sz="2500" dirty="0">
                <a:latin typeface="Calibri" charset="0"/>
                <a:ea typeface="宋体" charset="-122"/>
              </a:rPr>
              <a:t>Through a total of approximately 3,700 </a:t>
            </a:r>
            <a:r>
              <a:rPr lang="en-US" sz="2500" dirty="0" err="1">
                <a:latin typeface="Calibri" charset="0"/>
                <a:ea typeface="宋体" charset="-122"/>
              </a:rPr>
              <a:t>kilometres</a:t>
            </a:r>
            <a:r>
              <a:rPr lang="en-US" sz="2500" dirty="0">
                <a:latin typeface="Calibri" charset="0"/>
                <a:ea typeface="宋体" charset="-122"/>
              </a:rPr>
              <a:t> (almost 2,300 miles) of pipeline and over 975,000 barrels of storage, the conventional gathering business transported approximately 170,000 b/d of crude in 2011</a:t>
            </a:r>
          </a:p>
          <a:p>
            <a:pPr>
              <a:lnSpc>
                <a:spcPct val="90000"/>
              </a:lnSpc>
              <a:spcBef>
                <a:spcPts val="635"/>
              </a:spcBef>
              <a:buSzPct val="45000"/>
            </a:pPr>
            <a:endParaRPr lang="en-US" sz="2500" dirty="0">
              <a:latin typeface="Calibri" charset="0"/>
              <a:ea typeface="宋体" charset="-122"/>
            </a:endParaRPr>
          </a:p>
          <a:p>
            <a:pPr>
              <a:lnSpc>
                <a:spcPct val="90000"/>
              </a:lnSpc>
              <a:spcBef>
                <a:spcPts val="635"/>
              </a:spcBef>
              <a:buSzPct val="45000"/>
              <a:buFont typeface="Wingdings" charset="2"/>
              <a:buChar char=""/>
            </a:pPr>
            <a:r>
              <a:rPr lang="en-US" sz="2500" dirty="0">
                <a:latin typeface="Calibri" charset="0"/>
                <a:ea typeface="宋体" charset="-122"/>
              </a:rPr>
              <a:t>Crude for the conventional systems is gathered from approximately 160 producer owned batteries and 20 truck terminals throughout southern Alberta and southwest Saskatchewan for delivery to key market hubs in Alberta and Saskatchewan</a:t>
            </a:r>
            <a:r>
              <a:rPr lang="en-US" sz="2500" dirty="0">
                <a:ea typeface="宋体" charset="-122"/>
              </a:rPr>
              <a:t>.</a:t>
            </a:r>
            <a:br>
              <a:rPr lang="en-US" sz="2500" dirty="0">
                <a:ea typeface="宋体" charset="-122"/>
              </a:rPr>
            </a:br>
            <a:endParaRPr lang="en-US" sz="2500" dirty="0">
              <a:ea typeface="宋体" charset="-122"/>
            </a:endParaRPr>
          </a:p>
          <a:p>
            <a:pPr>
              <a:lnSpc>
                <a:spcPct val="90000"/>
              </a:lnSpc>
              <a:spcBef>
                <a:spcPts val="635"/>
              </a:spcBef>
            </a:pPr>
            <a:endParaRPr lang="en-US" sz="2500" dirty="0">
              <a:ea typeface="宋体" charset="-122"/>
            </a:endParaRP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435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1698030" y="273629"/>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buClrTx/>
              <a:buFontTx/>
              <a:buNone/>
            </a:pPr>
            <a:r>
              <a:rPr lang="en-US" sz="4000" b="1" dirty="0">
                <a:latin typeface="Calibri" charset="0"/>
              </a:rPr>
              <a:t>Conventional Pipelines</a:t>
            </a:r>
          </a:p>
        </p:txBody>
      </p:sp>
      <p:sp>
        <p:nvSpPr>
          <p:cNvPr id="104450"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4451"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800" y="1178044"/>
            <a:ext cx="4986720" cy="54365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31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1"/>
          <p:cNvSpPr txBox="1">
            <a:spLocks noChangeArrowheads="1"/>
          </p:cNvSpPr>
          <p:nvPr/>
        </p:nvSpPr>
        <p:spPr bwMode="auto">
          <a:xfrm>
            <a:off x="1632960" y="326915"/>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dirty="0" smtClean="0">
                <a:latin typeface="Calibri" charset="0"/>
              </a:rPr>
              <a:t>Oil Sands Transportation</a:t>
            </a:r>
            <a:endParaRPr lang="en-US" sz="4000" dirty="0">
              <a:latin typeface="Calibri" charset="0"/>
            </a:endParaRPr>
          </a:p>
        </p:txBody>
      </p:sp>
      <p:sp>
        <p:nvSpPr>
          <p:cNvPr id="105474"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5475"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9pPr>
          </a:lstStyle>
          <a:p>
            <a:pPr>
              <a:spcBef>
                <a:spcPts val="726"/>
              </a:spcBef>
              <a:buSzPct val="45000"/>
              <a:buFont typeface="Wingdings" charset="2"/>
              <a:buChar char=""/>
            </a:pPr>
            <a:r>
              <a:rPr lang="en-US" sz="2900" dirty="0">
                <a:latin typeface="Calibri" pitchFamily="34" charset="0"/>
                <a:ea typeface="宋体" charset="-122"/>
                <a:cs typeface="Calibri" pitchFamily="34" charset="0"/>
              </a:rPr>
              <a:t>The Oil Sands Transportation business is the largest oil sands gathering business in Canada - transporting in 2011 roughly 786,000 b/d of bitumen blend or approximately 35% of Canada’s oil sands production</a:t>
            </a:r>
          </a:p>
          <a:p>
            <a:pPr>
              <a:spcBef>
                <a:spcPts val="726"/>
              </a:spcBef>
              <a:buSzPct val="45000"/>
            </a:pPr>
            <a:r>
              <a:rPr lang="en-US" sz="2900" dirty="0">
                <a:latin typeface="Calibri" pitchFamily="34" charset="0"/>
                <a:ea typeface="宋体" charset="-122"/>
                <a:cs typeface="Calibri" pitchFamily="34" charset="0"/>
              </a:rPr>
              <a:t> </a:t>
            </a:r>
          </a:p>
          <a:p>
            <a:pPr>
              <a:spcBef>
                <a:spcPts val="726"/>
              </a:spcBef>
              <a:buSzPct val="45000"/>
              <a:buFont typeface="Wingdings" charset="2"/>
              <a:buChar char=""/>
            </a:pPr>
            <a:r>
              <a:rPr lang="en-US" sz="2900" dirty="0">
                <a:latin typeface="Calibri" pitchFamily="34" charset="0"/>
                <a:ea typeface="宋体" charset="-122"/>
                <a:cs typeface="Calibri" pitchFamily="34" charset="0"/>
              </a:rPr>
              <a:t>Consisting of the Cold Lake, Corridor and Polaris pipeline systems, this business segment has nearly 2,500 km of pipeline and 3.8 million barrels of storage</a:t>
            </a: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178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1"/>
          <p:cNvSpPr txBox="1">
            <a:spLocks noChangeArrowheads="1"/>
          </p:cNvSpPr>
          <p:nvPr/>
        </p:nvSpPr>
        <p:spPr bwMode="auto">
          <a:xfrm>
            <a:off x="1618560" y="0"/>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dirty="0">
                <a:latin typeface="Calibri" charset="0"/>
              </a:rPr>
              <a:t>Oil Sands Transportation</a:t>
            </a:r>
          </a:p>
        </p:txBody>
      </p:sp>
      <p:sp>
        <p:nvSpPr>
          <p:cNvPr id="106498"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6499"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268760"/>
            <a:ext cx="4998240" cy="54408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323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1"/>
          <p:cNvSpPr txBox="1">
            <a:spLocks noChangeArrowheads="1"/>
          </p:cNvSpPr>
          <p:nvPr/>
        </p:nvSpPr>
        <p:spPr bwMode="auto">
          <a:xfrm>
            <a:off x="1454400" y="326915"/>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NGL Extraction</a:t>
            </a:r>
          </a:p>
        </p:txBody>
      </p:sp>
      <p:sp>
        <p:nvSpPr>
          <p:cNvPr id="107522"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7523"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9pPr>
          </a:lstStyle>
          <a:p>
            <a:pPr>
              <a:spcBef>
                <a:spcPts val="726"/>
              </a:spcBef>
              <a:buSzPct val="45000"/>
              <a:buFont typeface="Wingdings" charset="2"/>
              <a:buChar char=""/>
            </a:pPr>
            <a:r>
              <a:rPr lang="en-US" sz="2900">
                <a:latin typeface="Calibri" charset="0"/>
                <a:ea typeface="宋体" charset="-122"/>
              </a:rPr>
              <a:t>Facilities process pipeline quality natural gas to remove natural gas liquids (NGL) comprised of ethane, propane, butanes and pentanes-plus</a:t>
            </a:r>
          </a:p>
          <a:p>
            <a:pPr>
              <a:spcBef>
                <a:spcPts val="726"/>
              </a:spcBef>
              <a:buSzPct val="45000"/>
            </a:pPr>
            <a:endParaRPr lang="en-US" sz="2900">
              <a:latin typeface="Calibri" charset="0"/>
              <a:ea typeface="宋体" charset="-122"/>
            </a:endParaRPr>
          </a:p>
          <a:p>
            <a:pPr>
              <a:spcBef>
                <a:spcPts val="726"/>
              </a:spcBef>
              <a:buSzPct val="45000"/>
              <a:buFont typeface="Wingdings" charset="2"/>
              <a:buChar char=""/>
            </a:pPr>
            <a:r>
              <a:rPr lang="en-US" sz="2900">
                <a:latin typeface="Calibri" charset="0"/>
                <a:ea typeface="宋体" charset="-122"/>
              </a:rPr>
              <a:t>The NGL stream is then partially fractionated to produce a specification ethane product and a mix of propane, butane, and pentanes-plus</a:t>
            </a: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418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1619672" y="234732"/>
            <a:ext cx="5892480" cy="1178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NGL Extraction</a:t>
            </a:r>
          </a:p>
        </p:txBody>
      </p:sp>
      <p:sp>
        <p:nvSpPr>
          <p:cNvPr id="108546"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8547"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085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196752"/>
            <a:ext cx="4989600" cy="5420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3738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1795680" y="326915"/>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ea typeface="宋体" charset="-122"/>
              </a:rPr>
              <a:t>Bulk Liquid Storage</a:t>
            </a:r>
          </a:p>
        </p:txBody>
      </p:sp>
      <p:sp>
        <p:nvSpPr>
          <p:cNvPr id="109570"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09571"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9pPr>
          </a:lstStyle>
          <a:p>
            <a:pPr>
              <a:spcBef>
                <a:spcPts val="726"/>
              </a:spcBef>
              <a:buSzPct val="45000"/>
              <a:buFont typeface="Wingdings" charset="2"/>
              <a:buChar char=""/>
            </a:pPr>
            <a:r>
              <a:rPr lang="en-US" sz="2900">
                <a:latin typeface="Calibri" charset="0"/>
                <a:ea typeface="宋体" charset="-122"/>
              </a:rPr>
              <a:t>Inter Pipeline's bulk liquid storage business segment is the fourth largest independent storage business in Europe</a:t>
            </a:r>
          </a:p>
          <a:p>
            <a:pPr>
              <a:spcBef>
                <a:spcPts val="726"/>
              </a:spcBef>
              <a:buSzPct val="45000"/>
            </a:pPr>
            <a:r>
              <a:rPr lang="en-US" sz="2900">
                <a:latin typeface="Calibri" charset="0"/>
                <a:ea typeface="宋体" charset="-122"/>
              </a:rPr>
              <a:t> </a:t>
            </a:r>
          </a:p>
          <a:p>
            <a:pPr>
              <a:spcBef>
                <a:spcPts val="726"/>
              </a:spcBef>
              <a:buSzPct val="45000"/>
              <a:buFont typeface="Wingdings" charset="2"/>
              <a:buChar char=""/>
            </a:pPr>
            <a:r>
              <a:rPr lang="en-US" sz="2900">
                <a:latin typeface="Calibri" charset="0"/>
                <a:ea typeface="宋体" charset="-122"/>
              </a:rPr>
              <a:t>Operating under two wholly owned entities, the bulk liquid storage business operates 12 deep-water terminals and approximately 19 million barrels of storage</a:t>
            </a: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299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1944000" y="197288"/>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ea typeface="宋体" charset="-122"/>
              </a:rPr>
              <a:t>Bulk Liquid Storage</a:t>
            </a:r>
          </a:p>
        </p:txBody>
      </p:sp>
      <p:sp>
        <p:nvSpPr>
          <p:cNvPr id="110594"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10595"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01716"/>
            <a:ext cx="6232320" cy="57562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90872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514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Canada Top Refineries Companies 2010</a:t>
            </a:r>
            <a:endParaRPr lang="en-US" sz="3600" b="1" dirty="0"/>
          </a:p>
        </p:txBody>
      </p:sp>
      <p:pic>
        <p:nvPicPr>
          <p:cNvPr id="4" name="Content Placeholder 3"/>
          <p:cNvPicPr>
            <a:picLocks noGrp="1" noChangeAspect="1"/>
          </p:cNvPicPr>
          <p:nvPr>
            <p:ph idx="1"/>
          </p:nvPr>
        </p:nvPicPr>
        <p:blipFill>
          <a:blip r:embed="rId2"/>
          <a:srcRect l="-4230" r="-4230"/>
          <a:stretch>
            <a:fillRect/>
          </a:stretch>
        </p:blipFill>
        <p:spPr>
          <a:xfrm>
            <a:off x="450431" y="1628800"/>
            <a:ext cx="8693569" cy="4781128"/>
          </a:xfrm>
        </p:spPr>
      </p:pic>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27169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456480" y="273629"/>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t>Financial Statements</a:t>
            </a:r>
          </a:p>
        </p:txBody>
      </p:sp>
      <p:sp>
        <p:nvSpPr>
          <p:cNvPr id="111618" name="Rectangle 2"/>
          <p:cNvSpPr>
            <a:spLocks noGrp="1" noChangeArrowheads="1"/>
          </p:cNvSpPr>
          <p:nvPr>
            <p:ph type="subTitle" idx="4294967295"/>
          </p:nvPr>
        </p:nvSpPr>
        <p:spPr>
          <a:xfrm>
            <a:off x="456480" y="1604328"/>
            <a:ext cx="8223840" cy="4522075"/>
          </a:xfrm>
          <a:ln/>
        </p:spPr>
        <p:txBody>
          <a:bodyPr tIns="0" anchor="ctr"/>
          <a:lstStyle/>
          <a:p>
            <a:endParaRPr lang="en-CA"/>
          </a:p>
        </p:txBody>
      </p:sp>
      <p:pic>
        <p:nvPicPr>
          <p:cNvPr id="111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3132"/>
            <a:ext cx="9144000" cy="4735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1842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456480" y="273629"/>
            <a:ext cx="8223840" cy="1140600"/>
          </a:xfrm>
          <a:ln/>
        </p:spPr>
        <p:txBody>
          <a:bodyPr/>
          <a:lstStyle/>
          <a:p>
            <a:endParaRPr lang="en-CA"/>
          </a:p>
        </p:txBody>
      </p:sp>
      <p:sp>
        <p:nvSpPr>
          <p:cNvPr id="112642" name="Rectangle 2"/>
          <p:cNvSpPr>
            <a:spLocks noGrp="1" noChangeArrowheads="1"/>
          </p:cNvSpPr>
          <p:nvPr>
            <p:ph type="subTitle" idx="4294967295"/>
          </p:nvPr>
        </p:nvSpPr>
        <p:spPr>
          <a:xfrm>
            <a:off x="429121" y="1519360"/>
            <a:ext cx="8223840" cy="4522075"/>
          </a:xfrm>
          <a:ln/>
        </p:spPr>
        <p:txBody>
          <a:bodyPr tIns="0" anchor="ctr"/>
          <a:lstStyle/>
          <a:p>
            <a:endParaRPr lang="en-CA"/>
          </a:p>
        </p:txBody>
      </p:sp>
      <p:pic>
        <p:nvPicPr>
          <p:cNvPr id="112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161" y="0"/>
            <a:ext cx="62697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AutoShape 4"/>
          <p:cNvSpPr>
            <a:spLocks noChangeArrowheads="1"/>
          </p:cNvSpPr>
          <p:nvPr/>
        </p:nvSpPr>
        <p:spPr bwMode="auto">
          <a:xfrm>
            <a:off x="1632960" y="1574086"/>
            <a:ext cx="6204960" cy="136814"/>
          </a:xfrm>
          <a:prstGeom prst="roundRect">
            <a:avLst>
              <a:gd name="adj" fmla="val 1060"/>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12645" name="AutoShape 5"/>
          <p:cNvSpPr>
            <a:spLocks noChangeArrowheads="1"/>
          </p:cNvSpPr>
          <p:nvPr/>
        </p:nvSpPr>
        <p:spPr bwMode="auto">
          <a:xfrm>
            <a:off x="1632960" y="2219274"/>
            <a:ext cx="6204960" cy="126733"/>
          </a:xfrm>
          <a:prstGeom prst="roundRect">
            <a:avLst>
              <a:gd name="adj" fmla="val 1134"/>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12646" name="AutoShape 6"/>
          <p:cNvSpPr>
            <a:spLocks noChangeArrowheads="1"/>
          </p:cNvSpPr>
          <p:nvPr/>
        </p:nvSpPr>
        <p:spPr bwMode="auto">
          <a:xfrm>
            <a:off x="1632960" y="3692548"/>
            <a:ext cx="6204960" cy="154097"/>
          </a:xfrm>
          <a:prstGeom prst="roundRect">
            <a:avLst>
              <a:gd name="adj" fmla="val 940"/>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12647" name="AutoShape 7"/>
          <p:cNvSpPr>
            <a:spLocks noChangeArrowheads="1"/>
          </p:cNvSpPr>
          <p:nvPr/>
        </p:nvSpPr>
        <p:spPr bwMode="auto">
          <a:xfrm>
            <a:off x="1632960" y="4925317"/>
            <a:ext cx="6204960" cy="136815"/>
          </a:xfrm>
          <a:prstGeom prst="roundRect">
            <a:avLst>
              <a:gd name="adj" fmla="val 1060"/>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Tree>
    <p:extLst>
      <p:ext uri="{BB962C8B-B14F-4D97-AF65-F5344CB8AC3E}">
        <p14:creationId xmlns:p14="http://schemas.microsoft.com/office/powerpoint/2010/main" val="4061317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960" y="0"/>
            <a:ext cx="557568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66" name="AutoShape 2"/>
          <p:cNvSpPr>
            <a:spLocks noChangeArrowheads="1"/>
          </p:cNvSpPr>
          <p:nvPr/>
        </p:nvSpPr>
        <p:spPr bwMode="auto">
          <a:xfrm>
            <a:off x="1632960" y="1893800"/>
            <a:ext cx="6204960" cy="249146"/>
          </a:xfrm>
          <a:prstGeom prst="roundRect">
            <a:avLst>
              <a:gd name="adj" fmla="val 579"/>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13667" name="AutoShape 3"/>
          <p:cNvSpPr>
            <a:spLocks noChangeArrowheads="1"/>
          </p:cNvSpPr>
          <p:nvPr/>
        </p:nvSpPr>
        <p:spPr bwMode="auto">
          <a:xfrm>
            <a:off x="1795681" y="5924783"/>
            <a:ext cx="6204960" cy="234745"/>
          </a:xfrm>
          <a:prstGeom prst="roundRect">
            <a:avLst>
              <a:gd name="adj" fmla="val 616"/>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Tree>
    <p:extLst>
      <p:ext uri="{BB962C8B-B14F-4D97-AF65-F5344CB8AC3E}">
        <p14:creationId xmlns:p14="http://schemas.microsoft.com/office/powerpoint/2010/main" val="3621356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520" y="285151"/>
            <a:ext cx="6167520" cy="6410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0" name="AutoShape 2"/>
          <p:cNvSpPr>
            <a:spLocks noChangeArrowheads="1"/>
          </p:cNvSpPr>
          <p:nvPr/>
        </p:nvSpPr>
        <p:spPr bwMode="auto">
          <a:xfrm>
            <a:off x="1468800" y="2082459"/>
            <a:ext cx="6204960" cy="148336"/>
          </a:xfrm>
          <a:prstGeom prst="roundRect">
            <a:avLst>
              <a:gd name="adj" fmla="val 977"/>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Tree>
    <p:extLst>
      <p:ext uri="{BB962C8B-B14F-4D97-AF65-F5344CB8AC3E}">
        <p14:creationId xmlns:p14="http://schemas.microsoft.com/office/powerpoint/2010/main" val="929934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1"/>
          <p:cNvSpPr txBox="1">
            <a:spLocks noChangeArrowheads="1"/>
          </p:cNvSpPr>
          <p:nvPr/>
        </p:nvSpPr>
        <p:spPr bwMode="auto">
          <a:xfrm>
            <a:off x="1468800" y="326915"/>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a:latin typeface="Calibri" charset="0"/>
              </a:rPr>
              <a:t>Performance Overview</a:t>
            </a:r>
          </a:p>
        </p:txBody>
      </p:sp>
      <p:sp>
        <p:nvSpPr>
          <p:cNvPr id="115714"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15715" name="Text Box 3"/>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solidFill>
                  <a:srgbClr val="000000"/>
                </a:solidFill>
                <a:latin typeface="Arial" charset="0"/>
                <a:ea typeface="Microsoft YaHei" charset="-122"/>
              </a:defRPr>
            </a:lvl9pPr>
          </a:lstStyle>
          <a:p>
            <a:pPr>
              <a:spcBef>
                <a:spcPts val="726"/>
              </a:spcBef>
              <a:buSzPct val="45000"/>
              <a:buFont typeface="Wingdings" charset="2"/>
              <a:buChar char=""/>
            </a:pPr>
            <a:r>
              <a:rPr lang="en-US" sz="2900" dirty="0">
                <a:latin typeface="Calibri" charset="0"/>
                <a:ea typeface="宋体" charset="-122"/>
              </a:rPr>
              <a:t>Fourth quarter FFO* increased to $90 million, 12% higher than fourth quarter 2010 levels</a:t>
            </a:r>
          </a:p>
          <a:p>
            <a:pPr>
              <a:spcBef>
                <a:spcPts val="726"/>
              </a:spcBef>
              <a:buSzPct val="45000"/>
              <a:buFont typeface="Wingdings" charset="2"/>
              <a:buChar char=""/>
            </a:pPr>
            <a:r>
              <a:rPr lang="en-US" sz="2900" dirty="0">
                <a:latin typeface="Calibri" charset="0"/>
                <a:ea typeface="宋体" charset="-122"/>
              </a:rPr>
              <a:t>Payout ratio before sustaining capital* of 72% for the quarter</a:t>
            </a:r>
          </a:p>
          <a:p>
            <a:pPr>
              <a:spcBef>
                <a:spcPts val="726"/>
              </a:spcBef>
              <a:buSzPct val="45000"/>
              <a:buFont typeface="Wingdings" charset="2"/>
              <a:buChar char=""/>
            </a:pPr>
            <a:r>
              <a:rPr lang="en-US" sz="2900" dirty="0">
                <a:latin typeface="Calibri" charset="0"/>
                <a:ea typeface="宋体" charset="-122"/>
              </a:rPr>
              <a:t>Cash distributions to </a:t>
            </a:r>
            <a:r>
              <a:rPr lang="en-US" sz="2900" dirty="0" err="1">
                <a:latin typeface="Calibri" charset="0"/>
                <a:ea typeface="宋体" charset="-122"/>
              </a:rPr>
              <a:t>unitholders</a:t>
            </a:r>
            <a:r>
              <a:rPr lang="en-US" sz="2900" dirty="0">
                <a:latin typeface="Calibri" charset="0"/>
                <a:ea typeface="宋体" charset="-122"/>
              </a:rPr>
              <a:t> were $65 million or $0.2475 per unit</a:t>
            </a:r>
          </a:p>
          <a:p>
            <a:pPr>
              <a:spcBef>
                <a:spcPts val="726"/>
              </a:spcBef>
              <a:buSzPct val="45000"/>
              <a:buFont typeface="Wingdings" charset="2"/>
              <a:buChar char=""/>
            </a:pPr>
            <a:r>
              <a:rPr lang="en-US" sz="2900" dirty="0">
                <a:latin typeface="Calibri" charset="0"/>
                <a:ea typeface="宋体" charset="-122"/>
              </a:rPr>
              <a:t>Inter Pipeline’s oil sands and conventional oil pipelines systems transported 945,100 b/d</a:t>
            </a: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728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1781280" y="0"/>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Performance Overview</a:t>
            </a:r>
          </a:p>
        </p:txBody>
      </p:sp>
      <p:sp>
        <p:nvSpPr>
          <p:cNvPr id="116738"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16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960" y="951941"/>
            <a:ext cx="5662080" cy="5089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7010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1"/>
          <p:cNvSpPr txBox="1">
            <a:spLocks noChangeArrowheads="1"/>
          </p:cNvSpPr>
          <p:nvPr/>
        </p:nvSpPr>
        <p:spPr bwMode="auto">
          <a:xfrm>
            <a:off x="1468800" y="92170"/>
            <a:ext cx="5892480" cy="1214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Performance Overview </a:t>
            </a:r>
            <a:r>
              <a:rPr lang="en-US" sz="4000" b="1" dirty="0" err="1">
                <a:latin typeface="Calibri" charset="0"/>
              </a:rPr>
              <a:t>Cont</a:t>
            </a:r>
            <a:r>
              <a:rPr lang="en-US" sz="4000" b="1" dirty="0">
                <a:latin typeface="Calibri" charset="0"/>
              </a:rPr>
              <a:t>’</a:t>
            </a:r>
          </a:p>
        </p:txBody>
      </p:sp>
      <p:sp>
        <p:nvSpPr>
          <p:cNvPr id="117762"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17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760" y="1417109"/>
            <a:ext cx="6370560" cy="17728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50036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ChangeArrowheads="1"/>
          </p:cNvSpPr>
          <p:nvPr>
            <p:ph type="title" idx="4294967295"/>
          </p:nvPr>
        </p:nvSpPr>
        <p:spPr>
          <a:xfrm>
            <a:off x="456480" y="188640"/>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latin typeface="Calibri" charset="0"/>
              </a:rPr>
              <a:t>Risk Factors</a:t>
            </a:r>
          </a:p>
        </p:txBody>
      </p:sp>
      <p:sp>
        <p:nvSpPr>
          <p:cNvPr id="118786" name="Rectangle 2"/>
          <p:cNvSpPr>
            <a:spLocks noGrp="1" noChangeArrowheads="1"/>
          </p:cNvSpPr>
          <p:nvPr>
            <p:ph type="body" idx="4294967295"/>
          </p:nvPr>
        </p:nvSpPr>
        <p:spPr>
          <a:xfrm>
            <a:off x="429121" y="1633131"/>
            <a:ext cx="8223840" cy="4522075"/>
          </a:xfrm>
          <a:ln/>
        </p:spPr>
        <p:txBody>
          <a:bodyPr/>
          <a:lstStyle/>
          <a:p>
            <a:pPr indent="-30960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1. </a:t>
            </a:r>
            <a:r>
              <a:rPr lang="en-CA" b="1" dirty="0">
                <a:latin typeface="Calibri" charset="0"/>
              </a:rPr>
              <a:t>Demand risk</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Inter Pipeline’s business will depend, in part, on the level of demand for petroleum in the geographic areas in which deliveries are made  by the pipelines and the ability and willingness of shippers having access or rights to utilize the pipelines to supply such demand</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442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Grp="1" noChangeArrowheads="1"/>
          </p:cNvSpPr>
          <p:nvPr>
            <p:ph type="title" idx="4294967295"/>
          </p:nvPr>
        </p:nvSpPr>
        <p:spPr>
          <a:xfrm>
            <a:off x="456480" y="273629"/>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latin typeface="Calibri" charset="0"/>
              </a:rPr>
              <a:t>Risk Factors</a:t>
            </a:r>
          </a:p>
        </p:txBody>
      </p:sp>
      <p:sp>
        <p:nvSpPr>
          <p:cNvPr id="119810" name="Rectangle 2"/>
          <p:cNvSpPr>
            <a:spLocks noGrp="1" noChangeArrowheads="1"/>
          </p:cNvSpPr>
          <p:nvPr>
            <p:ph type="body" idx="4294967295"/>
          </p:nvPr>
        </p:nvSpPr>
        <p:spPr>
          <a:xfrm>
            <a:off x="456480" y="1604328"/>
            <a:ext cx="8223840" cy="4522075"/>
          </a:xfrm>
          <a:ln/>
        </p:spPr>
        <p:txBody>
          <a:bodyPr/>
          <a:lstStyle/>
          <a:p>
            <a:pPr indent="-30960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2. </a:t>
            </a:r>
            <a:r>
              <a:rPr lang="en-CA" b="1" dirty="0">
                <a:latin typeface="Calibri" charset="0"/>
              </a:rPr>
              <a:t>Supply Risk</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latin typeface="Calibri" charset="0"/>
              </a:rPr>
              <a:t>Future throughput on the pipelines and replacement of petroleum reserves in the pipelines’ service areas is dependent upon the success of producers operating in those areas in exploiting their existing reserve bases and exploring for and developing additional reserves</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latin typeface="Calibri" charset="0"/>
              </a:rPr>
              <a:t>Reserve bases necessary to maintain long term supply cannot be assured, and petroleum price declines, without corresponding reductions in costs of production, may reduce or eliminate the profitability of production and therefore the supply of petroleum for the pipelines</a:t>
            </a:r>
          </a:p>
        </p:txBody>
      </p:sp>
      <p:sp>
        <p:nvSpPr>
          <p:cNvPr id="4" name="Rectangle 3"/>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060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Grp="1" noChangeArrowheads="1"/>
          </p:cNvSpPr>
          <p:nvPr>
            <p:ph type="title" idx="4294967295"/>
          </p:nvPr>
        </p:nvSpPr>
        <p:spPr>
          <a:xfrm>
            <a:off x="456480" y="273629"/>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latin typeface="Calibri" charset="0"/>
              </a:rPr>
              <a:t>Risk Factors</a:t>
            </a:r>
          </a:p>
        </p:txBody>
      </p:sp>
      <p:sp>
        <p:nvSpPr>
          <p:cNvPr id="120834" name="Rectangle 2"/>
          <p:cNvSpPr>
            <a:spLocks noGrp="1" noChangeArrowheads="1"/>
          </p:cNvSpPr>
          <p:nvPr>
            <p:ph type="body" idx="4294967295"/>
          </p:nvPr>
        </p:nvSpPr>
        <p:spPr>
          <a:xfrm>
            <a:off x="456480" y="1604328"/>
            <a:ext cx="8223840" cy="4522075"/>
          </a:xfrm>
          <a:ln/>
        </p:spPr>
        <p:txBody>
          <a:bodyPr/>
          <a:lstStyle/>
          <a:p>
            <a:pPr indent="-30960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3. </a:t>
            </a:r>
            <a:r>
              <a:rPr lang="en-CA" b="1" dirty="0">
                <a:latin typeface="Calibri" charset="0"/>
              </a:rPr>
              <a:t>Competition and Contracts</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latin typeface="Calibri" charset="0"/>
              </a:rPr>
              <a:t>While Inter Pipeline attempts to renew contracts on the same or similar terms and conditions, there can be no assurance that such  contracts will  continue  to be  renewed or,  if  renewed, will be  renewed upon  favourable  terms  to  Inter Pipeline </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latin typeface="Calibri" charset="0"/>
              </a:rPr>
              <a:t>Inter Pipeline's supply contracts with producers in the areas serviced by the conventional oil pipelines business are based on market-based toll structures negotiated from time to time with individual producers</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200" dirty="0">
                <a:latin typeface="Calibri" charset="0"/>
              </a:rPr>
              <a:t>The pipelines are subject to competition for volumes transported by trucking or by other pipelines near the areas serviced by the pipelines</a:t>
            </a:r>
          </a:p>
        </p:txBody>
      </p:sp>
      <p:sp>
        <p:nvSpPr>
          <p:cNvPr id="4" name="Rectangle 3"/>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215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795320" cy="1143000"/>
          </a:xfrm>
        </p:spPr>
        <p:txBody>
          <a:bodyPr>
            <a:normAutofit/>
          </a:bodyPr>
          <a:lstStyle/>
          <a:p>
            <a:r>
              <a:rPr lang="en-US" sz="3200" b="1" dirty="0" smtClean="0"/>
              <a:t>Refining Capacity Changes for Integrated  Majors</a:t>
            </a:r>
            <a:endParaRPr lang="en-US" sz="3200" b="1" dirty="0"/>
          </a:p>
        </p:txBody>
      </p:sp>
      <p:pic>
        <p:nvPicPr>
          <p:cNvPr id="4" name="Content Placeholder 3"/>
          <p:cNvPicPr>
            <a:picLocks noGrp="1" noChangeAspect="1"/>
          </p:cNvPicPr>
          <p:nvPr>
            <p:ph idx="1"/>
          </p:nvPr>
        </p:nvPicPr>
        <p:blipFill>
          <a:blip r:embed="rId2"/>
          <a:srcRect t="-5636" b="-5636"/>
          <a:stretch>
            <a:fillRect/>
          </a:stretch>
        </p:blipFill>
        <p:spPr/>
      </p:pic>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2555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Grp="1" noChangeArrowheads="1"/>
          </p:cNvSpPr>
          <p:nvPr>
            <p:ph type="title" idx="4294967295"/>
          </p:nvPr>
        </p:nvSpPr>
        <p:spPr>
          <a:xfrm>
            <a:off x="456480" y="273629"/>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latin typeface="Calibri" charset="0"/>
              </a:rPr>
              <a:t>Risk Factors</a:t>
            </a:r>
          </a:p>
        </p:txBody>
      </p:sp>
      <p:sp>
        <p:nvSpPr>
          <p:cNvPr id="121858" name="Rectangle 2"/>
          <p:cNvSpPr>
            <a:spLocks noGrp="1" noChangeArrowheads="1"/>
          </p:cNvSpPr>
          <p:nvPr>
            <p:ph type="body" idx="4294967295"/>
          </p:nvPr>
        </p:nvSpPr>
        <p:spPr>
          <a:xfrm>
            <a:off x="456480" y="1604328"/>
            <a:ext cx="8223840" cy="4522075"/>
          </a:xfrm>
          <a:ln/>
        </p:spPr>
        <p:txBody>
          <a:bodyPr/>
          <a:lstStyle/>
          <a:p>
            <a:pPr indent="-30960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4. </a:t>
            </a:r>
            <a:r>
              <a:rPr lang="en-CA" b="1" dirty="0">
                <a:latin typeface="Calibri" charset="0"/>
              </a:rPr>
              <a:t>Operational Factors </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The pipelines are connected to various third party mainline systems such as the Enbridge system, Express pipeline, the Trans Mountain pipeline, and the Plains Milk River system, as well as refineries in the Edmonton area </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Operational disruptions or apportionment on third party systems or refineries may prevent the full utilization of the pipelines</a:t>
            </a:r>
            <a:r>
              <a:rPr lang="en-CA" sz="2500" dirty="0"/>
              <a:t> </a:t>
            </a:r>
          </a:p>
        </p:txBody>
      </p:sp>
      <p:sp>
        <p:nvSpPr>
          <p:cNvPr id="4" name="Rectangle 3"/>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9142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ChangeArrowheads="1"/>
          </p:cNvSpPr>
          <p:nvPr>
            <p:ph type="title" idx="4294967295"/>
          </p:nvPr>
        </p:nvSpPr>
        <p:spPr>
          <a:xfrm>
            <a:off x="456480" y="273629"/>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latin typeface="Calibri" charset="0"/>
              </a:rPr>
              <a:t>Risk Factors</a:t>
            </a:r>
          </a:p>
        </p:txBody>
      </p:sp>
      <p:sp>
        <p:nvSpPr>
          <p:cNvPr id="122882" name="Rectangle 2"/>
          <p:cNvSpPr>
            <a:spLocks noGrp="1" noChangeArrowheads="1"/>
          </p:cNvSpPr>
          <p:nvPr>
            <p:ph type="body" idx="4294967295"/>
          </p:nvPr>
        </p:nvSpPr>
        <p:spPr>
          <a:xfrm>
            <a:off x="456480" y="1604328"/>
            <a:ext cx="8223840" cy="4522075"/>
          </a:xfrm>
          <a:ln/>
        </p:spPr>
        <p:txBody>
          <a:bodyPr/>
          <a:lstStyle/>
          <a:p>
            <a:pPr indent="-30960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5. </a:t>
            </a:r>
            <a:r>
              <a:rPr lang="en-CA" b="1" dirty="0">
                <a:latin typeface="Calibri" charset="0"/>
              </a:rPr>
              <a:t>Multi-Jurisdictional Regulation </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The pipelines are subject to intra-provincial and multi-jurisdictional regulation, including regulation by the Energy Resources Conservation Board in Alberta, and the Ministry of Energy and Resources in Saskatchewan</a:t>
            </a:r>
          </a:p>
        </p:txBody>
      </p:sp>
      <p:sp>
        <p:nvSpPr>
          <p:cNvPr id="4" name="Rectangle 3"/>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464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Grp="1" noChangeArrowheads="1"/>
          </p:cNvSpPr>
          <p:nvPr>
            <p:ph type="title" idx="4294967295"/>
          </p:nvPr>
        </p:nvSpPr>
        <p:spPr>
          <a:xfrm>
            <a:off x="456480" y="273629"/>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latin typeface="Calibri" charset="0"/>
              </a:rPr>
              <a:t>Risk Factors</a:t>
            </a:r>
          </a:p>
        </p:txBody>
      </p:sp>
      <p:sp>
        <p:nvSpPr>
          <p:cNvPr id="123906" name="Rectangle 2"/>
          <p:cNvSpPr>
            <a:spLocks noGrp="1" noChangeArrowheads="1"/>
          </p:cNvSpPr>
          <p:nvPr>
            <p:ph type="body" idx="4294967295"/>
          </p:nvPr>
        </p:nvSpPr>
        <p:spPr>
          <a:xfrm>
            <a:off x="456480" y="1604328"/>
            <a:ext cx="8223840" cy="4522075"/>
          </a:xfrm>
          <a:ln/>
        </p:spPr>
        <p:txBody>
          <a:bodyPr/>
          <a:lstStyle/>
          <a:p>
            <a:pPr indent="-30960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6. </a:t>
            </a:r>
            <a:r>
              <a:rPr lang="en-CA" b="1" dirty="0">
                <a:latin typeface="Calibri" charset="0"/>
              </a:rPr>
              <a:t>Natural Gas Availability and Composition</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The volumes of natural gas processed by the NGL extraction business depend on the throughput of the Foothills and TransCanada Alberta systems from which the NGL extraction facilities source their natural gas supply</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The production of NGL from the NGL extraction facilities is largely dependent on the quantity and composition of the NGL within the natural gas streams that supply the NGL extraction business</a:t>
            </a:r>
          </a:p>
        </p:txBody>
      </p:sp>
      <p:sp>
        <p:nvSpPr>
          <p:cNvPr id="4" name="Rectangle 3"/>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236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456480" y="273629"/>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latin typeface="Calibri" charset="0"/>
              </a:rPr>
              <a:t>Risk Factors</a:t>
            </a:r>
          </a:p>
        </p:txBody>
      </p:sp>
      <p:sp>
        <p:nvSpPr>
          <p:cNvPr id="124930" name="Rectangle 2"/>
          <p:cNvSpPr>
            <a:spLocks noGrp="1" noChangeArrowheads="1"/>
          </p:cNvSpPr>
          <p:nvPr>
            <p:ph type="body" idx="4294967295"/>
          </p:nvPr>
        </p:nvSpPr>
        <p:spPr>
          <a:xfrm>
            <a:off x="456480" y="1604328"/>
            <a:ext cx="8223840" cy="4522075"/>
          </a:xfrm>
          <a:ln/>
        </p:spPr>
        <p:txBody>
          <a:bodyPr/>
          <a:lstStyle/>
          <a:p>
            <a:pPr indent="-30960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7. </a:t>
            </a:r>
            <a:r>
              <a:rPr lang="en-CA" b="1" dirty="0">
                <a:latin typeface="Calibri" charset="0"/>
              </a:rPr>
              <a:t>Competition</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The NGL extraction facilities are subject to natural gas markets and, as such, are subject to competition for gas supply from all natural gas markets served by the TransCanada Alberta System or the Foothills System </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The NGL extraction facilities are subject to competition from other extraction plants that are in the general vicinity of the NGL extraction facilities or that may be constructed upstream of or in parallel to the NGL extraction facilities</a:t>
            </a:r>
          </a:p>
        </p:txBody>
      </p:sp>
      <p:sp>
        <p:nvSpPr>
          <p:cNvPr id="4" name="Rectangle 3"/>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754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Grp="1" noChangeArrowheads="1"/>
          </p:cNvSpPr>
          <p:nvPr>
            <p:ph type="title" idx="4294967295"/>
          </p:nvPr>
        </p:nvSpPr>
        <p:spPr>
          <a:xfrm>
            <a:off x="395536" y="260648"/>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a:latin typeface="Calibri" charset="0"/>
              </a:rPr>
              <a:t>Risk Factors</a:t>
            </a:r>
          </a:p>
        </p:txBody>
      </p:sp>
      <p:sp>
        <p:nvSpPr>
          <p:cNvPr id="125954" name="Rectangle 2"/>
          <p:cNvSpPr>
            <a:spLocks noGrp="1" noChangeArrowheads="1"/>
          </p:cNvSpPr>
          <p:nvPr>
            <p:ph type="body" idx="4294967295"/>
          </p:nvPr>
        </p:nvSpPr>
        <p:spPr>
          <a:xfrm>
            <a:off x="456480" y="1604328"/>
            <a:ext cx="8223840" cy="4522075"/>
          </a:xfrm>
          <a:ln/>
        </p:spPr>
        <p:txBody>
          <a:bodyPr>
            <a:normAutofit lnSpcReduction="10000"/>
          </a:bodyPr>
          <a:lstStyle/>
          <a:p>
            <a:pPr indent="-30960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latin typeface="Calibri" charset="0"/>
              </a:rPr>
              <a:t>8. </a:t>
            </a:r>
            <a:r>
              <a:rPr lang="en-CA" b="1" dirty="0">
                <a:latin typeface="Calibri" charset="0"/>
              </a:rPr>
              <a:t>Execution Risk and Reputational Risk</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Inter Pipeline’s ability to successfully execute the development of its growth projects may be influenced by capital constraints, third party opposition, changes in customer support over time, delays in or changes to government and regulatory approvals, cost escalations, construction delays,  shortages and in-service delays</a:t>
            </a:r>
          </a:p>
          <a:p>
            <a:pPr indent="-30960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dirty="0">
                <a:latin typeface="Calibri" charset="0"/>
              </a:rPr>
              <a:t>Reputational risk is the potential for negative impacts that could result from the deterioration of Inter Pipeline’s reputation with key stakeholders. The potential for harming Inter Pipeline’s reputation exists in every business decision and all risks can have an impact on reputation</a:t>
            </a:r>
          </a:p>
        </p:txBody>
      </p:sp>
      <p:sp>
        <p:nvSpPr>
          <p:cNvPr id="4" name="Rectangle 3"/>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883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1"/>
          <p:cNvSpPr txBox="1">
            <a:spLocks noChangeArrowheads="1"/>
          </p:cNvSpPr>
          <p:nvPr/>
        </p:nvSpPr>
        <p:spPr bwMode="auto">
          <a:xfrm>
            <a:off x="1632960" y="326915"/>
            <a:ext cx="58924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Hedging Philosophy</a:t>
            </a:r>
          </a:p>
        </p:txBody>
      </p:sp>
      <p:sp>
        <p:nvSpPr>
          <p:cNvPr id="126978"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26979" name="Rectangle 3"/>
          <p:cNvSpPr>
            <a:spLocks noChangeArrowheads="1"/>
          </p:cNvSpPr>
          <p:nvPr/>
        </p:nvSpPr>
        <p:spPr bwMode="auto">
          <a:xfrm>
            <a:off x="518401" y="1284615"/>
            <a:ext cx="7457760" cy="27787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p>
            <a:pPr>
              <a:buSzPct val="45000"/>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500" dirty="0">
                <a:solidFill>
                  <a:srgbClr val="000000"/>
                </a:solidFill>
                <a:latin typeface="Calibri" charset="0"/>
                <a:ea typeface="宋体" charset="-122"/>
              </a:rPr>
              <a:t>Inter Pipeline utilizes derivative financial instruments to manage liquidity and market risk exposure to changes in commodity prices, foreign currencies and interest rates</a:t>
            </a:r>
          </a:p>
          <a:p>
            <a:pPr>
              <a:buSzPct val="45000"/>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500" dirty="0">
                <a:solidFill>
                  <a:srgbClr val="000000"/>
                </a:solidFill>
                <a:latin typeface="Calibri" charset="0"/>
                <a:ea typeface="宋体" charset="-122"/>
              </a:rPr>
              <a:t>Risk management policies are intended to minimize the volatility of Inter Pipeline’s exposure to commodity price, foreign exchange and interest rate risk to assist with stabilizing FFO*</a:t>
            </a:r>
          </a:p>
        </p:txBody>
      </p:sp>
      <p:sp>
        <p:nvSpPr>
          <p:cNvPr id="126980" name="Text Box 4"/>
          <p:cNvSpPr txBox="1">
            <a:spLocks noChangeArrowheads="1"/>
          </p:cNvSpPr>
          <p:nvPr/>
        </p:nvSpPr>
        <p:spPr bwMode="auto">
          <a:xfrm>
            <a:off x="489600" y="4408303"/>
            <a:ext cx="6534720" cy="200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buClrTx/>
              <a:buFontTx/>
              <a:buNone/>
            </a:pPr>
            <a:r>
              <a:rPr lang="en-US" sz="2500" dirty="0">
                <a:latin typeface="Calibri" charset="0"/>
                <a:ea typeface="宋体" charset="-122"/>
              </a:rPr>
              <a:t>Derivative financial instruments: </a:t>
            </a:r>
          </a:p>
          <a:p>
            <a:pPr>
              <a:buFont typeface="Arial" charset="0"/>
              <a:buChar char="•"/>
            </a:pPr>
            <a:r>
              <a:rPr lang="en-US" sz="2500" dirty="0">
                <a:latin typeface="Calibri" charset="0"/>
                <a:ea typeface="宋体" charset="-122"/>
              </a:rPr>
              <a:t>commodity price swap agreements</a:t>
            </a:r>
          </a:p>
          <a:p>
            <a:pPr>
              <a:buFont typeface="Arial" charset="0"/>
              <a:buChar char="•"/>
            </a:pPr>
            <a:r>
              <a:rPr lang="en-US" sz="2500" dirty="0">
                <a:latin typeface="Calibri" charset="0"/>
                <a:ea typeface="宋体" charset="-122"/>
              </a:rPr>
              <a:t>foreign currency exchange contracts</a:t>
            </a:r>
          </a:p>
          <a:p>
            <a:pPr>
              <a:buFont typeface="Arial" charset="0"/>
              <a:buChar char="•"/>
            </a:pPr>
            <a:r>
              <a:rPr lang="en-US" sz="2500" dirty="0">
                <a:latin typeface="Calibri" charset="0"/>
                <a:ea typeface="宋体" charset="-122"/>
              </a:rPr>
              <a:t>power price hedges</a:t>
            </a:r>
          </a:p>
          <a:p>
            <a:pPr>
              <a:buFont typeface="Arial" charset="0"/>
              <a:buChar char="•"/>
            </a:pPr>
            <a:r>
              <a:rPr lang="en-US" sz="2500" dirty="0">
                <a:latin typeface="Calibri" charset="0"/>
                <a:ea typeface="宋体" charset="-122"/>
              </a:rPr>
              <a:t>heat rate and interest rate swap agreements</a:t>
            </a:r>
          </a:p>
        </p:txBody>
      </p:sp>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103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1"/>
          <p:cNvSpPr txBox="1">
            <a:spLocks noChangeArrowheads="1"/>
          </p:cNvSpPr>
          <p:nvPr/>
        </p:nvSpPr>
        <p:spPr bwMode="auto">
          <a:xfrm>
            <a:off x="816481" y="162738"/>
            <a:ext cx="767376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err="1">
                <a:latin typeface="Calibri" charset="0"/>
              </a:rPr>
              <a:t>Frac</a:t>
            </a:r>
            <a:r>
              <a:rPr lang="en-US" sz="4000" b="1" dirty="0">
                <a:latin typeface="Calibri" charset="0"/>
              </a:rPr>
              <a:t>-Spread Risk Management</a:t>
            </a:r>
          </a:p>
        </p:txBody>
      </p:sp>
      <p:sp>
        <p:nvSpPr>
          <p:cNvPr id="128002"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20" y="2697404"/>
            <a:ext cx="8547840" cy="31812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4" name="Text Box 4"/>
          <p:cNvSpPr txBox="1">
            <a:spLocks noChangeArrowheads="1"/>
          </p:cNvSpPr>
          <p:nvPr/>
        </p:nvSpPr>
        <p:spPr bwMode="auto">
          <a:xfrm>
            <a:off x="344160" y="763280"/>
            <a:ext cx="806832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28005" name="Text Box 5"/>
          <p:cNvSpPr txBox="1">
            <a:spLocks noChangeArrowheads="1"/>
          </p:cNvSpPr>
          <p:nvPr/>
        </p:nvSpPr>
        <p:spPr bwMode="auto">
          <a:xfrm>
            <a:off x="159841" y="1293256"/>
            <a:ext cx="8003520" cy="1424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buClrTx/>
              <a:buFontTx/>
              <a:buNone/>
            </a:pPr>
            <a:r>
              <a:rPr lang="en-US" sz="2900">
                <a:latin typeface="Calibri" charset="0"/>
                <a:ea typeface="宋体" charset="-122"/>
              </a:rPr>
              <a:t>Frac-spread risk : The difference between the weighted average propane-plus price and the Monthly index price of AECO natural gas</a:t>
            </a:r>
          </a:p>
        </p:txBody>
      </p:sp>
      <p:sp>
        <p:nvSpPr>
          <p:cNvPr id="7" name="Rectangle 6"/>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376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1"/>
          <p:cNvSpPr txBox="1">
            <a:spLocks noChangeArrowheads="1"/>
          </p:cNvSpPr>
          <p:nvPr/>
        </p:nvSpPr>
        <p:spPr bwMode="auto">
          <a:xfrm>
            <a:off x="551520" y="326915"/>
            <a:ext cx="81028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err="1">
                <a:latin typeface="Calibri" charset="0"/>
              </a:rPr>
              <a:t>Frac</a:t>
            </a:r>
            <a:r>
              <a:rPr lang="en-US" sz="4000" b="1" dirty="0">
                <a:latin typeface="Calibri" charset="0"/>
              </a:rPr>
              <a:t>-Spread Risk Management</a:t>
            </a:r>
          </a:p>
        </p:txBody>
      </p:sp>
      <p:sp>
        <p:nvSpPr>
          <p:cNvPr id="129026"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29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20" y="1699379"/>
            <a:ext cx="8375040" cy="2546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836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1"/>
          <p:cNvSpPr txBox="1">
            <a:spLocks noChangeArrowheads="1"/>
          </p:cNvSpPr>
          <p:nvPr/>
        </p:nvSpPr>
        <p:spPr bwMode="auto">
          <a:xfrm>
            <a:off x="878401" y="326915"/>
            <a:ext cx="761328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US" sz="4000" b="1" dirty="0">
                <a:latin typeface="Calibri" charset="0"/>
              </a:rPr>
              <a:t>Power Price Risk Management</a:t>
            </a:r>
          </a:p>
        </p:txBody>
      </p:sp>
      <p:sp>
        <p:nvSpPr>
          <p:cNvPr id="130050"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30051" name="Text Box 3"/>
          <p:cNvSpPr txBox="1">
            <a:spLocks noChangeArrowheads="1"/>
          </p:cNvSpPr>
          <p:nvPr/>
        </p:nvSpPr>
        <p:spPr bwMode="auto">
          <a:xfrm>
            <a:off x="162721" y="1608650"/>
            <a:ext cx="8543520" cy="3209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buSzPct val="45000"/>
              <a:buFont typeface="Wingdings" charset="2"/>
              <a:buChar char=""/>
            </a:pPr>
            <a:r>
              <a:rPr lang="en-US" sz="2900" dirty="0">
                <a:latin typeface="Calibri" charset="0"/>
                <a:ea typeface="宋体" charset="-122"/>
              </a:rPr>
              <a:t>Inter Pipeline uses derivative financial instruments to manage power price risk in its NGL extraction and conventional oil pipelines business segments</a:t>
            </a:r>
          </a:p>
          <a:p>
            <a:pPr>
              <a:buSzPct val="45000"/>
              <a:buFont typeface="Wingdings" charset="2"/>
              <a:buNone/>
            </a:pPr>
            <a:r>
              <a:rPr lang="en-US" sz="2900" dirty="0">
                <a:latin typeface="Calibri" charset="0"/>
                <a:ea typeface="宋体" charset="-122"/>
              </a:rPr>
              <a:t> </a:t>
            </a:r>
          </a:p>
          <a:p>
            <a:pPr>
              <a:buSzPct val="45000"/>
              <a:buFont typeface="Wingdings" charset="2"/>
              <a:buChar char=""/>
            </a:pPr>
            <a:r>
              <a:rPr lang="en-US" sz="2900" dirty="0">
                <a:latin typeface="Calibri" charset="0"/>
                <a:ea typeface="宋体" charset="-122"/>
              </a:rPr>
              <a:t>Inter Pipeline enters into financial heat rate swap and power price swap contracts to manage power price risk exposure in these businesses.</a:t>
            </a:r>
          </a:p>
        </p:txBody>
      </p:sp>
      <p:sp>
        <p:nvSpPr>
          <p:cNvPr id="5" name="Rectangle 4"/>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219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
          <p:cNvSpPr txBox="1">
            <a:spLocks noChangeArrowheads="1"/>
          </p:cNvSpPr>
          <p:nvPr/>
        </p:nvSpPr>
        <p:spPr bwMode="auto">
          <a:xfrm>
            <a:off x="0" y="326915"/>
            <a:ext cx="8985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lgn="ctr">
              <a:buClrTx/>
              <a:buFontTx/>
              <a:buNone/>
            </a:pPr>
            <a:r>
              <a:rPr lang="en-US" sz="4000" b="1" dirty="0">
                <a:latin typeface="Calibri" charset="0"/>
                <a:ea typeface="宋体" charset="-122"/>
              </a:rPr>
              <a:t>Foreign Exchange Risk Management</a:t>
            </a:r>
          </a:p>
        </p:txBody>
      </p:sp>
      <p:sp>
        <p:nvSpPr>
          <p:cNvPr id="131074"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31075" name="Text Box 3"/>
          <p:cNvSpPr txBox="1">
            <a:spLocks noChangeArrowheads="1"/>
          </p:cNvSpPr>
          <p:nvPr/>
        </p:nvSpPr>
        <p:spPr bwMode="auto">
          <a:xfrm>
            <a:off x="190080" y="2317204"/>
            <a:ext cx="8543520" cy="27633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buClrTx/>
              <a:buFontTx/>
              <a:buNone/>
            </a:pPr>
            <a:r>
              <a:rPr lang="en-US" sz="2900" dirty="0">
                <a:latin typeface="Calibri" charset="0"/>
                <a:ea typeface="宋体" charset="-122"/>
              </a:rPr>
              <a:t>Inter Pipeline uses derivative financial instruments to manage power price risk in its NGL extraction and conventional oil pipelines business segments. Inter Pipeline enters into financial heat rate swap and power price swap contracts to manage power price risk exposure in these businesses.</a:t>
            </a:r>
          </a:p>
        </p:txBody>
      </p:sp>
      <p:sp>
        <p:nvSpPr>
          <p:cNvPr id="5" name="Rectangle 4"/>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933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795320" cy="1143000"/>
          </a:xfrm>
        </p:spPr>
        <p:txBody>
          <a:bodyPr>
            <a:normAutofit/>
          </a:bodyPr>
          <a:lstStyle/>
          <a:p>
            <a:r>
              <a:rPr lang="en-US" sz="3200" b="1" dirty="0" smtClean="0"/>
              <a:t>Refining Capacity Changes for Integrated Majors</a:t>
            </a:r>
            <a:endParaRPr lang="en-US" sz="3200" b="1" dirty="0"/>
          </a:p>
        </p:txBody>
      </p:sp>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fontScale="92500"/>
          </a:bodyPr>
          <a:lstStyle/>
          <a:p>
            <a:pPr marL="0" indent="0">
              <a:buNone/>
            </a:pPr>
            <a:r>
              <a:rPr lang="en-US" sz="2800" b="1" dirty="0" smtClean="0"/>
              <a:t>IMPLICATIONS:DOWNSTREAM DIVESTMENTS</a:t>
            </a:r>
          </a:p>
          <a:p>
            <a:r>
              <a:rPr lang="en-US" sz="2800" dirty="0"/>
              <a:t>Integrated majors continuing to exit refining business – some through divestment of refining assets and some through spinning off of Downstream business as a separate corporate entity. </a:t>
            </a:r>
            <a:endParaRPr lang="en-US" sz="2800" dirty="0" smtClean="0"/>
          </a:p>
          <a:p>
            <a:r>
              <a:rPr lang="en-US" sz="2800" dirty="0" smtClean="0"/>
              <a:t>Result </a:t>
            </a:r>
            <a:r>
              <a:rPr lang="en-US" sz="2800" dirty="0"/>
              <a:t>is that refinery ownership is moving away from integrated majors towards non-integrated companies. </a:t>
            </a:r>
          </a:p>
          <a:p>
            <a:r>
              <a:rPr lang="en-US" sz="2800" dirty="0" smtClean="0"/>
              <a:t>To </a:t>
            </a:r>
            <a:r>
              <a:rPr lang="en-US" sz="2800" dirty="0"/>
              <a:t>remain viable, refining businesses will need to be able to generate sufficient cash to provide an adequate return to their </a:t>
            </a:r>
            <a:r>
              <a:rPr lang="en-US" sz="2800" dirty="0" smtClean="0"/>
              <a:t>owners</a:t>
            </a:r>
            <a:endParaRPr lang="en-US" sz="2800" b="1" dirty="0"/>
          </a:p>
        </p:txBody>
      </p:sp>
      <p:sp>
        <p:nvSpPr>
          <p:cNvPr id="6" name="Rectangle 5"/>
          <p:cNvSpPr/>
          <p:nvPr/>
        </p:nvSpPr>
        <p:spPr>
          <a:xfrm>
            <a:off x="-108520" y="1628800"/>
            <a:ext cx="9252520" cy="432048"/>
          </a:xfrm>
          <a:prstGeom prst="rect">
            <a:avLst/>
          </a:prstGeom>
          <a:gradFill flip="none" rotWithShape="1">
            <a:gsLst>
              <a:gs pos="0">
                <a:schemeClr val="accent6">
                  <a:tint val="100000"/>
                  <a:shade val="100000"/>
                  <a:satMod val="130000"/>
                  <a:alpha val="28000"/>
                </a:schemeClr>
              </a:gs>
              <a:gs pos="100000">
                <a:schemeClr val="accent6">
                  <a:tint val="50000"/>
                  <a:shade val="100000"/>
                  <a:satMod val="350000"/>
                  <a:alpha val="28000"/>
                </a:schemeClr>
              </a:gs>
            </a:gsLst>
            <a:lin ang="16200000" scaled="0"/>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63860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 Box 1"/>
          <p:cNvSpPr txBox="1">
            <a:spLocks noChangeArrowheads="1"/>
          </p:cNvSpPr>
          <p:nvPr/>
        </p:nvSpPr>
        <p:spPr bwMode="auto">
          <a:xfrm>
            <a:off x="0" y="326915"/>
            <a:ext cx="8985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lgn="ctr">
              <a:buClrTx/>
              <a:buFontTx/>
              <a:buNone/>
            </a:pPr>
            <a:r>
              <a:rPr lang="en-US" sz="4000" b="1" dirty="0">
                <a:latin typeface="Corbel"/>
                <a:ea typeface="宋体" charset="-122"/>
                <a:cs typeface="Corbel"/>
              </a:rPr>
              <a:t>Interest Rate Risk Management</a:t>
            </a:r>
          </a:p>
        </p:txBody>
      </p:sp>
      <p:sp>
        <p:nvSpPr>
          <p:cNvPr id="132098"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32099" name="Text Box 3"/>
          <p:cNvSpPr txBox="1">
            <a:spLocks noChangeArrowheads="1"/>
          </p:cNvSpPr>
          <p:nvPr/>
        </p:nvSpPr>
        <p:spPr bwMode="auto">
          <a:xfrm>
            <a:off x="61921" y="1787228"/>
            <a:ext cx="8543520" cy="45484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buSzPct val="45000"/>
              <a:buFont typeface="Wingdings" charset="2"/>
              <a:buChar char=""/>
            </a:pPr>
            <a:r>
              <a:rPr lang="en-US" sz="2900" dirty="0">
                <a:latin typeface="Calibri" charset="0"/>
                <a:ea typeface="宋体" charset="-122"/>
              </a:rPr>
              <a:t>Based on the variable rate obligations outstanding at December 31, 2011, a 1% change in interest rates at this date could affect interest expense on credit facilities by approximately $14.7 million, assuming all other variables remain constant </a:t>
            </a:r>
          </a:p>
          <a:p>
            <a:pPr>
              <a:buSzPct val="45000"/>
              <a:buFont typeface="Wingdings" charset="2"/>
              <a:buNone/>
            </a:pPr>
            <a:endParaRPr lang="en-US" sz="2900" dirty="0">
              <a:latin typeface="Calibri" charset="0"/>
              <a:ea typeface="宋体" charset="-122"/>
            </a:endParaRPr>
          </a:p>
          <a:p>
            <a:pPr>
              <a:buSzPct val="45000"/>
              <a:buFont typeface="Wingdings" charset="2"/>
              <a:buChar char=""/>
            </a:pPr>
            <a:r>
              <a:rPr lang="en-US" sz="2900" dirty="0">
                <a:latin typeface="Calibri" charset="0"/>
                <a:ea typeface="宋体" charset="-122"/>
              </a:rPr>
              <a:t>The entire $14.7 million relates to the $1.55 billion Corridor credit facility and is recoverable through the terms of the Corridor FSA, therefore there would be no after-tax income impact</a:t>
            </a:r>
          </a:p>
        </p:txBody>
      </p:sp>
      <p:sp>
        <p:nvSpPr>
          <p:cNvPr id="5" name="Rectangle 4"/>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931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1"/>
          <p:cNvSpPr txBox="1">
            <a:spLocks noChangeArrowheads="1"/>
          </p:cNvSpPr>
          <p:nvPr/>
        </p:nvSpPr>
        <p:spPr bwMode="auto">
          <a:xfrm>
            <a:off x="61920" y="34564"/>
            <a:ext cx="8985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lgn="ctr">
              <a:buClrTx/>
              <a:buFontTx/>
              <a:buNone/>
            </a:pPr>
            <a:r>
              <a:rPr lang="en-US" sz="4000" b="1" dirty="0">
                <a:latin typeface="Corbel"/>
                <a:ea typeface="宋体" charset="-122"/>
                <a:cs typeface="Corbel"/>
              </a:rPr>
              <a:t>Fair Value Through Profit or Loss</a:t>
            </a:r>
          </a:p>
        </p:txBody>
      </p:sp>
      <p:sp>
        <p:nvSpPr>
          <p:cNvPr id="133122"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33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0" y="783442"/>
            <a:ext cx="9161280" cy="54682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10379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 Box 1"/>
          <p:cNvSpPr txBox="1">
            <a:spLocks noChangeArrowheads="1"/>
          </p:cNvSpPr>
          <p:nvPr/>
        </p:nvSpPr>
        <p:spPr bwMode="auto">
          <a:xfrm>
            <a:off x="61920" y="34564"/>
            <a:ext cx="8985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lgn="ctr">
              <a:buClrTx/>
              <a:buFontTx/>
              <a:buNone/>
            </a:pPr>
            <a:r>
              <a:rPr lang="en-US" sz="4000" b="1" dirty="0">
                <a:latin typeface="Corbel"/>
                <a:ea typeface="宋体" charset="-122"/>
                <a:cs typeface="Corbel"/>
              </a:rPr>
              <a:t>Fair Value Through Profit or Loss</a:t>
            </a:r>
          </a:p>
        </p:txBody>
      </p:sp>
      <p:sp>
        <p:nvSpPr>
          <p:cNvPr id="134146"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1735"/>
            <a:ext cx="9144000" cy="423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0396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1"/>
          <p:cNvSpPr txBox="1">
            <a:spLocks noChangeArrowheads="1"/>
          </p:cNvSpPr>
          <p:nvPr/>
        </p:nvSpPr>
        <p:spPr bwMode="auto">
          <a:xfrm>
            <a:off x="0" y="326915"/>
            <a:ext cx="8985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lgn="ctr">
              <a:buClrTx/>
              <a:buFontTx/>
              <a:buNone/>
            </a:pPr>
            <a:r>
              <a:rPr lang="en-US" sz="4000" b="1" dirty="0">
                <a:latin typeface="Corbel"/>
                <a:ea typeface="宋体" charset="-122"/>
                <a:cs typeface="Corbel"/>
              </a:rPr>
              <a:t>Credit Risk</a:t>
            </a:r>
          </a:p>
        </p:txBody>
      </p:sp>
      <p:sp>
        <p:nvSpPr>
          <p:cNvPr id="135170" name="Text Box 2"/>
          <p:cNvSpPr txBox="1">
            <a:spLocks noChangeArrowheads="1"/>
          </p:cNvSpPr>
          <p:nvPr/>
        </p:nvSpPr>
        <p:spPr bwMode="auto">
          <a:xfrm>
            <a:off x="718561" y="1417109"/>
            <a:ext cx="185760" cy="370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35171" name="Text Box 3"/>
          <p:cNvSpPr txBox="1">
            <a:spLocks noChangeArrowheads="1"/>
          </p:cNvSpPr>
          <p:nvPr/>
        </p:nvSpPr>
        <p:spPr bwMode="auto">
          <a:xfrm>
            <a:off x="904320" y="1991730"/>
            <a:ext cx="184320" cy="370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135172" name="Text Box 4"/>
          <p:cNvSpPr txBox="1">
            <a:spLocks noChangeArrowheads="1"/>
          </p:cNvSpPr>
          <p:nvPr/>
        </p:nvSpPr>
        <p:spPr bwMode="auto">
          <a:xfrm>
            <a:off x="273600" y="1360943"/>
            <a:ext cx="8543520" cy="3655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Microsoft YaHei" charset="-122"/>
              </a:defRPr>
            </a:lvl9pPr>
          </a:lstStyle>
          <a:p>
            <a:pPr>
              <a:buSzPct val="45000"/>
              <a:buFont typeface="Wingdings" charset="2"/>
              <a:buChar char=""/>
            </a:pPr>
            <a:r>
              <a:rPr lang="en-US" sz="2900" dirty="0">
                <a:latin typeface="Calibri" charset="0"/>
                <a:ea typeface="宋体" charset="-122"/>
              </a:rPr>
              <a:t>Inter Pipeline’s credit risk exposure relates primarily to customers and financial counter-parties holding cash and derivative financial instruments, with a maximum exposure equal to the carrying amount of these instruments</a:t>
            </a:r>
          </a:p>
          <a:p>
            <a:pPr>
              <a:buSzPct val="45000"/>
              <a:buFont typeface="Wingdings" charset="2"/>
              <a:buNone/>
            </a:pPr>
            <a:r>
              <a:rPr lang="en-US" sz="2900" dirty="0">
                <a:latin typeface="Calibri" charset="0"/>
                <a:ea typeface="宋体" charset="-122"/>
              </a:rPr>
              <a:t> </a:t>
            </a:r>
          </a:p>
          <a:p>
            <a:pPr>
              <a:buSzPct val="45000"/>
              <a:buFont typeface="Wingdings" charset="2"/>
              <a:buChar char=""/>
            </a:pPr>
            <a:r>
              <a:rPr lang="en-US" sz="2900" dirty="0">
                <a:latin typeface="Calibri" charset="0"/>
                <a:ea typeface="宋体" charset="-122"/>
              </a:rPr>
              <a:t>Credit risk is managed through credit approval and monitoring procedures</a:t>
            </a:r>
          </a:p>
        </p:txBody>
      </p:sp>
      <p:sp>
        <p:nvSpPr>
          <p:cNvPr id="6" name="Rectangle 5"/>
          <p:cNvSpPr/>
          <p:nvPr/>
        </p:nvSpPr>
        <p:spPr>
          <a:xfrm>
            <a:off x="0" y="1268760"/>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925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 of Refinery Capacity </a:t>
            </a:r>
            <a:endParaRPr lang="en-US" b="1" dirty="0"/>
          </a:p>
        </p:txBody>
      </p:sp>
      <p:pic>
        <p:nvPicPr>
          <p:cNvPr id="4" name="Content Placeholder 3"/>
          <p:cNvPicPr>
            <a:picLocks noGrp="1" noChangeAspect="1"/>
          </p:cNvPicPr>
          <p:nvPr>
            <p:ph idx="1"/>
          </p:nvPr>
        </p:nvPicPr>
        <p:blipFill>
          <a:blip r:embed="rId2"/>
          <a:srcRect t="-18536" b="-18536"/>
          <a:stretch>
            <a:fillRect/>
          </a:stretch>
        </p:blipFill>
        <p:spPr>
          <a:xfrm>
            <a:off x="0" y="1024136"/>
            <a:ext cx="9036496" cy="5429200"/>
          </a:xfrm>
        </p:spPr>
      </p:pic>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28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Capacity Forecast</a:t>
            </a:r>
            <a:endParaRPr lang="en-US" b="1" dirty="0"/>
          </a:p>
        </p:txBody>
      </p:sp>
      <p:pic>
        <p:nvPicPr>
          <p:cNvPr id="4" name="Content Placeholder 3"/>
          <p:cNvPicPr>
            <a:picLocks noGrp="1" noChangeAspect="1"/>
          </p:cNvPicPr>
          <p:nvPr>
            <p:ph idx="1"/>
          </p:nvPr>
        </p:nvPicPr>
        <p:blipFill>
          <a:blip r:embed="rId2"/>
          <a:srcRect t="-17810" b="-17810"/>
          <a:stretch>
            <a:fillRect/>
          </a:stretch>
        </p:blipFill>
        <p:spPr>
          <a:xfrm>
            <a:off x="457200" y="1600200"/>
            <a:ext cx="8579296" cy="4525963"/>
          </a:xfrm>
        </p:spPr>
      </p:pic>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665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b="1" dirty="0" smtClean="0"/>
              <a:t>Factors Determining Gas Price</a:t>
            </a:r>
            <a:endParaRPr lang="en-US" b="1" dirty="0"/>
          </a:p>
        </p:txBody>
      </p:sp>
      <p:graphicFrame>
        <p:nvGraphicFramePr>
          <p:cNvPr id="5" name="Chart 4"/>
          <p:cNvGraphicFramePr/>
          <p:nvPr>
            <p:extLst>
              <p:ext uri="{D42A27DB-BD31-4B8C-83A1-F6EECF244321}">
                <p14:modId xmlns:p14="http://schemas.microsoft.com/office/powerpoint/2010/main" val="3800158219"/>
              </p:ext>
            </p:extLst>
          </p:nvPr>
        </p:nvGraphicFramePr>
        <p:xfrm>
          <a:off x="467544" y="1412776"/>
          <a:ext cx="8136904" cy="518457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26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304780"/>
            <a:ext cx="5760640" cy="1107996"/>
          </a:xfrm>
          <a:prstGeom prst="rect">
            <a:avLst/>
          </a:prstGeom>
          <a:noFill/>
        </p:spPr>
        <p:txBody>
          <a:bodyPr wrap="square" rtlCol="0">
            <a:spAutoFit/>
          </a:bodyPr>
          <a:lstStyle/>
          <a:p>
            <a:r>
              <a:rPr lang="en-CA" sz="4800" b="1" dirty="0" smtClean="0">
                <a:latin typeface="+mj-lt"/>
              </a:rPr>
              <a:t>AGENDA</a:t>
            </a:r>
            <a:endParaRPr lang="en-CA" sz="4800" b="1" dirty="0" smtClean="0">
              <a:solidFill>
                <a:schemeClr val="bg1"/>
              </a:solidFill>
              <a:latin typeface="+mj-lt"/>
              <a:ea typeface="Adobe Ming Std L" pitchFamily="18" charset="-128"/>
            </a:endParaRPr>
          </a:p>
          <a:p>
            <a:endParaRPr lang="en-CA" dirty="0">
              <a:latin typeface="+mj-lt"/>
            </a:endParaRPr>
          </a:p>
        </p:txBody>
      </p:sp>
      <p:sp>
        <p:nvSpPr>
          <p:cNvPr id="5" name="TextBox 4"/>
          <p:cNvSpPr txBox="1"/>
          <p:nvPr/>
        </p:nvSpPr>
        <p:spPr>
          <a:xfrm>
            <a:off x="899592" y="1340769"/>
            <a:ext cx="6120680" cy="5201424"/>
          </a:xfrm>
          <a:prstGeom prst="rect">
            <a:avLst/>
          </a:prstGeom>
          <a:noFill/>
        </p:spPr>
        <p:txBody>
          <a:bodyPr wrap="square" rtlCol="0">
            <a:spAutoFit/>
          </a:bodyPr>
          <a:lstStyle/>
          <a:p>
            <a:pPr marL="342900" indent="-342900">
              <a:spcBef>
                <a:spcPts val="600"/>
              </a:spcBef>
              <a:spcAft>
                <a:spcPts val="600"/>
              </a:spcAft>
              <a:buFont typeface="Arial"/>
              <a:buChar char="•"/>
            </a:pPr>
            <a:r>
              <a:rPr lang="en-CA" sz="2800" b="1" dirty="0" smtClean="0">
                <a:latin typeface="+mj-lt"/>
              </a:rPr>
              <a:t>Introduction</a:t>
            </a:r>
          </a:p>
          <a:p>
            <a:pPr marL="792163" indent="-342900">
              <a:spcBef>
                <a:spcPts val="600"/>
              </a:spcBef>
              <a:spcAft>
                <a:spcPts val="600"/>
              </a:spcAft>
              <a:buFont typeface="Arial"/>
              <a:buChar char="•"/>
            </a:pPr>
            <a:r>
              <a:rPr lang="en-CA" sz="2800" dirty="0" smtClean="0">
                <a:latin typeface="+mj-lt"/>
              </a:rPr>
              <a:t>Industry Overview</a:t>
            </a:r>
          </a:p>
          <a:p>
            <a:pPr marL="792163" indent="-342900">
              <a:spcBef>
                <a:spcPts val="600"/>
              </a:spcBef>
              <a:spcAft>
                <a:spcPts val="600"/>
              </a:spcAft>
              <a:buFont typeface="Arial"/>
              <a:buChar char="•"/>
            </a:pPr>
            <a:r>
              <a:rPr lang="en-CA" sz="2800" dirty="0" smtClean="0">
                <a:latin typeface="+mj-lt"/>
              </a:rPr>
              <a:t>Risk </a:t>
            </a:r>
            <a:r>
              <a:rPr lang="en-CA" sz="2800" dirty="0" smtClean="0">
                <a:latin typeface="Corbel"/>
                <a:cs typeface="Corbel"/>
              </a:rPr>
              <a:t>Analysis</a:t>
            </a:r>
          </a:p>
          <a:p>
            <a:pPr marL="342900" indent="-342900">
              <a:spcBef>
                <a:spcPts val="600"/>
              </a:spcBef>
              <a:spcAft>
                <a:spcPts val="600"/>
              </a:spcAft>
              <a:buFont typeface="Arial"/>
              <a:buChar char="•"/>
            </a:pPr>
            <a:r>
              <a:rPr lang="en-CA" sz="2800" b="1" dirty="0" smtClean="0">
                <a:latin typeface="Calibri" charset="0"/>
              </a:rPr>
              <a:t>Company Analysis</a:t>
            </a:r>
          </a:p>
          <a:p>
            <a:pPr marL="800100" lvl="1" indent="-342900">
              <a:spcBef>
                <a:spcPts val="600"/>
              </a:spcBef>
              <a:spcAft>
                <a:spcPts val="600"/>
              </a:spcAft>
              <a:buFont typeface="Arial"/>
              <a:buChar char="•"/>
            </a:pPr>
            <a:r>
              <a:rPr lang="en-CA" sz="2800" dirty="0" smtClean="0">
                <a:latin typeface="Calibri" charset="0"/>
              </a:rPr>
              <a:t>Valero </a:t>
            </a:r>
            <a:r>
              <a:rPr lang="en-CA" sz="2800" dirty="0">
                <a:latin typeface="Calibri" charset="0"/>
              </a:rPr>
              <a:t>Energy </a:t>
            </a:r>
            <a:r>
              <a:rPr lang="en-CA" sz="2800" dirty="0" smtClean="0">
                <a:latin typeface="Calibri" charset="0"/>
              </a:rPr>
              <a:t>Corporation</a:t>
            </a:r>
            <a:endParaRPr lang="en-CA" sz="2800" dirty="0" smtClean="0">
              <a:latin typeface="+mj-lt"/>
            </a:endParaRPr>
          </a:p>
          <a:p>
            <a:pPr marL="800100" lvl="1" indent="-342900">
              <a:spcBef>
                <a:spcPts val="600"/>
              </a:spcBef>
              <a:spcAft>
                <a:spcPts val="600"/>
              </a:spcAft>
              <a:buFont typeface="Arial"/>
              <a:buChar char="•"/>
            </a:pPr>
            <a:r>
              <a:rPr lang="en-CA" sz="2800" dirty="0" smtClean="0">
                <a:latin typeface="+mj-lt"/>
              </a:rPr>
              <a:t>Provident</a:t>
            </a:r>
            <a:endParaRPr lang="en-CA" sz="2800" dirty="0">
              <a:latin typeface="+mj-lt"/>
            </a:endParaRPr>
          </a:p>
          <a:p>
            <a:pPr marL="800100" lvl="1" indent="-342900">
              <a:spcBef>
                <a:spcPts val="600"/>
              </a:spcBef>
              <a:spcAft>
                <a:spcPts val="600"/>
              </a:spcAft>
              <a:buFont typeface="Arial"/>
              <a:buChar char="•"/>
            </a:pPr>
            <a:r>
              <a:rPr lang="en-CA" sz="2800" dirty="0" smtClean="0">
                <a:latin typeface="+mj-lt"/>
              </a:rPr>
              <a:t>Inter Pipeline</a:t>
            </a:r>
          </a:p>
          <a:p>
            <a:pPr marL="1588">
              <a:spcBef>
                <a:spcPts val="600"/>
              </a:spcBef>
              <a:spcAft>
                <a:spcPts val="600"/>
              </a:spcAft>
              <a:buFont typeface="Arial" pitchFamily="34" charset="0"/>
              <a:buChar char="•"/>
            </a:pPr>
            <a:r>
              <a:rPr lang="en-CA" sz="2800" b="1" dirty="0" smtClean="0">
                <a:latin typeface="+mj-lt"/>
              </a:rPr>
              <a:t>Conclusion</a:t>
            </a:r>
          </a:p>
          <a:p>
            <a:pPr marL="458788" lvl="1">
              <a:spcBef>
                <a:spcPts val="600"/>
              </a:spcBef>
              <a:spcAft>
                <a:spcPts val="600"/>
              </a:spcAft>
              <a:buFont typeface="Arial" pitchFamily="34" charset="0"/>
              <a:buChar char="•"/>
            </a:pPr>
            <a:r>
              <a:rPr lang="en-CA" sz="2800" dirty="0" smtClean="0">
                <a:latin typeface="+mj-lt"/>
              </a:rPr>
              <a:t>Recommendations </a:t>
            </a:r>
          </a:p>
        </p:txBody>
      </p:sp>
      <p:sp>
        <p:nvSpPr>
          <p:cNvPr id="7" name="Rectangle 6"/>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Refinery Margin and Major Costs </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Refining </a:t>
            </a:r>
            <a:r>
              <a:rPr lang="en-US" dirty="0"/>
              <a:t>margin </a:t>
            </a:r>
            <a:r>
              <a:rPr lang="en-US" dirty="0" smtClean="0"/>
              <a:t>= </a:t>
            </a:r>
            <a:r>
              <a:rPr lang="en-US" dirty="0"/>
              <a:t>total value of petroleum products </a:t>
            </a:r>
            <a:r>
              <a:rPr lang="en-US" dirty="0" smtClean="0"/>
              <a:t>- </a:t>
            </a:r>
            <a:r>
              <a:rPr lang="en-US" dirty="0"/>
              <a:t>the price of the raw </a:t>
            </a:r>
            <a:r>
              <a:rPr lang="en-US" dirty="0" smtClean="0"/>
              <a:t>material-other costs</a:t>
            </a:r>
          </a:p>
          <a:p>
            <a:r>
              <a:rPr lang="en-US" dirty="0" smtClean="0"/>
              <a:t>Major Costs</a:t>
            </a:r>
          </a:p>
          <a:p>
            <a:pPr lvl="1"/>
            <a:r>
              <a:rPr lang="en-US" dirty="0"/>
              <a:t>Fixed </a:t>
            </a:r>
            <a:r>
              <a:rPr lang="en-US" dirty="0" smtClean="0"/>
              <a:t>operating </a:t>
            </a:r>
            <a:r>
              <a:rPr lang="en-US" dirty="0"/>
              <a:t>costs: </a:t>
            </a:r>
            <a:r>
              <a:rPr lang="en-US" dirty="0" err="1"/>
              <a:t>labour</a:t>
            </a:r>
            <a:r>
              <a:rPr lang="en-US" dirty="0"/>
              <a:t>, maintenance, taxes and overhead costs</a:t>
            </a:r>
          </a:p>
          <a:p>
            <a:pPr lvl="1"/>
            <a:r>
              <a:rPr lang="en-US" dirty="0"/>
              <a:t>Variable </a:t>
            </a:r>
            <a:r>
              <a:rPr lang="en-US" dirty="0" smtClean="0"/>
              <a:t>operating </a:t>
            </a:r>
            <a:r>
              <a:rPr lang="en-US" dirty="0"/>
              <a:t>costs: feed-dependent costs for power, water, chemicals, additives, catalyst and refinery fuels beyond own production</a:t>
            </a:r>
          </a:p>
          <a:p>
            <a:pPr lvl="1"/>
            <a:r>
              <a:rPr lang="en-US" dirty="0" smtClean="0"/>
              <a:t>Transport costs</a:t>
            </a:r>
          </a:p>
          <a:p>
            <a:pPr lvl="1"/>
            <a:r>
              <a:rPr lang="en-US" dirty="0"/>
              <a:t>M</a:t>
            </a:r>
            <a:r>
              <a:rPr lang="en-US" dirty="0" smtClean="0"/>
              <a:t>arginal </a:t>
            </a:r>
            <a:r>
              <a:rPr lang="en-US" dirty="0"/>
              <a:t>crude </a:t>
            </a:r>
            <a:r>
              <a:rPr lang="en-US" dirty="0" smtClean="0"/>
              <a:t>freight </a:t>
            </a:r>
          </a:p>
          <a:p>
            <a:pPr lvl="1"/>
            <a:r>
              <a:rPr lang="en-US" dirty="0"/>
              <a:t>I</a:t>
            </a:r>
            <a:r>
              <a:rPr lang="en-US" dirty="0" smtClean="0"/>
              <a:t>nsurance </a:t>
            </a:r>
            <a:r>
              <a:rPr lang="en-US" dirty="0"/>
              <a:t>and ocean loss </a:t>
            </a:r>
            <a:endParaRPr lang="en-US" dirty="0" smtClean="0"/>
          </a:p>
          <a:p>
            <a:pPr lvl="1"/>
            <a:r>
              <a:rPr lang="en-US" dirty="0" smtClean="0"/>
              <a:t>Applicable </a:t>
            </a:r>
            <a:r>
              <a:rPr lang="en-US" dirty="0"/>
              <a:t>fees and </a:t>
            </a:r>
            <a:r>
              <a:rPr lang="en-US" dirty="0" smtClean="0"/>
              <a:t>duties</a:t>
            </a:r>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903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Regional </a:t>
            </a:r>
            <a:r>
              <a:rPr lang="en-US" b="1" dirty="0" smtClean="0"/>
              <a:t>Refining </a:t>
            </a:r>
            <a:r>
              <a:rPr lang="en-US" b="1" dirty="0"/>
              <a:t>M</a:t>
            </a:r>
            <a:r>
              <a:rPr lang="en-US" b="1" dirty="0" smtClean="0"/>
              <a:t>argins</a:t>
            </a:r>
            <a:r>
              <a:rPr lang="en-US" b="1" dirty="0"/>
              <a:t/>
            </a:r>
            <a:br>
              <a:rPr lang="en-US" b="1" dirty="0"/>
            </a:br>
            <a:endParaRPr lang="en-US" sz="3100" dirty="0"/>
          </a:p>
        </p:txBody>
      </p:sp>
      <p:pic>
        <p:nvPicPr>
          <p:cNvPr id="6" name="Content Placeholder 5"/>
          <p:cNvPicPr>
            <a:picLocks noGrp="1" noChangeAspect="1"/>
          </p:cNvPicPr>
          <p:nvPr>
            <p:ph idx="1"/>
          </p:nvPr>
        </p:nvPicPr>
        <p:blipFill>
          <a:blip r:embed="rId2"/>
          <a:srcRect l="-21279" r="-21279"/>
          <a:stretch>
            <a:fillRect/>
          </a:stretch>
        </p:blipFill>
        <p:spPr>
          <a:xfrm>
            <a:off x="-684584" y="1412776"/>
            <a:ext cx="10441160" cy="5257800"/>
          </a:xfrm>
        </p:spPr>
      </p:pic>
      <p:sp>
        <p:nvSpPr>
          <p:cNvPr id="7" name="Rectangle 6"/>
          <p:cNvSpPr/>
          <p:nvPr/>
        </p:nvSpPr>
        <p:spPr>
          <a:xfrm>
            <a:off x="-15057" y="3356992"/>
            <a:ext cx="926193" cy="369332"/>
          </a:xfrm>
          <a:prstGeom prst="rect">
            <a:avLst/>
          </a:prstGeom>
        </p:spPr>
        <p:txBody>
          <a:bodyPr wrap="none">
            <a:spAutoFit/>
          </a:bodyPr>
          <a:lstStyle/>
          <a:p>
            <a:r>
              <a:rPr lang="en-US" dirty="0" smtClean="0"/>
              <a:t>$/barrel</a:t>
            </a:r>
            <a:endParaRPr lang="en-US" dirty="0"/>
          </a:p>
        </p:txBody>
      </p:sp>
      <p:sp>
        <p:nvSpPr>
          <p:cNvPr id="9" name="Rectangle 8"/>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206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7384"/>
            <a:ext cx="9144000" cy="5328592"/>
          </a:xfrm>
          <a:prstGeom prst="rect">
            <a:avLst/>
          </a:prstGeom>
        </p:spPr>
      </p:pic>
      <p:sp>
        <p:nvSpPr>
          <p:cNvPr id="2" name="Text Placeholder 1"/>
          <p:cNvSpPr>
            <a:spLocks noGrp="1"/>
          </p:cNvSpPr>
          <p:nvPr>
            <p:ph type="body" idx="1"/>
          </p:nvPr>
        </p:nvSpPr>
        <p:spPr/>
        <p:txBody>
          <a:bodyPr/>
          <a:lstStyle/>
          <a:p>
            <a:endParaRPr lang="en-US" dirty="0"/>
          </a:p>
        </p:txBody>
      </p:sp>
      <p:sp>
        <p:nvSpPr>
          <p:cNvPr id="5" name="Rectangle 4"/>
          <p:cNvSpPr/>
          <p:nvPr/>
        </p:nvSpPr>
        <p:spPr>
          <a:xfrm>
            <a:off x="1224136" y="5301208"/>
            <a:ext cx="9540552" cy="1944216"/>
          </a:xfrm>
          <a:prstGeom prst="rect">
            <a:avLst/>
          </a:prstGeom>
          <a:solidFill>
            <a:srgbClr val="FFFFFF">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tx1"/>
                </a:solidFill>
              </a:rPr>
              <a:t>REGULATION ENVIRONMENT</a:t>
            </a:r>
            <a:endParaRPr lang="en-US" sz="3600" b="1" dirty="0">
              <a:solidFill>
                <a:schemeClr val="tx1"/>
              </a:solidFill>
            </a:endParaRPr>
          </a:p>
          <a:p>
            <a:pPr algn="ctr"/>
            <a:endParaRPr lang="en-US" sz="3600" b="1" dirty="0">
              <a:solidFill>
                <a:schemeClr val="tx1"/>
              </a:solidFill>
            </a:endParaRPr>
          </a:p>
        </p:txBody>
      </p:sp>
    </p:spTree>
    <p:extLst>
      <p:ext uri="{BB962C8B-B14F-4D97-AF65-F5344CB8AC3E}">
        <p14:creationId xmlns:p14="http://schemas.microsoft.com/office/powerpoint/2010/main" val="3111750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Green House Gas Regulation</a:t>
            </a:r>
            <a:endParaRPr lang="en-US" b="1" dirty="0"/>
          </a:p>
        </p:txBody>
      </p:sp>
      <p:sp>
        <p:nvSpPr>
          <p:cNvPr id="3" name="Content Placeholder 2"/>
          <p:cNvSpPr>
            <a:spLocks noGrp="1"/>
          </p:cNvSpPr>
          <p:nvPr>
            <p:ph idx="1"/>
          </p:nvPr>
        </p:nvSpPr>
        <p:spPr/>
        <p:txBody>
          <a:bodyPr>
            <a:normAutofit lnSpcReduction="10000"/>
          </a:bodyPr>
          <a:lstStyle/>
          <a:p>
            <a:r>
              <a:rPr lang="en-US" dirty="0"/>
              <a:t>EPA has started to propose regulation of GHG’s under existing CAA programs such as Vehicle Emissions standards rule, Prevention of Significant Deterioration, and New Source Performance Standards </a:t>
            </a:r>
          </a:p>
          <a:p>
            <a:r>
              <a:rPr lang="en-US" dirty="0" smtClean="0"/>
              <a:t>Under </a:t>
            </a:r>
            <a:r>
              <a:rPr lang="en-US" dirty="0"/>
              <a:t>these regulations, permits will be required for projects that emit threshold levels of CO2 (regardless of emissions of other criteria pollutants such as </a:t>
            </a:r>
            <a:r>
              <a:rPr lang="en-US" dirty="0" err="1"/>
              <a:t>SOx</a:t>
            </a:r>
            <a:r>
              <a:rPr lang="en-US" dirty="0"/>
              <a:t>, </a:t>
            </a:r>
            <a:r>
              <a:rPr lang="en-US" dirty="0" err="1"/>
              <a:t>NOx</a:t>
            </a:r>
            <a:r>
              <a:rPr lang="en-US" dirty="0"/>
              <a:t>, etc. </a:t>
            </a:r>
          </a:p>
          <a:p>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8339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Implications</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Significantly more permits will be required for refinery modifications </a:t>
            </a:r>
          </a:p>
          <a:p>
            <a:r>
              <a:rPr lang="en-US" dirty="0" smtClean="0"/>
              <a:t>Require </a:t>
            </a:r>
            <a:r>
              <a:rPr lang="en-US" dirty="0"/>
              <a:t>installation of BACT (Best Available Control Technology) for managing CO2 emissions. BACT to be determined on case-by-case basis. </a:t>
            </a:r>
          </a:p>
          <a:p>
            <a:r>
              <a:rPr lang="en-US" dirty="0" smtClean="0"/>
              <a:t> </a:t>
            </a:r>
            <a:r>
              <a:rPr lang="en-US" dirty="0"/>
              <a:t>EPA is currently working on approach for refinery GHG measures: Energy management</a:t>
            </a:r>
            <a:br>
              <a:rPr lang="en-US" dirty="0"/>
            </a:br>
            <a:r>
              <a:rPr lang="en-US" dirty="0"/>
              <a:t>Command and control (source specific emission limits) Benchmarking </a:t>
            </a:r>
          </a:p>
          <a:p>
            <a:r>
              <a:rPr lang="en-US" dirty="0"/>
              <a:t>In any case, greater focus on energy reduction projects will likely </a:t>
            </a:r>
            <a:r>
              <a:rPr lang="en-US" dirty="0" smtClean="0"/>
              <a:t>be </a:t>
            </a:r>
            <a:r>
              <a:rPr lang="en-US" dirty="0"/>
              <a:t>required.</a:t>
            </a:r>
            <a:br>
              <a:rPr lang="en-US" dirty="0"/>
            </a:br>
            <a:endParaRPr lang="en-US" dirty="0"/>
          </a:p>
          <a:p>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138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Reformulated Fuel Standard (RFS2) </a:t>
            </a:r>
          </a:p>
        </p:txBody>
      </p:sp>
      <p:sp>
        <p:nvSpPr>
          <p:cNvPr id="3" name="Content Placeholder 2"/>
          <p:cNvSpPr>
            <a:spLocks noGrp="1"/>
          </p:cNvSpPr>
          <p:nvPr>
            <p:ph idx="1"/>
          </p:nvPr>
        </p:nvSpPr>
        <p:spPr/>
        <p:txBody>
          <a:bodyPr>
            <a:normAutofit/>
          </a:bodyPr>
          <a:lstStyle/>
          <a:p>
            <a:pPr lvl="1"/>
            <a:r>
              <a:rPr lang="en-US" dirty="0"/>
              <a:t>RFS program was created under the Energy Policy Act of 2005. Established first renewable fuel mandate – 7.5 billion gallons by 2012 </a:t>
            </a:r>
            <a:endParaRPr lang="en-US" dirty="0">
              <a:latin typeface="Wingdings"/>
            </a:endParaRPr>
          </a:p>
          <a:p>
            <a:pPr lvl="1"/>
            <a:endParaRPr lang="en-US" dirty="0" smtClean="0"/>
          </a:p>
          <a:p>
            <a:pPr lvl="1"/>
            <a:r>
              <a:rPr lang="en-US" dirty="0" smtClean="0"/>
              <a:t>Established new </a:t>
            </a:r>
            <a:r>
              <a:rPr lang="en-US" dirty="0"/>
              <a:t>categories of renewable fuel and mandates for each, and increased volumes of renewable fuel (9 billion gallons in 2008 to 36 billion gallons by 2022) </a:t>
            </a:r>
          </a:p>
          <a:p>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573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Reformulated Fuel Standard (RFS2) </a:t>
            </a:r>
            <a:endParaRPr lang="en-US" dirty="0"/>
          </a:p>
        </p:txBody>
      </p:sp>
      <p:pic>
        <p:nvPicPr>
          <p:cNvPr id="4" name="Content Placeholder 3"/>
          <p:cNvPicPr>
            <a:picLocks noGrp="1" noChangeAspect="1"/>
          </p:cNvPicPr>
          <p:nvPr>
            <p:ph idx="1"/>
          </p:nvPr>
        </p:nvPicPr>
        <p:blipFill>
          <a:blip r:embed="rId2"/>
          <a:srcRect l="-24023" r="-24023"/>
          <a:stretch>
            <a:fillRect/>
          </a:stretch>
        </p:blipFill>
        <p:spPr>
          <a:xfrm>
            <a:off x="-252536" y="1556792"/>
            <a:ext cx="9155360" cy="5035095"/>
          </a:xfrm>
        </p:spPr>
      </p:pic>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17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Implications </a:t>
            </a:r>
            <a:endParaRPr lang="en-US" b="1" dirty="0"/>
          </a:p>
        </p:txBody>
      </p:sp>
      <p:sp>
        <p:nvSpPr>
          <p:cNvPr id="3" name="Content Placeholder 2"/>
          <p:cNvSpPr>
            <a:spLocks noGrp="1"/>
          </p:cNvSpPr>
          <p:nvPr>
            <p:ph idx="1"/>
          </p:nvPr>
        </p:nvSpPr>
        <p:spPr/>
        <p:txBody>
          <a:bodyPr>
            <a:normAutofit fontScale="92500"/>
          </a:bodyPr>
          <a:lstStyle/>
          <a:p>
            <a:r>
              <a:rPr lang="en-US" dirty="0"/>
              <a:t>Growth in biofuels exceeds overall growth in transportation fuels – increased pressure on refining </a:t>
            </a:r>
          </a:p>
          <a:p>
            <a:r>
              <a:rPr lang="en-US" dirty="0" smtClean="0"/>
              <a:t>Significant </a:t>
            </a:r>
            <a:r>
              <a:rPr lang="en-US" dirty="0"/>
              <a:t>expansion in facilities required to manufacture, store, transport, and blend biofuels </a:t>
            </a:r>
          </a:p>
          <a:p>
            <a:r>
              <a:rPr lang="en-US" dirty="0" smtClean="0"/>
              <a:t>Impact </a:t>
            </a:r>
            <a:r>
              <a:rPr lang="en-US" dirty="0"/>
              <a:t>of increasing biofuels volumes will result in changes to mix of fuel blending components – refinery configuration and/or new technologies </a:t>
            </a:r>
          </a:p>
          <a:p>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499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Other Regulations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a:t>Clean Air </a:t>
            </a:r>
            <a:r>
              <a:rPr lang="en-US" dirty="0" smtClean="0"/>
              <a:t>Act</a:t>
            </a:r>
          </a:p>
          <a:p>
            <a:pPr lvl="1"/>
            <a:r>
              <a:rPr lang="en-US" dirty="0"/>
              <a:t>D</a:t>
            </a:r>
            <a:r>
              <a:rPr lang="en-US" dirty="0" smtClean="0"/>
              <a:t>ominant </a:t>
            </a:r>
            <a:r>
              <a:rPr lang="en-US" dirty="0"/>
              <a:t>regulatory effect on refinery </a:t>
            </a:r>
            <a:r>
              <a:rPr lang="en-US" dirty="0" smtClean="0"/>
              <a:t>operations		</a:t>
            </a:r>
          </a:p>
          <a:p>
            <a:r>
              <a:rPr lang="en-US" dirty="0" smtClean="0"/>
              <a:t>Reformulated </a:t>
            </a:r>
            <a:r>
              <a:rPr lang="en-US" dirty="0"/>
              <a:t>gasoline (RFG) standards </a:t>
            </a:r>
            <a:endParaRPr lang="en-US" dirty="0" smtClean="0"/>
          </a:p>
          <a:p>
            <a:pPr lvl="1"/>
            <a:r>
              <a:rPr lang="en-US" dirty="0"/>
              <a:t>A</a:t>
            </a:r>
            <a:r>
              <a:rPr lang="en-US" dirty="0" smtClean="0"/>
              <a:t>ffects </a:t>
            </a:r>
            <a:r>
              <a:rPr lang="en-US" dirty="0"/>
              <a:t>operations indirectly through restrictions on product </a:t>
            </a:r>
            <a:r>
              <a:rPr lang="en-US" dirty="0" smtClean="0"/>
              <a:t>mix</a:t>
            </a:r>
            <a:endParaRPr lang="en-US" dirty="0"/>
          </a:p>
          <a:p>
            <a:r>
              <a:rPr lang="en-US" dirty="0"/>
              <a:t>Clean Water Act</a:t>
            </a:r>
          </a:p>
          <a:p>
            <a:r>
              <a:rPr lang="en-US" dirty="0"/>
              <a:t>RCRA</a:t>
            </a:r>
          </a:p>
          <a:p>
            <a:r>
              <a:rPr lang="en-US" dirty="0"/>
              <a:t>State regulations</a:t>
            </a:r>
          </a:p>
          <a:p>
            <a:r>
              <a:rPr lang="en-US" dirty="0" smtClean="0"/>
              <a:t>Corporate </a:t>
            </a:r>
            <a:r>
              <a:rPr lang="en-US" dirty="0"/>
              <a:t>Average Fuel Economy (CAFE) </a:t>
            </a:r>
            <a:r>
              <a:rPr lang="en-US" dirty="0" smtClean="0"/>
              <a:t>standards</a:t>
            </a:r>
          </a:p>
          <a:p>
            <a:pPr lvl="1"/>
            <a:r>
              <a:rPr lang="en-US" dirty="0"/>
              <a:t>I</a:t>
            </a:r>
            <a:r>
              <a:rPr lang="en-US" dirty="0" smtClean="0"/>
              <a:t>ndirect </a:t>
            </a:r>
            <a:r>
              <a:rPr lang="en-US" dirty="0"/>
              <a:t>effect through performance requirements on </a:t>
            </a:r>
            <a:r>
              <a:rPr lang="en-US" dirty="0" smtClean="0"/>
              <a:t>products</a:t>
            </a:r>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717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lex\Documents\SFU\SPRING 2011\BUS 419\Canadian Oil and Gas Presentation\Potential Slide Pictures\gaz.jpg"/>
          <p:cNvPicPr>
            <a:picLocks noChangeAspect="1" noChangeArrowheads="1"/>
          </p:cNvPicPr>
          <p:nvPr/>
        </p:nvPicPr>
        <p:blipFill>
          <a:blip r:embed="rId2" cstate="print"/>
          <a:srcRect l="3842" t="2357" r="1862" b="3347"/>
          <a:stretch>
            <a:fillRect/>
          </a:stretch>
        </p:blipFill>
        <p:spPr bwMode="auto">
          <a:xfrm>
            <a:off x="0" y="0"/>
            <a:ext cx="9144000" cy="6858000"/>
          </a:xfrm>
          <a:prstGeom prst="rect">
            <a:avLst/>
          </a:prstGeom>
          <a:noFill/>
        </p:spPr>
      </p:pic>
      <p:sp>
        <p:nvSpPr>
          <p:cNvPr id="5" name="TextBox 4"/>
          <p:cNvSpPr txBox="1"/>
          <p:nvPr/>
        </p:nvSpPr>
        <p:spPr>
          <a:xfrm>
            <a:off x="971600" y="4869160"/>
            <a:ext cx="7200800" cy="830997"/>
          </a:xfrm>
          <a:prstGeom prst="rect">
            <a:avLst/>
          </a:prstGeom>
          <a:noFill/>
        </p:spPr>
        <p:txBody>
          <a:bodyPr wrap="square" rtlCol="0">
            <a:spAutoFit/>
          </a:bodyPr>
          <a:lstStyle/>
          <a:p>
            <a:r>
              <a:rPr lang="en-CA" sz="4800" b="1" dirty="0" smtClean="0">
                <a:solidFill>
                  <a:srgbClr val="111009"/>
                </a:solidFill>
                <a:latin typeface="+mj-lt"/>
              </a:rPr>
              <a:t>Risk Analysis</a:t>
            </a:r>
            <a:endParaRPr lang="en-CA" sz="4800" b="1" dirty="0">
              <a:solidFill>
                <a:srgbClr val="111009"/>
              </a:solidFill>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0"/>
            <a:ext cx="9217023" cy="5229200"/>
          </a:xfrm>
          <a:prstGeom prst="rect">
            <a:avLst/>
          </a:prstGeom>
        </p:spPr>
      </p:pic>
      <p:sp>
        <p:nvSpPr>
          <p:cNvPr id="5" name="TextBox 4"/>
          <p:cNvSpPr txBox="1"/>
          <p:nvPr/>
        </p:nvSpPr>
        <p:spPr>
          <a:xfrm>
            <a:off x="1475656" y="2924944"/>
            <a:ext cx="6768752" cy="830997"/>
          </a:xfrm>
          <a:prstGeom prst="rect">
            <a:avLst/>
          </a:prstGeom>
          <a:noFill/>
        </p:spPr>
        <p:txBody>
          <a:bodyPr wrap="square" rtlCol="0">
            <a:spAutoFit/>
          </a:bodyPr>
          <a:lstStyle/>
          <a:p>
            <a:endParaRPr lang="en-CA" sz="4800" b="1" dirty="0">
              <a:latin typeface="+mj-lt"/>
            </a:endParaRPr>
          </a:p>
        </p:txBody>
      </p:sp>
      <p:sp>
        <p:nvSpPr>
          <p:cNvPr id="4" name="Rectangle 3"/>
          <p:cNvSpPr/>
          <p:nvPr/>
        </p:nvSpPr>
        <p:spPr>
          <a:xfrm>
            <a:off x="1259632" y="4913784"/>
            <a:ext cx="9812007" cy="1944216"/>
          </a:xfrm>
          <a:prstGeom prst="rect">
            <a:avLst/>
          </a:prstGeom>
          <a:solidFill>
            <a:srgbClr val="FFFFFF">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00"/>
                </a:solidFill>
              </a:rPr>
              <a:t>INDUSTRY OVERVIEW</a:t>
            </a:r>
            <a:endParaRPr lang="en-US" sz="3600" b="1" dirty="0">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3752"/>
            <a:ext cx="8229600" cy="1143000"/>
          </a:xfrm>
        </p:spPr>
        <p:txBody>
          <a:bodyPr>
            <a:normAutofit/>
          </a:bodyPr>
          <a:lstStyle/>
          <a:p>
            <a:r>
              <a:rPr lang="en-US" sz="3600" b="1" dirty="0"/>
              <a:t>Typical Risks in the Oil and Gas Industry </a:t>
            </a:r>
            <a:endParaRPr lang="en-US" sz="3600" dirty="0"/>
          </a:p>
        </p:txBody>
      </p:sp>
      <p:pic>
        <p:nvPicPr>
          <p:cNvPr id="4" name="Content Placeholder 3"/>
          <p:cNvPicPr>
            <a:picLocks noGrp="1" noChangeAspect="1"/>
          </p:cNvPicPr>
          <p:nvPr>
            <p:ph idx="1"/>
          </p:nvPr>
        </p:nvPicPr>
        <p:blipFill>
          <a:blip r:embed="rId2"/>
          <a:srcRect l="-17712" r="-17712"/>
          <a:stretch>
            <a:fillRect/>
          </a:stretch>
        </p:blipFill>
        <p:spPr>
          <a:xfrm>
            <a:off x="-756592" y="1208509"/>
            <a:ext cx="10513168" cy="5649491"/>
          </a:xfrm>
        </p:spPr>
      </p:pic>
      <p:sp>
        <p:nvSpPr>
          <p:cNvPr id="5" name="Rectangle 4"/>
          <p:cNvSpPr/>
          <p:nvPr/>
        </p:nvSpPr>
        <p:spPr>
          <a:xfrm>
            <a:off x="0" y="1052736"/>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84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normAutofit/>
          </a:bodyPr>
          <a:lstStyle/>
          <a:p>
            <a:r>
              <a:rPr lang="en-US" sz="3600" b="1" dirty="0" smtClean="0"/>
              <a:t>Key drivers and Challenges in Refinery</a:t>
            </a:r>
            <a:endParaRPr lang="en-US" sz="3600" b="1" dirty="0"/>
          </a:p>
        </p:txBody>
      </p:sp>
      <p:pic>
        <p:nvPicPr>
          <p:cNvPr id="4" name="Content Placeholder 3"/>
          <p:cNvPicPr>
            <a:picLocks noGrp="1" noChangeAspect="1"/>
          </p:cNvPicPr>
          <p:nvPr>
            <p:ph idx="1"/>
          </p:nvPr>
        </p:nvPicPr>
        <p:blipFill>
          <a:blip r:embed="rId2"/>
          <a:srcRect t="-31124" b="-31124"/>
          <a:stretch>
            <a:fillRect/>
          </a:stretch>
        </p:blipFill>
        <p:spPr>
          <a:xfrm>
            <a:off x="439935" y="1556792"/>
            <a:ext cx="8308529" cy="4569371"/>
          </a:xfrm>
        </p:spPr>
      </p:pic>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940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Risk Exposure</a:t>
            </a:r>
            <a:endParaRPr lang="en-CA" sz="4800" b="1" dirty="0"/>
          </a:p>
        </p:txBody>
      </p:sp>
      <p:sp>
        <p:nvSpPr>
          <p:cNvPr id="3" name="Content Placeholder 2"/>
          <p:cNvSpPr>
            <a:spLocks noGrp="1"/>
          </p:cNvSpPr>
          <p:nvPr>
            <p:ph idx="1"/>
          </p:nvPr>
        </p:nvSpPr>
        <p:spPr>
          <a:xfrm>
            <a:off x="395536" y="1711349"/>
            <a:ext cx="8229600" cy="4525963"/>
          </a:xfrm>
        </p:spPr>
        <p:txBody>
          <a:bodyPr>
            <a:normAutofit/>
          </a:bodyPr>
          <a:lstStyle/>
          <a:p>
            <a:pPr>
              <a:lnSpc>
                <a:spcPct val="80000"/>
              </a:lnSpc>
            </a:pPr>
            <a:r>
              <a:rPr lang="en-CA" dirty="0" smtClean="0">
                <a:latin typeface="+mj-lt"/>
              </a:rPr>
              <a:t>Operational Risk</a:t>
            </a:r>
          </a:p>
          <a:p>
            <a:pPr>
              <a:lnSpc>
                <a:spcPct val="80000"/>
              </a:lnSpc>
            </a:pPr>
            <a:r>
              <a:rPr lang="en-CA" dirty="0" smtClean="0">
                <a:solidFill>
                  <a:srgbClr val="FF0000"/>
                </a:solidFill>
                <a:latin typeface="+mj-lt"/>
              </a:rPr>
              <a:t>Environmental Consideration</a:t>
            </a:r>
          </a:p>
          <a:p>
            <a:pPr>
              <a:lnSpc>
                <a:spcPct val="80000"/>
              </a:lnSpc>
            </a:pPr>
            <a:r>
              <a:rPr lang="en-CA" dirty="0" smtClean="0">
                <a:latin typeface="+mj-lt"/>
              </a:rPr>
              <a:t>Economic and Political Risk</a:t>
            </a:r>
          </a:p>
          <a:p>
            <a:pPr>
              <a:lnSpc>
                <a:spcPct val="80000"/>
              </a:lnSpc>
            </a:pPr>
            <a:r>
              <a:rPr lang="en-CA" dirty="0" smtClean="0">
                <a:latin typeface="+mj-lt"/>
              </a:rPr>
              <a:t>Commodity Risk</a:t>
            </a:r>
          </a:p>
          <a:p>
            <a:pPr>
              <a:lnSpc>
                <a:spcPct val="80000"/>
              </a:lnSpc>
            </a:pPr>
            <a:r>
              <a:rPr lang="en-CA" dirty="0" smtClean="0">
                <a:latin typeface="+mj-lt"/>
              </a:rPr>
              <a:t>Financial Risk</a:t>
            </a:r>
          </a:p>
          <a:p>
            <a:pPr>
              <a:lnSpc>
                <a:spcPct val="80000"/>
              </a:lnSpc>
            </a:pPr>
            <a:r>
              <a:rPr lang="en-CA" dirty="0" smtClean="0">
                <a:solidFill>
                  <a:srgbClr val="FF0000"/>
                </a:solidFill>
                <a:latin typeface="+mj-lt"/>
              </a:rPr>
              <a:t>Regulatory Limitations</a:t>
            </a:r>
          </a:p>
          <a:p>
            <a:pPr>
              <a:lnSpc>
                <a:spcPct val="80000"/>
              </a:lnSpc>
            </a:pPr>
            <a:r>
              <a:rPr lang="en-CA" dirty="0" smtClean="0">
                <a:latin typeface="+mj-lt"/>
              </a:rPr>
              <a:t>Limitation on Capacity</a:t>
            </a:r>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smtClean="0"/>
              <a:t>Environmental Impacts and  Risks</a:t>
            </a:r>
            <a:r>
              <a:rPr lang="en-US" b="1" dirty="0"/>
              <a:t/>
            </a:r>
            <a:br>
              <a:rPr lang="en-US" b="1" dirty="0"/>
            </a:b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Air</a:t>
            </a:r>
          </a:p>
          <a:p>
            <a:pPr marL="457200" lvl="1" indent="0">
              <a:buNone/>
            </a:pPr>
            <a:r>
              <a:rPr lang="en-US" dirty="0" smtClean="0"/>
              <a:t>Refinery </a:t>
            </a:r>
            <a:r>
              <a:rPr lang="en-US" dirty="0"/>
              <a:t>emissions contain several major ozone precursors.  The associated impacts would be most significant near and downwind of a given facility. </a:t>
            </a:r>
            <a:endParaRPr lang="en-US" dirty="0" smtClean="0"/>
          </a:p>
          <a:p>
            <a:r>
              <a:rPr lang="en-US" dirty="0" smtClean="0"/>
              <a:t>Water </a:t>
            </a:r>
            <a:r>
              <a:rPr lang="en-US" dirty="0"/>
              <a:t>and </a:t>
            </a:r>
            <a:r>
              <a:rPr lang="en-US" dirty="0" smtClean="0"/>
              <a:t>soil</a:t>
            </a:r>
            <a:endParaRPr lang="en-US" dirty="0"/>
          </a:p>
          <a:p>
            <a:pPr marL="457200" lvl="1" indent="0">
              <a:buNone/>
            </a:pPr>
            <a:r>
              <a:rPr lang="en-US" dirty="0" smtClean="0"/>
              <a:t>Potential </a:t>
            </a:r>
            <a:r>
              <a:rPr lang="en-US" dirty="0"/>
              <a:t>for contamination from leaks and spills</a:t>
            </a:r>
          </a:p>
          <a:p>
            <a:r>
              <a:rPr lang="en-US" dirty="0" smtClean="0"/>
              <a:t>Carcinogens</a:t>
            </a:r>
            <a:endParaRPr lang="en-US" dirty="0"/>
          </a:p>
          <a:p>
            <a:pPr marL="457200" lvl="1" indent="0">
              <a:buNone/>
            </a:pPr>
            <a:r>
              <a:rPr lang="en-US" dirty="0" smtClean="0"/>
              <a:t> </a:t>
            </a:r>
            <a:r>
              <a:rPr lang="en-US" dirty="0"/>
              <a:t>B</a:t>
            </a:r>
            <a:r>
              <a:rPr lang="en-US" dirty="0" smtClean="0"/>
              <a:t>enzene </a:t>
            </a:r>
            <a:r>
              <a:rPr lang="en-US" dirty="0"/>
              <a:t>is a significant component of refinery air emissions</a:t>
            </a:r>
          </a:p>
          <a:p>
            <a:r>
              <a:rPr lang="en-US" dirty="0"/>
              <a:t>Global </a:t>
            </a:r>
            <a:r>
              <a:rPr lang="en-US" dirty="0" smtClean="0"/>
              <a:t>warming</a:t>
            </a:r>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476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b="1" dirty="0"/>
              <a:t>Market Environment Characterized by Rising Regulatory Costs and Excess Capacity Abroad</a:t>
            </a:r>
            <a:endParaRPr lang="en-US" dirty="0"/>
          </a:p>
          <a:p>
            <a:pPr marL="0" indent="0">
              <a:buNone/>
            </a:pPr>
            <a:endParaRPr lang="en-US" dirty="0"/>
          </a:p>
          <a:p>
            <a:pPr lvl="1"/>
            <a:r>
              <a:rPr lang="en-US" i="1" dirty="0"/>
              <a:t>Rising costs of production from recently enacted environmental and regulatory requirements.</a:t>
            </a:r>
            <a:endParaRPr lang="en-US" dirty="0"/>
          </a:p>
          <a:p>
            <a:pPr lvl="1"/>
            <a:r>
              <a:rPr lang="en-US" i="1" dirty="0"/>
              <a:t>Rising competition from foreign competitors – 7.6 – 8.8 million barrels per day (</a:t>
            </a:r>
            <a:r>
              <a:rPr lang="en-US" i="1" dirty="0" err="1"/>
              <a:t>mb</a:t>
            </a:r>
            <a:r>
              <a:rPr lang="en-US" i="1" dirty="0"/>
              <a:t>/d) of new refining capacity is expected to come online by 2015 – 80% of which will be built outside of the OECD. </a:t>
            </a:r>
            <a:r>
              <a:rPr lang="en-US" i="1" dirty="0" smtClean="0"/>
              <a:t>Flat </a:t>
            </a:r>
            <a:r>
              <a:rPr lang="en-US" i="1" dirty="0"/>
              <a:t>or declining demand for transportation fuels in the U.S. market</a:t>
            </a:r>
            <a:r>
              <a:rPr lang="en-US" i="1" dirty="0" smtClean="0"/>
              <a:t>.</a:t>
            </a:r>
            <a:endParaRPr lang="en-US" dirty="0"/>
          </a:p>
          <a:p>
            <a:pPr lvl="1"/>
            <a:r>
              <a:rPr lang="en-US" i="1" dirty="0" smtClean="0"/>
              <a:t>Rising </a:t>
            </a:r>
            <a:r>
              <a:rPr lang="en-US" i="1" dirty="0"/>
              <a:t>taxes, and biofuel mandates will further shrink margins and place 2.5 </a:t>
            </a:r>
            <a:r>
              <a:rPr lang="en-US" i="1" dirty="0" err="1"/>
              <a:t>mb</a:t>
            </a:r>
            <a:r>
              <a:rPr lang="en-US" i="1" dirty="0"/>
              <a:t>/d of the current 17.5 </a:t>
            </a:r>
            <a:r>
              <a:rPr lang="en-US" i="1" dirty="0" err="1"/>
              <a:t>mb</a:t>
            </a:r>
            <a:r>
              <a:rPr lang="en-US" i="1" dirty="0"/>
              <a:t>/d of domestic operable capacity at high risk of permanent closure early in the 2015-2030 forecast </a:t>
            </a:r>
            <a:r>
              <a:rPr lang="en-US" i="1" dirty="0" smtClean="0"/>
              <a:t>period.</a:t>
            </a:r>
            <a:endParaRPr lang="en-US" dirty="0"/>
          </a:p>
        </p:txBody>
      </p:sp>
      <p:sp>
        <p:nvSpPr>
          <p:cNvPr id="8" name="Title 1"/>
          <p:cNvSpPr txBox="1">
            <a:spLocks/>
          </p:cNvSpPr>
          <p:nvPr/>
        </p:nvSpPr>
        <p:spPr>
          <a:xfrm>
            <a:off x="457200" y="274638"/>
            <a:ext cx="8579296"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t>Future Regulation: Waxman-Markey Legislation</a:t>
            </a:r>
            <a:br>
              <a:rPr lang="en-US" sz="3200" b="1" dirty="0" smtClean="0"/>
            </a:br>
            <a:endParaRPr lang="en-US" sz="3200" dirty="0"/>
          </a:p>
        </p:txBody>
      </p:sp>
      <p:sp>
        <p:nvSpPr>
          <p:cNvPr id="9" name="Rectangle 8"/>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574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6293" r="-6293"/>
          <a:stretch>
            <a:fillRect/>
          </a:stretch>
        </p:blipFill>
        <p:spPr>
          <a:xfrm>
            <a:off x="0" y="1484784"/>
            <a:ext cx="9581493" cy="5006175"/>
          </a:xfrm>
        </p:spPr>
      </p:pic>
      <p:sp>
        <p:nvSpPr>
          <p:cNvPr id="6" name="Title 1"/>
          <p:cNvSpPr>
            <a:spLocks noGrp="1"/>
          </p:cNvSpPr>
          <p:nvPr>
            <p:ph type="title"/>
          </p:nvPr>
        </p:nvSpPr>
        <p:spPr>
          <a:xfrm>
            <a:off x="457200" y="274638"/>
            <a:ext cx="8579296" cy="1143000"/>
          </a:xfrm>
        </p:spPr>
        <p:txBody>
          <a:bodyPr>
            <a:noAutofit/>
          </a:bodyPr>
          <a:lstStyle/>
          <a:p>
            <a:r>
              <a:rPr lang="en-US" sz="3200" b="1" dirty="0" smtClean="0"/>
              <a:t>Future Regulation: Waxman-Markey Legislation</a:t>
            </a:r>
            <a:r>
              <a:rPr lang="en-US" sz="3200" b="1" dirty="0"/>
              <a:t/>
            </a:r>
            <a:br>
              <a:rPr lang="en-US" sz="3200" b="1" dirty="0"/>
            </a:br>
            <a:endParaRPr lang="en-US" sz="3200" dirty="0"/>
          </a:p>
        </p:txBody>
      </p:sp>
      <p:sp>
        <p:nvSpPr>
          <p:cNvPr id="7" name="Rectangle 6"/>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579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normAutofit fontScale="90000"/>
          </a:bodyPr>
          <a:lstStyle/>
          <a:p>
            <a:r>
              <a:rPr lang="en-US" sz="3600" b="1" dirty="0"/>
              <a:t>Future Regulation: Waxman-Markey Legislation</a:t>
            </a:r>
            <a:r>
              <a:rPr lang="en-US" b="1" dirty="0"/>
              <a:t/>
            </a:r>
            <a:br>
              <a:rPr lang="en-US" b="1" dirty="0"/>
            </a:br>
            <a:endParaRPr lang="en-US" b="1" dirty="0"/>
          </a:p>
        </p:txBody>
      </p:sp>
      <p:pic>
        <p:nvPicPr>
          <p:cNvPr id="4" name="Content Placeholder 3"/>
          <p:cNvPicPr>
            <a:picLocks noGrp="1" noChangeAspect="1"/>
          </p:cNvPicPr>
          <p:nvPr>
            <p:ph idx="1"/>
          </p:nvPr>
        </p:nvPicPr>
        <p:blipFill>
          <a:blip r:embed="rId2"/>
          <a:srcRect t="-11547" b="-11547"/>
          <a:stretch>
            <a:fillRect/>
          </a:stretch>
        </p:blipFill>
        <p:spPr>
          <a:xfrm>
            <a:off x="265860" y="1484784"/>
            <a:ext cx="8898280" cy="4680520"/>
          </a:xfrm>
        </p:spPr>
      </p:pic>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209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520" y="1628800"/>
            <a:ext cx="9252520" cy="432048"/>
          </a:xfrm>
          <a:prstGeom prst="rect">
            <a:avLst/>
          </a:prstGeom>
          <a:gradFill flip="none" rotWithShape="1">
            <a:gsLst>
              <a:gs pos="0">
                <a:schemeClr val="accent6">
                  <a:tint val="100000"/>
                  <a:shade val="100000"/>
                  <a:satMod val="130000"/>
                </a:schemeClr>
              </a:gs>
              <a:gs pos="100000">
                <a:schemeClr val="accent6">
                  <a:tint val="50000"/>
                  <a:shade val="100000"/>
                  <a:satMod val="350000"/>
                </a:schemeClr>
              </a:gs>
            </a:gsLst>
            <a:lin ang="16200000" scaled="0"/>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7544" y="188640"/>
            <a:ext cx="8229600" cy="1143000"/>
          </a:xfrm>
        </p:spPr>
        <p:txBody>
          <a:bodyPr/>
          <a:lstStyle/>
          <a:p>
            <a:r>
              <a:rPr lang="en-US" b="1" dirty="0" smtClean="0"/>
              <a:t>Implications</a:t>
            </a:r>
            <a:endParaRPr lang="en-US" b="1" dirty="0"/>
          </a:p>
        </p:txBody>
      </p:sp>
      <p:sp>
        <p:nvSpPr>
          <p:cNvPr id="3" name="Content Placeholder 2"/>
          <p:cNvSpPr>
            <a:spLocks noGrp="1"/>
          </p:cNvSpPr>
          <p:nvPr>
            <p:ph idx="1"/>
          </p:nvPr>
        </p:nvSpPr>
        <p:spPr>
          <a:xfrm>
            <a:off x="457200" y="1600200"/>
            <a:ext cx="8507288" cy="4525963"/>
          </a:xfrm>
        </p:spPr>
        <p:txBody>
          <a:bodyPr>
            <a:normAutofit lnSpcReduction="10000"/>
          </a:bodyPr>
          <a:lstStyle/>
          <a:p>
            <a:pPr marL="0" indent="0">
              <a:buNone/>
            </a:pPr>
            <a:r>
              <a:rPr lang="en-US" b="1" dirty="0"/>
              <a:t>Gasoline </a:t>
            </a:r>
            <a:r>
              <a:rPr lang="en-US" b="1" dirty="0" smtClean="0"/>
              <a:t>Prices</a:t>
            </a:r>
            <a:endParaRPr lang="en-US" dirty="0"/>
          </a:p>
          <a:p>
            <a:r>
              <a:rPr lang="en-US" i="1" dirty="0"/>
              <a:t>In the 2015</a:t>
            </a:r>
            <a:r>
              <a:rPr lang="en-US" i="1" dirty="0" smtClean="0"/>
              <a:t>-2030 gasoline </a:t>
            </a:r>
            <a:r>
              <a:rPr lang="en-US" i="1" dirty="0"/>
              <a:t>prices could rise by an average of $0.20 to $0.40 per gallon under the carbon costs calculated by the U.S. Environmental Protection Agency (EPA). </a:t>
            </a:r>
            <a:endParaRPr lang="en-US" i="1" dirty="0" smtClean="0"/>
          </a:p>
          <a:p>
            <a:r>
              <a:rPr lang="en-US" i="1" dirty="0" smtClean="0"/>
              <a:t>Gasoline</a:t>
            </a:r>
            <a:r>
              <a:rPr lang="en-US" i="1" dirty="0"/>
              <a:t>, and all other petroleum based transportation fuels, could rise by over $1/gallon under some CO</a:t>
            </a:r>
            <a:r>
              <a:rPr lang="en-US" i="1" baseline="-25000" dirty="0"/>
              <a:t>2</a:t>
            </a:r>
            <a:r>
              <a:rPr lang="en-US" i="1" dirty="0"/>
              <a:t> allowance cost forecasts by the U.S. Energy Information Administration (EIA).</a:t>
            </a:r>
            <a:endParaRPr lang="en-US" dirty="0"/>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68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Risk Measurement</a:t>
            </a:r>
            <a:endParaRPr lang="en-CA" sz="4800" b="1" dirty="0"/>
          </a:p>
        </p:txBody>
      </p:sp>
      <p:sp>
        <p:nvSpPr>
          <p:cNvPr id="3" name="Content Placeholder 2"/>
          <p:cNvSpPr>
            <a:spLocks noGrp="1"/>
          </p:cNvSpPr>
          <p:nvPr>
            <p:ph idx="1"/>
          </p:nvPr>
        </p:nvSpPr>
        <p:spPr>
          <a:xfrm>
            <a:off x="457200" y="1711349"/>
            <a:ext cx="7467600" cy="4525963"/>
          </a:xfrm>
        </p:spPr>
        <p:txBody>
          <a:bodyPr>
            <a:normAutofit/>
          </a:bodyPr>
          <a:lstStyle/>
          <a:p>
            <a:r>
              <a:rPr lang="en-US" dirty="0" smtClean="0">
                <a:latin typeface="+mj-lt"/>
              </a:rPr>
              <a:t>Sensitivity analysis</a:t>
            </a:r>
          </a:p>
          <a:p>
            <a:endParaRPr lang="en-US" dirty="0" smtClean="0">
              <a:latin typeface="+mj-lt"/>
            </a:endParaRPr>
          </a:p>
          <a:p>
            <a:r>
              <a:rPr lang="en-US" dirty="0" smtClean="0">
                <a:latin typeface="+mj-lt"/>
              </a:rPr>
              <a:t>Simulation Analysis</a:t>
            </a:r>
          </a:p>
          <a:p>
            <a:endParaRPr lang="en-US" dirty="0" smtClean="0">
              <a:latin typeface="+mj-lt"/>
            </a:endParaRPr>
          </a:p>
          <a:p>
            <a:r>
              <a:rPr lang="en-US" dirty="0" smtClean="0">
                <a:latin typeface="+mj-lt"/>
              </a:rPr>
              <a:t>Probability Estimation</a:t>
            </a:r>
          </a:p>
          <a:p>
            <a:endParaRPr lang="en-US" dirty="0" smtClean="0">
              <a:latin typeface="+mj-lt"/>
            </a:endParaRPr>
          </a:p>
          <a:p>
            <a:r>
              <a:rPr lang="en-US" dirty="0" smtClean="0">
                <a:latin typeface="+mj-lt"/>
              </a:rPr>
              <a:t>Value at Risk (</a:t>
            </a:r>
            <a:r>
              <a:rPr lang="en-US" dirty="0" err="1" smtClean="0">
                <a:latin typeface="+mj-lt"/>
              </a:rPr>
              <a:t>VaR</a:t>
            </a:r>
            <a:r>
              <a:rPr lang="en-US" dirty="0" smtClean="0">
                <a:latin typeface="+mj-lt"/>
              </a:rPr>
              <a:t>)</a:t>
            </a:r>
          </a:p>
          <a:p>
            <a:endParaRPr lang="en-US" dirty="0" smtClean="0">
              <a:latin typeface="+mj-lt"/>
            </a:endParaRPr>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6"/>
            <a:ext cx="8229600" cy="1143000"/>
          </a:xfrm>
        </p:spPr>
        <p:txBody>
          <a:bodyPr>
            <a:normAutofit/>
          </a:bodyPr>
          <a:lstStyle/>
          <a:p>
            <a:pPr algn="ctr"/>
            <a:r>
              <a:rPr lang="en-CA" sz="4800" b="1" dirty="0" smtClean="0"/>
              <a:t>Risk Management</a:t>
            </a:r>
            <a:endParaRPr lang="en-CA" sz="4800" b="1" dirty="0"/>
          </a:p>
        </p:txBody>
      </p:sp>
      <p:sp>
        <p:nvSpPr>
          <p:cNvPr id="3" name="Content Placeholder 2"/>
          <p:cNvSpPr>
            <a:spLocks noGrp="1"/>
          </p:cNvSpPr>
          <p:nvPr>
            <p:ph idx="1"/>
          </p:nvPr>
        </p:nvSpPr>
        <p:spPr/>
        <p:txBody>
          <a:bodyPr>
            <a:normAutofit fontScale="92500" lnSpcReduction="20000"/>
          </a:bodyPr>
          <a:lstStyle/>
          <a:p>
            <a:r>
              <a:rPr lang="en-US" dirty="0" smtClean="0">
                <a:latin typeface="+mj-lt"/>
              </a:rPr>
              <a:t>Diversification and Insurance</a:t>
            </a:r>
          </a:p>
          <a:p>
            <a:endParaRPr lang="en-US" dirty="0" smtClean="0">
              <a:latin typeface="+mj-lt"/>
            </a:endParaRPr>
          </a:p>
          <a:p>
            <a:r>
              <a:rPr lang="en-US" dirty="0" smtClean="0">
                <a:latin typeface="+mj-lt"/>
              </a:rPr>
              <a:t>OTC Forward Contracts</a:t>
            </a:r>
          </a:p>
          <a:p>
            <a:endParaRPr lang="en-US" dirty="0" smtClean="0">
              <a:latin typeface="+mj-lt"/>
            </a:endParaRPr>
          </a:p>
          <a:p>
            <a:r>
              <a:rPr lang="en-US" dirty="0" smtClean="0">
                <a:latin typeface="+mj-lt"/>
              </a:rPr>
              <a:t>Exchange-Traded Energy Futures</a:t>
            </a:r>
          </a:p>
          <a:p>
            <a:endParaRPr lang="en-US" dirty="0" smtClean="0">
              <a:latin typeface="+mj-lt"/>
            </a:endParaRPr>
          </a:p>
          <a:p>
            <a:r>
              <a:rPr lang="en-US" dirty="0" smtClean="0">
                <a:latin typeface="+mj-lt"/>
              </a:rPr>
              <a:t>Foreign Exchange Futures</a:t>
            </a:r>
          </a:p>
          <a:p>
            <a:endParaRPr lang="en-US" dirty="0" smtClean="0">
              <a:latin typeface="+mj-lt"/>
            </a:endParaRPr>
          </a:p>
          <a:p>
            <a:r>
              <a:rPr lang="en-US" dirty="0" smtClean="0">
                <a:latin typeface="+mj-lt"/>
              </a:rPr>
              <a:t>Hedging through Options</a:t>
            </a:r>
          </a:p>
          <a:p>
            <a:pPr>
              <a:buNone/>
            </a:pPr>
            <a:endParaRPr lang="en-US" dirty="0" smtClean="0">
              <a:latin typeface="+mj-lt"/>
            </a:endParaRPr>
          </a:p>
          <a:p>
            <a:endParaRPr lang="en-US" dirty="0" smtClean="0">
              <a:latin typeface="+mj-lt"/>
            </a:endParaRPr>
          </a:p>
          <a:p>
            <a:endParaRPr lang="en-US" dirty="0" smtClean="0">
              <a:latin typeface="+mj-lt"/>
            </a:endParaRPr>
          </a:p>
          <a:p>
            <a:pPr lvl="1"/>
            <a:endParaRPr lang="en-US" altLang="zh-CN" b="1" dirty="0" smtClean="0">
              <a:latin typeface="+mj-lt"/>
            </a:endParaRPr>
          </a:p>
          <a:p>
            <a:endParaRPr lang="en-CA" dirty="0">
              <a:latin typeface="+mj-lt"/>
            </a:endParaRPr>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931224" cy="940966"/>
          </a:xfrm>
        </p:spPr>
        <p:txBody>
          <a:bodyPr>
            <a:normAutofit/>
          </a:bodyPr>
          <a:lstStyle/>
          <a:p>
            <a:pPr algn="l"/>
            <a:r>
              <a:rPr lang="en-CA" sz="4000" b="1" dirty="0" smtClean="0">
                <a:solidFill>
                  <a:srgbClr val="000000"/>
                </a:solidFill>
              </a:rPr>
              <a:t>Main Sector in Oil and Gas Industry</a:t>
            </a:r>
            <a:endParaRPr lang="en-CA" sz="4000" b="1" dirty="0">
              <a:solidFill>
                <a:srgbClr val="000000"/>
              </a:solidFill>
            </a:endParaRPr>
          </a:p>
        </p:txBody>
      </p:sp>
      <p:sp>
        <p:nvSpPr>
          <p:cNvPr id="9" name="Rectangle 8"/>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55576" y="1772816"/>
            <a:ext cx="7505700" cy="3746500"/>
          </a:xfrm>
          <a:prstGeom prst="rect">
            <a:avLst/>
          </a:prstGeom>
        </p:spPr>
      </p:pic>
    </p:spTree>
    <p:extLst>
      <p:ext uri="{BB962C8B-B14F-4D97-AF65-F5344CB8AC3E}">
        <p14:creationId xmlns:p14="http://schemas.microsoft.com/office/powerpoint/2010/main" val="4155164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684001" y="260668"/>
            <a:ext cx="7771680" cy="1468954"/>
          </a:xfrm>
          <a:ln/>
        </p:spPr>
        <p:txBody>
          <a:bodyPr lIns="81639" tIns="40820" rIns="81639" bIns="40820" anchor="t"/>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b="1" dirty="0">
                <a:latin typeface="Corbel"/>
                <a:cs typeface="Corbel"/>
              </a:rPr>
              <a:t>Valero Energy Corporation</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560" y="1856355"/>
            <a:ext cx="4711680" cy="44183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542917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VLO - NYSE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001" y="1492013"/>
            <a:ext cx="7092000" cy="46732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2194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67544" y="116632"/>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Overview</a:t>
            </a:r>
          </a:p>
        </p:txBody>
      </p:sp>
      <p:sp>
        <p:nvSpPr>
          <p:cNvPr id="10242"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a:latin typeface="Calibri" charset="0"/>
              </a:rPr>
              <a:t>Fortune 500 company based in San Antonio, Texas</a:t>
            </a:r>
          </a:p>
          <a:p>
            <a:pPr>
              <a:spcBef>
                <a:spcPts val="579"/>
              </a:spcBef>
              <a:spcAft>
                <a:spcPts val="1293"/>
              </a:spcAft>
              <a:buSzPct val="45000"/>
              <a:buFont typeface="Wingdings" charset="2"/>
              <a:buChar char=""/>
            </a:pPr>
            <a:r>
              <a:rPr lang="en-US" sz="2900">
                <a:latin typeface="Calibri" charset="0"/>
              </a:rPr>
              <a:t>Incorporated in 1981 – Valero Refining &amp; Marketing Company</a:t>
            </a:r>
          </a:p>
          <a:p>
            <a:pPr>
              <a:spcBef>
                <a:spcPts val="579"/>
              </a:spcBef>
              <a:spcAft>
                <a:spcPts val="1293"/>
              </a:spcAft>
              <a:buSzPct val="45000"/>
              <a:buFont typeface="Wingdings" charset="2"/>
              <a:buChar char=""/>
            </a:pPr>
            <a:r>
              <a:rPr lang="en-US" sz="2900">
                <a:latin typeface="Calibri" charset="0"/>
              </a:rPr>
              <a:t>Changed name in 1997 to Valero Energy Corporation</a:t>
            </a:r>
          </a:p>
          <a:p>
            <a:pPr>
              <a:spcBef>
                <a:spcPts val="579"/>
              </a:spcBef>
              <a:spcAft>
                <a:spcPts val="1293"/>
              </a:spcAft>
              <a:buSzPct val="45000"/>
              <a:buFont typeface="Wingdings" charset="2"/>
              <a:buChar char=""/>
            </a:pPr>
            <a:r>
              <a:rPr lang="en-US" sz="2900">
                <a:latin typeface="Calibri" charset="0"/>
              </a:rPr>
              <a:t>22,000 employees</a:t>
            </a:r>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9993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467544" y="18864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Executives</a:t>
            </a:r>
          </a:p>
        </p:txBody>
      </p:sp>
      <p:sp>
        <p:nvSpPr>
          <p:cNvPr id="11266" name="Rectangle 2"/>
          <p:cNvSpPr>
            <a:spLocks noGrp="1" noChangeArrowheads="1"/>
          </p:cNvSpPr>
          <p:nvPr>
            <p:ph type="body" idx="4294967295"/>
          </p:nvPr>
        </p:nvSpPr>
        <p:spPr>
          <a:xfrm>
            <a:off x="1835696" y="1268760"/>
            <a:ext cx="2992320" cy="2534666"/>
          </a:xfrm>
          <a:ln/>
        </p:spPr>
        <p:txBody>
          <a:bodyPr>
            <a:normAutofit/>
          </a:bodyPr>
          <a:lstStyle/>
          <a:p>
            <a:pPr indent="-305285">
              <a:spcAft>
                <a:spcPct val="0"/>
              </a:spcAft>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1800" dirty="0"/>
              <a:t>Bill </a:t>
            </a:r>
            <a:r>
              <a:rPr lang="en-US" sz="1800" dirty="0" err="1"/>
              <a:t>Klesse</a:t>
            </a:r>
            <a:r>
              <a:rPr lang="en-US" sz="1800" dirty="0"/>
              <a:t/>
            </a:r>
            <a:br>
              <a:rPr lang="en-US" sz="1800" dirty="0"/>
            </a:br>
            <a:r>
              <a:rPr lang="en-US" sz="1800" i="1" dirty="0"/>
              <a:t>Chairman of the Board, CEO and President</a:t>
            </a:r>
          </a:p>
          <a:p>
            <a:pPr indent="-305285">
              <a:spcAft>
                <a:spcPct val="0"/>
              </a:spcAft>
              <a:buSzPct val="45000"/>
              <a:buFont typeface="Arial"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1800" dirty="0"/>
              <a:t>Started out as chemical engineer</a:t>
            </a:r>
          </a:p>
          <a:p>
            <a:pPr indent="-305285">
              <a:spcAft>
                <a:spcPct val="0"/>
              </a:spcAft>
              <a:buSzPct val="45000"/>
              <a:buFont typeface="Arial"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1800" dirty="0" err="1"/>
              <a:t>BSci</a:t>
            </a:r>
            <a:r>
              <a:rPr lang="en-US" sz="1800" dirty="0"/>
              <a:t> </a:t>
            </a:r>
            <a:r>
              <a:rPr lang="en-US" sz="1800" dirty="0" err="1"/>
              <a:t>Chem</a:t>
            </a:r>
            <a:r>
              <a:rPr lang="en-US" sz="1800" dirty="0"/>
              <a:t> </a:t>
            </a:r>
            <a:r>
              <a:rPr lang="en-US" sz="1800" dirty="0" err="1"/>
              <a:t>Eng</a:t>
            </a:r>
            <a:endParaRPr lang="en-US" sz="1800" dirty="0"/>
          </a:p>
          <a:p>
            <a:pPr indent="-305285">
              <a:spcAft>
                <a:spcPct val="0"/>
              </a:spcAft>
              <a:buSzPct val="45000"/>
              <a:buFont typeface="Arial"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1800" dirty="0"/>
              <a:t>MBA in Finance</a:t>
            </a:r>
          </a:p>
        </p:txBody>
      </p:sp>
      <p:sp>
        <p:nvSpPr>
          <p:cNvPr id="11267" name="Rectangle 3"/>
          <p:cNvSpPr>
            <a:spLocks noGrp="1" noChangeArrowheads="1"/>
          </p:cNvSpPr>
          <p:nvPr>
            <p:ph type="body" idx="4294967295"/>
          </p:nvPr>
        </p:nvSpPr>
        <p:spPr>
          <a:xfrm>
            <a:off x="6112800" y="1268774"/>
            <a:ext cx="3029760" cy="3032958"/>
          </a:xfrm>
          <a:ln/>
        </p:spPr>
        <p:txBody>
          <a:bodyPr/>
          <a:lstStyle/>
          <a:p>
            <a:pPr indent="-30528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1800" dirty="0"/>
              <a:t>Mike </a:t>
            </a:r>
            <a:r>
              <a:rPr lang="en-US" sz="1800" dirty="0" err="1"/>
              <a:t>Ciskowski</a:t>
            </a:r>
            <a:r>
              <a:rPr lang="en-US" sz="1800" dirty="0"/>
              <a:t/>
            </a:r>
            <a:br>
              <a:rPr lang="en-US" sz="1800" dirty="0"/>
            </a:br>
            <a:r>
              <a:rPr lang="en-US" sz="1800" i="1" dirty="0"/>
              <a:t>Executive Vice President and Chief Financial Officer</a:t>
            </a:r>
          </a:p>
          <a:p>
            <a:pPr indent="-305285">
              <a:buSzPct val="45000"/>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1800" dirty="0"/>
              <a:t>Responsible for Treasury, Finance, Accounting, Internal Audit, Trading Controls and Insurance</a:t>
            </a:r>
          </a:p>
          <a:p>
            <a:pPr indent="-305285">
              <a:buSzPct val="45000"/>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1800" dirty="0"/>
              <a:t>BBA &amp; MBA in Finance</a:t>
            </a:r>
          </a:p>
          <a:p>
            <a:pPr indent="-30528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sz="1600" dirty="0"/>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0" y="1268774"/>
            <a:ext cx="1209600" cy="1666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00" y="1268774"/>
            <a:ext cx="1180800" cy="1666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01" y="3918653"/>
            <a:ext cx="1162080" cy="1666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1" name="Rectangle 7"/>
          <p:cNvSpPr>
            <a:spLocks noChangeArrowheads="1"/>
          </p:cNvSpPr>
          <p:nvPr/>
        </p:nvSpPr>
        <p:spPr bwMode="auto">
          <a:xfrm>
            <a:off x="1795680" y="3918653"/>
            <a:ext cx="3136319" cy="312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9" tIns="40820" rIns="81639" bIns="40820">
            <a:spAutoFit/>
          </a:bodyPr>
          <a:lstStyle/>
          <a:p>
            <a:pPr marL="259204" indent="-253444">
              <a:tabLst>
                <a:tab pos="259204" algn="l"/>
                <a:tab pos="665290" algn="l"/>
                <a:tab pos="1072816" algn="l"/>
                <a:tab pos="1480342" algn="l"/>
                <a:tab pos="1887868" algn="l"/>
                <a:tab pos="2295394" algn="l"/>
                <a:tab pos="2702920" algn="l"/>
                <a:tab pos="3110446" algn="l"/>
                <a:tab pos="3517972" algn="l"/>
                <a:tab pos="3925498" algn="l"/>
                <a:tab pos="4333024" algn="l"/>
                <a:tab pos="4740550" algn="l"/>
                <a:tab pos="5148076" algn="l"/>
                <a:tab pos="5555602" algn="l"/>
                <a:tab pos="5963128" algn="l"/>
                <a:tab pos="6370654" algn="l"/>
                <a:tab pos="6778180" algn="l"/>
                <a:tab pos="7185706" algn="l"/>
                <a:tab pos="7593233" algn="l"/>
                <a:tab pos="8000758" algn="l"/>
                <a:tab pos="8408285" algn="l"/>
              </a:tabLst>
            </a:pPr>
            <a:r>
              <a:rPr lang="en-CA" dirty="0">
                <a:solidFill>
                  <a:srgbClr val="000000"/>
                </a:solidFill>
                <a:latin typeface="Calibri" charset="0"/>
              </a:rPr>
              <a:t>Jay Browning</a:t>
            </a:r>
            <a:br>
              <a:rPr lang="en-CA" dirty="0">
                <a:solidFill>
                  <a:srgbClr val="000000"/>
                </a:solidFill>
                <a:latin typeface="Calibri" charset="0"/>
              </a:rPr>
            </a:br>
            <a:r>
              <a:rPr lang="en-CA" i="1" dirty="0">
                <a:solidFill>
                  <a:srgbClr val="000000"/>
                </a:solidFill>
                <a:latin typeface="Calibri" charset="0"/>
              </a:rPr>
              <a:t>Senior Vice President-Corporate Law and Secretary</a:t>
            </a:r>
          </a:p>
          <a:p>
            <a:pPr marL="259204" indent="-253444">
              <a:buSzPct val="45000"/>
              <a:buFont typeface="Arial" charset="0"/>
              <a:buChar char="•"/>
              <a:tabLst>
                <a:tab pos="259204" algn="l"/>
                <a:tab pos="665290" algn="l"/>
                <a:tab pos="1072816" algn="l"/>
                <a:tab pos="1480342" algn="l"/>
                <a:tab pos="1887868" algn="l"/>
                <a:tab pos="2295394" algn="l"/>
                <a:tab pos="2702920" algn="l"/>
                <a:tab pos="3110446" algn="l"/>
                <a:tab pos="3517972" algn="l"/>
                <a:tab pos="3925498" algn="l"/>
                <a:tab pos="4333024" algn="l"/>
                <a:tab pos="4740550" algn="l"/>
                <a:tab pos="5148076" algn="l"/>
                <a:tab pos="5555602" algn="l"/>
                <a:tab pos="5963128" algn="l"/>
                <a:tab pos="6370654" algn="l"/>
                <a:tab pos="6778180" algn="l"/>
                <a:tab pos="7185706" algn="l"/>
                <a:tab pos="7593233" algn="l"/>
                <a:tab pos="8000758" algn="l"/>
                <a:tab pos="8408285" algn="l"/>
              </a:tabLst>
            </a:pPr>
            <a:r>
              <a:rPr lang="en-CA" dirty="0">
                <a:solidFill>
                  <a:srgbClr val="000000"/>
                </a:solidFill>
                <a:latin typeface="Calibri" charset="0"/>
              </a:rPr>
              <a:t>R</a:t>
            </a:r>
            <a:r>
              <a:rPr lang="en-CA" dirty="0" smtClean="0">
                <a:solidFill>
                  <a:srgbClr val="000000"/>
                </a:solidFill>
                <a:latin typeface="Calibri" charset="0"/>
              </a:rPr>
              <a:t>esponsible </a:t>
            </a:r>
            <a:r>
              <a:rPr lang="en-CA" dirty="0">
                <a:solidFill>
                  <a:srgbClr val="000000"/>
                </a:solidFill>
                <a:latin typeface="Calibri" charset="0"/>
              </a:rPr>
              <a:t>for Corporate Governance, Finance, Securities and Exchange Commission, and Information Systems Support. </a:t>
            </a:r>
          </a:p>
          <a:p>
            <a:pPr marL="259204" indent="-253444">
              <a:buSzPct val="45000"/>
              <a:buFont typeface="Arial" charset="0"/>
              <a:buChar char="•"/>
              <a:tabLst>
                <a:tab pos="259204" algn="l"/>
                <a:tab pos="665290" algn="l"/>
                <a:tab pos="1072816" algn="l"/>
                <a:tab pos="1480342" algn="l"/>
                <a:tab pos="1887868" algn="l"/>
                <a:tab pos="2295394" algn="l"/>
                <a:tab pos="2702920" algn="l"/>
                <a:tab pos="3110446" algn="l"/>
                <a:tab pos="3517972" algn="l"/>
                <a:tab pos="3925498" algn="l"/>
                <a:tab pos="4333024" algn="l"/>
                <a:tab pos="4740550" algn="l"/>
                <a:tab pos="5148076" algn="l"/>
                <a:tab pos="5555602" algn="l"/>
                <a:tab pos="5963128" algn="l"/>
                <a:tab pos="6370654" algn="l"/>
                <a:tab pos="6778180" algn="l"/>
                <a:tab pos="7185706" algn="l"/>
                <a:tab pos="7593233" algn="l"/>
                <a:tab pos="8000758" algn="l"/>
                <a:tab pos="8408285" algn="l"/>
              </a:tabLst>
            </a:pPr>
            <a:r>
              <a:rPr lang="en-CA" dirty="0">
                <a:solidFill>
                  <a:srgbClr val="000000"/>
                </a:solidFill>
                <a:latin typeface="Calibri" charset="0"/>
              </a:rPr>
              <a:t>BBA &amp; MBA in Finance</a:t>
            </a:r>
          </a:p>
          <a:p>
            <a:pPr marL="259204" indent="-253444">
              <a:tabLst>
                <a:tab pos="259204" algn="l"/>
                <a:tab pos="665290" algn="l"/>
                <a:tab pos="1072816" algn="l"/>
                <a:tab pos="1480342" algn="l"/>
                <a:tab pos="1887868" algn="l"/>
                <a:tab pos="2295394" algn="l"/>
                <a:tab pos="2702920" algn="l"/>
                <a:tab pos="3110446" algn="l"/>
                <a:tab pos="3517972" algn="l"/>
                <a:tab pos="3925498" algn="l"/>
                <a:tab pos="4333024" algn="l"/>
                <a:tab pos="4740550" algn="l"/>
                <a:tab pos="5148076" algn="l"/>
                <a:tab pos="5555602" algn="l"/>
                <a:tab pos="5963128" algn="l"/>
                <a:tab pos="6370654" algn="l"/>
                <a:tab pos="6778180" algn="l"/>
                <a:tab pos="7185706" algn="l"/>
                <a:tab pos="7593233" algn="l"/>
                <a:tab pos="8000758" algn="l"/>
                <a:tab pos="8408285" algn="l"/>
              </a:tabLst>
            </a:pPr>
            <a:endParaRPr lang="en-CA" dirty="0">
              <a:solidFill>
                <a:srgbClr val="000000"/>
              </a:solidFill>
              <a:latin typeface="Calibri" charset="0"/>
            </a:endParaRPr>
          </a:p>
        </p:txBody>
      </p:sp>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1600" y="3885528"/>
            <a:ext cx="1162080" cy="16662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3" name="Rectangle 9"/>
          <p:cNvSpPr>
            <a:spLocks noChangeArrowheads="1"/>
          </p:cNvSpPr>
          <p:nvPr/>
        </p:nvSpPr>
        <p:spPr bwMode="auto">
          <a:xfrm>
            <a:off x="6223680" y="3918653"/>
            <a:ext cx="2812815" cy="2575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9" tIns="40820" rIns="81639" bIns="40820">
            <a:spAutoFit/>
          </a:bodyPr>
          <a:lstStyle/>
          <a:p>
            <a:pPr marL="259204" indent="-253444">
              <a:tabLst>
                <a:tab pos="259204" algn="l"/>
                <a:tab pos="665290" algn="l"/>
                <a:tab pos="1072816" algn="l"/>
                <a:tab pos="1480342" algn="l"/>
                <a:tab pos="1887868" algn="l"/>
                <a:tab pos="2295394" algn="l"/>
                <a:tab pos="2702920" algn="l"/>
                <a:tab pos="3110446" algn="l"/>
                <a:tab pos="3517972" algn="l"/>
                <a:tab pos="3925498" algn="l"/>
                <a:tab pos="4333024" algn="l"/>
                <a:tab pos="4740550" algn="l"/>
                <a:tab pos="5148076" algn="l"/>
                <a:tab pos="5555602" algn="l"/>
                <a:tab pos="5963128" algn="l"/>
                <a:tab pos="6370654" algn="l"/>
                <a:tab pos="6778180" algn="l"/>
                <a:tab pos="7185706" algn="l"/>
                <a:tab pos="7593233" algn="l"/>
                <a:tab pos="8000758" algn="l"/>
                <a:tab pos="8408285" algn="l"/>
              </a:tabLst>
            </a:pPr>
            <a:r>
              <a:rPr lang="en-CA" dirty="0">
                <a:solidFill>
                  <a:srgbClr val="000000"/>
                </a:solidFill>
                <a:latin typeface="Calibri" charset="0"/>
              </a:rPr>
              <a:t>Donna </a:t>
            </a:r>
            <a:r>
              <a:rPr lang="en-CA" dirty="0" err="1">
                <a:solidFill>
                  <a:srgbClr val="000000"/>
                </a:solidFill>
                <a:latin typeface="Calibri" charset="0"/>
              </a:rPr>
              <a:t>Titzman</a:t>
            </a:r>
            <a:r>
              <a:rPr lang="en-CA" dirty="0">
                <a:solidFill>
                  <a:srgbClr val="000000"/>
                </a:solidFill>
                <a:latin typeface="Calibri" charset="0"/>
              </a:rPr>
              <a:t/>
            </a:r>
            <a:br>
              <a:rPr lang="en-CA" dirty="0">
                <a:solidFill>
                  <a:srgbClr val="000000"/>
                </a:solidFill>
                <a:latin typeface="Calibri" charset="0"/>
              </a:rPr>
            </a:br>
            <a:r>
              <a:rPr lang="en-CA" i="1" dirty="0">
                <a:solidFill>
                  <a:srgbClr val="000000"/>
                </a:solidFill>
                <a:latin typeface="Calibri" charset="0"/>
              </a:rPr>
              <a:t>Vice President and Treasurer</a:t>
            </a:r>
          </a:p>
          <a:p>
            <a:pPr marL="259204" indent="-253444">
              <a:buSzPct val="45000"/>
              <a:buFont typeface="Arial" charset="0"/>
              <a:buChar char="•"/>
              <a:tabLst>
                <a:tab pos="259204" algn="l"/>
                <a:tab pos="665290" algn="l"/>
                <a:tab pos="1072816" algn="l"/>
                <a:tab pos="1480342" algn="l"/>
                <a:tab pos="1887868" algn="l"/>
                <a:tab pos="2295394" algn="l"/>
                <a:tab pos="2702920" algn="l"/>
                <a:tab pos="3110446" algn="l"/>
                <a:tab pos="3517972" algn="l"/>
                <a:tab pos="3925498" algn="l"/>
                <a:tab pos="4333024" algn="l"/>
                <a:tab pos="4740550" algn="l"/>
                <a:tab pos="5148076" algn="l"/>
                <a:tab pos="5555602" algn="l"/>
                <a:tab pos="5963128" algn="l"/>
                <a:tab pos="6370654" algn="l"/>
                <a:tab pos="6778180" algn="l"/>
                <a:tab pos="7185706" algn="l"/>
                <a:tab pos="7593233" algn="l"/>
                <a:tab pos="8000758" algn="l"/>
                <a:tab pos="8408285" algn="l"/>
              </a:tabLst>
            </a:pPr>
            <a:r>
              <a:rPr lang="en-CA" dirty="0">
                <a:solidFill>
                  <a:srgbClr val="000000"/>
                </a:solidFill>
                <a:latin typeface="Calibri" charset="0"/>
              </a:rPr>
              <a:t>Responsible for the company’s banking, cash management, customer credit and investment management areas.</a:t>
            </a:r>
          </a:p>
          <a:p>
            <a:pPr marL="259204" indent="-253444">
              <a:buSzPct val="45000"/>
              <a:buFont typeface="Arial" charset="0"/>
              <a:buChar char="•"/>
              <a:tabLst>
                <a:tab pos="259204" algn="l"/>
                <a:tab pos="665290" algn="l"/>
                <a:tab pos="1072816" algn="l"/>
                <a:tab pos="1480342" algn="l"/>
                <a:tab pos="1887868" algn="l"/>
                <a:tab pos="2295394" algn="l"/>
                <a:tab pos="2702920" algn="l"/>
                <a:tab pos="3110446" algn="l"/>
                <a:tab pos="3517972" algn="l"/>
                <a:tab pos="3925498" algn="l"/>
                <a:tab pos="4333024" algn="l"/>
                <a:tab pos="4740550" algn="l"/>
                <a:tab pos="5148076" algn="l"/>
                <a:tab pos="5555602" algn="l"/>
                <a:tab pos="5963128" algn="l"/>
                <a:tab pos="6370654" algn="l"/>
                <a:tab pos="6778180" algn="l"/>
                <a:tab pos="7185706" algn="l"/>
                <a:tab pos="7593233" algn="l"/>
                <a:tab pos="8000758" algn="l"/>
                <a:tab pos="8408285" algn="l"/>
              </a:tabLst>
            </a:pPr>
            <a:r>
              <a:rPr lang="en-CA" dirty="0">
                <a:solidFill>
                  <a:srgbClr val="000000"/>
                </a:solidFill>
                <a:latin typeface="Calibri" charset="0"/>
              </a:rPr>
              <a:t>BBA Accounting, CPA</a:t>
            </a:r>
          </a:p>
        </p:txBody>
      </p:sp>
      <p:sp>
        <p:nvSpPr>
          <p:cNvPr id="11" name="Rectangle 10"/>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512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467544" y="18864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Segments</a:t>
            </a:r>
          </a:p>
        </p:txBody>
      </p:sp>
      <p:sp>
        <p:nvSpPr>
          <p:cNvPr id="12290" name="Text Box 2"/>
          <p:cNvSpPr txBox="1">
            <a:spLocks noChangeArrowheads="1"/>
          </p:cNvSpPr>
          <p:nvPr/>
        </p:nvSpPr>
        <p:spPr bwMode="auto">
          <a:xfrm>
            <a:off x="489600" y="1306217"/>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42900" indent="-33655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9pPr>
          </a:lstStyle>
          <a:p>
            <a:pPr>
              <a:spcBef>
                <a:spcPts val="579"/>
              </a:spcBef>
              <a:spcAft>
                <a:spcPts val="1293"/>
              </a:spcAft>
            </a:pPr>
            <a:r>
              <a:rPr lang="en-US" sz="2100" b="1" u="sng">
                <a:latin typeface="Calibri" charset="0"/>
              </a:rPr>
              <a:t>Refining</a:t>
            </a:r>
            <a:r>
              <a:rPr lang="en-US" sz="2100">
                <a:latin typeface="Calibri" charset="0"/>
              </a:rPr>
              <a:t> </a:t>
            </a:r>
          </a:p>
          <a:p>
            <a:pPr>
              <a:spcBef>
                <a:spcPts val="579"/>
              </a:spcBef>
              <a:spcAft>
                <a:spcPts val="1293"/>
              </a:spcAft>
              <a:buSzPct val="45000"/>
              <a:buFont typeface="Wingdings" charset="2"/>
              <a:buChar char=""/>
            </a:pPr>
            <a:r>
              <a:rPr lang="en-US" sz="2100">
                <a:latin typeface="Calibri" charset="0"/>
              </a:rPr>
              <a:t>Refining operations, wholesale marketing, product supply and distribution, and transportation operations</a:t>
            </a:r>
          </a:p>
          <a:p>
            <a:pPr>
              <a:spcBef>
                <a:spcPts val="579"/>
              </a:spcBef>
              <a:spcAft>
                <a:spcPts val="1293"/>
              </a:spcAft>
            </a:pPr>
            <a:r>
              <a:rPr lang="en-US" sz="2100" b="1" u="sng">
                <a:latin typeface="Calibri" charset="0"/>
              </a:rPr>
              <a:t>Ethanol</a:t>
            </a:r>
            <a:r>
              <a:rPr lang="en-US" sz="2100">
                <a:latin typeface="Calibri" charset="0"/>
              </a:rPr>
              <a:t> </a:t>
            </a:r>
          </a:p>
          <a:p>
            <a:pPr>
              <a:spcBef>
                <a:spcPts val="579"/>
              </a:spcBef>
              <a:spcAft>
                <a:spcPts val="1293"/>
              </a:spcAft>
              <a:buSzPct val="45000"/>
              <a:buFont typeface="Wingdings" charset="2"/>
              <a:buChar char=""/>
            </a:pPr>
            <a:r>
              <a:rPr lang="en-US" sz="2100">
                <a:latin typeface="Calibri" charset="0"/>
              </a:rPr>
              <a:t>Sales of internally produced ethanol and distillers grains </a:t>
            </a:r>
          </a:p>
          <a:p>
            <a:pPr>
              <a:spcBef>
                <a:spcPts val="579"/>
              </a:spcBef>
              <a:spcAft>
                <a:spcPts val="1293"/>
              </a:spcAft>
              <a:buSzPct val="45000"/>
              <a:buFont typeface="Wingdings" charset="2"/>
              <a:buChar char=""/>
            </a:pPr>
            <a:r>
              <a:rPr lang="en-US" sz="2100">
                <a:latin typeface="Calibri" charset="0"/>
              </a:rPr>
              <a:t>Our ethanol operations are geographically located in the central plains region of the U.S.</a:t>
            </a:r>
          </a:p>
          <a:p>
            <a:pPr>
              <a:spcBef>
                <a:spcPts val="579"/>
              </a:spcBef>
              <a:spcAft>
                <a:spcPts val="1293"/>
              </a:spcAft>
            </a:pPr>
            <a:r>
              <a:rPr lang="en-US" sz="2100" b="1" u="sng">
                <a:latin typeface="Calibri" charset="0"/>
              </a:rPr>
              <a:t>Retail </a:t>
            </a:r>
          </a:p>
          <a:p>
            <a:pPr>
              <a:spcBef>
                <a:spcPts val="579"/>
              </a:spcBef>
              <a:spcAft>
                <a:spcPts val="1293"/>
              </a:spcAft>
              <a:buSzPct val="45000"/>
              <a:buFont typeface="Wingdings" charset="2"/>
              <a:buChar char=""/>
            </a:pPr>
            <a:r>
              <a:rPr lang="en-US" sz="2100">
                <a:latin typeface="Calibri" charset="0"/>
              </a:rPr>
              <a:t>Company-operated convenience stores, Canadian dealers/jobbers, truckstop facilities, cardlock facilities, and home heating oil operations. </a:t>
            </a:r>
          </a:p>
          <a:p>
            <a:pPr>
              <a:spcBef>
                <a:spcPts val="579"/>
              </a:spcBef>
              <a:spcAft>
                <a:spcPts val="1293"/>
              </a:spcAft>
              <a:buSzPct val="45000"/>
              <a:buFont typeface="Wingdings" charset="2"/>
              <a:buChar char=""/>
            </a:pPr>
            <a:r>
              <a:rPr lang="en-US" sz="2100">
                <a:latin typeface="Calibri" charset="0"/>
              </a:rPr>
              <a:t>Segregated into Retail-US and Retail-Canada</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0578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01" y="118093"/>
            <a:ext cx="7416000" cy="65195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53529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467544" y="-17295"/>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Competitors</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281" y="1196766"/>
            <a:ext cx="6325920" cy="52565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Rectangle 3"/>
          <p:cNvSpPr>
            <a:spLocks noChangeArrowheads="1"/>
          </p:cNvSpPr>
          <p:nvPr/>
        </p:nvSpPr>
        <p:spPr bwMode="auto">
          <a:xfrm>
            <a:off x="1546560" y="1196767"/>
            <a:ext cx="6336000" cy="469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2500">
                <a:solidFill>
                  <a:srgbClr val="FF0000"/>
                </a:solidFill>
                <a:latin typeface="Calibri" charset="0"/>
              </a:rPr>
              <a:t>2010 Refining Capacity in USA</a:t>
            </a:r>
          </a:p>
        </p:txBody>
      </p:sp>
      <p:cxnSp>
        <p:nvCxnSpPr>
          <p:cNvPr id="14340" name="AutoShape 4"/>
          <p:cNvCxnSpPr>
            <a:cxnSpLocks noChangeShapeType="1"/>
          </p:cNvCxnSpPr>
          <p:nvPr/>
        </p:nvCxnSpPr>
        <p:spPr bwMode="auto">
          <a:xfrm>
            <a:off x="881280" y="2456898"/>
            <a:ext cx="1241280" cy="1441"/>
          </a:xfrm>
          <a:prstGeom prst="bentConnector3">
            <a:avLst>
              <a:gd name="adj1" fmla="val 50000"/>
            </a:avLst>
          </a:prstGeom>
          <a:noFill/>
          <a:ln w="38160">
            <a:solidFill>
              <a:srgbClr val="C0504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Rectangle 5"/>
          <p:cNvSpPr/>
          <p:nvPr/>
        </p:nvSpPr>
        <p:spPr>
          <a:xfrm>
            <a:off x="0" y="980728"/>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3005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467544" y="18864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Financial Statements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819"/>
            <a:ext cx="9142560" cy="42498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97976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67544" y="-243408"/>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Segment Revenues</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0" y="4730897"/>
            <a:ext cx="8064000" cy="21155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000" y="1052736"/>
            <a:ext cx="4896000" cy="36450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83671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9857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040" y="43205"/>
            <a:ext cx="5209920" cy="67730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63028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Petroleum Refining</a:t>
            </a:r>
            <a:endParaRPr lang="en-US" dirty="0"/>
          </a:p>
        </p:txBody>
      </p:sp>
      <p:sp>
        <p:nvSpPr>
          <p:cNvPr id="3" name="Content Placeholder 2"/>
          <p:cNvSpPr>
            <a:spLocks noGrp="1"/>
          </p:cNvSpPr>
          <p:nvPr>
            <p:ph idx="1"/>
          </p:nvPr>
        </p:nvSpPr>
        <p:spPr>
          <a:xfrm>
            <a:off x="467544" y="1784573"/>
            <a:ext cx="7776864" cy="4236715"/>
          </a:xfrm>
        </p:spPr>
        <p:txBody>
          <a:bodyPr>
            <a:normAutofit fontScale="92500" lnSpcReduction="10000"/>
          </a:bodyPr>
          <a:lstStyle/>
          <a:p>
            <a:r>
              <a:rPr lang="en-US" dirty="0"/>
              <a:t>A </a:t>
            </a:r>
            <a:r>
              <a:rPr lang="en-US" dirty="0" smtClean="0"/>
              <a:t>refinery </a:t>
            </a:r>
            <a:r>
              <a:rPr lang="en-US" dirty="0"/>
              <a:t>takes a raw material (crude oil) and transforms it into petrol and hundreds of other useful products</a:t>
            </a:r>
            <a:r>
              <a:rPr lang="en-US" dirty="0" smtClean="0"/>
              <a:t>.</a:t>
            </a:r>
          </a:p>
          <a:p>
            <a:r>
              <a:rPr lang="en-US" dirty="0" smtClean="0"/>
              <a:t>What refining does:</a:t>
            </a:r>
          </a:p>
          <a:p>
            <a:pPr lvl="1"/>
            <a:r>
              <a:rPr lang="en-US" dirty="0"/>
              <a:t>Adjusts and reshapes </a:t>
            </a:r>
            <a:r>
              <a:rPr lang="en-US" dirty="0" smtClean="0"/>
              <a:t>molecules</a:t>
            </a:r>
          </a:p>
          <a:p>
            <a:pPr lvl="1"/>
            <a:r>
              <a:rPr lang="en-US" dirty="0" smtClean="0"/>
              <a:t>Standardizes product</a:t>
            </a:r>
          </a:p>
          <a:p>
            <a:pPr lvl="1"/>
            <a:r>
              <a:rPr lang="en-US" dirty="0" smtClean="0"/>
              <a:t>Removes </a:t>
            </a:r>
            <a:r>
              <a:rPr lang="en-US" dirty="0"/>
              <a:t>contaminants to meet requirements for: </a:t>
            </a:r>
            <a:endParaRPr lang="en-US" dirty="0" smtClean="0"/>
          </a:p>
          <a:p>
            <a:pPr lvl="2"/>
            <a:r>
              <a:rPr lang="en-US" dirty="0" smtClean="0"/>
              <a:t>end</a:t>
            </a:r>
            <a:r>
              <a:rPr lang="en-US" dirty="0"/>
              <a:t>-user </a:t>
            </a:r>
            <a:r>
              <a:rPr lang="en-US" dirty="0" smtClean="0"/>
              <a:t>performance</a:t>
            </a:r>
            <a:endParaRPr lang="en-US" dirty="0"/>
          </a:p>
          <a:p>
            <a:pPr lvl="2"/>
            <a:r>
              <a:rPr lang="en-US" dirty="0" smtClean="0"/>
              <a:t> </a:t>
            </a:r>
            <a:r>
              <a:rPr lang="en-US" dirty="0"/>
              <a:t>environmental regulations </a:t>
            </a:r>
          </a:p>
          <a:p>
            <a:pPr lvl="1"/>
            <a:endParaRPr lang="en-US" dirty="0" smtClean="0"/>
          </a:p>
          <a:p>
            <a:endParaRPr lang="en-US" dirty="0" smtClean="0"/>
          </a:p>
        </p:txBody>
      </p:sp>
      <p:sp>
        <p:nvSpPr>
          <p:cNvPr id="5" name="Rectangle 4"/>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566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001" y="0"/>
            <a:ext cx="5133600" cy="68680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Rectangle 2"/>
          <p:cNvSpPr>
            <a:spLocks noChangeArrowheads="1"/>
          </p:cNvSpPr>
          <p:nvPr/>
        </p:nvSpPr>
        <p:spPr bwMode="auto">
          <a:xfrm>
            <a:off x="0" y="1196767"/>
            <a:ext cx="1762560" cy="1741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a:solidFill>
                  <a:srgbClr val="000000"/>
                </a:solidFill>
                <a:latin typeface="Calibri" charset="0"/>
              </a:rPr>
              <a:t>Gross margin: 9.2%</a:t>
            </a:r>
          </a:p>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a:solidFill>
                <a:srgbClr val="000000"/>
              </a:solidFill>
              <a:latin typeface="Calibri" charset="0"/>
            </a:endParaRPr>
          </a:p>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a:solidFill>
                  <a:srgbClr val="000000"/>
                </a:solidFill>
                <a:latin typeface="Calibri" charset="0"/>
              </a:rPr>
              <a:t>Operating margin:  3%</a:t>
            </a:r>
          </a:p>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CA">
              <a:solidFill>
                <a:srgbClr val="000000"/>
              </a:solidFill>
              <a:latin typeface="Calibri" charset="0"/>
            </a:endParaRPr>
          </a:p>
        </p:txBody>
      </p:sp>
    </p:spTree>
    <p:extLst>
      <p:ext uri="{BB962C8B-B14F-4D97-AF65-F5344CB8AC3E}">
        <p14:creationId xmlns:p14="http://schemas.microsoft.com/office/powerpoint/2010/main" val="7796039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000" y="5761"/>
            <a:ext cx="5616000" cy="68522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9458" name="AutoShape 2"/>
          <p:cNvCxnSpPr>
            <a:cxnSpLocks noChangeShapeType="1"/>
          </p:cNvCxnSpPr>
          <p:nvPr/>
        </p:nvCxnSpPr>
        <p:spPr bwMode="auto">
          <a:xfrm flipH="1">
            <a:off x="7216561" y="1628800"/>
            <a:ext cx="1306080" cy="2880"/>
          </a:xfrm>
          <a:prstGeom prst="bentConnector3">
            <a:avLst>
              <a:gd name="adj1" fmla="val 50000"/>
            </a:avLst>
          </a:prstGeom>
          <a:noFill/>
          <a:ln w="381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387226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600" y="4321"/>
            <a:ext cx="7011360" cy="6819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Rectangle 2"/>
          <p:cNvSpPr>
            <a:spLocks noChangeArrowheads="1"/>
          </p:cNvSpPr>
          <p:nvPr/>
        </p:nvSpPr>
        <p:spPr bwMode="auto">
          <a:xfrm>
            <a:off x="1353600" y="3861046"/>
            <a:ext cx="7009920" cy="1512159"/>
          </a:xfrm>
          <a:prstGeom prst="rect">
            <a:avLst/>
          </a:prstGeom>
          <a:noFill/>
          <a:ln w="255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Tree>
    <p:extLst>
      <p:ext uri="{BB962C8B-B14F-4D97-AF65-F5344CB8AC3E}">
        <p14:creationId xmlns:p14="http://schemas.microsoft.com/office/powerpoint/2010/main" val="23843608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467544" y="18864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Operations - Petroleum</a:t>
            </a:r>
          </a:p>
        </p:txBody>
      </p:sp>
      <p:sp>
        <p:nvSpPr>
          <p:cNvPr id="21506" name="Text Box 2"/>
          <p:cNvSpPr txBox="1">
            <a:spLocks noChangeArrowheads="1"/>
          </p:cNvSpPr>
          <p:nvPr/>
        </p:nvSpPr>
        <p:spPr bwMode="auto">
          <a:xfrm>
            <a:off x="456481" y="1600009"/>
            <a:ext cx="8228160" cy="1756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a:latin typeface="Calibri" charset="0"/>
              </a:rPr>
              <a:t>16 petroleum refineries are located in the United States (U.S.), Canada, the United Kingdom (U.K.), and Aruba</a:t>
            </a:r>
          </a:p>
        </p:txBody>
      </p:sp>
      <p:sp>
        <p:nvSpPr>
          <p:cNvPr id="21507" name="Rectangle 3"/>
          <p:cNvSpPr>
            <a:spLocks noChangeArrowheads="1"/>
          </p:cNvSpPr>
          <p:nvPr/>
        </p:nvSpPr>
        <p:spPr bwMode="auto">
          <a:xfrm>
            <a:off x="468000" y="3189935"/>
            <a:ext cx="4320000" cy="211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Conventional gasolines</a:t>
            </a:r>
          </a:p>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Distillates </a:t>
            </a:r>
          </a:p>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Jet fuel</a:t>
            </a:r>
          </a:p>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Asphalt</a:t>
            </a:r>
          </a:p>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Petrochemicals</a:t>
            </a:r>
          </a:p>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Lubricants</a:t>
            </a:r>
          </a:p>
        </p:txBody>
      </p:sp>
      <p:sp>
        <p:nvSpPr>
          <p:cNvPr id="21508" name="Rectangle 4"/>
          <p:cNvSpPr>
            <a:spLocks noChangeArrowheads="1"/>
          </p:cNvSpPr>
          <p:nvPr/>
        </p:nvSpPr>
        <p:spPr bwMode="auto">
          <a:xfrm>
            <a:off x="4716000" y="3189935"/>
            <a:ext cx="4176000" cy="312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Premium products including CBOB and RBOB1</a:t>
            </a:r>
          </a:p>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Gasoline meeting the specifications of the California Air Resources Board (CARB) </a:t>
            </a:r>
          </a:p>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CARB diesel fuel</a:t>
            </a:r>
          </a:p>
          <a:p>
            <a:pPr marL="254884" indent="-254884">
              <a:buSzPct val="45000"/>
              <a:buFont typeface="Wingdings" charset="2"/>
              <a:buChar char=""/>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r>
              <a:rPr lang="en-CA" sz="2200">
                <a:solidFill>
                  <a:srgbClr val="000000"/>
                </a:solidFill>
                <a:latin typeface="Calibri" charset="0"/>
              </a:rPr>
              <a:t>Low−sulfur and ultra−low−sulfur diesel fuel</a:t>
            </a:r>
          </a:p>
          <a:p>
            <a:pPr marL="254884" indent="-254884">
              <a:tabLst>
                <a:tab pos="254884" algn="l"/>
                <a:tab pos="660970" algn="l"/>
                <a:tab pos="1068496" algn="l"/>
                <a:tab pos="1476022" algn="l"/>
                <a:tab pos="1883548" algn="l"/>
                <a:tab pos="2291074" algn="l"/>
                <a:tab pos="2698600" algn="l"/>
                <a:tab pos="3106126" algn="l"/>
                <a:tab pos="3513652" algn="l"/>
                <a:tab pos="3921178" algn="l"/>
                <a:tab pos="4328704" algn="l"/>
                <a:tab pos="4736230" algn="l"/>
                <a:tab pos="5143756" algn="l"/>
                <a:tab pos="5551282" algn="l"/>
                <a:tab pos="5958808" algn="l"/>
                <a:tab pos="6366334" algn="l"/>
                <a:tab pos="6773860" algn="l"/>
                <a:tab pos="7181386" algn="l"/>
                <a:tab pos="7588912" algn="l"/>
                <a:tab pos="7996438" algn="l"/>
                <a:tab pos="8403964" algn="l"/>
              </a:tabLst>
            </a:pPr>
            <a:endParaRPr lang="en-CA" sz="2200">
              <a:solidFill>
                <a:srgbClr val="000000"/>
              </a:solidFill>
              <a:latin typeface="Calibri" charset="0"/>
            </a:endParaRPr>
          </a:p>
        </p:txBody>
      </p:sp>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770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67544" y="44624"/>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Refining Capacity</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318235"/>
            <a:ext cx="4392000" cy="55100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0" y="980728"/>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5581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456481" y="18864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Refining Yields</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1" y="1352303"/>
            <a:ext cx="7368480" cy="47539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2513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456481" y="116632"/>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Feedstock Supply</a:t>
            </a:r>
          </a:p>
        </p:txBody>
      </p:sp>
      <p:sp>
        <p:nvSpPr>
          <p:cNvPr id="24578"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Arial" charset="0"/>
              <a:buChar char="•"/>
            </a:pPr>
            <a:r>
              <a:rPr lang="en-US" sz="2900">
                <a:latin typeface="Calibri" charset="0"/>
              </a:rPr>
              <a:t>Approximately </a:t>
            </a:r>
            <a:r>
              <a:rPr lang="en-US" sz="2900" i="1">
                <a:solidFill>
                  <a:srgbClr val="FF0000"/>
                </a:solidFill>
                <a:latin typeface="Calibri" charset="0"/>
              </a:rPr>
              <a:t>63 percent of our current crude oil feedstock requirements</a:t>
            </a:r>
            <a:r>
              <a:rPr lang="en-US" sz="2900">
                <a:latin typeface="Calibri" charset="0"/>
              </a:rPr>
              <a:t> are purchased through </a:t>
            </a:r>
            <a:r>
              <a:rPr lang="en-US" sz="2900" i="1">
                <a:solidFill>
                  <a:srgbClr val="FF0000"/>
                </a:solidFill>
                <a:latin typeface="Calibri" charset="0"/>
              </a:rPr>
              <a:t>term contracts </a:t>
            </a:r>
            <a:r>
              <a:rPr lang="en-US" sz="2900">
                <a:latin typeface="Calibri" charset="0"/>
              </a:rPr>
              <a:t>while the remaining requirements are generally purchased on the </a:t>
            </a:r>
            <a:r>
              <a:rPr lang="en-US" sz="2900" i="1">
                <a:solidFill>
                  <a:srgbClr val="FF0000"/>
                </a:solidFill>
                <a:latin typeface="Calibri" charset="0"/>
              </a:rPr>
              <a:t>spot market</a:t>
            </a:r>
            <a:r>
              <a:rPr lang="en-US" sz="2900">
                <a:latin typeface="Calibri" charset="0"/>
              </a:rPr>
              <a:t>.</a:t>
            </a:r>
          </a:p>
          <a:p>
            <a:pPr>
              <a:spcBef>
                <a:spcPts val="579"/>
              </a:spcBef>
              <a:spcAft>
                <a:spcPts val="1293"/>
              </a:spcAft>
              <a:buSzPct val="45000"/>
              <a:buFont typeface="Arial" charset="0"/>
              <a:buChar char="•"/>
            </a:pPr>
            <a:r>
              <a:rPr lang="en-US" sz="2900">
                <a:latin typeface="Calibri" charset="0"/>
              </a:rPr>
              <a:t>The majority of the crude oil purchased under our term contracts is purchased at the producer’s official stated price (</a:t>
            </a:r>
            <a:r>
              <a:rPr lang="en-US" sz="2900" i="1">
                <a:latin typeface="Calibri" charset="0"/>
              </a:rPr>
              <a:t>i.e</a:t>
            </a:r>
            <a:r>
              <a:rPr lang="en-US" sz="2900">
                <a:latin typeface="Calibri" charset="0"/>
              </a:rPr>
              <a:t>., the “market” price established by the seller for all purchasers) and not at a negotiated price specific to us.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0726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456481" y="116632"/>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Feedstock Supply</a:t>
            </a:r>
          </a:p>
        </p:txBody>
      </p:sp>
      <p:sp>
        <p:nvSpPr>
          <p:cNvPr id="25602"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Arial" charset="0"/>
              <a:buChar char="•"/>
            </a:pPr>
            <a:r>
              <a:rPr lang="en-US" sz="2900">
                <a:latin typeface="Calibri" charset="0"/>
              </a:rPr>
              <a:t>Approximately </a:t>
            </a:r>
            <a:r>
              <a:rPr lang="en-US" sz="2900" i="1">
                <a:solidFill>
                  <a:srgbClr val="FF0000"/>
                </a:solidFill>
                <a:latin typeface="Calibri" charset="0"/>
              </a:rPr>
              <a:t>63 percent of our current crude oil feedstock requirements</a:t>
            </a:r>
            <a:r>
              <a:rPr lang="en-US" sz="2900">
                <a:latin typeface="Calibri" charset="0"/>
              </a:rPr>
              <a:t> are purchased through </a:t>
            </a:r>
            <a:r>
              <a:rPr lang="en-US" sz="2900" i="1">
                <a:solidFill>
                  <a:srgbClr val="FF0000"/>
                </a:solidFill>
                <a:latin typeface="Calibri" charset="0"/>
              </a:rPr>
              <a:t>term contracts </a:t>
            </a:r>
            <a:r>
              <a:rPr lang="en-US" sz="2900">
                <a:latin typeface="Calibri" charset="0"/>
              </a:rPr>
              <a:t>while the remaining requirements are generally purchased on the </a:t>
            </a:r>
            <a:r>
              <a:rPr lang="en-US" sz="2900" i="1">
                <a:solidFill>
                  <a:srgbClr val="FF0000"/>
                </a:solidFill>
                <a:latin typeface="Calibri" charset="0"/>
              </a:rPr>
              <a:t>spot market</a:t>
            </a:r>
            <a:r>
              <a:rPr lang="en-US" sz="2900">
                <a:latin typeface="Calibri" charset="0"/>
              </a:rPr>
              <a:t>.</a:t>
            </a:r>
          </a:p>
          <a:p>
            <a:pPr>
              <a:spcBef>
                <a:spcPts val="579"/>
              </a:spcBef>
              <a:spcAft>
                <a:spcPts val="1293"/>
              </a:spcAft>
              <a:buSzPct val="45000"/>
              <a:buFont typeface="Arial" charset="0"/>
              <a:buChar char="•"/>
            </a:pPr>
            <a:r>
              <a:rPr lang="en-US" sz="2900">
                <a:latin typeface="Calibri" charset="0"/>
              </a:rPr>
              <a:t>The majority of the crude oil purchased under our term contracts is purchased at the producer’s official stated price (</a:t>
            </a:r>
            <a:r>
              <a:rPr lang="en-US" sz="2900" i="1">
                <a:latin typeface="Calibri" charset="0"/>
              </a:rPr>
              <a:t>i.e</a:t>
            </a:r>
            <a:r>
              <a:rPr lang="en-US" sz="2900">
                <a:latin typeface="Calibri" charset="0"/>
              </a:rPr>
              <a:t>., the “market” price established by the seller for all purchasers) and not at a negotiated price specific to us.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9842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Marketing</a:t>
            </a:r>
          </a:p>
        </p:txBody>
      </p:sp>
      <p:sp>
        <p:nvSpPr>
          <p:cNvPr id="26626"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a:latin typeface="Calibri" charset="0"/>
              </a:rPr>
              <a:t>We market our refined products through an extensive bulk and rack marketing network and we sell refined products through a network of approximately 6,800 retail and wholesale branded outlets in the United States (U.S.), Canada, the United Kingdom (U.K.), Aruba, and Ireland under various brand names including Valero®, Diamond Shamrock®, Shamrock®, Ultramar®, Beacon®, and Texaco®</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2550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456481" y="116632"/>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Operations - Ethanol</a:t>
            </a:r>
          </a:p>
        </p:txBody>
      </p:sp>
      <p:sp>
        <p:nvSpPr>
          <p:cNvPr id="27650"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Arial" charset="0"/>
              <a:buChar char="•"/>
            </a:pPr>
            <a:r>
              <a:rPr lang="en-US" sz="2900">
                <a:latin typeface="Calibri" charset="0"/>
              </a:rPr>
              <a:t>10 ethanol plants in the Midwest </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1" y="2348888"/>
            <a:ext cx="8244000" cy="3492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4389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000000"/>
                </a:solidFill>
              </a:rPr>
              <a:t>Major Products</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47043108"/>
              </p:ext>
            </p:extLst>
          </p:nvPr>
        </p:nvGraphicFramePr>
        <p:xfrm>
          <a:off x="611560" y="119675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900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456480" y="116632"/>
            <a:ext cx="8225280" cy="113915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Operations - Retail</a:t>
            </a:r>
          </a:p>
        </p:txBody>
      </p:sp>
      <p:sp>
        <p:nvSpPr>
          <p:cNvPr id="28674" name="Rectangle 2"/>
          <p:cNvSpPr>
            <a:spLocks noGrp="1" noChangeArrowheads="1"/>
          </p:cNvSpPr>
          <p:nvPr>
            <p:ph type="body" idx="4294967295"/>
          </p:nvPr>
        </p:nvSpPr>
        <p:spPr>
          <a:xfrm>
            <a:off x="456480" y="1600009"/>
            <a:ext cx="4013280" cy="4523514"/>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Retail – U.S.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Sales of transportation fuels </a:t>
            </a:r>
          </a:p>
          <a:p>
            <a:pPr marL="1344980" lvl="1" indent="-515528">
              <a:buSzPct val="45000"/>
              <a:buFont typeface="Wingdings 2"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Average 119,780 BPD</a:t>
            </a:r>
          </a:p>
          <a:p>
            <a:pPr marL="1344980" lvl="1" indent="-515528">
              <a:buSzPct val="45000"/>
              <a:buFont typeface="Wingdings 2"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Fuels sold under Valero brand</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Convenience store merchandise and services</a:t>
            </a:r>
          </a:p>
          <a:p>
            <a:pPr indent="-308165">
              <a:buSzPct val="45000"/>
              <a:buFont typeface="Wingdings" charset="2"/>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998 company-operated sites under Corner Store brand name</a:t>
            </a:r>
          </a:p>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sz="2000" dirty="0"/>
          </a:p>
        </p:txBody>
      </p:sp>
      <p:sp>
        <p:nvSpPr>
          <p:cNvPr id="28675" name="Rectangle 3"/>
          <p:cNvSpPr>
            <a:spLocks noGrp="1" noChangeArrowheads="1"/>
          </p:cNvSpPr>
          <p:nvPr>
            <p:ph type="body" idx="4294967295"/>
          </p:nvPr>
        </p:nvSpPr>
        <p:spPr>
          <a:xfrm>
            <a:off x="4671361" y="1600009"/>
            <a:ext cx="4013280" cy="4789943"/>
          </a:xfrm>
          <a:ln/>
        </p:spPr>
        <p:txBody>
          <a:bodyPr/>
          <a:lstStyle/>
          <a:p>
            <a:pPr indent="-308165">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dirty="0"/>
              <a:t>Retail – Canada</a:t>
            </a:r>
          </a:p>
          <a:p>
            <a:pPr indent="-308165">
              <a:buSzPct val="45000"/>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Sales of transportation fuels</a:t>
            </a:r>
          </a:p>
          <a:p>
            <a:pPr marL="1344980" lvl="1" indent="-515528">
              <a:buSzPct val="45000"/>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Average 76,100 BPD</a:t>
            </a:r>
          </a:p>
          <a:p>
            <a:pPr marL="1344980" lvl="1" indent="-515528">
              <a:buSzPct val="45000"/>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Fuels sold under Ultramar brand</a:t>
            </a:r>
          </a:p>
          <a:p>
            <a:pPr indent="-308165">
              <a:buSzPct val="45000"/>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791 outlets	</a:t>
            </a:r>
          </a:p>
          <a:p>
            <a:pPr marL="1344980" lvl="1" indent="-515528">
              <a:buSzPct val="45000"/>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381 owned</a:t>
            </a:r>
          </a:p>
          <a:p>
            <a:pPr marL="1344980" lvl="1" indent="-515528">
              <a:buSzPct val="45000"/>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410 independent dealers and jobbers</a:t>
            </a:r>
          </a:p>
          <a:p>
            <a:pPr indent="-308165">
              <a:buSzPct val="45000"/>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000" dirty="0"/>
              <a:t>Sales of home heating oil to residential customers</a:t>
            </a:r>
          </a:p>
        </p:txBody>
      </p:sp>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6435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456481" y="18864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Growth Strategy</a:t>
            </a:r>
          </a:p>
        </p:txBody>
      </p:sp>
      <p:sp>
        <p:nvSpPr>
          <p:cNvPr id="29698" name="Text Box 2"/>
          <p:cNvSpPr txBox="1">
            <a:spLocks noChangeArrowheads="1"/>
          </p:cNvSpPr>
          <p:nvPr/>
        </p:nvSpPr>
        <p:spPr bwMode="auto">
          <a:xfrm>
            <a:off x="324001" y="1600008"/>
            <a:ext cx="84240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430213" indent="-215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dirty="0">
                <a:latin typeface="Calibri" charset="0"/>
              </a:rPr>
              <a:t>“leads in shareholder value growth through innovative, efficient upgrading of low cost </a:t>
            </a:r>
            <a:r>
              <a:rPr lang="en-US" sz="2900" dirty="0" err="1">
                <a:latin typeface="Calibri" charset="0"/>
              </a:rPr>
              <a:t>feedstocks</a:t>
            </a:r>
            <a:r>
              <a:rPr lang="en-US" sz="2900" dirty="0">
                <a:latin typeface="Calibri" charset="0"/>
              </a:rPr>
              <a:t> into high value, high quality products.”</a:t>
            </a:r>
          </a:p>
          <a:p>
            <a:pPr>
              <a:spcBef>
                <a:spcPts val="579"/>
              </a:spcBef>
              <a:spcAft>
                <a:spcPts val="1293"/>
              </a:spcAft>
              <a:buSzPct val="45000"/>
              <a:buFont typeface="Wingdings" charset="2"/>
              <a:buChar char=""/>
            </a:pPr>
            <a:r>
              <a:rPr lang="en-US" sz="2900" dirty="0">
                <a:latin typeface="Calibri" charset="0"/>
              </a:rPr>
              <a:t>Aggressive “growth through acquisitions” strategy</a:t>
            </a:r>
          </a:p>
          <a:p>
            <a:pPr>
              <a:spcBef>
                <a:spcPts val="579"/>
              </a:spcBef>
              <a:spcAft>
                <a:spcPts val="1293"/>
              </a:spcAft>
              <a:buSzPct val="45000"/>
              <a:buFont typeface="Wingdings" charset="2"/>
              <a:buChar char=""/>
            </a:pPr>
            <a:r>
              <a:rPr lang="en-US" sz="2900" dirty="0">
                <a:latin typeface="Calibri" charset="0"/>
              </a:rPr>
              <a:t>Since 1997</a:t>
            </a:r>
          </a:p>
          <a:p>
            <a:pPr lvl="1">
              <a:spcBef>
                <a:spcPts val="511"/>
              </a:spcBef>
              <a:spcAft>
                <a:spcPts val="1293"/>
              </a:spcAft>
              <a:buSzPct val="45000"/>
              <a:buFont typeface="Wingdings" charset="2"/>
              <a:buChar char=""/>
            </a:pPr>
            <a:r>
              <a:rPr lang="en-US" sz="2500" dirty="0">
                <a:latin typeface="Calibri" charset="0"/>
              </a:rPr>
              <a:t>1,000 to 22,000 employees</a:t>
            </a:r>
          </a:p>
          <a:p>
            <a:pPr lvl="1">
              <a:spcBef>
                <a:spcPts val="511"/>
              </a:spcBef>
              <a:spcAft>
                <a:spcPts val="1293"/>
              </a:spcAft>
              <a:buSzPct val="45000"/>
              <a:buFont typeface="Wingdings" charset="2"/>
              <a:buChar char=""/>
            </a:pPr>
            <a:r>
              <a:rPr lang="en-US" sz="2500" dirty="0">
                <a:latin typeface="Calibri" charset="0"/>
              </a:rPr>
              <a:t>1 to 16 refineries</a:t>
            </a:r>
          </a:p>
          <a:p>
            <a:pPr lvl="1">
              <a:spcBef>
                <a:spcPts val="511"/>
              </a:spcBef>
              <a:spcAft>
                <a:spcPts val="1293"/>
              </a:spcAft>
              <a:buSzPct val="45000"/>
              <a:buFont typeface="Wingdings" charset="2"/>
              <a:buChar char=""/>
            </a:pPr>
            <a:r>
              <a:rPr lang="en-US" sz="2500" dirty="0">
                <a:latin typeface="Calibri" charset="0"/>
              </a:rPr>
              <a:t>0.2 to 3 million BPD capacity</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9480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idx="4294967295"/>
          </p:nvPr>
        </p:nvSpPr>
        <p:spPr>
          <a:xfrm>
            <a:off x="456481" y="18864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Risk Oversight</a:t>
            </a:r>
          </a:p>
        </p:txBody>
      </p:sp>
      <p:sp>
        <p:nvSpPr>
          <p:cNvPr id="30722"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a:latin typeface="Calibri" charset="0"/>
              </a:rPr>
              <a:t>The Board considers oversight of Valero’s risk management efforts to be a responsibility of the full board </a:t>
            </a:r>
          </a:p>
          <a:p>
            <a:pPr>
              <a:spcBef>
                <a:spcPts val="579"/>
              </a:spcBef>
              <a:spcAft>
                <a:spcPts val="1293"/>
              </a:spcAft>
              <a:buSzPct val="45000"/>
              <a:buFont typeface="Wingdings" charset="2"/>
              <a:buChar char=""/>
            </a:pPr>
            <a:r>
              <a:rPr lang="en-US" sz="2900">
                <a:latin typeface="Calibri" charset="0"/>
              </a:rPr>
              <a:t>Risk management is an integral part of Valero’s annual strategic planning process, which addresses, among other things, the risks and opportunities facing Valero </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6621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6481" y="116632"/>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Risk Management Policies</a:t>
            </a:r>
          </a:p>
        </p:txBody>
      </p:sp>
      <p:sp>
        <p:nvSpPr>
          <p:cNvPr id="31746"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579"/>
              </a:spcBef>
              <a:spcAft>
                <a:spcPts val="1293"/>
              </a:spcAft>
            </a:pPr>
            <a:r>
              <a:rPr lang="en-US" sz="2500">
                <a:latin typeface="Calibri" charset="0"/>
              </a:rPr>
              <a:t>“The Board had a Finance Committee in 2010. The Finance Committee reviewed and monitored the investment policies and performance of our Thrift Plan and pension plans, insurance and </a:t>
            </a:r>
            <a:r>
              <a:rPr lang="en-US" sz="2500" i="1">
                <a:solidFill>
                  <a:srgbClr val="FF0000"/>
                </a:solidFill>
                <a:latin typeface="Calibri" charset="0"/>
              </a:rPr>
              <a:t>risk management policies and programs</a:t>
            </a:r>
            <a:r>
              <a:rPr lang="en-US" sz="2500">
                <a:latin typeface="Calibri" charset="0"/>
              </a:rPr>
              <a:t>, and finance matters and policies as needed. During 2010, the members of the Finance Committee were </a:t>
            </a:r>
            <a:r>
              <a:rPr lang="en-US" sz="2500" i="1">
                <a:solidFill>
                  <a:srgbClr val="FF0000"/>
                </a:solidFill>
                <a:latin typeface="Calibri" charset="0"/>
              </a:rPr>
              <a:t>Irl F. Engelhardt (Chairman), Ruben M. Escobedo, Bob Marbut, Susan Kaufman Purcell, and Stephen M. Waters</a:t>
            </a:r>
            <a:r>
              <a:rPr lang="en-US" sz="2500">
                <a:latin typeface="Calibri" charset="0"/>
              </a:rPr>
              <a:t>. The Finance Committee met </a:t>
            </a:r>
            <a:r>
              <a:rPr lang="en-US" sz="2500" i="1">
                <a:solidFill>
                  <a:srgbClr val="FF0000"/>
                </a:solidFill>
                <a:latin typeface="Calibri" charset="0"/>
              </a:rPr>
              <a:t>three times </a:t>
            </a:r>
            <a:r>
              <a:rPr lang="en-US" sz="2500">
                <a:latin typeface="Calibri" charset="0"/>
              </a:rPr>
              <a:t>in 2010. The Board has determined that it </a:t>
            </a:r>
            <a:r>
              <a:rPr lang="en-US" sz="2500" i="1">
                <a:solidFill>
                  <a:srgbClr val="FF0000"/>
                </a:solidFill>
                <a:latin typeface="Calibri" charset="0"/>
              </a:rPr>
              <a:t>will not </a:t>
            </a:r>
            <a:r>
              <a:rPr lang="en-US" sz="2500">
                <a:latin typeface="Calibri" charset="0"/>
              </a:rPr>
              <a:t>have a separately appointed Finance Committee in 2011.”</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6394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456480" y="188640"/>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32770"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1. Volatility of refining margins &amp; global economic activity</a:t>
            </a:r>
          </a:p>
          <a:p>
            <a:pPr lvl="1">
              <a:spcBef>
                <a:spcPts val="635"/>
              </a:spcBef>
              <a:buFont typeface="Arial" charset="0"/>
              <a:buChar char="•"/>
            </a:pPr>
            <a:r>
              <a:rPr lang="en-CA" sz="2500" dirty="0">
                <a:latin typeface="Calibri" pitchFamily="34" charset="0"/>
                <a:cs typeface="Calibri" pitchFamily="34" charset="0"/>
              </a:rPr>
              <a:t>Primarily affected by the relationship, or margin, between refined product prices and the prices for crude oil and other </a:t>
            </a:r>
            <a:r>
              <a:rPr lang="en-CA" sz="2500" dirty="0" err="1">
                <a:latin typeface="Calibri" pitchFamily="34" charset="0"/>
                <a:cs typeface="Calibri" pitchFamily="34" charset="0"/>
              </a:rPr>
              <a:t>feedstocks</a:t>
            </a:r>
            <a:endParaRPr lang="en-CA" sz="2500" dirty="0">
              <a:latin typeface="Calibri" pitchFamily="34" charset="0"/>
              <a:cs typeface="Calibri" pitchFamily="34" charset="0"/>
            </a:endParaRPr>
          </a:p>
          <a:p>
            <a:pPr lvl="1">
              <a:spcBef>
                <a:spcPts val="635"/>
              </a:spcBef>
              <a:buFont typeface="Arial" charset="0"/>
              <a:buChar char="•"/>
            </a:pPr>
            <a:r>
              <a:rPr lang="en-CA" sz="2500" dirty="0">
                <a:latin typeface="Calibri" pitchFamily="34" charset="0"/>
                <a:cs typeface="Calibri" pitchFamily="34" charset="0"/>
              </a:rPr>
              <a:t>Affected by regional/global supply &amp; demand for crude oil and refined products, US &amp; global economies, US relationships with foreign governments, governmental regulation</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6016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33794"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2. Uncertainty and illiquidity in credit and capital markets </a:t>
            </a:r>
          </a:p>
          <a:p>
            <a:pPr lvl="1">
              <a:spcBef>
                <a:spcPts val="635"/>
              </a:spcBef>
              <a:buFont typeface="Arial" charset="0"/>
              <a:buChar char="•"/>
            </a:pPr>
            <a:r>
              <a:rPr lang="en-CA" sz="2500" dirty="0">
                <a:latin typeface="Calibri" pitchFamily="34" charset="0"/>
                <a:cs typeface="Calibri" pitchFamily="34" charset="0"/>
              </a:rPr>
              <a:t>Can impair our ability to obtain credit and financing on acceptable terms, and can adversely affect the financial strength of our business partners</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400" y="4509114"/>
            <a:ext cx="6828480" cy="13148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2811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34818"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3. Compliance with and changes in environmental laws</a:t>
            </a:r>
          </a:p>
          <a:p>
            <a:pPr lvl="1">
              <a:spcBef>
                <a:spcPts val="635"/>
              </a:spcBef>
              <a:buFont typeface="Arial" charset="0"/>
              <a:buChar char="•"/>
            </a:pPr>
            <a:r>
              <a:rPr lang="en-CA" sz="2500" dirty="0">
                <a:latin typeface="Calibri" pitchFamily="34" charset="0"/>
                <a:cs typeface="Calibri" pitchFamily="34" charset="0"/>
              </a:rPr>
              <a:t>Emissions into the air and releases into the soil, surface water, or groundwater</a:t>
            </a:r>
          </a:p>
          <a:p>
            <a:pPr lvl="1">
              <a:spcBef>
                <a:spcPts val="635"/>
              </a:spcBef>
              <a:buFont typeface="Arial" charset="0"/>
              <a:buChar char="•"/>
            </a:pPr>
            <a:r>
              <a:rPr lang="en-CA" sz="2500" dirty="0">
                <a:latin typeface="Calibri" pitchFamily="34" charset="0"/>
                <a:cs typeface="Calibri" pitchFamily="34" charset="0"/>
              </a:rPr>
              <a:t>Level of expenditures required for environmental matters could increase in the future due to more stringent and new environment laws and regulations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5564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35842"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4. Disruption of our ability to obtain crude oil could adversely affect our operations</a:t>
            </a:r>
          </a:p>
          <a:p>
            <a:pPr lvl="1">
              <a:spcBef>
                <a:spcPts val="635"/>
              </a:spcBef>
              <a:buFont typeface="Arial" charset="0"/>
              <a:buChar char="•"/>
            </a:pPr>
            <a:r>
              <a:rPr lang="en-CA" sz="2500" dirty="0">
                <a:latin typeface="Calibri" pitchFamily="34" charset="0"/>
                <a:cs typeface="Calibri" pitchFamily="34" charset="0"/>
              </a:rPr>
              <a:t>Supplies originating in Middle East, Africa, Asia, North America &amp; South America</a:t>
            </a:r>
          </a:p>
          <a:p>
            <a:pPr lvl="2">
              <a:spcBef>
                <a:spcPts val="544"/>
              </a:spcBef>
              <a:buFont typeface="Arial" charset="0"/>
              <a:buChar char="•"/>
            </a:pPr>
            <a:r>
              <a:rPr lang="en-CA" sz="2200" dirty="0">
                <a:latin typeface="Calibri" pitchFamily="34" charset="0"/>
                <a:cs typeface="Calibri" pitchFamily="34" charset="0"/>
              </a:rPr>
              <a:t>Political, geographic and economic risks</a:t>
            </a:r>
          </a:p>
          <a:p>
            <a:pPr lvl="1">
              <a:spcBef>
                <a:spcPts val="635"/>
              </a:spcBef>
              <a:buFont typeface="Arial" charset="0"/>
              <a:buChar char="•"/>
            </a:pPr>
            <a:r>
              <a:rPr lang="en-CA" sz="2500" dirty="0">
                <a:latin typeface="Calibri" pitchFamily="34" charset="0"/>
                <a:cs typeface="Calibri" pitchFamily="34" charset="0"/>
              </a:rPr>
              <a:t>Possibility for unavailability of alternative sources or volumes at unfavourable prices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6281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36866"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5. Reliance on third-party transportation of crude oil and refined products</a:t>
            </a:r>
          </a:p>
          <a:p>
            <a:pPr lvl="1">
              <a:spcBef>
                <a:spcPts val="635"/>
              </a:spcBef>
              <a:buFont typeface="Arial" charset="0"/>
              <a:buChar char="•"/>
            </a:pPr>
            <a:r>
              <a:rPr lang="en-CA" sz="2500" dirty="0">
                <a:latin typeface="Calibri" pitchFamily="34" charset="0"/>
                <a:cs typeface="Calibri" pitchFamily="34" charset="0"/>
              </a:rPr>
              <a:t>Subject to interruptions in supply and increased costs</a:t>
            </a:r>
          </a:p>
          <a:p>
            <a:pPr lvl="2">
              <a:spcBef>
                <a:spcPts val="544"/>
              </a:spcBef>
              <a:buFont typeface="Times New Roman" pitchFamily="16" charset="0"/>
              <a:buChar char="•"/>
            </a:pPr>
            <a:r>
              <a:rPr lang="en-CA" sz="2200" dirty="0">
                <a:latin typeface="Calibri" pitchFamily="34" charset="0"/>
                <a:cs typeface="Calibri" pitchFamily="34" charset="0"/>
              </a:rPr>
              <a:t>Weather events, accidents, governmental regulations, or third-party actions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9418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37890"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6. Competitors that produce their own supply of </a:t>
            </a:r>
            <a:r>
              <a:rPr lang="en-CA" sz="2900" b="1" dirty="0" err="1">
                <a:latin typeface="Calibri" pitchFamily="34" charset="0"/>
                <a:cs typeface="Calibri" pitchFamily="34" charset="0"/>
              </a:rPr>
              <a:t>feedstocks</a:t>
            </a:r>
            <a:r>
              <a:rPr lang="en-CA" sz="2900" b="1" dirty="0">
                <a:latin typeface="Calibri" pitchFamily="34" charset="0"/>
                <a:cs typeface="Calibri" pitchFamily="34" charset="0"/>
              </a:rPr>
              <a:t>, have more extensive retail outlets, or have greater financial resources may have a competitive advantage</a:t>
            </a:r>
          </a:p>
          <a:p>
            <a:pPr lvl="1">
              <a:spcBef>
                <a:spcPts val="635"/>
              </a:spcBef>
              <a:buFont typeface="Arial" charset="0"/>
              <a:buChar char="•"/>
            </a:pPr>
            <a:r>
              <a:rPr lang="en-CA" sz="2500" dirty="0">
                <a:latin typeface="Calibri" pitchFamily="34" charset="0"/>
                <a:cs typeface="Calibri" pitchFamily="34" charset="0"/>
              </a:rPr>
              <a:t>Do not produce any of our crude oil </a:t>
            </a:r>
            <a:r>
              <a:rPr lang="en-CA" sz="2500" dirty="0" err="1">
                <a:latin typeface="Calibri" pitchFamily="34" charset="0"/>
                <a:cs typeface="Calibri" pitchFamily="34" charset="0"/>
              </a:rPr>
              <a:t>feedstocks</a:t>
            </a:r>
            <a:endParaRPr lang="en-CA" sz="2500" dirty="0">
              <a:latin typeface="Calibri" pitchFamily="34" charset="0"/>
              <a:cs typeface="Calibri" pitchFamily="34" charset="0"/>
            </a:endParaRPr>
          </a:p>
          <a:p>
            <a:pPr lvl="2">
              <a:spcBef>
                <a:spcPts val="544"/>
              </a:spcBef>
              <a:buFont typeface="Times New Roman" pitchFamily="16" charset="0"/>
              <a:buChar char="•"/>
            </a:pPr>
            <a:r>
              <a:rPr lang="en-CA" sz="2200" dirty="0">
                <a:latin typeface="Calibri" pitchFamily="34" charset="0"/>
                <a:cs typeface="Calibri" pitchFamily="34" charset="0"/>
              </a:rPr>
              <a:t>Many competitors obtain significant portion of </a:t>
            </a:r>
            <a:r>
              <a:rPr lang="en-CA" sz="2200" dirty="0" err="1">
                <a:latin typeface="Calibri" pitchFamily="34" charset="0"/>
                <a:cs typeface="Calibri" pitchFamily="34" charset="0"/>
              </a:rPr>
              <a:t>feedstocks</a:t>
            </a:r>
            <a:r>
              <a:rPr lang="en-CA" sz="2200" dirty="0">
                <a:latin typeface="Calibri" pitchFamily="34" charset="0"/>
                <a:cs typeface="Calibri" pitchFamily="34" charset="0"/>
              </a:rPr>
              <a:t> from company-owned production</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2884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Main Processes</a:t>
            </a:r>
            <a:endParaRPr lang="en-US" b="1" dirty="0"/>
          </a:p>
        </p:txBody>
      </p:sp>
      <p:sp>
        <p:nvSpPr>
          <p:cNvPr id="3" name="Content Placeholder 2"/>
          <p:cNvSpPr>
            <a:spLocks noGrp="1"/>
          </p:cNvSpPr>
          <p:nvPr>
            <p:ph idx="1"/>
          </p:nvPr>
        </p:nvSpPr>
        <p:spPr/>
        <p:txBody>
          <a:bodyPr/>
          <a:lstStyle/>
          <a:p>
            <a:r>
              <a:rPr lang="en-US" dirty="0"/>
              <a:t>All refineries perform three basic steps:</a:t>
            </a:r>
          </a:p>
          <a:p>
            <a:pPr lvl="1">
              <a:buFont typeface="Wingdings" charset="2"/>
              <a:buChar char="§"/>
            </a:pPr>
            <a:r>
              <a:rPr lang="en-US" dirty="0" smtClean="0"/>
              <a:t>Separation: fractional </a:t>
            </a:r>
            <a:r>
              <a:rPr lang="en-US" dirty="0"/>
              <a:t>distillation</a:t>
            </a:r>
            <a:r>
              <a:rPr lang="en-US" dirty="0" smtClean="0"/>
              <a:t>)</a:t>
            </a:r>
          </a:p>
          <a:p>
            <a:pPr lvl="1">
              <a:buFont typeface="Wingdings" charset="2"/>
              <a:buChar char="§"/>
            </a:pPr>
            <a:r>
              <a:rPr lang="en-US" dirty="0" smtClean="0"/>
              <a:t>Conversion: cracking and rearranging the 					                 molecules</a:t>
            </a:r>
          </a:p>
          <a:p>
            <a:pPr lvl="1">
              <a:buFont typeface="Wingdings" charset="2"/>
              <a:buChar char="§"/>
            </a:pPr>
            <a:r>
              <a:rPr lang="en-US" dirty="0" smtClean="0"/>
              <a:t>Treatment: blending</a:t>
            </a:r>
            <a:r>
              <a:rPr lang="en-US" dirty="0"/>
              <a:t>, purifying, fine-tuning and </a:t>
            </a:r>
            <a:r>
              <a:rPr lang="en-US" dirty="0" smtClean="0"/>
              <a:t>					improving </a:t>
            </a:r>
            <a:r>
              <a:rPr lang="en-US" dirty="0"/>
              <a:t>products to meet specific </a:t>
            </a:r>
            <a:r>
              <a:rPr lang="en-US" dirty="0" smtClean="0"/>
              <a:t>					requirements</a:t>
            </a:r>
            <a:r>
              <a:rPr lang="en-US" dirty="0"/>
              <a:t>	</a:t>
            </a:r>
          </a:p>
        </p:txBody>
      </p:sp>
      <p:sp>
        <p:nvSpPr>
          <p:cNvPr id="4" name="Rectangle 3"/>
          <p:cNvSpPr/>
          <p:nvPr/>
        </p:nvSpPr>
        <p:spPr>
          <a:xfrm>
            <a:off x="0" y="119675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1159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38914"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7. A significant interruption in one or more of our refineries could adversely affect our business</a:t>
            </a:r>
          </a:p>
          <a:p>
            <a:pPr lvl="1">
              <a:spcBef>
                <a:spcPts val="635"/>
              </a:spcBef>
              <a:buFont typeface="Arial" charset="0"/>
              <a:buChar char="•"/>
            </a:pPr>
            <a:r>
              <a:rPr lang="en-CA" sz="2500" dirty="0">
                <a:latin typeface="Calibri" pitchFamily="34" charset="0"/>
                <a:cs typeface="Calibri" pitchFamily="34" charset="0"/>
              </a:rPr>
              <a:t>Refineries are principal operating assets</a:t>
            </a:r>
          </a:p>
          <a:p>
            <a:pPr lvl="1">
              <a:spcBef>
                <a:spcPts val="635"/>
              </a:spcBef>
              <a:buFont typeface="Arial" charset="0"/>
              <a:buChar char="•"/>
            </a:pPr>
            <a:r>
              <a:rPr lang="en-CA" sz="2500" dirty="0">
                <a:latin typeface="Calibri" pitchFamily="34" charset="0"/>
                <a:cs typeface="Calibri" pitchFamily="34" charset="0"/>
              </a:rPr>
              <a:t>Interruption: lost production and repair costs</a:t>
            </a:r>
          </a:p>
          <a:p>
            <a:pPr lvl="1">
              <a:spcBef>
                <a:spcPts val="635"/>
              </a:spcBef>
            </a:pPr>
            <a:endParaRPr lang="en-CA" sz="2500" dirty="0">
              <a:latin typeface="Calibri" pitchFamily="34" charset="0"/>
              <a:cs typeface="Calibri" pitchFamily="34" charset="0"/>
            </a:endParaRP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8784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39938"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8. Insurance may not cover all potential losses from operating hazards</a:t>
            </a:r>
          </a:p>
          <a:p>
            <a:pPr lvl="1">
              <a:spcBef>
                <a:spcPts val="635"/>
              </a:spcBef>
              <a:buFont typeface="Arial" charset="0"/>
              <a:buChar char="•"/>
            </a:pPr>
            <a:r>
              <a:rPr lang="en-CA" sz="2500" dirty="0">
                <a:latin typeface="Calibri" pitchFamily="34" charset="0"/>
                <a:cs typeface="Calibri" pitchFamily="34" charset="0"/>
              </a:rPr>
              <a:t>We maintain insurance against many, but not all, potential losses arising from operating hazards</a:t>
            </a:r>
          </a:p>
          <a:p>
            <a:pPr lvl="2">
              <a:spcBef>
                <a:spcPts val="454"/>
              </a:spcBef>
              <a:buFont typeface="Times New Roman" pitchFamily="16" charset="0"/>
              <a:buChar char="•"/>
            </a:pPr>
            <a:r>
              <a:rPr lang="en-CA" dirty="0">
                <a:latin typeface="Calibri" pitchFamily="34" charset="0"/>
                <a:cs typeface="Calibri" pitchFamily="34" charset="0"/>
              </a:rPr>
              <a:t>For example, coverage for hurricane damage is very limited, and coverage for terrorism risks includes very broad exclusions</a:t>
            </a:r>
          </a:p>
          <a:p>
            <a:pPr lvl="1">
              <a:spcBef>
                <a:spcPts val="635"/>
              </a:spcBef>
              <a:buFont typeface="Arial" charset="0"/>
              <a:buChar char="•"/>
            </a:pPr>
            <a:r>
              <a:rPr lang="en-CA" sz="2500" dirty="0">
                <a:latin typeface="Calibri" pitchFamily="34" charset="0"/>
                <a:cs typeface="Calibri" pitchFamily="34" charset="0"/>
              </a:rPr>
              <a:t>Failure by one or more insurers to honor its coverage commitments for an insured event</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149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40962" name="Text Box 2"/>
          <p:cNvSpPr txBox="1">
            <a:spLocks noChangeArrowheads="1"/>
          </p:cNvSpPr>
          <p:nvPr/>
        </p:nvSpPr>
        <p:spPr bwMode="auto">
          <a:xfrm>
            <a:off x="456480" y="1600009"/>
            <a:ext cx="8229600" cy="452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nSpc>
                <a:spcPct val="90000"/>
              </a:lnSpc>
              <a:spcBef>
                <a:spcPts val="680"/>
              </a:spcBef>
            </a:pPr>
            <a:r>
              <a:rPr lang="en-CA" sz="2700" b="1" dirty="0">
                <a:latin typeface="Calibri" pitchFamily="34" charset="0"/>
                <a:cs typeface="Calibri" pitchFamily="34" charset="0"/>
              </a:rPr>
              <a:t>9. Compliance with and changes in tax laws could adversely affect our performance</a:t>
            </a:r>
          </a:p>
          <a:p>
            <a:pPr>
              <a:lnSpc>
                <a:spcPct val="90000"/>
              </a:lnSpc>
              <a:spcBef>
                <a:spcPts val="635"/>
              </a:spcBef>
              <a:buFont typeface="Arial" charset="0"/>
              <a:buChar char="•"/>
            </a:pPr>
            <a:r>
              <a:rPr lang="en-CA" sz="2500" dirty="0">
                <a:latin typeface="Calibri" pitchFamily="34" charset="0"/>
                <a:cs typeface="Calibri" pitchFamily="34" charset="0"/>
              </a:rPr>
              <a:t>Extensive tax liabilities imposed by multiple jurisdictions, including</a:t>
            </a:r>
          </a:p>
          <a:p>
            <a:pPr lvl="1">
              <a:lnSpc>
                <a:spcPct val="90000"/>
              </a:lnSpc>
              <a:spcBef>
                <a:spcPts val="544"/>
              </a:spcBef>
              <a:buFont typeface="Arial" charset="0"/>
              <a:buChar char="•"/>
            </a:pPr>
            <a:r>
              <a:rPr lang="en-CA" sz="2200" dirty="0">
                <a:latin typeface="Calibri" pitchFamily="34" charset="0"/>
                <a:cs typeface="Calibri" pitchFamily="34" charset="0"/>
              </a:rPr>
              <a:t>income taxes,</a:t>
            </a:r>
          </a:p>
          <a:p>
            <a:pPr lvl="1">
              <a:lnSpc>
                <a:spcPct val="90000"/>
              </a:lnSpc>
              <a:spcBef>
                <a:spcPts val="544"/>
              </a:spcBef>
              <a:buFont typeface="Arial" charset="0"/>
              <a:buChar char="•"/>
            </a:pPr>
            <a:r>
              <a:rPr lang="en-CA" sz="2200" dirty="0">
                <a:latin typeface="Calibri" pitchFamily="34" charset="0"/>
                <a:cs typeface="Calibri" pitchFamily="34" charset="0"/>
              </a:rPr>
              <a:t>transactional taxes (excise/duty, sales/use, and value-added taxes), </a:t>
            </a:r>
          </a:p>
          <a:p>
            <a:pPr lvl="1">
              <a:lnSpc>
                <a:spcPct val="90000"/>
              </a:lnSpc>
              <a:spcBef>
                <a:spcPts val="544"/>
              </a:spcBef>
              <a:buFont typeface="Arial" charset="0"/>
              <a:buChar char="•"/>
            </a:pPr>
            <a:r>
              <a:rPr lang="en-CA" sz="2200" dirty="0">
                <a:latin typeface="Calibri" pitchFamily="34" charset="0"/>
                <a:cs typeface="Calibri" pitchFamily="34" charset="0"/>
              </a:rPr>
              <a:t>payroll taxes, </a:t>
            </a:r>
          </a:p>
          <a:p>
            <a:pPr lvl="1">
              <a:lnSpc>
                <a:spcPct val="90000"/>
              </a:lnSpc>
              <a:spcBef>
                <a:spcPts val="544"/>
              </a:spcBef>
              <a:buFont typeface="Arial" charset="0"/>
              <a:buChar char="•"/>
            </a:pPr>
            <a:r>
              <a:rPr lang="en-CA" sz="2200" dirty="0">
                <a:latin typeface="Calibri" pitchFamily="34" charset="0"/>
                <a:cs typeface="Calibri" pitchFamily="34" charset="0"/>
              </a:rPr>
              <a:t>franchise taxes, </a:t>
            </a:r>
          </a:p>
          <a:p>
            <a:pPr lvl="1">
              <a:lnSpc>
                <a:spcPct val="90000"/>
              </a:lnSpc>
              <a:spcBef>
                <a:spcPts val="544"/>
              </a:spcBef>
              <a:buFont typeface="Arial" charset="0"/>
              <a:buChar char="•"/>
            </a:pPr>
            <a:r>
              <a:rPr lang="en-CA" sz="2200" dirty="0" err="1">
                <a:latin typeface="Calibri" pitchFamily="34" charset="0"/>
                <a:cs typeface="Calibri" pitchFamily="34" charset="0"/>
              </a:rPr>
              <a:t>withholdingtaxes</a:t>
            </a:r>
            <a:r>
              <a:rPr lang="en-CA" sz="2200" dirty="0">
                <a:latin typeface="Calibri" pitchFamily="34" charset="0"/>
                <a:cs typeface="Calibri" pitchFamily="34" charset="0"/>
              </a:rPr>
              <a:t>, and </a:t>
            </a:r>
          </a:p>
          <a:p>
            <a:pPr lvl="1">
              <a:lnSpc>
                <a:spcPct val="90000"/>
              </a:lnSpc>
              <a:spcBef>
                <a:spcPts val="544"/>
              </a:spcBef>
              <a:buFont typeface="Arial" charset="0"/>
              <a:buChar char="•"/>
            </a:pPr>
            <a:r>
              <a:rPr lang="en-CA" sz="2200" dirty="0">
                <a:latin typeface="Calibri" pitchFamily="34" charset="0"/>
                <a:cs typeface="Calibri" pitchFamily="34" charset="0"/>
              </a:rPr>
              <a:t>ad valorem taxes.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3369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Risk Factors</a:t>
            </a:r>
          </a:p>
        </p:txBody>
      </p:sp>
      <p:sp>
        <p:nvSpPr>
          <p:cNvPr id="41986"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8188" indent="-28098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b="1" dirty="0">
                <a:latin typeface="Calibri" pitchFamily="34" charset="0"/>
                <a:cs typeface="Calibri" pitchFamily="34" charset="0"/>
              </a:rPr>
              <a:t>10. Losses as a result of our forward-contract activities and derivative transactions</a:t>
            </a:r>
          </a:p>
          <a:p>
            <a:pPr lvl="1">
              <a:spcBef>
                <a:spcPts val="635"/>
              </a:spcBef>
              <a:buFont typeface="Arial" charset="0"/>
              <a:buChar char="•"/>
            </a:pPr>
            <a:r>
              <a:rPr lang="en-CA" sz="2500" dirty="0">
                <a:latin typeface="Calibri" pitchFamily="34" charset="0"/>
                <a:cs typeface="Calibri" pitchFamily="34" charset="0"/>
              </a:rPr>
              <a:t>Currently use derivative instruments</a:t>
            </a:r>
          </a:p>
          <a:p>
            <a:pPr lvl="1">
              <a:spcBef>
                <a:spcPts val="635"/>
              </a:spcBef>
              <a:buFont typeface="Arial" charset="0"/>
              <a:buChar char="•"/>
            </a:pPr>
            <a:r>
              <a:rPr lang="en-CA" sz="2500" dirty="0">
                <a:latin typeface="Calibri" pitchFamily="34" charset="0"/>
                <a:cs typeface="Calibri" pitchFamily="34" charset="0"/>
              </a:rPr>
              <a:t>Expect to continue their use in the future</a:t>
            </a:r>
          </a:p>
          <a:p>
            <a:pPr lvl="1">
              <a:spcBef>
                <a:spcPts val="635"/>
              </a:spcBef>
              <a:buFont typeface="Arial" charset="0"/>
              <a:buChar char="•"/>
            </a:pPr>
            <a:r>
              <a:rPr lang="en-CA" sz="2500" dirty="0">
                <a:latin typeface="Calibri" pitchFamily="34" charset="0"/>
                <a:cs typeface="Calibri" pitchFamily="34" charset="0"/>
              </a:rPr>
              <a:t>If these instruments we use to hedge are not effective, we may incur losses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6294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Item 7A</a:t>
            </a:r>
          </a:p>
        </p:txBody>
      </p:sp>
      <p:sp>
        <p:nvSpPr>
          <p:cNvPr id="43010"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dirty="0">
                <a:latin typeface="Calibri" charset="0"/>
              </a:rPr>
              <a:t>Commodity Price Risk</a:t>
            </a:r>
          </a:p>
          <a:p>
            <a:pPr>
              <a:spcBef>
                <a:spcPts val="579"/>
              </a:spcBef>
              <a:spcAft>
                <a:spcPts val="1293"/>
              </a:spcAft>
              <a:buSzPct val="45000"/>
              <a:buFont typeface="Wingdings" charset="2"/>
              <a:buChar char=""/>
            </a:pPr>
            <a:r>
              <a:rPr lang="en-US" sz="2900" dirty="0">
                <a:latin typeface="Calibri" charset="0"/>
              </a:rPr>
              <a:t>Interest Rate Risk</a:t>
            </a:r>
          </a:p>
          <a:p>
            <a:pPr>
              <a:spcBef>
                <a:spcPts val="579"/>
              </a:spcBef>
              <a:spcAft>
                <a:spcPts val="1293"/>
              </a:spcAft>
              <a:buSzPct val="45000"/>
              <a:buFont typeface="Wingdings" charset="2"/>
              <a:buChar char=""/>
            </a:pPr>
            <a:r>
              <a:rPr lang="en-US" sz="2900" dirty="0">
                <a:latin typeface="Calibri" charset="0"/>
              </a:rPr>
              <a:t>Foreign Currency Risk</a:t>
            </a:r>
          </a:p>
          <a:p>
            <a:pPr>
              <a:spcBef>
                <a:spcPts val="579"/>
              </a:spcBef>
              <a:spcAft>
                <a:spcPts val="1293"/>
              </a:spcAft>
              <a:buSzPct val="45000"/>
              <a:buFont typeface="Wingdings" charset="2"/>
              <a:buChar char=""/>
            </a:pPr>
            <a:r>
              <a:rPr lang="en-US" sz="2900" dirty="0">
                <a:latin typeface="Calibri" charset="0"/>
              </a:rPr>
              <a:t>Compliance Program Price Risk</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45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Commodity Price Risk</a:t>
            </a:r>
          </a:p>
        </p:txBody>
      </p:sp>
      <p:sp>
        <p:nvSpPr>
          <p:cNvPr id="44034"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marL="414726" indent="-414726">
              <a:spcBef>
                <a:spcPts val="726"/>
              </a:spcBef>
              <a:buFont typeface="Arial" pitchFamily="34" charset="0"/>
              <a:buChar char="•"/>
            </a:pPr>
            <a:r>
              <a:rPr lang="en-CA" sz="2900" dirty="0">
                <a:latin typeface="Calibri" pitchFamily="34" charset="0"/>
                <a:cs typeface="Calibri" pitchFamily="34" charset="0"/>
              </a:rPr>
              <a:t>Future markets for liquidity</a:t>
            </a:r>
          </a:p>
          <a:p>
            <a:pPr marL="414726" indent="-414726">
              <a:spcBef>
                <a:spcPts val="726"/>
              </a:spcBef>
              <a:buFont typeface="Arial" pitchFamily="34" charset="0"/>
              <a:buChar char="•"/>
            </a:pPr>
            <a:r>
              <a:rPr lang="en-CA" sz="2900" dirty="0">
                <a:latin typeface="Calibri" pitchFamily="34" charset="0"/>
                <a:cs typeface="Calibri" pitchFamily="34" charset="0"/>
              </a:rPr>
              <a:t>Swaps for price exposure</a:t>
            </a:r>
          </a:p>
          <a:p>
            <a:pPr marL="414726" indent="-414726">
              <a:spcBef>
                <a:spcPts val="726"/>
              </a:spcBef>
              <a:buFont typeface="Arial" pitchFamily="34" charset="0"/>
              <a:buChar char="•"/>
            </a:pPr>
            <a:r>
              <a:rPr lang="en-CA" sz="2900" dirty="0">
                <a:latin typeface="Calibri" pitchFamily="34" charset="0"/>
                <a:cs typeface="Calibri" pitchFamily="34" charset="0"/>
              </a:rPr>
              <a:t>Certain commodity derivative instruments for trading purposes to take advantage of existing market conditions related to future results of operations and cash flows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6704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Commodity Price Risk</a:t>
            </a:r>
          </a:p>
        </p:txBody>
      </p:sp>
      <p:sp>
        <p:nvSpPr>
          <p:cNvPr id="45058"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dirty="0">
                <a:latin typeface="Calibri" pitchFamily="34" charset="0"/>
                <a:cs typeface="Calibri" pitchFamily="34" charset="0"/>
              </a:rPr>
              <a:t>“Our positions in commodity derivative instruments are monitored and managed on a daily basis by a risk control group to ensure compliance with our stated risk management policy that has been approved by our board of directors.”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1607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Commodity Price Risk</a:t>
            </a:r>
          </a:p>
        </p:txBody>
      </p:sp>
      <p:sp>
        <p:nvSpPr>
          <p:cNvPr id="46082"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dirty="0">
                <a:latin typeface="Calibri" pitchFamily="34" charset="0"/>
                <a:cs typeface="Calibri" pitchFamily="34" charset="0"/>
              </a:rPr>
              <a:t>Sensitivity Analysis</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560" y="2636917"/>
            <a:ext cx="8461440" cy="3456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635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Commodity Price Risk</a:t>
            </a:r>
          </a:p>
        </p:txBody>
      </p:sp>
      <p:sp>
        <p:nvSpPr>
          <p:cNvPr id="47106"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9775" indent="-28257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816"/>
              </a:spcBef>
            </a:pPr>
            <a:r>
              <a:rPr lang="en-CA" sz="3300" dirty="0">
                <a:latin typeface="Calibri" pitchFamily="34" charset="0"/>
                <a:cs typeface="Calibri" pitchFamily="34" charset="0"/>
              </a:rPr>
              <a:t>For risk management, we use:</a:t>
            </a:r>
          </a:p>
          <a:p>
            <a:pPr lvl="1">
              <a:spcBef>
                <a:spcPts val="816"/>
              </a:spcBef>
              <a:buFont typeface="Arial" charset="0"/>
              <a:buChar char="•"/>
            </a:pPr>
            <a:r>
              <a:rPr lang="en-CA" sz="3300" dirty="0">
                <a:latin typeface="Calibri" pitchFamily="34" charset="0"/>
                <a:cs typeface="Calibri" pitchFamily="34" charset="0"/>
              </a:rPr>
              <a:t>Fair Value Hedges</a:t>
            </a:r>
          </a:p>
          <a:p>
            <a:pPr lvl="1">
              <a:spcBef>
                <a:spcPts val="816"/>
              </a:spcBef>
              <a:buFont typeface="Arial" charset="0"/>
              <a:buChar char="•"/>
            </a:pPr>
            <a:r>
              <a:rPr lang="en-CA" sz="3300" dirty="0">
                <a:latin typeface="Calibri" pitchFamily="34" charset="0"/>
                <a:cs typeface="Calibri" pitchFamily="34" charset="0"/>
              </a:rPr>
              <a:t>Cash Flow Hedges </a:t>
            </a:r>
          </a:p>
          <a:p>
            <a:pPr lvl="1">
              <a:spcBef>
                <a:spcPts val="816"/>
              </a:spcBef>
              <a:buFont typeface="Arial" charset="0"/>
              <a:buChar char="•"/>
            </a:pPr>
            <a:r>
              <a:rPr lang="en-CA" sz="3300" dirty="0">
                <a:latin typeface="Calibri" pitchFamily="34" charset="0"/>
                <a:cs typeface="Calibri" pitchFamily="34" charset="0"/>
              </a:rPr>
              <a:t>Economic Hedges</a:t>
            </a:r>
          </a:p>
          <a:p>
            <a:pPr lvl="1">
              <a:spcBef>
                <a:spcPts val="816"/>
              </a:spcBef>
              <a:buFont typeface="Arial" charset="0"/>
              <a:buChar char="•"/>
            </a:pPr>
            <a:r>
              <a:rPr lang="en-CA" sz="3300" dirty="0">
                <a:latin typeface="Calibri" pitchFamily="34" charset="0"/>
                <a:cs typeface="Calibri" pitchFamily="34" charset="0"/>
              </a:rPr>
              <a:t>Trading Derivatives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0789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orbel"/>
                <a:cs typeface="Corbel"/>
              </a:rPr>
              <a:t>Commodity</a:t>
            </a:r>
            <a:r>
              <a:rPr lang="en-CA" sz="4000" b="1" dirty="0">
                <a:latin typeface="Calibri" pitchFamily="34" charset="0"/>
                <a:cs typeface="Calibri" pitchFamily="34" charset="0"/>
              </a:rPr>
              <a:t> Price Risk</a:t>
            </a:r>
          </a:p>
        </p:txBody>
      </p:sp>
      <p:sp>
        <p:nvSpPr>
          <p:cNvPr id="48130"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430213" indent="-215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dirty="0">
                <a:latin typeface="Calibri" pitchFamily="34" charset="0"/>
                <a:cs typeface="Calibri" pitchFamily="34" charset="0"/>
              </a:rPr>
              <a:t>Fair Value Hedges</a:t>
            </a:r>
          </a:p>
          <a:p>
            <a:pPr lvl="1">
              <a:spcBef>
                <a:spcPts val="454"/>
              </a:spcBef>
              <a:buSzPct val="45000"/>
              <a:buFont typeface="Wingdings" charset="2"/>
              <a:buChar char=""/>
            </a:pPr>
            <a:r>
              <a:rPr lang="en-CA" dirty="0">
                <a:latin typeface="Calibri" pitchFamily="34" charset="0"/>
                <a:cs typeface="Calibri" pitchFamily="34" charset="0"/>
              </a:rPr>
              <a:t>Hedge price volatility in certain refining inventories and firm commitments to purchase inventories </a:t>
            </a:r>
          </a:p>
          <a:p>
            <a:pPr lvl="1">
              <a:spcBef>
                <a:spcPts val="454"/>
              </a:spcBef>
              <a:buSzPct val="45000"/>
              <a:buFont typeface="Wingdings" charset="2"/>
              <a:buChar char=""/>
            </a:pPr>
            <a:r>
              <a:rPr lang="en-CA" dirty="0">
                <a:latin typeface="Calibri" pitchFamily="34" charset="0"/>
                <a:cs typeface="Calibri" pitchFamily="34" charset="0"/>
              </a:rPr>
              <a:t>Level of activity for our fair value hedges is based on the level of our operating inventories, and generally represents the amount by which our inventories differ from our previous year-end LIFO inventory levels</a:t>
            </a:r>
          </a:p>
          <a:p>
            <a:pPr>
              <a:spcBef>
                <a:spcPts val="454"/>
              </a:spcBef>
              <a:buSzPct val="45000"/>
            </a:pPr>
            <a:endParaRPr lang="en-CA" dirty="0">
              <a:latin typeface="Calibri" pitchFamily="34" charset="0"/>
              <a:cs typeface="Calibri" pitchFamily="34" charset="0"/>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4674731"/>
            <a:ext cx="4448160" cy="21602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560" y="3789038"/>
            <a:ext cx="5400000" cy="1824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4774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8535" r="-18535"/>
          <a:stretch>
            <a:fillRect/>
          </a:stretch>
        </p:blipFill>
        <p:spPr>
          <a:xfrm>
            <a:off x="-1692696" y="0"/>
            <a:ext cx="12601400" cy="6885384"/>
          </a:xfrm>
        </p:spPr>
      </p:pic>
    </p:spTree>
    <p:extLst>
      <p:ext uri="{BB962C8B-B14F-4D97-AF65-F5344CB8AC3E}">
        <p14:creationId xmlns:p14="http://schemas.microsoft.com/office/powerpoint/2010/main" val="19794932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Commodity Price Risk</a:t>
            </a:r>
          </a:p>
        </p:txBody>
      </p:sp>
      <p:sp>
        <p:nvSpPr>
          <p:cNvPr id="49154"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1pPr>
            <a:lvl2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2pPr>
            <a:lvl3pPr marL="73977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9pPr>
          </a:lstStyle>
          <a:p>
            <a:pPr lvl="1">
              <a:spcBef>
                <a:spcPts val="726"/>
              </a:spcBef>
            </a:pPr>
            <a:r>
              <a:rPr lang="en-CA" sz="2900" dirty="0">
                <a:latin typeface="Calibri" pitchFamily="34" charset="0"/>
                <a:cs typeface="Calibri" pitchFamily="34" charset="0"/>
              </a:rPr>
              <a:t>Cash Flow Hedges</a:t>
            </a:r>
          </a:p>
          <a:p>
            <a:pPr lvl="2">
              <a:spcBef>
                <a:spcPts val="544"/>
              </a:spcBef>
              <a:buFont typeface="Arial" charset="0"/>
              <a:buChar char="•"/>
            </a:pPr>
            <a:r>
              <a:rPr lang="en-CA" sz="2200" dirty="0">
                <a:latin typeface="Calibri" pitchFamily="34" charset="0"/>
                <a:cs typeface="Calibri" pitchFamily="34" charset="0"/>
              </a:rPr>
              <a:t>Price volatility in certain forecasted feedstock, refined product purchases, refined product sales &amp; natural gas purchases</a:t>
            </a:r>
          </a:p>
          <a:p>
            <a:pPr>
              <a:spcBef>
                <a:spcPts val="726"/>
              </a:spcBef>
            </a:pPr>
            <a:endParaRPr lang="en-CA" sz="2200" dirty="0">
              <a:latin typeface="Calibri" pitchFamily="34" charset="0"/>
              <a:cs typeface="Calibri" pitchFamily="34" charset="0"/>
            </a:endParaRP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080" y="2939349"/>
            <a:ext cx="4093920" cy="2536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 y="3573015"/>
            <a:ext cx="5132160" cy="23546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9481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alibri" pitchFamily="34" charset="0"/>
                <a:cs typeface="Calibri" pitchFamily="34" charset="0"/>
              </a:rPr>
              <a:t>Commodity Price Risk</a:t>
            </a:r>
          </a:p>
        </p:txBody>
      </p:sp>
      <p:sp>
        <p:nvSpPr>
          <p:cNvPr id="50178" name="Text Box 2"/>
          <p:cNvSpPr txBox="1">
            <a:spLocks noChangeArrowheads="1"/>
          </p:cNvSpPr>
          <p:nvPr/>
        </p:nvSpPr>
        <p:spPr bwMode="auto">
          <a:xfrm>
            <a:off x="456480" y="1627371"/>
            <a:ext cx="8229600" cy="4497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9775" indent="-28257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dirty="0">
                <a:latin typeface="Calibri" pitchFamily="34" charset="0"/>
                <a:cs typeface="Calibri" pitchFamily="34" charset="0"/>
              </a:rPr>
              <a:t>Economic Hedges </a:t>
            </a:r>
          </a:p>
          <a:p>
            <a:pPr lvl="1">
              <a:spcBef>
                <a:spcPts val="454"/>
              </a:spcBef>
              <a:buFont typeface="Arial" charset="0"/>
              <a:buChar char="•"/>
            </a:pPr>
            <a:r>
              <a:rPr lang="en-CA" dirty="0">
                <a:latin typeface="Calibri" pitchFamily="34" charset="0"/>
                <a:cs typeface="Calibri" pitchFamily="34" charset="0"/>
              </a:rPr>
              <a:t>Manage price volatility in certain (</a:t>
            </a:r>
            <a:r>
              <a:rPr lang="en-CA" dirty="0" err="1">
                <a:latin typeface="Calibri" pitchFamily="34" charset="0"/>
                <a:cs typeface="Calibri" pitchFamily="34" charset="0"/>
              </a:rPr>
              <a:t>i</a:t>
            </a:r>
            <a:r>
              <a:rPr lang="en-CA" dirty="0">
                <a:latin typeface="Calibri" pitchFamily="34" charset="0"/>
                <a:cs typeface="Calibri" pitchFamily="34" charset="0"/>
              </a:rPr>
              <a:t>) refinery feedstock, refined product, and corn inventories, (ii) forecasted refinery feedstock, refined product, and corn purchases, and refined product sales, and (iii) fixed-price corn purchase contracts</a:t>
            </a:r>
          </a:p>
          <a:p>
            <a:pPr>
              <a:spcBef>
                <a:spcPts val="454"/>
              </a:spcBef>
            </a:pPr>
            <a:endParaRPr lang="en-CA" dirty="0">
              <a:latin typeface="Calibri" pitchFamily="34" charset="0"/>
              <a:cs typeface="Calibri" pitchFamily="34" charset="0"/>
            </a:endParaRP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321" y="3501008"/>
            <a:ext cx="4328640" cy="2285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0" y="3683907"/>
            <a:ext cx="4826880" cy="1921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6241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456480" y="273629"/>
            <a:ext cx="822960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a:buClrTx/>
              <a:buFontTx/>
              <a:buNone/>
            </a:pPr>
            <a:r>
              <a:rPr lang="en-CA" sz="4000" b="1" dirty="0">
                <a:latin typeface="Corbel"/>
                <a:cs typeface="Corbel"/>
              </a:rPr>
              <a:t>Commodity Price Risk</a:t>
            </a:r>
          </a:p>
        </p:txBody>
      </p:sp>
      <p:sp>
        <p:nvSpPr>
          <p:cNvPr id="51202"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39775" indent="-28257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726"/>
              </a:spcBef>
            </a:pPr>
            <a:r>
              <a:rPr lang="en-CA" sz="2900" dirty="0">
                <a:latin typeface="Calibri" pitchFamily="34" charset="0"/>
                <a:cs typeface="Calibri" pitchFamily="34" charset="0"/>
              </a:rPr>
              <a:t>Trading Derivatives </a:t>
            </a:r>
          </a:p>
          <a:p>
            <a:pPr lvl="1">
              <a:spcBef>
                <a:spcPts val="635"/>
              </a:spcBef>
              <a:buFont typeface="Arial" charset="0"/>
              <a:buChar char="•"/>
            </a:pPr>
            <a:r>
              <a:rPr lang="en-CA" sz="2500" dirty="0">
                <a:latin typeface="Calibri" pitchFamily="34" charset="0"/>
                <a:cs typeface="Calibri" pitchFamily="34" charset="0"/>
              </a:rPr>
              <a:t>Take advantage of existing market conditions related to future results of operations and cash flows</a:t>
            </a:r>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1" y="3698309"/>
            <a:ext cx="3958560" cy="3109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080" y="2939349"/>
            <a:ext cx="5400000" cy="6682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877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Interest Rate Risk</a:t>
            </a:r>
          </a:p>
        </p:txBody>
      </p:sp>
      <p:sp>
        <p:nvSpPr>
          <p:cNvPr id="52226" name="Text Box 2"/>
          <p:cNvSpPr txBox="1">
            <a:spLocks noChangeArrowheads="1"/>
          </p:cNvSpPr>
          <p:nvPr/>
        </p:nvSpPr>
        <p:spPr bwMode="auto">
          <a:xfrm>
            <a:off x="456481" y="1600008"/>
            <a:ext cx="8228160" cy="1324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dirty="0">
                <a:latin typeface="Calibri" charset="0"/>
              </a:rPr>
              <a:t>No outstanding interest rate derivatives as of Dec 31, 2011 &amp; 2010</a:t>
            </a:r>
          </a:p>
          <a:p>
            <a:pPr>
              <a:spcBef>
                <a:spcPts val="579"/>
              </a:spcBef>
              <a:spcAft>
                <a:spcPts val="1293"/>
              </a:spcAft>
              <a:buSzPct val="45000"/>
            </a:pPr>
            <a:endParaRPr lang="en-US" sz="2900" dirty="0">
              <a:latin typeface="Calibri" charset="0"/>
            </a:endParaRP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1" y="2924948"/>
            <a:ext cx="8676000" cy="25001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7458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Foreign Currency Risk</a:t>
            </a:r>
          </a:p>
        </p:txBody>
      </p:sp>
      <p:sp>
        <p:nvSpPr>
          <p:cNvPr id="53250"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dirty="0">
                <a:latin typeface="Calibri" charset="0"/>
              </a:rPr>
              <a:t>As of December 31, 2011, we had commitments to purchase $751 million of U.S. dollars</a:t>
            </a:r>
          </a:p>
          <a:p>
            <a:pPr>
              <a:spcBef>
                <a:spcPts val="579"/>
              </a:spcBef>
              <a:spcAft>
                <a:spcPts val="1293"/>
              </a:spcAft>
              <a:buSzPct val="45000"/>
              <a:buFont typeface="Wingdings" charset="2"/>
              <a:buChar char=""/>
            </a:pPr>
            <a:r>
              <a:rPr lang="en-US" sz="2900" dirty="0">
                <a:latin typeface="Calibri" charset="0"/>
              </a:rPr>
              <a:t>Our market risk was minimal on the contracts, as they matured on or before January 26, 2012, resulting in a $3 million loss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6114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Compliance Program Price Risk</a:t>
            </a:r>
          </a:p>
        </p:txBody>
      </p:sp>
      <p:sp>
        <p:nvSpPr>
          <p:cNvPr id="54274" name="Text Box 2"/>
          <p:cNvSpPr txBox="1">
            <a:spLocks noChangeArrowheads="1"/>
          </p:cNvSpPr>
          <p:nvPr/>
        </p:nvSpPr>
        <p:spPr bwMode="auto">
          <a:xfrm>
            <a:off x="456481" y="1600008"/>
            <a:ext cx="822816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sz="2900" dirty="0">
                <a:latin typeface="Calibri" charset="0"/>
              </a:rPr>
              <a:t>Exposed to volatility in the price of financial instruments associated with various governmental and regulatory compliance programs that we must purchase in the open market to comply with these programs.</a:t>
            </a:r>
          </a:p>
          <a:p>
            <a:pPr>
              <a:spcBef>
                <a:spcPts val="579"/>
              </a:spcBef>
              <a:spcAft>
                <a:spcPts val="1293"/>
              </a:spcAft>
              <a:buSzPct val="45000"/>
              <a:buFont typeface="Wingdings" charset="2"/>
              <a:buChar char=""/>
            </a:pPr>
            <a:r>
              <a:rPr lang="en-US" sz="2900" dirty="0">
                <a:latin typeface="Calibri" charset="0"/>
              </a:rPr>
              <a:t>As of December 31, 2011, we had purchased futures contracts – long for 68,000 metric tons of EU emission allowances that were entered into as economic hedges.</a:t>
            </a: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2029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Fair Value Measurements</a:t>
            </a: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60" y="1700819"/>
            <a:ext cx="8784000" cy="40482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9517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456481" y="275070"/>
            <a:ext cx="8228160" cy="1142039"/>
          </a:xfrm>
          <a:ln/>
        </p:spPr>
        <p:txBody>
          <a:bodyPr>
            <a:normAutofit fontScale="90000"/>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Fair Values of Derivative Instruments</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01" y="1320638"/>
            <a:ext cx="7201440" cy="5204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9897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685440" y="2295601"/>
            <a:ext cx="7771680" cy="1561124"/>
          </a:xfrm>
          <a:ln/>
        </p:spPr>
        <p:txBody>
          <a:bodyPr/>
          <a:lstStyle/>
          <a:p>
            <a:endParaRPr lang="en-CA"/>
          </a:p>
        </p:txBody>
      </p:sp>
      <p:sp>
        <p:nvSpPr>
          <p:cNvPr id="57346" name="Rectangle 2"/>
          <p:cNvSpPr>
            <a:spLocks noGrp="1" noChangeArrowheads="1"/>
          </p:cNvSpPr>
          <p:nvPr>
            <p:ph type="subTitle" idx="4294967295"/>
          </p:nvPr>
        </p:nvSpPr>
        <p:spPr>
          <a:xfrm>
            <a:off x="1370880" y="4185080"/>
            <a:ext cx="6400800" cy="1756984"/>
          </a:xfrm>
          <a:ln/>
        </p:spPr>
        <p:txBody>
          <a:bodyPr tIns="0" anchor="ctr"/>
          <a:lstStyle/>
          <a:p>
            <a:endParaRPr lang="en-CA"/>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pic>
        <p:nvPicPr>
          <p:cNvPr id="8" name="Picture 7"/>
          <p:cNvPicPr>
            <a:picLocks noChangeAspect="1"/>
          </p:cNvPicPr>
          <p:nvPr/>
        </p:nvPicPr>
        <p:blipFill>
          <a:blip r:embed="rId4"/>
          <a:stretch>
            <a:fillRect/>
          </a:stretch>
        </p:blipFill>
        <p:spPr>
          <a:xfrm>
            <a:off x="5652120" y="1196752"/>
            <a:ext cx="3149600" cy="787400"/>
          </a:xfrm>
          <a:prstGeom prst="rect">
            <a:avLst/>
          </a:prstGeom>
        </p:spPr>
      </p:pic>
    </p:spTree>
    <p:extLst>
      <p:ext uri="{BB962C8B-B14F-4D97-AF65-F5344CB8AC3E}">
        <p14:creationId xmlns:p14="http://schemas.microsoft.com/office/powerpoint/2010/main" val="38956791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456480" y="273629"/>
            <a:ext cx="8229600" cy="114348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Corporate Overview</a:t>
            </a:r>
          </a:p>
        </p:txBody>
      </p:sp>
      <p:sp>
        <p:nvSpPr>
          <p:cNvPr id="58370" name="Text Box 2"/>
          <p:cNvSpPr txBox="1">
            <a:spLocks noChangeArrowheads="1"/>
          </p:cNvSpPr>
          <p:nvPr/>
        </p:nvSpPr>
        <p:spPr bwMode="auto">
          <a:xfrm>
            <a:off x="410400" y="159424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334963" indent="-331788">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1pPr>
            <a:lvl2pPr marL="430213" indent="-21590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Microsoft YaHei" charset="-122"/>
              </a:defRPr>
            </a:lvl9pPr>
          </a:lstStyle>
          <a:p>
            <a:pPr>
              <a:spcBef>
                <a:spcPts val="579"/>
              </a:spcBef>
              <a:spcAft>
                <a:spcPts val="1293"/>
              </a:spcAft>
            </a:pPr>
            <a:r>
              <a:rPr lang="en-US" sz="2200" dirty="0">
                <a:latin typeface="Calibri" charset="0"/>
              </a:rPr>
              <a:t>Calgary based corporation that owns and operates NGL midstream services</a:t>
            </a:r>
          </a:p>
          <a:p>
            <a:pPr lvl="1">
              <a:spcBef>
                <a:spcPts val="511"/>
              </a:spcBef>
              <a:spcAft>
                <a:spcPts val="1293"/>
              </a:spcAft>
              <a:buSzPct val="45000"/>
              <a:buFont typeface="Wingdings" charset="2"/>
              <a:buChar char=""/>
            </a:pPr>
            <a:r>
              <a:rPr lang="en-US" sz="2200" dirty="0">
                <a:latin typeface="Calibri" charset="0"/>
              </a:rPr>
              <a:t>Provides natural gas liquids midstream processing and marketing in western and central Canada and the United States</a:t>
            </a:r>
          </a:p>
          <a:p>
            <a:pPr lvl="1">
              <a:spcBef>
                <a:spcPts val="511"/>
              </a:spcBef>
              <a:spcAft>
                <a:spcPts val="1293"/>
              </a:spcAft>
              <a:buSzPct val="45000"/>
              <a:buFont typeface="Wingdings" charset="2"/>
              <a:buChar char=""/>
            </a:pPr>
            <a:r>
              <a:rPr lang="en-US" sz="2200" dirty="0">
                <a:latin typeface="Calibri" charset="0"/>
              </a:rPr>
              <a:t>4th largest integrated oil and gas company in Canada</a:t>
            </a:r>
          </a:p>
          <a:p>
            <a:pPr lvl="1">
              <a:spcBef>
                <a:spcPts val="511"/>
              </a:spcBef>
              <a:spcAft>
                <a:spcPts val="1293"/>
              </a:spcAft>
              <a:buSzPct val="45000"/>
              <a:buFont typeface="Wingdings" charset="2"/>
              <a:buChar char=""/>
            </a:pPr>
            <a:r>
              <a:rPr lang="en-US" sz="2200" dirty="0">
                <a:latin typeface="Calibri" charset="0"/>
              </a:rPr>
              <a:t>Energy products include: ethane, butane, propane, condensate</a:t>
            </a:r>
          </a:p>
          <a:p>
            <a:pPr lvl="1">
              <a:spcBef>
                <a:spcPts val="511"/>
              </a:spcBef>
              <a:spcAft>
                <a:spcPts val="1293"/>
              </a:spcAft>
              <a:buSzPct val="45000"/>
              <a:buFont typeface="Wingdings" charset="2"/>
              <a:buChar char=""/>
            </a:pPr>
            <a:r>
              <a:rPr lang="en-US" sz="2200" dirty="0">
                <a:latin typeface="Calibri" charset="0"/>
              </a:rPr>
              <a:t>Non energy products: storage, processing, </a:t>
            </a:r>
            <a:r>
              <a:rPr lang="en-US" sz="2200" dirty="0" err="1">
                <a:latin typeface="Calibri" charset="0"/>
              </a:rPr>
              <a:t>terminalling</a:t>
            </a:r>
            <a:r>
              <a:rPr lang="en-US" sz="2200" dirty="0">
                <a:latin typeface="Calibri" charset="0"/>
              </a:rPr>
              <a:t> and transportation</a:t>
            </a:r>
          </a:p>
          <a:p>
            <a:pPr>
              <a:spcAft>
                <a:spcPts val="1293"/>
              </a:spcAft>
            </a:pPr>
            <a:endParaRPr lang="en-US" sz="2200" dirty="0">
              <a:latin typeface="Calibri" charset="0"/>
            </a:endParaRP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5629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altLang="zh-CN" dirty="0" smtClean="0"/>
              <a:t>R</a:t>
            </a:r>
            <a:r>
              <a:rPr lang="en-US" dirty="0" smtClean="0"/>
              <a:t>efinery </a:t>
            </a:r>
            <a:r>
              <a:rPr lang="en-US" dirty="0"/>
              <a:t>S</a:t>
            </a:r>
            <a:r>
              <a:rPr lang="en-US" dirty="0" smtClean="0"/>
              <a:t>ystem</a:t>
            </a:r>
            <a:endParaRPr lang="en-US" dirty="0"/>
          </a:p>
        </p:txBody>
      </p:sp>
      <p:pic>
        <p:nvPicPr>
          <p:cNvPr id="4" name="Content Placeholder 3"/>
          <p:cNvPicPr>
            <a:picLocks noGrp="1" noChangeAspect="1"/>
          </p:cNvPicPr>
          <p:nvPr>
            <p:ph idx="1"/>
          </p:nvPr>
        </p:nvPicPr>
        <p:blipFill>
          <a:blip r:embed="rId3"/>
          <a:srcRect l="-54609" r="-54609"/>
          <a:stretch>
            <a:fillRect/>
          </a:stretch>
        </p:blipFill>
        <p:spPr>
          <a:xfrm>
            <a:off x="-1116632" y="1052736"/>
            <a:ext cx="10802675" cy="5805264"/>
          </a:xfrm>
        </p:spPr>
      </p:pic>
    </p:spTree>
    <p:extLst>
      <p:ext uri="{BB962C8B-B14F-4D97-AF65-F5344CB8AC3E}">
        <p14:creationId xmlns:p14="http://schemas.microsoft.com/office/powerpoint/2010/main" val="17002616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456480" y="273629"/>
            <a:ext cx="8229600" cy="114348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Corporate Overview</a:t>
            </a:r>
          </a:p>
        </p:txBody>
      </p:sp>
      <p:sp>
        <p:nvSpPr>
          <p:cNvPr id="59394"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430213" indent="-215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579"/>
              </a:spcBef>
              <a:spcAft>
                <a:spcPts val="1293"/>
              </a:spcAft>
              <a:buSzPct val="45000"/>
            </a:pPr>
            <a:r>
              <a:rPr lang="en-US" sz="2900" dirty="0">
                <a:latin typeface="Calibri" charset="0"/>
              </a:rPr>
              <a:t>The Midstream business unit extracts, processes, stores, transports and markets natural gas liquids (NGLs) for Provident and offers these services to third party customers</a:t>
            </a:r>
          </a:p>
          <a:p>
            <a:pPr>
              <a:spcBef>
                <a:spcPts val="579"/>
              </a:spcBef>
              <a:spcAft>
                <a:spcPts val="1293"/>
              </a:spcAft>
              <a:buSzPct val="45000"/>
              <a:buFont typeface="Wingdings" charset="2"/>
              <a:buChar char=""/>
            </a:pPr>
            <a:r>
              <a:rPr lang="en-US" sz="2900" dirty="0">
                <a:latin typeface="Calibri" charset="0"/>
              </a:rPr>
              <a:t>Three operations:</a:t>
            </a:r>
          </a:p>
          <a:p>
            <a:pPr lvl="1">
              <a:spcBef>
                <a:spcPts val="511"/>
              </a:spcBef>
              <a:spcAft>
                <a:spcPts val="1293"/>
              </a:spcAft>
              <a:buSzPct val="45000"/>
              <a:buFont typeface="Wingdings" charset="2"/>
              <a:buChar char=""/>
            </a:pPr>
            <a:r>
              <a:rPr lang="en-US" sz="2500" dirty="0">
                <a:latin typeface="Calibri" charset="0"/>
              </a:rPr>
              <a:t>Empress East</a:t>
            </a:r>
          </a:p>
          <a:p>
            <a:pPr lvl="1">
              <a:spcBef>
                <a:spcPts val="511"/>
              </a:spcBef>
              <a:spcAft>
                <a:spcPts val="1293"/>
              </a:spcAft>
              <a:buSzPct val="45000"/>
              <a:buFont typeface="Wingdings" charset="2"/>
              <a:buChar char=""/>
            </a:pPr>
            <a:r>
              <a:rPr lang="en-US" sz="2500" dirty="0" err="1">
                <a:latin typeface="Calibri" charset="0"/>
              </a:rPr>
              <a:t>Redwater</a:t>
            </a:r>
            <a:r>
              <a:rPr lang="en-US" sz="2500" dirty="0">
                <a:latin typeface="Calibri" charset="0"/>
              </a:rPr>
              <a:t> West</a:t>
            </a:r>
          </a:p>
          <a:p>
            <a:pPr lvl="1">
              <a:spcBef>
                <a:spcPts val="511"/>
              </a:spcBef>
              <a:spcAft>
                <a:spcPts val="1293"/>
              </a:spcAft>
              <a:buSzPct val="45000"/>
              <a:buFont typeface="Wingdings" charset="2"/>
              <a:buChar char=""/>
            </a:pPr>
            <a:r>
              <a:rPr lang="en-US" sz="2500" dirty="0">
                <a:latin typeface="Calibri" charset="0"/>
              </a:rPr>
              <a:t>Commercial Services</a:t>
            </a:r>
          </a:p>
          <a:p>
            <a:pPr>
              <a:spcAft>
                <a:spcPts val="1293"/>
              </a:spcAft>
              <a:buSzPct val="45000"/>
            </a:pPr>
            <a:endParaRPr lang="en-US" sz="2500" dirty="0">
              <a:latin typeface="Calibri" charset="0"/>
            </a:endParaRPr>
          </a:p>
        </p:txBody>
      </p:sp>
      <p:sp>
        <p:nvSpPr>
          <p:cNvPr id="4" name="Rectangle 3"/>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1738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456480" y="273629"/>
            <a:ext cx="8229600" cy="114348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Map of Operations</a:t>
            </a:r>
          </a:p>
        </p:txBody>
      </p:sp>
      <p:sp>
        <p:nvSpPr>
          <p:cNvPr id="60418"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20" y="1647533"/>
            <a:ext cx="3990240" cy="3571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040" y="2700284"/>
            <a:ext cx="2676960" cy="22480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6030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xfrm>
            <a:off x="467544" y="188640"/>
            <a:ext cx="8229600" cy="114348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Empress East</a:t>
            </a:r>
          </a:p>
        </p:txBody>
      </p:sp>
      <p:sp>
        <p:nvSpPr>
          <p:cNvPr id="61442" name="Text Box 2"/>
          <p:cNvSpPr txBox="1">
            <a:spLocks noChangeArrowheads="1"/>
          </p:cNvSpPr>
          <p:nvPr/>
        </p:nvSpPr>
        <p:spPr bwMode="auto">
          <a:xfrm>
            <a:off x="540000" y="159424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spcBef>
                <a:spcPts val="579"/>
              </a:spcBef>
              <a:spcAft>
                <a:spcPts val="1293"/>
              </a:spcAft>
              <a:buSzPct val="45000"/>
              <a:buFont typeface="Wingdings" charset="2"/>
              <a:buChar char=""/>
            </a:pPr>
            <a:r>
              <a:rPr lang="en-US" dirty="0">
                <a:latin typeface="Calibri" charset="0"/>
              </a:rPr>
              <a:t>Extracts NGLs from natural gas at the Empress straddle plants and sells finished products into markets in central Canada and the eastern United States.</a:t>
            </a:r>
          </a:p>
          <a:p>
            <a:pPr>
              <a:spcBef>
                <a:spcPts val="579"/>
              </a:spcBef>
              <a:spcAft>
                <a:spcPts val="1293"/>
              </a:spcAft>
              <a:buSzPct val="45000"/>
              <a:buFont typeface="Wingdings" charset="2"/>
              <a:buChar char=""/>
            </a:pPr>
            <a:r>
              <a:rPr lang="en-US" dirty="0">
                <a:latin typeface="Calibri" charset="0"/>
              </a:rPr>
              <a:t>The margin in this business is determined primarily by the “</a:t>
            </a:r>
            <a:r>
              <a:rPr lang="en-US" dirty="0" err="1">
                <a:latin typeface="Calibri" charset="0"/>
              </a:rPr>
              <a:t>frac</a:t>
            </a:r>
            <a:r>
              <a:rPr lang="en-US" dirty="0">
                <a:latin typeface="Calibri" charset="0"/>
              </a:rPr>
              <a:t> spread ratio”, which is the ratio between crude oil prices and natural gas prices</a:t>
            </a:r>
          </a:p>
          <a:p>
            <a:pPr>
              <a:spcBef>
                <a:spcPts val="579"/>
              </a:spcBef>
              <a:spcAft>
                <a:spcPts val="1293"/>
              </a:spcAft>
              <a:buSzPct val="45000"/>
              <a:buFont typeface="Wingdings" charset="2"/>
              <a:buChar char=""/>
            </a:pPr>
            <a:r>
              <a:rPr lang="en-US" dirty="0">
                <a:latin typeface="Calibri" charset="0"/>
              </a:rPr>
              <a:t>Demand for propane is seasonal and results in inventory that generally builds over the second and third quarters of the year and is sold in the fourth quarter and the first quarter of the following year</a:t>
            </a:r>
          </a:p>
          <a:p>
            <a:pPr>
              <a:spcBef>
                <a:spcPts val="579"/>
              </a:spcBef>
              <a:spcAft>
                <a:spcPts val="1293"/>
              </a:spcAft>
              <a:buSzPct val="45000"/>
            </a:pPr>
            <a:endParaRPr lang="en-US" sz="1500" dirty="0">
              <a:latin typeface="Calibri" charset="0"/>
            </a:endParaRPr>
          </a:p>
          <a:p>
            <a:pPr>
              <a:spcBef>
                <a:spcPts val="579"/>
              </a:spcBef>
              <a:spcAft>
                <a:spcPts val="1293"/>
              </a:spcAft>
              <a:buSzPct val="45000"/>
            </a:pPr>
            <a:endParaRPr lang="en-US" sz="1500" dirty="0">
              <a:latin typeface="Calibri" charset="0"/>
            </a:endParaRPr>
          </a:p>
          <a:p>
            <a:pPr>
              <a:spcBef>
                <a:spcPts val="579"/>
              </a:spcBef>
              <a:spcAft>
                <a:spcPts val="1293"/>
              </a:spcAft>
            </a:pPr>
            <a:endParaRPr lang="en-US" sz="1500" dirty="0">
              <a:latin typeface="Calibri" charset="0"/>
            </a:endParaRPr>
          </a:p>
          <a:p>
            <a:pPr>
              <a:spcBef>
                <a:spcPts val="579"/>
              </a:spcBef>
              <a:spcAft>
                <a:spcPts val="1293"/>
              </a:spcAft>
              <a:buSzPct val="45000"/>
            </a:pPr>
            <a:endParaRPr lang="en-US" sz="1500" dirty="0">
              <a:latin typeface="Calibri" charset="0"/>
            </a:endParaRPr>
          </a:p>
          <a:p>
            <a:pPr>
              <a:spcAft>
                <a:spcPts val="1293"/>
              </a:spcAft>
            </a:pPr>
            <a:r>
              <a:rPr lang="en-US" sz="1500" dirty="0">
                <a:latin typeface="Calibri" charset="0"/>
              </a:rPr>
              <a:t>.</a:t>
            </a: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60" y="4735218"/>
            <a:ext cx="6867360" cy="1247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520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dirty="0" err="1"/>
              <a:t>Redwater</a:t>
            </a:r>
            <a:r>
              <a:rPr lang="en-CA" sz="4000" dirty="0"/>
              <a:t> West</a:t>
            </a:r>
          </a:p>
        </p:txBody>
      </p:sp>
      <p:sp>
        <p:nvSpPr>
          <p:cNvPr id="62466" name="Rectangle 2"/>
          <p:cNvSpPr>
            <a:spLocks noGrp="1" noChangeArrowheads="1"/>
          </p:cNvSpPr>
          <p:nvPr>
            <p:ph type="body" idx="1"/>
          </p:nvPr>
        </p:nvSpPr>
        <p:spPr>
          <a:xfrm>
            <a:off x="577301" y="1412776"/>
            <a:ext cx="8573760" cy="4524955"/>
          </a:xfrm>
          <a:ln/>
        </p:spPr>
        <p:txBody>
          <a:bodyPr/>
          <a:lstStyle/>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 pos="8536446" algn="l"/>
              </a:tabLst>
            </a:pPr>
            <a:r>
              <a:rPr lang="en-US" sz="1600" dirty="0"/>
              <a:t>Purchases an NGL mix from various producers and fractionates it into finished products at the </a:t>
            </a:r>
            <a:r>
              <a:rPr lang="en-US" sz="1600" dirty="0" err="1"/>
              <a:t>Redwater</a:t>
            </a:r>
            <a:r>
              <a:rPr lang="en-US" sz="1600" dirty="0"/>
              <a:t> fractionation facility, the feedstock for this business line is primarily NGL mix rather than natural gas, the </a:t>
            </a:r>
            <a:r>
              <a:rPr lang="en-US" sz="1600" dirty="0" err="1"/>
              <a:t>frac</a:t>
            </a:r>
            <a:r>
              <a:rPr lang="en-US" sz="1600" dirty="0"/>
              <a:t> spread ratio has a smaller impact on margin than in the Empress East business line</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 pos="8536446" algn="l"/>
              </a:tabLst>
            </a:pPr>
            <a:r>
              <a:rPr lang="en-US" sz="1600" dirty="0"/>
              <a:t>Captures supply from northeast British Columbia and northwest Alberta and generates revenues through extraction, gathering, transportation, storage and fractionation of NGL into finished products</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 pos="8536446" algn="l"/>
              </a:tabLst>
            </a:pPr>
            <a:r>
              <a:rPr lang="en-US" sz="1600" dirty="0"/>
              <a:t>Has several significant competitive advantages including the ability to process sour NGL and is one of only two fractionation facilities in the Fort Saskatchewan area capable of processing ethane-plus</a:t>
            </a:r>
          </a:p>
          <a:p>
            <a:pPr marL="0" indent="0">
              <a:spcAft>
                <a:spcPts val="1293"/>
              </a:spcAft>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 pos="8536446" algn="l"/>
              </a:tabLst>
            </a:pPr>
            <a:r>
              <a:rPr lang="en-US" sz="1600" dirty="0"/>
              <a:t>Located at the </a:t>
            </a:r>
            <a:r>
              <a:rPr lang="en-US" sz="1600" dirty="0" err="1"/>
              <a:t>Redwater</a:t>
            </a:r>
            <a:r>
              <a:rPr lang="en-US" sz="1600" dirty="0"/>
              <a:t> facility is  rail-based condensate terminal, which serves the heavy oil industry and its need for diluent </a:t>
            </a:r>
          </a:p>
          <a:p>
            <a:pPr marL="0" indent="0">
              <a:spcAft>
                <a:spcPts val="1293"/>
              </a:spcAft>
              <a:buSzPct val="45000"/>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 pos="8536446" algn="l"/>
              </a:tabLst>
            </a:pPr>
            <a:endParaRPr lang="en-US" sz="1600" dirty="0"/>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01" y="5224869"/>
            <a:ext cx="6638400" cy="1323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1781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456481" y="275070"/>
            <a:ext cx="8228160" cy="114203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dirty="0"/>
              <a:t>Commercial services</a:t>
            </a:r>
          </a:p>
        </p:txBody>
      </p:sp>
      <p:sp>
        <p:nvSpPr>
          <p:cNvPr id="63490" name="Text Box 2"/>
          <p:cNvSpPr txBox="1">
            <a:spLocks noChangeArrowheads="1"/>
          </p:cNvSpPr>
          <p:nvPr/>
        </p:nvSpPr>
        <p:spPr bwMode="auto">
          <a:xfrm>
            <a:off x="540000" y="1078674"/>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430213" indent="-314325">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1pPr>
            <a:lvl2pP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2pPr>
            <a:lvl3pP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3pPr>
            <a:lvl4pP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4pPr>
            <a:lvl5pP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rgbClr val="000000"/>
                </a:solidFill>
                <a:latin typeface="Arial" charset="0"/>
                <a:ea typeface="Microsoft YaHei" charset="-122"/>
              </a:defRPr>
            </a:lvl9pPr>
          </a:lstStyle>
          <a:p>
            <a:pPr>
              <a:spcAft>
                <a:spcPts val="1293"/>
              </a:spcAft>
              <a:buSzPct val="45000"/>
            </a:pPr>
            <a:endParaRPr lang="en-US">
              <a:latin typeface="Calibri" charset="0"/>
            </a:endParaRPr>
          </a:p>
          <a:p>
            <a:pPr>
              <a:spcAft>
                <a:spcPts val="1293"/>
              </a:spcAft>
              <a:buSzPct val="45000"/>
            </a:pPr>
            <a:endParaRPr lang="en-US">
              <a:latin typeface="Calibri" charset="0"/>
            </a:endParaRPr>
          </a:p>
        </p:txBody>
      </p:sp>
      <p:sp>
        <p:nvSpPr>
          <p:cNvPr id="63491" name="Rectangle 3"/>
          <p:cNvSpPr>
            <a:spLocks noGrp="1" noChangeArrowheads="1"/>
          </p:cNvSpPr>
          <p:nvPr>
            <p:ph type="body" idx="1"/>
          </p:nvPr>
        </p:nvSpPr>
        <p:spPr>
          <a:xfrm>
            <a:off x="456481" y="1600009"/>
            <a:ext cx="8228160" cy="4524955"/>
          </a:xfrm>
          <a:ln/>
        </p:spPr>
        <p:txBody>
          <a:bodyPr/>
          <a:lstStyle/>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US" sz="2000" dirty="0"/>
              <a:t>Commercial Services - generates income from relatively stable fee-for-service contracts to provide fractionation, storage, loading, and marketing services to upstream producers. Income from pipeline tariffs from </a:t>
            </a:r>
            <a:r>
              <a:rPr lang="en-US" sz="2000" dirty="0" err="1"/>
              <a:t>Provident's</a:t>
            </a:r>
            <a:r>
              <a:rPr lang="en-US" sz="2000" dirty="0"/>
              <a:t> ownership in NGL pipelines is also included in this business line</a:t>
            </a:r>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US" sz="1600" dirty="0" err="1"/>
              <a:t>Redwater</a:t>
            </a:r>
            <a:r>
              <a:rPr lang="en-US" sz="1600" dirty="0"/>
              <a:t> facility has a rail unloading capacity of 110 rail cars per day or 75,000 bpd</a:t>
            </a:r>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US" sz="1600" dirty="0"/>
              <a:t>Storage facilities at both Empress East and </a:t>
            </a:r>
            <a:r>
              <a:rPr lang="en-US" sz="1600" dirty="0" err="1"/>
              <a:t>Redwater</a:t>
            </a:r>
            <a:r>
              <a:rPr lang="en-US" sz="1600" dirty="0"/>
              <a:t> West facilities</a:t>
            </a:r>
          </a:p>
          <a:p>
            <a:pPr marL="1344980" lvl="1" indent="-515528">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US" sz="1600" dirty="0"/>
              <a:t>seven million gross barrels at Empress East</a:t>
            </a:r>
          </a:p>
          <a:p>
            <a:pPr marL="1344980" lvl="1" indent="-515528">
              <a:buSzPct val="45000"/>
              <a:buFont typeface="Wingdings" charset="2"/>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r>
              <a:rPr lang="en-US" sz="1600" dirty="0"/>
              <a:t>50% ownership of 2.5 mm-</a:t>
            </a:r>
            <a:r>
              <a:rPr lang="en-US" sz="1600" dirty="0" err="1"/>
              <a:t>bbl</a:t>
            </a:r>
            <a:r>
              <a:rPr lang="en-US" sz="1600" dirty="0"/>
              <a:t> storage cavern and 100% ownership of 1000 acre 12 million barrel storage cavern at </a:t>
            </a:r>
            <a:r>
              <a:rPr lang="en-US" sz="1600" dirty="0" err="1"/>
              <a:t>Redwater</a:t>
            </a:r>
            <a:r>
              <a:rPr lang="en-US" sz="1600" dirty="0"/>
              <a:t> West</a:t>
            </a:r>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endParaRPr lang="en-US" sz="1600" dirty="0"/>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endParaRPr lang="en-US" sz="1600" dirty="0"/>
          </a:p>
          <a:p>
            <a:pPr marL="0" indent="0">
              <a:spcAft>
                <a:spcPts val="1293"/>
              </a:spcAft>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7879796" algn="l"/>
              </a:tabLst>
            </a:pPr>
            <a:endParaRPr lang="en-US" sz="1600" dirty="0"/>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40" y="5224869"/>
            <a:ext cx="6638400" cy="12759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1124744"/>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7476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467544" y="-27549"/>
            <a:ext cx="8229600" cy="114348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4000" b="1" dirty="0"/>
              <a:t>Stock Details</a:t>
            </a:r>
          </a:p>
        </p:txBody>
      </p:sp>
      <p:sp>
        <p:nvSpPr>
          <p:cNvPr id="64514" name="Text Box 2"/>
          <p:cNvSpPr txBox="1">
            <a:spLocks noChangeArrowheads="1"/>
          </p:cNvSpPr>
          <p:nvPr/>
        </p:nvSpPr>
        <p:spPr bwMode="auto">
          <a:xfrm>
            <a:off x="456480" y="1600008"/>
            <a:ext cx="8229600" cy="452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21" y="979303"/>
            <a:ext cx="3240000" cy="114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00" y="2194791"/>
            <a:ext cx="8303040" cy="43377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0" y="836712"/>
            <a:ext cx="914400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6858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456480" y="273629"/>
            <a:ext cx="8219520" cy="1133399"/>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CA" sz="4000" b="1"/>
              <a:t>Financial Statements</a:t>
            </a:r>
          </a:p>
        </p:txBody>
      </p:sp>
      <p:sp>
        <p:nvSpPr>
          <p:cNvPr id="65538" name="Rectangle 2"/>
          <p:cNvSpPr>
            <a:spLocks noGrp="1" noChangeArrowheads="1"/>
          </p:cNvSpPr>
          <p:nvPr>
            <p:ph idx="1"/>
          </p:nvPr>
        </p:nvSpPr>
        <p:spPr>
          <a:xfrm>
            <a:off x="456480" y="1600009"/>
            <a:ext cx="8219520" cy="4517754"/>
          </a:xfrm>
        </p:spPr>
        <p:txBody>
          <a:bodyPr/>
          <a:lstStyle/>
          <a:p>
            <a:endParaRPr lang="en-US"/>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6218"/>
            <a:ext cx="9144000" cy="55517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630075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231841" y="360038"/>
            <a:ext cx="8226720" cy="1568325"/>
          </a:xfrm>
          <a:ln/>
        </p:spPr>
        <p:txBody>
          <a:bodyPr/>
          <a:lstStyle/>
          <a:p>
            <a:endParaRPr lang="en-CA"/>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841" y="0"/>
            <a:ext cx="6055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AutoShape 3"/>
          <p:cNvSpPr>
            <a:spLocks noChangeArrowheads="1"/>
          </p:cNvSpPr>
          <p:nvPr/>
        </p:nvSpPr>
        <p:spPr bwMode="auto">
          <a:xfrm>
            <a:off x="1468801" y="1555363"/>
            <a:ext cx="6040800" cy="132494"/>
          </a:xfrm>
          <a:prstGeom prst="roundRect">
            <a:avLst>
              <a:gd name="adj" fmla="val 1083"/>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
        <p:nvSpPr>
          <p:cNvPr id="66564" name="AutoShape 4"/>
          <p:cNvSpPr>
            <a:spLocks noChangeArrowheads="1"/>
          </p:cNvSpPr>
          <p:nvPr/>
        </p:nvSpPr>
        <p:spPr bwMode="auto">
          <a:xfrm>
            <a:off x="1468801" y="3755914"/>
            <a:ext cx="6040800" cy="132494"/>
          </a:xfrm>
          <a:prstGeom prst="roundRect">
            <a:avLst>
              <a:gd name="adj" fmla="val 1083"/>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Tree>
    <p:extLst>
      <p:ext uri="{BB962C8B-B14F-4D97-AF65-F5344CB8AC3E}">
        <p14:creationId xmlns:p14="http://schemas.microsoft.com/office/powerpoint/2010/main" val="996561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456481" y="275070"/>
            <a:ext cx="8228160" cy="1568324"/>
          </a:xfrm>
          <a:ln/>
        </p:spPr>
        <p:txBody>
          <a:bodyPr/>
          <a:lstStyle/>
          <a:p>
            <a:endParaRPr lang="en-CA"/>
          </a:p>
        </p:txBody>
      </p:sp>
      <p:sp>
        <p:nvSpPr>
          <p:cNvPr id="67586" name="Rectangle 2"/>
          <p:cNvSpPr>
            <a:spLocks noGrp="1" noChangeArrowheads="1"/>
          </p:cNvSpPr>
          <p:nvPr>
            <p:ph idx="1"/>
          </p:nvPr>
        </p:nvSpPr>
        <p:spPr>
          <a:xfrm>
            <a:off x="456481" y="1600009"/>
            <a:ext cx="8228160" cy="4524955"/>
          </a:xfrm>
        </p:spPr>
        <p:txBody>
          <a:bodyPr/>
          <a:lstStyle/>
          <a:p>
            <a:endParaRPr lang="en-US"/>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00" y="178579"/>
            <a:ext cx="5857920" cy="65440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8" name="AutoShape 4"/>
          <p:cNvSpPr>
            <a:spLocks noChangeArrowheads="1"/>
          </p:cNvSpPr>
          <p:nvPr/>
        </p:nvSpPr>
        <p:spPr bwMode="auto">
          <a:xfrm>
            <a:off x="1795680" y="1443031"/>
            <a:ext cx="6040800" cy="426285"/>
          </a:xfrm>
          <a:prstGeom prst="roundRect">
            <a:avLst>
              <a:gd name="adj" fmla="val 333"/>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Tree>
    <p:extLst>
      <p:ext uri="{BB962C8B-B14F-4D97-AF65-F5344CB8AC3E}">
        <p14:creationId xmlns:p14="http://schemas.microsoft.com/office/powerpoint/2010/main" val="7910604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456481" y="275070"/>
            <a:ext cx="8228160" cy="1568324"/>
          </a:xfrm>
          <a:ln/>
        </p:spPr>
        <p:txBody>
          <a:bodyPr/>
          <a:lstStyle/>
          <a:p>
            <a:endParaRPr lang="en-CA"/>
          </a:p>
        </p:txBody>
      </p:sp>
      <p:sp>
        <p:nvSpPr>
          <p:cNvPr id="68610" name="Rectangle 2"/>
          <p:cNvSpPr>
            <a:spLocks noGrp="1" noChangeArrowheads="1"/>
          </p:cNvSpPr>
          <p:nvPr>
            <p:ph idx="1"/>
          </p:nvPr>
        </p:nvSpPr>
        <p:spPr>
          <a:xfrm>
            <a:off x="456481" y="1600009"/>
            <a:ext cx="8228160" cy="4524955"/>
          </a:xfrm>
        </p:spPr>
        <p:txBody>
          <a:bodyPr/>
          <a:lstStyle/>
          <a:p>
            <a:endParaRPr lang="en-US"/>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00" y="23043"/>
            <a:ext cx="536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2" name="AutoShape 4"/>
          <p:cNvSpPr>
            <a:spLocks noChangeArrowheads="1"/>
          </p:cNvSpPr>
          <p:nvPr/>
        </p:nvSpPr>
        <p:spPr bwMode="auto">
          <a:xfrm>
            <a:off x="1959840" y="1664815"/>
            <a:ext cx="6040800" cy="388841"/>
          </a:xfrm>
          <a:prstGeom prst="roundRect">
            <a:avLst>
              <a:gd name="adj" fmla="val 370"/>
            </a:avLst>
          </a:prstGeom>
          <a:noFill/>
          <a:ln w="18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CA"/>
          </a:p>
        </p:txBody>
      </p:sp>
    </p:spTree>
    <p:extLst>
      <p:ext uri="{BB962C8B-B14F-4D97-AF65-F5344CB8AC3E}">
        <p14:creationId xmlns:p14="http://schemas.microsoft.com/office/powerpoint/2010/main" val="38459493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2296</TotalTime>
  <Words>9591</Words>
  <Application>Microsoft Office PowerPoint</Application>
  <PresentationFormat>On-screen Show (4:3)</PresentationFormat>
  <Paragraphs>914</Paragraphs>
  <Slides>163</Slides>
  <Notes>134</Notes>
  <HiddenSlides>0</HiddenSlides>
  <MMClips>0</MMClips>
  <ScaleCrop>false</ScaleCrop>
  <HeadingPairs>
    <vt:vector size="4" baseType="variant">
      <vt:variant>
        <vt:lpstr>Theme</vt:lpstr>
      </vt:variant>
      <vt:variant>
        <vt:i4>1</vt:i4>
      </vt:variant>
      <vt:variant>
        <vt:lpstr>Slide Titles</vt:lpstr>
      </vt:variant>
      <vt:variant>
        <vt:i4>163</vt:i4>
      </vt:variant>
    </vt:vector>
  </HeadingPairs>
  <TitlesOfParts>
    <vt:vector size="164" baseType="lpstr">
      <vt:lpstr>Office Theme</vt:lpstr>
      <vt:lpstr>PowerPoint Presentation</vt:lpstr>
      <vt:lpstr>PowerPoint Presentation</vt:lpstr>
      <vt:lpstr>PowerPoint Presentation</vt:lpstr>
      <vt:lpstr>Main Sector in Oil and Gas Industry</vt:lpstr>
      <vt:lpstr>Petroleum Refining</vt:lpstr>
      <vt:lpstr>Major Products</vt:lpstr>
      <vt:lpstr>Main Processes</vt:lpstr>
      <vt:lpstr>PowerPoint Presentation</vt:lpstr>
      <vt:lpstr>Refinery System</vt:lpstr>
      <vt:lpstr>World’s Top Refineries Companies in 2011</vt:lpstr>
      <vt:lpstr>Geographic distribution in U.S.</vt:lpstr>
      <vt:lpstr>PowerPoint Presentation</vt:lpstr>
      <vt:lpstr>Refineries in Canada</vt:lpstr>
      <vt:lpstr>Canada Top Refineries Companies 2010</vt:lpstr>
      <vt:lpstr>Refining Capacity Changes for Integrated  Majors</vt:lpstr>
      <vt:lpstr>Refining Capacity Changes for Integrated Majors</vt:lpstr>
      <vt:lpstr>Evaluation of Refinery Capacity </vt:lpstr>
      <vt:lpstr>Future Capacity Forecast</vt:lpstr>
      <vt:lpstr>Factors Determining Gas Price</vt:lpstr>
      <vt:lpstr>Refinery Margin and Major Costs </vt:lpstr>
      <vt:lpstr>Regional Refining Margins </vt:lpstr>
      <vt:lpstr>PowerPoint Presentation</vt:lpstr>
      <vt:lpstr>Green House Gas Regulation</vt:lpstr>
      <vt:lpstr>Implications</vt:lpstr>
      <vt:lpstr>Reformulated Fuel Standard (RFS2) </vt:lpstr>
      <vt:lpstr>Reformulated Fuel Standard (RFS2) </vt:lpstr>
      <vt:lpstr>Implications </vt:lpstr>
      <vt:lpstr>Other Regulations</vt:lpstr>
      <vt:lpstr>PowerPoint Presentation</vt:lpstr>
      <vt:lpstr>Typical Risks in the Oil and Gas Industry </vt:lpstr>
      <vt:lpstr>Key drivers and Challenges in Refinery</vt:lpstr>
      <vt:lpstr>Risk Exposure</vt:lpstr>
      <vt:lpstr> Environmental Impacts and  Risks </vt:lpstr>
      <vt:lpstr>PowerPoint Presentation</vt:lpstr>
      <vt:lpstr>Future Regulation: Waxman-Markey Legislation </vt:lpstr>
      <vt:lpstr>Future Regulation: Waxman-Markey Legislation </vt:lpstr>
      <vt:lpstr>Implications</vt:lpstr>
      <vt:lpstr>Risk Measurement</vt:lpstr>
      <vt:lpstr>Risk Management</vt:lpstr>
      <vt:lpstr>Valero Energy Corporation</vt:lpstr>
      <vt:lpstr>VLO - NYSE</vt:lpstr>
      <vt:lpstr>Overview</vt:lpstr>
      <vt:lpstr>Executives</vt:lpstr>
      <vt:lpstr>Segments</vt:lpstr>
      <vt:lpstr>PowerPoint Presentation</vt:lpstr>
      <vt:lpstr>Competitors</vt:lpstr>
      <vt:lpstr>Financial Statements</vt:lpstr>
      <vt:lpstr>Segment Revenues</vt:lpstr>
      <vt:lpstr>PowerPoint Presentation</vt:lpstr>
      <vt:lpstr>PowerPoint Presentation</vt:lpstr>
      <vt:lpstr>PowerPoint Presentation</vt:lpstr>
      <vt:lpstr>PowerPoint Presentation</vt:lpstr>
      <vt:lpstr>Operations - Petroleum</vt:lpstr>
      <vt:lpstr>Refining Capacity</vt:lpstr>
      <vt:lpstr>Refining Yields</vt:lpstr>
      <vt:lpstr>Feedstock Supply</vt:lpstr>
      <vt:lpstr>Feedstock Supply</vt:lpstr>
      <vt:lpstr>Marketing</vt:lpstr>
      <vt:lpstr>Operations - Ethanol</vt:lpstr>
      <vt:lpstr>Operations - Retail</vt:lpstr>
      <vt:lpstr>Growth Strategy</vt:lpstr>
      <vt:lpstr>Risk Oversight</vt:lpstr>
      <vt:lpstr>Risk Management Policies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Item 7A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 Rate Risk</vt:lpstr>
      <vt:lpstr>Foreign Currency Risk</vt:lpstr>
      <vt:lpstr>Compliance Program Price Risk</vt:lpstr>
      <vt:lpstr>Fair Value Measurements</vt:lpstr>
      <vt:lpstr>Fair Values of Derivative Instruments</vt:lpstr>
      <vt:lpstr>PowerPoint Presentation</vt:lpstr>
      <vt:lpstr>Corporate Overview</vt:lpstr>
      <vt:lpstr>Corporate Overview</vt:lpstr>
      <vt:lpstr>Map of Operations</vt:lpstr>
      <vt:lpstr>Empress East</vt:lpstr>
      <vt:lpstr>Redwater West</vt:lpstr>
      <vt:lpstr>Commercial services</vt:lpstr>
      <vt:lpstr>Stock Details</vt:lpstr>
      <vt:lpstr>Financial Statements</vt:lpstr>
      <vt:lpstr>PowerPoint Presentation</vt:lpstr>
      <vt:lpstr>PowerPoint Presentation</vt:lpstr>
      <vt:lpstr>PowerPoint Presentation</vt:lpstr>
      <vt:lpstr>Provident Midstream business performance</vt:lpstr>
      <vt:lpstr>Risk Factors</vt:lpstr>
      <vt:lpstr>Risk Factors</vt:lpstr>
      <vt:lpstr>Risk Factors</vt:lpstr>
      <vt:lpstr>Risk Factors</vt:lpstr>
      <vt:lpstr>Risk Factors</vt:lpstr>
      <vt:lpstr>Risk Factors</vt:lpstr>
      <vt:lpstr>Risk Factors</vt:lpstr>
      <vt:lpstr>Risk Factors</vt:lpstr>
      <vt:lpstr>Risk Factors</vt:lpstr>
      <vt:lpstr>Risk Management Philosophy</vt:lpstr>
      <vt:lpstr>Risk Management overview</vt:lpstr>
      <vt:lpstr>Fair Values</vt:lpstr>
      <vt:lpstr>Financial Derivative Sensitivity Analysis</vt:lpstr>
      <vt:lpstr>Market Environment</vt:lpstr>
      <vt:lpstr>Market Risk</vt:lpstr>
      <vt:lpstr>Market Risk Management Program</vt:lpstr>
      <vt:lpstr>Risk Management Contracts</vt:lpstr>
      <vt:lpstr>Settlement of Contracts</vt:lpstr>
      <vt:lpstr>Liquidity Risk</vt:lpstr>
      <vt:lpstr>Credit Risk</vt:lpstr>
      <vt:lpstr>Net Financial Derivative Instruments</vt:lpstr>
      <vt:lpstr>Commodity Price Risk Program</vt:lpstr>
      <vt:lpstr>Frac Spread Volumes</vt:lpstr>
      <vt:lpstr>Contracts In Place </vt:lpstr>
      <vt:lpstr>Contracts In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Statements</vt:lpstr>
      <vt:lpstr>PowerPoint Presentation</vt:lpstr>
      <vt:lpstr>PowerPoint Presentation</vt:lpstr>
      <vt:lpstr>PowerPoint Presentation</vt:lpstr>
      <vt:lpstr>PowerPoint Presentation</vt:lpstr>
      <vt:lpstr>PowerPoint Presentation</vt:lpstr>
      <vt:lpstr>PowerPoint Presentation</vt:lpstr>
      <vt:lpstr>Risk Factors</vt:lpstr>
      <vt:lpstr>Risk Factors</vt:lpstr>
      <vt:lpstr>Risk Factors</vt:lpstr>
      <vt:lpstr>Risk Factors</vt:lpstr>
      <vt:lpstr>Risk Factors</vt:lpstr>
      <vt:lpstr>Risk Factors</vt:lpstr>
      <vt:lpstr>Risk Factors</vt:lpstr>
      <vt:lpstr>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dc:creator>
  <cp:lastModifiedBy>gp</cp:lastModifiedBy>
  <cp:revision>319</cp:revision>
  <dcterms:created xsi:type="dcterms:W3CDTF">2011-03-07T04:48:19Z</dcterms:created>
  <dcterms:modified xsi:type="dcterms:W3CDTF">2012-03-16T20:22:54Z</dcterms:modified>
</cp:coreProperties>
</file>