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6"/>
  </p:notesMasterIdLst>
  <p:sldIdLst>
    <p:sldId id="427" r:id="rId2"/>
    <p:sldId id="428" r:id="rId3"/>
    <p:sldId id="429" r:id="rId4"/>
    <p:sldId id="430" r:id="rId5"/>
    <p:sldId id="431" r:id="rId6"/>
    <p:sldId id="432" r:id="rId7"/>
    <p:sldId id="433" r:id="rId8"/>
    <p:sldId id="434"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48" r:id="rId23"/>
    <p:sldId id="449" r:id="rId24"/>
    <p:sldId id="450" r:id="rId25"/>
    <p:sldId id="451" r:id="rId26"/>
    <p:sldId id="452" r:id="rId27"/>
    <p:sldId id="453" r:id="rId28"/>
    <p:sldId id="454" r:id="rId29"/>
    <p:sldId id="455" r:id="rId30"/>
    <p:sldId id="456" r:id="rId31"/>
    <p:sldId id="457" r:id="rId32"/>
    <p:sldId id="458" r:id="rId33"/>
    <p:sldId id="459" r:id="rId34"/>
    <p:sldId id="461" r:id="rId35"/>
    <p:sldId id="460" r:id="rId36"/>
    <p:sldId id="462" r:id="rId37"/>
    <p:sldId id="463" r:id="rId38"/>
    <p:sldId id="464" r:id="rId39"/>
    <p:sldId id="465" r:id="rId40"/>
    <p:sldId id="466" r:id="rId41"/>
    <p:sldId id="467" r:id="rId42"/>
    <p:sldId id="468" r:id="rId43"/>
    <p:sldId id="469" r:id="rId44"/>
    <p:sldId id="470" r:id="rId45"/>
    <p:sldId id="471" r:id="rId46"/>
    <p:sldId id="472" r:id="rId47"/>
    <p:sldId id="473" r:id="rId48"/>
    <p:sldId id="474" r:id="rId49"/>
    <p:sldId id="475" r:id="rId50"/>
    <p:sldId id="476" r:id="rId51"/>
    <p:sldId id="477" r:id="rId52"/>
    <p:sldId id="478" r:id="rId53"/>
    <p:sldId id="479" r:id="rId54"/>
    <p:sldId id="480" r:id="rId55"/>
    <p:sldId id="481" r:id="rId56"/>
    <p:sldId id="482" r:id="rId57"/>
    <p:sldId id="483" r:id="rId58"/>
    <p:sldId id="484" r:id="rId59"/>
    <p:sldId id="485" r:id="rId60"/>
    <p:sldId id="486" r:id="rId61"/>
    <p:sldId id="487" r:id="rId62"/>
    <p:sldId id="488" r:id="rId63"/>
    <p:sldId id="489" r:id="rId64"/>
    <p:sldId id="490" r:id="rId65"/>
    <p:sldId id="491" r:id="rId66"/>
    <p:sldId id="492" r:id="rId67"/>
    <p:sldId id="493" r:id="rId68"/>
    <p:sldId id="494" r:id="rId69"/>
    <p:sldId id="381" r:id="rId70"/>
    <p:sldId id="382" r:id="rId71"/>
    <p:sldId id="383" r:id="rId72"/>
    <p:sldId id="384" r:id="rId73"/>
    <p:sldId id="386" r:id="rId74"/>
    <p:sldId id="385" r:id="rId75"/>
    <p:sldId id="387" r:id="rId76"/>
    <p:sldId id="388" r:id="rId77"/>
    <p:sldId id="389" r:id="rId78"/>
    <p:sldId id="390" r:id="rId79"/>
    <p:sldId id="391" r:id="rId80"/>
    <p:sldId id="392" r:id="rId81"/>
    <p:sldId id="393" r:id="rId82"/>
    <p:sldId id="394" r:id="rId83"/>
    <p:sldId id="395" r:id="rId84"/>
    <p:sldId id="396" r:id="rId85"/>
    <p:sldId id="397" r:id="rId86"/>
    <p:sldId id="398" r:id="rId87"/>
    <p:sldId id="399" r:id="rId88"/>
    <p:sldId id="400" r:id="rId89"/>
    <p:sldId id="401" r:id="rId90"/>
    <p:sldId id="402" r:id="rId91"/>
    <p:sldId id="403" r:id="rId92"/>
    <p:sldId id="404" r:id="rId93"/>
    <p:sldId id="405" r:id="rId94"/>
    <p:sldId id="406" r:id="rId95"/>
    <p:sldId id="407" r:id="rId96"/>
    <p:sldId id="408" r:id="rId97"/>
    <p:sldId id="409" r:id="rId98"/>
    <p:sldId id="413" r:id="rId99"/>
    <p:sldId id="411" r:id="rId100"/>
    <p:sldId id="410" r:id="rId101"/>
    <p:sldId id="412" r:id="rId102"/>
    <p:sldId id="414" r:id="rId103"/>
    <p:sldId id="415" r:id="rId104"/>
    <p:sldId id="424" r:id="rId105"/>
    <p:sldId id="416" r:id="rId106"/>
    <p:sldId id="417" r:id="rId107"/>
    <p:sldId id="418" r:id="rId108"/>
    <p:sldId id="419" r:id="rId109"/>
    <p:sldId id="426" r:id="rId110"/>
    <p:sldId id="495" r:id="rId111"/>
    <p:sldId id="420" r:id="rId112"/>
    <p:sldId id="421" r:id="rId113"/>
    <p:sldId id="422" r:id="rId114"/>
    <p:sldId id="423" r:id="rId11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507E9FA-EE77-4084-B777-4DAF4EF1AA56}">
          <p14:sldIdLst>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1"/>
            <p14:sldId id="460"/>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381"/>
            <p14:sldId id="382"/>
            <p14:sldId id="383"/>
            <p14:sldId id="384"/>
            <p14:sldId id="386"/>
            <p14:sldId id="385"/>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3"/>
            <p14:sldId id="411"/>
            <p14:sldId id="410"/>
            <p14:sldId id="412"/>
            <p14:sldId id="414"/>
            <p14:sldId id="415"/>
            <p14:sldId id="424"/>
            <p14:sldId id="416"/>
            <p14:sldId id="417"/>
            <p14:sldId id="418"/>
            <p14:sldId id="419"/>
            <p14:sldId id="426"/>
            <p14:sldId id="495"/>
            <p14:sldId id="420"/>
            <p14:sldId id="421"/>
            <p14:sldId id="422"/>
            <p14:sldId id="42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68013" autoAdjust="0"/>
  </p:normalViewPr>
  <p:slideViewPr>
    <p:cSldViewPr>
      <p:cViewPr>
        <p:scale>
          <a:sx n="52" d="100"/>
          <a:sy n="52" d="100"/>
        </p:scale>
        <p:origin x="-990" y="-72"/>
      </p:cViewPr>
      <p:guideLst>
        <p:guide orient="horz" pos="2160"/>
        <p:guide pos="2880"/>
      </p:guideLst>
    </p:cSldViewPr>
  </p:slideViewPr>
  <p:notesTextViewPr>
    <p:cViewPr>
      <p:scale>
        <a:sx n="1" d="1"/>
        <a:sy n="1" d="1"/>
      </p:scale>
      <p:origin x="0" y="0"/>
    </p:cViewPr>
  </p:notesTextViewPr>
  <p:sorterViewPr>
    <p:cViewPr>
      <p:scale>
        <a:sx n="66" d="100"/>
        <a:sy n="66" d="100"/>
      </p:scale>
      <p:origin x="0" y="8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slide" Target="slides/slide114.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5D4B4-530F-4FDC-8435-3646C5B2AAA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zh-CN" altLang="en-US"/>
        </a:p>
      </dgm:t>
    </dgm:pt>
    <dgm:pt modelId="{6649F2FA-35C3-44C2-B4F0-BFB5A4313074}">
      <dgm:prSet phldrT="[文本]"/>
      <dgm:spPr/>
      <dgm:t>
        <a:bodyPr/>
        <a:lstStyle/>
        <a:p>
          <a:r>
            <a:rPr lang="en-US" altLang="zh-CN" dirty="0" smtClean="0"/>
            <a:t>Global Airline Industry</a:t>
          </a:r>
          <a:endParaRPr lang="zh-CN" altLang="en-US" dirty="0"/>
        </a:p>
      </dgm:t>
    </dgm:pt>
    <dgm:pt modelId="{BF0BAD76-28F4-460A-B9F9-31DE5F044F78}" type="parTrans" cxnId="{FD5351D0-172D-4682-9ADD-6B4B7CFD0753}">
      <dgm:prSet/>
      <dgm:spPr/>
      <dgm:t>
        <a:bodyPr/>
        <a:lstStyle/>
        <a:p>
          <a:endParaRPr lang="zh-CN" altLang="en-US"/>
        </a:p>
      </dgm:t>
    </dgm:pt>
    <dgm:pt modelId="{86B78CF8-FD52-4B29-B8B9-185F7B1C621D}" type="sibTrans" cxnId="{FD5351D0-172D-4682-9ADD-6B4B7CFD0753}">
      <dgm:prSet/>
      <dgm:spPr/>
      <dgm:t>
        <a:bodyPr/>
        <a:lstStyle/>
        <a:p>
          <a:endParaRPr lang="zh-CN" altLang="en-US"/>
        </a:p>
      </dgm:t>
    </dgm:pt>
    <dgm:pt modelId="{A6CBA41C-E0DD-42B2-AE1E-8380F28DA401}">
      <dgm:prSet phldrT="[文本]"/>
      <dgm:spPr/>
      <dgm:t>
        <a:bodyPr/>
        <a:lstStyle/>
        <a:p>
          <a:r>
            <a:rPr lang="en-US" altLang="zh-CN" dirty="0" smtClean="0"/>
            <a:t>General Information</a:t>
          </a:r>
          <a:endParaRPr lang="zh-CN" altLang="en-US" dirty="0"/>
        </a:p>
      </dgm:t>
    </dgm:pt>
    <dgm:pt modelId="{C0126A4C-DB96-47DF-84DB-9C57074C6F51}" type="parTrans" cxnId="{7F63AC1F-2E90-43A4-9F81-16E413C9A5F3}">
      <dgm:prSet/>
      <dgm:spPr/>
      <dgm:t>
        <a:bodyPr/>
        <a:lstStyle/>
        <a:p>
          <a:endParaRPr lang="zh-CN" altLang="en-US"/>
        </a:p>
      </dgm:t>
    </dgm:pt>
    <dgm:pt modelId="{70A842CE-CC7E-4324-997B-513D169CA0D3}" type="sibTrans" cxnId="{7F63AC1F-2E90-43A4-9F81-16E413C9A5F3}">
      <dgm:prSet/>
      <dgm:spPr/>
      <dgm:t>
        <a:bodyPr/>
        <a:lstStyle/>
        <a:p>
          <a:endParaRPr lang="zh-CN" altLang="en-US"/>
        </a:p>
      </dgm:t>
    </dgm:pt>
    <dgm:pt modelId="{50860860-089A-4028-B28A-0BD0A386C845}">
      <dgm:prSet phldrT="[文本]"/>
      <dgm:spPr/>
      <dgm:t>
        <a:bodyPr/>
        <a:lstStyle/>
        <a:p>
          <a:r>
            <a:rPr lang="en-US" altLang="zh-CN" dirty="0" smtClean="0"/>
            <a:t>Singapore Airlines</a:t>
          </a:r>
          <a:endParaRPr lang="zh-CN" altLang="en-US" dirty="0"/>
        </a:p>
      </dgm:t>
    </dgm:pt>
    <dgm:pt modelId="{85F59C38-0903-4F49-9C62-108D954CC754}" type="parTrans" cxnId="{7CEB256A-AD39-4525-8B7B-6E97692913A9}">
      <dgm:prSet/>
      <dgm:spPr/>
      <dgm:t>
        <a:bodyPr/>
        <a:lstStyle/>
        <a:p>
          <a:endParaRPr lang="zh-CN" altLang="en-US"/>
        </a:p>
      </dgm:t>
    </dgm:pt>
    <dgm:pt modelId="{6201E815-FE34-43AA-B001-B8B087166647}" type="sibTrans" cxnId="{7CEB256A-AD39-4525-8B7B-6E97692913A9}">
      <dgm:prSet/>
      <dgm:spPr/>
      <dgm:t>
        <a:bodyPr/>
        <a:lstStyle/>
        <a:p>
          <a:endParaRPr lang="zh-CN" altLang="en-US"/>
        </a:p>
      </dgm:t>
    </dgm:pt>
    <dgm:pt modelId="{BB652B8E-94EA-437C-9230-899C0479FA16}">
      <dgm:prSet phldrT="[文本]"/>
      <dgm:spPr/>
      <dgm:t>
        <a:bodyPr/>
        <a:lstStyle/>
        <a:p>
          <a:r>
            <a:rPr lang="en-US" altLang="zh-CN" dirty="0" smtClean="0"/>
            <a:t> Company Overview</a:t>
          </a:r>
          <a:endParaRPr lang="zh-CN" altLang="en-US" dirty="0"/>
        </a:p>
      </dgm:t>
    </dgm:pt>
    <dgm:pt modelId="{53349642-7BDB-4A97-B7DA-E7B3E7A3B46E}" type="parTrans" cxnId="{7BC06FCA-2E2A-4BC9-8E18-A90596DB4F3D}">
      <dgm:prSet/>
      <dgm:spPr/>
      <dgm:t>
        <a:bodyPr/>
        <a:lstStyle/>
        <a:p>
          <a:endParaRPr lang="zh-CN" altLang="en-US"/>
        </a:p>
      </dgm:t>
    </dgm:pt>
    <dgm:pt modelId="{F30FC66D-31B7-40D4-AF57-017183ECF106}" type="sibTrans" cxnId="{7BC06FCA-2E2A-4BC9-8E18-A90596DB4F3D}">
      <dgm:prSet/>
      <dgm:spPr/>
      <dgm:t>
        <a:bodyPr/>
        <a:lstStyle/>
        <a:p>
          <a:endParaRPr lang="zh-CN" altLang="en-US"/>
        </a:p>
      </dgm:t>
    </dgm:pt>
    <dgm:pt modelId="{28F726C4-0F5E-4C3A-B56C-74070B3DB789}">
      <dgm:prSet phldrT="[文本]"/>
      <dgm:spPr/>
      <dgm:t>
        <a:bodyPr/>
        <a:lstStyle/>
        <a:p>
          <a:r>
            <a:rPr lang="en-US" altLang="zh-CN" dirty="0" smtClean="0"/>
            <a:t> Financial  Statement</a:t>
          </a:r>
          <a:endParaRPr lang="zh-CN" altLang="en-US" dirty="0"/>
        </a:p>
      </dgm:t>
    </dgm:pt>
    <dgm:pt modelId="{9B655360-21D1-4B8D-BE5C-D394980DCFBC}" type="parTrans" cxnId="{02A2534E-369F-4FF3-95A5-A3A7831BC8DA}">
      <dgm:prSet/>
      <dgm:spPr/>
      <dgm:t>
        <a:bodyPr/>
        <a:lstStyle/>
        <a:p>
          <a:endParaRPr lang="zh-CN" altLang="en-US"/>
        </a:p>
      </dgm:t>
    </dgm:pt>
    <dgm:pt modelId="{20E74032-0551-409D-8B69-11FE59E500D3}" type="sibTrans" cxnId="{02A2534E-369F-4FF3-95A5-A3A7831BC8DA}">
      <dgm:prSet/>
      <dgm:spPr/>
      <dgm:t>
        <a:bodyPr/>
        <a:lstStyle/>
        <a:p>
          <a:endParaRPr lang="zh-CN" altLang="en-US"/>
        </a:p>
      </dgm:t>
    </dgm:pt>
    <dgm:pt modelId="{42946F98-0B2C-496B-91B8-0BB4A553683C}">
      <dgm:prSet phldrT="[文本]"/>
      <dgm:spPr/>
      <dgm:t>
        <a:bodyPr/>
        <a:lstStyle/>
        <a:p>
          <a:r>
            <a:rPr lang="en-US" altLang="zh-CN" dirty="0" smtClean="0"/>
            <a:t>Risk Management</a:t>
          </a:r>
          <a:endParaRPr lang="zh-CN" altLang="en-US" dirty="0"/>
        </a:p>
      </dgm:t>
    </dgm:pt>
    <dgm:pt modelId="{D3905578-E67A-40FA-8B62-0BF5BD159EE1}" type="parTrans" cxnId="{2F6603D2-C66E-45A4-835D-D7C47304BB60}">
      <dgm:prSet/>
      <dgm:spPr/>
      <dgm:t>
        <a:bodyPr/>
        <a:lstStyle/>
        <a:p>
          <a:endParaRPr lang="zh-CN" altLang="en-US"/>
        </a:p>
      </dgm:t>
    </dgm:pt>
    <dgm:pt modelId="{E51BA6F5-CAA1-45F6-8EEE-FDF3EAD53004}" type="sibTrans" cxnId="{2F6603D2-C66E-45A4-835D-D7C47304BB60}">
      <dgm:prSet/>
      <dgm:spPr/>
      <dgm:t>
        <a:bodyPr/>
        <a:lstStyle/>
        <a:p>
          <a:endParaRPr lang="zh-CN" altLang="en-US"/>
        </a:p>
      </dgm:t>
    </dgm:pt>
    <dgm:pt modelId="{4D9D0EEB-1C9E-48D9-BBB2-98260A39C75D}">
      <dgm:prSet phldrT="[文本]"/>
      <dgm:spPr/>
      <dgm:t>
        <a:bodyPr/>
        <a:lstStyle/>
        <a:p>
          <a:r>
            <a:rPr lang="en-US" altLang="zh-CN" dirty="0" smtClean="0"/>
            <a:t> Risk Management</a:t>
          </a:r>
          <a:endParaRPr lang="zh-CN" altLang="en-US" dirty="0"/>
        </a:p>
      </dgm:t>
    </dgm:pt>
    <dgm:pt modelId="{EB02ADC8-3B79-4ADC-8FA4-043A51A1F380}">
      <dgm:prSet phldrT="[文本]"/>
      <dgm:spPr/>
      <dgm:t>
        <a:bodyPr/>
        <a:lstStyle/>
        <a:p>
          <a:r>
            <a:rPr lang="en-US" altLang="zh-CN" dirty="0" smtClean="0"/>
            <a:t> Financial Statement</a:t>
          </a:r>
          <a:endParaRPr lang="zh-CN" altLang="en-US" dirty="0"/>
        </a:p>
      </dgm:t>
    </dgm:pt>
    <dgm:pt modelId="{089C7103-5B93-43C5-B633-6407A679C1A2}">
      <dgm:prSet phldrT="[文本]"/>
      <dgm:spPr/>
      <dgm:t>
        <a:bodyPr/>
        <a:lstStyle/>
        <a:p>
          <a:r>
            <a:rPr lang="en-US" altLang="zh-CN" dirty="0" smtClean="0"/>
            <a:t> Company Overview</a:t>
          </a:r>
          <a:endParaRPr lang="zh-CN" altLang="en-US" dirty="0"/>
        </a:p>
      </dgm:t>
    </dgm:pt>
    <dgm:pt modelId="{F9E89BCC-D358-41A6-AE86-94810D2D34D1}">
      <dgm:prSet phldrT="[文本]"/>
      <dgm:spPr/>
      <dgm:t>
        <a:bodyPr/>
        <a:lstStyle/>
        <a:p>
          <a:r>
            <a:rPr lang="en-US" altLang="zh-CN" dirty="0" smtClean="0"/>
            <a:t>Southwest Airlines</a:t>
          </a:r>
          <a:endParaRPr lang="zh-CN" altLang="en-US" dirty="0"/>
        </a:p>
      </dgm:t>
    </dgm:pt>
    <dgm:pt modelId="{D74F7539-1BEA-4C80-B7ED-AD66541F60B7}" type="sibTrans" cxnId="{DF3998E6-C3DA-4880-A8D6-51B165B8A829}">
      <dgm:prSet/>
      <dgm:spPr/>
      <dgm:t>
        <a:bodyPr/>
        <a:lstStyle/>
        <a:p>
          <a:endParaRPr lang="zh-CN" altLang="en-US"/>
        </a:p>
      </dgm:t>
    </dgm:pt>
    <dgm:pt modelId="{077CE180-4C9C-4830-9D86-D211F9ADD4BC}" type="parTrans" cxnId="{DF3998E6-C3DA-4880-A8D6-51B165B8A829}">
      <dgm:prSet/>
      <dgm:spPr/>
      <dgm:t>
        <a:bodyPr/>
        <a:lstStyle/>
        <a:p>
          <a:endParaRPr lang="zh-CN" altLang="en-US"/>
        </a:p>
      </dgm:t>
    </dgm:pt>
    <dgm:pt modelId="{8EA9C974-AD13-489F-A86C-C2E708D285E1}" type="sibTrans" cxnId="{ACCBB186-E832-4227-AA2B-5701FCA5CB3E}">
      <dgm:prSet/>
      <dgm:spPr/>
      <dgm:t>
        <a:bodyPr/>
        <a:lstStyle/>
        <a:p>
          <a:endParaRPr lang="zh-CN" altLang="en-US"/>
        </a:p>
      </dgm:t>
    </dgm:pt>
    <dgm:pt modelId="{DB734317-2C89-4D57-BE4A-8B982431D4CD}" type="parTrans" cxnId="{ACCBB186-E832-4227-AA2B-5701FCA5CB3E}">
      <dgm:prSet/>
      <dgm:spPr/>
      <dgm:t>
        <a:bodyPr/>
        <a:lstStyle/>
        <a:p>
          <a:endParaRPr lang="zh-CN" altLang="en-US"/>
        </a:p>
      </dgm:t>
    </dgm:pt>
    <dgm:pt modelId="{55BCF341-1BC6-42BE-B74A-C18B6E998571}" type="sibTrans" cxnId="{34C59B31-54F9-418A-B665-046854FC9461}">
      <dgm:prSet/>
      <dgm:spPr/>
      <dgm:t>
        <a:bodyPr/>
        <a:lstStyle/>
        <a:p>
          <a:endParaRPr lang="zh-CN" altLang="en-US"/>
        </a:p>
      </dgm:t>
    </dgm:pt>
    <dgm:pt modelId="{99D102BE-5D02-48A8-B5F8-FAD2C1CA0EEE}" type="parTrans" cxnId="{34C59B31-54F9-418A-B665-046854FC9461}">
      <dgm:prSet/>
      <dgm:spPr/>
      <dgm:t>
        <a:bodyPr/>
        <a:lstStyle/>
        <a:p>
          <a:endParaRPr lang="zh-CN" altLang="en-US"/>
        </a:p>
      </dgm:t>
    </dgm:pt>
    <dgm:pt modelId="{3D165896-7C3A-4257-9FF9-B2F692B07C40}" type="sibTrans" cxnId="{17AEEB8B-7EF4-4BE1-903D-5705C24B7C75}">
      <dgm:prSet/>
      <dgm:spPr/>
      <dgm:t>
        <a:bodyPr/>
        <a:lstStyle/>
        <a:p>
          <a:endParaRPr lang="zh-CN" altLang="en-US"/>
        </a:p>
      </dgm:t>
    </dgm:pt>
    <dgm:pt modelId="{045F4FED-A3F9-40DC-A3C0-92EC99BEDCCC}" type="parTrans" cxnId="{17AEEB8B-7EF4-4BE1-903D-5705C24B7C75}">
      <dgm:prSet/>
      <dgm:spPr/>
      <dgm:t>
        <a:bodyPr/>
        <a:lstStyle/>
        <a:p>
          <a:endParaRPr lang="zh-CN" altLang="en-US"/>
        </a:p>
      </dgm:t>
    </dgm:pt>
    <dgm:pt modelId="{CDB2F524-5B40-4E39-93EF-C58BDEE535DC}" type="pres">
      <dgm:prSet presAssocID="{7065D4B4-530F-4FDC-8435-3646C5B2AAAC}" presName="linear" presStyleCnt="0">
        <dgm:presLayoutVars>
          <dgm:dir/>
          <dgm:resizeHandles val="exact"/>
        </dgm:presLayoutVars>
      </dgm:prSet>
      <dgm:spPr/>
      <dgm:t>
        <a:bodyPr/>
        <a:lstStyle/>
        <a:p>
          <a:endParaRPr lang="zh-CN" altLang="en-US"/>
        </a:p>
      </dgm:t>
    </dgm:pt>
    <dgm:pt modelId="{69BFAA4A-86AC-4BFD-AA67-78B4406AB355}" type="pres">
      <dgm:prSet presAssocID="{6649F2FA-35C3-44C2-B4F0-BFB5A4313074}" presName="comp" presStyleCnt="0"/>
      <dgm:spPr/>
    </dgm:pt>
    <dgm:pt modelId="{A0ECC4C1-0912-4CA9-BDE8-0BB15CB0C680}" type="pres">
      <dgm:prSet presAssocID="{6649F2FA-35C3-44C2-B4F0-BFB5A4313074}" presName="box" presStyleLbl="node1" presStyleIdx="0" presStyleCnt="3" custLinFactNeighborX="388" custLinFactNeighborY="1242"/>
      <dgm:spPr/>
      <dgm:t>
        <a:bodyPr/>
        <a:lstStyle/>
        <a:p>
          <a:endParaRPr lang="zh-CN" altLang="en-US"/>
        </a:p>
      </dgm:t>
    </dgm:pt>
    <dgm:pt modelId="{6D6D517F-9C45-4153-A581-BC2110F61BAB}" type="pres">
      <dgm:prSet presAssocID="{6649F2FA-35C3-44C2-B4F0-BFB5A4313074}" presName="img" presStyleLbl="fgImgPlace1" presStyleIdx="0" presStyleCnt="3" custScaleY="11230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t>
        <a:bodyPr/>
        <a:lstStyle/>
        <a:p>
          <a:endParaRPr lang="en-US"/>
        </a:p>
      </dgm:t>
    </dgm:pt>
    <dgm:pt modelId="{6EFDDC44-45B4-4792-8504-9D8902E87918}" type="pres">
      <dgm:prSet presAssocID="{6649F2FA-35C3-44C2-B4F0-BFB5A4313074}" presName="text" presStyleLbl="node1" presStyleIdx="0" presStyleCnt="3">
        <dgm:presLayoutVars>
          <dgm:bulletEnabled val="1"/>
        </dgm:presLayoutVars>
      </dgm:prSet>
      <dgm:spPr/>
      <dgm:t>
        <a:bodyPr/>
        <a:lstStyle/>
        <a:p>
          <a:endParaRPr lang="zh-CN" altLang="en-US"/>
        </a:p>
      </dgm:t>
    </dgm:pt>
    <dgm:pt modelId="{9EA8546E-9386-4ED9-A1F2-671635F4F713}" type="pres">
      <dgm:prSet presAssocID="{86B78CF8-FD52-4B29-B8B9-185F7B1C621D}" presName="spacer" presStyleCnt="0"/>
      <dgm:spPr/>
    </dgm:pt>
    <dgm:pt modelId="{2B0D96D4-63AF-4E0A-942C-26B1BC9B8427}" type="pres">
      <dgm:prSet presAssocID="{F9E89BCC-D358-41A6-AE86-94810D2D34D1}" presName="comp" presStyleCnt="0"/>
      <dgm:spPr/>
    </dgm:pt>
    <dgm:pt modelId="{A0E24B10-BE29-4B04-9B68-CACAFAF8F9F6}" type="pres">
      <dgm:prSet presAssocID="{F9E89BCC-D358-41A6-AE86-94810D2D34D1}" presName="box" presStyleLbl="node1" presStyleIdx="1" presStyleCnt="3" custLinFactY="3333" custLinFactNeighborX="1905" custLinFactNeighborY="100000"/>
      <dgm:spPr/>
      <dgm:t>
        <a:bodyPr/>
        <a:lstStyle/>
        <a:p>
          <a:endParaRPr lang="zh-CN" altLang="en-US"/>
        </a:p>
      </dgm:t>
    </dgm:pt>
    <dgm:pt modelId="{02470205-F2DD-4261-BD49-33BD6CD51A40}" type="pres">
      <dgm:prSet presAssocID="{F9E89BCC-D358-41A6-AE86-94810D2D34D1}" presName="img" presStyleLbl="fgImgPlace1" presStyleIdx="1" presStyleCnt="3" custLinFactY="29365" custLinFactNeighborX="-4613" custLinFactNeighborY="100000"/>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894A68E6-A38B-4377-9ADF-D58BAE9F5859}" type="pres">
      <dgm:prSet presAssocID="{F9E89BCC-D358-41A6-AE86-94810D2D34D1}" presName="text" presStyleLbl="node1" presStyleIdx="1" presStyleCnt="3">
        <dgm:presLayoutVars>
          <dgm:bulletEnabled val="1"/>
        </dgm:presLayoutVars>
      </dgm:prSet>
      <dgm:spPr/>
      <dgm:t>
        <a:bodyPr/>
        <a:lstStyle/>
        <a:p>
          <a:endParaRPr lang="zh-CN" altLang="en-US"/>
        </a:p>
      </dgm:t>
    </dgm:pt>
    <dgm:pt modelId="{35D21E23-A14C-469A-9936-96DF573B51CB}" type="pres">
      <dgm:prSet presAssocID="{D74F7539-1BEA-4C80-B7ED-AD66541F60B7}" presName="spacer" presStyleCnt="0"/>
      <dgm:spPr/>
    </dgm:pt>
    <dgm:pt modelId="{17916BF6-BBE5-4A00-9F2F-1772783C334D}" type="pres">
      <dgm:prSet presAssocID="{50860860-089A-4028-B28A-0BD0A386C845}" presName="comp" presStyleCnt="0"/>
      <dgm:spPr/>
    </dgm:pt>
    <dgm:pt modelId="{CC0CAC07-49EF-45BF-81D2-B69064D9A987}" type="pres">
      <dgm:prSet presAssocID="{50860860-089A-4028-B28A-0BD0A386C845}" presName="box" presStyleLbl="node1" presStyleIdx="2" presStyleCnt="3" custLinFactY="-13333" custLinFactNeighborY="-100000"/>
      <dgm:spPr/>
      <dgm:t>
        <a:bodyPr/>
        <a:lstStyle/>
        <a:p>
          <a:endParaRPr lang="zh-CN" altLang="en-US"/>
        </a:p>
      </dgm:t>
    </dgm:pt>
    <dgm:pt modelId="{AEC94C2B-E193-4EF4-B45F-F45ED0F7A38C}" type="pres">
      <dgm:prSet presAssocID="{50860860-089A-4028-B28A-0BD0A386C845}" presName="img" presStyleLbl="fgImgPlace1" presStyleIdx="2" presStyleCnt="3" custLinFactY="-41468" custLinFactNeighborX="-4613" custLinFactNeighborY="-100000"/>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t>
        <a:bodyPr/>
        <a:lstStyle/>
        <a:p>
          <a:endParaRPr lang="en-US"/>
        </a:p>
      </dgm:t>
    </dgm:pt>
    <dgm:pt modelId="{AC4DD628-6F50-48E4-9087-38F3C2C12371}" type="pres">
      <dgm:prSet presAssocID="{50860860-089A-4028-B28A-0BD0A386C845}" presName="text" presStyleLbl="node1" presStyleIdx="2" presStyleCnt="3">
        <dgm:presLayoutVars>
          <dgm:bulletEnabled val="1"/>
        </dgm:presLayoutVars>
      </dgm:prSet>
      <dgm:spPr/>
      <dgm:t>
        <a:bodyPr/>
        <a:lstStyle/>
        <a:p>
          <a:endParaRPr lang="zh-CN" altLang="en-US"/>
        </a:p>
      </dgm:t>
    </dgm:pt>
  </dgm:ptLst>
  <dgm:cxnLst>
    <dgm:cxn modelId="{C2F59308-B43E-8248-8D8D-72578CFA0CF6}" type="presOf" srcId="{A6CBA41C-E0DD-42B2-AE1E-8380F28DA401}" destId="{A0ECC4C1-0912-4CA9-BDE8-0BB15CB0C680}" srcOrd="0" destOrd="1" presId="urn:microsoft.com/office/officeart/2005/8/layout/vList4"/>
    <dgm:cxn modelId="{ACD2497F-F29D-E045-B29E-2EA7197A2A6D}" type="presOf" srcId="{42946F98-0B2C-496B-91B8-0BB4A553683C}" destId="{AC4DD628-6F50-48E4-9087-38F3C2C12371}" srcOrd="1" destOrd="3" presId="urn:microsoft.com/office/officeart/2005/8/layout/vList4"/>
    <dgm:cxn modelId="{DF3998E6-C3DA-4880-A8D6-51B165B8A829}" srcId="{7065D4B4-530F-4FDC-8435-3646C5B2AAAC}" destId="{F9E89BCC-D358-41A6-AE86-94810D2D34D1}" srcOrd="1" destOrd="0" parTransId="{077CE180-4C9C-4830-9D86-D211F9ADD4BC}" sibTransId="{D74F7539-1BEA-4C80-B7ED-AD66541F60B7}"/>
    <dgm:cxn modelId="{250B2FDD-A1FB-4043-A91C-67528E977D01}" type="presOf" srcId="{6649F2FA-35C3-44C2-B4F0-BFB5A4313074}" destId="{A0ECC4C1-0912-4CA9-BDE8-0BB15CB0C680}" srcOrd="0" destOrd="0" presId="urn:microsoft.com/office/officeart/2005/8/layout/vList4"/>
    <dgm:cxn modelId="{868F974E-CD08-0C41-A92F-4E106DBA5D72}" type="presOf" srcId="{7065D4B4-530F-4FDC-8435-3646C5B2AAAC}" destId="{CDB2F524-5B40-4E39-93EF-C58BDEE535DC}" srcOrd="0" destOrd="0" presId="urn:microsoft.com/office/officeart/2005/8/layout/vList4"/>
    <dgm:cxn modelId="{17AEEB8B-7EF4-4BE1-903D-5705C24B7C75}" srcId="{F9E89BCC-D358-41A6-AE86-94810D2D34D1}" destId="{089C7103-5B93-43C5-B633-6407A679C1A2}" srcOrd="0" destOrd="0" parTransId="{045F4FED-A3F9-40DC-A3C0-92EC99BEDCCC}" sibTransId="{3D165896-7C3A-4257-9FF9-B2F692B07C40}"/>
    <dgm:cxn modelId="{452C53A4-1F94-0D47-AF49-24728DD0C752}" type="presOf" srcId="{4D9D0EEB-1C9E-48D9-BBB2-98260A39C75D}" destId="{894A68E6-A38B-4377-9ADF-D58BAE9F5859}" srcOrd="1" destOrd="3" presId="urn:microsoft.com/office/officeart/2005/8/layout/vList4"/>
    <dgm:cxn modelId="{C741B1BE-25A3-5F43-8D3F-4153D1239520}" type="presOf" srcId="{A6CBA41C-E0DD-42B2-AE1E-8380F28DA401}" destId="{6EFDDC44-45B4-4792-8504-9D8902E87918}" srcOrd="1" destOrd="1" presId="urn:microsoft.com/office/officeart/2005/8/layout/vList4"/>
    <dgm:cxn modelId="{C12CFFD5-309C-4A4A-9577-7D00E3C37A30}" type="presOf" srcId="{4D9D0EEB-1C9E-48D9-BBB2-98260A39C75D}" destId="{A0E24B10-BE29-4B04-9B68-CACAFAF8F9F6}" srcOrd="0" destOrd="3" presId="urn:microsoft.com/office/officeart/2005/8/layout/vList4"/>
    <dgm:cxn modelId="{7F63AC1F-2E90-43A4-9F81-16E413C9A5F3}" srcId="{6649F2FA-35C3-44C2-B4F0-BFB5A4313074}" destId="{A6CBA41C-E0DD-42B2-AE1E-8380F28DA401}" srcOrd="0" destOrd="0" parTransId="{C0126A4C-DB96-47DF-84DB-9C57074C6F51}" sibTransId="{70A842CE-CC7E-4324-997B-513D169CA0D3}"/>
    <dgm:cxn modelId="{B8905863-F7F0-2348-877D-A35B25261F79}" type="presOf" srcId="{28F726C4-0F5E-4C3A-B56C-74070B3DB789}" destId="{AC4DD628-6F50-48E4-9087-38F3C2C12371}" srcOrd="1" destOrd="2" presId="urn:microsoft.com/office/officeart/2005/8/layout/vList4"/>
    <dgm:cxn modelId="{E59A17A2-F8B4-8C4A-B1B6-1D4E39E488AC}" type="presOf" srcId="{F9E89BCC-D358-41A6-AE86-94810D2D34D1}" destId="{894A68E6-A38B-4377-9ADF-D58BAE9F5859}" srcOrd="1" destOrd="0" presId="urn:microsoft.com/office/officeart/2005/8/layout/vList4"/>
    <dgm:cxn modelId="{0DD71B30-D3D4-FE46-A22D-99F67E10A942}" type="presOf" srcId="{50860860-089A-4028-B28A-0BD0A386C845}" destId="{AC4DD628-6F50-48E4-9087-38F3C2C12371}" srcOrd="1" destOrd="0" presId="urn:microsoft.com/office/officeart/2005/8/layout/vList4"/>
    <dgm:cxn modelId="{2F6603D2-C66E-45A4-835D-D7C47304BB60}" srcId="{50860860-089A-4028-B28A-0BD0A386C845}" destId="{42946F98-0B2C-496B-91B8-0BB4A553683C}" srcOrd="2" destOrd="0" parTransId="{D3905578-E67A-40FA-8B62-0BF5BD159EE1}" sibTransId="{E51BA6F5-CAA1-45F6-8EEE-FDF3EAD53004}"/>
    <dgm:cxn modelId="{7BC06FCA-2E2A-4BC9-8E18-A90596DB4F3D}" srcId="{50860860-089A-4028-B28A-0BD0A386C845}" destId="{BB652B8E-94EA-437C-9230-899C0479FA16}" srcOrd="0" destOrd="0" parTransId="{53349642-7BDB-4A97-B7DA-E7B3E7A3B46E}" sibTransId="{F30FC66D-31B7-40D4-AF57-017183ECF106}"/>
    <dgm:cxn modelId="{A1FB0DA0-6B8B-D941-AF94-E04C9A1B606C}" type="presOf" srcId="{089C7103-5B93-43C5-B633-6407A679C1A2}" destId="{894A68E6-A38B-4377-9ADF-D58BAE9F5859}" srcOrd="1" destOrd="1" presId="urn:microsoft.com/office/officeart/2005/8/layout/vList4"/>
    <dgm:cxn modelId="{C9073952-C71A-F747-AAE9-8B571A312E19}" type="presOf" srcId="{EB02ADC8-3B79-4ADC-8FA4-043A51A1F380}" destId="{A0E24B10-BE29-4B04-9B68-CACAFAF8F9F6}" srcOrd="0" destOrd="2" presId="urn:microsoft.com/office/officeart/2005/8/layout/vList4"/>
    <dgm:cxn modelId="{7CEB256A-AD39-4525-8B7B-6E97692913A9}" srcId="{7065D4B4-530F-4FDC-8435-3646C5B2AAAC}" destId="{50860860-089A-4028-B28A-0BD0A386C845}" srcOrd="2" destOrd="0" parTransId="{85F59C38-0903-4F49-9C62-108D954CC754}" sibTransId="{6201E815-FE34-43AA-B001-B8B087166647}"/>
    <dgm:cxn modelId="{34C59B31-54F9-418A-B665-046854FC9461}" srcId="{F9E89BCC-D358-41A6-AE86-94810D2D34D1}" destId="{EB02ADC8-3B79-4ADC-8FA4-043A51A1F380}" srcOrd="1" destOrd="0" parTransId="{99D102BE-5D02-48A8-B5F8-FAD2C1CA0EEE}" sibTransId="{55BCF341-1BC6-42BE-B74A-C18B6E998571}"/>
    <dgm:cxn modelId="{1F46B561-1C3F-0041-988D-DCFE6F22D612}" type="presOf" srcId="{50860860-089A-4028-B28A-0BD0A386C845}" destId="{CC0CAC07-49EF-45BF-81D2-B69064D9A987}" srcOrd="0" destOrd="0" presId="urn:microsoft.com/office/officeart/2005/8/layout/vList4"/>
    <dgm:cxn modelId="{E2D982C3-8094-3A42-A46C-BDE2E05249C3}" type="presOf" srcId="{F9E89BCC-D358-41A6-AE86-94810D2D34D1}" destId="{A0E24B10-BE29-4B04-9B68-CACAFAF8F9F6}" srcOrd="0" destOrd="0" presId="urn:microsoft.com/office/officeart/2005/8/layout/vList4"/>
    <dgm:cxn modelId="{02A2534E-369F-4FF3-95A5-A3A7831BC8DA}" srcId="{50860860-089A-4028-B28A-0BD0A386C845}" destId="{28F726C4-0F5E-4C3A-B56C-74070B3DB789}" srcOrd="1" destOrd="0" parTransId="{9B655360-21D1-4B8D-BE5C-D394980DCFBC}" sibTransId="{20E74032-0551-409D-8B69-11FE59E500D3}"/>
    <dgm:cxn modelId="{693B5722-1946-7D48-9B50-706897E326DB}" type="presOf" srcId="{6649F2FA-35C3-44C2-B4F0-BFB5A4313074}" destId="{6EFDDC44-45B4-4792-8504-9D8902E87918}" srcOrd="1" destOrd="0" presId="urn:microsoft.com/office/officeart/2005/8/layout/vList4"/>
    <dgm:cxn modelId="{FD5351D0-172D-4682-9ADD-6B4B7CFD0753}" srcId="{7065D4B4-530F-4FDC-8435-3646C5B2AAAC}" destId="{6649F2FA-35C3-44C2-B4F0-BFB5A4313074}" srcOrd="0" destOrd="0" parTransId="{BF0BAD76-28F4-460A-B9F9-31DE5F044F78}" sibTransId="{86B78CF8-FD52-4B29-B8B9-185F7B1C621D}"/>
    <dgm:cxn modelId="{8BCD5FA9-298F-354B-BA6B-21555BA724F1}" type="presOf" srcId="{EB02ADC8-3B79-4ADC-8FA4-043A51A1F380}" destId="{894A68E6-A38B-4377-9ADF-D58BAE9F5859}" srcOrd="1" destOrd="2" presId="urn:microsoft.com/office/officeart/2005/8/layout/vList4"/>
    <dgm:cxn modelId="{3A7CD904-5724-8042-B65C-5C846EAFA202}" type="presOf" srcId="{BB652B8E-94EA-437C-9230-899C0479FA16}" destId="{CC0CAC07-49EF-45BF-81D2-B69064D9A987}" srcOrd="0" destOrd="1" presId="urn:microsoft.com/office/officeart/2005/8/layout/vList4"/>
    <dgm:cxn modelId="{ACCBB186-E832-4227-AA2B-5701FCA5CB3E}" srcId="{F9E89BCC-D358-41A6-AE86-94810D2D34D1}" destId="{4D9D0EEB-1C9E-48D9-BBB2-98260A39C75D}" srcOrd="2" destOrd="0" parTransId="{DB734317-2C89-4D57-BE4A-8B982431D4CD}" sibTransId="{8EA9C974-AD13-489F-A86C-C2E708D285E1}"/>
    <dgm:cxn modelId="{C81747B4-13A6-344D-B858-3B5A07146E27}" type="presOf" srcId="{089C7103-5B93-43C5-B633-6407A679C1A2}" destId="{A0E24B10-BE29-4B04-9B68-CACAFAF8F9F6}" srcOrd="0" destOrd="1" presId="urn:microsoft.com/office/officeart/2005/8/layout/vList4"/>
    <dgm:cxn modelId="{E9B3FFEC-3C9C-F64E-9199-1DA6AB432C95}" type="presOf" srcId="{28F726C4-0F5E-4C3A-B56C-74070B3DB789}" destId="{CC0CAC07-49EF-45BF-81D2-B69064D9A987}" srcOrd="0" destOrd="2" presId="urn:microsoft.com/office/officeart/2005/8/layout/vList4"/>
    <dgm:cxn modelId="{4C6E9042-8C13-F94D-89AD-E1604C577603}" type="presOf" srcId="{42946F98-0B2C-496B-91B8-0BB4A553683C}" destId="{CC0CAC07-49EF-45BF-81D2-B69064D9A987}" srcOrd="0" destOrd="3" presId="urn:microsoft.com/office/officeart/2005/8/layout/vList4"/>
    <dgm:cxn modelId="{948463FA-1E38-B246-9CD8-E0B5C636B632}" type="presOf" srcId="{BB652B8E-94EA-437C-9230-899C0479FA16}" destId="{AC4DD628-6F50-48E4-9087-38F3C2C12371}" srcOrd="1" destOrd="1" presId="urn:microsoft.com/office/officeart/2005/8/layout/vList4"/>
    <dgm:cxn modelId="{D40E85D7-641E-BC4F-915C-AD9FA22978E3}" type="presParOf" srcId="{CDB2F524-5B40-4E39-93EF-C58BDEE535DC}" destId="{69BFAA4A-86AC-4BFD-AA67-78B4406AB355}" srcOrd="0" destOrd="0" presId="urn:microsoft.com/office/officeart/2005/8/layout/vList4"/>
    <dgm:cxn modelId="{D7FF84CE-CAF7-754B-B962-FFB618C7FA1D}" type="presParOf" srcId="{69BFAA4A-86AC-4BFD-AA67-78B4406AB355}" destId="{A0ECC4C1-0912-4CA9-BDE8-0BB15CB0C680}" srcOrd="0" destOrd="0" presId="urn:microsoft.com/office/officeart/2005/8/layout/vList4"/>
    <dgm:cxn modelId="{29C55EA0-D338-3F48-83D7-52F115DFAB94}" type="presParOf" srcId="{69BFAA4A-86AC-4BFD-AA67-78B4406AB355}" destId="{6D6D517F-9C45-4153-A581-BC2110F61BAB}" srcOrd="1" destOrd="0" presId="urn:microsoft.com/office/officeart/2005/8/layout/vList4"/>
    <dgm:cxn modelId="{9F93940C-0CD8-3644-8FB3-EB640A63AF53}" type="presParOf" srcId="{69BFAA4A-86AC-4BFD-AA67-78B4406AB355}" destId="{6EFDDC44-45B4-4792-8504-9D8902E87918}" srcOrd="2" destOrd="0" presId="urn:microsoft.com/office/officeart/2005/8/layout/vList4"/>
    <dgm:cxn modelId="{992D4758-2FAD-DB48-846B-955D4BF9BD82}" type="presParOf" srcId="{CDB2F524-5B40-4E39-93EF-C58BDEE535DC}" destId="{9EA8546E-9386-4ED9-A1F2-671635F4F713}" srcOrd="1" destOrd="0" presId="urn:microsoft.com/office/officeart/2005/8/layout/vList4"/>
    <dgm:cxn modelId="{D7B9236E-DABC-3D48-BBEA-97BF79AFF390}" type="presParOf" srcId="{CDB2F524-5B40-4E39-93EF-C58BDEE535DC}" destId="{2B0D96D4-63AF-4E0A-942C-26B1BC9B8427}" srcOrd="2" destOrd="0" presId="urn:microsoft.com/office/officeart/2005/8/layout/vList4"/>
    <dgm:cxn modelId="{752321A8-EB24-1246-A8F7-A13AB2201175}" type="presParOf" srcId="{2B0D96D4-63AF-4E0A-942C-26B1BC9B8427}" destId="{A0E24B10-BE29-4B04-9B68-CACAFAF8F9F6}" srcOrd="0" destOrd="0" presId="urn:microsoft.com/office/officeart/2005/8/layout/vList4"/>
    <dgm:cxn modelId="{8AD74129-EB6B-E247-8AB1-51D7FF236920}" type="presParOf" srcId="{2B0D96D4-63AF-4E0A-942C-26B1BC9B8427}" destId="{02470205-F2DD-4261-BD49-33BD6CD51A40}" srcOrd="1" destOrd="0" presId="urn:microsoft.com/office/officeart/2005/8/layout/vList4"/>
    <dgm:cxn modelId="{89B60296-A068-A34B-BE8B-EA6D4649F9A2}" type="presParOf" srcId="{2B0D96D4-63AF-4E0A-942C-26B1BC9B8427}" destId="{894A68E6-A38B-4377-9ADF-D58BAE9F5859}" srcOrd="2" destOrd="0" presId="urn:microsoft.com/office/officeart/2005/8/layout/vList4"/>
    <dgm:cxn modelId="{49CA15C0-0B5A-B94F-8EC2-19B67012ECA8}" type="presParOf" srcId="{CDB2F524-5B40-4E39-93EF-C58BDEE535DC}" destId="{35D21E23-A14C-469A-9936-96DF573B51CB}" srcOrd="3" destOrd="0" presId="urn:microsoft.com/office/officeart/2005/8/layout/vList4"/>
    <dgm:cxn modelId="{9CACDD9C-4C94-9B40-9187-2281E60401D8}" type="presParOf" srcId="{CDB2F524-5B40-4E39-93EF-C58BDEE535DC}" destId="{17916BF6-BBE5-4A00-9F2F-1772783C334D}" srcOrd="4" destOrd="0" presId="urn:microsoft.com/office/officeart/2005/8/layout/vList4"/>
    <dgm:cxn modelId="{FCFC0D04-8647-FF47-B82E-680A849A3B4F}" type="presParOf" srcId="{17916BF6-BBE5-4A00-9F2F-1772783C334D}" destId="{CC0CAC07-49EF-45BF-81D2-B69064D9A987}" srcOrd="0" destOrd="0" presId="urn:microsoft.com/office/officeart/2005/8/layout/vList4"/>
    <dgm:cxn modelId="{A804BA18-9489-4641-8281-F3525AE6DBE2}" type="presParOf" srcId="{17916BF6-BBE5-4A00-9F2F-1772783C334D}" destId="{AEC94C2B-E193-4EF4-B45F-F45ED0F7A38C}" srcOrd="1" destOrd="0" presId="urn:microsoft.com/office/officeart/2005/8/layout/vList4"/>
    <dgm:cxn modelId="{6E65F8F7-B38A-8046-A22F-72AD47591144}" type="presParOf" srcId="{17916BF6-BBE5-4A00-9F2F-1772783C334D}" destId="{AC4DD628-6F50-48E4-9087-38F3C2C12371}"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DA1A34-CF83-47F3-9463-257C3D40B01C}"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zh-CN" altLang="en-US"/>
        </a:p>
      </dgm:t>
    </dgm:pt>
    <dgm:pt modelId="{D02C9AF7-D721-4901-A42F-168D492A101D}">
      <dgm:prSet phldrT="[文本]"/>
      <dgm:spPr/>
      <dgm:t>
        <a:bodyPr/>
        <a:lstStyle/>
        <a:p>
          <a:r>
            <a:rPr lang="en-US" altLang="zh-CN" dirty="0" smtClean="0"/>
            <a:t>Pros</a:t>
          </a:r>
          <a:endParaRPr lang="zh-CN" altLang="en-US" dirty="0"/>
        </a:p>
      </dgm:t>
    </dgm:pt>
    <dgm:pt modelId="{96284695-DF08-4B08-863A-D191B4827BAA}" type="parTrans" cxnId="{CEF1B870-C8AC-4B49-B5D0-B016BAB1CA24}">
      <dgm:prSet/>
      <dgm:spPr/>
      <dgm:t>
        <a:bodyPr/>
        <a:lstStyle/>
        <a:p>
          <a:endParaRPr lang="zh-CN" altLang="en-US"/>
        </a:p>
      </dgm:t>
    </dgm:pt>
    <dgm:pt modelId="{5B9D16D1-365E-4B4B-9149-E5446CF8E2F1}" type="sibTrans" cxnId="{CEF1B870-C8AC-4B49-B5D0-B016BAB1CA24}">
      <dgm:prSet/>
      <dgm:spPr/>
      <dgm:t>
        <a:bodyPr/>
        <a:lstStyle/>
        <a:p>
          <a:endParaRPr lang="zh-CN" altLang="en-US"/>
        </a:p>
      </dgm:t>
    </dgm:pt>
    <dgm:pt modelId="{CC533974-30E9-4584-A47D-77C39D6DB9AD}">
      <dgm:prSet phldrT="[文本]"/>
      <dgm:spPr/>
      <dgm:t>
        <a:bodyPr/>
        <a:lstStyle/>
        <a:p>
          <a:r>
            <a:rPr lang="en-US" dirty="0" smtClean="0"/>
            <a:t>Extended Network through codeshare agreements</a:t>
          </a:r>
        </a:p>
      </dgm:t>
    </dgm:pt>
    <dgm:pt modelId="{79E00DC4-0E2A-418F-9C90-B3B23352A7B5}" type="parTrans" cxnId="{55401136-1C78-4E96-8B8E-D3A0EE16CC39}">
      <dgm:prSet/>
      <dgm:spPr/>
      <dgm:t>
        <a:bodyPr/>
        <a:lstStyle/>
        <a:p>
          <a:endParaRPr lang="zh-CN" altLang="en-US"/>
        </a:p>
      </dgm:t>
    </dgm:pt>
    <dgm:pt modelId="{B79FE936-0E53-4E04-BE7B-3C7C48340566}" type="sibTrans" cxnId="{55401136-1C78-4E96-8B8E-D3A0EE16CC39}">
      <dgm:prSet/>
      <dgm:spPr/>
      <dgm:t>
        <a:bodyPr/>
        <a:lstStyle/>
        <a:p>
          <a:endParaRPr lang="zh-CN" altLang="en-US"/>
        </a:p>
      </dgm:t>
    </dgm:pt>
    <dgm:pt modelId="{09092EF8-890A-4B6E-81D4-C8B7336083CA}">
      <dgm:prSet phldrT="[文本]"/>
      <dgm:spPr/>
      <dgm:t>
        <a:bodyPr/>
        <a:lstStyle/>
        <a:p>
          <a:r>
            <a:rPr lang="en-US" dirty="0" smtClean="0"/>
            <a:t>Cost reductions and traveler benefits</a:t>
          </a:r>
          <a:endParaRPr lang="zh-CN" altLang="en-US" dirty="0"/>
        </a:p>
      </dgm:t>
    </dgm:pt>
    <dgm:pt modelId="{BEAD7C26-909A-47A1-B816-BCC702400307}" type="parTrans" cxnId="{ADFB5E03-AAB2-4101-843F-145E30C1DC74}">
      <dgm:prSet/>
      <dgm:spPr/>
      <dgm:t>
        <a:bodyPr/>
        <a:lstStyle/>
        <a:p>
          <a:endParaRPr lang="zh-CN" altLang="en-US"/>
        </a:p>
      </dgm:t>
    </dgm:pt>
    <dgm:pt modelId="{1802752A-EC5A-4C47-995F-E5CB658A387F}" type="sibTrans" cxnId="{ADFB5E03-AAB2-4101-843F-145E30C1DC74}">
      <dgm:prSet/>
      <dgm:spPr/>
      <dgm:t>
        <a:bodyPr/>
        <a:lstStyle/>
        <a:p>
          <a:endParaRPr lang="zh-CN" altLang="en-US"/>
        </a:p>
      </dgm:t>
    </dgm:pt>
    <dgm:pt modelId="{562EF6C0-90EF-4DFF-B988-C20EFAEA750E}">
      <dgm:prSet phldrT="[文本]"/>
      <dgm:spPr/>
      <dgm:t>
        <a:bodyPr/>
        <a:lstStyle/>
        <a:p>
          <a:r>
            <a:rPr lang="en-US" altLang="zh-CN" dirty="0" smtClean="0"/>
            <a:t>Cons</a:t>
          </a:r>
          <a:endParaRPr lang="zh-CN" altLang="en-US" dirty="0"/>
        </a:p>
      </dgm:t>
    </dgm:pt>
    <dgm:pt modelId="{9864617F-861B-4B4C-9CA6-EF46E2408753}" type="parTrans" cxnId="{CB78F9F5-7A62-4280-89CF-D45F3886BDB0}">
      <dgm:prSet/>
      <dgm:spPr/>
      <dgm:t>
        <a:bodyPr/>
        <a:lstStyle/>
        <a:p>
          <a:endParaRPr lang="zh-CN" altLang="en-US"/>
        </a:p>
      </dgm:t>
    </dgm:pt>
    <dgm:pt modelId="{ADB55AAF-D1A7-4A2C-AFB2-E5E0D7F1737D}" type="sibTrans" cxnId="{CB78F9F5-7A62-4280-89CF-D45F3886BDB0}">
      <dgm:prSet/>
      <dgm:spPr/>
      <dgm:t>
        <a:bodyPr/>
        <a:lstStyle/>
        <a:p>
          <a:endParaRPr lang="zh-CN" altLang="en-US"/>
        </a:p>
      </dgm:t>
    </dgm:pt>
    <dgm:pt modelId="{6D8980B4-001A-4E0F-9934-B6FC479E244A}">
      <dgm:prSet phldrT="[文本]"/>
      <dgm:spPr/>
      <dgm:t>
        <a:bodyPr/>
        <a:lstStyle/>
        <a:p>
          <a:r>
            <a:rPr lang="en-US" dirty="0" smtClean="0"/>
            <a:t>Less competition can cause higher prices</a:t>
          </a:r>
          <a:endParaRPr lang="zh-CN" altLang="en-US" dirty="0"/>
        </a:p>
      </dgm:t>
    </dgm:pt>
    <dgm:pt modelId="{75CEDF43-E139-41E0-AE91-D96A0FFDD48B}" type="parTrans" cxnId="{66436FA1-3E88-4B3C-805B-63F79B98B246}">
      <dgm:prSet/>
      <dgm:spPr/>
      <dgm:t>
        <a:bodyPr/>
        <a:lstStyle/>
        <a:p>
          <a:endParaRPr lang="zh-CN" altLang="en-US"/>
        </a:p>
      </dgm:t>
    </dgm:pt>
    <dgm:pt modelId="{75884916-482C-492B-B424-59CF753E1CC8}" type="sibTrans" cxnId="{66436FA1-3E88-4B3C-805B-63F79B98B246}">
      <dgm:prSet/>
      <dgm:spPr/>
      <dgm:t>
        <a:bodyPr/>
        <a:lstStyle/>
        <a:p>
          <a:endParaRPr lang="zh-CN" altLang="en-US"/>
        </a:p>
      </dgm:t>
    </dgm:pt>
    <dgm:pt modelId="{CF7DD176-5AD2-4047-B04C-391AB415DF47}">
      <dgm:prSet phldrT="[文本]"/>
      <dgm:spPr/>
      <dgm:t>
        <a:bodyPr/>
        <a:lstStyle/>
        <a:p>
          <a:r>
            <a:rPr lang="en-US" smtClean="0"/>
            <a:t>Less frequent flights</a:t>
          </a:r>
          <a:endParaRPr lang="zh-CN" altLang="en-US" dirty="0"/>
        </a:p>
      </dgm:t>
    </dgm:pt>
    <dgm:pt modelId="{0F6973F8-FF0D-4EEC-9364-23CDC9145F18}" type="parTrans" cxnId="{881B17C5-BD0F-4125-9052-F714238F7881}">
      <dgm:prSet/>
      <dgm:spPr/>
      <dgm:t>
        <a:bodyPr/>
        <a:lstStyle/>
        <a:p>
          <a:endParaRPr lang="zh-CN" altLang="en-US"/>
        </a:p>
      </dgm:t>
    </dgm:pt>
    <dgm:pt modelId="{5093E80A-31B1-4037-8A38-419109E65CCB}" type="sibTrans" cxnId="{881B17C5-BD0F-4125-9052-F714238F7881}">
      <dgm:prSet/>
      <dgm:spPr/>
      <dgm:t>
        <a:bodyPr/>
        <a:lstStyle/>
        <a:p>
          <a:endParaRPr lang="zh-CN" altLang="en-US"/>
        </a:p>
      </dgm:t>
    </dgm:pt>
    <dgm:pt modelId="{10325D3C-A0D6-47BA-8A3A-DBEB30E0921D}" type="pres">
      <dgm:prSet presAssocID="{26DA1A34-CF83-47F3-9463-257C3D40B01C}" presName="list" presStyleCnt="0">
        <dgm:presLayoutVars>
          <dgm:dir/>
          <dgm:animLvl val="lvl"/>
        </dgm:presLayoutVars>
      </dgm:prSet>
      <dgm:spPr/>
      <dgm:t>
        <a:bodyPr/>
        <a:lstStyle/>
        <a:p>
          <a:endParaRPr lang="zh-CN" altLang="en-US"/>
        </a:p>
      </dgm:t>
    </dgm:pt>
    <dgm:pt modelId="{DD71A1BD-C3F4-417F-A177-BE75E0A7DB9E}" type="pres">
      <dgm:prSet presAssocID="{D02C9AF7-D721-4901-A42F-168D492A101D}" presName="posSpace" presStyleCnt="0"/>
      <dgm:spPr/>
    </dgm:pt>
    <dgm:pt modelId="{329B578D-7121-4556-86A9-4837A49C5C2D}" type="pres">
      <dgm:prSet presAssocID="{D02C9AF7-D721-4901-A42F-168D492A101D}" presName="vertFlow" presStyleCnt="0"/>
      <dgm:spPr/>
    </dgm:pt>
    <dgm:pt modelId="{BC545F5B-3427-47C8-816A-28906E8A9CBA}" type="pres">
      <dgm:prSet presAssocID="{D02C9AF7-D721-4901-A42F-168D492A101D}" presName="topSpace" presStyleCnt="0"/>
      <dgm:spPr/>
    </dgm:pt>
    <dgm:pt modelId="{A6F42AE1-1979-4250-88B4-EBD5AFEE06FD}" type="pres">
      <dgm:prSet presAssocID="{D02C9AF7-D721-4901-A42F-168D492A101D}" presName="firstComp" presStyleCnt="0"/>
      <dgm:spPr/>
    </dgm:pt>
    <dgm:pt modelId="{3FAD897A-2104-4A39-8D9B-D889DE6E7239}" type="pres">
      <dgm:prSet presAssocID="{D02C9AF7-D721-4901-A42F-168D492A101D}" presName="firstChild" presStyleLbl="bgAccFollowNode1" presStyleIdx="0" presStyleCnt="4"/>
      <dgm:spPr/>
      <dgm:t>
        <a:bodyPr/>
        <a:lstStyle/>
        <a:p>
          <a:endParaRPr lang="zh-CN" altLang="en-US"/>
        </a:p>
      </dgm:t>
    </dgm:pt>
    <dgm:pt modelId="{4F4DB7B0-338E-4A17-8435-2FB9753C6C12}" type="pres">
      <dgm:prSet presAssocID="{D02C9AF7-D721-4901-A42F-168D492A101D}" presName="firstChildTx" presStyleLbl="bgAccFollowNode1" presStyleIdx="0" presStyleCnt="4">
        <dgm:presLayoutVars>
          <dgm:bulletEnabled val="1"/>
        </dgm:presLayoutVars>
      </dgm:prSet>
      <dgm:spPr/>
      <dgm:t>
        <a:bodyPr/>
        <a:lstStyle/>
        <a:p>
          <a:endParaRPr lang="zh-CN" altLang="en-US"/>
        </a:p>
      </dgm:t>
    </dgm:pt>
    <dgm:pt modelId="{2AB5A682-045B-4EC6-9E76-2E8F6E5F699E}" type="pres">
      <dgm:prSet presAssocID="{09092EF8-890A-4B6E-81D4-C8B7336083CA}" presName="comp" presStyleCnt="0"/>
      <dgm:spPr/>
    </dgm:pt>
    <dgm:pt modelId="{60FBD2B4-7B50-43E5-B38E-0F2BBB612194}" type="pres">
      <dgm:prSet presAssocID="{09092EF8-890A-4B6E-81D4-C8B7336083CA}" presName="child" presStyleLbl="bgAccFollowNode1" presStyleIdx="1" presStyleCnt="4"/>
      <dgm:spPr/>
      <dgm:t>
        <a:bodyPr/>
        <a:lstStyle/>
        <a:p>
          <a:endParaRPr lang="zh-CN" altLang="en-US"/>
        </a:p>
      </dgm:t>
    </dgm:pt>
    <dgm:pt modelId="{51CDFF36-542D-4F5A-9689-528731BDCF1F}" type="pres">
      <dgm:prSet presAssocID="{09092EF8-890A-4B6E-81D4-C8B7336083CA}" presName="childTx" presStyleLbl="bgAccFollowNode1" presStyleIdx="1" presStyleCnt="4">
        <dgm:presLayoutVars>
          <dgm:bulletEnabled val="1"/>
        </dgm:presLayoutVars>
      </dgm:prSet>
      <dgm:spPr/>
      <dgm:t>
        <a:bodyPr/>
        <a:lstStyle/>
        <a:p>
          <a:endParaRPr lang="zh-CN" altLang="en-US"/>
        </a:p>
      </dgm:t>
    </dgm:pt>
    <dgm:pt modelId="{259F298C-7F28-4961-B22B-DA05FE2C9154}" type="pres">
      <dgm:prSet presAssocID="{D02C9AF7-D721-4901-A42F-168D492A101D}" presName="negSpace" presStyleCnt="0"/>
      <dgm:spPr/>
    </dgm:pt>
    <dgm:pt modelId="{A9149D90-E21B-4B0F-B457-9E75CA0CD9F6}" type="pres">
      <dgm:prSet presAssocID="{D02C9AF7-D721-4901-A42F-168D492A101D}" presName="circle" presStyleLbl="node1" presStyleIdx="0" presStyleCnt="2"/>
      <dgm:spPr/>
      <dgm:t>
        <a:bodyPr/>
        <a:lstStyle/>
        <a:p>
          <a:endParaRPr lang="zh-CN" altLang="en-US"/>
        </a:p>
      </dgm:t>
    </dgm:pt>
    <dgm:pt modelId="{2E6B5276-515F-42B8-99E5-DB59B1B280B3}" type="pres">
      <dgm:prSet presAssocID="{5B9D16D1-365E-4B4B-9149-E5446CF8E2F1}" presName="transSpace" presStyleCnt="0"/>
      <dgm:spPr/>
    </dgm:pt>
    <dgm:pt modelId="{B409CC2D-FA6F-4A24-B8DC-AADD0ED3577B}" type="pres">
      <dgm:prSet presAssocID="{562EF6C0-90EF-4DFF-B988-C20EFAEA750E}" presName="posSpace" presStyleCnt="0"/>
      <dgm:spPr/>
    </dgm:pt>
    <dgm:pt modelId="{FDCBAB73-42D0-4790-A162-5E243FD212CC}" type="pres">
      <dgm:prSet presAssocID="{562EF6C0-90EF-4DFF-B988-C20EFAEA750E}" presName="vertFlow" presStyleCnt="0"/>
      <dgm:spPr/>
    </dgm:pt>
    <dgm:pt modelId="{3EAD1C2A-53FB-4628-BDF6-525B33BEA840}" type="pres">
      <dgm:prSet presAssocID="{562EF6C0-90EF-4DFF-B988-C20EFAEA750E}" presName="topSpace" presStyleCnt="0"/>
      <dgm:spPr/>
    </dgm:pt>
    <dgm:pt modelId="{4CB74280-B5E1-4453-8228-11E3DA795E0C}" type="pres">
      <dgm:prSet presAssocID="{562EF6C0-90EF-4DFF-B988-C20EFAEA750E}" presName="firstComp" presStyleCnt="0"/>
      <dgm:spPr/>
    </dgm:pt>
    <dgm:pt modelId="{EA4CA1D5-57D7-4D04-A499-6D19189A3E4E}" type="pres">
      <dgm:prSet presAssocID="{562EF6C0-90EF-4DFF-B988-C20EFAEA750E}" presName="firstChild" presStyleLbl="bgAccFollowNode1" presStyleIdx="2" presStyleCnt="4"/>
      <dgm:spPr/>
      <dgm:t>
        <a:bodyPr/>
        <a:lstStyle/>
        <a:p>
          <a:endParaRPr lang="zh-CN" altLang="en-US"/>
        </a:p>
      </dgm:t>
    </dgm:pt>
    <dgm:pt modelId="{51C83635-D304-4CE7-B3C8-F394D92E565C}" type="pres">
      <dgm:prSet presAssocID="{562EF6C0-90EF-4DFF-B988-C20EFAEA750E}" presName="firstChildTx" presStyleLbl="bgAccFollowNode1" presStyleIdx="2" presStyleCnt="4">
        <dgm:presLayoutVars>
          <dgm:bulletEnabled val="1"/>
        </dgm:presLayoutVars>
      </dgm:prSet>
      <dgm:spPr/>
      <dgm:t>
        <a:bodyPr/>
        <a:lstStyle/>
        <a:p>
          <a:endParaRPr lang="zh-CN" altLang="en-US"/>
        </a:p>
      </dgm:t>
    </dgm:pt>
    <dgm:pt modelId="{D75E2E8B-D5AE-4026-912C-A2364117EC54}" type="pres">
      <dgm:prSet presAssocID="{CF7DD176-5AD2-4047-B04C-391AB415DF47}" presName="comp" presStyleCnt="0"/>
      <dgm:spPr/>
    </dgm:pt>
    <dgm:pt modelId="{113EF278-C03B-4240-8ECC-8E21B3F70497}" type="pres">
      <dgm:prSet presAssocID="{CF7DD176-5AD2-4047-B04C-391AB415DF47}" presName="child" presStyleLbl="bgAccFollowNode1" presStyleIdx="3" presStyleCnt="4"/>
      <dgm:spPr/>
      <dgm:t>
        <a:bodyPr/>
        <a:lstStyle/>
        <a:p>
          <a:endParaRPr lang="zh-CN" altLang="en-US"/>
        </a:p>
      </dgm:t>
    </dgm:pt>
    <dgm:pt modelId="{5C69F0BD-C770-4791-9E0A-BC166589E634}" type="pres">
      <dgm:prSet presAssocID="{CF7DD176-5AD2-4047-B04C-391AB415DF47}" presName="childTx" presStyleLbl="bgAccFollowNode1" presStyleIdx="3" presStyleCnt="4">
        <dgm:presLayoutVars>
          <dgm:bulletEnabled val="1"/>
        </dgm:presLayoutVars>
      </dgm:prSet>
      <dgm:spPr/>
      <dgm:t>
        <a:bodyPr/>
        <a:lstStyle/>
        <a:p>
          <a:endParaRPr lang="zh-CN" altLang="en-US"/>
        </a:p>
      </dgm:t>
    </dgm:pt>
    <dgm:pt modelId="{CFDC3E63-CA79-4251-8027-998E9A04C7A6}" type="pres">
      <dgm:prSet presAssocID="{562EF6C0-90EF-4DFF-B988-C20EFAEA750E}" presName="negSpace" presStyleCnt="0"/>
      <dgm:spPr/>
    </dgm:pt>
    <dgm:pt modelId="{08D51038-B540-4FE0-844C-B698AAA738D6}" type="pres">
      <dgm:prSet presAssocID="{562EF6C0-90EF-4DFF-B988-C20EFAEA750E}" presName="circle" presStyleLbl="node1" presStyleIdx="1" presStyleCnt="2"/>
      <dgm:spPr/>
      <dgm:t>
        <a:bodyPr/>
        <a:lstStyle/>
        <a:p>
          <a:endParaRPr lang="zh-CN" altLang="en-US"/>
        </a:p>
      </dgm:t>
    </dgm:pt>
  </dgm:ptLst>
  <dgm:cxnLst>
    <dgm:cxn modelId="{A8D90567-8EA4-C244-8FDB-03F9F96EB2B7}" type="presOf" srcId="{26DA1A34-CF83-47F3-9463-257C3D40B01C}" destId="{10325D3C-A0D6-47BA-8A3A-DBEB30E0921D}" srcOrd="0" destOrd="0" presId="urn:microsoft.com/office/officeart/2005/8/layout/hList9"/>
    <dgm:cxn modelId="{CEF1B870-C8AC-4B49-B5D0-B016BAB1CA24}" srcId="{26DA1A34-CF83-47F3-9463-257C3D40B01C}" destId="{D02C9AF7-D721-4901-A42F-168D492A101D}" srcOrd="0" destOrd="0" parTransId="{96284695-DF08-4B08-863A-D191B4827BAA}" sibTransId="{5B9D16D1-365E-4B4B-9149-E5446CF8E2F1}"/>
    <dgm:cxn modelId="{0A6E6BF8-D8E4-EE48-97B6-C9435364F2CC}" type="presOf" srcId="{6D8980B4-001A-4E0F-9934-B6FC479E244A}" destId="{EA4CA1D5-57D7-4D04-A499-6D19189A3E4E}" srcOrd="0" destOrd="0" presId="urn:microsoft.com/office/officeart/2005/8/layout/hList9"/>
    <dgm:cxn modelId="{DB7472C0-5B8E-C74D-8719-03887F1A1064}" type="presOf" srcId="{09092EF8-890A-4B6E-81D4-C8B7336083CA}" destId="{60FBD2B4-7B50-43E5-B38E-0F2BBB612194}" srcOrd="0" destOrd="0" presId="urn:microsoft.com/office/officeart/2005/8/layout/hList9"/>
    <dgm:cxn modelId="{75088FD6-43D4-2844-B4ED-EB38BD911BE6}" type="presOf" srcId="{CC533974-30E9-4584-A47D-77C39D6DB9AD}" destId="{4F4DB7B0-338E-4A17-8435-2FB9753C6C12}" srcOrd="1" destOrd="0" presId="urn:microsoft.com/office/officeart/2005/8/layout/hList9"/>
    <dgm:cxn modelId="{FB056FCB-6480-E541-B788-5701FC6D9580}" type="presOf" srcId="{D02C9AF7-D721-4901-A42F-168D492A101D}" destId="{A9149D90-E21B-4B0F-B457-9E75CA0CD9F6}" srcOrd="0" destOrd="0" presId="urn:microsoft.com/office/officeart/2005/8/layout/hList9"/>
    <dgm:cxn modelId="{CB78F9F5-7A62-4280-89CF-D45F3886BDB0}" srcId="{26DA1A34-CF83-47F3-9463-257C3D40B01C}" destId="{562EF6C0-90EF-4DFF-B988-C20EFAEA750E}" srcOrd="1" destOrd="0" parTransId="{9864617F-861B-4B4C-9CA6-EF46E2408753}" sibTransId="{ADB55AAF-D1A7-4A2C-AFB2-E5E0D7F1737D}"/>
    <dgm:cxn modelId="{55401136-1C78-4E96-8B8E-D3A0EE16CC39}" srcId="{D02C9AF7-D721-4901-A42F-168D492A101D}" destId="{CC533974-30E9-4584-A47D-77C39D6DB9AD}" srcOrd="0" destOrd="0" parTransId="{79E00DC4-0E2A-418F-9C90-B3B23352A7B5}" sibTransId="{B79FE936-0E53-4E04-BE7B-3C7C48340566}"/>
    <dgm:cxn modelId="{2962D6AF-4AE7-8B43-81F7-CC97B7289EE5}" type="presOf" srcId="{CC533974-30E9-4584-A47D-77C39D6DB9AD}" destId="{3FAD897A-2104-4A39-8D9B-D889DE6E7239}" srcOrd="0" destOrd="0" presId="urn:microsoft.com/office/officeart/2005/8/layout/hList9"/>
    <dgm:cxn modelId="{395EBE90-730F-BC48-98BE-447458143861}" type="presOf" srcId="{CF7DD176-5AD2-4047-B04C-391AB415DF47}" destId="{113EF278-C03B-4240-8ECC-8E21B3F70497}" srcOrd="0" destOrd="0" presId="urn:microsoft.com/office/officeart/2005/8/layout/hList9"/>
    <dgm:cxn modelId="{CA5C37B8-CC27-F041-82AB-4E230FDD94E9}" type="presOf" srcId="{09092EF8-890A-4B6E-81D4-C8B7336083CA}" destId="{51CDFF36-542D-4F5A-9689-528731BDCF1F}" srcOrd="1" destOrd="0" presId="urn:microsoft.com/office/officeart/2005/8/layout/hList9"/>
    <dgm:cxn modelId="{881B17C5-BD0F-4125-9052-F714238F7881}" srcId="{562EF6C0-90EF-4DFF-B988-C20EFAEA750E}" destId="{CF7DD176-5AD2-4047-B04C-391AB415DF47}" srcOrd="1" destOrd="0" parTransId="{0F6973F8-FF0D-4EEC-9364-23CDC9145F18}" sibTransId="{5093E80A-31B1-4037-8A38-419109E65CCB}"/>
    <dgm:cxn modelId="{5A17CD54-BEB7-9746-A894-BCF99ACB2248}" type="presOf" srcId="{562EF6C0-90EF-4DFF-B988-C20EFAEA750E}" destId="{08D51038-B540-4FE0-844C-B698AAA738D6}" srcOrd="0" destOrd="0" presId="urn:microsoft.com/office/officeart/2005/8/layout/hList9"/>
    <dgm:cxn modelId="{7581E9BF-FDC8-0042-9C99-26390A278119}" type="presOf" srcId="{CF7DD176-5AD2-4047-B04C-391AB415DF47}" destId="{5C69F0BD-C770-4791-9E0A-BC166589E634}" srcOrd="1" destOrd="0" presId="urn:microsoft.com/office/officeart/2005/8/layout/hList9"/>
    <dgm:cxn modelId="{66436FA1-3E88-4B3C-805B-63F79B98B246}" srcId="{562EF6C0-90EF-4DFF-B988-C20EFAEA750E}" destId="{6D8980B4-001A-4E0F-9934-B6FC479E244A}" srcOrd="0" destOrd="0" parTransId="{75CEDF43-E139-41E0-AE91-D96A0FFDD48B}" sibTransId="{75884916-482C-492B-B424-59CF753E1CC8}"/>
    <dgm:cxn modelId="{ADFB5E03-AAB2-4101-843F-145E30C1DC74}" srcId="{D02C9AF7-D721-4901-A42F-168D492A101D}" destId="{09092EF8-890A-4B6E-81D4-C8B7336083CA}" srcOrd="1" destOrd="0" parTransId="{BEAD7C26-909A-47A1-B816-BCC702400307}" sibTransId="{1802752A-EC5A-4C47-995F-E5CB658A387F}"/>
    <dgm:cxn modelId="{931C1DAD-25D1-3345-8080-F8F318DBDCCF}" type="presOf" srcId="{6D8980B4-001A-4E0F-9934-B6FC479E244A}" destId="{51C83635-D304-4CE7-B3C8-F394D92E565C}" srcOrd="1" destOrd="0" presId="urn:microsoft.com/office/officeart/2005/8/layout/hList9"/>
    <dgm:cxn modelId="{E4FCC499-D386-1A40-B1D6-DCA5972B5D7D}" type="presParOf" srcId="{10325D3C-A0D6-47BA-8A3A-DBEB30E0921D}" destId="{DD71A1BD-C3F4-417F-A177-BE75E0A7DB9E}" srcOrd="0" destOrd="0" presId="urn:microsoft.com/office/officeart/2005/8/layout/hList9"/>
    <dgm:cxn modelId="{CE6B5643-F06C-AE45-84AC-33531F2FDB81}" type="presParOf" srcId="{10325D3C-A0D6-47BA-8A3A-DBEB30E0921D}" destId="{329B578D-7121-4556-86A9-4837A49C5C2D}" srcOrd="1" destOrd="0" presId="urn:microsoft.com/office/officeart/2005/8/layout/hList9"/>
    <dgm:cxn modelId="{AAA8B552-AF6F-6E43-9511-5ACE759BF919}" type="presParOf" srcId="{329B578D-7121-4556-86A9-4837A49C5C2D}" destId="{BC545F5B-3427-47C8-816A-28906E8A9CBA}" srcOrd="0" destOrd="0" presId="urn:microsoft.com/office/officeart/2005/8/layout/hList9"/>
    <dgm:cxn modelId="{C277248A-56CD-B74F-BDB0-347FA9F89F8B}" type="presParOf" srcId="{329B578D-7121-4556-86A9-4837A49C5C2D}" destId="{A6F42AE1-1979-4250-88B4-EBD5AFEE06FD}" srcOrd="1" destOrd="0" presId="urn:microsoft.com/office/officeart/2005/8/layout/hList9"/>
    <dgm:cxn modelId="{66026602-2A2D-3C4A-8419-77F9E8DF1B49}" type="presParOf" srcId="{A6F42AE1-1979-4250-88B4-EBD5AFEE06FD}" destId="{3FAD897A-2104-4A39-8D9B-D889DE6E7239}" srcOrd="0" destOrd="0" presId="urn:microsoft.com/office/officeart/2005/8/layout/hList9"/>
    <dgm:cxn modelId="{D738EA35-3643-DB43-9D99-6BD99D240D48}" type="presParOf" srcId="{A6F42AE1-1979-4250-88B4-EBD5AFEE06FD}" destId="{4F4DB7B0-338E-4A17-8435-2FB9753C6C12}" srcOrd="1" destOrd="0" presId="urn:microsoft.com/office/officeart/2005/8/layout/hList9"/>
    <dgm:cxn modelId="{D14918FD-C5F8-BA40-A575-A082F7E625EF}" type="presParOf" srcId="{329B578D-7121-4556-86A9-4837A49C5C2D}" destId="{2AB5A682-045B-4EC6-9E76-2E8F6E5F699E}" srcOrd="2" destOrd="0" presId="urn:microsoft.com/office/officeart/2005/8/layout/hList9"/>
    <dgm:cxn modelId="{2965BB11-77B6-C645-AA0A-F7E58FFC8D1A}" type="presParOf" srcId="{2AB5A682-045B-4EC6-9E76-2E8F6E5F699E}" destId="{60FBD2B4-7B50-43E5-B38E-0F2BBB612194}" srcOrd="0" destOrd="0" presId="urn:microsoft.com/office/officeart/2005/8/layout/hList9"/>
    <dgm:cxn modelId="{F9736F8E-C0F1-564C-9D04-BD84F8969AF4}" type="presParOf" srcId="{2AB5A682-045B-4EC6-9E76-2E8F6E5F699E}" destId="{51CDFF36-542D-4F5A-9689-528731BDCF1F}" srcOrd="1" destOrd="0" presId="urn:microsoft.com/office/officeart/2005/8/layout/hList9"/>
    <dgm:cxn modelId="{58449859-29E2-0E4D-AAA2-2EFF0FE0F775}" type="presParOf" srcId="{10325D3C-A0D6-47BA-8A3A-DBEB30E0921D}" destId="{259F298C-7F28-4961-B22B-DA05FE2C9154}" srcOrd="2" destOrd="0" presId="urn:microsoft.com/office/officeart/2005/8/layout/hList9"/>
    <dgm:cxn modelId="{59BFA602-62FF-FD44-BF5D-BFF3597D96C8}" type="presParOf" srcId="{10325D3C-A0D6-47BA-8A3A-DBEB30E0921D}" destId="{A9149D90-E21B-4B0F-B457-9E75CA0CD9F6}" srcOrd="3" destOrd="0" presId="urn:microsoft.com/office/officeart/2005/8/layout/hList9"/>
    <dgm:cxn modelId="{C97D1526-B21F-E24B-B3DD-A6623C57E306}" type="presParOf" srcId="{10325D3C-A0D6-47BA-8A3A-DBEB30E0921D}" destId="{2E6B5276-515F-42B8-99E5-DB59B1B280B3}" srcOrd="4" destOrd="0" presId="urn:microsoft.com/office/officeart/2005/8/layout/hList9"/>
    <dgm:cxn modelId="{AF768745-B24B-F449-B54E-827335361A56}" type="presParOf" srcId="{10325D3C-A0D6-47BA-8A3A-DBEB30E0921D}" destId="{B409CC2D-FA6F-4A24-B8DC-AADD0ED3577B}" srcOrd="5" destOrd="0" presId="urn:microsoft.com/office/officeart/2005/8/layout/hList9"/>
    <dgm:cxn modelId="{05FBCAE6-7901-BD4B-A699-5ABAF4381E02}" type="presParOf" srcId="{10325D3C-A0D6-47BA-8A3A-DBEB30E0921D}" destId="{FDCBAB73-42D0-4790-A162-5E243FD212CC}" srcOrd="6" destOrd="0" presId="urn:microsoft.com/office/officeart/2005/8/layout/hList9"/>
    <dgm:cxn modelId="{A16494BE-7DD9-814F-A89B-89A4CACAE8A7}" type="presParOf" srcId="{FDCBAB73-42D0-4790-A162-5E243FD212CC}" destId="{3EAD1C2A-53FB-4628-BDF6-525B33BEA840}" srcOrd="0" destOrd="0" presId="urn:microsoft.com/office/officeart/2005/8/layout/hList9"/>
    <dgm:cxn modelId="{9711397D-89A6-E049-81EB-28DE1A5E5C63}" type="presParOf" srcId="{FDCBAB73-42D0-4790-A162-5E243FD212CC}" destId="{4CB74280-B5E1-4453-8228-11E3DA795E0C}" srcOrd="1" destOrd="0" presId="urn:microsoft.com/office/officeart/2005/8/layout/hList9"/>
    <dgm:cxn modelId="{86DA212D-0C1F-5244-AA64-240634228BFB}" type="presParOf" srcId="{4CB74280-B5E1-4453-8228-11E3DA795E0C}" destId="{EA4CA1D5-57D7-4D04-A499-6D19189A3E4E}" srcOrd="0" destOrd="0" presId="urn:microsoft.com/office/officeart/2005/8/layout/hList9"/>
    <dgm:cxn modelId="{4C08A2DA-D9D9-AE42-865D-44E21700F234}" type="presParOf" srcId="{4CB74280-B5E1-4453-8228-11E3DA795E0C}" destId="{51C83635-D304-4CE7-B3C8-F394D92E565C}" srcOrd="1" destOrd="0" presId="urn:microsoft.com/office/officeart/2005/8/layout/hList9"/>
    <dgm:cxn modelId="{4CC7A84B-72AC-F841-B745-88745D483561}" type="presParOf" srcId="{FDCBAB73-42D0-4790-A162-5E243FD212CC}" destId="{D75E2E8B-D5AE-4026-912C-A2364117EC54}" srcOrd="2" destOrd="0" presId="urn:microsoft.com/office/officeart/2005/8/layout/hList9"/>
    <dgm:cxn modelId="{CD7DDFFC-6106-D743-8204-EA041548B153}" type="presParOf" srcId="{D75E2E8B-D5AE-4026-912C-A2364117EC54}" destId="{113EF278-C03B-4240-8ECC-8E21B3F70497}" srcOrd="0" destOrd="0" presId="urn:microsoft.com/office/officeart/2005/8/layout/hList9"/>
    <dgm:cxn modelId="{8CE65FAD-4287-9645-840D-5F30F9444F23}" type="presParOf" srcId="{D75E2E8B-D5AE-4026-912C-A2364117EC54}" destId="{5C69F0BD-C770-4791-9E0A-BC166589E634}" srcOrd="1" destOrd="0" presId="urn:microsoft.com/office/officeart/2005/8/layout/hList9"/>
    <dgm:cxn modelId="{16B52B56-A1AE-9D4C-BF7E-05E0A002BC82}" type="presParOf" srcId="{10325D3C-A0D6-47BA-8A3A-DBEB30E0921D}" destId="{CFDC3E63-CA79-4251-8027-998E9A04C7A6}" srcOrd="7" destOrd="0" presId="urn:microsoft.com/office/officeart/2005/8/layout/hList9"/>
    <dgm:cxn modelId="{F5996FAE-80AC-E245-8E6F-CBF02B6A2531}" type="presParOf" srcId="{10325D3C-A0D6-47BA-8A3A-DBEB30E0921D}" destId="{08D51038-B540-4FE0-844C-B698AAA738D6}"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89243F-8CCE-4C22-AB95-946EB33E08F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69EEC3D8-E25E-4E73-83EB-57A2012CC71D}">
      <dgm:prSet phldrT="[文本]"/>
      <dgm:spPr/>
      <dgm:t>
        <a:bodyPr/>
        <a:lstStyle/>
        <a:p>
          <a:r>
            <a:rPr lang="en-US" altLang="zh-CN" dirty="0" err="1" smtClean="0"/>
            <a:t>Oneworld</a:t>
          </a:r>
          <a:endParaRPr lang="zh-CN" altLang="en-US" dirty="0"/>
        </a:p>
      </dgm:t>
    </dgm:pt>
    <dgm:pt modelId="{4123F3DF-D662-4114-8B65-4630362D1AE6}" type="parTrans" cxnId="{D269CC83-5EFC-481C-88C7-8CCCAB173890}">
      <dgm:prSet/>
      <dgm:spPr/>
      <dgm:t>
        <a:bodyPr/>
        <a:lstStyle/>
        <a:p>
          <a:endParaRPr lang="zh-CN" altLang="en-US"/>
        </a:p>
      </dgm:t>
    </dgm:pt>
    <dgm:pt modelId="{D746BA0B-5A78-4991-BBAA-EE2616E76F6D}" type="sibTrans" cxnId="{D269CC83-5EFC-481C-88C7-8CCCAB173890}">
      <dgm:prSet/>
      <dgm:spPr/>
      <dgm:t>
        <a:bodyPr/>
        <a:lstStyle/>
        <a:p>
          <a:endParaRPr lang="zh-CN" altLang="en-US"/>
        </a:p>
      </dgm:t>
    </dgm:pt>
    <dgm:pt modelId="{341B3D21-EC6B-43FD-9641-96850F142ACD}">
      <dgm:prSet phldrT="[文本]"/>
      <dgm:spPr/>
      <dgm:t>
        <a:bodyPr/>
        <a:lstStyle/>
        <a:p>
          <a:r>
            <a:rPr lang="en-US" dirty="0" smtClean="0"/>
            <a:t>American Airlines</a:t>
          </a:r>
          <a:endParaRPr lang="zh-CN" altLang="en-US" dirty="0"/>
        </a:p>
      </dgm:t>
    </dgm:pt>
    <dgm:pt modelId="{140E11E5-435C-4834-ADC1-094442FEAC6F}" type="parTrans" cxnId="{B20A7FC3-7F3E-45C6-8AA2-F08C00DF6165}">
      <dgm:prSet/>
      <dgm:spPr/>
      <dgm:t>
        <a:bodyPr/>
        <a:lstStyle/>
        <a:p>
          <a:endParaRPr lang="zh-CN" altLang="en-US"/>
        </a:p>
      </dgm:t>
    </dgm:pt>
    <dgm:pt modelId="{AC73EF1E-7E9D-4549-BB45-1D22102D5A20}" type="sibTrans" cxnId="{B20A7FC3-7F3E-45C6-8AA2-F08C00DF6165}">
      <dgm:prSet/>
      <dgm:spPr/>
      <dgm:t>
        <a:bodyPr/>
        <a:lstStyle/>
        <a:p>
          <a:endParaRPr lang="zh-CN" altLang="en-US"/>
        </a:p>
      </dgm:t>
    </dgm:pt>
    <dgm:pt modelId="{581C3279-E125-4F5A-A753-51D517C42691}">
      <dgm:prSet phldrT="[文本]"/>
      <dgm:spPr/>
      <dgm:t>
        <a:bodyPr/>
        <a:lstStyle/>
        <a:p>
          <a:r>
            <a:rPr lang="en-US" altLang="zh-CN" dirty="0" err="1" smtClean="0"/>
            <a:t>SkyTeam</a:t>
          </a:r>
          <a:endParaRPr lang="zh-CN" altLang="en-US" dirty="0"/>
        </a:p>
      </dgm:t>
    </dgm:pt>
    <dgm:pt modelId="{0C904515-ACB6-4831-9DB2-5D282C561830}" type="parTrans" cxnId="{F44EB097-922D-491E-9819-3D2FE49DC2C1}">
      <dgm:prSet/>
      <dgm:spPr/>
      <dgm:t>
        <a:bodyPr/>
        <a:lstStyle/>
        <a:p>
          <a:endParaRPr lang="zh-CN" altLang="en-US"/>
        </a:p>
      </dgm:t>
    </dgm:pt>
    <dgm:pt modelId="{0F73FCCB-85CC-4115-9AC5-479DEE70BC16}" type="sibTrans" cxnId="{F44EB097-922D-491E-9819-3D2FE49DC2C1}">
      <dgm:prSet/>
      <dgm:spPr/>
      <dgm:t>
        <a:bodyPr/>
        <a:lstStyle/>
        <a:p>
          <a:endParaRPr lang="zh-CN" altLang="en-US"/>
        </a:p>
      </dgm:t>
    </dgm:pt>
    <dgm:pt modelId="{A18FA74A-94ED-4196-9CF0-BBDAAF6DC706}">
      <dgm:prSet phldrT="[文本]"/>
      <dgm:spPr/>
      <dgm:t>
        <a:bodyPr/>
        <a:lstStyle/>
        <a:p>
          <a:r>
            <a:rPr lang="en-US" dirty="0" smtClean="0"/>
            <a:t>Aeroflot</a:t>
          </a:r>
          <a:endParaRPr lang="zh-CN" altLang="en-US" dirty="0"/>
        </a:p>
      </dgm:t>
    </dgm:pt>
    <dgm:pt modelId="{1BCC450A-9D44-4A53-B911-242C54C6BFBA}" type="parTrans" cxnId="{704BE953-BF65-45D8-BC8D-C377A417E337}">
      <dgm:prSet/>
      <dgm:spPr/>
      <dgm:t>
        <a:bodyPr/>
        <a:lstStyle/>
        <a:p>
          <a:endParaRPr lang="zh-CN" altLang="en-US"/>
        </a:p>
      </dgm:t>
    </dgm:pt>
    <dgm:pt modelId="{438BB9AB-B40C-449D-80B2-C8C24062D831}" type="sibTrans" cxnId="{704BE953-BF65-45D8-BC8D-C377A417E337}">
      <dgm:prSet/>
      <dgm:spPr/>
      <dgm:t>
        <a:bodyPr/>
        <a:lstStyle/>
        <a:p>
          <a:endParaRPr lang="zh-CN" altLang="en-US"/>
        </a:p>
      </dgm:t>
    </dgm:pt>
    <dgm:pt modelId="{CB79C435-BFFF-4771-BC03-7FEBFBC36C72}">
      <dgm:prSet phldrT="[文本]"/>
      <dgm:spPr/>
      <dgm:t>
        <a:bodyPr/>
        <a:lstStyle/>
        <a:p>
          <a:r>
            <a:rPr lang="en-US" altLang="zh-CN" dirty="0" err="1" smtClean="0"/>
            <a:t>StarAlliance</a:t>
          </a:r>
          <a:endParaRPr lang="zh-CN" altLang="en-US" dirty="0"/>
        </a:p>
      </dgm:t>
    </dgm:pt>
    <dgm:pt modelId="{62B44B88-36FD-4EFF-B5D5-2D37B63C2AE8}" type="parTrans" cxnId="{78E83FE2-E224-4673-8598-3E87DFEF12F7}">
      <dgm:prSet/>
      <dgm:spPr/>
      <dgm:t>
        <a:bodyPr/>
        <a:lstStyle/>
        <a:p>
          <a:endParaRPr lang="zh-CN" altLang="en-US"/>
        </a:p>
      </dgm:t>
    </dgm:pt>
    <dgm:pt modelId="{B9D34766-3C63-41C7-8D3A-57C9E4DB78D2}" type="sibTrans" cxnId="{78E83FE2-E224-4673-8598-3E87DFEF12F7}">
      <dgm:prSet/>
      <dgm:spPr/>
      <dgm:t>
        <a:bodyPr/>
        <a:lstStyle/>
        <a:p>
          <a:endParaRPr lang="zh-CN" altLang="en-US"/>
        </a:p>
      </dgm:t>
    </dgm:pt>
    <dgm:pt modelId="{0EF55383-7F56-4A8A-921D-38C5E63987E7}">
      <dgm:prSet phldrT="[文本]"/>
      <dgm:spPr/>
      <dgm:t>
        <a:bodyPr/>
        <a:lstStyle/>
        <a:p>
          <a:r>
            <a:rPr lang="en-US" dirty="0" smtClean="0"/>
            <a:t>Adria Airways</a:t>
          </a:r>
          <a:endParaRPr lang="zh-CN" altLang="en-US" dirty="0"/>
        </a:p>
      </dgm:t>
    </dgm:pt>
    <dgm:pt modelId="{611D2B98-B139-4477-A496-35EF7C685851}" type="parTrans" cxnId="{82F74BDD-F0B6-41C6-8F49-17454E87EC40}">
      <dgm:prSet/>
      <dgm:spPr/>
      <dgm:t>
        <a:bodyPr/>
        <a:lstStyle/>
        <a:p>
          <a:endParaRPr lang="zh-CN" altLang="en-US"/>
        </a:p>
      </dgm:t>
    </dgm:pt>
    <dgm:pt modelId="{D386B76A-201D-44A4-9621-F3BA0AA66649}" type="sibTrans" cxnId="{82F74BDD-F0B6-41C6-8F49-17454E87EC40}">
      <dgm:prSet/>
      <dgm:spPr/>
      <dgm:t>
        <a:bodyPr/>
        <a:lstStyle/>
        <a:p>
          <a:endParaRPr lang="zh-CN" altLang="en-US"/>
        </a:p>
      </dgm:t>
    </dgm:pt>
    <dgm:pt modelId="{5BFCC709-3364-4467-B4F3-709784EDDBED}">
      <dgm:prSet phldrT="[文本]" phldr="1"/>
      <dgm:spPr/>
      <dgm:t>
        <a:bodyPr/>
        <a:lstStyle/>
        <a:p>
          <a:endParaRPr lang="zh-CN" altLang="en-US" dirty="0"/>
        </a:p>
      </dgm:t>
    </dgm:pt>
    <dgm:pt modelId="{243E4A67-C144-4BD3-A962-F7D890874411}" type="parTrans" cxnId="{AEF1505E-7781-4A19-9DAB-AF19B52CABB4}">
      <dgm:prSet/>
      <dgm:spPr/>
      <dgm:t>
        <a:bodyPr/>
        <a:lstStyle/>
        <a:p>
          <a:endParaRPr lang="zh-CN" altLang="en-US"/>
        </a:p>
      </dgm:t>
    </dgm:pt>
    <dgm:pt modelId="{C4628450-4E2A-4235-BFD8-1019D1A45BCD}" type="sibTrans" cxnId="{AEF1505E-7781-4A19-9DAB-AF19B52CABB4}">
      <dgm:prSet/>
      <dgm:spPr/>
      <dgm:t>
        <a:bodyPr/>
        <a:lstStyle/>
        <a:p>
          <a:endParaRPr lang="zh-CN" altLang="en-US"/>
        </a:p>
      </dgm:t>
    </dgm:pt>
    <dgm:pt modelId="{1AF1BDAF-0A61-49F5-94A9-9D2531CCB92E}">
      <dgm:prSet/>
      <dgm:spPr/>
      <dgm:t>
        <a:bodyPr/>
        <a:lstStyle/>
        <a:p>
          <a:r>
            <a:rPr lang="en-US" smtClean="0"/>
            <a:t>British Airways</a:t>
          </a:r>
          <a:endParaRPr lang="en-US" dirty="0" smtClean="0"/>
        </a:p>
      </dgm:t>
    </dgm:pt>
    <dgm:pt modelId="{5F99CAB1-59D3-406B-9A88-BAB7B2519C32}" type="parTrans" cxnId="{26C29579-45DB-4818-80D1-343E8CE1454A}">
      <dgm:prSet/>
      <dgm:spPr/>
      <dgm:t>
        <a:bodyPr/>
        <a:lstStyle/>
        <a:p>
          <a:endParaRPr lang="zh-CN" altLang="en-US"/>
        </a:p>
      </dgm:t>
    </dgm:pt>
    <dgm:pt modelId="{98B1D2D7-F32D-4016-B8BF-E79C4152CACE}" type="sibTrans" cxnId="{26C29579-45DB-4818-80D1-343E8CE1454A}">
      <dgm:prSet/>
      <dgm:spPr/>
      <dgm:t>
        <a:bodyPr/>
        <a:lstStyle/>
        <a:p>
          <a:endParaRPr lang="zh-CN" altLang="en-US"/>
        </a:p>
      </dgm:t>
    </dgm:pt>
    <dgm:pt modelId="{E05B2D44-EA4E-4944-92ED-89A9AB56FC86}">
      <dgm:prSet/>
      <dgm:spPr/>
      <dgm:t>
        <a:bodyPr/>
        <a:lstStyle/>
        <a:p>
          <a:r>
            <a:rPr lang="en-US" smtClean="0"/>
            <a:t>Cathay Pacific</a:t>
          </a:r>
          <a:endParaRPr lang="en-US" dirty="0" smtClean="0"/>
        </a:p>
      </dgm:t>
    </dgm:pt>
    <dgm:pt modelId="{79BF96C5-DBC2-4C4F-8C7A-8204F2C97F00}" type="parTrans" cxnId="{A1817415-F164-42AC-A326-3C6BDA3986DD}">
      <dgm:prSet/>
      <dgm:spPr/>
      <dgm:t>
        <a:bodyPr/>
        <a:lstStyle/>
        <a:p>
          <a:endParaRPr lang="zh-CN" altLang="en-US"/>
        </a:p>
      </dgm:t>
    </dgm:pt>
    <dgm:pt modelId="{9E5D34FB-B69E-4626-9910-E0338EDB7647}" type="sibTrans" cxnId="{A1817415-F164-42AC-A326-3C6BDA3986DD}">
      <dgm:prSet/>
      <dgm:spPr/>
      <dgm:t>
        <a:bodyPr/>
        <a:lstStyle/>
        <a:p>
          <a:endParaRPr lang="zh-CN" altLang="en-US"/>
        </a:p>
      </dgm:t>
    </dgm:pt>
    <dgm:pt modelId="{F4B56EA0-2DB8-4C54-8089-EC4523A850D2}">
      <dgm:prSet/>
      <dgm:spPr/>
      <dgm:t>
        <a:bodyPr/>
        <a:lstStyle/>
        <a:p>
          <a:r>
            <a:rPr lang="en-US" smtClean="0"/>
            <a:t>Finnair</a:t>
          </a:r>
          <a:endParaRPr lang="en-US" dirty="0" smtClean="0"/>
        </a:p>
      </dgm:t>
    </dgm:pt>
    <dgm:pt modelId="{9D370084-3E49-42A6-BDE1-633DF2FEA520}" type="parTrans" cxnId="{1D19D9D0-1675-47FD-B640-E5CF26B1CB9E}">
      <dgm:prSet/>
      <dgm:spPr/>
      <dgm:t>
        <a:bodyPr/>
        <a:lstStyle/>
        <a:p>
          <a:endParaRPr lang="zh-CN" altLang="en-US"/>
        </a:p>
      </dgm:t>
    </dgm:pt>
    <dgm:pt modelId="{2E0BC1BC-7F9F-4BC8-8229-0B3A4D50D244}" type="sibTrans" cxnId="{1D19D9D0-1675-47FD-B640-E5CF26B1CB9E}">
      <dgm:prSet/>
      <dgm:spPr/>
      <dgm:t>
        <a:bodyPr/>
        <a:lstStyle/>
        <a:p>
          <a:endParaRPr lang="zh-CN" altLang="en-US"/>
        </a:p>
      </dgm:t>
    </dgm:pt>
    <dgm:pt modelId="{83F38BF1-D240-4211-A72F-7B3FC9E9DC15}">
      <dgm:prSet/>
      <dgm:spPr/>
      <dgm:t>
        <a:bodyPr/>
        <a:lstStyle/>
        <a:p>
          <a:r>
            <a:rPr lang="en-US" smtClean="0"/>
            <a:t>Iberia</a:t>
          </a:r>
          <a:endParaRPr lang="en-US" dirty="0" smtClean="0"/>
        </a:p>
      </dgm:t>
    </dgm:pt>
    <dgm:pt modelId="{53D3ACF3-3213-4AA5-9A62-85908C58F181}" type="parTrans" cxnId="{67D14293-6746-4F69-8198-5A6DCBD91383}">
      <dgm:prSet/>
      <dgm:spPr/>
      <dgm:t>
        <a:bodyPr/>
        <a:lstStyle/>
        <a:p>
          <a:endParaRPr lang="zh-CN" altLang="en-US"/>
        </a:p>
      </dgm:t>
    </dgm:pt>
    <dgm:pt modelId="{6203968D-2A17-4FE3-8BF9-74B52C5CE568}" type="sibTrans" cxnId="{67D14293-6746-4F69-8198-5A6DCBD91383}">
      <dgm:prSet/>
      <dgm:spPr/>
      <dgm:t>
        <a:bodyPr/>
        <a:lstStyle/>
        <a:p>
          <a:endParaRPr lang="zh-CN" altLang="en-US"/>
        </a:p>
      </dgm:t>
    </dgm:pt>
    <dgm:pt modelId="{4A3CEFA1-072B-4D5B-AAF9-8BA6F47FDAC7}">
      <dgm:prSet/>
      <dgm:spPr/>
      <dgm:t>
        <a:bodyPr/>
        <a:lstStyle/>
        <a:p>
          <a:r>
            <a:rPr lang="en-US" smtClean="0"/>
            <a:t>Japan Airlines</a:t>
          </a:r>
          <a:endParaRPr lang="en-US" dirty="0" smtClean="0"/>
        </a:p>
      </dgm:t>
    </dgm:pt>
    <dgm:pt modelId="{97E9B2C1-A710-4FB9-95FE-B5779931E603}" type="parTrans" cxnId="{84F0A806-B9B7-4078-B702-E2E36C26F9F9}">
      <dgm:prSet/>
      <dgm:spPr/>
      <dgm:t>
        <a:bodyPr/>
        <a:lstStyle/>
        <a:p>
          <a:endParaRPr lang="zh-CN" altLang="en-US"/>
        </a:p>
      </dgm:t>
    </dgm:pt>
    <dgm:pt modelId="{2776BCEB-CD62-43AE-93A5-A3B26921C43E}" type="sibTrans" cxnId="{84F0A806-B9B7-4078-B702-E2E36C26F9F9}">
      <dgm:prSet/>
      <dgm:spPr/>
      <dgm:t>
        <a:bodyPr/>
        <a:lstStyle/>
        <a:p>
          <a:endParaRPr lang="zh-CN" altLang="en-US"/>
        </a:p>
      </dgm:t>
    </dgm:pt>
    <dgm:pt modelId="{5DD5F961-07D8-4880-913E-3F3272C9D601}">
      <dgm:prSet/>
      <dgm:spPr/>
      <dgm:t>
        <a:bodyPr/>
        <a:lstStyle/>
        <a:p>
          <a:r>
            <a:rPr lang="en-US" smtClean="0"/>
            <a:t>LAN</a:t>
          </a:r>
          <a:endParaRPr lang="en-US" dirty="0" smtClean="0"/>
        </a:p>
      </dgm:t>
    </dgm:pt>
    <dgm:pt modelId="{8059F6C2-C0FB-4AED-8C2A-BF633C906B97}" type="parTrans" cxnId="{515C031C-5625-436A-AC5A-ACEE364C741B}">
      <dgm:prSet/>
      <dgm:spPr/>
      <dgm:t>
        <a:bodyPr/>
        <a:lstStyle/>
        <a:p>
          <a:endParaRPr lang="zh-CN" altLang="en-US"/>
        </a:p>
      </dgm:t>
    </dgm:pt>
    <dgm:pt modelId="{920ED589-4BB0-4C72-BC53-164E7BABAC44}" type="sibTrans" cxnId="{515C031C-5625-436A-AC5A-ACEE364C741B}">
      <dgm:prSet/>
      <dgm:spPr/>
      <dgm:t>
        <a:bodyPr/>
        <a:lstStyle/>
        <a:p>
          <a:endParaRPr lang="zh-CN" altLang="en-US"/>
        </a:p>
      </dgm:t>
    </dgm:pt>
    <dgm:pt modelId="{A7B16F68-5A3C-4784-BDC9-3ED1B578BFFE}">
      <dgm:prSet/>
      <dgm:spPr/>
      <dgm:t>
        <a:bodyPr/>
        <a:lstStyle/>
        <a:p>
          <a:r>
            <a:rPr lang="en-US" smtClean="0"/>
            <a:t>Malev</a:t>
          </a:r>
          <a:endParaRPr lang="en-US" dirty="0" smtClean="0"/>
        </a:p>
      </dgm:t>
    </dgm:pt>
    <dgm:pt modelId="{74C4D3C0-05F4-4A15-9D2A-858ED0C69D60}" type="parTrans" cxnId="{0C8C33AD-DB30-4652-B37A-374CE60B9F5B}">
      <dgm:prSet/>
      <dgm:spPr/>
      <dgm:t>
        <a:bodyPr/>
        <a:lstStyle/>
        <a:p>
          <a:endParaRPr lang="zh-CN" altLang="en-US"/>
        </a:p>
      </dgm:t>
    </dgm:pt>
    <dgm:pt modelId="{6A853EE0-6A52-41D8-B138-D8A8F4B02C23}" type="sibTrans" cxnId="{0C8C33AD-DB30-4652-B37A-374CE60B9F5B}">
      <dgm:prSet/>
      <dgm:spPr/>
      <dgm:t>
        <a:bodyPr/>
        <a:lstStyle/>
        <a:p>
          <a:endParaRPr lang="zh-CN" altLang="en-US"/>
        </a:p>
      </dgm:t>
    </dgm:pt>
    <dgm:pt modelId="{63BE1859-7874-4A17-9EA9-361C64341415}">
      <dgm:prSet/>
      <dgm:spPr/>
      <dgm:t>
        <a:bodyPr/>
        <a:lstStyle/>
        <a:p>
          <a:r>
            <a:rPr lang="en-US" smtClean="0"/>
            <a:t>Mexicana</a:t>
          </a:r>
          <a:endParaRPr lang="en-US" dirty="0" smtClean="0"/>
        </a:p>
      </dgm:t>
    </dgm:pt>
    <dgm:pt modelId="{BEE74D59-9276-4081-B350-A31D967FC931}" type="parTrans" cxnId="{8ED99A05-5BE2-4A4B-B6FE-F8AEA667E702}">
      <dgm:prSet/>
      <dgm:spPr/>
      <dgm:t>
        <a:bodyPr/>
        <a:lstStyle/>
        <a:p>
          <a:endParaRPr lang="zh-CN" altLang="en-US"/>
        </a:p>
      </dgm:t>
    </dgm:pt>
    <dgm:pt modelId="{12E217F3-A863-49DF-8634-8FD97EC8900B}" type="sibTrans" cxnId="{8ED99A05-5BE2-4A4B-B6FE-F8AEA667E702}">
      <dgm:prSet/>
      <dgm:spPr/>
      <dgm:t>
        <a:bodyPr/>
        <a:lstStyle/>
        <a:p>
          <a:endParaRPr lang="zh-CN" altLang="en-US"/>
        </a:p>
      </dgm:t>
    </dgm:pt>
    <dgm:pt modelId="{C01E1CB3-0CAC-4E89-8FC3-903B35676645}">
      <dgm:prSet/>
      <dgm:spPr/>
      <dgm:t>
        <a:bodyPr/>
        <a:lstStyle/>
        <a:p>
          <a:r>
            <a:rPr lang="en-US" smtClean="0"/>
            <a:t>Qantas</a:t>
          </a:r>
          <a:endParaRPr lang="en-US" dirty="0" smtClean="0"/>
        </a:p>
      </dgm:t>
    </dgm:pt>
    <dgm:pt modelId="{28CE8947-9D1E-4BB1-9B86-719EED2A084D}" type="parTrans" cxnId="{5BF9A935-FB07-4ED7-95DA-BA57B7DDFCC1}">
      <dgm:prSet/>
      <dgm:spPr/>
      <dgm:t>
        <a:bodyPr/>
        <a:lstStyle/>
        <a:p>
          <a:endParaRPr lang="zh-CN" altLang="en-US"/>
        </a:p>
      </dgm:t>
    </dgm:pt>
    <dgm:pt modelId="{802430C4-8247-4B27-80A6-082C976EFE01}" type="sibTrans" cxnId="{5BF9A935-FB07-4ED7-95DA-BA57B7DDFCC1}">
      <dgm:prSet/>
      <dgm:spPr/>
      <dgm:t>
        <a:bodyPr/>
        <a:lstStyle/>
        <a:p>
          <a:endParaRPr lang="zh-CN" altLang="en-US"/>
        </a:p>
      </dgm:t>
    </dgm:pt>
    <dgm:pt modelId="{551D9229-3C86-43D0-B711-4367A9F7E441}">
      <dgm:prSet/>
      <dgm:spPr/>
      <dgm:t>
        <a:bodyPr/>
        <a:lstStyle/>
        <a:p>
          <a:r>
            <a:rPr lang="en-US" smtClean="0"/>
            <a:t>Royal Jordanian</a:t>
          </a:r>
          <a:endParaRPr lang="en-US" dirty="0" smtClean="0"/>
        </a:p>
      </dgm:t>
    </dgm:pt>
    <dgm:pt modelId="{B72F8E1F-C3C7-485B-B298-DEE9CE2A9BD4}" type="parTrans" cxnId="{59B256D2-1D9D-4508-A310-CFAE6B4D07CD}">
      <dgm:prSet/>
      <dgm:spPr/>
      <dgm:t>
        <a:bodyPr/>
        <a:lstStyle/>
        <a:p>
          <a:endParaRPr lang="zh-CN" altLang="en-US"/>
        </a:p>
      </dgm:t>
    </dgm:pt>
    <dgm:pt modelId="{69ED568B-4FEB-4B8B-A59E-F50DCF1DF245}" type="sibTrans" cxnId="{59B256D2-1D9D-4508-A310-CFAE6B4D07CD}">
      <dgm:prSet/>
      <dgm:spPr/>
      <dgm:t>
        <a:bodyPr/>
        <a:lstStyle/>
        <a:p>
          <a:endParaRPr lang="zh-CN" altLang="en-US"/>
        </a:p>
      </dgm:t>
    </dgm:pt>
    <dgm:pt modelId="{C9628433-B9D0-415C-ABB1-A79EC20D722F}">
      <dgm:prSet/>
      <dgm:spPr/>
      <dgm:t>
        <a:bodyPr/>
        <a:lstStyle/>
        <a:p>
          <a:r>
            <a:rPr lang="en-US" dirty="0" smtClean="0"/>
            <a:t>S7 Airlines</a:t>
          </a:r>
          <a:endParaRPr lang="zh-CN" altLang="en-US" dirty="0"/>
        </a:p>
      </dgm:t>
    </dgm:pt>
    <dgm:pt modelId="{642DFBC5-007A-44E3-A21B-32B097EE5821}" type="parTrans" cxnId="{37636FC2-9778-4356-9D67-7CC5DB4CE7E9}">
      <dgm:prSet/>
      <dgm:spPr/>
      <dgm:t>
        <a:bodyPr/>
        <a:lstStyle/>
        <a:p>
          <a:endParaRPr lang="zh-CN" altLang="en-US"/>
        </a:p>
      </dgm:t>
    </dgm:pt>
    <dgm:pt modelId="{CB3571E5-344E-4A25-8F4E-B2E6BEB60C95}" type="sibTrans" cxnId="{37636FC2-9778-4356-9D67-7CC5DB4CE7E9}">
      <dgm:prSet/>
      <dgm:spPr/>
      <dgm:t>
        <a:bodyPr/>
        <a:lstStyle/>
        <a:p>
          <a:endParaRPr lang="zh-CN" altLang="en-US"/>
        </a:p>
      </dgm:t>
    </dgm:pt>
    <dgm:pt modelId="{A54268F6-6739-4CD5-BF17-773B2D217FFD}">
      <dgm:prSet/>
      <dgm:spPr/>
      <dgm:t>
        <a:bodyPr/>
        <a:lstStyle/>
        <a:p>
          <a:r>
            <a:rPr lang="en-US" smtClean="0"/>
            <a:t>AeroMexico</a:t>
          </a:r>
          <a:endParaRPr lang="en-US" dirty="0" smtClean="0"/>
        </a:p>
      </dgm:t>
    </dgm:pt>
    <dgm:pt modelId="{ACFB211A-6787-4E36-A6D9-941E4361E607}" type="parTrans" cxnId="{285771AF-4E9C-494E-B10C-0ACAA0D5FACF}">
      <dgm:prSet/>
      <dgm:spPr/>
      <dgm:t>
        <a:bodyPr/>
        <a:lstStyle/>
        <a:p>
          <a:endParaRPr lang="zh-CN" altLang="en-US"/>
        </a:p>
      </dgm:t>
    </dgm:pt>
    <dgm:pt modelId="{880AAF5B-CB90-4C05-83C4-177B8D6466E5}" type="sibTrans" cxnId="{285771AF-4E9C-494E-B10C-0ACAA0D5FACF}">
      <dgm:prSet/>
      <dgm:spPr/>
      <dgm:t>
        <a:bodyPr/>
        <a:lstStyle/>
        <a:p>
          <a:endParaRPr lang="zh-CN" altLang="en-US"/>
        </a:p>
      </dgm:t>
    </dgm:pt>
    <dgm:pt modelId="{44FA9829-8761-44C9-B4A4-3AE1F570230A}">
      <dgm:prSet/>
      <dgm:spPr/>
      <dgm:t>
        <a:bodyPr/>
        <a:lstStyle/>
        <a:p>
          <a:r>
            <a:rPr lang="en-US" smtClean="0"/>
            <a:t>AirEuropa</a:t>
          </a:r>
          <a:endParaRPr lang="en-US" dirty="0" smtClean="0"/>
        </a:p>
      </dgm:t>
    </dgm:pt>
    <dgm:pt modelId="{1DB10BD5-D930-49A3-9467-5076D544E119}" type="parTrans" cxnId="{3FB6234C-DFC3-42F4-8194-1F84A995EB6B}">
      <dgm:prSet/>
      <dgm:spPr/>
      <dgm:t>
        <a:bodyPr/>
        <a:lstStyle/>
        <a:p>
          <a:endParaRPr lang="zh-CN" altLang="en-US"/>
        </a:p>
      </dgm:t>
    </dgm:pt>
    <dgm:pt modelId="{3932EB5D-8017-4F11-88C6-FE099DBF3294}" type="sibTrans" cxnId="{3FB6234C-DFC3-42F4-8194-1F84A995EB6B}">
      <dgm:prSet/>
      <dgm:spPr/>
      <dgm:t>
        <a:bodyPr/>
        <a:lstStyle/>
        <a:p>
          <a:endParaRPr lang="zh-CN" altLang="en-US"/>
        </a:p>
      </dgm:t>
    </dgm:pt>
    <dgm:pt modelId="{F4E9C724-6274-47E7-87CF-848352D972AC}">
      <dgm:prSet/>
      <dgm:spPr/>
      <dgm:t>
        <a:bodyPr/>
        <a:lstStyle/>
        <a:p>
          <a:r>
            <a:rPr lang="en-US" smtClean="0"/>
            <a:t>Air France</a:t>
          </a:r>
          <a:endParaRPr lang="en-US" dirty="0" smtClean="0"/>
        </a:p>
      </dgm:t>
    </dgm:pt>
    <dgm:pt modelId="{93E7B181-294A-4CFD-9BB2-CF34BC462FA8}" type="parTrans" cxnId="{B3E7ACCE-A3AB-489B-BD3A-2150EBD31148}">
      <dgm:prSet/>
      <dgm:spPr/>
      <dgm:t>
        <a:bodyPr/>
        <a:lstStyle/>
        <a:p>
          <a:endParaRPr lang="zh-CN" altLang="en-US"/>
        </a:p>
      </dgm:t>
    </dgm:pt>
    <dgm:pt modelId="{6AE1DCEF-E441-4448-A5B7-85DFBA408BE9}" type="sibTrans" cxnId="{B3E7ACCE-A3AB-489B-BD3A-2150EBD31148}">
      <dgm:prSet/>
      <dgm:spPr/>
      <dgm:t>
        <a:bodyPr/>
        <a:lstStyle/>
        <a:p>
          <a:endParaRPr lang="zh-CN" altLang="en-US"/>
        </a:p>
      </dgm:t>
    </dgm:pt>
    <dgm:pt modelId="{0508C17C-B064-49D4-B431-B5584B36F79F}">
      <dgm:prSet/>
      <dgm:spPr/>
      <dgm:t>
        <a:bodyPr/>
        <a:lstStyle/>
        <a:p>
          <a:r>
            <a:rPr lang="en-US" smtClean="0"/>
            <a:t>Alitalia</a:t>
          </a:r>
          <a:endParaRPr lang="en-US" dirty="0" smtClean="0"/>
        </a:p>
      </dgm:t>
    </dgm:pt>
    <dgm:pt modelId="{A26063E2-DDE7-41E1-9FE4-21616F393A56}" type="parTrans" cxnId="{C9738D56-A8CD-4E23-B102-37BB8DB3BB74}">
      <dgm:prSet/>
      <dgm:spPr/>
      <dgm:t>
        <a:bodyPr/>
        <a:lstStyle/>
        <a:p>
          <a:endParaRPr lang="zh-CN" altLang="en-US"/>
        </a:p>
      </dgm:t>
    </dgm:pt>
    <dgm:pt modelId="{610A6DF1-459E-43F2-A0BF-30E1FBC040C6}" type="sibTrans" cxnId="{C9738D56-A8CD-4E23-B102-37BB8DB3BB74}">
      <dgm:prSet/>
      <dgm:spPr/>
      <dgm:t>
        <a:bodyPr/>
        <a:lstStyle/>
        <a:p>
          <a:endParaRPr lang="zh-CN" altLang="en-US"/>
        </a:p>
      </dgm:t>
    </dgm:pt>
    <dgm:pt modelId="{9BEE46E7-6903-49E4-B5EB-418F73D8B64E}">
      <dgm:prSet/>
      <dgm:spPr/>
      <dgm:t>
        <a:bodyPr/>
        <a:lstStyle/>
        <a:p>
          <a:r>
            <a:rPr lang="en-US" smtClean="0"/>
            <a:t>China Airlines</a:t>
          </a:r>
          <a:endParaRPr lang="en-US" dirty="0" smtClean="0"/>
        </a:p>
      </dgm:t>
    </dgm:pt>
    <dgm:pt modelId="{A57AC04A-5E38-4CB1-824D-28C11A184255}" type="parTrans" cxnId="{A176821B-39C2-4AE3-A92D-FAC94B55659D}">
      <dgm:prSet/>
      <dgm:spPr/>
      <dgm:t>
        <a:bodyPr/>
        <a:lstStyle/>
        <a:p>
          <a:endParaRPr lang="zh-CN" altLang="en-US"/>
        </a:p>
      </dgm:t>
    </dgm:pt>
    <dgm:pt modelId="{7174133F-3259-4A2D-AEAB-41A5223767F8}" type="sibTrans" cxnId="{A176821B-39C2-4AE3-A92D-FAC94B55659D}">
      <dgm:prSet/>
      <dgm:spPr/>
      <dgm:t>
        <a:bodyPr/>
        <a:lstStyle/>
        <a:p>
          <a:endParaRPr lang="zh-CN" altLang="en-US"/>
        </a:p>
      </dgm:t>
    </dgm:pt>
    <dgm:pt modelId="{789302D4-840E-4BE4-90C9-A4FB55938EF1}">
      <dgm:prSet/>
      <dgm:spPr/>
      <dgm:t>
        <a:bodyPr/>
        <a:lstStyle/>
        <a:p>
          <a:r>
            <a:rPr lang="en-US" smtClean="0"/>
            <a:t>China Eastern</a:t>
          </a:r>
          <a:endParaRPr lang="en-US" dirty="0" smtClean="0"/>
        </a:p>
      </dgm:t>
    </dgm:pt>
    <dgm:pt modelId="{D57C64BC-BB01-4D11-9DC1-8D897E378ABA}" type="parTrans" cxnId="{DD8370E9-D3E0-4874-B908-C1077BC49A6D}">
      <dgm:prSet/>
      <dgm:spPr/>
      <dgm:t>
        <a:bodyPr/>
        <a:lstStyle/>
        <a:p>
          <a:endParaRPr lang="zh-CN" altLang="en-US"/>
        </a:p>
      </dgm:t>
    </dgm:pt>
    <dgm:pt modelId="{835E927F-14FB-41BE-B6F1-91164436FEC2}" type="sibTrans" cxnId="{DD8370E9-D3E0-4874-B908-C1077BC49A6D}">
      <dgm:prSet/>
      <dgm:spPr/>
      <dgm:t>
        <a:bodyPr/>
        <a:lstStyle/>
        <a:p>
          <a:endParaRPr lang="zh-CN" altLang="en-US"/>
        </a:p>
      </dgm:t>
    </dgm:pt>
    <dgm:pt modelId="{E4021B2C-8422-4348-963D-1429D068BE3A}">
      <dgm:prSet/>
      <dgm:spPr/>
      <dgm:t>
        <a:bodyPr/>
        <a:lstStyle/>
        <a:p>
          <a:r>
            <a:rPr lang="en-US" smtClean="0"/>
            <a:t>China Southern</a:t>
          </a:r>
          <a:endParaRPr lang="en-US" dirty="0" smtClean="0"/>
        </a:p>
      </dgm:t>
    </dgm:pt>
    <dgm:pt modelId="{040FA799-3D56-4E9D-8E3D-DF17BE8E478A}" type="parTrans" cxnId="{0313F496-D25C-4F3D-B6E5-BBCB8356B9E6}">
      <dgm:prSet/>
      <dgm:spPr/>
      <dgm:t>
        <a:bodyPr/>
        <a:lstStyle/>
        <a:p>
          <a:endParaRPr lang="zh-CN" altLang="en-US"/>
        </a:p>
      </dgm:t>
    </dgm:pt>
    <dgm:pt modelId="{E0BE75CB-D438-41BD-A0D3-EEAA880125D4}" type="sibTrans" cxnId="{0313F496-D25C-4F3D-B6E5-BBCB8356B9E6}">
      <dgm:prSet/>
      <dgm:spPr/>
      <dgm:t>
        <a:bodyPr/>
        <a:lstStyle/>
        <a:p>
          <a:endParaRPr lang="zh-CN" altLang="en-US"/>
        </a:p>
      </dgm:t>
    </dgm:pt>
    <dgm:pt modelId="{CBB5344F-45A6-463F-BC65-7F71FC86F855}">
      <dgm:prSet/>
      <dgm:spPr/>
      <dgm:t>
        <a:bodyPr/>
        <a:lstStyle/>
        <a:p>
          <a:r>
            <a:rPr lang="en-US" smtClean="0"/>
            <a:t>Czech Airlines</a:t>
          </a:r>
          <a:endParaRPr lang="en-US" dirty="0" smtClean="0"/>
        </a:p>
      </dgm:t>
    </dgm:pt>
    <dgm:pt modelId="{4806426A-115A-4783-B1B6-754E831633CB}" type="parTrans" cxnId="{9084F40F-458A-48AB-83CC-C37ACE3F7981}">
      <dgm:prSet/>
      <dgm:spPr/>
      <dgm:t>
        <a:bodyPr/>
        <a:lstStyle/>
        <a:p>
          <a:endParaRPr lang="zh-CN" altLang="en-US"/>
        </a:p>
      </dgm:t>
    </dgm:pt>
    <dgm:pt modelId="{CA742299-8145-4523-ADC6-C7A02A6205AE}" type="sibTrans" cxnId="{9084F40F-458A-48AB-83CC-C37ACE3F7981}">
      <dgm:prSet/>
      <dgm:spPr/>
      <dgm:t>
        <a:bodyPr/>
        <a:lstStyle/>
        <a:p>
          <a:endParaRPr lang="zh-CN" altLang="en-US"/>
        </a:p>
      </dgm:t>
    </dgm:pt>
    <dgm:pt modelId="{7522D7E5-4609-4EF6-9118-BF913BCA2088}">
      <dgm:prSet/>
      <dgm:spPr/>
      <dgm:t>
        <a:bodyPr/>
        <a:lstStyle/>
        <a:p>
          <a:r>
            <a:rPr lang="en-US" smtClean="0"/>
            <a:t>Delta Airlines</a:t>
          </a:r>
          <a:endParaRPr lang="en-US" dirty="0" smtClean="0"/>
        </a:p>
      </dgm:t>
    </dgm:pt>
    <dgm:pt modelId="{88DC9A22-18A5-40BF-9547-E9289D8C7623}" type="parTrans" cxnId="{25434121-E691-48AC-832C-1E048DEA4543}">
      <dgm:prSet/>
      <dgm:spPr/>
      <dgm:t>
        <a:bodyPr/>
        <a:lstStyle/>
        <a:p>
          <a:endParaRPr lang="zh-CN" altLang="en-US"/>
        </a:p>
      </dgm:t>
    </dgm:pt>
    <dgm:pt modelId="{A51A70D6-A62C-48D3-ACC8-25440EC8A5ED}" type="sibTrans" cxnId="{25434121-E691-48AC-832C-1E048DEA4543}">
      <dgm:prSet/>
      <dgm:spPr/>
      <dgm:t>
        <a:bodyPr/>
        <a:lstStyle/>
        <a:p>
          <a:endParaRPr lang="zh-CN" altLang="en-US"/>
        </a:p>
      </dgm:t>
    </dgm:pt>
    <dgm:pt modelId="{DD8695D9-B585-4F84-BA28-8587DEC9E627}">
      <dgm:prSet/>
      <dgm:spPr/>
      <dgm:t>
        <a:bodyPr/>
        <a:lstStyle/>
        <a:p>
          <a:r>
            <a:rPr lang="en-US" smtClean="0"/>
            <a:t>Kenya Airlines</a:t>
          </a:r>
          <a:endParaRPr lang="en-US" dirty="0" smtClean="0"/>
        </a:p>
      </dgm:t>
    </dgm:pt>
    <dgm:pt modelId="{92F4ADF8-D352-40D5-A06F-4E5C8B2328B8}" type="parTrans" cxnId="{F58815EA-B8AD-4433-A74E-F6043D08C61E}">
      <dgm:prSet/>
      <dgm:spPr/>
      <dgm:t>
        <a:bodyPr/>
        <a:lstStyle/>
        <a:p>
          <a:endParaRPr lang="zh-CN" altLang="en-US"/>
        </a:p>
      </dgm:t>
    </dgm:pt>
    <dgm:pt modelId="{3386CDD1-D81E-440A-99EA-7F5386F4BB95}" type="sibTrans" cxnId="{F58815EA-B8AD-4433-A74E-F6043D08C61E}">
      <dgm:prSet/>
      <dgm:spPr/>
      <dgm:t>
        <a:bodyPr/>
        <a:lstStyle/>
        <a:p>
          <a:endParaRPr lang="zh-CN" altLang="en-US"/>
        </a:p>
      </dgm:t>
    </dgm:pt>
    <dgm:pt modelId="{3C32B986-49AC-40AC-87F3-A44287F4C3D6}">
      <dgm:prSet/>
      <dgm:spPr/>
      <dgm:t>
        <a:bodyPr/>
        <a:lstStyle/>
        <a:p>
          <a:r>
            <a:rPr lang="en-US" smtClean="0"/>
            <a:t>KLM</a:t>
          </a:r>
          <a:endParaRPr lang="en-US" dirty="0" smtClean="0"/>
        </a:p>
      </dgm:t>
    </dgm:pt>
    <dgm:pt modelId="{0803323D-45F9-42A8-93F3-0215D3C45B24}" type="parTrans" cxnId="{17932868-54E1-4C42-BD18-3615C548B072}">
      <dgm:prSet/>
      <dgm:spPr/>
      <dgm:t>
        <a:bodyPr/>
        <a:lstStyle/>
        <a:p>
          <a:endParaRPr lang="zh-CN" altLang="en-US"/>
        </a:p>
      </dgm:t>
    </dgm:pt>
    <dgm:pt modelId="{7D1FFB9F-DD81-4007-9D35-B307E2AD0A4F}" type="sibTrans" cxnId="{17932868-54E1-4C42-BD18-3615C548B072}">
      <dgm:prSet/>
      <dgm:spPr/>
      <dgm:t>
        <a:bodyPr/>
        <a:lstStyle/>
        <a:p>
          <a:endParaRPr lang="zh-CN" altLang="en-US"/>
        </a:p>
      </dgm:t>
    </dgm:pt>
    <dgm:pt modelId="{58D7B777-BA69-44A9-90DC-DCFEC55B0064}">
      <dgm:prSet/>
      <dgm:spPr/>
      <dgm:t>
        <a:bodyPr/>
        <a:lstStyle/>
        <a:p>
          <a:r>
            <a:rPr lang="en-US" smtClean="0"/>
            <a:t>Korean Air</a:t>
          </a:r>
          <a:endParaRPr lang="zh-CN" altLang="en-US" dirty="0"/>
        </a:p>
      </dgm:t>
    </dgm:pt>
    <dgm:pt modelId="{93B5E680-63E9-4184-AF0D-40F5623395BE}" type="parTrans" cxnId="{C67B206E-3C4B-4FD0-9199-62F56094EC8E}">
      <dgm:prSet/>
      <dgm:spPr/>
      <dgm:t>
        <a:bodyPr/>
        <a:lstStyle/>
        <a:p>
          <a:endParaRPr lang="zh-CN" altLang="en-US"/>
        </a:p>
      </dgm:t>
    </dgm:pt>
    <dgm:pt modelId="{B651FF06-DD6A-4904-9C01-3690447D6550}" type="sibTrans" cxnId="{C67B206E-3C4B-4FD0-9199-62F56094EC8E}">
      <dgm:prSet/>
      <dgm:spPr/>
      <dgm:t>
        <a:bodyPr/>
        <a:lstStyle/>
        <a:p>
          <a:endParaRPr lang="zh-CN" altLang="en-US"/>
        </a:p>
      </dgm:t>
    </dgm:pt>
    <dgm:pt modelId="{FACCD0C8-0222-494C-8B6B-1ACDA0733F3A}">
      <dgm:prSet/>
      <dgm:spPr/>
      <dgm:t>
        <a:bodyPr/>
        <a:lstStyle/>
        <a:p>
          <a:r>
            <a:rPr lang="en-US" smtClean="0"/>
            <a:t>TAROM</a:t>
          </a:r>
          <a:endParaRPr lang="en-US" dirty="0" smtClean="0"/>
        </a:p>
      </dgm:t>
    </dgm:pt>
    <dgm:pt modelId="{47AD28D6-3AC4-47EB-A607-3D563784BE01}" type="parTrans" cxnId="{1ABBF200-FF80-4197-B117-9042CAEBEF51}">
      <dgm:prSet/>
      <dgm:spPr/>
      <dgm:t>
        <a:bodyPr/>
        <a:lstStyle/>
        <a:p>
          <a:endParaRPr lang="zh-CN" altLang="en-US"/>
        </a:p>
      </dgm:t>
    </dgm:pt>
    <dgm:pt modelId="{56525CE1-C0FF-43C7-BDF3-7E31EB3481E6}" type="sibTrans" cxnId="{1ABBF200-FF80-4197-B117-9042CAEBEF51}">
      <dgm:prSet/>
      <dgm:spPr/>
      <dgm:t>
        <a:bodyPr/>
        <a:lstStyle/>
        <a:p>
          <a:endParaRPr lang="zh-CN" altLang="en-US"/>
        </a:p>
      </dgm:t>
    </dgm:pt>
    <dgm:pt modelId="{50504028-3666-442D-9CAB-B06F0C4EB854}">
      <dgm:prSet/>
      <dgm:spPr/>
      <dgm:t>
        <a:bodyPr/>
        <a:lstStyle/>
        <a:p>
          <a:r>
            <a:rPr lang="en-US" dirty="0" smtClean="0"/>
            <a:t>Vietnam Airlines</a:t>
          </a:r>
          <a:endParaRPr lang="en-US" dirty="0"/>
        </a:p>
      </dgm:t>
    </dgm:pt>
    <dgm:pt modelId="{C6D2B5C6-4C58-4F94-9DDA-AF0F965D83ED}" type="parTrans" cxnId="{9D9720C4-E431-4ECC-A85F-8B3BA0E9D56C}">
      <dgm:prSet/>
      <dgm:spPr/>
      <dgm:t>
        <a:bodyPr/>
        <a:lstStyle/>
        <a:p>
          <a:endParaRPr lang="zh-CN" altLang="en-US"/>
        </a:p>
      </dgm:t>
    </dgm:pt>
    <dgm:pt modelId="{803A8F16-4E44-4CF0-9B95-BB945E183C55}" type="sibTrans" cxnId="{9D9720C4-E431-4ECC-A85F-8B3BA0E9D56C}">
      <dgm:prSet/>
      <dgm:spPr/>
      <dgm:t>
        <a:bodyPr/>
        <a:lstStyle/>
        <a:p>
          <a:endParaRPr lang="zh-CN" altLang="en-US"/>
        </a:p>
      </dgm:t>
    </dgm:pt>
    <dgm:pt modelId="{C5FF6067-E384-4916-9474-CB19EFB86942}">
      <dgm:prSet/>
      <dgm:spPr/>
      <dgm:t>
        <a:bodyPr/>
        <a:lstStyle/>
        <a:p>
          <a:r>
            <a:rPr lang="en-US" smtClean="0"/>
            <a:t>Aegean Airlines</a:t>
          </a:r>
          <a:endParaRPr lang="en-US" dirty="0" smtClean="0"/>
        </a:p>
      </dgm:t>
    </dgm:pt>
    <dgm:pt modelId="{E8C1A116-478F-47CE-90D1-AC7AA4E8EC40}" type="parTrans" cxnId="{7665589B-2699-4722-ACCA-EF7C805411E0}">
      <dgm:prSet/>
      <dgm:spPr/>
      <dgm:t>
        <a:bodyPr/>
        <a:lstStyle/>
        <a:p>
          <a:endParaRPr lang="zh-CN" altLang="en-US"/>
        </a:p>
      </dgm:t>
    </dgm:pt>
    <dgm:pt modelId="{CAC7855B-F9B4-4ACF-83A7-C9F7FCFB4694}" type="sibTrans" cxnId="{7665589B-2699-4722-ACCA-EF7C805411E0}">
      <dgm:prSet/>
      <dgm:spPr/>
      <dgm:t>
        <a:bodyPr/>
        <a:lstStyle/>
        <a:p>
          <a:endParaRPr lang="zh-CN" altLang="en-US"/>
        </a:p>
      </dgm:t>
    </dgm:pt>
    <dgm:pt modelId="{BC9F446A-FC30-4000-9742-60DFAF5BE26F}">
      <dgm:prSet/>
      <dgm:spPr/>
      <dgm:t>
        <a:bodyPr/>
        <a:lstStyle/>
        <a:p>
          <a:r>
            <a:rPr lang="en-US" smtClean="0"/>
            <a:t>Air Canada</a:t>
          </a:r>
          <a:endParaRPr lang="en-US" dirty="0" smtClean="0"/>
        </a:p>
      </dgm:t>
    </dgm:pt>
    <dgm:pt modelId="{ECE2BB29-AEBA-4780-9BA5-B9C82E0AA41A}" type="parTrans" cxnId="{D5D8ED24-2B48-4946-9D60-EFB3EF756177}">
      <dgm:prSet/>
      <dgm:spPr/>
      <dgm:t>
        <a:bodyPr/>
        <a:lstStyle/>
        <a:p>
          <a:endParaRPr lang="zh-CN" altLang="en-US"/>
        </a:p>
      </dgm:t>
    </dgm:pt>
    <dgm:pt modelId="{9058B78D-0D22-4871-83A9-84B4974C8AC3}" type="sibTrans" cxnId="{D5D8ED24-2B48-4946-9D60-EFB3EF756177}">
      <dgm:prSet/>
      <dgm:spPr/>
      <dgm:t>
        <a:bodyPr/>
        <a:lstStyle/>
        <a:p>
          <a:endParaRPr lang="zh-CN" altLang="en-US"/>
        </a:p>
      </dgm:t>
    </dgm:pt>
    <dgm:pt modelId="{97A03B3D-E4FE-4875-9AC0-E64E25E79B4A}">
      <dgm:prSet/>
      <dgm:spPr/>
      <dgm:t>
        <a:bodyPr/>
        <a:lstStyle/>
        <a:p>
          <a:r>
            <a:rPr lang="en-US" smtClean="0"/>
            <a:t>Air China</a:t>
          </a:r>
          <a:endParaRPr lang="en-US" dirty="0" smtClean="0"/>
        </a:p>
      </dgm:t>
    </dgm:pt>
    <dgm:pt modelId="{D7EA6FF4-6EC7-4DA7-B9A5-4EE7E96B53D8}" type="parTrans" cxnId="{5D68E214-E6E3-4138-BEBD-6C3158C28499}">
      <dgm:prSet/>
      <dgm:spPr/>
      <dgm:t>
        <a:bodyPr/>
        <a:lstStyle/>
        <a:p>
          <a:endParaRPr lang="zh-CN" altLang="en-US"/>
        </a:p>
      </dgm:t>
    </dgm:pt>
    <dgm:pt modelId="{33295F5C-2235-42D0-8DD6-CD1E0AEC8C9C}" type="sibTrans" cxnId="{5D68E214-E6E3-4138-BEBD-6C3158C28499}">
      <dgm:prSet/>
      <dgm:spPr/>
      <dgm:t>
        <a:bodyPr/>
        <a:lstStyle/>
        <a:p>
          <a:endParaRPr lang="zh-CN" altLang="en-US"/>
        </a:p>
      </dgm:t>
    </dgm:pt>
    <dgm:pt modelId="{1686C953-88D5-46D0-95A0-CA4A81061D25}">
      <dgm:prSet/>
      <dgm:spPr/>
      <dgm:t>
        <a:bodyPr/>
        <a:lstStyle/>
        <a:p>
          <a:r>
            <a:rPr lang="en-US" smtClean="0"/>
            <a:t>Air New Zealand</a:t>
          </a:r>
          <a:endParaRPr lang="en-US" dirty="0" smtClean="0"/>
        </a:p>
      </dgm:t>
    </dgm:pt>
    <dgm:pt modelId="{7B5AA141-F2AE-4D18-88EB-DBACF1D14029}" type="parTrans" cxnId="{A58F2908-33FC-49C5-B61B-691E91A87021}">
      <dgm:prSet/>
      <dgm:spPr/>
      <dgm:t>
        <a:bodyPr/>
        <a:lstStyle/>
        <a:p>
          <a:endParaRPr lang="zh-CN" altLang="en-US"/>
        </a:p>
      </dgm:t>
    </dgm:pt>
    <dgm:pt modelId="{0958B9E1-7673-4337-9F0B-A55B103D49DB}" type="sibTrans" cxnId="{A58F2908-33FC-49C5-B61B-691E91A87021}">
      <dgm:prSet/>
      <dgm:spPr/>
      <dgm:t>
        <a:bodyPr/>
        <a:lstStyle/>
        <a:p>
          <a:endParaRPr lang="zh-CN" altLang="en-US"/>
        </a:p>
      </dgm:t>
    </dgm:pt>
    <dgm:pt modelId="{E77F6697-C6EA-40AF-B1DA-0706DBDDDDA2}">
      <dgm:prSet/>
      <dgm:spPr/>
      <dgm:t>
        <a:bodyPr/>
        <a:lstStyle/>
        <a:p>
          <a:r>
            <a:rPr lang="en-US" smtClean="0"/>
            <a:t>ANA</a:t>
          </a:r>
          <a:endParaRPr lang="en-US" dirty="0" smtClean="0"/>
        </a:p>
      </dgm:t>
    </dgm:pt>
    <dgm:pt modelId="{B20D6B6F-19EA-416E-8082-00F91921377C}" type="parTrans" cxnId="{CDA66BAE-F5D8-424C-B22F-517C621B0252}">
      <dgm:prSet/>
      <dgm:spPr/>
      <dgm:t>
        <a:bodyPr/>
        <a:lstStyle/>
        <a:p>
          <a:endParaRPr lang="zh-CN" altLang="en-US"/>
        </a:p>
      </dgm:t>
    </dgm:pt>
    <dgm:pt modelId="{98735E79-E199-4EF8-B9B1-88DA45BF8E72}" type="sibTrans" cxnId="{CDA66BAE-F5D8-424C-B22F-517C621B0252}">
      <dgm:prSet/>
      <dgm:spPr/>
      <dgm:t>
        <a:bodyPr/>
        <a:lstStyle/>
        <a:p>
          <a:endParaRPr lang="zh-CN" altLang="en-US"/>
        </a:p>
      </dgm:t>
    </dgm:pt>
    <dgm:pt modelId="{4B7B00D0-372F-455D-BEED-B2DAA41AC45D}">
      <dgm:prSet/>
      <dgm:spPr/>
      <dgm:t>
        <a:bodyPr/>
        <a:lstStyle/>
        <a:p>
          <a:r>
            <a:rPr lang="en-US" smtClean="0"/>
            <a:t>Asiana Airlines</a:t>
          </a:r>
          <a:endParaRPr lang="en-US" dirty="0" smtClean="0"/>
        </a:p>
      </dgm:t>
    </dgm:pt>
    <dgm:pt modelId="{D953D62D-2254-4871-A21D-5286730DECA1}" type="parTrans" cxnId="{9F76C291-4D29-4444-BDE7-3E7D97E1424D}">
      <dgm:prSet/>
      <dgm:spPr/>
      <dgm:t>
        <a:bodyPr/>
        <a:lstStyle/>
        <a:p>
          <a:endParaRPr lang="zh-CN" altLang="en-US"/>
        </a:p>
      </dgm:t>
    </dgm:pt>
    <dgm:pt modelId="{90B3DC9D-A5F0-42E9-AF9F-F5E88DF6206C}" type="sibTrans" cxnId="{9F76C291-4D29-4444-BDE7-3E7D97E1424D}">
      <dgm:prSet/>
      <dgm:spPr/>
      <dgm:t>
        <a:bodyPr/>
        <a:lstStyle/>
        <a:p>
          <a:endParaRPr lang="zh-CN" altLang="en-US"/>
        </a:p>
      </dgm:t>
    </dgm:pt>
    <dgm:pt modelId="{EB38051C-680C-4C9D-80E7-46DC860F6DC9}">
      <dgm:prSet/>
      <dgm:spPr/>
      <dgm:t>
        <a:bodyPr/>
        <a:lstStyle/>
        <a:p>
          <a:r>
            <a:rPr lang="en-US" smtClean="0"/>
            <a:t>Austrian</a:t>
          </a:r>
          <a:endParaRPr lang="en-US" dirty="0" smtClean="0"/>
        </a:p>
      </dgm:t>
    </dgm:pt>
    <dgm:pt modelId="{964395A6-30F2-414B-B6C5-D72B814D3877}" type="parTrans" cxnId="{46951359-0337-43EB-A440-A329A4A559EC}">
      <dgm:prSet/>
      <dgm:spPr/>
      <dgm:t>
        <a:bodyPr/>
        <a:lstStyle/>
        <a:p>
          <a:endParaRPr lang="zh-CN" altLang="en-US"/>
        </a:p>
      </dgm:t>
    </dgm:pt>
    <dgm:pt modelId="{E012FCBB-14F7-45BE-81F5-133F6677F20A}" type="sibTrans" cxnId="{46951359-0337-43EB-A440-A329A4A559EC}">
      <dgm:prSet/>
      <dgm:spPr/>
      <dgm:t>
        <a:bodyPr/>
        <a:lstStyle/>
        <a:p>
          <a:endParaRPr lang="zh-CN" altLang="en-US"/>
        </a:p>
      </dgm:t>
    </dgm:pt>
    <dgm:pt modelId="{6C7E5A95-3325-4465-A3B2-01E451482042}">
      <dgm:prSet/>
      <dgm:spPr/>
      <dgm:t>
        <a:bodyPr/>
        <a:lstStyle/>
        <a:p>
          <a:r>
            <a:rPr lang="en-US" smtClean="0"/>
            <a:t>Blue1</a:t>
          </a:r>
          <a:endParaRPr lang="en-US" dirty="0" smtClean="0"/>
        </a:p>
      </dgm:t>
    </dgm:pt>
    <dgm:pt modelId="{4FC1D105-4785-46A4-BB01-44A147E2FDB3}" type="parTrans" cxnId="{A9EC740A-89DE-4D03-A01D-AF6BB8FE5049}">
      <dgm:prSet/>
      <dgm:spPr/>
      <dgm:t>
        <a:bodyPr/>
        <a:lstStyle/>
        <a:p>
          <a:endParaRPr lang="zh-CN" altLang="en-US"/>
        </a:p>
      </dgm:t>
    </dgm:pt>
    <dgm:pt modelId="{147E0853-21AE-401E-98C9-6C76CE7B2095}" type="sibTrans" cxnId="{A9EC740A-89DE-4D03-A01D-AF6BB8FE5049}">
      <dgm:prSet/>
      <dgm:spPr/>
      <dgm:t>
        <a:bodyPr/>
        <a:lstStyle/>
        <a:p>
          <a:endParaRPr lang="zh-CN" altLang="en-US"/>
        </a:p>
      </dgm:t>
    </dgm:pt>
    <dgm:pt modelId="{84F209C6-7D38-4F45-BF24-9906DD60A690}">
      <dgm:prSet/>
      <dgm:spPr/>
      <dgm:t>
        <a:bodyPr/>
        <a:lstStyle/>
        <a:p>
          <a:r>
            <a:rPr lang="en-US" smtClean="0"/>
            <a:t>bmi</a:t>
          </a:r>
          <a:endParaRPr lang="en-US" dirty="0" smtClean="0"/>
        </a:p>
      </dgm:t>
    </dgm:pt>
    <dgm:pt modelId="{B1E89748-96CE-4443-9A60-905405903CB7}" type="parTrans" cxnId="{88083D39-21D7-40CA-A76A-0BFF229F51D4}">
      <dgm:prSet/>
      <dgm:spPr/>
      <dgm:t>
        <a:bodyPr/>
        <a:lstStyle/>
        <a:p>
          <a:endParaRPr lang="zh-CN" altLang="en-US"/>
        </a:p>
      </dgm:t>
    </dgm:pt>
    <dgm:pt modelId="{07820C16-F653-4118-B39E-C7ED58B3745B}" type="sibTrans" cxnId="{88083D39-21D7-40CA-A76A-0BFF229F51D4}">
      <dgm:prSet/>
      <dgm:spPr/>
      <dgm:t>
        <a:bodyPr/>
        <a:lstStyle/>
        <a:p>
          <a:endParaRPr lang="zh-CN" altLang="en-US"/>
        </a:p>
      </dgm:t>
    </dgm:pt>
    <dgm:pt modelId="{09511BD0-5342-4CE0-BE0D-140775FE956A}">
      <dgm:prSet/>
      <dgm:spPr/>
      <dgm:t>
        <a:bodyPr/>
        <a:lstStyle/>
        <a:p>
          <a:r>
            <a:rPr lang="en-US" smtClean="0"/>
            <a:t>Brussels Airlines</a:t>
          </a:r>
          <a:endParaRPr lang="en-US" dirty="0" smtClean="0"/>
        </a:p>
      </dgm:t>
    </dgm:pt>
    <dgm:pt modelId="{90217E54-8D7C-44AA-A329-AD5823646938}" type="parTrans" cxnId="{C64C8663-6378-419A-B01E-C4112BA68D63}">
      <dgm:prSet/>
      <dgm:spPr/>
      <dgm:t>
        <a:bodyPr/>
        <a:lstStyle/>
        <a:p>
          <a:endParaRPr lang="zh-CN" altLang="en-US"/>
        </a:p>
      </dgm:t>
    </dgm:pt>
    <dgm:pt modelId="{FAACBF7C-7545-4425-98F5-CDC16A4528C1}" type="sibTrans" cxnId="{C64C8663-6378-419A-B01E-C4112BA68D63}">
      <dgm:prSet/>
      <dgm:spPr/>
      <dgm:t>
        <a:bodyPr/>
        <a:lstStyle/>
        <a:p>
          <a:endParaRPr lang="zh-CN" altLang="en-US"/>
        </a:p>
      </dgm:t>
    </dgm:pt>
    <dgm:pt modelId="{10CE9604-4DCD-4E54-979F-EC2C9DEE5E55}">
      <dgm:prSet/>
      <dgm:spPr/>
      <dgm:t>
        <a:bodyPr/>
        <a:lstStyle/>
        <a:p>
          <a:r>
            <a:rPr lang="en-US" dirty="0" smtClean="0"/>
            <a:t>Croatia Airlines</a:t>
          </a:r>
          <a:endParaRPr lang="en-US" dirty="0"/>
        </a:p>
      </dgm:t>
    </dgm:pt>
    <dgm:pt modelId="{FB566476-6E3A-4421-9D93-E8CAD537345A}" type="parTrans" cxnId="{F47838C2-2AB9-45DF-BFA1-1331E017125A}">
      <dgm:prSet/>
      <dgm:spPr/>
      <dgm:t>
        <a:bodyPr/>
        <a:lstStyle/>
        <a:p>
          <a:endParaRPr lang="zh-CN" altLang="en-US"/>
        </a:p>
      </dgm:t>
    </dgm:pt>
    <dgm:pt modelId="{6BAFA6AF-DEC1-40AA-ACDD-14D06F7A55C2}" type="sibTrans" cxnId="{F47838C2-2AB9-45DF-BFA1-1331E017125A}">
      <dgm:prSet/>
      <dgm:spPr/>
      <dgm:t>
        <a:bodyPr/>
        <a:lstStyle/>
        <a:p>
          <a:endParaRPr lang="zh-CN" altLang="en-US"/>
        </a:p>
      </dgm:t>
    </dgm:pt>
    <dgm:pt modelId="{A03B8EF2-EA14-4244-93A3-F422EECF053C}">
      <dgm:prSet/>
      <dgm:spPr/>
      <dgm:t>
        <a:bodyPr/>
        <a:lstStyle/>
        <a:p>
          <a:r>
            <a:rPr lang="en-US" dirty="0" smtClean="0"/>
            <a:t>EGYPTAIR</a:t>
          </a:r>
        </a:p>
      </dgm:t>
    </dgm:pt>
    <dgm:pt modelId="{9C2FEE87-96D7-4322-B06C-92211EC9DF05}" type="parTrans" cxnId="{386702B4-B86E-4932-A265-D4C202B3BB38}">
      <dgm:prSet/>
      <dgm:spPr/>
      <dgm:t>
        <a:bodyPr/>
        <a:lstStyle/>
        <a:p>
          <a:endParaRPr lang="zh-CN" altLang="en-US"/>
        </a:p>
      </dgm:t>
    </dgm:pt>
    <dgm:pt modelId="{BAD5DE44-28A4-4327-B7EC-392608217832}" type="sibTrans" cxnId="{386702B4-B86E-4932-A265-D4C202B3BB38}">
      <dgm:prSet/>
      <dgm:spPr/>
      <dgm:t>
        <a:bodyPr/>
        <a:lstStyle/>
        <a:p>
          <a:endParaRPr lang="zh-CN" altLang="en-US"/>
        </a:p>
      </dgm:t>
    </dgm:pt>
    <dgm:pt modelId="{9113BEC8-865D-4451-B665-008F8F1617D9}">
      <dgm:prSet/>
      <dgm:spPr/>
      <dgm:t>
        <a:bodyPr/>
        <a:lstStyle/>
        <a:p>
          <a:r>
            <a:rPr lang="en-US" dirty="0" smtClean="0"/>
            <a:t>Ethiopian Airlines</a:t>
          </a:r>
        </a:p>
      </dgm:t>
    </dgm:pt>
    <dgm:pt modelId="{3D852127-D57E-42C1-8F9B-AD6B01B8FEBB}" type="parTrans" cxnId="{97BA3F56-6542-4C94-AEF9-82063A47CE31}">
      <dgm:prSet/>
      <dgm:spPr/>
      <dgm:t>
        <a:bodyPr/>
        <a:lstStyle/>
        <a:p>
          <a:endParaRPr lang="zh-CN" altLang="en-US"/>
        </a:p>
      </dgm:t>
    </dgm:pt>
    <dgm:pt modelId="{BF4F9E92-5B4C-4C2E-AB76-E532BC428F4E}" type="sibTrans" cxnId="{97BA3F56-6542-4C94-AEF9-82063A47CE31}">
      <dgm:prSet/>
      <dgm:spPr/>
      <dgm:t>
        <a:bodyPr/>
        <a:lstStyle/>
        <a:p>
          <a:endParaRPr lang="zh-CN" altLang="en-US"/>
        </a:p>
      </dgm:t>
    </dgm:pt>
    <dgm:pt modelId="{20ED2695-1AD4-455D-AC2F-684BA24C6CFA}">
      <dgm:prSet/>
      <dgm:spPr/>
      <dgm:t>
        <a:bodyPr/>
        <a:lstStyle/>
        <a:p>
          <a:r>
            <a:rPr lang="en-US" dirty="0" smtClean="0"/>
            <a:t>LOT Polish Airlines</a:t>
          </a:r>
        </a:p>
      </dgm:t>
    </dgm:pt>
    <dgm:pt modelId="{29A9D354-83CC-4E00-B06A-6FDED3C84043}" type="parTrans" cxnId="{9E94EC12-9AE1-485B-BBCF-8FB42D7CF30B}">
      <dgm:prSet/>
      <dgm:spPr/>
      <dgm:t>
        <a:bodyPr/>
        <a:lstStyle/>
        <a:p>
          <a:endParaRPr lang="zh-CN" altLang="en-US"/>
        </a:p>
      </dgm:t>
    </dgm:pt>
    <dgm:pt modelId="{C3D53EC5-1E9F-43A7-BF4E-5B5005FBB259}" type="sibTrans" cxnId="{9E94EC12-9AE1-485B-BBCF-8FB42D7CF30B}">
      <dgm:prSet/>
      <dgm:spPr/>
      <dgm:t>
        <a:bodyPr/>
        <a:lstStyle/>
        <a:p>
          <a:endParaRPr lang="zh-CN" altLang="en-US"/>
        </a:p>
      </dgm:t>
    </dgm:pt>
    <dgm:pt modelId="{AF46B728-FD8C-47C6-AE85-D182B8934273}">
      <dgm:prSet/>
      <dgm:spPr/>
      <dgm:t>
        <a:bodyPr/>
        <a:lstStyle/>
        <a:p>
          <a:r>
            <a:rPr lang="en-US" dirty="0" smtClean="0"/>
            <a:t>Lufthansa</a:t>
          </a:r>
        </a:p>
      </dgm:t>
    </dgm:pt>
    <dgm:pt modelId="{3FC5ED33-EE02-4BEF-A53F-B52677FADD17}" type="parTrans" cxnId="{5B19E05B-AC34-4C1F-BE6C-432E93916E21}">
      <dgm:prSet/>
      <dgm:spPr/>
      <dgm:t>
        <a:bodyPr/>
        <a:lstStyle/>
        <a:p>
          <a:endParaRPr lang="zh-CN" altLang="en-US"/>
        </a:p>
      </dgm:t>
    </dgm:pt>
    <dgm:pt modelId="{662AC856-CDCC-428E-A4ED-4A02CF1817BE}" type="sibTrans" cxnId="{5B19E05B-AC34-4C1F-BE6C-432E93916E21}">
      <dgm:prSet/>
      <dgm:spPr/>
      <dgm:t>
        <a:bodyPr/>
        <a:lstStyle/>
        <a:p>
          <a:endParaRPr lang="zh-CN" altLang="en-US"/>
        </a:p>
      </dgm:t>
    </dgm:pt>
    <dgm:pt modelId="{89D54582-0E0F-4E17-84E4-FDAE4F6BC02F}">
      <dgm:prSet/>
      <dgm:spPr/>
      <dgm:t>
        <a:bodyPr/>
        <a:lstStyle/>
        <a:p>
          <a:r>
            <a:rPr lang="en-US" dirty="0" smtClean="0"/>
            <a:t>Scandinavian Airlines</a:t>
          </a:r>
        </a:p>
      </dgm:t>
    </dgm:pt>
    <dgm:pt modelId="{9AFB6BC0-2846-4747-965A-68B5BE40625B}" type="parTrans" cxnId="{0A5DE891-050E-4051-9B43-5C162729E63D}">
      <dgm:prSet/>
      <dgm:spPr/>
      <dgm:t>
        <a:bodyPr/>
        <a:lstStyle/>
        <a:p>
          <a:endParaRPr lang="zh-CN" altLang="en-US"/>
        </a:p>
      </dgm:t>
    </dgm:pt>
    <dgm:pt modelId="{4F68BE32-0DAF-4558-9D95-C3CD09990F6D}" type="sibTrans" cxnId="{0A5DE891-050E-4051-9B43-5C162729E63D}">
      <dgm:prSet/>
      <dgm:spPr/>
      <dgm:t>
        <a:bodyPr/>
        <a:lstStyle/>
        <a:p>
          <a:endParaRPr lang="zh-CN" altLang="en-US"/>
        </a:p>
      </dgm:t>
    </dgm:pt>
    <dgm:pt modelId="{18CFE785-7BF6-448D-8245-B5F1DF018651}">
      <dgm:prSet/>
      <dgm:spPr/>
      <dgm:t>
        <a:bodyPr/>
        <a:lstStyle/>
        <a:p>
          <a:r>
            <a:rPr lang="en-US" dirty="0" smtClean="0"/>
            <a:t>Singapore Airlines</a:t>
          </a:r>
        </a:p>
      </dgm:t>
    </dgm:pt>
    <dgm:pt modelId="{8B25768F-84CC-4F47-B7E1-0366199B8A76}" type="parTrans" cxnId="{FDAAC75A-E11D-468A-817A-117C65A88343}">
      <dgm:prSet/>
      <dgm:spPr/>
      <dgm:t>
        <a:bodyPr/>
        <a:lstStyle/>
        <a:p>
          <a:endParaRPr lang="zh-CN" altLang="en-US"/>
        </a:p>
      </dgm:t>
    </dgm:pt>
    <dgm:pt modelId="{4A658725-5559-4C19-99DF-FB1C8EFC763D}" type="sibTrans" cxnId="{FDAAC75A-E11D-468A-817A-117C65A88343}">
      <dgm:prSet/>
      <dgm:spPr/>
      <dgm:t>
        <a:bodyPr/>
        <a:lstStyle/>
        <a:p>
          <a:endParaRPr lang="zh-CN" altLang="en-US"/>
        </a:p>
      </dgm:t>
    </dgm:pt>
    <dgm:pt modelId="{62887E24-4982-449F-BEFE-E4EBE2CB81BC}">
      <dgm:prSet/>
      <dgm:spPr/>
      <dgm:t>
        <a:bodyPr/>
        <a:lstStyle/>
        <a:p>
          <a:r>
            <a:rPr lang="en-US" dirty="0" smtClean="0"/>
            <a:t>South African Airways</a:t>
          </a:r>
        </a:p>
      </dgm:t>
    </dgm:pt>
    <dgm:pt modelId="{E8713DAE-E7F5-4FA2-B946-3396EDDFF403}" type="parTrans" cxnId="{539A124B-A419-4512-92FB-5FE9A0A30604}">
      <dgm:prSet/>
      <dgm:spPr/>
      <dgm:t>
        <a:bodyPr/>
        <a:lstStyle/>
        <a:p>
          <a:endParaRPr lang="zh-CN" altLang="en-US"/>
        </a:p>
      </dgm:t>
    </dgm:pt>
    <dgm:pt modelId="{C8A3E8CE-E94D-41E5-8F9C-74978495FC0E}" type="sibTrans" cxnId="{539A124B-A419-4512-92FB-5FE9A0A30604}">
      <dgm:prSet/>
      <dgm:spPr/>
      <dgm:t>
        <a:bodyPr/>
        <a:lstStyle/>
        <a:p>
          <a:endParaRPr lang="zh-CN" altLang="en-US"/>
        </a:p>
      </dgm:t>
    </dgm:pt>
    <dgm:pt modelId="{B26D633E-3FAD-4CE6-9EEE-DB93F365739F}" type="pres">
      <dgm:prSet presAssocID="{7289243F-8CCE-4C22-AB95-946EB33E08F0}" presName="Name0" presStyleCnt="0">
        <dgm:presLayoutVars>
          <dgm:dir/>
          <dgm:animLvl val="lvl"/>
          <dgm:resizeHandles val="exact"/>
        </dgm:presLayoutVars>
      </dgm:prSet>
      <dgm:spPr/>
      <dgm:t>
        <a:bodyPr/>
        <a:lstStyle/>
        <a:p>
          <a:endParaRPr lang="zh-CN" altLang="en-US"/>
        </a:p>
      </dgm:t>
    </dgm:pt>
    <dgm:pt modelId="{C32FDA0F-3B0A-49D4-A2A8-519AC01C903C}" type="pres">
      <dgm:prSet presAssocID="{69EEC3D8-E25E-4E73-83EB-57A2012CC71D}" presName="composite" presStyleCnt="0"/>
      <dgm:spPr/>
    </dgm:pt>
    <dgm:pt modelId="{891242BE-8B37-4271-8ED4-7B0967B1A0EE}" type="pres">
      <dgm:prSet presAssocID="{69EEC3D8-E25E-4E73-83EB-57A2012CC71D}" presName="parTx" presStyleLbl="alignNode1" presStyleIdx="0" presStyleCnt="3">
        <dgm:presLayoutVars>
          <dgm:chMax val="0"/>
          <dgm:chPref val="0"/>
          <dgm:bulletEnabled val="1"/>
        </dgm:presLayoutVars>
      </dgm:prSet>
      <dgm:spPr/>
      <dgm:t>
        <a:bodyPr/>
        <a:lstStyle/>
        <a:p>
          <a:endParaRPr lang="zh-CN" altLang="en-US"/>
        </a:p>
      </dgm:t>
    </dgm:pt>
    <dgm:pt modelId="{20D800C8-2D3B-4267-ABF2-CEEA602DC1FC}" type="pres">
      <dgm:prSet presAssocID="{69EEC3D8-E25E-4E73-83EB-57A2012CC71D}" presName="desTx" presStyleLbl="alignAccFollowNode1" presStyleIdx="0" presStyleCnt="3">
        <dgm:presLayoutVars>
          <dgm:bulletEnabled val="1"/>
        </dgm:presLayoutVars>
      </dgm:prSet>
      <dgm:spPr/>
      <dgm:t>
        <a:bodyPr/>
        <a:lstStyle/>
        <a:p>
          <a:endParaRPr lang="zh-CN" altLang="en-US"/>
        </a:p>
      </dgm:t>
    </dgm:pt>
    <dgm:pt modelId="{C241E0D0-A776-4EA6-8EE6-6191DDAF9E49}" type="pres">
      <dgm:prSet presAssocID="{D746BA0B-5A78-4991-BBAA-EE2616E76F6D}" presName="space" presStyleCnt="0"/>
      <dgm:spPr/>
    </dgm:pt>
    <dgm:pt modelId="{998B52C3-AE51-4715-9288-45FC7B2F9451}" type="pres">
      <dgm:prSet presAssocID="{581C3279-E125-4F5A-A753-51D517C42691}" presName="composite" presStyleCnt="0"/>
      <dgm:spPr/>
    </dgm:pt>
    <dgm:pt modelId="{AC829FE2-D1CC-4364-9EB5-9F0355BE97F9}" type="pres">
      <dgm:prSet presAssocID="{581C3279-E125-4F5A-A753-51D517C42691}" presName="parTx" presStyleLbl="alignNode1" presStyleIdx="1" presStyleCnt="3">
        <dgm:presLayoutVars>
          <dgm:chMax val="0"/>
          <dgm:chPref val="0"/>
          <dgm:bulletEnabled val="1"/>
        </dgm:presLayoutVars>
      </dgm:prSet>
      <dgm:spPr/>
      <dgm:t>
        <a:bodyPr/>
        <a:lstStyle/>
        <a:p>
          <a:endParaRPr lang="zh-CN" altLang="en-US"/>
        </a:p>
      </dgm:t>
    </dgm:pt>
    <dgm:pt modelId="{C4984449-773D-4C04-B64F-D8D1D19C7D47}" type="pres">
      <dgm:prSet presAssocID="{581C3279-E125-4F5A-A753-51D517C42691}" presName="desTx" presStyleLbl="alignAccFollowNode1" presStyleIdx="1" presStyleCnt="3">
        <dgm:presLayoutVars>
          <dgm:bulletEnabled val="1"/>
        </dgm:presLayoutVars>
      </dgm:prSet>
      <dgm:spPr/>
      <dgm:t>
        <a:bodyPr/>
        <a:lstStyle/>
        <a:p>
          <a:endParaRPr lang="zh-CN" altLang="en-US"/>
        </a:p>
      </dgm:t>
    </dgm:pt>
    <dgm:pt modelId="{F41E241C-E58A-442D-8F6F-69E65BA073FD}" type="pres">
      <dgm:prSet presAssocID="{0F73FCCB-85CC-4115-9AC5-479DEE70BC16}" presName="space" presStyleCnt="0"/>
      <dgm:spPr/>
    </dgm:pt>
    <dgm:pt modelId="{5163A059-EA3C-4C61-B025-4E8757649840}" type="pres">
      <dgm:prSet presAssocID="{CB79C435-BFFF-4771-BC03-7FEBFBC36C72}" presName="composite" presStyleCnt="0"/>
      <dgm:spPr/>
    </dgm:pt>
    <dgm:pt modelId="{A1E8BBEB-69D4-42F5-B2FB-234DFAD8BD2B}" type="pres">
      <dgm:prSet presAssocID="{CB79C435-BFFF-4771-BC03-7FEBFBC36C72}" presName="parTx" presStyleLbl="alignNode1" presStyleIdx="2" presStyleCnt="3">
        <dgm:presLayoutVars>
          <dgm:chMax val="0"/>
          <dgm:chPref val="0"/>
          <dgm:bulletEnabled val="1"/>
        </dgm:presLayoutVars>
      </dgm:prSet>
      <dgm:spPr/>
      <dgm:t>
        <a:bodyPr/>
        <a:lstStyle/>
        <a:p>
          <a:endParaRPr lang="zh-CN" altLang="en-US"/>
        </a:p>
      </dgm:t>
    </dgm:pt>
    <dgm:pt modelId="{4A25122A-8509-4743-BA2B-B6EA2FFDD994}" type="pres">
      <dgm:prSet presAssocID="{CB79C435-BFFF-4771-BC03-7FEBFBC36C72}" presName="desTx" presStyleLbl="alignAccFollowNode1" presStyleIdx="2" presStyleCnt="3">
        <dgm:presLayoutVars>
          <dgm:bulletEnabled val="1"/>
        </dgm:presLayoutVars>
      </dgm:prSet>
      <dgm:spPr/>
      <dgm:t>
        <a:bodyPr/>
        <a:lstStyle/>
        <a:p>
          <a:endParaRPr lang="zh-CN" altLang="en-US"/>
        </a:p>
      </dgm:t>
    </dgm:pt>
  </dgm:ptLst>
  <dgm:cxnLst>
    <dgm:cxn modelId="{5D68E214-E6E3-4138-BEBD-6C3158C28499}" srcId="{CB79C435-BFFF-4771-BC03-7FEBFBC36C72}" destId="{97A03B3D-E4FE-4875-9AC0-E64E25E79B4A}" srcOrd="3" destOrd="0" parTransId="{D7EA6FF4-6EC7-4DA7-B9A5-4EE7E96B53D8}" sibTransId="{33295F5C-2235-42D0-8DD6-CD1E0AEC8C9C}"/>
    <dgm:cxn modelId="{9EFD1F38-63E7-6942-AE50-64E623CE8B74}" type="presOf" srcId="{A7B16F68-5A3C-4784-BDC9-3ED1B578BFFE}" destId="{20D800C8-2D3B-4267-ABF2-CEEA602DC1FC}" srcOrd="0" destOrd="7" presId="urn:microsoft.com/office/officeart/2005/8/layout/hList1"/>
    <dgm:cxn modelId="{04EA8035-B8A7-3646-987C-B41A2E32A1E2}" type="presOf" srcId="{58D7B777-BA69-44A9-90DC-DCFEC55B0064}" destId="{C4984449-773D-4C04-B64F-D8D1D19C7D47}" srcOrd="0" destOrd="12" presId="urn:microsoft.com/office/officeart/2005/8/layout/hList1"/>
    <dgm:cxn modelId="{D8E34690-8EA2-2C49-9F51-DB84AD30FABC}" type="presOf" srcId="{10CE9604-4DCD-4E54-979F-EC2C9DEE5E55}" destId="{4A25122A-8509-4743-BA2B-B6EA2FFDD994}" srcOrd="0" destOrd="11" presId="urn:microsoft.com/office/officeart/2005/8/layout/hList1"/>
    <dgm:cxn modelId="{88083D39-21D7-40CA-A76A-0BFF229F51D4}" srcId="{CB79C435-BFFF-4771-BC03-7FEBFBC36C72}" destId="{84F209C6-7D38-4F45-BF24-9906DD60A690}" srcOrd="9" destOrd="0" parTransId="{B1E89748-96CE-4443-9A60-905405903CB7}" sibTransId="{07820C16-F653-4118-B39E-C7ED58B3745B}"/>
    <dgm:cxn modelId="{A176821B-39C2-4AE3-A92D-FAC94B55659D}" srcId="{581C3279-E125-4F5A-A753-51D517C42691}" destId="{9BEE46E7-6903-49E4-B5EB-418F73D8B64E}" srcOrd="5" destOrd="0" parTransId="{A57AC04A-5E38-4CB1-824D-28C11A184255}" sibTransId="{7174133F-3259-4A2D-AEAB-41A5223767F8}"/>
    <dgm:cxn modelId="{C6D6A223-B1F3-7046-A60B-803AED8583D2}" type="presOf" srcId="{89D54582-0E0F-4E17-84E4-FDAE4F6BC02F}" destId="{4A25122A-8509-4743-BA2B-B6EA2FFDD994}" srcOrd="0" destOrd="16" presId="urn:microsoft.com/office/officeart/2005/8/layout/hList1"/>
    <dgm:cxn modelId="{FDAAC75A-E11D-468A-817A-117C65A88343}" srcId="{CB79C435-BFFF-4771-BC03-7FEBFBC36C72}" destId="{18CFE785-7BF6-448D-8245-B5F1DF018651}" srcOrd="17" destOrd="0" parTransId="{8B25768F-84CC-4F47-B7E1-0366199B8A76}" sibTransId="{4A658725-5559-4C19-99DF-FB1C8EFC763D}"/>
    <dgm:cxn modelId="{0313F496-D25C-4F3D-B6E5-BBCB8356B9E6}" srcId="{581C3279-E125-4F5A-A753-51D517C42691}" destId="{E4021B2C-8422-4348-963D-1429D068BE3A}" srcOrd="7" destOrd="0" parTransId="{040FA799-3D56-4E9D-8E3D-DF17BE8E478A}" sibTransId="{E0BE75CB-D438-41BD-A0D3-EEAA880125D4}"/>
    <dgm:cxn modelId="{46951359-0337-43EB-A440-A329A4A559EC}" srcId="{CB79C435-BFFF-4771-BC03-7FEBFBC36C72}" destId="{EB38051C-680C-4C9D-80E7-46DC860F6DC9}" srcOrd="7" destOrd="0" parTransId="{964395A6-30F2-414B-B6C5-D72B814D3877}" sibTransId="{E012FCBB-14F7-45BE-81F5-133F6677F20A}"/>
    <dgm:cxn modelId="{D5D8ED24-2B48-4946-9D60-EFB3EF756177}" srcId="{CB79C435-BFFF-4771-BC03-7FEBFBC36C72}" destId="{BC9F446A-FC30-4000-9742-60DFAF5BE26F}" srcOrd="2" destOrd="0" parTransId="{ECE2BB29-AEBA-4780-9BA5-B9C82E0AA41A}" sibTransId="{9058B78D-0D22-4871-83A9-84B4974C8AC3}"/>
    <dgm:cxn modelId="{515C031C-5625-436A-AC5A-ACEE364C741B}" srcId="{69EEC3D8-E25E-4E73-83EB-57A2012CC71D}" destId="{5DD5F961-07D8-4880-913E-3F3272C9D601}" srcOrd="6" destOrd="0" parTransId="{8059F6C2-C0FB-4AED-8C2A-BF633C906B97}" sibTransId="{920ED589-4BB0-4C72-BC53-164E7BABAC44}"/>
    <dgm:cxn modelId="{F47838C2-2AB9-45DF-BFA1-1331E017125A}" srcId="{CB79C435-BFFF-4771-BC03-7FEBFBC36C72}" destId="{10CE9604-4DCD-4E54-979F-EC2C9DEE5E55}" srcOrd="11" destOrd="0" parTransId="{FB566476-6E3A-4421-9D93-E8CAD537345A}" sibTransId="{6BAFA6AF-DEC1-40AA-ACDD-14D06F7A55C2}"/>
    <dgm:cxn modelId="{0C8C33AD-DB30-4652-B37A-374CE60B9F5B}" srcId="{69EEC3D8-E25E-4E73-83EB-57A2012CC71D}" destId="{A7B16F68-5A3C-4784-BDC9-3ED1B578BFFE}" srcOrd="7" destOrd="0" parTransId="{74C4D3C0-05F4-4A15-9D2A-858ED0C69D60}" sibTransId="{6A853EE0-6A52-41D8-B138-D8A8F4B02C23}"/>
    <dgm:cxn modelId="{167E4C9D-890F-234F-A910-C01F374679CC}" type="presOf" srcId="{789302D4-840E-4BE4-90C9-A4FB55938EF1}" destId="{C4984449-773D-4C04-B64F-D8D1D19C7D47}" srcOrd="0" destOrd="6" presId="urn:microsoft.com/office/officeart/2005/8/layout/hList1"/>
    <dgm:cxn modelId="{D269CC83-5EFC-481C-88C7-8CCCAB173890}" srcId="{7289243F-8CCE-4C22-AB95-946EB33E08F0}" destId="{69EEC3D8-E25E-4E73-83EB-57A2012CC71D}" srcOrd="0" destOrd="0" parTransId="{4123F3DF-D662-4114-8B65-4630362D1AE6}" sibTransId="{D746BA0B-5A78-4991-BBAA-EE2616E76F6D}"/>
    <dgm:cxn modelId="{B92EA4BB-E0A8-E246-997D-84DC01414575}" type="presOf" srcId="{7289243F-8CCE-4C22-AB95-946EB33E08F0}" destId="{B26D633E-3FAD-4CE6-9EEE-DB93F365739F}" srcOrd="0" destOrd="0" presId="urn:microsoft.com/office/officeart/2005/8/layout/hList1"/>
    <dgm:cxn modelId="{3E37C48D-A11B-DD43-9174-0C865C11A6B9}" type="presOf" srcId="{50504028-3666-442D-9CAB-B06F0C4EB854}" destId="{C4984449-773D-4C04-B64F-D8D1D19C7D47}" srcOrd="0" destOrd="14" presId="urn:microsoft.com/office/officeart/2005/8/layout/hList1"/>
    <dgm:cxn modelId="{34D2D889-5BB3-9640-905D-0112609E9316}" type="presOf" srcId="{F4B56EA0-2DB8-4C54-8089-EC4523A850D2}" destId="{20D800C8-2D3B-4267-ABF2-CEEA602DC1FC}" srcOrd="0" destOrd="3" presId="urn:microsoft.com/office/officeart/2005/8/layout/hList1"/>
    <dgm:cxn modelId="{C64C8663-6378-419A-B01E-C4112BA68D63}" srcId="{CB79C435-BFFF-4771-BC03-7FEBFBC36C72}" destId="{09511BD0-5342-4CE0-BE0D-140775FE956A}" srcOrd="10" destOrd="0" parTransId="{90217E54-8D7C-44AA-A329-AD5823646938}" sibTransId="{FAACBF7C-7545-4425-98F5-CDC16A4528C1}"/>
    <dgm:cxn modelId="{208A29D0-DF1F-F146-82F4-86FED22A427D}" type="presOf" srcId="{A54268F6-6739-4CD5-BF17-773B2D217FFD}" destId="{C4984449-773D-4C04-B64F-D8D1D19C7D47}" srcOrd="0" destOrd="1" presId="urn:microsoft.com/office/officeart/2005/8/layout/hList1"/>
    <dgm:cxn modelId="{D30F9E6C-11F6-0941-8688-F59A87648D47}" type="presOf" srcId="{1686C953-88D5-46D0-95A0-CA4A81061D25}" destId="{4A25122A-8509-4743-BA2B-B6EA2FFDD994}" srcOrd="0" destOrd="4" presId="urn:microsoft.com/office/officeart/2005/8/layout/hList1"/>
    <dgm:cxn modelId="{5B19E05B-AC34-4C1F-BE6C-432E93916E21}" srcId="{CB79C435-BFFF-4771-BC03-7FEBFBC36C72}" destId="{AF46B728-FD8C-47C6-AE85-D182B8934273}" srcOrd="15" destOrd="0" parTransId="{3FC5ED33-EE02-4BEF-A53F-B52677FADD17}" sibTransId="{662AC856-CDCC-428E-A4ED-4A02CF1817BE}"/>
    <dgm:cxn modelId="{78E83FE2-E224-4673-8598-3E87DFEF12F7}" srcId="{7289243F-8CCE-4C22-AB95-946EB33E08F0}" destId="{CB79C435-BFFF-4771-BC03-7FEBFBC36C72}" srcOrd="2" destOrd="0" parTransId="{62B44B88-36FD-4EFF-B5D5-2D37B63C2AE8}" sibTransId="{B9D34766-3C63-41C7-8D3A-57C9E4DB78D2}"/>
    <dgm:cxn modelId="{37636FC2-9778-4356-9D67-7CC5DB4CE7E9}" srcId="{69EEC3D8-E25E-4E73-83EB-57A2012CC71D}" destId="{C9628433-B9D0-415C-ABB1-A79EC20D722F}" srcOrd="11" destOrd="0" parTransId="{642DFBC5-007A-44E3-A21B-32B097EE5821}" sibTransId="{CB3571E5-344E-4A25-8F4E-B2E6BEB60C95}"/>
    <dgm:cxn modelId="{B20A7FC3-7F3E-45C6-8AA2-F08C00DF6165}" srcId="{69EEC3D8-E25E-4E73-83EB-57A2012CC71D}" destId="{341B3D21-EC6B-43FD-9641-96850F142ACD}" srcOrd="0" destOrd="0" parTransId="{140E11E5-435C-4834-ADC1-094442FEAC6F}" sibTransId="{AC73EF1E-7E9D-4549-BB45-1D22102D5A20}"/>
    <dgm:cxn modelId="{53D5AD72-DABE-D745-A1A5-B59F885EAD8A}" type="presOf" srcId="{BC9F446A-FC30-4000-9742-60DFAF5BE26F}" destId="{4A25122A-8509-4743-BA2B-B6EA2FFDD994}" srcOrd="0" destOrd="2" presId="urn:microsoft.com/office/officeart/2005/8/layout/hList1"/>
    <dgm:cxn modelId="{FEAF72E1-13A9-4042-B761-9B95C79E4ECC}" type="presOf" srcId="{AF46B728-FD8C-47C6-AE85-D182B8934273}" destId="{4A25122A-8509-4743-BA2B-B6EA2FFDD994}" srcOrd="0" destOrd="15" presId="urn:microsoft.com/office/officeart/2005/8/layout/hList1"/>
    <dgm:cxn modelId="{59B256D2-1D9D-4508-A310-CFAE6B4D07CD}" srcId="{69EEC3D8-E25E-4E73-83EB-57A2012CC71D}" destId="{551D9229-3C86-43D0-B711-4367A9F7E441}" srcOrd="10" destOrd="0" parTransId="{B72F8E1F-C3C7-485B-B298-DEE9CE2A9BD4}" sibTransId="{69ED568B-4FEB-4B8B-A59E-F50DCF1DF245}"/>
    <dgm:cxn modelId="{704BE953-BF65-45D8-BC8D-C377A417E337}" srcId="{581C3279-E125-4F5A-A753-51D517C42691}" destId="{A18FA74A-94ED-4196-9CF0-BBDAAF6DC706}" srcOrd="0" destOrd="0" parTransId="{1BCC450A-9D44-4A53-B911-242C54C6BFBA}" sibTransId="{438BB9AB-B40C-449D-80B2-C8C24062D831}"/>
    <dgm:cxn modelId="{CC5FFC19-27F3-3947-A3EE-DB0DE32EEE9D}" type="presOf" srcId="{5DD5F961-07D8-4880-913E-3F3272C9D601}" destId="{20D800C8-2D3B-4267-ABF2-CEEA602DC1FC}" srcOrd="0" destOrd="6" presId="urn:microsoft.com/office/officeart/2005/8/layout/hList1"/>
    <dgm:cxn modelId="{69728EA4-5E20-6149-80F2-C79E67FC114F}" type="presOf" srcId="{551D9229-3C86-43D0-B711-4367A9F7E441}" destId="{20D800C8-2D3B-4267-ABF2-CEEA602DC1FC}" srcOrd="0" destOrd="10" presId="urn:microsoft.com/office/officeart/2005/8/layout/hList1"/>
    <dgm:cxn modelId="{CBEDE145-F1A7-2746-9639-EAFE8521FE31}" type="presOf" srcId="{A18FA74A-94ED-4196-9CF0-BBDAAF6DC706}" destId="{C4984449-773D-4C04-B64F-D8D1D19C7D47}" srcOrd="0" destOrd="0" presId="urn:microsoft.com/office/officeart/2005/8/layout/hList1"/>
    <dgm:cxn modelId="{203F7B4D-5DF2-B044-9F99-4D2F1951ED83}" type="presOf" srcId="{69EEC3D8-E25E-4E73-83EB-57A2012CC71D}" destId="{891242BE-8B37-4271-8ED4-7B0967B1A0EE}" srcOrd="0" destOrd="0" presId="urn:microsoft.com/office/officeart/2005/8/layout/hList1"/>
    <dgm:cxn modelId="{1E5DE067-1B3B-6A4E-83B7-9E55EB3E5929}" type="presOf" srcId="{09511BD0-5342-4CE0-BE0D-140775FE956A}" destId="{4A25122A-8509-4743-BA2B-B6EA2FFDD994}" srcOrd="0" destOrd="10" presId="urn:microsoft.com/office/officeart/2005/8/layout/hList1"/>
    <dgm:cxn modelId="{CCD56ED0-62B1-0743-933B-F2836FDC727F}" type="presOf" srcId="{9BEE46E7-6903-49E4-B5EB-418F73D8B64E}" destId="{C4984449-773D-4C04-B64F-D8D1D19C7D47}" srcOrd="0" destOrd="5" presId="urn:microsoft.com/office/officeart/2005/8/layout/hList1"/>
    <dgm:cxn modelId="{A1817415-F164-42AC-A326-3C6BDA3986DD}" srcId="{69EEC3D8-E25E-4E73-83EB-57A2012CC71D}" destId="{E05B2D44-EA4E-4944-92ED-89A9AB56FC86}" srcOrd="2" destOrd="0" parTransId="{79BF96C5-DBC2-4C4F-8C7A-8204F2C97F00}" sibTransId="{9E5D34FB-B69E-4626-9910-E0338EDB7647}"/>
    <dgm:cxn modelId="{0A5DE891-050E-4051-9B43-5C162729E63D}" srcId="{CB79C435-BFFF-4771-BC03-7FEBFBC36C72}" destId="{89D54582-0E0F-4E17-84E4-FDAE4F6BC02F}" srcOrd="16" destOrd="0" parTransId="{9AFB6BC0-2846-4747-965A-68B5BE40625B}" sibTransId="{4F68BE32-0DAF-4558-9D95-C3CD09990F6D}"/>
    <dgm:cxn modelId="{AEF1505E-7781-4A19-9DAB-AF19B52CABB4}" srcId="{CB79C435-BFFF-4771-BC03-7FEBFBC36C72}" destId="{5BFCC709-3364-4467-B4F3-709784EDDBED}" srcOrd="19" destOrd="0" parTransId="{243E4A67-C144-4BD3-A962-F7D890874411}" sibTransId="{C4628450-4E2A-4235-BFD8-1019D1A45BCD}"/>
    <dgm:cxn modelId="{17932868-54E1-4C42-BD18-3615C548B072}" srcId="{581C3279-E125-4F5A-A753-51D517C42691}" destId="{3C32B986-49AC-40AC-87F3-A44287F4C3D6}" srcOrd="11" destOrd="0" parTransId="{0803323D-45F9-42A8-93F3-0215D3C45B24}" sibTransId="{7D1FFB9F-DD81-4007-9D35-B307E2AD0A4F}"/>
    <dgm:cxn modelId="{40EE716B-1C87-904F-A3ED-57AE69D55198}" type="presOf" srcId="{6C7E5A95-3325-4465-A3B2-01E451482042}" destId="{4A25122A-8509-4743-BA2B-B6EA2FFDD994}" srcOrd="0" destOrd="8" presId="urn:microsoft.com/office/officeart/2005/8/layout/hList1"/>
    <dgm:cxn modelId="{750623C6-0105-C547-A9B3-894AAC9F6244}" type="presOf" srcId="{97A03B3D-E4FE-4875-9AC0-E64E25E79B4A}" destId="{4A25122A-8509-4743-BA2B-B6EA2FFDD994}" srcOrd="0" destOrd="3" presId="urn:microsoft.com/office/officeart/2005/8/layout/hList1"/>
    <dgm:cxn modelId="{CDF50D0B-E824-A54D-886E-ACF1F06A34BA}" type="presOf" srcId="{C5FF6067-E384-4916-9474-CB19EFB86942}" destId="{4A25122A-8509-4743-BA2B-B6EA2FFDD994}" srcOrd="0" destOrd="1" presId="urn:microsoft.com/office/officeart/2005/8/layout/hList1"/>
    <dgm:cxn modelId="{571992F4-E7C7-E64F-9EA1-5182E63E773D}" type="presOf" srcId="{4A3CEFA1-072B-4D5B-AAF9-8BA6F47FDAC7}" destId="{20D800C8-2D3B-4267-ABF2-CEEA602DC1FC}" srcOrd="0" destOrd="5" presId="urn:microsoft.com/office/officeart/2005/8/layout/hList1"/>
    <dgm:cxn modelId="{A92C906D-A71A-8C4A-9762-CFB19FFF4107}" type="presOf" srcId="{9113BEC8-865D-4451-B665-008F8F1617D9}" destId="{4A25122A-8509-4743-BA2B-B6EA2FFDD994}" srcOrd="0" destOrd="13" presId="urn:microsoft.com/office/officeart/2005/8/layout/hList1"/>
    <dgm:cxn modelId="{02FC9DB2-4D0D-0849-AAE8-7B661CA59673}" type="presOf" srcId="{7522D7E5-4609-4EF6-9118-BF913BCA2088}" destId="{C4984449-773D-4C04-B64F-D8D1D19C7D47}" srcOrd="0" destOrd="9" presId="urn:microsoft.com/office/officeart/2005/8/layout/hList1"/>
    <dgm:cxn modelId="{8ED99A05-5BE2-4A4B-B6FE-F8AEA667E702}" srcId="{69EEC3D8-E25E-4E73-83EB-57A2012CC71D}" destId="{63BE1859-7874-4A17-9EA9-361C64341415}" srcOrd="8" destOrd="0" parTransId="{BEE74D59-9276-4081-B350-A31D967FC931}" sibTransId="{12E217F3-A863-49DF-8634-8FD97EC8900B}"/>
    <dgm:cxn modelId="{539A124B-A419-4512-92FB-5FE9A0A30604}" srcId="{CB79C435-BFFF-4771-BC03-7FEBFBC36C72}" destId="{62887E24-4982-449F-BEFE-E4EBE2CB81BC}" srcOrd="18" destOrd="0" parTransId="{E8713DAE-E7F5-4FA2-B946-3396EDDFF403}" sibTransId="{C8A3E8CE-E94D-41E5-8F9C-74978495FC0E}"/>
    <dgm:cxn modelId="{4D3A37D2-E4EF-E840-88D1-50BC71AD258D}" type="presOf" srcId="{581C3279-E125-4F5A-A753-51D517C42691}" destId="{AC829FE2-D1CC-4364-9EB5-9F0355BE97F9}" srcOrd="0" destOrd="0" presId="urn:microsoft.com/office/officeart/2005/8/layout/hList1"/>
    <dgm:cxn modelId="{CD096A56-B013-9A4A-8451-0A484EE88C92}" type="presOf" srcId="{63BE1859-7874-4A17-9EA9-361C64341415}" destId="{20D800C8-2D3B-4267-ABF2-CEEA602DC1FC}" srcOrd="0" destOrd="8" presId="urn:microsoft.com/office/officeart/2005/8/layout/hList1"/>
    <dgm:cxn modelId="{1CA7A8E6-C761-8D4F-81B2-E1D79F3CD23A}" type="presOf" srcId="{18CFE785-7BF6-448D-8245-B5F1DF018651}" destId="{4A25122A-8509-4743-BA2B-B6EA2FFDD994}" srcOrd="0" destOrd="17" presId="urn:microsoft.com/office/officeart/2005/8/layout/hList1"/>
    <dgm:cxn modelId="{1719C64C-C181-114F-AF43-4F1FA44A9DC2}" type="presOf" srcId="{A03B8EF2-EA14-4244-93A3-F422EECF053C}" destId="{4A25122A-8509-4743-BA2B-B6EA2FFDD994}" srcOrd="0" destOrd="12" presId="urn:microsoft.com/office/officeart/2005/8/layout/hList1"/>
    <dgm:cxn modelId="{102FB0BC-82D0-8847-91F8-500A91CF912A}" type="presOf" srcId="{83F38BF1-D240-4211-A72F-7B3FC9E9DC15}" destId="{20D800C8-2D3B-4267-ABF2-CEEA602DC1FC}" srcOrd="0" destOrd="4" presId="urn:microsoft.com/office/officeart/2005/8/layout/hList1"/>
    <dgm:cxn modelId="{DD8370E9-D3E0-4874-B908-C1077BC49A6D}" srcId="{581C3279-E125-4F5A-A753-51D517C42691}" destId="{789302D4-840E-4BE4-90C9-A4FB55938EF1}" srcOrd="6" destOrd="0" parTransId="{D57C64BC-BB01-4D11-9DC1-8D897E378ABA}" sibTransId="{835E927F-14FB-41BE-B6F1-91164436FEC2}"/>
    <dgm:cxn modelId="{285771AF-4E9C-494E-B10C-0ACAA0D5FACF}" srcId="{581C3279-E125-4F5A-A753-51D517C42691}" destId="{A54268F6-6739-4CD5-BF17-773B2D217FFD}" srcOrd="1" destOrd="0" parTransId="{ACFB211A-6787-4E36-A6D9-941E4361E607}" sibTransId="{880AAF5B-CB90-4C05-83C4-177B8D6466E5}"/>
    <dgm:cxn modelId="{9F76C291-4D29-4444-BDE7-3E7D97E1424D}" srcId="{CB79C435-BFFF-4771-BC03-7FEBFBC36C72}" destId="{4B7B00D0-372F-455D-BEED-B2DAA41AC45D}" srcOrd="6" destOrd="0" parTransId="{D953D62D-2254-4871-A21D-5286730DECA1}" sibTransId="{90B3DC9D-A5F0-42E9-AF9F-F5E88DF6206C}"/>
    <dgm:cxn modelId="{BA196BAE-6B71-884D-A35D-33686D0D02C8}" type="presOf" srcId="{5BFCC709-3364-4467-B4F3-709784EDDBED}" destId="{4A25122A-8509-4743-BA2B-B6EA2FFDD994}" srcOrd="0" destOrd="19" presId="urn:microsoft.com/office/officeart/2005/8/layout/hList1"/>
    <dgm:cxn modelId="{E7AF4213-FBC7-FB40-A80E-1897D2A9AB82}" type="presOf" srcId="{44FA9829-8761-44C9-B4A4-3AE1F570230A}" destId="{C4984449-773D-4C04-B64F-D8D1D19C7D47}" srcOrd="0" destOrd="2" presId="urn:microsoft.com/office/officeart/2005/8/layout/hList1"/>
    <dgm:cxn modelId="{47B0CCFE-5074-7D45-AE03-4604E2FE231F}" type="presOf" srcId="{3C32B986-49AC-40AC-87F3-A44287F4C3D6}" destId="{C4984449-773D-4C04-B64F-D8D1D19C7D47}" srcOrd="0" destOrd="11" presId="urn:microsoft.com/office/officeart/2005/8/layout/hList1"/>
    <dgm:cxn modelId="{974043B2-C566-2A4D-AA07-1B9298EE40D8}" type="presOf" srcId="{1AF1BDAF-0A61-49F5-94A9-9D2531CCB92E}" destId="{20D800C8-2D3B-4267-ABF2-CEEA602DC1FC}" srcOrd="0" destOrd="1" presId="urn:microsoft.com/office/officeart/2005/8/layout/hList1"/>
    <dgm:cxn modelId="{84F0A806-B9B7-4078-B702-E2E36C26F9F9}" srcId="{69EEC3D8-E25E-4E73-83EB-57A2012CC71D}" destId="{4A3CEFA1-072B-4D5B-AAF9-8BA6F47FDAC7}" srcOrd="5" destOrd="0" parTransId="{97E9B2C1-A710-4FB9-95FE-B5779931E603}" sibTransId="{2776BCEB-CD62-43AE-93A5-A3B26921C43E}"/>
    <dgm:cxn modelId="{F06C8916-24CF-3F4F-8B21-DE064AFDFF34}" type="presOf" srcId="{341B3D21-EC6B-43FD-9641-96850F142ACD}" destId="{20D800C8-2D3B-4267-ABF2-CEEA602DC1FC}" srcOrd="0" destOrd="0" presId="urn:microsoft.com/office/officeart/2005/8/layout/hList1"/>
    <dgm:cxn modelId="{8C5E6D85-9342-D74D-85D6-BCA8E221E136}" type="presOf" srcId="{EB38051C-680C-4C9D-80E7-46DC860F6DC9}" destId="{4A25122A-8509-4743-BA2B-B6EA2FFDD994}" srcOrd="0" destOrd="7" presId="urn:microsoft.com/office/officeart/2005/8/layout/hList1"/>
    <dgm:cxn modelId="{56F28CDD-28DB-BE4E-9FAD-BCD990B28AB2}" type="presOf" srcId="{CBB5344F-45A6-463F-BC65-7F71FC86F855}" destId="{C4984449-773D-4C04-B64F-D8D1D19C7D47}" srcOrd="0" destOrd="8" presId="urn:microsoft.com/office/officeart/2005/8/layout/hList1"/>
    <dgm:cxn modelId="{7665589B-2699-4722-ACCA-EF7C805411E0}" srcId="{CB79C435-BFFF-4771-BC03-7FEBFBC36C72}" destId="{C5FF6067-E384-4916-9474-CB19EFB86942}" srcOrd="1" destOrd="0" parTransId="{E8C1A116-478F-47CE-90D1-AC7AA4E8EC40}" sibTransId="{CAC7855B-F9B4-4ACF-83A7-C9F7FCFB4694}"/>
    <dgm:cxn modelId="{C9738D56-A8CD-4E23-B102-37BB8DB3BB74}" srcId="{581C3279-E125-4F5A-A753-51D517C42691}" destId="{0508C17C-B064-49D4-B431-B5584B36F79F}" srcOrd="4" destOrd="0" parTransId="{A26063E2-DDE7-41E1-9FE4-21616F393A56}" sibTransId="{610A6DF1-459E-43F2-A0BF-30E1FBC040C6}"/>
    <dgm:cxn modelId="{82F74BDD-F0B6-41C6-8F49-17454E87EC40}" srcId="{CB79C435-BFFF-4771-BC03-7FEBFBC36C72}" destId="{0EF55383-7F56-4A8A-921D-38C5E63987E7}" srcOrd="0" destOrd="0" parTransId="{611D2B98-B139-4477-A496-35EF7C685851}" sibTransId="{D386B76A-201D-44A4-9621-F3BA0AA66649}"/>
    <dgm:cxn modelId="{F58815EA-B8AD-4433-A74E-F6043D08C61E}" srcId="{581C3279-E125-4F5A-A753-51D517C42691}" destId="{DD8695D9-B585-4F84-BA28-8587DEC9E627}" srcOrd="10" destOrd="0" parTransId="{92F4ADF8-D352-40D5-A06F-4E5C8B2328B8}" sibTransId="{3386CDD1-D81E-440A-99EA-7F5386F4BB95}"/>
    <dgm:cxn modelId="{115B7CF4-EF98-7044-8208-F5B5FBFB3A24}" type="presOf" srcId="{C9628433-B9D0-415C-ABB1-A79EC20D722F}" destId="{20D800C8-2D3B-4267-ABF2-CEEA602DC1FC}" srcOrd="0" destOrd="11" presId="urn:microsoft.com/office/officeart/2005/8/layout/hList1"/>
    <dgm:cxn modelId="{ABA13167-D2F3-3C41-A2C6-94D9BAA3E896}" type="presOf" srcId="{C01E1CB3-0CAC-4E89-8FC3-903B35676645}" destId="{20D800C8-2D3B-4267-ABF2-CEEA602DC1FC}" srcOrd="0" destOrd="9" presId="urn:microsoft.com/office/officeart/2005/8/layout/hList1"/>
    <dgm:cxn modelId="{C400C223-AE95-0442-A560-ACB5ADB6367E}" type="presOf" srcId="{CB79C435-BFFF-4771-BC03-7FEBFBC36C72}" destId="{A1E8BBEB-69D4-42F5-B2FB-234DFAD8BD2B}" srcOrd="0" destOrd="0" presId="urn:microsoft.com/office/officeart/2005/8/layout/hList1"/>
    <dgm:cxn modelId="{5BF9A935-FB07-4ED7-95DA-BA57B7DDFCC1}" srcId="{69EEC3D8-E25E-4E73-83EB-57A2012CC71D}" destId="{C01E1CB3-0CAC-4E89-8FC3-903B35676645}" srcOrd="9" destOrd="0" parTransId="{28CE8947-9D1E-4BB1-9B86-719EED2A084D}" sibTransId="{802430C4-8247-4B27-80A6-082C976EFE01}"/>
    <dgm:cxn modelId="{82469D7F-3B4E-964B-B07F-BBD878A15CBB}" type="presOf" srcId="{20ED2695-1AD4-455D-AC2F-684BA24C6CFA}" destId="{4A25122A-8509-4743-BA2B-B6EA2FFDD994}" srcOrd="0" destOrd="14" presId="urn:microsoft.com/office/officeart/2005/8/layout/hList1"/>
    <dgm:cxn modelId="{639CAD69-4D73-9042-94B9-54208E14CA37}" type="presOf" srcId="{84F209C6-7D38-4F45-BF24-9906DD60A690}" destId="{4A25122A-8509-4743-BA2B-B6EA2FFDD994}" srcOrd="0" destOrd="9" presId="urn:microsoft.com/office/officeart/2005/8/layout/hList1"/>
    <dgm:cxn modelId="{7CBBA347-4710-F44C-A08D-5369A0098FFD}" type="presOf" srcId="{F4E9C724-6274-47E7-87CF-848352D972AC}" destId="{C4984449-773D-4C04-B64F-D8D1D19C7D47}" srcOrd="0" destOrd="3" presId="urn:microsoft.com/office/officeart/2005/8/layout/hList1"/>
    <dgm:cxn modelId="{F44EB097-922D-491E-9819-3D2FE49DC2C1}" srcId="{7289243F-8CCE-4C22-AB95-946EB33E08F0}" destId="{581C3279-E125-4F5A-A753-51D517C42691}" srcOrd="1" destOrd="0" parTransId="{0C904515-ACB6-4831-9DB2-5D282C561830}" sibTransId="{0F73FCCB-85CC-4115-9AC5-479DEE70BC16}"/>
    <dgm:cxn modelId="{25434121-E691-48AC-832C-1E048DEA4543}" srcId="{581C3279-E125-4F5A-A753-51D517C42691}" destId="{7522D7E5-4609-4EF6-9118-BF913BCA2088}" srcOrd="9" destOrd="0" parTransId="{88DC9A22-18A5-40BF-9547-E9289D8C7623}" sibTransId="{A51A70D6-A62C-48D3-ACC8-25440EC8A5ED}"/>
    <dgm:cxn modelId="{9084F40F-458A-48AB-83CC-C37ACE3F7981}" srcId="{581C3279-E125-4F5A-A753-51D517C42691}" destId="{CBB5344F-45A6-463F-BC65-7F71FC86F855}" srcOrd="8" destOrd="0" parTransId="{4806426A-115A-4783-B1B6-754E831633CB}" sibTransId="{CA742299-8145-4523-ADC6-C7A02A6205AE}"/>
    <dgm:cxn modelId="{0B9FDCD7-DA61-A84C-9182-926345E95962}" type="presOf" srcId="{E4021B2C-8422-4348-963D-1429D068BE3A}" destId="{C4984449-773D-4C04-B64F-D8D1D19C7D47}" srcOrd="0" destOrd="7" presId="urn:microsoft.com/office/officeart/2005/8/layout/hList1"/>
    <dgm:cxn modelId="{26C29579-45DB-4818-80D1-343E8CE1454A}" srcId="{69EEC3D8-E25E-4E73-83EB-57A2012CC71D}" destId="{1AF1BDAF-0A61-49F5-94A9-9D2531CCB92E}" srcOrd="1" destOrd="0" parTransId="{5F99CAB1-59D3-406B-9A88-BAB7B2519C32}" sibTransId="{98B1D2D7-F32D-4016-B8BF-E79C4152CACE}"/>
    <dgm:cxn modelId="{386702B4-B86E-4932-A265-D4C202B3BB38}" srcId="{CB79C435-BFFF-4771-BC03-7FEBFBC36C72}" destId="{A03B8EF2-EA14-4244-93A3-F422EECF053C}" srcOrd="12" destOrd="0" parTransId="{9C2FEE87-96D7-4322-B06C-92211EC9DF05}" sibTransId="{BAD5DE44-28A4-4327-B7EC-392608217832}"/>
    <dgm:cxn modelId="{97BA3F56-6542-4C94-AEF9-82063A47CE31}" srcId="{CB79C435-BFFF-4771-BC03-7FEBFBC36C72}" destId="{9113BEC8-865D-4451-B665-008F8F1617D9}" srcOrd="13" destOrd="0" parTransId="{3D852127-D57E-42C1-8F9B-AD6B01B8FEBB}" sibTransId="{BF4F9E92-5B4C-4C2E-AB76-E532BC428F4E}"/>
    <dgm:cxn modelId="{CDA66BAE-F5D8-424C-B22F-517C621B0252}" srcId="{CB79C435-BFFF-4771-BC03-7FEBFBC36C72}" destId="{E77F6697-C6EA-40AF-B1DA-0706DBDDDDA2}" srcOrd="5" destOrd="0" parTransId="{B20D6B6F-19EA-416E-8082-00F91921377C}" sibTransId="{98735E79-E199-4EF8-B9B1-88DA45BF8E72}"/>
    <dgm:cxn modelId="{FBEA2462-FED3-FE40-B8CF-8BC963DA4BAB}" type="presOf" srcId="{E77F6697-C6EA-40AF-B1DA-0706DBDDDDA2}" destId="{4A25122A-8509-4743-BA2B-B6EA2FFDD994}" srcOrd="0" destOrd="5" presId="urn:microsoft.com/office/officeart/2005/8/layout/hList1"/>
    <dgm:cxn modelId="{98FD67E2-6FC6-C94D-8592-1E993C2B9592}" type="presOf" srcId="{E05B2D44-EA4E-4944-92ED-89A9AB56FC86}" destId="{20D800C8-2D3B-4267-ABF2-CEEA602DC1FC}" srcOrd="0" destOrd="2" presId="urn:microsoft.com/office/officeart/2005/8/layout/hList1"/>
    <dgm:cxn modelId="{3FB6234C-DFC3-42F4-8194-1F84A995EB6B}" srcId="{581C3279-E125-4F5A-A753-51D517C42691}" destId="{44FA9829-8761-44C9-B4A4-3AE1F570230A}" srcOrd="2" destOrd="0" parTransId="{1DB10BD5-D930-49A3-9467-5076D544E119}" sibTransId="{3932EB5D-8017-4F11-88C6-FE099DBF3294}"/>
    <dgm:cxn modelId="{67D14293-6746-4F69-8198-5A6DCBD91383}" srcId="{69EEC3D8-E25E-4E73-83EB-57A2012CC71D}" destId="{83F38BF1-D240-4211-A72F-7B3FC9E9DC15}" srcOrd="4" destOrd="0" parTransId="{53D3ACF3-3213-4AA5-9A62-85908C58F181}" sibTransId="{6203968D-2A17-4FE3-8BF9-74B52C5CE568}"/>
    <dgm:cxn modelId="{A45CEC49-375A-474E-B3FD-B64B849D3115}" type="presOf" srcId="{0508C17C-B064-49D4-B431-B5584B36F79F}" destId="{C4984449-773D-4C04-B64F-D8D1D19C7D47}" srcOrd="0" destOrd="4" presId="urn:microsoft.com/office/officeart/2005/8/layout/hList1"/>
    <dgm:cxn modelId="{A9EC740A-89DE-4D03-A01D-AF6BB8FE5049}" srcId="{CB79C435-BFFF-4771-BC03-7FEBFBC36C72}" destId="{6C7E5A95-3325-4465-A3B2-01E451482042}" srcOrd="8" destOrd="0" parTransId="{4FC1D105-4785-46A4-BB01-44A147E2FDB3}" sibTransId="{147E0853-21AE-401E-98C9-6C76CE7B2095}"/>
    <dgm:cxn modelId="{9D9720C4-E431-4ECC-A85F-8B3BA0E9D56C}" srcId="{581C3279-E125-4F5A-A753-51D517C42691}" destId="{50504028-3666-442D-9CAB-B06F0C4EB854}" srcOrd="14" destOrd="0" parTransId="{C6D2B5C6-4C58-4F94-9DDA-AF0F965D83ED}" sibTransId="{803A8F16-4E44-4CF0-9B95-BB945E183C55}"/>
    <dgm:cxn modelId="{DD39DE41-F8E0-B447-90E9-4B0BB1077F01}" type="presOf" srcId="{62887E24-4982-449F-BEFE-E4EBE2CB81BC}" destId="{4A25122A-8509-4743-BA2B-B6EA2FFDD994}" srcOrd="0" destOrd="18" presId="urn:microsoft.com/office/officeart/2005/8/layout/hList1"/>
    <dgm:cxn modelId="{1ABBF200-FF80-4197-B117-9042CAEBEF51}" srcId="{581C3279-E125-4F5A-A753-51D517C42691}" destId="{FACCD0C8-0222-494C-8B6B-1ACDA0733F3A}" srcOrd="13" destOrd="0" parTransId="{47AD28D6-3AC4-47EB-A607-3D563784BE01}" sibTransId="{56525CE1-C0FF-43C7-BDF3-7E31EB3481E6}"/>
    <dgm:cxn modelId="{D9FC15B4-494D-0B4A-BA32-4AA302D0D0BE}" type="presOf" srcId="{0EF55383-7F56-4A8A-921D-38C5E63987E7}" destId="{4A25122A-8509-4743-BA2B-B6EA2FFDD994}" srcOrd="0" destOrd="0" presId="urn:microsoft.com/office/officeart/2005/8/layout/hList1"/>
    <dgm:cxn modelId="{9E94EC12-9AE1-485B-BBCF-8FB42D7CF30B}" srcId="{CB79C435-BFFF-4771-BC03-7FEBFBC36C72}" destId="{20ED2695-1AD4-455D-AC2F-684BA24C6CFA}" srcOrd="14" destOrd="0" parTransId="{29A9D354-83CC-4E00-B06A-6FDED3C84043}" sibTransId="{C3D53EC5-1E9F-43A7-BF4E-5B5005FBB259}"/>
    <dgm:cxn modelId="{A58F2908-33FC-49C5-B61B-691E91A87021}" srcId="{CB79C435-BFFF-4771-BC03-7FEBFBC36C72}" destId="{1686C953-88D5-46D0-95A0-CA4A81061D25}" srcOrd="4" destOrd="0" parTransId="{7B5AA141-F2AE-4D18-88EB-DBACF1D14029}" sibTransId="{0958B9E1-7673-4337-9F0B-A55B103D49DB}"/>
    <dgm:cxn modelId="{277B450D-7E32-2341-96E0-D8BE94E0CC87}" type="presOf" srcId="{FACCD0C8-0222-494C-8B6B-1ACDA0733F3A}" destId="{C4984449-773D-4C04-B64F-D8D1D19C7D47}" srcOrd="0" destOrd="13" presId="urn:microsoft.com/office/officeart/2005/8/layout/hList1"/>
    <dgm:cxn modelId="{1D19D9D0-1675-47FD-B640-E5CF26B1CB9E}" srcId="{69EEC3D8-E25E-4E73-83EB-57A2012CC71D}" destId="{F4B56EA0-2DB8-4C54-8089-EC4523A850D2}" srcOrd="3" destOrd="0" parTransId="{9D370084-3E49-42A6-BDE1-633DF2FEA520}" sibTransId="{2E0BC1BC-7F9F-4BC8-8229-0B3A4D50D244}"/>
    <dgm:cxn modelId="{78D15CC8-D772-6040-AD08-90D0B54E8F63}" type="presOf" srcId="{4B7B00D0-372F-455D-BEED-B2DAA41AC45D}" destId="{4A25122A-8509-4743-BA2B-B6EA2FFDD994}" srcOrd="0" destOrd="6" presId="urn:microsoft.com/office/officeart/2005/8/layout/hList1"/>
    <dgm:cxn modelId="{B3E7ACCE-A3AB-489B-BD3A-2150EBD31148}" srcId="{581C3279-E125-4F5A-A753-51D517C42691}" destId="{F4E9C724-6274-47E7-87CF-848352D972AC}" srcOrd="3" destOrd="0" parTransId="{93E7B181-294A-4CFD-9BB2-CF34BC462FA8}" sibTransId="{6AE1DCEF-E441-4448-A5B7-85DFBA408BE9}"/>
    <dgm:cxn modelId="{C67B206E-3C4B-4FD0-9199-62F56094EC8E}" srcId="{581C3279-E125-4F5A-A753-51D517C42691}" destId="{58D7B777-BA69-44A9-90DC-DCFEC55B0064}" srcOrd="12" destOrd="0" parTransId="{93B5E680-63E9-4184-AF0D-40F5623395BE}" sibTransId="{B651FF06-DD6A-4904-9C01-3690447D6550}"/>
    <dgm:cxn modelId="{B3908E3D-5526-B244-88F9-7A99A6577693}" type="presOf" srcId="{DD8695D9-B585-4F84-BA28-8587DEC9E627}" destId="{C4984449-773D-4C04-B64F-D8D1D19C7D47}" srcOrd="0" destOrd="10" presId="urn:microsoft.com/office/officeart/2005/8/layout/hList1"/>
    <dgm:cxn modelId="{D5B23652-4656-FA4D-8AA0-8F6C936AB2EE}" type="presParOf" srcId="{B26D633E-3FAD-4CE6-9EEE-DB93F365739F}" destId="{C32FDA0F-3B0A-49D4-A2A8-519AC01C903C}" srcOrd="0" destOrd="0" presId="urn:microsoft.com/office/officeart/2005/8/layout/hList1"/>
    <dgm:cxn modelId="{0FB26B5F-18CC-0A4A-AE0F-6C1259A4C38D}" type="presParOf" srcId="{C32FDA0F-3B0A-49D4-A2A8-519AC01C903C}" destId="{891242BE-8B37-4271-8ED4-7B0967B1A0EE}" srcOrd="0" destOrd="0" presId="urn:microsoft.com/office/officeart/2005/8/layout/hList1"/>
    <dgm:cxn modelId="{B67B22F4-F943-6049-8915-268884CEA387}" type="presParOf" srcId="{C32FDA0F-3B0A-49D4-A2A8-519AC01C903C}" destId="{20D800C8-2D3B-4267-ABF2-CEEA602DC1FC}" srcOrd="1" destOrd="0" presId="urn:microsoft.com/office/officeart/2005/8/layout/hList1"/>
    <dgm:cxn modelId="{C4F9C5EE-291D-9040-9D32-42A8242F7BFB}" type="presParOf" srcId="{B26D633E-3FAD-4CE6-9EEE-DB93F365739F}" destId="{C241E0D0-A776-4EA6-8EE6-6191DDAF9E49}" srcOrd="1" destOrd="0" presId="urn:microsoft.com/office/officeart/2005/8/layout/hList1"/>
    <dgm:cxn modelId="{54CE3E59-5D16-C646-9E6A-39AE970F0E82}" type="presParOf" srcId="{B26D633E-3FAD-4CE6-9EEE-DB93F365739F}" destId="{998B52C3-AE51-4715-9288-45FC7B2F9451}" srcOrd="2" destOrd="0" presId="urn:microsoft.com/office/officeart/2005/8/layout/hList1"/>
    <dgm:cxn modelId="{97ABAE12-C7DB-FE41-BA9A-5F8C862B4CCC}" type="presParOf" srcId="{998B52C3-AE51-4715-9288-45FC7B2F9451}" destId="{AC829FE2-D1CC-4364-9EB5-9F0355BE97F9}" srcOrd="0" destOrd="0" presId="urn:microsoft.com/office/officeart/2005/8/layout/hList1"/>
    <dgm:cxn modelId="{024297B3-1E96-5F41-9BA4-A60C07F3CA46}" type="presParOf" srcId="{998B52C3-AE51-4715-9288-45FC7B2F9451}" destId="{C4984449-773D-4C04-B64F-D8D1D19C7D47}" srcOrd="1" destOrd="0" presId="urn:microsoft.com/office/officeart/2005/8/layout/hList1"/>
    <dgm:cxn modelId="{334B7706-1A02-854C-94EF-40122C41F86F}" type="presParOf" srcId="{B26D633E-3FAD-4CE6-9EEE-DB93F365739F}" destId="{F41E241C-E58A-442D-8F6F-69E65BA073FD}" srcOrd="3" destOrd="0" presId="urn:microsoft.com/office/officeart/2005/8/layout/hList1"/>
    <dgm:cxn modelId="{4684DE7D-2C8B-E34A-B542-65B34C33623B}" type="presParOf" srcId="{B26D633E-3FAD-4CE6-9EEE-DB93F365739F}" destId="{5163A059-EA3C-4C61-B025-4E8757649840}" srcOrd="4" destOrd="0" presId="urn:microsoft.com/office/officeart/2005/8/layout/hList1"/>
    <dgm:cxn modelId="{0544CB9B-0941-FC45-8107-0CEC6B2DDF5A}" type="presParOf" srcId="{5163A059-EA3C-4C61-B025-4E8757649840}" destId="{A1E8BBEB-69D4-42F5-B2FB-234DFAD8BD2B}" srcOrd="0" destOrd="0" presId="urn:microsoft.com/office/officeart/2005/8/layout/hList1"/>
    <dgm:cxn modelId="{D269A9EF-0468-4D48-82A5-BFA70BDFCC70}" type="presParOf" srcId="{5163A059-EA3C-4C61-B025-4E8757649840}" destId="{4A25122A-8509-4743-BA2B-B6EA2FFDD99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CC62F6-0F11-4FB5-B59C-6B57788821D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CN" altLang="en-US"/>
        </a:p>
      </dgm:t>
    </dgm:pt>
    <dgm:pt modelId="{BFE9470D-8DCC-4597-8889-D41A440CB44E}">
      <dgm:prSet phldrT="[文本]"/>
      <dgm:spPr/>
      <dgm:t>
        <a:bodyPr/>
        <a:lstStyle/>
        <a:p>
          <a:r>
            <a:rPr lang="en-US" altLang="zh-CN" dirty="0" smtClean="0"/>
            <a:t>Larger Airlines</a:t>
          </a:r>
          <a:endParaRPr lang="zh-CN" altLang="en-US" dirty="0"/>
        </a:p>
      </dgm:t>
    </dgm:pt>
    <dgm:pt modelId="{F4F9E553-8A48-4EDA-B875-E705315BB33E}" type="parTrans" cxnId="{C39FC69D-AD4D-4BAF-8F4B-90CE75031155}">
      <dgm:prSet/>
      <dgm:spPr/>
      <dgm:t>
        <a:bodyPr/>
        <a:lstStyle/>
        <a:p>
          <a:endParaRPr lang="zh-CN" altLang="en-US"/>
        </a:p>
      </dgm:t>
    </dgm:pt>
    <dgm:pt modelId="{CD10718E-D707-498F-B7A7-99D3A9029D69}" type="sibTrans" cxnId="{C39FC69D-AD4D-4BAF-8F4B-90CE75031155}">
      <dgm:prSet/>
      <dgm:spPr/>
      <dgm:t>
        <a:bodyPr/>
        <a:lstStyle/>
        <a:p>
          <a:endParaRPr lang="zh-CN" altLang="en-US"/>
        </a:p>
      </dgm:t>
    </dgm:pt>
    <dgm:pt modelId="{822A326B-5E00-49A5-B075-D31ED3999CE5}">
      <dgm:prSet phldrT="[文本]"/>
      <dgm:spPr/>
      <dgm:t>
        <a:bodyPr/>
        <a:lstStyle/>
        <a:p>
          <a:r>
            <a:rPr lang="en-US" altLang="zh-CN" dirty="0" smtClean="0"/>
            <a:t>More active hedgers of fuel costs</a:t>
          </a:r>
          <a:endParaRPr lang="zh-CN" altLang="en-US" dirty="0"/>
        </a:p>
      </dgm:t>
    </dgm:pt>
    <dgm:pt modelId="{5DDE1B7B-149F-4A94-B4AB-CF9EF47051A7}" type="parTrans" cxnId="{7D2195F0-5502-4EFC-87B7-070F0AB10FBA}">
      <dgm:prSet/>
      <dgm:spPr/>
      <dgm:t>
        <a:bodyPr/>
        <a:lstStyle/>
        <a:p>
          <a:endParaRPr lang="zh-CN" altLang="en-US"/>
        </a:p>
      </dgm:t>
    </dgm:pt>
    <dgm:pt modelId="{2D51A0DE-FCE9-47DA-9287-1C726D5E8C09}" type="sibTrans" cxnId="{7D2195F0-5502-4EFC-87B7-070F0AB10FBA}">
      <dgm:prSet/>
      <dgm:spPr/>
      <dgm:t>
        <a:bodyPr/>
        <a:lstStyle/>
        <a:p>
          <a:endParaRPr lang="zh-CN" altLang="en-US"/>
        </a:p>
      </dgm:t>
    </dgm:pt>
    <dgm:pt modelId="{DE91D295-44D7-4729-A978-FB8E5256C073}">
      <dgm:prSet phldrT="[文本]"/>
      <dgm:spPr/>
      <dgm:t>
        <a:bodyPr/>
        <a:lstStyle/>
        <a:p>
          <a:r>
            <a:rPr lang="en-US" altLang="zh-CN" dirty="0" smtClean="0"/>
            <a:t>Highest costs of financial distress</a:t>
          </a:r>
          <a:endParaRPr lang="zh-CN" altLang="en-US" dirty="0"/>
        </a:p>
      </dgm:t>
    </dgm:pt>
    <dgm:pt modelId="{EEEEF03B-EF1F-4A4D-8C8E-93B3EDCB2D9C}" type="parTrans" cxnId="{D20C5296-0C72-4F7C-9BD4-6237A801C113}">
      <dgm:prSet/>
      <dgm:spPr/>
      <dgm:t>
        <a:bodyPr/>
        <a:lstStyle/>
        <a:p>
          <a:endParaRPr lang="zh-CN" altLang="en-US"/>
        </a:p>
      </dgm:t>
    </dgm:pt>
    <dgm:pt modelId="{CD95ECCA-D888-4E7F-9092-B1A756B0E5C9}" type="sibTrans" cxnId="{D20C5296-0C72-4F7C-9BD4-6237A801C113}">
      <dgm:prSet/>
      <dgm:spPr/>
      <dgm:t>
        <a:bodyPr/>
        <a:lstStyle/>
        <a:p>
          <a:endParaRPr lang="zh-CN" altLang="en-US"/>
        </a:p>
      </dgm:t>
    </dgm:pt>
    <dgm:pt modelId="{C0C0B7D4-A150-47A2-890F-84AC63289F31}">
      <dgm:prSet phldrT="[文本]"/>
      <dgm:spPr/>
      <dgm:t>
        <a:bodyPr/>
        <a:lstStyle/>
        <a:p>
          <a:r>
            <a:rPr lang="en-US" altLang="zh-CN" dirty="0" smtClean="0"/>
            <a:t>Smaller Airlines</a:t>
          </a:r>
          <a:endParaRPr lang="zh-CN" altLang="en-US" dirty="0"/>
        </a:p>
      </dgm:t>
    </dgm:pt>
    <dgm:pt modelId="{1FFC3E2E-8DC0-498E-8D17-B3AD418A3B50}" type="parTrans" cxnId="{24421A06-3C91-4267-9BB1-875F6F01EBFA}">
      <dgm:prSet/>
      <dgm:spPr/>
      <dgm:t>
        <a:bodyPr/>
        <a:lstStyle/>
        <a:p>
          <a:endParaRPr lang="zh-CN" altLang="en-US"/>
        </a:p>
      </dgm:t>
    </dgm:pt>
    <dgm:pt modelId="{CAEF9D9B-D19D-4DE8-9B87-6F084CD3EC60}" type="sibTrans" cxnId="{24421A06-3C91-4267-9BB1-875F6F01EBFA}">
      <dgm:prSet/>
      <dgm:spPr/>
      <dgm:t>
        <a:bodyPr/>
        <a:lstStyle/>
        <a:p>
          <a:endParaRPr lang="zh-CN" altLang="en-US"/>
        </a:p>
      </dgm:t>
    </dgm:pt>
    <dgm:pt modelId="{86968F36-AE8A-4F04-9939-21BF32321675}">
      <dgm:prSet phldrT="[文本]"/>
      <dgm:spPr/>
      <dgm:t>
        <a:bodyPr/>
        <a:lstStyle/>
        <a:p>
          <a:r>
            <a:rPr lang="en-US" altLang="zh-CN" dirty="0" smtClean="0"/>
            <a:t>Lacked sufficient resources</a:t>
          </a:r>
          <a:endParaRPr lang="zh-CN" altLang="en-US" dirty="0"/>
        </a:p>
      </dgm:t>
    </dgm:pt>
    <dgm:pt modelId="{99FE0BCA-3371-44C1-8B9E-96DBA1502476}" type="parTrans" cxnId="{06764EE1-1DF9-4A86-B270-7579285FB291}">
      <dgm:prSet/>
      <dgm:spPr/>
      <dgm:t>
        <a:bodyPr/>
        <a:lstStyle/>
        <a:p>
          <a:endParaRPr lang="zh-CN" altLang="en-US"/>
        </a:p>
      </dgm:t>
    </dgm:pt>
    <dgm:pt modelId="{41E7203C-4FCC-4944-B83F-E7C6391F37E2}" type="sibTrans" cxnId="{06764EE1-1DF9-4A86-B270-7579285FB291}">
      <dgm:prSet/>
      <dgm:spPr/>
      <dgm:t>
        <a:bodyPr/>
        <a:lstStyle/>
        <a:p>
          <a:endParaRPr lang="zh-CN" altLang="en-US"/>
        </a:p>
      </dgm:t>
    </dgm:pt>
    <dgm:pt modelId="{78F90D2C-8EF3-4EC8-8AF2-65DFB6E7C696}">
      <dgm:prSet phldrT="[文本]"/>
      <dgm:spPr/>
      <dgm:t>
        <a:bodyPr/>
        <a:lstStyle/>
        <a:p>
          <a:r>
            <a:rPr lang="en-US" altLang="zh-CN" dirty="0" smtClean="0"/>
            <a:t>Lacked strategic foresight</a:t>
          </a:r>
          <a:endParaRPr lang="zh-CN" altLang="en-US" dirty="0"/>
        </a:p>
      </dgm:t>
    </dgm:pt>
    <dgm:pt modelId="{B8A2AAFB-0CFA-4BDF-8EAA-6EB1BA4583BF}" type="parTrans" cxnId="{72475305-664E-4126-917F-87A98FB8658F}">
      <dgm:prSet/>
      <dgm:spPr/>
      <dgm:t>
        <a:bodyPr/>
        <a:lstStyle/>
        <a:p>
          <a:endParaRPr lang="zh-CN" altLang="en-US"/>
        </a:p>
      </dgm:t>
    </dgm:pt>
    <dgm:pt modelId="{9108D936-B7C5-43F7-AB74-2798C7AA4C1D}" type="sibTrans" cxnId="{72475305-664E-4126-917F-87A98FB8658F}">
      <dgm:prSet/>
      <dgm:spPr/>
      <dgm:t>
        <a:bodyPr/>
        <a:lstStyle/>
        <a:p>
          <a:endParaRPr lang="zh-CN" altLang="en-US"/>
        </a:p>
      </dgm:t>
    </dgm:pt>
    <dgm:pt modelId="{AC0BCA13-3666-4D30-BA36-FB72293550DD}" type="pres">
      <dgm:prSet presAssocID="{42CC62F6-0F11-4FB5-B59C-6B57788821D4}" presName="diagram" presStyleCnt="0">
        <dgm:presLayoutVars>
          <dgm:chPref val="1"/>
          <dgm:dir/>
          <dgm:animOne val="branch"/>
          <dgm:animLvl val="lvl"/>
          <dgm:resizeHandles/>
        </dgm:presLayoutVars>
      </dgm:prSet>
      <dgm:spPr/>
      <dgm:t>
        <a:bodyPr/>
        <a:lstStyle/>
        <a:p>
          <a:endParaRPr lang="zh-CN" altLang="en-US"/>
        </a:p>
      </dgm:t>
    </dgm:pt>
    <dgm:pt modelId="{72371FE1-89AB-4199-81A6-CBA6E4576040}" type="pres">
      <dgm:prSet presAssocID="{BFE9470D-8DCC-4597-8889-D41A440CB44E}" presName="root" presStyleCnt="0"/>
      <dgm:spPr/>
    </dgm:pt>
    <dgm:pt modelId="{9657E22B-D343-4433-A3F1-358A9702811B}" type="pres">
      <dgm:prSet presAssocID="{BFE9470D-8DCC-4597-8889-D41A440CB44E}" presName="rootComposite" presStyleCnt="0"/>
      <dgm:spPr/>
    </dgm:pt>
    <dgm:pt modelId="{9F0B1715-C9BE-4380-B24C-1106B49FC7E5}" type="pres">
      <dgm:prSet presAssocID="{BFE9470D-8DCC-4597-8889-D41A440CB44E}" presName="rootText" presStyleLbl="node1" presStyleIdx="0" presStyleCnt="2"/>
      <dgm:spPr/>
      <dgm:t>
        <a:bodyPr/>
        <a:lstStyle/>
        <a:p>
          <a:endParaRPr lang="zh-CN" altLang="en-US"/>
        </a:p>
      </dgm:t>
    </dgm:pt>
    <dgm:pt modelId="{832B9AFD-4EA7-4DEA-8B62-AF8320678AA9}" type="pres">
      <dgm:prSet presAssocID="{BFE9470D-8DCC-4597-8889-D41A440CB44E}" presName="rootConnector" presStyleLbl="node1" presStyleIdx="0" presStyleCnt="2"/>
      <dgm:spPr/>
      <dgm:t>
        <a:bodyPr/>
        <a:lstStyle/>
        <a:p>
          <a:endParaRPr lang="zh-CN" altLang="en-US"/>
        </a:p>
      </dgm:t>
    </dgm:pt>
    <dgm:pt modelId="{B296F9C7-FF66-47D0-B6E4-AFA5727BCE1D}" type="pres">
      <dgm:prSet presAssocID="{BFE9470D-8DCC-4597-8889-D41A440CB44E}" presName="childShape" presStyleCnt="0"/>
      <dgm:spPr/>
    </dgm:pt>
    <dgm:pt modelId="{EBD8452C-3E8D-4E51-A7A4-B577F9B0831E}" type="pres">
      <dgm:prSet presAssocID="{5DDE1B7B-149F-4A94-B4AB-CF9EF47051A7}" presName="Name13" presStyleLbl="parChTrans1D2" presStyleIdx="0" presStyleCnt="4"/>
      <dgm:spPr/>
      <dgm:t>
        <a:bodyPr/>
        <a:lstStyle/>
        <a:p>
          <a:endParaRPr lang="zh-CN" altLang="en-US"/>
        </a:p>
      </dgm:t>
    </dgm:pt>
    <dgm:pt modelId="{5268DB2F-1C8D-49C5-B759-DAB44D968559}" type="pres">
      <dgm:prSet presAssocID="{822A326B-5E00-49A5-B075-D31ED3999CE5}" presName="childText" presStyleLbl="bgAcc1" presStyleIdx="0" presStyleCnt="4">
        <dgm:presLayoutVars>
          <dgm:bulletEnabled val="1"/>
        </dgm:presLayoutVars>
      </dgm:prSet>
      <dgm:spPr/>
      <dgm:t>
        <a:bodyPr/>
        <a:lstStyle/>
        <a:p>
          <a:endParaRPr lang="zh-CN" altLang="en-US"/>
        </a:p>
      </dgm:t>
    </dgm:pt>
    <dgm:pt modelId="{BB4C7790-3955-4C70-BC4B-C18157E860BC}" type="pres">
      <dgm:prSet presAssocID="{EEEEF03B-EF1F-4A4D-8C8E-93B3EDCB2D9C}" presName="Name13" presStyleLbl="parChTrans1D2" presStyleIdx="1" presStyleCnt="4"/>
      <dgm:spPr/>
      <dgm:t>
        <a:bodyPr/>
        <a:lstStyle/>
        <a:p>
          <a:endParaRPr lang="zh-CN" altLang="en-US"/>
        </a:p>
      </dgm:t>
    </dgm:pt>
    <dgm:pt modelId="{22485B98-8E96-4C13-B42B-A83CA6D27227}" type="pres">
      <dgm:prSet presAssocID="{DE91D295-44D7-4729-A978-FB8E5256C073}" presName="childText" presStyleLbl="bgAcc1" presStyleIdx="1" presStyleCnt="4">
        <dgm:presLayoutVars>
          <dgm:bulletEnabled val="1"/>
        </dgm:presLayoutVars>
      </dgm:prSet>
      <dgm:spPr/>
      <dgm:t>
        <a:bodyPr/>
        <a:lstStyle/>
        <a:p>
          <a:endParaRPr lang="zh-CN" altLang="en-US"/>
        </a:p>
      </dgm:t>
    </dgm:pt>
    <dgm:pt modelId="{3686E554-48A6-4FD9-9717-839028B967FF}" type="pres">
      <dgm:prSet presAssocID="{C0C0B7D4-A150-47A2-890F-84AC63289F31}" presName="root" presStyleCnt="0"/>
      <dgm:spPr/>
    </dgm:pt>
    <dgm:pt modelId="{907B6860-A49D-4AB7-8F4D-F7E832B7D8A9}" type="pres">
      <dgm:prSet presAssocID="{C0C0B7D4-A150-47A2-890F-84AC63289F31}" presName="rootComposite" presStyleCnt="0"/>
      <dgm:spPr/>
    </dgm:pt>
    <dgm:pt modelId="{ECFBD98C-D16C-4CEC-927E-9362C70A6441}" type="pres">
      <dgm:prSet presAssocID="{C0C0B7D4-A150-47A2-890F-84AC63289F31}" presName="rootText" presStyleLbl="node1" presStyleIdx="1" presStyleCnt="2"/>
      <dgm:spPr/>
      <dgm:t>
        <a:bodyPr/>
        <a:lstStyle/>
        <a:p>
          <a:endParaRPr lang="zh-CN" altLang="en-US"/>
        </a:p>
      </dgm:t>
    </dgm:pt>
    <dgm:pt modelId="{C111B7EC-7186-4C2A-8D91-3FC6CE5B055B}" type="pres">
      <dgm:prSet presAssocID="{C0C0B7D4-A150-47A2-890F-84AC63289F31}" presName="rootConnector" presStyleLbl="node1" presStyleIdx="1" presStyleCnt="2"/>
      <dgm:spPr/>
      <dgm:t>
        <a:bodyPr/>
        <a:lstStyle/>
        <a:p>
          <a:endParaRPr lang="zh-CN" altLang="en-US"/>
        </a:p>
      </dgm:t>
    </dgm:pt>
    <dgm:pt modelId="{7EDF72C1-8C5A-4DC6-BCDE-ACDBC44D12D1}" type="pres">
      <dgm:prSet presAssocID="{C0C0B7D4-A150-47A2-890F-84AC63289F31}" presName="childShape" presStyleCnt="0"/>
      <dgm:spPr/>
    </dgm:pt>
    <dgm:pt modelId="{CB6C8E86-BC2D-409A-9612-C1F0E39EFEA4}" type="pres">
      <dgm:prSet presAssocID="{99FE0BCA-3371-44C1-8B9E-96DBA1502476}" presName="Name13" presStyleLbl="parChTrans1D2" presStyleIdx="2" presStyleCnt="4"/>
      <dgm:spPr/>
      <dgm:t>
        <a:bodyPr/>
        <a:lstStyle/>
        <a:p>
          <a:endParaRPr lang="zh-CN" altLang="en-US"/>
        </a:p>
      </dgm:t>
    </dgm:pt>
    <dgm:pt modelId="{089C7976-C4DE-4A99-8F74-EE011F22817E}" type="pres">
      <dgm:prSet presAssocID="{86968F36-AE8A-4F04-9939-21BF32321675}" presName="childText" presStyleLbl="bgAcc1" presStyleIdx="2" presStyleCnt="4">
        <dgm:presLayoutVars>
          <dgm:bulletEnabled val="1"/>
        </dgm:presLayoutVars>
      </dgm:prSet>
      <dgm:spPr/>
      <dgm:t>
        <a:bodyPr/>
        <a:lstStyle/>
        <a:p>
          <a:endParaRPr lang="zh-CN" altLang="en-US"/>
        </a:p>
      </dgm:t>
    </dgm:pt>
    <dgm:pt modelId="{7DD46117-D1B4-41AF-BC37-E9AD2253A997}" type="pres">
      <dgm:prSet presAssocID="{B8A2AAFB-0CFA-4BDF-8EAA-6EB1BA4583BF}" presName="Name13" presStyleLbl="parChTrans1D2" presStyleIdx="3" presStyleCnt="4"/>
      <dgm:spPr/>
      <dgm:t>
        <a:bodyPr/>
        <a:lstStyle/>
        <a:p>
          <a:endParaRPr lang="zh-CN" altLang="en-US"/>
        </a:p>
      </dgm:t>
    </dgm:pt>
    <dgm:pt modelId="{36DDD000-13D9-4D8F-BB97-8196E5CA4EA0}" type="pres">
      <dgm:prSet presAssocID="{78F90D2C-8EF3-4EC8-8AF2-65DFB6E7C696}" presName="childText" presStyleLbl="bgAcc1" presStyleIdx="3" presStyleCnt="4">
        <dgm:presLayoutVars>
          <dgm:bulletEnabled val="1"/>
        </dgm:presLayoutVars>
      </dgm:prSet>
      <dgm:spPr/>
      <dgm:t>
        <a:bodyPr/>
        <a:lstStyle/>
        <a:p>
          <a:endParaRPr lang="zh-CN" altLang="en-US"/>
        </a:p>
      </dgm:t>
    </dgm:pt>
  </dgm:ptLst>
  <dgm:cxnLst>
    <dgm:cxn modelId="{22489AD1-10ED-6E45-A75E-6265BBD70C32}" type="presOf" srcId="{99FE0BCA-3371-44C1-8B9E-96DBA1502476}" destId="{CB6C8E86-BC2D-409A-9612-C1F0E39EFEA4}" srcOrd="0" destOrd="0" presId="urn:microsoft.com/office/officeart/2005/8/layout/hierarchy3"/>
    <dgm:cxn modelId="{B7890170-670E-A64F-AEB8-E5B810AAE0F8}" type="presOf" srcId="{B8A2AAFB-0CFA-4BDF-8EAA-6EB1BA4583BF}" destId="{7DD46117-D1B4-41AF-BC37-E9AD2253A997}" srcOrd="0" destOrd="0" presId="urn:microsoft.com/office/officeart/2005/8/layout/hierarchy3"/>
    <dgm:cxn modelId="{D6871BF9-67A5-0E4C-B786-B918959AAD17}" type="presOf" srcId="{86968F36-AE8A-4F04-9939-21BF32321675}" destId="{089C7976-C4DE-4A99-8F74-EE011F22817E}" srcOrd="0" destOrd="0" presId="urn:microsoft.com/office/officeart/2005/8/layout/hierarchy3"/>
    <dgm:cxn modelId="{316CAA0B-A6D7-8E4B-A3D4-73B4BD95F00A}" type="presOf" srcId="{78F90D2C-8EF3-4EC8-8AF2-65DFB6E7C696}" destId="{36DDD000-13D9-4D8F-BB97-8196E5CA4EA0}" srcOrd="0" destOrd="0" presId="urn:microsoft.com/office/officeart/2005/8/layout/hierarchy3"/>
    <dgm:cxn modelId="{24421A06-3C91-4267-9BB1-875F6F01EBFA}" srcId="{42CC62F6-0F11-4FB5-B59C-6B57788821D4}" destId="{C0C0B7D4-A150-47A2-890F-84AC63289F31}" srcOrd="1" destOrd="0" parTransId="{1FFC3E2E-8DC0-498E-8D17-B3AD418A3B50}" sibTransId="{CAEF9D9B-D19D-4DE8-9B87-6F084CD3EC60}"/>
    <dgm:cxn modelId="{DCD60547-F3DC-8946-8156-EBFF099BFFF6}" type="presOf" srcId="{DE91D295-44D7-4729-A978-FB8E5256C073}" destId="{22485B98-8E96-4C13-B42B-A83CA6D27227}" srcOrd="0" destOrd="0" presId="urn:microsoft.com/office/officeart/2005/8/layout/hierarchy3"/>
    <dgm:cxn modelId="{80D3E002-E570-DF43-B60E-FC1872EE2080}" type="presOf" srcId="{C0C0B7D4-A150-47A2-890F-84AC63289F31}" destId="{ECFBD98C-D16C-4CEC-927E-9362C70A6441}" srcOrd="0" destOrd="0" presId="urn:microsoft.com/office/officeart/2005/8/layout/hierarchy3"/>
    <dgm:cxn modelId="{06764EE1-1DF9-4A86-B270-7579285FB291}" srcId="{C0C0B7D4-A150-47A2-890F-84AC63289F31}" destId="{86968F36-AE8A-4F04-9939-21BF32321675}" srcOrd="0" destOrd="0" parTransId="{99FE0BCA-3371-44C1-8B9E-96DBA1502476}" sibTransId="{41E7203C-4FCC-4944-B83F-E7C6391F37E2}"/>
    <dgm:cxn modelId="{7D2195F0-5502-4EFC-87B7-070F0AB10FBA}" srcId="{BFE9470D-8DCC-4597-8889-D41A440CB44E}" destId="{822A326B-5E00-49A5-B075-D31ED3999CE5}" srcOrd="0" destOrd="0" parTransId="{5DDE1B7B-149F-4A94-B4AB-CF9EF47051A7}" sibTransId="{2D51A0DE-FCE9-47DA-9287-1C726D5E8C09}"/>
    <dgm:cxn modelId="{A218A17E-1449-CE46-9E8F-E3F264A0DB54}" type="presOf" srcId="{BFE9470D-8DCC-4597-8889-D41A440CB44E}" destId="{832B9AFD-4EA7-4DEA-8B62-AF8320678AA9}" srcOrd="1" destOrd="0" presId="urn:microsoft.com/office/officeart/2005/8/layout/hierarchy3"/>
    <dgm:cxn modelId="{A2BD1FC4-D9D2-3044-AC18-3AD92C8FF104}" type="presOf" srcId="{C0C0B7D4-A150-47A2-890F-84AC63289F31}" destId="{C111B7EC-7186-4C2A-8D91-3FC6CE5B055B}" srcOrd="1" destOrd="0" presId="urn:microsoft.com/office/officeart/2005/8/layout/hierarchy3"/>
    <dgm:cxn modelId="{4AF076C4-62E5-E44E-9E14-25F601360DEA}" type="presOf" srcId="{EEEEF03B-EF1F-4A4D-8C8E-93B3EDCB2D9C}" destId="{BB4C7790-3955-4C70-BC4B-C18157E860BC}" srcOrd="0" destOrd="0" presId="urn:microsoft.com/office/officeart/2005/8/layout/hierarchy3"/>
    <dgm:cxn modelId="{72475305-664E-4126-917F-87A98FB8658F}" srcId="{C0C0B7D4-A150-47A2-890F-84AC63289F31}" destId="{78F90D2C-8EF3-4EC8-8AF2-65DFB6E7C696}" srcOrd="1" destOrd="0" parTransId="{B8A2AAFB-0CFA-4BDF-8EAA-6EB1BA4583BF}" sibTransId="{9108D936-B7C5-43F7-AB74-2798C7AA4C1D}"/>
    <dgm:cxn modelId="{3FBB0739-0D05-9B4E-97BA-4219C582006A}" type="presOf" srcId="{5DDE1B7B-149F-4A94-B4AB-CF9EF47051A7}" destId="{EBD8452C-3E8D-4E51-A7A4-B577F9B0831E}" srcOrd="0" destOrd="0" presId="urn:microsoft.com/office/officeart/2005/8/layout/hierarchy3"/>
    <dgm:cxn modelId="{D20C5296-0C72-4F7C-9BD4-6237A801C113}" srcId="{BFE9470D-8DCC-4597-8889-D41A440CB44E}" destId="{DE91D295-44D7-4729-A978-FB8E5256C073}" srcOrd="1" destOrd="0" parTransId="{EEEEF03B-EF1F-4A4D-8C8E-93B3EDCB2D9C}" sibTransId="{CD95ECCA-D888-4E7F-9092-B1A756B0E5C9}"/>
    <dgm:cxn modelId="{CA787AA9-A0EF-B74A-B11E-067FEE1924D7}" type="presOf" srcId="{822A326B-5E00-49A5-B075-D31ED3999CE5}" destId="{5268DB2F-1C8D-49C5-B759-DAB44D968559}" srcOrd="0" destOrd="0" presId="urn:microsoft.com/office/officeart/2005/8/layout/hierarchy3"/>
    <dgm:cxn modelId="{84F79896-C6DF-384F-BE68-2A7F6B4B1152}" type="presOf" srcId="{BFE9470D-8DCC-4597-8889-D41A440CB44E}" destId="{9F0B1715-C9BE-4380-B24C-1106B49FC7E5}" srcOrd="0" destOrd="0" presId="urn:microsoft.com/office/officeart/2005/8/layout/hierarchy3"/>
    <dgm:cxn modelId="{532300AF-7A4C-1E4B-B001-2F60E8D8F422}" type="presOf" srcId="{42CC62F6-0F11-4FB5-B59C-6B57788821D4}" destId="{AC0BCA13-3666-4D30-BA36-FB72293550DD}" srcOrd="0" destOrd="0" presId="urn:microsoft.com/office/officeart/2005/8/layout/hierarchy3"/>
    <dgm:cxn modelId="{C39FC69D-AD4D-4BAF-8F4B-90CE75031155}" srcId="{42CC62F6-0F11-4FB5-B59C-6B57788821D4}" destId="{BFE9470D-8DCC-4597-8889-D41A440CB44E}" srcOrd="0" destOrd="0" parTransId="{F4F9E553-8A48-4EDA-B875-E705315BB33E}" sibTransId="{CD10718E-D707-498F-B7A7-99D3A9029D69}"/>
    <dgm:cxn modelId="{76A6CD8B-BBBE-F140-B71D-4632EF0A6532}" type="presParOf" srcId="{AC0BCA13-3666-4D30-BA36-FB72293550DD}" destId="{72371FE1-89AB-4199-81A6-CBA6E4576040}" srcOrd="0" destOrd="0" presId="urn:microsoft.com/office/officeart/2005/8/layout/hierarchy3"/>
    <dgm:cxn modelId="{0755CAD1-4041-4742-9940-20619FA634B9}" type="presParOf" srcId="{72371FE1-89AB-4199-81A6-CBA6E4576040}" destId="{9657E22B-D343-4433-A3F1-358A9702811B}" srcOrd="0" destOrd="0" presId="urn:microsoft.com/office/officeart/2005/8/layout/hierarchy3"/>
    <dgm:cxn modelId="{369FB5C9-8898-E84A-AFE5-7F6BF2A2A456}" type="presParOf" srcId="{9657E22B-D343-4433-A3F1-358A9702811B}" destId="{9F0B1715-C9BE-4380-B24C-1106B49FC7E5}" srcOrd="0" destOrd="0" presId="urn:microsoft.com/office/officeart/2005/8/layout/hierarchy3"/>
    <dgm:cxn modelId="{4B22D343-4C2E-D846-BA45-0E3127402215}" type="presParOf" srcId="{9657E22B-D343-4433-A3F1-358A9702811B}" destId="{832B9AFD-4EA7-4DEA-8B62-AF8320678AA9}" srcOrd="1" destOrd="0" presId="urn:microsoft.com/office/officeart/2005/8/layout/hierarchy3"/>
    <dgm:cxn modelId="{9F3CEECD-07EB-A241-9972-1BD2965FE7B7}" type="presParOf" srcId="{72371FE1-89AB-4199-81A6-CBA6E4576040}" destId="{B296F9C7-FF66-47D0-B6E4-AFA5727BCE1D}" srcOrd="1" destOrd="0" presId="urn:microsoft.com/office/officeart/2005/8/layout/hierarchy3"/>
    <dgm:cxn modelId="{96200F1F-5444-3242-909F-9067BE4BA9CC}" type="presParOf" srcId="{B296F9C7-FF66-47D0-B6E4-AFA5727BCE1D}" destId="{EBD8452C-3E8D-4E51-A7A4-B577F9B0831E}" srcOrd="0" destOrd="0" presId="urn:microsoft.com/office/officeart/2005/8/layout/hierarchy3"/>
    <dgm:cxn modelId="{E145C98F-D9C5-DF43-A572-CC12A72AF999}" type="presParOf" srcId="{B296F9C7-FF66-47D0-B6E4-AFA5727BCE1D}" destId="{5268DB2F-1C8D-49C5-B759-DAB44D968559}" srcOrd="1" destOrd="0" presId="urn:microsoft.com/office/officeart/2005/8/layout/hierarchy3"/>
    <dgm:cxn modelId="{4D3AC193-0579-4E48-AE7D-C2AAB146BB75}" type="presParOf" srcId="{B296F9C7-FF66-47D0-B6E4-AFA5727BCE1D}" destId="{BB4C7790-3955-4C70-BC4B-C18157E860BC}" srcOrd="2" destOrd="0" presId="urn:microsoft.com/office/officeart/2005/8/layout/hierarchy3"/>
    <dgm:cxn modelId="{D7EBECD6-3251-CB46-B917-4F58CA2B9BA8}" type="presParOf" srcId="{B296F9C7-FF66-47D0-B6E4-AFA5727BCE1D}" destId="{22485B98-8E96-4C13-B42B-A83CA6D27227}" srcOrd="3" destOrd="0" presId="urn:microsoft.com/office/officeart/2005/8/layout/hierarchy3"/>
    <dgm:cxn modelId="{E3E5D0DD-9872-5C40-976E-6D989D867994}" type="presParOf" srcId="{AC0BCA13-3666-4D30-BA36-FB72293550DD}" destId="{3686E554-48A6-4FD9-9717-839028B967FF}" srcOrd="1" destOrd="0" presId="urn:microsoft.com/office/officeart/2005/8/layout/hierarchy3"/>
    <dgm:cxn modelId="{6803D882-9AB2-8440-8077-661235EB34C9}" type="presParOf" srcId="{3686E554-48A6-4FD9-9717-839028B967FF}" destId="{907B6860-A49D-4AB7-8F4D-F7E832B7D8A9}" srcOrd="0" destOrd="0" presId="urn:microsoft.com/office/officeart/2005/8/layout/hierarchy3"/>
    <dgm:cxn modelId="{23ABC4E3-88B8-F44C-9223-EFF0829B919F}" type="presParOf" srcId="{907B6860-A49D-4AB7-8F4D-F7E832B7D8A9}" destId="{ECFBD98C-D16C-4CEC-927E-9362C70A6441}" srcOrd="0" destOrd="0" presId="urn:microsoft.com/office/officeart/2005/8/layout/hierarchy3"/>
    <dgm:cxn modelId="{C6203FC4-33C7-984A-818E-568933B3DDED}" type="presParOf" srcId="{907B6860-A49D-4AB7-8F4D-F7E832B7D8A9}" destId="{C111B7EC-7186-4C2A-8D91-3FC6CE5B055B}" srcOrd="1" destOrd="0" presId="urn:microsoft.com/office/officeart/2005/8/layout/hierarchy3"/>
    <dgm:cxn modelId="{877F9138-D841-AA44-AF50-03D7D6EE47F5}" type="presParOf" srcId="{3686E554-48A6-4FD9-9717-839028B967FF}" destId="{7EDF72C1-8C5A-4DC6-BCDE-ACDBC44D12D1}" srcOrd="1" destOrd="0" presId="urn:microsoft.com/office/officeart/2005/8/layout/hierarchy3"/>
    <dgm:cxn modelId="{EE7F5254-7FD2-0B41-B128-E2CB69B6DD47}" type="presParOf" srcId="{7EDF72C1-8C5A-4DC6-BCDE-ACDBC44D12D1}" destId="{CB6C8E86-BC2D-409A-9612-C1F0E39EFEA4}" srcOrd="0" destOrd="0" presId="urn:microsoft.com/office/officeart/2005/8/layout/hierarchy3"/>
    <dgm:cxn modelId="{CBDBA280-6CF3-D949-98D4-F68F61B0966E}" type="presParOf" srcId="{7EDF72C1-8C5A-4DC6-BCDE-ACDBC44D12D1}" destId="{089C7976-C4DE-4A99-8F74-EE011F22817E}" srcOrd="1" destOrd="0" presId="urn:microsoft.com/office/officeart/2005/8/layout/hierarchy3"/>
    <dgm:cxn modelId="{0BEAF43A-2C2D-9E49-9213-130E37BA244D}" type="presParOf" srcId="{7EDF72C1-8C5A-4DC6-BCDE-ACDBC44D12D1}" destId="{7DD46117-D1B4-41AF-BC37-E9AD2253A997}" srcOrd="2" destOrd="0" presId="urn:microsoft.com/office/officeart/2005/8/layout/hierarchy3"/>
    <dgm:cxn modelId="{19F6C099-5B13-334A-8975-274346823619}" type="presParOf" srcId="{7EDF72C1-8C5A-4DC6-BCDE-ACDBC44D12D1}" destId="{36DDD000-13D9-4D8F-BB97-8196E5CA4EA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CC4C1-0912-4CA9-BDE8-0BB15CB0C680}">
      <dsp:nvSpPr>
        <dsp:cNvPr id="0" name=""/>
        <dsp:cNvSpPr/>
      </dsp:nvSpPr>
      <dsp:spPr>
        <a:xfrm>
          <a:off x="0" y="17607"/>
          <a:ext cx="7560840" cy="1417657"/>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altLang="zh-CN" sz="2000" kern="1200" dirty="0" smtClean="0"/>
            <a:t>Global Airline Industry</a:t>
          </a:r>
          <a:endParaRPr lang="zh-CN" altLang="en-US" sz="2000" kern="1200" dirty="0"/>
        </a:p>
        <a:p>
          <a:pPr marL="171450" lvl="1" indent="-171450" algn="l" defTabSz="711200">
            <a:lnSpc>
              <a:spcPct val="90000"/>
            </a:lnSpc>
            <a:spcBef>
              <a:spcPct val="0"/>
            </a:spcBef>
            <a:spcAft>
              <a:spcPct val="15000"/>
            </a:spcAft>
            <a:buChar char="••"/>
          </a:pPr>
          <a:r>
            <a:rPr lang="en-US" altLang="zh-CN" sz="1600" kern="1200" dirty="0" smtClean="0"/>
            <a:t>General Information</a:t>
          </a:r>
          <a:endParaRPr lang="zh-CN" altLang="en-US" sz="1600" kern="1200" dirty="0"/>
        </a:p>
      </dsp:txBody>
      <dsp:txXfrm>
        <a:off x="1653933" y="17607"/>
        <a:ext cx="5906906" cy="1417657"/>
      </dsp:txXfrm>
    </dsp:sp>
    <dsp:sp modelId="{6D6D517F-9C45-4153-A581-BC2110F61BAB}">
      <dsp:nvSpPr>
        <dsp:cNvPr id="0" name=""/>
        <dsp:cNvSpPr/>
      </dsp:nvSpPr>
      <dsp:spPr>
        <a:xfrm>
          <a:off x="141765" y="72011"/>
          <a:ext cx="1512168" cy="12736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24B10-BE29-4B04-9B68-CACAFAF8F9F6}">
      <dsp:nvSpPr>
        <dsp:cNvPr id="0" name=""/>
        <dsp:cNvSpPr/>
      </dsp:nvSpPr>
      <dsp:spPr>
        <a:xfrm>
          <a:off x="0" y="3024331"/>
          <a:ext cx="7560840" cy="1417657"/>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altLang="zh-CN" sz="2000" kern="1200" dirty="0" smtClean="0"/>
            <a:t>Southwest Airlines</a:t>
          </a:r>
          <a:endParaRPr lang="zh-CN" altLang="en-US" sz="2000" kern="1200" dirty="0"/>
        </a:p>
        <a:p>
          <a:pPr marL="171450" lvl="1" indent="-171450" algn="l" defTabSz="711200">
            <a:lnSpc>
              <a:spcPct val="90000"/>
            </a:lnSpc>
            <a:spcBef>
              <a:spcPct val="0"/>
            </a:spcBef>
            <a:spcAft>
              <a:spcPct val="15000"/>
            </a:spcAft>
            <a:buChar char="••"/>
          </a:pPr>
          <a:r>
            <a:rPr lang="en-US" altLang="zh-CN" sz="1600" kern="1200" dirty="0" smtClean="0"/>
            <a:t> Company Overview</a:t>
          </a:r>
          <a:endParaRPr lang="zh-CN" altLang="en-US" sz="1600" kern="1200" dirty="0"/>
        </a:p>
        <a:p>
          <a:pPr marL="171450" lvl="1" indent="-171450" algn="l" defTabSz="711200">
            <a:lnSpc>
              <a:spcPct val="90000"/>
            </a:lnSpc>
            <a:spcBef>
              <a:spcPct val="0"/>
            </a:spcBef>
            <a:spcAft>
              <a:spcPct val="15000"/>
            </a:spcAft>
            <a:buChar char="••"/>
          </a:pPr>
          <a:r>
            <a:rPr lang="en-US" altLang="zh-CN" sz="1600" kern="1200" dirty="0" smtClean="0"/>
            <a:t> Financial Statement</a:t>
          </a:r>
          <a:endParaRPr lang="zh-CN" altLang="en-US" sz="1600" kern="1200" dirty="0"/>
        </a:p>
        <a:p>
          <a:pPr marL="171450" lvl="1" indent="-171450" algn="l" defTabSz="711200">
            <a:lnSpc>
              <a:spcPct val="90000"/>
            </a:lnSpc>
            <a:spcBef>
              <a:spcPct val="0"/>
            </a:spcBef>
            <a:spcAft>
              <a:spcPct val="15000"/>
            </a:spcAft>
            <a:buChar char="••"/>
          </a:pPr>
          <a:r>
            <a:rPr lang="en-US" altLang="zh-CN" sz="1600" kern="1200" dirty="0" smtClean="0"/>
            <a:t> Risk Management</a:t>
          </a:r>
          <a:endParaRPr lang="zh-CN" altLang="en-US" sz="1600" kern="1200" dirty="0"/>
        </a:p>
      </dsp:txBody>
      <dsp:txXfrm>
        <a:off x="1653933" y="3024331"/>
        <a:ext cx="5906906" cy="1417657"/>
      </dsp:txXfrm>
    </dsp:sp>
    <dsp:sp modelId="{02470205-F2DD-4261-BD49-33BD6CD51A40}">
      <dsp:nvSpPr>
        <dsp:cNvPr id="0" name=""/>
        <dsp:cNvSpPr/>
      </dsp:nvSpPr>
      <dsp:spPr>
        <a:xfrm>
          <a:off x="72009" y="3168351"/>
          <a:ext cx="1512168" cy="113412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0CAC07-49EF-45BF-81D2-B69064D9A987}">
      <dsp:nvSpPr>
        <dsp:cNvPr id="0" name=""/>
        <dsp:cNvSpPr/>
      </dsp:nvSpPr>
      <dsp:spPr>
        <a:xfrm>
          <a:off x="0" y="1512172"/>
          <a:ext cx="7560840" cy="1417657"/>
        </a:xfrm>
        <a:prstGeom prst="roundRect">
          <a:avLst>
            <a:gd name="adj" fmla="val 10000"/>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altLang="zh-CN" sz="2000" kern="1200" dirty="0" smtClean="0"/>
            <a:t>Singapore Airlines</a:t>
          </a:r>
          <a:endParaRPr lang="zh-CN" altLang="en-US" sz="2000" kern="1200" dirty="0"/>
        </a:p>
        <a:p>
          <a:pPr marL="171450" lvl="1" indent="-171450" algn="l" defTabSz="711200">
            <a:lnSpc>
              <a:spcPct val="90000"/>
            </a:lnSpc>
            <a:spcBef>
              <a:spcPct val="0"/>
            </a:spcBef>
            <a:spcAft>
              <a:spcPct val="15000"/>
            </a:spcAft>
            <a:buChar char="••"/>
          </a:pPr>
          <a:r>
            <a:rPr lang="en-US" altLang="zh-CN" sz="1600" kern="1200" dirty="0" smtClean="0"/>
            <a:t> Company Overview</a:t>
          </a:r>
          <a:endParaRPr lang="zh-CN" altLang="en-US" sz="1600" kern="1200" dirty="0"/>
        </a:p>
        <a:p>
          <a:pPr marL="171450" lvl="1" indent="-171450" algn="l" defTabSz="711200">
            <a:lnSpc>
              <a:spcPct val="90000"/>
            </a:lnSpc>
            <a:spcBef>
              <a:spcPct val="0"/>
            </a:spcBef>
            <a:spcAft>
              <a:spcPct val="15000"/>
            </a:spcAft>
            <a:buChar char="••"/>
          </a:pPr>
          <a:r>
            <a:rPr lang="en-US" altLang="zh-CN" sz="1600" kern="1200" dirty="0" smtClean="0"/>
            <a:t> Financial  Statement</a:t>
          </a:r>
          <a:endParaRPr lang="zh-CN" altLang="en-US" sz="1600" kern="1200" dirty="0"/>
        </a:p>
        <a:p>
          <a:pPr marL="171450" lvl="1" indent="-171450" algn="l" defTabSz="711200">
            <a:lnSpc>
              <a:spcPct val="90000"/>
            </a:lnSpc>
            <a:spcBef>
              <a:spcPct val="0"/>
            </a:spcBef>
            <a:spcAft>
              <a:spcPct val="15000"/>
            </a:spcAft>
            <a:buChar char="••"/>
          </a:pPr>
          <a:r>
            <a:rPr lang="en-US" altLang="zh-CN" sz="1600" kern="1200" dirty="0" smtClean="0"/>
            <a:t>Risk Management</a:t>
          </a:r>
          <a:endParaRPr lang="zh-CN" altLang="en-US" sz="1600" kern="1200" dirty="0"/>
        </a:p>
      </dsp:txBody>
      <dsp:txXfrm>
        <a:off x="1653933" y="1512172"/>
        <a:ext cx="5906906" cy="1417657"/>
      </dsp:txXfrm>
    </dsp:sp>
    <dsp:sp modelId="{AEC94C2B-E193-4EF4-B45F-F45ED0F7A38C}">
      <dsp:nvSpPr>
        <dsp:cNvPr id="0" name=""/>
        <dsp:cNvSpPr/>
      </dsp:nvSpPr>
      <dsp:spPr>
        <a:xfrm>
          <a:off x="72009" y="1656186"/>
          <a:ext cx="1512168" cy="113412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D897A-2104-4A39-8D9B-D889DE6E7239}">
      <dsp:nvSpPr>
        <dsp:cNvPr id="0" name=""/>
        <dsp:cNvSpPr/>
      </dsp:nvSpPr>
      <dsp:spPr>
        <a:xfrm>
          <a:off x="1372671" y="891060"/>
          <a:ext cx="2570745" cy="171468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Extended Network through codeshare agreements</a:t>
          </a:r>
        </a:p>
      </dsp:txBody>
      <dsp:txXfrm>
        <a:off x="1783990" y="891060"/>
        <a:ext cx="2159426" cy="1714687"/>
      </dsp:txXfrm>
    </dsp:sp>
    <dsp:sp modelId="{60FBD2B4-7B50-43E5-B38E-0F2BBB612194}">
      <dsp:nvSpPr>
        <dsp:cNvPr id="0" name=""/>
        <dsp:cNvSpPr/>
      </dsp:nvSpPr>
      <dsp:spPr>
        <a:xfrm>
          <a:off x="1372671" y="2605747"/>
          <a:ext cx="2570745" cy="171468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Cost reductions and traveler benefits</a:t>
          </a:r>
          <a:endParaRPr lang="zh-CN" altLang="en-US" sz="2000" kern="1200" dirty="0"/>
        </a:p>
      </dsp:txBody>
      <dsp:txXfrm>
        <a:off x="1783990" y="2605747"/>
        <a:ext cx="2159426" cy="1714687"/>
      </dsp:txXfrm>
    </dsp:sp>
    <dsp:sp modelId="{A9149D90-E21B-4B0F-B457-9E75CA0CD9F6}">
      <dsp:nvSpPr>
        <dsp:cNvPr id="0" name=""/>
        <dsp:cNvSpPr/>
      </dsp:nvSpPr>
      <dsp:spPr>
        <a:xfrm>
          <a:off x="1607" y="205528"/>
          <a:ext cx="1713830" cy="171383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altLang="zh-CN" sz="4200" kern="1200" dirty="0" smtClean="0"/>
            <a:t>Pros</a:t>
          </a:r>
          <a:endParaRPr lang="zh-CN" altLang="en-US" sz="4200" kern="1200" dirty="0"/>
        </a:p>
      </dsp:txBody>
      <dsp:txXfrm>
        <a:off x="252592" y="456513"/>
        <a:ext cx="1211860" cy="1211860"/>
      </dsp:txXfrm>
    </dsp:sp>
    <dsp:sp modelId="{EA4CA1D5-57D7-4D04-A499-6D19189A3E4E}">
      <dsp:nvSpPr>
        <dsp:cNvPr id="0" name=""/>
        <dsp:cNvSpPr/>
      </dsp:nvSpPr>
      <dsp:spPr>
        <a:xfrm>
          <a:off x="5657247" y="891060"/>
          <a:ext cx="2570745" cy="171468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dirty="0" smtClean="0"/>
            <a:t>Less competition can cause higher prices</a:t>
          </a:r>
          <a:endParaRPr lang="zh-CN" altLang="en-US" sz="2000" kern="1200" dirty="0"/>
        </a:p>
      </dsp:txBody>
      <dsp:txXfrm>
        <a:off x="6068566" y="891060"/>
        <a:ext cx="2159426" cy="1714687"/>
      </dsp:txXfrm>
    </dsp:sp>
    <dsp:sp modelId="{113EF278-C03B-4240-8ECC-8E21B3F70497}">
      <dsp:nvSpPr>
        <dsp:cNvPr id="0" name=""/>
        <dsp:cNvSpPr/>
      </dsp:nvSpPr>
      <dsp:spPr>
        <a:xfrm>
          <a:off x="5657247" y="2605747"/>
          <a:ext cx="2570745" cy="171468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n-US" sz="2000" kern="1200" smtClean="0"/>
            <a:t>Less frequent flights</a:t>
          </a:r>
          <a:endParaRPr lang="zh-CN" altLang="en-US" sz="2000" kern="1200" dirty="0"/>
        </a:p>
      </dsp:txBody>
      <dsp:txXfrm>
        <a:off x="6068566" y="2605747"/>
        <a:ext cx="2159426" cy="1714687"/>
      </dsp:txXfrm>
    </dsp:sp>
    <dsp:sp modelId="{08D51038-B540-4FE0-844C-B698AAA738D6}">
      <dsp:nvSpPr>
        <dsp:cNvPr id="0" name=""/>
        <dsp:cNvSpPr/>
      </dsp:nvSpPr>
      <dsp:spPr>
        <a:xfrm>
          <a:off x="4286183" y="205528"/>
          <a:ext cx="1713830" cy="1713830"/>
        </a:xfrm>
        <a:prstGeom prst="ellipse">
          <a:avLst/>
        </a:prstGeom>
        <a:solidFill>
          <a:schemeClr val="accent1">
            <a:hueOff val="0"/>
            <a:satOff val="0"/>
            <a:lumOff val="0"/>
            <a:alphaOff val="0"/>
          </a:schemeClr>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866900">
            <a:lnSpc>
              <a:spcPct val="90000"/>
            </a:lnSpc>
            <a:spcBef>
              <a:spcPct val="0"/>
            </a:spcBef>
            <a:spcAft>
              <a:spcPct val="35000"/>
            </a:spcAft>
          </a:pPr>
          <a:r>
            <a:rPr lang="en-US" altLang="zh-CN" sz="4200" kern="1200" dirty="0" smtClean="0"/>
            <a:t>Cons</a:t>
          </a:r>
          <a:endParaRPr lang="zh-CN" altLang="en-US" sz="4200" kern="1200" dirty="0"/>
        </a:p>
      </dsp:txBody>
      <dsp:txXfrm>
        <a:off x="4537168" y="456513"/>
        <a:ext cx="1211860" cy="1211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242BE-8B37-4271-8ED4-7B0967B1A0EE}">
      <dsp:nvSpPr>
        <dsp:cNvPr id="0" name=""/>
        <dsp:cNvSpPr/>
      </dsp:nvSpPr>
      <dsp:spPr>
        <a:xfrm>
          <a:off x="2587" y="45757"/>
          <a:ext cx="2523092" cy="345600"/>
        </a:xfrm>
        <a:prstGeom prst="rect">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altLang="zh-CN" sz="1200" kern="1200" dirty="0" err="1" smtClean="0"/>
            <a:t>Oneworld</a:t>
          </a:r>
          <a:endParaRPr lang="zh-CN" altLang="en-US" sz="1200" kern="1200" dirty="0"/>
        </a:p>
      </dsp:txBody>
      <dsp:txXfrm>
        <a:off x="2587" y="45757"/>
        <a:ext cx="2523092" cy="345600"/>
      </dsp:txXfrm>
    </dsp:sp>
    <dsp:sp modelId="{20D800C8-2D3B-4267-ABF2-CEEA602DC1FC}">
      <dsp:nvSpPr>
        <dsp:cNvPr id="0" name=""/>
        <dsp:cNvSpPr/>
      </dsp:nvSpPr>
      <dsp:spPr>
        <a:xfrm>
          <a:off x="2587" y="391357"/>
          <a:ext cx="2523092" cy="453143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American Airlines</a:t>
          </a:r>
          <a:endParaRPr lang="zh-CN" altLang="en-US" sz="1200" kern="1200" dirty="0"/>
        </a:p>
        <a:p>
          <a:pPr marL="114300" lvl="1" indent="-114300" algn="l" defTabSz="533400">
            <a:lnSpc>
              <a:spcPct val="90000"/>
            </a:lnSpc>
            <a:spcBef>
              <a:spcPct val="0"/>
            </a:spcBef>
            <a:spcAft>
              <a:spcPct val="15000"/>
            </a:spcAft>
            <a:buChar char="••"/>
          </a:pPr>
          <a:r>
            <a:rPr lang="en-US" sz="1200" kern="1200" smtClean="0"/>
            <a:t>British Airways</a:t>
          </a:r>
          <a:endParaRPr lang="en-US" sz="1200" kern="1200" dirty="0" smtClean="0"/>
        </a:p>
        <a:p>
          <a:pPr marL="114300" lvl="1" indent="-114300" algn="l" defTabSz="533400">
            <a:lnSpc>
              <a:spcPct val="90000"/>
            </a:lnSpc>
            <a:spcBef>
              <a:spcPct val="0"/>
            </a:spcBef>
            <a:spcAft>
              <a:spcPct val="15000"/>
            </a:spcAft>
            <a:buChar char="••"/>
          </a:pPr>
          <a:r>
            <a:rPr lang="en-US" sz="1200" kern="1200" smtClean="0"/>
            <a:t>Cathay Pacific</a:t>
          </a:r>
          <a:endParaRPr lang="en-US" sz="1200" kern="1200" dirty="0" smtClean="0"/>
        </a:p>
        <a:p>
          <a:pPr marL="114300" lvl="1" indent="-114300" algn="l" defTabSz="533400">
            <a:lnSpc>
              <a:spcPct val="90000"/>
            </a:lnSpc>
            <a:spcBef>
              <a:spcPct val="0"/>
            </a:spcBef>
            <a:spcAft>
              <a:spcPct val="15000"/>
            </a:spcAft>
            <a:buChar char="••"/>
          </a:pPr>
          <a:r>
            <a:rPr lang="en-US" sz="1200" kern="1200" smtClean="0"/>
            <a:t>Finnair</a:t>
          </a:r>
          <a:endParaRPr lang="en-US" sz="1200" kern="1200" dirty="0" smtClean="0"/>
        </a:p>
        <a:p>
          <a:pPr marL="114300" lvl="1" indent="-114300" algn="l" defTabSz="533400">
            <a:lnSpc>
              <a:spcPct val="90000"/>
            </a:lnSpc>
            <a:spcBef>
              <a:spcPct val="0"/>
            </a:spcBef>
            <a:spcAft>
              <a:spcPct val="15000"/>
            </a:spcAft>
            <a:buChar char="••"/>
          </a:pPr>
          <a:r>
            <a:rPr lang="en-US" sz="1200" kern="1200" smtClean="0"/>
            <a:t>Iberia</a:t>
          </a:r>
          <a:endParaRPr lang="en-US" sz="1200" kern="1200" dirty="0" smtClean="0"/>
        </a:p>
        <a:p>
          <a:pPr marL="114300" lvl="1" indent="-114300" algn="l" defTabSz="533400">
            <a:lnSpc>
              <a:spcPct val="90000"/>
            </a:lnSpc>
            <a:spcBef>
              <a:spcPct val="0"/>
            </a:spcBef>
            <a:spcAft>
              <a:spcPct val="15000"/>
            </a:spcAft>
            <a:buChar char="••"/>
          </a:pPr>
          <a:r>
            <a:rPr lang="en-US" sz="1200" kern="1200" smtClean="0"/>
            <a:t>Japan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LAN</a:t>
          </a:r>
          <a:endParaRPr lang="en-US" sz="1200" kern="1200" dirty="0" smtClean="0"/>
        </a:p>
        <a:p>
          <a:pPr marL="114300" lvl="1" indent="-114300" algn="l" defTabSz="533400">
            <a:lnSpc>
              <a:spcPct val="90000"/>
            </a:lnSpc>
            <a:spcBef>
              <a:spcPct val="0"/>
            </a:spcBef>
            <a:spcAft>
              <a:spcPct val="15000"/>
            </a:spcAft>
            <a:buChar char="••"/>
          </a:pPr>
          <a:r>
            <a:rPr lang="en-US" sz="1200" kern="1200" smtClean="0"/>
            <a:t>Malev</a:t>
          </a:r>
          <a:endParaRPr lang="en-US" sz="1200" kern="1200" dirty="0" smtClean="0"/>
        </a:p>
        <a:p>
          <a:pPr marL="114300" lvl="1" indent="-114300" algn="l" defTabSz="533400">
            <a:lnSpc>
              <a:spcPct val="90000"/>
            </a:lnSpc>
            <a:spcBef>
              <a:spcPct val="0"/>
            </a:spcBef>
            <a:spcAft>
              <a:spcPct val="15000"/>
            </a:spcAft>
            <a:buChar char="••"/>
          </a:pPr>
          <a:r>
            <a:rPr lang="en-US" sz="1200" kern="1200" smtClean="0"/>
            <a:t>Mexicana</a:t>
          </a:r>
          <a:endParaRPr lang="en-US" sz="1200" kern="1200" dirty="0" smtClean="0"/>
        </a:p>
        <a:p>
          <a:pPr marL="114300" lvl="1" indent="-114300" algn="l" defTabSz="533400">
            <a:lnSpc>
              <a:spcPct val="90000"/>
            </a:lnSpc>
            <a:spcBef>
              <a:spcPct val="0"/>
            </a:spcBef>
            <a:spcAft>
              <a:spcPct val="15000"/>
            </a:spcAft>
            <a:buChar char="••"/>
          </a:pPr>
          <a:r>
            <a:rPr lang="en-US" sz="1200" kern="1200" smtClean="0"/>
            <a:t>Qantas</a:t>
          </a:r>
          <a:endParaRPr lang="en-US" sz="1200" kern="1200" dirty="0" smtClean="0"/>
        </a:p>
        <a:p>
          <a:pPr marL="114300" lvl="1" indent="-114300" algn="l" defTabSz="533400">
            <a:lnSpc>
              <a:spcPct val="90000"/>
            </a:lnSpc>
            <a:spcBef>
              <a:spcPct val="0"/>
            </a:spcBef>
            <a:spcAft>
              <a:spcPct val="15000"/>
            </a:spcAft>
            <a:buChar char="••"/>
          </a:pPr>
          <a:r>
            <a:rPr lang="en-US" sz="1200" kern="1200" smtClean="0"/>
            <a:t>Royal Jordanian</a:t>
          </a:r>
          <a:endParaRPr lang="en-US" sz="1200" kern="1200" dirty="0" smtClean="0"/>
        </a:p>
        <a:p>
          <a:pPr marL="114300" lvl="1" indent="-114300" algn="l" defTabSz="533400">
            <a:lnSpc>
              <a:spcPct val="90000"/>
            </a:lnSpc>
            <a:spcBef>
              <a:spcPct val="0"/>
            </a:spcBef>
            <a:spcAft>
              <a:spcPct val="15000"/>
            </a:spcAft>
            <a:buChar char="••"/>
          </a:pPr>
          <a:r>
            <a:rPr lang="en-US" sz="1200" kern="1200" dirty="0" smtClean="0"/>
            <a:t>S7 Airlines</a:t>
          </a:r>
          <a:endParaRPr lang="zh-CN" altLang="en-US" sz="1200" kern="1200" dirty="0"/>
        </a:p>
      </dsp:txBody>
      <dsp:txXfrm>
        <a:off x="2587" y="391357"/>
        <a:ext cx="2523092" cy="4531437"/>
      </dsp:txXfrm>
    </dsp:sp>
    <dsp:sp modelId="{AC829FE2-D1CC-4364-9EB5-9F0355BE97F9}">
      <dsp:nvSpPr>
        <dsp:cNvPr id="0" name=""/>
        <dsp:cNvSpPr/>
      </dsp:nvSpPr>
      <dsp:spPr>
        <a:xfrm>
          <a:off x="2878913" y="45757"/>
          <a:ext cx="2523092" cy="345600"/>
        </a:xfrm>
        <a:prstGeom prst="rect">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altLang="zh-CN" sz="1200" kern="1200" dirty="0" err="1" smtClean="0"/>
            <a:t>SkyTeam</a:t>
          </a:r>
          <a:endParaRPr lang="zh-CN" altLang="en-US" sz="1200" kern="1200" dirty="0"/>
        </a:p>
      </dsp:txBody>
      <dsp:txXfrm>
        <a:off x="2878913" y="45757"/>
        <a:ext cx="2523092" cy="345600"/>
      </dsp:txXfrm>
    </dsp:sp>
    <dsp:sp modelId="{C4984449-773D-4C04-B64F-D8D1D19C7D47}">
      <dsp:nvSpPr>
        <dsp:cNvPr id="0" name=""/>
        <dsp:cNvSpPr/>
      </dsp:nvSpPr>
      <dsp:spPr>
        <a:xfrm>
          <a:off x="2878913" y="391357"/>
          <a:ext cx="2523092" cy="453143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Aeroflot</a:t>
          </a:r>
          <a:endParaRPr lang="zh-CN" altLang="en-US" sz="1200" kern="1200" dirty="0"/>
        </a:p>
        <a:p>
          <a:pPr marL="114300" lvl="1" indent="-114300" algn="l" defTabSz="533400">
            <a:lnSpc>
              <a:spcPct val="90000"/>
            </a:lnSpc>
            <a:spcBef>
              <a:spcPct val="0"/>
            </a:spcBef>
            <a:spcAft>
              <a:spcPct val="15000"/>
            </a:spcAft>
            <a:buChar char="••"/>
          </a:pPr>
          <a:r>
            <a:rPr lang="en-US" sz="1200" kern="1200" smtClean="0"/>
            <a:t>AeroMexico</a:t>
          </a:r>
          <a:endParaRPr lang="en-US" sz="1200" kern="1200" dirty="0" smtClean="0"/>
        </a:p>
        <a:p>
          <a:pPr marL="114300" lvl="1" indent="-114300" algn="l" defTabSz="533400">
            <a:lnSpc>
              <a:spcPct val="90000"/>
            </a:lnSpc>
            <a:spcBef>
              <a:spcPct val="0"/>
            </a:spcBef>
            <a:spcAft>
              <a:spcPct val="15000"/>
            </a:spcAft>
            <a:buChar char="••"/>
          </a:pPr>
          <a:r>
            <a:rPr lang="en-US" sz="1200" kern="1200" smtClean="0"/>
            <a:t>AirEuropa</a:t>
          </a:r>
          <a:endParaRPr lang="en-US" sz="1200" kern="1200" dirty="0" smtClean="0"/>
        </a:p>
        <a:p>
          <a:pPr marL="114300" lvl="1" indent="-114300" algn="l" defTabSz="533400">
            <a:lnSpc>
              <a:spcPct val="90000"/>
            </a:lnSpc>
            <a:spcBef>
              <a:spcPct val="0"/>
            </a:spcBef>
            <a:spcAft>
              <a:spcPct val="15000"/>
            </a:spcAft>
            <a:buChar char="••"/>
          </a:pPr>
          <a:r>
            <a:rPr lang="en-US" sz="1200" kern="1200" smtClean="0"/>
            <a:t>Air France</a:t>
          </a:r>
          <a:endParaRPr lang="en-US" sz="1200" kern="1200" dirty="0" smtClean="0"/>
        </a:p>
        <a:p>
          <a:pPr marL="114300" lvl="1" indent="-114300" algn="l" defTabSz="533400">
            <a:lnSpc>
              <a:spcPct val="90000"/>
            </a:lnSpc>
            <a:spcBef>
              <a:spcPct val="0"/>
            </a:spcBef>
            <a:spcAft>
              <a:spcPct val="15000"/>
            </a:spcAft>
            <a:buChar char="••"/>
          </a:pPr>
          <a:r>
            <a:rPr lang="en-US" sz="1200" kern="1200" smtClean="0"/>
            <a:t>Alitalia</a:t>
          </a:r>
          <a:endParaRPr lang="en-US" sz="1200" kern="1200" dirty="0" smtClean="0"/>
        </a:p>
        <a:p>
          <a:pPr marL="114300" lvl="1" indent="-114300" algn="l" defTabSz="533400">
            <a:lnSpc>
              <a:spcPct val="90000"/>
            </a:lnSpc>
            <a:spcBef>
              <a:spcPct val="0"/>
            </a:spcBef>
            <a:spcAft>
              <a:spcPct val="15000"/>
            </a:spcAft>
            <a:buChar char="••"/>
          </a:pPr>
          <a:r>
            <a:rPr lang="en-US" sz="1200" kern="1200" smtClean="0"/>
            <a:t>China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China Eastern</a:t>
          </a:r>
          <a:endParaRPr lang="en-US" sz="1200" kern="1200" dirty="0" smtClean="0"/>
        </a:p>
        <a:p>
          <a:pPr marL="114300" lvl="1" indent="-114300" algn="l" defTabSz="533400">
            <a:lnSpc>
              <a:spcPct val="90000"/>
            </a:lnSpc>
            <a:spcBef>
              <a:spcPct val="0"/>
            </a:spcBef>
            <a:spcAft>
              <a:spcPct val="15000"/>
            </a:spcAft>
            <a:buChar char="••"/>
          </a:pPr>
          <a:r>
            <a:rPr lang="en-US" sz="1200" kern="1200" smtClean="0"/>
            <a:t>China Southern</a:t>
          </a:r>
          <a:endParaRPr lang="en-US" sz="1200" kern="1200" dirty="0" smtClean="0"/>
        </a:p>
        <a:p>
          <a:pPr marL="114300" lvl="1" indent="-114300" algn="l" defTabSz="533400">
            <a:lnSpc>
              <a:spcPct val="90000"/>
            </a:lnSpc>
            <a:spcBef>
              <a:spcPct val="0"/>
            </a:spcBef>
            <a:spcAft>
              <a:spcPct val="15000"/>
            </a:spcAft>
            <a:buChar char="••"/>
          </a:pPr>
          <a:r>
            <a:rPr lang="en-US" sz="1200" kern="1200" smtClean="0"/>
            <a:t>Czech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Delta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Kenya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KLM</a:t>
          </a:r>
          <a:endParaRPr lang="en-US" sz="1200" kern="1200" dirty="0" smtClean="0"/>
        </a:p>
        <a:p>
          <a:pPr marL="114300" lvl="1" indent="-114300" algn="l" defTabSz="533400">
            <a:lnSpc>
              <a:spcPct val="90000"/>
            </a:lnSpc>
            <a:spcBef>
              <a:spcPct val="0"/>
            </a:spcBef>
            <a:spcAft>
              <a:spcPct val="15000"/>
            </a:spcAft>
            <a:buChar char="••"/>
          </a:pPr>
          <a:r>
            <a:rPr lang="en-US" sz="1200" kern="1200" smtClean="0"/>
            <a:t>Korean Air</a:t>
          </a:r>
          <a:endParaRPr lang="zh-CN" altLang="en-US" sz="1200" kern="1200" dirty="0"/>
        </a:p>
        <a:p>
          <a:pPr marL="114300" lvl="1" indent="-114300" algn="l" defTabSz="533400">
            <a:lnSpc>
              <a:spcPct val="90000"/>
            </a:lnSpc>
            <a:spcBef>
              <a:spcPct val="0"/>
            </a:spcBef>
            <a:spcAft>
              <a:spcPct val="15000"/>
            </a:spcAft>
            <a:buChar char="••"/>
          </a:pPr>
          <a:r>
            <a:rPr lang="en-US" sz="1200" kern="1200" smtClean="0"/>
            <a:t>TAROM</a:t>
          </a:r>
          <a:endParaRPr lang="en-US" sz="1200" kern="1200" dirty="0" smtClean="0"/>
        </a:p>
        <a:p>
          <a:pPr marL="114300" lvl="1" indent="-114300" algn="l" defTabSz="533400">
            <a:lnSpc>
              <a:spcPct val="90000"/>
            </a:lnSpc>
            <a:spcBef>
              <a:spcPct val="0"/>
            </a:spcBef>
            <a:spcAft>
              <a:spcPct val="15000"/>
            </a:spcAft>
            <a:buChar char="••"/>
          </a:pPr>
          <a:r>
            <a:rPr lang="en-US" sz="1200" kern="1200" dirty="0" smtClean="0"/>
            <a:t>Vietnam Airlines</a:t>
          </a:r>
          <a:endParaRPr lang="en-US" sz="1200" kern="1200" dirty="0"/>
        </a:p>
      </dsp:txBody>
      <dsp:txXfrm>
        <a:off x="2878913" y="391357"/>
        <a:ext cx="2523092" cy="4531437"/>
      </dsp:txXfrm>
    </dsp:sp>
    <dsp:sp modelId="{A1E8BBEB-69D4-42F5-B2FB-234DFAD8BD2B}">
      <dsp:nvSpPr>
        <dsp:cNvPr id="0" name=""/>
        <dsp:cNvSpPr/>
      </dsp:nvSpPr>
      <dsp:spPr>
        <a:xfrm>
          <a:off x="5755239" y="45757"/>
          <a:ext cx="2523092" cy="345600"/>
        </a:xfrm>
        <a:prstGeom prst="rect">
          <a:avLst/>
        </a:prstGeom>
        <a:solidFill>
          <a:schemeClr val="accent1">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altLang="zh-CN" sz="1200" kern="1200" dirty="0" err="1" smtClean="0"/>
            <a:t>StarAlliance</a:t>
          </a:r>
          <a:endParaRPr lang="zh-CN" altLang="en-US" sz="1200" kern="1200" dirty="0"/>
        </a:p>
      </dsp:txBody>
      <dsp:txXfrm>
        <a:off x="5755239" y="45757"/>
        <a:ext cx="2523092" cy="345600"/>
      </dsp:txXfrm>
    </dsp:sp>
    <dsp:sp modelId="{4A25122A-8509-4743-BA2B-B6EA2FFDD994}">
      <dsp:nvSpPr>
        <dsp:cNvPr id="0" name=""/>
        <dsp:cNvSpPr/>
      </dsp:nvSpPr>
      <dsp:spPr>
        <a:xfrm>
          <a:off x="5755239" y="391357"/>
          <a:ext cx="2523092" cy="4531437"/>
        </a:xfrm>
        <a:prstGeom prst="rect">
          <a:avLst/>
        </a:prstGeom>
        <a:solidFill>
          <a:schemeClr val="accent1">
            <a:alpha val="90000"/>
            <a:tint val="40000"/>
            <a:hueOff val="0"/>
            <a:satOff val="0"/>
            <a:lumOff val="0"/>
            <a:alphaOff val="0"/>
          </a:schemeClr>
        </a:solidFill>
        <a:ln w="285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smtClean="0"/>
            <a:t>Adria Airways</a:t>
          </a:r>
          <a:endParaRPr lang="zh-CN" altLang="en-US" sz="1200" kern="1200" dirty="0"/>
        </a:p>
        <a:p>
          <a:pPr marL="114300" lvl="1" indent="-114300" algn="l" defTabSz="533400">
            <a:lnSpc>
              <a:spcPct val="90000"/>
            </a:lnSpc>
            <a:spcBef>
              <a:spcPct val="0"/>
            </a:spcBef>
            <a:spcAft>
              <a:spcPct val="15000"/>
            </a:spcAft>
            <a:buChar char="••"/>
          </a:pPr>
          <a:r>
            <a:rPr lang="en-US" sz="1200" kern="1200" smtClean="0"/>
            <a:t>Aegean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Air Canada</a:t>
          </a:r>
          <a:endParaRPr lang="en-US" sz="1200" kern="1200" dirty="0" smtClean="0"/>
        </a:p>
        <a:p>
          <a:pPr marL="114300" lvl="1" indent="-114300" algn="l" defTabSz="533400">
            <a:lnSpc>
              <a:spcPct val="90000"/>
            </a:lnSpc>
            <a:spcBef>
              <a:spcPct val="0"/>
            </a:spcBef>
            <a:spcAft>
              <a:spcPct val="15000"/>
            </a:spcAft>
            <a:buChar char="••"/>
          </a:pPr>
          <a:r>
            <a:rPr lang="en-US" sz="1200" kern="1200" smtClean="0"/>
            <a:t>Air China</a:t>
          </a:r>
          <a:endParaRPr lang="en-US" sz="1200" kern="1200" dirty="0" smtClean="0"/>
        </a:p>
        <a:p>
          <a:pPr marL="114300" lvl="1" indent="-114300" algn="l" defTabSz="533400">
            <a:lnSpc>
              <a:spcPct val="90000"/>
            </a:lnSpc>
            <a:spcBef>
              <a:spcPct val="0"/>
            </a:spcBef>
            <a:spcAft>
              <a:spcPct val="15000"/>
            </a:spcAft>
            <a:buChar char="••"/>
          </a:pPr>
          <a:r>
            <a:rPr lang="en-US" sz="1200" kern="1200" smtClean="0"/>
            <a:t>Air New Zealand</a:t>
          </a:r>
          <a:endParaRPr lang="en-US" sz="1200" kern="1200" dirty="0" smtClean="0"/>
        </a:p>
        <a:p>
          <a:pPr marL="114300" lvl="1" indent="-114300" algn="l" defTabSz="533400">
            <a:lnSpc>
              <a:spcPct val="90000"/>
            </a:lnSpc>
            <a:spcBef>
              <a:spcPct val="0"/>
            </a:spcBef>
            <a:spcAft>
              <a:spcPct val="15000"/>
            </a:spcAft>
            <a:buChar char="••"/>
          </a:pPr>
          <a:r>
            <a:rPr lang="en-US" sz="1200" kern="1200" smtClean="0"/>
            <a:t>ANA</a:t>
          </a:r>
          <a:endParaRPr lang="en-US" sz="1200" kern="1200" dirty="0" smtClean="0"/>
        </a:p>
        <a:p>
          <a:pPr marL="114300" lvl="1" indent="-114300" algn="l" defTabSz="533400">
            <a:lnSpc>
              <a:spcPct val="90000"/>
            </a:lnSpc>
            <a:spcBef>
              <a:spcPct val="0"/>
            </a:spcBef>
            <a:spcAft>
              <a:spcPct val="15000"/>
            </a:spcAft>
            <a:buChar char="••"/>
          </a:pPr>
          <a:r>
            <a:rPr lang="en-US" sz="1200" kern="1200" smtClean="0"/>
            <a:t>Asiana Airlines</a:t>
          </a:r>
          <a:endParaRPr lang="en-US" sz="1200" kern="1200" dirty="0" smtClean="0"/>
        </a:p>
        <a:p>
          <a:pPr marL="114300" lvl="1" indent="-114300" algn="l" defTabSz="533400">
            <a:lnSpc>
              <a:spcPct val="90000"/>
            </a:lnSpc>
            <a:spcBef>
              <a:spcPct val="0"/>
            </a:spcBef>
            <a:spcAft>
              <a:spcPct val="15000"/>
            </a:spcAft>
            <a:buChar char="••"/>
          </a:pPr>
          <a:r>
            <a:rPr lang="en-US" sz="1200" kern="1200" smtClean="0"/>
            <a:t>Austrian</a:t>
          </a:r>
          <a:endParaRPr lang="en-US" sz="1200" kern="1200" dirty="0" smtClean="0"/>
        </a:p>
        <a:p>
          <a:pPr marL="114300" lvl="1" indent="-114300" algn="l" defTabSz="533400">
            <a:lnSpc>
              <a:spcPct val="90000"/>
            </a:lnSpc>
            <a:spcBef>
              <a:spcPct val="0"/>
            </a:spcBef>
            <a:spcAft>
              <a:spcPct val="15000"/>
            </a:spcAft>
            <a:buChar char="••"/>
          </a:pPr>
          <a:r>
            <a:rPr lang="en-US" sz="1200" kern="1200" smtClean="0"/>
            <a:t>Blue1</a:t>
          </a:r>
          <a:endParaRPr lang="en-US" sz="1200" kern="1200" dirty="0" smtClean="0"/>
        </a:p>
        <a:p>
          <a:pPr marL="114300" lvl="1" indent="-114300" algn="l" defTabSz="533400">
            <a:lnSpc>
              <a:spcPct val="90000"/>
            </a:lnSpc>
            <a:spcBef>
              <a:spcPct val="0"/>
            </a:spcBef>
            <a:spcAft>
              <a:spcPct val="15000"/>
            </a:spcAft>
            <a:buChar char="••"/>
          </a:pPr>
          <a:r>
            <a:rPr lang="en-US" sz="1200" kern="1200" smtClean="0"/>
            <a:t>bmi</a:t>
          </a:r>
          <a:endParaRPr lang="en-US" sz="1200" kern="1200" dirty="0" smtClean="0"/>
        </a:p>
        <a:p>
          <a:pPr marL="114300" lvl="1" indent="-114300" algn="l" defTabSz="533400">
            <a:lnSpc>
              <a:spcPct val="90000"/>
            </a:lnSpc>
            <a:spcBef>
              <a:spcPct val="0"/>
            </a:spcBef>
            <a:spcAft>
              <a:spcPct val="15000"/>
            </a:spcAft>
            <a:buChar char="••"/>
          </a:pPr>
          <a:r>
            <a:rPr lang="en-US" sz="1200" kern="1200" smtClean="0"/>
            <a:t>Brussels Airlines</a:t>
          </a:r>
          <a:endParaRPr lang="en-US" sz="1200" kern="1200" dirty="0" smtClean="0"/>
        </a:p>
        <a:p>
          <a:pPr marL="114300" lvl="1" indent="-114300" algn="l" defTabSz="533400">
            <a:lnSpc>
              <a:spcPct val="90000"/>
            </a:lnSpc>
            <a:spcBef>
              <a:spcPct val="0"/>
            </a:spcBef>
            <a:spcAft>
              <a:spcPct val="15000"/>
            </a:spcAft>
            <a:buChar char="••"/>
          </a:pPr>
          <a:r>
            <a:rPr lang="en-US" sz="1200" kern="1200" dirty="0" smtClean="0"/>
            <a:t>Croatia Airlines</a:t>
          </a:r>
          <a:endParaRPr lang="en-US" sz="1200" kern="1200" dirty="0"/>
        </a:p>
        <a:p>
          <a:pPr marL="114300" lvl="1" indent="-114300" algn="l" defTabSz="533400">
            <a:lnSpc>
              <a:spcPct val="90000"/>
            </a:lnSpc>
            <a:spcBef>
              <a:spcPct val="0"/>
            </a:spcBef>
            <a:spcAft>
              <a:spcPct val="15000"/>
            </a:spcAft>
            <a:buChar char="••"/>
          </a:pPr>
          <a:r>
            <a:rPr lang="en-US" sz="1200" kern="1200" dirty="0" smtClean="0"/>
            <a:t>EGYPTAIR</a:t>
          </a:r>
        </a:p>
        <a:p>
          <a:pPr marL="114300" lvl="1" indent="-114300" algn="l" defTabSz="533400">
            <a:lnSpc>
              <a:spcPct val="90000"/>
            </a:lnSpc>
            <a:spcBef>
              <a:spcPct val="0"/>
            </a:spcBef>
            <a:spcAft>
              <a:spcPct val="15000"/>
            </a:spcAft>
            <a:buChar char="••"/>
          </a:pPr>
          <a:r>
            <a:rPr lang="en-US" sz="1200" kern="1200" dirty="0" smtClean="0"/>
            <a:t>Ethiopian Airlines</a:t>
          </a:r>
        </a:p>
        <a:p>
          <a:pPr marL="114300" lvl="1" indent="-114300" algn="l" defTabSz="533400">
            <a:lnSpc>
              <a:spcPct val="90000"/>
            </a:lnSpc>
            <a:spcBef>
              <a:spcPct val="0"/>
            </a:spcBef>
            <a:spcAft>
              <a:spcPct val="15000"/>
            </a:spcAft>
            <a:buChar char="••"/>
          </a:pPr>
          <a:r>
            <a:rPr lang="en-US" sz="1200" kern="1200" dirty="0" smtClean="0"/>
            <a:t>LOT Polish Airlines</a:t>
          </a:r>
        </a:p>
        <a:p>
          <a:pPr marL="114300" lvl="1" indent="-114300" algn="l" defTabSz="533400">
            <a:lnSpc>
              <a:spcPct val="90000"/>
            </a:lnSpc>
            <a:spcBef>
              <a:spcPct val="0"/>
            </a:spcBef>
            <a:spcAft>
              <a:spcPct val="15000"/>
            </a:spcAft>
            <a:buChar char="••"/>
          </a:pPr>
          <a:r>
            <a:rPr lang="en-US" sz="1200" kern="1200" dirty="0" smtClean="0"/>
            <a:t>Lufthansa</a:t>
          </a:r>
        </a:p>
        <a:p>
          <a:pPr marL="114300" lvl="1" indent="-114300" algn="l" defTabSz="533400">
            <a:lnSpc>
              <a:spcPct val="90000"/>
            </a:lnSpc>
            <a:spcBef>
              <a:spcPct val="0"/>
            </a:spcBef>
            <a:spcAft>
              <a:spcPct val="15000"/>
            </a:spcAft>
            <a:buChar char="••"/>
          </a:pPr>
          <a:r>
            <a:rPr lang="en-US" sz="1200" kern="1200" dirty="0" smtClean="0"/>
            <a:t>Scandinavian Airlines</a:t>
          </a:r>
        </a:p>
        <a:p>
          <a:pPr marL="114300" lvl="1" indent="-114300" algn="l" defTabSz="533400">
            <a:lnSpc>
              <a:spcPct val="90000"/>
            </a:lnSpc>
            <a:spcBef>
              <a:spcPct val="0"/>
            </a:spcBef>
            <a:spcAft>
              <a:spcPct val="15000"/>
            </a:spcAft>
            <a:buChar char="••"/>
          </a:pPr>
          <a:r>
            <a:rPr lang="en-US" sz="1200" kern="1200" dirty="0" smtClean="0"/>
            <a:t>Singapore Airlines</a:t>
          </a:r>
        </a:p>
        <a:p>
          <a:pPr marL="114300" lvl="1" indent="-114300" algn="l" defTabSz="533400">
            <a:lnSpc>
              <a:spcPct val="90000"/>
            </a:lnSpc>
            <a:spcBef>
              <a:spcPct val="0"/>
            </a:spcBef>
            <a:spcAft>
              <a:spcPct val="15000"/>
            </a:spcAft>
            <a:buChar char="••"/>
          </a:pPr>
          <a:r>
            <a:rPr lang="en-US" sz="1200" kern="1200" dirty="0" smtClean="0"/>
            <a:t>South African Airways</a:t>
          </a:r>
        </a:p>
        <a:p>
          <a:pPr marL="114300" lvl="1" indent="-114300" algn="l" defTabSz="533400">
            <a:lnSpc>
              <a:spcPct val="90000"/>
            </a:lnSpc>
            <a:spcBef>
              <a:spcPct val="0"/>
            </a:spcBef>
            <a:spcAft>
              <a:spcPct val="15000"/>
            </a:spcAft>
            <a:buChar char="••"/>
          </a:pPr>
          <a:endParaRPr lang="zh-CN" altLang="en-US" sz="1200" kern="1200" dirty="0"/>
        </a:p>
      </dsp:txBody>
      <dsp:txXfrm>
        <a:off x="5755239" y="391357"/>
        <a:ext cx="2523092" cy="4531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8EF15-1CF8-45E0-B70F-8DF27780665A}" type="datetimeFigureOut">
              <a:rPr lang="zh-CN" altLang="en-US" smtClean="0"/>
              <a:t>2015-7-9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6D99B8-5A51-49F4-A838-813BD34ADC35}" type="slidenum">
              <a:rPr lang="zh-CN" altLang="en-US" smtClean="0"/>
              <a:t>‹#›</a:t>
            </a:fld>
            <a:endParaRPr lang="zh-CN" altLang="en-US"/>
          </a:p>
        </p:txBody>
      </p:sp>
    </p:spTree>
    <p:extLst>
      <p:ext uri="{BB962C8B-B14F-4D97-AF65-F5344CB8AC3E}">
        <p14:creationId xmlns:p14="http://schemas.microsoft.com/office/powerpoint/2010/main" val="3910955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1</a:t>
            </a:fld>
            <a:endParaRPr lang="zh-CN" altLang="en-US"/>
          </a:p>
        </p:txBody>
      </p:sp>
    </p:spTree>
    <p:extLst>
      <p:ext uri="{BB962C8B-B14F-4D97-AF65-F5344CB8AC3E}">
        <p14:creationId xmlns:p14="http://schemas.microsoft.com/office/powerpoint/2010/main" val="3260329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 </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10</a:t>
            </a:fld>
            <a:endParaRPr lang="zh-CN" altLang="en-US"/>
          </a:p>
        </p:txBody>
      </p:sp>
    </p:spTree>
    <p:extLst>
      <p:ext uri="{BB962C8B-B14F-4D97-AF65-F5344CB8AC3E}">
        <p14:creationId xmlns:p14="http://schemas.microsoft.com/office/powerpoint/2010/main" val="130930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11</a:t>
            </a:fld>
            <a:endParaRPr lang="zh-CN" altLang="en-US"/>
          </a:p>
        </p:txBody>
      </p:sp>
    </p:spTree>
    <p:extLst>
      <p:ext uri="{BB962C8B-B14F-4D97-AF65-F5344CB8AC3E}">
        <p14:creationId xmlns:p14="http://schemas.microsoft.com/office/powerpoint/2010/main" val="20632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12</a:t>
            </a:fld>
            <a:endParaRPr lang="zh-CN" altLang="en-US"/>
          </a:p>
        </p:txBody>
      </p:sp>
    </p:spTree>
    <p:extLst>
      <p:ext uri="{BB962C8B-B14F-4D97-AF65-F5344CB8AC3E}">
        <p14:creationId xmlns:p14="http://schemas.microsoft.com/office/powerpoint/2010/main" val="347819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13</a:t>
            </a:fld>
            <a:endParaRPr lang="zh-CN" altLang="en-US"/>
          </a:p>
        </p:txBody>
      </p:sp>
    </p:spTree>
    <p:extLst>
      <p:ext uri="{BB962C8B-B14F-4D97-AF65-F5344CB8AC3E}">
        <p14:creationId xmlns:p14="http://schemas.microsoft.com/office/powerpoint/2010/main" val="3561327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14</a:t>
            </a:fld>
            <a:endParaRPr lang="zh-CN" altLang="en-US"/>
          </a:p>
        </p:txBody>
      </p:sp>
    </p:spTree>
    <p:extLst>
      <p:ext uri="{BB962C8B-B14F-4D97-AF65-F5344CB8AC3E}">
        <p14:creationId xmlns:p14="http://schemas.microsoft.com/office/powerpoint/2010/main" val="84300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smtClean="0"/>
          </a:p>
        </p:txBody>
      </p:sp>
      <p:sp>
        <p:nvSpPr>
          <p:cNvPr id="4" name="灯片编号占位符 3"/>
          <p:cNvSpPr>
            <a:spLocks noGrp="1"/>
          </p:cNvSpPr>
          <p:nvPr>
            <p:ph type="sldNum" sz="quarter" idx="10"/>
          </p:nvPr>
        </p:nvSpPr>
        <p:spPr/>
        <p:txBody>
          <a:bodyPr/>
          <a:lstStyle/>
          <a:p>
            <a:fld id="{D06D99B8-5A51-49F4-A838-813BD34ADC35}" type="slidenum">
              <a:rPr lang="zh-CN" altLang="en-US" smtClean="0"/>
              <a:t>15</a:t>
            </a:fld>
            <a:endParaRPr lang="zh-CN" altLang="en-US"/>
          </a:p>
        </p:txBody>
      </p:sp>
    </p:spTree>
    <p:extLst>
      <p:ext uri="{BB962C8B-B14F-4D97-AF65-F5344CB8AC3E}">
        <p14:creationId xmlns:p14="http://schemas.microsoft.com/office/powerpoint/2010/main" val="358543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16</a:t>
            </a:fld>
            <a:endParaRPr lang="zh-CN" altLang="en-US"/>
          </a:p>
        </p:txBody>
      </p:sp>
    </p:spTree>
    <p:extLst>
      <p:ext uri="{BB962C8B-B14F-4D97-AF65-F5344CB8AC3E}">
        <p14:creationId xmlns:p14="http://schemas.microsoft.com/office/powerpoint/2010/main" val="2784909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17</a:t>
            </a:fld>
            <a:endParaRPr lang="zh-CN" altLang="en-US"/>
          </a:p>
        </p:txBody>
      </p:sp>
    </p:spTree>
    <p:extLst>
      <p:ext uri="{BB962C8B-B14F-4D97-AF65-F5344CB8AC3E}">
        <p14:creationId xmlns:p14="http://schemas.microsoft.com/office/powerpoint/2010/main" val="30909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18</a:t>
            </a:fld>
            <a:endParaRPr lang="zh-CN" altLang="en-US"/>
          </a:p>
        </p:txBody>
      </p:sp>
    </p:spTree>
    <p:extLst>
      <p:ext uri="{BB962C8B-B14F-4D97-AF65-F5344CB8AC3E}">
        <p14:creationId xmlns:p14="http://schemas.microsoft.com/office/powerpoint/2010/main" val="117285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19</a:t>
            </a:fld>
            <a:endParaRPr lang="zh-CN" altLang="en-US"/>
          </a:p>
        </p:txBody>
      </p:sp>
    </p:spTree>
    <p:extLst>
      <p:ext uri="{BB962C8B-B14F-4D97-AF65-F5344CB8AC3E}">
        <p14:creationId xmlns:p14="http://schemas.microsoft.com/office/powerpoint/2010/main" val="29287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CA"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2</a:t>
            </a:fld>
            <a:endParaRPr lang="zh-CN" altLang="en-US"/>
          </a:p>
        </p:txBody>
      </p:sp>
    </p:spTree>
    <p:extLst>
      <p:ext uri="{BB962C8B-B14F-4D97-AF65-F5344CB8AC3E}">
        <p14:creationId xmlns:p14="http://schemas.microsoft.com/office/powerpoint/2010/main" val="902269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20</a:t>
            </a:fld>
            <a:endParaRPr lang="zh-CN" altLang="en-US"/>
          </a:p>
        </p:txBody>
      </p:sp>
    </p:spTree>
    <p:extLst>
      <p:ext uri="{BB962C8B-B14F-4D97-AF65-F5344CB8AC3E}">
        <p14:creationId xmlns:p14="http://schemas.microsoft.com/office/powerpoint/2010/main" val="1610162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21</a:t>
            </a:fld>
            <a:endParaRPr lang="zh-CN" altLang="en-US"/>
          </a:p>
        </p:txBody>
      </p:sp>
    </p:spTree>
    <p:extLst>
      <p:ext uri="{BB962C8B-B14F-4D97-AF65-F5344CB8AC3E}">
        <p14:creationId xmlns:p14="http://schemas.microsoft.com/office/powerpoint/2010/main" val="248313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23</a:t>
            </a:fld>
            <a:endParaRPr lang="zh-CN" altLang="en-US"/>
          </a:p>
        </p:txBody>
      </p:sp>
    </p:spTree>
    <p:extLst>
      <p:ext uri="{BB962C8B-B14F-4D97-AF65-F5344CB8AC3E}">
        <p14:creationId xmlns:p14="http://schemas.microsoft.com/office/powerpoint/2010/main" val="845208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24</a:t>
            </a:fld>
            <a:endParaRPr lang="zh-CN" altLang="en-US"/>
          </a:p>
        </p:txBody>
      </p:sp>
    </p:spTree>
    <p:extLst>
      <p:ext uri="{BB962C8B-B14F-4D97-AF65-F5344CB8AC3E}">
        <p14:creationId xmlns:p14="http://schemas.microsoft.com/office/powerpoint/2010/main" val="3274331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26</a:t>
            </a:fld>
            <a:endParaRPr lang="zh-CN" altLang="en-US"/>
          </a:p>
        </p:txBody>
      </p:sp>
    </p:spTree>
    <p:extLst>
      <p:ext uri="{BB962C8B-B14F-4D97-AF65-F5344CB8AC3E}">
        <p14:creationId xmlns:p14="http://schemas.microsoft.com/office/powerpoint/2010/main" val="3626377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27</a:t>
            </a:fld>
            <a:endParaRPr lang="zh-CN" altLang="en-US"/>
          </a:p>
        </p:txBody>
      </p:sp>
    </p:spTree>
    <p:extLst>
      <p:ext uri="{BB962C8B-B14F-4D97-AF65-F5344CB8AC3E}">
        <p14:creationId xmlns:p14="http://schemas.microsoft.com/office/powerpoint/2010/main" val="34781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28</a:t>
            </a:fld>
            <a:endParaRPr lang="zh-CN" altLang="en-US"/>
          </a:p>
        </p:txBody>
      </p:sp>
    </p:spTree>
    <p:extLst>
      <p:ext uri="{BB962C8B-B14F-4D97-AF65-F5344CB8AC3E}">
        <p14:creationId xmlns:p14="http://schemas.microsoft.com/office/powerpoint/2010/main" val="373231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29</a:t>
            </a:fld>
            <a:endParaRPr lang="zh-CN" altLang="en-US"/>
          </a:p>
        </p:txBody>
      </p:sp>
    </p:spTree>
    <p:extLst>
      <p:ext uri="{BB962C8B-B14F-4D97-AF65-F5344CB8AC3E}">
        <p14:creationId xmlns:p14="http://schemas.microsoft.com/office/powerpoint/2010/main" val="384109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6D99B8-5A51-49F4-A838-813BD34ADC35}" type="slidenum">
              <a:rPr lang="zh-CN" altLang="en-US" smtClean="0"/>
              <a:t>30</a:t>
            </a:fld>
            <a:endParaRPr lang="zh-CN" altLang="en-US"/>
          </a:p>
        </p:txBody>
      </p:sp>
    </p:spTree>
    <p:extLst>
      <p:ext uri="{BB962C8B-B14F-4D97-AF65-F5344CB8AC3E}">
        <p14:creationId xmlns:p14="http://schemas.microsoft.com/office/powerpoint/2010/main" val="9758952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https://www.iaa.ie/media/Beginners_guide_to_aviation11.pdf</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31</a:t>
            </a:fld>
            <a:endParaRPr lang="zh-CN" altLang="en-US"/>
          </a:p>
        </p:txBody>
      </p:sp>
    </p:spTree>
    <p:extLst>
      <p:ext uri="{BB962C8B-B14F-4D97-AF65-F5344CB8AC3E}">
        <p14:creationId xmlns:p14="http://schemas.microsoft.com/office/powerpoint/2010/main" val="347819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Yin</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3</a:t>
            </a:fld>
            <a:endParaRPr lang="zh-CN" altLang="en-US"/>
          </a:p>
        </p:txBody>
      </p:sp>
    </p:spTree>
    <p:extLst>
      <p:ext uri="{BB962C8B-B14F-4D97-AF65-F5344CB8AC3E}">
        <p14:creationId xmlns:p14="http://schemas.microsoft.com/office/powerpoint/2010/main" val="2331178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32</a:t>
            </a:fld>
            <a:endParaRPr lang="zh-CN" altLang="en-US"/>
          </a:p>
        </p:txBody>
      </p:sp>
    </p:spTree>
    <p:extLst>
      <p:ext uri="{BB962C8B-B14F-4D97-AF65-F5344CB8AC3E}">
        <p14:creationId xmlns:p14="http://schemas.microsoft.com/office/powerpoint/2010/main" val="34781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 </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33</a:t>
            </a:fld>
            <a:endParaRPr lang="zh-CN" altLang="en-US"/>
          </a:p>
        </p:txBody>
      </p:sp>
    </p:spTree>
    <p:extLst>
      <p:ext uri="{BB962C8B-B14F-4D97-AF65-F5344CB8AC3E}">
        <p14:creationId xmlns:p14="http://schemas.microsoft.com/office/powerpoint/2010/main" val="3256281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34</a:t>
            </a:fld>
            <a:endParaRPr lang="zh-CN" altLang="en-US"/>
          </a:p>
        </p:txBody>
      </p:sp>
    </p:spTree>
    <p:extLst>
      <p:ext uri="{BB962C8B-B14F-4D97-AF65-F5344CB8AC3E}">
        <p14:creationId xmlns:p14="http://schemas.microsoft.com/office/powerpoint/2010/main" val="3579394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Yin</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35</a:t>
            </a:fld>
            <a:endParaRPr lang="zh-CN" altLang="en-US"/>
          </a:p>
        </p:txBody>
      </p:sp>
    </p:spTree>
    <p:extLst>
      <p:ext uri="{BB962C8B-B14F-4D97-AF65-F5344CB8AC3E}">
        <p14:creationId xmlns:p14="http://schemas.microsoft.com/office/powerpoint/2010/main" val="3772780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36</a:t>
            </a:fld>
            <a:endParaRPr lang="zh-CN" altLang="en-US"/>
          </a:p>
        </p:txBody>
      </p:sp>
    </p:spTree>
    <p:extLst>
      <p:ext uri="{BB962C8B-B14F-4D97-AF65-F5344CB8AC3E}">
        <p14:creationId xmlns:p14="http://schemas.microsoft.com/office/powerpoint/2010/main" val="3876949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37</a:t>
            </a:fld>
            <a:endParaRPr lang="zh-CN" altLang="en-US"/>
          </a:p>
        </p:txBody>
      </p:sp>
    </p:spTree>
    <p:extLst>
      <p:ext uri="{BB962C8B-B14F-4D97-AF65-F5344CB8AC3E}">
        <p14:creationId xmlns:p14="http://schemas.microsoft.com/office/powerpoint/2010/main" val="330948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38</a:t>
            </a:fld>
            <a:endParaRPr lang="zh-CN" altLang="en-US"/>
          </a:p>
        </p:txBody>
      </p:sp>
    </p:spTree>
    <p:extLst>
      <p:ext uri="{BB962C8B-B14F-4D97-AF65-F5344CB8AC3E}">
        <p14:creationId xmlns:p14="http://schemas.microsoft.com/office/powerpoint/2010/main" val="4047330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39</a:t>
            </a:fld>
            <a:endParaRPr lang="zh-CN" altLang="en-US"/>
          </a:p>
        </p:txBody>
      </p:sp>
    </p:spTree>
    <p:extLst>
      <p:ext uri="{BB962C8B-B14F-4D97-AF65-F5344CB8AC3E}">
        <p14:creationId xmlns:p14="http://schemas.microsoft.com/office/powerpoint/2010/main" val="588734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Yin</a:t>
            </a:r>
          </a:p>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40</a:t>
            </a:fld>
            <a:endParaRPr lang="zh-CN" altLang="en-US"/>
          </a:p>
        </p:txBody>
      </p:sp>
    </p:spTree>
    <p:extLst>
      <p:ext uri="{BB962C8B-B14F-4D97-AF65-F5344CB8AC3E}">
        <p14:creationId xmlns:p14="http://schemas.microsoft.com/office/powerpoint/2010/main" val="3421948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41</a:t>
            </a:fld>
            <a:endParaRPr lang="zh-CN" altLang="en-US"/>
          </a:p>
        </p:txBody>
      </p:sp>
    </p:spTree>
    <p:extLst>
      <p:ext uri="{BB962C8B-B14F-4D97-AF65-F5344CB8AC3E}">
        <p14:creationId xmlns:p14="http://schemas.microsoft.com/office/powerpoint/2010/main" val="210938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4</a:t>
            </a:fld>
            <a:endParaRPr lang="zh-CN" altLang="en-US"/>
          </a:p>
        </p:txBody>
      </p:sp>
    </p:spTree>
    <p:extLst>
      <p:ext uri="{BB962C8B-B14F-4D97-AF65-F5344CB8AC3E}">
        <p14:creationId xmlns:p14="http://schemas.microsoft.com/office/powerpoint/2010/main" val="2919444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42</a:t>
            </a:fld>
            <a:endParaRPr lang="zh-CN" altLang="en-US"/>
          </a:p>
        </p:txBody>
      </p:sp>
    </p:spTree>
    <p:extLst>
      <p:ext uri="{BB962C8B-B14F-4D97-AF65-F5344CB8AC3E}">
        <p14:creationId xmlns:p14="http://schemas.microsoft.com/office/powerpoint/2010/main" val="3088994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43</a:t>
            </a:fld>
            <a:endParaRPr lang="zh-CN" altLang="en-US"/>
          </a:p>
        </p:txBody>
      </p:sp>
    </p:spTree>
    <p:extLst>
      <p:ext uri="{BB962C8B-B14F-4D97-AF65-F5344CB8AC3E}">
        <p14:creationId xmlns:p14="http://schemas.microsoft.com/office/powerpoint/2010/main" val="3206665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44</a:t>
            </a:fld>
            <a:endParaRPr lang="zh-CN" altLang="en-US"/>
          </a:p>
        </p:txBody>
      </p:sp>
    </p:spTree>
    <p:extLst>
      <p:ext uri="{BB962C8B-B14F-4D97-AF65-F5344CB8AC3E}">
        <p14:creationId xmlns:p14="http://schemas.microsoft.com/office/powerpoint/2010/main" val="1372071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灯片编号占位符 3"/>
          <p:cNvSpPr>
            <a:spLocks noGrp="1"/>
          </p:cNvSpPr>
          <p:nvPr>
            <p:ph type="sldNum" sz="quarter" idx="10"/>
          </p:nvPr>
        </p:nvSpPr>
        <p:spPr/>
        <p:txBody>
          <a:bodyPr/>
          <a:lstStyle/>
          <a:p>
            <a:fld id="{D06D99B8-5A51-49F4-A838-813BD34ADC35}" type="slidenum">
              <a:rPr lang="zh-CN" altLang="en-US" smtClean="0"/>
              <a:t>45</a:t>
            </a:fld>
            <a:endParaRPr lang="zh-CN" altLang="en-US"/>
          </a:p>
        </p:txBody>
      </p:sp>
    </p:spTree>
    <p:extLst>
      <p:ext uri="{BB962C8B-B14F-4D97-AF65-F5344CB8AC3E}">
        <p14:creationId xmlns:p14="http://schemas.microsoft.com/office/powerpoint/2010/main" val="308055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46</a:t>
            </a:fld>
            <a:endParaRPr lang="zh-CN" altLang="en-US"/>
          </a:p>
        </p:txBody>
      </p:sp>
    </p:spTree>
    <p:extLst>
      <p:ext uri="{BB962C8B-B14F-4D97-AF65-F5344CB8AC3E}">
        <p14:creationId xmlns:p14="http://schemas.microsoft.com/office/powerpoint/2010/main" val="1190290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47</a:t>
            </a:fld>
            <a:endParaRPr lang="zh-CN" altLang="en-US"/>
          </a:p>
        </p:txBody>
      </p:sp>
    </p:spTree>
    <p:extLst>
      <p:ext uri="{BB962C8B-B14F-4D97-AF65-F5344CB8AC3E}">
        <p14:creationId xmlns:p14="http://schemas.microsoft.com/office/powerpoint/2010/main" val="1190669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HK"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48</a:t>
            </a:fld>
            <a:endParaRPr lang="zh-CN" altLang="en-US"/>
          </a:p>
        </p:txBody>
      </p:sp>
    </p:spTree>
    <p:extLst>
      <p:ext uri="{BB962C8B-B14F-4D97-AF65-F5344CB8AC3E}">
        <p14:creationId xmlns:p14="http://schemas.microsoft.com/office/powerpoint/2010/main" val="3773448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49</a:t>
            </a:fld>
            <a:endParaRPr lang="zh-CN" altLang="en-US"/>
          </a:p>
        </p:txBody>
      </p:sp>
    </p:spTree>
    <p:extLst>
      <p:ext uri="{BB962C8B-B14F-4D97-AF65-F5344CB8AC3E}">
        <p14:creationId xmlns:p14="http://schemas.microsoft.com/office/powerpoint/2010/main" val="1698698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baseline="0" dirty="0" smtClean="0"/>
          </a:p>
        </p:txBody>
      </p:sp>
      <p:sp>
        <p:nvSpPr>
          <p:cNvPr id="4" name="灯片编号占位符 3"/>
          <p:cNvSpPr>
            <a:spLocks noGrp="1"/>
          </p:cNvSpPr>
          <p:nvPr>
            <p:ph type="sldNum" sz="quarter" idx="10"/>
          </p:nvPr>
        </p:nvSpPr>
        <p:spPr/>
        <p:txBody>
          <a:bodyPr/>
          <a:lstStyle/>
          <a:p>
            <a:fld id="{D06D99B8-5A51-49F4-A838-813BD34ADC35}" type="slidenum">
              <a:rPr lang="zh-CN" altLang="en-US" smtClean="0"/>
              <a:t>50</a:t>
            </a:fld>
            <a:endParaRPr lang="zh-CN" altLang="en-US"/>
          </a:p>
        </p:txBody>
      </p:sp>
    </p:spTree>
    <p:extLst>
      <p:ext uri="{BB962C8B-B14F-4D97-AF65-F5344CB8AC3E}">
        <p14:creationId xmlns:p14="http://schemas.microsoft.com/office/powerpoint/2010/main" val="1088169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51</a:t>
            </a:fld>
            <a:endParaRPr lang="zh-CN" altLang="en-US"/>
          </a:p>
        </p:txBody>
      </p:sp>
    </p:spTree>
    <p:extLst>
      <p:ext uri="{BB962C8B-B14F-4D97-AF65-F5344CB8AC3E}">
        <p14:creationId xmlns:p14="http://schemas.microsoft.com/office/powerpoint/2010/main" val="144775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5</a:t>
            </a:fld>
            <a:endParaRPr lang="zh-CN" altLang="en-US"/>
          </a:p>
        </p:txBody>
      </p:sp>
    </p:spTree>
    <p:extLst>
      <p:ext uri="{BB962C8B-B14F-4D97-AF65-F5344CB8AC3E}">
        <p14:creationId xmlns:p14="http://schemas.microsoft.com/office/powerpoint/2010/main" val="3521353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52</a:t>
            </a:fld>
            <a:endParaRPr lang="zh-CN" altLang="en-US"/>
          </a:p>
        </p:txBody>
      </p:sp>
    </p:spTree>
    <p:extLst>
      <p:ext uri="{BB962C8B-B14F-4D97-AF65-F5344CB8AC3E}">
        <p14:creationId xmlns:p14="http://schemas.microsoft.com/office/powerpoint/2010/main" val="2649928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53</a:t>
            </a:fld>
            <a:endParaRPr lang="zh-CN" altLang="en-US"/>
          </a:p>
        </p:txBody>
      </p:sp>
    </p:spTree>
    <p:extLst>
      <p:ext uri="{BB962C8B-B14F-4D97-AF65-F5344CB8AC3E}">
        <p14:creationId xmlns:p14="http://schemas.microsoft.com/office/powerpoint/2010/main" val="32551032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54</a:t>
            </a:fld>
            <a:endParaRPr lang="zh-CN" altLang="en-US"/>
          </a:p>
        </p:txBody>
      </p:sp>
    </p:spTree>
    <p:extLst>
      <p:ext uri="{BB962C8B-B14F-4D97-AF65-F5344CB8AC3E}">
        <p14:creationId xmlns:p14="http://schemas.microsoft.com/office/powerpoint/2010/main" val="1485198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55</a:t>
            </a:fld>
            <a:endParaRPr lang="zh-CN" altLang="en-US"/>
          </a:p>
        </p:txBody>
      </p:sp>
    </p:spTree>
    <p:extLst>
      <p:ext uri="{BB962C8B-B14F-4D97-AF65-F5344CB8AC3E}">
        <p14:creationId xmlns:p14="http://schemas.microsoft.com/office/powerpoint/2010/main" val="1251677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56</a:t>
            </a:fld>
            <a:endParaRPr lang="zh-CN" altLang="en-US"/>
          </a:p>
        </p:txBody>
      </p:sp>
    </p:spTree>
    <p:extLst>
      <p:ext uri="{BB962C8B-B14F-4D97-AF65-F5344CB8AC3E}">
        <p14:creationId xmlns:p14="http://schemas.microsoft.com/office/powerpoint/2010/main" val="1370702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p:txBody>
      </p:sp>
      <p:sp>
        <p:nvSpPr>
          <p:cNvPr id="4" name="灯片编号占位符 3"/>
          <p:cNvSpPr>
            <a:spLocks noGrp="1"/>
          </p:cNvSpPr>
          <p:nvPr>
            <p:ph type="sldNum" sz="quarter" idx="10"/>
          </p:nvPr>
        </p:nvSpPr>
        <p:spPr/>
        <p:txBody>
          <a:bodyPr/>
          <a:lstStyle/>
          <a:p>
            <a:fld id="{D06D99B8-5A51-49F4-A838-813BD34ADC35}" type="slidenum">
              <a:rPr lang="zh-CN" altLang="en-US" smtClean="0"/>
              <a:t>57</a:t>
            </a:fld>
            <a:endParaRPr lang="zh-CN" altLang="en-US"/>
          </a:p>
        </p:txBody>
      </p:sp>
    </p:spTree>
    <p:extLst>
      <p:ext uri="{BB962C8B-B14F-4D97-AF65-F5344CB8AC3E}">
        <p14:creationId xmlns:p14="http://schemas.microsoft.com/office/powerpoint/2010/main" val="2984847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58</a:t>
            </a:fld>
            <a:endParaRPr lang="zh-CN" altLang="en-US"/>
          </a:p>
        </p:txBody>
      </p:sp>
    </p:spTree>
    <p:extLst>
      <p:ext uri="{BB962C8B-B14F-4D97-AF65-F5344CB8AC3E}">
        <p14:creationId xmlns:p14="http://schemas.microsoft.com/office/powerpoint/2010/main" val="29713613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68</a:t>
            </a:fld>
            <a:endParaRPr lang="zh-CN" altLang="en-US"/>
          </a:p>
        </p:txBody>
      </p:sp>
    </p:spTree>
    <p:extLst>
      <p:ext uri="{BB962C8B-B14F-4D97-AF65-F5344CB8AC3E}">
        <p14:creationId xmlns:p14="http://schemas.microsoft.com/office/powerpoint/2010/main" val="19459919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70</a:t>
            </a:fld>
            <a:endParaRPr lang="zh-CN" altLang="en-US"/>
          </a:p>
        </p:txBody>
      </p:sp>
    </p:spTree>
    <p:extLst>
      <p:ext uri="{BB962C8B-B14F-4D97-AF65-F5344CB8AC3E}">
        <p14:creationId xmlns:p14="http://schemas.microsoft.com/office/powerpoint/2010/main" val="2083121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71</a:t>
            </a:fld>
            <a:endParaRPr lang="zh-CN" altLang="en-US"/>
          </a:p>
        </p:txBody>
      </p:sp>
    </p:spTree>
    <p:extLst>
      <p:ext uri="{BB962C8B-B14F-4D97-AF65-F5344CB8AC3E}">
        <p14:creationId xmlns:p14="http://schemas.microsoft.com/office/powerpoint/2010/main" val="158753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6</a:t>
            </a:fld>
            <a:endParaRPr lang="zh-CN" altLang="en-US"/>
          </a:p>
        </p:txBody>
      </p:sp>
    </p:spTree>
    <p:extLst>
      <p:ext uri="{BB962C8B-B14F-4D97-AF65-F5344CB8AC3E}">
        <p14:creationId xmlns:p14="http://schemas.microsoft.com/office/powerpoint/2010/main" val="37256423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New York Stock Exchange</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72</a:t>
            </a:fld>
            <a:endParaRPr lang="zh-CN" altLang="en-US"/>
          </a:p>
        </p:txBody>
      </p:sp>
    </p:spTree>
    <p:extLst>
      <p:ext uri="{BB962C8B-B14F-4D97-AF65-F5344CB8AC3E}">
        <p14:creationId xmlns:p14="http://schemas.microsoft.com/office/powerpoint/2010/main" val="448653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He</a:t>
            </a:r>
            <a:r>
              <a:rPr lang="en-US" baseline="0" dirty="0" smtClean="0"/>
              <a:t> got his BBA degree from University of Texas</a:t>
            </a:r>
            <a:endParaRPr lang="en-US" dirty="0" smtClean="0"/>
          </a:p>
          <a:p>
            <a:r>
              <a:rPr lang="en-US" dirty="0" smtClean="0"/>
              <a:t>He is qualified as lots of skills,</a:t>
            </a:r>
            <a:r>
              <a:rPr lang="en-US" baseline="0" dirty="0" smtClean="0"/>
              <a:t> that’s why he is able to lead the company in the right track</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74</a:t>
            </a:fld>
            <a:endParaRPr lang="zh-CN" altLang="en-US"/>
          </a:p>
        </p:txBody>
      </p:sp>
    </p:spTree>
    <p:extLst>
      <p:ext uri="{BB962C8B-B14F-4D97-AF65-F5344CB8AC3E}">
        <p14:creationId xmlns:p14="http://schemas.microsoft.com/office/powerpoint/2010/main" val="17978335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Here is the map of destinations of Southwest, The Company serving 93 destinations in 40 states,</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75</a:t>
            </a:fld>
            <a:endParaRPr lang="zh-CN" altLang="en-US"/>
          </a:p>
        </p:txBody>
      </p:sp>
    </p:spTree>
    <p:extLst>
      <p:ext uri="{BB962C8B-B14F-4D97-AF65-F5344CB8AC3E}">
        <p14:creationId xmlns:p14="http://schemas.microsoft.com/office/powerpoint/2010/main" val="3776298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76</a:t>
            </a:fld>
            <a:endParaRPr lang="zh-CN" altLang="en-US"/>
          </a:p>
        </p:txBody>
      </p:sp>
    </p:spTree>
    <p:extLst>
      <p:ext uri="{BB962C8B-B14F-4D97-AF65-F5344CB8AC3E}">
        <p14:creationId xmlns:p14="http://schemas.microsoft.com/office/powerpoint/2010/main" val="6044540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77</a:t>
            </a:fld>
            <a:endParaRPr lang="zh-CN" altLang="en-US"/>
          </a:p>
        </p:txBody>
      </p:sp>
    </p:spTree>
    <p:extLst>
      <p:ext uri="{BB962C8B-B14F-4D97-AF65-F5344CB8AC3E}">
        <p14:creationId xmlns:p14="http://schemas.microsoft.com/office/powerpoint/2010/main" val="3496937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During 2014, the company effectively completed the process of integrating AirTran into Southwest’s operations and accomplished the a bench of integration.</a:t>
            </a:r>
          </a:p>
          <a:p>
            <a:pPr marL="228600" indent="-228600">
              <a:buAutoNum type="arabicPeriod"/>
            </a:pPr>
            <a:endParaRPr lang="en-US" baseline="0" dirty="0" smtClean="0"/>
          </a:p>
          <a:p>
            <a:r>
              <a:rPr lang="en-US" sz="1200" b="0" i="0" u="none" strike="noStrike" kern="1200" baseline="0" dirty="0" smtClean="0">
                <a:solidFill>
                  <a:schemeClr val="tx1"/>
                </a:solidFill>
                <a:latin typeface="+mn-lt"/>
                <a:ea typeface="+mn-ea"/>
                <a:cs typeface="+mn-cs"/>
              </a:rPr>
              <a:t>2., the Company has multiple efforts underway to replace its older aircraft with newer aircraft that are less</a:t>
            </a:r>
          </a:p>
          <a:p>
            <a:r>
              <a:rPr lang="en-US" sz="1200" b="0" i="0" u="none" strike="noStrike" kern="1200" baseline="0" dirty="0" smtClean="0">
                <a:solidFill>
                  <a:schemeClr val="tx1"/>
                </a:solidFill>
                <a:latin typeface="+mn-lt"/>
                <a:ea typeface="+mn-ea"/>
                <a:cs typeface="+mn-cs"/>
              </a:rPr>
              <a:t>maintenance intensive and more fuel efficient and that also have a greater range.</a:t>
            </a:r>
          </a:p>
          <a:p>
            <a:endParaRPr lang="en-US" baseline="0" dirty="0" smtClean="0"/>
          </a:p>
          <a:p>
            <a:r>
              <a:rPr lang="en-US" dirty="0" smtClean="0"/>
              <a:t>3.</a:t>
            </a:r>
            <a:r>
              <a:rPr lang="en-US" sz="1200" b="0" i="0" u="none" strike="noStrike" kern="1200" baseline="0" dirty="0" smtClean="0">
                <a:solidFill>
                  <a:schemeClr val="tx1"/>
                </a:solidFill>
                <a:latin typeface="+mn-lt"/>
                <a:ea typeface="+mn-ea"/>
                <a:cs typeface="+mn-cs"/>
              </a:rPr>
              <a:t> The Company expects the 737-800 will continue to enable it to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more economically</a:t>
            </a:r>
          </a:p>
          <a:p>
            <a:r>
              <a:rPr lang="en-US" sz="1200" b="0" i="0" u="none" strike="noStrike" kern="1200" baseline="0" dirty="0" smtClean="0">
                <a:solidFill>
                  <a:schemeClr val="tx1"/>
                </a:solidFill>
                <a:latin typeface="+mn-lt"/>
                <a:ea typeface="+mn-ea"/>
                <a:cs typeface="+mn-cs"/>
              </a:rPr>
              <a:t>serve long-haul routes; (ii) improve scheduling flexibility and more economically serve high-demand, slot-controlled, and </a:t>
            </a:r>
            <a:r>
              <a:rPr lang="en-US" sz="1200" b="0" i="0" u="none" strike="noStrike" kern="1200" baseline="0" dirty="0" err="1" smtClean="0">
                <a:solidFill>
                  <a:schemeClr val="tx1"/>
                </a:solidFill>
                <a:latin typeface="+mn-lt"/>
                <a:ea typeface="+mn-ea"/>
                <a:cs typeface="+mn-cs"/>
              </a:rPr>
              <a:t>gaterestricted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airports by adding seats to such markets without increasing the number of flights; and (iii) boost fuel efficiency to reduce</a:t>
            </a:r>
          </a:p>
          <a:p>
            <a:r>
              <a:rPr lang="en-US" sz="1200" b="0" i="0" u="none" strike="noStrike" kern="1200" baseline="0" dirty="0" smtClean="0">
                <a:solidFill>
                  <a:schemeClr val="tx1"/>
                </a:solidFill>
                <a:latin typeface="+mn-lt"/>
                <a:ea typeface="+mn-ea"/>
                <a:cs typeface="+mn-cs"/>
              </a:rPr>
              <a:t>overall unit costs.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4. In January 2014, the Company launched an international reservation system and, as discussed above under “Company</a:t>
            </a:r>
          </a:p>
          <a:p>
            <a:r>
              <a:rPr lang="en-US" sz="1200" b="0" i="0" u="none" strike="noStrike" kern="1200" baseline="0" dirty="0" smtClean="0">
                <a:solidFill>
                  <a:schemeClr val="tx1"/>
                </a:solidFill>
                <a:latin typeface="+mn-lt"/>
                <a:ea typeface="+mn-ea"/>
                <a:cs typeface="+mn-cs"/>
              </a:rPr>
              <a:t>Operations - International Service,” began selling its inaugural international daily nonstop service to be flown by Southwest aircraft</a:t>
            </a:r>
          </a:p>
          <a:p>
            <a:r>
              <a:rPr lang="en-US" sz="1200" b="0" i="0" u="none" strike="noStrike" kern="1200" baseline="0" dirty="0" smtClean="0">
                <a:solidFill>
                  <a:schemeClr val="tx1"/>
                </a:solidFill>
                <a:latin typeface="+mn-lt"/>
                <a:ea typeface="+mn-ea"/>
                <a:cs typeface="+mn-cs"/>
              </a:rPr>
              <a:t>beginning July 1, 2014. The Company worked with Amadeus IT Group to launch Amadeus’ </a:t>
            </a:r>
            <a:r>
              <a:rPr lang="en-US" sz="1200" b="0" i="0" u="none" strike="noStrike" kern="1200" baseline="0" dirty="0" err="1" smtClean="0">
                <a:solidFill>
                  <a:schemeClr val="tx1"/>
                </a:solidFill>
                <a:latin typeface="+mn-lt"/>
                <a:ea typeface="+mn-ea"/>
                <a:cs typeface="+mn-cs"/>
              </a:rPr>
              <a:t>Altéa</a:t>
            </a:r>
            <a:r>
              <a:rPr lang="en-US" sz="1200" b="0" i="0" u="none" strike="noStrike" kern="1200" baseline="0" dirty="0" smtClean="0">
                <a:solidFill>
                  <a:schemeClr val="tx1"/>
                </a:solidFill>
                <a:latin typeface="+mn-lt"/>
                <a:ea typeface="+mn-ea"/>
                <a:cs typeface="+mn-cs"/>
              </a:rPr>
              <a:t> reservations solution to support the</a:t>
            </a:r>
          </a:p>
          <a:p>
            <a:r>
              <a:rPr lang="en-US" sz="1200" b="0" i="0" u="none" strike="noStrike" kern="1200" baseline="0" dirty="0" smtClean="0">
                <a:solidFill>
                  <a:schemeClr val="tx1"/>
                </a:solidFill>
                <a:latin typeface="+mn-lt"/>
                <a:ea typeface="+mn-ea"/>
                <a:cs typeface="+mn-cs"/>
              </a:rPr>
              <a:t>Company’s international service.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5. Southwest’s Rapid Rewards frequent flyer program enables members to earn points for every dollar spent.</a:t>
            </a:r>
          </a:p>
          <a:p>
            <a:r>
              <a:rPr lang="en-US" sz="1200" b="0" i="0" u="none" strike="noStrike" kern="1200" baseline="0" dirty="0" smtClean="0">
                <a:solidFill>
                  <a:schemeClr val="tx1"/>
                </a:solidFill>
                <a:latin typeface="+mn-lt"/>
                <a:ea typeface="+mn-ea"/>
                <a:cs typeface="+mn-cs"/>
              </a:rPr>
              <a:t> The amount of points earned under the program is based on the fare and fare class purchased, with higher fare products (e.g., Business Select) earning more</a:t>
            </a:r>
          </a:p>
          <a:p>
            <a:r>
              <a:rPr lang="en-US" sz="1200" b="0" i="0" u="none" strike="noStrike" kern="1200" baseline="0" dirty="0" smtClean="0">
                <a:solidFill>
                  <a:schemeClr val="tx1"/>
                </a:solidFill>
                <a:latin typeface="+mn-lt"/>
                <a:ea typeface="+mn-ea"/>
                <a:cs typeface="+mn-cs"/>
              </a:rPr>
              <a:t>points than lower fare products (e.g., </a:t>
            </a:r>
            <a:r>
              <a:rPr lang="en-US" sz="1200" b="0" i="0" u="none" strike="noStrike" kern="1200" baseline="0" dirty="0" err="1" smtClean="0">
                <a:solidFill>
                  <a:schemeClr val="tx1"/>
                </a:solidFill>
                <a:latin typeface="+mn-lt"/>
                <a:ea typeface="+mn-ea"/>
                <a:cs typeface="+mn-cs"/>
              </a:rPr>
              <a:t>Wanna</a:t>
            </a:r>
            <a:r>
              <a:rPr lang="en-US" sz="1200" b="0" i="0" u="none" strike="noStrike" kern="1200" baseline="0" dirty="0" smtClean="0">
                <a:solidFill>
                  <a:schemeClr val="tx1"/>
                </a:solidFill>
                <a:latin typeface="+mn-lt"/>
                <a:ea typeface="+mn-ea"/>
                <a:cs typeface="+mn-cs"/>
              </a:rPr>
              <a:t> Get Away).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Under the program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members are able to redeem their points for every available seat, every day, on every flight, with no blackout dates; and (ii) points do not expire so long as the Rapid Rewards Member has points-earning activity during the most recent 24 months.</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78</a:t>
            </a:fld>
            <a:endParaRPr lang="zh-CN" altLang="en-US"/>
          </a:p>
        </p:txBody>
      </p:sp>
    </p:spTree>
    <p:extLst>
      <p:ext uri="{BB962C8B-B14F-4D97-AF65-F5344CB8AC3E}">
        <p14:creationId xmlns:p14="http://schemas.microsoft.com/office/powerpoint/2010/main" val="5352396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80</a:t>
            </a:fld>
            <a:endParaRPr lang="zh-CN" altLang="en-US"/>
          </a:p>
        </p:txBody>
      </p:sp>
    </p:spTree>
    <p:extLst>
      <p:ext uri="{BB962C8B-B14F-4D97-AF65-F5344CB8AC3E}">
        <p14:creationId xmlns:p14="http://schemas.microsoft.com/office/powerpoint/2010/main" val="31729010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81</a:t>
            </a:fld>
            <a:endParaRPr lang="zh-CN" altLang="en-US"/>
          </a:p>
        </p:txBody>
      </p:sp>
    </p:spTree>
    <p:extLst>
      <p:ext uri="{BB962C8B-B14F-4D97-AF65-F5344CB8AC3E}">
        <p14:creationId xmlns:p14="http://schemas.microsoft.com/office/powerpoint/2010/main" val="39203286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December 31, 2014, the Company had firm deliveries and options for Boeing 737-700, 737-800, 737 MAX 7, and 737</a:t>
            </a:r>
          </a:p>
          <a:p>
            <a:r>
              <a:rPr lang="en-US" sz="1200" b="0" i="0" u="none" strike="noStrike" kern="1200" baseline="0" dirty="0" smtClean="0">
                <a:solidFill>
                  <a:schemeClr val="tx1"/>
                </a:solidFill>
                <a:latin typeface="+mn-lt"/>
                <a:ea typeface="+mn-ea"/>
                <a:cs typeface="+mn-cs"/>
              </a:rPr>
              <a:t>MAX 8 aircraft as follows: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82</a:t>
            </a:fld>
            <a:endParaRPr lang="zh-CN" altLang="en-US"/>
          </a:p>
        </p:txBody>
      </p:sp>
    </p:spTree>
    <p:extLst>
      <p:ext uri="{BB962C8B-B14F-4D97-AF65-F5344CB8AC3E}">
        <p14:creationId xmlns:p14="http://schemas.microsoft.com/office/powerpoint/2010/main" val="902357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83</a:t>
            </a:fld>
            <a:endParaRPr lang="zh-CN" altLang="en-US"/>
          </a:p>
        </p:txBody>
      </p:sp>
    </p:spTree>
    <p:extLst>
      <p:ext uri="{BB962C8B-B14F-4D97-AF65-F5344CB8AC3E}">
        <p14:creationId xmlns:p14="http://schemas.microsoft.com/office/powerpoint/2010/main" val="3970320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p>
          <a:p>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7</a:t>
            </a:fld>
            <a:endParaRPr lang="zh-CN" altLang="en-US"/>
          </a:p>
        </p:txBody>
      </p:sp>
    </p:spTree>
    <p:extLst>
      <p:ext uri="{BB962C8B-B14F-4D97-AF65-F5344CB8AC3E}">
        <p14:creationId xmlns:p14="http://schemas.microsoft.com/office/powerpoint/2010/main" val="5916541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HK" sz="1200" b="0" i="0" kern="1200" dirty="0" smtClean="0">
                <a:solidFill>
                  <a:schemeClr val="tx1"/>
                </a:solidFill>
                <a:effectLst/>
                <a:latin typeface="+mn-lt"/>
                <a:ea typeface="+mn-ea"/>
                <a:cs typeface="+mn-cs"/>
              </a:rPr>
              <a:t>Southwest Top Ten Airports By Departures</a:t>
            </a:r>
          </a:p>
          <a:p>
            <a:r>
              <a:rPr lang="en-US" altLang="zh-HK" dirty="0" smtClean="0"/>
              <a:t>http://swamedia.com/channels/Corporate-Fact-Sheet/pages/corporate-fact-sheet#cities</a:t>
            </a:r>
            <a:endParaRPr lang="zh-HK" altLang="en-US" dirty="0"/>
          </a:p>
        </p:txBody>
      </p:sp>
      <p:sp>
        <p:nvSpPr>
          <p:cNvPr id="4" name="投影片編號版面配置區 3"/>
          <p:cNvSpPr>
            <a:spLocks noGrp="1"/>
          </p:cNvSpPr>
          <p:nvPr>
            <p:ph type="sldNum" sz="quarter" idx="10"/>
          </p:nvPr>
        </p:nvSpPr>
        <p:spPr/>
        <p:txBody>
          <a:bodyPr/>
          <a:lstStyle/>
          <a:p>
            <a:fld id="{C862382F-C3AB-4986-AB63-2E5101F90CE4}" type="slidenum">
              <a:rPr lang="en-US" smtClean="0"/>
              <a:t>84</a:t>
            </a:fld>
            <a:endParaRPr lang="en-US"/>
          </a:p>
        </p:txBody>
      </p:sp>
    </p:spTree>
    <p:extLst>
      <p:ext uri="{BB962C8B-B14F-4D97-AF65-F5344CB8AC3E}">
        <p14:creationId xmlns:p14="http://schemas.microsoft.com/office/powerpoint/2010/main" val="208495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85</a:t>
            </a:fld>
            <a:endParaRPr lang="zh-CN" altLang="en-US"/>
          </a:p>
        </p:txBody>
      </p:sp>
    </p:spTree>
    <p:extLst>
      <p:ext uri="{BB962C8B-B14F-4D97-AF65-F5344CB8AC3E}">
        <p14:creationId xmlns:p14="http://schemas.microsoft.com/office/powerpoint/2010/main" val="40420506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86</a:t>
            </a:fld>
            <a:endParaRPr lang="zh-CN" altLang="en-US"/>
          </a:p>
        </p:txBody>
      </p:sp>
    </p:spTree>
    <p:extLst>
      <p:ext uri="{BB962C8B-B14F-4D97-AF65-F5344CB8AC3E}">
        <p14:creationId xmlns:p14="http://schemas.microsoft.com/office/powerpoint/2010/main" val="4860432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862382F-C3AB-4986-AB63-2E5101F90CE4}" type="slidenum">
              <a:rPr lang="en-US" smtClean="0"/>
              <a:t>96</a:t>
            </a:fld>
            <a:endParaRPr lang="en-US"/>
          </a:p>
        </p:txBody>
      </p:sp>
    </p:spTree>
    <p:extLst>
      <p:ext uri="{BB962C8B-B14F-4D97-AF65-F5344CB8AC3E}">
        <p14:creationId xmlns:p14="http://schemas.microsoft.com/office/powerpoint/2010/main" val="16925854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HK" sz="1200" b="0" i="0" u="none" strike="noStrike" kern="1200" baseline="0" dirty="0" smtClean="0">
                <a:solidFill>
                  <a:schemeClr val="tx1"/>
                </a:solidFill>
                <a:latin typeface="+mn-lt"/>
                <a:ea typeface="+mn-ea"/>
                <a:cs typeface="+mn-cs"/>
              </a:rPr>
              <a:t>jet fuel and oil represented</a:t>
            </a:r>
          </a:p>
          <a:p>
            <a:r>
              <a:rPr lang="en-US" altLang="zh-HK" sz="1200" b="0" i="0" u="none" strike="noStrike" kern="1200" baseline="0" dirty="0" smtClean="0">
                <a:solidFill>
                  <a:schemeClr val="tx1"/>
                </a:solidFill>
                <a:latin typeface="+mn-lt"/>
                <a:ea typeface="+mn-ea"/>
                <a:cs typeface="+mn-cs"/>
              </a:rPr>
              <a:t>approximately 32 percent of the Company’s operating expenses for 2014.</a:t>
            </a:r>
            <a:endParaRPr lang="zh-HK" altLang="en-US" dirty="0"/>
          </a:p>
        </p:txBody>
      </p:sp>
      <p:sp>
        <p:nvSpPr>
          <p:cNvPr id="4" name="投影片編號版面配置區 3"/>
          <p:cNvSpPr>
            <a:spLocks noGrp="1"/>
          </p:cNvSpPr>
          <p:nvPr>
            <p:ph type="sldNum" sz="quarter" idx="10"/>
          </p:nvPr>
        </p:nvSpPr>
        <p:spPr/>
        <p:txBody>
          <a:bodyPr/>
          <a:lstStyle/>
          <a:p>
            <a:fld id="{C862382F-C3AB-4986-AB63-2E5101F90CE4}" type="slidenum">
              <a:rPr lang="en-US" smtClean="0"/>
              <a:t>97</a:t>
            </a:fld>
            <a:endParaRPr lang="en-US"/>
          </a:p>
        </p:txBody>
      </p:sp>
    </p:spTree>
    <p:extLst>
      <p:ext uri="{BB962C8B-B14F-4D97-AF65-F5344CB8AC3E}">
        <p14:creationId xmlns:p14="http://schemas.microsoft.com/office/powerpoint/2010/main" val="35043537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P101</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98</a:t>
            </a:fld>
            <a:endParaRPr lang="zh-CN" altLang="en-US"/>
          </a:p>
        </p:txBody>
      </p:sp>
    </p:spTree>
    <p:extLst>
      <p:ext uri="{BB962C8B-B14F-4D97-AF65-F5344CB8AC3E}">
        <p14:creationId xmlns:p14="http://schemas.microsoft.com/office/powerpoint/2010/main" val="20503653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103</a:t>
            </a:fld>
            <a:endParaRPr lang="zh-CN" altLang="en-US"/>
          </a:p>
        </p:txBody>
      </p:sp>
    </p:spTree>
    <p:extLst>
      <p:ext uri="{BB962C8B-B14F-4D97-AF65-F5344CB8AC3E}">
        <p14:creationId xmlns:p14="http://schemas.microsoft.com/office/powerpoint/2010/main" val="17629602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 rate swap</a:t>
            </a:r>
            <a:r>
              <a:rPr lang="en-US" baseline="0" dirty="0" smtClean="0"/>
              <a:t> </a:t>
            </a:r>
          </a:p>
          <a:p>
            <a:endParaRPr lang="en-US" baseline="0" dirty="0" smtClean="0"/>
          </a:p>
          <a:p>
            <a:pPr>
              <a:buClr>
                <a:srgbClr val="000000"/>
              </a:buClr>
              <a:buSzPct val="45000"/>
            </a:pPr>
            <a:r>
              <a:rPr lang="en-US" dirty="0" smtClean="0"/>
              <a:t>Interest Rate Swaps</a:t>
            </a:r>
          </a:p>
          <a:p>
            <a:pPr lvl="1">
              <a:buClr>
                <a:srgbClr val="000000"/>
              </a:buClr>
              <a:buSzPct val="45000"/>
            </a:pPr>
            <a:r>
              <a:rPr lang="en-CA" sz="2000" dirty="0" smtClean="0"/>
              <a:t>switch between fixed and floating rates on debt instruments where they deem appropriate</a:t>
            </a:r>
          </a:p>
          <a:p>
            <a:pPr lvl="1">
              <a:buClr>
                <a:srgbClr val="000000"/>
              </a:buClr>
              <a:buSzPct val="45000"/>
            </a:pPr>
            <a:r>
              <a:rPr lang="en-CA" sz="2000" dirty="0" smtClean="0"/>
              <a:t>usually to better match the value of their assets and liabilities</a:t>
            </a:r>
          </a:p>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105</a:t>
            </a:fld>
            <a:endParaRPr lang="zh-CN" altLang="en-US"/>
          </a:p>
        </p:txBody>
      </p:sp>
    </p:spTree>
    <p:extLst>
      <p:ext uri="{BB962C8B-B14F-4D97-AF65-F5344CB8AC3E}">
        <p14:creationId xmlns:p14="http://schemas.microsoft.com/office/powerpoint/2010/main" val="13921326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Interest rate swaps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as either fair value hedges or cash </a:t>
            </a:r>
            <a:r>
              <a:rPr lang="en-US" sz="1200" b="0" i="0" u="none" strike="noStrike" kern="1200" baseline="0" dirty="0" err="1" smtClean="0">
                <a:solidFill>
                  <a:schemeClr val="tx1"/>
                </a:solidFill>
                <a:latin typeface="+mn-lt"/>
                <a:ea typeface="+mn-ea"/>
                <a:cs typeface="+mn-cs"/>
              </a:rPr>
              <a:t>flowhedges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defined in the applicable accounting guidance for derivative instruments and hedging. </a:t>
            </a:r>
          </a:p>
          <a:p>
            <a:r>
              <a:rPr lang="en-US" sz="1200" b="0" i="0" u="none" strike="noStrike" kern="1200" baseline="0" dirty="0" smtClean="0">
                <a:solidFill>
                  <a:schemeClr val="tx1"/>
                </a:solidFill>
                <a:latin typeface="+mn-lt"/>
                <a:ea typeface="+mn-ea"/>
                <a:cs typeface="+mn-cs"/>
              </a:rPr>
              <a:t>Several of the Company's interest rate swap agreements qualify for the “shortcut” method of accounting for hedges, which dictates that</a:t>
            </a:r>
          </a:p>
          <a:p>
            <a:r>
              <a:rPr lang="en-US" sz="1200" b="0" i="0" u="none" strike="noStrike" kern="1200" baseline="0" dirty="0" smtClean="0">
                <a:solidFill>
                  <a:schemeClr val="tx1"/>
                </a:solidFill>
                <a:latin typeface="+mn-lt"/>
                <a:ea typeface="+mn-ea"/>
                <a:cs typeface="+mn-cs"/>
              </a:rPr>
              <a:t> the hedges are assumed to be perfectly effective, and, thus, there is no ineffectiveness to be recorded in earnings.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For the Company’s interest rate swap agreements that do not qualify for the "shortcut" method of accounting, ineffectiveness is required to be measured at each reporting period. The ineffectiveness associated with all of the Company’s, including AirTran’s, interest rate swap agreements for all periods presented was not material.</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Company has floating-to-fixed interest rate swap agreements associated with its $600 million floating-rate term loan</a:t>
            </a:r>
          </a:p>
          <a:p>
            <a:r>
              <a:rPr lang="en-US" sz="1200" b="0" i="0" u="none" strike="noStrike" kern="1200" baseline="0" dirty="0" smtClean="0">
                <a:solidFill>
                  <a:schemeClr val="tx1"/>
                </a:solidFill>
                <a:latin typeface="+mn-lt"/>
                <a:ea typeface="+mn-ea"/>
                <a:cs typeface="+mn-cs"/>
              </a:rPr>
              <a:t>agreement due 2020 and its $332 million term loan agreement due 2019 that are accounted for as cash flow hedges.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a result of the fixed-to-floating interest rate swap agreement in place, the average floating rate recognized during 2014 for</a:t>
            </a:r>
          </a:p>
          <a:p>
            <a:r>
              <a:rPr lang="en-US" sz="1200" b="0" i="0" u="none" strike="noStrike" kern="1200" baseline="0" dirty="0" smtClean="0">
                <a:solidFill>
                  <a:schemeClr val="tx1"/>
                </a:solidFill>
                <a:latin typeface="+mn-lt"/>
                <a:ea typeface="+mn-ea"/>
                <a:cs typeface="+mn-cs"/>
              </a:rPr>
              <a:t>the Company’s $300 million 5.75% Notes due 2016 was approximately 2.51 percent, based on actual and forward rates as of</a:t>
            </a:r>
          </a:p>
          <a:p>
            <a:r>
              <a:rPr lang="en-US" sz="1200" b="0" i="0" u="none" strike="noStrike" kern="1200" baseline="0" dirty="0" smtClean="0">
                <a:solidFill>
                  <a:schemeClr val="tx1"/>
                </a:solidFill>
                <a:latin typeface="+mn-lt"/>
                <a:ea typeface="+mn-ea"/>
                <a:cs typeface="+mn-cs"/>
              </a:rPr>
              <a:t>December 31, 2014.</a:t>
            </a:r>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106</a:t>
            </a:fld>
            <a:endParaRPr lang="zh-CN" altLang="en-US"/>
          </a:p>
        </p:txBody>
      </p:sp>
    </p:spTree>
    <p:extLst>
      <p:ext uri="{BB962C8B-B14F-4D97-AF65-F5344CB8AC3E}">
        <p14:creationId xmlns:p14="http://schemas.microsoft.com/office/powerpoint/2010/main" val="885440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108</a:t>
            </a:fld>
            <a:endParaRPr lang="zh-CN" altLang="en-US"/>
          </a:p>
        </p:txBody>
      </p:sp>
    </p:spTree>
    <p:extLst>
      <p:ext uri="{BB962C8B-B14F-4D97-AF65-F5344CB8AC3E}">
        <p14:creationId xmlns:p14="http://schemas.microsoft.com/office/powerpoint/2010/main" val="426403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8</a:t>
            </a:fld>
            <a:endParaRPr lang="zh-CN" altLang="en-US"/>
          </a:p>
        </p:txBody>
      </p:sp>
    </p:spTree>
    <p:extLst>
      <p:ext uri="{BB962C8B-B14F-4D97-AF65-F5344CB8AC3E}">
        <p14:creationId xmlns:p14="http://schemas.microsoft.com/office/powerpoint/2010/main" val="22995496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06D99B8-5A51-49F4-A838-813BD34ADC35}" type="slidenum">
              <a:rPr lang="zh-CN" altLang="en-US" smtClean="0"/>
              <a:t>111</a:t>
            </a:fld>
            <a:endParaRPr lang="zh-CN" altLang="en-US"/>
          </a:p>
        </p:txBody>
      </p:sp>
    </p:spTree>
    <p:extLst>
      <p:ext uri="{BB962C8B-B14F-4D97-AF65-F5344CB8AC3E}">
        <p14:creationId xmlns:p14="http://schemas.microsoft.com/office/powerpoint/2010/main" val="28760236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b="0" i="0" dirty="0"/>
          </a:p>
        </p:txBody>
      </p:sp>
      <p:sp>
        <p:nvSpPr>
          <p:cNvPr id="4" name="投影片編號版面配置區 3"/>
          <p:cNvSpPr>
            <a:spLocks noGrp="1"/>
          </p:cNvSpPr>
          <p:nvPr>
            <p:ph type="sldNum" sz="quarter" idx="10"/>
          </p:nvPr>
        </p:nvSpPr>
        <p:spPr/>
        <p:txBody>
          <a:bodyPr/>
          <a:lstStyle/>
          <a:p>
            <a:fld id="{C862382F-C3AB-4986-AB63-2E5101F90CE4}" type="slidenum">
              <a:rPr lang="en-US" smtClean="0"/>
              <a:t>112</a:t>
            </a:fld>
            <a:endParaRPr lang="en-US"/>
          </a:p>
        </p:txBody>
      </p:sp>
    </p:spTree>
    <p:extLst>
      <p:ext uri="{BB962C8B-B14F-4D97-AF65-F5344CB8AC3E}">
        <p14:creationId xmlns:p14="http://schemas.microsoft.com/office/powerpoint/2010/main" val="2500588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C862382F-C3AB-4986-AB63-2E5101F90CE4}" type="slidenum">
              <a:rPr lang="en-US" smtClean="0"/>
              <a:t>113</a:t>
            </a:fld>
            <a:endParaRPr lang="en-US"/>
          </a:p>
        </p:txBody>
      </p:sp>
    </p:spTree>
    <p:extLst>
      <p:ext uri="{BB962C8B-B14F-4D97-AF65-F5344CB8AC3E}">
        <p14:creationId xmlns:p14="http://schemas.microsoft.com/office/powerpoint/2010/main" val="292154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Yin</a:t>
            </a:r>
            <a:endParaRPr lang="zh-CN" altLang="en-US" dirty="0"/>
          </a:p>
        </p:txBody>
      </p:sp>
      <p:sp>
        <p:nvSpPr>
          <p:cNvPr id="4" name="灯片编号占位符 3"/>
          <p:cNvSpPr>
            <a:spLocks noGrp="1"/>
          </p:cNvSpPr>
          <p:nvPr>
            <p:ph type="sldNum" sz="quarter" idx="10"/>
          </p:nvPr>
        </p:nvSpPr>
        <p:spPr/>
        <p:txBody>
          <a:bodyPr/>
          <a:lstStyle/>
          <a:p>
            <a:fld id="{D06D99B8-5A51-49F4-A838-813BD34ADC35}" type="slidenum">
              <a:rPr lang="zh-CN" altLang="en-US" smtClean="0"/>
              <a:t>9</a:t>
            </a:fld>
            <a:endParaRPr lang="zh-CN" altLang="en-US"/>
          </a:p>
        </p:txBody>
      </p:sp>
    </p:spTree>
    <p:extLst>
      <p:ext uri="{BB962C8B-B14F-4D97-AF65-F5344CB8AC3E}">
        <p14:creationId xmlns:p14="http://schemas.microsoft.com/office/powerpoint/2010/main" val="2840561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7" name="Date Placeholder 6"/>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8" name="Slide Number Placeholder 7"/>
          <p:cNvSpPr>
            <a:spLocks noGrp="1"/>
          </p:cNvSpPr>
          <p:nvPr>
            <p:ph type="sldNum" sz="quarter" idx="11"/>
          </p:nvPr>
        </p:nvSpPr>
        <p:spPr/>
        <p:txBody>
          <a:bodyPr/>
          <a:lstStyle/>
          <a:p>
            <a:fld id="{ABD4C1C2-6409-4EAD-B8A6-2788A9CBEE6B}" type="slidenum">
              <a:rPr lang="zh-CN" altLang="en-US" smtClean="0"/>
              <a:t>‹#›</a:t>
            </a:fld>
            <a:endParaRPr lang="zh-CN" altLang="en-US"/>
          </a:p>
        </p:txBody>
      </p:sp>
      <p:sp>
        <p:nvSpPr>
          <p:cNvPr id="9" name="Footer Placeholder 8"/>
          <p:cNvSpPr>
            <a:spLocks noGrp="1"/>
          </p:cNvSpPr>
          <p:nvPr>
            <p:ph type="ftr" sz="quarter" idx="12"/>
          </p:nvPr>
        </p:nvSpPr>
        <p:spPr/>
        <p:txBody>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D4C1C2-6409-4EAD-B8A6-2788A9CBEE6B}" type="slidenum">
              <a:rPr lang="zh-CN" altLang="en-US" smtClean="0"/>
              <a:t>‹#›</a:t>
            </a:fld>
            <a:endParaRPr lang="zh-CN" alt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5" name="Date Placeholder 4"/>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D4C1C2-6409-4EAD-B8A6-2788A9CBEE6B}" type="slidenum">
              <a:rPr lang="zh-CN" altLang="en-US" smtClean="0"/>
              <a:t>‹#›</a:t>
            </a:fld>
            <a:endParaRPr lang="zh-CN" altLang="en-US"/>
          </a:p>
        </p:txBody>
      </p:sp>
      <p:sp>
        <p:nvSpPr>
          <p:cNvPr id="9" name="Content Placeholder 8"/>
          <p:cNvSpPr>
            <a:spLocks noGrp="1"/>
          </p:cNvSpPr>
          <p:nvPr>
            <p:ph sz="quarter" idx="13"/>
          </p:nvPr>
        </p:nvSpPr>
        <p:spPr>
          <a:xfrm>
            <a:off x="365760" y="1600200"/>
            <a:ext cx="4041648" cy="452628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7" name="Date Placeholder 6"/>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BD4C1C2-6409-4EAD-B8A6-2788A9CBEE6B}" type="slidenum">
              <a:rPr lang="zh-CN" altLang="en-US" smtClean="0"/>
              <a:t>‹#›</a:t>
            </a:fld>
            <a:endParaRPr lang="zh-CN" altLang="en-US"/>
          </a:p>
        </p:txBody>
      </p:sp>
      <p:sp>
        <p:nvSpPr>
          <p:cNvPr id="11" name="Content Placeholder 10"/>
          <p:cNvSpPr>
            <a:spLocks noGrp="1"/>
          </p:cNvSpPr>
          <p:nvPr>
            <p:ph sz="quarter" idx="13"/>
          </p:nvPr>
        </p:nvSpPr>
        <p:spPr>
          <a:xfrm>
            <a:off x="457200" y="2212848"/>
            <a:ext cx="4041648" cy="391363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D8C24EAE-3547-4973-9BCC-91CA709F60B9}" type="datetimeFigureOut">
              <a:rPr lang="zh-CN" altLang="en-US" smtClean="0"/>
              <a:t>2015-7-9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D4C1C2-6409-4EAD-B8A6-2788A9CBEE6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8C24EAE-3547-4973-9BCC-91CA709F60B9}" type="datetimeFigureOut">
              <a:rPr lang="zh-CN" altLang="en-US" smtClean="0"/>
              <a:t>2015-7-9</a:t>
            </a:fld>
            <a:endParaRPr lang="zh-CN" alt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zh-CN" alt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BD4C1C2-6409-4EAD-B8A6-2788A9CBEE6B}" type="slidenum">
              <a:rPr lang="zh-CN" altLang="en-US" smtClean="0"/>
              <a:t>‹#›</a:t>
            </a:fld>
            <a:endParaRPr lang="zh-CN" alt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3.png"/><Relationship Id="rId4" Type="http://schemas.openxmlformats.org/officeDocument/2006/relationships/diagramLayout" Target="../diagrams/layout3.xml"/><Relationship Id="rId9"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file:///\\localhost\Users\yueshi\Desktop\Document1!OLE_LINK1"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gif"/><Relationship Id="rId1" Type="http://schemas.openxmlformats.org/officeDocument/2006/relationships/slideLayout" Target="../slideLayouts/slideLayout2.xml"/><Relationship Id="rId5" Type="http://schemas.openxmlformats.org/officeDocument/2006/relationships/image" Target="../media/image77.gif"/><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ogwillis.zippykid.netdna-cdn.com/wp-content/uploads/2012/04/global-aerospace_645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副标题 2"/>
          <p:cNvSpPr>
            <a:spLocks noGrp="1"/>
          </p:cNvSpPr>
          <p:nvPr>
            <p:ph type="subTitle" idx="1"/>
          </p:nvPr>
        </p:nvSpPr>
        <p:spPr>
          <a:xfrm>
            <a:off x="251520" y="404664"/>
            <a:ext cx="6400800" cy="1219200"/>
          </a:xfrm>
        </p:spPr>
        <p:txBody>
          <a:bodyPr>
            <a:normAutofit/>
          </a:bodyPr>
          <a:lstStyle/>
          <a:p>
            <a:r>
              <a:rPr lang="en-US" altLang="zh-CN" sz="5000" b="1" dirty="0" smtClean="0">
                <a:solidFill>
                  <a:schemeClr val="bg1"/>
                </a:solidFill>
              </a:rPr>
              <a:t>Global Airlines</a:t>
            </a:r>
            <a:endParaRPr lang="zh-CN" altLang="en-US" sz="5000" b="1" dirty="0">
              <a:solidFill>
                <a:schemeClr val="bg1"/>
              </a:solidFill>
            </a:endParaRPr>
          </a:p>
        </p:txBody>
      </p:sp>
      <p:sp>
        <p:nvSpPr>
          <p:cNvPr id="4" name="TextBox 3"/>
          <p:cNvSpPr txBox="1"/>
          <p:nvPr/>
        </p:nvSpPr>
        <p:spPr>
          <a:xfrm>
            <a:off x="7066362" y="5301208"/>
            <a:ext cx="4968552" cy="1446550"/>
          </a:xfrm>
          <a:prstGeom prst="rect">
            <a:avLst/>
          </a:prstGeom>
          <a:noFill/>
        </p:spPr>
        <p:txBody>
          <a:bodyPr wrap="square" rtlCol="0">
            <a:spAutoFit/>
          </a:bodyPr>
          <a:lstStyle/>
          <a:p>
            <a:r>
              <a:rPr lang="en-US" altLang="zh-CN" sz="2200" b="1" dirty="0" smtClean="0">
                <a:solidFill>
                  <a:schemeClr val="bg1"/>
                </a:solidFill>
              </a:rPr>
              <a:t>Cathy Bai</a:t>
            </a:r>
          </a:p>
          <a:p>
            <a:r>
              <a:rPr lang="en-US" altLang="zh-CN" sz="2200" b="1" dirty="0" smtClean="0">
                <a:solidFill>
                  <a:schemeClr val="bg1"/>
                </a:solidFill>
              </a:rPr>
              <a:t>Nelson Leung</a:t>
            </a:r>
          </a:p>
          <a:p>
            <a:r>
              <a:rPr lang="en-US" altLang="zh-CN" sz="2200" b="1" dirty="0" smtClean="0">
                <a:solidFill>
                  <a:schemeClr val="bg1"/>
                </a:solidFill>
              </a:rPr>
              <a:t>Pinky Leung</a:t>
            </a:r>
          </a:p>
          <a:p>
            <a:r>
              <a:rPr lang="en-US" altLang="zh-CN" sz="2200" b="1" dirty="0" smtClean="0">
                <a:solidFill>
                  <a:schemeClr val="bg1"/>
                </a:solidFill>
              </a:rPr>
              <a:t>Yin Wu</a:t>
            </a:r>
            <a:endParaRPr lang="zh-CN" altLang="en-US" sz="2200" b="1" dirty="0">
              <a:solidFill>
                <a:schemeClr val="bg1"/>
              </a:solidFill>
            </a:endParaRPr>
          </a:p>
        </p:txBody>
      </p:sp>
    </p:spTree>
    <p:extLst>
      <p:ext uri="{BB962C8B-B14F-4D97-AF65-F5344CB8AC3E}">
        <p14:creationId xmlns:p14="http://schemas.microsoft.com/office/powerpoint/2010/main" val="2625767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87424"/>
            <a:ext cx="8229600" cy="1600200"/>
          </a:xfrm>
        </p:spPr>
        <p:txBody>
          <a:bodyPr/>
          <a:lstStyle/>
          <a:p>
            <a:r>
              <a:rPr lang="en-US" altLang="zh-CN" sz="4800" dirty="0" smtClean="0"/>
              <a:t>Passenger Airline Alliances</a:t>
            </a:r>
            <a:endParaRPr lang="zh-CN" altLang="en-US" sz="4800" dirty="0"/>
          </a:p>
        </p:txBody>
      </p:sp>
      <p:graphicFrame>
        <p:nvGraphicFramePr>
          <p:cNvPr id="7" name="图示 6"/>
          <p:cNvGraphicFramePr/>
          <p:nvPr>
            <p:extLst>
              <p:ext uri="{D42A27DB-BD31-4B8C-83A1-F6EECF244321}">
                <p14:modId xmlns:p14="http://schemas.microsoft.com/office/powerpoint/2010/main" val="2648934028"/>
              </p:ext>
            </p:extLst>
          </p:nvPr>
        </p:nvGraphicFramePr>
        <p:xfrm>
          <a:off x="323528" y="1412776"/>
          <a:ext cx="8280920"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4"/>
          <p:cNvPicPr>
            <a:picLocks noChangeAspect="1"/>
          </p:cNvPicPr>
          <p:nvPr/>
        </p:nvPicPr>
        <p:blipFill rotWithShape="1">
          <a:blip r:embed="rId8"/>
          <a:srcRect b="16639"/>
          <a:stretch/>
        </p:blipFill>
        <p:spPr>
          <a:xfrm>
            <a:off x="7884368" y="1259689"/>
            <a:ext cx="1077672" cy="818796"/>
          </a:xfrm>
          <a:prstGeom prst="rect">
            <a:avLst/>
          </a:prstGeom>
        </p:spPr>
      </p:pic>
      <p:pic>
        <p:nvPicPr>
          <p:cNvPr id="10" name="Picture 8"/>
          <p:cNvPicPr>
            <a:picLocks noChangeAspect="1"/>
          </p:cNvPicPr>
          <p:nvPr/>
        </p:nvPicPr>
        <p:blipFill>
          <a:blip r:embed="rId9"/>
          <a:stretch>
            <a:fillRect/>
          </a:stretch>
        </p:blipFill>
        <p:spPr>
          <a:xfrm>
            <a:off x="2197561" y="1257998"/>
            <a:ext cx="805213" cy="801553"/>
          </a:xfrm>
          <a:prstGeom prst="rect">
            <a:avLst/>
          </a:prstGeom>
        </p:spPr>
      </p:pic>
      <p:pic>
        <p:nvPicPr>
          <p:cNvPr id="11" name="Picture 7"/>
          <p:cNvPicPr>
            <a:picLocks noChangeAspect="1"/>
          </p:cNvPicPr>
          <p:nvPr/>
        </p:nvPicPr>
        <p:blipFill>
          <a:blip r:embed="rId10"/>
          <a:stretch>
            <a:fillRect/>
          </a:stretch>
        </p:blipFill>
        <p:spPr>
          <a:xfrm>
            <a:off x="5076056" y="1259689"/>
            <a:ext cx="746240" cy="743255"/>
          </a:xfrm>
          <a:prstGeom prst="rect">
            <a:avLst/>
          </a:prstGeom>
        </p:spPr>
      </p:pic>
    </p:spTree>
    <p:extLst>
      <p:ext uri="{BB962C8B-B14F-4D97-AF65-F5344CB8AC3E}">
        <p14:creationId xmlns:p14="http://schemas.microsoft.com/office/powerpoint/2010/main" val="38724164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Hedging Strategy- Jet Fuel Price Risk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916832"/>
            <a:ext cx="8856983" cy="3806094"/>
          </a:xfrm>
        </p:spPr>
      </p:pic>
    </p:spTree>
    <p:extLst>
      <p:ext uri="{BB962C8B-B14F-4D97-AF65-F5344CB8AC3E}">
        <p14:creationId xmlns:p14="http://schemas.microsoft.com/office/powerpoint/2010/main" val="358282426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Hedging Strategy- Jet Fuel Price Risk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2924944"/>
            <a:ext cx="8877300" cy="2358256"/>
          </a:xfrm>
          <a:prstGeom prst="rect">
            <a:avLst/>
          </a:prstGeom>
        </p:spPr>
      </p:pic>
    </p:spTree>
    <p:extLst>
      <p:ext uri="{BB962C8B-B14F-4D97-AF65-F5344CB8AC3E}">
        <p14:creationId xmlns:p14="http://schemas.microsoft.com/office/powerpoint/2010/main" val="14843838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descr="屏幕快照 2015-07-08 17.19.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987"/>
            <a:ext cx="9144000" cy="1914312"/>
          </a:xfrm>
          <a:prstGeom prst="rect">
            <a:avLst/>
          </a:prstGeom>
        </p:spPr>
      </p:pic>
    </p:spTree>
    <p:extLst>
      <p:ext uri="{BB962C8B-B14F-4D97-AF65-F5344CB8AC3E}">
        <p14:creationId xmlns:p14="http://schemas.microsoft.com/office/powerpoint/2010/main" val="26612404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descr="屏幕快照 2015-07-08 17.21.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23" y="1628800"/>
            <a:ext cx="9327423" cy="1820416"/>
          </a:xfrm>
          <a:prstGeom prst="rect">
            <a:avLst/>
          </a:prstGeom>
        </p:spPr>
      </p:pic>
      <p:pic>
        <p:nvPicPr>
          <p:cNvPr id="6" name="Picture 5" descr="屏幕快照 2015-07-08 17.23.3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89040"/>
            <a:ext cx="8699500" cy="2108200"/>
          </a:xfrm>
          <a:prstGeom prst="rect">
            <a:avLst/>
          </a:prstGeom>
        </p:spPr>
      </p:pic>
    </p:spTree>
    <p:extLst>
      <p:ext uri="{BB962C8B-B14F-4D97-AF65-F5344CB8AC3E}">
        <p14:creationId xmlns:p14="http://schemas.microsoft.com/office/powerpoint/2010/main" val="317658565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
            <a:br>
              <a:rPr lang="en-US" sz="4400" dirty="0" smtClean="0"/>
            </a:br>
            <a:r>
              <a:rPr lang="en-US" sz="4400" dirty="0" smtClean="0"/>
              <a:t>Interest Rate Risk</a:t>
            </a:r>
            <a:endParaRPr lang="en-US" sz="4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0813" b="10813"/>
          <a:stretch>
            <a:fillRect/>
          </a:stretch>
        </p:blipFill>
        <p:spPr>
          <a:xfrm>
            <a:off x="900113" y="2276475"/>
            <a:ext cx="7488237" cy="3849688"/>
          </a:xfrm>
        </p:spPr>
      </p:pic>
      <p:sp>
        <p:nvSpPr>
          <p:cNvPr id="5" name="TextBox 4"/>
          <p:cNvSpPr txBox="1"/>
          <p:nvPr/>
        </p:nvSpPr>
        <p:spPr>
          <a:xfrm>
            <a:off x="611560" y="1628800"/>
            <a:ext cx="3439294"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Long-Term Debt</a:t>
            </a:r>
            <a:endParaRPr lang="en-US" sz="2800" dirty="0"/>
          </a:p>
        </p:txBody>
      </p:sp>
    </p:spTree>
    <p:extLst>
      <p:ext uri="{BB962C8B-B14F-4D97-AF65-F5344CB8AC3E}">
        <p14:creationId xmlns:p14="http://schemas.microsoft.com/office/powerpoint/2010/main" val="15204033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Interest Rate Risk</a:t>
            </a:r>
            <a:endParaRPr lang="en-US" dirty="0"/>
          </a:p>
        </p:txBody>
      </p:sp>
      <p:sp>
        <p:nvSpPr>
          <p:cNvPr id="3" name="Content Placeholder 2"/>
          <p:cNvSpPr>
            <a:spLocks noGrp="1"/>
          </p:cNvSpPr>
          <p:nvPr>
            <p:ph idx="1"/>
          </p:nvPr>
        </p:nvSpPr>
        <p:spPr/>
        <p:txBody>
          <a:bodyPr>
            <a:normAutofit/>
          </a:bodyPr>
          <a:lstStyle/>
          <a:p>
            <a:r>
              <a:rPr lang="en-US" dirty="0"/>
              <a:t>Floating-rate will affect the Company’s Long-term Debt Obligations</a:t>
            </a:r>
          </a:p>
          <a:p>
            <a:pPr lvl="1"/>
            <a:r>
              <a:rPr lang="en-US" sz="2000" dirty="0"/>
              <a:t>Lease Payment of small number of Aircrafts will fluctuate</a:t>
            </a:r>
          </a:p>
          <a:p>
            <a:pPr lvl="1"/>
            <a:r>
              <a:rPr lang="en-CA" sz="2000" dirty="0"/>
              <a:t>Can potentially have impact on the firm’s liquidity position</a:t>
            </a:r>
          </a:p>
          <a:p>
            <a:pPr lvl="1"/>
            <a:endParaRPr lang="en-US" dirty="0"/>
          </a:p>
          <a:p>
            <a:endParaRPr lang="en-US" dirty="0"/>
          </a:p>
        </p:txBody>
      </p:sp>
    </p:spTree>
    <p:extLst>
      <p:ext uri="{BB962C8B-B14F-4D97-AF65-F5344CB8AC3E}">
        <p14:creationId xmlns:p14="http://schemas.microsoft.com/office/powerpoint/2010/main" val="22307135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Hedging Strategy – Interest rate swaps</a:t>
            </a:r>
            <a:endParaRPr lang="en-US" dirty="0"/>
          </a:p>
        </p:txBody>
      </p:sp>
      <p:pic>
        <p:nvPicPr>
          <p:cNvPr id="8" name="Picture 7" descr="屏幕快照 2015-07-08 17.45.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8840"/>
            <a:ext cx="9144000" cy="3822630"/>
          </a:xfrm>
          <a:prstGeom prst="rect">
            <a:avLst/>
          </a:prstGeom>
        </p:spPr>
      </p:pic>
    </p:spTree>
    <p:extLst>
      <p:ext uri="{BB962C8B-B14F-4D97-AF65-F5344CB8AC3E}">
        <p14:creationId xmlns:p14="http://schemas.microsoft.com/office/powerpoint/2010/main" val="32645366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 Risk</a:t>
            </a:r>
            <a:endParaRPr lang="en-US" dirty="0"/>
          </a:p>
        </p:txBody>
      </p:sp>
      <p:sp>
        <p:nvSpPr>
          <p:cNvPr id="3" name="Content Placeholder 2"/>
          <p:cNvSpPr>
            <a:spLocks noGrp="1"/>
          </p:cNvSpPr>
          <p:nvPr>
            <p:ph idx="1"/>
          </p:nvPr>
        </p:nvSpPr>
        <p:spPr>
          <a:xfrm>
            <a:off x="457200" y="2420888"/>
            <a:ext cx="8229600" cy="3705275"/>
          </a:xfrm>
        </p:spPr>
        <p:txBody>
          <a:bodyPr/>
          <a:lstStyle/>
          <a:p>
            <a:r>
              <a:rPr lang="en-US" dirty="0"/>
              <a:t>Represented by the Fair Value of Contracts that are an asset to the Company at the Reporting Date</a:t>
            </a:r>
          </a:p>
          <a:p>
            <a:r>
              <a:rPr lang="en-US" dirty="0"/>
              <a:t>The Company has NOT experienced any significant Credit Loss as a result of the counterparties nonperformance in the past</a:t>
            </a:r>
          </a:p>
        </p:txBody>
      </p:sp>
      <p:pic>
        <p:nvPicPr>
          <p:cNvPr id="4" name="Picture 3" descr="屏幕快照 2015-07-09 14.37.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1462"/>
            <a:ext cx="9144000" cy="462035"/>
          </a:xfrm>
          <a:prstGeom prst="rect">
            <a:avLst/>
          </a:prstGeom>
        </p:spPr>
      </p:pic>
    </p:spTree>
    <p:extLst>
      <p:ext uri="{BB962C8B-B14F-4D97-AF65-F5344CB8AC3E}">
        <p14:creationId xmlns:p14="http://schemas.microsoft.com/office/powerpoint/2010/main" val="279340800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r>
              <a:rPr lang="en-US" sz="4800" dirty="0" smtClean="0"/>
              <a:t>Risk Management – Credit Risk</a:t>
            </a:r>
            <a:endParaRPr lang="en-US" sz="4800" dirty="0"/>
          </a:p>
        </p:txBody>
      </p:sp>
      <p:sp>
        <p:nvSpPr>
          <p:cNvPr id="3" name="Content Placeholder 2"/>
          <p:cNvSpPr>
            <a:spLocks noGrp="1"/>
          </p:cNvSpPr>
          <p:nvPr>
            <p:ph idx="1"/>
          </p:nvPr>
        </p:nvSpPr>
        <p:spPr/>
        <p:txBody>
          <a:bodyPr/>
          <a:lstStyle/>
          <a:p>
            <a:r>
              <a:rPr lang="en-US" dirty="0" smtClean="0"/>
              <a:t>Select &amp; periodically reveals counterparties based on Credit </a:t>
            </a:r>
            <a:r>
              <a:rPr lang="en-US" dirty="0"/>
              <a:t>R</a:t>
            </a:r>
            <a:r>
              <a:rPr lang="en-US" dirty="0" smtClean="0"/>
              <a:t>atings limit is exposure with respect to Each Counterparty</a:t>
            </a:r>
          </a:p>
          <a:p>
            <a:r>
              <a:rPr lang="en-US" dirty="0" smtClean="0"/>
              <a:t>Monitors the Market </a:t>
            </a:r>
            <a:r>
              <a:rPr lang="en-US" dirty="0"/>
              <a:t>P</a:t>
            </a:r>
            <a:r>
              <a:rPr lang="en-US" dirty="0" smtClean="0"/>
              <a:t>osition of the Fuel </a:t>
            </a:r>
            <a:r>
              <a:rPr lang="en-US" dirty="0"/>
              <a:t>H</a:t>
            </a:r>
            <a:r>
              <a:rPr lang="en-US" dirty="0" smtClean="0"/>
              <a:t>edging </a:t>
            </a:r>
            <a:r>
              <a:rPr lang="en-US" dirty="0"/>
              <a:t>P</a:t>
            </a:r>
            <a:r>
              <a:rPr lang="en-US" dirty="0" smtClean="0"/>
              <a:t>rogram &amp; is Relative </a:t>
            </a:r>
            <a:r>
              <a:rPr lang="en-US" dirty="0"/>
              <a:t>M</a:t>
            </a:r>
            <a:r>
              <a:rPr lang="en-US" dirty="0" smtClean="0"/>
              <a:t>arket </a:t>
            </a:r>
            <a:r>
              <a:rPr lang="en-US" dirty="0"/>
              <a:t>P</a:t>
            </a:r>
            <a:r>
              <a:rPr lang="en-US" dirty="0" smtClean="0"/>
              <a:t>osition with Each </a:t>
            </a:r>
            <a:r>
              <a:rPr lang="en-US" dirty="0"/>
              <a:t>C</a:t>
            </a:r>
            <a:r>
              <a:rPr lang="en-US" dirty="0" smtClean="0"/>
              <a:t>ounterparty</a:t>
            </a:r>
            <a:endParaRPr lang="en-US" dirty="0"/>
          </a:p>
        </p:txBody>
      </p:sp>
    </p:spTree>
    <p:extLst>
      <p:ext uri="{BB962C8B-B14F-4D97-AF65-F5344CB8AC3E}">
        <p14:creationId xmlns:p14="http://schemas.microsoft.com/office/powerpoint/2010/main" val="41063591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descr="屏幕快照 2015-07-08 22.48.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9144000" cy="2775857"/>
          </a:xfrm>
          <a:prstGeom prst="rect">
            <a:avLst/>
          </a:prstGeom>
        </p:spPr>
      </p:pic>
    </p:spTree>
    <p:extLst>
      <p:ext uri="{BB962C8B-B14F-4D97-AF65-F5344CB8AC3E}">
        <p14:creationId xmlns:p14="http://schemas.microsoft.com/office/powerpoint/2010/main" val="2609897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171400"/>
            <a:ext cx="8229600" cy="1600200"/>
          </a:xfrm>
        </p:spPr>
        <p:txBody>
          <a:bodyPr/>
          <a:lstStyle/>
          <a:p>
            <a:r>
              <a:rPr lang="en-US" altLang="zh-CN" dirty="0" smtClean="0"/>
              <a:t>Cargo Alliance</a:t>
            </a:r>
            <a:endParaRPr lang="zh-CN" altLang="en-US" dirty="0"/>
          </a:p>
        </p:txBody>
      </p:sp>
      <p:sp>
        <p:nvSpPr>
          <p:cNvPr id="3" name="内容占位符 2"/>
          <p:cNvSpPr>
            <a:spLocks noGrp="1"/>
          </p:cNvSpPr>
          <p:nvPr>
            <p:ph idx="1"/>
          </p:nvPr>
        </p:nvSpPr>
        <p:spPr>
          <a:xfrm>
            <a:off x="467544" y="1844824"/>
            <a:ext cx="8229600" cy="4525963"/>
          </a:xfrm>
        </p:spPr>
        <p:txBody>
          <a:bodyPr>
            <a:normAutofit/>
          </a:bodyPr>
          <a:lstStyle/>
          <a:p>
            <a:r>
              <a:rPr lang="en-US" altLang="zh-CN" sz="3200" dirty="0" smtClean="0"/>
              <a:t>WOW Alliances</a:t>
            </a:r>
          </a:p>
          <a:p>
            <a:endParaRPr lang="en-US" altLang="zh-CN" sz="3200" dirty="0" smtClean="0"/>
          </a:p>
          <a:p>
            <a:endParaRPr lang="en-US" altLang="zh-CN" sz="3200" dirty="0" smtClean="0"/>
          </a:p>
          <a:p>
            <a:r>
              <a:rPr lang="en-US" altLang="zh-CN" sz="3200" dirty="0" err="1" smtClean="0"/>
              <a:t>SkyTeam</a:t>
            </a:r>
            <a:r>
              <a:rPr lang="en-US" altLang="zh-CN" sz="3200" dirty="0" smtClean="0"/>
              <a:t> Cargo</a:t>
            </a:r>
          </a:p>
          <a:p>
            <a:endParaRPr lang="en-US" altLang="zh-CN" sz="3200" dirty="0" smtClean="0"/>
          </a:p>
          <a:p>
            <a:endParaRPr lang="en-US" altLang="zh-CN" sz="3200" dirty="0" smtClean="0"/>
          </a:p>
          <a:p>
            <a:r>
              <a:rPr lang="en-US" altLang="zh-CN" sz="3200" dirty="0" smtClean="0"/>
              <a:t>ANA/UPS Alliances</a:t>
            </a:r>
            <a:endParaRPr lang="zh-CN" altLang="en-US"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651" y="1484784"/>
            <a:ext cx="3642797" cy="1471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p:cNvPicPr>
          <p:nvPr/>
        </p:nvPicPr>
        <p:blipFill>
          <a:blip r:embed="rId4"/>
          <a:stretch>
            <a:fillRect/>
          </a:stretch>
        </p:blipFill>
        <p:spPr>
          <a:xfrm>
            <a:off x="4788024" y="3216750"/>
            <a:ext cx="3024336" cy="1748855"/>
          </a:xfrm>
          <a:prstGeom prst="rect">
            <a:avLst/>
          </a:prstGeom>
        </p:spPr>
      </p:pic>
      <p:pic>
        <p:nvPicPr>
          <p:cNvPr id="7" name="Picture 5"/>
          <p:cNvPicPr>
            <a:picLocks noChangeAspect="1"/>
          </p:cNvPicPr>
          <p:nvPr/>
        </p:nvPicPr>
        <p:blipFill rotWithShape="1">
          <a:blip r:embed="rId5"/>
          <a:srcRect t="33487" b="31193"/>
          <a:stretch/>
        </p:blipFill>
        <p:spPr>
          <a:xfrm>
            <a:off x="4788024" y="5373216"/>
            <a:ext cx="2540000" cy="897118"/>
          </a:xfrm>
          <a:prstGeom prst="rect">
            <a:avLst/>
          </a:prstGeom>
        </p:spPr>
      </p:pic>
      <p:pic>
        <p:nvPicPr>
          <p:cNvPr id="8" name="Picture 6"/>
          <p:cNvPicPr>
            <a:picLocks noChangeAspect="1"/>
          </p:cNvPicPr>
          <p:nvPr/>
        </p:nvPicPr>
        <p:blipFill>
          <a:blip r:embed="rId6"/>
          <a:stretch>
            <a:fillRect/>
          </a:stretch>
        </p:blipFill>
        <p:spPr>
          <a:xfrm>
            <a:off x="7551297" y="5373216"/>
            <a:ext cx="742195" cy="882708"/>
          </a:xfrm>
          <a:prstGeom prst="rect">
            <a:avLst/>
          </a:prstGeom>
        </p:spPr>
      </p:pic>
    </p:spTree>
    <p:extLst>
      <p:ext uri="{BB962C8B-B14F-4D97-AF65-F5344CB8AC3E}">
        <p14:creationId xmlns:p14="http://schemas.microsoft.com/office/powerpoint/2010/main" val="271758990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屏幕快照 2015-07-09 16.06.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0808"/>
            <a:ext cx="9144000" cy="4597599"/>
          </a:xfrm>
          <a:prstGeom prst="rect">
            <a:avLst/>
          </a:prstGeom>
        </p:spPr>
      </p:pic>
    </p:spTree>
    <p:extLst>
      <p:ext uri="{BB962C8B-B14F-4D97-AF65-F5344CB8AC3E}">
        <p14:creationId xmlns:p14="http://schemas.microsoft.com/office/powerpoint/2010/main" val="16104836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Currency Risk</a:t>
            </a:r>
            <a:endParaRPr lang="en-US" dirty="0"/>
          </a:p>
        </p:txBody>
      </p:sp>
      <p:sp>
        <p:nvSpPr>
          <p:cNvPr id="3" name="Content Placeholder 2"/>
          <p:cNvSpPr>
            <a:spLocks noGrp="1"/>
          </p:cNvSpPr>
          <p:nvPr>
            <p:ph idx="1"/>
          </p:nvPr>
        </p:nvSpPr>
        <p:spPr>
          <a:xfrm>
            <a:off x="457200" y="2204864"/>
            <a:ext cx="8229600" cy="3921299"/>
          </a:xfrm>
        </p:spPr>
        <p:txBody>
          <a:bodyPr/>
          <a:lstStyle/>
          <a:p>
            <a:r>
              <a:rPr lang="en-US" dirty="0" smtClean="0"/>
              <a:t>Transact in Currencies other than US Dollar</a:t>
            </a:r>
          </a:p>
          <a:p>
            <a:r>
              <a:rPr lang="en-US" dirty="0" smtClean="0"/>
              <a:t>NOT an issue for Southwest</a:t>
            </a:r>
          </a:p>
          <a:p>
            <a:pPr lvl="1"/>
            <a:r>
              <a:rPr lang="en-US" dirty="0" smtClean="0"/>
              <a:t>Small Airport Point-to-Point Strategy</a:t>
            </a:r>
          </a:p>
          <a:p>
            <a:pPr lvl="1"/>
            <a:r>
              <a:rPr lang="en-US" dirty="0" smtClean="0"/>
              <a:t>Restricts Luggage Transfer &amp; Security Clearance Activities</a:t>
            </a:r>
            <a:endParaRPr lang="en-US" dirty="0"/>
          </a:p>
          <a:p>
            <a:r>
              <a:rPr lang="en-US" dirty="0" smtClean="0"/>
              <a:t>Almost exclusively a US Domestic Carrier</a:t>
            </a:r>
          </a:p>
          <a:p>
            <a:r>
              <a:rPr lang="en-US" dirty="0" smtClean="0"/>
              <a:t>No Direct Transactions Exposure to other Currencies</a:t>
            </a:r>
          </a:p>
        </p:txBody>
      </p:sp>
    </p:spTree>
    <p:extLst>
      <p:ext uri="{BB962C8B-B14F-4D97-AF65-F5344CB8AC3E}">
        <p14:creationId xmlns:p14="http://schemas.microsoft.com/office/powerpoint/2010/main" val="10009708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HK" dirty="0" smtClean="0"/>
              <a:t>Economic Risk</a:t>
            </a:r>
            <a:endParaRPr lang="zh-HK" altLang="en-US" dirty="0"/>
          </a:p>
        </p:txBody>
      </p:sp>
      <p:sp>
        <p:nvSpPr>
          <p:cNvPr id="3" name="內容版面配置區 2"/>
          <p:cNvSpPr>
            <a:spLocks noGrp="1"/>
          </p:cNvSpPr>
          <p:nvPr>
            <p:ph idx="1"/>
          </p:nvPr>
        </p:nvSpPr>
        <p:spPr>
          <a:xfrm>
            <a:off x="457200" y="2564904"/>
            <a:ext cx="8229600" cy="3561259"/>
          </a:xfrm>
        </p:spPr>
        <p:txBody>
          <a:bodyPr>
            <a:normAutofit fontScale="92500"/>
          </a:bodyPr>
          <a:lstStyle/>
          <a:p>
            <a:r>
              <a:rPr lang="en-US" altLang="zh-HK" sz="2600" dirty="0" smtClean="0"/>
              <a:t>particularly sensitive to changes in economic conditions</a:t>
            </a:r>
          </a:p>
          <a:p>
            <a:r>
              <a:rPr lang="en-US" altLang="zh-HK" sz="2600" dirty="0" smtClean="0"/>
              <a:t>Unfavorable economic conditions or uncertainty</a:t>
            </a:r>
          </a:p>
          <a:p>
            <a:pPr lvl="1"/>
            <a:r>
              <a:rPr lang="en-US" altLang="zh-HK" sz="2600" dirty="0"/>
              <a:t>hampered the ability of airlines to raise fares to counteract increased fuel, </a:t>
            </a:r>
            <a:r>
              <a:rPr lang="en-US" altLang="zh-HK" sz="2600" dirty="0" smtClean="0"/>
              <a:t>labor, and </a:t>
            </a:r>
            <a:r>
              <a:rPr lang="en-US" altLang="zh-HK" sz="2600" dirty="0"/>
              <a:t>other </a:t>
            </a:r>
            <a:r>
              <a:rPr lang="en-US" altLang="zh-HK" sz="2600" dirty="0" smtClean="0"/>
              <a:t>costs</a:t>
            </a:r>
          </a:p>
          <a:p>
            <a:pPr lvl="1"/>
            <a:r>
              <a:rPr lang="en-US" altLang="zh-HK" sz="2600" dirty="0" smtClean="0"/>
              <a:t>Customers Change Spending Patterns</a:t>
            </a:r>
          </a:p>
          <a:p>
            <a:r>
              <a:rPr lang="en-US" altLang="zh-HK" sz="2600" dirty="0" smtClean="0"/>
              <a:t>High Fixed cost &amp; Highly Variable and </a:t>
            </a:r>
            <a:r>
              <a:rPr lang="en-US" altLang="zh-HK" sz="2600" dirty="0"/>
              <a:t>U</a:t>
            </a:r>
            <a:r>
              <a:rPr lang="en-US" altLang="zh-HK" sz="2600" dirty="0" smtClean="0"/>
              <a:t>npredictable Demand</a:t>
            </a:r>
            <a:endParaRPr lang="zh-HK" altLang="en-US" sz="2600" dirty="0"/>
          </a:p>
        </p:txBody>
      </p:sp>
      <p:pic>
        <p:nvPicPr>
          <p:cNvPr id="4" name="Picture 3" descr="屏幕快照 2015-07-09 14.32.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808"/>
            <a:ext cx="9144000" cy="684171"/>
          </a:xfrm>
          <a:prstGeom prst="rect">
            <a:avLst/>
          </a:prstGeom>
        </p:spPr>
      </p:pic>
    </p:spTree>
    <p:extLst>
      <p:ext uri="{BB962C8B-B14F-4D97-AF65-F5344CB8AC3E}">
        <p14:creationId xmlns:p14="http://schemas.microsoft.com/office/powerpoint/2010/main" val="26688590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CA" altLang="zh-HK" dirty="0" smtClean="0"/>
              <a:t>Labour Relations</a:t>
            </a:r>
            <a:endParaRPr lang="zh-HK" altLang="en-US" dirty="0"/>
          </a:p>
        </p:txBody>
      </p:sp>
      <p:sp>
        <p:nvSpPr>
          <p:cNvPr id="3" name="內容版面配置區 2"/>
          <p:cNvSpPr>
            <a:spLocks noGrp="1"/>
          </p:cNvSpPr>
          <p:nvPr>
            <p:ph idx="1"/>
          </p:nvPr>
        </p:nvSpPr>
        <p:spPr>
          <a:xfrm>
            <a:off x="457200" y="3140968"/>
            <a:ext cx="8229600" cy="2985195"/>
          </a:xfrm>
        </p:spPr>
        <p:txBody>
          <a:bodyPr>
            <a:normAutofit/>
          </a:bodyPr>
          <a:lstStyle/>
          <a:p>
            <a:r>
              <a:rPr lang="en-CA" altLang="zh-HK" sz="3200" dirty="0" smtClean="0"/>
              <a:t>Labour Intensive</a:t>
            </a:r>
          </a:p>
          <a:p>
            <a:r>
              <a:rPr lang="en-CA" altLang="zh-HK" sz="3200" dirty="0" smtClean="0"/>
              <a:t>Financial Security – help employees plan for the future</a:t>
            </a:r>
          </a:p>
          <a:p>
            <a:pPr lvl="1"/>
            <a:r>
              <a:rPr lang="en-CA" altLang="zh-HK" sz="2400" dirty="0" err="1" smtClean="0"/>
              <a:t>ProfitSharing</a:t>
            </a:r>
            <a:r>
              <a:rPr lang="en-CA" altLang="zh-HK" sz="2400" dirty="0" smtClean="0"/>
              <a:t> Plan</a:t>
            </a:r>
          </a:p>
          <a:p>
            <a:pPr lvl="1"/>
            <a:r>
              <a:rPr lang="en-CA" altLang="zh-HK" sz="2400" dirty="0" smtClean="0"/>
              <a:t>Employee Stoke Purchase Plan</a:t>
            </a:r>
          </a:p>
          <a:p>
            <a:endParaRPr lang="zh-HK" altLang="en-US" dirty="0"/>
          </a:p>
        </p:txBody>
      </p:sp>
      <p:pic>
        <p:nvPicPr>
          <p:cNvPr id="5" name="Picture 4" descr="屏幕快照 2015-07-08 22.25.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0848"/>
            <a:ext cx="9144000" cy="692727"/>
          </a:xfrm>
          <a:prstGeom prst="rect">
            <a:avLst/>
          </a:prstGeom>
        </p:spPr>
      </p:pic>
    </p:spTree>
    <p:extLst>
      <p:ext uri="{BB962C8B-B14F-4D97-AF65-F5344CB8AC3E}">
        <p14:creationId xmlns:p14="http://schemas.microsoft.com/office/powerpoint/2010/main" val="38819891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650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762" y="-387424"/>
            <a:ext cx="8229600" cy="1600200"/>
          </a:xfrm>
        </p:spPr>
        <p:txBody>
          <a:bodyPr/>
          <a:lstStyle/>
          <a:p>
            <a:r>
              <a:rPr lang="en-US" altLang="zh-CN" dirty="0" smtClean="0"/>
              <a:t>Cost Structure</a:t>
            </a:r>
            <a:endParaRPr lang="zh-CN" altLang="en-US" dirty="0"/>
          </a:p>
        </p:txBody>
      </p:sp>
      <p:sp>
        <p:nvSpPr>
          <p:cNvPr id="4" name="TextBox 3"/>
          <p:cNvSpPr txBox="1"/>
          <p:nvPr/>
        </p:nvSpPr>
        <p:spPr>
          <a:xfrm>
            <a:off x="4499948" y="6167681"/>
            <a:ext cx="7416824" cy="369332"/>
          </a:xfrm>
          <a:prstGeom prst="rect">
            <a:avLst/>
          </a:prstGeom>
          <a:noFill/>
        </p:spPr>
        <p:txBody>
          <a:bodyPr wrap="square" rtlCol="0">
            <a:spAutoFit/>
          </a:bodyPr>
          <a:lstStyle/>
          <a:p>
            <a:endParaRPr lang="zh-CN" altLang="en-US" dirty="0"/>
          </a:p>
        </p:txBody>
      </p:sp>
      <p:pic>
        <p:nvPicPr>
          <p:cNvPr id="5" name="Picture 4" descr="http://www.ascendforairlines.com/sites/all/themes/ascenddigital/_media/articles/62/spri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23" y="1271748"/>
            <a:ext cx="80962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303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dirty="0"/>
              <a:t>Industry Profitability</a:t>
            </a:r>
            <a:endParaRPr lang="zh-CN" alt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3308" y="1556792"/>
            <a:ext cx="7929392" cy="5085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1667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2438" y="-243408"/>
            <a:ext cx="8229600" cy="1600200"/>
          </a:xfrm>
        </p:spPr>
        <p:txBody>
          <a:bodyPr/>
          <a:lstStyle/>
          <a:p>
            <a:r>
              <a:rPr lang="en-US" altLang="zh-CN" sz="4400" dirty="0"/>
              <a:t>Passenger and Freight Volume</a:t>
            </a:r>
            <a:endParaRPr lang="zh-CN" altLang="en-US" sz="4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700808"/>
            <a:ext cx="822007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740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dirty="0" smtClean="0"/>
              <a:t>Airfares</a:t>
            </a:r>
            <a:endParaRPr lang="zh-CN" alt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708773"/>
            <a:ext cx="7992888" cy="510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978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87424"/>
            <a:ext cx="8229600" cy="1600200"/>
          </a:xfrm>
        </p:spPr>
        <p:txBody>
          <a:bodyPr/>
          <a:lstStyle/>
          <a:p>
            <a:r>
              <a:rPr lang="en-US" altLang="zh-CN" sz="4800" dirty="0" smtClean="0"/>
              <a:t>Small vs. Large Airlines</a:t>
            </a:r>
            <a:endParaRPr lang="zh-CN" altLang="en-US" sz="4800"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181752161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248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sz="4800" dirty="0" smtClean="0"/>
              <a:t>Types of Risks</a:t>
            </a:r>
            <a:endParaRPr lang="zh-CN" altLang="en-US" sz="4800" dirty="0"/>
          </a:p>
        </p:txBody>
      </p:sp>
      <p:sp>
        <p:nvSpPr>
          <p:cNvPr id="3" name="内容占位符 2"/>
          <p:cNvSpPr>
            <a:spLocks noGrp="1"/>
          </p:cNvSpPr>
          <p:nvPr>
            <p:ph idx="1"/>
          </p:nvPr>
        </p:nvSpPr>
        <p:spPr>
          <a:xfrm>
            <a:off x="467544" y="1772816"/>
            <a:ext cx="8229600" cy="4525963"/>
          </a:xfrm>
        </p:spPr>
        <p:txBody>
          <a:bodyPr/>
          <a:lstStyle/>
          <a:p>
            <a:pPr marL="514350" indent="-514350">
              <a:spcBef>
                <a:spcPts val="700"/>
              </a:spcBef>
              <a:buClr>
                <a:srgbClr val="202020"/>
              </a:buClr>
              <a:buSzPct val="100000"/>
              <a:buFont typeface="Wingdings" pitchFamily="2" charset="2"/>
              <a:buChar char="v"/>
            </a:pPr>
            <a:r>
              <a:rPr lang="ru-RU" altLang="zh-CN" dirty="0">
                <a:solidFill>
                  <a:srgbClr val="202020"/>
                </a:solidFill>
                <a:ea typeface="Calibri" pitchFamily="34" charset="0"/>
                <a:cs typeface="Calibri" pitchFamily="34" charset="0"/>
                <a:sym typeface="Calibri" pitchFamily="34" charset="0"/>
              </a:rPr>
              <a:t>Basis Risk</a:t>
            </a:r>
            <a:endParaRPr lang="ru-RU" altLang="zh-CN" i="1" dirty="0">
              <a:solidFill>
                <a:srgbClr val="FFFFFF"/>
              </a:solidFill>
            </a:endParaRPr>
          </a:p>
          <a:p>
            <a:pPr marL="514350" indent="-514350">
              <a:spcBef>
                <a:spcPts val="700"/>
              </a:spcBef>
              <a:buClr>
                <a:srgbClr val="202020"/>
              </a:buClr>
              <a:buSzPct val="100000"/>
              <a:buFont typeface="Wingdings" pitchFamily="2" charset="2"/>
              <a:buChar char="v"/>
            </a:pPr>
            <a:r>
              <a:rPr lang="ru-RU" altLang="zh-CN" dirty="0">
                <a:solidFill>
                  <a:srgbClr val="202020"/>
                </a:solidFill>
                <a:ea typeface="Calibri" pitchFamily="34" charset="0"/>
                <a:cs typeface="Calibri" pitchFamily="34" charset="0"/>
                <a:sym typeface="Calibri" pitchFamily="34" charset="0"/>
              </a:rPr>
              <a:t>Exchange rate Risk</a:t>
            </a:r>
            <a:endParaRPr lang="ru-RU" altLang="zh-CN" i="1" dirty="0">
              <a:solidFill>
                <a:srgbClr val="202020"/>
              </a:solidFill>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altLang="zh-CN" dirty="0">
                <a:solidFill>
                  <a:srgbClr val="202020"/>
                </a:solidFill>
                <a:ea typeface="Calibri" pitchFamily="34" charset="0"/>
                <a:cs typeface="Calibri" pitchFamily="34" charset="0"/>
                <a:sym typeface="Calibri" pitchFamily="34" charset="0"/>
              </a:rPr>
              <a:t>Counterparty Risk</a:t>
            </a:r>
            <a:endParaRPr lang="ru-RU" altLang="zh-CN" i="1" dirty="0">
              <a:solidFill>
                <a:srgbClr val="202020"/>
              </a:solidFill>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altLang="zh-CN" dirty="0" smtClean="0">
                <a:solidFill>
                  <a:srgbClr val="202020"/>
                </a:solidFill>
                <a:ea typeface="Calibri" pitchFamily="34" charset="0"/>
                <a:cs typeface="Calibri" pitchFamily="34" charset="0"/>
                <a:sym typeface="Calibri" pitchFamily="34" charset="0"/>
              </a:rPr>
              <a:t>Liquidity </a:t>
            </a:r>
            <a:r>
              <a:rPr lang="ru-RU" altLang="zh-CN" dirty="0">
                <a:solidFill>
                  <a:srgbClr val="202020"/>
                </a:solidFill>
                <a:ea typeface="Calibri" pitchFamily="34" charset="0"/>
                <a:cs typeface="Calibri" pitchFamily="34" charset="0"/>
                <a:sym typeface="Calibri" pitchFamily="34" charset="0"/>
              </a:rPr>
              <a:t>Risk</a:t>
            </a:r>
            <a:endParaRPr lang="ru-RU" altLang="zh-CN" i="1" dirty="0">
              <a:solidFill>
                <a:srgbClr val="FFFFFF"/>
              </a:solidFill>
            </a:endParaRPr>
          </a:p>
          <a:p>
            <a:pPr marL="514350" indent="-514350">
              <a:spcBef>
                <a:spcPts val="700"/>
              </a:spcBef>
              <a:buClr>
                <a:srgbClr val="202020"/>
              </a:buClr>
              <a:buSzPct val="100000"/>
              <a:buFont typeface="Wingdings" pitchFamily="2" charset="2"/>
              <a:buChar char="v"/>
            </a:pPr>
            <a:r>
              <a:rPr lang="ru-RU" altLang="zh-CN" dirty="0">
                <a:solidFill>
                  <a:srgbClr val="202020"/>
                </a:solidFill>
                <a:ea typeface="Calibri" pitchFamily="34" charset="0"/>
                <a:cs typeface="Calibri" pitchFamily="34" charset="0"/>
                <a:sym typeface="Calibri" pitchFamily="34" charset="0"/>
              </a:rPr>
              <a:t>Credit Risk</a:t>
            </a:r>
            <a:endParaRPr lang="ru-RU" altLang="zh-CN" i="1" dirty="0">
              <a:solidFill>
                <a:srgbClr val="202020"/>
              </a:solidFill>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altLang="zh-CN" dirty="0">
                <a:solidFill>
                  <a:srgbClr val="202020"/>
                </a:solidFill>
                <a:ea typeface="Calibri" pitchFamily="34" charset="0"/>
                <a:cs typeface="Calibri" pitchFamily="34" charset="0"/>
                <a:sym typeface="Calibri" pitchFamily="34" charset="0"/>
              </a:rPr>
              <a:t>Interest Rate Risk</a:t>
            </a:r>
            <a:endParaRPr lang="ru-RU" altLang="zh-CN" i="1" dirty="0">
              <a:solidFill>
                <a:srgbClr val="FFFFFF"/>
              </a:solidFill>
            </a:endParaRPr>
          </a:p>
          <a:p>
            <a:pPr marL="514350" indent="-514350">
              <a:spcBef>
                <a:spcPts val="700"/>
              </a:spcBef>
              <a:buClr>
                <a:srgbClr val="202020"/>
              </a:buClr>
              <a:buSzPct val="100000"/>
              <a:buFont typeface="Wingdings" pitchFamily="2" charset="2"/>
              <a:buChar char="v"/>
            </a:pPr>
            <a:r>
              <a:rPr lang="en-US" altLang="zh-CN" dirty="0" smtClean="0">
                <a:solidFill>
                  <a:srgbClr val="202020"/>
                </a:solidFill>
                <a:ea typeface="Calibri" pitchFamily="34" charset="0"/>
                <a:cs typeface="Calibri" pitchFamily="34" charset="0"/>
                <a:sym typeface="Calibri" pitchFamily="34" charset="0"/>
              </a:rPr>
              <a:t>Other </a:t>
            </a:r>
            <a:r>
              <a:rPr lang="ru-RU" altLang="zh-CN" dirty="0" smtClean="0">
                <a:solidFill>
                  <a:srgbClr val="202020"/>
                </a:solidFill>
                <a:ea typeface="Calibri" pitchFamily="34" charset="0"/>
                <a:cs typeface="Calibri" pitchFamily="34" charset="0"/>
                <a:sym typeface="Calibri" pitchFamily="34" charset="0"/>
              </a:rPr>
              <a:t>Risk</a:t>
            </a:r>
            <a:r>
              <a:rPr lang="en-US" altLang="zh-CN" dirty="0" smtClean="0">
                <a:solidFill>
                  <a:srgbClr val="202020"/>
                </a:solidFill>
                <a:ea typeface="Calibri" pitchFamily="34" charset="0"/>
                <a:cs typeface="Calibri" pitchFamily="34" charset="0"/>
                <a:sym typeface="Calibri" pitchFamily="34" charset="0"/>
              </a:rPr>
              <a:t>s</a:t>
            </a:r>
            <a:endParaRPr lang="ru-RU" altLang="zh-CN" i="1" dirty="0">
              <a:solidFill>
                <a:srgbClr val="202020"/>
              </a:solidFill>
              <a:ea typeface="Calibri" pitchFamily="34" charset="0"/>
              <a:cs typeface="Calibri" pitchFamily="34" charset="0"/>
              <a:sym typeface="Calibri" pitchFamily="34" charset="0"/>
            </a:endParaRPr>
          </a:p>
          <a:p>
            <a:pPr marL="514350" indent="-514350">
              <a:spcBef>
                <a:spcPts val="700"/>
              </a:spcBef>
              <a:buClr>
                <a:srgbClr val="202020"/>
              </a:buClr>
              <a:buSzPct val="100000"/>
              <a:buFont typeface="Wingdings" pitchFamily="2" charset="2"/>
              <a:buChar char="v"/>
            </a:pPr>
            <a:r>
              <a:rPr lang="ru-RU" altLang="zh-CN" dirty="0">
                <a:solidFill>
                  <a:srgbClr val="FF0000"/>
                </a:solidFill>
                <a:ea typeface="Calibri" pitchFamily="34" charset="0"/>
                <a:cs typeface="Calibri" pitchFamily="34" charset="0"/>
                <a:sym typeface="Calibri" pitchFamily="34" charset="0"/>
              </a:rPr>
              <a:t>Fuel Risk</a:t>
            </a:r>
            <a:endParaRPr lang="ru-RU" altLang="zh-CN" i="1" dirty="0">
              <a:solidFill>
                <a:srgbClr val="FF0000"/>
              </a:solidFill>
              <a:ea typeface="Calibri" pitchFamily="34" charset="0"/>
              <a:cs typeface="Calibri" pitchFamily="34" charset="0"/>
              <a:sym typeface="Calibri" pitchFamily="34" charset="0"/>
            </a:endParaRPr>
          </a:p>
          <a:p>
            <a:endParaRPr lang="zh-CN" altLang="en-US" dirty="0"/>
          </a:p>
        </p:txBody>
      </p:sp>
    </p:spTree>
    <p:extLst>
      <p:ext uri="{BB962C8B-B14F-4D97-AF65-F5344CB8AC3E}">
        <p14:creationId xmlns:p14="http://schemas.microsoft.com/office/powerpoint/2010/main" val="40102726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8229600" cy="1600200"/>
          </a:xfrm>
        </p:spPr>
        <p:txBody>
          <a:bodyPr/>
          <a:lstStyle/>
          <a:p>
            <a:r>
              <a:rPr lang="en-US" altLang="zh-CN" sz="4800" dirty="0" smtClean="0"/>
              <a:t>Basis Risk</a:t>
            </a:r>
            <a:endParaRPr lang="zh-CN" altLang="en-US" sz="4800" dirty="0"/>
          </a:p>
        </p:txBody>
      </p:sp>
      <p:sp>
        <p:nvSpPr>
          <p:cNvPr id="3" name="内容占位符 2"/>
          <p:cNvSpPr>
            <a:spLocks noGrp="1"/>
          </p:cNvSpPr>
          <p:nvPr>
            <p:ph idx="1"/>
          </p:nvPr>
        </p:nvSpPr>
        <p:spPr/>
        <p:txBody>
          <a:bodyPr/>
          <a:lstStyle/>
          <a:p>
            <a:pPr marL="304800" indent="-304800" algn="just"/>
            <a:r>
              <a:rPr lang="ru-RU" altLang="zh-CN" sz="2000" dirty="0">
                <a:solidFill>
                  <a:srgbClr val="202020"/>
                </a:solidFill>
                <a:ea typeface="Calibri" pitchFamily="34" charset="0"/>
                <a:cs typeface="Calibri" pitchFamily="34" charset="0"/>
                <a:sym typeface="Calibri" pitchFamily="34" charset="0"/>
              </a:rPr>
              <a:t>Basis Risk describes</a:t>
            </a:r>
            <a:r>
              <a:rPr lang="it-IT" altLang="zh-CN" sz="2000" dirty="0">
                <a:solidFill>
                  <a:srgbClr val="202020"/>
                </a:solidFill>
                <a:ea typeface="Calibri" pitchFamily="34" charset="0"/>
                <a:cs typeface="Calibri" pitchFamily="34" charset="0"/>
                <a:sym typeface="Calibri" pitchFamily="34" charset="0"/>
              </a:rPr>
              <a:t> </a:t>
            </a:r>
            <a:r>
              <a:rPr lang="ru-RU" altLang="zh-CN" sz="2000" dirty="0">
                <a:solidFill>
                  <a:srgbClr val="202020"/>
                </a:solidFill>
                <a:ea typeface="Calibri" pitchFamily="34" charset="0"/>
                <a:cs typeface="Calibri" pitchFamily="34" charset="0"/>
                <a:sym typeface="Calibri" pitchFamily="34" charset="0"/>
              </a:rPr>
              <a:t>the relation (correlation factor)</a:t>
            </a:r>
            <a:r>
              <a:rPr lang="it-IT" altLang="zh-CN" sz="2000" dirty="0">
                <a:solidFill>
                  <a:srgbClr val="202020"/>
                </a:solidFill>
                <a:ea typeface="Calibri" pitchFamily="34" charset="0"/>
                <a:cs typeface="Calibri" pitchFamily="34" charset="0"/>
                <a:sym typeface="Calibri" pitchFamily="34" charset="0"/>
              </a:rPr>
              <a:t> </a:t>
            </a:r>
            <a:r>
              <a:rPr lang="ru-RU" altLang="zh-CN" sz="2000" dirty="0">
                <a:solidFill>
                  <a:srgbClr val="202020"/>
                </a:solidFill>
                <a:ea typeface="Calibri" pitchFamily="34" charset="0"/>
                <a:cs typeface="Calibri" pitchFamily="34" charset="0"/>
                <a:sym typeface="Calibri" pitchFamily="34" charset="0"/>
              </a:rPr>
              <a:t>between the value of the commodity being hedged</a:t>
            </a:r>
            <a:r>
              <a:rPr lang="it-IT" altLang="zh-CN" sz="2000" dirty="0">
                <a:solidFill>
                  <a:srgbClr val="FFFFFF"/>
                </a:solidFill>
                <a:sym typeface="Calibri" pitchFamily="34" charset="0"/>
              </a:rPr>
              <a:t> </a:t>
            </a:r>
            <a:r>
              <a:rPr lang="ru-RU" altLang="zh-CN" sz="2000" dirty="0">
                <a:solidFill>
                  <a:srgbClr val="202020"/>
                </a:solidFill>
                <a:ea typeface="Calibri" pitchFamily="34" charset="0"/>
                <a:cs typeface="Calibri" pitchFamily="34" charset="0"/>
                <a:sym typeface="Calibri" pitchFamily="34" charset="0"/>
              </a:rPr>
              <a:t>and the value of the derivative contract used to hedge</a:t>
            </a:r>
            <a:r>
              <a:rPr lang="it-IT" altLang="zh-CN" sz="2000" dirty="0">
                <a:solidFill>
                  <a:srgbClr val="202020"/>
                </a:solidFill>
                <a:ea typeface="Calibri" pitchFamily="34" charset="0"/>
                <a:cs typeface="Calibri" pitchFamily="34" charset="0"/>
                <a:sym typeface="Calibri" pitchFamily="34" charset="0"/>
              </a:rPr>
              <a:t> </a:t>
            </a:r>
            <a:r>
              <a:rPr lang="ru-RU" altLang="zh-CN" sz="2000" dirty="0">
                <a:solidFill>
                  <a:srgbClr val="202020"/>
                </a:solidFill>
                <a:ea typeface="Calibri" pitchFamily="34" charset="0"/>
                <a:cs typeface="Calibri" pitchFamily="34" charset="0"/>
                <a:sym typeface="Calibri" pitchFamily="34" charset="0"/>
              </a:rPr>
              <a:t>the</a:t>
            </a:r>
            <a:r>
              <a:rPr lang="it-IT" altLang="zh-CN" sz="2000" dirty="0">
                <a:solidFill>
                  <a:srgbClr val="202020"/>
                </a:solidFill>
                <a:ea typeface="Calibri" pitchFamily="34" charset="0"/>
                <a:cs typeface="Calibri" pitchFamily="34" charset="0"/>
                <a:sym typeface="Calibri" pitchFamily="34" charset="0"/>
              </a:rPr>
              <a:t> </a:t>
            </a:r>
            <a:r>
              <a:rPr lang="ru-RU" altLang="zh-CN" sz="2000" dirty="0">
                <a:solidFill>
                  <a:srgbClr val="202020"/>
                </a:solidFill>
                <a:ea typeface="Calibri" pitchFamily="34" charset="0"/>
                <a:cs typeface="Calibri" pitchFamily="34" charset="0"/>
                <a:sym typeface="Calibri" pitchFamily="34" charset="0"/>
              </a:rPr>
              <a:t>price risk.</a:t>
            </a:r>
          </a:p>
          <a:p>
            <a:pPr marL="304800" indent="-304800" algn="just"/>
            <a:endParaRPr lang="it-IT" altLang="zh-CN" sz="2000" dirty="0">
              <a:solidFill>
                <a:srgbClr val="202020"/>
              </a:solidFill>
              <a:ea typeface="Calibri" pitchFamily="34" charset="0"/>
              <a:cs typeface="Calibri" pitchFamily="34" charset="0"/>
              <a:sym typeface="Calibri" pitchFamily="34" charset="0"/>
            </a:endParaRPr>
          </a:p>
          <a:p>
            <a:pPr marL="304800" indent="-304800" algn="just"/>
            <a:r>
              <a:rPr lang="ru-RU" altLang="zh-CN" sz="2000" dirty="0">
                <a:solidFill>
                  <a:srgbClr val="202020"/>
                </a:solidFill>
                <a:ea typeface="Calibri" pitchFamily="34" charset="0"/>
                <a:cs typeface="Calibri" pitchFamily="34" charset="0"/>
                <a:sym typeface="Calibri" pitchFamily="34" charset="0"/>
              </a:rPr>
              <a:t>Basis risks can be divided into 3 for airline companies: </a:t>
            </a:r>
            <a:endParaRPr lang="ru-RU" altLang="zh-CN" sz="2000" dirty="0">
              <a:solidFill>
                <a:srgbClr val="FFFFFF"/>
              </a:solidFill>
            </a:endParaRPr>
          </a:p>
          <a:p>
            <a:pPr marL="704850" lvl="1" indent="-304800" algn="just">
              <a:buClr>
                <a:srgbClr val="202020"/>
              </a:buClr>
              <a:buSzPct val="100000"/>
            </a:pPr>
            <a:r>
              <a:rPr lang="ru-RU" altLang="zh-CN" sz="2000" dirty="0">
                <a:solidFill>
                  <a:srgbClr val="202020"/>
                </a:solidFill>
                <a:ea typeface="Calibri" pitchFamily="34" charset="0"/>
                <a:cs typeface="Calibri" pitchFamily="34" charset="0"/>
                <a:sym typeface="Calibri" pitchFamily="34" charset="0"/>
              </a:rPr>
              <a:t>Product basis risk </a:t>
            </a:r>
            <a:endParaRPr lang="ru-RU" altLang="zh-CN" sz="2000" dirty="0">
              <a:solidFill>
                <a:srgbClr val="FFFFFF"/>
              </a:solidFill>
            </a:endParaRPr>
          </a:p>
          <a:p>
            <a:pPr marL="704850" lvl="1" indent="-304800" algn="just">
              <a:buClr>
                <a:srgbClr val="202020"/>
              </a:buClr>
              <a:buSzPct val="100000"/>
            </a:pPr>
            <a:r>
              <a:rPr lang="ru-RU" altLang="zh-CN" sz="2000" dirty="0">
                <a:solidFill>
                  <a:srgbClr val="202020"/>
                </a:solidFill>
                <a:ea typeface="Calibri" pitchFamily="34" charset="0"/>
                <a:cs typeface="Calibri" pitchFamily="34" charset="0"/>
                <a:sym typeface="Calibri" pitchFamily="34" charset="0"/>
              </a:rPr>
              <a:t>Time basis risk</a:t>
            </a:r>
          </a:p>
          <a:p>
            <a:pPr marL="704850" lvl="1" indent="-304800" algn="just">
              <a:buClr>
                <a:srgbClr val="202020"/>
              </a:buClr>
              <a:buSzPct val="100000"/>
            </a:pPr>
            <a:r>
              <a:rPr lang="ru-RU" altLang="zh-CN" sz="2000" dirty="0">
                <a:solidFill>
                  <a:srgbClr val="202020"/>
                </a:solidFill>
                <a:ea typeface="Calibri" pitchFamily="34" charset="0"/>
                <a:cs typeface="Calibri" pitchFamily="34" charset="0"/>
                <a:sym typeface="Calibri" pitchFamily="34" charset="0"/>
              </a:rPr>
              <a:t>Locational basis risk</a:t>
            </a:r>
            <a:endParaRPr lang="ru-RU" altLang="zh-CN" sz="2000" dirty="0"/>
          </a:p>
          <a:p>
            <a:endParaRPr lang="zh-CN" altLang="en-US" dirty="0"/>
          </a:p>
        </p:txBody>
      </p:sp>
    </p:spTree>
    <p:extLst>
      <p:ext uri="{BB962C8B-B14F-4D97-AF65-F5344CB8AC3E}">
        <p14:creationId xmlns:p14="http://schemas.microsoft.com/office/powerpoint/2010/main" val="919003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4044" y="-99392"/>
            <a:ext cx="8229600" cy="1484784"/>
          </a:xfrm>
        </p:spPr>
        <p:txBody>
          <a:bodyPr/>
          <a:lstStyle/>
          <a:p>
            <a:r>
              <a:rPr lang="en-US" altLang="zh-CN" sz="4800" dirty="0" smtClean="0"/>
              <a:t>Currency Exchange Risks</a:t>
            </a:r>
            <a:endParaRPr lang="zh-CN" altLang="en-US" sz="4800" dirty="0"/>
          </a:p>
        </p:txBody>
      </p:sp>
      <p:sp>
        <p:nvSpPr>
          <p:cNvPr id="3" name="内容占位符 2"/>
          <p:cNvSpPr>
            <a:spLocks noGrp="1"/>
          </p:cNvSpPr>
          <p:nvPr>
            <p:ph idx="1"/>
          </p:nvPr>
        </p:nvSpPr>
        <p:spPr>
          <a:xfrm>
            <a:off x="467544" y="1662609"/>
            <a:ext cx="8229600" cy="4525963"/>
          </a:xfrm>
        </p:spPr>
        <p:txBody>
          <a:bodyPr/>
          <a:lstStyle/>
          <a:p>
            <a:r>
              <a:rPr lang="en-US" altLang="zh-CN" sz="2600" dirty="0"/>
              <a:t>Revenues and expenses in multiple currencies for international airlines</a:t>
            </a:r>
          </a:p>
          <a:p>
            <a:r>
              <a:rPr lang="en-US" altLang="zh-CN" sz="2600" dirty="0"/>
              <a:t>Debt may be denominated in foreign currency</a:t>
            </a:r>
          </a:p>
          <a:p>
            <a:endParaRPr lang="en-US" altLang="zh-CN" sz="2600" dirty="0"/>
          </a:p>
          <a:p>
            <a:r>
              <a:rPr lang="en-US" altLang="zh-CN" sz="2600" dirty="0"/>
              <a:t>Contracts used:</a:t>
            </a:r>
          </a:p>
          <a:p>
            <a:pPr lvl="1"/>
            <a:r>
              <a:rPr lang="en-US" altLang="zh-CN" sz="2000" dirty="0"/>
              <a:t>Forward contracts</a:t>
            </a:r>
          </a:p>
          <a:p>
            <a:pPr lvl="1"/>
            <a:r>
              <a:rPr lang="en-US" altLang="zh-CN" sz="2000" dirty="0"/>
              <a:t>Currency swaps</a:t>
            </a:r>
          </a:p>
          <a:p>
            <a:pPr lvl="1"/>
            <a:r>
              <a:rPr lang="en-US" altLang="zh-CN" sz="2000" dirty="0"/>
              <a:t>Currency options</a:t>
            </a:r>
          </a:p>
          <a:p>
            <a:endParaRPr lang="zh-CN" altLang="en-US" dirty="0"/>
          </a:p>
        </p:txBody>
      </p:sp>
      <p:pic>
        <p:nvPicPr>
          <p:cNvPr id="13314" name="Picture 2" descr="http://www.graylinepartners.com/wp-content/uploads/2014/07/iStock_000009265042X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844" y="3789040"/>
            <a:ext cx="3014486" cy="239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939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Agenda</a:t>
            </a:r>
            <a:endParaRPr lang="zh-CN" altLang="en-US" dirty="0"/>
          </a:p>
        </p:txBody>
      </p:sp>
      <p:graphicFrame>
        <p:nvGraphicFramePr>
          <p:cNvPr id="8" name="图示 7"/>
          <p:cNvGraphicFramePr/>
          <p:nvPr>
            <p:extLst>
              <p:ext uri="{D42A27DB-BD31-4B8C-83A1-F6EECF244321}">
                <p14:modId xmlns:p14="http://schemas.microsoft.com/office/powerpoint/2010/main" val="1155588251"/>
              </p:ext>
            </p:extLst>
          </p:nvPr>
        </p:nvGraphicFramePr>
        <p:xfrm>
          <a:off x="827584" y="1844824"/>
          <a:ext cx="7560840"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2719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Counterpart Risk</a:t>
            </a:r>
            <a:endParaRPr lang="zh-CN" altLang="en-US" dirty="0"/>
          </a:p>
        </p:txBody>
      </p:sp>
      <p:sp>
        <p:nvSpPr>
          <p:cNvPr id="3" name="内容占位符 2"/>
          <p:cNvSpPr>
            <a:spLocks noGrp="1"/>
          </p:cNvSpPr>
          <p:nvPr>
            <p:ph idx="1"/>
          </p:nvPr>
        </p:nvSpPr>
        <p:spPr>
          <a:xfrm>
            <a:off x="467544" y="2060848"/>
            <a:ext cx="8229600" cy="4525963"/>
          </a:xfrm>
        </p:spPr>
        <p:txBody>
          <a:bodyPr/>
          <a:lstStyle/>
          <a:p>
            <a:r>
              <a:rPr lang="en-US" altLang="zh-CN" dirty="0" smtClean="0"/>
              <a:t>The risk to each party of a contract that the counterparty will not live up to its contractual obligations. Counterparty risk as a risk to both parties and should be considered when evaluating a contract.</a:t>
            </a:r>
            <a:endParaRPr lang="zh-CN" altLang="en-US" dirty="0"/>
          </a:p>
        </p:txBody>
      </p:sp>
    </p:spTree>
    <p:extLst>
      <p:ext uri="{BB962C8B-B14F-4D97-AF65-F5344CB8AC3E}">
        <p14:creationId xmlns:p14="http://schemas.microsoft.com/office/powerpoint/2010/main" val="1401831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sz="4400" dirty="0" smtClean="0"/>
              <a:t>Liquidity Risk</a:t>
            </a:r>
            <a:endParaRPr lang="zh-CN" altLang="en-US" sz="4400" dirty="0"/>
          </a:p>
        </p:txBody>
      </p:sp>
      <p:sp>
        <p:nvSpPr>
          <p:cNvPr id="3" name="内容占位符 2"/>
          <p:cNvSpPr>
            <a:spLocks noGrp="1"/>
          </p:cNvSpPr>
          <p:nvPr>
            <p:ph idx="1"/>
          </p:nvPr>
        </p:nvSpPr>
        <p:spPr>
          <a:xfrm>
            <a:off x="467544" y="1772816"/>
            <a:ext cx="8229600" cy="4525963"/>
          </a:xfrm>
        </p:spPr>
        <p:txBody>
          <a:bodyPr/>
          <a:lstStyle/>
          <a:p>
            <a:pPr algn="just">
              <a:buClr>
                <a:srgbClr val="202020"/>
              </a:buClr>
              <a:buSzPct val="100000"/>
            </a:pPr>
            <a:r>
              <a:rPr lang="ru-RU" altLang="zh-CN" dirty="0">
                <a:solidFill>
                  <a:srgbClr val="202020"/>
                </a:solidFill>
                <a:ea typeface="Calibri" pitchFamily="34" charset="0"/>
                <a:cs typeface="Calibri" pitchFamily="34" charset="0"/>
                <a:sym typeface="Calibri" pitchFamily="34" charset="0"/>
              </a:rPr>
              <a:t>Liquidity risk </a:t>
            </a:r>
            <a:r>
              <a:rPr lang="tr-TR" altLang="zh-CN" dirty="0">
                <a:solidFill>
                  <a:srgbClr val="202020"/>
                </a:solidFill>
                <a:ea typeface="Calibri" pitchFamily="34" charset="0"/>
                <a:cs typeface="Calibri" pitchFamily="34" charset="0"/>
                <a:sym typeface="Calibri" pitchFamily="34" charset="0"/>
              </a:rPr>
              <a:t> is realted to the</a:t>
            </a:r>
            <a:r>
              <a:rPr lang="it-IT" altLang="zh-CN" dirty="0">
                <a:solidFill>
                  <a:srgbClr val="202020"/>
                </a:solidFill>
                <a:ea typeface="Calibri" pitchFamily="34" charset="0"/>
                <a:cs typeface="Calibri" pitchFamily="34" charset="0"/>
                <a:sym typeface="Calibri" pitchFamily="34" charset="0"/>
              </a:rPr>
              <a:t> </a:t>
            </a:r>
            <a:r>
              <a:rPr lang="ru-RU" altLang="zh-CN" dirty="0">
                <a:solidFill>
                  <a:srgbClr val="202020"/>
                </a:solidFill>
                <a:ea typeface="Calibri" pitchFamily="34" charset="0"/>
                <a:cs typeface="Calibri" pitchFamily="34" charset="0"/>
                <a:sym typeface="Calibri" pitchFamily="34" charset="0"/>
              </a:rPr>
              <a:t>generated cash flow</a:t>
            </a:r>
            <a:r>
              <a:rPr lang="tr-TR" altLang="zh-CN" dirty="0">
                <a:solidFill>
                  <a:srgbClr val="202020"/>
                </a:solidFill>
                <a:ea typeface="Calibri" pitchFamily="34" charset="0"/>
                <a:cs typeface="Calibri" pitchFamily="34" charset="0"/>
                <a:sym typeface="Calibri" pitchFamily="34" charset="0"/>
              </a:rPr>
              <a:t>s of the airline companies</a:t>
            </a:r>
            <a:r>
              <a:rPr lang="ru-RU" altLang="zh-CN" dirty="0">
                <a:solidFill>
                  <a:srgbClr val="202020"/>
                </a:solidFill>
                <a:ea typeface="Calibri" pitchFamily="34" charset="0"/>
                <a:cs typeface="Calibri" pitchFamily="34" charset="0"/>
                <a:sym typeface="Calibri" pitchFamily="34" charset="0"/>
              </a:rPr>
              <a:t> </a:t>
            </a:r>
            <a:r>
              <a:rPr lang="ru-RU" altLang="zh-CN" dirty="0" smtClean="0">
                <a:solidFill>
                  <a:srgbClr val="202020"/>
                </a:solidFill>
                <a:ea typeface="Calibri" pitchFamily="34" charset="0"/>
                <a:cs typeface="Calibri" pitchFamily="34" charset="0"/>
                <a:sym typeface="Calibri" pitchFamily="34" charset="0"/>
              </a:rPr>
              <a:t>if </a:t>
            </a:r>
            <a:r>
              <a:rPr lang="ru-RU" altLang="zh-CN" dirty="0">
                <a:solidFill>
                  <a:srgbClr val="202020"/>
                </a:solidFill>
                <a:ea typeface="Calibri" pitchFamily="34" charset="0"/>
                <a:cs typeface="Calibri" pitchFamily="34" charset="0"/>
                <a:sym typeface="Calibri" pitchFamily="34" charset="0"/>
              </a:rPr>
              <a:t>we examine the financial instruments we can see company  is a sufficient  to pay off the next fiscal year’s expense</a:t>
            </a:r>
            <a:r>
              <a:rPr lang="tr-TR" altLang="zh-CN" dirty="0">
                <a:solidFill>
                  <a:srgbClr val="202020"/>
                </a:solidFill>
                <a:ea typeface="Calibri" pitchFamily="34" charset="0"/>
                <a:cs typeface="Calibri" pitchFamily="34" charset="0"/>
                <a:sym typeface="Calibri" pitchFamily="34" charset="0"/>
              </a:rPr>
              <a:t>. </a:t>
            </a:r>
            <a:endParaRPr lang="it-IT" altLang="zh-CN" dirty="0">
              <a:solidFill>
                <a:srgbClr val="202020"/>
              </a:solidFill>
              <a:ea typeface="Calibri" pitchFamily="34" charset="0"/>
              <a:cs typeface="Calibri" pitchFamily="34" charset="0"/>
              <a:sym typeface="Calibri" pitchFamily="34" charset="0"/>
            </a:endParaRPr>
          </a:p>
          <a:p>
            <a:pPr marL="0" indent="0" algn="just">
              <a:buClr>
                <a:srgbClr val="202020"/>
              </a:buClr>
              <a:buSzPct val="100000"/>
              <a:buNone/>
            </a:pPr>
            <a:r>
              <a:rPr lang="it-IT" altLang="zh-CN" dirty="0" smtClean="0">
                <a:solidFill>
                  <a:srgbClr val="202020"/>
                </a:solidFill>
                <a:ea typeface="Calibri" pitchFamily="34" charset="0"/>
                <a:cs typeface="Calibri" pitchFamily="34" charset="0"/>
                <a:sym typeface="Calibri" pitchFamily="34" charset="0"/>
              </a:rPr>
              <a:t>  </a:t>
            </a:r>
            <a:endParaRPr lang="it-IT" altLang="zh-CN" dirty="0">
              <a:solidFill>
                <a:srgbClr val="202020"/>
              </a:solidFill>
              <a:ea typeface="Calibri" pitchFamily="34" charset="0"/>
              <a:cs typeface="Calibri" pitchFamily="34" charset="0"/>
              <a:sym typeface="Calibri" pitchFamily="34" charset="0"/>
            </a:endParaRPr>
          </a:p>
          <a:p>
            <a:pPr algn="just">
              <a:buClr>
                <a:srgbClr val="202020"/>
              </a:buClr>
              <a:buSzPct val="100000"/>
            </a:pPr>
            <a:r>
              <a:rPr lang="it-IT" altLang="zh-CN" dirty="0">
                <a:solidFill>
                  <a:srgbClr val="202020"/>
                </a:solidFill>
                <a:ea typeface="Calibri" pitchFamily="34" charset="0"/>
                <a:cs typeface="Calibri" pitchFamily="34" charset="0"/>
                <a:sym typeface="Calibri" pitchFamily="34" charset="0"/>
              </a:rPr>
              <a:t> </a:t>
            </a:r>
            <a:r>
              <a:rPr lang="tr-TR" altLang="zh-CN" dirty="0" smtClean="0">
                <a:solidFill>
                  <a:srgbClr val="202020"/>
                </a:solidFill>
                <a:ea typeface="Calibri" pitchFamily="34" charset="0"/>
                <a:cs typeface="Calibri" pitchFamily="34" charset="0"/>
                <a:sym typeface="Calibri" pitchFamily="34" charset="0"/>
              </a:rPr>
              <a:t>Market </a:t>
            </a:r>
            <a:r>
              <a:rPr lang="tr-TR" altLang="zh-CN" dirty="0">
                <a:solidFill>
                  <a:srgbClr val="202020"/>
                </a:solidFill>
                <a:ea typeface="Calibri" pitchFamily="34" charset="0"/>
                <a:cs typeface="Calibri" pitchFamily="34" charset="0"/>
                <a:sym typeface="Calibri" pitchFamily="34" charset="0"/>
              </a:rPr>
              <a:t>Price determine the</a:t>
            </a:r>
            <a:r>
              <a:rPr lang="it-IT" altLang="zh-CN" dirty="0">
                <a:solidFill>
                  <a:srgbClr val="202020"/>
                </a:solidFill>
                <a:ea typeface="Calibri" pitchFamily="34" charset="0"/>
                <a:cs typeface="Calibri" pitchFamily="34" charset="0"/>
                <a:sym typeface="Calibri" pitchFamily="34" charset="0"/>
              </a:rPr>
              <a:t> </a:t>
            </a:r>
            <a:r>
              <a:rPr lang="tr-TR" altLang="zh-CN" dirty="0">
                <a:solidFill>
                  <a:srgbClr val="202020"/>
                </a:solidFill>
                <a:ea typeface="Calibri" pitchFamily="34" charset="0"/>
                <a:cs typeface="Calibri" pitchFamily="34" charset="0"/>
                <a:sym typeface="Calibri" pitchFamily="34" charset="0"/>
              </a:rPr>
              <a:t>competitiveness of company.</a:t>
            </a:r>
            <a:endParaRPr lang="ru-RU" altLang="zh-CN" dirty="0">
              <a:solidFill>
                <a:srgbClr val="202020"/>
              </a:solidFill>
              <a:ea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904223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Credit Risk</a:t>
            </a:r>
            <a:endParaRPr lang="zh-CN" altLang="en-US" dirty="0"/>
          </a:p>
        </p:txBody>
      </p:sp>
      <p:sp>
        <p:nvSpPr>
          <p:cNvPr id="3" name="内容占位符 2"/>
          <p:cNvSpPr>
            <a:spLocks noGrp="1"/>
          </p:cNvSpPr>
          <p:nvPr>
            <p:ph idx="1"/>
          </p:nvPr>
        </p:nvSpPr>
        <p:spPr>
          <a:xfrm>
            <a:off x="467544" y="1916832"/>
            <a:ext cx="8229600" cy="4525963"/>
          </a:xfrm>
        </p:spPr>
        <p:txBody>
          <a:bodyPr/>
          <a:lstStyle/>
          <a:p>
            <a:r>
              <a:rPr lang="ru-RU" altLang="zh-CN" dirty="0">
                <a:solidFill>
                  <a:srgbClr val="202020"/>
                </a:solidFill>
                <a:ea typeface="Calibri" pitchFamily="34" charset="0"/>
                <a:cs typeface="Calibri" pitchFamily="34" charset="0"/>
                <a:sym typeface="Calibri" pitchFamily="34" charset="0"/>
              </a:rPr>
              <a:t>Limit</a:t>
            </a:r>
            <a:r>
              <a:rPr lang="it-IT" altLang="zh-CN" dirty="0">
                <a:solidFill>
                  <a:srgbClr val="202020"/>
                </a:solidFill>
                <a:ea typeface="Calibri" pitchFamily="34" charset="0"/>
                <a:cs typeface="Calibri" pitchFamily="34" charset="0"/>
                <a:sym typeface="Calibri" pitchFamily="34" charset="0"/>
              </a:rPr>
              <a:t> </a:t>
            </a:r>
            <a:r>
              <a:rPr lang="ru-RU" altLang="zh-CN" dirty="0">
                <a:solidFill>
                  <a:srgbClr val="202020"/>
                </a:solidFill>
                <a:ea typeface="Calibri" pitchFamily="34" charset="0"/>
                <a:cs typeface="Calibri" pitchFamily="34" charset="0"/>
                <a:sym typeface="Calibri" pitchFamily="34" charset="0"/>
              </a:rPr>
              <a:t>exposure to individual counterparties and sometimes create provisions that require counterparties to provide security if their credit falls</a:t>
            </a:r>
            <a:r>
              <a:rPr lang="it-IT" altLang="zh-CN" dirty="0">
                <a:solidFill>
                  <a:srgbClr val="202020"/>
                </a:solidFill>
                <a:ea typeface="Calibri" pitchFamily="34" charset="0"/>
                <a:cs typeface="Calibri" pitchFamily="34" charset="0"/>
                <a:sym typeface="Calibri" pitchFamily="34" charset="0"/>
              </a:rPr>
              <a:t>.</a:t>
            </a:r>
            <a:endParaRPr lang="ru-RU" altLang="zh-CN" dirty="0"/>
          </a:p>
          <a:p>
            <a:endParaRPr lang="zh-CN" altLang="en-US" dirty="0"/>
          </a:p>
        </p:txBody>
      </p:sp>
    </p:spTree>
    <p:extLst>
      <p:ext uri="{BB962C8B-B14F-4D97-AF65-F5344CB8AC3E}">
        <p14:creationId xmlns:p14="http://schemas.microsoft.com/office/powerpoint/2010/main" val="872860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71400"/>
            <a:ext cx="8229600" cy="1600200"/>
          </a:xfrm>
        </p:spPr>
        <p:txBody>
          <a:bodyPr/>
          <a:lstStyle/>
          <a:p>
            <a:r>
              <a:rPr lang="en-US" altLang="zh-CN" dirty="0" smtClean="0"/>
              <a:t>Interest Risk</a:t>
            </a:r>
            <a:endParaRPr lang="zh-CN" altLang="en-US" dirty="0"/>
          </a:p>
        </p:txBody>
      </p:sp>
      <p:sp>
        <p:nvSpPr>
          <p:cNvPr id="3" name="内容占位符 2"/>
          <p:cNvSpPr>
            <a:spLocks noGrp="1"/>
          </p:cNvSpPr>
          <p:nvPr>
            <p:ph idx="1"/>
          </p:nvPr>
        </p:nvSpPr>
        <p:spPr/>
        <p:txBody>
          <a:bodyPr/>
          <a:lstStyle/>
          <a:p>
            <a:r>
              <a:rPr lang="en-US" altLang="zh-CN" dirty="0" smtClean="0"/>
              <a:t>Change in interest rates impact interest income and expenses from short-term deposits and other interest-bearing financial assets and liabilities.</a:t>
            </a:r>
          </a:p>
          <a:p>
            <a:endParaRPr lang="en-US" altLang="zh-CN" dirty="0" smtClean="0"/>
          </a:p>
          <a:p>
            <a:r>
              <a:rPr lang="en-US" altLang="zh-CN" dirty="0" smtClean="0"/>
              <a:t>Use interest rate swaps, forward rate agreements, interest rate caps, and options can be used to manage interest risk</a:t>
            </a:r>
          </a:p>
          <a:p>
            <a:pPr marL="0" indent="0">
              <a:buNone/>
            </a:pPr>
            <a:r>
              <a:rPr lang="en-US" altLang="zh-CN" dirty="0" smtClean="0"/>
              <a:t> </a:t>
            </a:r>
            <a:endParaRPr lang="zh-CN" altLang="en-US" dirty="0"/>
          </a:p>
        </p:txBody>
      </p:sp>
    </p:spTree>
    <p:extLst>
      <p:ext uri="{BB962C8B-B14F-4D97-AF65-F5344CB8AC3E}">
        <p14:creationId xmlns:p14="http://schemas.microsoft.com/office/powerpoint/2010/main" val="4259468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dirty="0" smtClean="0"/>
              <a:t>Other Risks</a:t>
            </a:r>
            <a:endParaRPr lang="zh-CN" altLang="en-US" dirty="0"/>
          </a:p>
        </p:txBody>
      </p:sp>
      <p:sp>
        <p:nvSpPr>
          <p:cNvPr id="3" name="内容占位符 2"/>
          <p:cNvSpPr>
            <a:spLocks noGrp="1"/>
          </p:cNvSpPr>
          <p:nvPr>
            <p:ph idx="1"/>
          </p:nvPr>
        </p:nvSpPr>
        <p:spPr>
          <a:xfrm>
            <a:off x="467544" y="1700808"/>
            <a:ext cx="8229600" cy="4525963"/>
          </a:xfrm>
        </p:spPr>
        <p:txBody>
          <a:bodyPr/>
          <a:lstStyle/>
          <a:p>
            <a:r>
              <a:rPr lang="en-US" altLang="zh-CN" dirty="0" smtClean="0"/>
              <a:t>Terrorist Attacks (911)</a:t>
            </a:r>
          </a:p>
          <a:p>
            <a:endParaRPr lang="en-US" altLang="zh-CN" dirty="0" smtClean="0"/>
          </a:p>
          <a:p>
            <a:r>
              <a:rPr lang="en-US" altLang="zh-CN" dirty="0" smtClean="0"/>
              <a:t>Economic Instability (Financial Crisis)</a:t>
            </a:r>
          </a:p>
          <a:p>
            <a:endParaRPr lang="en-US" altLang="zh-CN" dirty="0" smtClean="0"/>
          </a:p>
          <a:p>
            <a:r>
              <a:rPr lang="en-US" altLang="zh-CN" dirty="0" smtClean="0"/>
              <a:t>Political Instability   (Government Policy)</a:t>
            </a:r>
          </a:p>
          <a:p>
            <a:endParaRPr lang="en-US" altLang="zh-CN" dirty="0" smtClean="0"/>
          </a:p>
          <a:p>
            <a:r>
              <a:rPr lang="en-US" altLang="zh-CN" dirty="0" smtClean="0"/>
              <a:t>Natural Disaster (Storm)</a:t>
            </a:r>
          </a:p>
          <a:p>
            <a:endParaRPr lang="zh-CN" altLang="en-US" dirty="0"/>
          </a:p>
        </p:txBody>
      </p:sp>
    </p:spTree>
    <p:extLst>
      <p:ext uri="{BB962C8B-B14F-4D97-AF65-F5344CB8AC3E}">
        <p14:creationId xmlns:p14="http://schemas.microsoft.com/office/powerpoint/2010/main" val="278143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sz="4800" dirty="0" smtClean="0"/>
              <a:t>Fuel Risk</a:t>
            </a:r>
            <a:endParaRPr lang="zh-CN" altLang="en-US" sz="4800" dirty="0"/>
          </a:p>
        </p:txBody>
      </p:sp>
      <p:sp>
        <p:nvSpPr>
          <p:cNvPr id="3" name="内容占位符 2"/>
          <p:cNvSpPr>
            <a:spLocks noGrp="1"/>
          </p:cNvSpPr>
          <p:nvPr>
            <p:ph idx="1"/>
          </p:nvPr>
        </p:nvSpPr>
        <p:spPr>
          <a:xfrm>
            <a:off x="467544" y="1772816"/>
            <a:ext cx="8229600" cy="4525963"/>
          </a:xfrm>
        </p:spPr>
        <p:txBody>
          <a:bodyPr/>
          <a:lstStyle/>
          <a:p>
            <a:r>
              <a:rPr lang="ru-RU" altLang="zh-CN" dirty="0">
                <a:sym typeface="Calibri" pitchFamily="34" charset="0"/>
              </a:rPr>
              <a:t>Jet  Fuel has been one of the largest expense categories for domestic airlines</a:t>
            </a:r>
            <a:endParaRPr lang="en-US" altLang="zh-CN" dirty="0">
              <a:sym typeface="Calibri" pitchFamily="34" charset="0"/>
            </a:endParaRPr>
          </a:p>
          <a:p>
            <a:pPr marL="762000" lvl="1" indent="-361950" algn="just" defTabSz="904875">
              <a:spcBef>
                <a:spcPts val="1100"/>
              </a:spcBef>
              <a:buClr>
                <a:srgbClr val="202020"/>
              </a:buClr>
              <a:buSzPct val="45000"/>
            </a:pPr>
            <a:r>
              <a:rPr lang="ru-RU" altLang="zh-CN" dirty="0">
                <a:sym typeface="Calibri" pitchFamily="34" charset="0"/>
              </a:rPr>
              <a:t>Airlines are inherently dependent upon jet fuel to operate</a:t>
            </a:r>
            <a:endParaRPr lang="ru-RU" altLang="zh-CN" dirty="0"/>
          </a:p>
          <a:p>
            <a:pPr marL="762000" lvl="1" indent="-361950" algn="just" defTabSz="904875">
              <a:spcBef>
                <a:spcPts val="1100"/>
              </a:spcBef>
              <a:buClr>
                <a:srgbClr val="202020"/>
              </a:buClr>
              <a:buSzPct val="45000"/>
            </a:pPr>
            <a:r>
              <a:rPr lang="ru-RU" altLang="zh-CN" dirty="0">
                <a:sym typeface="Calibri" pitchFamily="34" charset="0"/>
              </a:rPr>
              <a:t>Unpredictable price movements</a:t>
            </a:r>
            <a:endParaRPr lang="ru-RU" altLang="zh-CN" dirty="0"/>
          </a:p>
          <a:p>
            <a:pPr marL="762000" lvl="1" indent="-361950" algn="just" defTabSz="904875">
              <a:spcBef>
                <a:spcPts val="1100"/>
              </a:spcBef>
              <a:buClr>
                <a:srgbClr val="202020"/>
              </a:buClr>
              <a:buSzPct val="45000"/>
            </a:pPr>
            <a:r>
              <a:rPr lang="ru-RU" altLang="zh-CN" dirty="0">
                <a:sym typeface="Calibri" pitchFamily="34" charset="0"/>
              </a:rPr>
              <a:t>Cannot easily compensate for these increases with increases in fare prices due to competitive nature of</a:t>
            </a:r>
            <a:r>
              <a:rPr lang="it-IT" altLang="zh-CN" dirty="0">
                <a:sym typeface="Calibri" pitchFamily="34" charset="0"/>
              </a:rPr>
              <a:t> </a:t>
            </a:r>
            <a:r>
              <a:rPr lang="ru-RU" altLang="zh-CN" dirty="0">
                <a:sym typeface="Calibri" pitchFamily="34" charset="0"/>
              </a:rPr>
              <a:t>airline industry</a:t>
            </a:r>
          </a:p>
          <a:p>
            <a:pPr marL="762000" lvl="1" indent="-361950" algn="just" defTabSz="904875">
              <a:spcBef>
                <a:spcPts val="1100"/>
              </a:spcBef>
              <a:buClr>
                <a:srgbClr val="202020"/>
              </a:buClr>
              <a:buSzPct val="45000"/>
            </a:pPr>
            <a:r>
              <a:rPr lang="ru-RU" altLang="zh-CN" dirty="0">
                <a:sym typeface="Calibri" pitchFamily="34" charset="0"/>
              </a:rPr>
              <a:t>Fuel usually makes up at least 1/3 of operating expenses</a:t>
            </a:r>
            <a:endParaRPr lang="ru-RU" altLang="zh-CN" dirty="0"/>
          </a:p>
          <a:p>
            <a:pPr lvl="1"/>
            <a:endParaRPr lang="ru-RU" altLang="zh-CN" i="1" dirty="0"/>
          </a:p>
        </p:txBody>
      </p:sp>
    </p:spTree>
    <p:extLst>
      <p:ext uri="{BB962C8B-B14F-4D97-AF65-F5344CB8AC3E}">
        <p14:creationId xmlns:p14="http://schemas.microsoft.com/office/powerpoint/2010/main" val="332121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59432"/>
            <a:ext cx="8229600" cy="1600200"/>
          </a:xfrm>
        </p:spPr>
        <p:txBody>
          <a:bodyPr/>
          <a:lstStyle/>
          <a:p>
            <a:r>
              <a:rPr lang="en-US" altLang="zh-CN" sz="4400" dirty="0"/>
              <a:t>Use of Derivatives by Airliners</a:t>
            </a:r>
            <a:endParaRPr lang="zh-CN" altLang="en-US" sz="4400" dirty="0"/>
          </a:p>
        </p:txBody>
      </p:sp>
      <p:sp>
        <p:nvSpPr>
          <p:cNvPr id="3" name="内容占位符 2"/>
          <p:cNvSpPr>
            <a:spLocks noGrp="1"/>
          </p:cNvSpPr>
          <p:nvPr>
            <p:ph idx="1"/>
          </p:nvPr>
        </p:nvSpPr>
        <p:spPr>
          <a:xfrm>
            <a:off x="457200" y="1600200"/>
            <a:ext cx="8363272" cy="4525963"/>
          </a:xfrm>
        </p:spPr>
        <p:txBody>
          <a:bodyPr>
            <a:normAutofit/>
          </a:bodyPr>
          <a:lstStyle/>
          <a:p>
            <a:r>
              <a:rPr lang="en-US" altLang="zh-CN" sz="2800" dirty="0" smtClean="0"/>
              <a:t>Jet fuel hedging activities</a:t>
            </a:r>
          </a:p>
          <a:p>
            <a:endParaRPr lang="en-US" altLang="zh-CN" sz="2800" dirty="0" smtClean="0"/>
          </a:p>
          <a:p>
            <a:r>
              <a:rPr lang="en-US" altLang="zh-CN" sz="2800" dirty="0" smtClean="0"/>
              <a:t>Currency exchange risk management</a:t>
            </a:r>
          </a:p>
          <a:p>
            <a:endParaRPr lang="en-US" altLang="zh-CN" sz="2800" dirty="0" smtClean="0"/>
          </a:p>
          <a:p>
            <a:r>
              <a:rPr lang="en-US" altLang="zh-CN" sz="2800" dirty="0" smtClean="0"/>
              <a:t>Interest rate risk management</a:t>
            </a:r>
          </a:p>
          <a:p>
            <a:endParaRPr lang="en-US" altLang="zh-CN" sz="2800" dirty="0" smtClean="0"/>
          </a:p>
          <a:p>
            <a:r>
              <a:rPr lang="en-US" altLang="zh-CN" sz="2800" dirty="0" smtClean="0"/>
              <a:t>The use of derivatives does not guarantee profitability or reduction in risks</a:t>
            </a:r>
            <a:endParaRPr lang="zh-CN" altLang="en-US" sz="3200" dirty="0"/>
          </a:p>
        </p:txBody>
      </p:sp>
    </p:spTree>
    <p:extLst>
      <p:ext uri="{BB962C8B-B14F-4D97-AF65-F5344CB8AC3E}">
        <p14:creationId xmlns:p14="http://schemas.microsoft.com/office/powerpoint/2010/main" val="1725426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15416"/>
            <a:ext cx="8229600" cy="1600200"/>
          </a:xfrm>
        </p:spPr>
        <p:txBody>
          <a:bodyPr/>
          <a:lstStyle/>
          <a:p>
            <a:r>
              <a:rPr lang="en-US" altLang="zh-CN" sz="4800" dirty="0" smtClean="0"/>
              <a:t>Jet Fuel Prices</a:t>
            </a:r>
            <a:endParaRPr lang="zh-CN" altLang="en-US" sz="4800"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8004" y="1467990"/>
            <a:ext cx="8298452" cy="511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920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99392"/>
            <a:ext cx="8229600" cy="1600200"/>
          </a:xfrm>
        </p:spPr>
        <p:txBody>
          <a:bodyPr/>
          <a:lstStyle/>
          <a:p>
            <a:r>
              <a:rPr lang="en-US" altLang="zh-CN" sz="4000" b="1" i="1" dirty="0">
                <a:solidFill>
                  <a:schemeClr val="bg1">
                    <a:lumMod val="50000"/>
                  </a:schemeClr>
                </a:solidFill>
                <a:latin typeface="Calibri" pitchFamily="34" charset="0"/>
              </a:rPr>
              <a:t>“Does hedging add value to corporations?”</a:t>
            </a:r>
            <a:endParaRPr lang="zh-CN" altLang="en-US" sz="4000" dirty="0"/>
          </a:p>
        </p:txBody>
      </p:sp>
      <p:sp>
        <p:nvSpPr>
          <p:cNvPr id="3" name="内容占位符 2"/>
          <p:cNvSpPr>
            <a:spLocks noGrp="1"/>
          </p:cNvSpPr>
          <p:nvPr>
            <p:ph idx="1"/>
          </p:nvPr>
        </p:nvSpPr>
        <p:spPr/>
        <p:txBody>
          <a:bodyPr>
            <a:noAutofit/>
          </a:bodyPr>
          <a:lstStyle/>
          <a:p>
            <a:pPr algn="just">
              <a:buFont typeface="Wingdings" pitchFamily="2" charset="2"/>
              <a:buChar char="ü"/>
            </a:pPr>
            <a:r>
              <a:rPr lang="en-US" altLang="zh-CN" sz="2000" dirty="0">
                <a:solidFill>
                  <a:schemeClr val="bg1">
                    <a:lumMod val="50000"/>
                  </a:schemeClr>
                </a:solidFill>
              </a:rPr>
              <a:t>Hedging stabilize fuel prices and therefore overall costs, cash flows, and profits.</a:t>
            </a:r>
          </a:p>
          <a:p>
            <a:pPr algn="just">
              <a:buFont typeface="Wingdings" pitchFamily="2" charset="2"/>
              <a:buChar char="ü"/>
            </a:pPr>
            <a:endParaRPr lang="en-US" altLang="zh-CN" sz="2000" dirty="0">
              <a:solidFill>
                <a:schemeClr val="bg1">
                  <a:lumMod val="50000"/>
                </a:schemeClr>
              </a:solidFill>
            </a:endParaRPr>
          </a:p>
          <a:p>
            <a:pPr algn="just">
              <a:buFont typeface="Wingdings" pitchFamily="2" charset="2"/>
              <a:buChar char="ü"/>
            </a:pPr>
            <a:r>
              <a:rPr lang="en-US" altLang="zh-CN" sz="2000" dirty="0">
                <a:solidFill>
                  <a:schemeClr val="bg1">
                    <a:lumMod val="50000"/>
                  </a:schemeClr>
                </a:solidFill>
              </a:rPr>
              <a:t>Advantage of investment opportunities arises when fuel prices are high and airline operating cash flows and values are down. </a:t>
            </a:r>
          </a:p>
          <a:p>
            <a:pPr algn="ctr">
              <a:buNone/>
            </a:pPr>
            <a:endParaRPr lang="en-US" altLang="zh-CN" sz="2000" dirty="0">
              <a:solidFill>
                <a:schemeClr val="bg1">
                  <a:lumMod val="50000"/>
                </a:schemeClr>
              </a:solidFill>
            </a:endParaRPr>
          </a:p>
          <a:p>
            <a:pPr algn="just">
              <a:buFont typeface="Wingdings" pitchFamily="2" charset="2"/>
              <a:buChar char="ü"/>
            </a:pPr>
            <a:r>
              <a:rPr lang="en-US" altLang="zh-CN" sz="2000" dirty="0">
                <a:solidFill>
                  <a:schemeClr val="bg1">
                    <a:lumMod val="50000"/>
                  </a:schemeClr>
                </a:solidFill>
              </a:rPr>
              <a:t>The value premium associated with hedging increases with the level of the firm’s capital investment.  </a:t>
            </a:r>
          </a:p>
          <a:p>
            <a:pPr marL="0" indent="0">
              <a:buNone/>
            </a:pPr>
            <a:r>
              <a:rPr lang="en-US" altLang="zh-CN" sz="2000" dirty="0" smtClean="0"/>
              <a:t> </a:t>
            </a:r>
            <a:endParaRPr lang="zh-CN" altLang="en-US" sz="2000"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653136"/>
            <a:ext cx="3565004"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024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8229600" cy="1600200"/>
          </a:xfrm>
        </p:spPr>
        <p:txBody>
          <a:bodyPr/>
          <a:lstStyle/>
          <a:p>
            <a:r>
              <a:rPr lang="en-US" altLang="zh-CN" dirty="0"/>
              <a:t>Jet Fuel Hedging</a:t>
            </a:r>
            <a:endParaRPr lang="zh-CN" altLang="en-US" dirty="0"/>
          </a:p>
        </p:txBody>
      </p:sp>
      <p:sp>
        <p:nvSpPr>
          <p:cNvPr id="3" name="内容占位符 2"/>
          <p:cNvSpPr>
            <a:spLocks noGrp="1"/>
          </p:cNvSpPr>
          <p:nvPr>
            <p:ph idx="1"/>
          </p:nvPr>
        </p:nvSpPr>
        <p:spPr/>
        <p:txBody>
          <a:bodyPr/>
          <a:lstStyle/>
          <a:p>
            <a:pPr marL="0" indent="0">
              <a:buNone/>
            </a:pPr>
            <a:endParaRPr lang="en-US" altLang="zh-CN" dirty="0" smtClean="0"/>
          </a:p>
          <a:p>
            <a:r>
              <a:rPr lang="en-US" altLang="zh-CN" dirty="0" smtClean="0"/>
              <a:t>Fuel price risk can be managed in a number of ways:</a:t>
            </a:r>
          </a:p>
          <a:p>
            <a:pPr lvl="1"/>
            <a:r>
              <a:rPr lang="en-US" altLang="zh-CN" sz="2000" dirty="0" smtClean="0"/>
              <a:t>Forward contracts</a:t>
            </a:r>
          </a:p>
          <a:p>
            <a:pPr lvl="1"/>
            <a:r>
              <a:rPr lang="en-US" altLang="zh-CN" sz="2000" dirty="0" smtClean="0"/>
              <a:t>Futures contracts</a:t>
            </a:r>
          </a:p>
          <a:p>
            <a:pPr lvl="1"/>
            <a:r>
              <a:rPr lang="en-US" altLang="zh-CN" sz="2000" dirty="0" smtClean="0"/>
              <a:t>Options, collars, swaps</a:t>
            </a:r>
            <a:endParaRPr lang="zh-CN" altLang="en-US" sz="2000" dirty="0"/>
          </a:p>
        </p:txBody>
      </p:sp>
    </p:spTree>
    <p:extLst>
      <p:ext uri="{BB962C8B-B14F-4D97-AF65-F5344CB8AC3E}">
        <p14:creationId xmlns:p14="http://schemas.microsoft.com/office/powerpoint/2010/main" val="1284606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408"/>
            <a:ext cx="8229600" cy="1600200"/>
          </a:xfrm>
        </p:spPr>
        <p:txBody>
          <a:bodyPr/>
          <a:lstStyle/>
          <a:p>
            <a:r>
              <a:rPr lang="en-US" dirty="0" smtClean="0"/>
              <a:t>Terminology</a:t>
            </a:r>
            <a:endParaRPr lang="en-US" dirty="0"/>
          </a:p>
        </p:txBody>
      </p:sp>
      <p:sp>
        <p:nvSpPr>
          <p:cNvPr id="3" name="Content Placeholder 2"/>
          <p:cNvSpPr>
            <a:spLocks noGrp="1"/>
          </p:cNvSpPr>
          <p:nvPr>
            <p:ph idx="1"/>
          </p:nvPr>
        </p:nvSpPr>
        <p:spPr>
          <a:xfrm>
            <a:off x="457200" y="1600200"/>
            <a:ext cx="8229600" cy="4853136"/>
          </a:xfrm>
        </p:spPr>
        <p:txBody>
          <a:bodyPr>
            <a:normAutofit/>
          </a:bodyPr>
          <a:lstStyle/>
          <a:p>
            <a:r>
              <a:rPr lang="en-US" dirty="0" smtClean="0"/>
              <a:t>ASK</a:t>
            </a:r>
            <a:r>
              <a:rPr lang="en-US" dirty="0"/>
              <a:t> – </a:t>
            </a:r>
            <a:r>
              <a:rPr lang="en-US" dirty="0" smtClean="0"/>
              <a:t>Available Seat Kilometers</a:t>
            </a:r>
          </a:p>
          <a:p>
            <a:pPr lvl="1"/>
            <a:r>
              <a:rPr lang="en-US" dirty="0" smtClean="0"/>
              <a:t>The number of seats available for sale multiplied by the distance flown</a:t>
            </a:r>
            <a:endParaRPr lang="en-US" dirty="0"/>
          </a:p>
          <a:p>
            <a:r>
              <a:rPr lang="en-US" dirty="0" smtClean="0"/>
              <a:t>ATK</a:t>
            </a:r>
            <a:r>
              <a:rPr lang="en-US" dirty="0"/>
              <a:t> – Available </a:t>
            </a:r>
            <a:r>
              <a:rPr lang="en-US" dirty="0" err="1" smtClean="0"/>
              <a:t>Tonne</a:t>
            </a:r>
            <a:r>
              <a:rPr lang="en-US" dirty="0" smtClean="0"/>
              <a:t> </a:t>
            </a:r>
            <a:r>
              <a:rPr lang="en-US" dirty="0" err="1" smtClean="0"/>
              <a:t>Kilometres</a:t>
            </a:r>
            <a:r>
              <a:rPr lang="en-US" dirty="0" smtClean="0"/>
              <a:t> </a:t>
            </a:r>
          </a:p>
          <a:p>
            <a:pPr lvl="1"/>
            <a:r>
              <a:rPr lang="en-US" dirty="0"/>
              <a:t>The number of </a:t>
            </a:r>
            <a:r>
              <a:rPr lang="en-US" dirty="0" err="1"/>
              <a:t>tonnes</a:t>
            </a:r>
            <a:r>
              <a:rPr lang="en-US" dirty="0"/>
              <a:t> of capacity available for the carriage of revenue load (passenger and cargo) multiplied by the distance flown</a:t>
            </a:r>
          </a:p>
          <a:p>
            <a:r>
              <a:rPr lang="en-US" dirty="0" smtClean="0"/>
              <a:t>RPK </a:t>
            </a:r>
            <a:r>
              <a:rPr lang="en-US" dirty="0"/>
              <a:t>– Revenue Passenger </a:t>
            </a:r>
            <a:r>
              <a:rPr lang="en-US" dirty="0" smtClean="0"/>
              <a:t>Kilometer</a:t>
            </a:r>
          </a:p>
          <a:p>
            <a:pPr lvl="1"/>
            <a:r>
              <a:rPr lang="en-US" dirty="0" smtClean="0"/>
              <a:t>The number of revenue passengers carried multiplied by the distance flown</a:t>
            </a:r>
            <a:endParaRPr lang="en-US" dirty="0"/>
          </a:p>
          <a:p>
            <a:r>
              <a:rPr lang="en-US" dirty="0" smtClean="0"/>
              <a:t>Revenue per RPK:</a:t>
            </a:r>
          </a:p>
          <a:p>
            <a:pPr lvl="1"/>
            <a:r>
              <a:rPr lang="en-US" dirty="0" smtClean="0"/>
              <a:t>Passenger revenue from airline scheduled operations divided by airline scheduled RPK</a:t>
            </a:r>
          </a:p>
          <a:p>
            <a:r>
              <a:rPr lang="en-US" dirty="0" smtClean="0"/>
              <a:t>CTK</a:t>
            </a:r>
            <a:r>
              <a:rPr lang="en-US" dirty="0"/>
              <a:t> – </a:t>
            </a:r>
            <a:r>
              <a:rPr lang="en-US" dirty="0" smtClean="0"/>
              <a:t>Cargo </a:t>
            </a:r>
            <a:r>
              <a:rPr lang="en-US" dirty="0" err="1" smtClean="0"/>
              <a:t>Tonne</a:t>
            </a:r>
            <a:r>
              <a:rPr lang="en-US" dirty="0" smtClean="0"/>
              <a:t> Kilometers  </a:t>
            </a:r>
          </a:p>
          <a:p>
            <a:pPr lvl="1"/>
            <a:r>
              <a:rPr lang="en-US" dirty="0" smtClean="0"/>
              <a:t>The </a:t>
            </a:r>
            <a:r>
              <a:rPr lang="en-US" dirty="0"/>
              <a:t>number of revenue </a:t>
            </a:r>
            <a:r>
              <a:rPr lang="en-US" dirty="0" err="1"/>
              <a:t>tonnes</a:t>
            </a:r>
            <a:r>
              <a:rPr lang="en-US" dirty="0"/>
              <a:t> of cargo (freight and mail) carried multiplied by the distance flown</a:t>
            </a:r>
          </a:p>
        </p:txBody>
      </p:sp>
    </p:spTree>
    <p:extLst>
      <p:ext uri="{BB962C8B-B14F-4D97-AF65-F5344CB8AC3E}">
        <p14:creationId xmlns:p14="http://schemas.microsoft.com/office/powerpoint/2010/main" val="42600842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459432"/>
            <a:ext cx="8229600" cy="1600200"/>
          </a:xfrm>
        </p:spPr>
        <p:txBody>
          <a:bodyPr/>
          <a:lstStyle/>
          <a:p>
            <a:r>
              <a:rPr lang="en-US" altLang="zh-CN" sz="4000" dirty="0"/>
              <a:t>Financial Highlights and Outlook</a:t>
            </a:r>
            <a:endParaRPr lang="zh-CN" altLang="en-US" sz="4000"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5547" y="1307800"/>
            <a:ext cx="8180909" cy="532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395536" y="3284984"/>
            <a:ext cx="8424936"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4684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1087" y="-369529"/>
            <a:ext cx="8229600" cy="1600200"/>
          </a:xfrm>
        </p:spPr>
        <p:txBody>
          <a:bodyPr/>
          <a:lstStyle/>
          <a:p>
            <a:r>
              <a:rPr lang="en-US" altLang="zh-CN" dirty="0"/>
              <a:t>Biofuel</a:t>
            </a:r>
            <a:endParaRPr lang="zh-CN" altLang="en-US" dirty="0"/>
          </a:p>
        </p:txBody>
      </p:sp>
      <p:sp>
        <p:nvSpPr>
          <p:cNvPr id="3" name="内容占位符 2"/>
          <p:cNvSpPr>
            <a:spLocks noGrp="1"/>
          </p:cNvSpPr>
          <p:nvPr>
            <p:ph idx="1"/>
          </p:nvPr>
        </p:nvSpPr>
        <p:spPr>
          <a:xfrm>
            <a:off x="323528" y="1412776"/>
            <a:ext cx="8229600" cy="4525963"/>
          </a:xfrm>
        </p:spPr>
        <p:txBody>
          <a:bodyPr/>
          <a:lstStyle/>
          <a:p>
            <a:r>
              <a:rPr lang="en-US" altLang="zh-CN" dirty="0" smtClean="0"/>
              <a:t>Providing environmental benefits</a:t>
            </a:r>
          </a:p>
          <a:p>
            <a:endParaRPr lang="en-US" altLang="zh-CN" dirty="0" smtClean="0"/>
          </a:p>
          <a:p>
            <a:r>
              <a:rPr lang="en-US" altLang="zh-CN" dirty="0" smtClean="0"/>
              <a:t>Providing diversified supply</a:t>
            </a:r>
          </a:p>
          <a:p>
            <a:endParaRPr lang="en-US" altLang="zh-CN" dirty="0" smtClean="0"/>
          </a:p>
          <a:p>
            <a:r>
              <a:rPr lang="en-US" altLang="zh-CN" dirty="0" smtClean="0"/>
              <a:t>Providing economic and social benefits</a:t>
            </a:r>
          </a:p>
          <a:p>
            <a:endParaRPr lang="zh-CN" altLang="en-US" dirty="0"/>
          </a:p>
        </p:txBody>
      </p:sp>
      <p:pic>
        <p:nvPicPr>
          <p:cNvPr id="12290" name="Picture 2" descr="http://i2.cdn.turner.com/cnnnext/dam/assets/140123114855-boeing-biofuel-etihad-story-t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0345" y="1196752"/>
            <a:ext cx="3151674" cy="1772817"/>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840928"/>
            <a:ext cx="7308575" cy="298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271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dirty="0" smtClean="0"/>
              <a:t>Singapore Airlines</a:t>
            </a:r>
            <a:endParaRPr lang="zh-CN" altLang="en-US" dirty="0"/>
          </a:p>
        </p:txBody>
      </p:sp>
      <p:pic>
        <p:nvPicPr>
          <p:cNvPr id="4" name="Picture 2" descr="http://www.singapore.la/img/on-Singapore-Airlines-A380.jpg"/>
          <p:cNvPicPr>
            <a:picLocks noGrp="1" noChangeAspect="1" noChangeArrowheads="1"/>
          </p:cNvPicPr>
          <p:nvPr>
            <p:ph idx="1"/>
          </p:nvPr>
        </p:nvPicPr>
        <p:blipFill>
          <a:blip r:embed="rId3" cstate="print"/>
          <a:srcRect/>
          <a:stretch>
            <a:fillRect/>
          </a:stretch>
        </p:blipFill>
        <p:spPr bwMode="auto">
          <a:xfrm>
            <a:off x="395536" y="1791766"/>
            <a:ext cx="3145077" cy="3013795"/>
          </a:xfrm>
          <a:prstGeom prst="rect">
            <a:avLst/>
          </a:prstGeom>
          <a:noFill/>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501008"/>
            <a:ext cx="5101789" cy="289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2487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3356992"/>
            <a:ext cx="8432057" cy="299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4" y="692696"/>
            <a:ext cx="7344816" cy="2246769"/>
          </a:xfrm>
          <a:prstGeom prst="rect">
            <a:avLst/>
          </a:prstGeom>
          <a:noFill/>
        </p:spPr>
        <p:txBody>
          <a:bodyPr wrap="square" rtlCol="0">
            <a:spAutoFit/>
          </a:bodyPr>
          <a:lstStyle/>
          <a:p>
            <a:r>
              <a:rPr lang="en-US" altLang="zh-CN" sz="2800" i="1" dirty="0"/>
              <a:t>Singapore Airlines is a global company dedicated to providing air transportation services of the highest quality and to </a:t>
            </a:r>
            <a:r>
              <a:rPr lang="en-US" altLang="zh-CN" sz="2800" i="1" dirty="0" smtClean="0"/>
              <a:t>maximizing </a:t>
            </a:r>
            <a:r>
              <a:rPr lang="en-US" altLang="zh-CN" sz="2800" i="1" dirty="0"/>
              <a:t>returns for the benefit of its shareholders and employees</a:t>
            </a:r>
            <a:r>
              <a:rPr lang="en-US" altLang="zh-CN" sz="2800" i="1" dirty="0" smtClean="0"/>
              <a:t>.“</a:t>
            </a:r>
          </a:p>
          <a:p>
            <a:r>
              <a:rPr lang="en-US" altLang="zh-CN" sz="2800" i="1" dirty="0"/>
              <a:t> </a:t>
            </a:r>
            <a:r>
              <a:rPr lang="en-US" altLang="zh-CN" sz="2800" i="1" dirty="0" smtClean="0"/>
              <a:t>               --</a:t>
            </a:r>
            <a:r>
              <a:rPr lang="en-US" altLang="zh-CN" sz="2400" dirty="0" smtClean="0"/>
              <a:t>Singapore </a:t>
            </a:r>
            <a:r>
              <a:rPr lang="en-US" altLang="zh-CN" sz="2400" dirty="0"/>
              <a:t>Airlines' Mission Statement</a:t>
            </a:r>
            <a:endParaRPr lang="zh-CN" altLang="en-US" sz="2400" dirty="0"/>
          </a:p>
        </p:txBody>
      </p:sp>
    </p:spTree>
    <p:extLst>
      <p:ext uri="{BB962C8B-B14F-4D97-AF65-F5344CB8AC3E}">
        <p14:creationId xmlns:p14="http://schemas.microsoft.com/office/powerpoint/2010/main" val="10891695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dirty="0" smtClean="0"/>
              <a:t>History &amp; Background</a:t>
            </a:r>
            <a:endParaRPr lang="zh-CN" altLang="en-US" dirty="0"/>
          </a:p>
        </p:txBody>
      </p:sp>
      <p:sp>
        <p:nvSpPr>
          <p:cNvPr id="3" name="内容占位符 2"/>
          <p:cNvSpPr>
            <a:spLocks noGrp="1"/>
          </p:cNvSpPr>
          <p:nvPr>
            <p:ph idx="1"/>
          </p:nvPr>
        </p:nvSpPr>
        <p:spPr>
          <a:xfrm>
            <a:off x="467544" y="1844824"/>
            <a:ext cx="8229600" cy="4525963"/>
          </a:xfrm>
        </p:spPr>
        <p:txBody>
          <a:bodyPr/>
          <a:lstStyle/>
          <a:p>
            <a:r>
              <a:rPr lang="en-US" altLang="zh-CN" dirty="0"/>
              <a:t>Founded 1972</a:t>
            </a:r>
          </a:p>
          <a:p>
            <a:r>
              <a:rPr lang="en-US" altLang="zh-CN" dirty="0"/>
              <a:t>Current employee: 21534</a:t>
            </a:r>
          </a:p>
          <a:p>
            <a:r>
              <a:rPr lang="en-US" altLang="zh-CN" dirty="0"/>
              <a:t>Covers 103 destinations in 39 countries</a:t>
            </a:r>
          </a:p>
          <a:p>
            <a:r>
              <a:rPr lang="en-US" altLang="zh-CN" dirty="0"/>
              <a:t>Significant subsidiaries include SIA Cargo, SIA Engineering Company (SIAEC), and </a:t>
            </a:r>
            <a:r>
              <a:rPr lang="en-US" altLang="zh-CN" dirty="0" err="1"/>
              <a:t>SilkAir</a:t>
            </a:r>
            <a:endParaRPr lang="en-US" altLang="zh-CN" dirty="0"/>
          </a:p>
          <a:p>
            <a:endParaRPr lang="zh-CN" altLang="en-US" dirty="0"/>
          </a:p>
        </p:txBody>
      </p:sp>
      <p:pic>
        <p:nvPicPr>
          <p:cNvPr id="4" name="Picture 2" descr="http://www.ideachampions.com/weblogs/2845853643-singapore-airlines-sq1-cabin-crew.jpg"/>
          <p:cNvPicPr>
            <a:picLocks noChangeAspect="1" noChangeArrowheads="1"/>
          </p:cNvPicPr>
          <p:nvPr/>
        </p:nvPicPr>
        <p:blipFill>
          <a:blip r:embed="rId3" cstate="print"/>
          <a:srcRect/>
          <a:stretch>
            <a:fillRect/>
          </a:stretch>
        </p:blipFill>
        <p:spPr bwMode="auto">
          <a:xfrm>
            <a:off x="4715800" y="4077072"/>
            <a:ext cx="3970628" cy="2644439"/>
          </a:xfrm>
          <a:prstGeom prst="rect">
            <a:avLst/>
          </a:prstGeom>
          <a:noFill/>
        </p:spPr>
      </p:pic>
    </p:spTree>
    <p:extLst>
      <p:ext uri="{BB962C8B-B14F-4D97-AF65-F5344CB8AC3E}">
        <p14:creationId xmlns:p14="http://schemas.microsoft.com/office/powerpoint/2010/main" val="6546227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87424"/>
            <a:ext cx="8229600" cy="1600200"/>
          </a:xfrm>
        </p:spPr>
        <p:txBody>
          <a:bodyPr/>
          <a:lstStyle/>
          <a:p>
            <a:r>
              <a:rPr lang="en-US" altLang="zh-CN" sz="4800" dirty="0"/>
              <a:t>History &amp; Background</a:t>
            </a:r>
            <a:endParaRPr lang="zh-CN" altLang="en-US" sz="4800" dirty="0"/>
          </a:p>
        </p:txBody>
      </p:sp>
      <p:sp>
        <p:nvSpPr>
          <p:cNvPr id="3" name="内容占位符 2"/>
          <p:cNvSpPr>
            <a:spLocks noGrp="1"/>
          </p:cNvSpPr>
          <p:nvPr>
            <p:ph idx="1"/>
          </p:nvPr>
        </p:nvSpPr>
        <p:spPr>
          <a:xfrm>
            <a:off x="380256" y="1412776"/>
            <a:ext cx="8229600" cy="4525963"/>
          </a:xfrm>
        </p:spPr>
        <p:txBody>
          <a:bodyPr>
            <a:normAutofit fontScale="25000" lnSpcReduction="20000"/>
          </a:bodyPr>
          <a:lstStyle/>
          <a:p>
            <a:r>
              <a:rPr lang="en-US" altLang="zh-CN" sz="9200" dirty="0" smtClean="0"/>
              <a:t>1950s-1960s: more new aircrafts were added to the fleet </a:t>
            </a:r>
          </a:p>
          <a:p>
            <a:r>
              <a:rPr lang="en-US" altLang="zh-CN" sz="9200" dirty="0" smtClean="0"/>
              <a:t>1970s: Malaysia-Singapore Airlines (MSA) </a:t>
            </a:r>
            <a:r>
              <a:rPr lang="en-US" altLang="zh-CN" sz="9200" dirty="0"/>
              <a:t>s</a:t>
            </a:r>
            <a:r>
              <a:rPr lang="en-US" altLang="zh-CN" sz="9200" dirty="0" smtClean="0"/>
              <a:t>plit to become two new entities—Singapore Airlines and Malaysian Airline System</a:t>
            </a:r>
          </a:p>
          <a:p>
            <a:r>
              <a:rPr lang="en-US" altLang="zh-CN" sz="9200" dirty="0" smtClean="0"/>
              <a:t>1990: Singapore Airlines commenced operations from the new Terminal 2 at Singapore Changi </a:t>
            </a:r>
          </a:p>
          <a:p>
            <a:r>
              <a:rPr lang="en-US" altLang="zh-CN" sz="9200" dirty="0" smtClean="0"/>
              <a:t>2008: Singapore Airlines was the first carrier to operate an all-Business Class service between Asia and the U.S. </a:t>
            </a:r>
          </a:p>
          <a:p>
            <a:endParaRPr lang="zh-CN" alt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293096"/>
            <a:ext cx="3821832" cy="247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8462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15416"/>
            <a:ext cx="8229600" cy="1600200"/>
          </a:xfrm>
        </p:spPr>
        <p:txBody>
          <a:bodyPr/>
          <a:lstStyle/>
          <a:p>
            <a:r>
              <a:rPr lang="en-US" altLang="zh-CN" sz="4000" dirty="0"/>
              <a:t>Singapore Airline Board of Director</a:t>
            </a:r>
            <a:endParaRPr lang="zh-CN" altLang="en-US" sz="4000"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351" y="1916832"/>
            <a:ext cx="881114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3939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8229600" cy="1600200"/>
          </a:xfrm>
        </p:spPr>
        <p:txBody>
          <a:bodyPr/>
          <a:lstStyle/>
          <a:p>
            <a:r>
              <a:rPr lang="en-US" altLang="zh-CN" sz="4000" dirty="0" smtClean="0"/>
              <a:t>Singapore Airline Board of Director</a:t>
            </a:r>
            <a:endParaRPr lang="zh-CN" altLang="en-US" sz="4000" dirty="0"/>
          </a:p>
        </p:txBody>
      </p:sp>
      <p:sp>
        <p:nvSpPr>
          <p:cNvPr id="3" name="内容占位符 2"/>
          <p:cNvSpPr>
            <a:spLocks noGrp="1"/>
          </p:cNvSpPr>
          <p:nvPr>
            <p:ph idx="1"/>
          </p:nvPr>
        </p:nvSpPr>
        <p:spPr>
          <a:xfrm>
            <a:off x="313184" y="1559065"/>
            <a:ext cx="6923112" cy="4997152"/>
          </a:xfrm>
        </p:spPr>
        <p:txBody>
          <a:bodyPr>
            <a:normAutofit/>
          </a:bodyPr>
          <a:lstStyle/>
          <a:p>
            <a:r>
              <a:rPr lang="en-US" altLang="zh-CN" dirty="0" smtClean="0"/>
              <a:t>Chairman: </a:t>
            </a:r>
            <a:r>
              <a:rPr lang="en-US" altLang="zh-CN" b="1" dirty="0" smtClean="0"/>
              <a:t>Mr. Stephen Lee </a:t>
            </a:r>
            <a:r>
              <a:rPr lang="en-US" altLang="zh-CN" b="1" dirty="0" err="1" smtClean="0"/>
              <a:t>Ching</a:t>
            </a:r>
            <a:r>
              <a:rPr lang="en-US" altLang="zh-CN" b="1" dirty="0" smtClean="0"/>
              <a:t> </a:t>
            </a:r>
            <a:r>
              <a:rPr lang="en-US" altLang="zh-CN" sz="2000" b="1" dirty="0" smtClean="0"/>
              <a:t>Yen</a:t>
            </a:r>
          </a:p>
          <a:p>
            <a:pPr lvl="1"/>
            <a:r>
              <a:rPr lang="en-US" altLang="zh-CN" sz="1800" dirty="0" smtClean="0"/>
              <a:t>Singapore Airlines Ltd, SIA Engineering Company Ltd, and NTUC Income Insurance Co-operative Limited. </a:t>
            </a:r>
            <a:endParaRPr lang="en-US" altLang="zh-CN" sz="1800" dirty="0"/>
          </a:p>
          <a:p>
            <a:pPr lvl="1"/>
            <a:r>
              <a:rPr lang="en-US" altLang="zh-CN" sz="1800" dirty="0" smtClean="0"/>
              <a:t>Managing director of Shanghai Commercial &amp; Savings Bank Ltd (Taipei) and GMT Investments </a:t>
            </a:r>
            <a:r>
              <a:rPr lang="en-US" altLang="zh-CN" sz="1800" dirty="0" err="1" smtClean="0"/>
              <a:t>Pte</a:t>
            </a:r>
            <a:r>
              <a:rPr lang="en-US" altLang="zh-CN" sz="1800" dirty="0" smtClean="0"/>
              <a:t> Ltd.</a:t>
            </a:r>
          </a:p>
          <a:p>
            <a:pPr lvl="1"/>
            <a:endParaRPr lang="en-US" altLang="zh-CN" sz="1800" dirty="0" smtClean="0"/>
          </a:p>
          <a:p>
            <a:pPr lvl="1"/>
            <a:r>
              <a:rPr lang="en-US" altLang="zh-CN" sz="1800" dirty="0" smtClean="0"/>
              <a:t>Awards</a:t>
            </a:r>
          </a:p>
          <a:p>
            <a:pPr lvl="2"/>
            <a:r>
              <a:rPr lang="en-US" altLang="zh-CN" sz="1800" dirty="0"/>
              <a:t>T</a:t>
            </a:r>
            <a:r>
              <a:rPr lang="en-US" altLang="zh-CN" sz="1800" dirty="0" smtClean="0"/>
              <a:t>he Beijing’s Friendship Awards to Foreign Experts in 2007</a:t>
            </a:r>
          </a:p>
          <a:p>
            <a:pPr lvl="2"/>
            <a:r>
              <a:rPr lang="en-US" altLang="zh-CN" sz="1800" dirty="0" smtClean="0"/>
              <a:t>The Singapore Distinguished Service Order in 2006</a:t>
            </a:r>
          </a:p>
          <a:p>
            <a:pPr lvl="2"/>
            <a:r>
              <a:rPr lang="en-US" altLang="zh-CN" sz="1800" dirty="0" smtClean="0"/>
              <a:t>The Singapore Public Service Star 1998</a:t>
            </a:r>
            <a:endParaRPr lang="zh-CN" altLang="en-US" sz="18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772816"/>
            <a:ext cx="1835696" cy="1866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074622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8229600" cy="1600200"/>
          </a:xfrm>
        </p:spPr>
        <p:txBody>
          <a:bodyPr/>
          <a:lstStyle/>
          <a:p>
            <a:r>
              <a:rPr lang="en-US" altLang="zh-CN" sz="4000" dirty="0"/>
              <a:t>Singapore Airline Board of Director</a:t>
            </a:r>
            <a:endParaRPr lang="zh-CN" altLang="en-US" sz="4000" dirty="0"/>
          </a:p>
        </p:txBody>
      </p:sp>
      <p:sp>
        <p:nvSpPr>
          <p:cNvPr id="3" name="内容占位符 2"/>
          <p:cNvSpPr>
            <a:spLocks noGrp="1"/>
          </p:cNvSpPr>
          <p:nvPr>
            <p:ph idx="1"/>
          </p:nvPr>
        </p:nvSpPr>
        <p:spPr>
          <a:xfrm>
            <a:off x="179512" y="1484784"/>
            <a:ext cx="6336704" cy="4525963"/>
          </a:xfrm>
        </p:spPr>
        <p:txBody>
          <a:bodyPr/>
          <a:lstStyle/>
          <a:p>
            <a:r>
              <a:rPr lang="en-US" altLang="zh-CN" dirty="0" smtClean="0"/>
              <a:t>Director &amp; Chief Executive Officer: </a:t>
            </a:r>
          </a:p>
          <a:p>
            <a:pPr lvl="1"/>
            <a:r>
              <a:rPr lang="en-US" altLang="zh-CN" sz="2000" b="1" dirty="0" smtClean="0"/>
              <a:t>Goh </a:t>
            </a:r>
            <a:r>
              <a:rPr lang="en-US" altLang="zh-CN" sz="2000" b="1" dirty="0" err="1" smtClean="0"/>
              <a:t>Choon</a:t>
            </a:r>
            <a:r>
              <a:rPr lang="en-US" altLang="zh-CN" sz="2000" b="1" dirty="0" smtClean="0"/>
              <a:t> </a:t>
            </a:r>
            <a:r>
              <a:rPr lang="en-US" altLang="zh-CN" sz="2000" b="1" dirty="0" err="1" smtClean="0"/>
              <a:t>Phong</a:t>
            </a:r>
            <a:endParaRPr lang="en-US" altLang="zh-CN" sz="2000" b="1" dirty="0" smtClean="0"/>
          </a:p>
          <a:p>
            <a:pPr lvl="2"/>
            <a:r>
              <a:rPr lang="en-US" altLang="zh-CN" sz="2000" dirty="0" smtClean="0"/>
              <a:t>Appointed Director on 1 October 2010 and Chief Executive Officer on 1 January 2011</a:t>
            </a:r>
          </a:p>
          <a:p>
            <a:pPr lvl="2"/>
            <a:r>
              <a:rPr lang="en-US" altLang="zh-CN" sz="2000" dirty="0" smtClean="0"/>
              <a:t>Joined the company in 1990 and has held senior management positions in various divisions in Singapore and overseas</a:t>
            </a:r>
          </a:p>
          <a:p>
            <a:pPr lvl="2"/>
            <a:r>
              <a:rPr lang="en-US" altLang="zh-CN" sz="2000" dirty="0" smtClean="0"/>
              <a:t>2004-2006: Senior Vice President Finance</a:t>
            </a:r>
          </a:p>
          <a:p>
            <a:pPr lvl="2"/>
            <a:r>
              <a:rPr lang="en-US" altLang="zh-CN" sz="2000" dirty="0" smtClean="0"/>
              <a:t>2006-2010: President of Singapore Airlines Cargo </a:t>
            </a:r>
            <a:r>
              <a:rPr lang="en-US" altLang="zh-CN" sz="2000" dirty="0" err="1" smtClean="0"/>
              <a:t>Pte</a:t>
            </a:r>
            <a:r>
              <a:rPr lang="en-US" altLang="zh-CN" sz="2000" dirty="0" smtClean="0"/>
              <a:t> Ltd</a:t>
            </a:r>
          </a:p>
          <a:p>
            <a:pPr lvl="2"/>
            <a:endParaRPr lang="en-US" altLang="zh-CN" sz="1800" dirty="0" smtClean="0"/>
          </a:p>
          <a:p>
            <a:pPr lvl="1"/>
            <a:endParaRPr lang="en-US" altLang="zh-CN" dirty="0" smtClean="0"/>
          </a:p>
          <a:p>
            <a:endParaRPr lang="zh-CN" alt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772816"/>
            <a:ext cx="1866900" cy="26384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71059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HK" sz="4000" dirty="0"/>
              <a:t>SIA Composition(Shareholder)</a:t>
            </a:r>
            <a:endParaRPr lang="zh-CN" altLang="en-US" sz="4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776621"/>
            <a:ext cx="820891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圆角矩形 3"/>
          <p:cNvSpPr/>
          <p:nvPr/>
        </p:nvSpPr>
        <p:spPr>
          <a:xfrm>
            <a:off x="611560" y="2132856"/>
            <a:ext cx="8208912"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1742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Airline Industry</a:t>
            </a:r>
            <a:endParaRPr lang="zh-CN" altLang="en-US" dirty="0"/>
          </a:p>
        </p:txBody>
      </p:sp>
      <p:sp>
        <p:nvSpPr>
          <p:cNvPr id="3" name="内容占位符 2"/>
          <p:cNvSpPr>
            <a:spLocks noGrp="1"/>
          </p:cNvSpPr>
          <p:nvPr>
            <p:ph idx="1"/>
          </p:nvPr>
        </p:nvSpPr>
        <p:spPr>
          <a:xfrm>
            <a:off x="467544" y="1742082"/>
            <a:ext cx="8229600" cy="4525963"/>
          </a:xfrm>
        </p:spPr>
        <p:txBody>
          <a:bodyPr/>
          <a:lstStyle/>
          <a:p>
            <a:r>
              <a:rPr lang="en-US" altLang="zh-CN" dirty="0"/>
              <a:t>The secret of this business is you've got to have a defensive strategy, as well as an offensive strategy.</a:t>
            </a:r>
          </a:p>
          <a:p>
            <a:pPr marL="0" indent="0">
              <a:buNone/>
            </a:pPr>
            <a:r>
              <a:rPr lang="en-US" altLang="zh-CN" i="1" dirty="0" smtClean="0"/>
              <a:t>                           — </a:t>
            </a:r>
            <a:r>
              <a:rPr lang="en-US" altLang="zh-CN" i="1" dirty="0"/>
              <a:t>Fred Smith, </a:t>
            </a:r>
            <a:r>
              <a:rPr lang="en-US" altLang="zh-CN" i="1" dirty="0" smtClean="0"/>
              <a:t>FedEx </a:t>
            </a:r>
            <a:r>
              <a:rPr lang="en-US" altLang="zh-CN" i="1" dirty="0"/>
              <a:t>founder and </a:t>
            </a:r>
            <a:r>
              <a:rPr lang="en-US" altLang="zh-CN" i="1" dirty="0" smtClean="0"/>
              <a:t>CEO</a:t>
            </a:r>
            <a:r>
              <a:rPr lang="en-US" altLang="zh-CN" i="1" dirty="0"/>
              <a:t> </a:t>
            </a:r>
            <a:endParaRPr lang="en-US" altLang="zh-CN" i="1" dirty="0" smtClean="0"/>
          </a:p>
          <a:p>
            <a:pPr marL="0" indent="0">
              <a:buNone/>
            </a:pPr>
            <a:r>
              <a:rPr lang="en-US" altLang="zh-CN" i="1" dirty="0"/>
              <a:t> </a:t>
            </a:r>
            <a:r>
              <a:rPr lang="en-US" altLang="zh-CN" i="1" dirty="0" smtClean="0"/>
              <a:t>                               </a:t>
            </a:r>
            <a:r>
              <a:rPr lang="en-US" altLang="zh-CN" dirty="0" smtClean="0"/>
              <a:t>The </a:t>
            </a:r>
            <a:r>
              <a:rPr lang="en-US" altLang="zh-CN" dirty="0"/>
              <a:t>Wall Street Journal</a:t>
            </a:r>
            <a:r>
              <a:rPr lang="en-US" altLang="zh-CN" i="1" dirty="0"/>
              <a:t>, 14 July 2010</a:t>
            </a:r>
            <a:endParaRPr lang="en-US" altLang="zh-CN" dirty="0"/>
          </a:p>
          <a:p>
            <a:endParaRPr lang="zh-CN" alt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789040"/>
            <a:ext cx="447675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0499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Significance</a:t>
            </a:r>
            <a:endParaRPr lang="zh-CN" altLang="en-US" dirty="0"/>
          </a:p>
        </p:txBody>
      </p:sp>
      <p:sp>
        <p:nvSpPr>
          <p:cNvPr id="3" name="内容占位符 2"/>
          <p:cNvSpPr>
            <a:spLocks noGrp="1"/>
          </p:cNvSpPr>
          <p:nvPr>
            <p:ph idx="1"/>
          </p:nvPr>
        </p:nvSpPr>
        <p:spPr>
          <a:xfrm>
            <a:off x="467544" y="1772816"/>
            <a:ext cx="8229600" cy="4525963"/>
          </a:xfrm>
        </p:spPr>
        <p:txBody>
          <a:bodyPr/>
          <a:lstStyle/>
          <a:p>
            <a:r>
              <a:rPr lang="en-US" altLang="zh-CN" dirty="0" err="1" smtClean="0"/>
              <a:t>Temasek</a:t>
            </a:r>
            <a:r>
              <a:rPr lang="en-US" altLang="zh-CN" dirty="0" smtClean="0"/>
              <a:t> Holdings:</a:t>
            </a:r>
          </a:p>
          <a:p>
            <a:pPr lvl="1"/>
            <a:r>
              <a:rPr lang="en-US" altLang="zh-CN" sz="2000" dirty="0" smtClean="0"/>
              <a:t>Government owned investment company</a:t>
            </a:r>
          </a:p>
          <a:p>
            <a:pPr lvl="1"/>
            <a:r>
              <a:rPr lang="en-US" altLang="zh-CN" sz="2000" dirty="0" smtClean="0"/>
              <a:t>Portfolio asset of over S$266 Billion ($177 billion USD)</a:t>
            </a:r>
          </a:p>
          <a:p>
            <a:pPr lvl="1"/>
            <a:r>
              <a:rPr lang="en-US" altLang="zh-CN" sz="2000" dirty="0" smtClean="0"/>
              <a:t>Also hold other major Singaporean companies</a:t>
            </a:r>
          </a:p>
          <a:p>
            <a:pPr lvl="1"/>
            <a:endParaRPr lang="en-US" altLang="zh-CN" sz="1800" dirty="0" smtClean="0"/>
          </a:p>
          <a:p>
            <a:r>
              <a:rPr lang="en-US" altLang="zh-CN" dirty="0" smtClean="0"/>
              <a:t>Chairman Stephen Lee </a:t>
            </a:r>
            <a:r>
              <a:rPr lang="en-US" altLang="zh-CN" dirty="0" err="1" smtClean="0"/>
              <a:t>Ching</a:t>
            </a:r>
            <a:r>
              <a:rPr lang="en-US" altLang="zh-CN" dirty="0" smtClean="0"/>
              <a:t> Yen</a:t>
            </a:r>
          </a:p>
          <a:p>
            <a:pPr lvl="1"/>
            <a:r>
              <a:rPr lang="en-US" altLang="zh-CN" sz="2000" dirty="0" smtClean="0"/>
              <a:t>Member of Advisory Panel of </a:t>
            </a:r>
            <a:r>
              <a:rPr lang="en-US" altLang="zh-CN" sz="2000" dirty="0" err="1" smtClean="0"/>
              <a:t>Temasek</a:t>
            </a:r>
            <a:r>
              <a:rPr lang="en-US" altLang="zh-CN" sz="2000" dirty="0" smtClean="0"/>
              <a:t> Holdings</a:t>
            </a:r>
            <a:endParaRPr lang="zh-CN" altLang="en-US" sz="20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4649012"/>
            <a:ext cx="3964310" cy="209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6864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15416"/>
            <a:ext cx="8229600" cy="1600200"/>
          </a:xfrm>
        </p:spPr>
        <p:txBody>
          <a:bodyPr/>
          <a:lstStyle/>
          <a:p>
            <a:r>
              <a:rPr lang="en-US" altLang="zh-CN" dirty="0" smtClean="0"/>
              <a:t>SIA Characteristic</a:t>
            </a:r>
            <a:endParaRPr lang="zh-CN" altLang="en-US" dirty="0"/>
          </a:p>
        </p:txBody>
      </p:sp>
      <p:sp>
        <p:nvSpPr>
          <p:cNvPr id="3" name="内容占位符 2"/>
          <p:cNvSpPr>
            <a:spLocks noGrp="1"/>
          </p:cNvSpPr>
          <p:nvPr>
            <p:ph idx="1"/>
          </p:nvPr>
        </p:nvSpPr>
        <p:spPr/>
        <p:txBody>
          <a:bodyPr/>
          <a:lstStyle/>
          <a:p>
            <a:r>
              <a:rPr lang="en-US" altLang="zh-CN" dirty="0"/>
              <a:t>Relatively higher cost carrier compare to domestic airlines due to various models.</a:t>
            </a:r>
          </a:p>
          <a:p>
            <a:r>
              <a:rPr lang="en-US" altLang="zh-CN" dirty="0" smtClean="0"/>
              <a:t>Uses </a:t>
            </a:r>
            <a:r>
              <a:rPr lang="en-US" altLang="zh-CN" dirty="0"/>
              <a:t>young fleet (average age of 7</a:t>
            </a:r>
            <a:r>
              <a:rPr lang="en-US" altLang="zh-CN" dirty="0" smtClean="0"/>
              <a:t> </a:t>
            </a:r>
            <a:r>
              <a:rPr lang="en-US" altLang="zh-CN" dirty="0"/>
              <a:t>years)</a:t>
            </a:r>
          </a:p>
          <a:p>
            <a:r>
              <a:rPr lang="en-US" altLang="zh-CN" dirty="0"/>
              <a:t>Businesses spread across the industry, providing engineering services, cargo and airline operation</a:t>
            </a:r>
          </a:p>
          <a:p>
            <a:endParaRPr lang="zh-CN" altLang="en-US" dirty="0"/>
          </a:p>
        </p:txBody>
      </p:sp>
      <p:pic>
        <p:nvPicPr>
          <p:cNvPr id="4" name="Picture 2" descr="http://airlineworld.files.wordpress.com/2008/01/seconda380delivered.jpg"/>
          <p:cNvPicPr>
            <a:picLocks noChangeAspect="1" noChangeArrowheads="1"/>
          </p:cNvPicPr>
          <p:nvPr/>
        </p:nvPicPr>
        <p:blipFill>
          <a:blip r:embed="rId3" cstate="print"/>
          <a:srcRect/>
          <a:stretch>
            <a:fillRect/>
          </a:stretch>
        </p:blipFill>
        <p:spPr bwMode="auto">
          <a:xfrm>
            <a:off x="1979712" y="3861048"/>
            <a:ext cx="5178050" cy="2688309"/>
          </a:xfrm>
          <a:prstGeom prst="rect">
            <a:avLst/>
          </a:prstGeom>
          <a:noFill/>
        </p:spPr>
      </p:pic>
    </p:spTree>
    <p:extLst>
      <p:ext uri="{BB962C8B-B14F-4D97-AF65-F5344CB8AC3E}">
        <p14:creationId xmlns:p14="http://schemas.microsoft.com/office/powerpoint/2010/main" val="2787915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1440"/>
            <a:ext cx="8579296" cy="1600200"/>
          </a:xfrm>
        </p:spPr>
        <p:txBody>
          <a:bodyPr/>
          <a:lstStyle/>
          <a:p>
            <a:r>
              <a:rPr lang="en-US" sz="4800" dirty="0"/>
              <a:t>The Group Fleet Profile</a:t>
            </a:r>
          </a:p>
        </p:txBody>
      </p:sp>
      <p:pic>
        <p:nvPicPr>
          <p:cNvPr id="4" name="Content Placeholder 3"/>
          <p:cNvPicPr>
            <a:picLocks noGrp="1" noChangeAspect="1"/>
          </p:cNvPicPr>
          <p:nvPr>
            <p:ph idx="1"/>
          </p:nvPr>
        </p:nvPicPr>
        <p:blipFill>
          <a:blip r:embed="rId3"/>
          <a:stretch>
            <a:fillRect/>
          </a:stretch>
        </p:blipFill>
        <p:spPr>
          <a:xfrm>
            <a:off x="755576" y="1068760"/>
            <a:ext cx="7704856" cy="5559731"/>
          </a:xfrm>
          <a:prstGeom prst="rect">
            <a:avLst/>
          </a:prstGeom>
        </p:spPr>
      </p:pic>
      <p:sp>
        <p:nvSpPr>
          <p:cNvPr id="3" name="圓角矩形 2"/>
          <p:cNvSpPr/>
          <p:nvPr/>
        </p:nvSpPr>
        <p:spPr>
          <a:xfrm>
            <a:off x="5220072" y="6381328"/>
            <a:ext cx="72008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5085447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9794" y="-171400"/>
            <a:ext cx="8229600" cy="1600200"/>
          </a:xfrm>
        </p:spPr>
        <p:txBody>
          <a:bodyPr/>
          <a:lstStyle/>
          <a:p>
            <a:r>
              <a:rPr lang="en-US" altLang="zh-CN" dirty="0" smtClean="0"/>
              <a:t>SIA’s Fleets</a:t>
            </a:r>
            <a:endParaRPr lang="zh-CN" alt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1689804"/>
            <a:ext cx="6758619" cy="238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4388656"/>
            <a:ext cx="6778465" cy="228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2361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484" y="-243408"/>
            <a:ext cx="8229600" cy="1600200"/>
          </a:xfrm>
        </p:spPr>
        <p:txBody>
          <a:bodyPr/>
          <a:lstStyle/>
          <a:p>
            <a:r>
              <a:rPr lang="en-US" altLang="zh-HK" dirty="0" smtClean="0"/>
              <a:t>SIA’s Fleets</a:t>
            </a:r>
            <a:endParaRPr lang="zh-HK" alt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73851"/>
            <a:ext cx="6768752" cy="242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4248810"/>
            <a:ext cx="6806556" cy="2460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30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6626" y="-315416"/>
            <a:ext cx="8229600" cy="1600200"/>
          </a:xfrm>
        </p:spPr>
        <p:txBody>
          <a:bodyPr/>
          <a:lstStyle/>
          <a:p>
            <a:r>
              <a:rPr lang="en-US" altLang="zh-CN" sz="4400" dirty="0" smtClean="0"/>
              <a:t>Singapore Airline Route Map</a:t>
            </a:r>
            <a:endParaRPr lang="zh-CN" altLang="en-US" sz="4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72816"/>
            <a:ext cx="8743829"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7895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Financial Analysis</a:t>
            </a:r>
            <a:br>
              <a:rPr lang="en-US" dirty="0" smtClean="0"/>
            </a:br>
            <a:r>
              <a:rPr lang="en-US" dirty="0" smtClean="0"/>
              <a:t>&amp; </a:t>
            </a:r>
            <a:br>
              <a:rPr lang="en-US" dirty="0" smtClean="0"/>
            </a:br>
            <a:r>
              <a:rPr lang="en-US" dirty="0" smtClean="0"/>
              <a:t>Risk Management</a:t>
            </a:r>
            <a:endParaRPr lang="en-US" dirty="0"/>
          </a:p>
        </p:txBody>
      </p:sp>
      <p:pic>
        <p:nvPicPr>
          <p:cNvPr id="3074" name="Picture 2" descr="https://travelmassive.com/sites/default/files/images/events/Singapore-Airlines-Customer-Experience-Manage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221088"/>
            <a:ext cx="4295105" cy="241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601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smtClean="0"/>
              <a:t>Singapore Airline Stock Info</a:t>
            </a:r>
            <a:endParaRPr lang="zh-CN" altLang="en-US" sz="4800" dirty="0"/>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1" y="2348880"/>
            <a:ext cx="8640278" cy="290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887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t>Singapore Airline Stock </a:t>
            </a:r>
            <a:r>
              <a:rPr lang="en-US" altLang="zh-CN" sz="3600" dirty="0" smtClean="0"/>
              <a:t>Performance </a:t>
            </a:r>
            <a:br>
              <a:rPr lang="en-US" altLang="zh-CN" sz="3600" dirty="0" smtClean="0"/>
            </a:br>
            <a:r>
              <a:rPr lang="en-US" altLang="zh-CN" sz="3600" dirty="0" smtClean="0"/>
              <a:t>(5 Years)</a:t>
            </a:r>
            <a:endParaRPr lang="zh-CN" altLang="en-US" sz="3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32" y="1772816"/>
            <a:ext cx="885698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7330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243408"/>
            <a:ext cx="8229600" cy="1600200"/>
          </a:xfrm>
        </p:spPr>
        <p:txBody>
          <a:bodyPr/>
          <a:lstStyle/>
          <a:p>
            <a:r>
              <a:rPr lang="en-US" altLang="zh-CN" sz="4400" dirty="0" smtClean="0"/>
              <a:t>Financial Review</a:t>
            </a:r>
            <a:endParaRPr lang="zh-CN" altLang="en-US" sz="4400" dirty="0"/>
          </a:p>
        </p:txBody>
      </p:sp>
      <p:sp>
        <p:nvSpPr>
          <p:cNvPr id="3" name="内容占位符 2"/>
          <p:cNvSpPr>
            <a:spLocks noGrp="1"/>
          </p:cNvSpPr>
          <p:nvPr>
            <p:ph idx="1"/>
          </p:nvPr>
        </p:nvSpPr>
        <p:spPr>
          <a:xfrm>
            <a:off x="393499" y="1532283"/>
            <a:ext cx="8229600" cy="4525963"/>
          </a:xfrm>
        </p:spPr>
        <p:txBody>
          <a:bodyPr/>
          <a:lstStyle/>
          <a:p>
            <a:r>
              <a:rPr lang="en-US" altLang="zh-CN" dirty="0"/>
              <a:t>5 Years Revenue/Profit Performance</a:t>
            </a:r>
            <a:endParaRPr lang="zh-CN" alt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04864"/>
            <a:ext cx="4464496" cy="277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299" y="3933055"/>
            <a:ext cx="4493698" cy="278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1698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Airline Industry</a:t>
            </a:r>
            <a:endParaRPr lang="zh-CN" altLang="en-US" dirty="0"/>
          </a:p>
        </p:txBody>
      </p:sp>
      <p:sp>
        <p:nvSpPr>
          <p:cNvPr id="3" name="内容占位符 2"/>
          <p:cNvSpPr>
            <a:spLocks noGrp="1"/>
          </p:cNvSpPr>
          <p:nvPr>
            <p:ph idx="1"/>
          </p:nvPr>
        </p:nvSpPr>
        <p:spPr>
          <a:xfrm>
            <a:off x="539552" y="1772816"/>
            <a:ext cx="8229600" cy="4525963"/>
          </a:xfrm>
        </p:spPr>
        <p:txBody>
          <a:bodyPr>
            <a:normAutofit lnSpcReduction="10000"/>
          </a:bodyPr>
          <a:lstStyle/>
          <a:p>
            <a:pPr marL="0" indent="0">
              <a:buNone/>
            </a:pPr>
            <a:r>
              <a:rPr lang="en-US" altLang="zh-CN" sz="3200" dirty="0" smtClean="0"/>
              <a:t>The airline industry is characterized by:</a:t>
            </a:r>
          </a:p>
          <a:p>
            <a:r>
              <a:rPr lang="en-US" altLang="zh-CN" sz="3200" dirty="0" smtClean="0"/>
              <a:t>High competition</a:t>
            </a:r>
          </a:p>
          <a:p>
            <a:r>
              <a:rPr lang="en-US" altLang="zh-CN" sz="3200" dirty="0" smtClean="0"/>
              <a:t>High overhead costs</a:t>
            </a:r>
          </a:p>
          <a:p>
            <a:r>
              <a:rPr lang="en-US" altLang="zh-CN" sz="3200" dirty="0" smtClean="0"/>
              <a:t>Low profit margins</a:t>
            </a:r>
          </a:p>
          <a:p>
            <a:r>
              <a:rPr lang="en-US" altLang="zh-CN" sz="3200" dirty="0" smtClean="0"/>
              <a:t>Sensitive to external factors</a:t>
            </a:r>
          </a:p>
          <a:p>
            <a:pPr lvl="1"/>
            <a:r>
              <a:rPr lang="en-US" altLang="zh-CN" sz="2000" dirty="0" smtClean="0"/>
              <a:t>Social influences</a:t>
            </a:r>
          </a:p>
          <a:p>
            <a:pPr lvl="1"/>
            <a:r>
              <a:rPr lang="en-US" altLang="zh-CN" sz="2000" dirty="0" smtClean="0"/>
              <a:t>Technological influences</a:t>
            </a:r>
          </a:p>
          <a:p>
            <a:pPr lvl="1"/>
            <a:r>
              <a:rPr lang="en-US" altLang="zh-CN" sz="2000" dirty="0" smtClean="0"/>
              <a:t>Political influences</a:t>
            </a:r>
          </a:p>
          <a:p>
            <a:pPr lvl="1"/>
            <a:r>
              <a:rPr lang="en-US" altLang="zh-CN" sz="2000" dirty="0" smtClean="0"/>
              <a:t>Legal influences</a:t>
            </a:r>
          </a:p>
          <a:p>
            <a:pPr lvl="1"/>
            <a:r>
              <a:rPr lang="en-US" altLang="zh-CN" sz="2000" dirty="0" smtClean="0"/>
              <a:t>Economic influences</a:t>
            </a:r>
          </a:p>
          <a:p>
            <a:endParaRPr lang="zh-CN" altLang="en-US" dirty="0"/>
          </a:p>
        </p:txBody>
      </p:sp>
    </p:spTree>
    <p:extLst>
      <p:ext uri="{BB962C8B-B14F-4D97-AF65-F5344CB8AC3E}">
        <p14:creationId xmlns:p14="http://schemas.microsoft.com/office/powerpoint/2010/main" val="15702355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5203"/>
            <a:ext cx="8208912" cy="662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圓角矩形 4"/>
          <p:cNvSpPr/>
          <p:nvPr/>
        </p:nvSpPr>
        <p:spPr>
          <a:xfrm>
            <a:off x="467544" y="908720"/>
            <a:ext cx="5544616"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圓角矩形 5"/>
          <p:cNvSpPr/>
          <p:nvPr/>
        </p:nvSpPr>
        <p:spPr>
          <a:xfrm>
            <a:off x="611560" y="2060848"/>
            <a:ext cx="540060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158888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03448"/>
            <a:ext cx="8229600" cy="1600200"/>
          </a:xfrm>
        </p:spPr>
        <p:txBody>
          <a:bodyPr/>
          <a:lstStyle/>
          <a:p>
            <a:r>
              <a:rPr lang="en-US" altLang="zh-CN" sz="4400" dirty="0" smtClean="0"/>
              <a:t>Cash Flow</a:t>
            </a:r>
            <a:endParaRPr lang="zh-CN" altLang="en-US" sz="4400"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124744"/>
            <a:ext cx="7488832" cy="555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椭圆 3"/>
          <p:cNvSpPr/>
          <p:nvPr/>
        </p:nvSpPr>
        <p:spPr>
          <a:xfrm>
            <a:off x="6598486" y="1700808"/>
            <a:ext cx="637810"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380312" y="1700808"/>
            <a:ext cx="57606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48479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sz="4800" dirty="0" smtClean="0"/>
              <a:t>Cost Structure </a:t>
            </a:r>
            <a:endParaRPr lang="zh-CN" altLang="en-US" sz="4800"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754927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55576" y="2571566"/>
            <a:ext cx="7344816" cy="569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87288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7311" y="-387424"/>
            <a:ext cx="8229600" cy="1600200"/>
          </a:xfrm>
        </p:spPr>
        <p:txBody>
          <a:bodyPr/>
          <a:lstStyle/>
          <a:p>
            <a:r>
              <a:rPr lang="en-US" altLang="zh-CN" sz="4400" dirty="0" smtClean="0"/>
              <a:t>Cost Structure (Visual)</a:t>
            </a:r>
            <a:endParaRPr lang="zh-CN" altLang="en-US" sz="4400" dirty="0"/>
          </a:p>
        </p:txBody>
      </p:sp>
      <p:sp>
        <p:nvSpPr>
          <p:cNvPr id="3" name="内容占位符 2"/>
          <p:cNvSpPr>
            <a:spLocks noGrp="1"/>
          </p:cNvSpPr>
          <p:nvPr>
            <p:ph idx="1"/>
          </p:nvPr>
        </p:nvSpPr>
        <p:spPr/>
        <p:txBody>
          <a:bodyPr/>
          <a:lstStyle/>
          <a:p>
            <a:endParaRPr lang="zh-CN"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03" y="1340768"/>
            <a:ext cx="7344816" cy="5372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2099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SIA Liquid Asset</a:t>
            </a:r>
            <a:endParaRPr lang="zh-CN" alt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060848"/>
            <a:ext cx="854175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5748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6079" y="116632"/>
            <a:ext cx="8229600" cy="1600200"/>
          </a:xfrm>
        </p:spPr>
        <p:txBody>
          <a:bodyPr/>
          <a:lstStyle/>
          <a:p>
            <a:r>
              <a:rPr lang="en-US" altLang="zh-CN" sz="4000" dirty="0" smtClean="0"/>
              <a:t>Financial Risk Management Objectives and Policies</a:t>
            </a:r>
            <a:endParaRPr lang="zh-CN" altLang="en-US" sz="4000"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48880"/>
            <a:ext cx="886273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直接连接符 4"/>
          <p:cNvCxnSpPr/>
          <p:nvPr/>
        </p:nvCxnSpPr>
        <p:spPr>
          <a:xfrm>
            <a:off x="467544" y="3675536"/>
            <a:ext cx="41433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9313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925144"/>
          </a:xfrm>
        </p:spPr>
        <p:txBody>
          <a:bodyPr>
            <a:normAutofit lnSpcReduction="10000"/>
          </a:bodyPr>
          <a:lstStyle/>
          <a:p>
            <a:r>
              <a:rPr lang="en-US" altLang="zh-CN" dirty="0" smtClean="0"/>
              <a:t>For the last decade, failure to manage the risks within the airline industry resulted in the evaporation of $46 billion US$ in shareholder value</a:t>
            </a:r>
          </a:p>
          <a:p>
            <a:r>
              <a:rPr lang="en-US" altLang="zh-CN" dirty="0" smtClean="0"/>
              <a:t>Aviation encompasses a full spectrum of risk factors:</a:t>
            </a:r>
          </a:p>
          <a:p>
            <a:pPr lvl="1"/>
            <a:r>
              <a:rPr lang="en-US" altLang="zh-CN" sz="1800" dirty="0" smtClean="0"/>
              <a:t>International airline is exposed</a:t>
            </a:r>
          </a:p>
          <a:p>
            <a:pPr lvl="2"/>
            <a:r>
              <a:rPr lang="en-US" altLang="zh-CN" sz="1800" dirty="0" smtClean="0"/>
              <a:t>General entrepreneurial risks and</a:t>
            </a:r>
          </a:p>
          <a:p>
            <a:pPr lvl="2"/>
            <a:r>
              <a:rPr lang="en-US" altLang="zh-CN" sz="1800" dirty="0" smtClean="0"/>
              <a:t>Industry-specific risks</a:t>
            </a:r>
          </a:p>
          <a:p>
            <a:r>
              <a:rPr lang="en-US" altLang="zh-CN" dirty="0" smtClean="0"/>
              <a:t>Key area of exposure are:</a:t>
            </a:r>
          </a:p>
          <a:p>
            <a:pPr lvl="1"/>
            <a:r>
              <a:rPr lang="en-US" altLang="zh-CN" sz="1700" dirty="0" smtClean="0"/>
              <a:t>Capacity and utilization risks</a:t>
            </a:r>
          </a:p>
          <a:p>
            <a:pPr lvl="1"/>
            <a:r>
              <a:rPr lang="en-US" altLang="zh-CN" sz="1700" dirty="0" smtClean="0"/>
              <a:t>Strategy-related risks</a:t>
            </a:r>
          </a:p>
          <a:p>
            <a:pPr lvl="1"/>
            <a:r>
              <a:rPr lang="en-US" altLang="zh-CN" sz="1700" dirty="0" smtClean="0"/>
              <a:t>Political risks</a:t>
            </a:r>
          </a:p>
          <a:p>
            <a:pPr lvl="1"/>
            <a:r>
              <a:rPr lang="en-US" altLang="zh-CN" sz="1700" dirty="0" smtClean="0"/>
              <a:t>Operational risks</a:t>
            </a:r>
          </a:p>
          <a:p>
            <a:pPr lvl="1"/>
            <a:r>
              <a:rPr lang="en-US" altLang="zh-CN" sz="1700" dirty="0" smtClean="0"/>
              <a:t>Procurement risks</a:t>
            </a:r>
          </a:p>
          <a:p>
            <a:pPr lvl="1"/>
            <a:r>
              <a:rPr lang="en-US" altLang="zh-CN" sz="1700" dirty="0" smtClean="0"/>
              <a:t>Labor agreement risks</a:t>
            </a:r>
          </a:p>
          <a:p>
            <a:pPr lvl="1"/>
            <a:r>
              <a:rPr lang="en-US" altLang="zh-CN" sz="1700" dirty="0" smtClean="0"/>
              <a:t>Financial and treasury management risks</a:t>
            </a:r>
            <a:endParaRPr lang="zh-CN" altLang="en-US" sz="1700" dirty="0"/>
          </a:p>
        </p:txBody>
      </p:sp>
      <p:sp>
        <p:nvSpPr>
          <p:cNvPr id="4" name="标题 1"/>
          <p:cNvSpPr>
            <a:spLocks noGrp="1"/>
          </p:cNvSpPr>
          <p:nvPr>
            <p:ph type="title"/>
          </p:nvPr>
        </p:nvSpPr>
        <p:spPr/>
        <p:txBody>
          <a:bodyPr/>
          <a:lstStyle/>
          <a:p>
            <a:r>
              <a:rPr lang="en-US" altLang="zh-CN" sz="4800" dirty="0" smtClean="0"/>
              <a:t>Risk </a:t>
            </a:r>
            <a:r>
              <a:rPr lang="en-US" altLang="zh-CN" sz="4800" dirty="0"/>
              <a:t>Management</a:t>
            </a:r>
            <a:endParaRPr lang="zh-CN" altLang="en-US" sz="48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501008"/>
            <a:ext cx="3155134" cy="238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55096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6939" y="-171400"/>
            <a:ext cx="8229600" cy="1600200"/>
          </a:xfrm>
        </p:spPr>
        <p:txBody>
          <a:bodyPr/>
          <a:lstStyle/>
          <a:p>
            <a:r>
              <a:rPr lang="en-US" altLang="zh-CN" sz="4800" dirty="0"/>
              <a:t>SIA Risk Management</a:t>
            </a:r>
            <a:endParaRPr lang="zh-CN" altLang="en-US" sz="4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537071"/>
            <a:ext cx="6952246" cy="500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4834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Jet Fuel Price Risk</a:t>
            </a:r>
            <a:endParaRPr lang="zh-CN" alt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5516" y="2132856"/>
            <a:ext cx="8712968" cy="338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745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Jet Fuel Price Risk</a:t>
            </a:r>
            <a:endParaRPr lang="zh-CN"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6832"/>
            <a:ext cx="8763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056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Airline Industry</a:t>
            </a:r>
            <a:endParaRPr lang="zh-CN" altLang="en-US" dirty="0"/>
          </a:p>
        </p:txBody>
      </p:sp>
      <p:sp>
        <p:nvSpPr>
          <p:cNvPr id="3" name="内容占位符 2"/>
          <p:cNvSpPr>
            <a:spLocks noGrp="1"/>
          </p:cNvSpPr>
          <p:nvPr>
            <p:ph idx="1"/>
          </p:nvPr>
        </p:nvSpPr>
        <p:spPr>
          <a:xfrm>
            <a:off x="467544" y="1700808"/>
            <a:ext cx="8229600" cy="4525963"/>
          </a:xfrm>
        </p:spPr>
        <p:txBody>
          <a:bodyPr>
            <a:noAutofit/>
          </a:bodyPr>
          <a:lstStyle/>
          <a:p>
            <a:r>
              <a:rPr lang="en-US" altLang="zh-CN" sz="4000" dirty="0" smtClean="0"/>
              <a:t>Definition:</a:t>
            </a:r>
          </a:p>
          <a:p>
            <a:pPr lvl="1"/>
            <a:r>
              <a:rPr lang="en-US" altLang="zh-CN" sz="2800" dirty="0" smtClean="0"/>
              <a:t>Airline industry is a system of transportation</a:t>
            </a:r>
          </a:p>
          <a:p>
            <a:pPr lvl="1"/>
            <a:r>
              <a:rPr lang="en-US" altLang="zh-CN" sz="2800" dirty="0" smtClean="0"/>
              <a:t>Part of Aviation industry</a:t>
            </a:r>
          </a:p>
          <a:p>
            <a:pPr lvl="1"/>
            <a:r>
              <a:rPr lang="en-US" altLang="zh-CN" sz="2800" dirty="0" smtClean="0"/>
              <a:t>Moving people and goods</a:t>
            </a:r>
          </a:p>
          <a:p>
            <a:pPr lvl="1"/>
            <a:r>
              <a:rPr lang="en-US" altLang="zh-CN" sz="2800" dirty="0" smtClean="0"/>
              <a:t>Utilizing the airways</a:t>
            </a:r>
          </a:p>
          <a:p>
            <a:pPr lvl="1"/>
            <a:r>
              <a:rPr lang="en-US" altLang="zh-CN" sz="2800" dirty="0" smtClean="0"/>
              <a:t>One of the only true global businesses</a:t>
            </a:r>
            <a:endParaRPr lang="zh-CN" altLang="en-US" sz="2800" dirty="0"/>
          </a:p>
        </p:txBody>
      </p:sp>
    </p:spTree>
    <p:extLst>
      <p:ext uri="{BB962C8B-B14F-4D97-AF65-F5344CB8AC3E}">
        <p14:creationId xmlns:p14="http://schemas.microsoft.com/office/powerpoint/2010/main" val="32104279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400" dirty="0" smtClean="0"/>
              <a:t>Singapore Airlines to Increase Fuel Surcharges</a:t>
            </a:r>
            <a:endParaRPr lang="zh-CN" altLang="en-US" sz="4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0" y="1988840"/>
            <a:ext cx="8820472"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29685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3975" y="-603448"/>
            <a:ext cx="8229600" cy="1600200"/>
          </a:xfrm>
        </p:spPr>
        <p:txBody>
          <a:bodyPr/>
          <a:lstStyle/>
          <a:p>
            <a:r>
              <a:rPr lang="en-US" altLang="zh-CN" sz="4800" dirty="0" smtClean="0"/>
              <a:t>Foreign Currency Risk</a:t>
            </a:r>
            <a:endParaRPr lang="zh-CN" altLang="en-US" sz="48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5223"/>
            <a:ext cx="8493560" cy="572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32503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800" dirty="0"/>
              <a:t>Foreign Currency Risk</a:t>
            </a:r>
            <a:endParaRPr lang="zh-CN" altLang="en-US" sz="4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15385"/>
            <a:ext cx="8711341"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774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03448"/>
            <a:ext cx="8229600" cy="1600200"/>
          </a:xfrm>
        </p:spPr>
        <p:txBody>
          <a:bodyPr/>
          <a:lstStyle/>
          <a:p>
            <a:r>
              <a:rPr lang="en-US" altLang="zh-CN" sz="4800" dirty="0"/>
              <a:t>Foreign Currency Risk</a:t>
            </a:r>
            <a:endParaRPr lang="zh-CN" altLang="en-US" sz="4800" dirty="0"/>
          </a:p>
        </p:txBody>
      </p:sp>
      <p:sp>
        <p:nvSpPr>
          <p:cNvPr id="3" name="内容占位符 2"/>
          <p:cNvSpPr>
            <a:spLocks noGrp="1"/>
          </p:cNvSpPr>
          <p:nvPr>
            <p:ph idx="1"/>
          </p:nvPr>
        </p:nvSpPr>
        <p:spPr/>
        <p:txBody>
          <a:bodyPr/>
          <a:lstStyle/>
          <a:p>
            <a:endParaRPr lang="zh-CN"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95841"/>
            <a:ext cx="7953375"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60894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59432"/>
            <a:ext cx="8229600" cy="1600200"/>
          </a:xfrm>
        </p:spPr>
        <p:txBody>
          <a:bodyPr/>
          <a:lstStyle/>
          <a:p>
            <a:r>
              <a:rPr lang="en-US" altLang="zh-CN" sz="4800" dirty="0" smtClean="0"/>
              <a:t>Interest Rate Risk</a:t>
            </a:r>
            <a:endParaRPr lang="zh-CN" altLang="en-US" sz="4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59"/>
            <a:ext cx="8064896" cy="542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0773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243408"/>
            <a:ext cx="8229600" cy="1600200"/>
          </a:xfrm>
        </p:spPr>
        <p:txBody>
          <a:bodyPr/>
          <a:lstStyle/>
          <a:p>
            <a:r>
              <a:rPr lang="en-US" altLang="zh-CN" sz="4800" dirty="0"/>
              <a:t>Interest Rate Risk</a:t>
            </a:r>
            <a:endParaRPr lang="zh-CN" altLang="en-US" sz="48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02254"/>
            <a:ext cx="8865221" cy="338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3211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42099" y="0"/>
            <a:ext cx="8153400" cy="1101291"/>
          </a:xfrm>
        </p:spPr>
        <p:txBody>
          <a:bodyPr/>
          <a:lstStyle/>
          <a:p>
            <a:r>
              <a:rPr lang="en-US" altLang="zh-CN" sz="4800" dirty="0"/>
              <a:t>Interest Rate Risk</a:t>
            </a:r>
            <a:endParaRPr lang="zh-CN" altLang="en-US" sz="48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01291"/>
            <a:ext cx="8077200"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919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1136" y="-171400"/>
            <a:ext cx="8229600" cy="1600200"/>
          </a:xfrm>
        </p:spPr>
        <p:txBody>
          <a:bodyPr/>
          <a:lstStyle/>
          <a:p>
            <a:r>
              <a:rPr lang="en-US" altLang="zh-CN" sz="4800" dirty="0" smtClean="0"/>
              <a:t>Liquidity Risk</a:t>
            </a:r>
            <a:endParaRPr lang="zh-CN" altLang="en-US" sz="48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2060848"/>
            <a:ext cx="870883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4603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71400"/>
            <a:ext cx="8229600" cy="1600200"/>
          </a:xfrm>
        </p:spPr>
        <p:txBody>
          <a:bodyPr/>
          <a:lstStyle/>
          <a:p>
            <a:r>
              <a:rPr lang="en-US" altLang="zh-CN" sz="4800" dirty="0"/>
              <a:t>Liquidity Risk</a:t>
            </a:r>
            <a:endParaRPr lang="zh-CN" altLang="en-US" sz="4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757507"/>
            <a:ext cx="8245831" cy="501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827584" y="3645024"/>
            <a:ext cx="2304256"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27584" y="5877272"/>
            <a:ext cx="2304256"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499600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Southwest Airlines</a:t>
            </a:r>
            <a:endParaRPr lang="en-US"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2553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Business Models </a:t>
            </a:r>
            <a:endParaRPr lang="zh-CN" altLang="en-US" dirty="0"/>
          </a:p>
        </p:txBody>
      </p:sp>
      <p:graphicFrame>
        <p:nvGraphicFramePr>
          <p:cNvPr id="4" name="内容占位符 3"/>
          <p:cNvGraphicFramePr>
            <a:graphicFrameLocks noGrp="1" noChangeAspect="1"/>
          </p:cNvGraphicFramePr>
          <p:nvPr>
            <p:ph idx="1"/>
            <p:extLst>
              <p:ext uri="{D42A27DB-BD31-4B8C-83A1-F6EECF244321}">
                <p14:modId xmlns:p14="http://schemas.microsoft.com/office/powerpoint/2010/main" val="2446053091"/>
              </p:ext>
            </p:extLst>
          </p:nvPr>
        </p:nvGraphicFramePr>
        <p:xfrm>
          <a:off x="0" y="1844824"/>
          <a:ext cx="9100079" cy="3600400"/>
        </p:xfrm>
        <a:graphic>
          <a:graphicData uri="http://schemas.openxmlformats.org/presentationml/2006/ole">
            <mc:AlternateContent xmlns:mc="http://schemas.openxmlformats.org/markup-compatibility/2006">
              <mc:Choice xmlns:v="urn:schemas-microsoft-com:vml" Requires="v">
                <p:oleObj spid="_x0000_s1037" name="Document" r:id="rId4" imgW="5613480" imgH="2221560" progId="Word.Document.12">
                  <p:link updateAutomatic="1"/>
                </p:oleObj>
              </mc:Choice>
              <mc:Fallback>
                <p:oleObj name="Document" r:id="rId4" imgW="5613480" imgH="222156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44824"/>
                        <a:ext cx="9100079" cy="3600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5172723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p:txBody>
          <a:bodyPr/>
          <a:lstStyle/>
          <a:p>
            <a:endParaRPr lang="en-US"/>
          </a:p>
        </p:txBody>
      </p:sp>
      <p:pic>
        <p:nvPicPr>
          <p:cNvPr id="4" name="Picture 2" descr="C:\Users\Asus\Desktop\about_southwest_index_hea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916832"/>
            <a:ext cx="7999646" cy="456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4122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Overview</a:t>
            </a:r>
            <a:endParaRPr lang="en-US" dirty="0"/>
          </a:p>
        </p:txBody>
      </p:sp>
      <p:sp>
        <p:nvSpPr>
          <p:cNvPr id="3" name="Content Placeholder 2"/>
          <p:cNvSpPr>
            <a:spLocks noGrp="1"/>
          </p:cNvSpPr>
          <p:nvPr>
            <p:ph idx="1"/>
          </p:nvPr>
        </p:nvSpPr>
        <p:spPr>
          <a:xfrm>
            <a:off x="457200" y="2564904"/>
            <a:ext cx="8229600" cy="3561259"/>
          </a:xfrm>
        </p:spPr>
        <p:txBody>
          <a:bodyPr/>
          <a:lstStyle/>
          <a:p>
            <a:r>
              <a:rPr lang="en-US" dirty="0"/>
              <a:t>Largest domestic air carriers in the United States </a:t>
            </a:r>
          </a:p>
          <a:p>
            <a:r>
              <a:rPr lang="en-US" dirty="0"/>
              <a:t>Currently operates primarily in the United States</a:t>
            </a:r>
            <a:endParaRPr lang="tr-TR" dirty="0"/>
          </a:p>
          <a:p>
            <a:pPr lvl="1">
              <a:buFont typeface="Wingdings" pitchFamily="2" charset="2"/>
              <a:buChar char="§"/>
            </a:pPr>
            <a:r>
              <a:rPr lang="en-US" dirty="0"/>
              <a:t>More than 100 </a:t>
            </a:r>
            <a:r>
              <a:rPr lang="tr-TR" dirty="0"/>
              <a:t>million </a:t>
            </a:r>
            <a:r>
              <a:rPr lang="en-CA" dirty="0"/>
              <a:t>passengers</a:t>
            </a:r>
            <a:r>
              <a:rPr lang="tr-TR" dirty="0"/>
              <a:t> annually</a:t>
            </a:r>
          </a:p>
          <a:p>
            <a:pPr lvl="1">
              <a:buFont typeface="Wingdings" pitchFamily="2" charset="2"/>
              <a:buChar char="§"/>
            </a:pPr>
            <a:r>
              <a:rPr lang="en-US" dirty="0"/>
              <a:t>More than 47000 </a:t>
            </a:r>
            <a:r>
              <a:rPr lang="tr-TR" dirty="0"/>
              <a:t>Employees </a:t>
            </a:r>
          </a:p>
          <a:p>
            <a:r>
              <a:rPr lang="en-US" dirty="0"/>
              <a:t>Provides Point-to- Point service instead of traditional “hub-and-spoke” service</a:t>
            </a:r>
          </a:p>
          <a:p>
            <a:r>
              <a:rPr lang="en-US" dirty="0"/>
              <a:t>Low cost structure</a:t>
            </a:r>
          </a:p>
          <a:p>
            <a:pPr marL="0" indent="0">
              <a:buNone/>
            </a:pPr>
            <a:endParaRPr lang="en-US" sz="2400" dirty="0" smtClean="0">
              <a:latin typeface="Calibri" pitchFamily="34"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9372617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normAutofit/>
          </a:bodyPr>
          <a:lstStyle/>
          <a:p>
            <a:pPr marL="0" indent="0">
              <a:buNone/>
            </a:pPr>
            <a:r>
              <a:rPr lang="en-CA" dirty="0">
                <a:latin typeface="Calibri" pitchFamily="34" charset="0"/>
              </a:rPr>
              <a:t>1971 – </a:t>
            </a:r>
            <a:r>
              <a:rPr lang="en-US" dirty="0" smtClean="0">
                <a:latin typeface="Calibri" pitchFamily="34" charset="0"/>
              </a:rPr>
              <a:t>Foundation of </a:t>
            </a:r>
            <a:r>
              <a:rPr lang="tr-TR" dirty="0" smtClean="0">
                <a:latin typeface="Calibri" pitchFamily="34" charset="0"/>
              </a:rPr>
              <a:t>the </a:t>
            </a:r>
            <a:r>
              <a:rPr lang="tr-TR" dirty="0">
                <a:latin typeface="Calibri" pitchFamily="34" charset="0"/>
              </a:rPr>
              <a:t>company</a:t>
            </a:r>
          </a:p>
          <a:p>
            <a:pPr marL="0" indent="0">
              <a:buNone/>
            </a:pPr>
            <a:r>
              <a:rPr lang="en-CA" dirty="0" smtClean="0">
                <a:latin typeface="Calibri" pitchFamily="34" charset="0"/>
              </a:rPr>
              <a:t>1973 </a:t>
            </a:r>
            <a:r>
              <a:rPr lang="en-CA" dirty="0">
                <a:latin typeface="Calibri" pitchFamily="34" charset="0"/>
              </a:rPr>
              <a:t>–</a:t>
            </a:r>
            <a:r>
              <a:rPr lang="tr-TR" dirty="0">
                <a:latin typeface="Calibri" pitchFamily="34" charset="0"/>
              </a:rPr>
              <a:t> </a:t>
            </a:r>
            <a:r>
              <a:rPr lang="tr-TR" dirty="0" smtClean="0">
                <a:latin typeface="Calibri" pitchFamily="34" charset="0"/>
              </a:rPr>
              <a:t>F</a:t>
            </a:r>
            <a:r>
              <a:rPr lang="en-US" dirty="0" err="1">
                <a:latin typeface="Calibri" pitchFamily="34" charset="0"/>
              </a:rPr>
              <a:t>irst</a:t>
            </a:r>
            <a:r>
              <a:rPr lang="en-US" dirty="0">
                <a:latin typeface="Calibri" pitchFamily="34" charset="0"/>
              </a:rPr>
              <a:t> profit</a:t>
            </a:r>
            <a:r>
              <a:rPr lang="tr-TR" dirty="0">
                <a:latin typeface="Calibri" pitchFamily="34" charset="0"/>
              </a:rPr>
              <a:t>able year </a:t>
            </a:r>
          </a:p>
          <a:p>
            <a:pPr marL="0" indent="0">
              <a:buNone/>
            </a:pPr>
            <a:r>
              <a:rPr lang="en-CA" dirty="0">
                <a:latin typeface="Calibri" pitchFamily="34" charset="0"/>
              </a:rPr>
              <a:t>1977 – </a:t>
            </a:r>
            <a:r>
              <a:rPr lang="tr-TR" dirty="0" smtClean="0">
                <a:latin typeface="Calibri" pitchFamily="34" charset="0"/>
              </a:rPr>
              <a:t>Listed </a:t>
            </a:r>
            <a:r>
              <a:rPr lang="tr-TR" dirty="0">
                <a:latin typeface="Calibri" pitchFamily="34" charset="0"/>
              </a:rPr>
              <a:t>on NYSE</a:t>
            </a:r>
            <a:endParaRPr lang="en-CA" dirty="0">
              <a:latin typeface="Calibri" pitchFamily="34" charset="0"/>
            </a:endParaRPr>
          </a:p>
          <a:p>
            <a:pPr marL="0" indent="0">
              <a:buNone/>
            </a:pPr>
            <a:r>
              <a:rPr lang="en-CA" dirty="0" smtClean="0">
                <a:latin typeface="Calibri" pitchFamily="34" charset="0"/>
              </a:rPr>
              <a:t>1990 </a:t>
            </a:r>
            <a:r>
              <a:rPr lang="en-CA" dirty="0">
                <a:latin typeface="Calibri" pitchFamily="34" charset="0"/>
              </a:rPr>
              <a:t>– First time </a:t>
            </a:r>
            <a:r>
              <a:rPr lang="en-CA" dirty="0" smtClean="0">
                <a:latin typeface="Calibri" pitchFamily="34" charset="0"/>
              </a:rPr>
              <a:t>Annual Revenue</a:t>
            </a:r>
            <a:r>
              <a:rPr lang="tr-TR" dirty="0" smtClean="0">
                <a:latin typeface="Calibri" pitchFamily="34" charset="0"/>
              </a:rPr>
              <a:t> </a:t>
            </a:r>
            <a:r>
              <a:rPr lang="en-CA" dirty="0">
                <a:latin typeface="Calibri" pitchFamily="34" charset="0"/>
              </a:rPr>
              <a:t>exceeds $</a:t>
            </a:r>
            <a:r>
              <a:rPr lang="en-CA" dirty="0" smtClean="0">
                <a:latin typeface="Calibri" pitchFamily="34" charset="0"/>
              </a:rPr>
              <a:t>1Billion</a:t>
            </a:r>
            <a:endParaRPr lang="en-CA" dirty="0">
              <a:latin typeface="Calibri" pitchFamily="34" charset="0"/>
            </a:endParaRPr>
          </a:p>
          <a:p>
            <a:pPr marL="0" indent="0">
              <a:buNone/>
            </a:pPr>
            <a:r>
              <a:rPr lang="en-CA" dirty="0">
                <a:latin typeface="Calibri" pitchFamily="34" charset="0"/>
              </a:rPr>
              <a:t>201</a:t>
            </a:r>
            <a:r>
              <a:rPr lang="tr-TR" dirty="0">
                <a:latin typeface="Calibri" pitchFamily="34" charset="0"/>
              </a:rPr>
              <a:t>3</a:t>
            </a:r>
            <a:r>
              <a:rPr lang="en-CA" dirty="0">
                <a:latin typeface="Calibri" pitchFamily="34" charset="0"/>
              </a:rPr>
              <a:t> </a:t>
            </a:r>
            <a:r>
              <a:rPr lang="en-CA" dirty="0" smtClean="0">
                <a:latin typeface="Calibri" pitchFamily="34" charset="0"/>
              </a:rPr>
              <a:t>– Complete connection between Southwest &amp; AirTran</a:t>
            </a:r>
          </a:p>
          <a:p>
            <a:pPr marL="0" indent="0">
              <a:buNone/>
            </a:pPr>
            <a:r>
              <a:rPr lang="en-CA" dirty="0" smtClean="0">
                <a:latin typeface="Calibri" pitchFamily="34" charset="0"/>
              </a:rPr>
              <a:t>2014 – 42</a:t>
            </a:r>
            <a:r>
              <a:rPr lang="en-CA" baseline="30000" dirty="0" smtClean="0">
                <a:latin typeface="Calibri" pitchFamily="34" charset="0"/>
              </a:rPr>
              <a:t>nd</a:t>
            </a:r>
            <a:r>
              <a:rPr lang="en-CA" dirty="0" smtClean="0">
                <a:latin typeface="Calibri" pitchFamily="34" charset="0"/>
              </a:rPr>
              <a:t>  consecutive year of profits</a:t>
            </a:r>
          </a:p>
          <a:p>
            <a:pPr marL="0" indent="0">
              <a:buNone/>
            </a:pPr>
            <a:r>
              <a:rPr lang="en-CA" dirty="0">
                <a:latin typeface="Calibri" pitchFamily="34" charset="0"/>
              </a:rPr>
              <a:t>	 </a:t>
            </a:r>
            <a:r>
              <a:rPr lang="en-CA" dirty="0" smtClean="0">
                <a:latin typeface="Calibri" pitchFamily="34" charset="0"/>
              </a:rPr>
              <a:t> Successful Integration of AirTran into Southwest</a:t>
            </a:r>
            <a:endParaRPr lang="en-CA" dirty="0">
              <a:latin typeface="Calibri" pitchFamily="34" charset="0"/>
            </a:endParaRPr>
          </a:p>
          <a:p>
            <a:endParaRPr lang="en-US" dirty="0"/>
          </a:p>
        </p:txBody>
      </p:sp>
    </p:spTree>
    <p:extLst>
      <p:ext uri="{BB962C8B-B14F-4D97-AF65-F5344CB8AC3E}">
        <p14:creationId xmlns:p14="http://schemas.microsoft.com/office/powerpoint/2010/main" val="18773379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of Director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3614" y="1690689"/>
            <a:ext cx="6836772" cy="2648399"/>
          </a:xfrm>
        </p:spPr>
      </p:pic>
    </p:spTree>
    <p:extLst>
      <p:ext uri="{BB962C8B-B14F-4D97-AF65-F5344CB8AC3E}">
        <p14:creationId xmlns:p14="http://schemas.microsoft.com/office/powerpoint/2010/main" val="763516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Chairman of the board</a:t>
            </a:r>
            <a:endParaRPr lang="en-US" dirty="0"/>
          </a:p>
        </p:txBody>
      </p:sp>
      <p:sp>
        <p:nvSpPr>
          <p:cNvPr id="3" name="Content Placeholder 2"/>
          <p:cNvSpPr>
            <a:spLocks noGrp="1"/>
          </p:cNvSpPr>
          <p:nvPr>
            <p:ph idx="1"/>
          </p:nvPr>
        </p:nvSpPr>
        <p:spPr>
          <a:xfrm>
            <a:off x="628650" y="1627217"/>
            <a:ext cx="7886700" cy="4351338"/>
          </a:xfrm>
        </p:spPr>
        <p:txBody>
          <a:bodyPr>
            <a:normAutofit/>
          </a:bodyPr>
          <a:lstStyle/>
          <a:p>
            <a:r>
              <a:rPr lang="en-US" b="1" dirty="0"/>
              <a:t>Gary C. </a:t>
            </a:r>
            <a:r>
              <a:rPr lang="en-US" b="1" dirty="0" smtClean="0"/>
              <a:t>Kelly</a:t>
            </a:r>
          </a:p>
          <a:p>
            <a:pPr lvl="1">
              <a:buFont typeface="Courier New" panose="02070309020205020404" pitchFamily="49" charset="0"/>
              <a:buChar char="o"/>
            </a:pPr>
            <a:r>
              <a:rPr lang="en-US" dirty="0" smtClean="0"/>
              <a:t>Chairman </a:t>
            </a:r>
            <a:r>
              <a:rPr lang="en-US" dirty="0"/>
              <a:t>of the board, </a:t>
            </a:r>
            <a:endParaRPr lang="en-US" dirty="0" smtClean="0"/>
          </a:p>
          <a:p>
            <a:pPr lvl="1">
              <a:buFont typeface="Courier New" panose="02070309020205020404" pitchFamily="49" charset="0"/>
              <a:buChar char="o"/>
            </a:pPr>
            <a:r>
              <a:rPr lang="en-US" dirty="0" smtClean="0"/>
              <a:t>President </a:t>
            </a:r>
            <a:r>
              <a:rPr lang="en-US" dirty="0"/>
              <a:t>&amp; Chief Executive Officer </a:t>
            </a:r>
            <a:r>
              <a:rPr lang="en-US" dirty="0" smtClean="0"/>
              <a:t>(CEO)</a:t>
            </a:r>
          </a:p>
          <a:p>
            <a:pPr marL="457200" lvl="1" indent="0">
              <a:buNone/>
            </a:pPr>
            <a:endParaRPr lang="en-US" dirty="0"/>
          </a:p>
          <a:p>
            <a:pPr>
              <a:buFontTx/>
              <a:buChar char="-"/>
            </a:pPr>
            <a:r>
              <a:rPr lang="en-US" dirty="0" smtClean="0"/>
              <a:t>Education</a:t>
            </a:r>
            <a:r>
              <a:rPr lang="en-US" dirty="0"/>
              <a:t>: </a:t>
            </a:r>
            <a:endParaRPr lang="en-US" dirty="0" smtClean="0"/>
          </a:p>
          <a:p>
            <a:pPr lvl="1">
              <a:buFont typeface="Courier New" panose="02070309020205020404" pitchFamily="49" charset="0"/>
              <a:buChar char="o"/>
            </a:pPr>
            <a:r>
              <a:rPr lang="en-US" dirty="0" smtClean="0"/>
              <a:t>BBA </a:t>
            </a:r>
            <a:r>
              <a:rPr lang="en-US" dirty="0"/>
              <a:t>from University of Texas </a:t>
            </a:r>
            <a:endParaRPr lang="en-US" dirty="0" smtClean="0"/>
          </a:p>
          <a:p>
            <a:pPr lvl="1">
              <a:buFont typeface="Courier New" panose="02070309020205020404" pitchFamily="49" charset="0"/>
              <a:buChar char="o"/>
            </a:pPr>
            <a:r>
              <a:rPr lang="en-US" dirty="0" smtClean="0"/>
              <a:t>served as a CPA for a public auditing firm in </a:t>
            </a:r>
            <a:r>
              <a:rPr lang="en-US" dirty="0"/>
              <a:t>1986 Before joining </a:t>
            </a:r>
            <a:r>
              <a:rPr lang="en-US" dirty="0" smtClean="0"/>
              <a:t>Southwest</a:t>
            </a:r>
          </a:p>
          <a:p>
            <a:pPr marL="0" indent="0">
              <a:buNone/>
            </a:pPr>
            <a:r>
              <a:rPr lang="en-US" dirty="0" smtClean="0"/>
              <a:t>- Qualifications: 	</a:t>
            </a:r>
          </a:p>
          <a:p>
            <a:pPr lvl="1">
              <a:buFont typeface="Courier New" panose="02070309020205020404" pitchFamily="49" charset="0"/>
              <a:buChar char="o"/>
            </a:pPr>
            <a:r>
              <a:rPr lang="en-US" dirty="0" smtClean="0"/>
              <a:t>Executive </a:t>
            </a:r>
            <a:r>
              <a:rPr lang="en-US" dirty="0"/>
              <a:t>leadership &amp; management experience</a:t>
            </a:r>
            <a:r>
              <a:rPr lang="en-US" dirty="0" smtClean="0"/>
              <a:t>,</a:t>
            </a:r>
          </a:p>
          <a:p>
            <a:pPr lvl="1">
              <a:buFont typeface="Courier New" panose="02070309020205020404" pitchFamily="49" charset="0"/>
              <a:buChar char="o"/>
            </a:pPr>
            <a:r>
              <a:rPr lang="en-US" dirty="0" smtClean="0"/>
              <a:t>Able </a:t>
            </a:r>
            <a:r>
              <a:rPr lang="en-US" dirty="0"/>
              <a:t>to </a:t>
            </a:r>
            <a:r>
              <a:rPr lang="en-US" dirty="0" smtClean="0"/>
              <a:t>provide </a:t>
            </a:r>
            <a:r>
              <a:rPr lang="en-US" dirty="0"/>
              <a:t>insights into </a:t>
            </a:r>
            <a:r>
              <a:rPr lang="en-US" dirty="0" smtClean="0"/>
              <a:t>Operational</a:t>
            </a:r>
            <a:r>
              <a:rPr lang="en-US" dirty="0"/>
              <a:t>, Regulatory and </a:t>
            </a:r>
            <a:r>
              <a:rPr lang="en-US" dirty="0" smtClean="0"/>
              <a:t>Governance matters</a:t>
            </a:r>
          </a:p>
          <a:p>
            <a:pPr lvl="1">
              <a:buFont typeface="Courier New" panose="02070309020205020404" pitchFamily="49" charset="0"/>
              <a:buChar char="o"/>
            </a:pPr>
            <a:r>
              <a:rPr lang="en-US" dirty="0" smtClean="0"/>
              <a:t>Substantial </a:t>
            </a:r>
            <a:r>
              <a:rPr lang="en-US" dirty="0"/>
              <a:t>expertise in finance, Accounting and F</a:t>
            </a:r>
            <a:r>
              <a:rPr lang="en-US" dirty="0" smtClean="0"/>
              <a:t>inancial Reporting</a:t>
            </a:r>
            <a:r>
              <a:rPr lang="en-US" dirty="0"/>
              <a:t>.</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556792"/>
            <a:ext cx="1959773" cy="2040343"/>
          </a:xfrm>
          <a:prstGeom prst="rect">
            <a:avLst/>
          </a:prstGeom>
        </p:spPr>
      </p:pic>
    </p:spTree>
    <p:extLst>
      <p:ext uri="{BB962C8B-B14F-4D97-AF65-F5344CB8AC3E}">
        <p14:creationId xmlns:p14="http://schemas.microsoft.com/office/powerpoint/2010/main" val="2947983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Destinations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1640" y="1628800"/>
            <a:ext cx="6440287" cy="4714739"/>
          </a:xfrm>
        </p:spPr>
      </p:pic>
    </p:spTree>
    <p:extLst>
      <p:ext uri="{BB962C8B-B14F-4D97-AF65-F5344CB8AC3E}">
        <p14:creationId xmlns:p14="http://schemas.microsoft.com/office/powerpoint/2010/main" val="69130493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Acquisition of AirTran</a:t>
            </a:r>
            <a:endParaRPr lang="en-US" dirty="0"/>
          </a:p>
        </p:txBody>
      </p:sp>
      <p:sp>
        <p:nvSpPr>
          <p:cNvPr id="3" name="Content Placeholder 2"/>
          <p:cNvSpPr>
            <a:spLocks noGrp="1"/>
          </p:cNvSpPr>
          <p:nvPr>
            <p:ph idx="1"/>
          </p:nvPr>
        </p:nvSpPr>
        <p:spPr>
          <a:xfrm>
            <a:off x="251520" y="1772815"/>
            <a:ext cx="9073007" cy="4752529"/>
          </a:xfrm>
        </p:spPr>
        <p:txBody>
          <a:bodyPr>
            <a:normAutofit/>
          </a:bodyPr>
          <a:lstStyle/>
          <a:p>
            <a:r>
              <a:rPr lang="en-US" i="0" dirty="0" smtClean="0">
                <a:latin typeface="Calibri" pitchFamily="34" charset="0"/>
                <a:cs typeface="Times New Roman" pitchFamily="18" charset="0"/>
              </a:rPr>
              <a:t>Transaction valued at $1.4 billion</a:t>
            </a:r>
          </a:p>
          <a:p>
            <a:endParaRPr lang="en-US" dirty="0">
              <a:latin typeface="Calibri" pitchFamily="34" charset="0"/>
              <a:cs typeface="Times New Roman" pitchFamily="18" charset="0"/>
            </a:endParaRPr>
          </a:p>
          <a:p>
            <a:r>
              <a:rPr lang="en-US" dirty="0" smtClean="0">
                <a:latin typeface="Calibri" pitchFamily="34" charset="0"/>
                <a:cs typeface="Times New Roman" pitchFamily="18" charset="0"/>
              </a:rPr>
              <a:t>C</a:t>
            </a:r>
            <a:r>
              <a:rPr lang="en-US" i="0" dirty="0" smtClean="0">
                <a:latin typeface="Calibri" pitchFamily="34" charset="0"/>
                <a:cs typeface="Times New Roman" pitchFamily="18" charset="0"/>
              </a:rPr>
              <a:t>ost synergies of approximately $400 million annually</a:t>
            </a:r>
          </a:p>
          <a:p>
            <a:endParaRPr lang="en-US" i="0" dirty="0" smtClean="0">
              <a:latin typeface="Calibri" pitchFamily="34" charset="0"/>
              <a:cs typeface="Times New Roman" pitchFamily="18" charset="0"/>
            </a:endParaRPr>
          </a:p>
          <a:p>
            <a:r>
              <a:rPr lang="en-US" dirty="0" smtClean="0">
                <a:latin typeface="Calibri" pitchFamily="34" charset="0"/>
                <a:cs typeface="Times New Roman" pitchFamily="18" charset="0"/>
              </a:rPr>
              <a:t>Increase the Company’s fleet size</a:t>
            </a:r>
            <a:endParaRPr lang="en-US" i="0" dirty="0" smtClean="0">
              <a:latin typeface="Calibri" pitchFamily="34" charset="0"/>
              <a:cs typeface="Times New Roman" pitchFamily="18" charset="0"/>
            </a:endParaRPr>
          </a:p>
        </p:txBody>
      </p:sp>
      <p:pic>
        <p:nvPicPr>
          <p:cNvPr id="4" name="Picture 3" descr="8.1.1-One-Luv_RJ.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01008"/>
            <a:ext cx="3984126" cy="2520280"/>
          </a:xfrm>
          <a:prstGeom prst="rect">
            <a:avLst/>
          </a:prstGeom>
        </p:spPr>
      </p:pic>
    </p:spTree>
    <p:extLst>
      <p:ext uri="{BB962C8B-B14F-4D97-AF65-F5344CB8AC3E}">
        <p14:creationId xmlns:p14="http://schemas.microsoft.com/office/powerpoint/2010/main" val="15143047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Acquisition of AirTran</a:t>
            </a:r>
          </a:p>
        </p:txBody>
      </p:sp>
      <p:sp>
        <p:nvSpPr>
          <p:cNvPr id="3" name="Content Placeholder 2"/>
          <p:cNvSpPr>
            <a:spLocks noGrp="1"/>
          </p:cNvSpPr>
          <p:nvPr>
            <p:ph idx="1"/>
          </p:nvPr>
        </p:nvSpPr>
        <p:spPr>
          <a:xfrm>
            <a:off x="323528" y="1600200"/>
            <a:ext cx="8363272" cy="4525963"/>
          </a:xfrm>
        </p:spPr>
        <p:txBody>
          <a:bodyPr/>
          <a:lstStyle/>
          <a:p>
            <a:r>
              <a:rPr lang="en-US" sz="3200" dirty="0">
                <a:latin typeface="Calibri" pitchFamily="34" charset="0"/>
                <a:cs typeface="Times New Roman" pitchFamily="18" charset="0"/>
              </a:rPr>
              <a:t>Southwest extent its operating scale </a:t>
            </a:r>
          </a:p>
          <a:p>
            <a:pPr lvl="1"/>
            <a:r>
              <a:rPr lang="en-US" sz="2400" dirty="0">
                <a:latin typeface="Calibri" pitchFamily="34" charset="0"/>
                <a:cs typeface="Times New Roman" pitchFamily="18" charset="0"/>
              </a:rPr>
              <a:t>Access to International Markets and US’s Key Markets</a:t>
            </a:r>
          </a:p>
          <a:p>
            <a:r>
              <a:rPr lang="en-US" sz="3200" dirty="0">
                <a:latin typeface="Calibri" pitchFamily="34" charset="0"/>
                <a:cs typeface="Times New Roman" pitchFamily="18" charset="0"/>
              </a:rPr>
              <a:t>Expected efficiency with operating single aircraft type- Boeing 737</a:t>
            </a:r>
          </a:p>
          <a:p>
            <a:pPr lvl="1"/>
            <a:r>
              <a:rPr lang="en-US" sz="2400" dirty="0">
                <a:latin typeface="Calibri" pitchFamily="34" charset="0"/>
                <a:cs typeface="Times New Roman" pitchFamily="18" charset="0"/>
              </a:rPr>
              <a:t>Remove AirTran 66 Boeing 717</a:t>
            </a:r>
            <a:endParaRPr lang="en-US" sz="2400" dirty="0"/>
          </a:p>
          <a:p>
            <a:r>
              <a:rPr lang="en-US" sz="3200" dirty="0">
                <a:latin typeface="Calibri" pitchFamily="34" charset="0"/>
                <a:cs typeface="Times New Roman" pitchFamily="18" charset="0"/>
              </a:rPr>
              <a:t>Completed the integration of </a:t>
            </a:r>
            <a:r>
              <a:rPr lang="en-US" sz="3200" dirty="0" err="1" smtClean="0">
                <a:latin typeface="Calibri" pitchFamily="34" charset="0"/>
                <a:cs typeface="Times New Roman" pitchFamily="18" charset="0"/>
              </a:rPr>
              <a:t>AirTranin</a:t>
            </a:r>
            <a:r>
              <a:rPr lang="en-US" sz="3200" dirty="0" smtClean="0">
                <a:latin typeface="Calibri" pitchFamily="34" charset="0"/>
                <a:cs typeface="Times New Roman" pitchFamily="18" charset="0"/>
              </a:rPr>
              <a:t> </a:t>
            </a:r>
            <a:r>
              <a:rPr lang="en-US" sz="3200" dirty="0">
                <a:latin typeface="Calibri" pitchFamily="34" charset="0"/>
                <a:cs typeface="Times New Roman" pitchFamily="18" charset="0"/>
              </a:rPr>
              <a:t>2014</a:t>
            </a:r>
          </a:p>
          <a:p>
            <a:endParaRPr lang="en-US" dirty="0">
              <a:latin typeface="Calibri" pitchFamily="34" charset="0"/>
              <a:cs typeface="Times New Roman" pitchFamily="18" charset="0"/>
            </a:endParaRPr>
          </a:p>
          <a:p>
            <a:endParaRPr lang="en-US" dirty="0"/>
          </a:p>
        </p:txBody>
      </p:sp>
    </p:spTree>
    <p:extLst>
      <p:ext uri="{BB962C8B-B14F-4D97-AF65-F5344CB8AC3E}">
        <p14:creationId xmlns:p14="http://schemas.microsoft.com/office/powerpoint/2010/main" val="5211477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5 Strategic initiatives in 2014</a:t>
            </a:r>
            <a:endParaRPr lang="en-US" sz="4800" dirty="0"/>
          </a:p>
        </p:txBody>
      </p:sp>
      <p:sp>
        <p:nvSpPr>
          <p:cNvPr id="3" name="Content Placeholder 2"/>
          <p:cNvSpPr>
            <a:spLocks noGrp="1"/>
          </p:cNvSpPr>
          <p:nvPr>
            <p:ph idx="1"/>
          </p:nvPr>
        </p:nvSpPr>
        <p:spPr/>
        <p:txBody>
          <a:bodyPr/>
          <a:lstStyle/>
          <a:p>
            <a:pPr marL="571500" indent="-571500">
              <a:buFont typeface="+mj-lt"/>
              <a:buAutoNum type="arabicPeriod"/>
            </a:pPr>
            <a:r>
              <a:rPr lang="en-US" dirty="0" smtClean="0"/>
              <a:t>Integration of Southwest’s and AirTran’s network and operations</a:t>
            </a:r>
          </a:p>
          <a:p>
            <a:pPr marL="571500" indent="-571500">
              <a:buFont typeface="+mj-lt"/>
              <a:buAutoNum type="arabicPeriod"/>
            </a:pPr>
            <a:r>
              <a:rPr lang="en-US" dirty="0" smtClean="0"/>
              <a:t>Fleet Modernization</a:t>
            </a:r>
          </a:p>
          <a:p>
            <a:pPr marL="571500" indent="-571500">
              <a:buFont typeface="+mj-lt"/>
              <a:buAutoNum type="arabicPeriod"/>
            </a:pPr>
            <a:r>
              <a:rPr lang="en-US" dirty="0"/>
              <a:t>C</a:t>
            </a:r>
            <a:r>
              <a:rPr lang="en-US" dirty="0" smtClean="0"/>
              <a:t>ontinued incorporation of the larger Boeing 737-800 aircraft into the Southwest fleet</a:t>
            </a:r>
          </a:p>
          <a:p>
            <a:pPr marL="571500" indent="-571500">
              <a:buFont typeface="+mj-lt"/>
              <a:buAutoNum type="arabicPeriod"/>
            </a:pPr>
            <a:r>
              <a:rPr lang="en-US" dirty="0" smtClean="0"/>
              <a:t>International Capabilities &amp; New Reservation System</a:t>
            </a:r>
          </a:p>
          <a:p>
            <a:pPr marL="571500" indent="-571500">
              <a:buFont typeface="+mj-lt"/>
              <a:buAutoNum type="arabicPeriod"/>
            </a:pPr>
            <a:r>
              <a:rPr lang="en-US" dirty="0" smtClean="0"/>
              <a:t>The continued Growth of the Southwest’s Rapid Rewards Frequent Flyer Program</a:t>
            </a:r>
          </a:p>
          <a:p>
            <a:pPr marL="0" indent="0">
              <a:buNone/>
            </a:pPr>
            <a:endParaRPr lang="en-US" dirty="0"/>
          </a:p>
        </p:txBody>
      </p:sp>
    </p:spTree>
    <p:extLst>
      <p:ext uri="{BB962C8B-B14F-4D97-AF65-F5344CB8AC3E}">
        <p14:creationId xmlns:p14="http://schemas.microsoft.com/office/powerpoint/2010/main" val="31225718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0768"/>
          </a:xfrm>
        </p:spPr>
        <p:txBody>
          <a:bodyPr/>
          <a:lstStyle/>
          <a:p>
            <a:r>
              <a:rPr lang="en-US" dirty="0" smtClean="0"/>
              <a:t>Competitors</a:t>
            </a:r>
            <a:endParaRPr lang="en-US" dirty="0"/>
          </a:p>
        </p:txBody>
      </p:sp>
      <p:sp>
        <p:nvSpPr>
          <p:cNvPr id="3" name="Content Placeholder 2"/>
          <p:cNvSpPr>
            <a:spLocks noGrp="1"/>
          </p:cNvSpPr>
          <p:nvPr>
            <p:ph idx="1"/>
          </p:nvPr>
        </p:nvSpPr>
        <p:spPr>
          <a:xfrm>
            <a:off x="628650" y="1489194"/>
            <a:ext cx="7886700" cy="4351338"/>
          </a:xfrm>
        </p:spPr>
        <p:txBody>
          <a:bodyPr>
            <a:normAutofit fontScale="92500" lnSpcReduction="10000"/>
          </a:bodyPr>
          <a:lstStyle/>
          <a:p>
            <a:r>
              <a:rPr lang="tr-TR" dirty="0">
                <a:latin typeface="Calibri" pitchFamily="34" charset="0"/>
              </a:rPr>
              <a:t>‘</a:t>
            </a:r>
            <a:r>
              <a:rPr lang="en-US" i="1" dirty="0">
                <a:latin typeface="Calibri" pitchFamily="34" charset="0"/>
              </a:rPr>
              <a:t>Southwest Airlines has the reputation of being able to force a competitor into bankruptcy</a:t>
            </a:r>
            <a:r>
              <a:rPr lang="tr-TR" i="1" dirty="0">
                <a:latin typeface="Calibri" pitchFamily="34" charset="0"/>
              </a:rPr>
              <a:t>!’</a:t>
            </a:r>
            <a:endParaRPr lang="en-CA" i="1" dirty="0">
              <a:latin typeface="Calibri" pitchFamily="34" charset="0"/>
            </a:endParaRPr>
          </a:p>
          <a:p>
            <a:pPr lvl="1"/>
            <a:r>
              <a:rPr lang="en-CA" sz="2800" dirty="0" smtClean="0">
                <a:latin typeface="Calibri" pitchFamily="34" charset="0"/>
              </a:rPr>
              <a:t>Cost competitive</a:t>
            </a:r>
          </a:p>
          <a:p>
            <a:pPr lvl="1"/>
            <a:r>
              <a:rPr lang="en-CA" sz="2800" dirty="0" smtClean="0">
                <a:latin typeface="Calibri" pitchFamily="34" charset="0"/>
              </a:rPr>
              <a:t>“Bags fly free”</a:t>
            </a:r>
          </a:p>
          <a:p>
            <a:pPr lvl="1"/>
            <a:r>
              <a:rPr lang="en-CA" sz="2800" dirty="0" smtClean="0">
                <a:latin typeface="Calibri" pitchFamily="34" charset="0"/>
              </a:rPr>
              <a:t>Fewer fees</a:t>
            </a:r>
            <a:endParaRPr lang="en-US" sz="2800" dirty="0" smtClean="0">
              <a:latin typeface="Calibri" pitchFamily="34" charset="0"/>
            </a:endParaRPr>
          </a:p>
          <a:p>
            <a:r>
              <a:rPr lang="tr-TR" sz="3200" dirty="0" smtClean="0">
                <a:latin typeface="Calibri" pitchFamily="34" charset="0"/>
              </a:rPr>
              <a:t>MAIN COMPETITORS:</a:t>
            </a:r>
          </a:p>
          <a:p>
            <a:pPr lvl="1"/>
            <a:r>
              <a:rPr lang="tr-TR" sz="2800" dirty="0" smtClean="0">
                <a:latin typeface="Calibri" pitchFamily="34" charset="0"/>
              </a:rPr>
              <a:t>American Airlines</a:t>
            </a:r>
          </a:p>
          <a:p>
            <a:pPr lvl="1"/>
            <a:r>
              <a:rPr lang="tr-TR" sz="2800" dirty="0" smtClean="0">
                <a:latin typeface="Calibri" pitchFamily="34" charset="0"/>
              </a:rPr>
              <a:t>Delta Airlines</a:t>
            </a:r>
          </a:p>
          <a:p>
            <a:pPr lvl="1"/>
            <a:r>
              <a:rPr lang="tr-TR" sz="2800" dirty="0" err="1" smtClean="0">
                <a:latin typeface="Calibri" pitchFamily="34" charset="0"/>
              </a:rPr>
              <a:t>Jetblue</a:t>
            </a:r>
            <a:r>
              <a:rPr lang="tr-TR" sz="2800" dirty="0" smtClean="0">
                <a:latin typeface="Calibri" pitchFamily="34" charset="0"/>
              </a:rPr>
              <a:t> </a:t>
            </a:r>
            <a:r>
              <a:rPr lang="tr-TR" sz="2800" dirty="0" err="1" smtClean="0">
                <a:latin typeface="Calibri" pitchFamily="34" charset="0"/>
              </a:rPr>
              <a:t>Airways</a:t>
            </a:r>
            <a:endParaRPr lang="tr-TR" sz="2800" dirty="0" smtClean="0">
              <a:latin typeface="Calibri" pitchFamily="34" charset="0"/>
            </a:endParaRPr>
          </a:p>
          <a:p>
            <a:pPr lvl="1"/>
            <a:r>
              <a:rPr lang="tr-TR" sz="2800" dirty="0" smtClean="0">
                <a:latin typeface="Calibri" pitchFamily="34" charset="0"/>
              </a:rPr>
              <a:t>Spirit Airlines</a:t>
            </a:r>
          </a:p>
          <a:p>
            <a:endParaRPr lang="en-US" dirty="0"/>
          </a:p>
        </p:txBody>
      </p:sp>
      <p:pic>
        <p:nvPicPr>
          <p:cNvPr id="4" name="Picture 3" descr="American_Airlines_logo.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2636912"/>
            <a:ext cx="1008112" cy="922054"/>
          </a:xfrm>
          <a:prstGeom prst="rect">
            <a:avLst/>
          </a:prstGeom>
        </p:spPr>
      </p:pic>
      <p:pic>
        <p:nvPicPr>
          <p:cNvPr id="5" name="Picture 4" descr="delta-airlines_logo_23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4221088"/>
            <a:ext cx="1806125" cy="1200378"/>
          </a:xfrm>
          <a:prstGeom prst="rect">
            <a:avLst/>
          </a:prstGeom>
        </p:spPr>
      </p:pic>
      <p:pic>
        <p:nvPicPr>
          <p:cNvPr id="6" name="Picture 5" descr="下载.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2708920"/>
            <a:ext cx="2088232" cy="986465"/>
          </a:xfrm>
          <a:prstGeom prst="rect">
            <a:avLst/>
          </a:prstGeom>
        </p:spPr>
      </p:pic>
      <p:pic>
        <p:nvPicPr>
          <p:cNvPr id="7" name="Picture 6" descr="jetblue-logo1.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4077072"/>
            <a:ext cx="1950864" cy="1279255"/>
          </a:xfrm>
          <a:prstGeom prst="rect">
            <a:avLst/>
          </a:prstGeom>
        </p:spPr>
      </p:pic>
    </p:spTree>
    <p:extLst>
      <p:ext uri="{BB962C8B-B14F-4D97-AF65-F5344CB8AC3E}">
        <p14:creationId xmlns:p14="http://schemas.microsoft.com/office/powerpoint/2010/main" val="1222075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Airline Alliance</a:t>
            </a:r>
            <a:endParaRPr lang="zh-CN" altLang="en-US" dirty="0"/>
          </a:p>
        </p:txBody>
      </p:sp>
      <p:sp>
        <p:nvSpPr>
          <p:cNvPr id="3" name="内容占位符 2"/>
          <p:cNvSpPr>
            <a:spLocks noGrp="1"/>
          </p:cNvSpPr>
          <p:nvPr>
            <p:ph idx="1"/>
          </p:nvPr>
        </p:nvSpPr>
        <p:spPr>
          <a:xfrm>
            <a:off x="467544" y="1772816"/>
            <a:ext cx="8229600" cy="4525963"/>
          </a:xfrm>
        </p:spPr>
        <p:txBody>
          <a:bodyPr/>
          <a:lstStyle/>
          <a:p>
            <a:r>
              <a:rPr lang="en-US" altLang="zh-CN" dirty="0"/>
              <a:t>An agreement </a:t>
            </a:r>
            <a:r>
              <a:rPr lang="en-US" altLang="zh-CN" dirty="0" smtClean="0"/>
              <a:t>between two or more airlines to cooperate on a substantial level. Most of the largest passenger airlines worldwide are members of the three major alliances: the Star Alliance, </a:t>
            </a:r>
            <a:r>
              <a:rPr lang="en-US" altLang="zh-CN" dirty="0" err="1" smtClean="0"/>
              <a:t>Oneworld</a:t>
            </a:r>
            <a:r>
              <a:rPr lang="en-US" altLang="zh-CN" dirty="0" smtClean="0"/>
              <a:t>, or </a:t>
            </a:r>
            <a:r>
              <a:rPr lang="en-US" altLang="zh-CN" dirty="0" err="1" smtClean="0"/>
              <a:t>SkyTeam</a:t>
            </a:r>
            <a:endParaRPr lang="zh-CN" altLang="en-US" dirty="0"/>
          </a:p>
        </p:txBody>
      </p:sp>
      <p:pic>
        <p:nvPicPr>
          <p:cNvPr id="4098" name="Picture 2" descr="http://www.aerocompare.com/uploads/1/2/6/2/12626733/7018352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623201"/>
            <a:ext cx="2808312" cy="17268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aerocompare.com/uploads/1/2/6/2/12626733/2841454_ori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5320161"/>
            <a:ext cx="3672408" cy="153891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717032"/>
            <a:ext cx="314675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9152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2014</a:t>
            </a:r>
            <a:endParaRPr lang="en-US" dirty="0"/>
          </a:p>
        </p:txBody>
      </p:sp>
      <p:sp>
        <p:nvSpPr>
          <p:cNvPr id="5" name="Content Placeholder 4"/>
          <p:cNvSpPr>
            <a:spLocks noGrp="1"/>
          </p:cNvSpPr>
          <p:nvPr>
            <p:ph idx="1"/>
          </p:nvPr>
        </p:nvSpPr>
        <p:spPr/>
        <p:txBody>
          <a:bodyPr/>
          <a:lstStyle/>
          <a:p>
            <a:r>
              <a:rPr lang="en-US" dirty="0" smtClean="0"/>
              <a:t>Net Income $1.1 billion. $1.64 per diluted share</a:t>
            </a:r>
          </a:p>
          <a:p>
            <a:r>
              <a:rPr lang="en-US" dirty="0" smtClean="0"/>
              <a:t>Recording earning $1.4 billion. $2.01 per diluted share</a:t>
            </a:r>
          </a:p>
          <a:p>
            <a:pPr lvl="1"/>
            <a:r>
              <a:rPr lang="en-US" dirty="0" smtClean="0"/>
              <a:t>73% more than 2013</a:t>
            </a:r>
          </a:p>
          <a:p>
            <a:r>
              <a:rPr lang="en-US" dirty="0" smtClean="0"/>
              <a:t>Stock increases 125 % to $42.32 per share</a:t>
            </a:r>
          </a:p>
          <a:p>
            <a:pPr lvl="1"/>
            <a:r>
              <a:rPr lang="en-US" dirty="0" smtClean="0"/>
              <a:t>Double amount of the 2001 record</a:t>
            </a:r>
            <a:endParaRPr lang="en-US" dirty="0"/>
          </a:p>
        </p:txBody>
      </p:sp>
    </p:spTree>
    <p:extLst>
      <p:ext uri="{BB962C8B-B14F-4D97-AF65-F5344CB8AC3E}">
        <p14:creationId xmlns:p14="http://schemas.microsoft.com/office/powerpoint/2010/main" val="31560356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a:t>
            </a:r>
            <a:endParaRPr lang="en-US" dirty="0"/>
          </a:p>
        </p:txBody>
      </p:sp>
      <p:pic>
        <p:nvPicPr>
          <p:cNvPr id="8" name="Picture 7" descr="屏幕快照 2015-07-08 17.08.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6"/>
            <a:ext cx="9144000" cy="2538229"/>
          </a:xfrm>
          <a:prstGeom prst="rect">
            <a:avLst/>
          </a:prstGeom>
        </p:spPr>
      </p:pic>
    </p:spTree>
    <p:extLst>
      <p:ext uri="{BB962C8B-B14F-4D97-AF65-F5344CB8AC3E}">
        <p14:creationId xmlns:p14="http://schemas.microsoft.com/office/powerpoint/2010/main" val="4905573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Fleet</a:t>
            </a:r>
            <a:endParaRPr lang="en-US" dirty="0"/>
          </a:p>
        </p:txBody>
      </p:sp>
      <p:pic>
        <p:nvPicPr>
          <p:cNvPr id="3" name="Picture 2" descr="屏幕快照 2015-07-08 17.1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4969"/>
            <a:ext cx="9144000" cy="3764634"/>
          </a:xfrm>
          <a:prstGeom prst="rect">
            <a:avLst/>
          </a:prstGeom>
        </p:spPr>
      </p:pic>
    </p:spTree>
    <p:extLst>
      <p:ext uri="{BB962C8B-B14F-4D97-AF65-F5344CB8AC3E}">
        <p14:creationId xmlns:p14="http://schemas.microsoft.com/office/powerpoint/2010/main" val="11923974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Scheduled Passenger Carried- Kilometers Flown</a:t>
            </a:r>
            <a:endParaRPr lang="en-US" sz="4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42" y="1690688"/>
            <a:ext cx="4509458" cy="314686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953" y="1673822"/>
            <a:ext cx="4409445" cy="3163727"/>
          </a:xfrm>
          <a:prstGeom prst="rect">
            <a:avLst/>
          </a:prstGeom>
        </p:spPr>
      </p:pic>
      <p:sp>
        <p:nvSpPr>
          <p:cNvPr id="3" name="矩形 2"/>
          <p:cNvSpPr/>
          <p:nvPr/>
        </p:nvSpPr>
        <p:spPr>
          <a:xfrm>
            <a:off x="263770" y="2371411"/>
            <a:ext cx="3820886" cy="231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5"/>
          <p:cNvSpPr/>
          <p:nvPr/>
        </p:nvSpPr>
        <p:spPr>
          <a:xfrm>
            <a:off x="4545623" y="3518598"/>
            <a:ext cx="3820886" cy="231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402638248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Served Cities</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pk\Documents\BUS 419 Material\pres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44824"/>
            <a:ext cx="7676775"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4907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Stock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528" b="528"/>
          <a:stretch>
            <a:fillRect/>
          </a:stretch>
        </p:blipFill>
        <p:spPr/>
      </p:pic>
    </p:spTree>
    <p:extLst>
      <p:ext uri="{BB962C8B-B14F-4D97-AF65-F5344CB8AC3E}">
        <p14:creationId xmlns:p14="http://schemas.microsoft.com/office/powerpoint/2010/main" val="105542180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屏幕快照 2015-07-08 15.42.11.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027" t="-303" r="-8228" b="-7969"/>
          <a:stretch/>
        </p:blipFill>
        <p:spPr>
          <a:xfrm>
            <a:off x="185057" y="402772"/>
            <a:ext cx="9158514" cy="6455228"/>
          </a:xfrm>
        </p:spPr>
      </p:pic>
    </p:spTree>
    <p:extLst>
      <p:ext uri="{BB962C8B-B14F-4D97-AF65-F5344CB8AC3E}">
        <p14:creationId xmlns:p14="http://schemas.microsoft.com/office/powerpoint/2010/main" val="12979612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Southwest Airlines Financial </a:t>
            </a:r>
            <a:r>
              <a:rPr lang="en-US" dirty="0" smtClean="0"/>
              <a:t>Analysis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01482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 2014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0992" y="1437435"/>
            <a:ext cx="6507376" cy="4902979"/>
          </a:xfrm>
        </p:spPr>
      </p:pic>
    </p:spTree>
    <p:extLst>
      <p:ext uri="{BB962C8B-B14F-4D97-AF65-F5344CB8AC3E}">
        <p14:creationId xmlns:p14="http://schemas.microsoft.com/office/powerpoint/2010/main" val="221883865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 2014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805" b="2805"/>
          <a:stretch>
            <a:fillRect/>
          </a:stretch>
        </p:blipFill>
        <p:spPr/>
      </p:pic>
      <p:sp>
        <p:nvSpPr>
          <p:cNvPr id="3" name="Rectangle 2"/>
          <p:cNvSpPr/>
          <p:nvPr/>
        </p:nvSpPr>
        <p:spPr>
          <a:xfrm>
            <a:off x="539552" y="2708920"/>
            <a:ext cx="8064896"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939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Airline Alliance</a:t>
            </a:r>
            <a:endParaRPr lang="zh-CN" altLang="en-US"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3771459677"/>
              </p:ext>
            </p:extLst>
          </p:nvPr>
        </p:nvGraphicFramePr>
        <p:xfrm>
          <a:off x="467544" y="177281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39033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 2014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2345" b="2345"/>
          <a:stretch>
            <a:fillRect/>
          </a:stretch>
        </p:blipFill>
        <p:spPr/>
      </p:pic>
      <p:sp>
        <p:nvSpPr>
          <p:cNvPr id="3" name="Rectangle 2"/>
          <p:cNvSpPr/>
          <p:nvPr/>
        </p:nvSpPr>
        <p:spPr>
          <a:xfrm>
            <a:off x="899592" y="3789040"/>
            <a:ext cx="7488831"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77451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 2014</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145" t="-12589" r="-6653" b="-20420"/>
          <a:stretch/>
        </p:blipFill>
        <p:spPr>
          <a:prstGeom prst="rect">
            <a:avLst/>
          </a:prstGeom>
        </p:spPr>
      </p:pic>
      <p:sp>
        <p:nvSpPr>
          <p:cNvPr id="5" name="Rectangle 4"/>
          <p:cNvSpPr/>
          <p:nvPr/>
        </p:nvSpPr>
        <p:spPr>
          <a:xfrm>
            <a:off x="899592" y="4221088"/>
            <a:ext cx="7056784" cy="1080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3573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 2014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700" y="1964268"/>
            <a:ext cx="7322708" cy="3624972"/>
          </a:xfrm>
        </p:spPr>
      </p:pic>
      <p:sp>
        <p:nvSpPr>
          <p:cNvPr id="3" name="Rectangle 2"/>
          <p:cNvSpPr/>
          <p:nvPr/>
        </p:nvSpPr>
        <p:spPr>
          <a:xfrm>
            <a:off x="1139260" y="3093780"/>
            <a:ext cx="6929651" cy="1009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56798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8229600" cy="1600200"/>
          </a:xfrm>
        </p:spPr>
        <p:txBody>
          <a:bodyPr/>
          <a:lstStyle/>
          <a:p>
            <a:r>
              <a:rPr lang="en-US" dirty="0" smtClean="0"/>
              <a:t>Cash Flow 2014</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t="15842" b="15842"/>
          <a:stretch>
            <a:fillRect/>
          </a:stretch>
        </p:blipFill>
        <p:spPr>
          <a:xfrm>
            <a:off x="467544" y="1628800"/>
            <a:ext cx="8229600" cy="4525963"/>
          </a:xfrm>
        </p:spPr>
      </p:pic>
      <p:sp>
        <p:nvSpPr>
          <p:cNvPr id="3" name="Rectangle 2"/>
          <p:cNvSpPr/>
          <p:nvPr/>
        </p:nvSpPr>
        <p:spPr>
          <a:xfrm>
            <a:off x="899592" y="1700809"/>
            <a:ext cx="7272808"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99592" y="5013176"/>
            <a:ext cx="7272808"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988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7772400" cy="2577083"/>
          </a:xfrm>
        </p:spPr>
        <p:txBody>
          <a:bodyPr/>
          <a:lstStyle/>
          <a:p>
            <a:r>
              <a:rPr lang="en-US" dirty="0" smtClean="0"/>
              <a:t>Risk Management</a:t>
            </a:r>
            <a:endParaRPr lang="en-US" dirty="0"/>
          </a:p>
        </p:txBody>
      </p:sp>
      <p:sp>
        <p:nvSpPr>
          <p:cNvPr id="4" name="Text Placeholder 3"/>
          <p:cNvSpPr txBox="1">
            <a:spLocks noGrp="1"/>
          </p:cNvSpPr>
          <p:nvPr>
            <p:ph type="body" idx="1"/>
          </p:nvPr>
        </p:nvSpPr>
        <p:spPr>
          <a:xfrm>
            <a:off x="899592" y="4365104"/>
            <a:ext cx="7772400" cy="1815882"/>
          </a:xfrm>
          <a:prstGeom prst="rect">
            <a:avLst/>
          </a:prstGeom>
          <a:noFill/>
        </p:spPr>
        <p:txBody>
          <a:bodyPr wrap="square" rtlCol="0">
            <a:spAutoFit/>
          </a:bodyPr>
          <a:lstStyle/>
          <a:p>
            <a:pPr algn="ctr"/>
            <a:r>
              <a:rPr lang="en-US" b="1" i="1" dirty="0">
                <a:solidFill>
                  <a:schemeClr val="bg1">
                    <a:lumMod val="50000"/>
                  </a:schemeClr>
                </a:solidFill>
                <a:latin typeface="Calibri" pitchFamily="34" charset="0"/>
              </a:rPr>
              <a:t>“If we don’t hedge jet fuel price risk, we are speculating. It is our fiduciary duty to try and</a:t>
            </a:r>
          </a:p>
          <a:p>
            <a:pPr algn="ctr"/>
            <a:r>
              <a:rPr lang="tr-TR" b="1" i="1" dirty="0">
                <a:solidFill>
                  <a:schemeClr val="bg1">
                    <a:lumMod val="50000"/>
                  </a:schemeClr>
                </a:solidFill>
                <a:latin typeface="Calibri" pitchFamily="34" charset="0"/>
              </a:rPr>
              <a:t>hedge this risk</a:t>
            </a:r>
            <a:r>
              <a:rPr lang="tr-TR" i="1" dirty="0">
                <a:solidFill>
                  <a:schemeClr val="bg1">
                    <a:lumMod val="50000"/>
                  </a:schemeClr>
                </a:solidFill>
                <a:latin typeface="Calibri" pitchFamily="34" charset="0"/>
              </a:rPr>
              <a:t>.”</a:t>
            </a:r>
          </a:p>
          <a:p>
            <a:pPr algn="ctr"/>
            <a:r>
              <a:rPr lang="en-US" dirty="0">
                <a:solidFill>
                  <a:schemeClr val="bg1">
                    <a:lumMod val="50000"/>
                  </a:schemeClr>
                </a:solidFill>
                <a:latin typeface="Calibri" pitchFamily="34" charset="0"/>
              </a:rPr>
              <a:t>Scott Topping, Director of Corporate Finance for Southwest Airlines</a:t>
            </a:r>
          </a:p>
          <a:p>
            <a:endParaRPr lang="ru-RU" dirty="0">
              <a:solidFill>
                <a:schemeClr val="bg1">
                  <a:lumMod val="50000"/>
                </a:schemeClr>
              </a:solidFill>
            </a:endParaRPr>
          </a:p>
        </p:txBody>
      </p:sp>
    </p:spTree>
    <p:extLst>
      <p:ext uri="{BB962C8B-B14F-4D97-AF65-F5344CB8AC3E}">
        <p14:creationId xmlns:p14="http://schemas.microsoft.com/office/powerpoint/2010/main" val="25895210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Risk</a:t>
            </a:r>
            <a:endParaRPr lang="en-US" dirty="0"/>
          </a:p>
        </p:txBody>
      </p:sp>
      <p:sp>
        <p:nvSpPr>
          <p:cNvPr id="3" name="Content Placeholder 2"/>
          <p:cNvSpPr>
            <a:spLocks noGrp="1"/>
          </p:cNvSpPr>
          <p:nvPr>
            <p:ph idx="1"/>
          </p:nvPr>
        </p:nvSpPr>
        <p:spPr>
          <a:xfrm>
            <a:off x="457200" y="2132856"/>
            <a:ext cx="8229600" cy="3993307"/>
          </a:xfrm>
        </p:spPr>
        <p:txBody>
          <a:bodyPr/>
          <a:lstStyle/>
          <a:p>
            <a:r>
              <a:rPr lang="en-US" dirty="0" smtClean="0"/>
              <a:t>Jet Fuel Price Risk</a:t>
            </a:r>
          </a:p>
          <a:p>
            <a:r>
              <a:rPr lang="en-US" dirty="0"/>
              <a:t>Interest Rate </a:t>
            </a:r>
            <a:r>
              <a:rPr lang="en-US" dirty="0" smtClean="0"/>
              <a:t>Risk</a:t>
            </a:r>
          </a:p>
          <a:p>
            <a:r>
              <a:rPr lang="en-US" dirty="0" smtClean="0"/>
              <a:t>Credit Risk</a:t>
            </a:r>
          </a:p>
          <a:p>
            <a:r>
              <a:rPr lang="en-US" dirty="0"/>
              <a:t>Foreign Currency </a:t>
            </a:r>
            <a:r>
              <a:rPr lang="en-US" dirty="0" smtClean="0"/>
              <a:t>Risk</a:t>
            </a:r>
          </a:p>
          <a:p>
            <a:r>
              <a:rPr lang="en-US" dirty="0" smtClean="0"/>
              <a:t>Economic Risk</a:t>
            </a:r>
          </a:p>
          <a:p>
            <a:r>
              <a:rPr lang="en-US" dirty="0" err="1" smtClean="0"/>
              <a:t>Labour</a:t>
            </a:r>
            <a:r>
              <a:rPr lang="en-US" dirty="0" smtClean="0"/>
              <a:t> Relations</a:t>
            </a:r>
          </a:p>
        </p:txBody>
      </p:sp>
    </p:spTree>
    <p:extLst>
      <p:ext uri="{BB962C8B-B14F-4D97-AF65-F5344CB8AC3E}">
        <p14:creationId xmlns:p14="http://schemas.microsoft.com/office/powerpoint/2010/main" val="27677077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Jet Fuel Price Risk</a:t>
            </a:r>
            <a:endParaRPr lang="en-US" dirty="0"/>
          </a:p>
        </p:txBody>
      </p:sp>
      <p:sp>
        <p:nvSpPr>
          <p:cNvPr id="3" name="Content Placeholder 2"/>
          <p:cNvSpPr>
            <a:spLocks noGrp="1"/>
          </p:cNvSpPr>
          <p:nvPr>
            <p:ph idx="1"/>
          </p:nvPr>
        </p:nvSpPr>
        <p:spPr>
          <a:xfrm>
            <a:off x="0" y="2492896"/>
            <a:ext cx="8964488" cy="3600400"/>
          </a:xfrm>
        </p:spPr>
        <p:txBody>
          <a:bodyPr>
            <a:normAutofit fontScale="92500" lnSpcReduction="10000"/>
          </a:bodyPr>
          <a:lstStyle/>
          <a:p>
            <a:pPr>
              <a:spcAft>
                <a:spcPts val="1293"/>
              </a:spcAft>
              <a:buSzPct val="45000"/>
              <a:buFont typeface="Wingdings" charset="0"/>
              <a:buChar char=""/>
            </a:pPr>
            <a:r>
              <a:rPr lang="en-US" dirty="0">
                <a:cs typeface="Times New Roman" panose="02020603050405020304" pitchFamily="18" charset="0"/>
              </a:rPr>
              <a:t>Airlines are inherently dependent upon jet fuel to operate</a:t>
            </a:r>
          </a:p>
          <a:p>
            <a:pPr>
              <a:spcAft>
                <a:spcPts val="1293"/>
              </a:spcAft>
              <a:buSzPct val="45000"/>
              <a:buFont typeface="Wingdings" charset="0"/>
              <a:buChar char=""/>
            </a:pPr>
            <a:r>
              <a:rPr lang="en-US" dirty="0">
                <a:cs typeface="Times New Roman" panose="02020603050405020304" pitchFamily="18" charset="0"/>
              </a:rPr>
              <a:t>Unpredictable price </a:t>
            </a:r>
            <a:r>
              <a:rPr lang="en-US" dirty="0" smtClean="0">
                <a:cs typeface="Times New Roman" panose="02020603050405020304" pitchFamily="18" charset="0"/>
              </a:rPr>
              <a:t>movements</a:t>
            </a:r>
          </a:p>
          <a:p>
            <a:pPr>
              <a:spcAft>
                <a:spcPts val="1293"/>
              </a:spcAft>
              <a:buSzPct val="45000"/>
              <a:buFont typeface="Wingdings" charset="0"/>
              <a:buChar char=""/>
            </a:pPr>
            <a:r>
              <a:rPr lang="en-US" dirty="0" smtClean="0">
                <a:cs typeface="Times New Roman" panose="02020603050405020304" pitchFamily="18" charset="0"/>
              </a:rPr>
              <a:t>Increase the fares to address the increased fuel price</a:t>
            </a:r>
          </a:p>
          <a:p>
            <a:pPr lvl="1">
              <a:spcAft>
                <a:spcPts val="1293"/>
              </a:spcAft>
              <a:buSzPct val="45000"/>
              <a:buFont typeface="Wingdings" charset="0"/>
              <a:buChar char=""/>
            </a:pPr>
            <a:r>
              <a:rPr lang="en-US" dirty="0" smtClean="0">
                <a:cs typeface="Times New Roman" panose="02020603050405020304" pitchFamily="18" charset="0"/>
              </a:rPr>
              <a:t> Reduce Demand &amp; create Great Loss (LOW COST STRUCTURE)</a:t>
            </a:r>
            <a:endParaRPr lang="en-US" dirty="0">
              <a:cs typeface="Times New Roman" panose="02020603050405020304" pitchFamily="18" charset="0"/>
            </a:endParaRPr>
          </a:p>
          <a:p>
            <a:pPr>
              <a:spcAft>
                <a:spcPts val="1293"/>
              </a:spcAft>
              <a:buSzPct val="45000"/>
              <a:buFont typeface="Wingdings" charset="0"/>
              <a:buChar char=""/>
            </a:pPr>
            <a:r>
              <a:rPr lang="en-US" dirty="0">
                <a:cs typeface="Times New Roman" panose="02020603050405020304" pitchFamily="18" charset="0"/>
              </a:rPr>
              <a:t>Cannot easily compensate for these increases with increases in fare prices due to competitive nature of airline industry</a:t>
            </a:r>
            <a:endParaRPr lang="en-CA" dirty="0">
              <a:cs typeface="Times New Roman" panose="02020603050405020304" pitchFamily="18" charset="0"/>
            </a:endParaRPr>
          </a:p>
          <a:p>
            <a:pPr>
              <a:spcAft>
                <a:spcPts val="1293"/>
              </a:spcAft>
              <a:buSzPct val="45000"/>
              <a:buFont typeface="Wingdings" charset="0"/>
              <a:buChar char=""/>
            </a:pPr>
            <a:r>
              <a:rPr lang="en-CA" dirty="0">
                <a:cs typeface="Times New Roman" panose="02020603050405020304" pitchFamily="18" charset="0"/>
              </a:rPr>
              <a:t>Fuel usually makes up at least 1/3 of operating expenses</a:t>
            </a:r>
            <a:endParaRPr lang="en-US" dirty="0">
              <a:cs typeface="Times New Roman" panose="02020603050405020304" pitchFamily="18" charset="0"/>
            </a:endParaRPr>
          </a:p>
          <a:p>
            <a:endParaRPr lang="en-US" dirty="0"/>
          </a:p>
        </p:txBody>
      </p:sp>
      <p:pic>
        <p:nvPicPr>
          <p:cNvPr id="5" name="Picture 4" descr="屏幕快照 2015-07-08 22.24.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8800"/>
            <a:ext cx="9144000" cy="664535"/>
          </a:xfrm>
          <a:prstGeom prst="rect">
            <a:avLst/>
          </a:prstGeom>
        </p:spPr>
      </p:pic>
    </p:spTree>
    <p:extLst>
      <p:ext uri="{BB962C8B-B14F-4D97-AF65-F5344CB8AC3E}">
        <p14:creationId xmlns:p14="http://schemas.microsoft.com/office/powerpoint/2010/main" val="23262854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9083352" cy="1600200"/>
          </a:xfrm>
        </p:spPr>
        <p:txBody>
          <a:bodyPr/>
          <a:lstStyle/>
          <a:p>
            <a:r>
              <a:rPr lang="en-US" sz="4800" dirty="0" smtClean="0"/>
              <a:t>Average Cost of Jet Fuel Oil</a:t>
            </a:r>
            <a:endParaRPr lang="en-US" sz="4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463" b="463"/>
          <a:stretch>
            <a:fillRect/>
          </a:stretch>
        </p:blipFill>
        <p:spPr/>
      </p:pic>
      <p:sp>
        <p:nvSpPr>
          <p:cNvPr id="5" name="Rectangle 4"/>
          <p:cNvSpPr/>
          <p:nvPr/>
        </p:nvSpPr>
        <p:spPr>
          <a:xfrm>
            <a:off x="611560" y="5157192"/>
            <a:ext cx="7992888" cy="10801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52484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Hedging Strategy- Jet Fuel Price Risk</a:t>
            </a:r>
          </a:p>
        </p:txBody>
      </p:sp>
      <p:sp>
        <p:nvSpPr>
          <p:cNvPr id="3" name="Content Placeholder 2"/>
          <p:cNvSpPr>
            <a:spLocks noGrp="1"/>
          </p:cNvSpPr>
          <p:nvPr>
            <p:ph idx="1"/>
          </p:nvPr>
        </p:nvSpPr>
        <p:spPr/>
        <p:txBody>
          <a:bodyPr/>
          <a:lstStyle/>
          <a:p>
            <a:endParaRPr lang="en-US" dirty="0"/>
          </a:p>
        </p:txBody>
      </p:sp>
      <p:pic>
        <p:nvPicPr>
          <p:cNvPr id="5" name="Picture 4" descr="屏幕快照 2015-07-08 17.3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9909"/>
            <a:ext cx="9144000" cy="3983611"/>
          </a:xfrm>
          <a:prstGeom prst="rect">
            <a:avLst/>
          </a:prstGeom>
        </p:spPr>
      </p:pic>
    </p:spTree>
    <p:extLst>
      <p:ext uri="{BB962C8B-B14F-4D97-AF65-F5344CB8AC3E}">
        <p14:creationId xmlns:p14="http://schemas.microsoft.com/office/powerpoint/2010/main" val="3403806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Hedging Strategy- Jet Fuel Price Risk</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844824"/>
            <a:ext cx="8610600" cy="1973062"/>
          </a:xfrm>
        </p:spPr>
      </p:pic>
      <p:pic>
        <p:nvPicPr>
          <p:cNvPr id="5" name="Picture 4" descr="11739586_10153026379609087_28960506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06414"/>
            <a:ext cx="9144000" cy="1864009"/>
          </a:xfrm>
          <a:prstGeom prst="rect">
            <a:avLst/>
          </a:prstGeom>
        </p:spPr>
      </p:pic>
      <p:sp>
        <p:nvSpPr>
          <p:cNvPr id="6" name="Rectangle 5"/>
          <p:cNvSpPr/>
          <p:nvPr/>
        </p:nvSpPr>
        <p:spPr>
          <a:xfrm>
            <a:off x="899592" y="5661248"/>
            <a:ext cx="8064896" cy="576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9521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主管人员">
  <a:themeElements>
    <a:clrScheme name="主管人员">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主管人员">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主管人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2155</TotalTime>
  <Words>2865</Words>
  <Application>Microsoft Office PowerPoint</Application>
  <PresentationFormat>On-screen Show (4:3)</PresentationFormat>
  <Paragraphs>583</Paragraphs>
  <Slides>114</Slides>
  <Notes>82</Notes>
  <HiddenSlides>0</HiddenSlides>
  <MMClips>0</MMClips>
  <ScaleCrop>false</ScaleCrop>
  <HeadingPairs>
    <vt:vector size="6" baseType="variant">
      <vt:variant>
        <vt:lpstr>Theme</vt:lpstr>
      </vt:variant>
      <vt:variant>
        <vt:i4>1</vt:i4>
      </vt:variant>
      <vt:variant>
        <vt:lpstr>Links</vt:lpstr>
      </vt:variant>
      <vt:variant>
        <vt:i4>1</vt:i4>
      </vt:variant>
      <vt:variant>
        <vt:lpstr>Slide Titles</vt:lpstr>
      </vt:variant>
      <vt:variant>
        <vt:i4>114</vt:i4>
      </vt:variant>
    </vt:vector>
  </HeadingPairs>
  <TitlesOfParts>
    <vt:vector size="116" baseType="lpstr">
      <vt:lpstr>主管人员</vt:lpstr>
      <vt:lpstr>\\localhost\Users\yueshi\Desktop\Document1!OLE_LINK1</vt:lpstr>
      <vt:lpstr>PowerPoint Presentation</vt:lpstr>
      <vt:lpstr>Agenda</vt:lpstr>
      <vt:lpstr>Terminology</vt:lpstr>
      <vt:lpstr>Airline Industry</vt:lpstr>
      <vt:lpstr>Airline Industry</vt:lpstr>
      <vt:lpstr>Airline Industry</vt:lpstr>
      <vt:lpstr>Business Models </vt:lpstr>
      <vt:lpstr>Airline Alliance</vt:lpstr>
      <vt:lpstr>Airline Alliance</vt:lpstr>
      <vt:lpstr>Passenger Airline Alliances</vt:lpstr>
      <vt:lpstr>Cargo Alliance</vt:lpstr>
      <vt:lpstr>Cost Structure</vt:lpstr>
      <vt:lpstr>Industry Profitability</vt:lpstr>
      <vt:lpstr>Passenger and Freight Volume</vt:lpstr>
      <vt:lpstr>Airfares</vt:lpstr>
      <vt:lpstr>Small vs. Large Airlines</vt:lpstr>
      <vt:lpstr>Types of Risks</vt:lpstr>
      <vt:lpstr>Basis Risk</vt:lpstr>
      <vt:lpstr>Currency Exchange Risks</vt:lpstr>
      <vt:lpstr>Counterpart Risk</vt:lpstr>
      <vt:lpstr>Liquidity Risk</vt:lpstr>
      <vt:lpstr>Credit Risk</vt:lpstr>
      <vt:lpstr>Interest Risk</vt:lpstr>
      <vt:lpstr>Other Risks</vt:lpstr>
      <vt:lpstr>Fuel Risk</vt:lpstr>
      <vt:lpstr>Use of Derivatives by Airliners</vt:lpstr>
      <vt:lpstr>Jet Fuel Prices</vt:lpstr>
      <vt:lpstr>“Does hedging add value to corporations?”</vt:lpstr>
      <vt:lpstr>Jet Fuel Hedging</vt:lpstr>
      <vt:lpstr>Financial Highlights and Outlook</vt:lpstr>
      <vt:lpstr>Biofuel</vt:lpstr>
      <vt:lpstr>Singapore Airlines</vt:lpstr>
      <vt:lpstr>PowerPoint Presentation</vt:lpstr>
      <vt:lpstr>History &amp; Background</vt:lpstr>
      <vt:lpstr>History &amp; Background</vt:lpstr>
      <vt:lpstr>Singapore Airline Board of Director</vt:lpstr>
      <vt:lpstr>Singapore Airline Board of Director</vt:lpstr>
      <vt:lpstr>Singapore Airline Board of Director</vt:lpstr>
      <vt:lpstr>SIA Composition(Shareholder)</vt:lpstr>
      <vt:lpstr>Significance</vt:lpstr>
      <vt:lpstr>SIA Characteristic</vt:lpstr>
      <vt:lpstr>The Group Fleet Profile</vt:lpstr>
      <vt:lpstr>SIA’s Fleets</vt:lpstr>
      <vt:lpstr>SIA’s Fleets</vt:lpstr>
      <vt:lpstr>Singapore Airline Route Map</vt:lpstr>
      <vt:lpstr>Financial Analysis &amp;  Risk Management</vt:lpstr>
      <vt:lpstr>Singapore Airline Stock Info</vt:lpstr>
      <vt:lpstr>Singapore Airline Stock Performance  (5 Years)</vt:lpstr>
      <vt:lpstr>Financial Review</vt:lpstr>
      <vt:lpstr>PowerPoint Presentation</vt:lpstr>
      <vt:lpstr>Cash Flow</vt:lpstr>
      <vt:lpstr>Cost Structure </vt:lpstr>
      <vt:lpstr>Cost Structure (Visual)</vt:lpstr>
      <vt:lpstr>SIA Liquid Asset</vt:lpstr>
      <vt:lpstr>Financial Risk Management Objectives and Policies</vt:lpstr>
      <vt:lpstr>Risk Management</vt:lpstr>
      <vt:lpstr>SIA Risk Management</vt:lpstr>
      <vt:lpstr>Jet Fuel Price Risk</vt:lpstr>
      <vt:lpstr>Jet Fuel Price Risk</vt:lpstr>
      <vt:lpstr>Singapore Airlines to Increase Fuel Surcharges</vt:lpstr>
      <vt:lpstr>Foreign Currency Risk</vt:lpstr>
      <vt:lpstr>Foreign Currency Risk</vt:lpstr>
      <vt:lpstr>Foreign Currency Risk</vt:lpstr>
      <vt:lpstr>Interest Rate Risk</vt:lpstr>
      <vt:lpstr>Interest Rate Risk</vt:lpstr>
      <vt:lpstr>Interest Rate Risk</vt:lpstr>
      <vt:lpstr>Liquidity Risk</vt:lpstr>
      <vt:lpstr>Liquidity Risk</vt:lpstr>
      <vt:lpstr>Southwest Airlines</vt:lpstr>
      <vt:lpstr>Mission</vt:lpstr>
      <vt:lpstr>Company Overview</vt:lpstr>
      <vt:lpstr>History</vt:lpstr>
      <vt:lpstr>Broad of Director</vt:lpstr>
      <vt:lpstr>Chairman of the board</vt:lpstr>
      <vt:lpstr>Destinations</vt:lpstr>
      <vt:lpstr>Acquisition of AirTran</vt:lpstr>
      <vt:lpstr>Acquisition of AirTran</vt:lpstr>
      <vt:lpstr>5 Strategic initiatives in 2014</vt:lpstr>
      <vt:lpstr>Competitors</vt:lpstr>
      <vt:lpstr>Performance 2014</vt:lpstr>
      <vt:lpstr>Fleet</vt:lpstr>
      <vt:lpstr>Fleet</vt:lpstr>
      <vt:lpstr>Scheduled Passenger Carried- Kilometers Flown</vt:lpstr>
      <vt:lpstr>Top Served Cities</vt:lpstr>
      <vt:lpstr>Stock</vt:lpstr>
      <vt:lpstr>PowerPoint Presentation</vt:lpstr>
      <vt:lpstr>Southwest Airlines Financial Analysis</vt:lpstr>
      <vt:lpstr>Balance Sheet 2014</vt:lpstr>
      <vt:lpstr>Balance Sheet 2014</vt:lpstr>
      <vt:lpstr>Income Statement 2014</vt:lpstr>
      <vt:lpstr>Income Statement 2014</vt:lpstr>
      <vt:lpstr>Income Statement 2014</vt:lpstr>
      <vt:lpstr>Cash Flow 2014</vt:lpstr>
      <vt:lpstr>Risk Management</vt:lpstr>
      <vt:lpstr>Types of Risk</vt:lpstr>
      <vt:lpstr>Jet Fuel Price Risk</vt:lpstr>
      <vt:lpstr>Average Cost of Jet Fuel Oil</vt:lpstr>
      <vt:lpstr>Hedging Strategy- Jet Fuel Price Risk</vt:lpstr>
      <vt:lpstr>Hedging Strategy- Jet Fuel Price Risk</vt:lpstr>
      <vt:lpstr>Hedging Strategy- Jet Fuel Price Risk</vt:lpstr>
      <vt:lpstr>Hedging Strategy- Jet Fuel Price Risk</vt:lpstr>
      <vt:lpstr>PowerPoint Presentation</vt:lpstr>
      <vt:lpstr>PowerPoint Presentation</vt:lpstr>
      <vt:lpstr> Interest Rate Risk</vt:lpstr>
      <vt:lpstr>Interest Rate Risk</vt:lpstr>
      <vt:lpstr>Hedging Strategy – Interest rate swaps</vt:lpstr>
      <vt:lpstr>Credit Risk</vt:lpstr>
      <vt:lpstr>Risk Management – Credit Risk</vt:lpstr>
      <vt:lpstr>PowerPoint Presentation</vt:lpstr>
      <vt:lpstr>PowerPoint Presentation</vt:lpstr>
      <vt:lpstr>Foreign Currency Risk</vt:lpstr>
      <vt:lpstr>Economic Risk</vt:lpstr>
      <vt:lpstr>Labour Relations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Yin</dc:creator>
  <cp:lastModifiedBy>gp</cp:lastModifiedBy>
  <cp:revision>98</cp:revision>
  <dcterms:created xsi:type="dcterms:W3CDTF">2015-07-03T20:42:55Z</dcterms:created>
  <dcterms:modified xsi:type="dcterms:W3CDTF">2015-07-10T01:24:40Z</dcterms:modified>
</cp:coreProperties>
</file>