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slides/slide99.xml" ContentType="application/vnd.openxmlformats-officedocument.presentationml.slide+xml"/>
  <Override PartName="/ppt/notesSlides/notesSlide7.xml" ContentType="application/vnd.openxmlformats-officedocument.presentationml.notesSlide+xml"/>
  <Default Extension="xlsx" ContentType="application/vnd.openxmlformats-officedocument.spreadsheetml.sheet"/>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9.xml" ContentType="application/vnd.openxmlformats-officedocument.presentationml.slide+xml"/>
  <Override PartName="/ppt/slides/slide98.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notesSlides/notesSlide37.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92" r:id="rId1"/>
  </p:sldMasterIdLst>
  <p:notesMasterIdLst>
    <p:notesMasterId r:id="rId103"/>
  </p:notesMasterIdLst>
  <p:handoutMasterIdLst>
    <p:handoutMasterId r:id="rId104"/>
  </p:handoutMasterIdLst>
  <p:sldIdLst>
    <p:sldId id="481" r:id="rId2"/>
    <p:sldId id="498" r:id="rId3"/>
    <p:sldId id="357" r:id="rId4"/>
    <p:sldId id="392" r:id="rId5"/>
    <p:sldId id="370" r:id="rId6"/>
    <p:sldId id="375" r:id="rId7"/>
    <p:sldId id="377" r:id="rId8"/>
    <p:sldId id="376" r:id="rId9"/>
    <p:sldId id="530" r:id="rId10"/>
    <p:sldId id="261" r:id="rId11"/>
    <p:sldId id="545" r:id="rId12"/>
    <p:sldId id="320" r:id="rId13"/>
    <p:sldId id="308" r:id="rId14"/>
    <p:sldId id="531" r:id="rId15"/>
    <p:sldId id="579" r:id="rId16"/>
    <p:sldId id="580" r:id="rId17"/>
    <p:sldId id="581" r:id="rId18"/>
    <p:sldId id="532" r:id="rId19"/>
    <p:sldId id="394" r:id="rId20"/>
    <p:sldId id="317" r:id="rId21"/>
    <p:sldId id="378" r:id="rId22"/>
    <p:sldId id="379" r:id="rId23"/>
    <p:sldId id="325" r:id="rId24"/>
    <p:sldId id="326" r:id="rId25"/>
    <p:sldId id="331" r:id="rId26"/>
    <p:sldId id="332" r:id="rId27"/>
    <p:sldId id="388" r:id="rId28"/>
    <p:sldId id="334" r:id="rId29"/>
    <p:sldId id="327" r:id="rId30"/>
    <p:sldId id="395" r:id="rId31"/>
    <p:sldId id="391" r:id="rId32"/>
    <p:sldId id="340" r:id="rId33"/>
    <p:sldId id="539" r:id="rId34"/>
    <p:sldId id="351" r:id="rId35"/>
    <p:sldId id="346" r:id="rId36"/>
    <p:sldId id="577" r:id="rId37"/>
    <p:sldId id="401" r:id="rId38"/>
    <p:sldId id="402" r:id="rId39"/>
    <p:sldId id="403" r:id="rId40"/>
    <p:sldId id="404" r:id="rId41"/>
    <p:sldId id="405" r:id="rId42"/>
    <p:sldId id="406" r:id="rId43"/>
    <p:sldId id="521" r:id="rId44"/>
    <p:sldId id="482" r:id="rId45"/>
    <p:sldId id="412" r:id="rId46"/>
    <p:sldId id="483" r:id="rId47"/>
    <p:sldId id="410" r:id="rId48"/>
    <p:sldId id="411" r:id="rId49"/>
    <p:sldId id="533" r:id="rId50"/>
    <p:sldId id="413" r:id="rId51"/>
    <p:sldId id="414" r:id="rId52"/>
    <p:sldId id="415" r:id="rId53"/>
    <p:sldId id="416" r:id="rId54"/>
    <p:sldId id="421" r:id="rId55"/>
    <p:sldId id="534" r:id="rId56"/>
    <p:sldId id="423" r:id="rId57"/>
    <p:sldId id="424" r:id="rId58"/>
    <p:sldId id="425" r:id="rId59"/>
    <p:sldId id="426" r:id="rId60"/>
    <p:sldId id="427" r:id="rId61"/>
    <p:sldId id="428" r:id="rId62"/>
    <p:sldId id="429" r:id="rId63"/>
    <p:sldId id="543" r:id="rId64"/>
    <p:sldId id="430" r:id="rId65"/>
    <p:sldId id="431" r:id="rId66"/>
    <p:sldId id="432" r:id="rId67"/>
    <p:sldId id="433" r:id="rId68"/>
    <p:sldId id="435" r:id="rId69"/>
    <p:sldId id="436" r:id="rId70"/>
    <p:sldId id="438" r:id="rId71"/>
    <p:sldId id="439" r:id="rId72"/>
    <p:sldId id="440" r:id="rId73"/>
    <p:sldId id="515" r:id="rId74"/>
    <p:sldId id="546" r:id="rId75"/>
    <p:sldId id="547" r:id="rId76"/>
    <p:sldId id="548" r:id="rId77"/>
    <p:sldId id="549" r:id="rId78"/>
    <p:sldId id="550" r:id="rId79"/>
    <p:sldId id="551" r:id="rId80"/>
    <p:sldId id="553" r:id="rId81"/>
    <p:sldId id="556" r:id="rId82"/>
    <p:sldId id="555" r:id="rId83"/>
    <p:sldId id="557" r:id="rId84"/>
    <p:sldId id="558" r:id="rId85"/>
    <p:sldId id="559" r:id="rId86"/>
    <p:sldId id="560" r:id="rId87"/>
    <p:sldId id="561" r:id="rId88"/>
    <p:sldId id="562" r:id="rId89"/>
    <p:sldId id="563" r:id="rId90"/>
    <p:sldId id="565" r:id="rId91"/>
    <p:sldId id="566" r:id="rId92"/>
    <p:sldId id="567" r:id="rId93"/>
    <p:sldId id="568" r:id="rId94"/>
    <p:sldId id="569" r:id="rId95"/>
    <p:sldId id="570" r:id="rId96"/>
    <p:sldId id="572" r:id="rId97"/>
    <p:sldId id="573" r:id="rId98"/>
    <p:sldId id="574" r:id="rId99"/>
    <p:sldId id="576" r:id="rId100"/>
    <p:sldId id="578" r:id="rId101"/>
    <p:sldId id="582" r:id="rId102"/>
  </p:sldIdLst>
  <p:sldSz cx="9144000" cy="6858000" type="screen4x3"/>
  <p:notesSz cx="6858000" cy="93138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7E9E7"/>
    <a:srgbClr val="EDE9E7"/>
    <a:srgbClr val="EFCFC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426" autoAdjust="0"/>
    <p:restoredTop sz="76703" autoAdjust="0"/>
  </p:normalViewPr>
  <p:slideViewPr>
    <p:cSldViewPr>
      <p:cViewPr>
        <p:scale>
          <a:sx n="60" d="100"/>
          <a:sy n="60" d="100"/>
        </p:scale>
        <p:origin x="-1578" y="1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theme" Target="theme/theme1.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notesMaster" Target="notesMasters/notesMaster1.xml"/><Relationship Id="rId108"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E:\BUS%20419\presentation\graph%20to%20presentatin.xlsx" TargetMode="Externa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CA"/>
  <c:style val="7"/>
  <c:chart>
    <c:title>
      <c:layout/>
      <c:txPr>
        <a:bodyPr/>
        <a:lstStyle/>
        <a:p>
          <a:pPr>
            <a:defRPr sz="2000"/>
          </a:pPr>
          <a:endParaRPr lang="en-US"/>
        </a:p>
      </c:txPr>
    </c:title>
    <c:plotArea>
      <c:layout/>
      <c:barChart>
        <c:barDir val="col"/>
        <c:grouping val="stacked"/>
        <c:ser>
          <c:idx val="0"/>
          <c:order val="0"/>
          <c:tx>
            <c:strRef>
              <c:f>Sheet1!$C$17</c:f>
              <c:strCache>
                <c:ptCount val="1"/>
                <c:pt idx="0">
                  <c:v>Net operating revenues (in million$)</c:v>
                </c:pt>
              </c:strCache>
            </c:strRef>
          </c:tx>
          <c:cat>
            <c:strRef>
              <c:f>Sheet1!$B$18:$B$22</c:f>
              <c:strCache>
                <c:ptCount val="5"/>
                <c:pt idx="0">
                  <c:v>Eurasia &amp; Africa</c:v>
                </c:pt>
                <c:pt idx="1">
                  <c:v>Europe</c:v>
                </c:pt>
                <c:pt idx="2">
                  <c:v>Latin America</c:v>
                </c:pt>
                <c:pt idx="3">
                  <c:v>North America</c:v>
                </c:pt>
                <c:pt idx="4">
                  <c:v>Pacific</c:v>
                </c:pt>
              </c:strCache>
            </c:strRef>
          </c:cat>
          <c:val>
            <c:numRef>
              <c:f>Sheet1!$C$18:$C$22</c:f>
              <c:numCache>
                <c:formatCode>#,##0</c:formatCode>
                <c:ptCount val="5"/>
                <c:pt idx="0" formatCode="&quot;$&quot;#,##0_);[Red]\(&quot;$&quot;#,##0\)">
                  <c:v>663</c:v>
                </c:pt>
                <c:pt idx="1">
                  <c:v>1212</c:v>
                </c:pt>
                <c:pt idx="2">
                  <c:v>1177</c:v>
                </c:pt>
                <c:pt idx="3">
                  <c:v>4993</c:v>
                </c:pt>
                <c:pt idx="4">
                  <c:v>1357</c:v>
                </c:pt>
              </c:numCache>
            </c:numRef>
          </c:val>
        </c:ser>
        <c:overlap val="100"/>
        <c:axId val="59506688"/>
        <c:axId val="59508224"/>
      </c:barChart>
      <c:catAx>
        <c:axId val="59506688"/>
        <c:scaling>
          <c:orientation val="minMax"/>
        </c:scaling>
        <c:axPos val="b"/>
        <c:tickLblPos val="nextTo"/>
        <c:txPr>
          <a:bodyPr/>
          <a:lstStyle/>
          <a:p>
            <a:pPr>
              <a:defRPr sz="1800"/>
            </a:pPr>
            <a:endParaRPr lang="en-US"/>
          </a:p>
        </c:txPr>
        <c:crossAx val="59508224"/>
        <c:crosses val="autoZero"/>
        <c:auto val="1"/>
        <c:lblAlgn val="ctr"/>
        <c:lblOffset val="100"/>
      </c:catAx>
      <c:valAx>
        <c:axId val="59508224"/>
        <c:scaling>
          <c:orientation val="minMax"/>
        </c:scaling>
        <c:axPos val="l"/>
        <c:majorGridlines/>
        <c:numFmt formatCode="&quot;$&quot;#,##0_);[Red]\(&quot;$&quot;#,##0\)" sourceLinked="1"/>
        <c:tickLblPos val="nextTo"/>
        <c:txPr>
          <a:bodyPr/>
          <a:lstStyle/>
          <a:p>
            <a:pPr>
              <a:defRPr sz="1800"/>
            </a:pPr>
            <a:endParaRPr lang="en-US"/>
          </a:p>
        </c:txPr>
        <c:crossAx val="59506688"/>
        <c:crosses val="autoZero"/>
        <c:crossBetween val="between"/>
      </c:valAx>
    </c:plotArea>
    <c:legend>
      <c:legendPos val="r"/>
      <c:layout/>
      <c:txPr>
        <a:bodyPr/>
        <a:lstStyle/>
        <a:p>
          <a:pPr>
            <a:defRPr sz="1800"/>
          </a:pPr>
          <a:endParaRPr lang="en-US"/>
        </a:p>
      </c:txPr>
    </c:legend>
    <c:plotVisOnly val="1"/>
    <c:dispBlanksAs val="gap"/>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CA"/>
  <c:chart>
    <c:autoTitleDeleted val="1"/>
    <c:plotArea>
      <c:layout/>
      <c:pieChart>
        <c:varyColors val="1"/>
        <c:ser>
          <c:idx val="0"/>
          <c:order val="0"/>
          <c:tx>
            <c:strRef>
              <c:f>Sheet1!$B$1</c:f>
              <c:strCache>
                <c:ptCount val="1"/>
                <c:pt idx="0">
                  <c:v>Sales</c:v>
                </c:pt>
              </c:strCache>
            </c:strRef>
          </c:tx>
          <c:dLbls>
            <c:showPercent val="1"/>
            <c:showLeaderLines val="1"/>
          </c:dLbls>
          <c:cat>
            <c:strRef>
              <c:f>Sheet1!$A$2:$A$5</c:f>
              <c:strCache>
                <c:ptCount val="4"/>
                <c:pt idx="0">
                  <c:v>US</c:v>
                </c:pt>
                <c:pt idx="1">
                  <c:v>International</c:v>
                </c:pt>
                <c:pt idx="2">
                  <c:v>Global Consumer Products</c:v>
                </c:pt>
                <c:pt idx="3">
                  <c:v>Other</c:v>
                </c:pt>
              </c:strCache>
            </c:strRef>
          </c:cat>
          <c:val>
            <c:numRef>
              <c:f>Sheet1!$B$2:$B$5</c:f>
              <c:numCache>
                <c:formatCode>General</c:formatCode>
                <c:ptCount val="4"/>
                <c:pt idx="0">
                  <c:v>69</c:v>
                </c:pt>
                <c:pt idx="1">
                  <c:v>22</c:v>
                </c:pt>
                <c:pt idx="2">
                  <c:v>7</c:v>
                </c:pt>
                <c:pt idx="3">
                  <c:v>2</c:v>
                </c:pt>
              </c:numCache>
            </c:numRef>
          </c:val>
        </c:ser>
        <c:firstSliceAng val="0"/>
      </c:pieChart>
    </c:plotArea>
    <c:legend>
      <c:legendPos val="r"/>
      <c:layout/>
    </c:legend>
    <c:plotVisOnly val="1"/>
    <c:dispBlanksAs val="zero"/>
  </c:chart>
  <c:txPr>
    <a:bodyPr/>
    <a:lstStyle/>
    <a:p>
      <a:pPr>
        <a:defRPr sz="1800"/>
      </a:pPr>
      <a:endParaRPr lang="en-US"/>
    </a:p>
  </c:txPr>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3884613" y="0"/>
            <a:ext cx="2971800" cy="465138"/>
          </a:xfrm>
          <a:prstGeom prst="rect">
            <a:avLst/>
          </a:prstGeom>
        </p:spPr>
        <p:txBody>
          <a:bodyPr vert="horz" lIns="91440" tIns="45720" rIns="91440" bIns="45720" rtlCol="0"/>
          <a:lstStyle>
            <a:lvl1pPr algn="r">
              <a:defRPr sz="1200"/>
            </a:lvl1pPr>
          </a:lstStyle>
          <a:p>
            <a:fld id="{852A8547-F4C6-475A-AE07-8AC90AE2943A}" type="datetimeFigureOut">
              <a:rPr lang="en-CA" smtClean="0"/>
              <a:pPr/>
              <a:t>09/03/2012</a:t>
            </a:fld>
            <a:endParaRPr lang="en-CA"/>
          </a:p>
        </p:txBody>
      </p:sp>
      <p:sp>
        <p:nvSpPr>
          <p:cNvPr id="4" name="Footer Placeholder 3"/>
          <p:cNvSpPr>
            <a:spLocks noGrp="1"/>
          </p:cNvSpPr>
          <p:nvPr>
            <p:ph type="ftr" sz="quarter" idx="2"/>
          </p:nvPr>
        </p:nvSpPr>
        <p:spPr>
          <a:xfrm>
            <a:off x="0" y="8847138"/>
            <a:ext cx="2971800" cy="465137"/>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3884613" y="8847138"/>
            <a:ext cx="2971800" cy="465137"/>
          </a:xfrm>
          <a:prstGeom prst="rect">
            <a:avLst/>
          </a:prstGeom>
        </p:spPr>
        <p:txBody>
          <a:bodyPr vert="horz" lIns="91440" tIns="45720" rIns="91440" bIns="45720" rtlCol="0" anchor="b"/>
          <a:lstStyle>
            <a:lvl1pPr algn="r">
              <a:defRPr sz="1200"/>
            </a:lvl1pPr>
          </a:lstStyle>
          <a:p>
            <a:fld id="{839073AB-156C-4D75-9796-38E12C005751}" type="slidenum">
              <a:rPr lang="en-CA" smtClean="0"/>
              <a:pPr/>
              <a:t>‹#›</a:t>
            </a:fld>
            <a:endParaRPr lang="en-CA"/>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693"/>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65693"/>
          </a:xfrm>
          <a:prstGeom prst="rect">
            <a:avLst/>
          </a:prstGeom>
        </p:spPr>
        <p:txBody>
          <a:bodyPr vert="horz" lIns="91440" tIns="45720" rIns="91440" bIns="45720" rtlCol="0"/>
          <a:lstStyle>
            <a:lvl1pPr algn="r">
              <a:defRPr sz="1200"/>
            </a:lvl1pPr>
          </a:lstStyle>
          <a:p>
            <a:fld id="{5FB670A4-FB5C-4E07-9447-BB243B3E4277}" type="datetimeFigureOut">
              <a:rPr lang="en-CA" smtClean="0"/>
              <a:pPr/>
              <a:t>09/03/2012</a:t>
            </a:fld>
            <a:endParaRPr lang="en-CA"/>
          </a:p>
        </p:txBody>
      </p:sp>
      <p:sp>
        <p:nvSpPr>
          <p:cNvPr id="4" name="Slide Image Placeholder 3"/>
          <p:cNvSpPr>
            <a:spLocks noGrp="1" noRot="1" noChangeAspect="1"/>
          </p:cNvSpPr>
          <p:nvPr>
            <p:ph type="sldImg" idx="2"/>
          </p:nvPr>
        </p:nvSpPr>
        <p:spPr>
          <a:xfrm>
            <a:off x="1101725" y="698500"/>
            <a:ext cx="4654550" cy="34925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24085"/>
            <a:ext cx="5486400" cy="41912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846553"/>
            <a:ext cx="2971800" cy="465693"/>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846553"/>
            <a:ext cx="2971800" cy="465693"/>
          </a:xfrm>
          <a:prstGeom prst="rect">
            <a:avLst/>
          </a:prstGeom>
        </p:spPr>
        <p:txBody>
          <a:bodyPr vert="horz" lIns="91440" tIns="45720" rIns="91440" bIns="45720" rtlCol="0" anchor="b"/>
          <a:lstStyle>
            <a:lvl1pPr algn="r">
              <a:defRPr sz="1200"/>
            </a:lvl1pPr>
          </a:lstStyle>
          <a:p>
            <a:fld id="{9C7939E4-C9A4-40E3-93FB-834BCE3502C8}" type="slidenum">
              <a:rPr lang="en-CA" smtClean="0"/>
              <a:pPr/>
              <a:t>‹#›</a:t>
            </a:fld>
            <a:endParaRPr lang="en-CA"/>
          </a:p>
        </p:txBody>
      </p:sp>
    </p:spTree>
    <p:extLst>
      <p:ext uri="{BB962C8B-B14F-4D97-AF65-F5344CB8AC3E}">
        <p14:creationId xmlns:p14="http://schemas.microsoft.com/office/powerpoint/2010/main" xmlns="" val="15193240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Dunkin brands like </a:t>
            </a:r>
            <a:r>
              <a:rPr lang="en-CA" dirty="0" err="1" smtClean="0"/>
              <a:t>baskin</a:t>
            </a:r>
            <a:r>
              <a:rPr lang="en-CA" baseline="0" dirty="0" smtClean="0"/>
              <a:t> </a:t>
            </a:r>
            <a:r>
              <a:rPr lang="en-CA" baseline="0" dirty="0" err="1" smtClean="0"/>
              <a:t>robbins</a:t>
            </a:r>
            <a:r>
              <a:rPr lang="en-CA" baseline="0" dirty="0" smtClean="0"/>
              <a:t> and </a:t>
            </a:r>
            <a:r>
              <a:rPr lang="en-CA" baseline="0" dirty="0" err="1" smtClean="0"/>
              <a:t>dunkin</a:t>
            </a:r>
            <a:r>
              <a:rPr lang="en-CA" baseline="0" dirty="0" smtClean="0"/>
              <a:t> donuts</a:t>
            </a:r>
            <a:endParaRPr lang="en-CA" dirty="0"/>
          </a:p>
        </p:txBody>
      </p:sp>
      <p:sp>
        <p:nvSpPr>
          <p:cNvPr id="4" name="Slide Number Placeholder 3"/>
          <p:cNvSpPr>
            <a:spLocks noGrp="1"/>
          </p:cNvSpPr>
          <p:nvPr>
            <p:ph type="sldNum" sz="quarter" idx="10"/>
          </p:nvPr>
        </p:nvSpPr>
        <p:spPr/>
        <p:txBody>
          <a:bodyPr/>
          <a:lstStyle/>
          <a:p>
            <a:fld id="{0092B114-D7FD-471E-BAC1-6FD520845FF4}" type="slidenum">
              <a:rPr lang="en-CA" smtClean="0"/>
              <a:pPr/>
              <a:t>38</a:t>
            </a:fld>
            <a:endParaRPr lang="en-CA"/>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See</a:t>
            </a:r>
            <a:r>
              <a:rPr lang="en-CA" baseline="0" dirty="0" smtClean="0"/>
              <a:t> a trend</a:t>
            </a:r>
          </a:p>
          <a:p>
            <a:endParaRPr lang="en-CA" baseline="0" dirty="0" smtClean="0"/>
          </a:p>
          <a:p>
            <a:pPr>
              <a:buFontTx/>
              <a:buChar char="-"/>
            </a:pPr>
            <a:r>
              <a:rPr lang="en-CA" baseline="0" dirty="0" smtClean="0"/>
              <a:t>Closing more US stores, opening more stores and licenses internationally especially in China, Canada, and Japan</a:t>
            </a:r>
          </a:p>
          <a:p>
            <a:pPr>
              <a:buFontTx/>
              <a:buChar char="-"/>
            </a:pPr>
            <a:endParaRPr lang="en-CA" dirty="0"/>
          </a:p>
        </p:txBody>
      </p:sp>
      <p:sp>
        <p:nvSpPr>
          <p:cNvPr id="4" name="Slide Number Placeholder 3"/>
          <p:cNvSpPr>
            <a:spLocks noGrp="1"/>
          </p:cNvSpPr>
          <p:nvPr>
            <p:ph type="sldNum" sz="quarter" idx="10"/>
          </p:nvPr>
        </p:nvSpPr>
        <p:spPr/>
        <p:txBody>
          <a:bodyPr/>
          <a:lstStyle/>
          <a:p>
            <a:fld id="{0092B114-D7FD-471E-BAC1-6FD520845FF4}" type="slidenum">
              <a:rPr lang="en-CA" smtClean="0"/>
              <a:pPr/>
              <a:t>54</a:t>
            </a:fld>
            <a:endParaRPr lang="en-CA"/>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b="1" dirty="0" smtClean="0"/>
              <a:t>Highly dependent</a:t>
            </a:r>
            <a:r>
              <a:rPr lang="en-CA" b="1" baseline="0" dirty="0" smtClean="0"/>
              <a:t> on performance in US </a:t>
            </a:r>
            <a:r>
              <a:rPr lang="en-CA" sz="1200" kern="1200" baseline="0" dirty="0" smtClean="0">
                <a:solidFill>
                  <a:schemeClr val="tx1"/>
                </a:solidFill>
                <a:latin typeface="+mn-lt"/>
                <a:ea typeface="+mn-ea"/>
                <a:cs typeface="+mn-cs"/>
              </a:rPr>
              <a:t>as it comprised approximately two thirds of consolidated total net revenues in</a:t>
            </a:r>
          </a:p>
          <a:p>
            <a:r>
              <a:rPr lang="en-CA" sz="1200" kern="1200" baseline="0" dirty="0" smtClean="0">
                <a:solidFill>
                  <a:schemeClr val="tx1"/>
                </a:solidFill>
                <a:latin typeface="+mn-lt"/>
                <a:ea typeface="+mn-ea"/>
                <a:cs typeface="+mn-cs"/>
              </a:rPr>
              <a:t>fiscal 2011. If revenue trends slow or decline our business and financial results could be adversely affected, and because the US segment is relatively mature</a:t>
            </a:r>
          </a:p>
          <a:p>
            <a:r>
              <a:rPr lang="en-CA" sz="1200" kern="1200" baseline="0" dirty="0" smtClean="0">
                <a:solidFill>
                  <a:schemeClr val="tx1"/>
                </a:solidFill>
                <a:latin typeface="+mn-lt"/>
                <a:ea typeface="+mn-ea"/>
                <a:cs typeface="+mn-cs"/>
              </a:rPr>
              <a:t>and produces the large majority of our operating cash flows, could result in reduced cash flows for funding the expansion of our international business and for</a:t>
            </a:r>
          </a:p>
          <a:p>
            <a:r>
              <a:rPr lang="en-CA" sz="1200" kern="1200" baseline="0" dirty="0" smtClean="0">
                <a:solidFill>
                  <a:schemeClr val="tx1"/>
                </a:solidFill>
                <a:latin typeface="+mn-lt"/>
                <a:ea typeface="+mn-ea"/>
                <a:cs typeface="+mn-cs"/>
              </a:rPr>
              <a:t>returning cash to shareholders.</a:t>
            </a:r>
          </a:p>
          <a:p>
            <a:endParaRPr lang="en-CA" sz="1200" kern="1200" baseline="0" dirty="0" smtClean="0">
              <a:solidFill>
                <a:schemeClr val="tx1"/>
              </a:solidFill>
              <a:latin typeface="+mn-lt"/>
              <a:ea typeface="+mn-ea"/>
              <a:cs typeface="+mn-cs"/>
            </a:endParaRPr>
          </a:p>
          <a:p>
            <a:r>
              <a:rPr lang="en-CA" sz="1200" kern="1200" baseline="0" dirty="0" smtClean="0">
                <a:solidFill>
                  <a:schemeClr val="tx1"/>
                </a:solidFill>
                <a:latin typeface="+mn-lt"/>
                <a:ea typeface="+mn-ea"/>
                <a:cs typeface="+mn-cs"/>
              </a:rPr>
              <a:t>However, future growth increasingly depends on the growth and sustained profitability of our international operations.</a:t>
            </a:r>
          </a:p>
          <a:p>
            <a:endParaRPr lang="en-CA" sz="1200" kern="1200" baseline="0" dirty="0" smtClean="0">
              <a:solidFill>
                <a:schemeClr val="tx1"/>
              </a:solidFill>
              <a:latin typeface="+mn-lt"/>
              <a:ea typeface="+mn-ea"/>
              <a:cs typeface="+mn-cs"/>
            </a:endParaRPr>
          </a:p>
          <a:p>
            <a:r>
              <a:rPr lang="en-CA" sz="1200" kern="1200" baseline="0" dirty="0" smtClean="0">
                <a:solidFill>
                  <a:schemeClr val="tx1"/>
                </a:solidFill>
                <a:latin typeface="+mn-lt"/>
                <a:ea typeface="+mn-ea"/>
                <a:cs typeface="+mn-cs"/>
              </a:rPr>
              <a:t>So economic conditions in the US and certain </a:t>
            </a:r>
            <a:r>
              <a:rPr lang="en-CA" sz="1200" kern="1200" baseline="0" dirty="0" err="1" smtClean="0">
                <a:solidFill>
                  <a:schemeClr val="tx1"/>
                </a:solidFill>
                <a:latin typeface="+mn-lt"/>
                <a:ea typeface="+mn-ea"/>
                <a:cs typeface="+mn-cs"/>
              </a:rPr>
              <a:t>internaional</a:t>
            </a:r>
            <a:r>
              <a:rPr lang="en-CA" sz="1200" kern="1200" baseline="0" dirty="0" smtClean="0">
                <a:solidFill>
                  <a:schemeClr val="tx1"/>
                </a:solidFill>
                <a:latin typeface="+mn-lt"/>
                <a:ea typeface="+mn-ea"/>
                <a:cs typeface="+mn-cs"/>
              </a:rPr>
              <a:t> markets could adversely affect SBs business and financial results</a:t>
            </a:r>
            <a:endParaRPr lang="en-CA" dirty="0"/>
          </a:p>
        </p:txBody>
      </p:sp>
      <p:sp>
        <p:nvSpPr>
          <p:cNvPr id="4" name="Slide Number Placeholder 3"/>
          <p:cNvSpPr>
            <a:spLocks noGrp="1"/>
          </p:cNvSpPr>
          <p:nvPr>
            <p:ph type="sldNum" sz="quarter" idx="10"/>
          </p:nvPr>
        </p:nvSpPr>
        <p:spPr/>
        <p:txBody>
          <a:bodyPr/>
          <a:lstStyle/>
          <a:p>
            <a:fld id="{0092B114-D7FD-471E-BAC1-6FD520845FF4}" type="slidenum">
              <a:rPr lang="en-CA" smtClean="0"/>
              <a:pPr/>
              <a:t>56</a:t>
            </a:fld>
            <a:endParaRPr lang="en-CA"/>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This policy</a:t>
            </a:r>
            <a:r>
              <a:rPr lang="en-CA" baseline="0" dirty="0" smtClean="0"/>
              <a:t> will have market-based risks quantified and evaluated for potential hedging</a:t>
            </a:r>
          </a:p>
          <a:p>
            <a:endParaRPr lang="en-CA" baseline="0" dirty="0" smtClean="0"/>
          </a:p>
          <a:p>
            <a:r>
              <a:rPr lang="en-CA" baseline="0" dirty="0" smtClean="0"/>
              <a:t>As well it governs the hedging instruments SBs can use </a:t>
            </a:r>
            <a:endParaRPr lang="en-CA" dirty="0"/>
          </a:p>
        </p:txBody>
      </p:sp>
      <p:sp>
        <p:nvSpPr>
          <p:cNvPr id="4" name="Slide Number Placeholder 3"/>
          <p:cNvSpPr>
            <a:spLocks noGrp="1"/>
          </p:cNvSpPr>
          <p:nvPr>
            <p:ph type="sldNum" sz="quarter" idx="10"/>
          </p:nvPr>
        </p:nvSpPr>
        <p:spPr/>
        <p:txBody>
          <a:bodyPr/>
          <a:lstStyle/>
          <a:p>
            <a:fld id="{0092B114-D7FD-471E-BAC1-6FD520845FF4}" type="slidenum">
              <a:rPr lang="en-CA" smtClean="0"/>
              <a:pPr/>
              <a:t>58</a:t>
            </a:fld>
            <a:endParaRPr lang="en-CA"/>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As well, it will monitor and limit....</a:t>
            </a:r>
          </a:p>
          <a:p>
            <a:endParaRPr lang="en-CA" dirty="0" smtClean="0"/>
          </a:p>
          <a:p>
            <a:endParaRPr lang="en-CA" dirty="0"/>
          </a:p>
        </p:txBody>
      </p:sp>
      <p:sp>
        <p:nvSpPr>
          <p:cNvPr id="4" name="Slide Number Placeholder 3"/>
          <p:cNvSpPr>
            <a:spLocks noGrp="1"/>
          </p:cNvSpPr>
          <p:nvPr>
            <p:ph type="sldNum" sz="quarter" idx="10"/>
          </p:nvPr>
        </p:nvSpPr>
        <p:spPr/>
        <p:txBody>
          <a:bodyPr/>
          <a:lstStyle/>
          <a:p>
            <a:fld id="{0092B114-D7FD-471E-BAC1-6FD520845FF4}" type="slidenum">
              <a:rPr lang="en-CA" smtClean="0"/>
              <a:pPr/>
              <a:t>59</a:t>
            </a:fld>
            <a:endParaRPr lang="en-CA"/>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Starbucks manages</a:t>
            </a:r>
            <a:r>
              <a:rPr lang="en-CA" baseline="0" dirty="0" smtClean="0"/>
              <a:t> 4 financial risks</a:t>
            </a:r>
            <a:endParaRPr lang="en-CA" dirty="0"/>
          </a:p>
        </p:txBody>
      </p:sp>
      <p:sp>
        <p:nvSpPr>
          <p:cNvPr id="4" name="Slide Number Placeholder 3"/>
          <p:cNvSpPr>
            <a:spLocks noGrp="1"/>
          </p:cNvSpPr>
          <p:nvPr>
            <p:ph type="sldNum" sz="quarter" idx="10"/>
          </p:nvPr>
        </p:nvSpPr>
        <p:spPr/>
        <p:txBody>
          <a:bodyPr/>
          <a:lstStyle/>
          <a:p>
            <a:fld id="{0092B114-D7FD-471E-BAC1-6FD520845FF4}" type="slidenum">
              <a:rPr lang="en-CA" smtClean="0"/>
              <a:pPr/>
              <a:t>60</a:t>
            </a:fld>
            <a:endParaRPr lang="en-CA"/>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CA" dirty="0" smtClean="0"/>
              <a:t>They are worried not</a:t>
            </a:r>
            <a:r>
              <a:rPr lang="en-CA" baseline="0" dirty="0" smtClean="0"/>
              <a:t> only about the price but the availability of the high quality coffee that they demand</a:t>
            </a:r>
          </a:p>
          <a:p>
            <a:endParaRPr lang="en-CA" baseline="0" dirty="0" smtClean="0"/>
          </a:p>
          <a:p>
            <a:r>
              <a:rPr lang="en-US" sz="1200" kern="1200" dirty="0" smtClean="0">
                <a:solidFill>
                  <a:schemeClr val="tx1"/>
                </a:solidFill>
                <a:latin typeface="+mn-lt"/>
                <a:ea typeface="+mn-ea"/>
                <a:cs typeface="+mn-cs"/>
              </a:rPr>
              <a:t>The price of coffee is subject to significant volatility. Although most coffee trades in the commodity market, high-altitude </a:t>
            </a:r>
            <a:r>
              <a:rPr lang="en-US" sz="1200" kern="1200" dirty="0" err="1" smtClean="0">
                <a:solidFill>
                  <a:schemeClr val="tx1"/>
                </a:solidFill>
                <a:latin typeface="+mn-lt"/>
                <a:ea typeface="+mn-ea"/>
                <a:cs typeface="+mn-cs"/>
              </a:rPr>
              <a:t>arabica</a:t>
            </a:r>
            <a:r>
              <a:rPr lang="en-US" sz="1200" kern="1200" dirty="0" smtClean="0">
                <a:solidFill>
                  <a:schemeClr val="tx1"/>
                </a:solidFill>
                <a:latin typeface="+mn-lt"/>
                <a:ea typeface="+mn-ea"/>
                <a:cs typeface="+mn-cs"/>
              </a:rPr>
              <a:t> coffee of the quality sought by Starbucks tends to trade on a negotiated basis at a premium above the "C" coffee commodity coffee price. Both the premium and the commodity price depend upon the supply and demand at the time of purchase. Supply and price can be affected by multiple factors in the producing countries, including weather, political and economic conditions. Price is also impacted by trading activities in the </a:t>
            </a:r>
            <a:r>
              <a:rPr lang="en-US" sz="1200" kern="1200" dirty="0" err="1" smtClean="0">
                <a:solidFill>
                  <a:schemeClr val="tx1"/>
                </a:solidFill>
                <a:latin typeface="+mn-lt"/>
                <a:ea typeface="+mn-ea"/>
                <a:cs typeface="+mn-cs"/>
              </a:rPr>
              <a:t>arabica</a:t>
            </a:r>
            <a:r>
              <a:rPr lang="en-US" sz="1200" kern="1200" dirty="0" smtClean="0">
                <a:solidFill>
                  <a:schemeClr val="tx1"/>
                </a:solidFill>
                <a:latin typeface="+mn-lt"/>
                <a:ea typeface="+mn-ea"/>
                <a:cs typeface="+mn-cs"/>
              </a:rPr>
              <a:t> coffee futures market, including hedge funds and commodity index funds. In addition, green coffee prices have been affected in the past, and may be affected in the future, by the actions of certain organizations and associations that have historically attempted to influence prices of green coffee through agreements establishing export quotas or by restricting coffee supplies.</a:t>
            </a:r>
            <a:endParaRPr lang="en-CA" sz="1200" kern="1200" dirty="0" smtClean="0">
              <a:solidFill>
                <a:schemeClr val="tx1"/>
              </a:solidFill>
              <a:latin typeface="+mn-lt"/>
              <a:ea typeface="+mn-ea"/>
              <a:cs typeface="+mn-cs"/>
            </a:endParaRPr>
          </a:p>
          <a:p>
            <a:endParaRPr lang="en-CA" dirty="0" smtClean="0"/>
          </a:p>
          <a:p>
            <a:endParaRPr lang="en-CA" dirty="0" smtClean="0"/>
          </a:p>
          <a:p>
            <a:r>
              <a:rPr lang="en-CA" dirty="0" smtClean="0"/>
              <a:t>In their statement,</a:t>
            </a:r>
            <a:r>
              <a:rPr lang="en-CA" baseline="0" dirty="0" smtClean="0"/>
              <a:t> they label commodity costs as a cost increase that is wholly or partially beyond our control and can only be partially hedged</a:t>
            </a:r>
            <a:endParaRPr lang="en-CA" dirty="0"/>
          </a:p>
        </p:txBody>
      </p:sp>
      <p:sp>
        <p:nvSpPr>
          <p:cNvPr id="4" name="Slide Number Placeholder 3"/>
          <p:cNvSpPr>
            <a:spLocks noGrp="1"/>
          </p:cNvSpPr>
          <p:nvPr>
            <p:ph type="sldNum" sz="quarter" idx="10"/>
          </p:nvPr>
        </p:nvSpPr>
        <p:spPr/>
        <p:txBody>
          <a:bodyPr/>
          <a:lstStyle/>
          <a:p>
            <a:fld id="{0092B114-D7FD-471E-BAC1-6FD520845FF4}" type="slidenum">
              <a:rPr lang="en-CA" smtClean="0"/>
              <a:pPr/>
              <a:t>61</a:t>
            </a:fld>
            <a:endParaRPr lang="en-CA"/>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CA" sz="1200" kern="1200" baseline="0" dirty="0" smtClean="0">
                <a:solidFill>
                  <a:schemeClr val="tx1"/>
                </a:solidFill>
                <a:latin typeface="+mn-lt"/>
                <a:ea typeface="+mn-ea"/>
                <a:cs typeface="+mn-cs"/>
              </a:rPr>
              <a:t>We purchase commodity inputs, including coffee, dairy products and diesel that are used in our operations and are subject to price fluctuations that impact our</a:t>
            </a:r>
          </a:p>
          <a:p>
            <a:r>
              <a:rPr lang="en-CA" sz="1200" kern="1200" baseline="0" dirty="0" smtClean="0">
                <a:solidFill>
                  <a:schemeClr val="tx1"/>
                </a:solidFill>
                <a:latin typeface="+mn-lt"/>
                <a:ea typeface="+mn-ea"/>
                <a:cs typeface="+mn-cs"/>
              </a:rPr>
              <a:t>financial results. </a:t>
            </a:r>
          </a:p>
          <a:p>
            <a:endParaRPr lang="en-CA" sz="1200" kern="1200" baseline="0" dirty="0" smtClean="0">
              <a:solidFill>
                <a:schemeClr val="tx1"/>
              </a:solidFill>
              <a:latin typeface="+mn-lt"/>
              <a:ea typeface="+mn-ea"/>
              <a:cs typeface="+mn-cs"/>
            </a:endParaRPr>
          </a:p>
          <a:p>
            <a:endParaRPr lang="en-CA" dirty="0" smtClean="0"/>
          </a:p>
          <a:p>
            <a:r>
              <a:rPr lang="en-CA" dirty="0" smtClean="0"/>
              <a:t>In their statement,</a:t>
            </a:r>
            <a:r>
              <a:rPr lang="en-CA" baseline="0" dirty="0" smtClean="0"/>
              <a:t> they label commodity costs as a cost increase that is wholly or partially beyond our control and can only be partially hedged</a:t>
            </a:r>
            <a:endParaRPr lang="en-CA" dirty="0" smtClean="0"/>
          </a:p>
          <a:p>
            <a:endParaRPr lang="en-CA" sz="1200" kern="1200" baseline="0" dirty="0" smtClean="0">
              <a:solidFill>
                <a:schemeClr val="tx1"/>
              </a:solidFill>
              <a:latin typeface="+mn-lt"/>
              <a:ea typeface="+mn-ea"/>
              <a:cs typeface="+mn-cs"/>
            </a:endParaRPr>
          </a:p>
          <a:p>
            <a:r>
              <a:rPr lang="en-CA" dirty="0" smtClean="0"/>
              <a:t>For fiscal</a:t>
            </a:r>
            <a:r>
              <a:rPr lang="en-CA" baseline="0" dirty="0" smtClean="0"/>
              <a:t> 2011, SB estimates that </a:t>
            </a:r>
            <a:r>
              <a:rPr lang="en-CA" dirty="0" smtClean="0"/>
              <a:t>higher commodity costs</a:t>
            </a:r>
            <a:r>
              <a:rPr lang="en-CA" baseline="0" dirty="0" smtClean="0"/>
              <a:t> </a:t>
            </a:r>
            <a:r>
              <a:rPr lang="en-CA" dirty="0" smtClean="0"/>
              <a:t>negatively impacted EPS by approximately $0.20 per share for the year, equivalent to approximately 220 basis points of operating margin. Most of the commodity pressure was related to coffee, with dairy, cocoa, sugar and fuel accounting for the rest</a:t>
            </a:r>
            <a:endParaRPr lang="en-CA" sz="1200" kern="1200" baseline="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We buy coffee using fixed-price and price-to-be-fixed purchase commitments, depending on market conditions, to secure an adequate supply of quality green coffee.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Fixed-price commitments are basically like a forward contract, fixes the price of</a:t>
            </a:r>
            <a:r>
              <a:rPr lang="en-US" sz="1200" kern="1200" baseline="0" dirty="0" smtClean="0">
                <a:solidFill>
                  <a:schemeClr val="tx1"/>
                </a:solidFill>
                <a:latin typeface="+mn-lt"/>
                <a:ea typeface="+mn-ea"/>
                <a:cs typeface="+mn-cs"/>
              </a:rPr>
              <a:t> the Arabica coffee</a:t>
            </a: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Price-to-be-fixed contracts are purchase commitments whereby the quality, quantity, delivery period, and other negotiated terms are agreed upon, but the date at which the base "C" coffee commodity price component will be fixed has not yet been established.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For these types of contracts, either Starbucks or the seller has the option to select a date on which to "fix" the base "C" coffee commodity price prior to the delivery date. Until prices are fixed, SB estimates the total cost of these purchase commitments.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As of October 2, 2011, we had a total of $1.0 billion in purchase commitments for green coffee, </a:t>
            </a:r>
            <a:r>
              <a:rPr lang="en-CA" sz="1200" kern="1200" baseline="0" dirty="0" smtClean="0">
                <a:solidFill>
                  <a:schemeClr val="tx1"/>
                </a:solidFill>
                <a:latin typeface="+mn-lt"/>
                <a:ea typeface="+mn-ea"/>
                <a:cs typeface="+mn-cs"/>
              </a:rPr>
              <a:t>$846 under fixed-price contracts and an estimated $193 million under</a:t>
            </a:r>
          </a:p>
          <a:p>
            <a:r>
              <a:rPr lang="en-CA" sz="1200" kern="1200" baseline="0" dirty="0" smtClean="0">
                <a:solidFill>
                  <a:schemeClr val="tx1"/>
                </a:solidFill>
                <a:latin typeface="+mn-lt"/>
                <a:ea typeface="+mn-ea"/>
                <a:cs typeface="+mn-cs"/>
              </a:rPr>
              <a:t>price-to-be-fixed contracts</a:t>
            </a:r>
          </a:p>
          <a:p>
            <a:endParaRPr lang="en-CA" sz="1200" kern="1200" baseline="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price-to-be-fixed contracts as of October 2, 2011 were at the </a:t>
            </a:r>
            <a:r>
              <a:rPr lang="en-US" sz="1200" b="1" kern="1200" dirty="0" smtClean="0">
                <a:solidFill>
                  <a:schemeClr val="tx1"/>
                </a:solidFill>
                <a:latin typeface="+mn-lt"/>
                <a:ea typeface="+mn-ea"/>
                <a:cs typeface="+mn-cs"/>
              </a:rPr>
              <a:t>Company's option to fix the base "C" coffee commodity price component</a:t>
            </a:r>
            <a:r>
              <a:rPr lang="en-US" sz="1200" kern="1200" dirty="0" smtClean="0">
                <a:solidFill>
                  <a:schemeClr val="tx1"/>
                </a:solidFill>
                <a:latin typeface="+mn-lt"/>
                <a:ea typeface="+mn-ea"/>
                <a:cs typeface="+mn-cs"/>
              </a:rPr>
              <a:t>. Total purchase commitments, together with existing inventory, are expected to provide an adequate supply of green coffee through fiscal 2012.</a:t>
            </a:r>
            <a:endParaRPr lang="en-CA" sz="1200" kern="1200" dirty="0" smtClean="0">
              <a:solidFill>
                <a:schemeClr val="tx1"/>
              </a:solidFill>
              <a:latin typeface="+mn-lt"/>
              <a:ea typeface="+mn-ea"/>
              <a:cs typeface="+mn-cs"/>
            </a:endParaRPr>
          </a:p>
          <a:p>
            <a:endParaRPr lang="en-CA" dirty="0" smtClean="0"/>
          </a:p>
          <a:p>
            <a:r>
              <a:rPr lang="en-CA" dirty="0" smtClean="0"/>
              <a:t>So</a:t>
            </a:r>
            <a:r>
              <a:rPr lang="en-CA" baseline="0" dirty="0" smtClean="0"/>
              <a:t> SB has the option to fix the base coffee commodity price component to secure a price that is </a:t>
            </a:r>
            <a:r>
              <a:rPr lang="en-CA" baseline="0" dirty="0" err="1" smtClean="0"/>
              <a:t>favorable</a:t>
            </a:r>
            <a:r>
              <a:rPr lang="en-CA" baseline="0" dirty="0" smtClean="0"/>
              <a:t>.</a:t>
            </a:r>
          </a:p>
          <a:p>
            <a:endParaRPr lang="en-CA" baseline="0" dirty="0" smtClean="0"/>
          </a:p>
          <a:p>
            <a:r>
              <a:rPr lang="en-CA" b="1" baseline="0" dirty="0" smtClean="0"/>
              <a:t>They have somewhat secured the price, and will have enough coffee to supply 2012 thro commitments (contracts) that work like forward contracts.</a:t>
            </a:r>
          </a:p>
          <a:p>
            <a:endParaRPr lang="en-CA" sz="1200" kern="1200" baseline="0" dirty="0" smtClean="0">
              <a:solidFill>
                <a:srgbClr val="FF0000"/>
              </a:solidFill>
              <a:latin typeface="+mn-lt"/>
              <a:ea typeface="+mn-ea"/>
              <a:cs typeface="+mn-cs"/>
            </a:endParaRPr>
          </a:p>
          <a:p>
            <a:r>
              <a:rPr lang="en-CA" sz="1200" kern="1200" baseline="0" dirty="0" smtClean="0">
                <a:solidFill>
                  <a:srgbClr val="FF0000"/>
                </a:solidFill>
                <a:latin typeface="+mn-lt"/>
                <a:ea typeface="+mn-ea"/>
                <a:cs typeface="+mn-cs"/>
              </a:rPr>
              <a:t>In addition to fixed-price and price-to-be-fixed contracts for coffee purchases, we have entered into commodity hedges to manage</a:t>
            </a:r>
          </a:p>
          <a:p>
            <a:r>
              <a:rPr lang="en-CA" sz="1200" kern="1200" baseline="0" dirty="0" smtClean="0">
                <a:solidFill>
                  <a:srgbClr val="FF0000"/>
                </a:solidFill>
                <a:latin typeface="+mn-lt"/>
                <a:ea typeface="+mn-ea"/>
                <a:cs typeface="+mn-cs"/>
              </a:rPr>
              <a:t>commodity price risk using financial derivative instruments. We performed a sensitivity analysis based on a 10% change in the underlying commodity prices</a:t>
            </a:r>
          </a:p>
          <a:p>
            <a:r>
              <a:rPr lang="en-CA" sz="1200" kern="1200" baseline="0" dirty="0" smtClean="0">
                <a:solidFill>
                  <a:srgbClr val="FF0000"/>
                </a:solidFill>
                <a:latin typeface="+mn-lt"/>
                <a:ea typeface="+mn-ea"/>
                <a:cs typeface="+mn-cs"/>
              </a:rPr>
              <a:t>of our commodity hedges, as of October 2, 2011, and determined that such a change would not have a significant impact on the fair value of these</a:t>
            </a:r>
          </a:p>
          <a:p>
            <a:r>
              <a:rPr lang="en-CA" sz="1200" kern="1200" baseline="0" dirty="0" smtClean="0">
                <a:solidFill>
                  <a:srgbClr val="FF0000"/>
                </a:solidFill>
                <a:latin typeface="+mn-lt"/>
                <a:ea typeface="+mn-ea"/>
                <a:cs typeface="+mn-cs"/>
              </a:rPr>
              <a:t>instruments. (they do not say the amount)</a:t>
            </a:r>
            <a:endParaRPr lang="en-CA" b="1" dirty="0" smtClean="0">
              <a:solidFill>
                <a:srgbClr val="FF0000"/>
              </a:solidFill>
            </a:endParaRPr>
          </a:p>
        </p:txBody>
      </p:sp>
      <p:sp>
        <p:nvSpPr>
          <p:cNvPr id="4" name="Slide Number Placeholder 3"/>
          <p:cNvSpPr>
            <a:spLocks noGrp="1"/>
          </p:cNvSpPr>
          <p:nvPr>
            <p:ph type="sldNum" sz="quarter" idx="10"/>
          </p:nvPr>
        </p:nvSpPr>
        <p:spPr/>
        <p:txBody>
          <a:bodyPr/>
          <a:lstStyle/>
          <a:p>
            <a:fld id="{0092B114-D7FD-471E-BAC1-6FD520845FF4}" type="slidenum">
              <a:rPr lang="en-CA" smtClean="0"/>
              <a:pPr/>
              <a:t>62</a:t>
            </a:fld>
            <a:endParaRPr lang="en-CA"/>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And</a:t>
            </a:r>
            <a:r>
              <a:rPr lang="en-CA" baseline="0" dirty="0" smtClean="0"/>
              <a:t> found no significant impact to SBs</a:t>
            </a:r>
            <a:endParaRPr lang="en-CA" dirty="0"/>
          </a:p>
        </p:txBody>
      </p:sp>
      <p:sp>
        <p:nvSpPr>
          <p:cNvPr id="4" name="Slide Number Placeholder 3"/>
          <p:cNvSpPr>
            <a:spLocks noGrp="1"/>
          </p:cNvSpPr>
          <p:nvPr>
            <p:ph type="sldNum" sz="quarter" idx="10"/>
          </p:nvPr>
        </p:nvSpPr>
        <p:spPr/>
        <p:txBody>
          <a:bodyPr/>
          <a:lstStyle/>
          <a:p>
            <a:fld id="{0092B114-D7FD-471E-BAC1-6FD520845FF4}" type="slidenum">
              <a:rPr lang="en-CA" smtClean="0"/>
              <a:pPr/>
              <a:t>64</a:t>
            </a:fld>
            <a:endParaRPr lang="en-CA"/>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0092B114-D7FD-471E-BAC1-6FD520845FF4}" type="slidenum">
              <a:rPr lang="en-CA" smtClean="0"/>
              <a:pPr/>
              <a:t>65</a:t>
            </a:fld>
            <a:endParaRPr lang="en-CA"/>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Most of revenues</a:t>
            </a:r>
            <a:r>
              <a:rPr lang="en-CA" baseline="0" dirty="0" smtClean="0"/>
              <a:t> and costs comes from US operations</a:t>
            </a:r>
          </a:p>
          <a:p>
            <a:endParaRPr lang="en-CA" baseline="0" dirty="0" smtClean="0"/>
          </a:p>
          <a:p>
            <a:r>
              <a:rPr lang="en-CA" baseline="0" dirty="0" smtClean="0"/>
              <a:t>The majority of transactions from international operations are done in the CAD, pound, Euro, and the yen</a:t>
            </a:r>
          </a:p>
          <a:p>
            <a:endParaRPr lang="en-CA" baseline="0" dirty="0" smtClean="0"/>
          </a:p>
          <a:p>
            <a:endParaRPr lang="en-CA" dirty="0"/>
          </a:p>
        </p:txBody>
      </p:sp>
      <p:sp>
        <p:nvSpPr>
          <p:cNvPr id="4" name="Slide Number Placeholder 3"/>
          <p:cNvSpPr>
            <a:spLocks noGrp="1"/>
          </p:cNvSpPr>
          <p:nvPr>
            <p:ph type="sldNum" sz="quarter" idx="10"/>
          </p:nvPr>
        </p:nvSpPr>
        <p:spPr/>
        <p:txBody>
          <a:bodyPr/>
          <a:lstStyle/>
          <a:p>
            <a:fld id="{0092B114-D7FD-471E-BAC1-6FD520845FF4}" type="slidenum">
              <a:rPr lang="en-CA" smtClean="0"/>
              <a:pPr/>
              <a:t>66</a:t>
            </a:fld>
            <a:endParaRPr lang="en-C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Drive store</a:t>
            </a:r>
            <a:r>
              <a:rPr lang="en-CA" baseline="0" dirty="0" smtClean="0"/>
              <a:t> traffic with good product mix, store atmosphere, free </a:t>
            </a:r>
            <a:r>
              <a:rPr lang="en-CA" baseline="0" dirty="0" err="1" smtClean="0"/>
              <a:t>wifi</a:t>
            </a:r>
            <a:r>
              <a:rPr lang="en-CA" baseline="0" dirty="0" smtClean="0"/>
              <a:t> etc</a:t>
            </a:r>
            <a:endParaRPr lang="en-CA" dirty="0"/>
          </a:p>
        </p:txBody>
      </p:sp>
      <p:sp>
        <p:nvSpPr>
          <p:cNvPr id="4" name="Slide Number Placeholder 3"/>
          <p:cNvSpPr>
            <a:spLocks noGrp="1"/>
          </p:cNvSpPr>
          <p:nvPr>
            <p:ph type="sldNum" sz="quarter" idx="10"/>
          </p:nvPr>
        </p:nvSpPr>
        <p:spPr/>
        <p:txBody>
          <a:bodyPr/>
          <a:lstStyle/>
          <a:p>
            <a:fld id="{0092B114-D7FD-471E-BAC1-6FD520845FF4}" type="slidenum">
              <a:rPr lang="en-CA" smtClean="0"/>
              <a:pPr/>
              <a:t>40</a:t>
            </a:fld>
            <a:endParaRPr lang="en-CA"/>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sz="1200" kern="1200" baseline="0" dirty="0" smtClean="0">
                <a:solidFill>
                  <a:schemeClr val="tx1"/>
                </a:solidFill>
                <a:latin typeface="+mn-lt"/>
                <a:ea typeface="+mn-ea"/>
                <a:cs typeface="+mn-cs"/>
              </a:rPr>
              <a:t>As of October 2, 2011, we had forward foreign exchange contracts that hedge portions of anticipated international revenue streams and inventory purchases.</a:t>
            </a:r>
          </a:p>
          <a:p>
            <a:r>
              <a:rPr lang="en-CA" sz="1200" kern="1200" baseline="0" dirty="0" smtClean="0">
                <a:solidFill>
                  <a:schemeClr val="tx1"/>
                </a:solidFill>
                <a:latin typeface="+mn-lt"/>
                <a:ea typeface="+mn-ea"/>
                <a:cs typeface="+mn-cs"/>
              </a:rPr>
              <a:t>In addition, we had forward foreign exchange contracts that qualify as accounting hedges of our net investment in Starbucks Japan to minimize foreign</a:t>
            </a:r>
          </a:p>
          <a:p>
            <a:r>
              <a:rPr lang="en-CA" sz="1200" kern="1200" baseline="0" dirty="0" smtClean="0">
                <a:solidFill>
                  <a:schemeClr val="tx1"/>
                </a:solidFill>
                <a:latin typeface="+mn-lt"/>
                <a:ea typeface="+mn-ea"/>
                <a:cs typeface="+mn-cs"/>
              </a:rPr>
              <a:t>currency exposure.</a:t>
            </a:r>
          </a:p>
          <a:p>
            <a:endParaRPr lang="en-CA" sz="1200" kern="1200" baseline="0" dirty="0" smtClean="0">
              <a:solidFill>
                <a:schemeClr val="tx1"/>
              </a:solidFill>
              <a:latin typeface="+mn-lt"/>
              <a:ea typeface="+mn-ea"/>
              <a:cs typeface="+mn-cs"/>
            </a:endParaRPr>
          </a:p>
          <a:p>
            <a:r>
              <a:rPr lang="en-CA" sz="1200" kern="1200" baseline="0" dirty="0" smtClean="0">
                <a:solidFill>
                  <a:schemeClr val="tx1"/>
                </a:solidFill>
                <a:latin typeface="+mn-lt"/>
                <a:ea typeface="+mn-ea"/>
                <a:cs typeface="+mn-cs"/>
              </a:rPr>
              <a:t>Starbucks also had forward foreign exchange contracts that are not designated as hedging instruments for accounting purposes (free standing derivatives), but</a:t>
            </a:r>
          </a:p>
          <a:p>
            <a:r>
              <a:rPr lang="en-CA" sz="1200" kern="1200" baseline="0" dirty="0" smtClean="0">
                <a:solidFill>
                  <a:schemeClr val="tx1"/>
                </a:solidFill>
                <a:latin typeface="+mn-lt"/>
                <a:ea typeface="+mn-ea"/>
                <a:cs typeface="+mn-cs"/>
              </a:rPr>
              <a:t>which largely offset the financial impact of translating certain foreign currency denominated payables and receivables. Increases or decreases in the fair value</a:t>
            </a:r>
          </a:p>
          <a:p>
            <a:r>
              <a:rPr lang="en-CA" sz="1200" kern="1200" baseline="0" dirty="0" smtClean="0">
                <a:solidFill>
                  <a:schemeClr val="tx1"/>
                </a:solidFill>
                <a:latin typeface="+mn-lt"/>
                <a:ea typeface="+mn-ea"/>
                <a:cs typeface="+mn-cs"/>
              </a:rPr>
              <a:t>of these derivatives are generally offset by corresponding decreases or increases in the US dollar value of our foreign currency denominated payables and</a:t>
            </a:r>
          </a:p>
          <a:p>
            <a:r>
              <a:rPr lang="en-CA" sz="1200" kern="1200" baseline="0" dirty="0" smtClean="0">
                <a:solidFill>
                  <a:schemeClr val="tx1"/>
                </a:solidFill>
                <a:latin typeface="+mn-lt"/>
                <a:ea typeface="+mn-ea"/>
                <a:cs typeface="+mn-cs"/>
              </a:rPr>
              <a:t>receivables (i.e. "hedged items") that would occur within the period.</a:t>
            </a:r>
          </a:p>
          <a:p>
            <a:endParaRPr lang="en-CA" sz="1200" kern="1200" baseline="0" dirty="0" smtClean="0">
              <a:solidFill>
                <a:schemeClr val="tx1"/>
              </a:solidFill>
              <a:latin typeface="+mn-lt"/>
              <a:ea typeface="+mn-ea"/>
              <a:cs typeface="+mn-cs"/>
            </a:endParaRPr>
          </a:p>
          <a:p>
            <a:r>
              <a:rPr lang="en-CA" sz="1200" kern="1200" baseline="0" dirty="0" smtClean="0">
                <a:solidFill>
                  <a:schemeClr val="tx1"/>
                </a:solidFill>
                <a:latin typeface="+mn-lt"/>
                <a:ea typeface="+mn-ea"/>
                <a:cs typeface="+mn-cs"/>
              </a:rPr>
              <a:t>The following table summarizes the potential impact as of October 2, 2011 to Starbucks future net earnings from</a:t>
            </a:r>
          </a:p>
          <a:p>
            <a:r>
              <a:rPr lang="en-CA" sz="1200" kern="1200" baseline="0" dirty="0" smtClean="0">
                <a:solidFill>
                  <a:schemeClr val="tx1"/>
                </a:solidFill>
                <a:latin typeface="+mn-lt"/>
                <a:ea typeface="+mn-ea"/>
                <a:cs typeface="+mn-cs"/>
              </a:rPr>
              <a:t>changes in the fair value of these derivative financial instruments due in turn to a change in the value of the US dollar as compared to the level of foreign</a:t>
            </a:r>
          </a:p>
          <a:p>
            <a:r>
              <a:rPr lang="en-CA" sz="1200" kern="1200" baseline="0" dirty="0" smtClean="0">
                <a:solidFill>
                  <a:schemeClr val="tx1"/>
                </a:solidFill>
                <a:latin typeface="+mn-lt"/>
                <a:ea typeface="+mn-ea"/>
                <a:cs typeface="+mn-cs"/>
              </a:rPr>
              <a:t>exchange rates. The information provided below relates only to the hedging instruments and does not represent the corresponding changes in the underlying</a:t>
            </a:r>
          </a:p>
          <a:p>
            <a:r>
              <a:rPr lang="en-CA" sz="1200" kern="1200" baseline="0" dirty="0" smtClean="0">
                <a:solidFill>
                  <a:schemeClr val="tx1"/>
                </a:solidFill>
                <a:latin typeface="+mn-lt"/>
                <a:ea typeface="+mn-ea"/>
                <a:cs typeface="+mn-cs"/>
              </a:rPr>
              <a:t>hedged items (</a:t>
            </a:r>
            <a:r>
              <a:rPr lang="en-CA" sz="1200" i="1" kern="1200" baseline="0" dirty="0" smtClean="0">
                <a:solidFill>
                  <a:schemeClr val="tx1"/>
                </a:solidFill>
                <a:latin typeface="+mn-lt"/>
                <a:ea typeface="+mn-ea"/>
                <a:cs typeface="+mn-cs"/>
              </a:rPr>
              <a:t>in millions):</a:t>
            </a:r>
          </a:p>
        </p:txBody>
      </p:sp>
      <p:sp>
        <p:nvSpPr>
          <p:cNvPr id="4" name="Slide Number Placeholder 3"/>
          <p:cNvSpPr>
            <a:spLocks noGrp="1"/>
          </p:cNvSpPr>
          <p:nvPr>
            <p:ph type="sldNum" sz="quarter" idx="10"/>
          </p:nvPr>
        </p:nvSpPr>
        <p:spPr/>
        <p:txBody>
          <a:bodyPr/>
          <a:lstStyle/>
          <a:p>
            <a:fld id="{0092B114-D7FD-471E-BAC1-6FD520845FF4}" type="slidenum">
              <a:rPr lang="en-CA" smtClean="0"/>
              <a:pPr/>
              <a:t>67</a:t>
            </a:fld>
            <a:endParaRPr lang="en-CA"/>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sz="1200" kern="1200" baseline="0" dirty="0" smtClean="0">
              <a:solidFill>
                <a:schemeClr val="tx1"/>
              </a:solidFill>
              <a:latin typeface="+mn-lt"/>
              <a:ea typeface="+mn-ea"/>
              <a:cs typeface="+mn-cs"/>
            </a:endParaRPr>
          </a:p>
          <a:p>
            <a:r>
              <a:rPr lang="en-CA" sz="1200" kern="1200" baseline="0" dirty="0" smtClean="0">
                <a:solidFill>
                  <a:schemeClr val="tx1"/>
                </a:solidFill>
                <a:latin typeface="+mn-lt"/>
                <a:ea typeface="+mn-ea"/>
                <a:cs typeface="+mn-cs"/>
              </a:rPr>
              <a:t>We also have a trading securities portfolio, which is comprised of marketable equity mutual funds and equity exchange-traded funds. Trading securities are</a:t>
            </a:r>
          </a:p>
          <a:p>
            <a:r>
              <a:rPr lang="en-CA" sz="1200" kern="1200" baseline="0" dirty="0" smtClean="0">
                <a:solidFill>
                  <a:schemeClr val="tx1"/>
                </a:solidFill>
                <a:latin typeface="+mn-lt"/>
                <a:ea typeface="+mn-ea"/>
                <a:cs typeface="+mn-cs"/>
              </a:rPr>
              <a:t>recorded at fair value with unrealized holding gains and losses included in net earnings.</a:t>
            </a:r>
          </a:p>
          <a:p>
            <a:endParaRPr lang="en-CA" dirty="0" smtClean="0"/>
          </a:p>
          <a:p>
            <a:r>
              <a:rPr lang="en-CA" sz="1200" kern="1200" baseline="0" dirty="0" smtClean="0">
                <a:solidFill>
                  <a:schemeClr val="tx1"/>
                </a:solidFill>
                <a:latin typeface="+mn-lt"/>
                <a:ea typeface="+mn-ea"/>
                <a:cs typeface="+mn-cs"/>
              </a:rPr>
              <a:t>performed a sensitivity analysis based on a 10% change in the underlying equity prices of our investments as of October 2, 2011</a:t>
            </a:r>
          </a:p>
          <a:p>
            <a:r>
              <a:rPr lang="en-CA" sz="1200" kern="1200" baseline="0" dirty="0" smtClean="0">
                <a:solidFill>
                  <a:schemeClr val="tx1"/>
                </a:solidFill>
                <a:latin typeface="+mn-lt"/>
                <a:ea typeface="+mn-ea"/>
                <a:cs typeface="+mn-cs"/>
              </a:rPr>
              <a:t>and determined that such a change would not have a significant impact on the fair value of these instruments.</a:t>
            </a:r>
          </a:p>
        </p:txBody>
      </p:sp>
      <p:sp>
        <p:nvSpPr>
          <p:cNvPr id="4" name="Slide Number Placeholder 3"/>
          <p:cNvSpPr>
            <a:spLocks noGrp="1"/>
          </p:cNvSpPr>
          <p:nvPr>
            <p:ph type="sldNum" sz="quarter" idx="10"/>
          </p:nvPr>
        </p:nvSpPr>
        <p:spPr/>
        <p:txBody>
          <a:bodyPr/>
          <a:lstStyle/>
          <a:p>
            <a:fld id="{0092B114-D7FD-471E-BAC1-6FD520845FF4}" type="slidenum">
              <a:rPr lang="en-CA" smtClean="0"/>
              <a:pPr/>
              <a:t>68</a:t>
            </a:fld>
            <a:endParaRPr lang="en-CA"/>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t>Sensitivity</a:t>
            </a:r>
            <a:r>
              <a:rPr lang="en-CA" baseline="0" dirty="0" smtClean="0"/>
              <a:t> analysis of a 100 basis point, or 1%, change in interest rates to the value of SB debt</a:t>
            </a:r>
            <a:endParaRPr lang="en-CA" dirty="0" smtClean="0"/>
          </a:p>
          <a:p>
            <a:endParaRPr lang="en-CA" dirty="0"/>
          </a:p>
        </p:txBody>
      </p:sp>
      <p:sp>
        <p:nvSpPr>
          <p:cNvPr id="4" name="Slide Number Placeholder 3"/>
          <p:cNvSpPr>
            <a:spLocks noGrp="1"/>
          </p:cNvSpPr>
          <p:nvPr>
            <p:ph type="sldNum" sz="quarter" idx="10"/>
          </p:nvPr>
        </p:nvSpPr>
        <p:spPr/>
        <p:txBody>
          <a:bodyPr/>
          <a:lstStyle/>
          <a:p>
            <a:fld id="{0092B114-D7FD-471E-BAC1-6FD520845FF4}" type="slidenum">
              <a:rPr lang="en-CA" smtClean="0"/>
              <a:pPr/>
              <a:t>69</a:t>
            </a:fld>
            <a:endParaRPr lang="en-CA"/>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SB also has interest</a:t>
            </a:r>
            <a:r>
              <a:rPr lang="en-CA" baseline="0" dirty="0" smtClean="0"/>
              <a:t> rate exposure on their available-for-sale securities as its mostly comprised of fixed-income instruments. And the main objective of these it is to preserve capital and liquidity.</a:t>
            </a:r>
          </a:p>
          <a:p>
            <a:endParaRPr lang="en-CA" baseline="0" dirty="0" smtClean="0"/>
          </a:p>
          <a:p>
            <a:endParaRPr lang="en-CA" baseline="0" dirty="0" smtClean="0"/>
          </a:p>
          <a:p>
            <a:r>
              <a:rPr lang="en-CA" dirty="0" smtClean="0"/>
              <a:t>performed a sensitivity analysis based on a 100 basis point change in the underlying interest rate of our available-for-sale securities as of October 2, 2011, and</a:t>
            </a:r>
          </a:p>
          <a:p>
            <a:r>
              <a:rPr lang="en-CA" dirty="0" smtClean="0"/>
              <a:t>determined that such a change would not have a significant impact on the fair value of these instruments</a:t>
            </a:r>
            <a:endParaRPr lang="en-CA" dirty="0"/>
          </a:p>
        </p:txBody>
      </p:sp>
      <p:sp>
        <p:nvSpPr>
          <p:cNvPr id="4" name="Slide Number Placeholder 3"/>
          <p:cNvSpPr>
            <a:spLocks noGrp="1"/>
          </p:cNvSpPr>
          <p:nvPr>
            <p:ph type="sldNum" sz="quarter" idx="10"/>
          </p:nvPr>
        </p:nvSpPr>
        <p:spPr/>
        <p:txBody>
          <a:bodyPr/>
          <a:lstStyle/>
          <a:p>
            <a:fld id="{0092B114-D7FD-471E-BAC1-6FD520845FF4}" type="slidenum">
              <a:rPr lang="en-CA" smtClean="0"/>
              <a:pPr/>
              <a:t>70</a:t>
            </a:fld>
            <a:endParaRPr lang="en-CA"/>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CA" sz="1200" kern="1200" baseline="0" dirty="0" smtClean="0">
                <a:solidFill>
                  <a:schemeClr val="tx1"/>
                </a:solidFill>
                <a:latin typeface="+mn-lt"/>
                <a:ea typeface="+mn-ea"/>
                <a:cs typeface="+mn-cs"/>
              </a:rPr>
              <a:t>Starbucks and certain subsidiaries enter into cash flow derivative instruments to hedge portions of anticipated revenue streams and inventory purchases in</a:t>
            </a:r>
          </a:p>
          <a:p>
            <a:r>
              <a:rPr lang="en-CA" sz="1200" kern="1200" baseline="0" dirty="0" smtClean="0">
                <a:solidFill>
                  <a:schemeClr val="tx1"/>
                </a:solidFill>
                <a:latin typeface="+mn-lt"/>
                <a:ea typeface="+mn-ea"/>
                <a:cs typeface="+mn-cs"/>
              </a:rPr>
              <a:t>currencies other than the entity's functional currency. Outstanding forward contracts, which comprise the majority of our derivative instruments, hedge</a:t>
            </a:r>
          </a:p>
          <a:p>
            <a:r>
              <a:rPr lang="en-CA" sz="1200" kern="1200" baseline="0" dirty="0" smtClean="0">
                <a:solidFill>
                  <a:schemeClr val="tx1"/>
                </a:solidFill>
                <a:latin typeface="+mn-lt"/>
                <a:ea typeface="+mn-ea"/>
                <a:cs typeface="+mn-cs"/>
              </a:rPr>
              <a:t>monthly forecasted revenue transactions denominated in Japanese yen and Canadian dollars, as well as forecasted inventory purchases denominated in US</a:t>
            </a:r>
          </a:p>
          <a:p>
            <a:r>
              <a:rPr lang="en-CA" sz="1200" kern="1200" baseline="0" dirty="0" smtClean="0">
                <a:solidFill>
                  <a:schemeClr val="tx1"/>
                </a:solidFill>
                <a:latin typeface="+mn-lt"/>
                <a:ea typeface="+mn-ea"/>
                <a:cs typeface="+mn-cs"/>
              </a:rPr>
              <a:t>dollars for foreign operations.</a:t>
            </a:r>
          </a:p>
          <a:p>
            <a:endParaRPr lang="en-CA" sz="1200" kern="1200" baseline="0" dirty="0" smtClean="0">
              <a:solidFill>
                <a:schemeClr val="tx1"/>
              </a:solidFill>
              <a:latin typeface="+mn-lt"/>
              <a:ea typeface="+mn-ea"/>
              <a:cs typeface="+mn-cs"/>
            </a:endParaRPr>
          </a:p>
          <a:p>
            <a:r>
              <a:rPr lang="en-CA" sz="1200" kern="1200" baseline="0" dirty="0" smtClean="0">
                <a:solidFill>
                  <a:schemeClr val="tx1"/>
                </a:solidFill>
                <a:latin typeface="+mn-lt"/>
                <a:ea typeface="+mn-ea"/>
                <a:cs typeface="+mn-cs"/>
              </a:rPr>
              <a:t>Net investment derivative instruments are used to hedge our equity method investment in Starbucks Coffee Japan, Ltd. ("Starbucks Japan") as well as our net</a:t>
            </a:r>
          </a:p>
          <a:p>
            <a:r>
              <a:rPr lang="en-CA" sz="1200" kern="1200" baseline="0" dirty="0" smtClean="0">
                <a:solidFill>
                  <a:schemeClr val="tx1"/>
                </a:solidFill>
                <a:latin typeface="+mn-lt"/>
                <a:ea typeface="+mn-ea"/>
                <a:cs typeface="+mn-cs"/>
              </a:rPr>
              <a:t>investments in our Canada, UK and China subsidiaries, to minimize foreign currency exposure.</a:t>
            </a:r>
          </a:p>
          <a:p>
            <a:endParaRPr lang="en-CA" sz="1200" kern="1200" baseline="0" dirty="0" smtClean="0">
              <a:solidFill>
                <a:schemeClr val="tx1"/>
              </a:solidFill>
              <a:latin typeface="+mn-lt"/>
              <a:ea typeface="+mn-ea"/>
              <a:cs typeface="+mn-cs"/>
            </a:endParaRPr>
          </a:p>
          <a:p>
            <a:r>
              <a:rPr lang="en-CA" sz="1200" kern="1200" baseline="0" dirty="0" smtClean="0">
                <a:solidFill>
                  <a:schemeClr val="tx1"/>
                </a:solidFill>
                <a:latin typeface="+mn-lt"/>
                <a:ea typeface="+mn-ea"/>
                <a:cs typeface="+mn-cs"/>
              </a:rPr>
              <a:t>To mitigate the translation risk of certain balance sheet items, we enter into certain foreign currency forward contracts that are not designated as hedging</a:t>
            </a:r>
          </a:p>
          <a:p>
            <a:r>
              <a:rPr lang="en-CA" sz="1200" kern="1200" baseline="0" dirty="0" smtClean="0">
                <a:solidFill>
                  <a:schemeClr val="tx1"/>
                </a:solidFill>
                <a:latin typeface="+mn-lt"/>
                <a:ea typeface="+mn-ea"/>
                <a:cs typeface="+mn-cs"/>
              </a:rPr>
              <a:t>instruments. These contracts are recorded at fair value</a:t>
            </a:r>
          </a:p>
          <a:p>
            <a:r>
              <a:rPr lang="en-CA" sz="1200" kern="1200" baseline="0" dirty="0" smtClean="0">
                <a:solidFill>
                  <a:schemeClr val="tx1"/>
                </a:solidFill>
                <a:latin typeface="+mn-lt"/>
                <a:ea typeface="+mn-ea"/>
                <a:cs typeface="+mn-cs"/>
              </a:rPr>
              <a:t>Gains and losses from these instruments are largely offset by the financial impact of translating foreign currency denominated payables and receivables,</a:t>
            </a:r>
          </a:p>
          <a:p>
            <a:endParaRPr lang="en-CA" sz="1200" kern="1200" baseline="0" dirty="0" smtClean="0">
              <a:solidFill>
                <a:schemeClr val="tx1"/>
              </a:solidFill>
              <a:latin typeface="+mn-lt"/>
              <a:ea typeface="+mn-ea"/>
              <a:cs typeface="+mn-cs"/>
            </a:endParaRPr>
          </a:p>
          <a:p>
            <a:r>
              <a:rPr lang="en-CA" sz="1200" kern="1200" baseline="0" dirty="0" smtClean="0">
                <a:solidFill>
                  <a:schemeClr val="tx1"/>
                </a:solidFill>
                <a:latin typeface="+mn-lt"/>
                <a:ea typeface="+mn-ea"/>
                <a:cs typeface="+mn-cs"/>
              </a:rPr>
              <a:t>We also enter into certain swap and futures contracts that are not designated as hedging instruments to mitigate the price uncertainty of a portion of our future</a:t>
            </a:r>
          </a:p>
          <a:p>
            <a:r>
              <a:rPr lang="en-CA" sz="1200" kern="1200" baseline="0" dirty="0" smtClean="0">
                <a:solidFill>
                  <a:schemeClr val="tx1"/>
                </a:solidFill>
                <a:latin typeface="+mn-lt"/>
                <a:ea typeface="+mn-ea"/>
                <a:cs typeface="+mn-cs"/>
              </a:rPr>
              <a:t>purchases of dairy products and diesel fuel. These contracts are recorded at fair value, with the changes in fair value recognized in net interest income and</a:t>
            </a:r>
          </a:p>
          <a:p>
            <a:r>
              <a:rPr lang="en-CA" sz="1200" kern="1200" baseline="0" dirty="0" smtClean="0">
                <a:solidFill>
                  <a:schemeClr val="tx1"/>
                </a:solidFill>
                <a:latin typeface="+mn-lt"/>
                <a:ea typeface="+mn-ea"/>
                <a:cs typeface="+mn-cs"/>
              </a:rPr>
              <a:t>other on the consolidated statements of earnings.</a:t>
            </a:r>
            <a:endParaRPr lang="en-CA" dirty="0"/>
          </a:p>
        </p:txBody>
      </p:sp>
      <p:sp>
        <p:nvSpPr>
          <p:cNvPr id="4" name="Slide Number Placeholder 3"/>
          <p:cNvSpPr>
            <a:spLocks noGrp="1"/>
          </p:cNvSpPr>
          <p:nvPr>
            <p:ph type="sldNum" sz="quarter" idx="10"/>
          </p:nvPr>
        </p:nvSpPr>
        <p:spPr/>
        <p:txBody>
          <a:bodyPr/>
          <a:lstStyle/>
          <a:p>
            <a:fld id="{0092B114-D7FD-471E-BAC1-6FD520845FF4}" type="slidenum">
              <a:rPr lang="en-CA" smtClean="0"/>
              <a:pPr/>
              <a:t>71</a:t>
            </a:fld>
            <a:endParaRPr lang="en-CA"/>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endParaRPr lang="en-CA" dirty="0"/>
          </a:p>
        </p:txBody>
      </p:sp>
      <p:sp>
        <p:nvSpPr>
          <p:cNvPr id="4" name="Slide Number Placeholder 3"/>
          <p:cNvSpPr>
            <a:spLocks noGrp="1"/>
          </p:cNvSpPr>
          <p:nvPr>
            <p:ph type="sldNum" sz="quarter" idx="10"/>
          </p:nvPr>
        </p:nvSpPr>
        <p:spPr/>
        <p:txBody>
          <a:bodyPr/>
          <a:lstStyle/>
          <a:p>
            <a:fld id="{9C7939E4-C9A4-40E3-93FB-834BCE3502C8}" type="slidenum">
              <a:rPr lang="en-CA" smtClean="0"/>
              <a:pPr/>
              <a:t>74</a:t>
            </a:fld>
            <a:endParaRPr lang="en-CA"/>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endParaRPr lang="en-CA" dirty="0"/>
          </a:p>
        </p:txBody>
      </p:sp>
      <p:sp>
        <p:nvSpPr>
          <p:cNvPr id="4" name="Slide Number Placeholder 3"/>
          <p:cNvSpPr>
            <a:spLocks noGrp="1"/>
          </p:cNvSpPr>
          <p:nvPr>
            <p:ph type="sldNum" sz="quarter" idx="10"/>
          </p:nvPr>
        </p:nvSpPr>
        <p:spPr/>
        <p:txBody>
          <a:bodyPr/>
          <a:lstStyle/>
          <a:p>
            <a:fld id="{9C7939E4-C9A4-40E3-93FB-834BCE3502C8}" type="slidenum">
              <a:rPr lang="en-CA" smtClean="0"/>
              <a:pPr/>
              <a:t>75</a:t>
            </a:fld>
            <a:endParaRPr lang="en-CA"/>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9C7939E4-C9A4-40E3-93FB-834BCE3502C8}" type="slidenum">
              <a:rPr lang="en-CA" smtClean="0"/>
              <a:pPr/>
              <a:t>76</a:t>
            </a:fld>
            <a:endParaRPr lang="en-CA"/>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endParaRPr lang="en-CA" dirty="0"/>
          </a:p>
        </p:txBody>
      </p:sp>
      <p:sp>
        <p:nvSpPr>
          <p:cNvPr id="4" name="Slide Number Placeholder 3"/>
          <p:cNvSpPr>
            <a:spLocks noGrp="1"/>
          </p:cNvSpPr>
          <p:nvPr>
            <p:ph type="sldNum" sz="quarter" idx="10"/>
          </p:nvPr>
        </p:nvSpPr>
        <p:spPr/>
        <p:txBody>
          <a:bodyPr/>
          <a:lstStyle/>
          <a:p>
            <a:fld id="{9C7939E4-C9A4-40E3-93FB-834BCE3502C8}" type="slidenum">
              <a:rPr lang="en-CA" smtClean="0"/>
              <a:pPr/>
              <a:t>77</a:t>
            </a:fld>
            <a:endParaRPr lang="en-CA"/>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9C7939E4-C9A4-40E3-93FB-834BCE3502C8}" type="slidenum">
              <a:rPr lang="en-CA" smtClean="0"/>
              <a:pPr/>
              <a:t>78</a:t>
            </a:fld>
            <a:endParaRPr lang="en-C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Government</a:t>
            </a:r>
            <a:r>
              <a:rPr lang="en-CA" baseline="0" dirty="0" smtClean="0"/>
              <a:t> regulations </a:t>
            </a:r>
            <a:r>
              <a:rPr lang="en-CA" baseline="0" dirty="0" err="1" smtClean="0"/>
              <a:t>especailly</a:t>
            </a:r>
            <a:r>
              <a:rPr lang="en-CA" baseline="0" dirty="0" smtClean="0"/>
              <a:t> for SBs since it has expanded to many different countries with their own regulations</a:t>
            </a:r>
            <a:endParaRPr lang="en-CA" dirty="0"/>
          </a:p>
        </p:txBody>
      </p:sp>
      <p:sp>
        <p:nvSpPr>
          <p:cNvPr id="4" name="Slide Number Placeholder 3"/>
          <p:cNvSpPr>
            <a:spLocks noGrp="1"/>
          </p:cNvSpPr>
          <p:nvPr>
            <p:ph type="sldNum" sz="quarter" idx="10"/>
          </p:nvPr>
        </p:nvSpPr>
        <p:spPr/>
        <p:txBody>
          <a:bodyPr/>
          <a:lstStyle/>
          <a:p>
            <a:fld id="{0092B114-D7FD-471E-BAC1-6FD520845FF4}" type="slidenum">
              <a:rPr lang="en-CA" smtClean="0"/>
              <a:pPr/>
              <a:t>42</a:t>
            </a:fld>
            <a:endParaRPr lang="en-CA"/>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endParaRPr lang="en-US" dirty="0" smtClean="0"/>
          </a:p>
        </p:txBody>
      </p:sp>
      <p:sp>
        <p:nvSpPr>
          <p:cNvPr id="4" name="Slide Number Placeholder 3"/>
          <p:cNvSpPr>
            <a:spLocks noGrp="1"/>
          </p:cNvSpPr>
          <p:nvPr>
            <p:ph type="sldNum" sz="quarter" idx="10"/>
          </p:nvPr>
        </p:nvSpPr>
        <p:spPr/>
        <p:txBody>
          <a:bodyPr/>
          <a:lstStyle/>
          <a:p>
            <a:fld id="{9C7939E4-C9A4-40E3-93FB-834BCE3502C8}" type="slidenum">
              <a:rPr lang="en-CA" smtClean="0"/>
              <a:pPr/>
              <a:t>79</a:t>
            </a:fld>
            <a:endParaRPr lang="en-CA"/>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9C7939E4-C9A4-40E3-93FB-834BCE3502C8}" type="slidenum">
              <a:rPr lang="en-CA" smtClean="0"/>
              <a:pPr/>
              <a:t>81</a:t>
            </a:fld>
            <a:endParaRPr lang="en-CA"/>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9C7939E4-C9A4-40E3-93FB-834BCE3502C8}" type="slidenum">
              <a:rPr lang="en-CA" smtClean="0"/>
              <a:pPr/>
              <a:t>82</a:t>
            </a:fld>
            <a:endParaRPr lang="en-CA"/>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9C7939E4-C9A4-40E3-93FB-834BCE3502C8}" type="slidenum">
              <a:rPr lang="en-CA" smtClean="0"/>
              <a:pPr/>
              <a:t>83</a:t>
            </a:fld>
            <a:endParaRPr lang="en-CA"/>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9C7939E4-C9A4-40E3-93FB-834BCE3502C8}" type="slidenum">
              <a:rPr lang="en-CA" smtClean="0"/>
              <a:pPr/>
              <a:t>86</a:t>
            </a:fld>
            <a:endParaRPr lang="en-CA"/>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9C7939E4-C9A4-40E3-93FB-834BCE3502C8}" type="slidenum">
              <a:rPr lang="en-CA" smtClean="0"/>
              <a:pPr/>
              <a:t>87</a:t>
            </a:fld>
            <a:endParaRPr lang="en-CA"/>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9C7939E4-C9A4-40E3-93FB-834BCE3502C8}" type="slidenum">
              <a:rPr lang="en-CA" smtClean="0"/>
              <a:pPr/>
              <a:t>88</a:t>
            </a:fld>
            <a:endParaRPr lang="en-CA"/>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9C7939E4-C9A4-40E3-93FB-834BCE3502C8}" type="slidenum">
              <a:rPr lang="en-CA" smtClean="0"/>
              <a:pPr/>
              <a:t>89</a:t>
            </a:fld>
            <a:endParaRPr lang="en-CA"/>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9C7939E4-C9A4-40E3-93FB-834BCE3502C8}" type="slidenum">
              <a:rPr lang="en-CA" smtClean="0"/>
              <a:pPr/>
              <a:t>90</a:t>
            </a:fld>
            <a:endParaRPr lang="en-CA"/>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9C7939E4-C9A4-40E3-93FB-834BCE3502C8}" type="slidenum">
              <a:rPr lang="en-CA" smtClean="0"/>
              <a:pPr/>
              <a:t>91</a:t>
            </a:fld>
            <a:endParaRPr lang="en-CA"/>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To achieve their objective,</a:t>
            </a:r>
            <a:r>
              <a:rPr lang="en-CA" baseline="0" dirty="0" smtClean="0"/>
              <a:t> </a:t>
            </a:r>
            <a:r>
              <a:rPr lang="en-CA" dirty="0" smtClean="0"/>
              <a:t>Starbucks</a:t>
            </a:r>
            <a:r>
              <a:rPr lang="en-CA" baseline="0" dirty="0" smtClean="0"/>
              <a:t> does the following....</a:t>
            </a:r>
          </a:p>
          <a:p>
            <a:endParaRPr lang="en-CA" baseline="0" dirty="0" smtClean="0"/>
          </a:p>
          <a:p>
            <a:r>
              <a:rPr lang="en-CA" dirty="0" smtClean="0"/>
              <a:t>As well SB’s</a:t>
            </a:r>
          </a:p>
          <a:p>
            <a:r>
              <a:rPr lang="en-CA" dirty="0" smtClean="0"/>
              <a:t>Global </a:t>
            </a:r>
            <a:r>
              <a:rPr lang="en-CA" dirty="0" err="1" smtClean="0"/>
              <a:t>responisbility</a:t>
            </a:r>
            <a:r>
              <a:rPr lang="en-CA" dirty="0" smtClean="0"/>
              <a:t> strategy</a:t>
            </a:r>
          </a:p>
          <a:p>
            <a:pPr>
              <a:buFontTx/>
              <a:buChar char="-"/>
            </a:pPr>
            <a:r>
              <a:rPr lang="en-CA" dirty="0" smtClean="0"/>
              <a:t>A program that</a:t>
            </a:r>
            <a:r>
              <a:rPr lang="en-CA" baseline="0" dirty="0" smtClean="0"/>
              <a:t> has</a:t>
            </a:r>
            <a:r>
              <a:rPr lang="en-CA" dirty="0" smtClean="0"/>
              <a:t> commitments related to coffee and the communities they do business in</a:t>
            </a:r>
          </a:p>
          <a:p>
            <a:r>
              <a:rPr lang="en-CA" sz="1200" b="1" kern="1200" baseline="0" dirty="0" smtClean="0">
                <a:solidFill>
                  <a:schemeClr val="tx1"/>
                </a:solidFill>
                <a:latin typeface="+mn-lt"/>
                <a:ea typeface="+mn-ea"/>
                <a:cs typeface="+mn-cs"/>
              </a:rPr>
              <a:t>Global Responsibility</a:t>
            </a:r>
          </a:p>
          <a:p>
            <a:r>
              <a:rPr lang="en-CA" sz="1200" kern="1200" baseline="0" dirty="0" smtClean="0">
                <a:solidFill>
                  <a:schemeClr val="tx1"/>
                </a:solidFill>
                <a:latin typeface="+mn-lt"/>
                <a:ea typeface="+mn-ea"/>
                <a:cs typeface="+mn-cs"/>
              </a:rPr>
              <a:t>We are committed to being a deeply responsible company in the communities where we do business around the world. Our focus is on ethically sourcing</a:t>
            </a:r>
          </a:p>
          <a:p>
            <a:r>
              <a:rPr lang="en-CA" sz="1200" kern="1200" baseline="0" dirty="0" smtClean="0">
                <a:solidFill>
                  <a:schemeClr val="tx1"/>
                </a:solidFill>
                <a:latin typeface="+mn-lt"/>
                <a:ea typeface="+mn-ea"/>
                <a:cs typeface="+mn-cs"/>
              </a:rPr>
              <a:t>high-quality coffee, reducing our environmental impacts and contributing positively to communities. Starbucks Global Responsibility strategy and</a:t>
            </a:r>
          </a:p>
          <a:p>
            <a:r>
              <a:rPr lang="en-CA" sz="1200" kern="1200" baseline="0" dirty="0" smtClean="0">
                <a:solidFill>
                  <a:schemeClr val="tx1"/>
                </a:solidFill>
                <a:latin typeface="+mn-lt"/>
                <a:ea typeface="+mn-ea"/>
                <a:cs typeface="+mn-cs"/>
              </a:rPr>
              <a:t>commitments are integral to our overall business strategy. As a result, we believe we deliver benefits to our stakeholders, including employees, business</a:t>
            </a:r>
          </a:p>
          <a:p>
            <a:r>
              <a:rPr lang="en-CA" sz="1200" kern="1200" baseline="0" dirty="0" smtClean="0">
                <a:solidFill>
                  <a:schemeClr val="tx1"/>
                </a:solidFill>
                <a:latin typeface="+mn-lt"/>
                <a:ea typeface="+mn-ea"/>
                <a:cs typeface="+mn-cs"/>
              </a:rPr>
              <a:t>partners, customers, suppliers, shareholders, community members and others. For an overview of Starbucks Global Responsibility strategy and commitments,</a:t>
            </a:r>
          </a:p>
          <a:p>
            <a:r>
              <a:rPr lang="en-CA" sz="1200" kern="1200" baseline="0" dirty="0" smtClean="0">
                <a:solidFill>
                  <a:schemeClr val="tx1"/>
                </a:solidFill>
                <a:latin typeface="+mn-lt"/>
                <a:ea typeface="+mn-ea"/>
                <a:cs typeface="+mn-cs"/>
              </a:rPr>
              <a:t>please visit www.starbucks.com.</a:t>
            </a:r>
            <a:endParaRPr lang="en-CA" dirty="0" smtClean="0"/>
          </a:p>
          <a:p>
            <a:pPr>
              <a:buFontTx/>
              <a:buNone/>
            </a:pPr>
            <a:r>
              <a:rPr lang="en-CA" b="1" dirty="0" smtClean="0"/>
              <a:t>And being an Employer of choice</a:t>
            </a:r>
          </a:p>
          <a:p>
            <a:pPr>
              <a:buFontTx/>
              <a:buNone/>
            </a:pPr>
            <a:r>
              <a:rPr lang="en-CA" dirty="0" smtClean="0"/>
              <a:t>-</a:t>
            </a:r>
            <a:r>
              <a:rPr lang="en-CA" baseline="0" dirty="0" smtClean="0"/>
              <a:t> Are also key complements to their business strategies</a:t>
            </a:r>
            <a:endParaRPr lang="en-CA" dirty="0" smtClean="0"/>
          </a:p>
        </p:txBody>
      </p:sp>
      <p:sp>
        <p:nvSpPr>
          <p:cNvPr id="4" name="Slide Number Placeholder 3"/>
          <p:cNvSpPr>
            <a:spLocks noGrp="1"/>
          </p:cNvSpPr>
          <p:nvPr>
            <p:ph type="sldNum" sz="quarter" idx="10"/>
          </p:nvPr>
        </p:nvSpPr>
        <p:spPr/>
        <p:txBody>
          <a:bodyPr/>
          <a:lstStyle/>
          <a:p>
            <a:fld id="{0092B114-D7FD-471E-BAC1-6FD520845FF4}" type="slidenum">
              <a:rPr lang="en-CA" smtClean="0"/>
              <a:pPr/>
              <a:t>47</a:t>
            </a:fld>
            <a:endParaRPr lang="en-CA"/>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9C7939E4-C9A4-40E3-93FB-834BCE3502C8}" type="slidenum">
              <a:rPr lang="en-CA" smtClean="0"/>
              <a:pPr/>
              <a:t>92</a:t>
            </a:fld>
            <a:endParaRPr lang="en-CA"/>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9C7939E4-C9A4-40E3-93FB-834BCE3502C8}" type="slidenum">
              <a:rPr lang="en-CA" smtClean="0"/>
              <a:pPr/>
              <a:t>93</a:t>
            </a:fld>
            <a:endParaRPr lang="en-CA"/>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9C7939E4-C9A4-40E3-93FB-834BCE3502C8}" type="slidenum">
              <a:rPr lang="en-CA" smtClean="0"/>
              <a:pPr/>
              <a:t>94</a:t>
            </a:fld>
            <a:endParaRPr lang="en-CA"/>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9C7939E4-C9A4-40E3-93FB-834BCE3502C8}" type="slidenum">
              <a:rPr lang="en-CA" smtClean="0"/>
              <a:pPr/>
              <a:t>95</a:t>
            </a:fld>
            <a:endParaRPr lang="en-CA"/>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9C7939E4-C9A4-40E3-93FB-834BCE3502C8}" type="slidenum">
              <a:rPr lang="en-CA" smtClean="0"/>
              <a:pPr/>
              <a:t>96</a:t>
            </a:fld>
            <a:endParaRPr lang="en-CA"/>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9C7939E4-C9A4-40E3-93FB-834BCE3502C8}" type="slidenum">
              <a:rPr lang="en-CA" smtClean="0"/>
              <a:pPr/>
              <a:t>97</a:t>
            </a:fld>
            <a:endParaRPr lang="en-CA"/>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9C7939E4-C9A4-40E3-93FB-834BCE3502C8}" type="slidenum">
              <a:rPr lang="en-CA" smtClean="0"/>
              <a:pPr/>
              <a:t>98</a:t>
            </a:fld>
            <a:endParaRPr lang="en-CA"/>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9C7939E4-C9A4-40E3-93FB-834BCE3502C8}" type="slidenum">
              <a:rPr lang="en-CA" smtClean="0"/>
              <a:pPr/>
              <a:t>99</a:t>
            </a:fld>
            <a:endParaRPr lang="en-CA"/>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9C7939E4-C9A4-40E3-93FB-834BCE3502C8}" type="slidenum">
              <a:rPr lang="en-CA" smtClean="0"/>
              <a:pPr/>
              <a:t>100</a:t>
            </a:fld>
            <a:endParaRPr lang="en-CA"/>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9C7939E4-C9A4-40E3-93FB-834BCE3502C8}" type="slidenum">
              <a:rPr lang="en-CA" smtClean="0"/>
              <a:pPr/>
              <a:t>101</a:t>
            </a:fld>
            <a:endParaRPr lang="en-CA"/>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License our trademarks thro other channels such as licensed stores, grocery and national foodservice accounts. </a:t>
            </a:r>
          </a:p>
          <a:p>
            <a:endParaRPr lang="en-CA" dirty="0" smtClean="0"/>
          </a:p>
          <a:p>
            <a:endParaRPr lang="en-CA" dirty="0" smtClean="0"/>
          </a:p>
          <a:p>
            <a:r>
              <a:rPr lang="en-CA" dirty="0" smtClean="0"/>
              <a:t>In addition to the flagship Starbucks brand, they also have a portfolio of other brand</a:t>
            </a:r>
            <a:r>
              <a:rPr lang="en-CA" baseline="0" dirty="0" smtClean="0"/>
              <a:t> such as</a:t>
            </a:r>
            <a:endParaRPr lang="en-CA" dirty="0"/>
          </a:p>
        </p:txBody>
      </p:sp>
      <p:sp>
        <p:nvSpPr>
          <p:cNvPr id="4" name="Slide Number Placeholder 3"/>
          <p:cNvSpPr>
            <a:spLocks noGrp="1"/>
          </p:cNvSpPr>
          <p:nvPr>
            <p:ph type="sldNum" sz="quarter" idx="10"/>
          </p:nvPr>
        </p:nvSpPr>
        <p:spPr/>
        <p:txBody>
          <a:bodyPr/>
          <a:lstStyle/>
          <a:p>
            <a:fld id="{0092B114-D7FD-471E-BAC1-6FD520845FF4}" type="slidenum">
              <a:rPr lang="en-CA" smtClean="0"/>
              <a:pPr/>
              <a:t>48</a:t>
            </a:fld>
            <a:endParaRPr lang="en-CA"/>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sz="1200" kern="1200" baseline="0" dirty="0" smtClean="0">
                <a:solidFill>
                  <a:schemeClr val="tx1"/>
                </a:solidFill>
                <a:latin typeface="+mn-lt"/>
                <a:ea typeface="+mn-ea"/>
                <a:cs typeface="+mn-cs"/>
              </a:rPr>
              <a:t>Net revenue increased to 11 billion in 2011</a:t>
            </a:r>
          </a:p>
          <a:p>
            <a:endParaRPr lang="en-CA" sz="1200" kern="1200" baseline="0" dirty="0" smtClean="0">
              <a:solidFill>
                <a:schemeClr val="tx1"/>
              </a:solidFill>
              <a:latin typeface="+mn-lt"/>
              <a:ea typeface="+mn-ea"/>
              <a:cs typeface="+mn-cs"/>
            </a:endParaRPr>
          </a:p>
          <a:p>
            <a:r>
              <a:rPr lang="en-CA" sz="1200" kern="1200" baseline="0" dirty="0" smtClean="0">
                <a:solidFill>
                  <a:schemeClr val="tx1"/>
                </a:solidFill>
                <a:latin typeface="+mn-lt"/>
                <a:ea typeface="+mn-ea"/>
                <a:cs typeface="+mn-cs"/>
              </a:rPr>
              <a:t>Consolidated operating income was $1.7 billion for fiscal 2011 compared to $1.4 billion in fiscal 2010 </a:t>
            </a:r>
          </a:p>
          <a:p>
            <a:r>
              <a:rPr lang="en-CA" sz="1200" kern="1200" baseline="0" dirty="0" smtClean="0">
                <a:solidFill>
                  <a:schemeClr val="tx1"/>
                </a:solidFill>
                <a:latin typeface="+mn-lt"/>
                <a:ea typeface="+mn-ea"/>
                <a:cs typeface="+mn-cs"/>
              </a:rPr>
              <a:t>Part of the contribution to the increase in total net revenues was </a:t>
            </a:r>
            <a:r>
              <a:rPr lang="en-CA" sz="1200" kern="1200" baseline="0" dirty="0" err="1" smtClean="0">
                <a:solidFill>
                  <a:schemeClr val="tx1"/>
                </a:solidFill>
                <a:latin typeface="+mn-lt"/>
                <a:ea typeface="+mn-ea"/>
                <a:cs typeface="+mn-cs"/>
              </a:rPr>
              <a:t>favorable</a:t>
            </a:r>
            <a:r>
              <a:rPr lang="en-CA" sz="1200" kern="1200" baseline="0" dirty="0" smtClean="0">
                <a:solidFill>
                  <a:schemeClr val="tx1"/>
                </a:solidFill>
                <a:latin typeface="+mn-lt"/>
                <a:ea typeface="+mn-ea"/>
                <a:cs typeface="+mn-cs"/>
              </a:rPr>
              <a:t> foreign currency</a:t>
            </a:r>
          </a:p>
          <a:p>
            <a:r>
              <a:rPr lang="en-CA" sz="1200" kern="1200" baseline="0" dirty="0" smtClean="0">
                <a:solidFill>
                  <a:schemeClr val="tx1"/>
                </a:solidFill>
                <a:latin typeface="+mn-lt"/>
                <a:ea typeface="+mn-ea"/>
                <a:cs typeface="+mn-cs"/>
              </a:rPr>
              <a:t>translation (approximately $126 million) resulting from a weakening of the US dollar relative to foreign currencies</a:t>
            </a:r>
            <a:endParaRPr lang="en-CA" dirty="0" smtClean="0"/>
          </a:p>
          <a:p>
            <a:endParaRPr lang="en-CA" sz="1200" kern="1200" baseline="0" dirty="0" smtClean="0">
              <a:solidFill>
                <a:schemeClr val="tx1"/>
              </a:solidFill>
              <a:latin typeface="+mn-lt"/>
              <a:ea typeface="+mn-ea"/>
              <a:cs typeface="+mn-cs"/>
            </a:endParaRPr>
          </a:p>
          <a:p>
            <a:r>
              <a:rPr lang="en-CA" sz="1200" kern="1200" baseline="0" dirty="0" smtClean="0">
                <a:solidFill>
                  <a:schemeClr val="tx1"/>
                </a:solidFill>
                <a:latin typeface="+mn-lt"/>
                <a:ea typeface="+mn-ea"/>
                <a:cs typeface="+mn-cs"/>
              </a:rPr>
              <a:t> operating margin increased to 14.8% compared to 13.3% in fiscal 2010. The operating margin expansion was driven by increased sales leverage, partially offset by higher commodity costs</a:t>
            </a:r>
          </a:p>
          <a:p>
            <a:endParaRPr lang="en-CA" sz="1200" kern="1200" baseline="0" dirty="0" smtClean="0">
              <a:solidFill>
                <a:schemeClr val="tx1"/>
              </a:solidFill>
              <a:latin typeface="+mn-lt"/>
              <a:ea typeface="+mn-ea"/>
              <a:cs typeface="+mn-cs"/>
            </a:endParaRPr>
          </a:p>
          <a:p>
            <a:r>
              <a:rPr lang="en-CA" dirty="0" smtClean="0"/>
              <a:t>Operating margin just net earnings /</a:t>
            </a:r>
            <a:r>
              <a:rPr lang="en-CA" baseline="0" dirty="0" smtClean="0"/>
              <a:t> net revenues</a:t>
            </a:r>
            <a:endParaRPr lang="en-CA" dirty="0" smtClean="0"/>
          </a:p>
          <a:p>
            <a:r>
              <a:rPr lang="en-CA" dirty="0" smtClean="0"/>
              <a:t>Operating margin of about 15%</a:t>
            </a:r>
            <a:r>
              <a:rPr lang="en-CA" baseline="0" dirty="0" smtClean="0"/>
              <a:t> for 2011</a:t>
            </a:r>
          </a:p>
          <a:p>
            <a:endParaRPr lang="en-CA" baseline="0" dirty="0" smtClean="0"/>
          </a:p>
          <a:p>
            <a:r>
              <a:rPr lang="en-CA" baseline="0" dirty="0" smtClean="0"/>
              <a:t>Net profit margin of about 10.6%</a:t>
            </a:r>
          </a:p>
          <a:p>
            <a:endParaRPr lang="en-CA" baseline="0" dirty="0" smtClean="0"/>
          </a:p>
        </p:txBody>
      </p:sp>
      <p:sp>
        <p:nvSpPr>
          <p:cNvPr id="4" name="Slide Number Placeholder 3"/>
          <p:cNvSpPr>
            <a:spLocks noGrp="1"/>
          </p:cNvSpPr>
          <p:nvPr>
            <p:ph type="sldNum" sz="quarter" idx="10"/>
          </p:nvPr>
        </p:nvSpPr>
        <p:spPr/>
        <p:txBody>
          <a:bodyPr/>
          <a:lstStyle/>
          <a:p>
            <a:fld id="{0092B114-D7FD-471E-BAC1-6FD520845FF4}" type="slidenum">
              <a:rPr lang="en-CA" smtClean="0"/>
              <a:pPr/>
              <a:t>50</a:t>
            </a:fld>
            <a:endParaRPr lang="en-CA"/>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9C7939E4-C9A4-40E3-93FB-834BCE3502C8}" type="slidenum">
              <a:rPr lang="en-CA" smtClean="0"/>
              <a:pPr/>
              <a:t>51</a:t>
            </a:fld>
            <a:endParaRPr lang="en-CA"/>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sz="1200" kern="1200" baseline="0" dirty="0" smtClean="0">
                <a:solidFill>
                  <a:schemeClr val="tx1"/>
                </a:solidFill>
                <a:latin typeface="+mn-lt"/>
                <a:ea typeface="+mn-ea"/>
                <a:cs typeface="+mn-cs"/>
              </a:rPr>
              <a:t>Cash flow from operations was $1.6 billion in fiscal 2011 compared to $1.7 billion in fiscal 2010. Capital expenditures were approximately</a:t>
            </a:r>
          </a:p>
          <a:p>
            <a:r>
              <a:rPr lang="en-CA" sz="1200" kern="1200" baseline="0" dirty="0" smtClean="0">
                <a:solidFill>
                  <a:schemeClr val="tx1"/>
                </a:solidFill>
                <a:latin typeface="+mn-lt"/>
                <a:ea typeface="+mn-ea"/>
                <a:cs typeface="+mn-cs"/>
              </a:rPr>
              <a:t>$532 million in fiscal 2011 compared to $440 million in fiscal 2010. Available operating cash flow after capital expenditures during fiscal 2011 was</a:t>
            </a:r>
          </a:p>
          <a:p>
            <a:r>
              <a:rPr lang="en-CA" sz="1200" kern="1200" baseline="0" dirty="0" smtClean="0">
                <a:solidFill>
                  <a:schemeClr val="tx1"/>
                </a:solidFill>
                <a:latin typeface="+mn-lt"/>
                <a:ea typeface="+mn-ea"/>
                <a:cs typeface="+mn-cs"/>
              </a:rPr>
              <a:t>directed at returning approximately $945 million of cash to our shareholders via share repurchases and dividends.</a:t>
            </a:r>
            <a:endParaRPr lang="en-CA" dirty="0" smtClean="0"/>
          </a:p>
          <a:p>
            <a:endParaRPr lang="en-CA" dirty="0" smtClean="0"/>
          </a:p>
          <a:p>
            <a:r>
              <a:rPr lang="en-CA" dirty="0" smtClean="0"/>
              <a:t>Lot of cash on</a:t>
            </a:r>
            <a:r>
              <a:rPr lang="en-CA" baseline="0" dirty="0" smtClean="0"/>
              <a:t> hand</a:t>
            </a:r>
            <a:endParaRPr lang="en-CA" dirty="0"/>
          </a:p>
        </p:txBody>
      </p:sp>
      <p:sp>
        <p:nvSpPr>
          <p:cNvPr id="4" name="Slide Number Placeholder 3"/>
          <p:cNvSpPr>
            <a:spLocks noGrp="1"/>
          </p:cNvSpPr>
          <p:nvPr>
            <p:ph type="sldNum" sz="quarter" idx="10"/>
          </p:nvPr>
        </p:nvSpPr>
        <p:spPr/>
        <p:txBody>
          <a:bodyPr/>
          <a:lstStyle/>
          <a:p>
            <a:fld id="{0092B114-D7FD-471E-BAC1-6FD520845FF4}" type="slidenum">
              <a:rPr lang="en-CA" smtClean="0"/>
              <a:pPr/>
              <a:t>52</a:t>
            </a:fld>
            <a:endParaRPr lang="en-CA"/>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CA" sz="1200" kern="1200" baseline="0" dirty="0" smtClean="0">
                <a:solidFill>
                  <a:schemeClr val="tx1"/>
                </a:solidFill>
                <a:latin typeface="+mn-lt"/>
                <a:ea typeface="+mn-ea"/>
                <a:cs typeface="+mn-cs"/>
              </a:rPr>
              <a:t>This is their revenue by segments for fiscal year 2011</a:t>
            </a:r>
          </a:p>
          <a:p>
            <a:r>
              <a:rPr lang="en-CA" sz="1200" b="1" i="1" kern="1200" baseline="0" dirty="0" smtClean="0">
                <a:solidFill>
                  <a:schemeClr val="tx1"/>
                </a:solidFill>
                <a:latin typeface="+mn-lt"/>
                <a:ea typeface="+mn-ea"/>
                <a:cs typeface="+mn-cs"/>
              </a:rPr>
              <a:t>United States</a:t>
            </a:r>
          </a:p>
          <a:p>
            <a:r>
              <a:rPr lang="en-CA" sz="1200" kern="1200" baseline="0" dirty="0" smtClean="0">
                <a:solidFill>
                  <a:schemeClr val="tx1"/>
                </a:solidFill>
                <a:latin typeface="+mn-lt"/>
                <a:ea typeface="+mn-ea"/>
                <a:cs typeface="+mn-cs"/>
              </a:rPr>
              <a:t>US operations sell coffee and other beverages, complementary food, whole bean coffees, and a focused selection of merchandise primarily through </a:t>
            </a:r>
            <a:r>
              <a:rPr lang="en-CA" sz="1200" kern="1200" baseline="0" dirty="0" err="1" smtClean="0">
                <a:solidFill>
                  <a:schemeClr val="tx1"/>
                </a:solidFill>
                <a:latin typeface="+mn-lt"/>
                <a:ea typeface="+mn-ea"/>
                <a:cs typeface="+mn-cs"/>
              </a:rPr>
              <a:t>companyoperated</a:t>
            </a:r>
            <a:endParaRPr lang="en-CA" sz="1200" kern="1200" baseline="0" dirty="0" smtClean="0">
              <a:solidFill>
                <a:schemeClr val="tx1"/>
              </a:solidFill>
              <a:latin typeface="+mn-lt"/>
              <a:ea typeface="+mn-ea"/>
              <a:cs typeface="+mn-cs"/>
            </a:endParaRPr>
          </a:p>
          <a:p>
            <a:r>
              <a:rPr lang="en-CA" sz="1200" kern="1200" baseline="0" dirty="0" smtClean="0">
                <a:solidFill>
                  <a:schemeClr val="tx1"/>
                </a:solidFill>
                <a:latin typeface="+mn-lt"/>
                <a:ea typeface="+mn-ea"/>
                <a:cs typeface="+mn-cs"/>
              </a:rPr>
              <a:t>stores. Other operations within the US include licensed stores.</a:t>
            </a:r>
          </a:p>
          <a:p>
            <a:endParaRPr lang="en-CA" sz="1200" kern="1200" baseline="0" dirty="0" smtClean="0">
              <a:solidFill>
                <a:schemeClr val="tx1"/>
              </a:solidFill>
              <a:latin typeface="+mn-lt"/>
              <a:ea typeface="+mn-ea"/>
              <a:cs typeface="+mn-cs"/>
            </a:endParaRPr>
          </a:p>
          <a:p>
            <a:r>
              <a:rPr lang="en-CA" sz="1200" b="1" i="1" kern="1200" baseline="0" dirty="0" smtClean="0">
                <a:solidFill>
                  <a:schemeClr val="tx1"/>
                </a:solidFill>
                <a:latin typeface="+mn-lt"/>
                <a:ea typeface="+mn-ea"/>
                <a:cs typeface="+mn-cs"/>
              </a:rPr>
              <a:t>International</a:t>
            </a:r>
          </a:p>
          <a:p>
            <a:r>
              <a:rPr lang="en-CA" sz="1200" kern="1200" baseline="0" dirty="0" smtClean="0">
                <a:solidFill>
                  <a:schemeClr val="tx1"/>
                </a:solidFill>
                <a:latin typeface="+mn-lt"/>
                <a:ea typeface="+mn-ea"/>
                <a:cs typeface="+mn-cs"/>
              </a:rPr>
              <a:t>International operations sell coffee and other beverages, complementary food, whole bean coffees, and a focused selection of merchandise through </a:t>
            </a:r>
            <a:r>
              <a:rPr lang="en-CA" sz="1200" kern="1200" baseline="0" dirty="0" err="1" smtClean="0">
                <a:solidFill>
                  <a:schemeClr val="tx1"/>
                </a:solidFill>
                <a:latin typeface="+mn-lt"/>
                <a:ea typeface="+mn-ea"/>
                <a:cs typeface="+mn-cs"/>
              </a:rPr>
              <a:t>companyoperated</a:t>
            </a:r>
            <a:endParaRPr lang="en-CA" sz="1200" kern="1200" baseline="0" dirty="0" smtClean="0">
              <a:solidFill>
                <a:schemeClr val="tx1"/>
              </a:solidFill>
              <a:latin typeface="+mn-lt"/>
              <a:ea typeface="+mn-ea"/>
              <a:cs typeface="+mn-cs"/>
            </a:endParaRPr>
          </a:p>
          <a:p>
            <a:r>
              <a:rPr lang="en-CA" sz="1200" kern="1200" baseline="0" dirty="0" smtClean="0">
                <a:solidFill>
                  <a:schemeClr val="tx1"/>
                </a:solidFill>
                <a:latin typeface="+mn-lt"/>
                <a:ea typeface="+mn-ea"/>
                <a:cs typeface="+mn-cs"/>
              </a:rPr>
              <a:t>stores in Canada, the UK, and several other markets. Other operations in international markets primarily include retail store licensing operations in</a:t>
            </a:r>
          </a:p>
          <a:p>
            <a:r>
              <a:rPr lang="en-CA" sz="1200" kern="1200" baseline="0" dirty="0" smtClean="0">
                <a:solidFill>
                  <a:schemeClr val="tx1"/>
                </a:solidFill>
                <a:latin typeface="+mn-lt"/>
                <a:ea typeface="+mn-ea"/>
                <a:cs typeface="+mn-cs"/>
              </a:rPr>
              <a:t>nearly 50 countries and foodservice accounts, primarily in the UK and Canada. Many of our international operations are in the early stages of development</a:t>
            </a:r>
          </a:p>
          <a:p>
            <a:r>
              <a:rPr lang="en-CA" sz="1200" kern="1200" baseline="0" dirty="0" smtClean="0">
                <a:solidFill>
                  <a:schemeClr val="tx1"/>
                </a:solidFill>
                <a:latin typeface="+mn-lt"/>
                <a:ea typeface="+mn-ea"/>
                <a:cs typeface="+mn-cs"/>
              </a:rPr>
              <a:t>that require a more extensive support organization, relative to the current levels of revenue and operating income, than in the US.</a:t>
            </a:r>
          </a:p>
          <a:p>
            <a:endParaRPr lang="en-CA" sz="1200" kern="1200" baseline="0" dirty="0" smtClean="0">
              <a:solidFill>
                <a:schemeClr val="tx1"/>
              </a:solidFill>
              <a:latin typeface="+mn-lt"/>
              <a:ea typeface="+mn-ea"/>
              <a:cs typeface="+mn-cs"/>
            </a:endParaRPr>
          </a:p>
          <a:p>
            <a:r>
              <a:rPr lang="en-CA" sz="1200" kern="1200" baseline="0" dirty="0" smtClean="0">
                <a:solidFill>
                  <a:schemeClr val="tx1"/>
                </a:solidFill>
                <a:latin typeface="+mn-lt"/>
                <a:ea typeface="+mn-ea"/>
                <a:cs typeface="+mn-cs"/>
              </a:rPr>
              <a:t>Our international portfolio, which contributed 22% of total net revenues in fiscal 2011, continues to improve, with an operating margin of 13% for the year.</a:t>
            </a:r>
          </a:p>
          <a:p>
            <a:r>
              <a:rPr lang="en-CA" sz="1200" kern="1200" baseline="0" dirty="0" smtClean="0">
                <a:solidFill>
                  <a:schemeClr val="tx1"/>
                </a:solidFill>
                <a:latin typeface="+mn-lt"/>
                <a:ea typeface="+mn-ea"/>
                <a:cs typeface="+mn-cs"/>
              </a:rPr>
              <a:t>We continue to leverage the valuable lessons learned from the turnaround of our US business, and continue to make progress on scaling the infrastructure of</a:t>
            </a:r>
          </a:p>
          <a:p>
            <a:r>
              <a:rPr lang="en-CA" sz="1200" kern="1200" baseline="0" dirty="0" smtClean="0">
                <a:solidFill>
                  <a:schemeClr val="tx1"/>
                </a:solidFill>
                <a:latin typeface="+mn-lt"/>
                <a:ea typeface="+mn-ea"/>
                <a:cs typeface="+mn-cs"/>
              </a:rPr>
              <a:t>this segment. </a:t>
            </a:r>
            <a:r>
              <a:rPr lang="en-CA" sz="1200" b="1" kern="1200" baseline="0" dirty="0" smtClean="0">
                <a:solidFill>
                  <a:srgbClr val="FFFF00"/>
                </a:solidFill>
                <a:latin typeface="+mn-lt"/>
                <a:ea typeface="+mn-ea"/>
                <a:cs typeface="+mn-cs"/>
              </a:rPr>
              <a:t>We are aggressively pursuing the profitable expansion opportunities that exist outside the US, including disciplined growth and scale in our</a:t>
            </a:r>
          </a:p>
          <a:p>
            <a:r>
              <a:rPr lang="en-CA" sz="1200" b="1" kern="1200" baseline="0" dirty="0" smtClean="0">
                <a:solidFill>
                  <a:srgbClr val="FFFF00"/>
                </a:solidFill>
                <a:latin typeface="+mn-lt"/>
                <a:ea typeface="+mn-ea"/>
                <a:cs typeface="+mn-cs"/>
              </a:rPr>
              <a:t>more mature markets, and faster expansion in key emerging markets like China (so in future, more foreign exchange exposure).</a:t>
            </a:r>
          </a:p>
          <a:p>
            <a:endParaRPr lang="en-CA" sz="1200" kern="1200" baseline="0" dirty="0" smtClean="0">
              <a:solidFill>
                <a:schemeClr val="tx1"/>
              </a:solidFill>
              <a:latin typeface="+mn-lt"/>
              <a:ea typeface="+mn-ea"/>
              <a:cs typeface="+mn-cs"/>
            </a:endParaRPr>
          </a:p>
          <a:p>
            <a:r>
              <a:rPr lang="en-CA" sz="1200" b="1" i="1" kern="1200" baseline="0" dirty="0" smtClean="0">
                <a:solidFill>
                  <a:schemeClr val="tx1"/>
                </a:solidFill>
                <a:latin typeface="+mn-lt"/>
                <a:ea typeface="+mn-ea"/>
                <a:cs typeface="+mn-cs"/>
              </a:rPr>
              <a:t>Global Consumer Products Group</a:t>
            </a:r>
          </a:p>
          <a:p>
            <a:r>
              <a:rPr lang="en-CA" sz="1200" kern="1200" baseline="0" dirty="0" smtClean="0">
                <a:solidFill>
                  <a:schemeClr val="tx1"/>
                </a:solidFill>
                <a:latin typeface="+mn-lt"/>
                <a:ea typeface="+mn-ea"/>
                <a:cs typeface="+mn-cs"/>
              </a:rPr>
              <a:t>CPG operations sell a selection of whole bean and ground coffees as well as a selection of premium </a:t>
            </a:r>
            <a:r>
              <a:rPr lang="en-CA" sz="1200" kern="1200" baseline="0" dirty="0" err="1" smtClean="0">
                <a:solidFill>
                  <a:schemeClr val="tx1"/>
                </a:solidFill>
                <a:latin typeface="+mn-lt"/>
                <a:ea typeface="+mn-ea"/>
                <a:cs typeface="+mn-cs"/>
              </a:rPr>
              <a:t>Tazo</a:t>
            </a:r>
            <a:r>
              <a:rPr lang="en-CA" sz="1200" kern="1200" baseline="0" dirty="0" smtClean="0">
                <a:solidFill>
                  <a:schemeClr val="tx1"/>
                </a:solidFill>
                <a:latin typeface="+mn-lt"/>
                <a:ea typeface="+mn-ea"/>
                <a:cs typeface="+mn-cs"/>
              </a:rPr>
              <a:t>® teas in US and international markets. CPG</a:t>
            </a:r>
          </a:p>
          <a:p>
            <a:r>
              <a:rPr lang="en-CA" sz="1200" kern="1200" baseline="0" dirty="0" smtClean="0">
                <a:solidFill>
                  <a:schemeClr val="tx1"/>
                </a:solidFill>
                <a:latin typeface="+mn-lt"/>
                <a:ea typeface="+mn-ea"/>
                <a:cs typeface="+mn-cs"/>
              </a:rPr>
              <a:t>operations also produce and sell ready-to-drink beverages which include, among others, bottled </a:t>
            </a:r>
            <a:r>
              <a:rPr lang="en-CA" sz="1200" kern="1200" baseline="0" dirty="0" err="1" smtClean="0">
                <a:solidFill>
                  <a:schemeClr val="tx1"/>
                </a:solidFill>
                <a:latin typeface="+mn-lt"/>
                <a:ea typeface="+mn-ea"/>
                <a:cs typeface="+mn-cs"/>
              </a:rPr>
              <a:t>Frappuccino</a:t>
            </a:r>
            <a:r>
              <a:rPr lang="en-CA" sz="1200" kern="1200" baseline="0" dirty="0" smtClean="0">
                <a:solidFill>
                  <a:schemeClr val="tx1"/>
                </a:solidFill>
                <a:latin typeface="+mn-lt"/>
                <a:ea typeface="+mn-ea"/>
                <a:cs typeface="+mn-cs"/>
              </a:rPr>
              <a:t>® beverages, Starbucks </a:t>
            </a:r>
            <a:r>
              <a:rPr lang="en-CA" sz="1200" kern="1200" baseline="0" dirty="0" err="1" smtClean="0">
                <a:solidFill>
                  <a:schemeClr val="tx1"/>
                </a:solidFill>
                <a:latin typeface="+mn-lt"/>
                <a:ea typeface="+mn-ea"/>
                <a:cs typeface="+mn-cs"/>
              </a:rPr>
              <a:t>DoubleShot</a:t>
            </a:r>
            <a:r>
              <a:rPr lang="en-CA" sz="1200" kern="1200" baseline="0" dirty="0" smtClean="0">
                <a:solidFill>
                  <a:schemeClr val="tx1"/>
                </a:solidFill>
                <a:latin typeface="+mn-lt"/>
                <a:ea typeface="+mn-ea"/>
                <a:cs typeface="+mn-cs"/>
              </a:rPr>
              <a:t>® espresso</a:t>
            </a:r>
          </a:p>
          <a:p>
            <a:r>
              <a:rPr lang="en-CA" sz="1200" kern="1200" baseline="0" dirty="0" smtClean="0">
                <a:solidFill>
                  <a:schemeClr val="tx1"/>
                </a:solidFill>
                <a:latin typeface="+mn-lt"/>
                <a:ea typeface="+mn-ea"/>
                <a:cs typeface="+mn-cs"/>
              </a:rPr>
              <a:t>drinks, and Discoveries® chilled cup coffee. In addition, CPG operations produce and sell Starbucks VIA® Ready Brew, as well as Starbucks® super-premium</a:t>
            </a:r>
          </a:p>
          <a:p>
            <a:r>
              <a:rPr lang="en-CA" sz="1200" kern="1200" baseline="0" dirty="0" smtClean="0">
                <a:solidFill>
                  <a:schemeClr val="tx1"/>
                </a:solidFill>
                <a:latin typeface="+mn-lt"/>
                <a:ea typeface="+mn-ea"/>
                <a:cs typeface="+mn-cs"/>
              </a:rPr>
              <a:t>ice creams through its marketing and distribution agreements and a joint venture. The US foodservice business sells coffee and other related products to</a:t>
            </a:r>
          </a:p>
          <a:p>
            <a:r>
              <a:rPr lang="en-CA" sz="1200" kern="1200" baseline="0" dirty="0" smtClean="0">
                <a:solidFill>
                  <a:schemeClr val="tx1"/>
                </a:solidFill>
                <a:latin typeface="+mn-lt"/>
                <a:ea typeface="+mn-ea"/>
                <a:cs typeface="+mn-cs"/>
              </a:rPr>
              <a:t>institutional foodservice companies with the majority of its sales through national </a:t>
            </a:r>
            <a:r>
              <a:rPr lang="en-CA" sz="1200" kern="1200" baseline="0" dirty="0" err="1" smtClean="0">
                <a:solidFill>
                  <a:schemeClr val="tx1"/>
                </a:solidFill>
                <a:latin typeface="+mn-lt"/>
                <a:ea typeface="+mn-ea"/>
                <a:cs typeface="+mn-cs"/>
              </a:rPr>
              <a:t>broadline</a:t>
            </a:r>
            <a:r>
              <a:rPr lang="en-CA" sz="1200" kern="1200" baseline="0" dirty="0" smtClean="0">
                <a:solidFill>
                  <a:schemeClr val="tx1"/>
                </a:solidFill>
                <a:latin typeface="+mn-lt"/>
                <a:ea typeface="+mn-ea"/>
                <a:cs typeface="+mn-cs"/>
              </a:rPr>
              <a:t> distribution networks.</a:t>
            </a:r>
          </a:p>
          <a:p>
            <a:endParaRPr lang="en-CA" sz="1200" kern="1200" baseline="0" dirty="0" smtClean="0">
              <a:solidFill>
                <a:schemeClr val="tx1"/>
              </a:solidFill>
              <a:latin typeface="+mn-lt"/>
              <a:ea typeface="+mn-ea"/>
              <a:cs typeface="+mn-cs"/>
            </a:endParaRPr>
          </a:p>
          <a:p>
            <a:r>
              <a:rPr lang="en-CA" sz="1200" b="1" i="1" kern="1200" baseline="0" dirty="0" smtClean="0">
                <a:solidFill>
                  <a:schemeClr val="tx1"/>
                </a:solidFill>
                <a:latin typeface="+mn-lt"/>
                <a:ea typeface="+mn-ea"/>
                <a:cs typeface="+mn-cs"/>
              </a:rPr>
              <a:t>Other</a:t>
            </a:r>
          </a:p>
          <a:p>
            <a:r>
              <a:rPr lang="en-CA" sz="1200" kern="1200" baseline="0" dirty="0" smtClean="0">
                <a:solidFill>
                  <a:schemeClr val="tx1"/>
                </a:solidFill>
                <a:latin typeface="+mn-lt"/>
                <a:ea typeface="+mn-ea"/>
                <a:cs typeface="+mn-cs"/>
              </a:rPr>
              <a:t>Other includes Seattle's Best Coffee and Digital Ventures as well as expenses pertaining to corporate administrative functions that support the operating</a:t>
            </a:r>
          </a:p>
          <a:p>
            <a:r>
              <a:rPr lang="en-CA" sz="1200" kern="1200" baseline="0" dirty="0" smtClean="0">
                <a:solidFill>
                  <a:schemeClr val="tx1"/>
                </a:solidFill>
                <a:latin typeface="+mn-lt"/>
                <a:ea typeface="+mn-ea"/>
                <a:cs typeface="+mn-cs"/>
              </a:rPr>
              <a:t>segments but are not specifically attributable to or managed by any segment, and are not included in the reported financial results of the operating segments.</a:t>
            </a:r>
            <a:endParaRPr lang="en-CA" dirty="0"/>
          </a:p>
        </p:txBody>
      </p:sp>
      <p:sp>
        <p:nvSpPr>
          <p:cNvPr id="4" name="Slide Number Placeholder 3"/>
          <p:cNvSpPr>
            <a:spLocks noGrp="1"/>
          </p:cNvSpPr>
          <p:nvPr>
            <p:ph type="sldNum" sz="quarter" idx="10"/>
          </p:nvPr>
        </p:nvSpPr>
        <p:spPr/>
        <p:txBody>
          <a:bodyPr/>
          <a:lstStyle/>
          <a:p>
            <a:fld id="{0092B114-D7FD-471E-BAC1-6FD520845FF4}" type="slidenum">
              <a:rPr lang="en-CA" smtClean="0"/>
              <a:pPr/>
              <a:t>53</a:t>
            </a:fld>
            <a:endParaRPr lang="en-C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F02FCFFC-313B-4D74-9841-22403C7D67E5}" type="datetimeFigureOut">
              <a:rPr lang="en-CA" smtClean="0"/>
              <a:pPr/>
              <a:t>09/03/2012</a:t>
            </a:fld>
            <a:endParaRPr lang="en-CA"/>
          </a:p>
        </p:txBody>
      </p:sp>
      <p:sp>
        <p:nvSpPr>
          <p:cNvPr id="17" name="Footer Placeholder 16"/>
          <p:cNvSpPr>
            <a:spLocks noGrp="1"/>
          </p:cNvSpPr>
          <p:nvPr>
            <p:ph type="ftr" sz="quarter" idx="11"/>
          </p:nvPr>
        </p:nvSpPr>
        <p:spPr/>
        <p:txBody>
          <a:bodyPr/>
          <a:lstStyle/>
          <a:p>
            <a:endParaRPr lang="en-CA"/>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F9AF5BA6-DB17-48C1-B323-AF8D183DB7B7}" type="slidenum">
              <a:rPr lang="en-CA" smtClean="0"/>
              <a:pPr/>
              <a:t>‹#›</a:t>
            </a:fld>
            <a:endParaRPr lang="en-CA"/>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02FCFFC-313B-4D74-9841-22403C7D67E5}" type="datetimeFigureOut">
              <a:rPr lang="en-CA" smtClean="0"/>
              <a:pPr/>
              <a:t>09/03/2012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9AF5BA6-DB17-48C1-B323-AF8D183DB7B7}" type="slidenum">
              <a:rPr lang="en-CA" smtClean="0"/>
              <a:pPr/>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02FCFFC-313B-4D74-9841-22403C7D67E5}" type="datetimeFigureOut">
              <a:rPr lang="en-CA" smtClean="0"/>
              <a:pPr/>
              <a:t>09/03/2012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9AF5BA6-DB17-48C1-B323-AF8D183DB7B7}" type="slidenum">
              <a:rPr lang="en-CA" smtClean="0"/>
              <a:pPr/>
              <a:t>‹#›</a:t>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F02FCFFC-313B-4D74-9841-22403C7D67E5}" type="datetimeFigureOut">
              <a:rPr lang="en-CA" smtClean="0"/>
              <a:pPr/>
              <a:t>09/03/2012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9AF5BA6-DB17-48C1-B323-AF8D183DB7B7}" type="slidenum">
              <a:rPr lang="en-CA" smtClean="0"/>
              <a:pPr/>
              <a:t>‹#›</a:t>
            </a:fld>
            <a:endParaRPr lang="en-CA"/>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F02FCFFC-313B-4D74-9841-22403C7D67E5}" type="datetimeFigureOut">
              <a:rPr lang="en-CA" smtClean="0"/>
              <a:pPr/>
              <a:t>09/03/2012</a:t>
            </a:fld>
            <a:endParaRPr lang="en-CA"/>
          </a:p>
        </p:txBody>
      </p:sp>
      <p:sp>
        <p:nvSpPr>
          <p:cNvPr id="5" name="Footer Placeholder 4"/>
          <p:cNvSpPr>
            <a:spLocks noGrp="1"/>
          </p:cNvSpPr>
          <p:nvPr>
            <p:ph type="ftr" sz="quarter" idx="11"/>
          </p:nvPr>
        </p:nvSpPr>
        <p:spPr>
          <a:xfrm>
            <a:off x="800100" y="6172200"/>
            <a:ext cx="4000500" cy="457200"/>
          </a:xfrm>
        </p:spPr>
        <p:txBody>
          <a:bodyPr/>
          <a:lstStyle/>
          <a:p>
            <a:endParaRPr lang="en-CA"/>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F9AF5BA6-DB17-48C1-B323-AF8D183DB7B7}" type="slidenum">
              <a:rPr lang="en-CA" smtClean="0"/>
              <a:pPr/>
              <a:t>‹#›</a:t>
            </a:fld>
            <a:endParaRPr lang="en-CA"/>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F02FCFFC-313B-4D74-9841-22403C7D67E5}" type="datetimeFigureOut">
              <a:rPr lang="en-CA" smtClean="0"/>
              <a:pPr/>
              <a:t>09/03/2012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F9AF5BA6-DB17-48C1-B323-AF8D183DB7B7}" type="slidenum">
              <a:rPr lang="en-CA" smtClean="0"/>
              <a:pPr/>
              <a:t>‹#›</a:t>
            </a:fld>
            <a:endParaRPr lang="en-CA"/>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F02FCFFC-313B-4D74-9841-22403C7D67E5}" type="datetimeFigureOut">
              <a:rPr lang="en-CA" smtClean="0"/>
              <a:pPr/>
              <a:t>09/03/2012</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F9AF5BA6-DB17-48C1-B323-AF8D183DB7B7}" type="slidenum">
              <a:rPr lang="en-CA" smtClean="0"/>
              <a:pPr/>
              <a:t>‹#›</a:t>
            </a:fld>
            <a:endParaRPr lang="en-CA"/>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F02FCFFC-313B-4D74-9841-22403C7D67E5}" type="datetimeFigureOut">
              <a:rPr lang="en-CA" smtClean="0"/>
              <a:pPr/>
              <a:t>09/03/2012</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F9AF5BA6-DB17-48C1-B323-AF8D183DB7B7}" type="slidenum">
              <a:rPr lang="en-CA" smtClean="0"/>
              <a:pPr/>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2FCFFC-313B-4D74-9841-22403C7D67E5}" type="datetimeFigureOut">
              <a:rPr lang="en-CA" smtClean="0"/>
              <a:pPr/>
              <a:t>09/03/2012</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F9AF5BA6-DB17-48C1-B323-AF8D183DB7B7}" type="slidenum">
              <a:rPr lang="en-CA" smtClean="0"/>
              <a:pPr/>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F02FCFFC-313B-4D74-9841-22403C7D67E5}" type="datetimeFigureOut">
              <a:rPr lang="en-CA" smtClean="0"/>
              <a:pPr/>
              <a:t>09/03/2012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F9AF5BA6-DB17-48C1-B323-AF8D183DB7B7}" type="slidenum">
              <a:rPr lang="en-CA" smtClean="0"/>
              <a:pPr/>
              <a:t>‹#›</a:t>
            </a:fld>
            <a:endParaRPr lang="en-CA"/>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F02FCFFC-313B-4D74-9841-22403C7D67E5}" type="datetimeFigureOut">
              <a:rPr lang="en-CA" smtClean="0"/>
              <a:pPr/>
              <a:t>09/03/2012</a:t>
            </a:fld>
            <a:endParaRPr lang="en-CA"/>
          </a:p>
        </p:txBody>
      </p:sp>
      <p:sp>
        <p:nvSpPr>
          <p:cNvPr id="6" name="Footer Placeholder 5"/>
          <p:cNvSpPr>
            <a:spLocks noGrp="1"/>
          </p:cNvSpPr>
          <p:nvPr>
            <p:ph type="ftr" sz="quarter" idx="11"/>
          </p:nvPr>
        </p:nvSpPr>
        <p:spPr>
          <a:xfrm>
            <a:off x="914400" y="6172200"/>
            <a:ext cx="3886200" cy="457200"/>
          </a:xfrm>
        </p:spPr>
        <p:txBody>
          <a:bodyPr/>
          <a:lstStyle/>
          <a:p>
            <a:endParaRPr lang="en-CA"/>
          </a:p>
        </p:txBody>
      </p:sp>
      <p:sp>
        <p:nvSpPr>
          <p:cNvPr id="7" name="Slide Number Placeholder 6"/>
          <p:cNvSpPr>
            <a:spLocks noGrp="1"/>
          </p:cNvSpPr>
          <p:nvPr>
            <p:ph type="sldNum" sz="quarter" idx="12"/>
          </p:nvPr>
        </p:nvSpPr>
        <p:spPr>
          <a:xfrm>
            <a:off x="146304" y="6208776"/>
            <a:ext cx="457200" cy="457200"/>
          </a:xfrm>
        </p:spPr>
        <p:txBody>
          <a:bodyPr/>
          <a:lstStyle/>
          <a:p>
            <a:fld id="{F9AF5BA6-DB17-48C1-B323-AF8D183DB7B7}" type="slidenum">
              <a:rPr lang="en-CA" smtClean="0"/>
              <a:pPr/>
              <a:t>‹#›</a:t>
            </a:fld>
            <a:endParaRPr lang="en-CA"/>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F02FCFFC-313B-4D74-9841-22403C7D67E5}" type="datetimeFigureOut">
              <a:rPr lang="en-CA" smtClean="0"/>
              <a:pPr/>
              <a:t>09/03/2012</a:t>
            </a:fld>
            <a:endParaRPr lang="en-CA"/>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CA"/>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F9AF5BA6-DB17-48C1-B323-AF8D183DB7B7}" type="slidenum">
              <a:rPr lang="en-CA" smtClean="0"/>
              <a:pPr/>
              <a:t>‹#›</a:t>
            </a:fld>
            <a:endParaRPr lang="en-CA"/>
          </a:p>
        </p:txBody>
      </p:sp>
    </p:spTree>
  </p:cSld>
  <p:clrMap bg1="lt1" tx1="dk1" bg2="lt2" tx2="dk2" accent1="accent1" accent2="accent2" accent3="accent3" accent4="accent4" accent5="accent5" accent6="accent6" hlink="hlink" folHlink="folHlink"/>
  <p:sldLayoutIdLst>
    <p:sldLayoutId id="2147484093" r:id="rId1"/>
    <p:sldLayoutId id="2147484094" r:id="rId2"/>
    <p:sldLayoutId id="2147484095" r:id="rId3"/>
    <p:sldLayoutId id="2147484096" r:id="rId4"/>
    <p:sldLayoutId id="2147484097" r:id="rId5"/>
    <p:sldLayoutId id="2147484098" r:id="rId6"/>
    <p:sldLayoutId id="2147484099" r:id="rId7"/>
    <p:sldLayoutId id="2147484100" r:id="rId8"/>
    <p:sldLayoutId id="2147484101" r:id="rId9"/>
    <p:sldLayoutId id="2147484102" r:id="rId10"/>
    <p:sldLayoutId id="2147484103"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8.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4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5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22.png"/></Relationships>
</file>

<file path=ppt/slides/_rels/slide5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5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6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7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7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31.png"/></Relationships>
</file>

<file path=ppt/slides/_rels/slide7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7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2.png"/></Relationships>
</file>

<file path=ppt/slides/_rels/slide8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2.png"/></Relationships>
</file>

<file path=ppt/slides/_rels/slide8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2.png"/></Relationships>
</file>

<file path=ppt/slides/_rels/slide8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9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404664"/>
            <a:ext cx="7772400" cy="1143000"/>
          </a:xfrm>
        </p:spPr>
        <p:txBody>
          <a:bodyPr>
            <a:normAutofit/>
          </a:bodyPr>
          <a:lstStyle/>
          <a:p>
            <a:pPr algn="ctr"/>
            <a:r>
              <a:rPr lang="en-US" sz="5000" b="1" dirty="0" smtClean="0"/>
              <a:t>Consumer Products</a:t>
            </a:r>
            <a:endParaRPr lang="en-CA" sz="5000" b="1" dirty="0"/>
          </a:p>
        </p:txBody>
      </p:sp>
      <p:sp>
        <p:nvSpPr>
          <p:cNvPr id="3" name="Content Placeholder 2"/>
          <p:cNvSpPr>
            <a:spLocks noGrp="1"/>
          </p:cNvSpPr>
          <p:nvPr>
            <p:ph sz="quarter" idx="1"/>
          </p:nvPr>
        </p:nvSpPr>
        <p:spPr>
          <a:xfrm>
            <a:off x="467544" y="4653136"/>
            <a:ext cx="8229600" cy="1761059"/>
          </a:xfrm>
        </p:spPr>
        <p:txBody>
          <a:bodyPr>
            <a:normAutofit/>
          </a:bodyPr>
          <a:lstStyle/>
          <a:p>
            <a:pPr algn="ctr">
              <a:buNone/>
            </a:pPr>
            <a:endParaRPr lang="en-CA" sz="2000" dirty="0" smtClean="0"/>
          </a:p>
          <a:p>
            <a:pPr algn="ctr">
              <a:buNone/>
            </a:pPr>
            <a:r>
              <a:rPr lang="en-CA" sz="2000" dirty="0" smtClean="0"/>
              <a:t>Ana-Maria </a:t>
            </a:r>
            <a:r>
              <a:rPr lang="en-CA" sz="2000" dirty="0" err="1" smtClean="0"/>
              <a:t>Lovrich</a:t>
            </a:r>
            <a:endParaRPr lang="en-CA" sz="2000" dirty="0" smtClean="0"/>
          </a:p>
          <a:p>
            <a:pPr algn="ctr">
              <a:buNone/>
            </a:pPr>
            <a:r>
              <a:rPr lang="en-CA" sz="2000" dirty="0" err="1" smtClean="0"/>
              <a:t>Shasha</a:t>
            </a:r>
            <a:r>
              <a:rPr lang="en-CA" sz="2000" dirty="0" smtClean="0"/>
              <a:t> Liang</a:t>
            </a:r>
          </a:p>
          <a:p>
            <a:pPr algn="ctr">
              <a:buNone/>
            </a:pPr>
            <a:r>
              <a:rPr lang="en-CA" sz="2000" dirty="0" smtClean="0"/>
              <a:t>Sunny Har</a:t>
            </a:r>
            <a:endParaRPr lang="en-CA" sz="2000" dirty="0"/>
          </a:p>
        </p:txBody>
      </p:sp>
      <p:pic>
        <p:nvPicPr>
          <p:cNvPr id="4" name="Picture 3"/>
          <p:cNvPicPr>
            <a:picLocks noChangeAspect="1" noChangeArrowheads="1"/>
          </p:cNvPicPr>
          <p:nvPr/>
        </p:nvPicPr>
        <p:blipFill>
          <a:blip r:embed="rId2" cstate="print"/>
          <a:srcRect/>
          <a:stretch>
            <a:fillRect/>
          </a:stretch>
        </p:blipFill>
        <p:spPr bwMode="auto">
          <a:xfrm>
            <a:off x="3779912" y="2204864"/>
            <a:ext cx="1691680" cy="1556793"/>
          </a:xfrm>
          <a:prstGeom prst="rect">
            <a:avLst/>
          </a:prstGeom>
          <a:noFill/>
          <a:ln w="9525">
            <a:noFill/>
            <a:miter lim="800000"/>
            <a:headEnd/>
            <a:tailEnd/>
          </a:ln>
        </p:spPr>
      </p:pic>
      <p:pic>
        <p:nvPicPr>
          <p:cNvPr id="5" name="Picture 12"/>
          <p:cNvPicPr>
            <a:picLocks noChangeAspect="1" noChangeArrowheads="1"/>
          </p:cNvPicPr>
          <p:nvPr/>
        </p:nvPicPr>
        <p:blipFill>
          <a:blip r:embed="rId3" cstate="print"/>
          <a:srcRect/>
          <a:stretch>
            <a:fillRect/>
          </a:stretch>
        </p:blipFill>
        <p:spPr bwMode="auto">
          <a:xfrm>
            <a:off x="1835696" y="2204864"/>
            <a:ext cx="1479638" cy="1512168"/>
          </a:xfrm>
          <a:prstGeom prst="rect">
            <a:avLst/>
          </a:prstGeom>
          <a:noFill/>
          <a:ln w="9525">
            <a:noFill/>
            <a:miter lim="800000"/>
            <a:headEnd/>
            <a:tailEnd/>
          </a:ln>
        </p:spPr>
      </p:pic>
      <p:pic>
        <p:nvPicPr>
          <p:cNvPr id="6" name="Picture 7"/>
          <p:cNvPicPr>
            <a:picLocks noChangeAspect="1" noChangeArrowheads="1"/>
          </p:cNvPicPr>
          <p:nvPr/>
        </p:nvPicPr>
        <p:blipFill>
          <a:blip r:embed="rId4" cstate="print"/>
          <a:srcRect/>
          <a:stretch>
            <a:fillRect/>
          </a:stretch>
        </p:blipFill>
        <p:spPr bwMode="auto">
          <a:xfrm>
            <a:off x="6012160" y="2276872"/>
            <a:ext cx="1548680" cy="14401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Coca-Cola </a:t>
            </a:r>
            <a:r>
              <a:rPr lang="en-CA" dirty="0" smtClean="0"/>
              <a:t>History </a:t>
            </a:r>
            <a:endParaRPr lang="en-CA" dirty="0"/>
          </a:p>
        </p:txBody>
      </p:sp>
      <p:pic>
        <p:nvPicPr>
          <p:cNvPr id="6" name="Picture 2"/>
          <p:cNvPicPr>
            <a:picLocks noGrp="1" noChangeAspect="1" noChangeArrowheads="1"/>
          </p:cNvPicPr>
          <p:nvPr>
            <p:ph sz="quarter"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2958265" y="1447800"/>
            <a:ext cx="3047510" cy="3781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Rectangle 3"/>
          <p:cNvSpPr/>
          <p:nvPr/>
        </p:nvSpPr>
        <p:spPr>
          <a:xfrm>
            <a:off x="539552" y="5517232"/>
            <a:ext cx="7704856" cy="954107"/>
          </a:xfrm>
          <a:prstGeom prst="rect">
            <a:avLst/>
          </a:prstGeom>
        </p:spPr>
        <p:txBody>
          <a:bodyPr wrap="square">
            <a:spAutoFit/>
          </a:bodyPr>
          <a:lstStyle/>
          <a:p>
            <a:r>
              <a:rPr lang="en-CA" sz="2800" dirty="0" smtClean="0"/>
              <a:t>1886, created by Dr. Pemberton, Georgia.</a:t>
            </a:r>
          </a:p>
          <a:p>
            <a:r>
              <a:rPr lang="en-CA" sz="2800" dirty="0" smtClean="0"/>
              <a:t>1895, be sold in the whole U.S. </a:t>
            </a:r>
            <a:endParaRPr lang="en-CA" sz="2800" dirty="0"/>
          </a:p>
        </p:txBody>
      </p:sp>
      <p:pic>
        <p:nvPicPr>
          <p:cNvPr id="7" name="Picture 3"/>
          <p:cNvPicPr>
            <a:picLocks noChangeAspect="1" noChangeArrowheads="1"/>
          </p:cNvPicPr>
          <p:nvPr/>
        </p:nvPicPr>
        <p:blipFill>
          <a:blip r:embed="rId3" cstate="print"/>
          <a:srcRect/>
          <a:stretch>
            <a:fillRect/>
          </a:stretch>
        </p:blipFill>
        <p:spPr bwMode="auto">
          <a:xfrm>
            <a:off x="8388424" y="5589240"/>
            <a:ext cx="529817" cy="105167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cstate="print"/>
          <a:srcRect/>
          <a:stretch>
            <a:fillRect/>
          </a:stretch>
        </p:blipFill>
        <p:spPr bwMode="auto">
          <a:xfrm>
            <a:off x="3491880" y="2564904"/>
            <a:ext cx="1691680" cy="1556793"/>
          </a:xfrm>
          <a:prstGeom prst="rect">
            <a:avLst/>
          </a:prstGeom>
          <a:noFill/>
          <a:ln w="9525">
            <a:noFill/>
            <a:miter lim="800000"/>
            <a:headEnd/>
            <a:tailEnd/>
          </a:ln>
        </p:spPr>
      </p:pic>
      <p:pic>
        <p:nvPicPr>
          <p:cNvPr id="5" name="Picture 12"/>
          <p:cNvPicPr>
            <a:picLocks noChangeAspect="1" noChangeArrowheads="1"/>
          </p:cNvPicPr>
          <p:nvPr/>
        </p:nvPicPr>
        <p:blipFill>
          <a:blip r:embed="rId4" cstate="print"/>
          <a:srcRect/>
          <a:stretch>
            <a:fillRect/>
          </a:stretch>
        </p:blipFill>
        <p:spPr bwMode="auto">
          <a:xfrm>
            <a:off x="1835696" y="2564904"/>
            <a:ext cx="1479638" cy="1512168"/>
          </a:xfrm>
          <a:prstGeom prst="rect">
            <a:avLst/>
          </a:prstGeom>
          <a:noFill/>
          <a:ln w="9525">
            <a:noFill/>
            <a:miter lim="800000"/>
            <a:headEnd/>
            <a:tailEnd/>
          </a:ln>
        </p:spPr>
      </p:pic>
      <p:pic>
        <p:nvPicPr>
          <p:cNvPr id="6" name="Picture 7"/>
          <p:cNvPicPr>
            <a:picLocks noChangeAspect="1" noChangeArrowheads="1"/>
          </p:cNvPicPr>
          <p:nvPr/>
        </p:nvPicPr>
        <p:blipFill>
          <a:blip r:embed="rId5" cstate="print"/>
          <a:srcRect/>
          <a:stretch>
            <a:fillRect/>
          </a:stretch>
        </p:blipFill>
        <p:spPr bwMode="auto">
          <a:xfrm>
            <a:off x="5364088" y="2636912"/>
            <a:ext cx="1548680" cy="1440160"/>
          </a:xfrm>
          <a:prstGeom prst="rect">
            <a:avLst/>
          </a:prstGeom>
          <a:noFill/>
          <a:ln w="9525">
            <a:noFill/>
            <a:miter lim="800000"/>
            <a:headEnd/>
            <a:tailEnd/>
          </a:ln>
        </p:spPr>
      </p:pic>
      <p:sp>
        <p:nvSpPr>
          <p:cNvPr id="7" name="Title 6"/>
          <p:cNvSpPr>
            <a:spLocks noGrp="1"/>
          </p:cNvSpPr>
          <p:nvPr>
            <p:ph type="title"/>
          </p:nvPr>
        </p:nvSpPr>
        <p:spPr/>
        <p:txBody>
          <a:bodyPr/>
          <a:lstStyle/>
          <a:p>
            <a:r>
              <a:rPr lang="en-US" dirty="0" smtClean="0"/>
              <a:t>Conclusion</a:t>
            </a:r>
            <a:endParaRPr lang="en-CA" dirty="0"/>
          </a:p>
        </p:txBody>
      </p:sp>
    </p:spTree>
  </p:cSld>
  <p:clrMapOvr>
    <a:masterClrMapping/>
  </p:clrMapOvr>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4869160"/>
            <a:ext cx="7772400" cy="1143000"/>
          </a:xfrm>
        </p:spPr>
        <p:txBody>
          <a:bodyPr/>
          <a:lstStyle/>
          <a:p>
            <a:pPr algn="ctr"/>
            <a:r>
              <a:rPr lang="en-US" dirty="0" smtClean="0"/>
              <a:t>Questions?</a:t>
            </a:r>
            <a:endParaRPr lang="en-CA" dirty="0"/>
          </a:p>
        </p:txBody>
      </p:sp>
      <p:sp>
        <p:nvSpPr>
          <p:cNvPr id="9" name="Title 1"/>
          <p:cNvSpPr txBox="1">
            <a:spLocks/>
          </p:cNvSpPr>
          <p:nvPr/>
        </p:nvSpPr>
        <p:spPr>
          <a:xfrm>
            <a:off x="395536" y="2636912"/>
            <a:ext cx="7772400" cy="1143000"/>
          </a:xfrm>
          <a:prstGeom prst="rect">
            <a:avLst/>
          </a:prstGeom>
        </p:spPr>
        <p:txBody>
          <a:bodyPr bIns="91440" anchor="b" anchorCtr="0">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5400" b="0" i="0" u="none" strike="noStrike" kern="1200" cap="none" spc="0" normalizeH="0" baseline="0" noProof="0" dirty="0" smtClean="0">
                <a:ln>
                  <a:noFill/>
                </a:ln>
                <a:solidFill>
                  <a:schemeClr val="tx2"/>
                </a:solidFill>
                <a:effectLst/>
                <a:uLnTx/>
                <a:uFillTx/>
                <a:latin typeface="+mj-lt"/>
                <a:ea typeface="+mj-ea"/>
                <a:cs typeface="+mj-cs"/>
              </a:rPr>
              <a:t>Thank you</a:t>
            </a:r>
            <a:endParaRPr kumimoji="0" lang="en-CA" sz="5400" b="0" i="0" u="none" strike="noStrike" kern="1200" cap="none" spc="0" normalizeH="0" baseline="0" noProof="0" dirty="0">
              <a:ln>
                <a:noFill/>
              </a:ln>
              <a:solidFill>
                <a:schemeClr val="tx2"/>
              </a:solidFill>
              <a:effectLst/>
              <a:uLnTx/>
              <a:uFillTx/>
              <a:latin typeface="+mj-lt"/>
              <a:ea typeface="+mj-ea"/>
              <a:cs typeface="+mj-cs"/>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Coca-Cola </a:t>
            </a:r>
            <a:r>
              <a:rPr lang="en-CA" dirty="0" smtClean="0"/>
              <a:t>Mission </a:t>
            </a:r>
            <a:endParaRPr lang="en-CA" dirty="0"/>
          </a:p>
        </p:txBody>
      </p:sp>
      <p:pic>
        <p:nvPicPr>
          <p:cNvPr id="7" name="Picture 3"/>
          <p:cNvPicPr>
            <a:picLocks noChangeAspect="1" noChangeArrowheads="1"/>
          </p:cNvPicPr>
          <p:nvPr/>
        </p:nvPicPr>
        <p:blipFill>
          <a:blip r:embed="rId2" cstate="print"/>
          <a:srcRect/>
          <a:stretch>
            <a:fillRect/>
          </a:stretch>
        </p:blipFill>
        <p:spPr bwMode="auto">
          <a:xfrm>
            <a:off x="8388424" y="5589240"/>
            <a:ext cx="529817" cy="1051670"/>
          </a:xfrm>
          <a:prstGeom prst="rect">
            <a:avLst/>
          </a:prstGeom>
          <a:noFill/>
          <a:ln w="9525">
            <a:noFill/>
            <a:miter lim="800000"/>
            <a:headEnd/>
            <a:tailEnd/>
          </a:ln>
        </p:spPr>
      </p:pic>
      <p:sp>
        <p:nvSpPr>
          <p:cNvPr id="8" name="Content Placeholder 7"/>
          <p:cNvSpPr>
            <a:spLocks noGrp="1"/>
          </p:cNvSpPr>
          <p:nvPr>
            <p:ph sz="quarter" idx="1"/>
          </p:nvPr>
        </p:nvSpPr>
        <p:spPr>
          <a:xfrm>
            <a:off x="971600" y="2492896"/>
            <a:ext cx="7772400" cy="4572000"/>
          </a:xfrm>
        </p:spPr>
        <p:txBody>
          <a:bodyPr/>
          <a:lstStyle/>
          <a:p>
            <a:pPr>
              <a:buNone/>
            </a:pPr>
            <a:r>
              <a:rPr lang="en-CA" dirty="0" smtClean="0"/>
              <a:t>Our Roadmap starts with our mission, which is </a:t>
            </a:r>
          </a:p>
          <a:p>
            <a:pPr>
              <a:buNone/>
            </a:pPr>
            <a:r>
              <a:rPr lang="en-CA" dirty="0" smtClean="0"/>
              <a:t>enduring. </a:t>
            </a:r>
          </a:p>
          <a:p>
            <a:r>
              <a:rPr lang="en-CA" dirty="0" smtClean="0"/>
              <a:t>To refresh the world...</a:t>
            </a:r>
          </a:p>
          <a:p>
            <a:r>
              <a:rPr lang="en-CA" dirty="0" smtClean="0"/>
              <a:t>To inspire moments of optimism and happiness...</a:t>
            </a:r>
          </a:p>
          <a:p>
            <a:r>
              <a:rPr lang="en-CA" dirty="0" smtClean="0"/>
              <a:t>To create value and make a difference.</a:t>
            </a:r>
          </a:p>
          <a:p>
            <a:endParaRPr lang="en-CA"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Products: product list </a:t>
            </a:r>
          </a:p>
        </p:txBody>
      </p:sp>
      <p:sp>
        <p:nvSpPr>
          <p:cNvPr id="3" name="Content Placeholder 2"/>
          <p:cNvSpPr>
            <a:spLocks noGrp="1"/>
          </p:cNvSpPr>
          <p:nvPr>
            <p:ph sz="quarter" idx="1"/>
          </p:nvPr>
        </p:nvSpPr>
        <p:spPr/>
        <p:txBody>
          <a:bodyPr>
            <a:normAutofit/>
          </a:bodyPr>
          <a:lstStyle/>
          <a:p>
            <a:r>
              <a:rPr lang="en-CA" sz="2400" b="1" dirty="0"/>
              <a:t>3,500 products in over 200 countries</a:t>
            </a:r>
          </a:p>
          <a:p>
            <a:pPr marL="0" indent="0">
              <a:buNone/>
            </a:pPr>
            <a:endParaRPr lang="en-CA" dirty="0"/>
          </a:p>
          <a:p>
            <a:pPr marL="0" indent="0">
              <a:buNone/>
            </a:pPr>
            <a:endParaRPr lang="en-CA" dirty="0"/>
          </a:p>
        </p:txBody>
      </p:sp>
      <p:pic>
        <p:nvPicPr>
          <p:cNvPr id="7" name="Picture 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411760" y="2204864"/>
            <a:ext cx="4442048" cy="2961365"/>
          </a:xfrm>
          <a:prstGeom prst="rect">
            <a:avLst/>
          </a:prstGeom>
        </p:spPr>
      </p:pic>
      <p:pic>
        <p:nvPicPr>
          <p:cNvPr id="8" name="Picture 3"/>
          <p:cNvPicPr>
            <a:picLocks noChangeAspect="1" noChangeArrowheads="1"/>
          </p:cNvPicPr>
          <p:nvPr/>
        </p:nvPicPr>
        <p:blipFill>
          <a:blip r:embed="rId3" cstate="print"/>
          <a:srcRect/>
          <a:stretch>
            <a:fillRect/>
          </a:stretch>
        </p:blipFill>
        <p:spPr bwMode="auto">
          <a:xfrm>
            <a:off x="8388424" y="5589240"/>
            <a:ext cx="529817" cy="1051670"/>
          </a:xfrm>
          <a:prstGeom prst="rect">
            <a:avLst/>
          </a:prstGeom>
          <a:noFill/>
          <a:ln w="9525">
            <a:noFill/>
            <a:miter lim="800000"/>
            <a:headEnd/>
            <a:tailEnd/>
          </a:ln>
        </p:spPr>
      </p:pic>
    </p:spTree>
    <p:extLst>
      <p:ext uri="{BB962C8B-B14F-4D97-AF65-F5344CB8AC3E}">
        <p14:creationId xmlns:p14="http://schemas.microsoft.com/office/powerpoint/2010/main" xmlns="" val="24652710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Financial </a:t>
            </a:r>
            <a:r>
              <a:rPr lang="en-CA" dirty="0" smtClean="0"/>
              <a:t>Analysis </a:t>
            </a:r>
            <a:endParaRPr lang="en-CA" dirty="0"/>
          </a:p>
        </p:txBody>
      </p:sp>
      <p:sp>
        <p:nvSpPr>
          <p:cNvPr id="3" name="Content Placeholder 2"/>
          <p:cNvSpPr>
            <a:spLocks noGrp="1"/>
          </p:cNvSpPr>
          <p:nvPr>
            <p:ph sz="quarter" idx="1"/>
          </p:nvPr>
        </p:nvSpPr>
        <p:spPr>
          <a:xfrm>
            <a:off x="1043608" y="2250976"/>
            <a:ext cx="7579518" cy="4607024"/>
          </a:xfrm>
        </p:spPr>
        <p:txBody>
          <a:bodyPr>
            <a:normAutofit/>
          </a:bodyPr>
          <a:lstStyle/>
          <a:p>
            <a:r>
              <a:rPr lang="en-CA" sz="2800" b="1" dirty="0"/>
              <a:t>Revenue Structure</a:t>
            </a:r>
          </a:p>
          <a:p>
            <a:pPr lvl="0">
              <a:buFont typeface="Wingdings" pitchFamily="2" charset="2"/>
              <a:buChar char="v"/>
            </a:pPr>
            <a:r>
              <a:rPr lang="en-CA" sz="2400" dirty="0"/>
              <a:t>Operating Revenues</a:t>
            </a:r>
          </a:p>
          <a:p>
            <a:pPr lvl="0">
              <a:buFont typeface="Wingdings" pitchFamily="2" charset="2"/>
              <a:buChar char="q"/>
            </a:pPr>
            <a:r>
              <a:rPr lang="en-CA" sz="2400" dirty="0"/>
              <a:t>Sale of beverage concentrates &amp; syrups</a:t>
            </a:r>
          </a:p>
          <a:p>
            <a:pPr lvl="0">
              <a:buFont typeface="Wingdings" pitchFamily="2" charset="2"/>
              <a:buChar char="q"/>
            </a:pPr>
            <a:r>
              <a:rPr lang="en-CA" sz="2400" dirty="0"/>
              <a:t>Sale of fountain syrups to fountain retailers</a:t>
            </a:r>
          </a:p>
          <a:p>
            <a:pPr lvl="0">
              <a:buFont typeface="Wingdings" pitchFamily="2" charset="2"/>
              <a:buChar char="q"/>
            </a:pPr>
            <a:r>
              <a:rPr lang="en-CA" sz="2400" dirty="0"/>
              <a:t>Sale of finished </a:t>
            </a:r>
            <a:r>
              <a:rPr lang="en-CA" sz="2400" dirty="0" smtClean="0"/>
              <a:t>beverages</a:t>
            </a:r>
          </a:p>
          <a:p>
            <a:pPr lvl="0">
              <a:buFont typeface="Wingdings" pitchFamily="2" charset="2"/>
              <a:buChar char="v"/>
            </a:pPr>
            <a:r>
              <a:rPr lang="en-CA" sz="2400" dirty="0"/>
              <a:t>Revenues from Financial Activities</a:t>
            </a:r>
          </a:p>
          <a:p>
            <a:pPr lvl="0">
              <a:buNone/>
            </a:pPr>
            <a:endParaRPr lang="en-CA" sz="2400" dirty="0" smtClean="0"/>
          </a:p>
          <a:p>
            <a:r>
              <a:rPr lang="en-CA" sz="2800" b="1" dirty="0" smtClean="0"/>
              <a:t>Cost Structure</a:t>
            </a:r>
          </a:p>
          <a:p>
            <a:pPr>
              <a:buNone/>
            </a:pPr>
            <a:endParaRPr lang="en-CA" dirty="0"/>
          </a:p>
          <a:p>
            <a:endParaRPr lang="en-CA" dirty="0"/>
          </a:p>
        </p:txBody>
      </p:sp>
      <p:pic>
        <p:nvPicPr>
          <p:cNvPr id="6" name="Picture 3"/>
          <p:cNvPicPr>
            <a:picLocks noChangeAspect="1" noChangeArrowheads="1"/>
          </p:cNvPicPr>
          <p:nvPr/>
        </p:nvPicPr>
        <p:blipFill>
          <a:blip r:embed="rId2" cstate="print"/>
          <a:srcRect/>
          <a:stretch>
            <a:fillRect/>
          </a:stretch>
        </p:blipFill>
        <p:spPr bwMode="auto">
          <a:xfrm>
            <a:off x="8388424" y="5589240"/>
            <a:ext cx="529817" cy="1051670"/>
          </a:xfrm>
          <a:prstGeom prst="rect">
            <a:avLst/>
          </a:prstGeom>
          <a:noFill/>
          <a:ln w="9525">
            <a:noFill/>
            <a:miter lim="800000"/>
            <a:headEnd/>
            <a:tailEnd/>
          </a:ln>
        </p:spPr>
      </p:pic>
    </p:spTree>
    <p:extLst>
      <p:ext uri="{BB962C8B-B14F-4D97-AF65-F5344CB8AC3E}">
        <p14:creationId xmlns:p14="http://schemas.microsoft.com/office/powerpoint/2010/main" xmlns="" val="11088914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99" name="Picture 3"/>
          <p:cNvPicPr>
            <a:picLocks noGrp="1" noChangeAspect="1" noChangeArrowheads="1"/>
          </p:cNvPicPr>
          <p:nvPr>
            <p:ph sz="quarter" idx="1"/>
          </p:nvPr>
        </p:nvPicPr>
        <p:blipFill>
          <a:blip r:embed="rId2" cstate="print"/>
          <a:srcRect/>
          <a:stretch>
            <a:fillRect/>
          </a:stretch>
        </p:blipFill>
        <p:spPr bwMode="auto">
          <a:xfrm>
            <a:off x="1" y="1700808"/>
            <a:ext cx="9143999" cy="5328592"/>
          </a:xfrm>
          <a:prstGeom prst="rect">
            <a:avLst/>
          </a:prstGeom>
          <a:noFill/>
          <a:ln w="9525">
            <a:noFill/>
            <a:miter lim="800000"/>
            <a:headEnd/>
            <a:tailEnd/>
          </a:ln>
        </p:spPr>
      </p:pic>
      <p:pic>
        <p:nvPicPr>
          <p:cNvPr id="4" name="Picture 7"/>
          <p:cNvPicPr>
            <a:picLocks noChangeAspect="1" noChangeArrowheads="1"/>
          </p:cNvPicPr>
          <p:nvPr/>
        </p:nvPicPr>
        <p:blipFill>
          <a:blip r:embed="rId3" cstate="print"/>
          <a:srcRect/>
          <a:stretch>
            <a:fillRect/>
          </a:stretch>
        </p:blipFill>
        <p:spPr bwMode="auto">
          <a:xfrm>
            <a:off x="7380312" y="188640"/>
            <a:ext cx="1548680" cy="1368152"/>
          </a:xfrm>
          <a:prstGeom prst="rect">
            <a:avLst/>
          </a:prstGeom>
          <a:noFill/>
          <a:ln w="9525">
            <a:noFill/>
            <a:miter lim="800000"/>
            <a:headEnd/>
            <a:tailEnd/>
          </a:ln>
        </p:spPr>
      </p:pic>
      <p:sp>
        <p:nvSpPr>
          <p:cNvPr id="5" name="Title 1"/>
          <p:cNvSpPr>
            <a:spLocks noGrp="1"/>
          </p:cNvSpPr>
          <p:nvPr>
            <p:ph type="title"/>
          </p:nvPr>
        </p:nvSpPr>
        <p:spPr>
          <a:xfrm>
            <a:off x="914400" y="274638"/>
            <a:ext cx="7772400" cy="1143000"/>
          </a:xfrm>
        </p:spPr>
        <p:txBody>
          <a:bodyPr/>
          <a:lstStyle/>
          <a:p>
            <a:r>
              <a:rPr lang="en-CA" dirty="0" smtClean="0"/>
              <a:t>Financial Statement</a:t>
            </a:r>
            <a:endParaRPr lang="en-CA" dirty="0"/>
          </a:p>
        </p:txBody>
      </p:sp>
    </p:spTree>
    <p:extLst>
      <p:ext uri="{BB962C8B-B14F-4D97-AF65-F5344CB8AC3E}">
        <p14:creationId xmlns:p14="http://schemas.microsoft.com/office/powerpoint/2010/main" xmlns="" val="27477905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88640"/>
            <a:ext cx="7848872" cy="478110"/>
          </a:xfrm>
        </p:spPr>
        <p:txBody>
          <a:bodyPr>
            <a:noAutofit/>
          </a:bodyPr>
          <a:lstStyle/>
          <a:p>
            <a:r>
              <a:rPr lang="en-US" sz="2800" dirty="0" smtClean="0">
                <a:latin typeface="Calibri" pitchFamily="34" charset="0"/>
                <a:cs typeface="Calibri" pitchFamily="34" charset="0"/>
              </a:rPr>
              <a:t>Income Statement of Coca-Cola (in million$)</a:t>
            </a:r>
            <a:endParaRPr lang="en-CA" sz="2800" dirty="0">
              <a:latin typeface="Calibri" pitchFamily="34" charset="0"/>
              <a:cs typeface="Calibri" pitchFamily="34" charset="0"/>
            </a:endParaRPr>
          </a:p>
        </p:txBody>
      </p:sp>
      <p:sp>
        <p:nvSpPr>
          <p:cNvPr id="3" name="Content Placeholder 2"/>
          <p:cNvSpPr>
            <a:spLocks noGrp="1"/>
          </p:cNvSpPr>
          <p:nvPr>
            <p:ph sz="quarter" idx="1"/>
          </p:nvPr>
        </p:nvSpPr>
        <p:spPr/>
        <p:txBody>
          <a:bodyPr/>
          <a:lstStyle/>
          <a:p>
            <a:endParaRPr lang="en-CA"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solidFill>
            <a:srgbClr val="0000FF"/>
          </a:solidFill>
          <a:ln>
            <a:noFill/>
          </a:ln>
          <a:effectLst/>
          <a:extLst/>
        </p:spPr>
      </p:pic>
      <p:sp>
        <p:nvSpPr>
          <p:cNvPr id="7" name="Frame 6"/>
          <p:cNvSpPr/>
          <p:nvPr/>
        </p:nvSpPr>
        <p:spPr>
          <a:xfrm>
            <a:off x="0" y="1412776"/>
            <a:ext cx="8100392" cy="216024"/>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8" name="Frame 7"/>
          <p:cNvSpPr/>
          <p:nvPr/>
        </p:nvSpPr>
        <p:spPr>
          <a:xfrm>
            <a:off x="7668344" y="1916832"/>
            <a:ext cx="432048" cy="288032"/>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21" name="Frame 20"/>
          <p:cNvSpPr/>
          <p:nvPr/>
        </p:nvSpPr>
        <p:spPr>
          <a:xfrm>
            <a:off x="5076056" y="4653136"/>
            <a:ext cx="504056" cy="360040"/>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23" name="Frame 22"/>
          <p:cNvSpPr/>
          <p:nvPr/>
        </p:nvSpPr>
        <p:spPr>
          <a:xfrm>
            <a:off x="5004048" y="2852936"/>
            <a:ext cx="504056" cy="288032"/>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24" name="Frame 23"/>
          <p:cNvSpPr/>
          <p:nvPr/>
        </p:nvSpPr>
        <p:spPr>
          <a:xfrm>
            <a:off x="5004048" y="5733256"/>
            <a:ext cx="1296144" cy="432048"/>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25" name="Frame 24"/>
          <p:cNvSpPr/>
          <p:nvPr/>
        </p:nvSpPr>
        <p:spPr>
          <a:xfrm>
            <a:off x="7524328" y="5733256"/>
            <a:ext cx="864096" cy="1124744"/>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27" name="Frame 26"/>
          <p:cNvSpPr/>
          <p:nvPr/>
        </p:nvSpPr>
        <p:spPr>
          <a:xfrm>
            <a:off x="5004048" y="2492896"/>
            <a:ext cx="504056" cy="360040"/>
          </a:xfrm>
          <a:prstGeom prst="frame">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28" name="Frame 27"/>
          <p:cNvSpPr/>
          <p:nvPr/>
        </p:nvSpPr>
        <p:spPr>
          <a:xfrm>
            <a:off x="5004048" y="1628800"/>
            <a:ext cx="576064" cy="288032"/>
          </a:xfrm>
          <a:prstGeom prst="fram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9" name="Rectangle 8"/>
          <p:cNvSpPr/>
          <p:nvPr/>
        </p:nvSpPr>
        <p:spPr>
          <a:xfrm>
            <a:off x="0" y="2204864"/>
            <a:ext cx="7092280" cy="288032"/>
          </a:xfrm>
          <a:prstGeom prst="rect">
            <a:avLst/>
          </a:prstGeom>
          <a:solidFill>
            <a:srgbClr val="FFFF00">
              <a:alpha val="1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Rectangle 9"/>
          <p:cNvSpPr/>
          <p:nvPr/>
        </p:nvSpPr>
        <p:spPr>
          <a:xfrm>
            <a:off x="5004048" y="5733256"/>
            <a:ext cx="1296144" cy="562372"/>
          </a:xfrm>
          <a:prstGeom prst="rect">
            <a:avLst/>
          </a:prstGeom>
          <a:solidFill>
            <a:schemeClr val="bg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Rectangle 11"/>
          <p:cNvSpPr/>
          <p:nvPr/>
        </p:nvSpPr>
        <p:spPr>
          <a:xfrm>
            <a:off x="179512" y="5085184"/>
            <a:ext cx="6120680" cy="216024"/>
          </a:xfrm>
          <a:prstGeom prst="rect">
            <a:avLst/>
          </a:prstGeom>
          <a:solidFill>
            <a:srgbClr val="FFFF00">
              <a:alpha val="1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xmlns="" val="23544958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CA" dirty="0"/>
          </a:p>
        </p:txBody>
      </p:sp>
      <p:sp>
        <p:nvSpPr>
          <p:cNvPr id="3" name="Content Placeholder 2"/>
          <p:cNvSpPr>
            <a:spLocks noGrp="1"/>
          </p:cNvSpPr>
          <p:nvPr>
            <p:ph sz="quarter" idx="1"/>
          </p:nvPr>
        </p:nvSpPr>
        <p:spPr>
          <a:xfrm>
            <a:off x="914400" y="1447799"/>
            <a:ext cx="8482136" cy="4625442"/>
          </a:xfrm>
        </p:spPr>
        <p:txBody>
          <a:bodyPr/>
          <a:lstStyle/>
          <a:p>
            <a:endParaRPr lang="en-CA" dirty="0"/>
          </a:p>
        </p:txBody>
      </p:sp>
      <p:sp>
        <p:nvSpPr>
          <p:cNvPr id="6" name="Title 1"/>
          <p:cNvSpPr txBox="1">
            <a:spLocks/>
          </p:cNvSpPr>
          <p:nvPr/>
        </p:nvSpPr>
        <p:spPr>
          <a:xfrm>
            <a:off x="449947" y="-265178"/>
            <a:ext cx="8229600" cy="1066800"/>
          </a:xfrm>
          <a:prstGeom prst="rect">
            <a:avLst/>
          </a:prstGeom>
        </p:spPr>
        <p:txBody>
          <a:bodyPr bIns="91440" anchor="b" anchorCtr="0">
            <a:noAutofit/>
          </a:bodyPr>
          <a:lstStyle>
            <a:lvl1pPr algn="l" rtl="0" eaLnBrk="1" latinLnBrk="0" hangingPunct="1">
              <a:spcBef>
                <a:spcPct val="0"/>
              </a:spcBef>
              <a:buNone/>
              <a:defRPr kumimoji="0" sz="4000" kern="1200">
                <a:solidFill>
                  <a:schemeClr val="tx2"/>
                </a:solidFill>
                <a:latin typeface="+mj-lt"/>
                <a:ea typeface="+mj-ea"/>
                <a:cs typeface="+mj-cs"/>
              </a:defRPr>
            </a:lvl1pPr>
          </a:lstStyle>
          <a:p>
            <a:endParaRPr lang="en-CA" sz="3200"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5094" y="9865"/>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Rectangle 6"/>
          <p:cNvSpPr/>
          <p:nvPr/>
        </p:nvSpPr>
        <p:spPr>
          <a:xfrm>
            <a:off x="7740352" y="1196752"/>
            <a:ext cx="648072" cy="144016"/>
          </a:xfrm>
          <a:prstGeom prst="rect">
            <a:avLst/>
          </a:prstGeom>
          <a:solidFill>
            <a:srgbClr val="FFFF00">
              <a:alpha val="1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Rectangle 8"/>
          <p:cNvSpPr/>
          <p:nvPr/>
        </p:nvSpPr>
        <p:spPr>
          <a:xfrm>
            <a:off x="7740352" y="4149080"/>
            <a:ext cx="648072" cy="144016"/>
          </a:xfrm>
          <a:prstGeom prst="rect">
            <a:avLst/>
          </a:prstGeom>
          <a:solidFill>
            <a:srgbClr val="FFFF0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xmlns="" val="19093170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The Coca-Cola Consolidated Cash Flows Statement (in million$)</a:t>
            </a:r>
          </a:p>
        </p:txBody>
      </p:sp>
      <p:sp>
        <p:nvSpPr>
          <p:cNvPr id="3" name="Content Placeholder 2"/>
          <p:cNvSpPr>
            <a:spLocks noGrp="1"/>
          </p:cNvSpPr>
          <p:nvPr>
            <p:ph sz="quarter" idx="1"/>
          </p:nvPr>
        </p:nvSpPr>
        <p:spPr>
          <a:xfrm>
            <a:off x="914400" y="1447799"/>
            <a:ext cx="8482136" cy="4625442"/>
          </a:xfrm>
        </p:spPr>
        <p:txBody>
          <a:bodyPr/>
          <a:lstStyle/>
          <a:p>
            <a:endParaRPr lang="en-CA" dirty="0"/>
          </a:p>
        </p:txBody>
      </p:sp>
      <p:sp>
        <p:nvSpPr>
          <p:cNvPr id="6" name="Title 1"/>
          <p:cNvSpPr txBox="1">
            <a:spLocks/>
          </p:cNvSpPr>
          <p:nvPr/>
        </p:nvSpPr>
        <p:spPr>
          <a:xfrm>
            <a:off x="449947" y="-265178"/>
            <a:ext cx="8229600" cy="1066800"/>
          </a:xfrm>
          <a:prstGeom prst="rect">
            <a:avLst/>
          </a:prstGeom>
        </p:spPr>
        <p:txBody>
          <a:bodyPr bIns="91440" anchor="b" anchorCtr="0">
            <a:noAutofit/>
          </a:bodyPr>
          <a:lstStyle>
            <a:lvl1pPr algn="l" rtl="0" eaLnBrk="1" latinLnBrk="0" hangingPunct="1">
              <a:spcBef>
                <a:spcPct val="0"/>
              </a:spcBef>
              <a:buNone/>
              <a:defRPr kumimoji="0" sz="4000" kern="1200">
                <a:solidFill>
                  <a:schemeClr val="tx2"/>
                </a:solidFill>
                <a:latin typeface="+mj-lt"/>
                <a:ea typeface="+mj-ea"/>
                <a:cs typeface="+mj-cs"/>
              </a:defRPr>
            </a:lvl1pPr>
          </a:lstStyle>
          <a:p>
            <a:endParaRPr lang="en-CA" sz="3200"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3999" cy="6858000"/>
          </a:xfrm>
          <a:prstGeom prst="rect">
            <a:avLst/>
          </a:prstGeom>
          <a:ln>
            <a:headEnd/>
            <a:tailEnd/>
          </a:ln>
          <a:effectLst>
            <a:outerShdw blurRad="38100" dist="25400" dir="5400000" algn="t" rotWithShape="0">
              <a:srgbClr val="000000">
                <a:alpha val="50000"/>
              </a:srgbClr>
            </a:outerShdw>
          </a:effectLst>
          <a:extLst/>
        </p:spPr>
        <p:style>
          <a:lnRef idx="1">
            <a:schemeClr val="dk1"/>
          </a:lnRef>
          <a:fillRef idx="2">
            <a:schemeClr val="dk1"/>
          </a:fillRef>
          <a:effectRef idx="1">
            <a:schemeClr val="dk1"/>
          </a:effectRef>
          <a:fontRef idx="minor">
            <a:schemeClr val="dk1"/>
          </a:fontRef>
        </p:style>
      </p:pic>
      <p:sp>
        <p:nvSpPr>
          <p:cNvPr id="4" name="Rectangle 3"/>
          <p:cNvSpPr/>
          <p:nvPr/>
        </p:nvSpPr>
        <p:spPr>
          <a:xfrm>
            <a:off x="179512" y="2780928"/>
            <a:ext cx="7344816" cy="216024"/>
          </a:xfrm>
          <a:prstGeom prst="rect">
            <a:avLst/>
          </a:prstGeom>
          <a:solidFill>
            <a:srgbClr val="FFFF00">
              <a:alpha val="1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Frame 7"/>
          <p:cNvSpPr/>
          <p:nvPr/>
        </p:nvSpPr>
        <p:spPr>
          <a:xfrm>
            <a:off x="7020272" y="2564904"/>
            <a:ext cx="504056" cy="216024"/>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9" name="Rectangle 8"/>
          <p:cNvSpPr/>
          <p:nvPr/>
        </p:nvSpPr>
        <p:spPr>
          <a:xfrm>
            <a:off x="7164288" y="2204864"/>
            <a:ext cx="1224136" cy="144016"/>
          </a:xfrm>
          <a:prstGeom prst="rect">
            <a:avLst/>
          </a:prstGeom>
          <a:solidFill>
            <a:srgbClr val="FFFF00">
              <a:alpha val="1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Frame 10"/>
          <p:cNvSpPr/>
          <p:nvPr/>
        </p:nvSpPr>
        <p:spPr>
          <a:xfrm>
            <a:off x="7164288" y="3429000"/>
            <a:ext cx="1224136" cy="216024"/>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15" name="Rectangle 14"/>
          <p:cNvSpPr/>
          <p:nvPr/>
        </p:nvSpPr>
        <p:spPr>
          <a:xfrm>
            <a:off x="179512" y="4365104"/>
            <a:ext cx="7344816" cy="216024"/>
          </a:xfrm>
          <a:prstGeom prst="rect">
            <a:avLst/>
          </a:prstGeom>
          <a:solidFill>
            <a:srgbClr val="FFFF00">
              <a:alpha val="1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Rectangle 15"/>
          <p:cNvSpPr/>
          <p:nvPr/>
        </p:nvSpPr>
        <p:spPr>
          <a:xfrm>
            <a:off x="179512" y="5661248"/>
            <a:ext cx="7344816" cy="216024"/>
          </a:xfrm>
          <a:prstGeom prst="rect">
            <a:avLst/>
          </a:prstGeom>
          <a:solidFill>
            <a:srgbClr val="FFFF00">
              <a:alpha val="1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 name="Rectangle 18"/>
          <p:cNvSpPr/>
          <p:nvPr/>
        </p:nvSpPr>
        <p:spPr>
          <a:xfrm>
            <a:off x="179512" y="6669360"/>
            <a:ext cx="7344816" cy="188640"/>
          </a:xfrm>
          <a:prstGeom prst="rect">
            <a:avLst/>
          </a:prstGeom>
          <a:solidFill>
            <a:srgbClr val="FFFF00">
              <a:alpha val="1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1" name="Frame 20"/>
          <p:cNvSpPr/>
          <p:nvPr/>
        </p:nvSpPr>
        <p:spPr>
          <a:xfrm>
            <a:off x="6876256" y="4725144"/>
            <a:ext cx="1512168" cy="216024"/>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Tree>
    <p:extLst>
      <p:ext uri="{BB962C8B-B14F-4D97-AF65-F5344CB8AC3E}">
        <p14:creationId xmlns:p14="http://schemas.microsoft.com/office/powerpoint/2010/main" xmlns="" val="18500860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99" name="Picture 3"/>
          <p:cNvPicPr>
            <a:picLocks noGrp="1" noChangeAspect="1" noChangeArrowheads="1"/>
          </p:cNvPicPr>
          <p:nvPr>
            <p:ph sz="quarter" idx="1"/>
          </p:nvPr>
        </p:nvPicPr>
        <p:blipFill>
          <a:blip r:embed="rId2" cstate="print"/>
          <a:srcRect/>
          <a:stretch>
            <a:fillRect/>
          </a:stretch>
        </p:blipFill>
        <p:spPr bwMode="auto">
          <a:xfrm>
            <a:off x="1" y="1700808"/>
            <a:ext cx="9143999" cy="5328592"/>
          </a:xfrm>
          <a:prstGeom prst="rect">
            <a:avLst/>
          </a:prstGeom>
          <a:noFill/>
          <a:ln w="9525">
            <a:noFill/>
            <a:miter lim="800000"/>
            <a:headEnd/>
            <a:tailEnd/>
          </a:ln>
        </p:spPr>
      </p:pic>
      <p:pic>
        <p:nvPicPr>
          <p:cNvPr id="4" name="Picture 7"/>
          <p:cNvPicPr>
            <a:picLocks noChangeAspect="1" noChangeArrowheads="1"/>
          </p:cNvPicPr>
          <p:nvPr/>
        </p:nvPicPr>
        <p:blipFill>
          <a:blip r:embed="rId3" cstate="print"/>
          <a:srcRect/>
          <a:stretch>
            <a:fillRect/>
          </a:stretch>
        </p:blipFill>
        <p:spPr bwMode="auto">
          <a:xfrm>
            <a:off x="7380312" y="188640"/>
            <a:ext cx="1548680" cy="1368152"/>
          </a:xfrm>
          <a:prstGeom prst="rect">
            <a:avLst/>
          </a:prstGeom>
          <a:noFill/>
          <a:ln w="9525">
            <a:noFill/>
            <a:miter lim="800000"/>
            <a:headEnd/>
            <a:tailEnd/>
          </a:ln>
        </p:spPr>
      </p:pic>
      <p:sp>
        <p:nvSpPr>
          <p:cNvPr id="5" name="Title 1"/>
          <p:cNvSpPr>
            <a:spLocks noGrp="1"/>
          </p:cNvSpPr>
          <p:nvPr>
            <p:ph type="title"/>
          </p:nvPr>
        </p:nvSpPr>
        <p:spPr>
          <a:xfrm>
            <a:off x="914400" y="274638"/>
            <a:ext cx="7772400" cy="1143000"/>
          </a:xfrm>
        </p:spPr>
        <p:txBody>
          <a:bodyPr>
            <a:normAutofit/>
          </a:bodyPr>
          <a:lstStyle/>
          <a:p>
            <a:r>
              <a:rPr lang="en-CA" sz="3700" dirty="0" smtClean="0"/>
              <a:t>Risk Factors &amp; Management</a:t>
            </a:r>
            <a:endParaRPr lang="en-CA" sz="3700" dirty="0"/>
          </a:p>
        </p:txBody>
      </p:sp>
    </p:spTree>
    <p:extLst>
      <p:ext uri="{BB962C8B-B14F-4D97-AF65-F5344CB8AC3E}">
        <p14:creationId xmlns:p14="http://schemas.microsoft.com/office/powerpoint/2010/main" xmlns="" val="27477905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Risk Management</a:t>
            </a:r>
            <a:endParaRPr lang="en-CA" dirty="0"/>
          </a:p>
        </p:txBody>
      </p:sp>
      <p:sp>
        <p:nvSpPr>
          <p:cNvPr id="3" name="Content Placeholder 2"/>
          <p:cNvSpPr>
            <a:spLocks noGrp="1"/>
          </p:cNvSpPr>
          <p:nvPr>
            <p:ph sz="quarter" idx="1"/>
          </p:nvPr>
        </p:nvSpPr>
        <p:spPr/>
        <p:txBody>
          <a:bodyPr>
            <a:normAutofit/>
          </a:bodyPr>
          <a:lstStyle/>
          <a:p>
            <a:pPr>
              <a:lnSpc>
                <a:spcPct val="200000"/>
              </a:lnSpc>
              <a:spcBef>
                <a:spcPts val="0"/>
              </a:spcBef>
            </a:pPr>
            <a:r>
              <a:rPr lang="en-US" dirty="0" smtClean="0"/>
              <a:t>Board and Company’ </a:t>
            </a:r>
            <a:r>
              <a:rPr lang="en-US" dirty="0"/>
              <a:t>R</a:t>
            </a:r>
            <a:r>
              <a:rPr lang="en-US" dirty="0" smtClean="0"/>
              <a:t>oles </a:t>
            </a:r>
          </a:p>
          <a:p>
            <a:pPr>
              <a:lnSpc>
                <a:spcPct val="200000"/>
              </a:lnSpc>
              <a:spcBef>
                <a:spcPts val="0"/>
              </a:spcBef>
            </a:pPr>
            <a:r>
              <a:rPr lang="en-US" dirty="0" smtClean="0"/>
              <a:t>Anti-Hedging Policy</a:t>
            </a:r>
          </a:p>
          <a:p>
            <a:pPr>
              <a:lnSpc>
                <a:spcPct val="200000"/>
              </a:lnSpc>
              <a:spcBef>
                <a:spcPts val="0"/>
              </a:spcBef>
            </a:pPr>
            <a:r>
              <a:rPr lang="en-US" dirty="0" smtClean="0"/>
              <a:t>Risk </a:t>
            </a:r>
            <a:r>
              <a:rPr lang="en-US" dirty="0"/>
              <a:t>Factors</a:t>
            </a:r>
          </a:p>
          <a:p>
            <a:pPr>
              <a:lnSpc>
                <a:spcPct val="200000"/>
              </a:lnSpc>
              <a:spcBef>
                <a:spcPts val="0"/>
              </a:spcBef>
            </a:pPr>
            <a:r>
              <a:rPr lang="en-US" dirty="0"/>
              <a:t>Financial </a:t>
            </a:r>
            <a:r>
              <a:rPr lang="en-US" dirty="0" smtClean="0"/>
              <a:t>Risks and Strategies</a:t>
            </a:r>
            <a:endParaRPr lang="en-US" dirty="0"/>
          </a:p>
          <a:p>
            <a:endParaRPr lang="en-CA" dirty="0"/>
          </a:p>
          <a:p>
            <a:endParaRPr lang="en-CA" dirty="0"/>
          </a:p>
        </p:txBody>
      </p:sp>
      <p:pic>
        <p:nvPicPr>
          <p:cNvPr id="6" name="Picture 3"/>
          <p:cNvPicPr>
            <a:picLocks noChangeAspect="1" noChangeArrowheads="1"/>
          </p:cNvPicPr>
          <p:nvPr/>
        </p:nvPicPr>
        <p:blipFill>
          <a:blip r:embed="rId2" cstate="print"/>
          <a:srcRect/>
          <a:stretch>
            <a:fillRect/>
          </a:stretch>
        </p:blipFill>
        <p:spPr bwMode="auto">
          <a:xfrm>
            <a:off x="8388424" y="5589240"/>
            <a:ext cx="529817" cy="1051670"/>
          </a:xfrm>
          <a:prstGeom prst="rect">
            <a:avLst/>
          </a:prstGeom>
          <a:noFill/>
          <a:ln w="9525">
            <a:noFill/>
            <a:miter lim="800000"/>
            <a:headEnd/>
            <a:tailEnd/>
          </a:ln>
        </p:spPr>
      </p:pic>
    </p:spTree>
    <p:extLst>
      <p:ext uri="{BB962C8B-B14F-4D97-AF65-F5344CB8AC3E}">
        <p14:creationId xmlns:p14="http://schemas.microsoft.com/office/powerpoint/2010/main" xmlns="" val="19669793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CA" dirty="0"/>
          </a:p>
        </p:txBody>
      </p:sp>
      <p:sp>
        <p:nvSpPr>
          <p:cNvPr id="3" name="Content Placeholder 2"/>
          <p:cNvSpPr>
            <a:spLocks noGrp="1"/>
          </p:cNvSpPr>
          <p:nvPr>
            <p:ph sz="quarter" idx="1"/>
          </p:nvPr>
        </p:nvSpPr>
        <p:spPr>
          <a:xfrm>
            <a:off x="755576" y="2420888"/>
            <a:ext cx="7772400" cy="2304256"/>
          </a:xfrm>
        </p:spPr>
        <p:txBody>
          <a:bodyPr>
            <a:normAutofit fontScale="92500" lnSpcReduction="20000"/>
          </a:bodyPr>
          <a:lstStyle/>
          <a:p>
            <a:pPr>
              <a:buFont typeface="Arial" pitchFamily="34" charset="0"/>
              <a:buChar char="•"/>
            </a:pPr>
            <a:r>
              <a:rPr lang="en-CA" dirty="0" smtClean="0"/>
              <a:t>Industry Overview</a:t>
            </a:r>
          </a:p>
          <a:p>
            <a:pPr lvl="1">
              <a:buFont typeface="Arial" pitchFamily="34" charset="0"/>
              <a:buChar char="•"/>
            </a:pPr>
            <a:r>
              <a:rPr lang="en-US" dirty="0" smtClean="0"/>
              <a:t>Coca-Cola</a:t>
            </a:r>
          </a:p>
          <a:p>
            <a:pPr lvl="1">
              <a:buFont typeface="Arial" pitchFamily="34" charset="0"/>
              <a:buChar char="•"/>
            </a:pPr>
            <a:r>
              <a:rPr lang="en-US" dirty="0" smtClean="0"/>
              <a:t>Starbucks &amp; Tim </a:t>
            </a:r>
            <a:r>
              <a:rPr lang="en-US" dirty="0" err="1" smtClean="0"/>
              <a:t>Hortons</a:t>
            </a:r>
            <a:endParaRPr lang="en-CA" dirty="0" smtClean="0"/>
          </a:p>
          <a:p>
            <a:pPr>
              <a:buFont typeface="Arial" pitchFamily="34" charset="0"/>
              <a:buChar char="•"/>
            </a:pPr>
            <a:r>
              <a:rPr lang="en-CA" dirty="0" smtClean="0"/>
              <a:t>Company Overview</a:t>
            </a:r>
          </a:p>
          <a:p>
            <a:pPr>
              <a:buFont typeface="Arial" pitchFamily="34" charset="0"/>
              <a:buChar char="•"/>
            </a:pPr>
            <a:r>
              <a:rPr lang="en-CA" dirty="0" smtClean="0"/>
              <a:t>Financial Statement</a:t>
            </a:r>
          </a:p>
          <a:p>
            <a:pPr>
              <a:buFont typeface="Arial" pitchFamily="34" charset="0"/>
              <a:buChar char="•"/>
            </a:pPr>
            <a:r>
              <a:rPr lang="en-CA" dirty="0" smtClean="0"/>
              <a:t>Risk Factors &amp; Management</a:t>
            </a:r>
          </a:p>
          <a:p>
            <a:pPr>
              <a:buFont typeface="Arial" pitchFamily="34" charset="0"/>
              <a:buChar char="•"/>
            </a:pPr>
            <a:endParaRPr lang="en-CA"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Risk Management </a:t>
            </a:r>
          </a:p>
        </p:txBody>
      </p:sp>
      <p:sp>
        <p:nvSpPr>
          <p:cNvPr id="3" name="Content Placeholder 2"/>
          <p:cNvSpPr>
            <a:spLocks noGrp="1"/>
          </p:cNvSpPr>
          <p:nvPr>
            <p:ph sz="quarter" idx="1"/>
          </p:nvPr>
        </p:nvSpPr>
        <p:spPr/>
        <p:txBody>
          <a:bodyPr/>
          <a:lstStyle/>
          <a:p>
            <a:r>
              <a:rPr lang="en-US" dirty="0"/>
              <a:t>The Board’s Role in Risk Management</a:t>
            </a:r>
          </a:p>
          <a:p>
            <a:pPr>
              <a:buFont typeface="Wingdings" pitchFamily="2" charset="2"/>
              <a:buChar char="v"/>
            </a:pPr>
            <a:r>
              <a:rPr lang="en-CA" dirty="0"/>
              <a:t>understand critical risks; </a:t>
            </a:r>
          </a:p>
          <a:p>
            <a:pPr>
              <a:buFont typeface="Wingdings" pitchFamily="2" charset="2"/>
              <a:buChar char="v"/>
            </a:pPr>
            <a:r>
              <a:rPr lang="en-CA" dirty="0"/>
              <a:t>allocate responsibilities for risk oversight; </a:t>
            </a:r>
          </a:p>
          <a:p>
            <a:pPr>
              <a:buFont typeface="Wingdings" pitchFamily="2" charset="2"/>
              <a:buChar char="v"/>
            </a:pPr>
            <a:r>
              <a:rPr lang="en-CA" dirty="0"/>
              <a:t>evaluate the Company’s risk management; </a:t>
            </a:r>
          </a:p>
          <a:p>
            <a:pPr>
              <a:buFont typeface="Wingdings" pitchFamily="2" charset="2"/>
              <a:buChar char="v"/>
            </a:pPr>
            <a:r>
              <a:rPr lang="en-CA" dirty="0"/>
              <a:t>facilitate open communication between management and Directors; </a:t>
            </a:r>
          </a:p>
          <a:p>
            <a:pPr>
              <a:buFont typeface="Wingdings" pitchFamily="2" charset="2"/>
              <a:buChar char="v"/>
            </a:pPr>
            <a:r>
              <a:rPr lang="en-CA" dirty="0"/>
              <a:t>foster an appropriate culture of integrity and risk awareness</a:t>
            </a:r>
            <a:endParaRPr lang="en-US" i="1" dirty="0"/>
          </a:p>
          <a:p>
            <a:pPr marL="0" indent="0">
              <a:buNone/>
            </a:pPr>
            <a:endParaRPr lang="en-CA" dirty="0"/>
          </a:p>
          <a:p>
            <a:endParaRPr lang="en-CA" dirty="0"/>
          </a:p>
        </p:txBody>
      </p:sp>
      <p:pic>
        <p:nvPicPr>
          <p:cNvPr id="6" name="Picture 3"/>
          <p:cNvPicPr>
            <a:picLocks noChangeAspect="1" noChangeArrowheads="1"/>
          </p:cNvPicPr>
          <p:nvPr/>
        </p:nvPicPr>
        <p:blipFill>
          <a:blip r:embed="rId2" cstate="print"/>
          <a:srcRect/>
          <a:stretch>
            <a:fillRect/>
          </a:stretch>
        </p:blipFill>
        <p:spPr bwMode="auto">
          <a:xfrm>
            <a:off x="8388424" y="5589240"/>
            <a:ext cx="529817" cy="1051670"/>
          </a:xfrm>
          <a:prstGeom prst="rect">
            <a:avLst/>
          </a:prstGeom>
          <a:noFill/>
          <a:ln w="9525">
            <a:noFill/>
            <a:miter lim="800000"/>
            <a:headEnd/>
            <a:tailEnd/>
          </a:ln>
        </p:spPr>
      </p:pic>
    </p:spTree>
    <p:extLst>
      <p:ext uri="{BB962C8B-B14F-4D97-AF65-F5344CB8AC3E}">
        <p14:creationId xmlns:p14="http://schemas.microsoft.com/office/powerpoint/2010/main" xmlns="" val="39364291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Risk </a:t>
            </a:r>
            <a:r>
              <a:rPr lang="en-CA" dirty="0" smtClean="0"/>
              <a:t>Management</a:t>
            </a:r>
            <a:endParaRPr lang="en-CA" dirty="0"/>
          </a:p>
        </p:txBody>
      </p:sp>
      <p:sp>
        <p:nvSpPr>
          <p:cNvPr id="3" name="Content Placeholder 2"/>
          <p:cNvSpPr>
            <a:spLocks noGrp="1"/>
          </p:cNvSpPr>
          <p:nvPr>
            <p:ph sz="quarter" idx="1"/>
          </p:nvPr>
        </p:nvSpPr>
        <p:spPr/>
        <p:txBody>
          <a:bodyPr>
            <a:normAutofit lnSpcReduction="10000"/>
          </a:bodyPr>
          <a:lstStyle/>
          <a:p>
            <a:r>
              <a:rPr lang="en-CA" dirty="0"/>
              <a:t>Company management</a:t>
            </a:r>
          </a:p>
          <a:p>
            <a:pPr>
              <a:buFont typeface="Wingdings" pitchFamily="2" charset="2"/>
              <a:buChar char="v"/>
            </a:pPr>
            <a:r>
              <a:rPr lang="en-CA" dirty="0"/>
              <a:t>enterprise risk management program,</a:t>
            </a:r>
          </a:p>
          <a:p>
            <a:pPr>
              <a:buFont typeface="Wingdings" pitchFamily="2" charset="2"/>
              <a:buChar char="v"/>
            </a:pPr>
            <a:r>
              <a:rPr lang="en-CA" dirty="0"/>
              <a:t>risk management committee,</a:t>
            </a:r>
          </a:p>
          <a:p>
            <a:pPr>
              <a:buFont typeface="Wingdings" pitchFamily="2" charset="2"/>
              <a:buChar char="v"/>
            </a:pPr>
            <a:r>
              <a:rPr lang="en-CA" dirty="0"/>
              <a:t>regular internal management disclosure committee meetings, </a:t>
            </a:r>
          </a:p>
          <a:p>
            <a:pPr>
              <a:buFont typeface="Wingdings" pitchFamily="2" charset="2"/>
              <a:buChar char="v"/>
            </a:pPr>
            <a:r>
              <a:rPr lang="en-CA" dirty="0"/>
              <a:t>Codes of Business Conduct, </a:t>
            </a:r>
          </a:p>
          <a:p>
            <a:pPr>
              <a:buFont typeface="Wingdings" pitchFamily="2" charset="2"/>
              <a:buChar char="v"/>
            </a:pPr>
            <a:r>
              <a:rPr lang="en-CA" dirty="0"/>
              <a:t>robust product quality standards and processes, </a:t>
            </a:r>
          </a:p>
          <a:p>
            <a:pPr>
              <a:buFont typeface="Wingdings" pitchFamily="2" charset="2"/>
              <a:buChar char="v"/>
            </a:pPr>
            <a:r>
              <a:rPr lang="en-CA" dirty="0"/>
              <a:t>ethics and compliance office</a:t>
            </a:r>
          </a:p>
          <a:p>
            <a:pPr>
              <a:buFont typeface="Wingdings" pitchFamily="2" charset="2"/>
              <a:buChar char="v"/>
            </a:pPr>
            <a:r>
              <a:rPr lang="en-CA" dirty="0"/>
              <a:t>comprehensive internal and external audit process</a:t>
            </a:r>
          </a:p>
          <a:p>
            <a:endParaRPr lang="en-CA" dirty="0"/>
          </a:p>
        </p:txBody>
      </p:sp>
      <p:pic>
        <p:nvPicPr>
          <p:cNvPr id="6" name="Picture 3"/>
          <p:cNvPicPr>
            <a:picLocks noChangeAspect="1" noChangeArrowheads="1"/>
          </p:cNvPicPr>
          <p:nvPr/>
        </p:nvPicPr>
        <p:blipFill>
          <a:blip r:embed="rId2" cstate="print"/>
          <a:srcRect/>
          <a:stretch>
            <a:fillRect/>
          </a:stretch>
        </p:blipFill>
        <p:spPr bwMode="auto">
          <a:xfrm>
            <a:off x="8388424" y="5589240"/>
            <a:ext cx="529817" cy="1051670"/>
          </a:xfrm>
          <a:prstGeom prst="rect">
            <a:avLst/>
          </a:prstGeom>
          <a:noFill/>
          <a:ln w="9525">
            <a:noFill/>
            <a:miter lim="800000"/>
            <a:headEnd/>
            <a:tailEnd/>
          </a:ln>
        </p:spPr>
      </p:pic>
    </p:spTree>
    <p:extLst>
      <p:ext uri="{BB962C8B-B14F-4D97-AF65-F5344CB8AC3E}">
        <p14:creationId xmlns:p14="http://schemas.microsoft.com/office/powerpoint/2010/main" xmlns="" val="38801870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solidFill>
        </p:spPr>
        <p:txBody>
          <a:bodyPr/>
          <a:lstStyle/>
          <a:p>
            <a:r>
              <a:rPr lang="en-CA" dirty="0"/>
              <a:t>Anti-Hedging Policy</a:t>
            </a:r>
          </a:p>
        </p:txBody>
      </p:sp>
      <p:sp>
        <p:nvSpPr>
          <p:cNvPr id="3" name="Content Placeholder 2"/>
          <p:cNvSpPr>
            <a:spLocks noGrp="1"/>
          </p:cNvSpPr>
          <p:nvPr>
            <p:ph sz="quarter" idx="1"/>
          </p:nvPr>
        </p:nvSpPr>
        <p:spPr>
          <a:xfrm>
            <a:off x="1107282" y="1556792"/>
            <a:ext cx="7579518" cy="4463008"/>
          </a:xfrm>
        </p:spPr>
        <p:txBody>
          <a:bodyPr>
            <a:noAutofit/>
          </a:bodyPr>
          <a:lstStyle/>
          <a:p>
            <a:endParaRPr lang="en-US" sz="2400" dirty="0" smtClean="0"/>
          </a:p>
          <a:p>
            <a:r>
              <a:rPr lang="en-US" sz="2400" dirty="0" smtClean="0"/>
              <a:t>“Prohibits </a:t>
            </a:r>
            <a:r>
              <a:rPr lang="en-US" sz="2400" dirty="0"/>
              <a:t>Directors, the Company’s executive officers </a:t>
            </a:r>
            <a:r>
              <a:rPr lang="en-US" sz="2400" dirty="0" smtClean="0"/>
              <a:t>and certain </a:t>
            </a:r>
            <a:r>
              <a:rPr lang="en-US" sz="2400" dirty="0"/>
              <a:t>other employees from purchasing any financial instrument that is designed to hedge or </a:t>
            </a:r>
            <a:r>
              <a:rPr lang="en-US" sz="2400" dirty="0" smtClean="0"/>
              <a:t>offset any </a:t>
            </a:r>
            <a:r>
              <a:rPr lang="en-US" sz="2400" dirty="0"/>
              <a:t>decrease in the market value of the Company’s stock, including prepaid variable </a:t>
            </a:r>
            <a:r>
              <a:rPr lang="en-US" sz="2400" dirty="0" smtClean="0"/>
              <a:t>forward contracts</a:t>
            </a:r>
            <a:r>
              <a:rPr lang="en-US" sz="2400" dirty="0"/>
              <a:t>, equity swaps, collars and exchange funds</a:t>
            </a:r>
            <a:r>
              <a:rPr lang="en-US" sz="2400" dirty="0" smtClean="0"/>
              <a:t>.” </a:t>
            </a:r>
            <a:endParaRPr lang="en-CA" sz="2400" dirty="0"/>
          </a:p>
        </p:txBody>
      </p:sp>
      <p:pic>
        <p:nvPicPr>
          <p:cNvPr id="6" name="Picture 3"/>
          <p:cNvPicPr>
            <a:picLocks noChangeAspect="1" noChangeArrowheads="1"/>
          </p:cNvPicPr>
          <p:nvPr/>
        </p:nvPicPr>
        <p:blipFill>
          <a:blip r:embed="rId2" cstate="print"/>
          <a:srcRect/>
          <a:stretch>
            <a:fillRect/>
          </a:stretch>
        </p:blipFill>
        <p:spPr bwMode="auto">
          <a:xfrm>
            <a:off x="8388424" y="5589240"/>
            <a:ext cx="529817" cy="1051670"/>
          </a:xfrm>
          <a:prstGeom prst="rect">
            <a:avLst/>
          </a:prstGeom>
          <a:noFill/>
          <a:ln w="9525">
            <a:noFill/>
            <a:miter lim="800000"/>
            <a:headEnd/>
            <a:tailEnd/>
          </a:ln>
        </p:spPr>
      </p:pic>
    </p:spTree>
    <p:extLst>
      <p:ext uri="{BB962C8B-B14F-4D97-AF65-F5344CB8AC3E}">
        <p14:creationId xmlns:p14="http://schemas.microsoft.com/office/powerpoint/2010/main" xmlns="" val="327911708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Risk Factors</a:t>
            </a:r>
            <a:endParaRPr lang="en-CA" dirty="0"/>
          </a:p>
        </p:txBody>
      </p:sp>
      <p:sp>
        <p:nvSpPr>
          <p:cNvPr id="3" name="Content Placeholder 2"/>
          <p:cNvSpPr>
            <a:spLocks noGrp="1"/>
          </p:cNvSpPr>
          <p:nvPr>
            <p:ph sz="quarter" idx="1"/>
          </p:nvPr>
        </p:nvSpPr>
        <p:spPr>
          <a:xfrm>
            <a:off x="1107282" y="1484784"/>
            <a:ext cx="7579518" cy="4535016"/>
          </a:xfrm>
        </p:spPr>
        <p:txBody>
          <a:bodyPr>
            <a:noAutofit/>
          </a:bodyPr>
          <a:lstStyle/>
          <a:p>
            <a:pPr lvl="0">
              <a:buFont typeface="+mj-lt"/>
              <a:buAutoNum type="arabicPeriod"/>
            </a:pPr>
            <a:r>
              <a:rPr lang="en-CA" sz="2000" b="1" dirty="0">
                <a:solidFill>
                  <a:srgbClr val="0000FF"/>
                </a:solidFill>
              </a:rPr>
              <a:t>Obesity and other health concerns </a:t>
            </a:r>
          </a:p>
          <a:p>
            <a:pPr lvl="0">
              <a:buFont typeface="+mj-lt"/>
              <a:buAutoNum type="arabicPeriod"/>
            </a:pPr>
            <a:r>
              <a:rPr lang="en-CA" sz="2000" dirty="0"/>
              <a:t>Water scarcity and poor quality </a:t>
            </a:r>
          </a:p>
          <a:p>
            <a:pPr lvl="0">
              <a:buFont typeface="+mj-lt"/>
              <a:buAutoNum type="arabicPeriod"/>
            </a:pPr>
            <a:r>
              <a:rPr lang="en-CA" sz="2000" dirty="0" smtClean="0"/>
              <a:t>Continuing </a:t>
            </a:r>
            <a:r>
              <a:rPr lang="en-CA" sz="2000" dirty="0"/>
              <a:t>uncertainty in the credit and equity markets </a:t>
            </a:r>
          </a:p>
          <a:p>
            <a:pPr lvl="0">
              <a:buFont typeface="+mj-lt"/>
              <a:buAutoNum type="arabicPeriod"/>
            </a:pPr>
            <a:r>
              <a:rPr lang="en-CA" sz="2000" dirty="0"/>
              <a:t>Fluctuations in foreign currency </a:t>
            </a:r>
            <a:r>
              <a:rPr lang="en-CA" sz="2000" dirty="0" smtClean="0"/>
              <a:t>exchange  </a:t>
            </a:r>
            <a:r>
              <a:rPr lang="en-CA" sz="2000" dirty="0"/>
              <a:t>and interest rates</a:t>
            </a:r>
          </a:p>
          <a:p>
            <a:pPr lvl="0">
              <a:buFont typeface="+mj-lt"/>
              <a:buAutoNum type="arabicPeriod"/>
            </a:pPr>
            <a:r>
              <a:rPr lang="en-CA" sz="2000" dirty="0"/>
              <a:t>Relationships with bottling partners</a:t>
            </a:r>
          </a:p>
          <a:p>
            <a:pPr lvl="0">
              <a:buFont typeface="+mj-lt"/>
              <a:buAutoNum type="arabicPeriod"/>
            </a:pPr>
            <a:r>
              <a:rPr lang="en-CA" sz="2000" dirty="0"/>
              <a:t>Bottling partners’ financial &amp; non-financial condition</a:t>
            </a:r>
          </a:p>
          <a:p>
            <a:pPr lvl="0">
              <a:buFont typeface="+mj-lt"/>
              <a:buAutoNum type="arabicPeriod"/>
            </a:pPr>
            <a:r>
              <a:rPr lang="en-CA" sz="2000" dirty="0"/>
              <a:t>Increases in income tax rates or changes in income tax laws </a:t>
            </a:r>
            <a:r>
              <a:rPr lang="en-CA" sz="2000" dirty="0" smtClean="0"/>
              <a:t> </a:t>
            </a:r>
          </a:p>
          <a:p>
            <a:pPr lvl="0">
              <a:buFont typeface="+mj-lt"/>
              <a:buAutoNum type="arabicPeriod"/>
            </a:pPr>
            <a:r>
              <a:rPr lang="en-CA" sz="2000" dirty="0" smtClean="0"/>
              <a:t>Increase </a:t>
            </a:r>
            <a:r>
              <a:rPr lang="en-CA" sz="2000" dirty="0"/>
              <a:t>in the cost, disruption of supply or shortage of energy, ingredients, other </a:t>
            </a:r>
            <a:r>
              <a:rPr lang="en-CA" sz="2000" dirty="0" smtClean="0"/>
              <a:t>materials </a:t>
            </a:r>
          </a:p>
          <a:p>
            <a:pPr lvl="0">
              <a:buFont typeface="+mj-lt"/>
              <a:buAutoNum type="arabicPeriod"/>
            </a:pPr>
            <a:r>
              <a:rPr lang="en-CA" sz="2000" dirty="0" smtClean="0"/>
              <a:t>Product </a:t>
            </a:r>
            <a:r>
              <a:rPr lang="en-CA" sz="2000" dirty="0"/>
              <a:t>safety or quality issues, or negative </a:t>
            </a:r>
            <a:r>
              <a:rPr lang="en-CA" sz="2000" dirty="0" smtClean="0"/>
              <a:t>publicity</a:t>
            </a:r>
          </a:p>
          <a:p>
            <a:pPr lvl="0">
              <a:buFont typeface="+mj-lt"/>
              <a:buAutoNum type="arabicPeriod"/>
            </a:pPr>
            <a:r>
              <a:rPr lang="en-CA" sz="2000" dirty="0" smtClean="0"/>
              <a:t>Integrate </a:t>
            </a:r>
            <a:r>
              <a:rPr lang="en-CA" sz="2000" dirty="0"/>
              <a:t>and manage Company-owned or controlled bottling </a:t>
            </a:r>
            <a:r>
              <a:rPr lang="en-CA" sz="2000" dirty="0" smtClean="0"/>
              <a:t>operations</a:t>
            </a:r>
            <a:endParaRPr lang="en-CA" sz="2000" dirty="0"/>
          </a:p>
          <a:p>
            <a:endParaRPr lang="en-CA" sz="2000" dirty="0"/>
          </a:p>
          <a:p>
            <a:endParaRPr lang="en-CA" sz="2000" dirty="0"/>
          </a:p>
          <a:p>
            <a:pPr lvl="0">
              <a:buFont typeface="+mj-lt"/>
              <a:buAutoNum type="arabicPeriod"/>
            </a:pPr>
            <a:endParaRPr lang="en-CA" sz="2000" dirty="0"/>
          </a:p>
          <a:p>
            <a:pPr lvl="0">
              <a:buFont typeface="+mj-lt"/>
              <a:buAutoNum type="arabicPeriod"/>
            </a:pPr>
            <a:endParaRPr lang="en-CA" sz="2000" dirty="0"/>
          </a:p>
          <a:p>
            <a:endParaRPr lang="en-CA" sz="2000" dirty="0"/>
          </a:p>
        </p:txBody>
      </p:sp>
      <p:pic>
        <p:nvPicPr>
          <p:cNvPr id="6" name="Picture 3"/>
          <p:cNvPicPr>
            <a:picLocks noChangeAspect="1" noChangeArrowheads="1"/>
          </p:cNvPicPr>
          <p:nvPr/>
        </p:nvPicPr>
        <p:blipFill>
          <a:blip r:embed="rId2" cstate="print"/>
          <a:srcRect/>
          <a:stretch>
            <a:fillRect/>
          </a:stretch>
        </p:blipFill>
        <p:spPr bwMode="auto">
          <a:xfrm>
            <a:off x="8388424" y="5589240"/>
            <a:ext cx="529817" cy="1051670"/>
          </a:xfrm>
          <a:prstGeom prst="rect">
            <a:avLst/>
          </a:prstGeom>
          <a:noFill/>
          <a:ln w="9525">
            <a:noFill/>
            <a:miter lim="800000"/>
            <a:headEnd/>
            <a:tailEnd/>
          </a:ln>
        </p:spPr>
      </p:pic>
    </p:spTree>
    <p:extLst>
      <p:ext uri="{BB962C8B-B14F-4D97-AF65-F5344CB8AC3E}">
        <p14:creationId xmlns:p14="http://schemas.microsoft.com/office/powerpoint/2010/main" xmlns="" val="69323508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Financial Risk Management</a:t>
            </a:r>
            <a:endParaRPr lang="en-CA" dirty="0"/>
          </a:p>
        </p:txBody>
      </p:sp>
      <p:sp>
        <p:nvSpPr>
          <p:cNvPr id="3" name="Content Placeholder 2"/>
          <p:cNvSpPr>
            <a:spLocks noGrp="1"/>
          </p:cNvSpPr>
          <p:nvPr>
            <p:ph sz="quarter" idx="1"/>
          </p:nvPr>
        </p:nvSpPr>
        <p:spPr>
          <a:xfrm>
            <a:off x="914400" y="1447800"/>
            <a:ext cx="7772400" cy="3205336"/>
          </a:xfrm>
        </p:spPr>
        <p:txBody>
          <a:bodyPr/>
          <a:lstStyle/>
          <a:p>
            <a:pPr lvl="0">
              <a:buNone/>
            </a:pPr>
            <a:endParaRPr lang="en-US" sz="2400" dirty="0" smtClean="0">
              <a:cs typeface="Times New Roman" pitchFamily="18" charset="0"/>
            </a:endParaRPr>
          </a:p>
          <a:p>
            <a:pPr lvl="0">
              <a:buNone/>
            </a:pPr>
            <a:endParaRPr lang="en-CA" sz="2400" dirty="0">
              <a:cs typeface="Times New Roman" pitchFamily="18" charset="0"/>
            </a:endParaRPr>
          </a:p>
          <a:p>
            <a:pPr marL="457200" lvl="0" indent="-457200">
              <a:buFont typeface="+mj-lt"/>
              <a:buAutoNum type="arabicPeriod"/>
            </a:pPr>
            <a:r>
              <a:rPr lang="en-CA" sz="2400" dirty="0" smtClean="0">
                <a:cs typeface="Times New Roman" pitchFamily="18" charset="0"/>
              </a:rPr>
              <a:t>Foreign </a:t>
            </a:r>
            <a:r>
              <a:rPr lang="en-CA" sz="2400" dirty="0">
                <a:cs typeface="Times New Roman" pitchFamily="18" charset="0"/>
              </a:rPr>
              <a:t>Exchange </a:t>
            </a:r>
            <a:r>
              <a:rPr lang="en-CA" sz="2400" dirty="0" smtClean="0">
                <a:cs typeface="Times New Roman" pitchFamily="18" charset="0"/>
              </a:rPr>
              <a:t>Risk</a:t>
            </a:r>
            <a:endParaRPr lang="en-CA" sz="2400" dirty="0">
              <a:cs typeface="Times New Roman" pitchFamily="18" charset="0"/>
            </a:endParaRPr>
          </a:p>
          <a:p>
            <a:pPr marL="457200" lvl="0" indent="-457200">
              <a:buFont typeface="+mj-lt"/>
              <a:buAutoNum type="arabicPeriod"/>
            </a:pPr>
            <a:r>
              <a:rPr lang="en-CA" sz="2400" dirty="0">
                <a:cs typeface="Times New Roman" pitchFamily="18" charset="0"/>
              </a:rPr>
              <a:t>Interest </a:t>
            </a:r>
            <a:r>
              <a:rPr lang="en-CA" sz="2400" dirty="0" smtClean="0">
                <a:cs typeface="Times New Roman" pitchFamily="18" charset="0"/>
              </a:rPr>
              <a:t>Risk</a:t>
            </a:r>
            <a:endParaRPr lang="en-CA" sz="2400" dirty="0">
              <a:cs typeface="Times New Roman" pitchFamily="18" charset="0"/>
            </a:endParaRPr>
          </a:p>
          <a:p>
            <a:pPr marL="457200" lvl="0" indent="-457200">
              <a:buFont typeface="+mj-lt"/>
              <a:buAutoNum type="arabicPeriod"/>
            </a:pPr>
            <a:r>
              <a:rPr lang="en-CA" sz="2400" dirty="0">
                <a:cs typeface="Times New Roman" pitchFamily="18" charset="0"/>
              </a:rPr>
              <a:t>Commodity </a:t>
            </a:r>
            <a:r>
              <a:rPr lang="en-CA" sz="2400" dirty="0" smtClean="0">
                <a:cs typeface="Times New Roman" pitchFamily="18" charset="0"/>
              </a:rPr>
              <a:t>Risk</a:t>
            </a:r>
            <a:endParaRPr lang="en-CA" sz="2400" dirty="0">
              <a:cs typeface="Times New Roman" pitchFamily="18" charset="0"/>
            </a:endParaRPr>
          </a:p>
          <a:p>
            <a:pPr marL="457200" lvl="0" indent="-457200">
              <a:buFont typeface="+mj-lt"/>
              <a:buAutoNum type="arabicPeriod"/>
            </a:pPr>
            <a:r>
              <a:rPr lang="en-CA" sz="2400" dirty="0" smtClean="0">
                <a:cs typeface="Times New Roman" pitchFamily="18" charset="0"/>
              </a:rPr>
              <a:t>Other Market Risk</a:t>
            </a:r>
            <a:endParaRPr lang="en-CA" sz="2400" dirty="0">
              <a:cs typeface="Times New Roman" pitchFamily="18" charset="0"/>
            </a:endParaRPr>
          </a:p>
          <a:p>
            <a:endParaRPr lang="en-CA" dirty="0">
              <a:cs typeface="Times New Roman" pitchFamily="18" charset="0"/>
            </a:endParaRPr>
          </a:p>
          <a:p>
            <a:endParaRPr lang="en-CA" dirty="0"/>
          </a:p>
        </p:txBody>
      </p:sp>
      <p:pic>
        <p:nvPicPr>
          <p:cNvPr id="6" name="Picture 3"/>
          <p:cNvPicPr>
            <a:picLocks noChangeAspect="1" noChangeArrowheads="1"/>
          </p:cNvPicPr>
          <p:nvPr/>
        </p:nvPicPr>
        <p:blipFill>
          <a:blip r:embed="rId2" cstate="print"/>
          <a:srcRect/>
          <a:stretch>
            <a:fillRect/>
          </a:stretch>
        </p:blipFill>
        <p:spPr bwMode="auto">
          <a:xfrm>
            <a:off x="8388424" y="5589240"/>
            <a:ext cx="529817" cy="1051670"/>
          </a:xfrm>
          <a:prstGeom prst="rect">
            <a:avLst/>
          </a:prstGeom>
          <a:noFill/>
          <a:ln w="9525">
            <a:noFill/>
            <a:miter lim="800000"/>
            <a:headEnd/>
            <a:tailEnd/>
          </a:ln>
        </p:spPr>
      </p:pic>
    </p:spTree>
    <p:extLst>
      <p:ext uri="{BB962C8B-B14F-4D97-AF65-F5344CB8AC3E}">
        <p14:creationId xmlns:p14="http://schemas.microsoft.com/office/powerpoint/2010/main" xmlns="" val="117792822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cs typeface="Times New Roman" pitchFamily="18" charset="0"/>
              </a:rPr>
              <a:t>Foreign Exchange Risk</a:t>
            </a:r>
            <a:endParaRPr lang="en-CA" dirty="0"/>
          </a:p>
        </p:txBody>
      </p:sp>
      <p:sp>
        <p:nvSpPr>
          <p:cNvPr id="3" name="Content Placeholder 2"/>
          <p:cNvSpPr>
            <a:spLocks noGrp="1"/>
          </p:cNvSpPr>
          <p:nvPr>
            <p:ph sz="quarter" idx="1"/>
          </p:nvPr>
        </p:nvSpPr>
        <p:spPr>
          <a:xfrm>
            <a:off x="683568" y="2132856"/>
            <a:ext cx="7772400" cy="3779912"/>
          </a:xfrm>
        </p:spPr>
        <p:txBody>
          <a:bodyPr/>
          <a:lstStyle/>
          <a:p>
            <a:r>
              <a:rPr lang="en-CA" sz="3200" dirty="0">
                <a:cs typeface="Times New Roman" pitchFamily="18" charset="0"/>
              </a:rPr>
              <a:t>Strategies: Foreign currency exchange </a:t>
            </a:r>
            <a:r>
              <a:rPr lang="en-CA" sz="3200" dirty="0" smtClean="0">
                <a:cs typeface="Times New Roman" pitchFamily="18" charset="0"/>
              </a:rPr>
              <a:t>management</a:t>
            </a:r>
          </a:p>
          <a:p>
            <a:pPr lvl="0">
              <a:buFont typeface="Wingdings" pitchFamily="2" charset="2"/>
              <a:buChar char="v"/>
            </a:pPr>
            <a:r>
              <a:rPr lang="en-CA" sz="2800" dirty="0">
                <a:cs typeface="Times New Roman" pitchFamily="18" charset="0"/>
              </a:rPr>
              <a:t>75 functional currencies: Weakness in one particular currency offset by strengths in the other currencies</a:t>
            </a:r>
          </a:p>
          <a:p>
            <a:pPr lvl="0">
              <a:buFont typeface="Wingdings" pitchFamily="2" charset="2"/>
              <a:buChar char="v"/>
            </a:pPr>
            <a:r>
              <a:rPr lang="en-CA" sz="2800" dirty="0">
                <a:cs typeface="Times New Roman" pitchFamily="18" charset="0"/>
              </a:rPr>
              <a:t>Derivative instruments</a:t>
            </a:r>
          </a:p>
          <a:p>
            <a:endParaRPr lang="en-CA" dirty="0"/>
          </a:p>
        </p:txBody>
      </p:sp>
      <p:pic>
        <p:nvPicPr>
          <p:cNvPr id="6" name="Picture 3"/>
          <p:cNvPicPr>
            <a:picLocks noChangeAspect="1" noChangeArrowheads="1"/>
          </p:cNvPicPr>
          <p:nvPr/>
        </p:nvPicPr>
        <p:blipFill>
          <a:blip r:embed="rId2" cstate="print"/>
          <a:srcRect/>
          <a:stretch>
            <a:fillRect/>
          </a:stretch>
        </p:blipFill>
        <p:spPr bwMode="auto">
          <a:xfrm>
            <a:off x="8388424" y="5589240"/>
            <a:ext cx="529817" cy="1051670"/>
          </a:xfrm>
          <a:prstGeom prst="rect">
            <a:avLst/>
          </a:prstGeom>
          <a:noFill/>
          <a:ln w="9525">
            <a:noFill/>
            <a:miter lim="800000"/>
            <a:headEnd/>
            <a:tailEnd/>
          </a:ln>
        </p:spPr>
      </p:pic>
    </p:spTree>
    <p:extLst>
      <p:ext uri="{BB962C8B-B14F-4D97-AF65-F5344CB8AC3E}">
        <p14:creationId xmlns:p14="http://schemas.microsoft.com/office/powerpoint/2010/main" xmlns="" val="309237422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CA" dirty="0" smtClean="0">
                <a:cs typeface="Times New Roman" pitchFamily="18" charset="0"/>
              </a:rPr>
              <a:t>Foreign Exchange Risk</a:t>
            </a:r>
            <a:endParaRPr lang="en-CA" dirty="0"/>
          </a:p>
        </p:txBody>
      </p:sp>
      <p:sp>
        <p:nvSpPr>
          <p:cNvPr id="3" name="Content Placeholder 2"/>
          <p:cNvSpPr>
            <a:spLocks noGrp="1"/>
          </p:cNvSpPr>
          <p:nvPr>
            <p:ph sz="quarter" idx="1"/>
          </p:nvPr>
        </p:nvSpPr>
        <p:spPr/>
        <p:txBody>
          <a:bodyPr/>
          <a:lstStyle/>
          <a:p>
            <a:r>
              <a:rPr lang="en-CA" sz="2400" dirty="0">
                <a:cs typeface="Times New Roman" pitchFamily="18" charset="0"/>
              </a:rPr>
              <a:t>The Coca-Cola Company Operating Segments (In millions) Three Months Ended (December 31, 2011)</a:t>
            </a:r>
          </a:p>
          <a:p>
            <a:endParaRPr lang="en-CA" dirty="0"/>
          </a:p>
        </p:txBody>
      </p:sp>
      <p:graphicFrame>
        <p:nvGraphicFramePr>
          <p:cNvPr id="6" name="Chart 5"/>
          <p:cNvGraphicFramePr>
            <a:graphicFrameLocks/>
          </p:cNvGraphicFramePr>
          <p:nvPr>
            <p:extLst>
              <p:ext uri="{D42A27DB-BD31-4B8C-83A1-F6EECF244321}">
                <p14:modId xmlns:p14="http://schemas.microsoft.com/office/powerpoint/2010/main" xmlns="" val="734906115"/>
              </p:ext>
            </p:extLst>
          </p:nvPr>
        </p:nvGraphicFramePr>
        <p:xfrm>
          <a:off x="683568" y="2564904"/>
          <a:ext cx="7776864" cy="4076006"/>
        </p:xfrm>
        <a:graphic>
          <a:graphicData uri="http://schemas.openxmlformats.org/drawingml/2006/chart">
            <c:chart xmlns:c="http://schemas.openxmlformats.org/drawingml/2006/chart" xmlns:r="http://schemas.openxmlformats.org/officeDocument/2006/relationships" r:id="rId2"/>
          </a:graphicData>
        </a:graphic>
      </p:graphicFrame>
      <p:pic>
        <p:nvPicPr>
          <p:cNvPr id="7" name="Picture 3"/>
          <p:cNvPicPr>
            <a:picLocks noChangeAspect="1" noChangeArrowheads="1"/>
          </p:cNvPicPr>
          <p:nvPr/>
        </p:nvPicPr>
        <p:blipFill>
          <a:blip r:embed="rId3" cstate="print"/>
          <a:srcRect/>
          <a:stretch>
            <a:fillRect/>
          </a:stretch>
        </p:blipFill>
        <p:spPr bwMode="auto">
          <a:xfrm>
            <a:off x="8388424" y="5589240"/>
            <a:ext cx="529817" cy="1051670"/>
          </a:xfrm>
          <a:prstGeom prst="rect">
            <a:avLst/>
          </a:prstGeom>
          <a:noFill/>
          <a:ln w="9525">
            <a:noFill/>
            <a:miter lim="800000"/>
            <a:headEnd/>
            <a:tailEnd/>
          </a:ln>
        </p:spPr>
      </p:pic>
    </p:spTree>
    <p:extLst>
      <p:ext uri="{BB962C8B-B14F-4D97-AF65-F5344CB8AC3E}">
        <p14:creationId xmlns:p14="http://schemas.microsoft.com/office/powerpoint/2010/main" xmlns="" val="253245997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1282154"/>
          </a:xfrm>
        </p:spPr>
        <p:txBody>
          <a:bodyPr>
            <a:noAutofit/>
          </a:bodyPr>
          <a:lstStyle/>
          <a:p>
            <a:r>
              <a:rPr lang="en-CA" dirty="0" smtClean="0">
                <a:cs typeface="Times New Roman" pitchFamily="18" charset="0"/>
              </a:rPr>
              <a:t>Foreign Exchange Risk</a:t>
            </a:r>
            <a:endParaRPr lang="en-CA" dirty="0"/>
          </a:p>
        </p:txBody>
      </p:sp>
      <p:sp>
        <p:nvSpPr>
          <p:cNvPr id="3" name="Content Placeholder 2"/>
          <p:cNvSpPr>
            <a:spLocks noGrp="1"/>
          </p:cNvSpPr>
          <p:nvPr>
            <p:ph sz="quarter" idx="1"/>
          </p:nvPr>
        </p:nvSpPr>
        <p:spPr/>
        <p:txBody>
          <a:bodyPr/>
          <a:lstStyle/>
          <a:p>
            <a:endParaRPr lang="en-US" sz="2400" dirty="0" smtClean="0"/>
          </a:p>
          <a:p>
            <a:r>
              <a:rPr lang="en-US" sz="2400" dirty="0" smtClean="0"/>
              <a:t>“Our </a:t>
            </a:r>
            <a:r>
              <a:rPr lang="en-US" sz="2400" dirty="0"/>
              <a:t>Company enters into forward exchange contracts and purchases currency options (principally euro and Japanese yen) </a:t>
            </a:r>
            <a:r>
              <a:rPr lang="en-US" sz="2400" dirty="0" smtClean="0"/>
              <a:t>and collars </a:t>
            </a:r>
            <a:r>
              <a:rPr lang="en-US" sz="2400" dirty="0"/>
              <a:t>to hedge certain portions of forecasted cash flows denominated in foreign currencies. Additionally, we enter into </a:t>
            </a:r>
            <a:r>
              <a:rPr lang="en-US" sz="2400" dirty="0" smtClean="0"/>
              <a:t>forward exchange </a:t>
            </a:r>
            <a:r>
              <a:rPr lang="en-US" sz="2400" dirty="0"/>
              <a:t>contracts to offset the earnings impact related to exchange rate fluctuations on certain monetary assets and liabilities</a:t>
            </a:r>
            <a:r>
              <a:rPr lang="en-US" sz="2400" dirty="0" smtClean="0"/>
              <a:t>.”</a:t>
            </a:r>
            <a:endParaRPr lang="en-US" sz="2400" dirty="0"/>
          </a:p>
        </p:txBody>
      </p:sp>
      <p:pic>
        <p:nvPicPr>
          <p:cNvPr id="6" name="Picture 3"/>
          <p:cNvPicPr>
            <a:picLocks noChangeAspect="1" noChangeArrowheads="1"/>
          </p:cNvPicPr>
          <p:nvPr/>
        </p:nvPicPr>
        <p:blipFill>
          <a:blip r:embed="rId2" cstate="print"/>
          <a:srcRect/>
          <a:stretch>
            <a:fillRect/>
          </a:stretch>
        </p:blipFill>
        <p:spPr bwMode="auto">
          <a:xfrm>
            <a:off x="8388424" y="5589240"/>
            <a:ext cx="529817" cy="1051670"/>
          </a:xfrm>
          <a:prstGeom prst="rect">
            <a:avLst/>
          </a:prstGeom>
          <a:noFill/>
          <a:ln w="9525">
            <a:noFill/>
            <a:miter lim="800000"/>
            <a:headEnd/>
            <a:tailEnd/>
          </a:ln>
        </p:spPr>
      </p:pic>
    </p:spTree>
    <p:extLst>
      <p:ext uri="{BB962C8B-B14F-4D97-AF65-F5344CB8AC3E}">
        <p14:creationId xmlns:p14="http://schemas.microsoft.com/office/powerpoint/2010/main" xmlns="" val="159277967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1354162"/>
          </a:xfrm>
        </p:spPr>
        <p:txBody>
          <a:bodyPr>
            <a:noAutofit/>
          </a:bodyPr>
          <a:lstStyle/>
          <a:p>
            <a:r>
              <a:rPr lang="en-CA" dirty="0">
                <a:cs typeface="Times New Roman" pitchFamily="18" charset="0"/>
              </a:rPr>
              <a:t>Foreign </a:t>
            </a:r>
            <a:r>
              <a:rPr lang="en-CA" dirty="0" smtClean="0">
                <a:cs typeface="Times New Roman" pitchFamily="18" charset="0"/>
              </a:rPr>
              <a:t>Exchange Risk</a:t>
            </a:r>
            <a:endParaRPr lang="en-CA"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xmlns="" val="1563673571"/>
              </p:ext>
            </p:extLst>
          </p:nvPr>
        </p:nvGraphicFramePr>
        <p:xfrm>
          <a:off x="683568" y="2636912"/>
          <a:ext cx="7772400" cy="2637558"/>
        </p:xfrm>
        <a:graphic>
          <a:graphicData uri="http://schemas.openxmlformats.org/drawingml/2006/table">
            <a:tbl>
              <a:tblPr firstRow="1" bandRow="1">
                <a:tableStyleId>{5C22544A-7EE6-4342-B048-85BDC9FD1C3A}</a:tableStyleId>
              </a:tblPr>
              <a:tblGrid>
                <a:gridCol w="1336315"/>
                <a:gridCol w="6436085"/>
              </a:tblGrid>
              <a:tr h="604866">
                <a:tc>
                  <a:txBody>
                    <a:bodyPr/>
                    <a:lstStyle/>
                    <a:p>
                      <a:pPr algn="ctr"/>
                      <a:r>
                        <a:rPr lang="en-US" sz="2400" b="1" dirty="0" smtClean="0"/>
                        <a:t>Time </a:t>
                      </a:r>
                      <a:endParaRPr lang="en-CA" sz="2400" b="1" dirty="0"/>
                    </a:p>
                  </a:txBody>
                  <a:tcPr/>
                </a:tc>
                <a:tc>
                  <a:txBody>
                    <a:bodyPr/>
                    <a:lstStyle/>
                    <a:p>
                      <a:pPr algn="ctr"/>
                      <a:r>
                        <a:rPr lang="en-US" sz="2400" b="1" dirty="0" smtClean="0"/>
                        <a:t>Total notional value of foreign currency derivatives (in million$)</a:t>
                      </a:r>
                      <a:endParaRPr lang="en-CA" sz="2400" b="1" dirty="0"/>
                    </a:p>
                  </a:txBody>
                  <a:tcPr/>
                </a:tc>
              </a:tr>
              <a:tr h="604866">
                <a:tc>
                  <a:txBody>
                    <a:bodyPr/>
                    <a:lstStyle/>
                    <a:p>
                      <a:pPr algn="ctr"/>
                      <a:r>
                        <a:rPr lang="en-US" sz="2400" b="1" dirty="0" smtClean="0"/>
                        <a:t>2009</a:t>
                      </a:r>
                      <a:endParaRPr lang="en-CA" sz="2400" b="1" dirty="0"/>
                    </a:p>
                  </a:txBody>
                  <a:tcPr/>
                </a:tc>
                <a:tc>
                  <a:txBody>
                    <a:bodyPr/>
                    <a:lstStyle/>
                    <a:p>
                      <a:pPr algn="ctr"/>
                      <a:r>
                        <a:rPr lang="en-US" sz="2400" b="1" dirty="0" smtClean="0"/>
                        <a:t>4.6</a:t>
                      </a:r>
                      <a:endParaRPr lang="en-CA" sz="2400" b="1" dirty="0"/>
                    </a:p>
                  </a:txBody>
                  <a:tcPr/>
                </a:tc>
              </a:tr>
              <a:tr h="604866">
                <a:tc>
                  <a:txBody>
                    <a:bodyPr/>
                    <a:lstStyle/>
                    <a:p>
                      <a:pPr algn="ctr"/>
                      <a:r>
                        <a:rPr lang="en-US" sz="2400" b="1" dirty="0" smtClean="0"/>
                        <a:t>2010</a:t>
                      </a:r>
                      <a:endParaRPr lang="en-CA" sz="2400" b="1" dirty="0"/>
                    </a:p>
                  </a:txBody>
                  <a:tcPr/>
                </a:tc>
                <a:tc>
                  <a:txBody>
                    <a:bodyPr/>
                    <a:lstStyle/>
                    <a:p>
                      <a:pPr algn="ctr"/>
                      <a:r>
                        <a:rPr lang="en-US" sz="2400" b="1" dirty="0" smtClean="0"/>
                        <a:t>6.3</a:t>
                      </a:r>
                      <a:endParaRPr lang="en-CA" sz="2400" b="1" dirty="0"/>
                    </a:p>
                  </a:txBody>
                  <a:tcPr/>
                </a:tc>
              </a:tr>
              <a:tr h="604866">
                <a:tc>
                  <a:txBody>
                    <a:bodyPr/>
                    <a:lstStyle/>
                    <a:p>
                      <a:pPr algn="ctr"/>
                      <a:r>
                        <a:rPr lang="en-US" sz="2400" b="1" dirty="0" smtClean="0"/>
                        <a:t>2011</a:t>
                      </a:r>
                      <a:endParaRPr lang="en-CA" sz="2400" b="1" dirty="0"/>
                    </a:p>
                  </a:txBody>
                  <a:tcPr/>
                </a:tc>
                <a:tc>
                  <a:txBody>
                    <a:bodyPr/>
                    <a:lstStyle/>
                    <a:p>
                      <a:pPr algn="ctr"/>
                      <a:r>
                        <a:rPr lang="en-US" sz="2400" b="1" dirty="0" smtClean="0"/>
                        <a:t>10.5</a:t>
                      </a:r>
                      <a:endParaRPr lang="en-CA" sz="2400" b="1" dirty="0"/>
                    </a:p>
                  </a:txBody>
                  <a:tcPr>
                    <a:solidFill>
                      <a:srgbClr val="FFFF00"/>
                    </a:solidFill>
                  </a:tcPr>
                </a:tc>
              </a:tr>
            </a:tbl>
          </a:graphicData>
        </a:graphic>
      </p:graphicFrame>
      <p:pic>
        <p:nvPicPr>
          <p:cNvPr id="6" name="Picture 3"/>
          <p:cNvPicPr>
            <a:picLocks noChangeAspect="1" noChangeArrowheads="1"/>
          </p:cNvPicPr>
          <p:nvPr/>
        </p:nvPicPr>
        <p:blipFill>
          <a:blip r:embed="rId2" cstate="print"/>
          <a:srcRect/>
          <a:stretch>
            <a:fillRect/>
          </a:stretch>
        </p:blipFill>
        <p:spPr bwMode="auto">
          <a:xfrm>
            <a:off x="8388424" y="5589240"/>
            <a:ext cx="529817" cy="1051670"/>
          </a:xfrm>
          <a:prstGeom prst="rect">
            <a:avLst/>
          </a:prstGeom>
          <a:noFill/>
          <a:ln w="9525">
            <a:noFill/>
            <a:miter lim="800000"/>
            <a:headEnd/>
            <a:tailEnd/>
          </a:ln>
        </p:spPr>
      </p:pic>
    </p:spTree>
    <p:extLst>
      <p:ext uri="{BB962C8B-B14F-4D97-AF65-F5344CB8AC3E}">
        <p14:creationId xmlns:p14="http://schemas.microsoft.com/office/powerpoint/2010/main" xmlns="" val="126700209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a:t>Interest </a:t>
            </a:r>
            <a:r>
              <a:rPr lang="en-CA" dirty="0" smtClean="0"/>
              <a:t>Rate Risk</a:t>
            </a:r>
            <a:endParaRPr lang="en-CA" dirty="0"/>
          </a:p>
        </p:txBody>
      </p:sp>
      <p:sp>
        <p:nvSpPr>
          <p:cNvPr id="3" name="Content Placeholder 2"/>
          <p:cNvSpPr>
            <a:spLocks noGrp="1"/>
          </p:cNvSpPr>
          <p:nvPr>
            <p:ph sz="quarter" idx="1"/>
          </p:nvPr>
        </p:nvSpPr>
        <p:spPr>
          <a:xfrm>
            <a:off x="899592" y="1988840"/>
            <a:ext cx="7772400" cy="4572000"/>
          </a:xfrm>
        </p:spPr>
        <p:txBody>
          <a:bodyPr>
            <a:normAutofit/>
          </a:bodyPr>
          <a:lstStyle/>
          <a:p>
            <a:endParaRPr lang="en-US" sz="2800" dirty="0" smtClean="0"/>
          </a:p>
          <a:p>
            <a:r>
              <a:rPr lang="en-US" sz="2800" dirty="0" smtClean="0"/>
              <a:t>“</a:t>
            </a:r>
            <a:r>
              <a:rPr lang="en-US" sz="2800" dirty="0"/>
              <a:t>We monitor our mix of fixed-rate and variable-rate debt, as well as our mix of short-term debt versus long-term debt. From </a:t>
            </a:r>
            <a:r>
              <a:rPr lang="en-US" sz="2800" dirty="0" smtClean="0"/>
              <a:t>time to </a:t>
            </a:r>
            <a:r>
              <a:rPr lang="en-US" sz="2800" dirty="0"/>
              <a:t>time, we enter into interest rate swap agreements to manage our mix of fixed-rate and variable-rate debt.</a:t>
            </a:r>
            <a:r>
              <a:rPr lang="en-US" sz="2800" dirty="0" smtClean="0"/>
              <a:t>”</a:t>
            </a:r>
            <a:endParaRPr lang="en-CA" sz="2800" dirty="0"/>
          </a:p>
        </p:txBody>
      </p:sp>
      <p:pic>
        <p:nvPicPr>
          <p:cNvPr id="6" name="Picture 3"/>
          <p:cNvPicPr>
            <a:picLocks noChangeAspect="1" noChangeArrowheads="1"/>
          </p:cNvPicPr>
          <p:nvPr/>
        </p:nvPicPr>
        <p:blipFill>
          <a:blip r:embed="rId2" cstate="print"/>
          <a:srcRect/>
          <a:stretch>
            <a:fillRect/>
          </a:stretch>
        </p:blipFill>
        <p:spPr bwMode="auto">
          <a:xfrm>
            <a:off x="8388424" y="5589240"/>
            <a:ext cx="529817" cy="1051670"/>
          </a:xfrm>
          <a:prstGeom prst="rect">
            <a:avLst/>
          </a:prstGeom>
          <a:noFill/>
          <a:ln w="9525">
            <a:noFill/>
            <a:miter lim="800000"/>
            <a:headEnd/>
            <a:tailEnd/>
          </a:ln>
        </p:spPr>
      </p:pic>
    </p:spTree>
    <p:extLst>
      <p:ext uri="{BB962C8B-B14F-4D97-AF65-F5344CB8AC3E}">
        <p14:creationId xmlns:p14="http://schemas.microsoft.com/office/powerpoint/2010/main" xmlns="" val="33311407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Soft Drink Industry</a:t>
            </a:r>
            <a:endParaRPr lang="en-CA" dirty="0"/>
          </a:p>
        </p:txBody>
      </p:sp>
      <p:sp>
        <p:nvSpPr>
          <p:cNvPr id="3" name="Content Placeholder 2"/>
          <p:cNvSpPr>
            <a:spLocks noGrp="1"/>
          </p:cNvSpPr>
          <p:nvPr>
            <p:ph sz="quarter" idx="1"/>
          </p:nvPr>
        </p:nvSpPr>
        <p:spPr>
          <a:xfrm>
            <a:off x="899592" y="2286000"/>
            <a:ext cx="8064896" cy="4572000"/>
          </a:xfrm>
        </p:spPr>
        <p:txBody>
          <a:bodyPr>
            <a:normAutofit/>
          </a:bodyPr>
          <a:lstStyle/>
          <a:p>
            <a:endParaRPr lang="en-US" dirty="0" smtClean="0"/>
          </a:p>
          <a:p>
            <a:r>
              <a:rPr lang="en-US" dirty="0" smtClean="0"/>
              <a:t>The </a:t>
            </a:r>
            <a:r>
              <a:rPr lang="en-US" dirty="0"/>
              <a:t>soft drink </a:t>
            </a:r>
            <a:r>
              <a:rPr lang="en-US" dirty="0" smtClean="0"/>
              <a:t>industry </a:t>
            </a:r>
            <a:r>
              <a:rPr lang="en-US" dirty="0"/>
              <a:t>makes and bottles non-alcoholic carbonated beverages, including fruit </a:t>
            </a:r>
            <a:r>
              <a:rPr lang="en-US" dirty="0" smtClean="0"/>
              <a:t>flavored </a:t>
            </a:r>
            <a:r>
              <a:rPr lang="en-US" dirty="0"/>
              <a:t>beverages, colas, ginger ales, ginger beers, root beers, iced tea, iced coffee, soda waters, tonic waters and other mixers. </a:t>
            </a:r>
          </a:p>
        </p:txBody>
      </p:sp>
    </p:spTree>
    <p:extLst>
      <p:ext uri="{BB962C8B-B14F-4D97-AF65-F5344CB8AC3E}">
        <p14:creationId xmlns:p14="http://schemas.microsoft.com/office/powerpoint/2010/main" xmlns="" val="263081922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a:t>Interest </a:t>
            </a:r>
            <a:r>
              <a:rPr lang="en-CA" dirty="0" smtClean="0"/>
              <a:t>Rate Risk</a:t>
            </a:r>
            <a:endParaRPr lang="en-CA"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xmlns="" val="229602454"/>
              </p:ext>
            </p:extLst>
          </p:nvPr>
        </p:nvGraphicFramePr>
        <p:xfrm>
          <a:off x="1187624" y="2204864"/>
          <a:ext cx="6624735" cy="2268840"/>
        </p:xfrm>
        <a:graphic>
          <a:graphicData uri="http://schemas.openxmlformats.org/drawingml/2006/table">
            <a:tbl>
              <a:tblPr firstRow="1" bandRow="1">
                <a:tableStyleId>{5C22544A-7EE6-4342-B048-85BDC9FD1C3A}</a:tableStyleId>
              </a:tblPr>
              <a:tblGrid>
                <a:gridCol w="2592288"/>
                <a:gridCol w="1872208"/>
                <a:gridCol w="2160239"/>
              </a:tblGrid>
              <a:tr h="1080120">
                <a:tc>
                  <a:txBody>
                    <a:bodyPr/>
                    <a:lstStyle/>
                    <a:p>
                      <a:pPr algn="ctr"/>
                      <a:r>
                        <a:rPr lang="en-US" sz="2400" b="1" dirty="0" smtClean="0"/>
                        <a:t>Time </a:t>
                      </a:r>
                      <a:endParaRPr lang="en-CA" sz="2400" b="1" dirty="0"/>
                    </a:p>
                  </a:txBody>
                  <a:tcPr/>
                </a:tc>
                <a:tc>
                  <a:txBody>
                    <a:bodyPr/>
                    <a:lstStyle/>
                    <a:p>
                      <a:pPr algn="ctr"/>
                      <a:r>
                        <a:rPr lang="en-US" sz="2400" b="1" dirty="0" smtClean="0"/>
                        <a:t>Percentage change</a:t>
                      </a:r>
                      <a:endParaRPr lang="en-CA" sz="2400" b="1" dirty="0"/>
                    </a:p>
                  </a:txBody>
                  <a:tcPr/>
                </a:tc>
                <a:tc>
                  <a:txBody>
                    <a:bodyPr/>
                    <a:lstStyle/>
                    <a:p>
                      <a:pPr algn="ctr"/>
                      <a:r>
                        <a:rPr lang="en-US" sz="2400" b="1" dirty="0" smtClean="0"/>
                        <a:t>Change in interest expense</a:t>
                      </a:r>
                      <a:endParaRPr lang="en-CA" sz="2400" b="1" dirty="0"/>
                    </a:p>
                  </a:txBody>
                  <a:tcPr/>
                </a:tc>
              </a:tr>
              <a:tr h="1080120">
                <a:tc>
                  <a:txBody>
                    <a:bodyPr/>
                    <a:lstStyle/>
                    <a:p>
                      <a:pPr algn="ctr"/>
                      <a:r>
                        <a:rPr lang="en-US" sz="2400" b="1" dirty="0" smtClean="0"/>
                        <a:t>December</a:t>
                      </a:r>
                      <a:r>
                        <a:rPr lang="en-US" sz="2400" b="1" baseline="0" dirty="0" smtClean="0"/>
                        <a:t> 31, </a:t>
                      </a:r>
                      <a:r>
                        <a:rPr lang="en-US" sz="2400" b="1" dirty="0" smtClean="0"/>
                        <a:t>2011</a:t>
                      </a:r>
                      <a:endParaRPr lang="en-CA" sz="2400" b="1" dirty="0"/>
                    </a:p>
                  </a:txBody>
                  <a:tcPr/>
                </a:tc>
                <a:tc>
                  <a:txBody>
                    <a:bodyPr/>
                    <a:lstStyle/>
                    <a:p>
                      <a:pPr algn="ctr"/>
                      <a:r>
                        <a:rPr lang="en-US" sz="2400" b="1" dirty="0" smtClean="0"/>
                        <a:t>1%</a:t>
                      </a:r>
                      <a:endParaRPr lang="en-CA" sz="2400" b="1" dirty="0"/>
                    </a:p>
                  </a:txBody>
                  <a:tcPr/>
                </a:tc>
                <a:tc>
                  <a:txBody>
                    <a:bodyPr/>
                    <a:lstStyle/>
                    <a:p>
                      <a:pPr algn="ctr"/>
                      <a:r>
                        <a:rPr lang="en-US" sz="2400" b="1" dirty="0" smtClean="0"/>
                        <a:t>$191 million</a:t>
                      </a:r>
                      <a:endParaRPr lang="en-CA" sz="2400" b="1" dirty="0"/>
                    </a:p>
                  </a:txBody>
                  <a:tcPr/>
                </a:tc>
              </a:tr>
            </a:tbl>
          </a:graphicData>
        </a:graphic>
      </p:graphicFrame>
      <p:pic>
        <p:nvPicPr>
          <p:cNvPr id="6" name="Picture 3"/>
          <p:cNvPicPr>
            <a:picLocks noChangeAspect="1" noChangeArrowheads="1"/>
          </p:cNvPicPr>
          <p:nvPr/>
        </p:nvPicPr>
        <p:blipFill>
          <a:blip r:embed="rId2" cstate="print"/>
          <a:srcRect/>
          <a:stretch>
            <a:fillRect/>
          </a:stretch>
        </p:blipFill>
        <p:spPr bwMode="auto">
          <a:xfrm>
            <a:off x="8388424" y="5589240"/>
            <a:ext cx="529817" cy="1051670"/>
          </a:xfrm>
          <a:prstGeom prst="rect">
            <a:avLst/>
          </a:prstGeom>
          <a:noFill/>
          <a:ln w="9525">
            <a:noFill/>
            <a:miter lim="800000"/>
            <a:headEnd/>
            <a:tailEnd/>
          </a:ln>
        </p:spPr>
      </p:pic>
    </p:spTree>
    <p:extLst>
      <p:ext uri="{BB962C8B-B14F-4D97-AF65-F5344CB8AC3E}">
        <p14:creationId xmlns:p14="http://schemas.microsoft.com/office/powerpoint/2010/main" xmlns="" val="77722668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Interest </a:t>
            </a:r>
            <a:r>
              <a:rPr lang="en-CA" dirty="0"/>
              <a:t>R</a:t>
            </a:r>
            <a:r>
              <a:rPr lang="en-CA" dirty="0" smtClean="0"/>
              <a:t>ate Risk</a:t>
            </a:r>
            <a:endParaRPr lang="en-CA"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xmlns="" val="3487878326"/>
              </p:ext>
            </p:extLst>
          </p:nvPr>
        </p:nvGraphicFramePr>
        <p:xfrm>
          <a:off x="1259632" y="3140967"/>
          <a:ext cx="7128792" cy="2232248"/>
        </p:xfrm>
        <a:graphic>
          <a:graphicData uri="http://schemas.openxmlformats.org/drawingml/2006/table">
            <a:tbl>
              <a:tblPr firstRow="1" bandRow="1">
                <a:tableStyleId>{5C22544A-7EE6-4342-B048-85BDC9FD1C3A}</a:tableStyleId>
              </a:tblPr>
              <a:tblGrid>
                <a:gridCol w="3347243"/>
                <a:gridCol w="1937427"/>
                <a:gridCol w="1844122"/>
              </a:tblGrid>
              <a:tr h="731154">
                <a:tc>
                  <a:txBody>
                    <a:bodyPr/>
                    <a:lstStyle/>
                    <a:p>
                      <a:pPr algn="ctr"/>
                      <a:endParaRPr lang="en-US" sz="1800" dirty="0" smtClean="0"/>
                    </a:p>
                  </a:txBody>
                  <a:tcPr/>
                </a:tc>
                <a:tc>
                  <a:txBody>
                    <a:bodyPr/>
                    <a:lstStyle/>
                    <a:p>
                      <a:pPr algn="ctr"/>
                      <a:r>
                        <a:rPr lang="en-US" sz="1800" dirty="0" smtClean="0"/>
                        <a:t>Dec 31, 2011</a:t>
                      </a:r>
                      <a:endParaRPr lang="en-CA" sz="1800" dirty="0"/>
                    </a:p>
                  </a:txBody>
                  <a:tcPr/>
                </a:tc>
                <a:tc>
                  <a:txBody>
                    <a:bodyPr/>
                    <a:lstStyle/>
                    <a:p>
                      <a:pPr algn="ctr"/>
                      <a:r>
                        <a:rPr lang="en-US" sz="1800" dirty="0" smtClean="0"/>
                        <a:t>Dec 31, 2010</a:t>
                      </a:r>
                      <a:endParaRPr lang="en-CA" sz="1800" dirty="0"/>
                    </a:p>
                  </a:txBody>
                  <a:tcPr/>
                </a:tc>
              </a:tr>
              <a:tr h="750547">
                <a:tc>
                  <a:txBody>
                    <a:bodyPr/>
                    <a:lstStyle/>
                    <a:p>
                      <a:pPr algn="ctr"/>
                      <a:r>
                        <a:rPr lang="en-US" sz="1800" dirty="0" smtClean="0"/>
                        <a:t>Interest rate swap </a:t>
                      </a:r>
                    </a:p>
                    <a:p>
                      <a:pPr algn="ctr"/>
                      <a:r>
                        <a:rPr lang="en-US" sz="1800" dirty="0" smtClean="0"/>
                        <a:t>(assets)</a:t>
                      </a:r>
                      <a:endParaRPr lang="en-CA" sz="1800" dirty="0"/>
                    </a:p>
                  </a:txBody>
                  <a:tcPr/>
                </a:tc>
                <a:tc>
                  <a:txBody>
                    <a:bodyPr/>
                    <a:lstStyle/>
                    <a:p>
                      <a:pPr algn="ctr"/>
                      <a:r>
                        <a:rPr lang="en-US" sz="1800" dirty="0" smtClean="0"/>
                        <a:t>246</a:t>
                      </a:r>
                      <a:endParaRPr lang="en-CA" sz="1800" dirty="0"/>
                    </a:p>
                  </a:txBody>
                  <a:tcPr/>
                </a:tc>
                <a:tc>
                  <a:txBody>
                    <a:bodyPr/>
                    <a:lstStyle/>
                    <a:p>
                      <a:pPr algn="ctr"/>
                      <a:r>
                        <a:rPr lang="en-US" sz="1800" dirty="0" smtClean="0"/>
                        <a:t>---</a:t>
                      </a:r>
                      <a:endParaRPr lang="en-CA" sz="1800" dirty="0"/>
                    </a:p>
                  </a:txBody>
                  <a:tcPr/>
                </a:tc>
              </a:tr>
              <a:tr h="750547">
                <a:tc>
                  <a:txBody>
                    <a:bodyPr/>
                    <a:lstStyle/>
                    <a:p>
                      <a:pPr algn="ctr"/>
                      <a:r>
                        <a:rPr lang="en-US" sz="1800" dirty="0" smtClean="0"/>
                        <a:t>Interest rate swap </a:t>
                      </a:r>
                    </a:p>
                    <a:p>
                      <a:pPr algn="ctr"/>
                      <a:r>
                        <a:rPr lang="en-US" sz="1800" dirty="0" smtClean="0"/>
                        <a:t>( liabilities)</a:t>
                      </a:r>
                      <a:endParaRPr lang="en-CA" sz="1800" dirty="0"/>
                    </a:p>
                  </a:txBody>
                  <a:tcPr/>
                </a:tc>
                <a:tc>
                  <a:txBody>
                    <a:bodyPr/>
                    <a:lstStyle/>
                    <a:p>
                      <a:pPr algn="ctr"/>
                      <a:r>
                        <a:rPr lang="en-US" sz="1800" dirty="0" smtClean="0"/>
                        <a:t>---</a:t>
                      </a:r>
                      <a:endParaRPr lang="en-CA" sz="1800" dirty="0"/>
                    </a:p>
                  </a:txBody>
                  <a:tcPr/>
                </a:tc>
                <a:tc>
                  <a:txBody>
                    <a:bodyPr/>
                    <a:lstStyle/>
                    <a:p>
                      <a:pPr algn="ctr"/>
                      <a:r>
                        <a:rPr lang="en-US" sz="1800" dirty="0" smtClean="0"/>
                        <a:t>97</a:t>
                      </a:r>
                      <a:endParaRPr lang="en-CA" sz="1800" dirty="0"/>
                    </a:p>
                  </a:txBody>
                  <a:tcPr/>
                </a:tc>
              </a:tr>
            </a:tbl>
          </a:graphicData>
        </a:graphic>
      </p:graphicFrame>
      <p:sp>
        <p:nvSpPr>
          <p:cNvPr id="3" name="Rectangle 2"/>
          <p:cNvSpPr/>
          <p:nvPr/>
        </p:nvSpPr>
        <p:spPr>
          <a:xfrm>
            <a:off x="971600" y="1556792"/>
            <a:ext cx="6912768" cy="1569660"/>
          </a:xfrm>
          <a:prstGeom prst="rect">
            <a:avLst/>
          </a:prstGeom>
        </p:spPr>
        <p:txBody>
          <a:bodyPr wrap="square">
            <a:spAutoFit/>
          </a:bodyPr>
          <a:lstStyle/>
          <a:p>
            <a:r>
              <a:rPr lang="en-CA" sz="2400" dirty="0" smtClean="0"/>
              <a:t>“A </a:t>
            </a:r>
            <a:r>
              <a:rPr lang="en-CA" sz="2400" dirty="0"/>
              <a:t>swap agreement is a contract between two parties to exchange cash flows based on specified underlying notional amounts, assets and/or indices</a:t>
            </a:r>
            <a:r>
              <a:rPr lang="en-CA" sz="2400" dirty="0" smtClean="0"/>
              <a:t>.” </a:t>
            </a:r>
            <a:endParaRPr lang="en-CA" sz="2400" dirty="0"/>
          </a:p>
        </p:txBody>
      </p:sp>
      <p:pic>
        <p:nvPicPr>
          <p:cNvPr id="7" name="Picture 3"/>
          <p:cNvPicPr>
            <a:picLocks noChangeAspect="1" noChangeArrowheads="1"/>
          </p:cNvPicPr>
          <p:nvPr/>
        </p:nvPicPr>
        <p:blipFill>
          <a:blip r:embed="rId2" cstate="print"/>
          <a:srcRect/>
          <a:stretch>
            <a:fillRect/>
          </a:stretch>
        </p:blipFill>
        <p:spPr bwMode="auto">
          <a:xfrm>
            <a:off x="8388424" y="5589240"/>
            <a:ext cx="529817" cy="1051670"/>
          </a:xfrm>
          <a:prstGeom prst="rect">
            <a:avLst/>
          </a:prstGeom>
          <a:noFill/>
          <a:ln w="9525">
            <a:noFill/>
            <a:miter lim="800000"/>
            <a:headEnd/>
            <a:tailEnd/>
          </a:ln>
        </p:spPr>
      </p:pic>
    </p:spTree>
    <p:extLst>
      <p:ext uri="{BB962C8B-B14F-4D97-AF65-F5344CB8AC3E}">
        <p14:creationId xmlns:p14="http://schemas.microsoft.com/office/powerpoint/2010/main" xmlns="" val="141113548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74638"/>
            <a:ext cx="7560840" cy="1138138"/>
          </a:xfrm>
        </p:spPr>
        <p:txBody>
          <a:bodyPr>
            <a:normAutofit/>
          </a:bodyPr>
          <a:lstStyle/>
          <a:p>
            <a:r>
              <a:rPr lang="en-CA" dirty="0"/>
              <a:t>Commodity </a:t>
            </a:r>
            <a:r>
              <a:rPr lang="en-CA" dirty="0" smtClean="0"/>
              <a:t>Prices Management</a:t>
            </a:r>
            <a:endParaRPr lang="en-CA" dirty="0"/>
          </a:p>
        </p:txBody>
      </p:sp>
      <p:sp>
        <p:nvSpPr>
          <p:cNvPr id="3" name="Content Placeholder 2"/>
          <p:cNvSpPr>
            <a:spLocks noGrp="1"/>
          </p:cNvSpPr>
          <p:nvPr>
            <p:ph sz="quarter" idx="1"/>
          </p:nvPr>
        </p:nvSpPr>
        <p:spPr/>
        <p:txBody>
          <a:bodyPr>
            <a:normAutofit/>
          </a:bodyPr>
          <a:lstStyle/>
          <a:p>
            <a:pPr marL="0" lvl="0" indent="0">
              <a:buNone/>
            </a:pPr>
            <a:endParaRPr lang="en-CA" sz="2800" dirty="0" smtClean="0"/>
          </a:p>
          <a:p>
            <a:pPr>
              <a:buNone/>
            </a:pPr>
            <a:r>
              <a:rPr lang="en-US" sz="2800" dirty="0" smtClean="0"/>
              <a:t>	“Whenever </a:t>
            </a:r>
            <a:r>
              <a:rPr lang="en-US" sz="2800" dirty="0"/>
              <a:t>possible, we manage our exposure to commodity risks primarily </a:t>
            </a:r>
            <a:r>
              <a:rPr lang="en-US" sz="2800" dirty="0" smtClean="0"/>
              <a:t>through the </a:t>
            </a:r>
            <a:r>
              <a:rPr lang="en-US" sz="2800" dirty="0"/>
              <a:t>use of supplier pricing agreements that enable us to establish the purchase prices for certain inputs that are used in </a:t>
            </a:r>
            <a:r>
              <a:rPr lang="en-US" sz="2800" dirty="0" smtClean="0"/>
              <a:t>our manufacturing </a:t>
            </a:r>
            <a:r>
              <a:rPr lang="en-US" sz="2800" dirty="0"/>
              <a:t>and distribution business. We also use derivative financial instruments to manage our exposure to commodity </a:t>
            </a:r>
            <a:r>
              <a:rPr lang="en-US" sz="2800" dirty="0" smtClean="0"/>
              <a:t>risks at times.”</a:t>
            </a:r>
            <a:endParaRPr lang="en-CA" sz="2800" dirty="0"/>
          </a:p>
          <a:p>
            <a:endParaRPr lang="en-CA" sz="2800" dirty="0"/>
          </a:p>
          <a:p>
            <a:endParaRPr lang="en-CA" sz="2800" dirty="0"/>
          </a:p>
        </p:txBody>
      </p:sp>
      <p:pic>
        <p:nvPicPr>
          <p:cNvPr id="6" name="Picture 3"/>
          <p:cNvPicPr>
            <a:picLocks noChangeAspect="1" noChangeArrowheads="1"/>
          </p:cNvPicPr>
          <p:nvPr/>
        </p:nvPicPr>
        <p:blipFill>
          <a:blip r:embed="rId2" cstate="print"/>
          <a:srcRect/>
          <a:stretch>
            <a:fillRect/>
          </a:stretch>
        </p:blipFill>
        <p:spPr bwMode="auto">
          <a:xfrm>
            <a:off x="8388424" y="5589240"/>
            <a:ext cx="529817" cy="1051670"/>
          </a:xfrm>
          <a:prstGeom prst="rect">
            <a:avLst/>
          </a:prstGeom>
          <a:noFill/>
          <a:ln w="9525">
            <a:noFill/>
            <a:miter lim="800000"/>
            <a:headEnd/>
            <a:tailEnd/>
          </a:ln>
        </p:spPr>
      </p:pic>
    </p:spTree>
    <p:extLst>
      <p:ext uri="{BB962C8B-B14F-4D97-AF65-F5344CB8AC3E}">
        <p14:creationId xmlns:p14="http://schemas.microsoft.com/office/powerpoint/2010/main" xmlns="" val="297660299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74638"/>
            <a:ext cx="8363272" cy="1143000"/>
          </a:xfrm>
        </p:spPr>
        <p:txBody>
          <a:bodyPr>
            <a:normAutofit/>
          </a:bodyPr>
          <a:lstStyle/>
          <a:p>
            <a:r>
              <a:rPr lang="en-CA" dirty="0"/>
              <a:t>Commodity </a:t>
            </a:r>
            <a:r>
              <a:rPr lang="en-CA" dirty="0" smtClean="0"/>
              <a:t>Prices Management</a:t>
            </a:r>
            <a:endParaRPr lang="en-CA"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xmlns="" val="400249364"/>
              </p:ext>
            </p:extLst>
          </p:nvPr>
        </p:nvGraphicFramePr>
        <p:xfrm>
          <a:off x="323528" y="1628800"/>
          <a:ext cx="7857205" cy="4315812"/>
        </p:xfrm>
        <a:graphic>
          <a:graphicData uri="http://schemas.openxmlformats.org/drawingml/2006/table">
            <a:tbl>
              <a:tblPr firstRow="1" bandRow="1">
                <a:tableStyleId>{5C22544A-7EE6-4342-B048-85BDC9FD1C3A}</a:tableStyleId>
              </a:tblPr>
              <a:tblGrid>
                <a:gridCol w="1571441"/>
                <a:gridCol w="2181309"/>
                <a:gridCol w="1080120"/>
                <a:gridCol w="1452894"/>
                <a:gridCol w="1571441"/>
              </a:tblGrid>
              <a:tr h="1728192">
                <a:tc>
                  <a:txBody>
                    <a:bodyPr/>
                    <a:lstStyle/>
                    <a:p>
                      <a:r>
                        <a:rPr lang="en-US" sz="1800" b="0" dirty="0" smtClean="0"/>
                        <a:t>Time </a:t>
                      </a:r>
                      <a:endParaRPr lang="en-CA" sz="1800" b="0" dirty="0"/>
                    </a:p>
                  </a:txBody>
                  <a:tcPr/>
                </a:tc>
                <a:tc>
                  <a:txBody>
                    <a:bodyPr/>
                    <a:lstStyle/>
                    <a:p>
                      <a:r>
                        <a:rPr lang="en-US" sz="1800" b="0" dirty="0" smtClean="0"/>
                        <a:t>Open commodity derivatives that</a:t>
                      </a:r>
                      <a:r>
                        <a:rPr lang="en-US" sz="1800" b="0" baseline="0" dirty="0" smtClean="0"/>
                        <a:t> qualify for hedge accounting’s notional value (in million$)</a:t>
                      </a:r>
                      <a:endParaRPr lang="en-CA" sz="1800" b="0" dirty="0"/>
                    </a:p>
                  </a:txBody>
                  <a:tcPr/>
                </a:tc>
                <a:tc>
                  <a:txBody>
                    <a:bodyPr/>
                    <a:lstStyle/>
                    <a:p>
                      <a:r>
                        <a:rPr lang="en-US" sz="1800" b="0" dirty="0" smtClean="0"/>
                        <a:t>Fair value (in million$)</a:t>
                      </a:r>
                      <a:endParaRPr lang="en-CA" sz="1800" b="0" dirty="0"/>
                    </a:p>
                  </a:txBody>
                  <a:tcPr/>
                </a:tc>
                <a:tc>
                  <a:txBody>
                    <a:bodyPr/>
                    <a:lstStyle/>
                    <a:p>
                      <a:r>
                        <a:rPr lang="en-US" sz="1800" b="0" dirty="0" smtClean="0"/>
                        <a:t>Change in price (%)</a:t>
                      </a:r>
                      <a:endParaRPr lang="en-CA" sz="1800" b="0" dirty="0"/>
                    </a:p>
                  </a:txBody>
                  <a:tcPr/>
                </a:tc>
                <a:tc>
                  <a:txBody>
                    <a:bodyPr/>
                    <a:lstStyle/>
                    <a:p>
                      <a:r>
                        <a:rPr lang="en-US" sz="1800" b="0" dirty="0" smtClean="0"/>
                        <a:t>Net gain/loss(in million$)</a:t>
                      </a:r>
                      <a:endParaRPr lang="en-CA" sz="1800" b="0" dirty="0"/>
                    </a:p>
                  </a:txBody>
                  <a:tcPr/>
                </a:tc>
              </a:tr>
              <a:tr h="420546">
                <a:tc>
                  <a:txBody>
                    <a:bodyPr/>
                    <a:lstStyle/>
                    <a:p>
                      <a:r>
                        <a:rPr lang="en-US" sz="1800" b="0" dirty="0" smtClean="0"/>
                        <a:t>Dec 31, 2011</a:t>
                      </a:r>
                      <a:endParaRPr lang="en-CA" sz="1800" b="0" dirty="0"/>
                    </a:p>
                  </a:txBody>
                  <a:tcPr/>
                </a:tc>
                <a:tc>
                  <a:txBody>
                    <a:bodyPr/>
                    <a:lstStyle/>
                    <a:p>
                      <a:r>
                        <a:rPr lang="en-US" sz="1800" b="0" dirty="0" smtClean="0"/>
                        <a:t>$26</a:t>
                      </a:r>
                      <a:endParaRPr lang="en-CA" sz="1800" b="0" dirty="0"/>
                    </a:p>
                  </a:txBody>
                  <a:tcPr/>
                </a:tc>
                <a:tc>
                  <a:txBody>
                    <a:bodyPr/>
                    <a:lstStyle/>
                    <a:p>
                      <a:r>
                        <a:rPr lang="en-US" sz="1800" b="0" dirty="0" smtClean="0"/>
                        <a:t>$1</a:t>
                      </a:r>
                      <a:endParaRPr lang="en-CA" sz="1800" b="0" dirty="0"/>
                    </a:p>
                  </a:txBody>
                  <a:tcPr/>
                </a:tc>
                <a:tc>
                  <a:txBody>
                    <a:bodyPr/>
                    <a:lstStyle/>
                    <a:p>
                      <a:r>
                        <a:rPr lang="en-US" sz="1800" b="1" dirty="0" smtClean="0">
                          <a:solidFill>
                            <a:srgbClr val="0000FF"/>
                          </a:solidFill>
                        </a:rPr>
                        <a:t>(10)%</a:t>
                      </a:r>
                      <a:endParaRPr lang="en-CA" sz="1800" b="1" dirty="0">
                        <a:solidFill>
                          <a:srgbClr val="0000FF"/>
                        </a:solidFill>
                      </a:endParaRPr>
                    </a:p>
                  </a:txBody>
                  <a:tcPr/>
                </a:tc>
                <a:tc>
                  <a:txBody>
                    <a:bodyPr/>
                    <a:lstStyle/>
                    <a:p>
                      <a:r>
                        <a:rPr lang="en-US" sz="1800" b="1" dirty="0" smtClean="0">
                          <a:solidFill>
                            <a:srgbClr val="0000FF"/>
                          </a:solidFill>
                        </a:rPr>
                        <a:t>$(1)</a:t>
                      </a:r>
                      <a:endParaRPr lang="en-CA" sz="1800" b="1" dirty="0">
                        <a:solidFill>
                          <a:srgbClr val="0000FF"/>
                        </a:solidFill>
                      </a:endParaRPr>
                    </a:p>
                  </a:txBody>
                  <a:tcPr/>
                </a:tc>
              </a:tr>
              <a:tr h="1586510">
                <a:tc>
                  <a:txBody>
                    <a:bodyPr/>
                    <a:lstStyle/>
                    <a:p>
                      <a:r>
                        <a:rPr lang="en-US" sz="1800" b="0" dirty="0" smtClean="0"/>
                        <a:t>Time </a:t>
                      </a:r>
                      <a:endParaRPr lang="en-CA" sz="1800" b="0" dirty="0"/>
                    </a:p>
                  </a:txBody>
                  <a:tcPr/>
                </a:tc>
                <a:tc>
                  <a:txBody>
                    <a:bodyPr/>
                    <a:lstStyle/>
                    <a:p>
                      <a:r>
                        <a:rPr lang="en-US" sz="1800" b="0" dirty="0" smtClean="0"/>
                        <a:t>Open commodity derivatives that do not qualify for</a:t>
                      </a:r>
                      <a:r>
                        <a:rPr lang="en-US" sz="1800" b="0" baseline="0" dirty="0" smtClean="0"/>
                        <a:t> hedge accounting’s notional value (in million$)</a:t>
                      </a:r>
                      <a:endParaRPr lang="en-CA" sz="1800" b="0" dirty="0"/>
                    </a:p>
                  </a:txBody>
                  <a:tcPr/>
                </a:tc>
                <a:tc>
                  <a:txBody>
                    <a:bodyPr/>
                    <a:lstStyle/>
                    <a:p>
                      <a:r>
                        <a:rPr lang="en-US" sz="1800" b="0" dirty="0" smtClean="0"/>
                        <a:t>Fair value (in million$)</a:t>
                      </a:r>
                      <a:endParaRPr lang="en-CA" sz="1800" b="0" dirty="0"/>
                    </a:p>
                  </a:txBody>
                  <a:tcPr/>
                </a:tc>
                <a:tc>
                  <a:txBody>
                    <a:bodyPr/>
                    <a:lstStyle/>
                    <a:p>
                      <a:r>
                        <a:rPr lang="en-US" sz="1800" b="0" dirty="0" smtClean="0"/>
                        <a:t>Change in price(%)</a:t>
                      </a:r>
                      <a:endParaRPr lang="en-CA" sz="1800" b="0" dirty="0"/>
                    </a:p>
                  </a:txBody>
                  <a:tcPr/>
                </a:tc>
                <a:tc>
                  <a:txBody>
                    <a:bodyPr/>
                    <a:lstStyle/>
                    <a:p>
                      <a:r>
                        <a:rPr lang="en-US" sz="1800" b="0" dirty="0" smtClean="0"/>
                        <a:t>Net gain/loss (in million$)</a:t>
                      </a:r>
                      <a:endParaRPr lang="en-CA" sz="1800" b="0" dirty="0"/>
                    </a:p>
                  </a:txBody>
                  <a:tcPr/>
                </a:tc>
              </a:tr>
              <a:tr h="420546">
                <a:tc>
                  <a:txBody>
                    <a:bodyPr/>
                    <a:lstStyle/>
                    <a:p>
                      <a:r>
                        <a:rPr lang="en-US" sz="1800" b="0" dirty="0" smtClean="0"/>
                        <a:t>Dec 31, 2011</a:t>
                      </a:r>
                      <a:endParaRPr lang="en-CA" sz="1800" b="0" dirty="0"/>
                    </a:p>
                  </a:txBody>
                  <a:tcPr/>
                </a:tc>
                <a:tc>
                  <a:txBody>
                    <a:bodyPr/>
                    <a:lstStyle/>
                    <a:p>
                      <a:r>
                        <a:rPr lang="en-US" sz="1800" b="0" dirty="0" smtClean="0"/>
                        <a:t>$1,165</a:t>
                      </a:r>
                      <a:endParaRPr lang="en-CA" sz="1800" b="0" dirty="0"/>
                    </a:p>
                  </a:txBody>
                  <a:tcPr/>
                </a:tc>
                <a:tc>
                  <a:txBody>
                    <a:bodyPr/>
                    <a:lstStyle/>
                    <a:p>
                      <a:r>
                        <a:rPr lang="en-US" sz="1800" b="0" dirty="0" smtClean="0"/>
                        <a:t>$7</a:t>
                      </a:r>
                      <a:endParaRPr lang="en-CA" sz="1800" b="0" dirty="0"/>
                    </a:p>
                  </a:txBody>
                  <a:tcPr/>
                </a:tc>
                <a:tc>
                  <a:txBody>
                    <a:bodyPr/>
                    <a:lstStyle/>
                    <a:p>
                      <a:r>
                        <a:rPr lang="en-US" sz="1800" b="1" dirty="0" smtClean="0">
                          <a:solidFill>
                            <a:srgbClr val="0000FF"/>
                          </a:solidFill>
                        </a:rPr>
                        <a:t>(10)%</a:t>
                      </a:r>
                      <a:endParaRPr lang="en-CA" sz="1800" b="1" dirty="0">
                        <a:solidFill>
                          <a:srgbClr val="0000FF"/>
                        </a:solidFill>
                      </a:endParaRPr>
                    </a:p>
                  </a:txBody>
                  <a:tcPr/>
                </a:tc>
                <a:tc>
                  <a:txBody>
                    <a:bodyPr/>
                    <a:lstStyle/>
                    <a:p>
                      <a:r>
                        <a:rPr lang="en-US" sz="1800" b="1" dirty="0" smtClean="0">
                          <a:solidFill>
                            <a:srgbClr val="0000FF"/>
                          </a:solidFill>
                        </a:rPr>
                        <a:t>$(78)</a:t>
                      </a:r>
                      <a:endParaRPr lang="en-CA" sz="1800" b="1" dirty="0">
                        <a:solidFill>
                          <a:srgbClr val="0000FF"/>
                        </a:solidFill>
                      </a:endParaRPr>
                    </a:p>
                  </a:txBody>
                  <a:tcPr/>
                </a:tc>
              </a:tr>
            </a:tbl>
          </a:graphicData>
        </a:graphic>
      </p:graphicFrame>
      <p:pic>
        <p:nvPicPr>
          <p:cNvPr id="6" name="Picture 3"/>
          <p:cNvPicPr>
            <a:picLocks noChangeAspect="1" noChangeArrowheads="1"/>
          </p:cNvPicPr>
          <p:nvPr/>
        </p:nvPicPr>
        <p:blipFill>
          <a:blip r:embed="rId2" cstate="print"/>
          <a:srcRect/>
          <a:stretch>
            <a:fillRect/>
          </a:stretch>
        </p:blipFill>
        <p:spPr bwMode="auto">
          <a:xfrm>
            <a:off x="8388424" y="5589240"/>
            <a:ext cx="529817" cy="1051670"/>
          </a:xfrm>
          <a:prstGeom prst="rect">
            <a:avLst/>
          </a:prstGeom>
          <a:noFill/>
          <a:ln w="9525">
            <a:noFill/>
            <a:miter lim="800000"/>
            <a:headEnd/>
            <a:tailEnd/>
          </a:ln>
        </p:spPr>
      </p:pic>
    </p:spTree>
    <p:extLst>
      <p:ext uri="{BB962C8B-B14F-4D97-AF65-F5344CB8AC3E}">
        <p14:creationId xmlns:p14="http://schemas.microsoft.com/office/powerpoint/2010/main" xmlns="" val="156536946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16632"/>
            <a:ext cx="8291264" cy="936104"/>
          </a:xfrm>
        </p:spPr>
        <p:txBody>
          <a:bodyPr>
            <a:normAutofit/>
          </a:bodyPr>
          <a:lstStyle/>
          <a:p>
            <a:r>
              <a:rPr lang="en-CA" dirty="0"/>
              <a:t>Summary of Risk management </a:t>
            </a:r>
          </a:p>
        </p:txBody>
      </p:sp>
      <p:sp>
        <p:nvSpPr>
          <p:cNvPr id="3" name="Content Placeholder 2"/>
          <p:cNvSpPr>
            <a:spLocks noGrp="1"/>
          </p:cNvSpPr>
          <p:nvPr>
            <p:ph sz="quarter" idx="1"/>
          </p:nvPr>
        </p:nvSpPr>
        <p:spPr>
          <a:xfrm>
            <a:off x="323528" y="1052736"/>
            <a:ext cx="8363273" cy="4967064"/>
          </a:xfrm>
        </p:spPr>
        <p:txBody>
          <a:bodyPr/>
          <a:lstStyle/>
          <a:p>
            <a:r>
              <a:rPr lang="en-CA" sz="2000" dirty="0"/>
              <a:t>The following table presents the fair values of the Company's derivative instruments that were designated and qualified as part of a hedging relationship (in </a:t>
            </a:r>
            <a:r>
              <a:rPr lang="en-CA" sz="2400" dirty="0"/>
              <a:t>millions):</a:t>
            </a:r>
          </a:p>
          <a:p>
            <a:endParaRPr lang="en-CA" dirty="0"/>
          </a:p>
        </p:txBody>
      </p:sp>
      <p:graphicFrame>
        <p:nvGraphicFramePr>
          <p:cNvPr id="4" name="Table 3"/>
          <p:cNvGraphicFramePr>
            <a:graphicFrameLocks noGrp="1"/>
          </p:cNvGraphicFramePr>
          <p:nvPr>
            <p:extLst>
              <p:ext uri="{D42A27DB-BD31-4B8C-83A1-F6EECF244321}">
                <p14:modId xmlns:p14="http://schemas.microsoft.com/office/powerpoint/2010/main" xmlns="" val="2641951986"/>
              </p:ext>
            </p:extLst>
          </p:nvPr>
        </p:nvGraphicFramePr>
        <p:xfrm>
          <a:off x="395537" y="2204864"/>
          <a:ext cx="7704857" cy="4021518"/>
        </p:xfrm>
        <a:graphic>
          <a:graphicData uri="http://schemas.openxmlformats.org/drawingml/2006/table">
            <a:tbl>
              <a:tblPr firstRow="1" firstCol="1" bandRow="1">
                <a:tableStyleId>{5C22544A-7EE6-4342-B048-85BDC9FD1C3A}</a:tableStyleId>
              </a:tblPr>
              <a:tblGrid>
                <a:gridCol w="2579742"/>
                <a:gridCol w="3346692"/>
                <a:gridCol w="976119"/>
                <a:gridCol w="802304"/>
              </a:tblGrid>
              <a:tr h="641800">
                <a:tc>
                  <a:txBody>
                    <a:bodyPr/>
                    <a:lstStyle/>
                    <a:p>
                      <a:pPr marL="0" marR="0" algn="ctr">
                        <a:lnSpc>
                          <a:spcPct val="115000"/>
                        </a:lnSpc>
                        <a:spcBef>
                          <a:spcPts val="0"/>
                        </a:spcBef>
                        <a:spcAft>
                          <a:spcPts val="0"/>
                        </a:spcAft>
                      </a:pPr>
                      <a:r>
                        <a:rPr lang="en-CA" sz="1400" dirty="0">
                          <a:effectLst/>
                        </a:rPr>
                        <a:t>Derivatives designated as hedging instruments</a:t>
                      </a:r>
                      <a:endParaRPr lang="en-CA" sz="14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CA" sz="1400" dirty="0">
                          <a:effectLst/>
                        </a:rPr>
                        <a:t>Balance sheet location</a:t>
                      </a:r>
                      <a:endParaRPr lang="en-CA" sz="14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CA" sz="1400" dirty="0" smtClean="0">
                          <a:effectLst/>
                        </a:rPr>
                        <a:t>Dec </a:t>
                      </a:r>
                      <a:r>
                        <a:rPr lang="en-CA" sz="1400" dirty="0">
                          <a:effectLst/>
                        </a:rPr>
                        <a:t>31, 2011</a:t>
                      </a:r>
                      <a:endParaRPr lang="en-CA" sz="14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CA" sz="1400" dirty="0" smtClean="0">
                          <a:effectLst/>
                        </a:rPr>
                        <a:t>Dec31</a:t>
                      </a:r>
                      <a:r>
                        <a:rPr lang="en-CA" sz="1400" dirty="0">
                          <a:effectLst/>
                        </a:rPr>
                        <a:t>, 2010</a:t>
                      </a:r>
                      <a:endParaRPr lang="en-CA" sz="1400" dirty="0">
                        <a:effectLst/>
                        <a:latin typeface="Calibri"/>
                        <a:ea typeface="Calibri"/>
                        <a:cs typeface="Times New Roman"/>
                      </a:endParaRPr>
                    </a:p>
                  </a:txBody>
                  <a:tcPr marL="68580" marR="68580" marT="0" marB="0"/>
                </a:tc>
              </a:tr>
              <a:tr h="232685">
                <a:tc>
                  <a:txBody>
                    <a:bodyPr/>
                    <a:lstStyle/>
                    <a:p>
                      <a:pPr marL="0" marR="0" algn="ctr">
                        <a:lnSpc>
                          <a:spcPct val="115000"/>
                        </a:lnSpc>
                        <a:spcBef>
                          <a:spcPts val="0"/>
                        </a:spcBef>
                        <a:spcAft>
                          <a:spcPts val="0"/>
                        </a:spcAft>
                      </a:pPr>
                      <a:r>
                        <a:rPr lang="en-CA" sz="1400" dirty="0">
                          <a:effectLst/>
                        </a:rPr>
                        <a:t>Assets:</a:t>
                      </a:r>
                      <a:endParaRPr lang="en-CA" sz="14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CA" sz="1400">
                          <a:effectLst/>
                        </a:rPr>
                        <a:t> </a:t>
                      </a:r>
                      <a:endParaRPr lang="en-CA" sz="14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CA" sz="1400">
                          <a:effectLst/>
                        </a:rPr>
                        <a:t> </a:t>
                      </a:r>
                      <a:endParaRPr lang="en-CA" sz="14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CA" sz="1400">
                          <a:effectLst/>
                        </a:rPr>
                        <a:t> </a:t>
                      </a:r>
                      <a:endParaRPr lang="en-CA" sz="1400">
                        <a:effectLst/>
                        <a:latin typeface="Calibri"/>
                        <a:ea typeface="Calibri"/>
                        <a:cs typeface="Times New Roman"/>
                      </a:endParaRPr>
                    </a:p>
                  </a:txBody>
                  <a:tcPr marL="68580" marR="68580" marT="0" marB="0"/>
                </a:tc>
              </a:tr>
              <a:tr h="520635">
                <a:tc>
                  <a:txBody>
                    <a:bodyPr/>
                    <a:lstStyle/>
                    <a:p>
                      <a:pPr marL="0" marR="0" algn="ctr">
                        <a:lnSpc>
                          <a:spcPct val="115000"/>
                        </a:lnSpc>
                        <a:spcBef>
                          <a:spcPts val="0"/>
                        </a:spcBef>
                        <a:spcAft>
                          <a:spcPts val="0"/>
                        </a:spcAft>
                      </a:pPr>
                      <a:r>
                        <a:rPr lang="en-CA" sz="1400" dirty="0">
                          <a:effectLst/>
                        </a:rPr>
                        <a:t>Foreign currency contracts</a:t>
                      </a:r>
                      <a:endParaRPr lang="en-CA" sz="14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CA" sz="1400" dirty="0">
                          <a:effectLst/>
                        </a:rPr>
                        <a:t>Prepaid expenses and other assets</a:t>
                      </a:r>
                      <a:endParaRPr lang="en-CA" sz="14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CA" sz="1400">
                          <a:effectLst/>
                        </a:rPr>
                        <a:t>170</a:t>
                      </a:r>
                      <a:endParaRPr lang="en-CA" sz="14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CA" sz="1400">
                          <a:effectLst/>
                        </a:rPr>
                        <a:t>32</a:t>
                      </a:r>
                      <a:endParaRPr lang="en-CA" sz="1400">
                        <a:effectLst/>
                        <a:latin typeface="Calibri"/>
                        <a:ea typeface="Calibri"/>
                        <a:cs typeface="Times New Roman"/>
                      </a:endParaRPr>
                    </a:p>
                  </a:txBody>
                  <a:tcPr marL="68580" marR="68580" marT="0" marB="0"/>
                </a:tc>
              </a:tr>
              <a:tr h="239268">
                <a:tc>
                  <a:txBody>
                    <a:bodyPr/>
                    <a:lstStyle/>
                    <a:p>
                      <a:pPr marL="0" marR="0" algn="ctr">
                        <a:lnSpc>
                          <a:spcPct val="115000"/>
                        </a:lnSpc>
                        <a:spcBef>
                          <a:spcPts val="0"/>
                        </a:spcBef>
                        <a:spcAft>
                          <a:spcPts val="0"/>
                        </a:spcAft>
                      </a:pPr>
                      <a:r>
                        <a:rPr lang="en-CA" sz="1400">
                          <a:effectLst/>
                        </a:rPr>
                        <a:t>Commodity contracts</a:t>
                      </a:r>
                      <a:endParaRPr lang="en-CA" sz="14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CA" sz="1400" dirty="0">
                          <a:effectLst/>
                        </a:rPr>
                        <a:t>Prepaid expenses and other assets</a:t>
                      </a:r>
                      <a:endParaRPr lang="en-CA" sz="14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CA" sz="1400">
                          <a:effectLst/>
                        </a:rPr>
                        <a:t>2</a:t>
                      </a:r>
                      <a:endParaRPr lang="en-CA" sz="14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CA" sz="1400">
                          <a:effectLst/>
                        </a:rPr>
                        <a:t>4</a:t>
                      </a:r>
                      <a:endParaRPr lang="en-CA" sz="1400">
                        <a:effectLst/>
                        <a:latin typeface="Calibri"/>
                        <a:ea typeface="Calibri"/>
                        <a:cs typeface="Times New Roman"/>
                      </a:endParaRPr>
                    </a:p>
                  </a:txBody>
                  <a:tcPr marL="68580" marR="68580" marT="0" marB="0"/>
                </a:tc>
              </a:tr>
              <a:tr h="232685">
                <a:tc>
                  <a:txBody>
                    <a:bodyPr/>
                    <a:lstStyle/>
                    <a:p>
                      <a:pPr marL="0" marR="0" algn="ctr">
                        <a:lnSpc>
                          <a:spcPct val="115000"/>
                        </a:lnSpc>
                        <a:spcBef>
                          <a:spcPts val="0"/>
                        </a:spcBef>
                        <a:spcAft>
                          <a:spcPts val="0"/>
                        </a:spcAft>
                      </a:pPr>
                      <a:r>
                        <a:rPr lang="en-CA" sz="1400">
                          <a:effectLst/>
                        </a:rPr>
                        <a:t>Interest rate swaps</a:t>
                      </a:r>
                      <a:endParaRPr lang="en-CA" sz="14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CA" sz="1400" dirty="0">
                          <a:effectLst/>
                        </a:rPr>
                        <a:t>Other assets</a:t>
                      </a:r>
                      <a:endParaRPr lang="en-CA" sz="14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CA" sz="1400" b="1" dirty="0">
                          <a:solidFill>
                            <a:srgbClr val="0000FF"/>
                          </a:solidFill>
                          <a:effectLst/>
                        </a:rPr>
                        <a:t>246</a:t>
                      </a:r>
                      <a:endParaRPr lang="en-CA" sz="1400" b="1" dirty="0">
                        <a:solidFill>
                          <a:srgbClr val="0000FF"/>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CA" sz="1400" dirty="0">
                          <a:effectLst/>
                        </a:rPr>
                        <a:t>---</a:t>
                      </a:r>
                      <a:endParaRPr lang="en-CA" sz="1400" dirty="0">
                        <a:effectLst/>
                        <a:latin typeface="Calibri"/>
                        <a:ea typeface="Calibri"/>
                        <a:cs typeface="Times New Roman"/>
                      </a:endParaRPr>
                    </a:p>
                  </a:txBody>
                  <a:tcPr marL="68580" marR="68580" marT="0" marB="0"/>
                </a:tc>
              </a:tr>
              <a:tr h="232685">
                <a:tc>
                  <a:txBody>
                    <a:bodyPr/>
                    <a:lstStyle/>
                    <a:p>
                      <a:pPr marL="0" marR="0" algn="ctr">
                        <a:lnSpc>
                          <a:spcPct val="115000"/>
                        </a:lnSpc>
                        <a:spcBef>
                          <a:spcPts val="0"/>
                        </a:spcBef>
                        <a:spcAft>
                          <a:spcPts val="0"/>
                        </a:spcAft>
                      </a:pPr>
                      <a:r>
                        <a:rPr lang="en-CA" sz="1400">
                          <a:effectLst/>
                        </a:rPr>
                        <a:t>Total assets</a:t>
                      </a:r>
                      <a:endParaRPr lang="en-CA" sz="14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CA" sz="1400" dirty="0">
                          <a:effectLst/>
                        </a:rPr>
                        <a:t> </a:t>
                      </a:r>
                      <a:endParaRPr lang="en-CA" sz="14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CA" sz="1400" b="1" dirty="0">
                          <a:effectLst/>
                        </a:rPr>
                        <a:t>418</a:t>
                      </a:r>
                      <a:endParaRPr lang="en-CA" sz="1400" b="1" dirty="0">
                        <a:effectLst/>
                        <a:latin typeface="Calibri"/>
                        <a:ea typeface="Calibri"/>
                        <a:cs typeface="Times New Roman"/>
                      </a:endParaRPr>
                    </a:p>
                  </a:txBody>
                  <a:tcPr marL="68580" marR="68580" marT="0" marB="0">
                    <a:solidFill>
                      <a:srgbClr val="FFFF00"/>
                    </a:solidFill>
                  </a:tcPr>
                </a:tc>
                <a:tc>
                  <a:txBody>
                    <a:bodyPr/>
                    <a:lstStyle/>
                    <a:p>
                      <a:pPr marL="0" marR="0" algn="ctr">
                        <a:lnSpc>
                          <a:spcPct val="115000"/>
                        </a:lnSpc>
                        <a:spcBef>
                          <a:spcPts val="0"/>
                        </a:spcBef>
                        <a:spcAft>
                          <a:spcPts val="0"/>
                        </a:spcAft>
                      </a:pPr>
                      <a:r>
                        <a:rPr lang="en-CA" sz="1400">
                          <a:effectLst/>
                        </a:rPr>
                        <a:t>36</a:t>
                      </a:r>
                      <a:endParaRPr lang="en-CA" sz="1400">
                        <a:effectLst/>
                        <a:latin typeface="Calibri"/>
                        <a:ea typeface="Calibri"/>
                        <a:cs typeface="Times New Roman"/>
                      </a:endParaRPr>
                    </a:p>
                  </a:txBody>
                  <a:tcPr marL="68580" marR="68580" marT="0" marB="0"/>
                </a:tc>
              </a:tr>
              <a:tr h="232685">
                <a:tc>
                  <a:txBody>
                    <a:bodyPr/>
                    <a:lstStyle/>
                    <a:p>
                      <a:pPr marL="0" marR="0" algn="ctr">
                        <a:lnSpc>
                          <a:spcPct val="115000"/>
                        </a:lnSpc>
                        <a:spcBef>
                          <a:spcPts val="0"/>
                        </a:spcBef>
                        <a:spcAft>
                          <a:spcPts val="0"/>
                        </a:spcAft>
                      </a:pPr>
                      <a:r>
                        <a:rPr lang="en-CA" sz="1400">
                          <a:effectLst/>
                        </a:rPr>
                        <a:t>Liabilities:</a:t>
                      </a:r>
                      <a:endParaRPr lang="en-CA" sz="14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CA" sz="1400" dirty="0">
                          <a:effectLst/>
                        </a:rPr>
                        <a:t> </a:t>
                      </a:r>
                      <a:endParaRPr lang="en-CA" sz="14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CA" sz="1400">
                          <a:effectLst/>
                        </a:rPr>
                        <a:t> </a:t>
                      </a:r>
                      <a:endParaRPr lang="en-CA" sz="14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CA" sz="1400">
                          <a:effectLst/>
                        </a:rPr>
                        <a:t> </a:t>
                      </a:r>
                      <a:endParaRPr lang="en-CA" sz="1400">
                        <a:effectLst/>
                        <a:latin typeface="Calibri"/>
                        <a:ea typeface="Calibri"/>
                        <a:cs typeface="Times New Roman"/>
                      </a:endParaRPr>
                    </a:p>
                  </a:txBody>
                  <a:tcPr marL="68580" marR="68580" marT="0" marB="0"/>
                </a:tc>
              </a:tr>
              <a:tr h="510599">
                <a:tc>
                  <a:txBody>
                    <a:bodyPr/>
                    <a:lstStyle/>
                    <a:p>
                      <a:pPr marL="0" marR="0" algn="ctr">
                        <a:lnSpc>
                          <a:spcPct val="115000"/>
                        </a:lnSpc>
                        <a:spcBef>
                          <a:spcPts val="0"/>
                        </a:spcBef>
                        <a:spcAft>
                          <a:spcPts val="0"/>
                        </a:spcAft>
                      </a:pPr>
                      <a:r>
                        <a:rPr lang="en-CA" sz="1400">
                          <a:effectLst/>
                        </a:rPr>
                        <a:t>Foreign currency contracts</a:t>
                      </a:r>
                      <a:endParaRPr lang="en-CA" sz="14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CA" sz="1400" dirty="0">
                          <a:effectLst/>
                        </a:rPr>
                        <a:t>Accounts payable and accrued expenses</a:t>
                      </a:r>
                      <a:endParaRPr lang="en-CA" sz="14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CA" sz="1400" dirty="0">
                          <a:effectLst/>
                        </a:rPr>
                        <a:t>41</a:t>
                      </a:r>
                      <a:endParaRPr lang="en-CA" sz="14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CA" sz="1400">
                          <a:effectLst/>
                        </a:rPr>
                        <a:t>141</a:t>
                      </a:r>
                      <a:endParaRPr lang="en-CA" sz="1400">
                        <a:effectLst/>
                        <a:latin typeface="Calibri"/>
                        <a:ea typeface="Calibri"/>
                        <a:cs typeface="Times New Roman"/>
                      </a:endParaRPr>
                    </a:p>
                  </a:txBody>
                  <a:tcPr marL="68580" marR="68580" marT="0" marB="0"/>
                </a:tc>
              </a:tr>
              <a:tr h="267975">
                <a:tc>
                  <a:txBody>
                    <a:bodyPr/>
                    <a:lstStyle/>
                    <a:p>
                      <a:pPr marL="0" marR="0" algn="ctr">
                        <a:lnSpc>
                          <a:spcPct val="115000"/>
                        </a:lnSpc>
                        <a:spcBef>
                          <a:spcPts val="0"/>
                        </a:spcBef>
                        <a:spcAft>
                          <a:spcPts val="0"/>
                        </a:spcAft>
                      </a:pPr>
                      <a:r>
                        <a:rPr lang="en-CA" sz="1400">
                          <a:effectLst/>
                        </a:rPr>
                        <a:t>Commodity contracts</a:t>
                      </a:r>
                      <a:endParaRPr lang="en-CA" sz="14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CA" sz="1400" dirty="0">
                          <a:effectLst/>
                        </a:rPr>
                        <a:t>Accounts payable and accrued expenses</a:t>
                      </a:r>
                      <a:endParaRPr lang="en-CA" sz="14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CA" sz="1400" dirty="0">
                          <a:effectLst/>
                        </a:rPr>
                        <a:t>1</a:t>
                      </a:r>
                      <a:endParaRPr lang="en-CA" sz="14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CA" sz="1400" dirty="0">
                          <a:effectLst/>
                        </a:rPr>
                        <a:t>2</a:t>
                      </a:r>
                      <a:endParaRPr lang="en-CA" sz="1400" dirty="0">
                        <a:effectLst/>
                        <a:latin typeface="Calibri"/>
                        <a:ea typeface="Calibri"/>
                        <a:cs typeface="Times New Roman"/>
                      </a:endParaRPr>
                    </a:p>
                  </a:txBody>
                  <a:tcPr marL="68580" marR="68580" marT="0" marB="0"/>
                </a:tc>
              </a:tr>
              <a:tr h="312416">
                <a:tc>
                  <a:txBody>
                    <a:bodyPr/>
                    <a:lstStyle/>
                    <a:p>
                      <a:pPr marL="0" marR="0" algn="ctr">
                        <a:lnSpc>
                          <a:spcPct val="115000"/>
                        </a:lnSpc>
                        <a:spcBef>
                          <a:spcPts val="0"/>
                        </a:spcBef>
                        <a:spcAft>
                          <a:spcPts val="0"/>
                        </a:spcAft>
                      </a:pPr>
                      <a:r>
                        <a:rPr lang="en-CA" sz="1800">
                          <a:effectLst/>
                        </a:rPr>
                        <a:t>Interest rate swaps</a:t>
                      </a:r>
                      <a:endParaRPr lang="en-CA" sz="18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CA" sz="1800">
                          <a:effectLst/>
                        </a:rPr>
                        <a:t>Other liabilities</a:t>
                      </a:r>
                      <a:endParaRPr lang="en-CA" sz="18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CA" sz="1800" dirty="0">
                          <a:effectLst/>
                        </a:rPr>
                        <a:t>---</a:t>
                      </a:r>
                      <a:endParaRPr lang="en-CA" sz="18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CA" sz="1800" dirty="0">
                          <a:effectLst/>
                        </a:rPr>
                        <a:t>97</a:t>
                      </a:r>
                      <a:endParaRPr lang="en-CA" sz="1800" dirty="0">
                        <a:effectLst/>
                        <a:latin typeface="Calibri"/>
                        <a:ea typeface="Calibri"/>
                        <a:cs typeface="Times New Roman"/>
                      </a:endParaRPr>
                    </a:p>
                  </a:txBody>
                  <a:tcPr marL="68580" marR="68580" marT="0" marB="0"/>
                </a:tc>
              </a:tr>
              <a:tr h="299167">
                <a:tc>
                  <a:txBody>
                    <a:bodyPr/>
                    <a:lstStyle/>
                    <a:p>
                      <a:pPr marL="0" marR="0" algn="ctr">
                        <a:lnSpc>
                          <a:spcPct val="115000"/>
                        </a:lnSpc>
                        <a:spcBef>
                          <a:spcPts val="0"/>
                        </a:spcBef>
                        <a:spcAft>
                          <a:spcPts val="0"/>
                        </a:spcAft>
                      </a:pPr>
                      <a:r>
                        <a:rPr lang="en-CA" sz="1800" dirty="0">
                          <a:effectLst/>
                        </a:rPr>
                        <a:t>Total liabilities</a:t>
                      </a:r>
                      <a:endParaRPr lang="en-CA" sz="18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CA" sz="1800">
                          <a:effectLst/>
                        </a:rPr>
                        <a:t> </a:t>
                      </a:r>
                      <a:endParaRPr lang="en-CA" sz="18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CA" sz="1800">
                          <a:effectLst/>
                        </a:rPr>
                        <a:t>42</a:t>
                      </a:r>
                      <a:endParaRPr lang="en-CA" sz="18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CA" sz="1800" dirty="0">
                          <a:effectLst/>
                        </a:rPr>
                        <a:t>240</a:t>
                      </a:r>
                      <a:endParaRPr lang="en-CA" sz="1800" dirty="0">
                        <a:effectLst/>
                        <a:latin typeface="Calibri"/>
                        <a:ea typeface="Calibri"/>
                        <a:cs typeface="Times New Roman"/>
                      </a:endParaRPr>
                    </a:p>
                  </a:txBody>
                  <a:tcPr marL="68580" marR="68580" marT="0" marB="0"/>
                </a:tc>
              </a:tr>
            </a:tbl>
          </a:graphicData>
        </a:graphic>
      </p:graphicFrame>
      <p:pic>
        <p:nvPicPr>
          <p:cNvPr id="7" name="Picture 3"/>
          <p:cNvPicPr>
            <a:picLocks noChangeAspect="1" noChangeArrowheads="1"/>
          </p:cNvPicPr>
          <p:nvPr/>
        </p:nvPicPr>
        <p:blipFill>
          <a:blip r:embed="rId2" cstate="print"/>
          <a:srcRect/>
          <a:stretch>
            <a:fillRect/>
          </a:stretch>
        </p:blipFill>
        <p:spPr bwMode="auto">
          <a:xfrm>
            <a:off x="8388424" y="5589240"/>
            <a:ext cx="529817" cy="1051670"/>
          </a:xfrm>
          <a:prstGeom prst="rect">
            <a:avLst/>
          </a:prstGeom>
          <a:noFill/>
          <a:ln w="9525">
            <a:noFill/>
            <a:miter lim="800000"/>
            <a:headEnd/>
            <a:tailEnd/>
          </a:ln>
        </p:spPr>
      </p:pic>
    </p:spTree>
    <p:extLst>
      <p:ext uri="{BB962C8B-B14F-4D97-AF65-F5344CB8AC3E}">
        <p14:creationId xmlns:p14="http://schemas.microsoft.com/office/powerpoint/2010/main" xmlns="" val="423205927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
            </a:r>
            <a:br>
              <a:rPr lang="en-CA" dirty="0"/>
            </a:br>
            <a:r>
              <a:rPr lang="en-CA" dirty="0"/>
              <a:t>Summary of Risk management </a:t>
            </a:r>
          </a:p>
        </p:txBody>
      </p:sp>
      <p:sp>
        <p:nvSpPr>
          <p:cNvPr id="3" name="Content Placeholder 2"/>
          <p:cNvSpPr>
            <a:spLocks noGrp="1"/>
          </p:cNvSpPr>
          <p:nvPr>
            <p:ph sz="quarter" idx="1"/>
          </p:nvPr>
        </p:nvSpPr>
        <p:spPr/>
        <p:txBody>
          <a:bodyPr/>
          <a:lstStyle/>
          <a:p>
            <a:pPr lvl="0"/>
            <a:r>
              <a:rPr lang="en-CA" sz="2800" b="1" dirty="0"/>
              <a:t>Gain and loss on risk management:</a:t>
            </a:r>
          </a:p>
          <a:p>
            <a:endParaRPr lang="en-CA" dirty="0"/>
          </a:p>
        </p:txBody>
      </p:sp>
      <p:graphicFrame>
        <p:nvGraphicFramePr>
          <p:cNvPr id="4" name="Table 3"/>
          <p:cNvGraphicFramePr>
            <a:graphicFrameLocks noGrp="1"/>
          </p:cNvGraphicFramePr>
          <p:nvPr>
            <p:extLst>
              <p:ext uri="{D42A27DB-BD31-4B8C-83A1-F6EECF244321}">
                <p14:modId xmlns:p14="http://schemas.microsoft.com/office/powerpoint/2010/main" xmlns="" val="637158130"/>
              </p:ext>
            </p:extLst>
          </p:nvPr>
        </p:nvGraphicFramePr>
        <p:xfrm>
          <a:off x="755576" y="2204864"/>
          <a:ext cx="7344816" cy="3104256"/>
        </p:xfrm>
        <a:graphic>
          <a:graphicData uri="http://schemas.openxmlformats.org/drawingml/2006/table">
            <a:tbl>
              <a:tblPr firstRow="1" firstCol="1" bandRow="1">
                <a:tableStyleId>{5C22544A-7EE6-4342-B048-85BDC9FD1C3A}</a:tableStyleId>
              </a:tblPr>
              <a:tblGrid>
                <a:gridCol w="936104"/>
                <a:gridCol w="3817168"/>
                <a:gridCol w="2591544"/>
              </a:tblGrid>
              <a:tr h="792088">
                <a:tc>
                  <a:txBody>
                    <a:bodyPr/>
                    <a:lstStyle/>
                    <a:p>
                      <a:pPr marL="0" marR="0" algn="ctr">
                        <a:lnSpc>
                          <a:spcPct val="115000"/>
                        </a:lnSpc>
                        <a:spcBef>
                          <a:spcPts val="0"/>
                        </a:spcBef>
                        <a:spcAft>
                          <a:spcPts val="0"/>
                        </a:spcAft>
                      </a:pPr>
                      <a:r>
                        <a:rPr lang="en-CA" sz="2000" dirty="0">
                          <a:effectLst/>
                        </a:rPr>
                        <a:t>Time</a:t>
                      </a:r>
                      <a:endParaRPr lang="en-CA" sz="20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CA" sz="2000" dirty="0">
                          <a:effectLst/>
                        </a:rPr>
                        <a:t>Net gain (loss) on derivatives (in million) (after-tax amount)</a:t>
                      </a:r>
                      <a:endParaRPr lang="en-CA" sz="20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CA" sz="2000">
                          <a:effectLst/>
                        </a:rPr>
                        <a:t>Accumulated derivative net losses</a:t>
                      </a:r>
                      <a:endParaRPr lang="en-CA" sz="2000">
                        <a:effectLst/>
                        <a:latin typeface="Calibri"/>
                        <a:ea typeface="Calibri"/>
                        <a:cs typeface="Times New Roman"/>
                      </a:endParaRPr>
                    </a:p>
                  </a:txBody>
                  <a:tcPr marL="68580" marR="68580" marT="0" marB="0"/>
                </a:tc>
              </a:tr>
              <a:tr h="513174">
                <a:tc>
                  <a:txBody>
                    <a:bodyPr/>
                    <a:lstStyle/>
                    <a:p>
                      <a:pPr marL="0" marR="0" algn="ctr">
                        <a:lnSpc>
                          <a:spcPct val="115000"/>
                        </a:lnSpc>
                        <a:spcBef>
                          <a:spcPts val="0"/>
                        </a:spcBef>
                        <a:spcAft>
                          <a:spcPts val="0"/>
                        </a:spcAft>
                      </a:pPr>
                      <a:r>
                        <a:rPr lang="en-CA" sz="2000">
                          <a:effectLst/>
                        </a:rPr>
                        <a:t>2008</a:t>
                      </a:r>
                      <a:endParaRPr lang="en-CA" sz="20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CA" sz="2000">
                          <a:effectLst/>
                        </a:rPr>
                        <a:t>1</a:t>
                      </a:r>
                      <a:endParaRPr lang="en-CA" sz="20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CA" sz="2000">
                          <a:effectLst/>
                        </a:rPr>
                        <a:t>---</a:t>
                      </a:r>
                      <a:endParaRPr lang="en-CA" sz="2000">
                        <a:effectLst/>
                        <a:latin typeface="Calibri"/>
                        <a:ea typeface="Calibri"/>
                        <a:cs typeface="Times New Roman"/>
                      </a:endParaRPr>
                    </a:p>
                  </a:txBody>
                  <a:tcPr marL="68580" marR="68580" marT="0" marB="0"/>
                </a:tc>
              </a:tr>
              <a:tr h="513174">
                <a:tc>
                  <a:txBody>
                    <a:bodyPr/>
                    <a:lstStyle/>
                    <a:p>
                      <a:pPr marL="0" marR="0" algn="ctr">
                        <a:lnSpc>
                          <a:spcPct val="115000"/>
                        </a:lnSpc>
                        <a:spcBef>
                          <a:spcPts val="0"/>
                        </a:spcBef>
                        <a:spcAft>
                          <a:spcPts val="0"/>
                        </a:spcAft>
                      </a:pPr>
                      <a:r>
                        <a:rPr lang="en-CA" sz="2000">
                          <a:effectLst/>
                        </a:rPr>
                        <a:t>2009</a:t>
                      </a:r>
                      <a:endParaRPr lang="en-CA" sz="20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CA" sz="2000" dirty="0">
                          <a:effectLst/>
                        </a:rPr>
                        <a:t>34</a:t>
                      </a:r>
                      <a:endParaRPr lang="en-CA" sz="20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CA" sz="2000">
                          <a:effectLst/>
                        </a:rPr>
                        <a:t>(78)</a:t>
                      </a:r>
                      <a:endParaRPr lang="en-CA" sz="2000">
                        <a:effectLst/>
                        <a:latin typeface="Calibri"/>
                        <a:ea typeface="Calibri"/>
                        <a:cs typeface="Times New Roman"/>
                      </a:endParaRPr>
                    </a:p>
                  </a:txBody>
                  <a:tcPr marL="68580" marR="68580" marT="0" marB="0"/>
                </a:tc>
              </a:tr>
              <a:tr h="513174">
                <a:tc>
                  <a:txBody>
                    <a:bodyPr/>
                    <a:lstStyle/>
                    <a:p>
                      <a:pPr marL="0" marR="0" algn="ctr">
                        <a:lnSpc>
                          <a:spcPct val="115000"/>
                        </a:lnSpc>
                        <a:spcBef>
                          <a:spcPts val="0"/>
                        </a:spcBef>
                        <a:spcAft>
                          <a:spcPts val="0"/>
                        </a:spcAft>
                      </a:pPr>
                      <a:r>
                        <a:rPr lang="en-CA" sz="2000">
                          <a:effectLst/>
                        </a:rPr>
                        <a:t>2010</a:t>
                      </a:r>
                      <a:endParaRPr lang="en-CA" sz="20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CA" sz="2000" b="1" dirty="0">
                          <a:solidFill>
                            <a:srgbClr val="0000FF"/>
                          </a:solidFill>
                          <a:effectLst/>
                        </a:rPr>
                        <a:t>(120)</a:t>
                      </a:r>
                      <a:endParaRPr lang="en-CA" sz="2000" b="1" dirty="0">
                        <a:solidFill>
                          <a:srgbClr val="0000FF"/>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CA" sz="2000" b="1" dirty="0">
                          <a:effectLst/>
                        </a:rPr>
                        <a:t>(198)</a:t>
                      </a:r>
                      <a:endParaRPr lang="en-CA" sz="2000" b="1" dirty="0">
                        <a:effectLst/>
                        <a:latin typeface="Calibri"/>
                        <a:ea typeface="Calibri"/>
                        <a:cs typeface="Times New Roman"/>
                      </a:endParaRPr>
                    </a:p>
                  </a:txBody>
                  <a:tcPr marL="68580" marR="68580" marT="0" marB="0">
                    <a:solidFill>
                      <a:srgbClr val="FFC000"/>
                    </a:solidFill>
                  </a:tcPr>
                </a:tc>
              </a:tr>
              <a:tr h="513174">
                <a:tc>
                  <a:txBody>
                    <a:bodyPr/>
                    <a:lstStyle/>
                    <a:p>
                      <a:pPr marL="0" marR="0" algn="ctr">
                        <a:lnSpc>
                          <a:spcPct val="115000"/>
                        </a:lnSpc>
                        <a:spcBef>
                          <a:spcPts val="0"/>
                        </a:spcBef>
                        <a:spcAft>
                          <a:spcPts val="0"/>
                        </a:spcAft>
                      </a:pPr>
                      <a:r>
                        <a:rPr lang="en-CA" sz="2000">
                          <a:effectLst/>
                        </a:rPr>
                        <a:t>2011</a:t>
                      </a:r>
                      <a:endParaRPr lang="en-CA" sz="20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CA" sz="2000" b="1" dirty="0">
                          <a:solidFill>
                            <a:srgbClr val="0000FF"/>
                          </a:solidFill>
                          <a:effectLst/>
                        </a:rPr>
                        <a:t>145</a:t>
                      </a:r>
                      <a:endParaRPr lang="en-CA" sz="2000" b="1" dirty="0">
                        <a:solidFill>
                          <a:srgbClr val="0000FF"/>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CA" sz="2000" b="1" dirty="0">
                          <a:effectLst/>
                        </a:rPr>
                        <a:t>(53)</a:t>
                      </a:r>
                      <a:endParaRPr lang="en-CA" sz="2000" b="1" dirty="0">
                        <a:effectLst/>
                        <a:latin typeface="Calibri"/>
                        <a:ea typeface="Calibri"/>
                        <a:cs typeface="Times New Roman"/>
                      </a:endParaRPr>
                    </a:p>
                  </a:txBody>
                  <a:tcPr marL="68580" marR="68580" marT="0" marB="0">
                    <a:solidFill>
                      <a:srgbClr val="FFC000"/>
                    </a:solidFill>
                  </a:tcPr>
                </a:tc>
              </a:tr>
            </a:tbl>
          </a:graphicData>
        </a:graphic>
      </p:graphicFrame>
      <p:pic>
        <p:nvPicPr>
          <p:cNvPr id="7" name="Picture 3"/>
          <p:cNvPicPr>
            <a:picLocks noChangeAspect="1" noChangeArrowheads="1"/>
          </p:cNvPicPr>
          <p:nvPr/>
        </p:nvPicPr>
        <p:blipFill>
          <a:blip r:embed="rId2" cstate="print"/>
          <a:srcRect/>
          <a:stretch>
            <a:fillRect/>
          </a:stretch>
        </p:blipFill>
        <p:spPr bwMode="auto">
          <a:xfrm>
            <a:off x="8388424" y="5589240"/>
            <a:ext cx="529817" cy="1051670"/>
          </a:xfrm>
          <a:prstGeom prst="rect">
            <a:avLst/>
          </a:prstGeom>
          <a:noFill/>
          <a:ln w="9525">
            <a:noFill/>
            <a:miter lim="800000"/>
            <a:headEnd/>
            <a:tailEnd/>
          </a:ln>
        </p:spPr>
      </p:pic>
    </p:spTree>
    <p:extLst>
      <p:ext uri="{BB962C8B-B14F-4D97-AF65-F5344CB8AC3E}">
        <p14:creationId xmlns:p14="http://schemas.microsoft.com/office/powerpoint/2010/main" xmlns="" val="407503087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0"/>
            <a:ext cx="7772400" cy="1642194"/>
          </a:xfrm>
        </p:spPr>
        <p:txBody>
          <a:bodyPr>
            <a:normAutofit/>
          </a:bodyPr>
          <a:lstStyle/>
          <a:p>
            <a:r>
              <a:rPr lang="en-US" dirty="0" smtClean="0"/>
              <a:t>Industry Overview</a:t>
            </a:r>
            <a:br>
              <a:rPr lang="en-US" dirty="0" smtClean="0"/>
            </a:br>
            <a:r>
              <a:rPr lang="en-US" dirty="0" smtClean="0"/>
              <a:t>Tim </a:t>
            </a:r>
            <a:r>
              <a:rPr lang="en-US" dirty="0" err="1" smtClean="0"/>
              <a:t>Hortons</a:t>
            </a:r>
            <a:r>
              <a:rPr lang="en-US" dirty="0" smtClean="0"/>
              <a:t> &amp; Starbucks</a:t>
            </a:r>
            <a:endParaRPr lang="en-CA" dirty="0"/>
          </a:p>
        </p:txBody>
      </p:sp>
      <p:pic>
        <p:nvPicPr>
          <p:cNvPr id="6" name="Picture 5" descr="Coffee_beauty_by_Selina_Vigu.jpg"/>
          <p:cNvPicPr>
            <a:picLocks noChangeAspect="1"/>
          </p:cNvPicPr>
          <p:nvPr/>
        </p:nvPicPr>
        <p:blipFill>
          <a:blip r:embed="rId2" cstate="print"/>
          <a:stretch>
            <a:fillRect/>
          </a:stretch>
        </p:blipFill>
        <p:spPr>
          <a:xfrm>
            <a:off x="0" y="1628800"/>
            <a:ext cx="9144000" cy="5229200"/>
          </a:xfrm>
          <a:prstGeom prst="rect">
            <a:avLst/>
          </a:prstGeo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Industry Overview</a:t>
            </a:r>
            <a:endParaRPr lang="en-CA" dirty="0"/>
          </a:p>
        </p:txBody>
      </p:sp>
      <p:sp>
        <p:nvSpPr>
          <p:cNvPr id="3" name="Content Placeholder 2"/>
          <p:cNvSpPr>
            <a:spLocks noGrp="1"/>
          </p:cNvSpPr>
          <p:nvPr>
            <p:ph idx="1"/>
          </p:nvPr>
        </p:nvSpPr>
        <p:spPr>
          <a:xfrm>
            <a:off x="611560" y="2924944"/>
            <a:ext cx="7772400" cy="2125216"/>
          </a:xfrm>
        </p:spPr>
        <p:txBody>
          <a:bodyPr/>
          <a:lstStyle/>
          <a:p>
            <a:r>
              <a:rPr lang="en-CA" dirty="0" smtClean="0"/>
              <a:t>Starbucks and Tim </a:t>
            </a:r>
            <a:r>
              <a:rPr lang="en-CA" dirty="0" err="1" smtClean="0"/>
              <a:t>Hortons</a:t>
            </a:r>
            <a:r>
              <a:rPr lang="en-CA" dirty="0" smtClean="0"/>
              <a:t> are in the coffee shop industry which is part of the larger </a:t>
            </a:r>
            <a:r>
              <a:rPr lang="en-CA" b="1" dirty="0" smtClean="0"/>
              <a:t>specialty eateries </a:t>
            </a:r>
            <a:r>
              <a:rPr lang="en-CA" dirty="0" smtClean="0"/>
              <a:t>industry.</a:t>
            </a:r>
            <a:endParaRPr lang="en-CA"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Specialty Eateries</a:t>
            </a:r>
            <a:endParaRPr lang="en-CA" dirty="0"/>
          </a:p>
        </p:txBody>
      </p:sp>
      <p:sp>
        <p:nvSpPr>
          <p:cNvPr id="3" name="Content Placeholder 2"/>
          <p:cNvSpPr>
            <a:spLocks noGrp="1"/>
          </p:cNvSpPr>
          <p:nvPr>
            <p:ph idx="1"/>
          </p:nvPr>
        </p:nvSpPr>
        <p:spPr>
          <a:xfrm>
            <a:off x="683568" y="1844824"/>
            <a:ext cx="7772400" cy="4572000"/>
          </a:xfrm>
        </p:spPr>
        <p:txBody>
          <a:bodyPr>
            <a:normAutofit/>
          </a:bodyPr>
          <a:lstStyle/>
          <a:p>
            <a:r>
              <a:rPr lang="en-US" dirty="0" smtClean="0"/>
              <a:t>Fits within the largest segment of disposable income spending, food and beverages</a:t>
            </a:r>
          </a:p>
          <a:p>
            <a:r>
              <a:rPr lang="en-CA" dirty="0" smtClean="0"/>
              <a:t>In the US, industry includes more than 35,000 companies with combined annual revenue of about $25 billion</a:t>
            </a:r>
          </a:p>
          <a:p>
            <a:r>
              <a:rPr lang="en-CA" dirty="0" smtClean="0"/>
              <a:t>Major companies include Dunkin' Brands, </a:t>
            </a:r>
            <a:r>
              <a:rPr lang="en-CA" dirty="0" err="1" smtClean="0"/>
              <a:t>Krispy</a:t>
            </a:r>
            <a:r>
              <a:rPr lang="en-CA" dirty="0" smtClean="0"/>
              <a:t> </a:t>
            </a:r>
            <a:r>
              <a:rPr lang="en-CA" dirty="0" err="1" smtClean="0"/>
              <a:t>Kreme</a:t>
            </a:r>
            <a:r>
              <a:rPr lang="en-CA" dirty="0" smtClean="0"/>
              <a:t> Doughnuts, and Starbucks. The industry is fragmented: the 50 largest firms generate about 45 percent of industry revenue.</a:t>
            </a:r>
          </a:p>
          <a:p>
            <a:endParaRPr lang="en-US" dirty="0" smtClean="0"/>
          </a:p>
          <a:p>
            <a:pPr lvl="1"/>
            <a:endParaRPr lang="en-CA"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Top 5 Companies</a:t>
            </a:r>
            <a:endParaRPr lang="en-CA" dirty="0"/>
          </a:p>
        </p:txBody>
      </p:sp>
      <p:pic>
        <p:nvPicPr>
          <p:cNvPr id="1026" name="Picture 2"/>
          <p:cNvPicPr>
            <a:picLocks noGrp="1" noChangeAspect="1" noChangeArrowheads="1"/>
          </p:cNvPicPr>
          <p:nvPr>
            <p:ph idx="1"/>
          </p:nvPr>
        </p:nvPicPr>
        <p:blipFill>
          <a:blip r:embed="rId2" cstate="print"/>
          <a:srcRect t="8522"/>
          <a:stretch>
            <a:fillRect/>
          </a:stretch>
        </p:blipFill>
        <p:spPr bwMode="auto">
          <a:xfrm>
            <a:off x="179512" y="1772816"/>
            <a:ext cx="8741590" cy="345638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Cost Structure</a:t>
            </a:r>
            <a:endParaRPr lang="en-CA" dirty="0"/>
          </a:p>
        </p:txBody>
      </p:sp>
      <p:sp>
        <p:nvSpPr>
          <p:cNvPr id="3" name="Content Placeholder 2"/>
          <p:cNvSpPr>
            <a:spLocks noGrp="1"/>
          </p:cNvSpPr>
          <p:nvPr>
            <p:ph sz="quarter" idx="1"/>
          </p:nvPr>
        </p:nvSpPr>
        <p:spPr/>
        <p:txBody>
          <a:bodyPr>
            <a:normAutofit/>
          </a:bodyPr>
          <a:lstStyle/>
          <a:p>
            <a:endParaRPr lang="en-US" dirty="0" smtClean="0"/>
          </a:p>
          <a:p>
            <a:r>
              <a:rPr lang="en-US" dirty="0" smtClean="0"/>
              <a:t>Low </a:t>
            </a:r>
            <a:r>
              <a:rPr lang="en-US" dirty="0"/>
              <a:t>fixed costs relative to </a:t>
            </a:r>
            <a:r>
              <a:rPr lang="en-US" dirty="0" smtClean="0"/>
              <a:t>high variable </a:t>
            </a:r>
            <a:r>
              <a:rPr lang="en-US" dirty="0"/>
              <a:t>costs </a:t>
            </a:r>
          </a:p>
          <a:p>
            <a:pPr marL="0" indent="0">
              <a:buNone/>
            </a:pPr>
            <a:endParaRPr lang="en-US" dirty="0" smtClean="0"/>
          </a:p>
          <a:p>
            <a:r>
              <a:rPr lang="en-US" dirty="0" smtClean="0"/>
              <a:t>“The </a:t>
            </a:r>
            <a:r>
              <a:rPr lang="en-US" dirty="0"/>
              <a:t>tendency for competing on price is further limited by Coke </a:t>
            </a:r>
            <a:r>
              <a:rPr lang="en-US" dirty="0" smtClean="0"/>
              <a:t>and Pepsi’s </a:t>
            </a:r>
            <a:r>
              <a:rPr lang="en-US" dirty="0"/>
              <a:t>near-century of competition – a history that has allowed them to learn how </a:t>
            </a:r>
            <a:r>
              <a:rPr lang="en-US" dirty="0" smtClean="0"/>
              <a:t>to avoid </a:t>
            </a:r>
            <a:r>
              <a:rPr lang="en-US" dirty="0"/>
              <a:t>destroying profits in mutually damaging price </a:t>
            </a:r>
            <a:r>
              <a:rPr lang="en-US" dirty="0" smtClean="0"/>
              <a:t>wars.”</a:t>
            </a:r>
          </a:p>
        </p:txBody>
      </p:sp>
    </p:spTree>
    <p:extLst>
      <p:ext uri="{BB962C8B-B14F-4D97-AF65-F5344CB8AC3E}">
        <p14:creationId xmlns:p14="http://schemas.microsoft.com/office/powerpoint/2010/main" xmlns="" val="239283910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Competitive Landscape</a:t>
            </a:r>
            <a:endParaRPr lang="en-CA" dirty="0"/>
          </a:p>
        </p:txBody>
      </p:sp>
      <p:sp>
        <p:nvSpPr>
          <p:cNvPr id="3" name="Content Placeholder 2"/>
          <p:cNvSpPr>
            <a:spLocks noGrp="1"/>
          </p:cNvSpPr>
          <p:nvPr>
            <p:ph idx="1"/>
          </p:nvPr>
        </p:nvSpPr>
        <p:spPr>
          <a:xfrm>
            <a:off x="899592" y="2286000"/>
            <a:ext cx="7772400" cy="4572000"/>
          </a:xfrm>
        </p:spPr>
        <p:txBody>
          <a:bodyPr/>
          <a:lstStyle/>
          <a:p>
            <a:r>
              <a:rPr lang="en-CA" dirty="0" smtClean="0"/>
              <a:t>Consumer taste and personal income drive demand</a:t>
            </a:r>
          </a:p>
          <a:p>
            <a:r>
              <a:rPr lang="en-CA" dirty="0" smtClean="0"/>
              <a:t>The profitability depends on efficient operations and high volume sales.</a:t>
            </a:r>
          </a:p>
          <a:p>
            <a:r>
              <a:rPr lang="en-CA" dirty="0" smtClean="0"/>
              <a:t>As well as, the ability to secure prime locations, drive store traffic, and deliver high-quality products</a:t>
            </a:r>
          </a:p>
          <a:p>
            <a:endParaRPr lang="en-CA" b="1" dirty="0" smtClean="0"/>
          </a:p>
          <a:p>
            <a:endParaRPr lang="en-CA"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Industry Cost Structure</a:t>
            </a:r>
            <a:endParaRPr lang="en-CA" dirty="0"/>
          </a:p>
        </p:txBody>
      </p:sp>
      <p:sp>
        <p:nvSpPr>
          <p:cNvPr id="3" name="Content Placeholder 2"/>
          <p:cNvSpPr>
            <a:spLocks noGrp="1"/>
          </p:cNvSpPr>
          <p:nvPr>
            <p:ph idx="1"/>
          </p:nvPr>
        </p:nvSpPr>
        <p:spPr>
          <a:xfrm>
            <a:off x="899592" y="2286000"/>
            <a:ext cx="7772400" cy="4572000"/>
          </a:xfrm>
        </p:spPr>
        <p:txBody>
          <a:bodyPr/>
          <a:lstStyle/>
          <a:p>
            <a:r>
              <a:rPr lang="en-CA" dirty="0" smtClean="0"/>
              <a:t>Low to moderate costs for each location</a:t>
            </a:r>
          </a:p>
          <a:p>
            <a:r>
              <a:rPr lang="en-CA" dirty="0" smtClean="0"/>
              <a:t>Major start-up expenditures</a:t>
            </a:r>
          </a:p>
          <a:p>
            <a:pPr lvl="1"/>
            <a:r>
              <a:rPr lang="en-CA" dirty="0" smtClean="0"/>
              <a:t>Property</a:t>
            </a:r>
          </a:p>
          <a:p>
            <a:pPr lvl="1"/>
            <a:r>
              <a:rPr lang="en-CA" dirty="0" smtClean="0"/>
              <a:t>Equipment</a:t>
            </a:r>
          </a:p>
          <a:p>
            <a:r>
              <a:rPr lang="en-CA" dirty="0" smtClean="0"/>
              <a:t>Major operating costs</a:t>
            </a:r>
          </a:p>
          <a:p>
            <a:pPr lvl="1"/>
            <a:r>
              <a:rPr lang="en-CA" dirty="0" smtClean="0"/>
              <a:t>Labour</a:t>
            </a:r>
          </a:p>
          <a:p>
            <a:pPr lvl="1"/>
            <a:r>
              <a:rPr lang="en-CA" dirty="0" smtClean="0"/>
              <a:t>Cost of sales</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PEST</a:t>
            </a:r>
            <a:endParaRPr lang="en-CA" dirty="0"/>
          </a:p>
        </p:txBody>
      </p:sp>
      <p:sp>
        <p:nvSpPr>
          <p:cNvPr id="3" name="Content Placeholder 2"/>
          <p:cNvSpPr>
            <a:spLocks noGrp="1"/>
          </p:cNvSpPr>
          <p:nvPr>
            <p:ph idx="1"/>
          </p:nvPr>
        </p:nvSpPr>
        <p:spPr>
          <a:xfrm>
            <a:off x="971600" y="1916832"/>
            <a:ext cx="7772400" cy="4572000"/>
          </a:xfrm>
        </p:spPr>
        <p:txBody>
          <a:bodyPr/>
          <a:lstStyle/>
          <a:p>
            <a:r>
              <a:rPr lang="en-CA" dirty="0" smtClean="0"/>
              <a:t>Political </a:t>
            </a:r>
          </a:p>
          <a:p>
            <a:pPr lvl="1"/>
            <a:r>
              <a:rPr lang="en-CA" dirty="0" smtClean="0"/>
              <a:t>Government regulations</a:t>
            </a:r>
          </a:p>
          <a:p>
            <a:r>
              <a:rPr lang="en-CA" dirty="0" smtClean="0"/>
              <a:t>Economic</a:t>
            </a:r>
          </a:p>
          <a:p>
            <a:pPr lvl="1"/>
            <a:r>
              <a:rPr lang="en-CA" dirty="0" smtClean="0"/>
              <a:t>Changes in disposable income</a:t>
            </a:r>
          </a:p>
          <a:p>
            <a:r>
              <a:rPr lang="en-CA" dirty="0" smtClean="0"/>
              <a:t>Social</a:t>
            </a:r>
          </a:p>
          <a:p>
            <a:pPr lvl="1"/>
            <a:r>
              <a:rPr lang="en-CA" dirty="0" smtClean="0"/>
              <a:t>Consumer preferences</a:t>
            </a:r>
          </a:p>
          <a:p>
            <a:r>
              <a:rPr lang="en-CA" dirty="0" smtClean="0"/>
              <a:t>Technological</a:t>
            </a:r>
          </a:p>
          <a:p>
            <a:pPr lvl="1"/>
            <a:r>
              <a:rPr lang="en-CA" dirty="0" smtClean="0"/>
              <a:t>Technology to improve operational efficiencies</a:t>
            </a:r>
          </a:p>
          <a:p>
            <a:endParaRPr lang="en-CA" dirty="0" smtClean="0"/>
          </a:p>
          <a:p>
            <a:pPr lvl="1"/>
            <a:endParaRPr lang="en-CA"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Picture 12"/>
          <p:cNvPicPr>
            <a:picLocks noChangeAspect="1" noChangeArrowheads="1"/>
          </p:cNvPicPr>
          <p:nvPr/>
        </p:nvPicPr>
        <p:blipFill>
          <a:blip r:embed="rId2" cstate="print"/>
          <a:srcRect/>
          <a:stretch>
            <a:fillRect/>
          </a:stretch>
        </p:blipFill>
        <p:spPr bwMode="auto">
          <a:xfrm>
            <a:off x="7452320" y="116632"/>
            <a:ext cx="1479638" cy="1512168"/>
          </a:xfrm>
          <a:prstGeom prst="rect">
            <a:avLst/>
          </a:prstGeom>
          <a:noFill/>
          <a:ln w="9525">
            <a:noFill/>
            <a:miter lim="800000"/>
            <a:headEnd/>
            <a:tailEnd/>
          </a:ln>
        </p:spPr>
      </p:pic>
      <p:sp>
        <p:nvSpPr>
          <p:cNvPr id="11" name="Title 1"/>
          <p:cNvSpPr>
            <a:spLocks noGrp="1"/>
          </p:cNvSpPr>
          <p:nvPr>
            <p:ph type="title"/>
          </p:nvPr>
        </p:nvSpPr>
        <p:spPr>
          <a:xfrm>
            <a:off x="914400" y="274638"/>
            <a:ext cx="7772400" cy="1143000"/>
          </a:xfrm>
        </p:spPr>
        <p:txBody>
          <a:bodyPr/>
          <a:lstStyle/>
          <a:p>
            <a:r>
              <a:rPr lang="en-CA" dirty="0" smtClean="0"/>
              <a:t>Company Overview</a:t>
            </a:r>
            <a:endParaRPr lang="en-CA" dirty="0"/>
          </a:p>
        </p:txBody>
      </p:sp>
      <p:pic>
        <p:nvPicPr>
          <p:cNvPr id="12" name="Picture 11" descr="sbux.png"/>
          <p:cNvPicPr>
            <a:picLocks noChangeAspect="1"/>
          </p:cNvPicPr>
          <p:nvPr/>
        </p:nvPicPr>
        <p:blipFill>
          <a:blip r:embed="rId3" cstate="print"/>
          <a:stretch>
            <a:fillRect/>
          </a:stretch>
        </p:blipFill>
        <p:spPr>
          <a:xfrm>
            <a:off x="12032" y="1772816"/>
            <a:ext cx="9131968" cy="5085184"/>
          </a:xfrm>
          <a:prstGeom prst="rect">
            <a:avLst/>
          </a:prstGeom>
        </p:spPr>
      </p:pic>
      <p:pic>
        <p:nvPicPr>
          <p:cNvPr id="13" name="Picture 2"/>
          <p:cNvPicPr>
            <a:picLocks noChangeAspect="1" noChangeArrowheads="1"/>
          </p:cNvPicPr>
          <p:nvPr/>
        </p:nvPicPr>
        <p:blipFill>
          <a:blip r:embed="rId4" cstate="print"/>
          <a:srcRect/>
          <a:stretch>
            <a:fillRect/>
          </a:stretch>
        </p:blipFill>
        <p:spPr bwMode="auto">
          <a:xfrm>
            <a:off x="4499992" y="2276872"/>
            <a:ext cx="4344712" cy="64807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2" name="Picture 10"/>
          <p:cNvPicPr>
            <a:picLocks noChangeAspect="1" noChangeArrowheads="1"/>
          </p:cNvPicPr>
          <p:nvPr/>
        </p:nvPicPr>
        <p:blipFill>
          <a:blip r:embed="rId2" cstate="print"/>
          <a:srcRect/>
          <a:stretch>
            <a:fillRect/>
          </a:stretch>
        </p:blipFill>
        <p:spPr bwMode="auto">
          <a:xfrm>
            <a:off x="7812360" y="5301208"/>
            <a:ext cx="1187624" cy="1378125"/>
          </a:xfrm>
          <a:prstGeom prst="rect">
            <a:avLst/>
          </a:prstGeom>
          <a:noFill/>
          <a:ln w="9525">
            <a:noFill/>
            <a:miter lim="800000"/>
            <a:headEnd/>
            <a:tailEnd/>
          </a:ln>
        </p:spPr>
      </p:pic>
      <p:sp>
        <p:nvSpPr>
          <p:cNvPr id="6" name="Title 1"/>
          <p:cNvSpPr>
            <a:spLocks noGrp="1"/>
          </p:cNvSpPr>
          <p:nvPr>
            <p:ph type="title"/>
          </p:nvPr>
        </p:nvSpPr>
        <p:spPr>
          <a:xfrm>
            <a:off x="914400" y="274638"/>
            <a:ext cx="7772400" cy="1143000"/>
          </a:xfrm>
        </p:spPr>
        <p:txBody>
          <a:bodyPr/>
          <a:lstStyle/>
          <a:p>
            <a:r>
              <a:rPr lang="en-CA" dirty="0" smtClean="0"/>
              <a:t>Starbucks (SBUX)</a:t>
            </a:r>
            <a:endParaRPr lang="en-CA" dirty="0"/>
          </a:p>
        </p:txBody>
      </p:sp>
      <p:sp>
        <p:nvSpPr>
          <p:cNvPr id="7" name="Content Placeholder 2"/>
          <p:cNvSpPr>
            <a:spLocks noGrp="1"/>
          </p:cNvSpPr>
          <p:nvPr>
            <p:ph idx="1"/>
          </p:nvPr>
        </p:nvSpPr>
        <p:spPr>
          <a:xfrm>
            <a:off x="899592" y="1988840"/>
            <a:ext cx="7772400" cy="4391000"/>
          </a:xfrm>
        </p:spPr>
        <p:txBody>
          <a:bodyPr>
            <a:normAutofit/>
          </a:bodyPr>
          <a:lstStyle/>
          <a:p>
            <a:r>
              <a:rPr lang="en-CA" dirty="0" smtClean="0"/>
              <a:t>First Starbucks opened in Seattle on March 30, 1971</a:t>
            </a:r>
          </a:p>
          <a:p>
            <a:r>
              <a:rPr lang="en-CA" dirty="0" smtClean="0"/>
              <a:t>More than 17,000 retail stores in over 55 countries </a:t>
            </a:r>
          </a:p>
          <a:p>
            <a:r>
              <a:rPr lang="en-CA" dirty="0" smtClean="0"/>
              <a:t>Our mission: to inspire and nurture the human spirit – one person, one cup and one neighbourhood at a time.</a:t>
            </a:r>
          </a:p>
          <a:p>
            <a:endParaRPr lang="en-CA" dirty="0" smtClean="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Upper Management</a:t>
            </a:r>
            <a:endParaRPr lang="en-CA" dirty="0"/>
          </a:p>
        </p:txBody>
      </p:sp>
      <p:pic>
        <p:nvPicPr>
          <p:cNvPr id="2050" name="Picture 2"/>
          <p:cNvPicPr>
            <a:picLocks noGrp="1" noChangeAspect="1" noChangeArrowheads="1"/>
          </p:cNvPicPr>
          <p:nvPr>
            <p:ph idx="1"/>
          </p:nvPr>
        </p:nvPicPr>
        <p:blipFill>
          <a:blip r:embed="rId2" cstate="print"/>
          <a:srcRect r="28850"/>
          <a:stretch>
            <a:fillRect/>
          </a:stretch>
        </p:blipFill>
        <p:spPr bwMode="auto">
          <a:xfrm>
            <a:off x="971600" y="2924944"/>
            <a:ext cx="7200800" cy="1577553"/>
          </a:xfrm>
          <a:prstGeom prst="rect">
            <a:avLst/>
          </a:prstGeom>
          <a:noFill/>
          <a:ln w="9525">
            <a:noFill/>
            <a:miter lim="800000"/>
            <a:headEnd/>
            <a:tailEnd/>
          </a:ln>
        </p:spPr>
      </p:pic>
      <p:pic>
        <p:nvPicPr>
          <p:cNvPr id="4" name="Picture 10"/>
          <p:cNvPicPr>
            <a:picLocks noChangeAspect="1" noChangeArrowheads="1"/>
          </p:cNvPicPr>
          <p:nvPr/>
        </p:nvPicPr>
        <p:blipFill>
          <a:blip r:embed="rId3" cstate="print"/>
          <a:srcRect/>
          <a:stretch>
            <a:fillRect/>
          </a:stretch>
        </p:blipFill>
        <p:spPr bwMode="auto">
          <a:xfrm>
            <a:off x="7812360" y="5301208"/>
            <a:ext cx="1187624" cy="1378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914400" y="274638"/>
            <a:ext cx="7772400" cy="1143000"/>
          </a:xfrm>
        </p:spPr>
        <p:txBody>
          <a:bodyPr/>
          <a:lstStyle/>
          <a:p>
            <a:r>
              <a:rPr lang="en-CA" dirty="0" smtClean="0"/>
              <a:t>Objective</a:t>
            </a:r>
            <a:endParaRPr lang="en-CA" dirty="0"/>
          </a:p>
        </p:txBody>
      </p:sp>
      <p:sp>
        <p:nvSpPr>
          <p:cNvPr id="7" name="Content Placeholder 2"/>
          <p:cNvSpPr>
            <a:spLocks noGrp="1"/>
          </p:cNvSpPr>
          <p:nvPr>
            <p:ph idx="1"/>
          </p:nvPr>
        </p:nvSpPr>
        <p:spPr>
          <a:xfrm>
            <a:off x="755576" y="2467000"/>
            <a:ext cx="7772400" cy="4391000"/>
          </a:xfrm>
        </p:spPr>
        <p:txBody>
          <a:bodyPr>
            <a:normAutofit/>
          </a:bodyPr>
          <a:lstStyle/>
          <a:p>
            <a:r>
              <a:rPr lang="en-CA" dirty="0" smtClean="0"/>
              <a:t>Maintain Starbucks standing as one of the most recognized and respected brands in the world.</a:t>
            </a:r>
          </a:p>
          <a:p>
            <a:endParaRPr lang="en-CA" dirty="0" smtClean="0"/>
          </a:p>
        </p:txBody>
      </p:sp>
      <p:pic>
        <p:nvPicPr>
          <p:cNvPr id="8" name="Picture 10"/>
          <p:cNvPicPr>
            <a:picLocks noChangeAspect="1" noChangeArrowheads="1"/>
          </p:cNvPicPr>
          <p:nvPr/>
        </p:nvPicPr>
        <p:blipFill>
          <a:blip r:embed="rId2" cstate="print"/>
          <a:srcRect/>
          <a:stretch>
            <a:fillRect/>
          </a:stretch>
        </p:blipFill>
        <p:spPr bwMode="auto">
          <a:xfrm>
            <a:off x="7812360" y="5301208"/>
            <a:ext cx="1187624" cy="1378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Strategies to Achieve Goal</a:t>
            </a:r>
            <a:endParaRPr lang="en-CA" dirty="0"/>
          </a:p>
        </p:txBody>
      </p:sp>
      <p:sp>
        <p:nvSpPr>
          <p:cNvPr id="3" name="Content Placeholder 2"/>
          <p:cNvSpPr>
            <a:spLocks noGrp="1"/>
          </p:cNvSpPr>
          <p:nvPr>
            <p:ph idx="1"/>
          </p:nvPr>
        </p:nvSpPr>
        <p:spPr>
          <a:xfrm>
            <a:off x="899592" y="2286000"/>
            <a:ext cx="7772400" cy="4572000"/>
          </a:xfrm>
        </p:spPr>
        <p:txBody>
          <a:bodyPr>
            <a:normAutofit/>
          </a:bodyPr>
          <a:lstStyle/>
          <a:p>
            <a:r>
              <a:rPr lang="en-CA" dirty="0" smtClean="0"/>
              <a:t>Continue the disciplined </a:t>
            </a:r>
            <a:r>
              <a:rPr lang="en-CA" dirty="0"/>
              <a:t>expansion of </a:t>
            </a:r>
            <a:r>
              <a:rPr lang="en-CA" dirty="0" smtClean="0"/>
              <a:t>their </a:t>
            </a:r>
            <a:r>
              <a:rPr lang="en-CA" dirty="0"/>
              <a:t>store </a:t>
            </a:r>
            <a:r>
              <a:rPr lang="en-CA" dirty="0" smtClean="0"/>
              <a:t>base outside </a:t>
            </a:r>
            <a:r>
              <a:rPr lang="en-CA" dirty="0"/>
              <a:t>of the US. </a:t>
            </a:r>
            <a:endParaRPr lang="en-CA" dirty="0" smtClean="0"/>
          </a:p>
          <a:p>
            <a:r>
              <a:rPr lang="en-CA" dirty="0" smtClean="0"/>
              <a:t>Continue to offer consumers new coffee products in multiple forms, across new categories, and through diverse channels</a:t>
            </a:r>
          </a:p>
          <a:p>
            <a:r>
              <a:rPr lang="en-CA" dirty="0" smtClean="0"/>
              <a:t>Starbucks Global Responsibility</a:t>
            </a:r>
          </a:p>
          <a:p>
            <a:r>
              <a:rPr lang="en-CA" dirty="0" smtClean="0"/>
              <a:t>Employer of choice</a:t>
            </a:r>
          </a:p>
          <a:p>
            <a:endParaRPr lang="en-CA" dirty="0"/>
          </a:p>
        </p:txBody>
      </p:sp>
      <p:pic>
        <p:nvPicPr>
          <p:cNvPr id="4" name="Picture 10"/>
          <p:cNvPicPr>
            <a:picLocks noChangeAspect="1" noChangeArrowheads="1"/>
          </p:cNvPicPr>
          <p:nvPr/>
        </p:nvPicPr>
        <p:blipFill>
          <a:blip r:embed="rId3" cstate="print"/>
          <a:srcRect/>
          <a:stretch>
            <a:fillRect/>
          </a:stretch>
        </p:blipFill>
        <p:spPr bwMode="auto">
          <a:xfrm>
            <a:off x="7812360" y="5301208"/>
            <a:ext cx="1187624" cy="1378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Core Business</a:t>
            </a:r>
            <a:endParaRPr lang="en-CA" dirty="0"/>
          </a:p>
        </p:txBody>
      </p:sp>
      <p:sp>
        <p:nvSpPr>
          <p:cNvPr id="3" name="Content Placeholder 2"/>
          <p:cNvSpPr>
            <a:spLocks noGrp="1"/>
          </p:cNvSpPr>
          <p:nvPr>
            <p:ph idx="1"/>
          </p:nvPr>
        </p:nvSpPr>
        <p:spPr>
          <a:xfrm>
            <a:off x="899592" y="1916832"/>
            <a:ext cx="7772400" cy="4572000"/>
          </a:xfrm>
        </p:spPr>
        <p:txBody>
          <a:bodyPr>
            <a:normAutofit/>
          </a:bodyPr>
          <a:lstStyle/>
          <a:p>
            <a:r>
              <a:rPr lang="en-CA" dirty="0" smtClean="0"/>
              <a:t>Purchase and </a:t>
            </a:r>
            <a:r>
              <a:rPr lang="en-CA" dirty="0"/>
              <a:t>roast </a:t>
            </a:r>
            <a:r>
              <a:rPr lang="en-CA" dirty="0" smtClean="0"/>
              <a:t>high-quality whole </a:t>
            </a:r>
            <a:r>
              <a:rPr lang="en-CA" dirty="0"/>
              <a:t>bean coffees </a:t>
            </a:r>
            <a:r>
              <a:rPr lang="en-CA" dirty="0" smtClean="0"/>
              <a:t>for sale</a:t>
            </a:r>
          </a:p>
          <a:p>
            <a:r>
              <a:rPr lang="en-CA" dirty="0" smtClean="0"/>
              <a:t>Sell handcrafted </a:t>
            </a:r>
            <a:r>
              <a:rPr lang="en-CA" dirty="0"/>
              <a:t>coffee and tea beverages and a variety of fresh food </a:t>
            </a:r>
            <a:r>
              <a:rPr lang="en-CA" dirty="0" smtClean="0"/>
              <a:t>items. </a:t>
            </a:r>
          </a:p>
          <a:p>
            <a:r>
              <a:rPr lang="en-CA" dirty="0" smtClean="0"/>
              <a:t>Sell a </a:t>
            </a:r>
            <a:r>
              <a:rPr lang="en-CA" dirty="0"/>
              <a:t>variety of coffee and tea products </a:t>
            </a:r>
            <a:endParaRPr lang="en-CA" dirty="0" smtClean="0"/>
          </a:p>
          <a:p>
            <a:r>
              <a:rPr lang="en-CA" dirty="0" smtClean="0"/>
              <a:t>License their </a:t>
            </a:r>
            <a:r>
              <a:rPr lang="en-CA" dirty="0"/>
              <a:t>trademarks through other </a:t>
            </a:r>
            <a:r>
              <a:rPr lang="en-CA" dirty="0" smtClean="0"/>
              <a:t>channels</a:t>
            </a:r>
          </a:p>
          <a:p>
            <a:r>
              <a:rPr lang="en-CA" dirty="0" smtClean="0"/>
              <a:t>Portfolio includes </a:t>
            </a:r>
            <a:r>
              <a:rPr lang="en-CA" dirty="0" err="1"/>
              <a:t>Tazo</a:t>
            </a:r>
            <a:r>
              <a:rPr lang="en-CA" dirty="0"/>
              <a:t>® Tea, Seattle's Best Coffee®, and Starbucks VIA® Ready Brew.</a:t>
            </a:r>
          </a:p>
        </p:txBody>
      </p:sp>
      <p:pic>
        <p:nvPicPr>
          <p:cNvPr id="4" name="Picture 10"/>
          <p:cNvPicPr>
            <a:picLocks noChangeAspect="1" noChangeArrowheads="1"/>
          </p:cNvPicPr>
          <p:nvPr/>
        </p:nvPicPr>
        <p:blipFill>
          <a:blip r:embed="rId3" cstate="print"/>
          <a:srcRect/>
          <a:stretch>
            <a:fillRect/>
          </a:stretch>
        </p:blipFill>
        <p:spPr bwMode="auto">
          <a:xfrm>
            <a:off x="7812360" y="5301208"/>
            <a:ext cx="1187624" cy="1378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Picture 12"/>
          <p:cNvPicPr>
            <a:picLocks noChangeAspect="1" noChangeArrowheads="1"/>
          </p:cNvPicPr>
          <p:nvPr/>
        </p:nvPicPr>
        <p:blipFill>
          <a:blip r:embed="rId2" cstate="print"/>
          <a:srcRect/>
          <a:stretch>
            <a:fillRect/>
          </a:stretch>
        </p:blipFill>
        <p:spPr bwMode="auto">
          <a:xfrm>
            <a:off x="7452320" y="116632"/>
            <a:ext cx="1479638" cy="1512168"/>
          </a:xfrm>
          <a:prstGeom prst="rect">
            <a:avLst/>
          </a:prstGeom>
          <a:noFill/>
          <a:ln w="9525">
            <a:noFill/>
            <a:miter lim="800000"/>
            <a:headEnd/>
            <a:tailEnd/>
          </a:ln>
        </p:spPr>
      </p:pic>
      <p:sp>
        <p:nvSpPr>
          <p:cNvPr id="11" name="Title 1"/>
          <p:cNvSpPr>
            <a:spLocks noGrp="1"/>
          </p:cNvSpPr>
          <p:nvPr>
            <p:ph type="title"/>
          </p:nvPr>
        </p:nvSpPr>
        <p:spPr>
          <a:xfrm>
            <a:off x="914400" y="274638"/>
            <a:ext cx="7772400" cy="1143000"/>
          </a:xfrm>
        </p:spPr>
        <p:txBody>
          <a:bodyPr/>
          <a:lstStyle/>
          <a:p>
            <a:r>
              <a:rPr lang="en-CA" dirty="0" smtClean="0"/>
              <a:t>Financial Statement</a:t>
            </a:r>
            <a:endParaRPr lang="en-CA" dirty="0"/>
          </a:p>
        </p:txBody>
      </p:sp>
      <p:pic>
        <p:nvPicPr>
          <p:cNvPr id="12" name="Picture 11" descr="sbux.png"/>
          <p:cNvPicPr>
            <a:picLocks noChangeAspect="1"/>
          </p:cNvPicPr>
          <p:nvPr/>
        </p:nvPicPr>
        <p:blipFill>
          <a:blip r:embed="rId3" cstate="print"/>
          <a:stretch>
            <a:fillRect/>
          </a:stretch>
        </p:blipFill>
        <p:spPr>
          <a:xfrm>
            <a:off x="12032" y="1772816"/>
            <a:ext cx="9131968" cy="5085184"/>
          </a:xfrm>
          <a:prstGeom prst="rect">
            <a:avLst/>
          </a:prstGeom>
        </p:spPr>
      </p:pic>
      <p:pic>
        <p:nvPicPr>
          <p:cNvPr id="13" name="Picture 2"/>
          <p:cNvPicPr>
            <a:picLocks noChangeAspect="1" noChangeArrowheads="1"/>
          </p:cNvPicPr>
          <p:nvPr/>
        </p:nvPicPr>
        <p:blipFill>
          <a:blip r:embed="rId4" cstate="print"/>
          <a:srcRect/>
          <a:stretch>
            <a:fillRect/>
          </a:stretch>
        </p:blipFill>
        <p:spPr bwMode="auto">
          <a:xfrm>
            <a:off x="4499992" y="2276872"/>
            <a:ext cx="4344712" cy="64807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solidFill>
        </p:spPr>
        <p:txBody>
          <a:bodyPr>
            <a:normAutofit/>
          </a:bodyPr>
          <a:lstStyle/>
          <a:p>
            <a:r>
              <a:rPr lang="en-CA" dirty="0"/>
              <a:t>Industry </a:t>
            </a:r>
            <a:r>
              <a:rPr lang="en-CA" dirty="0" smtClean="0"/>
              <a:t>Changes</a:t>
            </a:r>
            <a:endParaRPr lang="en-CA" dirty="0"/>
          </a:p>
        </p:txBody>
      </p:sp>
      <p:sp>
        <p:nvSpPr>
          <p:cNvPr id="3" name="Content Placeholder 2"/>
          <p:cNvSpPr>
            <a:spLocks noGrp="1"/>
          </p:cNvSpPr>
          <p:nvPr>
            <p:ph sz="quarter" idx="1"/>
          </p:nvPr>
        </p:nvSpPr>
        <p:spPr>
          <a:xfrm>
            <a:off x="971600" y="1700808"/>
            <a:ext cx="7772400" cy="4572000"/>
          </a:xfrm>
        </p:spPr>
        <p:txBody>
          <a:bodyPr>
            <a:normAutofit/>
          </a:bodyPr>
          <a:lstStyle/>
          <a:p>
            <a:pPr marL="0" indent="0">
              <a:buNone/>
            </a:pPr>
            <a:endParaRPr lang="en-CA" sz="2800" b="1" dirty="0" smtClean="0"/>
          </a:p>
          <a:p>
            <a:r>
              <a:rPr lang="en-US" sz="2800" dirty="0" smtClean="0"/>
              <a:t>Entry/exit </a:t>
            </a:r>
            <a:r>
              <a:rPr lang="en-US" sz="2800" dirty="0"/>
              <a:t>of major </a:t>
            </a:r>
            <a:r>
              <a:rPr lang="en-US" sz="2800" dirty="0" smtClean="0"/>
              <a:t>firms</a:t>
            </a:r>
          </a:p>
          <a:p>
            <a:r>
              <a:rPr lang="en-US" sz="2800" dirty="0" smtClean="0"/>
              <a:t>Globalization</a:t>
            </a:r>
          </a:p>
          <a:p>
            <a:r>
              <a:rPr lang="en-US" sz="2800" dirty="0" smtClean="0"/>
              <a:t>Changing </a:t>
            </a:r>
            <a:r>
              <a:rPr lang="en-US" sz="2800" dirty="0"/>
              <a:t>societal concerns, attitudes, and </a:t>
            </a:r>
            <a:r>
              <a:rPr lang="en-US" sz="2800" dirty="0" smtClean="0"/>
              <a:t>lifestyles</a:t>
            </a:r>
          </a:p>
          <a:p>
            <a:r>
              <a:rPr lang="en-US" sz="2800" dirty="0" smtClean="0"/>
              <a:t>Long-term </a:t>
            </a:r>
            <a:r>
              <a:rPr lang="en-US" sz="2800" dirty="0"/>
              <a:t>industry growth </a:t>
            </a:r>
            <a:r>
              <a:rPr lang="en-US" sz="2800" dirty="0" smtClean="0"/>
              <a:t>rate</a:t>
            </a:r>
          </a:p>
          <a:p>
            <a:r>
              <a:rPr lang="en-CA" sz="2800" dirty="0" smtClean="0"/>
              <a:t>Product </a:t>
            </a:r>
            <a:r>
              <a:rPr lang="en-CA" sz="2800" dirty="0"/>
              <a:t>innovation</a:t>
            </a:r>
          </a:p>
        </p:txBody>
      </p:sp>
    </p:spTree>
    <p:extLst>
      <p:ext uri="{BB962C8B-B14F-4D97-AF65-F5344CB8AC3E}">
        <p14:creationId xmlns:p14="http://schemas.microsoft.com/office/powerpoint/2010/main" xmlns="" val="248130496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4" name="Rectangle 3"/>
          <p:cNvSpPr/>
          <p:nvPr/>
        </p:nvSpPr>
        <p:spPr>
          <a:xfrm>
            <a:off x="6876256" y="2348880"/>
            <a:ext cx="576064" cy="216024"/>
          </a:xfrm>
          <a:prstGeom prst="rect">
            <a:avLst/>
          </a:prstGeom>
          <a:solidFill>
            <a:srgbClr val="FFFF00">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Rectangle 4"/>
          <p:cNvSpPr/>
          <p:nvPr/>
        </p:nvSpPr>
        <p:spPr>
          <a:xfrm>
            <a:off x="6876256" y="4509120"/>
            <a:ext cx="576064" cy="216024"/>
          </a:xfrm>
          <a:prstGeom prst="rect">
            <a:avLst/>
          </a:prstGeom>
          <a:solidFill>
            <a:srgbClr val="FFFF00">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026" name="Picture 2"/>
          <p:cNvPicPr>
            <a:picLocks noGrp="1" noChangeAspect="1" noChangeArrowheads="1"/>
          </p:cNvPicPr>
          <p:nvPr>
            <p:ph idx="1"/>
          </p:nvPr>
        </p:nvPicPr>
        <p:blipFill>
          <a:blip r:embed="rId3" cstate="print"/>
          <a:srcRect/>
          <a:stretch>
            <a:fillRect/>
          </a:stretch>
        </p:blipFill>
        <p:spPr bwMode="auto">
          <a:xfrm>
            <a:off x="0" y="0"/>
            <a:ext cx="9106107" cy="6669360"/>
          </a:xfrm>
          <a:prstGeom prst="rect">
            <a:avLst/>
          </a:prstGeom>
          <a:noFill/>
          <a:ln w="9525">
            <a:noFill/>
            <a:miter lim="800000"/>
            <a:headEnd/>
            <a:tailEnd/>
          </a:ln>
        </p:spPr>
      </p:pic>
      <p:sp>
        <p:nvSpPr>
          <p:cNvPr id="7" name="Rectangle 6"/>
          <p:cNvSpPr/>
          <p:nvPr/>
        </p:nvSpPr>
        <p:spPr>
          <a:xfrm>
            <a:off x="6444208" y="3789040"/>
            <a:ext cx="504056" cy="216024"/>
          </a:xfrm>
          <a:prstGeom prst="rect">
            <a:avLst/>
          </a:prstGeom>
          <a:solidFill>
            <a:srgbClr val="FFFF00">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Rectangle 7"/>
          <p:cNvSpPr/>
          <p:nvPr/>
        </p:nvSpPr>
        <p:spPr>
          <a:xfrm>
            <a:off x="7524328" y="3789040"/>
            <a:ext cx="576064" cy="216024"/>
          </a:xfrm>
          <a:prstGeom prst="rect">
            <a:avLst/>
          </a:prstGeom>
          <a:solidFill>
            <a:srgbClr val="FFFF00">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Rectangle 8"/>
          <p:cNvSpPr/>
          <p:nvPr/>
        </p:nvSpPr>
        <p:spPr>
          <a:xfrm>
            <a:off x="6372200" y="1916832"/>
            <a:ext cx="576064" cy="144016"/>
          </a:xfrm>
          <a:prstGeom prst="rect">
            <a:avLst/>
          </a:prstGeom>
          <a:solidFill>
            <a:srgbClr val="FFFF00">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Rectangle 9"/>
          <p:cNvSpPr/>
          <p:nvPr/>
        </p:nvSpPr>
        <p:spPr>
          <a:xfrm>
            <a:off x="7524328" y="1844824"/>
            <a:ext cx="504056" cy="288032"/>
          </a:xfrm>
          <a:prstGeom prst="rect">
            <a:avLst/>
          </a:prstGeom>
          <a:solidFill>
            <a:srgbClr val="FFFF00">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endParaRPr lang="en-CA"/>
          </a:p>
        </p:txBody>
      </p:sp>
      <p:pic>
        <p:nvPicPr>
          <p:cNvPr id="2050" name="Picture 2"/>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5" name="Rectangle 4"/>
          <p:cNvSpPr/>
          <p:nvPr/>
        </p:nvSpPr>
        <p:spPr>
          <a:xfrm>
            <a:off x="7884368" y="1628800"/>
            <a:ext cx="1259632" cy="144016"/>
          </a:xfrm>
          <a:prstGeom prst="rect">
            <a:avLst/>
          </a:prstGeom>
          <a:solidFill>
            <a:srgbClr val="FFFF00">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srcRect/>
          <a:stretch>
            <a:fillRect/>
          </a:stretch>
        </p:blipFill>
        <p:spPr bwMode="auto">
          <a:xfrm>
            <a:off x="0" y="88727"/>
            <a:ext cx="9144000" cy="6769273"/>
          </a:xfrm>
          <a:prstGeom prst="rect">
            <a:avLst/>
          </a:prstGeom>
          <a:noFill/>
          <a:ln w="9525">
            <a:noFill/>
            <a:miter lim="800000"/>
            <a:headEnd/>
            <a:tailEnd/>
          </a:ln>
        </p:spPr>
      </p:pic>
      <p:sp>
        <p:nvSpPr>
          <p:cNvPr id="5" name="Rectangle 4"/>
          <p:cNvSpPr/>
          <p:nvPr/>
        </p:nvSpPr>
        <p:spPr>
          <a:xfrm>
            <a:off x="6660232" y="3140968"/>
            <a:ext cx="1296144" cy="144016"/>
          </a:xfrm>
          <a:prstGeom prst="rect">
            <a:avLst/>
          </a:prstGeom>
          <a:solidFill>
            <a:srgbClr val="FFFF00">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Rectangle 5"/>
          <p:cNvSpPr/>
          <p:nvPr/>
        </p:nvSpPr>
        <p:spPr>
          <a:xfrm>
            <a:off x="6588224" y="3933056"/>
            <a:ext cx="1512168" cy="144016"/>
          </a:xfrm>
          <a:prstGeom prst="rect">
            <a:avLst/>
          </a:prstGeom>
          <a:solidFill>
            <a:srgbClr val="FFFF00">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ectangle 6"/>
          <p:cNvSpPr/>
          <p:nvPr/>
        </p:nvSpPr>
        <p:spPr>
          <a:xfrm>
            <a:off x="6732240" y="2492896"/>
            <a:ext cx="432048" cy="72008"/>
          </a:xfrm>
          <a:prstGeom prst="rect">
            <a:avLst/>
          </a:prstGeom>
          <a:solidFill>
            <a:srgbClr val="FFFF00">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Rectangle 7"/>
          <p:cNvSpPr/>
          <p:nvPr/>
        </p:nvSpPr>
        <p:spPr>
          <a:xfrm>
            <a:off x="6516216" y="6165304"/>
            <a:ext cx="1512168" cy="144016"/>
          </a:xfrm>
          <a:prstGeom prst="rect">
            <a:avLst/>
          </a:prstGeom>
          <a:solidFill>
            <a:srgbClr val="FFFF00">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Revenue by Region</a:t>
            </a:r>
            <a:endParaRPr lang="en-CA" dirty="0"/>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pic>
        <p:nvPicPr>
          <p:cNvPr id="5" name="Picture 10"/>
          <p:cNvPicPr>
            <a:picLocks noChangeAspect="1" noChangeArrowheads="1"/>
          </p:cNvPicPr>
          <p:nvPr/>
        </p:nvPicPr>
        <p:blipFill>
          <a:blip r:embed="rId4" cstate="print"/>
          <a:srcRect/>
          <a:stretch>
            <a:fillRect/>
          </a:stretch>
        </p:blipFill>
        <p:spPr bwMode="auto">
          <a:xfrm>
            <a:off x="7812360" y="5301208"/>
            <a:ext cx="1187624" cy="1378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Number of Stores</a:t>
            </a:r>
            <a:endParaRPr lang="en-CA" dirty="0"/>
          </a:p>
        </p:txBody>
      </p:sp>
      <p:pic>
        <p:nvPicPr>
          <p:cNvPr id="4098" name="Picture 2"/>
          <p:cNvPicPr>
            <a:picLocks noGrp="1" noChangeAspect="1" noChangeArrowheads="1"/>
          </p:cNvPicPr>
          <p:nvPr>
            <p:ph idx="1"/>
          </p:nvPr>
        </p:nvPicPr>
        <p:blipFill>
          <a:blip r:embed="rId3" cstate="print"/>
          <a:srcRect/>
          <a:stretch>
            <a:fillRect/>
          </a:stretch>
        </p:blipFill>
        <p:spPr bwMode="auto">
          <a:xfrm>
            <a:off x="107504" y="2636912"/>
            <a:ext cx="8928992" cy="2448271"/>
          </a:xfrm>
          <a:prstGeom prst="rect">
            <a:avLst/>
          </a:prstGeom>
          <a:noFill/>
          <a:ln w="9525">
            <a:noFill/>
            <a:miter lim="800000"/>
            <a:headEnd/>
            <a:tailEnd/>
          </a:ln>
        </p:spPr>
      </p:pic>
      <p:pic>
        <p:nvPicPr>
          <p:cNvPr id="4099" name="Picture 3"/>
          <p:cNvPicPr>
            <a:picLocks noChangeAspect="1" noChangeArrowheads="1"/>
          </p:cNvPicPr>
          <p:nvPr/>
        </p:nvPicPr>
        <p:blipFill>
          <a:blip r:embed="rId4" cstate="print"/>
          <a:srcRect/>
          <a:stretch>
            <a:fillRect/>
          </a:stretch>
        </p:blipFill>
        <p:spPr bwMode="auto">
          <a:xfrm>
            <a:off x="179512" y="1556792"/>
            <a:ext cx="8784976" cy="790575"/>
          </a:xfrm>
          <a:prstGeom prst="rect">
            <a:avLst/>
          </a:prstGeom>
          <a:noFill/>
          <a:ln w="9525">
            <a:noFill/>
            <a:miter lim="800000"/>
            <a:headEnd/>
            <a:tailEnd/>
          </a:ln>
        </p:spPr>
      </p:pic>
      <p:pic>
        <p:nvPicPr>
          <p:cNvPr id="5" name="Picture 10"/>
          <p:cNvPicPr>
            <a:picLocks noChangeAspect="1" noChangeArrowheads="1"/>
          </p:cNvPicPr>
          <p:nvPr/>
        </p:nvPicPr>
        <p:blipFill>
          <a:blip r:embed="rId5" cstate="print"/>
          <a:srcRect/>
          <a:stretch>
            <a:fillRect/>
          </a:stretch>
        </p:blipFill>
        <p:spPr bwMode="auto">
          <a:xfrm>
            <a:off x="7812360" y="5301208"/>
            <a:ext cx="1187624" cy="1378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Picture 12"/>
          <p:cNvPicPr>
            <a:picLocks noChangeAspect="1" noChangeArrowheads="1"/>
          </p:cNvPicPr>
          <p:nvPr/>
        </p:nvPicPr>
        <p:blipFill>
          <a:blip r:embed="rId2" cstate="print"/>
          <a:srcRect/>
          <a:stretch>
            <a:fillRect/>
          </a:stretch>
        </p:blipFill>
        <p:spPr bwMode="auto">
          <a:xfrm>
            <a:off x="7452320" y="116632"/>
            <a:ext cx="1479638" cy="1512168"/>
          </a:xfrm>
          <a:prstGeom prst="rect">
            <a:avLst/>
          </a:prstGeom>
          <a:noFill/>
          <a:ln w="9525">
            <a:noFill/>
            <a:miter lim="800000"/>
            <a:headEnd/>
            <a:tailEnd/>
          </a:ln>
        </p:spPr>
      </p:pic>
      <p:sp>
        <p:nvSpPr>
          <p:cNvPr id="11" name="Title 1"/>
          <p:cNvSpPr>
            <a:spLocks noGrp="1"/>
          </p:cNvSpPr>
          <p:nvPr>
            <p:ph type="title"/>
          </p:nvPr>
        </p:nvSpPr>
        <p:spPr>
          <a:xfrm>
            <a:off x="914400" y="274638"/>
            <a:ext cx="7772400" cy="1143000"/>
          </a:xfrm>
        </p:spPr>
        <p:txBody>
          <a:bodyPr>
            <a:normAutofit/>
          </a:bodyPr>
          <a:lstStyle/>
          <a:p>
            <a:r>
              <a:rPr lang="en-CA" sz="3700" dirty="0" smtClean="0"/>
              <a:t>Risk Factors &amp; Management</a:t>
            </a:r>
            <a:endParaRPr lang="en-CA" sz="3700" dirty="0"/>
          </a:p>
        </p:txBody>
      </p:sp>
      <p:pic>
        <p:nvPicPr>
          <p:cNvPr id="12" name="Picture 11" descr="sbux.png"/>
          <p:cNvPicPr>
            <a:picLocks noChangeAspect="1"/>
          </p:cNvPicPr>
          <p:nvPr/>
        </p:nvPicPr>
        <p:blipFill>
          <a:blip r:embed="rId3" cstate="print"/>
          <a:stretch>
            <a:fillRect/>
          </a:stretch>
        </p:blipFill>
        <p:spPr>
          <a:xfrm>
            <a:off x="12032" y="1772816"/>
            <a:ext cx="9131968" cy="5085184"/>
          </a:xfrm>
          <a:prstGeom prst="rect">
            <a:avLst/>
          </a:prstGeom>
        </p:spPr>
      </p:pic>
      <p:pic>
        <p:nvPicPr>
          <p:cNvPr id="13" name="Picture 2"/>
          <p:cNvPicPr>
            <a:picLocks noChangeAspect="1" noChangeArrowheads="1"/>
          </p:cNvPicPr>
          <p:nvPr/>
        </p:nvPicPr>
        <p:blipFill>
          <a:blip r:embed="rId4" cstate="print"/>
          <a:srcRect/>
          <a:stretch>
            <a:fillRect/>
          </a:stretch>
        </p:blipFill>
        <p:spPr bwMode="auto">
          <a:xfrm>
            <a:off x="4499992" y="2276872"/>
            <a:ext cx="4344712" cy="64807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General Risk Factors</a:t>
            </a:r>
            <a:endParaRPr lang="en-CA" dirty="0"/>
          </a:p>
        </p:txBody>
      </p:sp>
      <p:sp>
        <p:nvSpPr>
          <p:cNvPr id="3" name="Content Placeholder 2"/>
          <p:cNvSpPr>
            <a:spLocks noGrp="1"/>
          </p:cNvSpPr>
          <p:nvPr>
            <p:ph idx="1"/>
          </p:nvPr>
        </p:nvSpPr>
        <p:spPr>
          <a:xfrm>
            <a:off x="899592" y="1628800"/>
            <a:ext cx="7772400" cy="4572000"/>
          </a:xfrm>
        </p:spPr>
        <p:txBody>
          <a:bodyPr>
            <a:normAutofit fontScale="92500" lnSpcReduction="20000"/>
          </a:bodyPr>
          <a:lstStyle/>
          <a:p>
            <a:r>
              <a:rPr lang="en-CA" dirty="0" smtClean="0"/>
              <a:t>Highly dependent on the financial performance of their US operating segment.</a:t>
            </a:r>
          </a:p>
          <a:p>
            <a:r>
              <a:rPr lang="en-CA" dirty="0" smtClean="0"/>
              <a:t>Increasingly dependent on the success of their international operations in order to achieve growth targets.</a:t>
            </a:r>
          </a:p>
          <a:p>
            <a:r>
              <a:rPr lang="en-CA" dirty="0" smtClean="0"/>
              <a:t>Economic conditions in the US and certain International markets </a:t>
            </a:r>
          </a:p>
          <a:p>
            <a:r>
              <a:rPr lang="en-CA" dirty="0" smtClean="0"/>
              <a:t>International operations are subject to inherent risks of conducting business abroad, such as:</a:t>
            </a:r>
          </a:p>
          <a:p>
            <a:pPr lvl="1"/>
            <a:r>
              <a:rPr lang="en-CA" dirty="0" smtClean="0"/>
              <a:t>foreign currency exchange rate fluctuations</a:t>
            </a:r>
          </a:p>
          <a:p>
            <a:pPr lvl="1"/>
            <a:r>
              <a:rPr lang="en-CA" dirty="0" smtClean="0"/>
              <a:t>changes in economic, legal, regulatory, social and political conditions in their markets</a:t>
            </a:r>
          </a:p>
          <a:p>
            <a:pPr lvl="1"/>
            <a:r>
              <a:rPr lang="en-CA" dirty="0" smtClean="0"/>
              <a:t>Interpretation of laws and regulations</a:t>
            </a:r>
          </a:p>
          <a:p>
            <a:pPr lvl="1"/>
            <a:endParaRPr lang="en-CA" dirty="0" smtClean="0"/>
          </a:p>
        </p:txBody>
      </p:sp>
      <p:pic>
        <p:nvPicPr>
          <p:cNvPr id="4" name="Picture 10"/>
          <p:cNvPicPr>
            <a:picLocks noChangeAspect="1" noChangeArrowheads="1"/>
          </p:cNvPicPr>
          <p:nvPr/>
        </p:nvPicPr>
        <p:blipFill>
          <a:blip r:embed="rId3" cstate="print"/>
          <a:srcRect/>
          <a:stretch>
            <a:fillRect/>
          </a:stretch>
        </p:blipFill>
        <p:spPr bwMode="auto">
          <a:xfrm>
            <a:off x="7812360" y="5301208"/>
            <a:ext cx="1187624" cy="1378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Hedging Philosophy</a:t>
            </a:r>
            <a:endParaRPr lang="en-CA" dirty="0"/>
          </a:p>
        </p:txBody>
      </p:sp>
      <p:sp>
        <p:nvSpPr>
          <p:cNvPr id="3" name="Content Placeholder 2"/>
          <p:cNvSpPr>
            <a:spLocks noGrp="1"/>
          </p:cNvSpPr>
          <p:nvPr>
            <p:ph idx="1"/>
          </p:nvPr>
        </p:nvSpPr>
        <p:spPr>
          <a:xfrm>
            <a:off x="0" y="1340768"/>
            <a:ext cx="8820472" cy="4637112"/>
          </a:xfrm>
        </p:spPr>
        <p:txBody>
          <a:bodyPr/>
          <a:lstStyle/>
          <a:p>
            <a:pPr indent="0" algn="ctr">
              <a:buNone/>
            </a:pPr>
            <a:endParaRPr lang="en-CA" b="1" i="1" dirty="0" smtClean="0"/>
          </a:p>
          <a:p>
            <a:pPr indent="0" algn="ctr">
              <a:buNone/>
            </a:pPr>
            <a:endParaRPr lang="en-CA" b="1" i="1" dirty="0" smtClean="0"/>
          </a:p>
          <a:p>
            <a:pPr indent="0" algn="ctr">
              <a:buNone/>
            </a:pPr>
            <a:r>
              <a:rPr lang="en-CA" b="1" i="1" dirty="0" smtClean="0"/>
              <a:t>“</a:t>
            </a:r>
            <a:r>
              <a:rPr lang="en-CA" b="1" dirty="0" smtClean="0"/>
              <a:t>Our financial condition and results of operations are sensitive to, and may be adversely affected by, a number of factors, many of which are largely outside our control.”</a:t>
            </a:r>
            <a:endParaRPr lang="en-CA" dirty="0" smtClean="0"/>
          </a:p>
          <a:p>
            <a:pPr>
              <a:buNone/>
            </a:pPr>
            <a:endParaRPr lang="en-CA" dirty="0" smtClean="0"/>
          </a:p>
        </p:txBody>
      </p:sp>
      <p:pic>
        <p:nvPicPr>
          <p:cNvPr id="4" name="Picture 10"/>
          <p:cNvPicPr>
            <a:picLocks noChangeAspect="1" noChangeArrowheads="1"/>
          </p:cNvPicPr>
          <p:nvPr/>
        </p:nvPicPr>
        <p:blipFill>
          <a:blip r:embed="rId2" cstate="print"/>
          <a:srcRect/>
          <a:stretch>
            <a:fillRect/>
          </a:stretch>
        </p:blipFill>
        <p:spPr bwMode="auto">
          <a:xfrm>
            <a:off x="7812360" y="5301208"/>
            <a:ext cx="1187624" cy="1378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Risk Management Policy</a:t>
            </a:r>
            <a:endParaRPr lang="en-CA" dirty="0"/>
          </a:p>
        </p:txBody>
      </p:sp>
      <p:sp>
        <p:nvSpPr>
          <p:cNvPr id="3" name="Content Placeholder 2"/>
          <p:cNvSpPr>
            <a:spLocks noGrp="1"/>
          </p:cNvSpPr>
          <p:nvPr>
            <p:ph idx="1"/>
          </p:nvPr>
        </p:nvSpPr>
        <p:spPr/>
        <p:txBody>
          <a:bodyPr>
            <a:normAutofit/>
          </a:bodyPr>
          <a:lstStyle/>
          <a:p>
            <a:r>
              <a:rPr lang="en-CA" dirty="0" smtClean="0"/>
              <a:t>Manage exposure to various market-based risks according to an </a:t>
            </a:r>
            <a:r>
              <a:rPr lang="en-CA" b="1" dirty="0" smtClean="0"/>
              <a:t>umbrella risk management policy. </a:t>
            </a:r>
          </a:p>
          <a:p>
            <a:r>
              <a:rPr lang="en-CA" dirty="0" smtClean="0"/>
              <a:t>Market-based risks are quantified and evaluated for potential mitigation strategies, such as entering into hedging transactions. </a:t>
            </a:r>
          </a:p>
          <a:p>
            <a:r>
              <a:rPr lang="en-CA" dirty="0" smtClean="0"/>
              <a:t>Governs the hedging instruments the business may use and limits the risk to net earnings. </a:t>
            </a:r>
          </a:p>
          <a:p>
            <a:endParaRPr lang="en-CA" dirty="0" smtClean="0"/>
          </a:p>
        </p:txBody>
      </p:sp>
      <p:pic>
        <p:nvPicPr>
          <p:cNvPr id="4" name="Picture 10"/>
          <p:cNvPicPr>
            <a:picLocks noChangeAspect="1" noChangeArrowheads="1"/>
          </p:cNvPicPr>
          <p:nvPr/>
        </p:nvPicPr>
        <p:blipFill>
          <a:blip r:embed="rId3" cstate="print"/>
          <a:srcRect/>
          <a:stretch>
            <a:fillRect/>
          </a:stretch>
        </p:blipFill>
        <p:spPr bwMode="auto">
          <a:xfrm>
            <a:off x="7812360" y="5301208"/>
            <a:ext cx="1187624" cy="1378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Risk Management Policy</a:t>
            </a:r>
            <a:endParaRPr lang="en-CA" dirty="0"/>
          </a:p>
        </p:txBody>
      </p:sp>
      <p:sp>
        <p:nvSpPr>
          <p:cNvPr id="3" name="Content Placeholder 2"/>
          <p:cNvSpPr>
            <a:spLocks noGrp="1"/>
          </p:cNvSpPr>
          <p:nvPr>
            <p:ph idx="1"/>
          </p:nvPr>
        </p:nvSpPr>
        <p:spPr/>
        <p:txBody>
          <a:bodyPr>
            <a:normAutofit/>
          </a:bodyPr>
          <a:lstStyle/>
          <a:p>
            <a:r>
              <a:rPr lang="en-CA" dirty="0" smtClean="0"/>
              <a:t>Monitor and limit the amount of associated counterparty credit risk. </a:t>
            </a:r>
          </a:p>
          <a:p>
            <a:r>
              <a:rPr lang="en-CA" dirty="0" smtClean="0"/>
              <a:t>Additionally, this policy restricts, among other things, the amount of market-based risk to be tolerated before implementing approved hedging strategies and prohibits speculative trading activity. </a:t>
            </a:r>
          </a:p>
          <a:p>
            <a:r>
              <a:rPr lang="en-CA" dirty="0" smtClean="0"/>
              <a:t>In general, hedging instruments do not have maturities in excess of five years.</a:t>
            </a:r>
            <a:endParaRPr lang="en-CA" dirty="0"/>
          </a:p>
        </p:txBody>
      </p:sp>
      <p:pic>
        <p:nvPicPr>
          <p:cNvPr id="5" name="Picture 10"/>
          <p:cNvPicPr>
            <a:picLocks noChangeAspect="1" noChangeArrowheads="1"/>
          </p:cNvPicPr>
          <p:nvPr/>
        </p:nvPicPr>
        <p:blipFill>
          <a:blip r:embed="rId3" cstate="print"/>
          <a:srcRect/>
          <a:stretch>
            <a:fillRect/>
          </a:stretch>
        </p:blipFill>
        <p:spPr bwMode="auto">
          <a:xfrm>
            <a:off x="7812360" y="5301208"/>
            <a:ext cx="1187624" cy="1378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Governmental Regulations</a:t>
            </a:r>
            <a:endParaRPr lang="en-CA" dirty="0"/>
          </a:p>
        </p:txBody>
      </p:sp>
      <p:sp>
        <p:nvSpPr>
          <p:cNvPr id="3" name="Content Placeholder 2"/>
          <p:cNvSpPr>
            <a:spLocks noGrp="1"/>
          </p:cNvSpPr>
          <p:nvPr>
            <p:ph sz="quarter" idx="1"/>
          </p:nvPr>
        </p:nvSpPr>
        <p:spPr>
          <a:xfrm>
            <a:off x="971600" y="2286000"/>
            <a:ext cx="7772400" cy="4572000"/>
          </a:xfrm>
        </p:spPr>
        <p:txBody>
          <a:bodyPr>
            <a:normAutofit/>
          </a:bodyPr>
          <a:lstStyle/>
          <a:p>
            <a:pPr marL="0" indent="0">
              <a:buNone/>
            </a:pPr>
            <a:r>
              <a:rPr lang="en-US" dirty="0" smtClean="0"/>
              <a:t>Regulated </a:t>
            </a:r>
            <a:r>
              <a:rPr lang="en-US" dirty="0"/>
              <a:t>under </a:t>
            </a:r>
            <a:endParaRPr lang="en-US" dirty="0" smtClean="0"/>
          </a:p>
          <a:p>
            <a:pPr>
              <a:buFont typeface="Arial" pitchFamily="34" charset="0"/>
              <a:buChar char="•"/>
            </a:pPr>
            <a:r>
              <a:rPr lang="en-US" dirty="0" smtClean="0"/>
              <a:t>the </a:t>
            </a:r>
            <a:r>
              <a:rPr lang="en-US" i="1" dirty="0"/>
              <a:t>Food and Drugs Act and </a:t>
            </a:r>
            <a:r>
              <a:rPr lang="en-US" i="1" dirty="0" smtClean="0"/>
              <a:t>Regulations</a:t>
            </a:r>
            <a:endParaRPr lang="en-US" dirty="0" smtClean="0"/>
          </a:p>
          <a:p>
            <a:pPr>
              <a:buFont typeface="Arial" pitchFamily="34" charset="0"/>
              <a:buChar char="•"/>
            </a:pPr>
            <a:r>
              <a:rPr lang="en-US" dirty="0" smtClean="0"/>
              <a:t>the </a:t>
            </a:r>
            <a:r>
              <a:rPr lang="en-US" i="1" dirty="0"/>
              <a:t>Consumer Packaging and </a:t>
            </a:r>
            <a:r>
              <a:rPr lang="en-US" i="1" dirty="0" smtClean="0"/>
              <a:t>Labeling </a:t>
            </a:r>
            <a:r>
              <a:rPr lang="en-US" i="1" dirty="0"/>
              <a:t>Act</a:t>
            </a:r>
            <a:r>
              <a:rPr lang="en-US" dirty="0"/>
              <a:t>. </a:t>
            </a:r>
            <a:endParaRPr lang="en-US" dirty="0" smtClean="0"/>
          </a:p>
          <a:p>
            <a:pPr>
              <a:buFont typeface="Arial" pitchFamily="34" charset="0"/>
              <a:buChar char="•"/>
            </a:pPr>
            <a:r>
              <a:rPr lang="en-US" dirty="0" smtClean="0"/>
              <a:t>Health </a:t>
            </a:r>
            <a:r>
              <a:rPr lang="en-US" dirty="0"/>
              <a:t>Canada's </a:t>
            </a:r>
            <a:r>
              <a:rPr lang="en-US" i="1" dirty="0"/>
              <a:t>Natural Health Product Regulations</a:t>
            </a:r>
            <a:r>
              <a:rPr lang="en-US" dirty="0"/>
              <a:t> </a:t>
            </a:r>
            <a:endParaRPr lang="en-US" dirty="0" smtClean="0"/>
          </a:p>
          <a:p>
            <a:pPr>
              <a:buFont typeface="Arial" pitchFamily="34" charset="0"/>
              <a:buChar char="•"/>
            </a:pPr>
            <a:r>
              <a:rPr lang="en-US" dirty="0" smtClean="0"/>
              <a:t>the </a:t>
            </a:r>
            <a:r>
              <a:rPr lang="en-US" i="1" dirty="0"/>
              <a:t>Canadian Environmental Protection Act</a:t>
            </a:r>
            <a:r>
              <a:rPr lang="en-US" dirty="0"/>
              <a:t> and the </a:t>
            </a:r>
            <a:r>
              <a:rPr lang="en-US" i="1" dirty="0"/>
              <a:t>Canadian Environmental Assessment </a:t>
            </a:r>
            <a:r>
              <a:rPr lang="en-US" i="1" dirty="0" smtClean="0"/>
              <a:t>Act</a:t>
            </a:r>
            <a:endParaRPr lang="en-US" dirty="0"/>
          </a:p>
          <a:p>
            <a:pPr>
              <a:buFont typeface="Arial" pitchFamily="34" charset="0"/>
              <a:buChar char="•"/>
            </a:pPr>
            <a:endParaRPr lang="en-US" altLang="zh-CN" dirty="0" smtClean="0">
              <a:ea typeface="宋体" pitchFamily="2" charset="-122"/>
            </a:endParaRPr>
          </a:p>
          <a:p>
            <a:pPr>
              <a:buFont typeface="Arial" pitchFamily="34" charset="0"/>
              <a:buChar char="•"/>
            </a:pPr>
            <a:endParaRPr lang="en-CA" dirty="0"/>
          </a:p>
        </p:txBody>
      </p:sp>
    </p:spTree>
    <p:extLst>
      <p:ext uri="{BB962C8B-B14F-4D97-AF65-F5344CB8AC3E}">
        <p14:creationId xmlns:p14="http://schemas.microsoft.com/office/powerpoint/2010/main" xmlns="" val="84036738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Financial Risk Management</a:t>
            </a:r>
            <a:endParaRPr lang="en-CA" dirty="0"/>
          </a:p>
        </p:txBody>
      </p:sp>
      <p:sp>
        <p:nvSpPr>
          <p:cNvPr id="3" name="Content Placeholder 2"/>
          <p:cNvSpPr>
            <a:spLocks noGrp="1"/>
          </p:cNvSpPr>
          <p:nvPr>
            <p:ph idx="1"/>
          </p:nvPr>
        </p:nvSpPr>
        <p:spPr>
          <a:xfrm>
            <a:off x="971600" y="2286000"/>
            <a:ext cx="7772400" cy="4572000"/>
          </a:xfrm>
        </p:spPr>
        <p:txBody>
          <a:bodyPr/>
          <a:lstStyle/>
          <a:p>
            <a:pPr marL="514350" indent="-514350">
              <a:buFont typeface="+mj-lt"/>
              <a:buAutoNum type="arabicPeriod"/>
            </a:pPr>
            <a:r>
              <a:rPr lang="en-CA" dirty="0" smtClean="0"/>
              <a:t>Commodity Risk</a:t>
            </a:r>
          </a:p>
          <a:p>
            <a:pPr marL="514350" indent="-514350">
              <a:buFont typeface="+mj-lt"/>
              <a:buAutoNum type="arabicPeriod"/>
            </a:pPr>
            <a:r>
              <a:rPr lang="en-CA" dirty="0" smtClean="0"/>
              <a:t>Foreign Exchange Risk</a:t>
            </a:r>
          </a:p>
          <a:p>
            <a:pPr marL="514350" indent="-514350">
              <a:buFont typeface="+mj-lt"/>
              <a:buAutoNum type="arabicPeriod"/>
            </a:pPr>
            <a:r>
              <a:rPr lang="en-CA" dirty="0" smtClean="0"/>
              <a:t>Equity Security Risk</a:t>
            </a:r>
          </a:p>
          <a:p>
            <a:pPr marL="514350" indent="-514350">
              <a:buFont typeface="+mj-lt"/>
              <a:buAutoNum type="arabicPeriod"/>
            </a:pPr>
            <a:r>
              <a:rPr lang="en-CA" dirty="0" smtClean="0"/>
              <a:t>Interest Rate Risk</a:t>
            </a:r>
          </a:p>
          <a:p>
            <a:pPr marL="514350" indent="-514350">
              <a:buFont typeface="+mj-lt"/>
              <a:buAutoNum type="arabicPeriod"/>
            </a:pPr>
            <a:endParaRPr lang="en-CA" dirty="0"/>
          </a:p>
        </p:txBody>
      </p:sp>
      <p:pic>
        <p:nvPicPr>
          <p:cNvPr id="4" name="Picture 10"/>
          <p:cNvPicPr>
            <a:picLocks noChangeAspect="1" noChangeArrowheads="1"/>
          </p:cNvPicPr>
          <p:nvPr/>
        </p:nvPicPr>
        <p:blipFill>
          <a:blip r:embed="rId3" cstate="print"/>
          <a:srcRect/>
          <a:stretch>
            <a:fillRect/>
          </a:stretch>
        </p:blipFill>
        <p:spPr bwMode="auto">
          <a:xfrm>
            <a:off x="7812360" y="5301208"/>
            <a:ext cx="1187624" cy="1378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Commodity Risk</a:t>
            </a:r>
            <a:endParaRPr lang="en-CA" dirty="0"/>
          </a:p>
        </p:txBody>
      </p:sp>
      <p:sp>
        <p:nvSpPr>
          <p:cNvPr id="3" name="Content Placeholder 2"/>
          <p:cNvSpPr>
            <a:spLocks noGrp="1"/>
          </p:cNvSpPr>
          <p:nvPr>
            <p:ph idx="1"/>
          </p:nvPr>
        </p:nvSpPr>
        <p:spPr>
          <a:xfrm>
            <a:off x="683568" y="1772816"/>
            <a:ext cx="7772400" cy="4572000"/>
          </a:xfrm>
        </p:spPr>
        <p:txBody>
          <a:bodyPr>
            <a:normAutofit/>
          </a:bodyPr>
          <a:lstStyle/>
          <a:p>
            <a:pPr indent="0">
              <a:buNone/>
            </a:pPr>
            <a:r>
              <a:rPr lang="en-CA" dirty="0" smtClean="0"/>
              <a:t>“Increases in the cost of high-quality Arabica coffee beans or other commodities or decreases in the availability of high quality Arabica coffee beans or other commodities could have an adverse impact on our business and financial results”</a:t>
            </a:r>
          </a:p>
          <a:p>
            <a:pPr indent="0">
              <a:buNone/>
            </a:pPr>
            <a:endParaRPr lang="en-CA" dirty="0" smtClean="0"/>
          </a:p>
          <a:p>
            <a:pPr indent="0">
              <a:buNone/>
            </a:pPr>
            <a:r>
              <a:rPr lang="en-CA" dirty="0" smtClean="0"/>
              <a:t>“Commodity price risk represents Starbucks primary market risk”</a:t>
            </a:r>
          </a:p>
          <a:p>
            <a:pPr>
              <a:buNone/>
            </a:pPr>
            <a:endParaRPr lang="en-CA" dirty="0"/>
          </a:p>
        </p:txBody>
      </p:sp>
      <p:pic>
        <p:nvPicPr>
          <p:cNvPr id="4" name="Picture 10"/>
          <p:cNvPicPr>
            <a:picLocks noChangeAspect="1" noChangeArrowheads="1"/>
          </p:cNvPicPr>
          <p:nvPr/>
        </p:nvPicPr>
        <p:blipFill>
          <a:blip r:embed="rId3" cstate="print"/>
          <a:srcRect/>
          <a:stretch>
            <a:fillRect/>
          </a:stretch>
        </p:blipFill>
        <p:spPr bwMode="auto">
          <a:xfrm>
            <a:off x="7812360" y="5301208"/>
            <a:ext cx="1187624" cy="1378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Commodity Risk</a:t>
            </a:r>
            <a:endParaRPr lang="en-CA" dirty="0"/>
          </a:p>
        </p:txBody>
      </p:sp>
      <p:sp>
        <p:nvSpPr>
          <p:cNvPr id="3" name="Content Placeholder 2"/>
          <p:cNvSpPr>
            <a:spLocks noGrp="1"/>
          </p:cNvSpPr>
          <p:nvPr>
            <p:ph idx="1"/>
          </p:nvPr>
        </p:nvSpPr>
        <p:spPr>
          <a:xfrm>
            <a:off x="827584" y="1916832"/>
            <a:ext cx="7772400" cy="4572000"/>
          </a:xfrm>
        </p:spPr>
        <p:txBody>
          <a:bodyPr>
            <a:normAutofit/>
          </a:bodyPr>
          <a:lstStyle/>
          <a:p>
            <a:r>
              <a:rPr lang="en-US" dirty="0" smtClean="0"/>
              <a:t>Commodity inputs</a:t>
            </a:r>
          </a:p>
          <a:p>
            <a:pPr lvl="1"/>
            <a:r>
              <a:rPr lang="en-US" dirty="0" smtClean="0"/>
              <a:t>Coffee</a:t>
            </a:r>
          </a:p>
          <a:p>
            <a:pPr lvl="1"/>
            <a:r>
              <a:rPr lang="en-US" dirty="0" smtClean="0"/>
              <a:t>Dairy products</a:t>
            </a:r>
          </a:p>
          <a:p>
            <a:pPr lvl="1"/>
            <a:r>
              <a:rPr lang="en-US" dirty="0" smtClean="0"/>
              <a:t>Diesel</a:t>
            </a:r>
          </a:p>
          <a:p>
            <a:r>
              <a:rPr lang="en-CA" dirty="0" smtClean="0"/>
              <a:t>Cost increases are either wholly or partially beyond their control</a:t>
            </a:r>
          </a:p>
          <a:p>
            <a:r>
              <a:rPr lang="en-CA" dirty="0" smtClean="0"/>
              <a:t>Costs for commodities can only be partially hedged</a:t>
            </a:r>
          </a:p>
        </p:txBody>
      </p:sp>
      <p:pic>
        <p:nvPicPr>
          <p:cNvPr id="4" name="Picture 10"/>
          <p:cNvPicPr>
            <a:picLocks noChangeAspect="1" noChangeArrowheads="1"/>
          </p:cNvPicPr>
          <p:nvPr/>
        </p:nvPicPr>
        <p:blipFill>
          <a:blip r:embed="rId3" cstate="print"/>
          <a:srcRect/>
          <a:stretch>
            <a:fillRect/>
          </a:stretch>
        </p:blipFill>
        <p:spPr bwMode="auto">
          <a:xfrm>
            <a:off x="7812360" y="5301208"/>
            <a:ext cx="1187624" cy="1378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Commodity Risk</a:t>
            </a:r>
            <a:endParaRPr lang="en-CA" dirty="0"/>
          </a:p>
        </p:txBody>
      </p:sp>
      <p:sp>
        <p:nvSpPr>
          <p:cNvPr id="3" name="Content Placeholder 2"/>
          <p:cNvSpPr>
            <a:spLocks noGrp="1"/>
          </p:cNvSpPr>
          <p:nvPr>
            <p:ph sz="quarter" idx="1"/>
          </p:nvPr>
        </p:nvSpPr>
        <p:spPr>
          <a:xfrm>
            <a:off x="971600" y="2286000"/>
            <a:ext cx="7772400" cy="4572000"/>
          </a:xfrm>
        </p:spPr>
        <p:txBody>
          <a:bodyPr/>
          <a:lstStyle/>
          <a:p>
            <a:r>
              <a:rPr lang="en-US" dirty="0" smtClean="0"/>
              <a:t>Starbucks buys coffee using fixed-price and price-to-be-fixed purchase commitments</a:t>
            </a:r>
          </a:p>
          <a:p>
            <a:r>
              <a:rPr lang="en-CA" dirty="0" smtClean="0"/>
              <a:t>Total of $1 billion in purchase commitments as of Oct 2, 2011</a:t>
            </a:r>
          </a:p>
          <a:p>
            <a:pPr lvl="1"/>
            <a:r>
              <a:rPr lang="en-CA" dirty="0" smtClean="0"/>
              <a:t>$846 million under fixed-price</a:t>
            </a:r>
          </a:p>
          <a:p>
            <a:pPr lvl="1"/>
            <a:r>
              <a:rPr lang="en-CA" dirty="0" smtClean="0"/>
              <a:t>$193 million under price-to-be-fixed</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Commodity Risk</a:t>
            </a:r>
            <a:endParaRPr lang="en-CA" dirty="0"/>
          </a:p>
        </p:txBody>
      </p:sp>
      <p:sp>
        <p:nvSpPr>
          <p:cNvPr id="3" name="Content Placeholder 2"/>
          <p:cNvSpPr>
            <a:spLocks noGrp="1"/>
          </p:cNvSpPr>
          <p:nvPr>
            <p:ph idx="1"/>
          </p:nvPr>
        </p:nvSpPr>
        <p:spPr>
          <a:xfrm>
            <a:off x="899592" y="2492896"/>
            <a:ext cx="7772400" cy="4572000"/>
          </a:xfrm>
        </p:spPr>
        <p:txBody>
          <a:bodyPr/>
          <a:lstStyle/>
          <a:p>
            <a:r>
              <a:rPr lang="en-CA" dirty="0" smtClean="0"/>
              <a:t>Have entered into commodity hedges</a:t>
            </a:r>
          </a:p>
          <a:p>
            <a:r>
              <a:rPr lang="en-CA" dirty="0" smtClean="0"/>
              <a:t>Sensitivity analysis based on a 10% change in the underlying commodity prices in their commodity hedge as of Oct 2, 2011</a:t>
            </a:r>
          </a:p>
          <a:p>
            <a:r>
              <a:rPr lang="en-CA" dirty="0" smtClean="0"/>
              <a:t>No significant impact</a:t>
            </a:r>
          </a:p>
        </p:txBody>
      </p:sp>
      <p:pic>
        <p:nvPicPr>
          <p:cNvPr id="4" name="Picture 10"/>
          <p:cNvPicPr>
            <a:picLocks noChangeAspect="1" noChangeArrowheads="1"/>
          </p:cNvPicPr>
          <p:nvPr/>
        </p:nvPicPr>
        <p:blipFill>
          <a:blip r:embed="rId3" cstate="print"/>
          <a:srcRect/>
          <a:stretch>
            <a:fillRect/>
          </a:stretch>
        </p:blipFill>
        <p:spPr bwMode="auto">
          <a:xfrm>
            <a:off x="7812360" y="5301208"/>
            <a:ext cx="1187624" cy="1378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Foreign Exchange Risk</a:t>
            </a:r>
            <a:endParaRPr lang="en-CA" dirty="0"/>
          </a:p>
        </p:txBody>
      </p:sp>
      <p:sp>
        <p:nvSpPr>
          <p:cNvPr id="3" name="Content Placeholder 2"/>
          <p:cNvSpPr>
            <a:spLocks noGrp="1"/>
          </p:cNvSpPr>
          <p:nvPr>
            <p:ph idx="1"/>
          </p:nvPr>
        </p:nvSpPr>
        <p:spPr>
          <a:xfrm>
            <a:off x="971600" y="2636912"/>
            <a:ext cx="7772400" cy="4572000"/>
          </a:xfrm>
        </p:spPr>
        <p:txBody>
          <a:bodyPr/>
          <a:lstStyle/>
          <a:p>
            <a:pPr indent="0">
              <a:buNone/>
            </a:pPr>
            <a:r>
              <a:rPr lang="en-CA" dirty="0" smtClean="0"/>
              <a:t>“We may engage in transactions involving various derivative instruments to hedge revenues, inventory purchases, assets, and liabilities denominated in foreign currencies”</a:t>
            </a:r>
            <a:endParaRPr lang="en-CA" dirty="0"/>
          </a:p>
        </p:txBody>
      </p:sp>
      <p:pic>
        <p:nvPicPr>
          <p:cNvPr id="4" name="Picture 10"/>
          <p:cNvPicPr>
            <a:picLocks noChangeAspect="1" noChangeArrowheads="1"/>
          </p:cNvPicPr>
          <p:nvPr/>
        </p:nvPicPr>
        <p:blipFill>
          <a:blip r:embed="rId3" cstate="print"/>
          <a:srcRect/>
          <a:stretch>
            <a:fillRect/>
          </a:stretch>
        </p:blipFill>
        <p:spPr bwMode="auto">
          <a:xfrm>
            <a:off x="7812360" y="5301208"/>
            <a:ext cx="1187624" cy="1378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Foreign Exchange Risk</a:t>
            </a:r>
            <a:endParaRPr lang="en-CA" dirty="0"/>
          </a:p>
        </p:txBody>
      </p:sp>
      <p:sp>
        <p:nvSpPr>
          <p:cNvPr id="3" name="Content Placeholder 2"/>
          <p:cNvSpPr>
            <a:spLocks noGrp="1"/>
          </p:cNvSpPr>
          <p:nvPr>
            <p:ph idx="1"/>
          </p:nvPr>
        </p:nvSpPr>
        <p:spPr>
          <a:xfrm>
            <a:off x="1187624" y="2286000"/>
            <a:ext cx="7772400" cy="4572000"/>
          </a:xfrm>
        </p:spPr>
        <p:txBody>
          <a:bodyPr/>
          <a:lstStyle/>
          <a:p>
            <a:r>
              <a:rPr lang="en-CA" dirty="0" smtClean="0"/>
              <a:t>Majority of transactions in USD</a:t>
            </a:r>
          </a:p>
          <a:p>
            <a:r>
              <a:rPr lang="en-CA" dirty="0" smtClean="0"/>
              <a:t>Primary foreign currencies</a:t>
            </a:r>
          </a:p>
          <a:p>
            <a:pPr lvl="1"/>
            <a:r>
              <a:rPr lang="en-CA" dirty="0" smtClean="0"/>
              <a:t>Canadian dollar</a:t>
            </a:r>
          </a:p>
          <a:p>
            <a:pPr lvl="1"/>
            <a:r>
              <a:rPr lang="en-CA" dirty="0" smtClean="0"/>
              <a:t>British pound</a:t>
            </a:r>
          </a:p>
          <a:p>
            <a:pPr lvl="1"/>
            <a:r>
              <a:rPr lang="en-CA" dirty="0" smtClean="0"/>
              <a:t>Euro</a:t>
            </a:r>
          </a:p>
          <a:p>
            <a:pPr lvl="1"/>
            <a:r>
              <a:rPr lang="en-CA" dirty="0" smtClean="0"/>
              <a:t>Japanese yen</a:t>
            </a:r>
          </a:p>
          <a:p>
            <a:pPr lvl="1">
              <a:buNone/>
            </a:pPr>
            <a:endParaRPr lang="en-CA" dirty="0" smtClean="0"/>
          </a:p>
          <a:p>
            <a:pPr lvl="1"/>
            <a:endParaRPr lang="en-CA" dirty="0" smtClean="0"/>
          </a:p>
        </p:txBody>
      </p:sp>
      <p:pic>
        <p:nvPicPr>
          <p:cNvPr id="4" name="Picture 10"/>
          <p:cNvPicPr>
            <a:picLocks noChangeAspect="1" noChangeArrowheads="1"/>
          </p:cNvPicPr>
          <p:nvPr/>
        </p:nvPicPr>
        <p:blipFill>
          <a:blip r:embed="rId3" cstate="print"/>
          <a:srcRect/>
          <a:stretch>
            <a:fillRect/>
          </a:stretch>
        </p:blipFill>
        <p:spPr bwMode="auto">
          <a:xfrm>
            <a:off x="7812360" y="5301208"/>
            <a:ext cx="1187624" cy="1378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Foreign Exchange Risk</a:t>
            </a:r>
            <a:endParaRPr lang="en-CA" dirty="0"/>
          </a:p>
        </p:txBody>
      </p:sp>
      <p:sp>
        <p:nvSpPr>
          <p:cNvPr id="3" name="Content Placeholder 2"/>
          <p:cNvSpPr>
            <a:spLocks noGrp="1"/>
          </p:cNvSpPr>
          <p:nvPr>
            <p:ph idx="1"/>
          </p:nvPr>
        </p:nvSpPr>
        <p:spPr/>
        <p:txBody>
          <a:bodyPr/>
          <a:lstStyle/>
          <a:p>
            <a:r>
              <a:rPr lang="en-CA" dirty="0" smtClean="0"/>
              <a:t>Forward FX contracts to hedge</a:t>
            </a:r>
          </a:p>
          <a:p>
            <a:pPr lvl="1"/>
            <a:r>
              <a:rPr lang="en-CA" dirty="0" smtClean="0"/>
              <a:t>Portions of anticipated international revenue streams and inventory purchases</a:t>
            </a:r>
          </a:p>
          <a:p>
            <a:pPr lvl="1"/>
            <a:r>
              <a:rPr lang="en-CA" dirty="0" smtClean="0"/>
              <a:t>Starbucks’ net investment in Starbucks Japan</a:t>
            </a:r>
          </a:p>
          <a:p>
            <a:r>
              <a:rPr lang="en-CA" dirty="0" smtClean="0"/>
              <a:t>Free standing derivatives to hedge</a:t>
            </a:r>
          </a:p>
          <a:p>
            <a:pPr lvl="1"/>
            <a:r>
              <a:rPr lang="en-CA" dirty="0" smtClean="0"/>
              <a:t>The translation of certain foreign currency denominated payables and receivables </a:t>
            </a:r>
          </a:p>
          <a:p>
            <a:pPr lvl="1"/>
            <a:endParaRPr lang="en-CA" dirty="0" smtClean="0"/>
          </a:p>
        </p:txBody>
      </p:sp>
      <p:pic>
        <p:nvPicPr>
          <p:cNvPr id="4" name="Picture 10"/>
          <p:cNvPicPr>
            <a:picLocks noChangeAspect="1" noChangeArrowheads="1"/>
          </p:cNvPicPr>
          <p:nvPr/>
        </p:nvPicPr>
        <p:blipFill>
          <a:blip r:embed="rId3" cstate="print"/>
          <a:srcRect/>
          <a:stretch>
            <a:fillRect/>
          </a:stretch>
        </p:blipFill>
        <p:spPr bwMode="auto">
          <a:xfrm>
            <a:off x="7812360" y="5301208"/>
            <a:ext cx="1187624" cy="1378125"/>
          </a:xfrm>
          <a:prstGeom prst="rect">
            <a:avLst/>
          </a:prstGeom>
          <a:noFill/>
          <a:ln w="9525">
            <a:noFill/>
            <a:miter lim="800000"/>
            <a:headEnd/>
            <a:tailEnd/>
          </a:ln>
        </p:spPr>
      </p:pic>
      <p:pic>
        <p:nvPicPr>
          <p:cNvPr id="5" name="Picture 2"/>
          <p:cNvPicPr>
            <a:picLocks noChangeArrowheads="1"/>
          </p:cNvPicPr>
          <p:nvPr/>
        </p:nvPicPr>
        <p:blipFill>
          <a:blip r:embed="rId4" cstate="print"/>
          <a:srcRect r="37400"/>
          <a:stretch>
            <a:fillRect/>
          </a:stretch>
        </p:blipFill>
        <p:spPr bwMode="auto">
          <a:xfrm>
            <a:off x="467544" y="4581128"/>
            <a:ext cx="6984776" cy="1800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Equity Security Price Risk</a:t>
            </a:r>
            <a:endParaRPr lang="en-CA" dirty="0"/>
          </a:p>
        </p:txBody>
      </p:sp>
      <p:sp>
        <p:nvSpPr>
          <p:cNvPr id="3" name="Content Placeholder 2"/>
          <p:cNvSpPr>
            <a:spLocks noGrp="1"/>
          </p:cNvSpPr>
          <p:nvPr>
            <p:ph idx="1"/>
          </p:nvPr>
        </p:nvSpPr>
        <p:spPr>
          <a:xfrm>
            <a:off x="1043608" y="2286000"/>
            <a:ext cx="7772400" cy="4572000"/>
          </a:xfrm>
        </p:spPr>
        <p:txBody>
          <a:bodyPr>
            <a:normAutofit/>
          </a:bodyPr>
          <a:lstStyle/>
          <a:p>
            <a:r>
              <a:rPr lang="en-CA" dirty="0" smtClean="0"/>
              <a:t>Minimal exposure to price fluctuations on equity mutual funds and equity exchange-traded funds within trading portfolio</a:t>
            </a:r>
          </a:p>
          <a:p>
            <a:r>
              <a:rPr lang="en-CA" dirty="0" smtClean="0"/>
              <a:t>Sensitivity analysis based on a 10% change in the underlying equity prices of their investments as of October 2, 2011</a:t>
            </a:r>
          </a:p>
          <a:p>
            <a:r>
              <a:rPr lang="en-CA" dirty="0" smtClean="0"/>
              <a:t>No significant impact</a:t>
            </a:r>
            <a:endParaRPr lang="en-CA" dirty="0"/>
          </a:p>
        </p:txBody>
      </p:sp>
      <p:pic>
        <p:nvPicPr>
          <p:cNvPr id="4" name="Picture 10"/>
          <p:cNvPicPr>
            <a:picLocks noChangeAspect="1" noChangeArrowheads="1"/>
          </p:cNvPicPr>
          <p:nvPr/>
        </p:nvPicPr>
        <p:blipFill>
          <a:blip r:embed="rId3" cstate="print"/>
          <a:srcRect/>
          <a:stretch>
            <a:fillRect/>
          </a:stretch>
        </p:blipFill>
        <p:spPr bwMode="auto">
          <a:xfrm>
            <a:off x="7812360" y="5301208"/>
            <a:ext cx="1187624" cy="1378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Interest Rate Risk</a:t>
            </a:r>
            <a:endParaRPr lang="en-CA" dirty="0"/>
          </a:p>
        </p:txBody>
      </p:sp>
      <p:sp>
        <p:nvSpPr>
          <p:cNvPr id="3" name="Content Placeholder 2"/>
          <p:cNvSpPr>
            <a:spLocks noGrp="1"/>
          </p:cNvSpPr>
          <p:nvPr>
            <p:ph idx="1"/>
          </p:nvPr>
        </p:nvSpPr>
        <p:spPr/>
        <p:txBody>
          <a:bodyPr>
            <a:normAutofit/>
          </a:bodyPr>
          <a:lstStyle/>
          <a:p>
            <a:r>
              <a:rPr lang="en-CA" dirty="0" smtClean="0"/>
              <a:t>Starbucks uses short-term and long-term financing</a:t>
            </a:r>
          </a:p>
          <a:p>
            <a:r>
              <a:rPr lang="en-CA" dirty="0" smtClean="0"/>
              <a:t>May use interest rate hedges to manage the effect of interest rate changes on existing debt as well as the anticipated issuance of new debt.</a:t>
            </a:r>
          </a:p>
          <a:p>
            <a:r>
              <a:rPr lang="en-CA" dirty="0" smtClean="0"/>
              <a:t>As of October 2, 2011, did not have any interest rate hedge agreements outstanding.</a:t>
            </a:r>
            <a:endParaRPr lang="en-CA" dirty="0"/>
          </a:p>
        </p:txBody>
      </p:sp>
      <p:pic>
        <p:nvPicPr>
          <p:cNvPr id="4" name="Picture 10"/>
          <p:cNvPicPr>
            <a:picLocks noChangeAspect="1" noChangeArrowheads="1"/>
          </p:cNvPicPr>
          <p:nvPr/>
        </p:nvPicPr>
        <p:blipFill>
          <a:blip r:embed="rId3" cstate="print"/>
          <a:srcRect/>
          <a:stretch>
            <a:fillRect/>
          </a:stretch>
        </p:blipFill>
        <p:spPr bwMode="auto">
          <a:xfrm>
            <a:off x="7812360" y="5301208"/>
            <a:ext cx="1187624" cy="1378125"/>
          </a:xfrm>
          <a:prstGeom prst="rect">
            <a:avLst/>
          </a:prstGeom>
          <a:noFill/>
          <a:ln w="9525">
            <a:noFill/>
            <a:miter lim="800000"/>
            <a:headEnd/>
            <a:tailEnd/>
          </a:ln>
        </p:spPr>
      </p:pic>
      <p:pic>
        <p:nvPicPr>
          <p:cNvPr id="5" name="Picture 2"/>
          <p:cNvPicPr>
            <a:picLocks noChangeArrowheads="1"/>
          </p:cNvPicPr>
          <p:nvPr/>
        </p:nvPicPr>
        <p:blipFill>
          <a:blip r:embed="rId4" cstate="print"/>
          <a:srcRect/>
          <a:stretch>
            <a:fillRect/>
          </a:stretch>
        </p:blipFill>
        <p:spPr bwMode="auto">
          <a:xfrm>
            <a:off x="1331640" y="4725144"/>
            <a:ext cx="5472608" cy="170168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Soft Drink Industry</a:t>
            </a:r>
            <a:endParaRPr lang="en-CA" dirty="0"/>
          </a:p>
        </p:txBody>
      </p:sp>
      <p:sp>
        <p:nvSpPr>
          <p:cNvPr id="3" name="Content Placeholder 2"/>
          <p:cNvSpPr>
            <a:spLocks noGrp="1"/>
          </p:cNvSpPr>
          <p:nvPr>
            <p:ph sz="quarter" idx="1"/>
          </p:nvPr>
        </p:nvSpPr>
        <p:spPr>
          <a:xfrm>
            <a:off x="899592" y="2286000"/>
            <a:ext cx="7772400" cy="4572000"/>
          </a:xfrm>
        </p:spPr>
        <p:txBody>
          <a:bodyPr>
            <a:normAutofit/>
          </a:bodyPr>
          <a:lstStyle/>
          <a:p>
            <a:endParaRPr lang="en-US" altLang="zh-CN" sz="2800" b="1" dirty="0" smtClean="0">
              <a:ea typeface="宋体" pitchFamily="2" charset="-122"/>
            </a:endParaRPr>
          </a:p>
          <a:p>
            <a:r>
              <a:rPr lang="en-US" altLang="zh-CN" sz="2800" b="1" dirty="0" smtClean="0">
                <a:ea typeface="宋体" pitchFamily="2" charset="-122"/>
              </a:rPr>
              <a:t>Challenges </a:t>
            </a:r>
            <a:r>
              <a:rPr lang="en-US" altLang="zh-CN" sz="2800" b="1" dirty="0">
                <a:ea typeface="宋体" pitchFamily="2" charset="-122"/>
              </a:rPr>
              <a:t>&amp; </a:t>
            </a:r>
            <a:r>
              <a:rPr lang="en-US" altLang="zh-CN" sz="2800" b="1" dirty="0" smtClean="0">
                <a:ea typeface="宋体" pitchFamily="2" charset="-122"/>
              </a:rPr>
              <a:t>Opportunities:</a:t>
            </a:r>
          </a:p>
          <a:p>
            <a:pPr lvl="1"/>
            <a:r>
              <a:rPr lang="en-US" dirty="0" smtClean="0"/>
              <a:t>Higher </a:t>
            </a:r>
            <a:r>
              <a:rPr lang="en-US" dirty="0"/>
              <a:t>degree of </a:t>
            </a:r>
            <a:r>
              <a:rPr lang="en-US" dirty="0" smtClean="0"/>
              <a:t>competition</a:t>
            </a:r>
            <a:endParaRPr lang="en-US" dirty="0"/>
          </a:p>
          <a:p>
            <a:pPr lvl="1"/>
            <a:r>
              <a:rPr lang="en-US" dirty="0" smtClean="0"/>
              <a:t>Health problem, e.g. </a:t>
            </a:r>
            <a:r>
              <a:rPr lang="en-US" dirty="0"/>
              <a:t>child </a:t>
            </a:r>
            <a:r>
              <a:rPr lang="en-US" dirty="0" smtClean="0"/>
              <a:t>obesity</a:t>
            </a:r>
            <a:endParaRPr lang="en-US" dirty="0"/>
          </a:p>
          <a:p>
            <a:pPr lvl="1"/>
            <a:r>
              <a:rPr lang="en-US" dirty="0" smtClean="0"/>
              <a:t>Increased </a:t>
            </a:r>
            <a:r>
              <a:rPr lang="en-US" dirty="0"/>
              <a:t>packaging costs (PET plastic</a:t>
            </a:r>
            <a:r>
              <a:rPr lang="en-US" dirty="0" smtClean="0"/>
              <a:t>)</a:t>
            </a:r>
          </a:p>
          <a:p>
            <a:pPr lvl="1"/>
            <a:r>
              <a:rPr lang="en-US" dirty="0" smtClean="0"/>
              <a:t>Higher </a:t>
            </a:r>
            <a:r>
              <a:rPr lang="en-US" dirty="0"/>
              <a:t>transportation </a:t>
            </a:r>
            <a:r>
              <a:rPr lang="en-US" dirty="0" smtClean="0"/>
              <a:t>and </a:t>
            </a:r>
            <a:r>
              <a:rPr lang="en-US" dirty="0"/>
              <a:t>distributions </a:t>
            </a:r>
            <a:r>
              <a:rPr lang="en-US" dirty="0" smtClean="0"/>
              <a:t>costs</a:t>
            </a:r>
          </a:p>
          <a:p>
            <a:pPr marL="0" indent="0">
              <a:buNone/>
            </a:pPr>
            <a:endParaRPr lang="en-US" dirty="0"/>
          </a:p>
          <a:p>
            <a:endParaRPr lang="en-CA" dirty="0"/>
          </a:p>
        </p:txBody>
      </p:sp>
    </p:spTree>
    <p:extLst>
      <p:ext uri="{BB962C8B-B14F-4D97-AF65-F5344CB8AC3E}">
        <p14:creationId xmlns:p14="http://schemas.microsoft.com/office/powerpoint/2010/main" xmlns="" val="3581922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Interest Rate Risk</a:t>
            </a:r>
            <a:endParaRPr lang="en-CA" dirty="0"/>
          </a:p>
        </p:txBody>
      </p:sp>
      <p:sp>
        <p:nvSpPr>
          <p:cNvPr id="3" name="Content Placeholder 2"/>
          <p:cNvSpPr>
            <a:spLocks noGrp="1"/>
          </p:cNvSpPr>
          <p:nvPr>
            <p:ph idx="1"/>
          </p:nvPr>
        </p:nvSpPr>
        <p:spPr>
          <a:xfrm>
            <a:off x="899592" y="2204864"/>
            <a:ext cx="7772400" cy="3312368"/>
          </a:xfrm>
        </p:spPr>
        <p:txBody>
          <a:bodyPr>
            <a:normAutofit/>
          </a:bodyPr>
          <a:lstStyle/>
          <a:p>
            <a:r>
              <a:rPr lang="en-CA" dirty="0" smtClean="0"/>
              <a:t>Starbucks does not hedge the interest rate exposure on their available-for-sale securities</a:t>
            </a:r>
          </a:p>
          <a:p>
            <a:r>
              <a:rPr lang="en-CA" dirty="0" smtClean="0"/>
              <a:t>Performed a sensitivity analysis based on a 100 basis point change in the underlying interest rate of their available-for-sale securities as of Oct 2, 2011</a:t>
            </a:r>
          </a:p>
          <a:p>
            <a:r>
              <a:rPr lang="en-CA" dirty="0" smtClean="0"/>
              <a:t>No significant impact</a:t>
            </a:r>
          </a:p>
        </p:txBody>
      </p:sp>
      <p:pic>
        <p:nvPicPr>
          <p:cNvPr id="4" name="Picture 10"/>
          <p:cNvPicPr>
            <a:picLocks noChangeAspect="1" noChangeArrowheads="1"/>
          </p:cNvPicPr>
          <p:nvPr/>
        </p:nvPicPr>
        <p:blipFill>
          <a:blip r:embed="rId3" cstate="print"/>
          <a:srcRect/>
          <a:stretch>
            <a:fillRect/>
          </a:stretch>
        </p:blipFill>
        <p:spPr bwMode="auto">
          <a:xfrm>
            <a:off x="7812360" y="5301208"/>
            <a:ext cx="1187624" cy="1378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41784"/>
            <a:ext cx="7772400" cy="1143000"/>
          </a:xfrm>
        </p:spPr>
        <p:txBody>
          <a:bodyPr/>
          <a:lstStyle/>
          <a:p>
            <a:r>
              <a:rPr lang="en-CA" dirty="0" smtClean="0"/>
              <a:t>Derivative Instruments</a:t>
            </a:r>
            <a:endParaRPr lang="en-CA" dirty="0"/>
          </a:p>
        </p:txBody>
      </p:sp>
      <p:sp>
        <p:nvSpPr>
          <p:cNvPr id="3" name="Content Placeholder 2"/>
          <p:cNvSpPr>
            <a:spLocks noGrp="1"/>
          </p:cNvSpPr>
          <p:nvPr>
            <p:ph idx="1"/>
          </p:nvPr>
        </p:nvSpPr>
        <p:spPr>
          <a:xfrm>
            <a:off x="971600" y="2492896"/>
            <a:ext cx="7772400" cy="4572000"/>
          </a:xfrm>
        </p:spPr>
        <p:txBody>
          <a:bodyPr/>
          <a:lstStyle/>
          <a:p>
            <a:r>
              <a:rPr lang="en-CA" dirty="0" smtClean="0"/>
              <a:t>Cash Flow hedges</a:t>
            </a:r>
          </a:p>
          <a:p>
            <a:pPr lvl="1"/>
            <a:r>
              <a:rPr lang="en-CA" dirty="0" smtClean="0"/>
              <a:t>Canadian dollar, yen, and the US dollar</a:t>
            </a:r>
          </a:p>
          <a:p>
            <a:r>
              <a:rPr lang="en-CA" dirty="0" smtClean="0"/>
              <a:t>Net Investment hedges</a:t>
            </a:r>
          </a:p>
          <a:p>
            <a:r>
              <a:rPr lang="en-CA" dirty="0" smtClean="0"/>
              <a:t>Other derivatives</a:t>
            </a:r>
            <a:endParaRPr lang="en-CA" dirty="0"/>
          </a:p>
        </p:txBody>
      </p:sp>
      <p:pic>
        <p:nvPicPr>
          <p:cNvPr id="4" name="Picture 10"/>
          <p:cNvPicPr>
            <a:picLocks noChangeAspect="1" noChangeArrowheads="1"/>
          </p:cNvPicPr>
          <p:nvPr/>
        </p:nvPicPr>
        <p:blipFill>
          <a:blip r:embed="rId3" cstate="print"/>
          <a:srcRect/>
          <a:stretch>
            <a:fillRect/>
          </a:stretch>
        </p:blipFill>
        <p:spPr bwMode="auto">
          <a:xfrm>
            <a:off x="7812360" y="5301208"/>
            <a:ext cx="1187624" cy="1378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4294967295"/>
          </p:nvPr>
        </p:nvPicPr>
        <p:blipFill>
          <a:blip r:embed="rId2" cstate="print"/>
          <a:srcRect/>
          <a:stretch>
            <a:fillRect/>
          </a:stretch>
        </p:blipFill>
        <p:spPr bwMode="auto">
          <a:xfrm>
            <a:off x="179512" y="1052513"/>
            <a:ext cx="8784976" cy="1036637"/>
          </a:xfrm>
          <a:prstGeom prst="rect">
            <a:avLst/>
          </a:prstGeom>
          <a:noFill/>
          <a:ln w="9525">
            <a:noFill/>
            <a:miter lim="800000"/>
            <a:headEnd/>
            <a:tailEnd/>
          </a:ln>
        </p:spPr>
      </p:pic>
      <p:pic>
        <p:nvPicPr>
          <p:cNvPr id="5122" name="Picture 2"/>
          <p:cNvPicPr>
            <a:picLocks noChangeAspect="1" noChangeArrowheads="1"/>
          </p:cNvPicPr>
          <p:nvPr/>
        </p:nvPicPr>
        <p:blipFill>
          <a:blip r:embed="rId3" cstate="print"/>
          <a:srcRect/>
          <a:stretch>
            <a:fillRect/>
          </a:stretch>
        </p:blipFill>
        <p:spPr bwMode="auto">
          <a:xfrm>
            <a:off x="251520" y="2924944"/>
            <a:ext cx="8712968" cy="882778"/>
          </a:xfrm>
          <a:prstGeom prst="rect">
            <a:avLst/>
          </a:prstGeom>
          <a:noFill/>
          <a:ln w="9525">
            <a:noFill/>
            <a:miter lim="800000"/>
            <a:headEnd/>
            <a:tailEnd/>
          </a:ln>
        </p:spPr>
      </p:pic>
      <p:pic>
        <p:nvPicPr>
          <p:cNvPr id="5" name="Picture 10"/>
          <p:cNvPicPr>
            <a:picLocks noChangeAspect="1" noChangeArrowheads="1"/>
          </p:cNvPicPr>
          <p:nvPr/>
        </p:nvPicPr>
        <p:blipFill>
          <a:blip r:embed="rId4" cstate="print"/>
          <a:srcRect/>
          <a:stretch>
            <a:fillRect/>
          </a:stretch>
        </p:blipFill>
        <p:spPr bwMode="auto">
          <a:xfrm>
            <a:off x="7812360" y="5301208"/>
            <a:ext cx="1187624" cy="1378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print"/>
          <a:srcRect/>
          <a:stretch>
            <a:fillRect/>
          </a:stretch>
        </p:blipFill>
        <p:spPr bwMode="auto">
          <a:xfrm>
            <a:off x="7308304" y="0"/>
            <a:ext cx="1691680" cy="1556793"/>
          </a:xfrm>
          <a:prstGeom prst="rect">
            <a:avLst/>
          </a:prstGeom>
          <a:noFill/>
          <a:ln w="9525">
            <a:noFill/>
            <a:miter lim="800000"/>
            <a:headEnd/>
            <a:tailEnd/>
          </a:ln>
        </p:spPr>
      </p:pic>
      <p:pic>
        <p:nvPicPr>
          <p:cNvPr id="6147" name="Picture 3"/>
          <p:cNvPicPr>
            <a:picLocks noChangeAspect="1" noChangeArrowheads="1"/>
          </p:cNvPicPr>
          <p:nvPr/>
        </p:nvPicPr>
        <p:blipFill>
          <a:blip r:embed="rId3" cstate="print"/>
          <a:srcRect/>
          <a:stretch>
            <a:fillRect/>
          </a:stretch>
        </p:blipFill>
        <p:spPr bwMode="auto">
          <a:xfrm>
            <a:off x="0" y="1556792"/>
            <a:ext cx="9144000" cy="5301208"/>
          </a:xfrm>
          <a:prstGeom prst="rect">
            <a:avLst/>
          </a:prstGeom>
          <a:noFill/>
          <a:ln w="9525">
            <a:noFill/>
            <a:miter lim="800000"/>
            <a:headEnd/>
            <a:tailEnd/>
          </a:ln>
        </p:spPr>
      </p:pic>
      <p:sp>
        <p:nvSpPr>
          <p:cNvPr id="4" name="Title 1"/>
          <p:cNvSpPr>
            <a:spLocks noGrp="1"/>
          </p:cNvSpPr>
          <p:nvPr>
            <p:ph type="title"/>
          </p:nvPr>
        </p:nvSpPr>
        <p:spPr>
          <a:xfrm>
            <a:off x="914400" y="341784"/>
            <a:ext cx="7772400" cy="1143000"/>
          </a:xfrm>
        </p:spPr>
        <p:txBody>
          <a:bodyPr/>
          <a:lstStyle/>
          <a:p>
            <a:r>
              <a:rPr lang="en-CA" dirty="0" smtClean="0"/>
              <a:t>Company Overview</a:t>
            </a:r>
            <a:endParaRPr lang="en-CA"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sz="quarter" idx="1"/>
          </p:nvPr>
        </p:nvPicPr>
        <p:blipFill>
          <a:blip r:embed="rId3" cstate="print"/>
          <a:srcRect/>
          <a:stretch>
            <a:fillRect/>
          </a:stretch>
        </p:blipFill>
        <p:spPr bwMode="auto">
          <a:xfrm>
            <a:off x="1691680" y="1772816"/>
            <a:ext cx="5040560" cy="2881288"/>
          </a:xfrm>
          <a:prstGeom prst="rect">
            <a:avLst/>
          </a:prstGeom>
          <a:noFill/>
          <a:ln w="9525">
            <a:noFill/>
            <a:miter lim="800000"/>
            <a:headEnd/>
            <a:tailEnd/>
          </a:ln>
        </p:spPr>
      </p:pic>
      <p:sp>
        <p:nvSpPr>
          <p:cNvPr id="8" name="Content Placeholder 6"/>
          <p:cNvSpPr txBox="1">
            <a:spLocks/>
          </p:cNvSpPr>
          <p:nvPr/>
        </p:nvSpPr>
        <p:spPr>
          <a:xfrm>
            <a:off x="1691680" y="4797152"/>
            <a:ext cx="6120680" cy="1728192"/>
          </a:xfrm>
          <a:prstGeom prst="rect">
            <a:avLst/>
          </a:prstGeom>
        </p:spPr>
        <p:txBody>
          <a:bodyPr vert="horz">
            <a:normAutofit/>
          </a:bodyPr>
          <a:lstStyle/>
          <a:p>
            <a:pPr marL="274320" marR="0" lvl="0" indent="-274320" algn="l" defTabSz="914400" rtl="0" eaLnBrk="1" fontAlgn="auto" latinLnBrk="0" hangingPunct="1">
              <a:lnSpc>
                <a:spcPct val="100000"/>
              </a:lnSpc>
              <a:spcBef>
                <a:spcPts val="580"/>
              </a:spcBef>
              <a:spcAft>
                <a:spcPts val="0"/>
              </a:spcAft>
              <a:buClr>
                <a:schemeClr val="accent1"/>
              </a:buClr>
              <a:buSzPct val="85000"/>
              <a:buFont typeface="Wingdings 2"/>
              <a:buChar char=""/>
              <a:tabLst/>
              <a:defRPr/>
            </a:pPr>
            <a:endParaRPr kumimoji="0" lang="en-CA" sz="2600" b="0" i="0" u="none" strike="noStrike" kern="1200" cap="none" spc="0" normalizeH="0" baseline="0" noProof="0" dirty="0">
              <a:ln>
                <a:noFill/>
              </a:ln>
              <a:solidFill>
                <a:schemeClr val="tx1"/>
              </a:solidFill>
              <a:effectLst/>
              <a:uLnTx/>
              <a:uFillTx/>
              <a:latin typeface="+mn-lt"/>
              <a:ea typeface="+mn-ea"/>
              <a:cs typeface="+mn-cs"/>
            </a:endParaRPr>
          </a:p>
        </p:txBody>
      </p:sp>
      <p:sp>
        <p:nvSpPr>
          <p:cNvPr id="9" name="Content Placeholder 6"/>
          <p:cNvSpPr txBox="1">
            <a:spLocks/>
          </p:cNvSpPr>
          <p:nvPr/>
        </p:nvSpPr>
        <p:spPr>
          <a:xfrm>
            <a:off x="1331640" y="5057800"/>
            <a:ext cx="7812360" cy="1395536"/>
          </a:xfrm>
          <a:prstGeom prst="rect">
            <a:avLst/>
          </a:prstGeom>
        </p:spPr>
        <p:txBody>
          <a:bodyPr vert="horz">
            <a:normAutofit/>
          </a:bodyPr>
          <a:lstStyle/>
          <a:p>
            <a:pPr marL="274320" marR="0" lvl="0" indent="-274320" algn="l" defTabSz="914400" rtl="0" eaLnBrk="1" fontAlgn="auto" latinLnBrk="0" hangingPunct="1">
              <a:lnSpc>
                <a:spcPct val="100000"/>
              </a:lnSpc>
              <a:spcBef>
                <a:spcPts val="580"/>
              </a:spcBef>
              <a:spcAft>
                <a:spcPts val="0"/>
              </a:spcAft>
              <a:buClr>
                <a:schemeClr val="accent1"/>
              </a:buClr>
              <a:buSzPct val="85000"/>
              <a:buFont typeface="Wingdings 2"/>
              <a:buChar char=""/>
              <a:tabLst/>
              <a:defRPr/>
            </a:pPr>
            <a:r>
              <a:rPr lang="en-US" sz="2400" noProof="0" dirty="0" smtClean="0"/>
              <a:t>Founder: Tim Horton</a:t>
            </a:r>
          </a:p>
          <a:p>
            <a:pPr marL="274320" indent="-274320">
              <a:spcBef>
                <a:spcPts val="580"/>
              </a:spcBef>
              <a:buClr>
                <a:schemeClr val="accent1"/>
              </a:buClr>
              <a:buSzPct val="85000"/>
              <a:buFont typeface="Wingdings 2"/>
              <a:buChar char=""/>
            </a:pPr>
            <a:r>
              <a:rPr lang="en-CA" sz="2400" dirty="0" smtClean="0"/>
              <a:t>National Hockey League All-Star defenseman</a:t>
            </a:r>
          </a:p>
          <a:p>
            <a:pPr marL="274320" marR="0" lvl="0" indent="-274320" algn="l" defTabSz="914400" rtl="0" eaLnBrk="1" fontAlgn="auto" latinLnBrk="0" hangingPunct="1">
              <a:lnSpc>
                <a:spcPct val="100000"/>
              </a:lnSpc>
              <a:spcBef>
                <a:spcPts val="580"/>
              </a:spcBef>
              <a:spcAft>
                <a:spcPts val="0"/>
              </a:spcAft>
              <a:buClr>
                <a:schemeClr val="accent1"/>
              </a:buClr>
              <a:buSzPct val="85000"/>
              <a:buFont typeface="Wingdings 2"/>
              <a:buChar char=""/>
              <a:tabLst/>
              <a:defRPr/>
            </a:pPr>
            <a:endParaRPr lang="en-US" sz="2400" noProof="0" dirty="0" smtClean="0"/>
          </a:p>
          <a:p>
            <a:pPr marL="274320" marR="0" lvl="0" indent="-274320" algn="l" defTabSz="914400" rtl="0" eaLnBrk="1" fontAlgn="auto" latinLnBrk="0" hangingPunct="1">
              <a:lnSpc>
                <a:spcPct val="100000"/>
              </a:lnSpc>
              <a:spcBef>
                <a:spcPts val="580"/>
              </a:spcBef>
              <a:spcAft>
                <a:spcPts val="0"/>
              </a:spcAft>
              <a:buClr>
                <a:schemeClr val="accent1"/>
              </a:buClr>
              <a:buSzPct val="85000"/>
              <a:buFont typeface="Wingdings 2"/>
              <a:buChar char=""/>
              <a:tabLst/>
              <a:defRPr/>
            </a:pPr>
            <a:endParaRPr kumimoji="0" lang="en-CA" sz="2400" b="0" i="0" u="none" strike="noStrike" kern="1200" cap="none" spc="0" normalizeH="0" baseline="0" noProof="0" dirty="0">
              <a:ln>
                <a:noFill/>
              </a:ln>
              <a:solidFill>
                <a:schemeClr val="tx1"/>
              </a:solidFill>
              <a:effectLst/>
              <a:uLnTx/>
              <a:uFillTx/>
              <a:latin typeface="+mn-lt"/>
              <a:ea typeface="+mn-ea"/>
              <a:cs typeface="+mn-cs"/>
            </a:endParaRPr>
          </a:p>
        </p:txBody>
      </p:sp>
      <p:pic>
        <p:nvPicPr>
          <p:cNvPr id="10" name="Picture 3"/>
          <p:cNvPicPr>
            <a:picLocks noChangeAspect="1" noChangeArrowheads="1"/>
          </p:cNvPicPr>
          <p:nvPr/>
        </p:nvPicPr>
        <p:blipFill>
          <a:blip r:embed="rId4" cstate="print"/>
          <a:srcRect/>
          <a:stretch>
            <a:fillRect/>
          </a:stretch>
        </p:blipFill>
        <p:spPr bwMode="auto">
          <a:xfrm>
            <a:off x="8244408" y="5686734"/>
            <a:ext cx="648072" cy="877453"/>
          </a:xfrm>
          <a:prstGeom prst="rect">
            <a:avLst/>
          </a:prstGeom>
          <a:noFill/>
          <a:ln w="9525">
            <a:noFill/>
            <a:miter lim="800000"/>
            <a:headEnd/>
            <a:tailEnd/>
          </a:ln>
        </p:spPr>
      </p:pic>
      <p:sp>
        <p:nvSpPr>
          <p:cNvPr id="7" name="Title 1"/>
          <p:cNvSpPr txBox="1">
            <a:spLocks/>
          </p:cNvSpPr>
          <p:nvPr/>
        </p:nvSpPr>
        <p:spPr>
          <a:xfrm>
            <a:off x="914400" y="341784"/>
            <a:ext cx="7772400" cy="1143000"/>
          </a:xfrm>
          <a:prstGeom prst="rect">
            <a:avLst/>
          </a:prstGeom>
        </p:spPr>
        <p:txBody>
          <a:bodyPr bIns="91440" anchor="b"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smtClean="0">
                <a:ln>
                  <a:noFill/>
                </a:ln>
                <a:solidFill>
                  <a:schemeClr val="tx2"/>
                </a:solidFill>
                <a:effectLst/>
                <a:uLnTx/>
                <a:uFillTx/>
                <a:latin typeface="+mj-lt"/>
                <a:ea typeface="+mj-ea"/>
                <a:cs typeface="+mj-cs"/>
              </a:rPr>
              <a:t>Tim</a:t>
            </a:r>
            <a:r>
              <a:rPr kumimoji="0" lang="en-US" sz="4000" b="0" i="0" u="none" strike="noStrike" kern="1200" cap="none" spc="0" normalizeH="0" noProof="0" dirty="0" smtClean="0">
                <a:ln>
                  <a:noFill/>
                </a:ln>
                <a:solidFill>
                  <a:schemeClr val="tx2"/>
                </a:solidFill>
                <a:effectLst/>
                <a:uLnTx/>
                <a:uFillTx/>
                <a:latin typeface="+mj-lt"/>
                <a:ea typeface="+mj-ea"/>
                <a:cs typeface="+mj-cs"/>
              </a:rPr>
              <a:t> </a:t>
            </a:r>
            <a:r>
              <a:rPr kumimoji="0" lang="en-US" sz="4000" b="0" i="0" u="none" strike="noStrike" kern="1200" cap="none" spc="0" normalizeH="0" noProof="0" dirty="0" err="1" smtClean="0">
                <a:ln>
                  <a:noFill/>
                </a:ln>
                <a:solidFill>
                  <a:schemeClr val="tx2"/>
                </a:solidFill>
                <a:effectLst/>
                <a:uLnTx/>
                <a:uFillTx/>
                <a:latin typeface="+mj-lt"/>
                <a:ea typeface="+mj-ea"/>
                <a:cs typeface="+mj-cs"/>
              </a:rPr>
              <a:t>Hortons</a:t>
            </a:r>
            <a:r>
              <a:rPr kumimoji="0" lang="en-US" sz="4000" b="0" i="0" u="none" strike="noStrike" kern="1200" cap="none" spc="0" normalizeH="0" noProof="0" dirty="0" smtClean="0">
                <a:ln>
                  <a:noFill/>
                </a:ln>
                <a:solidFill>
                  <a:schemeClr val="tx2"/>
                </a:solidFill>
                <a:effectLst/>
                <a:uLnTx/>
                <a:uFillTx/>
                <a:latin typeface="+mj-lt"/>
                <a:ea typeface="+mj-ea"/>
                <a:cs typeface="+mj-cs"/>
              </a:rPr>
              <a:t> History</a:t>
            </a:r>
            <a:endParaRPr kumimoji="0" lang="en-CA" sz="4000" b="0" i="0" u="none" strike="noStrike" kern="1200" cap="none" spc="0" normalizeH="0" baseline="0" noProof="0" dirty="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quarter" idx="1"/>
          </p:nvPr>
        </p:nvSpPr>
        <p:spPr>
          <a:xfrm>
            <a:off x="1115616" y="1916832"/>
            <a:ext cx="7632848" cy="3672408"/>
          </a:xfrm>
        </p:spPr>
        <p:txBody>
          <a:bodyPr>
            <a:normAutofit/>
          </a:bodyPr>
          <a:lstStyle/>
          <a:p>
            <a:r>
              <a:rPr lang="en-CA" dirty="0" smtClean="0"/>
              <a:t>1964  First Tim </a:t>
            </a:r>
            <a:r>
              <a:rPr lang="en-CA" dirty="0" err="1" smtClean="0"/>
              <a:t>Hortons</a:t>
            </a:r>
            <a:r>
              <a:rPr lang="en-CA" dirty="0" smtClean="0"/>
              <a:t> opens</a:t>
            </a:r>
          </a:p>
          <a:p>
            <a:r>
              <a:rPr lang="en-CA" dirty="0" smtClean="0"/>
              <a:t>1995  Wendy’s purchased Tim </a:t>
            </a:r>
            <a:r>
              <a:rPr lang="en-CA" dirty="0" err="1" smtClean="0"/>
              <a:t>Hortons</a:t>
            </a:r>
            <a:endParaRPr lang="en-CA" dirty="0" smtClean="0"/>
          </a:p>
          <a:p>
            <a:r>
              <a:rPr lang="en-CA" dirty="0" smtClean="0"/>
              <a:t>2006, Tim </a:t>
            </a:r>
            <a:r>
              <a:rPr lang="en-CA" dirty="0" err="1" smtClean="0"/>
              <a:t>Hortons</a:t>
            </a:r>
            <a:r>
              <a:rPr lang="en-CA" dirty="0" smtClean="0"/>
              <a:t>  completes IPO becoming a standalone Canadian public company trading on the NYSE and TSX (THI)</a:t>
            </a:r>
          </a:p>
          <a:p>
            <a:endParaRPr lang="en-CA" dirty="0" smtClean="0"/>
          </a:p>
          <a:p>
            <a:pPr>
              <a:buNone/>
            </a:pPr>
            <a:endParaRPr lang="en-CA" dirty="0"/>
          </a:p>
        </p:txBody>
      </p:sp>
      <p:pic>
        <p:nvPicPr>
          <p:cNvPr id="6" name="Picture 3"/>
          <p:cNvPicPr>
            <a:picLocks noChangeAspect="1" noChangeArrowheads="1"/>
          </p:cNvPicPr>
          <p:nvPr/>
        </p:nvPicPr>
        <p:blipFill>
          <a:blip r:embed="rId3" cstate="print"/>
          <a:srcRect/>
          <a:stretch>
            <a:fillRect/>
          </a:stretch>
        </p:blipFill>
        <p:spPr bwMode="auto">
          <a:xfrm>
            <a:off x="8244408" y="5686734"/>
            <a:ext cx="648072" cy="877453"/>
          </a:xfrm>
          <a:prstGeom prst="rect">
            <a:avLst/>
          </a:prstGeom>
          <a:noFill/>
          <a:ln w="9525">
            <a:noFill/>
            <a:miter lim="800000"/>
            <a:headEnd/>
            <a:tailEnd/>
          </a:ln>
        </p:spPr>
      </p:pic>
      <p:sp>
        <p:nvSpPr>
          <p:cNvPr id="5" name="Title 4"/>
          <p:cNvSpPr>
            <a:spLocks noGrp="1"/>
          </p:cNvSpPr>
          <p:nvPr>
            <p:ph type="title"/>
          </p:nvPr>
        </p:nvSpPr>
        <p:spPr/>
        <p:txBody>
          <a:bodyPr/>
          <a:lstStyle/>
          <a:p>
            <a:r>
              <a:rPr lang="en-US" dirty="0" smtClean="0"/>
              <a:t>Tim </a:t>
            </a:r>
            <a:r>
              <a:rPr lang="en-US" dirty="0" err="1" smtClean="0"/>
              <a:t>Hortons</a:t>
            </a:r>
            <a:r>
              <a:rPr lang="en-US" dirty="0" smtClean="0"/>
              <a:t> History</a:t>
            </a:r>
            <a:endParaRPr lang="en-CA" dirty="0"/>
          </a:p>
        </p:txBody>
      </p:sp>
      <p:graphicFrame>
        <p:nvGraphicFramePr>
          <p:cNvPr id="10" name="Table 9"/>
          <p:cNvGraphicFramePr>
            <a:graphicFrameLocks noGrp="1"/>
          </p:cNvGraphicFramePr>
          <p:nvPr/>
        </p:nvGraphicFramePr>
        <p:xfrm>
          <a:off x="1115616" y="4581128"/>
          <a:ext cx="6912768" cy="1508760"/>
        </p:xfrm>
        <a:graphic>
          <a:graphicData uri="http://schemas.openxmlformats.org/drawingml/2006/table">
            <a:tbl>
              <a:tblPr firstRow="1" bandRow="1">
                <a:tableStyleId>{5C22544A-7EE6-4342-B048-85BDC9FD1C3A}</a:tableStyleId>
              </a:tblPr>
              <a:tblGrid>
                <a:gridCol w="3456384"/>
                <a:gridCol w="3456384"/>
              </a:tblGrid>
              <a:tr h="154816">
                <a:tc>
                  <a:txBody>
                    <a:bodyPr/>
                    <a:lstStyle/>
                    <a:p>
                      <a:pPr>
                        <a:buFont typeface="Arial" pitchFamily="34" charset="0"/>
                        <a:buNone/>
                      </a:pPr>
                      <a:r>
                        <a:rPr lang="en-US" sz="2000" dirty="0" smtClean="0"/>
                        <a:t>2012</a:t>
                      </a:r>
                      <a:endParaRPr lang="en-CA" sz="2000" dirty="0"/>
                    </a:p>
                  </a:txBody>
                  <a:tcPr/>
                </a:tc>
                <a:tc>
                  <a:txBody>
                    <a:bodyPr/>
                    <a:lstStyle/>
                    <a:p>
                      <a:r>
                        <a:rPr lang="en-US" sz="2000" dirty="0" smtClean="0"/>
                        <a:t>Number</a:t>
                      </a:r>
                      <a:r>
                        <a:rPr lang="en-US" sz="2000" baseline="0" dirty="0" smtClean="0"/>
                        <a:t> of Restaurants</a:t>
                      </a:r>
                      <a:endParaRPr lang="en-CA" sz="2000" dirty="0"/>
                    </a:p>
                  </a:txBody>
                  <a:tcPr/>
                </a:tc>
              </a:tr>
              <a:tr h="370840">
                <a:tc>
                  <a:txBody>
                    <a:bodyPr/>
                    <a:lstStyle/>
                    <a:p>
                      <a:r>
                        <a:rPr lang="en-US" dirty="0" smtClean="0"/>
                        <a:t>Canada</a:t>
                      </a:r>
                      <a:endParaRPr lang="en-CA" dirty="0"/>
                    </a:p>
                  </a:txBody>
                  <a:tcPr/>
                </a:tc>
                <a:tc>
                  <a:txBody>
                    <a:bodyPr/>
                    <a:lstStyle/>
                    <a:p>
                      <a:r>
                        <a:rPr lang="en-US" dirty="0" smtClean="0"/>
                        <a:t>3295</a:t>
                      </a:r>
                      <a:endParaRPr lang="en-CA" dirty="0"/>
                    </a:p>
                  </a:txBody>
                  <a:tcPr/>
                </a:tc>
              </a:tr>
              <a:tr h="370840">
                <a:tc>
                  <a:txBody>
                    <a:bodyPr/>
                    <a:lstStyle/>
                    <a:p>
                      <a:r>
                        <a:rPr lang="en-US" dirty="0" smtClean="0"/>
                        <a:t>United States</a:t>
                      </a:r>
                      <a:endParaRPr lang="en-CA" dirty="0"/>
                    </a:p>
                  </a:txBody>
                  <a:tcPr/>
                </a:tc>
                <a:tc>
                  <a:txBody>
                    <a:bodyPr/>
                    <a:lstStyle/>
                    <a:p>
                      <a:r>
                        <a:rPr lang="en-US" dirty="0" smtClean="0"/>
                        <a:t>714</a:t>
                      </a:r>
                      <a:endParaRPr lang="en-CA" dirty="0"/>
                    </a:p>
                  </a:txBody>
                  <a:tcPr/>
                </a:tc>
              </a:tr>
              <a:tr h="370840">
                <a:tc>
                  <a:txBody>
                    <a:bodyPr/>
                    <a:lstStyle/>
                    <a:p>
                      <a:r>
                        <a:rPr lang="en-US" dirty="0" smtClean="0"/>
                        <a:t>Gulf Cooperation</a:t>
                      </a:r>
                      <a:r>
                        <a:rPr lang="en-US" baseline="0" dirty="0" smtClean="0"/>
                        <a:t> Council</a:t>
                      </a:r>
                      <a:endParaRPr lang="en-CA" dirty="0"/>
                    </a:p>
                  </a:txBody>
                  <a:tcPr/>
                </a:tc>
                <a:tc>
                  <a:txBody>
                    <a:bodyPr/>
                    <a:lstStyle/>
                    <a:p>
                      <a:r>
                        <a:rPr lang="en-US" dirty="0" smtClean="0"/>
                        <a:t>5</a:t>
                      </a:r>
                      <a:endParaRPr lang="en-CA" dirty="0"/>
                    </a:p>
                  </a:txBody>
                  <a:tcPr/>
                </a:tc>
              </a:tr>
            </a:tbl>
          </a:graphicData>
        </a:graphic>
      </p:graphicFrame>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6"/>
          <p:cNvSpPr txBox="1">
            <a:spLocks/>
          </p:cNvSpPr>
          <p:nvPr/>
        </p:nvSpPr>
        <p:spPr>
          <a:xfrm>
            <a:off x="4932040" y="2996952"/>
            <a:ext cx="3754760" cy="3528392"/>
          </a:xfrm>
          <a:prstGeom prst="rect">
            <a:avLst/>
          </a:prstGeom>
        </p:spPr>
        <p:txBody>
          <a:bodyPr vert="horz">
            <a:normAutofit/>
          </a:bodyPr>
          <a:lstStyle/>
          <a:p>
            <a:pPr marL="274320" indent="-274320">
              <a:spcBef>
                <a:spcPts val="580"/>
              </a:spcBef>
              <a:buClr>
                <a:schemeClr val="accent1"/>
              </a:buClr>
              <a:buSzPct val="85000"/>
              <a:buFont typeface="Wingdings 2"/>
              <a:buChar char=""/>
            </a:pPr>
            <a:endParaRPr kumimoji="0" lang="en-CA" sz="28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0" name="Content Placeholder 6"/>
          <p:cNvSpPr txBox="1">
            <a:spLocks/>
          </p:cNvSpPr>
          <p:nvPr/>
        </p:nvSpPr>
        <p:spPr>
          <a:xfrm>
            <a:off x="457200" y="1700809"/>
            <a:ext cx="8229600" cy="1152127"/>
          </a:xfrm>
          <a:prstGeom prst="rect">
            <a:avLst/>
          </a:prstGeom>
        </p:spPr>
        <p:txBody>
          <a:bodyPr vert="horz">
            <a:normAutofit/>
          </a:bodyPr>
          <a:lstStyle/>
          <a:p>
            <a:pPr marL="274320" marR="0" lvl="0" indent="-274320" algn="l" defTabSz="914400" rtl="0" eaLnBrk="1" fontAlgn="auto" latinLnBrk="0" hangingPunct="1">
              <a:lnSpc>
                <a:spcPct val="100000"/>
              </a:lnSpc>
              <a:spcBef>
                <a:spcPts val="580"/>
              </a:spcBef>
              <a:spcAft>
                <a:spcPts val="0"/>
              </a:spcAft>
              <a:buClr>
                <a:schemeClr val="accent1"/>
              </a:buClr>
              <a:buSzPct val="85000"/>
              <a:buFont typeface="Wingdings 2"/>
              <a:buChar char=""/>
              <a:tabLst/>
              <a:defRPr/>
            </a:pPr>
            <a:r>
              <a:rPr kumimoji="0" lang="en-CA" sz="2600" b="0" i="0" u="none" strike="noStrike" kern="1200" cap="none" spc="0" normalizeH="0" baseline="0" noProof="0" dirty="0" smtClean="0">
                <a:ln>
                  <a:noFill/>
                </a:ln>
                <a:solidFill>
                  <a:schemeClr val="tx1"/>
                </a:solidFill>
                <a:effectLst/>
                <a:uLnTx/>
                <a:uFillTx/>
                <a:latin typeface="+mn-lt"/>
                <a:ea typeface="+mn-ea"/>
                <a:cs typeface="+mn-cs"/>
              </a:rPr>
              <a:t>Tim </a:t>
            </a:r>
            <a:r>
              <a:rPr kumimoji="0" lang="en-CA" sz="2600" b="0" i="0" u="none" strike="noStrike" kern="1200" cap="none" spc="0" normalizeH="0" baseline="0" noProof="0" dirty="0" err="1" smtClean="0">
                <a:ln>
                  <a:noFill/>
                </a:ln>
                <a:solidFill>
                  <a:schemeClr val="tx1"/>
                </a:solidFill>
                <a:effectLst/>
                <a:uLnTx/>
                <a:uFillTx/>
                <a:latin typeface="+mn-lt"/>
                <a:ea typeface="+mn-ea"/>
                <a:cs typeface="+mn-cs"/>
              </a:rPr>
              <a:t>Hortons</a:t>
            </a:r>
            <a:r>
              <a:rPr kumimoji="0" lang="en-CA" sz="2600" b="0" i="0" u="none" strike="noStrike" kern="1200" cap="none" spc="0" normalizeH="0" baseline="0" noProof="0" dirty="0" smtClean="0">
                <a:ln>
                  <a:noFill/>
                </a:ln>
                <a:solidFill>
                  <a:schemeClr val="tx1"/>
                </a:solidFill>
                <a:effectLst/>
                <a:uLnTx/>
                <a:uFillTx/>
                <a:latin typeface="+mn-lt"/>
                <a:ea typeface="+mn-ea"/>
                <a:cs typeface="+mn-cs"/>
              </a:rPr>
              <a:t> offers a wide menu of "Always Fresh" quality food and beverages:</a:t>
            </a:r>
          </a:p>
        </p:txBody>
      </p:sp>
      <p:pic>
        <p:nvPicPr>
          <p:cNvPr id="5122" name="Picture 2"/>
          <p:cNvPicPr>
            <a:picLocks noChangeAspect="1" noChangeArrowheads="1"/>
          </p:cNvPicPr>
          <p:nvPr/>
        </p:nvPicPr>
        <p:blipFill>
          <a:blip r:embed="rId3" cstate="print"/>
          <a:srcRect/>
          <a:stretch>
            <a:fillRect/>
          </a:stretch>
        </p:blipFill>
        <p:spPr bwMode="auto">
          <a:xfrm>
            <a:off x="4427984" y="2924944"/>
            <a:ext cx="3481072" cy="2592288"/>
          </a:xfrm>
          <a:prstGeom prst="rect">
            <a:avLst/>
          </a:prstGeom>
          <a:noFill/>
          <a:ln w="9525">
            <a:noFill/>
            <a:miter lim="800000"/>
            <a:headEnd/>
            <a:tailEnd/>
          </a:ln>
        </p:spPr>
      </p:pic>
      <p:pic>
        <p:nvPicPr>
          <p:cNvPr id="5123" name="Picture 3"/>
          <p:cNvPicPr>
            <a:picLocks noChangeAspect="1" noChangeArrowheads="1"/>
          </p:cNvPicPr>
          <p:nvPr/>
        </p:nvPicPr>
        <p:blipFill>
          <a:blip r:embed="rId4" cstate="print"/>
          <a:srcRect/>
          <a:stretch>
            <a:fillRect/>
          </a:stretch>
        </p:blipFill>
        <p:spPr bwMode="auto">
          <a:xfrm>
            <a:off x="755576" y="2924944"/>
            <a:ext cx="3312368" cy="2592288"/>
          </a:xfrm>
          <a:prstGeom prst="rect">
            <a:avLst/>
          </a:prstGeom>
          <a:noFill/>
          <a:ln w="9525">
            <a:noFill/>
            <a:miter lim="800000"/>
            <a:headEnd/>
            <a:tailEnd/>
          </a:ln>
        </p:spPr>
      </p:pic>
      <p:pic>
        <p:nvPicPr>
          <p:cNvPr id="9" name="Picture 3"/>
          <p:cNvPicPr>
            <a:picLocks noChangeAspect="1" noChangeArrowheads="1"/>
          </p:cNvPicPr>
          <p:nvPr/>
        </p:nvPicPr>
        <p:blipFill>
          <a:blip r:embed="rId5" cstate="print"/>
          <a:srcRect/>
          <a:stretch>
            <a:fillRect/>
          </a:stretch>
        </p:blipFill>
        <p:spPr bwMode="auto">
          <a:xfrm>
            <a:off x="8244408" y="5686734"/>
            <a:ext cx="648072" cy="877453"/>
          </a:xfrm>
          <a:prstGeom prst="rect">
            <a:avLst/>
          </a:prstGeom>
          <a:noFill/>
          <a:ln w="9525">
            <a:noFill/>
            <a:miter lim="800000"/>
            <a:headEnd/>
            <a:tailEnd/>
          </a:ln>
        </p:spPr>
      </p:pic>
      <p:sp>
        <p:nvSpPr>
          <p:cNvPr id="11" name="Title 10"/>
          <p:cNvSpPr>
            <a:spLocks noGrp="1"/>
          </p:cNvSpPr>
          <p:nvPr>
            <p:ph type="title"/>
          </p:nvPr>
        </p:nvSpPr>
        <p:spPr/>
        <p:txBody>
          <a:bodyPr/>
          <a:lstStyle/>
          <a:p>
            <a:r>
              <a:rPr lang="en-US" dirty="0" smtClean="0"/>
              <a:t>Products</a:t>
            </a:r>
            <a:endParaRPr lang="en-CA" dirty="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quarter" idx="1"/>
          </p:nvPr>
        </p:nvSpPr>
        <p:spPr>
          <a:xfrm>
            <a:off x="251520" y="2636912"/>
            <a:ext cx="8496944" cy="2808312"/>
          </a:xfrm>
        </p:spPr>
        <p:txBody>
          <a:bodyPr>
            <a:normAutofit/>
          </a:bodyPr>
          <a:lstStyle/>
          <a:p>
            <a:pPr>
              <a:buNone/>
            </a:pPr>
            <a:r>
              <a:rPr lang="en-CA" dirty="0" smtClean="0"/>
              <a:t>	“Our guiding mission is to deliver superior quality products and services for our guests and communities through leadership, innovation and partnerships. Our vision is to be the quality leader in everything we do.”</a:t>
            </a:r>
            <a:endParaRPr lang="en-CA" dirty="0"/>
          </a:p>
        </p:txBody>
      </p:sp>
      <p:pic>
        <p:nvPicPr>
          <p:cNvPr id="6" name="Picture 3"/>
          <p:cNvPicPr>
            <a:picLocks noChangeAspect="1" noChangeArrowheads="1"/>
          </p:cNvPicPr>
          <p:nvPr/>
        </p:nvPicPr>
        <p:blipFill>
          <a:blip r:embed="rId3" cstate="print"/>
          <a:srcRect/>
          <a:stretch>
            <a:fillRect/>
          </a:stretch>
        </p:blipFill>
        <p:spPr bwMode="auto">
          <a:xfrm>
            <a:off x="8244408" y="5686734"/>
            <a:ext cx="648072" cy="877453"/>
          </a:xfrm>
          <a:prstGeom prst="rect">
            <a:avLst/>
          </a:prstGeom>
          <a:noFill/>
          <a:ln w="9525">
            <a:noFill/>
            <a:miter lim="800000"/>
            <a:headEnd/>
            <a:tailEnd/>
          </a:ln>
        </p:spPr>
      </p:pic>
      <p:sp>
        <p:nvSpPr>
          <p:cNvPr id="5" name="Title 4"/>
          <p:cNvSpPr>
            <a:spLocks noGrp="1"/>
          </p:cNvSpPr>
          <p:nvPr>
            <p:ph type="title"/>
          </p:nvPr>
        </p:nvSpPr>
        <p:spPr/>
        <p:txBody>
          <a:bodyPr/>
          <a:lstStyle/>
          <a:p>
            <a:r>
              <a:rPr lang="en-US" dirty="0" smtClean="0"/>
              <a:t>Mission Statement</a:t>
            </a:r>
            <a:endParaRPr lang="en-CA" dirty="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6"/>
          <p:cNvSpPr txBox="1">
            <a:spLocks/>
          </p:cNvSpPr>
          <p:nvPr/>
        </p:nvSpPr>
        <p:spPr>
          <a:xfrm>
            <a:off x="4572000" y="4149080"/>
            <a:ext cx="4042792" cy="2376263"/>
          </a:xfrm>
          <a:prstGeom prst="rect">
            <a:avLst/>
          </a:prstGeom>
        </p:spPr>
        <p:txBody>
          <a:bodyPr vert="horz">
            <a:normAutofit/>
          </a:bodyPr>
          <a:lstStyle/>
          <a:p>
            <a:pPr marL="274320" marR="0" lvl="0" indent="-274320" algn="l" defTabSz="914400" rtl="0" eaLnBrk="1" fontAlgn="auto" latinLnBrk="0" hangingPunct="1">
              <a:lnSpc>
                <a:spcPct val="100000"/>
              </a:lnSpc>
              <a:spcBef>
                <a:spcPts val="580"/>
              </a:spcBef>
              <a:spcAft>
                <a:spcPts val="0"/>
              </a:spcAft>
              <a:buClr>
                <a:schemeClr val="accent1"/>
              </a:buClr>
              <a:buSzPct val="85000"/>
              <a:buFont typeface="Wingdings 2"/>
              <a:buChar char=""/>
              <a:tabLst/>
              <a:defRPr/>
            </a:pPr>
            <a:endParaRPr lang="en-US" sz="2600" dirty="0" smtClean="0"/>
          </a:p>
        </p:txBody>
      </p:sp>
      <p:pic>
        <p:nvPicPr>
          <p:cNvPr id="4098" name="Picture 2"/>
          <p:cNvPicPr>
            <a:picLocks noChangeAspect="1" noChangeArrowheads="1"/>
          </p:cNvPicPr>
          <p:nvPr/>
        </p:nvPicPr>
        <p:blipFill>
          <a:blip r:embed="rId3" cstate="print"/>
          <a:srcRect/>
          <a:stretch>
            <a:fillRect/>
          </a:stretch>
        </p:blipFill>
        <p:spPr bwMode="auto">
          <a:xfrm>
            <a:off x="899592" y="1628800"/>
            <a:ext cx="6835474" cy="4448129"/>
          </a:xfrm>
          <a:prstGeom prst="rect">
            <a:avLst/>
          </a:prstGeom>
          <a:noFill/>
          <a:ln w="9525">
            <a:noFill/>
            <a:miter lim="800000"/>
            <a:headEnd/>
            <a:tailEnd/>
          </a:ln>
        </p:spPr>
      </p:pic>
      <p:pic>
        <p:nvPicPr>
          <p:cNvPr id="7" name="Picture 3"/>
          <p:cNvPicPr>
            <a:picLocks noChangeAspect="1" noChangeArrowheads="1"/>
          </p:cNvPicPr>
          <p:nvPr/>
        </p:nvPicPr>
        <p:blipFill>
          <a:blip r:embed="rId4" cstate="print"/>
          <a:srcRect/>
          <a:stretch>
            <a:fillRect/>
          </a:stretch>
        </p:blipFill>
        <p:spPr bwMode="auto">
          <a:xfrm>
            <a:off x="8244408" y="5686734"/>
            <a:ext cx="648072" cy="877453"/>
          </a:xfrm>
          <a:prstGeom prst="rect">
            <a:avLst/>
          </a:prstGeom>
          <a:noFill/>
          <a:ln w="9525">
            <a:noFill/>
            <a:miter lim="800000"/>
            <a:headEnd/>
            <a:tailEnd/>
          </a:ln>
        </p:spPr>
      </p:pic>
      <p:sp>
        <p:nvSpPr>
          <p:cNvPr id="8" name="Title 7"/>
          <p:cNvSpPr>
            <a:spLocks noGrp="1"/>
          </p:cNvSpPr>
          <p:nvPr>
            <p:ph type="title"/>
          </p:nvPr>
        </p:nvSpPr>
        <p:spPr/>
        <p:txBody>
          <a:bodyPr/>
          <a:lstStyle/>
          <a:p>
            <a:r>
              <a:rPr lang="en-US" dirty="0" smtClean="0"/>
              <a:t>Primary Business Model</a:t>
            </a:r>
            <a:endParaRPr lang="en-CA" dirty="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quarter" idx="1"/>
          </p:nvPr>
        </p:nvSpPr>
        <p:spPr>
          <a:xfrm>
            <a:off x="251520" y="2204864"/>
            <a:ext cx="8892480" cy="2880319"/>
          </a:xfrm>
        </p:spPr>
        <p:txBody>
          <a:bodyPr>
            <a:normAutofit/>
          </a:bodyPr>
          <a:lstStyle/>
          <a:p>
            <a:pPr marL="457200" indent="-457200">
              <a:buFont typeface="+mj-lt"/>
              <a:buAutoNum type="arabicPeriod"/>
            </a:pPr>
            <a:endParaRPr lang="en-CA" sz="2200" dirty="0" smtClean="0"/>
          </a:p>
          <a:p>
            <a:pPr marL="457200" indent="-457200">
              <a:buFont typeface="+mj-lt"/>
              <a:buAutoNum type="arabicPeriod"/>
            </a:pPr>
            <a:r>
              <a:rPr lang="en-CA" sz="2200" dirty="0" smtClean="0"/>
              <a:t>Increasing same-store sales via marketing and menu opportunities</a:t>
            </a:r>
          </a:p>
          <a:p>
            <a:pPr marL="457200" indent="-457200">
              <a:buFont typeface="+mj-lt"/>
              <a:buAutoNum type="arabicPeriod"/>
            </a:pPr>
            <a:r>
              <a:rPr lang="en-CA" sz="2200" dirty="0" smtClean="0"/>
              <a:t>Investing to build our scale and brand in new and existing markets</a:t>
            </a:r>
          </a:p>
          <a:p>
            <a:pPr marL="457200" indent="-457200">
              <a:buFont typeface="+mj-lt"/>
              <a:buAutoNum type="arabicPeriod"/>
            </a:pPr>
            <a:r>
              <a:rPr lang="en-CA" sz="2200" dirty="0" smtClean="0"/>
              <a:t>Leveraging core business strengths and the franchise system</a:t>
            </a:r>
          </a:p>
          <a:p>
            <a:pPr marL="457200" indent="-457200">
              <a:buFont typeface="+mj-lt"/>
              <a:buAutoNum type="arabicPeriod"/>
            </a:pPr>
            <a:r>
              <a:rPr lang="en-CA" sz="2200" dirty="0" smtClean="0"/>
              <a:t>Growing differently in ways we have not grown before</a:t>
            </a:r>
          </a:p>
          <a:p>
            <a:pPr marL="457200" indent="-457200">
              <a:buFont typeface="+mj-lt"/>
              <a:buAutoNum type="arabicPeriod"/>
            </a:pPr>
            <a:endParaRPr lang="en-CA" sz="2200" dirty="0"/>
          </a:p>
        </p:txBody>
      </p:sp>
      <p:sp>
        <p:nvSpPr>
          <p:cNvPr id="6" name="Content Placeholder 6"/>
          <p:cNvSpPr txBox="1">
            <a:spLocks/>
          </p:cNvSpPr>
          <p:nvPr/>
        </p:nvSpPr>
        <p:spPr>
          <a:xfrm>
            <a:off x="4572000" y="4149080"/>
            <a:ext cx="4042792" cy="2376263"/>
          </a:xfrm>
          <a:prstGeom prst="rect">
            <a:avLst/>
          </a:prstGeom>
        </p:spPr>
        <p:txBody>
          <a:bodyPr vert="horz">
            <a:normAutofit/>
          </a:bodyPr>
          <a:lstStyle/>
          <a:p>
            <a:pPr marL="274320" marR="0" lvl="0" indent="-274320" algn="l" defTabSz="914400" rtl="0" eaLnBrk="1" fontAlgn="auto" latinLnBrk="0" hangingPunct="1">
              <a:lnSpc>
                <a:spcPct val="100000"/>
              </a:lnSpc>
              <a:spcBef>
                <a:spcPts val="580"/>
              </a:spcBef>
              <a:spcAft>
                <a:spcPts val="0"/>
              </a:spcAft>
              <a:buClr>
                <a:schemeClr val="accent1"/>
              </a:buClr>
              <a:buSzPct val="85000"/>
              <a:buFont typeface="Wingdings 2"/>
              <a:buChar char=""/>
              <a:tabLst/>
              <a:defRPr/>
            </a:pPr>
            <a:endParaRPr lang="en-US" sz="2600" dirty="0" smtClean="0"/>
          </a:p>
        </p:txBody>
      </p:sp>
      <p:pic>
        <p:nvPicPr>
          <p:cNvPr id="8" name="Picture 3"/>
          <p:cNvPicPr>
            <a:picLocks noChangeAspect="1" noChangeArrowheads="1"/>
          </p:cNvPicPr>
          <p:nvPr/>
        </p:nvPicPr>
        <p:blipFill>
          <a:blip r:embed="rId3" cstate="print"/>
          <a:srcRect/>
          <a:stretch>
            <a:fillRect/>
          </a:stretch>
        </p:blipFill>
        <p:spPr bwMode="auto">
          <a:xfrm>
            <a:off x="8244408" y="5686734"/>
            <a:ext cx="648072" cy="877453"/>
          </a:xfrm>
          <a:prstGeom prst="rect">
            <a:avLst/>
          </a:prstGeom>
          <a:noFill/>
          <a:ln w="9525">
            <a:noFill/>
            <a:miter lim="800000"/>
            <a:headEnd/>
            <a:tailEnd/>
          </a:ln>
        </p:spPr>
      </p:pic>
      <p:sp>
        <p:nvSpPr>
          <p:cNvPr id="9" name="Title 8"/>
          <p:cNvSpPr>
            <a:spLocks noGrp="1"/>
          </p:cNvSpPr>
          <p:nvPr>
            <p:ph type="title"/>
          </p:nvPr>
        </p:nvSpPr>
        <p:spPr/>
        <p:txBody>
          <a:bodyPr/>
          <a:lstStyle/>
          <a:p>
            <a:r>
              <a:rPr lang="en-US" dirty="0" smtClean="0"/>
              <a:t>Growth Strategy 2010 - 2013</a:t>
            </a:r>
            <a:endParaRPr lang="en-CA"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Soft Drink Industry</a:t>
            </a:r>
            <a:endParaRPr lang="en-CA" dirty="0"/>
          </a:p>
        </p:txBody>
      </p:sp>
      <p:sp>
        <p:nvSpPr>
          <p:cNvPr id="3" name="Content Placeholder 2"/>
          <p:cNvSpPr>
            <a:spLocks noGrp="1"/>
          </p:cNvSpPr>
          <p:nvPr>
            <p:ph sz="quarter" idx="1"/>
          </p:nvPr>
        </p:nvSpPr>
        <p:spPr/>
        <p:txBody>
          <a:bodyPr/>
          <a:lstStyle/>
          <a:p>
            <a:r>
              <a:rPr lang="en-US" altLang="zh-CN" dirty="0">
                <a:ea typeface="宋体" pitchFamily="2" charset="-122"/>
              </a:rPr>
              <a:t>Industry Major </a:t>
            </a:r>
            <a:r>
              <a:rPr lang="en-US" altLang="zh-CN" dirty="0" smtClean="0">
                <a:ea typeface="宋体" pitchFamily="2" charset="-122"/>
              </a:rPr>
              <a:t>Players (Top 10 Soft Drink Companies in US)</a:t>
            </a:r>
          </a:p>
          <a:p>
            <a:pPr marL="0" indent="0">
              <a:buNone/>
            </a:pPr>
            <a:endParaRPr lang="en-CA" dirty="0"/>
          </a:p>
        </p:txBody>
      </p:sp>
      <p:graphicFrame>
        <p:nvGraphicFramePr>
          <p:cNvPr id="4" name="Table 3"/>
          <p:cNvGraphicFramePr>
            <a:graphicFrameLocks noGrp="1"/>
          </p:cNvGraphicFramePr>
          <p:nvPr>
            <p:extLst>
              <p:ext uri="{D42A27DB-BD31-4B8C-83A1-F6EECF244321}">
                <p14:modId xmlns:p14="http://schemas.microsoft.com/office/powerpoint/2010/main" xmlns="" val="3800330913"/>
              </p:ext>
            </p:extLst>
          </p:nvPr>
        </p:nvGraphicFramePr>
        <p:xfrm>
          <a:off x="1691680" y="2420888"/>
          <a:ext cx="5352256" cy="4195004"/>
        </p:xfrm>
        <a:graphic>
          <a:graphicData uri="http://schemas.openxmlformats.org/drawingml/2006/table">
            <a:tbl>
              <a:tblPr firstRow="1" bandRow="1">
                <a:tableStyleId>{5C22544A-7EE6-4342-B048-85BDC9FD1C3A}</a:tableStyleId>
              </a:tblPr>
              <a:tblGrid>
                <a:gridCol w="2676128"/>
                <a:gridCol w="2676128"/>
              </a:tblGrid>
              <a:tr h="263856">
                <a:tc>
                  <a:txBody>
                    <a:bodyPr/>
                    <a:lstStyle/>
                    <a:p>
                      <a:pPr algn="ctr"/>
                      <a:r>
                        <a:rPr lang="en-US" sz="1600" b="1" dirty="0" smtClean="0"/>
                        <a:t>Rank Companies</a:t>
                      </a:r>
                      <a:endParaRPr lang="en-CA" sz="1600" b="1" dirty="0"/>
                    </a:p>
                  </a:txBody>
                  <a:tcPr/>
                </a:tc>
                <a:tc>
                  <a:txBody>
                    <a:bodyPr/>
                    <a:lstStyle/>
                    <a:p>
                      <a:pPr algn="ctr"/>
                      <a:r>
                        <a:rPr lang="en-US" sz="1600" b="1" dirty="0" smtClean="0"/>
                        <a:t>Market Share (%)</a:t>
                      </a:r>
                      <a:endParaRPr lang="en-CA" sz="1600" b="1" dirty="0"/>
                    </a:p>
                  </a:txBody>
                  <a:tcPr/>
                </a:tc>
              </a:tr>
              <a:tr h="263856">
                <a:tc>
                  <a:txBody>
                    <a:bodyPr/>
                    <a:lstStyle/>
                    <a:p>
                      <a:pPr algn="ctr"/>
                      <a:r>
                        <a:rPr lang="en-US" sz="1600" b="1" dirty="0" smtClean="0"/>
                        <a:t>1. Coca-Cola Co.</a:t>
                      </a:r>
                      <a:endParaRPr lang="en-CA" sz="1600" b="1" dirty="0"/>
                    </a:p>
                  </a:txBody>
                  <a:tcPr>
                    <a:solidFill>
                      <a:srgbClr val="FFC000"/>
                    </a:solidFill>
                  </a:tcPr>
                </a:tc>
                <a:tc>
                  <a:txBody>
                    <a:bodyPr/>
                    <a:lstStyle/>
                    <a:p>
                      <a:pPr algn="ctr"/>
                      <a:r>
                        <a:rPr lang="en-US" sz="1600" b="1" dirty="0" smtClean="0"/>
                        <a:t>42.0</a:t>
                      </a:r>
                      <a:endParaRPr lang="en-CA" sz="1600" b="1" dirty="0"/>
                    </a:p>
                  </a:txBody>
                  <a:tcPr>
                    <a:solidFill>
                      <a:srgbClr val="FFC000"/>
                    </a:solidFill>
                  </a:tcPr>
                </a:tc>
              </a:tr>
              <a:tr h="263856">
                <a:tc>
                  <a:txBody>
                    <a:bodyPr/>
                    <a:lstStyle/>
                    <a:p>
                      <a:pPr algn="ctr"/>
                      <a:r>
                        <a:rPr lang="en-US" sz="1600" b="1" dirty="0" smtClean="0"/>
                        <a:t>2. PepsiCo</a:t>
                      </a:r>
                      <a:endParaRPr lang="en-CA" sz="1600" b="1" dirty="0"/>
                    </a:p>
                  </a:txBody>
                  <a:tcPr/>
                </a:tc>
                <a:tc>
                  <a:txBody>
                    <a:bodyPr/>
                    <a:lstStyle/>
                    <a:p>
                      <a:pPr algn="ctr"/>
                      <a:r>
                        <a:rPr lang="en-US" sz="1600" b="1" dirty="0" smtClean="0"/>
                        <a:t>29.3</a:t>
                      </a:r>
                      <a:endParaRPr lang="en-CA" sz="1600" b="1" dirty="0"/>
                    </a:p>
                  </a:txBody>
                  <a:tcPr/>
                </a:tc>
              </a:tr>
              <a:tr h="466822">
                <a:tc>
                  <a:txBody>
                    <a:bodyPr/>
                    <a:lstStyle/>
                    <a:p>
                      <a:pPr algn="ctr"/>
                      <a:r>
                        <a:rPr lang="en-US" sz="1600" b="1" dirty="0" smtClean="0"/>
                        <a:t>3. </a:t>
                      </a:r>
                      <a:r>
                        <a:rPr lang="en-US" sz="1600" b="1" dirty="0" err="1" smtClean="0"/>
                        <a:t>Dr</a:t>
                      </a:r>
                      <a:r>
                        <a:rPr lang="en-US" sz="1600" b="1" dirty="0" smtClean="0"/>
                        <a:t> </a:t>
                      </a:r>
                      <a:r>
                        <a:rPr lang="en-US" sz="1600" b="1" dirty="0" err="1" smtClean="0"/>
                        <a:t>PepperSnapple</a:t>
                      </a:r>
                      <a:endParaRPr lang="en-CA" sz="1600" b="1" dirty="0"/>
                    </a:p>
                  </a:txBody>
                  <a:tcPr/>
                </a:tc>
                <a:tc>
                  <a:txBody>
                    <a:bodyPr/>
                    <a:lstStyle/>
                    <a:p>
                      <a:pPr algn="ctr"/>
                      <a:r>
                        <a:rPr lang="en-US" sz="1600" b="1" dirty="0" smtClean="0"/>
                        <a:t>16.7</a:t>
                      </a:r>
                      <a:endParaRPr lang="en-CA" sz="1600" b="1" dirty="0"/>
                    </a:p>
                  </a:txBody>
                  <a:tcPr/>
                </a:tc>
              </a:tr>
              <a:tr h="263856">
                <a:tc>
                  <a:txBody>
                    <a:bodyPr/>
                    <a:lstStyle/>
                    <a:p>
                      <a:pPr algn="ctr"/>
                      <a:r>
                        <a:rPr lang="en-US" sz="1600" b="1" dirty="0" smtClean="0"/>
                        <a:t>4.Cott Corp.</a:t>
                      </a:r>
                      <a:endParaRPr lang="en-CA" sz="1600" b="1" dirty="0"/>
                    </a:p>
                  </a:txBody>
                  <a:tcPr/>
                </a:tc>
                <a:tc>
                  <a:txBody>
                    <a:bodyPr/>
                    <a:lstStyle/>
                    <a:p>
                      <a:pPr algn="ctr"/>
                      <a:r>
                        <a:rPr lang="en-US" sz="1600" b="1" dirty="0" smtClean="0"/>
                        <a:t>4.8</a:t>
                      </a:r>
                      <a:endParaRPr lang="en-CA" sz="1600" b="1" dirty="0"/>
                    </a:p>
                  </a:txBody>
                  <a:tcPr/>
                </a:tc>
              </a:tr>
              <a:tr h="466822">
                <a:tc>
                  <a:txBody>
                    <a:bodyPr/>
                    <a:lstStyle/>
                    <a:p>
                      <a:pPr algn="ctr"/>
                      <a:r>
                        <a:rPr lang="en-US" sz="1600" b="1" dirty="0" smtClean="0"/>
                        <a:t>5. National Beverage</a:t>
                      </a:r>
                      <a:endParaRPr lang="en-CA" sz="1600" b="1" dirty="0"/>
                    </a:p>
                  </a:txBody>
                  <a:tcPr/>
                </a:tc>
                <a:tc>
                  <a:txBody>
                    <a:bodyPr/>
                    <a:lstStyle/>
                    <a:p>
                      <a:pPr algn="ctr"/>
                      <a:r>
                        <a:rPr lang="en-US" sz="1600" b="1" dirty="0" smtClean="0"/>
                        <a:t>2.8</a:t>
                      </a:r>
                      <a:endParaRPr lang="en-CA" sz="1600" b="1" dirty="0"/>
                    </a:p>
                  </a:txBody>
                  <a:tcPr/>
                </a:tc>
              </a:tr>
              <a:tr h="263856">
                <a:tc>
                  <a:txBody>
                    <a:bodyPr/>
                    <a:lstStyle/>
                    <a:p>
                      <a:pPr algn="ctr"/>
                      <a:r>
                        <a:rPr lang="en-US" sz="1600" b="1" dirty="0" smtClean="0"/>
                        <a:t>6. Hansen Natural</a:t>
                      </a:r>
                      <a:endParaRPr lang="en-CA" sz="1600" b="1" dirty="0"/>
                    </a:p>
                  </a:txBody>
                  <a:tcPr/>
                </a:tc>
                <a:tc>
                  <a:txBody>
                    <a:bodyPr/>
                    <a:lstStyle/>
                    <a:p>
                      <a:pPr algn="ctr"/>
                      <a:r>
                        <a:rPr lang="en-US" sz="1600" b="1" dirty="0" smtClean="0"/>
                        <a:t>1.0</a:t>
                      </a:r>
                      <a:endParaRPr lang="en-CA" sz="1600" b="1" dirty="0"/>
                    </a:p>
                  </a:txBody>
                  <a:tcPr/>
                </a:tc>
              </a:tr>
              <a:tr h="263856">
                <a:tc>
                  <a:txBody>
                    <a:bodyPr/>
                    <a:lstStyle/>
                    <a:p>
                      <a:pPr algn="ctr"/>
                      <a:r>
                        <a:rPr lang="en-US" sz="1600" b="1" dirty="0" smtClean="0"/>
                        <a:t>7. Red Bull</a:t>
                      </a:r>
                      <a:endParaRPr lang="en-CA" sz="1600" b="1" dirty="0"/>
                    </a:p>
                  </a:txBody>
                  <a:tcPr/>
                </a:tc>
                <a:tc>
                  <a:txBody>
                    <a:bodyPr/>
                    <a:lstStyle/>
                    <a:p>
                      <a:pPr algn="ctr"/>
                      <a:r>
                        <a:rPr lang="en-US" sz="1600" b="1" dirty="0" smtClean="0"/>
                        <a:t>0.8</a:t>
                      </a:r>
                      <a:endParaRPr lang="en-CA" sz="1600" b="1" dirty="0"/>
                    </a:p>
                  </a:txBody>
                  <a:tcPr/>
                </a:tc>
              </a:tr>
              <a:tr h="263856">
                <a:tc>
                  <a:txBody>
                    <a:bodyPr/>
                    <a:lstStyle/>
                    <a:p>
                      <a:pPr algn="ctr"/>
                      <a:r>
                        <a:rPr lang="en-US" sz="1600" b="1" dirty="0" smtClean="0"/>
                        <a:t>8. Big Red</a:t>
                      </a:r>
                      <a:endParaRPr lang="en-CA" sz="1600" b="1" dirty="0"/>
                    </a:p>
                  </a:txBody>
                  <a:tcPr/>
                </a:tc>
                <a:tc>
                  <a:txBody>
                    <a:bodyPr/>
                    <a:lstStyle/>
                    <a:p>
                      <a:pPr algn="ctr"/>
                      <a:r>
                        <a:rPr lang="en-US" sz="1600" b="1" dirty="0" smtClean="0"/>
                        <a:t>0.5</a:t>
                      </a:r>
                      <a:endParaRPr lang="en-CA" sz="1600" b="1" dirty="0"/>
                    </a:p>
                  </a:txBody>
                  <a:tcPr/>
                </a:tc>
              </a:tr>
              <a:tr h="263856">
                <a:tc>
                  <a:txBody>
                    <a:bodyPr/>
                    <a:lstStyle/>
                    <a:p>
                      <a:pPr algn="ctr"/>
                      <a:r>
                        <a:rPr lang="en-US" sz="1600" b="1" dirty="0" smtClean="0"/>
                        <a:t>9. </a:t>
                      </a:r>
                      <a:r>
                        <a:rPr lang="en-US" sz="1600" b="1" dirty="0" err="1" smtClean="0"/>
                        <a:t>Rockstar</a:t>
                      </a:r>
                      <a:endParaRPr lang="en-CA" sz="1600" b="1" dirty="0"/>
                    </a:p>
                  </a:txBody>
                  <a:tcPr/>
                </a:tc>
                <a:tc>
                  <a:txBody>
                    <a:bodyPr/>
                    <a:lstStyle/>
                    <a:p>
                      <a:pPr algn="ctr"/>
                      <a:r>
                        <a:rPr lang="en-US" sz="1600" b="1" dirty="0" smtClean="0"/>
                        <a:t>0.5</a:t>
                      </a:r>
                      <a:endParaRPr lang="en-CA" sz="1600" b="1" dirty="0"/>
                    </a:p>
                  </a:txBody>
                  <a:tcPr/>
                </a:tc>
              </a:tr>
              <a:tr h="466822">
                <a:tc>
                  <a:txBody>
                    <a:bodyPr/>
                    <a:lstStyle/>
                    <a:p>
                      <a:pPr algn="ctr"/>
                      <a:r>
                        <a:rPr lang="en-US" sz="1600" b="1" dirty="0" smtClean="0"/>
                        <a:t>10. Private label</a:t>
                      </a:r>
                      <a:r>
                        <a:rPr lang="en-US" sz="1600" b="1" baseline="0" dirty="0" smtClean="0"/>
                        <a:t> and other</a:t>
                      </a:r>
                      <a:endParaRPr lang="en-CA" sz="1600" b="1" dirty="0"/>
                    </a:p>
                  </a:txBody>
                  <a:tcPr/>
                </a:tc>
                <a:tc>
                  <a:txBody>
                    <a:bodyPr/>
                    <a:lstStyle/>
                    <a:p>
                      <a:pPr algn="ctr"/>
                      <a:r>
                        <a:rPr lang="en-US" sz="1600" b="1" dirty="0" smtClean="0"/>
                        <a:t>1.6</a:t>
                      </a:r>
                      <a:endParaRPr lang="en-CA" sz="1600" b="1" dirty="0"/>
                    </a:p>
                  </a:txBody>
                  <a:tcPr/>
                </a:tc>
              </a:tr>
            </a:tbl>
          </a:graphicData>
        </a:graphic>
      </p:graphicFrame>
    </p:spTree>
    <p:extLst>
      <p:ext uri="{BB962C8B-B14F-4D97-AF65-F5344CB8AC3E}">
        <p14:creationId xmlns:p14="http://schemas.microsoft.com/office/powerpoint/2010/main" xmlns="" val="1214848392"/>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print"/>
          <a:srcRect/>
          <a:stretch>
            <a:fillRect/>
          </a:stretch>
        </p:blipFill>
        <p:spPr bwMode="auto">
          <a:xfrm>
            <a:off x="7308304" y="0"/>
            <a:ext cx="1691680" cy="1556793"/>
          </a:xfrm>
          <a:prstGeom prst="rect">
            <a:avLst/>
          </a:prstGeom>
          <a:noFill/>
          <a:ln w="9525">
            <a:noFill/>
            <a:miter lim="800000"/>
            <a:headEnd/>
            <a:tailEnd/>
          </a:ln>
        </p:spPr>
      </p:pic>
      <p:pic>
        <p:nvPicPr>
          <p:cNvPr id="6147" name="Picture 3"/>
          <p:cNvPicPr>
            <a:picLocks noChangeAspect="1" noChangeArrowheads="1"/>
          </p:cNvPicPr>
          <p:nvPr/>
        </p:nvPicPr>
        <p:blipFill>
          <a:blip r:embed="rId3" cstate="print"/>
          <a:srcRect/>
          <a:stretch>
            <a:fillRect/>
          </a:stretch>
        </p:blipFill>
        <p:spPr bwMode="auto">
          <a:xfrm>
            <a:off x="0" y="1584176"/>
            <a:ext cx="9144000" cy="5301208"/>
          </a:xfrm>
          <a:prstGeom prst="rect">
            <a:avLst/>
          </a:prstGeom>
          <a:noFill/>
          <a:ln w="9525">
            <a:noFill/>
            <a:miter lim="800000"/>
            <a:headEnd/>
            <a:tailEnd/>
          </a:ln>
        </p:spPr>
      </p:pic>
      <p:sp>
        <p:nvSpPr>
          <p:cNvPr id="4" name="Title 1"/>
          <p:cNvSpPr>
            <a:spLocks noGrp="1"/>
          </p:cNvSpPr>
          <p:nvPr>
            <p:ph type="title"/>
          </p:nvPr>
        </p:nvSpPr>
        <p:spPr>
          <a:xfrm>
            <a:off x="914400" y="341784"/>
            <a:ext cx="7772400" cy="1143000"/>
          </a:xfrm>
        </p:spPr>
        <p:txBody>
          <a:bodyPr/>
          <a:lstStyle/>
          <a:p>
            <a:r>
              <a:rPr lang="en-CA" dirty="0" smtClean="0"/>
              <a:t>Financial Statement</a:t>
            </a:r>
            <a:endParaRPr lang="en-CA" dirty="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88640"/>
            <a:ext cx="7772400" cy="1143000"/>
          </a:xfrm>
        </p:spPr>
        <p:txBody>
          <a:bodyPr>
            <a:normAutofit/>
          </a:bodyPr>
          <a:lstStyle/>
          <a:p>
            <a:r>
              <a:rPr lang="en-US" sz="3000" b="1" dirty="0" smtClean="0">
                <a:solidFill>
                  <a:schemeClr val="accent2"/>
                </a:solidFill>
              </a:rPr>
              <a:t>P</a:t>
            </a:r>
            <a:endParaRPr lang="en-CA" sz="3000" b="1" dirty="0">
              <a:solidFill>
                <a:schemeClr val="accent2"/>
              </a:solidFill>
            </a:endParaRPr>
          </a:p>
        </p:txBody>
      </p:sp>
      <p:pic>
        <p:nvPicPr>
          <p:cNvPr id="1027" name="Picture 3"/>
          <p:cNvPicPr>
            <a:picLocks noChangeAspect="1" noChangeArrowheads="1"/>
          </p:cNvPicPr>
          <p:nvPr/>
        </p:nvPicPr>
        <p:blipFill>
          <a:blip r:embed="rId3" cstate="print"/>
          <a:srcRect/>
          <a:stretch>
            <a:fillRect/>
          </a:stretch>
        </p:blipFill>
        <p:spPr bwMode="auto">
          <a:xfrm>
            <a:off x="179512" y="5301208"/>
            <a:ext cx="1010494" cy="1368153"/>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a:stretch>
            <a:fillRect/>
          </a:stretch>
        </p:blipFill>
        <p:spPr bwMode="auto">
          <a:xfrm>
            <a:off x="7308304" y="188640"/>
            <a:ext cx="1584176" cy="1556793"/>
          </a:xfrm>
          <a:prstGeom prst="rect">
            <a:avLst/>
          </a:prstGeom>
          <a:noFill/>
          <a:ln w="9525">
            <a:noFill/>
            <a:miter lim="800000"/>
            <a:headEnd/>
            <a:tailEnd/>
          </a:ln>
        </p:spPr>
      </p:pic>
      <p:pic>
        <p:nvPicPr>
          <p:cNvPr id="9218" name="Picture 2"/>
          <p:cNvPicPr>
            <a:picLocks noChangeAspect="1" noChangeArrowheads="1"/>
          </p:cNvPicPr>
          <p:nvPr/>
        </p:nvPicPr>
        <p:blipFill>
          <a:blip r:embed="rId5" cstate="print"/>
          <a:srcRect/>
          <a:stretch>
            <a:fillRect/>
          </a:stretch>
        </p:blipFill>
        <p:spPr bwMode="auto">
          <a:xfrm>
            <a:off x="0" y="0"/>
            <a:ext cx="9144000" cy="7046640"/>
          </a:xfrm>
          <a:prstGeom prst="rect">
            <a:avLst/>
          </a:prstGeom>
          <a:noFill/>
          <a:ln w="9525">
            <a:noFill/>
            <a:miter lim="800000"/>
            <a:headEnd/>
            <a:tailEnd/>
          </a:ln>
        </p:spPr>
      </p:pic>
      <p:sp>
        <p:nvSpPr>
          <p:cNvPr id="17" name="Flowchart: Alternate Process 16"/>
          <p:cNvSpPr/>
          <p:nvPr/>
        </p:nvSpPr>
        <p:spPr>
          <a:xfrm>
            <a:off x="323528" y="3933056"/>
            <a:ext cx="7848872" cy="144016"/>
          </a:xfrm>
          <a:prstGeom prst="flowChartAlternateProcess">
            <a:avLst/>
          </a:prstGeom>
          <a:solidFill>
            <a:schemeClr val="accent1">
              <a:alpha val="3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5" name="Flowchart: Alternate Process 24"/>
          <p:cNvSpPr/>
          <p:nvPr/>
        </p:nvSpPr>
        <p:spPr>
          <a:xfrm>
            <a:off x="323528" y="3356992"/>
            <a:ext cx="7920880" cy="144016"/>
          </a:xfrm>
          <a:prstGeom prst="flowChartAlternateProcess">
            <a:avLst/>
          </a:prstGeom>
          <a:solidFill>
            <a:schemeClr val="accent1">
              <a:alpha val="3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Rounded Rectangle 7"/>
          <p:cNvSpPr/>
          <p:nvPr/>
        </p:nvSpPr>
        <p:spPr>
          <a:xfrm>
            <a:off x="0" y="5301208"/>
            <a:ext cx="8244408" cy="216024"/>
          </a:xfrm>
          <a:prstGeom prst="roundRect">
            <a:avLst/>
          </a:prstGeom>
          <a:solidFill>
            <a:schemeClr val="accent1">
              <a:alpha val="3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Rounded Rectangle 8"/>
          <p:cNvSpPr/>
          <p:nvPr/>
        </p:nvSpPr>
        <p:spPr>
          <a:xfrm>
            <a:off x="0" y="2204864"/>
            <a:ext cx="8964488" cy="144016"/>
          </a:xfrm>
          <a:prstGeom prst="roundRect">
            <a:avLst/>
          </a:prstGeom>
          <a:solidFill>
            <a:schemeClr val="accent1">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Rounded Rectangle 10"/>
          <p:cNvSpPr/>
          <p:nvPr/>
        </p:nvSpPr>
        <p:spPr>
          <a:xfrm>
            <a:off x="323528" y="2564904"/>
            <a:ext cx="864096" cy="144016"/>
          </a:xfrm>
          <a:prstGeom prst="roundRect">
            <a:avLst/>
          </a:prstGeom>
          <a:solidFill>
            <a:schemeClr val="accent1">
              <a:alpha val="1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88640"/>
            <a:ext cx="7772400" cy="1143000"/>
          </a:xfrm>
        </p:spPr>
        <p:txBody>
          <a:bodyPr>
            <a:normAutofit/>
          </a:bodyPr>
          <a:lstStyle/>
          <a:p>
            <a:r>
              <a:rPr lang="en-US" sz="3000" b="1" dirty="0" smtClean="0">
                <a:solidFill>
                  <a:schemeClr val="accent2"/>
                </a:solidFill>
              </a:rPr>
              <a:t>P</a:t>
            </a:r>
            <a:endParaRPr lang="en-CA" sz="3000" b="1" dirty="0">
              <a:solidFill>
                <a:schemeClr val="accent2"/>
              </a:solidFill>
            </a:endParaRPr>
          </a:p>
        </p:txBody>
      </p:sp>
      <p:pic>
        <p:nvPicPr>
          <p:cNvPr id="1027" name="Picture 3"/>
          <p:cNvPicPr>
            <a:picLocks noChangeAspect="1" noChangeArrowheads="1"/>
          </p:cNvPicPr>
          <p:nvPr/>
        </p:nvPicPr>
        <p:blipFill>
          <a:blip r:embed="rId3" cstate="print"/>
          <a:srcRect/>
          <a:stretch>
            <a:fillRect/>
          </a:stretch>
        </p:blipFill>
        <p:spPr bwMode="auto">
          <a:xfrm>
            <a:off x="179512" y="5301208"/>
            <a:ext cx="1010494" cy="1368153"/>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a:stretch>
            <a:fillRect/>
          </a:stretch>
        </p:blipFill>
        <p:spPr bwMode="auto">
          <a:xfrm>
            <a:off x="7308304" y="188640"/>
            <a:ext cx="1584176" cy="1556793"/>
          </a:xfrm>
          <a:prstGeom prst="rect">
            <a:avLst/>
          </a:prstGeom>
          <a:noFill/>
          <a:ln w="9525">
            <a:noFill/>
            <a:miter lim="800000"/>
            <a:headEnd/>
            <a:tailEnd/>
          </a:ln>
        </p:spPr>
      </p:pic>
      <p:pic>
        <p:nvPicPr>
          <p:cNvPr id="12290" name="Picture 2"/>
          <p:cNvPicPr>
            <a:picLocks noChangeAspect="1" noChangeArrowheads="1"/>
          </p:cNvPicPr>
          <p:nvPr/>
        </p:nvPicPr>
        <p:blipFill>
          <a:blip r:embed="rId5" cstate="print"/>
          <a:srcRect/>
          <a:stretch>
            <a:fillRect/>
          </a:stretch>
        </p:blipFill>
        <p:spPr bwMode="auto">
          <a:xfrm>
            <a:off x="0" y="1"/>
            <a:ext cx="9210675" cy="6857999"/>
          </a:xfrm>
          <a:prstGeom prst="rect">
            <a:avLst/>
          </a:prstGeom>
          <a:noFill/>
          <a:ln w="9525">
            <a:noFill/>
            <a:miter lim="800000"/>
            <a:headEnd/>
            <a:tailEnd/>
          </a:ln>
        </p:spPr>
      </p:pic>
      <p:sp>
        <p:nvSpPr>
          <p:cNvPr id="11" name="Flowchart: Alternate Process 10"/>
          <p:cNvSpPr/>
          <p:nvPr/>
        </p:nvSpPr>
        <p:spPr>
          <a:xfrm>
            <a:off x="251520" y="1052736"/>
            <a:ext cx="8892480" cy="144016"/>
          </a:xfrm>
          <a:prstGeom prst="flowChartAlternateProcess">
            <a:avLst/>
          </a:prstGeom>
          <a:solidFill>
            <a:schemeClr val="accent1">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Rounded Rectangle 7"/>
          <p:cNvSpPr/>
          <p:nvPr/>
        </p:nvSpPr>
        <p:spPr>
          <a:xfrm>
            <a:off x="467544" y="4221088"/>
            <a:ext cx="8676456" cy="144016"/>
          </a:xfrm>
          <a:prstGeom prst="roundRect">
            <a:avLst/>
          </a:prstGeom>
          <a:solidFill>
            <a:schemeClr val="accent1">
              <a:alpha val="3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88640"/>
            <a:ext cx="7772400" cy="1143000"/>
          </a:xfrm>
        </p:spPr>
        <p:txBody>
          <a:bodyPr>
            <a:normAutofit/>
          </a:bodyPr>
          <a:lstStyle/>
          <a:p>
            <a:r>
              <a:rPr lang="en-US" sz="3000" b="1" dirty="0" smtClean="0">
                <a:solidFill>
                  <a:schemeClr val="accent2"/>
                </a:solidFill>
              </a:rPr>
              <a:t>P</a:t>
            </a:r>
            <a:endParaRPr lang="en-CA" sz="3000" b="1" dirty="0">
              <a:solidFill>
                <a:schemeClr val="accent2"/>
              </a:solidFill>
            </a:endParaRPr>
          </a:p>
        </p:txBody>
      </p:sp>
      <p:pic>
        <p:nvPicPr>
          <p:cNvPr id="1027" name="Picture 3"/>
          <p:cNvPicPr>
            <a:picLocks noChangeAspect="1" noChangeArrowheads="1"/>
          </p:cNvPicPr>
          <p:nvPr/>
        </p:nvPicPr>
        <p:blipFill>
          <a:blip r:embed="rId3" cstate="print"/>
          <a:srcRect/>
          <a:stretch>
            <a:fillRect/>
          </a:stretch>
        </p:blipFill>
        <p:spPr bwMode="auto">
          <a:xfrm>
            <a:off x="179512" y="5301208"/>
            <a:ext cx="1010494" cy="1368153"/>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a:stretch>
            <a:fillRect/>
          </a:stretch>
        </p:blipFill>
        <p:spPr bwMode="auto">
          <a:xfrm>
            <a:off x="7308304" y="188640"/>
            <a:ext cx="1584176" cy="1556793"/>
          </a:xfrm>
          <a:prstGeom prst="rect">
            <a:avLst/>
          </a:prstGeom>
          <a:noFill/>
          <a:ln w="9525">
            <a:noFill/>
            <a:miter lim="800000"/>
            <a:headEnd/>
            <a:tailEnd/>
          </a:ln>
        </p:spPr>
      </p:pic>
      <p:pic>
        <p:nvPicPr>
          <p:cNvPr id="13314" name="Picture 2"/>
          <p:cNvPicPr>
            <a:picLocks noChangeAspect="1" noChangeArrowheads="1"/>
          </p:cNvPicPr>
          <p:nvPr/>
        </p:nvPicPr>
        <p:blipFill>
          <a:blip r:embed="rId5" cstate="print"/>
          <a:srcRect/>
          <a:stretch>
            <a:fillRect/>
          </a:stretch>
        </p:blipFill>
        <p:spPr bwMode="auto">
          <a:xfrm>
            <a:off x="1" y="-27384"/>
            <a:ext cx="9143999" cy="6974632"/>
          </a:xfrm>
          <a:prstGeom prst="rect">
            <a:avLst/>
          </a:prstGeom>
          <a:noFill/>
          <a:ln w="9525">
            <a:noFill/>
            <a:miter lim="800000"/>
            <a:headEnd/>
            <a:tailEnd/>
          </a:ln>
        </p:spPr>
      </p:pic>
      <p:sp>
        <p:nvSpPr>
          <p:cNvPr id="9" name="Flowchart: Alternate Process 8"/>
          <p:cNvSpPr/>
          <p:nvPr/>
        </p:nvSpPr>
        <p:spPr>
          <a:xfrm>
            <a:off x="251520" y="4221088"/>
            <a:ext cx="7920880" cy="288032"/>
          </a:xfrm>
          <a:prstGeom prst="flowChartAlternateProcess">
            <a:avLst/>
          </a:prstGeom>
          <a:solidFill>
            <a:schemeClr val="accent1">
              <a:alpha val="1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print"/>
          <a:srcRect/>
          <a:stretch>
            <a:fillRect/>
          </a:stretch>
        </p:blipFill>
        <p:spPr bwMode="auto">
          <a:xfrm>
            <a:off x="7308304" y="0"/>
            <a:ext cx="1691680" cy="1556793"/>
          </a:xfrm>
          <a:prstGeom prst="rect">
            <a:avLst/>
          </a:prstGeom>
          <a:noFill/>
          <a:ln w="9525">
            <a:noFill/>
            <a:miter lim="800000"/>
            <a:headEnd/>
            <a:tailEnd/>
          </a:ln>
        </p:spPr>
      </p:pic>
      <p:pic>
        <p:nvPicPr>
          <p:cNvPr id="6147" name="Picture 3"/>
          <p:cNvPicPr>
            <a:picLocks noChangeAspect="1" noChangeArrowheads="1"/>
          </p:cNvPicPr>
          <p:nvPr/>
        </p:nvPicPr>
        <p:blipFill>
          <a:blip r:embed="rId3" cstate="print"/>
          <a:srcRect/>
          <a:stretch>
            <a:fillRect/>
          </a:stretch>
        </p:blipFill>
        <p:spPr bwMode="auto">
          <a:xfrm>
            <a:off x="0" y="1556792"/>
            <a:ext cx="9144000" cy="5301208"/>
          </a:xfrm>
          <a:prstGeom prst="rect">
            <a:avLst/>
          </a:prstGeom>
          <a:noFill/>
          <a:ln w="9525">
            <a:noFill/>
            <a:miter lim="800000"/>
            <a:headEnd/>
            <a:tailEnd/>
          </a:ln>
        </p:spPr>
      </p:pic>
      <p:sp>
        <p:nvSpPr>
          <p:cNvPr id="4" name="Title 1"/>
          <p:cNvSpPr>
            <a:spLocks noGrp="1"/>
          </p:cNvSpPr>
          <p:nvPr>
            <p:ph type="title"/>
          </p:nvPr>
        </p:nvSpPr>
        <p:spPr>
          <a:xfrm>
            <a:off x="914400" y="341784"/>
            <a:ext cx="7772400" cy="1143000"/>
          </a:xfrm>
        </p:spPr>
        <p:txBody>
          <a:bodyPr>
            <a:normAutofit/>
          </a:bodyPr>
          <a:lstStyle/>
          <a:p>
            <a:r>
              <a:rPr lang="en-CA" sz="3600" dirty="0" smtClean="0"/>
              <a:t>Risk Factors &amp; Management</a:t>
            </a:r>
            <a:endParaRPr lang="en-CA" sz="3600" dirty="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Enterprise Risk Management Program</a:t>
            </a:r>
            <a:endParaRPr lang="en-CA" sz="3200" dirty="0"/>
          </a:p>
        </p:txBody>
      </p:sp>
      <p:sp>
        <p:nvSpPr>
          <p:cNvPr id="3" name="Content Placeholder 2"/>
          <p:cNvSpPr>
            <a:spLocks noGrp="1"/>
          </p:cNvSpPr>
          <p:nvPr>
            <p:ph sz="quarter" idx="1"/>
          </p:nvPr>
        </p:nvSpPr>
        <p:spPr/>
        <p:txBody>
          <a:bodyPr>
            <a:normAutofit/>
          </a:bodyPr>
          <a:lstStyle/>
          <a:p>
            <a:pPr>
              <a:buNone/>
            </a:pPr>
            <a:endParaRPr lang="en-US" sz="2400" dirty="0" smtClean="0"/>
          </a:p>
          <a:p>
            <a:pPr>
              <a:buNone/>
            </a:pPr>
            <a:endParaRPr lang="en-CA" sz="2400" dirty="0" smtClean="0"/>
          </a:p>
          <a:p>
            <a:r>
              <a:rPr lang="en-CA" sz="2400" dirty="0" smtClean="0"/>
              <a:t>Developing of internal performance scorecards</a:t>
            </a:r>
          </a:p>
          <a:p>
            <a:r>
              <a:rPr lang="en-CA" sz="2400" dirty="0" smtClean="0"/>
              <a:t>Monitoring stakeholder relations</a:t>
            </a:r>
          </a:p>
          <a:p>
            <a:r>
              <a:rPr lang="en-CA" sz="2400" dirty="0" smtClean="0"/>
              <a:t>Assessing sustainability and responsibility trends</a:t>
            </a:r>
          </a:p>
          <a:p>
            <a:r>
              <a:rPr lang="en-CA" sz="2400" dirty="0" smtClean="0"/>
              <a:t>Considering public policy, consumer, corporate, general public trends, issues, and developments that may impact Tim </a:t>
            </a:r>
            <a:r>
              <a:rPr lang="en-CA" sz="2400" dirty="0" err="1" smtClean="0"/>
              <a:t>Hortons</a:t>
            </a:r>
            <a:r>
              <a:rPr lang="en-CA" sz="2400" dirty="0" smtClean="0"/>
              <a:t>.</a:t>
            </a:r>
            <a:endParaRPr lang="en-CA" sz="2400" dirty="0"/>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quarter" idx="1"/>
          </p:nvPr>
        </p:nvSpPr>
        <p:spPr>
          <a:xfrm>
            <a:off x="1475656" y="1628800"/>
            <a:ext cx="7355160" cy="4320480"/>
          </a:xfrm>
        </p:spPr>
        <p:txBody>
          <a:bodyPr>
            <a:normAutofit fontScale="85000" lnSpcReduction="20000"/>
          </a:bodyPr>
          <a:lstStyle/>
          <a:p>
            <a:pPr marL="514350" indent="-514350">
              <a:buFont typeface="+mj-lt"/>
              <a:buAutoNum type="arabicPeriod"/>
            </a:pPr>
            <a:r>
              <a:rPr lang="en-CA" dirty="0" smtClean="0"/>
              <a:t>Growth strategy</a:t>
            </a:r>
          </a:p>
          <a:p>
            <a:pPr marL="514350" indent="-514350">
              <a:buFont typeface="+mj-lt"/>
              <a:buAutoNum type="arabicPeriod"/>
            </a:pPr>
            <a:r>
              <a:rPr lang="en-CA" dirty="0" smtClean="0"/>
              <a:t>Brand value</a:t>
            </a:r>
          </a:p>
          <a:p>
            <a:pPr marL="514350" indent="-514350">
              <a:buFont typeface="+mj-lt"/>
              <a:buAutoNum type="arabicPeriod"/>
            </a:pPr>
            <a:r>
              <a:rPr lang="en-US" dirty="0" smtClean="0"/>
              <a:t>Competition</a:t>
            </a:r>
          </a:p>
          <a:p>
            <a:pPr marL="514350" indent="-514350">
              <a:buFont typeface="+mj-lt"/>
              <a:buAutoNum type="arabicPeriod"/>
            </a:pPr>
            <a:r>
              <a:rPr lang="en-CA" dirty="0" smtClean="0"/>
              <a:t>Innovation</a:t>
            </a:r>
          </a:p>
          <a:p>
            <a:pPr marL="514350" indent="-514350">
              <a:buFont typeface="+mj-lt"/>
              <a:buAutoNum type="arabicPeriod"/>
            </a:pPr>
            <a:r>
              <a:rPr lang="en-CA" dirty="0" smtClean="0"/>
              <a:t>Commodity cost </a:t>
            </a:r>
          </a:p>
          <a:p>
            <a:pPr marL="514350" indent="-514350">
              <a:buFont typeface="+mj-lt"/>
              <a:buAutoNum type="arabicPeriod"/>
            </a:pPr>
            <a:r>
              <a:rPr lang="en-CA" dirty="0" smtClean="0"/>
              <a:t>Food Safety &amp; Health concerns</a:t>
            </a:r>
          </a:p>
          <a:p>
            <a:pPr marL="514350" indent="-514350">
              <a:buFont typeface="+mj-lt"/>
              <a:buAutoNum type="arabicPeriod"/>
            </a:pPr>
            <a:r>
              <a:rPr lang="en-CA" dirty="0" smtClean="0"/>
              <a:t>Distribution operations &amp; supply chain</a:t>
            </a:r>
          </a:p>
          <a:p>
            <a:pPr marL="514350" indent="-514350">
              <a:buFont typeface="+mj-lt"/>
              <a:buAutoNum type="arabicPeriod"/>
            </a:pPr>
            <a:r>
              <a:rPr lang="en-CA" dirty="0" smtClean="0"/>
              <a:t>Success of restaurant owners</a:t>
            </a:r>
          </a:p>
          <a:p>
            <a:pPr marL="514350" indent="-514350">
              <a:buFont typeface="+mj-lt"/>
              <a:buAutoNum type="arabicPeriod"/>
            </a:pPr>
            <a:r>
              <a:rPr lang="en-CA" dirty="0" smtClean="0"/>
              <a:t>Changes in franchise laws and regulations</a:t>
            </a:r>
          </a:p>
          <a:p>
            <a:pPr marL="514350" indent="-514350">
              <a:buNone/>
            </a:pPr>
            <a:r>
              <a:rPr lang="en-US" dirty="0" smtClean="0"/>
              <a:t>...</a:t>
            </a:r>
          </a:p>
          <a:p>
            <a:pPr marL="514350" indent="-514350">
              <a:buFont typeface="+mj-lt"/>
              <a:buAutoNum type="arabicPeriod" startAt="16"/>
            </a:pPr>
            <a:r>
              <a:rPr lang="en-CA" dirty="0" smtClean="0"/>
              <a:t>Exchange rate - U.S. &amp; Canadian dollar</a:t>
            </a:r>
          </a:p>
          <a:p>
            <a:pPr marL="514350" indent="-514350">
              <a:buFont typeface="+mj-lt"/>
              <a:buAutoNum type="arabicPeriod" startAt="16"/>
            </a:pPr>
            <a:r>
              <a:rPr lang="en-CA" dirty="0" smtClean="0"/>
              <a:t>Real Estate</a:t>
            </a:r>
          </a:p>
          <a:p>
            <a:pPr marL="514350" indent="-514350">
              <a:buFont typeface="+mj-lt"/>
              <a:buAutoNum type="arabicPeriod" startAt="16"/>
            </a:pPr>
            <a:endParaRPr lang="en-CA" b="1" i="1" dirty="0" smtClean="0"/>
          </a:p>
          <a:p>
            <a:pPr marL="514350" indent="-514350">
              <a:buNone/>
            </a:pPr>
            <a:endParaRPr lang="en-US" b="1" i="1" dirty="0" smtClean="0"/>
          </a:p>
          <a:p>
            <a:pPr marL="514350" indent="-514350">
              <a:buNone/>
            </a:pPr>
            <a:endParaRPr lang="en-CA" b="1" i="1" dirty="0" smtClean="0"/>
          </a:p>
        </p:txBody>
      </p:sp>
      <p:pic>
        <p:nvPicPr>
          <p:cNvPr id="6" name="Picture 3"/>
          <p:cNvPicPr>
            <a:picLocks noChangeAspect="1" noChangeArrowheads="1"/>
          </p:cNvPicPr>
          <p:nvPr/>
        </p:nvPicPr>
        <p:blipFill>
          <a:blip r:embed="rId3" cstate="print"/>
          <a:srcRect/>
          <a:stretch>
            <a:fillRect/>
          </a:stretch>
        </p:blipFill>
        <p:spPr bwMode="auto">
          <a:xfrm>
            <a:off x="8244408" y="5686734"/>
            <a:ext cx="648072" cy="877453"/>
          </a:xfrm>
          <a:prstGeom prst="rect">
            <a:avLst/>
          </a:prstGeom>
          <a:noFill/>
          <a:ln w="9525">
            <a:noFill/>
            <a:miter lim="800000"/>
            <a:headEnd/>
            <a:tailEnd/>
          </a:ln>
        </p:spPr>
      </p:pic>
      <p:sp>
        <p:nvSpPr>
          <p:cNvPr id="10" name="Title 1"/>
          <p:cNvSpPr>
            <a:spLocks noGrp="1"/>
          </p:cNvSpPr>
          <p:nvPr>
            <p:ph type="title"/>
          </p:nvPr>
        </p:nvSpPr>
        <p:spPr>
          <a:xfrm>
            <a:off x="914400" y="274638"/>
            <a:ext cx="7772400" cy="1143000"/>
          </a:xfrm>
        </p:spPr>
        <p:txBody>
          <a:bodyPr/>
          <a:lstStyle/>
          <a:p>
            <a:r>
              <a:rPr lang="en-US" dirty="0" smtClean="0"/>
              <a:t>Risk Factors</a:t>
            </a:r>
            <a:endParaRPr lang="en-CA" dirty="0"/>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quarter" idx="1"/>
          </p:nvPr>
        </p:nvSpPr>
        <p:spPr>
          <a:xfrm>
            <a:off x="611560" y="2204864"/>
            <a:ext cx="4186808" cy="3528392"/>
          </a:xfrm>
        </p:spPr>
        <p:txBody>
          <a:bodyPr>
            <a:normAutofit/>
          </a:bodyPr>
          <a:lstStyle/>
          <a:p>
            <a:pPr marL="514350" indent="-514350">
              <a:buFont typeface="+mj-lt"/>
              <a:buAutoNum type="arabicPeriod"/>
            </a:pPr>
            <a:endParaRPr lang="en-US" sz="2400" b="1" i="1" dirty="0" smtClean="0"/>
          </a:p>
          <a:p>
            <a:pPr marL="514350" indent="-514350">
              <a:buFont typeface="+mj-lt"/>
              <a:buAutoNum type="arabicPeriod"/>
            </a:pPr>
            <a:r>
              <a:rPr lang="en-US" sz="2400" dirty="0" smtClean="0"/>
              <a:t>Foreign Exchange Risk</a:t>
            </a:r>
          </a:p>
          <a:p>
            <a:pPr marL="514350" indent="-514350">
              <a:buFont typeface="+mj-lt"/>
              <a:buAutoNum type="arabicPeriod"/>
            </a:pPr>
            <a:r>
              <a:rPr lang="en-US" sz="2400" dirty="0" smtClean="0"/>
              <a:t>Commodity Risk</a:t>
            </a:r>
          </a:p>
          <a:p>
            <a:pPr marL="514350" indent="-514350">
              <a:buFont typeface="+mj-lt"/>
              <a:buAutoNum type="arabicPeriod"/>
            </a:pPr>
            <a:r>
              <a:rPr lang="en-CA" sz="2400" dirty="0" smtClean="0"/>
              <a:t>Interest Rate Risk</a:t>
            </a:r>
            <a:endParaRPr lang="en-US" sz="2400" dirty="0" smtClean="0"/>
          </a:p>
          <a:p>
            <a:pPr marL="514350" indent="-514350">
              <a:buFont typeface="+mj-lt"/>
              <a:buAutoNum type="arabicPeriod"/>
            </a:pPr>
            <a:r>
              <a:rPr lang="en-US" sz="2400" dirty="0" smtClean="0"/>
              <a:t>Inflation Risk</a:t>
            </a:r>
            <a:endParaRPr lang="en-CA" sz="2400" dirty="0" smtClean="0"/>
          </a:p>
          <a:p>
            <a:pPr marL="514350" indent="-514350">
              <a:buNone/>
            </a:pPr>
            <a:endParaRPr lang="en-US" b="1" i="1" dirty="0" smtClean="0"/>
          </a:p>
          <a:p>
            <a:pPr>
              <a:buNone/>
            </a:pPr>
            <a:endParaRPr lang="en-CA" dirty="0"/>
          </a:p>
        </p:txBody>
      </p:sp>
      <p:pic>
        <p:nvPicPr>
          <p:cNvPr id="6" name="Picture 3"/>
          <p:cNvPicPr>
            <a:picLocks noChangeAspect="1" noChangeArrowheads="1"/>
          </p:cNvPicPr>
          <p:nvPr/>
        </p:nvPicPr>
        <p:blipFill>
          <a:blip r:embed="rId3" cstate="print"/>
          <a:srcRect/>
          <a:stretch>
            <a:fillRect/>
          </a:stretch>
        </p:blipFill>
        <p:spPr bwMode="auto">
          <a:xfrm>
            <a:off x="8244408" y="5686734"/>
            <a:ext cx="648072" cy="877453"/>
          </a:xfrm>
          <a:prstGeom prst="rect">
            <a:avLst/>
          </a:prstGeom>
          <a:noFill/>
          <a:ln w="9525">
            <a:noFill/>
            <a:miter lim="800000"/>
            <a:headEnd/>
            <a:tailEnd/>
          </a:ln>
        </p:spPr>
      </p:pic>
      <p:sp>
        <p:nvSpPr>
          <p:cNvPr id="5" name="Title 1"/>
          <p:cNvSpPr txBox="1">
            <a:spLocks/>
          </p:cNvSpPr>
          <p:nvPr/>
        </p:nvSpPr>
        <p:spPr>
          <a:xfrm>
            <a:off x="914400" y="274638"/>
            <a:ext cx="7772400" cy="1143000"/>
          </a:xfrm>
          <a:prstGeom prst="rect">
            <a:avLst/>
          </a:prstGeom>
        </p:spPr>
        <p:txBody>
          <a:bodyPr bIns="91440" anchor="b"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smtClean="0">
                <a:ln>
                  <a:noFill/>
                </a:ln>
                <a:solidFill>
                  <a:schemeClr val="tx2"/>
                </a:solidFill>
                <a:effectLst/>
                <a:uLnTx/>
                <a:uFillTx/>
                <a:latin typeface="+mj-lt"/>
                <a:ea typeface="+mj-ea"/>
                <a:cs typeface="+mj-cs"/>
              </a:rPr>
              <a:t>Financial Risk Management</a:t>
            </a:r>
            <a:endParaRPr kumimoji="0" lang="en-CA" sz="4000" b="0" i="0" u="none" strike="noStrike" kern="1200" cap="none" spc="0" normalizeH="0" baseline="0" noProof="0" dirty="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quarter" idx="1"/>
          </p:nvPr>
        </p:nvSpPr>
        <p:spPr>
          <a:xfrm>
            <a:off x="899592" y="2492896"/>
            <a:ext cx="7643192" cy="2736304"/>
          </a:xfrm>
        </p:spPr>
        <p:txBody>
          <a:bodyPr>
            <a:normAutofit/>
          </a:bodyPr>
          <a:lstStyle/>
          <a:p>
            <a:endParaRPr lang="en-CA" dirty="0" smtClean="0"/>
          </a:p>
          <a:p>
            <a:r>
              <a:rPr lang="en-CA" dirty="0" smtClean="0"/>
              <a:t>Exposure to foreign exchange risk is primarily related to fluctuations between the Canadian dollar and the U.S. dollar</a:t>
            </a:r>
            <a:endParaRPr lang="en-US" b="1" dirty="0" smtClean="0"/>
          </a:p>
          <a:p>
            <a:pPr>
              <a:buNone/>
            </a:pPr>
            <a:endParaRPr lang="en-US" dirty="0" smtClean="0"/>
          </a:p>
          <a:p>
            <a:endParaRPr lang="en-CA" dirty="0"/>
          </a:p>
        </p:txBody>
      </p:sp>
      <p:pic>
        <p:nvPicPr>
          <p:cNvPr id="6" name="Picture 3"/>
          <p:cNvPicPr>
            <a:picLocks noChangeAspect="1" noChangeArrowheads="1"/>
          </p:cNvPicPr>
          <p:nvPr/>
        </p:nvPicPr>
        <p:blipFill>
          <a:blip r:embed="rId3" cstate="print"/>
          <a:srcRect/>
          <a:stretch>
            <a:fillRect/>
          </a:stretch>
        </p:blipFill>
        <p:spPr bwMode="auto">
          <a:xfrm>
            <a:off x="8244408" y="5686734"/>
            <a:ext cx="648072" cy="877453"/>
          </a:xfrm>
          <a:prstGeom prst="rect">
            <a:avLst/>
          </a:prstGeom>
          <a:noFill/>
          <a:ln w="9525">
            <a:noFill/>
            <a:miter lim="800000"/>
            <a:headEnd/>
            <a:tailEnd/>
          </a:ln>
        </p:spPr>
      </p:pic>
      <p:sp>
        <p:nvSpPr>
          <p:cNvPr id="5" name="Title 4"/>
          <p:cNvSpPr>
            <a:spLocks noGrp="1"/>
          </p:cNvSpPr>
          <p:nvPr>
            <p:ph type="title"/>
          </p:nvPr>
        </p:nvSpPr>
        <p:spPr/>
        <p:txBody>
          <a:bodyPr>
            <a:normAutofit/>
          </a:bodyPr>
          <a:lstStyle/>
          <a:p>
            <a:r>
              <a:rPr lang="en-US" sz="3800" dirty="0" smtClean="0"/>
              <a:t>Foreign Exchange Risk</a:t>
            </a:r>
            <a:endParaRPr lang="en-CA" sz="3800" dirty="0"/>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quarter" idx="1"/>
          </p:nvPr>
        </p:nvSpPr>
        <p:spPr>
          <a:xfrm>
            <a:off x="179512" y="1700808"/>
            <a:ext cx="8507288" cy="4824536"/>
          </a:xfrm>
        </p:spPr>
        <p:txBody>
          <a:bodyPr>
            <a:normAutofit fontScale="77500" lnSpcReduction="20000"/>
          </a:bodyPr>
          <a:lstStyle/>
          <a:p>
            <a:r>
              <a:rPr lang="en-CA" dirty="0" smtClean="0"/>
              <a:t>“We may use derivative products to reduce the risk of a significant impact on our cash flows or net income. Forward currency contracts are entered into to reduce some of the risk related to purchases paid for by the Canadian operations in U.S. dollars, such as coffee, and certain intercompany purchases”</a:t>
            </a:r>
          </a:p>
          <a:p>
            <a:endParaRPr lang="en-CA" dirty="0" smtClean="0"/>
          </a:p>
          <a:p>
            <a:r>
              <a:rPr lang="en-CA" dirty="0" smtClean="0"/>
              <a:t>“We do not hedge foreign currency exposure in a manner that would entirely eliminate the effect of changes in foreign currency exchange rates on net income and cash flows.”</a:t>
            </a:r>
          </a:p>
          <a:p>
            <a:endParaRPr lang="en-CA" dirty="0" smtClean="0"/>
          </a:p>
          <a:p>
            <a:r>
              <a:rPr lang="en-CA" dirty="0" smtClean="0"/>
              <a:t>“We have a policy forbidding speculating in foreign currency. By their nature, derivative financial instruments involve risk, including the credit risk of non-performance by counterparties, and our maximum potential loss may exceed the amount recognized in our balance sheet. “</a:t>
            </a:r>
          </a:p>
          <a:p>
            <a:endParaRPr lang="en-CA" dirty="0" smtClean="0"/>
          </a:p>
          <a:p>
            <a:r>
              <a:rPr lang="en-CA" dirty="0" smtClean="0"/>
              <a:t>“To minimize this risk, except in certain circumstances, we limit the notional amount per counterparty to a maximum of $100.0 million”</a:t>
            </a:r>
          </a:p>
          <a:p>
            <a:endParaRPr lang="en-CA" dirty="0"/>
          </a:p>
        </p:txBody>
      </p:sp>
      <p:pic>
        <p:nvPicPr>
          <p:cNvPr id="6" name="Picture 3"/>
          <p:cNvPicPr>
            <a:picLocks noChangeAspect="1" noChangeArrowheads="1"/>
          </p:cNvPicPr>
          <p:nvPr/>
        </p:nvPicPr>
        <p:blipFill>
          <a:blip r:embed="rId3" cstate="print"/>
          <a:srcRect/>
          <a:stretch>
            <a:fillRect/>
          </a:stretch>
        </p:blipFill>
        <p:spPr bwMode="auto">
          <a:xfrm>
            <a:off x="8244408" y="5686734"/>
            <a:ext cx="648072" cy="877453"/>
          </a:xfrm>
          <a:prstGeom prst="rect">
            <a:avLst/>
          </a:prstGeom>
          <a:noFill/>
          <a:ln w="9525">
            <a:noFill/>
            <a:miter lim="800000"/>
            <a:headEnd/>
            <a:tailEnd/>
          </a:ln>
        </p:spPr>
      </p:pic>
      <p:sp>
        <p:nvSpPr>
          <p:cNvPr id="5" name="Title 4"/>
          <p:cNvSpPr>
            <a:spLocks noGrp="1"/>
          </p:cNvSpPr>
          <p:nvPr>
            <p:ph type="title"/>
          </p:nvPr>
        </p:nvSpPr>
        <p:spPr/>
        <p:txBody>
          <a:bodyPr>
            <a:normAutofit fontScale="90000"/>
          </a:bodyPr>
          <a:lstStyle/>
          <a:p>
            <a:r>
              <a:rPr lang="en-US" dirty="0" smtClean="0"/>
              <a:t>Foreign Exchange Risk Philosophy</a:t>
            </a:r>
            <a:endParaRPr lang="en-CA"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99" name="Picture 3"/>
          <p:cNvPicPr>
            <a:picLocks noGrp="1" noChangeAspect="1" noChangeArrowheads="1"/>
          </p:cNvPicPr>
          <p:nvPr>
            <p:ph sz="quarter" idx="1"/>
          </p:nvPr>
        </p:nvPicPr>
        <p:blipFill>
          <a:blip r:embed="rId2" cstate="print"/>
          <a:srcRect/>
          <a:stretch>
            <a:fillRect/>
          </a:stretch>
        </p:blipFill>
        <p:spPr bwMode="auto">
          <a:xfrm>
            <a:off x="1" y="1700808"/>
            <a:ext cx="9143999" cy="5328592"/>
          </a:xfrm>
          <a:prstGeom prst="rect">
            <a:avLst/>
          </a:prstGeom>
          <a:noFill/>
          <a:ln w="9525">
            <a:noFill/>
            <a:miter lim="800000"/>
            <a:headEnd/>
            <a:tailEnd/>
          </a:ln>
        </p:spPr>
      </p:pic>
      <p:pic>
        <p:nvPicPr>
          <p:cNvPr id="4" name="Picture 7"/>
          <p:cNvPicPr>
            <a:picLocks noChangeAspect="1" noChangeArrowheads="1"/>
          </p:cNvPicPr>
          <p:nvPr/>
        </p:nvPicPr>
        <p:blipFill>
          <a:blip r:embed="rId3" cstate="print"/>
          <a:srcRect/>
          <a:stretch>
            <a:fillRect/>
          </a:stretch>
        </p:blipFill>
        <p:spPr bwMode="auto">
          <a:xfrm>
            <a:off x="7380312" y="188640"/>
            <a:ext cx="1548680" cy="1368152"/>
          </a:xfrm>
          <a:prstGeom prst="rect">
            <a:avLst/>
          </a:prstGeom>
          <a:noFill/>
          <a:ln w="9525">
            <a:noFill/>
            <a:miter lim="800000"/>
            <a:headEnd/>
            <a:tailEnd/>
          </a:ln>
        </p:spPr>
      </p:pic>
      <p:sp>
        <p:nvSpPr>
          <p:cNvPr id="5" name="Title 1"/>
          <p:cNvSpPr>
            <a:spLocks noGrp="1"/>
          </p:cNvSpPr>
          <p:nvPr>
            <p:ph type="title"/>
          </p:nvPr>
        </p:nvSpPr>
        <p:spPr>
          <a:xfrm>
            <a:off x="914400" y="274638"/>
            <a:ext cx="7772400" cy="1143000"/>
          </a:xfrm>
        </p:spPr>
        <p:txBody>
          <a:bodyPr/>
          <a:lstStyle/>
          <a:p>
            <a:r>
              <a:rPr lang="en-CA" dirty="0" smtClean="0"/>
              <a:t>Company Overview</a:t>
            </a:r>
            <a:endParaRPr lang="en-CA" dirty="0"/>
          </a:p>
        </p:txBody>
      </p:sp>
    </p:spTree>
    <p:extLst>
      <p:ext uri="{BB962C8B-B14F-4D97-AF65-F5344CB8AC3E}">
        <p14:creationId xmlns:p14="http://schemas.microsoft.com/office/powerpoint/2010/main" xmlns="" val="2747790584"/>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quarter" idx="1"/>
          </p:nvPr>
        </p:nvSpPr>
        <p:spPr>
          <a:xfrm>
            <a:off x="683568" y="2780928"/>
            <a:ext cx="8229600" cy="2088232"/>
          </a:xfrm>
        </p:spPr>
        <p:txBody>
          <a:bodyPr>
            <a:normAutofit/>
          </a:bodyPr>
          <a:lstStyle/>
          <a:p>
            <a:pPr>
              <a:buNone/>
            </a:pPr>
            <a:r>
              <a:rPr lang="en-CA" dirty="0" smtClean="0"/>
              <a:t>	“Tim </a:t>
            </a:r>
            <a:r>
              <a:rPr lang="en-CA" dirty="0" err="1" smtClean="0"/>
              <a:t>Hortons</a:t>
            </a:r>
            <a:r>
              <a:rPr lang="en-CA" dirty="0" smtClean="0"/>
              <a:t> may enter into derivative instruments with maturities ranging up to 7 years to hedge foreign exchange risk and interest rate risk”</a:t>
            </a:r>
            <a:endParaRPr lang="en-CA" dirty="0"/>
          </a:p>
        </p:txBody>
      </p:sp>
      <p:pic>
        <p:nvPicPr>
          <p:cNvPr id="6" name="Picture 3"/>
          <p:cNvPicPr>
            <a:picLocks noChangeAspect="1" noChangeArrowheads="1"/>
          </p:cNvPicPr>
          <p:nvPr/>
        </p:nvPicPr>
        <p:blipFill>
          <a:blip r:embed="rId3" cstate="print"/>
          <a:srcRect/>
          <a:stretch>
            <a:fillRect/>
          </a:stretch>
        </p:blipFill>
        <p:spPr bwMode="auto">
          <a:xfrm>
            <a:off x="8244408" y="5686734"/>
            <a:ext cx="648072" cy="877453"/>
          </a:xfrm>
          <a:prstGeom prst="rect">
            <a:avLst/>
          </a:prstGeom>
          <a:noFill/>
          <a:ln w="9525">
            <a:noFill/>
            <a:miter lim="800000"/>
            <a:headEnd/>
            <a:tailEnd/>
          </a:ln>
        </p:spPr>
      </p:pic>
      <p:sp>
        <p:nvSpPr>
          <p:cNvPr id="5" name="Title 4"/>
          <p:cNvSpPr>
            <a:spLocks noGrp="1"/>
          </p:cNvSpPr>
          <p:nvPr>
            <p:ph type="title"/>
          </p:nvPr>
        </p:nvSpPr>
        <p:spPr/>
        <p:txBody>
          <a:bodyPr/>
          <a:lstStyle/>
          <a:p>
            <a:r>
              <a:rPr lang="en-US" dirty="0" smtClean="0"/>
              <a:t>Derivative Instruments</a:t>
            </a:r>
            <a:endParaRPr lang="en-CA" dirty="0"/>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quarter" idx="1"/>
          </p:nvPr>
        </p:nvSpPr>
        <p:spPr>
          <a:xfrm>
            <a:off x="539552" y="2204864"/>
            <a:ext cx="8229600" cy="3528392"/>
          </a:xfrm>
        </p:spPr>
        <p:txBody>
          <a:bodyPr>
            <a:normAutofit/>
          </a:bodyPr>
          <a:lstStyle/>
          <a:p>
            <a:r>
              <a:rPr lang="en-CA" dirty="0" smtClean="0"/>
              <a:t>Derivatives are recognized and measured as either assets or liabilities at fair value on the Consolidated Balance Sheet </a:t>
            </a:r>
          </a:p>
          <a:p>
            <a:endParaRPr lang="en-CA" dirty="0" smtClean="0"/>
          </a:p>
          <a:p>
            <a:r>
              <a:rPr lang="en-CA" dirty="0" smtClean="0"/>
              <a:t>Derivatives that qualify as hedging instruments are generally cash flow hedges as a means to help protect from the cash flow variability of the hedged item</a:t>
            </a:r>
          </a:p>
          <a:p>
            <a:endParaRPr lang="en-CA" dirty="0" smtClean="0"/>
          </a:p>
          <a:p>
            <a:endParaRPr lang="en-CA" dirty="0" smtClean="0"/>
          </a:p>
          <a:p>
            <a:endParaRPr lang="en-CA" dirty="0"/>
          </a:p>
        </p:txBody>
      </p:sp>
      <p:pic>
        <p:nvPicPr>
          <p:cNvPr id="6" name="Picture 3"/>
          <p:cNvPicPr>
            <a:picLocks noChangeAspect="1" noChangeArrowheads="1"/>
          </p:cNvPicPr>
          <p:nvPr/>
        </p:nvPicPr>
        <p:blipFill>
          <a:blip r:embed="rId3" cstate="print"/>
          <a:srcRect/>
          <a:stretch>
            <a:fillRect/>
          </a:stretch>
        </p:blipFill>
        <p:spPr bwMode="auto">
          <a:xfrm>
            <a:off x="8244408" y="5686734"/>
            <a:ext cx="648072" cy="877453"/>
          </a:xfrm>
          <a:prstGeom prst="rect">
            <a:avLst/>
          </a:prstGeom>
          <a:noFill/>
          <a:ln w="9525">
            <a:noFill/>
            <a:miter lim="800000"/>
            <a:headEnd/>
            <a:tailEnd/>
          </a:ln>
        </p:spPr>
      </p:pic>
      <p:sp>
        <p:nvSpPr>
          <p:cNvPr id="5" name="Title 4"/>
          <p:cNvSpPr>
            <a:spLocks noGrp="1"/>
          </p:cNvSpPr>
          <p:nvPr>
            <p:ph type="title"/>
          </p:nvPr>
        </p:nvSpPr>
        <p:spPr/>
        <p:txBody>
          <a:bodyPr/>
          <a:lstStyle/>
          <a:p>
            <a:r>
              <a:rPr lang="en-US" dirty="0" smtClean="0"/>
              <a:t>Derivative Instruments</a:t>
            </a:r>
            <a:endParaRPr lang="en-CA" dirty="0"/>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quarter" idx="1"/>
          </p:nvPr>
        </p:nvSpPr>
        <p:spPr>
          <a:xfrm>
            <a:off x="457200" y="1700809"/>
            <a:ext cx="8229600" cy="3528392"/>
          </a:xfrm>
        </p:spPr>
        <p:txBody>
          <a:bodyPr>
            <a:normAutofit/>
          </a:bodyPr>
          <a:lstStyle/>
          <a:p>
            <a:endParaRPr lang="en-CA" dirty="0"/>
          </a:p>
        </p:txBody>
      </p:sp>
      <p:pic>
        <p:nvPicPr>
          <p:cNvPr id="2050" name="Picture 2"/>
          <p:cNvPicPr>
            <a:picLocks noChangeAspect="1" noChangeArrowheads="1"/>
          </p:cNvPicPr>
          <p:nvPr/>
        </p:nvPicPr>
        <p:blipFill>
          <a:blip r:embed="rId3" cstate="print"/>
          <a:srcRect/>
          <a:stretch>
            <a:fillRect/>
          </a:stretch>
        </p:blipFill>
        <p:spPr bwMode="auto">
          <a:xfrm>
            <a:off x="395536" y="1556792"/>
            <a:ext cx="8496944" cy="5112568"/>
          </a:xfrm>
          <a:prstGeom prst="rect">
            <a:avLst/>
          </a:prstGeom>
          <a:noFill/>
          <a:ln w="9525">
            <a:noFill/>
            <a:miter lim="800000"/>
            <a:headEnd/>
            <a:tailEnd/>
          </a:ln>
        </p:spPr>
      </p:pic>
      <p:sp>
        <p:nvSpPr>
          <p:cNvPr id="5" name="Title 4"/>
          <p:cNvSpPr>
            <a:spLocks noGrp="1"/>
          </p:cNvSpPr>
          <p:nvPr>
            <p:ph type="title"/>
          </p:nvPr>
        </p:nvSpPr>
        <p:spPr/>
        <p:txBody>
          <a:bodyPr/>
          <a:lstStyle/>
          <a:p>
            <a:r>
              <a:rPr lang="en-US" dirty="0" smtClean="0"/>
              <a:t>Outstanding Derivatives</a:t>
            </a:r>
            <a:endParaRPr lang="en-CA" dirty="0"/>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quarter" idx="1"/>
          </p:nvPr>
        </p:nvSpPr>
        <p:spPr>
          <a:xfrm>
            <a:off x="395536" y="1988840"/>
            <a:ext cx="8424936" cy="3960440"/>
          </a:xfrm>
        </p:spPr>
        <p:txBody>
          <a:bodyPr>
            <a:normAutofit/>
          </a:bodyPr>
          <a:lstStyle/>
          <a:p>
            <a:pPr>
              <a:buNone/>
            </a:pPr>
            <a:endParaRPr lang="en-US" b="1" dirty="0" smtClean="0"/>
          </a:p>
          <a:p>
            <a:pPr>
              <a:buNone/>
            </a:pPr>
            <a:endParaRPr lang="en-US" b="1" dirty="0" smtClean="0"/>
          </a:p>
          <a:p>
            <a:r>
              <a:rPr lang="en-US" dirty="0" smtClean="0"/>
              <a:t>“</a:t>
            </a:r>
            <a:r>
              <a:rPr lang="en-CA" dirty="0" smtClean="0"/>
              <a:t>If the U.S. Currency rate changes by 10% the entire year, the annual impact on our net income and annual cash flows would not be material”</a:t>
            </a:r>
          </a:p>
          <a:p>
            <a:endParaRPr lang="en-US" dirty="0" smtClean="0"/>
          </a:p>
          <a:p>
            <a:endParaRPr lang="en-CA" dirty="0"/>
          </a:p>
        </p:txBody>
      </p:sp>
      <p:pic>
        <p:nvPicPr>
          <p:cNvPr id="6" name="Picture 3"/>
          <p:cNvPicPr>
            <a:picLocks noChangeAspect="1" noChangeArrowheads="1"/>
          </p:cNvPicPr>
          <p:nvPr/>
        </p:nvPicPr>
        <p:blipFill>
          <a:blip r:embed="rId3" cstate="print"/>
          <a:srcRect/>
          <a:stretch>
            <a:fillRect/>
          </a:stretch>
        </p:blipFill>
        <p:spPr bwMode="auto">
          <a:xfrm>
            <a:off x="8244408" y="5686734"/>
            <a:ext cx="648072" cy="877453"/>
          </a:xfrm>
          <a:prstGeom prst="rect">
            <a:avLst/>
          </a:prstGeom>
          <a:noFill/>
          <a:ln w="9525">
            <a:noFill/>
            <a:miter lim="800000"/>
            <a:headEnd/>
            <a:tailEnd/>
          </a:ln>
        </p:spPr>
      </p:pic>
      <p:sp>
        <p:nvSpPr>
          <p:cNvPr id="5" name="Title 4"/>
          <p:cNvSpPr>
            <a:spLocks noGrp="1"/>
          </p:cNvSpPr>
          <p:nvPr>
            <p:ph type="title"/>
          </p:nvPr>
        </p:nvSpPr>
        <p:spPr/>
        <p:txBody>
          <a:bodyPr>
            <a:normAutofit/>
          </a:bodyPr>
          <a:lstStyle/>
          <a:p>
            <a:r>
              <a:rPr lang="en-US" sz="3300" dirty="0" smtClean="0"/>
              <a:t>Foreign Exchange Risk Measurement</a:t>
            </a:r>
            <a:endParaRPr lang="en-CA" sz="3300" dirty="0"/>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quarter" idx="1"/>
          </p:nvPr>
        </p:nvSpPr>
        <p:spPr>
          <a:xfrm>
            <a:off x="971600" y="1484784"/>
            <a:ext cx="7643192" cy="4752527"/>
          </a:xfrm>
        </p:spPr>
        <p:txBody>
          <a:bodyPr>
            <a:normAutofit/>
          </a:bodyPr>
          <a:lstStyle/>
          <a:p>
            <a:pPr>
              <a:buNone/>
            </a:pPr>
            <a:endParaRPr lang="en-CA" dirty="0" smtClean="0"/>
          </a:p>
          <a:p>
            <a:r>
              <a:rPr lang="en-CA" dirty="0" smtClean="0"/>
              <a:t>Exposure to price input fluctuations due to unforeseen weather and market volatility. </a:t>
            </a:r>
          </a:p>
          <a:p>
            <a:endParaRPr lang="en-CA" dirty="0" smtClean="0"/>
          </a:p>
          <a:p>
            <a:r>
              <a:rPr lang="en-CA" dirty="0" smtClean="0"/>
              <a:t>Commodity inputs:</a:t>
            </a:r>
          </a:p>
          <a:p>
            <a:pPr lvl="1"/>
            <a:r>
              <a:rPr lang="en-CA" dirty="0" smtClean="0"/>
              <a:t>Coffee</a:t>
            </a:r>
          </a:p>
          <a:p>
            <a:pPr lvl="1"/>
            <a:r>
              <a:rPr lang="en-CA" dirty="0" smtClean="0"/>
              <a:t>Wheat</a:t>
            </a:r>
          </a:p>
          <a:p>
            <a:pPr lvl="1"/>
            <a:r>
              <a:rPr lang="en-CA" dirty="0" smtClean="0"/>
              <a:t>Edible oil</a:t>
            </a:r>
          </a:p>
          <a:p>
            <a:pPr lvl="1"/>
            <a:r>
              <a:rPr lang="en-CA" dirty="0" smtClean="0"/>
              <a:t>Sugar</a:t>
            </a:r>
          </a:p>
          <a:p>
            <a:endParaRPr lang="en-CA" dirty="0"/>
          </a:p>
        </p:txBody>
      </p:sp>
      <p:pic>
        <p:nvPicPr>
          <p:cNvPr id="6" name="Picture 3"/>
          <p:cNvPicPr>
            <a:picLocks noChangeAspect="1" noChangeArrowheads="1"/>
          </p:cNvPicPr>
          <p:nvPr/>
        </p:nvPicPr>
        <p:blipFill>
          <a:blip r:embed="rId3" cstate="print"/>
          <a:srcRect/>
          <a:stretch>
            <a:fillRect/>
          </a:stretch>
        </p:blipFill>
        <p:spPr bwMode="auto">
          <a:xfrm>
            <a:off x="8244408" y="5686734"/>
            <a:ext cx="648072" cy="877453"/>
          </a:xfrm>
          <a:prstGeom prst="rect">
            <a:avLst/>
          </a:prstGeom>
          <a:noFill/>
          <a:ln w="9525">
            <a:noFill/>
            <a:miter lim="800000"/>
            <a:headEnd/>
            <a:tailEnd/>
          </a:ln>
        </p:spPr>
      </p:pic>
      <p:sp>
        <p:nvSpPr>
          <p:cNvPr id="5" name="Title 4"/>
          <p:cNvSpPr>
            <a:spLocks noGrp="1"/>
          </p:cNvSpPr>
          <p:nvPr>
            <p:ph type="title"/>
          </p:nvPr>
        </p:nvSpPr>
        <p:spPr/>
        <p:txBody>
          <a:bodyPr/>
          <a:lstStyle/>
          <a:p>
            <a:r>
              <a:rPr lang="en-US" dirty="0" smtClean="0"/>
              <a:t>Commodity Risk</a:t>
            </a:r>
            <a:endParaRPr lang="en-CA" dirty="0"/>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quarter" idx="1"/>
          </p:nvPr>
        </p:nvSpPr>
        <p:spPr>
          <a:xfrm>
            <a:off x="457200" y="1700808"/>
            <a:ext cx="8229600" cy="4608512"/>
          </a:xfrm>
        </p:spPr>
        <p:txBody>
          <a:bodyPr>
            <a:normAutofit fontScale="70000" lnSpcReduction="20000"/>
          </a:bodyPr>
          <a:lstStyle/>
          <a:p>
            <a:endParaRPr lang="en-US" dirty="0" smtClean="0"/>
          </a:p>
          <a:p>
            <a:r>
              <a:rPr lang="en-US" dirty="0" smtClean="0"/>
              <a:t>“</a:t>
            </a:r>
            <a:r>
              <a:rPr lang="en-CA" dirty="0" smtClean="0"/>
              <a:t>We monitor our exposure to commodity prices and our forward hedging program of varied duration, depending upon the type of underlying commodity.”</a:t>
            </a:r>
          </a:p>
          <a:p>
            <a:endParaRPr lang="en-US" dirty="0" smtClean="0"/>
          </a:p>
          <a:p>
            <a:r>
              <a:rPr lang="en-CA" dirty="0" smtClean="0"/>
              <a:t>“We employ various purchasing and pricing contract techniques in an effort to minimize volatility, including setting fixed prices for periods of up to one year with suppliers, setting in advance the price for products to be delivered in the future, and unit pricing based on an average of commodity prices over the corresponding period of time. We purchase a significant amount of green coffee and typically have purchase commitments fixing the price for a minimum of 6 to 12 months depending upon prevailing market conditions. We also typically hedge against the risk of foreign exchange on green coffee prices at the same time.”</a:t>
            </a:r>
          </a:p>
          <a:p>
            <a:endParaRPr lang="en-US" dirty="0" smtClean="0"/>
          </a:p>
          <a:p>
            <a:r>
              <a:rPr lang="en-CA" dirty="0" smtClean="0"/>
              <a:t>“We do not make use of financial instruments to hedge commodity prices, partly because of our other contract pricing techniques”</a:t>
            </a:r>
          </a:p>
          <a:p>
            <a:pPr>
              <a:buNone/>
            </a:pPr>
            <a:endParaRPr lang="en-US" dirty="0" smtClean="0"/>
          </a:p>
          <a:p>
            <a:pPr>
              <a:buNone/>
            </a:pPr>
            <a:endParaRPr lang="en-CA" dirty="0" smtClean="0"/>
          </a:p>
          <a:p>
            <a:pPr>
              <a:buNone/>
            </a:pPr>
            <a:endParaRPr lang="en-CA" dirty="0"/>
          </a:p>
        </p:txBody>
      </p:sp>
      <p:pic>
        <p:nvPicPr>
          <p:cNvPr id="6" name="Picture 3"/>
          <p:cNvPicPr>
            <a:picLocks noChangeAspect="1" noChangeArrowheads="1"/>
          </p:cNvPicPr>
          <p:nvPr/>
        </p:nvPicPr>
        <p:blipFill>
          <a:blip r:embed="rId3" cstate="print"/>
          <a:srcRect/>
          <a:stretch>
            <a:fillRect/>
          </a:stretch>
        </p:blipFill>
        <p:spPr bwMode="auto">
          <a:xfrm>
            <a:off x="8244408" y="5686734"/>
            <a:ext cx="648072" cy="877453"/>
          </a:xfrm>
          <a:prstGeom prst="rect">
            <a:avLst/>
          </a:prstGeom>
          <a:noFill/>
          <a:ln w="9525">
            <a:noFill/>
            <a:miter lim="800000"/>
            <a:headEnd/>
            <a:tailEnd/>
          </a:ln>
        </p:spPr>
      </p:pic>
      <p:sp>
        <p:nvSpPr>
          <p:cNvPr id="5" name="Title 4"/>
          <p:cNvSpPr>
            <a:spLocks noGrp="1"/>
          </p:cNvSpPr>
          <p:nvPr>
            <p:ph type="title"/>
          </p:nvPr>
        </p:nvSpPr>
        <p:spPr/>
        <p:txBody>
          <a:bodyPr>
            <a:normAutofit/>
          </a:bodyPr>
          <a:lstStyle/>
          <a:p>
            <a:r>
              <a:rPr lang="en-US" dirty="0" smtClean="0"/>
              <a:t>Commodity Risk Philosophy</a:t>
            </a:r>
            <a:endParaRPr lang="en-CA" dirty="0"/>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quarter" idx="1"/>
          </p:nvPr>
        </p:nvSpPr>
        <p:spPr>
          <a:xfrm>
            <a:off x="611560" y="1268760"/>
            <a:ext cx="8147248" cy="4752527"/>
          </a:xfrm>
        </p:spPr>
        <p:txBody>
          <a:bodyPr>
            <a:normAutofit/>
          </a:bodyPr>
          <a:lstStyle/>
          <a:p>
            <a:endParaRPr lang="en-US" dirty="0" smtClean="0"/>
          </a:p>
          <a:p>
            <a:endParaRPr lang="en-US" dirty="0" smtClean="0"/>
          </a:p>
          <a:p>
            <a:endParaRPr lang="en-CA" dirty="0" smtClean="0"/>
          </a:p>
          <a:p>
            <a:r>
              <a:rPr lang="en-CA" dirty="0" smtClean="0"/>
              <a:t>“Increases and decreases in commodity costs are largely passed through to restaurant owners, resulting in higher or lower revenues and higher or lower costs of sales from our distribution business”</a:t>
            </a:r>
          </a:p>
          <a:p>
            <a:endParaRPr lang="en-CA" dirty="0"/>
          </a:p>
        </p:txBody>
      </p:sp>
      <p:pic>
        <p:nvPicPr>
          <p:cNvPr id="6" name="Picture 3"/>
          <p:cNvPicPr>
            <a:picLocks noChangeAspect="1" noChangeArrowheads="1"/>
          </p:cNvPicPr>
          <p:nvPr/>
        </p:nvPicPr>
        <p:blipFill>
          <a:blip r:embed="rId3" cstate="print"/>
          <a:srcRect/>
          <a:stretch>
            <a:fillRect/>
          </a:stretch>
        </p:blipFill>
        <p:spPr bwMode="auto">
          <a:xfrm>
            <a:off x="8244408" y="5686734"/>
            <a:ext cx="648072" cy="877453"/>
          </a:xfrm>
          <a:prstGeom prst="rect">
            <a:avLst/>
          </a:prstGeom>
          <a:noFill/>
          <a:ln w="9525">
            <a:noFill/>
            <a:miter lim="800000"/>
            <a:headEnd/>
            <a:tailEnd/>
          </a:ln>
        </p:spPr>
      </p:pic>
      <p:sp>
        <p:nvSpPr>
          <p:cNvPr id="5" name="Title 4"/>
          <p:cNvSpPr>
            <a:spLocks noGrp="1"/>
          </p:cNvSpPr>
          <p:nvPr>
            <p:ph type="title"/>
          </p:nvPr>
        </p:nvSpPr>
        <p:spPr/>
        <p:txBody>
          <a:bodyPr>
            <a:normAutofit/>
          </a:bodyPr>
          <a:lstStyle/>
          <a:p>
            <a:r>
              <a:rPr lang="en-US" dirty="0" smtClean="0"/>
              <a:t>Commodity Risk Measurement</a:t>
            </a:r>
            <a:endParaRPr lang="en-CA" dirty="0"/>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3" cstate="print"/>
          <a:srcRect/>
          <a:stretch>
            <a:fillRect/>
          </a:stretch>
        </p:blipFill>
        <p:spPr bwMode="auto">
          <a:xfrm>
            <a:off x="827584" y="2492896"/>
            <a:ext cx="7812360" cy="2409825"/>
          </a:xfrm>
          <a:prstGeom prst="rect">
            <a:avLst/>
          </a:prstGeom>
          <a:noFill/>
          <a:ln w="9525">
            <a:noFill/>
            <a:miter lim="800000"/>
            <a:headEnd/>
            <a:tailEnd/>
          </a:ln>
        </p:spPr>
      </p:pic>
      <p:pic>
        <p:nvPicPr>
          <p:cNvPr id="8" name="Picture 3"/>
          <p:cNvPicPr>
            <a:picLocks noChangeAspect="1" noChangeArrowheads="1"/>
          </p:cNvPicPr>
          <p:nvPr/>
        </p:nvPicPr>
        <p:blipFill>
          <a:blip r:embed="rId4" cstate="print"/>
          <a:srcRect/>
          <a:stretch>
            <a:fillRect/>
          </a:stretch>
        </p:blipFill>
        <p:spPr bwMode="auto">
          <a:xfrm>
            <a:off x="8244408" y="5686734"/>
            <a:ext cx="648072" cy="877453"/>
          </a:xfrm>
          <a:prstGeom prst="rect">
            <a:avLst/>
          </a:prstGeom>
          <a:noFill/>
          <a:ln w="9525">
            <a:noFill/>
            <a:miter lim="800000"/>
            <a:headEnd/>
            <a:tailEnd/>
          </a:ln>
        </p:spPr>
      </p:pic>
      <p:sp>
        <p:nvSpPr>
          <p:cNvPr id="6" name="Title 5"/>
          <p:cNvSpPr>
            <a:spLocks noGrp="1"/>
          </p:cNvSpPr>
          <p:nvPr>
            <p:ph type="title"/>
          </p:nvPr>
        </p:nvSpPr>
        <p:spPr/>
        <p:txBody>
          <a:bodyPr>
            <a:normAutofit fontScale="90000"/>
          </a:bodyPr>
          <a:lstStyle/>
          <a:p>
            <a:r>
              <a:rPr lang="en-US" dirty="0" smtClean="0"/>
              <a:t>Potential Hazard – Franchise Risk</a:t>
            </a:r>
            <a:endParaRPr lang="en-CA" dirty="0"/>
          </a:p>
        </p:txBody>
      </p:sp>
    </p:spTree>
  </p:cSld>
  <p:clrMapOvr>
    <a:masterClrMapping/>
  </p:clrMapOvr>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quarter" idx="1"/>
          </p:nvPr>
        </p:nvSpPr>
        <p:spPr>
          <a:xfrm>
            <a:off x="899592" y="1196752"/>
            <a:ext cx="7859216" cy="2808313"/>
          </a:xfrm>
        </p:spPr>
        <p:txBody>
          <a:bodyPr>
            <a:noAutofit/>
          </a:bodyPr>
          <a:lstStyle/>
          <a:p>
            <a:endParaRPr lang="en-US" sz="2300" dirty="0" smtClean="0"/>
          </a:p>
          <a:p>
            <a:r>
              <a:rPr lang="en-US" sz="2300" dirty="0" smtClean="0"/>
              <a:t>Exposure to risk in interest rate fluctuations:</a:t>
            </a:r>
          </a:p>
          <a:p>
            <a:pPr lvl="1"/>
            <a:r>
              <a:rPr lang="en-US" sz="2100" dirty="0" smtClean="0"/>
              <a:t>Refinancing</a:t>
            </a:r>
          </a:p>
          <a:p>
            <a:pPr lvl="1"/>
            <a:r>
              <a:rPr lang="en-US" sz="1900" dirty="0" smtClean="0"/>
              <a:t>Reinvesting</a:t>
            </a:r>
          </a:p>
          <a:p>
            <a:pPr>
              <a:buNone/>
            </a:pPr>
            <a:endParaRPr lang="en-US" sz="2300" b="1" dirty="0" smtClean="0"/>
          </a:p>
          <a:p>
            <a:r>
              <a:rPr lang="en-US" sz="2300" dirty="0" smtClean="0"/>
              <a:t>To minimize this risk, in the past, Tim </a:t>
            </a:r>
            <a:r>
              <a:rPr lang="en-US" sz="2300" dirty="0" err="1" smtClean="0"/>
              <a:t>Hortons</a:t>
            </a:r>
            <a:r>
              <a:rPr lang="en-US" sz="2300" dirty="0" smtClean="0"/>
              <a:t> has entered into:</a:t>
            </a:r>
          </a:p>
          <a:p>
            <a:pPr lvl="1"/>
            <a:r>
              <a:rPr lang="en-US" sz="2100" dirty="0" smtClean="0"/>
              <a:t>Interest rate forwards</a:t>
            </a:r>
          </a:p>
          <a:p>
            <a:pPr lvl="1"/>
            <a:r>
              <a:rPr lang="en-US" sz="2100" dirty="0" smtClean="0"/>
              <a:t>Interest rate swaps</a:t>
            </a:r>
            <a:endParaRPr lang="en-CA" sz="2100" dirty="0" smtClean="0"/>
          </a:p>
          <a:p>
            <a:pPr>
              <a:buNone/>
            </a:pPr>
            <a:endParaRPr lang="en-US" sz="2300" b="1" dirty="0" smtClean="0"/>
          </a:p>
          <a:p>
            <a:r>
              <a:rPr lang="en-US" sz="2300" dirty="0" smtClean="0"/>
              <a:t>“</a:t>
            </a:r>
            <a:r>
              <a:rPr lang="en-CA" sz="2300" dirty="0" smtClean="0"/>
              <a:t>If interest rates change by 100 basis points, the impact on our annual net income would not be material”</a:t>
            </a:r>
          </a:p>
          <a:p>
            <a:pPr>
              <a:buNone/>
            </a:pPr>
            <a:endParaRPr lang="en-CA" sz="2300" dirty="0"/>
          </a:p>
        </p:txBody>
      </p:sp>
      <p:pic>
        <p:nvPicPr>
          <p:cNvPr id="6" name="Picture 3"/>
          <p:cNvPicPr>
            <a:picLocks noChangeAspect="1" noChangeArrowheads="1"/>
          </p:cNvPicPr>
          <p:nvPr/>
        </p:nvPicPr>
        <p:blipFill>
          <a:blip r:embed="rId3" cstate="print"/>
          <a:srcRect/>
          <a:stretch>
            <a:fillRect/>
          </a:stretch>
        </p:blipFill>
        <p:spPr bwMode="auto">
          <a:xfrm>
            <a:off x="8244408" y="5686734"/>
            <a:ext cx="648072" cy="877453"/>
          </a:xfrm>
          <a:prstGeom prst="rect">
            <a:avLst/>
          </a:prstGeom>
          <a:noFill/>
          <a:ln w="9525">
            <a:noFill/>
            <a:miter lim="800000"/>
            <a:headEnd/>
            <a:tailEnd/>
          </a:ln>
        </p:spPr>
      </p:pic>
      <p:sp>
        <p:nvSpPr>
          <p:cNvPr id="5" name="Title 4"/>
          <p:cNvSpPr>
            <a:spLocks noGrp="1"/>
          </p:cNvSpPr>
          <p:nvPr>
            <p:ph type="title"/>
          </p:nvPr>
        </p:nvSpPr>
        <p:spPr/>
        <p:txBody>
          <a:bodyPr>
            <a:normAutofit/>
          </a:bodyPr>
          <a:lstStyle/>
          <a:p>
            <a:r>
              <a:rPr lang="en-US" dirty="0" smtClean="0"/>
              <a:t>Interest Rate Risk </a:t>
            </a:r>
            <a:endParaRPr lang="en-CA" dirty="0"/>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quarter" idx="1"/>
          </p:nvPr>
        </p:nvSpPr>
        <p:spPr>
          <a:xfrm>
            <a:off x="457200" y="1700808"/>
            <a:ext cx="8229600" cy="4248472"/>
          </a:xfrm>
        </p:spPr>
        <p:txBody>
          <a:bodyPr>
            <a:normAutofit fontScale="85000" lnSpcReduction="20000"/>
          </a:bodyPr>
          <a:lstStyle/>
          <a:p>
            <a:r>
              <a:rPr lang="en-CA" dirty="0" smtClean="0"/>
              <a:t>“Due to inflation historical financial statements may not accurately reflect all the effects of changing prices on an enterprise”</a:t>
            </a:r>
          </a:p>
          <a:p>
            <a:endParaRPr lang="en-CA" dirty="0" smtClean="0"/>
          </a:p>
          <a:p>
            <a:r>
              <a:rPr lang="en-CA" dirty="0" smtClean="0"/>
              <a:t>Factors impacted include:</a:t>
            </a:r>
          </a:p>
          <a:p>
            <a:pPr lvl="1"/>
            <a:r>
              <a:rPr lang="en-CA" dirty="0" smtClean="0"/>
              <a:t>inventories with approximate current market prices</a:t>
            </a:r>
          </a:p>
          <a:p>
            <a:pPr lvl="1"/>
            <a:r>
              <a:rPr lang="en-CA" dirty="0" smtClean="0"/>
              <a:t>property holdings at fixed costs (substantial)</a:t>
            </a:r>
          </a:p>
          <a:p>
            <a:pPr lvl="1"/>
            <a:r>
              <a:rPr lang="en-CA" dirty="0" smtClean="0"/>
              <a:t>commodity price</a:t>
            </a:r>
          </a:p>
          <a:p>
            <a:pPr lvl="1"/>
            <a:r>
              <a:rPr lang="en-CA" dirty="0" smtClean="0"/>
              <a:t>increased labour costs </a:t>
            </a:r>
          </a:p>
          <a:p>
            <a:pPr lvl="1"/>
            <a:endParaRPr lang="en-CA" dirty="0" smtClean="0"/>
          </a:p>
          <a:p>
            <a:r>
              <a:rPr lang="en-CA" dirty="0" smtClean="0"/>
              <a:t>Result: Tim </a:t>
            </a:r>
            <a:r>
              <a:rPr lang="en-CA" dirty="0" err="1" smtClean="0"/>
              <a:t>Hortons</a:t>
            </a:r>
            <a:r>
              <a:rPr lang="en-CA" dirty="0" smtClean="0"/>
              <a:t> and restaurant owners may not be able to adjust prices sufficiently in order to offset the effect of the various cost increases.</a:t>
            </a:r>
            <a:endParaRPr lang="en-CA" dirty="0"/>
          </a:p>
        </p:txBody>
      </p:sp>
      <p:pic>
        <p:nvPicPr>
          <p:cNvPr id="6" name="Picture 3"/>
          <p:cNvPicPr>
            <a:picLocks noChangeAspect="1" noChangeArrowheads="1"/>
          </p:cNvPicPr>
          <p:nvPr/>
        </p:nvPicPr>
        <p:blipFill>
          <a:blip r:embed="rId3" cstate="print"/>
          <a:srcRect/>
          <a:stretch>
            <a:fillRect/>
          </a:stretch>
        </p:blipFill>
        <p:spPr bwMode="auto">
          <a:xfrm>
            <a:off x="8244408" y="5686734"/>
            <a:ext cx="648072" cy="877453"/>
          </a:xfrm>
          <a:prstGeom prst="rect">
            <a:avLst/>
          </a:prstGeom>
          <a:noFill/>
          <a:ln w="9525">
            <a:noFill/>
            <a:miter lim="800000"/>
            <a:headEnd/>
            <a:tailEnd/>
          </a:ln>
        </p:spPr>
      </p:pic>
      <p:sp>
        <p:nvSpPr>
          <p:cNvPr id="5" name="Title 4"/>
          <p:cNvSpPr>
            <a:spLocks noGrp="1"/>
          </p:cNvSpPr>
          <p:nvPr>
            <p:ph type="title"/>
          </p:nvPr>
        </p:nvSpPr>
        <p:spPr/>
        <p:txBody>
          <a:bodyPr/>
          <a:lstStyle/>
          <a:p>
            <a:r>
              <a:rPr lang="en-US" dirty="0" smtClean="0"/>
              <a:t>Inflation Risk</a:t>
            </a:r>
            <a:endParaRPr lang="en-CA"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2354</TotalTime>
  <Words>5364</Words>
  <Application>Microsoft Office PowerPoint</Application>
  <PresentationFormat>On-screen Show (4:3)</PresentationFormat>
  <Paragraphs>727</Paragraphs>
  <Slides>101</Slides>
  <Notes>49</Notes>
  <HiddenSlides>0</HiddenSlides>
  <MMClips>0</MMClips>
  <ScaleCrop>false</ScaleCrop>
  <HeadingPairs>
    <vt:vector size="4" baseType="variant">
      <vt:variant>
        <vt:lpstr>Theme</vt:lpstr>
      </vt:variant>
      <vt:variant>
        <vt:i4>1</vt:i4>
      </vt:variant>
      <vt:variant>
        <vt:lpstr>Slide Titles</vt:lpstr>
      </vt:variant>
      <vt:variant>
        <vt:i4>101</vt:i4>
      </vt:variant>
    </vt:vector>
  </HeadingPairs>
  <TitlesOfParts>
    <vt:vector size="102" baseType="lpstr">
      <vt:lpstr>Equity</vt:lpstr>
      <vt:lpstr>Consumer Products</vt:lpstr>
      <vt:lpstr>Agenda</vt:lpstr>
      <vt:lpstr>Soft Drink Industry</vt:lpstr>
      <vt:lpstr>Cost Structure</vt:lpstr>
      <vt:lpstr>Industry Changes</vt:lpstr>
      <vt:lpstr>Governmental Regulations</vt:lpstr>
      <vt:lpstr>Soft Drink Industry</vt:lpstr>
      <vt:lpstr>Soft Drink Industry</vt:lpstr>
      <vt:lpstr>Company Overview</vt:lpstr>
      <vt:lpstr>Coca-Cola History </vt:lpstr>
      <vt:lpstr>Coca-Cola Mission </vt:lpstr>
      <vt:lpstr>Products: product list </vt:lpstr>
      <vt:lpstr>Financial Analysis </vt:lpstr>
      <vt:lpstr>Financial Statement</vt:lpstr>
      <vt:lpstr>Income Statement of Coca-Cola (in million$)</vt:lpstr>
      <vt:lpstr>Slide 16</vt:lpstr>
      <vt:lpstr>The Coca-Cola Consolidated Cash Flows Statement (in million$)</vt:lpstr>
      <vt:lpstr>Risk Factors &amp; Management</vt:lpstr>
      <vt:lpstr>Risk Management</vt:lpstr>
      <vt:lpstr>Risk Management </vt:lpstr>
      <vt:lpstr>Risk Management</vt:lpstr>
      <vt:lpstr>Anti-Hedging Policy</vt:lpstr>
      <vt:lpstr>Risk Factors</vt:lpstr>
      <vt:lpstr>Financial Risk Management</vt:lpstr>
      <vt:lpstr>Foreign Exchange Risk</vt:lpstr>
      <vt:lpstr>Foreign Exchange Risk</vt:lpstr>
      <vt:lpstr>Foreign Exchange Risk</vt:lpstr>
      <vt:lpstr>Foreign Exchange Risk</vt:lpstr>
      <vt:lpstr>Interest Rate Risk</vt:lpstr>
      <vt:lpstr>Interest Rate Risk</vt:lpstr>
      <vt:lpstr>Interest Rate Risk</vt:lpstr>
      <vt:lpstr>Commodity Prices Management</vt:lpstr>
      <vt:lpstr>Commodity Prices Management</vt:lpstr>
      <vt:lpstr>Summary of Risk management </vt:lpstr>
      <vt:lpstr> Summary of Risk management </vt:lpstr>
      <vt:lpstr>Industry Overview Tim Hortons &amp; Starbucks</vt:lpstr>
      <vt:lpstr>Industry Overview</vt:lpstr>
      <vt:lpstr>Specialty Eateries</vt:lpstr>
      <vt:lpstr>Top 5 Companies</vt:lpstr>
      <vt:lpstr>Competitive Landscape</vt:lpstr>
      <vt:lpstr>Industry Cost Structure</vt:lpstr>
      <vt:lpstr>PEST</vt:lpstr>
      <vt:lpstr>Company Overview</vt:lpstr>
      <vt:lpstr>Starbucks (SBUX)</vt:lpstr>
      <vt:lpstr>Upper Management</vt:lpstr>
      <vt:lpstr>Objective</vt:lpstr>
      <vt:lpstr>Strategies to Achieve Goal</vt:lpstr>
      <vt:lpstr>Core Business</vt:lpstr>
      <vt:lpstr>Financial Statement</vt:lpstr>
      <vt:lpstr>Slide 50</vt:lpstr>
      <vt:lpstr>Slide 51</vt:lpstr>
      <vt:lpstr>Slide 52</vt:lpstr>
      <vt:lpstr>Revenue by Region</vt:lpstr>
      <vt:lpstr>Number of Stores</vt:lpstr>
      <vt:lpstr>Risk Factors &amp; Management</vt:lpstr>
      <vt:lpstr>General Risk Factors</vt:lpstr>
      <vt:lpstr>Hedging Philosophy</vt:lpstr>
      <vt:lpstr>Risk Management Policy</vt:lpstr>
      <vt:lpstr>Risk Management Policy</vt:lpstr>
      <vt:lpstr>Financial Risk Management</vt:lpstr>
      <vt:lpstr>Commodity Risk</vt:lpstr>
      <vt:lpstr>Commodity Risk</vt:lpstr>
      <vt:lpstr>Commodity Risk</vt:lpstr>
      <vt:lpstr>Commodity Risk</vt:lpstr>
      <vt:lpstr>Foreign Exchange Risk</vt:lpstr>
      <vt:lpstr>Foreign Exchange Risk</vt:lpstr>
      <vt:lpstr>Foreign Exchange Risk</vt:lpstr>
      <vt:lpstr>Equity Security Price Risk</vt:lpstr>
      <vt:lpstr>Interest Rate Risk</vt:lpstr>
      <vt:lpstr>Interest Rate Risk</vt:lpstr>
      <vt:lpstr>Derivative Instruments</vt:lpstr>
      <vt:lpstr>Slide 72</vt:lpstr>
      <vt:lpstr>Company Overview</vt:lpstr>
      <vt:lpstr>Slide 74</vt:lpstr>
      <vt:lpstr>Tim Hortons History</vt:lpstr>
      <vt:lpstr>Products</vt:lpstr>
      <vt:lpstr>Mission Statement</vt:lpstr>
      <vt:lpstr>Primary Business Model</vt:lpstr>
      <vt:lpstr>Growth Strategy 2010 - 2013</vt:lpstr>
      <vt:lpstr>Financial Statement</vt:lpstr>
      <vt:lpstr>P</vt:lpstr>
      <vt:lpstr>P</vt:lpstr>
      <vt:lpstr>P</vt:lpstr>
      <vt:lpstr>Risk Factors &amp; Management</vt:lpstr>
      <vt:lpstr>Enterprise Risk Management Program</vt:lpstr>
      <vt:lpstr>Risk Factors</vt:lpstr>
      <vt:lpstr>Slide 87</vt:lpstr>
      <vt:lpstr>Foreign Exchange Risk</vt:lpstr>
      <vt:lpstr>Foreign Exchange Risk Philosophy</vt:lpstr>
      <vt:lpstr>Derivative Instruments</vt:lpstr>
      <vt:lpstr>Derivative Instruments</vt:lpstr>
      <vt:lpstr>Outstanding Derivatives</vt:lpstr>
      <vt:lpstr>Foreign Exchange Risk Measurement</vt:lpstr>
      <vt:lpstr>Commodity Risk</vt:lpstr>
      <vt:lpstr>Commodity Risk Philosophy</vt:lpstr>
      <vt:lpstr>Commodity Risk Measurement</vt:lpstr>
      <vt:lpstr>Potential Hazard – Franchise Risk</vt:lpstr>
      <vt:lpstr>Interest Rate Risk </vt:lpstr>
      <vt:lpstr>Inflation Risk</vt:lpstr>
      <vt:lpstr>Conclusion</vt:lpstr>
      <vt:lpstr>Questions?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AM</dc:creator>
  <cp:lastModifiedBy>AM</cp:lastModifiedBy>
  <cp:revision>790</cp:revision>
  <dcterms:created xsi:type="dcterms:W3CDTF">2012-03-03T03:00:54Z</dcterms:created>
  <dcterms:modified xsi:type="dcterms:W3CDTF">2012-03-09T21:14:16Z</dcterms:modified>
</cp:coreProperties>
</file>