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1"/>
  </p:notesMasterIdLst>
  <p:sldIdLst>
    <p:sldId id="256" r:id="rId2"/>
    <p:sldId id="288" r:id="rId3"/>
    <p:sldId id="257" r:id="rId4"/>
    <p:sldId id="301" r:id="rId5"/>
    <p:sldId id="291" r:id="rId6"/>
    <p:sldId id="264" r:id="rId7"/>
    <p:sldId id="289" r:id="rId8"/>
    <p:sldId id="282" r:id="rId9"/>
    <p:sldId id="260" r:id="rId10"/>
    <p:sldId id="259" r:id="rId11"/>
    <p:sldId id="304" r:id="rId12"/>
    <p:sldId id="435" r:id="rId13"/>
    <p:sldId id="307" r:id="rId14"/>
    <p:sldId id="302" r:id="rId15"/>
    <p:sldId id="266" r:id="rId16"/>
    <p:sldId id="269" r:id="rId17"/>
    <p:sldId id="283" r:id="rId18"/>
    <p:sldId id="286" r:id="rId19"/>
    <p:sldId id="270" r:id="rId20"/>
    <p:sldId id="300" r:id="rId21"/>
    <p:sldId id="280" r:id="rId22"/>
    <p:sldId id="279" r:id="rId23"/>
    <p:sldId id="285" r:id="rId24"/>
    <p:sldId id="308" r:id="rId25"/>
    <p:sldId id="309" r:id="rId26"/>
    <p:sldId id="310" r:id="rId27"/>
    <p:sldId id="311" r:id="rId28"/>
    <p:sldId id="312" r:id="rId29"/>
    <p:sldId id="313" r:id="rId30"/>
    <p:sldId id="314" r:id="rId31"/>
    <p:sldId id="315" r:id="rId32"/>
    <p:sldId id="316" r:id="rId33"/>
    <p:sldId id="317" r:id="rId34"/>
    <p:sldId id="318" r:id="rId35"/>
    <p:sldId id="319" r:id="rId36"/>
    <p:sldId id="320" r:id="rId37"/>
    <p:sldId id="321" r:id="rId38"/>
    <p:sldId id="322" r:id="rId39"/>
    <p:sldId id="323" r:id="rId40"/>
    <p:sldId id="324" r:id="rId41"/>
    <p:sldId id="325" r:id="rId42"/>
    <p:sldId id="326" r:id="rId43"/>
    <p:sldId id="327" r:id="rId44"/>
    <p:sldId id="328" r:id="rId45"/>
    <p:sldId id="329" r:id="rId46"/>
    <p:sldId id="330" r:id="rId47"/>
    <p:sldId id="331" r:id="rId48"/>
    <p:sldId id="332" r:id="rId49"/>
    <p:sldId id="333" r:id="rId50"/>
    <p:sldId id="334" r:id="rId51"/>
    <p:sldId id="335" r:id="rId52"/>
    <p:sldId id="336" r:id="rId53"/>
    <p:sldId id="337" r:id="rId54"/>
    <p:sldId id="338" r:id="rId55"/>
    <p:sldId id="339" r:id="rId56"/>
    <p:sldId id="340" r:id="rId57"/>
    <p:sldId id="341" r:id="rId58"/>
    <p:sldId id="342" r:id="rId59"/>
    <p:sldId id="343" r:id="rId60"/>
    <p:sldId id="344" r:id="rId61"/>
    <p:sldId id="345" r:id="rId62"/>
    <p:sldId id="346" r:id="rId63"/>
    <p:sldId id="347" r:id="rId64"/>
    <p:sldId id="348" r:id="rId65"/>
    <p:sldId id="349" r:id="rId66"/>
    <p:sldId id="350" r:id="rId67"/>
    <p:sldId id="351" r:id="rId68"/>
    <p:sldId id="352" r:id="rId69"/>
    <p:sldId id="353" r:id="rId70"/>
    <p:sldId id="354" r:id="rId71"/>
    <p:sldId id="355" r:id="rId72"/>
    <p:sldId id="356" r:id="rId73"/>
    <p:sldId id="357" r:id="rId74"/>
    <p:sldId id="358" r:id="rId75"/>
    <p:sldId id="359" r:id="rId76"/>
    <p:sldId id="360" r:id="rId77"/>
    <p:sldId id="361" r:id="rId78"/>
    <p:sldId id="362" r:id="rId79"/>
    <p:sldId id="363" r:id="rId80"/>
    <p:sldId id="364" r:id="rId81"/>
    <p:sldId id="365" r:id="rId82"/>
    <p:sldId id="366" r:id="rId83"/>
    <p:sldId id="367" r:id="rId84"/>
    <p:sldId id="368" r:id="rId85"/>
    <p:sldId id="369" r:id="rId86"/>
    <p:sldId id="370" r:id="rId87"/>
    <p:sldId id="371" r:id="rId88"/>
    <p:sldId id="372" r:id="rId89"/>
    <p:sldId id="373" r:id="rId90"/>
    <p:sldId id="374" r:id="rId91"/>
    <p:sldId id="375" r:id="rId92"/>
    <p:sldId id="376" r:id="rId93"/>
    <p:sldId id="377" r:id="rId94"/>
    <p:sldId id="378" r:id="rId95"/>
    <p:sldId id="379" r:id="rId96"/>
    <p:sldId id="380" r:id="rId97"/>
    <p:sldId id="381" r:id="rId98"/>
    <p:sldId id="383" r:id="rId99"/>
    <p:sldId id="404" r:id="rId100"/>
    <p:sldId id="403" r:id="rId101"/>
    <p:sldId id="405" r:id="rId102"/>
    <p:sldId id="406" r:id="rId103"/>
    <p:sldId id="407" r:id="rId104"/>
    <p:sldId id="408" r:id="rId105"/>
    <p:sldId id="409" r:id="rId106"/>
    <p:sldId id="410" r:id="rId107"/>
    <p:sldId id="411" r:id="rId108"/>
    <p:sldId id="412" r:id="rId109"/>
    <p:sldId id="413" r:id="rId110"/>
    <p:sldId id="414" r:id="rId111"/>
    <p:sldId id="415" r:id="rId112"/>
    <p:sldId id="416" r:id="rId113"/>
    <p:sldId id="417" r:id="rId114"/>
    <p:sldId id="418" r:id="rId115"/>
    <p:sldId id="419" r:id="rId116"/>
    <p:sldId id="420" r:id="rId117"/>
    <p:sldId id="421" r:id="rId118"/>
    <p:sldId id="422" r:id="rId119"/>
    <p:sldId id="423" r:id="rId120"/>
    <p:sldId id="424" r:id="rId121"/>
    <p:sldId id="432" r:id="rId122"/>
    <p:sldId id="433" r:id="rId123"/>
    <p:sldId id="427" r:id="rId124"/>
    <p:sldId id="434" r:id="rId125"/>
    <p:sldId id="428" r:id="rId126"/>
    <p:sldId id="429" r:id="rId127"/>
    <p:sldId id="430" r:id="rId128"/>
    <p:sldId id="431" r:id="rId129"/>
    <p:sldId id="284" r:id="rId1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0" autoAdjust="0"/>
    <p:restoredTop sz="75270" autoAdjust="0"/>
  </p:normalViewPr>
  <p:slideViewPr>
    <p:cSldViewPr snapToGrid="0" snapToObjects="1">
      <p:cViewPr>
        <p:scale>
          <a:sx n="60" d="100"/>
          <a:sy n="60" d="100"/>
        </p:scale>
        <p:origin x="-1416" y="-5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296"/>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A15739-8215-0744-A5B0-56D80A6970F5}" type="datetimeFigureOut">
              <a:rPr lang="en-US" smtClean="0"/>
              <a:pPr/>
              <a:t>3/18/2011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51DF4C-1277-E044-A8EF-FF81A43CB489}" type="slidenum">
              <a:rPr lang="en-US" smtClean="0"/>
              <a:pPr/>
              <a:t>‹#›</a:t>
            </a:fld>
            <a:endParaRPr lang="en-US"/>
          </a:p>
        </p:txBody>
      </p:sp>
    </p:spTree>
    <p:extLst>
      <p:ext uri="{BB962C8B-B14F-4D97-AF65-F5344CB8AC3E}">
        <p14:creationId xmlns:p14="http://schemas.microsoft.com/office/powerpoint/2010/main" xmlns="" val="16149991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751DF4C-1277-E044-A8EF-FF81A43CB489}" type="slidenum">
              <a:rPr lang="en-US" smtClean="0"/>
              <a:pPr/>
              <a:t>1</a:t>
            </a:fld>
            <a:endParaRPr lang="en-US"/>
          </a:p>
        </p:txBody>
      </p:sp>
    </p:spTree>
    <p:extLst>
      <p:ext uri="{BB962C8B-B14F-4D97-AF65-F5344CB8AC3E}">
        <p14:creationId xmlns:p14="http://schemas.microsoft.com/office/powerpoint/2010/main" xmlns="" val="754326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1DF4C-1277-E044-A8EF-FF81A43CB489}" type="slidenum">
              <a:rPr lang="en-US" smtClean="0"/>
              <a:pPr/>
              <a:t>11</a:t>
            </a:fld>
            <a:endParaRPr lang="en-US"/>
          </a:p>
        </p:txBody>
      </p:sp>
    </p:spTree>
    <p:extLst>
      <p:ext uri="{BB962C8B-B14F-4D97-AF65-F5344CB8AC3E}">
        <p14:creationId xmlns:p14="http://schemas.microsoft.com/office/powerpoint/2010/main" xmlns="" val="1756780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1DF4C-1277-E044-A8EF-FF81A43CB489}" type="slidenum">
              <a:rPr lang="en-US" smtClean="0"/>
              <a:pPr/>
              <a:t>14</a:t>
            </a:fld>
            <a:endParaRPr lang="en-US"/>
          </a:p>
        </p:txBody>
      </p:sp>
    </p:spTree>
    <p:extLst>
      <p:ext uri="{BB962C8B-B14F-4D97-AF65-F5344CB8AC3E}">
        <p14:creationId xmlns:p14="http://schemas.microsoft.com/office/powerpoint/2010/main" xmlns="" val="394877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1DF4C-1277-E044-A8EF-FF81A43CB489}" type="slidenum">
              <a:rPr lang="en-US" smtClean="0"/>
              <a:pPr/>
              <a:t>15</a:t>
            </a:fld>
            <a:endParaRPr lang="en-US"/>
          </a:p>
        </p:txBody>
      </p:sp>
    </p:spTree>
    <p:extLst>
      <p:ext uri="{BB962C8B-B14F-4D97-AF65-F5344CB8AC3E}">
        <p14:creationId xmlns:p14="http://schemas.microsoft.com/office/powerpoint/2010/main" xmlns="" val="936168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751DF4C-1277-E044-A8EF-FF81A43CB489}" type="slidenum">
              <a:rPr lang="en-US" smtClean="0"/>
              <a:pPr/>
              <a:t>16</a:t>
            </a:fld>
            <a:endParaRPr lang="en-US"/>
          </a:p>
        </p:txBody>
      </p:sp>
    </p:spTree>
    <p:extLst>
      <p:ext uri="{BB962C8B-B14F-4D97-AF65-F5344CB8AC3E}">
        <p14:creationId xmlns:p14="http://schemas.microsoft.com/office/powerpoint/2010/main" xmlns="" val="246834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1DF4C-1277-E044-A8EF-FF81A43CB489}" type="slidenum">
              <a:rPr lang="en-US" smtClean="0"/>
              <a:pPr/>
              <a:t>17</a:t>
            </a:fld>
            <a:endParaRPr lang="en-US"/>
          </a:p>
        </p:txBody>
      </p:sp>
    </p:spTree>
    <p:extLst>
      <p:ext uri="{BB962C8B-B14F-4D97-AF65-F5344CB8AC3E}">
        <p14:creationId xmlns:p14="http://schemas.microsoft.com/office/powerpoint/2010/main" xmlns="" val="3156836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751DF4C-1277-E044-A8EF-FF81A43CB489}" type="slidenum">
              <a:rPr lang="en-US" smtClean="0"/>
              <a:pPr/>
              <a:t>18</a:t>
            </a:fld>
            <a:endParaRPr lang="en-US"/>
          </a:p>
        </p:txBody>
      </p:sp>
    </p:spTree>
    <p:extLst>
      <p:ext uri="{BB962C8B-B14F-4D97-AF65-F5344CB8AC3E}">
        <p14:creationId xmlns:p14="http://schemas.microsoft.com/office/powerpoint/2010/main" xmlns="" val="1974847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1DF4C-1277-E044-A8EF-FF81A43CB489}" type="slidenum">
              <a:rPr lang="en-US" smtClean="0"/>
              <a:pPr/>
              <a:t>19</a:t>
            </a:fld>
            <a:endParaRPr lang="en-US"/>
          </a:p>
        </p:txBody>
      </p:sp>
    </p:spTree>
    <p:extLst>
      <p:ext uri="{BB962C8B-B14F-4D97-AF65-F5344CB8AC3E}">
        <p14:creationId xmlns:p14="http://schemas.microsoft.com/office/powerpoint/2010/main" xmlns="" val="2722442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1DF4C-1277-E044-A8EF-FF81A43CB489}" type="slidenum">
              <a:rPr lang="en-US" smtClean="0"/>
              <a:pPr/>
              <a:t>20</a:t>
            </a:fld>
            <a:endParaRPr lang="en-US"/>
          </a:p>
        </p:txBody>
      </p:sp>
    </p:spTree>
    <p:extLst>
      <p:ext uri="{BB962C8B-B14F-4D97-AF65-F5344CB8AC3E}">
        <p14:creationId xmlns:p14="http://schemas.microsoft.com/office/powerpoint/2010/main" xmlns="" val="4024859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751DF4C-1277-E044-A8EF-FF81A43CB489}" type="slidenum">
              <a:rPr lang="en-US" smtClean="0"/>
              <a:pPr/>
              <a:t>21</a:t>
            </a:fld>
            <a:endParaRPr lang="en-US"/>
          </a:p>
        </p:txBody>
      </p:sp>
    </p:spTree>
    <p:extLst>
      <p:ext uri="{BB962C8B-B14F-4D97-AF65-F5344CB8AC3E}">
        <p14:creationId xmlns:p14="http://schemas.microsoft.com/office/powerpoint/2010/main" xmlns="" val="4003140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751DF4C-1277-E044-A8EF-FF81A43CB489}" type="slidenum">
              <a:rPr lang="en-US" smtClean="0"/>
              <a:pPr/>
              <a:t>22</a:t>
            </a:fld>
            <a:endParaRPr lang="en-US"/>
          </a:p>
        </p:txBody>
      </p:sp>
    </p:spTree>
    <p:extLst>
      <p:ext uri="{BB962C8B-B14F-4D97-AF65-F5344CB8AC3E}">
        <p14:creationId xmlns:p14="http://schemas.microsoft.com/office/powerpoint/2010/main" xmlns="" val="1834086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1DF4C-1277-E044-A8EF-FF81A43CB489}" type="slidenum">
              <a:rPr lang="en-US" smtClean="0"/>
              <a:pPr/>
              <a:t>2</a:t>
            </a:fld>
            <a:endParaRPr lang="en-US"/>
          </a:p>
        </p:txBody>
      </p:sp>
    </p:spTree>
    <p:extLst>
      <p:ext uri="{BB962C8B-B14F-4D97-AF65-F5344CB8AC3E}">
        <p14:creationId xmlns:p14="http://schemas.microsoft.com/office/powerpoint/2010/main" xmlns="" val="966294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EE1BA29E-284A-444C-9767-6CA984F41BB1}" type="slidenum">
              <a:rPr lang="en-CA" smtClean="0"/>
              <a:pPr/>
              <a:t>26</a:t>
            </a:fld>
            <a:endParaRPr lang="en-CA"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6"/>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cs typeface="ＭＳ Ｐゴシック" charset="0"/>
              </a:defRPr>
            </a:lvl1pPr>
            <a:lvl2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2pPr>
            <a:lvl3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3pPr>
            <a:lvl4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4pPr>
            <a:lvl5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5pPr>
            <a:lvl6pPr marL="2204550"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6pPr>
            <a:lvl7pPr marL="2605377"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7pPr>
            <a:lvl8pPr marL="3006204"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8pPr>
            <a:lvl9pPr marL="3407032"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9pPr>
          </a:lstStyle>
          <a:p>
            <a:pPr eaLnBrk="1">
              <a:lnSpc>
                <a:spcPct val="95000"/>
              </a:lnSpc>
            </a:pPr>
            <a:fld id="{B0D3EEDD-D516-F24D-990C-7A2874BCAD82}" type="slidenum">
              <a:rPr lang="en-US" sz="1200">
                <a:solidFill>
                  <a:srgbClr val="000000"/>
                </a:solidFill>
                <a:latin typeface="Times New Roman" charset="0"/>
                <a:cs typeface="msmincho" charset="0"/>
              </a:rPr>
              <a:pPr eaLnBrk="1">
                <a:lnSpc>
                  <a:spcPct val="95000"/>
                </a:lnSpc>
              </a:pPr>
              <a:t>80</a:t>
            </a:fld>
            <a:endParaRPr lang="en-US" sz="1200">
              <a:solidFill>
                <a:srgbClr val="000000"/>
              </a:solidFill>
              <a:latin typeface="Times New Roman" charset="0"/>
              <a:cs typeface="msmincho" charset="0"/>
            </a:endParaRPr>
          </a:p>
        </p:txBody>
      </p:sp>
      <p:sp>
        <p:nvSpPr>
          <p:cNvPr id="4301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p:spPr>
      </p:sp>
      <p:sp>
        <p:nvSpPr>
          <p:cNvPr id="43012" name="Rectangle 2"/>
          <p:cNvSpPr>
            <a:spLocks noGrp="1" noChangeArrowheads="1"/>
          </p:cNvSpPr>
          <p:nvPr>
            <p:ph type="body" idx="1"/>
          </p:nvPr>
        </p:nvSpPr>
        <p:spPr>
          <a:xfrm>
            <a:off x="685512" y="4343230"/>
            <a:ext cx="5486976" cy="411513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6"/>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cs typeface="ＭＳ Ｐゴシック" charset="0"/>
              </a:defRPr>
            </a:lvl1pPr>
            <a:lvl2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2pPr>
            <a:lvl3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3pPr>
            <a:lvl4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4pPr>
            <a:lvl5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5pPr>
            <a:lvl6pPr marL="2204550"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6pPr>
            <a:lvl7pPr marL="2605377"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7pPr>
            <a:lvl8pPr marL="3006204"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8pPr>
            <a:lvl9pPr marL="3407032"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9pPr>
          </a:lstStyle>
          <a:p>
            <a:pPr eaLnBrk="1">
              <a:lnSpc>
                <a:spcPct val="95000"/>
              </a:lnSpc>
            </a:pPr>
            <a:fld id="{20889478-0C35-C545-A3B2-A070F007D64B}" type="slidenum">
              <a:rPr lang="en-US" sz="1200">
                <a:solidFill>
                  <a:srgbClr val="000000"/>
                </a:solidFill>
                <a:latin typeface="Times New Roman" charset="0"/>
                <a:cs typeface="msmincho" charset="0"/>
              </a:rPr>
              <a:pPr eaLnBrk="1">
                <a:lnSpc>
                  <a:spcPct val="95000"/>
                </a:lnSpc>
              </a:pPr>
              <a:t>81</a:t>
            </a:fld>
            <a:endParaRPr lang="en-US" sz="1200">
              <a:solidFill>
                <a:srgbClr val="000000"/>
              </a:solidFill>
              <a:latin typeface="Times New Roman" charset="0"/>
              <a:cs typeface="msmincho" charset="0"/>
            </a:endParaRPr>
          </a:p>
        </p:txBody>
      </p:sp>
      <p:sp>
        <p:nvSpPr>
          <p:cNvPr id="44035"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p:spPr>
      </p:sp>
      <p:sp>
        <p:nvSpPr>
          <p:cNvPr id="44036" name="Rectangle 2"/>
          <p:cNvSpPr>
            <a:spLocks noGrp="1" noChangeArrowheads="1"/>
          </p:cNvSpPr>
          <p:nvPr>
            <p:ph type="body" idx="1"/>
          </p:nvPr>
        </p:nvSpPr>
        <p:spPr>
          <a:xfrm>
            <a:off x="685512" y="4343230"/>
            <a:ext cx="5486976" cy="411513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6"/>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cs typeface="ＭＳ Ｐゴシック" charset="0"/>
              </a:defRPr>
            </a:lvl1pPr>
            <a:lvl2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2pPr>
            <a:lvl3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3pPr>
            <a:lvl4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4pPr>
            <a:lvl5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5pPr>
            <a:lvl6pPr marL="2204550"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6pPr>
            <a:lvl7pPr marL="2605377"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7pPr>
            <a:lvl8pPr marL="3006204"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8pPr>
            <a:lvl9pPr marL="3407032"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9pPr>
          </a:lstStyle>
          <a:p>
            <a:pPr eaLnBrk="1">
              <a:lnSpc>
                <a:spcPct val="95000"/>
              </a:lnSpc>
            </a:pPr>
            <a:fld id="{71284091-9927-E245-BB78-A76A17912C0F}" type="slidenum">
              <a:rPr lang="en-US" sz="1200">
                <a:solidFill>
                  <a:srgbClr val="000000"/>
                </a:solidFill>
                <a:latin typeface="Times New Roman" charset="0"/>
                <a:cs typeface="msmincho" charset="0"/>
              </a:rPr>
              <a:pPr eaLnBrk="1">
                <a:lnSpc>
                  <a:spcPct val="95000"/>
                </a:lnSpc>
              </a:pPr>
              <a:t>82</a:t>
            </a:fld>
            <a:endParaRPr lang="en-US" sz="1200">
              <a:solidFill>
                <a:srgbClr val="000000"/>
              </a:solidFill>
              <a:latin typeface="Times New Roman" charset="0"/>
              <a:cs typeface="msmincho" charset="0"/>
            </a:endParaRPr>
          </a:p>
        </p:txBody>
      </p:sp>
      <p:sp>
        <p:nvSpPr>
          <p:cNvPr id="4505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p:spPr>
      </p:sp>
      <p:sp>
        <p:nvSpPr>
          <p:cNvPr id="45060" name="Rectangle 2"/>
          <p:cNvSpPr>
            <a:spLocks noGrp="1" noChangeArrowheads="1"/>
          </p:cNvSpPr>
          <p:nvPr>
            <p:ph type="body" idx="1"/>
          </p:nvPr>
        </p:nvSpPr>
        <p:spPr>
          <a:xfrm>
            <a:off x="685512" y="4343230"/>
            <a:ext cx="5486976" cy="411513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6"/>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cs typeface="ＭＳ Ｐゴシック" charset="0"/>
              </a:defRPr>
            </a:lvl1pPr>
            <a:lvl2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2pPr>
            <a:lvl3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3pPr>
            <a:lvl4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4pPr>
            <a:lvl5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5pPr>
            <a:lvl6pPr marL="2204550"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6pPr>
            <a:lvl7pPr marL="2605377"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7pPr>
            <a:lvl8pPr marL="3006204"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8pPr>
            <a:lvl9pPr marL="3407032"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9pPr>
          </a:lstStyle>
          <a:p>
            <a:pPr eaLnBrk="1">
              <a:lnSpc>
                <a:spcPct val="95000"/>
              </a:lnSpc>
            </a:pPr>
            <a:fld id="{BC3777CC-3531-6A40-B808-39F54CC21D95}" type="slidenum">
              <a:rPr lang="en-US" sz="1200">
                <a:solidFill>
                  <a:srgbClr val="000000"/>
                </a:solidFill>
                <a:latin typeface="Times New Roman" charset="0"/>
                <a:cs typeface="msmincho" charset="0"/>
              </a:rPr>
              <a:pPr eaLnBrk="1">
                <a:lnSpc>
                  <a:spcPct val="95000"/>
                </a:lnSpc>
              </a:pPr>
              <a:t>83</a:t>
            </a:fld>
            <a:endParaRPr lang="en-US" sz="1200">
              <a:solidFill>
                <a:srgbClr val="000000"/>
              </a:solidFill>
              <a:latin typeface="Times New Roman" charset="0"/>
              <a:cs typeface="msmincho" charset="0"/>
            </a:endParaRPr>
          </a:p>
        </p:txBody>
      </p:sp>
      <p:sp>
        <p:nvSpPr>
          <p:cNvPr id="46083"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p:spPr>
      </p:sp>
      <p:sp>
        <p:nvSpPr>
          <p:cNvPr id="46084" name="Rectangle 2"/>
          <p:cNvSpPr>
            <a:spLocks noGrp="1" noChangeArrowheads="1"/>
          </p:cNvSpPr>
          <p:nvPr>
            <p:ph type="body" idx="1"/>
          </p:nvPr>
        </p:nvSpPr>
        <p:spPr>
          <a:xfrm>
            <a:off x="685512" y="4343230"/>
            <a:ext cx="5486976" cy="411513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cs typeface="ＭＳ Ｐゴシック" charset="0"/>
              </a:defRPr>
            </a:lvl1pPr>
            <a:lvl2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2pPr>
            <a:lvl3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3pPr>
            <a:lvl4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4pPr>
            <a:lvl5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5pPr>
            <a:lvl6pPr marL="2204550"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6pPr>
            <a:lvl7pPr marL="2605377"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7pPr>
            <a:lvl8pPr marL="3006204"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8pPr>
            <a:lvl9pPr marL="3407032"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9pPr>
          </a:lstStyle>
          <a:p>
            <a:pPr eaLnBrk="1">
              <a:lnSpc>
                <a:spcPct val="95000"/>
              </a:lnSpc>
            </a:pPr>
            <a:fld id="{F69CD456-ED6F-5E43-8A12-EC363CACC758}" type="slidenum">
              <a:rPr lang="en-US" sz="1200">
                <a:solidFill>
                  <a:srgbClr val="000000"/>
                </a:solidFill>
                <a:latin typeface="Times New Roman" charset="0"/>
                <a:cs typeface="msmincho" charset="0"/>
              </a:rPr>
              <a:pPr eaLnBrk="1">
                <a:lnSpc>
                  <a:spcPct val="95000"/>
                </a:lnSpc>
              </a:pPr>
              <a:t>85</a:t>
            </a:fld>
            <a:endParaRPr lang="en-US" sz="1200">
              <a:solidFill>
                <a:srgbClr val="000000"/>
              </a:solidFill>
              <a:latin typeface="Times New Roman" charset="0"/>
              <a:cs typeface="msmincho" charset="0"/>
            </a:endParaRPr>
          </a:p>
        </p:txBody>
      </p:sp>
      <p:sp>
        <p:nvSpPr>
          <p:cNvPr id="4710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p:spPr>
      </p:sp>
      <p:sp>
        <p:nvSpPr>
          <p:cNvPr id="47108" name="Rectangle 2"/>
          <p:cNvSpPr>
            <a:spLocks noGrp="1" noChangeArrowheads="1"/>
          </p:cNvSpPr>
          <p:nvPr>
            <p:ph type="body" idx="1"/>
          </p:nvPr>
        </p:nvSpPr>
        <p:spPr>
          <a:xfrm>
            <a:off x="685512" y="4343230"/>
            <a:ext cx="5486976" cy="411513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6"/>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cs typeface="ＭＳ Ｐゴシック" charset="0"/>
              </a:defRPr>
            </a:lvl1pPr>
            <a:lvl2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2pPr>
            <a:lvl3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3pPr>
            <a:lvl4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4pPr>
            <a:lvl5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5pPr>
            <a:lvl6pPr marL="2204550"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6pPr>
            <a:lvl7pPr marL="2605377"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7pPr>
            <a:lvl8pPr marL="3006204"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8pPr>
            <a:lvl9pPr marL="3407032"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9pPr>
          </a:lstStyle>
          <a:p>
            <a:pPr eaLnBrk="1">
              <a:lnSpc>
                <a:spcPct val="95000"/>
              </a:lnSpc>
            </a:pPr>
            <a:fld id="{EFE5A686-50DF-EE4B-9C0A-20796A425DD6}" type="slidenum">
              <a:rPr lang="en-US" sz="1200">
                <a:solidFill>
                  <a:srgbClr val="000000"/>
                </a:solidFill>
                <a:latin typeface="Times New Roman" charset="0"/>
                <a:cs typeface="msmincho" charset="0"/>
              </a:rPr>
              <a:pPr eaLnBrk="1">
                <a:lnSpc>
                  <a:spcPct val="95000"/>
                </a:lnSpc>
              </a:pPr>
              <a:t>86</a:t>
            </a:fld>
            <a:endParaRPr lang="en-US" sz="1200">
              <a:solidFill>
                <a:srgbClr val="000000"/>
              </a:solidFill>
              <a:latin typeface="Times New Roman" charset="0"/>
              <a:cs typeface="msmincho" charset="0"/>
            </a:endParaRPr>
          </a:p>
        </p:txBody>
      </p:sp>
      <p:sp>
        <p:nvSpPr>
          <p:cNvPr id="4813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p:spPr>
      </p:sp>
      <p:sp>
        <p:nvSpPr>
          <p:cNvPr id="48132" name="Rectangle 2"/>
          <p:cNvSpPr>
            <a:spLocks noGrp="1" noChangeArrowheads="1"/>
          </p:cNvSpPr>
          <p:nvPr>
            <p:ph type="body" idx="1"/>
          </p:nvPr>
        </p:nvSpPr>
        <p:spPr>
          <a:xfrm>
            <a:off x="685512" y="4343230"/>
            <a:ext cx="5486976" cy="411513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6"/>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cs typeface="ＭＳ Ｐゴシック" charset="0"/>
              </a:defRPr>
            </a:lvl1pPr>
            <a:lvl2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2pPr>
            <a:lvl3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3pPr>
            <a:lvl4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4pPr>
            <a:lvl5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5pPr>
            <a:lvl6pPr marL="2204550"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6pPr>
            <a:lvl7pPr marL="2605377"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7pPr>
            <a:lvl8pPr marL="3006204"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8pPr>
            <a:lvl9pPr marL="3407032"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9pPr>
          </a:lstStyle>
          <a:p>
            <a:pPr eaLnBrk="1">
              <a:lnSpc>
                <a:spcPct val="95000"/>
              </a:lnSpc>
            </a:pPr>
            <a:fld id="{80EABEDA-CD14-B345-B0E5-74724AC33BAF}" type="slidenum">
              <a:rPr lang="en-US" sz="1200">
                <a:solidFill>
                  <a:srgbClr val="000000"/>
                </a:solidFill>
                <a:latin typeface="Times New Roman" charset="0"/>
                <a:cs typeface="msmincho" charset="0"/>
              </a:rPr>
              <a:pPr eaLnBrk="1">
                <a:lnSpc>
                  <a:spcPct val="95000"/>
                </a:lnSpc>
              </a:pPr>
              <a:t>87</a:t>
            </a:fld>
            <a:endParaRPr lang="en-US" sz="1200">
              <a:solidFill>
                <a:srgbClr val="000000"/>
              </a:solidFill>
              <a:latin typeface="Times New Roman" charset="0"/>
              <a:cs typeface="msmincho" charset="0"/>
            </a:endParaRPr>
          </a:p>
        </p:txBody>
      </p:sp>
      <p:sp>
        <p:nvSpPr>
          <p:cNvPr id="4915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p:spPr>
      </p:sp>
      <p:sp>
        <p:nvSpPr>
          <p:cNvPr id="49156" name="Rectangle 2"/>
          <p:cNvSpPr>
            <a:spLocks noGrp="1" noChangeArrowheads="1"/>
          </p:cNvSpPr>
          <p:nvPr>
            <p:ph type="body" idx="1"/>
          </p:nvPr>
        </p:nvSpPr>
        <p:spPr>
          <a:xfrm>
            <a:off x="685512" y="4343230"/>
            <a:ext cx="5486976" cy="411513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6"/>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cs typeface="ＭＳ Ｐゴシック" charset="0"/>
              </a:defRPr>
            </a:lvl1pPr>
            <a:lvl2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2pPr>
            <a:lvl3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3pPr>
            <a:lvl4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4pPr>
            <a:lvl5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5pPr>
            <a:lvl6pPr marL="2204550"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6pPr>
            <a:lvl7pPr marL="2605377"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7pPr>
            <a:lvl8pPr marL="3006204"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8pPr>
            <a:lvl9pPr marL="3407032"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9pPr>
          </a:lstStyle>
          <a:p>
            <a:pPr eaLnBrk="1">
              <a:lnSpc>
                <a:spcPct val="95000"/>
              </a:lnSpc>
            </a:pPr>
            <a:fld id="{1812D843-0E0D-5347-8653-3A783D16D9A0}" type="slidenum">
              <a:rPr lang="en-US" sz="1200">
                <a:solidFill>
                  <a:srgbClr val="000000"/>
                </a:solidFill>
                <a:latin typeface="Times New Roman" charset="0"/>
                <a:cs typeface="msmincho" charset="0"/>
              </a:rPr>
              <a:pPr eaLnBrk="1">
                <a:lnSpc>
                  <a:spcPct val="95000"/>
                </a:lnSpc>
              </a:pPr>
              <a:t>89</a:t>
            </a:fld>
            <a:endParaRPr lang="en-US" sz="1200">
              <a:solidFill>
                <a:srgbClr val="000000"/>
              </a:solidFill>
              <a:latin typeface="Times New Roman" charset="0"/>
              <a:cs typeface="msmincho" charset="0"/>
            </a:endParaRPr>
          </a:p>
        </p:txBody>
      </p:sp>
      <p:sp>
        <p:nvSpPr>
          <p:cNvPr id="50179"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p:spPr>
      </p:sp>
      <p:sp>
        <p:nvSpPr>
          <p:cNvPr id="50180" name="Rectangle 2"/>
          <p:cNvSpPr>
            <a:spLocks noGrp="1" noChangeArrowheads="1"/>
          </p:cNvSpPr>
          <p:nvPr>
            <p:ph type="body" idx="1"/>
          </p:nvPr>
        </p:nvSpPr>
        <p:spPr>
          <a:xfrm>
            <a:off x="685512" y="4343230"/>
            <a:ext cx="5486976" cy="411513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6"/>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cs typeface="ＭＳ Ｐゴシック" charset="0"/>
              </a:defRPr>
            </a:lvl1pPr>
            <a:lvl2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2pPr>
            <a:lvl3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3pPr>
            <a:lvl4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4pPr>
            <a:lvl5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5pPr>
            <a:lvl6pPr marL="2204550"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6pPr>
            <a:lvl7pPr marL="2605377"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7pPr>
            <a:lvl8pPr marL="3006204"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8pPr>
            <a:lvl9pPr marL="3407032"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9pPr>
          </a:lstStyle>
          <a:p>
            <a:pPr eaLnBrk="1">
              <a:lnSpc>
                <a:spcPct val="95000"/>
              </a:lnSpc>
            </a:pPr>
            <a:fld id="{97965472-EC1A-CE4D-BD76-A4828DFCD9B5}" type="slidenum">
              <a:rPr lang="en-US" sz="1200">
                <a:solidFill>
                  <a:srgbClr val="000000"/>
                </a:solidFill>
                <a:latin typeface="Times New Roman" charset="0"/>
                <a:cs typeface="msmincho" charset="0"/>
              </a:rPr>
              <a:pPr eaLnBrk="1">
                <a:lnSpc>
                  <a:spcPct val="95000"/>
                </a:lnSpc>
              </a:pPr>
              <a:t>90</a:t>
            </a:fld>
            <a:endParaRPr lang="en-US" sz="1200">
              <a:solidFill>
                <a:srgbClr val="000000"/>
              </a:solidFill>
              <a:latin typeface="Times New Roman" charset="0"/>
              <a:cs typeface="msmincho" charset="0"/>
            </a:endParaRPr>
          </a:p>
        </p:txBody>
      </p:sp>
      <p:sp>
        <p:nvSpPr>
          <p:cNvPr id="51203"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p:spPr>
      </p:sp>
      <p:sp>
        <p:nvSpPr>
          <p:cNvPr id="51204" name="Rectangle 2"/>
          <p:cNvSpPr>
            <a:spLocks noGrp="1" noChangeArrowheads="1"/>
          </p:cNvSpPr>
          <p:nvPr>
            <p:ph type="body" idx="1"/>
          </p:nvPr>
        </p:nvSpPr>
        <p:spPr>
          <a:xfrm>
            <a:off x="685512" y="4343230"/>
            <a:ext cx="5486976" cy="411513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1DF4C-1277-E044-A8EF-FF81A43CB489}" type="slidenum">
              <a:rPr lang="en-US" smtClean="0"/>
              <a:pPr/>
              <a:t>3</a:t>
            </a:fld>
            <a:endParaRPr lang="en-US"/>
          </a:p>
        </p:txBody>
      </p:sp>
    </p:spTree>
    <p:extLst>
      <p:ext uri="{BB962C8B-B14F-4D97-AF65-F5344CB8AC3E}">
        <p14:creationId xmlns:p14="http://schemas.microsoft.com/office/powerpoint/2010/main" xmlns="" val="966294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6"/>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cs typeface="ＭＳ Ｐゴシック" charset="0"/>
              </a:defRPr>
            </a:lvl1pPr>
            <a:lvl2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2pPr>
            <a:lvl3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3pPr>
            <a:lvl4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4pPr>
            <a:lvl5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5pPr>
            <a:lvl6pPr marL="2204550"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6pPr>
            <a:lvl7pPr marL="2605377"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7pPr>
            <a:lvl8pPr marL="3006204"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8pPr>
            <a:lvl9pPr marL="3407032"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9pPr>
          </a:lstStyle>
          <a:p>
            <a:pPr eaLnBrk="1">
              <a:lnSpc>
                <a:spcPct val="95000"/>
              </a:lnSpc>
            </a:pPr>
            <a:fld id="{515F3328-ECBD-2442-896F-483A173B5CC1}" type="slidenum">
              <a:rPr lang="en-US" sz="1200">
                <a:solidFill>
                  <a:srgbClr val="000000"/>
                </a:solidFill>
                <a:latin typeface="Times New Roman" charset="0"/>
                <a:cs typeface="msmincho" charset="0"/>
              </a:rPr>
              <a:pPr eaLnBrk="1">
                <a:lnSpc>
                  <a:spcPct val="95000"/>
                </a:lnSpc>
              </a:pPr>
              <a:t>91</a:t>
            </a:fld>
            <a:endParaRPr lang="en-US" sz="1200">
              <a:solidFill>
                <a:srgbClr val="000000"/>
              </a:solidFill>
              <a:latin typeface="Times New Roman" charset="0"/>
              <a:cs typeface="msmincho" charset="0"/>
            </a:endParaRPr>
          </a:p>
        </p:txBody>
      </p:sp>
      <p:sp>
        <p:nvSpPr>
          <p:cNvPr id="5222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p:spPr>
      </p:sp>
      <p:sp>
        <p:nvSpPr>
          <p:cNvPr id="52228" name="Rectangle 2"/>
          <p:cNvSpPr>
            <a:spLocks noGrp="1" noChangeArrowheads="1"/>
          </p:cNvSpPr>
          <p:nvPr>
            <p:ph type="body" idx="1"/>
          </p:nvPr>
        </p:nvSpPr>
        <p:spPr>
          <a:xfrm>
            <a:off x="685512" y="4343230"/>
            <a:ext cx="5486976" cy="411513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6"/>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cs typeface="ＭＳ Ｐゴシック" charset="0"/>
              </a:defRPr>
            </a:lvl1pPr>
            <a:lvl2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2pPr>
            <a:lvl3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3pPr>
            <a:lvl4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4pPr>
            <a:lvl5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5pPr>
            <a:lvl6pPr marL="2204550"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6pPr>
            <a:lvl7pPr marL="2605377"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7pPr>
            <a:lvl8pPr marL="3006204"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8pPr>
            <a:lvl9pPr marL="3407032"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9pPr>
          </a:lstStyle>
          <a:p>
            <a:pPr eaLnBrk="1">
              <a:lnSpc>
                <a:spcPct val="95000"/>
              </a:lnSpc>
            </a:pPr>
            <a:fld id="{4D133438-248C-2346-A73B-02B06C46A7CC}" type="slidenum">
              <a:rPr lang="en-US" sz="1200">
                <a:solidFill>
                  <a:srgbClr val="000000"/>
                </a:solidFill>
                <a:latin typeface="Times New Roman" charset="0"/>
                <a:cs typeface="msmincho" charset="0"/>
              </a:rPr>
              <a:pPr eaLnBrk="1">
                <a:lnSpc>
                  <a:spcPct val="95000"/>
                </a:lnSpc>
              </a:pPr>
              <a:t>92</a:t>
            </a:fld>
            <a:endParaRPr lang="en-US" sz="1200">
              <a:solidFill>
                <a:srgbClr val="000000"/>
              </a:solidFill>
              <a:latin typeface="Times New Roman" charset="0"/>
              <a:cs typeface="msmincho" charset="0"/>
            </a:endParaRPr>
          </a:p>
        </p:txBody>
      </p:sp>
      <p:sp>
        <p:nvSpPr>
          <p:cNvPr id="53251"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p:spPr>
      </p:sp>
      <p:sp>
        <p:nvSpPr>
          <p:cNvPr id="53252" name="Rectangle 2"/>
          <p:cNvSpPr>
            <a:spLocks noGrp="1" noChangeArrowheads="1"/>
          </p:cNvSpPr>
          <p:nvPr>
            <p:ph type="body" idx="1"/>
          </p:nvPr>
        </p:nvSpPr>
        <p:spPr>
          <a:xfrm>
            <a:off x="685512" y="4343230"/>
            <a:ext cx="5486976" cy="411513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6"/>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cs typeface="ＭＳ Ｐゴシック" charset="0"/>
              </a:defRPr>
            </a:lvl1pPr>
            <a:lvl2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2pPr>
            <a:lvl3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3pPr>
            <a:lvl4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4pPr>
            <a:lvl5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5pPr>
            <a:lvl6pPr marL="2204550"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6pPr>
            <a:lvl7pPr marL="2605377"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7pPr>
            <a:lvl8pPr marL="3006204"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8pPr>
            <a:lvl9pPr marL="3407032"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9pPr>
          </a:lstStyle>
          <a:p>
            <a:pPr eaLnBrk="1">
              <a:lnSpc>
                <a:spcPct val="95000"/>
              </a:lnSpc>
            </a:pPr>
            <a:fld id="{7C27665F-601E-BE46-B539-DE71114D934C}" type="slidenum">
              <a:rPr lang="en-US" sz="1200">
                <a:solidFill>
                  <a:srgbClr val="000000"/>
                </a:solidFill>
                <a:latin typeface="Times New Roman" charset="0"/>
                <a:cs typeface="msmincho" charset="0"/>
              </a:rPr>
              <a:pPr eaLnBrk="1">
                <a:lnSpc>
                  <a:spcPct val="95000"/>
                </a:lnSpc>
              </a:pPr>
              <a:t>93</a:t>
            </a:fld>
            <a:endParaRPr lang="en-US" sz="1200">
              <a:solidFill>
                <a:srgbClr val="000000"/>
              </a:solidFill>
              <a:latin typeface="Times New Roman" charset="0"/>
              <a:cs typeface="msmincho" charset="0"/>
            </a:endParaRPr>
          </a:p>
        </p:txBody>
      </p:sp>
      <p:sp>
        <p:nvSpPr>
          <p:cNvPr id="54275"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p:spPr>
      </p:sp>
      <p:sp>
        <p:nvSpPr>
          <p:cNvPr id="54276" name="Rectangle 2"/>
          <p:cNvSpPr>
            <a:spLocks noGrp="1" noChangeArrowheads="1"/>
          </p:cNvSpPr>
          <p:nvPr>
            <p:ph type="body" idx="1"/>
          </p:nvPr>
        </p:nvSpPr>
        <p:spPr>
          <a:xfrm>
            <a:off x="685512" y="4343230"/>
            <a:ext cx="5486976" cy="411513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6"/>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cs typeface="ＭＳ Ｐゴシック" charset="0"/>
              </a:defRPr>
            </a:lvl1pPr>
            <a:lvl2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2pPr>
            <a:lvl3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3pPr>
            <a:lvl4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4pPr>
            <a:lvl5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5pPr>
            <a:lvl6pPr marL="2204550"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6pPr>
            <a:lvl7pPr marL="2605377"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7pPr>
            <a:lvl8pPr marL="3006204"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8pPr>
            <a:lvl9pPr marL="3407032"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9pPr>
          </a:lstStyle>
          <a:p>
            <a:pPr eaLnBrk="1">
              <a:lnSpc>
                <a:spcPct val="95000"/>
              </a:lnSpc>
            </a:pPr>
            <a:fld id="{AAE7F5C3-41D8-254B-AADF-174A387439BF}" type="slidenum">
              <a:rPr lang="en-US" sz="1200">
                <a:solidFill>
                  <a:srgbClr val="000000"/>
                </a:solidFill>
                <a:latin typeface="Times New Roman" charset="0"/>
                <a:cs typeface="msmincho" charset="0"/>
              </a:rPr>
              <a:pPr eaLnBrk="1">
                <a:lnSpc>
                  <a:spcPct val="95000"/>
                </a:lnSpc>
              </a:pPr>
              <a:t>94</a:t>
            </a:fld>
            <a:endParaRPr lang="en-US" sz="1200">
              <a:solidFill>
                <a:srgbClr val="000000"/>
              </a:solidFill>
              <a:latin typeface="Times New Roman" charset="0"/>
              <a:cs typeface="msmincho" charset="0"/>
            </a:endParaRPr>
          </a:p>
        </p:txBody>
      </p:sp>
      <p:sp>
        <p:nvSpPr>
          <p:cNvPr id="55299"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p:spPr>
      </p:sp>
      <p:sp>
        <p:nvSpPr>
          <p:cNvPr id="55300" name="Rectangle 2"/>
          <p:cNvSpPr>
            <a:spLocks noGrp="1" noChangeArrowheads="1"/>
          </p:cNvSpPr>
          <p:nvPr>
            <p:ph type="body" idx="1"/>
          </p:nvPr>
        </p:nvSpPr>
        <p:spPr>
          <a:xfrm>
            <a:off x="685512" y="4343230"/>
            <a:ext cx="5486976" cy="411513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6"/>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cs typeface="ＭＳ Ｐゴシック" charset="0"/>
              </a:defRPr>
            </a:lvl1pPr>
            <a:lvl2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2pPr>
            <a:lvl3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3pPr>
            <a:lvl4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4pPr>
            <a:lvl5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5pPr>
            <a:lvl6pPr marL="2204550"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6pPr>
            <a:lvl7pPr marL="2605377"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7pPr>
            <a:lvl8pPr marL="3006204"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8pPr>
            <a:lvl9pPr marL="3407032"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9pPr>
          </a:lstStyle>
          <a:p>
            <a:pPr eaLnBrk="1">
              <a:lnSpc>
                <a:spcPct val="95000"/>
              </a:lnSpc>
            </a:pPr>
            <a:fld id="{2D51F37F-6C50-CA47-AC3A-2F06DA00F863}" type="slidenum">
              <a:rPr lang="en-US" sz="1200">
                <a:solidFill>
                  <a:srgbClr val="000000"/>
                </a:solidFill>
                <a:latin typeface="Times New Roman" charset="0"/>
                <a:cs typeface="msmincho" charset="0"/>
              </a:rPr>
              <a:pPr eaLnBrk="1">
                <a:lnSpc>
                  <a:spcPct val="95000"/>
                </a:lnSpc>
              </a:pPr>
              <a:t>95</a:t>
            </a:fld>
            <a:endParaRPr lang="en-US" sz="1200">
              <a:solidFill>
                <a:srgbClr val="000000"/>
              </a:solidFill>
              <a:latin typeface="Times New Roman" charset="0"/>
              <a:cs typeface="msmincho" charset="0"/>
            </a:endParaRPr>
          </a:p>
        </p:txBody>
      </p:sp>
      <p:sp>
        <p:nvSpPr>
          <p:cNvPr id="56323"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p:spPr>
      </p:sp>
      <p:sp>
        <p:nvSpPr>
          <p:cNvPr id="56324" name="Rectangle 2"/>
          <p:cNvSpPr>
            <a:spLocks noGrp="1" noChangeArrowheads="1"/>
          </p:cNvSpPr>
          <p:nvPr>
            <p:ph type="body" idx="1"/>
          </p:nvPr>
        </p:nvSpPr>
        <p:spPr>
          <a:xfrm>
            <a:off x="685512" y="4343230"/>
            <a:ext cx="5486976" cy="411513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a:latin typeface="Times New Roman" charset="0"/>
              </a:rPr>
              <a:t>Note: Load Factor, Fuel Costs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6"/>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cs typeface="ＭＳ Ｐゴシック" charset="0"/>
              </a:defRPr>
            </a:lvl1pPr>
            <a:lvl2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2pPr>
            <a:lvl3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3pPr>
            <a:lvl4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4pPr>
            <a:lvl5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5pPr>
            <a:lvl6pPr marL="2204550"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6pPr>
            <a:lvl7pPr marL="2605377"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7pPr>
            <a:lvl8pPr marL="3006204"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8pPr>
            <a:lvl9pPr marL="3407032"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9pPr>
          </a:lstStyle>
          <a:p>
            <a:pPr eaLnBrk="1">
              <a:lnSpc>
                <a:spcPct val="95000"/>
              </a:lnSpc>
            </a:pPr>
            <a:fld id="{89917E38-8B29-284B-9DAD-B8E52DAE1A2A}" type="slidenum">
              <a:rPr lang="en-US" sz="1200">
                <a:solidFill>
                  <a:srgbClr val="000000"/>
                </a:solidFill>
                <a:latin typeface="Times New Roman" charset="0"/>
                <a:cs typeface="msmincho" charset="0"/>
              </a:rPr>
              <a:pPr eaLnBrk="1">
                <a:lnSpc>
                  <a:spcPct val="95000"/>
                </a:lnSpc>
              </a:pPr>
              <a:t>96</a:t>
            </a:fld>
            <a:endParaRPr lang="en-US" sz="1200">
              <a:solidFill>
                <a:srgbClr val="000000"/>
              </a:solidFill>
              <a:latin typeface="Times New Roman" charset="0"/>
              <a:cs typeface="msmincho" charset="0"/>
            </a:endParaRPr>
          </a:p>
        </p:txBody>
      </p:sp>
      <p:sp>
        <p:nvSpPr>
          <p:cNvPr id="57347"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p:spPr>
      </p:sp>
      <p:sp>
        <p:nvSpPr>
          <p:cNvPr id="57348" name="Rectangle 2"/>
          <p:cNvSpPr>
            <a:spLocks noGrp="1" noChangeArrowheads="1"/>
          </p:cNvSpPr>
          <p:nvPr>
            <p:ph type="body" idx="1"/>
          </p:nvPr>
        </p:nvSpPr>
        <p:spPr>
          <a:xfrm>
            <a:off x="685512" y="4343230"/>
            <a:ext cx="5486976" cy="411513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6"/>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cs typeface="ＭＳ Ｐゴシック" charset="0"/>
              </a:defRPr>
            </a:lvl1pPr>
            <a:lvl2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2pPr>
            <a:lvl3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3pPr>
            <a:lvl4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4pPr>
            <a:lvl5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5pPr>
            <a:lvl6pPr marL="2204550"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6pPr>
            <a:lvl7pPr marL="2605377"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7pPr>
            <a:lvl8pPr marL="3006204"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8pPr>
            <a:lvl9pPr marL="3407032"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9pPr>
          </a:lstStyle>
          <a:p>
            <a:pPr eaLnBrk="1">
              <a:lnSpc>
                <a:spcPct val="95000"/>
              </a:lnSpc>
            </a:pPr>
            <a:fld id="{BBBA6A35-466E-784F-A869-05DC8A64D941}" type="slidenum">
              <a:rPr lang="en-US" sz="1200">
                <a:solidFill>
                  <a:srgbClr val="000000"/>
                </a:solidFill>
                <a:latin typeface="Times New Roman" charset="0"/>
                <a:cs typeface="msmincho" charset="0"/>
              </a:rPr>
              <a:pPr eaLnBrk="1">
                <a:lnSpc>
                  <a:spcPct val="95000"/>
                </a:lnSpc>
              </a:pPr>
              <a:t>97</a:t>
            </a:fld>
            <a:endParaRPr lang="en-US" sz="1200">
              <a:solidFill>
                <a:srgbClr val="000000"/>
              </a:solidFill>
              <a:latin typeface="Times New Roman" charset="0"/>
              <a:cs typeface="msmincho" charset="0"/>
            </a:endParaRPr>
          </a:p>
        </p:txBody>
      </p:sp>
      <p:sp>
        <p:nvSpPr>
          <p:cNvPr id="58371"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p:spPr>
      </p:sp>
      <p:sp>
        <p:nvSpPr>
          <p:cNvPr id="58372" name="Rectangle 2"/>
          <p:cNvSpPr>
            <a:spLocks noGrp="1" noChangeArrowheads="1"/>
          </p:cNvSpPr>
          <p:nvPr>
            <p:ph type="body" idx="1"/>
          </p:nvPr>
        </p:nvSpPr>
        <p:spPr>
          <a:xfrm>
            <a:off x="685512" y="4343230"/>
            <a:ext cx="5486976" cy="411513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6"/>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cs typeface="ＭＳ Ｐゴシック" charset="0"/>
              </a:defRPr>
            </a:lvl1pPr>
            <a:lvl2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2pPr>
            <a:lvl3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3pPr>
            <a:lvl4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4pPr>
            <a:lvl5pPr eaLnBrk="0" hangingPunct="0">
              <a:lnSpc>
                <a:spcPct val="93000"/>
              </a:lnSpc>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5pPr>
            <a:lvl6pPr marL="2204550"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6pPr>
            <a:lvl7pPr marL="2605377"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7pPr>
            <a:lvl8pPr marL="3006204"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8pPr>
            <a:lvl9pPr marL="3407032" indent="-200414" defTabSz="630468"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sz="2100">
                <a:solidFill>
                  <a:schemeClr val="bg1"/>
                </a:solidFill>
                <a:latin typeface="Arial" charset="0"/>
                <a:ea typeface="ＭＳ Ｐゴシック" charset="0"/>
              </a:defRPr>
            </a:lvl9pPr>
          </a:lstStyle>
          <a:p>
            <a:pPr eaLnBrk="1">
              <a:lnSpc>
                <a:spcPct val="95000"/>
              </a:lnSpc>
            </a:pPr>
            <a:fld id="{526F90BF-EEE0-B148-A12D-46BCDE45E982}" type="slidenum">
              <a:rPr lang="en-US" sz="1200">
                <a:solidFill>
                  <a:srgbClr val="000000"/>
                </a:solidFill>
                <a:latin typeface="Times New Roman" charset="0"/>
                <a:cs typeface="msmincho" charset="0"/>
              </a:rPr>
              <a:pPr eaLnBrk="1">
                <a:lnSpc>
                  <a:spcPct val="95000"/>
                </a:lnSpc>
              </a:pPr>
              <a:t>98</a:t>
            </a:fld>
            <a:endParaRPr lang="en-US" sz="1200">
              <a:solidFill>
                <a:srgbClr val="000000"/>
              </a:solidFill>
              <a:latin typeface="Times New Roman" charset="0"/>
              <a:cs typeface="msmincho" charset="0"/>
            </a:endParaRPr>
          </a:p>
        </p:txBody>
      </p:sp>
      <p:sp>
        <p:nvSpPr>
          <p:cNvPr id="60419" name="Rectangle 1"/>
          <p:cNvSpPr>
            <a:spLocks noGrp="1" noRot="1" noChangeAspect="1" noChangeArrowheads="1" noTextEdit="1"/>
          </p:cNvSpPr>
          <p:nvPr>
            <p:ph type="sldImg"/>
          </p:nvPr>
        </p:nvSpPr>
        <p:spPr>
          <a:xfrm>
            <a:off x="1003786" y="695134"/>
            <a:ext cx="4848989" cy="3428152"/>
          </a:xfrm>
          <a:solidFill>
            <a:srgbClr val="FFFFFF"/>
          </a:solidFill>
          <a:ln>
            <a:solidFill>
              <a:srgbClr val="000000"/>
            </a:solidFill>
            <a:miter lim="800000"/>
            <a:headEnd/>
            <a:tailEnd/>
          </a:ln>
        </p:spPr>
      </p:sp>
      <p:sp>
        <p:nvSpPr>
          <p:cNvPr id="60420" name="Rectangle 2"/>
          <p:cNvSpPr>
            <a:spLocks noGrp="1" noChangeArrowheads="1"/>
          </p:cNvSpPr>
          <p:nvPr>
            <p:ph type="body" idx="1"/>
          </p:nvPr>
        </p:nvSpPr>
        <p:spPr>
          <a:xfrm>
            <a:off x="685512" y="4343230"/>
            <a:ext cx="5486976" cy="411513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sldNum"/>
          </p:nvPr>
        </p:nvSpPr>
        <p:spPr>
          <a:ln/>
        </p:spPr>
        <p:txBody>
          <a:bodyPr/>
          <a:lstStyle/>
          <a:p>
            <a:fld id="{107B3733-EB31-2948-959A-14293080BE70}" type="slidenum">
              <a:rPr lang="en-US"/>
              <a:pPr/>
              <a:t>99</a:t>
            </a:fld>
            <a:endParaRPr lang="en-US"/>
          </a:p>
        </p:txBody>
      </p:sp>
      <p:sp>
        <p:nvSpPr>
          <p:cNvPr id="30721" name="Text Box 1"/>
          <p:cNvSpPr txBox="1">
            <a:spLocks noGrp="1" noRot="1" noChangeAspect="1" noChangeArrowheads="1"/>
          </p:cNvSpPr>
          <p:nvPr>
            <p:ph type="sldImg"/>
          </p:nvPr>
        </p:nvSpPr>
        <p:spPr bwMode="auto">
          <a:xfrm>
            <a:off x="1143000" y="695325"/>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512" y="4343231"/>
            <a:ext cx="5482656" cy="411106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67A4B806-A350-0847-86D4-1256A8E187BA}" type="slidenum">
              <a:rPr lang="en-US"/>
              <a:pPr/>
              <a:t>100</a:t>
            </a:fld>
            <a:endParaRPr lang="en-US"/>
          </a:p>
        </p:txBody>
      </p:sp>
      <p:sp>
        <p:nvSpPr>
          <p:cNvPr id="29697" name="Text Box 1"/>
          <p:cNvSpPr txBox="1">
            <a:spLocks noChangeArrowheads="1"/>
          </p:cNvSpPr>
          <p:nvPr/>
        </p:nvSpPr>
        <p:spPr bwMode="auto">
          <a:xfrm>
            <a:off x="3881209" y="8686460"/>
            <a:ext cx="2975352" cy="4561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95000"/>
              </a:lnSpc>
              <a:buClrTx/>
              <a:buFontTx/>
              <a:buNone/>
            </a:pPr>
            <a:fld id="{384B6C6B-188C-4B47-AC7C-0FC884D48460}" type="slidenum">
              <a:rPr lang="en-US" sz="1200">
                <a:solidFill>
                  <a:srgbClr val="000000"/>
                </a:solidFill>
                <a:latin typeface="Times New Roman" charset="0"/>
                <a:cs typeface="msmincho" charset="0"/>
              </a:rPr>
              <a:pPr algn="r">
                <a:lnSpc>
                  <a:spcPct val="95000"/>
                </a:lnSpc>
                <a:buClrTx/>
                <a:buFontTx/>
                <a:buNone/>
              </a:pPr>
              <a:t>100</a:t>
            </a:fld>
            <a:endParaRPr lang="en-US" sz="1200">
              <a:solidFill>
                <a:srgbClr val="000000"/>
              </a:solidFill>
              <a:latin typeface="Times New Roman" charset="0"/>
              <a:cs typeface="msmincho" charset="0"/>
            </a:endParaRPr>
          </a:p>
        </p:txBody>
      </p:sp>
      <p:sp>
        <p:nvSpPr>
          <p:cNvPr id="29698" name="Text Box 2"/>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9" name="Text Box 3"/>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395"/>
              </a:spcBef>
            </a:pPr>
            <a:r>
              <a:rPr lang="en-US">
                <a:cs typeface="ＭＳ Ｐゴシック" charset="0"/>
              </a:rPr>
              <a:t>Level 1, defined as observable inputs such as quoted prices in active markets; Level 2, defined as inputs other than quoted prices</a:t>
            </a:r>
          </a:p>
          <a:p>
            <a:pPr>
              <a:spcBef>
                <a:spcPts val="395"/>
              </a:spcBef>
            </a:pPr>
            <a:r>
              <a:rPr lang="en-US">
                <a:cs typeface="ＭＳ Ｐゴシック" charset="0"/>
              </a:rPr>
              <a:t>in active markets that are either directly or indirectly observable; and Level 3, defined as unobservable inputs in which little or no market data exists,</a:t>
            </a:r>
          </a:p>
          <a:p>
            <a:pPr>
              <a:spcBef>
                <a:spcPts val="395"/>
              </a:spcBef>
            </a:pPr>
            <a:r>
              <a:rPr lang="en-US">
                <a:cs typeface="ＭＳ Ｐゴシック" charset="0"/>
              </a:rPr>
              <a:t>therefore requiring an entity to develop its own assumptions.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1DF4C-1277-E044-A8EF-FF81A43CB489}" type="slidenum">
              <a:rPr lang="en-US" smtClean="0"/>
              <a:pPr/>
              <a:t>4</a:t>
            </a:fld>
            <a:endParaRPr lang="en-US"/>
          </a:p>
        </p:txBody>
      </p:sp>
    </p:spTree>
    <p:extLst>
      <p:ext uri="{BB962C8B-B14F-4D97-AF65-F5344CB8AC3E}">
        <p14:creationId xmlns:p14="http://schemas.microsoft.com/office/powerpoint/2010/main" xmlns="" val="31434129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137EC574-008C-854E-928F-7FB220719A45}" type="slidenum">
              <a:rPr lang="en-US"/>
              <a:pPr/>
              <a:t>101</a:t>
            </a:fld>
            <a:endParaRPr lang="en-US"/>
          </a:p>
        </p:txBody>
      </p:sp>
      <p:sp>
        <p:nvSpPr>
          <p:cNvPr id="31745" name="Text Box 1"/>
          <p:cNvSpPr txBox="1">
            <a:spLocks noChangeArrowheads="1"/>
          </p:cNvSpPr>
          <p:nvPr/>
        </p:nvSpPr>
        <p:spPr bwMode="auto">
          <a:xfrm>
            <a:off x="3881209" y="8686460"/>
            <a:ext cx="2975352" cy="4561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95000"/>
              </a:lnSpc>
              <a:buClrTx/>
              <a:buFontTx/>
              <a:buNone/>
            </a:pPr>
            <a:fld id="{A699EBF1-1A9E-DD41-AF26-D9B691BE7605}" type="slidenum">
              <a:rPr lang="en-US" sz="1200">
                <a:solidFill>
                  <a:srgbClr val="000000"/>
                </a:solidFill>
                <a:latin typeface="Times New Roman" charset="0"/>
                <a:cs typeface="msmincho" charset="0"/>
              </a:rPr>
              <a:pPr algn="r">
                <a:lnSpc>
                  <a:spcPct val="95000"/>
                </a:lnSpc>
                <a:buClrTx/>
                <a:buFontTx/>
                <a:buNone/>
              </a:pPr>
              <a:t>101</a:t>
            </a:fld>
            <a:endParaRPr lang="en-US" sz="1200">
              <a:solidFill>
                <a:srgbClr val="000000"/>
              </a:solidFill>
              <a:latin typeface="Times New Roman" charset="0"/>
              <a:cs typeface="msmincho" charset="0"/>
            </a:endParaRPr>
          </a:p>
        </p:txBody>
      </p:sp>
      <p:sp>
        <p:nvSpPr>
          <p:cNvPr id="31746" name="Text Box 2"/>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7" name="Text Box 3"/>
          <p:cNvSpPr txBox="1">
            <a:spLocks noGrp="1" noChangeArrowheads="1"/>
          </p:cNvSpPr>
          <p:nvPr>
            <p:ph type="body" idx="1"/>
          </p:nvPr>
        </p:nvSpPr>
        <p:spPr bwMode="auto">
          <a:xfrm>
            <a:off x="685512" y="4343231"/>
            <a:ext cx="5482656" cy="411106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sldNum"/>
          </p:nvPr>
        </p:nvSpPr>
        <p:spPr>
          <a:ln/>
        </p:spPr>
        <p:txBody>
          <a:bodyPr/>
          <a:lstStyle/>
          <a:p>
            <a:fld id="{2B382A17-F678-F44F-8E6C-D9E33B2EE8C5}" type="slidenum">
              <a:rPr lang="en-US"/>
              <a:pPr/>
              <a:t>102</a:t>
            </a:fld>
            <a:endParaRPr lang="en-US"/>
          </a:p>
        </p:txBody>
      </p:sp>
      <p:sp>
        <p:nvSpPr>
          <p:cNvPr id="32769" name="Text Box 1"/>
          <p:cNvSpPr txBox="1">
            <a:spLocks noGrp="1" noRot="1" noChangeAspect="1" noChangeArrowheads="1"/>
          </p:cNvSpPr>
          <p:nvPr>
            <p:ph type="sldImg"/>
          </p:nvPr>
        </p:nvSpPr>
        <p:spPr bwMode="auto">
          <a:xfrm>
            <a:off x="1143000" y="695325"/>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512" y="4343231"/>
            <a:ext cx="5482656" cy="411106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41B11818-A2C4-C743-A451-A0DECEF76238}" type="slidenum">
              <a:rPr lang="en-US"/>
              <a:pPr/>
              <a:t>103</a:t>
            </a:fld>
            <a:endParaRPr lang="en-US"/>
          </a:p>
        </p:txBody>
      </p:sp>
      <p:sp>
        <p:nvSpPr>
          <p:cNvPr id="33793" name="Text Box 1"/>
          <p:cNvSpPr txBox="1">
            <a:spLocks noChangeArrowheads="1"/>
          </p:cNvSpPr>
          <p:nvPr/>
        </p:nvSpPr>
        <p:spPr bwMode="auto">
          <a:xfrm>
            <a:off x="3881209" y="8686460"/>
            <a:ext cx="2975352" cy="4561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95000"/>
              </a:lnSpc>
              <a:buClrTx/>
              <a:buFontTx/>
              <a:buNone/>
            </a:pPr>
            <a:fld id="{7FC1AB01-244A-174A-B337-A2A2096A5188}" type="slidenum">
              <a:rPr lang="en-US" sz="1200">
                <a:solidFill>
                  <a:srgbClr val="000000"/>
                </a:solidFill>
                <a:latin typeface="Times New Roman" charset="0"/>
                <a:cs typeface="msmincho" charset="0"/>
              </a:rPr>
              <a:pPr algn="r">
                <a:lnSpc>
                  <a:spcPct val="95000"/>
                </a:lnSpc>
                <a:buClrTx/>
                <a:buFontTx/>
                <a:buNone/>
              </a:pPr>
              <a:t>103</a:t>
            </a:fld>
            <a:endParaRPr lang="en-US" sz="1200">
              <a:solidFill>
                <a:srgbClr val="000000"/>
              </a:solidFill>
              <a:latin typeface="Times New Roman" charset="0"/>
              <a:cs typeface="msmincho" charset="0"/>
            </a:endParaRPr>
          </a:p>
        </p:txBody>
      </p:sp>
      <p:sp>
        <p:nvSpPr>
          <p:cNvPr id="33794" name="Text Box 2"/>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5" name="Text Box 3"/>
          <p:cNvSpPr txBox="1">
            <a:spLocks noGrp="1" noChangeArrowheads="1"/>
          </p:cNvSpPr>
          <p:nvPr>
            <p:ph type="body" idx="1"/>
          </p:nvPr>
        </p:nvSpPr>
        <p:spPr bwMode="auto">
          <a:xfrm>
            <a:off x="685512" y="4343231"/>
            <a:ext cx="5482656" cy="411106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F14FD737-D53A-1140-87C2-1B8C7E8FCA2B}" type="slidenum">
              <a:rPr lang="en-US"/>
              <a:pPr/>
              <a:t>104</a:t>
            </a:fld>
            <a:endParaRPr lang="en-US"/>
          </a:p>
        </p:txBody>
      </p:sp>
      <p:sp>
        <p:nvSpPr>
          <p:cNvPr id="34817" name="Text Box 1"/>
          <p:cNvSpPr txBox="1">
            <a:spLocks noChangeArrowheads="1"/>
          </p:cNvSpPr>
          <p:nvPr/>
        </p:nvSpPr>
        <p:spPr bwMode="auto">
          <a:xfrm>
            <a:off x="3881209" y="8686460"/>
            <a:ext cx="2975352" cy="4561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95000"/>
              </a:lnSpc>
              <a:buClrTx/>
              <a:buFontTx/>
              <a:buNone/>
            </a:pPr>
            <a:fld id="{C9984877-AE70-4647-8CDE-9ECC1E46BF2C}" type="slidenum">
              <a:rPr lang="en-US" sz="1200">
                <a:solidFill>
                  <a:srgbClr val="000000"/>
                </a:solidFill>
                <a:latin typeface="Times New Roman" charset="0"/>
                <a:cs typeface="msmincho" charset="0"/>
              </a:rPr>
              <a:pPr algn="r">
                <a:lnSpc>
                  <a:spcPct val="95000"/>
                </a:lnSpc>
                <a:buClrTx/>
                <a:buFontTx/>
                <a:buNone/>
              </a:pPr>
              <a:t>104</a:t>
            </a:fld>
            <a:endParaRPr lang="en-US" sz="1200">
              <a:solidFill>
                <a:srgbClr val="000000"/>
              </a:solidFill>
              <a:latin typeface="Times New Roman" charset="0"/>
              <a:cs typeface="msmincho" charset="0"/>
            </a:endParaRPr>
          </a:p>
        </p:txBody>
      </p:sp>
      <p:sp>
        <p:nvSpPr>
          <p:cNvPr id="34818" name="Text Box 2"/>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9" name="Text Box 3"/>
          <p:cNvSpPr txBox="1">
            <a:spLocks noGrp="1" noChangeArrowheads="1"/>
          </p:cNvSpPr>
          <p:nvPr>
            <p:ph type="body" idx="1"/>
          </p:nvPr>
        </p:nvSpPr>
        <p:spPr bwMode="auto">
          <a:xfrm>
            <a:off x="685512" y="4343231"/>
            <a:ext cx="5482656" cy="411106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8061B228-BF0D-8B41-86E9-23198B5C78B5}" type="slidenum">
              <a:rPr lang="en-US"/>
              <a:pPr/>
              <a:t>105</a:t>
            </a:fld>
            <a:endParaRPr lang="en-US"/>
          </a:p>
        </p:txBody>
      </p:sp>
      <p:sp>
        <p:nvSpPr>
          <p:cNvPr id="35841" name="Text Box 1"/>
          <p:cNvSpPr txBox="1">
            <a:spLocks noChangeArrowheads="1"/>
          </p:cNvSpPr>
          <p:nvPr/>
        </p:nvSpPr>
        <p:spPr bwMode="auto">
          <a:xfrm>
            <a:off x="3881209" y="8686460"/>
            <a:ext cx="2975352" cy="4561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95000"/>
              </a:lnSpc>
              <a:buClrTx/>
              <a:buFontTx/>
              <a:buNone/>
            </a:pPr>
            <a:fld id="{F7AB0A76-B77E-9A45-A44C-A912415CD006}" type="slidenum">
              <a:rPr lang="en-US" sz="1200">
                <a:solidFill>
                  <a:srgbClr val="000000"/>
                </a:solidFill>
                <a:latin typeface="Times New Roman" charset="0"/>
                <a:cs typeface="msmincho" charset="0"/>
              </a:rPr>
              <a:pPr algn="r">
                <a:lnSpc>
                  <a:spcPct val="95000"/>
                </a:lnSpc>
                <a:buClrTx/>
                <a:buFontTx/>
                <a:buNone/>
              </a:pPr>
              <a:t>105</a:t>
            </a:fld>
            <a:endParaRPr lang="en-US" sz="1200">
              <a:solidFill>
                <a:srgbClr val="000000"/>
              </a:solidFill>
              <a:latin typeface="Times New Roman" charset="0"/>
              <a:cs typeface="msmincho" charset="0"/>
            </a:endParaRPr>
          </a:p>
        </p:txBody>
      </p:sp>
      <p:sp>
        <p:nvSpPr>
          <p:cNvPr id="35842" name="Text Box 2"/>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3" name="Text Box 3"/>
          <p:cNvSpPr txBox="1">
            <a:spLocks noGrp="1" noChangeArrowheads="1"/>
          </p:cNvSpPr>
          <p:nvPr>
            <p:ph type="body" idx="1"/>
          </p:nvPr>
        </p:nvSpPr>
        <p:spPr bwMode="auto">
          <a:xfrm>
            <a:off x="685512" y="4343231"/>
            <a:ext cx="5482656" cy="411106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C67636F9-3726-CF49-98FA-E1E3C33FFD48}" type="slidenum">
              <a:rPr lang="en-US"/>
              <a:pPr/>
              <a:t>106</a:t>
            </a:fld>
            <a:endParaRPr lang="en-US"/>
          </a:p>
        </p:txBody>
      </p:sp>
      <p:sp>
        <p:nvSpPr>
          <p:cNvPr id="36865" name="Text Box 1"/>
          <p:cNvSpPr txBox="1">
            <a:spLocks noChangeArrowheads="1"/>
          </p:cNvSpPr>
          <p:nvPr/>
        </p:nvSpPr>
        <p:spPr bwMode="auto">
          <a:xfrm>
            <a:off x="3881209" y="8686460"/>
            <a:ext cx="2975352" cy="4561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95000"/>
              </a:lnSpc>
              <a:buClrTx/>
              <a:buFontTx/>
              <a:buNone/>
            </a:pPr>
            <a:fld id="{2908FE32-2861-1D41-B3DA-9F252120B4BD}" type="slidenum">
              <a:rPr lang="en-US" sz="1200">
                <a:solidFill>
                  <a:srgbClr val="000000"/>
                </a:solidFill>
                <a:latin typeface="Times New Roman" charset="0"/>
                <a:cs typeface="msmincho" charset="0"/>
              </a:rPr>
              <a:pPr algn="r">
                <a:lnSpc>
                  <a:spcPct val="95000"/>
                </a:lnSpc>
                <a:buClrTx/>
                <a:buFontTx/>
                <a:buNone/>
              </a:pPr>
              <a:t>106</a:t>
            </a:fld>
            <a:endParaRPr lang="en-US" sz="1200">
              <a:solidFill>
                <a:srgbClr val="000000"/>
              </a:solidFill>
              <a:latin typeface="Times New Roman" charset="0"/>
              <a:cs typeface="msmincho" charset="0"/>
            </a:endParaRPr>
          </a:p>
        </p:txBody>
      </p:sp>
      <p:sp>
        <p:nvSpPr>
          <p:cNvPr id="36866" name="Text Box 2"/>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7" name="Text Box 3"/>
          <p:cNvSpPr txBox="1">
            <a:spLocks noGrp="1" noChangeArrowheads="1"/>
          </p:cNvSpPr>
          <p:nvPr>
            <p:ph type="body" idx="1"/>
          </p:nvPr>
        </p:nvSpPr>
        <p:spPr bwMode="auto">
          <a:xfrm>
            <a:off x="685512" y="4343231"/>
            <a:ext cx="5482656" cy="411106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B45D81E1-9B4A-C74D-92BD-B1A2A93BFDD9}" type="slidenum">
              <a:rPr lang="en-US"/>
              <a:pPr/>
              <a:t>107</a:t>
            </a:fld>
            <a:endParaRPr lang="en-US"/>
          </a:p>
        </p:txBody>
      </p:sp>
      <p:sp>
        <p:nvSpPr>
          <p:cNvPr id="37889" name="Text Box 1"/>
          <p:cNvSpPr txBox="1">
            <a:spLocks noChangeArrowheads="1"/>
          </p:cNvSpPr>
          <p:nvPr/>
        </p:nvSpPr>
        <p:spPr bwMode="auto">
          <a:xfrm>
            <a:off x="3881209" y="8686460"/>
            <a:ext cx="2975352" cy="4561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95000"/>
              </a:lnSpc>
              <a:buClrTx/>
              <a:buFontTx/>
              <a:buNone/>
            </a:pPr>
            <a:fld id="{AE2A6A14-9E51-2C41-9D5A-C793A0BD6E66}" type="slidenum">
              <a:rPr lang="en-US" sz="1200">
                <a:solidFill>
                  <a:srgbClr val="000000"/>
                </a:solidFill>
                <a:latin typeface="Times New Roman" charset="0"/>
                <a:cs typeface="msmincho" charset="0"/>
              </a:rPr>
              <a:pPr algn="r">
                <a:lnSpc>
                  <a:spcPct val="95000"/>
                </a:lnSpc>
                <a:buClrTx/>
                <a:buFontTx/>
                <a:buNone/>
              </a:pPr>
              <a:t>107</a:t>
            </a:fld>
            <a:endParaRPr lang="en-US" sz="1200">
              <a:solidFill>
                <a:srgbClr val="000000"/>
              </a:solidFill>
              <a:latin typeface="Times New Roman" charset="0"/>
              <a:cs typeface="msmincho" charset="0"/>
            </a:endParaRPr>
          </a:p>
        </p:txBody>
      </p:sp>
      <p:sp>
        <p:nvSpPr>
          <p:cNvPr id="37890" name="Text Box 2"/>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1" name="Text Box 3"/>
          <p:cNvSpPr txBox="1">
            <a:spLocks noGrp="1" noChangeArrowheads="1"/>
          </p:cNvSpPr>
          <p:nvPr>
            <p:ph type="body" idx="1"/>
          </p:nvPr>
        </p:nvSpPr>
        <p:spPr bwMode="auto">
          <a:xfrm>
            <a:off x="685512" y="4343231"/>
            <a:ext cx="5482656" cy="411106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5C16A343-36CF-DA4A-B303-A5E20947EFBB}" type="slidenum">
              <a:rPr lang="en-US"/>
              <a:pPr/>
              <a:t>108</a:t>
            </a:fld>
            <a:endParaRPr lang="en-US"/>
          </a:p>
        </p:txBody>
      </p:sp>
      <p:sp>
        <p:nvSpPr>
          <p:cNvPr id="38913" name="Text Box 1"/>
          <p:cNvSpPr txBox="1">
            <a:spLocks noChangeArrowheads="1"/>
          </p:cNvSpPr>
          <p:nvPr/>
        </p:nvSpPr>
        <p:spPr bwMode="auto">
          <a:xfrm>
            <a:off x="3881209" y="8686460"/>
            <a:ext cx="2975352" cy="4561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95000"/>
              </a:lnSpc>
              <a:buClrTx/>
              <a:buFontTx/>
              <a:buNone/>
            </a:pPr>
            <a:fld id="{640238E7-092C-2C49-9203-349D89DF0391}" type="slidenum">
              <a:rPr lang="en-US" sz="1200">
                <a:solidFill>
                  <a:srgbClr val="000000"/>
                </a:solidFill>
                <a:latin typeface="Times New Roman" charset="0"/>
                <a:cs typeface="msmincho" charset="0"/>
              </a:rPr>
              <a:pPr algn="r">
                <a:lnSpc>
                  <a:spcPct val="95000"/>
                </a:lnSpc>
                <a:buClrTx/>
                <a:buFontTx/>
                <a:buNone/>
              </a:pPr>
              <a:t>108</a:t>
            </a:fld>
            <a:endParaRPr lang="en-US" sz="1200">
              <a:solidFill>
                <a:srgbClr val="000000"/>
              </a:solidFill>
              <a:latin typeface="Times New Roman" charset="0"/>
              <a:cs typeface="msmincho" charset="0"/>
            </a:endParaRPr>
          </a:p>
        </p:txBody>
      </p:sp>
      <p:sp>
        <p:nvSpPr>
          <p:cNvPr id="38914" name="Text Box 2"/>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5" name="Text Box 3"/>
          <p:cNvSpPr txBox="1">
            <a:spLocks noGrp="1" noChangeArrowheads="1"/>
          </p:cNvSpPr>
          <p:nvPr>
            <p:ph type="body" idx="1"/>
          </p:nvPr>
        </p:nvSpPr>
        <p:spPr bwMode="auto">
          <a:xfrm>
            <a:off x="685512" y="4343231"/>
            <a:ext cx="5482656" cy="411106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sldNum"/>
          </p:nvPr>
        </p:nvSpPr>
        <p:spPr>
          <a:ln/>
        </p:spPr>
        <p:txBody>
          <a:bodyPr/>
          <a:lstStyle/>
          <a:p>
            <a:fld id="{1F3A10CE-0748-0F42-AFE1-74AB521472E5}" type="slidenum">
              <a:rPr lang="en-US"/>
              <a:pPr/>
              <a:t>109</a:t>
            </a:fld>
            <a:endParaRPr lang="en-US"/>
          </a:p>
        </p:txBody>
      </p:sp>
      <p:sp>
        <p:nvSpPr>
          <p:cNvPr id="39937" name="Text Box 1"/>
          <p:cNvSpPr txBox="1">
            <a:spLocks noGrp="1" noRot="1" noChangeAspect="1" noChangeArrowheads="1"/>
          </p:cNvSpPr>
          <p:nvPr>
            <p:ph type="sldImg"/>
          </p:nvPr>
        </p:nvSpPr>
        <p:spPr bwMode="auto">
          <a:xfrm>
            <a:off x="1143000" y="695325"/>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512" y="4343231"/>
            <a:ext cx="5482656" cy="411106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4692E00E-C262-044C-931F-DC44F22DF5AA}" type="slidenum">
              <a:rPr lang="en-US"/>
              <a:pPr/>
              <a:t>110</a:t>
            </a:fld>
            <a:endParaRPr lang="en-US"/>
          </a:p>
        </p:txBody>
      </p:sp>
      <p:sp>
        <p:nvSpPr>
          <p:cNvPr id="40961" name="Text Box 1"/>
          <p:cNvSpPr txBox="1">
            <a:spLocks noChangeArrowheads="1"/>
          </p:cNvSpPr>
          <p:nvPr/>
        </p:nvSpPr>
        <p:spPr bwMode="auto">
          <a:xfrm>
            <a:off x="3881209" y="8686460"/>
            <a:ext cx="2975352" cy="4561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95000"/>
              </a:lnSpc>
              <a:buClrTx/>
              <a:buFontTx/>
              <a:buNone/>
            </a:pPr>
            <a:fld id="{091F34BF-78FC-4540-A58F-BA1BF53231D7}" type="slidenum">
              <a:rPr lang="en-US" sz="1200">
                <a:solidFill>
                  <a:srgbClr val="000000"/>
                </a:solidFill>
                <a:latin typeface="Times New Roman" charset="0"/>
                <a:cs typeface="msmincho" charset="0"/>
              </a:rPr>
              <a:pPr algn="r">
                <a:lnSpc>
                  <a:spcPct val="95000"/>
                </a:lnSpc>
                <a:buClrTx/>
                <a:buFontTx/>
                <a:buNone/>
              </a:pPr>
              <a:t>110</a:t>
            </a:fld>
            <a:endParaRPr lang="en-US" sz="1200">
              <a:solidFill>
                <a:srgbClr val="000000"/>
              </a:solidFill>
              <a:latin typeface="Times New Roman" charset="0"/>
              <a:cs typeface="msmincho" charset="0"/>
            </a:endParaRPr>
          </a:p>
        </p:txBody>
      </p:sp>
      <p:sp>
        <p:nvSpPr>
          <p:cNvPr id="40962" name="Text Box 2"/>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3" name="Text Box 3"/>
          <p:cNvSpPr txBox="1">
            <a:spLocks noGrp="1" noChangeArrowheads="1"/>
          </p:cNvSpPr>
          <p:nvPr>
            <p:ph type="body" idx="1"/>
          </p:nvPr>
        </p:nvSpPr>
        <p:spPr bwMode="auto">
          <a:xfrm>
            <a:off x="685512" y="4343231"/>
            <a:ext cx="5482656" cy="411106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1DF4C-1277-E044-A8EF-FF81A43CB489}" type="slidenum">
              <a:rPr lang="en-US" smtClean="0"/>
              <a:pPr/>
              <a:t>5</a:t>
            </a:fld>
            <a:endParaRPr lang="en-US"/>
          </a:p>
        </p:txBody>
      </p:sp>
    </p:spTree>
    <p:extLst>
      <p:ext uri="{BB962C8B-B14F-4D97-AF65-F5344CB8AC3E}">
        <p14:creationId xmlns:p14="http://schemas.microsoft.com/office/powerpoint/2010/main" xmlns="" val="306847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03C08175-2ACA-D84E-84B4-A5CAD0F526DB}" type="slidenum">
              <a:rPr lang="en-US"/>
              <a:pPr/>
              <a:t>111</a:t>
            </a:fld>
            <a:endParaRPr lang="en-US"/>
          </a:p>
        </p:txBody>
      </p:sp>
      <p:sp>
        <p:nvSpPr>
          <p:cNvPr id="41985" name="Text Box 1"/>
          <p:cNvSpPr txBox="1">
            <a:spLocks noChangeArrowheads="1"/>
          </p:cNvSpPr>
          <p:nvPr/>
        </p:nvSpPr>
        <p:spPr bwMode="auto">
          <a:xfrm>
            <a:off x="3881209" y="8686460"/>
            <a:ext cx="2975352" cy="4561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95000"/>
              </a:lnSpc>
              <a:buClrTx/>
              <a:buFontTx/>
              <a:buNone/>
            </a:pPr>
            <a:fld id="{C4A9F19A-FC30-284C-B0B6-1659FF84849C}" type="slidenum">
              <a:rPr lang="en-US" sz="1200">
                <a:solidFill>
                  <a:srgbClr val="000000"/>
                </a:solidFill>
                <a:latin typeface="Times New Roman" charset="0"/>
                <a:cs typeface="msmincho" charset="0"/>
              </a:rPr>
              <a:pPr algn="r">
                <a:lnSpc>
                  <a:spcPct val="95000"/>
                </a:lnSpc>
                <a:buClrTx/>
                <a:buFontTx/>
                <a:buNone/>
              </a:pPr>
              <a:t>111</a:t>
            </a:fld>
            <a:endParaRPr lang="en-US" sz="1200">
              <a:solidFill>
                <a:srgbClr val="000000"/>
              </a:solidFill>
              <a:latin typeface="Times New Roman" charset="0"/>
              <a:cs typeface="msmincho" charset="0"/>
            </a:endParaRPr>
          </a:p>
        </p:txBody>
      </p:sp>
      <p:sp>
        <p:nvSpPr>
          <p:cNvPr id="41986" name="Text Box 2"/>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7" name="Text Box 3"/>
          <p:cNvSpPr txBox="1">
            <a:spLocks noGrp="1" noChangeArrowheads="1"/>
          </p:cNvSpPr>
          <p:nvPr>
            <p:ph type="body" idx="1"/>
          </p:nvPr>
        </p:nvSpPr>
        <p:spPr bwMode="auto">
          <a:xfrm>
            <a:off x="685512" y="4343231"/>
            <a:ext cx="5482656" cy="411106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E0BAB3A0-2336-F147-B2E8-467F6C7DE831}" type="slidenum">
              <a:rPr lang="en-US"/>
              <a:pPr/>
              <a:t>112</a:t>
            </a:fld>
            <a:endParaRPr lang="en-US"/>
          </a:p>
        </p:txBody>
      </p:sp>
      <p:sp>
        <p:nvSpPr>
          <p:cNvPr id="43009" name="Text Box 1"/>
          <p:cNvSpPr txBox="1">
            <a:spLocks noChangeArrowheads="1"/>
          </p:cNvSpPr>
          <p:nvPr/>
        </p:nvSpPr>
        <p:spPr bwMode="auto">
          <a:xfrm>
            <a:off x="3881209" y="8686460"/>
            <a:ext cx="2975352" cy="4561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95000"/>
              </a:lnSpc>
              <a:buClrTx/>
              <a:buFontTx/>
              <a:buNone/>
            </a:pPr>
            <a:fld id="{BBFB954C-B44B-A24B-95EA-DFE221E19DA6}" type="slidenum">
              <a:rPr lang="en-US" sz="1200">
                <a:solidFill>
                  <a:srgbClr val="000000"/>
                </a:solidFill>
                <a:latin typeface="Times New Roman" charset="0"/>
                <a:cs typeface="msmincho" charset="0"/>
              </a:rPr>
              <a:pPr algn="r">
                <a:lnSpc>
                  <a:spcPct val="95000"/>
                </a:lnSpc>
                <a:buClrTx/>
                <a:buFontTx/>
                <a:buNone/>
              </a:pPr>
              <a:t>112</a:t>
            </a:fld>
            <a:endParaRPr lang="en-US" sz="1200">
              <a:solidFill>
                <a:srgbClr val="000000"/>
              </a:solidFill>
              <a:latin typeface="Times New Roman" charset="0"/>
              <a:cs typeface="msmincho" charset="0"/>
            </a:endParaRPr>
          </a:p>
        </p:txBody>
      </p:sp>
      <p:sp>
        <p:nvSpPr>
          <p:cNvPr id="43010" name="Text Box 2"/>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1" name="Text Box 3"/>
          <p:cNvSpPr txBox="1">
            <a:spLocks noGrp="1" noChangeArrowheads="1"/>
          </p:cNvSpPr>
          <p:nvPr>
            <p:ph type="body" idx="1"/>
          </p:nvPr>
        </p:nvSpPr>
        <p:spPr bwMode="auto">
          <a:xfrm>
            <a:off x="685512" y="4343231"/>
            <a:ext cx="5482656" cy="411106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sldNum"/>
          </p:nvPr>
        </p:nvSpPr>
        <p:spPr>
          <a:ln/>
        </p:spPr>
        <p:txBody>
          <a:bodyPr/>
          <a:lstStyle/>
          <a:p>
            <a:fld id="{E1C23B9D-1726-DC46-BC6C-193DEE1FB83F}" type="slidenum">
              <a:rPr lang="en-US"/>
              <a:pPr/>
              <a:t>113</a:t>
            </a:fld>
            <a:endParaRPr lang="en-US"/>
          </a:p>
        </p:txBody>
      </p:sp>
      <p:sp>
        <p:nvSpPr>
          <p:cNvPr id="44033" name="Text Box 1"/>
          <p:cNvSpPr txBox="1">
            <a:spLocks noGrp="1" noRot="1" noChangeAspect="1" noChangeArrowheads="1"/>
          </p:cNvSpPr>
          <p:nvPr>
            <p:ph type="sldImg"/>
          </p:nvPr>
        </p:nvSpPr>
        <p:spPr bwMode="auto">
          <a:xfrm>
            <a:off x="1143000" y="695325"/>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512" y="4343231"/>
            <a:ext cx="5482656" cy="411106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sldNum"/>
          </p:nvPr>
        </p:nvSpPr>
        <p:spPr>
          <a:ln/>
        </p:spPr>
        <p:txBody>
          <a:bodyPr/>
          <a:lstStyle/>
          <a:p>
            <a:fld id="{94E56890-89FA-854D-912A-64A6EDB5BDB2}" type="slidenum">
              <a:rPr lang="en-US"/>
              <a:pPr/>
              <a:t>114</a:t>
            </a:fld>
            <a:endParaRPr lang="en-US"/>
          </a:p>
        </p:txBody>
      </p:sp>
      <p:sp>
        <p:nvSpPr>
          <p:cNvPr id="45057" name="Text Box 1"/>
          <p:cNvSpPr txBox="1">
            <a:spLocks noGrp="1" noRot="1" noChangeAspect="1" noChangeArrowheads="1"/>
          </p:cNvSpPr>
          <p:nvPr>
            <p:ph type="sldImg"/>
          </p:nvPr>
        </p:nvSpPr>
        <p:spPr bwMode="auto">
          <a:xfrm>
            <a:off x="1143000" y="695325"/>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512" y="4343231"/>
            <a:ext cx="5482656" cy="411106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0A2DEB39-6C29-7A4E-95F1-6AE87C8FF54E}" type="slidenum">
              <a:rPr lang="en-US"/>
              <a:pPr/>
              <a:t>115</a:t>
            </a:fld>
            <a:endParaRPr lang="en-US"/>
          </a:p>
        </p:txBody>
      </p:sp>
      <p:sp>
        <p:nvSpPr>
          <p:cNvPr id="46081" name="Text Box 1"/>
          <p:cNvSpPr txBox="1">
            <a:spLocks noChangeArrowheads="1"/>
          </p:cNvSpPr>
          <p:nvPr/>
        </p:nvSpPr>
        <p:spPr bwMode="auto">
          <a:xfrm>
            <a:off x="3881209" y="8686460"/>
            <a:ext cx="2975352" cy="4561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95000"/>
              </a:lnSpc>
              <a:buClrTx/>
              <a:buFontTx/>
              <a:buNone/>
            </a:pPr>
            <a:fld id="{95A68F9C-2D9A-B946-9E32-7B92326151BF}" type="slidenum">
              <a:rPr lang="en-US" sz="1200">
                <a:solidFill>
                  <a:srgbClr val="000000"/>
                </a:solidFill>
                <a:latin typeface="Times New Roman" charset="0"/>
                <a:cs typeface="msmincho" charset="0"/>
              </a:rPr>
              <a:pPr algn="r">
                <a:lnSpc>
                  <a:spcPct val="95000"/>
                </a:lnSpc>
                <a:buClrTx/>
                <a:buFontTx/>
                <a:buNone/>
              </a:pPr>
              <a:t>115</a:t>
            </a:fld>
            <a:endParaRPr lang="en-US" sz="1200">
              <a:solidFill>
                <a:srgbClr val="000000"/>
              </a:solidFill>
              <a:latin typeface="Times New Roman" charset="0"/>
              <a:cs typeface="msmincho" charset="0"/>
            </a:endParaRPr>
          </a:p>
        </p:txBody>
      </p:sp>
      <p:sp>
        <p:nvSpPr>
          <p:cNvPr id="46082" name="Text Box 2"/>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3" name="Text Box 3"/>
          <p:cNvSpPr txBox="1">
            <a:spLocks noGrp="1" noChangeArrowheads="1"/>
          </p:cNvSpPr>
          <p:nvPr>
            <p:ph type="body" idx="1"/>
          </p:nvPr>
        </p:nvSpPr>
        <p:spPr bwMode="auto">
          <a:xfrm>
            <a:off x="685512" y="4343231"/>
            <a:ext cx="5482656" cy="411106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FED2B92E-28AB-8941-8B8D-CABEF8508293}" type="slidenum">
              <a:rPr lang="en-US"/>
              <a:pPr/>
              <a:t>116</a:t>
            </a:fld>
            <a:endParaRPr lang="en-US"/>
          </a:p>
        </p:txBody>
      </p:sp>
      <p:sp>
        <p:nvSpPr>
          <p:cNvPr id="47105" name="Text Box 1"/>
          <p:cNvSpPr txBox="1">
            <a:spLocks noChangeArrowheads="1"/>
          </p:cNvSpPr>
          <p:nvPr/>
        </p:nvSpPr>
        <p:spPr bwMode="auto">
          <a:xfrm>
            <a:off x="3881209" y="8686460"/>
            <a:ext cx="2975352" cy="4561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95000"/>
              </a:lnSpc>
              <a:buClrTx/>
              <a:buFontTx/>
              <a:buNone/>
            </a:pPr>
            <a:fld id="{6BD9DD21-25A1-3340-8176-07CA9DEB4CA6}" type="slidenum">
              <a:rPr lang="en-US" sz="1200">
                <a:solidFill>
                  <a:srgbClr val="000000"/>
                </a:solidFill>
                <a:latin typeface="Times New Roman" charset="0"/>
                <a:cs typeface="msmincho" charset="0"/>
              </a:rPr>
              <a:pPr algn="r">
                <a:lnSpc>
                  <a:spcPct val="95000"/>
                </a:lnSpc>
                <a:buClrTx/>
                <a:buFontTx/>
                <a:buNone/>
              </a:pPr>
              <a:t>116</a:t>
            </a:fld>
            <a:endParaRPr lang="en-US" sz="1200">
              <a:solidFill>
                <a:srgbClr val="000000"/>
              </a:solidFill>
              <a:latin typeface="Times New Roman" charset="0"/>
              <a:cs typeface="msmincho" charset="0"/>
            </a:endParaRPr>
          </a:p>
        </p:txBody>
      </p:sp>
      <p:sp>
        <p:nvSpPr>
          <p:cNvPr id="47106" name="Text Box 2"/>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7" name="Text Box 3"/>
          <p:cNvSpPr txBox="1">
            <a:spLocks noGrp="1" noChangeArrowheads="1"/>
          </p:cNvSpPr>
          <p:nvPr>
            <p:ph type="body" idx="1"/>
          </p:nvPr>
        </p:nvSpPr>
        <p:spPr bwMode="auto">
          <a:xfrm>
            <a:off x="685512" y="4343231"/>
            <a:ext cx="5482656" cy="411106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1C7FC919-EDFA-7743-971C-D6E468C8A2C1}" type="slidenum">
              <a:rPr lang="en-US"/>
              <a:pPr/>
              <a:t>117</a:t>
            </a:fld>
            <a:endParaRPr lang="en-US"/>
          </a:p>
        </p:txBody>
      </p:sp>
      <p:sp>
        <p:nvSpPr>
          <p:cNvPr id="48129" name="Text Box 1"/>
          <p:cNvSpPr txBox="1">
            <a:spLocks noChangeArrowheads="1"/>
          </p:cNvSpPr>
          <p:nvPr/>
        </p:nvSpPr>
        <p:spPr bwMode="auto">
          <a:xfrm>
            <a:off x="3881209" y="8686460"/>
            <a:ext cx="2975352" cy="4561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95000"/>
              </a:lnSpc>
              <a:buClrTx/>
              <a:buFontTx/>
              <a:buNone/>
            </a:pPr>
            <a:fld id="{A08871FE-DB13-8B46-9F71-69590CC99CC5}" type="slidenum">
              <a:rPr lang="en-US" sz="1200">
                <a:solidFill>
                  <a:srgbClr val="000000"/>
                </a:solidFill>
                <a:latin typeface="Times New Roman" charset="0"/>
                <a:cs typeface="msmincho" charset="0"/>
              </a:rPr>
              <a:pPr algn="r">
                <a:lnSpc>
                  <a:spcPct val="95000"/>
                </a:lnSpc>
                <a:buClrTx/>
                <a:buFontTx/>
                <a:buNone/>
              </a:pPr>
              <a:t>117</a:t>
            </a:fld>
            <a:endParaRPr lang="en-US" sz="1200">
              <a:solidFill>
                <a:srgbClr val="000000"/>
              </a:solidFill>
              <a:latin typeface="Times New Roman" charset="0"/>
              <a:cs typeface="msmincho" charset="0"/>
            </a:endParaRPr>
          </a:p>
        </p:txBody>
      </p:sp>
      <p:sp>
        <p:nvSpPr>
          <p:cNvPr id="48130" name="Text Box 2"/>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8131" name="Text Box 3"/>
          <p:cNvSpPr txBox="1">
            <a:spLocks noGrp="1" noChangeArrowheads="1"/>
          </p:cNvSpPr>
          <p:nvPr>
            <p:ph type="body" idx="1"/>
          </p:nvPr>
        </p:nvSpPr>
        <p:spPr bwMode="auto">
          <a:xfrm>
            <a:off x="685512" y="4343231"/>
            <a:ext cx="5482656" cy="411106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A77064C5-A771-9E4A-A4E3-67393B0C3D25}" type="slidenum">
              <a:rPr lang="en-US"/>
              <a:pPr/>
              <a:t>118</a:t>
            </a:fld>
            <a:endParaRPr lang="en-US"/>
          </a:p>
        </p:txBody>
      </p:sp>
      <p:sp>
        <p:nvSpPr>
          <p:cNvPr id="49153" name="Text Box 1"/>
          <p:cNvSpPr txBox="1">
            <a:spLocks noChangeArrowheads="1"/>
          </p:cNvSpPr>
          <p:nvPr/>
        </p:nvSpPr>
        <p:spPr bwMode="auto">
          <a:xfrm>
            <a:off x="3881209" y="8686460"/>
            <a:ext cx="2975352" cy="4561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95000"/>
              </a:lnSpc>
              <a:buClrTx/>
              <a:buFontTx/>
              <a:buNone/>
            </a:pPr>
            <a:fld id="{2C57C87F-24DD-AC42-96C0-ABBAD71E79D9}" type="slidenum">
              <a:rPr lang="en-US" sz="1200">
                <a:solidFill>
                  <a:srgbClr val="000000"/>
                </a:solidFill>
                <a:latin typeface="Times New Roman" charset="0"/>
                <a:cs typeface="msmincho" charset="0"/>
              </a:rPr>
              <a:pPr algn="r">
                <a:lnSpc>
                  <a:spcPct val="95000"/>
                </a:lnSpc>
                <a:buClrTx/>
                <a:buFontTx/>
                <a:buNone/>
              </a:pPr>
              <a:t>118</a:t>
            </a:fld>
            <a:endParaRPr lang="en-US" sz="1200">
              <a:solidFill>
                <a:srgbClr val="000000"/>
              </a:solidFill>
              <a:latin typeface="Times New Roman" charset="0"/>
              <a:cs typeface="msmincho" charset="0"/>
            </a:endParaRPr>
          </a:p>
        </p:txBody>
      </p:sp>
      <p:sp>
        <p:nvSpPr>
          <p:cNvPr id="49154" name="Text Box 2"/>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9155" name="Text Box 3"/>
          <p:cNvSpPr txBox="1">
            <a:spLocks noGrp="1" noChangeArrowheads="1"/>
          </p:cNvSpPr>
          <p:nvPr>
            <p:ph type="body" idx="1"/>
          </p:nvPr>
        </p:nvSpPr>
        <p:spPr bwMode="auto">
          <a:xfrm>
            <a:off x="685512" y="4343231"/>
            <a:ext cx="5482656" cy="411106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9C67208E-C8EC-AB40-98B2-73177D44B7B5}" type="slidenum">
              <a:rPr lang="en-US"/>
              <a:pPr/>
              <a:t>119</a:t>
            </a:fld>
            <a:endParaRPr lang="en-US"/>
          </a:p>
        </p:txBody>
      </p:sp>
      <p:sp>
        <p:nvSpPr>
          <p:cNvPr id="50177" name="Text Box 1"/>
          <p:cNvSpPr txBox="1">
            <a:spLocks noChangeArrowheads="1"/>
          </p:cNvSpPr>
          <p:nvPr/>
        </p:nvSpPr>
        <p:spPr bwMode="auto">
          <a:xfrm>
            <a:off x="3881209" y="8686460"/>
            <a:ext cx="2975352" cy="4561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95000"/>
              </a:lnSpc>
              <a:buClrTx/>
              <a:buFontTx/>
              <a:buNone/>
            </a:pPr>
            <a:fld id="{EE963144-EED4-8144-B07B-528FF0CAA252}" type="slidenum">
              <a:rPr lang="en-US" sz="1200">
                <a:solidFill>
                  <a:srgbClr val="000000"/>
                </a:solidFill>
                <a:latin typeface="Times New Roman" charset="0"/>
                <a:cs typeface="msmincho" charset="0"/>
              </a:rPr>
              <a:pPr algn="r">
                <a:lnSpc>
                  <a:spcPct val="95000"/>
                </a:lnSpc>
                <a:buClrTx/>
                <a:buFontTx/>
                <a:buNone/>
              </a:pPr>
              <a:t>119</a:t>
            </a:fld>
            <a:endParaRPr lang="en-US" sz="1200">
              <a:solidFill>
                <a:srgbClr val="000000"/>
              </a:solidFill>
              <a:latin typeface="Times New Roman" charset="0"/>
              <a:cs typeface="msmincho" charset="0"/>
            </a:endParaRPr>
          </a:p>
        </p:txBody>
      </p:sp>
      <p:sp>
        <p:nvSpPr>
          <p:cNvPr id="50178" name="Text Box 2"/>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0179" name="Text Box 3"/>
          <p:cNvSpPr txBox="1">
            <a:spLocks noGrp="1" noChangeArrowheads="1"/>
          </p:cNvSpPr>
          <p:nvPr>
            <p:ph type="body" idx="1"/>
          </p:nvPr>
        </p:nvSpPr>
        <p:spPr bwMode="auto">
          <a:xfrm>
            <a:off x="685512" y="4343231"/>
            <a:ext cx="5482656" cy="411106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5EC9999B-B2F6-C741-B6B7-AF1FC6B40308}" type="slidenum">
              <a:rPr lang="en-US"/>
              <a:pPr/>
              <a:t>120</a:t>
            </a:fld>
            <a:endParaRPr lang="en-US"/>
          </a:p>
        </p:txBody>
      </p:sp>
      <p:sp>
        <p:nvSpPr>
          <p:cNvPr id="51201" name="Text Box 1"/>
          <p:cNvSpPr txBox="1">
            <a:spLocks noChangeArrowheads="1"/>
          </p:cNvSpPr>
          <p:nvPr/>
        </p:nvSpPr>
        <p:spPr bwMode="auto">
          <a:xfrm>
            <a:off x="3881209" y="8686460"/>
            <a:ext cx="2975352" cy="4561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95000"/>
              </a:lnSpc>
              <a:buClrTx/>
              <a:buFontTx/>
              <a:buNone/>
            </a:pPr>
            <a:fld id="{35654C22-8E87-B844-B174-DB640D272589}" type="slidenum">
              <a:rPr lang="en-US" sz="1200">
                <a:solidFill>
                  <a:srgbClr val="000000"/>
                </a:solidFill>
                <a:latin typeface="Times New Roman" charset="0"/>
                <a:cs typeface="msmincho" charset="0"/>
              </a:rPr>
              <a:pPr algn="r">
                <a:lnSpc>
                  <a:spcPct val="95000"/>
                </a:lnSpc>
                <a:buClrTx/>
                <a:buFontTx/>
                <a:buNone/>
              </a:pPr>
              <a:t>120</a:t>
            </a:fld>
            <a:endParaRPr lang="en-US" sz="1200">
              <a:solidFill>
                <a:srgbClr val="000000"/>
              </a:solidFill>
              <a:latin typeface="Times New Roman" charset="0"/>
              <a:cs typeface="msmincho" charset="0"/>
            </a:endParaRPr>
          </a:p>
        </p:txBody>
      </p:sp>
      <p:sp>
        <p:nvSpPr>
          <p:cNvPr id="51202" name="Text Box 2"/>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1203" name="Text Box 3"/>
          <p:cNvSpPr txBox="1">
            <a:spLocks noGrp="1" noChangeArrowheads="1"/>
          </p:cNvSpPr>
          <p:nvPr>
            <p:ph type="body" idx="1"/>
          </p:nvPr>
        </p:nvSpPr>
        <p:spPr bwMode="auto">
          <a:xfrm>
            <a:off x="685512" y="4343231"/>
            <a:ext cx="5482656" cy="411106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1DF4C-1277-E044-A8EF-FF81A43CB489}" type="slidenum">
              <a:rPr lang="en-US" smtClean="0"/>
              <a:pPr/>
              <a:t>6</a:t>
            </a:fld>
            <a:endParaRPr lang="en-US"/>
          </a:p>
        </p:txBody>
      </p:sp>
    </p:spTree>
    <p:extLst>
      <p:ext uri="{BB962C8B-B14F-4D97-AF65-F5344CB8AC3E}">
        <p14:creationId xmlns:p14="http://schemas.microsoft.com/office/powerpoint/2010/main" xmlns="" val="28352511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95325"/>
            <a:ext cx="4567238" cy="3425825"/>
          </a:xfr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685176" y="4343322"/>
            <a:ext cx="5479778" cy="276999"/>
          </a:xfrm>
        </p:spPr>
        <p:txBody>
          <a:bodyPr>
            <a:spAutoFit/>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95325"/>
            <a:ext cx="4567238" cy="3425825"/>
          </a:xfr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685176" y="4343322"/>
            <a:ext cx="5479778" cy="276999"/>
          </a:xfrm>
        </p:spPr>
        <p:txBody>
          <a:bodyPr>
            <a:spAutoFit/>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2FEE741D-79CD-4F4D-9C95-535FED8498A7}" type="slidenum">
              <a:rPr lang="en-US"/>
              <a:pPr/>
              <a:t>123</a:t>
            </a:fld>
            <a:endParaRPr lang="en-US"/>
          </a:p>
        </p:txBody>
      </p:sp>
      <p:sp>
        <p:nvSpPr>
          <p:cNvPr id="54273" name="Text Box 1"/>
          <p:cNvSpPr txBox="1">
            <a:spLocks noChangeArrowheads="1"/>
          </p:cNvSpPr>
          <p:nvPr/>
        </p:nvSpPr>
        <p:spPr bwMode="auto">
          <a:xfrm>
            <a:off x="3881209" y="8686460"/>
            <a:ext cx="2975352" cy="4561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95000"/>
              </a:lnSpc>
              <a:buClrTx/>
              <a:buFontTx/>
              <a:buNone/>
            </a:pPr>
            <a:fld id="{C558ECA9-0AAE-944C-B5EA-2706A660E0A0}" type="slidenum">
              <a:rPr lang="en-US" sz="1200">
                <a:solidFill>
                  <a:srgbClr val="000000"/>
                </a:solidFill>
                <a:latin typeface="Times New Roman" charset="0"/>
                <a:cs typeface="msmincho" charset="0"/>
              </a:rPr>
              <a:pPr algn="r">
                <a:lnSpc>
                  <a:spcPct val="95000"/>
                </a:lnSpc>
                <a:buClrTx/>
                <a:buFontTx/>
                <a:buNone/>
              </a:pPr>
              <a:t>123</a:t>
            </a:fld>
            <a:endParaRPr lang="en-US" sz="1200">
              <a:solidFill>
                <a:srgbClr val="000000"/>
              </a:solidFill>
              <a:latin typeface="Times New Roman" charset="0"/>
              <a:cs typeface="msmincho" charset="0"/>
            </a:endParaRPr>
          </a:p>
        </p:txBody>
      </p:sp>
      <p:sp>
        <p:nvSpPr>
          <p:cNvPr id="54274" name="Text Box 2"/>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5" name="Text Box 3"/>
          <p:cNvSpPr txBox="1">
            <a:spLocks noGrp="1" noChangeArrowheads="1"/>
          </p:cNvSpPr>
          <p:nvPr>
            <p:ph type="body" idx="1"/>
          </p:nvPr>
        </p:nvSpPr>
        <p:spPr bwMode="auto">
          <a:xfrm>
            <a:off x="685512" y="4343231"/>
            <a:ext cx="5482656" cy="411106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925F4949-9D58-8246-A660-AABF773FB813}" type="slidenum">
              <a:rPr lang="en-US"/>
              <a:pPr/>
              <a:t>124</a:t>
            </a:fld>
            <a:endParaRPr lang="en-US"/>
          </a:p>
        </p:txBody>
      </p:sp>
      <p:sp>
        <p:nvSpPr>
          <p:cNvPr id="55297" name="Text Box 1"/>
          <p:cNvSpPr txBox="1">
            <a:spLocks noChangeArrowheads="1"/>
          </p:cNvSpPr>
          <p:nvPr/>
        </p:nvSpPr>
        <p:spPr bwMode="auto">
          <a:xfrm>
            <a:off x="3881209" y="8686460"/>
            <a:ext cx="2975352" cy="4561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95000"/>
              </a:lnSpc>
              <a:buClrTx/>
              <a:buFontTx/>
              <a:buNone/>
            </a:pPr>
            <a:fld id="{ECB64010-922D-5142-897D-0E3C4D76F586}" type="slidenum">
              <a:rPr lang="en-US" sz="1200">
                <a:solidFill>
                  <a:srgbClr val="000000"/>
                </a:solidFill>
                <a:latin typeface="Times New Roman" charset="0"/>
                <a:cs typeface="msmincho" charset="0"/>
              </a:rPr>
              <a:pPr algn="r">
                <a:lnSpc>
                  <a:spcPct val="95000"/>
                </a:lnSpc>
                <a:buClrTx/>
                <a:buFontTx/>
                <a:buNone/>
              </a:pPr>
              <a:t>124</a:t>
            </a:fld>
            <a:endParaRPr lang="en-US" sz="1200">
              <a:solidFill>
                <a:srgbClr val="000000"/>
              </a:solidFill>
              <a:latin typeface="Times New Roman" charset="0"/>
              <a:cs typeface="msmincho" charset="0"/>
            </a:endParaRPr>
          </a:p>
        </p:txBody>
      </p:sp>
      <p:sp>
        <p:nvSpPr>
          <p:cNvPr id="55298" name="Text Box 2"/>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5299" name="Text Box 3"/>
          <p:cNvSpPr txBox="1">
            <a:spLocks noGrp="1" noChangeArrowheads="1"/>
          </p:cNvSpPr>
          <p:nvPr>
            <p:ph type="body" idx="1"/>
          </p:nvPr>
        </p:nvSpPr>
        <p:spPr bwMode="auto">
          <a:xfrm>
            <a:off x="685512" y="4343231"/>
            <a:ext cx="5482656" cy="411106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925F4949-9D58-8246-A660-AABF773FB813}" type="slidenum">
              <a:rPr lang="en-US"/>
              <a:pPr/>
              <a:t>125</a:t>
            </a:fld>
            <a:endParaRPr lang="en-US"/>
          </a:p>
        </p:txBody>
      </p:sp>
      <p:sp>
        <p:nvSpPr>
          <p:cNvPr id="55297" name="Text Box 1"/>
          <p:cNvSpPr txBox="1">
            <a:spLocks noChangeArrowheads="1"/>
          </p:cNvSpPr>
          <p:nvPr/>
        </p:nvSpPr>
        <p:spPr bwMode="auto">
          <a:xfrm>
            <a:off x="3881209" y="8686460"/>
            <a:ext cx="2975352" cy="4561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95000"/>
              </a:lnSpc>
              <a:buClrTx/>
              <a:buFontTx/>
              <a:buNone/>
            </a:pPr>
            <a:fld id="{ECB64010-922D-5142-897D-0E3C4D76F586}" type="slidenum">
              <a:rPr lang="en-US" sz="1200">
                <a:solidFill>
                  <a:srgbClr val="000000"/>
                </a:solidFill>
                <a:latin typeface="Times New Roman" charset="0"/>
                <a:cs typeface="msmincho" charset="0"/>
              </a:rPr>
              <a:pPr algn="r">
                <a:lnSpc>
                  <a:spcPct val="95000"/>
                </a:lnSpc>
                <a:buClrTx/>
                <a:buFontTx/>
                <a:buNone/>
              </a:pPr>
              <a:t>125</a:t>
            </a:fld>
            <a:endParaRPr lang="en-US" sz="1200">
              <a:solidFill>
                <a:srgbClr val="000000"/>
              </a:solidFill>
              <a:latin typeface="Times New Roman" charset="0"/>
              <a:cs typeface="msmincho" charset="0"/>
            </a:endParaRPr>
          </a:p>
        </p:txBody>
      </p:sp>
      <p:sp>
        <p:nvSpPr>
          <p:cNvPr id="55298" name="Text Box 2"/>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5299" name="Text Box 3"/>
          <p:cNvSpPr txBox="1">
            <a:spLocks noGrp="1" noChangeArrowheads="1"/>
          </p:cNvSpPr>
          <p:nvPr>
            <p:ph type="body" idx="1"/>
          </p:nvPr>
        </p:nvSpPr>
        <p:spPr bwMode="auto">
          <a:xfrm>
            <a:off x="685512" y="4343231"/>
            <a:ext cx="5482656" cy="411106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BA2F4DF-2EAD-8940-A004-8640848F0572}" type="slidenum">
              <a:rPr lang="en-US"/>
              <a:pPr/>
              <a:t>126</a:t>
            </a:fld>
            <a:endParaRPr lang="en-US"/>
          </a:p>
        </p:txBody>
      </p:sp>
      <p:sp>
        <p:nvSpPr>
          <p:cNvPr id="8193" name="Text Box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194" name="Text Box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1E07AE8-D965-6941-A5BB-D241C1A3159D}" type="slidenum">
              <a:rPr lang="en-US"/>
              <a:pPr/>
              <a:t>127</a:t>
            </a:fld>
            <a:endParaRPr lang="en-US"/>
          </a:p>
        </p:txBody>
      </p:sp>
      <p:sp>
        <p:nvSpPr>
          <p:cNvPr id="9217" name="Text Box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9218" name="Text Box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685FE75-944E-7B44-9D31-1C81F892A369}" type="slidenum">
              <a:rPr lang="en-US"/>
              <a:pPr/>
              <a:t>128</a:t>
            </a:fld>
            <a:endParaRPr lang="en-US"/>
          </a:p>
        </p:txBody>
      </p:sp>
      <p:sp>
        <p:nvSpPr>
          <p:cNvPr id="10241" name="Text Box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0242" name="Text Box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1DF4C-1277-E044-A8EF-FF81A43CB489}" type="slidenum">
              <a:rPr lang="en-US" smtClean="0"/>
              <a:pPr/>
              <a:t>129</a:t>
            </a:fld>
            <a:endParaRPr lang="en-US"/>
          </a:p>
        </p:txBody>
      </p:sp>
    </p:spTree>
    <p:extLst>
      <p:ext uri="{BB962C8B-B14F-4D97-AF65-F5344CB8AC3E}">
        <p14:creationId xmlns:p14="http://schemas.microsoft.com/office/powerpoint/2010/main" xmlns="" val="4287392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751DF4C-1277-E044-A8EF-FF81A43CB489}" type="slidenum">
              <a:rPr lang="en-US" smtClean="0"/>
              <a:pPr/>
              <a:t>8</a:t>
            </a:fld>
            <a:endParaRPr lang="en-US"/>
          </a:p>
        </p:txBody>
      </p:sp>
    </p:spTree>
    <p:extLst>
      <p:ext uri="{BB962C8B-B14F-4D97-AF65-F5344CB8AC3E}">
        <p14:creationId xmlns:p14="http://schemas.microsoft.com/office/powerpoint/2010/main" xmlns="" val="188375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751DF4C-1277-E044-A8EF-FF81A43CB489}" type="slidenum">
              <a:rPr lang="en-US" smtClean="0"/>
              <a:pPr/>
              <a:t>9</a:t>
            </a:fld>
            <a:endParaRPr lang="en-US"/>
          </a:p>
        </p:txBody>
      </p:sp>
    </p:spTree>
    <p:extLst>
      <p:ext uri="{BB962C8B-B14F-4D97-AF65-F5344CB8AC3E}">
        <p14:creationId xmlns:p14="http://schemas.microsoft.com/office/powerpoint/2010/main" xmlns="" val="1572165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1DF4C-1277-E044-A8EF-FF81A43CB489}" type="slidenum">
              <a:rPr lang="en-US" smtClean="0"/>
              <a:pPr/>
              <a:t>10</a:t>
            </a:fld>
            <a:endParaRPr lang="en-US"/>
          </a:p>
        </p:txBody>
      </p:sp>
    </p:spTree>
    <p:extLst>
      <p:ext uri="{BB962C8B-B14F-4D97-AF65-F5344CB8AC3E}">
        <p14:creationId xmlns:p14="http://schemas.microsoft.com/office/powerpoint/2010/main" xmlns="" val="1261604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D7CCE9-E024-0F49-9E4B-509C14B627BB}" type="datetimeFigureOut">
              <a:rPr lang="en-US" smtClean="0"/>
              <a:pPr/>
              <a:t>3/18/2011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12728-C8D7-C44F-9A33-D88CECF90DEF}" type="slidenum">
              <a:rPr lang="en-US" smtClean="0"/>
              <a:pPr/>
              <a:t>‹#›</a:t>
            </a:fld>
            <a:endParaRPr lang="en-US"/>
          </a:p>
        </p:txBody>
      </p:sp>
    </p:spTree>
    <p:extLst>
      <p:ext uri="{BB962C8B-B14F-4D97-AF65-F5344CB8AC3E}">
        <p14:creationId xmlns:p14="http://schemas.microsoft.com/office/powerpoint/2010/main" xmlns="" val="2339471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D7CCE9-E024-0F49-9E4B-509C14B627BB}" type="datetimeFigureOut">
              <a:rPr lang="en-US" smtClean="0"/>
              <a:pPr/>
              <a:t>3/18/2011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12728-C8D7-C44F-9A33-D88CECF90DEF}" type="slidenum">
              <a:rPr lang="en-US" smtClean="0"/>
              <a:pPr/>
              <a:t>‹#›</a:t>
            </a:fld>
            <a:endParaRPr lang="en-US"/>
          </a:p>
        </p:txBody>
      </p:sp>
    </p:spTree>
    <p:extLst>
      <p:ext uri="{BB962C8B-B14F-4D97-AF65-F5344CB8AC3E}">
        <p14:creationId xmlns:p14="http://schemas.microsoft.com/office/powerpoint/2010/main" xmlns="" val="2792624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D7CCE9-E024-0F49-9E4B-509C14B627BB}" type="datetimeFigureOut">
              <a:rPr lang="en-US" smtClean="0"/>
              <a:pPr/>
              <a:t>3/18/2011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12728-C8D7-C44F-9A33-D88CECF90DEF}" type="slidenum">
              <a:rPr lang="en-US" smtClean="0"/>
              <a:pPr/>
              <a:t>‹#›</a:t>
            </a:fld>
            <a:endParaRPr lang="en-US"/>
          </a:p>
        </p:txBody>
      </p:sp>
    </p:spTree>
    <p:extLst>
      <p:ext uri="{BB962C8B-B14F-4D97-AF65-F5344CB8AC3E}">
        <p14:creationId xmlns:p14="http://schemas.microsoft.com/office/powerpoint/2010/main" xmlns="" val="2478603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fld id="{B21AEFFC-1916-9048-98BA-6D544716D22B}" type="slidenum">
              <a:rPr lang="en-US"/>
              <a:pPr/>
              <a:t>‹#›</a:t>
            </a:fld>
            <a:endParaRPr lang="en-US"/>
          </a:p>
        </p:txBody>
      </p:sp>
    </p:spTree>
    <p:extLst>
      <p:ext uri="{BB962C8B-B14F-4D97-AF65-F5344CB8AC3E}">
        <p14:creationId xmlns:p14="http://schemas.microsoft.com/office/powerpoint/2010/main" xmlns="" val="4069277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D7CCE9-E024-0F49-9E4B-509C14B627BB}" type="datetimeFigureOut">
              <a:rPr lang="en-US" smtClean="0"/>
              <a:pPr/>
              <a:t>3/18/2011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12728-C8D7-C44F-9A33-D88CECF90DEF}" type="slidenum">
              <a:rPr lang="en-US" smtClean="0"/>
              <a:pPr/>
              <a:t>‹#›</a:t>
            </a:fld>
            <a:endParaRPr lang="en-US"/>
          </a:p>
        </p:txBody>
      </p:sp>
    </p:spTree>
    <p:extLst>
      <p:ext uri="{BB962C8B-B14F-4D97-AF65-F5344CB8AC3E}">
        <p14:creationId xmlns:p14="http://schemas.microsoft.com/office/powerpoint/2010/main" xmlns="" val="4069612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D7CCE9-E024-0F49-9E4B-509C14B627BB}" type="datetimeFigureOut">
              <a:rPr lang="en-US" smtClean="0"/>
              <a:pPr/>
              <a:t>3/18/2011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12728-C8D7-C44F-9A33-D88CECF90DEF}" type="slidenum">
              <a:rPr lang="en-US" smtClean="0"/>
              <a:pPr/>
              <a:t>‹#›</a:t>
            </a:fld>
            <a:endParaRPr lang="en-US"/>
          </a:p>
        </p:txBody>
      </p:sp>
    </p:spTree>
    <p:extLst>
      <p:ext uri="{BB962C8B-B14F-4D97-AF65-F5344CB8AC3E}">
        <p14:creationId xmlns:p14="http://schemas.microsoft.com/office/powerpoint/2010/main" xmlns="" val="1856150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D7CCE9-E024-0F49-9E4B-509C14B627BB}" type="datetimeFigureOut">
              <a:rPr lang="en-US" smtClean="0"/>
              <a:pPr/>
              <a:t>3/18/2011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D12728-C8D7-C44F-9A33-D88CECF90DEF}" type="slidenum">
              <a:rPr lang="en-US" smtClean="0"/>
              <a:pPr/>
              <a:t>‹#›</a:t>
            </a:fld>
            <a:endParaRPr lang="en-US"/>
          </a:p>
        </p:txBody>
      </p:sp>
    </p:spTree>
    <p:extLst>
      <p:ext uri="{BB962C8B-B14F-4D97-AF65-F5344CB8AC3E}">
        <p14:creationId xmlns:p14="http://schemas.microsoft.com/office/powerpoint/2010/main" xmlns="" val="1002503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D7CCE9-E024-0F49-9E4B-509C14B627BB}" type="datetimeFigureOut">
              <a:rPr lang="en-US" smtClean="0"/>
              <a:pPr/>
              <a:t>3/18/2011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D12728-C8D7-C44F-9A33-D88CECF90DEF}" type="slidenum">
              <a:rPr lang="en-US" smtClean="0"/>
              <a:pPr/>
              <a:t>‹#›</a:t>
            </a:fld>
            <a:endParaRPr lang="en-US"/>
          </a:p>
        </p:txBody>
      </p:sp>
    </p:spTree>
    <p:extLst>
      <p:ext uri="{BB962C8B-B14F-4D97-AF65-F5344CB8AC3E}">
        <p14:creationId xmlns:p14="http://schemas.microsoft.com/office/powerpoint/2010/main" xmlns="" val="858021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D7CCE9-E024-0F49-9E4B-509C14B627BB}" type="datetimeFigureOut">
              <a:rPr lang="en-US" smtClean="0"/>
              <a:pPr/>
              <a:t>3/18/2011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D12728-C8D7-C44F-9A33-D88CECF90DEF}" type="slidenum">
              <a:rPr lang="en-US" smtClean="0"/>
              <a:pPr/>
              <a:t>‹#›</a:t>
            </a:fld>
            <a:endParaRPr lang="en-US"/>
          </a:p>
        </p:txBody>
      </p:sp>
    </p:spTree>
    <p:extLst>
      <p:ext uri="{BB962C8B-B14F-4D97-AF65-F5344CB8AC3E}">
        <p14:creationId xmlns:p14="http://schemas.microsoft.com/office/powerpoint/2010/main" xmlns="" val="4021976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D7CCE9-E024-0F49-9E4B-509C14B627BB}" type="datetimeFigureOut">
              <a:rPr lang="en-US" smtClean="0"/>
              <a:pPr/>
              <a:t>3/18/2011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D12728-C8D7-C44F-9A33-D88CECF90DEF}" type="slidenum">
              <a:rPr lang="en-US" smtClean="0"/>
              <a:pPr/>
              <a:t>‹#›</a:t>
            </a:fld>
            <a:endParaRPr lang="en-US"/>
          </a:p>
        </p:txBody>
      </p:sp>
    </p:spTree>
    <p:extLst>
      <p:ext uri="{BB962C8B-B14F-4D97-AF65-F5344CB8AC3E}">
        <p14:creationId xmlns:p14="http://schemas.microsoft.com/office/powerpoint/2010/main" xmlns="" val="1316869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D7CCE9-E024-0F49-9E4B-509C14B627BB}" type="datetimeFigureOut">
              <a:rPr lang="en-US" smtClean="0"/>
              <a:pPr/>
              <a:t>3/18/2011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D12728-C8D7-C44F-9A33-D88CECF90DEF}" type="slidenum">
              <a:rPr lang="en-US" smtClean="0"/>
              <a:pPr/>
              <a:t>‹#›</a:t>
            </a:fld>
            <a:endParaRPr lang="en-US"/>
          </a:p>
        </p:txBody>
      </p:sp>
    </p:spTree>
    <p:extLst>
      <p:ext uri="{BB962C8B-B14F-4D97-AF65-F5344CB8AC3E}">
        <p14:creationId xmlns:p14="http://schemas.microsoft.com/office/powerpoint/2010/main" xmlns="" val="4089795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D7CCE9-E024-0F49-9E4B-509C14B627BB}" type="datetimeFigureOut">
              <a:rPr lang="en-US" smtClean="0"/>
              <a:pPr/>
              <a:t>3/18/2011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D12728-C8D7-C44F-9A33-D88CECF90DEF}" type="slidenum">
              <a:rPr lang="en-US" smtClean="0"/>
              <a:pPr/>
              <a:t>‹#›</a:t>
            </a:fld>
            <a:endParaRPr lang="en-US"/>
          </a:p>
        </p:txBody>
      </p:sp>
    </p:spTree>
    <p:extLst>
      <p:ext uri="{BB962C8B-B14F-4D97-AF65-F5344CB8AC3E}">
        <p14:creationId xmlns:p14="http://schemas.microsoft.com/office/powerpoint/2010/main" xmlns="" val="1957375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7CCE9-E024-0F49-9E4B-509C14B627BB}" type="datetimeFigureOut">
              <a:rPr lang="en-US" smtClean="0"/>
              <a:pPr/>
              <a:t>3/18/2011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D12728-C8D7-C44F-9A33-D88CECF90DEF}" type="slidenum">
              <a:rPr lang="en-US" smtClean="0"/>
              <a:pPr/>
              <a:t>‹#›</a:t>
            </a:fld>
            <a:endParaRPr lang="en-US"/>
          </a:p>
        </p:txBody>
      </p:sp>
    </p:spTree>
    <p:extLst>
      <p:ext uri="{BB962C8B-B14F-4D97-AF65-F5344CB8AC3E}">
        <p14:creationId xmlns:p14="http://schemas.microsoft.com/office/powerpoint/2010/main" xmlns="" val="908816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10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10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11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11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11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11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23.gif"/></Relationships>
</file>

<file path=ppt/slides/_rels/slide1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125.pn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127.png"/></Relationships>
</file>

<file path=ppt/slides/_rels/slide1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12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12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2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5.jpeg"/><Relationship Id="rId4" Type="http://schemas.openxmlformats.org/officeDocument/2006/relationships/oleObject" Target="file:///\\localhost\Users\yueshi\Desktop\Document1!OLE_LINK1"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101.png"/></Relationships>
</file>

<file path=ppt/slides/_rels/slide8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103.png"/></Relationships>
</file>

<file path=ppt/slides/_rels/slide8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9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9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9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9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9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9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9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9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9955" y="4512499"/>
            <a:ext cx="4386238" cy="1203415"/>
          </a:xfrm>
        </p:spPr>
        <p:txBody>
          <a:bodyPr>
            <a:noAutofit/>
          </a:bodyPr>
          <a:lstStyle/>
          <a:p>
            <a:r>
              <a:rPr lang="en-US" sz="5400" b="1" dirty="0" smtClean="0"/>
              <a:t>Global Airlines</a:t>
            </a:r>
            <a:endParaRPr lang="en-US" sz="5400" b="1" dirty="0"/>
          </a:p>
        </p:txBody>
      </p:sp>
      <p:sp>
        <p:nvSpPr>
          <p:cNvPr id="3" name="Subtitle 2"/>
          <p:cNvSpPr>
            <a:spLocks noGrp="1"/>
          </p:cNvSpPr>
          <p:nvPr>
            <p:ph type="subTitle" idx="1"/>
          </p:nvPr>
        </p:nvSpPr>
        <p:spPr>
          <a:xfrm>
            <a:off x="5080375" y="5106770"/>
            <a:ext cx="3850265" cy="1624756"/>
          </a:xfrm>
        </p:spPr>
        <p:txBody>
          <a:bodyPr>
            <a:normAutofit/>
          </a:bodyPr>
          <a:lstStyle/>
          <a:p>
            <a:pPr algn="l"/>
            <a:r>
              <a:rPr lang="it-IT" sz="2800" dirty="0">
                <a:solidFill>
                  <a:schemeClr val="tx1"/>
                </a:solidFill>
              </a:rPr>
              <a:t>Yue Shi</a:t>
            </a:r>
          </a:p>
          <a:p>
            <a:pPr algn="l"/>
            <a:r>
              <a:rPr lang="it-IT" sz="2800" dirty="0" smtClean="0">
                <a:solidFill>
                  <a:schemeClr val="tx1"/>
                </a:solidFill>
              </a:rPr>
              <a:t>Bryan </a:t>
            </a:r>
            <a:r>
              <a:rPr lang="it-IT" sz="2800" dirty="0" err="1">
                <a:solidFill>
                  <a:schemeClr val="tx1"/>
                </a:solidFill>
              </a:rPr>
              <a:t>Smyth</a:t>
            </a:r>
            <a:endParaRPr lang="en-US" sz="2800" dirty="0">
              <a:solidFill>
                <a:schemeClr val="tx1"/>
              </a:solidFill>
            </a:endParaRPr>
          </a:p>
          <a:p>
            <a:pPr algn="l"/>
            <a:r>
              <a:rPr lang="it-IT" sz="2800" dirty="0" err="1" smtClean="0">
                <a:solidFill>
                  <a:schemeClr val="tx1"/>
                </a:solidFill>
              </a:rPr>
              <a:t>Sviatoslav</a:t>
            </a:r>
            <a:r>
              <a:rPr lang="it-IT" sz="2800" dirty="0" smtClean="0">
                <a:solidFill>
                  <a:schemeClr val="tx1"/>
                </a:solidFill>
              </a:rPr>
              <a:t> </a:t>
            </a:r>
            <a:r>
              <a:rPr lang="it-IT" sz="2800" dirty="0" err="1" smtClean="0">
                <a:solidFill>
                  <a:schemeClr val="tx1"/>
                </a:solidFill>
              </a:rPr>
              <a:t>Moldavanov</a:t>
            </a:r>
            <a:endParaRPr lang="it-IT" sz="2800" dirty="0" smtClean="0">
              <a:solidFill>
                <a:schemeClr val="tx1"/>
              </a:solidFill>
            </a:endParaRPr>
          </a:p>
        </p:txBody>
      </p:sp>
      <p:pic>
        <p:nvPicPr>
          <p:cNvPr id="6" name="Picture 5" descr="World-airline-routemap-2009.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4580930"/>
          </a:xfrm>
          <a:prstGeom prst="rect">
            <a:avLst/>
          </a:prstGeom>
        </p:spPr>
      </p:pic>
    </p:spTree>
    <p:extLst>
      <p:ext uri="{BB962C8B-B14F-4D97-AF65-F5344CB8AC3E}">
        <p14:creationId xmlns:p14="http://schemas.microsoft.com/office/powerpoint/2010/main" xmlns="" val="32846734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 Profitability </a:t>
            </a:r>
          </a:p>
        </p:txBody>
      </p:sp>
      <p:pic>
        <p:nvPicPr>
          <p:cNvPr id="9" name="Picture 8" descr="Screen shot 2011-03-10 at 10.39.28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86642" y="1261824"/>
            <a:ext cx="7492181" cy="4532132"/>
          </a:xfrm>
          <a:prstGeom prst="rect">
            <a:avLst/>
          </a:prstGeom>
        </p:spPr>
      </p:pic>
      <p:sp>
        <p:nvSpPr>
          <p:cNvPr id="11" name="Left Brace 10"/>
          <p:cNvSpPr/>
          <p:nvPr/>
        </p:nvSpPr>
        <p:spPr>
          <a:xfrm rot="16200000">
            <a:off x="5020343" y="4414876"/>
            <a:ext cx="436551" cy="2599438"/>
          </a:xfrm>
          <a:prstGeom prst="leftBrace">
            <a:avLst>
              <a:gd name="adj1" fmla="val 24242"/>
              <a:gd name="adj2" fmla="val 50000"/>
            </a:avLst>
          </a:prstGeom>
          <a:ln w="38100" cmpd="sng">
            <a:solidFill>
              <a:srgbClr val="FF0000"/>
            </a:solidFill>
          </a:ln>
          <a:effectLst>
            <a:outerShdw blurRad="387350" dist="4191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2182754" y="5937104"/>
            <a:ext cx="6096070" cy="523220"/>
          </a:xfrm>
          <a:prstGeom prst="rect">
            <a:avLst/>
          </a:prstGeom>
          <a:noFill/>
        </p:spPr>
        <p:txBody>
          <a:bodyPr wrap="square" rtlCol="0">
            <a:spAutoFit/>
          </a:bodyPr>
          <a:lstStyle/>
          <a:p>
            <a:r>
              <a:rPr lang="en-US" sz="2400" dirty="0" smtClean="0"/>
              <a:t>Total losses </a:t>
            </a:r>
            <a:r>
              <a:rPr lang="da-DK" sz="2400" dirty="0"/>
              <a:t>from 2001 to 2009: </a:t>
            </a:r>
            <a:r>
              <a:rPr lang="da-DK" sz="2800" b="1" i="1" dirty="0">
                <a:solidFill>
                  <a:srgbClr val="FF0000"/>
                </a:solidFill>
              </a:rPr>
              <a:t>$51 billion</a:t>
            </a:r>
          </a:p>
        </p:txBody>
      </p:sp>
    </p:spTree>
    <p:extLst>
      <p:ext uri="{BB962C8B-B14F-4D97-AF65-F5344CB8AC3E}">
        <p14:creationId xmlns:p14="http://schemas.microsoft.com/office/powerpoint/2010/main" xmlns="" val="307399912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456481" y="273629"/>
            <a:ext cx="8228160" cy="11449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35268"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pPr>
            <a:r>
              <a:rPr lang="en-US" sz="4000">
                <a:solidFill>
                  <a:srgbClr val="000000"/>
                </a:solidFill>
                <a:latin typeface="Calibri" charset="0"/>
              </a:rPr>
              <a:t>Fair Value of Derivatives</a:t>
            </a:r>
          </a:p>
        </p:txBody>
      </p:sp>
      <p:sp>
        <p:nvSpPr>
          <p:cNvPr id="3074" name="Text Box 2"/>
          <p:cNvSpPr txBox="1">
            <a:spLocks noChangeArrowheads="1"/>
          </p:cNvSpPr>
          <p:nvPr/>
        </p:nvSpPr>
        <p:spPr bwMode="auto">
          <a:xfrm>
            <a:off x="456481" y="1604329"/>
            <a:ext cx="8228160" cy="45263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640" y="1438712"/>
            <a:ext cx="9142560" cy="502324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41450252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6016887" y="4002237"/>
            <a:ext cx="2667754" cy="21284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38534"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pPr>
            <a:r>
              <a:rPr lang="en-US" sz="4400" dirty="0">
                <a:solidFill>
                  <a:srgbClr val="000000"/>
                </a:solidFill>
                <a:latin typeface="Calibri" charset="0"/>
              </a:rPr>
              <a:t>Risks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 name="Picture 5"/>
          <p:cNvPicPr>
            <a:picLocks noChangeAspect="1"/>
          </p:cNvPicPr>
          <p:nvPr/>
        </p:nvPicPr>
        <p:blipFill>
          <a:blip r:embed="rId4"/>
          <a:stretch>
            <a:fillRect/>
          </a:stretch>
        </p:blipFill>
        <p:spPr>
          <a:xfrm>
            <a:off x="212511" y="323892"/>
            <a:ext cx="5060283" cy="6325353"/>
          </a:xfrm>
          <a:prstGeom prst="rect">
            <a:avLst/>
          </a:prstGeom>
        </p:spPr>
      </p:pic>
    </p:spTree>
    <p:extLst>
      <p:ext uri="{BB962C8B-B14F-4D97-AF65-F5344CB8AC3E}">
        <p14:creationId xmlns:p14="http://schemas.microsoft.com/office/powerpoint/2010/main" xmlns="" val="320529490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456481" y="273629"/>
            <a:ext cx="8226720" cy="1143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pPr>
            <a:r>
              <a:rPr lang="en-US" sz="4000">
                <a:solidFill>
                  <a:srgbClr val="000000"/>
                </a:solidFill>
                <a:latin typeface="Calibri" charset="0"/>
              </a:rPr>
              <a:t>General Risk Factors</a:t>
            </a:r>
          </a:p>
        </p:txBody>
      </p:sp>
      <p:sp>
        <p:nvSpPr>
          <p:cNvPr id="6146" name="Text Box 2"/>
          <p:cNvSpPr txBox="1">
            <a:spLocks noChangeArrowheads="1"/>
          </p:cNvSpPr>
          <p:nvPr/>
        </p:nvSpPr>
        <p:spPr bwMode="auto">
          <a:xfrm>
            <a:off x="456481" y="1286056"/>
            <a:ext cx="8226720" cy="50405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25471" rIns="0" bIns="0"/>
          <a:lstStyle>
            <a:lvl1pPr marL="509588" indent="-509588">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653588" algn="l"/>
              </a:tabLst>
              <a:defRPr sz="2400">
                <a:solidFill>
                  <a:srgbClr val="FFFFFF"/>
                </a:solidFill>
                <a:latin typeface="Arial" charset="0"/>
                <a:ea typeface="ＭＳ Ｐゴシック" charset="0"/>
                <a:cs typeface="ＭＳ Ｐゴシック" charset="0"/>
              </a:defRPr>
            </a:lvl1pPr>
            <a:lvl2pP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653588" algn="l"/>
              </a:tabLst>
              <a:defRPr sz="2400">
                <a:solidFill>
                  <a:srgbClr val="FFFFFF"/>
                </a:solidFill>
                <a:latin typeface="Arial" charset="0"/>
                <a:ea typeface="ＭＳ Ｐゴシック" charset="0"/>
                <a:cs typeface="ＭＳ Ｐゴシック" charset="0"/>
              </a:defRPr>
            </a:lvl2pPr>
            <a:lvl3pP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653588" algn="l"/>
              </a:tabLst>
              <a:defRPr sz="2400">
                <a:solidFill>
                  <a:srgbClr val="FFFFFF"/>
                </a:solidFill>
                <a:latin typeface="Arial" charset="0"/>
                <a:ea typeface="ＭＳ Ｐゴシック" charset="0"/>
                <a:cs typeface="ＭＳ Ｐゴシック" charset="0"/>
              </a:defRPr>
            </a:lvl3pPr>
            <a:lvl4pP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653588" algn="l"/>
              </a:tabLst>
              <a:defRPr sz="2400">
                <a:solidFill>
                  <a:srgbClr val="FFFFFF"/>
                </a:solidFill>
                <a:latin typeface="Arial" charset="0"/>
                <a:ea typeface="ＭＳ Ｐゴシック" charset="0"/>
                <a:cs typeface="ＭＳ Ｐゴシック" charset="0"/>
              </a:defRPr>
            </a:lvl4pPr>
            <a:lvl5pPr>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653588"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653588"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653588"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653588"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509588" algn="l"/>
                <a:tab pos="966788" algn="l"/>
                <a:tab pos="1423988" algn="l"/>
                <a:tab pos="1881188" algn="l"/>
                <a:tab pos="2338388" algn="l"/>
                <a:tab pos="2795588" algn="l"/>
                <a:tab pos="3252788" algn="l"/>
                <a:tab pos="3709988" algn="l"/>
                <a:tab pos="4167188" algn="l"/>
                <a:tab pos="4624388" algn="l"/>
                <a:tab pos="5081588" algn="l"/>
                <a:tab pos="5538788" algn="l"/>
                <a:tab pos="5995988" algn="l"/>
                <a:tab pos="6453188" algn="l"/>
                <a:tab pos="6910388" algn="l"/>
                <a:tab pos="7367588" algn="l"/>
                <a:tab pos="7824788" algn="l"/>
                <a:tab pos="8281988" algn="l"/>
                <a:tab pos="8739188" algn="l"/>
                <a:tab pos="9196388" algn="l"/>
                <a:tab pos="9653588" algn="l"/>
              </a:tabLst>
              <a:defRPr sz="2400">
                <a:solidFill>
                  <a:srgbClr val="FFFFFF"/>
                </a:solidFill>
                <a:latin typeface="Arial" charset="0"/>
                <a:ea typeface="ＭＳ Ｐゴシック" charset="0"/>
                <a:cs typeface="ＭＳ Ｐゴシック" charset="0"/>
              </a:defRPr>
            </a:lvl9pPr>
          </a:lstStyle>
          <a:p>
            <a:pPr>
              <a:spcAft>
                <a:spcPts val="1293"/>
              </a:spcAft>
              <a:buFont typeface="Times New Roman" charset="0"/>
              <a:buAutoNum type="arabicParenR"/>
            </a:pPr>
            <a:r>
              <a:rPr lang="tr-TR" sz="2900">
                <a:solidFill>
                  <a:srgbClr val="000000"/>
                </a:solidFill>
              </a:rPr>
              <a:t>Fuel prices</a:t>
            </a:r>
          </a:p>
          <a:p>
            <a:pPr>
              <a:spcAft>
                <a:spcPts val="1293"/>
              </a:spcAft>
              <a:buFont typeface="Times New Roman" charset="0"/>
              <a:buAutoNum type="arabicParenR"/>
            </a:pPr>
            <a:r>
              <a:rPr lang="tr-TR" sz="2900">
                <a:solidFill>
                  <a:srgbClr val="000000"/>
                </a:solidFill>
              </a:rPr>
              <a:t>Economic condition</a:t>
            </a:r>
          </a:p>
          <a:p>
            <a:pPr>
              <a:spcAft>
                <a:spcPts val="1293"/>
              </a:spcAft>
              <a:buFont typeface="Times New Roman" charset="0"/>
              <a:buAutoNum type="arabicParenR"/>
            </a:pPr>
            <a:r>
              <a:rPr lang="tr-TR" sz="2900">
                <a:solidFill>
                  <a:srgbClr val="000000"/>
                </a:solidFill>
              </a:rPr>
              <a:t>Company’s low cost structure</a:t>
            </a:r>
          </a:p>
          <a:p>
            <a:pPr>
              <a:spcAft>
                <a:spcPts val="1293"/>
              </a:spcAft>
              <a:buFont typeface="Times New Roman" charset="0"/>
              <a:buAutoNum type="arabicParenR"/>
            </a:pPr>
            <a:r>
              <a:rPr lang="tr-TR" sz="2900">
                <a:solidFill>
                  <a:srgbClr val="000000"/>
                </a:solidFill>
              </a:rPr>
              <a:t>Labour </a:t>
            </a:r>
            <a:r>
              <a:rPr lang="en-US" sz="2900">
                <a:solidFill>
                  <a:srgbClr val="000000"/>
                </a:solidFill>
              </a:rPr>
              <a:t>i</a:t>
            </a:r>
            <a:r>
              <a:rPr lang="tr-TR" sz="2900">
                <a:solidFill>
                  <a:srgbClr val="000000"/>
                </a:solidFill>
              </a:rPr>
              <a:t>ntensive business </a:t>
            </a:r>
          </a:p>
          <a:p>
            <a:pPr>
              <a:spcAft>
                <a:spcPts val="1293"/>
              </a:spcAft>
              <a:buFont typeface="Times New Roman" charset="0"/>
              <a:buAutoNum type="arabicParenR"/>
            </a:pPr>
            <a:r>
              <a:rPr lang="tr-TR" sz="2900">
                <a:solidFill>
                  <a:srgbClr val="000000"/>
                </a:solidFill>
              </a:rPr>
              <a:t>Security concerns</a:t>
            </a:r>
          </a:p>
          <a:p>
            <a:pPr>
              <a:spcAft>
                <a:spcPts val="1293"/>
              </a:spcAft>
              <a:buFont typeface="Times New Roman" charset="0"/>
              <a:buAutoNum type="arabicParenR"/>
            </a:pPr>
            <a:r>
              <a:rPr lang="tr-TR" sz="2900">
                <a:solidFill>
                  <a:srgbClr val="000000"/>
                </a:solidFill>
              </a:rPr>
              <a:t>Dependency on one supplier (Boeing)</a:t>
            </a:r>
          </a:p>
          <a:p>
            <a:pPr>
              <a:spcAft>
                <a:spcPts val="1293"/>
              </a:spcAft>
              <a:buFont typeface="Times New Roman" charset="0"/>
              <a:buAutoNum type="arabicParenR"/>
            </a:pPr>
            <a:r>
              <a:rPr lang="tr-TR" sz="2900">
                <a:solidFill>
                  <a:srgbClr val="000000"/>
                </a:solidFill>
              </a:rPr>
              <a:t>Global Conditions</a:t>
            </a:r>
          </a:p>
          <a:p>
            <a:pPr>
              <a:spcAft>
                <a:spcPts val="1293"/>
              </a:spcAft>
            </a:pPr>
            <a:endParaRPr lang="tr-TR" sz="2900">
              <a:solidFill>
                <a:srgbClr val="000000"/>
              </a:solidFill>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17598414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480960" y="306753"/>
            <a:ext cx="8228160" cy="11449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35268"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pPr>
            <a:r>
              <a:rPr lang="en-US" sz="4000">
                <a:solidFill>
                  <a:srgbClr val="000000"/>
                </a:solidFill>
                <a:latin typeface="Calibri" charset="0"/>
              </a:rPr>
              <a:t>1) Jet Fuel Risks</a:t>
            </a:r>
          </a:p>
        </p:txBody>
      </p:sp>
      <p:sp>
        <p:nvSpPr>
          <p:cNvPr id="7170" name="Text Box 2"/>
          <p:cNvSpPr txBox="1">
            <a:spLocks noChangeArrowheads="1"/>
          </p:cNvSpPr>
          <p:nvPr/>
        </p:nvSpPr>
        <p:spPr bwMode="auto">
          <a:xfrm>
            <a:off x="456481" y="1604328"/>
            <a:ext cx="8228160" cy="46905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25471" rIns="0" bIns="0"/>
          <a:lstStyle>
            <a:lvl1pPr marL="427038" indent="-322263">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1pPr>
            <a:lvl2pPr marL="858838" indent="-320675">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2pPr>
            <a:lvl3pPr>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3pPr>
            <a:lvl4pPr>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4pPr>
            <a:lvl5pPr>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9pPr>
          </a:lstStyle>
          <a:p>
            <a:pPr>
              <a:spcAft>
                <a:spcPts val="1293"/>
              </a:spcAft>
              <a:buSzPct val="45000"/>
              <a:buFont typeface="Wingdings" charset="0"/>
              <a:buChar char=""/>
            </a:pPr>
            <a:r>
              <a:rPr lang="en-US" sz="2900">
                <a:solidFill>
                  <a:srgbClr val="000000"/>
                </a:solidFill>
                <a:latin typeface="Calibri" charset="0"/>
              </a:rPr>
              <a:t>Airlines are inherently dependent upon energy to operate</a:t>
            </a:r>
          </a:p>
          <a:p>
            <a:pPr>
              <a:spcAft>
                <a:spcPts val="1293"/>
              </a:spcAft>
              <a:buSzPct val="45000"/>
              <a:buFont typeface="Wingdings" charset="0"/>
              <a:buChar char=""/>
            </a:pPr>
            <a:r>
              <a:rPr lang="en-US" sz="2900">
                <a:solidFill>
                  <a:srgbClr val="000000"/>
                </a:solidFill>
                <a:latin typeface="Calibri" charset="0"/>
              </a:rPr>
              <a:t>Unpredictable price movements</a:t>
            </a:r>
          </a:p>
          <a:p>
            <a:pPr>
              <a:spcAft>
                <a:spcPts val="1293"/>
              </a:spcAft>
              <a:buSzPct val="45000"/>
              <a:buFont typeface="Wingdings" charset="0"/>
              <a:buChar char=""/>
            </a:pPr>
            <a:r>
              <a:rPr lang="en-US" sz="2900">
                <a:solidFill>
                  <a:srgbClr val="000000"/>
                </a:solidFill>
                <a:latin typeface="Calibri" charset="0"/>
              </a:rPr>
              <a:t>Cannot easily compensate for these increases with increases in fare prices due to competitive nature of airline industry</a:t>
            </a:r>
          </a:p>
          <a:p>
            <a:pPr>
              <a:spcAft>
                <a:spcPts val="1293"/>
              </a:spcAft>
              <a:buSzPct val="45000"/>
              <a:buFont typeface="Wingdings" charset="0"/>
              <a:buChar char=""/>
            </a:pPr>
            <a:r>
              <a:rPr lang="en-US" sz="2900">
                <a:solidFill>
                  <a:srgbClr val="000000"/>
                </a:solidFill>
                <a:latin typeface="Calibri" charset="0"/>
              </a:rPr>
              <a:t>Southwest expects to consume 1.5 Billion gallons of jet fuel in 2011</a:t>
            </a:r>
          </a:p>
          <a:p>
            <a:pPr lvl="1">
              <a:spcAft>
                <a:spcPts val="1032"/>
              </a:spcAft>
              <a:buSzPct val="45000"/>
              <a:buFont typeface="Wingdings" charset="0"/>
              <a:buChar char=""/>
            </a:pPr>
            <a:r>
              <a:rPr lang="en-US" sz="2500">
                <a:solidFill>
                  <a:srgbClr val="000000"/>
                </a:solidFill>
                <a:latin typeface="Calibri" charset="0"/>
              </a:rPr>
              <a:t>Therefore a 1 cent increase in fuel price per gallon would increase their fuel and oil expense by $15 million</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19185120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480960" y="306753"/>
            <a:ext cx="8228160" cy="11449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35268"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pPr>
            <a:r>
              <a:rPr lang="en-US" sz="4000">
                <a:solidFill>
                  <a:srgbClr val="000000"/>
                </a:solidFill>
                <a:latin typeface="Calibri" charset="0"/>
              </a:rPr>
              <a:t>2) Economic Condition</a:t>
            </a:r>
          </a:p>
        </p:txBody>
      </p:sp>
      <p:sp>
        <p:nvSpPr>
          <p:cNvPr id="8194" name="Text Box 2"/>
          <p:cNvSpPr txBox="1">
            <a:spLocks noChangeArrowheads="1"/>
          </p:cNvSpPr>
          <p:nvPr/>
        </p:nvSpPr>
        <p:spPr bwMode="auto">
          <a:xfrm>
            <a:off x="456481" y="1604329"/>
            <a:ext cx="8228160" cy="46228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25471" rIns="0" bIns="0"/>
          <a:lstStyle>
            <a:lvl1pPr>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1pPr>
            <a:lvl2pPr marL="427038" indent="-322263">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2pPr>
            <a:lvl3pPr>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3pPr>
            <a:lvl4pPr>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4pPr>
            <a:lvl5pPr>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9pPr>
          </a:lstStyle>
          <a:p>
            <a:pPr lvl="1">
              <a:spcAft>
                <a:spcPts val="1293"/>
              </a:spcAft>
              <a:buSzPct val="45000"/>
              <a:buFont typeface="Wingdings" charset="0"/>
              <a:buChar char=""/>
            </a:pPr>
            <a:r>
              <a:rPr lang="en-US" sz="2900">
                <a:solidFill>
                  <a:srgbClr val="000000"/>
                </a:solidFill>
                <a:latin typeface="Calibri" charset="0"/>
              </a:rPr>
              <a:t>Airline industry is particularly sensitive to changes in economic conditions</a:t>
            </a:r>
          </a:p>
          <a:p>
            <a:pPr lvl="1">
              <a:spcAft>
                <a:spcPts val="1293"/>
              </a:spcAft>
              <a:buSzPct val="45000"/>
              <a:buFont typeface="Wingdings" charset="0"/>
              <a:buChar char=""/>
            </a:pPr>
            <a:r>
              <a:rPr lang="en-US" sz="2900">
                <a:solidFill>
                  <a:srgbClr val="000000"/>
                </a:solidFill>
                <a:latin typeface="Calibri" charset="0"/>
              </a:rPr>
              <a:t>A</a:t>
            </a:r>
            <a:r>
              <a:rPr lang="tr-TR" sz="2900">
                <a:solidFill>
                  <a:srgbClr val="000000"/>
                </a:solidFill>
                <a:latin typeface="Calibri" charset="0"/>
              </a:rPr>
              <a:t>ffects </a:t>
            </a:r>
            <a:r>
              <a:rPr lang="en-US" sz="2900">
                <a:solidFill>
                  <a:srgbClr val="000000"/>
                </a:solidFill>
                <a:latin typeface="Calibri" charset="0"/>
              </a:rPr>
              <a:t>c</a:t>
            </a:r>
            <a:r>
              <a:rPr lang="tr-TR" sz="2900">
                <a:solidFill>
                  <a:srgbClr val="000000"/>
                </a:solidFill>
                <a:latin typeface="Calibri" charset="0"/>
              </a:rPr>
              <a:t>ustomer travel patterns and related re</a:t>
            </a:r>
            <a:r>
              <a:rPr lang="en-US" sz="2900">
                <a:solidFill>
                  <a:srgbClr val="000000"/>
                </a:solidFill>
                <a:latin typeface="Calibri" charset="0"/>
              </a:rPr>
              <a:t>v</a:t>
            </a:r>
            <a:r>
              <a:rPr lang="tr-TR" sz="2900">
                <a:solidFill>
                  <a:srgbClr val="000000"/>
                </a:solidFill>
                <a:latin typeface="Calibri" charset="0"/>
              </a:rPr>
              <a:t>enues. </a:t>
            </a:r>
            <a:r>
              <a:rPr lang="en-US" sz="2900">
                <a:solidFill>
                  <a:srgbClr val="000000"/>
                </a:solidFill>
                <a:latin typeface="Calibri" charset="0"/>
              </a:rPr>
              <a:t>In harsh economic times c</a:t>
            </a:r>
            <a:r>
              <a:rPr lang="tr-TR" sz="2900">
                <a:solidFill>
                  <a:srgbClr val="000000"/>
                </a:solidFill>
                <a:latin typeface="Calibri" charset="0"/>
              </a:rPr>
              <a:t>ustomers</a:t>
            </a:r>
            <a:r>
              <a:rPr lang="en-US" sz="2900">
                <a:solidFill>
                  <a:srgbClr val="000000"/>
                </a:solidFill>
                <a:latin typeface="Calibri" charset="0"/>
              </a:rPr>
              <a:t> will</a:t>
            </a:r>
            <a:r>
              <a:rPr lang="tr-TR" sz="2900">
                <a:solidFill>
                  <a:srgbClr val="000000"/>
                </a:solidFill>
                <a:latin typeface="Calibri" charset="0"/>
              </a:rPr>
              <a:t> cut back</a:t>
            </a:r>
            <a:r>
              <a:rPr lang="en-US" sz="2900">
                <a:solidFill>
                  <a:srgbClr val="000000"/>
                </a:solidFill>
                <a:latin typeface="Calibri" charset="0"/>
              </a:rPr>
              <a:t> on both</a:t>
            </a:r>
            <a:r>
              <a:rPr lang="tr-TR" sz="2900">
                <a:solidFill>
                  <a:srgbClr val="000000"/>
                </a:solidFill>
                <a:latin typeface="Calibri" charset="0"/>
              </a:rPr>
              <a:t> </a:t>
            </a:r>
            <a:r>
              <a:rPr lang="en-US" sz="2900">
                <a:solidFill>
                  <a:srgbClr val="000000"/>
                </a:solidFill>
                <a:latin typeface="Calibri" charset="0"/>
              </a:rPr>
              <a:t>leisure and business </a:t>
            </a:r>
            <a:r>
              <a:rPr lang="tr-TR" sz="2900">
                <a:solidFill>
                  <a:srgbClr val="000000"/>
                </a:solidFill>
                <a:latin typeface="Calibri" charset="0"/>
              </a:rPr>
              <a:t>travel</a:t>
            </a:r>
          </a:p>
          <a:p>
            <a:pPr lvl="1">
              <a:spcAft>
                <a:spcPts val="1293"/>
              </a:spcAft>
              <a:buSzPct val="45000"/>
              <a:buFont typeface="Wingdings" charset="0"/>
              <a:buChar char=""/>
            </a:pPr>
            <a:r>
              <a:rPr lang="en-US" sz="2900">
                <a:solidFill>
                  <a:srgbClr val="000000"/>
                </a:solidFill>
                <a:latin typeface="Calibri" charset="0"/>
              </a:rPr>
              <a:t>Hampers the ability of airlines to raise fares to counteract increased fuel, labor, and other costs</a:t>
            </a:r>
          </a:p>
          <a:p>
            <a:pPr lvl="1">
              <a:spcAft>
                <a:spcPts val="1293"/>
              </a:spcAft>
              <a:buSzPct val="45000"/>
            </a:pPr>
            <a:endParaRPr lang="en-US" sz="2900">
              <a:solidFill>
                <a:srgbClr val="000000"/>
              </a:solidFill>
              <a:latin typeface="Calibri" charset="0"/>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2396546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480960" y="296672"/>
            <a:ext cx="8228160" cy="11665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35268"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pPr>
            <a:r>
              <a:rPr lang="en-US" sz="4000">
                <a:solidFill>
                  <a:srgbClr val="000000"/>
                </a:solidFill>
                <a:latin typeface="Calibri" charset="0"/>
              </a:rPr>
              <a:t>3) </a:t>
            </a:r>
            <a:r>
              <a:rPr lang="tr-TR" sz="4000">
                <a:solidFill>
                  <a:srgbClr val="000000"/>
                </a:solidFill>
                <a:latin typeface="Calibri" charset="0"/>
              </a:rPr>
              <a:t>Company’s low cost structure</a:t>
            </a:r>
            <a:br>
              <a:rPr lang="tr-TR" sz="4000">
                <a:solidFill>
                  <a:srgbClr val="000000"/>
                </a:solidFill>
                <a:latin typeface="Calibri" charset="0"/>
              </a:rPr>
            </a:br>
            <a:endParaRPr lang="tr-TR" sz="4000">
              <a:solidFill>
                <a:srgbClr val="000000"/>
              </a:solidFill>
              <a:latin typeface="Calibri" charset="0"/>
            </a:endParaRPr>
          </a:p>
        </p:txBody>
      </p:sp>
      <p:sp>
        <p:nvSpPr>
          <p:cNvPr id="9218" name="Text Box 2"/>
          <p:cNvSpPr txBox="1">
            <a:spLocks noChangeArrowheads="1"/>
          </p:cNvSpPr>
          <p:nvPr/>
        </p:nvSpPr>
        <p:spPr bwMode="auto">
          <a:xfrm>
            <a:off x="456481" y="1604329"/>
            <a:ext cx="8228160" cy="46228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25471" rIns="0" bIns="0"/>
          <a:lstStyle>
            <a:lvl1pPr>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1pPr>
            <a:lvl2pPr marL="427038" indent="-322263">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2pPr>
            <a:lvl3pPr>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3pPr>
            <a:lvl4pPr>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4pPr>
            <a:lvl5pPr>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9pPr>
          </a:lstStyle>
          <a:p>
            <a:pPr lvl="1">
              <a:spcAft>
                <a:spcPts val="1293"/>
              </a:spcAft>
              <a:buSzPct val="45000"/>
              <a:buFont typeface="Wingdings" charset="0"/>
              <a:buChar char=""/>
            </a:pPr>
            <a:r>
              <a:rPr lang="en-US" sz="2900">
                <a:solidFill>
                  <a:srgbClr val="000000"/>
                </a:solidFill>
                <a:latin typeface="Calibri" charset="0"/>
              </a:rPr>
              <a:t>Their low cost structure is Southwest's main competitive advantage. It enables them to offer low fares and drive traffic volume.</a:t>
            </a:r>
          </a:p>
          <a:p>
            <a:pPr lvl="1">
              <a:spcAft>
                <a:spcPts val="1293"/>
              </a:spcAft>
              <a:buSzPct val="45000"/>
            </a:pPr>
            <a:endParaRPr lang="en-US" sz="2900">
              <a:solidFill>
                <a:srgbClr val="000000"/>
              </a:solidFill>
              <a:latin typeface="Calibri" charset="0"/>
            </a:endParaRPr>
          </a:p>
          <a:p>
            <a:pPr lvl="1">
              <a:spcAft>
                <a:spcPts val="1293"/>
              </a:spcAft>
              <a:buSzPct val="45000"/>
              <a:buFont typeface="Wingdings" charset="0"/>
              <a:buChar char=""/>
            </a:pPr>
            <a:r>
              <a:rPr lang="en-US" sz="2900">
                <a:solidFill>
                  <a:srgbClr val="000000"/>
                </a:solidFill>
                <a:latin typeface="Calibri" charset="0"/>
              </a:rPr>
              <a:t>However, if oil, fuel, and labor costs increase, the company can loose its competitive advantage. </a:t>
            </a:r>
          </a:p>
          <a:p>
            <a:pPr lvl="1">
              <a:spcAft>
                <a:spcPts val="1293"/>
              </a:spcAft>
              <a:buSzPct val="45000"/>
            </a:pPr>
            <a:endParaRPr lang="en-US" sz="2900">
              <a:solidFill>
                <a:srgbClr val="000000"/>
              </a:solidFill>
              <a:latin typeface="Calibri" charset="0"/>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282744149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456481" y="256348"/>
            <a:ext cx="8226720" cy="1179484"/>
          </a:xfrm>
          <a:ln/>
        </p:spPr>
        <p:txBody>
          <a:bodyPr tIns="35268">
            <a:normAutofit fontScale="90000"/>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a:latin typeface="Calibri" charset="0"/>
              </a:rPr>
              <a:t>4) Labour Intensive Business</a:t>
            </a:r>
            <a:r>
              <a:rPr lang="tr-TR">
                <a:latin typeface="Calibri" charset="0"/>
              </a:rPr>
              <a:t/>
            </a:r>
            <a:br>
              <a:rPr lang="tr-TR">
                <a:latin typeface="Calibri" charset="0"/>
              </a:rPr>
            </a:br>
            <a:endParaRPr lang="tr-TR">
              <a:latin typeface="Calibri" charset="0"/>
            </a:endParaRPr>
          </a:p>
        </p:txBody>
      </p:sp>
      <p:sp>
        <p:nvSpPr>
          <p:cNvPr id="10242" name="Rectangle 2"/>
          <p:cNvSpPr>
            <a:spLocks noGrp="1" noChangeArrowheads="1"/>
          </p:cNvSpPr>
          <p:nvPr>
            <p:ph type="body" idx="1"/>
          </p:nvPr>
        </p:nvSpPr>
        <p:spPr>
          <a:xfrm>
            <a:off x="622080" y="1659054"/>
            <a:ext cx="8226720" cy="4550878"/>
          </a:xfrm>
          <a:ln/>
        </p:spPr>
        <p:txBody>
          <a:bodyPr/>
          <a:lstStyle/>
          <a:p>
            <a:pPr marL="308165" indent="-308165">
              <a:buSzPct val="45000"/>
              <a:buFont typeface="Wingdings" charset="0"/>
              <a:buChar char=""/>
              <a:tabLst>
                <a:tab pos="308165" algn="l"/>
                <a:tab pos="410407" algn="l"/>
                <a:tab pos="825133" algn="l"/>
                <a:tab pos="1239859" algn="l"/>
                <a:tab pos="1654585" algn="l"/>
                <a:tab pos="2069311" algn="l"/>
                <a:tab pos="2484037" algn="l"/>
                <a:tab pos="2898763" algn="l"/>
                <a:tab pos="3313489" algn="l"/>
                <a:tab pos="3728215" algn="l"/>
                <a:tab pos="4142942" algn="l"/>
                <a:tab pos="4557668" algn="l"/>
                <a:tab pos="4972394" algn="l"/>
                <a:tab pos="5387120" algn="l"/>
                <a:tab pos="5801846" algn="l"/>
                <a:tab pos="6216572" algn="l"/>
                <a:tab pos="6631298" algn="l"/>
                <a:tab pos="7046024" algn="l"/>
                <a:tab pos="7460751" algn="l"/>
                <a:tab pos="7875477" algn="l"/>
                <a:tab pos="8290203" algn="l"/>
              </a:tabLst>
            </a:pPr>
            <a:r>
              <a:rPr lang="en-US">
                <a:latin typeface="Calibri" charset="0"/>
              </a:rPr>
              <a:t>   Salaries, wages, and benefits represented    approximately 33 percent of operating expenses in 2010. </a:t>
            </a:r>
          </a:p>
          <a:p>
            <a:pPr marL="1062736" lvl="1" indent="-450727">
              <a:buSzPct val="45000"/>
              <a:buFont typeface="Wingdings" charset="0"/>
              <a:buChar char=""/>
              <a:tabLst>
                <a:tab pos="308165" algn="l"/>
                <a:tab pos="410407" algn="l"/>
                <a:tab pos="825133" algn="l"/>
                <a:tab pos="1239859" algn="l"/>
                <a:tab pos="1654585" algn="l"/>
                <a:tab pos="2069311" algn="l"/>
                <a:tab pos="2484037" algn="l"/>
                <a:tab pos="2898763" algn="l"/>
                <a:tab pos="3313489" algn="l"/>
                <a:tab pos="3728215" algn="l"/>
                <a:tab pos="4142942" algn="l"/>
                <a:tab pos="4557668" algn="l"/>
                <a:tab pos="4972394" algn="l"/>
                <a:tab pos="5387120" algn="l"/>
                <a:tab pos="5801846" algn="l"/>
                <a:tab pos="6216572" algn="l"/>
                <a:tab pos="6631298" algn="l"/>
                <a:tab pos="7046024" algn="l"/>
                <a:tab pos="7460751" algn="l"/>
                <a:tab pos="7875477" algn="l"/>
                <a:tab pos="8290203" algn="l"/>
              </a:tabLst>
            </a:pPr>
            <a:r>
              <a:rPr lang="en-US">
                <a:latin typeface="Calibri" charset="0"/>
              </a:rPr>
              <a:t>    Approximately 82 percent of their employees were represented for collective </a:t>
            </a:r>
            <a:r>
              <a:rPr lang="en-US">
                <a:latin typeface="Calibri" charset="0"/>
                <a:cs typeface="Arial" charset="0"/>
              </a:rPr>
              <a:t>bargaining purposes by labor unions</a:t>
            </a:r>
          </a:p>
          <a:p>
            <a:pPr marL="1062736" lvl="1" indent="-450727">
              <a:buSzPct val="45000"/>
              <a:buNone/>
              <a:tabLst>
                <a:tab pos="308165" algn="l"/>
                <a:tab pos="410407" algn="l"/>
                <a:tab pos="825133" algn="l"/>
                <a:tab pos="1239859" algn="l"/>
                <a:tab pos="1654585" algn="l"/>
                <a:tab pos="2069311" algn="l"/>
                <a:tab pos="2484037" algn="l"/>
                <a:tab pos="2898763" algn="l"/>
                <a:tab pos="3313489" algn="l"/>
                <a:tab pos="3728215" algn="l"/>
                <a:tab pos="4142942" algn="l"/>
                <a:tab pos="4557668" algn="l"/>
                <a:tab pos="4972394" algn="l"/>
                <a:tab pos="5387120" algn="l"/>
                <a:tab pos="5801846" algn="l"/>
                <a:tab pos="6216572" algn="l"/>
                <a:tab pos="6631298" algn="l"/>
                <a:tab pos="7046024" algn="l"/>
                <a:tab pos="7460751" algn="l"/>
                <a:tab pos="7875477" algn="l"/>
                <a:tab pos="8290203" algn="l"/>
              </a:tabLst>
            </a:pPr>
            <a:endParaRPr lang="en-US">
              <a:latin typeface="Calibri" charset="0"/>
              <a:cs typeface="Arial" charset="0"/>
            </a:endParaRPr>
          </a:p>
          <a:p>
            <a:pPr marL="308165" indent="-308165">
              <a:buSzPct val="45000"/>
              <a:buFont typeface="Wingdings" charset="0"/>
              <a:buChar char=""/>
              <a:tabLst>
                <a:tab pos="308165" algn="l"/>
                <a:tab pos="410407" algn="l"/>
                <a:tab pos="825133" algn="l"/>
                <a:tab pos="1239859" algn="l"/>
                <a:tab pos="1654585" algn="l"/>
                <a:tab pos="2069311" algn="l"/>
                <a:tab pos="2484037" algn="l"/>
                <a:tab pos="2898763" algn="l"/>
                <a:tab pos="3313489" algn="l"/>
                <a:tab pos="3728215" algn="l"/>
                <a:tab pos="4142942" algn="l"/>
                <a:tab pos="4557668" algn="l"/>
                <a:tab pos="4972394" algn="l"/>
                <a:tab pos="5387120" algn="l"/>
                <a:tab pos="5801846" algn="l"/>
                <a:tab pos="6216572" algn="l"/>
                <a:tab pos="6631298" algn="l"/>
                <a:tab pos="7046024" algn="l"/>
                <a:tab pos="7460751" algn="l"/>
                <a:tab pos="7875477" algn="l"/>
                <a:tab pos="8290203" algn="l"/>
              </a:tabLst>
            </a:pPr>
            <a:r>
              <a:rPr lang="en-US">
                <a:latin typeface="Calibri" charset="0"/>
              </a:rPr>
              <a:t>    Therefore, they are particularly exposed in the event of labor-related job actions (strikes)</a:t>
            </a:r>
          </a:p>
          <a:p>
            <a:pPr marL="1062736" lvl="1" indent="-450727">
              <a:spcAft>
                <a:spcPts val="1293"/>
              </a:spcAft>
              <a:buSzPct val="45000"/>
              <a:buNone/>
              <a:tabLst>
                <a:tab pos="308165" algn="l"/>
                <a:tab pos="410407" algn="l"/>
                <a:tab pos="825133" algn="l"/>
                <a:tab pos="1239859" algn="l"/>
                <a:tab pos="1654585" algn="l"/>
                <a:tab pos="2069311" algn="l"/>
                <a:tab pos="2484037" algn="l"/>
                <a:tab pos="2898763" algn="l"/>
                <a:tab pos="3313489" algn="l"/>
                <a:tab pos="3728215" algn="l"/>
                <a:tab pos="4142942" algn="l"/>
                <a:tab pos="4557668" algn="l"/>
                <a:tab pos="4972394" algn="l"/>
                <a:tab pos="5387120" algn="l"/>
                <a:tab pos="5801846" algn="l"/>
                <a:tab pos="6216572" algn="l"/>
                <a:tab pos="6631298" algn="l"/>
                <a:tab pos="7046024" algn="l"/>
                <a:tab pos="7460751" algn="l"/>
                <a:tab pos="7875477" algn="l"/>
                <a:tab pos="8290203" algn="l"/>
              </a:tabLst>
            </a:pPr>
            <a:endParaRPr lang="en-US" sz="2900">
              <a:latin typeface="Calibri" charset="0"/>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5617305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480960" y="296672"/>
            <a:ext cx="8228160" cy="11665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35268"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pPr>
            <a:r>
              <a:rPr lang="en-US" sz="4000">
                <a:solidFill>
                  <a:srgbClr val="000000"/>
                </a:solidFill>
                <a:latin typeface="Calibri" charset="0"/>
              </a:rPr>
              <a:t>5) Security Concerns</a:t>
            </a:r>
            <a:r>
              <a:rPr lang="tr-TR" sz="4000">
                <a:solidFill>
                  <a:srgbClr val="000000"/>
                </a:solidFill>
                <a:latin typeface="Calibri" charset="0"/>
              </a:rPr>
              <a:t/>
            </a:r>
            <a:br>
              <a:rPr lang="tr-TR" sz="4000">
                <a:solidFill>
                  <a:srgbClr val="000000"/>
                </a:solidFill>
                <a:latin typeface="Calibri" charset="0"/>
              </a:rPr>
            </a:br>
            <a:endParaRPr lang="tr-TR" sz="4000">
              <a:solidFill>
                <a:srgbClr val="000000"/>
              </a:solidFill>
              <a:latin typeface="Calibri" charset="0"/>
            </a:endParaRPr>
          </a:p>
        </p:txBody>
      </p:sp>
      <p:sp>
        <p:nvSpPr>
          <p:cNvPr id="11266" name="Text Box 2"/>
          <p:cNvSpPr txBox="1">
            <a:spLocks noChangeArrowheads="1"/>
          </p:cNvSpPr>
          <p:nvPr/>
        </p:nvSpPr>
        <p:spPr bwMode="auto">
          <a:xfrm>
            <a:off x="-1080000" y="1718101"/>
            <a:ext cx="8228160" cy="5859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25471" rIns="0" bIns="0"/>
          <a:lstStyle>
            <a:lvl1pPr marL="2397125" indent="-568325">
              <a:tabLst>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69525" algn="l"/>
                <a:tab pos="10626725" algn="l"/>
                <a:tab pos="11083925" algn="l"/>
                <a:tab pos="11541125" algn="l"/>
              </a:tabLst>
              <a:defRPr sz="2400">
                <a:solidFill>
                  <a:srgbClr val="FFFFFF"/>
                </a:solidFill>
                <a:latin typeface="Arial" charset="0"/>
                <a:ea typeface="ＭＳ Ｐゴシック" charset="0"/>
                <a:cs typeface="ＭＳ Ｐゴシック" charset="0"/>
              </a:defRPr>
            </a:lvl1pPr>
            <a:lvl2pPr>
              <a:tabLst>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69525" algn="l"/>
                <a:tab pos="10626725" algn="l"/>
                <a:tab pos="11083925" algn="l"/>
                <a:tab pos="11541125" algn="l"/>
              </a:tabLst>
              <a:defRPr sz="2400">
                <a:solidFill>
                  <a:srgbClr val="FFFFFF"/>
                </a:solidFill>
                <a:latin typeface="Arial" charset="0"/>
                <a:ea typeface="ＭＳ Ｐゴシック" charset="0"/>
                <a:cs typeface="ＭＳ Ｐゴシック" charset="0"/>
              </a:defRPr>
            </a:lvl2pPr>
            <a:lvl3pPr>
              <a:tabLst>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69525" algn="l"/>
                <a:tab pos="10626725" algn="l"/>
                <a:tab pos="11083925" algn="l"/>
                <a:tab pos="11541125" algn="l"/>
              </a:tabLst>
              <a:defRPr sz="2400">
                <a:solidFill>
                  <a:srgbClr val="FFFFFF"/>
                </a:solidFill>
                <a:latin typeface="Arial" charset="0"/>
                <a:ea typeface="ＭＳ Ｐゴシック" charset="0"/>
                <a:cs typeface="ＭＳ Ｐゴシック" charset="0"/>
              </a:defRPr>
            </a:lvl3pPr>
            <a:lvl4pPr>
              <a:tabLst>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69525" algn="l"/>
                <a:tab pos="10626725" algn="l"/>
                <a:tab pos="11083925" algn="l"/>
                <a:tab pos="11541125" algn="l"/>
              </a:tabLst>
              <a:defRPr sz="2400">
                <a:solidFill>
                  <a:srgbClr val="FFFFFF"/>
                </a:solidFill>
                <a:latin typeface="Arial" charset="0"/>
                <a:ea typeface="ＭＳ Ｐゴシック" charset="0"/>
                <a:cs typeface="ＭＳ Ｐゴシック" charset="0"/>
              </a:defRPr>
            </a:lvl4pPr>
            <a:lvl5pPr>
              <a:tabLst>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69525" algn="l"/>
                <a:tab pos="10626725" algn="l"/>
                <a:tab pos="11083925" algn="l"/>
                <a:tab pos="11541125"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69525" algn="l"/>
                <a:tab pos="10626725" algn="l"/>
                <a:tab pos="11083925" algn="l"/>
                <a:tab pos="11541125"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69525" algn="l"/>
                <a:tab pos="10626725" algn="l"/>
                <a:tab pos="11083925" algn="l"/>
                <a:tab pos="11541125"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69525" algn="l"/>
                <a:tab pos="10626725" algn="l"/>
                <a:tab pos="11083925" algn="l"/>
                <a:tab pos="11541125"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2397125" algn="l"/>
                <a:tab pos="2854325" algn="l"/>
                <a:tab pos="3311525" algn="l"/>
                <a:tab pos="3768725" algn="l"/>
                <a:tab pos="4225925" algn="l"/>
                <a:tab pos="4683125" algn="l"/>
                <a:tab pos="5140325" algn="l"/>
                <a:tab pos="5597525" algn="l"/>
                <a:tab pos="6054725" algn="l"/>
                <a:tab pos="6511925" algn="l"/>
                <a:tab pos="6969125" algn="l"/>
                <a:tab pos="7426325" algn="l"/>
                <a:tab pos="7883525" algn="l"/>
                <a:tab pos="8340725" algn="l"/>
                <a:tab pos="8797925" algn="l"/>
                <a:tab pos="9255125" algn="l"/>
                <a:tab pos="9712325" algn="l"/>
                <a:tab pos="10169525" algn="l"/>
                <a:tab pos="10626725" algn="l"/>
                <a:tab pos="11083925" algn="l"/>
                <a:tab pos="11541125" algn="l"/>
              </a:tabLst>
              <a:defRPr sz="2400">
                <a:solidFill>
                  <a:srgbClr val="FFFFFF"/>
                </a:solidFill>
                <a:latin typeface="Arial" charset="0"/>
                <a:ea typeface="ＭＳ Ｐゴシック" charset="0"/>
                <a:cs typeface="ＭＳ Ｐゴシック" charset="0"/>
              </a:defRPr>
            </a:lvl9pPr>
          </a:lstStyle>
          <a:p>
            <a:pPr>
              <a:spcAft>
                <a:spcPts val="1293"/>
              </a:spcAft>
              <a:buSzPct val="45000"/>
              <a:buFont typeface="Wingdings" charset="0"/>
              <a:buChar char=""/>
            </a:pPr>
            <a:r>
              <a:rPr lang="en-US" sz="2900">
                <a:solidFill>
                  <a:srgbClr val="000000"/>
                </a:solidFill>
                <a:latin typeface="Calibri" charset="0"/>
              </a:rPr>
              <a:t>  Terrorist attacks or the threat of terrorist attacks</a:t>
            </a:r>
          </a:p>
          <a:p>
            <a:pPr>
              <a:spcAft>
                <a:spcPts val="1293"/>
              </a:spcAft>
              <a:buSzPct val="45000"/>
            </a:pPr>
            <a:endParaRPr lang="en-US" sz="2900">
              <a:solidFill>
                <a:srgbClr val="000000"/>
              </a:solidFill>
              <a:latin typeface="Calibri" charset="0"/>
            </a:endParaRPr>
          </a:p>
          <a:p>
            <a:pPr>
              <a:spcAft>
                <a:spcPts val="1293"/>
              </a:spcAft>
              <a:buSzPct val="45000"/>
              <a:buFont typeface="Wingdings" charset="0"/>
              <a:buChar char=""/>
            </a:pPr>
            <a:r>
              <a:rPr lang="en-US" sz="2900">
                <a:solidFill>
                  <a:srgbClr val="000000"/>
                </a:solidFill>
                <a:latin typeface="Calibri" charset="0"/>
              </a:rPr>
              <a:t>  Reduced demand for air travel</a:t>
            </a:r>
          </a:p>
          <a:p>
            <a:pPr>
              <a:spcAft>
                <a:spcPts val="1293"/>
              </a:spcAft>
              <a:buSzPct val="45000"/>
            </a:pPr>
            <a:endParaRPr lang="en-US" sz="2900">
              <a:solidFill>
                <a:srgbClr val="000000"/>
              </a:solidFill>
              <a:latin typeface="Calibri" charset="0"/>
            </a:endParaRPr>
          </a:p>
          <a:p>
            <a:pPr>
              <a:spcAft>
                <a:spcPts val="1293"/>
              </a:spcAft>
              <a:buSzPct val="45000"/>
              <a:buFont typeface="Wingdings" charset="0"/>
              <a:buChar char=""/>
            </a:pPr>
            <a:r>
              <a:rPr lang="en-US" sz="2900">
                <a:solidFill>
                  <a:srgbClr val="000000"/>
                </a:solidFill>
                <a:latin typeface="Calibri" charset="0"/>
              </a:rPr>
              <a:t>  Increased safety and security costs for airline and industry in general</a:t>
            </a:r>
          </a:p>
          <a:p>
            <a:pPr>
              <a:spcAft>
                <a:spcPts val="1293"/>
              </a:spcAft>
            </a:pPr>
            <a:endParaRPr lang="en-US" sz="2900">
              <a:solidFill>
                <a:srgbClr val="000000"/>
              </a:solidFill>
              <a:latin typeface="Calibri" charset="0"/>
            </a:endParaRPr>
          </a:p>
          <a:p>
            <a:pPr>
              <a:spcAft>
                <a:spcPts val="1293"/>
              </a:spcAft>
            </a:pPr>
            <a:r>
              <a:rPr lang="en-US" sz="2900">
                <a:solidFill>
                  <a:srgbClr val="000000"/>
                </a:solidFill>
                <a:latin typeface="Calibri" charset="0"/>
              </a:rPr>
              <a:t> </a:t>
            </a:r>
          </a:p>
          <a:p>
            <a:pPr>
              <a:spcAft>
                <a:spcPts val="1293"/>
              </a:spcAft>
            </a:pPr>
            <a:endParaRPr lang="en-US" sz="2900">
              <a:solidFill>
                <a:srgbClr val="000000"/>
              </a:solidFill>
              <a:latin typeface="Calibri" charset="0"/>
            </a:endParaRPr>
          </a:p>
          <a:p>
            <a:pPr>
              <a:spcAft>
                <a:spcPts val="1293"/>
              </a:spcAft>
            </a:pPr>
            <a:endParaRPr lang="en-US" sz="2900">
              <a:solidFill>
                <a:srgbClr val="000000"/>
              </a:solidFill>
              <a:latin typeface="Calibri" charset="0"/>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20138143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480960" y="296672"/>
            <a:ext cx="8228160" cy="11665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35268"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pPr>
            <a:r>
              <a:rPr lang="en-US" sz="4000">
                <a:solidFill>
                  <a:srgbClr val="000000"/>
                </a:solidFill>
                <a:latin typeface="Calibri" charset="0"/>
              </a:rPr>
              <a:t>6) </a:t>
            </a:r>
            <a:r>
              <a:rPr lang="tr-TR" sz="4000">
                <a:solidFill>
                  <a:srgbClr val="000000"/>
                </a:solidFill>
                <a:latin typeface="Calibri" charset="0"/>
              </a:rPr>
              <a:t>Dependency on one supplier (</a:t>
            </a:r>
            <a:r>
              <a:rPr lang="en-US" sz="4000">
                <a:solidFill>
                  <a:srgbClr val="000000"/>
                </a:solidFill>
                <a:latin typeface="Calibri" charset="0"/>
              </a:rPr>
              <a:t>B</a:t>
            </a:r>
            <a:r>
              <a:rPr lang="tr-TR" sz="4000">
                <a:solidFill>
                  <a:srgbClr val="000000"/>
                </a:solidFill>
                <a:latin typeface="Calibri" charset="0"/>
              </a:rPr>
              <a:t>oeing)</a:t>
            </a:r>
          </a:p>
        </p:txBody>
      </p:sp>
      <p:sp>
        <p:nvSpPr>
          <p:cNvPr id="12290" name="Text Box 2"/>
          <p:cNvSpPr txBox="1">
            <a:spLocks noChangeArrowheads="1"/>
          </p:cNvSpPr>
          <p:nvPr/>
        </p:nvSpPr>
        <p:spPr bwMode="auto">
          <a:xfrm>
            <a:off x="456481" y="1604329"/>
            <a:ext cx="8228160" cy="52047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25471" rIns="0" bIns="0"/>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FFFFFF"/>
                </a:solidFill>
                <a:latin typeface="Arial" charset="0"/>
                <a:ea typeface="ＭＳ Ｐゴシック" charset="0"/>
                <a:cs typeface="ＭＳ Ｐゴシック" charset="0"/>
              </a:defRPr>
            </a:lvl1pPr>
            <a:lvl2pPr marL="430213" indent="-32067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FFFFFF"/>
                </a:solidFill>
                <a:latin typeface="Arial" charset="0"/>
                <a:ea typeface="ＭＳ Ｐゴシック" charset="0"/>
                <a:cs typeface="ＭＳ Ｐゴシック" charset="0"/>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FFFFFF"/>
                </a:solidFill>
                <a:latin typeface="Arial" charset="0"/>
                <a:ea typeface="ＭＳ Ｐゴシック" charset="0"/>
                <a:cs typeface="ＭＳ Ｐゴシック" charset="0"/>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FFFFFF"/>
                </a:solidFill>
                <a:latin typeface="Arial" charset="0"/>
                <a:ea typeface="ＭＳ Ｐゴシック" charset="0"/>
                <a:cs typeface="ＭＳ Ｐゴシック" charset="0"/>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FFFFFF"/>
                </a:solidFill>
                <a:latin typeface="Arial" charset="0"/>
                <a:ea typeface="ＭＳ Ｐゴシック" charset="0"/>
                <a:cs typeface="ＭＳ Ｐゴシック" charset="0"/>
              </a:defRPr>
            </a:lvl9pPr>
          </a:lstStyle>
          <a:p>
            <a:pPr>
              <a:spcAft>
                <a:spcPts val="1293"/>
              </a:spcAft>
              <a:buSzPct val="45000"/>
              <a:buFont typeface="Wingdings" charset="0"/>
              <a:buChar char=""/>
            </a:pPr>
            <a:r>
              <a:rPr lang="en-US" sz="2900">
                <a:solidFill>
                  <a:srgbClr val="000000"/>
                </a:solidFill>
                <a:latin typeface="Calibri" charset="0"/>
              </a:rPr>
              <a:t>    Boeing is the only aircraft supplier for Southwest. </a:t>
            </a:r>
          </a:p>
          <a:p>
            <a:pPr>
              <a:spcAft>
                <a:spcPts val="1293"/>
              </a:spcAft>
              <a:buSzPct val="45000"/>
              <a:buFont typeface="Wingdings" charset="0"/>
              <a:buChar char=""/>
            </a:pPr>
            <a:r>
              <a:rPr lang="en-US" sz="2900">
                <a:solidFill>
                  <a:srgbClr val="000000"/>
                </a:solidFill>
                <a:latin typeface="Calibri" charset="0"/>
              </a:rPr>
              <a:t>   Therefore, if they are unable to</a:t>
            </a:r>
            <a:r>
              <a:rPr lang="en-US" sz="2900">
                <a:solidFill>
                  <a:srgbClr val="000000"/>
                </a:solidFill>
                <a:latin typeface="Calibri" charset="0"/>
                <a:cs typeface="Arial" charset="0"/>
              </a:rPr>
              <a:t> acquire additional  </a:t>
            </a:r>
            <a:r>
              <a:rPr lang="en-US" sz="2900">
                <a:solidFill>
                  <a:srgbClr val="000000"/>
                </a:solidFill>
                <a:latin typeface="Calibri" charset="0"/>
              </a:rPr>
              <a:t>aircraft from Boeing, or Boeing were unable or unwilling to provide adequate support for its products, the Company's operations would be materially adversely affected.</a:t>
            </a:r>
          </a:p>
          <a:p>
            <a:pPr>
              <a:spcAft>
                <a:spcPts val="1293"/>
              </a:spcAft>
              <a:buSzPct val="45000"/>
              <a:buFont typeface="Wingdings" charset="0"/>
              <a:buChar char=""/>
            </a:pPr>
            <a:r>
              <a:rPr lang="en-US" sz="2900">
                <a:solidFill>
                  <a:srgbClr val="000000"/>
                </a:solidFill>
                <a:latin typeface="Calibri" charset="0"/>
              </a:rPr>
              <a:t>   Southwest believes their years of experience with this one type of aircraft and the efficiencies they are able to achieve outweigh this risk.</a:t>
            </a:r>
          </a:p>
          <a:p>
            <a:pPr lvl="1">
              <a:spcAft>
                <a:spcPts val="1293"/>
              </a:spcAft>
              <a:buSzPct val="45000"/>
            </a:pPr>
            <a:r>
              <a:rPr lang="en-US" sz="2900">
                <a:solidFill>
                  <a:srgbClr val="000000"/>
                </a:solidFill>
                <a:latin typeface="Calibri" charset="0"/>
              </a:rPr>
              <a:t> </a:t>
            </a:r>
          </a:p>
          <a:p>
            <a:pPr lvl="1">
              <a:spcAft>
                <a:spcPts val="1293"/>
              </a:spcAft>
              <a:buSzPct val="45000"/>
            </a:pPr>
            <a:endParaRPr lang="en-US" sz="2900">
              <a:solidFill>
                <a:srgbClr val="000000"/>
              </a:solidFill>
              <a:latin typeface="Calibri" charset="0"/>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34015453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456481" y="273629"/>
            <a:ext cx="8226720" cy="1143480"/>
          </a:xfrm>
          <a:ln/>
        </p:spPr>
        <p:txBody>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latin typeface="Calibri" charset="0"/>
              </a:rPr>
              <a:t>7) Global Conditions</a:t>
            </a:r>
          </a:p>
        </p:txBody>
      </p:sp>
      <p:sp>
        <p:nvSpPr>
          <p:cNvPr id="13314" name="Rectangle 2"/>
          <p:cNvSpPr>
            <a:spLocks noGrp="1" noChangeArrowheads="1"/>
          </p:cNvSpPr>
          <p:nvPr>
            <p:ph type="body" idx="1"/>
          </p:nvPr>
        </p:nvSpPr>
        <p:spPr>
          <a:xfrm>
            <a:off x="456481" y="1604329"/>
            <a:ext cx="8226720" cy="4957000"/>
          </a:xfrm>
          <a:ln/>
        </p:spPr>
        <p:txBody>
          <a:bodyPr>
            <a:normAutofit fontScale="92500" lnSpcReduction="10000"/>
          </a:bodyPr>
          <a:lstStyle/>
          <a:p>
            <a:pPr marL="390246" indent="-308165">
              <a:buSzPct val="45000"/>
              <a:buFont typeface="Wingdings" charset="0"/>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latin typeface="Calibri" charset="0"/>
              </a:rPr>
              <a:t>   Adverse weather and natural disasters</a:t>
            </a:r>
          </a:p>
          <a:p>
            <a:pPr marL="390246" indent="-308165">
              <a:buSzPct val="45000"/>
              <a:buFont typeface="Wingdings" charset="0"/>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latin typeface="Calibri" charset="0"/>
              </a:rPr>
              <a:t>   Outbreaks of disease</a:t>
            </a:r>
          </a:p>
          <a:p>
            <a:pPr marL="390246" indent="-308165">
              <a:buSzPct val="45000"/>
              <a:buFont typeface="Wingdings" charset="0"/>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latin typeface="Calibri" charset="0"/>
              </a:rPr>
              <a:t>   Government regulations</a:t>
            </a:r>
          </a:p>
          <a:p>
            <a:pPr marL="390246" indent="-308165">
              <a:buSzPct val="45000"/>
              <a:buFont typeface="Wingdings" charset="0"/>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latin typeface="Calibri" charset="0"/>
              </a:rPr>
              <a:t>   Changes in consumer preferences, perceptions, spending patterns, or demographic trends.</a:t>
            </a:r>
          </a:p>
          <a:p>
            <a:pPr marL="390246" indent="-308165">
              <a:buSzPct val="45000"/>
              <a:buFont typeface="Wingdings" charset="0"/>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latin typeface="Calibri" charset="0"/>
              </a:rPr>
              <a:t>   Actual and potential disruptions in the air traffic control system</a:t>
            </a:r>
          </a:p>
          <a:p>
            <a:pPr marL="390246" indent="-308165">
              <a:buSzPct val="45000"/>
              <a:buFont typeface="Wingdings" charset="0"/>
              <a:buChar char=""/>
              <a:tabLst>
                <a:tab pos="390246" algn="l"/>
                <a:tab pos="492487" algn="l"/>
                <a:tab pos="907213" algn="l"/>
                <a:tab pos="1321940" algn="l"/>
                <a:tab pos="1736666" algn="l"/>
                <a:tab pos="2151392" algn="l"/>
                <a:tab pos="2566118" algn="l"/>
                <a:tab pos="2980844" algn="l"/>
                <a:tab pos="3395570" algn="l"/>
                <a:tab pos="3810296" algn="l"/>
                <a:tab pos="4225022" algn="l"/>
                <a:tab pos="4639748" algn="l"/>
                <a:tab pos="5054475" algn="l"/>
                <a:tab pos="5469201" algn="l"/>
                <a:tab pos="5883927" algn="l"/>
                <a:tab pos="6298653" algn="l"/>
                <a:tab pos="6713379" algn="l"/>
                <a:tab pos="7128105" algn="l"/>
                <a:tab pos="7542831" algn="l"/>
                <a:tab pos="7957557" algn="l"/>
                <a:tab pos="8372284" algn="l"/>
              </a:tabLst>
            </a:pPr>
            <a:r>
              <a:rPr lang="en-US" dirty="0">
                <a:latin typeface="Calibri" charset="0"/>
              </a:rPr>
              <a:t>   Changes in the competitive environment due to industry consolidation, industry bankruptcies, and other factors.</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4019027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Load factor </a:t>
            </a:r>
            <a:endParaRPr lang="en-US" dirty="0"/>
          </a:p>
        </p:txBody>
      </p:sp>
      <p:pic>
        <p:nvPicPr>
          <p:cNvPr id="7" name="Picture 6" descr="Screen shot 2011-03-16 at 10.02.48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85830" y="1198937"/>
            <a:ext cx="6958068" cy="4816101"/>
          </a:xfrm>
          <a:prstGeom prst="rect">
            <a:avLst/>
          </a:prstGeom>
        </p:spPr>
      </p:pic>
      <p:sp>
        <p:nvSpPr>
          <p:cNvPr id="3" name="TextBox 2"/>
          <p:cNvSpPr txBox="1"/>
          <p:nvPr/>
        </p:nvSpPr>
        <p:spPr>
          <a:xfrm>
            <a:off x="1085830" y="6254831"/>
            <a:ext cx="2263285" cy="369332"/>
          </a:xfrm>
          <a:prstGeom prst="rect">
            <a:avLst/>
          </a:prstGeom>
          <a:noFill/>
        </p:spPr>
        <p:txBody>
          <a:bodyPr wrap="none" rtlCol="0">
            <a:spAutoFit/>
          </a:bodyPr>
          <a:lstStyle/>
          <a:p>
            <a:r>
              <a:rPr lang="en-US" dirty="0" smtClean="0"/>
              <a:t>Breakeven: 60% - 65%</a:t>
            </a:r>
            <a:endParaRPr lang="en-US" dirty="0"/>
          </a:p>
        </p:txBody>
      </p:sp>
    </p:spTree>
    <p:extLst>
      <p:ext uri="{BB962C8B-B14F-4D97-AF65-F5344CB8AC3E}">
        <p14:creationId xmlns:p14="http://schemas.microsoft.com/office/powerpoint/2010/main" xmlns="" val="37762915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4514131" y="4592289"/>
            <a:ext cx="4516893" cy="1230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38534"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pPr>
            <a:r>
              <a:rPr lang="en-US" sz="4400" dirty="0">
                <a:solidFill>
                  <a:srgbClr val="000000"/>
                </a:solidFill>
                <a:latin typeface="Calibri" charset="0"/>
              </a:rPr>
              <a:t>Risk Management</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 name="Picture 5" descr="airline2_southwest.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8184" y="1039043"/>
            <a:ext cx="4395947" cy="5079761"/>
          </a:xfrm>
          <a:prstGeom prst="rect">
            <a:avLst/>
          </a:prstGeom>
        </p:spPr>
      </p:pic>
    </p:spTree>
    <p:extLst>
      <p:ext uri="{BB962C8B-B14F-4D97-AF65-F5344CB8AC3E}">
        <p14:creationId xmlns:p14="http://schemas.microsoft.com/office/powerpoint/2010/main" xmlns="" val="317554236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1"/>
          <p:cNvSpPr txBox="1">
            <a:spLocks noChangeArrowheads="1"/>
          </p:cNvSpPr>
          <p:nvPr/>
        </p:nvSpPr>
        <p:spPr bwMode="auto">
          <a:xfrm>
            <a:off x="456481" y="273629"/>
            <a:ext cx="8228160" cy="11449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35268"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pPr>
            <a:r>
              <a:rPr lang="en-US" sz="4000">
                <a:solidFill>
                  <a:srgbClr val="000000"/>
                </a:solidFill>
                <a:latin typeface="Calibri" charset="0"/>
              </a:rPr>
              <a:t>Risk Management Policy</a:t>
            </a:r>
          </a:p>
        </p:txBody>
      </p:sp>
      <p:sp>
        <p:nvSpPr>
          <p:cNvPr id="15362" name="Text Box 2"/>
          <p:cNvSpPr txBox="1">
            <a:spLocks noChangeArrowheads="1"/>
          </p:cNvSpPr>
          <p:nvPr/>
        </p:nvSpPr>
        <p:spPr bwMode="auto">
          <a:xfrm>
            <a:off x="563041" y="1769946"/>
            <a:ext cx="8228160" cy="53688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25471" rIns="0" bIns="0"/>
          <a:lstStyle>
            <a:lvl1pPr marL="342900" indent="-338138">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1pPr>
            <a:lvl2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2pPr>
            <a:lvl3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3pPr>
            <a:lvl4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4pPr>
            <a:lvl5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9pPr>
          </a:lstStyle>
          <a:p>
            <a:pPr>
              <a:spcAft>
                <a:spcPts val="1293"/>
              </a:spcAft>
            </a:pPr>
            <a:r>
              <a:rPr lang="en-US" sz="2900">
                <a:solidFill>
                  <a:srgbClr val="000000"/>
                </a:solidFill>
                <a:latin typeface="Calibri" charset="0"/>
                <a:cs typeface="Arial" charset="0"/>
              </a:rPr>
              <a:t>“The Company utilizes various derivative instruments to attempt to reduce the risk of its exposure to jet fuel price increases.” </a:t>
            </a:r>
          </a:p>
          <a:p>
            <a:pPr>
              <a:spcAft>
                <a:spcPts val="1293"/>
              </a:spcAft>
            </a:pPr>
            <a:r>
              <a:rPr lang="en-US" sz="2900">
                <a:solidFill>
                  <a:srgbClr val="000000"/>
                </a:solidFill>
                <a:latin typeface="Calibri" charset="0"/>
              </a:rPr>
              <a:t>“The Company endeavors to acquire jet fuel at the lowest possible cost and to reduce volatility in operating expenses through its fuel hedging program.”</a:t>
            </a:r>
          </a:p>
          <a:p>
            <a:pPr>
              <a:spcAft>
                <a:spcPts val="1293"/>
              </a:spcAft>
            </a:pPr>
            <a:endParaRPr lang="en-US" sz="2900" b="1">
              <a:solidFill>
                <a:srgbClr val="000000"/>
              </a:solidFill>
              <a:latin typeface="Calibri" charset="0"/>
              <a:cs typeface="Arial" charset="0"/>
            </a:endParaRPr>
          </a:p>
          <a:p>
            <a:pPr>
              <a:spcAft>
                <a:spcPts val="1293"/>
              </a:spcAft>
            </a:pPr>
            <a:endParaRPr lang="en-US" sz="2900">
              <a:solidFill>
                <a:srgbClr val="000000"/>
              </a:solidFill>
              <a:latin typeface="Calibri" charset="0"/>
              <a:cs typeface="Arial" charset="0"/>
            </a:endParaRPr>
          </a:p>
          <a:p>
            <a:pPr>
              <a:spcAft>
                <a:spcPts val="1293"/>
              </a:spcAft>
            </a:pPr>
            <a:endParaRPr lang="en-US" sz="2900">
              <a:solidFill>
                <a:srgbClr val="000000"/>
              </a:solidFill>
              <a:latin typeface="Calibri" charset="0"/>
              <a:cs typeface="Arial" charset="0"/>
            </a:endParaRPr>
          </a:p>
          <a:p>
            <a:pPr>
              <a:spcAft>
                <a:spcPts val="1293"/>
              </a:spcAft>
            </a:pPr>
            <a:endParaRPr lang="en-US" sz="2900">
              <a:solidFill>
                <a:srgbClr val="000000"/>
              </a:solidFill>
              <a:latin typeface="Calibri" charset="0"/>
              <a:cs typeface="Arial" charset="0"/>
            </a:endParaRP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168249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456481" y="273629"/>
            <a:ext cx="8228160" cy="11449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35268"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pPr>
            <a:r>
              <a:rPr lang="en-US" sz="4000">
                <a:solidFill>
                  <a:srgbClr val="000000"/>
                </a:solidFill>
                <a:latin typeface="Calibri" charset="0"/>
              </a:rPr>
              <a:t>Hedging Governance Structure</a:t>
            </a:r>
          </a:p>
        </p:txBody>
      </p:sp>
      <p:sp>
        <p:nvSpPr>
          <p:cNvPr id="16386" name="Text Box 2"/>
          <p:cNvSpPr txBox="1">
            <a:spLocks noChangeArrowheads="1"/>
          </p:cNvSpPr>
          <p:nvPr/>
        </p:nvSpPr>
        <p:spPr bwMode="auto">
          <a:xfrm>
            <a:off x="456481" y="1604329"/>
            <a:ext cx="8228160" cy="45263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19267" rIns="0" bIns="0"/>
          <a:lstStyle>
            <a:lvl1pPr marL="342900" indent="-338138">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1pPr>
            <a:lvl2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2pPr>
            <a:lvl3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3pPr>
            <a:lvl4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4pPr>
            <a:lvl5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9pPr>
          </a:lstStyle>
          <a:p>
            <a:pPr>
              <a:spcAft>
                <a:spcPts val="1293"/>
              </a:spcAft>
            </a:pPr>
            <a:r>
              <a:rPr lang="en-US">
                <a:solidFill>
                  <a:srgbClr val="000000"/>
                </a:solidFill>
                <a:latin typeface="Calibri" charset="0"/>
                <a:cs typeface="Arial" charset="0"/>
              </a:rPr>
              <a:t>(i) create and maintain a comprehensive risk management policy</a:t>
            </a:r>
          </a:p>
          <a:p>
            <a:pPr>
              <a:spcAft>
                <a:spcPts val="1293"/>
              </a:spcAft>
            </a:pPr>
            <a:r>
              <a:rPr lang="en-US">
                <a:solidFill>
                  <a:srgbClr val="000000"/>
                </a:solidFill>
                <a:latin typeface="Calibri" charset="0"/>
                <a:cs typeface="Arial" charset="0"/>
              </a:rPr>
              <a:t>(ii) provide for proper authorization by the appropriate levels of management</a:t>
            </a:r>
          </a:p>
          <a:p>
            <a:pPr>
              <a:spcAft>
                <a:spcPts val="1293"/>
              </a:spcAft>
            </a:pPr>
            <a:r>
              <a:rPr lang="en-US">
                <a:solidFill>
                  <a:srgbClr val="000000"/>
                </a:solidFill>
                <a:latin typeface="Calibri" charset="0"/>
                <a:cs typeface="Arial" charset="0"/>
              </a:rPr>
              <a:t>(iii) provide for proper segregation of duties</a:t>
            </a:r>
          </a:p>
          <a:p>
            <a:pPr>
              <a:spcAft>
                <a:spcPts val="1293"/>
              </a:spcAft>
            </a:pPr>
            <a:r>
              <a:rPr lang="en-US">
                <a:solidFill>
                  <a:srgbClr val="000000"/>
                </a:solidFill>
                <a:latin typeface="Calibri" charset="0"/>
                <a:cs typeface="Arial" charset="0"/>
              </a:rPr>
              <a:t>(iv) maintain an appropriate level of knowledge regarding the execution of and the accounting for derivative instruments </a:t>
            </a:r>
          </a:p>
          <a:p>
            <a:pPr>
              <a:spcAft>
                <a:spcPts val="1293"/>
              </a:spcAft>
            </a:pPr>
            <a:r>
              <a:rPr lang="en-US">
                <a:solidFill>
                  <a:srgbClr val="000000"/>
                </a:solidFill>
                <a:latin typeface="Calibri" charset="0"/>
                <a:cs typeface="Arial" charset="0"/>
              </a:rPr>
              <a:t>(v) have key performance indicators in place in order to adequately measure the performance of its hedging activities</a:t>
            </a:r>
            <a:r>
              <a:rPr lang="en-US" sz="800">
                <a:solidFill>
                  <a:srgbClr val="000000"/>
                </a:solidFill>
                <a:latin typeface="Calibri" charset="0"/>
                <a:cs typeface="Arial" charset="0"/>
              </a:rPr>
              <a:t>.</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097120" y="0"/>
            <a:ext cx="1046880" cy="7532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7354736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1"/>
          <p:cNvSpPr txBox="1">
            <a:spLocks noChangeArrowheads="1"/>
          </p:cNvSpPr>
          <p:nvPr/>
        </p:nvSpPr>
        <p:spPr bwMode="auto">
          <a:xfrm>
            <a:off x="456481" y="273629"/>
            <a:ext cx="8226720" cy="1143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pPr>
            <a:r>
              <a:rPr lang="en-US" sz="4000">
                <a:solidFill>
                  <a:srgbClr val="000000"/>
                </a:solidFill>
                <a:latin typeface="Calibri" charset="0"/>
              </a:rPr>
              <a:t>Risk Management Committee?</a:t>
            </a:r>
          </a:p>
        </p:txBody>
      </p:sp>
      <p:sp>
        <p:nvSpPr>
          <p:cNvPr id="17410" name="Text Box 2"/>
          <p:cNvSpPr txBox="1">
            <a:spLocks noChangeArrowheads="1"/>
          </p:cNvSpPr>
          <p:nvPr/>
        </p:nvSpPr>
        <p:spPr bwMode="auto">
          <a:xfrm>
            <a:off x="456481" y="1604329"/>
            <a:ext cx="8226720" cy="49944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25471" rIns="0" bIns="0"/>
          <a:lstStyle>
            <a:lvl1pPr marL="338138" indent="-338138">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1pPr>
            <a:lvl2pPr marL="738188" indent="-280988">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2pPr>
            <a:lvl3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3pPr>
            <a:lvl4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4pPr>
            <a:lvl5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9pPr>
          </a:lstStyle>
          <a:p>
            <a:pPr>
              <a:spcAft>
                <a:spcPts val="1293"/>
              </a:spcAft>
              <a:buFont typeface="Arial" charset="0"/>
              <a:buChar char="•"/>
            </a:pPr>
            <a:r>
              <a:rPr lang="en-US" sz="2900">
                <a:solidFill>
                  <a:srgbClr val="000000"/>
                </a:solidFill>
                <a:latin typeface="Calibri" charset="0"/>
              </a:rPr>
              <a:t>A part of Southwest’s Audit Committee charter deals with risk management</a:t>
            </a:r>
          </a:p>
          <a:p>
            <a:pPr lvl="1">
              <a:spcAft>
                <a:spcPts val="1032"/>
              </a:spcAft>
              <a:buFont typeface="Arial" charset="0"/>
              <a:buChar char="•"/>
            </a:pPr>
            <a:r>
              <a:rPr lang="en-US" sz="2500">
                <a:solidFill>
                  <a:srgbClr val="000000"/>
                </a:solidFill>
                <a:latin typeface="Calibri" charset="0"/>
              </a:rPr>
              <a:t>“discuss the Company’s major financial risk exposures and its policies with respect to risk assessment and risk management and the steps management has taken to monitor and control or mitigate such exposures”</a:t>
            </a:r>
          </a:p>
          <a:p>
            <a:pPr>
              <a:spcAft>
                <a:spcPts val="1293"/>
              </a:spcAft>
              <a:buSzPct val="45000"/>
              <a:buFont typeface="Wingdings" charset="0"/>
              <a:buChar char=""/>
            </a:pPr>
            <a:r>
              <a:rPr lang="en-US" sz="2900">
                <a:solidFill>
                  <a:srgbClr val="000000"/>
                </a:solidFill>
                <a:latin typeface="Calibri" charset="0"/>
              </a:rPr>
              <a:t>Scott E. Topping: Vice President Treasurer</a:t>
            </a:r>
          </a:p>
          <a:p>
            <a:pPr lvl="1">
              <a:spcAft>
                <a:spcPts val="1032"/>
              </a:spcAft>
              <a:buSzPct val="45000"/>
              <a:buFont typeface="Wingdings" charset="0"/>
              <a:buChar char=""/>
            </a:pPr>
            <a:r>
              <a:rPr lang="en-US" sz="2500">
                <a:solidFill>
                  <a:srgbClr val="000000"/>
                </a:solidFill>
                <a:latin typeface="Calibri" charset="0"/>
              </a:rPr>
              <a:t>Responsible for fuel hedging program and interest rate risk management </a:t>
            </a:r>
          </a:p>
          <a:p>
            <a:pPr>
              <a:spcAft>
                <a:spcPts val="1293"/>
              </a:spcAft>
            </a:pPr>
            <a:r>
              <a:rPr lang="en-US" sz="2900">
                <a:solidFill>
                  <a:srgbClr val="000000"/>
                </a:solidFill>
                <a:latin typeface="Calibri" charset="0"/>
              </a:rPr>
              <a:t>	</a:t>
            </a:r>
          </a:p>
          <a:p>
            <a:pPr>
              <a:spcAft>
                <a:spcPts val="1293"/>
              </a:spcAft>
            </a:pPr>
            <a:endParaRPr lang="en-US" sz="2900">
              <a:solidFill>
                <a:srgbClr val="000000"/>
              </a:solidFill>
              <a:latin typeface="Calibri"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134787473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456481" y="273629"/>
            <a:ext cx="8226720" cy="1143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pPr>
            <a:r>
              <a:rPr lang="en-US" sz="4000">
                <a:solidFill>
                  <a:srgbClr val="000000"/>
                </a:solidFill>
                <a:latin typeface="Calibri" charset="0"/>
              </a:rPr>
              <a:t>Types of Risks</a:t>
            </a:r>
          </a:p>
        </p:txBody>
      </p:sp>
      <p:sp>
        <p:nvSpPr>
          <p:cNvPr id="18434" name="Text Box 2"/>
          <p:cNvSpPr txBox="1">
            <a:spLocks noChangeArrowheads="1"/>
          </p:cNvSpPr>
          <p:nvPr/>
        </p:nvSpPr>
        <p:spPr bwMode="auto">
          <a:xfrm>
            <a:off x="482401" y="1489117"/>
            <a:ext cx="8226720" cy="45249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25471" rIns="0" bIns="0"/>
          <a:lstStyle>
            <a:lvl1pPr marL="427038" indent="-322263">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1pPr>
            <a:lvl2pPr marL="827088" indent="-319088">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2pPr>
            <a:lvl3pPr>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3pPr>
            <a:lvl4pPr>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4pPr>
            <a:lvl5pPr>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9pPr>
          </a:lstStyle>
          <a:p>
            <a:pPr>
              <a:spcAft>
                <a:spcPts val="1293"/>
              </a:spcAft>
              <a:buSzPct val="45000"/>
              <a:buFont typeface="Wingdings" charset="0"/>
              <a:buChar char=""/>
            </a:pPr>
            <a:r>
              <a:rPr lang="en-US" sz="2900" dirty="0">
                <a:solidFill>
                  <a:srgbClr val="000000"/>
                </a:solidFill>
                <a:latin typeface="Calibri" charset="0"/>
              </a:rPr>
              <a:t> Market Risk</a:t>
            </a:r>
          </a:p>
          <a:p>
            <a:pPr lvl="1">
              <a:spcAft>
                <a:spcPts val="1032"/>
              </a:spcAft>
              <a:buSzPct val="45000"/>
              <a:buFont typeface="Wingdings" charset="0"/>
              <a:buChar char=""/>
            </a:pPr>
            <a:r>
              <a:rPr lang="en-US" sz="2500" dirty="0">
                <a:solidFill>
                  <a:srgbClr val="000000"/>
                </a:solidFill>
                <a:latin typeface="Calibri" charset="0"/>
              </a:rPr>
              <a:t>Commodity price risk (Jet Fuel</a:t>
            </a:r>
            <a:r>
              <a:rPr lang="en-US" sz="2500" dirty="0" smtClean="0">
                <a:solidFill>
                  <a:srgbClr val="000000"/>
                </a:solidFill>
                <a:latin typeface="Calibri" charset="0"/>
              </a:rPr>
              <a:t>)</a:t>
            </a:r>
            <a:endParaRPr lang="en-US" sz="2500" dirty="0">
              <a:solidFill>
                <a:srgbClr val="000000"/>
              </a:solidFill>
              <a:latin typeface="Calibri" charset="0"/>
            </a:endParaRPr>
          </a:p>
          <a:p>
            <a:pPr>
              <a:spcAft>
                <a:spcPts val="1293"/>
              </a:spcAft>
              <a:buSzPct val="45000"/>
              <a:buFont typeface="Wingdings" charset="0"/>
              <a:buChar char=""/>
            </a:pPr>
            <a:r>
              <a:rPr lang="en-US" sz="2900" dirty="0" smtClean="0">
                <a:solidFill>
                  <a:srgbClr val="000000"/>
                </a:solidFill>
                <a:latin typeface="Calibri" charset="0"/>
              </a:rPr>
              <a:t>Financial Market Risk</a:t>
            </a:r>
          </a:p>
          <a:p>
            <a:pPr lvl="1">
              <a:spcAft>
                <a:spcPts val="1293"/>
              </a:spcAft>
              <a:buSzPct val="45000"/>
              <a:buFont typeface="Wingdings" charset="0"/>
              <a:buChar char=""/>
            </a:pPr>
            <a:r>
              <a:rPr lang="en-US" sz="2900" dirty="0" smtClean="0">
                <a:solidFill>
                  <a:srgbClr val="000000"/>
                </a:solidFill>
                <a:latin typeface="Calibri" charset="0"/>
              </a:rPr>
              <a:t> </a:t>
            </a:r>
            <a:r>
              <a:rPr lang="en-US" sz="2500" dirty="0" smtClean="0">
                <a:solidFill>
                  <a:srgbClr val="000000"/>
                </a:solidFill>
                <a:latin typeface="Calibri" charset="0"/>
              </a:rPr>
              <a:t>Interest Rate Risk</a:t>
            </a:r>
            <a:endParaRPr lang="en-US" sz="2500" dirty="0">
              <a:solidFill>
                <a:srgbClr val="000000"/>
              </a:solidFill>
              <a:latin typeface="Calibri" charset="0"/>
            </a:endParaRPr>
          </a:p>
          <a:p>
            <a:pPr lvl="1">
              <a:spcAft>
                <a:spcPts val="1293"/>
              </a:spcAft>
              <a:buSzPct val="45000"/>
              <a:buFont typeface="Wingdings" charset="0"/>
              <a:buChar char=""/>
            </a:pPr>
            <a:r>
              <a:rPr lang="en-US" sz="2500" dirty="0">
                <a:solidFill>
                  <a:srgbClr val="000000"/>
                </a:solidFill>
                <a:latin typeface="Calibri" charset="0"/>
              </a:rPr>
              <a:t>Credit </a:t>
            </a:r>
            <a:r>
              <a:rPr lang="en-US" sz="2500" dirty="0" smtClean="0">
                <a:solidFill>
                  <a:srgbClr val="000000"/>
                </a:solidFill>
                <a:latin typeface="Calibri" charset="0"/>
              </a:rPr>
              <a:t>Risk</a:t>
            </a:r>
          </a:p>
          <a:p>
            <a:pPr lvl="1">
              <a:spcAft>
                <a:spcPts val="1293"/>
              </a:spcAft>
              <a:buSzPct val="45000"/>
              <a:buFont typeface="Wingdings" charset="0"/>
              <a:buChar char=""/>
            </a:pPr>
            <a:r>
              <a:rPr lang="en-US" sz="2500" dirty="0" smtClean="0">
                <a:solidFill>
                  <a:srgbClr val="000000"/>
                </a:solidFill>
                <a:latin typeface="Calibri" charset="0"/>
              </a:rPr>
              <a:t>Liquidity Risk</a:t>
            </a:r>
            <a:endParaRPr lang="en-US" sz="2500" dirty="0">
              <a:solidFill>
                <a:srgbClr val="000000"/>
              </a:solidFill>
              <a:latin typeface="Calibri" charset="0"/>
            </a:endParaRPr>
          </a:p>
          <a:p>
            <a:pPr>
              <a:spcAft>
                <a:spcPts val="1293"/>
              </a:spcAft>
              <a:buSzPct val="45000"/>
            </a:pPr>
            <a:endParaRPr lang="en-US" sz="2900" dirty="0">
              <a:solidFill>
                <a:srgbClr val="000000"/>
              </a:solidFill>
              <a:latin typeface="Calibri" charset="0"/>
            </a:endParaRPr>
          </a:p>
          <a:p>
            <a:pPr eaLnBrk="0">
              <a:spcAft>
                <a:spcPts val="1293"/>
              </a:spcAft>
            </a:pPr>
            <a:endParaRPr lang="en-US" sz="2900" dirty="0">
              <a:solidFill>
                <a:srgbClr val="000000"/>
              </a:solidFill>
              <a:latin typeface="Calibri" charset="0"/>
            </a:endParaRPr>
          </a:p>
        </p:txBody>
      </p:sp>
      <p:pic>
        <p:nvPicPr>
          <p:cNvPr id="2" name="Picture 1"/>
          <p:cNvPicPr>
            <a:picLocks noChangeAspect="1"/>
          </p:cNvPicPr>
          <p:nvPr/>
        </p:nvPicPr>
        <p:blipFill>
          <a:blip r:embed="rId3"/>
          <a:stretch>
            <a:fillRect/>
          </a:stretch>
        </p:blipFill>
        <p:spPr>
          <a:xfrm>
            <a:off x="3773560" y="3555432"/>
            <a:ext cx="5110558" cy="2981159"/>
          </a:xfrm>
          <a:prstGeom prst="rect">
            <a:avLst/>
          </a:prstGeom>
        </p:spPr>
      </p:pic>
      <p:pic>
        <p:nvPicPr>
          <p:cNvPr id="5"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24313292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456481" y="273629"/>
            <a:ext cx="8228160" cy="11449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35268"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pPr>
            <a:r>
              <a:rPr lang="en-US" sz="4000">
                <a:solidFill>
                  <a:srgbClr val="000000"/>
                </a:solidFill>
                <a:latin typeface="Calibri" charset="0"/>
              </a:rPr>
              <a:t>Risk Factor: Jet Fuel Expense</a:t>
            </a:r>
          </a:p>
        </p:txBody>
      </p:sp>
      <p:sp>
        <p:nvSpPr>
          <p:cNvPr id="19458" name="Text Box 2"/>
          <p:cNvSpPr txBox="1">
            <a:spLocks noChangeArrowheads="1"/>
          </p:cNvSpPr>
          <p:nvPr/>
        </p:nvSpPr>
        <p:spPr bwMode="auto">
          <a:xfrm>
            <a:off x="843841" y="1906760"/>
            <a:ext cx="7636320" cy="43204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2080" y="1468954"/>
            <a:ext cx="8087040" cy="28860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9460" name="Text Box 4"/>
          <p:cNvSpPr txBox="1">
            <a:spLocks noChangeArrowheads="1"/>
          </p:cNvSpPr>
          <p:nvPr/>
        </p:nvSpPr>
        <p:spPr bwMode="auto">
          <a:xfrm>
            <a:off x="622081" y="4769781"/>
            <a:ext cx="7498080" cy="206805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25471"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pPr>
            <a:r>
              <a:rPr lang="en-US" sz="2900">
                <a:solidFill>
                  <a:srgbClr val="000000"/>
                </a:solidFill>
                <a:latin typeface="Calibri" charset="0"/>
                <a:cs typeface="Arial" charset="0"/>
              </a:rPr>
              <a:t>For the sixth consecutive year, Fuel and oil expense represented the Company's largest or second largest cost</a:t>
            </a:r>
          </a:p>
          <a:p>
            <a:pPr>
              <a:buClrTx/>
              <a:buFontTx/>
              <a:buNone/>
            </a:pPr>
            <a:endParaRPr lang="en-US" sz="2900">
              <a:solidFill>
                <a:srgbClr val="000000"/>
              </a:solidFill>
              <a:latin typeface="Calibri" charset="0"/>
              <a:cs typeface="Arial" charset="0"/>
            </a:endParaRPr>
          </a:p>
          <a:p>
            <a:pPr algn="ctr">
              <a:buClrTx/>
              <a:buFontTx/>
              <a:buNone/>
            </a:pPr>
            <a:endParaRPr lang="en-US" sz="2900">
              <a:solidFill>
                <a:srgbClr val="000000"/>
              </a:solidFill>
              <a:latin typeface="Calibri" charset="0"/>
              <a:cs typeface="Arial" charset="0"/>
            </a:endParaRPr>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1809115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456481" y="273629"/>
            <a:ext cx="8228160" cy="11449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35268"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pPr>
            <a:r>
              <a:rPr lang="en-US" sz="4000">
                <a:solidFill>
                  <a:srgbClr val="000000"/>
                </a:solidFill>
                <a:latin typeface="Calibri" charset="0"/>
              </a:rPr>
              <a:t>Jet Fuel Hedging</a:t>
            </a:r>
          </a:p>
        </p:txBody>
      </p:sp>
      <p:sp>
        <p:nvSpPr>
          <p:cNvPr id="20482" name="Text Box 2"/>
          <p:cNvSpPr txBox="1">
            <a:spLocks noChangeArrowheads="1"/>
          </p:cNvSpPr>
          <p:nvPr/>
        </p:nvSpPr>
        <p:spPr bwMode="auto">
          <a:xfrm>
            <a:off x="745921" y="1696158"/>
            <a:ext cx="7636320" cy="43204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25471" rIns="0" bIns="0"/>
          <a:lstStyle>
            <a:lvl1pPr marL="431800" indent="-319088">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FFFFFF"/>
                </a:solidFill>
                <a:latin typeface="Arial" charset="0"/>
                <a:ea typeface="ＭＳ Ｐゴシック" charset="0"/>
                <a:cs typeface="ＭＳ Ｐゴシック" charset="0"/>
              </a:defRPr>
            </a:lvl1pPr>
            <a:lvl2pPr marL="858838" indent="-320675">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FFFFFF"/>
                </a:solidFill>
                <a:latin typeface="Arial" charset="0"/>
                <a:ea typeface="ＭＳ Ｐゴシック" charset="0"/>
                <a:cs typeface="ＭＳ Ｐゴシック" charset="0"/>
              </a:defRPr>
            </a:lvl2pPr>
            <a:lvl3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FFFFFF"/>
                </a:solidFill>
                <a:latin typeface="Arial" charset="0"/>
                <a:ea typeface="ＭＳ Ｐゴシック" charset="0"/>
                <a:cs typeface="ＭＳ Ｐゴシック" charset="0"/>
              </a:defRPr>
            </a:lvl3pPr>
            <a:lvl4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FFFFFF"/>
                </a:solidFill>
                <a:latin typeface="Arial" charset="0"/>
                <a:ea typeface="ＭＳ Ｐゴシック" charset="0"/>
                <a:cs typeface="ＭＳ Ｐゴシック" charset="0"/>
              </a:defRPr>
            </a:lvl4pPr>
            <a:lvl5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FFFFFF"/>
                </a:solidFill>
                <a:latin typeface="Arial" charset="0"/>
                <a:ea typeface="ＭＳ Ｐゴシック" charset="0"/>
                <a:cs typeface="ＭＳ Ｐゴシック" charset="0"/>
              </a:defRPr>
            </a:lvl9pPr>
          </a:lstStyle>
          <a:p>
            <a:pPr>
              <a:spcAft>
                <a:spcPts val="1293"/>
              </a:spcAft>
            </a:pPr>
            <a:r>
              <a:rPr lang="en-US" sz="2900" dirty="0">
                <a:solidFill>
                  <a:srgbClr val="000000"/>
                </a:solidFill>
                <a:latin typeface="Calibri" charset="0"/>
                <a:cs typeface="Arial" charset="0"/>
              </a:rPr>
              <a:t>“Jet fuel is not widely traded on an organized futures exchange</a:t>
            </a:r>
            <a:r>
              <a:rPr lang="en-US" sz="2900" dirty="0" smtClean="0">
                <a:solidFill>
                  <a:srgbClr val="000000"/>
                </a:solidFill>
                <a:latin typeface="Calibri" charset="0"/>
                <a:cs typeface="Arial" charset="0"/>
              </a:rPr>
              <a:t>, therefore </a:t>
            </a:r>
            <a:r>
              <a:rPr lang="en-US" sz="2900" dirty="0">
                <a:solidFill>
                  <a:srgbClr val="000000"/>
                </a:solidFill>
                <a:latin typeface="Calibri" charset="0"/>
                <a:cs typeface="Arial" charset="0"/>
              </a:rPr>
              <a:t>there are limited opportunities to hedge directly in jet fuel”</a:t>
            </a:r>
          </a:p>
          <a:p>
            <a:pPr>
              <a:spcAft>
                <a:spcPts val="1293"/>
              </a:spcAft>
              <a:buSzPct val="45000"/>
              <a:buFont typeface="Wingdings" charset="0"/>
              <a:buChar char=""/>
            </a:pPr>
            <a:r>
              <a:rPr lang="en-US" sz="2900" dirty="0">
                <a:solidFill>
                  <a:srgbClr val="000000"/>
                </a:solidFill>
                <a:latin typeface="Calibri" charset="0"/>
              </a:rPr>
              <a:t>Instead Southwest cross-hedges in the OTC market using:</a:t>
            </a:r>
          </a:p>
          <a:p>
            <a:pPr lvl="1">
              <a:spcAft>
                <a:spcPts val="1032"/>
              </a:spcAft>
              <a:buSzPct val="45000"/>
              <a:buFont typeface="Wingdings" charset="0"/>
              <a:buChar char=""/>
            </a:pPr>
            <a:r>
              <a:rPr lang="en-US" sz="2500" dirty="0">
                <a:solidFill>
                  <a:srgbClr val="000000"/>
                </a:solidFill>
                <a:latin typeface="Calibri" charset="0"/>
              </a:rPr>
              <a:t>Crude oil</a:t>
            </a:r>
          </a:p>
          <a:p>
            <a:pPr lvl="1">
              <a:spcAft>
                <a:spcPts val="1032"/>
              </a:spcAft>
              <a:buSzPct val="45000"/>
              <a:buFont typeface="Wingdings" charset="0"/>
              <a:buChar char=""/>
            </a:pPr>
            <a:r>
              <a:rPr lang="en-US" sz="2500" dirty="0">
                <a:solidFill>
                  <a:srgbClr val="000000"/>
                </a:solidFill>
                <a:latin typeface="Calibri" charset="0"/>
              </a:rPr>
              <a:t>Heating oil</a:t>
            </a:r>
          </a:p>
          <a:p>
            <a:pPr lvl="1">
              <a:spcAft>
                <a:spcPts val="1032"/>
              </a:spcAft>
              <a:buSzPct val="45000"/>
              <a:buFont typeface="Wingdings" charset="0"/>
              <a:buChar char=""/>
            </a:pPr>
            <a:r>
              <a:rPr lang="en-US" sz="2500" dirty="0">
                <a:solidFill>
                  <a:srgbClr val="000000"/>
                </a:solidFill>
                <a:latin typeface="Calibri" charset="0"/>
              </a:rPr>
              <a:t>Unleaded gasoline</a:t>
            </a:r>
          </a:p>
          <a:p>
            <a:pPr>
              <a:spcAft>
                <a:spcPts val="1293"/>
              </a:spcAft>
              <a:buSzPct val="45000"/>
            </a:pPr>
            <a:endParaRPr lang="en-US" sz="2500" dirty="0">
              <a:solidFill>
                <a:srgbClr val="000000"/>
              </a:solidFill>
              <a:latin typeface="Calibri" charset="0"/>
            </a:endParaRP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 name="Picture 1" descr="SouthwestRefueling.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33080" y="4053549"/>
            <a:ext cx="4933946" cy="2590322"/>
          </a:xfrm>
          <a:prstGeom prst="rect">
            <a:avLst/>
          </a:prstGeom>
        </p:spPr>
      </p:pic>
    </p:spTree>
    <p:extLst>
      <p:ext uri="{BB962C8B-B14F-4D97-AF65-F5344CB8AC3E}">
        <p14:creationId xmlns:p14="http://schemas.microsoft.com/office/powerpoint/2010/main" xmlns="" val="3919481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1"/>
          <p:cNvSpPr txBox="1">
            <a:spLocks noChangeArrowheads="1"/>
          </p:cNvSpPr>
          <p:nvPr/>
        </p:nvSpPr>
        <p:spPr bwMode="auto">
          <a:xfrm>
            <a:off x="480960" y="306753"/>
            <a:ext cx="8228160" cy="11449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35268"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pPr>
            <a:r>
              <a:rPr lang="en-US" sz="4000">
                <a:solidFill>
                  <a:srgbClr val="000000"/>
                </a:solidFill>
                <a:latin typeface="Calibri" charset="0"/>
              </a:rPr>
              <a:t>Derivatives Used</a:t>
            </a:r>
          </a:p>
        </p:txBody>
      </p:sp>
      <p:sp>
        <p:nvSpPr>
          <p:cNvPr id="21506" name="Text Box 2"/>
          <p:cNvSpPr txBox="1">
            <a:spLocks noChangeArrowheads="1"/>
          </p:cNvSpPr>
          <p:nvPr/>
        </p:nvSpPr>
        <p:spPr bwMode="auto">
          <a:xfrm>
            <a:off x="745921" y="1505888"/>
            <a:ext cx="7636320" cy="43204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25471" rIns="0" bIns="0"/>
          <a:lstStyle>
            <a:lvl1pPr marL="427038" indent="-322263">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1pPr>
            <a:lvl2pPr>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2pPr>
            <a:lvl3pPr>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3pPr>
            <a:lvl4pPr>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4pPr>
            <a:lvl5pPr>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427038" algn="l"/>
                <a:tab pos="884238" algn="l"/>
                <a:tab pos="1341438" algn="l"/>
                <a:tab pos="1798638" algn="l"/>
                <a:tab pos="2255838" algn="l"/>
                <a:tab pos="2713038" algn="l"/>
                <a:tab pos="3170238" algn="l"/>
                <a:tab pos="3627438" algn="l"/>
                <a:tab pos="4084638" algn="l"/>
                <a:tab pos="4541838" algn="l"/>
                <a:tab pos="4999038" algn="l"/>
                <a:tab pos="5456238" algn="l"/>
                <a:tab pos="5913438" algn="l"/>
                <a:tab pos="6370638" algn="l"/>
                <a:tab pos="6827838" algn="l"/>
                <a:tab pos="7285038" algn="l"/>
                <a:tab pos="7742238" algn="l"/>
                <a:tab pos="8199438" algn="l"/>
                <a:tab pos="8656638" algn="l"/>
                <a:tab pos="9113838" algn="l"/>
                <a:tab pos="9571038" algn="l"/>
              </a:tabLst>
              <a:defRPr sz="2400">
                <a:solidFill>
                  <a:srgbClr val="FFFFFF"/>
                </a:solidFill>
                <a:latin typeface="Arial" charset="0"/>
                <a:ea typeface="ＭＳ Ｐゴシック" charset="0"/>
                <a:cs typeface="ＭＳ Ｐゴシック" charset="0"/>
              </a:defRPr>
            </a:lvl9pPr>
          </a:lstStyle>
          <a:p>
            <a:pPr>
              <a:spcAft>
                <a:spcPts val="1293"/>
              </a:spcAft>
              <a:buSzPct val="45000"/>
              <a:buFont typeface="Wingdings" charset="0"/>
              <a:buChar char=""/>
            </a:pPr>
            <a:r>
              <a:rPr lang="en-US" sz="2900" dirty="0">
                <a:solidFill>
                  <a:srgbClr val="000000"/>
                </a:solidFill>
                <a:latin typeface="Calibri" charset="0"/>
              </a:rPr>
              <a:t>Call Options</a:t>
            </a:r>
          </a:p>
          <a:p>
            <a:pPr>
              <a:spcAft>
                <a:spcPts val="1293"/>
              </a:spcAft>
              <a:buSzPct val="45000"/>
              <a:buFont typeface="Wingdings" charset="0"/>
              <a:buChar char=""/>
            </a:pPr>
            <a:r>
              <a:rPr lang="en-US" sz="2900" dirty="0">
                <a:solidFill>
                  <a:srgbClr val="000000"/>
                </a:solidFill>
                <a:latin typeface="Calibri" charset="0"/>
              </a:rPr>
              <a:t>Collars (buy call option, write put option)</a:t>
            </a:r>
          </a:p>
          <a:p>
            <a:pPr>
              <a:spcAft>
                <a:spcPts val="1293"/>
              </a:spcAft>
              <a:buSzPct val="45000"/>
              <a:buFont typeface="Wingdings" charset="0"/>
              <a:buChar char=""/>
            </a:pPr>
            <a:r>
              <a:rPr lang="en-US" sz="2900" dirty="0">
                <a:solidFill>
                  <a:srgbClr val="000000"/>
                </a:solidFill>
                <a:latin typeface="Calibri" charset="0"/>
              </a:rPr>
              <a:t>Call Spreads (buy call option and write call option)</a:t>
            </a:r>
          </a:p>
          <a:p>
            <a:pPr>
              <a:spcAft>
                <a:spcPts val="1293"/>
              </a:spcAft>
              <a:buSzPct val="45000"/>
              <a:buFont typeface="Wingdings" charset="0"/>
              <a:buChar char=""/>
            </a:pPr>
            <a:r>
              <a:rPr lang="en-US" sz="2900" dirty="0">
                <a:solidFill>
                  <a:srgbClr val="000000"/>
                </a:solidFill>
                <a:latin typeface="Calibri" charset="0"/>
              </a:rPr>
              <a:t>Swaps</a:t>
            </a:r>
          </a:p>
          <a:p>
            <a:pPr>
              <a:spcAft>
                <a:spcPts val="1293"/>
              </a:spcAft>
              <a:buSzPct val="45000"/>
            </a:pPr>
            <a:endParaRPr lang="en-US" sz="2900" dirty="0">
              <a:solidFill>
                <a:srgbClr val="000000"/>
              </a:solidFill>
              <a:latin typeface="Calibri" charset="0"/>
            </a:endParaRPr>
          </a:p>
          <a:p>
            <a:pPr>
              <a:spcAft>
                <a:spcPts val="1293"/>
              </a:spcAft>
              <a:buSzPct val="45000"/>
            </a:pPr>
            <a:endParaRPr lang="en-US" sz="2900" dirty="0">
              <a:solidFill>
                <a:srgbClr val="000000"/>
              </a:solidFill>
              <a:latin typeface="Calibri" charset="0"/>
            </a:endParaRP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 name="Picture 1" descr="32493.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279723" y="3587018"/>
            <a:ext cx="4429397" cy="3065740"/>
          </a:xfrm>
          <a:prstGeom prst="rect">
            <a:avLst/>
          </a:prstGeom>
        </p:spPr>
      </p:pic>
    </p:spTree>
    <p:extLst>
      <p:ext uri="{BB962C8B-B14F-4D97-AF65-F5344CB8AC3E}">
        <p14:creationId xmlns:p14="http://schemas.microsoft.com/office/powerpoint/2010/main" xmlns="" val="42005539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480960" y="306753"/>
            <a:ext cx="8228160" cy="11449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35268"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pPr>
            <a:r>
              <a:rPr lang="en-US" sz="4000">
                <a:solidFill>
                  <a:srgbClr val="000000"/>
                </a:solidFill>
                <a:latin typeface="Calibri" charset="0"/>
              </a:rPr>
              <a:t>Fuel Hedging Policy </a:t>
            </a:r>
          </a:p>
        </p:txBody>
      </p:sp>
      <p:sp>
        <p:nvSpPr>
          <p:cNvPr id="22530" name="Text Box 2"/>
          <p:cNvSpPr txBox="1">
            <a:spLocks noChangeArrowheads="1"/>
          </p:cNvSpPr>
          <p:nvPr/>
        </p:nvSpPr>
        <p:spPr bwMode="auto">
          <a:xfrm>
            <a:off x="658080" y="1901000"/>
            <a:ext cx="7636320" cy="44615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25471" rIns="0" bIns="0"/>
          <a:lstStyle>
            <a:lvl1pPr marL="431800" indent="-319088">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FFFFFF"/>
                </a:solidFill>
                <a:latin typeface="Arial" charset="0"/>
                <a:ea typeface="ＭＳ Ｐゴシック" charset="0"/>
                <a:cs typeface="ＭＳ Ｐゴシック" charset="0"/>
              </a:defRPr>
            </a:lvl1pPr>
            <a:lvl2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FFFFFF"/>
                </a:solidFill>
                <a:latin typeface="Arial" charset="0"/>
                <a:ea typeface="ＭＳ Ｐゴシック" charset="0"/>
                <a:cs typeface="ＭＳ Ｐゴシック" charset="0"/>
              </a:defRPr>
            </a:lvl2pPr>
            <a:lvl3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FFFFFF"/>
                </a:solidFill>
                <a:latin typeface="Arial" charset="0"/>
                <a:ea typeface="ＭＳ Ｐゴシック" charset="0"/>
                <a:cs typeface="ＭＳ Ｐゴシック" charset="0"/>
              </a:defRPr>
            </a:lvl3pPr>
            <a:lvl4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FFFFFF"/>
                </a:solidFill>
                <a:latin typeface="Arial" charset="0"/>
                <a:ea typeface="ＭＳ Ｐゴシック" charset="0"/>
                <a:cs typeface="ＭＳ Ｐゴシック" charset="0"/>
              </a:defRPr>
            </a:lvl4pPr>
            <a:lvl5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FFFFFF"/>
                </a:solidFill>
                <a:latin typeface="Arial" charset="0"/>
                <a:ea typeface="ＭＳ Ｐゴシック" charset="0"/>
                <a:cs typeface="ＭＳ Ｐゴシック" charset="0"/>
              </a:defRPr>
            </a:lvl9pPr>
          </a:lstStyle>
          <a:p>
            <a:pPr>
              <a:spcAft>
                <a:spcPts val="1293"/>
              </a:spcAft>
            </a:pPr>
            <a:r>
              <a:rPr lang="en-US" sz="2900">
                <a:solidFill>
                  <a:srgbClr val="000000"/>
                </a:solidFill>
                <a:latin typeface="Calibri" charset="0"/>
                <a:cs typeface="Arial" charset="0"/>
              </a:rPr>
              <a:t>When Southwest perceives that prices are lower than historical or expected future levels, they prefer to use fixed price swap agreements and purchased call options. </a:t>
            </a:r>
          </a:p>
          <a:p>
            <a:pPr>
              <a:spcAft>
                <a:spcPts val="1293"/>
              </a:spcAft>
            </a:pPr>
            <a:r>
              <a:rPr lang="en-US" sz="2900">
                <a:solidFill>
                  <a:srgbClr val="000000"/>
                </a:solidFill>
                <a:latin typeface="Calibri" charset="0"/>
                <a:cs typeface="Arial" charset="0"/>
              </a:rPr>
              <a:t>However, at times when they perceive that purchased call options have become too expensive, they choose to use more collar structures and call spreads.</a:t>
            </a:r>
          </a:p>
          <a:p>
            <a:pPr>
              <a:spcAft>
                <a:spcPts val="1293"/>
              </a:spcAft>
              <a:buSzPct val="45000"/>
            </a:pPr>
            <a:endParaRPr lang="en-US" sz="2900">
              <a:solidFill>
                <a:srgbClr val="000000"/>
              </a:solidFill>
              <a:latin typeface="Calibri" charset="0"/>
              <a:cs typeface="Arial" charset="0"/>
            </a:endParaRPr>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42149464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1"/>
          <p:cNvSpPr txBox="1">
            <a:spLocks noChangeArrowheads="1"/>
          </p:cNvSpPr>
          <p:nvPr/>
        </p:nvSpPr>
        <p:spPr bwMode="auto">
          <a:xfrm>
            <a:off x="456481" y="263549"/>
            <a:ext cx="8228160" cy="11665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35268"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pPr>
            <a:r>
              <a:rPr lang="en-US" sz="4000">
                <a:solidFill>
                  <a:srgbClr val="000000"/>
                </a:solidFill>
                <a:latin typeface="Calibri" charset="0"/>
              </a:rPr>
              <a:t>Fuel Hedging</a:t>
            </a:r>
            <a:br>
              <a:rPr lang="en-US" sz="4000">
                <a:solidFill>
                  <a:srgbClr val="000000"/>
                </a:solidFill>
                <a:latin typeface="Calibri" charset="0"/>
              </a:rPr>
            </a:br>
            <a:endParaRPr lang="en-US" sz="4000">
              <a:solidFill>
                <a:srgbClr val="000000"/>
              </a:solidFill>
              <a:latin typeface="Calibri" charset="0"/>
            </a:endParaRPr>
          </a:p>
        </p:txBody>
      </p:sp>
      <p:sp>
        <p:nvSpPr>
          <p:cNvPr id="23554" name="Text Box 2"/>
          <p:cNvSpPr txBox="1">
            <a:spLocks noChangeArrowheads="1"/>
          </p:cNvSpPr>
          <p:nvPr/>
        </p:nvSpPr>
        <p:spPr bwMode="auto">
          <a:xfrm>
            <a:off x="745921" y="1939884"/>
            <a:ext cx="7636320" cy="43204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41" y="1036909"/>
            <a:ext cx="9142560" cy="165905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441" y="2695963"/>
            <a:ext cx="9142560" cy="415483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557"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21841969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Air Travel % changes</a:t>
            </a:r>
            <a:endParaRPr lang="en-US" dirty="0"/>
          </a:p>
        </p:txBody>
      </p:sp>
      <p:pic>
        <p:nvPicPr>
          <p:cNvPr id="4" name="Picture 3" descr="iata.jpg"/>
          <p:cNvPicPr>
            <a:picLocks noChangeAspect="1"/>
          </p:cNvPicPr>
          <p:nvPr/>
        </p:nvPicPr>
        <p:blipFill rotWithShape="1">
          <a:blip r:embed="rId2">
            <a:extLst>
              <a:ext uri="{28A0092B-C50C-407E-A947-70E740481C1C}">
                <a14:useLocalDpi xmlns="" xmlns:a14="http://schemas.microsoft.com/office/drawing/2010/main" val="0"/>
              </a:ext>
            </a:extLst>
          </a:blip>
          <a:srcRect t="28373"/>
          <a:stretch/>
        </p:blipFill>
        <p:spPr>
          <a:xfrm>
            <a:off x="759523" y="1417638"/>
            <a:ext cx="7555230" cy="4912201"/>
          </a:xfrm>
          <a:prstGeom prst="rect">
            <a:avLst/>
          </a:prstGeom>
        </p:spPr>
      </p:pic>
    </p:spTree>
    <p:extLst>
      <p:ext uri="{BB962C8B-B14F-4D97-AF65-F5344CB8AC3E}">
        <p14:creationId xmlns="" xmlns:p14="http://schemas.microsoft.com/office/powerpoint/2010/main" val="29932535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456481" y="273629"/>
            <a:ext cx="8228160" cy="11449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35268"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pPr>
            <a:r>
              <a:rPr lang="en-US" sz="4000">
                <a:solidFill>
                  <a:srgbClr val="000000"/>
                </a:solidFill>
                <a:latin typeface="Calibri" charset="0"/>
              </a:rPr>
              <a:t>Fuel Hedging for 2011</a:t>
            </a:r>
          </a:p>
        </p:txBody>
      </p:sp>
      <p:sp>
        <p:nvSpPr>
          <p:cNvPr id="24578" name="Text Box 2"/>
          <p:cNvSpPr txBox="1">
            <a:spLocks noChangeArrowheads="1"/>
          </p:cNvSpPr>
          <p:nvPr/>
        </p:nvSpPr>
        <p:spPr bwMode="auto">
          <a:xfrm>
            <a:off x="456481" y="1604329"/>
            <a:ext cx="8228160" cy="45263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3110727"/>
            <a:ext cx="9142560" cy="305744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441" y="1659055"/>
            <a:ext cx="9142560" cy="126013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4581"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33523466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6519" y="297514"/>
            <a:ext cx="8225171" cy="769441"/>
          </a:xfrm>
        </p:spPr>
        <p:txBody>
          <a:bodyPr wrap="square">
            <a:spAutoFit/>
          </a:bodyPr>
          <a:lstStyle>
            <a:defPPr lvl="0">
              <a:buNone/>
            </a:defPPr>
            <a:lvl1pPr lvl="0">
              <a:buNone/>
            </a:lvl1pPr>
          </a:lstStyle>
          <a:p>
            <a:pPr lvl="0"/>
            <a:r>
              <a:rPr lang="en-US" dirty="0">
                <a:latin typeface="Calibri" pitchFamily="18"/>
              </a:rPr>
              <a:t>Interest Rate Risk</a:t>
            </a:r>
          </a:p>
        </p:txBody>
      </p:sp>
      <p:sp>
        <p:nvSpPr>
          <p:cNvPr id="3" name="Text Placeholder 2"/>
          <p:cNvSpPr txBox="1">
            <a:spLocks noGrp="1"/>
          </p:cNvSpPr>
          <p:nvPr>
            <p:ph type="body" idx="4294967295"/>
          </p:nvPr>
        </p:nvSpPr>
        <p:spPr>
          <a:xfrm>
            <a:off x="414720" y="1066955"/>
            <a:ext cx="8225171" cy="6110455"/>
          </a:xfrm>
        </p:spPr>
        <p:txBody>
          <a:bodyPr wrap="square">
            <a:spAutoFit/>
          </a:bodyPr>
          <a:lstStyle>
            <a:defPPr marL="342720" marR="0" lvl="0" indent="-342720" algn="l" rtl="0" hangingPunct="0">
              <a:lnSpc>
                <a:spcPct val="93000"/>
              </a:lnSpc>
              <a:spcBef>
                <a:spcPts val="0"/>
              </a:spcBef>
              <a:spcAft>
                <a:spcPts val="1423"/>
              </a:spcAft>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3200" b="0" i="0" u="none" strike="noStrike" baseline="0">
                <a:ln>
                  <a:noFill/>
                </a:ln>
                <a:solidFill>
                  <a:srgbClr val="000000"/>
                </a:solidFill>
                <a:latin typeface="Arial" pitchFamily="2"/>
                <a:ea typeface="ＭＳ Ｐゴシック" pitchFamily="2"/>
                <a:cs typeface="ＭＳ Ｐゴシック" pitchFamily="2"/>
              </a:defRPr>
            </a:defPPr>
            <a:lvl1pPr marL="342720" marR="0" lvl="0" indent="-342720" algn="l" rtl="0" hangingPunct="0">
              <a:lnSpc>
                <a:spcPct val="93000"/>
              </a:lnSpc>
              <a:spcBef>
                <a:spcPts val="0"/>
              </a:spcBef>
              <a:spcAft>
                <a:spcPts val="1423"/>
              </a:spcAft>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3200" b="0" i="0" u="none" strike="noStrike" baseline="0">
                <a:ln>
                  <a:noFill/>
                </a:ln>
                <a:solidFill>
                  <a:srgbClr val="000000"/>
                </a:solidFill>
                <a:latin typeface="Arial" pitchFamily="2"/>
                <a:ea typeface="ＭＳ Ｐゴシック" pitchFamily="2"/>
                <a:cs typeface="ＭＳ Ｐゴシック" pitchFamily="2"/>
              </a:defRPr>
            </a:lvl1pPr>
            <a:lvl2pPr marL="742680" marR="0" lvl="1" indent="-285480" algn="l" rtl="0" hangingPunct="0">
              <a:lnSpc>
                <a:spcPct val="93000"/>
              </a:lnSpc>
              <a:spcBef>
                <a:spcPts val="0"/>
              </a:spcBef>
              <a:spcAft>
                <a:spcPts val="1137"/>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2800" b="0" i="0" u="none" strike="noStrike" baseline="0">
                <a:ln>
                  <a:noFill/>
                </a:ln>
                <a:solidFill>
                  <a:srgbClr val="000000"/>
                </a:solidFill>
                <a:latin typeface="Arial" pitchFamily="2"/>
                <a:ea typeface="ＭＳ Ｐゴシック" pitchFamily="2"/>
                <a:cs typeface="ＭＳ Ｐゴシック" pitchFamily="2"/>
              </a:defRPr>
            </a:lvl2pPr>
            <a:lvl3pPr marL="1143000" marR="0" lvl="2" indent="-228600" algn="l" rtl="0" hangingPunct="0">
              <a:lnSpc>
                <a:spcPct val="93000"/>
              </a:lnSpc>
              <a:spcBef>
                <a:spcPts val="0"/>
              </a:spcBef>
              <a:spcAft>
                <a:spcPts val="848"/>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2400" b="0" i="0" u="none" strike="noStrike" baseline="0">
                <a:ln>
                  <a:noFill/>
                </a:ln>
                <a:solidFill>
                  <a:srgbClr val="000000"/>
                </a:solidFill>
                <a:latin typeface="Arial" pitchFamily="2"/>
                <a:ea typeface="ＭＳ Ｐゴシック" pitchFamily="2"/>
                <a:cs typeface="ＭＳ Ｐゴシック" pitchFamily="2"/>
              </a:defRPr>
            </a:lvl3pPr>
            <a:lvl4pPr marL="1600199" marR="0" lvl="3" indent="-228600" algn="l" rtl="0" hangingPunct="0">
              <a:lnSpc>
                <a:spcPct val="93000"/>
              </a:lnSpc>
              <a:spcBef>
                <a:spcPts val="0"/>
              </a:spcBef>
              <a:spcAft>
                <a:spcPts val="573"/>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2000" b="0" i="0" u="none" strike="noStrike" baseline="0">
                <a:ln>
                  <a:noFill/>
                </a:ln>
                <a:solidFill>
                  <a:srgbClr val="000000"/>
                </a:solidFill>
                <a:latin typeface="Arial" pitchFamily="2"/>
                <a:ea typeface="ＭＳ Ｐゴシック" pitchFamily="2"/>
                <a:cs typeface="ＭＳ Ｐゴシック" pitchFamily="2"/>
              </a:defRPr>
            </a:lvl4pPr>
            <a:lvl5pPr marL="2057400" marR="0" lvl="4"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2000" b="0" i="0" u="none" strike="noStrike" baseline="0">
                <a:ln>
                  <a:noFill/>
                </a:ln>
                <a:solidFill>
                  <a:srgbClr val="000000"/>
                </a:solidFill>
                <a:latin typeface="Arial" pitchFamily="2"/>
                <a:ea typeface="ＭＳ Ｐゴシック" pitchFamily="2"/>
                <a:cs typeface="ＭＳ Ｐゴシック" pitchFamily="2"/>
              </a:defRPr>
            </a:lvl5pPr>
            <a:lvl6pPr marL="2057400" marR="0" lvl="5"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2000" b="0" i="0" u="none" strike="noStrike" baseline="0">
                <a:ln>
                  <a:noFill/>
                </a:ln>
                <a:solidFill>
                  <a:srgbClr val="000000"/>
                </a:solidFill>
                <a:latin typeface="Arial" pitchFamily="2"/>
                <a:ea typeface="ＭＳ Ｐゴシック" pitchFamily="2"/>
                <a:cs typeface="ＭＳ Ｐゴシック" pitchFamily="2"/>
              </a:defRPr>
            </a:lvl6pPr>
            <a:lvl7pPr marL="2057400" marR="0" lvl="6"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2000" b="0" i="0" u="none" strike="noStrike" baseline="0">
                <a:ln>
                  <a:noFill/>
                </a:ln>
                <a:solidFill>
                  <a:srgbClr val="000000"/>
                </a:solidFill>
                <a:latin typeface="Arial" pitchFamily="2"/>
                <a:ea typeface="ＭＳ Ｐゴシック" pitchFamily="2"/>
                <a:cs typeface="ＭＳ Ｐゴシック" pitchFamily="2"/>
              </a:defRPr>
            </a:lvl7pPr>
            <a:lvl8pPr marL="2057400" marR="0" lvl="7"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2000" b="0" i="0" u="none" strike="noStrike" baseline="0">
                <a:ln>
                  <a:noFill/>
                </a:ln>
                <a:solidFill>
                  <a:srgbClr val="000000"/>
                </a:solidFill>
                <a:latin typeface="Arial" pitchFamily="2"/>
                <a:ea typeface="ＭＳ Ｐゴシック" pitchFamily="2"/>
                <a:cs typeface="ＭＳ Ｐゴシック" pitchFamily="2"/>
              </a:defRPr>
            </a:lvl8pPr>
            <a:lvl9pPr marL="2057400" marR="0" lvl="8"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2000" b="0" i="0" u="none" strike="noStrike" baseline="0">
                <a:ln>
                  <a:noFill/>
                </a:ln>
                <a:solidFill>
                  <a:srgbClr val="000000"/>
                </a:solidFill>
                <a:latin typeface="Arial" pitchFamily="2"/>
                <a:ea typeface="ＭＳ Ｐゴシック" pitchFamily="2"/>
                <a:cs typeface="ＭＳ Ｐゴシック" pitchFamily="2"/>
              </a:defRPr>
            </a:lvl9pPr>
          </a:lstStyle>
          <a:p>
            <a:pPr marL="0" indent="0">
              <a:buClr>
                <a:srgbClr val="000000"/>
              </a:buClr>
              <a:buSzPct val="45000"/>
              <a:buFont typeface="Wingdings" pitchFamily="2"/>
              <a:buChar char=""/>
            </a:pPr>
            <a:r>
              <a:rPr lang="en-CA" dirty="0" smtClean="0">
                <a:latin typeface="Calibri" pitchFamily="18"/>
                <a:ea typeface="SimSun" pitchFamily="2"/>
              </a:rPr>
              <a:t>   </a:t>
            </a:r>
            <a:r>
              <a:rPr lang="en-CA" dirty="0">
                <a:latin typeface="Calibri" pitchFamily="18"/>
                <a:ea typeface="SimSun" pitchFamily="2"/>
              </a:rPr>
              <a:t>Fluctuations of interest rates affect the firm’s interest obligation on their long term debt</a:t>
            </a:r>
          </a:p>
          <a:p>
            <a:pPr marL="1346389" lvl="1" indent="-515632">
              <a:buNone/>
            </a:pPr>
            <a:r>
              <a:rPr lang="en-CA" sz="2900" dirty="0">
                <a:latin typeface="Calibri" pitchFamily="18"/>
                <a:ea typeface="SimSun" pitchFamily="2"/>
              </a:rPr>
              <a:t> -</a:t>
            </a:r>
            <a:r>
              <a:rPr lang="en-CA" dirty="0">
                <a:latin typeface="Calibri" pitchFamily="18"/>
                <a:ea typeface="SimSun" pitchFamily="2"/>
              </a:rPr>
              <a:t>Can potentially have impact on the firm’s liquidity position</a:t>
            </a:r>
          </a:p>
          <a:p>
            <a:pPr marL="0" indent="0">
              <a:buClr>
                <a:srgbClr val="000000"/>
              </a:buClr>
              <a:buSzPct val="45000"/>
              <a:buFont typeface="Wingdings" pitchFamily="2"/>
              <a:buChar char=""/>
            </a:pPr>
            <a:r>
              <a:rPr lang="en-CA" dirty="0">
                <a:latin typeface="Calibri" pitchFamily="18"/>
                <a:ea typeface="SimSun" pitchFamily="2"/>
              </a:rPr>
              <a:t>Southwest's strategy is to reduce the volatility of net interest income by better matching the </a:t>
            </a:r>
            <a:r>
              <a:rPr lang="en-CA" dirty="0" err="1">
                <a:latin typeface="Calibri" pitchFamily="18"/>
                <a:ea typeface="SimSun" pitchFamily="2"/>
              </a:rPr>
              <a:t>repricing</a:t>
            </a:r>
            <a:r>
              <a:rPr lang="en-CA" dirty="0">
                <a:latin typeface="Calibri" pitchFamily="18"/>
                <a:ea typeface="SimSun" pitchFamily="2"/>
              </a:rPr>
              <a:t> of its assets and liabilities</a:t>
            </a:r>
          </a:p>
          <a:p>
            <a:pPr indent="-306636"/>
            <a:r>
              <a:rPr lang="en-CA" dirty="0">
                <a:latin typeface="Calibri" pitchFamily="18"/>
                <a:ea typeface="SimSun" pitchFamily="2"/>
              </a:rPr>
              <a:t>   Methods:</a:t>
            </a:r>
          </a:p>
          <a:p>
            <a:pPr indent="-306636">
              <a:tabLst>
                <a:tab pos="310881" algn="l"/>
                <a:tab pos="413093" algn="l"/>
                <a:tab pos="827819" algn="l"/>
                <a:tab pos="1242545" algn="l"/>
                <a:tab pos="1657271" algn="l"/>
                <a:tab pos="2071998" algn="l"/>
                <a:tab pos="2486724" algn="l"/>
                <a:tab pos="2901450" algn="l"/>
                <a:tab pos="3316176" algn="l"/>
                <a:tab pos="3730902" algn="l"/>
                <a:tab pos="4145628" algn="l"/>
                <a:tab pos="4560355" algn="l"/>
                <a:tab pos="4975081" algn="l"/>
                <a:tab pos="5389807" algn="l"/>
                <a:tab pos="5804533" algn="l"/>
                <a:tab pos="6219259" algn="l"/>
                <a:tab pos="6633985" algn="l"/>
                <a:tab pos="7048711" algn="l"/>
                <a:tab pos="7463436" algn="l"/>
                <a:tab pos="7878164" algn="l"/>
                <a:tab pos="8292890" algn="l"/>
                <a:tab pos="8294196" algn="l"/>
                <a:tab pos="8708922" algn="l"/>
                <a:tab pos="9123648" algn="l"/>
                <a:tab pos="9538374" algn="l"/>
              </a:tabLst>
            </a:pPr>
            <a:r>
              <a:rPr lang="en-CA" dirty="0">
                <a:latin typeface="Calibri" pitchFamily="18"/>
                <a:ea typeface="SimSun" pitchFamily="2"/>
              </a:rPr>
              <a:t>         </a:t>
            </a:r>
            <a:r>
              <a:rPr lang="en-CA" sz="2500" dirty="0" smtClean="0">
                <a:latin typeface="Calibri" pitchFamily="18"/>
                <a:ea typeface="SimSun" pitchFamily="2"/>
              </a:rPr>
              <a:t>-</a:t>
            </a:r>
            <a:r>
              <a:rPr lang="en-CA" sz="2500" dirty="0">
                <a:latin typeface="Calibri" pitchFamily="18"/>
                <a:ea typeface="SimSun" pitchFamily="2"/>
              </a:rPr>
              <a:t>Prepayment, redemption or termination for                    		    floating-rate </a:t>
            </a:r>
            <a:r>
              <a:rPr lang="en-CA" sz="2500" dirty="0" smtClean="0">
                <a:latin typeface="Calibri" pitchFamily="18"/>
                <a:ea typeface="SimSun" pitchFamily="2"/>
              </a:rPr>
              <a:t>debt											    		-</a:t>
            </a:r>
            <a:r>
              <a:rPr lang="en-CA" sz="2500" dirty="0">
                <a:latin typeface="Calibri" pitchFamily="18"/>
                <a:ea typeface="SimSun" pitchFamily="2"/>
              </a:rPr>
              <a:t>Interest rate </a:t>
            </a:r>
            <a:r>
              <a:rPr lang="en-CA" sz="2500" dirty="0" smtClean="0">
                <a:latin typeface="Calibri" pitchFamily="18"/>
                <a:ea typeface="SimSun" pitchFamily="2"/>
              </a:rPr>
              <a:t>Swaps</a:t>
            </a:r>
            <a:endParaRPr lang="en-CA" sz="2500" dirty="0">
              <a:latin typeface="Calibri" pitchFamily="18"/>
              <a:ea typeface="SimSun" pitchFamily="2"/>
            </a:endParaRPr>
          </a:p>
          <a:p>
            <a:pPr indent="-306636">
              <a:spcBef>
                <a:spcPts val="453"/>
              </a:spcBef>
              <a:spcAft>
                <a:spcPts val="0"/>
              </a:spcAft>
            </a:pPr>
            <a:endParaRPr lang="en-CA" sz="2500" dirty="0">
              <a:latin typeface="Calibri" pitchFamily="18"/>
              <a:ea typeface="SimSun" pitchFamily="2"/>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6519" y="459993"/>
            <a:ext cx="8225171" cy="769441"/>
          </a:xfrm>
        </p:spPr>
        <p:txBody>
          <a:bodyPr wrap="square">
            <a:spAutoFit/>
          </a:bodyPr>
          <a:lstStyle>
            <a:defPPr lvl="0">
              <a:buNone/>
            </a:defPPr>
            <a:lvl1pPr lvl="0">
              <a:buNone/>
            </a:lvl1pPr>
          </a:lstStyle>
          <a:p>
            <a:pPr lvl="0"/>
            <a:r>
              <a:rPr lang="en-US">
                <a:latin typeface="Calibri" pitchFamily="18"/>
              </a:rPr>
              <a:t>Contractual Obligations</a:t>
            </a:r>
          </a:p>
        </p:txBody>
      </p:sp>
      <p:sp>
        <p:nvSpPr>
          <p:cNvPr id="3" name="Text Placeholder 2"/>
          <p:cNvSpPr txBox="1">
            <a:spLocks noGrp="1"/>
          </p:cNvSpPr>
          <p:nvPr>
            <p:ph type="body" idx="4294967295"/>
          </p:nvPr>
        </p:nvSpPr>
        <p:spPr>
          <a:xfrm>
            <a:off x="456519" y="1604188"/>
            <a:ext cx="8225171" cy="4545417"/>
          </a:xfrm>
        </p:spPr>
        <p:txBody>
          <a:bodyPr/>
          <a:lstStyle>
            <a:defPPr marL="342720" marR="0" lvl="0" indent="-342720" algn="l" rtl="0" hangingPunct="0">
              <a:lnSpc>
                <a:spcPct val="93000"/>
              </a:lnSpc>
              <a:spcBef>
                <a:spcPts val="0"/>
              </a:spcBef>
              <a:spcAft>
                <a:spcPts val="1423"/>
              </a:spcAft>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3200" b="0" i="0" u="none" strike="noStrike" baseline="0">
                <a:ln>
                  <a:noFill/>
                </a:ln>
                <a:solidFill>
                  <a:srgbClr val="000000"/>
                </a:solidFill>
                <a:latin typeface="Arial" pitchFamily="2"/>
                <a:ea typeface="ＭＳ Ｐゴシック" pitchFamily="2"/>
                <a:cs typeface="ＭＳ Ｐゴシック" pitchFamily="2"/>
              </a:defRPr>
            </a:defPPr>
            <a:lvl1pPr marL="342720" marR="0" lvl="0" indent="-342720" algn="l" rtl="0" hangingPunct="0">
              <a:lnSpc>
                <a:spcPct val="93000"/>
              </a:lnSpc>
              <a:spcBef>
                <a:spcPts val="0"/>
              </a:spcBef>
              <a:spcAft>
                <a:spcPts val="1423"/>
              </a:spcAft>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3200" b="0" i="0" u="none" strike="noStrike" baseline="0">
                <a:ln>
                  <a:noFill/>
                </a:ln>
                <a:solidFill>
                  <a:srgbClr val="000000"/>
                </a:solidFill>
                <a:latin typeface="Arial" pitchFamily="2"/>
                <a:ea typeface="ＭＳ Ｐゴシック" pitchFamily="2"/>
                <a:cs typeface="ＭＳ Ｐゴシック" pitchFamily="2"/>
              </a:defRPr>
            </a:lvl1pPr>
            <a:lvl2pPr marL="742680" marR="0" lvl="1" indent="-285480" algn="l" rtl="0" hangingPunct="0">
              <a:lnSpc>
                <a:spcPct val="93000"/>
              </a:lnSpc>
              <a:spcBef>
                <a:spcPts val="0"/>
              </a:spcBef>
              <a:spcAft>
                <a:spcPts val="1137"/>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2800" b="0" i="0" u="none" strike="noStrike" baseline="0">
                <a:ln>
                  <a:noFill/>
                </a:ln>
                <a:solidFill>
                  <a:srgbClr val="000000"/>
                </a:solidFill>
                <a:latin typeface="Arial" pitchFamily="2"/>
                <a:ea typeface="ＭＳ Ｐゴシック" pitchFamily="2"/>
                <a:cs typeface="ＭＳ Ｐゴシック" pitchFamily="2"/>
              </a:defRPr>
            </a:lvl2pPr>
            <a:lvl3pPr marL="1143000" marR="0" lvl="2" indent="-228600" algn="l" rtl="0" hangingPunct="0">
              <a:lnSpc>
                <a:spcPct val="93000"/>
              </a:lnSpc>
              <a:spcBef>
                <a:spcPts val="0"/>
              </a:spcBef>
              <a:spcAft>
                <a:spcPts val="848"/>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2400" b="0" i="0" u="none" strike="noStrike" baseline="0">
                <a:ln>
                  <a:noFill/>
                </a:ln>
                <a:solidFill>
                  <a:srgbClr val="000000"/>
                </a:solidFill>
                <a:latin typeface="Arial" pitchFamily="2"/>
                <a:ea typeface="ＭＳ Ｐゴシック" pitchFamily="2"/>
                <a:cs typeface="ＭＳ Ｐゴシック" pitchFamily="2"/>
              </a:defRPr>
            </a:lvl3pPr>
            <a:lvl4pPr marL="1600199" marR="0" lvl="3" indent="-228600" algn="l" rtl="0" hangingPunct="0">
              <a:lnSpc>
                <a:spcPct val="93000"/>
              </a:lnSpc>
              <a:spcBef>
                <a:spcPts val="0"/>
              </a:spcBef>
              <a:spcAft>
                <a:spcPts val="573"/>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2000" b="0" i="0" u="none" strike="noStrike" baseline="0">
                <a:ln>
                  <a:noFill/>
                </a:ln>
                <a:solidFill>
                  <a:srgbClr val="000000"/>
                </a:solidFill>
                <a:latin typeface="Arial" pitchFamily="2"/>
                <a:ea typeface="ＭＳ Ｐゴシック" pitchFamily="2"/>
                <a:cs typeface="ＭＳ Ｐゴシック" pitchFamily="2"/>
              </a:defRPr>
            </a:lvl4pPr>
            <a:lvl5pPr marL="2057400" marR="0" lvl="4"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2000" b="0" i="0" u="none" strike="noStrike" baseline="0">
                <a:ln>
                  <a:noFill/>
                </a:ln>
                <a:solidFill>
                  <a:srgbClr val="000000"/>
                </a:solidFill>
                <a:latin typeface="Arial" pitchFamily="2"/>
                <a:ea typeface="ＭＳ Ｐゴシック" pitchFamily="2"/>
                <a:cs typeface="ＭＳ Ｐゴシック" pitchFamily="2"/>
              </a:defRPr>
            </a:lvl5pPr>
            <a:lvl6pPr marL="2057400" marR="0" lvl="5"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2000" b="0" i="0" u="none" strike="noStrike" baseline="0">
                <a:ln>
                  <a:noFill/>
                </a:ln>
                <a:solidFill>
                  <a:srgbClr val="000000"/>
                </a:solidFill>
                <a:latin typeface="Arial" pitchFamily="2"/>
                <a:ea typeface="ＭＳ Ｐゴシック" pitchFamily="2"/>
                <a:cs typeface="ＭＳ Ｐゴシック" pitchFamily="2"/>
              </a:defRPr>
            </a:lvl6pPr>
            <a:lvl7pPr marL="2057400" marR="0" lvl="6"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2000" b="0" i="0" u="none" strike="noStrike" baseline="0">
                <a:ln>
                  <a:noFill/>
                </a:ln>
                <a:solidFill>
                  <a:srgbClr val="000000"/>
                </a:solidFill>
                <a:latin typeface="Arial" pitchFamily="2"/>
                <a:ea typeface="ＭＳ Ｐゴシック" pitchFamily="2"/>
                <a:cs typeface="ＭＳ Ｐゴシック" pitchFamily="2"/>
              </a:defRPr>
            </a:lvl7pPr>
            <a:lvl8pPr marL="2057400" marR="0" lvl="7"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2000" b="0" i="0" u="none" strike="noStrike" baseline="0">
                <a:ln>
                  <a:noFill/>
                </a:ln>
                <a:solidFill>
                  <a:srgbClr val="000000"/>
                </a:solidFill>
                <a:latin typeface="Arial" pitchFamily="2"/>
                <a:ea typeface="ＭＳ Ｐゴシック" pitchFamily="2"/>
                <a:cs typeface="ＭＳ Ｐゴシック" pitchFamily="2"/>
              </a:defRPr>
            </a:lvl8pPr>
            <a:lvl9pPr marL="2057400" marR="0" lvl="8"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2000" b="0" i="0" u="none" strike="noStrike" baseline="0">
                <a:ln>
                  <a:noFill/>
                </a:ln>
                <a:solidFill>
                  <a:srgbClr val="000000"/>
                </a:solidFill>
                <a:latin typeface="Arial" pitchFamily="2"/>
                <a:ea typeface="ＭＳ Ｐゴシック" pitchFamily="2"/>
                <a:cs typeface="ＭＳ Ｐゴシック" pitchFamily="2"/>
              </a:defRPr>
            </a:lvl9pPr>
          </a:lstStyle>
          <a:p>
            <a:endParaRPr lang="en-US">
              <a:latin typeface="Arial" pitchFamily="18"/>
            </a:endParaRPr>
          </a:p>
        </p:txBody>
      </p:sp>
      <p:pic>
        <p:nvPicPr>
          <p:cNvPr id="4" name="Picture 3"/>
          <p:cNvPicPr>
            <a:picLocks noChangeAspect="1"/>
          </p:cNvPicPr>
          <p:nvPr/>
        </p:nvPicPr>
        <p:blipFill>
          <a:blip r:embed="rId3">
            <a:alphaModFix/>
            <a:lum/>
          </a:blip>
          <a:srcRect/>
          <a:stretch>
            <a:fillRect/>
          </a:stretch>
        </p:blipFill>
        <p:spPr>
          <a:xfrm>
            <a:off x="0" y="2595049"/>
            <a:ext cx="9142453" cy="1967350"/>
          </a:xfrm>
          <a:prstGeom prst="rect">
            <a:avLst/>
          </a:prstGeom>
          <a:noFill/>
          <a:ln>
            <a:noFill/>
          </a:ln>
        </p:spPr>
      </p:pic>
      <p:pic>
        <p:nvPicPr>
          <p:cNvPr id="5"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1"/>
          <p:cNvSpPr txBox="1">
            <a:spLocks noChangeArrowheads="1"/>
          </p:cNvSpPr>
          <p:nvPr/>
        </p:nvSpPr>
        <p:spPr bwMode="auto">
          <a:xfrm>
            <a:off x="456481" y="144379"/>
            <a:ext cx="8228160" cy="11449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35268"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pPr>
            <a:r>
              <a:rPr lang="en-US" sz="4000" dirty="0">
                <a:solidFill>
                  <a:srgbClr val="000000"/>
                </a:solidFill>
                <a:latin typeface="Calibri" charset="0"/>
              </a:rPr>
              <a:t>Interest Rate Hedging</a:t>
            </a:r>
          </a:p>
        </p:txBody>
      </p:sp>
      <p:sp>
        <p:nvSpPr>
          <p:cNvPr id="27650" name="Text Box 2"/>
          <p:cNvSpPr txBox="1">
            <a:spLocks noChangeArrowheads="1"/>
          </p:cNvSpPr>
          <p:nvPr/>
        </p:nvSpPr>
        <p:spPr bwMode="auto">
          <a:xfrm>
            <a:off x="456481" y="1146916"/>
            <a:ext cx="8228160" cy="45263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19267" rIns="0" bIns="0"/>
          <a:lstStyle>
            <a:lvl1pPr marL="342900" indent="-338138">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1pPr>
            <a:lvl2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2pPr>
            <a:lvl3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3pPr>
            <a:lvl4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4pPr>
            <a:lvl5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9pPr>
          </a:lstStyle>
          <a:p>
            <a:pPr>
              <a:spcAft>
                <a:spcPts val="1293"/>
              </a:spcAft>
            </a:pPr>
            <a:r>
              <a:rPr lang="en-US" dirty="0" smtClean="0">
                <a:solidFill>
                  <a:srgbClr val="000000"/>
                </a:solidFill>
                <a:latin typeface="Calibri" charset="0"/>
                <a:cs typeface="Arial" charset="0"/>
              </a:rPr>
              <a:t>Fixed to Floating:</a:t>
            </a:r>
            <a:endParaRPr lang="en-US" dirty="0">
              <a:solidFill>
                <a:srgbClr val="000000"/>
              </a:solidFill>
              <a:latin typeface="Calibri" charset="0"/>
              <a:cs typeface="Arial" charset="0"/>
            </a:endParaRPr>
          </a:p>
          <a:p>
            <a:pPr>
              <a:spcAft>
                <a:spcPts val="1293"/>
              </a:spcAft>
            </a:pPr>
            <a:endParaRPr lang="en-US" dirty="0">
              <a:solidFill>
                <a:srgbClr val="000000"/>
              </a:solidFill>
              <a:latin typeface="Calibri" charset="0"/>
              <a:cs typeface="Arial" charset="0"/>
            </a:endParaRPr>
          </a:p>
          <a:p>
            <a:pPr>
              <a:spcAft>
                <a:spcPts val="1293"/>
              </a:spcAft>
            </a:pPr>
            <a:endParaRPr lang="en-US" dirty="0">
              <a:solidFill>
                <a:srgbClr val="000000"/>
              </a:solidFill>
              <a:latin typeface="Calibri" charset="0"/>
              <a:cs typeface="Arial" charset="0"/>
            </a:endParaRPr>
          </a:p>
          <a:p>
            <a:pPr>
              <a:spcAft>
                <a:spcPts val="1293"/>
              </a:spcAft>
            </a:pPr>
            <a:endParaRPr lang="en-US" dirty="0">
              <a:solidFill>
                <a:srgbClr val="000000"/>
              </a:solidFill>
              <a:latin typeface="Calibri" charset="0"/>
              <a:cs typeface="Arial" charset="0"/>
            </a:endParaRPr>
          </a:p>
          <a:p>
            <a:pPr>
              <a:spcAft>
                <a:spcPts val="1293"/>
              </a:spcAft>
            </a:pPr>
            <a:endParaRPr lang="en-US" dirty="0" smtClean="0">
              <a:solidFill>
                <a:srgbClr val="000000"/>
              </a:solidFill>
              <a:latin typeface="Calibri" charset="0"/>
              <a:cs typeface="Arial" charset="0"/>
            </a:endParaRPr>
          </a:p>
          <a:p>
            <a:pPr>
              <a:spcAft>
                <a:spcPts val="1293"/>
              </a:spcAft>
            </a:pPr>
            <a:r>
              <a:rPr lang="en-US" dirty="0" smtClean="0">
                <a:solidFill>
                  <a:srgbClr val="000000"/>
                </a:solidFill>
                <a:latin typeface="Calibri" charset="0"/>
                <a:cs typeface="Arial" charset="0"/>
              </a:rPr>
              <a:t>The company also has floating-to-fixed </a:t>
            </a:r>
            <a:r>
              <a:rPr lang="en-US" dirty="0">
                <a:solidFill>
                  <a:srgbClr val="000000"/>
                </a:solidFill>
                <a:latin typeface="Calibri" charset="0"/>
                <a:cs typeface="Arial" charset="0"/>
              </a:rPr>
              <a:t>interest rate swap agreements associated with its $600 million floating-rate term loan agreement and its $332million term loan agreement that are accounted for as cash flow hedges.</a:t>
            </a:r>
          </a:p>
          <a:p>
            <a:pPr>
              <a:spcAft>
                <a:spcPts val="1293"/>
              </a:spcAft>
            </a:pPr>
            <a:r>
              <a:rPr lang="en-US" dirty="0" smtClean="0">
                <a:solidFill>
                  <a:srgbClr val="000000"/>
                </a:solidFill>
                <a:latin typeface="Calibri" charset="0"/>
                <a:cs typeface="Arial" charset="0"/>
              </a:rPr>
              <a:t>Fixed </a:t>
            </a:r>
            <a:r>
              <a:rPr lang="en-US" dirty="0">
                <a:solidFill>
                  <a:srgbClr val="000000"/>
                </a:solidFill>
                <a:latin typeface="Calibri" charset="0"/>
                <a:cs typeface="Arial" charset="0"/>
              </a:rPr>
              <a:t>the interest rate on the $600 million floating rate term loan agreement at 5.223 percent until maturity, and for the $332 million term loan agreement at 6.64 percent until maturity.</a:t>
            </a:r>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543678"/>
            <a:ext cx="9144000" cy="186643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7652"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1289732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480960" y="414764"/>
            <a:ext cx="8228160" cy="11449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35268"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pPr>
            <a:r>
              <a:rPr lang="en-US" sz="4000">
                <a:solidFill>
                  <a:srgbClr val="000000"/>
                </a:solidFill>
                <a:latin typeface="Calibri" charset="0"/>
              </a:rPr>
              <a:t>Credit Risk</a:t>
            </a:r>
          </a:p>
        </p:txBody>
      </p:sp>
      <p:sp>
        <p:nvSpPr>
          <p:cNvPr id="28674" name="Text Box 2"/>
          <p:cNvSpPr txBox="1">
            <a:spLocks noChangeArrowheads="1"/>
          </p:cNvSpPr>
          <p:nvPr/>
        </p:nvSpPr>
        <p:spPr bwMode="auto">
          <a:xfrm>
            <a:off x="456481" y="1604329"/>
            <a:ext cx="8228160" cy="45263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22532" rIns="0" bIns="0"/>
          <a:lstStyle>
            <a:lvl1pPr marL="342900" indent="-338138">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1pPr>
            <a:lvl2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2pPr>
            <a:lvl3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3pPr>
            <a:lvl4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4pPr>
            <a:lvl5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9pPr>
          </a:lstStyle>
          <a:p>
            <a:pPr>
              <a:spcAft>
                <a:spcPts val="1293"/>
              </a:spcAft>
            </a:pPr>
            <a:r>
              <a:rPr lang="en-US" sz="2500">
                <a:solidFill>
                  <a:srgbClr val="000000"/>
                </a:solidFill>
                <a:latin typeface="Calibri" charset="0"/>
                <a:cs typeface="Arial" charset="0"/>
              </a:rPr>
              <a:t>To manage credit risk, the company selects and will periodically review counterparties based on credit ratings</a:t>
            </a:r>
          </a:p>
          <a:p>
            <a:pPr>
              <a:spcAft>
                <a:spcPts val="1293"/>
              </a:spcAft>
            </a:pPr>
            <a:r>
              <a:rPr lang="en-US" sz="2500">
                <a:solidFill>
                  <a:srgbClr val="000000"/>
                </a:solidFill>
                <a:latin typeface="Calibri" charset="0"/>
                <a:cs typeface="Arial" charset="0"/>
              </a:rPr>
              <a:t>They also try to limit their exposure to a single counterparty with collateral support agreements, and monitor the market position of the program and its relative market position with each counterparty.</a:t>
            </a:r>
          </a:p>
          <a:p>
            <a:pPr hangingPunct="0">
              <a:lnSpc>
                <a:spcPct val="90000"/>
              </a:lnSpc>
              <a:spcBef>
                <a:spcPts val="454"/>
              </a:spcBef>
            </a:pPr>
            <a:r>
              <a:rPr lang="en-US" sz="2500">
                <a:solidFill>
                  <a:srgbClr val="0D0D0D"/>
                </a:solidFill>
                <a:latin typeface="Calibri" charset="0"/>
                <a:cs typeface="SimSun" charset="0"/>
              </a:rPr>
              <a:t>The Company had agreements with several counterparties containing early termination rights and/or bilateral collateral provisions whereby security is required if market risk exposure exceeds a specified threshold amount or credit ratings fall below certain levels</a:t>
            </a:r>
          </a:p>
          <a:p>
            <a:pPr>
              <a:spcAft>
                <a:spcPts val="1293"/>
              </a:spcAft>
            </a:pPr>
            <a:endParaRPr lang="en-US" sz="2500">
              <a:solidFill>
                <a:srgbClr val="0D0D0D"/>
              </a:solidFill>
              <a:latin typeface="Calibri" charset="0"/>
              <a:cs typeface="SimSun" charset="0"/>
            </a:endParaRPr>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25289290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480960" y="414764"/>
            <a:ext cx="8228160" cy="11449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35268"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pPr>
            <a:endParaRPr lang="en-US" sz="4000" dirty="0">
              <a:solidFill>
                <a:srgbClr val="000000"/>
              </a:solidFill>
              <a:latin typeface="Calibri" charset="0"/>
            </a:endParaRPr>
          </a:p>
        </p:txBody>
      </p:sp>
      <p:sp>
        <p:nvSpPr>
          <p:cNvPr id="28674" name="Text Box 2"/>
          <p:cNvSpPr txBox="1">
            <a:spLocks noChangeArrowheads="1"/>
          </p:cNvSpPr>
          <p:nvPr/>
        </p:nvSpPr>
        <p:spPr bwMode="auto">
          <a:xfrm>
            <a:off x="456481" y="1604329"/>
            <a:ext cx="8228160" cy="45263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22532" rIns="0" bIns="0"/>
          <a:lstStyle>
            <a:lvl1pPr marL="342900" indent="-338138">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1pPr>
            <a:lvl2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2pPr>
            <a:lvl3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3pPr>
            <a:lvl4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4pPr>
            <a:lvl5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5pPr>
            <a:lvl6pPr marL="2514600" indent="-228600" fontAlgn="base">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6pPr>
            <a:lvl7pPr marL="2971800" indent="-228600" fontAlgn="base">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7pPr>
            <a:lvl8pPr marL="3429000" indent="-228600" fontAlgn="base">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8pPr>
            <a:lvl9pPr marL="3886200" indent="-228600" fontAlgn="base">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Arial" charset="0"/>
                <a:ea typeface="ＭＳ Ｐゴシック" charset="0"/>
                <a:cs typeface="ＭＳ Ｐゴシック" charset="0"/>
              </a:defRPr>
            </a:lvl9pPr>
          </a:lstStyle>
          <a:p>
            <a:pPr>
              <a:spcAft>
                <a:spcPts val="1293"/>
              </a:spcAft>
            </a:pPr>
            <a:endParaRPr lang="en-US" sz="2500" dirty="0">
              <a:solidFill>
                <a:srgbClr val="0D0D0D"/>
              </a:solidFill>
              <a:latin typeface="Calibri" charset="0"/>
              <a:cs typeface="SimSun" charset="0"/>
            </a:endParaRPr>
          </a:p>
          <a:p>
            <a:pPr>
              <a:spcAft>
                <a:spcPts val="1293"/>
              </a:spcAft>
            </a:pPr>
            <a:endParaRPr lang="en-US" sz="2500" dirty="0">
              <a:solidFill>
                <a:srgbClr val="0D0D0D"/>
              </a:solidFill>
              <a:latin typeface="Calibri" charset="0"/>
              <a:cs typeface="SimSun" charset="0"/>
            </a:endParaRPr>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 name="Title 8"/>
          <p:cNvSpPr>
            <a:spLocks noGrp="1"/>
          </p:cNvSpPr>
          <p:nvPr>
            <p:ph type="title"/>
          </p:nvPr>
        </p:nvSpPr>
        <p:spPr/>
        <p:txBody>
          <a:bodyPr/>
          <a:lstStyle/>
          <a:p>
            <a:r>
              <a:rPr lang="en-US" dirty="0" smtClean="0"/>
              <a:t>Liquidity Risk</a:t>
            </a:r>
            <a:endParaRPr lang="en-US" dirty="0"/>
          </a:p>
        </p:txBody>
      </p:sp>
      <p:sp>
        <p:nvSpPr>
          <p:cNvPr id="10" name="Content Placeholder 9"/>
          <p:cNvSpPr>
            <a:spLocks noGrp="1"/>
          </p:cNvSpPr>
          <p:nvPr>
            <p:ph idx="1"/>
          </p:nvPr>
        </p:nvSpPr>
        <p:spPr/>
        <p:txBody>
          <a:bodyPr>
            <a:normAutofit fontScale="92500" lnSpcReduction="10000"/>
          </a:bodyPr>
          <a:lstStyle/>
          <a:p>
            <a:r>
              <a:rPr lang="en-US" dirty="0" smtClean="0"/>
              <a:t> Liquidity and Financing</a:t>
            </a:r>
          </a:p>
          <a:p>
            <a:pPr lvl="1"/>
            <a:r>
              <a:rPr lang="en-US" dirty="0" smtClean="0"/>
              <a:t> </a:t>
            </a:r>
            <a:r>
              <a:rPr lang="en-US" sz="2500" dirty="0" smtClean="0"/>
              <a:t>Agreements with financial institutions</a:t>
            </a:r>
          </a:p>
          <a:p>
            <a:pPr lvl="1"/>
            <a:r>
              <a:rPr lang="en-US" sz="2500" dirty="0" smtClean="0"/>
              <a:t> Outstanding debt agreements</a:t>
            </a:r>
          </a:p>
          <a:p>
            <a:pPr lvl="1"/>
            <a:r>
              <a:rPr lang="en-US" sz="2500" dirty="0" smtClean="0"/>
              <a:t> Potential to reduce availability of cash or increase costs to maintain agreements</a:t>
            </a:r>
          </a:p>
          <a:p>
            <a:r>
              <a:rPr lang="en-US" dirty="0" smtClean="0"/>
              <a:t>Southwest strategy goals</a:t>
            </a:r>
          </a:p>
          <a:p>
            <a:pPr lvl="1"/>
            <a:r>
              <a:rPr lang="en-US" dirty="0" smtClean="0"/>
              <a:t>Maintain minimum credit ratings, asset fair values and covenant ratios for outstanding debt agreements</a:t>
            </a:r>
          </a:p>
          <a:p>
            <a:r>
              <a:rPr lang="en-US" dirty="0" smtClean="0"/>
              <a:t>Results: Company has met or exceeded standards set forth in all their agreements</a:t>
            </a:r>
          </a:p>
          <a:p>
            <a:pPr lvl="1">
              <a:buNone/>
            </a:pPr>
            <a:endParaRPr lang="en-US" sz="2500" dirty="0" smtClean="0"/>
          </a:p>
          <a:p>
            <a:pPr lvl="1"/>
            <a:endParaRPr lang="en-US" dirty="0" smtClean="0"/>
          </a:p>
          <a:p>
            <a:pPr lvl="1"/>
            <a:endParaRPr lang="en-US" dirty="0" smtClean="0"/>
          </a:p>
        </p:txBody>
      </p:sp>
    </p:spTree>
    <p:extLst>
      <p:ext uri="{BB962C8B-B14F-4D97-AF65-F5344CB8AC3E}">
        <p14:creationId xmlns:p14="http://schemas.microsoft.com/office/powerpoint/2010/main" xmlns="" val="25289290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456481" y="273629"/>
            <a:ext cx="8228160" cy="1144921"/>
          </a:xfrm>
          <a:ln/>
        </p:spPr>
        <p:txBody>
          <a:bodyPr/>
          <a:lstStyle/>
          <a:p>
            <a:pPr>
              <a:lnSpc>
                <a:spcPct val="102000"/>
              </a:lnSpc>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atin typeface="Calibri" charset="0"/>
              </a:rPr>
              <a:t>Stock Options</a:t>
            </a:r>
          </a:p>
        </p:txBody>
      </p:sp>
      <p:sp>
        <p:nvSpPr>
          <p:cNvPr id="5122" name="Rectangle 2"/>
          <p:cNvSpPr>
            <a:spLocks noGrp="1" noChangeArrowheads="1"/>
          </p:cNvSpPr>
          <p:nvPr>
            <p:ph type="body" idx="1"/>
          </p:nvPr>
        </p:nvSpPr>
        <p:spPr>
          <a:xfrm>
            <a:off x="414720" y="1418551"/>
            <a:ext cx="8228160" cy="5226190"/>
          </a:xfrm>
          <a:ln/>
        </p:spPr>
        <p:txBody>
          <a:bodyPr tIns="22401"/>
          <a:lstStyle/>
          <a:p>
            <a:pPr marL="0" indent="0">
              <a:spcBef>
                <a:spcPts val="635"/>
              </a:spcBef>
              <a:spcAft>
                <a:spcPct val="0"/>
              </a:spcAft>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500" dirty="0">
                <a:cs typeface="宋体" charset="0"/>
              </a:rPr>
              <a:t>Two classes of employee stock plans:</a:t>
            </a:r>
          </a:p>
          <a:p>
            <a:pPr marL="0" indent="0">
              <a:spcBef>
                <a:spcPts val="635"/>
              </a:spcBef>
              <a:spcAft>
                <a:spcPct val="0"/>
              </a:spcAft>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500" dirty="0">
              <a:cs typeface="宋体" charset="0"/>
            </a:endParaRPr>
          </a:p>
          <a:p>
            <a:pPr marL="0" indent="0">
              <a:lnSpc>
                <a:spcPct val="102000"/>
              </a:lnSpc>
              <a:spcBef>
                <a:spcPts val="635"/>
              </a:spcBef>
              <a:spcAft>
                <a:spcPct val="0"/>
              </a:spcAft>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latin typeface="Calibri" charset="0"/>
                <a:cs typeface="宋体" charset="0"/>
              </a:rPr>
              <a:t> 1) Collective bargaining plans </a:t>
            </a:r>
          </a:p>
          <a:p>
            <a:pPr marL="0" indent="0">
              <a:lnSpc>
                <a:spcPct val="102000"/>
              </a:lnSpc>
              <a:spcBef>
                <a:spcPts val="635"/>
              </a:spcBef>
              <a:spcAft>
                <a:spcPct val="0"/>
              </a:spcAft>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dirty="0">
              <a:latin typeface="Calibri" charset="0"/>
              <a:cs typeface="宋体" charset="0"/>
            </a:endParaRPr>
          </a:p>
          <a:p>
            <a:pPr marL="587529" lvl="2" indent="-195843">
              <a:lnSpc>
                <a:spcPct val="102000"/>
              </a:lnSpc>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500" dirty="0">
                <a:latin typeface="Calibri" charset="0"/>
                <a:cs typeface="宋体" charset="0"/>
              </a:rPr>
              <a:t>Subjective to collective bargaining agreements</a:t>
            </a:r>
          </a:p>
          <a:p>
            <a:pPr marL="587529" lvl="2" indent="-195843">
              <a:lnSpc>
                <a:spcPct val="102000"/>
              </a:lnSpc>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500" dirty="0">
                <a:latin typeface="Calibri" charset="0"/>
                <a:cs typeface="宋体" charset="0"/>
              </a:rPr>
              <a:t>Granted at or above pair value</a:t>
            </a:r>
          </a:p>
          <a:p>
            <a:pPr marL="587529" lvl="2" indent="-195843">
              <a:lnSpc>
                <a:spcPct val="102000"/>
              </a:lnSpc>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500" dirty="0">
                <a:latin typeface="Calibri" charset="0"/>
                <a:cs typeface="宋体" charset="0"/>
              </a:rPr>
              <a:t> Terms ranging from 6 to 12 years</a:t>
            </a:r>
          </a:p>
          <a:p>
            <a:pPr marL="587529" lvl="2" indent="-195843">
              <a:lnSpc>
                <a:spcPct val="102000"/>
              </a:lnSpc>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500" dirty="0">
                <a:latin typeface="Calibri" charset="0"/>
                <a:cs typeface="宋体" charset="0"/>
              </a:rPr>
              <a:t>No executive nor member of the Board of Directors are eligible to participate in this plan</a:t>
            </a:r>
          </a:p>
          <a:p>
            <a:pPr marL="587529" lvl="2" indent="-195843">
              <a:lnSpc>
                <a:spcPct val="102000"/>
              </a:lnSpc>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500" dirty="0">
                <a:latin typeface="Calibri" charset="0"/>
                <a:cs typeface="宋体" charset="0"/>
              </a:rPr>
              <a:t>Not required to be approved by Shareholders</a:t>
            </a:r>
          </a:p>
          <a:p>
            <a:pPr marL="0" indent="0">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200" b="1" u="sng" dirty="0">
              <a:cs typeface="宋体" charset="0"/>
            </a:endParaRPr>
          </a:p>
          <a:p>
            <a:pPr marL="0" indent="0">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200" b="1" u="sng" dirty="0">
              <a:cs typeface="宋体" charset="0"/>
            </a:endParaRPr>
          </a:p>
          <a:p>
            <a:pPr marL="0" indent="0">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1800" dirty="0">
              <a:cs typeface="宋体"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4023663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6481" y="273629"/>
            <a:ext cx="8228160" cy="1144921"/>
          </a:xfrm>
          <a:ln/>
        </p:spPr>
        <p:txBody>
          <a:bodyPr/>
          <a:lstStyle/>
          <a:p>
            <a:pPr>
              <a:lnSpc>
                <a:spcPct val="102000"/>
              </a:lnSpc>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atin typeface="Calibri" charset="0"/>
              </a:rPr>
              <a:t>Two Types of Plans</a:t>
            </a:r>
          </a:p>
        </p:txBody>
      </p:sp>
      <p:sp>
        <p:nvSpPr>
          <p:cNvPr id="6146" name="Rectangle 2"/>
          <p:cNvSpPr>
            <a:spLocks noGrp="1" noChangeArrowheads="1"/>
          </p:cNvSpPr>
          <p:nvPr>
            <p:ph type="body" idx="1"/>
          </p:nvPr>
        </p:nvSpPr>
        <p:spPr>
          <a:xfrm>
            <a:off x="414720" y="1659055"/>
            <a:ext cx="8228160" cy="4547997"/>
          </a:xfrm>
          <a:ln/>
        </p:spPr>
        <p:txBody>
          <a:bodyPr tIns="0"/>
          <a:lstStyle/>
          <a:p>
            <a:pPr marL="0" indent="0">
              <a:lnSpc>
                <a:spcPct val="102000"/>
              </a:lnSpc>
              <a:spcBef>
                <a:spcPts val="635"/>
              </a:spcBef>
              <a:spcAft>
                <a:spcPct val="0"/>
              </a:spcAft>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atin typeface="Calibri" charset="0"/>
                <a:cs typeface="宋体" charset="0"/>
              </a:rPr>
              <a:t> 2) Other employee plans</a:t>
            </a:r>
          </a:p>
          <a:p>
            <a:pPr marL="0" indent="0">
              <a:lnSpc>
                <a:spcPct val="102000"/>
              </a:lnSpc>
              <a:spcBef>
                <a:spcPts val="635"/>
              </a:spcBef>
              <a:spcAft>
                <a:spcPct val="0"/>
              </a:spcAft>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atin typeface="Calibri" charset="0"/>
                <a:cs typeface="宋体" charset="0"/>
              </a:rPr>
              <a:t> </a:t>
            </a:r>
          </a:p>
          <a:p>
            <a:pPr marL="783372" lvl="1" indent="-293764">
              <a:lnSpc>
                <a:spcPct val="102000"/>
              </a:lnSpc>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atin typeface="Calibri" charset="0"/>
                <a:cs typeface="宋体" charset="0"/>
              </a:rPr>
              <a:t>Not subjective to collective bargaining agreements</a:t>
            </a:r>
          </a:p>
          <a:p>
            <a:pPr marL="783372" lvl="1"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t>Granted at fair market value</a:t>
            </a:r>
          </a:p>
          <a:p>
            <a:pPr marL="783372" lvl="1"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t>Have 10-year terms and become fully exercisable after three, five or ten years</a:t>
            </a:r>
          </a:p>
          <a:p>
            <a:pPr marL="783372" lvl="1"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t>Need to be approved by shareholders</a:t>
            </a:r>
          </a:p>
          <a:p>
            <a:pPr marL="0" indent="0">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200" b="1" u="sng">
              <a:cs typeface="宋体" charset="0"/>
            </a:endParaRPr>
          </a:p>
          <a:p>
            <a:pPr marL="0" indent="0">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200" b="1" u="sng">
              <a:cs typeface="宋体" charset="0"/>
            </a:endParaRPr>
          </a:p>
          <a:p>
            <a:pPr marL="0" indent="0">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1800">
              <a:cs typeface="宋体"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24298316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456481" y="273629"/>
            <a:ext cx="8228160" cy="1144921"/>
          </a:xfrm>
          <a:ln/>
        </p:spPr>
        <p:txBody>
          <a:bodyPr/>
          <a:lstStyle/>
          <a:p>
            <a:pPr>
              <a:lnSpc>
                <a:spcPct val="102000"/>
              </a:lnSpc>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atin typeface="Calibri" charset="0"/>
              </a:rPr>
              <a:t>Stock Options</a:t>
            </a:r>
          </a:p>
        </p:txBody>
      </p:sp>
      <p:sp>
        <p:nvSpPr>
          <p:cNvPr id="7170" name="Rectangle 2"/>
          <p:cNvSpPr>
            <a:spLocks noGrp="1" noChangeArrowheads="1"/>
          </p:cNvSpPr>
          <p:nvPr>
            <p:ph type="body" idx="1"/>
          </p:nvPr>
        </p:nvSpPr>
        <p:spPr>
          <a:xfrm>
            <a:off x="414720" y="1659054"/>
            <a:ext cx="8228160" cy="4526396"/>
          </a:xfrm>
          <a:ln/>
        </p:spPr>
        <p:txBody>
          <a:bodyPr/>
          <a:lstStyle/>
          <a:p>
            <a:pPr marL="391686" indent="-293764">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a:p>
          <a:p>
            <a:pPr marL="391686" indent="-293764">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a:p>
          <a:p>
            <a:pPr marL="391686" indent="-293764">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a:p>
          <a:p>
            <a:pPr marL="391686" indent="-293764">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a:p>
          <a:p>
            <a:pPr marL="391686" indent="-293764">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a:p>
          <a:p>
            <a:pPr marL="391686" indent="-293764">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t>Shares Outstanding: 747.56M</a:t>
            </a:r>
          </a:p>
          <a:p>
            <a:pPr marL="391686" indent="-293764">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244291"/>
            <a:ext cx="9142560" cy="376023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833450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033" y="4727370"/>
            <a:ext cx="6196352" cy="1660811"/>
          </a:xfrm>
        </p:spPr>
        <p:txBody>
          <a:bodyPr>
            <a:noAutofit/>
          </a:bodyPr>
          <a:lstStyle/>
          <a:p>
            <a:r>
              <a:rPr lang="en-US" sz="7200" dirty="0" smtClean="0">
                <a:latin typeface="Britannic Bold"/>
                <a:cs typeface="Britannic Bold"/>
              </a:rPr>
              <a:t>Thank You !!!</a:t>
            </a:r>
            <a:endParaRPr lang="en-US" sz="7200" dirty="0">
              <a:latin typeface="Britannic Bold"/>
              <a:cs typeface="Britannic Bold"/>
            </a:endParaRPr>
          </a:p>
        </p:txBody>
      </p:sp>
      <p:pic>
        <p:nvPicPr>
          <p:cNvPr id="12" name="Picture 11" descr="Screen shot 2011-03-17 at 10.22.59 AM.png"/>
          <p:cNvPicPr>
            <a:picLocks noChangeAspect="1"/>
          </p:cNvPicPr>
          <p:nvPr/>
        </p:nvPicPr>
        <p:blipFill rotWithShape="1">
          <a:blip r:embed="rId3">
            <a:extLst>
              <a:ext uri="{28A0092B-C50C-407E-A947-70E740481C1C}">
                <a14:useLocalDpi xmlns:a14="http://schemas.microsoft.com/office/drawing/2010/main" xmlns="" val="0"/>
              </a:ext>
            </a:extLst>
          </a:blip>
          <a:srcRect t="20692"/>
          <a:stretch/>
        </p:blipFill>
        <p:spPr>
          <a:xfrm>
            <a:off x="0" y="20418"/>
            <a:ext cx="9144000" cy="4668468"/>
          </a:xfrm>
          <a:prstGeom prst="rect">
            <a:avLst/>
          </a:prstGeom>
        </p:spPr>
      </p:pic>
    </p:spTree>
    <p:extLst>
      <p:ext uri="{BB962C8B-B14F-4D97-AF65-F5344CB8AC3E}">
        <p14:creationId xmlns:p14="http://schemas.microsoft.com/office/powerpoint/2010/main" xmlns="" val="6921903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Airfares </a:t>
            </a:r>
            <a:endParaRPr lang="en-US" dirty="0"/>
          </a:p>
        </p:txBody>
      </p:sp>
      <p:pic>
        <p:nvPicPr>
          <p:cNvPr id="4" name="Picture 3" descr="Screen shot 2011-03-17 at 7.06.31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19548" y="1602046"/>
            <a:ext cx="7712972" cy="4773311"/>
          </a:xfrm>
          <a:prstGeom prst="rect">
            <a:avLst/>
          </a:prstGeom>
        </p:spPr>
      </p:pic>
    </p:spTree>
    <p:extLst>
      <p:ext uri="{BB962C8B-B14F-4D97-AF65-F5344CB8AC3E}">
        <p14:creationId xmlns:p14="http://schemas.microsoft.com/office/powerpoint/2010/main" xmlns="" val="40074467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02587" y="974903"/>
            <a:ext cx="7470242" cy="5079763"/>
          </a:xfrm>
          <a:prstGeom prst="rect">
            <a:avLst/>
          </a:prstGeom>
        </p:spPr>
      </p:pic>
    </p:spTree>
    <p:extLst>
      <p:ext uri="{BB962C8B-B14F-4D97-AF65-F5344CB8AC3E}">
        <p14:creationId xmlns:p14="http://schemas.microsoft.com/office/powerpoint/2010/main" xmlns="" val="33026585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of </a:t>
            </a:r>
            <a:r>
              <a:rPr lang="en-US" dirty="0" smtClean="0"/>
              <a:t>Derivatives</a:t>
            </a:r>
            <a:endParaRPr lang="en-US" dirty="0"/>
          </a:p>
        </p:txBody>
      </p:sp>
      <p:sp>
        <p:nvSpPr>
          <p:cNvPr id="3" name="Content Placeholder 2"/>
          <p:cNvSpPr>
            <a:spLocks noGrp="1"/>
          </p:cNvSpPr>
          <p:nvPr>
            <p:ph idx="1"/>
          </p:nvPr>
        </p:nvSpPr>
        <p:spPr/>
        <p:txBody>
          <a:bodyPr/>
          <a:lstStyle/>
          <a:p>
            <a:r>
              <a:rPr lang="en-US" dirty="0" smtClean="0"/>
              <a:t>Jet fuel hedging activities</a:t>
            </a:r>
          </a:p>
          <a:p>
            <a:r>
              <a:rPr lang="en-US" dirty="0" smtClean="0"/>
              <a:t>Currency exchange risk management </a:t>
            </a:r>
          </a:p>
          <a:p>
            <a:r>
              <a:rPr lang="en-US" dirty="0" smtClean="0"/>
              <a:t>Interest rate risk management </a:t>
            </a:r>
          </a:p>
          <a:p>
            <a:r>
              <a:rPr lang="en-US" i="1" dirty="0" smtClean="0"/>
              <a:t>The </a:t>
            </a:r>
            <a:r>
              <a:rPr lang="en-US" i="1" dirty="0"/>
              <a:t>use of derivatives does not guarantee profitability </a:t>
            </a:r>
            <a:r>
              <a:rPr lang="en-US" i="1" dirty="0" smtClean="0"/>
              <a:t>or </a:t>
            </a:r>
            <a:r>
              <a:rPr lang="en-US" i="1" dirty="0"/>
              <a:t>reduction in </a:t>
            </a:r>
            <a:r>
              <a:rPr lang="en-US" i="1" dirty="0" smtClean="0"/>
              <a:t>risks</a:t>
            </a:r>
          </a:p>
        </p:txBody>
      </p:sp>
      <p:pic>
        <p:nvPicPr>
          <p:cNvPr id="4" name="Picture 3" descr="money-airplane.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550443" y="4466569"/>
            <a:ext cx="3388152" cy="2261431"/>
          </a:xfrm>
          <a:prstGeom prst="rect">
            <a:avLst/>
          </a:prstGeom>
        </p:spPr>
      </p:pic>
    </p:spTree>
    <p:extLst>
      <p:ext uri="{BB962C8B-B14F-4D97-AF65-F5344CB8AC3E}">
        <p14:creationId xmlns:p14="http://schemas.microsoft.com/office/powerpoint/2010/main" xmlns="" val="13377236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Jet Fuel </a:t>
            </a:r>
            <a:r>
              <a:rPr lang="en-US" dirty="0" smtClean="0"/>
              <a:t>Prices</a:t>
            </a:r>
            <a:endParaRPr lang="en-US" dirty="0"/>
          </a:p>
        </p:txBody>
      </p:sp>
      <p:sp>
        <p:nvSpPr>
          <p:cNvPr id="5" name="Content Placeholder 4"/>
          <p:cNvSpPr>
            <a:spLocks noGrp="1"/>
          </p:cNvSpPr>
          <p:nvPr>
            <p:ph idx="1"/>
          </p:nvPr>
        </p:nvSpPr>
        <p:spPr>
          <a:xfrm>
            <a:off x="349576" y="1253408"/>
            <a:ext cx="7463923" cy="2176826"/>
          </a:xfrm>
        </p:spPr>
        <p:txBody>
          <a:bodyPr/>
          <a:lstStyle/>
          <a:p>
            <a:r>
              <a:rPr lang="en-US" dirty="0" smtClean="0"/>
              <a:t>Predicted future </a:t>
            </a:r>
            <a:r>
              <a:rPr lang="en-US" dirty="0"/>
              <a:t>price of fuel </a:t>
            </a:r>
            <a:endParaRPr lang="en-US" dirty="0" smtClean="0"/>
          </a:p>
          <a:p>
            <a:pPr lvl="1"/>
            <a:r>
              <a:rPr lang="en-US" dirty="0" smtClean="0"/>
              <a:t>Crude oil prices</a:t>
            </a:r>
          </a:p>
          <a:p>
            <a:pPr lvl="1"/>
            <a:r>
              <a:rPr lang="en-US" dirty="0"/>
              <a:t>D</a:t>
            </a:r>
            <a:r>
              <a:rPr lang="en-US" dirty="0" smtClean="0"/>
              <a:t>ifficulties </a:t>
            </a:r>
            <a:r>
              <a:rPr lang="en-US" dirty="0"/>
              <a:t>regarding refinery capacity </a:t>
            </a:r>
            <a:endParaRPr lang="en-US" dirty="0" smtClean="0"/>
          </a:p>
        </p:txBody>
      </p:sp>
      <p:pic>
        <p:nvPicPr>
          <p:cNvPr id="3" name="Picture 2" descr="Screen shot 2011-03-17 at 7.06.46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300333" y="2840161"/>
            <a:ext cx="6353487" cy="3934830"/>
          </a:xfrm>
          <a:prstGeom prst="rect">
            <a:avLst/>
          </a:prstGeom>
        </p:spPr>
      </p:pic>
    </p:spTree>
    <p:extLst>
      <p:ext uri="{BB962C8B-B14F-4D97-AF65-F5344CB8AC3E}">
        <p14:creationId xmlns:p14="http://schemas.microsoft.com/office/powerpoint/2010/main" xmlns="" val="19212911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77" y="450042"/>
            <a:ext cx="7466834" cy="481342"/>
          </a:xfrm>
        </p:spPr>
        <p:txBody>
          <a:bodyPr>
            <a:noAutofit/>
          </a:bodyPr>
          <a:lstStyle/>
          <a:p>
            <a:r>
              <a:rPr lang="en-US" sz="2800" b="1" i="1" dirty="0" smtClean="0"/>
              <a:t>Financial highlights and outlook:2001 to 2011F</a:t>
            </a:r>
            <a:endParaRPr lang="en-US" sz="2800" b="1" i="1" dirty="0"/>
          </a:p>
        </p:txBody>
      </p:sp>
      <p:pic>
        <p:nvPicPr>
          <p:cNvPr id="5" name="Picture 4" descr="Screen shot 2011-03-11 at 7.14.44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077" y="1179329"/>
            <a:ext cx="8939411" cy="4676997"/>
          </a:xfrm>
          <a:prstGeom prst="rect">
            <a:avLst/>
          </a:prstGeom>
        </p:spPr>
      </p:pic>
      <p:sp>
        <p:nvSpPr>
          <p:cNvPr id="6" name="Frame 5"/>
          <p:cNvSpPr/>
          <p:nvPr/>
        </p:nvSpPr>
        <p:spPr>
          <a:xfrm>
            <a:off x="76077" y="3319444"/>
            <a:ext cx="8939411" cy="803167"/>
          </a:xfrm>
          <a:prstGeom prst="frame">
            <a:avLst>
              <a:gd name="adj1" fmla="val 2500"/>
            </a:avLst>
          </a:prstGeom>
          <a:ln w="127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FF0000"/>
              </a:solidFill>
            </a:endParaRPr>
          </a:p>
        </p:txBody>
      </p:sp>
      <p:sp>
        <p:nvSpPr>
          <p:cNvPr id="7" name="Frame 6"/>
          <p:cNvSpPr/>
          <p:nvPr/>
        </p:nvSpPr>
        <p:spPr>
          <a:xfrm>
            <a:off x="76077" y="1456178"/>
            <a:ext cx="8939411" cy="361307"/>
          </a:xfrm>
          <a:prstGeom prst="frame">
            <a:avLst>
              <a:gd name="adj1" fmla="val 2500"/>
            </a:avLst>
          </a:prstGeom>
          <a:ln w="127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FF0000"/>
              </a:solidFill>
            </a:endParaRPr>
          </a:p>
        </p:txBody>
      </p:sp>
      <p:sp>
        <p:nvSpPr>
          <p:cNvPr id="8" name="Frame 7"/>
          <p:cNvSpPr/>
          <p:nvPr/>
        </p:nvSpPr>
        <p:spPr>
          <a:xfrm>
            <a:off x="76077" y="5485305"/>
            <a:ext cx="8939411" cy="371021"/>
          </a:xfrm>
          <a:prstGeom prst="frame">
            <a:avLst>
              <a:gd name="adj1" fmla="val 2500"/>
            </a:avLst>
          </a:prstGeom>
          <a:ln w="127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FF0000"/>
              </a:solidFill>
            </a:endParaRPr>
          </a:p>
        </p:txBody>
      </p:sp>
      <p:sp>
        <p:nvSpPr>
          <p:cNvPr id="4" name="TextBox 3"/>
          <p:cNvSpPr txBox="1"/>
          <p:nvPr/>
        </p:nvSpPr>
        <p:spPr>
          <a:xfrm>
            <a:off x="76077" y="6062578"/>
            <a:ext cx="7763163" cy="461665"/>
          </a:xfrm>
          <a:prstGeom prst="rect">
            <a:avLst/>
          </a:prstGeom>
          <a:noFill/>
        </p:spPr>
        <p:txBody>
          <a:bodyPr wrap="none" rtlCol="0">
            <a:spAutoFit/>
          </a:bodyPr>
          <a:lstStyle/>
          <a:p>
            <a:r>
              <a:rPr lang="en-US" sz="1200" i="1" dirty="0"/>
              <a:t>Source: IATA . ICAO data to 2008. IATA 2009 estimates and 2010-11 forecasts. </a:t>
            </a:r>
            <a:r>
              <a:rPr lang="en-US" sz="1200" i="1" dirty="0" smtClean="0"/>
              <a:t>Excludes </a:t>
            </a:r>
            <a:r>
              <a:rPr lang="en-US" sz="1200" i="1" dirty="0"/>
              <a:t>exceptional accounting items and </a:t>
            </a:r>
            <a:endParaRPr lang="en-US" sz="1200" i="1" dirty="0" smtClean="0"/>
          </a:p>
          <a:p>
            <a:r>
              <a:rPr lang="en-US" sz="1200" i="1" dirty="0" smtClean="0"/>
              <a:t>mark</a:t>
            </a:r>
            <a:r>
              <a:rPr lang="en-US" sz="1200" i="1" dirty="0"/>
              <a:t>-to-market fuel hedging losses from net profits</a:t>
            </a:r>
          </a:p>
        </p:txBody>
      </p:sp>
    </p:spTree>
    <p:extLst>
      <p:ext uri="{BB962C8B-B14F-4D97-AF65-F5344CB8AC3E}">
        <p14:creationId xmlns:p14="http://schemas.microsoft.com/office/powerpoint/2010/main" xmlns="" val="10179349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3315" y="175179"/>
            <a:ext cx="4543262" cy="930641"/>
          </a:xfrm>
        </p:spPr>
        <p:txBody>
          <a:bodyPr>
            <a:normAutofit/>
          </a:bodyPr>
          <a:lstStyle/>
          <a:p>
            <a:r>
              <a:rPr lang="en-US" dirty="0" smtClean="0"/>
              <a:t>Jet Fuel Hedging</a:t>
            </a:r>
            <a:endParaRPr lang="en-US" dirty="0"/>
          </a:p>
        </p:txBody>
      </p:sp>
      <p:sp>
        <p:nvSpPr>
          <p:cNvPr id="3" name="Content Placeholder 2"/>
          <p:cNvSpPr>
            <a:spLocks noGrp="1"/>
          </p:cNvSpPr>
          <p:nvPr>
            <p:ph idx="1"/>
          </p:nvPr>
        </p:nvSpPr>
        <p:spPr>
          <a:xfrm>
            <a:off x="260143" y="1204358"/>
            <a:ext cx="8596482" cy="3159922"/>
          </a:xfrm>
        </p:spPr>
        <p:txBody>
          <a:bodyPr>
            <a:normAutofit fontScale="92500" lnSpcReduction="10000"/>
          </a:bodyPr>
          <a:lstStyle/>
          <a:p>
            <a:r>
              <a:rPr lang="en-US" dirty="0" smtClean="0"/>
              <a:t>They </a:t>
            </a:r>
            <a:r>
              <a:rPr lang="en-US" dirty="0"/>
              <a:t>enter into hedging contracts to mitigate their exposure to future fuel prices that may be higher than current prices and to establish a known fuel cost for budgeting purposes. </a:t>
            </a:r>
            <a:endParaRPr lang="en-US" dirty="0" smtClean="0"/>
          </a:p>
          <a:p>
            <a:r>
              <a:rPr lang="en-US" dirty="0"/>
              <a:t>A fuel hedge contract allows those airlines to establish a fixed or capped cost by using a commodity swap or option. </a:t>
            </a:r>
          </a:p>
          <a:p>
            <a:endParaRPr lang="en-US" dirty="0" smtClean="0"/>
          </a:p>
          <a:p>
            <a:pPr lvl="1"/>
            <a:endParaRPr lang="en-US" dirty="0" smtClean="0"/>
          </a:p>
          <a:p>
            <a:endParaRPr lang="en-US" dirty="0"/>
          </a:p>
        </p:txBody>
      </p:sp>
      <p:pic>
        <p:nvPicPr>
          <p:cNvPr id="6" name="Picture 5" descr="fuel.jpg"/>
          <p:cNvPicPr>
            <a:picLocks noChangeAspect="1"/>
          </p:cNvPicPr>
          <p:nvPr/>
        </p:nvPicPr>
        <p:blipFill rotWithShape="1">
          <a:blip r:embed="rId3">
            <a:extLst>
              <a:ext uri="{28A0092B-C50C-407E-A947-70E740481C1C}">
                <a14:useLocalDpi xmlns:a14="http://schemas.microsoft.com/office/drawing/2010/main" xmlns="" val="0"/>
              </a:ext>
            </a:extLst>
          </a:blip>
          <a:srcRect t="2017" b="49103"/>
          <a:stretch/>
        </p:blipFill>
        <p:spPr>
          <a:xfrm>
            <a:off x="0" y="4364280"/>
            <a:ext cx="9144000" cy="2476268"/>
          </a:xfrm>
          <a:prstGeom prst="rect">
            <a:avLst/>
          </a:prstGeom>
        </p:spPr>
      </p:pic>
    </p:spTree>
    <p:extLst>
      <p:ext uri="{BB962C8B-B14F-4D97-AF65-F5344CB8AC3E}">
        <p14:creationId xmlns:p14="http://schemas.microsoft.com/office/powerpoint/2010/main" xmlns="" val="39012356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Airlines Without Fuel </a:t>
            </a:r>
            <a:r>
              <a:rPr lang="en-US" dirty="0"/>
              <a:t>Hedging</a:t>
            </a:r>
          </a:p>
        </p:txBody>
      </p:sp>
      <p:sp>
        <p:nvSpPr>
          <p:cNvPr id="3" name="Content Placeholder 2"/>
          <p:cNvSpPr>
            <a:spLocks noGrp="1"/>
          </p:cNvSpPr>
          <p:nvPr>
            <p:ph idx="1"/>
          </p:nvPr>
        </p:nvSpPr>
        <p:spPr/>
        <p:txBody>
          <a:bodyPr/>
          <a:lstStyle/>
          <a:p>
            <a:r>
              <a:rPr lang="en-US" dirty="0" smtClean="0"/>
              <a:t>The </a:t>
            </a:r>
            <a:r>
              <a:rPr lang="en-US" dirty="0"/>
              <a:t>company has the ability to pass on any and all increases in fuel prices to their customers, without a negative impact on their profit margins. </a:t>
            </a:r>
            <a:endParaRPr lang="en-US" dirty="0" smtClean="0"/>
          </a:p>
          <a:p>
            <a:r>
              <a:rPr lang="en-US" dirty="0" smtClean="0"/>
              <a:t>The </a:t>
            </a:r>
            <a:r>
              <a:rPr lang="en-US" dirty="0"/>
              <a:t>company is confident that fuel prices are going to fall and is comfortable paying a higher price for fuel </a:t>
            </a:r>
            <a:r>
              <a:rPr lang="en-US" dirty="0" smtClean="0"/>
              <a:t>if</a:t>
            </a:r>
            <a:r>
              <a:rPr lang="en-US" dirty="0"/>
              <a:t> </a:t>
            </a:r>
            <a:r>
              <a:rPr lang="en-US" dirty="0" smtClean="0"/>
              <a:t>their </a:t>
            </a:r>
            <a:r>
              <a:rPr lang="en-US" dirty="0"/>
              <a:t>analysis proves to be incorrect. </a:t>
            </a:r>
          </a:p>
          <a:p>
            <a:endParaRPr lang="en-US" dirty="0"/>
          </a:p>
        </p:txBody>
      </p:sp>
    </p:spTree>
    <p:extLst>
      <p:ext uri="{BB962C8B-B14F-4D97-AF65-F5344CB8AC3E}">
        <p14:creationId xmlns:p14="http://schemas.microsoft.com/office/powerpoint/2010/main" xmlns="" val="14439272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858" y="228342"/>
            <a:ext cx="3757634" cy="1051076"/>
          </a:xfrm>
        </p:spPr>
        <p:txBody>
          <a:bodyPr/>
          <a:lstStyle/>
          <a:p>
            <a:r>
              <a:rPr lang="en-US" altLang="zh-CN" b="1" i="1" dirty="0" smtClean="0"/>
              <a:t>Schedule:</a:t>
            </a:r>
            <a:endParaRPr lang="en-US" b="1" i="1" dirty="0"/>
          </a:p>
        </p:txBody>
      </p:sp>
      <p:sp>
        <p:nvSpPr>
          <p:cNvPr id="3" name="Content Placeholder 2"/>
          <p:cNvSpPr>
            <a:spLocks noGrp="1"/>
          </p:cNvSpPr>
          <p:nvPr>
            <p:ph idx="1"/>
          </p:nvPr>
        </p:nvSpPr>
        <p:spPr>
          <a:xfrm>
            <a:off x="4310606" y="228342"/>
            <a:ext cx="4182314" cy="2273056"/>
          </a:xfrm>
        </p:spPr>
        <p:txBody>
          <a:bodyPr>
            <a:normAutofit/>
          </a:bodyPr>
          <a:lstStyle/>
          <a:p>
            <a:r>
              <a:rPr lang="en-US" dirty="0" smtClean="0"/>
              <a:t>Industry Overview</a:t>
            </a:r>
          </a:p>
          <a:p>
            <a:r>
              <a:rPr lang="en-US" dirty="0" smtClean="0"/>
              <a:t>Singapore Airlines</a:t>
            </a:r>
          </a:p>
          <a:p>
            <a:r>
              <a:rPr lang="en-US" dirty="0" smtClean="0"/>
              <a:t>Southwest Airlines</a:t>
            </a:r>
            <a:endParaRPr lang="en-US" dirty="0"/>
          </a:p>
        </p:txBody>
      </p:sp>
      <p:pic>
        <p:nvPicPr>
          <p:cNvPr id="4" name="Picture 3" descr="Aviation_biofuels.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2057738"/>
            <a:ext cx="9144000" cy="4813102"/>
          </a:xfrm>
          <a:prstGeom prst="rect">
            <a:avLst/>
          </a:prstGeom>
        </p:spPr>
      </p:pic>
    </p:spTree>
    <p:extLst>
      <p:ext uri="{BB962C8B-B14F-4D97-AF65-F5344CB8AC3E}">
        <p14:creationId xmlns:p14="http://schemas.microsoft.com/office/powerpoint/2010/main" xmlns="" val="10597114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008000"/>
                </a:solidFill>
                <a:latin typeface="Baskerville"/>
                <a:cs typeface="Baskerville"/>
              </a:rPr>
              <a:t>Biofuel </a:t>
            </a:r>
            <a:endParaRPr lang="en-US" dirty="0"/>
          </a:p>
        </p:txBody>
      </p:sp>
      <p:sp>
        <p:nvSpPr>
          <p:cNvPr id="3" name="Content Placeholder 2"/>
          <p:cNvSpPr>
            <a:spLocks noGrp="1"/>
          </p:cNvSpPr>
          <p:nvPr>
            <p:ph idx="1"/>
          </p:nvPr>
        </p:nvSpPr>
        <p:spPr>
          <a:xfrm>
            <a:off x="457200" y="1407780"/>
            <a:ext cx="8229600" cy="4525963"/>
          </a:xfrm>
        </p:spPr>
        <p:txBody>
          <a:bodyPr/>
          <a:lstStyle/>
          <a:p>
            <a:r>
              <a:rPr lang="en-US" dirty="0" smtClean="0"/>
              <a:t>reduce </a:t>
            </a:r>
            <a:r>
              <a:rPr lang="en-US" dirty="0"/>
              <a:t>flight-related greenhouse-gas emissions by 60 to 80 </a:t>
            </a:r>
            <a:r>
              <a:rPr lang="en-US" dirty="0" smtClean="0"/>
              <a:t>percent</a:t>
            </a:r>
          </a:p>
          <a:p>
            <a:r>
              <a:rPr lang="en-US" dirty="0"/>
              <a:t>50:50 "drop-in" mixtures of biofuel and traditional aviation </a:t>
            </a:r>
            <a:r>
              <a:rPr lang="en-US" dirty="0" smtClean="0"/>
              <a:t>kerosene</a:t>
            </a:r>
          </a:p>
          <a:p>
            <a:r>
              <a:rPr lang="en-US" dirty="0" smtClean="0"/>
              <a:t>First flight: Feb 24, 2008. Virgin’s Boeing 747</a:t>
            </a:r>
          </a:p>
          <a:p>
            <a:pPr lvl="1"/>
            <a:r>
              <a:rPr lang="en-US" dirty="0" smtClean="0"/>
              <a:t>a mixture of Brazilian </a:t>
            </a:r>
            <a:r>
              <a:rPr lang="en-US" dirty="0" err="1" smtClean="0"/>
              <a:t>babassu</a:t>
            </a:r>
            <a:r>
              <a:rPr lang="en-US" dirty="0" smtClean="0"/>
              <a:t> nuts and coconuts</a:t>
            </a:r>
          </a:p>
          <a:p>
            <a:endParaRPr lang="en-US" dirty="0"/>
          </a:p>
        </p:txBody>
      </p:sp>
      <p:pic>
        <p:nvPicPr>
          <p:cNvPr id="5" name="Picture 4"/>
          <p:cNvPicPr>
            <a:picLocks noChangeAspect="1"/>
          </p:cNvPicPr>
          <p:nvPr/>
        </p:nvPicPr>
        <p:blipFill>
          <a:blip r:embed="rId3"/>
          <a:stretch>
            <a:fillRect/>
          </a:stretch>
        </p:blipFill>
        <p:spPr>
          <a:xfrm>
            <a:off x="910871" y="4787416"/>
            <a:ext cx="3091833" cy="1942306"/>
          </a:xfrm>
          <a:prstGeom prst="rect">
            <a:avLst/>
          </a:prstGeom>
        </p:spPr>
      </p:pic>
      <p:pic>
        <p:nvPicPr>
          <p:cNvPr id="4" name="Picture 3" descr="theklmairpla.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418567" y="4787416"/>
            <a:ext cx="3268233" cy="2017113"/>
          </a:xfrm>
          <a:prstGeom prst="rect">
            <a:avLst/>
          </a:prstGeom>
        </p:spPr>
      </p:pic>
    </p:spTree>
    <p:extLst>
      <p:ext uri="{BB962C8B-B14F-4D97-AF65-F5344CB8AC3E}">
        <p14:creationId xmlns:p14="http://schemas.microsoft.com/office/powerpoint/2010/main" xmlns="" val="30482016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Interest Rate Risk</a:t>
            </a:r>
          </a:p>
        </p:txBody>
      </p:sp>
      <p:sp>
        <p:nvSpPr>
          <p:cNvPr id="3" name="Content Placeholder 2"/>
          <p:cNvSpPr>
            <a:spLocks noGrp="1"/>
          </p:cNvSpPr>
          <p:nvPr>
            <p:ph idx="1"/>
          </p:nvPr>
        </p:nvSpPr>
        <p:spPr>
          <a:xfrm>
            <a:off x="457199" y="1316490"/>
            <a:ext cx="8229601" cy="4525963"/>
          </a:xfrm>
        </p:spPr>
        <p:txBody>
          <a:bodyPr>
            <a:normAutofit lnSpcReduction="10000"/>
          </a:bodyPr>
          <a:lstStyle/>
          <a:p>
            <a:r>
              <a:rPr lang="en-US" dirty="0" smtClean="0"/>
              <a:t>High leverage, </a:t>
            </a:r>
            <a:r>
              <a:rPr lang="en-US" dirty="0"/>
              <a:t>h</a:t>
            </a:r>
            <a:r>
              <a:rPr lang="en-US" dirty="0" smtClean="0"/>
              <a:t>igh </a:t>
            </a:r>
            <a:r>
              <a:rPr lang="en-US" smtClean="0"/>
              <a:t>debt ($200 billion)</a:t>
            </a:r>
            <a:endParaRPr lang="en-US" dirty="0" smtClean="0"/>
          </a:p>
          <a:p>
            <a:r>
              <a:rPr lang="en-US" dirty="0"/>
              <a:t>Interest rate fluctuations on interest income generating assets and interest expense incurred on interest bearing liabilities impact the earnings of the company. </a:t>
            </a:r>
          </a:p>
          <a:p>
            <a:pPr lvl="1"/>
            <a:r>
              <a:rPr lang="en-US" dirty="0"/>
              <a:t>Interest rate </a:t>
            </a:r>
            <a:r>
              <a:rPr lang="en-US" dirty="0" smtClean="0"/>
              <a:t>swaps</a:t>
            </a:r>
            <a:endParaRPr lang="en-US" dirty="0"/>
          </a:p>
          <a:p>
            <a:pPr lvl="1"/>
            <a:r>
              <a:rPr lang="en-US" dirty="0"/>
              <a:t>Forward rate agreements </a:t>
            </a:r>
          </a:p>
          <a:p>
            <a:pPr lvl="1"/>
            <a:r>
              <a:rPr lang="en-US" dirty="0" smtClean="0"/>
              <a:t>Options</a:t>
            </a:r>
          </a:p>
          <a:p>
            <a:pPr lvl="1"/>
            <a:r>
              <a:rPr lang="en-US" dirty="0" smtClean="0"/>
              <a:t>Interest rate caps</a:t>
            </a:r>
            <a:endParaRPr lang="en-US" dirty="0"/>
          </a:p>
          <a:p>
            <a:endParaRPr lang="en-US" dirty="0" smtClean="0"/>
          </a:p>
          <a:p>
            <a:pPr marL="0" indent="0">
              <a:buNone/>
            </a:pPr>
            <a:endParaRPr lang="en-US" dirty="0" smtClean="0"/>
          </a:p>
          <a:p>
            <a:pPr lvl="1"/>
            <a:endParaRPr lang="en-US" dirty="0" smtClean="0"/>
          </a:p>
          <a:p>
            <a:endParaRPr lang="en-US" dirty="0"/>
          </a:p>
        </p:txBody>
      </p:sp>
      <p:pic>
        <p:nvPicPr>
          <p:cNvPr id="4" name="Picture 3" descr="airline-81.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639960" y="3296714"/>
            <a:ext cx="2337260" cy="3497147"/>
          </a:xfrm>
          <a:prstGeom prst="rect">
            <a:avLst/>
          </a:prstGeom>
        </p:spPr>
      </p:pic>
    </p:spTree>
    <p:extLst>
      <p:ext uri="{BB962C8B-B14F-4D97-AF65-F5344CB8AC3E}">
        <p14:creationId xmlns:p14="http://schemas.microsoft.com/office/powerpoint/2010/main" xmlns="" val="32224426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Currency Exchange Risk</a:t>
            </a:r>
            <a:endParaRPr lang="en-US" dirty="0"/>
          </a:p>
        </p:txBody>
      </p:sp>
      <p:sp>
        <p:nvSpPr>
          <p:cNvPr id="3" name="Content Placeholder 2"/>
          <p:cNvSpPr>
            <a:spLocks noGrp="1"/>
          </p:cNvSpPr>
          <p:nvPr>
            <p:ph idx="1"/>
          </p:nvPr>
        </p:nvSpPr>
        <p:spPr>
          <a:xfrm>
            <a:off x="513502" y="1417638"/>
            <a:ext cx="8229600" cy="3926872"/>
          </a:xfrm>
        </p:spPr>
        <p:txBody>
          <a:bodyPr>
            <a:normAutofit lnSpcReduction="10000"/>
          </a:bodyPr>
          <a:lstStyle/>
          <a:p>
            <a:r>
              <a:rPr lang="en-US" dirty="0" smtClean="0"/>
              <a:t>Revenues and expenses </a:t>
            </a:r>
          </a:p>
          <a:p>
            <a:r>
              <a:rPr lang="en-US" dirty="0" smtClean="0"/>
              <a:t>Borrowings </a:t>
            </a:r>
          </a:p>
          <a:p>
            <a:r>
              <a:rPr lang="en-US" dirty="0" smtClean="0"/>
              <a:t>Tourism demand</a:t>
            </a:r>
          </a:p>
          <a:p>
            <a:pPr>
              <a:buNone/>
            </a:pPr>
            <a:endParaRPr lang="en-US" dirty="0" smtClean="0"/>
          </a:p>
          <a:p>
            <a:pPr>
              <a:buFont typeface="Courier New" pitchFamily="49" charset="0"/>
              <a:buChar char="o"/>
            </a:pPr>
            <a:r>
              <a:rPr lang="en-US" dirty="0" smtClean="0"/>
              <a:t>Forward contracts </a:t>
            </a:r>
          </a:p>
          <a:p>
            <a:pPr>
              <a:buFont typeface="Courier New" pitchFamily="49" charset="0"/>
              <a:buChar char="o"/>
            </a:pPr>
            <a:r>
              <a:rPr lang="en-US" dirty="0" smtClean="0"/>
              <a:t>Currency </a:t>
            </a:r>
            <a:r>
              <a:rPr lang="en-US" dirty="0"/>
              <a:t>options </a:t>
            </a:r>
            <a:endParaRPr lang="en-US" dirty="0" smtClean="0"/>
          </a:p>
          <a:p>
            <a:pPr>
              <a:buFont typeface="Courier New" pitchFamily="49" charset="0"/>
              <a:buChar char="o"/>
            </a:pPr>
            <a:r>
              <a:rPr lang="en-US" dirty="0" smtClean="0"/>
              <a:t>Currency swaps</a:t>
            </a:r>
            <a:endParaRPr lang="en-US" dirty="0"/>
          </a:p>
        </p:txBody>
      </p:sp>
      <p:pic>
        <p:nvPicPr>
          <p:cNvPr id="4" name="Picture 3" descr="Screen shot 2011-03-11 at 10.51.34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170161" y="2237257"/>
            <a:ext cx="3973839" cy="4620743"/>
          </a:xfrm>
          <a:prstGeom prst="rect">
            <a:avLst/>
          </a:prstGeom>
        </p:spPr>
      </p:pic>
    </p:spTree>
    <p:extLst>
      <p:ext uri="{BB962C8B-B14F-4D97-AF65-F5344CB8AC3E}">
        <p14:creationId xmlns:p14="http://schemas.microsoft.com/office/powerpoint/2010/main" xmlns="" val="11729601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Risks</a:t>
            </a:r>
            <a:endParaRPr lang="en-US" dirty="0"/>
          </a:p>
        </p:txBody>
      </p:sp>
      <p:sp>
        <p:nvSpPr>
          <p:cNvPr id="3" name="Content Placeholder 2"/>
          <p:cNvSpPr>
            <a:spLocks noGrp="1"/>
          </p:cNvSpPr>
          <p:nvPr>
            <p:ph idx="1"/>
          </p:nvPr>
        </p:nvSpPr>
        <p:spPr>
          <a:xfrm>
            <a:off x="457200" y="1326482"/>
            <a:ext cx="8229600" cy="3261029"/>
          </a:xfrm>
        </p:spPr>
        <p:txBody>
          <a:bodyPr>
            <a:normAutofit lnSpcReduction="10000"/>
          </a:bodyPr>
          <a:lstStyle/>
          <a:p>
            <a:r>
              <a:rPr lang="en-US" dirty="0" smtClean="0"/>
              <a:t>Threat </a:t>
            </a:r>
            <a:r>
              <a:rPr lang="en-US" dirty="0"/>
              <a:t>of terrorist </a:t>
            </a:r>
            <a:r>
              <a:rPr lang="en-US" dirty="0" smtClean="0"/>
              <a:t>attacks</a:t>
            </a:r>
          </a:p>
          <a:p>
            <a:r>
              <a:rPr lang="en-US" dirty="0"/>
              <a:t>E</a:t>
            </a:r>
            <a:r>
              <a:rPr lang="en-US" dirty="0" smtClean="0"/>
              <a:t>conomical instability</a:t>
            </a:r>
          </a:p>
          <a:p>
            <a:r>
              <a:rPr lang="en-US" dirty="0" smtClean="0"/>
              <a:t>Political </a:t>
            </a:r>
            <a:r>
              <a:rPr lang="en-US" dirty="0"/>
              <a:t>instability </a:t>
            </a:r>
            <a:endParaRPr lang="en-US" dirty="0" smtClean="0"/>
          </a:p>
          <a:p>
            <a:r>
              <a:rPr lang="en-US" dirty="0" smtClean="0"/>
              <a:t>Natural disasters </a:t>
            </a:r>
          </a:p>
          <a:p>
            <a:r>
              <a:rPr lang="en-US" dirty="0"/>
              <a:t>Credit risk</a:t>
            </a:r>
          </a:p>
          <a:p>
            <a:r>
              <a:rPr lang="en-US" dirty="0" smtClean="0"/>
              <a:t>Tourism</a:t>
            </a:r>
          </a:p>
          <a:p>
            <a:endParaRPr lang="en-US" dirty="0"/>
          </a:p>
        </p:txBody>
      </p:sp>
      <p:pic>
        <p:nvPicPr>
          <p:cNvPr id="5" name="Picture 4" descr="PlaneParallelSmaller.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964858" y="3624728"/>
            <a:ext cx="6179142" cy="3233272"/>
          </a:xfrm>
          <a:prstGeom prst="rect">
            <a:avLst/>
          </a:prstGeom>
        </p:spPr>
      </p:pic>
    </p:spTree>
    <p:extLst>
      <p:ext uri="{BB962C8B-B14F-4D97-AF65-F5344CB8AC3E}">
        <p14:creationId xmlns:p14="http://schemas.microsoft.com/office/powerpoint/2010/main" xmlns="" val="2734742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50" y="911795"/>
            <a:ext cx="7772400" cy="1470025"/>
          </a:xfrm>
        </p:spPr>
        <p:txBody>
          <a:bodyPr/>
          <a:lstStyle/>
          <a:p>
            <a:r>
              <a:rPr lang="en-CA" dirty="0" smtClean="0"/>
              <a:t>Singapore Airlines</a:t>
            </a:r>
            <a:br>
              <a:rPr lang="en-CA" dirty="0" smtClean="0"/>
            </a:br>
            <a:endParaRPr lang="en-CA" dirty="0"/>
          </a:p>
        </p:txBody>
      </p:sp>
      <p:sp>
        <p:nvSpPr>
          <p:cNvPr id="3" name="Subtitle 2"/>
          <p:cNvSpPr>
            <a:spLocks noGrp="1"/>
          </p:cNvSpPr>
          <p:nvPr>
            <p:ph type="subTitle" idx="1"/>
          </p:nvPr>
        </p:nvSpPr>
        <p:spPr>
          <a:xfrm>
            <a:off x="1268967" y="2197150"/>
            <a:ext cx="6813418" cy="1048254"/>
          </a:xfrm>
        </p:spPr>
        <p:txBody>
          <a:bodyPr/>
          <a:lstStyle/>
          <a:p>
            <a:r>
              <a:rPr lang="en-CA" dirty="0" smtClean="0">
                <a:solidFill>
                  <a:schemeClr val="tx1"/>
                </a:solidFill>
              </a:rPr>
              <a:t>Risk Management and Derivatives use</a:t>
            </a:r>
          </a:p>
          <a:p>
            <a:endParaRPr lang="en-CA" dirty="0" smtClean="0"/>
          </a:p>
          <a:p>
            <a:endParaRPr lang="en-CA" dirty="0"/>
          </a:p>
        </p:txBody>
      </p:sp>
    </p:spTree>
    <p:extLst>
      <p:ext uri="{BB962C8B-B14F-4D97-AF65-F5344CB8AC3E}">
        <p14:creationId xmlns:p14="http://schemas.microsoft.com/office/powerpoint/2010/main" xmlns="" val="22139260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Agenda</a:t>
            </a:r>
            <a:endParaRPr lang="en-CA" dirty="0"/>
          </a:p>
        </p:txBody>
      </p:sp>
      <p:sp>
        <p:nvSpPr>
          <p:cNvPr id="3" name="Content Placeholder 2"/>
          <p:cNvSpPr>
            <a:spLocks noGrp="1"/>
          </p:cNvSpPr>
          <p:nvPr>
            <p:ph idx="1"/>
          </p:nvPr>
        </p:nvSpPr>
        <p:spPr/>
        <p:txBody>
          <a:bodyPr/>
          <a:lstStyle/>
          <a:p>
            <a:pPr marL="0" indent="0">
              <a:buNone/>
            </a:pPr>
            <a:endParaRPr lang="en-CA" dirty="0"/>
          </a:p>
          <a:p>
            <a:r>
              <a:rPr lang="en-CA" dirty="0" smtClean="0"/>
              <a:t>Company Overview</a:t>
            </a:r>
          </a:p>
          <a:p>
            <a:r>
              <a:rPr lang="en-CA" dirty="0" smtClean="0"/>
              <a:t>Major Risk Factors</a:t>
            </a:r>
          </a:p>
          <a:p>
            <a:r>
              <a:rPr lang="en-CA" dirty="0" smtClean="0"/>
              <a:t>Financials</a:t>
            </a:r>
          </a:p>
          <a:p>
            <a:r>
              <a:rPr lang="en-CA" dirty="0" smtClean="0"/>
              <a:t>Hedging Strategy</a:t>
            </a:r>
          </a:p>
          <a:p>
            <a:endParaRPr lang="en-CA" dirty="0"/>
          </a:p>
        </p:txBody>
      </p:sp>
      <p:pic>
        <p:nvPicPr>
          <p:cNvPr id="5" name="Picture 4" descr="singapore_airlines_norm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922470" y="1600200"/>
            <a:ext cx="3611627" cy="4525963"/>
          </a:xfrm>
          <a:prstGeom prst="rect">
            <a:avLst/>
          </a:prstGeom>
        </p:spPr>
      </p:pic>
    </p:spTree>
    <p:extLst>
      <p:ext uri="{BB962C8B-B14F-4D97-AF65-F5344CB8AC3E}">
        <p14:creationId xmlns:p14="http://schemas.microsoft.com/office/powerpoint/2010/main" xmlns="" val="29591544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History</a:t>
            </a:r>
            <a:endParaRPr lang="en-CA" dirty="0"/>
          </a:p>
        </p:txBody>
      </p:sp>
      <p:sp>
        <p:nvSpPr>
          <p:cNvPr id="3" name="Content Placeholder 2"/>
          <p:cNvSpPr>
            <a:spLocks noGrp="1"/>
          </p:cNvSpPr>
          <p:nvPr>
            <p:ph idx="1"/>
          </p:nvPr>
        </p:nvSpPr>
        <p:spPr/>
        <p:txBody>
          <a:bodyPr>
            <a:normAutofit/>
          </a:bodyPr>
          <a:lstStyle/>
          <a:p>
            <a:pPr fontAlgn="t">
              <a:buNone/>
            </a:pPr>
            <a:endParaRPr lang="en-CA" dirty="0"/>
          </a:p>
          <a:p>
            <a:pPr fontAlgn="t"/>
            <a:r>
              <a:rPr lang="en-CA" b="1" dirty="0"/>
              <a:t>Singapore Airlines Mission Statement</a:t>
            </a:r>
            <a:r>
              <a:rPr lang="en-CA" dirty="0"/>
              <a:t/>
            </a:r>
            <a:br>
              <a:rPr lang="en-CA" dirty="0"/>
            </a:br>
            <a:r>
              <a:rPr lang="en-CA" dirty="0"/>
              <a:t/>
            </a:r>
            <a:br>
              <a:rPr lang="en-CA" dirty="0"/>
            </a:br>
            <a:r>
              <a:rPr lang="en-CA" dirty="0"/>
              <a:t>"Singapore Airlines is a global company dedicated to providing air transportation services of the highest quality and to maximising returns for the benefit of its shareholders and employees" </a:t>
            </a:r>
          </a:p>
          <a:p>
            <a:endParaRPr lang="en-CA" dirty="0"/>
          </a:p>
        </p:txBody>
      </p:sp>
    </p:spTree>
    <p:extLst>
      <p:ext uri="{BB962C8B-B14F-4D97-AF65-F5344CB8AC3E}">
        <p14:creationId xmlns:p14="http://schemas.microsoft.com/office/powerpoint/2010/main" xmlns="" val="36365266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Singapore Business Model</a:t>
            </a:r>
            <a:endParaRPr lang="en-CA" dirty="0"/>
          </a:p>
        </p:txBody>
      </p:sp>
      <p:sp>
        <p:nvSpPr>
          <p:cNvPr id="3" name="Content Placeholder 2"/>
          <p:cNvSpPr>
            <a:spLocks noGrp="1"/>
          </p:cNvSpPr>
          <p:nvPr>
            <p:ph idx="1"/>
          </p:nvPr>
        </p:nvSpPr>
        <p:spPr/>
        <p:txBody>
          <a:bodyPr>
            <a:normAutofit/>
          </a:bodyPr>
          <a:lstStyle/>
          <a:p>
            <a:r>
              <a:rPr lang="en-CA" dirty="0" smtClean="0"/>
              <a:t>Not a low cost carrier</a:t>
            </a:r>
          </a:p>
          <a:p>
            <a:r>
              <a:rPr lang="en-CA" dirty="0" smtClean="0"/>
              <a:t>Extensive First Class</a:t>
            </a:r>
          </a:p>
          <a:p>
            <a:r>
              <a:rPr lang="en-CA" dirty="0" smtClean="0"/>
              <a:t>Extensive Business Class</a:t>
            </a:r>
          </a:p>
          <a:p>
            <a:r>
              <a:rPr lang="en-CA" dirty="0" smtClean="0"/>
              <a:t>“Young Fleet”</a:t>
            </a:r>
          </a:p>
          <a:p>
            <a:r>
              <a:rPr lang="en-CA" dirty="0"/>
              <a:t>F</a:t>
            </a:r>
            <a:r>
              <a:rPr lang="en-CA" dirty="0" smtClean="0"/>
              <a:t>ares will go up from October 1 by as much as $200 for an economy seat and up to $1,000 more for a premium ticket. </a:t>
            </a:r>
          </a:p>
        </p:txBody>
      </p:sp>
    </p:spTree>
    <p:extLst>
      <p:ext uri="{BB962C8B-B14F-4D97-AF65-F5344CB8AC3E}">
        <p14:creationId xmlns:p14="http://schemas.microsoft.com/office/powerpoint/2010/main" xmlns="" val="2397211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From Inception to Today</a:t>
            </a:r>
            <a:endParaRPr lang="en-CA" dirty="0"/>
          </a:p>
        </p:txBody>
      </p:sp>
      <p:sp>
        <p:nvSpPr>
          <p:cNvPr id="3" name="Content Placeholder 2"/>
          <p:cNvSpPr>
            <a:spLocks noGrp="1"/>
          </p:cNvSpPr>
          <p:nvPr>
            <p:ph idx="1"/>
          </p:nvPr>
        </p:nvSpPr>
        <p:spPr/>
        <p:txBody>
          <a:bodyPr>
            <a:normAutofit fontScale="77500" lnSpcReduction="20000"/>
          </a:bodyPr>
          <a:lstStyle/>
          <a:p>
            <a:r>
              <a:rPr lang="en-CA" dirty="0" smtClean="0"/>
              <a:t>1 May 1947, Malayan Airways  first flight. </a:t>
            </a:r>
          </a:p>
          <a:p>
            <a:endParaRPr lang="en-CA" dirty="0"/>
          </a:p>
          <a:p>
            <a:r>
              <a:rPr lang="en-CA" dirty="0" smtClean="0"/>
              <a:t>Over the next two decades, the Airline steadily acquired more planes. </a:t>
            </a:r>
          </a:p>
          <a:p>
            <a:endParaRPr lang="en-CA" dirty="0"/>
          </a:p>
          <a:p>
            <a:r>
              <a:rPr lang="en-CA" dirty="0" smtClean="0"/>
              <a:t>16 September 1963, the Federation of Malaysia was born and the Airline became known as Malaysian Airways. </a:t>
            </a:r>
          </a:p>
          <a:p>
            <a:endParaRPr lang="en-CA" dirty="0"/>
          </a:p>
          <a:p>
            <a:r>
              <a:rPr lang="en-CA" dirty="0" smtClean="0"/>
              <a:t>In May 1966, it became Malaysia-Singapore Airlines. </a:t>
            </a:r>
            <a:br>
              <a:rPr lang="en-CA" dirty="0" smtClean="0"/>
            </a:br>
            <a:endParaRPr lang="en-CA" dirty="0" smtClean="0"/>
          </a:p>
          <a:p>
            <a:r>
              <a:rPr lang="en-CA" dirty="0" smtClean="0"/>
              <a:t>1972, Malaysia-Singapore Airlines split up to become two entities - Singapore Airlines and Malaysian Airline System</a:t>
            </a:r>
            <a:endParaRPr lang="en-CA" dirty="0"/>
          </a:p>
        </p:txBody>
      </p:sp>
    </p:spTree>
    <p:extLst>
      <p:ext uri="{BB962C8B-B14F-4D97-AF65-F5344CB8AC3E}">
        <p14:creationId xmlns:p14="http://schemas.microsoft.com/office/powerpoint/2010/main" xmlns="" val="377121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www.singaporeair.com/saa/en_UK/images/company_info/landing/ci_sias_siggirl_lg.jpg"/>
          <p:cNvPicPr>
            <a:picLocks noChangeAspect="1" noChangeArrowheads="1"/>
          </p:cNvPicPr>
          <p:nvPr/>
        </p:nvPicPr>
        <p:blipFill>
          <a:blip r:embed="rId2" cstate="print">
            <a:lum bright="40000"/>
          </a:blip>
          <a:srcRect/>
          <a:stretch>
            <a:fillRect/>
          </a:stretch>
        </p:blipFill>
        <p:spPr bwMode="auto">
          <a:xfrm>
            <a:off x="611560" y="1268760"/>
            <a:ext cx="7632848" cy="5267151"/>
          </a:xfrm>
          <a:prstGeom prst="rect">
            <a:avLst/>
          </a:prstGeom>
          <a:noFill/>
        </p:spPr>
      </p:pic>
      <p:sp>
        <p:nvSpPr>
          <p:cNvPr id="2" name="Title 1"/>
          <p:cNvSpPr>
            <a:spLocks noGrp="1"/>
          </p:cNvSpPr>
          <p:nvPr>
            <p:ph type="title"/>
          </p:nvPr>
        </p:nvSpPr>
        <p:spPr/>
        <p:txBody>
          <a:bodyPr/>
          <a:lstStyle/>
          <a:p>
            <a:r>
              <a:rPr lang="en-CA" b="1" dirty="0" smtClean="0"/>
              <a:t>The Singapore Girl</a:t>
            </a:r>
            <a:endParaRPr lang="en-CA" dirty="0"/>
          </a:p>
        </p:txBody>
      </p:sp>
      <p:sp>
        <p:nvSpPr>
          <p:cNvPr id="3" name="Content Placeholder 2"/>
          <p:cNvSpPr>
            <a:spLocks noGrp="1"/>
          </p:cNvSpPr>
          <p:nvPr>
            <p:ph idx="1"/>
          </p:nvPr>
        </p:nvSpPr>
        <p:spPr>
          <a:xfrm>
            <a:off x="323528" y="1484784"/>
            <a:ext cx="8229600" cy="4525963"/>
          </a:xfrm>
        </p:spPr>
        <p:txBody>
          <a:bodyPr/>
          <a:lstStyle/>
          <a:p>
            <a:pPr fontAlgn="t">
              <a:buNone/>
            </a:pPr>
            <a:endParaRPr lang="en-CA" b="1" dirty="0" smtClean="0"/>
          </a:p>
          <a:p>
            <a:pPr fontAlgn="t"/>
            <a:r>
              <a:rPr lang="en-CA" dirty="0" smtClean="0"/>
              <a:t>1968, </a:t>
            </a:r>
          </a:p>
          <a:p>
            <a:pPr fontAlgn="t"/>
            <a:r>
              <a:rPr lang="en-CA" dirty="0" smtClean="0"/>
              <a:t>The sarong kebaya uniform designed by French couturier Pierre Balmain was introduced and the internationally recognized image of the Singapore Girl debuted.</a:t>
            </a:r>
            <a:br>
              <a:rPr lang="en-CA" dirty="0" smtClean="0"/>
            </a:br>
            <a:r>
              <a:rPr lang="en-CA" dirty="0" smtClean="0"/>
              <a:t/>
            </a:r>
            <a:br>
              <a:rPr lang="en-CA" dirty="0" smtClean="0"/>
            </a:br>
            <a:endParaRPr lang="en-CA" dirty="0" smtClean="0"/>
          </a:p>
          <a:p>
            <a:pPr fontAlgn="t"/>
            <a:endParaRPr lang="en-CA" dirty="0" smtClean="0"/>
          </a:p>
          <a:p>
            <a:endParaRPr lang="en-CA" dirty="0"/>
          </a:p>
        </p:txBody>
      </p:sp>
    </p:spTree>
    <p:extLst>
      <p:ext uri="{BB962C8B-B14F-4D97-AF65-F5344CB8AC3E}">
        <p14:creationId xmlns:p14="http://schemas.microsoft.com/office/powerpoint/2010/main" xmlns="" val="511635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9266" y="398009"/>
            <a:ext cx="6285106" cy="1051076"/>
          </a:xfrm>
        </p:spPr>
        <p:txBody>
          <a:bodyPr>
            <a:normAutofit fontScale="90000"/>
          </a:bodyPr>
          <a:lstStyle/>
          <a:p>
            <a:r>
              <a:rPr lang="en-US" dirty="0"/>
              <a:t>The Global Airlines Industry </a:t>
            </a:r>
          </a:p>
        </p:txBody>
      </p:sp>
      <p:sp>
        <p:nvSpPr>
          <p:cNvPr id="6" name="Content Placeholder 2"/>
          <p:cNvSpPr txBox="1">
            <a:spLocks/>
          </p:cNvSpPr>
          <p:nvPr/>
        </p:nvSpPr>
        <p:spPr>
          <a:xfrm>
            <a:off x="457200" y="2454610"/>
            <a:ext cx="8229600" cy="30879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The global airlines industry provides: </a:t>
            </a:r>
          </a:p>
          <a:p>
            <a:pPr lvl="1"/>
            <a:r>
              <a:rPr lang="en-US" dirty="0" smtClean="0"/>
              <a:t>Air transportation of passengers, mail, and cargo over regular routes and on schedules;</a:t>
            </a:r>
          </a:p>
          <a:p>
            <a:pPr lvl="1"/>
            <a:r>
              <a:rPr lang="en-US" dirty="0" smtClean="0"/>
              <a:t>Services include any flights that either end or originate internationally</a:t>
            </a:r>
          </a:p>
        </p:txBody>
      </p:sp>
    </p:spTree>
    <p:extLst>
      <p:ext uri="{BB962C8B-B14F-4D97-AF65-F5344CB8AC3E}">
        <p14:creationId xmlns:p14="http://schemas.microsoft.com/office/powerpoint/2010/main" xmlns="" val="21431552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4" name="Picture 4" descr="8_mapa_ampliado"/>
          <p:cNvPicPr>
            <a:picLocks noGrp="1" noChangeAspect="1" noChangeArrowheads="1"/>
          </p:cNvPicPr>
          <p:nvPr>
            <p:ph idx="1"/>
          </p:nvPr>
        </p:nvPicPr>
        <p:blipFill>
          <a:blip r:embed="rId2" cstate="print"/>
          <a:srcRect/>
          <a:stretch>
            <a:fillRect/>
          </a:stretch>
        </p:blipFill>
        <p:spPr bwMode="auto">
          <a:xfrm>
            <a:off x="611560" y="188640"/>
            <a:ext cx="7911790" cy="6317733"/>
          </a:xfrm>
          <a:prstGeom prst="rect">
            <a:avLst/>
          </a:prstGeom>
          <a:noFill/>
          <a:ln w="9525">
            <a:noFill/>
            <a:miter lim="800000"/>
            <a:headEnd/>
            <a:tailEnd/>
          </a:ln>
        </p:spPr>
      </p:pic>
    </p:spTree>
    <p:extLst>
      <p:ext uri="{BB962C8B-B14F-4D97-AF65-F5344CB8AC3E}">
        <p14:creationId xmlns:p14="http://schemas.microsoft.com/office/powerpoint/2010/main" xmlns="" val="961308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b="1" dirty="0" smtClean="0"/>
              <a:t>Singapore Airlines' Passenger Fleet</a:t>
            </a:r>
            <a:endParaRPr lang="en-CA" dirty="0"/>
          </a:p>
        </p:txBody>
      </p:sp>
      <p:pic>
        <p:nvPicPr>
          <p:cNvPr id="7171" name="Picture 3"/>
          <p:cNvPicPr>
            <a:picLocks noGrp="1" noChangeAspect="1" noChangeArrowheads="1"/>
          </p:cNvPicPr>
          <p:nvPr>
            <p:ph idx="1"/>
          </p:nvPr>
        </p:nvPicPr>
        <p:blipFill>
          <a:blip r:embed="rId2" cstate="print"/>
          <a:srcRect/>
          <a:stretch>
            <a:fillRect/>
          </a:stretch>
        </p:blipFill>
        <p:spPr bwMode="auto">
          <a:xfrm>
            <a:off x="1547664" y="2204864"/>
            <a:ext cx="7075135" cy="4298255"/>
          </a:xfrm>
          <a:prstGeom prst="rect">
            <a:avLst/>
          </a:prstGeom>
          <a:noFill/>
          <a:ln w="9525">
            <a:noFill/>
            <a:miter lim="800000"/>
            <a:headEnd/>
            <a:tailEnd/>
          </a:ln>
          <a:effectLst/>
        </p:spPr>
      </p:pic>
      <p:graphicFrame>
        <p:nvGraphicFramePr>
          <p:cNvPr id="8" name="Table 7"/>
          <p:cNvGraphicFramePr>
            <a:graphicFrameLocks noGrp="1"/>
          </p:cNvGraphicFramePr>
          <p:nvPr/>
        </p:nvGraphicFramePr>
        <p:xfrm>
          <a:off x="1714500" y="3154680"/>
          <a:ext cx="5715000" cy="548640"/>
        </p:xfrm>
        <a:graphic>
          <a:graphicData uri="http://schemas.openxmlformats.org/drawingml/2006/table">
            <a:tbl>
              <a:tblPr/>
              <a:tblGrid>
                <a:gridCol w="5715000"/>
              </a:tblGrid>
              <a:tr h="0">
                <a:tc>
                  <a:txBody>
                    <a:bodyPr/>
                    <a:lstStyle/>
                    <a:p>
                      <a:endParaRPr lang="en-CA" dirty="0"/>
                    </a:p>
                  </a:txBody>
                  <a:tcPr marL="0" marR="0" marT="0" marB="0" anchor="ctr">
                    <a:lnL>
                      <a:noFill/>
                    </a:lnL>
                    <a:lnR>
                      <a:noFill/>
                    </a:lnR>
                    <a:lnT>
                      <a:noFill/>
                    </a:lnT>
                    <a:lnB>
                      <a:noFill/>
                    </a:lnB>
                  </a:tcPr>
                </a:tc>
              </a:tr>
              <a:tr h="0">
                <a:tc>
                  <a:txBody>
                    <a:bodyPr/>
                    <a:lstStyle/>
                    <a:p>
                      <a:endParaRPr lang="en-CA" dirty="0">
                        <a:solidFill>
                          <a:srgbClr val="333333"/>
                        </a:solidFill>
                        <a:latin typeface="arial"/>
                      </a:endParaRPr>
                    </a:p>
                  </a:txBody>
                  <a:tcPr marL="0" marR="0" marT="0" marB="0">
                    <a:lnL>
                      <a:noFill/>
                    </a:lnL>
                    <a:lnR>
                      <a:noFill/>
                    </a:lnR>
                    <a:lnT>
                      <a:noFill/>
                    </a:lnT>
                    <a:lnB>
                      <a:noFill/>
                    </a:lnB>
                  </a:tcPr>
                </a:tc>
              </a:tr>
            </a:tbl>
          </a:graphicData>
        </a:graphic>
      </p:graphicFrame>
      <p:pic>
        <p:nvPicPr>
          <p:cNvPr id="7173" name="Picture 5" descr="http://www.singaporeair.com/saa/en_UK/images/company_info/eot/fleet_info/77W/773ER.jpg"/>
          <p:cNvPicPr>
            <a:picLocks noChangeAspect="1" noChangeArrowheads="1"/>
          </p:cNvPicPr>
          <p:nvPr/>
        </p:nvPicPr>
        <p:blipFill>
          <a:blip r:embed="rId3" cstate="print"/>
          <a:srcRect/>
          <a:stretch>
            <a:fillRect/>
          </a:stretch>
        </p:blipFill>
        <p:spPr bwMode="auto">
          <a:xfrm>
            <a:off x="179512" y="1124744"/>
            <a:ext cx="1428750" cy="1066801"/>
          </a:xfrm>
          <a:prstGeom prst="rect">
            <a:avLst/>
          </a:prstGeom>
          <a:noFill/>
        </p:spPr>
      </p:pic>
    </p:spTree>
    <p:extLst>
      <p:ext uri="{BB962C8B-B14F-4D97-AF65-F5344CB8AC3E}">
        <p14:creationId xmlns:p14="http://schemas.microsoft.com/office/powerpoint/2010/main" xmlns="" val="2990289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41986" name="Picture 2"/>
          <p:cNvPicPr>
            <a:picLocks noChangeAspect="1" noChangeArrowheads="1"/>
          </p:cNvPicPr>
          <p:nvPr/>
        </p:nvPicPr>
        <p:blipFill>
          <a:blip r:embed="rId2" cstate="print"/>
          <a:srcRect/>
          <a:stretch>
            <a:fillRect/>
          </a:stretch>
        </p:blipFill>
        <p:spPr bwMode="auto">
          <a:xfrm>
            <a:off x="1259632" y="260648"/>
            <a:ext cx="6192688" cy="6398272"/>
          </a:xfrm>
          <a:prstGeom prst="rect">
            <a:avLst/>
          </a:prstGeom>
          <a:noFill/>
          <a:ln w="9525">
            <a:noFill/>
            <a:miter lim="800000"/>
            <a:headEnd/>
            <a:tailEnd/>
          </a:ln>
        </p:spPr>
      </p:pic>
      <p:sp>
        <p:nvSpPr>
          <p:cNvPr id="3" name="Content Placeholder 2"/>
          <p:cNvSpPr>
            <a:spLocks noGrp="1"/>
          </p:cNvSpPr>
          <p:nvPr>
            <p:ph idx="1"/>
          </p:nvPr>
        </p:nvSpPr>
        <p:spPr/>
        <p:txBody>
          <a:bodyPr>
            <a:normAutofit lnSpcReduction="10000"/>
          </a:bodyPr>
          <a:lstStyle/>
          <a:p>
            <a:pPr>
              <a:buNone/>
            </a:pPr>
            <a:endParaRPr lang="en-CA" dirty="0"/>
          </a:p>
          <a:p>
            <a:pPr>
              <a:buNone/>
            </a:pPr>
            <a:endParaRPr lang="en-CA" dirty="0" smtClean="0"/>
          </a:p>
          <a:p>
            <a:pPr>
              <a:buNone/>
            </a:pPr>
            <a:endParaRPr lang="en-CA" dirty="0"/>
          </a:p>
          <a:p>
            <a:pPr>
              <a:buNone/>
            </a:pPr>
            <a:endParaRPr lang="en-CA" dirty="0" smtClean="0"/>
          </a:p>
          <a:p>
            <a:pPr>
              <a:buNone/>
            </a:pPr>
            <a:endParaRPr lang="en-CA" dirty="0"/>
          </a:p>
          <a:p>
            <a:pPr>
              <a:buNone/>
            </a:pPr>
            <a:endParaRPr lang="en-CA" dirty="0" smtClean="0"/>
          </a:p>
          <a:p>
            <a:pPr>
              <a:buNone/>
            </a:pPr>
            <a:r>
              <a:rPr lang="en-CA" dirty="0" smtClean="0"/>
              <a:t>SIA Group of Companies</a:t>
            </a:r>
            <a:br>
              <a:rPr lang="en-CA" dirty="0" smtClean="0"/>
            </a:br>
            <a:r>
              <a:rPr lang="en-CA" dirty="0" smtClean="0"/>
              <a:t>As At Mar 31 2010</a:t>
            </a:r>
            <a:endParaRPr lang="en-CA" dirty="0"/>
          </a:p>
        </p:txBody>
      </p:sp>
    </p:spTree>
    <p:extLst>
      <p:ext uri="{BB962C8B-B14F-4D97-AF65-F5344CB8AC3E}">
        <p14:creationId xmlns:p14="http://schemas.microsoft.com/office/powerpoint/2010/main" xmlns="" val="33245412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SIA Group</a:t>
            </a:r>
            <a:endParaRPr lang="en-CA" dirty="0"/>
          </a:p>
        </p:txBody>
      </p:sp>
      <p:sp>
        <p:nvSpPr>
          <p:cNvPr id="5" name="Content Placeholder 4"/>
          <p:cNvSpPr>
            <a:spLocks noGrp="1"/>
          </p:cNvSpPr>
          <p:nvPr>
            <p:ph idx="1"/>
          </p:nvPr>
        </p:nvSpPr>
        <p:spPr/>
        <p:txBody>
          <a:bodyPr>
            <a:normAutofit/>
          </a:bodyPr>
          <a:lstStyle/>
          <a:p>
            <a:r>
              <a:rPr lang="en-CA" dirty="0" smtClean="0"/>
              <a:t>Suffice it to say, SIA has many Subsidiaries</a:t>
            </a:r>
          </a:p>
          <a:p>
            <a:r>
              <a:rPr lang="en-CA" dirty="0" smtClean="0"/>
              <a:t>22 Active </a:t>
            </a:r>
          </a:p>
          <a:p>
            <a:r>
              <a:rPr lang="en-CA" dirty="0" smtClean="0"/>
              <a:t>Many more Associated Companies</a:t>
            </a:r>
          </a:p>
          <a:p>
            <a:r>
              <a:rPr lang="en-CA" dirty="0" smtClean="0"/>
              <a:t>3 Joint Ventures</a:t>
            </a:r>
          </a:p>
          <a:p>
            <a:r>
              <a:rPr lang="en-CA" dirty="0" smtClean="0"/>
              <a:t>In last fiscal year SIA disposed of a major group of companies: SATS. Non core activities (food prep).</a:t>
            </a:r>
            <a:endParaRPr lang="en-CA" dirty="0"/>
          </a:p>
        </p:txBody>
      </p:sp>
    </p:spTree>
    <p:extLst>
      <p:ext uri="{BB962C8B-B14F-4D97-AF65-F5344CB8AC3E}">
        <p14:creationId xmlns:p14="http://schemas.microsoft.com/office/powerpoint/2010/main" xmlns="" val="2190416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Stock Info</a:t>
            </a:r>
            <a:endParaRPr lang="en-CA" dirty="0"/>
          </a:p>
        </p:txBody>
      </p:sp>
      <p:pic>
        <p:nvPicPr>
          <p:cNvPr id="26626" name="Picture 2"/>
          <p:cNvPicPr>
            <a:picLocks noGrp="1" noChangeAspect="1" noChangeArrowheads="1"/>
          </p:cNvPicPr>
          <p:nvPr>
            <p:ph idx="1"/>
          </p:nvPr>
        </p:nvPicPr>
        <p:blipFill>
          <a:blip r:embed="rId2" cstate="print"/>
          <a:srcRect/>
          <a:stretch>
            <a:fillRect/>
          </a:stretch>
        </p:blipFill>
        <p:spPr bwMode="auto">
          <a:xfrm>
            <a:off x="179512" y="1916832"/>
            <a:ext cx="8820472" cy="3384376"/>
          </a:xfrm>
          <a:prstGeom prst="rect">
            <a:avLst/>
          </a:prstGeom>
          <a:noFill/>
          <a:ln w="9525">
            <a:noFill/>
            <a:miter lim="800000"/>
            <a:headEnd/>
            <a:tailEnd/>
          </a:ln>
          <a:effectLst/>
        </p:spPr>
      </p:pic>
    </p:spTree>
    <p:extLst>
      <p:ext uri="{BB962C8B-B14F-4D97-AF65-F5344CB8AC3E}">
        <p14:creationId xmlns:p14="http://schemas.microsoft.com/office/powerpoint/2010/main" xmlns="" val="1831396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dirty="0" smtClean="0"/>
              <a:t>The Directors</a:t>
            </a:r>
            <a:endParaRPr lang="en-CA" sz="4000" dirty="0"/>
          </a:p>
        </p:txBody>
      </p:sp>
      <p:pic>
        <p:nvPicPr>
          <p:cNvPr id="2051" name="Picture 3"/>
          <p:cNvPicPr>
            <a:picLocks noGrp="1" noChangeAspect="1" noChangeArrowheads="1"/>
          </p:cNvPicPr>
          <p:nvPr>
            <p:ph idx="1"/>
          </p:nvPr>
        </p:nvPicPr>
        <p:blipFill>
          <a:blip r:embed="rId2" cstate="print"/>
          <a:srcRect/>
          <a:stretch>
            <a:fillRect/>
          </a:stretch>
        </p:blipFill>
        <p:spPr bwMode="auto">
          <a:xfrm>
            <a:off x="4716016" y="3356992"/>
            <a:ext cx="3657600" cy="2943225"/>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1331640" y="1268760"/>
            <a:ext cx="2808312" cy="2026869"/>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1331640" y="3573016"/>
            <a:ext cx="3221919" cy="1847534"/>
          </a:xfrm>
          <a:prstGeom prst="rect">
            <a:avLst/>
          </a:prstGeom>
          <a:noFill/>
          <a:ln w="9525">
            <a:noFill/>
            <a:miter lim="800000"/>
            <a:headEnd/>
            <a:tailEnd/>
          </a:ln>
        </p:spPr>
      </p:pic>
    </p:spTree>
    <p:extLst>
      <p:ext uri="{BB962C8B-B14F-4D97-AF65-F5344CB8AC3E}">
        <p14:creationId xmlns:p14="http://schemas.microsoft.com/office/powerpoint/2010/main" xmlns="" val="4195824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a:t>List of Major Shareholders</a:t>
            </a:r>
            <a:r>
              <a:rPr lang="en-CA" dirty="0"/>
              <a:t/>
            </a:r>
            <a:br>
              <a:rPr lang="en-CA" dirty="0"/>
            </a:br>
            <a:endParaRPr lang="en-CA" dirty="0"/>
          </a:p>
        </p:txBody>
      </p:sp>
      <p:pic>
        <p:nvPicPr>
          <p:cNvPr id="25602" name="Picture 2"/>
          <p:cNvPicPr>
            <a:picLocks noGrp="1" noChangeAspect="1" noChangeArrowheads="1"/>
          </p:cNvPicPr>
          <p:nvPr>
            <p:ph idx="1"/>
          </p:nvPr>
        </p:nvPicPr>
        <p:blipFill>
          <a:blip r:embed="rId2" cstate="print"/>
          <a:srcRect/>
          <a:stretch>
            <a:fillRect/>
          </a:stretch>
        </p:blipFill>
        <p:spPr bwMode="auto">
          <a:xfrm>
            <a:off x="1587500" y="2053431"/>
            <a:ext cx="5969000" cy="3619500"/>
          </a:xfrm>
          <a:prstGeom prst="rect">
            <a:avLst/>
          </a:prstGeom>
          <a:noFill/>
          <a:ln w="9525">
            <a:noFill/>
            <a:miter lim="800000"/>
            <a:headEnd/>
            <a:tailEnd/>
          </a:ln>
          <a:effectLst/>
        </p:spPr>
      </p:pic>
    </p:spTree>
    <p:extLst>
      <p:ext uri="{BB962C8B-B14F-4D97-AF65-F5344CB8AC3E}">
        <p14:creationId xmlns:p14="http://schemas.microsoft.com/office/powerpoint/2010/main" xmlns="" val="1559403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Temasek Holdings</a:t>
            </a:r>
            <a:endParaRPr lang="en-CA" dirty="0"/>
          </a:p>
        </p:txBody>
      </p:sp>
      <p:sp>
        <p:nvSpPr>
          <p:cNvPr id="3" name="Content Placeholder 2"/>
          <p:cNvSpPr>
            <a:spLocks noGrp="1"/>
          </p:cNvSpPr>
          <p:nvPr>
            <p:ph idx="1"/>
          </p:nvPr>
        </p:nvSpPr>
        <p:spPr/>
        <p:txBody>
          <a:bodyPr>
            <a:normAutofit/>
          </a:bodyPr>
          <a:lstStyle/>
          <a:p>
            <a:endParaRPr lang="en-CA" dirty="0" smtClean="0"/>
          </a:p>
          <a:p>
            <a:endParaRPr lang="en-CA" dirty="0"/>
          </a:p>
          <a:p>
            <a:r>
              <a:rPr lang="en-CA" dirty="0" smtClean="0"/>
              <a:t>Temasek Holdings is an investment company owned by the Government of Singapore</a:t>
            </a:r>
          </a:p>
          <a:p>
            <a:r>
              <a:rPr lang="en-CA" dirty="0" smtClean="0"/>
              <a:t>International staff of 380 people, </a:t>
            </a:r>
          </a:p>
          <a:p>
            <a:r>
              <a:rPr lang="en-CA" dirty="0" smtClean="0"/>
              <a:t>Portfolio of S$186 billion (US$142 billion), </a:t>
            </a:r>
          </a:p>
          <a:p>
            <a:r>
              <a:rPr lang="en-CA" dirty="0" smtClean="0"/>
              <a:t>Golden Share</a:t>
            </a:r>
          </a:p>
          <a:p>
            <a:endParaRPr lang="en-CA" dirty="0"/>
          </a:p>
          <a:p>
            <a:endParaRPr lang="en-CA" b="1" dirty="0" smtClean="0"/>
          </a:p>
          <a:p>
            <a:endParaRPr lang="en-CA" b="1" dirty="0" smtClean="0"/>
          </a:p>
          <a:p>
            <a:pPr>
              <a:buNone/>
            </a:pPr>
            <a:endParaRPr lang="en-CA" dirty="0"/>
          </a:p>
        </p:txBody>
      </p:sp>
    </p:spTree>
    <p:extLst>
      <p:ext uri="{BB962C8B-B14F-4D97-AF65-F5344CB8AC3E}">
        <p14:creationId xmlns:p14="http://schemas.microsoft.com/office/powerpoint/2010/main" xmlns="" val="569032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1043608" y="1772816"/>
            <a:ext cx="4104456" cy="4711453"/>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5796136" y="274780"/>
            <a:ext cx="1595239" cy="4547177"/>
          </a:xfrm>
          <a:prstGeom prst="rect">
            <a:avLst/>
          </a:prstGeom>
          <a:noFill/>
          <a:ln w="9525">
            <a:noFill/>
            <a:miter lim="800000"/>
            <a:headEnd/>
            <a:tailEnd/>
          </a:ln>
        </p:spPr>
      </p:pic>
    </p:spTree>
    <p:extLst>
      <p:ext uri="{BB962C8B-B14F-4D97-AF65-F5344CB8AC3E}">
        <p14:creationId xmlns:p14="http://schemas.microsoft.com/office/powerpoint/2010/main" xmlns="" val="42402251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4080692" y="1844824"/>
            <a:ext cx="4031929" cy="3672408"/>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1043608" y="908719"/>
            <a:ext cx="1584176" cy="5725937"/>
          </a:xfrm>
          <a:prstGeom prst="rect">
            <a:avLst/>
          </a:prstGeom>
          <a:noFill/>
          <a:ln w="9525">
            <a:noFill/>
            <a:miter lim="800000"/>
            <a:headEnd/>
            <a:tailEnd/>
          </a:ln>
        </p:spPr>
      </p:pic>
    </p:spTree>
    <p:extLst>
      <p:ext uri="{BB962C8B-B14F-4D97-AF65-F5344CB8AC3E}">
        <p14:creationId xmlns:p14="http://schemas.microsoft.com/office/powerpoint/2010/main" xmlns="" val="2817192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Types of Airlines &amp; Models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xmlns="" val="2456100509"/>
              </p:ext>
            </p:extLst>
          </p:nvPr>
        </p:nvGraphicFramePr>
        <p:xfrm>
          <a:off x="18643" y="1629116"/>
          <a:ext cx="9125357" cy="3625424"/>
        </p:xfrm>
        <a:graphic>
          <a:graphicData uri="http://schemas.openxmlformats.org/presentationml/2006/ole">
            <p:oleObj spid="_x0000_s1081" name="Document" r:id="rId4" imgW="5613480" imgH="2221560" progId="Word.Document.12">
              <p:link updateAutomatic="1"/>
            </p:oleObj>
          </a:graphicData>
        </a:graphic>
      </p:graphicFrame>
      <p:pic>
        <p:nvPicPr>
          <p:cNvPr id="16" name="Picture 15" descr="oneworld2.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447288" y="5403405"/>
            <a:ext cx="5696712" cy="1097280"/>
          </a:xfrm>
          <a:prstGeom prst="rect">
            <a:avLst/>
          </a:prstGeom>
        </p:spPr>
      </p:pic>
    </p:spTree>
    <p:extLst>
      <p:ext uri="{BB962C8B-B14F-4D97-AF65-F5344CB8AC3E}">
        <p14:creationId xmlns:p14="http://schemas.microsoft.com/office/powerpoint/2010/main" xmlns="" val="28189265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Statement of Risk Management</a:t>
            </a:r>
            <a:endParaRPr lang="en-CA" dirty="0"/>
          </a:p>
        </p:txBody>
      </p:sp>
      <p:pic>
        <p:nvPicPr>
          <p:cNvPr id="38914" name="Picture 2"/>
          <p:cNvPicPr>
            <a:picLocks noGrp="1" noChangeAspect="1" noChangeArrowheads="1"/>
          </p:cNvPicPr>
          <p:nvPr>
            <p:ph idx="1"/>
          </p:nvPr>
        </p:nvPicPr>
        <p:blipFill>
          <a:blip r:embed="rId2" cstate="print"/>
          <a:srcRect/>
          <a:stretch>
            <a:fillRect/>
          </a:stretch>
        </p:blipFill>
        <p:spPr bwMode="auto">
          <a:xfrm>
            <a:off x="323528" y="2060848"/>
            <a:ext cx="8496943" cy="2383358"/>
          </a:xfrm>
          <a:prstGeom prst="rect">
            <a:avLst/>
          </a:prstGeom>
          <a:noFill/>
          <a:ln w="9525">
            <a:noFill/>
            <a:miter lim="800000"/>
            <a:headEnd/>
            <a:tailEnd/>
          </a:ln>
        </p:spPr>
      </p:pic>
    </p:spTree>
    <p:extLst>
      <p:ext uri="{BB962C8B-B14F-4D97-AF65-F5344CB8AC3E}">
        <p14:creationId xmlns:p14="http://schemas.microsoft.com/office/powerpoint/2010/main" xmlns="" val="1481433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Highlights</a:t>
            </a:r>
            <a:endParaRPr lang="en-CA" dirty="0"/>
          </a:p>
        </p:txBody>
      </p:sp>
      <p:pic>
        <p:nvPicPr>
          <p:cNvPr id="39938" name="Picture 2"/>
          <p:cNvPicPr>
            <a:picLocks noGrp="1" noChangeAspect="1" noChangeArrowheads="1"/>
          </p:cNvPicPr>
          <p:nvPr>
            <p:ph idx="1"/>
          </p:nvPr>
        </p:nvPicPr>
        <p:blipFill>
          <a:blip r:embed="rId2" cstate="print"/>
          <a:srcRect/>
          <a:stretch>
            <a:fillRect/>
          </a:stretch>
        </p:blipFill>
        <p:spPr bwMode="auto">
          <a:xfrm>
            <a:off x="323528" y="1772816"/>
            <a:ext cx="8496944" cy="1584176"/>
          </a:xfrm>
          <a:prstGeom prst="rect">
            <a:avLst/>
          </a:prstGeom>
          <a:noFill/>
          <a:ln w="9525">
            <a:noFill/>
            <a:miter lim="800000"/>
            <a:headEnd/>
            <a:tailEnd/>
          </a:ln>
        </p:spPr>
      </p:pic>
      <p:pic>
        <p:nvPicPr>
          <p:cNvPr id="39939" name="Picture 3"/>
          <p:cNvPicPr>
            <a:picLocks noChangeAspect="1" noChangeArrowheads="1"/>
          </p:cNvPicPr>
          <p:nvPr/>
        </p:nvPicPr>
        <p:blipFill>
          <a:blip r:embed="rId3" cstate="print"/>
          <a:srcRect/>
          <a:stretch>
            <a:fillRect/>
          </a:stretch>
        </p:blipFill>
        <p:spPr bwMode="auto">
          <a:xfrm>
            <a:off x="395536" y="4365104"/>
            <a:ext cx="8352928" cy="1152128"/>
          </a:xfrm>
          <a:prstGeom prst="rect">
            <a:avLst/>
          </a:prstGeom>
          <a:noFill/>
          <a:ln w="9525">
            <a:noFill/>
            <a:miter lim="800000"/>
            <a:headEnd/>
            <a:tailEnd/>
          </a:ln>
        </p:spPr>
      </p:pic>
    </p:spTree>
    <p:extLst>
      <p:ext uri="{BB962C8B-B14F-4D97-AF65-F5344CB8AC3E}">
        <p14:creationId xmlns:p14="http://schemas.microsoft.com/office/powerpoint/2010/main" xmlns="" val="32959212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t>Board Safety and Risk Committee</a:t>
            </a:r>
            <a:endParaRPr lang="en-CA" dirty="0"/>
          </a:p>
        </p:txBody>
      </p:sp>
      <p:sp>
        <p:nvSpPr>
          <p:cNvPr id="3" name="Content Placeholder 2"/>
          <p:cNvSpPr>
            <a:spLocks noGrp="1"/>
          </p:cNvSpPr>
          <p:nvPr>
            <p:ph idx="1"/>
          </p:nvPr>
        </p:nvSpPr>
        <p:spPr>
          <a:xfrm>
            <a:off x="457200" y="3117127"/>
            <a:ext cx="8229600" cy="2950366"/>
          </a:xfrm>
        </p:spPr>
        <p:txBody>
          <a:bodyPr/>
          <a:lstStyle/>
          <a:p>
            <a:pPr fontAlgn="t"/>
            <a:endParaRPr lang="en-CA" dirty="0" smtClean="0"/>
          </a:p>
          <a:p>
            <a:pPr fontAlgn="t"/>
            <a:endParaRPr lang="en-CA" dirty="0"/>
          </a:p>
          <a:p>
            <a:pPr fontAlgn="t"/>
            <a:r>
              <a:rPr lang="en-CA" dirty="0" smtClean="0"/>
              <a:t>James Koh Cher Siang (Chairman) </a:t>
            </a:r>
          </a:p>
          <a:p>
            <a:pPr fontAlgn="t"/>
            <a:r>
              <a:rPr lang="en-CA" dirty="0" smtClean="0"/>
              <a:t>Dr Helmut Gunter Wilhelm Panke</a:t>
            </a:r>
          </a:p>
          <a:p>
            <a:pPr fontAlgn="t"/>
            <a:r>
              <a:rPr lang="en-CA" dirty="0" smtClean="0"/>
              <a:t>Christina Ong</a:t>
            </a:r>
          </a:p>
          <a:p>
            <a:endParaRPr lang="en-CA" dirty="0"/>
          </a:p>
        </p:txBody>
      </p:sp>
      <p:pic>
        <p:nvPicPr>
          <p:cNvPr id="6" name="Picture 5" descr="singapore-airlines-a380-landing-2.jpg"/>
          <p:cNvPicPr>
            <a:picLocks noChangeAspect="1"/>
          </p:cNvPicPr>
          <p:nvPr/>
        </p:nvPicPr>
        <p:blipFill rotWithShape="1">
          <a:blip r:embed="rId2">
            <a:extLst>
              <a:ext uri="{28A0092B-C50C-407E-A947-70E740481C1C}">
                <a14:useLocalDpi xmlns:a14="http://schemas.microsoft.com/office/drawing/2010/main" xmlns="" val="0"/>
              </a:ext>
            </a:extLst>
          </a:blip>
          <a:srcRect t="36363" b="6898"/>
          <a:stretch/>
        </p:blipFill>
        <p:spPr>
          <a:xfrm>
            <a:off x="0" y="1379155"/>
            <a:ext cx="9144000" cy="2822092"/>
          </a:xfrm>
          <a:prstGeom prst="rect">
            <a:avLst/>
          </a:prstGeom>
        </p:spPr>
      </p:pic>
    </p:spTree>
    <p:extLst>
      <p:ext uri="{BB962C8B-B14F-4D97-AF65-F5344CB8AC3E}">
        <p14:creationId xmlns:p14="http://schemas.microsoft.com/office/powerpoint/2010/main" xmlns="" val="2276774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Risk Management Team</a:t>
            </a:r>
            <a:endParaRPr lang="en-CA" dirty="0"/>
          </a:p>
        </p:txBody>
      </p:sp>
      <p:pic>
        <p:nvPicPr>
          <p:cNvPr id="5" name="Picture 9"/>
          <p:cNvPicPr>
            <a:picLocks noChangeAspect="1" noChangeArrowheads="1"/>
          </p:cNvPicPr>
          <p:nvPr/>
        </p:nvPicPr>
        <p:blipFill>
          <a:blip r:embed="rId2" cstate="print"/>
          <a:srcRect/>
          <a:stretch>
            <a:fillRect/>
          </a:stretch>
        </p:blipFill>
        <p:spPr bwMode="auto">
          <a:xfrm>
            <a:off x="4139952" y="1556792"/>
            <a:ext cx="4536504" cy="5121859"/>
          </a:xfrm>
          <a:prstGeom prst="rect">
            <a:avLst/>
          </a:prstGeom>
          <a:noFill/>
          <a:ln w="9525">
            <a:noFill/>
            <a:miter lim="800000"/>
            <a:headEnd/>
            <a:tailEnd/>
          </a:ln>
        </p:spPr>
      </p:pic>
      <p:sp>
        <p:nvSpPr>
          <p:cNvPr id="6" name="Content Placeholder 5"/>
          <p:cNvSpPr>
            <a:spLocks noGrp="1"/>
          </p:cNvSpPr>
          <p:nvPr>
            <p:ph idx="1"/>
          </p:nvPr>
        </p:nvSpPr>
        <p:spPr/>
        <p:txBody>
          <a:bodyPr/>
          <a:lstStyle/>
          <a:p>
            <a:pPr>
              <a:buNone/>
            </a:pPr>
            <a:endParaRPr lang="en-CA" dirty="0"/>
          </a:p>
        </p:txBody>
      </p:sp>
      <p:pic>
        <p:nvPicPr>
          <p:cNvPr id="5123" name="Picture 3"/>
          <p:cNvPicPr>
            <a:picLocks noChangeAspect="1" noChangeArrowheads="1"/>
          </p:cNvPicPr>
          <p:nvPr/>
        </p:nvPicPr>
        <p:blipFill>
          <a:blip r:embed="rId3" cstate="print"/>
          <a:srcRect/>
          <a:stretch>
            <a:fillRect/>
          </a:stretch>
        </p:blipFill>
        <p:spPr bwMode="auto">
          <a:xfrm>
            <a:off x="1259632" y="1268760"/>
            <a:ext cx="1297466" cy="5279968"/>
          </a:xfrm>
          <a:prstGeom prst="rect">
            <a:avLst/>
          </a:prstGeom>
          <a:noFill/>
          <a:ln w="9525">
            <a:noFill/>
            <a:miter lim="800000"/>
            <a:headEnd/>
            <a:tailEnd/>
          </a:ln>
        </p:spPr>
      </p:pic>
    </p:spTree>
    <p:extLst>
      <p:ext uri="{BB962C8B-B14F-4D97-AF65-F5344CB8AC3E}">
        <p14:creationId xmlns:p14="http://schemas.microsoft.com/office/powerpoint/2010/main" xmlns="" val="3727979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Risk Management Team</a:t>
            </a:r>
            <a:endParaRPr lang="en-CA" dirty="0"/>
          </a:p>
        </p:txBody>
      </p:sp>
      <p:pic>
        <p:nvPicPr>
          <p:cNvPr id="6" name="Picture 5"/>
          <p:cNvPicPr>
            <a:picLocks noChangeAspect="1" noChangeArrowheads="1"/>
          </p:cNvPicPr>
          <p:nvPr/>
        </p:nvPicPr>
        <p:blipFill>
          <a:blip r:embed="rId2" cstate="print"/>
          <a:srcRect/>
          <a:stretch>
            <a:fillRect/>
          </a:stretch>
        </p:blipFill>
        <p:spPr bwMode="auto">
          <a:xfrm>
            <a:off x="683568" y="1628800"/>
            <a:ext cx="5040560" cy="4730091"/>
          </a:xfrm>
          <a:prstGeom prst="rect">
            <a:avLst/>
          </a:prstGeom>
          <a:noFill/>
          <a:ln w="9525">
            <a:noFill/>
            <a:miter lim="800000"/>
            <a:headEnd/>
            <a:tailEnd/>
          </a:ln>
        </p:spPr>
      </p:pic>
      <p:pic>
        <p:nvPicPr>
          <p:cNvPr id="6147" name="Picture 3"/>
          <p:cNvPicPr>
            <a:picLocks noGrp="1" noChangeAspect="1" noChangeArrowheads="1"/>
          </p:cNvPicPr>
          <p:nvPr>
            <p:ph idx="1"/>
          </p:nvPr>
        </p:nvPicPr>
        <p:blipFill>
          <a:blip r:embed="rId3" cstate="print"/>
          <a:srcRect/>
          <a:stretch>
            <a:fillRect/>
          </a:stretch>
        </p:blipFill>
        <p:spPr bwMode="auto">
          <a:xfrm>
            <a:off x="6372200" y="1556792"/>
            <a:ext cx="1584176" cy="5130570"/>
          </a:xfrm>
          <a:prstGeom prst="rect">
            <a:avLst/>
          </a:prstGeom>
          <a:noFill/>
          <a:ln w="9525">
            <a:noFill/>
            <a:miter lim="800000"/>
            <a:headEnd/>
            <a:tailEnd/>
          </a:ln>
        </p:spPr>
      </p:pic>
    </p:spTree>
    <p:extLst>
      <p:ext uri="{BB962C8B-B14F-4D97-AF65-F5344CB8AC3E}">
        <p14:creationId xmlns:p14="http://schemas.microsoft.com/office/powerpoint/2010/main" xmlns="" val="2148303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Risk Management Team</a:t>
            </a:r>
            <a:endParaRPr lang="en-CA" dirty="0"/>
          </a:p>
        </p:txBody>
      </p:sp>
      <p:sp>
        <p:nvSpPr>
          <p:cNvPr id="3" name="Content Placeholder 2"/>
          <p:cNvSpPr>
            <a:spLocks noGrp="1"/>
          </p:cNvSpPr>
          <p:nvPr>
            <p:ph idx="1"/>
          </p:nvPr>
        </p:nvSpPr>
        <p:spPr/>
        <p:txBody>
          <a:bodyPr/>
          <a:lstStyle/>
          <a:p>
            <a:endParaRPr lang="en-CA" dirty="0"/>
          </a:p>
        </p:txBody>
      </p:sp>
      <p:pic>
        <p:nvPicPr>
          <p:cNvPr id="4" name="Picture 10"/>
          <p:cNvPicPr>
            <a:picLocks noChangeAspect="1" noChangeArrowheads="1"/>
          </p:cNvPicPr>
          <p:nvPr/>
        </p:nvPicPr>
        <p:blipFill>
          <a:blip r:embed="rId2" cstate="print"/>
          <a:srcRect/>
          <a:stretch>
            <a:fillRect/>
          </a:stretch>
        </p:blipFill>
        <p:spPr bwMode="auto">
          <a:xfrm>
            <a:off x="2483768" y="1268760"/>
            <a:ext cx="6152420" cy="4333639"/>
          </a:xfrm>
          <a:prstGeom prst="rect">
            <a:avLst/>
          </a:prstGeom>
          <a:noFill/>
          <a:ln w="9525">
            <a:noFill/>
            <a:miter lim="800000"/>
            <a:headEnd/>
            <a:tailEnd/>
          </a:ln>
        </p:spPr>
      </p:pic>
      <p:pic>
        <p:nvPicPr>
          <p:cNvPr id="44034" name="Picture 2"/>
          <p:cNvPicPr>
            <a:picLocks noChangeAspect="1" noChangeArrowheads="1"/>
          </p:cNvPicPr>
          <p:nvPr/>
        </p:nvPicPr>
        <p:blipFill>
          <a:blip r:embed="rId3" cstate="print"/>
          <a:srcRect/>
          <a:stretch>
            <a:fillRect/>
          </a:stretch>
        </p:blipFill>
        <p:spPr bwMode="auto">
          <a:xfrm>
            <a:off x="323528" y="1268760"/>
            <a:ext cx="1224136" cy="5198143"/>
          </a:xfrm>
          <a:prstGeom prst="rect">
            <a:avLst/>
          </a:prstGeom>
          <a:noFill/>
          <a:ln w="9525">
            <a:noFill/>
            <a:miter lim="800000"/>
            <a:headEnd/>
            <a:tailEnd/>
          </a:ln>
        </p:spPr>
      </p:pic>
    </p:spTree>
    <p:extLst>
      <p:ext uri="{BB962C8B-B14F-4D97-AF65-F5344CB8AC3E}">
        <p14:creationId xmlns:p14="http://schemas.microsoft.com/office/powerpoint/2010/main" xmlns="" val="31229578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Identified Risks</a:t>
            </a:r>
            <a:endParaRPr lang="en-CA" dirty="0"/>
          </a:p>
        </p:txBody>
      </p:sp>
      <p:sp>
        <p:nvSpPr>
          <p:cNvPr id="3" name="Content Placeholder 2"/>
          <p:cNvSpPr>
            <a:spLocks noGrp="1"/>
          </p:cNvSpPr>
          <p:nvPr>
            <p:ph idx="1"/>
          </p:nvPr>
        </p:nvSpPr>
        <p:spPr>
          <a:xfrm>
            <a:off x="457200" y="1401550"/>
            <a:ext cx="8229600" cy="4525963"/>
          </a:xfrm>
        </p:spPr>
        <p:txBody>
          <a:bodyPr/>
          <a:lstStyle/>
          <a:p>
            <a:endParaRPr lang="en-CA" dirty="0" smtClean="0"/>
          </a:p>
          <a:p>
            <a:r>
              <a:rPr lang="en-CA" dirty="0" smtClean="0"/>
              <a:t>Fuel</a:t>
            </a:r>
          </a:p>
          <a:p>
            <a:r>
              <a:rPr lang="en-CA" dirty="0" smtClean="0"/>
              <a:t>FX</a:t>
            </a:r>
          </a:p>
          <a:p>
            <a:r>
              <a:rPr lang="en-CA" dirty="0" smtClean="0"/>
              <a:t>Employee (Marginal)</a:t>
            </a:r>
          </a:p>
          <a:p>
            <a:r>
              <a:rPr lang="en-CA" dirty="0" smtClean="0"/>
              <a:t>Interest Rates</a:t>
            </a:r>
          </a:p>
          <a:p>
            <a:r>
              <a:rPr lang="en-CA" dirty="0" smtClean="0"/>
              <a:t>Anti-Trust</a:t>
            </a:r>
            <a:endParaRPr lang="en-CA" dirty="0"/>
          </a:p>
        </p:txBody>
      </p:sp>
      <p:pic>
        <p:nvPicPr>
          <p:cNvPr id="7" name="Picture 6" descr="1285873806.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887433" y="1401550"/>
            <a:ext cx="4051300" cy="5194300"/>
          </a:xfrm>
          <a:prstGeom prst="rect">
            <a:avLst/>
          </a:prstGeom>
        </p:spPr>
      </p:pic>
    </p:spTree>
    <p:extLst>
      <p:ext uri="{BB962C8B-B14F-4D97-AF65-F5344CB8AC3E}">
        <p14:creationId xmlns:p14="http://schemas.microsoft.com/office/powerpoint/2010/main" xmlns="" val="30476079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Financials</a:t>
            </a:r>
            <a:endParaRPr lang="en-CA" dirty="0"/>
          </a:p>
        </p:txBody>
      </p:sp>
      <p:sp>
        <p:nvSpPr>
          <p:cNvPr id="3" name="Content Placeholder 2"/>
          <p:cNvSpPr>
            <a:spLocks noGrp="1"/>
          </p:cNvSpPr>
          <p:nvPr>
            <p:ph idx="1"/>
          </p:nvPr>
        </p:nvSpPr>
        <p:spPr>
          <a:xfrm>
            <a:off x="457200" y="4941168"/>
            <a:ext cx="8229600" cy="1184995"/>
          </a:xfrm>
        </p:spPr>
        <p:txBody>
          <a:bodyPr/>
          <a:lstStyle/>
          <a:p>
            <a:pPr>
              <a:buNone/>
            </a:pPr>
            <a:endParaRPr lang="en-CA" dirty="0"/>
          </a:p>
        </p:txBody>
      </p:sp>
      <p:sp>
        <p:nvSpPr>
          <p:cNvPr id="4" name="Rectangle 3"/>
          <p:cNvSpPr/>
          <p:nvPr/>
        </p:nvSpPr>
        <p:spPr>
          <a:xfrm>
            <a:off x="1619672" y="1628800"/>
            <a:ext cx="6336704" cy="523220"/>
          </a:xfrm>
          <a:prstGeom prst="rect">
            <a:avLst/>
          </a:prstGeom>
        </p:spPr>
        <p:txBody>
          <a:bodyPr wrap="square">
            <a:spAutoFit/>
          </a:bodyPr>
          <a:lstStyle/>
          <a:p>
            <a:pPr fontAlgn="t"/>
            <a:r>
              <a:rPr lang="en-CA" sz="2800" b="1" dirty="0"/>
              <a:t>1 Singapore dollar = 0.785484 U.S. dollars</a:t>
            </a:r>
            <a:endParaRPr lang="en-CA" sz="2800" dirty="0"/>
          </a:p>
        </p:txBody>
      </p:sp>
      <p:pic>
        <p:nvPicPr>
          <p:cNvPr id="5" name="Picture 4"/>
          <p:cNvPicPr>
            <a:picLocks noChangeAspect="1"/>
          </p:cNvPicPr>
          <p:nvPr/>
        </p:nvPicPr>
        <p:blipFill>
          <a:blip r:embed="rId2"/>
          <a:stretch>
            <a:fillRect/>
          </a:stretch>
        </p:blipFill>
        <p:spPr>
          <a:xfrm>
            <a:off x="640162" y="2732297"/>
            <a:ext cx="3007869" cy="2005246"/>
          </a:xfrm>
          <a:prstGeom prst="rect">
            <a:avLst/>
          </a:prstGeom>
        </p:spPr>
      </p:pic>
      <p:pic>
        <p:nvPicPr>
          <p:cNvPr id="6" name="Picture 5"/>
          <p:cNvPicPr>
            <a:picLocks noChangeAspect="1"/>
          </p:cNvPicPr>
          <p:nvPr/>
        </p:nvPicPr>
        <p:blipFill>
          <a:blip r:embed="rId3"/>
          <a:stretch>
            <a:fillRect/>
          </a:stretch>
        </p:blipFill>
        <p:spPr>
          <a:xfrm>
            <a:off x="4850324" y="3021077"/>
            <a:ext cx="4067401" cy="1716466"/>
          </a:xfrm>
          <a:prstGeom prst="rect">
            <a:avLst/>
          </a:prstGeom>
        </p:spPr>
      </p:pic>
    </p:spTree>
    <p:extLst>
      <p:ext uri="{BB962C8B-B14F-4D97-AF65-F5344CB8AC3E}">
        <p14:creationId xmlns:p14="http://schemas.microsoft.com/office/powerpoint/2010/main" xmlns="" val="19831577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Operating Statics</a:t>
            </a:r>
            <a:endParaRPr lang="en-CA" dirty="0"/>
          </a:p>
        </p:txBody>
      </p:sp>
      <p:pic>
        <p:nvPicPr>
          <p:cNvPr id="43010" name="Picture 2"/>
          <p:cNvPicPr>
            <a:picLocks noGrp="1" noChangeAspect="1" noChangeArrowheads="1"/>
          </p:cNvPicPr>
          <p:nvPr>
            <p:ph idx="1"/>
          </p:nvPr>
        </p:nvPicPr>
        <p:blipFill>
          <a:blip r:embed="rId2" cstate="print"/>
          <a:srcRect/>
          <a:stretch>
            <a:fillRect/>
          </a:stretch>
        </p:blipFill>
        <p:spPr bwMode="auto">
          <a:xfrm>
            <a:off x="1763688" y="1340768"/>
            <a:ext cx="5818254" cy="5256584"/>
          </a:xfrm>
          <a:prstGeom prst="rect">
            <a:avLst/>
          </a:prstGeom>
          <a:noFill/>
          <a:ln w="9525">
            <a:noFill/>
            <a:miter lim="800000"/>
            <a:headEnd/>
            <a:tailEnd/>
          </a:ln>
        </p:spPr>
      </p:pic>
    </p:spTree>
    <p:extLst>
      <p:ext uri="{BB962C8B-B14F-4D97-AF65-F5344CB8AC3E}">
        <p14:creationId xmlns:p14="http://schemas.microsoft.com/office/powerpoint/2010/main" xmlns="" val="22160607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Highlights</a:t>
            </a:r>
            <a:endParaRPr lang="en-CA" dirty="0"/>
          </a:p>
        </p:txBody>
      </p:sp>
      <p:pic>
        <p:nvPicPr>
          <p:cNvPr id="45058" name="Picture 2"/>
          <p:cNvPicPr>
            <a:picLocks noChangeAspect="1" noChangeArrowheads="1"/>
          </p:cNvPicPr>
          <p:nvPr/>
        </p:nvPicPr>
        <p:blipFill>
          <a:blip r:embed="rId2" cstate="print"/>
          <a:srcRect/>
          <a:stretch>
            <a:fillRect/>
          </a:stretch>
        </p:blipFill>
        <p:spPr bwMode="auto">
          <a:xfrm>
            <a:off x="4286472" y="1340768"/>
            <a:ext cx="4586636" cy="2448272"/>
          </a:xfrm>
          <a:prstGeom prst="rect">
            <a:avLst/>
          </a:prstGeom>
          <a:noFill/>
          <a:ln w="9525">
            <a:noFill/>
            <a:miter lim="800000"/>
            <a:headEnd/>
            <a:tailEnd/>
          </a:ln>
        </p:spPr>
      </p:pic>
      <p:pic>
        <p:nvPicPr>
          <p:cNvPr id="45059" name="Picture 3"/>
          <p:cNvPicPr>
            <a:picLocks noChangeAspect="1" noChangeArrowheads="1"/>
          </p:cNvPicPr>
          <p:nvPr/>
        </p:nvPicPr>
        <p:blipFill>
          <a:blip r:embed="rId3" cstate="print"/>
          <a:srcRect/>
          <a:stretch>
            <a:fillRect/>
          </a:stretch>
        </p:blipFill>
        <p:spPr bwMode="auto">
          <a:xfrm>
            <a:off x="395536" y="3642116"/>
            <a:ext cx="4748966" cy="2452763"/>
          </a:xfrm>
          <a:prstGeom prst="rect">
            <a:avLst/>
          </a:prstGeom>
          <a:noFill/>
          <a:ln w="9525">
            <a:noFill/>
            <a:miter lim="800000"/>
            <a:headEnd/>
            <a:tailEnd/>
          </a:ln>
        </p:spPr>
      </p:pic>
    </p:spTree>
    <p:extLst>
      <p:ext uri="{BB962C8B-B14F-4D97-AF65-F5344CB8AC3E}">
        <p14:creationId xmlns:p14="http://schemas.microsoft.com/office/powerpoint/2010/main" xmlns="" val="5331801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538"/>
            <a:ext cx="8229600" cy="1143000"/>
          </a:xfrm>
        </p:spPr>
        <p:txBody>
          <a:bodyPr/>
          <a:lstStyle/>
          <a:p>
            <a:r>
              <a:rPr lang="en-US" dirty="0" smtClean="0">
                <a:latin typeface="Arial" charset="0"/>
                <a:cs typeface="Arial" charset="0"/>
              </a:rPr>
              <a:t>Airline </a:t>
            </a:r>
            <a:r>
              <a:rPr lang="en-US" dirty="0">
                <a:latin typeface="Arial" charset="0"/>
                <a:cs typeface="Arial" charset="0"/>
              </a:rPr>
              <a:t>Alliances</a:t>
            </a:r>
            <a:endParaRPr lang="en-US" dirty="0"/>
          </a:p>
        </p:txBody>
      </p:sp>
      <p:sp>
        <p:nvSpPr>
          <p:cNvPr id="5" name="Content Placeholder 4"/>
          <p:cNvSpPr>
            <a:spLocks noGrp="1"/>
          </p:cNvSpPr>
          <p:nvPr>
            <p:ph idx="1"/>
          </p:nvPr>
        </p:nvSpPr>
        <p:spPr>
          <a:xfrm>
            <a:off x="457200" y="1203524"/>
            <a:ext cx="8229600" cy="4634829"/>
          </a:xfrm>
        </p:spPr>
        <p:txBody>
          <a:bodyPr>
            <a:normAutofit/>
          </a:bodyPr>
          <a:lstStyle/>
          <a:p>
            <a:r>
              <a:rPr lang="en-US" dirty="0" smtClean="0">
                <a:latin typeface="Arial" charset="0"/>
                <a:cs typeface="Arial" charset="0"/>
              </a:rPr>
              <a:t>Passenger alliances: Star </a:t>
            </a:r>
            <a:r>
              <a:rPr lang="en-US" dirty="0">
                <a:latin typeface="Arial" charset="0"/>
                <a:cs typeface="Arial" charset="0"/>
              </a:rPr>
              <a:t>Alliance, Sky Team, </a:t>
            </a:r>
            <a:r>
              <a:rPr lang="en-US" dirty="0" err="1" smtClean="0">
                <a:latin typeface="Arial" charset="0"/>
                <a:cs typeface="Arial" charset="0"/>
              </a:rPr>
              <a:t>Oneworld</a:t>
            </a:r>
            <a:r>
              <a:rPr lang="en-US" dirty="0" smtClean="0">
                <a:latin typeface="Arial" charset="0"/>
                <a:cs typeface="Arial" charset="0"/>
              </a:rPr>
              <a:t>.</a:t>
            </a:r>
          </a:p>
          <a:p>
            <a:r>
              <a:rPr lang="en-US" dirty="0" smtClean="0">
                <a:latin typeface="Arial" charset="0"/>
                <a:cs typeface="Arial" charset="0"/>
              </a:rPr>
              <a:t>Cargo alliances: WOW Alliance, Sky Team Cargo, ANA/UPS Alliances. </a:t>
            </a:r>
            <a:endParaRPr lang="en-US" dirty="0">
              <a:latin typeface="Arial" charset="0"/>
              <a:cs typeface="Arial" charset="0"/>
            </a:endParaRPr>
          </a:p>
          <a:p>
            <a:r>
              <a:rPr lang="en-US" dirty="0" smtClean="0"/>
              <a:t>Advantage: </a:t>
            </a:r>
          </a:p>
          <a:p>
            <a:pPr lvl="1"/>
            <a:r>
              <a:rPr lang="en-US" dirty="0" smtClean="0"/>
              <a:t>Cost reduction; Traveler benefits</a:t>
            </a:r>
          </a:p>
          <a:p>
            <a:r>
              <a:rPr lang="en-US" dirty="0" smtClean="0"/>
              <a:t>Disadvantage:</a:t>
            </a:r>
          </a:p>
          <a:p>
            <a:pPr lvl="1"/>
            <a:r>
              <a:rPr lang="en-US" dirty="0" smtClean="0"/>
              <a:t>Less competition will cause higher prices </a:t>
            </a:r>
          </a:p>
        </p:txBody>
      </p:sp>
      <p:pic>
        <p:nvPicPr>
          <p:cNvPr id="3" name="Picture 2" descr="First_SA.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288922" y="5486813"/>
            <a:ext cx="2189139" cy="1262285"/>
          </a:xfrm>
          <a:prstGeom prst="rect">
            <a:avLst/>
          </a:prstGeom>
        </p:spPr>
      </p:pic>
      <p:pic>
        <p:nvPicPr>
          <p:cNvPr id="4" name="Picture 3" descr="30105_426713312618_201112147618_5547052_1808508_a.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370064" y="5486813"/>
            <a:ext cx="1316736" cy="1316736"/>
          </a:xfrm>
          <a:prstGeom prst="rect">
            <a:avLst/>
          </a:prstGeom>
        </p:spPr>
      </p:pic>
      <p:pic>
        <p:nvPicPr>
          <p:cNvPr id="6" name="Picture 5" descr="skyteamlogo.gi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798791" y="5637334"/>
            <a:ext cx="1116229" cy="1111764"/>
          </a:xfrm>
          <a:prstGeom prst="rect">
            <a:avLst/>
          </a:prstGeom>
        </p:spPr>
      </p:pic>
    </p:spTree>
    <p:extLst>
      <p:ext uri="{BB962C8B-B14F-4D97-AF65-F5344CB8AC3E}">
        <p14:creationId xmlns:p14="http://schemas.microsoft.com/office/powerpoint/2010/main" xmlns="" val="10384246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Highlights</a:t>
            </a:r>
            <a:endParaRPr lang="en-CA" dirty="0"/>
          </a:p>
        </p:txBody>
      </p:sp>
      <p:sp>
        <p:nvSpPr>
          <p:cNvPr id="3" name="Content Placeholder 2"/>
          <p:cNvSpPr>
            <a:spLocks noGrp="1"/>
          </p:cNvSpPr>
          <p:nvPr>
            <p:ph idx="1"/>
          </p:nvPr>
        </p:nvSpPr>
        <p:spPr/>
        <p:txBody>
          <a:bodyPr/>
          <a:lstStyle/>
          <a:p>
            <a:endParaRPr lang="en-CA" dirty="0"/>
          </a:p>
        </p:txBody>
      </p:sp>
      <p:pic>
        <p:nvPicPr>
          <p:cNvPr id="46082" name="Picture 2"/>
          <p:cNvPicPr>
            <a:picLocks noChangeAspect="1" noChangeArrowheads="1"/>
          </p:cNvPicPr>
          <p:nvPr/>
        </p:nvPicPr>
        <p:blipFill>
          <a:blip r:embed="rId2" cstate="print"/>
          <a:srcRect/>
          <a:stretch>
            <a:fillRect/>
          </a:stretch>
        </p:blipFill>
        <p:spPr bwMode="auto">
          <a:xfrm>
            <a:off x="539552" y="2119313"/>
            <a:ext cx="7992888" cy="3469927"/>
          </a:xfrm>
          <a:prstGeom prst="rect">
            <a:avLst/>
          </a:prstGeom>
          <a:noFill/>
          <a:ln w="9525">
            <a:noFill/>
            <a:miter lim="800000"/>
            <a:headEnd/>
            <a:tailEnd/>
          </a:ln>
        </p:spPr>
      </p:pic>
    </p:spTree>
    <p:extLst>
      <p:ext uri="{BB962C8B-B14F-4D97-AF65-F5344CB8AC3E}">
        <p14:creationId xmlns:p14="http://schemas.microsoft.com/office/powerpoint/2010/main" xmlns="" val="29851386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Scale and Scope</a:t>
            </a:r>
            <a:endParaRPr lang="en-CA" dirty="0"/>
          </a:p>
        </p:txBody>
      </p:sp>
      <p:pic>
        <p:nvPicPr>
          <p:cNvPr id="47106" name="Picture 2"/>
          <p:cNvPicPr>
            <a:picLocks noGrp="1" noChangeAspect="1" noChangeArrowheads="1"/>
          </p:cNvPicPr>
          <p:nvPr>
            <p:ph idx="1"/>
          </p:nvPr>
        </p:nvPicPr>
        <p:blipFill>
          <a:blip r:embed="rId2" cstate="print"/>
          <a:srcRect/>
          <a:stretch>
            <a:fillRect/>
          </a:stretch>
        </p:blipFill>
        <p:spPr bwMode="auto">
          <a:xfrm>
            <a:off x="467544" y="2420889"/>
            <a:ext cx="7992887" cy="2880320"/>
          </a:xfrm>
          <a:prstGeom prst="rect">
            <a:avLst/>
          </a:prstGeom>
          <a:noFill/>
          <a:ln w="9525">
            <a:noFill/>
            <a:miter lim="800000"/>
            <a:headEnd/>
            <a:tailEnd/>
          </a:ln>
        </p:spPr>
      </p:pic>
    </p:spTree>
    <p:extLst>
      <p:ext uri="{BB962C8B-B14F-4D97-AF65-F5344CB8AC3E}">
        <p14:creationId xmlns:p14="http://schemas.microsoft.com/office/powerpoint/2010/main" xmlns="" val="22323105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Profit and Loss</a:t>
            </a:r>
            <a:endParaRPr lang="en-CA" dirty="0"/>
          </a:p>
        </p:txBody>
      </p:sp>
      <p:pic>
        <p:nvPicPr>
          <p:cNvPr id="50178" name="Picture 2"/>
          <p:cNvPicPr>
            <a:picLocks noGrp="1" noChangeAspect="1" noChangeArrowheads="1"/>
          </p:cNvPicPr>
          <p:nvPr>
            <p:ph idx="1"/>
          </p:nvPr>
        </p:nvPicPr>
        <p:blipFill>
          <a:blip r:embed="rId2" cstate="print"/>
          <a:srcRect/>
          <a:stretch>
            <a:fillRect/>
          </a:stretch>
        </p:blipFill>
        <p:spPr bwMode="auto">
          <a:xfrm>
            <a:off x="2134943" y="1600200"/>
            <a:ext cx="4874114" cy="4525963"/>
          </a:xfrm>
          <a:prstGeom prst="rect">
            <a:avLst/>
          </a:prstGeom>
          <a:noFill/>
          <a:ln w="9525">
            <a:noFill/>
            <a:miter lim="800000"/>
            <a:headEnd/>
            <a:tailEnd/>
          </a:ln>
        </p:spPr>
      </p:pic>
    </p:spTree>
    <p:extLst>
      <p:ext uri="{BB962C8B-B14F-4D97-AF65-F5344CB8AC3E}">
        <p14:creationId xmlns:p14="http://schemas.microsoft.com/office/powerpoint/2010/main" xmlns="" val="7155950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Operating Performance</a:t>
            </a:r>
            <a:endParaRPr lang="en-CA" dirty="0"/>
          </a:p>
        </p:txBody>
      </p:sp>
      <p:pic>
        <p:nvPicPr>
          <p:cNvPr id="51202" name="Picture 2"/>
          <p:cNvPicPr>
            <a:picLocks noChangeAspect="1" noChangeArrowheads="1"/>
          </p:cNvPicPr>
          <p:nvPr/>
        </p:nvPicPr>
        <p:blipFill>
          <a:blip r:embed="rId2" cstate="print"/>
          <a:srcRect/>
          <a:stretch>
            <a:fillRect/>
          </a:stretch>
        </p:blipFill>
        <p:spPr bwMode="auto">
          <a:xfrm>
            <a:off x="457200" y="4130431"/>
            <a:ext cx="8064896" cy="2448272"/>
          </a:xfrm>
          <a:prstGeom prst="rect">
            <a:avLst/>
          </a:prstGeom>
          <a:noFill/>
          <a:ln w="9525">
            <a:noFill/>
            <a:miter lim="800000"/>
            <a:headEnd/>
            <a:tailEnd/>
          </a:ln>
        </p:spPr>
      </p:pic>
      <p:pic>
        <p:nvPicPr>
          <p:cNvPr id="8" name="Picture 7"/>
          <p:cNvPicPr>
            <a:picLocks noChangeAspect="1"/>
          </p:cNvPicPr>
          <p:nvPr/>
        </p:nvPicPr>
        <p:blipFill rotWithShape="1">
          <a:blip r:embed="rId3"/>
          <a:srcRect t="19074" b="23964"/>
          <a:stretch/>
        </p:blipFill>
        <p:spPr>
          <a:xfrm>
            <a:off x="1307195" y="1327844"/>
            <a:ext cx="6350000" cy="2712793"/>
          </a:xfrm>
          <a:prstGeom prst="rect">
            <a:avLst/>
          </a:prstGeom>
        </p:spPr>
      </p:pic>
    </p:spTree>
    <p:extLst>
      <p:ext uri="{BB962C8B-B14F-4D97-AF65-F5344CB8AC3E}">
        <p14:creationId xmlns:p14="http://schemas.microsoft.com/office/powerpoint/2010/main" xmlns="" val="38671113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Revenue per Passenger</a:t>
            </a:r>
            <a:endParaRPr lang="en-CA" dirty="0"/>
          </a:p>
        </p:txBody>
      </p:sp>
      <p:pic>
        <p:nvPicPr>
          <p:cNvPr id="52226" name="Picture 2"/>
          <p:cNvPicPr>
            <a:picLocks noGrp="1" noChangeAspect="1" noChangeArrowheads="1"/>
          </p:cNvPicPr>
          <p:nvPr>
            <p:ph idx="1"/>
          </p:nvPr>
        </p:nvPicPr>
        <p:blipFill>
          <a:blip r:embed="rId2" cstate="print"/>
          <a:srcRect/>
          <a:stretch>
            <a:fillRect/>
          </a:stretch>
        </p:blipFill>
        <p:spPr bwMode="auto">
          <a:xfrm>
            <a:off x="611560" y="1547089"/>
            <a:ext cx="7776864" cy="3185740"/>
          </a:xfrm>
          <a:prstGeom prst="rect">
            <a:avLst/>
          </a:prstGeom>
          <a:noFill/>
          <a:ln w="9525">
            <a:noFill/>
            <a:miter lim="800000"/>
            <a:headEnd/>
            <a:tailEnd/>
          </a:ln>
        </p:spPr>
      </p:pic>
      <p:pic>
        <p:nvPicPr>
          <p:cNvPr id="3" name="Picture 2" descr="suite_landing.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30259" y="4899589"/>
            <a:ext cx="3535680" cy="1822704"/>
          </a:xfrm>
          <a:prstGeom prst="rect">
            <a:avLst/>
          </a:prstGeom>
        </p:spPr>
      </p:pic>
    </p:spTree>
    <p:extLst>
      <p:ext uri="{BB962C8B-B14F-4D97-AF65-F5344CB8AC3E}">
        <p14:creationId xmlns:p14="http://schemas.microsoft.com/office/powerpoint/2010/main" xmlns="" val="6114752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Passenger sensitivity</a:t>
            </a:r>
            <a:endParaRPr lang="en-CA" dirty="0"/>
          </a:p>
        </p:txBody>
      </p:sp>
      <p:pic>
        <p:nvPicPr>
          <p:cNvPr id="53250" name="Picture 2"/>
          <p:cNvPicPr>
            <a:picLocks noGrp="1" noChangeAspect="1" noChangeArrowheads="1"/>
          </p:cNvPicPr>
          <p:nvPr>
            <p:ph idx="1"/>
          </p:nvPr>
        </p:nvPicPr>
        <p:blipFill>
          <a:blip r:embed="rId2" cstate="print"/>
          <a:srcRect/>
          <a:stretch>
            <a:fillRect/>
          </a:stretch>
        </p:blipFill>
        <p:spPr bwMode="auto">
          <a:xfrm>
            <a:off x="632252" y="1766660"/>
            <a:ext cx="8003174" cy="2261232"/>
          </a:xfrm>
          <a:prstGeom prst="rect">
            <a:avLst/>
          </a:prstGeom>
          <a:noFill/>
          <a:ln w="9525">
            <a:noFill/>
            <a:miter lim="800000"/>
            <a:headEnd/>
            <a:tailEnd/>
          </a:ln>
        </p:spPr>
      </p:pic>
      <p:pic>
        <p:nvPicPr>
          <p:cNvPr id="3" name="Picture 2"/>
          <p:cNvPicPr>
            <a:picLocks noChangeAspect="1"/>
          </p:cNvPicPr>
          <p:nvPr/>
        </p:nvPicPr>
        <p:blipFill rotWithShape="1">
          <a:blip r:embed="rId3"/>
          <a:srcRect t="4225" b="22313"/>
          <a:stretch/>
        </p:blipFill>
        <p:spPr>
          <a:xfrm>
            <a:off x="3823096" y="4168990"/>
            <a:ext cx="5002071" cy="2586388"/>
          </a:xfrm>
          <a:prstGeom prst="rect">
            <a:avLst/>
          </a:prstGeom>
        </p:spPr>
      </p:pic>
    </p:spTree>
    <p:extLst>
      <p:ext uri="{BB962C8B-B14F-4D97-AF65-F5344CB8AC3E}">
        <p14:creationId xmlns:p14="http://schemas.microsoft.com/office/powerpoint/2010/main" xmlns="" val="39831153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Income</a:t>
            </a:r>
            <a:endParaRPr lang="en-CA" dirty="0"/>
          </a:p>
        </p:txBody>
      </p:sp>
      <p:sp>
        <p:nvSpPr>
          <p:cNvPr id="3" name="Content Placeholder 2"/>
          <p:cNvSpPr>
            <a:spLocks noGrp="1"/>
          </p:cNvSpPr>
          <p:nvPr>
            <p:ph idx="1"/>
          </p:nvPr>
        </p:nvSpPr>
        <p:spPr/>
        <p:txBody>
          <a:bodyPr/>
          <a:lstStyle/>
          <a:p>
            <a:endParaRPr lang="en-CA" dirty="0"/>
          </a:p>
        </p:txBody>
      </p:sp>
      <p:pic>
        <p:nvPicPr>
          <p:cNvPr id="57346" name="Picture 2"/>
          <p:cNvPicPr>
            <a:picLocks noChangeAspect="1" noChangeArrowheads="1"/>
          </p:cNvPicPr>
          <p:nvPr/>
        </p:nvPicPr>
        <p:blipFill>
          <a:blip r:embed="rId2" cstate="print"/>
          <a:srcRect/>
          <a:stretch>
            <a:fillRect/>
          </a:stretch>
        </p:blipFill>
        <p:spPr bwMode="auto">
          <a:xfrm>
            <a:off x="971600" y="2052638"/>
            <a:ext cx="7200800" cy="3248570"/>
          </a:xfrm>
          <a:prstGeom prst="rect">
            <a:avLst/>
          </a:prstGeom>
          <a:noFill/>
          <a:ln w="9525">
            <a:noFill/>
            <a:miter lim="800000"/>
            <a:headEnd/>
            <a:tailEnd/>
          </a:ln>
        </p:spPr>
      </p:pic>
    </p:spTree>
    <p:extLst>
      <p:ext uri="{BB962C8B-B14F-4D97-AF65-F5344CB8AC3E}">
        <p14:creationId xmlns:p14="http://schemas.microsoft.com/office/powerpoint/2010/main" xmlns="" val="33205914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Expenses</a:t>
            </a:r>
            <a:endParaRPr lang="en-CA" dirty="0"/>
          </a:p>
        </p:txBody>
      </p:sp>
      <p:pic>
        <p:nvPicPr>
          <p:cNvPr id="54274" name="Picture 2"/>
          <p:cNvPicPr>
            <a:picLocks noGrp="1" noChangeAspect="1" noChangeArrowheads="1"/>
          </p:cNvPicPr>
          <p:nvPr>
            <p:ph idx="1"/>
          </p:nvPr>
        </p:nvPicPr>
        <p:blipFill>
          <a:blip r:embed="rId2" cstate="print"/>
          <a:srcRect/>
          <a:stretch>
            <a:fillRect/>
          </a:stretch>
        </p:blipFill>
        <p:spPr bwMode="auto">
          <a:xfrm>
            <a:off x="539552" y="2060848"/>
            <a:ext cx="7920880" cy="3164408"/>
          </a:xfrm>
          <a:prstGeom prst="rect">
            <a:avLst/>
          </a:prstGeom>
          <a:noFill/>
          <a:ln w="9525">
            <a:noFill/>
            <a:miter lim="800000"/>
            <a:headEnd/>
            <a:tailEnd/>
          </a:ln>
        </p:spPr>
      </p:pic>
    </p:spTree>
    <p:extLst>
      <p:ext uri="{BB962C8B-B14F-4D97-AF65-F5344CB8AC3E}">
        <p14:creationId xmlns:p14="http://schemas.microsoft.com/office/powerpoint/2010/main" xmlns="" val="9320461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Cash Flow</a:t>
            </a:r>
            <a:endParaRPr lang="en-CA" dirty="0"/>
          </a:p>
        </p:txBody>
      </p:sp>
      <p:sp>
        <p:nvSpPr>
          <p:cNvPr id="3" name="Content Placeholder 2"/>
          <p:cNvSpPr>
            <a:spLocks noGrp="1"/>
          </p:cNvSpPr>
          <p:nvPr>
            <p:ph idx="1"/>
          </p:nvPr>
        </p:nvSpPr>
        <p:spPr/>
        <p:txBody>
          <a:bodyPr/>
          <a:lstStyle/>
          <a:p>
            <a:endParaRPr lang="en-CA" dirty="0"/>
          </a:p>
        </p:txBody>
      </p:sp>
      <p:pic>
        <p:nvPicPr>
          <p:cNvPr id="58370" name="Picture 2"/>
          <p:cNvPicPr>
            <a:picLocks noChangeAspect="1" noChangeArrowheads="1"/>
          </p:cNvPicPr>
          <p:nvPr/>
        </p:nvPicPr>
        <p:blipFill>
          <a:blip r:embed="rId2" cstate="print"/>
          <a:srcRect/>
          <a:stretch>
            <a:fillRect/>
          </a:stretch>
        </p:blipFill>
        <p:spPr bwMode="auto">
          <a:xfrm>
            <a:off x="1300163" y="1647825"/>
            <a:ext cx="6543675" cy="3562350"/>
          </a:xfrm>
          <a:prstGeom prst="rect">
            <a:avLst/>
          </a:prstGeom>
          <a:noFill/>
          <a:ln w="9525">
            <a:noFill/>
            <a:miter lim="800000"/>
            <a:headEnd/>
            <a:tailEnd/>
          </a:ln>
        </p:spPr>
      </p:pic>
      <p:pic>
        <p:nvPicPr>
          <p:cNvPr id="58371" name="Picture 3"/>
          <p:cNvPicPr>
            <a:picLocks noChangeAspect="1" noChangeArrowheads="1"/>
          </p:cNvPicPr>
          <p:nvPr/>
        </p:nvPicPr>
        <p:blipFill>
          <a:blip r:embed="rId3" cstate="print"/>
          <a:srcRect/>
          <a:stretch>
            <a:fillRect/>
          </a:stretch>
        </p:blipFill>
        <p:spPr bwMode="auto">
          <a:xfrm>
            <a:off x="1331640" y="5373216"/>
            <a:ext cx="6553200" cy="238125"/>
          </a:xfrm>
          <a:prstGeom prst="rect">
            <a:avLst/>
          </a:prstGeom>
          <a:noFill/>
          <a:ln w="9525">
            <a:noFill/>
            <a:miter lim="800000"/>
            <a:headEnd/>
            <a:tailEnd/>
          </a:ln>
        </p:spPr>
      </p:pic>
    </p:spTree>
    <p:extLst>
      <p:ext uri="{BB962C8B-B14F-4D97-AF65-F5344CB8AC3E}">
        <p14:creationId xmlns:p14="http://schemas.microsoft.com/office/powerpoint/2010/main" xmlns="" val="5522800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59394" name="Picture 2"/>
          <p:cNvPicPr>
            <a:picLocks noGrp="1" noChangeAspect="1" noChangeArrowheads="1"/>
          </p:cNvPicPr>
          <p:nvPr>
            <p:ph idx="1"/>
          </p:nvPr>
        </p:nvPicPr>
        <p:blipFill>
          <a:blip r:embed="rId2" cstate="print"/>
          <a:srcRect/>
          <a:stretch>
            <a:fillRect/>
          </a:stretch>
        </p:blipFill>
        <p:spPr bwMode="auto">
          <a:xfrm>
            <a:off x="1763688" y="260648"/>
            <a:ext cx="5328592" cy="6120680"/>
          </a:xfrm>
          <a:prstGeom prst="rect">
            <a:avLst/>
          </a:prstGeom>
          <a:noFill/>
          <a:ln w="9525">
            <a:noFill/>
            <a:miter lim="800000"/>
            <a:headEnd/>
            <a:tailEnd/>
          </a:ln>
        </p:spPr>
      </p:pic>
    </p:spTree>
    <p:extLst>
      <p:ext uri="{BB962C8B-B14F-4D97-AF65-F5344CB8AC3E}">
        <p14:creationId xmlns:p14="http://schemas.microsoft.com/office/powerpoint/2010/main" xmlns="" val="3865569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Global </a:t>
            </a:r>
            <a:r>
              <a:rPr lang="en-US" dirty="0" smtClean="0"/>
              <a:t>Airlines Industry </a:t>
            </a:r>
            <a:endParaRPr lang="en-US" dirty="0"/>
          </a:p>
        </p:txBody>
      </p:sp>
      <p:sp>
        <p:nvSpPr>
          <p:cNvPr id="3" name="Content Placeholder 2"/>
          <p:cNvSpPr>
            <a:spLocks noGrp="1"/>
          </p:cNvSpPr>
          <p:nvPr>
            <p:ph idx="1"/>
          </p:nvPr>
        </p:nvSpPr>
        <p:spPr>
          <a:xfrm>
            <a:off x="632856" y="1383701"/>
            <a:ext cx="4359753" cy="2447123"/>
          </a:xfrm>
        </p:spPr>
        <p:txBody>
          <a:bodyPr/>
          <a:lstStyle/>
          <a:p>
            <a:r>
              <a:rPr lang="en-US" dirty="0">
                <a:solidFill>
                  <a:srgbClr val="000000"/>
                </a:solidFill>
              </a:rPr>
              <a:t>H</a:t>
            </a:r>
            <a:r>
              <a:rPr lang="en-US" dirty="0" smtClean="0">
                <a:solidFill>
                  <a:srgbClr val="000000"/>
                </a:solidFill>
              </a:rPr>
              <a:t>igh </a:t>
            </a:r>
            <a:r>
              <a:rPr lang="en-US" dirty="0">
                <a:solidFill>
                  <a:srgbClr val="000000"/>
                </a:solidFill>
              </a:rPr>
              <a:t>levels of </a:t>
            </a:r>
            <a:r>
              <a:rPr lang="en-US" dirty="0" smtClean="0">
                <a:solidFill>
                  <a:srgbClr val="000000"/>
                </a:solidFill>
              </a:rPr>
              <a:t>risk</a:t>
            </a:r>
          </a:p>
          <a:p>
            <a:r>
              <a:rPr lang="en-US" dirty="0">
                <a:solidFill>
                  <a:srgbClr val="000000"/>
                </a:solidFill>
              </a:rPr>
              <a:t>L</a:t>
            </a:r>
            <a:r>
              <a:rPr lang="en-US" dirty="0" smtClean="0">
                <a:solidFill>
                  <a:srgbClr val="000000"/>
                </a:solidFill>
              </a:rPr>
              <a:t>ow </a:t>
            </a:r>
            <a:r>
              <a:rPr lang="en-US" dirty="0">
                <a:solidFill>
                  <a:srgbClr val="000000"/>
                </a:solidFill>
              </a:rPr>
              <a:t>levels of profit </a:t>
            </a:r>
            <a:endParaRPr lang="en-US" dirty="0" smtClean="0">
              <a:solidFill>
                <a:srgbClr val="000000"/>
              </a:solidFill>
            </a:endParaRPr>
          </a:p>
          <a:p>
            <a:r>
              <a:rPr lang="en-US" dirty="0">
                <a:solidFill>
                  <a:srgbClr val="000000"/>
                </a:solidFill>
              </a:rPr>
              <a:t>H</a:t>
            </a:r>
            <a:r>
              <a:rPr lang="en-US" dirty="0" smtClean="0">
                <a:solidFill>
                  <a:srgbClr val="000000"/>
                </a:solidFill>
              </a:rPr>
              <a:t>igh </a:t>
            </a:r>
            <a:r>
              <a:rPr lang="en-US" dirty="0">
                <a:solidFill>
                  <a:srgbClr val="000000"/>
                </a:solidFill>
              </a:rPr>
              <a:t>overhead </a:t>
            </a:r>
            <a:r>
              <a:rPr lang="en-US" dirty="0" smtClean="0">
                <a:solidFill>
                  <a:srgbClr val="000000"/>
                </a:solidFill>
              </a:rPr>
              <a:t>costs</a:t>
            </a:r>
          </a:p>
          <a:p>
            <a:r>
              <a:rPr lang="en-US" dirty="0" smtClean="0">
                <a:solidFill>
                  <a:srgbClr val="000000"/>
                </a:solidFill>
              </a:rPr>
              <a:t>Extremely sensitive </a:t>
            </a:r>
          </a:p>
        </p:txBody>
      </p:sp>
    </p:spTree>
    <p:extLst>
      <p:ext uri="{BB962C8B-B14F-4D97-AF65-F5344CB8AC3E}">
        <p14:creationId xmlns:p14="http://schemas.microsoft.com/office/powerpoint/2010/main" xmlns="" val="32205901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Hedging</a:t>
            </a:r>
            <a:endParaRPr lang="en-CA" dirty="0"/>
          </a:p>
        </p:txBody>
      </p:sp>
      <p:sp>
        <p:nvSpPr>
          <p:cNvPr id="3" name="Content Placeholder 2"/>
          <p:cNvSpPr>
            <a:spLocks noGrp="1"/>
          </p:cNvSpPr>
          <p:nvPr>
            <p:ph idx="1"/>
          </p:nvPr>
        </p:nvSpPr>
        <p:spPr>
          <a:xfrm>
            <a:off x="4284947" y="1731736"/>
            <a:ext cx="4401853" cy="4258791"/>
          </a:xfrm>
        </p:spPr>
        <p:txBody>
          <a:bodyPr>
            <a:normAutofit/>
          </a:bodyPr>
          <a:lstStyle/>
          <a:p>
            <a:r>
              <a:rPr lang="en-CA" dirty="0"/>
              <a:t>Direct </a:t>
            </a:r>
            <a:r>
              <a:rPr lang="en-CA" dirty="0" smtClean="0"/>
              <a:t>Hedges</a:t>
            </a:r>
          </a:p>
          <a:p>
            <a:endParaRPr lang="en-CA" dirty="0"/>
          </a:p>
          <a:p>
            <a:r>
              <a:rPr lang="en-CA" dirty="0"/>
              <a:t>Using Hedging </a:t>
            </a:r>
            <a:r>
              <a:rPr lang="en-CA" dirty="0" smtClean="0"/>
              <a:t>Accounting</a:t>
            </a:r>
          </a:p>
          <a:p>
            <a:endParaRPr lang="en-CA" dirty="0"/>
          </a:p>
          <a:p>
            <a:r>
              <a:rPr lang="en-CA" dirty="0"/>
              <a:t>Jet Kerosene, Currency and Interest </a:t>
            </a:r>
            <a:r>
              <a:rPr lang="en-CA" dirty="0" smtClean="0"/>
              <a:t>Rates</a:t>
            </a:r>
          </a:p>
          <a:p>
            <a:pPr>
              <a:buNone/>
            </a:pPr>
            <a:endParaRPr lang="en-CA" dirty="0"/>
          </a:p>
        </p:txBody>
      </p:sp>
      <p:pic>
        <p:nvPicPr>
          <p:cNvPr id="5" name="Picture 4" descr="3944266965_0815fe2bc8.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69413" y="1417638"/>
            <a:ext cx="3748089" cy="5010814"/>
          </a:xfrm>
          <a:prstGeom prst="rect">
            <a:avLst/>
          </a:prstGeom>
        </p:spPr>
      </p:pic>
    </p:spTree>
    <p:extLst>
      <p:ext uri="{BB962C8B-B14F-4D97-AF65-F5344CB8AC3E}">
        <p14:creationId xmlns:p14="http://schemas.microsoft.com/office/powerpoint/2010/main" xmlns="" val="6923731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Accounting of Hedging Strategy</a:t>
            </a:r>
            <a:endParaRPr lang="en-CA" dirty="0"/>
          </a:p>
        </p:txBody>
      </p:sp>
      <p:pic>
        <p:nvPicPr>
          <p:cNvPr id="29699" name="Picture 3"/>
          <p:cNvPicPr>
            <a:picLocks noGrp="1" noChangeAspect="1" noChangeArrowheads="1"/>
          </p:cNvPicPr>
          <p:nvPr>
            <p:ph idx="1"/>
          </p:nvPr>
        </p:nvPicPr>
        <p:blipFill>
          <a:blip r:embed="rId2" cstate="print"/>
          <a:srcRect/>
          <a:stretch>
            <a:fillRect/>
          </a:stretch>
        </p:blipFill>
        <p:spPr bwMode="auto">
          <a:xfrm>
            <a:off x="251520" y="2204864"/>
            <a:ext cx="8712968" cy="1656184"/>
          </a:xfrm>
          <a:prstGeom prst="rect">
            <a:avLst/>
          </a:prstGeom>
          <a:noFill/>
          <a:ln w="9525">
            <a:noFill/>
            <a:miter lim="800000"/>
            <a:headEnd/>
            <a:tailEnd/>
          </a:ln>
        </p:spPr>
      </p:pic>
      <p:pic>
        <p:nvPicPr>
          <p:cNvPr id="29701" name="Picture 5"/>
          <p:cNvPicPr>
            <a:picLocks noChangeAspect="1" noChangeArrowheads="1"/>
          </p:cNvPicPr>
          <p:nvPr/>
        </p:nvPicPr>
        <p:blipFill>
          <a:blip r:embed="rId3" cstate="print"/>
          <a:srcRect/>
          <a:stretch>
            <a:fillRect/>
          </a:stretch>
        </p:blipFill>
        <p:spPr bwMode="auto">
          <a:xfrm>
            <a:off x="251520" y="5085184"/>
            <a:ext cx="8424936" cy="792088"/>
          </a:xfrm>
          <a:prstGeom prst="rect">
            <a:avLst/>
          </a:prstGeom>
          <a:noFill/>
          <a:ln w="9525">
            <a:noFill/>
            <a:miter lim="800000"/>
            <a:headEnd/>
            <a:tailEnd/>
          </a:ln>
        </p:spPr>
      </p:pic>
    </p:spTree>
    <p:extLst>
      <p:ext uri="{BB962C8B-B14F-4D97-AF65-F5344CB8AC3E}">
        <p14:creationId xmlns:p14="http://schemas.microsoft.com/office/powerpoint/2010/main" xmlns="" val="601149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CA" dirty="0" smtClean="0"/>
              <a:t>Fair Value Determination</a:t>
            </a:r>
            <a:endParaRPr lang="en-CA"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251520" y="1772816"/>
            <a:ext cx="8640960" cy="3096343"/>
          </a:xfrm>
          <a:prstGeom prst="rect">
            <a:avLst/>
          </a:prstGeom>
          <a:solidFill>
            <a:srgbClr val="FF0000"/>
          </a:solid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51520" y="5085184"/>
            <a:ext cx="8568952" cy="1152128"/>
          </a:xfrm>
          <a:prstGeom prst="rect">
            <a:avLst/>
          </a:prstGeom>
          <a:noFill/>
          <a:ln w="9525">
            <a:noFill/>
            <a:miter lim="800000"/>
            <a:headEnd/>
            <a:tailEnd/>
          </a:ln>
        </p:spPr>
      </p:pic>
    </p:spTree>
    <p:extLst>
      <p:ext uri="{BB962C8B-B14F-4D97-AF65-F5344CB8AC3E}">
        <p14:creationId xmlns:p14="http://schemas.microsoft.com/office/powerpoint/2010/main" xmlns="" val="1585771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MOPS and PLATTS</a:t>
            </a:r>
            <a:endParaRPr lang="en-CA" dirty="0"/>
          </a:p>
        </p:txBody>
      </p:sp>
      <p:sp>
        <p:nvSpPr>
          <p:cNvPr id="3" name="Content Placeholder 2"/>
          <p:cNvSpPr>
            <a:spLocks noGrp="1"/>
          </p:cNvSpPr>
          <p:nvPr>
            <p:ph idx="1"/>
          </p:nvPr>
        </p:nvSpPr>
        <p:spPr/>
        <p:txBody>
          <a:bodyPr/>
          <a:lstStyle/>
          <a:p>
            <a:r>
              <a:rPr lang="en-CA" dirty="0" smtClean="0"/>
              <a:t>Mean of PLATTS Singapore</a:t>
            </a:r>
          </a:p>
          <a:p>
            <a:r>
              <a:rPr lang="en-CA" dirty="0" smtClean="0"/>
              <a:t>Direct Market for Commodities</a:t>
            </a:r>
          </a:p>
          <a:p>
            <a:r>
              <a:rPr lang="en-CA" dirty="0" smtClean="0"/>
              <a:t>Jet Kerosene</a:t>
            </a:r>
          </a:p>
          <a:p>
            <a:r>
              <a:rPr lang="en-CA" dirty="0" smtClean="0"/>
              <a:t>Following is a sample Platts Order form</a:t>
            </a:r>
          </a:p>
          <a:p>
            <a:r>
              <a:rPr lang="en-CA" dirty="0" smtClean="0"/>
              <a:t>Market price for MOPS is then the average of the Sum of Platts orders for the day</a:t>
            </a:r>
            <a:endParaRPr lang="en-CA" dirty="0"/>
          </a:p>
        </p:txBody>
      </p:sp>
    </p:spTree>
    <p:extLst>
      <p:ext uri="{BB962C8B-B14F-4D97-AF65-F5344CB8AC3E}">
        <p14:creationId xmlns:p14="http://schemas.microsoft.com/office/powerpoint/2010/main" xmlns="" val="19797993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endParaRPr lang="en-CA" dirty="0"/>
          </a:p>
        </p:txBody>
      </p:sp>
      <p:pic>
        <p:nvPicPr>
          <p:cNvPr id="37890" name="Picture 2"/>
          <p:cNvPicPr>
            <a:picLocks noChangeAspect="1" noChangeArrowheads="1"/>
          </p:cNvPicPr>
          <p:nvPr/>
        </p:nvPicPr>
        <p:blipFill>
          <a:blip r:embed="rId2" cstate="print"/>
          <a:srcRect/>
          <a:stretch>
            <a:fillRect/>
          </a:stretch>
        </p:blipFill>
        <p:spPr bwMode="auto">
          <a:xfrm>
            <a:off x="291946" y="260648"/>
            <a:ext cx="8312502" cy="6153410"/>
          </a:xfrm>
          <a:prstGeom prst="rect">
            <a:avLst/>
          </a:prstGeom>
          <a:noFill/>
          <a:ln w="9525">
            <a:noFill/>
            <a:miter lim="800000"/>
            <a:headEnd/>
            <a:tailEnd/>
          </a:ln>
        </p:spPr>
      </p:pic>
    </p:spTree>
    <p:extLst>
      <p:ext uri="{BB962C8B-B14F-4D97-AF65-F5344CB8AC3E}">
        <p14:creationId xmlns:p14="http://schemas.microsoft.com/office/powerpoint/2010/main" xmlns="" val="9295017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Fuel Impact</a:t>
            </a:r>
            <a:endParaRPr lang="en-CA" dirty="0"/>
          </a:p>
        </p:txBody>
      </p:sp>
      <p:sp>
        <p:nvSpPr>
          <p:cNvPr id="3" name="Content Placeholder 2"/>
          <p:cNvSpPr>
            <a:spLocks noGrp="1"/>
          </p:cNvSpPr>
          <p:nvPr>
            <p:ph idx="1"/>
          </p:nvPr>
        </p:nvSpPr>
        <p:spPr/>
        <p:txBody>
          <a:bodyPr/>
          <a:lstStyle/>
          <a:p>
            <a:endParaRPr lang="en-CA" dirty="0"/>
          </a:p>
        </p:txBody>
      </p:sp>
      <p:pic>
        <p:nvPicPr>
          <p:cNvPr id="55298" name="Picture 2"/>
          <p:cNvPicPr>
            <a:picLocks noChangeAspect="1" noChangeArrowheads="1"/>
          </p:cNvPicPr>
          <p:nvPr/>
        </p:nvPicPr>
        <p:blipFill>
          <a:blip r:embed="rId2" cstate="print"/>
          <a:srcRect/>
          <a:stretch>
            <a:fillRect/>
          </a:stretch>
        </p:blipFill>
        <p:spPr bwMode="auto">
          <a:xfrm>
            <a:off x="683568" y="2143124"/>
            <a:ext cx="7992888" cy="3158083"/>
          </a:xfrm>
          <a:prstGeom prst="rect">
            <a:avLst/>
          </a:prstGeom>
          <a:noFill/>
          <a:ln w="9525">
            <a:noFill/>
            <a:miter lim="800000"/>
            <a:headEnd/>
            <a:tailEnd/>
          </a:ln>
        </p:spPr>
      </p:pic>
    </p:spTree>
    <p:extLst>
      <p:ext uri="{BB962C8B-B14F-4D97-AF65-F5344CB8AC3E}">
        <p14:creationId xmlns:p14="http://schemas.microsoft.com/office/powerpoint/2010/main" xmlns="" val="6355184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Jet Fuel Sensitivity Analysis</a:t>
            </a:r>
            <a:endParaRPr lang="en-CA" dirty="0"/>
          </a:p>
        </p:txBody>
      </p:sp>
      <p:pic>
        <p:nvPicPr>
          <p:cNvPr id="32770" name="Picture 2"/>
          <p:cNvPicPr>
            <a:picLocks noGrp="1" noChangeAspect="1" noChangeArrowheads="1"/>
          </p:cNvPicPr>
          <p:nvPr>
            <p:ph idx="1"/>
          </p:nvPr>
        </p:nvPicPr>
        <p:blipFill>
          <a:blip r:embed="rId2" cstate="print"/>
          <a:srcRect/>
          <a:stretch>
            <a:fillRect/>
          </a:stretch>
        </p:blipFill>
        <p:spPr bwMode="auto">
          <a:xfrm>
            <a:off x="755576" y="3861048"/>
            <a:ext cx="8038590" cy="1592669"/>
          </a:xfrm>
          <a:prstGeom prst="rect">
            <a:avLst/>
          </a:prstGeom>
          <a:noFill/>
          <a:ln w="9525">
            <a:noFill/>
            <a:miter lim="800000"/>
            <a:headEnd/>
            <a:tailEnd/>
          </a:ln>
        </p:spPr>
      </p:pic>
      <p:pic>
        <p:nvPicPr>
          <p:cNvPr id="32771" name="Picture 3"/>
          <p:cNvPicPr>
            <a:picLocks noChangeAspect="1" noChangeArrowheads="1"/>
          </p:cNvPicPr>
          <p:nvPr/>
        </p:nvPicPr>
        <p:blipFill>
          <a:blip r:embed="rId3" cstate="print"/>
          <a:srcRect/>
          <a:stretch>
            <a:fillRect/>
          </a:stretch>
        </p:blipFill>
        <p:spPr bwMode="auto">
          <a:xfrm>
            <a:off x="1475656" y="2132856"/>
            <a:ext cx="5981700" cy="638175"/>
          </a:xfrm>
          <a:prstGeom prst="rect">
            <a:avLst/>
          </a:prstGeom>
          <a:noFill/>
          <a:ln w="9525">
            <a:noFill/>
            <a:miter lim="800000"/>
            <a:headEnd/>
            <a:tailEnd/>
          </a:ln>
        </p:spPr>
      </p:pic>
    </p:spTree>
    <p:extLst>
      <p:ext uri="{BB962C8B-B14F-4D97-AF65-F5344CB8AC3E}">
        <p14:creationId xmlns:p14="http://schemas.microsoft.com/office/powerpoint/2010/main" xmlns="" val="22308397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Jet Kerosene</a:t>
            </a:r>
            <a:endParaRPr lang="en-CA" dirty="0"/>
          </a:p>
        </p:txBody>
      </p:sp>
      <p:sp>
        <p:nvSpPr>
          <p:cNvPr id="3" name="Content Placeholder 2"/>
          <p:cNvSpPr>
            <a:spLocks noGrp="1"/>
          </p:cNvSpPr>
          <p:nvPr>
            <p:ph idx="1"/>
          </p:nvPr>
        </p:nvSpPr>
        <p:spPr/>
        <p:txBody>
          <a:bodyPr>
            <a:normAutofit fontScale="92500" lnSpcReduction="10000"/>
          </a:bodyPr>
          <a:lstStyle/>
          <a:p>
            <a:r>
              <a:rPr lang="en-CA" dirty="0" smtClean="0"/>
              <a:t>Net Fuel Costs</a:t>
            </a:r>
          </a:p>
          <a:p>
            <a:pPr lvl="1"/>
            <a:r>
              <a:rPr lang="en-CA" dirty="0" smtClean="0"/>
              <a:t>08-09	4277M</a:t>
            </a:r>
          </a:p>
          <a:p>
            <a:pPr lvl="1"/>
            <a:r>
              <a:rPr lang="en-CA" dirty="0" smtClean="0"/>
              <a:t>09-10	3077M</a:t>
            </a:r>
            <a:endParaRPr lang="en-CA" dirty="0"/>
          </a:p>
          <a:p>
            <a:r>
              <a:rPr lang="en-CA" dirty="0" smtClean="0"/>
              <a:t>Fuel Hedge Outcomes</a:t>
            </a:r>
          </a:p>
          <a:p>
            <a:pPr lvl="1"/>
            <a:r>
              <a:rPr lang="en-CA" dirty="0" smtClean="0"/>
              <a:t>08-09	-306.25M</a:t>
            </a:r>
          </a:p>
          <a:p>
            <a:pPr lvl="1"/>
            <a:r>
              <a:rPr lang="en-CA" dirty="0" smtClean="0"/>
              <a:t>09-10	-460</a:t>
            </a:r>
          </a:p>
          <a:p>
            <a:r>
              <a:rPr lang="en-CA" dirty="0" smtClean="0"/>
              <a:t>Average BBL price $120. </a:t>
            </a:r>
          </a:p>
          <a:p>
            <a:r>
              <a:rPr lang="en-CA" dirty="0"/>
              <a:t>B</a:t>
            </a:r>
            <a:r>
              <a:rPr lang="en-CA" dirty="0" smtClean="0"/>
              <a:t>ought options – call options at below $10 for a strike price of $80</a:t>
            </a:r>
          </a:p>
          <a:p>
            <a:pPr lvl="1"/>
            <a:endParaRPr lang="en-CA" dirty="0"/>
          </a:p>
        </p:txBody>
      </p:sp>
      <p:pic>
        <p:nvPicPr>
          <p:cNvPr id="4" name="Picture 3"/>
          <p:cNvPicPr>
            <a:picLocks noChangeAspect="1"/>
          </p:cNvPicPr>
          <p:nvPr/>
        </p:nvPicPr>
        <p:blipFill>
          <a:blip r:embed="rId2"/>
          <a:stretch>
            <a:fillRect/>
          </a:stretch>
        </p:blipFill>
        <p:spPr>
          <a:xfrm>
            <a:off x="5016210" y="1531502"/>
            <a:ext cx="3670590" cy="2752943"/>
          </a:xfrm>
          <a:prstGeom prst="rect">
            <a:avLst/>
          </a:prstGeom>
        </p:spPr>
      </p:pic>
    </p:spTree>
    <p:extLst>
      <p:ext uri="{BB962C8B-B14F-4D97-AF65-F5344CB8AC3E}">
        <p14:creationId xmlns:p14="http://schemas.microsoft.com/office/powerpoint/2010/main" xmlns="" val="3707884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Quote from our Sponsor</a:t>
            </a:r>
            <a:endParaRPr lang="en-CA" dirty="0"/>
          </a:p>
        </p:txBody>
      </p:sp>
      <p:sp>
        <p:nvSpPr>
          <p:cNvPr id="3" name="Content Placeholder 2"/>
          <p:cNvSpPr>
            <a:spLocks noGrp="1"/>
          </p:cNvSpPr>
          <p:nvPr>
            <p:ph idx="1"/>
          </p:nvPr>
        </p:nvSpPr>
        <p:spPr/>
        <p:txBody>
          <a:bodyPr>
            <a:normAutofit fontScale="92500" lnSpcReduction="10000"/>
          </a:bodyPr>
          <a:lstStyle/>
          <a:p>
            <a:r>
              <a:rPr lang="en-CA" dirty="0" smtClean="0"/>
              <a:t>The intention </a:t>
            </a:r>
            <a:r>
              <a:rPr lang="en-CA" dirty="0"/>
              <a:t>is to continue </a:t>
            </a:r>
            <a:r>
              <a:rPr lang="en-CA" dirty="0" smtClean="0"/>
              <a:t>hedging, but </a:t>
            </a:r>
            <a:r>
              <a:rPr lang="en-CA" dirty="0"/>
              <a:t>at a minimum of 1/5th, 20%, of our projected volume uplift of 33 </a:t>
            </a:r>
            <a:r>
              <a:rPr lang="en-CA" dirty="0" smtClean="0"/>
              <a:t>million barrels </a:t>
            </a:r>
            <a:r>
              <a:rPr lang="en-CA" dirty="0"/>
              <a:t>of jet fuel, jet </a:t>
            </a:r>
            <a:r>
              <a:rPr lang="en-CA" dirty="0" smtClean="0"/>
              <a:t>fuel. Our </a:t>
            </a:r>
            <a:r>
              <a:rPr lang="en-CA" dirty="0"/>
              <a:t>hedging </a:t>
            </a:r>
            <a:r>
              <a:rPr lang="en-CA" dirty="0" smtClean="0"/>
              <a:t>is </a:t>
            </a:r>
            <a:r>
              <a:rPr lang="en-CA" dirty="0"/>
              <a:t>on direct jet fuel which means </a:t>
            </a:r>
            <a:r>
              <a:rPr lang="en-CA" dirty="0" smtClean="0"/>
              <a:t>our hedges </a:t>
            </a:r>
            <a:r>
              <a:rPr lang="en-CA" dirty="0"/>
              <a:t>are, what in accounting terms, are called effective hedges </a:t>
            </a:r>
            <a:r>
              <a:rPr lang="en-CA" dirty="0" smtClean="0"/>
              <a:t>and therefore </a:t>
            </a:r>
            <a:r>
              <a:rPr lang="en-CA" dirty="0"/>
              <a:t>are not subject to flowing through our P&amp;L until they </a:t>
            </a:r>
            <a:r>
              <a:rPr lang="en-CA" dirty="0" smtClean="0"/>
              <a:t>are materialized</a:t>
            </a:r>
            <a:r>
              <a:rPr lang="en-CA" dirty="0"/>
              <a:t>, although we do take in mark-to-market adjustments as </a:t>
            </a:r>
            <a:r>
              <a:rPr lang="en-CA" dirty="0" smtClean="0"/>
              <a:t>a reserve</a:t>
            </a:r>
            <a:r>
              <a:rPr lang="en-CA" dirty="0"/>
              <a:t>, to the reserve on our balance sheet.</a:t>
            </a:r>
          </a:p>
        </p:txBody>
      </p:sp>
    </p:spTree>
    <p:extLst>
      <p:ext uri="{BB962C8B-B14F-4D97-AF65-F5344CB8AC3E}">
        <p14:creationId xmlns:p14="http://schemas.microsoft.com/office/powerpoint/2010/main" xmlns="" val="18543913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 on Jet Kero Hedging</a:t>
            </a:r>
            <a:endParaRPr lang="en-CA" dirty="0"/>
          </a:p>
        </p:txBody>
      </p:sp>
      <p:sp>
        <p:nvSpPr>
          <p:cNvPr id="3" name="Content Placeholder 2"/>
          <p:cNvSpPr>
            <a:spLocks noGrp="1"/>
          </p:cNvSpPr>
          <p:nvPr>
            <p:ph idx="1"/>
          </p:nvPr>
        </p:nvSpPr>
        <p:spPr/>
        <p:txBody>
          <a:bodyPr>
            <a:normAutofit fontScale="85000" lnSpcReduction="20000"/>
          </a:bodyPr>
          <a:lstStyle/>
          <a:p>
            <a:r>
              <a:rPr lang="en-CA" dirty="0" smtClean="0"/>
              <a:t>…So </a:t>
            </a:r>
            <a:r>
              <a:rPr lang="en-CA" dirty="0"/>
              <a:t>we will stay with our policy of using hedging as a tool to mitigate </a:t>
            </a:r>
            <a:r>
              <a:rPr lang="en-CA" dirty="0" smtClean="0"/>
              <a:t>the volatility </a:t>
            </a:r>
            <a:r>
              <a:rPr lang="en-CA" dirty="0"/>
              <a:t>of our input price of jet </a:t>
            </a:r>
            <a:r>
              <a:rPr lang="en-CA" dirty="0" smtClean="0"/>
              <a:t>fuel. </a:t>
            </a:r>
          </a:p>
          <a:p>
            <a:r>
              <a:rPr lang="en-CA" dirty="0" smtClean="0"/>
              <a:t>We </a:t>
            </a:r>
            <a:r>
              <a:rPr lang="en-CA" dirty="0"/>
              <a:t>deem </a:t>
            </a:r>
            <a:r>
              <a:rPr lang="en-CA" dirty="0" smtClean="0"/>
              <a:t>it worthwhile </a:t>
            </a:r>
            <a:r>
              <a:rPr lang="en-CA" dirty="0"/>
              <a:t>still to keep some hedges in place to protect us against </a:t>
            </a:r>
            <a:r>
              <a:rPr lang="en-CA" dirty="0" smtClean="0"/>
              <a:t>the swings </a:t>
            </a:r>
            <a:r>
              <a:rPr lang="en-CA" dirty="0"/>
              <a:t>that can come around. But we are doing it very judiciously, and </a:t>
            </a:r>
            <a:r>
              <a:rPr lang="en-CA" dirty="0" smtClean="0"/>
              <a:t>the high </a:t>
            </a:r>
            <a:r>
              <a:rPr lang="en-CA" dirty="0"/>
              <a:t>end of the mandate that we have from the Board is up to 60%. </a:t>
            </a:r>
            <a:endParaRPr lang="en-CA" dirty="0" smtClean="0"/>
          </a:p>
          <a:p>
            <a:r>
              <a:rPr lang="en-CA" dirty="0" smtClean="0"/>
              <a:t>But right </a:t>
            </a:r>
            <a:r>
              <a:rPr lang="en-CA" dirty="0"/>
              <a:t>now, given the very unpredictable direction and movements of jet </a:t>
            </a:r>
            <a:r>
              <a:rPr lang="en-CA" dirty="0" smtClean="0"/>
              <a:t>fuel prices </a:t>
            </a:r>
            <a:r>
              <a:rPr lang="en-CA" dirty="0"/>
              <a:t>and the fact that they remain at historically high levels, </a:t>
            </a:r>
            <a:r>
              <a:rPr lang="en-CA" dirty="0" smtClean="0"/>
              <a:t>we </a:t>
            </a:r>
            <a:r>
              <a:rPr lang="en-CA" dirty="0"/>
              <a:t>deem </a:t>
            </a:r>
            <a:r>
              <a:rPr lang="en-CA" dirty="0" smtClean="0"/>
              <a:t>it prudent </a:t>
            </a:r>
            <a:r>
              <a:rPr lang="en-CA" dirty="0"/>
              <a:t>not to hedge too much</a:t>
            </a:r>
            <a:r>
              <a:rPr lang="en-CA" dirty="0" smtClean="0"/>
              <a:t>.</a:t>
            </a:r>
            <a:endParaRPr lang="en-CA" dirty="0"/>
          </a:p>
        </p:txBody>
      </p:sp>
    </p:spTree>
    <p:extLst>
      <p:ext uri="{BB962C8B-B14F-4D97-AF65-F5344CB8AC3E}">
        <p14:creationId xmlns:p14="http://schemas.microsoft.com/office/powerpoint/2010/main" xmlns="" val="3194436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Costs </a:t>
            </a:r>
            <a:endParaRPr lang="en-US" dirty="0"/>
          </a:p>
        </p:txBody>
      </p:sp>
      <p:sp>
        <p:nvSpPr>
          <p:cNvPr id="3" name="Content Placeholder 2"/>
          <p:cNvSpPr>
            <a:spLocks noGrp="1"/>
          </p:cNvSpPr>
          <p:nvPr>
            <p:ph idx="1"/>
          </p:nvPr>
        </p:nvSpPr>
        <p:spPr>
          <a:xfrm>
            <a:off x="457200" y="1411060"/>
            <a:ext cx="8229600" cy="4525963"/>
          </a:xfrm>
        </p:spPr>
        <p:txBody>
          <a:bodyPr>
            <a:normAutofit lnSpcReduction="10000"/>
          </a:bodyPr>
          <a:lstStyle/>
          <a:p>
            <a:r>
              <a:rPr lang="en-US" dirty="0" smtClean="0"/>
              <a:t>Fuel </a:t>
            </a:r>
            <a:r>
              <a:rPr lang="en-US" i="1" dirty="0" smtClean="0"/>
              <a:t>(28.2%)</a:t>
            </a:r>
          </a:p>
          <a:p>
            <a:r>
              <a:rPr lang="en-US" dirty="0" smtClean="0"/>
              <a:t>Wages </a:t>
            </a:r>
            <a:r>
              <a:rPr lang="en-US" i="1" dirty="0" smtClean="0"/>
              <a:t>(25.7%)</a:t>
            </a:r>
          </a:p>
          <a:p>
            <a:r>
              <a:rPr lang="en-US" dirty="0" smtClean="0"/>
              <a:t>Aircrafts </a:t>
            </a:r>
            <a:r>
              <a:rPr lang="en-US" i="1" dirty="0" smtClean="0"/>
              <a:t>(7.8%)</a:t>
            </a:r>
          </a:p>
          <a:p>
            <a:r>
              <a:rPr lang="en-US" dirty="0" smtClean="0"/>
              <a:t>Depreciation and Amortization </a:t>
            </a:r>
            <a:r>
              <a:rPr lang="en-US" i="1" dirty="0" smtClean="0"/>
              <a:t>(7.5%)</a:t>
            </a:r>
          </a:p>
          <a:p>
            <a:r>
              <a:rPr lang="en-US" dirty="0" smtClean="0"/>
              <a:t>Landing fees </a:t>
            </a:r>
            <a:r>
              <a:rPr lang="en-US" i="1" dirty="0" smtClean="0"/>
              <a:t>(6.0%)</a:t>
            </a:r>
          </a:p>
          <a:p>
            <a:r>
              <a:rPr lang="en-US" dirty="0" smtClean="0"/>
              <a:t>Purchased services </a:t>
            </a:r>
            <a:r>
              <a:rPr lang="en-US" i="1" dirty="0" smtClean="0"/>
              <a:t>(5.8%)</a:t>
            </a:r>
          </a:p>
          <a:p>
            <a:r>
              <a:rPr lang="en-US" dirty="0" smtClean="0"/>
              <a:t>Sales costs </a:t>
            </a:r>
            <a:r>
              <a:rPr lang="en-US" i="1" dirty="0" smtClean="0"/>
              <a:t>(3.5%) </a:t>
            </a:r>
          </a:p>
          <a:p>
            <a:r>
              <a:rPr lang="en-US" dirty="0" smtClean="0"/>
              <a:t>Other </a:t>
            </a:r>
            <a:r>
              <a:rPr lang="en-US" i="1" dirty="0" smtClean="0"/>
              <a:t>(13.2%)</a:t>
            </a:r>
            <a:endParaRPr lang="en-US" i="1" dirty="0"/>
          </a:p>
        </p:txBody>
      </p:sp>
      <p:pic>
        <p:nvPicPr>
          <p:cNvPr id="4" name="Picture 3" descr="airline_costs.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305886" y="4184682"/>
            <a:ext cx="3716506" cy="2480768"/>
          </a:xfrm>
          <a:prstGeom prst="rect">
            <a:avLst/>
          </a:prstGeom>
        </p:spPr>
      </p:pic>
    </p:spTree>
    <p:extLst>
      <p:ext uri="{BB962C8B-B14F-4D97-AF65-F5344CB8AC3E}">
        <p14:creationId xmlns:p14="http://schemas.microsoft.com/office/powerpoint/2010/main" xmlns="" val="77432175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Share Based Compensation</a:t>
            </a:r>
            <a:endParaRPr lang="en-CA" dirty="0"/>
          </a:p>
        </p:txBody>
      </p:sp>
      <p:pic>
        <p:nvPicPr>
          <p:cNvPr id="56322" name="Picture 2"/>
          <p:cNvPicPr>
            <a:picLocks noChangeAspect="1" noChangeArrowheads="1"/>
          </p:cNvPicPr>
          <p:nvPr/>
        </p:nvPicPr>
        <p:blipFill>
          <a:blip r:embed="rId2" cstate="print"/>
          <a:srcRect/>
          <a:stretch>
            <a:fillRect/>
          </a:stretch>
        </p:blipFill>
        <p:spPr bwMode="auto">
          <a:xfrm>
            <a:off x="683568" y="1628800"/>
            <a:ext cx="7632848" cy="3872830"/>
          </a:xfrm>
          <a:prstGeom prst="rect">
            <a:avLst/>
          </a:prstGeom>
          <a:noFill/>
          <a:ln w="9525">
            <a:noFill/>
            <a:miter lim="800000"/>
            <a:headEnd/>
            <a:tailEnd/>
          </a:ln>
        </p:spPr>
      </p:pic>
      <p:sp>
        <p:nvSpPr>
          <p:cNvPr id="3" name="Content Placeholder 2"/>
          <p:cNvSpPr>
            <a:spLocks noGrp="1"/>
          </p:cNvSpPr>
          <p:nvPr>
            <p:ph idx="1"/>
          </p:nvPr>
        </p:nvSpPr>
        <p:spPr>
          <a:xfrm>
            <a:off x="457200" y="2132856"/>
            <a:ext cx="8229600" cy="3993307"/>
          </a:xfrm>
        </p:spPr>
        <p:txBody>
          <a:bodyPr>
            <a:normAutofit fontScale="77500" lnSpcReduction="20000"/>
          </a:bodyPr>
          <a:lstStyle/>
          <a:p>
            <a:endParaRPr lang="en-CA" dirty="0" smtClean="0"/>
          </a:p>
          <a:p>
            <a:endParaRPr lang="en-CA" dirty="0"/>
          </a:p>
          <a:p>
            <a:endParaRPr lang="en-CA" dirty="0" smtClean="0"/>
          </a:p>
          <a:p>
            <a:endParaRPr lang="en-CA" dirty="0"/>
          </a:p>
          <a:p>
            <a:endParaRPr lang="en-CA" dirty="0" smtClean="0"/>
          </a:p>
          <a:p>
            <a:endParaRPr lang="en-CA" dirty="0"/>
          </a:p>
          <a:p>
            <a:endParaRPr lang="en-CA" dirty="0" smtClean="0"/>
          </a:p>
          <a:p>
            <a:pPr>
              <a:buNone/>
            </a:pPr>
            <a:endParaRPr lang="en-CA" dirty="0"/>
          </a:p>
          <a:p>
            <a:pPr>
              <a:buNone/>
            </a:pPr>
            <a:endParaRPr lang="en-CA" dirty="0" smtClean="0"/>
          </a:p>
          <a:p>
            <a:pPr>
              <a:buNone/>
            </a:pPr>
            <a:r>
              <a:rPr lang="en-CA" dirty="0" smtClean="0"/>
              <a:t>Total Shares Outstanding 1.196B</a:t>
            </a:r>
            <a:endParaRPr lang="en-CA" dirty="0"/>
          </a:p>
        </p:txBody>
      </p:sp>
    </p:spTree>
    <p:extLst>
      <p:ext uri="{BB962C8B-B14F-4D97-AF65-F5344CB8AC3E}">
        <p14:creationId xmlns:p14="http://schemas.microsoft.com/office/powerpoint/2010/main" xmlns="" val="12710291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Currency</a:t>
            </a:r>
            <a:endParaRPr lang="en-CA" dirty="0"/>
          </a:p>
        </p:txBody>
      </p:sp>
      <p:pic>
        <p:nvPicPr>
          <p:cNvPr id="4" name="Picture 4"/>
          <p:cNvPicPr>
            <a:picLocks noGrp="1" noChangeAspect="1" noChangeArrowheads="1"/>
          </p:cNvPicPr>
          <p:nvPr>
            <p:ph idx="1"/>
          </p:nvPr>
        </p:nvPicPr>
        <p:blipFill>
          <a:blip r:embed="rId2" cstate="print"/>
          <a:srcRect/>
          <a:stretch>
            <a:fillRect/>
          </a:stretch>
        </p:blipFill>
        <p:spPr bwMode="auto">
          <a:xfrm>
            <a:off x="395536" y="2298377"/>
            <a:ext cx="8424936" cy="1109117"/>
          </a:xfrm>
          <a:prstGeom prst="rect">
            <a:avLst/>
          </a:prstGeom>
          <a:noFill/>
          <a:ln w="9525">
            <a:noFill/>
            <a:miter lim="800000"/>
            <a:headEnd/>
            <a:tailEnd/>
          </a:ln>
        </p:spPr>
      </p:pic>
      <p:pic>
        <p:nvPicPr>
          <p:cNvPr id="7" name="Picture 6" descr="b747-Singapore-by-Arpingstone.jpg"/>
          <p:cNvPicPr>
            <a:picLocks noChangeAspect="1"/>
          </p:cNvPicPr>
          <p:nvPr/>
        </p:nvPicPr>
        <p:blipFill rotWithShape="1">
          <a:blip r:embed="rId3">
            <a:extLst>
              <a:ext uri="{28A0092B-C50C-407E-A947-70E740481C1C}">
                <a14:useLocalDpi xmlns:a14="http://schemas.microsoft.com/office/drawing/2010/main" xmlns="" val="0"/>
              </a:ext>
            </a:extLst>
          </a:blip>
          <a:srcRect t="19900" b="28324"/>
          <a:stretch/>
        </p:blipFill>
        <p:spPr>
          <a:xfrm>
            <a:off x="1026335" y="4130512"/>
            <a:ext cx="7214502" cy="2334640"/>
          </a:xfrm>
          <a:prstGeom prst="rect">
            <a:avLst/>
          </a:prstGeom>
        </p:spPr>
      </p:pic>
    </p:spTree>
    <p:extLst>
      <p:ext uri="{BB962C8B-B14F-4D97-AF65-F5344CB8AC3E}">
        <p14:creationId xmlns:p14="http://schemas.microsoft.com/office/powerpoint/2010/main" xmlns="" val="16739588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endParaRPr lang="en-CA" dirty="0"/>
          </a:p>
        </p:txBody>
      </p:sp>
      <p:pic>
        <p:nvPicPr>
          <p:cNvPr id="48130" name="Picture 2"/>
          <p:cNvPicPr>
            <a:picLocks noChangeAspect="1" noChangeArrowheads="1"/>
          </p:cNvPicPr>
          <p:nvPr/>
        </p:nvPicPr>
        <p:blipFill>
          <a:blip r:embed="rId2" cstate="print"/>
          <a:srcRect/>
          <a:stretch>
            <a:fillRect/>
          </a:stretch>
        </p:blipFill>
        <p:spPr bwMode="auto">
          <a:xfrm>
            <a:off x="1043608" y="2528888"/>
            <a:ext cx="6840760" cy="3420392"/>
          </a:xfrm>
          <a:prstGeom prst="rect">
            <a:avLst/>
          </a:prstGeom>
          <a:noFill/>
          <a:ln w="9525">
            <a:noFill/>
            <a:miter lim="800000"/>
            <a:headEnd/>
            <a:tailEnd/>
          </a:ln>
        </p:spPr>
      </p:pic>
    </p:spTree>
    <p:extLst>
      <p:ext uri="{BB962C8B-B14F-4D97-AF65-F5344CB8AC3E}">
        <p14:creationId xmlns:p14="http://schemas.microsoft.com/office/powerpoint/2010/main" xmlns="" val="284213668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Covering Aircraft Purchases FX</a:t>
            </a:r>
            <a:endParaRPr lang="en-CA" dirty="0"/>
          </a:p>
        </p:txBody>
      </p:sp>
      <p:pic>
        <p:nvPicPr>
          <p:cNvPr id="36866" name="Picture 2"/>
          <p:cNvPicPr>
            <a:picLocks noGrp="1" noChangeAspect="1" noChangeArrowheads="1"/>
          </p:cNvPicPr>
          <p:nvPr>
            <p:ph idx="1"/>
          </p:nvPr>
        </p:nvPicPr>
        <p:blipFill>
          <a:blip r:embed="rId2" cstate="print"/>
          <a:srcRect/>
          <a:stretch>
            <a:fillRect/>
          </a:stretch>
        </p:blipFill>
        <p:spPr bwMode="auto">
          <a:xfrm>
            <a:off x="457200" y="1872209"/>
            <a:ext cx="8136904" cy="1872208"/>
          </a:xfrm>
          <a:prstGeom prst="rect">
            <a:avLst/>
          </a:prstGeom>
          <a:noFill/>
          <a:ln w="9525">
            <a:noFill/>
            <a:miter lim="800000"/>
            <a:headEnd/>
            <a:tailEnd/>
          </a:ln>
        </p:spPr>
      </p:pic>
      <p:pic>
        <p:nvPicPr>
          <p:cNvPr id="4" name="Picture 3" descr="206_a380_am020908_F.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192303" y="3929839"/>
            <a:ext cx="4401801" cy="2798619"/>
          </a:xfrm>
          <a:prstGeom prst="rect">
            <a:avLst/>
          </a:prstGeom>
        </p:spPr>
      </p:pic>
    </p:spTree>
    <p:extLst>
      <p:ext uri="{BB962C8B-B14F-4D97-AF65-F5344CB8AC3E}">
        <p14:creationId xmlns:p14="http://schemas.microsoft.com/office/powerpoint/2010/main" xmlns="" val="35034697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endParaRPr lang="en-CA" dirty="0"/>
          </a:p>
        </p:txBody>
      </p:sp>
      <p:pic>
        <p:nvPicPr>
          <p:cNvPr id="49154" name="Picture 2"/>
          <p:cNvPicPr>
            <a:picLocks noChangeAspect="1" noChangeArrowheads="1"/>
          </p:cNvPicPr>
          <p:nvPr/>
        </p:nvPicPr>
        <p:blipFill>
          <a:blip r:embed="rId2" cstate="print"/>
          <a:srcRect/>
          <a:stretch>
            <a:fillRect/>
          </a:stretch>
        </p:blipFill>
        <p:spPr bwMode="auto">
          <a:xfrm>
            <a:off x="539552" y="1412776"/>
            <a:ext cx="7776864" cy="4608511"/>
          </a:xfrm>
          <a:prstGeom prst="rect">
            <a:avLst/>
          </a:prstGeom>
          <a:noFill/>
          <a:ln w="9525">
            <a:noFill/>
            <a:miter lim="800000"/>
            <a:headEnd/>
            <a:tailEnd/>
          </a:ln>
        </p:spPr>
      </p:pic>
    </p:spTree>
    <p:extLst>
      <p:ext uri="{BB962C8B-B14F-4D97-AF65-F5344CB8AC3E}">
        <p14:creationId xmlns:p14="http://schemas.microsoft.com/office/powerpoint/2010/main" xmlns="" val="19656515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Foreign Currency Sensitivity Analysis</a:t>
            </a:r>
            <a:endParaRPr lang="en-CA" dirty="0"/>
          </a:p>
        </p:txBody>
      </p:sp>
      <p:pic>
        <p:nvPicPr>
          <p:cNvPr id="33794" name="Picture 2"/>
          <p:cNvPicPr>
            <a:picLocks noGrp="1" noChangeAspect="1" noChangeArrowheads="1"/>
          </p:cNvPicPr>
          <p:nvPr>
            <p:ph idx="1"/>
          </p:nvPr>
        </p:nvPicPr>
        <p:blipFill>
          <a:blip r:embed="rId2" cstate="print"/>
          <a:srcRect/>
          <a:stretch>
            <a:fillRect/>
          </a:stretch>
        </p:blipFill>
        <p:spPr bwMode="auto">
          <a:xfrm>
            <a:off x="1547664" y="3933056"/>
            <a:ext cx="6115050" cy="2009775"/>
          </a:xfrm>
          <a:prstGeom prst="rect">
            <a:avLst/>
          </a:prstGeom>
          <a:noFill/>
          <a:ln w="9525">
            <a:noFill/>
            <a:miter lim="800000"/>
            <a:headEnd/>
            <a:tailEnd/>
          </a:ln>
        </p:spPr>
      </p:pic>
      <p:pic>
        <p:nvPicPr>
          <p:cNvPr id="33795" name="Picture 3"/>
          <p:cNvPicPr>
            <a:picLocks noChangeAspect="1" noChangeArrowheads="1"/>
          </p:cNvPicPr>
          <p:nvPr/>
        </p:nvPicPr>
        <p:blipFill>
          <a:blip r:embed="rId3" cstate="print"/>
          <a:srcRect/>
          <a:stretch>
            <a:fillRect/>
          </a:stretch>
        </p:blipFill>
        <p:spPr bwMode="auto">
          <a:xfrm>
            <a:off x="323528" y="2204863"/>
            <a:ext cx="8496944" cy="1486075"/>
          </a:xfrm>
          <a:prstGeom prst="rect">
            <a:avLst/>
          </a:prstGeom>
          <a:noFill/>
          <a:ln w="9525">
            <a:noFill/>
            <a:miter lim="800000"/>
            <a:headEnd/>
            <a:tailEnd/>
          </a:ln>
        </p:spPr>
      </p:pic>
    </p:spTree>
    <p:extLst>
      <p:ext uri="{BB962C8B-B14F-4D97-AF65-F5344CB8AC3E}">
        <p14:creationId xmlns:p14="http://schemas.microsoft.com/office/powerpoint/2010/main" xmlns="" val="115366409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Interest Rate Hedging</a:t>
            </a:r>
            <a:endParaRPr lang="en-CA" dirty="0"/>
          </a:p>
        </p:txBody>
      </p:sp>
      <p:pic>
        <p:nvPicPr>
          <p:cNvPr id="34818" name="Picture 2"/>
          <p:cNvPicPr>
            <a:picLocks noGrp="1" noChangeAspect="1" noChangeArrowheads="1"/>
          </p:cNvPicPr>
          <p:nvPr>
            <p:ph idx="1"/>
          </p:nvPr>
        </p:nvPicPr>
        <p:blipFill>
          <a:blip r:embed="rId2" cstate="print"/>
          <a:srcRect/>
          <a:stretch>
            <a:fillRect/>
          </a:stretch>
        </p:blipFill>
        <p:spPr bwMode="auto">
          <a:xfrm>
            <a:off x="683568" y="1628800"/>
            <a:ext cx="8195616" cy="801464"/>
          </a:xfrm>
          <a:prstGeom prst="rect">
            <a:avLst/>
          </a:prstGeom>
          <a:noFill/>
          <a:ln w="9525">
            <a:noFill/>
            <a:miter lim="800000"/>
            <a:headEnd/>
            <a:tailEnd/>
          </a:ln>
        </p:spPr>
      </p:pic>
      <p:pic>
        <p:nvPicPr>
          <p:cNvPr id="34819" name="Picture 3"/>
          <p:cNvPicPr>
            <a:picLocks noChangeAspect="1" noChangeArrowheads="1"/>
          </p:cNvPicPr>
          <p:nvPr/>
        </p:nvPicPr>
        <p:blipFill>
          <a:blip r:embed="rId3" cstate="print"/>
          <a:srcRect/>
          <a:stretch>
            <a:fillRect/>
          </a:stretch>
        </p:blipFill>
        <p:spPr bwMode="auto">
          <a:xfrm>
            <a:off x="755576" y="2996952"/>
            <a:ext cx="7992888" cy="2511921"/>
          </a:xfrm>
          <a:prstGeom prst="rect">
            <a:avLst/>
          </a:prstGeom>
          <a:noFill/>
          <a:ln w="9525">
            <a:noFill/>
            <a:miter lim="800000"/>
            <a:headEnd/>
            <a:tailEnd/>
          </a:ln>
        </p:spPr>
      </p:pic>
    </p:spTree>
    <p:extLst>
      <p:ext uri="{BB962C8B-B14F-4D97-AF65-F5344CB8AC3E}">
        <p14:creationId xmlns:p14="http://schemas.microsoft.com/office/powerpoint/2010/main" xmlns="" val="214396974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Interest Rate Sensitivity Analysis</a:t>
            </a:r>
            <a:endParaRPr lang="en-CA" dirty="0"/>
          </a:p>
        </p:txBody>
      </p:sp>
      <p:pic>
        <p:nvPicPr>
          <p:cNvPr id="35842" name="Picture 2"/>
          <p:cNvPicPr>
            <a:picLocks noGrp="1" noChangeAspect="1" noChangeArrowheads="1"/>
          </p:cNvPicPr>
          <p:nvPr>
            <p:ph idx="1"/>
          </p:nvPr>
        </p:nvPicPr>
        <p:blipFill>
          <a:blip r:embed="rId2" cstate="print"/>
          <a:srcRect/>
          <a:stretch>
            <a:fillRect/>
          </a:stretch>
        </p:blipFill>
        <p:spPr bwMode="auto">
          <a:xfrm>
            <a:off x="1543050" y="3020219"/>
            <a:ext cx="6057900" cy="1685925"/>
          </a:xfrm>
          <a:prstGeom prst="rect">
            <a:avLst/>
          </a:prstGeom>
          <a:noFill/>
          <a:ln w="9525">
            <a:noFill/>
            <a:miter lim="800000"/>
            <a:headEnd/>
            <a:tailEnd/>
          </a:ln>
        </p:spPr>
      </p:pic>
    </p:spTree>
    <p:extLst>
      <p:ext uri="{BB962C8B-B14F-4D97-AF65-F5344CB8AC3E}">
        <p14:creationId xmlns:p14="http://schemas.microsoft.com/office/powerpoint/2010/main" xmlns="" val="94919180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Anti- Trust</a:t>
            </a:r>
            <a:br>
              <a:rPr lang="en-CA" dirty="0" smtClean="0"/>
            </a:br>
            <a:r>
              <a:rPr lang="en-CA" dirty="0" smtClean="0"/>
              <a:t>AKA Price Fixing</a:t>
            </a:r>
            <a:endParaRPr lang="en-CA" dirty="0"/>
          </a:p>
        </p:txBody>
      </p:sp>
      <p:sp>
        <p:nvSpPr>
          <p:cNvPr id="3" name="Content Placeholder 2"/>
          <p:cNvSpPr>
            <a:spLocks noGrp="1"/>
          </p:cNvSpPr>
          <p:nvPr>
            <p:ph idx="1"/>
          </p:nvPr>
        </p:nvSpPr>
        <p:spPr/>
        <p:txBody>
          <a:bodyPr/>
          <a:lstStyle/>
          <a:p>
            <a:endParaRPr lang="en-CA" dirty="0" smtClean="0"/>
          </a:p>
          <a:p>
            <a:endParaRPr lang="en-CA" dirty="0"/>
          </a:p>
          <a:p>
            <a:r>
              <a:rPr lang="en-CA" dirty="0" smtClean="0"/>
              <a:t>USA Plea Deal		199M USD</a:t>
            </a:r>
          </a:p>
          <a:p>
            <a:r>
              <a:rPr lang="en-CA" dirty="0" smtClean="0"/>
              <a:t>EU				74.8M €</a:t>
            </a:r>
          </a:p>
          <a:p>
            <a:r>
              <a:rPr lang="en-CA" dirty="0" smtClean="0"/>
              <a:t>Korea			3.6M SGD</a:t>
            </a:r>
          </a:p>
          <a:p>
            <a:r>
              <a:rPr lang="en-CA" dirty="0" smtClean="0"/>
              <a:t>Australia			Undeterminable</a:t>
            </a:r>
          </a:p>
          <a:p>
            <a:r>
              <a:rPr lang="en-CA" dirty="0" smtClean="0"/>
              <a:t>New Zealand		Undeterminable</a:t>
            </a:r>
            <a:endParaRPr lang="en-CA" dirty="0"/>
          </a:p>
        </p:txBody>
      </p:sp>
    </p:spTree>
    <p:extLst>
      <p:ext uri="{BB962C8B-B14F-4D97-AF65-F5344CB8AC3E}">
        <p14:creationId xmlns:p14="http://schemas.microsoft.com/office/powerpoint/2010/main" xmlns="" val="41267599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Note to Risk Managers:</a:t>
            </a:r>
            <a:endParaRPr lang="en-CA" dirty="0"/>
          </a:p>
        </p:txBody>
      </p:sp>
      <p:sp>
        <p:nvSpPr>
          <p:cNvPr id="3" name="Content Placeholder 2"/>
          <p:cNvSpPr>
            <a:spLocks noGrp="1"/>
          </p:cNvSpPr>
          <p:nvPr>
            <p:ph idx="1"/>
          </p:nvPr>
        </p:nvSpPr>
        <p:spPr/>
        <p:txBody>
          <a:bodyPr/>
          <a:lstStyle/>
          <a:p>
            <a:r>
              <a:rPr lang="en-CA" dirty="0" smtClean="0"/>
              <a:t>In related cases, the cartel described has seen 17 Executives sent to prison for price fixing</a:t>
            </a:r>
          </a:p>
          <a:p>
            <a:r>
              <a:rPr lang="en-CA" dirty="0" smtClean="0"/>
              <a:t>None from SIA</a:t>
            </a:r>
            <a:endParaRPr lang="en-CA" dirty="0"/>
          </a:p>
        </p:txBody>
      </p:sp>
      <p:pic>
        <p:nvPicPr>
          <p:cNvPr id="4" name="Picture 3"/>
          <p:cNvPicPr>
            <a:picLocks noChangeAspect="1"/>
          </p:cNvPicPr>
          <p:nvPr/>
        </p:nvPicPr>
        <p:blipFill>
          <a:blip r:embed="rId2"/>
          <a:stretch>
            <a:fillRect/>
          </a:stretch>
        </p:blipFill>
        <p:spPr>
          <a:xfrm>
            <a:off x="3749066" y="3309543"/>
            <a:ext cx="5168660" cy="3422802"/>
          </a:xfrm>
          <a:prstGeom prst="rect">
            <a:avLst/>
          </a:prstGeom>
        </p:spPr>
      </p:pic>
    </p:spTree>
    <p:extLst>
      <p:ext uri="{BB962C8B-B14F-4D97-AF65-F5344CB8AC3E}">
        <p14:creationId xmlns:p14="http://schemas.microsoft.com/office/powerpoint/2010/main" xmlns="" val="2143131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3691" y="2716965"/>
            <a:ext cx="8506301" cy="3459827"/>
          </a:xfrm>
        </p:spPr>
        <p:txBody>
          <a:bodyPr>
            <a:normAutofit fontScale="92500" lnSpcReduction="20000"/>
          </a:bodyPr>
          <a:lstStyle/>
          <a:p>
            <a:pPr marL="0" indent="0">
              <a:buNone/>
            </a:pPr>
            <a:r>
              <a:rPr lang="en-US" sz="2800" dirty="0" smtClean="0"/>
              <a:t>“Today </a:t>
            </a:r>
            <a:r>
              <a:rPr lang="en-US" sz="2800" dirty="0"/>
              <a:t>we are downgrading our profit forecast to $8.6 billion from the $9.1 billion that we predicted in December. </a:t>
            </a:r>
            <a:r>
              <a:rPr lang="en-US" sz="2800" dirty="0" smtClean="0"/>
              <a:t>That </a:t>
            </a:r>
            <a:r>
              <a:rPr lang="en-US" sz="2800" dirty="0"/>
              <a:t>means that the </a:t>
            </a:r>
            <a:r>
              <a:rPr lang="en-US" sz="2800" dirty="0" smtClean="0"/>
              <a:t>2.7% </a:t>
            </a:r>
            <a:r>
              <a:rPr lang="en-US" sz="2800" dirty="0"/>
              <a:t>margin of 2010 will shrink to </a:t>
            </a:r>
            <a:r>
              <a:rPr lang="en-US" sz="2800" dirty="0" smtClean="0"/>
              <a:t>1.5% </a:t>
            </a:r>
            <a:r>
              <a:rPr lang="en-US" sz="2800" dirty="0"/>
              <a:t>this year</a:t>
            </a:r>
            <a:r>
              <a:rPr lang="en-US" sz="2800" dirty="0" smtClean="0"/>
              <a:t>.”</a:t>
            </a:r>
          </a:p>
          <a:p>
            <a:pPr marL="0" indent="0">
              <a:buNone/>
            </a:pPr>
            <a:endParaRPr lang="en-US" sz="1900" dirty="0"/>
          </a:p>
          <a:p>
            <a:pPr marL="0" indent="0">
              <a:buNone/>
            </a:pPr>
            <a:r>
              <a:rPr lang="en-US" sz="2800" dirty="0" smtClean="0"/>
              <a:t>“</a:t>
            </a:r>
            <a:r>
              <a:rPr lang="en-US" sz="2800" dirty="0"/>
              <a:t>We are constantly walking on a tight rope of very thin margins. And there is no buffer against shocks. So everything that hits us has the potential to knock us over. </a:t>
            </a:r>
            <a:r>
              <a:rPr lang="en-US" sz="2800" dirty="0" smtClean="0"/>
              <a:t>”</a:t>
            </a:r>
          </a:p>
          <a:p>
            <a:pPr marL="0" indent="0">
              <a:buNone/>
            </a:pPr>
            <a:r>
              <a:rPr lang="en-US" sz="2000" dirty="0" smtClean="0"/>
              <a:t>              </a:t>
            </a:r>
          </a:p>
          <a:p>
            <a:pPr marL="0" indent="0">
              <a:buNone/>
            </a:pPr>
            <a:r>
              <a:rPr lang="en-US" sz="2000" dirty="0"/>
              <a:t> </a:t>
            </a:r>
            <a:r>
              <a:rPr lang="en-US" sz="2000" dirty="0" smtClean="0"/>
              <a:t>                                       --- </a:t>
            </a:r>
            <a:r>
              <a:rPr lang="en-US" sz="1800" i="1" dirty="0" smtClean="0"/>
              <a:t>Financial </a:t>
            </a:r>
            <a:r>
              <a:rPr lang="en-US" sz="1800" i="1" dirty="0"/>
              <a:t>Outlook Announcement, </a:t>
            </a:r>
            <a:r>
              <a:rPr lang="en-US" sz="1800" i="1" dirty="0" smtClean="0"/>
              <a:t>Geneva,</a:t>
            </a:r>
            <a:r>
              <a:rPr lang="en-US" sz="1800" i="1" dirty="0"/>
              <a:t> March 03, 2011</a:t>
            </a:r>
          </a:p>
        </p:txBody>
      </p:sp>
      <p:pic>
        <p:nvPicPr>
          <p:cNvPr id="4" name="Picture 3"/>
          <p:cNvPicPr>
            <a:picLocks noChangeAspect="1"/>
          </p:cNvPicPr>
          <p:nvPr/>
        </p:nvPicPr>
        <p:blipFill rotWithShape="1">
          <a:blip r:embed="rId3"/>
          <a:srcRect l="6732" r="2598"/>
          <a:stretch/>
        </p:blipFill>
        <p:spPr>
          <a:xfrm>
            <a:off x="457200" y="269436"/>
            <a:ext cx="3517504" cy="2112558"/>
          </a:xfrm>
          <a:prstGeom prst="rect">
            <a:avLst/>
          </a:prstGeom>
        </p:spPr>
      </p:pic>
      <p:sp>
        <p:nvSpPr>
          <p:cNvPr id="6" name="TextBox 5"/>
          <p:cNvSpPr txBox="1"/>
          <p:nvPr/>
        </p:nvSpPr>
        <p:spPr>
          <a:xfrm>
            <a:off x="4280149" y="1461149"/>
            <a:ext cx="4241619" cy="923330"/>
          </a:xfrm>
          <a:prstGeom prst="rect">
            <a:avLst/>
          </a:prstGeom>
          <a:noFill/>
        </p:spPr>
        <p:txBody>
          <a:bodyPr wrap="square" rtlCol="0">
            <a:spAutoFit/>
          </a:bodyPr>
          <a:lstStyle/>
          <a:p>
            <a:r>
              <a:rPr lang="en-US" b="1" dirty="0"/>
              <a:t>Giovanni </a:t>
            </a:r>
            <a:r>
              <a:rPr lang="en-US" b="1" dirty="0" err="1" smtClean="0"/>
              <a:t>Bisignani</a:t>
            </a:r>
            <a:r>
              <a:rPr lang="en-US" dirty="0" smtClean="0"/>
              <a:t>: Director </a:t>
            </a:r>
            <a:r>
              <a:rPr lang="en-US" dirty="0"/>
              <a:t>General and Chief Executive Officer of </a:t>
            </a:r>
            <a:r>
              <a:rPr lang="en-US" dirty="0" smtClean="0"/>
              <a:t>the International Air Transport Association (IATA)</a:t>
            </a:r>
            <a:endParaRPr lang="en-US" dirty="0"/>
          </a:p>
        </p:txBody>
      </p:sp>
    </p:spTree>
    <p:extLst>
      <p:ext uri="{BB962C8B-B14F-4D97-AF65-F5344CB8AC3E}">
        <p14:creationId xmlns:p14="http://schemas.microsoft.com/office/powerpoint/2010/main" xmlns="" val="291733363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a:xfrm>
            <a:off x="456481" y="273629"/>
            <a:ext cx="8228160" cy="1144921"/>
          </a:xfrm>
        </p:spPr>
        <p:txBody>
          <a:bodyPr tIns="35203"/>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atin typeface="Calibri" charset="0"/>
                <a:ea typeface="ＭＳ Ｐゴシック" charset="0"/>
              </a:rPr>
              <a:t>Southwest Airlines</a:t>
            </a:r>
          </a:p>
        </p:txBody>
      </p:sp>
      <p:sp>
        <p:nvSpPr>
          <p:cNvPr id="5123" name="Rectangle 2"/>
          <p:cNvSpPr>
            <a:spLocks noGrp="1" noChangeArrowheads="1"/>
          </p:cNvSpPr>
          <p:nvPr>
            <p:ph type="subTitle" idx="4294967295"/>
          </p:nvPr>
        </p:nvSpPr>
        <p:spPr>
          <a:xfrm>
            <a:off x="456481" y="1604329"/>
            <a:ext cx="8228160" cy="4526396"/>
          </a:xfrm>
        </p:spPr>
        <p:txBody>
          <a:bodyPr anchor="ctr"/>
          <a:lstStyle/>
          <a:p>
            <a:pPr eaLnBrk="1"/>
            <a:endParaRPr lang="en-US">
              <a:latin typeface="Calibri" charset="0"/>
              <a:ea typeface="ＭＳ Ｐゴシック" charset="0"/>
            </a:endParaRPr>
          </a:p>
        </p:txBody>
      </p:sp>
      <p:pic>
        <p:nvPicPr>
          <p:cNvPr id="5124"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36800" y="1659055"/>
            <a:ext cx="6791040" cy="3984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xmlns="" val="7497648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a:xfrm>
            <a:off x="456481" y="273629"/>
            <a:ext cx="8228160" cy="1144921"/>
          </a:xfrm>
        </p:spPr>
        <p:txBody>
          <a:bodyPr tIns="35203"/>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atin typeface="Calibri" charset="0"/>
                <a:ea typeface="ＭＳ Ｐゴシック" charset="0"/>
              </a:rPr>
              <a:t>Agenda</a:t>
            </a:r>
          </a:p>
        </p:txBody>
      </p:sp>
      <p:sp>
        <p:nvSpPr>
          <p:cNvPr id="6147" name="Rectangle 2"/>
          <p:cNvSpPr>
            <a:spLocks noGrp="1" noChangeArrowheads="1"/>
          </p:cNvSpPr>
          <p:nvPr>
            <p:ph type="body" idx="1"/>
          </p:nvPr>
        </p:nvSpPr>
        <p:spPr>
          <a:xfrm>
            <a:off x="456481" y="1604329"/>
            <a:ext cx="4841971" cy="4526396"/>
          </a:xfrm>
        </p:spPr>
        <p:txBody>
          <a:bodyPr/>
          <a:lstStyle/>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latin typeface="Calibri" charset="0"/>
                <a:ea typeface="ＭＳ Ｐゴシック" charset="0"/>
              </a:rPr>
              <a:t>General Information</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latin typeface="Calibri" charset="0"/>
                <a:ea typeface="ＭＳ Ｐゴシック" charset="0"/>
              </a:rPr>
              <a:t>Financial Statements</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latin typeface="Calibri" charset="0"/>
                <a:ea typeface="ＭＳ Ｐゴシック" charset="0"/>
              </a:rPr>
              <a:t>Risks and Risk Management</a:t>
            </a:r>
          </a:p>
          <a:p>
            <a:pPr marL="391686" indent="-293764">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dirty="0">
              <a:latin typeface="Arial" charset="0"/>
              <a:ea typeface="ＭＳ Ｐゴシック" charset="0"/>
            </a:endParaRP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southwest-flight-attendants.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952065" y="1604329"/>
            <a:ext cx="3932494" cy="4891163"/>
          </a:xfrm>
          <a:prstGeom prst="rect">
            <a:avLst/>
          </a:prstGeom>
        </p:spPr>
      </p:pic>
    </p:spTree>
    <p:extLst>
      <p:ext uri="{BB962C8B-B14F-4D97-AF65-F5344CB8AC3E}">
        <p14:creationId xmlns:p14="http://schemas.microsoft.com/office/powerpoint/2010/main" xmlns="" val="13855865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a:xfrm>
            <a:off x="456481" y="273629"/>
            <a:ext cx="8228160" cy="1144921"/>
          </a:xfrm>
        </p:spPr>
        <p:txBody>
          <a:bodyPr tIns="35203"/>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atin typeface="Arial" charset="0"/>
                <a:ea typeface="ＭＳ Ｐゴシック" charset="0"/>
              </a:rPr>
              <a:t>Company Overview</a:t>
            </a:r>
          </a:p>
        </p:txBody>
      </p:sp>
      <p:sp>
        <p:nvSpPr>
          <p:cNvPr id="6147" name="Rectangle 2"/>
          <p:cNvSpPr>
            <a:spLocks noGrp="1" noChangeArrowheads="1"/>
          </p:cNvSpPr>
          <p:nvPr>
            <p:ph type="body" idx="1"/>
          </p:nvPr>
        </p:nvSpPr>
        <p:spPr>
          <a:xfrm>
            <a:off x="456481" y="1604329"/>
            <a:ext cx="8228160" cy="5345841"/>
          </a:xfrm>
        </p:spPr>
        <p:txBody>
          <a:bodyPr/>
          <a:lstStyle/>
          <a:p>
            <a:pPr marL="391686" indent="-293764">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dirty="0" smtClean="0">
                <a:cs typeface="+mn-cs"/>
              </a:rPr>
              <a:t> </a:t>
            </a:r>
            <a:r>
              <a:rPr lang="en-US" dirty="0" smtClean="0">
                <a:latin typeface="Calibri" pitchFamily="34" charset="0"/>
                <a:cs typeface="+mn-cs"/>
              </a:rPr>
              <a:t>Dallas, Texas based low cost carrier airline</a:t>
            </a:r>
          </a:p>
          <a:p>
            <a:pPr marL="391686" indent="-293764">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dirty="0" smtClean="0">
                <a:latin typeface="Calibri" pitchFamily="34" charset="0"/>
                <a:cs typeface="+mn-cs"/>
              </a:rPr>
              <a:t> Founded in 1967</a:t>
            </a:r>
          </a:p>
          <a:p>
            <a:pPr marL="783372" lvl="1" indent="-293764">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sz="2200" dirty="0">
                <a:latin typeface="Calibri" pitchFamily="34" charset="0"/>
              </a:rPr>
              <a:t>Grown since then to be the largest airline in the United States, based on domestic passengers carried</a:t>
            </a:r>
          </a:p>
          <a:p>
            <a:pPr marL="391686" indent="-293764">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dirty="0" smtClean="0">
                <a:latin typeface="Calibri" pitchFamily="34" charset="0"/>
                <a:cs typeface="+mn-cs"/>
              </a:rPr>
              <a:t> Southwest is the most successful low-fare, high frequency, point-to-point carrier in the United States with more than 3,200 flights a day</a:t>
            </a:r>
          </a:p>
          <a:p>
            <a:pPr marL="754571" lvl="1" indent="-293764">
              <a:lnSpc>
                <a:spcPct val="102000"/>
              </a:lnSpc>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dirty="0" smtClean="0">
                <a:latin typeface="Calibri" pitchFamily="34" charset="0"/>
              </a:rPr>
              <a:t> </a:t>
            </a:r>
            <a:r>
              <a:rPr lang="en-US" sz="2200" dirty="0">
                <a:latin typeface="Calibri" pitchFamily="34" charset="0"/>
              </a:rPr>
              <a:t>As of January 2011 operates more than 3,200 flights a day, with a fleet of 549 Boeing 737 aircraft with service to 72 destinations in 37 states</a:t>
            </a:r>
          </a:p>
          <a:p>
            <a:pPr marL="391686" indent="-293764">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endParaRPr lang="en-US" dirty="0" smtClean="0">
              <a:cs typeface="+mn-cs"/>
            </a:endParaRP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29605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a:xfrm>
            <a:off x="456481" y="273629"/>
            <a:ext cx="8228160" cy="1144921"/>
          </a:xfrm>
        </p:spPr>
        <p:txBody>
          <a:bodyPr tIns="35203"/>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atin typeface="Calibri" charset="0"/>
                <a:ea typeface="ＭＳ Ｐゴシック" charset="0"/>
              </a:rPr>
              <a:t>Company History</a:t>
            </a:r>
          </a:p>
        </p:txBody>
      </p:sp>
      <p:sp>
        <p:nvSpPr>
          <p:cNvPr id="8195" name="Rectangle 2"/>
          <p:cNvSpPr>
            <a:spLocks noGrp="1" noChangeArrowheads="1"/>
          </p:cNvSpPr>
          <p:nvPr>
            <p:ph type="body" idx="1"/>
          </p:nvPr>
        </p:nvSpPr>
        <p:spPr>
          <a:xfrm>
            <a:off x="456481" y="1604329"/>
            <a:ext cx="8228160" cy="5707320"/>
          </a:xfrm>
        </p:spPr>
        <p:txBody>
          <a:bodyPr tIns="22401"/>
          <a:lstStyle/>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500" dirty="0">
                <a:latin typeface="Calibri" charset="0"/>
                <a:ea typeface="ＭＳ Ｐゴシック" charset="0"/>
              </a:rPr>
              <a:t>1967: Incorporated as Air Southwest Co.</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500" dirty="0">
                <a:latin typeface="Calibri" charset="0"/>
                <a:ea typeface="ＭＳ Ｐゴシック" charset="0"/>
              </a:rPr>
              <a:t>1971:</a:t>
            </a:r>
          </a:p>
          <a:p>
            <a:pPr marL="783372" lvl="1"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200" dirty="0">
                <a:latin typeface="Calibri" charset="0"/>
                <a:ea typeface="ＭＳ Ｐゴシック" charset="0"/>
              </a:rPr>
              <a:t>Change name to Southwest Airlines Co.</a:t>
            </a:r>
          </a:p>
          <a:p>
            <a:pPr marL="783372" lvl="1"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200" dirty="0">
                <a:latin typeface="Calibri" charset="0"/>
                <a:ea typeface="ＭＳ Ｐゴシック" charset="0"/>
              </a:rPr>
              <a:t>Begin service to Dallas, San Antonio and Houston with fleet of three Boeing 737s</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500" dirty="0">
                <a:latin typeface="Calibri" charset="0"/>
                <a:ea typeface="ＭＳ Ｐゴシック" charset="0"/>
              </a:rPr>
              <a:t>1973: First Yearly Profit</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500" dirty="0">
                <a:latin typeface="Calibri" charset="0"/>
                <a:ea typeface="ＭＳ Ｐゴシック" charset="0"/>
              </a:rPr>
              <a:t>1977: Carries its 5 millionth passenger and is listed on the 	        NYSE</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500" dirty="0">
                <a:latin typeface="Calibri" charset="0"/>
                <a:ea typeface="ＭＳ Ｐゴシック" charset="0"/>
              </a:rPr>
              <a:t>1978: Flight to New Orleans (First flight outside Texas)</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500" dirty="0">
                <a:latin typeface="Calibri" charset="0"/>
                <a:ea typeface="ＭＳ Ｐゴシック" charset="0"/>
              </a:rPr>
              <a:t>1990: Yearly revenue exceeds $1 Billion</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500" dirty="0">
                <a:latin typeface="Calibri" charset="0"/>
                <a:ea typeface="ＭＳ Ｐゴシック" charset="0"/>
              </a:rPr>
              <a:t>2010: 38th consecutive year of profit</a:t>
            </a:r>
          </a:p>
          <a:p>
            <a:pPr marL="391686" indent="-293764">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500" dirty="0">
              <a:latin typeface="Calibri" charset="0"/>
              <a:ea typeface="ＭＳ Ｐゴシック" charset="0"/>
            </a:endParaRPr>
          </a:p>
          <a:p>
            <a:pPr marL="783372" lvl="1" indent="-293764">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dirty="0">
              <a:latin typeface="Calibri" charset="0"/>
              <a:ea typeface="ＭＳ Ｐゴシック" charset="0"/>
            </a:endParaRPr>
          </a:p>
          <a:p>
            <a:pPr marL="783372" lvl="1" indent="-293764">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dirty="0">
              <a:latin typeface="Calibri" charset="0"/>
              <a:ea typeface="ＭＳ Ｐゴシック" charset="0"/>
            </a:endParaRPr>
          </a:p>
          <a:p>
            <a:pPr marL="391686" indent="-293764">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dirty="0">
              <a:latin typeface="Calibri" charset="0"/>
              <a:ea typeface="ＭＳ Ｐゴシック" charset="0"/>
            </a:endParaRP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897425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a:r>
              <a:rPr lang="en-US">
                <a:latin typeface="Calibri" charset="0"/>
                <a:ea typeface="ＭＳ Ｐゴシック" charset="0"/>
              </a:rPr>
              <a:t>Management</a:t>
            </a:r>
          </a:p>
        </p:txBody>
      </p:sp>
      <p:sp>
        <p:nvSpPr>
          <p:cNvPr id="3" name="Content Placeholder 2"/>
          <p:cNvSpPr>
            <a:spLocks noGrp="1"/>
          </p:cNvSpPr>
          <p:nvPr>
            <p:ph idx="1"/>
          </p:nvPr>
        </p:nvSpPr>
        <p:spPr/>
        <p:txBody>
          <a:bodyPr>
            <a:normAutofit fontScale="25000" lnSpcReduction="20000"/>
          </a:bodyPr>
          <a:lstStyle/>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2800" dirty="0">
                <a:latin typeface="Calibri" charset="0"/>
                <a:ea typeface="ＭＳ Ｐゴシック" charset="0"/>
              </a:rPr>
              <a:t>Herbert D. Kelleher - Founder and </a:t>
            </a:r>
            <a:r>
              <a:rPr lang="en-US" sz="12800" dirty="0" smtClean="0">
                <a:latin typeface="Calibri" charset="0"/>
                <a:ea typeface="ＭＳ Ｐゴシック" charset="0"/>
              </a:rPr>
              <a:t>       Chairman Emeritus</a:t>
            </a:r>
            <a:endParaRPr lang="en-US" sz="12800" dirty="0">
              <a:latin typeface="Calibri" charset="0"/>
              <a:ea typeface="ＭＳ Ｐゴシック" charset="0"/>
            </a:endParaRP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12800" dirty="0">
              <a:latin typeface="Calibri" charset="0"/>
              <a:ea typeface="ＭＳ Ｐゴシック" charset="0"/>
            </a:endParaRP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2800" dirty="0" smtClean="0">
                <a:latin typeface="Calibri" charset="0"/>
                <a:ea typeface="ＭＳ Ｐゴシック" charset="0"/>
              </a:rPr>
              <a:t>Gary</a:t>
            </a:r>
            <a:r>
              <a:rPr lang="en-US" sz="12800" dirty="0">
                <a:latin typeface="Calibri" charset="0"/>
                <a:ea typeface="ＭＳ Ｐゴシック" charset="0"/>
              </a:rPr>
              <a:t> C. Kelly: Chairman, President, </a:t>
            </a:r>
            <a:r>
              <a:rPr lang="en-US" sz="12800" dirty="0" smtClean="0">
                <a:latin typeface="Calibri" charset="0"/>
                <a:ea typeface="ＭＳ Ｐゴシック" charset="0"/>
              </a:rPr>
              <a:t>CEO</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12800" dirty="0">
              <a:latin typeface="Calibri" charset="0"/>
              <a:ea typeface="ＭＳ Ｐゴシック" charset="0"/>
            </a:endParaRP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12800" dirty="0">
              <a:latin typeface="Calibri" charset="0"/>
              <a:ea typeface="ＭＳ Ｐゴシック" charset="0"/>
            </a:endParaRP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2800" dirty="0" smtClean="0">
                <a:latin typeface="Calibri" charset="0"/>
                <a:ea typeface="ＭＳ Ｐゴシック" charset="0"/>
              </a:rPr>
              <a:t>Scott </a:t>
            </a:r>
            <a:r>
              <a:rPr lang="en-US" sz="12800" dirty="0">
                <a:latin typeface="Calibri" charset="0"/>
                <a:ea typeface="ＭＳ Ｐゴシック" charset="0"/>
              </a:rPr>
              <a:t>E. Topping: Vice President Treasurer</a:t>
            </a:r>
          </a:p>
          <a:p>
            <a:pPr marL="754571" lvl="1"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0000" dirty="0">
                <a:latin typeface="Calibri" charset="0"/>
                <a:ea typeface="ＭＳ Ｐゴシック" charset="0"/>
              </a:rPr>
              <a:t>Responsible for fuel hedging program and interest rate risk management </a:t>
            </a:r>
          </a:p>
          <a:p>
            <a:pPr marL="754571" lvl="1"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0000" dirty="0">
                <a:latin typeface="Calibri" charset="0"/>
                <a:ea typeface="ＭＳ Ｐゴシック" charset="0"/>
              </a:rPr>
              <a:t>Background: B.S. in Agriculture/Economics and an   MBA.</a:t>
            </a:r>
          </a:p>
          <a:p>
            <a:pPr marL="754571" lvl="1"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dirty="0">
              <a:latin typeface="Calibri" charset="0"/>
              <a:ea typeface="ＭＳ Ｐゴシック" charset="0"/>
            </a:endParaRPr>
          </a:p>
          <a:p>
            <a:pPr marL="391686"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dirty="0">
              <a:latin typeface="Calibri" charset="0"/>
              <a:ea typeface="ＭＳ Ｐゴシック" charset="0"/>
            </a:endParaRPr>
          </a:p>
          <a:p>
            <a:pPr marL="391686" indent="-293764">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latin typeface="Calibri" charset="0"/>
                <a:ea typeface="ＭＳ Ｐゴシック" charset="0"/>
              </a:rPr>
              <a:t>	 </a:t>
            </a:r>
          </a:p>
          <a:p>
            <a:pPr marL="391686"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dirty="0">
              <a:latin typeface="Calibri" charset="0"/>
              <a:ea typeface="ＭＳ Ｐゴシック" charset="0"/>
            </a:endParaRPr>
          </a:p>
          <a:p>
            <a:pPr marL="391686"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dirty="0">
              <a:latin typeface="Calibri" charset="0"/>
              <a:ea typeface="ＭＳ Ｐゴシック" charset="0"/>
            </a:endParaRPr>
          </a:p>
          <a:p>
            <a:pPr marL="391686"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dirty="0">
              <a:latin typeface="Calibri" charset="0"/>
              <a:ea typeface="ＭＳ Ｐゴシック" charset="0"/>
            </a:endParaRPr>
          </a:p>
          <a:p>
            <a:pPr marL="391686"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dirty="0">
              <a:latin typeface="Calibri" charset="0"/>
              <a:ea typeface="ＭＳ Ｐゴシック" charset="0"/>
            </a:endParaRPr>
          </a:p>
          <a:p>
            <a:pPr marL="391686"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dirty="0">
              <a:latin typeface="Calibri" charset="0"/>
              <a:ea typeface="ＭＳ Ｐゴシック" charset="0"/>
            </a:endParaRPr>
          </a:p>
          <a:p>
            <a:pPr marL="391686"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dirty="0">
              <a:latin typeface="Calibri" charset="0"/>
              <a:ea typeface="ＭＳ Ｐゴシック" charset="0"/>
            </a:endParaRPr>
          </a:p>
          <a:p>
            <a:pPr marL="391686"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dirty="0">
              <a:latin typeface="Calibri" charset="0"/>
              <a:ea typeface="ＭＳ Ｐゴシック" charset="0"/>
            </a:endParaRPr>
          </a:p>
          <a:p>
            <a:pPr marL="391686"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dirty="0">
              <a:latin typeface="Calibri" charset="0"/>
              <a:ea typeface="ＭＳ Ｐゴシック" charset="0"/>
            </a:endParaRPr>
          </a:p>
        </p:txBody>
      </p:sp>
      <p:pic>
        <p:nvPicPr>
          <p:cNvPr id="922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820640" y="1009547"/>
            <a:ext cx="1175040" cy="145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1"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20640" y="2737728"/>
            <a:ext cx="1175040" cy="1451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2"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820640" y="4465910"/>
            <a:ext cx="1175040" cy="1471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88349945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a:xfrm>
            <a:off x="456481" y="273629"/>
            <a:ext cx="8228160" cy="1144921"/>
          </a:xfrm>
        </p:spPr>
        <p:txBody>
          <a:bodyPr tIns="35203"/>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latin typeface="Calibri" charset="0"/>
                <a:ea typeface="ＭＳ Ｐゴシック" charset="0"/>
              </a:rPr>
              <a:t>Size of Southwest Airlines</a:t>
            </a:r>
          </a:p>
        </p:txBody>
      </p:sp>
      <p:sp>
        <p:nvSpPr>
          <p:cNvPr id="10243" name="Rectangle 2"/>
          <p:cNvSpPr>
            <a:spLocks noGrp="1" noChangeArrowheads="1"/>
          </p:cNvSpPr>
          <p:nvPr>
            <p:ph type="body" idx="1"/>
          </p:nvPr>
        </p:nvSpPr>
        <p:spPr>
          <a:xfrm>
            <a:off x="456481" y="1604329"/>
            <a:ext cx="8228160" cy="4526396"/>
          </a:xfrm>
        </p:spPr>
        <p:txBody>
          <a:bodyPr/>
          <a:lstStyle/>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latin typeface="Calibri" charset="0"/>
                <a:ea typeface="ＭＳ Ｐゴシック" charset="0"/>
              </a:rPr>
              <a:t>Passengers Carried					Fleet Size</a:t>
            </a:r>
          </a:p>
        </p:txBody>
      </p:sp>
      <p:pic>
        <p:nvPicPr>
          <p:cNvPr id="10244"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2186150"/>
            <a:ext cx="6099840" cy="3205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245"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056640" y="2151586"/>
            <a:ext cx="3087360" cy="365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246"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637284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a:xfrm>
            <a:off x="770400" y="387401"/>
            <a:ext cx="7511040" cy="980743"/>
          </a:xfrm>
        </p:spPr>
        <p:txBody>
          <a:bodyPr tIns="35203"/>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dirty="0">
                <a:latin typeface="Calibri" charset="0"/>
                <a:ea typeface="ＭＳ Ｐゴシック" charset="0"/>
              </a:rPr>
              <a:t>Route Map</a:t>
            </a:r>
          </a:p>
        </p:txBody>
      </p:sp>
      <p:sp>
        <p:nvSpPr>
          <p:cNvPr id="11267" name="Rectangle 2"/>
          <p:cNvSpPr>
            <a:spLocks noGrp="1" noChangeArrowheads="1"/>
          </p:cNvSpPr>
          <p:nvPr>
            <p:ph type="body" idx="1"/>
          </p:nvPr>
        </p:nvSpPr>
        <p:spPr>
          <a:xfrm>
            <a:off x="843841" y="1906760"/>
            <a:ext cx="7636320" cy="4320454"/>
          </a:xfrm>
        </p:spPr>
        <p:txBody>
          <a:bodyPr/>
          <a:lstStyle/>
          <a:p>
            <a:pPr eaLnBrk="1"/>
            <a:endParaRPr lang="en-US">
              <a:latin typeface="Calibri" charset="0"/>
              <a:ea typeface="ＭＳ Ｐゴシック" charset="0"/>
            </a:endParaRPr>
          </a:p>
        </p:txBody>
      </p:sp>
      <p:pic>
        <p:nvPicPr>
          <p:cNvPr id="11268"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73920" y="1451673"/>
            <a:ext cx="7827840" cy="4709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1269"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111696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a:xfrm>
            <a:off x="456481" y="273629"/>
            <a:ext cx="8228160" cy="1144921"/>
          </a:xfrm>
        </p:spPr>
        <p:txBody>
          <a:bodyPr tIns="35203"/>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atin typeface="Calibri" charset="0"/>
                <a:ea typeface="ＭＳ Ｐゴシック" charset="0"/>
              </a:rPr>
              <a:t>Business Model</a:t>
            </a:r>
          </a:p>
        </p:txBody>
      </p:sp>
      <p:sp>
        <p:nvSpPr>
          <p:cNvPr id="12291" name="Rectangle 2"/>
          <p:cNvSpPr>
            <a:spLocks noGrp="1" noChangeArrowheads="1"/>
          </p:cNvSpPr>
          <p:nvPr>
            <p:ph type="body" idx="1"/>
          </p:nvPr>
        </p:nvSpPr>
        <p:spPr>
          <a:xfrm>
            <a:off x="701280" y="1286055"/>
            <a:ext cx="7636320" cy="4320454"/>
          </a:xfrm>
        </p:spPr>
        <p:txBody>
          <a:bodyPr/>
          <a:lstStyle/>
          <a:p>
            <a:pPr marL="391686" indent="-293764">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US" dirty="0">
              <a:latin typeface="Calibri" charset="0"/>
              <a:ea typeface="ＭＳ Ｐゴシック" charset="0"/>
            </a:endParaRP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dirty="0">
                <a:latin typeface="Calibri" charset="0"/>
                <a:ea typeface="ＭＳ Ｐゴシック" charset="0"/>
              </a:rPr>
              <a:t>Lowest cost producer </a:t>
            </a:r>
            <a:r>
              <a:rPr lang="en-US" sz="2200" dirty="0">
                <a:latin typeface="Calibri" charset="0"/>
                <a:ea typeface="ＭＳ Ｐゴシック" charset="0"/>
              </a:rPr>
              <a:t>(average ticket price of $114)</a:t>
            </a:r>
          </a:p>
          <a:p>
            <a:pPr marL="783372" lvl="1"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dirty="0">
                <a:latin typeface="Calibri" charset="0"/>
                <a:ea typeface="ＭＳ Ｐゴシック" charset="0"/>
              </a:rPr>
              <a:t>Point to point service</a:t>
            </a:r>
          </a:p>
          <a:p>
            <a:pPr marL="783372" lvl="1"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dirty="0">
                <a:latin typeface="Calibri" charset="0"/>
                <a:ea typeface="ＭＳ Ｐゴシック" charset="0"/>
              </a:rPr>
              <a:t>Secondary Airports</a:t>
            </a:r>
          </a:p>
          <a:p>
            <a:pPr marL="783372" lvl="1"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zh-CN" dirty="0">
                <a:latin typeface="Calibri" charset="0"/>
                <a:ea typeface="ＭＳ Ｐゴシック" charset="0"/>
              </a:rPr>
              <a:t>Employee empowerment and respect</a:t>
            </a:r>
          </a:p>
          <a:p>
            <a:pPr marL="783372" lvl="1"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dirty="0">
                <a:latin typeface="Calibri" charset="0"/>
                <a:ea typeface="ＭＳ Ｐゴシック" charset="0"/>
              </a:rPr>
              <a:t>Use only one type of aircraft</a:t>
            </a:r>
          </a:p>
          <a:p>
            <a:pPr marL="783372" lvl="1"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dirty="0">
                <a:latin typeface="Calibri" charset="0"/>
                <a:ea typeface="ＭＳ Ｐゴシック" charset="0"/>
              </a:rPr>
              <a:t>No first class</a:t>
            </a:r>
          </a:p>
          <a:p>
            <a:pPr marL="783372" lvl="1"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dirty="0">
                <a:latin typeface="Calibri" charset="0"/>
                <a:ea typeface="ＭＳ Ｐゴシック" charset="0"/>
              </a:rPr>
              <a:t>No in flight video/audio programming</a:t>
            </a:r>
          </a:p>
          <a:p>
            <a:pPr marL="783372" lvl="1" indent="-293764">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US" dirty="0">
              <a:latin typeface="Calibri" charset="0"/>
              <a:ea typeface="ＭＳ Ｐゴシック" charset="0"/>
            </a:endParaRP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79560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atin typeface="Calibri" charset="0"/>
                <a:ea typeface="ＭＳ Ｐゴシック" charset="0"/>
              </a:rPr>
              <a:t>Customer Satisfaction</a:t>
            </a:r>
          </a:p>
        </p:txBody>
      </p:sp>
      <p:pic>
        <p:nvPicPr>
          <p:cNvPr id="13315"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456481" y="2508744"/>
            <a:ext cx="8226720" cy="2716125"/>
          </a:xfrm>
          <a:extLst>
            <a:ext uri="{91240B29-F687-4f45-9708-019B960494DF}">
              <a14:hiddenLine xmlns:a14="http://schemas.microsoft.com/office/drawing/2010/main" xmlns="" w="9525">
                <a:solidFill>
                  <a:srgbClr val="000000"/>
                </a:solidFill>
                <a:miter lim="800000"/>
                <a:headEnd/>
                <a:tailEnd/>
              </a14:hiddenLine>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124409096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a:xfrm>
            <a:off x="456481" y="273629"/>
            <a:ext cx="8228160" cy="1144921"/>
          </a:xfrm>
        </p:spPr>
        <p:txBody>
          <a:bodyPr tIns="35203"/>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atin typeface="Calibri" charset="0"/>
                <a:ea typeface="ＭＳ Ｐゴシック" charset="0"/>
              </a:rPr>
              <a:t>Financial Overview</a:t>
            </a:r>
          </a:p>
        </p:txBody>
      </p:sp>
      <p:sp>
        <p:nvSpPr>
          <p:cNvPr id="14339" name="Rectangle 2"/>
          <p:cNvSpPr>
            <a:spLocks noGrp="1" noChangeArrowheads="1"/>
          </p:cNvSpPr>
          <p:nvPr>
            <p:ph type="body" idx="1"/>
          </p:nvPr>
        </p:nvSpPr>
        <p:spPr>
          <a:xfrm>
            <a:off x="658080" y="1193246"/>
            <a:ext cx="8168398" cy="5780767"/>
          </a:xfrm>
        </p:spPr>
        <p:txBody>
          <a:bodyPr/>
          <a:lstStyle/>
          <a:p>
            <a:pPr marL="391686" indent="-293764">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u="sng" dirty="0">
                <a:latin typeface="Calibri" charset="0"/>
                <a:ea typeface="ＭＳ Ｐゴシック" charset="0"/>
              </a:rPr>
              <a:t>2010</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dirty="0">
                <a:latin typeface="Calibri" charset="0"/>
                <a:ea typeface="ＭＳ Ｐゴシック" charset="0"/>
              </a:rPr>
              <a:t>Net income: $459 million</a:t>
            </a:r>
          </a:p>
          <a:p>
            <a:pPr marL="783372" lvl="1"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dirty="0">
                <a:latin typeface="Calibri" charset="0"/>
                <a:ea typeface="ＭＳ Ｐゴシック" charset="0"/>
              </a:rPr>
              <a:t>Profitable for the 38</a:t>
            </a:r>
            <a:r>
              <a:rPr lang="en-US" baseline="33000" dirty="0">
                <a:latin typeface="Calibri" charset="0"/>
                <a:ea typeface="ＭＳ Ｐゴシック" charset="0"/>
              </a:rPr>
              <a:t>th</a:t>
            </a:r>
            <a:r>
              <a:rPr lang="en-US" dirty="0">
                <a:latin typeface="Calibri" charset="0"/>
                <a:ea typeface="ＭＳ Ｐゴシック" charset="0"/>
              </a:rPr>
              <a:t> consecutive year</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dirty="0">
                <a:latin typeface="Calibri" charset="0"/>
                <a:ea typeface="ＭＳ Ｐゴシック" charset="0"/>
              </a:rPr>
              <a:t>Net income, excluding special items: $550 million</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dirty="0">
                <a:latin typeface="Calibri" charset="0"/>
                <a:ea typeface="ＭＳ Ｐゴシック" charset="0"/>
              </a:rPr>
              <a:t>Total passengers carried: 88 million</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dirty="0">
                <a:latin typeface="Calibri" charset="0"/>
                <a:ea typeface="ＭＳ Ｐゴシック" charset="0"/>
              </a:rPr>
              <a:t>Total RPMs: 78 billion</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dirty="0">
                <a:latin typeface="Calibri" charset="0"/>
                <a:ea typeface="ＭＳ Ｐゴシック" charset="0"/>
              </a:rPr>
              <a:t>Average passenger load factor: 79.3 percent</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dirty="0">
                <a:latin typeface="Calibri" charset="0"/>
                <a:ea typeface="ＭＳ Ｐゴシック" charset="0"/>
              </a:rPr>
              <a:t>Total operating revenue: $12.1 billion</a:t>
            </a:r>
          </a:p>
          <a:p>
            <a:pPr marL="391686" indent="-293764">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US" dirty="0">
              <a:latin typeface="Calibri" charset="0"/>
              <a:ea typeface="ＭＳ Ｐゴシック" charset="0"/>
            </a:endParaRPr>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134367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Profitability </a:t>
            </a:r>
            <a:endParaRPr lang="en-US" dirty="0"/>
          </a:p>
        </p:txBody>
      </p:sp>
      <p:pic>
        <p:nvPicPr>
          <p:cNvPr id="5" name="Picture 4" descr="Screen shot 2011-03-10 at 10.40.08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94534" y="1417638"/>
            <a:ext cx="7410633" cy="4672228"/>
          </a:xfrm>
          <a:prstGeom prst="rect">
            <a:avLst/>
          </a:prstGeom>
        </p:spPr>
      </p:pic>
    </p:spTree>
    <p:extLst>
      <p:ext uri="{BB962C8B-B14F-4D97-AF65-F5344CB8AC3E}">
        <p14:creationId xmlns:p14="http://schemas.microsoft.com/office/powerpoint/2010/main" xmlns="" val="2462131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a:xfrm>
            <a:off x="456481" y="273629"/>
            <a:ext cx="8228160" cy="1144921"/>
          </a:xfrm>
        </p:spPr>
        <p:txBody>
          <a:bodyPr tIns="35203"/>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atin typeface="Calibri" charset="0"/>
                <a:ea typeface="ＭＳ Ｐゴシック" charset="0"/>
              </a:rPr>
              <a:t>Stock Information </a:t>
            </a:r>
            <a:r>
              <a:rPr lang="en-US" sz="2900">
                <a:latin typeface="Calibri" charset="0"/>
                <a:ea typeface="ＭＳ Ｐゴシック" charset="0"/>
              </a:rPr>
              <a:t>(NYSE:LUV)</a:t>
            </a:r>
          </a:p>
        </p:txBody>
      </p:sp>
      <p:sp>
        <p:nvSpPr>
          <p:cNvPr id="15363" name="Rectangle 2"/>
          <p:cNvSpPr>
            <a:spLocks noGrp="1" noChangeArrowheads="1"/>
          </p:cNvSpPr>
          <p:nvPr>
            <p:ph type="body" idx="1"/>
          </p:nvPr>
        </p:nvSpPr>
        <p:spPr>
          <a:xfrm>
            <a:off x="622081" y="1244291"/>
            <a:ext cx="7636320" cy="6843598"/>
          </a:xfrm>
        </p:spPr>
        <p:txBody>
          <a:bodyPr tIns="19201"/>
          <a:lstStyle/>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sz="2200">
                <a:latin typeface="Calibri" charset="0"/>
                <a:ea typeface="ＭＳ Ｐゴシック" charset="0"/>
              </a:rPr>
              <a:t>Last Trade: 	11.85 (march 17th)</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sz="2200">
                <a:latin typeface="Calibri" charset="0"/>
                <a:ea typeface="ＭＳ Ｐゴシック" charset="0"/>
              </a:rPr>
              <a:t>Change:		0.17 (1.41%)</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sz="2200">
                <a:latin typeface="Calibri" charset="0"/>
                <a:ea typeface="ＭＳ Ｐゴシック" charset="0"/>
              </a:rPr>
              <a:t> Prev Close:	12.02</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sz="2200">
                <a:latin typeface="Calibri" charset="0"/>
                <a:ea typeface="ＭＳ Ｐゴシック" charset="0"/>
              </a:rPr>
              <a:t>1y Target Est:	16.36</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sz="2200">
                <a:latin typeface="Calibri" charset="0"/>
                <a:ea typeface="ＭＳ Ｐゴシック" charset="0"/>
              </a:rPr>
              <a:t>Day's Range:	11.81 - 12.25</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sz="2200">
                <a:latin typeface="Calibri" charset="0"/>
                <a:ea typeface="ＭＳ Ｐゴシック" charset="0"/>
              </a:rPr>
              <a:t>52wk Range:	10.42 - 14.32</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sz="2200">
                <a:latin typeface="Calibri" charset="0"/>
                <a:ea typeface="ＭＳ Ｐゴシック" charset="0"/>
              </a:rPr>
              <a:t>Avg Vol (3m):	7,611,840</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sz="2200">
                <a:latin typeface="Calibri" charset="0"/>
                <a:ea typeface="ＭＳ Ｐゴシック" charset="0"/>
              </a:rPr>
              <a:t>Market Cap:	8.86B</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sz="2200">
                <a:latin typeface="Calibri" charset="0"/>
                <a:ea typeface="ＭＳ Ｐゴシック" charset="0"/>
              </a:rPr>
              <a:t>P/E (ttm):	19.43</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sz="2200">
                <a:latin typeface="Calibri" charset="0"/>
                <a:ea typeface="ＭＳ Ｐゴシック" charset="0"/>
              </a:rPr>
              <a:t>EPS (ttm):	0.61</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sz="2200">
                <a:latin typeface="Calibri" charset="0"/>
                <a:ea typeface="ＭＳ Ｐゴシック" charset="0"/>
              </a:rPr>
              <a:t>Div &amp; Yield:	0.02 (0.10%)</a:t>
            </a:r>
          </a:p>
          <a:p>
            <a:pPr marL="783372" lvl="1" indent="-293764">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US" sz="2200">
              <a:latin typeface="Calibri" charset="0"/>
              <a:ea typeface="ＭＳ Ｐゴシック" charset="0"/>
            </a:endParaRP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rotWithShape="1">
          <a:blip r:embed="rId4"/>
          <a:srcRect r="39337"/>
          <a:stretch/>
        </p:blipFill>
        <p:spPr>
          <a:xfrm>
            <a:off x="5287389" y="1872840"/>
            <a:ext cx="3653519" cy="4015065"/>
          </a:xfrm>
          <a:prstGeom prst="rect">
            <a:avLst/>
          </a:prstGeom>
        </p:spPr>
      </p:pic>
    </p:spTree>
    <p:extLst>
      <p:ext uri="{BB962C8B-B14F-4D97-AF65-F5344CB8AC3E}">
        <p14:creationId xmlns:p14="http://schemas.microsoft.com/office/powerpoint/2010/main" xmlns="" val="1622831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a:xfrm>
            <a:off x="456481" y="273629"/>
            <a:ext cx="8228160" cy="1144921"/>
          </a:xfrm>
        </p:spPr>
        <p:txBody>
          <a:bodyPr tIns="35203"/>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atin typeface="Calibri" charset="0"/>
                <a:ea typeface="ＭＳ Ｐゴシック" charset="0"/>
              </a:rPr>
              <a:t>5 Year Stock Performance</a:t>
            </a:r>
          </a:p>
        </p:txBody>
      </p:sp>
      <p:sp>
        <p:nvSpPr>
          <p:cNvPr id="16387" name="Rectangle 2"/>
          <p:cNvSpPr>
            <a:spLocks noGrp="1" noChangeArrowheads="1"/>
          </p:cNvSpPr>
          <p:nvPr>
            <p:ph type="body" idx="1"/>
          </p:nvPr>
        </p:nvSpPr>
        <p:spPr>
          <a:xfrm>
            <a:off x="456481" y="1604329"/>
            <a:ext cx="8228160" cy="4526396"/>
          </a:xfrm>
        </p:spPr>
        <p:txBody>
          <a:bodyPr/>
          <a:lstStyle/>
          <a:p>
            <a:pPr eaLnBrk="1"/>
            <a:endParaRPr lang="en-US">
              <a:latin typeface="Calibri" charset="0"/>
              <a:ea typeface="ＭＳ Ｐゴシック" charset="0"/>
            </a:endParaRPr>
          </a:p>
        </p:txBody>
      </p:sp>
      <p:pic>
        <p:nvPicPr>
          <p:cNvPr id="16388"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9120" y="1244290"/>
            <a:ext cx="9054720" cy="497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6389"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721092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ChangeArrowheads="1"/>
          </p:cNvSpPr>
          <p:nvPr>
            <p:ph type="title"/>
          </p:nvPr>
        </p:nvSpPr>
        <p:spPr>
          <a:xfrm>
            <a:off x="456481" y="273629"/>
            <a:ext cx="8228160" cy="1144921"/>
          </a:xfrm>
        </p:spPr>
        <p:txBody>
          <a:bodyPr tIns="35203"/>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atin typeface="Calibri" charset="0"/>
                <a:ea typeface="ＭＳ Ｐゴシック" charset="0"/>
              </a:rPr>
              <a:t>Competitor Comparison</a:t>
            </a:r>
          </a:p>
        </p:txBody>
      </p:sp>
      <p:sp>
        <p:nvSpPr>
          <p:cNvPr id="17411" name="Rectangle 2"/>
          <p:cNvSpPr>
            <a:spLocks noGrp="1" noChangeArrowheads="1"/>
          </p:cNvSpPr>
          <p:nvPr>
            <p:ph type="body" idx="1"/>
          </p:nvPr>
        </p:nvSpPr>
        <p:spPr>
          <a:xfrm>
            <a:off x="456481" y="1604329"/>
            <a:ext cx="8228160" cy="4526396"/>
          </a:xfrm>
        </p:spPr>
        <p:txBody>
          <a:bodyPr/>
          <a:lstStyle/>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atin typeface="Calibri" charset="0"/>
                <a:ea typeface="ＭＳ Ｐゴシック" charset="0"/>
              </a:rPr>
              <a:t>JetBlue (JBLU)</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atin typeface="Calibri" charset="0"/>
                <a:ea typeface="ＭＳ Ｐゴシック" charset="0"/>
              </a:rPr>
              <a:t>American Airlines (AMR)</a:t>
            </a:r>
          </a:p>
          <a:p>
            <a:pPr marL="391686" indent="-293764">
              <a:buSzPct val="45000"/>
              <a:buFont typeface="Wingding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latin typeface="Calibri" charset="0"/>
                <a:ea typeface="ＭＳ Ｐゴシック" charset="0"/>
              </a:rPr>
              <a:t>United Airlines (UAL)</a:t>
            </a:r>
          </a:p>
        </p:txBody>
      </p:sp>
      <p:pic>
        <p:nvPicPr>
          <p:cNvPr id="17412"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334911" y="3501356"/>
            <a:ext cx="5195632" cy="2969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413"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906276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a:xfrm>
            <a:off x="456481" y="273629"/>
            <a:ext cx="8228160" cy="1144921"/>
          </a:xfrm>
        </p:spPr>
        <p:txBody>
          <a:bodyPr tIns="35203"/>
          <a:lstStyle/>
          <a:p>
            <a:pPr eaLnBrk="1"/>
            <a:endParaRPr lang="en-US">
              <a:latin typeface="Arial" charset="0"/>
              <a:ea typeface="ＭＳ Ｐゴシック" charset="0"/>
            </a:endParaRPr>
          </a:p>
        </p:txBody>
      </p:sp>
      <p:sp>
        <p:nvSpPr>
          <p:cNvPr id="18435" name="Rectangle 2"/>
          <p:cNvSpPr>
            <a:spLocks noGrp="1" noChangeArrowheads="1"/>
          </p:cNvSpPr>
          <p:nvPr>
            <p:ph type="body" idx="1"/>
          </p:nvPr>
        </p:nvSpPr>
        <p:spPr>
          <a:xfrm>
            <a:off x="456481" y="1604329"/>
            <a:ext cx="8228160" cy="4526396"/>
          </a:xfrm>
        </p:spPr>
        <p:txBody>
          <a:bodyPr/>
          <a:lstStyle/>
          <a:p>
            <a:pPr eaLnBrk="1"/>
            <a:endParaRPr lang="en-US">
              <a:latin typeface="Arial" charset="0"/>
              <a:ea typeface="ＭＳ Ｐゴシック" charset="0"/>
            </a:endParaRPr>
          </a:p>
        </p:txBody>
      </p:sp>
      <p:pic>
        <p:nvPicPr>
          <p:cNvPr id="18436"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5200" y="210262"/>
            <a:ext cx="8929440" cy="5888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8437"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983517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4096180" y="4592371"/>
            <a:ext cx="4820565" cy="1295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38403" rIns="0" bIns="0" anchor="ctr"/>
          <a:lstStyle>
            <a:lvl1pPr eaLnBrk="0" hangingPunct="0">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bg1"/>
                </a:solidFill>
                <a:latin typeface="Arial" charset="0"/>
                <a:ea typeface="ＭＳ Ｐゴシック" charset="0"/>
                <a:cs typeface="ＭＳ Ｐゴシック" charset="0"/>
              </a:defRPr>
            </a:lvl1pPr>
            <a:lvl2pPr eaLnBrk="0" hangingPunct="0">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bg1"/>
                </a:solidFill>
                <a:latin typeface="Arial" charset="0"/>
                <a:ea typeface="ＭＳ Ｐゴシック" charset="0"/>
              </a:defRPr>
            </a:lvl2pPr>
            <a:lvl3pPr eaLnBrk="0" hangingPunct="0">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bg1"/>
                </a:solidFill>
                <a:latin typeface="Arial" charset="0"/>
                <a:ea typeface="ＭＳ Ｐゴシック" charset="0"/>
              </a:defRPr>
            </a:lvl3pPr>
            <a:lvl4pPr eaLnBrk="0" hangingPunct="0">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bg1"/>
                </a:solidFill>
                <a:latin typeface="Arial" charset="0"/>
                <a:ea typeface="ＭＳ Ｐゴシック" charset="0"/>
              </a:defRPr>
            </a:lvl4pPr>
            <a:lvl5pPr eaLnBrk="0" hangingPunct="0">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bg1"/>
                </a:solidFill>
                <a:latin typeface="Arial" charset="0"/>
                <a:ea typeface="ＭＳ Ｐゴシック" charset="0"/>
              </a:defRPr>
            </a:lvl5pPr>
            <a:lvl6pPr marL="2514600" indent="-228600" defTabSz="719138"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bg1"/>
                </a:solidFill>
                <a:latin typeface="Arial" charset="0"/>
                <a:ea typeface="ＭＳ Ｐゴシック" charset="0"/>
              </a:defRPr>
            </a:lvl6pPr>
            <a:lvl7pPr marL="2971800" indent="-228600" defTabSz="719138"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bg1"/>
                </a:solidFill>
                <a:latin typeface="Arial" charset="0"/>
                <a:ea typeface="ＭＳ Ｐゴシック" charset="0"/>
              </a:defRPr>
            </a:lvl7pPr>
            <a:lvl8pPr marL="3429000" indent="-228600" defTabSz="719138"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bg1"/>
                </a:solidFill>
                <a:latin typeface="Arial" charset="0"/>
                <a:ea typeface="ＭＳ Ｐゴシック" charset="0"/>
              </a:defRPr>
            </a:lvl8pPr>
            <a:lvl9pPr marL="3886200" indent="-228600" defTabSz="719138"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bg1"/>
                </a:solidFill>
                <a:latin typeface="Arial" charset="0"/>
                <a:ea typeface="ＭＳ Ｐゴシック" charset="0"/>
              </a:defRPr>
            </a:lvl9pPr>
          </a:lstStyle>
          <a:p>
            <a:pPr algn="ctr" eaLnBrk="1"/>
            <a:r>
              <a:rPr lang="en-US" sz="4400" dirty="0">
                <a:solidFill>
                  <a:srgbClr val="000000"/>
                </a:solidFill>
                <a:latin typeface="Calibri" charset="0"/>
              </a:rPr>
              <a:t>Financial </a:t>
            </a:r>
            <a:r>
              <a:rPr lang="en-US" sz="4400" dirty="0" smtClean="0">
                <a:solidFill>
                  <a:srgbClr val="000000"/>
                </a:solidFill>
                <a:latin typeface="Calibri" charset="0"/>
              </a:rPr>
              <a:t>Statements</a:t>
            </a:r>
            <a:endParaRPr lang="en-US" sz="4400" dirty="0">
              <a:solidFill>
                <a:srgbClr val="000000"/>
              </a:solidFill>
              <a:latin typeface="Calibri" charset="0"/>
            </a:endParaRPr>
          </a:p>
        </p:txBody>
      </p:sp>
      <p:pic>
        <p:nvPicPr>
          <p:cNvPr id="19459"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Southwest-Airlines.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0925" y="345900"/>
            <a:ext cx="4374751" cy="4374751"/>
          </a:xfrm>
          <a:prstGeom prst="rect">
            <a:avLst/>
          </a:prstGeom>
        </p:spPr>
      </p:pic>
    </p:spTree>
    <p:extLst>
      <p:ext uri="{BB962C8B-B14F-4D97-AF65-F5344CB8AC3E}">
        <p14:creationId xmlns:p14="http://schemas.microsoft.com/office/powerpoint/2010/main" xmlns="" val="2915816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
          <p:cNvSpPr txBox="1">
            <a:spLocks noChangeArrowheads="1"/>
          </p:cNvSpPr>
          <p:nvPr/>
        </p:nvSpPr>
        <p:spPr bwMode="auto">
          <a:xfrm>
            <a:off x="456481" y="273629"/>
            <a:ext cx="8228160" cy="585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945" tIns="41473" rIns="82945" bIns="41473" anchor="ctr"/>
          <a:lstStyle/>
          <a:p>
            <a:pPr hangingPunct="0">
              <a:lnSpc>
                <a:spcPct val="93000"/>
              </a:lnSpc>
              <a:buClr>
                <a:srgbClr val="000000"/>
              </a:buClr>
              <a:buSzPct val="100000"/>
              <a:buFont typeface="Times New Roman" charset="0"/>
              <a:buNone/>
            </a:pPr>
            <a:endParaRPr lang="en-US"/>
          </a:p>
        </p:txBody>
      </p:sp>
      <p:pic>
        <p:nvPicPr>
          <p:cNvPr id="20483"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550720" y="0"/>
            <a:ext cx="593280" cy="456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4"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33843" y="1839073"/>
            <a:ext cx="8890560" cy="3456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5" name="Title 5"/>
          <p:cNvSpPr>
            <a:spLocks noGrp="1"/>
          </p:cNvSpPr>
          <p:nvPr>
            <p:ph type="title"/>
          </p:nvPr>
        </p:nvSpPr>
        <p:spPr>
          <a:xfrm>
            <a:off x="493921" y="940420"/>
            <a:ext cx="8226720" cy="1143480"/>
          </a:xfrm>
        </p:spPr>
        <p:txBody>
          <a:bodyPr/>
          <a:lstStyle/>
          <a:p>
            <a:r>
              <a:rPr lang="en-US" sz="2200">
                <a:latin typeface="Calibri" charset="0"/>
                <a:ea typeface="ＭＳ Ｐゴシック" charset="0"/>
              </a:rPr>
              <a:t>Operating Data</a:t>
            </a:r>
          </a:p>
        </p:txBody>
      </p:sp>
      <p:sp>
        <p:nvSpPr>
          <p:cNvPr id="20486" name="Content Placeholder 6"/>
          <p:cNvSpPr>
            <a:spLocks noGrp="1"/>
          </p:cNvSpPr>
          <p:nvPr>
            <p:ph idx="1"/>
          </p:nvPr>
        </p:nvSpPr>
        <p:spPr/>
        <p:txBody>
          <a:bodyPr/>
          <a:lstStyle/>
          <a:p>
            <a:endParaRPr lang="en-US" dirty="0">
              <a:latin typeface="Arial" charset="0"/>
              <a:ea typeface="ＭＳ Ｐゴシック" charset="0"/>
            </a:endParaRPr>
          </a:p>
        </p:txBody>
      </p:sp>
    </p:spTree>
    <p:extLst>
      <p:ext uri="{BB962C8B-B14F-4D97-AF65-F5344CB8AC3E}">
        <p14:creationId xmlns:p14="http://schemas.microsoft.com/office/powerpoint/2010/main" xmlns="" val="4558445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1"/>
          <p:cNvSpPr>
            <a:spLocks noGrp="1" noChangeArrowheads="1"/>
          </p:cNvSpPr>
          <p:nvPr>
            <p:ph type="title"/>
          </p:nvPr>
        </p:nvSpPr>
        <p:spPr>
          <a:xfrm>
            <a:off x="480960" y="207382"/>
            <a:ext cx="8228160" cy="1144921"/>
          </a:xfrm>
        </p:spPr>
        <p:txBody>
          <a:bodyPr tIns="35203"/>
          <a:lstStyle/>
          <a:p>
            <a:pPr eaLnBrk="1"/>
            <a:endParaRPr lang="en-US">
              <a:latin typeface="Arial" charset="0"/>
              <a:ea typeface="ＭＳ Ｐゴシック" charset="0"/>
            </a:endParaRPr>
          </a:p>
        </p:txBody>
      </p:sp>
      <p:sp>
        <p:nvSpPr>
          <p:cNvPr id="1032" name="Rectangle 2"/>
          <p:cNvSpPr>
            <a:spLocks noGrp="1" noChangeArrowheads="1"/>
          </p:cNvSpPr>
          <p:nvPr>
            <p:ph type="body" idx="1"/>
          </p:nvPr>
        </p:nvSpPr>
        <p:spPr>
          <a:xfrm>
            <a:off x="829441" y="1900999"/>
            <a:ext cx="7636320" cy="4320454"/>
          </a:xfrm>
        </p:spPr>
        <p:txBody>
          <a:bodyPr/>
          <a:lstStyle/>
          <a:p>
            <a:pPr eaLnBrk="1"/>
            <a:endParaRPr lang="en-US">
              <a:latin typeface="Arial" charset="0"/>
              <a:ea typeface="ＭＳ Ｐゴシック" charset="0"/>
            </a:endParaRPr>
          </a:p>
        </p:txBody>
      </p:sp>
      <p:pic>
        <p:nvPicPr>
          <p:cNvPr id="103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22145"/>
            <a:ext cx="9142560" cy="5478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34"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6" name="Ink 6"/>
          <p:cNvSpPr>
            <a:spLocks noRot="1" noChangeAspect="1" noEditPoints="1" noChangeArrowheads="1" noChangeShapeType="1" noTextEdit="1"/>
          </p:cNvSpPr>
          <p:nvPr/>
        </p:nvSpPr>
        <p:spPr bwMode="auto">
          <a:xfrm>
            <a:off x="463680" y="2550508"/>
            <a:ext cx="665280" cy="43205"/>
          </a:xfrm>
          <a:custGeom>
            <a:avLst/>
            <a:gdLst>
              <a:gd name="T0" fmla="+- 0 3456 1422"/>
              <a:gd name="T1" fmla="*/ T0 w 2035"/>
              <a:gd name="T2" fmla="+- 0 7942 7810"/>
              <a:gd name="T3" fmla="*/ 7942 h 133"/>
              <a:gd name="T4" fmla="+- 0 2807 1422"/>
              <a:gd name="T5" fmla="*/ T4 w 2035"/>
              <a:gd name="T6" fmla="+- 0 7942 7810"/>
              <a:gd name="T7" fmla="*/ 7942 h 133"/>
              <a:gd name="T8" fmla="+- 0 904 1422"/>
              <a:gd name="T9" fmla="*/ T8 w 2035"/>
              <a:gd name="T10" fmla="+- 0 7942 7810"/>
              <a:gd name="T11" fmla="*/ 7942 h 133"/>
              <a:gd name="T12" fmla="+- 0 1553 1422"/>
              <a:gd name="T13" fmla="*/ T12 w 2035"/>
              <a:gd name="T14" fmla="+- 0 7942 7810"/>
              <a:gd name="T15" fmla="*/ 7942 h 133"/>
              <a:gd name="T16" fmla="+- 0 1591 1422"/>
              <a:gd name="T17" fmla="*/ T16 w 2035"/>
              <a:gd name="T18" fmla="+- 0 7942 7810"/>
              <a:gd name="T19" fmla="*/ 7942 h 133"/>
              <a:gd name="T20" fmla="+- 0 1614 1422"/>
              <a:gd name="T21" fmla="*/ T20 w 2035"/>
              <a:gd name="T22" fmla="+- 0 7924 7810"/>
              <a:gd name="T23" fmla="*/ 7924 h 133"/>
              <a:gd name="T24" fmla="+- 0 1641 1422"/>
              <a:gd name="T25" fmla="*/ T24 w 2035"/>
              <a:gd name="T26" fmla="+- 0 7920 7810"/>
              <a:gd name="T27" fmla="*/ 7920 h 133"/>
              <a:gd name="T28" fmla="+- 0 1717 1422"/>
              <a:gd name="T29" fmla="*/ T28 w 2035"/>
              <a:gd name="T30" fmla="+- 0 7910 7810"/>
              <a:gd name="T31" fmla="*/ 7910 h 133"/>
              <a:gd name="T32" fmla="+- 0 2011 1422"/>
              <a:gd name="T33" fmla="*/ T32 w 2035"/>
              <a:gd name="T34" fmla="+- 0 7920 7810"/>
              <a:gd name="T35" fmla="*/ 7920 h 133"/>
              <a:gd name="T36" fmla="+- 0 1947 1422"/>
              <a:gd name="T37" fmla="*/ T36 w 2035"/>
              <a:gd name="T38" fmla="+- 0 7920 7810"/>
              <a:gd name="T39" fmla="*/ 7920 h 133"/>
              <a:gd name="T40" fmla="+- 0 1772 1422"/>
              <a:gd name="T41" fmla="*/ T40 w 2035"/>
              <a:gd name="T42" fmla="+- 0 7920 7810"/>
              <a:gd name="T43" fmla="*/ 7920 h 133"/>
              <a:gd name="T44" fmla="+- 0 1597 1422"/>
              <a:gd name="T45" fmla="*/ T44 w 2035"/>
              <a:gd name="T46" fmla="+- 0 7920 7810"/>
              <a:gd name="T47" fmla="*/ 7920 h 133"/>
              <a:gd name="T48" fmla="+- 0 1422 1422"/>
              <a:gd name="T49" fmla="*/ T48 w 2035"/>
              <a:gd name="T50" fmla="+- 0 7920 7810"/>
              <a:gd name="T51" fmla="*/ 7920 h 133"/>
              <a:gd name="T52" fmla="+- 0 1440 1422"/>
              <a:gd name="T53" fmla="*/ T52 w 2035"/>
              <a:gd name="T54" fmla="+- 0 7909 7810"/>
              <a:gd name="T55" fmla="*/ 7909 h 133"/>
              <a:gd name="T56" fmla="+- 0 1453 1422"/>
              <a:gd name="T57" fmla="*/ T56 w 2035"/>
              <a:gd name="T58" fmla="+- 0 7910 7810"/>
              <a:gd name="T59" fmla="*/ 7910 h 133"/>
              <a:gd name="T60" fmla="+- 0 1488 1422"/>
              <a:gd name="T61" fmla="*/ T60 w 2035"/>
              <a:gd name="T62" fmla="+- 0 7898 7810"/>
              <a:gd name="T63" fmla="*/ 7898 h 133"/>
              <a:gd name="T64" fmla="+- 0 1524 1422"/>
              <a:gd name="T65" fmla="*/ T64 w 2035"/>
              <a:gd name="T66" fmla="+- 0 7885 7810"/>
              <a:gd name="T67" fmla="*/ 7885 h 133"/>
              <a:gd name="T68" fmla="+- 0 1531 1422"/>
              <a:gd name="T69" fmla="*/ T68 w 2035"/>
              <a:gd name="T70" fmla="+- 0 7878 7810"/>
              <a:gd name="T71" fmla="*/ 7878 h 133"/>
              <a:gd name="T72" fmla="+- 0 1575 1422"/>
              <a:gd name="T73" fmla="*/ T72 w 2035"/>
              <a:gd name="T74" fmla="+- 0 7876 7810"/>
              <a:gd name="T75" fmla="*/ 7876 h 133"/>
              <a:gd name="T76" fmla="+- 0 1643 1422"/>
              <a:gd name="T77" fmla="*/ T76 w 2035"/>
              <a:gd name="T78" fmla="+- 0 7872 7810"/>
              <a:gd name="T79" fmla="*/ 7872 h 133"/>
              <a:gd name="T80" fmla="+- 0 1716 1422"/>
              <a:gd name="T81" fmla="*/ T80 w 2035"/>
              <a:gd name="T82" fmla="+- 0 7861 7810"/>
              <a:gd name="T83" fmla="*/ 7861 h 133"/>
              <a:gd name="T84" fmla="+- 0 1772 1422"/>
              <a:gd name="T85" fmla="*/ T84 w 2035"/>
              <a:gd name="T86" fmla="+- 0 7854 7810"/>
              <a:gd name="T87" fmla="*/ 7854 h 133"/>
              <a:gd name="T88" fmla="+- 0 1823 1422"/>
              <a:gd name="T89" fmla="*/ T88 w 2035"/>
              <a:gd name="T90" fmla="+- 0 7847 7810"/>
              <a:gd name="T91" fmla="*/ 7847 h 133"/>
              <a:gd name="T92" fmla="+- 0 1830 1422"/>
              <a:gd name="T93" fmla="*/ T92 w 2035"/>
              <a:gd name="T94" fmla="+- 0 7854 7810"/>
              <a:gd name="T95" fmla="*/ 7854 h 133"/>
              <a:gd name="T96" fmla="+- 0 1881 1422"/>
              <a:gd name="T97" fmla="*/ T96 w 2035"/>
              <a:gd name="T98" fmla="+- 0 7854 7810"/>
              <a:gd name="T99" fmla="*/ 7854 h 133"/>
              <a:gd name="T100" fmla="+- 0 1743 1422"/>
              <a:gd name="T101" fmla="*/ T100 w 2035"/>
              <a:gd name="T102" fmla="+- 0 7854 7810"/>
              <a:gd name="T103" fmla="*/ 7854 h 133"/>
              <a:gd name="T104" fmla="+- 0 1604 1422"/>
              <a:gd name="T105" fmla="*/ T104 w 2035"/>
              <a:gd name="T106" fmla="+- 0 7854 7810"/>
              <a:gd name="T107" fmla="*/ 7854 h 133"/>
              <a:gd name="T108" fmla="+- 0 1466 1422"/>
              <a:gd name="T109" fmla="*/ T108 w 2035"/>
              <a:gd name="T110" fmla="+- 0 7854 7810"/>
              <a:gd name="T111" fmla="*/ 7854 h 133"/>
              <a:gd name="T112" fmla="+- 0 1517 1422"/>
              <a:gd name="T113" fmla="*/ T112 w 2035"/>
              <a:gd name="T114" fmla="+- 0 7854 7810"/>
              <a:gd name="T115" fmla="*/ 7854 h 133"/>
              <a:gd name="T116" fmla="+- 0 1524 1422"/>
              <a:gd name="T117" fmla="*/ T116 w 2035"/>
              <a:gd name="T118" fmla="+- 0 7854 7810"/>
              <a:gd name="T119" fmla="*/ 7854 h 133"/>
              <a:gd name="T120" fmla="+- 0 1575 1422"/>
              <a:gd name="T121" fmla="*/ T120 w 2035"/>
              <a:gd name="T122" fmla="+- 0 7854 7810"/>
              <a:gd name="T123" fmla="*/ 7854 h 133"/>
              <a:gd name="T124" fmla="+- 0 1932 1422"/>
              <a:gd name="T125" fmla="*/ T124 w 2035"/>
              <a:gd name="T126" fmla="+- 0 7854 7810"/>
              <a:gd name="T127" fmla="*/ 7854 h 133"/>
              <a:gd name="T128" fmla="+- 0 2326 1422"/>
              <a:gd name="T129" fmla="*/ T128 w 2035"/>
              <a:gd name="T130" fmla="+- 0 7881 7810"/>
              <a:gd name="T131" fmla="*/ 7881 h 133"/>
              <a:gd name="T132" fmla="+- 0 2669 1422"/>
              <a:gd name="T133" fmla="*/ T132 w 2035"/>
              <a:gd name="T134" fmla="+- 0 7832 7810"/>
              <a:gd name="T135" fmla="*/ 7832 h 133"/>
              <a:gd name="T136" fmla="+- 0 2879 1422"/>
              <a:gd name="T137" fmla="*/ T136 w 2035"/>
              <a:gd name="T138" fmla="+- 0 7802 7810"/>
              <a:gd name="T139" fmla="*/ 7802 h 133"/>
              <a:gd name="T140" fmla="+- 0 3428 1422"/>
              <a:gd name="T141" fmla="*/ T140 w 2035"/>
              <a:gd name="T142" fmla="+- 0 7832 7810"/>
              <a:gd name="T143" fmla="*/ 7832 h 133"/>
              <a:gd name="T144" fmla="+- 0 3216 1422"/>
              <a:gd name="T145" fmla="*/ T144 w 2035"/>
              <a:gd name="T146" fmla="+- 0 7832 7810"/>
              <a:gd name="T147" fmla="*/ 7832 h 133"/>
              <a:gd name="T148" fmla="+- 0 3053 1422"/>
              <a:gd name="T149" fmla="*/ T148 w 2035"/>
              <a:gd name="T150" fmla="+- 0 7832 7810"/>
              <a:gd name="T151" fmla="*/ 7832 h 133"/>
              <a:gd name="T152" fmla="+- 0 2896 1422"/>
              <a:gd name="T153" fmla="*/ T152 w 2035"/>
              <a:gd name="T154" fmla="+- 0 7844 7810"/>
              <a:gd name="T155" fmla="*/ 7844 h 133"/>
              <a:gd name="T156" fmla="+- 0 2735 1422"/>
              <a:gd name="T157" fmla="*/ T156 w 2035"/>
              <a:gd name="T158" fmla="+- 0 7854 7810"/>
              <a:gd name="T159" fmla="*/ 7854 h 133"/>
              <a:gd name="T160" fmla="+- 0 2560 1422"/>
              <a:gd name="T161" fmla="*/ T160 w 2035"/>
              <a:gd name="T162" fmla="+- 0 7865 7810"/>
              <a:gd name="T163" fmla="*/ 7865 h 133"/>
              <a:gd name="T164" fmla="+- 0 2104 1422"/>
              <a:gd name="T165" fmla="*/ T164 w 2035"/>
              <a:gd name="T166" fmla="+- 0 7947 7810"/>
              <a:gd name="T167" fmla="*/ 7947 h 133"/>
              <a:gd name="T168" fmla="+- 0 2253 1422"/>
              <a:gd name="T169" fmla="*/ T168 w 2035"/>
              <a:gd name="T170" fmla="+- 0 7854 7810"/>
              <a:gd name="T171" fmla="*/ 7854 h 133"/>
              <a:gd name="T172" fmla="+- 0 2287 1422"/>
              <a:gd name="T173" fmla="*/ T172 w 2035"/>
              <a:gd name="T174" fmla="+- 0 7833 7810"/>
              <a:gd name="T175" fmla="*/ 7833 h 133"/>
              <a:gd name="T176" fmla="+- 0 2328 1422"/>
              <a:gd name="T177" fmla="*/ T176 w 2035"/>
              <a:gd name="T178" fmla="+- 0 7848 7810"/>
              <a:gd name="T179" fmla="*/ 7848 h 133"/>
              <a:gd name="T180" fmla="+- 0 2363 1422"/>
              <a:gd name="T181" fmla="*/ T180 w 2035"/>
              <a:gd name="T182" fmla="+- 0 7832 7810"/>
              <a:gd name="T183" fmla="*/ 7832 h 133"/>
              <a:gd name="T184" fmla="+- 0 2370 1422"/>
              <a:gd name="T185" fmla="*/ T184 w 2035"/>
              <a:gd name="T186" fmla="+- 0 7825 7810"/>
              <a:gd name="T187" fmla="*/ 7825 h 133"/>
              <a:gd name="T188" fmla="+- 0 2378 1422"/>
              <a:gd name="T189" fmla="*/ T188 w 2035"/>
              <a:gd name="T190" fmla="+- 0 7817 7810"/>
              <a:gd name="T191" fmla="*/ 7817 h 133"/>
              <a:gd name="T192" fmla="+- 0 2385 1422"/>
              <a:gd name="T193" fmla="*/ T192 w 2035"/>
              <a:gd name="T194" fmla="+- 0 7810 7810"/>
              <a:gd name="T195" fmla="*/ 7810 h 1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2035" h="133" extrusionOk="0">
                <a:moveTo>
                  <a:pt x="2034" y="132"/>
                </a:moveTo>
                <a:cubicBezTo>
                  <a:pt x="1385" y="132"/>
                  <a:pt x="-518" y="132"/>
                  <a:pt x="131" y="132"/>
                </a:cubicBezTo>
                <a:cubicBezTo>
                  <a:pt x="169" y="132"/>
                  <a:pt x="192" y="114"/>
                  <a:pt x="219" y="110"/>
                </a:cubicBezTo>
                <a:cubicBezTo>
                  <a:pt x="295" y="100"/>
                  <a:pt x="589" y="110"/>
                  <a:pt x="525" y="110"/>
                </a:cubicBezTo>
                <a:cubicBezTo>
                  <a:pt x="350" y="110"/>
                  <a:pt x="175" y="110"/>
                  <a:pt x="0" y="110"/>
                </a:cubicBezTo>
                <a:cubicBezTo>
                  <a:pt x="18" y="99"/>
                  <a:pt x="31" y="100"/>
                  <a:pt x="66" y="88"/>
                </a:cubicBezTo>
                <a:cubicBezTo>
                  <a:pt x="102" y="75"/>
                  <a:pt x="109" y="68"/>
                  <a:pt x="153" y="66"/>
                </a:cubicBezTo>
                <a:cubicBezTo>
                  <a:pt x="221" y="62"/>
                  <a:pt x="294" y="51"/>
                  <a:pt x="350" y="44"/>
                </a:cubicBezTo>
                <a:cubicBezTo>
                  <a:pt x="401" y="37"/>
                  <a:pt x="408" y="44"/>
                  <a:pt x="459" y="44"/>
                </a:cubicBezTo>
                <a:cubicBezTo>
                  <a:pt x="321" y="44"/>
                  <a:pt x="182" y="44"/>
                  <a:pt x="44" y="44"/>
                </a:cubicBezTo>
                <a:cubicBezTo>
                  <a:pt x="95" y="44"/>
                  <a:pt x="102" y="44"/>
                  <a:pt x="153" y="44"/>
                </a:cubicBezTo>
                <a:cubicBezTo>
                  <a:pt x="510" y="44"/>
                  <a:pt x="904" y="71"/>
                  <a:pt x="1247" y="22"/>
                </a:cubicBezTo>
                <a:cubicBezTo>
                  <a:pt x="1457" y="-8"/>
                  <a:pt x="2006" y="22"/>
                  <a:pt x="1794" y="22"/>
                </a:cubicBezTo>
                <a:cubicBezTo>
                  <a:pt x="1631" y="22"/>
                  <a:pt x="1474" y="34"/>
                  <a:pt x="1313" y="44"/>
                </a:cubicBezTo>
                <a:cubicBezTo>
                  <a:pt x="1138" y="55"/>
                  <a:pt x="682" y="137"/>
                  <a:pt x="831" y="44"/>
                </a:cubicBezTo>
                <a:cubicBezTo>
                  <a:pt x="865" y="23"/>
                  <a:pt x="906" y="38"/>
                  <a:pt x="941" y="22"/>
                </a:cubicBezTo>
                <a:cubicBezTo>
                  <a:pt x="948" y="15"/>
                  <a:pt x="956" y="7"/>
                  <a:pt x="963" y="0"/>
                </a:cubicBezTo>
              </a:path>
            </a:pathLst>
          </a:custGeom>
          <a:noFill/>
          <a:ln w="127000" cap="sq">
            <a:solidFill>
              <a:srgbClr val="FFFF00">
                <a:alpha val="33333"/>
              </a:srgbClr>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1027" name="Ink 7"/>
          <p:cNvSpPr>
            <a:spLocks noRot="1" noChangeAspect="1" noEditPoints="1" noChangeArrowheads="1" noChangeShapeType="1" noTextEdit="1"/>
          </p:cNvSpPr>
          <p:nvPr/>
        </p:nvSpPr>
        <p:spPr bwMode="auto">
          <a:xfrm>
            <a:off x="463680" y="3964737"/>
            <a:ext cx="923040" cy="15841"/>
          </a:xfrm>
          <a:custGeom>
            <a:avLst/>
            <a:gdLst>
              <a:gd name="T0" fmla="+- 0 1531 1422"/>
              <a:gd name="T1" fmla="*/ T0 w 2823"/>
              <a:gd name="T2" fmla="+- 0 12142 12142"/>
              <a:gd name="T3" fmla="*/ 12142 h 45"/>
              <a:gd name="T4" fmla="+- 0 2435 1422"/>
              <a:gd name="T5" fmla="*/ T4 w 2823"/>
              <a:gd name="T6" fmla="+- 0 12142 12142"/>
              <a:gd name="T7" fmla="*/ 12142 h 45"/>
              <a:gd name="T8" fmla="+- 0 3340 1422"/>
              <a:gd name="T9" fmla="*/ T8 w 2823"/>
              <a:gd name="T10" fmla="+- 0 12142 12142"/>
              <a:gd name="T11" fmla="*/ 12142 h 45"/>
              <a:gd name="T12" fmla="+- 0 4244 1422"/>
              <a:gd name="T13" fmla="*/ T12 w 2823"/>
              <a:gd name="T14" fmla="+- 0 12142 12142"/>
              <a:gd name="T15" fmla="*/ 12142 h 45"/>
              <a:gd name="T16" fmla="+- 0 4226 1422"/>
              <a:gd name="T17" fmla="*/ T16 w 2823"/>
              <a:gd name="T18" fmla="+- 0 12157 12142"/>
              <a:gd name="T19" fmla="*/ 12157 h 45"/>
              <a:gd name="T20" fmla="+- 0 4218 1422"/>
              <a:gd name="T21" fmla="*/ T20 w 2823"/>
              <a:gd name="T22" fmla="+- 0 12176 12142"/>
              <a:gd name="T23" fmla="*/ 12176 h 45"/>
              <a:gd name="T24" fmla="+- 0 4178 1422"/>
              <a:gd name="T25" fmla="*/ T24 w 2823"/>
              <a:gd name="T26" fmla="+- 0 12186 12142"/>
              <a:gd name="T27" fmla="*/ 12186 h 45"/>
              <a:gd name="T28" fmla="+- 0 3357 1422"/>
              <a:gd name="T29" fmla="*/ T28 w 2823"/>
              <a:gd name="T30" fmla="+- 0 12382 12142"/>
              <a:gd name="T31" fmla="*/ 12382 h 45"/>
              <a:gd name="T32" fmla="+- 0 2271 1422"/>
              <a:gd name="T33" fmla="*/ T32 w 2823"/>
              <a:gd name="T34" fmla="+- 0 12186 12142"/>
              <a:gd name="T35" fmla="*/ 12186 h 45"/>
              <a:gd name="T36" fmla="+- 0 1422 1422"/>
              <a:gd name="T37" fmla="*/ T36 w 2823"/>
              <a:gd name="T38" fmla="+- 0 12186 12142"/>
              <a:gd name="T39" fmla="*/ 12186 h 45"/>
              <a:gd name="T40" fmla="+- 0 1753 1422"/>
              <a:gd name="T41" fmla="*/ T40 w 2823"/>
              <a:gd name="T42" fmla="+- 0 12186 12142"/>
              <a:gd name="T43" fmla="*/ 12186 h 45"/>
              <a:gd name="T44" fmla="+- 0 2113 1422"/>
              <a:gd name="T45" fmla="*/ T44 w 2823"/>
              <a:gd name="T46" fmla="+- 0 12209 12142"/>
              <a:gd name="T47" fmla="*/ 12209 h 45"/>
              <a:gd name="T48" fmla="+- 0 2428 1422"/>
              <a:gd name="T49" fmla="*/ T48 w 2823"/>
              <a:gd name="T50" fmla="+- 0 12164 12142"/>
              <a:gd name="T51" fmla="*/ 12164 h 45"/>
              <a:gd name="T52" fmla="+- 0 2750 1422"/>
              <a:gd name="T53" fmla="*/ T52 w 2823"/>
              <a:gd name="T54" fmla="+- 0 12118 12142"/>
              <a:gd name="T55" fmla="*/ 12118 h 45"/>
              <a:gd name="T56" fmla="+- 0 3109 1422"/>
              <a:gd name="T57" fmla="*/ T56 w 2823"/>
              <a:gd name="T58" fmla="+- 0 12164 12142"/>
              <a:gd name="T59" fmla="*/ 12164 h 45"/>
              <a:gd name="T60" fmla="+- 0 3435 1422"/>
              <a:gd name="T61" fmla="*/ T60 w 2823"/>
              <a:gd name="T62" fmla="+- 0 12164 12142"/>
              <a:gd name="T63" fmla="*/ 12164 h 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823" h="45" extrusionOk="0">
                <a:moveTo>
                  <a:pt x="109" y="0"/>
                </a:moveTo>
                <a:cubicBezTo>
                  <a:pt x="1013" y="0"/>
                  <a:pt x="1918" y="0"/>
                  <a:pt x="2822" y="0"/>
                </a:cubicBezTo>
                <a:cubicBezTo>
                  <a:pt x="2804" y="15"/>
                  <a:pt x="2796" y="34"/>
                  <a:pt x="2756" y="44"/>
                </a:cubicBezTo>
                <a:cubicBezTo>
                  <a:pt x="1935" y="240"/>
                  <a:pt x="849" y="44"/>
                  <a:pt x="0" y="44"/>
                </a:cubicBezTo>
                <a:cubicBezTo>
                  <a:pt x="331" y="44"/>
                  <a:pt x="691" y="67"/>
                  <a:pt x="1006" y="22"/>
                </a:cubicBezTo>
                <a:cubicBezTo>
                  <a:pt x="1328" y="-24"/>
                  <a:pt x="1687" y="22"/>
                  <a:pt x="2013" y="22"/>
                </a:cubicBezTo>
              </a:path>
            </a:pathLst>
          </a:custGeom>
          <a:noFill/>
          <a:ln w="127000" cap="sq">
            <a:solidFill>
              <a:srgbClr val="FFFF00">
                <a:alpha val="33333"/>
              </a:srgbClr>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1028" name="Ink 8"/>
          <p:cNvSpPr>
            <a:spLocks noRot="1" noChangeAspect="1" noEditPoints="1" noChangeArrowheads="1" noChangeShapeType="1" noTextEdit="1"/>
          </p:cNvSpPr>
          <p:nvPr/>
        </p:nvSpPr>
        <p:spPr bwMode="auto">
          <a:xfrm>
            <a:off x="463680" y="4222523"/>
            <a:ext cx="829440" cy="93610"/>
          </a:xfrm>
          <a:custGeom>
            <a:avLst/>
            <a:gdLst>
              <a:gd name="T0" fmla="+- 0 3960 1422"/>
              <a:gd name="T1" fmla="*/ T0 w 2539"/>
              <a:gd name="T2" fmla="+- 0 13192 12930"/>
              <a:gd name="T3" fmla="*/ 13192 h 285"/>
              <a:gd name="T4" fmla="+- 0 3870 1422"/>
              <a:gd name="T5" fmla="*/ T4 w 2539"/>
              <a:gd name="T6" fmla="+- 0 13192 12930"/>
              <a:gd name="T7" fmla="*/ 13192 h 285"/>
              <a:gd name="T8" fmla="+- 0 3787 1422"/>
              <a:gd name="T9" fmla="*/ T8 w 2539"/>
              <a:gd name="T10" fmla="+- 0 13212 12930"/>
              <a:gd name="T11" fmla="*/ 13212 h 285"/>
              <a:gd name="T12" fmla="+- 0 3697 1422"/>
              <a:gd name="T13" fmla="*/ T12 w 2539"/>
              <a:gd name="T14" fmla="+- 0 13214 12930"/>
              <a:gd name="T15" fmla="*/ 13214 h 285"/>
              <a:gd name="T16" fmla="+- 0 2940 1422"/>
              <a:gd name="T17" fmla="*/ T16 w 2539"/>
              <a:gd name="T18" fmla="+- 0 13231 12930"/>
              <a:gd name="T19" fmla="*/ 13231 h 285"/>
              <a:gd name="T20" fmla="+- 0 2180 1422"/>
              <a:gd name="T21" fmla="*/ T20 w 2539"/>
              <a:gd name="T22" fmla="+- 0 13214 12930"/>
              <a:gd name="T23" fmla="*/ 13214 h 285"/>
              <a:gd name="T24" fmla="+- 0 1422 1422"/>
              <a:gd name="T25" fmla="*/ T24 w 2539"/>
              <a:gd name="T26" fmla="+- 0 13214 12930"/>
              <a:gd name="T27" fmla="*/ 13214 h 285"/>
              <a:gd name="T28" fmla="+- 0 1436 1422"/>
              <a:gd name="T29" fmla="*/ T28 w 2539"/>
              <a:gd name="T30" fmla="+- 0 13177 12930"/>
              <a:gd name="T31" fmla="*/ 13177 h 285"/>
              <a:gd name="T32" fmla="+- 0 1442 1422"/>
              <a:gd name="T33" fmla="*/ T32 w 2539"/>
              <a:gd name="T34" fmla="+- 0 13171 12930"/>
              <a:gd name="T35" fmla="*/ 13171 h 285"/>
              <a:gd name="T36" fmla="+- 0 1444 1422"/>
              <a:gd name="T37" fmla="*/ T36 w 2539"/>
              <a:gd name="T38" fmla="+- 0 13127 12930"/>
              <a:gd name="T39" fmla="*/ 13127 h 285"/>
              <a:gd name="T40" fmla="+- 0 1444 1422"/>
              <a:gd name="T41" fmla="*/ T40 w 2539"/>
              <a:gd name="T42" fmla="+- 0 13105 12930"/>
              <a:gd name="T43" fmla="*/ 13105 h 285"/>
              <a:gd name="T44" fmla="+- 0 1444 1422"/>
              <a:gd name="T45" fmla="*/ T44 w 2539"/>
              <a:gd name="T46" fmla="+- 0 13098 12930"/>
              <a:gd name="T47" fmla="*/ 13098 h 285"/>
              <a:gd name="T48" fmla="+- 0 1444 1422"/>
              <a:gd name="T49" fmla="*/ T48 w 2539"/>
              <a:gd name="T50" fmla="+- 0 13083 12930"/>
              <a:gd name="T51" fmla="*/ 13083 h 285"/>
              <a:gd name="T52" fmla="+- 0 1483 1422"/>
              <a:gd name="T53" fmla="*/ T52 w 2539"/>
              <a:gd name="T54" fmla="+- 0 13077 12930"/>
              <a:gd name="T55" fmla="*/ 13077 h 285"/>
              <a:gd name="T56" fmla="+- 0 1486 1422"/>
              <a:gd name="T57" fmla="*/ T56 w 2539"/>
              <a:gd name="T58" fmla="+- 0 13080 12930"/>
              <a:gd name="T59" fmla="*/ 13080 h 285"/>
              <a:gd name="T60" fmla="+- 0 1509 1422"/>
              <a:gd name="T61" fmla="*/ T60 w 2539"/>
              <a:gd name="T62" fmla="+- 0 13061 12930"/>
              <a:gd name="T63" fmla="*/ 13061 h 285"/>
              <a:gd name="T64" fmla="+- 0 1525 1422"/>
              <a:gd name="T65" fmla="*/ T64 w 2539"/>
              <a:gd name="T66" fmla="+- 0 13048 12930"/>
              <a:gd name="T67" fmla="*/ 13048 h 285"/>
              <a:gd name="T68" fmla="+- 0 1546 1422"/>
              <a:gd name="T69" fmla="*/ T68 w 2539"/>
              <a:gd name="T70" fmla="+- 0 13039 12930"/>
              <a:gd name="T71" fmla="*/ 13039 h 285"/>
              <a:gd name="T72" fmla="+- 0 1575 1422"/>
              <a:gd name="T73" fmla="*/ T72 w 2539"/>
              <a:gd name="T74" fmla="+- 0 13017 12930"/>
              <a:gd name="T75" fmla="*/ 13017 h 285"/>
              <a:gd name="T76" fmla="+- 0 1598 1422"/>
              <a:gd name="T77" fmla="*/ T76 w 2539"/>
              <a:gd name="T78" fmla="+- 0 13000 12930"/>
              <a:gd name="T79" fmla="*/ 13000 h 285"/>
              <a:gd name="T80" fmla="+- 0 1602 1422"/>
              <a:gd name="T81" fmla="*/ T80 w 2539"/>
              <a:gd name="T82" fmla="+- 0 12997 12930"/>
              <a:gd name="T83" fmla="*/ 12997 h 285"/>
              <a:gd name="T84" fmla="+- 0 1641 1422"/>
              <a:gd name="T85" fmla="*/ T84 w 2539"/>
              <a:gd name="T86" fmla="+- 0 12995 12930"/>
              <a:gd name="T87" fmla="*/ 12995 h 285"/>
              <a:gd name="T88" fmla="+- 0 1685 1422"/>
              <a:gd name="T89" fmla="*/ T88 w 2539"/>
              <a:gd name="T90" fmla="+- 0 12992 12930"/>
              <a:gd name="T91" fmla="*/ 12992 h 285"/>
              <a:gd name="T92" fmla="+- 0 1727 1422"/>
              <a:gd name="T93" fmla="*/ T92 w 2539"/>
              <a:gd name="T94" fmla="+- 0 12984 12930"/>
              <a:gd name="T95" fmla="*/ 12984 h 285"/>
              <a:gd name="T96" fmla="+- 0 1772 1422"/>
              <a:gd name="T97" fmla="*/ T96 w 2539"/>
              <a:gd name="T98" fmla="+- 0 12974 12930"/>
              <a:gd name="T99" fmla="*/ 12974 h 285"/>
              <a:gd name="T100" fmla="+- 0 1814 1422"/>
              <a:gd name="T101" fmla="*/ T100 w 2539"/>
              <a:gd name="T102" fmla="+- 0 12965 12930"/>
              <a:gd name="T103" fmla="*/ 12965 h 285"/>
              <a:gd name="T104" fmla="+- 0 1861 1422"/>
              <a:gd name="T105" fmla="*/ T104 w 2539"/>
              <a:gd name="T106" fmla="+- 0 12962 12930"/>
              <a:gd name="T107" fmla="*/ 12962 h 285"/>
              <a:gd name="T108" fmla="+- 0 1903 1422"/>
              <a:gd name="T109" fmla="*/ T108 w 2539"/>
              <a:gd name="T110" fmla="+- 0 12952 12930"/>
              <a:gd name="T111" fmla="*/ 12952 h 285"/>
              <a:gd name="T112" fmla="+- 0 1947 1422"/>
              <a:gd name="T113" fmla="*/ T112 w 2539"/>
              <a:gd name="T114" fmla="+- 0 12941 12930"/>
              <a:gd name="T115" fmla="*/ 12941 h 285"/>
              <a:gd name="T116" fmla="+- 0 1980 1422"/>
              <a:gd name="T117" fmla="*/ T116 w 2539"/>
              <a:gd name="T118" fmla="+- 0 12930 12930"/>
              <a:gd name="T119" fmla="*/ 12930 h 285"/>
              <a:gd name="T120" fmla="+- 0 2035 1422"/>
              <a:gd name="T121" fmla="*/ T120 w 2539"/>
              <a:gd name="T122" fmla="+- 0 12930 12930"/>
              <a:gd name="T123" fmla="*/ 12930 h 285"/>
              <a:gd name="T124" fmla="+- 0 2669 1422"/>
              <a:gd name="T125" fmla="*/ T124 w 2539"/>
              <a:gd name="T126" fmla="+- 0 12930 12930"/>
              <a:gd name="T127" fmla="*/ 12930 h 285"/>
              <a:gd name="T128" fmla="+- 0 3304 1422"/>
              <a:gd name="T129" fmla="*/ T128 w 2539"/>
              <a:gd name="T130" fmla="+- 0 12930 12930"/>
              <a:gd name="T131" fmla="*/ 12930 h 285"/>
              <a:gd name="T132" fmla="+- 0 3938 1422"/>
              <a:gd name="T133" fmla="*/ T132 w 2539"/>
              <a:gd name="T134" fmla="+- 0 12930 12930"/>
              <a:gd name="T135" fmla="*/ 12930 h 2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2539" h="285" extrusionOk="0">
                <a:moveTo>
                  <a:pt x="2538" y="262"/>
                </a:moveTo>
                <a:cubicBezTo>
                  <a:pt x="2448" y="262"/>
                  <a:pt x="2365" y="282"/>
                  <a:pt x="2275" y="284"/>
                </a:cubicBezTo>
                <a:cubicBezTo>
                  <a:pt x="1518" y="301"/>
                  <a:pt x="758" y="284"/>
                  <a:pt x="0" y="284"/>
                </a:cubicBezTo>
                <a:cubicBezTo>
                  <a:pt x="14" y="247"/>
                  <a:pt x="20" y="241"/>
                  <a:pt x="22" y="197"/>
                </a:cubicBezTo>
                <a:cubicBezTo>
                  <a:pt x="22" y="175"/>
                  <a:pt x="22" y="168"/>
                  <a:pt x="22" y="153"/>
                </a:cubicBezTo>
                <a:cubicBezTo>
                  <a:pt x="61" y="147"/>
                  <a:pt x="64" y="150"/>
                  <a:pt x="87" y="131"/>
                </a:cubicBezTo>
                <a:cubicBezTo>
                  <a:pt x="103" y="118"/>
                  <a:pt x="124" y="109"/>
                  <a:pt x="153" y="87"/>
                </a:cubicBezTo>
                <a:cubicBezTo>
                  <a:pt x="176" y="70"/>
                  <a:pt x="180" y="67"/>
                  <a:pt x="219" y="65"/>
                </a:cubicBezTo>
                <a:cubicBezTo>
                  <a:pt x="263" y="62"/>
                  <a:pt x="305" y="54"/>
                  <a:pt x="350" y="44"/>
                </a:cubicBezTo>
                <a:cubicBezTo>
                  <a:pt x="392" y="35"/>
                  <a:pt x="439" y="32"/>
                  <a:pt x="481" y="22"/>
                </a:cubicBezTo>
                <a:cubicBezTo>
                  <a:pt x="525" y="11"/>
                  <a:pt x="558" y="0"/>
                  <a:pt x="613" y="0"/>
                </a:cubicBezTo>
                <a:cubicBezTo>
                  <a:pt x="1247" y="0"/>
                  <a:pt x="1882" y="0"/>
                  <a:pt x="2516" y="0"/>
                </a:cubicBezTo>
              </a:path>
            </a:pathLst>
          </a:custGeom>
          <a:noFill/>
          <a:ln w="127000" cap="sq">
            <a:solidFill>
              <a:srgbClr val="FFFF00">
                <a:alpha val="33333"/>
              </a:srgbClr>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1029" name="Ink 9"/>
          <p:cNvSpPr>
            <a:spLocks noRot="1" noChangeAspect="1" noEditPoints="1" noChangeArrowheads="1" noChangeShapeType="1" noTextEdit="1"/>
          </p:cNvSpPr>
          <p:nvPr/>
        </p:nvSpPr>
        <p:spPr bwMode="auto">
          <a:xfrm>
            <a:off x="506880" y="4422705"/>
            <a:ext cx="1251360" cy="21602"/>
          </a:xfrm>
          <a:custGeom>
            <a:avLst/>
            <a:gdLst>
              <a:gd name="T0" fmla="+- 0 5382 1553"/>
              <a:gd name="T1" fmla="*/ T0 w 3830"/>
              <a:gd name="T2" fmla="+- 0 13542 13542"/>
              <a:gd name="T3" fmla="*/ 13542 h 67"/>
              <a:gd name="T4" fmla="+- 0 5262 1553"/>
              <a:gd name="T5" fmla="*/ T4 w 3830"/>
              <a:gd name="T6" fmla="+- 0 13542 13542"/>
              <a:gd name="T7" fmla="*/ 13542 h 67"/>
              <a:gd name="T8" fmla="+- 0 5148 1553"/>
              <a:gd name="T9" fmla="*/ T8 w 3830"/>
              <a:gd name="T10" fmla="+- 0 13551 13542"/>
              <a:gd name="T11" fmla="*/ 13551 h 67"/>
              <a:gd name="T12" fmla="+- 0 5032 1553"/>
              <a:gd name="T13" fmla="*/ T12 w 3830"/>
              <a:gd name="T14" fmla="+- 0 13564 13542"/>
              <a:gd name="T15" fmla="*/ 13564 h 67"/>
              <a:gd name="T16" fmla="+- 0 4968 1553"/>
              <a:gd name="T17" fmla="*/ T16 w 3830"/>
              <a:gd name="T18" fmla="+- 0 13571 13542"/>
              <a:gd name="T19" fmla="*/ 13571 h 67"/>
              <a:gd name="T20" fmla="+- 0 4894 1553"/>
              <a:gd name="T21" fmla="*/ T20 w 3830"/>
              <a:gd name="T22" fmla="+- 0 13580 13542"/>
              <a:gd name="T23" fmla="*/ 13580 h 67"/>
              <a:gd name="T24" fmla="+- 0 4835 1553"/>
              <a:gd name="T25" fmla="*/ T24 w 3830"/>
              <a:gd name="T26" fmla="+- 0 13586 13542"/>
              <a:gd name="T27" fmla="*/ 13586 h 67"/>
              <a:gd name="T28" fmla="+- 0 4639 1553"/>
              <a:gd name="T29" fmla="*/ T28 w 3830"/>
              <a:gd name="T30" fmla="+- 0 13604 13542"/>
              <a:gd name="T31" fmla="*/ 13604 h 67"/>
              <a:gd name="T32" fmla="+- 0 4435 1553"/>
              <a:gd name="T33" fmla="*/ T32 w 3830"/>
              <a:gd name="T34" fmla="+- 0 13588 13542"/>
              <a:gd name="T35" fmla="*/ 13588 h 67"/>
              <a:gd name="T36" fmla="+- 0 4244 1553"/>
              <a:gd name="T37" fmla="*/ T36 w 3830"/>
              <a:gd name="T38" fmla="+- 0 13608 13542"/>
              <a:gd name="T39" fmla="*/ 13608 h 67"/>
              <a:gd name="T40" fmla="+- 0 3673 1553"/>
              <a:gd name="T41" fmla="*/ T40 w 3830"/>
              <a:gd name="T42" fmla="+- 0 13669 13542"/>
              <a:gd name="T43" fmla="*/ 13669 h 67"/>
              <a:gd name="T44" fmla="+- 0 2963 1553"/>
              <a:gd name="T45" fmla="*/ T44 w 3830"/>
              <a:gd name="T46" fmla="+- 0 13642 13542"/>
              <a:gd name="T47" fmla="*/ 13642 h 67"/>
              <a:gd name="T48" fmla="+- 0 2406 1553"/>
              <a:gd name="T49" fmla="*/ T48 w 3830"/>
              <a:gd name="T50" fmla="+- 0 13586 13542"/>
              <a:gd name="T51" fmla="*/ 13586 h 67"/>
              <a:gd name="T52" fmla="+- 0 2203 1553"/>
              <a:gd name="T53" fmla="*/ T52 w 3830"/>
              <a:gd name="T54" fmla="+- 0 13566 13542"/>
              <a:gd name="T55" fmla="*/ 13566 h 67"/>
              <a:gd name="T56" fmla="+- 0 1943 1553"/>
              <a:gd name="T57" fmla="*/ T56 w 3830"/>
              <a:gd name="T58" fmla="+- 0 13585 13542"/>
              <a:gd name="T59" fmla="*/ 13585 h 67"/>
              <a:gd name="T60" fmla="+- 0 1772 1553"/>
              <a:gd name="T61" fmla="*/ T60 w 3830"/>
              <a:gd name="T62" fmla="+- 0 13564 13542"/>
              <a:gd name="T63" fmla="*/ 13564 h 67"/>
              <a:gd name="T64" fmla="+- 0 1702 1553"/>
              <a:gd name="T65" fmla="*/ T64 w 3830"/>
              <a:gd name="T66" fmla="+- 0 13555 13542"/>
              <a:gd name="T67" fmla="*/ 13555 h 67"/>
              <a:gd name="T68" fmla="+- 0 1624 1553"/>
              <a:gd name="T69" fmla="*/ T68 w 3830"/>
              <a:gd name="T70" fmla="+- 0 13564 13542"/>
              <a:gd name="T71" fmla="*/ 13564 h 67"/>
              <a:gd name="T72" fmla="+- 0 1553 1553"/>
              <a:gd name="T73" fmla="*/ T72 w 3830"/>
              <a:gd name="T74" fmla="+- 0 13564 13542"/>
              <a:gd name="T75" fmla="*/ 13564 h 6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3830" h="67" extrusionOk="0">
                <a:moveTo>
                  <a:pt x="3829" y="0"/>
                </a:moveTo>
                <a:cubicBezTo>
                  <a:pt x="3709" y="0"/>
                  <a:pt x="3595" y="9"/>
                  <a:pt x="3479" y="22"/>
                </a:cubicBezTo>
                <a:cubicBezTo>
                  <a:pt x="3415" y="29"/>
                  <a:pt x="3341" y="38"/>
                  <a:pt x="3282" y="44"/>
                </a:cubicBezTo>
                <a:cubicBezTo>
                  <a:pt x="3086" y="62"/>
                  <a:pt x="2882" y="46"/>
                  <a:pt x="2691" y="66"/>
                </a:cubicBezTo>
                <a:cubicBezTo>
                  <a:pt x="2120" y="127"/>
                  <a:pt x="1410" y="100"/>
                  <a:pt x="853" y="44"/>
                </a:cubicBezTo>
                <a:cubicBezTo>
                  <a:pt x="650" y="24"/>
                  <a:pt x="390" y="43"/>
                  <a:pt x="219" y="22"/>
                </a:cubicBezTo>
                <a:cubicBezTo>
                  <a:pt x="149" y="13"/>
                  <a:pt x="71" y="22"/>
                  <a:pt x="0" y="22"/>
                </a:cubicBezTo>
              </a:path>
            </a:pathLst>
          </a:custGeom>
          <a:noFill/>
          <a:ln w="127000" cap="sq">
            <a:solidFill>
              <a:srgbClr val="FFFF00">
                <a:alpha val="33333"/>
              </a:srgbClr>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1030" name="Ink 10"/>
          <p:cNvSpPr>
            <a:spLocks noRot="1" noChangeAspect="1" noEditPoints="1" noChangeArrowheads="1" noChangeShapeType="1" noTextEdit="1"/>
          </p:cNvSpPr>
          <p:nvPr/>
        </p:nvSpPr>
        <p:spPr bwMode="auto">
          <a:xfrm>
            <a:off x="492480" y="4451508"/>
            <a:ext cx="1258560" cy="1440"/>
          </a:xfrm>
          <a:custGeom>
            <a:avLst/>
            <a:gdLst>
              <a:gd name="T0" fmla="+- 0 5360 1509"/>
              <a:gd name="T1" fmla="*/ T0 w 3852"/>
              <a:gd name="T2" fmla="+- 0 13630 13630"/>
              <a:gd name="T3" fmla="*/ 13630 h 1"/>
              <a:gd name="T4" fmla="+- 0 4076 1509"/>
              <a:gd name="T5" fmla="*/ T4 w 3852"/>
              <a:gd name="T6" fmla="+- 0 13630 13630"/>
              <a:gd name="T7" fmla="*/ 13630 h 1"/>
              <a:gd name="T8" fmla="+- 0 2793 1509"/>
              <a:gd name="T9" fmla="*/ T8 w 3852"/>
              <a:gd name="T10" fmla="+- 0 13630 13630"/>
              <a:gd name="T11" fmla="*/ 13630 h 1"/>
              <a:gd name="T12" fmla="+- 0 1509 1509"/>
              <a:gd name="T13" fmla="*/ T12 w 3852"/>
              <a:gd name="T14" fmla="+- 0 13630 13630"/>
              <a:gd name="T15" fmla="*/ 13630 h 1"/>
            </a:gdLst>
            <a:ahLst/>
            <a:cxnLst>
              <a:cxn ang="0">
                <a:pos x="T1" y="T3"/>
              </a:cxn>
              <a:cxn ang="0">
                <a:pos x="T5" y="T7"/>
              </a:cxn>
              <a:cxn ang="0">
                <a:pos x="T9" y="T11"/>
              </a:cxn>
              <a:cxn ang="0">
                <a:pos x="T13" y="T15"/>
              </a:cxn>
            </a:cxnLst>
            <a:rect l="0" t="0" r="r" b="b"/>
            <a:pathLst>
              <a:path w="3852" h="1" extrusionOk="0">
                <a:moveTo>
                  <a:pt x="3851" y="0"/>
                </a:moveTo>
                <a:cubicBezTo>
                  <a:pt x="2567" y="0"/>
                  <a:pt x="1284" y="0"/>
                  <a:pt x="0" y="0"/>
                </a:cubicBezTo>
              </a:path>
            </a:pathLst>
          </a:custGeom>
          <a:noFill/>
          <a:ln w="127000" cap="sq">
            <a:solidFill>
              <a:srgbClr val="FFFF00">
                <a:alpha val="33333"/>
              </a:srgbClr>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Tree>
    <p:extLst>
      <p:ext uri="{BB962C8B-B14F-4D97-AF65-F5344CB8AC3E}">
        <p14:creationId xmlns:p14="http://schemas.microsoft.com/office/powerpoint/2010/main" xmlns="" val="6107854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
          <p:cNvSpPr>
            <a:spLocks noGrp="1" noChangeArrowheads="1"/>
          </p:cNvSpPr>
          <p:nvPr>
            <p:ph type="title"/>
          </p:nvPr>
        </p:nvSpPr>
        <p:spPr>
          <a:xfrm>
            <a:off x="480960" y="-207381"/>
            <a:ext cx="8228160" cy="1144921"/>
          </a:xfrm>
        </p:spPr>
        <p:txBody>
          <a:bodyPr tIns="35203"/>
          <a:lstStyle/>
          <a:p>
            <a:pPr eaLnBrk="1"/>
            <a:endParaRPr lang="en-US">
              <a:latin typeface="Arial" charset="0"/>
              <a:ea typeface="ＭＳ Ｐゴシック" charset="0"/>
            </a:endParaRPr>
          </a:p>
        </p:txBody>
      </p:sp>
      <p:sp>
        <p:nvSpPr>
          <p:cNvPr id="2059" name="Rectangle 2"/>
          <p:cNvSpPr>
            <a:spLocks noGrp="1" noChangeArrowheads="1"/>
          </p:cNvSpPr>
          <p:nvPr>
            <p:ph type="body" idx="1"/>
          </p:nvPr>
        </p:nvSpPr>
        <p:spPr>
          <a:xfrm>
            <a:off x="829441" y="1900999"/>
            <a:ext cx="7636320" cy="4320454"/>
          </a:xfrm>
        </p:spPr>
        <p:txBody>
          <a:bodyPr/>
          <a:lstStyle/>
          <a:p>
            <a:pPr eaLnBrk="1"/>
            <a:endParaRPr lang="en-US">
              <a:latin typeface="Arial" charset="0"/>
              <a:ea typeface="ＭＳ Ｐゴシック" charset="0"/>
            </a:endParaRPr>
          </a:p>
        </p:txBody>
      </p:sp>
      <p:pic>
        <p:nvPicPr>
          <p:cNvPr id="2060"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0720" y="-14401"/>
            <a:ext cx="8258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061"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357760" y="0"/>
            <a:ext cx="786240" cy="604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Ink 6"/>
          <p:cNvSpPr>
            <a:spLocks noRot="1" noChangeAspect="1" noEditPoints="1" noChangeArrowheads="1" noChangeShapeType="1" noTextEdit="1"/>
          </p:cNvSpPr>
          <p:nvPr/>
        </p:nvSpPr>
        <p:spPr bwMode="auto">
          <a:xfrm>
            <a:off x="485281" y="2043576"/>
            <a:ext cx="2122560" cy="7200"/>
          </a:xfrm>
          <a:custGeom>
            <a:avLst/>
            <a:gdLst>
              <a:gd name="T0" fmla="+- 0 1488 1488"/>
              <a:gd name="T1" fmla="*/ T0 w 6498"/>
              <a:gd name="T2" fmla="+- 0 6279 6257"/>
              <a:gd name="T3" fmla="*/ 6279 h 23"/>
              <a:gd name="T4" fmla="+- 0 3646 1488"/>
              <a:gd name="T5" fmla="*/ T4 w 6498"/>
              <a:gd name="T6" fmla="+- 0 6279 6257"/>
              <a:gd name="T7" fmla="*/ 6279 h 23"/>
              <a:gd name="T8" fmla="+- 0 5805 1488"/>
              <a:gd name="T9" fmla="*/ T8 w 6498"/>
              <a:gd name="T10" fmla="+- 0 6279 6257"/>
              <a:gd name="T11" fmla="*/ 6279 h 23"/>
              <a:gd name="T12" fmla="+- 0 7963 1488"/>
              <a:gd name="T13" fmla="*/ T12 w 6498"/>
              <a:gd name="T14" fmla="+- 0 6279 6257"/>
              <a:gd name="T15" fmla="*/ 6279 h 23"/>
              <a:gd name="T16" fmla="+- 0 7934 1488"/>
              <a:gd name="T17" fmla="*/ T16 w 6498"/>
              <a:gd name="T18" fmla="+- 0 6279 6257"/>
              <a:gd name="T19" fmla="*/ 6279 h 23"/>
              <a:gd name="T20" fmla="+- 0 7948 1488"/>
              <a:gd name="T21" fmla="*/ T20 w 6498"/>
              <a:gd name="T22" fmla="+- 0 6279 6257"/>
              <a:gd name="T23" fmla="*/ 6279 h 23"/>
              <a:gd name="T24" fmla="+- 0 7919 1488"/>
              <a:gd name="T25" fmla="*/ T24 w 6498"/>
              <a:gd name="T26" fmla="+- 0 6279 6257"/>
              <a:gd name="T27" fmla="*/ 6279 h 23"/>
              <a:gd name="T28" fmla="+- 0 6021 1488"/>
              <a:gd name="T29" fmla="*/ T28 w 6498"/>
              <a:gd name="T30" fmla="+- 0 6279 6257"/>
              <a:gd name="T31" fmla="*/ 6279 h 23"/>
              <a:gd name="T32" fmla="+- 0 4124 1488"/>
              <a:gd name="T33" fmla="*/ T32 w 6498"/>
              <a:gd name="T34" fmla="+- 0 6257 6257"/>
              <a:gd name="T35" fmla="*/ 6257 h 23"/>
              <a:gd name="T36" fmla="+- 0 2231 1488"/>
              <a:gd name="T37" fmla="*/ T36 w 6498"/>
              <a:gd name="T38" fmla="+- 0 6257 6257"/>
              <a:gd name="T39" fmla="*/ 6257 h 23"/>
              <a:gd name="T40" fmla="+- 0 1990 1488"/>
              <a:gd name="T41" fmla="*/ T40 w 6498"/>
              <a:gd name="T42" fmla="+- 0 6257 6257"/>
              <a:gd name="T43" fmla="*/ 6257 h 23"/>
              <a:gd name="T44" fmla="+- 0 1750 1488"/>
              <a:gd name="T45" fmla="*/ T44 w 6498"/>
              <a:gd name="T46" fmla="+- 0 6257 6257"/>
              <a:gd name="T47" fmla="*/ 6257 h 23"/>
              <a:gd name="T48" fmla="+- 0 1509 1488"/>
              <a:gd name="T49" fmla="*/ T48 w 6498"/>
              <a:gd name="T50" fmla="+- 0 6257 6257"/>
              <a:gd name="T51" fmla="*/ 6257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6498" h="23" extrusionOk="0">
                <a:moveTo>
                  <a:pt x="0" y="22"/>
                </a:moveTo>
                <a:cubicBezTo>
                  <a:pt x="2158" y="22"/>
                  <a:pt x="4317" y="22"/>
                  <a:pt x="6475" y="22"/>
                </a:cubicBezTo>
                <a:cubicBezTo>
                  <a:pt x="6446" y="22"/>
                  <a:pt x="6460" y="22"/>
                  <a:pt x="6431" y="22"/>
                </a:cubicBezTo>
                <a:cubicBezTo>
                  <a:pt x="4533" y="22"/>
                  <a:pt x="2636" y="0"/>
                  <a:pt x="743" y="0"/>
                </a:cubicBezTo>
                <a:cubicBezTo>
                  <a:pt x="502" y="0"/>
                  <a:pt x="262" y="0"/>
                  <a:pt x="21" y="0"/>
                </a:cubicBezTo>
              </a:path>
            </a:pathLst>
          </a:custGeom>
          <a:noFill/>
          <a:ln w="127000" cap="sq">
            <a:solidFill>
              <a:srgbClr val="FFFF00">
                <a:alpha val="33333"/>
              </a:srgbClr>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2051" name="Ink 7"/>
          <p:cNvSpPr>
            <a:spLocks noRot="1" noChangeAspect="1" noEditPoints="1" noChangeArrowheads="1" noChangeShapeType="1" noTextEdit="1"/>
          </p:cNvSpPr>
          <p:nvPr/>
        </p:nvSpPr>
        <p:spPr bwMode="auto">
          <a:xfrm>
            <a:off x="478081" y="1985970"/>
            <a:ext cx="2158560" cy="36003"/>
          </a:xfrm>
          <a:custGeom>
            <a:avLst/>
            <a:gdLst>
              <a:gd name="T0" fmla="+- 0 8072 1466"/>
              <a:gd name="T1" fmla="*/ T0 w 6607"/>
              <a:gd name="T2" fmla="+- 0 6170 6082"/>
              <a:gd name="T3" fmla="*/ 6170 h 110"/>
              <a:gd name="T4" fmla="+- 0 7997 1466"/>
              <a:gd name="T5" fmla="*/ T4 w 6607"/>
              <a:gd name="T6" fmla="+- 0 6178 6082"/>
              <a:gd name="T7" fmla="*/ 6178 h 110"/>
              <a:gd name="T8" fmla="+- 0 7933 1466"/>
              <a:gd name="T9" fmla="*/ T8 w 6607"/>
              <a:gd name="T10" fmla="+- 0 6190 6082"/>
              <a:gd name="T11" fmla="*/ 6190 h 110"/>
              <a:gd name="T12" fmla="+- 0 7854 1466"/>
              <a:gd name="T13" fmla="*/ T12 w 6607"/>
              <a:gd name="T14" fmla="+- 0 6191 6082"/>
              <a:gd name="T15" fmla="*/ 6191 h 110"/>
              <a:gd name="T16" fmla="+- 0 6957 1466"/>
              <a:gd name="T17" fmla="*/ T16 w 6607"/>
              <a:gd name="T18" fmla="+- 0 6206 6082"/>
              <a:gd name="T19" fmla="*/ 6206 h 110"/>
              <a:gd name="T20" fmla="+- 0 6024 1466"/>
              <a:gd name="T21" fmla="*/ T20 w 6607"/>
              <a:gd name="T22" fmla="+- 0 6223 6082"/>
              <a:gd name="T23" fmla="*/ 6223 h 110"/>
              <a:gd name="T24" fmla="+- 0 5141 1466"/>
              <a:gd name="T25" fmla="*/ T24 w 6607"/>
              <a:gd name="T26" fmla="+- 0 6170 6082"/>
              <a:gd name="T27" fmla="*/ 6170 h 110"/>
              <a:gd name="T28" fmla="+- 0 4248 1466"/>
              <a:gd name="T29" fmla="*/ T28 w 6607"/>
              <a:gd name="T30" fmla="+- 0 6116 6082"/>
              <a:gd name="T31" fmla="*/ 6116 h 110"/>
              <a:gd name="T32" fmla="+- 0 3327 1466"/>
              <a:gd name="T33" fmla="*/ T32 w 6607"/>
              <a:gd name="T34" fmla="+- 0 6178 6082"/>
              <a:gd name="T35" fmla="*/ 6178 h 110"/>
              <a:gd name="T36" fmla="+- 0 2450 1466"/>
              <a:gd name="T37" fmla="*/ T36 w 6607"/>
              <a:gd name="T38" fmla="+- 0 6126 6082"/>
              <a:gd name="T39" fmla="*/ 6126 h 110"/>
              <a:gd name="T40" fmla="+- 0 2321 1466"/>
              <a:gd name="T41" fmla="*/ T40 w 6607"/>
              <a:gd name="T42" fmla="+- 0 6118 6082"/>
              <a:gd name="T43" fmla="*/ 6118 h 110"/>
              <a:gd name="T44" fmla="+- 0 2172 1466"/>
              <a:gd name="T45" fmla="*/ T44 w 6607"/>
              <a:gd name="T46" fmla="+- 0 6111 6082"/>
              <a:gd name="T47" fmla="*/ 6111 h 110"/>
              <a:gd name="T48" fmla="+- 0 2056 1466"/>
              <a:gd name="T49" fmla="*/ T48 w 6607"/>
              <a:gd name="T50" fmla="+- 0 6104 6082"/>
              <a:gd name="T51" fmla="*/ 6104 h 110"/>
              <a:gd name="T52" fmla="+- 0 2010 1466"/>
              <a:gd name="T53" fmla="*/ T52 w 6607"/>
              <a:gd name="T54" fmla="+- 0 6101 6082"/>
              <a:gd name="T55" fmla="*/ 6101 h 110"/>
              <a:gd name="T56" fmla="+- 0 1917 1466"/>
              <a:gd name="T57" fmla="*/ T56 w 6607"/>
              <a:gd name="T58" fmla="+- 0 6083 6082"/>
              <a:gd name="T59" fmla="*/ 6083 h 110"/>
              <a:gd name="T60" fmla="+- 0 1903 1466"/>
              <a:gd name="T61" fmla="*/ T60 w 6607"/>
              <a:gd name="T62" fmla="+- 0 6082 6082"/>
              <a:gd name="T63" fmla="*/ 6082 h 110"/>
              <a:gd name="T64" fmla="+- 0 1760 1466"/>
              <a:gd name="T65" fmla="*/ T64 w 6607"/>
              <a:gd name="T66" fmla="+- 0 6069 6082"/>
              <a:gd name="T67" fmla="*/ 6069 h 110"/>
              <a:gd name="T68" fmla="+- 0 1610 1466"/>
              <a:gd name="T69" fmla="*/ T68 w 6607"/>
              <a:gd name="T70" fmla="+- 0 6082 6082"/>
              <a:gd name="T71" fmla="*/ 6082 h 110"/>
              <a:gd name="T72" fmla="+- 0 1466 1466"/>
              <a:gd name="T73" fmla="*/ T72 w 6607"/>
              <a:gd name="T74" fmla="+- 0 6082 6082"/>
              <a:gd name="T75" fmla="*/ 6082 h 1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6607" h="110" extrusionOk="0">
                <a:moveTo>
                  <a:pt x="6606" y="88"/>
                </a:moveTo>
                <a:cubicBezTo>
                  <a:pt x="6531" y="96"/>
                  <a:pt x="6467" y="108"/>
                  <a:pt x="6388" y="109"/>
                </a:cubicBezTo>
                <a:cubicBezTo>
                  <a:pt x="5491" y="124"/>
                  <a:pt x="4558" y="141"/>
                  <a:pt x="3675" y="88"/>
                </a:cubicBezTo>
                <a:cubicBezTo>
                  <a:pt x="2782" y="34"/>
                  <a:pt x="1861" y="96"/>
                  <a:pt x="984" y="44"/>
                </a:cubicBezTo>
                <a:cubicBezTo>
                  <a:pt x="855" y="36"/>
                  <a:pt x="706" y="29"/>
                  <a:pt x="590" y="22"/>
                </a:cubicBezTo>
                <a:cubicBezTo>
                  <a:pt x="544" y="19"/>
                  <a:pt x="451" y="1"/>
                  <a:pt x="437" y="0"/>
                </a:cubicBezTo>
                <a:cubicBezTo>
                  <a:pt x="294" y="-13"/>
                  <a:pt x="144" y="0"/>
                  <a:pt x="0" y="0"/>
                </a:cubicBezTo>
              </a:path>
            </a:pathLst>
          </a:custGeom>
          <a:noFill/>
          <a:ln w="127000" cap="sq">
            <a:solidFill>
              <a:srgbClr val="FFFF00">
                <a:alpha val="33333"/>
              </a:srgbClr>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2052" name="Ink 8"/>
          <p:cNvSpPr>
            <a:spLocks noRot="1" noChangeAspect="1" noEditPoints="1" noChangeArrowheads="1" noChangeShapeType="1" noTextEdit="1"/>
          </p:cNvSpPr>
          <p:nvPr/>
        </p:nvSpPr>
        <p:spPr bwMode="auto">
          <a:xfrm>
            <a:off x="514081" y="3443402"/>
            <a:ext cx="665280" cy="1440"/>
          </a:xfrm>
          <a:custGeom>
            <a:avLst/>
            <a:gdLst>
              <a:gd name="T0" fmla="+- 0 3610 1575"/>
              <a:gd name="T1" fmla="*/ T0 w 2036"/>
              <a:gd name="T2" fmla="+- 0 10545 10545"/>
              <a:gd name="T3" fmla="*/ 10545 h 1"/>
              <a:gd name="T4" fmla="+- 0 2932 1575"/>
              <a:gd name="T5" fmla="*/ T4 w 2036"/>
              <a:gd name="T6" fmla="+- 0 10545 10545"/>
              <a:gd name="T7" fmla="*/ 10545 h 1"/>
              <a:gd name="T8" fmla="+- 0 2253 1575"/>
              <a:gd name="T9" fmla="*/ T8 w 2036"/>
              <a:gd name="T10" fmla="+- 0 10545 10545"/>
              <a:gd name="T11" fmla="*/ 10545 h 1"/>
              <a:gd name="T12" fmla="+- 0 1575 1575"/>
              <a:gd name="T13" fmla="*/ T12 w 2036"/>
              <a:gd name="T14" fmla="+- 0 10545 10545"/>
              <a:gd name="T15" fmla="*/ 10545 h 1"/>
            </a:gdLst>
            <a:ahLst/>
            <a:cxnLst>
              <a:cxn ang="0">
                <a:pos x="T1" y="T3"/>
              </a:cxn>
              <a:cxn ang="0">
                <a:pos x="T5" y="T7"/>
              </a:cxn>
              <a:cxn ang="0">
                <a:pos x="T9" y="T11"/>
              </a:cxn>
              <a:cxn ang="0">
                <a:pos x="T13" y="T15"/>
              </a:cxn>
            </a:cxnLst>
            <a:rect l="0" t="0" r="r" b="b"/>
            <a:pathLst>
              <a:path w="2036" h="1" extrusionOk="0">
                <a:moveTo>
                  <a:pt x="2035" y="0"/>
                </a:moveTo>
                <a:cubicBezTo>
                  <a:pt x="1357" y="0"/>
                  <a:pt x="678" y="0"/>
                  <a:pt x="0" y="0"/>
                </a:cubicBezTo>
              </a:path>
            </a:pathLst>
          </a:custGeom>
          <a:noFill/>
          <a:ln w="127000" cap="sq">
            <a:solidFill>
              <a:srgbClr val="FFFF00">
                <a:alpha val="33333"/>
              </a:srgbClr>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2053" name="Ink 9"/>
          <p:cNvSpPr>
            <a:spLocks noRot="1" noChangeAspect="1" noEditPoints="1" noChangeArrowheads="1" noChangeShapeType="1" noTextEdit="1"/>
          </p:cNvSpPr>
          <p:nvPr/>
        </p:nvSpPr>
        <p:spPr bwMode="auto">
          <a:xfrm>
            <a:off x="492480" y="4251327"/>
            <a:ext cx="1015200" cy="14402"/>
          </a:xfrm>
          <a:custGeom>
            <a:avLst/>
            <a:gdLst>
              <a:gd name="T0" fmla="+- 0 4616 1509"/>
              <a:gd name="T1" fmla="*/ T0 w 3108"/>
              <a:gd name="T2" fmla="+- 0 13017 13017"/>
              <a:gd name="T3" fmla="*/ 13017 h 45"/>
              <a:gd name="T4" fmla="+- 0 4572 1509"/>
              <a:gd name="T5" fmla="*/ T4 w 3108"/>
              <a:gd name="T6" fmla="+- 0 13031 13017"/>
              <a:gd name="T7" fmla="*/ 13031 h 45"/>
              <a:gd name="T8" fmla="+- 0 4510 1509"/>
              <a:gd name="T9" fmla="*/ T8 w 3108"/>
              <a:gd name="T10" fmla="+- 0 13057 13017"/>
              <a:gd name="T11" fmla="*/ 13057 h 45"/>
              <a:gd name="T12" fmla="+- 0 4463 1509"/>
              <a:gd name="T13" fmla="*/ T12 w 3108"/>
              <a:gd name="T14" fmla="+- 0 13061 13017"/>
              <a:gd name="T15" fmla="*/ 13061 h 45"/>
              <a:gd name="T16" fmla="+- 0 3674 1509"/>
              <a:gd name="T17" fmla="*/ T16 w 3108"/>
              <a:gd name="T18" fmla="+- 0 13126 13017"/>
              <a:gd name="T19" fmla="*/ 13126 h 45"/>
              <a:gd name="T20" fmla="+- 0 2706 1509"/>
              <a:gd name="T21" fmla="*/ T20 w 3108"/>
              <a:gd name="T22" fmla="+- 0 13126 13017"/>
              <a:gd name="T23" fmla="*/ 13126 h 45"/>
              <a:gd name="T24" fmla="+- 0 1925 1509"/>
              <a:gd name="T25" fmla="*/ T24 w 3108"/>
              <a:gd name="T26" fmla="+- 0 13039 13017"/>
              <a:gd name="T27" fmla="*/ 13039 h 45"/>
              <a:gd name="T28" fmla="+- 0 1790 1509"/>
              <a:gd name="T29" fmla="*/ T28 w 3108"/>
              <a:gd name="T30" fmla="+- 0 13024 13017"/>
              <a:gd name="T31" fmla="*/ 13024 h 45"/>
              <a:gd name="T32" fmla="+- 0 1645 1509"/>
              <a:gd name="T33" fmla="*/ T32 w 3108"/>
              <a:gd name="T34" fmla="+- 0 13039 13017"/>
              <a:gd name="T35" fmla="*/ 13039 h 45"/>
              <a:gd name="T36" fmla="+- 0 1509 1509"/>
              <a:gd name="T37" fmla="*/ T36 w 3108"/>
              <a:gd name="T38" fmla="+- 0 13039 13017"/>
              <a:gd name="T39" fmla="*/ 13039 h 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108" h="45" extrusionOk="0">
                <a:moveTo>
                  <a:pt x="3107" y="0"/>
                </a:moveTo>
                <a:cubicBezTo>
                  <a:pt x="3063" y="14"/>
                  <a:pt x="3001" y="40"/>
                  <a:pt x="2954" y="44"/>
                </a:cubicBezTo>
                <a:cubicBezTo>
                  <a:pt x="2165" y="109"/>
                  <a:pt x="1197" y="109"/>
                  <a:pt x="416" y="22"/>
                </a:cubicBezTo>
                <a:cubicBezTo>
                  <a:pt x="281" y="7"/>
                  <a:pt x="136" y="22"/>
                  <a:pt x="0" y="22"/>
                </a:cubicBezTo>
              </a:path>
            </a:pathLst>
          </a:custGeom>
          <a:noFill/>
          <a:ln w="127000" cap="sq">
            <a:solidFill>
              <a:srgbClr val="FFFF00">
                <a:alpha val="33333"/>
              </a:srgbClr>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2054" name="Ink 10"/>
          <p:cNvSpPr>
            <a:spLocks noRot="1" noChangeAspect="1" noEditPoints="1" noChangeArrowheads="1" noChangeShapeType="1" noTextEdit="1"/>
          </p:cNvSpPr>
          <p:nvPr/>
        </p:nvSpPr>
        <p:spPr bwMode="auto">
          <a:xfrm>
            <a:off x="506880" y="5301197"/>
            <a:ext cx="1437120" cy="21602"/>
          </a:xfrm>
          <a:custGeom>
            <a:avLst/>
            <a:gdLst>
              <a:gd name="T0" fmla="+- 0 5950 1553"/>
              <a:gd name="T1" fmla="*/ T0 w 4398"/>
              <a:gd name="T2" fmla="+- 0 16299 16233"/>
              <a:gd name="T3" fmla="*/ 16299 h 67"/>
              <a:gd name="T4" fmla="+- 0 4875 1553"/>
              <a:gd name="T5" fmla="*/ T4 w 4398"/>
              <a:gd name="T6" fmla="+- 0 16299 16233"/>
              <a:gd name="T7" fmla="*/ 16299 h 67"/>
              <a:gd name="T8" fmla="+- 0 3512 1553"/>
              <a:gd name="T9" fmla="*/ T8 w 4398"/>
              <a:gd name="T10" fmla="+- 0 16510 16233"/>
              <a:gd name="T11" fmla="*/ 16510 h 67"/>
              <a:gd name="T12" fmla="+- 0 2472 1553"/>
              <a:gd name="T13" fmla="*/ T12 w 4398"/>
              <a:gd name="T14" fmla="+- 0 16277 16233"/>
              <a:gd name="T15" fmla="*/ 16277 h 67"/>
              <a:gd name="T16" fmla="+- 0 2434 1553"/>
              <a:gd name="T17" fmla="*/ T16 w 4398"/>
              <a:gd name="T18" fmla="+- 0 16269 16233"/>
              <a:gd name="T19" fmla="*/ 16269 h 67"/>
              <a:gd name="T20" fmla="+- 0 2397 1553"/>
              <a:gd name="T21" fmla="*/ T20 w 4398"/>
              <a:gd name="T22" fmla="+- 0 16259 16233"/>
              <a:gd name="T23" fmla="*/ 16259 h 67"/>
              <a:gd name="T24" fmla="+- 0 2363 1553"/>
              <a:gd name="T25" fmla="*/ T24 w 4398"/>
              <a:gd name="T26" fmla="+- 0 16255 16233"/>
              <a:gd name="T27" fmla="*/ 16255 h 67"/>
              <a:gd name="T28" fmla="+- 0 2180 1553"/>
              <a:gd name="T29" fmla="*/ T28 w 4398"/>
              <a:gd name="T30" fmla="+- 0 16234 16233"/>
              <a:gd name="T31" fmla="*/ 16234 h 67"/>
              <a:gd name="T32" fmla="+- 0 1967 1553"/>
              <a:gd name="T33" fmla="*/ T32 w 4398"/>
              <a:gd name="T34" fmla="+- 0 16248 16233"/>
              <a:gd name="T35" fmla="*/ 16248 h 67"/>
              <a:gd name="T36" fmla="+- 0 1794 1553"/>
              <a:gd name="T37" fmla="*/ T36 w 4398"/>
              <a:gd name="T38" fmla="+- 0 16233 16233"/>
              <a:gd name="T39" fmla="*/ 16233 h 67"/>
              <a:gd name="T40" fmla="+- 0 1715 1553"/>
              <a:gd name="T41" fmla="*/ T40 w 4398"/>
              <a:gd name="T42" fmla="+- 0 16226 16233"/>
              <a:gd name="T43" fmla="*/ 16226 h 67"/>
              <a:gd name="T44" fmla="+- 0 1632 1553"/>
              <a:gd name="T45" fmla="*/ T44 w 4398"/>
              <a:gd name="T46" fmla="+- 0 16233 16233"/>
              <a:gd name="T47" fmla="*/ 16233 h 67"/>
              <a:gd name="T48" fmla="+- 0 1553 1553"/>
              <a:gd name="T49" fmla="*/ T48 w 4398"/>
              <a:gd name="T50" fmla="+- 0 16233 16233"/>
              <a:gd name="T51" fmla="*/ 16233 h 6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4398" h="67" extrusionOk="0">
                <a:moveTo>
                  <a:pt x="4397" y="66"/>
                </a:moveTo>
                <a:cubicBezTo>
                  <a:pt x="3322" y="66"/>
                  <a:pt x="1959" y="277"/>
                  <a:pt x="919" y="44"/>
                </a:cubicBezTo>
                <a:cubicBezTo>
                  <a:pt x="881" y="36"/>
                  <a:pt x="844" y="26"/>
                  <a:pt x="810" y="22"/>
                </a:cubicBezTo>
                <a:cubicBezTo>
                  <a:pt x="627" y="1"/>
                  <a:pt x="414" y="15"/>
                  <a:pt x="241" y="0"/>
                </a:cubicBezTo>
                <a:cubicBezTo>
                  <a:pt x="162" y="-7"/>
                  <a:pt x="79" y="0"/>
                  <a:pt x="0" y="0"/>
                </a:cubicBezTo>
              </a:path>
            </a:pathLst>
          </a:custGeom>
          <a:noFill/>
          <a:ln w="127000" cap="sq">
            <a:solidFill>
              <a:srgbClr val="FFFF00">
                <a:alpha val="33333"/>
              </a:srgbClr>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2055" name="Ink 11"/>
          <p:cNvSpPr>
            <a:spLocks noRot="1" noChangeAspect="1" noEditPoints="1" noChangeArrowheads="1" noChangeShapeType="1" noTextEdit="1"/>
          </p:cNvSpPr>
          <p:nvPr/>
        </p:nvSpPr>
        <p:spPr bwMode="auto">
          <a:xfrm>
            <a:off x="678241" y="5279594"/>
            <a:ext cx="1258560" cy="28803"/>
          </a:xfrm>
          <a:custGeom>
            <a:avLst/>
            <a:gdLst>
              <a:gd name="T0" fmla="+- 0 5928 2078"/>
              <a:gd name="T1" fmla="*/ T0 w 3851"/>
              <a:gd name="T2" fmla="+- 0 16255 16168"/>
              <a:gd name="T3" fmla="*/ 16255 h 88"/>
              <a:gd name="T4" fmla="+- 0 5522 2078"/>
              <a:gd name="T5" fmla="*/ T4 w 3851"/>
              <a:gd name="T6" fmla="+- 0 16255 16168"/>
              <a:gd name="T7" fmla="*/ 16255 h 88"/>
              <a:gd name="T8" fmla="+- 0 5094 2078"/>
              <a:gd name="T9" fmla="*/ T8 w 3851"/>
              <a:gd name="T10" fmla="+- 0 16270 16168"/>
              <a:gd name="T11" fmla="*/ 16270 h 88"/>
              <a:gd name="T12" fmla="+- 0 4703 2078"/>
              <a:gd name="T13" fmla="*/ T12 w 3851"/>
              <a:gd name="T14" fmla="+- 0 16233 16168"/>
              <a:gd name="T15" fmla="*/ 16233 h 88"/>
              <a:gd name="T16" fmla="+- 0 4306 2078"/>
              <a:gd name="T17" fmla="*/ T16 w 3851"/>
              <a:gd name="T18" fmla="+- 0 16196 16168"/>
              <a:gd name="T19" fmla="*/ 16196 h 88"/>
              <a:gd name="T20" fmla="+- 0 3885 2078"/>
              <a:gd name="T21" fmla="*/ T20 w 3851"/>
              <a:gd name="T22" fmla="+- 0 16254 16168"/>
              <a:gd name="T23" fmla="*/ 16254 h 88"/>
              <a:gd name="T24" fmla="+- 0 3500 2078"/>
              <a:gd name="T25" fmla="*/ T24 w 3851"/>
              <a:gd name="T26" fmla="+- 0 16211 16168"/>
              <a:gd name="T27" fmla="*/ 16211 h 88"/>
              <a:gd name="T28" fmla="+- 0 3444 2078"/>
              <a:gd name="T29" fmla="*/ T28 w 3851"/>
              <a:gd name="T30" fmla="+- 0 16205 16168"/>
              <a:gd name="T31" fmla="*/ 16205 h 88"/>
              <a:gd name="T32" fmla="+- 0 3372 2078"/>
              <a:gd name="T33" fmla="*/ T32 w 3851"/>
              <a:gd name="T34" fmla="+- 0 16195 16168"/>
              <a:gd name="T35" fmla="*/ 16195 h 88"/>
              <a:gd name="T36" fmla="+- 0 3325 2078"/>
              <a:gd name="T37" fmla="*/ T36 w 3851"/>
              <a:gd name="T38" fmla="+- 0 16190 16168"/>
              <a:gd name="T39" fmla="*/ 16190 h 88"/>
              <a:gd name="T40" fmla="+- 0 3268 2078"/>
              <a:gd name="T41" fmla="*/ T40 w 3851"/>
              <a:gd name="T42" fmla="+- 0 16184 16168"/>
              <a:gd name="T43" fmla="*/ 16184 h 88"/>
              <a:gd name="T44" fmla="+- 0 3207 2078"/>
              <a:gd name="T45" fmla="*/ T44 w 3851"/>
              <a:gd name="T46" fmla="+- 0 16190 16168"/>
              <a:gd name="T47" fmla="*/ 16190 h 88"/>
              <a:gd name="T48" fmla="+- 0 3150 2078"/>
              <a:gd name="T49" fmla="*/ T48 w 3851"/>
              <a:gd name="T50" fmla="+- 0 16190 16168"/>
              <a:gd name="T51" fmla="*/ 16190 h 88"/>
              <a:gd name="T52" fmla="+- 0 3139 2078"/>
              <a:gd name="T53" fmla="*/ T52 w 3851"/>
              <a:gd name="T54" fmla="+- 0 16186 16168"/>
              <a:gd name="T55" fmla="*/ 16186 h 88"/>
              <a:gd name="T56" fmla="+- 0 3123 2078"/>
              <a:gd name="T57" fmla="*/ T56 w 3851"/>
              <a:gd name="T58" fmla="+- 0 16170 16168"/>
              <a:gd name="T59" fmla="*/ 16170 h 88"/>
              <a:gd name="T60" fmla="+- 0 3085 2078"/>
              <a:gd name="T61" fmla="*/ T60 w 3851"/>
              <a:gd name="T62" fmla="+- 0 16168 16168"/>
              <a:gd name="T63" fmla="*/ 16168 h 88"/>
              <a:gd name="T64" fmla="+- 0 2751 2078"/>
              <a:gd name="T65" fmla="*/ T64 w 3851"/>
              <a:gd name="T66" fmla="+- 0 16154 16168"/>
              <a:gd name="T67" fmla="*/ 16154 h 88"/>
              <a:gd name="T68" fmla="+- 0 2413 2078"/>
              <a:gd name="T69" fmla="*/ T68 w 3851"/>
              <a:gd name="T70" fmla="+- 0 16168 16168"/>
              <a:gd name="T71" fmla="*/ 16168 h 88"/>
              <a:gd name="T72" fmla="+- 0 2078 2078"/>
              <a:gd name="T73" fmla="*/ T72 w 3851"/>
              <a:gd name="T74" fmla="+- 0 16168 16168"/>
              <a:gd name="T75" fmla="*/ 16168 h 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3851" h="88" extrusionOk="0">
                <a:moveTo>
                  <a:pt x="3850" y="87"/>
                </a:moveTo>
                <a:cubicBezTo>
                  <a:pt x="3444" y="87"/>
                  <a:pt x="3016" y="102"/>
                  <a:pt x="2625" y="65"/>
                </a:cubicBezTo>
                <a:cubicBezTo>
                  <a:pt x="2228" y="28"/>
                  <a:pt x="1807" y="86"/>
                  <a:pt x="1422" y="43"/>
                </a:cubicBezTo>
                <a:cubicBezTo>
                  <a:pt x="1366" y="37"/>
                  <a:pt x="1294" y="27"/>
                  <a:pt x="1247" y="22"/>
                </a:cubicBezTo>
                <a:cubicBezTo>
                  <a:pt x="1190" y="16"/>
                  <a:pt x="1129" y="22"/>
                  <a:pt x="1072" y="22"/>
                </a:cubicBezTo>
                <a:cubicBezTo>
                  <a:pt x="1061" y="18"/>
                  <a:pt x="1045" y="2"/>
                  <a:pt x="1007" y="0"/>
                </a:cubicBezTo>
                <a:cubicBezTo>
                  <a:pt x="673" y="-14"/>
                  <a:pt x="335" y="0"/>
                  <a:pt x="0" y="0"/>
                </a:cubicBezTo>
              </a:path>
            </a:pathLst>
          </a:custGeom>
          <a:noFill/>
          <a:ln w="127000" cap="sq">
            <a:solidFill>
              <a:srgbClr val="FFFF00">
                <a:alpha val="33333"/>
              </a:srgbClr>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2056" name="Ink 12"/>
          <p:cNvSpPr>
            <a:spLocks noRot="1" noChangeAspect="1" noEditPoints="1" noChangeArrowheads="1" noChangeShapeType="1" noTextEdit="1"/>
          </p:cNvSpPr>
          <p:nvPr/>
        </p:nvSpPr>
        <p:spPr bwMode="auto">
          <a:xfrm>
            <a:off x="528480" y="5337200"/>
            <a:ext cx="286560" cy="1441"/>
          </a:xfrm>
          <a:custGeom>
            <a:avLst/>
            <a:gdLst>
              <a:gd name="T0" fmla="+- 0 2494 1619"/>
              <a:gd name="T1" fmla="*/ T0 w 876"/>
              <a:gd name="T2" fmla="+- 0 16343 16343"/>
              <a:gd name="T3" fmla="*/ 16343 h 1"/>
              <a:gd name="T4" fmla="+- 0 2202 1619"/>
              <a:gd name="T5" fmla="*/ T4 w 876"/>
              <a:gd name="T6" fmla="+- 0 16343 16343"/>
              <a:gd name="T7" fmla="*/ 16343 h 1"/>
              <a:gd name="T8" fmla="+- 0 1911 1619"/>
              <a:gd name="T9" fmla="*/ T8 w 876"/>
              <a:gd name="T10" fmla="+- 0 16343 16343"/>
              <a:gd name="T11" fmla="*/ 16343 h 1"/>
              <a:gd name="T12" fmla="+- 0 1619 1619"/>
              <a:gd name="T13" fmla="*/ T12 w 876"/>
              <a:gd name="T14" fmla="+- 0 16343 16343"/>
              <a:gd name="T15" fmla="*/ 16343 h 1"/>
            </a:gdLst>
            <a:ahLst/>
            <a:cxnLst>
              <a:cxn ang="0">
                <a:pos x="T1" y="T3"/>
              </a:cxn>
              <a:cxn ang="0">
                <a:pos x="T5" y="T7"/>
              </a:cxn>
              <a:cxn ang="0">
                <a:pos x="T9" y="T11"/>
              </a:cxn>
              <a:cxn ang="0">
                <a:pos x="T13" y="T15"/>
              </a:cxn>
            </a:cxnLst>
            <a:rect l="0" t="0" r="r" b="b"/>
            <a:pathLst>
              <a:path w="876" h="1" extrusionOk="0">
                <a:moveTo>
                  <a:pt x="875" y="0"/>
                </a:moveTo>
                <a:cubicBezTo>
                  <a:pt x="583" y="0"/>
                  <a:pt x="292" y="0"/>
                  <a:pt x="0" y="0"/>
                </a:cubicBezTo>
              </a:path>
            </a:pathLst>
          </a:custGeom>
          <a:noFill/>
          <a:ln w="127000" cap="sq">
            <a:solidFill>
              <a:srgbClr val="FFFF00">
                <a:alpha val="33333"/>
              </a:srgbClr>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2057" name="Ink 13"/>
          <p:cNvSpPr>
            <a:spLocks noRot="1" noChangeAspect="1" noEditPoints="1" noChangeArrowheads="1" noChangeShapeType="1" noTextEdit="1"/>
          </p:cNvSpPr>
          <p:nvPr/>
        </p:nvSpPr>
        <p:spPr bwMode="auto">
          <a:xfrm>
            <a:off x="578880" y="4236925"/>
            <a:ext cx="829440" cy="21603"/>
          </a:xfrm>
          <a:custGeom>
            <a:avLst/>
            <a:gdLst>
              <a:gd name="T0" fmla="+- 0 4310 1772"/>
              <a:gd name="T1" fmla="*/ T0 w 2539"/>
              <a:gd name="T2" fmla="+- 0 13039 12974"/>
              <a:gd name="T3" fmla="*/ 13039 h 66"/>
              <a:gd name="T4" fmla="+- 0 4288 1772"/>
              <a:gd name="T5" fmla="*/ T4 w 2539"/>
              <a:gd name="T6" fmla="+- 0 13039 12974"/>
              <a:gd name="T7" fmla="*/ 13039 h 66"/>
              <a:gd name="T8" fmla="+- 0 4281 1772"/>
              <a:gd name="T9" fmla="*/ T8 w 2539"/>
              <a:gd name="T10" fmla="+- 0 13039 12974"/>
              <a:gd name="T11" fmla="*/ 13039 h 66"/>
              <a:gd name="T12" fmla="+- 0 4266 1772"/>
              <a:gd name="T13" fmla="*/ T12 w 2539"/>
              <a:gd name="T14" fmla="+- 0 13039 12974"/>
              <a:gd name="T15" fmla="*/ 13039 h 66"/>
              <a:gd name="T16" fmla="+- 0 4246 1772"/>
              <a:gd name="T17" fmla="*/ T16 w 2539"/>
              <a:gd name="T18" fmla="+- 0 13023 12974"/>
              <a:gd name="T19" fmla="*/ 13023 h 66"/>
              <a:gd name="T20" fmla="+- 0 4223 1772"/>
              <a:gd name="T21" fmla="*/ T20 w 2539"/>
              <a:gd name="T22" fmla="+- 0 13007 12974"/>
              <a:gd name="T23" fmla="*/ 13007 h 66"/>
              <a:gd name="T24" fmla="+- 0 4178 1772"/>
              <a:gd name="T25" fmla="*/ T24 w 2539"/>
              <a:gd name="T26" fmla="+- 0 12995 12974"/>
              <a:gd name="T27" fmla="*/ 12995 h 66"/>
              <a:gd name="T28" fmla="+- 0 4171 1772"/>
              <a:gd name="T29" fmla="*/ T28 w 2539"/>
              <a:gd name="T30" fmla="+- 0 12995 12974"/>
              <a:gd name="T31" fmla="*/ 12995 h 66"/>
              <a:gd name="T32" fmla="+- 0 4164 1772"/>
              <a:gd name="T33" fmla="*/ T32 w 2539"/>
              <a:gd name="T34" fmla="+- 0 12995 12974"/>
              <a:gd name="T35" fmla="*/ 12995 h 66"/>
              <a:gd name="T36" fmla="+- 0 4157 1772"/>
              <a:gd name="T37" fmla="*/ T36 w 2539"/>
              <a:gd name="T38" fmla="+- 0 12995 12974"/>
              <a:gd name="T39" fmla="*/ 12995 h 66"/>
              <a:gd name="T40" fmla="+- 0 4137 1772"/>
              <a:gd name="T41" fmla="*/ T40 w 2539"/>
              <a:gd name="T42" fmla="+- 0 12984 12974"/>
              <a:gd name="T43" fmla="*/ 12984 h 66"/>
              <a:gd name="T44" fmla="+- 0 4135 1772"/>
              <a:gd name="T45" fmla="*/ T44 w 2539"/>
              <a:gd name="T46" fmla="+- 0 12976 12974"/>
              <a:gd name="T47" fmla="*/ 12976 h 66"/>
              <a:gd name="T48" fmla="+- 0 4091 1772"/>
              <a:gd name="T49" fmla="*/ T48 w 2539"/>
              <a:gd name="T50" fmla="+- 0 12974 12974"/>
              <a:gd name="T51" fmla="*/ 12974 h 66"/>
              <a:gd name="T52" fmla="+- 0 3324 1772"/>
              <a:gd name="T53" fmla="*/ T52 w 2539"/>
              <a:gd name="T54" fmla="+- 0 12931 12974"/>
              <a:gd name="T55" fmla="*/ 12931 h 66"/>
              <a:gd name="T56" fmla="+- 0 2541 1772"/>
              <a:gd name="T57" fmla="*/ T56 w 2539"/>
              <a:gd name="T58" fmla="+- 0 12974 12974"/>
              <a:gd name="T59" fmla="*/ 12974 h 66"/>
              <a:gd name="T60" fmla="+- 0 1772 1772"/>
              <a:gd name="T61" fmla="*/ T60 w 2539"/>
              <a:gd name="T62" fmla="+- 0 12974 12974"/>
              <a:gd name="T63" fmla="*/ 12974 h 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539" h="66" extrusionOk="0">
                <a:moveTo>
                  <a:pt x="2538" y="65"/>
                </a:moveTo>
                <a:cubicBezTo>
                  <a:pt x="2516" y="65"/>
                  <a:pt x="2509" y="65"/>
                  <a:pt x="2494" y="65"/>
                </a:cubicBezTo>
                <a:cubicBezTo>
                  <a:pt x="2474" y="49"/>
                  <a:pt x="2451" y="33"/>
                  <a:pt x="2406" y="21"/>
                </a:cubicBezTo>
                <a:cubicBezTo>
                  <a:pt x="2399" y="21"/>
                  <a:pt x="2392" y="21"/>
                  <a:pt x="2385" y="21"/>
                </a:cubicBezTo>
                <a:cubicBezTo>
                  <a:pt x="2365" y="10"/>
                  <a:pt x="2363" y="2"/>
                  <a:pt x="2319" y="0"/>
                </a:cubicBezTo>
                <a:cubicBezTo>
                  <a:pt x="1552" y="-43"/>
                  <a:pt x="769" y="0"/>
                  <a:pt x="0" y="0"/>
                </a:cubicBezTo>
              </a:path>
            </a:pathLst>
          </a:custGeom>
          <a:noFill/>
          <a:ln w="127000" cap="sq">
            <a:solidFill>
              <a:srgbClr val="FFFF00">
                <a:alpha val="33333"/>
              </a:srgbClr>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Tree>
    <p:extLst>
      <p:ext uri="{BB962C8B-B14F-4D97-AF65-F5344CB8AC3E}">
        <p14:creationId xmlns:p14="http://schemas.microsoft.com/office/powerpoint/2010/main" xmlns="" val="23649676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1"/>
          <p:cNvSpPr>
            <a:spLocks noGrp="1" noChangeArrowheads="1"/>
          </p:cNvSpPr>
          <p:nvPr>
            <p:ph type="title"/>
          </p:nvPr>
        </p:nvSpPr>
        <p:spPr>
          <a:xfrm>
            <a:off x="480960" y="207382"/>
            <a:ext cx="8228160" cy="1144921"/>
          </a:xfrm>
        </p:spPr>
        <p:txBody>
          <a:bodyPr tIns="35203"/>
          <a:lstStyle/>
          <a:p>
            <a:pPr eaLnBrk="1"/>
            <a:endParaRPr lang="en-US">
              <a:latin typeface="Arial" charset="0"/>
              <a:ea typeface="ＭＳ Ｐゴシック" charset="0"/>
            </a:endParaRPr>
          </a:p>
        </p:txBody>
      </p:sp>
      <p:sp>
        <p:nvSpPr>
          <p:cNvPr id="3079" name="Rectangle 2"/>
          <p:cNvSpPr>
            <a:spLocks noGrp="1" noChangeArrowheads="1"/>
          </p:cNvSpPr>
          <p:nvPr>
            <p:ph type="body" idx="1"/>
          </p:nvPr>
        </p:nvSpPr>
        <p:spPr>
          <a:xfrm>
            <a:off x="829441" y="1900999"/>
            <a:ext cx="7636320" cy="4320454"/>
          </a:xfrm>
        </p:spPr>
        <p:txBody>
          <a:bodyPr/>
          <a:lstStyle/>
          <a:p>
            <a:pPr eaLnBrk="1"/>
            <a:endParaRPr lang="en-US">
              <a:latin typeface="Arial" charset="0"/>
              <a:ea typeface="ＭＳ Ｐゴシック" charset="0"/>
            </a:endParaRPr>
          </a:p>
        </p:txBody>
      </p:sp>
      <p:pic>
        <p:nvPicPr>
          <p:cNvPr id="3080"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3840" y="-14401"/>
            <a:ext cx="8913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081"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462881" y="0"/>
            <a:ext cx="681120" cy="456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Ink 6"/>
          <p:cNvSpPr>
            <a:spLocks noRot="1" noChangeAspect="1" noEditPoints="1" noChangeArrowheads="1" noChangeShapeType="1" noTextEdit="1"/>
          </p:cNvSpPr>
          <p:nvPr/>
        </p:nvSpPr>
        <p:spPr bwMode="auto">
          <a:xfrm>
            <a:off x="250560" y="1428630"/>
            <a:ext cx="2557440" cy="7201"/>
          </a:xfrm>
          <a:custGeom>
            <a:avLst/>
            <a:gdLst>
              <a:gd name="T0" fmla="+- 0 8597 766"/>
              <a:gd name="T1" fmla="*/ T0 w 7832"/>
              <a:gd name="T2" fmla="+- 0 4397 4376"/>
              <a:gd name="T3" fmla="*/ 4397 h 22"/>
              <a:gd name="T4" fmla="+- 0 8527 766"/>
              <a:gd name="T5" fmla="*/ T4 w 7832"/>
              <a:gd name="T6" fmla="+- 0 4391 4376"/>
              <a:gd name="T7" fmla="*/ 4391 h 22"/>
              <a:gd name="T8" fmla="+- 0 8482 766"/>
              <a:gd name="T9" fmla="*/ T8 w 7832"/>
              <a:gd name="T10" fmla="+- 0 4377 4376"/>
              <a:gd name="T11" fmla="*/ 4377 h 22"/>
              <a:gd name="T12" fmla="+- 0 8401 766"/>
              <a:gd name="T13" fmla="*/ T12 w 7832"/>
              <a:gd name="T14" fmla="+- 0 4376 4376"/>
              <a:gd name="T15" fmla="*/ 4376 h 22"/>
              <a:gd name="T16" fmla="+- 0 5858 766"/>
              <a:gd name="T17" fmla="*/ T16 w 7832"/>
              <a:gd name="T18" fmla="+- 0 4333 4376"/>
              <a:gd name="T19" fmla="*/ 4333 h 22"/>
              <a:gd name="T20" fmla="+- 0 3310 766"/>
              <a:gd name="T21" fmla="*/ T20 w 7832"/>
              <a:gd name="T22" fmla="+- 0 4376 4376"/>
              <a:gd name="T23" fmla="*/ 4376 h 22"/>
              <a:gd name="T24" fmla="+- 0 766 766"/>
              <a:gd name="T25" fmla="*/ T24 w 7832"/>
              <a:gd name="T26" fmla="+- 0 4376 4376"/>
              <a:gd name="T27" fmla="*/ 4376 h 22"/>
            </a:gdLst>
            <a:ahLst/>
            <a:cxnLst>
              <a:cxn ang="0">
                <a:pos x="T1" y="T3"/>
              </a:cxn>
              <a:cxn ang="0">
                <a:pos x="T5" y="T7"/>
              </a:cxn>
              <a:cxn ang="0">
                <a:pos x="T9" y="T11"/>
              </a:cxn>
              <a:cxn ang="0">
                <a:pos x="T13" y="T15"/>
              </a:cxn>
              <a:cxn ang="0">
                <a:pos x="T17" y="T19"/>
              </a:cxn>
              <a:cxn ang="0">
                <a:pos x="T21" y="T23"/>
              </a:cxn>
              <a:cxn ang="0">
                <a:pos x="T25" y="T27"/>
              </a:cxn>
            </a:cxnLst>
            <a:rect l="0" t="0" r="r" b="b"/>
            <a:pathLst>
              <a:path w="7832" h="22" extrusionOk="0">
                <a:moveTo>
                  <a:pt x="7831" y="21"/>
                </a:moveTo>
                <a:cubicBezTo>
                  <a:pt x="7761" y="15"/>
                  <a:pt x="7716" y="1"/>
                  <a:pt x="7635" y="0"/>
                </a:cubicBezTo>
                <a:cubicBezTo>
                  <a:pt x="5092" y="-43"/>
                  <a:pt x="2544" y="0"/>
                  <a:pt x="0" y="0"/>
                </a:cubicBezTo>
              </a:path>
            </a:pathLst>
          </a:custGeom>
          <a:noFill/>
          <a:ln w="127000" cap="sq">
            <a:solidFill>
              <a:srgbClr val="FFFF00">
                <a:alpha val="33333"/>
              </a:srgbClr>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3075" name="Ink 7"/>
          <p:cNvSpPr>
            <a:spLocks noRot="1" noChangeAspect="1" noEditPoints="1" noChangeArrowheads="1" noChangeShapeType="1" noTextEdit="1"/>
          </p:cNvSpPr>
          <p:nvPr/>
        </p:nvSpPr>
        <p:spPr bwMode="auto">
          <a:xfrm>
            <a:off x="221760" y="1392627"/>
            <a:ext cx="2422080" cy="8641"/>
          </a:xfrm>
          <a:custGeom>
            <a:avLst/>
            <a:gdLst>
              <a:gd name="T0" fmla="+- 0 678 678"/>
              <a:gd name="T1" fmla="*/ T0 w 7417"/>
              <a:gd name="T2" fmla="+- 0 4266 4266"/>
              <a:gd name="T3" fmla="*/ 4266 h 23"/>
              <a:gd name="T4" fmla="+- 0 713 678"/>
              <a:gd name="T5" fmla="*/ T4 w 7417"/>
              <a:gd name="T6" fmla="+- 0 4271 4266"/>
              <a:gd name="T7" fmla="*/ 4271 h 23"/>
              <a:gd name="T8" fmla="+- 0 734 678"/>
              <a:gd name="T9" fmla="*/ T8 w 7417"/>
              <a:gd name="T10" fmla="+- 0 4286 4266"/>
              <a:gd name="T11" fmla="*/ 4286 h 23"/>
              <a:gd name="T12" fmla="+- 0 766 678"/>
              <a:gd name="T13" fmla="*/ T12 w 7417"/>
              <a:gd name="T14" fmla="+- 0 4288 4266"/>
              <a:gd name="T15" fmla="*/ 4288 h 23"/>
              <a:gd name="T16" fmla="+- 0 3183 678"/>
              <a:gd name="T17" fmla="*/ T16 w 7417"/>
              <a:gd name="T18" fmla="+- 0 4462 4266"/>
              <a:gd name="T19" fmla="*/ 4462 h 23"/>
              <a:gd name="T20" fmla="+- 0 5670 678"/>
              <a:gd name="T21" fmla="*/ T20 w 7417"/>
              <a:gd name="T22" fmla="+- 0 4288 4266"/>
              <a:gd name="T23" fmla="*/ 4288 h 23"/>
              <a:gd name="T24" fmla="+- 0 8094 678"/>
              <a:gd name="T25" fmla="*/ T24 w 7417"/>
              <a:gd name="T26" fmla="+- 0 4288 4266"/>
              <a:gd name="T27" fmla="*/ 4288 h 23"/>
            </a:gdLst>
            <a:ahLst/>
            <a:cxnLst>
              <a:cxn ang="0">
                <a:pos x="T1" y="T3"/>
              </a:cxn>
              <a:cxn ang="0">
                <a:pos x="T5" y="T7"/>
              </a:cxn>
              <a:cxn ang="0">
                <a:pos x="T9" y="T11"/>
              </a:cxn>
              <a:cxn ang="0">
                <a:pos x="T13" y="T15"/>
              </a:cxn>
              <a:cxn ang="0">
                <a:pos x="T17" y="T19"/>
              </a:cxn>
              <a:cxn ang="0">
                <a:pos x="T21" y="T23"/>
              </a:cxn>
              <a:cxn ang="0">
                <a:pos x="T25" y="T27"/>
              </a:cxn>
            </a:cxnLst>
            <a:rect l="0" t="0" r="r" b="b"/>
            <a:pathLst>
              <a:path w="7417" h="23" extrusionOk="0">
                <a:moveTo>
                  <a:pt x="0" y="0"/>
                </a:moveTo>
                <a:cubicBezTo>
                  <a:pt x="35" y="5"/>
                  <a:pt x="56" y="20"/>
                  <a:pt x="88" y="22"/>
                </a:cubicBezTo>
                <a:cubicBezTo>
                  <a:pt x="2505" y="196"/>
                  <a:pt x="4992" y="22"/>
                  <a:pt x="7416" y="22"/>
                </a:cubicBezTo>
              </a:path>
            </a:pathLst>
          </a:custGeom>
          <a:noFill/>
          <a:ln w="127000" cap="sq">
            <a:solidFill>
              <a:srgbClr val="FFFF00">
                <a:alpha val="33333"/>
              </a:srgbClr>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3076" name="Ink 8"/>
          <p:cNvSpPr>
            <a:spLocks noRot="1" noChangeAspect="1" noEditPoints="1" noChangeArrowheads="1" noChangeShapeType="1" noTextEdit="1"/>
          </p:cNvSpPr>
          <p:nvPr/>
        </p:nvSpPr>
        <p:spPr bwMode="auto">
          <a:xfrm>
            <a:off x="263521" y="2714686"/>
            <a:ext cx="4016160" cy="14402"/>
          </a:xfrm>
          <a:custGeom>
            <a:avLst/>
            <a:gdLst>
              <a:gd name="T0" fmla="+- 0 13104 809"/>
              <a:gd name="T1" fmla="*/ T0 w 12296"/>
              <a:gd name="T2" fmla="+- 0 8314 8314"/>
              <a:gd name="T3" fmla="*/ 8314 h 44"/>
              <a:gd name="T4" fmla="+- 0 12992 809"/>
              <a:gd name="T5" fmla="*/ T4 w 12296"/>
              <a:gd name="T6" fmla="+- 0 8322 8314"/>
              <a:gd name="T7" fmla="*/ 8322 h 44"/>
              <a:gd name="T8" fmla="+- 0 12886 809"/>
              <a:gd name="T9" fmla="*/ T8 w 12296"/>
              <a:gd name="T10" fmla="+- 0 8331 8314"/>
              <a:gd name="T11" fmla="*/ 8331 h 44"/>
              <a:gd name="T12" fmla="+- 0 12776 809"/>
              <a:gd name="T13" fmla="*/ T12 w 12296"/>
              <a:gd name="T14" fmla="+- 0 8335 8314"/>
              <a:gd name="T15" fmla="*/ 8335 h 44"/>
              <a:gd name="T16" fmla="+- 0 11768 809"/>
              <a:gd name="T17" fmla="*/ T16 w 12296"/>
              <a:gd name="T18" fmla="+- 0 8372 8314"/>
              <a:gd name="T19" fmla="*/ 8372 h 44"/>
              <a:gd name="T20" fmla="+- 0 10729 809"/>
              <a:gd name="T21" fmla="*/ T20 w 12296"/>
              <a:gd name="T22" fmla="+- 0 8322 8314"/>
              <a:gd name="T23" fmla="*/ 8322 h 44"/>
              <a:gd name="T24" fmla="+- 0 9735 809"/>
              <a:gd name="T25" fmla="*/ T24 w 12296"/>
              <a:gd name="T26" fmla="+- 0 8357 8314"/>
              <a:gd name="T27" fmla="*/ 8357 h 44"/>
              <a:gd name="T28" fmla="+- 0 6768 809"/>
              <a:gd name="T29" fmla="*/ T28 w 12296"/>
              <a:gd name="T30" fmla="+- 0 8462 8314"/>
              <a:gd name="T31" fmla="*/ 8462 h 44"/>
              <a:gd name="T32" fmla="+- 0 3778 809"/>
              <a:gd name="T33" fmla="*/ T32 w 12296"/>
              <a:gd name="T34" fmla="+- 0 8357 8314"/>
              <a:gd name="T35" fmla="*/ 8357 h 44"/>
              <a:gd name="T36" fmla="+- 0 809 809"/>
              <a:gd name="T37" fmla="*/ T36 w 12296"/>
              <a:gd name="T38" fmla="+- 0 8357 8314"/>
              <a:gd name="T39" fmla="*/ 8357 h 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2296" h="44" extrusionOk="0">
                <a:moveTo>
                  <a:pt x="12295" y="0"/>
                </a:moveTo>
                <a:cubicBezTo>
                  <a:pt x="12183" y="8"/>
                  <a:pt x="12077" y="17"/>
                  <a:pt x="11967" y="21"/>
                </a:cubicBezTo>
                <a:cubicBezTo>
                  <a:pt x="10959" y="58"/>
                  <a:pt x="9920" y="8"/>
                  <a:pt x="8926" y="43"/>
                </a:cubicBezTo>
                <a:cubicBezTo>
                  <a:pt x="5959" y="148"/>
                  <a:pt x="2969" y="43"/>
                  <a:pt x="0" y="43"/>
                </a:cubicBezTo>
              </a:path>
            </a:pathLst>
          </a:custGeom>
          <a:noFill/>
          <a:ln w="127000" cap="sq">
            <a:solidFill>
              <a:srgbClr val="FFFF00">
                <a:alpha val="33333"/>
              </a:srgbClr>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3077" name="Ink 9"/>
          <p:cNvSpPr>
            <a:spLocks noRot="1" noChangeAspect="1" noEditPoints="1" noChangeArrowheads="1" noChangeShapeType="1" noTextEdit="1"/>
          </p:cNvSpPr>
          <p:nvPr/>
        </p:nvSpPr>
        <p:spPr bwMode="auto">
          <a:xfrm>
            <a:off x="243361" y="2714686"/>
            <a:ext cx="3814560" cy="1440"/>
          </a:xfrm>
          <a:custGeom>
            <a:avLst/>
            <a:gdLst>
              <a:gd name="T0" fmla="+- 0 744 744"/>
              <a:gd name="T1" fmla="*/ T0 w 11683"/>
              <a:gd name="T2" fmla="+- 0 8314 8314"/>
              <a:gd name="T3" fmla="*/ 8314 h 1"/>
              <a:gd name="T4" fmla="+- 0 4638 744"/>
              <a:gd name="T5" fmla="*/ T4 w 11683"/>
              <a:gd name="T6" fmla="+- 0 8314 8314"/>
              <a:gd name="T7" fmla="*/ 8314 h 1"/>
              <a:gd name="T8" fmla="+- 0 8532 744"/>
              <a:gd name="T9" fmla="*/ T8 w 11683"/>
              <a:gd name="T10" fmla="+- 0 8314 8314"/>
              <a:gd name="T11" fmla="*/ 8314 h 1"/>
              <a:gd name="T12" fmla="+- 0 12426 744"/>
              <a:gd name="T13" fmla="*/ T12 w 11683"/>
              <a:gd name="T14" fmla="+- 0 8314 8314"/>
              <a:gd name="T15" fmla="*/ 8314 h 1"/>
            </a:gdLst>
            <a:ahLst/>
            <a:cxnLst>
              <a:cxn ang="0">
                <a:pos x="T1" y="T3"/>
              </a:cxn>
              <a:cxn ang="0">
                <a:pos x="T5" y="T7"/>
              </a:cxn>
              <a:cxn ang="0">
                <a:pos x="T9" y="T11"/>
              </a:cxn>
              <a:cxn ang="0">
                <a:pos x="T13" y="T15"/>
              </a:cxn>
            </a:cxnLst>
            <a:rect l="0" t="0" r="r" b="b"/>
            <a:pathLst>
              <a:path w="11683" h="1" extrusionOk="0">
                <a:moveTo>
                  <a:pt x="0" y="0"/>
                </a:moveTo>
                <a:cubicBezTo>
                  <a:pt x="3894" y="0"/>
                  <a:pt x="7788" y="0"/>
                  <a:pt x="11682" y="0"/>
                </a:cubicBezTo>
              </a:path>
            </a:pathLst>
          </a:custGeom>
          <a:noFill/>
          <a:ln w="127000" cap="sq">
            <a:solidFill>
              <a:srgbClr val="FFFF00">
                <a:alpha val="33333"/>
              </a:srgbClr>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Tree>
    <p:extLst>
      <p:ext uri="{BB962C8B-B14F-4D97-AF65-F5344CB8AC3E}">
        <p14:creationId xmlns:p14="http://schemas.microsoft.com/office/powerpoint/2010/main" xmlns="" val="15673726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456481" y="313953"/>
            <a:ext cx="8226720" cy="1061392"/>
          </a:xfrm>
          <a:ln/>
        </p:spPr>
        <p:txBody>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a:t>Fair Value</a:t>
            </a:r>
          </a:p>
        </p:txBody>
      </p:sp>
      <p:sp>
        <p:nvSpPr>
          <p:cNvPr id="4098" name="Rectangle 2"/>
          <p:cNvSpPr>
            <a:spLocks noGrp="1" noChangeArrowheads="1"/>
          </p:cNvSpPr>
          <p:nvPr>
            <p:ph type="body" idx="1"/>
          </p:nvPr>
        </p:nvSpPr>
        <p:spPr>
          <a:xfrm>
            <a:off x="456481" y="1604329"/>
            <a:ext cx="8226720" cy="4468790"/>
          </a:xfrm>
          <a:ln/>
        </p:spPr>
        <p:txBody>
          <a:bodyPr/>
          <a:lstStyle/>
          <a:p>
            <a:pPr indent="-308165">
              <a:buSzPct val="45000"/>
              <a:buFont typeface="Wingdings" charset="0"/>
              <a:buChar char=""/>
              <a:tabLst>
                <a:tab pos="311045" algn="l"/>
                <a:tab pos="413287" algn="l"/>
                <a:tab pos="828013" algn="l"/>
                <a:tab pos="1242739" algn="l"/>
                <a:tab pos="1657465" algn="l"/>
                <a:tab pos="2072191" algn="l"/>
                <a:tab pos="2486917" algn="l"/>
                <a:tab pos="2901643" algn="l"/>
                <a:tab pos="3316369" algn="l"/>
                <a:tab pos="3731096" algn="l"/>
                <a:tab pos="4145822" algn="l"/>
                <a:tab pos="4560548" algn="l"/>
                <a:tab pos="4975274" algn="l"/>
                <a:tab pos="5390000" algn="l"/>
                <a:tab pos="5804726" algn="l"/>
                <a:tab pos="6219452" algn="l"/>
                <a:tab pos="6634178" algn="l"/>
                <a:tab pos="7048904" algn="l"/>
                <a:tab pos="7463631" algn="l"/>
                <a:tab pos="7878357" algn="l"/>
                <a:tab pos="8293083" algn="l"/>
              </a:tabLst>
            </a:pPr>
            <a:r>
              <a:rPr lang="en-US" sz="1800">
                <a:latin typeface="Calibri" charset="0"/>
                <a:cs typeface="Arial" charset="0"/>
              </a:rPr>
              <a:t> </a:t>
            </a:r>
            <a:r>
              <a:rPr lang="en-US" sz="2500">
                <a:latin typeface="Calibri" charset="0"/>
                <a:cs typeface="Arial" charset="0"/>
              </a:rPr>
              <a:t>   The majority of their financial derivative instruments are not traded on a market exchange so they must estimate their fair values. </a:t>
            </a:r>
          </a:p>
          <a:p>
            <a:pPr indent="-308165">
              <a:buSzPct val="45000"/>
              <a:buFont typeface="Wingdings" charset="0"/>
              <a:buChar char=""/>
              <a:tabLst>
                <a:tab pos="311045" algn="l"/>
                <a:tab pos="413287" algn="l"/>
                <a:tab pos="828013" algn="l"/>
                <a:tab pos="1242739" algn="l"/>
                <a:tab pos="1657465" algn="l"/>
                <a:tab pos="2072191" algn="l"/>
                <a:tab pos="2486917" algn="l"/>
                <a:tab pos="2901643" algn="l"/>
                <a:tab pos="3316369" algn="l"/>
                <a:tab pos="3731096" algn="l"/>
                <a:tab pos="4145822" algn="l"/>
                <a:tab pos="4560548" algn="l"/>
                <a:tab pos="4975274" algn="l"/>
                <a:tab pos="5390000" algn="l"/>
                <a:tab pos="5804726" algn="l"/>
                <a:tab pos="6219452" algn="l"/>
                <a:tab pos="6634178" algn="l"/>
                <a:tab pos="7048904" algn="l"/>
                <a:tab pos="7463631" algn="l"/>
                <a:tab pos="7878357" algn="l"/>
                <a:tab pos="8293083" algn="l"/>
              </a:tabLst>
            </a:pPr>
            <a:r>
              <a:rPr lang="en-US" sz="2500">
                <a:latin typeface="Calibri" charset="0"/>
                <a:cs typeface="Arial" charset="0"/>
              </a:rPr>
              <a:t>    The values are determined based on assumptions about commodity prices  observed in underlying markets.</a:t>
            </a:r>
          </a:p>
          <a:p>
            <a:pPr indent="-308165">
              <a:buSzPct val="45000"/>
              <a:buFont typeface="Wingdings" charset="0"/>
              <a:buChar char=""/>
              <a:tabLst>
                <a:tab pos="311045" algn="l"/>
                <a:tab pos="413287" algn="l"/>
                <a:tab pos="828013" algn="l"/>
                <a:tab pos="1242739" algn="l"/>
                <a:tab pos="1657465" algn="l"/>
                <a:tab pos="2072191" algn="l"/>
                <a:tab pos="2486917" algn="l"/>
                <a:tab pos="2901643" algn="l"/>
                <a:tab pos="3316369" algn="l"/>
                <a:tab pos="3731096" algn="l"/>
                <a:tab pos="4145822" algn="l"/>
                <a:tab pos="4560548" algn="l"/>
                <a:tab pos="4975274" algn="l"/>
                <a:tab pos="5390000" algn="l"/>
                <a:tab pos="5804726" algn="l"/>
                <a:tab pos="6219452" algn="l"/>
                <a:tab pos="6634178" algn="l"/>
                <a:tab pos="7048904" algn="l"/>
                <a:tab pos="7463631" algn="l"/>
                <a:tab pos="7878357" algn="l"/>
                <a:tab pos="8293083" algn="l"/>
              </a:tabLst>
            </a:pPr>
            <a:r>
              <a:rPr lang="en-US" sz="2500">
                <a:latin typeface="Calibri" charset="0"/>
                <a:cs typeface="Arial" charset="0"/>
              </a:rPr>
              <a:t>     Forward jet fuel prices are estimated through the observation of similar commodity futures prices (such as crude oil, heating oil, and unleaded gasoline) and adjusted based on variations of those commodities to the ultimate expected price to be paid for jet fuel at the specific locations in which they hedge.</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82560" y="1"/>
            <a:ext cx="1261440" cy="90729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12424354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4736</TotalTime>
  <Words>2951</Words>
  <Application>Microsoft Office PowerPoint</Application>
  <PresentationFormat>On-screen Show (4:3)</PresentationFormat>
  <Paragraphs>564</Paragraphs>
  <Slides>129</Slides>
  <Notes>68</Notes>
  <HiddenSlides>0</HiddenSlides>
  <MMClips>0</MMClips>
  <ScaleCrop>false</ScaleCrop>
  <HeadingPairs>
    <vt:vector size="6" baseType="variant">
      <vt:variant>
        <vt:lpstr>Theme</vt:lpstr>
      </vt:variant>
      <vt:variant>
        <vt:i4>1</vt:i4>
      </vt:variant>
      <vt:variant>
        <vt:lpstr>Links</vt:lpstr>
      </vt:variant>
      <vt:variant>
        <vt:i4>1</vt:i4>
      </vt:variant>
      <vt:variant>
        <vt:lpstr>Slide Titles</vt:lpstr>
      </vt:variant>
      <vt:variant>
        <vt:i4>129</vt:i4>
      </vt:variant>
    </vt:vector>
  </HeadingPairs>
  <TitlesOfParts>
    <vt:vector size="131" baseType="lpstr">
      <vt:lpstr>Office Theme</vt:lpstr>
      <vt:lpstr>\\localhost\Users\yueshi\Desktop\Document1!OLE_LINK1</vt:lpstr>
      <vt:lpstr>Global Airlines</vt:lpstr>
      <vt:lpstr>Schedule:</vt:lpstr>
      <vt:lpstr>The Global Airlines Industry </vt:lpstr>
      <vt:lpstr>Types of Airlines &amp; Models </vt:lpstr>
      <vt:lpstr>Airline Alliances</vt:lpstr>
      <vt:lpstr>The Global Airlines Industry </vt:lpstr>
      <vt:lpstr>Costs </vt:lpstr>
      <vt:lpstr>Slide 8</vt:lpstr>
      <vt:lpstr>Industry Profitability </vt:lpstr>
      <vt:lpstr>Industry Profitability </vt:lpstr>
      <vt:lpstr>Load factor </vt:lpstr>
      <vt:lpstr>International Air Travel % changes</vt:lpstr>
      <vt:lpstr>Airfares </vt:lpstr>
      <vt:lpstr>Slide 14</vt:lpstr>
      <vt:lpstr>Use of Derivatives</vt:lpstr>
      <vt:lpstr>Jet Fuel Prices</vt:lpstr>
      <vt:lpstr>Financial highlights and outlook:2001 to 2011F</vt:lpstr>
      <vt:lpstr>Jet Fuel Hedging</vt:lpstr>
      <vt:lpstr>Airlines Without Fuel Hedging</vt:lpstr>
      <vt:lpstr>Biofuel </vt:lpstr>
      <vt:lpstr>Interest Rate Risk</vt:lpstr>
      <vt:lpstr>Currency Exchange Risk</vt:lpstr>
      <vt:lpstr>Other Risks</vt:lpstr>
      <vt:lpstr>Singapore Airlines </vt:lpstr>
      <vt:lpstr>Agenda</vt:lpstr>
      <vt:lpstr>History</vt:lpstr>
      <vt:lpstr>Singapore Business Model</vt:lpstr>
      <vt:lpstr>From Inception to Today</vt:lpstr>
      <vt:lpstr>The Singapore Girl</vt:lpstr>
      <vt:lpstr>Slide 30</vt:lpstr>
      <vt:lpstr>Singapore Airlines' Passenger Fleet</vt:lpstr>
      <vt:lpstr>Slide 32</vt:lpstr>
      <vt:lpstr>SIA Group</vt:lpstr>
      <vt:lpstr>Stock Info</vt:lpstr>
      <vt:lpstr>The Directors</vt:lpstr>
      <vt:lpstr>List of Major Shareholders </vt:lpstr>
      <vt:lpstr>Temasek Holdings</vt:lpstr>
      <vt:lpstr>Slide 38</vt:lpstr>
      <vt:lpstr>Slide 39</vt:lpstr>
      <vt:lpstr>Statement of Risk Management</vt:lpstr>
      <vt:lpstr>Highlights</vt:lpstr>
      <vt:lpstr>Board Safety and Risk Committee</vt:lpstr>
      <vt:lpstr>Risk Management Team</vt:lpstr>
      <vt:lpstr>Risk Management Team</vt:lpstr>
      <vt:lpstr>Risk Management Team</vt:lpstr>
      <vt:lpstr>Identified Risks</vt:lpstr>
      <vt:lpstr>Financials</vt:lpstr>
      <vt:lpstr>Operating Statics</vt:lpstr>
      <vt:lpstr>Highlights</vt:lpstr>
      <vt:lpstr>Highlights</vt:lpstr>
      <vt:lpstr>Scale and Scope</vt:lpstr>
      <vt:lpstr>Profit and Loss</vt:lpstr>
      <vt:lpstr>Operating Performance</vt:lpstr>
      <vt:lpstr>Revenue per Passenger</vt:lpstr>
      <vt:lpstr>Passenger sensitivity</vt:lpstr>
      <vt:lpstr>Income</vt:lpstr>
      <vt:lpstr>Expenses</vt:lpstr>
      <vt:lpstr>Cash Flow</vt:lpstr>
      <vt:lpstr>Slide 59</vt:lpstr>
      <vt:lpstr>Hedging</vt:lpstr>
      <vt:lpstr>Accounting of Hedging Strategy</vt:lpstr>
      <vt:lpstr>Fair Value Determination</vt:lpstr>
      <vt:lpstr>MOPS and PLATTS</vt:lpstr>
      <vt:lpstr>Slide 64</vt:lpstr>
      <vt:lpstr>Fuel Impact</vt:lpstr>
      <vt:lpstr>Jet Fuel Sensitivity Analysis</vt:lpstr>
      <vt:lpstr>Jet Kerosene</vt:lpstr>
      <vt:lpstr>Quote from our Sponsor</vt:lpstr>
      <vt:lpstr>Summary on Jet Kero Hedging</vt:lpstr>
      <vt:lpstr>Share Based Compensation</vt:lpstr>
      <vt:lpstr>Currency</vt:lpstr>
      <vt:lpstr>Slide 72</vt:lpstr>
      <vt:lpstr>Covering Aircraft Purchases FX</vt:lpstr>
      <vt:lpstr>Slide 74</vt:lpstr>
      <vt:lpstr>Foreign Currency Sensitivity Analysis</vt:lpstr>
      <vt:lpstr>Interest Rate Hedging</vt:lpstr>
      <vt:lpstr>Interest Rate Sensitivity Analysis</vt:lpstr>
      <vt:lpstr>Anti- Trust AKA Price Fixing</vt:lpstr>
      <vt:lpstr>Note to Risk Managers:</vt:lpstr>
      <vt:lpstr>Southwest Airlines</vt:lpstr>
      <vt:lpstr>Agenda</vt:lpstr>
      <vt:lpstr>Company Overview</vt:lpstr>
      <vt:lpstr>Company History</vt:lpstr>
      <vt:lpstr>Management</vt:lpstr>
      <vt:lpstr>Size of Southwest Airlines</vt:lpstr>
      <vt:lpstr>Route Map</vt:lpstr>
      <vt:lpstr>Business Model</vt:lpstr>
      <vt:lpstr>Customer Satisfaction</vt:lpstr>
      <vt:lpstr>Financial Overview</vt:lpstr>
      <vt:lpstr>Stock Information (NYSE:LUV)</vt:lpstr>
      <vt:lpstr>5 Year Stock Performance</vt:lpstr>
      <vt:lpstr>Competitor Comparison</vt:lpstr>
      <vt:lpstr>Slide 93</vt:lpstr>
      <vt:lpstr>Slide 94</vt:lpstr>
      <vt:lpstr>Operating Data</vt:lpstr>
      <vt:lpstr>Slide 96</vt:lpstr>
      <vt:lpstr>Slide 97</vt:lpstr>
      <vt:lpstr>Slide 98</vt:lpstr>
      <vt:lpstr>Fair Value</vt:lpstr>
      <vt:lpstr>Slide 100</vt:lpstr>
      <vt:lpstr>Slide 101</vt:lpstr>
      <vt:lpstr>Slide 102</vt:lpstr>
      <vt:lpstr>Slide 103</vt:lpstr>
      <vt:lpstr>Slide 104</vt:lpstr>
      <vt:lpstr>Slide 105</vt:lpstr>
      <vt:lpstr>4) Labour Intensive Business </vt:lpstr>
      <vt:lpstr>Slide 107</vt:lpstr>
      <vt:lpstr>Slide 108</vt:lpstr>
      <vt:lpstr>7) Global Conditions</vt:lpstr>
      <vt:lpstr>Slide 110</vt:lpstr>
      <vt:lpstr>Slide 111</vt:lpstr>
      <vt:lpstr>Slide 112</vt:lpstr>
      <vt:lpstr>Slide 113</vt:lpstr>
      <vt:lpstr>Slide 114</vt:lpstr>
      <vt:lpstr>Slide 115</vt:lpstr>
      <vt:lpstr>Slide 116</vt:lpstr>
      <vt:lpstr>Slide 117</vt:lpstr>
      <vt:lpstr>Slide 118</vt:lpstr>
      <vt:lpstr>Slide 119</vt:lpstr>
      <vt:lpstr>Slide 120</vt:lpstr>
      <vt:lpstr>Interest Rate Risk</vt:lpstr>
      <vt:lpstr>Contractual Obligations</vt:lpstr>
      <vt:lpstr>Slide 123</vt:lpstr>
      <vt:lpstr>Slide 124</vt:lpstr>
      <vt:lpstr>Liquidity Risk</vt:lpstr>
      <vt:lpstr>Stock Options</vt:lpstr>
      <vt:lpstr>Two Types of Plans</vt:lpstr>
      <vt:lpstr>Stock Options</vt:lpstr>
      <vt:lpstr>Thank You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yue shi</dc:creator>
  <cp:lastModifiedBy>gp</cp:lastModifiedBy>
  <cp:revision>306</cp:revision>
  <dcterms:created xsi:type="dcterms:W3CDTF">2011-03-09T23:03:01Z</dcterms:created>
  <dcterms:modified xsi:type="dcterms:W3CDTF">2011-03-18T19:54:35Z</dcterms:modified>
</cp:coreProperties>
</file>