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91" r:id="rId2"/>
  </p:sldMasterIdLst>
  <p:notesMasterIdLst>
    <p:notesMasterId r:id="rId103"/>
  </p:notesMasterIdLst>
  <p:sldIdLst>
    <p:sldId id="256" r:id="rId3"/>
    <p:sldId id="504" r:id="rId4"/>
    <p:sldId id="265" r:id="rId5"/>
    <p:sldId id="519" r:id="rId6"/>
    <p:sldId id="503" r:id="rId7"/>
    <p:sldId id="266" r:id="rId8"/>
    <p:sldId id="467" r:id="rId9"/>
    <p:sldId id="505" r:id="rId10"/>
    <p:sldId id="267" r:id="rId11"/>
    <p:sldId id="496" r:id="rId12"/>
    <p:sldId id="497" r:id="rId13"/>
    <p:sldId id="498" r:id="rId14"/>
    <p:sldId id="499" r:id="rId15"/>
    <p:sldId id="500" r:id="rId16"/>
    <p:sldId id="501" r:id="rId17"/>
    <p:sldId id="502" r:id="rId18"/>
    <p:sldId id="268" r:id="rId19"/>
    <p:sldId id="269" r:id="rId20"/>
    <p:sldId id="271" r:id="rId21"/>
    <p:sldId id="506" r:id="rId22"/>
    <p:sldId id="507" r:id="rId23"/>
    <p:sldId id="508" r:id="rId24"/>
    <p:sldId id="509" r:id="rId25"/>
    <p:sldId id="510" r:id="rId26"/>
    <p:sldId id="511" r:id="rId27"/>
    <p:sldId id="512" r:id="rId28"/>
    <p:sldId id="513" r:id="rId29"/>
    <p:sldId id="588" r:id="rId30"/>
    <p:sldId id="589" r:id="rId31"/>
    <p:sldId id="590" r:id="rId32"/>
    <p:sldId id="591" r:id="rId33"/>
    <p:sldId id="518" r:id="rId34"/>
    <p:sldId id="520" r:id="rId35"/>
    <p:sldId id="521" r:id="rId36"/>
    <p:sldId id="522" r:id="rId37"/>
    <p:sldId id="523" r:id="rId38"/>
    <p:sldId id="524" r:id="rId39"/>
    <p:sldId id="525" r:id="rId40"/>
    <p:sldId id="526" r:id="rId41"/>
    <p:sldId id="527" r:id="rId42"/>
    <p:sldId id="528" r:id="rId43"/>
    <p:sldId id="529" r:id="rId44"/>
    <p:sldId id="530" r:id="rId45"/>
    <p:sldId id="568" r:id="rId46"/>
    <p:sldId id="569" r:id="rId47"/>
    <p:sldId id="570" r:id="rId48"/>
    <p:sldId id="571" r:id="rId49"/>
    <p:sldId id="572" r:id="rId50"/>
    <p:sldId id="573" r:id="rId51"/>
    <p:sldId id="574" r:id="rId52"/>
    <p:sldId id="575" r:id="rId53"/>
    <p:sldId id="576" r:id="rId54"/>
    <p:sldId id="577" r:id="rId55"/>
    <p:sldId id="578" r:id="rId56"/>
    <p:sldId id="579" r:id="rId57"/>
    <p:sldId id="580" r:id="rId58"/>
    <p:sldId id="581" r:id="rId59"/>
    <p:sldId id="582" r:id="rId60"/>
    <p:sldId id="583" r:id="rId61"/>
    <p:sldId id="584" r:id="rId62"/>
    <p:sldId id="585" r:id="rId63"/>
    <p:sldId id="586" r:id="rId64"/>
    <p:sldId id="531" r:id="rId65"/>
    <p:sldId id="532" r:id="rId66"/>
    <p:sldId id="533" r:id="rId67"/>
    <p:sldId id="534" r:id="rId68"/>
    <p:sldId id="535" r:id="rId69"/>
    <p:sldId id="536" r:id="rId70"/>
    <p:sldId id="537" r:id="rId71"/>
    <p:sldId id="538" r:id="rId72"/>
    <p:sldId id="539" r:id="rId73"/>
    <p:sldId id="540" r:id="rId74"/>
    <p:sldId id="541" r:id="rId75"/>
    <p:sldId id="542" r:id="rId76"/>
    <p:sldId id="543" r:id="rId77"/>
    <p:sldId id="587" r:id="rId78"/>
    <p:sldId id="544" r:id="rId79"/>
    <p:sldId id="545" r:id="rId80"/>
    <p:sldId id="546" r:id="rId81"/>
    <p:sldId id="547" r:id="rId82"/>
    <p:sldId id="548" r:id="rId83"/>
    <p:sldId id="549" r:id="rId84"/>
    <p:sldId id="550" r:id="rId85"/>
    <p:sldId id="551" r:id="rId86"/>
    <p:sldId id="552" r:id="rId87"/>
    <p:sldId id="553" r:id="rId88"/>
    <p:sldId id="554" r:id="rId89"/>
    <p:sldId id="555" r:id="rId90"/>
    <p:sldId id="556" r:id="rId91"/>
    <p:sldId id="557" r:id="rId92"/>
    <p:sldId id="558" r:id="rId93"/>
    <p:sldId id="559" r:id="rId94"/>
    <p:sldId id="560" r:id="rId95"/>
    <p:sldId id="561" r:id="rId96"/>
    <p:sldId id="562" r:id="rId97"/>
    <p:sldId id="563" r:id="rId98"/>
    <p:sldId id="564" r:id="rId99"/>
    <p:sldId id="565" r:id="rId100"/>
    <p:sldId id="566" r:id="rId101"/>
    <p:sldId id="567"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Title" id="{67B4CBA5-14DE-4C67-BA0E-FEBD1EE01912}">
          <p14:sldIdLst>
            <p14:sldId id="256"/>
          </p14:sldIdLst>
        </p14:section>
        <p14:section name="Introduction" id="{F798FCF1-8925-4C5C-9FAC-9D860DC6546A}">
          <p14:sldIdLst>
            <p14:sldId id="504"/>
            <p14:sldId id="265"/>
            <p14:sldId id="519"/>
          </p14:sldIdLst>
        </p14:section>
        <p14:section name="Questions" id="{266198D6-9063-404B-BC3F-7178A6DE9EE0}">
          <p14:sldIdLst>
            <p14:sldId id="503"/>
            <p14:sldId id="266"/>
            <p14:sldId id="467"/>
            <p14:sldId id="505"/>
            <p14:sldId id="267"/>
            <p14:sldId id="496"/>
            <p14:sldId id="497"/>
            <p14:sldId id="498"/>
            <p14:sldId id="499"/>
            <p14:sldId id="500"/>
            <p14:sldId id="501"/>
            <p14:sldId id="502"/>
          </p14:sldIdLst>
        </p14:section>
        <p14:section name="Labels/Word/Excel" id="{1E33B076-CA2A-41E4-8C7B-C4743314700D}">
          <p14:sldIdLst>
            <p14:sldId id="268"/>
            <p14:sldId id="269"/>
            <p14:sldId id="271"/>
            <p14:sldId id="506"/>
            <p14:sldId id="507"/>
            <p14:sldId id="508"/>
            <p14:sldId id="509"/>
            <p14:sldId id="510"/>
            <p14:sldId id="511"/>
            <p14:sldId id="512"/>
            <p14:sldId id="513"/>
            <p14:sldId id="588"/>
            <p14:sldId id="589"/>
            <p14:sldId id="590"/>
            <p14:sldId id="591"/>
            <p14:sldId id="518"/>
            <p14:sldId id="520"/>
            <p14:sldId id="521"/>
            <p14:sldId id="522"/>
            <p14:sldId id="523"/>
            <p14:sldId id="524"/>
            <p14:sldId id="525"/>
            <p14:sldId id="526"/>
            <p14:sldId id="527"/>
            <p14:sldId id="528"/>
            <p14:sldId id="529"/>
            <p14:sldId id="530"/>
            <p14:sldId id="568"/>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31"/>
            <p14:sldId id="532"/>
            <p14:sldId id="533"/>
            <p14:sldId id="534"/>
            <p14:sldId id="535"/>
            <p14:sldId id="536"/>
            <p14:sldId id="537"/>
            <p14:sldId id="538"/>
            <p14:sldId id="539"/>
            <p14:sldId id="540"/>
            <p14:sldId id="541"/>
            <p14:sldId id="542"/>
            <p14:sldId id="543"/>
            <p14:sldId id="587"/>
            <p14:sldId id="544"/>
            <p14:sldId id="545"/>
            <p14:sldId id="546"/>
            <p14:sldId id="547"/>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Lst>
        </p14:section>
        <p14:section name="Labels/Publisher/Excel" id="{70E6FD68-2A4D-47FB-B584-9433764D2D3A}">
          <p14:sldIdLst/>
        </p14:section>
        <p14:section name="Labels/Word/Outlook" id="{1286C9D0-EEA6-4214-A53E-83BA6BE162FB}">
          <p14:sldIdLst/>
        </p14:section>
        <p14:section name="Labels/Publisher/Outlook" id="{2EC28076-6F37-445E-98AC-382F66848A18}">
          <p14:sldIdLst/>
        </p14:section>
        <p14:section name="Labels/Word/CSV" id="{B625207F-7BE8-4A6F-BEF4-330C0478C819}">
          <p14:sldIdLst/>
        </p14:section>
        <p14:section name="Labels/Publisher/CSV" id="{4FB5CC79-23E0-4887-A4AC-D659CB9C860A}">
          <p14:sldIdLst/>
        </p14:section>
        <p14:section name="Labels/Word/Type List" id="{8B80A25C-BD5F-47B3-934B-96404D8743E5}">
          <p14:sldIdLst/>
        </p14:section>
        <p14:section name="Labels/Publisher/Type List" id="{5A5AA426-D7ED-4893-9AD7-805D0A791A7A}">
          <p14:sldIdLst/>
        </p14:section>
        <p14:section name="Email/Word/Excel" id="{A30D4DED-47E5-45A0-8582-FACA33ABCA5A}">
          <p14:sldIdLst/>
        </p14:section>
        <p14:section name="Email/Publisher/Excel" id="{11F4E6D1-4163-4924-B21E-7AB76E1496A2}">
          <p14:sldIdLst/>
        </p14:section>
        <p14:section name="Email/Word/Outlook" id="{4C93577A-B5C0-4882-B4A5-44EE4F7707A1}">
          <p14:sldIdLst/>
        </p14:section>
        <p14:section name="Email/Publisher/Outlook" id="{0BFDE2CE-B999-4CDD-A01D-B455F70E488F}">
          <p14:sldIdLst/>
        </p14:section>
        <p14:section name="Email/Word/CSV" id="{53818E4D-A57D-4B81-9FDF-0EC49A4D136E}">
          <p14:sldIdLst/>
        </p14:section>
        <p14:section name="Email/Publisher/CSV" id="{2E4C1EBC-04E4-436A-A6C3-7D19C75467C7}">
          <p14:sldIdLst/>
        </p14:section>
        <p14:section name="Email/Word/Type List" id="{D2ADD85F-B7B2-4BAF-B39D-024EAB7C08D4}">
          <p14:sldIdLst/>
        </p14:section>
        <p14:section name="Email/Publisher/Type List" id="{96B3D100-6ABF-47D4-8CF9-E872DC72704B}">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ug Kim" initials="D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BCFD4"/>
    <a:srgbClr val="FF9900"/>
    <a:srgbClr val="FAFAFA"/>
    <a:srgbClr val="FE5815"/>
    <a:srgbClr val="D35641"/>
    <a:srgbClr val="F2F2F2"/>
    <a:srgbClr val="CCECFF"/>
    <a:srgbClr val="99CCFF"/>
    <a:srgbClr val="009900"/>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310" autoAdjust="0"/>
  </p:normalViewPr>
  <p:slideViewPr>
    <p:cSldViewPr>
      <p:cViewPr varScale="1">
        <p:scale>
          <a:sx n="43" d="100"/>
          <a:sy n="43" d="100"/>
        </p:scale>
        <p:origin x="-630" y="-90"/>
      </p:cViewPr>
      <p:guideLst>
        <p:guide orient="horz" pos="2160"/>
        <p:guide pos="2880"/>
      </p:guideLst>
    </p:cSldViewPr>
  </p:slideViewPr>
  <p:outlineViewPr>
    <p:cViewPr>
      <p:scale>
        <a:sx n="33" d="100"/>
        <a:sy n="33" d="100"/>
      </p:scale>
      <p:origin x="48" y="1197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169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DF8AD2-EB53-48AB-A5A7-109F783CF5C6}" type="datetimeFigureOut">
              <a:rPr lang="en-US" smtClean="0"/>
              <a:pPr/>
              <a:t>7/9/2015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A81E2E-D922-44F1-85C5-24BEA430009F}" type="slidenum">
              <a:rPr lang="en-US" smtClean="0"/>
              <a:pPr/>
              <a:t>‹#›</a:t>
            </a:fld>
            <a:endParaRPr lang="en-US"/>
          </a:p>
        </p:txBody>
      </p:sp>
    </p:spTree>
    <p:extLst>
      <p:ext uri="{BB962C8B-B14F-4D97-AF65-F5344CB8AC3E}">
        <p14:creationId xmlns:p14="http://schemas.microsoft.com/office/powerpoint/2010/main" xmlns="" val="193756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pPr/>
              <a:t>1</a:t>
            </a:fld>
            <a:endParaRPr lang="en-US"/>
          </a:p>
        </p:txBody>
      </p:sp>
    </p:spTree>
    <p:extLst>
      <p:ext uri="{BB962C8B-B14F-4D97-AF65-F5344CB8AC3E}">
        <p14:creationId xmlns:p14="http://schemas.microsoft.com/office/powerpoint/2010/main" xmlns="" val="130746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 Type</a:t>
            </a:r>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pPr/>
              <a:t>16</a:t>
            </a:fld>
            <a:endParaRPr lang="en-US"/>
          </a:p>
        </p:txBody>
      </p:sp>
    </p:spTree>
    <p:extLst>
      <p:ext uri="{BB962C8B-B14F-4D97-AF65-F5344CB8AC3E}">
        <p14:creationId xmlns:p14="http://schemas.microsoft.com/office/powerpoint/2010/main" xmlns="" val="87082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Labels</a:t>
            </a:r>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pPr/>
              <a:t>6</a:t>
            </a:fld>
            <a:endParaRPr lang="en-US"/>
          </a:p>
        </p:txBody>
      </p:sp>
    </p:spTree>
    <p:extLst>
      <p:ext uri="{BB962C8B-B14F-4D97-AF65-F5344CB8AC3E}">
        <p14:creationId xmlns:p14="http://schemas.microsoft.com/office/powerpoint/2010/main" xmlns="" val="291829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for email</a:t>
            </a:r>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pPr/>
              <a:t>7</a:t>
            </a:fld>
            <a:endParaRPr lang="en-US"/>
          </a:p>
        </p:txBody>
      </p:sp>
    </p:spTree>
    <p:extLst>
      <p:ext uri="{BB962C8B-B14F-4D97-AF65-F5344CB8AC3E}">
        <p14:creationId xmlns:p14="http://schemas.microsoft.com/office/powerpoint/2010/main" xmlns="" val="374211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Labels:</a:t>
            </a:r>
            <a:r>
              <a:rPr lang="en-US" baseline="0" dirty="0" smtClean="0"/>
              <a:t> </a:t>
            </a:r>
            <a:r>
              <a:rPr lang="en-US" dirty="0" smtClean="0"/>
              <a:t>Excel</a:t>
            </a:r>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pPr/>
              <a:t>9</a:t>
            </a:fld>
            <a:endParaRPr lang="en-US"/>
          </a:p>
        </p:txBody>
      </p:sp>
    </p:spTree>
    <p:extLst>
      <p:ext uri="{BB962C8B-B14F-4D97-AF65-F5344CB8AC3E}">
        <p14:creationId xmlns:p14="http://schemas.microsoft.com/office/powerpoint/2010/main" xmlns="" val="77007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Labels</a:t>
            </a:r>
            <a:r>
              <a:rPr lang="en-US" baseline="0" dirty="0" smtClean="0"/>
              <a:t> Outlook</a:t>
            </a:r>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pPr/>
              <a:t>10</a:t>
            </a:fld>
            <a:endParaRPr lang="en-US"/>
          </a:p>
        </p:txBody>
      </p:sp>
    </p:spTree>
    <p:extLst>
      <p:ext uri="{BB962C8B-B14F-4D97-AF65-F5344CB8AC3E}">
        <p14:creationId xmlns:p14="http://schemas.microsoft.com/office/powerpoint/2010/main" xmlns="" val="157969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Labels/new list</a:t>
            </a:r>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pPr/>
              <a:t>11</a:t>
            </a:fld>
            <a:endParaRPr lang="en-US"/>
          </a:p>
        </p:txBody>
      </p:sp>
    </p:spTree>
    <p:extLst>
      <p:ext uri="{BB962C8B-B14F-4D97-AF65-F5344CB8AC3E}">
        <p14:creationId xmlns:p14="http://schemas.microsoft.com/office/powerpoint/2010/main" xmlns="" val="115388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Excel-Email</a:t>
            </a:r>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pPr/>
              <a:t>13</a:t>
            </a:fld>
            <a:endParaRPr lang="en-US"/>
          </a:p>
        </p:txBody>
      </p:sp>
    </p:spTree>
    <p:extLst>
      <p:ext uri="{BB962C8B-B14F-4D97-AF65-F5344CB8AC3E}">
        <p14:creationId xmlns:p14="http://schemas.microsoft.com/office/powerpoint/2010/main" xmlns="" val="621797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Outlook</a:t>
            </a:r>
            <a:r>
              <a:rPr lang="en-US" baseline="0" dirty="0" smtClean="0"/>
              <a:t> Email</a:t>
            </a:r>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pPr/>
              <a:t>14</a:t>
            </a:fld>
            <a:endParaRPr lang="en-US"/>
          </a:p>
        </p:txBody>
      </p:sp>
    </p:spTree>
    <p:extLst>
      <p:ext uri="{BB962C8B-B14F-4D97-AF65-F5344CB8AC3E}">
        <p14:creationId xmlns:p14="http://schemas.microsoft.com/office/powerpoint/2010/main" xmlns="" val="96255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CSV Email</a:t>
            </a:r>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pPr/>
              <a:t>15</a:t>
            </a:fld>
            <a:endParaRPr lang="en-US"/>
          </a:p>
        </p:txBody>
      </p:sp>
    </p:spTree>
    <p:extLst>
      <p:ext uri="{BB962C8B-B14F-4D97-AF65-F5344CB8AC3E}">
        <p14:creationId xmlns:p14="http://schemas.microsoft.com/office/powerpoint/2010/main" xmlns="" val="3926104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schemeClr val="bg1">
                  <a:lumMod val="65000"/>
                </a:schemeClr>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26"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3383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7" name="Group 26"/>
          <p:cNvGrpSpPr/>
          <p:nvPr userDrawn="1"/>
        </p:nvGrpSpPr>
        <p:grpSpPr>
          <a:xfrm>
            <a:off x="8558760" y="6324600"/>
            <a:ext cx="356640" cy="356640"/>
            <a:chOff x="8136431" y="5022563"/>
            <a:chExt cx="356640" cy="356640"/>
          </a:xfrm>
        </p:grpSpPr>
        <p:sp>
          <p:nvSpPr>
            <p:cNvPr id="29" name="Oval 28">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30" name="Isosceles Triangle 29">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00832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schemeClr val="bg1">
                  <a:lumMod val="65000"/>
                </a:schemeClr>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1669583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schemeClr val="bg1">
                  <a:lumMod val="65000"/>
                </a:schemeClr>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0273302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schemeClr val="bg1">
                  <a:lumMod val="65000"/>
                </a:schemeClr>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2811769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schemeClr val="bg1">
                  <a:lumMod val="65000"/>
                </a:schemeClr>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3958039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schemeClr val="bg1">
                  <a:lumMod val="65000"/>
                </a:schemeClr>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39048779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schemeClr val="bg1">
                  <a:lumMod val="65000"/>
                </a:schemeClr>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pPr/>
              <a:t>‹#›</a:t>
            </a:fld>
            <a:endParaRPr lang="en-US" dirty="0"/>
          </a:p>
        </p:txBody>
      </p:sp>
    </p:spTree>
    <p:extLst>
      <p:ext uri="{BB962C8B-B14F-4D97-AF65-F5344CB8AC3E}">
        <p14:creationId xmlns:p14="http://schemas.microsoft.com/office/powerpoint/2010/main" xmlns="" val="1300589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schemeClr val="bg1">
                  <a:lumMod val="65000"/>
                </a:schemeClr>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8850385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10800000" flipH="1">
            <a:off x="4699000" y="1"/>
            <a:ext cx="4445000" cy="2120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endParaRPr lang="en-US" dirty="0">
              <a:solidFill>
                <a:schemeClr val="bg1">
                  <a:lumMod val="65000"/>
                </a:schemeClr>
              </a:solidFill>
            </a:endParaRPr>
          </a:p>
        </p:txBody>
      </p:sp>
      <p:sp>
        <p:nvSpPr>
          <p:cNvPr id="4" name="Footer Placeholder 3"/>
          <p:cNvSpPr>
            <a:spLocks noGrp="1"/>
          </p:cNvSpPr>
          <p:nvPr>
            <p:ph type="ftr" sz="quarter" idx="11"/>
          </p:nvPr>
        </p:nvSpPr>
        <p:spPr/>
        <p:txBody>
          <a:bodyPr/>
          <a:lstStyle/>
          <a:p>
            <a:endParaRPr lang="en-US" dirty="0"/>
          </a:p>
        </p:txBody>
      </p:sp>
      <p:sp>
        <p:nvSpPr>
          <p:cNvPr id="8" name="Title 1"/>
          <p:cNvSpPr>
            <a:spLocks noGrp="1"/>
          </p:cNvSpPr>
          <p:nvPr>
            <p:ph type="title"/>
          </p:nvPr>
        </p:nvSpPr>
        <p:spPr>
          <a:xfrm>
            <a:off x="685800" y="304800"/>
            <a:ext cx="7620000" cy="838200"/>
          </a:xfrm>
        </p:spPr>
        <p:txBody>
          <a:bodyPr/>
          <a:lstStyle/>
          <a:p>
            <a:r>
              <a:rPr lang="en-US" smtClean="0"/>
              <a:t>Click to edit Master title style</a:t>
            </a:r>
            <a:endParaRPr lang="en-US" dirty="0"/>
          </a:p>
        </p:txBody>
      </p:sp>
      <p:sp>
        <p:nvSpPr>
          <p:cNvPr id="9" name="Content Placeholder 2"/>
          <p:cNvSpPr>
            <a:spLocks noGrp="1"/>
          </p:cNvSpPr>
          <p:nvPr>
            <p:ph idx="1"/>
          </p:nvPr>
        </p:nvSpPr>
        <p:spPr>
          <a:xfrm>
            <a:off x="685800" y="1600200"/>
            <a:ext cx="7620000" cy="4373563"/>
          </a:xfrm>
        </p:spPr>
        <p:txBody>
          <a:bodyPr/>
          <a:lstStyle>
            <a:lvl1pPr>
              <a:defRPr sz="2200">
                <a:latin typeface="Segoe"/>
              </a:defRPr>
            </a:lvl1pPr>
            <a:lvl2pPr>
              <a:defRPr>
                <a:latin typeface="Segoe"/>
              </a:defRPr>
            </a:lvl2pPr>
            <a:lvl3pPr>
              <a:defRPr>
                <a:latin typeface="Segoe"/>
              </a:defRPr>
            </a:lvl3pPr>
            <a:lvl4pPr>
              <a:defRPr>
                <a:latin typeface="Segoe"/>
              </a:defRPr>
            </a:lvl4pPr>
            <a:lvl5pPr>
              <a:defRPr>
                <a:latin typeface="Sego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6"/>
          <p:cNvGrpSpPr/>
          <p:nvPr userDrawn="1"/>
        </p:nvGrpSpPr>
        <p:grpSpPr>
          <a:xfrm>
            <a:off x="7274499" y="6324600"/>
            <a:ext cx="356640" cy="356640"/>
            <a:chOff x="6852170" y="5022563"/>
            <a:chExt cx="356640" cy="356640"/>
          </a:xfrm>
        </p:grpSpPr>
        <p:sp>
          <p:nvSpPr>
            <p:cNvPr id="10" name="Oval 9">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grpSp>
          <p:nvGrpSpPr>
            <p:cNvPr id="11" name="Group 10"/>
            <p:cNvGrpSpPr/>
            <p:nvPr/>
          </p:nvGrpSpPr>
          <p:grpSpPr>
            <a:xfrm>
              <a:off x="6920649" y="5087260"/>
              <a:ext cx="240202" cy="214123"/>
              <a:chOff x="7066773" y="5942997"/>
              <a:chExt cx="240202" cy="214123"/>
            </a:xfrm>
          </p:grpSpPr>
          <p:sp>
            <p:nvSpPr>
              <p:cNvPr id="12" name="Rectangle 11"/>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hlinkClick r:id="" action="ppaction://hlinkshowjump?jump=firstslide"/>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p:cNvGrpSpPr/>
          <p:nvPr userDrawn="1"/>
        </p:nvGrpSpPr>
        <p:grpSpPr>
          <a:xfrm>
            <a:off x="8558760" y="6325524"/>
            <a:ext cx="356640" cy="356640"/>
            <a:chOff x="8136431" y="5022563"/>
            <a:chExt cx="356640" cy="356640"/>
          </a:xfrm>
        </p:grpSpPr>
        <p:sp>
          <p:nvSpPr>
            <p:cNvPr id="16" name="Oval 15">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17" name="Isosceles Triangle 16">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7274499" y="6324600"/>
            <a:ext cx="356640" cy="356640"/>
            <a:chOff x="6852170" y="5022563"/>
            <a:chExt cx="356640" cy="356640"/>
          </a:xfrm>
        </p:grpSpPr>
        <p:sp>
          <p:nvSpPr>
            <p:cNvPr id="19" name="Oval 18">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grpSp>
          <p:nvGrpSpPr>
            <p:cNvPr id="20" name="Group 19"/>
            <p:cNvGrpSpPr/>
            <p:nvPr/>
          </p:nvGrpSpPr>
          <p:grpSpPr>
            <a:xfrm>
              <a:off x="6920649" y="5087260"/>
              <a:ext cx="240202" cy="214123"/>
              <a:chOff x="7066773" y="5942997"/>
              <a:chExt cx="240202" cy="214123"/>
            </a:xfrm>
          </p:grpSpPr>
          <p:sp>
            <p:nvSpPr>
              <p:cNvPr id="21" name="Rectangle 20"/>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hlinkClick r:id="rId3" action="ppaction://hlinksldjump"/>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4" name="Straight Connector 23"/>
          <p:cNvCxnSpPr/>
          <p:nvPr userDrawn="1"/>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592443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1"/>
          <p:cNvSpPr>
            <a:spLocks noGrp="1"/>
          </p:cNvSpPr>
          <p:nvPr>
            <p:ph type="title"/>
          </p:nvPr>
        </p:nvSpPr>
        <p:spPr>
          <a:xfrm>
            <a:off x="685800" y="304800"/>
            <a:ext cx="7620000" cy="838200"/>
          </a:xfrm>
        </p:spPr>
        <p:txBody>
          <a:bodyPr/>
          <a:lstStyle/>
          <a:p>
            <a:r>
              <a:rPr lang="en-US" smtClean="0"/>
              <a:t>Click to edit Master title style</a:t>
            </a:r>
            <a:endParaRPr lang="en-US" dirty="0"/>
          </a:p>
        </p:txBody>
      </p:sp>
      <p:pic>
        <p:nvPicPr>
          <p:cNvPr id="9" name="Picture 9"/>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3096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ontent Placeholder 2"/>
          <p:cNvSpPr>
            <a:spLocks noGrp="1"/>
          </p:cNvSpPr>
          <p:nvPr>
            <p:ph idx="1"/>
          </p:nvPr>
        </p:nvSpPr>
        <p:spPr>
          <a:xfrm>
            <a:off x="685800" y="1600200"/>
            <a:ext cx="7620000" cy="4373563"/>
          </a:xfrm>
        </p:spPr>
        <p:txBody>
          <a:bodyPr/>
          <a:lstStyle>
            <a:lvl1pPr>
              <a:defRPr sz="2200">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userDrawn="1"/>
        </p:nvGrpSpPr>
        <p:grpSpPr>
          <a:xfrm>
            <a:off x="8558760" y="6325524"/>
            <a:ext cx="356640" cy="356640"/>
            <a:chOff x="8136431" y="5022563"/>
            <a:chExt cx="356640" cy="356640"/>
          </a:xfrm>
        </p:grpSpPr>
        <p:sp>
          <p:nvSpPr>
            <p:cNvPr id="6" name="Oval 5">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8" name="Isosceles Triangle 7">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7274499" y="6324600"/>
            <a:ext cx="356640" cy="356640"/>
            <a:chOff x="6852170" y="5022563"/>
            <a:chExt cx="356640" cy="356640"/>
          </a:xfrm>
        </p:grpSpPr>
        <p:sp>
          <p:nvSpPr>
            <p:cNvPr id="14" name="Oval 13">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grpSp>
          <p:nvGrpSpPr>
            <p:cNvPr id="15" name="Group 14"/>
            <p:cNvGrpSpPr/>
            <p:nvPr/>
          </p:nvGrpSpPr>
          <p:grpSpPr>
            <a:xfrm>
              <a:off x="6920649" y="5087260"/>
              <a:ext cx="240202" cy="214123"/>
              <a:chOff x="7066773" y="5942997"/>
              <a:chExt cx="240202" cy="214123"/>
            </a:xfrm>
          </p:grpSpPr>
          <p:sp>
            <p:nvSpPr>
              <p:cNvPr id="16" name="Rectangle 15"/>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hlinkClick r:id="rId3" action="ppaction://hlinksldjump"/>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9" name="Straight Connector 18"/>
          <p:cNvCxnSpPr/>
          <p:nvPr userDrawn="1"/>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8005715" y="6324600"/>
            <a:ext cx="356640" cy="356640"/>
            <a:chOff x="7583386" y="5022563"/>
            <a:chExt cx="356640" cy="356640"/>
          </a:xfrm>
        </p:grpSpPr>
        <p:sp>
          <p:nvSpPr>
            <p:cNvPr id="21" name="Oval 20">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22" name="Isosceles Triangle 21">
              <a:hlinkClick r:id="" action="ppaction://hlinkshowjump?jump=previousslide"/>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7348498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3383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endParaRPr lang="en-US" dirty="0">
              <a:solidFill>
                <a:schemeClr val="bg1">
                  <a:lumMod val="65000"/>
                </a:schemeClr>
              </a:solidFill>
            </a:endParaRPr>
          </a:p>
        </p:txBody>
      </p:sp>
      <p:sp>
        <p:nvSpPr>
          <p:cNvPr id="5" name="Footer Placeholder 4"/>
          <p:cNvSpPr>
            <a:spLocks noGrp="1"/>
          </p:cNvSpPr>
          <p:nvPr>
            <p:ph type="ftr" sz="quarter" idx="11"/>
          </p:nvPr>
        </p:nvSpPr>
        <p:spPr/>
        <p:txBody>
          <a:bodyPr/>
          <a:lstStyle/>
          <a:p>
            <a:endParaRPr lang="en-US" dirty="0"/>
          </a:p>
        </p:txBody>
      </p:sp>
      <p:sp>
        <p:nvSpPr>
          <p:cNvPr id="11" name="Title 1"/>
          <p:cNvSpPr>
            <a:spLocks noGrp="1"/>
          </p:cNvSpPr>
          <p:nvPr>
            <p:ph type="ctrTitle"/>
          </p:nvPr>
        </p:nvSpPr>
        <p:spPr>
          <a:xfrm>
            <a:off x="457200" y="1828800"/>
            <a:ext cx="7772400" cy="1143000"/>
          </a:xfrm>
        </p:spPr>
        <p:txBody>
          <a:bodyPr anchor="ctr">
            <a:noAutofit/>
          </a:bodyPr>
          <a:lstStyle>
            <a:lvl1pPr>
              <a:lnSpc>
                <a:spcPct val="100000"/>
              </a:lnSpc>
              <a:defRPr sz="3600" spc="-80" baseline="0">
                <a:solidFill>
                  <a:schemeClr val="tx1">
                    <a:lumMod val="65000"/>
                    <a:lumOff val="35000"/>
                  </a:schemeClr>
                </a:solidFill>
                <a:latin typeface="Segoe" pitchFamily="34" charset="0"/>
              </a:defRPr>
            </a:lvl1pPr>
          </a:lstStyle>
          <a:p>
            <a:r>
              <a:rPr lang="en-US" smtClean="0"/>
              <a:t>Click to edit Master title style</a:t>
            </a:r>
            <a:endParaRPr lang="en-US" dirty="0"/>
          </a:p>
        </p:txBody>
      </p:sp>
      <p:sp>
        <p:nvSpPr>
          <p:cNvPr id="12" name="Subtitle 2"/>
          <p:cNvSpPr>
            <a:spLocks noGrp="1"/>
          </p:cNvSpPr>
          <p:nvPr>
            <p:ph type="subTitle" idx="1"/>
          </p:nvPr>
        </p:nvSpPr>
        <p:spPr>
          <a:xfrm>
            <a:off x="457200" y="2971800"/>
            <a:ext cx="7772400" cy="914400"/>
          </a:xfrm>
        </p:spPr>
        <p:txBody>
          <a:bodyPr/>
          <a:lstStyle>
            <a:lvl1pPr marL="0" indent="0" algn="l">
              <a:buNone/>
              <a:defRPr b="0" cap="all" spc="120" baseline="0">
                <a:solidFill>
                  <a:srgbClr val="FE5815"/>
                </a:solidFill>
                <a:latin typeface="Sego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6454236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pPr/>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pPr/>
              <a:t>‹#›</a:t>
            </a:fld>
            <a:endParaRPr lang="en-US" dirty="0"/>
          </a:p>
        </p:txBody>
      </p:sp>
      <p:pic>
        <p:nvPicPr>
          <p:cNvPr id="7" name="Picture 9"/>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3096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 name="Group 7"/>
          <p:cNvGrpSpPr/>
          <p:nvPr userDrawn="1"/>
        </p:nvGrpSpPr>
        <p:grpSpPr>
          <a:xfrm>
            <a:off x="8558760" y="6324600"/>
            <a:ext cx="356640" cy="356640"/>
            <a:chOff x="8136431" y="5022563"/>
            <a:chExt cx="356640" cy="356640"/>
          </a:xfrm>
        </p:grpSpPr>
        <p:sp>
          <p:nvSpPr>
            <p:cNvPr id="9" name="Oval 8">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10" name="Isosceles Triangle 9">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8005715" y="6324600"/>
            <a:ext cx="356640" cy="356640"/>
            <a:chOff x="7583386" y="5022563"/>
            <a:chExt cx="356640" cy="356640"/>
          </a:xfrm>
        </p:grpSpPr>
        <p:sp>
          <p:nvSpPr>
            <p:cNvPr id="12" name="Oval 11">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13" name="Isosceles Triangle 12">
              <a:hlinkClick r:id="" action="ppaction://hlinkshowjump?jump=previousslide"/>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7274499" y="6324600"/>
            <a:ext cx="356640" cy="356640"/>
            <a:chOff x="6852170" y="5022563"/>
            <a:chExt cx="356640" cy="356640"/>
          </a:xfrm>
        </p:grpSpPr>
        <p:sp>
          <p:nvSpPr>
            <p:cNvPr id="15" name="Oval 14">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grpSp>
          <p:nvGrpSpPr>
            <p:cNvPr id="16" name="Group 15"/>
            <p:cNvGrpSpPr/>
            <p:nvPr/>
          </p:nvGrpSpPr>
          <p:grpSpPr>
            <a:xfrm>
              <a:off x="6920649" y="5087260"/>
              <a:ext cx="240202" cy="214123"/>
              <a:chOff x="7066773" y="5942997"/>
              <a:chExt cx="240202" cy="214123"/>
            </a:xfrm>
          </p:grpSpPr>
          <p:sp>
            <p:nvSpPr>
              <p:cNvPr id="17" name="Rectangle 16"/>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hlinkClick r:id="rId3" action="ppaction://hlinksldjump"/>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0" name="Straight Connector 19"/>
          <p:cNvCxnSpPr/>
          <p:nvPr userDrawn="1"/>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13765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10800000" flipH="1">
            <a:off x="4699000" y="0"/>
            <a:ext cx="4445000" cy="2120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endParaRPr lang="en-US" dirty="0">
              <a:solidFill>
                <a:schemeClr val="bg1">
                  <a:lumMod val="65000"/>
                </a:schemeClr>
              </a:solidFill>
            </a:endParaRPr>
          </a:p>
        </p:txBody>
      </p:sp>
      <p:sp>
        <p:nvSpPr>
          <p:cNvPr id="4" name="Footer Placeholder 3"/>
          <p:cNvSpPr>
            <a:spLocks noGrp="1"/>
          </p:cNvSpPr>
          <p:nvPr>
            <p:ph type="ftr" sz="quarter" idx="11"/>
          </p:nvPr>
        </p:nvSpPr>
        <p:spPr/>
        <p:txBody>
          <a:bodyPr/>
          <a:lstStyle/>
          <a:p>
            <a:endParaRPr lang="en-US" dirty="0"/>
          </a:p>
        </p:txBody>
      </p:sp>
      <p:sp>
        <p:nvSpPr>
          <p:cNvPr id="8" name="Title 1"/>
          <p:cNvSpPr>
            <a:spLocks noGrp="1"/>
          </p:cNvSpPr>
          <p:nvPr>
            <p:ph type="title"/>
          </p:nvPr>
        </p:nvSpPr>
        <p:spPr>
          <a:xfrm>
            <a:off x="685800" y="0"/>
            <a:ext cx="7620000" cy="1143000"/>
          </a:xfrm>
        </p:spPr>
        <p:txBody>
          <a:bodyPr/>
          <a:lstStyle/>
          <a:p>
            <a:r>
              <a:rPr lang="en-US" smtClean="0"/>
              <a:t>Click to edit Master title style</a:t>
            </a:r>
            <a:endParaRPr lang="en-US" dirty="0"/>
          </a:p>
        </p:txBody>
      </p:sp>
      <p:sp>
        <p:nvSpPr>
          <p:cNvPr id="9" name="Content Placeholder 2"/>
          <p:cNvSpPr>
            <a:spLocks noGrp="1"/>
          </p:cNvSpPr>
          <p:nvPr>
            <p:ph idx="1"/>
          </p:nvPr>
        </p:nvSpPr>
        <p:spPr>
          <a:xfrm>
            <a:off x="685800" y="1524000"/>
            <a:ext cx="7620000" cy="4373563"/>
          </a:xfrm>
        </p:spPr>
        <p:txBody>
          <a:bodyPr/>
          <a:lstStyle>
            <a:lvl1pPr>
              <a:defRPr sz="2200">
                <a:latin typeface="Segoe"/>
              </a:defRPr>
            </a:lvl1pPr>
            <a:lvl2pPr>
              <a:defRPr>
                <a:latin typeface="Segoe"/>
              </a:defRPr>
            </a:lvl2pPr>
            <a:lvl3pPr>
              <a:defRPr>
                <a:latin typeface="Segoe"/>
              </a:defRPr>
            </a:lvl3pPr>
            <a:lvl4pPr>
              <a:defRPr>
                <a:latin typeface="Segoe"/>
              </a:defRPr>
            </a:lvl4pPr>
            <a:lvl5pPr>
              <a:defRPr>
                <a:latin typeface="Sego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5659669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schemeClr val="bg1">
                  <a:lumMod val="65000"/>
                </a:schemeClr>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1823081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schemeClr val="bg1">
                  <a:lumMod val="65000"/>
                </a:schemeClr>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4855135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schemeClr val="bg1">
                  <a:lumMod val="65000"/>
                </a:schemeClr>
              </a:solidFill>
            </a:endParaRP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973931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schemeClr val="bg1">
                  <a:lumMod val="65000"/>
                </a:schemeClr>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8254618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chemeClr val="bg1">
                  <a:lumMod val="65000"/>
                </a:schemeClr>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41092153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chemeClr val="bg1">
                  <a:lumMod val="65000"/>
                </a:schemeClr>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pPr/>
              <a:t>‹#›</a:t>
            </a:fld>
            <a:endParaRPr lang="en-US" dirty="0"/>
          </a:p>
        </p:txBody>
      </p:sp>
    </p:spTree>
    <p:extLst>
      <p:ext uri="{BB962C8B-B14F-4D97-AF65-F5344CB8AC3E}">
        <p14:creationId xmlns:p14="http://schemas.microsoft.com/office/powerpoint/2010/main" xmlns="" val="8352597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chemeClr val="bg1">
                  <a:lumMod val="65000"/>
                </a:schemeClr>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118257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solidFill>
                <a:schemeClr val="bg1">
                  <a:lumMod val="65000"/>
                </a:scheme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949816157"/>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3926" r:id="rId19"/>
    <p:sldLayoutId id="2147483927" r:id="rId20"/>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0648"/>
            <a:ext cx="7772400" cy="1296144"/>
          </a:xfrm>
        </p:spPr>
        <p:txBody>
          <a:bodyPr>
            <a:normAutofit/>
          </a:bodyPr>
          <a:lstStyle/>
          <a:p>
            <a:pPr algn="ct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COMPANY OVERVIEW AND RISKS MANAGEMENT ANALYSIS</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148064" y="4653136"/>
            <a:ext cx="3240360" cy="923330"/>
          </a:xfrm>
          <a:prstGeom prst="rect">
            <a:avLst/>
          </a:prstGeom>
          <a:noFill/>
        </p:spPr>
        <p:txBody>
          <a:bodyPr wrap="square" rtlCol="0">
            <a:spAutoFit/>
          </a:bodyPr>
          <a:lstStyle/>
          <a:p>
            <a:r>
              <a:rPr lang="en-CA" dirty="0" smtClean="0">
                <a:latin typeface="Times New Roman" panose="02020603050405020304" pitchFamily="18" charset="0"/>
                <a:cs typeface="Times New Roman" panose="02020603050405020304" pitchFamily="18" charset="0"/>
              </a:rPr>
              <a:t>Sahil Ali</a:t>
            </a:r>
          </a:p>
          <a:p>
            <a:r>
              <a:rPr lang="en-CA" dirty="0" err="1">
                <a:latin typeface="Times New Roman" panose="02020603050405020304" pitchFamily="18" charset="0"/>
                <a:cs typeface="Times New Roman" panose="02020603050405020304" pitchFamily="18" charset="0"/>
              </a:rPr>
              <a:t>Tianhan</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Xia</a:t>
            </a:r>
            <a:endParaRPr lang="en-CA" dirty="0">
              <a:latin typeface="Times New Roman" panose="02020603050405020304" pitchFamily="18" charset="0"/>
              <a:cs typeface="Times New Roman" panose="02020603050405020304" pitchFamily="18" charset="0"/>
            </a:endParaRPr>
          </a:p>
          <a:p>
            <a:r>
              <a:rPr lang="en-CA" dirty="0" err="1">
                <a:latin typeface="Times New Roman" panose="02020603050405020304" pitchFamily="18" charset="0"/>
                <a:cs typeface="Times New Roman" panose="02020603050405020304" pitchFamily="18" charset="0"/>
              </a:rPr>
              <a:t>Yihong</a:t>
            </a:r>
            <a:r>
              <a:rPr lang="en-CA" dirty="0">
                <a:latin typeface="Times New Roman" panose="02020603050405020304" pitchFamily="18" charset="0"/>
                <a:cs typeface="Times New Roman" panose="02020603050405020304" pitchFamily="18" charset="0"/>
              </a:rPr>
              <a:t> Lu</a:t>
            </a:r>
          </a:p>
        </p:txBody>
      </p:sp>
      <p:sp>
        <p:nvSpPr>
          <p:cNvPr id="8" name="TextBox 7"/>
          <p:cNvSpPr txBox="1"/>
          <p:nvPr/>
        </p:nvSpPr>
        <p:spPr>
          <a:xfrm>
            <a:off x="1259632" y="2204864"/>
            <a:ext cx="6336704" cy="830997"/>
          </a:xfrm>
          <a:prstGeom prst="rect">
            <a:avLst/>
          </a:prstGeom>
          <a:noFill/>
        </p:spPr>
        <p:txBody>
          <a:bodyPr wrap="square" rtlCol="0">
            <a:spAutoFit/>
          </a:bodyPr>
          <a:lstStyle/>
          <a:p>
            <a:r>
              <a:rPr lang="en-CA" sz="4800" dirty="0" smtClean="0">
                <a:solidFill>
                  <a:schemeClr val="tx1">
                    <a:lumMod val="95000"/>
                    <a:lumOff val="5000"/>
                  </a:schemeClr>
                </a:solidFill>
                <a:latin typeface="Cooper Black" panose="0208090404030B020404" pitchFamily="18" charset="0"/>
              </a:rPr>
              <a:t>GOLDMAN SACHS</a:t>
            </a:r>
            <a:endParaRPr lang="en-CA" sz="4800" dirty="0">
              <a:solidFill>
                <a:schemeClr val="tx1">
                  <a:lumMod val="95000"/>
                  <a:lumOff val="5000"/>
                </a:schemeClr>
              </a:solidFill>
              <a:latin typeface="Cooper Black" panose="0208090404030B020404" pitchFamily="18" charset="0"/>
            </a:endParaRPr>
          </a:p>
        </p:txBody>
      </p:sp>
    </p:spTree>
    <p:extLst>
      <p:ext uri="{BB962C8B-B14F-4D97-AF65-F5344CB8AC3E}">
        <p14:creationId xmlns:p14="http://schemas.microsoft.com/office/powerpoint/2010/main" xmlns="" val="371752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712" y="76200"/>
            <a:ext cx="7620000" cy="832520"/>
          </a:xfrm>
        </p:spPr>
        <p:txBody>
          <a:bodyPr>
            <a:normAutofit/>
          </a:bodyPr>
          <a:lstStyle/>
          <a:p>
            <a:r>
              <a:rPr lang="en-US" b="1" dirty="0" smtClean="0">
                <a:latin typeface="Times New Roman" panose="02020603050405020304" pitchFamily="18" charset="0"/>
                <a:cs typeface="Times New Roman" panose="02020603050405020304" pitchFamily="18" charset="0"/>
              </a:rPr>
              <a:t>Institutional client services</a:t>
            </a:r>
            <a:endParaRPr lang="en-US" b="1" dirty="0">
              <a:solidFill>
                <a:srgbClr val="CBCFD4"/>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204484"/>
            <a:ext cx="7620000" cy="4373563"/>
          </a:xfrm>
        </p:spPr>
        <p:txBody>
          <a:bodyPr>
            <a:normAutofit/>
          </a:bodyPr>
          <a:lstStyle/>
          <a:p>
            <a:r>
              <a:rPr lang="en-GB" sz="1800" dirty="0">
                <a:latin typeface="Times New Roman" panose="02020603050405020304" pitchFamily="18" charset="0"/>
                <a:cs typeface="Times New Roman" panose="02020603050405020304" pitchFamily="18" charset="0"/>
              </a:rPr>
              <a:t>Helps clients to buy and sell financial products, raise funding and manage risk</a:t>
            </a:r>
          </a:p>
          <a:p>
            <a:r>
              <a:rPr lang="en-GB" sz="1800" dirty="0">
                <a:latin typeface="Times New Roman" panose="02020603050405020304" pitchFamily="18" charset="0"/>
                <a:cs typeface="Times New Roman" panose="02020603050405020304" pitchFamily="18" charset="0"/>
              </a:rPr>
              <a:t>Acts as a market maker</a:t>
            </a:r>
          </a:p>
          <a:p>
            <a:r>
              <a:rPr lang="en-GB" sz="1800" dirty="0">
                <a:latin typeface="Times New Roman" panose="02020603050405020304" pitchFamily="18" charset="0"/>
                <a:cs typeface="Times New Roman" panose="02020603050405020304" pitchFamily="18" charset="0"/>
              </a:rPr>
              <a:t>Offers market expertise</a:t>
            </a:r>
          </a:p>
          <a:p>
            <a:r>
              <a:rPr lang="en-GB" sz="1800" dirty="0">
                <a:latin typeface="Times New Roman" panose="02020603050405020304" pitchFamily="18" charset="0"/>
                <a:cs typeface="Times New Roman" panose="02020603050405020304" pitchFamily="18" charset="0"/>
              </a:rPr>
              <a:t>Makes markets and facilitates client transactions </a:t>
            </a:r>
            <a:r>
              <a:rPr lang="en-GB" sz="1800" dirty="0" smtClean="0">
                <a:latin typeface="Times New Roman" panose="02020603050405020304" pitchFamily="18" charset="0"/>
                <a:cs typeface="Times New Roman" panose="02020603050405020304" pitchFamily="18" charset="0"/>
              </a:rPr>
              <a:t>in</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smtClean="0">
                <a:latin typeface="Times New Roman" panose="02020603050405020304" pitchFamily="18" charset="0"/>
                <a:cs typeface="Times New Roman" panose="02020603050405020304" pitchFamily="18" charset="0"/>
              </a:rPr>
              <a:t>Fixed </a:t>
            </a:r>
            <a:r>
              <a:rPr lang="en-GB" sz="1800" dirty="0">
                <a:latin typeface="Times New Roman" panose="02020603050405020304" pitchFamily="18" charset="0"/>
                <a:cs typeface="Times New Roman" panose="02020603050405020304" pitchFamily="18" charset="0"/>
              </a:rPr>
              <a:t>income</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Equity</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Currency</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Commodity products</a:t>
            </a:r>
          </a:p>
          <a:p>
            <a:endParaRPr lang="en-US" sz="1800" dirty="0" smtClean="0">
              <a:latin typeface="Times New Roman" panose="02020603050405020304" pitchFamily="18" charset="0"/>
              <a:cs typeface="Times New Roman" panose="02020603050405020304" pitchFamily="18" charset="0"/>
            </a:endParaRPr>
          </a:p>
        </p:txBody>
      </p:sp>
      <p:grpSp>
        <p:nvGrpSpPr>
          <p:cNvPr id="4" name="Group 3"/>
          <p:cNvGrpSpPr/>
          <p:nvPr/>
        </p:nvGrpSpPr>
        <p:grpSpPr>
          <a:xfrm>
            <a:off x="8005715" y="6324600"/>
            <a:ext cx="356640" cy="356640"/>
            <a:chOff x="7583386" y="5022563"/>
            <a:chExt cx="356640" cy="356640"/>
          </a:xfrm>
        </p:grpSpPr>
        <p:sp>
          <p:nvSpPr>
            <p:cNvPr id="5" name="Oval 4">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6" name="Isosceles Triangle 5">
              <a:hlinkClick r:id="rId3" action="ppaction://hlinksldjump"/>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p:cNvCxnSpPr/>
          <p:nvPr/>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112097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Recommendations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9" y="2160590"/>
            <a:ext cx="6347714" cy="4364754"/>
          </a:xfrm>
        </p:spPr>
        <p:txBody>
          <a:bodyPr>
            <a:noAutofit/>
          </a:bodyPr>
          <a:lstStyle/>
          <a:p>
            <a:r>
              <a:rPr lang="en-CA" dirty="0" smtClean="0">
                <a:latin typeface="Times New Roman" panose="02020603050405020304" pitchFamily="18" charset="0"/>
                <a:cs typeface="Times New Roman" panose="02020603050405020304" pitchFamily="18" charset="0"/>
              </a:rPr>
              <a:t>Credit risk</a:t>
            </a:r>
            <a:endParaRPr lang="en-CA" dirty="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Supplementary </a:t>
            </a:r>
            <a:r>
              <a:rPr lang="en-CA" dirty="0">
                <a:latin typeface="Times New Roman" panose="02020603050405020304" pitchFamily="18" charset="0"/>
                <a:cs typeface="Times New Roman" panose="02020603050405020304" pitchFamily="18" charset="0"/>
              </a:rPr>
              <a:t>evaluations of the firm’s current/potential credit exposure/losses from counterparty default</a:t>
            </a:r>
          </a:p>
          <a:p>
            <a:r>
              <a:rPr lang="en-CA" dirty="0" smtClean="0">
                <a:latin typeface="Times New Roman" panose="02020603050405020304" pitchFamily="18" charset="0"/>
                <a:cs typeface="Times New Roman" panose="02020603050405020304" pitchFamily="18" charset="0"/>
              </a:rPr>
              <a:t>Increasing the </a:t>
            </a:r>
            <a:r>
              <a:rPr lang="en-CA" dirty="0">
                <a:latin typeface="Times New Roman" panose="02020603050405020304" pitchFamily="18" charset="0"/>
                <a:cs typeface="Times New Roman" panose="02020603050405020304" pitchFamily="18" charset="0"/>
              </a:rPr>
              <a:t>use of credit risk </a:t>
            </a:r>
            <a:r>
              <a:rPr lang="en-CA" dirty="0" err="1">
                <a:latin typeface="Times New Roman" panose="02020603050405020304" pitchFamily="18" charset="0"/>
                <a:cs typeface="Times New Roman" panose="02020603050405020304" pitchFamily="18" charset="0"/>
              </a:rPr>
              <a:t>mitigants</a:t>
            </a:r>
            <a:r>
              <a:rPr lang="en-CA" dirty="0">
                <a:latin typeface="Times New Roman" panose="02020603050405020304" pitchFamily="18" charset="0"/>
                <a:cs typeface="Times New Roman" panose="02020603050405020304" pitchFamily="18" charset="0"/>
              </a:rPr>
              <a:t>, including collateral and </a:t>
            </a:r>
            <a:r>
              <a:rPr lang="en-CA" dirty="0" smtClean="0">
                <a:latin typeface="Times New Roman" panose="02020603050405020304" pitchFamily="18" charset="0"/>
                <a:cs typeface="Times New Roman" panose="02020603050405020304" pitchFamily="18" charset="0"/>
              </a:rPr>
              <a:t>hedging</a:t>
            </a:r>
            <a:endParaRPr lang="en-CA" dirty="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Liquidity Risk</a:t>
            </a:r>
            <a:endParaRPr lang="en-CA" dirty="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Maintain </a:t>
            </a:r>
            <a:r>
              <a:rPr lang="en-CA" dirty="0">
                <a:latin typeface="Times New Roman" panose="02020603050405020304" pitchFamily="18" charset="0"/>
                <a:cs typeface="Times New Roman" panose="02020603050405020304" pitchFamily="18" charset="0"/>
              </a:rPr>
              <a:t>substantial excess liquidity to meet a broad range of potential cash outflows</a:t>
            </a:r>
          </a:p>
          <a:p>
            <a:r>
              <a:rPr lang="en-CA" dirty="0" smtClean="0">
                <a:latin typeface="Times New Roman" panose="02020603050405020304" pitchFamily="18" charset="0"/>
                <a:cs typeface="Times New Roman" panose="02020603050405020304" pitchFamily="18" charset="0"/>
              </a:rPr>
              <a:t>Maintain </a:t>
            </a:r>
            <a:r>
              <a:rPr lang="en-CA" dirty="0">
                <a:latin typeface="Times New Roman" panose="02020603050405020304" pitchFamily="18" charset="0"/>
                <a:cs typeface="Times New Roman" panose="02020603050405020304" pitchFamily="18" charset="0"/>
              </a:rPr>
              <a:t>contingency funding plan to provide a framework for responding to a liquidity crisis situation</a:t>
            </a:r>
          </a:p>
          <a:p>
            <a:r>
              <a:rPr lang="en-CA" dirty="0" smtClean="0">
                <a:latin typeface="Times New Roman" panose="02020603050405020304" pitchFamily="18" charset="0"/>
                <a:cs typeface="Times New Roman" panose="02020603050405020304" pitchFamily="18" charset="0"/>
              </a:rPr>
              <a:t>Manage maturities </a:t>
            </a:r>
            <a:r>
              <a:rPr lang="en-CA" dirty="0">
                <a:latin typeface="Times New Roman" panose="02020603050405020304" pitchFamily="18" charset="0"/>
                <a:cs typeface="Times New Roman" panose="02020603050405020304" pitchFamily="18" charset="0"/>
              </a:rPr>
              <a:t>and diversity of funding across markets and counterparties; to maintain liabilities of appropriate tenor relative to asset</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418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620000" cy="1143000"/>
          </a:xfrm>
        </p:spPr>
        <p:txBody>
          <a:bodyPr>
            <a:noAutofit/>
          </a:bodyPr>
          <a:lstStyle/>
          <a:p>
            <a:r>
              <a:rPr lang="en-US" b="1" dirty="0" smtClean="0">
                <a:latin typeface="Times New Roman" panose="02020603050405020304" pitchFamily="18" charset="0"/>
                <a:cs typeface="Times New Roman" panose="02020603050405020304" pitchFamily="18" charset="0"/>
              </a:rPr>
              <a:t>Institutional client services…(2)</a:t>
            </a:r>
            <a:endParaRPr lang="en-US" b="1" dirty="0">
              <a:solidFill>
                <a:srgbClr val="CBCFD4"/>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209800"/>
            <a:ext cx="7620000" cy="3763963"/>
          </a:xfrm>
        </p:spPr>
        <p:txBody>
          <a:bodyPr>
            <a:normAutofit/>
          </a:bodyPr>
          <a:lstStyle/>
          <a:p>
            <a:r>
              <a:rPr lang="en-GB" sz="1800" dirty="0">
                <a:latin typeface="Times New Roman" panose="02020603050405020304" pitchFamily="18" charset="0"/>
                <a:cs typeface="Times New Roman" panose="02020603050405020304" pitchFamily="18" charset="0"/>
              </a:rPr>
              <a:t>Clear client transactions</a:t>
            </a:r>
          </a:p>
          <a:p>
            <a:r>
              <a:rPr lang="en-GB" sz="1800" dirty="0">
                <a:latin typeface="Times New Roman" panose="02020603050405020304" pitchFamily="18" charset="0"/>
                <a:cs typeface="Times New Roman" panose="02020603050405020304" pitchFamily="18" charset="0"/>
              </a:rPr>
              <a:t>Provides liquidity </a:t>
            </a:r>
          </a:p>
          <a:p>
            <a:r>
              <a:rPr lang="en-GB" sz="1800" dirty="0">
                <a:latin typeface="Times New Roman" panose="02020603050405020304" pitchFamily="18" charset="0"/>
                <a:cs typeface="Times New Roman" panose="02020603050405020304" pitchFamily="18" charset="0"/>
              </a:rPr>
              <a:t>Play a critical role in price discovery (efficiency of the capital markets)</a:t>
            </a:r>
          </a:p>
          <a:p>
            <a:r>
              <a:rPr lang="en-GB" sz="1800" dirty="0">
                <a:latin typeface="Times New Roman" panose="02020603050405020304" pitchFamily="18" charset="0"/>
                <a:cs typeface="Times New Roman" panose="02020603050405020304" pitchFamily="18" charset="0"/>
              </a:rPr>
              <a:t>Willingness to make markets is crucial</a:t>
            </a:r>
          </a:p>
          <a:p>
            <a:r>
              <a:rPr lang="en-GB" sz="1800" dirty="0">
                <a:latin typeface="Times New Roman" panose="02020603050405020304" pitchFamily="18" charset="0"/>
                <a:cs typeface="Times New Roman" panose="02020603050405020304" pitchFamily="18" charset="0"/>
              </a:rPr>
              <a:t>Relationships with clients are maintained</a:t>
            </a:r>
          </a:p>
          <a:p>
            <a:r>
              <a:rPr lang="en-GB" sz="1800" dirty="0">
                <a:latin typeface="Times New Roman" panose="02020603050405020304" pitchFamily="18" charset="0"/>
                <a:cs typeface="Times New Roman" panose="02020603050405020304" pitchFamily="18" charset="0"/>
              </a:rPr>
              <a:t>Prices to clients globally are provided</a:t>
            </a:r>
          </a:p>
          <a:p>
            <a:pPr marL="0" indent="0">
              <a:buNone/>
            </a:pPr>
            <a:endParaRPr lang="en-US" sz="1800" dirty="0" smtClean="0">
              <a:latin typeface="Times New Roman" panose="02020603050405020304" pitchFamily="18" charset="0"/>
              <a:cs typeface="Times New Roman" panose="02020603050405020304" pitchFamily="18" charset="0"/>
            </a:endParaRPr>
          </a:p>
        </p:txBody>
      </p:sp>
      <p:grpSp>
        <p:nvGrpSpPr>
          <p:cNvPr id="4" name="Group 3"/>
          <p:cNvGrpSpPr/>
          <p:nvPr/>
        </p:nvGrpSpPr>
        <p:grpSpPr>
          <a:xfrm>
            <a:off x="8005715" y="6324600"/>
            <a:ext cx="356640" cy="356640"/>
            <a:chOff x="7583386" y="5022563"/>
            <a:chExt cx="356640" cy="356640"/>
          </a:xfrm>
        </p:grpSpPr>
        <p:sp>
          <p:nvSpPr>
            <p:cNvPr id="5" name="Oval 4">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6" name="Isosceles Triangle 5">
              <a:hlinkClick r:id="rId3" action="ppaction://hlinksldjump"/>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p:cNvCxnSpPr/>
          <p:nvPr/>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81119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20000" cy="1295400"/>
          </a:xfrm>
        </p:spPr>
        <p:txBody>
          <a:bodyPr>
            <a:normAutofit/>
          </a:bodyPr>
          <a:lstStyle/>
          <a:p>
            <a:r>
              <a:rPr lang="en-US" b="1" dirty="0" smtClean="0">
                <a:latin typeface="Times New Roman" panose="02020603050405020304" pitchFamily="18" charset="0"/>
                <a:cs typeface="Times New Roman" panose="02020603050405020304" pitchFamily="18" charset="0"/>
              </a:rPr>
              <a:t>Institutional client services…(3)</a:t>
            </a:r>
            <a:endParaRPr lang="en-US" sz="2400" b="1" dirty="0">
              <a:solidFill>
                <a:srgbClr val="CBCFD4"/>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209800"/>
            <a:ext cx="7620000" cy="4373563"/>
          </a:xfrm>
        </p:spPr>
        <p:txBody>
          <a:bodyPr>
            <a:normAutofit/>
          </a:bodyPr>
          <a:lstStyle/>
          <a:p>
            <a:pPr marL="557065" indent="-417799" algn="ctr">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400" b="1" dirty="0">
                <a:latin typeface="Times New Roman" panose="02020603050405020304" pitchFamily="18" charset="0"/>
                <a:cs typeface="Times New Roman" panose="02020603050405020304" pitchFamily="18" charset="0"/>
              </a:rPr>
              <a:t>4 ways to generate </a:t>
            </a:r>
            <a:r>
              <a:rPr lang="en-GB" sz="2400" b="1" dirty="0" smtClean="0">
                <a:latin typeface="Times New Roman" panose="02020603050405020304" pitchFamily="18" charset="0"/>
                <a:cs typeface="Times New Roman" panose="02020603050405020304" pitchFamily="18" charset="0"/>
              </a:rPr>
              <a:t>revenues:</a:t>
            </a:r>
          </a:p>
          <a:p>
            <a:pPr marL="557065" indent="-417799" algn="ctr">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2400" b="1" dirty="0" smtClean="0">
              <a:latin typeface="Times New Roman" panose="02020603050405020304" pitchFamily="18" charset="0"/>
              <a:cs typeface="Times New Roman" panose="02020603050405020304" pitchFamily="18" charset="0"/>
            </a:endParaRP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b="1" dirty="0" smtClean="0">
                <a:latin typeface="Times New Roman" panose="02020603050405020304" pitchFamily="18" charset="0"/>
                <a:cs typeface="Times New Roman" panose="02020603050405020304" pitchFamily="18" charset="0"/>
              </a:rPr>
              <a:t>In </a:t>
            </a:r>
            <a:r>
              <a:rPr lang="en-GB" sz="1800" b="1" dirty="0">
                <a:latin typeface="Times New Roman" panose="02020603050405020304" pitchFamily="18" charset="0"/>
                <a:cs typeface="Times New Roman" panose="02020603050405020304" pitchFamily="18" charset="0"/>
              </a:rPr>
              <a:t>large, highly liquid markets</a:t>
            </a:r>
            <a:r>
              <a:rPr lang="en-GB" sz="1800" dirty="0">
                <a:latin typeface="Times New Roman" panose="02020603050405020304" pitchFamily="18" charset="0"/>
                <a:cs typeface="Times New Roman" panose="02020603050405020304" pitchFamily="18" charset="0"/>
              </a:rPr>
              <a:t>: high volume of transactions </a:t>
            </a:r>
            <a:r>
              <a:rPr lang="en-GB" sz="1800" dirty="0" smtClean="0">
                <a:latin typeface="Times New Roman" panose="02020603050405020304" pitchFamily="18" charset="0"/>
                <a:cs typeface="Times New Roman" panose="02020603050405020304" pitchFamily="18" charset="0"/>
              </a:rPr>
              <a:t>for      </a:t>
            </a:r>
            <a:r>
              <a:rPr lang="en-GB" sz="1800" dirty="0">
                <a:latin typeface="Times New Roman" panose="02020603050405020304" pitchFamily="18" charset="0"/>
                <a:cs typeface="Times New Roman" panose="02020603050405020304" pitchFamily="18" charset="0"/>
              </a:rPr>
              <a:t>modest spread and </a:t>
            </a:r>
            <a:r>
              <a:rPr lang="en-GB" sz="1800" dirty="0" smtClean="0">
                <a:latin typeface="Times New Roman" panose="02020603050405020304" pitchFamily="18" charset="0"/>
                <a:cs typeface="Times New Roman" panose="02020603050405020304" pitchFamily="18" charset="0"/>
              </a:rPr>
              <a:t>fees</a:t>
            </a: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b="1" dirty="0" smtClean="0">
                <a:latin typeface="Times New Roman" panose="02020603050405020304" pitchFamily="18" charset="0"/>
                <a:cs typeface="Times New Roman" panose="02020603050405020304" pitchFamily="18" charset="0"/>
              </a:rPr>
              <a:t>In </a:t>
            </a:r>
            <a:r>
              <a:rPr lang="en-GB" sz="1800" b="1" dirty="0">
                <a:latin typeface="Times New Roman" panose="02020603050405020304" pitchFamily="18" charset="0"/>
                <a:cs typeface="Times New Roman" panose="02020603050405020304" pitchFamily="18" charset="0"/>
              </a:rPr>
              <a:t>less liquid markets: </a:t>
            </a:r>
            <a:r>
              <a:rPr lang="en-GB" sz="1800" dirty="0">
                <a:latin typeface="Times New Roman" panose="02020603050405020304" pitchFamily="18" charset="0"/>
                <a:cs typeface="Times New Roman" panose="02020603050405020304" pitchFamily="18" charset="0"/>
              </a:rPr>
              <a:t>transactions for spread and fees </a:t>
            </a:r>
            <a:r>
              <a:rPr lang="en-GB" sz="1800" dirty="0" smtClean="0">
                <a:latin typeface="Times New Roman" panose="02020603050405020304" pitchFamily="18" charset="0"/>
                <a:cs typeface="Times New Roman" panose="02020603050405020304" pitchFamily="18" charset="0"/>
              </a:rPr>
              <a:t>somewhat     larger</a:t>
            </a: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smtClean="0">
                <a:latin typeface="Times New Roman" panose="02020603050405020304" pitchFamily="18" charset="0"/>
                <a:cs typeface="Times New Roman" panose="02020603050405020304" pitchFamily="18" charset="0"/>
              </a:rPr>
              <a:t>Customized </a:t>
            </a:r>
            <a:r>
              <a:rPr lang="en-GB" sz="1800" dirty="0">
                <a:latin typeface="Times New Roman" panose="02020603050405020304" pitchFamily="18" charset="0"/>
                <a:cs typeface="Times New Roman" panose="02020603050405020304" pitchFamily="18" charset="0"/>
              </a:rPr>
              <a:t>or tailor-made products that address the client's </a:t>
            </a:r>
            <a:r>
              <a:rPr lang="en-GB" sz="1800" dirty="0" smtClean="0">
                <a:latin typeface="Times New Roman" panose="02020603050405020304" pitchFamily="18" charset="0"/>
                <a:cs typeface="Times New Roman" panose="02020603050405020304" pitchFamily="18" charset="0"/>
              </a:rPr>
              <a:t>risk   exposures</a:t>
            </a: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smtClean="0">
                <a:latin typeface="Times New Roman" panose="02020603050405020304" pitchFamily="18" charset="0"/>
                <a:cs typeface="Times New Roman" panose="02020603050405020304" pitchFamily="18" charset="0"/>
              </a:rPr>
              <a:t>Financing </a:t>
            </a:r>
            <a:r>
              <a:rPr lang="en-GB" sz="1800" dirty="0">
                <a:latin typeface="Times New Roman" panose="02020603050405020304" pitchFamily="18" charset="0"/>
                <a:cs typeface="Times New Roman" panose="02020603050405020304" pitchFamily="18" charset="0"/>
              </a:rPr>
              <a:t>to the clients is provided</a:t>
            </a:r>
          </a:p>
          <a:p>
            <a:pPr marL="0" indent="0">
              <a:buNone/>
            </a:pPr>
            <a:endParaRPr lang="en-US" sz="1800" dirty="0" smtClean="0">
              <a:latin typeface="Times New Roman" panose="02020603050405020304" pitchFamily="18" charset="0"/>
              <a:cs typeface="Times New Roman" panose="02020603050405020304" pitchFamily="18" charset="0"/>
            </a:endParaRPr>
          </a:p>
        </p:txBody>
      </p:sp>
      <p:grpSp>
        <p:nvGrpSpPr>
          <p:cNvPr id="4" name="Group 3"/>
          <p:cNvGrpSpPr/>
          <p:nvPr/>
        </p:nvGrpSpPr>
        <p:grpSpPr>
          <a:xfrm>
            <a:off x="8005715" y="6324600"/>
            <a:ext cx="356640" cy="356640"/>
            <a:chOff x="7583386" y="5022563"/>
            <a:chExt cx="356640" cy="356640"/>
          </a:xfrm>
        </p:grpSpPr>
        <p:sp>
          <p:nvSpPr>
            <p:cNvPr id="5" name="Oval 4">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6" name="Isosceles Triangle 5">
              <a:hlinkClick r:id="rId2" action="ppaction://hlinksldjump"/>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p:cNvCxnSpPr/>
          <p:nvPr/>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55590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20000" cy="1116360"/>
          </a:xfrm>
        </p:spPr>
        <p:txBody>
          <a:bodyPr>
            <a:normAutofit/>
          </a:bodyPr>
          <a:lstStyle/>
          <a:p>
            <a:r>
              <a:rPr lang="en-US" b="1" dirty="0">
                <a:latin typeface="Times New Roman" panose="02020603050405020304" pitchFamily="18" charset="0"/>
                <a:cs typeface="Times New Roman" panose="02020603050405020304" pitchFamily="18" charset="0"/>
              </a:rPr>
              <a:t>Institutional client </a:t>
            </a:r>
            <a:r>
              <a:rPr lang="en-US" b="1" dirty="0" smtClean="0">
                <a:latin typeface="Times New Roman" panose="02020603050405020304" pitchFamily="18" charset="0"/>
                <a:cs typeface="Times New Roman" panose="02020603050405020304" pitchFamily="18" charset="0"/>
              </a:rPr>
              <a:t>services…(4)</a:t>
            </a:r>
            <a:endParaRPr lang="en-US" sz="2700" b="1" dirty="0">
              <a:solidFill>
                <a:srgbClr val="CBCFD4"/>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2209800"/>
            <a:ext cx="7982272" cy="3916363"/>
          </a:xfrm>
        </p:spPr>
        <p:txBody>
          <a:bodyPr>
            <a:normAutofit/>
          </a:bodyPr>
          <a:lstStyle/>
          <a:p>
            <a:pPr marL="0" indent="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400" b="1" dirty="0" smtClean="0">
                <a:latin typeface="Times New Roman" panose="02020603050405020304" pitchFamily="18" charset="0"/>
                <a:cs typeface="Times New Roman" panose="02020603050405020304" pitchFamily="18" charset="0"/>
              </a:rPr>
              <a:t>    The </a:t>
            </a:r>
            <a:r>
              <a:rPr lang="en-GB" sz="2400" b="1" dirty="0">
                <a:latin typeface="Times New Roman" panose="02020603050405020304" pitchFamily="18" charset="0"/>
                <a:cs typeface="Times New Roman" panose="02020603050405020304" pitchFamily="18" charset="0"/>
              </a:rPr>
              <a:t>activities are organized by asset class </a:t>
            </a:r>
            <a:r>
              <a:rPr lang="en-GB" sz="2400" b="1" dirty="0" smtClean="0">
                <a:latin typeface="Times New Roman" panose="02020603050405020304" pitchFamily="18" charset="0"/>
                <a:cs typeface="Times New Roman" panose="02020603050405020304" pitchFamily="18" charset="0"/>
              </a:rPr>
              <a:t>including:</a:t>
            </a:r>
          </a:p>
          <a:p>
            <a:pPr marL="0" indent="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1800" dirty="0" smtClean="0">
              <a:latin typeface="Times New Roman" panose="02020603050405020304" pitchFamily="18" charset="0"/>
              <a:cs typeface="Times New Roman" panose="02020603050405020304" pitchFamily="18" charset="0"/>
            </a:endParaRPr>
          </a:p>
          <a:p>
            <a:pPr lvl="1">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b="1" dirty="0" smtClean="0">
                <a:latin typeface="Times New Roman" panose="02020603050405020304" pitchFamily="18" charset="0"/>
                <a:cs typeface="Times New Roman" panose="02020603050405020304" pitchFamily="18" charset="0"/>
              </a:rPr>
              <a:t>Cash instruments: </a:t>
            </a:r>
            <a:r>
              <a:rPr lang="en-GB" sz="1800" dirty="0" smtClean="0">
                <a:latin typeface="Times New Roman" panose="02020603050405020304" pitchFamily="18" charset="0"/>
                <a:cs typeface="Times New Roman" panose="02020603050405020304" pitchFamily="18" charset="0"/>
              </a:rPr>
              <a:t>trading the underlying instrument</a:t>
            </a:r>
          </a:p>
          <a:p>
            <a:pPr lvl="1">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b="1" dirty="0" smtClean="0">
                <a:latin typeface="Times New Roman" panose="02020603050405020304" pitchFamily="18" charset="0"/>
                <a:cs typeface="Times New Roman" panose="02020603050405020304" pitchFamily="18" charset="0"/>
              </a:rPr>
              <a:t>Derivative</a:t>
            </a:r>
            <a:r>
              <a:rPr lang="en-GB" sz="1800" b="1" dirty="0">
                <a:latin typeface="Times New Roman" panose="02020603050405020304" pitchFamily="18" charset="0"/>
                <a:cs typeface="Times New Roman" panose="02020603050405020304" pitchFamily="18" charset="0"/>
              </a:rPr>
              <a:t>: </a:t>
            </a:r>
            <a:r>
              <a:rPr lang="en-GB" sz="1800" dirty="0">
                <a:latin typeface="Times New Roman" panose="02020603050405020304" pitchFamily="18" charset="0"/>
                <a:cs typeface="Times New Roman" panose="02020603050405020304" pitchFamily="18" charset="0"/>
              </a:rPr>
              <a:t>instruments that derive their </a:t>
            </a:r>
            <a:r>
              <a:rPr lang="en-GB" sz="1800" dirty="0" smtClean="0">
                <a:latin typeface="Times New Roman" panose="02020603050405020304" pitchFamily="18" charset="0"/>
                <a:cs typeface="Times New Roman" panose="02020603050405020304" pitchFamily="18" charset="0"/>
              </a:rPr>
              <a:t>value</a:t>
            </a:r>
          </a:p>
          <a:p>
            <a:pPr marL="0" indent="0">
              <a:buNone/>
            </a:pPr>
            <a:endParaRPr lang="en-US" sz="1800" dirty="0">
              <a:latin typeface="Times New Roman" panose="02020603050405020304" pitchFamily="18" charset="0"/>
              <a:cs typeface="Times New Roman" panose="02020603050405020304" pitchFamily="18" charset="0"/>
            </a:endParaRPr>
          </a:p>
          <a:p>
            <a:pPr lvl="1">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1800" dirty="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p:txBody>
      </p:sp>
      <p:grpSp>
        <p:nvGrpSpPr>
          <p:cNvPr id="8" name="Group 7"/>
          <p:cNvGrpSpPr/>
          <p:nvPr/>
        </p:nvGrpSpPr>
        <p:grpSpPr>
          <a:xfrm>
            <a:off x="8005715" y="6324600"/>
            <a:ext cx="356640" cy="356640"/>
            <a:chOff x="7583386" y="5022563"/>
            <a:chExt cx="356640" cy="356640"/>
          </a:xfrm>
        </p:grpSpPr>
        <p:sp>
          <p:nvSpPr>
            <p:cNvPr id="9" name="Oval 8">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10" name="Isosceles Triangle 9">
              <a:hlinkClick r:id="rId3" action="ppaction://hlinksldjump"/>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p:cNvCxnSpPr/>
          <p:nvPr/>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16474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9800"/>
            <a:ext cx="7620000" cy="3840163"/>
          </a:xfrm>
        </p:spPr>
        <p:txBody>
          <a:bodyPr>
            <a:normAutofit/>
          </a:bodyPr>
          <a:lstStyle/>
          <a:p>
            <a:pPr lvl="1">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b="1" dirty="0">
                <a:latin typeface="Times New Roman" panose="02020603050405020304" pitchFamily="18" charset="0"/>
                <a:cs typeface="Times New Roman" panose="02020603050405020304" pitchFamily="18" charset="0"/>
              </a:rPr>
              <a:t>Interest rate products: </a:t>
            </a:r>
            <a:r>
              <a:rPr lang="en-GB" sz="1800" dirty="0">
                <a:latin typeface="Times New Roman" panose="02020603050405020304" pitchFamily="18" charset="0"/>
                <a:cs typeface="Times New Roman" panose="02020603050405020304" pitchFamily="18" charset="0"/>
              </a:rPr>
              <a:t>government bonds, money market instruments, IRS, options</a:t>
            </a:r>
          </a:p>
          <a:p>
            <a:pPr lvl="1">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b="1" dirty="0">
                <a:latin typeface="Times New Roman" panose="02020603050405020304" pitchFamily="18" charset="0"/>
                <a:cs typeface="Times New Roman" panose="02020603050405020304" pitchFamily="18" charset="0"/>
              </a:rPr>
              <a:t>Credit products: </a:t>
            </a:r>
            <a:r>
              <a:rPr lang="en-GB" sz="1800" dirty="0">
                <a:latin typeface="Times New Roman" panose="02020603050405020304" pitchFamily="18" charset="0"/>
                <a:cs typeface="Times New Roman" panose="02020603050405020304" pitchFamily="18" charset="0"/>
              </a:rPr>
              <a:t>investment-grade corporate securities, credit derivatives, bank and bridge loans</a:t>
            </a:r>
          </a:p>
          <a:p>
            <a:pPr lvl="1">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b="1" dirty="0">
                <a:latin typeface="Times New Roman" panose="02020603050405020304" pitchFamily="18" charset="0"/>
                <a:cs typeface="Times New Roman" panose="02020603050405020304" pitchFamily="18" charset="0"/>
              </a:rPr>
              <a:t>Mortgages: </a:t>
            </a:r>
            <a:r>
              <a:rPr lang="en-GB" sz="1800" dirty="0">
                <a:latin typeface="Times New Roman" panose="02020603050405020304" pitchFamily="18" charset="0"/>
                <a:cs typeface="Times New Roman" panose="02020603050405020304" pitchFamily="18" charset="0"/>
              </a:rPr>
              <a:t>commercial mortgage-related securities, loans and derivatives</a:t>
            </a:r>
          </a:p>
          <a:p>
            <a:pPr lvl="1">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b="1" dirty="0">
                <a:latin typeface="Times New Roman" panose="02020603050405020304" pitchFamily="18" charset="0"/>
                <a:cs typeface="Times New Roman" panose="02020603050405020304" pitchFamily="18" charset="0"/>
              </a:rPr>
              <a:t>Currencies: </a:t>
            </a:r>
            <a:r>
              <a:rPr lang="en-GB" sz="1800" dirty="0">
                <a:latin typeface="Times New Roman" panose="02020603050405020304" pitchFamily="18" charset="0"/>
                <a:cs typeface="Times New Roman" panose="02020603050405020304" pitchFamily="18" charset="0"/>
              </a:rPr>
              <a:t>including growth-market currencies</a:t>
            </a:r>
          </a:p>
          <a:p>
            <a:pPr lvl="1">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b="1" dirty="0">
                <a:latin typeface="Times New Roman" panose="02020603050405020304" pitchFamily="18" charset="0"/>
                <a:cs typeface="Times New Roman" panose="02020603050405020304" pitchFamily="18" charset="0"/>
              </a:rPr>
              <a:t>Commodities:</a:t>
            </a:r>
            <a:r>
              <a:rPr lang="en-GB" sz="1800" dirty="0">
                <a:latin typeface="Times New Roman" panose="02020603050405020304" pitchFamily="18" charset="0"/>
                <a:cs typeface="Times New Roman" panose="02020603050405020304" pitchFamily="18" charset="0"/>
              </a:rPr>
              <a:t> oil and natural gas, base, precious and other metals</a:t>
            </a:r>
          </a:p>
          <a:p>
            <a:pPr marL="0" indent="0">
              <a:buNone/>
            </a:pPr>
            <a:endParaRPr lang="en-US" sz="1800" dirty="0" smtClean="0">
              <a:latin typeface="Times New Roman" panose="02020603050405020304" pitchFamily="18" charset="0"/>
              <a:cs typeface="Times New Roman" panose="02020603050405020304" pitchFamily="18" charset="0"/>
            </a:endParaRPr>
          </a:p>
        </p:txBody>
      </p:sp>
      <p:grpSp>
        <p:nvGrpSpPr>
          <p:cNvPr id="4" name="Group 3"/>
          <p:cNvGrpSpPr/>
          <p:nvPr/>
        </p:nvGrpSpPr>
        <p:grpSpPr>
          <a:xfrm>
            <a:off x="8005715" y="6324600"/>
            <a:ext cx="356640" cy="356640"/>
            <a:chOff x="7583386" y="5022563"/>
            <a:chExt cx="356640" cy="356640"/>
          </a:xfrm>
        </p:grpSpPr>
        <p:sp>
          <p:nvSpPr>
            <p:cNvPr id="5" name="Oval 4">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6" name="Isosceles Triangle 5">
              <a:hlinkClick r:id="rId3" action="ppaction://hlinksldjump"/>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p:cNvCxnSpPr/>
          <p:nvPr/>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685800" y="152718"/>
            <a:ext cx="7543800" cy="1332066"/>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cap="all" spc="-60" baseline="0">
                <a:solidFill>
                  <a:schemeClr val="tx1">
                    <a:lumMod val="65000"/>
                    <a:lumOff val="35000"/>
                  </a:schemeClr>
                </a:solidFill>
                <a:latin typeface="Segoe" pitchFamily="34" charset="0"/>
                <a:ea typeface="+mj-ea"/>
                <a:cs typeface="+mj-cs"/>
              </a:defRPr>
            </a:lvl1pPr>
          </a:lstStyle>
          <a:p>
            <a:r>
              <a:rPr lang="en-GB" sz="3600" b="1" cap="none" dirty="0" smtClean="0">
                <a:solidFill>
                  <a:srgbClr val="92D050"/>
                </a:solidFill>
                <a:latin typeface="Times New Roman" panose="02020603050405020304" pitchFamily="18" charset="0"/>
                <a:cs typeface="Times New Roman" panose="02020603050405020304" pitchFamily="18" charset="0"/>
              </a:rPr>
              <a:t>Fixed Income, Currency And Commodities Client Execution</a:t>
            </a:r>
            <a:endParaRPr lang="en-US" sz="3600" b="1" cap="none"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3385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620000" cy="1371282"/>
          </a:xfrm>
        </p:spPr>
        <p:txBody>
          <a:bodyPr>
            <a:normAutofit/>
          </a:bodyPr>
          <a:lstStyle/>
          <a:p>
            <a:r>
              <a:rPr lang="en-GB" b="1" dirty="0" smtClean="0">
                <a:latin typeface="Times New Roman" panose="02020603050405020304" pitchFamily="18" charset="0"/>
                <a:cs typeface="Times New Roman" panose="02020603050405020304" pitchFamily="18" charset="0"/>
              </a:rPr>
              <a:t>Fixed Income, Currency And Commodities Client Execution…(2)</a:t>
            </a:r>
            <a:endParaRPr lang="en-US" sz="2700" b="1" dirty="0">
              <a:solidFill>
                <a:srgbClr val="CBCFD4"/>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209800"/>
            <a:ext cx="7620000" cy="3916363"/>
          </a:xfrm>
        </p:spPr>
        <p:txBody>
          <a:bodyPr>
            <a:normAutofit/>
          </a:bodyPr>
          <a:lstStyle/>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b="1" dirty="0">
                <a:latin typeface="Times New Roman" panose="02020603050405020304" pitchFamily="18" charset="0"/>
                <a:cs typeface="Times New Roman" panose="02020603050405020304" pitchFamily="18" charset="0"/>
              </a:rPr>
              <a:t>Equities:</a:t>
            </a:r>
            <a:r>
              <a:rPr lang="en-GB" sz="1800" dirty="0">
                <a:latin typeface="Times New Roman" panose="02020603050405020304" pitchFamily="18" charset="0"/>
                <a:cs typeface="Times New Roman" panose="02020603050405020304" pitchFamily="18" charset="0"/>
              </a:rPr>
              <a:t> equity client execution, </a:t>
            </a:r>
            <a:r>
              <a:rPr lang="en-GB" sz="1800" dirty="0" smtClean="0">
                <a:latin typeface="Times New Roman" panose="02020603050405020304" pitchFamily="18" charset="0"/>
                <a:cs typeface="Times New Roman" panose="02020603050405020304" pitchFamily="18" charset="0"/>
              </a:rPr>
              <a:t>commissions </a:t>
            </a:r>
            <a:r>
              <a:rPr lang="en-GB" sz="1800" dirty="0">
                <a:latin typeface="Times New Roman" panose="02020603050405020304" pitchFamily="18" charset="0"/>
                <a:cs typeface="Times New Roman" panose="02020603050405020304" pitchFamily="18" charset="0"/>
              </a:rPr>
              <a:t>and fees</a:t>
            </a:r>
            <a:r>
              <a:rPr lang="en-GB" sz="1800" dirty="0" smtClean="0">
                <a:latin typeface="Times New Roman" panose="02020603050405020304" pitchFamily="18" charset="0"/>
                <a:cs typeface="Times New Roman" panose="02020603050405020304" pitchFamily="18" charset="0"/>
              </a:rPr>
              <a:t>,                      </a:t>
            </a:r>
            <a:r>
              <a:rPr lang="en-GB" sz="1800" dirty="0">
                <a:latin typeface="Times New Roman" panose="02020603050405020304" pitchFamily="18" charset="0"/>
                <a:cs typeface="Times New Roman" panose="02020603050405020304" pitchFamily="18" charset="0"/>
              </a:rPr>
              <a:t>securities </a:t>
            </a:r>
            <a:r>
              <a:rPr lang="en-GB" sz="1800" dirty="0" smtClean="0">
                <a:latin typeface="Times New Roman" panose="02020603050405020304" pitchFamily="18" charset="0"/>
                <a:cs typeface="Times New Roman" panose="02020603050405020304" pitchFamily="18" charset="0"/>
              </a:rPr>
              <a:t>services</a:t>
            </a:r>
          </a:p>
        </p:txBody>
      </p:sp>
      <p:grpSp>
        <p:nvGrpSpPr>
          <p:cNvPr id="4" name="Group 3"/>
          <p:cNvGrpSpPr/>
          <p:nvPr/>
        </p:nvGrpSpPr>
        <p:grpSpPr>
          <a:xfrm>
            <a:off x="8005715" y="6324600"/>
            <a:ext cx="356640" cy="356640"/>
            <a:chOff x="7583386" y="5022563"/>
            <a:chExt cx="356640" cy="356640"/>
          </a:xfrm>
        </p:grpSpPr>
        <p:sp>
          <p:nvSpPr>
            <p:cNvPr id="5" name="Oval 4">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6" name="Isosceles Triangle 5">
              <a:hlinkClick r:id="rId3" action="ppaction://hlinksldjump"/>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p:cNvCxnSpPr/>
          <p:nvPr/>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4590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12344" cy="1371282"/>
          </a:xfrm>
        </p:spPr>
        <p:txBody>
          <a:bodyPr>
            <a:normAutofit/>
          </a:bodyPr>
          <a:lstStyle/>
          <a:p>
            <a:r>
              <a:rPr lang="en-GB" b="1" dirty="0" smtClean="0">
                <a:latin typeface="Times New Roman" panose="02020603050405020304" pitchFamily="18" charset="0"/>
                <a:cs typeface="Times New Roman" panose="02020603050405020304" pitchFamily="18" charset="0"/>
              </a:rPr>
              <a:t>Fixed Income, Currency And Commodities Client Execution…(3)</a:t>
            </a:r>
            <a:endParaRPr lang="en-US" b="1" dirty="0">
              <a:solidFill>
                <a:srgbClr val="CBCFD4"/>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209800"/>
            <a:ext cx="7620000" cy="3763963"/>
          </a:xfrm>
        </p:spPr>
        <p:txBody>
          <a:bodyPr>
            <a:normAutofit fontScale="55000" lnSpcReduction="20000"/>
          </a:bodyPr>
          <a:lstStyle/>
          <a:p>
            <a:pPr marL="0" indent="0" algn="ctr">
              <a:buSzPct val="4500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4400" b="1" dirty="0">
                <a:latin typeface="Times New Roman" panose="02020603050405020304" pitchFamily="18" charset="0"/>
                <a:cs typeface="Times New Roman" panose="02020603050405020304" pitchFamily="18" charset="0"/>
              </a:rPr>
              <a:t>Equities client execution</a:t>
            </a:r>
            <a:r>
              <a:rPr lang="en-GB" sz="4400" dirty="0">
                <a:latin typeface="Times New Roman" panose="02020603050405020304" pitchFamily="18" charset="0"/>
                <a:cs typeface="Times New Roman" panose="02020603050405020304" pitchFamily="18" charset="0"/>
              </a:rPr>
              <a:t>: </a:t>
            </a:r>
            <a:endParaRPr lang="en-GB" sz="4400" dirty="0" smtClean="0">
              <a:latin typeface="Times New Roman" panose="02020603050405020304" pitchFamily="18" charset="0"/>
              <a:cs typeface="Times New Roman" panose="02020603050405020304" pitchFamily="18" charset="0"/>
            </a:endParaRPr>
          </a:p>
          <a:p>
            <a:pPr marL="0" indent="0" algn="ctr">
              <a:buSzPct val="4500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4400" dirty="0" smtClean="0">
              <a:latin typeface="Times New Roman" panose="02020603050405020304" pitchFamily="18" charset="0"/>
              <a:cs typeface="Times New Roman" panose="02020603050405020304" pitchFamily="18" charset="0"/>
            </a:endParaRPr>
          </a:p>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300" dirty="0">
                <a:latin typeface="Times New Roman" panose="02020603050405020304" pitchFamily="18" charset="0"/>
                <a:cs typeface="Times New Roman" panose="02020603050405020304" pitchFamily="18" charset="0"/>
              </a:rPr>
              <a:t>Facilitates client transactions by providing liquidity with large blocks of stocks or </a:t>
            </a:r>
            <a:r>
              <a:rPr lang="en-GB" sz="3300" dirty="0" smtClean="0">
                <a:latin typeface="Times New Roman" panose="02020603050405020304" pitchFamily="18" charset="0"/>
                <a:cs typeface="Times New Roman" panose="02020603050405020304" pitchFamily="18" charset="0"/>
              </a:rPr>
              <a:t>options</a:t>
            </a:r>
          </a:p>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300" dirty="0" smtClean="0">
                <a:latin typeface="Times New Roman" panose="02020603050405020304" pitchFamily="18" charset="0"/>
                <a:cs typeface="Times New Roman" panose="02020603050405020304" pitchFamily="18" charset="0"/>
              </a:rPr>
              <a:t>Engagement </a:t>
            </a:r>
            <a:r>
              <a:rPr lang="en-GB" sz="3300" dirty="0">
                <a:latin typeface="Times New Roman" panose="02020603050405020304" pitchFamily="18" charset="0"/>
                <a:cs typeface="Times New Roman" panose="02020603050405020304" pitchFamily="18" charset="0"/>
              </a:rPr>
              <a:t>in insurance </a:t>
            </a:r>
            <a:r>
              <a:rPr lang="en-GB" sz="3300" dirty="0" smtClean="0">
                <a:latin typeface="Times New Roman" panose="02020603050405020304" pitchFamily="18" charset="0"/>
                <a:cs typeface="Times New Roman" panose="02020603050405020304" pitchFamily="18" charset="0"/>
              </a:rPr>
              <a:t>activities</a:t>
            </a:r>
          </a:p>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300" dirty="0" smtClean="0">
                <a:latin typeface="Times New Roman" panose="02020603050405020304" pitchFamily="18" charset="0"/>
                <a:cs typeface="Times New Roman" panose="02020603050405020304" pitchFamily="18" charset="0"/>
              </a:rPr>
              <a:t>Structure </a:t>
            </a:r>
            <a:r>
              <a:rPr lang="en-GB" sz="3300" dirty="0">
                <a:latin typeface="Times New Roman" panose="02020603050405020304" pitchFamily="18" charset="0"/>
                <a:cs typeface="Times New Roman" panose="02020603050405020304" pitchFamily="18" charset="0"/>
              </a:rPr>
              <a:t>and execute derivatives on indices, industry groups, financial measures and individual company </a:t>
            </a:r>
            <a:r>
              <a:rPr lang="en-GB" sz="3300" dirty="0" smtClean="0">
                <a:latin typeface="Times New Roman" panose="02020603050405020304" pitchFamily="18" charset="0"/>
                <a:cs typeface="Times New Roman" panose="02020603050405020304" pitchFamily="18" charset="0"/>
              </a:rPr>
              <a:t>stocks</a:t>
            </a:r>
          </a:p>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300" dirty="0" smtClean="0">
                <a:latin typeface="Times New Roman" panose="02020603050405020304" pitchFamily="18" charset="0"/>
                <a:cs typeface="Times New Roman" panose="02020603050405020304" pitchFamily="18" charset="0"/>
              </a:rPr>
              <a:t>Developing </a:t>
            </a:r>
            <a:r>
              <a:rPr lang="en-GB" sz="3300" dirty="0">
                <a:latin typeface="Times New Roman" panose="02020603050405020304" pitchFamily="18" charset="0"/>
                <a:cs typeface="Times New Roman" panose="02020603050405020304" pitchFamily="18" charset="0"/>
              </a:rPr>
              <a:t>of strategies and portfolio hedging and </a:t>
            </a:r>
            <a:r>
              <a:rPr lang="en-GB" sz="3300" dirty="0" smtClean="0">
                <a:latin typeface="Times New Roman" panose="02020603050405020304" pitchFamily="18" charset="0"/>
                <a:cs typeface="Times New Roman" panose="02020603050405020304" pitchFamily="18" charset="0"/>
              </a:rPr>
              <a:t>restructuring</a:t>
            </a:r>
          </a:p>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300" dirty="0" smtClean="0">
                <a:latin typeface="Times New Roman" panose="02020603050405020304" pitchFamily="18" charset="0"/>
                <a:cs typeface="Times New Roman" panose="02020603050405020304" pitchFamily="18" charset="0"/>
              </a:rPr>
              <a:t>Asset </a:t>
            </a:r>
            <a:r>
              <a:rPr lang="en-GB" sz="3300" dirty="0">
                <a:latin typeface="Times New Roman" panose="02020603050405020304" pitchFamily="18" charset="0"/>
                <a:cs typeface="Times New Roman" panose="02020603050405020304" pitchFamily="18" charset="0"/>
              </a:rPr>
              <a:t>allocation transactions </a:t>
            </a:r>
            <a:endParaRPr lang="en-GB" sz="3300" dirty="0" smtClean="0">
              <a:latin typeface="Times New Roman" panose="02020603050405020304" pitchFamily="18" charset="0"/>
              <a:cs typeface="Times New Roman" panose="02020603050405020304" pitchFamily="18" charset="0"/>
            </a:endParaRPr>
          </a:p>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300" dirty="0" smtClean="0">
                <a:latin typeface="Times New Roman" panose="02020603050405020304" pitchFamily="18" charset="0"/>
                <a:cs typeface="Times New Roman" panose="02020603050405020304" pitchFamily="18" charset="0"/>
              </a:rPr>
              <a:t>Creation </a:t>
            </a:r>
            <a:r>
              <a:rPr lang="en-GB" sz="3300" dirty="0">
                <a:latin typeface="Times New Roman" panose="02020603050405020304" pitchFamily="18" charset="0"/>
                <a:cs typeface="Times New Roman" panose="02020603050405020304" pitchFamily="18" charset="0"/>
              </a:rPr>
              <a:t>of tailored instruments to establish or undertake hedging strategies</a:t>
            </a:r>
          </a:p>
        </p:txBody>
      </p:sp>
      <p:grpSp>
        <p:nvGrpSpPr>
          <p:cNvPr id="4" name="Group 3"/>
          <p:cNvGrpSpPr/>
          <p:nvPr/>
        </p:nvGrpSpPr>
        <p:grpSpPr>
          <a:xfrm>
            <a:off x="8005715" y="6324600"/>
            <a:ext cx="356640" cy="356640"/>
            <a:chOff x="7583386" y="5022563"/>
            <a:chExt cx="356640" cy="356640"/>
          </a:xfrm>
        </p:grpSpPr>
        <p:sp>
          <p:nvSpPr>
            <p:cNvPr id="5" name="Oval 4">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6" name="Isosceles Triangle 5">
              <a:hlinkClick r:id="rId3" action="ppaction://hlinksldjump"/>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p:cNvCxnSpPr/>
          <p:nvPr/>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50559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2565"/>
            <a:ext cx="7620000" cy="1371282"/>
          </a:xfrm>
        </p:spPr>
        <p:txBody>
          <a:bodyPr/>
          <a:lstStyle/>
          <a:p>
            <a:r>
              <a:rPr lang="en-GB" b="1" dirty="0" smtClean="0">
                <a:latin typeface="Times New Roman" panose="02020603050405020304" pitchFamily="18" charset="0"/>
                <a:cs typeface="Times New Roman" panose="02020603050405020304" pitchFamily="18" charset="0"/>
              </a:rPr>
              <a:t>Fixed Income, Currency And Commodities Client Execution…(4)</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4717" y="2209800"/>
            <a:ext cx="7620000" cy="4373563"/>
          </a:xfrm>
        </p:spPr>
        <p:txBody>
          <a:bodyPr>
            <a:normAutofit/>
          </a:bodyPr>
          <a:lstStyle/>
          <a:p>
            <a:pPr marL="0" indent="0" algn="ctr">
              <a:buSzPct val="4500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400" b="1" dirty="0">
                <a:latin typeface="Times New Roman" panose="02020603050405020304" pitchFamily="18" charset="0"/>
                <a:cs typeface="Times New Roman" panose="02020603050405020304" pitchFamily="18" charset="0"/>
              </a:rPr>
              <a:t>Commissions and </a:t>
            </a:r>
            <a:r>
              <a:rPr lang="en-GB" sz="2400" b="1" dirty="0" smtClean="0">
                <a:latin typeface="Times New Roman" panose="02020603050405020304" pitchFamily="18" charset="0"/>
                <a:cs typeface="Times New Roman" panose="02020603050405020304" pitchFamily="18" charset="0"/>
              </a:rPr>
              <a:t>fees</a:t>
            </a:r>
            <a:r>
              <a:rPr lang="en-GB" sz="2400" dirty="0" smtClean="0">
                <a:latin typeface="Times New Roman" panose="02020603050405020304" pitchFamily="18" charset="0"/>
                <a:cs typeface="Times New Roman" panose="02020603050405020304" pitchFamily="18" charset="0"/>
              </a:rPr>
              <a:t>:</a:t>
            </a:r>
          </a:p>
          <a:p>
            <a:pPr marL="0" indent="0" algn="ctr">
              <a:buSzPct val="4500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2400" dirty="0" smtClean="0">
              <a:latin typeface="Times New Roman" panose="02020603050405020304" pitchFamily="18" charset="0"/>
              <a:cs typeface="Times New Roman" panose="02020603050405020304" pitchFamily="18" charset="0"/>
            </a:endParaRPr>
          </a:p>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smtClean="0">
                <a:latin typeface="Times New Roman" panose="02020603050405020304" pitchFamily="18" charset="0"/>
                <a:cs typeface="Times New Roman" panose="02020603050405020304" pitchFamily="18" charset="0"/>
              </a:rPr>
              <a:t>Generated </a:t>
            </a:r>
            <a:r>
              <a:rPr lang="en-GB" sz="1800" dirty="0">
                <a:latin typeface="Times New Roman" panose="02020603050405020304" pitchFamily="18" charset="0"/>
                <a:cs typeface="Times New Roman" panose="02020603050405020304" pitchFamily="18" charset="0"/>
              </a:rPr>
              <a:t>from executing and clearing institutional client </a:t>
            </a:r>
            <a:r>
              <a:rPr lang="en-GB" sz="1800" dirty="0" smtClean="0">
                <a:latin typeface="Times New Roman" panose="02020603050405020304" pitchFamily="18" charset="0"/>
                <a:cs typeface="Times New Roman" panose="02020603050405020304" pitchFamily="18" charset="0"/>
              </a:rPr>
              <a:t>transactions         </a:t>
            </a:r>
            <a:r>
              <a:rPr lang="en-GB" sz="1800" dirty="0">
                <a:latin typeface="Times New Roman" panose="02020603050405020304" pitchFamily="18" charset="0"/>
                <a:cs typeface="Times New Roman" panose="02020603050405020304" pitchFamily="18" charset="0"/>
              </a:rPr>
              <a:t>on major stock, options and </a:t>
            </a:r>
            <a:r>
              <a:rPr lang="en-GB" sz="1800" dirty="0" smtClean="0">
                <a:latin typeface="Times New Roman" panose="02020603050405020304" pitchFamily="18" charset="0"/>
                <a:cs typeface="Times New Roman" panose="02020603050405020304" pitchFamily="18" charset="0"/>
              </a:rPr>
              <a:t>futures</a:t>
            </a:r>
          </a:p>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smtClean="0">
                <a:latin typeface="Times New Roman" panose="02020603050405020304" pitchFamily="18" charset="0"/>
                <a:cs typeface="Times New Roman" panose="02020603050405020304" pitchFamily="18" charset="0"/>
              </a:rPr>
              <a:t>Access </a:t>
            </a:r>
            <a:r>
              <a:rPr lang="en-GB" sz="1800" dirty="0">
                <a:latin typeface="Times New Roman" panose="02020603050405020304" pitchFamily="18" charset="0"/>
                <a:cs typeface="Times New Roman" panose="02020603050405020304" pitchFamily="18" charset="0"/>
              </a:rPr>
              <a:t>to electronic “low touch” equity trading </a:t>
            </a:r>
            <a:r>
              <a:rPr lang="en-GB" sz="1800" dirty="0" smtClean="0">
                <a:latin typeface="Times New Roman" panose="02020603050405020304" pitchFamily="18" charset="0"/>
                <a:cs typeface="Times New Roman" panose="02020603050405020304" pitchFamily="18" charset="0"/>
              </a:rPr>
              <a:t>platforms</a:t>
            </a:r>
          </a:p>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smtClean="0">
                <a:latin typeface="Times New Roman" panose="02020603050405020304" pitchFamily="18" charset="0"/>
                <a:cs typeface="Times New Roman" panose="02020603050405020304" pitchFamily="18" charset="0"/>
              </a:rPr>
              <a:t>Most </a:t>
            </a:r>
            <a:r>
              <a:rPr lang="en-GB" sz="1800" dirty="0">
                <a:latin typeface="Times New Roman" panose="02020603050405020304" pitchFamily="18" charset="0"/>
                <a:cs typeface="Times New Roman" panose="02020603050405020304" pitchFamily="18" charset="0"/>
              </a:rPr>
              <a:t>of the revenues continued to be derived from </a:t>
            </a:r>
            <a:r>
              <a:rPr lang="en-GB" sz="1800" dirty="0" smtClean="0">
                <a:latin typeface="Times New Roman" panose="02020603050405020304" pitchFamily="18" charset="0"/>
                <a:cs typeface="Times New Roman" panose="02020603050405020304" pitchFamily="18" charset="0"/>
              </a:rPr>
              <a:t>the “</a:t>
            </a:r>
            <a:r>
              <a:rPr lang="en-GB" sz="1800" dirty="0">
                <a:latin typeface="Times New Roman" panose="02020603050405020304" pitchFamily="18" charset="0"/>
                <a:cs typeface="Times New Roman" panose="02020603050405020304" pitchFamily="18" charset="0"/>
              </a:rPr>
              <a:t>high-touch” handling</a:t>
            </a:r>
          </a:p>
        </p:txBody>
      </p:sp>
    </p:spTree>
    <p:extLst>
      <p:ext uri="{BB962C8B-B14F-4D97-AF65-F5344CB8AC3E}">
        <p14:creationId xmlns:p14="http://schemas.microsoft.com/office/powerpoint/2010/main" xmlns="" val="2517486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079" y="304800"/>
            <a:ext cx="7620000" cy="1295082"/>
          </a:xfrm>
        </p:spPr>
        <p:txBody>
          <a:bodyPr/>
          <a:lstStyle/>
          <a:p>
            <a:r>
              <a:rPr lang="en-GB" b="1" dirty="0" smtClean="0">
                <a:latin typeface="Times New Roman" panose="02020603050405020304" pitchFamily="18" charset="0"/>
                <a:cs typeface="Times New Roman" panose="02020603050405020304" pitchFamily="18" charset="0"/>
              </a:rPr>
              <a:t>Fixed Income, Currency And Commodities Client Execution…(5)</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132856"/>
            <a:ext cx="7620000" cy="3840907"/>
          </a:xfrm>
        </p:spPr>
        <p:txBody>
          <a:bodyPr>
            <a:normAutofit/>
          </a:bodyPr>
          <a:lstStyle/>
          <a:p>
            <a:pPr marL="0" indent="0" algn="ctr">
              <a:buSzPct val="4500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400" b="1" dirty="0">
                <a:latin typeface="Times New Roman" panose="02020603050405020304" pitchFamily="18" charset="0"/>
                <a:cs typeface="Times New Roman" panose="02020603050405020304" pitchFamily="18" charset="0"/>
              </a:rPr>
              <a:t>Securities </a:t>
            </a:r>
            <a:r>
              <a:rPr lang="en-GB" sz="2400" b="1" dirty="0" smtClean="0">
                <a:latin typeface="Times New Roman" panose="02020603050405020304" pitchFamily="18" charset="0"/>
                <a:cs typeface="Times New Roman" panose="02020603050405020304" pitchFamily="18" charset="0"/>
              </a:rPr>
              <a:t>services:</a:t>
            </a:r>
          </a:p>
          <a:p>
            <a:pPr marL="0" indent="0" algn="ctr">
              <a:buSzPct val="4500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2400" b="1" dirty="0" smtClean="0">
              <a:latin typeface="Times New Roman" panose="02020603050405020304" pitchFamily="18" charset="0"/>
              <a:cs typeface="Times New Roman" panose="02020603050405020304" pitchFamily="18" charset="0"/>
            </a:endParaRP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smtClean="0">
                <a:latin typeface="Times New Roman" panose="02020603050405020304" pitchFamily="18" charset="0"/>
                <a:cs typeface="Times New Roman" panose="02020603050405020304" pitchFamily="18" charset="0"/>
              </a:rPr>
              <a:t>Financial </a:t>
            </a:r>
            <a:r>
              <a:rPr lang="en-GB" sz="1800" dirty="0">
                <a:latin typeface="Times New Roman" panose="02020603050405020304" pitchFamily="18" charset="0"/>
                <a:cs typeface="Times New Roman" panose="02020603050405020304" pitchFamily="18" charset="0"/>
              </a:rPr>
              <a:t>services: through margin loans collateralized by securities and cash or </a:t>
            </a:r>
            <a:r>
              <a:rPr lang="en-GB" sz="1800" dirty="0" smtClean="0">
                <a:latin typeface="Times New Roman" panose="02020603050405020304" pitchFamily="18" charset="0"/>
                <a:cs typeface="Times New Roman" panose="02020603050405020304" pitchFamily="18" charset="0"/>
              </a:rPr>
              <a:t>collateral</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smtClean="0">
                <a:latin typeface="Times New Roman" panose="02020603050405020304" pitchFamily="18" charset="0"/>
                <a:cs typeface="Times New Roman" panose="02020603050405020304" pitchFamily="18" charset="0"/>
              </a:rPr>
              <a:t>Securities </a:t>
            </a:r>
            <a:r>
              <a:rPr lang="en-GB" sz="1800" dirty="0">
                <a:latin typeface="Times New Roman" panose="02020603050405020304" pitchFamily="18" charset="0"/>
                <a:cs typeface="Times New Roman" panose="02020603050405020304" pitchFamily="18" charset="0"/>
              </a:rPr>
              <a:t>lending services: borrowing and lending </a:t>
            </a:r>
            <a:r>
              <a:rPr lang="en-GB" sz="1800" dirty="0" smtClean="0">
                <a:latin typeface="Times New Roman" panose="02020603050405020304" pitchFamily="18" charset="0"/>
                <a:cs typeface="Times New Roman" panose="02020603050405020304" pitchFamily="18" charset="0"/>
              </a:rPr>
              <a:t>securities</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smtClean="0">
                <a:latin typeface="Times New Roman" panose="02020603050405020304" pitchFamily="18" charset="0"/>
                <a:cs typeface="Times New Roman" panose="02020603050405020304" pitchFamily="18" charset="0"/>
              </a:rPr>
              <a:t>Other </a:t>
            </a:r>
            <a:r>
              <a:rPr lang="en-GB" sz="1800" dirty="0">
                <a:latin typeface="Times New Roman" panose="02020603050405020304" pitchFamily="18" charset="0"/>
                <a:cs typeface="Times New Roman" panose="02020603050405020304" pitchFamily="18" charset="0"/>
              </a:rPr>
              <a:t>prime brokerage services: technology platform is provided, custody services </a:t>
            </a:r>
          </a:p>
          <a:p>
            <a:pPr marL="139266" indent="0">
              <a:buSzPct val="4500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dirty="0">
              <a:latin typeface="Times New Roman" panose="02020603050405020304" pitchFamily="18" charset="0"/>
              <a:cs typeface="Times New Roman" panose="02020603050405020304" pitchFamily="18" charset="0"/>
            </a:endParaRP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1800" dirty="0">
              <a:latin typeface="Times New Roman" panose="02020603050405020304" pitchFamily="18" charset="0"/>
              <a:cs typeface="Times New Roman" panose="02020603050405020304" pitchFamily="18" charset="0"/>
            </a:endParaRPr>
          </a:p>
          <a:p>
            <a:pPr marL="1671196" lvl="2" indent="-370695">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52696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20000" cy="990282"/>
          </a:xfrm>
        </p:spPr>
        <p:txBody>
          <a:bodyPr>
            <a:normAutofit/>
          </a:bodyPr>
          <a:lstStyle/>
          <a:p>
            <a:r>
              <a:rPr lang="en-US" b="1" dirty="0" smtClean="0">
                <a:latin typeface="Times New Roman" panose="02020603050405020304" pitchFamily="18" charset="0"/>
                <a:cs typeface="Times New Roman" panose="02020603050405020304" pitchFamily="18" charset="0"/>
              </a:rPr>
              <a:t>Investing and Lending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190307"/>
            <a:ext cx="7772400" cy="2246805"/>
          </a:xfrm>
        </p:spPr>
        <p:txBody>
          <a:bodyPr>
            <a:normAutofit/>
          </a:bodyPr>
          <a:lstStyle/>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Long-term activities</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Investing directly in publicly and privately traded securities and loans</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Managing diversified global portfolio of investments in equity securities and debt</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Investment in the ordinary shares of ICBC</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Equity-related </a:t>
            </a:r>
            <a:r>
              <a:rPr lang="en-GB" sz="1800" dirty="0" smtClean="0">
                <a:latin typeface="Times New Roman" panose="02020603050405020304" pitchFamily="18" charset="0"/>
                <a:cs typeface="Times New Roman" panose="02020603050405020304" pitchFamily="18" charset="0"/>
              </a:rPr>
              <a:t>investments</a:t>
            </a:r>
          </a:p>
          <a:p>
            <a:pPr marL="0" indent="0">
              <a:buNone/>
            </a:pPr>
            <a:endParaRPr lang="en-CA" dirty="0">
              <a:latin typeface="Times New Roman" panose="02020603050405020304" pitchFamily="18" charset="0"/>
              <a:cs typeface="Times New Roman" panose="02020603050405020304" pitchFamily="18" charset="0"/>
            </a:endParaRP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18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694569" y="685800"/>
            <a:ext cx="372231" cy="361055"/>
            <a:chOff x="6324600" y="1204529"/>
            <a:chExt cx="533400" cy="548071"/>
          </a:xfrm>
        </p:grpSpPr>
        <p:sp>
          <p:nvSpPr>
            <p:cNvPr id="5" name="Rounded Rectangle 4"/>
            <p:cNvSpPr/>
            <p:nvPr/>
          </p:nvSpPr>
          <p:spPr>
            <a:xfrm>
              <a:off x="6324600" y="1204529"/>
              <a:ext cx="533400" cy="548071"/>
            </a:xfrm>
            <a:prstGeom prst="roundRect">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132549">
              <a:off x="6371379" y="1249906"/>
              <a:ext cx="420792" cy="445544"/>
            </a:xfrm>
            <a:prstGeom prst="rect">
              <a:avLst/>
            </a:prstGeom>
          </p:spPr>
        </p:pic>
      </p:grpSp>
    </p:spTree>
    <p:extLst>
      <p:ext uri="{BB962C8B-B14F-4D97-AF65-F5344CB8AC3E}">
        <p14:creationId xmlns:p14="http://schemas.microsoft.com/office/powerpoint/2010/main" xmlns="" val="323513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anose="02020603050405020304" pitchFamily="18" charset="0"/>
                <a:cs typeface="Times New Roman" panose="02020603050405020304" pitchFamily="18" charset="0"/>
              </a:rPr>
              <a:t>Agenda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570037"/>
            <a:ext cx="7620000" cy="4373563"/>
          </a:xfrm>
        </p:spPr>
        <p:txBody>
          <a:bodyPr>
            <a:normAutofit/>
          </a:bodyPr>
          <a:lstStyle/>
          <a:p>
            <a:r>
              <a:rPr lang="en-CA" dirty="0" smtClean="0">
                <a:solidFill>
                  <a:schemeClr val="tx1">
                    <a:lumMod val="65000"/>
                    <a:lumOff val="35000"/>
                  </a:schemeClr>
                </a:solidFill>
                <a:latin typeface="Times New Roman" panose="02020603050405020304" pitchFamily="18" charset="0"/>
                <a:cs typeface="Times New Roman" panose="02020603050405020304" pitchFamily="18" charset="0"/>
              </a:rPr>
              <a:t>Economic </a:t>
            </a:r>
            <a:r>
              <a:rPr lang="en-CA" dirty="0">
                <a:solidFill>
                  <a:schemeClr val="tx1">
                    <a:lumMod val="65000"/>
                    <a:lumOff val="35000"/>
                  </a:schemeClr>
                </a:solidFill>
                <a:latin typeface="Times New Roman" panose="02020603050405020304" pitchFamily="18" charset="0"/>
                <a:cs typeface="Times New Roman" panose="02020603050405020304" pitchFamily="18" charset="0"/>
              </a:rPr>
              <a:t>and Market Analysis</a:t>
            </a:r>
          </a:p>
          <a:p>
            <a:pPr marL="0" indent="0">
              <a:buNone/>
            </a:pPr>
            <a:endParaRPr lang="en-CA"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CA" dirty="0">
                <a:solidFill>
                  <a:schemeClr val="tx1">
                    <a:lumMod val="65000"/>
                    <a:lumOff val="35000"/>
                  </a:schemeClr>
                </a:solidFill>
                <a:latin typeface="Times New Roman" panose="02020603050405020304" pitchFamily="18" charset="0"/>
                <a:cs typeface="Times New Roman" panose="02020603050405020304" pitchFamily="18" charset="0"/>
              </a:rPr>
              <a:t>Risk Management Environment</a:t>
            </a:r>
          </a:p>
          <a:p>
            <a:endParaRPr lang="en-CA"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CA" dirty="0">
                <a:solidFill>
                  <a:schemeClr val="tx1">
                    <a:lumMod val="65000"/>
                    <a:lumOff val="35000"/>
                  </a:schemeClr>
                </a:solidFill>
                <a:latin typeface="Times New Roman" panose="02020603050405020304" pitchFamily="18" charset="0"/>
                <a:cs typeface="Times New Roman" panose="02020603050405020304" pitchFamily="18" charset="0"/>
              </a:rPr>
              <a:t>Financial Statements for Each Firm</a:t>
            </a:r>
          </a:p>
          <a:p>
            <a:endParaRPr lang="en-CA"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CA" dirty="0">
                <a:solidFill>
                  <a:schemeClr val="tx1">
                    <a:lumMod val="65000"/>
                    <a:lumOff val="35000"/>
                  </a:schemeClr>
                </a:solidFill>
                <a:latin typeface="Times New Roman" panose="02020603050405020304" pitchFamily="18" charset="0"/>
                <a:cs typeface="Times New Roman" panose="02020603050405020304" pitchFamily="18" charset="0"/>
              </a:rPr>
              <a:t>Recommendation about Risk Management</a:t>
            </a:r>
            <a:endParaRPr lang="en-US" dirty="0" smtClean="0">
              <a:solidFill>
                <a:schemeClr val="tx1"/>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8558760" y="6324600"/>
            <a:ext cx="356640" cy="356640"/>
            <a:chOff x="8136431" y="5022563"/>
            <a:chExt cx="356640" cy="356640"/>
          </a:xfrm>
        </p:grpSpPr>
        <p:sp>
          <p:nvSpPr>
            <p:cNvPr id="5" name="Oval 4">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6" name="Isosceles Triangle 5">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545538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Investing and Lending…(2)</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Corporate, infrastructure debt investments</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Credit to corporate clients through loan facilities</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Investment entities with a defined exit strategy not related to the principal businesses</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Invest in distressed </a:t>
            </a:r>
            <a:r>
              <a:rPr lang="en-GB" sz="1800" dirty="0" smtClean="0">
                <a:latin typeface="Times New Roman" panose="02020603050405020304" pitchFamily="18" charset="0"/>
                <a:cs typeface="Times New Roman" panose="02020603050405020304" pitchFamily="18" charset="0"/>
              </a:rPr>
              <a:t>assets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b="1" dirty="0">
              <a:latin typeface="Times New Roman" panose="02020603050405020304" pitchFamily="18" charset="0"/>
              <a:cs typeface="Times New Roman" panose="02020603050405020304" pitchFamily="18" charset="0"/>
            </a:endParaRPr>
          </a:p>
          <a:p>
            <a:endParaRPr lang="en-CA" dirty="0">
              <a:latin typeface="Times New Roman" panose="02020603050405020304" pitchFamily="18" charset="0"/>
              <a:cs typeface="Times New Roman" panose="02020603050405020304" pitchFamily="18" charset="0"/>
            </a:endParaRP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1800" dirty="0" smtClean="0">
              <a:latin typeface="Times New Roman" panose="02020603050405020304" pitchFamily="18" charset="0"/>
              <a:cs typeface="Times New Roman" panose="02020603050405020304" pitchFamily="18" charset="0"/>
            </a:endParaRP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1301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Investment management</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Provides investment and wealth advisory services to help clients preserve and grow their financial assets</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Managing client assets</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Income and liability management</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Trust and estate planning</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Philanthropic giving and tax planning</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Use of global securities to address the clients' needs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23336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Management and other fees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Fees vary by asset class and affected by investment performance, asset inflows and redemptions</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Assets under management</a:t>
            </a:r>
          </a:p>
          <a:p>
            <a:pPr marL="539316" lvl="1">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Incentive fees (when a return exceeds a specific benchmark)</a:t>
            </a:r>
          </a:p>
          <a:p>
            <a:pPr marL="0" indent="0">
              <a:buNone/>
            </a:pP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38146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Business continuity program</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SzPct val="4500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a:latin typeface="Times New Roman" panose="02020603050405020304" pitchFamily="18" charset="0"/>
                <a:cs typeface="Times New Roman" panose="02020603050405020304" pitchFamily="18" charset="0"/>
              </a:rPr>
              <a:t>Business continuity and information security are high priorities</a:t>
            </a:r>
          </a:p>
          <a:p>
            <a:pPr marL="139266" indent="0">
              <a:buSzPct val="4500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latin typeface="Times New Roman" panose="02020603050405020304" pitchFamily="18" charset="0"/>
                <a:cs typeface="Times New Roman" panose="02020603050405020304" pitchFamily="18" charset="0"/>
              </a:rPr>
              <a:t>                    </a:t>
            </a:r>
            <a:r>
              <a:rPr lang="en-GB" sz="2400" b="1" dirty="0" smtClean="0">
                <a:latin typeface="Times New Roman" panose="02020603050405020304" pitchFamily="18" charset="0"/>
                <a:cs typeface="Times New Roman" panose="02020603050405020304" pitchFamily="18" charset="0"/>
              </a:rPr>
              <a:t>Key </a:t>
            </a:r>
            <a:r>
              <a:rPr lang="en-GB" sz="2400" b="1" dirty="0">
                <a:latin typeface="Times New Roman" panose="02020603050405020304" pitchFamily="18" charset="0"/>
                <a:cs typeface="Times New Roman" panose="02020603050405020304" pitchFamily="18" charset="0"/>
              </a:rPr>
              <a:t>elements of the </a:t>
            </a:r>
            <a:r>
              <a:rPr lang="en-GB" sz="2400" b="1" dirty="0" smtClean="0">
                <a:latin typeface="Times New Roman" panose="02020603050405020304" pitchFamily="18" charset="0"/>
                <a:cs typeface="Times New Roman" panose="02020603050405020304" pitchFamily="18" charset="0"/>
              </a:rPr>
              <a:t>program:</a:t>
            </a:r>
          </a:p>
          <a:p>
            <a:pPr marL="139266" indent="0">
              <a:buSzPct val="4500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2400" b="1" dirty="0" smtClean="0">
              <a:latin typeface="Times New Roman" panose="02020603050405020304" pitchFamily="18" charset="0"/>
              <a:cs typeface="Times New Roman" panose="02020603050405020304" pitchFamily="18" charset="0"/>
            </a:endParaRP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smtClean="0">
                <a:latin typeface="Times New Roman" panose="02020603050405020304" pitchFamily="18" charset="0"/>
                <a:cs typeface="Times New Roman" panose="02020603050405020304" pitchFamily="18" charset="0"/>
              </a:rPr>
              <a:t>Crisis </a:t>
            </a:r>
            <a:r>
              <a:rPr lang="en-GB" sz="1800" dirty="0">
                <a:latin typeface="Times New Roman" panose="02020603050405020304" pitchFamily="18" charset="0"/>
                <a:cs typeface="Times New Roman" panose="02020603050405020304" pitchFamily="18" charset="0"/>
              </a:rPr>
              <a:t>planning and </a:t>
            </a:r>
            <a:r>
              <a:rPr lang="en-GB" sz="1800" dirty="0" smtClean="0">
                <a:latin typeface="Times New Roman" panose="02020603050405020304" pitchFamily="18" charset="0"/>
                <a:cs typeface="Times New Roman" panose="02020603050405020304" pitchFamily="18" charset="0"/>
              </a:rPr>
              <a:t>management</a:t>
            </a: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smtClean="0">
                <a:latin typeface="Times New Roman" panose="02020603050405020304" pitchFamily="18" charset="0"/>
                <a:cs typeface="Times New Roman" panose="02020603050405020304" pitchFamily="18" charset="0"/>
              </a:rPr>
              <a:t>People recovery</a:t>
            </a: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smtClean="0">
                <a:latin typeface="Times New Roman" panose="02020603050405020304" pitchFamily="18" charset="0"/>
                <a:cs typeface="Times New Roman" panose="02020603050405020304" pitchFamily="18" charset="0"/>
              </a:rPr>
              <a:t>Business recovery</a:t>
            </a: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smtClean="0">
                <a:latin typeface="Times New Roman" panose="02020603050405020304" pitchFamily="18" charset="0"/>
                <a:cs typeface="Times New Roman" panose="02020603050405020304" pitchFamily="18" charset="0"/>
              </a:rPr>
              <a:t>System </a:t>
            </a:r>
            <a:r>
              <a:rPr lang="en-GB" sz="1800" dirty="0">
                <a:latin typeface="Times New Roman" panose="02020603050405020304" pitchFamily="18" charset="0"/>
                <a:cs typeface="Times New Roman" panose="02020603050405020304" pitchFamily="18" charset="0"/>
              </a:rPr>
              <a:t>and data </a:t>
            </a:r>
            <a:r>
              <a:rPr lang="en-GB" sz="1800" dirty="0" smtClean="0">
                <a:latin typeface="Times New Roman" panose="02020603050405020304" pitchFamily="18" charset="0"/>
                <a:cs typeface="Times New Roman" panose="02020603050405020304" pitchFamily="18" charset="0"/>
              </a:rPr>
              <a:t>recovery</a:t>
            </a: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smtClean="0">
                <a:latin typeface="Times New Roman" panose="02020603050405020304" pitchFamily="18" charset="0"/>
                <a:cs typeface="Times New Roman" panose="02020603050405020304" pitchFamily="18" charset="0"/>
              </a:rPr>
              <a:t>Process </a:t>
            </a:r>
            <a:r>
              <a:rPr lang="en-GB" sz="1800" dirty="0">
                <a:latin typeface="Times New Roman" panose="02020603050405020304" pitchFamily="18" charset="0"/>
                <a:cs typeface="Times New Roman" panose="02020603050405020304" pitchFamily="18" charset="0"/>
              </a:rPr>
              <a:t>improvement</a:t>
            </a:r>
          </a:p>
        </p:txBody>
      </p:sp>
    </p:spTree>
    <p:extLst>
      <p:ext uri="{BB962C8B-B14F-4D97-AF65-F5344CB8AC3E}">
        <p14:creationId xmlns:p14="http://schemas.microsoft.com/office/powerpoint/2010/main" xmlns="" val="3447958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Employees and competition</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CA" dirty="0" smtClean="0">
                <a:latin typeface="Times New Roman" panose="02020603050405020304" pitchFamily="18" charset="0"/>
                <a:cs typeface="Times New Roman" panose="02020603050405020304" pitchFamily="18" charset="0"/>
              </a:rPr>
              <a:t>Quality, </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commitment, professionalism, excellence, diversity, cooperation are the keys of </a:t>
            </a:r>
            <a:r>
              <a:rPr lang="en-GB" dirty="0" smtClean="0">
                <a:latin typeface="Times New Roman" panose="02020603050405020304" pitchFamily="18" charset="0"/>
                <a:cs typeface="Times New Roman" panose="02020603050405020304" pitchFamily="18" charset="0"/>
              </a:rPr>
              <a:t>success</a:t>
            </a:r>
          </a:p>
          <a:p>
            <a:r>
              <a:rPr lang="en-GB" dirty="0" smtClean="0">
                <a:latin typeface="Times New Roman" panose="02020603050405020304" pitchFamily="18" charset="0"/>
                <a:cs typeface="Times New Roman" panose="02020603050405020304" pitchFamily="18" charset="0"/>
              </a:rPr>
              <a:t>Competitors </a:t>
            </a:r>
            <a:r>
              <a:rPr lang="en-GB" dirty="0">
                <a:latin typeface="Times New Roman" panose="02020603050405020304" pitchFamily="18" charset="0"/>
                <a:cs typeface="Times New Roman" panose="02020603050405020304" pitchFamily="18" charset="0"/>
              </a:rPr>
              <a:t>are other entities that provide investment banking, securities and investment management services (brokers, dealers, investment </a:t>
            </a:r>
            <a:r>
              <a:rPr lang="en-GB" dirty="0" smtClean="0">
                <a:latin typeface="Times New Roman" panose="02020603050405020304" pitchFamily="18" charset="0"/>
                <a:cs typeface="Times New Roman" panose="02020603050405020304" pitchFamily="18" charset="0"/>
              </a:rPr>
              <a:t>advisors)</a:t>
            </a:r>
          </a:p>
          <a:p>
            <a:r>
              <a:rPr lang="en-GB" dirty="0" smtClean="0">
                <a:latin typeface="Times New Roman" panose="02020603050405020304" pitchFamily="18" charset="0"/>
                <a:cs typeface="Times New Roman" panose="02020603050405020304" pitchFamily="18" charset="0"/>
              </a:rPr>
              <a:t>Advantages </a:t>
            </a:r>
            <a:r>
              <a:rPr lang="en-GB" dirty="0">
                <a:latin typeface="Times New Roman" panose="02020603050405020304" pitchFamily="18" charset="0"/>
                <a:cs typeface="Times New Roman" panose="02020603050405020304" pitchFamily="18" charset="0"/>
              </a:rPr>
              <a:t>are taken from competing successfully with larger financial institutions (which have more capital and stronger local presence</a:t>
            </a:r>
            <a:r>
              <a:rPr lang="en-GB" dirty="0" smtClean="0">
                <a:latin typeface="Times New Roman" panose="02020603050405020304" pitchFamily="18" charset="0"/>
                <a:cs typeface="Times New Roman" panose="02020603050405020304" pitchFamily="18" charset="0"/>
              </a:rPr>
              <a:t>).</a:t>
            </a:r>
          </a:p>
          <a:p>
            <a:endParaRPr lang="en-CA"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64524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Competition and regulation</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GB" dirty="0">
                <a:latin typeface="Times New Roman" panose="02020603050405020304" pitchFamily="18" charset="0"/>
                <a:cs typeface="Times New Roman" panose="02020603050405020304" pitchFamily="18" charset="0"/>
              </a:rPr>
              <a:t>Price competition</a:t>
            </a:r>
          </a:p>
          <a:p>
            <a:r>
              <a:rPr lang="en-GB" dirty="0">
                <a:latin typeface="Times New Roman" panose="02020603050405020304" pitchFamily="18" charset="0"/>
                <a:cs typeface="Times New Roman" panose="02020603050405020304" pitchFamily="18" charset="0"/>
              </a:rPr>
              <a:t>Competition in attracting and retaining qualified employees</a:t>
            </a:r>
          </a:p>
          <a:p>
            <a:r>
              <a:rPr lang="en-GB" dirty="0">
                <a:latin typeface="Times New Roman" panose="02020603050405020304" pitchFamily="18" charset="0"/>
                <a:cs typeface="Times New Roman" panose="02020603050405020304" pitchFamily="18" charset="0"/>
              </a:rPr>
              <a:t>Dodd-frank act: enacted in July 2010 which provides extension on the rules adopted by the fed board</a:t>
            </a:r>
          </a:p>
          <a:p>
            <a:r>
              <a:rPr lang="en-GB" dirty="0">
                <a:latin typeface="Times New Roman" panose="02020603050405020304" pitchFamily="18" charset="0"/>
                <a:cs typeface="Times New Roman" panose="02020603050405020304" pitchFamily="18" charset="0"/>
              </a:rPr>
              <a:t>Supervision and examination by the fed board </a:t>
            </a:r>
          </a:p>
          <a:p>
            <a:endParaRPr lang="en-CA"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09267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Regulation</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GB" b="1" dirty="0">
                <a:latin typeface="Times New Roman" panose="02020603050405020304" pitchFamily="18" charset="0"/>
                <a:cs typeface="Times New Roman" panose="02020603050405020304" pitchFamily="18" charset="0"/>
              </a:rPr>
              <a:t>BHC act</a:t>
            </a:r>
            <a:r>
              <a:rPr lang="en-GB" dirty="0">
                <a:latin typeface="Times New Roman" panose="02020603050405020304" pitchFamily="18" charset="0"/>
                <a:cs typeface="Times New Roman" panose="02020603050405020304" pitchFamily="18" charset="0"/>
              </a:rPr>
              <a:t> restricts bank holding companies from engaging in business activities</a:t>
            </a:r>
          </a:p>
          <a:p>
            <a:r>
              <a:rPr lang="en-GB" dirty="0">
                <a:latin typeface="Times New Roman" panose="02020603050405020304" pitchFamily="18" charset="0"/>
                <a:cs typeface="Times New Roman" panose="02020603050405020304" pitchFamily="18" charset="0"/>
              </a:rPr>
              <a:t>Fed board has the authority to limit the ability to conduct activities and it is necessary its approval before engaging in financial activities</a:t>
            </a:r>
          </a:p>
          <a:p>
            <a:r>
              <a:rPr lang="en-GB" dirty="0">
                <a:latin typeface="Times New Roman" panose="02020603050405020304" pitchFamily="18" charset="0"/>
                <a:cs typeface="Times New Roman" panose="02020603050405020304" pitchFamily="18" charset="0"/>
              </a:rPr>
              <a:t>The </a:t>
            </a:r>
            <a:r>
              <a:rPr lang="en-GB" b="1" dirty="0">
                <a:latin typeface="Times New Roman" panose="02020603050405020304" pitchFamily="18" charset="0"/>
                <a:cs typeface="Times New Roman" panose="02020603050405020304" pitchFamily="18" charset="0"/>
              </a:rPr>
              <a:t>Volker rule</a:t>
            </a:r>
            <a:r>
              <a:rPr lang="en-GB" dirty="0">
                <a:latin typeface="Times New Roman" panose="02020603050405020304" pitchFamily="18" charset="0"/>
                <a:cs typeface="Times New Roman" panose="02020603050405020304" pitchFamily="18" charset="0"/>
              </a:rPr>
              <a:t> prohibits “proprietary trading” sponsorship and investment in hedge </a:t>
            </a:r>
            <a:r>
              <a:rPr lang="en-GB" dirty="0" smtClean="0">
                <a:latin typeface="Times New Roman" panose="02020603050405020304" pitchFamily="18" charset="0"/>
                <a:cs typeface="Times New Roman" panose="02020603050405020304" pitchFamily="18" charset="0"/>
              </a:rPr>
              <a:t>funds</a:t>
            </a:r>
          </a:p>
          <a:p>
            <a:endParaRPr lang="en-GB" dirty="0">
              <a:latin typeface="Times New Roman" panose="02020603050405020304" pitchFamily="18" charset="0"/>
              <a:cs typeface="Times New Roman" panose="02020603050405020304" pitchFamily="18" charset="0"/>
            </a:endParaRP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58668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The Volker rule</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Is expected to limit certain kind of transactions with the sponsored funds</a:t>
            </a:r>
          </a:p>
          <a:p>
            <a:r>
              <a:rPr lang="en-GB" dirty="0">
                <a:latin typeface="Times New Roman" panose="02020603050405020304" pitchFamily="18" charset="0"/>
                <a:cs typeface="Times New Roman" panose="02020603050405020304" pitchFamily="18" charset="0"/>
              </a:rPr>
              <a:t>Many aspects remain unclear and very complex</a:t>
            </a:r>
          </a:p>
          <a:p>
            <a:r>
              <a:rPr lang="en-GB" dirty="0">
                <a:latin typeface="Times New Roman" panose="02020603050405020304" pitchFamily="18" charset="0"/>
                <a:cs typeface="Times New Roman" panose="02020603050405020304" pitchFamily="18" charset="0"/>
              </a:rPr>
              <a:t>In October 2011 the rules to implement the Volker rule were issued</a:t>
            </a:r>
          </a:p>
          <a:p>
            <a:r>
              <a:rPr lang="en-GB" dirty="0">
                <a:latin typeface="Times New Roman" panose="02020603050405020304" pitchFamily="18" charset="0"/>
                <a:cs typeface="Times New Roman" panose="02020603050405020304" pitchFamily="18" charset="0"/>
              </a:rPr>
              <a:t>The Volker rule limitation on investments in hedge funds and private equity funds required to reduce investments to 3% or </a:t>
            </a:r>
            <a:r>
              <a:rPr lang="en-GB" dirty="0" smtClean="0">
                <a:latin typeface="Times New Roman" panose="02020603050405020304" pitchFamily="18" charset="0"/>
                <a:cs typeface="Times New Roman" panose="02020603050405020304" pitchFamily="18" charset="0"/>
              </a:rPr>
              <a:t>less</a:t>
            </a: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2016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Liquidity Ratios Under Basel III</a:t>
            </a:r>
            <a:endParaRPr lang="en-US" b="1"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b="1" dirty="0">
                <a:latin typeface="Times"/>
                <a:cs typeface="Times"/>
              </a:rPr>
              <a:t>Basel III</a:t>
            </a:r>
            <a:r>
              <a:rPr lang="en-US" dirty="0">
                <a:latin typeface="Times"/>
                <a:cs typeface="Times"/>
              </a:rPr>
              <a:t>, which is subject to implementation by national regulators, requires banks and bank holding companies to measure their liquidity against two specific liquidity tests</a:t>
            </a:r>
          </a:p>
          <a:p>
            <a:pPr lvl="0" fontAlgn="base"/>
            <a:r>
              <a:rPr lang="en-US" dirty="0">
                <a:latin typeface="Times"/>
                <a:cs typeface="Times"/>
              </a:rPr>
              <a:t>liquidity coverage ratio (LCR)</a:t>
            </a:r>
          </a:p>
          <a:p>
            <a:pPr lvl="0" fontAlgn="base"/>
            <a:r>
              <a:rPr lang="en-US" dirty="0">
                <a:latin typeface="Times"/>
                <a:cs typeface="Times"/>
              </a:rPr>
              <a:t>the net stable funding ratio (NSFR)</a:t>
            </a:r>
          </a:p>
          <a:p>
            <a:pPr marL="0" indent="0">
              <a:buNone/>
            </a:pPr>
            <a:r>
              <a:rPr lang="en-US" dirty="0">
                <a:latin typeface="Times"/>
                <a:cs typeface="Times"/>
              </a:rPr>
              <a:t>These requirements may incentivize banking entities to increase their holdings of securities that qualify as high-quality liquid assets and increase the use of long-term debt as a funding source.</a:t>
            </a:r>
          </a:p>
          <a:p>
            <a:endParaRPr lang="en-US" dirty="0"/>
          </a:p>
        </p:txBody>
      </p:sp>
    </p:spTree>
    <p:extLst>
      <p:ext uri="{BB962C8B-B14F-4D97-AF65-F5344CB8AC3E}">
        <p14:creationId xmlns:p14="http://schemas.microsoft.com/office/powerpoint/2010/main" xmlns="" val="2745462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Liquidity Ratios Under Basel III</a:t>
            </a:r>
            <a:endParaRPr lang="en-US" dirty="0"/>
          </a:p>
        </p:txBody>
      </p:sp>
      <p:sp>
        <p:nvSpPr>
          <p:cNvPr id="3" name="Content Placeholder 2"/>
          <p:cNvSpPr>
            <a:spLocks noGrp="1"/>
          </p:cNvSpPr>
          <p:nvPr>
            <p:ph idx="1"/>
          </p:nvPr>
        </p:nvSpPr>
        <p:spPr/>
        <p:txBody>
          <a:bodyPr/>
          <a:lstStyle/>
          <a:p>
            <a:r>
              <a:rPr lang="en-US" dirty="0">
                <a:latin typeface="Times"/>
                <a:cs typeface="Times"/>
              </a:rPr>
              <a:t>During 2014, the U.S. federal bank regulatory agencies approved final rules implementing the LCR for Advanced approach banking organizations</a:t>
            </a:r>
          </a:p>
          <a:p>
            <a:r>
              <a:rPr lang="en-US" dirty="0">
                <a:latin typeface="Times"/>
                <a:cs typeface="Times"/>
              </a:rPr>
              <a:t>the LCR became effective in the United States on January 1, 2015, with a phase-in period whereby firms must meet an 80% minimum ratio in 2015, which will increase 10% </a:t>
            </a:r>
            <a:r>
              <a:rPr lang="en-US" dirty="0" smtClean="0">
                <a:latin typeface="Times"/>
                <a:cs typeface="Times"/>
              </a:rPr>
              <a:t>per year </a:t>
            </a:r>
            <a:r>
              <a:rPr lang="en-US" dirty="0">
                <a:latin typeface="Times"/>
                <a:cs typeface="Times"/>
              </a:rPr>
              <a:t>until 2017</a:t>
            </a:r>
          </a:p>
          <a:p>
            <a:endParaRPr lang="en-US" dirty="0"/>
          </a:p>
        </p:txBody>
      </p:sp>
    </p:spTree>
    <p:extLst>
      <p:ext uri="{BB962C8B-B14F-4D97-AF65-F5344CB8AC3E}">
        <p14:creationId xmlns:p14="http://schemas.microsoft.com/office/powerpoint/2010/main" xmlns="" val="157665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anose="02020603050405020304" pitchFamily="18" charset="0"/>
                <a:cs typeface="Times New Roman" panose="02020603050405020304" pitchFamily="18" charset="0"/>
              </a:rPr>
              <a:t>Definition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143001"/>
            <a:ext cx="7620000" cy="2284562"/>
          </a:xfrm>
        </p:spPr>
        <p:txBody>
          <a:bodyPr>
            <a:normAutofit/>
          </a:bodyPr>
          <a:lstStyle/>
          <a:p>
            <a:r>
              <a:rPr lang="en-CA" sz="1800" dirty="0">
                <a:solidFill>
                  <a:schemeClr val="tx1">
                    <a:lumMod val="65000"/>
                    <a:lumOff val="35000"/>
                  </a:schemeClr>
                </a:solidFill>
                <a:latin typeface="Times New Roman" panose="02020603050405020304" pitchFamily="18" charset="0"/>
                <a:cs typeface="Times New Roman" panose="02020603050405020304" pitchFamily="18" charset="0"/>
              </a:rPr>
              <a:t>Leading global investment banking </a:t>
            </a:r>
            <a:r>
              <a:rPr lang="en-CA" sz="1800" dirty="0" smtClean="0">
                <a:solidFill>
                  <a:schemeClr val="tx1">
                    <a:lumMod val="65000"/>
                    <a:lumOff val="35000"/>
                  </a:schemeClr>
                </a:solidFill>
                <a:latin typeface="Times New Roman" panose="02020603050405020304" pitchFamily="18" charset="0"/>
                <a:cs typeface="Times New Roman" panose="02020603050405020304" pitchFamily="18" charset="0"/>
              </a:rPr>
              <a:t>securities and </a:t>
            </a:r>
            <a:r>
              <a:rPr lang="en-CA" sz="1800" dirty="0">
                <a:solidFill>
                  <a:schemeClr val="tx1">
                    <a:lumMod val="65000"/>
                    <a:lumOff val="35000"/>
                  </a:schemeClr>
                </a:solidFill>
                <a:latin typeface="Times New Roman" panose="02020603050405020304" pitchFamily="18" charset="0"/>
                <a:cs typeface="Times New Roman" panose="02020603050405020304" pitchFamily="18" charset="0"/>
              </a:rPr>
              <a:t>investment management </a:t>
            </a:r>
            <a:r>
              <a:rPr lang="en-CA" sz="1800" dirty="0" smtClean="0">
                <a:solidFill>
                  <a:schemeClr val="tx1">
                    <a:lumMod val="65000"/>
                    <a:lumOff val="35000"/>
                  </a:schemeClr>
                </a:solidFill>
                <a:latin typeface="Times New Roman" panose="02020603050405020304" pitchFamily="18" charset="0"/>
                <a:cs typeface="Times New Roman" panose="02020603050405020304" pitchFamily="18" charset="0"/>
              </a:rPr>
              <a:t>firm</a:t>
            </a:r>
            <a:endParaRPr lang="en-CA" sz="18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CA" sz="1800" dirty="0">
                <a:solidFill>
                  <a:schemeClr val="tx1">
                    <a:lumMod val="65000"/>
                    <a:lumOff val="35000"/>
                  </a:schemeClr>
                </a:solidFill>
                <a:latin typeface="Times New Roman" panose="02020603050405020304" pitchFamily="18" charset="0"/>
                <a:cs typeface="Times New Roman" panose="02020603050405020304" pitchFamily="18" charset="0"/>
              </a:rPr>
              <a:t>Provides a wide range of financial </a:t>
            </a:r>
            <a:r>
              <a:rPr lang="en-CA" sz="1800" dirty="0" smtClean="0">
                <a:solidFill>
                  <a:schemeClr val="tx1">
                    <a:lumMod val="65000"/>
                    <a:lumOff val="35000"/>
                  </a:schemeClr>
                </a:solidFill>
                <a:latin typeface="Times New Roman" panose="02020603050405020304" pitchFamily="18" charset="0"/>
                <a:cs typeface="Times New Roman" panose="02020603050405020304" pitchFamily="18" charset="0"/>
              </a:rPr>
              <a:t>services</a:t>
            </a:r>
            <a:endParaRPr lang="en-CA" sz="18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CA" sz="1800" dirty="0">
                <a:solidFill>
                  <a:schemeClr val="tx1">
                    <a:lumMod val="65000"/>
                    <a:lumOff val="35000"/>
                  </a:schemeClr>
                </a:solidFill>
                <a:latin typeface="Times New Roman" panose="02020603050405020304" pitchFamily="18" charset="0"/>
                <a:cs typeface="Times New Roman" panose="02020603050405020304" pitchFamily="18" charset="0"/>
              </a:rPr>
              <a:t>As of December 2014,had offices in over </a:t>
            </a:r>
            <a:r>
              <a:rPr lang="en-CA" sz="1800" dirty="0" smtClean="0">
                <a:solidFill>
                  <a:schemeClr val="tx1">
                    <a:lumMod val="65000"/>
                    <a:lumOff val="35000"/>
                  </a:schemeClr>
                </a:solidFill>
                <a:latin typeface="Times New Roman" panose="02020603050405020304" pitchFamily="18" charset="0"/>
                <a:cs typeface="Times New Roman" panose="02020603050405020304" pitchFamily="18" charset="0"/>
              </a:rPr>
              <a:t>30 countries</a:t>
            </a:r>
            <a:endParaRPr lang="en-CA" sz="18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CA" sz="1800" dirty="0">
                <a:solidFill>
                  <a:schemeClr val="tx1">
                    <a:lumMod val="65000"/>
                    <a:lumOff val="35000"/>
                  </a:schemeClr>
                </a:solidFill>
                <a:latin typeface="Times New Roman" panose="02020603050405020304" pitchFamily="18" charset="0"/>
                <a:cs typeface="Times New Roman" panose="02020603050405020304" pitchFamily="18" charset="0"/>
              </a:rPr>
              <a:t>49% of their total staff was based outside </a:t>
            </a:r>
            <a:r>
              <a:rPr lang="en-CA" sz="1800" dirty="0" smtClean="0">
                <a:solidFill>
                  <a:schemeClr val="tx1">
                    <a:lumMod val="65000"/>
                    <a:lumOff val="35000"/>
                  </a:schemeClr>
                </a:solidFill>
                <a:latin typeface="Times New Roman" panose="02020603050405020304" pitchFamily="18" charset="0"/>
                <a:cs typeface="Times New Roman" panose="02020603050405020304" pitchFamily="18" charset="0"/>
              </a:rPr>
              <a:t>the Americas</a:t>
            </a:r>
            <a:endParaRPr lang="en-CA" sz="18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CA" sz="1800" dirty="0">
                <a:solidFill>
                  <a:schemeClr val="tx1">
                    <a:lumMod val="65000"/>
                    <a:lumOff val="35000"/>
                  </a:schemeClr>
                </a:solidFill>
                <a:latin typeface="Times New Roman" panose="02020603050405020304" pitchFamily="18" charset="0"/>
                <a:cs typeface="Times New Roman" panose="02020603050405020304" pitchFamily="18" charset="0"/>
              </a:rPr>
              <a:t>42% of their net revenues outside </a:t>
            </a:r>
            <a:r>
              <a:rPr lang="en-CA" sz="1800" dirty="0" smtClean="0">
                <a:solidFill>
                  <a:schemeClr val="tx1">
                    <a:lumMod val="65000"/>
                    <a:lumOff val="35000"/>
                  </a:schemeClr>
                </a:solidFill>
                <a:latin typeface="Times New Roman" panose="02020603050405020304" pitchFamily="18" charset="0"/>
                <a:cs typeface="Times New Roman" panose="02020603050405020304" pitchFamily="18" charset="0"/>
              </a:rPr>
              <a:t>the Americas.</a:t>
            </a:r>
          </a:p>
          <a:p>
            <a:pPr marL="0" indent="0">
              <a:buNone/>
            </a:pPr>
            <a:endParaRPr lang="en-CA" sz="18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0" indent="0">
              <a:buNone/>
            </a:pPr>
            <a:endParaRPr lang="en-US" sz="18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8558760" y="6324600"/>
            <a:ext cx="356640" cy="356640"/>
            <a:chOff x="8136431" y="5022563"/>
            <a:chExt cx="356640" cy="356640"/>
          </a:xfrm>
        </p:grpSpPr>
        <p:sp>
          <p:nvSpPr>
            <p:cNvPr id="5" name="Oval 4">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6" name="Isosceles Triangle 5">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3427562"/>
            <a:ext cx="4968552" cy="3399922"/>
          </a:xfrm>
          <a:prstGeom prst="rect">
            <a:avLst/>
          </a:prstGeom>
        </p:spPr>
      </p:pic>
    </p:spTree>
    <p:extLst>
      <p:ext uri="{BB962C8B-B14F-4D97-AF65-F5344CB8AC3E}">
        <p14:creationId xmlns:p14="http://schemas.microsoft.com/office/powerpoint/2010/main" xmlns="" val="2199597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Liquidity Ratios Under Basel III</a:t>
            </a:r>
            <a:endParaRPr lang="en-US" dirty="0"/>
          </a:p>
        </p:txBody>
      </p:sp>
      <p:sp>
        <p:nvSpPr>
          <p:cNvPr id="3" name="Content Placeholder 2"/>
          <p:cNvSpPr>
            <a:spLocks noGrp="1"/>
          </p:cNvSpPr>
          <p:nvPr>
            <p:ph idx="1"/>
          </p:nvPr>
        </p:nvSpPr>
        <p:spPr/>
        <p:txBody>
          <a:bodyPr/>
          <a:lstStyle/>
          <a:p>
            <a:r>
              <a:rPr lang="en-US" dirty="0">
                <a:latin typeface="Times New Roman"/>
                <a:cs typeface="Times New Roman"/>
              </a:rPr>
              <a:t>During 2014, the Basel Committee issued its final framework for calculation of the NSFR. Under the Basel Committee framework, the NSFR will be effective on January 1, 2018. The U.S. federal bank regulatory agencies have not yet proposed rules implementing the NSFR for U.S. banking organizations</a:t>
            </a:r>
          </a:p>
          <a:p>
            <a:endParaRPr lang="en-US" dirty="0"/>
          </a:p>
        </p:txBody>
      </p:sp>
    </p:spTree>
    <p:extLst>
      <p:ext uri="{BB962C8B-B14F-4D97-AF65-F5344CB8AC3E}">
        <p14:creationId xmlns:p14="http://schemas.microsoft.com/office/powerpoint/2010/main" xmlns="" val="1285557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a:cs typeface="Times"/>
              </a:rPr>
              <a:t>Fully Phased-in Capital Ratios</a:t>
            </a:r>
            <a:r>
              <a:rPr lang="en-US" dirty="0">
                <a:latin typeface="Times"/>
                <a:cs typeface="Times"/>
              </a:rPr>
              <a:t/>
            </a:r>
            <a:br>
              <a:rPr lang="en-US" dirty="0">
                <a:latin typeface="Times"/>
                <a:cs typeface="Times"/>
              </a:rPr>
            </a:br>
            <a:endParaRPr lang="en-US" dirty="0">
              <a:latin typeface="Times"/>
              <a:cs typeface="Times"/>
            </a:endParaRPr>
          </a:p>
        </p:txBody>
      </p:sp>
      <p:sp>
        <p:nvSpPr>
          <p:cNvPr id="3" name="Content Placeholder 2"/>
          <p:cNvSpPr>
            <a:spLocks noGrp="1"/>
          </p:cNvSpPr>
          <p:nvPr>
            <p:ph idx="1"/>
          </p:nvPr>
        </p:nvSpPr>
        <p:spPr>
          <a:xfrm>
            <a:off x="609599" y="1844825"/>
            <a:ext cx="6347714" cy="3960440"/>
          </a:xfrm>
        </p:spPr>
        <p:txBody>
          <a:bodyPr/>
          <a:lstStyle/>
          <a:p>
            <a:pPr marL="0" indent="0">
              <a:buNone/>
            </a:pPr>
            <a:r>
              <a:rPr lang="en-US" dirty="0">
                <a:latin typeface="Times"/>
                <a:cs typeface="Times"/>
              </a:rPr>
              <a:t>The table below presents the estimated ratio of CET1 to RWAs calculated under the Basel III Advanced Rules and the Standardized Capital Rules on a fully phased-in basis.</a:t>
            </a:r>
          </a:p>
          <a:p>
            <a:pPr marL="0" indent="0">
              <a:buNone/>
            </a:pPr>
            <a:endParaRPr lang="en-US" dirty="0"/>
          </a:p>
        </p:txBody>
      </p:sp>
      <p:pic>
        <p:nvPicPr>
          <p:cNvPr id="4" name="Picture 3" descr="Screen Shot 2015-07-09 at 12.06.15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4234" y="2924944"/>
            <a:ext cx="6224030" cy="3240360"/>
          </a:xfrm>
          <a:prstGeom prst="rect">
            <a:avLst/>
          </a:prstGeom>
        </p:spPr>
      </p:pic>
    </p:spTree>
    <p:extLst>
      <p:ext uri="{BB962C8B-B14F-4D97-AF65-F5344CB8AC3E}">
        <p14:creationId xmlns:p14="http://schemas.microsoft.com/office/powerpoint/2010/main" xmlns="" val="2854461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Payment of dividends and stock repurchases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dirty="0" smtClean="0">
              <a:latin typeface="Times New Roman" panose="02020603050405020304" pitchFamily="18" charset="0"/>
              <a:cs typeface="Times New Roman" panose="02020603050405020304" pitchFamily="18" charset="0"/>
            </a:endParaRP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dirty="0">
              <a:latin typeface="Times New Roman" panose="02020603050405020304" pitchFamily="18" charset="0"/>
              <a:cs typeface="Times New Roman" panose="02020603050405020304" pitchFamily="18" charset="0"/>
            </a:endParaRP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latin typeface="Times New Roman" panose="02020603050405020304" pitchFamily="18" charset="0"/>
                <a:cs typeface="Times New Roman" panose="02020603050405020304" pitchFamily="18" charset="0"/>
              </a:rPr>
              <a:t>Subject </a:t>
            </a:r>
            <a:r>
              <a:rPr lang="en-GB" dirty="0">
                <a:latin typeface="Times New Roman" panose="02020603050405020304" pitchFamily="18" charset="0"/>
                <a:cs typeface="Times New Roman" panose="02020603050405020304" pitchFamily="18" charset="0"/>
              </a:rPr>
              <a:t>to the oversight of the fed board based on capital plans and stress tests to judge the capital planning processes</a:t>
            </a: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a:latin typeface="Times New Roman" panose="02020603050405020304" pitchFamily="18" charset="0"/>
                <a:cs typeface="Times New Roman" panose="02020603050405020304" pitchFamily="18" charset="0"/>
              </a:rPr>
              <a:t>GS not object to its capital actions through the first quarter of 2013</a:t>
            </a:r>
          </a:p>
        </p:txBody>
      </p:sp>
    </p:spTree>
    <p:extLst>
      <p:ext uri="{BB962C8B-B14F-4D97-AF65-F5344CB8AC3E}">
        <p14:creationId xmlns:p14="http://schemas.microsoft.com/office/powerpoint/2010/main" xmlns="" val="1430579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atin typeface="Times New Roman" panose="02020603050405020304" pitchFamily="18" charset="0"/>
                <a:cs typeface="Times New Roman" panose="02020603050405020304" pitchFamily="18" charset="0"/>
              </a:rPr>
              <a:t>Compensation </a:t>
            </a:r>
            <a:r>
              <a:rPr lang="en-CA" b="1" dirty="0" smtClean="0">
                <a:latin typeface="Times New Roman" panose="02020603050405020304" pitchFamily="18" charset="0"/>
                <a:cs typeface="Times New Roman" panose="02020603050405020304" pitchFamily="18" charset="0"/>
              </a:rPr>
              <a:t>Practices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CA" dirty="0" smtClean="0">
                <a:latin typeface="Times New Roman" panose="02020603050405020304" pitchFamily="18" charset="0"/>
                <a:cs typeface="Times New Roman" panose="02020603050405020304" pitchFamily="18" charset="0"/>
              </a:rPr>
              <a:t>Oversight </a:t>
            </a:r>
            <a:r>
              <a:rPr lang="en-CA" dirty="0">
                <a:latin typeface="Times New Roman" panose="02020603050405020304" pitchFamily="18" charset="0"/>
                <a:cs typeface="Times New Roman" panose="02020603050405020304" pitchFamily="18" charset="0"/>
              </a:rPr>
              <a:t>by the fed board</a:t>
            </a:r>
          </a:p>
          <a:p>
            <a:r>
              <a:rPr lang="en-CA" dirty="0" smtClean="0">
                <a:latin typeface="Times New Roman" panose="02020603050405020304" pitchFamily="18" charset="0"/>
                <a:cs typeface="Times New Roman" panose="02020603050405020304" pitchFamily="18" charset="0"/>
              </a:rPr>
              <a:t>Risk </a:t>
            </a:r>
            <a:r>
              <a:rPr lang="en-CA" dirty="0">
                <a:latin typeface="Times New Roman" panose="02020603050405020304" pitchFamily="18" charset="0"/>
                <a:cs typeface="Times New Roman" panose="02020603050405020304" pitchFamily="18" charset="0"/>
              </a:rPr>
              <a:t>must be taken in account</a:t>
            </a:r>
          </a:p>
          <a:p>
            <a:r>
              <a:rPr lang="en-CA" dirty="0" smtClean="0">
                <a:latin typeface="Times New Roman" panose="02020603050405020304" pitchFamily="18" charset="0"/>
                <a:cs typeface="Times New Roman" panose="02020603050405020304" pitchFamily="18" charset="0"/>
              </a:rPr>
              <a:t>Incentives </a:t>
            </a:r>
            <a:r>
              <a:rPr lang="en-CA" dirty="0">
                <a:latin typeface="Times New Roman" panose="02020603050405020304" pitchFamily="18" charset="0"/>
                <a:cs typeface="Times New Roman" panose="02020603050405020304" pitchFamily="18" charset="0"/>
              </a:rPr>
              <a:t>that balance risk and financial results</a:t>
            </a:r>
          </a:p>
          <a:p>
            <a:r>
              <a:rPr lang="en-CA" dirty="0" smtClean="0">
                <a:latin typeface="Times New Roman" panose="02020603050405020304" pitchFamily="18" charset="0"/>
                <a:cs typeface="Times New Roman" panose="02020603050405020304" pitchFamily="18" charset="0"/>
              </a:rPr>
              <a:t>Review </a:t>
            </a:r>
            <a:r>
              <a:rPr lang="en-CA" dirty="0">
                <a:latin typeface="Times New Roman" panose="02020603050405020304" pitchFamily="18" charset="0"/>
                <a:cs typeface="Times New Roman" panose="02020603050405020304" pitchFamily="18" charset="0"/>
              </a:rPr>
              <a:t>of the incentive compensation policies</a:t>
            </a:r>
          </a:p>
          <a:p>
            <a:r>
              <a:rPr lang="en-CA" dirty="0" smtClean="0">
                <a:latin typeface="Times New Roman" panose="02020603050405020304" pitchFamily="18" charset="0"/>
                <a:cs typeface="Times New Roman" panose="02020603050405020304" pitchFamily="18" charset="0"/>
              </a:rPr>
              <a:t>Enforcement </a:t>
            </a:r>
            <a:r>
              <a:rPr lang="en-CA" dirty="0">
                <a:latin typeface="Times New Roman" panose="02020603050405020304" pitchFamily="18" charset="0"/>
                <a:cs typeface="Times New Roman" panose="02020603050405020304" pitchFamily="18" charset="0"/>
              </a:rPr>
              <a:t>actions taken against the risk of the organization's safety caused by related risk management</a:t>
            </a:r>
          </a:p>
          <a:p>
            <a:r>
              <a:rPr lang="en-CA" dirty="0" smtClean="0">
                <a:latin typeface="Times New Roman" panose="02020603050405020304" pitchFamily="18" charset="0"/>
                <a:cs typeface="Times New Roman" panose="02020603050405020304" pitchFamily="18" charset="0"/>
              </a:rPr>
              <a:t>If </a:t>
            </a:r>
            <a:r>
              <a:rPr lang="en-CA" dirty="0">
                <a:latin typeface="Times New Roman" panose="02020603050405020304" pitchFamily="18" charset="0"/>
                <a:cs typeface="Times New Roman" panose="02020603050405020304" pitchFamily="18" charset="0"/>
              </a:rPr>
              <a:t>the regulations are adopted the flexibility will be restricted </a:t>
            </a:r>
          </a:p>
          <a:p>
            <a:pPr marL="0" indent="0">
              <a:buNone/>
            </a:pP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51803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Regulation Of GS Bank </a:t>
            </a:r>
            <a:r>
              <a:rPr lang="en-CA" b="1" dirty="0" smtClean="0">
                <a:latin typeface="Times New Roman" panose="02020603050405020304" pitchFamily="18" charset="0"/>
                <a:cs typeface="Times New Roman" panose="02020603050405020304" pitchFamily="18" charset="0"/>
              </a:rPr>
              <a:t>USA</a:t>
            </a: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CA" dirty="0" smtClean="0">
                <a:latin typeface="Times New Roman" panose="02020603050405020304" pitchFamily="18" charset="0"/>
                <a:cs typeface="Times New Roman" panose="02020603050405020304" pitchFamily="18" charset="0"/>
              </a:rPr>
              <a:t>Undertake </a:t>
            </a:r>
            <a:r>
              <a:rPr lang="en-CA" dirty="0">
                <a:latin typeface="Times New Roman" panose="02020603050405020304" pitchFamily="18" charset="0"/>
                <a:cs typeface="Times New Roman" panose="02020603050405020304" pitchFamily="18" charset="0"/>
              </a:rPr>
              <a:t>stress test is required, according to Dodd-frank act and submit them to the fed board</a:t>
            </a:r>
          </a:p>
          <a:p>
            <a:r>
              <a:rPr lang="en-CA" dirty="0" smtClean="0">
                <a:latin typeface="Times New Roman" panose="02020603050405020304" pitchFamily="18" charset="0"/>
                <a:cs typeface="Times New Roman" panose="02020603050405020304" pitchFamily="18" charset="0"/>
              </a:rPr>
              <a:t>“</a:t>
            </a:r>
            <a:r>
              <a:rPr lang="en-CA" dirty="0">
                <a:latin typeface="Times New Roman" panose="02020603050405020304" pitchFamily="18" charset="0"/>
                <a:cs typeface="Times New Roman" panose="02020603050405020304" pitchFamily="18" charset="0"/>
              </a:rPr>
              <a:t>Derivative push-out” will prevent GS from conducting certain swaps-related activities</a:t>
            </a:r>
          </a:p>
          <a:p>
            <a:r>
              <a:rPr lang="en-CA" dirty="0" smtClean="0">
                <a:latin typeface="Times New Roman" panose="02020603050405020304" pitchFamily="18" charset="0"/>
                <a:cs typeface="Times New Roman" panose="02020603050405020304" pitchFamily="18" charset="0"/>
              </a:rPr>
              <a:t>Transactions </a:t>
            </a:r>
            <a:r>
              <a:rPr lang="en-CA" dirty="0">
                <a:latin typeface="Times New Roman" panose="02020603050405020304" pitchFamily="18" charset="0"/>
                <a:cs typeface="Times New Roman" panose="02020603050405020304" pitchFamily="18" charset="0"/>
              </a:rPr>
              <a:t>between GS bank USA and its subsidiaries are regulated by the fed </a:t>
            </a:r>
            <a:r>
              <a:rPr lang="en-CA" dirty="0" smtClean="0">
                <a:latin typeface="Times New Roman" panose="02020603050405020304" pitchFamily="18" charset="0"/>
                <a:cs typeface="Times New Roman" panose="02020603050405020304" pitchFamily="18" charset="0"/>
              </a:rPr>
              <a:t>board.</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33262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Prompt Corrective Actions and Capital Ratios </a:t>
            </a: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CA" sz="2400" b="1" dirty="0">
                <a:latin typeface="Times New Roman" panose="02020603050405020304" pitchFamily="18" charset="0"/>
                <a:cs typeface="Times New Roman" panose="02020603050405020304" pitchFamily="18" charset="0"/>
              </a:rPr>
              <a:t>The US Federal Deposit Insurance Corporation Improvement Act of 1991 (FDCIA) establishes 5 capital categories</a:t>
            </a:r>
            <a:r>
              <a:rPr lang="en-CA" sz="2400" b="1" dirty="0" smtClean="0">
                <a:latin typeface="Times New Roman" panose="02020603050405020304" pitchFamily="18" charset="0"/>
                <a:cs typeface="Times New Roman" panose="02020603050405020304" pitchFamily="18" charset="0"/>
              </a:rPr>
              <a:t>:</a:t>
            </a:r>
          </a:p>
          <a:p>
            <a:pPr marL="0" indent="0">
              <a:buNone/>
            </a:pPr>
            <a:endParaRPr lang="en-CA" dirty="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Well-capitalized </a:t>
            </a:r>
            <a:r>
              <a:rPr lang="en-CA" dirty="0">
                <a:latin typeface="Times New Roman" panose="02020603050405020304" pitchFamily="18" charset="0"/>
                <a:cs typeface="Times New Roman" panose="02020603050405020304" pitchFamily="18" charset="0"/>
              </a:rPr>
              <a:t>depositary institution: if it has a tier 1 capital ratio of at least 6%, a total capital ratio of at least 10% and a tier 1 leverage ratio of at least 5%</a:t>
            </a:r>
          </a:p>
          <a:p>
            <a:r>
              <a:rPr lang="en-CA" dirty="0" smtClean="0">
                <a:latin typeface="Times New Roman" panose="02020603050405020304" pitchFamily="18" charset="0"/>
                <a:cs typeface="Times New Roman" panose="02020603050405020304" pitchFamily="18" charset="0"/>
              </a:rPr>
              <a:t>Adequately </a:t>
            </a:r>
            <a:r>
              <a:rPr lang="en-CA" dirty="0">
                <a:latin typeface="Times New Roman" panose="02020603050405020304" pitchFamily="18" charset="0"/>
                <a:cs typeface="Times New Roman" panose="02020603050405020304" pitchFamily="18" charset="0"/>
              </a:rPr>
              <a:t>capitalized</a:t>
            </a:r>
          </a:p>
          <a:p>
            <a:r>
              <a:rPr lang="en-CA" dirty="0" smtClean="0">
                <a:latin typeface="Times New Roman" panose="02020603050405020304" pitchFamily="18" charset="0"/>
                <a:cs typeface="Times New Roman" panose="02020603050405020304" pitchFamily="18" charset="0"/>
              </a:rPr>
              <a:t>Undercapitalized</a:t>
            </a:r>
            <a:endParaRPr lang="en-CA" dirty="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Significantly </a:t>
            </a:r>
            <a:r>
              <a:rPr lang="en-CA" dirty="0">
                <a:latin typeface="Times New Roman" panose="02020603050405020304" pitchFamily="18" charset="0"/>
                <a:cs typeface="Times New Roman" panose="02020603050405020304" pitchFamily="18" charset="0"/>
              </a:rPr>
              <a:t>undercapitalized</a:t>
            </a:r>
          </a:p>
          <a:p>
            <a:r>
              <a:rPr lang="en-CA" dirty="0" smtClean="0">
                <a:latin typeface="Times New Roman" panose="02020603050405020304" pitchFamily="18" charset="0"/>
                <a:cs typeface="Times New Roman" panose="02020603050405020304" pitchFamily="18" charset="0"/>
              </a:rPr>
              <a:t>Critically </a:t>
            </a:r>
            <a:r>
              <a:rPr lang="en-CA" dirty="0">
                <a:latin typeface="Times New Roman" panose="02020603050405020304" pitchFamily="18" charset="0"/>
                <a:cs typeface="Times New Roman" panose="02020603050405020304" pitchFamily="18" charset="0"/>
              </a:rPr>
              <a:t>undercapitalized </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3750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smtClean="0">
                <a:latin typeface="Times New Roman" panose="02020603050405020304" pitchFamily="18" charset="0"/>
                <a:cs typeface="Times New Roman" panose="02020603050405020304" pitchFamily="18" charset="0"/>
              </a:rPr>
              <a:t>Insolvency Of An Insured Depository Institution </a:t>
            </a:r>
            <a:br>
              <a:rPr lang="en-CA" b="1" dirty="0" smtClean="0">
                <a:latin typeface="Times New Roman" panose="02020603050405020304" pitchFamily="18" charset="0"/>
                <a:cs typeface="Times New Roman" panose="02020603050405020304" pitchFamily="18" charset="0"/>
              </a:rPr>
            </a:br>
            <a:r>
              <a:rPr lang="en-CA" b="1" dirty="0" smtClean="0">
                <a:latin typeface="Times New Roman" panose="02020603050405020304" pitchFamily="18" charset="0"/>
                <a:cs typeface="Times New Roman" panose="02020603050405020304" pitchFamily="18" charset="0"/>
              </a:rPr>
              <a:t/>
            </a:r>
            <a:br>
              <a:rPr lang="en-CA" b="1" dirty="0" smtClean="0">
                <a:latin typeface="Times New Roman" panose="02020603050405020304" pitchFamily="18" charset="0"/>
                <a:cs typeface="Times New Roman" panose="02020603050405020304" pitchFamily="18" charset="0"/>
              </a:rPr>
            </a:b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CA" dirty="0" smtClean="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Transfer </a:t>
            </a:r>
            <a:r>
              <a:rPr lang="en-CA" dirty="0">
                <a:latin typeface="Times New Roman" panose="02020603050405020304" pitchFamily="18" charset="0"/>
                <a:cs typeface="Times New Roman" panose="02020603050405020304" pitchFamily="18" charset="0"/>
              </a:rPr>
              <a:t>the depository institution's assets and liabilities to a new obligor</a:t>
            </a:r>
          </a:p>
          <a:p>
            <a:r>
              <a:rPr lang="en-CA" dirty="0" smtClean="0">
                <a:latin typeface="Times New Roman" panose="02020603050405020304" pitchFamily="18" charset="0"/>
                <a:cs typeface="Times New Roman" panose="02020603050405020304" pitchFamily="18" charset="0"/>
              </a:rPr>
              <a:t>Enforce </a:t>
            </a:r>
            <a:r>
              <a:rPr lang="en-CA" dirty="0">
                <a:latin typeface="Times New Roman" panose="02020603050405020304" pitchFamily="18" charset="0"/>
                <a:cs typeface="Times New Roman" panose="02020603050405020304" pitchFamily="18" charset="0"/>
              </a:rPr>
              <a:t>the terms of the depository institution's contracts</a:t>
            </a:r>
          </a:p>
          <a:p>
            <a:r>
              <a:rPr lang="en-CA" dirty="0" smtClean="0">
                <a:latin typeface="Times New Roman" panose="02020603050405020304" pitchFamily="18" charset="0"/>
                <a:cs typeface="Times New Roman" panose="02020603050405020304" pitchFamily="18" charset="0"/>
              </a:rPr>
              <a:t>Repudiation </a:t>
            </a:r>
            <a:r>
              <a:rPr lang="en-CA" dirty="0">
                <a:latin typeface="Times New Roman" panose="02020603050405020304" pitchFamily="18" charset="0"/>
                <a:cs typeface="Times New Roman" panose="02020603050405020304" pitchFamily="18" charset="0"/>
              </a:rPr>
              <a:t>of any contracts to which the institution is a Party</a:t>
            </a:r>
          </a:p>
          <a:p>
            <a:r>
              <a:rPr lang="en-CA" dirty="0" smtClean="0">
                <a:latin typeface="Times New Roman" panose="02020603050405020304" pitchFamily="18" charset="0"/>
                <a:cs typeface="Times New Roman" panose="02020603050405020304" pitchFamily="18" charset="0"/>
              </a:rPr>
              <a:t>Resolution </a:t>
            </a:r>
            <a:r>
              <a:rPr lang="en-CA" dirty="0">
                <a:latin typeface="Times New Roman" panose="02020603050405020304" pitchFamily="18" charset="0"/>
                <a:cs typeface="Times New Roman" panose="02020603050405020304" pitchFamily="18" charset="0"/>
              </a:rPr>
              <a:t>plan: submitted to the regulators on June 29, 2012, which established GS bank USA is protected from risks </a:t>
            </a:r>
          </a:p>
          <a:p>
            <a:pPr marL="0" indent="0">
              <a:buNone/>
            </a:pP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43697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Broker-Dealer and Securities Regulation </a:t>
            </a:r>
            <a:br>
              <a:rPr lang="en-CA" b="1"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CA" dirty="0" smtClean="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It </a:t>
            </a:r>
            <a:r>
              <a:rPr lang="en-CA" dirty="0">
                <a:latin typeface="Times New Roman" panose="02020603050405020304" pitchFamily="18" charset="0"/>
                <a:cs typeface="Times New Roman" panose="02020603050405020304" pitchFamily="18" charset="0"/>
              </a:rPr>
              <a:t>is required to maintain orderly markets in the securities assigned</a:t>
            </a:r>
          </a:p>
          <a:p>
            <a:r>
              <a:rPr lang="en-CA" dirty="0" smtClean="0">
                <a:latin typeface="Times New Roman" panose="02020603050405020304" pitchFamily="18" charset="0"/>
                <a:cs typeface="Times New Roman" panose="02020603050405020304" pitchFamily="18" charset="0"/>
              </a:rPr>
              <a:t>According </a:t>
            </a:r>
            <a:r>
              <a:rPr lang="en-CA" dirty="0">
                <a:latin typeface="Times New Roman" panose="02020603050405020304" pitchFamily="18" charset="0"/>
                <a:cs typeface="Times New Roman" panose="02020603050405020304" pitchFamily="18" charset="0"/>
              </a:rPr>
              <a:t>to the Dodd-Frank Act, any person who organizes an asset-backed security transaction to retain a portion of any credit risk that the person conveys with a third party </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13960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Swap, Derivatives and Commodities Regulations </a:t>
            </a:r>
            <a:br>
              <a:rPr lang="en-CA" b="1"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9" y="2160590"/>
            <a:ext cx="6347714" cy="4364754"/>
          </a:xfrm>
        </p:spPr>
        <p:txBody>
          <a:bodyPr>
            <a:noAutofit/>
          </a:bodyPr>
          <a:lstStyle/>
          <a:p>
            <a:r>
              <a:rPr lang="en-CA" dirty="0" smtClean="0">
                <a:latin typeface="Times New Roman" panose="02020603050405020304" pitchFamily="18" charset="0"/>
                <a:cs typeface="Times New Roman" panose="02020603050405020304" pitchFamily="18" charset="0"/>
              </a:rPr>
              <a:t>Subject </a:t>
            </a:r>
            <a:r>
              <a:rPr lang="en-CA" dirty="0">
                <a:latin typeface="Times New Roman" panose="02020603050405020304" pitchFamily="18" charset="0"/>
                <a:cs typeface="Times New Roman" panose="02020603050405020304" pitchFamily="18" charset="0"/>
              </a:rPr>
              <a:t>to regulation of us commodity exchange act</a:t>
            </a:r>
          </a:p>
          <a:p>
            <a:r>
              <a:rPr lang="en-CA" dirty="0" smtClean="0">
                <a:latin typeface="Times New Roman" panose="02020603050405020304" pitchFamily="18" charset="0"/>
                <a:cs typeface="Times New Roman" panose="02020603050405020304" pitchFamily="18" charset="0"/>
              </a:rPr>
              <a:t>The </a:t>
            </a:r>
            <a:r>
              <a:rPr lang="en-CA" dirty="0">
                <a:latin typeface="Times New Roman" panose="02020603050405020304" pitchFamily="18" charset="0"/>
                <a:cs typeface="Times New Roman" panose="02020603050405020304" pitchFamily="18" charset="0"/>
              </a:rPr>
              <a:t>Dodd-frank act provides increased regulation, imposing the following requirements:</a:t>
            </a:r>
          </a:p>
          <a:p>
            <a:r>
              <a:rPr lang="en-CA" dirty="0" smtClean="0">
                <a:latin typeface="Times New Roman" panose="02020603050405020304" pitchFamily="18" charset="0"/>
                <a:cs typeface="Times New Roman" panose="02020603050405020304" pitchFamily="18" charset="0"/>
              </a:rPr>
              <a:t>Real </a:t>
            </a:r>
            <a:r>
              <a:rPr lang="en-CA" dirty="0">
                <a:latin typeface="Times New Roman" panose="02020603050405020304" pitchFamily="18" charset="0"/>
                <a:cs typeface="Times New Roman" panose="02020603050405020304" pitchFamily="18" charset="0"/>
              </a:rPr>
              <a:t>time public and regulatory reporting of trade information for swaps Registration of swap dealers</a:t>
            </a:r>
          </a:p>
          <a:p>
            <a:r>
              <a:rPr lang="en-CA" dirty="0" smtClean="0">
                <a:latin typeface="Times New Roman" panose="02020603050405020304" pitchFamily="18" charset="0"/>
                <a:cs typeface="Times New Roman" panose="02020603050405020304" pitchFamily="18" charset="0"/>
              </a:rPr>
              <a:t>Position </a:t>
            </a:r>
            <a:r>
              <a:rPr lang="en-CA" dirty="0">
                <a:latin typeface="Times New Roman" panose="02020603050405020304" pitchFamily="18" charset="0"/>
                <a:cs typeface="Times New Roman" panose="02020603050405020304" pitchFamily="18" charset="0"/>
              </a:rPr>
              <a:t>limits the cap exposure to derivatives on certain physical commodities</a:t>
            </a:r>
          </a:p>
          <a:p>
            <a:r>
              <a:rPr lang="en-CA" dirty="0" smtClean="0">
                <a:latin typeface="Times New Roman" panose="02020603050405020304" pitchFamily="18" charset="0"/>
                <a:cs typeface="Times New Roman" panose="02020603050405020304" pitchFamily="18" charset="0"/>
              </a:rPr>
              <a:t>Mandated </a:t>
            </a:r>
            <a:r>
              <a:rPr lang="en-CA" dirty="0">
                <a:latin typeface="Times New Roman" panose="02020603050405020304" pitchFamily="18" charset="0"/>
                <a:cs typeface="Times New Roman" panose="02020603050405020304" pitchFamily="18" charset="0"/>
              </a:rPr>
              <a:t>clearing through central counterparties for certain swaps</a:t>
            </a:r>
          </a:p>
          <a:p>
            <a:r>
              <a:rPr lang="en-CA" dirty="0" smtClean="0">
                <a:latin typeface="Times New Roman" panose="02020603050405020304" pitchFamily="18" charset="0"/>
                <a:cs typeface="Times New Roman" panose="02020603050405020304" pitchFamily="18" charset="0"/>
              </a:rPr>
              <a:t>New </a:t>
            </a:r>
            <a:r>
              <a:rPr lang="en-CA" dirty="0">
                <a:latin typeface="Times New Roman" panose="02020603050405020304" pitchFamily="18" charset="0"/>
                <a:cs typeface="Times New Roman" panose="02020603050405020304" pitchFamily="18" charset="0"/>
              </a:rPr>
              <a:t>business conduct standards for swap dealers</a:t>
            </a:r>
          </a:p>
          <a:p>
            <a:r>
              <a:rPr lang="en-CA" dirty="0" smtClean="0">
                <a:latin typeface="Times New Roman" panose="02020603050405020304" pitchFamily="18" charset="0"/>
                <a:cs typeface="Times New Roman" panose="02020603050405020304" pitchFamily="18" charset="0"/>
              </a:rPr>
              <a:t>Margin </a:t>
            </a:r>
            <a:r>
              <a:rPr lang="en-CA" dirty="0">
                <a:latin typeface="Times New Roman" panose="02020603050405020304" pitchFamily="18" charset="0"/>
                <a:cs typeface="Times New Roman" panose="02020603050405020304" pitchFamily="18" charset="0"/>
              </a:rPr>
              <a:t>requirements for trades that are not cleared</a:t>
            </a:r>
          </a:p>
          <a:p>
            <a:r>
              <a:rPr lang="en-CA" dirty="0" smtClean="0">
                <a:latin typeface="Times New Roman" panose="02020603050405020304" pitchFamily="18" charset="0"/>
                <a:cs typeface="Times New Roman" panose="02020603050405020304" pitchFamily="18" charset="0"/>
              </a:rPr>
              <a:t>Entity </a:t>
            </a:r>
            <a:r>
              <a:rPr lang="en-CA" dirty="0">
                <a:latin typeface="Times New Roman" panose="02020603050405020304" pitchFamily="18" charset="0"/>
                <a:cs typeface="Times New Roman" panose="02020603050405020304" pitchFamily="18" charset="0"/>
              </a:rPr>
              <a:t>level capital requirements for swap dealers </a:t>
            </a:r>
          </a:p>
          <a:p>
            <a:pPr marL="0" indent="0">
              <a:buNone/>
            </a:pP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99748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Other Regulations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CA" dirty="0">
                <a:latin typeface="Times New Roman" panose="02020603050405020304" pitchFamily="18" charset="0"/>
                <a:cs typeface="Times New Roman" panose="02020603050405020304" pitchFamily="18" charset="0"/>
              </a:rPr>
              <a:t>Some examples...</a:t>
            </a:r>
          </a:p>
          <a:p>
            <a:r>
              <a:rPr lang="en-CA" b="1" dirty="0" smtClean="0">
                <a:latin typeface="Times New Roman" panose="02020603050405020304" pitchFamily="18" charset="0"/>
                <a:cs typeface="Times New Roman" panose="02020603050405020304" pitchFamily="18" charset="0"/>
              </a:rPr>
              <a:t>Insurance </a:t>
            </a:r>
            <a:r>
              <a:rPr lang="en-CA" b="1" dirty="0">
                <a:latin typeface="Times New Roman" panose="02020603050405020304" pitchFamily="18" charset="0"/>
                <a:cs typeface="Times New Roman" panose="02020603050405020304" pitchFamily="18" charset="0"/>
              </a:rPr>
              <a:t>subsidiaries</a:t>
            </a:r>
            <a:r>
              <a:rPr lang="en-CA" dirty="0">
                <a:latin typeface="Times New Roman" panose="02020603050405020304" pitchFamily="18" charset="0"/>
                <a:cs typeface="Times New Roman" panose="02020603050405020304" pitchFamily="18" charset="0"/>
              </a:rPr>
              <a:t>: subject to state insurance regulation in the states in which they are domiciled</a:t>
            </a:r>
          </a:p>
          <a:p>
            <a:r>
              <a:rPr lang="en-CA" b="1" dirty="0" smtClean="0">
                <a:latin typeface="Times New Roman" panose="02020603050405020304" pitchFamily="18" charset="0"/>
                <a:cs typeface="Times New Roman" panose="02020603050405020304" pitchFamily="18" charset="0"/>
              </a:rPr>
              <a:t>Investment </a:t>
            </a:r>
            <a:r>
              <a:rPr lang="en-CA" b="1" dirty="0">
                <a:latin typeface="Times New Roman" panose="02020603050405020304" pitchFamily="18" charset="0"/>
                <a:cs typeface="Times New Roman" panose="02020603050405020304" pitchFamily="18" charset="0"/>
              </a:rPr>
              <a:t>management</a:t>
            </a:r>
            <a:r>
              <a:rPr lang="en-CA" dirty="0">
                <a:latin typeface="Times New Roman" panose="02020603050405020304" pitchFamily="18" charset="0"/>
                <a:cs typeface="Times New Roman" panose="02020603050405020304" pitchFamily="18" charset="0"/>
              </a:rPr>
              <a:t>: subject to significant regulation in numerous jurisdictions around the world </a:t>
            </a:r>
          </a:p>
          <a:p>
            <a:pPr marL="0" indent="0">
              <a:buNone/>
            </a:pP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5716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653" y="304800"/>
            <a:ext cx="9156151" cy="5674110"/>
          </a:xfrm>
          <a:prstGeom prst="rect">
            <a:avLst/>
          </a:prstGeom>
        </p:spPr>
      </p:pic>
    </p:spTree>
    <p:extLst>
      <p:ext uri="{BB962C8B-B14F-4D97-AF65-F5344CB8AC3E}">
        <p14:creationId xmlns:p14="http://schemas.microsoft.com/office/powerpoint/2010/main" xmlns="" val="3117355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More on Basel</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CA" dirty="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The </a:t>
            </a:r>
            <a:r>
              <a:rPr lang="en-CA" b="1" dirty="0">
                <a:latin typeface="Times New Roman" panose="02020603050405020304" pitchFamily="18" charset="0"/>
                <a:cs typeface="Times New Roman" panose="02020603050405020304" pitchFamily="18" charset="0"/>
              </a:rPr>
              <a:t>Basel Committee on Banking Supervision, </a:t>
            </a:r>
            <a:r>
              <a:rPr lang="en-CA" dirty="0">
                <a:latin typeface="Times New Roman" panose="02020603050405020304" pitchFamily="18" charset="0"/>
                <a:cs typeface="Times New Roman" panose="02020603050405020304" pitchFamily="18" charset="0"/>
              </a:rPr>
              <a:t>established at the </a:t>
            </a:r>
            <a:r>
              <a:rPr lang="en-CA" i="1" dirty="0">
                <a:latin typeface="Times New Roman" panose="02020603050405020304" pitchFamily="18" charset="0"/>
                <a:cs typeface="Times New Roman" panose="02020603050405020304" pitchFamily="18" charset="0"/>
              </a:rPr>
              <a:t>Bank for International Settlements,</a:t>
            </a:r>
            <a:r>
              <a:rPr lang="en-CA" dirty="0">
                <a:latin typeface="Times New Roman" panose="02020603050405020304" pitchFamily="18" charset="0"/>
                <a:cs typeface="Times New Roman" panose="02020603050405020304" pitchFamily="18" charset="0"/>
              </a:rPr>
              <a:t> is a forum whose objective is to enhance the understanding of key </a:t>
            </a:r>
            <a:r>
              <a:rPr lang="en-CA" b="1" dirty="0">
                <a:latin typeface="Times New Roman" panose="02020603050405020304" pitchFamily="18" charset="0"/>
                <a:cs typeface="Times New Roman" panose="02020603050405020304" pitchFamily="18" charset="0"/>
              </a:rPr>
              <a:t>supervisory issues</a:t>
            </a:r>
            <a:r>
              <a:rPr lang="en-CA" dirty="0">
                <a:latin typeface="Times New Roman" panose="02020603050405020304" pitchFamily="18" charset="0"/>
                <a:cs typeface="Times New Roman" panose="02020603050405020304" pitchFamily="18" charset="0"/>
              </a:rPr>
              <a:t> and improve the </a:t>
            </a:r>
            <a:r>
              <a:rPr lang="en-CA" b="1" dirty="0">
                <a:latin typeface="Times New Roman" panose="02020603050405020304" pitchFamily="18" charset="0"/>
                <a:cs typeface="Times New Roman" panose="02020603050405020304" pitchFamily="18" charset="0"/>
              </a:rPr>
              <a:t>quality of banking supervision</a:t>
            </a:r>
            <a:r>
              <a:rPr lang="en-CA" dirty="0">
                <a:latin typeface="Times New Roman" panose="02020603050405020304" pitchFamily="18" charset="0"/>
                <a:cs typeface="Times New Roman" panose="02020603050405020304" pitchFamily="18" charset="0"/>
              </a:rPr>
              <a:t> worldwide</a:t>
            </a:r>
          </a:p>
          <a:p>
            <a:pPr marL="0" indent="0">
              <a:buNone/>
            </a:pP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1236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The Basel Capital Accord</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fontAlgn="base"/>
            <a:r>
              <a:rPr lang="en-CA" dirty="0">
                <a:latin typeface="Times New Roman" panose="02020603050405020304" pitchFamily="18" charset="0"/>
                <a:cs typeface="Times New Roman" panose="02020603050405020304" pitchFamily="18" charset="0"/>
              </a:rPr>
              <a:t>The </a:t>
            </a:r>
            <a:r>
              <a:rPr lang="en-CA" b="1" dirty="0">
                <a:latin typeface="Times New Roman" panose="02020603050405020304" pitchFamily="18" charset="0"/>
                <a:cs typeface="Times New Roman" panose="02020603050405020304" pitchFamily="18" charset="0"/>
              </a:rPr>
              <a:t>Basel Capital Accord</a:t>
            </a:r>
            <a:r>
              <a:rPr lang="en-CA" dirty="0">
                <a:latin typeface="Times New Roman" panose="02020603050405020304" pitchFamily="18" charset="0"/>
                <a:cs typeface="Times New Roman" panose="02020603050405020304" pitchFamily="18" charset="0"/>
              </a:rPr>
              <a:t> is a Framework set at the Basel Committee in 1988 and subsequently revised.</a:t>
            </a:r>
          </a:p>
          <a:p>
            <a:pPr fontAlgn="base"/>
            <a:r>
              <a:rPr lang="en-CA" dirty="0">
                <a:latin typeface="Times New Roman" panose="02020603050405020304" pitchFamily="18" charset="0"/>
                <a:cs typeface="Times New Roman" panose="02020603050405020304" pitchFamily="18" charset="0"/>
              </a:rPr>
              <a:t>The primary objectives are to promote the </a:t>
            </a:r>
            <a:r>
              <a:rPr lang="en-CA" b="1" dirty="0">
                <a:latin typeface="Times New Roman" panose="02020603050405020304" pitchFamily="18" charset="0"/>
                <a:cs typeface="Times New Roman" panose="02020603050405020304" pitchFamily="18" charset="0"/>
              </a:rPr>
              <a:t>soundness of the international banking system</a:t>
            </a:r>
            <a:r>
              <a:rPr lang="en-CA" dirty="0">
                <a:latin typeface="Times New Roman" panose="02020603050405020304" pitchFamily="18" charset="0"/>
                <a:cs typeface="Times New Roman" panose="02020603050405020304" pitchFamily="18" charset="0"/>
              </a:rPr>
              <a:t> and to provide an equitable basis for </a:t>
            </a:r>
            <a:r>
              <a:rPr lang="en-CA" b="1" dirty="0">
                <a:latin typeface="Times New Roman" panose="02020603050405020304" pitchFamily="18" charset="0"/>
                <a:cs typeface="Times New Roman" panose="02020603050405020304" pitchFamily="18" charset="0"/>
              </a:rPr>
              <a:t>international cooperation among banks</a:t>
            </a:r>
            <a:endParaRPr lang="en-CA" dirty="0">
              <a:latin typeface="Times New Roman" panose="02020603050405020304" pitchFamily="18" charset="0"/>
              <a:cs typeface="Times New Roman" panose="02020603050405020304" pitchFamily="18" charset="0"/>
            </a:endParaRP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60291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Timeline of the Basel Capital Accord </a:t>
            </a:r>
            <a:br>
              <a:rPr lang="en-CA" b="1"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CA" dirty="0">
                <a:latin typeface="Times New Roman" panose="02020603050405020304" pitchFamily="18" charset="0"/>
                <a:cs typeface="Times New Roman" panose="02020603050405020304" pitchFamily="18" charset="0"/>
              </a:rPr>
              <a:t>1988 Basel I</a:t>
            </a:r>
          </a:p>
          <a:p>
            <a:r>
              <a:rPr lang="en-CA" dirty="0">
                <a:latin typeface="Times New Roman" panose="02020603050405020304" pitchFamily="18" charset="0"/>
                <a:cs typeface="Times New Roman" panose="02020603050405020304" pitchFamily="18" charset="0"/>
              </a:rPr>
              <a:t>Not adapt for big banks in concentrated markets</a:t>
            </a:r>
          </a:p>
          <a:p>
            <a:r>
              <a:rPr lang="en-CA" dirty="0">
                <a:latin typeface="Times New Roman" panose="02020603050405020304" pitchFamily="18" charset="0"/>
                <a:cs typeface="Times New Roman" panose="02020603050405020304" pitchFamily="18" charset="0"/>
              </a:rPr>
              <a:t>Not in line with RM Evolutions</a:t>
            </a:r>
          </a:p>
          <a:p>
            <a:r>
              <a:rPr lang="en-CA" dirty="0">
                <a:latin typeface="Times New Roman" panose="02020603050405020304" pitchFamily="18" charset="0"/>
                <a:cs typeface="Times New Roman" panose="02020603050405020304" pitchFamily="18" charset="0"/>
              </a:rPr>
              <a:t>2003 Basel II</a:t>
            </a:r>
          </a:p>
          <a:p>
            <a:r>
              <a:rPr lang="en-CA" dirty="0">
                <a:latin typeface="Times New Roman" panose="02020603050405020304" pitchFamily="18" charset="0"/>
                <a:cs typeface="Times New Roman" panose="02020603050405020304" pitchFamily="18" charset="0"/>
              </a:rPr>
              <a:t>Didn’t avoid the financial crisis to happen</a:t>
            </a:r>
          </a:p>
          <a:p>
            <a:r>
              <a:rPr lang="en-CA" dirty="0" err="1">
                <a:latin typeface="Times New Roman" panose="02020603050405020304" pitchFamily="18" charset="0"/>
                <a:cs typeface="Times New Roman" panose="02020603050405020304" pitchFamily="18" charset="0"/>
              </a:rPr>
              <a:t>Procyclical</a:t>
            </a:r>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No Standard for Liquidity</a:t>
            </a:r>
          </a:p>
          <a:p>
            <a:r>
              <a:rPr lang="en-CA" dirty="0">
                <a:latin typeface="Times New Roman" panose="02020603050405020304" pitchFamily="18" charset="0"/>
                <a:cs typeface="Times New Roman" panose="02020603050405020304" pitchFamily="18" charset="0"/>
              </a:rPr>
              <a:t>2010 Basel III</a:t>
            </a:r>
          </a:p>
          <a:p>
            <a:r>
              <a:rPr lang="en-CA" dirty="0">
                <a:latin typeface="Times New Roman" panose="02020603050405020304" pitchFamily="18" charset="0"/>
                <a:cs typeface="Times New Roman" panose="02020603050405020304" pitchFamily="18" charset="0"/>
              </a:rPr>
              <a:t>Currently Implementing</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00123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Global Relations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CA" dirty="0" smtClean="0">
                <a:latin typeface="Times New Roman" panose="02020603050405020304" pitchFamily="18" charset="0"/>
                <a:cs typeface="Times New Roman" panose="02020603050405020304" pitchFamily="18" charset="0"/>
              </a:rPr>
              <a:t>The </a:t>
            </a:r>
            <a:r>
              <a:rPr lang="en-CA" dirty="0">
                <a:latin typeface="Times New Roman" panose="02020603050405020304" pitchFamily="18" charset="0"/>
                <a:cs typeface="Times New Roman" panose="02020603050405020304" pitchFamily="18" charset="0"/>
              </a:rPr>
              <a:t>firm faces the risk of significant intervention by regulatory and taxing authorities in all jurisdictions in which they conduct business</a:t>
            </a:r>
            <a:r>
              <a:rPr lang="en-CA" dirty="0" smtClean="0">
                <a:latin typeface="Times New Roman" panose="02020603050405020304" pitchFamily="18" charset="0"/>
                <a:cs typeface="Times New Roman" panose="02020603050405020304" pitchFamily="18" charset="0"/>
              </a:rPr>
              <a:t>.</a:t>
            </a:r>
          </a:p>
          <a:p>
            <a:pPr marL="0" indent="0">
              <a:buNone/>
            </a:pPr>
            <a:endParaRPr lang="en-CA" dirty="0">
              <a:latin typeface="Times New Roman" panose="02020603050405020304" pitchFamily="18" charset="0"/>
              <a:cs typeface="Times New Roman" panose="02020603050405020304" pitchFamily="18" charset="0"/>
            </a:endParaRPr>
          </a:p>
          <a:p>
            <a:pPr marL="0" indent="0">
              <a:buNone/>
            </a:pPr>
            <a:r>
              <a:rPr lang="en-CA" dirty="0" smtClean="0">
                <a:latin typeface="Times New Roman" panose="02020603050405020304" pitchFamily="18" charset="0"/>
                <a:cs typeface="Times New Roman" panose="02020603050405020304" pitchFamily="18" charset="0"/>
              </a:rPr>
              <a:t>The </a:t>
            </a:r>
            <a:r>
              <a:rPr lang="en-CA" dirty="0">
                <a:latin typeface="Times New Roman" panose="02020603050405020304" pitchFamily="18" charset="0"/>
                <a:cs typeface="Times New Roman" panose="02020603050405020304" pitchFamily="18" charset="0"/>
              </a:rPr>
              <a:t>firm could be:</a:t>
            </a:r>
          </a:p>
          <a:p>
            <a:r>
              <a:rPr lang="en-CA" dirty="0" smtClean="0">
                <a:latin typeface="Times New Roman" panose="02020603050405020304" pitchFamily="18" charset="0"/>
                <a:cs typeface="Times New Roman" panose="02020603050405020304" pitchFamily="18" charset="0"/>
              </a:rPr>
              <a:t>fined</a:t>
            </a:r>
            <a:r>
              <a:rPr lang="en-CA" dirty="0">
                <a:latin typeface="Times New Roman" panose="02020603050405020304" pitchFamily="18" charset="0"/>
                <a:cs typeface="Times New Roman" panose="02020603050405020304" pitchFamily="18" charset="0"/>
              </a:rPr>
              <a:t>;</a:t>
            </a:r>
          </a:p>
          <a:p>
            <a:r>
              <a:rPr lang="en-CA" dirty="0" smtClean="0">
                <a:latin typeface="Times New Roman" panose="02020603050405020304" pitchFamily="18" charset="0"/>
                <a:cs typeface="Times New Roman" panose="02020603050405020304" pitchFamily="18" charset="0"/>
              </a:rPr>
              <a:t>prohibited </a:t>
            </a:r>
            <a:r>
              <a:rPr lang="en-CA" dirty="0">
                <a:latin typeface="Times New Roman" panose="02020603050405020304" pitchFamily="18" charset="0"/>
                <a:cs typeface="Times New Roman" panose="02020603050405020304" pitchFamily="18" charset="0"/>
              </a:rPr>
              <a:t>from engaging in business activities, subject to limitations or conditions</a:t>
            </a:r>
          </a:p>
          <a:p>
            <a:r>
              <a:rPr lang="en-CA" dirty="0" smtClean="0">
                <a:latin typeface="Times New Roman" panose="02020603050405020304" pitchFamily="18" charset="0"/>
                <a:cs typeface="Times New Roman" panose="02020603050405020304" pitchFamily="18" charset="0"/>
              </a:rPr>
              <a:t>subjected </a:t>
            </a:r>
            <a:r>
              <a:rPr lang="en-CA" dirty="0">
                <a:latin typeface="Times New Roman" panose="02020603050405020304" pitchFamily="18" charset="0"/>
                <a:cs typeface="Times New Roman" panose="02020603050405020304" pitchFamily="18" charset="0"/>
              </a:rPr>
              <a:t>to new or substantially higher taxes or other governmental charges</a:t>
            </a:r>
          </a:p>
          <a:p>
            <a:r>
              <a:rPr lang="en-CA" dirty="0" smtClean="0">
                <a:latin typeface="Times New Roman" panose="02020603050405020304" pitchFamily="18" charset="0"/>
                <a:cs typeface="Times New Roman" panose="02020603050405020304" pitchFamily="18" charset="0"/>
              </a:rPr>
              <a:t>etc</a:t>
            </a:r>
            <a:r>
              <a:rPr lang="en-CA" dirty="0">
                <a:latin typeface="Times New Roman" panose="02020603050405020304" pitchFamily="18" charset="0"/>
                <a:cs typeface="Times New Roman" panose="02020603050405020304" pitchFamily="18" charset="0"/>
              </a:rPr>
              <a:t>. </a:t>
            </a:r>
          </a:p>
          <a:p>
            <a:pPr marL="0" indent="0">
              <a:buNone/>
            </a:pP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53878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609599" y="2780928"/>
            <a:ext cx="6347714" cy="3260435"/>
          </a:xfrm>
        </p:spPr>
        <p:txBody>
          <a:bodyPr>
            <a:normAutofit/>
          </a:bodyPr>
          <a:lstStyle/>
          <a:p>
            <a:r>
              <a:rPr lang="en-CA" sz="4000" b="1" dirty="0" smtClean="0">
                <a:latin typeface="Times New Roman" panose="02020603050405020304" pitchFamily="18" charset="0"/>
                <a:cs typeface="Times New Roman" panose="02020603050405020304" pitchFamily="18" charset="0"/>
              </a:rPr>
              <a:t>FINANCIAL STATEMENTS AND ANALYSIS</a:t>
            </a:r>
            <a:endParaRPr lang="en-CA"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533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Financial Overview</a:t>
            </a:r>
            <a:endParaRPr lang="en-CA" b="1" dirty="0">
              <a:latin typeface="Times New Roman" panose="02020603050405020304" pitchFamily="18" charset="0"/>
              <a:cs typeface="Times New Roman" panose="02020603050405020304" pitchFamily="18" charset="0"/>
            </a:endParaRPr>
          </a:p>
        </p:txBody>
      </p:sp>
      <p:pic>
        <p:nvPicPr>
          <p:cNvPr id="4" name="Shape 405"/>
          <p:cNvPicPr preferRelativeResize="0">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7744" y="2520156"/>
            <a:ext cx="5572125" cy="316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1973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Shape 411"/>
          <p:cNvPicPr preferRelativeResize="0">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6778"/>
            <a:ext cx="8208912" cy="6138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6000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Operating Income By Segment</a:t>
            </a:r>
            <a:endParaRPr lang="en-CA" b="1" dirty="0">
              <a:latin typeface="Times New Roman" panose="02020603050405020304" pitchFamily="18" charset="0"/>
              <a:cs typeface="Times New Roman" panose="02020603050405020304" pitchFamily="18" charset="0"/>
            </a:endParaRPr>
          </a:p>
        </p:txBody>
      </p:sp>
      <p:pic>
        <p:nvPicPr>
          <p:cNvPr id="4" name="Shape 417"/>
          <p:cNvPicPr preferRelativeResize="0">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4615" y="2132856"/>
            <a:ext cx="5697680" cy="389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27084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Net Revenues From Operations</a:t>
            </a:r>
            <a:endParaRPr lang="en-CA" b="1" dirty="0">
              <a:latin typeface="Times New Roman" panose="02020603050405020304" pitchFamily="18" charset="0"/>
              <a:cs typeface="Times New Roman" panose="02020603050405020304" pitchFamily="18" charset="0"/>
            </a:endParaRPr>
          </a:p>
        </p:txBody>
      </p:sp>
      <p:pic>
        <p:nvPicPr>
          <p:cNvPr id="4" name="Shape 425"/>
          <p:cNvPicPr preferRelativeResize="0">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060848"/>
            <a:ext cx="6273417" cy="3456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92484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Financial Overview (Ratios)</a:t>
            </a:r>
            <a:endParaRPr lang="en-CA" b="1" dirty="0">
              <a:latin typeface="Times New Roman" panose="02020603050405020304" pitchFamily="18" charset="0"/>
              <a:cs typeface="Times New Roman" panose="02020603050405020304" pitchFamily="18" charset="0"/>
            </a:endParaRPr>
          </a:p>
        </p:txBody>
      </p:sp>
      <p:pic>
        <p:nvPicPr>
          <p:cNvPr id="4" name="Shape 432"/>
          <p:cNvPicPr preferRelativeResize="0">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7101" y="1942370"/>
            <a:ext cx="6738961" cy="3445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8145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1066800"/>
          </a:xfrm>
        </p:spPr>
        <p:txBody>
          <a:bodyPr>
            <a:noAutofit/>
          </a:bodyPr>
          <a:lstStyle/>
          <a:p>
            <a:r>
              <a:rPr lang="en-US" b="1" dirty="0" smtClean="0">
                <a:latin typeface="Times New Roman" panose="02020603050405020304" pitchFamily="18" charset="0"/>
                <a:cs typeface="Times New Roman" panose="02020603050405020304" pitchFamily="18" charset="0"/>
              </a:rPr>
              <a:t>Investment Banking</a:t>
            </a:r>
            <a:endParaRPr lang="en-US" b="1" dirty="0">
              <a:solidFill>
                <a:srgbClr val="CBCFD4"/>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209801"/>
            <a:ext cx="7620000" cy="2443336"/>
          </a:xfrm>
        </p:spPr>
        <p:txBody>
          <a:bodyPr>
            <a:normAutofit/>
          </a:bodyPr>
          <a:lstStyle/>
          <a:p>
            <a:r>
              <a:rPr lang="en-CA" sz="1800" dirty="0">
                <a:latin typeface="Times New Roman" panose="02020603050405020304" pitchFamily="18" charset="0"/>
                <a:cs typeface="Times New Roman" panose="02020603050405020304" pitchFamily="18" charset="0"/>
              </a:rPr>
              <a:t>Serve corporate and government </a:t>
            </a:r>
            <a:r>
              <a:rPr lang="en-CA" sz="1800" dirty="0" smtClean="0">
                <a:latin typeface="Times New Roman" panose="02020603050405020304" pitchFamily="18" charset="0"/>
                <a:cs typeface="Times New Roman" panose="02020603050405020304" pitchFamily="18" charset="0"/>
              </a:rPr>
              <a:t>clients around </a:t>
            </a:r>
            <a:r>
              <a:rPr lang="en-CA" sz="1800" dirty="0">
                <a:latin typeface="Times New Roman" panose="02020603050405020304" pitchFamily="18" charset="0"/>
                <a:cs typeface="Times New Roman" panose="02020603050405020304" pitchFamily="18" charset="0"/>
              </a:rPr>
              <a:t>the </a:t>
            </a:r>
            <a:r>
              <a:rPr lang="en-CA" sz="1800" dirty="0" smtClean="0">
                <a:latin typeface="Times New Roman" panose="02020603050405020304" pitchFamily="18" charset="0"/>
                <a:cs typeface="Times New Roman" panose="02020603050405020304" pitchFamily="18" charset="0"/>
              </a:rPr>
              <a:t>world</a:t>
            </a:r>
            <a:endParaRPr lang="en-CA" sz="1800" dirty="0">
              <a:latin typeface="Times New Roman" panose="02020603050405020304" pitchFamily="18" charset="0"/>
              <a:cs typeface="Times New Roman" panose="02020603050405020304" pitchFamily="18" charset="0"/>
            </a:endParaRPr>
          </a:p>
          <a:p>
            <a:r>
              <a:rPr lang="en-CA" sz="1800" dirty="0">
                <a:latin typeface="Times New Roman" panose="02020603050405020304" pitchFamily="18" charset="0"/>
                <a:cs typeface="Times New Roman" panose="02020603050405020304" pitchFamily="18" charset="0"/>
              </a:rPr>
              <a:t>Provide financial advisory </a:t>
            </a:r>
            <a:r>
              <a:rPr lang="en-CA" sz="1800" dirty="0" smtClean="0">
                <a:latin typeface="Times New Roman" panose="02020603050405020304" pitchFamily="18" charset="0"/>
                <a:cs typeface="Times New Roman" panose="02020603050405020304" pitchFamily="18" charset="0"/>
              </a:rPr>
              <a:t>services</a:t>
            </a:r>
            <a:endParaRPr lang="en-CA" sz="1800" dirty="0">
              <a:latin typeface="Times New Roman" panose="02020603050405020304" pitchFamily="18" charset="0"/>
              <a:cs typeface="Times New Roman" panose="02020603050405020304" pitchFamily="18" charset="0"/>
            </a:endParaRPr>
          </a:p>
          <a:p>
            <a:r>
              <a:rPr lang="en-CA" sz="1800" dirty="0">
                <a:latin typeface="Times New Roman" panose="02020603050405020304" pitchFamily="18" charset="0"/>
                <a:cs typeface="Times New Roman" panose="02020603050405020304" pitchFamily="18" charset="0"/>
              </a:rPr>
              <a:t>Help companies raise </a:t>
            </a:r>
            <a:r>
              <a:rPr lang="en-CA" sz="1800" dirty="0" smtClean="0">
                <a:latin typeface="Times New Roman" panose="02020603050405020304" pitchFamily="18" charset="0"/>
                <a:cs typeface="Times New Roman" panose="02020603050405020304" pitchFamily="18" charset="0"/>
              </a:rPr>
              <a:t>capital</a:t>
            </a:r>
            <a:endParaRPr lang="en-CA" sz="1800" dirty="0">
              <a:latin typeface="Times New Roman" panose="02020603050405020304" pitchFamily="18" charset="0"/>
              <a:cs typeface="Times New Roman" panose="02020603050405020304" pitchFamily="18" charset="0"/>
            </a:endParaRPr>
          </a:p>
          <a:p>
            <a:r>
              <a:rPr lang="en-CA" sz="1800" dirty="0">
                <a:latin typeface="Times New Roman" panose="02020603050405020304" pitchFamily="18" charset="0"/>
                <a:cs typeface="Times New Roman" panose="02020603050405020304" pitchFamily="18" charset="0"/>
              </a:rPr>
              <a:t>Try to develop and maintain long </a:t>
            </a:r>
            <a:r>
              <a:rPr lang="en-CA" sz="1800" dirty="0" smtClean="0">
                <a:latin typeface="Times New Roman" panose="02020603050405020304" pitchFamily="18" charset="0"/>
                <a:cs typeface="Times New Roman" panose="02020603050405020304" pitchFamily="18" charset="0"/>
              </a:rPr>
              <a:t>term relationships</a:t>
            </a:r>
            <a:endParaRPr lang="en-CA" sz="1800" dirty="0">
              <a:latin typeface="Times New Roman" panose="02020603050405020304" pitchFamily="18" charset="0"/>
              <a:cs typeface="Times New Roman" panose="02020603050405020304" pitchFamily="18" charset="0"/>
            </a:endParaRPr>
          </a:p>
          <a:p>
            <a:r>
              <a:rPr lang="en-CA" sz="1800" dirty="0">
                <a:latin typeface="Times New Roman" panose="02020603050405020304" pitchFamily="18" charset="0"/>
                <a:cs typeface="Times New Roman" panose="02020603050405020304" pitchFamily="18" charset="0"/>
              </a:rPr>
              <a:t>Goal: deliver to the clients the </a:t>
            </a:r>
            <a:r>
              <a:rPr lang="en-CA" sz="1800" dirty="0" smtClean="0">
                <a:latin typeface="Times New Roman" panose="02020603050405020304" pitchFamily="18" charset="0"/>
                <a:cs typeface="Times New Roman" panose="02020603050405020304" pitchFamily="18" charset="0"/>
              </a:rPr>
              <a:t>entire resources </a:t>
            </a:r>
            <a:r>
              <a:rPr lang="en-CA" sz="1800" dirty="0">
                <a:latin typeface="Times New Roman" panose="02020603050405020304" pitchFamily="18" charset="0"/>
                <a:cs typeface="Times New Roman" panose="02020603050405020304" pitchFamily="18" charset="0"/>
              </a:rPr>
              <a:t>of the </a:t>
            </a:r>
            <a:r>
              <a:rPr lang="en-CA" sz="1800" dirty="0" smtClean="0">
                <a:latin typeface="Times New Roman" panose="02020603050405020304" pitchFamily="18" charset="0"/>
                <a:cs typeface="Times New Roman" panose="02020603050405020304" pitchFamily="18" charset="0"/>
              </a:rPr>
              <a:t>firm</a:t>
            </a:r>
          </a:p>
          <a:p>
            <a:endParaRPr lang="en-GB"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102674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Balance Sheet Management</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Clr>
                <a:schemeClr val="dk2"/>
              </a:buClr>
              <a:buSzPct val="25000"/>
              <a:buNone/>
              <a:defRPr/>
            </a:pPr>
            <a:r>
              <a:rPr lang="en-CA" dirty="0">
                <a:solidFill>
                  <a:schemeClr val="dk2"/>
                </a:solidFill>
                <a:latin typeface="Times New Roman" panose="02020603050405020304" pitchFamily="18" charset="0"/>
                <a:ea typeface="Trebuchet MS"/>
                <a:cs typeface="Times New Roman" panose="02020603050405020304" pitchFamily="18" charset="0"/>
                <a:sym typeface="Trebuchet MS"/>
              </a:rPr>
              <a:t>One of the most important risk management disciplines is the firm’s ability to manage the size and composition of their balance sheet. </a:t>
            </a:r>
          </a:p>
          <a:p>
            <a:pPr>
              <a:buClr>
                <a:schemeClr val="dk2"/>
              </a:buClr>
              <a:buSzPct val="100000"/>
              <a:buNone/>
              <a:defRPr/>
            </a:pPr>
            <a:endParaRPr lang="en-CA" dirty="0">
              <a:solidFill>
                <a:schemeClr val="dk2"/>
              </a:solidFill>
              <a:latin typeface="Times New Roman" panose="02020603050405020304" pitchFamily="18" charset="0"/>
              <a:ea typeface="Trebuchet MS"/>
              <a:cs typeface="Times New Roman" panose="02020603050405020304" pitchFamily="18" charset="0"/>
              <a:sym typeface="Trebuchet MS"/>
            </a:endParaRPr>
          </a:p>
          <a:p>
            <a:pPr>
              <a:buClr>
                <a:schemeClr val="dk2"/>
              </a:buClr>
              <a:buSzPct val="25000"/>
              <a:buNone/>
              <a:defRPr/>
            </a:pPr>
            <a:r>
              <a:rPr lang="en-CA" dirty="0">
                <a:solidFill>
                  <a:schemeClr val="dk2"/>
                </a:solidFill>
                <a:latin typeface="Times New Roman" panose="02020603050405020304" pitchFamily="18" charset="0"/>
                <a:ea typeface="Trebuchet MS"/>
                <a:cs typeface="Times New Roman" panose="02020603050405020304" pitchFamily="18" charset="0"/>
                <a:sym typeface="Trebuchet MS"/>
              </a:rPr>
              <a:t>The size and composition of the balance sheet reflects: </a:t>
            </a:r>
          </a:p>
          <a:p>
            <a:pPr marL="457200" indent="-381000">
              <a:buClr>
                <a:schemeClr val="dk2"/>
              </a:buClr>
              <a:buSzPct val="100000"/>
              <a:buFont typeface="Trebuchet MS"/>
              <a:buAutoNum type="arabicPeriod"/>
              <a:defRPr/>
            </a:pPr>
            <a:r>
              <a:rPr lang="en-CA" dirty="0">
                <a:solidFill>
                  <a:schemeClr val="dk2"/>
                </a:solidFill>
                <a:latin typeface="Times New Roman" panose="02020603050405020304" pitchFamily="18" charset="0"/>
                <a:ea typeface="Trebuchet MS"/>
                <a:cs typeface="Times New Roman" panose="02020603050405020304" pitchFamily="18" charset="0"/>
                <a:sym typeface="Trebuchet MS"/>
              </a:rPr>
              <a:t>the firm’s overall risk tolerance, </a:t>
            </a:r>
          </a:p>
          <a:p>
            <a:pPr marL="457200" indent="-381000">
              <a:buClr>
                <a:schemeClr val="dk2"/>
              </a:buClr>
              <a:buSzPct val="100000"/>
              <a:buFont typeface="Trebuchet MS"/>
              <a:buAutoNum type="arabicPeriod"/>
              <a:defRPr/>
            </a:pPr>
            <a:r>
              <a:rPr lang="en-CA" dirty="0">
                <a:solidFill>
                  <a:schemeClr val="dk2"/>
                </a:solidFill>
                <a:latin typeface="Times New Roman" panose="02020603050405020304" pitchFamily="18" charset="0"/>
                <a:ea typeface="Trebuchet MS"/>
                <a:cs typeface="Times New Roman" panose="02020603050405020304" pitchFamily="18" charset="0"/>
                <a:sym typeface="Trebuchet MS"/>
              </a:rPr>
              <a:t>the firm’s ability to access stable funding sources and </a:t>
            </a:r>
          </a:p>
          <a:p>
            <a:pPr marL="457200" indent="-381000">
              <a:buClr>
                <a:schemeClr val="dk2"/>
              </a:buClr>
              <a:buSzPct val="100000"/>
              <a:buFont typeface="Trebuchet MS"/>
              <a:buAutoNum type="arabicPeriod"/>
              <a:defRPr/>
            </a:pPr>
            <a:r>
              <a:rPr lang="en-CA" dirty="0">
                <a:solidFill>
                  <a:schemeClr val="dk2"/>
                </a:solidFill>
                <a:latin typeface="Times New Roman" panose="02020603050405020304" pitchFamily="18" charset="0"/>
                <a:ea typeface="Trebuchet MS"/>
                <a:cs typeface="Times New Roman" panose="02020603050405020304" pitchFamily="18" charset="0"/>
                <a:sym typeface="Trebuchet MS"/>
              </a:rPr>
              <a:t>the amount of equity capital the firm holds. </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35529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Balance Sheet Management…(2)</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endParaRPr lang="en-US" altLang="en-US" dirty="0" smtClean="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endParaRPr>
          </a:p>
          <a:p>
            <a:endParaRPr lang="en-US" altLang="en-US" dirty="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endParaRPr>
          </a:p>
          <a:p>
            <a:r>
              <a:rPr lang="en-US" altLang="en-US" dirty="0" smtClean="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During </a:t>
            </a:r>
            <a:r>
              <a:rPr lang="en-US" altLang="en-US" dirty="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2014, the firm undertook an initiative to reduce their balance sheet in response to regulatory developments, to improve the overall efficiency of the balance sheet and to position the firm to provide additional risk capacity to </a:t>
            </a:r>
            <a:r>
              <a:rPr lang="en-US" altLang="en-US" dirty="0" smtClean="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clients.</a:t>
            </a:r>
          </a:p>
          <a:p>
            <a:endParaRPr lang="en-CA" dirty="0">
              <a:solidFill>
                <a:schemeClr val="tx2">
                  <a:lumMod val="50000"/>
                </a:schemeClr>
              </a:solidFill>
              <a:latin typeface="Times New Roman" panose="02020603050405020304" pitchFamily="18" charset="0"/>
              <a:cs typeface="Times New Roman" panose="02020603050405020304" pitchFamily="18" charset="0"/>
            </a:endParaRPr>
          </a:p>
          <a:p>
            <a:endParaRPr lang="en-US" altLang="en-US" dirty="0" smtClean="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endParaRPr>
          </a:p>
          <a:p>
            <a:endParaRPr lang="en-US" altLang="en-US" dirty="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endParaRPr>
          </a:p>
          <a:p>
            <a:endParaRPr lang="en-CA"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02314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Balance Sheet Management…(2)</a:t>
            </a:r>
            <a:endParaRPr lang="en-CA" b="1" dirty="0">
              <a:latin typeface="Times New Roman" panose="02020603050405020304" pitchFamily="18" charset="0"/>
              <a:cs typeface="Times New Roman" panose="02020603050405020304" pitchFamily="18" charset="0"/>
            </a:endParaRPr>
          </a:p>
        </p:txBody>
      </p:sp>
      <p:pic>
        <p:nvPicPr>
          <p:cNvPr id="4" name="Shape 455"/>
          <p:cNvPicPr preferRelativeResize="0">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1069" y="3220244"/>
            <a:ext cx="5705475" cy="176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0322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Balance Sheet Management…(3)</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CA" dirty="0"/>
          </a:p>
        </p:txBody>
      </p:sp>
      <p:pic>
        <p:nvPicPr>
          <p:cNvPr id="4" name="Shape 463"/>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6612" y="2999435"/>
            <a:ext cx="5600700" cy="253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Shape 464"/>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6490" y="2126310"/>
            <a:ext cx="3278572"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Shape 465"/>
          <p:cNvPicPr preferRelativeResize="0">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5062" y="2102497"/>
            <a:ext cx="3031907"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31686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Funding Sources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115000"/>
              </a:lnSpc>
              <a:buClr>
                <a:schemeClr val="dk2"/>
              </a:buClr>
              <a:buSzPct val="100000"/>
              <a:buNone/>
              <a:defRPr/>
            </a:pPr>
            <a:endParaRPr lang="en-CA" dirty="0">
              <a:solidFill>
                <a:schemeClr val="dk2"/>
              </a:solidFill>
              <a:latin typeface="Times New Roman" panose="02020603050405020304" pitchFamily="18" charset="0"/>
              <a:ea typeface="Trebuchet MS"/>
              <a:cs typeface="Times New Roman" panose="02020603050405020304" pitchFamily="18" charset="0"/>
              <a:sym typeface="Trebuchet MS"/>
            </a:endParaRPr>
          </a:p>
          <a:p>
            <a:pPr algn="ctr">
              <a:lnSpc>
                <a:spcPct val="115000"/>
              </a:lnSpc>
              <a:buClr>
                <a:schemeClr val="dk2"/>
              </a:buClr>
              <a:buSzPct val="25000"/>
              <a:buNone/>
              <a:defRPr/>
            </a:pPr>
            <a:r>
              <a:rPr lang="en-CA" sz="2400" b="1" dirty="0">
                <a:solidFill>
                  <a:schemeClr val="dk2"/>
                </a:solidFill>
                <a:latin typeface="Times New Roman" panose="02020603050405020304" pitchFamily="18" charset="0"/>
                <a:ea typeface="Trebuchet MS"/>
                <a:cs typeface="Times New Roman" panose="02020603050405020304" pitchFamily="18" charset="0"/>
                <a:sym typeface="Trebuchet MS"/>
              </a:rPr>
              <a:t>The firm’s primary sources of funding are </a:t>
            </a:r>
            <a:r>
              <a:rPr lang="en-CA" sz="2400" b="1" dirty="0" smtClean="0">
                <a:solidFill>
                  <a:schemeClr val="dk2"/>
                </a:solidFill>
                <a:latin typeface="Times New Roman" panose="02020603050405020304" pitchFamily="18" charset="0"/>
                <a:ea typeface="Trebuchet MS"/>
                <a:cs typeface="Times New Roman" panose="02020603050405020304" pitchFamily="18" charset="0"/>
                <a:sym typeface="Trebuchet MS"/>
              </a:rPr>
              <a:t>:</a:t>
            </a:r>
          </a:p>
          <a:p>
            <a:pPr lvl="1"/>
            <a:r>
              <a:rPr lang="en-CA" sz="1800" dirty="0">
                <a:solidFill>
                  <a:schemeClr val="dk2"/>
                </a:solidFill>
                <a:latin typeface="Times New Roman" panose="02020603050405020304" pitchFamily="18" charset="0"/>
                <a:ea typeface="Trebuchet MS"/>
                <a:cs typeface="Times New Roman" panose="02020603050405020304" pitchFamily="18" charset="0"/>
                <a:sym typeface="Trebuchet MS"/>
              </a:rPr>
              <a:t>secured financings </a:t>
            </a:r>
          </a:p>
          <a:p>
            <a:pPr lvl="1"/>
            <a:r>
              <a:rPr lang="en-CA" sz="1800" dirty="0">
                <a:solidFill>
                  <a:schemeClr val="dk2"/>
                </a:solidFill>
                <a:latin typeface="Times New Roman" panose="02020603050405020304" pitchFamily="18" charset="0"/>
                <a:ea typeface="Trebuchet MS"/>
                <a:cs typeface="Times New Roman" panose="02020603050405020304" pitchFamily="18" charset="0"/>
                <a:sym typeface="Trebuchet MS"/>
              </a:rPr>
              <a:t>unsecured long-term </a:t>
            </a:r>
          </a:p>
          <a:p>
            <a:pPr lvl="1"/>
            <a:r>
              <a:rPr lang="en-CA" sz="1800" dirty="0" smtClean="0">
                <a:solidFill>
                  <a:schemeClr val="dk2"/>
                </a:solidFill>
                <a:latin typeface="Times New Roman" panose="02020603050405020304" pitchFamily="18" charset="0"/>
                <a:ea typeface="Trebuchet MS"/>
                <a:cs typeface="Times New Roman" panose="02020603050405020304" pitchFamily="18" charset="0"/>
                <a:sym typeface="Trebuchet MS"/>
              </a:rPr>
              <a:t>short-term </a:t>
            </a:r>
            <a:r>
              <a:rPr lang="en-CA" sz="1800" dirty="0">
                <a:solidFill>
                  <a:schemeClr val="dk2"/>
                </a:solidFill>
                <a:latin typeface="Times New Roman" panose="02020603050405020304" pitchFamily="18" charset="0"/>
                <a:ea typeface="Trebuchet MS"/>
                <a:cs typeface="Times New Roman" panose="02020603050405020304" pitchFamily="18" charset="0"/>
                <a:sym typeface="Trebuchet MS"/>
              </a:rPr>
              <a:t>borrowings</a:t>
            </a:r>
          </a:p>
          <a:p>
            <a:pPr lvl="1"/>
            <a:r>
              <a:rPr lang="en-CA" sz="1800" dirty="0">
                <a:solidFill>
                  <a:schemeClr val="dk2"/>
                </a:solidFill>
                <a:latin typeface="Times New Roman" panose="02020603050405020304" pitchFamily="18" charset="0"/>
                <a:ea typeface="Trebuchet MS"/>
                <a:cs typeface="Times New Roman" panose="02020603050405020304" pitchFamily="18" charset="0"/>
                <a:sym typeface="Trebuchet MS"/>
              </a:rPr>
              <a:t>deposits</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0104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Unsecured Long-term Borrowing</a:t>
            </a:r>
            <a:endParaRPr lang="en-CA" b="1" dirty="0">
              <a:latin typeface="Times New Roman" panose="02020603050405020304" pitchFamily="18" charset="0"/>
              <a:cs typeface="Times New Roman" panose="02020603050405020304" pitchFamily="18" charset="0"/>
            </a:endParaRPr>
          </a:p>
        </p:txBody>
      </p:sp>
      <p:pic>
        <p:nvPicPr>
          <p:cNvPr id="4" name="Shape 481"/>
          <p:cNvPicPr preferRelativeResize="0">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6300" y="2160588"/>
            <a:ext cx="6175013" cy="388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71788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Capital Adequacy</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115000"/>
              </a:lnSpc>
              <a:spcBef>
                <a:spcPct val="0"/>
              </a:spcBef>
              <a:buClr>
                <a:srgbClr val="00387E"/>
              </a:buClr>
              <a:buNone/>
            </a:pPr>
            <a:endParaRPr lang="en-US" altLang="en-US" dirty="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endParaRPr>
          </a:p>
          <a:p>
            <a:pPr>
              <a:lnSpc>
                <a:spcPct val="115000"/>
              </a:lnSpc>
              <a:spcBef>
                <a:spcPct val="0"/>
              </a:spcBef>
              <a:buClr>
                <a:srgbClr val="00387E"/>
              </a:buClr>
              <a:buNone/>
            </a:pPr>
            <a:endParaRPr lang="en-US" altLang="en-US" b="1" dirty="0" smtClean="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endParaRPr>
          </a:p>
          <a:p>
            <a:pPr>
              <a:lnSpc>
                <a:spcPct val="115000"/>
              </a:lnSpc>
              <a:spcBef>
                <a:spcPct val="0"/>
              </a:spcBef>
              <a:buClr>
                <a:srgbClr val="00387E"/>
              </a:buClr>
              <a:buNone/>
            </a:pPr>
            <a:r>
              <a:rPr lang="en-US" altLang="en-US" b="1" dirty="0" smtClean="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Objective</a:t>
            </a:r>
            <a:r>
              <a:rPr lang="en-US" altLang="en-US" b="1" dirty="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a:t>
            </a:r>
            <a:r>
              <a:rPr lang="en-US" altLang="en-US" dirty="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 conservatively capitalized in terms of the amount and composition of their equity base, both relative to their risk exposures and compared to external requirements and benchmarks. </a:t>
            </a:r>
          </a:p>
          <a:p>
            <a:endParaRPr lang="en-CA"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13753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Capital Framework</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altLang="en-US" dirty="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As of January 1, 2014, the firm became subject to the Federal Reserve Board’s revised risk-based capital and leverage regulations, known as the Revised Capital Framework (RCF)</a:t>
            </a:r>
          </a:p>
          <a:p>
            <a:pPr lvl="1"/>
            <a:r>
              <a:rPr lang="en-US" altLang="en-US" sz="1800" dirty="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Regulatory capital to be calculated under the Revised Capital Framework</a:t>
            </a:r>
          </a:p>
          <a:p>
            <a:r>
              <a:rPr lang="en-US" altLang="en-US" dirty="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Risk weighted assets (RWAs) are required to be calculated under Basel III advanced rules</a:t>
            </a:r>
          </a:p>
          <a:p>
            <a:endParaRPr lang="en-CA"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39526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Capital Framework…(2)</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ltLang="en-US" dirty="0" smtClean="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endParaRPr>
          </a:p>
          <a:p>
            <a:r>
              <a:rPr lang="en-US" altLang="en-US" dirty="0" smtClean="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As </a:t>
            </a:r>
            <a:r>
              <a:rPr lang="en-US" altLang="en-US" dirty="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a result of the change in framework during 2014, the capital ratios calculated as of December 2014 and December 2013 are not directly </a:t>
            </a:r>
            <a:r>
              <a:rPr lang="en-US" altLang="en-US" dirty="0" smtClean="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comparable</a:t>
            </a:r>
          </a:p>
          <a:p>
            <a:endParaRPr lang="en-CA" dirty="0">
              <a:latin typeface="Times New Roman" panose="02020603050405020304" pitchFamily="18" charset="0"/>
              <a:cs typeface="Times New Roman" panose="02020603050405020304" pitchFamily="18" charset="0"/>
            </a:endParaRPr>
          </a:p>
          <a:p>
            <a:endParaRPr lang="en-US" altLang="en-US" dirty="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endParaRPr>
          </a:p>
          <a:p>
            <a:endParaRPr lang="en-CA"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9984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Risk weighted assets (RWAs)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altLang="en-US" dirty="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Calculated under both Basel III Advanced Rules and Hybrid Capital Rules</a:t>
            </a:r>
          </a:p>
          <a:p>
            <a:pPr lvl="1"/>
            <a:r>
              <a:rPr lang="en-US" altLang="en-US" sz="1800" dirty="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Under both, certain amounts not required to be deducted from CET1 under the transitional provisions are either deducted from Tier 1 capital or are risk </a:t>
            </a:r>
            <a:r>
              <a:rPr lang="en-US" altLang="en-US" sz="1800" dirty="0" smtClean="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rPr>
              <a:t>weighted</a:t>
            </a:r>
          </a:p>
          <a:p>
            <a:pPr lvl="1"/>
            <a:endParaRPr lang="en-US" altLang="en-US" sz="1800" dirty="0" smtClean="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endParaRPr>
          </a:p>
          <a:p>
            <a:pPr lvl="1"/>
            <a:endParaRPr lang="en-US" altLang="en-US" sz="1800" dirty="0">
              <a:solidFill>
                <a:schemeClr val="tx2">
                  <a:lumMod val="50000"/>
                </a:schemeClr>
              </a:solidFill>
              <a:latin typeface="Times New Roman" panose="02020603050405020304" pitchFamily="18" charset="0"/>
              <a:cs typeface="Times New Roman" panose="02020603050405020304" pitchFamily="18" charset="0"/>
              <a:sym typeface="Trebuchet MS" panose="020B0603020202020204" pitchFamily="34" charset="0"/>
            </a:endParaRPr>
          </a:p>
        </p:txBody>
      </p:sp>
    </p:spTree>
    <p:extLst>
      <p:ext uri="{BB962C8B-B14F-4D97-AF65-F5344CB8AC3E}">
        <p14:creationId xmlns:p14="http://schemas.microsoft.com/office/powerpoint/2010/main" xmlns="" val="100636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295400"/>
          </a:xfrm>
        </p:spPr>
        <p:txBody>
          <a:bodyPr>
            <a:normAutofit/>
          </a:bodyPr>
          <a:lstStyle/>
          <a:p>
            <a:r>
              <a:rPr lang="en-US" b="1" dirty="0" smtClean="0">
                <a:latin typeface="Times New Roman" panose="02020603050405020304" pitchFamily="18" charset="0"/>
                <a:cs typeface="Times New Roman" panose="02020603050405020304" pitchFamily="18" charset="0"/>
              </a:rPr>
              <a:t>Investment banking; financial advisory</a:t>
            </a:r>
            <a:endParaRPr lang="en-US" b="1" dirty="0">
              <a:solidFill>
                <a:srgbClr val="CBCFD4"/>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209800"/>
            <a:ext cx="7620000" cy="4373563"/>
          </a:xfrm>
        </p:spPr>
        <p:txBody>
          <a:bodyPr>
            <a:normAutofit/>
          </a:bodyPr>
          <a:lstStyle/>
          <a:p>
            <a:r>
              <a:rPr lang="en-GB" sz="1800" dirty="0">
                <a:latin typeface="Times New Roman" panose="02020603050405020304" pitchFamily="18" charset="0"/>
                <a:cs typeface="Times New Roman" panose="02020603050405020304" pitchFamily="18" charset="0"/>
              </a:rPr>
              <a:t>Strategic advisory assignments</a:t>
            </a:r>
          </a:p>
          <a:p>
            <a:r>
              <a:rPr lang="en-GB" sz="1800" dirty="0">
                <a:latin typeface="Times New Roman" panose="02020603050405020304" pitchFamily="18" charset="0"/>
                <a:cs typeface="Times New Roman" panose="02020603050405020304" pitchFamily="18" charset="0"/>
              </a:rPr>
              <a:t>Help clients execute large, complex transactions</a:t>
            </a:r>
          </a:p>
          <a:p>
            <a:r>
              <a:rPr lang="en-GB" sz="1800" dirty="0">
                <a:latin typeface="Times New Roman" panose="02020603050405020304" pitchFamily="18" charset="0"/>
                <a:cs typeface="Times New Roman" panose="02020603050405020304" pitchFamily="18" charset="0"/>
              </a:rPr>
              <a:t>Revenues from derivative transactions</a:t>
            </a:r>
          </a:p>
          <a:p>
            <a:r>
              <a:rPr lang="en-GB" sz="1800" dirty="0">
                <a:latin typeface="Times New Roman" panose="02020603050405020304" pitchFamily="18" charset="0"/>
                <a:cs typeface="Times New Roman" panose="02020603050405020304" pitchFamily="18" charset="0"/>
              </a:rPr>
              <a:t>Assist the clients in managing their asset and liability exposure and          their capital</a:t>
            </a:r>
          </a:p>
          <a:p>
            <a:r>
              <a:rPr lang="en-GB" sz="1800" dirty="0">
                <a:latin typeface="Times New Roman" panose="02020603050405020304" pitchFamily="18" charset="0"/>
                <a:cs typeface="Times New Roman" panose="02020603050405020304" pitchFamily="18" charset="0"/>
              </a:rPr>
              <a:t>Provide lending commitments and bank loan </a:t>
            </a:r>
          </a:p>
          <a:p>
            <a:r>
              <a:rPr lang="en-GB" sz="1800" dirty="0">
                <a:latin typeface="Times New Roman" panose="02020603050405020304" pitchFamily="18" charset="0"/>
                <a:cs typeface="Times New Roman" panose="02020603050405020304" pitchFamily="18" charset="0"/>
              </a:rPr>
              <a:t>Bridge loan </a:t>
            </a:r>
            <a:r>
              <a:rPr lang="en-GB" sz="1800" dirty="0" smtClean="0">
                <a:latin typeface="Times New Roman" panose="02020603050405020304" pitchFamily="18" charset="0"/>
                <a:cs typeface="Times New Roman" panose="02020603050405020304" pitchFamily="18" charset="0"/>
              </a:rPr>
              <a:t>facilities</a:t>
            </a:r>
          </a:p>
          <a:p>
            <a:pPr marL="0" indent="0">
              <a:buNone/>
            </a:pPr>
            <a:endParaRPr lang="en-US" sz="1800" dirty="0">
              <a:latin typeface="Times New Roman" panose="02020603050405020304" pitchFamily="18" charset="0"/>
              <a:cs typeface="Times New Roman" panose="02020603050405020304" pitchFamily="18" charset="0"/>
            </a:endParaRPr>
          </a:p>
          <a:p>
            <a:endParaRPr lang="en-GB" sz="1800" dirty="0">
              <a:latin typeface="Times New Roman" panose="02020603050405020304" pitchFamily="18" charset="0"/>
              <a:cs typeface="Times New Roman" panose="02020603050405020304" pitchFamily="18" charset="0"/>
            </a:endParaRPr>
          </a:p>
          <a:p>
            <a:pPr marL="139266" indent="0">
              <a:buSzPct val="4500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18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8005715" y="6324600"/>
            <a:ext cx="356640" cy="356640"/>
            <a:chOff x="7583386" y="5022563"/>
            <a:chExt cx="356640" cy="356640"/>
          </a:xfrm>
        </p:grpSpPr>
        <p:sp>
          <p:nvSpPr>
            <p:cNvPr id="5" name="Oval 4">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6" name="Isosceles Triangle 5">
              <a:hlinkClick r:id="rId3" action="ppaction://hlinksldjump"/>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p:cNvCxnSpPr/>
          <p:nvPr/>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444419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Capital Conservation Buffer</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Clr>
                <a:schemeClr val="dk2"/>
              </a:buClr>
              <a:buSzPct val="100000"/>
              <a:buNone/>
              <a:defRPr/>
            </a:pPr>
            <a:r>
              <a:rPr lang="en" b="1" dirty="0">
                <a:solidFill>
                  <a:schemeClr val="dk2"/>
                </a:solidFill>
                <a:latin typeface="Times New Roman" panose="02020603050405020304" pitchFamily="18" charset="0"/>
                <a:ea typeface="Trebuchet MS"/>
                <a:cs typeface="Times New Roman" panose="02020603050405020304" pitchFamily="18" charset="0"/>
                <a:sym typeface="Trebuchet MS"/>
              </a:rPr>
              <a:t>Mandatory capital that Goldman Sachs is required to </a:t>
            </a:r>
            <a:r>
              <a:rPr lang="en" b="1" dirty="0" smtClean="0">
                <a:solidFill>
                  <a:schemeClr val="dk2"/>
                </a:solidFill>
                <a:latin typeface="Times New Roman" panose="02020603050405020304" pitchFamily="18" charset="0"/>
                <a:ea typeface="Trebuchet MS"/>
                <a:cs typeface="Times New Roman" panose="02020603050405020304" pitchFamily="18" charset="0"/>
                <a:sym typeface="Trebuchet MS"/>
              </a:rPr>
              <a:t>hold</a:t>
            </a:r>
          </a:p>
          <a:p>
            <a:pPr lvl="1"/>
            <a:r>
              <a:rPr lang="en" sz="1800" dirty="0">
                <a:solidFill>
                  <a:schemeClr val="dk2"/>
                </a:solidFill>
                <a:latin typeface="Times New Roman" panose="02020603050405020304" pitchFamily="18" charset="0"/>
                <a:ea typeface="Trebuchet MS"/>
                <a:cs typeface="Times New Roman" panose="02020603050405020304" pitchFamily="18" charset="0"/>
                <a:sym typeface="Trebuchet MS"/>
              </a:rPr>
              <a:t>The amount is to increase in increments of 0.625% per year, starting on January 1, 2016, until it reaches 2.5% of all </a:t>
            </a:r>
            <a:r>
              <a:rPr lang="en" sz="1800" dirty="0" smtClean="0">
                <a:solidFill>
                  <a:schemeClr val="dk2"/>
                </a:solidFill>
                <a:latin typeface="Times New Roman" panose="02020603050405020304" pitchFamily="18" charset="0"/>
                <a:ea typeface="Trebuchet MS"/>
                <a:cs typeface="Times New Roman" panose="02020603050405020304" pitchFamily="18" charset="0"/>
                <a:sym typeface="Trebuchet MS"/>
              </a:rPr>
              <a:t>RWAs</a:t>
            </a:r>
          </a:p>
          <a:p>
            <a:pPr marL="457200" lvl="1" indent="0">
              <a:buNone/>
            </a:pPr>
            <a:r>
              <a:rPr lang="en" sz="1800" dirty="0" smtClean="0">
                <a:solidFill>
                  <a:schemeClr val="dk2"/>
                </a:solidFill>
                <a:latin typeface="Times New Roman" panose="02020603050405020304" pitchFamily="18" charset="0"/>
                <a:ea typeface="Trebuchet MS"/>
                <a:cs typeface="Times New Roman" panose="02020603050405020304" pitchFamily="18" charset="0"/>
                <a:sym typeface="Trebuchet MS"/>
              </a:rPr>
              <a:t>This has been mandated due to the 2008 financial crisis where banks held insufficient capital on hand</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64199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Minimum Capital Ratios Buffer</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Clr>
                <a:schemeClr val="dk2"/>
              </a:buClr>
              <a:buSzPct val="100000"/>
              <a:buNone/>
              <a:defRPr/>
            </a:pPr>
            <a:r>
              <a:rPr lang="en" b="1" dirty="0">
                <a:solidFill>
                  <a:schemeClr val="dk2"/>
                </a:solidFill>
                <a:latin typeface="Times New Roman" panose="02020603050405020304" pitchFamily="18" charset="0"/>
                <a:ea typeface="Trebuchet MS"/>
                <a:cs typeface="Times New Roman" panose="02020603050405020304" pitchFamily="18" charset="0"/>
                <a:sym typeface="Trebuchet MS"/>
              </a:rPr>
              <a:t>Minimum ratios required under Basel III and Revised Capital Framework</a:t>
            </a:r>
          </a:p>
          <a:p>
            <a:pPr lvl="1"/>
            <a:r>
              <a:rPr lang="en" sz="1800" dirty="0">
                <a:solidFill>
                  <a:schemeClr val="dk2"/>
                </a:solidFill>
                <a:latin typeface="Times New Roman" panose="02020603050405020304" pitchFamily="18" charset="0"/>
                <a:ea typeface="Trebuchet MS"/>
                <a:cs typeface="Times New Roman" panose="02020603050405020304" pitchFamily="18" charset="0"/>
                <a:sym typeface="Trebuchet MS"/>
              </a:rPr>
              <a:t>The ratio requirement increases incrementally every year, including the addition of new capital buffers</a:t>
            </a:r>
          </a:p>
          <a:p>
            <a:pPr lvl="1"/>
            <a:r>
              <a:rPr lang="en" sz="1800" dirty="0">
                <a:solidFill>
                  <a:schemeClr val="dk2"/>
                </a:solidFill>
                <a:latin typeface="Times New Roman" panose="02020603050405020304" pitchFamily="18" charset="0"/>
                <a:ea typeface="Trebuchet MS"/>
                <a:cs typeface="Times New Roman" panose="02020603050405020304" pitchFamily="18" charset="0"/>
                <a:sym typeface="Trebuchet MS"/>
              </a:rPr>
              <a:t>Common equity tier 1, or CET1, is a measurement of a firm’s core equity capital compared with its total risk-weighted </a:t>
            </a:r>
            <a:r>
              <a:rPr lang="en" sz="1800" dirty="0" smtClean="0">
                <a:solidFill>
                  <a:schemeClr val="dk2"/>
                </a:solidFill>
                <a:latin typeface="Times New Roman" panose="02020603050405020304" pitchFamily="18" charset="0"/>
                <a:ea typeface="Trebuchet MS"/>
                <a:cs typeface="Times New Roman" panose="02020603050405020304" pitchFamily="18" charset="0"/>
                <a:sym typeface="Trebuchet MS"/>
              </a:rPr>
              <a:t>assets</a:t>
            </a:r>
          </a:p>
          <a:p>
            <a:pPr lvl="1"/>
            <a:endParaRPr lang="en" sz="1800" dirty="0">
              <a:solidFill>
                <a:schemeClr val="dk2"/>
              </a:solidFill>
              <a:latin typeface="Times New Roman" panose="02020603050405020304" pitchFamily="18" charset="0"/>
              <a:ea typeface="Trebuchet MS"/>
              <a:cs typeface="Times New Roman" panose="02020603050405020304" pitchFamily="18" charset="0"/>
              <a:sym typeface="Trebuchet MS"/>
            </a:endParaRPr>
          </a:p>
        </p:txBody>
      </p:sp>
      <p:pic>
        <p:nvPicPr>
          <p:cNvPr id="4" name="Shape 529"/>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2142" y="4941168"/>
            <a:ext cx="5762625"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47926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Phased In Capital Ratios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Clr>
                <a:schemeClr val="dk2"/>
              </a:buClr>
              <a:buSzPct val="100000"/>
              <a:buNone/>
              <a:defRPr/>
            </a:pPr>
            <a:r>
              <a:rPr lang="en" dirty="0">
                <a:solidFill>
                  <a:schemeClr val="dk2"/>
                </a:solidFill>
                <a:latin typeface="Times New Roman" panose="02020603050405020304" pitchFamily="18" charset="0"/>
                <a:ea typeface="Trebuchet MS"/>
                <a:cs typeface="Times New Roman" panose="02020603050405020304" pitchFamily="18" charset="0"/>
                <a:sym typeface="Trebuchet MS"/>
              </a:rPr>
              <a:t>Comparing CET1 ratio of 2013 &amp; 2014, displaying old standardized methods and new Basel III methods</a:t>
            </a:r>
            <a:r>
              <a:rPr lang="en" dirty="0" smtClean="0">
                <a:solidFill>
                  <a:schemeClr val="dk2"/>
                </a:solidFill>
                <a:latin typeface="Times New Roman" panose="02020603050405020304" pitchFamily="18" charset="0"/>
                <a:ea typeface="Trebuchet MS"/>
                <a:cs typeface="Times New Roman" panose="02020603050405020304" pitchFamily="18" charset="0"/>
                <a:sym typeface="Trebuchet MS"/>
              </a:rPr>
              <a:t>.</a:t>
            </a:r>
          </a:p>
          <a:p>
            <a:pPr lvl="1"/>
            <a:r>
              <a:rPr lang="en" sz="1800" dirty="0">
                <a:solidFill>
                  <a:schemeClr val="dk2"/>
                </a:solidFill>
                <a:latin typeface="Times New Roman" panose="02020603050405020304" pitchFamily="18" charset="0"/>
                <a:ea typeface="Trebuchet MS"/>
                <a:cs typeface="Times New Roman" panose="02020603050405020304" pitchFamily="18" charset="0"/>
                <a:sym typeface="Trebuchet MS"/>
              </a:rPr>
              <a:t>These ratios are based on current interpretation, expectations, and understanding of the RCF</a:t>
            </a:r>
          </a:p>
          <a:p>
            <a:pPr marL="152400" indent="0">
              <a:buClr>
                <a:schemeClr val="dk2"/>
              </a:buClr>
              <a:buSzPct val="100000"/>
              <a:buNone/>
              <a:defRPr/>
            </a:pPr>
            <a:endParaRPr lang="en" dirty="0">
              <a:solidFill>
                <a:schemeClr val="dk2"/>
              </a:solidFill>
              <a:latin typeface="Times New Roman" panose="02020603050405020304" pitchFamily="18" charset="0"/>
              <a:ea typeface="Trebuchet MS"/>
              <a:cs typeface="Times New Roman" panose="02020603050405020304" pitchFamily="18" charset="0"/>
              <a:sym typeface="Trebuchet MS"/>
            </a:endParaRPr>
          </a:p>
          <a:p>
            <a:pPr marL="457200" indent="-304800">
              <a:buClr>
                <a:schemeClr val="dk2"/>
              </a:buClr>
              <a:buSzPct val="100000"/>
              <a:buFont typeface="Arial"/>
              <a:buChar char="●"/>
              <a:defRPr/>
            </a:pPr>
            <a:endParaRPr lang="en" dirty="0">
              <a:solidFill>
                <a:schemeClr val="dk2"/>
              </a:solidFill>
              <a:latin typeface="Times New Roman" panose="02020603050405020304" pitchFamily="18" charset="0"/>
              <a:ea typeface="Trebuchet MS"/>
              <a:cs typeface="Times New Roman" panose="02020603050405020304" pitchFamily="18" charset="0"/>
              <a:sym typeface="Trebuchet MS"/>
            </a:endParaRPr>
          </a:p>
        </p:txBody>
      </p:sp>
      <p:pic>
        <p:nvPicPr>
          <p:cNvPr id="4" name="Shape 538"/>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3105" y="3568824"/>
            <a:ext cx="5600700" cy="3100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18844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492896"/>
            <a:ext cx="6842721" cy="1944216"/>
          </a:xfrm>
        </p:spPr>
        <p:txBody>
          <a:bodyPr>
            <a:noAutofit/>
          </a:bodyPr>
          <a:lstStyle/>
          <a:p>
            <a:pPr algn="ctr"/>
            <a:r>
              <a:rPr lang="en-CA" sz="4000" b="1" dirty="0" smtClean="0">
                <a:latin typeface="Times New Roman" panose="02020603050405020304" pitchFamily="18" charset="0"/>
                <a:cs typeface="Times New Roman" panose="02020603050405020304" pitchFamily="18" charset="0"/>
              </a:rPr>
              <a:t>RISK MANAGEMENT/FACTORS &amp; ENVIRONMENT</a:t>
            </a:r>
            <a:endParaRPr lang="en-CA"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752893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Risk Environment</a:t>
            </a:r>
            <a:br>
              <a:rPr lang="en-CA" b="1"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9" y="1930400"/>
            <a:ext cx="6347714" cy="4594944"/>
          </a:xfrm>
        </p:spPr>
        <p:txBody>
          <a:bodyPr>
            <a:noAutofit/>
          </a:bodyPr>
          <a:lstStyle/>
          <a:p>
            <a:r>
              <a:rPr lang="en-CA" dirty="0">
                <a:latin typeface="Times New Roman" panose="02020603050405020304" pitchFamily="18" charset="0"/>
                <a:cs typeface="Times New Roman" panose="02020603050405020304" pitchFamily="18" charset="0"/>
              </a:rPr>
              <a:t>GS faces a variety of risks in the operation of their business, such as:</a:t>
            </a:r>
          </a:p>
          <a:p>
            <a:r>
              <a:rPr lang="en-CA" dirty="0" smtClean="0">
                <a:latin typeface="Times New Roman" panose="02020603050405020304" pitchFamily="18" charset="0"/>
                <a:cs typeface="Times New Roman" panose="02020603050405020304" pitchFamily="18" charset="0"/>
              </a:rPr>
              <a:t>Market </a:t>
            </a:r>
            <a:r>
              <a:rPr lang="en-CA" dirty="0">
                <a:latin typeface="Times New Roman" panose="02020603050405020304" pitchFamily="18" charset="0"/>
                <a:cs typeface="Times New Roman" panose="02020603050405020304" pitchFamily="18" charset="0"/>
              </a:rPr>
              <a:t>uncertainty and global financial markets conditions</a:t>
            </a:r>
          </a:p>
          <a:p>
            <a:r>
              <a:rPr lang="en-CA" dirty="0" smtClean="0">
                <a:latin typeface="Times New Roman" panose="02020603050405020304" pitchFamily="18" charset="0"/>
                <a:cs typeface="Times New Roman" panose="02020603050405020304" pitchFamily="18" charset="0"/>
              </a:rPr>
              <a:t>Regulation </a:t>
            </a:r>
            <a:r>
              <a:rPr lang="en-CA" dirty="0">
                <a:latin typeface="Times New Roman" panose="02020603050405020304" pitchFamily="18" charset="0"/>
                <a:cs typeface="Times New Roman" panose="02020603050405020304" pitchFamily="18" charset="0"/>
              </a:rPr>
              <a:t>in jurisdictions around the world</a:t>
            </a:r>
          </a:p>
          <a:p>
            <a:r>
              <a:rPr lang="en-CA" dirty="0" smtClean="0">
                <a:latin typeface="Times New Roman" panose="02020603050405020304" pitchFamily="18" charset="0"/>
                <a:cs typeface="Times New Roman" panose="02020603050405020304" pitchFamily="18" charset="0"/>
              </a:rPr>
              <a:t>Declining </a:t>
            </a:r>
            <a:r>
              <a:rPr lang="en-CA" dirty="0">
                <a:latin typeface="Times New Roman" panose="02020603050405020304" pitchFamily="18" charset="0"/>
                <a:cs typeface="Times New Roman" panose="02020603050405020304" pitchFamily="18" charset="0"/>
              </a:rPr>
              <a:t>asset values particularly those assets with long position.</a:t>
            </a:r>
          </a:p>
          <a:p>
            <a:r>
              <a:rPr lang="en-CA" dirty="0" smtClean="0">
                <a:latin typeface="Times New Roman" panose="02020603050405020304" pitchFamily="18" charset="0"/>
                <a:cs typeface="Times New Roman" panose="02020603050405020304" pitchFamily="18" charset="0"/>
              </a:rPr>
              <a:t>Credit </a:t>
            </a:r>
            <a:r>
              <a:rPr lang="en-CA" dirty="0">
                <a:latin typeface="Times New Roman" panose="02020603050405020304" pitchFamily="18" charset="0"/>
                <a:cs typeface="Times New Roman" panose="02020603050405020304" pitchFamily="18" charset="0"/>
              </a:rPr>
              <a:t>spreads and declines in the availability of credit will affected our ability to borrow on a secured and unsecured basis</a:t>
            </a:r>
          </a:p>
          <a:p>
            <a:r>
              <a:rPr lang="en-CA" dirty="0" smtClean="0">
                <a:latin typeface="Times New Roman" panose="02020603050405020304" pitchFamily="18" charset="0"/>
                <a:cs typeface="Times New Roman" panose="02020603050405020304" pitchFamily="18" charset="0"/>
              </a:rPr>
              <a:t>Poor </a:t>
            </a:r>
            <a:r>
              <a:rPr lang="en-CA" dirty="0">
                <a:latin typeface="Times New Roman" panose="02020603050405020304" pitchFamily="18" charset="0"/>
                <a:cs typeface="Times New Roman" panose="02020603050405020304" pitchFamily="18" charset="0"/>
              </a:rPr>
              <a:t>investment performance and ineffective risk management</a:t>
            </a:r>
          </a:p>
          <a:p>
            <a:r>
              <a:rPr lang="en-CA" dirty="0" smtClean="0">
                <a:latin typeface="Times New Roman" panose="02020603050405020304" pitchFamily="18" charset="0"/>
                <a:cs typeface="Times New Roman" panose="02020603050405020304" pitchFamily="18" charset="0"/>
              </a:rPr>
              <a:t>Failure </a:t>
            </a:r>
            <a:r>
              <a:rPr lang="en-CA" dirty="0">
                <a:latin typeface="Times New Roman" panose="02020603050405020304" pitchFamily="18" charset="0"/>
                <a:cs typeface="Times New Roman" panose="02020603050405020304" pitchFamily="18" charset="0"/>
              </a:rPr>
              <a:t>to appropriately identify and address potential conflicts of interest</a:t>
            </a:r>
          </a:p>
          <a:p>
            <a:r>
              <a:rPr lang="en-CA" dirty="0" smtClean="0">
                <a:latin typeface="Times New Roman" panose="02020603050405020304" pitchFamily="18" charset="0"/>
                <a:cs typeface="Times New Roman" panose="02020603050405020304" pitchFamily="18" charset="0"/>
              </a:rPr>
              <a:t>Catastrophic </a:t>
            </a:r>
            <a:r>
              <a:rPr lang="en-CA" dirty="0">
                <a:latin typeface="Times New Roman" panose="02020603050405020304" pitchFamily="18" charset="0"/>
                <a:cs typeface="Times New Roman" panose="02020603050405020304" pitchFamily="18" charset="0"/>
              </a:rPr>
              <a:t>events such as terrorist attacks</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271502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Risk Factors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CA" sz="2600" b="1" dirty="0">
                <a:latin typeface="Times New Roman" panose="02020603050405020304" pitchFamily="18" charset="0"/>
                <a:cs typeface="Times New Roman" panose="02020603050405020304" pitchFamily="18" charset="0"/>
              </a:rPr>
              <a:t>The four main risk categories that Goldman Sachs faces in their operations are</a:t>
            </a:r>
            <a:r>
              <a:rPr lang="en-CA" dirty="0" smtClean="0">
                <a:latin typeface="Times New Roman" panose="02020603050405020304" pitchFamily="18" charset="0"/>
                <a:cs typeface="Times New Roman" panose="02020603050405020304" pitchFamily="18" charset="0"/>
              </a:rPr>
              <a:t>:</a:t>
            </a:r>
          </a:p>
          <a:p>
            <a:pPr marL="0" indent="0">
              <a:buNone/>
            </a:pPr>
            <a:endParaRPr lang="en-CA" dirty="0">
              <a:latin typeface="Times New Roman" panose="02020603050405020304" pitchFamily="18" charset="0"/>
              <a:cs typeface="Times New Roman" panose="02020603050405020304" pitchFamily="18" charset="0"/>
            </a:endParaRPr>
          </a:p>
          <a:p>
            <a:pPr lvl="1"/>
            <a:r>
              <a:rPr lang="en-CA" sz="1900" dirty="0" smtClean="0">
                <a:latin typeface="Times New Roman" panose="02020603050405020304" pitchFamily="18" charset="0"/>
                <a:cs typeface="Times New Roman" panose="02020603050405020304" pitchFamily="18" charset="0"/>
              </a:rPr>
              <a:t>Liquidity </a:t>
            </a:r>
            <a:r>
              <a:rPr lang="en-CA" sz="1900" dirty="0">
                <a:latin typeface="Times New Roman" panose="02020603050405020304" pitchFamily="18" charset="0"/>
                <a:cs typeface="Times New Roman" panose="02020603050405020304" pitchFamily="18" charset="0"/>
              </a:rPr>
              <a:t>Risk</a:t>
            </a:r>
          </a:p>
          <a:p>
            <a:pPr lvl="1"/>
            <a:r>
              <a:rPr lang="en-CA" sz="1900" dirty="0" smtClean="0">
                <a:latin typeface="Times New Roman" panose="02020603050405020304" pitchFamily="18" charset="0"/>
                <a:cs typeface="Times New Roman" panose="02020603050405020304" pitchFamily="18" charset="0"/>
              </a:rPr>
              <a:t>Market </a:t>
            </a:r>
            <a:r>
              <a:rPr lang="en-CA" sz="1900" dirty="0">
                <a:latin typeface="Times New Roman" panose="02020603050405020304" pitchFamily="18" charset="0"/>
                <a:cs typeface="Times New Roman" panose="02020603050405020304" pitchFamily="18" charset="0"/>
              </a:rPr>
              <a:t>Risk</a:t>
            </a:r>
          </a:p>
          <a:p>
            <a:pPr lvl="1"/>
            <a:r>
              <a:rPr lang="en-CA" sz="1900" dirty="0" smtClean="0">
                <a:latin typeface="Times New Roman" panose="02020603050405020304" pitchFamily="18" charset="0"/>
                <a:cs typeface="Times New Roman" panose="02020603050405020304" pitchFamily="18" charset="0"/>
              </a:rPr>
              <a:t>Credit </a:t>
            </a:r>
            <a:r>
              <a:rPr lang="en-CA" sz="1900" dirty="0">
                <a:latin typeface="Times New Roman" panose="02020603050405020304" pitchFamily="18" charset="0"/>
                <a:cs typeface="Times New Roman" panose="02020603050405020304" pitchFamily="18" charset="0"/>
              </a:rPr>
              <a:t>Risk</a:t>
            </a:r>
          </a:p>
          <a:p>
            <a:pPr lvl="1"/>
            <a:r>
              <a:rPr lang="en-CA" sz="1900" dirty="0" smtClean="0">
                <a:latin typeface="Times New Roman" panose="02020603050405020304" pitchFamily="18" charset="0"/>
                <a:cs typeface="Times New Roman" panose="02020603050405020304" pitchFamily="18" charset="0"/>
              </a:rPr>
              <a:t>Operational </a:t>
            </a:r>
            <a:r>
              <a:rPr lang="en-CA" sz="1900" dirty="0">
                <a:latin typeface="Times New Roman" panose="02020603050405020304" pitchFamily="18" charset="0"/>
                <a:cs typeface="Times New Roman" panose="02020603050405020304" pitchFamily="18" charset="0"/>
              </a:rPr>
              <a:t>Risk</a:t>
            </a:r>
          </a:p>
          <a:p>
            <a:pPr marL="0" indent="0">
              <a:buNone/>
            </a:pPr>
            <a:endParaRPr lang="en-CA" dirty="0">
              <a:latin typeface="Times New Roman" panose="02020603050405020304" pitchFamily="18" charset="0"/>
              <a:cs typeface="Times New Roman" panose="02020603050405020304" pitchFamily="18" charset="0"/>
            </a:endParaRPr>
          </a:p>
          <a:p>
            <a:pPr marL="0" indent="0">
              <a:buNone/>
            </a:pPr>
            <a:r>
              <a:rPr lang="en-CA" dirty="0" smtClean="0">
                <a:latin typeface="Times New Roman" panose="02020603050405020304" pitchFamily="18" charset="0"/>
                <a:cs typeface="Times New Roman" panose="02020603050405020304" pitchFamily="18" charset="0"/>
              </a:rPr>
              <a:t>Goldman </a:t>
            </a:r>
            <a:r>
              <a:rPr lang="en-CA" dirty="0">
                <a:latin typeface="Times New Roman" panose="02020603050405020304" pitchFamily="18" charset="0"/>
                <a:cs typeface="Times New Roman" panose="02020603050405020304" pitchFamily="18" charset="0"/>
              </a:rPr>
              <a:t>Sachs also faces risk which have uncertain outcomes and have the potential to materially impact their financial results, liquidity and reputation.</a:t>
            </a:r>
          </a:p>
          <a:p>
            <a:pPr marL="0" indent="0">
              <a:buNone/>
            </a:pP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4327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Risk Management Framework</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9" y="2160590"/>
            <a:ext cx="6347714" cy="4292746"/>
          </a:xfrm>
        </p:spPr>
        <p:txBody>
          <a:bodyPr>
            <a:noAutofit/>
          </a:bodyPr>
          <a:lstStyle/>
          <a:p>
            <a:pPr marL="0" indent="0" algn="ctr">
              <a:buNone/>
            </a:pPr>
            <a:r>
              <a:rPr lang="en-CA" sz="2400" b="1" dirty="0">
                <a:latin typeface="Times New Roman" panose="02020603050405020304" pitchFamily="18" charset="0"/>
                <a:cs typeface="Times New Roman" panose="02020603050405020304" pitchFamily="18" charset="0"/>
              </a:rPr>
              <a:t>Three Components</a:t>
            </a:r>
            <a:r>
              <a:rPr lang="en-CA" sz="2400" b="1" dirty="0" smtClean="0">
                <a:latin typeface="Times New Roman" panose="02020603050405020304" pitchFamily="18" charset="0"/>
                <a:cs typeface="Times New Roman" panose="02020603050405020304" pitchFamily="18" charset="0"/>
              </a:rPr>
              <a:t>:</a:t>
            </a:r>
          </a:p>
          <a:p>
            <a:pPr marL="0" indent="0" algn="ctr">
              <a:buNone/>
            </a:pPr>
            <a:endParaRPr lang="en-CA" sz="2400" dirty="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Governance</a:t>
            </a:r>
            <a:r>
              <a:rPr lang="en-CA" dirty="0">
                <a:latin typeface="Times New Roman" panose="02020603050405020304" pitchFamily="18" charset="0"/>
                <a:cs typeface="Times New Roman" panose="02020603050405020304" pitchFamily="18" charset="0"/>
              </a:rPr>
              <a:t>: review and approve by the  board, followed by a risk-oriented committees run by senior managers. This structure provides the protocol for decision-making </a:t>
            </a:r>
          </a:p>
          <a:p>
            <a:r>
              <a:rPr lang="en-CA" dirty="0" smtClean="0">
                <a:latin typeface="Times New Roman" panose="02020603050405020304" pitchFamily="18" charset="0"/>
                <a:cs typeface="Times New Roman" panose="02020603050405020304" pitchFamily="18" charset="0"/>
              </a:rPr>
              <a:t>Processes</a:t>
            </a:r>
            <a:r>
              <a:rPr lang="en-CA" dirty="0">
                <a:latin typeface="Times New Roman" panose="02020603050405020304" pitchFamily="18" charset="0"/>
                <a:cs typeface="Times New Roman" panose="02020603050405020304" pitchFamily="18" charset="0"/>
              </a:rPr>
              <a:t>: discipline the inventory to current market level to provide transparency. Apply a framework of limits to control risk. Using active management to ensure high quality information</a:t>
            </a:r>
          </a:p>
          <a:p>
            <a:r>
              <a:rPr lang="en-CA" dirty="0" smtClean="0">
                <a:latin typeface="Times New Roman" panose="02020603050405020304" pitchFamily="18" charset="0"/>
                <a:cs typeface="Times New Roman" panose="02020603050405020304" pitchFamily="18" charset="0"/>
              </a:rPr>
              <a:t>People</a:t>
            </a:r>
            <a:r>
              <a:rPr lang="en-CA" dirty="0">
                <a:latin typeface="Times New Roman" panose="02020603050405020304" pitchFamily="18" charset="0"/>
                <a:cs typeface="Times New Roman" panose="02020603050405020304" pitchFamily="18" charset="0"/>
              </a:rPr>
              <a:t>: by proper training and rewarding our experienced professionals to ensure their high risk management and reputational performance.</a:t>
            </a:r>
          </a:p>
          <a:p>
            <a:pPr marL="0" indent="0">
              <a:buNone/>
            </a:pP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822436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Governance Structure</a:t>
            </a:r>
            <a:endParaRPr lang="en-CA"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12000" y="1700807"/>
            <a:ext cx="6324295" cy="4776861"/>
          </a:xfrm>
        </p:spPr>
      </p:pic>
    </p:spTree>
    <p:extLst>
      <p:ext uri="{BB962C8B-B14F-4D97-AF65-F5344CB8AC3E}">
        <p14:creationId xmlns:p14="http://schemas.microsoft.com/office/powerpoint/2010/main" xmlns="" val="12671496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Processes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CA" dirty="0" smtClean="0">
                <a:latin typeface="Times New Roman" panose="02020603050405020304" pitchFamily="18" charset="0"/>
                <a:cs typeface="Times New Roman" panose="02020603050405020304" pitchFamily="18" charset="0"/>
              </a:rPr>
              <a:t>Apply </a:t>
            </a:r>
            <a:r>
              <a:rPr lang="en-CA" dirty="0">
                <a:latin typeface="Times New Roman" panose="02020603050405020304" pitchFamily="18" charset="0"/>
                <a:cs typeface="Times New Roman" panose="02020603050405020304" pitchFamily="18" charset="0"/>
              </a:rPr>
              <a:t>a rigorous framework of limits to control risk across multiple transactions, products, businesses, and markets</a:t>
            </a:r>
          </a:p>
          <a:p>
            <a:pPr fontAlgn="base"/>
            <a:r>
              <a:rPr lang="en-CA" dirty="0">
                <a:latin typeface="Times New Roman" panose="02020603050405020304" pitchFamily="18" charset="0"/>
                <a:cs typeface="Times New Roman" panose="02020603050405020304" pitchFamily="18" charset="0"/>
              </a:rPr>
              <a:t>Includes setting credit and market risk limits at numerous levels and monitoring limits on a daily basis</a:t>
            </a:r>
          </a:p>
          <a:p>
            <a:pPr fontAlgn="base"/>
            <a:r>
              <a:rPr lang="en-CA" dirty="0">
                <a:latin typeface="Times New Roman" panose="02020603050405020304" pitchFamily="18" charset="0"/>
                <a:cs typeface="Times New Roman" panose="02020603050405020304" pitchFamily="18" charset="0"/>
              </a:rPr>
              <a:t>Limits are set at levels that will be periodically exceeded, rather than levels which reflect their maximum appetite</a:t>
            </a:r>
          </a:p>
          <a:p>
            <a:r>
              <a:rPr lang="en-CA" dirty="0" smtClean="0">
                <a:latin typeface="Times New Roman" panose="02020603050405020304" pitchFamily="18" charset="0"/>
                <a:cs typeface="Times New Roman" panose="02020603050405020304" pitchFamily="18" charset="0"/>
              </a:rPr>
              <a:t>Proactive </a:t>
            </a:r>
            <a:r>
              <a:rPr lang="en-CA" dirty="0">
                <a:latin typeface="Times New Roman" panose="02020603050405020304" pitchFamily="18" charset="0"/>
                <a:cs typeface="Times New Roman" panose="02020603050405020304" pitchFamily="18" charset="0"/>
              </a:rPr>
              <a:t>mitigation of market and credit exposure minimizes the risk that they will be required to take outsized actions during periods of stress</a:t>
            </a:r>
          </a:p>
          <a:p>
            <a:r>
              <a:rPr lang="en-CA" dirty="0" smtClean="0">
                <a:latin typeface="Times New Roman" panose="02020603050405020304" pitchFamily="18" charset="0"/>
                <a:cs typeface="Times New Roman" panose="02020603050405020304" pitchFamily="18" charset="0"/>
              </a:rPr>
              <a:t>Goal </a:t>
            </a:r>
            <a:r>
              <a:rPr lang="en-CA" dirty="0">
                <a:latin typeface="Times New Roman" panose="02020603050405020304" pitchFamily="18" charset="0"/>
                <a:cs typeface="Times New Roman" panose="02020603050405020304" pitchFamily="18" charset="0"/>
              </a:rPr>
              <a:t>of risk management technology is to get the right information to the right people at the right time</a:t>
            </a:r>
          </a:p>
          <a:p>
            <a:pPr marL="0" indent="0">
              <a:buNone/>
            </a:pP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527405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People</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CA" dirty="0" smtClean="0">
                <a:latin typeface="Times New Roman" panose="02020603050405020304" pitchFamily="18" charset="0"/>
                <a:cs typeface="Times New Roman" panose="02020603050405020304" pitchFamily="18" charset="0"/>
              </a:rPr>
              <a:t>Effective </a:t>
            </a:r>
            <a:r>
              <a:rPr lang="en-CA" dirty="0">
                <a:latin typeface="Times New Roman" panose="02020603050405020304" pitchFamily="18" charset="0"/>
                <a:cs typeface="Times New Roman" panose="02020603050405020304" pitchFamily="18" charset="0"/>
              </a:rPr>
              <a:t>risk management requires people to interpret risk data on an ongoing and timely basis</a:t>
            </a:r>
          </a:p>
          <a:p>
            <a:pPr fontAlgn="base"/>
            <a:r>
              <a:rPr lang="en-CA" dirty="0">
                <a:latin typeface="Times New Roman" panose="02020603050405020304" pitchFamily="18" charset="0"/>
                <a:cs typeface="Times New Roman" panose="02020603050405020304" pitchFamily="18" charset="0"/>
              </a:rPr>
              <a:t>Adjusting positions accordingly</a:t>
            </a:r>
          </a:p>
          <a:p>
            <a:r>
              <a:rPr lang="en-CA" dirty="0" smtClean="0">
                <a:latin typeface="Times New Roman" panose="02020603050405020304" pitchFamily="18" charset="0"/>
                <a:cs typeface="Times New Roman" panose="02020603050405020304" pitchFamily="18" charset="0"/>
              </a:rPr>
              <a:t>Reinforce </a:t>
            </a:r>
            <a:r>
              <a:rPr lang="en-CA" dirty="0">
                <a:latin typeface="Times New Roman" panose="02020603050405020304" pitchFamily="18" charset="0"/>
                <a:cs typeface="Times New Roman" panose="02020603050405020304" pitchFamily="18" charset="0"/>
              </a:rPr>
              <a:t>a culture of effective risk management</a:t>
            </a:r>
          </a:p>
          <a:p>
            <a:r>
              <a:rPr lang="en-CA" dirty="0" smtClean="0">
                <a:latin typeface="Times New Roman" panose="02020603050405020304" pitchFamily="18" charset="0"/>
                <a:cs typeface="Times New Roman" panose="02020603050405020304" pitchFamily="18" charset="0"/>
              </a:rPr>
              <a:t>“</a:t>
            </a:r>
            <a:r>
              <a:rPr lang="en-CA" dirty="0">
                <a:latin typeface="Times New Roman" panose="02020603050405020304" pitchFamily="18" charset="0"/>
                <a:cs typeface="Times New Roman" panose="02020603050405020304" pitchFamily="18" charset="0"/>
              </a:rPr>
              <a:t>Review and reward” processes</a:t>
            </a:r>
          </a:p>
          <a:p>
            <a:r>
              <a:rPr lang="en-CA" dirty="0">
                <a:latin typeface="Times New Roman" panose="02020603050405020304" pitchFamily="18" charset="0"/>
                <a:cs typeface="Times New Roman" panose="02020603050405020304" pitchFamily="18" charset="0"/>
              </a:rPr>
              <a:t>○Reinforces the link between behaviours and how people are recognized, and the need to focus on clients and reputation</a:t>
            </a:r>
          </a:p>
          <a:p>
            <a:pPr marL="0" indent="0">
              <a:buNone/>
            </a:pP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2239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534401" cy="904528"/>
          </a:xfrm>
        </p:spPr>
        <p:txBody>
          <a:bodyPr>
            <a:normAutofit/>
          </a:bodyPr>
          <a:lstStyle/>
          <a:p>
            <a:r>
              <a:rPr lang="en-US" b="1" dirty="0" smtClean="0">
                <a:latin typeface="Times New Roman" panose="02020603050405020304" pitchFamily="18" charset="0"/>
                <a:cs typeface="Times New Roman" panose="02020603050405020304" pitchFamily="18" charset="0"/>
              </a:rPr>
              <a:t>Investment banking; underwriting</a:t>
            </a:r>
            <a:endParaRPr lang="en-US" b="1" dirty="0">
              <a:solidFill>
                <a:srgbClr val="CBCFD4"/>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209801"/>
            <a:ext cx="7620000" cy="1939280"/>
          </a:xfrm>
        </p:spPr>
        <p:txBody>
          <a:bodyPr>
            <a:normAutofit/>
          </a:bodyPr>
          <a:lstStyle/>
          <a:p>
            <a:r>
              <a:rPr lang="en-US" sz="1800" dirty="0" smtClean="0">
                <a:latin typeface="Times New Roman" panose="02020603050405020304" pitchFamily="18" charset="0"/>
                <a:cs typeface="Times New Roman" panose="02020603050405020304" pitchFamily="18" charset="0"/>
              </a:rPr>
              <a:t>Helping companies raise capital to fund their businesses</a:t>
            </a:r>
          </a:p>
          <a:p>
            <a:r>
              <a:rPr lang="en-US" sz="1800" dirty="0" smtClean="0">
                <a:latin typeface="Times New Roman" panose="02020603050405020304" pitchFamily="18" charset="0"/>
                <a:cs typeface="Times New Roman" panose="02020603050405020304" pitchFamily="18" charset="0"/>
              </a:rPr>
              <a:t>Match the capital of the investing clients with the needs of the clients</a:t>
            </a:r>
          </a:p>
          <a:p>
            <a:r>
              <a:rPr lang="en-US" sz="1800" dirty="0" smtClean="0">
                <a:latin typeface="Times New Roman" panose="02020603050405020304" pitchFamily="18" charset="0"/>
                <a:cs typeface="Times New Roman" panose="02020603050405020304" pitchFamily="18" charset="0"/>
              </a:rPr>
              <a:t>Public offerings and private placements</a:t>
            </a:r>
          </a:p>
          <a:p>
            <a:r>
              <a:rPr lang="en-US" sz="1800" dirty="0" smtClean="0">
                <a:latin typeface="Times New Roman" panose="02020603050405020304" pitchFamily="18" charset="0"/>
                <a:cs typeface="Times New Roman" panose="02020603050405020304" pitchFamily="18" charset="0"/>
              </a:rPr>
              <a:t>Revenues from derivative transactions</a:t>
            </a:r>
          </a:p>
          <a:p>
            <a:pPr marL="0" indent="0">
              <a:buNone/>
            </a:pPr>
            <a:endParaRPr lang="en-US" sz="1800" dirty="0" smtClean="0">
              <a:latin typeface="Times New Roman" panose="02020603050405020304" pitchFamily="18" charset="0"/>
              <a:cs typeface="Times New Roman" panose="02020603050405020304" pitchFamily="18" charset="0"/>
            </a:endParaRPr>
          </a:p>
        </p:txBody>
      </p:sp>
      <p:grpSp>
        <p:nvGrpSpPr>
          <p:cNvPr id="8" name="Group 7"/>
          <p:cNvGrpSpPr/>
          <p:nvPr/>
        </p:nvGrpSpPr>
        <p:grpSpPr>
          <a:xfrm>
            <a:off x="8005715" y="6324600"/>
            <a:ext cx="356640" cy="356640"/>
            <a:chOff x="7583386" y="5022563"/>
            <a:chExt cx="356640" cy="356640"/>
          </a:xfrm>
        </p:grpSpPr>
        <p:sp>
          <p:nvSpPr>
            <p:cNvPr id="9" name="Oval 8">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10" name="Isosceles Triangle 9">
              <a:hlinkClick r:id="rId3" action="ppaction://hlinksldjump"/>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p:cNvCxnSpPr/>
          <p:nvPr/>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391333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03176"/>
          </a:xfrm>
        </p:spPr>
        <p:txBody>
          <a:bodyPr>
            <a:noAutofit/>
          </a:bodyPr>
          <a:lstStyle/>
          <a:p>
            <a:r>
              <a:rPr lang="en-CA" b="1" dirty="0">
                <a:latin typeface="Times New Roman" panose="02020603050405020304" pitchFamily="18" charset="0"/>
                <a:cs typeface="Times New Roman" panose="02020603050405020304" pitchFamily="18" charset="0"/>
              </a:rPr>
              <a:t>Liquidity Risk </a:t>
            </a:r>
            <a:r>
              <a:rPr lang="en-CA" b="1" dirty="0" smtClean="0">
                <a:latin typeface="Times New Roman" panose="02020603050405020304" pitchFamily="18" charset="0"/>
                <a:cs typeface="Times New Roman" panose="02020603050405020304" pitchFamily="18" charset="0"/>
              </a:rPr>
              <a:t>Management</a:t>
            </a: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CA" b="1" dirty="0" smtClean="0">
                <a:latin typeface="Times New Roman" panose="02020603050405020304" pitchFamily="18" charset="0"/>
                <a:cs typeface="Times New Roman" panose="02020603050405020304" pitchFamily="18" charset="0"/>
              </a:rPr>
              <a:t>Objective</a:t>
            </a:r>
            <a:r>
              <a:rPr lang="en-CA" b="1" dirty="0">
                <a:latin typeface="Times New Roman" panose="02020603050405020304" pitchFamily="18" charset="0"/>
                <a:cs typeface="Times New Roman" panose="02020603050405020304" pitchFamily="18" charset="0"/>
              </a:rPr>
              <a:t>:</a:t>
            </a:r>
            <a:r>
              <a:rPr lang="en-CA" dirty="0">
                <a:latin typeface="Times New Roman" panose="02020603050405020304" pitchFamily="18" charset="0"/>
                <a:cs typeface="Times New Roman" panose="02020603050405020304" pitchFamily="18" charset="0"/>
              </a:rPr>
              <a:t> to be able to fund the firm and to enable Goldman Sachs core businesses to continue to serve clients and generate revenues, even under adverse circumstances.</a:t>
            </a:r>
          </a:p>
          <a:p>
            <a:r>
              <a:rPr lang="en-CA" b="1" dirty="0" smtClean="0">
                <a:latin typeface="Times New Roman" panose="02020603050405020304" pitchFamily="18" charset="0"/>
                <a:cs typeface="Times New Roman" panose="02020603050405020304" pitchFamily="18" charset="0"/>
              </a:rPr>
              <a:t>Global </a:t>
            </a:r>
            <a:r>
              <a:rPr lang="en-CA" b="1" dirty="0">
                <a:latin typeface="Times New Roman" panose="02020603050405020304" pitchFamily="18" charset="0"/>
                <a:cs typeface="Times New Roman" panose="02020603050405020304" pitchFamily="18" charset="0"/>
              </a:rPr>
              <a:t>Core Liquid Assets</a:t>
            </a:r>
            <a:r>
              <a:rPr lang="en-CA" dirty="0">
                <a:latin typeface="Times New Roman" panose="02020603050405020304" pitchFamily="18" charset="0"/>
                <a:cs typeface="Times New Roman" panose="02020603050405020304" pitchFamily="18" charset="0"/>
              </a:rPr>
              <a:t>: maintain substantial liquidity to meet a broad range of potential cash outflows and collateral needs in a stressed environment.</a:t>
            </a:r>
          </a:p>
          <a:p>
            <a:pPr marL="0" indent="0">
              <a:buNone/>
            </a:pP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044093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Liquidity Risk Management…(2)</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CA" b="1" dirty="0" smtClean="0">
              <a:latin typeface="Times New Roman" panose="02020603050405020304" pitchFamily="18" charset="0"/>
              <a:cs typeface="Times New Roman" panose="02020603050405020304" pitchFamily="18" charset="0"/>
            </a:endParaRPr>
          </a:p>
          <a:p>
            <a:r>
              <a:rPr lang="en-CA" b="1" dirty="0" smtClean="0">
                <a:latin typeface="Times New Roman" panose="02020603050405020304" pitchFamily="18" charset="0"/>
                <a:cs typeface="Times New Roman" panose="02020603050405020304" pitchFamily="18" charset="0"/>
              </a:rPr>
              <a:t>Asset-Liability </a:t>
            </a:r>
            <a:r>
              <a:rPr lang="en-CA" b="1" dirty="0">
                <a:latin typeface="Times New Roman" panose="02020603050405020304" pitchFamily="18" charset="0"/>
                <a:cs typeface="Times New Roman" panose="02020603050405020304" pitchFamily="18" charset="0"/>
              </a:rPr>
              <a:t>Management</a:t>
            </a:r>
            <a:r>
              <a:rPr lang="en-CA" dirty="0">
                <a:latin typeface="Times New Roman" panose="02020603050405020304" pitchFamily="18" charset="0"/>
                <a:cs typeface="Times New Roman" panose="02020603050405020304" pitchFamily="18" charset="0"/>
              </a:rPr>
              <a:t>: manage the maturities and diversity of funding across markets, products and counterparties, and seek to maintain liabilities of appropriate tenor relative to the asset base.</a:t>
            </a:r>
          </a:p>
          <a:p>
            <a:r>
              <a:rPr lang="en-CA" b="1" dirty="0" smtClean="0">
                <a:latin typeface="Times New Roman" panose="02020603050405020304" pitchFamily="18" charset="0"/>
                <a:cs typeface="Times New Roman" panose="02020603050405020304" pitchFamily="18" charset="0"/>
              </a:rPr>
              <a:t>Contingency </a:t>
            </a:r>
            <a:r>
              <a:rPr lang="en-CA" b="1" dirty="0">
                <a:latin typeface="Times New Roman" panose="02020603050405020304" pitchFamily="18" charset="0"/>
                <a:cs typeface="Times New Roman" panose="02020603050405020304" pitchFamily="18" charset="0"/>
              </a:rPr>
              <a:t>Funding Plan: </a:t>
            </a:r>
            <a:r>
              <a:rPr lang="en-CA" dirty="0">
                <a:latin typeface="Times New Roman" panose="02020603050405020304" pitchFamily="18" charset="0"/>
                <a:cs typeface="Times New Roman" panose="02020603050405020304" pitchFamily="18" charset="0"/>
              </a:rPr>
              <a:t>maintain a contingency funding plan to provide a framework for analyzing and responding to a liquidity crisis situation or periods of market stress.</a:t>
            </a:r>
          </a:p>
          <a:p>
            <a:pPr marL="0" indent="0">
              <a:buNone/>
            </a:pP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735352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Global Core Liquid Assets</a:t>
            </a:r>
            <a:br>
              <a:rPr lang="en-CA" b="1"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CA" b="1" dirty="0">
                <a:latin typeface="Times New Roman" panose="02020603050405020304" pitchFamily="18" charset="0"/>
                <a:cs typeface="Times New Roman" panose="02020603050405020304" pitchFamily="18" charset="0"/>
              </a:rPr>
              <a:t>Global Core Liquid Assets (GCLA): </a:t>
            </a:r>
            <a:r>
              <a:rPr lang="en-CA" dirty="0">
                <a:latin typeface="Times New Roman" panose="02020603050405020304" pitchFamily="18" charset="0"/>
                <a:cs typeface="Times New Roman" panose="02020603050405020304" pitchFamily="18" charset="0"/>
              </a:rPr>
              <a:t>pre-fund their estimated potential cash and collateral needs during a liquidity crisis and hold this liquidity in the form of unencumbered, highly liquid securities and cash.</a:t>
            </a:r>
          </a:p>
          <a:p>
            <a:r>
              <a:rPr lang="en-CA" dirty="0">
                <a:latin typeface="Times New Roman" panose="02020603050405020304" pitchFamily="18" charset="0"/>
                <a:cs typeface="Times New Roman" panose="02020603050405020304" pitchFamily="18" charset="0"/>
              </a:rPr>
              <a:t>The fair value of the securities and certain overnight cash deposits that are included in the GCLA.</a:t>
            </a:r>
          </a:p>
          <a:p>
            <a:endParaRPr lang="en-CA" dirty="0" smtClean="0">
              <a:latin typeface="Times New Roman" panose="02020603050405020304" pitchFamily="18" charset="0"/>
              <a:cs typeface="Times New Roman" panose="02020603050405020304" pitchFamily="18" charset="0"/>
            </a:endParaRPr>
          </a:p>
          <a:p>
            <a:endParaRPr lang="en-CA"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4365104"/>
            <a:ext cx="5744377" cy="1562318"/>
          </a:xfrm>
          <a:prstGeom prst="rect">
            <a:avLst/>
          </a:prstGeom>
        </p:spPr>
      </p:pic>
    </p:spTree>
    <p:extLst>
      <p:ext uri="{BB962C8B-B14F-4D97-AF65-F5344CB8AC3E}">
        <p14:creationId xmlns:p14="http://schemas.microsoft.com/office/powerpoint/2010/main" xmlns="" val="40426727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Fair Market Value of GCLA</a:t>
            </a:r>
            <a:br>
              <a:rPr lang="en-CA" b="1"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endParaRPr lang="en-CA"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18843" y="1772816"/>
            <a:ext cx="6697861" cy="3693837"/>
          </a:xfrm>
        </p:spPr>
      </p:pic>
    </p:spTree>
    <p:extLst>
      <p:ext uri="{BB962C8B-B14F-4D97-AF65-F5344CB8AC3E}">
        <p14:creationId xmlns:p14="http://schemas.microsoft.com/office/powerpoint/2010/main" xmlns="" val="34350334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atin typeface="Times New Roman" panose="02020603050405020304" pitchFamily="18" charset="0"/>
                <a:cs typeface="Times New Roman" panose="02020603050405020304" pitchFamily="18" charset="0"/>
              </a:rPr>
              <a:t>Liquidity Risk </a:t>
            </a:r>
            <a:r>
              <a:rPr lang="en-CA" b="1" dirty="0" smtClean="0">
                <a:latin typeface="Times New Roman" panose="02020603050405020304" pitchFamily="18" charset="0"/>
                <a:cs typeface="Times New Roman" panose="02020603050405020304" pitchFamily="18" charset="0"/>
              </a:rPr>
              <a:t>Models</a:t>
            </a:r>
            <a:endParaRPr lang="en-C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CA" b="1" dirty="0">
                <a:latin typeface="Times New Roman" panose="02020603050405020304" pitchFamily="18" charset="0"/>
                <a:cs typeface="Times New Roman" panose="02020603050405020304" pitchFamily="18" charset="0"/>
              </a:rPr>
              <a:t>Modeled Liquidity Outflow:</a:t>
            </a:r>
            <a:r>
              <a:rPr lang="en-CA" dirty="0">
                <a:latin typeface="Times New Roman" panose="02020603050405020304" pitchFamily="18" charset="0"/>
                <a:cs typeface="Times New Roman" panose="02020603050405020304" pitchFamily="18" charset="0"/>
              </a:rPr>
              <a:t> conducting multiple scenarios that include combinations of market-wide and firm-specific stress.</a:t>
            </a:r>
          </a:p>
          <a:p>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Intraday Liquidity Model:</a:t>
            </a:r>
            <a:r>
              <a:rPr lang="en-CA" dirty="0">
                <a:latin typeface="Times New Roman" panose="02020603050405020304" pitchFamily="18" charset="0"/>
                <a:cs typeface="Times New Roman" panose="02020603050405020304" pitchFamily="18" charset="0"/>
              </a:rPr>
              <a:t>  assesses the risk of increased intraday liquidity requirements during a scenario where access to sources of intraday liquidity may become constrained.</a:t>
            </a:r>
          </a:p>
          <a:p>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Asset-Liability Management:</a:t>
            </a:r>
            <a:r>
              <a:rPr lang="en-CA" dirty="0">
                <a:latin typeface="Times New Roman" panose="02020603050405020304" pitchFamily="18" charset="0"/>
                <a:cs typeface="Times New Roman" panose="02020603050405020304" pitchFamily="18" charset="0"/>
              </a:rPr>
              <a:t> ensures the firm have a sufficient amount of financing, even when funding markets experience persistent stress.</a:t>
            </a:r>
          </a:p>
          <a:p>
            <a:pPr marL="0" indent="0">
              <a:buNone/>
            </a:pP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072283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atin typeface="Times New Roman" panose="02020603050405020304" pitchFamily="18" charset="0"/>
                <a:cs typeface="Times New Roman" panose="02020603050405020304" pitchFamily="18" charset="0"/>
              </a:rPr>
              <a:t>Liquidity Risk </a:t>
            </a:r>
            <a:r>
              <a:rPr lang="en-CA" b="1" dirty="0" smtClean="0">
                <a:latin typeface="Times New Roman" panose="02020603050405020304" pitchFamily="18" charset="0"/>
                <a:cs typeface="Times New Roman" panose="02020603050405020304" pitchFamily="18" charset="0"/>
              </a:rPr>
              <a:t>Models…(2)</a:t>
            </a: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CA" b="1" dirty="0">
                <a:latin typeface="Times New Roman" panose="02020603050405020304" pitchFamily="18" charset="0"/>
                <a:cs typeface="Times New Roman" panose="02020603050405020304" pitchFamily="18" charset="0"/>
              </a:rPr>
              <a:t>Contingency Funding Plan: </a:t>
            </a:r>
            <a:r>
              <a:rPr lang="en-CA" dirty="0">
                <a:latin typeface="Times New Roman" panose="02020603050405020304" pitchFamily="18" charset="0"/>
                <a:cs typeface="Times New Roman" panose="02020603050405020304" pitchFamily="18" charset="0"/>
              </a:rPr>
              <a:t>sets out the plan of action the firm would use to fund business activity in crisis situations and periods of market stress.</a:t>
            </a:r>
          </a:p>
          <a:p>
            <a:r>
              <a:rPr lang="en-CA" b="1" dirty="0" smtClean="0">
                <a:latin typeface="Times New Roman" panose="02020603050405020304" pitchFamily="18" charset="0"/>
                <a:cs typeface="Times New Roman" panose="02020603050405020304" pitchFamily="18" charset="0"/>
              </a:rPr>
              <a:t>Liquidity </a:t>
            </a:r>
            <a:r>
              <a:rPr lang="en-CA" b="1" dirty="0">
                <a:latin typeface="Times New Roman" panose="02020603050405020304" pitchFamily="18" charset="0"/>
                <a:cs typeface="Times New Roman" panose="02020603050405020304" pitchFamily="18" charset="0"/>
              </a:rPr>
              <a:t>Regulatory Framework: </a:t>
            </a:r>
            <a:r>
              <a:rPr lang="en-CA" dirty="0">
                <a:latin typeface="Times New Roman" panose="02020603050405020304" pitchFamily="18" charset="0"/>
                <a:cs typeface="Times New Roman" panose="02020603050405020304" pitchFamily="18" charset="0"/>
              </a:rPr>
              <a:t>ensure that banks and bank holding companies maintain an adequate level of high-quality liquid assets.</a:t>
            </a:r>
          </a:p>
          <a:p>
            <a:r>
              <a:rPr lang="en-CA" b="1" dirty="0" smtClean="0">
                <a:latin typeface="Times New Roman" panose="02020603050405020304" pitchFamily="18" charset="0"/>
                <a:cs typeface="Times New Roman" panose="02020603050405020304" pitchFamily="18" charset="0"/>
              </a:rPr>
              <a:t>Credit </a:t>
            </a:r>
            <a:r>
              <a:rPr lang="en-CA" b="1" dirty="0">
                <a:latin typeface="Times New Roman" panose="02020603050405020304" pitchFamily="18" charset="0"/>
                <a:cs typeface="Times New Roman" panose="02020603050405020304" pitchFamily="18" charset="0"/>
              </a:rPr>
              <a:t>Ratings:</a:t>
            </a:r>
            <a:r>
              <a:rPr lang="en-CA" dirty="0">
                <a:latin typeface="Times New Roman" panose="02020603050405020304" pitchFamily="18" charset="0"/>
                <a:cs typeface="Times New Roman" panose="02020603050405020304" pitchFamily="18" charset="0"/>
              </a:rPr>
              <a:t> GS relies on the credit rating to fund a significant portion of day-to-day operations, and the availability of debt financing.</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938597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1256287"/>
            <a:ext cx="7529906" cy="4248472"/>
          </a:xfrm>
        </p:spPr>
      </p:pic>
    </p:spTree>
    <p:extLst>
      <p:ext uri="{BB962C8B-B14F-4D97-AF65-F5344CB8AC3E}">
        <p14:creationId xmlns:p14="http://schemas.microsoft.com/office/powerpoint/2010/main" xmlns="" val="10780933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Market Risk Management</a:t>
            </a: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CA" dirty="0">
                <a:latin typeface="Times New Roman" panose="02020603050405020304" pitchFamily="18" charset="0"/>
                <a:cs typeface="Times New Roman" panose="02020603050405020304" pitchFamily="18" charset="0"/>
              </a:rPr>
              <a:t>Market risk is the risk of loss in the value of the firm’s inventory, as well as certain other financial assets and financial liabilities, due to changes in market conditions.</a:t>
            </a:r>
          </a:p>
          <a:p>
            <a:r>
              <a:rPr lang="en-CA" dirty="0" smtClean="0">
                <a:latin typeface="Times New Roman" panose="02020603050405020304" pitchFamily="18" charset="0"/>
                <a:cs typeface="Times New Roman" panose="02020603050405020304" pitchFamily="18" charset="0"/>
              </a:rPr>
              <a:t>The </a:t>
            </a:r>
            <a:r>
              <a:rPr lang="en-CA" dirty="0">
                <a:latin typeface="Times New Roman" panose="02020603050405020304" pitchFamily="18" charset="0"/>
                <a:cs typeface="Times New Roman" panose="02020603050405020304" pitchFamily="18" charset="0"/>
              </a:rPr>
              <a:t>firm holds inventory primarily for market making for their clients and for their investing and lending activities.</a:t>
            </a:r>
          </a:p>
          <a:p>
            <a:r>
              <a:rPr lang="en-CA" dirty="0" smtClean="0">
                <a:latin typeface="Times New Roman" panose="02020603050405020304" pitchFamily="18" charset="0"/>
                <a:cs typeface="Times New Roman" panose="02020603050405020304" pitchFamily="18" charset="0"/>
              </a:rPr>
              <a:t>inventory </a:t>
            </a:r>
            <a:r>
              <a:rPr lang="en-CA" dirty="0">
                <a:latin typeface="Times New Roman" panose="02020603050405020304" pitchFamily="18" charset="0"/>
                <a:cs typeface="Times New Roman" panose="02020603050405020304" pitchFamily="18" charset="0"/>
              </a:rPr>
              <a:t>is accounted for at fair value and therefore fluctuates on a daily basis. </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876025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Market Risks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CA" b="1" dirty="0">
                <a:latin typeface="Times New Roman" panose="02020603050405020304" pitchFamily="18" charset="0"/>
                <a:cs typeface="Times New Roman" panose="02020603050405020304" pitchFamily="18" charset="0"/>
              </a:rPr>
              <a:t>Interest rate risk: </a:t>
            </a:r>
            <a:r>
              <a:rPr lang="en-CA" dirty="0">
                <a:latin typeface="Times New Roman" panose="02020603050405020304" pitchFamily="18" charset="0"/>
                <a:cs typeface="Times New Roman" panose="02020603050405020304" pitchFamily="18" charset="0"/>
              </a:rPr>
              <a:t>results from exposures to changes in the level, slope and curvature of yield curves, the volatilities of interest rates, mortgage prepayment speeds and credit spread.</a:t>
            </a:r>
          </a:p>
          <a:p>
            <a:r>
              <a:rPr lang="en-CA" b="1" dirty="0" smtClean="0">
                <a:latin typeface="Times New Roman" panose="02020603050405020304" pitchFamily="18" charset="0"/>
                <a:cs typeface="Times New Roman" panose="02020603050405020304" pitchFamily="18" charset="0"/>
              </a:rPr>
              <a:t>Equity </a:t>
            </a:r>
            <a:r>
              <a:rPr lang="en-CA" b="1" dirty="0">
                <a:latin typeface="Times New Roman" panose="02020603050405020304" pitchFamily="18" charset="0"/>
                <a:cs typeface="Times New Roman" panose="02020603050405020304" pitchFamily="18" charset="0"/>
              </a:rPr>
              <a:t>price risk: </a:t>
            </a:r>
            <a:r>
              <a:rPr lang="en-CA" dirty="0">
                <a:latin typeface="Times New Roman" panose="02020603050405020304" pitchFamily="18" charset="0"/>
                <a:cs typeface="Times New Roman" panose="02020603050405020304" pitchFamily="18" charset="0"/>
              </a:rPr>
              <a:t>results from exposures to changes in prices and volatilities of individual equities, baskets of equities and equity indices.</a:t>
            </a:r>
          </a:p>
          <a:p>
            <a:r>
              <a:rPr lang="en-CA" b="1" dirty="0" smtClean="0">
                <a:latin typeface="Times New Roman" panose="02020603050405020304" pitchFamily="18" charset="0"/>
                <a:cs typeface="Times New Roman" panose="02020603050405020304" pitchFamily="18" charset="0"/>
              </a:rPr>
              <a:t>Currency </a:t>
            </a:r>
            <a:r>
              <a:rPr lang="en-CA" b="1" dirty="0">
                <a:latin typeface="Times New Roman" panose="02020603050405020304" pitchFamily="18" charset="0"/>
                <a:cs typeface="Times New Roman" panose="02020603050405020304" pitchFamily="18" charset="0"/>
              </a:rPr>
              <a:t>rate risk: </a:t>
            </a:r>
            <a:r>
              <a:rPr lang="en-CA" dirty="0">
                <a:latin typeface="Times New Roman" panose="02020603050405020304" pitchFamily="18" charset="0"/>
                <a:cs typeface="Times New Roman" panose="02020603050405020304" pitchFamily="18" charset="0"/>
              </a:rPr>
              <a:t>results from exposures to changes in spot prices, forward prices and volatilities of currency rates</a:t>
            </a:r>
          </a:p>
          <a:p>
            <a:r>
              <a:rPr lang="en-CA" b="1" dirty="0" smtClean="0">
                <a:latin typeface="Times New Roman" panose="02020603050405020304" pitchFamily="18" charset="0"/>
                <a:cs typeface="Times New Roman" panose="02020603050405020304" pitchFamily="18" charset="0"/>
              </a:rPr>
              <a:t>Commodity </a:t>
            </a:r>
            <a:r>
              <a:rPr lang="en-CA" b="1" dirty="0">
                <a:latin typeface="Times New Roman" panose="02020603050405020304" pitchFamily="18" charset="0"/>
                <a:cs typeface="Times New Roman" panose="02020603050405020304" pitchFamily="18" charset="0"/>
              </a:rPr>
              <a:t>price risk:</a:t>
            </a:r>
            <a:r>
              <a:rPr lang="en-CA" dirty="0">
                <a:latin typeface="Times New Roman" panose="02020603050405020304" pitchFamily="18" charset="0"/>
                <a:cs typeface="Times New Roman" panose="02020603050405020304" pitchFamily="18" charset="0"/>
              </a:rPr>
              <a:t> results from exposures to changes in spot prices, forward prices and volatilities of commodities.</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000296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Market Risk Management</a:t>
            </a:r>
            <a:endParaRPr lang="en-CA"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609599" y="2160591"/>
            <a:ext cx="6347714" cy="2204514"/>
          </a:xfrm>
        </p:spPr>
        <p:txBody>
          <a:bodyPr/>
          <a:lstStyle/>
          <a:p>
            <a:r>
              <a:rPr lang="en-CA" dirty="0">
                <a:latin typeface="Times New Roman" panose="02020603050405020304" pitchFamily="18" charset="0"/>
                <a:cs typeface="Times New Roman" panose="02020603050405020304" pitchFamily="18" charset="0"/>
              </a:rPr>
              <a:t>The firm manages market risk by diversifying exposures, controlling position sizes and establishing economic hedges in related securities or derivatives.</a:t>
            </a:r>
          </a:p>
          <a:p>
            <a:r>
              <a:rPr lang="en-CA" dirty="0" smtClean="0">
                <a:latin typeface="Times New Roman" panose="02020603050405020304" pitchFamily="18" charset="0"/>
                <a:cs typeface="Times New Roman" panose="02020603050405020304" pitchFamily="18" charset="0"/>
              </a:rPr>
              <a:t>Risk </a:t>
            </a:r>
            <a:r>
              <a:rPr lang="en-CA" dirty="0">
                <a:latin typeface="Times New Roman" panose="02020603050405020304" pitchFamily="18" charset="0"/>
                <a:cs typeface="Times New Roman" panose="02020603050405020304" pitchFamily="18" charset="0"/>
              </a:rPr>
              <a:t>measures are used to estimate the size of potential losses for both moderate and more extreme market moves over both short-term and long-term time horizons</a:t>
            </a:r>
            <a:r>
              <a:rPr lang="en-CA" dirty="0" smtClean="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4894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smtClean="0">
                <a:latin typeface="Times New Roman" panose="02020603050405020304" pitchFamily="18" charset="0"/>
                <a:cs typeface="Times New Roman" panose="02020603050405020304" pitchFamily="18" charset="0"/>
              </a:rPr>
              <a:t>Investment Banking: equity underwriting</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600201"/>
            <a:ext cx="7620000" cy="2980928"/>
          </a:xfrm>
        </p:spPr>
        <p:txBody>
          <a:bodyPr>
            <a:normAutofit/>
          </a:bodyPr>
          <a:lstStyle/>
          <a:p>
            <a:pPr marL="139266" indent="0">
              <a:buSzPct val="4500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1800" dirty="0">
              <a:latin typeface="Times New Roman" panose="02020603050405020304" pitchFamily="18" charset="0"/>
              <a:cs typeface="Times New Roman" panose="02020603050405020304" pitchFamily="18" charset="0"/>
            </a:endParaRPr>
          </a:p>
          <a:p>
            <a:pPr marL="139266" indent="0">
              <a:buSzPct val="45000"/>
              <a:buNone/>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1800" dirty="0">
              <a:latin typeface="Times New Roman" panose="02020603050405020304" pitchFamily="18" charset="0"/>
              <a:cs typeface="Times New Roman" panose="02020603050405020304" pitchFamily="18" charset="0"/>
            </a:endParaRP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b="1" dirty="0" smtClean="0">
                <a:latin typeface="Times New Roman" panose="02020603050405020304" pitchFamily="18" charset="0"/>
                <a:cs typeface="Times New Roman" panose="02020603050405020304" pitchFamily="18" charset="0"/>
              </a:rPr>
              <a:t>Leading </a:t>
            </a:r>
            <a:r>
              <a:rPr lang="en-GB" sz="1800" b="1" dirty="0">
                <a:latin typeface="Times New Roman" panose="02020603050405020304" pitchFamily="18" charset="0"/>
                <a:cs typeface="Times New Roman" panose="02020603050405020304" pitchFamily="18" charset="0"/>
              </a:rPr>
              <a:t>position </a:t>
            </a:r>
            <a:r>
              <a:rPr lang="en-GB" sz="1800" b="1" dirty="0" smtClean="0">
                <a:latin typeface="Times New Roman" panose="02020603050405020304" pitchFamily="18" charset="0"/>
                <a:cs typeface="Times New Roman" panose="02020603050405020304" pitchFamily="18" charset="0"/>
              </a:rPr>
              <a:t>in</a:t>
            </a:r>
            <a:endParaRPr lang="en-GB" sz="1800" b="1" dirty="0">
              <a:latin typeface="Times New Roman" panose="02020603050405020304" pitchFamily="18" charset="0"/>
              <a:cs typeface="Times New Roman" panose="02020603050405020304" pitchFamily="18" charset="0"/>
            </a:endParaRPr>
          </a:p>
          <a:p>
            <a:pPr marL="1872001" lvl="2">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Worldwide public common stock offerings</a:t>
            </a:r>
          </a:p>
          <a:p>
            <a:pPr marL="1872001" lvl="2">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1800" dirty="0">
                <a:latin typeface="Times New Roman" panose="02020603050405020304" pitchFamily="18" charset="0"/>
                <a:cs typeface="Times New Roman" panose="02020603050405020304" pitchFamily="18" charset="0"/>
              </a:rPr>
              <a:t>Worldwide initial public </a:t>
            </a:r>
            <a:r>
              <a:rPr lang="en-GB" sz="1800" dirty="0" smtClean="0">
                <a:latin typeface="Times New Roman" panose="02020603050405020304" pitchFamily="18" charset="0"/>
                <a:cs typeface="Times New Roman" panose="02020603050405020304" pitchFamily="18" charset="0"/>
              </a:rPr>
              <a:t>offerings</a:t>
            </a:r>
          </a:p>
          <a:p>
            <a:pPr marL="1872001" lvl="2">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1800" dirty="0" smtClean="0">
              <a:latin typeface="Times New Roman" panose="02020603050405020304" pitchFamily="18" charset="0"/>
              <a:cs typeface="Times New Roman" panose="02020603050405020304" pitchFamily="18" charset="0"/>
            </a:endParaRPr>
          </a:p>
          <a:p>
            <a:pPr marL="0" indent="0">
              <a:buNone/>
            </a:pPr>
            <a:endParaRPr lang="en-C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3513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Value at Risk (</a:t>
            </a:r>
            <a:r>
              <a:rPr lang="en-CA" b="1" dirty="0" err="1">
                <a:latin typeface="Times New Roman" panose="02020603050405020304" pitchFamily="18" charset="0"/>
                <a:cs typeface="Times New Roman" panose="02020603050405020304" pitchFamily="18" charset="0"/>
              </a:rPr>
              <a:t>VaR</a:t>
            </a:r>
            <a:r>
              <a:rPr lang="en-CA" b="1" dirty="0">
                <a:latin typeface="Times New Roman" panose="02020603050405020304" pitchFamily="18" charset="0"/>
                <a:cs typeface="Times New Roman" panose="02020603050405020304" pitchFamily="18" charset="0"/>
              </a:rPr>
              <a:t>) and Stress </a:t>
            </a:r>
            <a:r>
              <a:rPr lang="en-CA" b="1" dirty="0" smtClean="0">
                <a:latin typeface="Times New Roman" panose="02020603050405020304" pitchFamily="18" charset="0"/>
                <a:cs typeface="Times New Roman" panose="02020603050405020304" pitchFamily="18" charset="0"/>
              </a:rPr>
              <a:t>Tests</a:t>
            </a: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9" y="2160591"/>
            <a:ext cx="6347714" cy="2636562"/>
          </a:xfrm>
        </p:spPr>
        <p:txBody>
          <a:bodyPr/>
          <a:lstStyle/>
          <a:p>
            <a:r>
              <a:rPr lang="en-CA" b="1" dirty="0" err="1">
                <a:latin typeface="Times New Roman" panose="02020603050405020304" pitchFamily="18" charset="0"/>
                <a:cs typeface="Times New Roman" panose="02020603050405020304" pitchFamily="18" charset="0"/>
              </a:rPr>
              <a:t>VaR</a:t>
            </a:r>
            <a:r>
              <a:rPr lang="en-CA" dirty="0">
                <a:latin typeface="Times New Roman" panose="02020603050405020304" pitchFamily="18" charset="0"/>
                <a:cs typeface="Times New Roman" panose="02020603050405020304" pitchFamily="18" charset="0"/>
              </a:rPr>
              <a:t> is the potential loss in value due to adverse market movements over a defined time horizon with a specified confidence level. </a:t>
            </a:r>
          </a:p>
          <a:p>
            <a:r>
              <a:rPr lang="en-CA" b="1" dirty="0" smtClean="0">
                <a:latin typeface="Times New Roman" panose="02020603050405020304" pitchFamily="18" charset="0"/>
                <a:cs typeface="Times New Roman" panose="02020603050405020304" pitchFamily="18" charset="0"/>
              </a:rPr>
              <a:t>Stress </a:t>
            </a:r>
            <a:r>
              <a:rPr lang="en-CA" b="1" dirty="0">
                <a:latin typeface="Times New Roman" panose="02020603050405020304" pitchFamily="18" charset="0"/>
                <a:cs typeface="Times New Roman" panose="02020603050405020304" pitchFamily="18" charset="0"/>
              </a:rPr>
              <a:t>testing</a:t>
            </a:r>
            <a:r>
              <a:rPr lang="en-CA" dirty="0">
                <a:latin typeface="Times New Roman" panose="02020603050405020304" pitchFamily="18" charset="0"/>
                <a:cs typeface="Times New Roman" panose="02020603050405020304" pitchFamily="18" charset="0"/>
              </a:rPr>
              <a:t> is a method of determining the effect of various hypothetical stress scenarios. </a:t>
            </a:r>
          </a:p>
          <a:p>
            <a:r>
              <a:rPr lang="en-CA" dirty="0" smtClean="0">
                <a:latin typeface="Times New Roman" panose="02020603050405020304" pitchFamily="18" charset="0"/>
                <a:cs typeface="Times New Roman" panose="02020603050405020304" pitchFamily="18" charset="0"/>
              </a:rPr>
              <a:t>The </a:t>
            </a:r>
            <a:r>
              <a:rPr lang="en-CA" b="1" dirty="0">
                <a:latin typeface="Times New Roman" panose="02020603050405020304" pitchFamily="18" charset="0"/>
                <a:cs typeface="Times New Roman" panose="02020603050405020304" pitchFamily="18" charset="0"/>
              </a:rPr>
              <a:t>primary risk measures are </a:t>
            </a:r>
            <a:r>
              <a:rPr lang="en-CA" b="1" dirty="0" err="1">
                <a:latin typeface="Times New Roman" panose="02020603050405020304" pitchFamily="18" charset="0"/>
                <a:cs typeface="Times New Roman" panose="02020603050405020304" pitchFamily="18" charset="0"/>
              </a:rPr>
              <a:t>VaR</a:t>
            </a:r>
            <a:r>
              <a:rPr lang="en-CA" dirty="0">
                <a:latin typeface="Times New Roman" panose="02020603050405020304" pitchFamily="18" charset="0"/>
                <a:cs typeface="Times New Roman" panose="02020603050405020304" pitchFamily="18" charset="0"/>
              </a:rPr>
              <a:t>, which is used for shorter-term periods, and </a:t>
            </a:r>
            <a:r>
              <a:rPr lang="en-CA" b="1" dirty="0">
                <a:latin typeface="Times New Roman" panose="02020603050405020304" pitchFamily="18" charset="0"/>
                <a:cs typeface="Times New Roman" panose="02020603050405020304" pitchFamily="18" charset="0"/>
              </a:rPr>
              <a:t>stress tests</a:t>
            </a:r>
            <a:r>
              <a:rPr lang="en-CA"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0980365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Stress Tests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CA" dirty="0">
                <a:latin typeface="Times New Roman" panose="02020603050405020304" pitchFamily="18" charset="0"/>
                <a:cs typeface="Times New Roman" panose="02020603050405020304" pitchFamily="18" charset="0"/>
              </a:rPr>
              <a:t>Stress test include:</a:t>
            </a:r>
          </a:p>
          <a:p>
            <a:r>
              <a:rPr lang="en-CA" b="1" dirty="0" smtClean="0">
                <a:latin typeface="Times New Roman" panose="02020603050405020304" pitchFamily="18" charset="0"/>
                <a:cs typeface="Times New Roman" panose="02020603050405020304" pitchFamily="18" charset="0"/>
              </a:rPr>
              <a:t>Sensitivity </a:t>
            </a:r>
            <a:r>
              <a:rPr lang="en-CA" b="1" dirty="0">
                <a:latin typeface="Times New Roman" panose="02020603050405020304" pitchFamily="18" charset="0"/>
                <a:cs typeface="Times New Roman" panose="02020603050405020304" pitchFamily="18" charset="0"/>
              </a:rPr>
              <a:t>analysis </a:t>
            </a:r>
            <a:r>
              <a:rPr lang="en-CA" dirty="0">
                <a:latin typeface="Times New Roman" panose="02020603050405020304" pitchFamily="18" charset="0"/>
                <a:cs typeface="Times New Roman" panose="02020603050405020304" pitchFamily="18" charset="0"/>
              </a:rPr>
              <a:t>is used to quantify the impact of a market move in a single risk factor across all positions by using market shocks</a:t>
            </a:r>
          </a:p>
          <a:p>
            <a:r>
              <a:rPr lang="en-CA" b="1" dirty="0" smtClean="0">
                <a:latin typeface="Times New Roman" panose="02020603050405020304" pitchFamily="18" charset="0"/>
                <a:cs typeface="Times New Roman" panose="02020603050405020304" pitchFamily="18" charset="0"/>
              </a:rPr>
              <a:t>Scenario </a:t>
            </a:r>
            <a:r>
              <a:rPr lang="en-CA" b="1" dirty="0">
                <a:latin typeface="Times New Roman" panose="02020603050405020304" pitchFamily="18" charset="0"/>
                <a:cs typeface="Times New Roman" panose="02020603050405020304" pitchFamily="18" charset="0"/>
              </a:rPr>
              <a:t>analysis</a:t>
            </a:r>
            <a:r>
              <a:rPr lang="en-CA" dirty="0">
                <a:latin typeface="Times New Roman" panose="02020603050405020304" pitchFamily="18" charset="0"/>
                <a:cs typeface="Times New Roman" panose="02020603050405020304" pitchFamily="18" charset="0"/>
              </a:rPr>
              <a:t> is used to quantify the impact of a specified event, including how the event impacts multiple risk factors simultaneously</a:t>
            </a:r>
          </a:p>
          <a:p>
            <a:r>
              <a:rPr lang="en-CA" b="1" dirty="0" smtClean="0">
                <a:latin typeface="Times New Roman" panose="02020603050405020304" pitchFamily="18" charset="0"/>
                <a:cs typeface="Times New Roman" panose="02020603050405020304" pitchFamily="18" charset="0"/>
              </a:rPr>
              <a:t>Firm wide </a:t>
            </a:r>
            <a:r>
              <a:rPr lang="en-CA" b="1" dirty="0">
                <a:latin typeface="Times New Roman" panose="02020603050405020304" pitchFamily="18" charset="0"/>
                <a:cs typeface="Times New Roman" panose="02020603050405020304" pitchFamily="18" charset="0"/>
              </a:rPr>
              <a:t>stress testing</a:t>
            </a:r>
            <a:r>
              <a:rPr lang="en-CA" dirty="0">
                <a:latin typeface="Times New Roman" panose="02020603050405020304" pitchFamily="18" charset="0"/>
                <a:cs typeface="Times New Roman" panose="02020603050405020304" pitchFamily="18" charset="0"/>
              </a:rPr>
              <a:t> combines market, credit, operational and liquidity risks into a single combined </a:t>
            </a:r>
            <a:r>
              <a:rPr lang="en-CA" dirty="0" smtClean="0">
                <a:latin typeface="Times New Roman" panose="02020603050405020304" pitchFamily="18" charset="0"/>
                <a:cs typeface="Times New Roman" panose="02020603050405020304" pitchFamily="18" charset="0"/>
              </a:rPr>
              <a:t>scenario</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342050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Value at Risk (</a:t>
            </a:r>
            <a:r>
              <a:rPr lang="en-CA" b="1" dirty="0" err="1" smtClean="0">
                <a:latin typeface="Times New Roman" panose="02020603050405020304" pitchFamily="18" charset="0"/>
                <a:cs typeface="Times New Roman" panose="02020603050405020304" pitchFamily="18" charset="0"/>
              </a:rPr>
              <a:t>VaR</a:t>
            </a:r>
            <a:r>
              <a:rPr lang="en-CA" b="1" dirty="0" smtClean="0">
                <a:latin typeface="Times New Roman" panose="02020603050405020304" pitchFamily="18" charset="0"/>
                <a:cs typeface="Times New Roman" panose="02020603050405020304" pitchFamily="18" charset="0"/>
              </a:rPr>
              <a:t>)</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CA" dirty="0">
                <a:latin typeface="Times New Roman" panose="02020603050405020304" pitchFamily="18" charset="0"/>
                <a:cs typeface="Times New Roman" panose="02020603050405020304" pitchFamily="18" charset="0"/>
              </a:rPr>
              <a:t>Limitations to </a:t>
            </a:r>
            <a:r>
              <a:rPr lang="en-CA" dirty="0" err="1">
                <a:latin typeface="Times New Roman" panose="02020603050405020304" pitchFamily="18" charset="0"/>
                <a:cs typeface="Times New Roman" panose="02020603050405020304" pitchFamily="18" charset="0"/>
              </a:rPr>
              <a:t>VaR</a:t>
            </a:r>
            <a:r>
              <a:rPr lang="en-CA" dirty="0">
                <a:latin typeface="Times New Roman" panose="02020603050405020304" pitchFamily="18" charset="0"/>
                <a:cs typeface="Times New Roman" panose="02020603050405020304" pitchFamily="18" charset="0"/>
              </a:rPr>
              <a:t>:</a:t>
            </a:r>
          </a:p>
          <a:p>
            <a:r>
              <a:rPr lang="en-CA" dirty="0" err="1" smtClean="0">
                <a:latin typeface="Times New Roman" panose="02020603050405020304" pitchFamily="18" charset="0"/>
                <a:cs typeface="Times New Roman" panose="02020603050405020304" pitchFamily="18" charset="0"/>
              </a:rPr>
              <a:t>VaR</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does not estimate potential losses over longer time horizons where moves may be extreme;</a:t>
            </a:r>
          </a:p>
          <a:p>
            <a:r>
              <a:rPr lang="en-CA" dirty="0" err="1" smtClean="0">
                <a:latin typeface="Times New Roman" panose="02020603050405020304" pitchFamily="18" charset="0"/>
                <a:cs typeface="Times New Roman" panose="02020603050405020304" pitchFamily="18" charset="0"/>
              </a:rPr>
              <a:t>VaR</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does not take account of the relative liquidity of different risk positions;</a:t>
            </a:r>
          </a:p>
          <a:p>
            <a:r>
              <a:rPr lang="en-CA" dirty="0" smtClean="0">
                <a:latin typeface="Times New Roman" panose="02020603050405020304" pitchFamily="18" charset="0"/>
                <a:cs typeface="Times New Roman" panose="02020603050405020304" pitchFamily="18" charset="0"/>
              </a:rPr>
              <a:t>Previous </a:t>
            </a:r>
            <a:r>
              <a:rPr lang="en-CA" dirty="0">
                <a:latin typeface="Times New Roman" panose="02020603050405020304" pitchFamily="18" charset="0"/>
                <a:cs typeface="Times New Roman" panose="02020603050405020304" pitchFamily="18" charset="0"/>
              </a:rPr>
              <a:t>moves in market risk factors may not produce accurate predictions of all future market moves.</a:t>
            </a:r>
          </a:p>
          <a:p>
            <a:r>
              <a:rPr lang="en-CA" dirty="0" smtClean="0">
                <a:latin typeface="Times New Roman" panose="02020603050405020304" pitchFamily="18" charset="0"/>
                <a:cs typeface="Times New Roman" panose="02020603050405020304" pitchFamily="18" charset="0"/>
              </a:rPr>
              <a:t>Either </a:t>
            </a:r>
            <a:r>
              <a:rPr lang="en-CA" dirty="0">
                <a:latin typeface="Times New Roman" panose="02020603050405020304" pitchFamily="18" charset="0"/>
                <a:cs typeface="Times New Roman" panose="02020603050405020304" pitchFamily="18" charset="0"/>
              </a:rPr>
              <a:t>take on additional risk or to incur losses in order to decrease the </a:t>
            </a:r>
            <a:r>
              <a:rPr lang="en-CA" dirty="0" err="1">
                <a:latin typeface="Times New Roman" panose="02020603050405020304" pitchFamily="18" charset="0"/>
                <a:cs typeface="Times New Roman" panose="02020603050405020304" pitchFamily="18" charset="0"/>
              </a:rPr>
              <a:t>VaR.</a:t>
            </a:r>
            <a:r>
              <a:rPr lang="en-CA" dirty="0">
                <a:latin typeface="Times New Roman" panose="02020603050405020304" pitchFamily="18" charset="0"/>
                <a:cs typeface="Times New Roman" panose="02020603050405020304" pitchFamily="18" charset="0"/>
              </a:rPr>
              <a:t> But increases in volatility increase the level of RWAs.</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00561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marL="0" indent="0">
              <a:buNone/>
            </a:pP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In 2014, the average daily </a:t>
            </a:r>
            <a:r>
              <a:rPr lang="en-CA" dirty="0" err="1">
                <a:latin typeface="Times New Roman" panose="02020603050405020304" pitchFamily="18" charset="0"/>
                <a:cs typeface="Times New Roman" panose="02020603050405020304" pitchFamily="18" charset="0"/>
              </a:rPr>
              <a:t>VaR</a:t>
            </a:r>
            <a:r>
              <a:rPr lang="en-CA" dirty="0">
                <a:latin typeface="Times New Roman" panose="02020603050405020304" pitchFamily="18" charset="0"/>
                <a:cs typeface="Times New Roman" panose="02020603050405020304" pitchFamily="18" charset="0"/>
              </a:rPr>
              <a:t> decreased reflecting a decrease in the </a:t>
            </a:r>
            <a:r>
              <a:rPr lang="en-CA" dirty="0" err="1">
                <a:latin typeface="Times New Roman" panose="02020603050405020304" pitchFamily="18" charset="0"/>
                <a:cs typeface="Times New Roman" panose="02020603050405020304" pitchFamily="18" charset="0"/>
              </a:rPr>
              <a:t>the</a:t>
            </a:r>
            <a:r>
              <a:rPr lang="en-CA" dirty="0">
                <a:latin typeface="Times New Roman" panose="02020603050405020304" pitchFamily="18" charset="0"/>
                <a:cs typeface="Times New Roman" panose="02020603050405020304" pitchFamily="18" charset="0"/>
              </a:rPr>
              <a:t> interest rates category due to decreased exposures and lower levels of volatility, and a decrease in the equity prices category principally due to lower levels of volatility.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2005184"/>
            <a:ext cx="5668166" cy="2095792"/>
          </a:xfrm>
          <a:prstGeom prst="rect">
            <a:avLst/>
          </a:prstGeom>
        </p:spPr>
      </p:pic>
    </p:spTree>
    <p:extLst>
      <p:ext uri="{BB962C8B-B14F-4D97-AF65-F5344CB8AC3E}">
        <p14:creationId xmlns:p14="http://schemas.microsoft.com/office/powerpoint/2010/main" xmlns="" val="41731641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Year End </a:t>
            </a:r>
            <a:r>
              <a:rPr lang="en-CA" b="1" dirty="0" err="1">
                <a:latin typeface="Times New Roman" panose="02020603050405020304" pitchFamily="18" charset="0"/>
                <a:cs typeface="Times New Roman" panose="02020603050405020304" pitchFamily="18" charset="0"/>
              </a:rPr>
              <a:t>VaR</a:t>
            </a:r>
            <a:r>
              <a:rPr lang="en-CA" b="1" dirty="0">
                <a:latin typeface="Times New Roman" panose="02020603050405020304" pitchFamily="18" charset="0"/>
                <a:cs typeface="Times New Roman" panose="02020603050405020304" pitchFamily="18" charset="0"/>
              </a:rPr>
              <a:t> and High and Low </a:t>
            </a:r>
            <a:r>
              <a:rPr lang="en-CA" b="1" dirty="0" err="1">
                <a:latin typeface="Times New Roman" panose="02020603050405020304" pitchFamily="18" charset="0"/>
                <a:cs typeface="Times New Roman" panose="02020603050405020304" pitchFamily="18" charset="0"/>
              </a:rPr>
              <a:t>VaR</a:t>
            </a: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endParaRPr lang="en-CA"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0705" y="2492896"/>
            <a:ext cx="6506607" cy="2664296"/>
          </a:xfrm>
        </p:spPr>
      </p:pic>
    </p:spTree>
    <p:extLst>
      <p:ext uri="{BB962C8B-B14F-4D97-AF65-F5344CB8AC3E}">
        <p14:creationId xmlns:p14="http://schemas.microsoft.com/office/powerpoint/2010/main" xmlns="" val="39357268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Daily </a:t>
            </a:r>
            <a:r>
              <a:rPr lang="en-CA" b="1" dirty="0" err="1">
                <a:latin typeface="Times New Roman" panose="02020603050405020304" pitchFamily="18" charset="0"/>
                <a:cs typeface="Times New Roman" panose="02020603050405020304" pitchFamily="18" charset="0"/>
              </a:rPr>
              <a:t>VaR</a:t>
            </a:r>
            <a:r>
              <a:rPr lang="en-CA" b="1" dirty="0">
                <a:latin typeface="Times New Roman" panose="02020603050405020304" pitchFamily="18" charset="0"/>
                <a:cs typeface="Times New Roman" panose="02020603050405020304" pitchFamily="18" charset="0"/>
              </a:rPr>
              <a:t> Over Four Quarters</a:t>
            </a: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09600" y="2684041"/>
            <a:ext cx="6348413" cy="2834531"/>
          </a:xfrm>
        </p:spPr>
      </p:pic>
    </p:spTree>
    <p:extLst>
      <p:ext uri="{BB962C8B-B14F-4D97-AF65-F5344CB8AC3E}">
        <p14:creationId xmlns:p14="http://schemas.microsoft.com/office/powerpoint/2010/main" xmlns="" val="3086760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Market Risk </a:t>
            </a:r>
            <a:r>
              <a:rPr lang="en-CA" b="1" dirty="0" smtClean="0">
                <a:latin typeface="Times New Roman" panose="02020603050405020304" pitchFamily="18" charset="0"/>
                <a:cs typeface="Times New Roman" panose="02020603050405020304" pitchFamily="18" charset="0"/>
              </a:rPr>
              <a:t>Management</a:t>
            </a: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CA" dirty="0"/>
              <a:t>Daily trading net revenues for substantially all positions included in </a:t>
            </a:r>
            <a:r>
              <a:rPr lang="en-CA" dirty="0" err="1"/>
              <a:t>VaR</a:t>
            </a:r>
            <a:r>
              <a:rPr lang="en-CA" dirty="0"/>
              <a:t> for 2014.</a:t>
            </a:r>
          </a:p>
          <a:p>
            <a:pPr marL="0" indent="0">
              <a:buNone/>
            </a:pPr>
            <a:endParaRPr lang="en-CA" dirty="0" smtClean="0"/>
          </a:p>
          <a:p>
            <a:pPr marL="0" indent="0">
              <a:buNone/>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3068960"/>
            <a:ext cx="7115891" cy="2783609"/>
          </a:xfrm>
          <a:prstGeom prst="rect">
            <a:avLst/>
          </a:prstGeom>
        </p:spPr>
      </p:pic>
    </p:spTree>
    <p:extLst>
      <p:ext uri="{BB962C8B-B14F-4D97-AF65-F5344CB8AC3E}">
        <p14:creationId xmlns:p14="http://schemas.microsoft.com/office/powerpoint/2010/main" xmlns="" val="29741228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Market Risk Management…(2)</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CA" dirty="0" smtClean="0">
                <a:latin typeface="Times New Roman" panose="02020603050405020304" pitchFamily="18" charset="0"/>
                <a:cs typeface="Times New Roman" panose="02020603050405020304" pitchFamily="18" charset="0"/>
              </a:rPr>
              <a:t>Certain </a:t>
            </a:r>
            <a:r>
              <a:rPr lang="en-CA" dirty="0">
                <a:latin typeface="Times New Roman" panose="02020603050405020304" pitchFamily="18" charset="0"/>
                <a:cs typeface="Times New Roman" panose="02020603050405020304" pitchFamily="18" charset="0"/>
              </a:rPr>
              <a:t>portfolios and individual positions are not included in </a:t>
            </a:r>
            <a:r>
              <a:rPr lang="en-CA" dirty="0" err="1">
                <a:latin typeface="Times New Roman" panose="02020603050405020304" pitchFamily="18" charset="0"/>
                <a:cs typeface="Times New Roman" panose="02020603050405020304" pitchFamily="18" charset="0"/>
              </a:rPr>
              <a:t>VaR</a:t>
            </a:r>
            <a:r>
              <a:rPr lang="en-CA" dirty="0">
                <a:latin typeface="Times New Roman" panose="02020603050405020304" pitchFamily="18" charset="0"/>
                <a:cs typeface="Times New Roman" panose="02020603050405020304" pitchFamily="18" charset="0"/>
              </a:rPr>
              <a:t> because </a:t>
            </a:r>
            <a:r>
              <a:rPr lang="en-CA" dirty="0" err="1">
                <a:latin typeface="Times New Roman" panose="02020603050405020304" pitchFamily="18" charset="0"/>
                <a:cs typeface="Times New Roman" panose="02020603050405020304" pitchFamily="18" charset="0"/>
              </a:rPr>
              <a:t>VaR</a:t>
            </a:r>
            <a:r>
              <a:rPr lang="en-CA" dirty="0">
                <a:latin typeface="Times New Roman" panose="02020603050405020304" pitchFamily="18" charset="0"/>
                <a:cs typeface="Times New Roman" panose="02020603050405020304" pitchFamily="18" charset="0"/>
              </a:rPr>
              <a:t> is not the most appropriate risk measure</a:t>
            </a:r>
          </a:p>
          <a:p>
            <a:r>
              <a:rPr lang="en-CA" dirty="0" smtClean="0">
                <a:latin typeface="Times New Roman" panose="02020603050405020304" pitchFamily="18" charset="0"/>
                <a:cs typeface="Times New Roman" panose="02020603050405020304" pitchFamily="18" charset="0"/>
              </a:rPr>
              <a:t>10</a:t>
            </a:r>
            <a:r>
              <a:rPr lang="en-CA" dirty="0">
                <a:latin typeface="Times New Roman" panose="02020603050405020304" pitchFamily="18" charset="0"/>
                <a:cs typeface="Times New Roman" panose="02020603050405020304" pitchFamily="18" charset="0"/>
              </a:rPr>
              <a:t>% Sensitivity Measures: estimating the potential reduction in net revenues of a 10% decline in the underlying </a:t>
            </a:r>
            <a:r>
              <a:rPr lang="en-CA" dirty="0" smtClean="0">
                <a:latin typeface="Times New Roman" panose="02020603050405020304" pitchFamily="18" charset="0"/>
                <a:cs typeface="Times New Roman" panose="02020603050405020304" pitchFamily="18" charset="0"/>
              </a:rPr>
              <a:t>asset </a:t>
            </a:r>
            <a:r>
              <a:rPr lang="en-CA" dirty="0">
                <a:latin typeface="Times New Roman" panose="02020603050405020304" pitchFamily="18" charset="0"/>
                <a:cs typeface="Times New Roman" panose="02020603050405020304" pitchFamily="18" charset="0"/>
              </a:rPr>
              <a:t>value </a:t>
            </a:r>
          </a:p>
          <a:p>
            <a:pPr marL="0" indent="0">
              <a:buNone/>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7624" y="4149080"/>
            <a:ext cx="5601482" cy="1362265"/>
          </a:xfrm>
          <a:prstGeom prst="rect">
            <a:avLst/>
          </a:prstGeom>
        </p:spPr>
      </p:pic>
    </p:spTree>
    <p:extLst>
      <p:ext uri="{BB962C8B-B14F-4D97-AF65-F5344CB8AC3E}">
        <p14:creationId xmlns:p14="http://schemas.microsoft.com/office/powerpoint/2010/main" xmlns="" val="30787295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Credit Risk Management</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9" y="2160591"/>
            <a:ext cx="6347714" cy="2996602"/>
          </a:xfrm>
        </p:spPr>
        <p:txBody>
          <a:bodyPr>
            <a:normAutofit/>
          </a:bodyPr>
          <a:lstStyle/>
          <a:p>
            <a:r>
              <a:rPr lang="en-CA" b="1" dirty="0">
                <a:latin typeface="Times New Roman" panose="02020603050405020304" pitchFamily="18" charset="0"/>
                <a:cs typeface="Times New Roman" panose="02020603050405020304" pitchFamily="18" charset="0"/>
              </a:rPr>
              <a:t>Credit risk</a:t>
            </a:r>
            <a:r>
              <a:rPr lang="en-CA" dirty="0">
                <a:latin typeface="Times New Roman" panose="02020603050405020304" pitchFamily="18" charset="0"/>
                <a:cs typeface="Times New Roman" panose="02020603050405020304" pitchFamily="18" charset="0"/>
              </a:rPr>
              <a:t> represents the potential for loss due to the default or deterioration in credit quality of a counterparty or an issuer of securities or other instruments GS holds.</a:t>
            </a:r>
          </a:p>
          <a:p>
            <a:r>
              <a:rPr lang="en-CA" dirty="0" smtClean="0">
                <a:latin typeface="Times New Roman" panose="02020603050405020304" pitchFamily="18" charset="0"/>
                <a:cs typeface="Times New Roman" panose="02020603050405020304" pitchFamily="18" charset="0"/>
              </a:rPr>
              <a:t>Goldman </a:t>
            </a:r>
            <a:r>
              <a:rPr lang="en-CA" dirty="0">
                <a:latin typeface="Times New Roman" panose="02020603050405020304" pitchFamily="18" charset="0"/>
                <a:cs typeface="Times New Roman" panose="02020603050405020304" pitchFamily="18" charset="0"/>
              </a:rPr>
              <a:t>Sachs’ exposure to credit risk comes mostly from client transactions in OTC derivatives and loans and lending commitments.</a:t>
            </a:r>
          </a:p>
          <a:p>
            <a:r>
              <a:rPr lang="en-CA" dirty="0" smtClean="0">
                <a:latin typeface="Times New Roman" panose="02020603050405020304" pitchFamily="18" charset="0"/>
                <a:cs typeface="Times New Roman" panose="02020603050405020304" pitchFamily="18" charset="0"/>
              </a:rPr>
              <a:t>The </a:t>
            </a:r>
            <a:r>
              <a:rPr lang="en-CA" dirty="0">
                <a:latin typeface="Times New Roman" panose="02020603050405020304" pitchFamily="18" charset="0"/>
                <a:cs typeface="Times New Roman" panose="02020603050405020304" pitchFamily="18" charset="0"/>
              </a:rPr>
              <a:t>firm also enters into derivatives to manage market risk exposures. Such derivatives also give rise to credit risk.</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902680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Credit Risk </a:t>
            </a:r>
            <a:r>
              <a:rPr lang="en-CA" b="1" dirty="0" smtClean="0">
                <a:latin typeface="Times New Roman" panose="02020603050405020304" pitchFamily="18" charset="0"/>
                <a:cs typeface="Times New Roman" panose="02020603050405020304" pitchFamily="18" charset="0"/>
              </a:rPr>
              <a:t>Process</a:t>
            </a: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pic>
        <p:nvPicPr>
          <p:cNvPr id="1026" name="Picture 2" descr="https://lh6.googleusercontent.com/xcTMIewY6AKBK9HWm_7g7TNhDeBuz_2UbrsN5F-bN-w8-g_8Klp5A4FqXYNHOfC2-WRiP-MJkPxgiJerx8RnqGAZg3ASPvR635twiLcZo_cBzz3bgspDnWkNlX-2G9rmko6DQTM79A"/>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9727" y="2348880"/>
            <a:ext cx="6903116" cy="36724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1454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620000" cy="1219200"/>
          </a:xfrm>
        </p:spPr>
        <p:txBody>
          <a:bodyPr>
            <a:normAutofit/>
          </a:bodyPr>
          <a:lstStyle/>
          <a:p>
            <a:r>
              <a:rPr lang="en-US" b="1" dirty="0" smtClean="0">
                <a:latin typeface="Times New Roman" panose="02020603050405020304" pitchFamily="18" charset="0"/>
                <a:cs typeface="Times New Roman" panose="02020603050405020304" pitchFamily="18" charset="0"/>
              </a:rPr>
              <a:t>Investment banking: debt underwriting</a:t>
            </a:r>
            <a:endParaRPr lang="en-US" b="1" dirty="0">
              <a:solidFill>
                <a:srgbClr val="CBCFD4"/>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209800"/>
            <a:ext cx="7620000" cy="4373563"/>
          </a:xfrm>
        </p:spPr>
        <p:txBody>
          <a:bodyPr>
            <a:normAutofit/>
          </a:bodyPr>
          <a:lstStyle/>
          <a:p>
            <a:r>
              <a:rPr lang="en-GB" sz="1800" dirty="0">
                <a:latin typeface="Times New Roman" panose="02020603050405020304" pitchFamily="18" charset="0"/>
                <a:cs typeface="Times New Roman" panose="02020603050405020304" pitchFamily="18" charset="0"/>
              </a:rPr>
              <a:t>Investment-grade </a:t>
            </a:r>
          </a:p>
          <a:p>
            <a:r>
              <a:rPr lang="en-GB" sz="1800" dirty="0">
                <a:latin typeface="Times New Roman" panose="02020603050405020304" pitchFamily="18" charset="0"/>
                <a:cs typeface="Times New Roman" panose="02020603050405020304" pitchFamily="18" charset="0"/>
              </a:rPr>
              <a:t>High yield debt</a:t>
            </a:r>
          </a:p>
          <a:p>
            <a:r>
              <a:rPr lang="en-GB" sz="1800" dirty="0">
                <a:latin typeface="Times New Roman" panose="02020603050405020304" pitchFamily="18" charset="0"/>
                <a:cs typeface="Times New Roman" panose="02020603050405020304" pitchFamily="18" charset="0"/>
              </a:rPr>
              <a:t>Bank loans</a:t>
            </a:r>
          </a:p>
          <a:p>
            <a:r>
              <a:rPr lang="en-GB" sz="1800" dirty="0">
                <a:latin typeface="Times New Roman" panose="02020603050405020304" pitchFamily="18" charset="0"/>
                <a:cs typeface="Times New Roman" panose="02020603050405020304" pitchFamily="18" charset="0"/>
              </a:rPr>
              <a:t>Bridge loans</a:t>
            </a:r>
          </a:p>
          <a:p>
            <a:r>
              <a:rPr lang="en-GB" sz="1800" dirty="0">
                <a:latin typeface="Times New Roman" panose="02020603050405020304" pitchFamily="18" charset="0"/>
                <a:cs typeface="Times New Roman" panose="02020603050405020304" pitchFamily="18" charset="0"/>
              </a:rPr>
              <a:t>Emerging and growth-market debt</a:t>
            </a:r>
          </a:p>
          <a:p>
            <a:r>
              <a:rPr lang="en-GB" sz="1800" dirty="0">
                <a:latin typeface="Times New Roman" panose="02020603050405020304" pitchFamily="18" charset="0"/>
                <a:cs typeface="Times New Roman" panose="02020603050405020304" pitchFamily="18" charset="0"/>
              </a:rPr>
              <a:t>Structured securities (mortgage-related </a:t>
            </a:r>
            <a:r>
              <a:rPr lang="en-GB" sz="1800" dirty="0" smtClean="0">
                <a:latin typeface="Times New Roman" panose="02020603050405020304" pitchFamily="18" charset="0"/>
                <a:cs typeface="Times New Roman" panose="02020603050405020304" pitchFamily="18" charset="0"/>
              </a:rPr>
              <a:t>securities)</a:t>
            </a:r>
          </a:p>
          <a:p>
            <a:pPr marL="0" indent="0">
              <a:buNone/>
            </a:pPr>
            <a:endParaRPr lang="en-US" sz="1800" dirty="0">
              <a:latin typeface="Times New Roman" panose="02020603050405020304" pitchFamily="18" charset="0"/>
              <a:cs typeface="Times New Roman" panose="02020603050405020304" pitchFamily="18" charset="0"/>
            </a:endParaRPr>
          </a:p>
          <a:p>
            <a:endParaRPr lang="en-GB" sz="1800" dirty="0" smtClean="0">
              <a:latin typeface="Times New Roman" panose="02020603050405020304" pitchFamily="18" charset="0"/>
              <a:cs typeface="Times New Roman" panose="02020603050405020304" pitchFamily="18" charset="0"/>
            </a:endParaRPr>
          </a:p>
        </p:txBody>
      </p:sp>
      <p:grpSp>
        <p:nvGrpSpPr>
          <p:cNvPr id="4" name="Group 3"/>
          <p:cNvGrpSpPr/>
          <p:nvPr/>
        </p:nvGrpSpPr>
        <p:grpSpPr>
          <a:xfrm>
            <a:off x="8005715" y="6324600"/>
            <a:ext cx="356640" cy="356640"/>
            <a:chOff x="7583386" y="5022563"/>
            <a:chExt cx="356640" cy="356640"/>
          </a:xfrm>
        </p:grpSpPr>
        <p:sp>
          <p:nvSpPr>
            <p:cNvPr id="5" name="Oval 4">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Segoe" pitchFamily="34" charset="0"/>
              </a:endParaRPr>
            </a:p>
          </p:txBody>
        </p:sp>
        <p:sp>
          <p:nvSpPr>
            <p:cNvPr id="6" name="Isosceles Triangle 5">
              <a:hlinkClick r:id="rId3" action="ppaction://hlinksldjump"/>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p:cNvCxnSpPr/>
          <p:nvPr/>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583519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Risk Measures and Limits</a:t>
            </a: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CA" dirty="0" smtClean="0">
                <a:latin typeface="Times New Roman" panose="02020603050405020304" pitchFamily="18" charset="0"/>
                <a:cs typeface="Times New Roman" panose="02020603050405020304" pitchFamily="18" charset="0"/>
              </a:rPr>
              <a:t>The </a:t>
            </a:r>
            <a:r>
              <a:rPr lang="en-CA" dirty="0">
                <a:latin typeface="Times New Roman" panose="02020603050405020304" pitchFamily="18" charset="0"/>
                <a:cs typeface="Times New Roman" panose="02020603050405020304" pitchFamily="18" charset="0"/>
              </a:rPr>
              <a:t>firm measures credit risk based on the potential loss in an event of non-payment by a counterparty.</a:t>
            </a:r>
          </a:p>
          <a:p>
            <a:r>
              <a:rPr lang="en-CA" dirty="0" smtClean="0">
                <a:latin typeface="Times New Roman" panose="02020603050405020304" pitchFamily="18" charset="0"/>
                <a:cs typeface="Times New Roman" panose="02020603050405020304" pitchFamily="18" charset="0"/>
              </a:rPr>
              <a:t>For </a:t>
            </a:r>
            <a:r>
              <a:rPr lang="en-CA" dirty="0">
                <a:latin typeface="Times New Roman" panose="02020603050405020304" pitchFamily="18" charset="0"/>
                <a:cs typeface="Times New Roman" panose="02020603050405020304" pitchFamily="18" charset="0"/>
              </a:rPr>
              <a:t>derivatives and securities financing transactions, the primary measure is potential exposure.</a:t>
            </a:r>
          </a:p>
          <a:p>
            <a:r>
              <a:rPr lang="en-CA" dirty="0" smtClean="0">
                <a:latin typeface="Times New Roman" panose="02020603050405020304" pitchFamily="18" charset="0"/>
                <a:cs typeface="Times New Roman" panose="02020603050405020304" pitchFamily="18" charset="0"/>
              </a:rPr>
              <a:t>For </a:t>
            </a:r>
            <a:r>
              <a:rPr lang="en-CA" dirty="0">
                <a:latin typeface="Times New Roman" panose="02020603050405020304" pitchFamily="18" charset="0"/>
                <a:cs typeface="Times New Roman" panose="02020603050405020304" pitchFamily="18" charset="0"/>
              </a:rPr>
              <a:t>loans and lending commitments, the primary measure is a function of the notional amount of the position.</a:t>
            </a:r>
          </a:p>
          <a:p>
            <a:r>
              <a:rPr lang="en-CA" dirty="0" smtClean="0">
                <a:latin typeface="Times New Roman" panose="02020603050405020304" pitchFamily="18" charset="0"/>
                <a:cs typeface="Times New Roman" panose="02020603050405020304" pitchFamily="18" charset="0"/>
              </a:rPr>
              <a:t>The </a:t>
            </a:r>
            <a:r>
              <a:rPr lang="en-CA" dirty="0">
                <a:latin typeface="Times New Roman" panose="02020603050405020304" pitchFamily="18" charset="0"/>
                <a:cs typeface="Times New Roman" panose="02020603050405020304" pitchFamily="18" charset="0"/>
              </a:rPr>
              <a:t>firm uses credit limits at various levels (counterparty, economic group, industry, country) to control the size of our credit exposures.</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976060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Stress Tests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CA" dirty="0" smtClean="0">
                <a:latin typeface="Times New Roman" panose="02020603050405020304" pitchFamily="18" charset="0"/>
                <a:cs typeface="Times New Roman" panose="02020603050405020304" pitchFamily="18" charset="0"/>
              </a:rPr>
              <a:t>Use </a:t>
            </a:r>
            <a:r>
              <a:rPr lang="en-CA" dirty="0">
                <a:latin typeface="Times New Roman" panose="02020603050405020304" pitchFamily="18" charset="0"/>
                <a:cs typeface="Times New Roman" panose="02020603050405020304" pitchFamily="18" charset="0"/>
              </a:rPr>
              <a:t>regular stress tests to calculate the credit exposures</a:t>
            </a:r>
          </a:p>
          <a:p>
            <a:r>
              <a:rPr lang="en-CA" dirty="0" smtClean="0">
                <a:latin typeface="Times New Roman" panose="02020603050405020304" pitchFamily="18" charset="0"/>
                <a:cs typeface="Times New Roman" panose="02020603050405020304" pitchFamily="18" charset="0"/>
              </a:rPr>
              <a:t>Applying </a:t>
            </a:r>
            <a:r>
              <a:rPr lang="en-CA" dirty="0">
                <a:latin typeface="Times New Roman" panose="02020603050405020304" pitchFamily="18" charset="0"/>
                <a:cs typeface="Times New Roman" panose="02020603050405020304" pitchFamily="18" charset="0"/>
              </a:rPr>
              <a:t>shocks to counterparty credit ratings or credit risk factors: currency rates, interest rates, equity prices, </a:t>
            </a:r>
            <a:r>
              <a:rPr lang="en-CA" dirty="0" err="1">
                <a:latin typeface="Times New Roman" panose="02020603050405020304" pitchFamily="18" charset="0"/>
                <a:cs typeface="Times New Roman" panose="02020603050405020304" pitchFamily="18" charset="0"/>
              </a:rPr>
              <a:t>etc</a:t>
            </a:r>
            <a:endParaRPr lang="en-CA" dirty="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Some </a:t>
            </a:r>
            <a:r>
              <a:rPr lang="en-CA" dirty="0">
                <a:latin typeface="Times New Roman" panose="02020603050405020304" pitchFamily="18" charset="0"/>
                <a:cs typeface="Times New Roman" panose="02020603050405020304" pitchFamily="18" charset="0"/>
              </a:rPr>
              <a:t>of the stress tests include shocks to multiple risk factors</a:t>
            </a:r>
          </a:p>
          <a:p>
            <a:r>
              <a:rPr lang="en-CA" dirty="0" smtClean="0">
                <a:latin typeface="Times New Roman" panose="02020603050405020304" pitchFamily="18" charset="0"/>
                <a:cs typeface="Times New Roman" panose="02020603050405020304" pitchFamily="18" charset="0"/>
              </a:rPr>
              <a:t>They </a:t>
            </a:r>
            <a:r>
              <a:rPr lang="en-CA" dirty="0">
                <a:latin typeface="Times New Roman" panose="02020603050405020304" pitchFamily="18" charset="0"/>
                <a:cs typeface="Times New Roman" panose="02020603050405020304" pitchFamily="18" charset="0"/>
              </a:rPr>
              <a:t>run stress tests on a regular basis as part of their routine risk management processes</a:t>
            </a:r>
          </a:p>
          <a:p>
            <a:r>
              <a:rPr lang="en-CA" dirty="0" smtClean="0">
                <a:latin typeface="Times New Roman" panose="02020603050405020304" pitchFamily="18" charset="0"/>
                <a:cs typeface="Times New Roman" panose="02020603050405020304" pitchFamily="18" charset="0"/>
              </a:rPr>
              <a:t>Stress </a:t>
            </a:r>
            <a:r>
              <a:rPr lang="en-CA" dirty="0">
                <a:latin typeface="Times New Roman" panose="02020603050405020304" pitchFamily="18" charset="0"/>
                <a:cs typeface="Times New Roman" panose="02020603050405020304" pitchFamily="18" charset="0"/>
              </a:rPr>
              <a:t>tests are regularly conducted jointly with the market and liquidity risk </a:t>
            </a:r>
            <a:r>
              <a:rPr lang="en-CA" dirty="0" smtClean="0">
                <a:latin typeface="Times New Roman" panose="02020603050405020304" pitchFamily="18" charset="0"/>
                <a:cs typeface="Times New Roman" panose="02020603050405020304" pitchFamily="18" charset="0"/>
              </a:rPr>
              <a:t>functions</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435242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Risk </a:t>
            </a:r>
            <a:r>
              <a:rPr lang="en-CA" b="1" dirty="0" err="1" smtClean="0">
                <a:latin typeface="Times New Roman" panose="02020603050405020304" pitchFamily="18" charset="0"/>
                <a:cs typeface="Times New Roman" panose="02020603050405020304" pitchFamily="18" charset="0"/>
              </a:rPr>
              <a:t>Mitigants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CA" b="1" dirty="0">
                <a:latin typeface="Times New Roman" panose="02020603050405020304" pitchFamily="18" charset="0"/>
                <a:cs typeface="Times New Roman" panose="02020603050405020304" pitchFamily="18" charset="0"/>
              </a:rPr>
              <a:t>For Derivatives and Securities:</a:t>
            </a:r>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g</a:t>
            </a:r>
            <a:r>
              <a:rPr lang="en-CA" dirty="0" smtClean="0">
                <a:latin typeface="Times New Roman" panose="02020603050405020304" pitchFamily="18" charset="0"/>
                <a:cs typeface="Times New Roman" panose="02020603050405020304" pitchFamily="18" charset="0"/>
              </a:rPr>
              <a:t>etting </a:t>
            </a:r>
            <a:r>
              <a:rPr lang="en-CA" dirty="0">
                <a:latin typeface="Times New Roman" panose="02020603050405020304" pitchFamily="18" charset="0"/>
                <a:cs typeface="Times New Roman" panose="02020603050405020304" pitchFamily="18" charset="0"/>
              </a:rPr>
              <a:t>agreements to offset receivables and payables agreements to obtain collateral on an upfront or contingent basis and/or to terminate transactions the credit rating falls below a specified level</a:t>
            </a:r>
          </a:p>
          <a:p>
            <a:pPr marL="0" indent="0">
              <a:buNone/>
            </a:pPr>
            <a:r>
              <a:rPr lang="en-CA" b="1" dirty="0" smtClean="0">
                <a:latin typeface="Times New Roman" panose="02020603050405020304" pitchFamily="18" charset="0"/>
                <a:cs typeface="Times New Roman" panose="02020603050405020304" pitchFamily="18" charset="0"/>
              </a:rPr>
              <a:t>For </a:t>
            </a:r>
            <a:r>
              <a:rPr lang="en-CA" b="1" dirty="0">
                <a:latin typeface="Times New Roman" panose="02020603050405020304" pitchFamily="18" charset="0"/>
                <a:cs typeface="Times New Roman" panose="02020603050405020304" pitchFamily="18" charset="0"/>
              </a:rPr>
              <a:t>loans and lending commitments:</a:t>
            </a:r>
            <a:endParaRPr lang="en-CA" dirty="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collateral </a:t>
            </a:r>
            <a:r>
              <a:rPr lang="en-CA" dirty="0">
                <a:latin typeface="Times New Roman" panose="02020603050405020304" pitchFamily="18" charset="0"/>
                <a:cs typeface="Times New Roman" panose="02020603050405020304" pitchFamily="18" charset="0"/>
              </a:rPr>
              <a:t>provisions, guarantees, covenants, structural seniority of the bank loan claims, certain lending commitments, provisions in the legal documentation to adjust loan amounts, pricing, structure and other terms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964166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Borrowings By Credit </a:t>
            </a:r>
            <a:r>
              <a:rPr lang="en-CA" b="1" dirty="0" smtClean="0">
                <a:latin typeface="Times New Roman" panose="02020603050405020304" pitchFamily="18" charset="0"/>
                <a:cs typeface="Times New Roman" panose="02020603050405020304" pitchFamily="18" charset="0"/>
              </a:rPr>
              <a:t>Rating</a:t>
            </a: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09600" y="1930400"/>
            <a:ext cx="6745697" cy="3946871"/>
          </a:xfrm>
        </p:spPr>
      </p:pic>
    </p:spTree>
    <p:extLst>
      <p:ext uri="{BB962C8B-B14F-4D97-AF65-F5344CB8AC3E}">
        <p14:creationId xmlns:p14="http://schemas.microsoft.com/office/powerpoint/2010/main" xmlns="" val="16703000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Borrowings By Credit Rating</a:t>
            </a:r>
            <a:br>
              <a:rPr lang="en-CA" b="1"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endParaRPr lang="en-CA" b="1" dirty="0">
              <a:latin typeface="Times New Roman" panose="02020603050405020304" pitchFamily="18" charset="0"/>
              <a:cs typeface="Times New Roman" panose="02020603050405020304" pitchFamily="18" charset="0"/>
            </a:endParaRPr>
          </a:p>
        </p:txBody>
      </p:sp>
      <p:pic>
        <p:nvPicPr>
          <p:cNvPr id="2050" name="Picture 2" descr="https://lh5.googleusercontent.com/Mw8Bn1paajKSU0i44S-sXW7bKVZcxApmcczXBJOZWS5QaosD9TBX50LfTvDk_HQ-rbuv1ExrCM2jiMJSEYgMqbmm8Q_B45GhUFK0gK0BLhwrxF-2xZRriepPIjwv5o93YVFu4oiKZA"/>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189833"/>
            <a:ext cx="6201735" cy="39146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13012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Credit Exposure</a:t>
            </a: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pic>
        <p:nvPicPr>
          <p:cNvPr id="3074" name="Picture 2" descr="https://lh3.googleusercontent.com/klkNhLlwEaiyXugYiaZbQP9ThdqJ0hqX0Au9h-iNTCK_flIcPFTLEWTjVmlGjh3lkaLg0sbh-wb5rMe6ySBsGNqVT0aQ0hluct4xS6Et_aT7OeHRyz-SZMVNc648OA0DvKGcROeLKA"/>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930400"/>
            <a:ext cx="7200800" cy="36549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0921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Operational Risk Management</a:t>
            </a: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CA" b="1" dirty="0">
                <a:latin typeface="Times New Roman" panose="02020603050405020304" pitchFamily="18" charset="0"/>
                <a:cs typeface="Times New Roman" panose="02020603050405020304" pitchFamily="18" charset="0"/>
              </a:rPr>
              <a:t>Operational risk is the risk of loss resulting from inadequate or failed internal processes, people and systems or from external events.</a:t>
            </a:r>
            <a:endParaRPr lang="en-CA" dirty="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Results </a:t>
            </a:r>
            <a:r>
              <a:rPr lang="en-CA" dirty="0">
                <a:latin typeface="Times New Roman" panose="02020603050405020304" pitchFamily="18" charset="0"/>
                <a:cs typeface="Times New Roman" panose="02020603050405020304" pitchFamily="18" charset="0"/>
              </a:rPr>
              <a:t>from routine processing errors as well as extraordinary incidents, such as major systems failures</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240913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Operational Risk Perspectives</a:t>
            </a:r>
            <a:br>
              <a:rPr lang="en-CA" b="1"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CA" dirty="0">
                <a:latin typeface="Times New Roman" panose="02020603050405020304" pitchFamily="18" charset="0"/>
                <a:cs typeface="Times New Roman" panose="02020603050405020304" pitchFamily="18" charset="0"/>
              </a:rPr>
              <a:t>Top Down Perspective:</a:t>
            </a:r>
          </a:p>
          <a:p>
            <a:r>
              <a:rPr lang="en-CA" dirty="0" smtClean="0">
                <a:latin typeface="Times New Roman" panose="02020603050405020304" pitchFamily="18" charset="0"/>
                <a:cs typeface="Times New Roman" panose="02020603050405020304" pitchFamily="18" charset="0"/>
              </a:rPr>
              <a:t>senior </a:t>
            </a:r>
            <a:r>
              <a:rPr lang="en-CA" dirty="0">
                <a:latin typeface="Times New Roman" panose="02020603050405020304" pitchFamily="18" charset="0"/>
                <a:cs typeface="Times New Roman" panose="02020603050405020304" pitchFamily="18" charset="0"/>
              </a:rPr>
              <a:t>management assesses </a:t>
            </a:r>
            <a:r>
              <a:rPr lang="en-CA" dirty="0" err="1">
                <a:latin typeface="Times New Roman" panose="02020603050405020304" pitchFamily="18" charset="0"/>
                <a:cs typeface="Times New Roman" panose="02020603050405020304" pitchFamily="18" charset="0"/>
              </a:rPr>
              <a:t>firmwide</a:t>
            </a:r>
            <a:r>
              <a:rPr lang="en-CA" dirty="0">
                <a:latin typeface="Times New Roman" panose="02020603050405020304" pitchFamily="18" charset="0"/>
                <a:cs typeface="Times New Roman" panose="02020603050405020304" pitchFamily="18" charset="0"/>
              </a:rPr>
              <a:t> and business level operational risk profiles.</a:t>
            </a:r>
          </a:p>
          <a:p>
            <a:r>
              <a:rPr lang="en-CA" dirty="0" smtClean="0">
                <a:latin typeface="Times New Roman" panose="02020603050405020304" pitchFamily="18" charset="0"/>
                <a:cs typeface="Times New Roman" panose="02020603050405020304" pitchFamily="18" charset="0"/>
              </a:rPr>
              <a:t>Bottom </a:t>
            </a:r>
            <a:r>
              <a:rPr lang="en-CA" dirty="0">
                <a:latin typeface="Times New Roman" panose="02020603050405020304" pitchFamily="18" charset="0"/>
                <a:cs typeface="Times New Roman" panose="02020603050405020304" pitchFamily="18" charset="0"/>
              </a:rPr>
              <a:t>Up Perspective:</a:t>
            </a:r>
          </a:p>
          <a:p>
            <a:r>
              <a:rPr lang="en-CA" dirty="0" smtClean="0">
                <a:latin typeface="Times New Roman" panose="02020603050405020304" pitchFamily="18" charset="0"/>
                <a:cs typeface="Times New Roman" panose="02020603050405020304" pitchFamily="18" charset="0"/>
              </a:rPr>
              <a:t>revenue-producing </a:t>
            </a:r>
            <a:r>
              <a:rPr lang="en-CA" dirty="0">
                <a:latin typeface="Times New Roman" panose="02020603050405020304" pitchFamily="18" charset="0"/>
                <a:cs typeface="Times New Roman" panose="02020603050405020304" pitchFamily="18" charset="0"/>
              </a:rPr>
              <a:t>units and independent control and support functions are responsible for risk management on a day-to-day basis</a:t>
            </a:r>
          </a:p>
          <a:p>
            <a:pPr marL="0" indent="0">
              <a:buNone/>
            </a:pP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928561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Operational Framework</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CA" dirty="0">
                <a:latin typeface="Times New Roman" panose="02020603050405020304" pitchFamily="18" charset="0"/>
                <a:cs typeface="Times New Roman" panose="02020603050405020304" pitchFamily="18" charset="0"/>
              </a:rPr>
              <a:t>The firm’s operational risk framework is designed to comply with operational risk measurement rules under Basel </a:t>
            </a:r>
            <a:r>
              <a:rPr lang="en-CA" dirty="0" smtClean="0">
                <a:latin typeface="Times New Roman" panose="02020603050405020304" pitchFamily="18" charset="0"/>
                <a:cs typeface="Times New Roman" panose="02020603050405020304" pitchFamily="18" charset="0"/>
              </a:rPr>
              <a:t>III</a:t>
            </a:r>
          </a:p>
          <a:p>
            <a:pPr marL="0" indent="0">
              <a:buNone/>
            </a:pPr>
            <a:endParaRPr lang="en-CA" dirty="0">
              <a:latin typeface="Times New Roman" panose="02020603050405020304" pitchFamily="18" charset="0"/>
              <a:cs typeface="Times New Roman" panose="02020603050405020304" pitchFamily="18" charset="0"/>
            </a:endParaRPr>
          </a:p>
          <a:p>
            <a:pPr marL="0" indent="0">
              <a:buNone/>
            </a:pPr>
            <a:r>
              <a:rPr lang="en-CA" dirty="0" smtClean="0">
                <a:latin typeface="Times New Roman" panose="02020603050405020304" pitchFamily="18" charset="0"/>
                <a:cs typeface="Times New Roman" panose="02020603050405020304" pitchFamily="18" charset="0"/>
              </a:rPr>
              <a:t>The </a:t>
            </a:r>
            <a:r>
              <a:rPr lang="en-CA" dirty="0">
                <a:latin typeface="Times New Roman" panose="02020603050405020304" pitchFamily="18" charset="0"/>
                <a:cs typeface="Times New Roman" panose="02020603050405020304" pitchFamily="18" charset="0"/>
              </a:rPr>
              <a:t>framework comprises of:</a:t>
            </a:r>
          </a:p>
          <a:p>
            <a:r>
              <a:rPr lang="en-CA" dirty="0" smtClean="0">
                <a:latin typeface="Times New Roman" panose="02020603050405020304" pitchFamily="18" charset="0"/>
                <a:cs typeface="Times New Roman" panose="02020603050405020304" pitchFamily="18" charset="0"/>
              </a:rPr>
              <a:t>Risk </a:t>
            </a:r>
            <a:r>
              <a:rPr lang="en-CA" dirty="0">
                <a:latin typeface="Times New Roman" panose="02020603050405020304" pitchFamily="18" charset="0"/>
                <a:cs typeface="Times New Roman" panose="02020603050405020304" pitchFamily="18" charset="0"/>
              </a:rPr>
              <a:t>identification and reporting</a:t>
            </a:r>
          </a:p>
          <a:p>
            <a:r>
              <a:rPr lang="en-CA" dirty="0" smtClean="0">
                <a:latin typeface="Times New Roman" panose="02020603050405020304" pitchFamily="18" charset="0"/>
                <a:cs typeface="Times New Roman" panose="02020603050405020304" pitchFamily="18" charset="0"/>
              </a:rPr>
              <a:t>Risk </a:t>
            </a:r>
            <a:r>
              <a:rPr lang="en-CA" dirty="0">
                <a:latin typeface="Times New Roman" panose="02020603050405020304" pitchFamily="18" charset="0"/>
                <a:cs typeface="Times New Roman" panose="02020603050405020304" pitchFamily="18" charset="0"/>
              </a:rPr>
              <a:t>measurement</a:t>
            </a:r>
          </a:p>
          <a:p>
            <a:r>
              <a:rPr lang="en-CA" dirty="0" smtClean="0">
                <a:latin typeface="Times New Roman" panose="02020603050405020304" pitchFamily="18" charset="0"/>
                <a:cs typeface="Times New Roman" panose="02020603050405020304" pitchFamily="18" charset="0"/>
              </a:rPr>
              <a:t>Risk </a:t>
            </a:r>
            <a:r>
              <a:rPr lang="en-CA" dirty="0">
                <a:latin typeface="Times New Roman" panose="02020603050405020304" pitchFamily="18" charset="0"/>
                <a:cs typeface="Times New Roman" panose="02020603050405020304" pitchFamily="18" charset="0"/>
              </a:rPr>
              <a:t>monitoring.</a:t>
            </a:r>
          </a:p>
          <a:p>
            <a:pPr marL="0" indent="0">
              <a:buNone/>
            </a:pP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185461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Times New Roman" panose="02020603050405020304" pitchFamily="18" charset="0"/>
                <a:cs typeface="Times New Roman" panose="02020603050405020304" pitchFamily="18" charset="0"/>
              </a:rPr>
              <a:t>Operational Risk Management</a:t>
            </a: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CA" b="1" dirty="0">
                <a:latin typeface="Times New Roman" panose="02020603050405020304" pitchFamily="18" charset="0"/>
                <a:cs typeface="Times New Roman" panose="02020603050405020304" pitchFamily="18" charset="0"/>
              </a:rPr>
              <a:t>Country Exposures</a:t>
            </a:r>
            <a:r>
              <a:rPr lang="en-CA" dirty="0">
                <a:latin typeface="Times New Roman" panose="02020603050405020304" pitchFamily="18" charset="0"/>
                <a:cs typeface="Times New Roman" panose="02020603050405020304" pitchFamily="18" charset="0"/>
              </a:rPr>
              <a:t>: During 2014, the political situations in Iraq, Russia and Ukraine have negatively affected market sentiment toward those countries</a:t>
            </a:r>
          </a:p>
          <a:p>
            <a:r>
              <a:rPr lang="en-CA" dirty="0">
                <a:latin typeface="Times New Roman" panose="02020603050405020304" pitchFamily="18" charset="0"/>
                <a:cs typeface="Times New Roman" panose="02020603050405020304" pitchFamily="18" charset="0"/>
              </a:rPr>
              <a:t/>
            </a:r>
            <a:br>
              <a:rPr lang="en-CA"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Industry Exposures</a:t>
            </a:r>
            <a:r>
              <a:rPr lang="en-CA" dirty="0">
                <a:latin typeface="Times New Roman" panose="02020603050405020304" pitchFamily="18" charset="0"/>
                <a:cs typeface="Times New Roman" panose="02020603050405020304" pitchFamily="18" charset="0"/>
              </a:rPr>
              <a:t>: Significant declines in the price of oil have led to market concerns regarding the creditworthiness of certain companies in the oil and gas industry</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585171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FFFB3EE-5BAA-4A7D-B8A0-FC61AB1B54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445</TotalTime>
  <Words>4015</Words>
  <Application>Microsoft Office PowerPoint</Application>
  <PresentationFormat>On-screen Show (4:3)</PresentationFormat>
  <Paragraphs>470</Paragraphs>
  <Slides>100</Slides>
  <Notes>10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Facet</vt:lpstr>
      <vt:lpstr>COMPANY OVERVIEW AND RISKS MANAGEMENT ANALYSIS</vt:lpstr>
      <vt:lpstr>Agenda</vt:lpstr>
      <vt:lpstr>Definition</vt:lpstr>
      <vt:lpstr>Slide 4</vt:lpstr>
      <vt:lpstr>Investment Banking</vt:lpstr>
      <vt:lpstr>Investment banking; financial advisory</vt:lpstr>
      <vt:lpstr>Investment banking; underwriting</vt:lpstr>
      <vt:lpstr>Investment Banking: equity underwriting</vt:lpstr>
      <vt:lpstr>Investment banking: debt underwriting</vt:lpstr>
      <vt:lpstr>Institutional client services</vt:lpstr>
      <vt:lpstr>Institutional client services…(2)</vt:lpstr>
      <vt:lpstr>Institutional client services…(3)</vt:lpstr>
      <vt:lpstr>Institutional client services…(4)</vt:lpstr>
      <vt:lpstr>Slide 14</vt:lpstr>
      <vt:lpstr>Fixed Income, Currency And Commodities Client Execution…(2)</vt:lpstr>
      <vt:lpstr>Fixed Income, Currency And Commodities Client Execution…(3)</vt:lpstr>
      <vt:lpstr>Fixed Income, Currency And Commodities Client Execution…(4)</vt:lpstr>
      <vt:lpstr>Fixed Income, Currency And Commodities Client Execution…(5)</vt:lpstr>
      <vt:lpstr>Investing and Lending</vt:lpstr>
      <vt:lpstr>Investing and Lending…(2)</vt:lpstr>
      <vt:lpstr>Investment management</vt:lpstr>
      <vt:lpstr>Management and other fees</vt:lpstr>
      <vt:lpstr>Business continuity program</vt:lpstr>
      <vt:lpstr>Employees and competition</vt:lpstr>
      <vt:lpstr>Competition and regulation</vt:lpstr>
      <vt:lpstr>Regulation</vt:lpstr>
      <vt:lpstr>The Volker rule</vt:lpstr>
      <vt:lpstr>Liquidity Ratios Under Basel III</vt:lpstr>
      <vt:lpstr>Liquidity Ratios Under Basel III</vt:lpstr>
      <vt:lpstr>Liquidity Ratios Under Basel III</vt:lpstr>
      <vt:lpstr>Fully Phased-in Capital Ratios </vt:lpstr>
      <vt:lpstr>Payment of dividends and stock repurchases</vt:lpstr>
      <vt:lpstr>Compensation Practices</vt:lpstr>
      <vt:lpstr>Regulation Of GS Bank USA </vt:lpstr>
      <vt:lpstr>Prompt Corrective Actions and Capital Ratios   </vt:lpstr>
      <vt:lpstr>Insolvency Of An Insured Depository Institution   </vt:lpstr>
      <vt:lpstr>Broker-Dealer and Securities Regulation   </vt:lpstr>
      <vt:lpstr>Swap, Derivatives and Commodities Regulations   </vt:lpstr>
      <vt:lpstr>Other Regulations</vt:lpstr>
      <vt:lpstr>More on Basel</vt:lpstr>
      <vt:lpstr>The Basel Capital Accord</vt:lpstr>
      <vt:lpstr>Timeline of the Basel Capital Accord   </vt:lpstr>
      <vt:lpstr>Global Relations</vt:lpstr>
      <vt:lpstr>Slide 44</vt:lpstr>
      <vt:lpstr>Financial Overview</vt:lpstr>
      <vt:lpstr>Slide 46</vt:lpstr>
      <vt:lpstr>Operating Income By Segment</vt:lpstr>
      <vt:lpstr>Net Revenues From Operations</vt:lpstr>
      <vt:lpstr>Financial Overview (Ratios)</vt:lpstr>
      <vt:lpstr>Balance Sheet Management</vt:lpstr>
      <vt:lpstr>Balance Sheet Management…(2)</vt:lpstr>
      <vt:lpstr>Balance Sheet Management…(2)</vt:lpstr>
      <vt:lpstr>Balance Sheet Management…(3)</vt:lpstr>
      <vt:lpstr>Funding Sources</vt:lpstr>
      <vt:lpstr>Unsecured Long-term Borrowing</vt:lpstr>
      <vt:lpstr>Capital Adequacy</vt:lpstr>
      <vt:lpstr>Capital Framework</vt:lpstr>
      <vt:lpstr>Capital Framework…(2)</vt:lpstr>
      <vt:lpstr>Risk weighted assets (RWAs)</vt:lpstr>
      <vt:lpstr>Capital Conservation Buffer</vt:lpstr>
      <vt:lpstr>Minimum Capital Ratios Buffer</vt:lpstr>
      <vt:lpstr>Phased In Capital Ratios</vt:lpstr>
      <vt:lpstr>RISK MANAGEMENT/FACTORS &amp; ENVIRONMENT</vt:lpstr>
      <vt:lpstr>Risk Environment  </vt:lpstr>
      <vt:lpstr>Risk Factors</vt:lpstr>
      <vt:lpstr>Risk Management Framework</vt:lpstr>
      <vt:lpstr>Governance Structure</vt:lpstr>
      <vt:lpstr>Processes</vt:lpstr>
      <vt:lpstr>People</vt:lpstr>
      <vt:lpstr>Liquidity Risk Management  </vt:lpstr>
      <vt:lpstr>Liquidity Risk Management…(2)</vt:lpstr>
      <vt:lpstr>Global Core Liquid Assets  </vt:lpstr>
      <vt:lpstr>Fair Market Value of GCLA  </vt:lpstr>
      <vt:lpstr>Liquidity Risk Models</vt:lpstr>
      <vt:lpstr>Liquidity Risk Models…(2) </vt:lpstr>
      <vt:lpstr>Slide 76</vt:lpstr>
      <vt:lpstr>Market Risk Management  </vt:lpstr>
      <vt:lpstr>Market Risks</vt:lpstr>
      <vt:lpstr>Market Risk Management</vt:lpstr>
      <vt:lpstr>Value at Risk (VaR) and Stress Tests </vt:lpstr>
      <vt:lpstr>Stress Tests</vt:lpstr>
      <vt:lpstr>Value at Risk (VaR)</vt:lpstr>
      <vt:lpstr>Slide 83</vt:lpstr>
      <vt:lpstr>Year End VaR and High and Low VaR  </vt:lpstr>
      <vt:lpstr>Daily VaR Over Four Quarters  </vt:lpstr>
      <vt:lpstr>Market Risk Management </vt:lpstr>
      <vt:lpstr>Market Risk Management…(2)</vt:lpstr>
      <vt:lpstr>Credit Risk Management</vt:lpstr>
      <vt:lpstr>Credit Risk Process </vt:lpstr>
      <vt:lpstr>Risk Measures and Limits  </vt:lpstr>
      <vt:lpstr>Stress Tests</vt:lpstr>
      <vt:lpstr>Risk Mitigants</vt:lpstr>
      <vt:lpstr>Borrowings By Credit Rating </vt:lpstr>
      <vt:lpstr>Borrowings By Credit Rating  </vt:lpstr>
      <vt:lpstr>Credit Exposure  </vt:lpstr>
      <vt:lpstr>Operational Risk Management  </vt:lpstr>
      <vt:lpstr>Operational Risk Perspectives  </vt:lpstr>
      <vt:lpstr>Operational Framework</vt:lpstr>
      <vt:lpstr>Operational Risk Management  </vt:lpstr>
      <vt:lpstr>Recommendations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 AND RISKS MANAGEMENT ANALYSIS</dc:title>
  <dc:creator>Sahil Maknojia</dc:creator>
  <cp:keywords/>
  <cp:lastModifiedBy>gp</cp:lastModifiedBy>
  <cp:revision>30</cp:revision>
  <dcterms:created xsi:type="dcterms:W3CDTF">2015-07-07T16:50:35Z</dcterms:created>
  <dcterms:modified xsi:type="dcterms:W3CDTF">2015-07-09T22:18:50Z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TC021295509991</vt:lpwstr>
  </property>
</Properties>
</file>