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56" r:id="rId1"/>
  </p:sldMasterIdLst>
  <p:notesMasterIdLst>
    <p:notesMasterId r:id="rId112"/>
  </p:notesMasterIdLst>
  <p:sldIdLst>
    <p:sldId id="256" r:id="rId2"/>
    <p:sldId id="257" r:id="rId3"/>
    <p:sldId id="291" r:id="rId4"/>
    <p:sldId id="341" r:id="rId5"/>
    <p:sldId id="318" r:id="rId6"/>
    <p:sldId id="293" r:id="rId7"/>
    <p:sldId id="342" r:id="rId8"/>
    <p:sldId id="319" r:id="rId9"/>
    <p:sldId id="320" r:id="rId10"/>
    <p:sldId id="321" r:id="rId11"/>
    <p:sldId id="322" r:id="rId12"/>
    <p:sldId id="326" r:id="rId13"/>
    <p:sldId id="323" r:id="rId14"/>
    <p:sldId id="324"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259" r:id="rId28"/>
    <p:sldId id="260" r:id="rId29"/>
    <p:sldId id="261" r:id="rId30"/>
    <p:sldId id="262" r:id="rId31"/>
    <p:sldId id="264" r:id="rId32"/>
    <p:sldId id="266" r:id="rId33"/>
    <p:sldId id="267" r:id="rId34"/>
    <p:sldId id="263" r:id="rId35"/>
    <p:sldId id="268" r:id="rId36"/>
    <p:sldId id="269" r:id="rId37"/>
    <p:sldId id="270" r:id="rId38"/>
    <p:sldId id="271" r:id="rId39"/>
    <p:sldId id="272" r:id="rId40"/>
    <p:sldId id="274" r:id="rId41"/>
    <p:sldId id="275" r:id="rId42"/>
    <p:sldId id="276" r:id="rId43"/>
    <p:sldId id="277" r:id="rId44"/>
    <p:sldId id="278" r:id="rId45"/>
    <p:sldId id="279" r:id="rId46"/>
    <p:sldId id="280" r:id="rId47"/>
    <p:sldId id="281" r:id="rId48"/>
    <p:sldId id="282" r:id="rId49"/>
    <p:sldId id="287" r:id="rId50"/>
    <p:sldId id="313" r:id="rId51"/>
    <p:sldId id="343" r:id="rId52"/>
    <p:sldId id="288" r:id="rId53"/>
    <p:sldId id="314" r:id="rId54"/>
    <p:sldId id="352" r:id="rId55"/>
    <p:sldId id="344" r:id="rId56"/>
    <p:sldId id="345" r:id="rId57"/>
    <p:sldId id="346" r:id="rId58"/>
    <p:sldId id="347" r:id="rId59"/>
    <p:sldId id="348" r:id="rId60"/>
    <p:sldId id="349" r:id="rId61"/>
    <p:sldId id="350" r:id="rId62"/>
    <p:sldId id="351" r:id="rId63"/>
    <p:sldId id="353" r:id="rId64"/>
    <p:sldId id="354" r:id="rId65"/>
    <p:sldId id="355" r:id="rId66"/>
    <p:sldId id="356" r:id="rId67"/>
    <p:sldId id="357" r:id="rId68"/>
    <p:sldId id="358" r:id="rId69"/>
    <p:sldId id="359" r:id="rId70"/>
    <p:sldId id="360" r:id="rId71"/>
    <p:sldId id="361" r:id="rId72"/>
    <p:sldId id="362" r:id="rId73"/>
    <p:sldId id="363" r:id="rId74"/>
    <p:sldId id="364" r:id="rId75"/>
    <p:sldId id="365" r:id="rId76"/>
    <p:sldId id="366" r:id="rId77"/>
    <p:sldId id="367" r:id="rId78"/>
    <p:sldId id="368" r:id="rId79"/>
    <p:sldId id="370" r:id="rId80"/>
    <p:sldId id="371" r:id="rId81"/>
    <p:sldId id="372" r:id="rId82"/>
    <p:sldId id="373" r:id="rId83"/>
    <p:sldId id="369" r:id="rId84"/>
    <p:sldId id="374" r:id="rId85"/>
    <p:sldId id="375" r:id="rId86"/>
    <p:sldId id="376" r:id="rId87"/>
    <p:sldId id="377" r:id="rId88"/>
    <p:sldId id="378" r:id="rId89"/>
    <p:sldId id="379" r:id="rId90"/>
    <p:sldId id="380" r:id="rId91"/>
    <p:sldId id="381" r:id="rId92"/>
    <p:sldId id="382" r:id="rId93"/>
    <p:sldId id="383" r:id="rId94"/>
    <p:sldId id="389" r:id="rId95"/>
    <p:sldId id="384" r:id="rId96"/>
    <p:sldId id="385" r:id="rId97"/>
    <p:sldId id="386" r:id="rId98"/>
    <p:sldId id="387" r:id="rId99"/>
    <p:sldId id="388" r:id="rId100"/>
    <p:sldId id="390" r:id="rId101"/>
    <p:sldId id="391" r:id="rId102"/>
    <p:sldId id="392" r:id="rId103"/>
    <p:sldId id="393" r:id="rId104"/>
    <p:sldId id="394" r:id="rId105"/>
    <p:sldId id="395" r:id="rId106"/>
    <p:sldId id="396" r:id="rId107"/>
    <p:sldId id="397" r:id="rId108"/>
    <p:sldId id="398" r:id="rId109"/>
    <p:sldId id="399" r:id="rId110"/>
    <p:sldId id="400"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0" autoAdjust="0"/>
    <p:restoredTop sz="64800"/>
  </p:normalViewPr>
  <p:slideViewPr>
    <p:cSldViewPr snapToGrid="0" snapToObjects="1">
      <p:cViewPr>
        <p:scale>
          <a:sx n="76" d="100"/>
          <a:sy n="76" d="100"/>
        </p:scale>
        <p:origin x="126" y="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F308A8-7CD6-4ABD-A1C3-1F82C24B28DF}"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31AE3791-7B76-47E0-BAD1-CFB5179B48B9}">
      <dgm:prSet/>
      <dgm:spPr/>
      <dgm:t>
        <a:bodyPr/>
        <a:lstStyle/>
        <a:p>
          <a:r>
            <a:rPr lang="en-US"/>
            <a:t>Liquidity Risk</a:t>
          </a:r>
        </a:p>
      </dgm:t>
    </dgm:pt>
    <dgm:pt modelId="{D4DBC4C8-A5F7-42BE-8001-67C31B89DC65}" type="parTrans" cxnId="{AE27DB73-C758-4DF4-9B47-6B36D5A78364}">
      <dgm:prSet/>
      <dgm:spPr/>
      <dgm:t>
        <a:bodyPr/>
        <a:lstStyle/>
        <a:p>
          <a:endParaRPr lang="en-US"/>
        </a:p>
      </dgm:t>
    </dgm:pt>
    <dgm:pt modelId="{39046838-E81A-4880-9BF2-AEB9DDC3E5A2}" type="sibTrans" cxnId="{AE27DB73-C758-4DF4-9B47-6B36D5A78364}">
      <dgm:prSet/>
      <dgm:spPr/>
      <dgm:t>
        <a:bodyPr/>
        <a:lstStyle/>
        <a:p>
          <a:endParaRPr lang="en-US"/>
        </a:p>
      </dgm:t>
    </dgm:pt>
    <dgm:pt modelId="{D8EE0486-7539-4F77-9D33-1634CEE43FE1}">
      <dgm:prSet/>
      <dgm:spPr/>
      <dgm:t>
        <a:bodyPr/>
        <a:lstStyle/>
        <a:p>
          <a:r>
            <a:rPr lang="en-US"/>
            <a:t>Market Risk </a:t>
          </a:r>
        </a:p>
      </dgm:t>
    </dgm:pt>
    <dgm:pt modelId="{32B7AEF7-45B7-4ADD-B5C3-3A3C7A7DD8FF}" type="parTrans" cxnId="{A0100D8D-A815-4444-8608-03BC16CC0469}">
      <dgm:prSet/>
      <dgm:spPr/>
      <dgm:t>
        <a:bodyPr/>
        <a:lstStyle/>
        <a:p>
          <a:endParaRPr lang="en-US"/>
        </a:p>
      </dgm:t>
    </dgm:pt>
    <dgm:pt modelId="{4D831165-EFC1-4764-B95B-85C0AF5A7B5E}" type="sibTrans" cxnId="{A0100D8D-A815-4444-8608-03BC16CC0469}">
      <dgm:prSet/>
      <dgm:spPr/>
      <dgm:t>
        <a:bodyPr/>
        <a:lstStyle/>
        <a:p>
          <a:endParaRPr lang="en-US"/>
        </a:p>
      </dgm:t>
    </dgm:pt>
    <dgm:pt modelId="{6B63A375-466D-4202-81FF-1F372450E461}">
      <dgm:prSet/>
      <dgm:spPr/>
      <dgm:t>
        <a:bodyPr/>
        <a:lstStyle/>
        <a:p>
          <a:r>
            <a:rPr lang="en-US" dirty="0"/>
            <a:t>Credit Risk</a:t>
          </a:r>
        </a:p>
      </dgm:t>
    </dgm:pt>
    <dgm:pt modelId="{3A53F21F-3628-45F2-BDF6-8186F681271A}" type="parTrans" cxnId="{A080179A-03D8-46C1-AF64-F9F402965B74}">
      <dgm:prSet/>
      <dgm:spPr/>
      <dgm:t>
        <a:bodyPr/>
        <a:lstStyle/>
        <a:p>
          <a:endParaRPr lang="en-US"/>
        </a:p>
      </dgm:t>
    </dgm:pt>
    <dgm:pt modelId="{C9C0888F-192E-417B-9B7B-087F32295E04}" type="sibTrans" cxnId="{A080179A-03D8-46C1-AF64-F9F402965B74}">
      <dgm:prSet/>
      <dgm:spPr/>
      <dgm:t>
        <a:bodyPr/>
        <a:lstStyle/>
        <a:p>
          <a:endParaRPr lang="en-US"/>
        </a:p>
      </dgm:t>
    </dgm:pt>
    <dgm:pt modelId="{B97B5BFC-5A3A-4AD2-B7DC-C1729B6AADD5}">
      <dgm:prSet/>
      <dgm:spPr/>
      <dgm:t>
        <a:bodyPr/>
        <a:lstStyle/>
        <a:p>
          <a:r>
            <a:rPr lang="en-US" dirty="0"/>
            <a:t>Operational Risk</a:t>
          </a:r>
        </a:p>
      </dgm:t>
    </dgm:pt>
    <dgm:pt modelId="{C4967A5A-E592-417D-B2F4-CD553E174088}" type="parTrans" cxnId="{E6982D03-3315-48B9-B4B5-6179BE217D7C}">
      <dgm:prSet/>
      <dgm:spPr/>
      <dgm:t>
        <a:bodyPr/>
        <a:lstStyle/>
        <a:p>
          <a:endParaRPr lang="en-US"/>
        </a:p>
      </dgm:t>
    </dgm:pt>
    <dgm:pt modelId="{E4292EED-67AC-435E-A29E-CF6CAC6D385A}" type="sibTrans" cxnId="{E6982D03-3315-48B9-B4B5-6179BE217D7C}">
      <dgm:prSet/>
      <dgm:spPr/>
      <dgm:t>
        <a:bodyPr/>
        <a:lstStyle/>
        <a:p>
          <a:endParaRPr lang="en-US"/>
        </a:p>
      </dgm:t>
    </dgm:pt>
    <dgm:pt modelId="{E3D8A45B-E4CC-4E35-A97D-290DCF2A3F3F}">
      <dgm:prSet/>
      <dgm:spPr/>
      <dgm:t>
        <a:bodyPr/>
        <a:lstStyle/>
        <a:p>
          <a:r>
            <a:rPr lang="en-US" dirty="0"/>
            <a:t>Model Risk </a:t>
          </a:r>
        </a:p>
      </dgm:t>
    </dgm:pt>
    <dgm:pt modelId="{01862744-0C03-456F-BF1A-87A6A3C3A6DF}" type="parTrans" cxnId="{B2F696B7-80BA-44EA-9039-FC09AD29991B}">
      <dgm:prSet/>
      <dgm:spPr/>
      <dgm:t>
        <a:bodyPr/>
        <a:lstStyle/>
        <a:p>
          <a:endParaRPr lang="en-US"/>
        </a:p>
      </dgm:t>
    </dgm:pt>
    <dgm:pt modelId="{C03A6A74-879A-4982-A167-31EB64256619}" type="sibTrans" cxnId="{B2F696B7-80BA-44EA-9039-FC09AD29991B}">
      <dgm:prSet/>
      <dgm:spPr/>
      <dgm:t>
        <a:bodyPr/>
        <a:lstStyle/>
        <a:p>
          <a:endParaRPr lang="en-US"/>
        </a:p>
      </dgm:t>
    </dgm:pt>
    <dgm:pt modelId="{AC260916-62F5-674E-A125-7AF0AED179C8}">
      <dgm:prSet/>
      <dgm:spPr/>
      <dgm:t>
        <a:bodyPr/>
        <a:lstStyle/>
        <a:p>
          <a:endParaRPr lang="en-US" dirty="0"/>
        </a:p>
      </dgm:t>
    </dgm:pt>
    <dgm:pt modelId="{DB5C5F3C-A0DD-3241-A38B-6CE844788863}" type="parTrans" cxnId="{F4BFFB54-D0BE-DA44-8D88-0D2798D59660}">
      <dgm:prSet/>
      <dgm:spPr/>
      <dgm:t>
        <a:bodyPr/>
        <a:lstStyle/>
        <a:p>
          <a:endParaRPr lang="en-US"/>
        </a:p>
      </dgm:t>
    </dgm:pt>
    <dgm:pt modelId="{BC60545B-8A97-5642-9958-B243C9CEE462}" type="sibTrans" cxnId="{F4BFFB54-D0BE-DA44-8D88-0D2798D59660}">
      <dgm:prSet/>
      <dgm:spPr/>
      <dgm:t>
        <a:bodyPr/>
        <a:lstStyle/>
        <a:p>
          <a:endParaRPr lang="en-US"/>
        </a:p>
      </dgm:t>
    </dgm:pt>
    <dgm:pt modelId="{0B1CFC89-BBDF-2540-A613-789C1FEA7FBA}" type="pres">
      <dgm:prSet presAssocID="{11F308A8-7CD6-4ABD-A1C3-1F82C24B28DF}" presName="vert0" presStyleCnt="0">
        <dgm:presLayoutVars>
          <dgm:dir/>
          <dgm:animOne val="branch"/>
          <dgm:animLvl val="lvl"/>
        </dgm:presLayoutVars>
      </dgm:prSet>
      <dgm:spPr/>
    </dgm:pt>
    <dgm:pt modelId="{5AB9B87E-4FEF-CB42-98EB-14E38C258768}" type="pres">
      <dgm:prSet presAssocID="{31AE3791-7B76-47E0-BAD1-CFB5179B48B9}" presName="thickLine" presStyleLbl="alignNode1" presStyleIdx="0" presStyleCnt="6"/>
      <dgm:spPr/>
    </dgm:pt>
    <dgm:pt modelId="{19DBD34F-1C95-DA46-832D-D02038FCF594}" type="pres">
      <dgm:prSet presAssocID="{31AE3791-7B76-47E0-BAD1-CFB5179B48B9}" presName="horz1" presStyleCnt="0"/>
      <dgm:spPr/>
    </dgm:pt>
    <dgm:pt modelId="{0FCCB1B5-92AE-344B-BD57-797738F87E52}" type="pres">
      <dgm:prSet presAssocID="{31AE3791-7B76-47E0-BAD1-CFB5179B48B9}" presName="tx1" presStyleLbl="revTx" presStyleIdx="0" presStyleCnt="6"/>
      <dgm:spPr/>
    </dgm:pt>
    <dgm:pt modelId="{D3AEC532-4DCD-3D46-BEC7-1CAD081012BA}" type="pres">
      <dgm:prSet presAssocID="{31AE3791-7B76-47E0-BAD1-CFB5179B48B9}" presName="vert1" presStyleCnt="0"/>
      <dgm:spPr/>
    </dgm:pt>
    <dgm:pt modelId="{7250512C-D22B-0D42-BFCB-BEA4218A3E6D}" type="pres">
      <dgm:prSet presAssocID="{D8EE0486-7539-4F77-9D33-1634CEE43FE1}" presName="thickLine" presStyleLbl="alignNode1" presStyleIdx="1" presStyleCnt="6"/>
      <dgm:spPr/>
    </dgm:pt>
    <dgm:pt modelId="{9CDA3AEC-C408-3B45-BF7C-977809AA2A4B}" type="pres">
      <dgm:prSet presAssocID="{D8EE0486-7539-4F77-9D33-1634CEE43FE1}" presName="horz1" presStyleCnt="0"/>
      <dgm:spPr/>
    </dgm:pt>
    <dgm:pt modelId="{37A6D6EF-6F6F-054B-8503-77AC1E5B0D7D}" type="pres">
      <dgm:prSet presAssocID="{D8EE0486-7539-4F77-9D33-1634CEE43FE1}" presName="tx1" presStyleLbl="revTx" presStyleIdx="1" presStyleCnt="6"/>
      <dgm:spPr/>
    </dgm:pt>
    <dgm:pt modelId="{ACF4F65C-1621-594A-AFFC-194869FF7B8D}" type="pres">
      <dgm:prSet presAssocID="{D8EE0486-7539-4F77-9D33-1634CEE43FE1}" presName="vert1" presStyleCnt="0"/>
      <dgm:spPr/>
    </dgm:pt>
    <dgm:pt modelId="{FB201DDA-6F83-E34A-94A1-4090B826B86A}" type="pres">
      <dgm:prSet presAssocID="{6B63A375-466D-4202-81FF-1F372450E461}" presName="thickLine" presStyleLbl="alignNode1" presStyleIdx="2" presStyleCnt="6"/>
      <dgm:spPr/>
    </dgm:pt>
    <dgm:pt modelId="{0216068B-4AED-0741-A41C-894896120D85}" type="pres">
      <dgm:prSet presAssocID="{6B63A375-466D-4202-81FF-1F372450E461}" presName="horz1" presStyleCnt="0"/>
      <dgm:spPr/>
    </dgm:pt>
    <dgm:pt modelId="{68D97465-E896-E84F-A21F-E7142DD7FCE7}" type="pres">
      <dgm:prSet presAssocID="{6B63A375-466D-4202-81FF-1F372450E461}" presName="tx1" presStyleLbl="revTx" presStyleIdx="2" presStyleCnt="6"/>
      <dgm:spPr/>
    </dgm:pt>
    <dgm:pt modelId="{D3D9E470-3B9B-8D4C-852B-5E520DF56BC2}" type="pres">
      <dgm:prSet presAssocID="{6B63A375-466D-4202-81FF-1F372450E461}" presName="vert1" presStyleCnt="0"/>
      <dgm:spPr/>
    </dgm:pt>
    <dgm:pt modelId="{5CA3E596-37F1-3045-8C6C-47E23F561BA7}" type="pres">
      <dgm:prSet presAssocID="{B97B5BFC-5A3A-4AD2-B7DC-C1729B6AADD5}" presName="thickLine" presStyleLbl="alignNode1" presStyleIdx="3" presStyleCnt="6"/>
      <dgm:spPr/>
    </dgm:pt>
    <dgm:pt modelId="{FEBFE507-C3A7-0244-A71A-66A9C6B438F0}" type="pres">
      <dgm:prSet presAssocID="{B97B5BFC-5A3A-4AD2-B7DC-C1729B6AADD5}" presName="horz1" presStyleCnt="0"/>
      <dgm:spPr/>
    </dgm:pt>
    <dgm:pt modelId="{1EBBB966-69FE-6243-9A28-26D7D0FFF533}" type="pres">
      <dgm:prSet presAssocID="{B97B5BFC-5A3A-4AD2-B7DC-C1729B6AADD5}" presName="tx1" presStyleLbl="revTx" presStyleIdx="3" presStyleCnt="6"/>
      <dgm:spPr/>
    </dgm:pt>
    <dgm:pt modelId="{F52C6537-0295-A240-A0A8-B3F240FB145C}" type="pres">
      <dgm:prSet presAssocID="{B97B5BFC-5A3A-4AD2-B7DC-C1729B6AADD5}" presName="vert1" presStyleCnt="0"/>
      <dgm:spPr/>
    </dgm:pt>
    <dgm:pt modelId="{F062A481-455B-1C4C-AB38-579FD5D321DF}" type="pres">
      <dgm:prSet presAssocID="{E3D8A45B-E4CC-4E35-A97D-290DCF2A3F3F}" presName="thickLine" presStyleLbl="alignNode1" presStyleIdx="4" presStyleCnt="6"/>
      <dgm:spPr/>
    </dgm:pt>
    <dgm:pt modelId="{98601C74-210A-6047-8379-C122E298A852}" type="pres">
      <dgm:prSet presAssocID="{E3D8A45B-E4CC-4E35-A97D-290DCF2A3F3F}" presName="horz1" presStyleCnt="0"/>
      <dgm:spPr/>
    </dgm:pt>
    <dgm:pt modelId="{32111E04-8168-024F-AFCA-CBA08F7C9AE5}" type="pres">
      <dgm:prSet presAssocID="{E3D8A45B-E4CC-4E35-A97D-290DCF2A3F3F}" presName="tx1" presStyleLbl="revTx" presStyleIdx="4" presStyleCnt="6"/>
      <dgm:spPr/>
    </dgm:pt>
    <dgm:pt modelId="{FBFD089F-9C54-E040-B203-964FA7FE0329}" type="pres">
      <dgm:prSet presAssocID="{E3D8A45B-E4CC-4E35-A97D-290DCF2A3F3F}" presName="vert1" presStyleCnt="0"/>
      <dgm:spPr/>
    </dgm:pt>
    <dgm:pt modelId="{7D261D13-699E-1149-B13C-2780ACF637E6}" type="pres">
      <dgm:prSet presAssocID="{AC260916-62F5-674E-A125-7AF0AED179C8}" presName="thickLine" presStyleLbl="alignNode1" presStyleIdx="5" presStyleCnt="6"/>
      <dgm:spPr/>
    </dgm:pt>
    <dgm:pt modelId="{93EE59C6-A7D3-A243-987B-95350D14FFA6}" type="pres">
      <dgm:prSet presAssocID="{AC260916-62F5-674E-A125-7AF0AED179C8}" presName="horz1" presStyleCnt="0"/>
      <dgm:spPr/>
    </dgm:pt>
    <dgm:pt modelId="{D9E904AC-9F54-3646-A926-030DADEC30CB}" type="pres">
      <dgm:prSet presAssocID="{AC260916-62F5-674E-A125-7AF0AED179C8}" presName="tx1" presStyleLbl="revTx" presStyleIdx="5" presStyleCnt="6"/>
      <dgm:spPr/>
    </dgm:pt>
    <dgm:pt modelId="{46BC1EAC-0B02-714B-9821-C24F6EE80399}" type="pres">
      <dgm:prSet presAssocID="{AC260916-62F5-674E-A125-7AF0AED179C8}" presName="vert1" presStyleCnt="0"/>
      <dgm:spPr/>
    </dgm:pt>
  </dgm:ptLst>
  <dgm:cxnLst>
    <dgm:cxn modelId="{E6982D03-3315-48B9-B4B5-6179BE217D7C}" srcId="{11F308A8-7CD6-4ABD-A1C3-1F82C24B28DF}" destId="{B97B5BFC-5A3A-4AD2-B7DC-C1729B6AADD5}" srcOrd="3" destOrd="0" parTransId="{C4967A5A-E592-417D-B2F4-CD553E174088}" sibTransId="{E4292EED-67AC-435E-A29E-CF6CAC6D385A}"/>
    <dgm:cxn modelId="{C0C0A32F-2BFF-A046-ACDA-606F99E66C7C}" type="presOf" srcId="{E3D8A45B-E4CC-4E35-A97D-290DCF2A3F3F}" destId="{32111E04-8168-024F-AFCA-CBA08F7C9AE5}" srcOrd="0" destOrd="0" presId="urn:microsoft.com/office/officeart/2008/layout/LinedList"/>
    <dgm:cxn modelId="{AE27DB73-C758-4DF4-9B47-6B36D5A78364}" srcId="{11F308A8-7CD6-4ABD-A1C3-1F82C24B28DF}" destId="{31AE3791-7B76-47E0-BAD1-CFB5179B48B9}" srcOrd="0" destOrd="0" parTransId="{D4DBC4C8-A5F7-42BE-8001-67C31B89DC65}" sibTransId="{39046838-E81A-4880-9BF2-AEB9DDC3E5A2}"/>
    <dgm:cxn modelId="{F4BFFB54-D0BE-DA44-8D88-0D2798D59660}" srcId="{11F308A8-7CD6-4ABD-A1C3-1F82C24B28DF}" destId="{AC260916-62F5-674E-A125-7AF0AED179C8}" srcOrd="5" destOrd="0" parTransId="{DB5C5F3C-A0DD-3241-A38B-6CE844788863}" sibTransId="{BC60545B-8A97-5642-9958-B243C9CEE462}"/>
    <dgm:cxn modelId="{535F1659-38C2-DC49-ACE8-407EED297DBC}" type="presOf" srcId="{31AE3791-7B76-47E0-BAD1-CFB5179B48B9}" destId="{0FCCB1B5-92AE-344B-BD57-797738F87E52}" srcOrd="0" destOrd="0" presId="urn:microsoft.com/office/officeart/2008/layout/LinedList"/>
    <dgm:cxn modelId="{4994D186-9783-CD49-BEB3-514D6D352AE9}" type="presOf" srcId="{B97B5BFC-5A3A-4AD2-B7DC-C1729B6AADD5}" destId="{1EBBB966-69FE-6243-9A28-26D7D0FFF533}" srcOrd="0" destOrd="0" presId="urn:microsoft.com/office/officeart/2008/layout/LinedList"/>
    <dgm:cxn modelId="{A0100D8D-A815-4444-8608-03BC16CC0469}" srcId="{11F308A8-7CD6-4ABD-A1C3-1F82C24B28DF}" destId="{D8EE0486-7539-4F77-9D33-1634CEE43FE1}" srcOrd="1" destOrd="0" parTransId="{32B7AEF7-45B7-4ADD-B5C3-3A3C7A7DD8FF}" sibTransId="{4D831165-EFC1-4764-B95B-85C0AF5A7B5E}"/>
    <dgm:cxn modelId="{A080179A-03D8-46C1-AF64-F9F402965B74}" srcId="{11F308A8-7CD6-4ABD-A1C3-1F82C24B28DF}" destId="{6B63A375-466D-4202-81FF-1F372450E461}" srcOrd="2" destOrd="0" parTransId="{3A53F21F-3628-45F2-BDF6-8186F681271A}" sibTransId="{C9C0888F-192E-417B-9B7B-087F32295E04}"/>
    <dgm:cxn modelId="{B2F696B7-80BA-44EA-9039-FC09AD29991B}" srcId="{11F308A8-7CD6-4ABD-A1C3-1F82C24B28DF}" destId="{E3D8A45B-E4CC-4E35-A97D-290DCF2A3F3F}" srcOrd="4" destOrd="0" parTransId="{01862744-0C03-456F-BF1A-87A6A3C3A6DF}" sibTransId="{C03A6A74-879A-4982-A167-31EB64256619}"/>
    <dgm:cxn modelId="{F324C1BD-5F15-5346-8EFC-D01DF37864B0}" type="presOf" srcId="{D8EE0486-7539-4F77-9D33-1634CEE43FE1}" destId="{37A6D6EF-6F6F-054B-8503-77AC1E5B0D7D}" srcOrd="0" destOrd="0" presId="urn:microsoft.com/office/officeart/2008/layout/LinedList"/>
    <dgm:cxn modelId="{C2D43BE8-F527-BA42-BE1C-EF1F362A47F1}" type="presOf" srcId="{11F308A8-7CD6-4ABD-A1C3-1F82C24B28DF}" destId="{0B1CFC89-BBDF-2540-A613-789C1FEA7FBA}" srcOrd="0" destOrd="0" presId="urn:microsoft.com/office/officeart/2008/layout/LinedList"/>
    <dgm:cxn modelId="{E9B833FB-9FCF-5944-B25A-809E3F79346F}" type="presOf" srcId="{AC260916-62F5-674E-A125-7AF0AED179C8}" destId="{D9E904AC-9F54-3646-A926-030DADEC30CB}" srcOrd="0" destOrd="0" presId="urn:microsoft.com/office/officeart/2008/layout/LinedList"/>
    <dgm:cxn modelId="{0C8BFDFD-6BEC-174C-9CA5-B5825A1A6360}" type="presOf" srcId="{6B63A375-466D-4202-81FF-1F372450E461}" destId="{68D97465-E896-E84F-A21F-E7142DD7FCE7}" srcOrd="0" destOrd="0" presId="urn:microsoft.com/office/officeart/2008/layout/LinedList"/>
    <dgm:cxn modelId="{8DC6E829-194F-AA4C-815C-C0E618D314D2}" type="presParOf" srcId="{0B1CFC89-BBDF-2540-A613-789C1FEA7FBA}" destId="{5AB9B87E-4FEF-CB42-98EB-14E38C258768}" srcOrd="0" destOrd="0" presId="urn:microsoft.com/office/officeart/2008/layout/LinedList"/>
    <dgm:cxn modelId="{5217B361-AF77-4648-A089-3B9FEE6C356F}" type="presParOf" srcId="{0B1CFC89-BBDF-2540-A613-789C1FEA7FBA}" destId="{19DBD34F-1C95-DA46-832D-D02038FCF594}" srcOrd="1" destOrd="0" presId="urn:microsoft.com/office/officeart/2008/layout/LinedList"/>
    <dgm:cxn modelId="{7F4E31B7-E6E5-D047-B98E-C86B940B2185}" type="presParOf" srcId="{19DBD34F-1C95-DA46-832D-D02038FCF594}" destId="{0FCCB1B5-92AE-344B-BD57-797738F87E52}" srcOrd="0" destOrd="0" presId="urn:microsoft.com/office/officeart/2008/layout/LinedList"/>
    <dgm:cxn modelId="{73D0D1B3-2C26-D34F-8442-7949101DC88B}" type="presParOf" srcId="{19DBD34F-1C95-DA46-832D-D02038FCF594}" destId="{D3AEC532-4DCD-3D46-BEC7-1CAD081012BA}" srcOrd="1" destOrd="0" presId="urn:microsoft.com/office/officeart/2008/layout/LinedList"/>
    <dgm:cxn modelId="{DDA8D183-EF4A-7446-B20C-7EA3A0BB7BBB}" type="presParOf" srcId="{0B1CFC89-BBDF-2540-A613-789C1FEA7FBA}" destId="{7250512C-D22B-0D42-BFCB-BEA4218A3E6D}" srcOrd="2" destOrd="0" presId="urn:microsoft.com/office/officeart/2008/layout/LinedList"/>
    <dgm:cxn modelId="{8172BB26-0251-8D41-915C-12B7AA9BBBB1}" type="presParOf" srcId="{0B1CFC89-BBDF-2540-A613-789C1FEA7FBA}" destId="{9CDA3AEC-C408-3B45-BF7C-977809AA2A4B}" srcOrd="3" destOrd="0" presId="urn:microsoft.com/office/officeart/2008/layout/LinedList"/>
    <dgm:cxn modelId="{5D76C56E-8875-834D-820F-6F97C352B70D}" type="presParOf" srcId="{9CDA3AEC-C408-3B45-BF7C-977809AA2A4B}" destId="{37A6D6EF-6F6F-054B-8503-77AC1E5B0D7D}" srcOrd="0" destOrd="0" presId="urn:microsoft.com/office/officeart/2008/layout/LinedList"/>
    <dgm:cxn modelId="{3A40C13C-8790-474D-ADFF-443F46305979}" type="presParOf" srcId="{9CDA3AEC-C408-3B45-BF7C-977809AA2A4B}" destId="{ACF4F65C-1621-594A-AFFC-194869FF7B8D}" srcOrd="1" destOrd="0" presId="urn:microsoft.com/office/officeart/2008/layout/LinedList"/>
    <dgm:cxn modelId="{EFA50F06-4153-D747-B43C-338F1937983C}" type="presParOf" srcId="{0B1CFC89-BBDF-2540-A613-789C1FEA7FBA}" destId="{FB201DDA-6F83-E34A-94A1-4090B826B86A}" srcOrd="4" destOrd="0" presId="urn:microsoft.com/office/officeart/2008/layout/LinedList"/>
    <dgm:cxn modelId="{98759616-D45F-7043-9BD0-EAF79BF9C2C2}" type="presParOf" srcId="{0B1CFC89-BBDF-2540-A613-789C1FEA7FBA}" destId="{0216068B-4AED-0741-A41C-894896120D85}" srcOrd="5" destOrd="0" presId="urn:microsoft.com/office/officeart/2008/layout/LinedList"/>
    <dgm:cxn modelId="{D4F911F6-2C02-BD4B-B6A6-8D0FD45E7A1B}" type="presParOf" srcId="{0216068B-4AED-0741-A41C-894896120D85}" destId="{68D97465-E896-E84F-A21F-E7142DD7FCE7}" srcOrd="0" destOrd="0" presId="urn:microsoft.com/office/officeart/2008/layout/LinedList"/>
    <dgm:cxn modelId="{0F3B239E-9BDD-C144-A62E-AED004880794}" type="presParOf" srcId="{0216068B-4AED-0741-A41C-894896120D85}" destId="{D3D9E470-3B9B-8D4C-852B-5E520DF56BC2}" srcOrd="1" destOrd="0" presId="urn:microsoft.com/office/officeart/2008/layout/LinedList"/>
    <dgm:cxn modelId="{42B1528D-0D48-EA45-8125-70BF6A03A073}" type="presParOf" srcId="{0B1CFC89-BBDF-2540-A613-789C1FEA7FBA}" destId="{5CA3E596-37F1-3045-8C6C-47E23F561BA7}" srcOrd="6" destOrd="0" presId="urn:microsoft.com/office/officeart/2008/layout/LinedList"/>
    <dgm:cxn modelId="{02511D09-B616-DC4E-A64E-49A8DF1ADDA3}" type="presParOf" srcId="{0B1CFC89-BBDF-2540-A613-789C1FEA7FBA}" destId="{FEBFE507-C3A7-0244-A71A-66A9C6B438F0}" srcOrd="7" destOrd="0" presId="urn:microsoft.com/office/officeart/2008/layout/LinedList"/>
    <dgm:cxn modelId="{5A6FF42D-BB8D-5E4C-9B0A-006F4C44AAF4}" type="presParOf" srcId="{FEBFE507-C3A7-0244-A71A-66A9C6B438F0}" destId="{1EBBB966-69FE-6243-9A28-26D7D0FFF533}" srcOrd="0" destOrd="0" presId="urn:microsoft.com/office/officeart/2008/layout/LinedList"/>
    <dgm:cxn modelId="{EFD62F9D-AD1B-7845-8458-4F048644FD23}" type="presParOf" srcId="{FEBFE507-C3A7-0244-A71A-66A9C6B438F0}" destId="{F52C6537-0295-A240-A0A8-B3F240FB145C}" srcOrd="1" destOrd="0" presId="urn:microsoft.com/office/officeart/2008/layout/LinedList"/>
    <dgm:cxn modelId="{61FDA640-A5E1-6C4C-893D-8CECC7044932}" type="presParOf" srcId="{0B1CFC89-BBDF-2540-A613-789C1FEA7FBA}" destId="{F062A481-455B-1C4C-AB38-579FD5D321DF}" srcOrd="8" destOrd="0" presId="urn:microsoft.com/office/officeart/2008/layout/LinedList"/>
    <dgm:cxn modelId="{B94432BF-8109-CB47-A293-8541510F5C4A}" type="presParOf" srcId="{0B1CFC89-BBDF-2540-A613-789C1FEA7FBA}" destId="{98601C74-210A-6047-8379-C122E298A852}" srcOrd="9" destOrd="0" presId="urn:microsoft.com/office/officeart/2008/layout/LinedList"/>
    <dgm:cxn modelId="{96C0945D-A25C-6C44-87FC-D815DC88A14C}" type="presParOf" srcId="{98601C74-210A-6047-8379-C122E298A852}" destId="{32111E04-8168-024F-AFCA-CBA08F7C9AE5}" srcOrd="0" destOrd="0" presId="urn:microsoft.com/office/officeart/2008/layout/LinedList"/>
    <dgm:cxn modelId="{0EC2F793-3AB1-B046-88FD-36C6149C4200}" type="presParOf" srcId="{98601C74-210A-6047-8379-C122E298A852}" destId="{FBFD089F-9C54-E040-B203-964FA7FE0329}" srcOrd="1" destOrd="0" presId="urn:microsoft.com/office/officeart/2008/layout/LinedList"/>
    <dgm:cxn modelId="{7CA6B816-C0C6-074E-BEE8-E5681C88B55C}" type="presParOf" srcId="{0B1CFC89-BBDF-2540-A613-789C1FEA7FBA}" destId="{7D261D13-699E-1149-B13C-2780ACF637E6}" srcOrd="10" destOrd="0" presId="urn:microsoft.com/office/officeart/2008/layout/LinedList"/>
    <dgm:cxn modelId="{61F0DF48-D43E-0741-A11A-BE610675ED53}" type="presParOf" srcId="{0B1CFC89-BBDF-2540-A613-789C1FEA7FBA}" destId="{93EE59C6-A7D3-A243-987B-95350D14FFA6}" srcOrd="11" destOrd="0" presId="urn:microsoft.com/office/officeart/2008/layout/LinedList"/>
    <dgm:cxn modelId="{3402C349-F5B1-1F4E-8B3E-E986FA3FBD1D}" type="presParOf" srcId="{93EE59C6-A7D3-A243-987B-95350D14FFA6}" destId="{D9E904AC-9F54-3646-A926-030DADEC30CB}" srcOrd="0" destOrd="0" presId="urn:microsoft.com/office/officeart/2008/layout/LinedList"/>
    <dgm:cxn modelId="{A960CFAE-3477-FA43-B704-F3CA960A2B82}" type="presParOf" srcId="{93EE59C6-A7D3-A243-987B-95350D14FFA6}" destId="{46BC1EAC-0B02-714B-9821-C24F6EE8039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B9B87E-4FEF-CB42-98EB-14E38C258768}">
      <dsp:nvSpPr>
        <dsp:cNvPr id="0" name=""/>
        <dsp:cNvSpPr/>
      </dsp:nvSpPr>
      <dsp:spPr>
        <a:xfrm>
          <a:off x="0" y="2124"/>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CCB1B5-92AE-344B-BD57-797738F87E52}">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Liquidity Risk</a:t>
          </a:r>
        </a:p>
      </dsp:txBody>
      <dsp:txXfrm>
        <a:off x="0" y="2124"/>
        <a:ext cx="10515600" cy="724514"/>
      </dsp:txXfrm>
    </dsp:sp>
    <dsp:sp modelId="{7250512C-D22B-0D42-BFCB-BEA4218A3E6D}">
      <dsp:nvSpPr>
        <dsp:cNvPr id="0" name=""/>
        <dsp:cNvSpPr/>
      </dsp:nvSpPr>
      <dsp:spPr>
        <a:xfrm>
          <a:off x="0" y="726639"/>
          <a:ext cx="10515600" cy="0"/>
        </a:xfrm>
        <a:prstGeom prst="line">
          <a:avLst/>
        </a:prstGeom>
        <a:solidFill>
          <a:schemeClr val="accent5">
            <a:hueOff val="-1351709"/>
            <a:satOff val="-3484"/>
            <a:lumOff val="-2353"/>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A6D6EF-6F6F-054B-8503-77AC1E5B0D7D}">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Market Risk </a:t>
          </a:r>
        </a:p>
      </dsp:txBody>
      <dsp:txXfrm>
        <a:off x="0" y="726639"/>
        <a:ext cx="10515600" cy="724514"/>
      </dsp:txXfrm>
    </dsp:sp>
    <dsp:sp modelId="{FB201DDA-6F83-E34A-94A1-4090B826B86A}">
      <dsp:nvSpPr>
        <dsp:cNvPr id="0" name=""/>
        <dsp:cNvSpPr/>
      </dsp:nvSpPr>
      <dsp:spPr>
        <a:xfrm>
          <a:off x="0" y="1451154"/>
          <a:ext cx="10515600" cy="0"/>
        </a:xfrm>
        <a:prstGeom prst="line">
          <a:avLst/>
        </a:prstGeom>
        <a:solidFill>
          <a:schemeClr val="accent5">
            <a:hueOff val="-2703417"/>
            <a:satOff val="-6968"/>
            <a:lumOff val="-4706"/>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D97465-E896-E84F-A21F-E7142DD7FCE7}">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Credit Risk</a:t>
          </a:r>
        </a:p>
      </dsp:txBody>
      <dsp:txXfrm>
        <a:off x="0" y="1451154"/>
        <a:ext cx="10515600" cy="724514"/>
      </dsp:txXfrm>
    </dsp:sp>
    <dsp:sp modelId="{5CA3E596-37F1-3045-8C6C-47E23F561BA7}">
      <dsp:nvSpPr>
        <dsp:cNvPr id="0" name=""/>
        <dsp:cNvSpPr/>
      </dsp:nvSpPr>
      <dsp:spPr>
        <a:xfrm>
          <a:off x="0" y="2175669"/>
          <a:ext cx="10515600" cy="0"/>
        </a:xfrm>
        <a:prstGeom prst="line">
          <a:avLst/>
        </a:prstGeom>
        <a:solidFill>
          <a:schemeClr val="accent5">
            <a:hueOff val="-4055126"/>
            <a:satOff val="-10451"/>
            <a:lumOff val="-7059"/>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BBB966-69FE-6243-9A28-26D7D0FFF533}">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Operational Risk</a:t>
          </a:r>
        </a:p>
      </dsp:txBody>
      <dsp:txXfrm>
        <a:off x="0" y="2175669"/>
        <a:ext cx="10515600" cy="724514"/>
      </dsp:txXfrm>
    </dsp:sp>
    <dsp:sp modelId="{F062A481-455B-1C4C-AB38-579FD5D321DF}">
      <dsp:nvSpPr>
        <dsp:cNvPr id="0" name=""/>
        <dsp:cNvSpPr/>
      </dsp:nvSpPr>
      <dsp:spPr>
        <a:xfrm>
          <a:off x="0" y="2900183"/>
          <a:ext cx="10515600" cy="0"/>
        </a:xfrm>
        <a:prstGeom prst="line">
          <a:avLst/>
        </a:prstGeom>
        <a:solidFill>
          <a:schemeClr val="accent5">
            <a:hueOff val="-5406834"/>
            <a:satOff val="-13935"/>
            <a:lumOff val="-9412"/>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111E04-8168-024F-AFCA-CBA08F7C9AE5}">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Model Risk </a:t>
          </a:r>
        </a:p>
      </dsp:txBody>
      <dsp:txXfrm>
        <a:off x="0" y="2900183"/>
        <a:ext cx="10515600" cy="724514"/>
      </dsp:txXfrm>
    </dsp:sp>
    <dsp:sp modelId="{7D261D13-699E-1149-B13C-2780ACF637E6}">
      <dsp:nvSpPr>
        <dsp:cNvPr id="0" name=""/>
        <dsp:cNvSpPr/>
      </dsp:nvSpPr>
      <dsp:spPr>
        <a:xfrm>
          <a:off x="0" y="3624698"/>
          <a:ext cx="105156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E904AC-9F54-3646-A926-030DADEC30CB}">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endParaRPr lang="en-US" sz="3300" kern="1200" dirty="0"/>
        </a:p>
      </dsp:txBody>
      <dsp:txXfrm>
        <a:off x="0" y="3624698"/>
        <a:ext cx="10515600" cy="72451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CCBC73-27CF-E94B-BF05-ACA53CEA7A4B}" type="datetimeFigureOut">
              <a:rPr lang="en-US" smtClean="0"/>
              <a:t>11/12/2019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A70991-4450-284A-A97F-7B251E61063A}" type="slidenum">
              <a:rPr lang="en-US" smtClean="0"/>
              <a:t>‹#›</a:t>
            </a:fld>
            <a:endParaRPr lang="en-US"/>
          </a:p>
        </p:txBody>
      </p:sp>
    </p:spTree>
    <p:extLst>
      <p:ext uri="{BB962C8B-B14F-4D97-AF65-F5344CB8AC3E}">
        <p14:creationId xmlns:p14="http://schemas.microsoft.com/office/powerpoint/2010/main" val="4268737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1</a:t>
            </a:fld>
            <a:endParaRPr lang="en-US"/>
          </a:p>
        </p:txBody>
      </p:sp>
    </p:spTree>
    <p:extLst>
      <p:ext uri="{BB962C8B-B14F-4D97-AF65-F5344CB8AC3E}">
        <p14:creationId xmlns:p14="http://schemas.microsoft.com/office/powerpoint/2010/main" val="3520988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15</a:t>
            </a:fld>
            <a:endParaRPr lang="en-US"/>
          </a:p>
        </p:txBody>
      </p:sp>
    </p:spTree>
    <p:extLst>
      <p:ext uri="{BB962C8B-B14F-4D97-AF65-F5344CB8AC3E}">
        <p14:creationId xmlns:p14="http://schemas.microsoft.com/office/powerpoint/2010/main" val="1730322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16</a:t>
            </a:fld>
            <a:endParaRPr lang="en-US"/>
          </a:p>
        </p:txBody>
      </p:sp>
    </p:spTree>
    <p:extLst>
      <p:ext uri="{BB962C8B-B14F-4D97-AF65-F5344CB8AC3E}">
        <p14:creationId xmlns:p14="http://schemas.microsoft.com/office/powerpoint/2010/main" val="3348728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17</a:t>
            </a:fld>
            <a:endParaRPr lang="en-US"/>
          </a:p>
        </p:txBody>
      </p:sp>
    </p:spTree>
    <p:extLst>
      <p:ext uri="{BB962C8B-B14F-4D97-AF65-F5344CB8AC3E}">
        <p14:creationId xmlns:p14="http://schemas.microsoft.com/office/powerpoint/2010/main" val="1127667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19</a:t>
            </a:fld>
            <a:endParaRPr lang="en-US"/>
          </a:p>
        </p:txBody>
      </p:sp>
    </p:spTree>
    <p:extLst>
      <p:ext uri="{BB962C8B-B14F-4D97-AF65-F5344CB8AC3E}">
        <p14:creationId xmlns:p14="http://schemas.microsoft.com/office/powerpoint/2010/main" val="1201473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20</a:t>
            </a:fld>
            <a:endParaRPr lang="en-US"/>
          </a:p>
        </p:txBody>
      </p:sp>
    </p:spTree>
    <p:extLst>
      <p:ext uri="{BB962C8B-B14F-4D97-AF65-F5344CB8AC3E}">
        <p14:creationId xmlns:p14="http://schemas.microsoft.com/office/powerpoint/2010/main" val="1512805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21</a:t>
            </a:fld>
            <a:endParaRPr lang="en-US"/>
          </a:p>
        </p:txBody>
      </p:sp>
    </p:spTree>
    <p:extLst>
      <p:ext uri="{BB962C8B-B14F-4D97-AF65-F5344CB8AC3E}">
        <p14:creationId xmlns:p14="http://schemas.microsoft.com/office/powerpoint/2010/main" val="463815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23</a:t>
            </a:fld>
            <a:endParaRPr lang="en-US"/>
          </a:p>
        </p:txBody>
      </p:sp>
    </p:spTree>
    <p:extLst>
      <p:ext uri="{BB962C8B-B14F-4D97-AF65-F5344CB8AC3E}">
        <p14:creationId xmlns:p14="http://schemas.microsoft.com/office/powerpoint/2010/main" val="1870290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25</a:t>
            </a:fld>
            <a:endParaRPr lang="en-US"/>
          </a:p>
        </p:txBody>
      </p:sp>
    </p:spTree>
    <p:extLst>
      <p:ext uri="{BB962C8B-B14F-4D97-AF65-F5344CB8AC3E}">
        <p14:creationId xmlns:p14="http://schemas.microsoft.com/office/powerpoint/2010/main" val="1476614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26</a:t>
            </a:fld>
            <a:endParaRPr lang="en-US"/>
          </a:p>
        </p:txBody>
      </p:sp>
    </p:spTree>
    <p:extLst>
      <p:ext uri="{BB962C8B-B14F-4D97-AF65-F5344CB8AC3E}">
        <p14:creationId xmlns:p14="http://schemas.microsoft.com/office/powerpoint/2010/main" val="2189767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28</a:t>
            </a:fld>
            <a:endParaRPr lang="en-US"/>
          </a:p>
        </p:txBody>
      </p:sp>
    </p:spTree>
    <p:extLst>
      <p:ext uri="{BB962C8B-B14F-4D97-AF65-F5344CB8AC3E}">
        <p14:creationId xmlns:p14="http://schemas.microsoft.com/office/powerpoint/2010/main" val="117988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2</a:t>
            </a:fld>
            <a:endParaRPr lang="en-US"/>
          </a:p>
        </p:txBody>
      </p:sp>
    </p:spTree>
    <p:extLst>
      <p:ext uri="{BB962C8B-B14F-4D97-AF65-F5344CB8AC3E}">
        <p14:creationId xmlns:p14="http://schemas.microsoft.com/office/powerpoint/2010/main" val="52206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30</a:t>
            </a:fld>
            <a:endParaRPr lang="en-US"/>
          </a:p>
        </p:txBody>
      </p:sp>
    </p:spTree>
    <p:extLst>
      <p:ext uri="{BB962C8B-B14F-4D97-AF65-F5344CB8AC3E}">
        <p14:creationId xmlns:p14="http://schemas.microsoft.com/office/powerpoint/2010/main" val="1896641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31</a:t>
            </a:fld>
            <a:endParaRPr lang="en-US"/>
          </a:p>
        </p:txBody>
      </p:sp>
    </p:spTree>
    <p:extLst>
      <p:ext uri="{BB962C8B-B14F-4D97-AF65-F5344CB8AC3E}">
        <p14:creationId xmlns:p14="http://schemas.microsoft.com/office/powerpoint/2010/main" val="595715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32</a:t>
            </a:fld>
            <a:endParaRPr lang="en-US"/>
          </a:p>
        </p:txBody>
      </p:sp>
    </p:spTree>
    <p:extLst>
      <p:ext uri="{BB962C8B-B14F-4D97-AF65-F5344CB8AC3E}">
        <p14:creationId xmlns:p14="http://schemas.microsoft.com/office/powerpoint/2010/main" val="113069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33</a:t>
            </a:fld>
            <a:endParaRPr lang="en-US"/>
          </a:p>
        </p:txBody>
      </p:sp>
    </p:spTree>
    <p:extLst>
      <p:ext uri="{BB962C8B-B14F-4D97-AF65-F5344CB8AC3E}">
        <p14:creationId xmlns:p14="http://schemas.microsoft.com/office/powerpoint/2010/main" val="2055045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34</a:t>
            </a:fld>
            <a:endParaRPr lang="en-US"/>
          </a:p>
        </p:txBody>
      </p:sp>
    </p:spTree>
    <p:extLst>
      <p:ext uri="{BB962C8B-B14F-4D97-AF65-F5344CB8AC3E}">
        <p14:creationId xmlns:p14="http://schemas.microsoft.com/office/powerpoint/2010/main" val="28945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35</a:t>
            </a:fld>
            <a:endParaRPr lang="en-US"/>
          </a:p>
        </p:txBody>
      </p:sp>
    </p:spTree>
    <p:extLst>
      <p:ext uri="{BB962C8B-B14F-4D97-AF65-F5344CB8AC3E}">
        <p14:creationId xmlns:p14="http://schemas.microsoft.com/office/powerpoint/2010/main" val="2845722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case there is an insolvency happening for a bank holding company such as US GS Bank, the FDIA has powers to </a:t>
            </a:r>
          </a:p>
        </p:txBody>
      </p:sp>
      <p:sp>
        <p:nvSpPr>
          <p:cNvPr id="4" name="Slide Number Placeholder 3"/>
          <p:cNvSpPr>
            <a:spLocks noGrp="1"/>
          </p:cNvSpPr>
          <p:nvPr>
            <p:ph type="sldNum" sz="quarter" idx="5"/>
          </p:nvPr>
        </p:nvSpPr>
        <p:spPr/>
        <p:txBody>
          <a:bodyPr/>
          <a:lstStyle/>
          <a:p>
            <a:fld id="{B0BD99A0-1B1C-C842-A03D-386C04F77C85}" type="slidenum">
              <a:rPr lang="en-US" smtClean="0"/>
              <a:t>36</a:t>
            </a:fld>
            <a:endParaRPr lang="en-US"/>
          </a:p>
        </p:txBody>
      </p:sp>
    </p:spTree>
    <p:extLst>
      <p:ext uri="{BB962C8B-B14F-4D97-AF65-F5344CB8AC3E}">
        <p14:creationId xmlns:p14="http://schemas.microsoft.com/office/powerpoint/2010/main" val="3912523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37</a:t>
            </a:fld>
            <a:endParaRPr lang="en-US"/>
          </a:p>
        </p:txBody>
      </p:sp>
    </p:spTree>
    <p:extLst>
      <p:ext uri="{BB962C8B-B14F-4D97-AF65-F5344CB8AC3E}">
        <p14:creationId xmlns:p14="http://schemas.microsoft.com/office/powerpoint/2010/main" val="1226655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38</a:t>
            </a:fld>
            <a:endParaRPr lang="en-US"/>
          </a:p>
        </p:txBody>
      </p:sp>
    </p:spTree>
    <p:extLst>
      <p:ext uri="{BB962C8B-B14F-4D97-AF65-F5344CB8AC3E}">
        <p14:creationId xmlns:p14="http://schemas.microsoft.com/office/powerpoint/2010/main" val="2255479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39</a:t>
            </a:fld>
            <a:endParaRPr lang="en-US"/>
          </a:p>
        </p:txBody>
      </p:sp>
    </p:spTree>
    <p:extLst>
      <p:ext uri="{BB962C8B-B14F-4D97-AF65-F5344CB8AC3E}">
        <p14:creationId xmlns:p14="http://schemas.microsoft.com/office/powerpoint/2010/main" val="359869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4</a:t>
            </a:fld>
            <a:endParaRPr lang="en-US"/>
          </a:p>
        </p:txBody>
      </p:sp>
    </p:spTree>
    <p:extLst>
      <p:ext uri="{BB962C8B-B14F-4D97-AF65-F5344CB8AC3E}">
        <p14:creationId xmlns:p14="http://schemas.microsoft.com/office/powerpoint/2010/main" val="3146139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rPr>
              <a:t>The primary objectives are to promote the soundness of the international banking system and to provide an equitable basis for international cooperation among banks</a:t>
            </a:r>
          </a:p>
          <a:p>
            <a:endParaRPr lang="en-US" dirty="0"/>
          </a:p>
        </p:txBody>
      </p:sp>
      <p:sp>
        <p:nvSpPr>
          <p:cNvPr id="4" name="Slide Number Placeholder 3"/>
          <p:cNvSpPr>
            <a:spLocks noGrp="1"/>
          </p:cNvSpPr>
          <p:nvPr>
            <p:ph type="sldNum" sz="quarter" idx="5"/>
          </p:nvPr>
        </p:nvSpPr>
        <p:spPr/>
        <p:txBody>
          <a:bodyPr/>
          <a:lstStyle/>
          <a:p>
            <a:fld id="{B0BD99A0-1B1C-C842-A03D-386C04F77C85}" type="slidenum">
              <a:rPr lang="en-US" smtClean="0"/>
              <a:t>40</a:t>
            </a:fld>
            <a:endParaRPr lang="en-US"/>
          </a:p>
        </p:txBody>
      </p:sp>
    </p:spTree>
    <p:extLst>
      <p:ext uri="{BB962C8B-B14F-4D97-AF65-F5344CB8AC3E}">
        <p14:creationId xmlns:p14="http://schemas.microsoft.com/office/powerpoint/2010/main" val="3334320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Basel I is the round of deliberations by central bankers from around the world, and in 1988, by the Basel Committee on Banking Supervision in Basel, Switzerland, published a set of minimum capital requirements for banks. </a:t>
            </a:r>
          </a:p>
          <a:p>
            <a:endParaRPr lang="en-US" dirty="0"/>
          </a:p>
        </p:txBody>
      </p:sp>
      <p:sp>
        <p:nvSpPr>
          <p:cNvPr id="4" name="Slide Number Placeholder 3"/>
          <p:cNvSpPr>
            <a:spLocks noGrp="1"/>
          </p:cNvSpPr>
          <p:nvPr>
            <p:ph type="sldNum" sz="quarter" idx="5"/>
          </p:nvPr>
        </p:nvSpPr>
        <p:spPr/>
        <p:txBody>
          <a:bodyPr/>
          <a:lstStyle/>
          <a:p>
            <a:fld id="{B0BD99A0-1B1C-C842-A03D-386C04F77C85}" type="slidenum">
              <a:rPr lang="en-US" smtClean="0"/>
              <a:t>41</a:t>
            </a:fld>
            <a:endParaRPr lang="en-US"/>
          </a:p>
        </p:txBody>
      </p:sp>
    </p:spTree>
    <p:extLst>
      <p:ext uri="{BB962C8B-B14F-4D97-AF65-F5344CB8AC3E}">
        <p14:creationId xmlns:p14="http://schemas.microsoft.com/office/powerpoint/2010/main" val="987357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42</a:t>
            </a:fld>
            <a:endParaRPr lang="en-US"/>
          </a:p>
        </p:txBody>
      </p:sp>
    </p:spTree>
    <p:extLst>
      <p:ext uri="{BB962C8B-B14F-4D97-AF65-F5344CB8AC3E}">
        <p14:creationId xmlns:p14="http://schemas.microsoft.com/office/powerpoint/2010/main" val="23637665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D99A0-1B1C-C842-A03D-386C04F77C85}" type="slidenum">
              <a:rPr lang="en-US" smtClean="0"/>
              <a:t>44</a:t>
            </a:fld>
            <a:endParaRPr lang="en-US"/>
          </a:p>
        </p:txBody>
      </p:sp>
    </p:spTree>
    <p:extLst>
      <p:ext uri="{BB962C8B-B14F-4D97-AF65-F5344CB8AC3E}">
        <p14:creationId xmlns:p14="http://schemas.microsoft.com/office/powerpoint/2010/main" val="32225789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D99A0-1B1C-C842-A03D-386C04F77C85}" type="slidenum">
              <a:rPr lang="en-US" smtClean="0"/>
              <a:t>46</a:t>
            </a:fld>
            <a:endParaRPr lang="en-US"/>
          </a:p>
        </p:txBody>
      </p:sp>
    </p:spTree>
    <p:extLst>
      <p:ext uri="{BB962C8B-B14F-4D97-AF65-F5344CB8AC3E}">
        <p14:creationId xmlns:p14="http://schemas.microsoft.com/office/powerpoint/2010/main" val="3048581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47</a:t>
            </a:fld>
            <a:endParaRPr lang="en-US"/>
          </a:p>
        </p:txBody>
      </p:sp>
    </p:spTree>
    <p:extLst>
      <p:ext uri="{BB962C8B-B14F-4D97-AF65-F5344CB8AC3E}">
        <p14:creationId xmlns:p14="http://schemas.microsoft.com/office/powerpoint/2010/main" val="4565460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48</a:t>
            </a:fld>
            <a:endParaRPr lang="en-US"/>
          </a:p>
        </p:txBody>
      </p:sp>
    </p:spTree>
    <p:extLst>
      <p:ext uri="{BB962C8B-B14F-4D97-AF65-F5344CB8AC3E}">
        <p14:creationId xmlns:p14="http://schemas.microsoft.com/office/powerpoint/2010/main" val="2313803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49</a:t>
            </a:fld>
            <a:endParaRPr lang="en-US"/>
          </a:p>
        </p:txBody>
      </p:sp>
    </p:spTree>
    <p:extLst>
      <p:ext uri="{BB962C8B-B14F-4D97-AF65-F5344CB8AC3E}">
        <p14:creationId xmlns:p14="http://schemas.microsoft.com/office/powerpoint/2010/main" val="3949695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50</a:t>
            </a:fld>
            <a:endParaRPr lang="en-US"/>
          </a:p>
        </p:txBody>
      </p:sp>
    </p:spTree>
    <p:extLst>
      <p:ext uri="{BB962C8B-B14F-4D97-AF65-F5344CB8AC3E}">
        <p14:creationId xmlns:p14="http://schemas.microsoft.com/office/powerpoint/2010/main" val="3810568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51</a:t>
            </a:fld>
            <a:endParaRPr lang="en-US"/>
          </a:p>
        </p:txBody>
      </p:sp>
    </p:spTree>
    <p:extLst>
      <p:ext uri="{BB962C8B-B14F-4D97-AF65-F5344CB8AC3E}">
        <p14:creationId xmlns:p14="http://schemas.microsoft.com/office/powerpoint/2010/main" val="430558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5</a:t>
            </a:fld>
            <a:endParaRPr lang="en-US"/>
          </a:p>
        </p:txBody>
      </p:sp>
    </p:spTree>
    <p:extLst>
      <p:ext uri="{BB962C8B-B14F-4D97-AF65-F5344CB8AC3E}">
        <p14:creationId xmlns:p14="http://schemas.microsoft.com/office/powerpoint/2010/main" val="1762006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53</a:t>
            </a:fld>
            <a:endParaRPr lang="en-US"/>
          </a:p>
        </p:txBody>
      </p:sp>
    </p:spTree>
    <p:extLst>
      <p:ext uri="{BB962C8B-B14F-4D97-AF65-F5344CB8AC3E}">
        <p14:creationId xmlns:p14="http://schemas.microsoft.com/office/powerpoint/2010/main" val="1594778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54</a:t>
            </a:fld>
            <a:endParaRPr lang="en-US"/>
          </a:p>
        </p:txBody>
      </p:sp>
    </p:spTree>
    <p:extLst>
      <p:ext uri="{BB962C8B-B14F-4D97-AF65-F5344CB8AC3E}">
        <p14:creationId xmlns:p14="http://schemas.microsoft.com/office/powerpoint/2010/main" val="15648854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55</a:t>
            </a:fld>
            <a:endParaRPr lang="en-US"/>
          </a:p>
        </p:txBody>
      </p:sp>
    </p:spTree>
    <p:extLst>
      <p:ext uri="{BB962C8B-B14F-4D97-AF65-F5344CB8AC3E}">
        <p14:creationId xmlns:p14="http://schemas.microsoft.com/office/powerpoint/2010/main" val="7516625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56</a:t>
            </a:fld>
            <a:endParaRPr lang="en-US"/>
          </a:p>
        </p:txBody>
      </p:sp>
    </p:spTree>
    <p:extLst>
      <p:ext uri="{BB962C8B-B14F-4D97-AF65-F5344CB8AC3E}">
        <p14:creationId xmlns:p14="http://schemas.microsoft.com/office/powerpoint/2010/main" val="11307829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57</a:t>
            </a:fld>
            <a:endParaRPr lang="en-US"/>
          </a:p>
        </p:txBody>
      </p:sp>
    </p:spTree>
    <p:extLst>
      <p:ext uri="{BB962C8B-B14F-4D97-AF65-F5344CB8AC3E}">
        <p14:creationId xmlns:p14="http://schemas.microsoft.com/office/powerpoint/2010/main" val="706823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58</a:t>
            </a:fld>
            <a:endParaRPr lang="en-US"/>
          </a:p>
        </p:txBody>
      </p:sp>
    </p:spTree>
    <p:extLst>
      <p:ext uri="{BB962C8B-B14F-4D97-AF65-F5344CB8AC3E}">
        <p14:creationId xmlns:p14="http://schemas.microsoft.com/office/powerpoint/2010/main" val="11862708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59</a:t>
            </a:fld>
            <a:endParaRPr lang="en-US"/>
          </a:p>
        </p:txBody>
      </p:sp>
    </p:spTree>
    <p:extLst>
      <p:ext uri="{BB962C8B-B14F-4D97-AF65-F5344CB8AC3E}">
        <p14:creationId xmlns:p14="http://schemas.microsoft.com/office/powerpoint/2010/main" val="8195061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60</a:t>
            </a:fld>
            <a:endParaRPr lang="en-US"/>
          </a:p>
        </p:txBody>
      </p:sp>
    </p:spTree>
    <p:extLst>
      <p:ext uri="{BB962C8B-B14F-4D97-AF65-F5344CB8AC3E}">
        <p14:creationId xmlns:p14="http://schemas.microsoft.com/office/powerpoint/2010/main" val="8098643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61</a:t>
            </a:fld>
            <a:endParaRPr lang="en-US"/>
          </a:p>
        </p:txBody>
      </p:sp>
    </p:spTree>
    <p:extLst>
      <p:ext uri="{BB962C8B-B14F-4D97-AF65-F5344CB8AC3E}">
        <p14:creationId xmlns:p14="http://schemas.microsoft.com/office/powerpoint/2010/main" val="28840431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62</a:t>
            </a:fld>
            <a:endParaRPr lang="en-US"/>
          </a:p>
        </p:txBody>
      </p:sp>
    </p:spTree>
    <p:extLst>
      <p:ext uri="{BB962C8B-B14F-4D97-AF65-F5344CB8AC3E}">
        <p14:creationId xmlns:p14="http://schemas.microsoft.com/office/powerpoint/2010/main" val="4254255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6</a:t>
            </a:fld>
            <a:endParaRPr lang="en-US"/>
          </a:p>
        </p:txBody>
      </p:sp>
    </p:spTree>
    <p:extLst>
      <p:ext uri="{BB962C8B-B14F-4D97-AF65-F5344CB8AC3E}">
        <p14:creationId xmlns:p14="http://schemas.microsoft.com/office/powerpoint/2010/main" val="30488547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63</a:t>
            </a:fld>
            <a:endParaRPr lang="en-US"/>
          </a:p>
        </p:txBody>
      </p:sp>
    </p:spTree>
    <p:extLst>
      <p:ext uri="{BB962C8B-B14F-4D97-AF65-F5344CB8AC3E}">
        <p14:creationId xmlns:p14="http://schemas.microsoft.com/office/powerpoint/2010/main" val="9932244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64</a:t>
            </a:fld>
            <a:endParaRPr lang="en-US"/>
          </a:p>
        </p:txBody>
      </p:sp>
    </p:spTree>
    <p:extLst>
      <p:ext uri="{BB962C8B-B14F-4D97-AF65-F5344CB8AC3E}">
        <p14:creationId xmlns:p14="http://schemas.microsoft.com/office/powerpoint/2010/main" val="22223774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65</a:t>
            </a:fld>
            <a:endParaRPr lang="en-US"/>
          </a:p>
        </p:txBody>
      </p:sp>
    </p:spTree>
    <p:extLst>
      <p:ext uri="{BB962C8B-B14F-4D97-AF65-F5344CB8AC3E}">
        <p14:creationId xmlns:p14="http://schemas.microsoft.com/office/powerpoint/2010/main" val="5488588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66</a:t>
            </a:fld>
            <a:endParaRPr lang="en-US"/>
          </a:p>
        </p:txBody>
      </p:sp>
    </p:spTree>
    <p:extLst>
      <p:ext uri="{BB962C8B-B14F-4D97-AF65-F5344CB8AC3E}">
        <p14:creationId xmlns:p14="http://schemas.microsoft.com/office/powerpoint/2010/main" val="12111971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67</a:t>
            </a:fld>
            <a:endParaRPr lang="en-US"/>
          </a:p>
        </p:txBody>
      </p:sp>
    </p:spTree>
    <p:extLst>
      <p:ext uri="{BB962C8B-B14F-4D97-AF65-F5344CB8AC3E}">
        <p14:creationId xmlns:p14="http://schemas.microsoft.com/office/powerpoint/2010/main" val="971267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68</a:t>
            </a:fld>
            <a:endParaRPr lang="en-US"/>
          </a:p>
        </p:txBody>
      </p:sp>
    </p:spTree>
    <p:extLst>
      <p:ext uri="{BB962C8B-B14F-4D97-AF65-F5344CB8AC3E}">
        <p14:creationId xmlns:p14="http://schemas.microsoft.com/office/powerpoint/2010/main" val="9971454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69</a:t>
            </a:fld>
            <a:endParaRPr lang="en-US"/>
          </a:p>
        </p:txBody>
      </p:sp>
    </p:spTree>
    <p:extLst>
      <p:ext uri="{BB962C8B-B14F-4D97-AF65-F5344CB8AC3E}">
        <p14:creationId xmlns:p14="http://schemas.microsoft.com/office/powerpoint/2010/main" val="14680006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73</a:t>
            </a:fld>
            <a:endParaRPr lang="en-US"/>
          </a:p>
        </p:txBody>
      </p:sp>
    </p:spTree>
    <p:extLst>
      <p:ext uri="{BB962C8B-B14F-4D97-AF65-F5344CB8AC3E}">
        <p14:creationId xmlns:p14="http://schemas.microsoft.com/office/powerpoint/2010/main" val="2328614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75</a:t>
            </a:fld>
            <a:endParaRPr lang="en-US"/>
          </a:p>
        </p:txBody>
      </p:sp>
    </p:spTree>
    <p:extLst>
      <p:ext uri="{BB962C8B-B14F-4D97-AF65-F5344CB8AC3E}">
        <p14:creationId xmlns:p14="http://schemas.microsoft.com/office/powerpoint/2010/main" val="42818909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76</a:t>
            </a:fld>
            <a:endParaRPr lang="en-US"/>
          </a:p>
        </p:txBody>
      </p:sp>
    </p:spTree>
    <p:extLst>
      <p:ext uri="{BB962C8B-B14F-4D97-AF65-F5344CB8AC3E}">
        <p14:creationId xmlns:p14="http://schemas.microsoft.com/office/powerpoint/2010/main" val="3863133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10</a:t>
            </a:fld>
            <a:endParaRPr lang="en-US"/>
          </a:p>
        </p:txBody>
      </p:sp>
    </p:spTree>
    <p:extLst>
      <p:ext uri="{BB962C8B-B14F-4D97-AF65-F5344CB8AC3E}">
        <p14:creationId xmlns:p14="http://schemas.microsoft.com/office/powerpoint/2010/main" val="17026527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77</a:t>
            </a:fld>
            <a:endParaRPr lang="en-US"/>
          </a:p>
        </p:txBody>
      </p:sp>
    </p:spTree>
    <p:extLst>
      <p:ext uri="{BB962C8B-B14F-4D97-AF65-F5344CB8AC3E}">
        <p14:creationId xmlns:p14="http://schemas.microsoft.com/office/powerpoint/2010/main" val="25754075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78</a:t>
            </a:fld>
            <a:endParaRPr lang="en-US"/>
          </a:p>
        </p:txBody>
      </p:sp>
    </p:spTree>
    <p:extLst>
      <p:ext uri="{BB962C8B-B14F-4D97-AF65-F5344CB8AC3E}">
        <p14:creationId xmlns:p14="http://schemas.microsoft.com/office/powerpoint/2010/main" val="28475095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79</a:t>
            </a:fld>
            <a:endParaRPr lang="en-US"/>
          </a:p>
        </p:txBody>
      </p:sp>
    </p:spTree>
    <p:extLst>
      <p:ext uri="{BB962C8B-B14F-4D97-AF65-F5344CB8AC3E}">
        <p14:creationId xmlns:p14="http://schemas.microsoft.com/office/powerpoint/2010/main" val="42624216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80</a:t>
            </a:fld>
            <a:endParaRPr lang="en-US"/>
          </a:p>
        </p:txBody>
      </p:sp>
    </p:spTree>
    <p:extLst>
      <p:ext uri="{BB962C8B-B14F-4D97-AF65-F5344CB8AC3E}">
        <p14:creationId xmlns:p14="http://schemas.microsoft.com/office/powerpoint/2010/main" val="4073357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81</a:t>
            </a:fld>
            <a:endParaRPr lang="en-US"/>
          </a:p>
        </p:txBody>
      </p:sp>
    </p:spTree>
    <p:extLst>
      <p:ext uri="{BB962C8B-B14F-4D97-AF65-F5344CB8AC3E}">
        <p14:creationId xmlns:p14="http://schemas.microsoft.com/office/powerpoint/2010/main" val="30469311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82</a:t>
            </a:fld>
            <a:endParaRPr lang="en-US"/>
          </a:p>
        </p:txBody>
      </p:sp>
    </p:spTree>
    <p:extLst>
      <p:ext uri="{BB962C8B-B14F-4D97-AF65-F5344CB8AC3E}">
        <p14:creationId xmlns:p14="http://schemas.microsoft.com/office/powerpoint/2010/main" val="5280761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83</a:t>
            </a:fld>
            <a:endParaRPr lang="en-US"/>
          </a:p>
        </p:txBody>
      </p:sp>
    </p:spTree>
    <p:extLst>
      <p:ext uri="{BB962C8B-B14F-4D97-AF65-F5344CB8AC3E}">
        <p14:creationId xmlns:p14="http://schemas.microsoft.com/office/powerpoint/2010/main" val="27072093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85</a:t>
            </a:fld>
            <a:endParaRPr lang="en-US"/>
          </a:p>
        </p:txBody>
      </p:sp>
    </p:spTree>
    <p:extLst>
      <p:ext uri="{BB962C8B-B14F-4D97-AF65-F5344CB8AC3E}">
        <p14:creationId xmlns:p14="http://schemas.microsoft.com/office/powerpoint/2010/main" val="36639231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86</a:t>
            </a:fld>
            <a:endParaRPr lang="en-US"/>
          </a:p>
        </p:txBody>
      </p:sp>
    </p:spTree>
    <p:extLst>
      <p:ext uri="{BB962C8B-B14F-4D97-AF65-F5344CB8AC3E}">
        <p14:creationId xmlns:p14="http://schemas.microsoft.com/office/powerpoint/2010/main" val="38598511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87</a:t>
            </a:fld>
            <a:endParaRPr lang="en-US"/>
          </a:p>
        </p:txBody>
      </p:sp>
    </p:spTree>
    <p:extLst>
      <p:ext uri="{BB962C8B-B14F-4D97-AF65-F5344CB8AC3E}">
        <p14:creationId xmlns:p14="http://schemas.microsoft.com/office/powerpoint/2010/main" val="452901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12</a:t>
            </a:fld>
            <a:endParaRPr lang="en-US"/>
          </a:p>
        </p:txBody>
      </p:sp>
    </p:spTree>
    <p:extLst>
      <p:ext uri="{BB962C8B-B14F-4D97-AF65-F5344CB8AC3E}">
        <p14:creationId xmlns:p14="http://schemas.microsoft.com/office/powerpoint/2010/main" val="13672963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88</a:t>
            </a:fld>
            <a:endParaRPr lang="en-US"/>
          </a:p>
        </p:txBody>
      </p:sp>
    </p:spTree>
    <p:extLst>
      <p:ext uri="{BB962C8B-B14F-4D97-AF65-F5344CB8AC3E}">
        <p14:creationId xmlns:p14="http://schemas.microsoft.com/office/powerpoint/2010/main" val="29711725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89</a:t>
            </a:fld>
            <a:endParaRPr lang="en-US"/>
          </a:p>
        </p:txBody>
      </p:sp>
    </p:spTree>
    <p:extLst>
      <p:ext uri="{BB962C8B-B14F-4D97-AF65-F5344CB8AC3E}">
        <p14:creationId xmlns:p14="http://schemas.microsoft.com/office/powerpoint/2010/main" val="15293419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93</a:t>
            </a:fld>
            <a:endParaRPr lang="en-US"/>
          </a:p>
        </p:txBody>
      </p:sp>
    </p:spTree>
    <p:extLst>
      <p:ext uri="{BB962C8B-B14F-4D97-AF65-F5344CB8AC3E}">
        <p14:creationId xmlns:p14="http://schemas.microsoft.com/office/powerpoint/2010/main" val="33592311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94</a:t>
            </a:fld>
            <a:endParaRPr lang="en-US"/>
          </a:p>
        </p:txBody>
      </p:sp>
    </p:spTree>
    <p:extLst>
      <p:ext uri="{BB962C8B-B14F-4D97-AF65-F5344CB8AC3E}">
        <p14:creationId xmlns:p14="http://schemas.microsoft.com/office/powerpoint/2010/main" val="15280575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95</a:t>
            </a:fld>
            <a:endParaRPr lang="en-US"/>
          </a:p>
        </p:txBody>
      </p:sp>
    </p:spTree>
    <p:extLst>
      <p:ext uri="{BB962C8B-B14F-4D97-AF65-F5344CB8AC3E}">
        <p14:creationId xmlns:p14="http://schemas.microsoft.com/office/powerpoint/2010/main" val="35933452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97</a:t>
            </a:fld>
            <a:endParaRPr lang="en-US"/>
          </a:p>
        </p:txBody>
      </p:sp>
    </p:spTree>
    <p:extLst>
      <p:ext uri="{BB962C8B-B14F-4D97-AF65-F5344CB8AC3E}">
        <p14:creationId xmlns:p14="http://schemas.microsoft.com/office/powerpoint/2010/main" val="32899229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98</a:t>
            </a:fld>
            <a:endParaRPr lang="en-US"/>
          </a:p>
        </p:txBody>
      </p:sp>
    </p:spTree>
    <p:extLst>
      <p:ext uri="{BB962C8B-B14F-4D97-AF65-F5344CB8AC3E}">
        <p14:creationId xmlns:p14="http://schemas.microsoft.com/office/powerpoint/2010/main" val="36145052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100</a:t>
            </a:fld>
            <a:endParaRPr lang="en-US"/>
          </a:p>
        </p:txBody>
      </p:sp>
    </p:spTree>
    <p:extLst>
      <p:ext uri="{BB962C8B-B14F-4D97-AF65-F5344CB8AC3E}">
        <p14:creationId xmlns:p14="http://schemas.microsoft.com/office/powerpoint/2010/main" val="24824593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101</a:t>
            </a:fld>
            <a:endParaRPr lang="en-US"/>
          </a:p>
        </p:txBody>
      </p:sp>
    </p:spTree>
    <p:extLst>
      <p:ext uri="{BB962C8B-B14F-4D97-AF65-F5344CB8AC3E}">
        <p14:creationId xmlns:p14="http://schemas.microsoft.com/office/powerpoint/2010/main" val="12957948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102</a:t>
            </a:fld>
            <a:endParaRPr lang="en-US"/>
          </a:p>
        </p:txBody>
      </p:sp>
    </p:spTree>
    <p:extLst>
      <p:ext uri="{BB962C8B-B14F-4D97-AF65-F5344CB8AC3E}">
        <p14:creationId xmlns:p14="http://schemas.microsoft.com/office/powerpoint/2010/main" val="2983182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13</a:t>
            </a:fld>
            <a:endParaRPr lang="en-US"/>
          </a:p>
        </p:txBody>
      </p:sp>
    </p:spTree>
    <p:extLst>
      <p:ext uri="{BB962C8B-B14F-4D97-AF65-F5344CB8AC3E}">
        <p14:creationId xmlns:p14="http://schemas.microsoft.com/office/powerpoint/2010/main" val="9285519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105</a:t>
            </a:fld>
            <a:endParaRPr lang="en-US"/>
          </a:p>
        </p:txBody>
      </p:sp>
    </p:spTree>
    <p:extLst>
      <p:ext uri="{BB962C8B-B14F-4D97-AF65-F5344CB8AC3E}">
        <p14:creationId xmlns:p14="http://schemas.microsoft.com/office/powerpoint/2010/main" val="21175295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106</a:t>
            </a:fld>
            <a:endParaRPr lang="en-US"/>
          </a:p>
        </p:txBody>
      </p:sp>
    </p:spTree>
    <p:extLst>
      <p:ext uri="{BB962C8B-B14F-4D97-AF65-F5344CB8AC3E}">
        <p14:creationId xmlns:p14="http://schemas.microsoft.com/office/powerpoint/2010/main" val="22282700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107</a:t>
            </a:fld>
            <a:endParaRPr lang="en-US"/>
          </a:p>
        </p:txBody>
      </p:sp>
    </p:spTree>
    <p:extLst>
      <p:ext uri="{BB962C8B-B14F-4D97-AF65-F5344CB8AC3E}">
        <p14:creationId xmlns:p14="http://schemas.microsoft.com/office/powerpoint/2010/main" val="9813788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108</a:t>
            </a:fld>
            <a:endParaRPr lang="en-US"/>
          </a:p>
        </p:txBody>
      </p:sp>
    </p:spTree>
    <p:extLst>
      <p:ext uri="{BB962C8B-B14F-4D97-AF65-F5344CB8AC3E}">
        <p14:creationId xmlns:p14="http://schemas.microsoft.com/office/powerpoint/2010/main" val="2273607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109</a:t>
            </a:fld>
            <a:endParaRPr lang="en-US"/>
          </a:p>
        </p:txBody>
      </p:sp>
    </p:spTree>
    <p:extLst>
      <p:ext uri="{BB962C8B-B14F-4D97-AF65-F5344CB8AC3E}">
        <p14:creationId xmlns:p14="http://schemas.microsoft.com/office/powerpoint/2010/main" val="35504448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110</a:t>
            </a:fld>
            <a:endParaRPr lang="en-US"/>
          </a:p>
        </p:txBody>
      </p:sp>
    </p:spTree>
    <p:extLst>
      <p:ext uri="{BB962C8B-B14F-4D97-AF65-F5344CB8AC3E}">
        <p14:creationId xmlns:p14="http://schemas.microsoft.com/office/powerpoint/2010/main" val="2718917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A70991-4450-284A-A97F-7B251E61063A}" type="slidenum">
              <a:rPr lang="en-US" smtClean="0"/>
              <a:t>14</a:t>
            </a:fld>
            <a:endParaRPr lang="en-US"/>
          </a:p>
        </p:txBody>
      </p:sp>
    </p:spTree>
    <p:extLst>
      <p:ext uri="{BB962C8B-B14F-4D97-AF65-F5344CB8AC3E}">
        <p14:creationId xmlns:p14="http://schemas.microsoft.com/office/powerpoint/2010/main" val="408150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865B8-CC81-F641-B799-6856EF8FA5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757BF9-CD69-B345-8A3D-414EAFC17A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1646A7-CAD3-8646-8FD2-87CCAA81F446}"/>
              </a:ext>
            </a:extLst>
          </p:cNvPr>
          <p:cNvSpPr>
            <a:spLocks noGrp="1"/>
          </p:cNvSpPr>
          <p:nvPr>
            <p:ph type="dt" sz="half" idx="10"/>
          </p:nvPr>
        </p:nvSpPr>
        <p:spPr/>
        <p:txBody>
          <a:bodyPr/>
          <a:lstStyle/>
          <a:p>
            <a:fld id="{EA0C0817-A112-4847-8014-A94B7D2A4EA3}" type="datetime1">
              <a:rPr lang="en-US" smtClean="0"/>
              <a:t>11/12/2019</a:t>
            </a:fld>
            <a:endParaRPr lang="en-US" dirty="0"/>
          </a:p>
        </p:txBody>
      </p:sp>
      <p:sp>
        <p:nvSpPr>
          <p:cNvPr id="5" name="Footer Placeholder 4">
            <a:extLst>
              <a:ext uri="{FF2B5EF4-FFF2-40B4-BE49-F238E27FC236}">
                <a16:creationId xmlns:a16="http://schemas.microsoft.com/office/drawing/2014/main" id="{E92F80D1-E158-194C-A3F9-07533DC8F3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AD1D39-0AF2-A94C-98ED-CBFF12995911}"/>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9036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BF6C-F534-CA44-9904-BC2960A204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35467B-5378-AF44-80EE-7470FBAB2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79B28-4B80-B94E-815F-632E5446C545}"/>
              </a:ext>
            </a:extLst>
          </p:cNvPr>
          <p:cNvSpPr>
            <a:spLocks noGrp="1"/>
          </p:cNvSpPr>
          <p:nvPr>
            <p:ph type="dt" sz="half" idx="10"/>
          </p:nvPr>
        </p:nvSpPr>
        <p:spPr/>
        <p:txBody>
          <a:bodyPr/>
          <a:lstStyle/>
          <a:p>
            <a:fld id="{134F40B7-36AB-4376-BE14-EF7004D79BB9}" type="datetime1">
              <a:rPr lang="en-US" smtClean="0"/>
              <a:t>11/12/2019</a:t>
            </a:fld>
            <a:endParaRPr lang="en-US"/>
          </a:p>
        </p:txBody>
      </p:sp>
      <p:sp>
        <p:nvSpPr>
          <p:cNvPr id="5" name="Footer Placeholder 4">
            <a:extLst>
              <a:ext uri="{FF2B5EF4-FFF2-40B4-BE49-F238E27FC236}">
                <a16:creationId xmlns:a16="http://schemas.microsoft.com/office/drawing/2014/main" id="{7E9FA36D-0E19-5747-AC19-A21D34B24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102E2A-629E-334F-B7ED-79917B3A5650}"/>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288527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ED6D15-67E2-C843-9ED2-3A666817EA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BFB727-B2B3-0A4E-9A97-5E1808E936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9097F-3329-D64D-A52A-1BEDD7A26F8F}"/>
              </a:ext>
            </a:extLst>
          </p:cNvPr>
          <p:cNvSpPr>
            <a:spLocks noGrp="1"/>
          </p:cNvSpPr>
          <p:nvPr>
            <p:ph type="dt" sz="half" idx="10"/>
          </p:nvPr>
        </p:nvSpPr>
        <p:spPr/>
        <p:txBody>
          <a:bodyPr/>
          <a:lstStyle/>
          <a:p>
            <a:fld id="{FF87CAB8-DCAE-46A5-AADA-B3FAD11A54E0}" type="datetime1">
              <a:rPr lang="en-US" smtClean="0"/>
              <a:t>11/12/2019</a:t>
            </a:fld>
            <a:endParaRPr lang="en-US"/>
          </a:p>
        </p:txBody>
      </p:sp>
      <p:sp>
        <p:nvSpPr>
          <p:cNvPr id="5" name="Footer Placeholder 4">
            <a:extLst>
              <a:ext uri="{FF2B5EF4-FFF2-40B4-BE49-F238E27FC236}">
                <a16:creationId xmlns:a16="http://schemas.microsoft.com/office/drawing/2014/main" id="{042B9520-F968-0C4A-8D34-D5272E866C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0E790-F391-4049-9A69-D4CCF03A55E3}"/>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98161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25AF2-B81F-7C4D-B7DD-5DDADE481C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2C6273-CFB1-CA4A-B4BA-7FFB80FF96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9C522-AA6F-044A-A660-662439C3D980}"/>
              </a:ext>
            </a:extLst>
          </p:cNvPr>
          <p:cNvSpPr>
            <a:spLocks noGrp="1"/>
          </p:cNvSpPr>
          <p:nvPr>
            <p:ph type="dt" sz="half" idx="10"/>
          </p:nvPr>
        </p:nvSpPr>
        <p:spPr/>
        <p:txBody>
          <a:bodyPr/>
          <a:lstStyle/>
          <a:p>
            <a:fld id="{7332B432-ACDA-4023-A761-2BAB76577B62}" type="datetime1">
              <a:rPr lang="en-US" smtClean="0"/>
              <a:t>11/12/2019</a:t>
            </a:fld>
            <a:endParaRPr lang="en-US"/>
          </a:p>
        </p:txBody>
      </p:sp>
      <p:sp>
        <p:nvSpPr>
          <p:cNvPr id="5" name="Footer Placeholder 4">
            <a:extLst>
              <a:ext uri="{FF2B5EF4-FFF2-40B4-BE49-F238E27FC236}">
                <a16:creationId xmlns:a16="http://schemas.microsoft.com/office/drawing/2014/main" id="{EB271990-1152-694E-BB40-A1FBC92333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B0573-7FC8-B74B-8AE2-A69073B1D37D}"/>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543159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6080-C1F5-1E42-BB50-C9772B2A56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97B213-81C3-3C49-AD40-64CA1F5C76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EC2EC7-2641-164A-BBEB-DA16BAF7EC97}"/>
              </a:ext>
            </a:extLst>
          </p:cNvPr>
          <p:cNvSpPr>
            <a:spLocks noGrp="1"/>
          </p:cNvSpPr>
          <p:nvPr>
            <p:ph type="dt" sz="half" idx="10"/>
          </p:nvPr>
        </p:nvSpPr>
        <p:spPr/>
        <p:txBody>
          <a:bodyPr/>
          <a:lstStyle/>
          <a:p>
            <a:fld id="{D9C646AA-F36E-4540-911D-FFFC0A0EF24A}" type="datetime1">
              <a:rPr lang="en-US" smtClean="0"/>
              <a:t>11/12/2019</a:t>
            </a:fld>
            <a:endParaRPr lang="en-US" dirty="0"/>
          </a:p>
        </p:txBody>
      </p:sp>
      <p:sp>
        <p:nvSpPr>
          <p:cNvPr id="5" name="Footer Placeholder 4">
            <a:extLst>
              <a:ext uri="{FF2B5EF4-FFF2-40B4-BE49-F238E27FC236}">
                <a16:creationId xmlns:a16="http://schemas.microsoft.com/office/drawing/2014/main" id="{F5AFDE85-5E3D-C54D-B241-3E0D0C775B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284BD0-439F-F747-9D06-65FA5DD751DE}"/>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21048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07331-4803-C648-9163-C53A72DF3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0F068B-884F-4D43-8C0A-B53AA8040A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F1155F-B04D-A74E-A1CE-A6F6E409BA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74EBA7-DA7B-A64B-B522-08080C56EF8D}"/>
              </a:ext>
            </a:extLst>
          </p:cNvPr>
          <p:cNvSpPr>
            <a:spLocks noGrp="1"/>
          </p:cNvSpPr>
          <p:nvPr>
            <p:ph type="dt" sz="half" idx="10"/>
          </p:nvPr>
        </p:nvSpPr>
        <p:spPr/>
        <p:txBody>
          <a:bodyPr/>
          <a:lstStyle/>
          <a:p>
            <a:fld id="{69186D26-FA5F-4637-B602-B7C2DC34CFD4}" type="datetime1">
              <a:rPr lang="en-US" smtClean="0"/>
              <a:t>11/12/2019</a:t>
            </a:fld>
            <a:endParaRPr lang="en-US"/>
          </a:p>
        </p:txBody>
      </p:sp>
      <p:sp>
        <p:nvSpPr>
          <p:cNvPr id="6" name="Footer Placeholder 5">
            <a:extLst>
              <a:ext uri="{FF2B5EF4-FFF2-40B4-BE49-F238E27FC236}">
                <a16:creationId xmlns:a16="http://schemas.microsoft.com/office/drawing/2014/main" id="{CF2F0D78-1562-7B4B-8F4C-9D8237674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F77CE7-8335-D640-AF8D-A8A818AF6653}"/>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83645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4F135-16F2-2F45-89C4-FBA9E83557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DD366C-62F9-3647-9F12-8164B5A56C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09E01E-1D48-1441-AAAE-1EA46C6FDE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C80BEE-75B2-DE4B-AD27-79FAD0E0CE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403A5E-886C-D442-9691-06120E72B5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734EFF-7A03-F34A-AB93-C9BC52525A3F}"/>
              </a:ext>
            </a:extLst>
          </p:cNvPr>
          <p:cNvSpPr>
            <a:spLocks noGrp="1"/>
          </p:cNvSpPr>
          <p:nvPr>
            <p:ph type="dt" sz="half" idx="10"/>
          </p:nvPr>
        </p:nvSpPr>
        <p:spPr/>
        <p:txBody>
          <a:bodyPr/>
          <a:lstStyle/>
          <a:p>
            <a:fld id="{F6FA2B21-3FCD-4721-B95C-427943F61125}" type="datetime1">
              <a:rPr lang="en-US" smtClean="0"/>
              <a:t>11/12/2019</a:t>
            </a:fld>
            <a:endParaRPr lang="en-US"/>
          </a:p>
        </p:txBody>
      </p:sp>
      <p:sp>
        <p:nvSpPr>
          <p:cNvPr id="8" name="Footer Placeholder 7">
            <a:extLst>
              <a:ext uri="{FF2B5EF4-FFF2-40B4-BE49-F238E27FC236}">
                <a16:creationId xmlns:a16="http://schemas.microsoft.com/office/drawing/2014/main" id="{8FA99CB1-E380-3443-ADEC-46AA69525B8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17BC5EA-65DF-EE47-AAAD-AEB6A39893CC}"/>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8485937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8CF6C-DD63-BE4B-BD2F-EC7E75BEA2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B4C69A-5A5E-544E-A25C-C42ED94DFD8A}"/>
              </a:ext>
            </a:extLst>
          </p:cNvPr>
          <p:cNvSpPr>
            <a:spLocks noGrp="1"/>
          </p:cNvSpPr>
          <p:nvPr>
            <p:ph type="dt" sz="half" idx="10"/>
          </p:nvPr>
        </p:nvSpPr>
        <p:spPr/>
        <p:txBody>
          <a:bodyPr/>
          <a:lstStyle/>
          <a:p>
            <a:fld id="{F9A96C99-B8F8-4528-BD05-0E16E943DC09}" type="datetime1">
              <a:rPr lang="en-US" smtClean="0"/>
              <a:t>11/12/2019</a:t>
            </a:fld>
            <a:endParaRPr lang="en-US"/>
          </a:p>
        </p:txBody>
      </p:sp>
      <p:sp>
        <p:nvSpPr>
          <p:cNvPr id="4" name="Footer Placeholder 3">
            <a:extLst>
              <a:ext uri="{FF2B5EF4-FFF2-40B4-BE49-F238E27FC236}">
                <a16:creationId xmlns:a16="http://schemas.microsoft.com/office/drawing/2014/main" id="{EC77D232-EDDC-7242-BB95-9DEEE76BE4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A5903B-208A-1643-9F3F-869A4E413AB6}"/>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30120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FAB672-4325-5F42-857A-E927E1A13FED}"/>
              </a:ext>
            </a:extLst>
          </p:cNvPr>
          <p:cNvSpPr>
            <a:spLocks noGrp="1"/>
          </p:cNvSpPr>
          <p:nvPr>
            <p:ph type="dt" sz="half" idx="10"/>
          </p:nvPr>
        </p:nvSpPr>
        <p:spPr/>
        <p:txBody>
          <a:bodyPr/>
          <a:lstStyle/>
          <a:p>
            <a:fld id="{03636942-C211-4B28-8DBD-C953E00AF71B}" type="datetime1">
              <a:rPr lang="en-US" smtClean="0"/>
              <a:t>11/12/2019</a:t>
            </a:fld>
            <a:endParaRPr lang="en-US"/>
          </a:p>
        </p:txBody>
      </p:sp>
      <p:sp>
        <p:nvSpPr>
          <p:cNvPr id="3" name="Footer Placeholder 2">
            <a:extLst>
              <a:ext uri="{FF2B5EF4-FFF2-40B4-BE49-F238E27FC236}">
                <a16:creationId xmlns:a16="http://schemas.microsoft.com/office/drawing/2014/main" id="{E7FCF1A5-89C1-6847-8B1F-29E4D12A91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3CF1A9-0DD9-1A4B-9334-EB086ACD21F9}"/>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95478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CD8E8-F371-5C46-92E0-A4F8669A77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84CB90-5DF8-3044-9CDD-8528177F5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60D860-0614-9040-BBF2-DBD3A3BF5B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79FA87-2390-234E-8214-C779869CA9DF}"/>
              </a:ext>
            </a:extLst>
          </p:cNvPr>
          <p:cNvSpPr>
            <a:spLocks noGrp="1"/>
          </p:cNvSpPr>
          <p:nvPr>
            <p:ph type="dt" sz="half" idx="10"/>
          </p:nvPr>
        </p:nvSpPr>
        <p:spPr/>
        <p:txBody>
          <a:bodyPr/>
          <a:lstStyle/>
          <a:p>
            <a:fld id="{7E8D12A6-918A-48BD-8CB9-CA713993B0EA}" type="datetime1">
              <a:rPr lang="en-US" smtClean="0"/>
              <a:t>11/12/2019</a:t>
            </a:fld>
            <a:endParaRPr lang="en-US"/>
          </a:p>
        </p:txBody>
      </p:sp>
      <p:sp>
        <p:nvSpPr>
          <p:cNvPr id="6" name="Footer Placeholder 5">
            <a:extLst>
              <a:ext uri="{FF2B5EF4-FFF2-40B4-BE49-F238E27FC236}">
                <a16:creationId xmlns:a16="http://schemas.microsoft.com/office/drawing/2014/main" id="{74C83776-90FD-3A41-B175-7433FCB260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F127C0-45CE-B043-9C43-5C9597A0BEB6}"/>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08957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0DE2E-0B9C-7840-99EF-9AC547141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9E4E14-E963-094A-ACB4-CAFED6D034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46C288-5D82-B440-9A76-2DDAB187BE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F5F900-D788-2242-AF1D-9167DA93CE0B}"/>
              </a:ext>
            </a:extLst>
          </p:cNvPr>
          <p:cNvSpPr>
            <a:spLocks noGrp="1"/>
          </p:cNvSpPr>
          <p:nvPr>
            <p:ph type="dt" sz="half" idx="10"/>
          </p:nvPr>
        </p:nvSpPr>
        <p:spPr/>
        <p:txBody>
          <a:bodyPr/>
          <a:lstStyle/>
          <a:p>
            <a:fld id="{E778CE86-875F-4587-BCF6-FA054AFC0D53}" type="datetime1">
              <a:rPr lang="en-US" smtClean="0"/>
              <a:pPr/>
              <a:t>11/12/2019</a:t>
            </a:fld>
            <a:endParaRPr lang="en-US" dirty="0"/>
          </a:p>
        </p:txBody>
      </p:sp>
      <p:sp>
        <p:nvSpPr>
          <p:cNvPr id="6" name="Footer Placeholder 5">
            <a:extLst>
              <a:ext uri="{FF2B5EF4-FFF2-40B4-BE49-F238E27FC236}">
                <a16:creationId xmlns:a16="http://schemas.microsoft.com/office/drawing/2014/main" id="{9469F70E-F3EB-BD46-8361-6D94DCE0778D}"/>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C1817BDB-84BD-6144-B2C4-AB044558B143}"/>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05951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43E1B5-CAA8-9A4C-B2BF-393B541E82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2CD788-C576-4D40-BDC1-D6AAA37B07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90C68E-0DBC-8F43-9E9B-0205B3520E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A2B21-3FCD-4721-B95C-427943F61125}" type="datetime1">
              <a:rPr lang="en-US" smtClean="0"/>
              <a:t>11/12/2019</a:t>
            </a:fld>
            <a:endParaRPr lang="en-US"/>
          </a:p>
        </p:txBody>
      </p:sp>
      <p:sp>
        <p:nvSpPr>
          <p:cNvPr id="5" name="Footer Placeholder 4">
            <a:extLst>
              <a:ext uri="{FF2B5EF4-FFF2-40B4-BE49-F238E27FC236}">
                <a16:creationId xmlns:a16="http://schemas.microsoft.com/office/drawing/2014/main" id="{803B04BB-58BD-7849-9453-1ABED4600A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D4F75BF-04AF-5F47-8FD2-C8EDFF325E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937608625"/>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9.png"/></Relationships>
</file>

<file path=ppt/slides/_rels/slide10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tall building&#10;&#10;Description automatically generated">
            <a:extLst>
              <a:ext uri="{FF2B5EF4-FFF2-40B4-BE49-F238E27FC236}">
                <a16:creationId xmlns:a16="http://schemas.microsoft.com/office/drawing/2014/main" id="{B13CEC7D-2239-5342-9A00-397447927113}"/>
              </a:ext>
            </a:extLst>
          </p:cNvPr>
          <p:cNvPicPr>
            <a:picLocks noChangeAspect="1"/>
          </p:cNvPicPr>
          <p:nvPr/>
        </p:nvPicPr>
        <p:blipFill rotWithShape="1">
          <a:blip r:embed="rId3">
            <a:alphaModFix amt="50000"/>
          </a:blip>
          <a:srcRect t="38462" b="19350"/>
          <a:stretch/>
        </p:blipFill>
        <p:spPr>
          <a:xfrm>
            <a:off x="0" y="1"/>
            <a:ext cx="12191980" cy="6857999"/>
          </a:xfrm>
          <a:prstGeom prst="rect">
            <a:avLst/>
          </a:prstGeom>
        </p:spPr>
      </p:pic>
      <p:sp>
        <p:nvSpPr>
          <p:cNvPr id="2" name="Title 1">
            <a:extLst>
              <a:ext uri="{FF2B5EF4-FFF2-40B4-BE49-F238E27FC236}">
                <a16:creationId xmlns:a16="http://schemas.microsoft.com/office/drawing/2014/main" id="{D3D167B2-5953-1E4E-BE76-083C98ECF8E3}"/>
              </a:ext>
            </a:extLst>
          </p:cNvPr>
          <p:cNvSpPr>
            <a:spLocks noGrp="1"/>
          </p:cNvSpPr>
          <p:nvPr>
            <p:ph type="ctrTitle"/>
          </p:nvPr>
        </p:nvSpPr>
        <p:spPr>
          <a:xfrm>
            <a:off x="1524000" y="1122362"/>
            <a:ext cx="9144000" cy="2900518"/>
          </a:xfrm>
        </p:spPr>
        <p:txBody>
          <a:bodyPr>
            <a:normAutofit/>
          </a:bodyPr>
          <a:lstStyle/>
          <a:p>
            <a:r>
              <a:rPr lang="en-US" altLang="zh-CN" sz="7200" b="1" dirty="0">
                <a:solidFill>
                  <a:schemeClr val="accent1">
                    <a:lumMod val="60000"/>
                    <a:lumOff val="40000"/>
                  </a:schemeClr>
                </a:solidFill>
              </a:rPr>
              <a:t>Goldman Sachs</a:t>
            </a:r>
            <a:r>
              <a:rPr lang="en-US" altLang="zh-CN" b="1" dirty="0">
                <a:solidFill>
                  <a:srgbClr val="FFFFFF"/>
                </a:solidFill>
              </a:rPr>
              <a:t>	</a:t>
            </a:r>
            <a:endParaRPr lang="en-CA" b="1" dirty="0">
              <a:solidFill>
                <a:srgbClr val="FFFFFF"/>
              </a:solidFill>
            </a:endParaRPr>
          </a:p>
        </p:txBody>
      </p:sp>
      <p:sp>
        <p:nvSpPr>
          <p:cNvPr id="3" name="Subtitle 2">
            <a:extLst>
              <a:ext uri="{FF2B5EF4-FFF2-40B4-BE49-F238E27FC236}">
                <a16:creationId xmlns:a16="http://schemas.microsoft.com/office/drawing/2014/main" id="{6DBD9C93-06C4-FE4F-B2E7-0AD2F8E4C6FF}"/>
              </a:ext>
            </a:extLst>
          </p:cNvPr>
          <p:cNvSpPr>
            <a:spLocks noGrp="1"/>
          </p:cNvSpPr>
          <p:nvPr>
            <p:ph type="subTitle" idx="1"/>
          </p:nvPr>
        </p:nvSpPr>
        <p:spPr>
          <a:xfrm>
            <a:off x="1524000" y="4159404"/>
            <a:ext cx="9144000" cy="2186532"/>
          </a:xfrm>
        </p:spPr>
        <p:txBody>
          <a:bodyPr>
            <a:normAutofit fontScale="25000" lnSpcReduction="20000"/>
          </a:bodyPr>
          <a:lstStyle/>
          <a:p>
            <a:r>
              <a:rPr lang="en-US" sz="14400" dirty="0"/>
              <a:t>Fall 2019</a:t>
            </a:r>
          </a:p>
          <a:p>
            <a:r>
              <a:rPr lang="en-US" sz="9600" dirty="0"/>
              <a:t>Presented by: </a:t>
            </a:r>
          </a:p>
          <a:p>
            <a:r>
              <a:rPr lang="en-CA" sz="9600" dirty="0"/>
              <a:t> </a:t>
            </a:r>
            <a:r>
              <a:rPr lang="en-CA" sz="9600" dirty="0" err="1"/>
              <a:t>Aidariya</a:t>
            </a:r>
            <a:r>
              <a:rPr lang="en-CA" sz="9600" dirty="0"/>
              <a:t> </a:t>
            </a:r>
            <a:r>
              <a:rPr lang="en-CA" sz="9600" dirty="0" err="1"/>
              <a:t>Kairosheva</a:t>
            </a:r>
            <a:endParaRPr lang="en-CA" sz="9600" dirty="0"/>
          </a:p>
          <a:p>
            <a:r>
              <a:rPr lang="en-CA" sz="9600" dirty="0" err="1"/>
              <a:t>Branko</a:t>
            </a:r>
            <a:r>
              <a:rPr lang="en-CA" sz="9600" dirty="0"/>
              <a:t> </a:t>
            </a:r>
            <a:r>
              <a:rPr lang="en-CA" sz="9600" dirty="0" err="1"/>
              <a:t>Bajetic</a:t>
            </a:r>
            <a:endParaRPr lang="en-CA" sz="9600" b="0" dirty="0">
              <a:effectLst/>
            </a:endParaRPr>
          </a:p>
          <a:p>
            <a:r>
              <a:rPr lang="en-CA" sz="9600" dirty="0"/>
              <a:t>Mark Vu </a:t>
            </a:r>
            <a:endParaRPr lang="en-CA" sz="9600" b="0" dirty="0">
              <a:effectLst/>
            </a:endParaRPr>
          </a:p>
          <a:p>
            <a:r>
              <a:rPr lang="en-CA" sz="9600" dirty="0"/>
              <a:t> </a:t>
            </a:r>
            <a:r>
              <a:rPr lang="en-CA" sz="9600" dirty="0" err="1"/>
              <a:t>Zihua</a:t>
            </a:r>
            <a:r>
              <a:rPr lang="en-CA" sz="9600" dirty="0"/>
              <a:t> Song</a:t>
            </a:r>
            <a:endParaRPr lang="en-CA" sz="9600" b="0" dirty="0">
              <a:effectLst/>
            </a:endParaRPr>
          </a:p>
          <a:p>
            <a:br>
              <a:rPr lang="en-CA" sz="8000" dirty="0"/>
            </a:br>
            <a:endParaRPr lang="en-US" sz="8000" dirty="0"/>
          </a:p>
          <a:p>
            <a:pPr algn="l"/>
            <a:br>
              <a:rPr lang="en-CA" sz="8000" b="0" dirty="0">
                <a:effectLst/>
              </a:rPr>
            </a:br>
            <a:r>
              <a:rPr lang="en-CA" sz="8000" dirty="0"/>
              <a:t> </a:t>
            </a:r>
            <a:endParaRPr lang="en-US" sz="1800" dirty="0">
              <a:solidFill>
                <a:srgbClr val="FFFFFF"/>
              </a:solidFill>
            </a:endParaRPr>
          </a:p>
        </p:txBody>
      </p:sp>
    </p:spTree>
    <p:extLst>
      <p:ext uri="{BB962C8B-B14F-4D97-AF65-F5344CB8AC3E}">
        <p14:creationId xmlns:p14="http://schemas.microsoft.com/office/powerpoint/2010/main" val="401306047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1ECC4-6089-B54F-AF08-0CC3A1D62B1D}"/>
              </a:ext>
            </a:extLst>
          </p:cNvPr>
          <p:cNvSpPr>
            <a:spLocks noGrp="1"/>
          </p:cNvSpPr>
          <p:nvPr>
            <p:ph type="title"/>
          </p:nvPr>
        </p:nvSpPr>
        <p:spPr/>
        <p:txBody>
          <a:bodyPr/>
          <a:lstStyle/>
          <a:p>
            <a:pPr algn="ctr"/>
            <a:r>
              <a:rPr lang="en-US" b="1" dirty="0">
                <a:solidFill>
                  <a:schemeClr val="accent1">
                    <a:lumMod val="50000"/>
                  </a:schemeClr>
                </a:solidFill>
              </a:rPr>
              <a:t>Current Capitalization</a:t>
            </a:r>
          </a:p>
        </p:txBody>
      </p:sp>
      <p:pic>
        <p:nvPicPr>
          <p:cNvPr id="7170" name="Picture 2">
            <a:extLst>
              <a:ext uri="{FF2B5EF4-FFF2-40B4-BE49-F238E27FC236}">
                <a16:creationId xmlns:a16="http://schemas.microsoft.com/office/drawing/2014/main" id="{D6758193-2E6F-0B41-9642-EA9F2EA7CA3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14449" y="1690688"/>
            <a:ext cx="9696451" cy="4119562"/>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1" descr="A close up of a sign&#10;&#10;Description automatically generated">
            <a:extLst>
              <a:ext uri="{FF2B5EF4-FFF2-40B4-BE49-F238E27FC236}">
                <a16:creationId xmlns:a16="http://schemas.microsoft.com/office/drawing/2014/main" id="{C376E933-F3CD-3D45-AA58-765095AF3FE8}"/>
              </a:ext>
            </a:extLst>
          </p:cNvPr>
          <p:cNvPicPr>
            <a:picLocks noChangeAspect="1"/>
          </p:cNvPicPr>
          <p:nvPr/>
        </p:nvPicPr>
        <p:blipFill>
          <a:blip r:embed="rId4"/>
          <a:stretch>
            <a:fillRect/>
          </a:stretch>
        </p:blipFill>
        <p:spPr>
          <a:xfrm>
            <a:off x="10698163" y="464267"/>
            <a:ext cx="1054100" cy="1003300"/>
          </a:xfrm>
          <a:prstGeom prst="rect">
            <a:avLst/>
          </a:prstGeom>
        </p:spPr>
      </p:pic>
    </p:spTree>
    <p:extLst>
      <p:ext uri="{BB962C8B-B14F-4D97-AF65-F5344CB8AC3E}">
        <p14:creationId xmlns:p14="http://schemas.microsoft.com/office/powerpoint/2010/main" val="41983823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6BAEA-F8B0-8048-8729-B5D81A47D24C}"/>
              </a:ext>
            </a:extLst>
          </p:cNvPr>
          <p:cNvSpPr>
            <a:spLocks noGrp="1"/>
          </p:cNvSpPr>
          <p:nvPr>
            <p:ph type="title"/>
          </p:nvPr>
        </p:nvSpPr>
        <p:spPr/>
        <p:txBody>
          <a:bodyPr/>
          <a:lstStyle/>
          <a:p>
            <a:r>
              <a:rPr lang="en-US" b="1" dirty="0">
                <a:solidFill>
                  <a:schemeClr val="accent1">
                    <a:lumMod val="50000"/>
                  </a:schemeClr>
                </a:solidFill>
              </a:rPr>
              <a:t>Model Risk Management (MRM)</a:t>
            </a:r>
          </a:p>
        </p:txBody>
      </p:sp>
      <p:sp>
        <p:nvSpPr>
          <p:cNvPr id="3" name="Content Placeholder 2">
            <a:extLst>
              <a:ext uri="{FF2B5EF4-FFF2-40B4-BE49-F238E27FC236}">
                <a16:creationId xmlns:a16="http://schemas.microsoft.com/office/drawing/2014/main" id="{936E1671-11DC-BF4A-B503-17B249E34114}"/>
              </a:ext>
            </a:extLst>
          </p:cNvPr>
          <p:cNvSpPr>
            <a:spLocks noGrp="1"/>
          </p:cNvSpPr>
          <p:nvPr>
            <p:ph idx="1"/>
          </p:nvPr>
        </p:nvSpPr>
        <p:spPr/>
        <p:txBody>
          <a:bodyPr/>
          <a:lstStyle/>
          <a:p>
            <a:pPr fontAlgn="base">
              <a:buClr>
                <a:srgbClr val="C00000"/>
              </a:buClr>
              <a:buFont typeface="Wingdings" pitchFamily="2" charset="2"/>
              <a:buChar char="§"/>
            </a:pPr>
            <a:r>
              <a:rPr lang="en-CA" dirty="0"/>
              <a:t>Model risk is the potential for adverse consequences from decisions made based on model outputs that may be incorrect or used inappropriately</a:t>
            </a:r>
          </a:p>
          <a:p>
            <a:pPr fontAlgn="base">
              <a:buClr>
                <a:srgbClr val="C00000"/>
              </a:buClr>
              <a:buFont typeface="Wingdings" pitchFamily="2" charset="2"/>
              <a:buChar char="§"/>
            </a:pPr>
            <a:r>
              <a:rPr lang="en-CA" dirty="0"/>
              <a:t>Managed through a governance structure and risk management controls</a:t>
            </a:r>
          </a:p>
          <a:p>
            <a:pPr fontAlgn="base">
              <a:buClr>
                <a:srgbClr val="C00000"/>
              </a:buClr>
              <a:buFont typeface="Wingdings" pitchFamily="2" charset="2"/>
              <a:buChar char="§"/>
            </a:pPr>
            <a:r>
              <a:rPr lang="en-CA" dirty="0"/>
              <a:t>The Firmwide Model Risk Control Committee oversees the model risk management framework. </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8E33AC50-7004-2F47-83DF-2E2665A710BF}"/>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1450848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B3AF9-FF15-9B4E-BAC2-FF2A9D9A121C}"/>
              </a:ext>
            </a:extLst>
          </p:cNvPr>
          <p:cNvSpPr>
            <a:spLocks noGrp="1"/>
          </p:cNvSpPr>
          <p:nvPr>
            <p:ph type="title"/>
          </p:nvPr>
        </p:nvSpPr>
        <p:spPr/>
        <p:txBody>
          <a:bodyPr/>
          <a:lstStyle/>
          <a:p>
            <a:r>
              <a:rPr lang="en-US" b="1" dirty="0">
                <a:solidFill>
                  <a:schemeClr val="accent1">
                    <a:lumMod val="50000"/>
                  </a:schemeClr>
                </a:solidFill>
              </a:rPr>
              <a:t>MRM - Process</a:t>
            </a:r>
          </a:p>
        </p:txBody>
      </p:sp>
      <p:sp>
        <p:nvSpPr>
          <p:cNvPr id="3" name="Content Placeholder 2">
            <a:extLst>
              <a:ext uri="{FF2B5EF4-FFF2-40B4-BE49-F238E27FC236}">
                <a16:creationId xmlns:a16="http://schemas.microsoft.com/office/drawing/2014/main" id="{27AD95B6-7A03-7940-A6F7-F9BFC4178564}"/>
              </a:ext>
            </a:extLst>
          </p:cNvPr>
          <p:cNvSpPr>
            <a:spLocks noGrp="1"/>
          </p:cNvSpPr>
          <p:nvPr>
            <p:ph idx="1"/>
          </p:nvPr>
        </p:nvSpPr>
        <p:spPr/>
        <p:txBody>
          <a:bodyPr>
            <a:normAutofit lnSpcReduction="10000"/>
          </a:bodyPr>
          <a:lstStyle/>
          <a:p>
            <a:pPr fontAlgn="base">
              <a:buClr>
                <a:srgbClr val="C00000"/>
              </a:buClr>
              <a:buFont typeface="Wingdings" pitchFamily="2" charset="2"/>
              <a:buChar char="§"/>
            </a:pPr>
            <a:r>
              <a:rPr lang="en-CA" dirty="0"/>
              <a:t>The model’s conceptual soundness, including the reasonableness of model assumptions, and suitability for intended use; </a:t>
            </a:r>
          </a:p>
          <a:p>
            <a:pPr fontAlgn="base">
              <a:buClr>
                <a:srgbClr val="C00000"/>
              </a:buClr>
              <a:buFont typeface="Wingdings" pitchFamily="2" charset="2"/>
              <a:buChar char="§"/>
            </a:pPr>
            <a:r>
              <a:rPr lang="en-CA" dirty="0"/>
              <a:t>The testing strategy utilized by the model developers to ensure that the models function as intended; </a:t>
            </a:r>
          </a:p>
          <a:p>
            <a:pPr fontAlgn="base">
              <a:buClr>
                <a:srgbClr val="C00000"/>
              </a:buClr>
              <a:buFont typeface="Wingdings" pitchFamily="2" charset="2"/>
              <a:buChar char="§"/>
            </a:pPr>
            <a:r>
              <a:rPr lang="en-CA" dirty="0"/>
              <a:t>The suitability of the calculation techniques incorporated in the model; </a:t>
            </a:r>
          </a:p>
          <a:p>
            <a:pPr fontAlgn="base">
              <a:buClr>
                <a:srgbClr val="C00000"/>
              </a:buClr>
              <a:buFont typeface="Wingdings" pitchFamily="2" charset="2"/>
              <a:buChar char="§"/>
            </a:pPr>
            <a:r>
              <a:rPr lang="en-CA" dirty="0"/>
              <a:t>The model’s accuracy in reflecting the characteristics of the related product and its significant risks; </a:t>
            </a:r>
          </a:p>
          <a:p>
            <a:pPr fontAlgn="base">
              <a:buClr>
                <a:srgbClr val="C00000"/>
              </a:buClr>
              <a:buFont typeface="Wingdings" pitchFamily="2" charset="2"/>
              <a:buChar char="§"/>
            </a:pPr>
            <a:r>
              <a:rPr lang="en-CA" dirty="0"/>
              <a:t>The model’s consistency with models for similar products; and </a:t>
            </a:r>
          </a:p>
          <a:p>
            <a:pPr fontAlgn="base">
              <a:buClr>
                <a:srgbClr val="C00000"/>
              </a:buClr>
              <a:buFont typeface="Wingdings" pitchFamily="2" charset="2"/>
              <a:buChar char="§"/>
            </a:pPr>
            <a:r>
              <a:rPr lang="en-CA" dirty="0"/>
              <a:t>The model’s sensitivity to input parameters and assumptions.</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B0E20A5B-E331-A749-A961-60B9464991B5}"/>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42434294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4A834-8B26-744B-9D07-4E65FF298309}"/>
              </a:ext>
            </a:extLst>
          </p:cNvPr>
          <p:cNvSpPr>
            <a:spLocks noGrp="1"/>
          </p:cNvSpPr>
          <p:nvPr>
            <p:ph type="title"/>
          </p:nvPr>
        </p:nvSpPr>
        <p:spPr>
          <a:xfrm>
            <a:off x="838200" y="640079"/>
            <a:ext cx="4681742" cy="1840613"/>
          </a:xfrm>
        </p:spPr>
        <p:txBody>
          <a:bodyPr anchor="b">
            <a:normAutofit/>
          </a:bodyPr>
          <a:lstStyle/>
          <a:p>
            <a:r>
              <a:rPr lang="en-US" b="1" dirty="0">
                <a:solidFill>
                  <a:schemeClr val="accent1">
                    <a:lumMod val="50000"/>
                  </a:schemeClr>
                </a:solidFill>
              </a:rPr>
              <a:t>Balance Sheet Allocation</a:t>
            </a:r>
          </a:p>
        </p:txBody>
      </p:sp>
      <p:sp>
        <p:nvSpPr>
          <p:cNvPr id="3" name="Content Placeholder 2">
            <a:extLst>
              <a:ext uri="{FF2B5EF4-FFF2-40B4-BE49-F238E27FC236}">
                <a16:creationId xmlns:a16="http://schemas.microsoft.com/office/drawing/2014/main" id="{59FA6AE8-95FC-EB4C-A734-38BCF3B2E4A9}"/>
              </a:ext>
            </a:extLst>
          </p:cNvPr>
          <p:cNvSpPr>
            <a:spLocks noGrp="1"/>
          </p:cNvSpPr>
          <p:nvPr>
            <p:ph idx="1"/>
          </p:nvPr>
        </p:nvSpPr>
        <p:spPr>
          <a:xfrm>
            <a:off x="838200" y="2686323"/>
            <a:ext cx="4681742" cy="3531598"/>
          </a:xfrm>
        </p:spPr>
        <p:txBody>
          <a:bodyPr>
            <a:normAutofit/>
          </a:bodyPr>
          <a:lstStyle/>
          <a:p>
            <a:pPr fontAlgn="base">
              <a:buClr>
                <a:srgbClr val="C00000"/>
              </a:buClr>
              <a:buFont typeface="Wingdings" pitchFamily="2" charset="2"/>
              <a:buChar char="§"/>
            </a:pPr>
            <a:r>
              <a:rPr lang="en-CA" dirty="0"/>
              <a:t>Risk management discipline to manage the size and composition of the balance sheet. </a:t>
            </a:r>
          </a:p>
          <a:p>
            <a:pPr fontAlgn="base">
              <a:buClr>
                <a:srgbClr val="C00000"/>
              </a:buClr>
              <a:buFont typeface="Wingdings" pitchFamily="2" charset="2"/>
              <a:buChar char="§"/>
            </a:pPr>
            <a:r>
              <a:rPr lang="en-CA" dirty="0"/>
              <a:t>Used to reflect factors of overall risk tolerance, amount of equity capital held, funding profiles</a:t>
            </a:r>
          </a:p>
          <a:p>
            <a:pPr marL="0" indent="0">
              <a:buNone/>
            </a:pPr>
            <a:endParaRPr lang="en-US" sz="2000" dirty="0"/>
          </a:p>
        </p:txBody>
      </p:sp>
      <p:pic>
        <p:nvPicPr>
          <p:cNvPr id="25602" name="Picture 2">
            <a:extLst>
              <a:ext uri="{FF2B5EF4-FFF2-40B4-BE49-F238E27FC236}">
                <a16:creationId xmlns:a16="http://schemas.microsoft.com/office/drawing/2014/main" id="{0E365A95-5ADF-4E48-8885-48D5F503F5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89734" y="912363"/>
            <a:ext cx="5308429" cy="5033273"/>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1" descr="A close up of a sign&#10;&#10;Description automatically generated">
            <a:extLst>
              <a:ext uri="{FF2B5EF4-FFF2-40B4-BE49-F238E27FC236}">
                <a16:creationId xmlns:a16="http://schemas.microsoft.com/office/drawing/2014/main" id="{C153F837-4EF8-3848-966B-0A5F78BED7BC}"/>
              </a:ext>
            </a:extLst>
          </p:cNvPr>
          <p:cNvPicPr>
            <a:picLocks noChangeAspect="1"/>
          </p:cNvPicPr>
          <p:nvPr/>
        </p:nvPicPr>
        <p:blipFill>
          <a:blip r:embed="rId4"/>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5692941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9559-AC91-AF4F-9E1E-103696BFA7B7}"/>
              </a:ext>
            </a:extLst>
          </p:cNvPr>
          <p:cNvSpPr>
            <a:spLocks noGrp="1"/>
          </p:cNvSpPr>
          <p:nvPr>
            <p:ph type="title"/>
          </p:nvPr>
        </p:nvSpPr>
        <p:spPr>
          <a:xfrm>
            <a:off x="841248" y="581891"/>
            <a:ext cx="3363242" cy="3740727"/>
          </a:xfrm>
        </p:spPr>
        <p:txBody>
          <a:bodyPr vert="horz" lIns="91440" tIns="45720" rIns="91440" bIns="45720" rtlCol="0" anchor="b">
            <a:normAutofit/>
          </a:bodyPr>
          <a:lstStyle/>
          <a:p>
            <a:r>
              <a:rPr lang="en-US" sz="4800" b="1" kern="1200" dirty="0">
                <a:solidFill>
                  <a:schemeClr val="accent1">
                    <a:lumMod val="50000"/>
                  </a:schemeClr>
                </a:solidFill>
                <a:latin typeface="+mj-lt"/>
                <a:ea typeface="+mj-ea"/>
                <a:cs typeface="+mj-cs"/>
              </a:rPr>
              <a:t>Cash Flow Statement </a:t>
            </a:r>
          </a:p>
        </p:txBody>
      </p:sp>
      <p:pic>
        <p:nvPicPr>
          <p:cNvPr id="27650" name="Picture 2">
            <a:extLst>
              <a:ext uri="{FF2B5EF4-FFF2-40B4-BE49-F238E27FC236}">
                <a16:creationId xmlns:a16="http://schemas.microsoft.com/office/drawing/2014/main" id="{C6B34EB1-4A8F-B74F-9A7E-D3BE69A6C2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63981" y="1368425"/>
            <a:ext cx="6847062" cy="4354675"/>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1" descr="A close up of a sign&#10;&#10;Description automatically generated">
            <a:extLst>
              <a:ext uri="{FF2B5EF4-FFF2-40B4-BE49-F238E27FC236}">
                <a16:creationId xmlns:a16="http://schemas.microsoft.com/office/drawing/2014/main" id="{E42E3622-4122-7C4F-8977-3DF7FF5770AE}"/>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609903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15FE7-CFC6-AD46-9D47-0854ADD16CEB}"/>
              </a:ext>
            </a:extLst>
          </p:cNvPr>
          <p:cNvSpPr>
            <a:spLocks noGrp="1"/>
          </p:cNvSpPr>
          <p:nvPr>
            <p:ph type="title"/>
          </p:nvPr>
        </p:nvSpPr>
        <p:spPr>
          <a:xfrm>
            <a:off x="841248" y="581891"/>
            <a:ext cx="3363242" cy="3740727"/>
          </a:xfrm>
        </p:spPr>
        <p:txBody>
          <a:bodyPr vert="horz" lIns="91440" tIns="45720" rIns="91440" bIns="45720" rtlCol="0" anchor="b">
            <a:normAutofit/>
          </a:bodyPr>
          <a:lstStyle/>
          <a:p>
            <a:r>
              <a:rPr lang="en-US" sz="4800" b="1" kern="1200" dirty="0">
                <a:solidFill>
                  <a:schemeClr val="accent1">
                    <a:lumMod val="50000"/>
                  </a:schemeClr>
                </a:solidFill>
                <a:latin typeface="+mj-lt"/>
                <a:ea typeface="+mj-ea"/>
                <a:cs typeface="+mj-cs"/>
              </a:rPr>
              <a:t>Risk-based Capital</a:t>
            </a:r>
            <a:br>
              <a:rPr lang="en-US" sz="4800" kern="1200" dirty="0">
                <a:solidFill>
                  <a:schemeClr val="tx1"/>
                </a:solidFill>
                <a:latin typeface="+mj-lt"/>
                <a:ea typeface="+mj-ea"/>
                <a:cs typeface="+mj-cs"/>
              </a:rPr>
            </a:br>
            <a:endParaRPr lang="en-US" sz="4800" kern="1200" dirty="0">
              <a:solidFill>
                <a:schemeClr val="tx1"/>
              </a:solidFill>
              <a:latin typeface="+mj-lt"/>
              <a:ea typeface="+mj-ea"/>
              <a:cs typeface="+mj-cs"/>
            </a:endParaRPr>
          </a:p>
        </p:txBody>
      </p:sp>
      <p:pic>
        <p:nvPicPr>
          <p:cNvPr id="28674" name="Picture 2">
            <a:extLst>
              <a:ext uri="{FF2B5EF4-FFF2-40B4-BE49-F238E27FC236}">
                <a16:creationId xmlns:a16="http://schemas.microsoft.com/office/drawing/2014/main" id="{6A6F9BBB-505E-E547-B059-57CAE86C1D7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381173" y="581891"/>
            <a:ext cx="5359970" cy="5564058"/>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1" descr="A close up of a sign&#10;&#10;Description automatically generated">
            <a:extLst>
              <a:ext uri="{FF2B5EF4-FFF2-40B4-BE49-F238E27FC236}">
                <a16:creationId xmlns:a16="http://schemas.microsoft.com/office/drawing/2014/main" id="{19BAC727-DD68-3E49-A7ED-30A10F48D52B}"/>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1811153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2337A-B8B3-C64D-98F1-20D964188605}"/>
              </a:ext>
            </a:extLst>
          </p:cNvPr>
          <p:cNvSpPr>
            <a:spLocks noGrp="1"/>
          </p:cNvSpPr>
          <p:nvPr>
            <p:ph type="title"/>
          </p:nvPr>
        </p:nvSpPr>
        <p:spPr>
          <a:xfrm>
            <a:off x="838200" y="603504"/>
            <a:ext cx="6249473" cy="1965960"/>
          </a:xfrm>
        </p:spPr>
        <p:txBody>
          <a:bodyPr anchor="b">
            <a:normAutofit/>
          </a:bodyPr>
          <a:lstStyle/>
          <a:p>
            <a:endParaRPr lang="en-US"/>
          </a:p>
        </p:txBody>
      </p:sp>
      <p:sp>
        <p:nvSpPr>
          <p:cNvPr id="3" name="Content Placeholder 2">
            <a:extLst>
              <a:ext uri="{FF2B5EF4-FFF2-40B4-BE49-F238E27FC236}">
                <a16:creationId xmlns:a16="http://schemas.microsoft.com/office/drawing/2014/main" id="{62A558EF-8740-8542-858A-80CDE629530F}"/>
              </a:ext>
            </a:extLst>
          </p:cNvPr>
          <p:cNvSpPr>
            <a:spLocks noGrp="1"/>
          </p:cNvSpPr>
          <p:nvPr>
            <p:ph idx="1"/>
          </p:nvPr>
        </p:nvSpPr>
        <p:spPr>
          <a:xfrm>
            <a:off x="838199" y="2743200"/>
            <a:ext cx="6249474" cy="3438144"/>
          </a:xfrm>
        </p:spPr>
        <p:txBody>
          <a:bodyPr>
            <a:normAutofit/>
          </a:bodyPr>
          <a:lstStyle/>
          <a:p>
            <a:pPr fontAlgn="base">
              <a:buClr>
                <a:srgbClr val="C00000"/>
              </a:buClr>
              <a:buFont typeface="Wingdings" pitchFamily="2" charset="2"/>
              <a:buChar char="§"/>
            </a:pPr>
            <a:r>
              <a:rPr lang="en-CA" dirty="0"/>
              <a:t>Minimum risk-based capital and leverage ratios and “well-capitalized” minimum ratios</a:t>
            </a:r>
          </a:p>
          <a:p>
            <a:pPr marL="0" indent="0" fontAlgn="base">
              <a:buClr>
                <a:srgbClr val="C00000"/>
              </a:buClr>
              <a:buNone/>
            </a:pPr>
            <a:endParaRPr lang="en-CA" dirty="0"/>
          </a:p>
          <a:p>
            <a:pPr fontAlgn="base">
              <a:buClr>
                <a:srgbClr val="C00000"/>
              </a:buClr>
              <a:buFont typeface="Wingdings" pitchFamily="2" charset="2"/>
              <a:buChar char="§"/>
            </a:pPr>
            <a:r>
              <a:rPr lang="en-CA" dirty="0"/>
              <a:t>Balance sheet and the leverage ratios.</a:t>
            </a:r>
          </a:p>
          <a:p>
            <a:pPr marL="0" indent="0">
              <a:buNone/>
            </a:pPr>
            <a:endParaRPr lang="en-US" sz="2400" dirty="0"/>
          </a:p>
        </p:txBody>
      </p:sp>
      <p:pic>
        <p:nvPicPr>
          <p:cNvPr id="29698" name="Picture 2">
            <a:extLst>
              <a:ext uri="{FF2B5EF4-FFF2-40B4-BE49-F238E27FC236}">
                <a16:creationId xmlns:a16="http://schemas.microsoft.com/office/drawing/2014/main" id="{8FD8BB33-0078-6C40-8F3B-7A5008ED6A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48212" y="2112264"/>
            <a:ext cx="4114800" cy="163430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a:extLst>
              <a:ext uri="{FF2B5EF4-FFF2-40B4-BE49-F238E27FC236}">
                <a16:creationId xmlns:a16="http://schemas.microsoft.com/office/drawing/2014/main" id="{2D7F1D70-D64E-E84A-830D-0B2A2FCD033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548212" y="4234941"/>
            <a:ext cx="4114800" cy="1208247"/>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11" descr="A close up of a sign&#10;&#10;Description automatically generated">
            <a:extLst>
              <a:ext uri="{FF2B5EF4-FFF2-40B4-BE49-F238E27FC236}">
                <a16:creationId xmlns:a16="http://schemas.microsoft.com/office/drawing/2014/main" id="{AE4AFE6F-7B09-CC42-8EA4-50D36B5C34BA}"/>
              </a:ext>
            </a:extLst>
          </p:cNvPr>
          <p:cNvPicPr>
            <a:picLocks noChangeAspect="1"/>
          </p:cNvPicPr>
          <p:nvPr/>
        </p:nvPicPr>
        <p:blipFill>
          <a:blip r:embed="rId5"/>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0946629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EBC66-F026-664C-ABBF-4CAFCFDB7397}"/>
              </a:ext>
            </a:extLst>
          </p:cNvPr>
          <p:cNvSpPr>
            <a:spLocks noGrp="1"/>
          </p:cNvSpPr>
          <p:nvPr>
            <p:ph type="title"/>
          </p:nvPr>
        </p:nvSpPr>
        <p:spPr>
          <a:xfrm>
            <a:off x="838200" y="640080"/>
            <a:ext cx="3600450" cy="2304288"/>
          </a:xfrm>
        </p:spPr>
        <p:txBody>
          <a:bodyPr anchor="b">
            <a:normAutofit/>
          </a:bodyPr>
          <a:lstStyle/>
          <a:p>
            <a:r>
              <a:rPr lang="en-US" b="1" dirty="0">
                <a:solidFill>
                  <a:schemeClr val="accent1">
                    <a:lumMod val="50000"/>
                  </a:schemeClr>
                </a:solidFill>
              </a:rPr>
              <a:t>Shareholder’s Equity </a:t>
            </a:r>
          </a:p>
        </p:txBody>
      </p:sp>
      <p:sp>
        <p:nvSpPr>
          <p:cNvPr id="30726" name="Content Placeholder 30725">
            <a:extLst>
              <a:ext uri="{FF2B5EF4-FFF2-40B4-BE49-F238E27FC236}">
                <a16:creationId xmlns:a16="http://schemas.microsoft.com/office/drawing/2014/main" id="{2E313CDD-EB7F-4EE3-BF19-ABC0BDAC439A}"/>
              </a:ext>
            </a:extLst>
          </p:cNvPr>
          <p:cNvSpPr>
            <a:spLocks noGrp="1"/>
          </p:cNvSpPr>
          <p:nvPr>
            <p:ph idx="1"/>
          </p:nvPr>
        </p:nvSpPr>
        <p:spPr>
          <a:xfrm>
            <a:off x="838200" y="3136392"/>
            <a:ext cx="2770632" cy="3081528"/>
          </a:xfrm>
        </p:spPr>
        <p:txBody>
          <a:bodyPr>
            <a:normAutofit/>
          </a:bodyPr>
          <a:lstStyle/>
          <a:p>
            <a:endParaRPr lang="en-US" sz="1800"/>
          </a:p>
        </p:txBody>
      </p:sp>
      <p:pic>
        <p:nvPicPr>
          <p:cNvPr id="30722" name="Picture 2">
            <a:extLst>
              <a:ext uri="{FF2B5EF4-FFF2-40B4-BE49-F238E27FC236}">
                <a16:creationId xmlns:a16="http://schemas.microsoft.com/office/drawing/2014/main" id="{BCF6360D-5351-BD47-B741-06ABC06895E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76344" y="1941384"/>
            <a:ext cx="7251192" cy="2975231"/>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11" descr="A close up of a sign&#10;&#10;Description automatically generated">
            <a:extLst>
              <a:ext uri="{FF2B5EF4-FFF2-40B4-BE49-F238E27FC236}">
                <a16:creationId xmlns:a16="http://schemas.microsoft.com/office/drawing/2014/main" id="{C91F5FB8-2595-1B4F-840F-C6CFD607C7A3}"/>
              </a:ext>
            </a:extLst>
          </p:cNvPr>
          <p:cNvPicPr>
            <a:picLocks noChangeAspect="1"/>
          </p:cNvPicPr>
          <p:nvPr/>
        </p:nvPicPr>
        <p:blipFill>
          <a:blip r:embed="rId4"/>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8480074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72D35-9872-5C4A-990B-F55D0427F23E}"/>
              </a:ext>
            </a:extLst>
          </p:cNvPr>
          <p:cNvSpPr>
            <a:spLocks noGrp="1"/>
          </p:cNvSpPr>
          <p:nvPr>
            <p:ph type="title"/>
          </p:nvPr>
        </p:nvSpPr>
        <p:spPr>
          <a:xfrm>
            <a:off x="838200" y="640080"/>
            <a:ext cx="2798064" cy="2304288"/>
          </a:xfrm>
        </p:spPr>
        <p:txBody>
          <a:bodyPr anchor="b">
            <a:normAutofit/>
          </a:bodyPr>
          <a:lstStyle/>
          <a:p>
            <a:r>
              <a:rPr lang="en-US" b="1" dirty="0">
                <a:solidFill>
                  <a:schemeClr val="accent1">
                    <a:lumMod val="50000"/>
                  </a:schemeClr>
                </a:solidFill>
              </a:rPr>
              <a:t>Funding Sources</a:t>
            </a:r>
          </a:p>
        </p:txBody>
      </p:sp>
      <p:sp>
        <p:nvSpPr>
          <p:cNvPr id="3" name="Content Placeholder 2">
            <a:extLst>
              <a:ext uri="{FF2B5EF4-FFF2-40B4-BE49-F238E27FC236}">
                <a16:creationId xmlns:a16="http://schemas.microsoft.com/office/drawing/2014/main" id="{28EEA208-FBCE-6048-80DF-2A031DEF3FA8}"/>
              </a:ext>
            </a:extLst>
          </p:cNvPr>
          <p:cNvSpPr>
            <a:spLocks noGrp="1"/>
          </p:cNvSpPr>
          <p:nvPr>
            <p:ph idx="1"/>
          </p:nvPr>
        </p:nvSpPr>
        <p:spPr>
          <a:xfrm>
            <a:off x="361950" y="3136392"/>
            <a:ext cx="3914394" cy="3081528"/>
          </a:xfrm>
        </p:spPr>
        <p:txBody>
          <a:bodyPr>
            <a:noAutofit/>
          </a:bodyPr>
          <a:lstStyle/>
          <a:p>
            <a:pPr>
              <a:buClr>
                <a:srgbClr val="C00000"/>
              </a:buClr>
              <a:buFont typeface="Wingdings" pitchFamily="2" charset="2"/>
              <a:buChar char="§"/>
            </a:pPr>
            <a:r>
              <a:rPr lang="en-CA" sz="2400" dirty="0"/>
              <a:t>Primary sources of funding are deposits, collateralized financings, unsecured short-term and long-term borrowings, and shareholders’ equity.</a:t>
            </a:r>
            <a:endParaRPr lang="en-US" sz="2400" dirty="0"/>
          </a:p>
        </p:txBody>
      </p:sp>
      <p:pic>
        <p:nvPicPr>
          <p:cNvPr id="31748" name="Picture 4">
            <a:extLst>
              <a:ext uri="{FF2B5EF4-FFF2-40B4-BE49-F238E27FC236}">
                <a16:creationId xmlns:a16="http://schemas.microsoft.com/office/drawing/2014/main" id="{0A6F0992-255E-874A-9825-B665BF3AC05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76344" y="1690497"/>
            <a:ext cx="7251192" cy="3477006"/>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11" descr="A close up of a sign&#10;&#10;Description automatically generated">
            <a:extLst>
              <a:ext uri="{FF2B5EF4-FFF2-40B4-BE49-F238E27FC236}">
                <a16:creationId xmlns:a16="http://schemas.microsoft.com/office/drawing/2014/main" id="{68F4713E-3D9A-0841-9492-CD1DE01CC18A}"/>
              </a:ext>
            </a:extLst>
          </p:cNvPr>
          <p:cNvPicPr>
            <a:picLocks noChangeAspect="1"/>
          </p:cNvPicPr>
          <p:nvPr/>
        </p:nvPicPr>
        <p:blipFill>
          <a:blip r:embed="rId4"/>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6476721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C59BD-6108-9043-BE86-4635C14A3B03}"/>
              </a:ext>
            </a:extLst>
          </p:cNvPr>
          <p:cNvSpPr>
            <a:spLocks noGrp="1"/>
          </p:cNvSpPr>
          <p:nvPr>
            <p:ph type="title"/>
          </p:nvPr>
        </p:nvSpPr>
        <p:spPr>
          <a:xfrm>
            <a:off x="838200" y="291090"/>
            <a:ext cx="9859964" cy="932688"/>
          </a:xfrm>
        </p:spPr>
        <p:txBody>
          <a:bodyPr vert="horz" lIns="91440" tIns="45720" rIns="91440" bIns="45720" rtlCol="0" anchor="b">
            <a:normAutofit fontScale="90000"/>
          </a:bodyPr>
          <a:lstStyle/>
          <a:p>
            <a:pPr algn="ctr"/>
            <a:r>
              <a:rPr lang="en-US" sz="4100" b="1" kern="1200" dirty="0">
                <a:solidFill>
                  <a:schemeClr val="accent1">
                    <a:lumMod val="50000"/>
                  </a:schemeClr>
                </a:solidFill>
                <a:latin typeface="+mj-lt"/>
                <a:ea typeface="+mj-ea"/>
                <a:cs typeface="+mj-cs"/>
              </a:rPr>
              <a:t>Unsecured Long-Term Borrowings Maturity Profile</a:t>
            </a:r>
          </a:p>
        </p:txBody>
      </p:sp>
      <p:pic>
        <p:nvPicPr>
          <p:cNvPr id="32770" name="Picture 2">
            <a:extLst>
              <a:ext uri="{FF2B5EF4-FFF2-40B4-BE49-F238E27FC236}">
                <a16:creationId xmlns:a16="http://schemas.microsoft.com/office/drawing/2014/main" id="{1203138E-4AC6-8243-89C6-6412026E9FF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38200" y="2360483"/>
            <a:ext cx="10515599" cy="344738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1" descr="A close up of a sign&#10;&#10;Description automatically generated">
            <a:extLst>
              <a:ext uri="{FF2B5EF4-FFF2-40B4-BE49-F238E27FC236}">
                <a16:creationId xmlns:a16="http://schemas.microsoft.com/office/drawing/2014/main" id="{0C6194EB-8D25-1A43-86C3-E0082C3669D5}"/>
              </a:ext>
            </a:extLst>
          </p:cNvPr>
          <p:cNvPicPr>
            <a:picLocks noChangeAspect="1"/>
          </p:cNvPicPr>
          <p:nvPr/>
        </p:nvPicPr>
        <p:blipFill>
          <a:blip r:embed="rId4"/>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7553163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D9766-EF71-7343-ABF2-E09FDB276996}"/>
              </a:ext>
            </a:extLst>
          </p:cNvPr>
          <p:cNvSpPr>
            <a:spLocks noGrp="1"/>
          </p:cNvSpPr>
          <p:nvPr>
            <p:ph type="title"/>
          </p:nvPr>
        </p:nvSpPr>
        <p:spPr/>
        <p:txBody>
          <a:bodyPr/>
          <a:lstStyle/>
          <a:p>
            <a:r>
              <a:rPr lang="en-CA" b="1" dirty="0">
                <a:solidFill>
                  <a:schemeClr val="accent1">
                    <a:lumMod val="50000"/>
                  </a:schemeClr>
                </a:solidFill>
              </a:rPr>
              <a:t>Minimum Capital Ratios and Buffers</a:t>
            </a:r>
            <a:endParaRPr lang="en-US" b="1" dirty="0">
              <a:solidFill>
                <a:schemeClr val="accent1">
                  <a:lumMod val="50000"/>
                </a:schemeClr>
              </a:solidFill>
            </a:endParaRPr>
          </a:p>
        </p:txBody>
      </p:sp>
      <p:sp>
        <p:nvSpPr>
          <p:cNvPr id="3" name="Content Placeholder 2">
            <a:extLst>
              <a:ext uri="{FF2B5EF4-FFF2-40B4-BE49-F238E27FC236}">
                <a16:creationId xmlns:a16="http://schemas.microsoft.com/office/drawing/2014/main" id="{5CCA91E1-33B4-1947-99F5-6841C4C2EDB9}"/>
              </a:ext>
            </a:extLst>
          </p:cNvPr>
          <p:cNvSpPr>
            <a:spLocks noGrp="1"/>
          </p:cNvSpPr>
          <p:nvPr>
            <p:ph idx="1"/>
          </p:nvPr>
        </p:nvSpPr>
        <p:spPr/>
        <p:txBody>
          <a:bodyPr>
            <a:normAutofit fontScale="92500" lnSpcReduction="10000"/>
          </a:bodyPr>
          <a:lstStyle/>
          <a:p>
            <a:pPr fontAlgn="base">
              <a:buClr>
                <a:srgbClr val="C00000"/>
              </a:buClr>
              <a:buFont typeface="Wingdings" pitchFamily="2" charset="2"/>
              <a:buChar char="§"/>
            </a:pPr>
            <a:r>
              <a:rPr lang="en-CA" dirty="0"/>
              <a:t>Subject to regulatory risk-based capital and leverage requirements that are calculated in accordance with the regulations of the FRB (Capital Framework)</a:t>
            </a:r>
          </a:p>
          <a:p>
            <a:pPr fontAlgn="base">
              <a:buClr>
                <a:srgbClr val="C00000"/>
              </a:buClr>
              <a:buFont typeface="Wingdings" pitchFamily="2" charset="2"/>
              <a:buChar char="§"/>
            </a:pPr>
            <a:r>
              <a:rPr lang="en-CA" dirty="0"/>
              <a:t>Based on Basel III and also implements certain provisions of the Dodd-Frank Act</a:t>
            </a:r>
          </a:p>
          <a:p>
            <a:pPr fontAlgn="base">
              <a:buClr>
                <a:srgbClr val="C00000"/>
              </a:buClr>
              <a:buFont typeface="Wingdings" pitchFamily="2" charset="2"/>
              <a:buChar char="§"/>
            </a:pPr>
            <a:r>
              <a:rPr lang="en-CA" dirty="0"/>
              <a:t>Meet specific regulatory capital requirements that involve quantitative measures of assets, liabilities and certain off-balance-sheet items</a:t>
            </a:r>
          </a:p>
          <a:p>
            <a:pPr fontAlgn="base">
              <a:buClr>
                <a:srgbClr val="C00000"/>
              </a:buClr>
              <a:buFont typeface="Wingdings" pitchFamily="2" charset="2"/>
              <a:buChar char="§"/>
            </a:pPr>
            <a:r>
              <a:rPr lang="en-CA" dirty="0"/>
              <a:t>The Capital Framework provides for an additional capital ratio requirement that consists of three components: </a:t>
            </a:r>
          </a:p>
          <a:p>
            <a:pPr lvl="1" fontAlgn="base">
              <a:buClr>
                <a:srgbClr val="C00000"/>
              </a:buClr>
              <a:buFont typeface="Wingdings" pitchFamily="2" charset="2"/>
              <a:buChar char="§"/>
            </a:pPr>
            <a:r>
              <a:rPr lang="en-CA" dirty="0"/>
              <a:t>For capital conservation (capital conservation buffer) </a:t>
            </a:r>
          </a:p>
          <a:p>
            <a:pPr lvl="1" fontAlgn="base">
              <a:buClr>
                <a:srgbClr val="C00000"/>
              </a:buClr>
              <a:buFont typeface="Wingdings" pitchFamily="2" charset="2"/>
              <a:buChar char="§"/>
            </a:pPr>
            <a:r>
              <a:rPr lang="en-CA" dirty="0"/>
              <a:t>For countercyclicality (countercyclical capital buffer) </a:t>
            </a:r>
          </a:p>
          <a:p>
            <a:pPr lvl="1" fontAlgn="base">
              <a:buClr>
                <a:srgbClr val="C00000"/>
              </a:buClr>
              <a:buFont typeface="Wingdings" pitchFamily="2" charset="2"/>
              <a:buChar char="§"/>
            </a:pPr>
            <a:r>
              <a:rPr lang="en-CA" dirty="0"/>
              <a:t>As a consequence of our designation as a G-SIB (G-SIB buffer)</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258B07A7-8A5B-C84E-8B7B-ACD3CE459A28}"/>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911000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33610-A6CD-AB4C-9A5F-1D8EF10BD31F}"/>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b="1" kern="1200" dirty="0">
                <a:solidFill>
                  <a:schemeClr val="accent1">
                    <a:lumMod val="50000"/>
                  </a:schemeClr>
                </a:solidFill>
                <a:latin typeface="+mj-lt"/>
                <a:ea typeface="+mj-ea"/>
                <a:cs typeface="+mj-cs"/>
              </a:rPr>
              <a:t>Cash Flow Statement</a:t>
            </a:r>
          </a:p>
        </p:txBody>
      </p:sp>
      <p:pic>
        <p:nvPicPr>
          <p:cNvPr id="6" name="Content Placeholder 5" descr="A screenshot of a cell phone&#10;&#10;Description automatically generated">
            <a:extLst>
              <a:ext uri="{FF2B5EF4-FFF2-40B4-BE49-F238E27FC236}">
                <a16:creationId xmlns:a16="http://schemas.microsoft.com/office/drawing/2014/main" id="{5F6EB354-F48E-054D-B642-E51D937556F6}"/>
              </a:ext>
            </a:extLst>
          </p:cNvPr>
          <p:cNvPicPr>
            <a:picLocks noGrp="1" noChangeAspect="1"/>
          </p:cNvPicPr>
          <p:nvPr>
            <p:ph idx="1"/>
          </p:nvPr>
        </p:nvPicPr>
        <p:blipFill>
          <a:blip r:embed="rId2"/>
          <a:stretch>
            <a:fillRect/>
          </a:stretch>
        </p:blipFill>
        <p:spPr>
          <a:xfrm>
            <a:off x="1494189" y="1863801"/>
            <a:ext cx="9203620" cy="4440746"/>
          </a:xfrm>
          <a:prstGeom prst="rect">
            <a:avLst/>
          </a:prstGeom>
        </p:spPr>
      </p:pic>
      <p:pic>
        <p:nvPicPr>
          <p:cNvPr id="8" name="Content Placeholder 11" descr="A close up of a sign&#10;&#10;Description automatically generated">
            <a:extLst>
              <a:ext uri="{FF2B5EF4-FFF2-40B4-BE49-F238E27FC236}">
                <a16:creationId xmlns:a16="http://schemas.microsoft.com/office/drawing/2014/main" id="{CAD2411B-68E7-B743-8B12-6121AB9BA298}"/>
              </a:ext>
            </a:extLst>
          </p:cNvPr>
          <p:cNvPicPr>
            <a:picLocks noChangeAspect="1"/>
          </p:cNvPicPr>
          <p:nvPr/>
        </p:nvPicPr>
        <p:blipFill>
          <a:blip r:embed="rId3"/>
          <a:stretch>
            <a:fillRect/>
          </a:stretch>
        </p:blipFill>
        <p:spPr>
          <a:xfrm>
            <a:off x="10698163" y="464267"/>
            <a:ext cx="1054100" cy="1003300"/>
          </a:xfrm>
          <a:prstGeom prst="rect">
            <a:avLst/>
          </a:prstGeom>
        </p:spPr>
      </p:pic>
    </p:spTree>
    <p:extLst>
      <p:ext uri="{BB962C8B-B14F-4D97-AF65-F5344CB8AC3E}">
        <p14:creationId xmlns:p14="http://schemas.microsoft.com/office/powerpoint/2010/main" val="3667775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E8FD9-26C2-2340-B507-6D2B91AA3959}"/>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4800" b="1" kern="1200" dirty="0">
                <a:solidFill>
                  <a:schemeClr val="accent1">
                    <a:lumMod val="50000"/>
                  </a:schemeClr>
                </a:solidFill>
                <a:latin typeface="+mj-lt"/>
                <a:ea typeface="+mj-ea"/>
                <a:cs typeface="+mj-cs"/>
              </a:rPr>
              <a:t>Capital Ratio </a:t>
            </a:r>
          </a:p>
        </p:txBody>
      </p:sp>
      <p:pic>
        <p:nvPicPr>
          <p:cNvPr id="33794" name="Picture 2">
            <a:extLst>
              <a:ext uri="{FF2B5EF4-FFF2-40B4-BE49-F238E27FC236}">
                <a16:creationId xmlns:a16="http://schemas.microsoft.com/office/drawing/2014/main" id="{47F0BD21-68F6-F342-83FF-41A3BDFA9EB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38200" y="1985382"/>
            <a:ext cx="10515599" cy="4197584"/>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1" descr="A close up of a sign&#10;&#10;Description automatically generated">
            <a:extLst>
              <a:ext uri="{FF2B5EF4-FFF2-40B4-BE49-F238E27FC236}">
                <a16:creationId xmlns:a16="http://schemas.microsoft.com/office/drawing/2014/main" id="{C6E9776E-844C-E441-9B52-9FF7F750939D}"/>
              </a:ext>
            </a:extLst>
          </p:cNvPr>
          <p:cNvPicPr>
            <a:picLocks noChangeAspect="1"/>
          </p:cNvPicPr>
          <p:nvPr/>
        </p:nvPicPr>
        <p:blipFill>
          <a:blip r:embed="rId4"/>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520001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0256F-DCF3-8942-9214-0F98953B60B4}"/>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b="1" kern="1200" dirty="0">
                <a:solidFill>
                  <a:schemeClr val="accent1">
                    <a:lumMod val="50000"/>
                  </a:schemeClr>
                </a:solidFill>
                <a:latin typeface="+mj-lt"/>
                <a:ea typeface="+mj-ea"/>
                <a:cs typeface="+mj-cs"/>
              </a:rPr>
              <a:t>Cash Flow Statement: </a:t>
            </a:r>
            <a:r>
              <a:rPr lang="en-US" b="1" kern="1200" dirty="0" err="1">
                <a:solidFill>
                  <a:schemeClr val="accent1">
                    <a:lumMod val="50000"/>
                  </a:schemeClr>
                </a:solidFill>
                <a:latin typeface="+mj-lt"/>
                <a:ea typeface="+mj-ea"/>
                <a:cs typeface="+mj-cs"/>
              </a:rPr>
              <a:t>Con’t</a:t>
            </a:r>
            <a:endParaRPr lang="en-US" b="1" kern="1200" dirty="0">
              <a:solidFill>
                <a:schemeClr val="accent1">
                  <a:lumMod val="50000"/>
                </a:schemeClr>
              </a:solidFill>
              <a:latin typeface="+mj-lt"/>
              <a:ea typeface="+mj-ea"/>
              <a:cs typeface="+mj-cs"/>
            </a:endParaRPr>
          </a:p>
        </p:txBody>
      </p:sp>
      <p:pic>
        <p:nvPicPr>
          <p:cNvPr id="5" name="Content Placeholder 4" descr="A screenshot of a cell phone&#10;&#10;Description automatically generated">
            <a:extLst>
              <a:ext uri="{FF2B5EF4-FFF2-40B4-BE49-F238E27FC236}">
                <a16:creationId xmlns:a16="http://schemas.microsoft.com/office/drawing/2014/main" id="{AAFE6EAD-537D-4F45-9CCB-9BCED5F55EA0}"/>
              </a:ext>
            </a:extLst>
          </p:cNvPr>
          <p:cNvPicPr>
            <a:picLocks noGrp="1" noChangeAspect="1"/>
          </p:cNvPicPr>
          <p:nvPr>
            <p:ph idx="1"/>
          </p:nvPr>
        </p:nvPicPr>
        <p:blipFill>
          <a:blip r:embed="rId3"/>
          <a:stretch>
            <a:fillRect/>
          </a:stretch>
        </p:blipFill>
        <p:spPr>
          <a:xfrm>
            <a:off x="838200" y="1981055"/>
            <a:ext cx="10515599" cy="4206237"/>
          </a:xfrm>
          <a:prstGeom prst="rect">
            <a:avLst/>
          </a:prstGeom>
        </p:spPr>
      </p:pic>
      <p:pic>
        <p:nvPicPr>
          <p:cNvPr id="6" name="Content Placeholder 11" descr="A close up of a sign&#10;&#10;Description automatically generated">
            <a:extLst>
              <a:ext uri="{FF2B5EF4-FFF2-40B4-BE49-F238E27FC236}">
                <a16:creationId xmlns:a16="http://schemas.microsoft.com/office/drawing/2014/main" id="{A4618D04-A08B-5F4E-A819-33AF895E56A0}"/>
              </a:ext>
            </a:extLst>
          </p:cNvPr>
          <p:cNvPicPr>
            <a:picLocks noChangeAspect="1"/>
          </p:cNvPicPr>
          <p:nvPr/>
        </p:nvPicPr>
        <p:blipFill>
          <a:blip r:embed="rId4"/>
          <a:stretch>
            <a:fillRect/>
          </a:stretch>
        </p:blipFill>
        <p:spPr>
          <a:xfrm>
            <a:off x="10698163" y="464267"/>
            <a:ext cx="1054100" cy="1003300"/>
          </a:xfrm>
          <a:prstGeom prst="rect">
            <a:avLst/>
          </a:prstGeom>
        </p:spPr>
      </p:pic>
    </p:spTree>
    <p:extLst>
      <p:ext uri="{BB962C8B-B14F-4D97-AF65-F5344CB8AC3E}">
        <p14:creationId xmlns:p14="http://schemas.microsoft.com/office/powerpoint/2010/main" val="1179938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5C8AD-3FB1-7942-B1FF-E6D2B8B95D68}"/>
              </a:ext>
            </a:extLst>
          </p:cNvPr>
          <p:cNvSpPr>
            <a:spLocks noGrp="1"/>
          </p:cNvSpPr>
          <p:nvPr>
            <p:ph type="title"/>
          </p:nvPr>
        </p:nvSpPr>
        <p:spPr/>
        <p:txBody>
          <a:bodyPr/>
          <a:lstStyle/>
          <a:p>
            <a:r>
              <a:rPr lang="en-US" b="1" dirty="0">
                <a:solidFill>
                  <a:schemeClr val="accent1">
                    <a:lumMod val="50000"/>
                  </a:schemeClr>
                </a:solidFill>
              </a:rPr>
              <a:t>Critical Accounting Policies</a:t>
            </a:r>
          </a:p>
        </p:txBody>
      </p:sp>
      <p:sp>
        <p:nvSpPr>
          <p:cNvPr id="4" name="Content Placeholder 3">
            <a:extLst>
              <a:ext uri="{FF2B5EF4-FFF2-40B4-BE49-F238E27FC236}">
                <a16:creationId xmlns:a16="http://schemas.microsoft.com/office/drawing/2014/main" id="{EB6613C6-D302-2B48-974C-F15DBDB48D59}"/>
              </a:ext>
            </a:extLst>
          </p:cNvPr>
          <p:cNvSpPr>
            <a:spLocks noGrp="1"/>
          </p:cNvSpPr>
          <p:nvPr>
            <p:ph idx="1"/>
          </p:nvPr>
        </p:nvSpPr>
        <p:spPr/>
        <p:txBody>
          <a:bodyPr/>
          <a:lstStyle/>
          <a:p>
            <a:pPr>
              <a:buClr>
                <a:srgbClr val="C00000"/>
              </a:buClr>
              <a:buFont typeface="Wingdings" pitchFamily="2" charset="2"/>
              <a:buChar char="§"/>
            </a:pPr>
            <a:r>
              <a:rPr lang="en-US" dirty="0"/>
              <a:t>Fair Value </a:t>
            </a:r>
          </a:p>
          <a:p>
            <a:pPr>
              <a:buClr>
                <a:srgbClr val="C00000"/>
              </a:buClr>
              <a:buFont typeface="Wingdings" pitchFamily="2" charset="2"/>
              <a:buChar char="§"/>
            </a:pPr>
            <a:r>
              <a:rPr lang="en-US" dirty="0"/>
              <a:t>Controls Over Valuation of Financial Instruments </a:t>
            </a:r>
          </a:p>
          <a:p>
            <a:pPr>
              <a:buClr>
                <a:srgbClr val="C00000"/>
              </a:buClr>
              <a:buFont typeface="Wingdings" pitchFamily="2" charset="2"/>
              <a:buChar char="§"/>
            </a:pPr>
            <a:r>
              <a:rPr lang="en-US" dirty="0"/>
              <a:t>Price Verification </a:t>
            </a:r>
          </a:p>
          <a:p>
            <a:pPr>
              <a:buClr>
                <a:srgbClr val="C00000"/>
              </a:buClr>
              <a:buFont typeface="Wingdings" pitchFamily="2" charset="2"/>
              <a:buChar char="§"/>
            </a:pPr>
            <a:r>
              <a:rPr lang="en-US" dirty="0"/>
              <a:t>Review of Net Revenues</a:t>
            </a:r>
          </a:p>
          <a:p>
            <a:pPr>
              <a:buClr>
                <a:srgbClr val="C00000"/>
              </a:buClr>
              <a:buFont typeface="Wingdings" pitchFamily="2" charset="2"/>
              <a:buChar char="§"/>
            </a:pPr>
            <a:r>
              <a:rPr lang="en-US" dirty="0"/>
              <a:t>Review of Valuation Models</a:t>
            </a:r>
          </a:p>
          <a:p>
            <a:pPr>
              <a:buClr>
                <a:srgbClr val="C00000"/>
              </a:buClr>
              <a:buFont typeface="Wingdings" pitchFamily="2" charset="2"/>
              <a:buChar char="§"/>
            </a:pPr>
            <a:r>
              <a:rPr lang="en-US" dirty="0"/>
              <a:t>Goodwill</a:t>
            </a:r>
          </a:p>
          <a:p>
            <a:pPr>
              <a:buClr>
                <a:srgbClr val="C00000"/>
              </a:buClr>
              <a:buFont typeface="Wingdings" pitchFamily="2" charset="2"/>
              <a:buChar char="§"/>
            </a:pPr>
            <a:r>
              <a:rPr lang="en-US" dirty="0"/>
              <a:t>Identifiable Intangible Assets</a:t>
            </a:r>
          </a:p>
        </p:txBody>
      </p:sp>
      <p:pic>
        <p:nvPicPr>
          <p:cNvPr id="6" name="Content Placeholder 11" descr="A close up of a sign&#10;&#10;Description automatically generated">
            <a:extLst>
              <a:ext uri="{FF2B5EF4-FFF2-40B4-BE49-F238E27FC236}">
                <a16:creationId xmlns:a16="http://schemas.microsoft.com/office/drawing/2014/main" id="{3E59A3FF-1E38-8447-8016-24208454B312}"/>
              </a:ext>
            </a:extLst>
          </p:cNvPr>
          <p:cNvPicPr>
            <a:picLocks noChangeAspect="1"/>
          </p:cNvPicPr>
          <p:nvPr/>
        </p:nvPicPr>
        <p:blipFill>
          <a:blip r:embed="rId3"/>
          <a:stretch>
            <a:fillRect/>
          </a:stretch>
        </p:blipFill>
        <p:spPr>
          <a:xfrm>
            <a:off x="10698163" y="464267"/>
            <a:ext cx="1054100" cy="1003300"/>
          </a:xfrm>
          <a:prstGeom prst="rect">
            <a:avLst/>
          </a:prstGeom>
        </p:spPr>
      </p:pic>
    </p:spTree>
    <p:extLst>
      <p:ext uri="{BB962C8B-B14F-4D97-AF65-F5344CB8AC3E}">
        <p14:creationId xmlns:p14="http://schemas.microsoft.com/office/powerpoint/2010/main" val="3351381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F359B-9B5C-5043-9969-DFF21369D589}"/>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4800" b="1" kern="1200" dirty="0">
                <a:solidFill>
                  <a:schemeClr val="accent1">
                    <a:lumMod val="75000"/>
                  </a:schemeClr>
                </a:solidFill>
                <a:latin typeface="+mj-lt"/>
                <a:ea typeface="+mj-ea"/>
                <a:cs typeface="+mj-cs"/>
              </a:rPr>
              <a:t>Segment Operating Results</a:t>
            </a:r>
          </a:p>
        </p:txBody>
      </p:sp>
      <p:pic>
        <p:nvPicPr>
          <p:cNvPr id="5" name="Content Placeholder 4" descr="A picture containing receipt, text&#10;&#10;Description automatically generated">
            <a:extLst>
              <a:ext uri="{FF2B5EF4-FFF2-40B4-BE49-F238E27FC236}">
                <a16:creationId xmlns:a16="http://schemas.microsoft.com/office/drawing/2014/main" id="{D91A7DA5-266D-FD49-B0BA-B990020C305F}"/>
              </a:ext>
            </a:extLst>
          </p:cNvPr>
          <p:cNvPicPr>
            <a:picLocks noGrp="1" noChangeAspect="1"/>
          </p:cNvPicPr>
          <p:nvPr>
            <p:ph idx="1"/>
          </p:nvPr>
        </p:nvPicPr>
        <p:blipFill>
          <a:blip r:embed="rId3"/>
          <a:stretch>
            <a:fillRect/>
          </a:stretch>
        </p:blipFill>
        <p:spPr>
          <a:xfrm>
            <a:off x="3740166" y="1863801"/>
            <a:ext cx="4711667" cy="4440746"/>
          </a:xfrm>
          <a:prstGeom prst="rect">
            <a:avLst/>
          </a:prstGeom>
        </p:spPr>
      </p:pic>
      <p:pic>
        <p:nvPicPr>
          <p:cNvPr id="8" name="Content Placeholder 11" descr="A close up of a sign&#10;&#10;Description automatically generated">
            <a:extLst>
              <a:ext uri="{FF2B5EF4-FFF2-40B4-BE49-F238E27FC236}">
                <a16:creationId xmlns:a16="http://schemas.microsoft.com/office/drawing/2014/main" id="{D46EC96A-7984-264F-A188-581D0BB8A378}"/>
              </a:ext>
            </a:extLst>
          </p:cNvPr>
          <p:cNvPicPr>
            <a:picLocks noChangeAspect="1"/>
          </p:cNvPicPr>
          <p:nvPr/>
        </p:nvPicPr>
        <p:blipFill>
          <a:blip r:embed="rId4"/>
          <a:stretch>
            <a:fillRect/>
          </a:stretch>
        </p:blipFill>
        <p:spPr>
          <a:xfrm>
            <a:off x="10698163" y="464267"/>
            <a:ext cx="1054100" cy="1003300"/>
          </a:xfrm>
          <a:prstGeom prst="rect">
            <a:avLst/>
          </a:prstGeom>
        </p:spPr>
      </p:pic>
    </p:spTree>
    <p:extLst>
      <p:ext uri="{BB962C8B-B14F-4D97-AF65-F5344CB8AC3E}">
        <p14:creationId xmlns:p14="http://schemas.microsoft.com/office/powerpoint/2010/main" val="3290218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3F6CE-6D79-C043-ABFD-CA180EEC3553}"/>
              </a:ext>
            </a:extLst>
          </p:cNvPr>
          <p:cNvSpPr>
            <a:spLocks noGrp="1"/>
          </p:cNvSpPr>
          <p:nvPr>
            <p:ph type="title"/>
          </p:nvPr>
        </p:nvSpPr>
        <p:spPr/>
        <p:txBody>
          <a:bodyPr/>
          <a:lstStyle/>
          <a:p>
            <a:r>
              <a:rPr lang="en-US" b="1" dirty="0">
                <a:solidFill>
                  <a:schemeClr val="accent1">
                    <a:lumMod val="50000"/>
                  </a:schemeClr>
                </a:solidFill>
              </a:rPr>
              <a:t>Geographic Info </a:t>
            </a:r>
          </a:p>
        </p:txBody>
      </p:sp>
      <p:sp>
        <p:nvSpPr>
          <p:cNvPr id="3" name="Content Placeholder 2">
            <a:extLst>
              <a:ext uri="{FF2B5EF4-FFF2-40B4-BE49-F238E27FC236}">
                <a16:creationId xmlns:a16="http://schemas.microsoft.com/office/drawing/2014/main" id="{5D3F6941-2B15-4B4D-A3D4-6CF8676B6934}"/>
              </a:ext>
            </a:extLst>
          </p:cNvPr>
          <p:cNvSpPr>
            <a:spLocks noGrp="1"/>
          </p:cNvSpPr>
          <p:nvPr>
            <p:ph idx="1"/>
          </p:nvPr>
        </p:nvSpPr>
        <p:spPr/>
        <p:txBody>
          <a:bodyPr/>
          <a:lstStyle/>
          <a:p>
            <a:pPr>
              <a:buClr>
                <a:srgbClr val="C00000"/>
              </a:buClr>
              <a:buFont typeface="Wingdings" pitchFamily="2" charset="2"/>
              <a:buChar char="§"/>
            </a:pPr>
            <a:r>
              <a:rPr lang="en-CA" dirty="0"/>
              <a:t>Highly integrated nature of international financial markets, which leads the firm manages its business based on the profitability of enterprise. </a:t>
            </a:r>
          </a:p>
          <a:p>
            <a:pPr>
              <a:buClr>
                <a:srgbClr val="C00000"/>
              </a:buClr>
              <a:buFont typeface="Wingdings" pitchFamily="2" charset="2"/>
              <a:buChar char="§"/>
            </a:pPr>
            <a:endParaRPr lang="en-CA" b="0" dirty="0">
              <a:effectLst/>
            </a:endParaRPr>
          </a:p>
          <a:p>
            <a:pPr>
              <a:buClr>
                <a:srgbClr val="C00000"/>
              </a:buClr>
              <a:buFont typeface="Wingdings" pitchFamily="2" charset="2"/>
              <a:buChar char="§"/>
            </a:pPr>
            <a:r>
              <a:rPr lang="en-CA" dirty="0"/>
              <a:t>Allocating profitability to geographic regions is dependent on estimates and management judgement since large portions of firm’s activities require cross-border coordination to meet client’s needs.  </a:t>
            </a:r>
            <a:endParaRPr lang="en-CA" b="0" dirty="0">
              <a:effectLst/>
            </a:endParaRP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266670AC-6436-4949-B2A9-A91AD84CBBDA}"/>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744916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B3BBD-6591-134A-9C96-EC115F7D7EFD}"/>
              </a:ext>
            </a:extLst>
          </p:cNvPr>
          <p:cNvSpPr>
            <a:spLocks noGrp="1"/>
          </p:cNvSpPr>
          <p:nvPr>
            <p:ph type="title"/>
          </p:nvPr>
        </p:nvSpPr>
        <p:spPr/>
        <p:txBody>
          <a:bodyPr/>
          <a:lstStyle/>
          <a:p>
            <a:r>
              <a:rPr lang="en-US" b="1" dirty="0">
                <a:solidFill>
                  <a:schemeClr val="accent1">
                    <a:lumMod val="50000"/>
                  </a:schemeClr>
                </a:solidFill>
              </a:rPr>
              <a:t>[1] Investment Banking:</a:t>
            </a:r>
          </a:p>
        </p:txBody>
      </p:sp>
      <p:sp>
        <p:nvSpPr>
          <p:cNvPr id="3" name="Content Placeholder 2">
            <a:extLst>
              <a:ext uri="{FF2B5EF4-FFF2-40B4-BE49-F238E27FC236}">
                <a16:creationId xmlns:a16="http://schemas.microsoft.com/office/drawing/2014/main" id="{CBA9C5A5-F2EE-6242-9CC0-AD9916382DEA}"/>
              </a:ext>
            </a:extLst>
          </p:cNvPr>
          <p:cNvSpPr>
            <a:spLocks noGrp="1"/>
          </p:cNvSpPr>
          <p:nvPr>
            <p:ph idx="1"/>
          </p:nvPr>
        </p:nvSpPr>
        <p:spPr/>
        <p:txBody>
          <a:bodyPr/>
          <a:lstStyle/>
          <a:p>
            <a:pPr marL="0" indent="0">
              <a:buClr>
                <a:schemeClr val="accent1"/>
              </a:buClr>
              <a:buNone/>
            </a:pPr>
            <a:r>
              <a:rPr lang="en-CA" b="1" i="1" dirty="0"/>
              <a:t>Overview:</a:t>
            </a:r>
          </a:p>
          <a:p>
            <a:pPr>
              <a:buClr>
                <a:srgbClr val="C00000"/>
              </a:buClr>
              <a:buFont typeface="Wingdings" pitchFamily="2" charset="2"/>
              <a:buChar char="q"/>
            </a:pPr>
            <a:r>
              <a:rPr lang="en-CA" dirty="0"/>
              <a:t>Corporate and government clients are around the world</a:t>
            </a:r>
          </a:p>
          <a:p>
            <a:pPr>
              <a:buClr>
                <a:srgbClr val="C00000"/>
              </a:buClr>
              <a:buFont typeface="Wingdings" pitchFamily="2" charset="2"/>
              <a:buChar char="q"/>
            </a:pPr>
            <a:r>
              <a:rPr lang="en-CA" dirty="0"/>
              <a:t>Financial advisory services are provided</a:t>
            </a:r>
            <a:endParaRPr lang="en-CA" b="0" dirty="0">
              <a:effectLst/>
            </a:endParaRPr>
          </a:p>
          <a:p>
            <a:pPr>
              <a:buClr>
                <a:srgbClr val="C00000"/>
              </a:buClr>
              <a:buFont typeface="Wingdings" pitchFamily="2" charset="2"/>
              <a:buChar char="q"/>
            </a:pPr>
            <a:r>
              <a:rPr lang="en-CA" dirty="0"/>
              <a:t>Assist companies raise capital </a:t>
            </a:r>
            <a:endParaRPr lang="en-CA" b="0" dirty="0">
              <a:effectLst/>
            </a:endParaRPr>
          </a:p>
          <a:p>
            <a:pPr>
              <a:buClr>
                <a:srgbClr val="C00000"/>
              </a:buClr>
              <a:buFont typeface="Wingdings" pitchFamily="2" charset="2"/>
              <a:buChar char="q"/>
            </a:pPr>
            <a:r>
              <a:rPr lang="en-CA" dirty="0"/>
              <a:t>Develop and maintain long term relationships </a:t>
            </a:r>
            <a:endParaRPr lang="en-CA" b="0" dirty="0">
              <a:effectLst/>
            </a:endParaRPr>
          </a:p>
          <a:p>
            <a:pPr>
              <a:buClr>
                <a:srgbClr val="C00000"/>
              </a:buClr>
              <a:buFont typeface="Wingdings" pitchFamily="2" charset="2"/>
              <a:buChar char="q"/>
            </a:pPr>
            <a:r>
              <a:rPr lang="en-CA" dirty="0"/>
              <a:t>Goal: to deliver clients the entire resources of the firm</a:t>
            </a:r>
            <a:endParaRPr lang="en-CA" b="0" dirty="0">
              <a:effectLst/>
            </a:endParaRPr>
          </a:p>
          <a:p>
            <a:pPr marL="0" indent="0">
              <a:buNone/>
            </a:pPr>
            <a:br>
              <a:rPr lang="en-CA" dirty="0"/>
            </a:b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67EED3DB-1865-2846-B174-E325D226123E}"/>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97940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A2EBE-9D79-FC40-9E9A-434CC0855296}"/>
              </a:ext>
            </a:extLst>
          </p:cNvPr>
          <p:cNvSpPr>
            <a:spLocks noGrp="1"/>
          </p:cNvSpPr>
          <p:nvPr>
            <p:ph type="title"/>
          </p:nvPr>
        </p:nvSpPr>
        <p:spPr/>
        <p:txBody>
          <a:bodyPr/>
          <a:lstStyle/>
          <a:p>
            <a:r>
              <a:rPr lang="en-US" b="1" dirty="0">
                <a:solidFill>
                  <a:schemeClr val="accent1">
                    <a:lumMod val="50000"/>
                  </a:schemeClr>
                </a:solidFill>
              </a:rPr>
              <a:t>Investment Banking: Cont’d</a:t>
            </a:r>
          </a:p>
        </p:txBody>
      </p:sp>
      <p:sp>
        <p:nvSpPr>
          <p:cNvPr id="3" name="Content Placeholder 2">
            <a:extLst>
              <a:ext uri="{FF2B5EF4-FFF2-40B4-BE49-F238E27FC236}">
                <a16:creationId xmlns:a16="http://schemas.microsoft.com/office/drawing/2014/main" id="{E3F58A66-7CD7-7347-B53E-15360BADA80B}"/>
              </a:ext>
            </a:extLst>
          </p:cNvPr>
          <p:cNvSpPr>
            <a:spLocks noGrp="1"/>
          </p:cNvSpPr>
          <p:nvPr>
            <p:ph idx="1"/>
          </p:nvPr>
        </p:nvSpPr>
        <p:spPr/>
        <p:txBody>
          <a:bodyPr/>
          <a:lstStyle/>
          <a:p>
            <a:pPr marL="0" indent="0">
              <a:buClr>
                <a:schemeClr val="accent1"/>
              </a:buClr>
              <a:buNone/>
            </a:pPr>
            <a:r>
              <a:rPr lang="en-CA" b="1" dirty="0"/>
              <a:t>Underwriting (Equity and Debt): </a:t>
            </a:r>
          </a:p>
          <a:p>
            <a:pPr>
              <a:buClr>
                <a:srgbClr val="C00000"/>
              </a:buClr>
              <a:buFont typeface="Wingdings" pitchFamily="2" charset="2"/>
              <a:buChar char="§"/>
            </a:pPr>
            <a:r>
              <a:rPr lang="en-CA" dirty="0"/>
              <a:t>Assisting companies raise capital to fund businesses</a:t>
            </a:r>
          </a:p>
          <a:p>
            <a:pPr>
              <a:buClr>
                <a:srgbClr val="C00000"/>
              </a:buClr>
              <a:buFont typeface="Wingdings" pitchFamily="2" charset="2"/>
              <a:buChar char="§"/>
            </a:pPr>
            <a:r>
              <a:rPr lang="en-CA" dirty="0"/>
              <a:t>Match capital for client’s need</a:t>
            </a:r>
          </a:p>
          <a:p>
            <a:pPr>
              <a:buClr>
                <a:srgbClr val="C00000"/>
              </a:buClr>
              <a:buFont typeface="Wingdings" pitchFamily="2" charset="2"/>
              <a:buChar char="§"/>
            </a:pPr>
            <a:r>
              <a:rPr lang="en-CA" dirty="0"/>
              <a:t>Public offerings and private placements </a:t>
            </a:r>
          </a:p>
          <a:p>
            <a:pPr>
              <a:buClr>
                <a:srgbClr val="C00000"/>
              </a:buClr>
              <a:buFont typeface="Wingdings" pitchFamily="2" charset="2"/>
              <a:buChar char="§"/>
            </a:pPr>
            <a:r>
              <a:rPr lang="en-CA" dirty="0"/>
              <a:t>Revenues from derivate transactions </a:t>
            </a:r>
          </a:p>
          <a:p>
            <a:endParaRPr lang="en-US" dirty="0"/>
          </a:p>
        </p:txBody>
      </p:sp>
      <p:pic>
        <p:nvPicPr>
          <p:cNvPr id="4" name="Content Placeholder 11" descr="A close up of a sign&#10;&#10;Description automatically generated">
            <a:extLst>
              <a:ext uri="{FF2B5EF4-FFF2-40B4-BE49-F238E27FC236}">
                <a16:creationId xmlns:a16="http://schemas.microsoft.com/office/drawing/2014/main" id="{0162B388-560A-A842-AF4D-79D0D2A68D6F}"/>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567241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53BA4-462E-9C4B-9440-4D8D557B0D6A}"/>
              </a:ext>
            </a:extLst>
          </p:cNvPr>
          <p:cNvSpPr>
            <a:spLocks noGrp="1"/>
          </p:cNvSpPr>
          <p:nvPr>
            <p:ph type="title"/>
          </p:nvPr>
        </p:nvSpPr>
        <p:spPr/>
        <p:txBody>
          <a:bodyPr/>
          <a:lstStyle/>
          <a:p>
            <a:r>
              <a:rPr lang="en-US" b="1" dirty="0">
                <a:solidFill>
                  <a:schemeClr val="accent1">
                    <a:lumMod val="50000"/>
                  </a:schemeClr>
                </a:solidFill>
              </a:rPr>
              <a:t>Investment Banking: Cont’d</a:t>
            </a:r>
          </a:p>
        </p:txBody>
      </p:sp>
      <p:sp>
        <p:nvSpPr>
          <p:cNvPr id="3" name="Content Placeholder 2">
            <a:extLst>
              <a:ext uri="{FF2B5EF4-FFF2-40B4-BE49-F238E27FC236}">
                <a16:creationId xmlns:a16="http://schemas.microsoft.com/office/drawing/2014/main" id="{5EF6FA52-3D82-A645-8504-6C8FFA2ACFEC}"/>
              </a:ext>
            </a:extLst>
          </p:cNvPr>
          <p:cNvSpPr>
            <a:spLocks noGrp="1"/>
          </p:cNvSpPr>
          <p:nvPr>
            <p:ph idx="1"/>
          </p:nvPr>
        </p:nvSpPr>
        <p:spPr/>
        <p:txBody>
          <a:bodyPr/>
          <a:lstStyle/>
          <a:p>
            <a:pPr marL="0" indent="0">
              <a:buClr>
                <a:schemeClr val="accent1"/>
              </a:buClr>
              <a:buNone/>
            </a:pPr>
            <a:r>
              <a:rPr lang="en-CA" b="1" dirty="0"/>
              <a:t>Financial Advisory: </a:t>
            </a:r>
          </a:p>
          <a:p>
            <a:pPr>
              <a:buClr>
                <a:srgbClr val="C00000"/>
              </a:buClr>
              <a:buFont typeface="Wingdings" pitchFamily="2" charset="2"/>
              <a:buChar char="§"/>
            </a:pPr>
            <a:r>
              <a:rPr lang="en-CA" dirty="0"/>
              <a:t>Bridge loan facilities</a:t>
            </a:r>
            <a:endParaRPr lang="en-CA" b="0" dirty="0">
              <a:effectLst/>
            </a:endParaRPr>
          </a:p>
          <a:p>
            <a:pPr>
              <a:buClr>
                <a:srgbClr val="C00000"/>
              </a:buClr>
              <a:buFont typeface="Wingdings" pitchFamily="2" charset="2"/>
              <a:buChar char="§"/>
            </a:pPr>
            <a:r>
              <a:rPr lang="en-CA" dirty="0"/>
              <a:t>Strategic advisory assignments </a:t>
            </a:r>
            <a:endParaRPr lang="en-CA" b="0" dirty="0">
              <a:effectLst/>
            </a:endParaRPr>
          </a:p>
          <a:p>
            <a:pPr>
              <a:buClr>
                <a:srgbClr val="C00000"/>
              </a:buClr>
              <a:buFont typeface="Wingdings" pitchFamily="2" charset="2"/>
              <a:buChar char="§"/>
            </a:pPr>
            <a:r>
              <a:rPr lang="en-CA" dirty="0"/>
              <a:t>Revenue from derivative transactions</a:t>
            </a:r>
            <a:endParaRPr lang="en-CA" b="0" dirty="0">
              <a:effectLst/>
            </a:endParaRPr>
          </a:p>
          <a:p>
            <a:pPr>
              <a:buClr>
                <a:srgbClr val="C00000"/>
              </a:buClr>
              <a:buFont typeface="Wingdings" pitchFamily="2" charset="2"/>
              <a:buChar char="§"/>
            </a:pPr>
            <a:r>
              <a:rPr lang="en-CA" dirty="0"/>
              <a:t>Provide lending commitments and bank loan</a:t>
            </a:r>
            <a:endParaRPr lang="en-CA" b="0" dirty="0">
              <a:effectLst/>
            </a:endParaRPr>
          </a:p>
          <a:p>
            <a:pPr>
              <a:buClr>
                <a:srgbClr val="C00000"/>
              </a:buClr>
              <a:buFont typeface="Wingdings" pitchFamily="2" charset="2"/>
              <a:buChar char="§"/>
            </a:pPr>
            <a:r>
              <a:rPr lang="en-CA" dirty="0"/>
              <a:t>Help clients with managing their asset and liability exposure and capital</a:t>
            </a:r>
            <a:endParaRPr lang="en-CA" b="0" dirty="0">
              <a:effectLst/>
            </a:endParaRPr>
          </a:p>
          <a:p>
            <a:pPr marL="0" indent="0">
              <a:buNone/>
            </a:pPr>
            <a:br>
              <a:rPr lang="en-CA" b="0" dirty="0">
                <a:effectLst/>
              </a:rPr>
            </a:b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CBB1065D-3A68-F847-AA73-D2CE32854428}"/>
              </a:ext>
            </a:extLst>
          </p:cNvPr>
          <p:cNvPicPr>
            <a:picLocks noChangeAspect="1"/>
          </p:cNvPicPr>
          <p:nvPr/>
        </p:nvPicPr>
        <p:blipFill>
          <a:blip r:embed="rId2"/>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236278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3CB3F-D3DF-EF48-8296-E0B1D848E6D8}"/>
              </a:ext>
            </a:extLst>
          </p:cNvPr>
          <p:cNvSpPr>
            <a:spLocks noGrp="1"/>
          </p:cNvSpPr>
          <p:nvPr>
            <p:ph type="title"/>
          </p:nvPr>
        </p:nvSpPr>
        <p:spPr/>
        <p:txBody>
          <a:bodyPr/>
          <a:lstStyle/>
          <a:p>
            <a:r>
              <a:rPr lang="en-US" b="1" dirty="0">
                <a:solidFill>
                  <a:schemeClr val="accent1">
                    <a:lumMod val="50000"/>
                  </a:schemeClr>
                </a:solidFill>
              </a:rPr>
              <a:t>[2] Institutional Client:</a:t>
            </a:r>
          </a:p>
        </p:txBody>
      </p:sp>
      <p:sp>
        <p:nvSpPr>
          <p:cNvPr id="3" name="Content Placeholder 2">
            <a:extLst>
              <a:ext uri="{FF2B5EF4-FFF2-40B4-BE49-F238E27FC236}">
                <a16:creationId xmlns:a16="http://schemas.microsoft.com/office/drawing/2014/main" id="{A54D31DD-F11F-E649-9F43-606611E86668}"/>
              </a:ext>
            </a:extLst>
          </p:cNvPr>
          <p:cNvSpPr>
            <a:spLocks noGrp="1"/>
          </p:cNvSpPr>
          <p:nvPr>
            <p:ph idx="1"/>
          </p:nvPr>
        </p:nvSpPr>
        <p:spPr/>
        <p:txBody>
          <a:bodyPr/>
          <a:lstStyle/>
          <a:p>
            <a:pPr marL="0" indent="0">
              <a:buNone/>
            </a:pPr>
            <a:r>
              <a:rPr lang="en-US" b="1" dirty="0"/>
              <a:t>Risk Management:</a:t>
            </a:r>
          </a:p>
          <a:p>
            <a:pPr>
              <a:buClr>
                <a:srgbClr val="C00000"/>
              </a:buClr>
              <a:buFont typeface="Wingdings" pitchFamily="2" charset="2"/>
              <a:buChar char="§"/>
            </a:pPr>
            <a:r>
              <a:rPr lang="en-CA" dirty="0"/>
              <a:t>Assist clients with purchasing &amp; selling financial products, raise funding, risk management</a:t>
            </a:r>
          </a:p>
          <a:p>
            <a:pPr>
              <a:buClr>
                <a:srgbClr val="C00000"/>
              </a:buClr>
              <a:buFont typeface="Wingdings" pitchFamily="2" charset="2"/>
              <a:buChar char="§"/>
            </a:pPr>
            <a:endParaRPr lang="en-CA" b="0" dirty="0">
              <a:effectLst/>
            </a:endParaRPr>
          </a:p>
          <a:p>
            <a:pPr>
              <a:buClr>
                <a:srgbClr val="C00000"/>
              </a:buClr>
              <a:buFont typeface="Wingdings" pitchFamily="2" charset="2"/>
              <a:buChar char="§"/>
            </a:pPr>
            <a:r>
              <a:rPr lang="en-CA" dirty="0"/>
              <a:t>Offers market expertise by acting as a market maker</a:t>
            </a:r>
          </a:p>
          <a:p>
            <a:pPr>
              <a:buClr>
                <a:srgbClr val="C00000"/>
              </a:buClr>
              <a:buFont typeface="Wingdings" pitchFamily="2" charset="2"/>
              <a:buChar char="§"/>
            </a:pPr>
            <a:endParaRPr lang="en-CA" b="0" dirty="0">
              <a:effectLst/>
            </a:endParaRPr>
          </a:p>
          <a:p>
            <a:pPr>
              <a:buClr>
                <a:srgbClr val="C00000"/>
              </a:buClr>
              <a:buFont typeface="Wingdings" pitchFamily="2" charset="2"/>
              <a:buChar char="§"/>
            </a:pPr>
            <a:r>
              <a:rPr lang="en-CA" dirty="0"/>
              <a:t>Facilitates client transactions in fixed income, equity, currency, and commodities </a:t>
            </a: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D050C1C4-B5E4-D545-B94C-DB2C5CDCD0B5}"/>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423549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6A5D9-611E-E245-8D19-82078C677952}"/>
              </a:ext>
            </a:extLst>
          </p:cNvPr>
          <p:cNvSpPr>
            <a:spLocks noGrp="1"/>
          </p:cNvSpPr>
          <p:nvPr>
            <p:ph type="title"/>
          </p:nvPr>
        </p:nvSpPr>
        <p:spPr/>
        <p:txBody>
          <a:bodyPr/>
          <a:lstStyle/>
          <a:p>
            <a:r>
              <a:rPr lang="en-US" b="1" dirty="0">
                <a:solidFill>
                  <a:schemeClr val="accent1">
                    <a:lumMod val="50000"/>
                  </a:schemeClr>
                </a:solidFill>
              </a:rPr>
              <a:t>Agenda</a:t>
            </a:r>
          </a:p>
        </p:txBody>
      </p:sp>
      <p:sp>
        <p:nvSpPr>
          <p:cNvPr id="8" name="TextBox 7">
            <a:extLst>
              <a:ext uri="{FF2B5EF4-FFF2-40B4-BE49-F238E27FC236}">
                <a16:creationId xmlns:a16="http://schemas.microsoft.com/office/drawing/2014/main" id="{9EAE7134-28EC-4745-BC9B-9F9B75E00FE7}"/>
              </a:ext>
            </a:extLst>
          </p:cNvPr>
          <p:cNvSpPr txBox="1"/>
          <p:nvPr/>
        </p:nvSpPr>
        <p:spPr>
          <a:xfrm>
            <a:off x="1227667" y="1793435"/>
            <a:ext cx="10306755" cy="3108543"/>
          </a:xfrm>
          <a:prstGeom prst="rect">
            <a:avLst/>
          </a:prstGeom>
          <a:noFill/>
        </p:spPr>
        <p:txBody>
          <a:bodyPr wrap="square" rtlCol="0">
            <a:spAutoFit/>
          </a:bodyPr>
          <a:lstStyle/>
          <a:p>
            <a:pPr marL="457200" indent="-457200">
              <a:buClr>
                <a:srgbClr val="C00000"/>
              </a:buClr>
              <a:buFont typeface="Wingdings" pitchFamily="2" charset="2"/>
              <a:buChar char="q"/>
            </a:pPr>
            <a:r>
              <a:rPr lang="en-US" sz="2800" dirty="0"/>
              <a:t>Overview of Goldman Sachs</a:t>
            </a:r>
          </a:p>
          <a:p>
            <a:pPr marL="457200" indent="-457200">
              <a:buClr>
                <a:srgbClr val="C00000"/>
              </a:buClr>
              <a:buFont typeface="Wingdings" pitchFamily="2" charset="2"/>
              <a:buChar char="q"/>
            </a:pPr>
            <a:r>
              <a:rPr lang="en-US" sz="2800" dirty="0"/>
              <a:t>Financial Statement Analysis</a:t>
            </a:r>
          </a:p>
          <a:p>
            <a:pPr marL="457200" indent="-457200">
              <a:buClr>
                <a:srgbClr val="C00000"/>
              </a:buClr>
              <a:buFont typeface="Wingdings" pitchFamily="2" charset="2"/>
              <a:buChar char="q"/>
            </a:pPr>
            <a:r>
              <a:rPr lang="en-US" sz="2800" dirty="0"/>
              <a:t>Regulations  </a:t>
            </a:r>
          </a:p>
          <a:p>
            <a:pPr marL="457200" indent="-457200">
              <a:buClr>
                <a:srgbClr val="C00000"/>
              </a:buClr>
              <a:buFont typeface="Wingdings" pitchFamily="2" charset="2"/>
              <a:buChar char="q"/>
            </a:pPr>
            <a:r>
              <a:rPr lang="en-US" sz="2800" dirty="0"/>
              <a:t>Risk Management Structure</a:t>
            </a:r>
          </a:p>
          <a:p>
            <a:pPr marL="457200" indent="-457200">
              <a:buClr>
                <a:srgbClr val="C00000"/>
              </a:buClr>
              <a:buFont typeface="Wingdings" pitchFamily="2" charset="2"/>
              <a:buChar char="q"/>
            </a:pPr>
            <a:r>
              <a:rPr lang="en-US" sz="2800" dirty="0"/>
              <a:t>Major Risks of GS</a:t>
            </a:r>
          </a:p>
          <a:p>
            <a:pPr marL="457200" indent="-457200">
              <a:buClr>
                <a:srgbClr val="C00000"/>
              </a:buClr>
              <a:buFont typeface="Wingdings" pitchFamily="2" charset="2"/>
              <a:buChar char="q"/>
            </a:pPr>
            <a:r>
              <a:rPr lang="en-US" sz="2800" dirty="0"/>
              <a:t>Risk Management Strategies</a:t>
            </a:r>
          </a:p>
          <a:p>
            <a:pPr marL="285750" indent="-285750">
              <a:buFont typeface="Wingdings" pitchFamily="2" charset="2"/>
              <a:buChar char="§"/>
            </a:pPr>
            <a:endParaRPr lang="en-US" sz="2800" dirty="0"/>
          </a:p>
        </p:txBody>
      </p:sp>
      <p:pic>
        <p:nvPicPr>
          <p:cNvPr id="12" name="Content Placeholder 11" descr="A close up of a sign&#10;&#10;Description automatically generated">
            <a:extLst>
              <a:ext uri="{FF2B5EF4-FFF2-40B4-BE49-F238E27FC236}">
                <a16:creationId xmlns:a16="http://schemas.microsoft.com/office/drawing/2014/main" id="{98D60800-3491-0F4E-B50F-330C4028E528}"/>
              </a:ext>
            </a:extLst>
          </p:cNvPr>
          <p:cNvPicPr>
            <a:picLocks noGrp="1" noChangeAspect="1"/>
          </p:cNvPicPr>
          <p:nvPr>
            <p:ph idx="1"/>
          </p:nvPr>
        </p:nvPicPr>
        <p:blipFill>
          <a:blip r:embed="rId3"/>
          <a:stretch>
            <a:fillRect/>
          </a:stretch>
        </p:blipFill>
        <p:spPr>
          <a:xfrm>
            <a:off x="10698163" y="365125"/>
            <a:ext cx="1054100" cy="1003300"/>
          </a:xfrm>
        </p:spPr>
      </p:pic>
    </p:spTree>
    <p:extLst>
      <p:ext uri="{BB962C8B-B14F-4D97-AF65-F5344CB8AC3E}">
        <p14:creationId xmlns:p14="http://schemas.microsoft.com/office/powerpoint/2010/main" val="1507580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590EE-1DBD-E144-9BD2-D6DFD43DDF3D}"/>
              </a:ext>
            </a:extLst>
          </p:cNvPr>
          <p:cNvSpPr>
            <a:spLocks noGrp="1"/>
          </p:cNvSpPr>
          <p:nvPr>
            <p:ph type="title"/>
          </p:nvPr>
        </p:nvSpPr>
        <p:spPr/>
        <p:txBody>
          <a:bodyPr/>
          <a:lstStyle/>
          <a:p>
            <a:r>
              <a:rPr lang="en-US" b="1" dirty="0">
                <a:solidFill>
                  <a:schemeClr val="accent1">
                    <a:lumMod val="50000"/>
                  </a:schemeClr>
                </a:solidFill>
              </a:rPr>
              <a:t>[2] Institutional Client: Cont’d</a:t>
            </a:r>
          </a:p>
        </p:txBody>
      </p:sp>
      <p:sp>
        <p:nvSpPr>
          <p:cNvPr id="3" name="Content Placeholder 2">
            <a:extLst>
              <a:ext uri="{FF2B5EF4-FFF2-40B4-BE49-F238E27FC236}">
                <a16:creationId xmlns:a16="http://schemas.microsoft.com/office/drawing/2014/main" id="{008EB6CE-B5A7-8244-BEB1-EB737836F32A}"/>
              </a:ext>
            </a:extLst>
          </p:cNvPr>
          <p:cNvSpPr>
            <a:spLocks noGrp="1"/>
          </p:cNvSpPr>
          <p:nvPr>
            <p:ph idx="1"/>
          </p:nvPr>
        </p:nvSpPr>
        <p:spPr>
          <a:xfrm>
            <a:off x="838200" y="1825625"/>
            <a:ext cx="10515600" cy="4351338"/>
          </a:xfrm>
        </p:spPr>
        <p:txBody>
          <a:bodyPr>
            <a:normAutofit lnSpcReduction="10000"/>
          </a:bodyPr>
          <a:lstStyle/>
          <a:p>
            <a:pPr marL="0" indent="0">
              <a:buNone/>
            </a:pPr>
            <a:r>
              <a:rPr lang="en-CA" b="1" dirty="0"/>
              <a:t>Revenues:</a:t>
            </a:r>
          </a:p>
          <a:p>
            <a:pPr>
              <a:buClr>
                <a:srgbClr val="C00000"/>
              </a:buClr>
              <a:buFont typeface="Wingdings" pitchFamily="2" charset="2"/>
              <a:buChar char="§"/>
            </a:pPr>
            <a:r>
              <a:rPr lang="en-CA" dirty="0"/>
              <a:t>Large, highly liquid market: high volume of transactions for modest spread and fees</a:t>
            </a:r>
            <a:endParaRPr lang="en-CA" b="0" dirty="0">
              <a:effectLst/>
            </a:endParaRPr>
          </a:p>
          <a:p>
            <a:pPr>
              <a:buClr>
                <a:srgbClr val="C00000"/>
              </a:buClr>
              <a:buFont typeface="Wingdings" pitchFamily="2" charset="2"/>
              <a:buChar char="§"/>
            </a:pPr>
            <a:r>
              <a:rPr lang="en-CA" dirty="0"/>
              <a:t>Less liquid market: transactions for spread and fees are larger.</a:t>
            </a:r>
            <a:endParaRPr lang="en-CA" b="0" dirty="0">
              <a:effectLst/>
            </a:endParaRPr>
          </a:p>
          <a:p>
            <a:pPr>
              <a:buClr>
                <a:srgbClr val="C00000"/>
              </a:buClr>
              <a:buFont typeface="Wingdings" pitchFamily="2" charset="2"/>
              <a:buChar char="§"/>
            </a:pPr>
            <a:r>
              <a:rPr lang="en-CA" dirty="0"/>
              <a:t>Highly custom market: address client’s exposure to risk </a:t>
            </a:r>
            <a:endParaRPr lang="en-CA" b="0" dirty="0">
              <a:effectLst/>
            </a:endParaRPr>
          </a:p>
          <a:p>
            <a:pPr>
              <a:buClr>
                <a:srgbClr val="C00000"/>
              </a:buClr>
              <a:buFont typeface="Wingdings" pitchFamily="2" charset="2"/>
              <a:buChar char="§"/>
            </a:pPr>
            <a:r>
              <a:rPr lang="en-CA" dirty="0"/>
              <a:t>Financing for clients</a:t>
            </a:r>
          </a:p>
          <a:p>
            <a:pPr marL="0" indent="0">
              <a:buNone/>
            </a:pPr>
            <a:r>
              <a:rPr lang="en-CA" b="1" dirty="0"/>
              <a:t>Assets Debt (Activities):</a:t>
            </a:r>
          </a:p>
          <a:p>
            <a:pPr>
              <a:buClr>
                <a:srgbClr val="C00000"/>
              </a:buClr>
              <a:buFont typeface="Wingdings" pitchFamily="2" charset="2"/>
              <a:buChar char="§"/>
            </a:pPr>
            <a:r>
              <a:rPr lang="en-CA" dirty="0"/>
              <a:t>Cash instruments: trading the underlying instrument</a:t>
            </a:r>
            <a:endParaRPr lang="en-CA" b="0" dirty="0">
              <a:effectLst/>
            </a:endParaRPr>
          </a:p>
          <a:p>
            <a:pPr>
              <a:buClr>
                <a:srgbClr val="C00000"/>
              </a:buClr>
              <a:buFont typeface="Wingdings" pitchFamily="2" charset="2"/>
              <a:buChar char="§"/>
            </a:pPr>
            <a:r>
              <a:rPr lang="en-CA" dirty="0"/>
              <a:t>Derivative: including features and options trading  </a:t>
            </a:r>
          </a:p>
          <a:p>
            <a:pPr marL="0" indent="0">
              <a:buNone/>
            </a:pPr>
            <a:endParaRPr lang="en-CA" dirty="0"/>
          </a:p>
          <a:p>
            <a:endParaRPr lang="en-US" dirty="0"/>
          </a:p>
        </p:txBody>
      </p:sp>
      <p:pic>
        <p:nvPicPr>
          <p:cNvPr id="4" name="Content Placeholder 11" descr="A close up of a sign&#10;&#10;Description automatically generated">
            <a:extLst>
              <a:ext uri="{FF2B5EF4-FFF2-40B4-BE49-F238E27FC236}">
                <a16:creationId xmlns:a16="http://schemas.microsoft.com/office/drawing/2014/main" id="{8AC80CEE-B278-9B48-B06A-A54D00828090}"/>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031111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1561A-E828-E542-AAD8-66C2423807AB}"/>
              </a:ext>
            </a:extLst>
          </p:cNvPr>
          <p:cNvSpPr>
            <a:spLocks noGrp="1"/>
          </p:cNvSpPr>
          <p:nvPr>
            <p:ph type="title"/>
          </p:nvPr>
        </p:nvSpPr>
        <p:spPr/>
        <p:txBody>
          <a:bodyPr/>
          <a:lstStyle/>
          <a:p>
            <a:r>
              <a:rPr lang="en-US" b="1" dirty="0">
                <a:solidFill>
                  <a:schemeClr val="accent1">
                    <a:lumMod val="50000"/>
                  </a:schemeClr>
                </a:solidFill>
              </a:rPr>
              <a:t>[2] Institutional Client: Cont’d</a:t>
            </a:r>
          </a:p>
        </p:txBody>
      </p:sp>
      <p:sp>
        <p:nvSpPr>
          <p:cNvPr id="3" name="Content Placeholder 2">
            <a:extLst>
              <a:ext uri="{FF2B5EF4-FFF2-40B4-BE49-F238E27FC236}">
                <a16:creationId xmlns:a16="http://schemas.microsoft.com/office/drawing/2014/main" id="{29BAEEAA-5FF5-4841-BB1C-0B38AAE19FF3}"/>
              </a:ext>
            </a:extLst>
          </p:cNvPr>
          <p:cNvSpPr>
            <a:spLocks noGrp="1"/>
          </p:cNvSpPr>
          <p:nvPr>
            <p:ph idx="1"/>
          </p:nvPr>
        </p:nvSpPr>
        <p:spPr/>
        <p:txBody>
          <a:bodyPr/>
          <a:lstStyle/>
          <a:p>
            <a:pPr marL="0" indent="0">
              <a:buNone/>
            </a:pPr>
            <a:r>
              <a:rPr lang="en-US" b="1" dirty="0"/>
              <a:t>Fixed Income/Currency/Commodities:</a:t>
            </a:r>
          </a:p>
          <a:p>
            <a:pPr>
              <a:buClr>
                <a:srgbClr val="C00000"/>
              </a:buClr>
              <a:buFont typeface="Wingdings" pitchFamily="2" charset="2"/>
              <a:buChar char="§"/>
            </a:pPr>
            <a:r>
              <a:rPr lang="en-CA" b="1" dirty="0"/>
              <a:t>Interest rate products: </a:t>
            </a:r>
            <a:r>
              <a:rPr lang="en-CA" dirty="0"/>
              <a:t>government bonds, money market instruments, IRS, options</a:t>
            </a:r>
            <a:endParaRPr lang="en-CA" b="0" dirty="0">
              <a:effectLst/>
            </a:endParaRPr>
          </a:p>
          <a:p>
            <a:pPr>
              <a:buClr>
                <a:srgbClr val="C00000"/>
              </a:buClr>
              <a:buFont typeface="Wingdings" pitchFamily="2" charset="2"/>
              <a:buChar char="§"/>
            </a:pPr>
            <a:r>
              <a:rPr lang="en-CA" b="1" dirty="0"/>
              <a:t>Credit products: </a:t>
            </a:r>
            <a:r>
              <a:rPr lang="en-CA" dirty="0"/>
              <a:t>investment-grade corporate securities, credit derivatives, bank and bridge loans</a:t>
            </a:r>
            <a:endParaRPr lang="en-CA" b="0" dirty="0">
              <a:effectLst/>
            </a:endParaRPr>
          </a:p>
          <a:p>
            <a:pPr>
              <a:buClr>
                <a:srgbClr val="C00000"/>
              </a:buClr>
              <a:buFont typeface="Wingdings" pitchFamily="2" charset="2"/>
              <a:buChar char="§"/>
            </a:pPr>
            <a:r>
              <a:rPr lang="en-CA" b="1" dirty="0"/>
              <a:t>Mortgages: </a:t>
            </a:r>
            <a:r>
              <a:rPr lang="en-CA" dirty="0"/>
              <a:t>commercial mortgage-related securities, loans and derivatives</a:t>
            </a:r>
            <a:endParaRPr lang="en-CA" b="0" dirty="0">
              <a:effectLst/>
            </a:endParaRPr>
          </a:p>
          <a:p>
            <a:pPr>
              <a:buClr>
                <a:srgbClr val="C00000"/>
              </a:buClr>
              <a:buFont typeface="Wingdings" pitchFamily="2" charset="2"/>
              <a:buChar char="§"/>
            </a:pPr>
            <a:r>
              <a:rPr lang="en-CA" b="1" dirty="0"/>
              <a:t>Currencies: </a:t>
            </a:r>
            <a:r>
              <a:rPr lang="en-CA" dirty="0"/>
              <a:t>including growth-market currencies</a:t>
            </a:r>
            <a:endParaRPr lang="en-CA" b="0" dirty="0">
              <a:effectLst/>
            </a:endParaRPr>
          </a:p>
          <a:p>
            <a:pPr>
              <a:buClr>
                <a:srgbClr val="C00000"/>
              </a:buClr>
              <a:buFont typeface="Wingdings" pitchFamily="2" charset="2"/>
              <a:buChar char="§"/>
            </a:pPr>
            <a:r>
              <a:rPr lang="en-CA" b="1" dirty="0"/>
              <a:t>Commodities:</a:t>
            </a:r>
            <a:r>
              <a:rPr lang="en-CA" dirty="0"/>
              <a:t> oil and natural gas, base, precious and other metals</a:t>
            </a: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DCB29F04-5CA5-254E-9724-8EAC76FF98B2}"/>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797862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20C1-D392-0A4E-ADA5-FF9FC76CF079}"/>
              </a:ext>
            </a:extLst>
          </p:cNvPr>
          <p:cNvSpPr>
            <a:spLocks noGrp="1"/>
          </p:cNvSpPr>
          <p:nvPr>
            <p:ph type="title"/>
          </p:nvPr>
        </p:nvSpPr>
        <p:spPr/>
        <p:txBody>
          <a:bodyPr/>
          <a:lstStyle/>
          <a:p>
            <a:r>
              <a:rPr lang="en-US" b="1" dirty="0">
                <a:solidFill>
                  <a:schemeClr val="accent1">
                    <a:lumMod val="50000"/>
                  </a:schemeClr>
                </a:solidFill>
              </a:rPr>
              <a:t>[3] Investing and Lending:</a:t>
            </a:r>
          </a:p>
        </p:txBody>
      </p:sp>
      <p:sp>
        <p:nvSpPr>
          <p:cNvPr id="3" name="Content Placeholder 2">
            <a:extLst>
              <a:ext uri="{FF2B5EF4-FFF2-40B4-BE49-F238E27FC236}">
                <a16:creationId xmlns:a16="http://schemas.microsoft.com/office/drawing/2014/main" id="{0B0EEA90-1C6C-3E44-9AF5-47EBA6C3B444}"/>
              </a:ext>
            </a:extLst>
          </p:cNvPr>
          <p:cNvSpPr>
            <a:spLocks noGrp="1"/>
          </p:cNvSpPr>
          <p:nvPr>
            <p:ph idx="1"/>
          </p:nvPr>
        </p:nvSpPr>
        <p:spPr/>
        <p:txBody>
          <a:bodyPr/>
          <a:lstStyle/>
          <a:p>
            <a:pPr>
              <a:buClr>
                <a:srgbClr val="C00000"/>
              </a:buClr>
              <a:buFont typeface="Wingdings" pitchFamily="2" charset="2"/>
              <a:buChar char="§"/>
            </a:pPr>
            <a:r>
              <a:rPr lang="en-CA" dirty="0"/>
              <a:t>Long-term activities</a:t>
            </a:r>
            <a:endParaRPr lang="en-CA" b="0" dirty="0">
              <a:effectLst/>
            </a:endParaRPr>
          </a:p>
          <a:p>
            <a:pPr>
              <a:buClr>
                <a:srgbClr val="C00000"/>
              </a:buClr>
              <a:buFont typeface="Wingdings" pitchFamily="2" charset="2"/>
              <a:buChar char="§"/>
            </a:pPr>
            <a:r>
              <a:rPr lang="en-CA" dirty="0"/>
              <a:t>Investing directly in publicly and privately traded securities and loans</a:t>
            </a:r>
            <a:endParaRPr lang="en-CA" b="0" dirty="0">
              <a:effectLst/>
            </a:endParaRPr>
          </a:p>
          <a:p>
            <a:pPr>
              <a:buClr>
                <a:srgbClr val="C00000"/>
              </a:buClr>
              <a:buFont typeface="Wingdings" pitchFamily="2" charset="2"/>
              <a:buChar char="§"/>
            </a:pPr>
            <a:r>
              <a:rPr lang="en-CA" dirty="0"/>
              <a:t>Managing diversified global portfolio of investments in equity securities and debt</a:t>
            </a:r>
            <a:endParaRPr lang="en-CA" b="0" dirty="0">
              <a:effectLst/>
            </a:endParaRPr>
          </a:p>
          <a:p>
            <a:pPr>
              <a:buClr>
                <a:srgbClr val="C00000"/>
              </a:buClr>
              <a:buFont typeface="Wingdings" pitchFamily="2" charset="2"/>
              <a:buChar char="§"/>
            </a:pPr>
            <a:r>
              <a:rPr lang="en-CA" dirty="0"/>
              <a:t>Provide financing to clients through bank loans, personal loans and mortgages</a:t>
            </a:r>
            <a:endParaRPr lang="en-CA" b="0" dirty="0">
              <a:effectLst/>
            </a:endParaRPr>
          </a:p>
          <a:p>
            <a:pPr>
              <a:buClr>
                <a:srgbClr val="C00000"/>
              </a:buClr>
              <a:buFont typeface="Wingdings" pitchFamily="2" charset="2"/>
              <a:buChar char="§"/>
            </a:pPr>
            <a:r>
              <a:rPr lang="en-CA" dirty="0"/>
              <a:t>Equity-related investments</a:t>
            </a:r>
            <a:br>
              <a:rPr lang="en-CA" b="0" dirty="0">
                <a:effectLst/>
              </a:rPr>
            </a:b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30F59564-4B1F-774C-9004-F48CDA2C854A}"/>
              </a:ext>
            </a:extLst>
          </p:cNvPr>
          <p:cNvPicPr>
            <a:picLocks noChangeAspect="1"/>
          </p:cNvPicPr>
          <p:nvPr/>
        </p:nvPicPr>
        <p:blipFill>
          <a:blip r:embed="rId2"/>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454235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F7AA7-9381-7C47-9E3A-1BF3CAC32A00}"/>
              </a:ext>
            </a:extLst>
          </p:cNvPr>
          <p:cNvSpPr>
            <a:spLocks noGrp="1"/>
          </p:cNvSpPr>
          <p:nvPr>
            <p:ph type="title"/>
          </p:nvPr>
        </p:nvSpPr>
        <p:spPr/>
        <p:txBody>
          <a:bodyPr/>
          <a:lstStyle/>
          <a:p>
            <a:r>
              <a:rPr lang="en-US" b="1" dirty="0">
                <a:solidFill>
                  <a:schemeClr val="accent1">
                    <a:lumMod val="50000"/>
                  </a:schemeClr>
                </a:solidFill>
              </a:rPr>
              <a:t>[4] Investment Management: </a:t>
            </a:r>
          </a:p>
        </p:txBody>
      </p:sp>
      <p:sp>
        <p:nvSpPr>
          <p:cNvPr id="3" name="Content Placeholder 2">
            <a:extLst>
              <a:ext uri="{FF2B5EF4-FFF2-40B4-BE49-F238E27FC236}">
                <a16:creationId xmlns:a16="http://schemas.microsoft.com/office/drawing/2014/main" id="{5916857A-D749-144E-897E-F3EF3DEC4F1D}"/>
              </a:ext>
            </a:extLst>
          </p:cNvPr>
          <p:cNvSpPr>
            <a:spLocks noGrp="1"/>
          </p:cNvSpPr>
          <p:nvPr>
            <p:ph idx="1"/>
          </p:nvPr>
        </p:nvSpPr>
        <p:spPr/>
        <p:txBody>
          <a:bodyPr>
            <a:normAutofit lnSpcReduction="10000"/>
          </a:bodyPr>
          <a:lstStyle/>
          <a:p>
            <a:pPr>
              <a:buClr>
                <a:srgbClr val="C00000"/>
              </a:buClr>
              <a:buFont typeface="Wingdings" pitchFamily="2" charset="2"/>
              <a:buChar char="§"/>
            </a:pPr>
            <a:r>
              <a:rPr lang="en-CA" dirty="0"/>
              <a:t>Provides investment and wealth advisory services to help clients preserve and grow their financial assets</a:t>
            </a:r>
          </a:p>
          <a:p>
            <a:pPr>
              <a:buClr>
                <a:srgbClr val="C00000"/>
              </a:buClr>
              <a:buFont typeface="Wingdings" pitchFamily="2" charset="2"/>
              <a:buChar char="§"/>
            </a:pPr>
            <a:r>
              <a:rPr lang="en-CA" dirty="0"/>
              <a:t>Managing client assets</a:t>
            </a:r>
            <a:endParaRPr lang="en-CA" b="0" dirty="0">
              <a:effectLst/>
            </a:endParaRPr>
          </a:p>
          <a:p>
            <a:pPr>
              <a:buClr>
                <a:srgbClr val="C00000"/>
              </a:buClr>
              <a:buFont typeface="Wingdings" pitchFamily="2" charset="2"/>
              <a:buChar char="§"/>
            </a:pPr>
            <a:r>
              <a:rPr lang="en-CA" dirty="0"/>
              <a:t>Income and liability management</a:t>
            </a:r>
            <a:endParaRPr lang="en-CA" b="0" dirty="0">
              <a:effectLst/>
            </a:endParaRPr>
          </a:p>
          <a:p>
            <a:pPr>
              <a:buClr>
                <a:srgbClr val="C00000"/>
              </a:buClr>
              <a:buFont typeface="Wingdings" pitchFamily="2" charset="2"/>
              <a:buChar char="§"/>
            </a:pPr>
            <a:r>
              <a:rPr lang="en-CA" dirty="0"/>
              <a:t>Trust and estate planning</a:t>
            </a:r>
            <a:endParaRPr lang="en-CA" b="0" dirty="0">
              <a:effectLst/>
            </a:endParaRPr>
          </a:p>
          <a:p>
            <a:pPr>
              <a:buClr>
                <a:srgbClr val="C00000"/>
              </a:buClr>
              <a:buFont typeface="Wingdings" pitchFamily="2" charset="2"/>
              <a:buChar char="§"/>
            </a:pPr>
            <a:r>
              <a:rPr lang="en-CA" dirty="0"/>
              <a:t>Philanthropic giving and tax planning</a:t>
            </a:r>
            <a:endParaRPr lang="en-CA" b="0" dirty="0">
              <a:effectLst/>
            </a:endParaRPr>
          </a:p>
          <a:p>
            <a:pPr>
              <a:buClr>
                <a:srgbClr val="C00000"/>
              </a:buClr>
              <a:buFont typeface="Wingdings" pitchFamily="2" charset="2"/>
              <a:buChar char="§"/>
            </a:pPr>
            <a:r>
              <a:rPr lang="en-CA" dirty="0"/>
              <a:t>Use global securities and derivative market-making capabilities to address the clients' needs</a:t>
            </a:r>
            <a:endParaRPr lang="en-CA" b="0" dirty="0">
              <a:effectLst/>
            </a:endParaRPr>
          </a:p>
          <a:p>
            <a:pPr marL="0" indent="0">
              <a:buNone/>
            </a:pPr>
            <a:br>
              <a:rPr lang="en-CA" b="0" dirty="0">
                <a:effectLst/>
              </a:rPr>
            </a:b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48F115D5-151C-3846-B481-D0DB6B9D43B2}"/>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798805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EB5C-B435-0941-9F3A-58C571D02EDA}"/>
              </a:ext>
            </a:extLst>
          </p:cNvPr>
          <p:cNvSpPr>
            <a:spLocks noGrp="1"/>
          </p:cNvSpPr>
          <p:nvPr>
            <p:ph type="title"/>
          </p:nvPr>
        </p:nvSpPr>
        <p:spPr/>
        <p:txBody>
          <a:bodyPr/>
          <a:lstStyle/>
          <a:p>
            <a:r>
              <a:rPr lang="en-US" b="1" dirty="0">
                <a:solidFill>
                  <a:schemeClr val="accent1">
                    <a:lumMod val="50000"/>
                  </a:schemeClr>
                </a:solidFill>
              </a:rPr>
              <a:t>Commission and Fees </a:t>
            </a:r>
          </a:p>
        </p:txBody>
      </p:sp>
      <p:sp>
        <p:nvSpPr>
          <p:cNvPr id="3" name="Content Placeholder 2">
            <a:extLst>
              <a:ext uri="{FF2B5EF4-FFF2-40B4-BE49-F238E27FC236}">
                <a16:creationId xmlns:a16="http://schemas.microsoft.com/office/drawing/2014/main" id="{0B470AE0-42D9-1E41-938E-BA73B3D3F96E}"/>
              </a:ext>
            </a:extLst>
          </p:cNvPr>
          <p:cNvSpPr>
            <a:spLocks noGrp="1"/>
          </p:cNvSpPr>
          <p:nvPr>
            <p:ph idx="1"/>
          </p:nvPr>
        </p:nvSpPr>
        <p:spPr/>
        <p:txBody>
          <a:bodyPr/>
          <a:lstStyle/>
          <a:p>
            <a:pPr>
              <a:buClr>
                <a:srgbClr val="C00000"/>
              </a:buClr>
              <a:buFont typeface="Wingdings" pitchFamily="2" charset="2"/>
              <a:buChar char="§"/>
            </a:pPr>
            <a:r>
              <a:rPr lang="en-CA" dirty="0"/>
              <a:t>Generated from executing and clearing institutional client transactions on major stock, options and futures</a:t>
            </a:r>
          </a:p>
          <a:p>
            <a:pPr>
              <a:buClr>
                <a:srgbClr val="C00000"/>
              </a:buClr>
              <a:buFont typeface="Wingdings" pitchFamily="2" charset="2"/>
              <a:buChar char="§"/>
            </a:pPr>
            <a:endParaRPr lang="en-CA" b="0" dirty="0">
              <a:effectLst/>
            </a:endParaRPr>
          </a:p>
          <a:p>
            <a:pPr>
              <a:buClr>
                <a:srgbClr val="C00000"/>
              </a:buClr>
              <a:buFont typeface="Wingdings" pitchFamily="2" charset="2"/>
              <a:buChar char="§"/>
            </a:pPr>
            <a:r>
              <a:rPr lang="en-CA" dirty="0"/>
              <a:t>Access to electronic “low touch” equity trading platforms</a:t>
            </a:r>
          </a:p>
          <a:p>
            <a:pPr>
              <a:buClr>
                <a:srgbClr val="C00000"/>
              </a:buClr>
              <a:buFont typeface="Wingdings" pitchFamily="2" charset="2"/>
              <a:buChar char="§"/>
            </a:pPr>
            <a:endParaRPr lang="en-CA" b="0" dirty="0">
              <a:effectLst/>
            </a:endParaRPr>
          </a:p>
          <a:p>
            <a:pPr>
              <a:buClr>
                <a:srgbClr val="C00000"/>
              </a:buClr>
              <a:buFont typeface="Wingdings" pitchFamily="2" charset="2"/>
              <a:buChar char="§"/>
            </a:pPr>
            <a:r>
              <a:rPr lang="en-CA" dirty="0"/>
              <a:t>Most of the revenues continued to be derived from the “high-touch” handling</a:t>
            </a:r>
            <a:endParaRPr lang="en-CA" b="0" dirty="0">
              <a:effectLst/>
            </a:endParaRPr>
          </a:p>
          <a:p>
            <a:pPr marL="0" indent="0">
              <a:buNone/>
            </a:pPr>
            <a:br>
              <a:rPr lang="en-CA" dirty="0"/>
            </a:b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A0B60C5C-A944-4E40-BFD6-C8423ED43546}"/>
              </a:ext>
            </a:extLst>
          </p:cNvPr>
          <p:cNvPicPr>
            <a:picLocks noChangeAspect="1"/>
          </p:cNvPicPr>
          <p:nvPr/>
        </p:nvPicPr>
        <p:blipFill>
          <a:blip r:embed="rId2"/>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529457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7C20C-6FFE-CB46-BD2E-8E9C49FC208D}"/>
              </a:ext>
            </a:extLst>
          </p:cNvPr>
          <p:cNvSpPr>
            <a:spLocks noGrp="1"/>
          </p:cNvSpPr>
          <p:nvPr>
            <p:ph type="title"/>
          </p:nvPr>
        </p:nvSpPr>
        <p:spPr/>
        <p:txBody>
          <a:bodyPr/>
          <a:lstStyle/>
          <a:p>
            <a:r>
              <a:rPr lang="en-US" b="1" dirty="0">
                <a:solidFill>
                  <a:schemeClr val="accent1">
                    <a:lumMod val="50000"/>
                  </a:schemeClr>
                </a:solidFill>
              </a:rPr>
              <a:t>Business Continuity Program</a:t>
            </a:r>
          </a:p>
        </p:txBody>
      </p:sp>
      <p:sp>
        <p:nvSpPr>
          <p:cNvPr id="3" name="Content Placeholder 2">
            <a:extLst>
              <a:ext uri="{FF2B5EF4-FFF2-40B4-BE49-F238E27FC236}">
                <a16:creationId xmlns:a16="http://schemas.microsoft.com/office/drawing/2014/main" id="{D3F5FF51-6C16-E545-8AFC-2C5DEC06C24B}"/>
              </a:ext>
            </a:extLst>
          </p:cNvPr>
          <p:cNvSpPr>
            <a:spLocks noGrp="1"/>
          </p:cNvSpPr>
          <p:nvPr>
            <p:ph idx="1"/>
          </p:nvPr>
        </p:nvSpPr>
        <p:spPr/>
        <p:txBody>
          <a:bodyPr>
            <a:normAutofit lnSpcReduction="10000"/>
          </a:bodyPr>
          <a:lstStyle/>
          <a:p>
            <a:pPr marL="0" indent="0">
              <a:buClr>
                <a:schemeClr val="accent1"/>
              </a:buClr>
              <a:buNone/>
            </a:pPr>
            <a:r>
              <a:rPr lang="en-CA" b="1" dirty="0"/>
              <a:t>Key elements of the program:</a:t>
            </a:r>
            <a:endParaRPr lang="en-CA" b="0" dirty="0">
              <a:effectLst/>
            </a:endParaRPr>
          </a:p>
          <a:p>
            <a:pPr>
              <a:buClr>
                <a:srgbClr val="C00000"/>
              </a:buClr>
              <a:buFont typeface="Wingdings" pitchFamily="2" charset="2"/>
              <a:buChar char="q"/>
            </a:pPr>
            <a:r>
              <a:rPr lang="en-CA" dirty="0"/>
              <a:t>Crisis planning and management</a:t>
            </a:r>
            <a:endParaRPr lang="en-CA" b="0" dirty="0">
              <a:effectLst/>
            </a:endParaRPr>
          </a:p>
          <a:p>
            <a:pPr>
              <a:buClr>
                <a:srgbClr val="C00000"/>
              </a:buClr>
              <a:buFont typeface="Wingdings" pitchFamily="2" charset="2"/>
              <a:buChar char="q"/>
            </a:pPr>
            <a:r>
              <a:rPr lang="en-CA" dirty="0"/>
              <a:t>People recovery</a:t>
            </a:r>
            <a:endParaRPr lang="en-CA" b="0" dirty="0">
              <a:effectLst/>
            </a:endParaRPr>
          </a:p>
          <a:p>
            <a:pPr>
              <a:buClr>
                <a:srgbClr val="C00000"/>
              </a:buClr>
              <a:buFont typeface="Wingdings" pitchFamily="2" charset="2"/>
              <a:buChar char="q"/>
            </a:pPr>
            <a:r>
              <a:rPr lang="en-CA" dirty="0"/>
              <a:t>Business recovery</a:t>
            </a:r>
            <a:endParaRPr lang="en-CA" b="0" dirty="0">
              <a:effectLst/>
            </a:endParaRPr>
          </a:p>
          <a:p>
            <a:pPr>
              <a:buClr>
                <a:srgbClr val="C00000"/>
              </a:buClr>
              <a:buFont typeface="Wingdings" pitchFamily="2" charset="2"/>
              <a:buChar char="q"/>
            </a:pPr>
            <a:r>
              <a:rPr lang="en-CA" dirty="0"/>
              <a:t>System and data recovery</a:t>
            </a:r>
            <a:endParaRPr lang="en-CA" b="0" dirty="0">
              <a:effectLst/>
            </a:endParaRPr>
          </a:p>
          <a:p>
            <a:pPr>
              <a:buClr>
                <a:srgbClr val="C00000"/>
              </a:buClr>
              <a:buFont typeface="Wingdings" pitchFamily="2" charset="2"/>
              <a:buChar char="q"/>
            </a:pPr>
            <a:r>
              <a:rPr lang="en-CA" dirty="0"/>
              <a:t>Process improvement</a:t>
            </a:r>
            <a:endParaRPr lang="en-CA" b="0" dirty="0">
              <a:effectLst/>
            </a:endParaRPr>
          </a:p>
          <a:p>
            <a:pPr marL="0" indent="0">
              <a:buNone/>
            </a:pPr>
            <a:endParaRPr lang="en-CA" i="1" dirty="0"/>
          </a:p>
          <a:p>
            <a:pPr marL="0" indent="0">
              <a:buNone/>
            </a:pPr>
            <a:r>
              <a:rPr lang="en-CA" i="1" dirty="0"/>
              <a:t>Business continuity and information security are high priorities       </a:t>
            </a:r>
            <a:br>
              <a:rPr lang="en-CA" b="0" dirty="0">
                <a:effectLst/>
              </a:rPr>
            </a:b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366B2617-85D5-504E-B6C6-1FB477933532}"/>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105772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141FB-EF7E-B84D-A335-FAEE18C458D6}"/>
              </a:ext>
            </a:extLst>
          </p:cNvPr>
          <p:cNvSpPr>
            <a:spLocks noGrp="1"/>
          </p:cNvSpPr>
          <p:nvPr>
            <p:ph type="title"/>
          </p:nvPr>
        </p:nvSpPr>
        <p:spPr/>
        <p:txBody>
          <a:bodyPr/>
          <a:lstStyle/>
          <a:p>
            <a:r>
              <a:rPr lang="en-US" b="1" dirty="0">
                <a:solidFill>
                  <a:schemeClr val="accent1">
                    <a:lumMod val="50000"/>
                  </a:schemeClr>
                </a:solidFill>
              </a:rPr>
              <a:t>Employees and Competition</a:t>
            </a:r>
          </a:p>
        </p:txBody>
      </p:sp>
      <p:sp>
        <p:nvSpPr>
          <p:cNvPr id="3" name="Content Placeholder 2">
            <a:extLst>
              <a:ext uri="{FF2B5EF4-FFF2-40B4-BE49-F238E27FC236}">
                <a16:creationId xmlns:a16="http://schemas.microsoft.com/office/drawing/2014/main" id="{CB7968F6-4648-9743-ACE3-B4BF78307E11}"/>
              </a:ext>
            </a:extLst>
          </p:cNvPr>
          <p:cNvSpPr>
            <a:spLocks noGrp="1"/>
          </p:cNvSpPr>
          <p:nvPr>
            <p:ph idx="1"/>
          </p:nvPr>
        </p:nvSpPr>
        <p:spPr/>
        <p:txBody>
          <a:bodyPr>
            <a:normAutofit fontScale="92500" lnSpcReduction="20000"/>
          </a:bodyPr>
          <a:lstStyle/>
          <a:p>
            <a:pPr>
              <a:buClr>
                <a:srgbClr val="C00000"/>
              </a:buClr>
              <a:buFont typeface="Wingdings" pitchFamily="2" charset="2"/>
              <a:buChar char="§"/>
            </a:pPr>
            <a:r>
              <a:rPr lang="en-CA" sz="3000" dirty="0"/>
              <a:t>Quality, commitment, professionalism, excellence, diversity, Cooperation—Key success</a:t>
            </a:r>
          </a:p>
          <a:p>
            <a:pPr>
              <a:buClr>
                <a:srgbClr val="C00000"/>
              </a:buClr>
              <a:buFont typeface="Wingdings" pitchFamily="2" charset="2"/>
              <a:buChar char="§"/>
            </a:pPr>
            <a:endParaRPr lang="en-CA" sz="3000" b="0" dirty="0">
              <a:effectLst/>
            </a:endParaRPr>
          </a:p>
          <a:p>
            <a:pPr>
              <a:buClr>
                <a:srgbClr val="C00000"/>
              </a:buClr>
              <a:buFont typeface="Wingdings" pitchFamily="2" charset="2"/>
              <a:buChar char="§"/>
            </a:pPr>
            <a:r>
              <a:rPr lang="en-CA" sz="3000" dirty="0"/>
              <a:t>Competitors are other entities that provide investment banking, securities and investment management services(brokers, dealers, investment advisors)</a:t>
            </a:r>
          </a:p>
          <a:p>
            <a:pPr>
              <a:buClr>
                <a:srgbClr val="C00000"/>
              </a:buClr>
              <a:buFont typeface="Wingdings" pitchFamily="2" charset="2"/>
              <a:buChar char="§"/>
            </a:pPr>
            <a:endParaRPr lang="en-CA" sz="3000" b="0" dirty="0">
              <a:effectLst/>
            </a:endParaRPr>
          </a:p>
          <a:p>
            <a:pPr>
              <a:buClr>
                <a:srgbClr val="C00000"/>
              </a:buClr>
              <a:buFont typeface="Wingdings" pitchFamily="2" charset="2"/>
              <a:buChar char="§"/>
            </a:pPr>
            <a:r>
              <a:rPr lang="en-CA" sz="3000" dirty="0"/>
              <a:t>Advantages are taken from competing successfully with larger financial institutions </a:t>
            </a:r>
            <a:endParaRPr lang="en-CA" sz="3000" b="0" dirty="0">
              <a:effectLst/>
            </a:endParaRPr>
          </a:p>
          <a:p>
            <a:pPr marL="0" indent="0">
              <a:buNone/>
            </a:pPr>
            <a:br>
              <a:rPr lang="en-CA" b="0" dirty="0">
                <a:effectLst/>
              </a:rPr>
            </a:b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3051F74C-C536-464F-AFC6-7570CCE05DA9}"/>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436242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0FABF-4488-4349-A4AA-2098DE425EE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5182964-036C-B54D-9338-6A805446C3D1}"/>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sz="4400" b="1" dirty="0">
                <a:solidFill>
                  <a:schemeClr val="accent1">
                    <a:lumMod val="50000"/>
                  </a:schemeClr>
                </a:solidFill>
              </a:rPr>
              <a:t>Regulations</a:t>
            </a:r>
          </a:p>
        </p:txBody>
      </p:sp>
      <p:pic>
        <p:nvPicPr>
          <p:cNvPr id="4" name="Content Placeholder 11" descr="A close up of a sign&#10;&#10;Description automatically generated">
            <a:extLst>
              <a:ext uri="{FF2B5EF4-FFF2-40B4-BE49-F238E27FC236}">
                <a16:creationId xmlns:a16="http://schemas.microsoft.com/office/drawing/2014/main" id="{1DD3F384-1873-E649-8BA5-31F6066A4BC6}"/>
              </a:ext>
            </a:extLst>
          </p:cNvPr>
          <p:cNvPicPr>
            <a:picLocks noChangeAspect="1"/>
          </p:cNvPicPr>
          <p:nvPr/>
        </p:nvPicPr>
        <p:blipFill>
          <a:blip r:embed="rId2"/>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819935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F19A1-515D-684C-8597-A8672A39D27B}"/>
              </a:ext>
            </a:extLst>
          </p:cNvPr>
          <p:cNvSpPr>
            <a:spLocks noGrp="1"/>
          </p:cNvSpPr>
          <p:nvPr>
            <p:ph type="title"/>
          </p:nvPr>
        </p:nvSpPr>
        <p:spPr>
          <a:xfrm>
            <a:off x="838200" y="365125"/>
            <a:ext cx="10515600" cy="1325563"/>
          </a:xfrm>
        </p:spPr>
        <p:txBody>
          <a:bodyPr/>
          <a:lstStyle/>
          <a:p>
            <a:r>
              <a:rPr lang="en-US" b="1" dirty="0">
                <a:solidFill>
                  <a:schemeClr val="accent1">
                    <a:lumMod val="50000"/>
                  </a:schemeClr>
                </a:solidFill>
              </a:rPr>
              <a:t>Banking Regulations (1</a:t>
            </a:r>
            <a:r>
              <a:rPr lang="en-US" b="1" dirty="0">
                <a:solidFill>
                  <a:schemeClr val="accent1">
                    <a:lumMod val="75000"/>
                  </a:schemeClr>
                </a:solidFill>
              </a:rPr>
              <a:t>)</a:t>
            </a:r>
          </a:p>
        </p:txBody>
      </p:sp>
      <p:sp>
        <p:nvSpPr>
          <p:cNvPr id="3" name="Content Placeholder 2">
            <a:extLst>
              <a:ext uri="{FF2B5EF4-FFF2-40B4-BE49-F238E27FC236}">
                <a16:creationId xmlns:a16="http://schemas.microsoft.com/office/drawing/2014/main" id="{C49B3182-6334-8C4A-837C-F5D15D4CA6DA}"/>
              </a:ext>
            </a:extLst>
          </p:cNvPr>
          <p:cNvSpPr>
            <a:spLocks noGrp="1"/>
          </p:cNvSpPr>
          <p:nvPr>
            <p:ph idx="1"/>
          </p:nvPr>
        </p:nvSpPr>
        <p:spPr/>
        <p:txBody>
          <a:bodyPr/>
          <a:lstStyle/>
          <a:p>
            <a:pPr>
              <a:buClr>
                <a:srgbClr val="C00000"/>
              </a:buClr>
              <a:buFont typeface="Wingdings" pitchFamily="2" charset="2"/>
              <a:buChar char="§"/>
            </a:pPr>
            <a:r>
              <a:rPr lang="en-US" b="1" dirty="0"/>
              <a:t>Dodd-Frank Act</a:t>
            </a:r>
            <a:r>
              <a:rPr lang="en-US" dirty="0"/>
              <a:t>:</a:t>
            </a:r>
          </a:p>
          <a:p>
            <a:pPr lvl="1">
              <a:buClr>
                <a:srgbClr val="C00000"/>
              </a:buClr>
              <a:buFont typeface="Wingdings" pitchFamily="2" charset="2"/>
              <a:buChar char="§"/>
            </a:pPr>
            <a:r>
              <a:rPr lang="en-US" dirty="0"/>
              <a:t>Enacted in July 2010, provides extension on the rules adopted by the Federal Reserve Board. </a:t>
            </a:r>
          </a:p>
          <a:p>
            <a:pPr lvl="1">
              <a:buClr>
                <a:srgbClr val="C00000"/>
              </a:buClr>
              <a:buFont typeface="Wingdings" pitchFamily="2" charset="2"/>
              <a:buChar char="§"/>
            </a:pPr>
            <a:r>
              <a:rPr lang="en-US" dirty="0"/>
              <a:t>The Volcker Rule prohibits “proprietary trading”, sponsorship of “covered funds” and investment in hedge funds</a:t>
            </a:r>
          </a:p>
          <a:p>
            <a:pPr>
              <a:buClr>
                <a:srgbClr val="C00000"/>
              </a:buClr>
              <a:buFont typeface="Wingdings" pitchFamily="2" charset="2"/>
              <a:buChar char="§"/>
            </a:pPr>
            <a:r>
              <a:rPr lang="en-US" b="1" dirty="0"/>
              <a:t>Federal Reserve Board</a:t>
            </a:r>
            <a:r>
              <a:rPr lang="en-US" dirty="0"/>
              <a:t>: </a:t>
            </a:r>
          </a:p>
          <a:p>
            <a:pPr lvl="1">
              <a:buClr>
                <a:srgbClr val="C00000"/>
              </a:buClr>
              <a:buFont typeface="Wingdings" pitchFamily="2" charset="2"/>
              <a:buChar char="§"/>
            </a:pPr>
            <a:r>
              <a:rPr lang="en-US" dirty="0"/>
              <a:t>Primary regulator of bank holding company (BHC) under BHC Act</a:t>
            </a:r>
          </a:p>
          <a:p>
            <a:pPr lvl="1">
              <a:buClr>
                <a:srgbClr val="C00000"/>
              </a:buClr>
              <a:buFont typeface="Wingdings" pitchFamily="2" charset="2"/>
              <a:buChar char="§"/>
            </a:pPr>
            <a:r>
              <a:rPr lang="en-US" dirty="0"/>
              <a:t>BHC Act restricts bank holding companies from engaging in certain business activities</a:t>
            </a:r>
          </a:p>
          <a:p>
            <a:pPr lvl="1">
              <a:buClr>
                <a:srgbClr val="C00000"/>
              </a:buClr>
              <a:buFont typeface="Wingdings" pitchFamily="2" charset="2"/>
              <a:buChar char="§"/>
            </a:pPr>
            <a:r>
              <a:rPr lang="en-US" dirty="0"/>
              <a:t>Authority to limit the ability to conduct activities and need its approval before engaging in financial activities</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1A58F44F-5F30-BE44-97DE-FA8FA6273B1B}"/>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202352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B3C00-0299-5A44-9FA0-A9940590D50C}"/>
              </a:ext>
            </a:extLst>
          </p:cNvPr>
          <p:cNvSpPr>
            <a:spLocks noGrp="1"/>
          </p:cNvSpPr>
          <p:nvPr>
            <p:ph type="title"/>
          </p:nvPr>
        </p:nvSpPr>
        <p:spPr>
          <a:xfrm>
            <a:off x="838200" y="365125"/>
            <a:ext cx="10515600" cy="1325563"/>
          </a:xfrm>
        </p:spPr>
        <p:txBody>
          <a:bodyPr/>
          <a:lstStyle/>
          <a:p>
            <a:r>
              <a:rPr lang="en-US" b="1" dirty="0">
                <a:solidFill>
                  <a:schemeClr val="accent1">
                    <a:lumMod val="50000"/>
                  </a:schemeClr>
                </a:solidFill>
              </a:rPr>
              <a:t>Banking Regulations (2)</a:t>
            </a:r>
          </a:p>
        </p:txBody>
      </p:sp>
      <p:sp>
        <p:nvSpPr>
          <p:cNvPr id="3" name="Content Placeholder 2">
            <a:extLst>
              <a:ext uri="{FF2B5EF4-FFF2-40B4-BE49-F238E27FC236}">
                <a16:creationId xmlns:a16="http://schemas.microsoft.com/office/drawing/2014/main" id="{588603F5-55D0-DC4D-84A2-1891D97CA210}"/>
              </a:ext>
            </a:extLst>
          </p:cNvPr>
          <p:cNvSpPr>
            <a:spLocks noGrp="1"/>
          </p:cNvSpPr>
          <p:nvPr>
            <p:ph idx="1"/>
          </p:nvPr>
        </p:nvSpPr>
        <p:spPr>
          <a:xfrm>
            <a:off x="838200" y="1825625"/>
            <a:ext cx="10515600" cy="4351338"/>
          </a:xfrm>
        </p:spPr>
        <p:txBody>
          <a:bodyPr>
            <a:normAutofit fontScale="85000" lnSpcReduction="20000"/>
          </a:bodyPr>
          <a:lstStyle/>
          <a:p>
            <a:pPr>
              <a:buClr>
                <a:srgbClr val="C00000"/>
              </a:buClr>
              <a:buFont typeface="Wingdings" pitchFamily="2" charset="2"/>
              <a:buChar char="§"/>
            </a:pPr>
            <a:r>
              <a:rPr lang="en-US" dirty="0"/>
              <a:t>The Dodd-Frank Act, and the rules thereunder, significantly altered the financial regulatory regime within which GS operates</a:t>
            </a:r>
          </a:p>
          <a:p>
            <a:pPr>
              <a:buClr>
                <a:srgbClr val="C00000"/>
              </a:buClr>
              <a:buFont typeface="Wingdings" pitchFamily="2" charset="2"/>
              <a:buChar char="§"/>
            </a:pPr>
            <a:r>
              <a:rPr lang="en-US" dirty="0"/>
              <a:t>The capital, liquidity and leverage ratios based on the Basel Committee’s final capital framework for strengthening international capital standards (Basel III), as implemented by the Federal Reserve, the PRA and FCA and other national regulators have also had a significant impact on GS businesses</a:t>
            </a:r>
          </a:p>
          <a:p>
            <a:pPr>
              <a:buClr>
                <a:srgbClr val="C00000"/>
              </a:buClr>
              <a:buFont typeface="Wingdings" pitchFamily="2" charset="2"/>
              <a:buChar char="§"/>
            </a:pPr>
            <a:r>
              <a:rPr lang="en-US" dirty="0"/>
              <a:t>The implications of such regulations for the businesses continue to depend largely on their implementation by the relevant regulators globally, as well as the development of market practices and structures under the regime established by such regulations</a:t>
            </a:r>
          </a:p>
          <a:p>
            <a:pPr>
              <a:buClr>
                <a:srgbClr val="C00000"/>
              </a:buClr>
              <a:buFont typeface="Wingdings" pitchFamily="2" charset="2"/>
              <a:buChar char="§"/>
            </a:pPr>
            <a:r>
              <a:rPr lang="en-US" dirty="0"/>
              <a:t>Other reforms have been adopted or are being considered by regulators and policy makers worldwide</a:t>
            </a:r>
          </a:p>
          <a:p>
            <a:pPr>
              <a:buClr>
                <a:srgbClr val="C00000"/>
              </a:buClr>
              <a:buFont typeface="Wingdings" pitchFamily="2" charset="2"/>
              <a:buChar char="§"/>
            </a:pPr>
            <a:r>
              <a:rPr lang="en-US" dirty="0"/>
              <a:t>The Basel Committee is the primary global standard setter for prudential bank regulation </a:t>
            </a:r>
          </a:p>
          <a:p>
            <a:endParaRPr lang="en-US" dirty="0"/>
          </a:p>
        </p:txBody>
      </p:sp>
      <p:pic>
        <p:nvPicPr>
          <p:cNvPr id="4" name="Content Placeholder 11" descr="A close up of a sign&#10;&#10;Description automatically generated">
            <a:extLst>
              <a:ext uri="{FF2B5EF4-FFF2-40B4-BE49-F238E27FC236}">
                <a16:creationId xmlns:a16="http://schemas.microsoft.com/office/drawing/2014/main" id="{DB5A8199-D93D-8B45-BBB0-892222EF6A16}"/>
              </a:ext>
            </a:extLst>
          </p:cNvPr>
          <p:cNvPicPr>
            <a:picLocks noChangeAspect="1"/>
          </p:cNvPicPr>
          <p:nvPr/>
        </p:nvPicPr>
        <p:blipFill>
          <a:blip r:embed="rId2"/>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887063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78899-0BC1-7241-8EF9-9FD3AE5691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DE654D-8F7E-BC49-AB2A-416A6B8970FC}"/>
              </a:ext>
            </a:extLst>
          </p:cNvPr>
          <p:cNvSpPr>
            <a:spLocks noGrp="1"/>
          </p:cNvSpPr>
          <p:nvPr>
            <p:ph idx="1"/>
          </p:nvPr>
        </p:nvSpPr>
        <p:spPr/>
        <p:txBody>
          <a:bodyPr>
            <a:normAutofit/>
          </a:bodyPr>
          <a:lstStyle/>
          <a:p>
            <a:pPr marL="0" indent="0" algn="ctr">
              <a:buNone/>
            </a:pPr>
            <a:endParaRPr lang="en-US" sz="4400" dirty="0">
              <a:solidFill>
                <a:schemeClr val="accent1">
                  <a:lumMod val="50000"/>
                </a:schemeClr>
              </a:solidFill>
            </a:endParaRPr>
          </a:p>
          <a:p>
            <a:pPr marL="0" indent="0" algn="ctr">
              <a:buNone/>
            </a:pPr>
            <a:r>
              <a:rPr lang="en-US" sz="4400" b="1" dirty="0">
                <a:solidFill>
                  <a:schemeClr val="accent1">
                    <a:lumMod val="50000"/>
                  </a:schemeClr>
                </a:solidFill>
              </a:rPr>
              <a:t>Goldman Sachs Overview</a:t>
            </a:r>
          </a:p>
        </p:txBody>
      </p:sp>
      <p:pic>
        <p:nvPicPr>
          <p:cNvPr id="4" name="Content Placeholder 11" descr="A close up of a sign&#10;&#10;Description automatically generated">
            <a:extLst>
              <a:ext uri="{FF2B5EF4-FFF2-40B4-BE49-F238E27FC236}">
                <a16:creationId xmlns:a16="http://schemas.microsoft.com/office/drawing/2014/main" id="{58FC7DA9-F46B-A64F-AA1A-ADD8A34026B7}"/>
              </a:ext>
            </a:extLst>
          </p:cNvPr>
          <p:cNvPicPr>
            <a:picLocks noChangeAspect="1"/>
          </p:cNvPicPr>
          <p:nvPr/>
        </p:nvPicPr>
        <p:blipFill>
          <a:blip r:embed="rId2"/>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740799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20C7-2C7D-464F-871D-DE5F1419C343}"/>
              </a:ext>
            </a:extLst>
          </p:cNvPr>
          <p:cNvSpPr>
            <a:spLocks noGrp="1"/>
          </p:cNvSpPr>
          <p:nvPr>
            <p:ph type="title"/>
          </p:nvPr>
        </p:nvSpPr>
        <p:spPr/>
        <p:txBody>
          <a:bodyPr/>
          <a:lstStyle/>
          <a:p>
            <a:r>
              <a:rPr lang="en-US" b="1" dirty="0">
                <a:solidFill>
                  <a:schemeClr val="accent1">
                    <a:lumMod val="50000"/>
                  </a:schemeClr>
                </a:solidFill>
              </a:rPr>
              <a:t>The Volcker Rule</a:t>
            </a:r>
          </a:p>
        </p:txBody>
      </p:sp>
      <p:sp>
        <p:nvSpPr>
          <p:cNvPr id="3" name="Content Placeholder 2">
            <a:extLst>
              <a:ext uri="{FF2B5EF4-FFF2-40B4-BE49-F238E27FC236}">
                <a16:creationId xmlns:a16="http://schemas.microsoft.com/office/drawing/2014/main" id="{DC190641-F0D3-284F-A62D-8516067401F4}"/>
              </a:ext>
            </a:extLst>
          </p:cNvPr>
          <p:cNvSpPr>
            <a:spLocks noGrp="1"/>
          </p:cNvSpPr>
          <p:nvPr>
            <p:ph idx="1"/>
          </p:nvPr>
        </p:nvSpPr>
        <p:spPr/>
        <p:txBody>
          <a:bodyPr/>
          <a:lstStyle/>
          <a:p>
            <a:pPr>
              <a:buClr>
                <a:srgbClr val="C00000"/>
              </a:buClr>
              <a:buFont typeface="Wingdings" pitchFamily="2" charset="2"/>
              <a:buChar char="§"/>
            </a:pPr>
            <a:r>
              <a:rPr lang="en-US" dirty="0"/>
              <a:t>The provision of the ‘’Dodd-Frank Act’’ referred to as ‘’Volcker Rule’’’ became effective in Year 2015. </a:t>
            </a:r>
          </a:p>
          <a:p>
            <a:pPr>
              <a:buClr>
                <a:srgbClr val="C00000"/>
              </a:buClr>
              <a:buFont typeface="Wingdings" pitchFamily="2" charset="2"/>
              <a:buChar char="§"/>
            </a:pPr>
            <a:r>
              <a:rPr lang="en-US" dirty="0"/>
              <a:t>Prohibits ‘’proprietary trading,’’ but permits other activities with extensive compliance requirements. </a:t>
            </a:r>
          </a:p>
          <a:p>
            <a:pPr>
              <a:buClr>
                <a:srgbClr val="C00000"/>
              </a:buClr>
              <a:buFont typeface="Wingdings" pitchFamily="2" charset="2"/>
              <a:buChar char="§"/>
            </a:pPr>
            <a:r>
              <a:rPr lang="en-US" dirty="0"/>
              <a:t>Expected to limit certain kind of transactions with the sponsored funds and investment in ‘’covered funds,’’ such as hedge funds and private equity funds (reduced investment to 3% or less). </a:t>
            </a:r>
          </a:p>
          <a:p>
            <a:pPr>
              <a:buClr>
                <a:srgbClr val="C00000"/>
              </a:buClr>
              <a:buFont typeface="Wingdings" pitchFamily="2" charset="2"/>
              <a:buChar char="§"/>
            </a:pPr>
            <a:r>
              <a:rPr lang="en-US" dirty="0"/>
              <a:t>Many aspects remain unclear and very complex</a:t>
            </a:r>
          </a:p>
        </p:txBody>
      </p:sp>
      <p:pic>
        <p:nvPicPr>
          <p:cNvPr id="4" name="Content Placeholder 11" descr="A close up of a sign&#10;&#10;Description automatically generated">
            <a:extLst>
              <a:ext uri="{FF2B5EF4-FFF2-40B4-BE49-F238E27FC236}">
                <a16:creationId xmlns:a16="http://schemas.microsoft.com/office/drawing/2014/main" id="{E4B1E495-687E-3E4A-ADD1-EAF22A4321C9}"/>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420920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39EC1-E4A8-404B-9EC2-9BBF4BECAD03}"/>
              </a:ext>
            </a:extLst>
          </p:cNvPr>
          <p:cNvSpPr>
            <a:spLocks noGrp="1"/>
          </p:cNvSpPr>
          <p:nvPr>
            <p:ph type="title"/>
          </p:nvPr>
        </p:nvSpPr>
        <p:spPr/>
        <p:txBody>
          <a:bodyPr/>
          <a:lstStyle/>
          <a:p>
            <a:r>
              <a:rPr lang="en-US" b="1" dirty="0">
                <a:solidFill>
                  <a:schemeClr val="accent1">
                    <a:lumMod val="50000"/>
                  </a:schemeClr>
                </a:solidFill>
              </a:rPr>
              <a:t>Capital and Liquidity Requirements</a:t>
            </a:r>
          </a:p>
        </p:txBody>
      </p:sp>
      <p:sp>
        <p:nvSpPr>
          <p:cNvPr id="3" name="Content Placeholder 2">
            <a:extLst>
              <a:ext uri="{FF2B5EF4-FFF2-40B4-BE49-F238E27FC236}">
                <a16:creationId xmlns:a16="http://schemas.microsoft.com/office/drawing/2014/main" id="{46FA96F6-F1E4-2F41-890A-F745CCE069F4}"/>
              </a:ext>
            </a:extLst>
          </p:cNvPr>
          <p:cNvSpPr>
            <a:spLocks noGrp="1"/>
          </p:cNvSpPr>
          <p:nvPr>
            <p:ph idx="1"/>
          </p:nvPr>
        </p:nvSpPr>
        <p:spPr/>
        <p:txBody>
          <a:bodyPr/>
          <a:lstStyle/>
          <a:p>
            <a:pPr>
              <a:buClr>
                <a:srgbClr val="C00000"/>
              </a:buClr>
              <a:buFont typeface="Wingdings" pitchFamily="2" charset="2"/>
              <a:buChar char="§"/>
            </a:pPr>
            <a:r>
              <a:rPr lang="en-CA" dirty="0"/>
              <a:t>As a BHC, Goldman Sachs are subject to consolidated regulatory capital requirements, which are calculated in accordance with regulations of the FRB (Capital Framework).</a:t>
            </a:r>
          </a:p>
          <a:p>
            <a:pPr marL="0" indent="0">
              <a:buClr>
                <a:srgbClr val="C00000"/>
              </a:buClr>
              <a:buNone/>
            </a:pPr>
            <a:endParaRPr lang="en-US" dirty="0"/>
          </a:p>
          <a:p>
            <a:pPr>
              <a:buClr>
                <a:srgbClr val="C00000"/>
              </a:buClr>
              <a:buFont typeface="Wingdings" pitchFamily="2" charset="2"/>
              <a:buChar char="§"/>
            </a:pPr>
            <a:r>
              <a:rPr lang="en-US" dirty="0"/>
              <a:t>In January 2016, the Basel Committee finalized a revised framework for calculating minimum capital requirements for market risk</a:t>
            </a:r>
          </a:p>
          <a:p>
            <a:endParaRPr lang="en-US" dirty="0"/>
          </a:p>
        </p:txBody>
      </p:sp>
      <p:pic>
        <p:nvPicPr>
          <p:cNvPr id="4" name="Content Placeholder 11" descr="A close up of a sign&#10;&#10;Description automatically generated">
            <a:extLst>
              <a:ext uri="{FF2B5EF4-FFF2-40B4-BE49-F238E27FC236}">
                <a16:creationId xmlns:a16="http://schemas.microsoft.com/office/drawing/2014/main" id="{AFF556CB-9D96-8B45-B1EE-77DE6F7D026F}"/>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656537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4CF51-D156-874D-BC67-E43EDA5D240E}"/>
              </a:ext>
            </a:extLst>
          </p:cNvPr>
          <p:cNvSpPr>
            <a:spLocks noGrp="1"/>
          </p:cNvSpPr>
          <p:nvPr>
            <p:ph type="title"/>
          </p:nvPr>
        </p:nvSpPr>
        <p:spPr/>
        <p:txBody>
          <a:bodyPr/>
          <a:lstStyle/>
          <a:p>
            <a:r>
              <a:rPr lang="en-US" b="1" dirty="0">
                <a:solidFill>
                  <a:schemeClr val="accent1">
                    <a:lumMod val="50000"/>
                  </a:schemeClr>
                </a:solidFill>
              </a:rPr>
              <a:t>Payments of Dividends and Stock Repurchases</a:t>
            </a:r>
          </a:p>
        </p:txBody>
      </p:sp>
      <p:sp>
        <p:nvSpPr>
          <p:cNvPr id="3" name="Content Placeholder 2">
            <a:extLst>
              <a:ext uri="{FF2B5EF4-FFF2-40B4-BE49-F238E27FC236}">
                <a16:creationId xmlns:a16="http://schemas.microsoft.com/office/drawing/2014/main" id="{E058B6EC-5C43-1349-81B4-F3BB33272C4B}"/>
              </a:ext>
            </a:extLst>
          </p:cNvPr>
          <p:cNvSpPr>
            <a:spLocks noGrp="1"/>
          </p:cNvSpPr>
          <p:nvPr>
            <p:ph idx="1"/>
          </p:nvPr>
        </p:nvSpPr>
        <p:spPr/>
        <p:txBody>
          <a:bodyPr/>
          <a:lstStyle/>
          <a:p>
            <a:pPr>
              <a:buClr>
                <a:srgbClr val="C00000"/>
              </a:buClr>
              <a:buFont typeface="Wingdings" pitchFamily="2" charset="2"/>
              <a:buChar char="§"/>
            </a:pPr>
            <a:r>
              <a:rPr lang="en-US" dirty="0"/>
              <a:t>Subject to the oversight of the Fed Board based on capital plans and stress tests to judge the capital planning processes.</a:t>
            </a:r>
          </a:p>
          <a:p>
            <a:pPr marL="0" indent="0">
              <a:buClr>
                <a:srgbClr val="C00000"/>
              </a:buClr>
              <a:buNone/>
            </a:pPr>
            <a:endParaRPr lang="en-US" dirty="0"/>
          </a:p>
          <a:p>
            <a:pPr>
              <a:buClr>
                <a:srgbClr val="C00000"/>
              </a:buClr>
              <a:buFont typeface="Wingdings" pitchFamily="2" charset="2"/>
              <a:buChar char="§"/>
            </a:pPr>
            <a:r>
              <a:rPr lang="en-US" dirty="0"/>
              <a:t>The amount of dividends that may be paid by GS is limited to the lesser of the amounts calculated under a “recent earnings” test and an “undivided profits” test.</a:t>
            </a:r>
          </a:p>
        </p:txBody>
      </p:sp>
      <p:pic>
        <p:nvPicPr>
          <p:cNvPr id="4" name="Content Placeholder 11" descr="A close up of a sign&#10;&#10;Description automatically generated">
            <a:extLst>
              <a:ext uri="{FF2B5EF4-FFF2-40B4-BE49-F238E27FC236}">
                <a16:creationId xmlns:a16="http://schemas.microsoft.com/office/drawing/2014/main" id="{B2E9049D-24CC-FF45-803D-E1FEC157EFD0}"/>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197547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06565-2AE4-C140-8013-9A5AFBB6339C}"/>
              </a:ext>
            </a:extLst>
          </p:cNvPr>
          <p:cNvSpPr>
            <a:spLocks noGrp="1"/>
          </p:cNvSpPr>
          <p:nvPr>
            <p:ph type="title"/>
          </p:nvPr>
        </p:nvSpPr>
        <p:spPr/>
        <p:txBody>
          <a:bodyPr/>
          <a:lstStyle/>
          <a:p>
            <a:r>
              <a:rPr lang="en-US" b="1" dirty="0">
                <a:solidFill>
                  <a:schemeClr val="accent1">
                    <a:lumMod val="50000"/>
                  </a:schemeClr>
                </a:solidFill>
              </a:rPr>
              <a:t>Compensation Practices</a:t>
            </a:r>
          </a:p>
        </p:txBody>
      </p:sp>
      <p:sp>
        <p:nvSpPr>
          <p:cNvPr id="3" name="Content Placeholder 2">
            <a:extLst>
              <a:ext uri="{FF2B5EF4-FFF2-40B4-BE49-F238E27FC236}">
                <a16:creationId xmlns:a16="http://schemas.microsoft.com/office/drawing/2014/main" id="{9DD6D33A-501A-904A-8208-9496B1F23251}"/>
              </a:ext>
            </a:extLst>
          </p:cNvPr>
          <p:cNvSpPr>
            <a:spLocks noGrp="1"/>
          </p:cNvSpPr>
          <p:nvPr>
            <p:ph idx="1"/>
          </p:nvPr>
        </p:nvSpPr>
        <p:spPr/>
        <p:txBody>
          <a:bodyPr>
            <a:normAutofit/>
          </a:bodyPr>
          <a:lstStyle/>
          <a:p>
            <a:pPr marL="0" indent="0">
              <a:buNone/>
            </a:pPr>
            <a:r>
              <a:rPr lang="en-US" u="sng" dirty="0"/>
              <a:t>Oversight by the Fed Board</a:t>
            </a:r>
          </a:p>
          <a:p>
            <a:pPr marL="514350" indent="-514350">
              <a:buClr>
                <a:srgbClr val="C00000"/>
              </a:buClr>
              <a:buAutoNum type="arabicPeriod"/>
            </a:pPr>
            <a:r>
              <a:rPr lang="en-US" dirty="0"/>
              <a:t>Proper incentives to balance risk and financial results. </a:t>
            </a:r>
          </a:p>
          <a:p>
            <a:pPr marL="514350" indent="-514350">
              <a:buClr>
                <a:srgbClr val="C00000"/>
              </a:buClr>
              <a:buAutoNum type="arabicPeriod"/>
            </a:pPr>
            <a:r>
              <a:rPr lang="en-US" dirty="0"/>
              <a:t>Compatible with effective controls and risk management</a:t>
            </a:r>
          </a:p>
          <a:p>
            <a:pPr marL="514350" indent="-514350">
              <a:buClr>
                <a:srgbClr val="C00000"/>
              </a:buClr>
              <a:buAutoNum type="arabicPeriod"/>
            </a:pPr>
            <a:r>
              <a:rPr lang="en-US" dirty="0"/>
              <a:t>Supported by strong corporate governance</a:t>
            </a:r>
          </a:p>
          <a:p>
            <a:pPr>
              <a:buClr>
                <a:srgbClr val="C00000"/>
              </a:buClr>
              <a:buFont typeface="Wingdings" pitchFamily="2" charset="2"/>
              <a:buChar char="§"/>
            </a:pPr>
            <a:r>
              <a:rPr lang="en-US" dirty="0"/>
              <a:t>Review of the incentive compensation policies will affect GS’s ability to perform acquisitions and other activities.</a:t>
            </a:r>
          </a:p>
          <a:p>
            <a:pPr>
              <a:buClr>
                <a:srgbClr val="C00000"/>
              </a:buClr>
              <a:buFont typeface="Wingdings" pitchFamily="2" charset="2"/>
              <a:buChar char="§"/>
            </a:pPr>
            <a:r>
              <a:rPr lang="en-US" dirty="0"/>
              <a:t>Enforcement actions taken against GS: incentive compensation, risk management or corporate governance pose risks safety of the company. </a:t>
            </a:r>
          </a:p>
          <a:p>
            <a:pPr marL="0" indent="0">
              <a:buNone/>
            </a:pPr>
            <a:endParaRPr lang="en-US" dirty="0"/>
          </a:p>
          <a:p>
            <a:endParaRPr lang="en-US" dirty="0"/>
          </a:p>
        </p:txBody>
      </p:sp>
      <p:pic>
        <p:nvPicPr>
          <p:cNvPr id="4" name="Content Placeholder 11" descr="A close up of a sign&#10;&#10;Description automatically generated">
            <a:extLst>
              <a:ext uri="{FF2B5EF4-FFF2-40B4-BE49-F238E27FC236}">
                <a16:creationId xmlns:a16="http://schemas.microsoft.com/office/drawing/2014/main" id="{E6C723C9-8183-094D-9F51-BDF44AB4D27F}"/>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42730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64C4E-DCB1-1D42-84D3-567E9B902337}"/>
              </a:ext>
            </a:extLst>
          </p:cNvPr>
          <p:cNvSpPr>
            <a:spLocks noGrp="1"/>
          </p:cNvSpPr>
          <p:nvPr>
            <p:ph type="title"/>
          </p:nvPr>
        </p:nvSpPr>
        <p:spPr/>
        <p:txBody>
          <a:bodyPr/>
          <a:lstStyle/>
          <a:p>
            <a:r>
              <a:rPr lang="en-US" b="1" dirty="0">
                <a:solidFill>
                  <a:schemeClr val="accent1">
                    <a:lumMod val="50000"/>
                  </a:schemeClr>
                </a:solidFill>
              </a:rPr>
              <a:t>Regulation of GS Bank USA</a:t>
            </a:r>
          </a:p>
        </p:txBody>
      </p:sp>
      <p:sp>
        <p:nvSpPr>
          <p:cNvPr id="3" name="Content Placeholder 2">
            <a:extLst>
              <a:ext uri="{FF2B5EF4-FFF2-40B4-BE49-F238E27FC236}">
                <a16:creationId xmlns:a16="http://schemas.microsoft.com/office/drawing/2014/main" id="{5E176944-6DC5-5D4A-841A-8A35D1497981}"/>
              </a:ext>
            </a:extLst>
          </p:cNvPr>
          <p:cNvSpPr>
            <a:spLocks noGrp="1"/>
          </p:cNvSpPr>
          <p:nvPr>
            <p:ph idx="1"/>
          </p:nvPr>
        </p:nvSpPr>
        <p:spPr/>
        <p:txBody>
          <a:bodyPr/>
          <a:lstStyle/>
          <a:p>
            <a:pPr>
              <a:buClr>
                <a:srgbClr val="C00000"/>
              </a:buClr>
              <a:buFont typeface="Wingdings" pitchFamily="2" charset="2"/>
              <a:buChar char="§"/>
            </a:pPr>
            <a:r>
              <a:rPr lang="en-US" dirty="0"/>
              <a:t>Stress tests required to be undertaken, according to Dodd-Frank Act and to be conducted by the Fed Board. </a:t>
            </a:r>
          </a:p>
          <a:p>
            <a:pPr marL="0" indent="0">
              <a:buClr>
                <a:srgbClr val="C00000"/>
              </a:buClr>
              <a:buNone/>
            </a:pPr>
            <a:endParaRPr lang="en-US" dirty="0"/>
          </a:p>
          <a:p>
            <a:pPr>
              <a:buClr>
                <a:srgbClr val="C00000"/>
              </a:buClr>
              <a:buFont typeface="Wingdings" pitchFamily="2" charset="2"/>
              <a:buChar char="§"/>
            </a:pPr>
            <a:r>
              <a:rPr lang="en-US" dirty="0"/>
              <a:t>“Derivative push-out” will prevent GS from conducting certain swaps-related activities. </a:t>
            </a:r>
          </a:p>
          <a:p>
            <a:pPr marL="0" indent="0">
              <a:buClr>
                <a:srgbClr val="C00000"/>
              </a:buClr>
              <a:buNone/>
            </a:pPr>
            <a:endParaRPr lang="en-US" dirty="0"/>
          </a:p>
          <a:p>
            <a:pPr>
              <a:buClr>
                <a:srgbClr val="C00000"/>
              </a:buClr>
              <a:buFont typeface="Wingdings" pitchFamily="2" charset="2"/>
              <a:buChar char="§"/>
            </a:pPr>
            <a:r>
              <a:rPr lang="en-US" dirty="0"/>
              <a:t>Transactions between GS Bank USA and its subsidiaries are regulated by the Fed Board.</a:t>
            </a:r>
          </a:p>
          <a:p>
            <a:endParaRPr lang="en-US" dirty="0"/>
          </a:p>
        </p:txBody>
      </p:sp>
      <p:pic>
        <p:nvPicPr>
          <p:cNvPr id="4" name="Content Placeholder 11" descr="A close up of a sign&#10;&#10;Description automatically generated">
            <a:extLst>
              <a:ext uri="{FF2B5EF4-FFF2-40B4-BE49-F238E27FC236}">
                <a16:creationId xmlns:a16="http://schemas.microsoft.com/office/drawing/2014/main" id="{09B23B12-6CE0-EF4D-8E11-8429EFFC1FB5}"/>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413712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62CAF-5C9D-1E41-8925-23396C1BC24B}"/>
              </a:ext>
            </a:extLst>
          </p:cNvPr>
          <p:cNvSpPr>
            <a:spLocks noGrp="1"/>
          </p:cNvSpPr>
          <p:nvPr>
            <p:ph type="title"/>
          </p:nvPr>
        </p:nvSpPr>
        <p:spPr/>
        <p:txBody>
          <a:bodyPr/>
          <a:lstStyle/>
          <a:p>
            <a:r>
              <a:rPr lang="en-US" b="1" dirty="0">
                <a:solidFill>
                  <a:schemeClr val="accent1">
                    <a:lumMod val="50000"/>
                  </a:schemeClr>
                </a:solidFill>
              </a:rPr>
              <a:t>Prompt Corrective Actions &amp; Capital Ratios </a:t>
            </a:r>
          </a:p>
        </p:txBody>
      </p:sp>
      <p:sp>
        <p:nvSpPr>
          <p:cNvPr id="3" name="Content Placeholder 2">
            <a:extLst>
              <a:ext uri="{FF2B5EF4-FFF2-40B4-BE49-F238E27FC236}">
                <a16:creationId xmlns:a16="http://schemas.microsoft.com/office/drawing/2014/main" id="{19C5B7B0-BBE4-5840-81B3-DBD1F02667BF}"/>
              </a:ext>
            </a:extLst>
          </p:cNvPr>
          <p:cNvSpPr>
            <a:spLocks noGrp="1"/>
          </p:cNvSpPr>
          <p:nvPr>
            <p:ph idx="1"/>
          </p:nvPr>
        </p:nvSpPr>
        <p:spPr/>
        <p:txBody>
          <a:bodyPr/>
          <a:lstStyle/>
          <a:p>
            <a:pPr marL="0" indent="0">
              <a:buNone/>
            </a:pPr>
            <a:r>
              <a:rPr lang="en-US" dirty="0"/>
              <a:t>The US Federal Deposit Insurance Corporation Improvement Act of 1991 (FDCIA) establishes 5 capital categories:</a:t>
            </a:r>
          </a:p>
          <a:p>
            <a:pPr marL="514350" indent="-514350">
              <a:buClr>
                <a:srgbClr val="C00000"/>
              </a:buClr>
              <a:buFont typeface="+mj-lt"/>
              <a:buAutoNum type="arabicPeriod"/>
            </a:pPr>
            <a:r>
              <a:rPr lang="en-US" b="1" dirty="0"/>
              <a:t>Well-capitalized depositary institution</a:t>
            </a:r>
            <a:r>
              <a:rPr lang="en-US" dirty="0"/>
              <a:t>:</a:t>
            </a:r>
          </a:p>
          <a:p>
            <a:pPr marL="971550" lvl="1" indent="-514350">
              <a:buClr>
                <a:srgbClr val="C00000"/>
              </a:buClr>
              <a:buFont typeface="+mj-lt"/>
              <a:buAutoNum type="arabicPeriod"/>
            </a:pPr>
            <a:r>
              <a:rPr lang="en-US" dirty="0"/>
              <a:t>If it has a tier 1 capital ratio of at least 6%, a total capital ratio of at least 10% and a tier 1 leverage ratio of at least 5%</a:t>
            </a:r>
          </a:p>
          <a:p>
            <a:pPr marL="514350" indent="-514350">
              <a:buClr>
                <a:srgbClr val="C00000"/>
              </a:buClr>
              <a:buFont typeface="+mj-lt"/>
              <a:buAutoNum type="arabicPeriod"/>
            </a:pPr>
            <a:r>
              <a:rPr lang="en-US" b="1" dirty="0"/>
              <a:t>Adequately capitalized</a:t>
            </a:r>
          </a:p>
          <a:p>
            <a:pPr marL="514350" indent="-514350">
              <a:buClr>
                <a:srgbClr val="C00000"/>
              </a:buClr>
              <a:buFont typeface="+mj-lt"/>
              <a:buAutoNum type="arabicPeriod"/>
            </a:pPr>
            <a:r>
              <a:rPr lang="en-US" b="1" dirty="0"/>
              <a:t>Undercapitalized</a:t>
            </a:r>
          </a:p>
          <a:p>
            <a:pPr marL="514350" indent="-514350">
              <a:buClr>
                <a:srgbClr val="C00000"/>
              </a:buClr>
              <a:buFont typeface="+mj-lt"/>
              <a:buAutoNum type="arabicPeriod"/>
            </a:pPr>
            <a:r>
              <a:rPr lang="en-US" b="1" dirty="0"/>
              <a:t>Significantly undercapitalized</a:t>
            </a:r>
          </a:p>
          <a:p>
            <a:pPr marL="514350" indent="-514350">
              <a:buClr>
                <a:srgbClr val="C00000"/>
              </a:buClr>
              <a:buFont typeface="+mj-lt"/>
              <a:buAutoNum type="arabicPeriod"/>
            </a:pPr>
            <a:r>
              <a:rPr lang="en-US" b="1" dirty="0"/>
              <a:t>Critically undercapitalized </a:t>
            </a:r>
          </a:p>
          <a:p>
            <a:endParaRPr lang="en-US" dirty="0"/>
          </a:p>
        </p:txBody>
      </p:sp>
      <p:pic>
        <p:nvPicPr>
          <p:cNvPr id="4" name="Content Placeholder 11" descr="A close up of a sign&#10;&#10;Description automatically generated">
            <a:extLst>
              <a:ext uri="{FF2B5EF4-FFF2-40B4-BE49-F238E27FC236}">
                <a16:creationId xmlns:a16="http://schemas.microsoft.com/office/drawing/2014/main" id="{BBEB899F-D1F9-0547-9570-C3AEAFA9A387}"/>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531474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40C6-662C-5545-B1E0-33DF12015B68}"/>
              </a:ext>
            </a:extLst>
          </p:cNvPr>
          <p:cNvSpPr>
            <a:spLocks noGrp="1"/>
          </p:cNvSpPr>
          <p:nvPr>
            <p:ph type="title"/>
          </p:nvPr>
        </p:nvSpPr>
        <p:spPr/>
        <p:txBody>
          <a:bodyPr/>
          <a:lstStyle/>
          <a:p>
            <a:r>
              <a:rPr lang="en-US" b="1" dirty="0">
                <a:solidFill>
                  <a:schemeClr val="accent1">
                    <a:lumMod val="50000"/>
                  </a:schemeClr>
                </a:solidFill>
              </a:rPr>
              <a:t>Insolvency of a Bank Holding Company </a:t>
            </a:r>
          </a:p>
        </p:txBody>
      </p:sp>
      <p:sp>
        <p:nvSpPr>
          <p:cNvPr id="3" name="Content Placeholder 2">
            <a:extLst>
              <a:ext uri="{FF2B5EF4-FFF2-40B4-BE49-F238E27FC236}">
                <a16:creationId xmlns:a16="http://schemas.microsoft.com/office/drawing/2014/main" id="{1B44924B-59EF-8C47-A4FB-943629AF5F71}"/>
              </a:ext>
            </a:extLst>
          </p:cNvPr>
          <p:cNvSpPr>
            <a:spLocks noGrp="1"/>
          </p:cNvSpPr>
          <p:nvPr>
            <p:ph idx="1"/>
          </p:nvPr>
        </p:nvSpPr>
        <p:spPr/>
        <p:txBody>
          <a:bodyPr/>
          <a:lstStyle/>
          <a:p>
            <a:pPr marL="0" indent="0">
              <a:buNone/>
            </a:pPr>
            <a:r>
              <a:rPr lang="en-US" b="1" dirty="0"/>
              <a:t>Under FDIA (Federal Deposit Insurance Corporation): </a:t>
            </a:r>
          </a:p>
          <a:p>
            <a:pPr marL="0" indent="0">
              <a:buNone/>
            </a:pPr>
            <a:endParaRPr lang="en-US" dirty="0"/>
          </a:p>
          <a:p>
            <a:pPr>
              <a:buClr>
                <a:srgbClr val="C00000"/>
              </a:buClr>
              <a:buFont typeface="Wingdings" pitchFamily="2" charset="2"/>
              <a:buChar char="§"/>
            </a:pPr>
            <a:r>
              <a:rPr lang="en-US" dirty="0"/>
              <a:t>Transfer the depository institution’s assets and liabilities to a new obligor without approval of the creditors.</a:t>
            </a:r>
          </a:p>
          <a:p>
            <a:pPr>
              <a:buClr>
                <a:srgbClr val="C00000"/>
              </a:buClr>
              <a:buFont typeface="Wingdings" pitchFamily="2" charset="2"/>
              <a:buChar char="§"/>
            </a:pPr>
            <a:r>
              <a:rPr lang="en-US" dirty="0"/>
              <a:t>Enforce the terms of the depository institution's contracts without regards to any provisions.</a:t>
            </a:r>
          </a:p>
          <a:p>
            <a:pPr>
              <a:buClr>
                <a:srgbClr val="C00000"/>
              </a:buClr>
              <a:buFont typeface="Wingdings" pitchFamily="2" charset="2"/>
              <a:buChar char="§"/>
            </a:pPr>
            <a:r>
              <a:rPr lang="en-US" dirty="0"/>
              <a:t>Repudiate any contracts to which the institution is a party.</a:t>
            </a:r>
          </a:p>
          <a:p>
            <a:endParaRPr lang="en-US" dirty="0"/>
          </a:p>
        </p:txBody>
      </p:sp>
      <p:pic>
        <p:nvPicPr>
          <p:cNvPr id="4" name="Content Placeholder 11" descr="A close up of a sign&#10;&#10;Description automatically generated">
            <a:extLst>
              <a:ext uri="{FF2B5EF4-FFF2-40B4-BE49-F238E27FC236}">
                <a16:creationId xmlns:a16="http://schemas.microsoft.com/office/drawing/2014/main" id="{5D4D7183-367A-384D-89DA-D13CA595598C}"/>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643242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5F9E3-6D4B-124D-A166-A18E96521958}"/>
              </a:ext>
            </a:extLst>
          </p:cNvPr>
          <p:cNvSpPr>
            <a:spLocks noGrp="1"/>
          </p:cNvSpPr>
          <p:nvPr>
            <p:ph type="title"/>
          </p:nvPr>
        </p:nvSpPr>
        <p:spPr/>
        <p:txBody>
          <a:bodyPr/>
          <a:lstStyle/>
          <a:p>
            <a:r>
              <a:rPr lang="en-US" b="1" dirty="0">
                <a:solidFill>
                  <a:schemeClr val="accent1">
                    <a:lumMod val="50000"/>
                  </a:schemeClr>
                </a:solidFill>
              </a:rPr>
              <a:t>Broker-Dealer and Securities Regulation</a:t>
            </a:r>
          </a:p>
        </p:txBody>
      </p:sp>
      <p:sp>
        <p:nvSpPr>
          <p:cNvPr id="3" name="Content Placeholder 2">
            <a:extLst>
              <a:ext uri="{FF2B5EF4-FFF2-40B4-BE49-F238E27FC236}">
                <a16:creationId xmlns:a16="http://schemas.microsoft.com/office/drawing/2014/main" id="{98CB0AA1-5224-FE4D-9FE5-08CFCAB162B3}"/>
              </a:ext>
            </a:extLst>
          </p:cNvPr>
          <p:cNvSpPr>
            <a:spLocks noGrp="1"/>
          </p:cNvSpPr>
          <p:nvPr>
            <p:ph idx="1"/>
          </p:nvPr>
        </p:nvSpPr>
        <p:spPr/>
        <p:txBody>
          <a:bodyPr/>
          <a:lstStyle/>
          <a:p>
            <a:pPr>
              <a:buClr>
                <a:srgbClr val="C00000"/>
              </a:buClr>
              <a:buFont typeface="Wingdings" pitchFamily="2" charset="2"/>
              <a:buChar char="§"/>
            </a:pPr>
            <a:r>
              <a:rPr lang="en-US" dirty="0"/>
              <a:t>Broker-dealer subsidiaries are subject to regulations that cover all aspects of the securities business.</a:t>
            </a:r>
          </a:p>
          <a:p>
            <a:pPr marL="0" indent="0">
              <a:buClr>
                <a:srgbClr val="C00000"/>
              </a:buClr>
              <a:buNone/>
            </a:pPr>
            <a:endParaRPr lang="en-US" dirty="0"/>
          </a:p>
          <a:p>
            <a:pPr>
              <a:buClr>
                <a:srgbClr val="C00000"/>
              </a:buClr>
              <a:buFont typeface="Wingdings" pitchFamily="2" charset="2"/>
              <a:buChar char="§"/>
            </a:pPr>
            <a:r>
              <a:rPr lang="en-US" dirty="0"/>
              <a:t>It is required to maintain orderly markets in the securities assigned</a:t>
            </a:r>
          </a:p>
          <a:p>
            <a:pPr marL="0" indent="0">
              <a:buClr>
                <a:srgbClr val="C00000"/>
              </a:buClr>
              <a:buNone/>
            </a:pPr>
            <a:endParaRPr lang="en-US" dirty="0"/>
          </a:p>
          <a:p>
            <a:pPr>
              <a:buClr>
                <a:srgbClr val="C00000"/>
              </a:buClr>
              <a:buFont typeface="Wingdings" pitchFamily="2" charset="2"/>
              <a:buChar char="§"/>
            </a:pPr>
            <a:r>
              <a:rPr lang="en-US" dirty="0"/>
              <a:t>According to the Dodd-Frank Act, any person who organizes an asset-backed security transaction to retain a portion of any credit risk that the person conveys with a third party.</a:t>
            </a:r>
          </a:p>
          <a:p>
            <a:endParaRPr lang="en-US" dirty="0"/>
          </a:p>
        </p:txBody>
      </p:sp>
      <p:pic>
        <p:nvPicPr>
          <p:cNvPr id="4" name="Content Placeholder 11" descr="A close up of a sign&#10;&#10;Description automatically generated">
            <a:extLst>
              <a:ext uri="{FF2B5EF4-FFF2-40B4-BE49-F238E27FC236}">
                <a16:creationId xmlns:a16="http://schemas.microsoft.com/office/drawing/2014/main" id="{65E91746-ED8F-B547-9A8C-4C57D6F18594}"/>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899739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58FFC-876F-064C-A0C7-CF6CC9653CE1}"/>
              </a:ext>
            </a:extLst>
          </p:cNvPr>
          <p:cNvSpPr>
            <a:spLocks noGrp="1"/>
          </p:cNvSpPr>
          <p:nvPr>
            <p:ph type="title"/>
          </p:nvPr>
        </p:nvSpPr>
        <p:spPr/>
        <p:txBody>
          <a:bodyPr/>
          <a:lstStyle/>
          <a:p>
            <a:r>
              <a:rPr lang="en-US" b="1" dirty="0">
                <a:solidFill>
                  <a:schemeClr val="accent1">
                    <a:lumMod val="50000"/>
                  </a:schemeClr>
                </a:solidFill>
              </a:rPr>
              <a:t>Swap, Derivatives &amp; Commodities </a:t>
            </a:r>
            <a:br>
              <a:rPr lang="en-US" b="1" dirty="0">
                <a:solidFill>
                  <a:schemeClr val="accent1">
                    <a:lumMod val="50000"/>
                  </a:schemeClr>
                </a:solidFill>
              </a:rPr>
            </a:br>
            <a:r>
              <a:rPr lang="en-US" b="1" dirty="0">
                <a:solidFill>
                  <a:schemeClr val="accent1">
                    <a:lumMod val="50000"/>
                  </a:schemeClr>
                </a:solidFill>
              </a:rPr>
              <a:t>Regulation</a:t>
            </a:r>
          </a:p>
        </p:txBody>
      </p:sp>
      <p:sp>
        <p:nvSpPr>
          <p:cNvPr id="3" name="Content Placeholder 2">
            <a:extLst>
              <a:ext uri="{FF2B5EF4-FFF2-40B4-BE49-F238E27FC236}">
                <a16:creationId xmlns:a16="http://schemas.microsoft.com/office/drawing/2014/main" id="{DE2A2210-7708-5E49-B97D-936C9EB9048C}"/>
              </a:ext>
            </a:extLst>
          </p:cNvPr>
          <p:cNvSpPr>
            <a:spLocks noGrp="1"/>
          </p:cNvSpPr>
          <p:nvPr>
            <p:ph idx="1"/>
          </p:nvPr>
        </p:nvSpPr>
        <p:spPr/>
        <p:txBody>
          <a:bodyPr>
            <a:normAutofit lnSpcReduction="10000"/>
          </a:bodyPr>
          <a:lstStyle/>
          <a:p>
            <a:pPr>
              <a:buClr>
                <a:srgbClr val="C00000"/>
              </a:buClr>
              <a:buFont typeface="Wingdings" pitchFamily="2" charset="2"/>
              <a:buChar char="§"/>
            </a:pPr>
            <a:r>
              <a:rPr lang="en-US" dirty="0"/>
              <a:t>Subject to regulation of the US Commodity Exchange Act</a:t>
            </a:r>
          </a:p>
          <a:p>
            <a:pPr>
              <a:buClr>
                <a:srgbClr val="C00000"/>
              </a:buClr>
              <a:buFont typeface="Wingdings" pitchFamily="2" charset="2"/>
              <a:buChar char="§"/>
            </a:pPr>
            <a:r>
              <a:rPr lang="en-US" dirty="0"/>
              <a:t>The Dodd-Frank Act strengthened regulations by imposing the following requirements:</a:t>
            </a:r>
          </a:p>
          <a:p>
            <a:pPr lvl="1">
              <a:buClr>
                <a:srgbClr val="C00000"/>
              </a:buClr>
              <a:buFont typeface="Wingdings" pitchFamily="2" charset="2"/>
              <a:buChar char="§"/>
            </a:pPr>
            <a:r>
              <a:rPr lang="en-US" dirty="0"/>
              <a:t>Real time public and regulatory reporting of trade information for swaps</a:t>
            </a:r>
          </a:p>
          <a:p>
            <a:pPr lvl="1">
              <a:buClr>
                <a:srgbClr val="C00000"/>
              </a:buClr>
              <a:buFont typeface="Wingdings" pitchFamily="2" charset="2"/>
              <a:buChar char="§"/>
            </a:pPr>
            <a:r>
              <a:rPr lang="en-US" dirty="0"/>
              <a:t>Registration of swap dealers</a:t>
            </a:r>
          </a:p>
          <a:p>
            <a:pPr lvl="1">
              <a:buClr>
                <a:srgbClr val="C00000"/>
              </a:buClr>
              <a:buFont typeface="Wingdings" pitchFamily="2" charset="2"/>
              <a:buChar char="§"/>
            </a:pPr>
            <a:r>
              <a:rPr lang="en-US" dirty="0"/>
              <a:t>Position limits the cap exposure to derivatives on certain physical commodities</a:t>
            </a:r>
          </a:p>
          <a:p>
            <a:pPr lvl="1">
              <a:buClr>
                <a:srgbClr val="C00000"/>
              </a:buClr>
              <a:buFont typeface="Wingdings" pitchFamily="2" charset="2"/>
              <a:buChar char="§"/>
            </a:pPr>
            <a:r>
              <a:rPr lang="en-US" dirty="0"/>
              <a:t>Mandated clearing through central counterparties for certain swaps</a:t>
            </a:r>
          </a:p>
          <a:p>
            <a:pPr lvl="1">
              <a:buClr>
                <a:srgbClr val="C00000"/>
              </a:buClr>
              <a:buFont typeface="Wingdings" pitchFamily="2" charset="2"/>
              <a:buChar char="§"/>
            </a:pPr>
            <a:r>
              <a:rPr lang="en-US" dirty="0"/>
              <a:t>New business conduct standards for swap dealers</a:t>
            </a:r>
          </a:p>
          <a:p>
            <a:pPr lvl="1">
              <a:buClr>
                <a:srgbClr val="C00000"/>
              </a:buClr>
              <a:buFont typeface="Wingdings" pitchFamily="2" charset="2"/>
              <a:buChar char="§"/>
            </a:pPr>
            <a:r>
              <a:rPr lang="en-US" dirty="0"/>
              <a:t>Margin requirements for trades that are not cleared</a:t>
            </a:r>
          </a:p>
          <a:p>
            <a:pPr lvl="1">
              <a:buClr>
                <a:srgbClr val="C00000"/>
              </a:buClr>
              <a:buFont typeface="Wingdings" pitchFamily="2" charset="2"/>
              <a:buChar char="§"/>
            </a:pPr>
            <a:r>
              <a:rPr lang="en-US" dirty="0"/>
              <a:t>Entity level capital requirements for swap dealers</a:t>
            </a:r>
          </a:p>
        </p:txBody>
      </p:sp>
      <p:pic>
        <p:nvPicPr>
          <p:cNvPr id="4" name="Content Placeholder 11" descr="A close up of a sign&#10;&#10;Description automatically generated">
            <a:extLst>
              <a:ext uri="{FF2B5EF4-FFF2-40B4-BE49-F238E27FC236}">
                <a16:creationId xmlns:a16="http://schemas.microsoft.com/office/drawing/2014/main" id="{012F8841-ECB6-4142-82D3-798815095CA1}"/>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131683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01C5-6B48-2049-BCC6-F08DB8E8FF16}"/>
              </a:ext>
            </a:extLst>
          </p:cNvPr>
          <p:cNvSpPr>
            <a:spLocks noGrp="1"/>
          </p:cNvSpPr>
          <p:nvPr>
            <p:ph type="title"/>
          </p:nvPr>
        </p:nvSpPr>
        <p:spPr/>
        <p:txBody>
          <a:bodyPr/>
          <a:lstStyle/>
          <a:p>
            <a:r>
              <a:rPr lang="en-US" b="1" dirty="0">
                <a:solidFill>
                  <a:schemeClr val="accent1">
                    <a:lumMod val="50000"/>
                  </a:schemeClr>
                </a:solidFill>
              </a:rPr>
              <a:t>Other Regulations</a:t>
            </a:r>
          </a:p>
        </p:txBody>
      </p:sp>
      <p:sp>
        <p:nvSpPr>
          <p:cNvPr id="3" name="Content Placeholder 2">
            <a:extLst>
              <a:ext uri="{FF2B5EF4-FFF2-40B4-BE49-F238E27FC236}">
                <a16:creationId xmlns:a16="http://schemas.microsoft.com/office/drawing/2014/main" id="{6C67D7E0-C622-0240-897A-499204252C89}"/>
              </a:ext>
            </a:extLst>
          </p:cNvPr>
          <p:cNvSpPr>
            <a:spLocks noGrp="1"/>
          </p:cNvSpPr>
          <p:nvPr>
            <p:ph idx="1"/>
          </p:nvPr>
        </p:nvSpPr>
        <p:spPr/>
        <p:txBody>
          <a:bodyPr/>
          <a:lstStyle/>
          <a:p>
            <a:pPr>
              <a:buClr>
                <a:srgbClr val="C00000"/>
              </a:buClr>
              <a:buFont typeface="Wingdings" pitchFamily="2" charset="2"/>
              <a:buChar char="§"/>
            </a:pPr>
            <a:r>
              <a:rPr lang="en-US" dirty="0"/>
              <a:t>Insurance subsidiaries: subject to state insurance regulation in the states in which they are domiciled</a:t>
            </a:r>
          </a:p>
          <a:p>
            <a:pPr marL="0" indent="0">
              <a:buClr>
                <a:srgbClr val="C00000"/>
              </a:buClr>
              <a:buNone/>
            </a:pPr>
            <a:endParaRPr lang="en-US" dirty="0"/>
          </a:p>
          <a:p>
            <a:pPr>
              <a:buClr>
                <a:srgbClr val="C00000"/>
              </a:buClr>
              <a:buFont typeface="Wingdings" pitchFamily="2" charset="2"/>
              <a:buChar char="§"/>
            </a:pPr>
            <a:r>
              <a:rPr lang="en-US" dirty="0"/>
              <a:t>Investment management: subject to significant regulation in numerous jurisdictions around the world</a:t>
            </a:r>
          </a:p>
          <a:p>
            <a:endParaRPr lang="en-US" dirty="0"/>
          </a:p>
        </p:txBody>
      </p:sp>
      <p:pic>
        <p:nvPicPr>
          <p:cNvPr id="4" name="Content Placeholder 11" descr="A close up of a sign&#10;&#10;Description automatically generated">
            <a:extLst>
              <a:ext uri="{FF2B5EF4-FFF2-40B4-BE49-F238E27FC236}">
                <a16:creationId xmlns:a16="http://schemas.microsoft.com/office/drawing/2014/main" id="{CA6C3D97-1C97-2D42-B59C-A01E08180A40}"/>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781223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86D62-94DA-144F-973E-8F0FF82335D1}"/>
              </a:ext>
            </a:extLst>
          </p:cNvPr>
          <p:cNvSpPr>
            <a:spLocks noGrp="1"/>
          </p:cNvSpPr>
          <p:nvPr>
            <p:ph type="title"/>
          </p:nvPr>
        </p:nvSpPr>
        <p:spPr>
          <a:xfrm>
            <a:off x="838200" y="631825"/>
            <a:ext cx="10515600" cy="1325563"/>
          </a:xfrm>
        </p:spPr>
        <p:txBody>
          <a:bodyPr>
            <a:normAutofit/>
          </a:bodyPr>
          <a:lstStyle/>
          <a:p>
            <a:r>
              <a:rPr lang="en-US" b="1" dirty="0">
                <a:solidFill>
                  <a:schemeClr val="accent1">
                    <a:lumMod val="50000"/>
                  </a:schemeClr>
                </a:solidFill>
              </a:rPr>
              <a:t>Company Overview</a:t>
            </a:r>
          </a:p>
        </p:txBody>
      </p:sp>
      <p:sp>
        <p:nvSpPr>
          <p:cNvPr id="3" name="Content Placeholder 2">
            <a:extLst>
              <a:ext uri="{FF2B5EF4-FFF2-40B4-BE49-F238E27FC236}">
                <a16:creationId xmlns:a16="http://schemas.microsoft.com/office/drawing/2014/main" id="{9B34F358-FD28-4C4D-B768-496E78B7A1B4}"/>
              </a:ext>
            </a:extLst>
          </p:cNvPr>
          <p:cNvSpPr>
            <a:spLocks noGrp="1"/>
          </p:cNvSpPr>
          <p:nvPr>
            <p:ph idx="1"/>
          </p:nvPr>
        </p:nvSpPr>
        <p:spPr>
          <a:xfrm>
            <a:off x="838200" y="2057400"/>
            <a:ext cx="10515600" cy="3871762"/>
          </a:xfrm>
        </p:spPr>
        <p:txBody>
          <a:bodyPr>
            <a:normAutofit/>
          </a:bodyPr>
          <a:lstStyle/>
          <a:p>
            <a:pPr>
              <a:buClr>
                <a:srgbClr val="C00000"/>
              </a:buClr>
              <a:buFont typeface="Wingdings" pitchFamily="2" charset="2"/>
              <a:buChar char="§"/>
            </a:pPr>
            <a:r>
              <a:rPr lang="en-US" dirty="0"/>
              <a:t>Founded in 1869 by Marcus Goldman</a:t>
            </a:r>
          </a:p>
          <a:p>
            <a:pPr>
              <a:buClr>
                <a:srgbClr val="C00000"/>
              </a:buClr>
              <a:buFont typeface="Wingdings" pitchFamily="2" charset="2"/>
              <a:buChar char="§"/>
            </a:pPr>
            <a:endParaRPr lang="en-US" dirty="0"/>
          </a:p>
          <a:p>
            <a:pPr>
              <a:buClr>
                <a:srgbClr val="C00000"/>
              </a:buClr>
              <a:buFont typeface="Wingdings" pitchFamily="2" charset="2"/>
              <a:buChar char="§"/>
            </a:pPr>
            <a:r>
              <a:rPr lang="en-US" dirty="0"/>
              <a:t>A leading global multinational investment bank and financial services with company headquartered in New York City, and other international financial centers.</a:t>
            </a:r>
          </a:p>
          <a:p>
            <a:pPr>
              <a:buClr>
                <a:srgbClr val="C00000"/>
              </a:buClr>
              <a:buFont typeface="Wingdings" pitchFamily="2" charset="2"/>
              <a:buChar char="§"/>
            </a:pPr>
            <a:endParaRPr lang="en-US" dirty="0"/>
          </a:p>
          <a:p>
            <a:pPr>
              <a:buClr>
                <a:srgbClr val="C00000"/>
              </a:buClr>
              <a:buFont typeface="Wingdings" pitchFamily="2" charset="2"/>
              <a:buChar char="§"/>
            </a:pPr>
            <a:r>
              <a:rPr lang="en-US" dirty="0"/>
              <a:t>One of the largest investment banks with revenue of USD $37 billion as of 2018.</a:t>
            </a:r>
          </a:p>
        </p:txBody>
      </p:sp>
      <p:pic>
        <p:nvPicPr>
          <p:cNvPr id="4" name="Content Placeholder 11" descr="A close up of a sign&#10;&#10;Description automatically generated">
            <a:extLst>
              <a:ext uri="{FF2B5EF4-FFF2-40B4-BE49-F238E27FC236}">
                <a16:creationId xmlns:a16="http://schemas.microsoft.com/office/drawing/2014/main" id="{78FEAAD0-9C49-BF4C-8702-B1F2EB236173}"/>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5341170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27437-9F97-5C4D-A6EB-BB3C639A5C89}"/>
              </a:ext>
            </a:extLst>
          </p:cNvPr>
          <p:cNvSpPr>
            <a:spLocks noGrp="1"/>
          </p:cNvSpPr>
          <p:nvPr>
            <p:ph type="title"/>
          </p:nvPr>
        </p:nvSpPr>
        <p:spPr/>
        <p:txBody>
          <a:bodyPr/>
          <a:lstStyle/>
          <a:p>
            <a:r>
              <a:rPr lang="en-US" b="1" dirty="0">
                <a:solidFill>
                  <a:schemeClr val="accent1">
                    <a:lumMod val="50000"/>
                  </a:schemeClr>
                </a:solidFill>
              </a:rPr>
              <a:t>The Basel Capital Accord</a:t>
            </a:r>
          </a:p>
        </p:txBody>
      </p:sp>
      <p:sp>
        <p:nvSpPr>
          <p:cNvPr id="3" name="Content Placeholder 2">
            <a:extLst>
              <a:ext uri="{FF2B5EF4-FFF2-40B4-BE49-F238E27FC236}">
                <a16:creationId xmlns:a16="http://schemas.microsoft.com/office/drawing/2014/main" id="{947C3104-E082-674A-AB1C-8D21C24C3282}"/>
              </a:ext>
            </a:extLst>
          </p:cNvPr>
          <p:cNvSpPr>
            <a:spLocks noGrp="1"/>
          </p:cNvSpPr>
          <p:nvPr>
            <p:ph idx="1"/>
          </p:nvPr>
        </p:nvSpPr>
        <p:spPr>
          <a:xfrm>
            <a:off x="838200" y="1825625"/>
            <a:ext cx="10515600" cy="4351338"/>
          </a:xfrm>
        </p:spPr>
        <p:txBody>
          <a:bodyPr>
            <a:normAutofit/>
          </a:bodyPr>
          <a:lstStyle/>
          <a:p>
            <a:pPr>
              <a:buClr>
                <a:srgbClr val="C00000"/>
              </a:buClr>
              <a:buFont typeface="Wingdings" pitchFamily="2" charset="2"/>
              <a:buChar char="§"/>
            </a:pPr>
            <a:r>
              <a:rPr lang="en-US" dirty="0"/>
              <a:t>The Basel Capital Accord is a Framework set at the Basel Committee in 1988 and subsequently revised.</a:t>
            </a:r>
          </a:p>
          <a:p>
            <a:pPr>
              <a:buClr>
                <a:srgbClr val="C00000"/>
              </a:buClr>
              <a:buFont typeface="Wingdings" pitchFamily="2" charset="2"/>
              <a:buChar char="§"/>
            </a:pPr>
            <a:r>
              <a:rPr lang="en-CA" dirty="0"/>
              <a:t>Three series of banking regulation </a:t>
            </a:r>
          </a:p>
          <a:p>
            <a:pPr lvl="1">
              <a:buClr>
                <a:srgbClr val="C00000"/>
              </a:buClr>
              <a:buFont typeface="Wingdings" pitchFamily="2" charset="2"/>
              <a:buChar char="§"/>
            </a:pPr>
            <a:r>
              <a:rPr lang="en-CA" dirty="0"/>
              <a:t>Basel I (1988)</a:t>
            </a:r>
          </a:p>
          <a:p>
            <a:pPr lvl="1">
              <a:buClr>
                <a:srgbClr val="C00000"/>
              </a:buClr>
              <a:buFont typeface="Wingdings" pitchFamily="2" charset="2"/>
              <a:buChar char="§"/>
            </a:pPr>
            <a:r>
              <a:rPr lang="en-CA" dirty="0"/>
              <a:t>Basel II (2004)</a:t>
            </a:r>
          </a:p>
          <a:p>
            <a:pPr lvl="1">
              <a:buClr>
                <a:srgbClr val="C00000"/>
              </a:buClr>
              <a:buFont typeface="Wingdings" pitchFamily="2" charset="2"/>
              <a:buChar char="§"/>
            </a:pPr>
            <a:r>
              <a:rPr lang="en-CA" dirty="0"/>
              <a:t>Basel III (2018)</a:t>
            </a:r>
          </a:p>
          <a:p>
            <a:pPr>
              <a:buClr>
                <a:srgbClr val="C00000"/>
              </a:buClr>
              <a:buFont typeface="Wingdings" pitchFamily="2" charset="2"/>
              <a:buChar char="§"/>
            </a:pPr>
            <a:r>
              <a:rPr lang="en-CA" dirty="0"/>
              <a:t>Basel Committee on Bank Supervision (BCBS)</a:t>
            </a:r>
          </a:p>
          <a:p>
            <a:pPr lvl="1">
              <a:buClr>
                <a:srgbClr val="C00000"/>
              </a:buClr>
              <a:buFont typeface="Wingdings" pitchFamily="2" charset="2"/>
              <a:buChar char="§"/>
            </a:pPr>
            <a:r>
              <a:rPr lang="en-CA" dirty="0"/>
              <a:t>Banking Regulation – Capital Risk, Market Risk &amp; Operational Risk</a:t>
            </a:r>
          </a:p>
          <a:p>
            <a:pPr lvl="1">
              <a:buClr>
                <a:srgbClr val="C00000"/>
              </a:buClr>
              <a:buFont typeface="Wingdings" pitchFamily="2" charset="2"/>
              <a:buChar char="§"/>
            </a:pPr>
            <a:r>
              <a:rPr lang="en-CA" dirty="0"/>
              <a:t>Ensure sufficient capital on account</a:t>
            </a:r>
          </a:p>
          <a:p>
            <a:endParaRPr lang="en-US" dirty="0"/>
          </a:p>
        </p:txBody>
      </p:sp>
      <p:pic>
        <p:nvPicPr>
          <p:cNvPr id="4" name="Content Placeholder 11" descr="A close up of a sign&#10;&#10;Description automatically generated">
            <a:extLst>
              <a:ext uri="{FF2B5EF4-FFF2-40B4-BE49-F238E27FC236}">
                <a16:creationId xmlns:a16="http://schemas.microsoft.com/office/drawing/2014/main" id="{0DC08BF3-7A0F-D947-AC54-60CC00FFB6B4}"/>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569926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9C98A-CA63-F642-BC99-41B430A653C6}"/>
              </a:ext>
            </a:extLst>
          </p:cNvPr>
          <p:cNvSpPr>
            <a:spLocks noGrp="1"/>
          </p:cNvSpPr>
          <p:nvPr>
            <p:ph type="title"/>
          </p:nvPr>
        </p:nvSpPr>
        <p:spPr/>
        <p:txBody>
          <a:bodyPr/>
          <a:lstStyle/>
          <a:p>
            <a:r>
              <a:rPr lang="en-US" b="1" dirty="0">
                <a:solidFill>
                  <a:schemeClr val="accent1">
                    <a:lumMod val="50000"/>
                  </a:schemeClr>
                </a:solidFill>
              </a:rPr>
              <a:t>Basel I – The First Basel Accord</a:t>
            </a:r>
          </a:p>
        </p:txBody>
      </p:sp>
      <p:sp>
        <p:nvSpPr>
          <p:cNvPr id="3" name="Content Placeholder 2">
            <a:extLst>
              <a:ext uri="{FF2B5EF4-FFF2-40B4-BE49-F238E27FC236}">
                <a16:creationId xmlns:a16="http://schemas.microsoft.com/office/drawing/2014/main" id="{B65C113F-E84F-3D44-9E42-F2D627A431CC}"/>
              </a:ext>
            </a:extLst>
          </p:cNvPr>
          <p:cNvSpPr>
            <a:spLocks noGrp="1"/>
          </p:cNvSpPr>
          <p:nvPr>
            <p:ph idx="1"/>
          </p:nvPr>
        </p:nvSpPr>
        <p:spPr/>
        <p:txBody>
          <a:bodyPr/>
          <a:lstStyle/>
          <a:p>
            <a:pPr>
              <a:buClr>
                <a:srgbClr val="C00000"/>
              </a:buClr>
              <a:buFont typeface="Wingdings" pitchFamily="2" charset="2"/>
              <a:buChar char="§"/>
            </a:pPr>
            <a:r>
              <a:rPr lang="en-US" dirty="0"/>
              <a:t>Basel I (1988) ~ Basel Committee on Banking Supervision in Basel, Switzerland, published a set of minimum capital requirements for banks. </a:t>
            </a:r>
          </a:p>
          <a:p>
            <a:pPr>
              <a:buClr>
                <a:srgbClr val="C00000"/>
              </a:buClr>
              <a:buFont typeface="Wingdings" pitchFamily="2" charset="2"/>
              <a:buChar char="§"/>
            </a:pPr>
            <a:r>
              <a:rPr lang="en-US" dirty="0"/>
              <a:t>Primarily focused on credit risk and appropriate risk-weighting of assets. </a:t>
            </a:r>
          </a:p>
          <a:p>
            <a:pPr>
              <a:buClr>
                <a:srgbClr val="C00000"/>
              </a:buClr>
              <a:buFont typeface="Wingdings" pitchFamily="2" charset="2"/>
              <a:buChar char="§"/>
            </a:pPr>
            <a:r>
              <a:rPr lang="en-US" dirty="0"/>
              <a:t>Capital Adequacy Risk: (0%, 10%, 20%, 50% and 100%)</a:t>
            </a:r>
          </a:p>
          <a:p>
            <a:pPr>
              <a:buClr>
                <a:srgbClr val="C00000"/>
              </a:buClr>
              <a:buFont typeface="Wingdings" pitchFamily="2" charset="2"/>
              <a:buChar char="§"/>
            </a:pPr>
            <a:r>
              <a:rPr lang="en-US" dirty="0"/>
              <a:t>Basel 1A</a:t>
            </a:r>
          </a:p>
          <a:p>
            <a:endParaRPr lang="en-US" dirty="0"/>
          </a:p>
        </p:txBody>
      </p:sp>
      <p:pic>
        <p:nvPicPr>
          <p:cNvPr id="4" name="Content Placeholder 11" descr="A close up of a sign&#10;&#10;Description automatically generated">
            <a:extLst>
              <a:ext uri="{FF2B5EF4-FFF2-40B4-BE49-F238E27FC236}">
                <a16:creationId xmlns:a16="http://schemas.microsoft.com/office/drawing/2014/main" id="{248301FC-AB39-604D-A8A2-94CE85494ACF}"/>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001993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59336-0E53-BF42-BB1B-3A4E3F29D293}"/>
              </a:ext>
            </a:extLst>
          </p:cNvPr>
          <p:cNvSpPr>
            <a:spLocks noGrp="1"/>
          </p:cNvSpPr>
          <p:nvPr>
            <p:ph type="title"/>
          </p:nvPr>
        </p:nvSpPr>
        <p:spPr/>
        <p:txBody>
          <a:bodyPr/>
          <a:lstStyle/>
          <a:p>
            <a:r>
              <a:rPr lang="en-US" b="1" dirty="0">
                <a:solidFill>
                  <a:schemeClr val="accent1">
                    <a:lumMod val="50000"/>
                  </a:schemeClr>
                </a:solidFill>
              </a:rPr>
              <a:t>Basel II – Revised Capital Framework </a:t>
            </a:r>
          </a:p>
        </p:txBody>
      </p:sp>
      <p:sp>
        <p:nvSpPr>
          <p:cNvPr id="3" name="Content Placeholder 2">
            <a:extLst>
              <a:ext uri="{FF2B5EF4-FFF2-40B4-BE49-F238E27FC236}">
                <a16:creationId xmlns:a16="http://schemas.microsoft.com/office/drawing/2014/main" id="{0E0455B0-D7F4-C545-8873-45CAAF737B6F}"/>
              </a:ext>
            </a:extLst>
          </p:cNvPr>
          <p:cNvSpPr>
            <a:spLocks noGrp="1"/>
          </p:cNvSpPr>
          <p:nvPr>
            <p:ph idx="1"/>
          </p:nvPr>
        </p:nvSpPr>
        <p:spPr/>
        <p:txBody>
          <a:bodyPr>
            <a:normAutofit/>
          </a:bodyPr>
          <a:lstStyle/>
          <a:p>
            <a:pPr>
              <a:buClr>
                <a:srgbClr val="C00000"/>
              </a:buClr>
              <a:buFont typeface="Wingdings" pitchFamily="2" charset="2"/>
              <a:buChar char="§"/>
            </a:pPr>
            <a:r>
              <a:rPr lang="en-US" dirty="0"/>
              <a:t>Published in 2004 – update of the original accord (Basel I), especially in the areas of Risk &amp; Capital.</a:t>
            </a:r>
          </a:p>
          <a:p>
            <a:pPr lvl="1">
              <a:buClr>
                <a:srgbClr val="C00000"/>
              </a:buClr>
              <a:buFont typeface="Wingdings" pitchFamily="2" charset="2"/>
              <a:buChar char="§"/>
            </a:pPr>
            <a:r>
              <a:rPr lang="en-CA" dirty="0"/>
              <a:t>Improve the way regulatory capital requirements reflect underlying risks </a:t>
            </a:r>
          </a:p>
          <a:p>
            <a:pPr lvl="1">
              <a:buClr>
                <a:srgbClr val="C00000"/>
              </a:buClr>
              <a:buFont typeface="Wingdings" pitchFamily="2" charset="2"/>
              <a:buChar char="§"/>
            </a:pPr>
            <a:r>
              <a:rPr lang="en-CA" dirty="0"/>
              <a:t>Address the financial innovation that had occurred in recent years</a:t>
            </a:r>
          </a:p>
          <a:p>
            <a:pPr lvl="1">
              <a:buClr>
                <a:srgbClr val="C00000"/>
              </a:buClr>
              <a:buFont typeface="Wingdings" pitchFamily="2" charset="2"/>
              <a:buChar char="§"/>
            </a:pPr>
            <a:r>
              <a:rPr lang="en-CA" dirty="0"/>
              <a:t>Aimed at rewarding and encouraging continued improvements in risk measurement and control  </a:t>
            </a:r>
            <a:endParaRPr lang="en-US" dirty="0"/>
          </a:p>
          <a:p>
            <a:pPr>
              <a:buClr>
                <a:srgbClr val="C00000"/>
              </a:buClr>
              <a:buFont typeface="Wingdings" pitchFamily="2" charset="2"/>
              <a:buChar char="§"/>
            </a:pPr>
            <a:r>
              <a:rPr lang="en-US" dirty="0"/>
              <a:t>Basel II uses a “three pillars” concept </a:t>
            </a:r>
          </a:p>
          <a:p>
            <a:pPr marL="914400" lvl="1" indent="-457200">
              <a:buClr>
                <a:srgbClr val="C00000"/>
              </a:buClr>
              <a:buFont typeface="+mj-lt"/>
              <a:buAutoNum type="arabicPeriod"/>
            </a:pPr>
            <a:r>
              <a:rPr lang="en-US" dirty="0"/>
              <a:t>Minimum Capital Requirements </a:t>
            </a:r>
          </a:p>
          <a:p>
            <a:pPr marL="914400" lvl="1" indent="-457200">
              <a:buClr>
                <a:srgbClr val="C00000"/>
              </a:buClr>
              <a:buFont typeface="+mj-lt"/>
              <a:buAutoNum type="arabicPeriod"/>
            </a:pPr>
            <a:r>
              <a:rPr lang="en-US" dirty="0"/>
              <a:t>Supervisory Review Process</a:t>
            </a:r>
          </a:p>
          <a:p>
            <a:pPr marL="914400" lvl="1" indent="-457200">
              <a:buClr>
                <a:srgbClr val="C00000"/>
              </a:buClr>
              <a:buFont typeface="+mj-lt"/>
              <a:buAutoNum type="arabicPeriod"/>
            </a:pPr>
            <a:r>
              <a:rPr lang="en-US" dirty="0"/>
              <a:t>Market Discipline</a:t>
            </a:r>
          </a:p>
        </p:txBody>
      </p:sp>
      <p:pic>
        <p:nvPicPr>
          <p:cNvPr id="4" name="Content Placeholder 11" descr="A close up of a sign&#10;&#10;Description automatically generated">
            <a:extLst>
              <a:ext uri="{FF2B5EF4-FFF2-40B4-BE49-F238E27FC236}">
                <a16:creationId xmlns:a16="http://schemas.microsoft.com/office/drawing/2014/main" id="{0A7C12A2-2E30-0442-9F0B-8ECC9A72DFED}"/>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91093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Shape 382">
            <a:extLst>
              <a:ext uri="{FF2B5EF4-FFF2-40B4-BE49-F238E27FC236}">
                <a16:creationId xmlns:a16="http://schemas.microsoft.com/office/drawing/2014/main" id="{531A1983-8DF4-0D44-AA5C-4510AD4C1553}"/>
              </a:ext>
            </a:extLst>
          </p:cNvPr>
          <p:cNvPicPr preferRelativeResize="0">
            <a:picLocks noGrp="1"/>
          </p:cNvPicPr>
          <p:nvPr>
            <p:ph idx="1"/>
          </p:nvPr>
        </p:nvPicPr>
        <p:blipFill>
          <a:blip r:embed="rId2"/>
          <a:srcRect t="8960" b="8960"/>
          <a:stretch>
            <a:fillRect/>
          </a:stretch>
        </p:blipFill>
        <p:spPr>
          <a:xfrm>
            <a:off x="934506" y="643467"/>
            <a:ext cx="10322988" cy="5571066"/>
          </a:xfrm>
          <a:prstGeom prst="rect">
            <a:avLst/>
          </a:prstGeom>
          <a:noFill/>
        </p:spPr>
      </p:pic>
      <p:pic>
        <p:nvPicPr>
          <p:cNvPr id="5" name="Content Placeholder 11" descr="A close up of a sign&#10;&#10;Description automatically generated">
            <a:extLst>
              <a:ext uri="{FF2B5EF4-FFF2-40B4-BE49-F238E27FC236}">
                <a16:creationId xmlns:a16="http://schemas.microsoft.com/office/drawing/2014/main" id="{773DF2AF-FD04-1549-B37D-5473F94F0521}"/>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212902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2EA5-45CC-7A4B-BAF2-E2E82E0F35C7}"/>
              </a:ext>
            </a:extLst>
          </p:cNvPr>
          <p:cNvSpPr>
            <a:spLocks noGrp="1"/>
          </p:cNvSpPr>
          <p:nvPr>
            <p:ph type="title"/>
          </p:nvPr>
        </p:nvSpPr>
        <p:spPr/>
        <p:txBody>
          <a:bodyPr/>
          <a:lstStyle/>
          <a:p>
            <a:r>
              <a:rPr lang="en-US" b="1" dirty="0">
                <a:solidFill>
                  <a:schemeClr val="accent1">
                    <a:lumMod val="50000"/>
                  </a:schemeClr>
                </a:solidFill>
              </a:rPr>
              <a:t>Basel III - Continuation</a:t>
            </a:r>
          </a:p>
        </p:txBody>
      </p:sp>
      <p:sp>
        <p:nvSpPr>
          <p:cNvPr id="3" name="Content Placeholder 2">
            <a:extLst>
              <a:ext uri="{FF2B5EF4-FFF2-40B4-BE49-F238E27FC236}">
                <a16:creationId xmlns:a16="http://schemas.microsoft.com/office/drawing/2014/main" id="{A2CFE8F3-5000-CD41-B724-CD5E3BC5F68E}"/>
              </a:ext>
            </a:extLst>
          </p:cNvPr>
          <p:cNvSpPr>
            <a:spLocks noGrp="1"/>
          </p:cNvSpPr>
          <p:nvPr>
            <p:ph idx="1"/>
          </p:nvPr>
        </p:nvSpPr>
        <p:spPr/>
        <p:txBody>
          <a:bodyPr>
            <a:normAutofit/>
          </a:bodyPr>
          <a:lstStyle/>
          <a:p>
            <a:pPr marL="0" indent="0">
              <a:buNone/>
            </a:pPr>
            <a:r>
              <a:rPr lang="en-US" dirty="0"/>
              <a:t>Basel III is intended to strengthen bank capital requirements by increasing liquidity and decreasing bank leverage. </a:t>
            </a:r>
          </a:p>
          <a:p>
            <a:pPr marL="0" indent="0">
              <a:buNone/>
            </a:pPr>
            <a:endParaRPr lang="en-US" b="1" dirty="0"/>
          </a:p>
          <a:p>
            <a:pPr marL="0" indent="0">
              <a:buNone/>
            </a:pPr>
            <a:r>
              <a:rPr lang="en-US" b="1" dirty="0"/>
              <a:t>Changes: </a:t>
            </a:r>
          </a:p>
          <a:p>
            <a:pPr>
              <a:buClr>
                <a:srgbClr val="C00000"/>
              </a:buClr>
              <a:buFont typeface="Wingdings" pitchFamily="2" charset="2"/>
              <a:buChar char="§"/>
            </a:pPr>
            <a:r>
              <a:rPr lang="en-US" dirty="0"/>
              <a:t>Tier 1 capital requirements increases from 4% in Basel II to 6%</a:t>
            </a:r>
          </a:p>
          <a:p>
            <a:pPr>
              <a:buClr>
                <a:srgbClr val="C00000"/>
              </a:buClr>
              <a:buFont typeface="Wingdings" pitchFamily="2" charset="2"/>
              <a:buChar char="§"/>
            </a:pPr>
            <a:r>
              <a:rPr lang="en-US" dirty="0"/>
              <a:t>In July 2014, the U.S. Federal Reserve announced that the minimum Basel III leverage ratio would be 6% for 8 systemically important financial institution (SIFI) banks and 5% for their uninsured bank holding companies </a:t>
            </a:r>
          </a:p>
          <a:p>
            <a:pPr lvl="1">
              <a:buClr>
                <a:schemeClr val="accent1">
                  <a:lumMod val="75000"/>
                </a:schemeClr>
              </a:buClr>
              <a:buFont typeface="Wingdings" pitchFamily="2" charset="2"/>
              <a:buChar char="Ø"/>
              <a:defRPr/>
            </a:pPr>
            <a:endParaRPr lang="en-CA" dirty="0"/>
          </a:p>
          <a:p>
            <a:endParaRPr lang="en-US" dirty="0"/>
          </a:p>
        </p:txBody>
      </p:sp>
      <p:pic>
        <p:nvPicPr>
          <p:cNvPr id="4" name="Content Placeholder 11" descr="A close up of a sign&#10;&#10;Description automatically generated">
            <a:extLst>
              <a:ext uri="{FF2B5EF4-FFF2-40B4-BE49-F238E27FC236}">
                <a16:creationId xmlns:a16="http://schemas.microsoft.com/office/drawing/2014/main" id="{AEC122A7-6EC8-544D-8A5F-FE24922CFAA4}"/>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780739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3" name="Content Placeholder 12" descr="A screenshot of text&#10;&#10;Description automatically generated">
            <a:extLst>
              <a:ext uri="{FF2B5EF4-FFF2-40B4-BE49-F238E27FC236}">
                <a16:creationId xmlns:a16="http://schemas.microsoft.com/office/drawing/2014/main" id="{CF1D4E43-2FC4-784C-8EEA-FB2BA1A6CF30}"/>
              </a:ext>
            </a:extLst>
          </p:cNvPr>
          <p:cNvPicPr>
            <a:picLocks noGrp="1" noChangeAspect="1"/>
          </p:cNvPicPr>
          <p:nvPr>
            <p:ph idx="1"/>
          </p:nvPr>
        </p:nvPicPr>
        <p:blipFill>
          <a:blip r:embed="rId2"/>
          <a:stretch>
            <a:fillRect/>
          </a:stretch>
        </p:blipFill>
        <p:spPr>
          <a:xfrm>
            <a:off x="2116666" y="643467"/>
            <a:ext cx="7958668" cy="5571066"/>
          </a:xfrm>
          <a:prstGeom prst="rect">
            <a:avLst/>
          </a:prstGeom>
        </p:spPr>
      </p:pic>
      <p:pic>
        <p:nvPicPr>
          <p:cNvPr id="5" name="Content Placeholder 11" descr="A close up of a sign&#10;&#10;Description automatically generated">
            <a:extLst>
              <a:ext uri="{FF2B5EF4-FFF2-40B4-BE49-F238E27FC236}">
                <a16:creationId xmlns:a16="http://schemas.microsoft.com/office/drawing/2014/main" id="{C4AC8498-3EE8-744C-9299-1F84A6B1B029}"/>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421696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37FC3-C183-3E4D-A9C9-BD19E44322BD}"/>
              </a:ext>
            </a:extLst>
          </p:cNvPr>
          <p:cNvSpPr>
            <a:spLocks noGrp="1"/>
          </p:cNvSpPr>
          <p:nvPr>
            <p:ph type="title"/>
          </p:nvPr>
        </p:nvSpPr>
        <p:spPr/>
        <p:txBody>
          <a:bodyPr/>
          <a:lstStyle/>
          <a:p>
            <a:r>
              <a:rPr lang="en-US" b="1" dirty="0">
                <a:solidFill>
                  <a:schemeClr val="accent1">
                    <a:lumMod val="50000"/>
                  </a:schemeClr>
                </a:solidFill>
              </a:rPr>
              <a:t>Tier 1 Capital</a:t>
            </a:r>
          </a:p>
        </p:txBody>
      </p:sp>
      <p:sp>
        <p:nvSpPr>
          <p:cNvPr id="3" name="Content Placeholder 2">
            <a:extLst>
              <a:ext uri="{FF2B5EF4-FFF2-40B4-BE49-F238E27FC236}">
                <a16:creationId xmlns:a16="http://schemas.microsoft.com/office/drawing/2014/main" id="{3A1E2153-3B2B-0149-88FC-226F9EB01EB8}"/>
              </a:ext>
            </a:extLst>
          </p:cNvPr>
          <p:cNvSpPr>
            <a:spLocks noGrp="1"/>
          </p:cNvSpPr>
          <p:nvPr>
            <p:ph idx="1"/>
          </p:nvPr>
        </p:nvSpPr>
        <p:spPr/>
        <p:txBody>
          <a:bodyPr>
            <a:normAutofit/>
          </a:bodyPr>
          <a:lstStyle/>
          <a:p>
            <a:pPr>
              <a:buClr>
                <a:srgbClr val="C00000"/>
              </a:buClr>
              <a:buFont typeface="Wingdings" pitchFamily="2" charset="2"/>
              <a:buChar char="§"/>
            </a:pPr>
            <a:r>
              <a:rPr lang="en-CA" dirty="0"/>
              <a:t>T1 refers to the capital adequacy (financial strength) of the bank from the regulator’s perspective. </a:t>
            </a:r>
          </a:p>
          <a:p>
            <a:pPr>
              <a:buClr>
                <a:srgbClr val="C00000"/>
              </a:buClr>
              <a:buFont typeface="Wingdings" pitchFamily="2" charset="2"/>
              <a:buChar char="§"/>
            </a:pPr>
            <a:r>
              <a:rPr lang="en-CA" dirty="0"/>
              <a:t>T1 is composed of core capital (primarily C/S, disclosed reserves, and non-redeemable or non-cumulative preferred stock)</a:t>
            </a:r>
          </a:p>
          <a:p>
            <a:pPr>
              <a:buClr>
                <a:srgbClr val="C00000"/>
              </a:buClr>
              <a:buFont typeface="Wingdings" pitchFamily="2" charset="2"/>
              <a:buChar char="§"/>
            </a:pPr>
            <a:r>
              <a:rPr lang="en-US" dirty="0"/>
              <a:t>Equity capital is inclusive of instruments that cannot be redeemed at the option of the holder.</a:t>
            </a:r>
          </a:p>
          <a:p>
            <a:pPr>
              <a:buClr>
                <a:srgbClr val="C00000"/>
              </a:buClr>
              <a:buFont typeface="Wingdings" pitchFamily="2" charset="2"/>
              <a:buChar char="§"/>
            </a:pPr>
            <a:r>
              <a:rPr lang="en-CA" dirty="0"/>
              <a:t>T1 Capital Ratio compares bank’s equity capital with its total risk-weighted assets (RWAS)</a:t>
            </a:r>
          </a:p>
          <a:p>
            <a:endParaRPr lang="en-US" dirty="0"/>
          </a:p>
        </p:txBody>
      </p:sp>
      <p:pic>
        <p:nvPicPr>
          <p:cNvPr id="4" name="Content Placeholder 11" descr="A close up of a sign&#10;&#10;Description automatically generated">
            <a:extLst>
              <a:ext uri="{FF2B5EF4-FFF2-40B4-BE49-F238E27FC236}">
                <a16:creationId xmlns:a16="http://schemas.microsoft.com/office/drawing/2014/main" id="{15783C88-B945-8247-AB7C-83D9AC1A0DF3}"/>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5875945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7C0D-23F3-B54B-8581-F4377B8FF2F1}"/>
              </a:ext>
            </a:extLst>
          </p:cNvPr>
          <p:cNvSpPr>
            <a:spLocks noGrp="1"/>
          </p:cNvSpPr>
          <p:nvPr>
            <p:ph type="title"/>
          </p:nvPr>
        </p:nvSpPr>
        <p:spPr/>
        <p:txBody>
          <a:bodyPr/>
          <a:lstStyle/>
          <a:p>
            <a:r>
              <a:rPr lang="en-US" b="1" dirty="0">
                <a:solidFill>
                  <a:schemeClr val="accent1">
                    <a:lumMod val="50000"/>
                  </a:schemeClr>
                </a:solidFill>
              </a:rPr>
              <a:t>Tier 2 Capital (Supplementary Capital)</a:t>
            </a:r>
          </a:p>
        </p:txBody>
      </p:sp>
      <p:sp>
        <p:nvSpPr>
          <p:cNvPr id="3" name="Content Placeholder 2">
            <a:extLst>
              <a:ext uri="{FF2B5EF4-FFF2-40B4-BE49-F238E27FC236}">
                <a16:creationId xmlns:a16="http://schemas.microsoft.com/office/drawing/2014/main" id="{7B2D6397-E7B6-5A49-930E-76BE8A038280}"/>
              </a:ext>
            </a:extLst>
          </p:cNvPr>
          <p:cNvSpPr>
            <a:spLocks noGrp="1"/>
          </p:cNvSpPr>
          <p:nvPr>
            <p:ph idx="1"/>
          </p:nvPr>
        </p:nvSpPr>
        <p:spPr/>
        <p:txBody>
          <a:bodyPr>
            <a:normAutofit/>
          </a:bodyPr>
          <a:lstStyle/>
          <a:p>
            <a:pPr>
              <a:buClr>
                <a:srgbClr val="C00000"/>
              </a:buClr>
              <a:buFont typeface="Wingdings" pitchFamily="2" charset="2"/>
              <a:buChar char="§"/>
              <a:defRPr/>
            </a:pPr>
            <a:r>
              <a:rPr lang="en-CA" dirty="0"/>
              <a:t>T2 is composed of </a:t>
            </a:r>
            <a:r>
              <a:rPr lang="en-CA" u="sng" dirty="0"/>
              <a:t>hybrid capital instruments</a:t>
            </a:r>
            <a:r>
              <a:rPr lang="en-CA" dirty="0"/>
              <a:t>, </a:t>
            </a:r>
            <a:r>
              <a:rPr lang="en-CA" u="sng" dirty="0"/>
              <a:t>loan-loss, revaluation reserves</a:t>
            </a:r>
            <a:r>
              <a:rPr lang="en-CA" dirty="0"/>
              <a:t> and </a:t>
            </a:r>
            <a:r>
              <a:rPr lang="en-CA" u="sng" dirty="0"/>
              <a:t>undisclosed reserves</a:t>
            </a:r>
            <a:r>
              <a:rPr lang="en-CA" dirty="0"/>
              <a:t>. </a:t>
            </a:r>
          </a:p>
          <a:p>
            <a:pPr marL="0" indent="0">
              <a:buClr>
                <a:srgbClr val="C00000"/>
              </a:buClr>
              <a:buNone/>
              <a:defRPr/>
            </a:pPr>
            <a:endParaRPr lang="en-CA" dirty="0"/>
          </a:p>
          <a:p>
            <a:pPr>
              <a:buClr>
                <a:srgbClr val="C00000"/>
              </a:buClr>
              <a:buFont typeface="Wingdings" pitchFamily="2" charset="2"/>
              <a:buChar char="§"/>
              <a:defRPr/>
            </a:pPr>
            <a:r>
              <a:rPr lang="en-CA" dirty="0"/>
              <a:t>T2 need to meet the minimum standard of being subordinated to depositors and general creditors and have an original maturity of at least five years.</a:t>
            </a:r>
          </a:p>
          <a:p>
            <a:pPr>
              <a:buClr>
                <a:schemeClr val="bg1"/>
              </a:buClr>
              <a:buFont typeface="Wingdings" pitchFamily="2" charset="2"/>
              <a:buChar char="v"/>
              <a:defRPr/>
            </a:pPr>
            <a:endParaRPr lang="en-CA" dirty="0"/>
          </a:p>
          <a:p>
            <a:pPr marL="0" indent="0" algn="ctr">
              <a:buClr>
                <a:schemeClr val="bg1"/>
              </a:buClr>
              <a:buNone/>
              <a:defRPr/>
            </a:pPr>
            <a:r>
              <a:rPr lang="en-US" i="1" dirty="0"/>
              <a:t>Tier 1 capital + Tier 2 capital  = reserve requirement 8% (6% Tier 1 Capital) </a:t>
            </a:r>
          </a:p>
          <a:p>
            <a:pPr>
              <a:buClr>
                <a:schemeClr val="bg1"/>
              </a:buClr>
              <a:buFont typeface="Arial"/>
              <a:buChar char="•"/>
              <a:defRPr/>
            </a:pPr>
            <a:endParaRPr lang="en-CA" dirty="0"/>
          </a:p>
          <a:p>
            <a:endParaRPr lang="en-US" dirty="0"/>
          </a:p>
        </p:txBody>
      </p:sp>
      <p:pic>
        <p:nvPicPr>
          <p:cNvPr id="4" name="Content Placeholder 11" descr="A close up of a sign&#10;&#10;Description automatically generated">
            <a:extLst>
              <a:ext uri="{FF2B5EF4-FFF2-40B4-BE49-F238E27FC236}">
                <a16:creationId xmlns:a16="http://schemas.microsoft.com/office/drawing/2014/main" id="{F749E9D7-AEF2-1443-B1B0-44039C633695}"/>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7465655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4F396-E36F-CE4A-A6D4-841CDF7863ED}"/>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b="1" kern="1200" dirty="0">
                <a:solidFill>
                  <a:schemeClr val="accent1">
                    <a:lumMod val="50000"/>
                  </a:schemeClr>
                </a:solidFill>
                <a:latin typeface="+mj-lt"/>
                <a:ea typeface="+mj-ea"/>
                <a:cs typeface="+mj-cs"/>
              </a:rPr>
              <a:t>Tier 1 + Tier 2 Capital</a:t>
            </a:r>
            <a:endParaRPr lang="en-US" kern="1200" dirty="0">
              <a:solidFill>
                <a:schemeClr val="accent1">
                  <a:lumMod val="50000"/>
                </a:schemeClr>
              </a:solidFill>
              <a:latin typeface="+mj-lt"/>
              <a:ea typeface="+mj-ea"/>
              <a:cs typeface="+mj-cs"/>
            </a:endParaRPr>
          </a:p>
        </p:txBody>
      </p:sp>
      <p:pic>
        <p:nvPicPr>
          <p:cNvPr id="4" name="Content Placeholder 3">
            <a:extLst>
              <a:ext uri="{FF2B5EF4-FFF2-40B4-BE49-F238E27FC236}">
                <a16:creationId xmlns:a16="http://schemas.microsoft.com/office/drawing/2014/main" id="{EFA74F42-CD31-1041-BA2C-1B1F50F69DEB}"/>
              </a:ext>
            </a:extLst>
          </p:cNvPr>
          <p:cNvPicPr>
            <a:picLocks noGrp="1" noChangeAspect="1"/>
          </p:cNvPicPr>
          <p:nvPr>
            <p:ph idx="1"/>
          </p:nvPr>
        </p:nvPicPr>
        <p:blipFill>
          <a:blip r:embed="rId3" cstate="print"/>
          <a:stretch>
            <a:fillRect/>
          </a:stretch>
        </p:blipFill>
        <p:spPr>
          <a:xfrm>
            <a:off x="1850145" y="1863801"/>
            <a:ext cx="8848018" cy="4440746"/>
          </a:xfrm>
          <a:prstGeom prst="rect">
            <a:avLst/>
          </a:prstGeom>
        </p:spPr>
      </p:pic>
      <p:pic>
        <p:nvPicPr>
          <p:cNvPr id="5" name="Content Placeholder 11" descr="A close up of a sign&#10;&#10;Description automatically generated">
            <a:extLst>
              <a:ext uri="{FF2B5EF4-FFF2-40B4-BE49-F238E27FC236}">
                <a16:creationId xmlns:a16="http://schemas.microsoft.com/office/drawing/2014/main" id="{4F0CFF35-3291-A94F-A7F7-E522A72724F3}"/>
              </a:ext>
            </a:extLst>
          </p:cNvPr>
          <p:cNvPicPr>
            <a:picLocks noChangeAspect="1"/>
          </p:cNvPicPr>
          <p:nvPr/>
        </p:nvPicPr>
        <p:blipFill>
          <a:blip r:embed="rId4"/>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354887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3E1D-9E43-DD4E-90D7-507DB0DB8D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F8C842-C006-964F-AF3E-508199EE0645}"/>
              </a:ext>
            </a:extLst>
          </p:cNvPr>
          <p:cNvSpPr>
            <a:spLocks noGrp="1"/>
          </p:cNvSpPr>
          <p:nvPr>
            <p:ph idx="1"/>
          </p:nvPr>
        </p:nvSpPr>
        <p:spPr/>
        <p:txBody>
          <a:bodyPr/>
          <a:lstStyle/>
          <a:p>
            <a:pPr marL="0" indent="0">
              <a:buNone/>
            </a:pPr>
            <a:endParaRPr lang="en-US" sz="4800" b="1" dirty="0">
              <a:solidFill>
                <a:schemeClr val="accent1">
                  <a:lumMod val="50000"/>
                </a:schemeClr>
              </a:solidFill>
            </a:endParaRPr>
          </a:p>
          <a:p>
            <a:pPr marL="0" indent="0" algn="ctr">
              <a:buNone/>
            </a:pPr>
            <a:r>
              <a:rPr lang="en-US" sz="4800" b="1" dirty="0">
                <a:solidFill>
                  <a:schemeClr val="accent1">
                    <a:lumMod val="50000"/>
                  </a:schemeClr>
                </a:solidFill>
              </a:rPr>
              <a:t>Risk Management Structure</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84D7192C-0215-3C4C-AF6A-F7EA1C85719A}"/>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483155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0B8B4-D022-5D4E-8A19-EB2E3B2561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E81F6C-7009-A74B-A2F3-72E78F983914}"/>
              </a:ext>
            </a:extLst>
          </p:cNvPr>
          <p:cNvSpPr>
            <a:spLocks noGrp="1"/>
          </p:cNvSpPr>
          <p:nvPr>
            <p:ph idx="1"/>
          </p:nvPr>
        </p:nvSpPr>
        <p:spPr/>
        <p:txBody>
          <a:bodyPr/>
          <a:lstStyle/>
          <a:p>
            <a:endParaRPr lang="en-US" dirty="0"/>
          </a:p>
        </p:txBody>
      </p:sp>
      <p:pic>
        <p:nvPicPr>
          <p:cNvPr id="4098" name="Picture 2">
            <a:extLst>
              <a:ext uri="{FF2B5EF4-FFF2-40B4-BE49-F238E27FC236}">
                <a16:creationId xmlns:a16="http://schemas.microsoft.com/office/drawing/2014/main" id="{AEA4A386-C583-E442-898A-AD5A46EF8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6763" y="0"/>
            <a:ext cx="81168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1" descr="A close up of a sign&#10;&#10;Description automatically generated">
            <a:extLst>
              <a:ext uri="{FF2B5EF4-FFF2-40B4-BE49-F238E27FC236}">
                <a16:creationId xmlns:a16="http://schemas.microsoft.com/office/drawing/2014/main" id="{3735F5D1-F8E3-8C44-A5B6-AD3F097031C8}"/>
              </a:ext>
            </a:extLst>
          </p:cNvPr>
          <p:cNvPicPr>
            <a:picLocks noChangeAspect="1"/>
          </p:cNvPicPr>
          <p:nvPr/>
        </p:nvPicPr>
        <p:blipFill>
          <a:blip r:embed="rId4"/>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46789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D7631-AFA2-9047-BF75-779818EAD781}"/>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4800" b="1" kern="1200" dirty="0">
                <a:solidFill>
                  <a:schemeClr val="accent1">
                    <a:lumMod val="50000"/>
                  </a:schemeClr>
                </a:solidFill>
                <a:latin typeface="+mj-lt"/>
                <a:ea typeface="+mj-ea"/>
                <a:cs typeface="+mj-cs"/>
              </a:rPr>
              <a:t>Risk Management Structure </a:t>
            </a:r>
          </a:p>
        </p:txBody>
      </p:sp>
      <p:pic>
        <p:nvPicPr>
          <p:cNvPr id="14340" name="Picture 4">
            <a:extLst>
              <a:ext uri="{FF2B5EF4-FFF2-40B4-BE49-F238E27FC236}">
                <a16:creationId xmlns:a16="http://schemas.microsoft.com/office/drawing/2014/main" id="{39A3D02E-70A3-8E48-A896-6C86CEB18E5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832858" y="1863801"/>
            <a:ext cx="4526282" cy="4440746"/>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11" descr="A close up of a sign&#10;&#10;Description automatically generated">
            <a:extLst>
              <a:ext uri="{FF2B5EF4-FFF2-40B4-BE49-F238E27FC236}">
                <a16:creationId xmlns:a16="http://schemas.microsoft.com/office/drawing/2014/main" id="{64B3FE56-CA41-E04B-8D71-C19711019648}"/>
              </a:ext>
            </a:extLst>
          </p:cNvPr>
          <p:cNvPicPr>
            <a:picLocks noChangeAspect="1"/>
          </p:cNvPicPr>
          <p:nvPr/>
        </p:nvPicPr>
        <p:blipFill>
          <a:blip r:embed="rId4"/>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446188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CB98-B4ED-7140-965D-FDC63233E561}"/>
              </a:ext>
            </a:extLst>
          </p:cNvPr>
          <p:cNvSpPr>
            <a:spLocks noGrp="1"/>
          </p:cNvSpPr>
          <p:nvPr>
            <p:ph type="title"/>
          </p:nvPr>
        </p:nvSpPr>
        <p:spPr/>
        <p:txBody>
          <a:bodyPr/>
          <a:lstStyle/>
          <a:p>
            <a:r>
              <a:rPr lang="en-US" b="1" dirty="0">
                <a:solidFill>
                  <a:schemeClr val="accent1">
                    <a:lumMod val="50000"/>
                  </a:schemeClr>
                </a:solidFill>
              </a:rPr>
              <a:t>Risk Management Structure </a:t>
            </a:r>
          </a:p>
        </p:txBody>
      </p:sp>
      <p:sp>
        <p:nvSpPr>
          <p:cNvPr id="3" name="Content Placeholder 2">
            <a:extLst>
              <a:ext uri="{FF2B5EF4-FFF2-40B4-BE49-F238E27FC236}">
                <a16:creationId xmlns:a16="http://schemas.microsoft.com/office/drawing/2014/main" id="{66C7C6CF-1732-A74D-861D-E979147EEA54}"/>
              </a:ext>
            </a:extLst>
          </p:cNvPr>
          <p:cNvSpPr>
            <a:spLocks noGrp="1"/>
          </p:cNvSpPr>
          <p:nvPr>
            <p:ph idx="1"/>
          </p:nvPr>
        </p:nvSpPr>
        <p:spPr/>
        <p:txBody>
          <a:bodyPr>
            <a:normAutofit/>
          </a:bodyPr>
          <a:lstStyle/>
          <a:p>
            <a:pPr marL="0" indent="0">
              <a:buClr>
                <a:schemeClr val="accent1"/>
              </a:buClr>
              <a:buNone/>
            </a:pPr>
            <a:r>
              <a:rPr lang="en-CA" b="1" u="sng" dirty="0"/>
              <a:t>Risk Management Governance Structure:</a:t>
            </a:r>
          </a:p>
          <a:p>
            <a:pPr>
              <a:buClr>
                <a:srgbClr val="C00000"/>
              </a:buClr>
              <a:buFont typeface="Wingdings" pitchFamily="2" charset="2"/>
              <a:buChar char="q"/>
            </a:pPr>
            <a:r>
              <a:rPr lang="en-CA" dirty="0"/>
              <a:t>Management Committee</a:t>
            </a:r>
            <a:endParaRPr lang="en-CA" u="sng" dirty="0">
              <a:effectLst/>
            </a:endParaRPr>
          </a:p>
          <a:p>
            <a:pPr>
              <a:buClr>
                <a:srgbClr val="C00000"/>
              </a:buClr>
              <a:buFont typeface="Wingdings" pitchFamily="2" charset="2"/>
              <a:buChar char="q"/>
            </a:pPr>
            <a:r>
              <a:rPr lang="en-CA" dirty="0"/>
              <a:t>Firmwide Enterprise Risk Committee </a:t>
            </a:r>
          </a:p>
          <a:p>
            <a:pPr>
              <a:buClr>
                <a:srgbClr val="C00000"/>
              </a:buClr>
              <a:buFont typeface="Wingdings" pitchFamily="2" charset="2"/>
              <a:buChar char="q"/>
            </a:pPr>
            <a:r>
              <a:rPr lang="en-CA" dirty="0"/>
              <a:t>Firmwide Client and Business Standards Committee </a:t>
            </a:r>
          </a:p>
          <a:p>
            <a:pPr>
              <a:buClr>
                <a:srgbClr val="C00000"/>
              </a:buClr>
              <a:buFont typeface="Wingdings" pitchFamily="2" charset="2"/>
              <a:buChar char="q"/>
            </a:pPr>
            <a:r>
              <a:rPr lang="en-CA" dirty="0"/>
              <a:t>Firmwide Asset Liability Committee </a:t>
            </a:r>
          </a:p>
          <a:p>
            <a:pPr>
              <a:buClr>
                <a:srgbClr val="C00000"/>
              </a:buClr>
              <a:buFont typeface="Wingdings" pitchFamily="2" charset="2"/>
              <a:buChar char="q"/>
            </a:pPr>
            <a:r>
              <a:rPr lang="en-CA" dirty="0"/>
              <a:t>Conflicts Management </a:t>
            </a:r>
            <a:br>
              <a:rPr lang="en-CA" dirty="0"/>
            </a:b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66CD7E89-8A69-6446-80F7-0CEFE5247993}"/>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202447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8CADD-869B-034C-A772-321AB0877E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C5FCE2-B5AA-A742-85D9-D97080376B0F}"/>
              </a:ext>
            </a:extLst>
          </p:cNvPr>
          <p:cNvSpPr>
            <a:spLocks noGrp="1"/>
          </p:cNvSpPr>
          <p:nvPr>
            <p:ph idx="1"/>
          </p:nvPr>
        </p:nvSpPr>
        <p:spPr/>
        <p:txBody>
          <a:bodyPr/>
          <a:lstStyle/>
          <a:p>
            <a:pPr marL="0" indent="0" algn="ctr">
              <a:buNone/>
            </a:pPr>
            <a:endParaRPr lang="en-US" sz="4800" b="1" dirty="0">
              <a:solidFill>
                <a:srgbClr val="0070C0"/>
              </a:solidFill>
            </a:endParaRPr>
          </a:p>
          <a:p>
            <a:pPr marL="0" indent="0" algn="ctr">
              <a:buNone/>
            </a:pPr>
            <a:r>
              <a:rPr lang="en-US" sz="4400" b="1" dirty="0">
                <a:solidFill>
                  <a:schemeClr val="accent1">
                    <a:lumMod val="50000"/>
                  </a:schemeClr>
                </a:solidFill>
              </a:rPr>
              <a:t>Major Risks of Goldman Sachs</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742A852E-8675-274E-AD9B-8AF28C190B99}"/>
              </a:ext>
            </a:extLst>
          </p:cNvPr>
          <p:cNvPicPr>
            <a:picLocks noChangeAspect="1"/>
          </p:cNvPicPr>
          <p:nvPr/>
        </p:nvPicPr>
        <p:blipFill>
          <a:blip r:embed="rId2"/>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731833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92A1-5ECF-994A-A949-2962AA0C937B}"/>
              </a:ext>
            </a:extLst>
          </p:cNvPr>
          <p:cNvSpPr>
            <a:spLocks noGrp="1"/>
          </p:cNvSpPr>
          <p:nvPr>
            <p:ph type="title"/>
          </p:nvPr>
        </p:nvSpPr>
        <p:spPr>
          <a:xfrm>
            <a:off x="838200" y="365125"/>
            <a:ext cx="10515600" cy="1325563"/>
          </a:xfrm>
        </p:spPr>
        <p:txBody>
          <a:bodyPr>
            <a:normAutofit/>
          </a:bodyPr>
          <a:lstStyle/>
          <a:p>
            <a:r>
              <a:rPr lang="en-US" b="1" dirty="0">
                <a:solidFill>
                  <a:schemeClr val="accent1">
                    <a:lumMod val="50000"/>
                  </a:schemeClr>
                </a:solidFill>
              </a:rPr>
              <a:t>Risk Management </a:t>
            </a:r>
          </a:p>
        </p:txBody>
      </p:sp>
      <p:graphicFrame>
        <p:nvGraphicFramePr>
          <p:cNvPr id="5" name="Content Placeholder 2">
            <a:extLst>
              <a:ext uri="{FF2B5EF4-FFF2-40B4-BE49-F238E27FC236}">
                <a16:creationId xmlns:a16="http://schemas.microsoft.com/office/drawing/2014/main" id="{E610CCD8-F821-47FF-80E0-7810FD851FAA}"/>
              </a:ext>
            </a:extLst>
          </p:cNvPr>
          <p:cNvGraphicFramePr>
            <a:graphicFrameLocks noGrp="1"/>
          </p:cNvGraphicFramePr>
          <p:nvPr>
            <p:ph idx="1"/>
            <p:extLst>
              <p:ext uri="{D42A27DB-BD31-4B8C-83A1-F6EECF244321}">
                <p14:modId xmlns:p14="http://schemas.microsoft.com/office/powerpoint/2010/main" val="11360284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11" descr="A close up of a sign&#10;&#10;Description automatically generated">
            <a:extLst>
              <a:ext uri="{FF2B5EF4-FFF2-40B4-BE49-F238E27FC236}">
                <a16:creationId xmlns:a16="http://schemas.microsoft.com/office/drawing/2014/main" id="{57256194-1017-084A-B06A-2E077336ACC3}"/>
              </a:ext>
            </a:extLst>
          </p:cNvPr>
          <p:cNvPicPr>
            <a:picLocks noChangeAspect="1"/>
          </p:cNvPicPr>
          <p:nvPr/>
        </p:nvPicPr>
        <p:blipFill>
          <a:blip r:embed="rId8"/>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0699488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C3FD8-3A3B-1E4A-91B3-DBC11C3277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5A3034C-E316-2540-B862-E63DD0E5FAA1}"/>
              </a:ext>
            </a:extLst>
          </p:cNvPr>
          <p:cNvSpPr>
            <a:spLocks noGrp="1"/>
          </p:cNvSpPr>
          <p:nvPr>
            <p:ph idx="1"/>
          </p:nvPr>
        </p:nvSpPr>
        <p:spPr/>
        <p:txBody>
          <a:bodyPr/>
          <a:lstStyle/>
          <a:p>
            <a:pPr marL="0" indent="0" algn="ctr">
              <a:buNone/>
            </a:pPr>
            <a:endParaRPr lang="en-US" sz="4400" dirty="0">
              <a:solidFill>
                <a:schemeClr val="accent1">
                  <a:lumMod val="75000"/>
                </a:schemeClr>
              </a:solidFill>
            </a:endParaRPr>
          </a:p>
          <a:p>
            <a:pPr marL="0" indent="0" algn="ctr">
              <a:buNone/>
            </a:pPr>
            <a:r>
              <a:rPr lang="en-US" sz="4400" b="1" dirty="0">
                <a:solidFill>
                  <a:schemeClr val="accent1">
                    <a:lumMod val="50000"/>
                  </a:schemeClr>
                </a:solidFill>
              </a:rPr>
              <a:t>Liquidity Risk Management (LRM)</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D88F8E8E-8C9D-7340-AB27-A8549F9E6FFC}"/>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9910854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461E-0D52-BA4C-8BD1-85B4DE28AE38}"/>
              </a:ext>
            </a:extLst>
          </p:cNvPr>
          <p:cNvSpPr>
            <a:spLocks noGrp="1"/>
          </p:cNvSpPr>
          <p:nvPr>
            <p:ph type="title"/>
          </p:nvPr>
        </p:nvSpPr>
        <p:spPr/>
        <p:txBody>
          <a:bodyPr/>
          <a:lstStyle/>
          <a:p>
            <a:r>
              <a:rPr lang="en-US" b="1" dirty="0">
                <a:solidFill>
                  <a:schemeClr val="accent1">
                    <a:lumMod val="50000"/>
                  </a:schemeClr>
                </a:solidFill>
              </a:rPr>
              <a:t>Liquidity Risk Management (LRM) </a:t>
            </a:r>
          </a:p>
        </p:txBody>
      </p:sp>
      <p:sp>
        <p:nvSpPr>
          <p:cNvPr id="3" name="Content Placeholder 2">
            <a:extLst>
              <a:ext uri="{FF2B5EF4-FFF2-40B4-BE49-F238E27FC236}">
                <a16:creationId xmlns:a16="http://schemas.microsoft.com/office/drawing/2014/main" id="{FDBCE260-5243-384F-B6F1-46419912BA64}"/>
              </a:ext>
            </a:extLst>
          </p:cNvPr>
          <p:cNvSpPr>
            <a:spLocks noGrp="1"/>
          </p:cNvSpPr>
          <p:nvPr>
            <p:ph idx="1"/>
          </p:nvPr>
        </p:nvSpPr>
        <p:spPr/>
        <p:txBody>
          <a:bodyPr/>
          <a:lstStyle/>
          <a:p>
            <a:pPr marL="0" indent="0">
              <a:buNone/>
            </a:pPr>
            <a:r>
              <a:rPr lang="en-CA" b="1" dirty="0"/>
              <a:t>Three Principles: </a:t>
            </a:r>
          </a:p>
          <a:p>
            <a:pPr marL="514350" indent="-514350">
              <a:buClr>
                <a:srgbClr val="C00000"/>
              </a:buClr>
              <a:buFont typeface="+mj-lt"/>
              <a:buAutoNum type="arabicPeriod"/>
            </a:pPr>
            <a:r>
              <a:rPr lang="en-CA" dirty="0"/>
              <a:t>Hold sufficient excess liquidity in the form of </a:t>
            </a:r>
            <a:r>
              <a:rPr lang="en-CA" b="1" dirty="0"/>
              <a:t>GCLA</a:t>
            </a:r>
            <a:r>
              <a:rPr lang="en-CA" dirty="0"/>
              <a:t> to cover outflows during a stressed period</a:t>
            </a:r>
          </a:p>
          <a:p>
            <a:pPr marL="514350" indent="-514350">
              <a:buClr>
                <a:srgbClr val="C00000"/>
              </a:buClr>
              <a:buFont typeface="+mj-lt"/>
              <a:buAutoNum type="arabicPeriod"/>
            </a:pPr>
            <a:endParaRPr lang="en-CA" dirty="0"/>
          </a:p>
          <a:p>
            <a:pPr marL="514350" indent="-514350">
              <a:buClr>
                <a:srgbClr val="C00000"/>
              </a:buClr>
              <a:buFont typeface="+mj-lt"/>
              <a:buAutoNum type="arabicPeriod"/>
            </a:pPr>
            <a:r>
              <a:rPr lang="en-CA" dirty="0"/>
              <a:t>Maintain appropriate </a:t>
            </a:r>
            <a:r>
              <a:rPr lang="en-CA" b="1" dirty="0"/>
              <a:t>Asset-Liability Management </a:t>
            </a:r>
          </a:p>
          <a:p>
            <a:pPr marL="514350" indent="-514350">
              <a:buClr>
                <a:srgbClr val="C00000"/>
              </a:buClr>
              <a:buFont typeface="+mj-lt"/>
              <a:buAutoNum type="arabicPeriod"/>
            </a:pPr>
            <a:endParaRPr lang="en-CA" dirty="0"/>
          </a:p>
          <a:p>
            <a:pPr marL="514350" indent="-514350">
              <a:buClr>
                <a:srgbClr val="C00000"/>
              </a:buClr>
              <a:buFont typeface="+mj-lt"/>
              <a:buAutoNum type="arabicPeriod"/>
            </a:pPr>
            <a:r>
              <a:rPr lang="en-CA" dirty="0"/>
              <a:t>Maintain a viable </a:t>
            </a:r>
            <a:r>
              <a:rPr lang="en-CA" b="1" dirty="0"/>
              <a:t>Contingency Funding Plan</a:t>
            </a:r>
            <a:endParaRPr lang="en-CA" b="0" dirty="0">
              <a:effectLst/>
            </a:endParaRPr>
          </a:p>
          <a:p>
            <a:pPr marL="0" indent="0">
              <a:buNone/>
            </a:pPr>
            <a:br>
              <a:rPr lang="en-CA" dirty="0"/>
            </a:b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B8FF8E39-584C-814F-ACC8-BAF1EB8C0FF4}"/>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2385552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456E5-2FC1-7844-9D2A-ECB98E5D2830}"/>
              </a:ext>
            </a:extLst>
          </p:cNvPr>
          <p:cNvSpPr>
            <a:spLocks noGrp="1"/>
          </p:cNvSpPr>
          <p:nvPr>
            <p:ph type="title"/>
          </p:nvPr>
        </p:nvSpPr>
        <p:spPr/>
        <p:txBody>
          <a:bodyPr/>
          <a:lstStyle/>
          <a:p>
            <a:r>
              <a:rPr lang="en-US" dirty="0">
                <a:solidFill>
                  <a:schemeClr val="accent1">
                    <a:lumMod val="50000"/>
                  </a:schemeClr>
                </a:solidFill>
              </a:rPr>
              <a:t>Liquidity - </a:t>
            </a:r>
            <a:r>
              <a:rPr lang="en-US" b="1" dirty="0">
                <a:solidFill>
                  <a:schemeClr val="accent1">
                    <a:lumMod val="50000"/>
                  </a:schemeClr>
                </a:solidFill>
              </a:rPr>
              <a:t>GCLA </a:t>
            </a:r>
          </a:p>
        </p:txBody>
      </p:sp>
      <p:sp>
        <p:nvSpPr>
          <p:cNvPr id="3" name="Content Placeholder 2">
            <a:extLst>
              <a:ext uri="{FF2B5EF4-FFF2-40B4-BE49-F238E27FC236}">
                <a16:creationId xmlns:a16="http://schemas.microsoft.com/office/drawing/2014/main" id="{CAA484A0-2BCB-6549-BA90-86A0D1A86DA2}"/>
              </a:ext>
            </a:extLst>
          </p:cNvPr>
          <p:cNvSpPr>
            <a:spLocks noGrp="1"/>
          </p:cNvSpPr>
          <p:nvPr>
            <p:ph idx="1"/>
          </p:nvPr>
        </p:nvSpPr>
        <p:spPr/>
        <p:txBody>
          <a:bodyPr>
            <a:normAutofit lnSpcReduction="10000"/>
          </a:bodyPr>
          <a:lstStyle/>
          <a:p>
            <a:pPr marL="0" indent="0">
              <a:buClr>
                <a:schemeClr val="accent1"/>
              </a:buClr>
              <a:buNone/>
            </a:pPr>
            <a:r>
              <a:rPr lang="en-CA" b="1" dirty="0"/>
              <a:t>GCLA: </a:t>
            </a:r>
          </a:p>
          <a:p>
            <a:pPr marL="0" indent="0">
              <a:buClr>
                <a:schemeClr val="accent1"/>
              </a:buClr>
              <a:buNone/>
            </a:pPr>
            <a:endParaRPr lang="en-CA" b="1" dirty="0"/>
          </a:p>
          <a:p>
            <a:pPr marL="514350" indent="-514350">
              <a:buClr>
                <a:srgbClr val="C00000"/>
              </a:buClr>
              <a:buFont typeface="+mj-lt"/>
              <a:buAutoNum type="arabicPeriod"/>
            </a:pPr>
            <a:r>
              <a:rPr lang="en-CA" dirty="0"/>
              <a:t>Liquidity maintained to meet a broad range of potential cash outflows and collateral needs in a stressed environment</a:t>
            </a:r>
          </a:p>
          <a:p>
            <a:pPr marL="514350" indent="-514350">
              <a:buClr>
                <a:srgbClr val="C00000"/>
              </a:buClr>
              <a:buFont typeface="+mj-lt"/>
              <a:buAutoNum type="arabicPeriod"/>
            </a:pPr>
            <a:endParaRPr lang="en-CA" dirty="0"/>
          </a:p>
          <a:p>
            <a:pPr marL="514350" indent="-514350">
              <a:buClr>
                <a:srgbClr val="C00000"/>
              </a:buClr>
              <a:buFont typeface="+mj-lt"/>
              <a:buAutoNum type="arabicPeriod"/>
            </a:pPr>
            <a:r>
              <a:rPr lang="en-CA" dirty="0"/>
              <a:t>A primary principle is to pre-fund the estimated potential cash and collateral needs during a liquidity crisis and hold this liquidity in the form of unencumbered, highly liquid securities and cash</a:t>
            </a:r>
            <a:endParaRPr lang="en-CA" b="0" dirty="0">
              <a:effectLst/>
            </a:endParaRPr>
          </a:p>
          <a:p>
            <a:pPr marL="0" indent="0">
              <a:buNone/>
            </a:pPr>
            <a:br>
              <a:rPr lang="en-CA" dirty="0"/>
            </a:b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2DC43A9A-2D53-8849-BC4C-C7A819BCB3C7}"/>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4338180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A371-7011-454A-B28E-E8E5A098BBB9}"/>
              </a:ext>
            </a:extLst>
          </p:cNvPr>
          <p:cNvSpPr>
            <a:spLocks noGrp="1"/>
          </p:cNvSpPr>
          <p:nvPr>
            <p:ph type="title"/>
          </p:nvPr>
        </p:nvSpPr>
        <p:spPr/>
        <p:txBody>
          <a:bodyPr/>
          <a:lstStyle/>
          <a:p>
            <a:r>
              <a:rPr lang="en-US" dirty="0">
                <a:solidFill>
                  <a:schemeClr val="accent1">
                    <a:lumMod val="50000"/>
                  </a:schemeClr>
                </a:solidFill>
              </a:rPr>
              <a:t>Liquidity - </a:t>
            </a:r>
            <a:r>
              <a:rPr lang="en-US" b="1" dirty="0">
                <a:solidFill>
                  <a:schemeClr val="accent1">
                    <a:lumMod val="50000"/>
                  </a:schemeClr>
                </a:solidFill>
              </a:rPr>
              <a:t>Asset-Liability Management </a:t>
            </a:r>
          </a:p>
        </p:txBody>
      </p:sp>
      <p:sp>
        <p:nvSpPr>
          <p:cNvPr id="3" name="Content Placeholder 2">
            <a:extLst>
              <a:ext uri="{FF2B5EF4-FFF2-40B4-BE49-F238E27FC236}">
                <a16:creationId xmlns:a16="http://schemas.microsoft.com/office/drawing/2014/main" id="{2D212AE0-52F7-1D46-8453-7F20155084BD}"/>
              </a:ext>
            </a:extLst>
          </p:cNvPr>
          <p:cNvSpPr>
            <a:spLocks noGrp="1"/>
          </p:cNvSpPr>
          <p:nvPr>
            <p:ph idx="1"/>
          </p:nvPr>
        </p:nvSpPr>
        <p:spPr/>
        <p:txBody>
          <a:bodyPr>
            <a:noAutofit/>
          </a:bodyPr>
          <a:lstStyle/>
          <a:p>
            <a:pPr marL="0" indent="0">
              <a:buNone/>
            </a:pPr>
            <a:r>
              <a:rPr lang="en-CA" b="1" dirty="0"/>
              <a:t>Goal: Maintain sufficient liquidity to fund assets and meet contractual and contingent obligations.</a:t>
            </a:r>
            <a:endParaRPr lang="en-CA" dirty="0"/>
          </a:p>
          <a:p>
            <a:pPr marL="514350" indent="-514350">
              <a:buClr>
                <a:srgbClr val="C00000"/>
              </a:buClr>
              <a:buFont typeface="+mj-lt"/>
              <a:buAutoNum type="arabicPeriod"/>
            </a:pPr>
            <a:r>
              <a:rPr lang="en-CA" dirty="0"/>
              <a:t>To manage the overall funding book conservatively and to focus on long-term diversified sources of funding</a:t>
            </a:r>
          </a:p>
          <a:p>
            <a:pPr marL="514350" indent="-514350">
              <a:buClr>
                <a:srgbClr val="C00000"/>
              </a:buClr>
              <a:buFont typeface="+mj-lt"/>
              <a:buAutoNum type="arabicPeriod"/>
            </a:pPr>
            <a:endParaRPr lang="en-CA" dirty="0"/>
          </a:p>
          <a:p>
            <a:pPr marL="514350" indent="-514350">
              <a:buClr>
                <a:srgbClr val="C00000"/>
              </a:buClr>
              <a:buFont typeface="+mj-lt"/>
              <a:buAutoNum type="arabicPeriod"/>
            </a:pPr>
            <a:r>
              <a:rPr lang="en-CA" dirty="0"/>
              <a:t>To actively manage the asset base</a:t>
            </a:r>
          </a:p>
          <a:p>
            <a:pPr marL="514350" indent="-514350">
              <a:buClr>
                <a:srgbClr val="C00000"/>
              </a:buClr>
              <a:buFont typeface="+mj-lt"/>
              <a:buAutoNum type="arabicPeriod"/>
            </a:pPr>
            <a:endParaRPr lang="en-CA" dirty="0"/>
          </a:p>
          <a:p>
            <a:pPr marL="514350" indent="-514350">
              <a:buClr>
                <a:srgbClr val="C00000"/>
              </a:buClr>
              <a:buFont typeface="+mj-lt"/>
              <a:buAutoNum type="arabicPeriod"/>
            </a:pPr>
            <a:r>
              <a:rPr lang="en-CA" dirty="0"/>
              <a:t>To raise secured/unsecured financing with longer tenure than the liquidity profile of assets. </a:t>
            </a:r>
          </a:p>
          <a:p>
            <a:pPr marL="0" indent="0">
              <a:buClr>
                <a:schemeClr val="accent1"/>
              </a:buClr>
              <a:buNone/>
            </a:pPr>
            <a:endParaRPr lang="en-CA" b="0" dirty="0">
              <a:effectLst/>
            </a:endParaRPr>
          </a:p>
          <a:p>
            <a:pPr marL="0" indent="0">
              <a:buNone/>
            </a:pPr>
            <a:br>
              <a:rPr lang="en-CA" dirty="0"/>
            </a:br>
            <a:endParaRPr lang="en-US" dirty="0"/>
          </a:p>
        </p:txBody>
      </p:sp>
      <p:pic>
        <p:nvPicPr>
          <p:cNvPr id="5" name="Content Placeholder 11" descr="A close up of a sign&#10;&#10;Description automatically generated">
            <a:extLst>
              <a:ext uri="{FF2B5EF4-FFF2-40B4-BE49-F238E27FC236}">
                <a16:creationId xmlns:a16="http://schemas.microsoft.com/office/drawing/2014/main" id="{AF79B2B0-A399-F94F-9DE9-3D758CF0606F}"/>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757243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BF0A9-61FB-4C41-95D9-D6F597246CD2}"/>
              </a:ext>
            </a:extLst>
          </p:cNvPr>
          <p:cNvSpPr>
            <a:spLocks noGrp="1"/>
          </p:cNvSpPr>
          <p:nvPr>
            <p:ph type="title"/>
          </p:nvPr>
        </p:nvSpPr>
        <p:spPr/>
        <p:txBody>
          <a:bodyPr/>
          <a:lstStyle/>
          <a:p>
            <a:r>
              <a:rPr lang="en-US" dirty="0">
                <a:solidFill>
                  <a:schemeClr val="accent1">
                    <a:lumMod val="50000"/>
                  </a:schemeClr>
                </a:solidFill>
              </a:rPr>
              <a:t>Liquidity - </a:t>
            </a:r>
            <a:r>
              <a:rPr lang="en-US" b="1" dirty="0">
                <a:solidFill>
                  <a:schemeClr val="accent1">
                    <a:lumMod val="50000"/>
                  </a:schemeClr>
                </a:solidFill>
              </a:rPr>
              <a:t>Contingency Funding Plan </a:t>
            </a:r>
          </a:p>
        </p:txBody>
      </p:sp>
      <p:sp>
        <p:nvSpPr>
          <p:cNvPr id="3" name="Content Placeholder 2">
            <a:extLst>
              <a:ext uri="{FF2B5EF4-FFF2-40B4-BE49-F238E27FC236}">
                <a16:creationId xmlns:a16="http://schemas.microsoft.com/office/drawing/2014/main" id="{4435ABDC-A475-7C4A-8719-F6ACFB42461E}"/>
              </a:ext>
            </a:extLst>
          </p:cNvPr>
          <p:cNvSpPr>
            <a:spLocks noGrp="1"/>
          </p:cNvSpPr>
          <p:nvPr>
            <p:ph idx="1"/>
          </p:nvPr>
        </p:nvSpPr>
        <p:spPr/>
        <p:txBody>
          <a:bodyPr/>
          <a:lstStyle/>
          <a:p>
            <a:pPr marL="514350" indent="-514350">
              <a:buClr>
                <a:srgbClr val="C00000"/>
              </a:buClr>
              <a:buFont typeface="+mj-lt"/>
              <a:buAutoNum type="arabicPeriod"/>
            </a:pPr>
            <a:endParaRPr lang="en-US" dirty="0"/>
          </a:p>
          <a:p>
            <a:pPr marL="514350" indent="-514350">
              <a:buClr>
                <a:srgbClr val="C00000"/>
              </a:buClr>
              <a:buAutoNum type="arabicPeriod"/>
            </a:pPr>
            <a:r>
              <a:rPr lang="en-US" dirty="0"/>
              <a:t>P</a:t>
            </a:r>
            <a:r>
              <a:rPr lang="en-CA" dirty="0"/>
              <a:t>rovide framework for analyzing liquidity risks and market stress</a:t>
            </a:r>
          </a:p>
          <a:p>
            <a:pPr marL="514350" indent="-514350">
              <a:buClr>
                <a:srgbClr val="C00000"/>
              </a:buClr>
              <a:buFont typeface="+mj-lt"/>
              <a:buAutoNum type="arabicPeriod"/>
            </a:pPr>
            <a:endParaRPr lang="en-CA" dirty="0"/>
          </a:p>
          <a:p>
            <a:pPr marL="514350" indent="-514350">
              <a:buClr>
                <a:srgbClr val="C00000"/>
              </a:buClr>
              <a:buAutoNum type="arabicPeriod"/>
            </a:pPr>
            <a:r>
              <a:rPr lang="en-CA" dirty="0"/>
              <a:t>Outline list of potential risk factors</a:t>
            </a:r>
          </a:p>
          <a:p>
            <a:pPr marL="514350" indent="-514350">
              <a:buClr>
                <a:srgbClr val="C00000"/>
              </a:buClr>
              <a:buFont typeface="+mj-lt"/>
              <a:buAutoNum type="arabicPeriod"/>
            </a:pPr>
            <a:endParaRPr lang="en-CA" dirty="0"/>
          </a:p>
          <a:p>
            <a:pPr marL="514350" indent="-514350">
              <a:buClr>
                <a:srgbClr val="C00000"/>
              </a:buClr>
              <a:buAutoNum type="arabicPeriod"/>
            </a:pPr>
            <a:r>
              <a:rPr lang="en-CA" dirty="0"/>
              <a:t>Identifies key groups of individuals to foster effective coordination control and distribution of information</a:t>
            </a:r>
            <a:br>
              <a:rPr lang="en-CA" dirty="0"/>
            </a:br>
            <a:endParaRPr lang="en-US" dirty="0"/>
          </a:p>
        </p:txBody>
      </p:sp>
      <p:pic>
        <p:nvPicPr>
          <p:cNvPr id="5" name="Content Placeholder 11" descr="A close up of a sign&#10;&#10;Description automatically generated">
            <a:extLst>
              <a:ext uri="{FF2B5EF4-FFF2-40B4-BE49-F238E27FC236}">
                <a16:creationId xmlns:a16="http://schemas.microsoft.com/office/drawing/2014/main" id="{61EE23B5-6782-AC4D-BA12-21E58ED687A9}"/>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727115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EF31-83D2-BD41-A549-FA3D6F12FB0E}"/>
              </a:ext>
            </a:extLst>
          </p:cNvPr>
          <p:cNvSpPr>
            <a:spLocks noGrp="1"/>
          </p:cNvSpPr>
          <p:nvPr>
            <p:ph type="title"/>
          </p:nvPr>
        </p:nvSpPr>
        <p:spPr>
          <a:xfrm>
            <a:off x="838200" y="365125"/>
            <a:ext cx="10001250" cy="1325563"/>
          </a:xfrm>
        </p:spPr>
        <p:txBody>
          <a:bodyPr>
            <a:normAutofit/>
          </a:bodyPr>
          <a:lstStyle/>
          <a:p>
            <a:r>
              <a:rPr lang="en-US" sz="4000" dirty="0">
                <a:solidFill>
                  <a:schemeClr val="accent1">
                    <a:lumMod val="50000"/>
                  </a:schemeClr>
                </a:solidFill>
              </a:rPr>
              <a:t>Liquidity Stress Test: </a:t>
            </a:r>
            <a:r>
              <a:rPr lang="en-US" sz="4000" b="1" dirty="0">
                <a:solidFill>
                  <a:schemeClr val="accent1">
                    <a:lumMod val="50000"/>
                  </a:schemeClr>
                </a:solidFill>
              </a:rPr>
              <a:t>Modeled Liquidity Risks</a:t>
            </a:r>
          </a:p>
        </p:txBody>
      </p:sp>
      <p:sp>
        <p:nvSpPr>
          <p:cNvPr id="3" name="Content Placeholder 2">
            <a:extLst>
              <a:ext uri="{FF2B5EF4-FFF2-40B4-BE49-F238E27FC236}">
                <a16:creationId xmlns:a16="http://schemas.microsoft.com/office/drawing/2014/main" id="{74DE0D1C-EA4A-7C42-87F2-26B8144F83C8}"/>
              </a:ext>
            </a:extLst>
          </p:cNvPr>
          <p:cNvSpPr>
            <a:spLocks noGrp="1"/>
          </p:cNvSpPr>
          <p:nvPr>
            <p:ph idx="1"/>
          </p:nvPr>
        </p:nvSpPr>
        <p:spPr>
          <a:xfrm>
            <a:off x="838200" y="1543050"/>
            <a:ext cx="10515600" cy="4633913"/>
          </a:xfrm>
        </p:spPr>
        <p:txBody>
          <a:bodyPr>
            <a:noAutofit/>
          </a:bodyPr>
          <a:lstStyle/>
          <a:p>
            <a:pPr marL="0" indent="0">
              <a:buNone/>
            </a:pPr>
            <a:r>
              <a:rPr lang="en-CA" sz="2400" b="1" dirty="0"/>
              <a:t>HOW: </a:t>
            </a:r>
          </a:p>
          <a:p>
            <a:pPr marL="514350" indent="-514350">
              <a:buClr>
                <a:srgbClr val="C00000"/>
              </a:buClr>
              <a:buFont typeface="+mj-lt"/>
              <a:buAutoNum type="arabicPeriod"/>
            </a:pPr>
            <a:r>
              <a:rPr lang="en-CA" sz="2400" dirty="0"/>
              <a:t>Capture and quantifies liquidity risk </a:t>
            </a:r>
            <a:endParaRPr lang="en-CA" sz="2400" b="0" dirty="0">
              <a:effectLst/>
            </a:endParaRPr>
          </a:p>
          <a:p>
            <a:pPr marL="514350" indent="-514350">
              <a:buClr>
                <a:srgbClr val="C00000"/>
              </a:buClr>
              <a:buFont typeface="+mj-lt"/>
              <a:buAutoNum type="arabicPeriod"/>
            </a:pPr>
            <a:r>
              <a:rPr lang="en-CA" sz="2400" dirty="0"/>
              <a:t>Conduct multiple scenarios that include market-wide and firm-wide specific stress</a:t>
            </a:r>
            <a:endParaRPr lang="en-CA" sz="2400" b="0" dirty="0">
              <a:effectLst/>
            </a:endParaRPr>
          </a:p>
          <a:p>
            <a:pPr marL="0" indent="0">
              <a:buNone/>
            </a:pPr>
            <a:r>
              <a:rPr lang="en-CA" sz="2400" b="1" dirty="0"/>
              <a:t>Parameters:</a:t>
            </a:r>
            <a:endParaRPr lang="en-CA" sz="2400" b="0" dirty="0">
              <a:effectLst/>
            </a:endParaRPr>
          </a:p>
          <a:p>
            <a:pPr fontAlgn="base">
              <a:buClr>
                <a:srgbClr val="C00000"/>
              </a:buClr>
              <a:buFont typeface="Wingdings" pitchFamily="2" charset="2"/>
              <a:buChar char="§"/>
            </a:pPr>
            <a:r>
              <a:rPr lang="en-CA" sz="2400" dirty="0"/>
              <a:t>Liquidity needs over 30-day scenario</a:t>
            </a:r>
          </a:p>
          <a:p>
            <a:pPr fontAlgn="base">
              <a:buClr>
                <a:srgbClr val="C00000"/>
              </a:buClr>
              <a:buFont typeface="Wingdings" pitchFamily="2" charset="2"/>
              <a:buChar char="§"/>
            </a:pPr>
            <a:r>
              <a:rPr lang="en-CA" sz="2400" dirty="0"/>
              <a:t>Two-notch downgrade of long-term senior unsecured credit ratings</a:t>
            </a:r>
          </a:p>
          <a:p>
            <a:pPr fontAlgn="base">
              <a:buClr>
                <a:srgbClr val="C00000"/>
              </a:buClr>
              <a:buFont typeface="Wingdings" pitchFamily="2" charset="2"/>
              <a:buChar char="§"/>
            </a:pPr>
            <a:r>
              <a:rPr lang="en-CA" sz="2400" dirty="0"/>
              <a:t>Combination of contractual outflows and contingent outflows</a:t>
            </a:r>
          </a:p>
          <a:p>
            <a:pPr fontAlgn="base">
              <a:buClr>
                <a:srgbClr val="C00000"/>
              </a:buClr>
              <a:buFont typeface="Wingdings" pitchFamily="2" charset="2"/>
              <a:buChar char="§"/>
            </a:pPr>
            <a:r>
              <a:rPr lang="en-CA" sz="2400" dirty="0"/>
              <a:t>No issuance of equity /unsecured deb</a:t>
            </a:r>
          </a:p>
          <a:p>
            <a:pPr fontAlgn="base">
              <a:buClr>
                <a:srgbClr val="C00000"/>
              </a:buClr>
              <a:buFont typeface="Wingdings" pitchFamily="2" charset="2"/>
              <a:buChar char="§"/>
            </a:pPr>
            <a:r>
              <a:rPr lang="en-CA" sz="2400" dirty="0"/>
              <a:t>No support from additional government funding</a:t>
            </a:r>
          </a:p>
          <a:p>
            <a:pPr fontAlgn="base">
              <a:buClr>
                <a:srgbClr val="C00000"/>
              </a:buClr>
              <a:buFont typeface="Wingdings" pitchFamily="2" charset="2"/>
              <a:buChar char="§"/>
            </a:pPr>
            <a:r>
              <a:rPr lang="en-CA" sz="2400" dirty="0"/>
              <a:t>No asset liquidation other than GCLA</a:t>
            </a:r>
          </a:p>
        </p:txBody>
      </p:sp>
      <p:pic>
        <p:nvPicPr>
          <p:cNvPr id="4" name="Content Placeholder 11" descr="A close up of a sign&#10;&#10;Description automatically generated">
            <a:extLst>
              <a:ext uri="{FF2B5EF4-FFF2-40B4-BE49-F238E27FC236}">
                <a16:creationId xmlns:a16="http://schemas.microsoft.com/office/drawing/2014/main" id="{5F755B1F-BDD8-E741-BD51-56E1FCA6497E}"/>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487406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29705-F145-CC41-B127-B95611C355BA}"/>
              </a:ext>
            </a:extLst>
          </p:cNvPr>
          <p:cNvSpPr>
            <a:spLocks noGrp="1"/>
          </p:cNvSpPr>
          <p:nvPr>
            <p:ph type="title"/>
          </p:nvPr>
        </p:nvSpPr>
        <p:spPr>
          <a:xfrm>
            <a:off x="648929" y="182880"/>
            <a:ext cx="8714527" cy="2122989"/>
          </a:xfrm>
        </p:spPr>
        <p:txBody>
          <a:bodyPr>
            <a:normAutofit/>
          </a:bodyPr>
          <a:lstStyle/>
          <a:p>
            <a:r>
              <a:rPr lang="en-US" b="1" dirty="0">
                <a:solidFill>
                  <a:schemeClr val="accent1">
                    <a:lumMod val="50000"/>
                  </a:schemeClr>
                </a:solidFill>
              </a:rPr>
              <a:t>Business Segments</a:t>
            </a:r>
          </a:p>
        </p:txBody>
      </p:sp>
      <p:pic>
        <p:nvPicPr>
          <p:cNvPr id="15" name="Content Placeholder 11" descr="A close up of a sign&#10;&#10;Description automatically generated">
            <a:extLst>
              <a:ext uri="{FF2B5EF4-FFF2-40B4-BE49-F238E27FC236}">
                <a16:creationId xmlns:a16="http://schemas.microsoft.com/office/drawing/2014/main" id="{D74D1068-EAF2-CB4A-BAF0-9A05A7468F52}"/>
              </a:ext>
            </a:extLst>
          </p:cNvPr>
          <p:cNvPicPr>
            <a:picLocks noChangeAspect="1"/>
          </p:cNvPicPr>
          <p:nvPr/>
        </p:nvPicPr>
        <p:blipFill>
          <a:blip r:embed="rId3"/>
          <a:stretch>
            <a:fillRect/>
          </a:stretch>
        </p:blipFill>
        <p:spPr>
          <a:xfrm>
            <a:off x="10698163" y="464267"/>
            <a:ext cx="1054100" cy="1003300"/>
          </a:xfrm>
          <a:prstGeom prst="rect">
            <a:avLst/>
          </a:prstGeom>
        </p:spPr>
      </p:pic>
      <p:pic>
        <p:nvPicPr>
          <p:cNvPr id="1026" name="Picture 2">
            <a:extLst>
              <a:ext uri="{FF2B5EF4-FFF2-40B4-BE49-F238E27FC236}">
                <a16:creationId xmlns:a16="http://schemas.microsoft.com/office/drawing/2014/main" id="{C1535E6C-5BEA-C84E-A747-57379836B99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075393" y="1806992"/>
            <a:ext cx="8403272" cy="4552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9520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A9F78-EB66-3E4D-A8B4-7E522FB966A5}"/>
              </a:ext>
            </a:extLst>
          </p:cNvPr>
          <p:cNvSpPr>
            <a:spLocks noGrp="1"/>
          </p:cNvSpPr>
          <p:nvPr>
            <p:ph type="title"/>
          </p:nvPr>
        </p:nvSpPr>
        <p:spPr>
          <a:xfrm>
            <a:off x="838200" y="365125"/>
            <a:ext cx="10153650" cy="1325563"/>
          </a:xfrm>
        </p:spPr>
        <p:txBody>
          <a:bodyPr>
            <a:normAutofit/>
          </a:bodyPr>
          <a:lstStyle/>
          <a:p>
            <a:r>
              <a:rPr lang="en-CA" sz="4000" dirty="0">
                <a:solidFill>
                  <a:schemeClr val="accent1">
                    <a:lumMod val="50000"/>
                  </a:schemeClr>
                </a:solidFill>
              </a:rPr>
              <a:t>Liquidity Stress Test: </a:t>
            </a:r>
            <a:r>
              <a:rPr lang="en-CA" sz="4000" b="1" dirty="0">
                <a:solidFill>
                  <a:schemeClr val="accent1">
                    <a:lumMod val="50000"/>
                  </a:schemeClr>
                </a:solidFill>
              </a:rPr>
              <a:t>Intraday Liquidity Model</a:t>
            </a:r>
            <a:endParaRPr lang="en-US" sz="4000" b="1" dirty="0">
              <a:solidFill>
                <a:schemeClr val="accent1">
                  <a:lumMod val="50000"/>
                </a:schemeClr>
              </a:solidFill>
            </a:endParaRPr>
          </a:p>
        </p:txBody>
      </p:sp>
      <p:sp>
        <p:nvSpPr>
          <p:cNvPr id="3" name="Content Placeholder 2">
            <a:extLst>
              <a:ext uri="{FF2B5EF4-FFF2-40B4-BE49-F238E27FC236}">
                <a16:creationId xmlns:a16="http://schemas.microsoft.com/office/drawing/2014/main" id="{21A80B98-3551-A44C-BD0A-2305D77CE46C}"/>
              </a:ext>
            </a:extLst>
          </p:cNvPr>
          <p:cNvSpPr>
            <a:spLocks noGrp="1"/>
          </p:cNvSpPr>
          <p:nvPr>
            <p:ph idx="1"/>
          </p:nvPr>
        </p:nvSpPr>
        <p:spPr/>
        <p:txBody>
          <a:bodyPr/>
          <a:lstStyle/>
          <a:p>
            <a:pPr marL="0" indent="0">
              <a:buNone/>
            </a:pPr>
            <a:r>
              <a:rPr lang="en-CA" sz="2400" b="1" dirty="0"/>
              <a:t>How: </a:t>
            </a:r>
          </a:p>
          <a:p>
            <a:pPr marL="457200" indent="-457200">
              <a:buClr>
                <a:srgbClr val="C00000"/>
              </a:buClr>
              <a:buFont typeface="+mj-lt"/>
              <a:buAutoNum type="arabicPeriod"/>
            </a:pPr>
            <a:r>
              <a:rPr lang="en-CA" sz="2400" dirty="0"/>
              <a:t>Access the risk of increased intraday liquidity requirement when access to sources of intraday may become constrained</a:t>
            </a:r>
            <a:endParaRPr lang="en-CA" sz="2400" b="0" dirty="0">
              <a:effectLst/>
            </a:endParaRPr>
          </a:p>
          <a:p>
            <a:pPr marL="0" indent="0">
              <a:buNone/>
            </a:pPr>
            <a:br>
              <a:rPr lang="en-CA" sz="2400" b="0" dirty="0">
                <a:effectLst/>
              </a:rPr>
            </a:br>
            <a:r>
              <a:rPr lang="en-CA" sz="2400" b="1" dirty="0"/>
              <a:t>Parameters:</a:t>
            </a:r>
            <a:endParaRPr lang="en-CA" sz="2400" b="0" dirty="0">
              <a:effectLst/>
            </a:endParaRPr>
          </a:p>
          <a:p>
            <a:pPr fontAlgn="base">
              <a:buClr>
                <a:srgbClr val="C00000"/>
              </a:buClr>
              <a:buFont typeface="Wingdings" pitchFamily="2" charset="2"/>
              <a:buChar char="§"/>
            </a:pPr>
            <a:r>
              <a:rPr lang="en-CA" sz="2400" dirty="0"/>
              <a:t>Liquidity needs over a one-day settlement period</a:t>
            </a:r>
          </a:p>
          <a:p>
            <a:pPr fontAlgn="base">
              <a:buClr>
                <a:srgbClr val="C00000"/>
              </a:buClr>
              <a:buFont typeface="Wingdings" pitchFamily="2" charset="2"/>
              <a:buChar char="§"/>
            </a:pPr>
            <a:r>
              <a:rPr lang="en-CA" sz="2400" dirty="0"/>
              <a:t>Delays in receipt of counterparty cash payments</a:t>
            </a:r>
          </a:p>
          <a:p>
            <a:pPr fontAlgn="base">
              <a:buClr>
                <a:srgbClr val="C00000"/>
              </a:buClr>
              <a:buFont typeface="Wingdings" pitchFamily="2" charset="2"/>
              <a:buChar char="§"/>
            </a:pPr>
            <a:r>
              <a:rPr lang="en-CA" sz="2400" dirty="0"/>
              <a:t>A reduction in the availability of intraday credit lines at our third-party clearing agents</a:t>
            </a:r>
          </a:p>
          <a:p>
            <a:pPr fontAlgn="base">
              <a:buClr>
                <a:srgbClr val="C00000"/>
              </a:buClr>
              <a:buFont typeface="Wingdings" pitchFamily="2" charset="2"/>
              <a:buChar char="§"/>
            </a:pPr>
            <a:r>
              <a:rPr lang="en-CA" sz="2400" dirty="0"/>
              <a:t>Higher settlement volumes due to and increase in activity</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99E5D178-8AF3-4148-BE45-B5F60F4D13E5}"/>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9030904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14D96-5E20-F64F-9D55-10E77E48F432}"/>
              </a:ext>
            </a:extLst>
          </p:cNvPr>
          <p:cNvSpPr>
            <a:spLocks noGrp="1"/>
          </p:cNvSpPr>
          <p:nvPr>
            <p:ph type="title"/>
          </p:nvPr>
        </p:nvSpPr>
        <p:spPr/>
        <p:txBody>
          <a:bodyPr/>
          <a:lstStyle/>
          <a:p>
            <a:r>
              <a:rPr lang="en-US" dirty="0">
                <a:solidFill>
                  <a:schemeClr val="accent1">
                    <a:lumMod val="50000"/>
                  </a:schemeClr>
                </a:solidFill>
              </a:rPr>
              <a:t>Liquidity</a:t>
            </a:r>
            <a:r>
              <a:rPr lang="en-US" b="1" dirty="0">
                <a:solidFill>
                  <a:schemeClr val="accent1">
                    <a:lumMod val="50000"/>
                  </a:schemeClr>
                </a:solidFill>
              </a:rPr>
              <a:t> Limits</a:t>
            </a:r>
          </a:p>
        </p:txBody>
      </p:sp>
      <p:sp>
        <p:nvSpPr>
          <p:cNvPr id="3" name="Content Placeholder 2">
            <a:extLst>
              <a:ext uri="{FF2B5EF4-FFF2-40B4-BE49-F238E27FC236}">
                <a16:creationId xmlns:a16="http://schemas.microsoft.com/office/drawing/2014/main" id="{3B9E7D46-7FED-3A49-8765-DA4282A99A05}"/>
              </a:ext>
            </a:extLst>
          </p:cNvPr>
          <p:cNvSpPr>
            <a:spLocks noGrp="1"/>
          </p:cNvSpPr>
          <p:nvPr>
            <p:ph idx="1"/>
          </p:nvPr>
        </p:nvSpPr>
        <p:spPr/>
        <p:txBody>
          <a:bodyPr>
            <a:normAutofit fontScale="92500" lnSpcReduction="20000"/>
          </a:bodyPr>
          <a:lstStyle/>
          <a:p>
            <a:pPr fontAlgn="base">
              <a:buClr>
                <a:srgbClr val="C00000"/>
              </a:buClr>
              <a:buFont typeface="Wingdings" pitchFamily="2" charset="2"/>
              <a:buChar char="§"/>
            </a:pPr>
            <a:endParaRPr lang="en-CA" dirty="0"/>
          </a:p>
          <a:p>
            <a:pPr fontAlgn="base">
              <a:buClr>
                <a:srgbClr val="C00000"/>
              </a:buClr>
              <a:buFont typeface="Wingdings" pitchFamily="2" charset="2"/>
              <a:buChar char="§"/>
            </a:pPr>
            <a:r>
              <a:rPr lang="en-CA" dirty="0"/>
              <a:t>Measured relative to acceptable levels of risk given our liquidity risk tolerance</a:t>
            </a:r>
          </a:p>
          <a:p>
            <a:pPr fontAlgn="base">
              <a:buClr>
                <a:srgbClr val="C00000"/>
              </a:buClr>
              <a:buFont typeface="Wingdings" pitchFamily="2" charset="2"/>
              <a:buChar char="§"/>
            </a:pPr>
            <a:endParaRPr lang="en-CA" dirty="0"/>
          </a:p>
          <a:p>
            <a:pPr fontAlgn="base">
              <a:buClr>
                <a:srgbClr val="C00000"/>
              </a:buClr>
              <a:buFont typeface="Wingdings" pitchFamily="2" charset="2"/>
              <a:buChar char="§"/>
            </a:pPr>
            <a:r>
              <a:rPr lang="en-CA" b="1" dirty="0"/>
              <a:t>The purpose</a:t>
            </a:r>
            <a:r>
              <a:rPr lang="en-CA" dirty="0"/>
              <a:t>: to assist senior management in monitoring and controlling the overall liquidity risk profile</a:t>
            </a:r>
          </a:p>
          <a:p>
            <a:pPr fontAlgn="base">
              <a:buClr>
                <a:srgbClr val="C00000"/>
              </a:buClr>
              <a:buFont typeface="Wingdings" pitchFamily="2" charset="2"/>
              <a:buChar char="§"/>
            </a:pPr>
            <a:endParaRPr lang="en-CA" b="1" dirty="0"/>
          </a:p>
          <a:p>
            <a:pPr fontAlgn="base">
              <a:buClr>
                <a:srgbClr val="C00000"/>
              </a:buClr>
              <a:buFont typeface="Wingdings" pitchFamily="2" charset="2"/>
              <a:buChar char="§"/>
            </a:pPr>
            <a:r>
              <a:rPr lang="en-CA" dirty="0"/>
              <a:t>Approved by Risk Committee of the Board and the Firmwide Finance Committee</a:t>
            </a:r>
          </a:p>
          <a:p>
            <a:pPr fontAlgn="base">
              <a:buClr>
                <a:srgbClr val="C00000"/>
              </a:buClr>
              <a:buFont typeface="Wingdings" pitchFamily="2" charset="2"/>
              <a:buChar char="§"/>
            </a:pPr>
            <a:endParaRPr lang="en-CA" dirty="0"/>
          </a:p>
          <a:p>
            <a:pPr fontAlgn="base">
              <a:buClr>
                <a:srgbClr val="C00000"/>
              </a:buClr>
              <a:buFont typeface="Wingdings" pitchFamily="2" charset="2"/>
              <a:buChar char="§"/>
            </a:pPr>
            <a:r>
              <a:rPr lang="en-CA" dirty="0"/>
              <a:t>Monitored by Treasury and Liquidity Risk Management</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3F662989-F3D9-CA47-AB2F-DE634275FFF2}"/>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1463714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F0598-CFB7-C948-A127-16666D29DD42}"/>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4800" b="1" kern="1200" dirty="0">
                <a:solidFill>
                  <a:schemeClr val="accent1">
                    <a:lumMod val="50000"/>
                  </a:schemeClr>
                </a:solidFill>
                <a:latin typeface="+mj-lt"/>
                <a:ea typeface="+mj-ea"/>
                <a:cs typeface="+mj-cs"/>
              </a:rPr>
              <a:t>Credit Ratings </a:t>
            </a:r>
          </a:p>
        </p:txBody>
      </p:sp>
      <p:pic>
        <p:nvPicPr>
          <p:cNvPr id="15362" name="Picture 2">
            <a:extLst>
              <a:ext uri="{FF2B5EF4-FFF2-40B4-BE49-F238E27FC236}">
                <a16:creationId xmlns:a16="http://schemas.microsoft.com/office/drawing/2014/main" id="{479ABB5E-8C7C-6E43-AA91-3E195628711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38200" y="2173019"/>
            <a:ext cx="10515599" cy="3822309"/>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1" descr="A close up of a sign&#10;&#10;Description automatically generated">
            <a:extLst>
              <a:ext uri="{FF2B5EF4-FFF2-40B4-BE49-F238E27FC236}">
                <a16:creationId xmlns:a16="http://schemas.microsoft.com/office/drawing/2014/main" id="{F7CC3CDE-6DC1-0C46-B96A-499CD27D4A28}"/>
              </a:ext>
            </a:extLst>
          </p:cNvPr>
          <p:cNvPicPr>
            <a:picLocks noChangeAspect="1"/>
          </p:cNvPicPr>
          <p:nvPr/>
        </p:nvPicPr>
        <p:blipFill>
          <a:blip r:embed="rId4"/>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679603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CCB4F-D97C-FB4C-B931-9BC61D518A5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A537ADF-1013-6B4B-BDFD-43EECB5AD803}"/>
              </a:ext>
            </a:extLst>
          </p:cNvPr>
          <p:cNvSpPr>
            <a:spLocks noGrp="1"/>
          </p:cNvSpPr>
          <p:nvPr>
            <p:ph idx="1"/>
          </p:nvPr>
        </p:nvSpPr>
        <p:spPr/>
        <p:txBody>
          <a:bodyPr>
            <a:normAutofit/>
          </a:bodyPr>
          <a:lstStyle/>
          <a:p>
            <a:pPr marL="0" indent="0" algn="ctr">
              <a:buNone/>
            </a:pPr>
            <a:endParaRPr lang="en-US" sz="4400" b="1" dirty="0">
              <a:solidFill>
                <a:schemeClr val="accent1">
                  <a:lumMod val="50000"/>
                </a:schemeClr>
              </a:solidFill>
            </a:endParaRPr>
          </a:p>
          <a:p>
            <a:pPr marL="0" indent="0" algn="ctr">
              <a:buNone/>
            </a:pPr>
            <a:r>
              <a:rPr lang="en-US" sz="4400" b="1" dirty="0">
                <a:solidFill>
                  <a:schemeClr val="accent1">
                    <a:lumMod val="50000"/>
                  </a:schemeClr>
                </a:solidFill>
              </a:rPr>
              <a:t>Market Risk Management (MRM) </a:t>
            </a:r>
          </a:p>
        </p:txBody>
      </p:sp>
      <p:pic>
        <p:nvPicPr>
          <p:cNvPr id="4" name="Content Placeholder 11" descr="A close up of a sign&#10;&#10;Description automatically generated">
            <a:extLst>
              <a:ext uri="{FF2B5EF4-FFF2-40B4-BE49-F238E27FC236}">
                <a16:creationId xmlns:a16="http://schemas.microsoft.com/office/drawing/2014/main" id="{3DF8625D-DC28-E146-9AAC-91FAC2A5BC90}"/>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899563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9BE60-A4F6-9841-BB4E-CE875EDE2AA7}"/>
              </a:ext>
            </a:extLst>
          </p:cNvPr>
          <p:cNvSpPr>
            <a:spLocks noGrp="1"/>
          </p:cNvSpPr>
          <p:nvPr>
            <p:ph type="title"/>
          </p:nvPr>
        </p:nvSpPr>
        <p:spPr/>
        <p:txBody>
          <a:bodyPr/>
          <a:lstStyle/>
          <a:p>
            <a:r>
              <a:rPr lang="en-US" b="1" dirty="0">
                <a:solidFill>
                  <a:schemeClr val="accent1">
                    <a:lumMod val="50000"/>
                  </a:schemeClr>
                </a:solidFill>
              </a:rPr>
              <a:t>Market Risk Management (MRM)</a:t>
            </a:r>
          </a:p>
        </p:txBody>
      </p:sp>
      <p:sp>
        <p:nvSpPr>
          <p:cNvPr id="3" name="Content Placeholder 2">
            <a:extLst>
              <a:ext uri="{FF2B5EF4-FFF2-40B4-BE49-F238E27FC236}">
                <a16:creationId xmlns:a16="http://schemas.microsoft.com/office/drawing/2014/main" id="{B25222E8-5574-7943-8DDD-A8C88DB65AE4}"/>
              </a:ext>
            </a:extLst>
          </p:cNvPr>
          <p:cNvSpPr>
            <a:spLocks noGrp="1"/>
          </p:cNvSpPr>
          <p:nvPr>
            <p:ph idx="1"/>
          </p:nvPr>
        </p:nvSpPr>
        <p:spPr/>
        <p:txBody>
          <a:bodyPr/>
          <a:lstStyle/>
          <a:p>
            <a:pPr>
              <a:buClr>
                <a:srgbClr val="C00000"/>
              </a:buClr>
              <a:buFont typeface="Wingdings" pitchFamily="2" charset="2"/>
              <a:buChar char="§"/>
            </a:pPr>
            <a:endParaRPr lang="en-CA" dirty="0"/>
          </a:p>
          <a:p>
            <a:pPr>
              <a:buClr>
                <a:srgbClr val="C00000"/>
              </a:buClr>
              <a:buFont typeface="Wingdings" pitchFamily="2" charset="2"/>
              <a:buChar char="§"/>
            </a:pPr>
            <a:r>
              <a:rPr lang="en-CA" dirty="0"/>
              <a:t>Risk of loss in the value of inventory and certain other financial assets and liabilities due to change in market conditions.</a:t>
            </a:r>
          </a:p>
          <a:p>
            <a:pPr>
              <a:buClr>
                <a:srgbClr val="C00000"/>
              </a:buClr>
              <a:buFont typeface="Wingdings" pitchFamily="2" charset="2"/>
              <a:buChar char="§"/>
            </a:pPr>
            <a:endParaRPr lang="en-CA" b="0" dirty="0">
              <a:effectLst/>
            </a:endParaRPr>
          </a:p>
          <a:p>
            <a:pPr>
              <a:buClr>
                <a:srgbClr val="C00000"/>
              </a:buClr>
              <a:buFont typeface="Wingdings" pitchFamily="2" charset="2"/>
              <a:buChar char="§"/>
            </a:pPr>
            <a:r>
              <a:rPr lang="en-CA" dirty="0"/>
              <a:t>Inventory changed based on client demands and investment opportunities, and accounted for at fair value and fluctuates on a daily basis.</a:t>
            </a:r>
            <a:endParaRPr lang="en-CA" b="0" dirty="0">
              <a:effectLst/>
            </a:endParaRPr>
          </a:p>
          <a:p>
            <a:endParaRPr lang="en-US" dirty="0"/>
          </a:p>
        </p:txBody>
      </p:sp>
      <p:pic>
        <p:nvPicPr>
          <p:cNvPr id="4" name="Content Placeholder 11" descr="A close up of a sign&#10;&#10;Description automatically generated">
            <a:extLst>
              <a:ext uri="{FF2B5EF4-FFF2-40B4-BE49-F238E27FC236}">
                <a16:creationId xmlns:a16="http://schemas.microsoft.com/office/drawing/2014/main" id="{2F0F4DE3-F151-684A-A62A-CA243341CAB2}"/>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8296855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5748B-F541-D040-9DB4-2E7CE47F23E6}"/>
              </a:ext>
            </a:extLst>
          </p:cNvPr>
          <p:cNvSpPr>
            <a:spLocks noGrp="1"/>
          </p:cNvSpPr>
          <p:nvPr>
            <p:ph type="title"/>
          </p:nvPr>
        </p:nvSpPr>
        <p:spPr/>
        <p:txBody>
          <a:bodyPr/>
          <a:lstStyle/>
          <a:p>
            <a:r>
              <a:rPr lang="en-US" b="1" dirty="0">
                <a:solidFill>
                  <a:schemeClr val="accent1">
                    <a:lumMod val="50000"/>
                  </a:schemeClr>
                </a:solidFill>
              </a:rPr>
              <a:t>Market Risk - Categories </a:t>
            </a:r>
          </a:p>
        </p:txBody>
      </p:sp>
      <p:sp>
        <p:nvSpPr>
          <p:cNvPr id="3" name="Content Placeholder 2">
            <a:extLst>
              <a:ext uri="{FF2B5EF4-FFF2-40B4-BE49-F238E27FC236}">
                <a16:creationId xmlns:a16="http://schemas.microsoft.com/office/drawing/2014/main" id="{892A4C17-8BCF-CC4D-A151-E147F3110EB4}"/>
              </a:ext>
            </a:extLst>
          </p:cNvPr>
          <p:cNvSpPr>
            <a:spLocks noGrp="1"/>
          </p:cNvSpPr>
          <p:nvPr>
            <p:ph idx="1"/>
          </p:nvPr>
        </p:nvSpPr>
        <p:spPr/>
        <p:txBody>
          <a:bodyPr>
            <a:normAutofit/>
          </a:bodyPr>
          <a:lstStyle/>
          <a:p>
            <a:pPr marL="514350" indent="-514350">
              <a:buClr>
                <a:srgbClr val="C00000"/>
              </a:buClr>
              <a:buFont typeface="+mj-lt"/>
              <a:buAutoNum type="arabicPeriod"/>
            </a:pPr>
            <a:r>
              <a:rPr lang="en-CA" dirty="0"/>
              <a:t>Interest rate risk</a:t>
            </a:r>
          </a:p>
          <a:p>
            <a:pPr marL="514350" indent="-514350">
              <a:buClr>
                <a:srgbClr val="C00000"/>
              </a:buClr>
              <a:buFont typeface="+mj-lt"/>
              <a:buAutoNum type="arabicPeriod"/>
            </a:pPr>
            <a:r>
              <a:rPr lang="en-CA" dirty="0"/>
              <a:t>Equity price risk</a:t>
            </a:r>
          </a:p>
          <a:p>
            <a:pPr marL="514350" indent="-514350">
              <a:buClr>
                <a:srgbClr val="C00000"/>
              </a:buClr>
              <a:buFont typeface="+mj-lt"/>
              <a:buAutoNum type="arabicPeriod"/>
            </a:pPr>
            <a:r>
              <a:rPr lang="en-CA" dirty="0"/>
              <a:t>Currency rate risk</a:t>
            </a:r>
          </a:p>
          <a:p>
            <a:pPr marL="514350" indent="-514350">
              <a:buClr>
                <a:srgbClr val="C00000"/>
              </a:buClr>
              <a:buFont typeface="+mj-lt"/>
              <a:buAutoNum type="arabicPeriod"/>
            </a:pPr>
            <a:r>
              <a:rPr lang="en-CA" dirty="0"/>
              <a:t>Commodity price risk</a:t>
            </a: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1A037CCF-91C9-BA45-AA2D-CA2423F2B13F}"/>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7910409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94F2-3627-4E4C-8659-5A471A983C89}"/>
              </a:ext>
            </a:extLst>
          </p:cNvPr>
          <p:cNvSpPr>
            <a:spLocks noGrp="1"/>
          </p:cNvSpPr>
          <p:nvPr>
            <p:ph type="title"/>
          </p:nvPr>
        </p:nvSpPr>
        <p:spPr/>
        <p:txBody>
          <a:bodyPr/>
          <a:lstStyle/>
          <a:p>
            <a:r>
              <a:rPr lang="en-US" b="1" dirty="0">
                <a:solidFill>
                  <a:schemeClr val="accent1">
                    <a:lumMod val="50000"/>
                  </a:schemeClr>
                </a:solidFill>
              </a:rPr>
              <a:t>Market Risk - Process</a:t>
            </a:r>
          </a:p>
        </p:txBody>
      </p:sp>
      <p:sp>
        <p:nvSpPr>
          <p:cNvPr id="3" name="Content Placeholder 2">
            <a:extLst>
              <a:ext uri="{FF2B5EF4-FFF2-40B4-BE49-F238E27FC236}">
                <a16:creationId xmlns:a16="http://schemas.microsoft.com/office/drawing/2014/main" id="{663DD5E3-A13E-C04B-BDE4-C8606ADC222D}"/>
              </a:ext>
            </a:extLst>
          </p:cNvPr>
          <p:cNvSpPr>
            <a:spLocks noGrp="1"/>
          </p:cNvSpPr>
          <p:nvPr>
            <p:ph idx="1"/>
          </p:nvPr>
        </p:nvSpPr>
        <p:spPr/>
        <p:txBody>
          <a:bodyPr>
            <a:normAutofit lnSpcReduction="10000"/>
          </a:bodyPr>
          <a:lstStyle/>
          <a:p>
            <a:pPr fontAlgn="base">
              <a:buClr>
                <a:srgbClr val="C00000"/>
              </a:buClr>
              <a:buFont typeface="Wingdings" pitchFamily="2" charset="2"/>
              <a:buChar char="§"/>
            </a:pPr>
            <a:r>
              <a:rPr lang="en-CA" dirty="0"/>
              <a:t>Collecting complete, accurate and timely information</a:t>
            </a:r>
          </a:p>
          <a:p>
            <a:pPr fontAlgn="base">
              <a:buClr>
                <a:srgbClr val="C00000"/>
              </a:buClr>
              <a:buFont typeface="Wingdings" pitchFamily="2" charset="2"/>
              <a:buChar char="§"/>
            </a:pPr>
            <a:r>
              <a:rPr lang="en-CA" dirty="0"/>
              <a:t>A dynamic limit-setting framework</a:t>
            </a:r>
          </a:p>
          <a:p>
            <a:pPr fontAlgn="base">
              <a:buClr>
                <a:srgbClr val="C00000"/>
              </a:buClr>
              <a:buFont typeface="Wingdings" pitchFamily="2" charset="2"/>
              <a:buChar char="§"/>
            </a:pPr>
            <a:r>
              <a:rPr lang="en-CA" dirty="0"/>
              <a:t>Monitoring compliance with established market risk limits and reporting our exposures</a:t>
            </a:r>
          </a:p>
          <a:p>
            <a:pPr fontAlgn="base">
              <a:buClr>
                <a:srgbClr val="C00000"/>
              </a:buClr>
              <a:buFont typeface="Wingdings" pitchFamily="2" charset="2"/>
              <a:buChar char="§"/>
            </a:pPr>
            <a:r>
              <a:rPr lang="en-CA" dirty="0"/>
              <a:t>Diversifying exposures</a:t>
            </a:r>
          </a:p>
          <a:p>
            <a:pPr fontAlgn="base">
              <a:buClr>
                <a:srgbClr val="C00000"/>
              </a:buClr>
              <a:buFont typeface="Wingdings" pitchFamily="2" charset="2"/>
              <a:buChar char="§"/>
            </a:pPr>
            <a:r>
              <a:rPr lang="en-CA" dirty="0"/>
              <a:t>Controlling position sizes</a:t>
            </a:r>
          </a:p>
          <a:p>
            <a:pPr fontAlgn="base">
              <a:buClr>
                <a:srgbClr val="C00000"/>
              </a:buClr>
              <a:buFont typeface="Wingdings" pitchFamily="2" charset="2"/>
              <a:buChar char="§"/>
            </a:pPr>
            <a:r>
              <a:rPr lang="en-CA" dirty="0"/>
              <a:t>Evaluating mitigants, such as economic hedges in related securities or derivatives</a:t>
            </a:r>
          </a:p>
          <a:p>
            <a:pPr fontAlgn="base">
              <a:buClr>
                <a:srgbClr val="C00000"/>
              </a:buClr>
              <a:buFont typeface="Wingdings" pitchFamily="2" charset="2"/>
              <a:buChar char="§"/>
            </a:pPr>
            <a:r>
              <a:rPr lang="en-CA" dirty="0"/>
              <a:t>Proactive communication between our revenue producing units and independent risk oversight and control functions</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CE36E8EE-69C0-5B48-AE96-5CE95B0CC21B}"/>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558506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7428-0877-9742-893B-E485825B602A}"/>
              </a:ext>
            </a:extLst>
          </p:cNvPr>
          <p:cNvSpPr>
            <a:spLocks noGrp="1"/>
          </p:cNvSpPr>
          <p:nvPr>
            <p:ph type="title"/>
          </p:nvPr>
        </p:nvSpPr>
        <p:spPr/>
        <p:txBody>
          <a:bodyPr/>
          <a:lstStyle/>
          <a:p>
            <a:r>
              <a:rPr lang="en-US" b="1" dirty="0">
                <a:solidFill>
                  <a:schemeClr val="accent1">
                    <a:lumMod val="50000"/>
                  </a:schemeClr>
                </a:solidFill>
              </a:rPr>
              <a:t>Risk Measure: Value-at-Risk (</a:t>
            </a:r>
            <a:r>
              <a:rPr lang="en-US" b="1" dirty="0" err="1">
                <a:solidFill>
                  <a:schemeClr val="accent1">
                    <a:lumMod val="50000"/>
                  </a:schemeClr>
                </a:solidFill>
              </a:rPr>
              <a:t>VaR</a:t>
            </a:r>
            <a:r>
              <a:rPr lang="en-US" b="1" dirty="0">
                <a:solidFill>
                  <a:schemeClr val="accent1">
                    <a:lumMod val="50000"/>
                  </a:schemeClr>
                </a:solidFill>
              </a:rPr>
              <a:t>) </a:t>
            </a:r>
          </a:p>
        </p:txBody>
      </p:sp>
      <p:sp>
        <p:nvSpPr>
          <p:cNvPr id="3" name="Content Placeholder 2">
            <a:extLst>
              <a:ext uri="{FF2B5EF4-FFF2-40B4-BE49-F238E27FC236}">
                <a16:creationId xmlns:a16="http://schemas.microsoft.com/office/drawing/2014/main" id="{DF129343-9343-7F43-99A8-7189D0DE03F7}"/>
              </a:ext>
            </a:extLst>
          </p:cNvPr>
          <p:cNvSpPr>
            <a:spLocks noGrp="1"/>
          </p:cNvSpPr>
          <p:nvPr>
            <p:ph idx="1"/>
          </p:nvPr>
        </p:nvSpPr>
        <p:spPr/>
        <p:txBody>
          <a:bodyPr/>
          <a:lstStyle/>
          <a:p>
            <a:pPr fontAlgn="base">
              <a:buClr>
                <a:srgbClr val="C00000"/>
              </a:buClr>
              <a:buFont typeface="Wingdings" pitchFamily="2" charset="2"/>
              <a:buChar char="§"/>
            </a:pPr>
            <a:r>
              <a:rPr lang="en-CA" dirty="0"/>
              <a:t>Potential loss in value due to adverse market movements over a defined time horizon with a specified confidence level</a:t>
            </a:r>
          </a:p>
          <a:p>
            <a:pPr fontAlgn="base">
              <a:buClr>
                <a:srgbClr val="C00000"/>
              </a:buClr>
              <a:buFont typeface="Wingdings" pitchFamily="2" charset="2"/>
              <a:buChar char="§"/>
            </a:pPr>
            <a:r>
              <a:rPr lang="en-CA" dirty="0"/>
              <a:t>Company uses a </a:t>
            </a:r>
            <a:r>
              <a:rPr lang="en-CA" b="1" dirty="0"/>
              <a:t>single </a:t>
            </a:r>
            <a:r>
              <a:rPr lang="en-CA" b="1" dirty="0" err="1"/>
              <a:t>VaR</a:t>
            </a:r>
            <a:r>
              <a:rPr lang="en-CA" b="1" dirty="0"/>
              <a:t> model </a:t>
            </a:r>
            <a:r>
              <a:rPr lang="en-CA" dirty="0"/>
              <a:t>which capture risks including interest rates, equity prices, currency rate and commodity prices</a:t>
            </a:r>
          </a:p>
          <a:p>
            <a:pPr fontAlgn="base">
              <a:buClr>
                <a:srgbClr val="C00000"/>
              </a:buClr>
              <a:buFont typeface="Wingdings" pitchFamily="2" charset="2"/>
              <a:buChar char="§"/>
            </a:pPr>
            <a:r>
              <a:rPr lang="en-CA" dirty="0"/>
              <a:t>Typically employ a one-day time horizon with a 95% confidence level</a:t>
            </a:r>
          </a:p>
          <a:p>
            <a:pPr fontAlgn="base">
              <a:buClr>
                <a:srgbClr val="C00000"/>
              </a:buClr>
              <a:buFont typeface="Wingdings" pitchFamily="2" charset="2"/>
              <a:buChar char="§"/>
            </a:pPr>
            <a:r>
              <a:rPr lang="en-CA" dirty="0" err="1"/>
              <a:t>VaR</a:t>
            </a:r>
            <a:r>
              <a:rPr lang="en-CA" dirty="0"/>
              <a:t> facilitates comparison across portfolios of different risk characteristics</a:t>
            </a:r>
          </a:p>
          <a:p>
            <a:pPr fontAlgn="base">
              <a:buClr>
                <a:srgbClr val="C00000"/>
              </a:buClr>
              <a:buFont typeface="Wingdings" pitchFamily="2" charset="2"/>
              <a:buChar char="§"/>
            </a:pPr>
            <a:r>
              <a:rPr lang="en-CA" dirty="0"/>
              <a:t>Captures the diversification of aggregated risk at the firm wide level</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F2F94C83-2F81-9146-BDA1-CAA7B5144F84}"/>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0414478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F4783-F3AA-3B42-9D77-F7EA268B264A}"/>
              </a:ext>
            </a:extLst>
          </p:cNvPr>
          <p:cNvSpPr>
            <a:spLocks noGrp="1"/>
          </p:cNvSpPr>
          <p:nvPr>
            <p:ph type="title"/>
          </p:nvPr>
        </p:nvSpPr>
        <p:spPr/>
        <p:txBody>
          <a:bodyPr/>
          <a:lstStyle/>
          <a:p>
            <a:r>
              <a:rPr lang="en-US" b="1" dirty="0" err="1">
                <a:solidFill>
                  <a:schemeClr val="accent1">
                    <a:lumMod val="50000"/>
                  </a:schemeClr>
                </a:solidFill>
              </a:rPr>
              <a:t>VaR</a:t>
            </a:r>
            <a:r>
              <a:rPr lang="en-US" b="1" dirty="0">
                <a:solidFill>
                  <a:schemeClr val="accent1">
                    <a:lumMod val="50000"/>
                  </a:schemeClr>
                </a:solidFill>
              </a:rPr>
              <a:t> Limitations </a:t>
            </a:r>
          </a:p>
        </p:txBody>
      </p:sp>
      <p:sp>
        <p:nvSpPr>
          <p:cNvPr id="3" name="Content Placeholder 2">
            <a:extLst>
              <a:ext uri="{FF2B5EF4-FFF2-40B4-BE49-F238E27FC236}">
                <a16:creationId xmlns:a16="http://schemas.microsoft.com/office/drawing/2014/main" id="{F4A465C8-C6EA-3C45-8DDB-9BEF1CC2C331}"/>
              </a:ext>
            </a:extLst>
          </p:cNvPr>
          <p:cNvSpPr>
            <a:spLocks noGrp="1"/>
          </p:cNvSpPr>
          <p:nvPr>
            <p:ph idx="1"/>
          </p:nvPr>
        </p:nvSpPr>
        <p:spPr/>
        <p:txBody>
          <a:bodyPr/>
          <a:lstStyle/>
          <a:p>
            <a:pPr fontAlgn="base">
              <a:buClr>
                <a:srgbClr val="C00000"/>
              </a:buClr>
              <a:buFont typeface="Wingdings" pitchFamily="2" charset="2"/>
              <a:buChar char="§"/>
            </a:pPr>
            <a:r>
              <a:rPr lang="en-CA" dirty="0" err="1"/>
              <a:t>VaR</a:t>
            </a:r>
            <a:r>
              <a:rPr lang="en-CA" dirty="0"/>
              <a:t> does not estimate potential losses over longer time horizons where moves may be extreme.</a:t>
            </a:r>
          </a:p>
          <a:p>
            <a:pPr fontAlgn="base">
              <a:buClr>
                <a:srgbClr val="C00000"/>
              </a:buClr>
              <a:buFont typeface="Wingdings" pitchFamily="2" charset="2"/>
              <a:buChar char="§"/>
            </a:pPr>
            <a:endParaRPr lang="en-CA" dirty="0"/>
          </a:p>
          <a:p>
            <a:pPr fontAlgn="base">
              <a:buClr>
                <a:srgbClr val="C00000"/>
              </a:buClr>
              <a:buFont typeface="Wingdings" pitchFamily="2" charset="2"/>
              <a:buChar char="§"/>
            </a:pPr>
            <a:r>
              <a:rPr lang="en-CA" dirty="0" err="1"/>
              <a:t>VaR</a:t>
            </a:r>
            <a:r>
              <a:rPr lang="en-CA" dirty="0"/>
              <a:t> does not take account of the relative liquidity of different risk positions.</a:t>
            </a:r>
          </a:p>
          <a:p>
            <a:pPr fontAlgn="base">
              <a:buClr>
                <a:srgbClr val="C00000"/>
              </a:buClr>
              <a:buFont typeface="Wingdings" pitchFamily="2" charset="2"/>
              <a:buChar char="§"/>
            </a:pPr>
            <a:endParaRPr lang="en-CA" dirty="0"/>
          </a:p>
          <a:p>
            <a:pPr fontAlgn="base">
              <a:buClr>
                <a:srgbClr val="C00000"/>
              </a:buClr>
              <a:buFont typeface="Wingdings" pitchFamily="2" charset="2"/>
              <a:buChar char="§"/>
            </a:pPr>
            <a:r>
              <a:rPr lang="en-CA" dirty="0"/>
              <a:t>Previous moves in market risk factors may not produce accurate predictions of all future market moves.</a:t>
            </a:r>
          </a:p>
          <a:p>
            <a:endParaRPr lang="en-US" dirty="0"/>
          </a:p>
        </p:txBody>
      </p:sp>
      <p:pic>
        <p:nvPicPr>
          <p:cNvPr id="4" name="Content Placeholder 11" descr="A close up of a sign&#10;&#10;Description automatically generated">
            <a:extLst>
              <a:ext uri="{FF2B5EF4-FFF2-40B4-BE49-F238E27FC236}">
                <a16:creationId xmlns:a16="http://schemas.microsoft.com/office/drawing/2014/main" id="{FE1C8D68-B525-4342-B830-4490FCCEA6F0}"/>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2344434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47A3-99AA-CD44-B6B0-BE75AF9C34C7}"/>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b="1" kern="1200" dirty="0">
                <a:solidFill>
                  <a:schemeClr val="accent1">
                    <a:lumMod val="50000"/>
                  </a:schemeClr>
                </a:solidFill>
                <a:latin typeface="+mj-lt"/>
                <a:ea typeface="+mj-ea"/>
                <a:cs typeface="+mj-cs"/>
              </a:rPr>
              <a:t>Average Daily </a:t>
            </a:r>
            <a:r>
              <a:rPr lang="en-US" b="1" kern="1200" dirty="0" err="1">
                <a:solidFill>
                  <a:schemeClr val="accent1">
                    <a:lumMod val="50000"/>
                  </a:schemeClr>
                </a:solidFill>
                <a:latin typeface="+mj-lt"/>
                <a:ea typeface="+mj-ea"/>
                <a:cs typeface="+mj-cs"/>
              </a:rPr>
              <a:t>VaR</a:t>
            </a:r>
            <a:r>
              <a:rPr lang="en-US" b="1" kern="1200" dirty="0">
                <a:solidFill>
                  <a:schemeClr val="accent1">
                    <a:lumMod val="50000"/>
                  </a:schemeClr>
                </a:solidFill>
                <a:latin typeface="+mj-lt"/>
                <a:ea typeface="+mj-ea"/>
                <a:cs typeface="+mj-cs"/>
              </a:rPr>
              <a:t>: Risk Category</a:t>
            </a:r>
          </a:p>
        </p:txBody>
      </p:sp>
      <p:pic>
        <p:nvPicPr>
          <p:cNvPr id="16386" name="Picture 2">
            <a:extLst>
              <a:ext uri="{FF2B5EF4-FFF2-40B4-BE49-F238E27FC236}">
                <a16:creationId xmlns:a16="http://schemas.microsoft.com/office/drawing/2014/main" id="{595F93FE-DBC0-5F4D-BC36-E49627DBF8E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38200" y="2019832"/>
            <a:ext cx="10515599" cy="4128684"/>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1" descr="A close up of a sign&#10;&#10;Description automatically generated">
            <a:extLst>
              <a:ext uri="{FF2B5EF4-FFF2-40B4-BE49-F238E27FC236}">
                <a16:creationId xmlns:a16="http://schemas.microsoft.com/office/drawing/2014/main" id="{A6D97614-59BF-6744-A5BD-C8CCDD76AFB8}"/>
              </a:ext>
            </a:extLst>
          </p:cNvPr>
          <p:cNvPicPr>
            <a:picLocks noChangeAspect="1"/>
          </p:cNvPicPr>
          <p:nvPr/>
        </p:nvPicPr>
        <p:blipFill>
          <a:blip r:embed="rId4"/>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787689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7AE95-4623-504C-9795-3B9516BE1E5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5B60BA0-1F51-3449-8FE6-2D63F9800F17}"/>
              </a:ext>
            </a:extLst>
          </p:cNvPr>
          <p:cNvSpPr>
            <a:spLocks noGrp="1"/>
          </p:cNvSpPr>
          <p:nvPr>
            <p:ph idx="1"/>
          </p:nvPr>
        </p:nvSpPr>
        <p:spPr/>
        <p:txBody>
          <a:bodyPr/>
          <a:lstStyle/>
          <a:p>
            <a:pPr marL="0" indent="0">
              <a:buNone/>
            </a:pPr>
            <a:endParaRPr lang="en-US" dirty="0">
              <a:solidFill>
                <a:schemeClr val="accent1">
                  <a:lumMod val="50000"/>
                </a:schemeClr>
              </a:solidFill>
            </a:endParaRPr>
          </a:p>
          <a:p>
            <a:pPr marL="0" indent="0" algn="ctr">
              <a:buNone/>
            </a:pPr>
            <a:r>
              <a:rPr lang="en-US" sz="4400" b="1" dirty="0">
                <a:solidFill>
                  <a:schemeClr val="accent1">
                    <a:lumMod val="50000"/>
                  </a:schemeClr>
                </a:solidFill>
              </a:rPr>
              <a:t>Financial Statement Analysis </a:t>
            </a:r>
          </a:p>
        </p:txBody>
      </p:sp>
      <p:pic>
        <p:nvPicPr>
          <p:cNvPr id="4" name="Content Placeholder 11" descr="A close up of a sign&#10;&#10;Description automatically generated">
            <a:extLst>
              <a:ext uri="{FF2B5EF4-FFF2-40B4-BE49-F238E27FC236}">
                <a16:creationId xmlns:a16="http://schemas.microsoft.com/office/drawing/2014/main" id="{C90B3681-8007-2D4D-9B13-9B7C1712BCEE}"/>
              </a:ext>
            </a:extLst>
          </p:cNvPr>
          <p:cNvPicPr>
            <a:picLocks noChangeAspect="1"/>
          </p:cNvPicPr>
          <p:nvPr/>
        </p:nvPicPr>
        <p:blipFill>
          <a:blip r:embed="rId2"/>
          <a:stretch>
            <a:fillRect/>
          </a:stretch>
        </p:blipFill>
        <p:spPr>
          <a:xfrm>
            <a:off x="10698163" y="464267"/>
            <a:ext cx="1054100" cy="1003300"/>
          </a:xfrm>
          <a:prstGeom prst="rect">
            <a:avLst/>
          </a:prstGeom>
        </p:spPr>
      </p:pic>
    </p:spTree>
    <p:extLst>
      <p:ext uri="{BB962C8B-B14F-4D97-AF65-F5344CB8AC3E}">
        <p14:creationId xmlns:p14="http://schemas.microsoft.com/office/powerpoint/2010/main" val="22116009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783C6-EDD5-8041-BA6D-A5EE72449882}"/>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4800" b="1" kern="1200" dirty="0">
                <a:solidFill>
                  <a:schemeClr val="accent1">
                    <a:lumMod val="50000"/>
                  </a:schemeClr>
                </a:solidFill>
                <a:latin typeface="+mj-lt"/>
                <a:ea typeface="+mj-ea"/>
                <a:cs typeface="+mj-cs"/>
              </a:rPr>
              <a:t>Daily </a:t>
            </a:r>
            <a:r>
              <a:rPr lang="en-US" sz="4800" b="1" kern="1200" dirty="0" err="1">
                <a:solidFill>
                  <a:schemeClr val="accent1">
                    <a:lumMod val="50000"/>
                  </a:schemeClr>
                </a:solidFill>
                <a:latin typeface="+mj-lt"/>
                <a:ea typeface="+mj-ea"/>
                <a:cs typeface="+mj-cs"/>
              </a:rPr>
              <a:t>VaR</a:t>
            </a:r>
            <a:r>
              <a:rPr lang="en-US" sz="4800" b="1" kern="1200" dirty="0">
                <a:solidFill>
                  <a:schemeClr val="accent1">
                    <a:lumMod val="50000"/>
                  </a:schemeClr>
                </a:solidFill>
                <a:latin typeface="+mj-lt"/>
                <a:ea typeface="+mj-ea"/>
                <a:cs typeface="+mj-cs"/>
              </a:rPr>
              <a:t>: Year 2018 </a:t>
            </a:r>
          </a:p>
        </p:txBody>
      </p:sp>
      <p:pic>
        <p:nvPicPr>
          <p:cNvPr id="17410" name="Picture 2">
            <a:extLst>
              <a:ext uri="{FF2B5EF4-FFF2-40B4-BE49-F238E27FC236}">
                <a16:creationId xmlns:a16="http://schemas.microsoft.com/office/drawing/2014/main" id="{FD8BB2C8-AB35-704A-8FF5-A8D1AEC63F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267770" y="1863801"/>
            <a:ext cx="7656458" cy="4440746"/>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1" descr="A close up of a sign&#10;&#10;Description automatically generated">
            <a:extLst>
              <a:ext uri="{FF2B5EF4-FFF2-40B4-BE49-F238E27FC236}">
                <a16:creationId xmlns:a16="http://schemas.microsoft.com/office/drawing/2014/main" id="{1C3B66FD-C7AC-204C-AFB3-40059610D991}"/>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7113044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0A085-1602-6B40-9E2A-7D81BE1149D1}"/>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endParaRPr lang="en-US" sz="4800" kern="1200">
              <a:solidFill>
                <a:schemeClr val="tx1"/>
              </a:solidFill>
              <a:latin typeface="+mj-lt"/>
              <a:ea typeface="+mj-ea"/>
              <a:cs typeface="+mj-cs"/>
            </a:endParaRPr>
          </a:p>
        </p:txBody>
      </p:sp>
      <p:pic>
        <p:nvPicPr>
          <p:cNvPr id="18434" name="Picture 2">
            <a:extLst>
              <a:ext uri="{FF2B5EF4-FFF2-40B4-BE49-F238E27FC236}">
                <a16:creationId xmlns:a16="http://schemas.microsoft.com/office/drawing/2014/main" id="{A0BB2E36-DC0F-5A4E-9E0E-E69068557B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66718" y="1863801"/>
            <a:ext cx="8458562" cy="4440746"/>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1" descr="A close up of a sign&#10;&#10;Description automatically generated">
            <a:extLst>
              <a:ext uri="{FF2B5EF4-FFF2-40B4-BE49-F238E27FC236}">
                <a16:creationId xmlns:a16="http://schemas.microsoft.com/office/drawing/2014/main" id="{F7C4439B-8AEA-6B4B-8E81-4DDC6493C16C}"/>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8159489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E978-20CF-604B-9438-AC10000CD756}"/>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b="1" kern="1200" dirty="0">
                <a:solidFill>
                  <a:schemeClr val="accent1">
                    <a:lumMod val="50000"/>
                  </a:schemeClr>
                </a:solidFill>
                <a:latin typeface="+mj-lt"/>
                <a:ea typeface="+mj-ea"/>
                <a:cs typeface="+mj-cs"/>
              </a:rPr>
              <a:t>Period End </a:t>
            </a:r>
            <a:r>
              <a:rPr lang="en-US" b="1" kern="1200" dirty="0" err="1">
                <a:solidFill>
                  <a:schemeClr val="accent1">
                    <a:lumMod val="50000"/>
                  </a:schemeClr>
                </a:solidFill>
                <a:latin typeface="+mj-lt"/>
                <a:ea typeface="+mj-ea"/>
                <a:cs typeface="+mj-cs"/>
              </a:rPr>
              <a:t>VaR</a:t>
            </a:r>
            <a:r>
              <a:rPr lang="en-US" b="1" kern="1200" dirty="0">
                <a:solidFill>
                  <a:schemeClr val="accent1">
                    <a:lumMod val="50000"/>
                  </a:schemeClr>
                </a:solidFill>
                <a:latin typeface="+mj-lt"/>
                <a:ea typeface="+mj-ea"/>
                <a:cs typeface="+mj-cs"/>
              </a:rPr>
              <a:t>: Risk Category </a:t>
            </a:r>
          </a:p>
        </p:txBody>
      </p:sp>
      <p:pic>
        <p:nvPicPr>
          <p:cNvPr id="19458" name="Picture 2">
            <a:extLst>
              <a:ext uri="{FF2B5EF4-FFF2-40B4-BE49-F238E27FC236}">
                <a16:creationId xmlns:a16="http://schemas.microsoft.com/office/drawing/2014/main" id="{7F6C0BD5-2970-9C4B-AC32-15540FAF0C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38200" y="1915332"/>
            <a:ext cx="10515599" cy="4337684"/>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1" descr="A close up of a sign&#10;&#10;Description automatically generated">
            <a:extLst>
              <a:ext uri="{FF2B5EF4-FFF2-40B4-BE49-F238E27FC236}">
                <a16:creationId xmlns:a16="http://schemas.microsoft.com/office/drawing/2014/main" id="{A7E820CC-92D4-E840-AED5-3230E9CEC243}"/>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6351691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00629-2037-5349-A4F7-9281F807C5F3}"/>
              </a:ext>
            </a:extLst>
          </p:cNvPr>
          <p:cNvSpPr>
            <a:spLocks noGrp="1"/>
          </p:cNvSpPr>
          <p:nvPr>
            <p:ph type="title"/>
          </p:nvPr>
        </p:nvSpPr>
        <p:spPr/>
        <p:txBody>
          <a:bodyPr/>
          <a:lstStyle/>
          <a:p>
            <a:r>
              <a:rPr lang="en-US" b="1" dirty="0">
                <a:solidFill>
                  <a:schemeClr val="accent1">
                    <a:lumMod val="50000"/>
                  </a:schemeClr>
                </a:solidFill>
              </a:rPr>
              <a:t>Offsetting: Assets and Liabilities </a:t>
            </a:r>
          </a:p>
        </p:txBody>
      </p:sp>
      <p:sp>
        <p:nvSpPr>
          <p:cNvPr id="3" name="Content Placeholder 2">
            <a:extLst>
              <a:ext uri="{FF2B5EF4-FFF2-40B4-BE49-F238E27FC236}">
                <a16:creationId xmlns:a16="http://schemas.microsoft.com/office/drawing/2014/main" id="{58AAF3F6-FF98-D240-A90F-EEC7EED2EAAC}"/>
              </a:ext>
            </a:extLst>
          </p:cNvPr>
          <p:cNvSpPr>
            <a:spLocks noGrp="1"/>
          </p:cNvSpPr>
          <p:nvPr>
            <p:ph idx="1"/>
          </p:nvPr>
        </p:nvSpPr>
        <p:spPr/>
        <p:txBody>
          <a:bodyPr/>
          <a:lstStyle/>
          <a:p>
            <a:pPr marL="0" indent="0" fontAlgn="base">
              <a:buNone/>
            </a:pPr>
            <a:r>
              <a:rPr lang="en-CA" dirty="0"/>
              <a:t>To reduce credit exposures on derivatives and securities financing transactions, the firm may enter into master </a:t>
            </a:r>
            <a:r>
              <a:rPr lang="en-CA" b="1" dirty="0"/>
              <a:t>Netting agreements:</a:t>
            </a:r>
          </a:p>
          <a:p>
            <a:pPr marL="0" indent="0" fontAlgn="base">
              <a:buNone/>
            </a:pPr>
            <a:endParaRPr lang="en-CA" b="1" dirty="0"/>
          </a:p>
          <a:p>
            <a:pPr fontAlgn="base">
              <a:buClr>
                <a:srgbClr val="C00000"/>
              </a:buClr>
              <a:buFont typeface="Wingdings" pitchFamily="2" charset="2"/>
              <a:buChar char="§"/>
            </a:pPr>
            <a:r>
              <a:rPr lang="en-CA" b="1" dirty="0"/>
              <a:t>Netting agreement </a:t>
            </a:r>
            <a:r>
              <a:rPr lang="en-CA" dirty="0"/>
              <a:t>is a contract with a counterparty that permits net settlement of multiple transactions with that counterparty, including upon the exercise of termination rights by a non-defaulting party</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E32ABCC2-5F7F-914E-9861-92F29E1A4D4B}"/>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1830276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1E5A-ED4F-914C-A2CA-4760B43F79A9}"/>
              </a:ext>
            </a:extLst>
          </p:cNvPr>
          <p:cNvSpPr>
            <a:spLocks noGrp="1"/>
          </p:cNvSpPr>
          <p:nvPr>
            <p:ph type="title"/>
          </p:nvPr>
        </p:nvSpPr>
        <p:spPr/>
        <p:txBody>
          <a:bodyPr/>
          <a:lstStyle/>
          <a:p>
            <a:r>
              <a:rPr lang="en-US" b="1" dirty="0">
                <a:solidFill>
                  <a:schemeClr val="accent1">
                    <a:lumMod val="50000"/>
                  </a:schemeClr>
                </a:solidFill>
              </a:rPr>
              <a:t>Netting Agreements: Execution </a:t>
            </a:r>
          </a:p>
        </p:txBody>
      </p:sp>
      <p:sp>
        <p:nvSpPr>
          <p:cNvPr id="3" name="Content Placeholder 2">
            <a:extLst>
              <a:ext uri="{FF2B5EF4-FFF2-40B4-BE49-F238E27FC236}">
                <a16:creationId xmlns:a16="http://schemas.microsoft.com/office/drawing/2014/main" id="{4E997BEA-ED22-604F-B28C-BFDB7704532E}"/>
              </a:ext>
            </a:extLst>
          </p:cNvPr>
          <p:cNvSpPr>
            <a:spLocks noGrp="1"/>
          </p:cNvSpPr>
          <p:nvPr>
            <p:ph idx="1"/>
          </p:nvPr>
        </p:nvSpPr>
        <p:spPr/>
        <p:txBody>
          <a:bodyPr/>
          <a:lstStyle/>
          <a:p>
            <a:pPr fontAlgn="base">
              <a:buClr>
                <a:srgbClr val="C00000"/>
              </a:buClr>
              <a:buFont typeface="Wingdings" pitchFamily="2" charset="2"/>
              <a:buChar char="§"/>
            </a:pPr>
            <a:r>
              <a:rPr lang="en-CA" dirty="0"/>
              <a:t>Upon exercise of such termination rights, all transactions governed by the netting agreement are terminated and a net settlement amount is calculated</a:t>
            </a:r>
          </a:p>
          <a:p>
            <a:pPr fontAlgn="base">
              <a:buClr>
                <a:srgbClr val="C00000"/>
              </a:buClr>
              <a:buFont typeface="Wingdings" pitchFamily="2" charset="2"/>
              <a:buChar char="§"/>
            </a:pPr>
            <a:r>
              <a:rPr lang="en-CA" dirty="0"/>
              <a:t>In order to assess enforceability of the firm’s right of setoff under netting and credit support agreements, the firm evaluates various factors, including applicable bankruptcy laws, local statutes and regulatory provisions in the jurisdiction of the parties to the agreement.</a:t>
            </a:r>
          </a:p>
          <a:p>
            <a:endParaRPr lang="en-US" dirty="0"/>
          </a:p>
        </p:txBody>
      </p:sp>
      <p:pic>
        <p:nvPicPr>
          <p:cNvPr id="4" name="Content Placeholder 11" descr="A close up of a sign&#10;&#10;Description automatically generated">
            <a:extLst>
              <a:ext uri="{FF2B5EF4-FFF2-40B4-BE49-F238E27FC236}">
                <a16:creationId xmlns:a16="http://schemas.microsoft.com/office/drawing/2014/main" id="{BB38AB6C-07CF-F343-A387-1A303D9A7809}"/>
              </a:ext>
            </a:extLst>
          </p:cNvPr>
          <p:cNvPicPr>
            <a:picLocks noChangeAspect="1"/>
          </p:cNvPicPr>
          <p:nvPr/>
        </p:nvPicPr>
        <p:blipFill>
          <a:blip r:embed="rId2"/>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2573517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21E68-B112-7A4C-925D-FB47FA3A7733}"/>
              </a:ext>
            </a:extLst>
          </p:cNvPr>
          <p:cNvSpPr>
            <a:spLocks noGrp="1"/>
          </p:cNvSpPr>
          <p:nvPr>
            <p:ph type="title"/>
          </p:nvPr>
        </p:nvSpPr>
        <p:spPr/>
        <p:txBody>
          <a:bodyPr/>
          <a:lstStyle/>
          <a:p>
            <a:r>
              <a:rPr lang="en-US" b="1" dirty="0">
                <a:solidFill>
                  <a:schemeClr val="accent1">
                    <a:lumMod val="50000"/>
                  </a:schemeClr>
                </a:solidFill>
              </a:rPr>
              <a:t>Netting Agreements: Derivatives</a:t>
            </a:r>
          </a:p>
        </p:txBody>
      </p:sp>
      <p:sp>
        <p:nvSpPr>
          <p:cNvPr id="3" name="Content Placeholder 2">
            <a:extLst>
              <a:ext uri="{FF2B5EF4-FFF2-40B4-BE49-F238E27FC236}">
                <a16:creationId xmlns:a16="http://schemas.microsoft.com/office/drawing/2014/main" id="{CB56BC3D-8443-634F-910B-B48967810141}"/>
              </a:ext>
            </a:extLst>
          </p:cNvPr>
          <p:cNvSpPr>
            <a:spLocks noGrp="1"/>
          </p:cNvSpPr>
          <p:nvPr>
            <p:ph idx="1"/>
          </p:nvPr>
        </p:nvSpPr>
        <p:spPr/>
        <p:txBody>
          <a:bodyPr>
            <a:normAutofit lnSpcReduction="10000"/>
          </a:bodyPr>
          <a:lstStyle/>
          <a:p>
            <a:pPr fontAlgn="base">
              <a:buClr>
                <a:srgbClr val="C00000"/>
              </a:buClr>
              <a:buFont typeface="Wingdings" pitchFamily="2" charset="2"/>
              <a:buChar char="§"/>
            </a:pPr>
            <a:r>
              <a:rPr lang="en-CA" dirty="0"/>
              <a:t>Derivatives are reported on a net-by-counterparty basis (i.e., the net payable or receivable for derivative assets and liabilities for a given counterparty): </a:t>
            </a:r>
          </a:p>
          <a:p>
            <a:pPr lvl="1" fontAlgn="base">
              <a:buClr>
                <a:srgbClr val="C00000"/>
              </a:buClr>
              <a:buFont typeface="Wingdings" pitchFamily="2" charset="2"/>
              <a:buChar char="§"/>
            </a:pPr>
            <a:r>
              <a:rPr lang="en-CA" dirty="0"/>
              <a:t>Agreements to resell (resale agreements)</a:t>
            </a:r>
          </a:p>
          <a:p>
            <a:pPr lvl="1" fontAlgn="base">
              <a:buClr>
                <a:srgbClr val="C00000"/>
              </a:buClr>
              <a:buFont typeface="Wingdings" pitchFamily="2" charset="2"/>
              <a:buChar char="§"/>
            </a:pPr>
            <a:r>
              <a:rPr lang="en-CA" dirty="0"/>
              <a:t>Repurchase (repurchase agreements)</a:t>
            </a:r>
          </a:p>
          <a:p>
            <a:pPr lvl="1" fontAlgn="base">
              <a:buClr>
                <a:srgbClr val="C00000"/>
              </a:buClr>
              <a:buFont typeface="Wingdings" pitchFamily="2" charset="2"/>
              <a:buChar char="§"/>
            </a:pPr>
            <a:r>
              <a:rPr lang="en-CA" dirty="0"/>
              <a:t>Securities borrowed and loaned transactions with the same term and currency are presented on a net-by-counterparty basis</a:t>
            </a:r>
          </a:p>
          <a:p>
            <a:pPr fontAlgn="base">
              <a:buClr>
                <a:srgbClr val="C00000"/>
              </a:buClr>
              <a:buFont typeface="Wingdings" pitchFamily="2" charset="2"/>
              <a:buChar char="§"/>
            </a:pPr>
            <a:r>
              <a:rPr lang="en-CA" dirty="0"/>
              <a:t>In the consolidated statements of financial condition, resale and repurchase agreements, and securities borrowed and loaned, are not reported net of the related cash and securities received or posted as collateral. </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321B1D70-394C-A848-8B5C-92DE5988B3BA}"/>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7991212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250A7-B94E-F54A-A796-6EE1E1EBBE12}"/>
              </a:ext>
            </a:extLst>
          </p:cNvPr>
          <p:cNvSpPr>
            <a:spLocks noGrp="1"/>
          </p:cNvSpPr>
          <p:nvPr>
            <p:ph type="title"/>
          </p:nvPr>
        </p:nvSpPr>
        <p:spPr/>
        <p:txBody>
          <a:bodyPr/>
          <a:lstStyle/>
          <a:p>
            <a:r>
              <a:rPr lang="en-US" b="1" dirty="0">
                <a:solidFill>
                  <a:schemeClr val="accent1">
                    <a:lumMod val="50000"/>
                  </a:schemeClr>
                </a:solidFill>
              </a:rPr>
              <a:t>Foreign Currency Translation</a:t>
            </a:r>
          </a:p>
        </p:txBody>
      </p:sp>
      <p:sp>
        <p:nvSpPr>
          <p:cNvPr id="3" name="Content Placeholder 2">
            <a:extLst>
              <a:ext uri="{FF2B5EF4-FFF2-40B4-BE49-F238E27FC236}">
                <a16:creationId xmlns:a16="http://schemas.microsoft.com/office/drawing/2014/main" id="{5A4AE1E1-48F3-B346-8B75-FCD06D7EE8EE}"/>
              </a:ext>
            </a:extLst>
          </p:cNvPr>
          <p:cNvSpPr>
            <a:spLocks noGrp="1"/>
          </p:cNvSpPr>
          <p:nvPr>
            <p:ph idx="1"/>
          </p:nvPr>
        </p:nvSpPr>
        <p:spPr/>
        <p:txBody>
          <a:bodyPr/>
          <a:lstStyle/>
          <a:p>
            <a:pPr fontAlgn="base">
              <a:buClr>
                <a:srgbClr val="C00000"/>
              </a:buClr>
              <a:buFont typeface="Wingdings" pitchFamily="2" charset="2"/>
              <a:buChar char="§"/>
            </a:pPr>
            <a:r>
              <a:rPr lang="en-CA" dirty="0"/>
              <a:t>Assets and liabilities denominated in non-U.S. currencies are translated at rates of exchange prevailing on the date of the consolidated statements of financial condition and revenues and expenses are translated at average rates of exchange for the period</a:t>
            </a:r>
          </a:p>
          <a:p>
            <a:pPr fontAlgn="base">
              <a:buClr>
                <a:srgbClr val="C00000"/>
              </a:buClr>
              <a:buFont typeface="Wingdings" pitchFamily="2" charset="2"/>
              <a:buChar char="§"/>
            </a:pPr>
            <a:r>
              <a:rPr lang="en-CA" dirty="0"/>
              <a:t>Gains or losses on translation of the financial statements of a non-U.S. operation, when the functional currency is other than the U.S. dollar, are included, net of hedges and taxes, in the consolidated statements of comprehensive income.</a:t>
            </a:r>
          </a:p>
          <a:p>
            <a:endParaRPr lang="en-US" dirty="0"/>
          </a:p>
        </p:txBody>
      </p:sp>
      <p:pic>
        <p:nvPicPr>
          <p:cNvPr id="4" name="Content Placeholder 11" descr="A close up of a sign&#10;&#10;Description automatically generated">
            <a:extLst>
              <a:ext uri="{FF2B5EF4-FFF2-40B4-BE49-F238E27FC236}">
                <a16:creationId xmlns:a16="http://schemas.microsoft.com/office/drawing/2014/main" id="{B6ACC983-B040-BF43-B219-ABF64861630B}"/>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678068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985F-1317-1F47-ADA7-3B338217951A}"/>
              </a:ext>
            </a:extLst>
          </p:cNvPr>
          <p:cNvSpPr>
            <a:spLocks noGrp="1"/>
          </p:cNvSpPr>
          <p:nvPr>
            <p:ph type="title"/>
          </p:nvPr>
        </p:nvSpPr>
        <p:spPr/>
        <p:txBody>
          <a:bodyPr/>
          <a:lstStyle/>
          <a:p>
            <a:r>
              <a:rPr lang="en-US" b="1" dirty="0">
                <a:solidFill>
                  <a:schemeClr val="accent1">
                    <a:lumMod val="50000"/>
                  </a:schemeClr>
                </a:solidFill>
              </a:rPr>
              <a:t>Stress Testing</a:t>
            </a:r>
          </a:p>
        </p:txBody>
      </p:sp>
      <p:sp>
        <p:nvSpPr>
          <p:cNvPr id="3" name="Content Placeholder 2">
            <a:extLst>
              <a:ext uri="{FF2B5EF4-FFF2-40B4-BE49-F238E27FC236}">
                <a16:creationId xmlns:a16="http://schemas.microsoft.com/office/drawing/2014/main" id="{AFD8DB59-8D95-FA47-9719-E3C1924AB9CB}"/>
              </a:ext>
            </a:extLst>
          </p:cNvPr>
          <p:cNvSpPr>
            <a:spLocks noGrp="1"/>
          </p:cNvSpPr>
          <p:nvPr>
            <p:ph idx="1"/>
          </p:nvPr>
        </p:nvSpPr>
        <p:spPr/>
        <p:txBody>
          <a:bodyPr/>
          <a:lstStyle/>
          <a:p>
            <a:pPr>
              <a:buClr>
                <a:srgbClr val="C00000"/>
              </a:buClr>
              <a:buFont typeface="Wingdings" pitchFamily="2" charset="2"/>
              <a:buChar char="§"/>
            </a:pPr>
            <a:r>
              <a:rPr lang="en-CA" dirty="0"/>
              <a:t>Stress testing is a method of determining the effect of various hypothetical stress scenarios</a:t>
            </a:r>
            <a:endParaRPr lang="en-CA" b="0" dirty="0">
              <a:effectLst/>
            </a:endParaRPr>
          </a:p>
          <a:p>
            <a:pPr fontAlgn="base">
              <a:buClr>
                <a:srgbClr val="C00000"/>
              </a:buClr>
              <a:buFont typeface="Wingdings" pitchFamily="2" charset="2"/>
              <a:buChar char="§"/>
            </a:pPr>
            <a:r>
              <a:rPr lang="en-CA" dirty="0"/>
              <a:t>Use to examine risks of specific portfolios, as well as the potential impact of our significant risk exposures.</a:t>
            </a:r>
          </a:p>
          <a:p>
            <a:pPr marL="0" indent="0" fontAlgn="base">
              <a:buClr>
                <a:srgbClr val="C00000"/>
              </a:buClr>
              <a:buNone/>
            </a:pPr>
            <a:endParaRPr lang="en-CA" dirty="0"/>
          </a:p>
          <a:p>
            <a:pPr marL="514350" indent="-514350" fontAlgn="base">
              <a:buClr>
                <a:srgbClr val="C00000"/>
              </a:buClr>
              <a:buFont typeface="+mj-lt"/>
              <a:buAutoNum type="arabicPeriod"/>
            </a:pPr>
            <a:r>
              <a:rPr lang="en-CA" dirty="0"/>
              <a:t>Stress tests</a:t>
            </a:r>
          </a:p>
          <a:p>
            <a:pPr marL="514350" indent="-514350" fontAlgn="base">
              <a:buClr>
                <a:srgbClr val="C00000"/>
              </a:buClr>
              <a:buFont typeface="+mj-lt"/>
              <a:buAutoNum type="arabicPeriod"/>
            </a:pPr>
            <a:r>
              <a:rPr lang="en-CA" dirty="0"/>
              <a:t>Sensitivity analysis</a:t>
            </a:r>
          </a:p>
          <a:p>
            <a:pPr marL="514350" indent="-514350" fontAlgn="base">
              <a:buClr>
                <a:srgbClr val="C00000"/>
              </a:buClr>
              <a:buFont typeface="+mj-lt"/>
              <a:buAutoNum type="arabicPeriod"/>
            </a:pPr>
            <a:r>
              <a:rPr lang="en-CA" dirty="0"/>
              <a:t>Scenario analysis</a:t>
            </a:r>
          </a:p>
          <a:p>
            <a:pPr marL="0" indent="0" fontAlgn="base">
              <a:buClr>
                <a:schemeClr val="accent1"/>
              </a:buClr>
              <a:buNone/>
            </a:pPr>
            <a:endParaRPr lang="en-CA" dirty="0"/>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C54FD98B-581D-054E-A33A-D86D38E9425B}"/>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958526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9CADE-D7FA-EC47-B92D-C5398D1B6BFB}"/>
              </a:ext>
            </a:extLst>
          </p:cNvPr>
          <p:cNvSpPr>
            <a:spLocks noGrp="1"/>
          </p:cNvSpPr>
          <p:nvPr>
            <p:ph type="title"/>
          </p:nvPr>
        </p:nvSpPr>
        <p:spPr/>
        <p:txBody>
          <a:bodyPr/>
          <a:lstStyle/>
          <a:p>
            <a:r>
              <a:rPr lang="en-US" b="1" dirty="0">
                <a:solidFill>
                  <a:schemeClr val="accent1">
                    <a:lumMod val="50000"/>
                  </a:schemeClr>
                </a:solidFill>
              </a:rPr>
              <a:t>[1] Stress Testing:</a:t>
            </a:r>
          </a:p>
        </p:txBody>
      </p:sp>
      <p:sp>
        <p:nvSpPr>
          <p:cNvPr id="3" name="Content Placeholder 2">
            <a:extLst>
              <a:ext uri="{FF2B5EF4-FFF2-40B4-BE49-F238E27FC236}">
                <a16:creationId xmlns:a16="http://schemas.microsoft.com/office/drawing/2014/main" id="{F37F1468-CC3C-294D-B9BC-A25847E53E2F}"/>
              </a:ext>
            </a:extLst>
          </p:cNvPr>
          <p:cNvSpPr>
            <a:spLocks noGrp="1"/>
          </p:cNvSpPr>
          <p:nvPr>
            <p:ph idx="1"/>
          </p:nvPr>
        </p:nvSpPr>
        <p:spPr/>
        <p:txBody>
          <a:bodyPr/>
          <a:lstStyle/>
          <a:p>
            <a:pPr fontAlgn="base">
              <a:buClr>
                <a:srgbClr val="C00000"/>
              </a:buClr>
              <a:buFont typeface="Wingdings" pitchFamily="2" charset="2"/>
              <a:buChar char="§"/>
            </a:pPr>
            <a:r>
              <a:rPr lang="en-CA" dirty="0"/>
              <a:t>Designed to ensure a comprehensive analysis of our vulnerabilities and idiosyncratic risks combining financial and nonfinancial risks</a:t>
            </a:r>
          </a:p>
          <a:p>
            <a:pPr lvl="1" fontAlgn="base">
              <a:buClr>
                <a:srgbClr val="C00000"/>
              </a:buClr>
              <a:buFont typeface="Wingdings" pitchFamily="2" charset="2"/>
              <a:buChar char="§"/>
            </a:pPr>
            <a:r>
              <a:rPr lang="en-CA" dirty="0"/>
              <a:t>Including, but not limited to, market, credit, liquidity and funding, operational and compliance, strategic, systemic and emerging risks into a single combined scenario</a:t>
            </a:r>
          </a:p>
          <a:p>
            <a:pPr fontAlgn="base">
              <a:buClr>
                <a:srgbClr val="C00000"/>
              </a:buClr>
              <a:buFont typeface="Wingdings" pitchFamily="2" charset="2"/>
              <a:buChar char="§"/>
            </a:pPr>
            <a:r>
              <a:rPr lang="en-CA" dirty="0"/>
              <a:t>Primarily used to assess capital adequacy as part of our capital planning and stress testing process</a:t>
            </a:r>
          </a:p>
          <a:p>
            <a:pPr fontAlgn="base">
              <a:buClr>
                <a:srgbClr val="C00000"/>
              </a:buClr>
              <a:buFont typeface="Wingdings" pitchFamily="2" charset="2"/>
              <a:buChar char="§"/>
            </a:pPr>
            <a:r>
              <a:rPr lang="en-CA" dirty="0"/>
              <a:t>Selecting appropriate scenarios to use for our capital planning and stress testing process</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832F1532-AE00-CF41-BE05-5418FA57817A}"/>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6384150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BF145-FC52-0345-880F-2FABD812CE04}"/>
              </a:ext>
            </a:extLst>
          </p:cNvPr>
          <p:cNvSpPr>
            <a:spLocks noGrp="1"/>
          </p:cNvSpPr>
          <p:nvPr>
            <p:ph type="title"/>
          </p:nvPr>
        </p:nvSpPr>
        <p:spPr/>
        <p:txBody>
          <a:bodyPr/>
          <a:lstStyle/>
          <a:p>
            <a:r>
              <a:rPr lang="en-US" b="1" dirty="0">
                <a:solidFill>
                  <a:schemeClr val="accent1">
                    <a:lumMod val="50000"/>
                  </a:schemeClr>
                </a:solidFill>
              </a:rPr>
              <a:t>[2] Sensitivity Analysis</a:t>
            </a:r>
          </a:p>
        </p:txBody>
      </p:sp>
      <p:sp>
        <p:nvSpPr>
          <p:cNvPr id="3" name="Content Placeholder 2">
            <a:extLst>
              <a:ext uri="{FF2B5EF4-FFF2-40B4-BE49-F238E27FC236}">
                <a16:creationId xmlns:a16="http://schemas.microsoft.com/office/drawing/2014/main" id="{0AB65275-67A3-6441-B277-134F4D0098ED}"/>
              </a:ext>
            </a:extLst>
          </p:cNvPr>
          <p:cNvSpPr>
            <a:spLocks noGrp="1"/>
          </p:cNvSpPr>
          <p:nvPr>
            <p:ph idx="1"/>
          </p:nvPr>
        </p:nvSpPr>
        <p:spPr/>
        <p:txBody>
          <a:bodyPr>
            <a:normAutofit/>
          </a:bodyPr>
          <a:lstStyle/>
          <a:p>
            <a:pPr fontAlgn="base">
              <a:buClr>
                <a:srgbClr val="C00000"/>
              </a:buClr>
              <a:buFont typeface="Wingdings" pitchFamily="2" charset="2"/>
              <a:buChar char="§"/>
            </a:pPr>
            <a:r>
              <a:rPr lang="en-CA" dirty="0"/>
              <a:t>Used to quantify the impact of a market move in a single risk factor across all positions</a:t>
            </a:r>
          </a:p>
          <a:p>
            <a:pPr fontAlgn="base">
              <a:buClr>
                <a:srgbClr val="C00000"/>
              </a:buClr>
              <a:buFont typeface="Wingdings" pitchFamily="2" charset="2"/>
              <a:buChar char="§"/>
            </a:pPr>
            <a:r>
              <a:rPr lang="en-CA" dirty="0"/>
              <a:t>Quantify the impact of the default of any single entity, which captures the risk of large or concentrated exposures</a:t>
            </a:r>
          </a:p>
          <a:p>
            <a:pPr>
              <a:buClr>
                <a:srgbClr val="C00000"/>
              </a:buClr>
              <a:buFont typeface="Wingdings" pitchFamily="2" charset="2"/>
              <a:buChar char="§"/>
            </a:pPr>
            <a:r>
              <a:rPr lang="en-CA" dirty="0"/>
              <a:t>Certain portfolios and individual positions are not included in </a:t>
            </a:r>
            <a:r>
              <a:rPr lang="en-CA" dirty="0" err="1"/>
              <a:t>VaR</a:t>
            </a:r>
            <a:r>
              <a:rPr lang="en-CA" dirty="0"/>
              <a:t> because </a:t>
            </a:r>
            <a:r>
              <a:rPr lang="en-CA" dirty="0" err="1"/>
              <a:t>VaR</a:t>
            </a:r>
            <a:r>
              <a:rPr lang="en-CA" dirty="0"/>
              <a:t> is not the most appropriate risk measure</a:t>
            </a:r>
            <a:endParaRPr lang="en-CA" b="0" dirty="0">
              <a:effectLst/>
            </a:endParaRPr>
          </a:p>
          <a:p>
            <a:pPr marL="971550" lvl="1" indent="-514350" fontAlgn="base">
              <a:buClr>
                <a:srgbClr val="C00000"/>
              </a:buClr>
              <a:buFont typeface="+mj-lt"/>
              <a:buAutoNum type="arabicPeriod"/>
            </a:pPr>
            <a:r>
              <a:rPr lang="en-CA" dirty="0"/>
              <a:t>10% sensitivity measure </a:t>
            </a:r>
          </a:p>
          <a:p>
            <a:pPr marL="971550" lvl="1" indent="-514350" fontAlgn="base">
              <a:buClr>
                <a:srgbClr val="C00000"/>
              </a:buClr>
              <a:buFont typeface="+mj-lt"/>
              <a:buAutoNum type="arabicPeriod"/>
            </a:pPr>
            <a:r>
              <a:rPr lang="en-CA" dirty="0"/>
              <a:t>Credit spread sensitivity on derivatives and financial liabilities </a:t>
            </a:r>
          </a:p>
          <a:p>
            <a:pPr marL="971550" lvl="1" indent="-514350" fontAlgn="base">
              <a:buClr>
                <a:srgbClr val="C00000"/>
              </a:buClr>
              <a:buFont typeface="+mj-lt"/>
              <a:buAutoNum type="arabicPeriod"/>
            </a:pPr>
            <a:r>
              <a:rPr lang="en-CA" dirty="0"/>
              <a:t>Interest rate sensitivity</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0B2E65EA-F9BD-1745-87FC-331D353D55B7}"/>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027620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DA7B-A5DE-A84B-A708-8A74FB4C0DB7}"/>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b="1" kern="1200" dirty="0">
                <a:solidFill>
                  <a:schemeClr val="accent1">
                    <a:lumMod val="50000"/>
                  </a:schemeClr>
                </a:solidFill>
                <a:latin typeface="+mj-lt"/>
                <a:ea typeface="+mj-ea"/>
                <a:cs typeface="+mj-cs"/>
              </a:rPr>
              <a:t>Financial Key Stats</a:t>
            </a:r>
          </a:p>
        </p:txBody>
      </p:sp>
      <p:pic>
        <p:nvPicPr>
          <p:cNvPr id="5" name="Content Placeholder 4" descr="A screenshot of a cell phone&#10;&#10;Description automatically generated">
            <a:extLst>
              <a:ext uri="{FF2B5EF4-FFF2-40B4-BE49-F238E27FC236}">
                <a16:creationId xmlns:a16="http://schemas.microsoft.com/office/drawing/2014/main" id="{C8C377DF-74A7-6344-B7A9-BEEAE4B93B8D}"/>
              </a:ext>
            </a:extLst>
          </p:cNvPr>
          <p:cNvPicPr>
            <a:picLocks noGrp="1" noChangeAspect="1"/>
          </p:cNvPicPr>
          <p:nvPr>
            <p:ph idx="1"/>
          </p:nvPr>
        </p:nvPicPr>
        <p:blipFill>
          <a:blip r:embed="rId2"/>
          <a:stretch>
            <a:fillRect/>
          </a:stretch>
        </p:blipFill>
        <p:spPr>
          <a:xfrm>
            <a:off x="2058958" y="1863801"/>
            <a:ext cx="8074083" cy="4440746"/>
          </a:xfrm>
          <a:prstGeom prst="rect">
            <a:avLst/>
          </a:prstGeom>
        </p:spPr>
      </p:pic>
      <p:pic>
        <p:nvPicPr>
          <p:cNvPr id="8" name="Content Placeholder 11" descr="A close up of a sign&#10;&#10;Description automatically generated">
            <a:extLst>
              <a:ext uri="{FF2B5EF4-FFF2-40B4-BE49-F238E27FC236}">
                <a16:creationId xmlns:a16="http://schemas.microsoft.com/office/drawing/2014/main" id="{11414E3B-3F9F-5548-8F0A-A5639BEBBB35}"/>
              </a:ext>
            </a:extLst>
          </p:cNvPr>
          <p:cNvPicPr>
            <a:picLocks noChangeAspect="1"/>
          </p:cNvPicPr>
          <p:nvPr/>
        </p:nvPicPr>
        <p:blipFill>
          <a:blip r:embed="rId3"/>
          <a:stretch>
            <a:fillRect/>
          </a:stretch>
        </p:blipFill>
        <p:spPr>
          <a:xfrm>
            <a:off x="10698163" y="464267"/>
            <a:ext cx="1054100" cy="1003300"/>
          </a:xfrm>
          <a:prstGeom prst="rect">
            <a:avLst/>
          </a:prstGeom>
        </p:spPr>
      </p:pic>
    </p:spTree>
    <p:extLst>
      <p:ext uri="{BB962C8B-B14F-4D97-AF65-F5344CB8AC3E}">
        <p14:creationId xmlns:p14="http://schemas.microsoft.com/office/powerpoint/2010/main" val="11136422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855E-9E52-0A4F-8BF4-9341C39F49EF}"/>
              </a:ext>
            </a:extLst>
          </p:cNvPr>
          <p:cNvSpPr>
            <a:spLocks noGrp="1"/>
          </p:cNvSpPr>
          <p:nvPr>
            <p:ph type="title"/>
          </p:nvPr>
        </p:nvSpPr>
        <p:spPr/>
        <p:txBody>
          <a:bodyPr/>
          <a:lstStyle/>
          <a:p>
            <a:r>
              <a:rPr lang="en-US" b="1" dirty="0">
                <a:solidFill>
                  <a:schemeClr val="accent1">
                    <a:lumMod val="50000"/>
                  </a:schemeClr>
                </a:solidFill>
              </a:rPr>
              <a:t>Sensitivity Measures: 10%</a:t>
            </a:r>
          </a:p>
        </p:txBody>
      </p:sp>
      <p:sp>
        <p:nvSpPr>
          <p:cNvPr id="3" name="Content Placeholder 2">
            <a:extLst>
              <a:ext uri="{FF2B5EF4-FFF2-40B4-BE49-F238E27FC236}">
                <a16:creationId xmlns:a16="http://schemas.microsoft.com/office/drawing/2014/main" id="{AF4DB55C-C4FD-124B-83D5-33024C3AA45E}"/>
              </a:ext>
            </a:extLst>
          </p:cNvPr>
          <p:cNvSpPr>
            <a:spLocks noGrp="1"/>
          </p:cNvSpPr>
          <p:nvPr>
            <p:ph idx="1"/>
          </p:nvPr>
        </p:nvSpPr>
        <p:spPr/>
        <p:txBody>
          <a:bodyPr>
            <a:normAutofit/>
          </a:bodyPr>
          <a:lstStyle/>
          <a:p>
            <a:pPr fontAlgn="base">
              <a:buClr>
                <a:srgbClr val="C00000"/>
              </a:buClr>
              <a:buFont typeface="Wingdings" pitchFamily="2" charset="2"/>
              <a:buChar char="§"/>
            </a:pPr>
            <a:r>
              <a:rPr lang="en-CA" dirty="0"/>
              <a:t>Market risk by asset category for positions accounted for at fair value, that are not included in </a:t>
            </a:r>
            <a:r>
              <a:rPr lang="en-CA" dirty="0" err="1"/>
              <a:t>VaR</a:t>
            </a:r>
            <a:endParaRPr lang="en-CA" dirty="0"/>
          </a:p>
          <a:p>
            <a:pPr fontAlgn="base">
              <a:buClr>
                <a:srgbClr val="C00000"/>
              </a:buClr>
              <a:buFont typeface="Wingdings" pitchFamily="2" charset="2"/>
              <a:buChar char="§"/>
            </a:pPr>
            <a:r>
              <a:rPr lang="en-CA" dirty="0"/>
              <a:t>Market risk of these positions is determined by estimating the potential reduction in net revenues of a 10% decline in the value of these positions</a:t>
            </a:r>
          </a:p>
          <a:p>
            <a:pPr marL="0" indent="0" fontAlgn="base">
              <a:buClr>
                <a:srgbClr val="C00000"/>
              </a:buClr>
              <a:buNone/>
            </a:pPr>
            <a:endParaRPr lang="en-CA" dirty="0"/>
          </a:p>
          <a:p>
            <a:pPr fontAlgn="base">
              <a:buClr>
                <a:srgbClr val="C00000"/>
              </a:buClr>
              <a:buFont typeface="Wingdings" pitchFamily="2" charset="2"/>
              <a:buChar char="§"/>
            </a:pPr>
            <a:r>
              <a:rPr lang="en-CA" u="sng" dirty="0"/>
              <a:t>Equity positions</a:t>
            </a:r>
            <a:r>
              <a:rPr lang="en-CA" dirty="0"/>
              <a:t> </a:t>
            </a:r>
          </a:p>
          <a:p>
            <a:pPr fontAlgn="base">
              <a:buClr>
                <a:srgbClr val="C00000"/>
              </a:buClr>
              <a:buFont typeface="Wingdings" pitchFamily="2" charset="2"/>
              <a:buChar char="§"/>
            </a:pPr>
            <a:r>
              <a:rPr lang="en-CA" u="sng" dirty="0"/>
              <a:t>Debt positions</a:t>
            </a:r>
          </a:p>
          <a:p>
            <a:pPr fontAlgn="base"/>
            <a:endParaRPr lang="en-US" dirty="0"/>
          </a:p>
        </p:txBody>
      </p:sp>
      <p:pic>
        <p:nvPicPr>
          <p:cNvPr id="20482" name="Picture 2">
            <a:extLst>
              <a:ext uri="{FF2B5EF4-FFF2-40B4-BE49-F238E27FC236}">
                <a16:creationId xmlns:a16="http://schemas.microsoft.com/office/drawing/2014/main" id="{9173CE2C-9742-0143-AB37-F07CBA2F3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515" y="4244731"/>
            <a:ext cx="6413500" cy="16510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1" descr="A close up of a sign&#10;&#10;Description automatically generated">
            <a:extLst>
              <a:ext uri="{FF2B5EF4-FFF2-40B4-BE49-F238E27FC236}">
                <a16:creationId xmlns:a16="http://schemas.microsoft.com/office/drawing/2014/main" id="{EFB23CF0-4765-404A-A26D-DA6FD78DE066}"/>
              </a:ext>
            </a:extLst>
          </p:cNvPr>
          <p:cNvPicPr>
            <a:picLocks noChangeAspect="1"/>
          </p:cNvPicPr>
          <p:nvPr/>
        </p:nvPicPr>
        <p:blipFill>
          <a:blip r:embed="rId4"/>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6181309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3B525-FE46-1741-80E8-483103791356}"/>
              </a:ext>
            </a:extLst>
          </p:cNvPr>
          <p:cNvSpPr>
            <a:spLocks noGrp="1"/>
          </p:cNvSpPr>
          <p:nvPr>
            <p:ph type="title"/>
          </p:nvPr>
        </p:nvSpPr>
        <p:spPr/>
        <p:txBody>
          <a:bodyPr/>
          <a:lstStyle/>
          <a:p>
            <a:r>
              <a:rPr lang="en-CA" b="1" dirty="0">
                <a:solidFill>
                  <a:schemeClr val="accent1">
                    <a:lumMod val="50000"/>
                  </a:schemeClr>
                </a:solidFill>
              </a:rPr>
              <a:t>Credit Spread Sensitivity &amp; Interest Rate Sensitivity </a:t>
            </a:r>
            <a:endParaRPr lang="en-US" b="1" dirty="0">
              <a:solidFill>
                <a:schemeClr val="accent1">
                  <a:lumMod val="50000"/>
                </a:schemeClr>
              </a:solidFill>
            </a:endParaRPr>
          </a:p>
        </p:txBody>
      </p:sp>
      <p:sp>
        <p:nvSpPr>
          <p:cNvPr id="3" name="Content Placeholder 2">
            <a:extLst>
              <a:ext uri="{FF2B5EF4-FFF2-40B4-BE49-F238E27FC236}">
                <a16:creationId xmlns:a16="http://schemas.microsoft.com/office/drawing/2014/main" id="{C0E03004-5D46-A947-96AF-D28E18B291FC}"/>
              </a:ext>
            </a:extLst>
          </p:cNvPr>
          <p:cNvSpPr>
            <a:spLocks noGrp="1"/>
          </p:cNvSpPr>
          <p:nvPr>
            <p:ph idx="1"/>
          </p:nvPr>
        </p:nvSpPr>
        <p:spPr/>
        <p:txBody>
          <a:bodyPr/>
          <a:lstStyle/>
          <a:p>
            <a:pPr>
              <a:buClr>
                <a:srgbClr val="C00000"/>
              </a:buClr>
              <a:buFont typeface="Wingdings" pitchFamily="2" charset="2"/>
              <a:buChar char="§"/>
            </a:pPr>
            <a:r>
              <a:rPr lang="en-CA" b="1" dirty="0"/>
              <a:t>Credit Spread Sensitivity on Derivatives and Financial Liabilities:</a:t>
            </a:r>
          </a:p>
          <a:p>
            <a:pPr lvl="1">
              <a:buClr>
                <a:srgbClr val="C00000"/>
              </a:buClr>
              <a:buFont typeface="Wingdings" pitchFamily="2" charset="2"/>
              <a:buChar char="§"/>
            </a:pPr>
            <a:r>
              <a:rPr lang="en-CA" dirty="0" err="1"/>
              <a:t>VaR</a:t>
            </a:r>
            <a:r>
              <a:rPr lang="en-CA" dirty="0"/>
              <a:t> excludes the impact of changes in counterparty and the credit spreads on derivatives, as well as changes in the credit spreads (debt valuation adjustment) on financial liabilities for which the fair value option was elected.</a:t>
            </a:r>
          </a:p>
          <a:p>
            <a:pPr marL="457200" lvl="1" indent="0">
              <a:buClr>
                <a:srgbClr val="C00000"/>
              </a:buClr>
              <a:buNone/>
            </a:pPr>
            <a:endParaRPr lang="en-CA" dirty="0"/>
          </a:p>
          <a:p>
            <a:pPr>
              <a:buClr>
                <a:srgbClr val="C00000"/>
              </a:buClr>
              <a:buFont typeface="Wingdings" pitchFamily="2" charset="2"/>
              <a:buChar char="§"/>
            </a:pPr>
            <a:r>
              <a:rPr lang="en-CA" b="1" dirty="0"/>
              <a:t>Interest Rate Sensitivity: </a:t>
            </a:r>
          </a:p>
          <a:p>
            <a:pPr lvl="1">
              <a:buClr>
                <a:srgbClr val="C00000"/>
              </a:buClr>
              <a:buFont typeface="Wingdings" pitchFamily="2" charset="2"/>
              <a:buChar char="§"/>
            </a:pPr>
            <a:r>
              <a:rPr lang="en-CA" dirty="0"/>
              <a:t>The estimated sensitivity to a 100 basis point increase in interest rates on such loans was $607 million as of December 2018 and $527 million as of December 2017</a:t>
            </a: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B8260A7E-E2FA-AB4E-9FCB-BF58C081BC69}"/>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7610947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6B72F-3FCD-A548-BACB-CBE9123F7D01}"/>
              </a:ext>
            </a:extLst>
          </p:cNvPr>
          <p:cNvSpPr>
            <a:spLocks noGrp="1"/>
          </p:cNvSpPr>
          <p:nvPr>
            <p:ph type="title"/>
          </p:nvPr>
        </p:nvSpPr>
        <p:spPr>
          <a:xfrm>
            <a:off x="838199" y="291090"/>
            <a:ext cx="9410701" cy="1251960"/>
          </a:xfrm>
        </p:spPr>
        <p:txBody>
          <a:bodyPr vert="horz" lIns="91440" tIns="45720" rIns="91440" bIns="45720" rtlCol="0" anchor="b">
            <a:noAutofit/>
          </a:bodyPr>
          <a:lstStyle/>
          <a:p>
            <a:pPr algn="ctr"/>
            <a:r>
              <a:rPr lang="en-US" sz="4000" b="1" kern="1200" dirty="0">
                <a:solidFill>
                  <a:schemeClr val="accent1">
                    <a:lumMod val="50000"/>
                  </a:schemeClr>
                </a:solidFill>
                <a:latin typeface="+mj-lt"/>
                <a:ea typeface="+mj-ea"/>
                <a:cs typeface="+mj-cs"/>
              </a:rPr>
              <a:t>Financial Statement Linkages to Market Risk Measures</a:t>
            </a:r>
          </a:p>
        </p:txBody>
      </p:sp>
      <p:pic>
        <p:nvPicPr>
          <p:cNvPr id="21506" name="Picture 2">
            <a:extLst>
              <a:ext uri="{FF2B5EF4-FFF2-40B4-BE49-F238E27FC236}">
                <a16:creationId xmlns:a16="http://schemas.microsoft.com/office/drawing/2014/main" id="{DD012773-444E-E649-B0CA-8A47F68E842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337354" y="1863801"/>
            <a:ext cx="5517290" cy="4440746"/>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1" descr="A close up of a sign&#10;&#10;Description automatically generated">
            <a:extLst>
              <a:ext uri="{FF2B5EF4-FFF2-40B4-BE49-F238E27FC236}">
                <a16:creationId xmlns:a16="http://schemas.microsoft.com/office/drawing/2014/main" id="{67E3A273-001F-8B4B-B42B-AB326468180A}"/>
              </a:ext>
            </a:extLst>
          </p:cNvPr>
          <p:cNvPicPr>
            <a:picLocks noChangeAspect="1"/>
          </p:cNvPicPr>
          <p:nvPr/>
        </p:nvPicPr>
        <p:blipFill>
          <a:blip r:embed="rId4"/>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1309601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F1FDD-4CAC-4749-BB90-38A126D4B0A6}"/>
              </a:ext>
            </a:extLst>
          </p:cNvPr>
          <p:cNvSpPr>
            <a:spLocks noGrp="1"/>
          </p:cNvSpPr>
          <p:nvPr>
            <p:ph type="title"/>
          </p:nvPr>
        </p:nvSpPr>
        <p:spPr/>
        <p:txBody>
          <a:bodyPr/>
          <a:lstStyle/>
          <a:p>
            <a:r>
              <a:rPr lang="en-US" b="1" dirty="0">
                <a:solidFill>
                  <a:schemeClr val="accent1">
                    <a:lumMod val="50000"/>
                  </a:schemeClr>
                </a:solidFill>
              </a:rPr>
              <a:t>[3] Scenario Analysis </a:t>
            </a:r>
          </a:p>
        </p:txBody>
      </p:sp>
      <p:sp>
        <p:nvSpPr>
          <p:cNvPr id="3" name="Content Placeholder 2">
            <a:extLst>
              <a:ext uri="{FF2B5EF4-FFF2-40B4-BE49-F238E27FC236}">
                <a16:creationId xmlns:a16="http://schemas.microsoft.com/office/drawing/2014/main" id="{D4F8D440-9194-7945-A3AE-48C536ACE2D4}"/>
              </a:ext>
            </a:extLst>
          </p:cNvPr>
          <p:cNvSpPr>
            <a:spLocks noGrp="1"/>
          </p:cNvSpPr>
          <p:nvPr>
            <p:ph idx="1"/>
          </p:nvPr>
        </p:nvSpPr>
        <p:spPr/>
        <p:txBody>
          <a:bodyPr>
            <a:normAutofit/>
          </a:bodyPr>
          <a:lstStyle/>
          <a:p>
            <a:pPr fontAlgn="base">
              <a:buClr>
                <a:srgbClr val="C00000"/>
              </a:buClr>
              <a:buFont typeface="Wingdings" pitchFamily="2" charset="2"/>
              <a:buChar char="§"/>
            </a:pPr>
            <a:r>
              <a:rPr lang="en-CA" dirty="0"/>
              <a:t>Comprehensive Capital Analysis and Review (CCAR)</a:t>
            </a:r>
          </a:p>
          <a:p>
            <a:pPr fontAlgn="base">
              <a:buClr>
                <a:srgbClr val="C00000"/>
              </a:buClr>
              <a:buFont typeface="Wingdings" pitchFamily="2" charset="2"/>
              <a:buChar char="§"/>
            </a:pPr>
            <a:r>
              <a:rPr lang="en-CA" dirty="0"/>
              <a:t>Dodd-Frank Act Stress Tests (DFAST)</a:t>
            </a:r>
          </a:p>
          <a:p>
            <a:pPr fontAlgn="base">
              <a:buClr>
                <a:srgbClr val="C00000"/>
              </a:buClr>
              <a:buFont typeface="Wingdings" pitchFamily="2" charset="2"/>
              <a:buChar char="§"/>
            </a:pPr>
            <a:r>
              <a:rPr lang="en-CA" dirty="0"/>
              <a:t>Used to quantify the impact of a specified event, including how the event impacts multiple risk factors simultaneously</a:t>
            </a:r>
          </a:p>
          <a:p>
            <a:pPr fontAlgn="base">
              <a:buClr>
                <a:srgbClr val="C00000"/>
              </a:buClr>
              <a:buFont typeface="Wingdings" pitchFamily="2" charset="2"/>
              <a:buChar char="§"/>
            </a:pPr>
            <a:r>
              <a:rPr lang="en-CA" dirty="0"/>
              <a:t>Conducted on a regular basis as part of our routine risk management process and on an ad hoc basis in response to market events or concerns</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8E5EAAC6-E309-BD4E-B489-F304F8505BF4}"/>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5638492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EF3D7-6230-B342-9BE6-44F33D5088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B53392-30B6-7F4C-AB5B-AB17669A3FEC}"/>
              </a:ext>
            </a:extLst>
          </p:cNvPr>
          <p:cNvSpPr>
            <a:spLocks noGrp="1"/>
          </p:cNvSpPr>
          <p:nvPr>
            <p:ph idx="1"/>
          </p:nvPr>
        </p:nvSpPr>
        <p:spPr/>
        <p:txBody>
          <a:bodyPr>
            <a:normAutofit/>
          </a:bodyPr>
          <a:lstStyle/>
          <a:p>
            <a:pPr marL="0" indent="0" algn="ctr">
              <a:buNone/>
            </a:pPr>
            <a:endParaRPr lang="en-US" sz="4400" b="1" dirty="0">
              <a:solidFill>
                <a:schemeClr val="accent1">
                  <a:lumMod val="75000"/>
                </a:schemeClr>
              </a:solidFill>
            </a:endParaRPr>
          </a:p>
          <a:p>
            <a:pPr marL="0" indent="0" algn="ctr">
              <a:buNone/>
            </a:pPr>
            <a:r>
              <a:rPr lang="en-US" sz="4400" b="1" dirty="0">
                <a:solidFill>
                  <a:schemeClr val="accent1">
                    <a:lumMod val="50000"/>
                  </a:schemeClr>
                </a:solidFill>
              </a:rPr>
              <a:t>Credit Risk Management (CRM) </a:t>
            </a:r>
          </a:p>
        </p:txBody>
      </p:sp>
      <p:pic>
        <p:nvPicPr>
          <p:cNvPr id="4" name="Content Placeholder 11" descr="A close up of a sign&#10;&#10;Description automatically generated">
            <a:extLst>
              <a:ext uri="{FF2B5EF4-FFF2-40B4-BE49-F238E27FC236}">
                <a16:creationId xmlns:a16="http://schemas.microsoft.com/office/drawing/2014/main" id="{42BCF182-CAD5-FB44-9001-A512B944E03D}"/>
              </a:ext>
            </a:extLst>
          </p:cNvPr>
          <p:cNvPicPr>
            <a:picLocks noChangeAspect="1"/>
          </p:cNvPicPr>
          <p:nvPr/>
        </p:nvPicPr>
        <p:blipFill>
          <a:blip r:embed="rId2"/>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1743628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8BC61-DA28-8E4F-A2CE-535E630A7659}"/>
              </a:ext>
            </a:extLst>
          </p:cNvPr>
          <p:cNvSpPr>
            <a:spLocks noGrp="1"/>
          </p:cNvSpPr>
          <p:nvPr>
            <p:ph type="title"/>
          </p:nvPr>
        </p:nvSpPr>
        <p:spPr/>
        <p:txBody>
          <a:bodyPr/>
          <a:lstStyle/>
          <a:p>
            <a:r>
              <a:rPr lang="en-US" b="1" dirty="0">
                <a:solidFill>
                  <a:schemeClr val="accent1">
                    <a:lumMod val="50000"/>
                  </a:schemeClr>
                </a:solidFill>
              </a:rPr>
              <a:t>Credit Risk Management (CRM): Process</a:t>
            </a:r>
          </a:p>
        </p:txBody>
      </p:sp>
      <p:sp>
        <p:nvSpPr>
          <p:cNvPr id="3" name="Content Placeholder 2">
            <a:extLst>
              <a:ext uri="{FF2B5EF4-FFF2-40B4-BE49-F238E27FC236}">
                <a16:creationId xmlns:a16="http://schemas.microsoft.com/office/drawing/2014/main" id="{8C435B6D-E19E-B44D-8354-85148F38845A}"/>
              </a:ext>
            </a:extLst>
          </p:cNvPr>
          <p:cNvSpPr>
            <a:spLocks noGrp="1"/>
          </p:cNvSpPr>
          <p:nvPr>
            <p:ph idx="1"/>
          </p:nvPr>
        </p:nvSpPr>
        <p:spPr/>
        <p:txBody>
          <a:bodyPr>
            <a:normAutofit fontScale="92500" lnSpcReduction="20000"/>
          </a:bodyPr>
          <a:lstStyle/>
          <a:p>
            <a:pPr fontAlgn="base">
              <a:buClr>
                <a:srgbClr val="C00000"/>
              </a:buClr>
              <a:buFont typeface="Wingdings" pitchFamily="2" charset="2"/>
              <a:buChar char="§"/>
            </a:pPr>
            <a:r>
              <a:rPr lang="en-CA" dirty="0"/>
              <a:t>Collecting complete, accurate and timely information</a:t>
            </a:r>
          </a:p>
          <a:p>
            <a:pPr fontAlgn="base">
              <a:buClr>
                <a:srgbClr val="C00000"/>
              </a:buClr>
              <a:buFont typeface="Wingdings" pitchFamily="2" charset="2"/>
              <a:buChar char="§"/>
            </a:pPr>
            <a:r>
              <a:rPr lang="en-CA" dirty="0"/>
              <a:t>Approving transactions and setting and communicating credit exposure limits;</a:t>
            </a:r>
          </a:p>
          <a:p>
            <a:pPr fontAlgn="base">
              <a:buClr>
                <a:srgbClr val="C00000"/>
              </a:buClr>
              <a:buFont typeface="Wingdings" pitchFamily="2" charset="2"/>
              <a:buChar char="§"/>
            </a:pPr>
            <a:r>
              <a:rPr lang="en-CA" dirty="0"/>
              <a:t>Monitoring compliance with established credit risk limits and reporting our exposure</a:t>
            </a:r>
          </a:p>
          <a:p>
            <a:pPr fontAlgn="base">
              <a:buClr>
                <a:srgbClr val="C00000"/>
              </a:buClr>
              <a:buFont typeface="Wingdings" pitchFamily="2" charset="2"/>
              <a:buChar char="§"/>
            </a:pPr>
            <a:r>
              <a:rPr lang="en-CA" dirty="0"/>
              <a:t>Establishing or approving underwriting standards</a:t>
            </a:r>
          </a:p>
          <a:p>
            <a:pPr fontAlgn="base">
              <a:buClr>
                <a:srgbClr val="C00000"/>
              </a:buClr>
              <a:buFont typeface="Wingdings" pitchFamily="2" charset="2"/>
              <a:buChar char="§"/>
            </a:pPr>
            <a:r>
              <a:rPr lang="en-CA" dirty="0"/>
              <a:t>Assessing the likelihood that a counterparty will default on its payment obligations</a:t>
            </a:r>
          </a:p>
          <a:p>
            <a:pPr fontAlgn="base">
              <a:buClr>
                <a:srgbClr val="C00000"/>
              </a:buClr>
              <a:buFont typeface="Wingdings" pitchFamily="2" charset="2"/>
              <a:buChar char="§"/>
            </a:pPr>
            <a:r>
              <a:rPr lang="en-CA" dirty="0"/>
              <a:t>Measuring our current and potential credit exposure and losses resulting from counterparty default;</a:t>
            </a:r>
          </a:p>
          <a:p>
            <a:pPr fontAlgn="base">
              <a:buClr>
                <a:srgbClr val="C00000"/>
              </a:buClr>
              <a:buFont typeface="Wingdings" pitchFamily="2" charset="2"/>
              <a:buChar char="§"/>
            </a:pPr>
            <a:r>
              <a:rPr lang="en-CA" dirty="0"/>
              <a:t>Using credit risk mitigants, including collateral and hedging</a:t>
            </a:r>
          </a:p>
          <a:p>
            <a:pPr fontAlgn="base">
              <a:buClr>
                <a:srgbClr val="C00000"/>
              </a:buClr>
              <a:buFont typeface="Wingdings" pitchFamily="2" charset="2"/>
              <a:buChar char="§"/>
            </a:pPr>
            <a:r>
              <a:rPr lang="en-CA" dirty="0"/>
              <a:t>Maximizing recovery through active workout and restructuring of claims</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59B4BD59-3E25-E34C-BE3C-08CDE62C2599}"/>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9716083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6D42-8B4F-2C48-BDB2-BAA2374BC9C8}"/>
              </a:ext>
            </a:extLst>
          </p:cNvPr>
          <p:cNvSpPr>
            <a:spLocks noGrp="1"/>
          </p:cNvSpPr>
          <p:nvPr>
            <p:ph type="title"/>
          </p:nvPr>
        </p:nvSpPr>
        <p:spPr/>
        <p:txBody>
          <a:bodyPr/>
          <a:lstStyle/>
          <a:p>
            <a:r>
              <a:rPr lang="en-US" b="1" dirty="0">
                <a:solidFill>
                  <a:schemeClr val="accent1">
                    <a:lumMod val="50000"/>
                  </a:schemeClr>
                </a:solidFill>
              </a:rPr>
              <a:t>CRM - Measures &amp; Limits</a:t>
            </a:r>
          </a:p>
        </p:txBody>
      </p:sp>
      <p:sp>
        <p:nvSpPr>
          <p:cNvPr id="3" name="Content Placeholder 2">
            <a:extLst>
              <a:ext uri="{FF2B5EF4-FFF2-40B4-BE49-F238E27FC236}">
                <a16:creationId xmlns:a16="http://schemas.microsoft.com/office/drawing/2014/main" id="{7A64480B-6E6C-5F45-8153-B22C5B0475BD}"/>
              </a:ext>
            </a:extLst>
          </p:cNvPr>
          <p:cNvSpPr>
            <a:spLocks noGrp="1"/>
          </p:cNvSpPr>
          <p:nvPr>
            <p:ph idx="1"/>
          </p:nvPr>
        </p:nvSpPr>
        <p:spPr/>
        <p:txBody>
          <a:bodyPr/>
          <a:lstStyle/>
          <a:p>
            <a:pPr fontAlgn="base">
              <a:buClr>
                <a:srgbClr val="C00000"/>
              </a:buClr>
              <a:buFont typeface="Wingdings" pitchFamily="2" charset="2"/>
              <a:buChar char="§"/>
            </a:pPr>
            <a:r>
              <a:rPr lang="en-CA" dirty="0"/>
              <a:t>Based on potential loss in the event of non-payment by a counterparty using current and potential exposure</a:t>
            </a:r>
          </a:p>
          <a:p>
            <a:pPr marL="0" indent="0" fontAlgn="base">
              <a:buClr>
                <a:srgbClr val="C00000"/>
              </a:buClr>
              <a:buNone/>
            </a:pPr>
            <a:endParaRPr lang="en-CA" dirty="0"/>
          </a:p>
          <a:p>
            <a:pPr fontAlgn="base">
              <a:buClr>
                <a:srgbClr val="C00000"/>
              </a:buClr>
              <a:buFont typeface="Wingdings" pitchFamily="2" charset="2"/>
              <a:buChar char="§"/>
            </a:pPr>
            <a:r>
              <a:rPr lang="en-CA" dirty="0"/>
              <a:t>For loans and lending commitments, the primary measure is a function of the notional amount of the position</a:t>
            </a:r>
          </a:p>
          <a:p>
            <a:pPr marL="0" indent="0" fontAlgn="base">
              <a:buClr>
                <a:srgbClr val="C00000"/>
              </a:buClr>
              <a:buNone/>
            </a:pPr>
            <a:endParaRPr lang="en-CA" dirty="0"/>
          </a:p>
          <a:p>
            <a:pPr fontAlgn="base">
              <a:buClr>
                <a:srgbClr val="C00000"/>
              </a:buClr>
              <a:buFont typeface="Wingdings" pitchFamily="2" charset="2"/>
              <a:buChar char="§"/>
            </a:pPr>
            <a:r>
              <a:rPr lang="en-CA" dirty="0"/>
              <a:t>The firm uses credit limits at various levels to control the size of credit exposures</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B230E8AE-4068-6F4A-BB58-AC223281C7CF}"/>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42857329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2CD33-C530-9746-B01C-7B26FDD587D4}"/>
              </a:ext>
            </a:extLst>
          </p:cNvPr>
          <p:cNvSpPr>
            <a:spLocks noGrp="1"/>
          </p:cNvSpPr>
          <p:nvPr>
            <p:ph type="title"/>
          </p:nvPr>
        </p:nvSpPr>
        <p:spPr/>
        <p:txBody>
          <a:bodyPr/>
          <a:lstStyle/>
          <a:p>
            <a:r>
              <a:rPr lang="en-US" b="1" dirty="0">
                <a:solidFill>
                  <a:schemeClr val="accent1">
                    <a:lumMod val="50000"/>
                  </a:schemeClr>
                </a:solidFill>
              </a:rPr>
              <a:t>CRM - Stress Test</a:t>
            </a:r>
          </a:p>
        </p:txBody>
      </p:sp>
      <p:sp>
        <p:nvSpPr>
          <p:cNvPr id="3" name="Content Placeholder 2">
            <a:extLst>
              <a:ext uri="{FF2B5EF4-FFF2-40B4-BE49-F238E27FC236}">
                <a16:creationId xmlns:a16="http://schemas.microsoft.com/office/drawing/2014/main" id="{0B0B10CD-5716-224E-B0B7-7D1772176994}"/>
              </a:ext>
            </a:extLst>
          </p:cNvPr>
          <p:cNvSpPr>
            <a:spLocks noGrp="1"/>
          </p:cNvSpPr>
          <p:nvPr>
            <p:ph idx="1"/>
          </p:nvPr>
        </p:nvSpPr>
        <p:spPr/>
        <p:txBody>
          <a:bodyPr>
            <a:normAutofit lnSpcReduction="10000"/>
          </a:bodyPr>
          <a:lstStyle/>
          <a:p>
            <a:pPr fontAlgn="base">
              <a:buClr>
                <a:srgbClr val="C00000"/>
              </a:buClr>
              <a:buFont typeface="Wingdings" pitchFamily="2" charset="2"/>
              <a:buChar char="§"/>
            </a:pPr>
            <a:r>
              <a:rPr lang="en-CA" dirty="0"/>
              <a:t>Regular stress tests to calculate the credit exposures including potential concentrations that would result from applying shocks to counterparty credit ratings or credit risk factors</a:t>
            </a:r>
          </a:p>
          <a:p>
            <a:pPr marL="0" indent="0" fontAlgn="base">
              <a:buClr>
                <a:srgbClr val="C00000"/>
              </a:buClr>
              <a:buNone/>
            </a:pPr>
            <a:endParaRPr lang="en-CA" dirty="0"/>
          </a:p>
          <a:p>
            <a:pPr fontAlgn="base">
              <a:buClr>
                <a:srgbClr val="C00000"/>
              </a:buClr>
              <a:buFont typeface="Wingdings" pitchFamily="2" charset="2"/>
              <a:buChar char="§"/>
            </a:pPr>
            <a:r>
              <a:rPr lang="en-CA" dirty="0"/>
              <a:t>Shocks include multiple risk factors, consistent with the occurrence of a severe market or economic event</a:t>
            </a:r>
          </a:p>
          <a:p>
            <a:pPr marL="0" indent="0" fontAlgn="base">
              <a:buClr>
                <a:srgbClr val="C00000"/>
              </a:buClr>
              <a:buNone/>
            </a:pPr>
            <a:endParaRPr lang="en-CA" dirty="0"/>
          </a:p>
          <a:p>
            <a:pPr fontAlgn="base">
              <a:buClr>
                <a:srgbClr val="C00000"/>
              </a:buClr>
              <a:buFont typeface="Wingdings" pitchFamily="2" charset="2"/>
              <a:buChar char="§"/>
            </a:pPr>
            <a:r>
              <a:rPr lang="en-CA" dirty="0"/>
              <a:t>Perform stress tests on a regular basis as part of our routine risk management processes and conduct tailored stress tests on an ad hoc basis in response to market developments</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3449E806-FE97-2743-AC4D-95C004A8B8D3}"/>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4557515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533C3-204F-BF41-B86E-99CDACBFBC5E}"/>
              </a:ext>
            </a:extLst>
          </p:cNvPr>
          <p:cNvSpPr>
            <a:spLocks noGrp="1"/>
          </p:cNvSpPr>
          <p:nvPr>
            <p:ph type="title"/>
          </p:nvPr>
        </p:nvSpPr>
        <p:spPr/>
        <p:txBody>
          <a:bodyPr/>
          <a:lstStyle/>
          <a:p>
            <a:r>
              <a:rPr lang="en-US" b="1" dirty="0">
                <a:solidFill>
                  <a:schemeClr val="accent1">
                    <a:lumMod val="50000"/>
                  </a:schemeClr>
                </a:solidFill>
              </a:rPr>
              <a:t>CRM - Mitigants </a:t>
            </a:r>
          </a:p>
        </p:txBody>
      </p:sp>
      <p:sp>
        <p:nvSpPr>
          <p:cNvPr id="3" name="Content Placeholder 2">
            <a:extLst>
              <a:ext uri="{FF2B5EF4-FFF2-40B4-BE49-F238E27FC236}">
                <a16:creationId xmlns:a16="http://schemas.microsoft.com/office/drawing/2014/main" id="{E451FA90-9B61-2643-937B-E6A4DE4594CC}"/>
              </a:ext>
            </a:extLst>
          </p:cNvPr>
          <p:cNvSpPr>
            <a:spLocks noGrp="1"/>
          </p:cNvSpPr>
          <p:nvPr>
            <p:ph idx="1"/>
          </p:nvPr>
        </p:nvSpPr>
        <p:spPr/>
        <p:txBody>
          <a:bodyPr/>
          <a:lstStyle/>
          <a:p>
            <a:pPr fontAlgn="base">
              <a:buClr>
                <a:srgbClr val="C00000"/>
              </a:buClr>
              <a:buFont typeface="Wingdings" pitchFamily="2" charset="2"/>
              <a:buChar char="§"/>
            </a:pPr>
            <a:r>
              <a:rPr lang="en-CA" dirty="0"/>
              <a:t>Mitigate credit exposures by netting agreements with counterparties that permit us to offset receivables and payables with such counterparties.</a:t>
            </a:r>
          </a:p>
          <a:p>
            <a:pPr marL="0" indent="0" fontAlgn="base">
              <a:buClr>
                <a:srgbClr val="C00000"/>
              </a:buClr>
              <a:buNone/>
            </a:pPr>
            <a:endParaRPr lang="en-CA" dirty="0"/>
          </a:p>
          <a:p>
            <a:pPr fontAlgn="base">
              <a:buClr>
                <a:srgbClr val="C00000"/>
              </a:buClr>
              <a:buFont typeface="Wingdings" pitchFamily="2" charset="2"/>
              <a:buChar char="§"/>
            </a:pPr>
            <a:r>
              <a:rPr lang="en-CA" dirty="0"/>
              <a:t>For loans and lending commitments: collateral provisions, guarantees, covenants, structural seniority of the bank loan claims, provisions in legal documentation that allow us to adjust loan amounts, pricing, structure and other terms as market conditions change.</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681B4358-F240-714F-9A3E-909D1A8BE9BD}"/>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2476836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C2AFA-F8FC-9648-957A-A3B5B6F2AE41}"/>
              </a:ext>
            </a:extLst>
          </p:cNvPr>
          <p:cNvSpPr>
            <a:spLocks noGrp="1"/>
          </p:cNvSpPr>
          <p:nvPr>
            <p:ph type="title"/>
          </p:nvPr>
        </p:nvSpPr>
        <p:spPr>
          <a:xfrm>
            <a:off x="838200" y="291090"/>
            <a:ext cx="9859964" cy="932688"/>
          </a:xfrm>
        </p:spPr>
        <p:txBody>
          <a:bodyPr vert="horz" lIns="91440" tIns="45720" rIns="91440" bIns="45720" rtlCol="0" anchor="b">
            <a:normAutofit/>
          </a:bodyPr>
          <a:lstStyle/>
          <a:p>
            <a:pPr algn="ctr"/>
            <a:r>
              <a:rPr lang="en-US" b="1" kern="1200" dirty="0">
                <a:solidFill>
                  <a:schemeClr val="accent1">
                    <a:lumMod val="50000"/>
                  </a:schemeClr>
                </a:solidFill>
                <a:latin typeface="+mj-lt"/>
                <a:ea typeface="+mj-ea"/>
                <a:cs typeface="+mj-cs"/>
              </a:rPr>
              <a:t>Credit Risk Management: Credit Exposures </a:t>
            </a:r>
          </a:p>
        </p:txBody>
      </p:sp>
      <p:pic>
        <p:nvPicPr>
          <p:cNvPr id="22530" name="Picture 2">
            <a:extLst>
              <a:ext uri="{FF2B5EF4-FFF2-40B4-BE49-F238E27FC236}">
                <a16:creationId xmlns:a16="http://schemas.microsoft.com/office/drawing/2014/main" id="{9D00891C-1EC6-8944-9099-108C7F45232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248767" y="1863801"/>
            <a:ext cx="5694465" cy="4440746"/>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1" descr="A close up of a sign&#10;&#10;Description automatically generated">
            <a:extLst>
              <a:ext uri="{FF2B5EF4-FFF2-40B4-BE49-F238E27FC236}">
                <a16:creationId xmlns:a16="http://schemas.microsoft.com/office/drawing/2014/main" id="{C94E7A70-FAF0-1F4A-BC30-4014E3DB7626}"/>
              </a:ext>
            </a:extLst>
          </p:cNvPr>
          <p:cNvPicPr>
            <a:picLocks noChangeAspect="1"/>
          </p:cNvPicPr>
          <p:nvPr/>
        </p:nvPicPr>
        <p:blipFill>
          <a:blip r:embed="rId4"/>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474584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AF000-5413-FB42-836A-A7D96A8946E3}"/>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b="1" kern="1200" dirty="0">
                <a:solidFill>
                  <a:schemeClr val="accent1">
                    <a:lumMod val="50000"/>
                  </a:schemeClr>
                </a:solidFill>
                <a:latin typeface="+mj-lt"/>
                <a:ea typeface="+mj-ea"/>
                <a:cs typeface="+mj-cs"/>
              </a:rPr>
              <a:t>Income Statement</a:t>
            </a:r>
          </a:p>
        </p:txBody>
      </p:sp>
      <p:pic>
        <p:nvPicPr>
          <p:cNvPr id="6" name="Content Placeholder 5" descr="A screenshot of a cell phone&#10;&#10;Description automatically generated">
            <a:extLst>
              <a:ext uri="{FF2B5EF4-FFF2-40B4-BE49-F238E27FC236}">
                <a16:creationId xmlns:a16="http://schemas.microsoft.com/office/drawing/2014/main" id="{8EA9AF8E-AC19-5F4A-B9BF-340E8EBA9B11}"/>
              </a:ext>
            </a:extLst>
          </p:cNvPr>
          <p:cNvPicPr>
            <a:picLocks noGrp="1" noChangeAspect="1"/>
          </p:cNvPicPr>
          <p:nvPr>
            <p:ph idx="1"/>
          </p:nvPr>
        </p:nvPicPr>
        <p:blipFill>
          <a:blip r:embed="rId2"/>
          <a:stretch>
            <a:fillRect/>
          </a:stretch>
        </p:blipFill>
        <p:spPr>
          <a:xfrm>
            <a:off x="3294266" y="1223778"/>
            <a:ext cx="6211684" cy="5343132"/>
          </a:xfrm>
          <a:prstGeom prst="rect">
            <a:avLst/>
          </a:prstGeom>
        </p:spPr>
      </p:pic>
      <p:pic>
        <p:nvPicPr>
          <p:cNvPr id="8" name="Content Placeholder 11" descr="A close up of a sign&#10;&#10;Description automatically generated">
            <a:extLst>
              <a:ext uri="{FF2B5EF4-FFF2-40B4-BE49-F238E27FC236}">
                <a16:creationId xmlns:a16="http://schemas.microsoft.com/office/drawing/2014/main" id="{A61B72D7-2C2A-CB4D-9245-5DF917C13F19}"/>
              </a:ext>
            </a:extLst>
          </p:cNvPr>
          <p:cNvPicPr>
            <a:picLocks noChangeAspect="1"/>
          </p:cNvPicPr>
          <p:nvPr/>
        </p:nvPicPr>
        <p:blipFill>
          <a:blip r:embed="rId3"/>
          <a:stretch>
            <a:fillRect/>
          </a:stretch>
        </p:blipFill>
        <p:spPr>
          <a:xfrm>
            <a:off x="10698163" y="464267"/>
            <a:ext cx="1054100" cy="1003300"/>
          </a:xfrm>
          <a:prstGeom prst="rect">
            <a:avLst/>
          </a:prstGeom>
        </p:spPr>
      </p:pic>
    </p:spTree>
    <p:extLst>
      <p:ext uri="{BB962C8B-B14F-4D97-AF65-F5344CB8AC3E}">
        <p14:creationId xmlns:p14="http://schemas.microsoft.com/office/powerpoint/2010/main" val="30065862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018B5-3AB5-6D4C-AD86-F769E1C981FD}"/>
              </a:ext>
            </a:extLst>
          </p:cNvPr>
          <p:cNvSpPr>
            <a:spLocks noGrp="1"/>
          </p:cNvSpPr>
          <p:nvPr>
            <p:ph type="title"/>
          </p:nvPr>
        </p:nvSpPr>
        <p:spPr>
          <a:xfrm>
            <a:off x="838199" y="291090"/>
            <a:ext cx="10087709" cy="932688"/>
          </a:xfrm>
        </p:spPr>
        <p:txBody>
          <a:bodyPr vert="horz" lIns="91440" tIns="45720" rIns="91440" bIns="45720" rtlCol="0" anchor="b">
            <a:normAutofit fontScale="90000"/>
          </a:bodyPr>
          <a:lstStyle/>
          <a:p>
            <a:pPr algn="ctr"/>
            <a:r>
              <a:rPr lang="en-US" sz="4800" b="1" kern="1200" dirty="0">
                <a:solidFill>
                  <a:schemeClr val="accent1">
                    <a:lumMod val="50000"/>
                  </a:schemeClr>
                </a:solidFill>
                <a:latin typeface="+mj-lt"/>
                <a:ea typeface="+mj-ea"/>
                <a:cs typeface="+mj-cs"/>
              </a:rPr>
              <a:t>Credit Risk Management: OTC Derivatives </a:t>
            </a:r>
          </a:p>
        </p:txBody>
      </p:sp>
      <p:pic>
        <p:nvPicPr>
          <p:cNvPr id="23554" name="Picture 2">
            <a:extLst>
              <a:ext uri="{FF2B5EF4-FFF2-40B4-BE49-F238E27FC236}">
                <a16:creationId xmlns:a16="http://schemas.microsoft.com/office/drawing/2014/main" id="{3E4EC3DE-8218-834D-95C9-E9D63EF1FA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533626" y="1863801"/>
            <a:ext cx="5124747" cy="4440746"/>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1" descr="A close up of a sign&#10;&#10;Description automatically generated">
            <a:extLst>
              <a:ext uri="{FF2B5EF4-FFF2-40B4-BE49-F238E27FC236}">
                <a16:creationId xmlns:a16="http://schemas.microsoft.com/office/drawing/2014/main" id="{F98E0109-CA5D-6445-9C30-DDA9DD29F857}"/>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9920120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2171-A100-1F4F-BA58-797B64B2A5AF}"/>
              </a:ext>
            </a:extLst>
          </p:cNvPr>
          <p:cNvSpPr>
            <a:spLocks noGrp="1"/>
          </p:cNvSpPr>
          <p:nvPr>
            <p:ph type="title"/>
          </p:nvPr>
        </p:nvSpPr>
        <p:spPr>
          <a:xfrm>
            <a:off x="838200" y="291090"/>
            <a:ext cx="9859964" cy="932688"/>
          </a:xfrm>
        </p:spPr>
        <p:txBody>
          <a:bodyPr vert="horz" lIns="91440" tIns="45720" rIns="91440" bIns="45720" rtlCol="0" anchor="b">
            <a:normAutofit fontScale="90000"/>
          </a:bodyPr>
          <a:lstStyle/>
          <a:p>
            <a:pPr algn="ctr"/>
            <a:r>
              <a:rPr lang="en-US" sz="4100" b="1" kern="1200" dirty="0">
                <a:solidFill>
                  <a:schemeClr val="accent1">
                    <a:lumMod val="50000"/>
                  </a:schemeClr>
                </a:solidFill>
                <a:latin typeface="+mj-lt"/>
                <a:ea typeface="+mj-ea"/>
                <a:cs typeface="+mj-cs"/>
              </a:rPr>
              <a:t>Credit Risk Management: Other Credit Exposures</a:t>
            </a:r>
          </a:p>
        </p:txBody>
      </p:sp>
      <p:pic>
        <p:nvPicPr>
          <p:cNvPr id="24578" name="Picture 2">
            <a:extLst>
              <a:ext uri="{FF2B5EF4-FFF2-40B4-BE49-F238E27FC236}">
                <a16:creationId xmlns:a16="http://schemas.microsoft.com/office/drawing/2014/main" id="{AEB170B7-FB8F-0548-8A81-A47E29B129A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569547" y="1863801"/>
            <a:ext cx="5052904" cy="4440746"/>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11" descr="A close up of a sign&#10;&#10;Description automatically generated">
            <a:extLst>
              <a:ext uri="{FF2B5EF4-FFF2-40B4-BE49-F238E27FC236}">
                <a16:creationId xmlns:a16="http://schemas.microsoft.com/office/drawing/2014/main" id="{699941E8-4902-0C4D-ACBC-60221D1F370B}"/>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29243397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8D354-0C51-2F42-AB81-B066CB6075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4148E1-A22E-5A44-8D02-14598236D253}"/>
              </a:ext>
            </a:extLst>
          </p:cNvPr>
          <p:cNvSpPr>
            <a:spLocks noGrp="1"/>
          </p:cNvSpPr>
          <p:nvPr>
            <p:ph idx="1"/>
          </p:nvPr>
        </p:nvSpPr>
        <p:spPr/>
        <p:txBody>
          <a:bodyPr>
            <a:normAutofit/>
          </a:bodyPr>
          <a:lstStyle/>
          <a:p>
            <a:pPr marL="0" indent="0" algn="ctr">
              <a:buNone/>
            </a:pPr>
            <a:endParaRPr lang="en-US" sz="4400" b="1" dirty="0">
              <a:solidFill>
                <a:schemeClr val="accent1">
                  <a:lumMod val="75000"/>
                </a:schemeClr>
              </a:solidFill>
            </a:endParaRPr>
          </a:p>
          <a:p>
            <a:pPr marL="0" indent="0" algn="ctr">
              <a:buNone/>
            </a:pPr>
            <a:r>
              <a:rPr lang="en-US" sz="4400" b="1" dirty="0">
                <a:solidFill>
                  <a:schemeClr val="accent1">
                    <a:lumMod val="50000"/>
                  </a:schemeClr>
                </a:solidFill>
              </a:rPr>
              <a:t>Operational Risk Management (ORM)</a:t>
            </a:r>
          </a:p>
        </p:txBody>
      </p:sp>
      <p:pic>
        <p:nvPicPr>
          <p:cNvPr id="4" name="Content Placeholder 11" descr="A close up of a sign&#10;&#10;Description automatically generated">
            <a:extLst>
              <a:ext uri="{FF2B5EF4-FFF2-40B4-BE49-F238E27FC236}">
                <a16:creationId xmlns:a16="http://schemas.microsoft.com/office/drawing/2014/main" id="{08729C67-A4B1-9047-9C56-6DC9203C0DB1}"/>
              </a:ext>
            </a:extLst>
          </p:cNvPr>
          <p:cNvPicPr>
            <a:picLocks noChangeAspect="1"/>
          </p:cNvPicPr>
          <p:nvPr/>
        </p:nvPicPr>
        <p:blipFill>
          <a:blip r:embed="rId2"/>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6271038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8B86B-F0B7-1D47-AD3A-DC22902669EA}"/>
              </a:ext>
            </a:extLst>
          </p:cNvPr>
          <p:cNvSpPr>
            <a:spLocks noGrp="1"/>
          </p:cNvSpPr>
          <p:nvPr>
            <p:ph type="title"/>
          </p:nvPr>
        </p:nvSpPr>
        <p:spPr/>
        <p:txBody>
          <a:bodyPr/>
          <a:lstStyle/>
          <a:p>
            <a:r>
              <a:rPr lang="en-US" b="1" dirty="0">
                <a:solidFill>
                  <a:schemeClr val="accent1">
                    <a:lumMod val="50000"/>
                  </a:schemeClr>
                </a:solidFill>
              </a:rPr>
              <a:t>Operational Risk Management (ORM)</a:t>
            </a:r>
          </a:p>
        </p:txBody>
      </p:sp>
      <p:sp>
        <p:nvSpPr>
          <p:cNvPr id="3" name="Content Placeholder 2">
            <a:extLst>
              <a:ext uri="{FF2B5EF4-FFF2-40B4-BE49-F238E27FC236}">
                <a16:creationId xmlns:a16="http://schemas.microsoft.com/office/drawing/2014/main" id="{BD8CD04E-E0D0-6F48-8044-10FB61438503}"/>
              </a:ext>
            </a:extLst>
          </p:cNvPr>
          <p:cNvSpPr>
            <a:spLocks noGrp="1"/>
          </p:cNvSpPr>
          <p:nvPr>
            <p:ph idx="1"/>
          </p:nvPr>
        </p:nvSpPr>
        <p:spPr/>
        <p:txBody>
          <a:bodyPr>
            <a:normAutofit fontScale="92500" lnSpcReduction="10000"/>
          </a:bodyPr>
          <a:lstStyle/>
          <a:p>
            <a:pPr fontAlgn="base">
              <a:buClr>
                <a:srgbClr val="C00000"/>
              </a:buClr>
              <a:buFont typeface="Wingdings" pitchFamily="2" charset="2"/>
              <a:buChar char="§"/>
            </a:pPr>
            <a:r>
              <a:rPr lang="en-CA" dirty="0"/>
              <a:t>Operational risk is the risk of an adverse outcome resulting from inadequate or failed internal processes, people, systems or from external events.</a:t>
            </a:r>
          </a:p>
          <a:p>
            <a:pPr fontAlgn="base">
              <a:buClr>
                <a:srgbClr val="C00000"/>
              </a:buClr>
              <a:buFont typeface="Wingdings" pitchFamily="2" charset="2"/>
              <a:buChar char="§"/>
            </a:pPr>
            <a:r>
              <a:rPr lang="en-CA" dirty="0"/>
              <a:t>Arises from routine processing errors, as well as extraordinary incidents, such as major systems failures or legal and regulatory matters.</a:t>
            </a:r>
          </a:p>
          <a:p>
            <a:pPr fontAlgn="base">
              <a:buClr>
                <a:srgbClr val="C00000"/>
              </a:buClr>
              <a:buFont typeface="Wingdings" pitchFamily="2" charset="2"/>
              <a:buChar char="§"/>
            </a:pPr>
            <a:r>
              <a:rPr lang="en-CA" dirty="0"/>
              <a:t>Management framework is in part designed to comply with the operational risk measurement rules under the Capital Framework.</a:t>
            </a:r>
          </a:p>
          <a:p>
            <a:pPr fontAlgn="base">
              <a:buClr>
                <a:srgbClr val="C00000"/>
              </a:buClr>
              <a:buFont typeface="Wingdings" pitchFamily="2" charset="2"/>
              <a:buChar char="§"/>
            </a:pPr>
            <a:r>
              <a:rPr lang="en-CA" dirty="0"/>
              <a:t>Consists of the following practices:</a:t>
            </a:r>
          </a:p>
          <a:p>
            <a:pPr lvl="1" fontAlgn="base">
              <a:buClr>
                <a:srgbClr val="C00000"/>
              </a:buClr>
              <a:buFont typeface="Wingdings" pitchFamily="2" charset="2"/>
              <a:buChar char="§"/>
            </a:pPr>
            <a:r>
              <a:rPr lang="en-CA" b="1" dirty="0"/>
              <a:t>Risk identification and assessment</a:t>
            </a:r>
          </a:p>
          <a:p>
            <a:pPr lvl="1" fontAlgn="base">
              <a:buClr>
                <a:srgbClr val="C00000"/>
              </a:buClr>
              <a:buFont typeface="Wingdings" pitchFamily="2" charset="2"/>
              <a:buChar char="§"/>
            </a:pPr>
            <a:r>
              <a:rPr lang="en-CA" b="1" dirty="0"/>
              <a:t>Risk measurement</a:t>
            </a:r>
          </a:p>
          <a:p>
            <a:pPr lvl="1" fontAlgn="base">
              <a:buClr>
                <a:srgbClr val="C00000"/>
              </a:buClr>
              <a:buFont typeface="Wingdings" pitchFamily="2" charset="2"/>
              <a:buChar char="§"/>
            </a:pPr>
            <a:r>
              <a:rPr lang="en-CA" b="1" dirty="0"/>
              <a:t>Risk monitoring and reporting</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E60E05E9-DFBF-1E4C-B602-A0B9B0C7D0BD}"/>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2555750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960DC-3A68-B046-97C8-3D2A699D2BCD}"/>
              </a:ext>
            </a:extLst>
          </p:cNvPr>
          <p:cNvSpPr>
            <a:spLocks noGrp="1"/>
          </p:cNvSpPr>
          <p:nvPr>
            <p:ph type="title"/>
          </p:nvPr>
        </p:nvSpPr>
        <p:spPr/>
        <p:txBody>
          <a:bodyPr/>
          <a:lstStyle/>
          <a:p>
            <a:r>
              <a:rPr lang="en-US" b="1" dirty="0">
                <a:solidFill>
                  <a:schemeClr val="accent1">
                    <a:lumMod val="50000"/>
                  </a:schemeClr>
                </a:solidFill>
              </a:rPr>
              <a:t>ORM - Process</a:t>
            </a:r>
          </a:p>
        </p:txBody>
      </p:sp>
      <p:sp>
        <p:nvSpPr>
          <p:cNvPr id="3" name="Content Placeholder 2">
            <a:extLst>
              <a:ext uri="{FF2B5EF4-FFF2-40B4-BE49-F238E27FC236}">
                <a16:creationId xmlns:a16="http://schemas.microsoft.com/office/drawing/2014/main" id="{F17B6A46-00B5-9549-AB3C-E368FD141090}"/>
              </a:ext>
            </a:extLst>
          </p:cNvPr>
          <p:cNvSpPr>
            <a:spLocks noGrp="1"/>
          </p:cNvSpPr>
          <p:nvPr>
            <p:ph idx="1"/>
          </p:nvPr>
        </p:nvSpPr>
        <p:spPr/>
        <p:txBody>
          <a:bodyPr>
            <a:normAutofit lnSpcReduction="10000"/>
          </a:bodyPr>
          <a:lstStyle/>
          <a:p>
            <a:pPr fontAlgn="base">
              <a:buClr>
                <a:srgbClr val="C00000"/>
              </a:buClr>
              <a:buFont typeface="Wingdings" pitchFamily="2" charset="2"/>
              <a:buChar char="§"/>
            </a:pPr>
            <a:r>
              <a:rPr lang="en-CA" dirty="0"/>
              <a:t>Collecting complete, accurate and timely information;</a:t>
            </a:r>
          </a:p>
          <a:p>
            <a:pPr fontAlgn="base">
              <a:buClr>
                <a:srgbClr val="C00000"/>
              </a:buClr>
              <a:buFont typeface="Wingdings" pitchFamily="2" charset="2"/>
              <a:buChar char="§"/>
            </a:pPr>
            <a:r>
              <a:rPr lang="en-CA" dirty="0"/>
              <a:t>Training, supervision and development of our people;</a:t>
            </a:r>
          </a:p>
          <a:p>
            <a:pPr fontAlgn="base">
              <a:buClr>
                <a:srgbClr val="C00000"/>
              </a:buClr>
              <a:buFont typeface="Wingdings" pitchFamily="2" charset="2"/>
              <a:buChar char="§"/>
            </a:pPr>
            <a:r>
              <a:rPr lang="en-CA" dirty="0"/>
              <a:t>Active participation of senior management in identifying and mitigating our key operational risks;</a:t>
            </a:r>
          </a:p>
          <a:p>
            <a:pPr fontAlgn="base">
              <a:buClr>
                <a:srgbClr val="C00000"/>
              </a:buClr>
              <a:buFont typeface="Wingdings" pitchFamily="2" charset="2"/>
              <a:buChar char="§"/>
            </a:pPr>
            <a:r>
              <a:rPr lang="en-CA" dirty="0"/>
              <a:t>Independent risk oversight and control functions that monitor operational risk, and implementation of policies and procedures, and controls designed to prevent the occurrence of operational risk events; and</a:t>
            </a:r>
          </a:p>
          <a:p>
            <a:pPr fontAlgn="base">
              <a:buClr>
                <a:srgbClr val="C00000"/>
              </a:buClr>
              <a:buFont typeface="Wingdings" pitchFamily="2" charset="2"/>
              <a:buChar char="§"/>
            </a:pPr>
            <a:r>
              <a:rPr lang="en-CA" dirty="0"/>
              <a:t>Proactive communication between our revenue producing units and our independent risk oversight and control functions.</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8B56E2CF-7122-774A-96FC-C9AD49DEF04D}"/>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9229274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8B45B-5F1B-4849-90E5-8A284AC6A13C}"/>
              </a:ext>
            </a:extLst>
          </p:cNvPr>
          <p:cNvSpPr>
            <a:spLocks noGrp="1"/>
          </p:cNvSpPr>
          <p:nvPr>
            <p:ph type="title"/>
          </p:nvPr>
        </p:nvSpPr>
        <p:spPr/>
        <p:txBody>
          <a:bodyPr/>
          <a:lstStyle/>
          <a:p>
            <a:r>
              <a:rPr lang="en-US" b="1" dirty="0">
                <a:solidFill>
                  <a:schemeClr val="accent1">
                    <a:lumMod val="50000"/>
                  </a:schemeClr>
                </a:solidFill>
              </a:rPr>
              <a:t>ORM – Risk Identification and Assessment </a:t>
            </a:r>
          </a:p>
        </p:txBody>
      </p:sp>
      <p:sp>
        <p:nvSpPr>
          <p:cNvPr id="3" name="Content Placeholder 2">
            <a:extLst>
              <a:ext uri="{FF2B5EF4-FFF2-40B4-BE49-F238E27FC236}">
                <a16:creationId xmlns:a16="http://schemas.microsoft.com/office/drawing/2014/main" id="{22B4C911-6E04-5542-9A42-42705A05FE6A}"/>
              </a:ext>
            </a:extLst>
          </p:cNvPr>
          <p:cNvSpPr>
            <a:spLocks noGrp="1"/>
          </p:cNvSpPr>
          <p:nvPr>
            <p:ph idx="1"/>
          </p:nvPr>
        </p:nvSpPr>
        <p:spPr/>
        <p:txBody>
          <a:bodyPr/>
          <a:lstStyle/>
          <a:p>
            <a:pPr fontAlgn="base">
              <a:buClr>
                <a:srgbClr val="C00000"/>
              </a:buClr>
              <a:buFont typeface="Wingdings" pitchFamily="2" charset="2"/>
              <a:buChar char="§"/>
            </a:pPr>
            <a:r>
              <a:rPr lang="en-CA" dirty="0"/>
              <a:t>The core of our operational risk management framework is risk identification and assessment</a:t>
            </a:r>
          </a:p>
          <a:p>
            <a:pPr fontAlgn="base">
              <a:buClr>
                <a:srgbClr val="C00000"/>
              </a:buClr>
              <a:buFont typeface="Wingdings" pitchFamily="2" charset="2"/>
              <a:buChar char="§"/>
            </a:pPr>
            <a:r>
              <a:rPr lang="en-CA" dirty="0"/>
              <a:t>When operational risk events are identified, our policies require that the events be documented and analyzed to determine whether changes are required in our systems and/or processes to further mitigate the risk of future events</a:t>
            </a:r>
          </a:p>
          <a:p>
            <a:pPr fontAlgn="base">
              <a:buClr>
                <a:srgbClr val="C00000"/>
              </a:buClr>
              <a:buFont typeface="Wingdings" pitchFamily="2" charset="2"/>
              <a:buChar char="§"/>
            </a:pPr>
            <a:r>
              <a:rPr lang="en-CA" dirty="0"/>
              <a:t>Key tool: The Operational Risk and Control self-assessment process, which is performed by our managers. This process consists of the identification and rating of operational risks, on a forward looking basis, and the related controls</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7DFB2A66-7605-B24E-AA78-7A4E7A91610E}"/>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32786247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F7F1E-F46B-1641-88C5-341B1FE4FE48}"/>
              </a:ext>
            </a:extLst>
          </p:cNvPr>
          <p:cNvSpPr>
            <a:spLocks noGrp="1"/>
          </p:cNvSpPr>
          <p:nvPr>
            <p:ph type="title"/>
          </p:nvPr>
        </p:nvSpPr>
        <p:spPr/>
        <p:txBody>
          <a:bodyPr/>
          <a:lstStyle/>
          <a:p>
            <a:r>
              <a:rPr lang="en-US" b="1" dirty="0">
                <a:solidFill>
                  <a:schemeClr val="accent1">
                    <a:lumMod val="50000"/>
                  </a:schemeClr>
                </a:solidFill>
              </a:rPr>
              <a:t>ORM – Risk Measurement </a:t>
            </a:r>
          </a:p>
        </p:txBody>
      </p:sp>
      <p:sp>
        <p:nvSpPr>
          <p:cNvPr id="3" name="Content Placeholder 2">
            <a:extLst>
              <a:ext uri="{FF2B5EF4-FFF2-40B4-BE49-F238E27FC236}">
                <a16:creationId xmlns:a16="http://schemas.microsoft.com/office/drawing/2014/main" id="{11C2E658-CFD1-494E-BE63-E41B18044CE7}"/>
              </a:ext>
            </a:extLst>
          </p:cNvPr>
          <p:cNvSpPr>
            <a:spLocks noGrp="1"/>
          </p:cNvSpPr>
          <p:nvPr>
            <p:ph idx="1"/>
          </p:nvPr>
        </p:nvSpPr>
        <p:spPr/>
        <p:txBody>
          <a:bodyPr/>
          <a:lstStyle/>
          <a:p>
            <a:pPr fontAlgn="base">
              <a:buClr>
                <a:srgbClr val="C00000"/>
              </a:buClr>
              <a:buFont typeface="Wingdings" pitchFamily="2" charset="2"/>
              <a:buChar char="§"/>
            </a:pPr>
            <a:r>
              <a:rPr lang="en-CA" dirty="0"/>
              <a:t>We measure our operational risk exposure using both statistical modeling and scenario analyses</a:t>
            </a:r>
          </a:p>
          <a:p>
            <a:pPr lvl="1" fontAlgn="base">
              <a:buClr>
                <a:srgbClr val="C00000"/>
              </a:buClr>
              <a:buFont typeface="Wingdings" pitchFamily="2" charset="2"/>
              <a:buChar char="§"/>
            </a:pPr>
            <a:r>
              <a:rPr lang="en-CA" sz="2800" dirty="0"/>
              <a:t>Involve qualitative and quantitative assessments of internal and external operational risk event data and internal control factors for each of our businesses</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09039C3F-4909-0C43-837B-975DB4498F2B}"/>
              </a:ext>
            </a:extLst>
          </p:cNvPr>
          <p:cNvPicPr>
            <a:picLocks noChangeAspect="1"/>
          </p:cNvPicPr>
          <p:nvPr/>
        </p:nvPicPr>
        <p:blipFill>
          <a:blip r:embed="rId2"/>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40615816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524CE-BC64-AA41-8902-D73EDAF55280}"/>
              </a:ext>
            </a:extLst>
          </p:cNvPr>
          <p:cNvSpPr>
            <a:spLocks noGrp="1"/>
          </p:cNvSpPr>
          <p:nvPr>
            <p:ph type="title"/>
          </p:nvPr>
        </p:nvSpPr>
        <p:spPr/>
        <p:txBody>
          <a:bodyPr/>
          <a:lstStyle/>
          <a:p>
            <a:r>
              <a:rPr lang="en-US" b="1" dirty="0">
                <a:solidFill>
                  <a:schemeClr val="accent1">
                    <a:lumMod val="50000"/>
                  </a:schemeClr>
                </a:solidFill>
              </a:rPr>
              <a:t>ORM – Risk Monitoring and Reporting </a:t>
            </a:r>
          </a:p>
        </p:txBody>
      </p:sp>
      <p:sp>
        <p:nvSpPr>
          <p:cNvPr id="3" name="Content Placeholder 2">
            <a:extLst>
              <a:ext uri="{FF2B5EF4-FFF2-40B4-BE49-F238E27FC236}">
                <a16:creationId xmlns:a16="http://schemas.microsoft.com/office/drawing/2014/main" id="{AB173EA2-C245-CF4E-9A1C-5A5D22DD5D35}"/>
              </a:ext>
            </a:extLst>
          </p:cNvPr>
          <p:cNvSpPr>
            <a:spLocks noGrp="1"/>
          </p:cNvSpPr>
          <p:nvPr>
            <p:ph idx="1"/>
          </p:nvPr>
        </p:nvSpPr>
        <p:spPr/>
        <p:txBody>
          <a:bodyPr/>
          <a:lstStyle/>
          <a:p>
            <a:pPr fontAlgn="base">
              <a:buClr>
                <a:srgbClr val="C00000"/>
              </a:buClr>
              <a:buFont typeface="Wingdings" pitchFamily="2" charset="2"/>
              <a:buChar char="§"/>
            </a:pPr>
            <a:r>
              <a:rPr lang="en-CA" dirty="0"/>
              <a:t>Changes in business mix or jurisdictions in which we operate, by monitoring the factors noted above at a firmwide level</a:t>
            </a:r>
          </a:p>
          <a:p>
            <a:pPr lvl="1" fontAlgn="base">
              <a:buClr>
                <a:srgbClr val="C00000"/>
              </a:buClr>
              <a:buFont typeface="Wingdings" pitchFamily="2" charset="2"/>
              <a:buChar char="§"/>
            </a:pPr>
            <a:r>
              <a:rPr lang="en-CA" sz="2800" dirty="0"/>
              <a:t>Preventive and detective internal controls, which are designed to reduce the frequency and severity of operational risk losses and the probability of operational risk events.</a:t>
            </a:r>
          </a:p>
          <a:p>
            <a:pPr marL="457200" lvl="1" indent="0" fontAlgn="base">
              <a:buClr>
                <a:srgbClr val="C00000"/>
              </a:buClr>
              <a:buNone/>
            </a:pPr>
            <a:endParaRPr lang="en-CA" sz="2800" dirty="0"/>
          </a:p>
          <a:p>
            <a:pPr lvl="1" fontAlgn="base">
              <a:buClr>
                <a:srgbClr val="C00000"/>
              </a:buClr>
              <a:buFont typeface="Wingdings" pitchFamily="2" charset="2"/>
              <a:buChar char="§"/>
            </a:pPr>
            <a:r>
              <a:rPr lang="en-CA" sz="2800" dirty="0"/>
              <a:t>Established limits and thresholds consistent with our risk appetite statement that are approved by the Risk Committee of the Board, as well as escalation protocols</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0F67618E-643E-DC43-ADC6-26B5B6ECE356}"/>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6917522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D0470-F876-F54A-AD1C-E566C8605C00}"/>
              </a:ext>
            </a:extLst>
          </p:cNvPr>
          <p:cNvSpPr>
            <a:spLocks noGrp="1"/>
          </p:cNvSpPr>
          <p:nvPr>
            <p:ph type="title"/>
          </p:nvPr>
        </p:nvSpPr>
        <p:spPr/>
        <p:txBody>
          <a:bodyPr/>
          <a:lstStyle/>
          <a:p>
            <a:r>
              <a:rPr lang="en-US" b="1" dirty="0">
                <a:solidFill>
                  <a:schemeClr val="accent1">
                    <a:lumMod val="50000"/>
                  </a:schemeClr>
                </a:solidFill>
              </a:rPr>
              <a:t>ORM – Type of Losses</a:t>
            </a:r>
          </a:p>
        </p:txBody>
      </p:sp>
      <p:sp>
        <p:nvSpPr>
          <p:cNvPr id="3" name="Content Placeholder 2">
            <a:extLst>
              <a:ext uri="{FF2B5EF4-FFF2-40B4-BE49-F238E27FC236}">
                <a16:creationId xmlns:a16="http://schemas.microsoft.com/office/drawing/2014/main" id="{63823536-EA78-6043-824D-59FF18AD44A8}"/>
              </a:ext>
            </a:extLst>
          </p:cNvPr>
          <p:cNvSpPr>
            <a:spLocks noGrp="1"/>
          </p:cNvSpPr>
          <p:nvPr>
            <p:ph idx="1"/>
          </p:nvPr>
        </p:nvSpPr>
        <p:spPr/>
        <p:txBody>
          <a:bodyPr/>
          <a:lstStyle/>
          <a:p>
            <a:pPr fontAlgn="base">
              <a:buClr>
                <a:srgbClr val="C00000"/>
              </a:buClr>
              <a:buFont typeface="Wingdings" pitchFamily="2" charset="2"/>
              <a:buChar char="§"/>
            </a:pPr>
            <a:r>
              <a:rPr lang="en-CA" dirty="0"/>
              <a:t>Clients, products and business practices;</a:t>
            </a:r>
          </a:p>
          <a:p>
            <a:pPr fontAlgn="base">
              <a:buClr>
                <a:srgbClr val="C00000"/>
              </a:buClr>
              <a:buFont typeface="Wingdings" pitchFamily="2" charset="2"/>
              <a:buChar char="§"/>
            </a:pPr>
            <a:r>
              <a:rPr lang="en-CA" dirty="0"/>
              <a:t>Execution, delivery and process management;</a:t>
            </a:r>
          </a:p>
          <a:p>
            <a:pPr fontAlgn="base">
              <a:buClr>
                <a:srgbClr val="C00000"/>
              </a:buClr>
              <a:buFont typeface="Wingdings" pitchFamily="2" charset="2"/>
              <a:buChar char="§"/>
            </a:pPr>
            <a:r>
              <a:rPr lang="en-CA" dirty="0"/>
              <a:t>Business disruption and system failures;</a:t>
            </a:r>
          </a:p>
          <a:p>
            <a:pPr fontAlgn="base">
              <a:buClr>
                <a:srgbClr val="C00000"/>
              </a:buClr>
              <a:buFont typeface="Wingdings" pitchFamily="2" charset="2"/>
              <a:buChar char="§"/>
            </a:pPr>
            <a:r>
              <a:rPr lang="en-CA" dirty="0"/>
              <a:t>Employment practices and workplace safety;</a:t>
            </a:r>
          </a:p>
          <a:p>
            <a:pPr fontAlgn="base">
              <a:buClr>
                <a:srgbClr val="C00000"/>
              </a:buClr>
              <a:buFont typeface="Wingdings" pitchFamily="2" charset="2"/>
              <a:buChar char="§"/>
            </a:pPr>
            <a:r>
              <a:rPr lang="en-CA" dirty="0"/>
              <a:t>Damage to physical assets;</a:t>
            </a:r>
          </a:p>
          <a:p>
            <a:pPr fontAlgn="base">
              <a:buClr>
                <a:srgbClr val="C00000"/>
              </a:buClr>
              <a:buFont typeface="Wingdings" pitchFamily="2" charset="2"/>
              <a:buChar char="§"/>
            </a:pPr>
            <a:r>
              <a:rPr lang="en-CA" dirty="0"/>
              <a:t>Internal fraud; and</a:t>
            </a:r>
          </a:p>
          <a:p>
            <a:pPr fontAlgn="base">
              <a:buClr>
                <a:srgbClr val="C00000"/>
              </a:buClr>
              <a:buFont typeface="Wingdings" pitchFamily="2" charset="2"/>
              <a:buChar char="§"/>
            </a:pPr>
            <a:r>
              <a:rPr lang="en-CA" dirty="0"/>
              <a:t>External fraud</a:t>
            </a:r>
          </a:p>
          <a:p>
            <a:pPr marL="0" indent="0">
              <a:buNone/>
            </a:pPr>
            <a:endParaRPr lang="en-US" dirty="0"/>
          </a:p>
        </p:txBody>
      </p:sp>
      <p:pic>
        <p:nvPicPr>
          <p:cNvPr id="4" name="Content Placeholder 11" descr="A close up of a sign&#10;&#10;Description automatically generated">
            <a:extLst>
              <a:ext uri="{FF2B5EF4-FFF2-40B4-BE49-F238E27FC236}">
                <a16:creationId xmlns:a16="http://schemas.microsoft.com/office/drawing/2014/main" id="{5AA0E445-3B45-C344-B10F-2F0A7007F70E}"/>
              </a:ext>
            </a:extLst>
          </p:cNvPr>
          <p:cNvPicPr>
            <a:picLocks noChangeAspect="1"/>
          </p:cNvPicPr>
          <p:nvPr/>
        </p:nvPicPr>
        <p:blipFill>
          <a:blip r:embed="rId3"/>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5222230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BDA60-9E9D-7F43-B746-D3DD6F95BF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4CD73C-3FCB-B341-8F53-438C3FF353BA}"/>
              </a:ext>
            </a:extLst>
          </p:cNvPr>
          <p:cNvSpPr>
            <a:spLocks noGrp="1"/>
          </p:cNvSpPr>
          <p:nvPr>
            <p:ph idx="1"/>
          </p:nvPr>
        </p:nvSpPr>
        <p:spPr/>
        <p:txBody>
          <a:bodyPr>
            <a:normAutofit/>
          </a:bodyPr>
          <a:lstStyle/>
          <a:p>
            <a:pPr marL="0" indent="0" algn="ctr">
              <a:buNone/>
            </a:pPr>
            <a:endParaRPr lang="en-US" sz="4400" b="1" dirty="0">
              <a:solidFill>
                <a:schemeClr val="accent1">
                  <a:lumMod val="75000"/>
                </a:schemeClr>
              </a:solidFill>
            </a:endParaRPr>
          </a:p>
          <a:p>
            <a:pPr marL="0" indent="0" algn="ctr">
              <a:buNone/>
            </a:pPr>
            <a:r>
              <a:rPr lang="en-US" sz="4400" b="1" dirty="0">
                <a:solidFill>
                  <a:schemeClr val="accent1">
                    <a:lumMod val="75000"/>
                  </a:schemeClr>
                </a:solidFill>
              </a:rPr>
              <a:t>Model Risk Management (MRM)</a:t>
            </a:r>
          </a:p>
        </p:txBody>
      </p:sp>
      <p:pic>
        <p:nvPicPr>
          <p:cNvPr id="4" name="Content Placeholder 11" descr="A close up of a sign&#10;&#10;Description automatically generated">
            <a:extLst>
              <a:ext uri="{FF2B5EF4-FFF2-40B4-BE49-F238E27FC236}">
                <a16:creationId xmlns:a16="http://schemas.microsoft.com/office/drawing/2014/main" id="{3648047D-3FA0-3E42-8D45-043A92DE237F}"/>
              </a:ext>
            </a:extLst>
          </p:cNvPr>
          <p:cNvPicPr>
            <a:picLocks noChangeAspect="1"/>
          </p:cNvPicPr>
          <p:nvPr/>
        </p:nvPicPr>
        <p:blipFill>
          <a:blip r:embed="rId2"/>
          <a:stretch>
            <a:fillRect/>
          </a:stretch>
        </p:blipFill>
        <p:spPr>
          <a:xfrm>
            <a:off x="10698163" y="365125"/>
            <a:ext cx="1054100" cy="1003300"/>
          </a:xfrm>
          <a:prstGeom prst="rect">
            <a:avLst/>
          </a:prstGeom>
        </p:spPr>
      </p:pic>
    </p:spTree>
    <p:extLst>
      <p:ext uri="{BB962C8B-B14F-4D97-AF65-F5344CB8AC3E}">
        <p14:creationId xmlns:p14="http://schemas.microsoft.com/office/powerpoint/2010/main" val="13179957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4251</Words>
  <Application>Microsoft Office PowerPoint</Application>
  <PresentationFormat>Widescreen</PresentationFormat>
  <Paragraphs>601</Paragraphs>
  <Slides>110</Slides>
  <Notes>85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110</vt:i4>
      </vt:variant>
    </vt:vector>
  </HeadingPairs>
  <TitlesOfParts>
    <vt:vector size="115" baseType="lpstr">
      <vt:lpstr>Arial</vt:lpstr>
      <vt:lpstr>Calibri</vt:lpstr>
      <vt:lpstr>Calibri Light</vt:lpstr>
      <vt:lpstr>Wingdings</vt:lpstr>
      <vt:lpstr>Office Theme</vt:lpstr>
      <vt:lpstr>Goldman Sachs </vt:lpstr>
      <vt:lpstr>Agenda</vt:lpstr>
      <vt:lpstr>PowerPoint Presentation</vt:lpstr>
      <vt:lpstr>Company Overview</vt:lpstr>
      <vt:lpstr>PowerPoint Presentation</vt:lpstr>
      <vt:lpstr>Business Segments</vt:lpstr>
      <vt:lpstr>PowerPoint Presentation</vt:lpstr>
      <vt:lpstr>Financial Key Stats</vt:lpstr>
      <vt:lpstr>Income Statement</vt:lpstr>
      <vt:lpstr>Current Capitalization</vt:lpstr>
      <vt:lpstr>Cash Flow Statement</vt:lpstr>
      <vt:lpstr>Cash Flow Statement: Con’t</vt:lpstr>
      <vt:lpstr>Critical Accounting Policies</vt:lpstr>
      <vt:lpstr>Segment Operating Results</vt:lpstr>
      <vt:lpstr>Geographic Info </vt:lpstr>
      <vt:lpstr>[1] Investment Banking:</vt:lpstr>
      <vt:lpstr>Investment Banking: Cont’d</vt:lpstr>
      <vt:lpstr>Investment Banking: Cont’d</vt:lpstr>
      <vt:lpstr>[2] Institutional Client:</vt:lpstr>
      <vt:lpstr>[2] Institutional Client: Cont’d</vt:lpstr>
      <vt:lpstr>[2] Institutional Client: Cont’d</vt:lpstr>
      <vt:lpstr>[3] Investing and Lending:</vt:lpstr>
      <vt:lpstr>[4] Investment Management: </vt:lpstr>
      <vt:lpstr>Commission and Fees </vt:lpstr>
      <vt:lpstr>Business Continuity Program</vt:lpstr>
      <vt:lpstr>Employees and Competition</vt:lpstr>
      <vt:lpstr>PowerPoint Presentation</vt:lpstr>
      <vt:lpstr>Banking Regulations (1)</vt:lpstr>
      <vt:lpstr>Banking Regulations (2)</vt:lpstr>
      <vt:lpstr>The Volcker Rule</vt:lpstr>
      <vt:lpstr>Capital and Liquidity Requirements</vt:lpstr>
      <vt:lpstr>Payments of Dividends and Stock Repurchases</vt:lpstr>
      <vt:lpstr>Compensation Practices</vt:lpstr>
      <vt:lpstr>Regulation of GS Bank USA</vt:lpstr>
      <vt:lpstr>Prompt Corrective Actions &amp; Capital Ratios </vt:lpstr>
      <vt:lpstr>Insolvency of a Bank Holding Company </vt:lpstr>
      <vt:lpstr>Broker-Dealer and Securities Regulation</vt:lpstr>
      <vt:lpstr>Swap, Derivatives &amp; Commodities  Regulation</vt:lpstr>
      <vt:lpstr>Other Regulations</vt:lpstr>
      <vt:lpstr>The Basel Capital Accord</vt:lpstr>
      <vt:lpstr>Basel I – The First Basel Accord</vt:lpstr>
      <vt:lpstr>Basel II – Revised Capital Framework </vt:lpstr>
      <vt:lpstr>PowerPoint Presentation</vt:lpstr>
      <vt:lpstr>Basel III - Continuation</vt:lpstr>
      <vt:lpstr>PowerPoint Presentation</vt:lpstr>
      <vt:lpstr>Tier 1 Capital</vt:lpstr>
      <vt:lpstr>Tier 2 Capital (Supplementary Capital)</vt:lpstr>
      <vt:lpstr>Tier 1 + Tier 2 Capital</vt:lpstr>
      <vt:lpstr>PowerPoint Presentation</vt:lpstr>
      <vt:lpstr>Risk Management Structure </vt:lpstr>
      <vt:lpstr>Risk Management Structure </vt:lpstr>
      <vt:lpstr>PowerPoint Presentation</vt:lpstr>
      <vt:lpstr>Risk Management </vt:lpstr>
      <vt:lpstr>PowerPoint Presentation</vt:lpstr>
      <vt:lpstr>Liquidity Risk Management (LRM) </vt:lpstr>
      <vt:lpstr>Liquidity - GCLA </vt:lpstr>
      <vt:lpstr>Liquidity - Asset-Liability Management </vt:lpstr>
      <vt:lpstr>Liquidity - Contingency Funding Plan </vt:lpstr>
      <vt:lpstr>Liquidity Stress Test: Modeled Liquidity Risks</vt:lpstr>
      <vt:lpstr>Liquidity Stress Test: Intraday Liquidity Model</vt:lpstr>
      <vt:lpstr>Liquidity Limits</vt:lpstr>
      <vt:lpstr>Credit Ratings </vt:lpstr>
      <vt:lpstr>PowerPoint Presentation</vt:lpstr>
      <vt:lpstr>Market Risk Management (MRM)</vt:lpstr>
      <vt:lpstr>Market Risk - Categories </vt:lpstr>
      <vt:lpstr>Market Risk - Process</vt:lpstr>
      <vt:lpstr>Risk Measure: Value-at-Risk (VaR) </vt:lpstr>
      <vt:lpstr>VaR Limitations </vt:lpstr>
      <vt:lpstr>Average Daily VaR: Risk Category</vt:lpstr>
      <vt:lpstr>Daily VaR: Year 2018 </vt:lpstr>
      <vt:lpstr>PowerPoint Presentation</vt:lpstr>
      <vt:lpstr>Period End VaR: Risk Category </vt:lpstr>
      <vt:lpstr>Offsetting: Assets and Liabilities </vt:lpstr>
      <vt:lpstr>Netting Agreements: Execution </vt:lpstr>
      <vt:lpstr>Netting Agreements: Derivatives</vt:lpstr>
      <vt:lpstr>Foreign Currency Translation</vt:lpstr>
      <vt:lpstr>Stress Testing</vt:lpstr>
      <vt:lpstr>[1] Stress Testing:</vt:lpstr>
      <vt:lpstr>[2] Sensitivity Analysis</vt:lpstr>
      <vt:lpstr>Sensitivity Measures: 10%</vt:lpstr>
      <vt:lpstr>Credit Spread Sensitivity &amp; Interest Rate Sensitivity </vt:lpstr>
      <vt:lpstr>Financial Statement Linkages to Market Risk Measures</vt:lpstr>
      <vt:lpstr>[3] Scenario Analysis </vt:lpstr>
      <vt:lpstr>PowerPoint Presentation</vt:lpstr>
      <vt:lpstr>Credit Risk Management (CRM): Process</vt:lpstr>
      <vt:lpstr>CRM - Measures &amp; Limits</vt:lpstr>
      <vt:lpstr>CRM - Stress Test</vt:lpstr>
      <vt:lpstr>CRM - Mitigants </vt:lpstr>
      <vt:lpstr>Credit Risk Management: Credit Exposures </vt:lpstr>
      <vt:lpstr>Credit Risk Management: OTC Derivatives </vt:lpstr>
      <vt:lpstr>Credit Risk Management: Other Credit Exposures</vt:lpstr>
      <vt:lpstr>PowerPoint Presentation</vt:lpstr>
      <vt:lpstr>Operational Risk Management (ORM)</vt:lpstr>
      <vt:lpstr>ORM - Process</vt:lpstr>
      <vt:lpstr>ORM – Risk Identification and Assessment </vt:lpstr>
      <vt:lpstr>ORM – Risk Measurement </vt:lpstr>
      <vt:lpstr>ORM – Risk Monitoring and Reporting </vt:lpstr>
      <vt:lpstr>ORM – Type of Losses</vt:lpstr>
      <vt:lpstr>PowerPoint Presentation</vt:lpstr>
      <vt:lpstr>Model Risk Management (MRM)</vt:lpstr>
      <vt:lpstr>MRM - Process</vt:lpstr>
      <vt:lpstr>Balance Sheet Allocation</vt:lpstr>
      <vt:lpstr>Cash Flow Statement </vt:lpstr>
      <vt:lpstr>Risk-based Capital </vt:lpstr>
      <vt:lpstr>PowerPoint Presentation</vt:lpstr>
      <vt:lpstr>Shareholder’s Equity </vt:lpstr>
      <vt:lpstr>Funding Sources</vt:lpstr>
      <vt:lpstr>Unsecured Long-Term Borrowings Maturity Profile</vt:lpstr>
      <vt:lpstr>Minimum Capital Ratios and Buffers</vt:lpstr>
      <vt:lpstr>Capital Ratio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Goldman Sachs </dc:title>
  <dc:creator>Van Bassten Vu</dc:creator>
  <cp:lastModifiedBy>poitras</cp:lastModifiedBy>
  <cp:revision>14</cp:revision>
  <dcterms:created xsi:type="dcterms:W3CDTF">2019-11-12T03:04:49Z</dcterms:created>
  <dcterms:modified xsi:type="dcterms:W3CDTF">2019-11-12T22:53:32Z</dcterms:modified>
</cp:coreProperties>
</file>