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75" r:id="rId3"/>
    <p:sldId id="276" r:id="rId4"/>
    <p:sldId id="277" r:id="rId5"/>
    <p:sldId id="273" r:id="rId6"/>
    <p:sldId id="274" r:id="rId7"/>
    <p:sldId id="288" r:id="rId8"/>
    <p:sldId id="257" r:id="rId9"/>
    <p:sldId id="258" r:id="rId10"/>
    <p:sldId id="259" r:id="rId11"/>
    <p:sldId id="278" r:id="rId12"/>
    <p:sldId id="279" r:id="rId13"/>
    <p:sldId id="280" r:id="rId14"/>
    <p:sldId id="260" r:id="rId15"/>
    <p:sldId id="266" r:id="rId16"/>
    <p:sldId id="281" r:id="rId17"/>
    <p:sldId id="267" r:id="rId18"/>
    <p:sldId id="268" r:id="rId19"/>
    <p:sldId id="269" r:id="rId20"/>
    <p:sldId id="283" r:id="rId21"/>
    <p:sldId id="284" r:id="rId22"/>
    <p:sldId id="286" r:id="rId23"/>
    <p:sldId id="287" r:id="rId24"/>
    <p:sldId id="289" r:id="rId25"/>
    <p:sldId id="261" r:id="rId26"/>
    <p:sldId id="262" r:id="rId27"/>
    <p:sldId id="264" r:id="rId28"/>
    <p:sldId id="282" r:id="rId29"/>
    <p:sldId id="263" r:id="rId30"/>
    <p:sldId id="285" r:id="rId31"/>
    <p:sldId id="265" r:id="rId32"/>
    <p:sldId id="270" r:id="rId33"/>
    <p:sldId id="271" r:id="rId34"/>
    <p:sldId id="272" r:id="rId3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84614152-DA86-1516-8A4B-ABC41A391FC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id="{F060CA70-AF0B-DF20-26F7-57233352C43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215207">
              <a:off x="3692" y="234"/>
              <a:ext cx="1857" cy="3625"/>
              <a:chOff x="3010" y="778"/>
              <a:chExt cx="1857" cy="3625"/>
            </a:xfrm>
          </p:grpSpPr>
          <p:sp>
            <p:nvSpPr>
              <p:cNvPr id="37" name="Freeform 4">
                <a:extLst>
                  <a:ext uri="{FF2B5EF4-FFF2-40B4-BE49-F238E27FC236}">
                    <a16:creationId xmlns:a16="http://schemas.microsoft.com/office/drawing/2014/main" id="{1B4613CE-5EE4-D30B-F20F-83308653A593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>
                  <a:gd name="T0" fmla="*/ 181 w 596"/>
                  <a:gd name="T1" fmla="*/ 4103 h 666"/>
                  <a:gd name="T2" fmla="*/ 65 w 596"/>
                  <a:gd name="T3" fmla="*/ 3779 h 666"/>
                  <a:gd name="T4" fmla="*/ 0 w 596"/>
                  <a:gd name="T5" fmla="*/ 3202 h 666"/>
                  <a:gd name="T6" fmla="*/ 45 w 596"/>
                  <a:gd name="T7" fmla="*/ 2462 h 666"/>
                  <a:gd name="T8" fmla="*/ 280 w 596"/>
                  <a:gd name="T9" fmla="*/ 1675 h 666"/>
                  <a:gd name="T10" fmla="*/ 769 w 596"/>
                  <a:gd name="T11" fmla="*/ 930 h 666"/>
                  <a:gd name="T12" fmla="*/ 1590 w 596"/>
                  <a:gd name="T13" fmla="*/ 343 h 666"/>
                  <a:gd name="T14" fmla="*/ 2762 w 596"/>
                  <a:gd name="T15" fmla="*/ 20 h 666"/>
                  <a:gd name="T16" fmla="*/ 4252 w 596"/>
                  <a:gd name="T17" fmla="*/ 100 h 666"/>
                  <a:gd name="T18" fmla="*/ 5417 w 596"/>
                  <a:gd name="T19" fmla="*/ 756 h 666"/>
                  <a:gd name="T20" fmla="*/ 6198 w 596"/>
                  <a:gd name="T21" fmla="*/ 1831 h 666"/>
                  <a:gd name="T22" fmla="*/ 6614 w 596"/>
                  <a:gd name="T23" fmla="*/ 3146 h 666"/>
                  <a:gd name="T24" fmla="*/ 6658 w 596"/>
                  <a:gd name="T25" fmla="*/ 4535 h 666"/>
                  <a:gd name="T26" fmla="*/ 6334 w 596"/>
                  <a:gd name="T27" fmla="*/ 5822 h 666"/>
                  <a:gd name="T28" fmla="*/ 5672 w 596"/>
                  <a:gd name="T29" fmla="*/ 6816 h 666"/>
                  <a:gd name="T30" fmla="*/ 4668 w 596"/>
                  <a:gd name="T31" fmla="*/ 7349 h 666"/>
                  <a:gd name="T32" fmla="*/ 4352 w 596"/>
                  <a:gd name="T33" fmla="*/ 7302 h 666"/>
                  <a:gd name="T34" fmla="*/ 4932 w 596"/>
                  <a:gd name="T35" fmla="*/ 6841 h 666"/>
                  <a:gd name="T36" fmla="*/ 5392 w 596"/>
                  <a:gd name="T37" fmla="*/ 6031 h 666"/>
                  <a:gd name="T38" fmla="*/ 5692 w 596"/>
                  <a:gd name="T39" fmla="*/ 5030 h 666"/>
                  <a:gd name="T40" fmla="*/ 5817 w 596"/>
                  <a:gd name="T41" fmla="*/ 3938 h 666"/>
                  <a:gd name="T42" fmla="*/ 5752 w 596"/>
                  <a:gd name="T43" fmla="*/ 2859 h 666"/>
                  <a:gd name="T44" fmla="*/ 5428 w 596"/>
                  <a:gd name="T45" fmla="*/ 1929 h 666"/>
                  <a:gd name="T46" fmla="*/ 4842 w 596"/>
                  <a:gd name="T47" fmla="*/ 1242 h 666"/>
                  <a:gd name="T48" fmla="*/ 3818 w 596"/>
                  <a:gd name="T49" fmla="*/ 829 h 666"/>
                  <a:gd name="T50" fmla="*/ 2751 w 596"/>
                  <a:gd name="T51" fmla="*/ 676 h 666"/>
                  <a:gd name="T52" fmla="*/ 1946 w 596"/>
                  <a:gd name="T53" fmla="*/ 785 h 666"/>
                  <a:gd name="T54" fmla="*/ 1355 w 596"/>
                  <a:gd name="T55" fmla="*/ 1119 h 666"/>
                  <a:gd name="T56" fmla="*/ 939 w 596"/>
                  <a:gd name="T57" fmla="*/ 1650 h 666"/>
                  <a:gd name="T58" fmla="*/ 635 w 596"/>
                  <a:gd name="T59" fmla="*/ 2281 h 666"/>
                  <a:gd name="T60" fmla="*/ 445 w 596"/>
                  <a:gd name="T61" fmla="*/ 3012 h 666"/>
                  <a:gd name="T62" fmla="*/ 315 w 596"/>
                  <a:gd name="T63" fmla="*/ 3759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38" name="Freeform 5">
                <a:extLst>
                  <a:ext uri="{FF2B5EF4-FFF2-40B4-BE49-F238E27FC236}">
                    <a16:creationId xmlns:a16="http://schemas.microsoft.com/office/drawing/2014/main" id="{5625F400-DF53-B250-18C7-566345471AA2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80 h 237"/>
                  <a:gd name="T4" fmla="*/ 36 w 257"/>
                  <a:gd name="T5" fmla="*/ 562 h 237"/>
                  <a:gd name="T6" fmla="*/ 64 w 257"/>
                  <a:gd name="T7" fmla="*/ 842 h 237"/>
                  <a:gd name="T8" fmla="*/ 118 w 257"/>
                  <a:gd name="T9" fmla="*/ 1105 h 237"/>
                  <a:gd name="T10" fmla="*/ 198 w 257"/>
                  <a:gd name="T11" fmla="*/ 1340 h 237"/>
                  <a:gd name="T12" fmla="*/ 295 w 257"/>
                  <a:gd name="T13" fmla="*/ 1586 h 237"/>
                  <a:gd name="T14" fmla="*/ 415 w 257"/>
                  <a:gd name="T15" fmla="*/ 1813 h 237"/>
                  <a:gd name="T16" fmla="*/ 558 w 257"/>
                  <a:gd name="T17" fmla="*/ 2003 h 237"/>
                  <a:gd name="T18" fmla="*/ 735 w 257"/>
                  <a:gd name="T19" fmla="*/ 2184 h 237"/>
                  <a:gd name="T20" fmla="*/ 942 w 257"/>
                  <a:gd name="T21" fmla="*/ 2339 h 237"/>
                  <a:gd name="T22" fmla="*/ 1164 w 257"/>
                  <a:gd name="T23" fmla="*/ 2465 h 237"/>
                  <a:gd name="T24" fmla="*/ 1437 w 257"/>
                  <a:gd name="T25" fmla="*/ 2565 h 237"/>
                  <a:gd name="T26" fmla="*/ 1733 w 257"/>
                  <a:gd name="T27" fmla="*/ 2630 h 237"/>
                  <a:gd name="T28" fmla="*/ 2064 w 257"/>
                  <a:gd name="T29" fmla="*/ 2666 h 237"/>
                  <a:gd name="T30" fmla="*/ 2413 w 257"/>
                  <a:gd name="T31" fmla="*/ 2655 h 237"/>
                  <a:gd name="T32" fmla="*/ 2819 w 257"/>
                  <a:gd name="T33" fmla="*/ 2610 h 237"/>
                  <a:gd name="T34" fmla="*/ 2457 w 257"/>
                  <a:gd name="T35" fmla="*/ 2554 h 237"/>
                  <a:gd name="T36" fmla="*/ 2137 w 257"/>
                  <a:gd name="T37" fmla="*/ 2476 h 237"/>
                  <a:gd name="T38" fmla="*/ 1866 w 257"/>
                  <a:gd name="T39" fmla="*/ 2384 h 237"/>
                  <a:gd name="T40" fmla="*/ 1624 w 257"/>
                  <a:gd name="T41" fmla="*/ 2294 h 237"/>
                  <a:gd name="T42" fmla="*/ 1402 w 257"/>
                  <a:gd name="T43" fmla="*/ 2169 h 237"/>
                  <a:gd name="T44" fmla="*/ 1229 w 257"/>
                  <a:gd name="T45" fmla="*/ 2048 h 237"/>
                  <a:gd name="T46" fmla="*/ 1066 w 257"/>
                  <a:gd name="T47" fmla="*/ 1902 h 237"/>
                  <a:gd name="T48" fmla="*/ 922 w 257"/>
                  <a:gd name="T49" fmla="*/ 1741 h 237"/>
                  <a:gd name="T50" fmla="*/ 789 w 257"/>
                  <a:gd name="T51" fmla="*/ 1586 h 237"/>
                  <a:gd name="T52" fmla="*/ 671 w 257"/>
                  <a:gd name="T53" fmla="*/ 1405 h 237"/>
                  <a:gd name="T54" fmla="*/ 573 w 257"/>
                  <a:gd name="T55" fmla="*/ 1205 h 237"/>
                  <a:gd name="T56" fmla="*/ 473 w 257"/>
                  <a:gd name="T57" fmla="*/ 988 h 237"/>
                  <a:gd name="T58" fmla="*/ 360 w 257"/>
                  <a:gd name="T59" fmla="*/ 777 h 237"/>
                  <a:gd name="T60" fmla="*/ 251 w 257"/>
                  <a:gd name="T61" fmla="*/ 527 h 237"/>
                  <a:gd name="T62" fmla="*/ 133 w 257"/>
                  <a:gd name="T63" fmla="*/ 271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6F13442E-1B37-D90A-3E80-6E5F3C8E7BFE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>
                  <a:gd name="T0" fmla="*/ 858 w 124"/>
                  <a:gd name="T1" fmla="*/ 0 h 110"/>
                  <a:gd name="T2" fmla="*/ 1383 w 124"/>
                  <a:gd name="T3" fmla="*/ 1250 h 110"/>
                  <a:gd name="T4" fmla="*/ 1338 w 124"/>
                  <a:gd name="T5" fmla="*/ 1240 h 110"/>
                  <a:gd name="T6" fmla="*/ 1193 w 124"/>
                  <a:gd name="T7" fmla="*/ 1220 h 110"/>
                  <a:gd name="T8" fmla="*/ 994 w 124"/>
                  <a:gd name="T9" fmla="*/ 1173 h 110"/>
                  <a:gd name="T10" fmla="*/ 760 w 124"/>
                  <a:gd name="T11" fmla="*/ 1148 h 110"/>
                  <a:gd name="T12" fmla="*/ 505 w 124"/>
                  <a:gd name="T13" fmla="*/ 1127 h 110"/>
                  <a:gd name="T14" fmla="*/ 279 w 124"/>
                  <a:gd name="T15" fmla="*/ 1139 h 110"/>
                  <a:gd name="T16" fmla="*/ 101 w 124"/>
                  <a:gd name="T17" fmla="*/ 1184 h 110"/>
                  <a:gd name="T18" fmla="*/ 0 w 124"/>
                  <a:gd name="T19" fmla="*/ 1277 h 110"/>
                  <a:gd name="T20" fmla="*/ 45 w 124"/>
                  <a:gd name="T21" fmla="*/ 1139 h 110"/>
                  <a:gd name="T22" fmla="*/ 89 w 124"/>
                  <a:gd name="T23" fmla="*/ 1030 h 110"/>
                  <a:gd name="T24" fmla="*/ 179 w 124"/>
                  <a:gd name="T25" fmla="*/ 953 h 110"/>
                  <a:gd name="T26" fmla="*/ 279 w 124"/>
                  <a:gd name="T27" fmla="*/ 881 h 110"/>
                  <a:gd name="T28" fmla="*/ 400 w 124"/>
                  <a:gd name="T29" fmla="*/ 835 h 110"/>
                  <a:gd name="T30" fmla="*/ 525 w 124"/>
                  <a:gd name="T31" fmla="*/ 824 h 110"/>
                  <a:gd name="T32" fmla="*/ 659 w 124"/>
                  <a:gd name="T33" fmla="*/ 824 h 110"/>
                  <a:gd name="T34" fmla="*/ 804 w 124"/>
                  <a:gd name="T35" fmla="*/ 860 h 110"/>
                  <a:gd name="T36" fmla="*/ 813 w 124"/>
                  <a:gd name="T37" fmla="*/ 824 h 110"/>
                  <a:gd name="T38" fmla="*/ 777 w 124"/>
                  <a:gd name="T39" fmla="*/ 650 h 110"/>
                  <a:gd name="T40" fmla="*/ 748 w 124"/>
                  <a:gd name="T41" fmla="*/ 441 h 110"/>
                  <a:gd name="T42" fmla="*/ 724 w 124"/>
                  <a:gd name="T43" fmla="*/ 349 h 110"/>
                  <a:gd name="T44" fmla="*/ 704 w 124"/>
                  <a:gd name="T45" fmla="*/ 349 h 110"/>
                  <a:gd name="T46" fmla="*/ 679 w 124"/>
                  <a:gd name="T47" fmla="*/ 337 h 110"/>
                  <a:gd name="T48" fmla="*/ 659 w 124"/>
                  <a:gd name="T49" fmla="*/ 303 h 110"/>
                  <a:gd name="T50" fmla="*/ 634 w 124"/>
                  <a:gd name="T51" fmla="*/ 267 h 110"/>
                  <a:gd name="T52" fmla="*/ 634 w 124"/>
                  <a:gd name="T53" fmla="*/ 220 h 110"/>
                  <a:gd name="T54" fmla="*/ 659 w 124"/>
                  <a:gd name="T55" fmla="*/ 163 h 110"/>
                  <a:gd name="T56" fmla="*/ 733 w 124"/>
                  <a:gd name="T57" fmla="*/ 93 h 110"/>
                  <a:gd name="T58" fmla="*/ 858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40" name="Freeform 7">
                <a:extLst>
                  <a:ext uri="{FF2B5EF4-FFF2-40B4-BE49-F238E27FC236}">
                    <a16:creationId xmlns:a16="http://schemas.microsoft.com/office/drawing/2014/main" id="{2E649E8F-476C-A10D-F7E6-B6374E1F4FEE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6 w 109"/>
                  <a:gd name="T3" fmla="*/ 9 h 156"/>
                  <a:gd name="T4" fmla="*/ 202 w 109"/>
                  <a:gd name="T5" fmla="*/ 53 h 156"/>
                  <a:gd name="T6" fmla="*/ 420 w 109"/>
                  <a:gd name="T7" fmla="*/ 133 h 156"/>
                  <a:gd name="T8" fmla="*/ 656 w 109"/>
                  <a:gd name="T9" fmla="*/ 262 h 156"/>
                  <a:gd name="T10" fmla="*/ 883 w 109"/>
                  <a:gd name="T11" fmla="*/ 485 h 156"/>
                  <a:gd name="T12" fmla="*/ 1092 w 109"/>
                  <a:gd name="T13" fmla="*/ 781 h 156"/>
                  <a:gd name="T14" fmla="*/ 1218 w 109"/>
                  <a:gd name="T15" fmla="*/ 1188 h 156"/>
                  <a:gd name="T16" fmla="*/ 1238 w 109"/>
                  <a:gd name="T17" fmla="*/ 1717 h 156"/>
                  <a:gd name="T18" fmla="*/ 1191 w 109"/>
                  <a:gd name="T19" fmla="*/ 1717 h 156"/>
                  <a:gd name="T20" fmla="*/ 1126 w 109"/>
                  <a:gd name="T21" fmla="*/ 1717 h 156"/>
                  <a:gd name="T22" fmla="*/ 1056 w 109"/>
                  <a:gd name="T23" fmla="*/ 1717 h 156"/>
                  <a:gd name="T24" fmla="*/ 991 w 109"/>
                  <a:gd name="T25" fmla="*/ 1697 h 156"/>
                  <a:gd name="T26" fmla="*/ 919 w 109"/>
                  <a:gd name="T27" fmla="*/ 1682 h 156"/>
                  <a:gd name="T28" fmla="*/ 838 w 109"/>
                  <a:gd name="T29" fmla="*/ 1653 h 156"/>
                  <a:gd name="T30" fmla="*/ 748 w 109"/>
                  <a:gd name="T31" fmla="*/ 1597 h 156"/>
                  <a:gd name="T32" fmla="*/ 656 w 109"/>
                  <a:gd name="T33" fmla="*/ 1528 h 156"/>
                  <a:gd name="T34" fmla="*/ 600 w 109"/>
                  <a:gd name="T35" fmla="*/ 1386 h 156"/>
                  <a:gd name="T36" fmla="*/ 600 w 109"/>
                  <a:gd name="T37" fmla="*/ 1221 h 156"/>
                  <a:gd name="T38" fmla="*/ 636 w 109"/>
                  <a:gd name="T39" fmla="*/ 1059 h 156"/>
                  <a:gd name="T40" fmla="*/ 672 w 109"/>
                  <a:gd name="T41" fmla="*/ 881 h 156"/>
                  <a:gd name="T42" fmla="*/ 636 w 109"/>
                  <a:gd name="T43" fmla="*/ 683 h 156"/>
                  <a:gd name="T44" fmla="*/ 546 w 109"/>
                  <a:gd name="T45" fmla="*/ 476 h 156"/>
                  <a:gd name="T46" fmla="*/ 353 w 109"/>
                  <a:gd name="T47" fmla="*/ 251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BB744B57-F4C1-EE7F-5982-5A5AA81CB673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>
                  <a:gd name="T0" fmla="*/ 347 w 46"/>
                  <a:gd name="T1" fmla="*/ 0 h 94"/>
                  <a:gd name="T2" fmla="*/ 226 w 46"/>
                  <a:gd name="T3" fmla="*/ 416 h 94"/>
                  <a:gd name="T4" fmla="*/ 170 w 46"/>
                  <a:gd name="T5" fmla="*/ 683 h 94"/>
                  <a:gd name="T6" fmla="*/ 125 w 46"/>
                  <a:gd name="T7" fmla="*/ 869 h 94"/>
                  <a:gd name="T8" fmla="*/ 0 w 46"/>
                  <a:gd name="T9" fmla="*/ 1034 h 94"/>
                  <a:gd name="T10" fmla="*/ 134 w 46"/>
                  <a:gd name="T11" fmla="*/ 969 h 94"/>
                  <a:gd name="T12" fmla="*/ 260 w 46"/>
                  <a:gd name="T13" fmla="*/ 880 h 94"/>
                  <a:gd name="T14" fmla="*/ 361 w 46"/>
                  <a:gd name="T15" fmla="*/ 756 h 94"/>
                  <a:gd name="T16" fmla="*/ 452 w 46"/>
                  <a:gd name="T17" fmla="*/ 627 h 94"/>
                  <a:gd name="T18" fmla="*/ 506 w 46"/>
                  <a:gd name="T19" fmla="*/ 485 h 94"/>
                  <a:gd name="T20" fmla="*/ 517 w 46"/>
                  <a:gd name="T21" fmla="*/ 331 h 94"/>
                  <a:gd name="T22" fmla="*/ 470 w 46"/>
                  <a:gd name="T23" fmla="*/ 162 h 94"/>
                  <a:gd name="T24" fmla="*/ 34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F8B808E4-7606-FCC1-0E57-515895593F76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9 w 54"/>
                  <a:gd name="T3" fmla="*/ 11 h 40"/>
                  <a:gd name="T4" fmla="*/ 64 w 54"/>
                  <a:gd name="T5" fmla="*/ 36 h 40"/>
                  <a:gd name="T6" fmla="*/ 142 w 54"/>
                  <a:gd name="T7" fmla="*/ 92 h 40"/>
                  <a:gd name="T8" fmla="*/ 231 w 54"/>
                  <a:gd name="T9" fmla="*/ 137 h 40"/>
                  <a:gd name="T10" fmla="*/ 316 w 54"/>
                  <a:gd name="T11" fmla="*/ 173 h 40"/>
                  <a:gd name="T12" fmla="*/ 416 w 54"/>
                  <a:gd name="T13" fmla="*/ 194 h 40"/>
                  <a:gd name="T14" fmla="*/ 504 w 54"/>
                  <a:gd name="T15" fmla="*/ 207 h 40"/>
                  <a:gd name="T16" fmla="*/ 593 w 54"/>
                  <a:gd name="T17" fmla="*/ 182 h 40"/>
                  <a:gd name="T18" fmla="*/ 582 w 54"/>
                  <a:gd name="T19" fmla="*/ 284 h 40"/>
                  <a:gd name="T20" fmla="*/ 549 w 54"/>
                  <a:gd name="T21" fmla="*/ 376 h 40"/>
                  <a:gd name="T22" fmla="*/ 484 w 54"/>
                  <a:gd name="T23" fmla="*/ 437 h 40"/>
                  <a:gd name="T24" fmla="*/ 404 w 54"/>
                  <a:gd name="T25" fmla="*/ 457 h 40"/>
                  <a:gd name="T26" fmla="*/ 307 w 54"/>
                  <a:gd name="T27" fmla="*/ 446 h 40"/>
                  <a:gd name="T28" fmla="*/ 207 w 54"/>
                  <a:gd name="T29" fmla="*/ 365 h 40"/>
                  <a:gd name="T30" fmla="*/ 109 w 54"/>
                  <a:gd name="T31" fmla="*/ 227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43" name="Freeform 10">
                <a:extLst>
                  <a:ext uri="{FF2B5EF4-FFF2-40B4-BE49-F238E27FC236}">
                    <a16:creationId xmlns:a16="http://schemas.microsoft.com/office/drawing/2014/main" id="{EF951A9A-1839-1EB3-47E7-C704A80DBFF9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4 w 149"/>
                  <a:gd name="T3" fmla="*/ 155 h 704"/>
                  <a:gd name="T4" fmla="*/ 173 w 149"/>
                  <a:gd name="T5" fmla="*/ 351 h 704"/>
                  <a:gd name="T6" fmla="*/ 303 w 149"/>
                  <a:gd name="T7" fmla="*/ 600 h 704"/>
                  <a:gd name="T8" fmla="*/ 447 w 149"/>
                  <a:gd name="T9" fmla="*/ 924 h 704"/>
                  <a:gd name="T10" fmla="*/ 627 w 149"/>
                  <a:gd name="T11" fmla="*/ 1325 h 704"/>
                  <a:gd name="T12" fmla="*/ 795 w 149"/>
                  <a:gd name="T13" fmla="*/ 1755 h 704"/>
                  <a:gd name="T14" fmla="*/ 957 w 149"/>
                  <a:gd name="T15" fmla="*/ 2249 h 704"/>
                  <a:gd name="T16" fmla="*/ 1083 w 149"/>
                  <a:gd name="T17" fmla="*/ 2822 h 704"/>
                  <a:gd name="T18" fmla="*/ 1216 w 149"/>
                  <a:gd name="T19" fmla="*/ 3431 h 704"/>
                  <a:gd name="T20" fmla="*/ 1304 w 149"/>
                  <a:gd name="T21" fmla="*/ 4133 h 704"/>
                  <a:gd name="T22" fmla="*/ 1349 w 149"/>
                  <a:gd name="T23" fmla="*/ 4902 h 704"/>
                  <a:gd name="T24" fmla="*/ 1369 w 149"/>
                  <a:gd name="T25" fmla="*/ 5706 h 704"/>
                  <a:gd name="T26" fmla="*/ 1304 w 149"/>
                  <a:gd name="T27" fmla="*/ 6604 h 704"/>
                  <a:gd name="T28" fmla="*/ 1183 w 149"/>
                  <a:gd name="T29" fmla="*/ 7555 h 704"/>
                  <a:gd name="T30" fmla="*/ 1001 w 149"/>
                  <a:gd name="T31" fmla="*/ 8555 h 704"/>
                  <a:gd name="T32" fmla="*/ 726 w 149"/>
                  <a:gd name="T33" fmla="*/ 9657 h 704"/>
                  <a:gd name="T34" fmla="*/ 421 w 149"/>
                  <a:gd name="T35" fmla="*/ 10906 h 704"/>
                  <a:gd name="T36" fmla="*/ 230 w 149"/>
                  <a:gd name="T37" fmla="*/ 12062 h 704"/>
                  <a:gd name="T38" fmla="*/ 109 w 149"/>
                  <a:gd name="T39" fmla="*/ 13129 h 704"/>
                  <a:gd name="T40" fmla="*/ 64 w 149"/>
                  <a:gd name="T41" fmla="*/ 14156 h 704"/>
                  <a:gd name="T42" fmla="*/ 64 w 149"/>
                  <a:gd name="T43" fmla="*/ 15132 h 704"/>
                  <a:gd name="T44" fmla="*/ 89 w 149"/>
                  <a:gd name="T45" fmla="*/ 16039 h 704"/>
                  <a:gd name="T46" fmla="*/ 133 w 149"/>
                  <a:gd name="T47" fmla="*/ 16835 h 704"/>
                  <a:gd name="T48" fmla="*/ 153 w 149"/>
                  <a:gd name="T49" fmla="*/ 17613 h 704"/>
                  <a:gd name="T50" fmla="*/ 447 w 149"/>
                  <a:gd name="T51" fmla="*/ 17212 h 704"/>
                  <a:gd name="T52" fmla="*/ 421 w 149"/>
                  <a:gd name="T53" fmla="*/ 17013 h 704"/>
                  <a:gd name="T54" fmla="*/ 392 w 149"/>
                  <a:gd name="T55" fmla="*/ 16440 h 704"/>
                  <a:gd name="T56" fmla="*/ 359 w 149"/>
                  <a:gd name="T57" fmla="*/ 15559 h 704"/>
                  <a:gd name="T58" fmla="*/ 383 w 149"/>
                  <a:gd name="T59" fmla="*/ 14387 h 704"/>
                  <a:gd name="T60" fmla="*/ 447 w 149"/>
                  <a:gd name="T61" fmla="*/ 12986 h 704"/>
                  <a:gd name="T62" fmla="*/ 627 w 149"/>
                  <a:gd name="T63" fmla="*/ 11386 h 704"/>
                  <a:gd name="T64" fmla="*/ 932 w 149"/>
                  <a:gd name="T65" fmla="*/ 9657 h 704"/>
                  <a:gd name="T66" fmla="*/ 1402 w 149"/>
                  <a:gd name="T67" fmla="*/ 7827 h 704"/>
                  <a:gd name="T68" fmla="*/ 1555 w 149"/>
                  <a:gd name="T69" fmla="*/ 6981 h 704"/>
                  <a:gd name="T70" fmla="*/ 1619 w 149"/>
                  <a:gd name="T71" fmla="*/ 5876 h 704"/>
                  <a:gd name="T72" fmla="*/ 1566 w 149"/>
                  <a:gd name="T73" fmla="*/ 4601 h 704"/>
                  <a:gd name="T74" fmla="*/ 1422 w 149"/>
                  <a:gd name="T75" fmla="*/ 3352 h 704"/>
                  <a:gd name="T76" fmla="*/ 1183 w 149"/>
                  <a:gd name="T77" fmla="*/ 2129 h 704"/>
                  <a:gd name="T78" fmla="*/ 877 w 149"/>
                  <a:gd name="T79" fmla="*/ 1103 h 704"/>
                  <a:gd name="T80" fmla="*/ 476 w 149"/>
                  <a:gd name="T81" fmla="*/ 351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4" name="Freeform 11">
              <a:extLst>
                <a:ext uri="{FF2B5EF4-FFF2-40B4-BE49-F238E27FC236}">
                  <a16:creationId xmlns:a16="http://schemas.microsoft.com/office/drawing/2014/main" id="{11FE9BCC-BD47-3013-009F-418297339A66}"/>
                </a:ext>
              </a:extLst>
            </p:cNvPr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1509 w 128"/>
                <a:gd name="T1" fmla="*/ 0 h 217"/>
                <a:gd name="T2" fmla="*/ 1688 w 128"/>
                <a:gd name="T3" fmla="*/ 242 h 217"/>
                <a:gd name="T4" fmla="*/ 1847 w 128"/>
                <a:gd name="T5" fmla="*/ 724 h 217"/>
                <a:gd name="T6" fmla="*/ 1973 w 128"/>
                <a:gd name="T7" fmla="*/ 1343 h 217"/>
                <a:gd name="T8" fmla="*/ 2057 w 128"/>
                <a:gd name="T9" fmla="*/ 2085 h 217"/>
                <a:gd name="T10" fmla="*/ 2039 w 128"/>
                <a:gd name="T11" fmla="*/ 2970 h 217"/>
                <a:gd name="T12" fmla="*/ 1865 w 128"/>
                <a:gd name="T13" fmla="*/ 3882 h 217"/>
                <a:gd name="T14" fmla="*/ 1509 w 128"/>
                <a:gd name="T15" fmla="*/ 4839 h 217"/>
                <a:gd name="T16" fmla="*/ 961 w 128"/>
                <a:gd name="T17" fmla="*/ 5805 h 217"/>
                <a:gd name="T18" fmla="*/ 790 w 128"/>
                <a:gd name="T19" fmla="*/ 5697 h 217"/>
                <a:gd name="T20" fmla="*/ 611 w 128"/>
                <a:gd name="T21" fmla="*/ 5617 h 217"/>
                <a:gd name="T22" fmla="*/ 421 w 128"/>
                <a:gd name="T23" fmla="*/ 5482 h 217"/>
                <a:gd name="T24" fmla="*/ 255 w 128"/>
                <a:gd name="T25" fmla="*/ 5374 h 217"/>
                <a:gd name="T26" fmla="*/ 126 w 128"/>
                <a:gd name="T27" fmla="*/ 5243 h 217"/>
                <a:gd name="T28" fmla="*/ 33 w 128"/>
                <a:gd name="T29" fmla="*/ 5081 h 217"/>
                <a:gd name="T30" fmla="*/ 0 w 128"/>
                <a:gd name="T31" fmla="*/ 4893 h 217"/>
                <a:gd name="T32" fmla="*/ 20 w 128"/>
                <a:gd name="T33" fmla="*/ 4758 h 217"/>
                <a:gd name="T34" fmla="*/ 209 w 128"/>
                <a:gd name="T35" fmla="*/ 4570 h 217"/>
                <a:gd name="T36" fmla="*/ 464 w 128"/>
                <a:gd name="T37" fmla="*/ 4313 h 217"/>
                <a:gd name="T38" fmla="*/ 739 w 128"/>
                <a:gd name="T39" fmla="*/ 4017 h 217"/>
                <a:gd name="T40" fmla="*/ 1012 w 128"/>
                <a:gd name="T41" fmla="*/ 3586 h 217"/>
                <a:gd name="T42" fmla="*/ 1267 w 128"/>
                <a:gd name="T43" fmla="*/ 2997 h 217"/>
                <a:gd name="T44" fmla="*/ 1464 w 128"/>
                <a:gd name="T45" fmla="*/ 2219 h 217"/>
                <a:gd name="T46" fmla="*/ 1559 w 128"/>
                <a:gd name="T47" fmla="*/ 1235 h 217"/>
                <a:gd name="T48" fmla="*/ 1509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F47CC38F-EA24-D859-275E-85EEE5A40420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934B2D84-1964-9D9A-47B8-A5CE6CD63530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D984099B-E9A8-5EB0-2E58-BF7FAF68354F}"/>
                </a:ext>
              </a:extLst>
            </p:cNvPr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2079 w 117"/>
                <a:gd name="T1" fmla="*/ 0 h 132"/>
                <a:gd name="T2" fmla="*/ 0 w 117"/>
                <a:gd name="T3" fmla="*/ 1086 h 132"/>
                <a:gd name="T4" fmla="*/ 82 w 117"/>
                <a:gd name="T5" fmla="*/ 1125 h 132"/>
                <a:gd name="T6" fmla="*/ 384 w 117"/>
                <a:gd name="T7" fmla="*/ 1262 h 132"/>
                <a:gd name="T8" fmla="*/ 805 w 117"/>
                <a:gd name="T9" fmla="*/ 1568 h 132"/>
                <a:gd name="T10" fmla="*/ 1274 w 117"/>
                <a:gd name="T11" fmla="*/ 2039 h 132"/>
                <a:gd name="T12" fmla="*/ 1831 w 117"/>
                <a:gd name="T13" fmla="*/ 2693 h 132"/>
                <a:gd name="T14" fmla="*/ 2327 w 117"/>
                <a:gd name="T15" fmla="*/ 3473 h 132"/>
                <a:gd name="T16" fmla="*/ 2829 w 117"/>
                <a:gd name="T17" fmla="*/ 4471 h 132"/>
                <a:gd name="T18" fmla="*/ 3213 w 117"/>
                <a:gd name="T19" fmla="*/ 5733 h 132"/>
                <a:gd name="T20" fmla="*/ 3240 w 117"/>
                <a:gd name="T21" fmla="*/ 5213 h 132"/>
                <a:gd name="T22" fmla="*/ 3186 w 117"/>
                <a:gd name="T23" fmla="*/ 4647 h 132"/>
                <a:gd name="T24" fmla="*/ 2992 w 117"/>
                <a:gd name="T25" fmla="*/ 3905 h 132"/>
                <a:gd name="T26" fmla="*/ 2747 w 117"/>
                <a:gd name="T27" fmla="*/ 3213 h 132"/>
                <a:gd name="T28" fmla="*/ 2463 w 117"/>
                <a:gd name="T29" fmla="*/ 2520 h 132"/>
                <a:gd name="T30" fmla="*/ 2160 w 117"/>
                <a:gd name="T31" fmla="*/ 1951 h 132"/>
                <a:gd name="T32" fmla="*/ 1858 w 117"/>
                <a:gd name="T33" fmla="*/ 1568 h 132"/>
                <a:gd name="T34" fmla="*/ 1601 w 117"/>
                <a:gd name="T35" fmla="*/ 1385 h 132"/>
                <a:gd name="T36" fmla="*/ 1912 w 117"/>
                <a:gd name="T37" fmla="*/ 1262 h 132"/>
                <a:gd name="T38" fmla="*/ 2188 w 117"/>
                <a:gd name="T39" fmla="*/ 1209 h 132"/>
                <a:gd name="T40" fmla="*/ 2463 w 117"/>
                <a:gd name="T41" fmla="*/ 1125 h 132"/>
                <a:gd name="T42" fmla="*/ 2720 w 117"/>
                <a:gd name="T43" fmla="*/ 1086 h 132"/>
                <a:gd name="T44" fmla="*/ 2911 w 117"/>
                <a:gd name="T45" fmla="*/ 1037 h 132"/>
                <a:gd name="T46" fmla="*/ 3020 w 117"/>
                <a:gd name="T47" fmla="*/ 953 h 132"/>
                <a:gd name="T48" fmla="*/ 3132 w 117"/>
                <a:gd name="T49" fmla="*/ 914 h 132"/>
                <a:gd name="T50" fmla="*/ 3159 w 117"/>
                <a:gd name="T51" fmla="*/ 914 h 132"/>
                <a:gd name="T52" fmla="*/ 2079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66B872B3-D9FA-B599-79CF-E04749F9B769}"/>
                </a:ext>
              </a:extLst>
            </p:cNvPr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783 w 29"/>
                <a:gd name="T1" fmla="*/ 0 h 77"/>
                <a:gd name="T2" fmla="*/ 621 w 29"/>
                <a:gd name="T3" fmla="*/ 0 h 77"/>
                <a:gd name="T4" fmla="*/ 432 w 29"/>
                <a:gd name="T5" fmla="*/ 178 h 77"/>
                <a:gd name="T6" fmla="*/ 243 w 29"/>
                <a:gd name="T7" fmla="*/ 406 h 77"/>
                <a:gd name="T8" fmla="*/ 108 w 29"/>
                <a:gd name="T9" fmla="*/ 861 h 77"/>
                <a:gd name="T10" fmla="*/ 27 w 29"/>
                <a:gd name="T11" fmla="*/ 1356 h 77"/>
                <a:gd name="T12" fmla="*/ 0 w 29"/>
                <a:gd name="T13" fmla="*/ 1989 h 77"/>
                <a:gd name="T14" fmla="*/ 81 w 29"/>
                <a:gd name="T15" fmla="*/ 2712 h 77"/>
                <a:gd name="T16" fmla="*/ 297 w 29"/>
                <a:gd name="T17" fmla="*/ 3469 h 77"/>
                <a:gd name="T18" fmla="*/ 405 w 29"/>
                <a:gd name="T19" fmla="*/ 2395 h 77"/>
                <a:gd name="T20" fmla="*/ 513 w 29"/>
                <a:gd name="T21" fmla="*/ 1672 h 77"/>
                <a:gd name="T22" fmla="*/ 621 w 29"/>
                <a:gd name="T23" fmla="*/ 989 h 77"/>
                <a:gd name="T24" fmla="*/ 783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630FF751-CE8B-6A04-F234-C21762A3A7BC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grpSp>
          <p:nvGrpSpPr>
            <p:cNvPr id="10" name="Group 17">
              <a:extLst>
                <a:ext uri="{FF2B5EF4-FFF2-40B4-BE49-F238E27FC236}">
                  <a16:creationId xmlns:a16="http://schemas.microsoft.com/office/drawing/2014/main" id="{FEFB23DE-C5A2-59A4-6F36-CE7ED3A96FD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4" name="Freeform 18">
                <a:extLst>
                  <a:ext uri="{FF2B5EF4-FFF2-40B4-BE49-F238E27FC236}">
                    <a16:creationId xmlns:a16="http://schemas.microsoft.com/office/drawing/2014/main" id="{AA8889EB-731A-23EE-3E12-D61978E73A05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35" name="Freeform 19">
                <a:extLst>
                  <a:ext uri="{FF2B5EF4-FFF2-40B4-BE49-F238E27FC236}">
                    <a16:creationId xmlns:a16="http://schemas.microsoft.com/office/drawing/2014/main" id="{97FBDF23-0DB8-F8BC-50F4-EEBAFA9100E5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36" name="Freeform 20">
                <a:extLst>
                  <a:ext uri="{FF2B5EF4-FFF2-40B4-BE49-F238E27FC236}">
                    <a16:creationId xmlns:a16="http://schemas.microsoft.com/office/drawing/2014/main" id="{6D56D979-879C-8CD2-E8C4-CAB200B00AF8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11" name="Group 21">
              <a:extLst>
                <a:ext uri="{FF2B5EF4-FFF2-40B4-BE49-F238E27FC236}">
                  <a16:creationId xmlns:a16="http://schemas.microsoft.com/office/drawing/2014/main" id="{9DCF3391-323F-FD82-DF06-11960A60BD0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6691250">
              <a:off x="3643" y="129"/>
              <a:ext cx="356" cy="608"/>
              <a:chOff x="1727" y="866"/>
              <a:chExt cx="129" cy="157"/>
            </a:xfrm>
          </p:grpSpPr>
          <p:sp>
            <p:nvSpPr>
              <p:cNvPr id="31" name="Freeform 22">
                <a:extLst>
                  <a:ext uri="{FF2B5EF4-FFF2-40B4-BE49-F238E27FC236}">
                    <a16:creationId xmlns:a16="http://schemas.microsoft.com/office/drawing/2014/main" id="{FE778AD4-486D-CD3A-8A0F-F0C9C19C2AF1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28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32" name="Freeform 23">
                <a:extLst>
                  <a:ext uri="{FF2B5EF4-FFF2-40B4-BE49-F238E27FC236}">
                    <a16:creationId xmlns:a16="http://schemas.microsoft.com/office/drawing/2014/main" id="{6AFB823A-754D-BBC6-7421-716255E780CC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33" name="Freeform 24">
                <a:extLst>
                  <a:ext uri="{FF2B5EF4-FFF2-40B4-BE49-F238E27FC236}">
                    <a16:creationId xmlns:a16="http://schemas.microsoft.com/office/drawing/2014/main" id="{8216D89F-302F-66B6-6CCA-8364ED29326B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12" name="Group 25">
              <a:extLst>
                <a:ext uri="{FF2B5EF4-FFF2-40B4-BE49-F238E27FC236}">
                  <a16:creationId xmlns:a16="http://schemas.microsoft.com/office/drawing/2014/main" id="{41F16893-4EAF-1AF8-AF34-0D43327BFBC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8524840">
              <a:off x="674" y="3302"/>
              <a:ext cx="500" cy="504"/>
              <a:chOff x="1727" y="866"/>
              <a:chExt cx="129" cy="157"/>
            </a:xfrm>
          </p:grpSpPr>
          <p:sp>
            <p:nvSpPr>
              <p:cNvPr id="28" name="Freeform 26">
                <a:extLst>
                  <a:ext uri="{FF2B5EF4-FFF2-40B4-BE49-F238E27FC236}">
                    <a16:creationId xmlns:a16="http://schemas.microsoft.com/office/drawing/2014/main" id="{010ADFB2-D2C9-97EE-03F1-A1006D447D74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29" name="Freeform 27">
                <a:extLst>
                  <a:ext uri="{FF2B5EF4-FFF2-40B4-BE49-F238E27FC236}">
                    <a16:creationId xmlns:a16="http://schemas.microsoft.com/office/drawing/2014/main" id="{E0CC499D-E2A5-1083-F931-11E6EE8FB4A7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30" name="Freeform 28">
                <a:extLst>
                  <a:ext uri="{FF2B5EF4-FFF2-40B4-BE49-F238E27FC236}">
                    <a16:creationId xmlns:a16="http://schemas.microsoft.com/office/drawing/2014/main" id="{812BF9CA-7EA4-3640-2110-2B274E16D753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13" name="Group 29">
              <a:extLst>
                <a:ext uri="{FF2B5EF4-FFF2-40B4-BE49-F238E27FC236}">
                  <a16:creationId xmlns:a16="http://schemas.microsoft.com/office/drawing/2014/main" id="{C8E310F4-2A71-0907-DB6A-14197C949F4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4106450" flipH="1">
              <a:off x="404" y="271"/>
              <a:ext cx="708" cy="891"/>
              <a:chOff x="1727" y="866"/>
              <a:chExt cx="129" cy="157"/>
            </a:xfrm>
          </p:grpSpPr>
          <p:sp>
            <p:nvSpPr>
              <p:cNvPr id="25" name="Freeform 30">
                <a:extLst>
                  <a:ext uri="{FF2B5EF4-FFF2-40B4-BE49-F238E27FC236}">
                    <a16:creationId xmlns:a16="http://schemas.microsoft.com/office/drawing/2014/main" id="{4ED1EC3D-7177-FE68-E9B8-59719EB094AC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26" name="Freeform 31">
                <a:extLst>
                  <a:ext uri="{FF2B5EF4-FFF2-40B4-BE49-F238E27FC236}">
                    <a16:creationId xmlns:a16="http://schemas.microsoft.com/office/drawing/2014/main" id="{63879250-6568-E415-B0C6-A61BC62B3CEA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27" name="Freeform 32">
                <a:extLst>
                  <a:ext uri="{FF2B5EF4-FFF2-40B4-BE49-F238E27FC236}">
                    <a16:creationId xmlns:a16="http://schemas.microsoft.com/office/drawing/2014/main" id="{67AE0EF9-461A-94B8-B516-4D6924D13738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14" name="Group 33">
              <a:extLst>
                <a:ext uri="{FF2B5EF4-FFF2-40B4-BE49-F238E27FC236}">
                  <a16:creationId xmlns:a16="http://schemas.microsoft.com/office/drawing/2014/main" id="{55C5E758-C213-6D68-326E-4B6611CE180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015322" flipH="1">
              <a:off x="4615" y="2392"/>
              <a:ext cx="708" cy="891"/>
              <a:chOff x="1727" y="866"/>
              <a:chExt cx="129" cy="157"/>
            </a:xfrm>
          </p:grpSpPr>
          <p:sp>
            <p:nvSpPr>
              <p:cNvPr id="22" name="Freeform 34">
                <a:extLst>
                  <a:ext uri="{FF2B5EF4-FFF2-40B4-BE49-F238E27FC236}">
                    <a16:creationId xmlns:a16="http://schemas.microsoft.com/office/drawing/2014/main" id="{96093B14-50C2-0C27-3AAF-19CC3D783768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23" name="Freeform 35">
                <a:extLst>
                  <a:ext uri="{FF2B5EF4-FFF2-40B4-BE49-F238E27FC236}">
                    <a16:creationId xmlns:a16="http://schemas.microsoft.com/office/drawing/2014/main" id="{026CCCAF-E868-F289-2D79-4756456772A4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24" name="Freeform 36">
                <a:extLst>
                  <a:ext uri="{FF2B5EF4-FFF2-40B4-BE49-F238E27FC236}">
                    <a16:creationId xmlns:a16="http://schemas.microsoft.com/office/drawing/2014/main" id="{0E52B594-3D97-77F0-E8CF-FF2D08EBABB4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5" name="Freeform 37">
              <a:extLst>
                <a:ext uri="{FF2B5EF4-FFF2-40B4-BE49-F238E27FC236}">
                  <a16:creationId xmlns:a16="http://schemas.microsoft.com/office/drawing/2014/main" id="{2E157319-C8EF-95AB-2F53-4652851C5D7E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6" name="Freeform 38">
              <a:extLst>
                <a:ext uri="{FF2B5EF4-FFF2-40B4-BE49-F238E27FC236}">
                  <a16:creationId xmlns:a16="http://schemas.microsoft.com/office/drawing/2014/main" id="{87F713B7-221A-D136-5AE4-6DB4D58FD487}"/>
                </a:ext>
              </a:extLst>
            </p:cNvPr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395 h 237"/>
                <a:gd name="T4" fmla="*/ 56 w 257"/>
                <a:gd name="T5" fmla="*/ 783 h 237"/>
                <a:gd name="T6" fmla="*/ 111 w 257"/>
                <a:gd name="T7" fmla="*/ 1176 h 237"/>
                <a:gd name="T8" fmla="*/ 204 w 257"/>
                <a:gd name="T9" fmla="*/ 1534 h 237"/>
                <a:gd name="T10" fmla="*/ 337 w 257"/>
                <a:gd name="T11" fmla="*/ 1867 h 237"/>
                <a:gd name="T12" fmla="*/ 506 w 257"/>
                <a:gd name="T13" fmla="*/ 2209 h 237"/>
                <a:gd name="T14" fmla="*/ 710 w 257"/>
                <a:gd name="T15" fmla="*/ 2522 h 237"/>
                <a:gd name="T16" fmla="*/ 949 w 257"/>
                <a:gd name="T17" fmla="*/ 2785 h 237"/>
                <a:gd name="T18" fmla="*/ 1251 w 257"/>
                <a:gd name="T19" fmla="*/ 3038 h 237"/>
                <a:gd name="T20" fmla="*/ 1600 w 257"/>
                <a:gd name="T21" fmla="*/ 3255 h 237"/>
                <a:gd name="T22" fmla="*/ 1974 w 257"/>
                <a:gd name="T23" fmla="*/ 3430 h 237"/>
                <a:gd name="T24" fmla="*/ 2435 w 257"/>
                <a:gd name="T25" fmla="*/ 3568 h 237"/>
                <a:gd name="T26" fmla="*/ 2941 w 257"/>
                <a:gd name="T27" fmla="*/ 3663 h 237"/>
                <a:gd name="T28" fmla="*/ 3498 w 257"/>
                <a:gd name="T29" fmla="*/ 3713 h 237"/>
                <a:gd name="T30" fmla="*/ 4094 w 257"/>
                <a:gd name="T31" fmla="*/ 3693 h 237"/>
                <a:gd name="T32" fmla="*/ 4783 w 257"/>
                <a:gd name="T33" fmla="*/ 3631 h 237"/>
                <a:gd name="T34" fmla="*/ 4171 w 257"/>
                <a:gd name="T35" fmla="*/ 3555 h 237"/>
                <a:gd name="T36" fmla="*/ 3630 w 257"/>
                <a:gd name="T37" fmla="*/ 3443 h 237"/>
                <a:gd name="T38" fmla="*/ 3159 w 257"/>
                <a:gd name="T39" fmla="*/ 3318 h 237"/>
                <a:gd name="T40" fmla="*/ 2753 w 257"/>
                <a:gd name="T41" fmla="*/ 3193 h 237"/>
                <a:gd name="T42" fmla="*/ 2380 w 257"/>
                <a:gd name="T43" fmla="*/ 3025 h 237"/>
                <a:gd name="T44" fmla="*/ 2085 w 257"/>
                <a:gd name="T45" fmla="*/ 2847 h 237"/>
                <a:gd name="T46" fmla="*/ 1805 w 257"/>
                <a:gd name="T47" fmla="*/ 2647 h 237"/>
                <a:gd name="T48" fmla="*/ 1566 w 257"/>
                <a:gd name="T49" fmla="*/ 2430 h 237"/>
                <a:gd name="T50" fmla="*/ 1341 w 257"/>
                <a:gd name="T51" fmla="*/ 2209 h 237"/>
                <a:gd name="T52" fmla="*/ 1137 w 257"/>
                <a:gd name="T53" fmla="*/ 1959 h 237"/>
                <a:gd name="T54" fmla="*/ 970 w 257"/>
                <a:gd name="T55" fmla="*/ 1679 h 237"/>
                <a:gd name="T56" fmla="*/ 800 w 257"/>
                <a:gd name="T57" fmla="*/ 1376 h 237"/>
                <a:gd name="T58" fmla="*/ 612 w 257"/>
                <a:gd name="T59" fmla="*/ 1083 h 237"/>
                <a:gd name="T60" fmla="*/ 429 w 257"/>
                <a:gd name="T61" fmla="*/ 738 h 237"/>
                <a:gd name="T62" fmla="*/ 225 w 257"/>
                <a:gd name="T63" fmla="*/ 375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7" name="Freeform 39">
              <a:extLst>
                <a:ext uri="{FF2B5EF4-FFF2-40B4-BE49-F238E27FC236}">
                  <a16:creationId xmlns:a16="http://schemas.microsoft.com/office/drawing/2014/main" id="{AAA68B3A-9449-C7E8-61DC-FC7B97B99D02}"/>
                </a:ext>
              </a:extLst>
            </p:cNvPr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1453 w 124"/>
                <a:gd name="T1" fmla="*/ 0 h 110"/>
                <a:gd name="T2" fmla="*/ 2337 w 124"/>
                <a:gd name="T3" fmla="*/ 1744 h 110"/>
                <a:gd name="T4" fmla="*/ 2259 w 124"/>
                <a:gd name="T5" fmla="*/ 1724 h 110"/>
                <a:gd name="T6" fmla="*/ 2017 w 124"/>
                <a:gd name="T7" fmla="*/ 1693 h 110"/>
                <a:gd name="T8" fmla="*/ 1679 w 124"/>
                <a:gd name="T9" fmla="*/ 1628 h 110"/>
                <a:gd name="T10" fmla="*/ 1283 w 124"/>
                <a:gd name="T11" fmla="*/ 1597 h 110"/>
                <a:gd name="T12" fmla="*/ 849 w 124"/>
                <a:gd name="T13" fmla="*/ 1564 h 110"/>
                <a:gd name="T14" fmla="*/ 474 w 124"/>
                <a:gd name="T15" fmla="*/ 1585 h 110"/>
                <a:gd name="T16" fmla="*/ 170 w 124"/>
                <a:gd name="T17" fmla="*/ 1648 h 110"/>
                <a:gd name="T18" fmla="*/ 0 w 124"/>
                <a:gd name="T19" fmla="*/ 1777 h 110"/>
                <a:gd name="T20" fmla="*/ 77 w 124"/>
                <a:gd name="T21" fmla="*/ 1585 h 110"/>
                <a:gd name="T22" fmla="*/ 149 w 124"/>
                <a:gd name="T23" fmla="*/ 1438 h 110"/>
                <a:gd name="T24" fmla="*/ 303 w 124"/>
                <a:gd name="T25" fmla="*/ 1322 h 110"/>
                <a:gd name="T26" fmla="*/ 474 w 124"/>
                <a:gd name="T27" fmla="*/ 1226 h 110"/>
                <a:gd name="T28" fmla="*/ 679 w 124"/>
                <a:gd name="T29" fmla="*/ 1163 h 110"/>
                <a:gd name="T30" fmla="*/ 886 w 124"/>
                <a:gd name="T31" fmla="*/ 1142 h 110"/>
                <a:gd name="T32" fmla="*/ 1112 w 124"/>
                <a:gd name="T33" fmla="*/ 1142 h 110"/>
                <a:gd name="T34" fmla="*/ 1360 w 124"/>
                <a:gd name="T35" fmla="*/ 1195 h 110"/>
                <a:gd name="T36" fmla="*/ 1373 w 124"/>
                <a:gd name="T37" fmla="*/ 1142 h 110"/>
                <a:gd name="T38" fmla="*/ 1317 w 124"/>
                <a:gd name="T39" fmla="*/ 907 h 110"/>
                <a:gd name="T40" fmla="*/ 1261 w 124"/>
                <a:gd name="T41" fmla="*/ 614 h 110"/>
                <a:gd name="T42" fmla="*/ 1224 w 124"/>
                <a:gd name="T43" fmla="*/ 485 h 110"/>
                <a:gd name="T44" fmla="*/ 1190 w 124"/>
                <a:gd name="T45" fmla="*/ 485 h 110"/>
                <a:gd name="T46" fmla="*/ 1147 w 124"/>
                <a:gd name="T47" fmla="*/ 465 h 110"/>
                <a:gd name="T48" fmla="*/ 1112 w 124"/>
                <a:gd name="T49" fmla="*/ 422 h 110"/>
                <a:gd name="T50" fmla="*/ 1078 w 124"/>
                <a:gd name="T51" fmla="*/ 372 h 110"/>
                <a:gd name="T52" fmla="*/ 1078 w 124"/>
                <a:gd name="T53" fmla="*/ 306 h 110"/>
                <a:gd name="T54" fmla="*/ 1112 w 124"/>
                <a:gd name="T55" fmla="*/ 222 h 110"/>
                <a:gd name="T56" fmla="*/ 1245 w 124"/>
                <a:gd name="T57" fmla="*/ 129 h 110"/>
                <a:gd name="T58" fmla="*/ 1453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8" name="Freeform 40">
              <a:extLst>
                <a:ext uri="{FF2B5EF4-FFF2-40B4-BE49-F238E27FC236}">
                  <a16:creationId xmlns:a16="http://schemas.microsoft.com/office/drawing/2014/main" id="{FF5A8583-62E4-48D6-1A74-D614E4C471E0}"/>
                </a:ext>
              </a:extLst>
            </p:cNvPr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594 w 46"/>
                <a:gd name="T1" fmla="*/ 0 h 94"/>
                <a:gd name="T2" fmla="*/ 380 w 46"/>
                <a:gd name="T3" fmla="*/ 578 h 94"/>
                <a:gd name="T4" fmla="*/ 286 w 46"/>
                <a:gd name="T5" fmla="*/ 947 h 94"/>
                <a:gd name="T6" fmla="*/ 209 w 46"/>
                <a:gd name="T7" fmla="*/ 1205 h 94"/>
                <a:gd name="T8" fmla="*/ 0 w 46"/>
                <a:gd name="T9" fmla="*/ 1433 h 94"/>
                <a:gd name="T10" fmla="*/ 230 w 46"/>
                <a:gd name="T11" fmla="*/ 1339 h 94"/>
                <a:gd name="T12" fmla="*/ 444 w 46"/>
                <a:gd name="T13" fmla="*/ 1217 h 94"/>
                <a:gd name="T14" fmla="*/ 615 w 46"/>
                <a:gd name="T15" fmla="*/ 1051 h 94"/>
                <a:gd name="T16" fmla="*/ 765 w 46"/>
                <a:gd name="T17" fmla="*/ 868 h 94"/>
                <a:gd name="T18" fmla="*/ 858 w 46"/>
                <a:gd name="T19" fmla="*/ 669 h 94"/>
                <a:gd name="T20" fmla="*/ 880 w 46"/>
                <a:gd name="T21" fmla="*/ 454 h 94"/>
                <a:gd name="T22" fmla="*/ 800 w 46"/>
                <a:gd name="T23" fmla="*/ 228 h 94"/>
                <a:gd name="T24" fmla="*/ 59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9" name="Freeform 41">
              <a:extLst>
                <a:ext uri="{FF2B5EF4-FFF2-40B4-BE49-F238E27FC236}">
                  <a16:creationId xmlns:a16="http://schemas.microsoft.com/office/drawing/2014/main" id="{A9257337-1CC9-EAB2-0E49-BF0AFBD87BDD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20" name="Freeform 42">
              <a:extLst>
                <a:ext uri="{FF2B5EF4-FFF2-40B4-BE49-F238E27FC236}">
                  <a16:creationId xmlns:a16="http://schemas.microsoft.com/office/drawing/2014/main" id="{0EF141CA-6919-91B0-1768-007A3DE9BEF4}"/>
                </a:ext>
              </a:extLst>
            </p:cNvPr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111 w 149"/>
                <a:gd name="T3" fmla="*/ 212 h 704"/>
                <a:gd name="T4" fmla="*/ 293 w 149"/>
                <a:gd name="T5" fmla="*/ 490 h 704"/>
                <a:gd name="T6" fmla="*/ 514 w 149"/>
                <a:gd name="T7" fmla="*/ 833 h 704"/>
                <a:gd name="T8" fmla="*/ 752 w 149"/>
                <a:gd name="T9" fmla="*/ 1290 h 704"/>
                <a:gd name="T10" fmla="*/ 1066 w 149"/>
                <a:gd name="T11" fmla="*/ 1846 h 704"/>
                <a:gd name="T12" fmla="*/ 1343 w 149"/>
                <a:gd name="T13" fmla="*/ 2444 h 704"/>
                <a:gd name="T14" fmla="*/ 1614 w 149"/>
                <a:gd name="T15" fmla="*/ 3140 h 704"/>
                <a:gd name="T16" fmla="*/ 1836 w 149"/>
                <a:gd name="T17" fmla="*/ 3940 h 704"/>
                <a:gd name="T18" fmla="*/ 2052 w 149"/>
                <a:gd name="T19" fmla="*/ 4783 h 704"/>
                <a:gd name="T20" fmla="*/ 2205 w 149"/>
                <a:gd name="T21" fmla="*/ 5753 h 704"/>
                <a:gd name="T22" fmla="*/ 2274 w 149"/>
                <a:gd name="T23" fmla="*/ 6831 h 704"/>
                <a:gd name="T24" fmla="*/ 2311 w 149"/>
                <a:gd name="T25" fmla="*/ 7952 h 704"/>
                <a:gd name="T26" fmla="*/ 2205 w 149"/>
                <a:gd name="T27" fmla="*/ 9210 h 704"/>
                <a:gd name="T28" fmla="*/ 1997 w 149"/>
                <a:gd name="T29" fmla="*/ 10536 h 704"/>
                <a:gd name="T30" fmla="*/ 1691 w 149"/>
                <a:gd name="T31" fmla="*/ 11921 h 704"/>
                <a:gd name="T32" fmla="*/ 1232 w 149"/>
                <a:gd name="T33" fmla="*/ 13460 h 704"/>
                <a:gd name="T34" fmla="*/ 717 w 149"/>
                <a:gd name="T35" fmla="*/ 15198 h 704"/>
                <a:gd name="T36" fmla="*/ 382 w 149"/>
                <a:gd name="T37" fmla="*/ 16812 h 704"/>
                <a:gd name="T38" fmla="*/ 182 w 149"/>
                <a:gd name="T39" fmla="*/ 18305 h 704"/>
                <a:gd name="T40" fmla="*/ 111 w 149"/>
                <a:gd name="T41" fmla="*/ 19736 h 704"/>
                <a:gd name="T42" fmla="*/ 111 w 149"/>
                <a:gd name="T43" fmla="*/ 21102 h 704"/>
                <a:gd name="T44" fmla="*/ 145 w 149"/>
                <a:gd name="T45" fmla="*/ 22350 h 704"/>
                <a:gd name="T46" fmla="*/ 222 w 149"/>
                <a:gd name="T47" fmla="*/ 23470 h 704"/>
                <a:gd name="T48" fmla="*/ 258 w 149"/>
                <a:gd name="T49" fmla="*/ 24549 h 704"/>
                <a:gd name="T50" fmla="*/ 752 w 149"/>
                <a:gd name="T51" fmla="*/ 23993 h 704"/>
                <a:gd name="T52" fmla="*/ 717 w 149"/>
                <a:gd name="T53" fmla="*/ 23715 h 704"/>
                <a:gd name="T54" fmla="*/ 662 w 149"/>
                <a:gd name="T55" fmla="*/ 22905 h 704"/>
                <a:gd name="T56" fmla="*/ 604 w 149"/>
                <a:gd name="T57" fmla="*/ 21690 h 704"/>
                <a:gd name="T58" fmla="*/ 641 w 149"/>
                <a:gd name="T59" fmla="*/ 20056 h 704"/>
                <a:gd name="T60" fmla="*/ 752 w 149"/>
                <a:gd name="T61" fmla="*/ 18103 h 704"/>
                <a:gd name="T62" fmla="*/ 1066 w 149"/>
                <a:gd name="T63" fmla="*/ 15871 h 704"/>
                <a:gd name="T64" fmla="*/ 1580 w 149"/>
                <a:gd name="T65" fmla="*/ 13460 h 704"/>
                <a:gd name="T66" fmla="*/ 2366 w 149"/>
                <a:gd name="T67" fmla="*/ 10918 h 704"/>
                <a:gd name="T68" fmla="*/ 2622 w 149"/>
                <a:gd name="T69" fmla="*/ 9736 h 704"/>
                <a:gd name="T70" fmla="*/ 2735 w 149"/>
                <a:gd name="T71" fmla="*/ 8197 h 704"/>
                <a:gd name="T72" fmla="*/ 2643 w 149"/>
                <a:gd name="T73" fmla="*/ 6413 h 704"/>
                <a:gd name="T74" fmla="*/ 2408 w 149"/>
                <a:gd name="T75" fmla="*/ 4675 h 704"/>
                <a:gd name="T76" fmla="*/ 1997 w 149"/>
                <a:gd name="T77" fmla="*/ 2966 h 704"/>
                <a:gd name="T78" fmla="*/ 1488 w 149"/>
                <a:gd name="T79" fmla="*/ 1536 h 704"/>
                <a:gd name="T80" fmla="*/ 807 w 149"/>
                <a:gd name="T81" fmla="*/ 490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21" name="Freeform 43">
              <a:extLst>
                <a:ext uri="{FF2B5EF4-FFF2-40B4-BE49-F238E27FC236}">
                  <a16:creationId xmlns:a16="http://schemas.microsoft.com/office/drawing/2014/main" id="{2F6D0EB5-7CB5-3959-FA6B-5A2BDCD48FED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44" name="Rectangle 44">
            <a:extLst>
              <a:ext uri="{FF2B5EF4-FFF2-40B4-BE49-F238E27FC236}">
                <a16:creationId xmlns:a16="http://schemas.microsoft.com/office/drawing/2014/main" id="{49112E30-9483-EA0A-2517-5BEA55D2D0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5" name="Rectangle 45">
            <a:extLst>
              <a:ext uri="{FF2B5EF4-FFF2-40B4-BE49-F238E27FC236}">
                <a16:creationId xmlns:a16="http://schemas.microsoft.com/office/drawing/2014/main" id="{B5183FE9-5DA4-5315-7288-DBACE3084B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6" name="Rectangle 46">
            <a:extLst>
              <a:ext uri="{FF2B5EF4-FFF2-40B4-BE49-F238E27FC236}">
                <a16:creationId xmlns:a16="http://schemas.microsoft.com/office/drawing/2014/main" id="{17A4B9C2-DAA3-D49C-7E88-7BF7723FB5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33A53-A178-48BE-A479-56CF3E04FB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62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7">
            <a:extLst>
              <a:ext uri="{FF2B5EF4-FFF2-40B4-BE49-F238E27FC236}">
                <a16:creationId xmlns:a16="http://schemas.microsoft.com/office/drawing/2014/main" id="{A324D760-A5DD-17A9-E530-65ACB58322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>
            <a:extLst>
              <a:ext uri="{FF2B5EF4-FFF2-40B4-BE49-F238E27FC236}">
                <a16:creationId xmlns:a16="http://schemas.microsoft.com/office/drawing/2014/main" id="{44467FFC-65B1-BD80-2CAB-573A46CA8C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>
            <a:extLst>
              <a:ext uri="{FF2B5EF4-FFF2-40B4-BE49-F238E27FC236}">
                <a16:creationId xmlns:a16="http://schemas.microsoft.com/office/drawing/2014/main" id="{3961232B-C0D2-2BBC-9EA8-906D7BB053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B19A9E-FB9D-45D5-B056-3A514A768F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90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7">
            <a:extLst>
              <a:ext uri="{FF2B5EF4-FFF2-40B4-BE49-F238E27FC236}">
                <a16:creationId xmlns:a16="http://schemas.microsoft.com/office/drawing/2014/main" id="{2F7F04DB-651E-4659-6B4C-98269FC2C5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>
            <a:extLst>
              <a:ext uri="{FF2B5EF4-FFF2-40B4-BE49-F238E27FC236}">
                <a16:creationId xmlns:a16="http://schemas.microsoft.com/office/drawing/2014/main" id="{10BEF484-4C46-B8C1-7D31-BB0A26B78E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>
            <a:extLst>
              <a:ext uri="{FF2B5EF4-FFF2-40B4-BE49-F238E27FC236}">
                <a16:creationId xmlns:a16="http://schemas.microsoft.com/office/drawing/2014/main" id="{AEF2DCB9-9E80-907A-BC66-B32B175FB9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CEE289-8279-4697-B000-9D19456D0A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70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7">
            <a:extLst>
              <a:ext uri="{FF2B5EF4-FFF2-40B4-BE49-F238E27FC236}">
                <a16:creationId xmlns:a16="http://schemas.microsoft.com/office/drawing/2014/main" id="{020F7639-CB45-3D0D-B1CA-6F66664437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>
            <a:extLst>
              <a:ext uri="{FF2B5EF4-FFF2-40B4-BE49-F238E27FC236}">
                <a16:creationId xmlns:a16="http://schemas.microsoft.com/office/drawing/2014/main" id="{68776411-9171-C0A2-A001-FCA50B4188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>
            <a:extLst>
              <a:ext uri="{FF2B5EF4-FFF2-40B4-BE49-F238E27FC236}">
                <a16:creationId xmlns:a16="http://schemas.microsoft.com/office/drawing/2014/main" id="{4ED76083-F9A3-84E7-EBA7-C87D53948B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B7F8D5-0DF0-429A-AF1D-B4050CC5C0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45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7">
            <a:extLst>
              <a:ext uri="{FF2B5EF4-FFF2-40B4-BE49-F238E27FC236}">
                <a16:creationId xmlns:a16="http://schemas.microsoft.com/office/drawing/2014/main" id="{B3AF2707-CAF3-3685-81B5-1C42415C41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>
            <a:extLst>
              <a:ext uri="{FF2B5EF4-FFF2-40B4-BE49-F238E27FC236}">
                <a16:creationId xmlns:a16="http://schemas.microsoft.com/office/drawing/2014/main" id="{9810F412-86BC-E4B7-4E93-C044DFDB7C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>
            <a:extLst>
              <a:ext uri="{FF2B5EF4-FFF2-40B4-BE49-F238E27FC236}">
                <a16:creationId xmlns:a16="http://schemas.microsoft.com/office/drawing/2014/main" id="{31D49CFD-8011-C914-4BF0-9E7C7BED64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EB0255-D0BE-4124-BF8F-FC3D7C9C04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363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7">
            <a:extLst>
              <a:ext uri="{FF2B5EF4-FFF2-40B4-BE49-F238E27FC236}">
                <a16:creationId xmlns:a16="http://schemas.microsoft.com/office/drawing/2014/main" id="{5F52237A-FB87-1960-D41F-8F2D300D1E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>
            <a:extLst>
              <a:ext uri="{FF2B5EF4-FFF2-40B4-BE49-F238E27FC236}">
                <a16:creationId xmlns:a16="http://schemas.microsoft.com/office/drawing/2014/main" id="{65E23715-958D-DFFD-0211-0E57465BDC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>
            <a:extLst>
              <a:ext uri="{FF2B5EF4-FFF2-40B4-BE49-F238E27FC236}">
                <a16:creationId xmlns:a16="http://schemas.microsoft.com/office/drawing/2014/main" id="{CAB788ED-329B-4E13-EC0A-E31C127728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9D36A7-301F-465B-A2F8-1A1740F41B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693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7">
            <a:extLst>
              <a:ext uri="{FF2B5EF4-FFF2-40B4-BE49-F238E27FC236}">
                <a16:creationId xmlns:a16="http://schemas.microsoft.com/office/drawing/2014/main" id="{65EFE14C-A86F-674F-0D29-BE9B128CD8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>
            <a:extLst>
              <a:ext uri="{FF2B5EF4-FFF2-40B4-BE49-F238E27FC236}">
                <a16:creationId xmlns:a16="http://schemas.microsoft.com/office/drawing/2014/main" id="{ADCEEF9C-7CDA-187B-4628-03FC62DFB6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>
            <a:extLst>
              <a:ext uri="{FF2B5EF4-FFF2-40B4-BE49-F238E27FC236}">
                <a16:creationId xmlns:a16="http://schemas.microsoft.com/office/drawing/2014/main" id="{F14304FC-1397-A45C-A261-739A0F2B23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20A6D2-2566-46BE-BA03-8D32C89D84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56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7">
            <a:extLst>
              <a:ext uri="{FF2B5EF4-FFF2-40B4-BE49-F238E27FC236}">
                <a16:creationId xmlns:a16="http://schemas.microsoft.com/office/drawing/2014/main" id="{86768E73-CE19-43B2-3A86-FD3F06A37A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>
            <a:extLst>
              <a:ext uri="{FF2B5EF4-FFF2-40B4-BE49-F238E27FC236}">
                <a16:creationId xmlns:a16="http://schemas.microsoft.com/office/drawing/2014/main" id="{4C8016CF-8013-DBCA-51A7-A236DB301E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>
            <a:extLst>
              <a:ext uri="{FF2B5EF4-FFF2-40B4-BE49-F238E27FC236}">
                <a16:creationId xmlns:a16="http://schemas.microsoft.com/office/drawing/2014/main" id="{5D99B761-B0B2-EF83-75FF-252E5DCCEC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4870E5-2E79-4F03-BAA1-3B9FB43E04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248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>
            <a:extLst>
              <a:ext uri="{FF2B5EF4-FFF2-40B4-BE49-F238E27FC236}">
                <a16:creationId xmlns:a16="http://schemas.microsoft.com/office/drawing/2014/main" id="{9F74DD71-60F3-9EA2-3F70-B8F3E56846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>
            <a:extLst>
              <a:ext uri="{FF2B5EF4-FFF2-40B4-BE49-F238E27FC236}">
                <a16:creationId xmlns:a16="http://schemas.microsoft.com/office/drawing/2014/main" id="{EC2D2638-FABF-556C-1188-3C6296907C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>
            <a:extLst>
              <a:ext uri="{FF2B5EF4-FFF2-40B4-BE49-F238E27FC236}">
                <a16:creationId xmlns:a16="http://schemas.microsoft.com/office/drawing/2014/main" id="{3EE8DC5A-A77F-6BC3-C0A8-CF4C9AB6FD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D85A79-DA3E-46BB-BB93-957415B427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938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7">
            <a:extLst>
              <a:ext uri="{FF2B5EF4-FFF2-40B4-BE49-F238E27FC236}">
                <a16:creationId xmlns:a16="http://schemas.microsoft.com/office/drawing/2014/main" id="{EC41B539-448D-FAEC-528C-1F2C583E77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>
            <a:extLst>
              <a:ext uri="{FF2B5EF4-FFF2-40B4-BE49-F238E27FC236}">
                <a16:creationId xmlns:a16="http://schemas.microsoft.com/office/drawing/2014/main" id="{EF1379A1-A97E-6123-2D60-5373A5FBF9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>
            <a:extLst>
              <a:ext uri="{FF2B5EF4-FFF2-40B4-BE49-F238E27FC236}">
                <a16:creationId xmlns:a16="http://schemas.microsoft.com/office/drawing/2014/main" id="{8470BC48-571C-49E9-A837-A95D4237C3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4ECB8-2243-4E59-8A75-0EF398E1EE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11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7">
            <a:extLst>
              <a:ext uri="{FF2B5EF4-FFF2-40B4-BE49-F238E27FC236}">
                <a16:creationId xmlns:a16="http://schemas.microsoft.com/office/drawing/2014/main" id="{2FE8843E-BDDF-7041-E5D6-A7CA37F8CB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>
            <a:extLst>
              <a:ext uri="{FF2B5EF4-FFF2-40B4-BE49-F238E27FC236}">
                <a16:creationId xmlns:a16="http://schemas.microsoft.com/office/drawing/2014/main" id="{0186329C-4F94-6B46-632B-823DBB8721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>
            <a:extLst>
              <a:ext uri="{FF2B5EF4-FFF2-40B4-BE49-F238E27FC236}">
                <a16:creationId xmlns:a16="http://schemas.microsoft.com/office/drawing/2014/main" id="{B9831629-17A1-86A6-D5C6-B7F29746B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50134B-8546-4B04-B81E-72B12515D5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03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1B576D76-E5A8-CA35-28F2-A1B2AF024955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B84D5D18-4B78-D485-728F-E0C95661C1C2}"/>
                </a:ext>
              </a:extLst>
            </p:cNvPr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grpSp>
          <p:nvGrpSpPr>
            <p:cNvPr id="1033" name="Group 4">
              <a:extLst>
                <a:ext uri="{FF2B5EF4-FFF2-40B4-BE49-F238E27FC236}">
                  <a16:creationId xmlns:a16="http://schemas.microsoft.com/office/drawing/2014/main" id="{C464F9D4-597E-F11A-38EE-801F3F73C5D9}"/>
                </a:ext>
              </a:extLst>
            </p:cNvPr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>
                <a:extLst>
                  <a:ext uri="{FF2B5EF4-FFF2-40B4-BE49-F238E27FC236}">
                    <a16:creationId xmlns:a16="http://schemas.microsoft.com/office/drawing/2014/main" id="{A778EC7B-44E0-E9D7-E74A-5D5D53CB7804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72" name="Freeform 6">
                <a:extLst>
                  <a:ext uri="{FF2B5EF4-FFF2-40B4-BE49-F238E27FC236}">
                    <a16:creationId xmlns:a16="http://schemas.microsoft.com/office/drawing/2014/main" id="{31BC129C-F361-725B-E07E-ACF91E7B0A58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73" name="Freeform 7">
                <a:extLst>
                  <a:ext uri="{FF2B5EF4-FFF2-40B4-BE49-F238E27FC236}">
                    <a16:creationId xmlns:a16="http://schemas.microsoft.com/office/drawing/2014/main" id="{2A555B42-DDE4-046D-6B47-FE0A5FA796C6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034" name="Freeform 8">
              <a:extLst>
                <a:ext uri="{FF2B5EF4-FFF2-40B4-BE49-F238E27FC236}">
                  <a16:creationId xmlns:a16="http://schemas.microsoft.com/office/drawing/2014/main" id="{D643BA5C-954D-25D8-27C5-2AED42DFC561}"/>
                </a:ext>
              </a:extLst>
            </p:cNvPr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grpSp>
          <p:nvGrpSpPr>
            <p:cNvPr id="1035" name="Group 9">
              <a:extLst>
                <a:ext uri="{FF2B5EF4-FFF2-40B4-BE49-F238E27FC236}">
                  <a16:creationId xmlns:a16="http://schemas.microsoft.com/office/drawing/2014/main" id="{F0828DF4-AEC3-3CD7-4A9E-C6D0DBB83742}"/>
                </a:ext>
              </a:extLst>
            </p:cNvPr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>
                <a:extLst>
                  <a:ext uri="{FF2B5EF4-FFF2-40B4-BE49-F238E27FC236}">
                    <a16:creationId xmlns:a16="http://schemas.microsoft.com/office/drawing/2014/main" id="{317EAF43-49C6-631E-07E9-20728907AEBD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37 w 217"/>
                  <a:gd name="T1" fmla="*/ 631 h 210"/>
                  <a:gd name="T2" fmla="*/ 110 w 217"/>
                  <a:gd name="T3" fmla="*/ 596 h 210"/>
                  <a:gd name="T4" fmla="*/ 79 w 217"/>
                  <a:gd name="T5" fmla="*/ 544 h 210"/>
                  <a:gd name="T6" fmla="*/ 46 w 217"/>
                  <a:gd name="T7" fmla="*/ 476 h 210"/>
                  <a:gd name="T8" fmla="*/ 14 w 217"/>
                  <a:gd name="T9" fmla="*/ 405 h 210"/>
                  <a:gd name="T10" fmla="*/ 0 w 217"/>
                  <a:gd name="T11" fmla="*/ 328 h 210"/>
                  <a:gd name="T12" fmla="*/ 1 w 217"/>
                  <a:gd name="T13" fmla="*/ 245 h 210"/>
                  <a:gd name="T14" fmla="*/ 27 w 217"/>
                  <a:gd name="T15" fmla="*/ 170 h 210"/>
                  <a:gd name="T16" fmla="*/ 81 w 217"/>
                  <a:gd name="T17" fmla="*/ 107 h 210"/>
                  <a:gd name="T18" fmla="*/ 136 w 217"/>
                  <a:gd name="T19" fmla="*/ 66 h 210"/>
                  <a:gd name="T20" fmla="*/ 180 w 217"/>
                  <a:gd name="T21" fmla="*/ 36 h 210"/>
                  <a:gd name="T22" fmla="*/ 216 w 217"/>
                  <a:gd name="T23" fmla="*/ 20 h 210"/>
                  <a:gd name="T24" fmla="*/ 244 w 217"/>
                  <a:gd name="T25" fmla="*/ 14 h 210"/>
                  <a:gd name="T26" fmla="*/ 264 w 217"/>
                  <a:gd name="T27" fmla="*/ 14 h 210"/>
                  <a:gd name="T28" fmla="*/ 312 w 217"/>
                  <a:gd name="T29" fmla="*/ 0 h 210"/>
                  <a:gd name="T30" fmla="*/ 443 w 217"/>
                  <a:gd name="T31" fmla="*/ 25 h 210"/>
                  <a:gd name="T32" fmla="*/ 480 w 217"/>
                  <a:gd name="T33" fmla="*/ 36 h 210"/>
                  <a:gd name="T34" fmla="*/ 516 w 217"/>
                  <a:gd name="T35" fmla="*/ 46 h 210"/>
                  <a:gd name="T36" fmla="*/ 547 w 217"/>
                  <a:gd name="T37" fmla="*/ 56 h 210"/>
                  <a:gd name="T38" fmla="*/ 570 w 217"/>
                  <a:gd name="T39" fmla="*/ 69 h 210"/>
                  <a:gd name="T40" fmla="*/ 596 w 217"/>
                  <a:gd name="T41" fmla="*/ 81 h 210"/>
                  <a:gd name="T42" fmla="*/ 616 w 217"/>
                  <a:gd name="T43" fmla="*/ 95 h 210"/>
                  <a:gd name="T44" fmla="*/ 632 w 217"/>
                  <a:gd name="T45" fmla="*/ 114 h 210"/>
                  <a:gd name="T46" fmla="*/ 651 w 217"/>
                  <a:gd name="T47" fmla="*/ 136 h 210"/>
                  <a:gd name="T48" fmla="*/ 616 w 217"/>
                  <a:gd name="T49" fmla="*/ 121 h 210"/>
                  <a:gd name="T50" fmla="*/ 583 w 217"/>
                  <a:gd name="T51" fmla="*/ 108 h 210"/>
                  <a:gd name="T52" fmla="*/ 550 w 217"/>
                  <a:gd name="T53" fmla="*/ 100 h 210"/>
                  <a:gd name="T54" fmla="*/ 516 w 217"/>
                  <a:gd name="T55" fmla="*/ 89 h 210"/>
                  <a:gd name="T56" fmla="*/ 489 w 217"/>
                  <a:gd name="T57" fmla="*/ 81 h 210"/>
                  <a:gd name="T58" fmla="*/ 460 w 217"/>
                  <a:gd name="T59" fmla="*/ 79 h 210"/>
                  <a:gd name="T60" fmla="*/ 428 w 217"/>
                  <a:gd name="T61" fmla="*/ 74 h 210"/>
                  <a:gd name="T62" fmla="*/ 401 w 217"/>
                  <a:gd name="T63" fmla="*/ 74 h 210"/>
                  <a:gd name="T64" fmla="*/ 375 w 217"/>
                  <a:gd name="T65" fmla="*/ 74 h 210"/>
                  <a:gd name="T66" fmla="*/ 348 w 217"/>
                  <a:gd name="T67" fmla="*/ 75 h 210"/>
                  <a:gd name="T68" fmla="*/ 320 w 217"/>
                  <a:gd name="T69" fmla="*/ 81 h 210"/>
                  <a:gd name="T70" fmla="*/ 297 w 217"/>
                  <a:gd name="T71" fmla="*/ 88 h 210"/>
                  <a:gd name="T72" fmla="*/ 273 w 217"/>
                  <a:gd name="T73" fmla="*/ 100 h 210"/>
                  <a:gd name="T74" fmla="*/ 245 w 217"/>
                  <a:gd name="T75" fmla="*/ 108 h 210"/>
                  <a:gd name="T76" fmla="*/ 222 w 217"/>
                  <a:gd name="T77" fmla="*/ 123 h 210"/>
                  <a:gd name="T78" fmla="*/ 198 w 217"/>
                  <a:gd name="T79" fmla="*/ 137 h 210"/>
                  <a:gd name="T80" fmla="*/ 156 w 217"/>
                  <a:gd name="T81" fmla="*/ 183 h 210"/>
                  <a:gd name="T82" fmla="*/ 127 w 217"/>
                  <a:gd name="T83" fmla="*/ 240 h 210"/>
                  <a:gd name="T84" fmla="*/ 110 w 217"/>
                  <a:gd name="T85" fmla="*/ 310 h 210"/>
                  <a:gd name="T86" fmla="*/ 104 w 217"/>
                  <a:gd name="T87" fmla="*/ 379 h 210"/>
                  <a:gd name="T88" fmla="*/ 104 w 217"/>
                  <a:gd name="T89" fmla="*/ 455 h 210"/>
                  <a:gd name="T90" fmla="*/ 114 w 217"/>
                  <a:gd name="T91" fmla="*/ 522 h 210"/>
                  <a:gd name="T92" fmla="*/ 123 w 217"/>
                  <a:gd name="T93" fmla="*/ 583 h 210"/>
                  <a:gd name="T94" fmla="*/ 137 w 217"/>
                  <a:gd name="T95" fmla="*/ 631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63" name="Freeform 11">
                <a:extLst>
                  <a:ext uri="{FF2B5EF4-FFF2-40B4-BE49-F238E27FC236}">
                    <a16:creationId xmlns:a16="http://schemas.microsoft.com/office/drawing/2014/main" id="{32583D63-724E-5CB8-C8B8-8FAD8CA47056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325 w 182"/>
                  <a:gd name="T1" fmla="*/ 0 h 213"/>
                  <a:gd name="T2" fmla="*/ 334 w 182"/>
                  <a:gd name="T3" fmla="*/ 6 h 213"/>
                  <a:gd name="T4" fmla="*/ 353 w 182"/>
                  <a:gd name="T5" fmla="*/ 25 h 213"/>
                  <a:gd name="T6" fmla="*/ 379 w 182"/>
                  <a:gd name="T7" fmla="*/ 55 h 213"/>
                  <a:gd name="T8" fmla="*/ 409 w 182"/>
                  <a:gd name="T9" fmla="*/ 100 h 213"/>
                  <a:gd name="T10" fmla="*/ 433 w 182"/>
                  <a:gd name="T11" fmla="*/ 156 h 213"/>
                  <a:gd name="T12" fmla="*/ 448 w 182"/>
                  <a:gd name="T13" fmla="*/ 230 h 213"/>
                  <a:gd name="T14" fmla="*/ 448 w 182"/>
                  <a:gd name="T15" fmla="*/ 318 h 213"/>
                  <a:gd name="T16" fmla="*/ 429 w 182"/>
                  <a:gd name="T17" fmla="*/ 421 h 213"/>
                  <a:gd name="T18" fmla="*/ 419 w 182"/>
                  <a:gd name="T19" fmla="*/ 450 h 213"/>
                  <a:gd name="T20" fmla="*/ 406 w 182"/>
                  <a:gd name="T21" fmla="*/ 474 h 213"/>
                  <a:gd name="T22" fmla="*/ 392 w 182"/>
                  <a:gd name="T23" fmla="*/ 500 h 213"/>
                  <a:gd name="T24" fmla="*/ 373 w 182"/>
                  <a:gd name="T25" fmla="*/ 523 h 213"/>
                  <a:gd name="T26" fmla="*/ 348 w 182"/>
                  <a:gd name="T27" fmla="*/ 544 h 213"/>
                  <a:gd name="T28" fmla="*/ 327 w 182"/>
                  <a:gd name="T29" fmla="*/ 561 h 213"/>
                  <a:gd name="T30" fmla="*/ 305 w 182"/>
                  <a:gd name="T31" fmla="*/ 577 h 213"/>
                  <a:gd name="T32" fmla="*/ 274 w 182"/>
                  <a:gd name="T33" fmla="*/ 590 h 213"/>
                  <a:gd name="T34" fmla="*/ 245 w 182"/>
                  <a:gd name="T35" fmla="*/ 596 h 213"/>
                  <a:gd name="T36" fmla="*/ 216 w 182"/>
                  <a:gd name="T37" fmla="*/ 604 h 213"/>
                  <a:gd name="T38" fmla="*/ 183 w 182"/>
                  <a:gd name="T39" fmla="*/ 609 h 213"/>
                  <a:gd name="T40" fmla="*/ 147 w 182"/>
                  <a:gd name="T41" fmla="*/ 609 h 213"/>
                  <a:gd name="T42" fmla="*/ 109 w 182"/>
                  <a:gd name="T43" fmla="*/ 604 h 213"/>
                  <a:gd name="T44" fmla="*/ 75 w 182"/>
                  <a:gd name="T45" fmla="*/ 596 h 213"/>
                  <a:gd name="T46" fmla="*/ 35 w 182"/>
                  <a:gd name="T47" fmla="*/ 583 h 213"/>
                  <a:gd name="T48" fmla="*/ 0 w 182"/>
                  <a:gd name="T49" fmla="*/ 568 h 213"/>
                  <a:gd name="T50" fmla="*/ 33 w 182"/>
                  <a:gd name="T51" fmla="*/ 590 h 213"/>
                  <a:gd name="T52" fmla="*/ 66 w 182"/>
                  <a:gd name="T53" fmla="*/ 604 h 213"/>
                  <a:gd name="T54" fmla="*/ 99 w 182"/>
                  <a:gd name="T55" fmla="*/ 619 h 213"/>
                  <a:gd name="T56" fmla="*/ 128 w 182"/>
                  <a:gd name="T57" fmla="*/ 629 h 213"/>
                  <a:gd name="T58" fmla="*/ 157 w 182"/>
                  <a:gd name="T59" fmla="*/ 638 h 213"/>
                  <a:gd name="T60" fmla="*/ 189 w 182"/>
                  <a:gd name="T61" fmla="*/ 642 h 213"/>
                  <a:gd name="T62" fmla="*/ 217 w 182"/>
                  <a:gd name="T63" fmla="*/ 643 h 213"/>
                  <a:gd name="T64" fmla="*/ 246 w 182"/>
                  <a:gd name="T65" fmla="*/ 643 h 213"/>
                  <a:gd name="T66" fmla="*/ 272 w 182"/>
                  <a:gd name="T67" fmla="*/ 642 h 213"/>
                  <a:gd name="T68" fmla="*/ 298 w 182"/>
                  <a:gd name="T69" fmla="*/ 636 h 213"/>
                  <a:gd name="T70" fmla="*/ 321 w 182"/>
                  <a:gd name="T71" fmla="*/ 629 h 213"/>
                  <a:gd name="T72" fmla="*/ 345 w 182"/>
                  <a:gd name="T73" fmla="*/ 623 h 213"/>
                  <a:gd name="T74" fmla="*/ 367 w 182"/>
                  <a:gd name="T75" fmla="*/ 615 h 213"/>
                  <a:gd name="T76" fmla="*/ 387 w 182"/>
                  <a:gd name="T77" fmla="*/ 602 h 213"/>
                  <a:gd name="T78" fmla="*/ 406 w 182"/>
                  <a:gd name="T79" fmla="*/ 590 h 213"/>
                  <a:gd name="T80" fmla="*/ 423 w 182"/>
                  <a:gd name="T81" fmla="*/ 577 h 213"/>
                  <a:gd name="T82" fmla="*/ 471 w 182"/>
                  <a:gd name="T83" fmla="*/ 531 h 213"/>
                  <a:gd name="T84" fmla="*/ 504 w 182"/>
                  <a:gd name="T85" fmla="*/ 487 h 213"/>
                  <a:gd name="T86" fmla="*/ 524 w 182"/>
                  <a:gd name="T87" fmla="*/ 435 h 213"/>
                  <a:gd name="T88" fmla="*/ 534 w 182"/>
                  <a:gd name="T89" fmla="*/ 388 h 213"/>
                  <a:gd name="T90" fmla="*/ 541 w 182"/>
                  <a:gd name="T91" fmla="*/ 337 h 213"/>
                  <a:gd name="T92" fmla="*/ 541 w 182"/>
                  <a:gd name="T93" fmla="*/ 286 h 213"/>
                  <a:gd name="T94" fmla="*/ 543 w 182"/>
                  <a:gd name="T95" fmla="*/ 239 h 213"/>
                  <a:gd name="T96" fmla="*/ 515 w 182"/>
                  <a:gd name="T97" fmla="*/ 140 h 213"/>
                  <a:gd name="T98" fmla="*/ 466 w 182"/>
                  <a:gd name="T99" fmla="*/ 62 h 213"/>
                  <a:gd name="T100" fmla="*/ 449 w 182"/>
                  <a:gd name="T101" fmla="*/ 55 h 213"/>
                  <a:gd name="T102" fmla="*/ 439 w 182"/>
                  <a:gd name="T103" fmla="*/ 46 h 213"/>
                  <a:gd name="T104" fmla="*/ 423 w 182"/>
                  <a:gd name="T105" fmla="*/ 39 h 213"/>
                  <a:gd name="T106" fmla="*/ 412 w 182"/>
                  <a:gd name="T107" fmla="*/ 33 h 213"/>
                  <a:gd name="T108" fmla="*/ 394 w 182"/>
                  <a:gd name="T109" fmla="*/ 27 h 213"/>
                  <a:gd name="T110" fmla="*/ 376 w 182"/>
                  <a:gd name="T111" fmla="*/ 19 h 213"/>
                  <a:gd name="T112" fmla="*/ 354 w 182"/>
                  <a:gd name="T113" fmla="*/ 9 h 213"/>
                  <a:gd name="T114" fmla="*/ 325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64" name="Freeform 12">
                <a:extLst>
                  <a:ext uri="{FF2B5EF4-FFF2-40B4-BE49-F238E27FC236}">
                    <a16:creationId xmlns:a16="http://schemas.microsoft.com/office/drawing/2014/main" id="{2F6B1D75-E088-0F66-1831-7D3D4A5E59DD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36 w 128"/>
                  <a:gd name="T1" fmla="*/ 0 h 217"/>
                  <a:gd name="T2" fmla="*/ 40 w 128"/>
                  <a:gd name="T3" fmla="*/ 3 h 217"/>
                  <a:gd name="T4" fmla="*/ 44 w 128"/>
                  <a:gd name="T5" fmla="*/ 10 h 217"/>
                  <a:gd name="T6" fmla="*/ 47 w 128"/>
                  <a:gd name="T7" fmla="*/ 19 h 217"/>
                  <a:gd name="T8" fmla="*/ 49 w 128"/>
                  <a:gd name="T9" fmla="*/ 29 h 217"/>
                  <a:gd name="T10" fmla="*/ 49 w 128"/>
                  <a:gd name="T11" fmla="*/ 42 h 217"/>
                  <a:gd name="T12" fmla="*/ 44 w 128"/>
                  <a:gd name="T13" fmla="*/ 54 h 217"/>
                  <a:gd name="T14" fmla="*/ 36 w 128"/>
                  <a:gd name="T15" fmla="*/ 67 h 217"/>
                  <a:gd name="T16" fmla="*/ 23 w 128"/>
                  <a:gd name="T17" fmla="*/ 81 h 217"/>
                  <a:gd name="T18" fmla="*/ 19 w 128"/>
                  <a:gd name="T19" fmla="*/ 79 h 217"/>
                  <a:gd name="T20" fmla="*/ 15 w 128"/>
                  <a:gd name="T21" fmla="*/ 78 h 217"/>
                  <a:gd name="T22" fmla="*/ 10 w 128"/>
                  <a:gd name="T23" fmla="*/ 76 h 217"/>
                  <a:gd name="T24" fmla="*/ 7 w 128"/>
                  <a:gd name="T25" fmla="*/ 75 h 217"/>
                  <a:gd name="T26" fmla="*/ 3 w 128"/>
                  <a:gd name="T27" fmla="*/ 73 h 217"/>
                  <a:gd name="T28" fmla="*/ 1 w 128"/>
                  <a:gd name="T29" fmla="*/ 70 h 217"/>
                  <a:gd name="T30" fmla="*/ 0 w 128"/>
                  <a:gd name="T31" fmla="*/ 68 h 217"/>
                  <a:gd name="T32" fmla="*/ 1 w 128"/>
                  <a:gd name="T33" fmla="*/ 66 h 217"/>
                  <a:gd name="T34" fmla="*/ 5 w 128"/>
                  <a:gd name="T35" fmla="*/ 63 h 217"/>
                  <a:gd name="T36" fmla="*/ 11 w 128"/>
                  <a:gd name="T37" fmla="*/ 60 h 217"/>
                  <a:gd name="T38" fmla="*/ 17 w 128"/>
                  <a:gd name="T39" fmla="*/ 56 h 217"/>
                  <a:gd name="T40" fmla="*/ 24 w 128"/>
                  <a:gd name="T41" fmla="*/ 50 h 217"/>
                  <a:gd name="T42" fmla="*/ 30 w 128"/>
                  <a:gd name="T43" fmla="*/ 42 h 217"/>
                  <a:gd name="T44" fmla="*/ 35 w 128"/>
                  <a:gd name="T45" fmla="*/ 31 h 217"/>
                  <a:gd name="T46" fmla="*/ 37 w 128"/>
                  <a:gd name="T47" fmla="*/ 17 h 217"/>
                  <a:gd name="T48" fmla="*/ 3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65" name="Freeform 13">
                <a:extLst>
                  <a:ext uri="{FF2B5EF4-FFF2-40B4-BE49-F238E27FC236}">
                    <a16:creationId xmlns:a16="http://schemas.microsoft.com/office/drawing/2014/main" id="{9562E0D4-FD5D-189C-5492-8C217B791336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8 w 117"/>
                  <a:gd name="T1" fmla="*/ 0 h 132"/>
                  <a:gd name="T2" fmla="*/ 0 w 117"/>
                  <a:gd name="T3" fmla="*/ 9 h 132"/>
                  <a:gd name="T4" fmla="*/ 1 w 117"/>
                  <a:gd name="T5" fmla="*/ 9 h 132"/>
                  <a:gd name="T6" fmla="*/ 5 w 117"/>
                  <a:gd name="T7" fmla="*/ 10 h 132"/>
                  <a:gd name="T8" fmla="*/ 11 w 117"/>
                  <a:gd name="T9" fmla="*/ 13 h 132"/>
                  <a:gd name="T10" fmla="*/ 17 w 117"/>
                  <a:gd name="T11" fmla="*/ 16 h 132"/>
                  <a:gd name="T12" fmla="*/ 25 w 117"/>
                  <a:gd name="T13" fmla="*/ 22 h 132"/>
                  <a:gd name="T14" fmla="*/ 32 w 117"/>
                  <a:gd name="T15" fmla="*/ 27 h 132"/>
                  <a:gd name="T16" fmla="*/ 39 w 117"/>
                  <a:gd name="T17" fmla="*/ 36 h 132"/>
                  <a:gd name="T18" fmla="*/ 44 w 117"/>
                  <a:gd name="T19" fmla="*/ 47 h 132"/>
                  <a:gd name="T20" fmla="*/ 45 w 117"/>
                  <a:gd name="T21" fmla="*/ 42 h 132"/>
                  <a:gd name="T22" fmla="*/ 44 w 117"/>
                  <a:gd name="T23" fmla="*/ 37 h 132"/>
                  <a:gd name="T24" fmla="*/ 41 w 117"/>
                  <a:gd name="T25" fmla="*/ 31 h 132"/>
                  <a:gd name="T26" fmla="*/ 38 w 117"/>
                  <a:gd name="T27" fmla="*/ 26 h 132"/>
                  <a:gd name="T28" fmla="*/ 34 w 117"/>
                  <a:gd name="T29" fmla="*/ 20 h 132"/>
                  <a:gd name="T30" fmla="*/ 30 w 117"/>
                  <a:gd name="T31" fmla="*/ 16 h 132"/>
                  <a:gd name="T32" fmla="*/ 26 w 117"/>
                  <a:gd name="T33" fmla="*/ 13 h 132"/>
                  <a:gd name="T34" fmla="*/ 23 w 117"/>
                  <a:gd name="T35" fmla="*/ 11 h 132"/>
                  <a:gd name="T36" fmla="*/ 26 w 117"/>
                  <a:gd name="T37" fmla="*/ 10 h 132"/>
                  <a:gd name="T38" fmla="*/ 30 w 117"/>
                  <a:gd name="T39" fmla="*/ 10 h 132"/>
                  <a:gd name="T40" fmla="*/ 34 w 117"/>
                  <a:gd name="T41" fmla="*/ 9 h 132"/>
                  <a:gd name="T42" fmla="*/ 38 w 117"/>
                  <a:gd name="T43" fmla="*/ 9 h 132"/>
                  <a:gd name="T44" fmla="*/ 40 w 117"/>
                  <a:gd name="T45" fmla="*/ 8 h 132"/>
                  <a:gd name="T46" fmla="*/ 41 w 117"/>
                  <a:gd name="T47" fmla="*/ 8 h 132"/>
                  <a:gd name="T48" fmla="*/ 44 w 117"/>
                  <a:gd name="T49" fmla="*/ 8 h 132"/>
                  <a:gd name="T50" fmla="*/ 44 w 117"/>
                  <a:gd name="T51" fmla="*/ 8 h 132"/>
                  <a:gd name="T52" fmla="*/ 28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66" name="Freeform 14">
                <a:extLst>
                  <a:ext uri="{FF2B5EF4-FFF2-40B4-BE49-F238E27FC236}">
                    <a16:creationId xmlns:a16="http://schemas.microsoft.com/office/drawing/2014/main" id="{3A03C174-6274-B4D4-88A8-4B225F5C58DF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>
                  <a:gd name="T0" fmla="*/ 11 w 29"/>
                  <a:gd name="T1" fmla="*/ 0 h 77"/>
                  <a:gd name="T2" fmla="*/ 9 w 29"/>
                  <a:gd name="T3" fmla="*/ 0 h 77"/>
                  <a:gd name="T4" fmla="*/ 7 w 29"/>
                  <a:gd name="T5" fmla="*/ 1 h 77"/>
                  <a:gd name="T6" fmla="*/ 4 w 29"/>
                  <a:gd name="T7" fmla="*/ 3 h 77"/>
                  <a:gd name="T8" fmla="*/ 1 w 29"/>
                  <a:gd name="T9" fmla="*/ 7 h 77"/>
                  <a:gd name="T10" fmla="*/ 1 w 29"/>
                  <a:gd name="T11" fmla="*/ 11 h 77"/>
                  <a:gd name="T12" fmla="*/ 0 w 29"/>
                  <a:gd name="T13" fmla="*/ 16 h 77"/>
                  <a:gd name="T14" fmla="*/ 1 w 29"/>
                  <a:gd name="T15" fmla="*/ 22 h 77"/>
                  <a:gd name="T16" fmla="*/ 4 w 29"/>
                  <a:gd name="T17" fmla="*/ 28 h 77"/>
                  <a:gd name="T18" fmla="*/ 6 w 29"/>
                  <a:gd name="T19" fmla="*/ 19 h 77"/>
                  <a:gd name="T20" fmla="*/ 7 w 29"/>
                  <a:gd name="T21" fmla="*/ 14 h 77"/>
                  <a:gd name="T22" fmla="*/ 9 w 29"/>
                  <a:gd name="T23" fmla="*/ 8 h 77"/>
                  <a:gd name="T24" fmla="*/ 1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grpSp>
            <p:nvGrpSpPr>
              <p:cNvPr id="1067" name="Group 15">
                <a:extLst>
                  <a:ext uri="{FF2B5EF4-FFF2-40B4-BE49-F238E27FC236}">
                    <a16:creationId xmlns:a16="http://schemas.microsoft.com/office/drawing/2014/main" id="{F6290240-649A-7F66-8D3F-5AA338BC17D7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>
                  <a:extLst>
                    <a:ext uri="{FF2B5EF4-FFF2-40B4-BE49-F238E27FC236}">
                      <a16:creationId xmlns:a16="http://schemas.microsoft.com/office/drawing/2014/main" id="{66DB7AF0-89ED-C361-5393-EF36D3A7A8F9}"/>
                    </a:ext>
                  </a:extLst>
                </p:cNvPr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4 w 207"/>
                    <a:gd name="T1" fmla="*/ 15 h 564"/>
                    <a:gd name="T2" fmla="*/ 2 w 207"/>
                    <a:gd name="T3" fmla="*/ 24 h 564"/>
                    <a:gd name="T4" fmla="*/ 1 w 207"/>
                    <a:gd name="T5" fmla="*/ 33 h 564"/>
                    <a:gd name="T6" fmla="*/ 0 w 207"/>
                    <a:gd name="T7" fmla="*/ 41 h 564"/>
                    <a:gd name="T8" fmla="*/ 0 w 207"/>
                    <a:gd name="T9" fmla="*/ 50 h 564"/>
                    <a:gd name="T10" fmla="*/ 1 w 207"/>
                    <a:gd name="T11" fmla="*/ 59 h 564"/>
                    <a:gd name="T12" fmla="*/ 2 w 207"/>
                    <a:gd name="T13" fmla="*/ 70 h 564"/>
                    <a:gd name="T14" fmla="*/ 6 w 207"/>
                    <a:gd name="T15" fmla="*/ 82 h 564"/>
                    <a:gd name="T16" fmla="*/ 10 w 207"/>
                    <a:gd name="T17" fmla="*/ 95 h 564"/>
                    <a:gd name="T18" fmla="*/ 15 w 207"/>
                    <a:gd name="T19" fmla="*/ 108 h 564"/>
                    <a:gd name="T20" fmla="*/ 20 w 207"/>
                    <a:gd name="T21" fmla="*/ 120 h 564"/>
                    <a:gd name="T22" fmla="*/ 27 w 207"/>
                    <a:gd name="T23" fmla="*/ 134 h 564"/>
                    <a:gd name="T24" fmla="*/ 35 w 207"/>
                    <a:gd name="T25" fmla="*/ 147 h 564"/>
                    <a:gd name="T26" fmla="*/ 44 w 207"/>
                    <a:gd name="T27" fmla="*/ 160 h 564"/>
                    <a:gd name="T28" fmla="*/ 52 w 207"/>
                    <a:gd name="T29" fmla="*/ 171 h 564"/>
                    <a:gd name="T30" fmla="*/ 60 w 207"/>
                    <a:gd name="T31" fmla="*/ 180 h 564"/>
                    <a:gd name="T32" fmla="*/ 68 w 207"/>
                    <a:gd name="T33" fmla="*/ 187 h 564"/>
                    <a:gd name="T34" fmla="*/ 53 w 207"/>
                    <a:gd name="T35" fmla="*/ 165 h 564"/>
                    <a:gd name="T36" fmla="*/ 42 w 207"/>
                    <a:gd name="T37" fmla="*/ 148 h 564"/>
                    <a:gd name="T38" fmla="*/ 34 w 207"/>
                    <a:gd name="T39" fmla="*/ 134 h 564"/>
                    <a:gd name="T40" fmla="*/ 28 w 207"/>
                    <a:gd name="T41" fmla="*/ 122 h 564"/>
                    <a:gd name="T42" fmla="*/ 25 w 207"/>
                    <a:gd name="T43" fmla="*/ 111 h 564"/>
                    <a:gd name="T44" fmla="*/ 22 w 207"/>
                    <a:gd name="T45" fmla="*/ 102 h 564"/>
                    <a:gd name="T46" fmla="*/ 21 w 207"/>
                    <a:gd name="T47" fmla="*/ 94 h 564"/>
                    <a:gd name="T48" fmla="*/ 19 w 207"/>
                    <a:gd name="T49" fmla="*/ 86 h 564"/>
                    <a:gd name="T50" fmla="*/ 15 w 207"/>
                    <a:gd name="T51" fmla="*/ 68 h 564"/>
                    <a:gd name="T52" fmla="*/ 13 w 207"/>
                    <a:gd name="T53" fmla="*/ 46 h 564"/>
                    <a:gd name="T54" fmla="*/ 15 w 207"/>
                    <a:gd name="T55" fmla="*/ 23 h 564"/>
                    <a:gd name="T56" fmla="*/ 17 w 207"/>
                    <a:gd name="T57" fmla="*/ 0 h 564"/>
                    <a:gd name="T58" fmla="*/ 4 w 207"/>
                    <a:gd name="T59" fmla="*/ 15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069" name="Freeform 17">
                  <a:extLst>
                    <a:ext uri="{FF2B5EF4-FFF2-40B4-BE49-F238E27FC236}">
                      <a16:creationId xmlns:a16="http://schemas.microsoft.com/office/drawing/2014/main" id="{C772CCFA-0F80-3730-AF09-5C3A15E7B909}"/>
                    </a:ext>
                  </a:extLst>
                </p:cNvPr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6 h 232"/>
                    <a:gd name="T2" fmla="*/ 5 w 47"/>
                    <a:gd name="T3" fmla="*/ 18 h 232"/>
                    <a:gd name="T4" fmla="*/ 8 w 47"/>
                    <a:gd name="T5" fmla="*/ 33 h 232"/>
                    <a:gd name="T6" fmla="*/ 8 w 47"/>
                    <a:gd name="T7" fmla="*/ 52 h 232"/>
                    <a:gd name="T8" fmla="*/ 6 w 47"/>
                    <a:gd name="T9" fmla="*/ 76 h 232"/>
                    <a:gd name="T10" fmla="*/ 15 w 47"/>
                    <a:gd name="T11" fmla="*/ 71 h 232"/>
                    <a:gd name="T12" fmla="*/ 16 w 47"/>
                    <a:gd name="T13" fmla="*/ 59 h 232"/>
                    <a:gd name="T14" fmla="*/ 16 w 47"/>
                    <a:gd name="T15" fmla="*/ 46 h 232"/>
                    <a:gd name="T16" fmla="*/ 15 w 47"/>
                    <a:gd name="T17" fmla="*/ 34 h 232"/>
                    <a:gd name="T18" fmla="*/ 14 w 47"/>
                    <a:gd name="T19" fmla="*/ 23 h 232"/>
                    <a:gd name="T20" fmla="*/ 13 w 47"/>
                    <a:gd name="T21" fmla="*/ 17 h 232"/>
                    <a:gd name="T22" fmla="*/ 10 w 47"/>
                    <a:gd name="T23" fmla="*/ 11 h 232"/>
                    <a:gd name="T24" fmla="*/ 8 w 47"/>
                    <a:gd name="T25" fmla="*/ 6 h 232"/>
                    <a:gd name="T26" fmla="*/ 4 w 47"/>
                    <a:gd name="T27" fmla="*/ 0 h 232"/>
                    <a:gd name="T28" fmla="*/ 0 w 47"/>
                    <a:gd name="T29" fmla="*/ 6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1070" name="Freeform 18">
                  <a:extLst>
                    <a:ext uri="{FF2B5EF4-FFF2-40B4-BE49-F238E27FC236}">
                      <a16:creationId xmlns:a16="http://schemas.microsoft.com/office/drawing/2014/main" id="{E7AE757A-FA2F-603B-F2D7-6F20D5A2E8AA}"/>
                    </a:ext>
                  </a:extLst>
                </p:cNvPr>
                <p:cNvSpPr>
                  <a:spLocks/>
                </p:cNvSpPr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>
                    <a:gd name="T0" fmla="*/ 28 w 87"/>
                    <a:gd name="T1" fmla="*/ 7 h 40"/>
                    <a:gd name="T2" fmla="*/ 26 w 87"/>
                    <a:gd name="T3" fmla="*/ 5 h 40"/>
                    <a:gd name="T4" fmla="*/ 22 w 87"/>
                    <a:gd name="T5" fmla="*/ 3 h 40"/>
                    <a:gd name="T6" fmla="*/ 19 w 87"/>
                    <a:gd name="T7" fmla="*/ 2 h 40"/>
                    <a:gd name="T8" fmla="*/ 15 w 87"/>
                    <a:gd name="T9" fmla="*/ 1 h 40"/>
                    <a:gd name="T10" fmla="*/ 12 w 87"/>
                    <a:gd name="T11" fmla="*/ 1 h 40"/>
                    <a:gd name="T12" fmla="*/ 8 w 87"/>
                    <a:gd name="T13" fmla="*/ 1 h 40"/>
                    <a:gd name="T14" fmla="*/ 4 w 87"/>
                    <a:gd name="T15" fmla="*/ 0 h 40"/>
                    <a:gd name="T16" fmla="*/ 0 w 87"/>
                    <a:gd name="T17" fmla="*/ 1 h 40"/>
                    <a:gd name="T18" fmla="*/ 2 w 87"/>
                    <a:gd name="T19" fmla="*/ 2 h 40"/>
                    <a:gd name="T20" fmla="*/ 5 w 87"/>
                    <a:gd name="T21" fmla="*/ 3 h 40"/>
                    <a:gd name="T22" fmla="*/ 7 w 87"/>
                    <a:gd name="T23" fmla="*/ 4 h 40"/>
                    <a:gd name="T24" fmla="*/ 11 w 87"/>
                    <a:gd name="T25" fmla="*/ 5 h 40"/>
                    <a:gd name="T26" fmla="*/ 14 w 87"/>
                    <a:gd name="T27" fmla="*/ 7 h 40"/>
                    <a:gd name="T28" fmla="*/ 17 w 87"/>
                    <a:gd name="T29" fmla="*/ 8 h 40"/>
                    <a:gd name="T30" fmla="*/ 21 w 87"/>
                    <a:gd name="T31" fmla="*/ 10 h 40"/>
                    <a:gd name="T32" fmla="*/ 24 w 87"/>
                    <a:gd name="T33" fmla="*/ 12 h 40"/>
                    <a:gd name="T34" fmla="*/ 28 w 87"/>
                    <a:gd name="T35" fmla="*/ 7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CA"/>
                </a:p>
              </p:txBody>
            </p:sp>
          </p:grpSp>
        </p:grpSp>
        <p:grpSp>
          <p:nvGrpSpPr>
            <p:cNvPr id="1036" name="Group 19">
              <a:extLst>
                <a:ext uri="{FF2B5EF4-FFF2-40B4-BE49-F238E27FC236}">
                  <a16:creationId xmlns:a16="http://schemas.microsoft.com/office/drawing/2014/main" id="{97565C54-7A93-8544-603A-7AE94F76E8CD}"/>
                </a:ext>
              </a:extLst>
            </p:cNvPr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>
                <a:extLst>
                  <a:ext uri="{FF2B5EF4-FFF2-40B4-BE49-F238E27FC236}">
                    <a16:creationId xmlns:a16="http://schemas.microsoft.com/office/drawing/2014/main" id="{5A6E496B-A1B6-5C5B-FA7F-C5E01263D226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60" name="Freeform 21">
                <a:extLst>
                  <a:ext uri="{FF2B5EF4-FFF2-40B4-BE49-F238E27FC236}">
                    <a16:creationId xmlns:a16="http://schemas.microsoft.com/office/drawing/2014/main" id="{65C07CAA-E5C0-92A0-C5D6-488ADBB78407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61" name="Freeform 22">
                <a:extLst>
                  <a:ext uri="{FF2B5EF4-FFF2-40B4-BE49-F238E27FC236}">
                    <a16:creationId xmlns:a16="http://schemas.microsoft.com/office/drawing/2014/main" id="{0CEE8F3C-5A39-2260-2C29-D3F813383A50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1037" name="Group 23">
              <a:extLst>
                <a:ext uri="{FF2B5EF4-FFF2-40B4-BE49-F238E27FC236}">
                  <a16:creationId xmlns:a16="http://schemas.microsoft.com/office/drawing/2014/main" id="{9AEBF21D-5736-24A8-8BF5-8E8D1E0385BF}"/>
                </a:ext>
              </a:extLst>
            </p:cNvPr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>
                <a:extLst>
                  <a:ext uri="{FF2B5EF4-FFF2-40B4-BE49-F238E27FC236}">
                    <a16:creationId xmlns:a16="http://schemas.microsoft.com/office/drawing/2014/main" id="{EE395D36-2764-04E9-72A1-3FD7FC77EF40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57" name="Freeform 25">
                <a:extLst>
                  <a:ext uri="{FF2B5EF4-FFF2-40B4-BE49-F238E27FC236}">
                    <a16:creationId xmlns:a16="http://schemas.microsoft.com/office/drawing/2014/main" id="{056C65F0-2570-B91B-9754-94D682480EF0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58" name="Freeform 26">
                <a:extLst>
                  <a:ext uri="{FF2B5EF4-FFF2-40B4-BE49-F238E27FC236}">
                    <a16:creationId xmlns:a16="http://schemas.microsoft.com/office/drawing/2014/main" id="{84D38120-6A48-F401-5B13-6BE7B65F922D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1038" name="Group 27">
              <a:extLst>
                <a:ext uri="{FF2B5EF4-FFF2-40B4-BE49-F238E27FC236}">
                  <a16:creationId xmlns:a16="http://schemas.microsoft.com/office/drawing/2014/main" id="{BC74D556-B183-9AA3-1919-9FB12F0520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>
                <a:extLst>
                  <a:ext uri="{FF2B5EF4-FFF2-40B4-BE49-F238E27FC236}">
                    <a16:creationId xmlns:a16="http://schemas.microsoft.com/office/drawing/2014/main" id="{ED1A365A-EDE6-ED21-6E5B-1657135BD0F7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54" name="Freeform 29">
                <a:extLst>
                  <a:ext uri="{FF2B5EF4-FFF2-40B4-BE49-F238E27FC236}">
                    <a16:creationId xmlns:a16="http://schemas.microsoft.com/office/drawing/2014/main" id="{1E2828AB-6B63-506F-111B-9B0927E81379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55" name="Freeform 30">
                <a:extLst>
                  <a:ext uri="{FF2B5EF4-FFF2-40B4-BE49-F238E27FC236}">
                    <a16:creationId xmlns:a16="http://schemas.microsoft.com/office/drawing/2014/main" id="{F312DC4D-8518-B5CC-DE29-3FBB43B687E8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039" name="Freeform 31">
              <a:extLst>
                <a:ext uri="{FF2B5EF4-FFF2-40B4-BE49-F238E27FC236}">
                  <a16:creationId xmlns:a16="http://schemas.microsoft.com/office/drawing/2014/main" id="{B8C0ADDE-D5FB-1EB2-C46B-999B0B2C4AAD}"/>
                </a:ext>
              </a:extLst>
            </p:cNvPr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0" name="Freeform 32">
              <a:extLst>
                <a:ext uri="{FF2B5EF4-FFF2-40B4-BE49-F238E27FC236}">
                  <a16:creationId xmlns:a16="http://schemas.microsoft.com/office/drawing/2014/main" id="{1B7B4437-84BA-3AF4-4D53-F2ED3386B73F}"/>
                </a:ext>
              </a:extLst>
            </p:cNvPr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8 w 109"/>
                <a:gd name="T3" fmla="*/ 1 h 156"/>
                <a:gd name="T4" fmla="*/ 33 w 109"/>
                <a:gd name="T5" fmla="*/ 5 h 156"/>
                <a:gd name="T6" fmla="*/ 65 w 109"/>
                <a:gd name="T7" fmla="*/ 15 h 156"/>
                <a:gd name="T8" fmla="*/ 103 w 109"/>
                <a:gd name="T9" fmla="*/ 30 h 156"/>
                <a:gd name="T10" fmla="*/ 138 w 109"/>
                <a:gd name="T11" fmla="*/ 54 h 156"/>
                <a:gd name="T12" fmla="*/ 170 w 109"/>
                <a:gd name="T13" fmla="*/ 87 h 156"/>
                <a:gd name="T14" fmla="*/ 190 w 109"/>
                <a:gd name="T15" fmla="*/ 133 h 156"/>
                <a:gd name="T16" fmla="*/ 194 w 109"/>
                <a:gd name="T17" fmla="*/ 192 h 156"/>
                <a:gd name="T18" fmla="*/ 186 w 109"/>
                <a:gd name="T19" fmla="*/ 192 h 156"/>
                <a:gd name="T20" fmla="*/ 176 w 109"/>
                <a:gd name="T21" fmla="*/ 192 h 156"/>
                <a:gd name="T22" fmla="*/ 166 w 109"/>
                <a:gd name="T23" fmla="*/ 192 h 156"/>
                <a:gd name="T24" fmla="*/ 154 w 109"/>
                <a:gd name="T25" fmla="*/ 189 h 156"/>
                <a:gd name="T26" fmla="*/ 144 w 109"/>
                <a:gd name="T27" fmla="*/ 188 h 156"/>
                <a:gd name="T28" fmla="*/ 132 w 109"/>
                <a:gd name="T29" fmla="*/ 184 h 156"/>
                <a:gd name="T30" fmla="*/ 117 w 109"/>
                <a:gd name="T31" fmla="*/ 178 h 156"/>
                <a:gd name="T32" fmla="*/ 103 w 109"/>
                <a:gd name="T33" fmla="*/ 171 h 156"/>
                <a:gd name="T34" fmla="*/ 94 w 109"/>
                <a:gd name="T35" fmla="*/ 155 h 156"/>
                <a:gd name="T36" fmla="*/ 94 w 109"/>
                <a:gd name="T37" fmla="*/ 136 h 156"/>
                <a:gd name="T38" fmla="*/ 99 w 109"/>
                <a:gd name="T39" fmla="*/ 118 h 156"/>
                <a:gd name="T40" fmla="*/ 104 w 109"/>
                <a:gd name="T41" fmla="*/ 98 h 156"/>
                <a:gd name="T42" fmla="*/ 99 w 109"/>
                <a:gd name="T43" fmla="*/ 76 h 156"/>
                <a:gd name="T44" fmla="*/ 85 w 109"/>
                <a:gd name="T45" fmla="*/ 52 h 156"/>
                <a:gd name="T46" fmla="*/ 56 w 109"/>
                <a:gd name="T47" fmla="*/ 29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1" name="Freeform 33">
              <a:extLst>
                <a:ext uri="{FF2B5EF4-FFF2-40B4-BE49-F238E27FC236}">
                  <a16:creationId xmlns:a16="http://schemas.microsoft.com/office/drawing/2014/main" id="{883E0B6D-A7E1-4E95-1551-36122195E194}"/>
                </a:ext>
              </a:extLst>
            </p:cNvPr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1 w 54"/>
                <a:gd name="T5" fmla="*/ 3 h 40"/>
                <a:gd name="T6" fmla="*/ 24 w 54"/>
                <a:gd name="T7" fmla="*/ 11 h 40"/>
                <a:gd name="T8" fmla="*/ 39 w 54"/>
                <a:gd name="T9" fmla="*/ 15 h 40"/>
                <a:gd name="T10" fmla="*/ 53 w 54"/>
                <a:gd name="T11" fmla="*/ 18 h 40"/>
                <a:gd name="T12" fmla="*/ 68 w 54"/>
                <a:gd name="T13" fmla="*/ 20 h 40"/>
                <a:gd name="T14" fmla="*/ 83 w 54"/>
                <a:gd name="T15" fmla="*/ 22 h 40"/>
                <a:gd name="T16" fmla="*/ 99 w 54"/>
                <a:gd name="T17" fmla="*/ 19 h 40"/>
                <a:gd name="T18" fmla="*/ 97 w 54"/>
                <a:gd name="T19" fmla="*/ 31 h 40"/>
                <a:gd name="T20" fmla="*/ 92 w 54"/>
                <a:gd name="T21" fmla="*/ 41 h 40"/>
                <a:gd name="T22" fmla="*/ 81 w 54"/>
                <a:gd name="T23" fmla="*/ 47 h 40"/>
                <a:gd name="T24" fmla="*/ 67 w 54"/>
                <a:gd name="T25" fmla="*/ 49 h 40"/>
                <a:gd name="T26" fmla="*/ 51 w 54"/>
                <a:gd name="T27" fmla="*/ 48 h 40"/>
                <a:gd name="T28" fmla="*/ 34 w 54"/>
                <a:gd name="T29" fmla="*/ 40 h 40"/>
                <a:gd name="T30" fmla="*/ 18 w 54"/>
                <a:gd name="T31" fmla="*/ 26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2" name="Freeform 34">
              <a:extLst>
                <a:ext uri="{FF2B5EF4-FFF2-40B4-BE49-F238E27FC236}">
                  <a16:creationId xmlns:a16="http://schemas.microsoft.com/office/drawing/2014/main" id="{3E808107-58E8-F1AC-EDCE-F89518A5700F}"/>
                </a:ext>
              </a:extLst>
            </p:cNvPr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3" name="Freeform 35">
              <a:extLst>
                <a:ext uri="{FF2B5EF4-FFF2-40B4-BE49-F238E27FC236}">
                  <a16:creationId xmlns:a16="http://schemas.microsoft.com/office/drawing/2014/main" id="{870B90C9-4799-F813-0831-8F274351B545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4" name="Freeform 36">
              <a:extLst>
                <a:ext uri="{FF2B5EF4-FFF2-40B4-BE49-F238E27FC236}">
                  <a16:creationId xmlns:a16="http://schemas.microsoft.com/office/drawing/2014/main" id="{0D189804-687A-E1FC-8A56-5832C6A5F614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5" name="Freeform 37">
              <a:extLst>
                <a:ext uri="{FF2B5EF4-FFF2-40B4-BE49-F238E27FC236}">
                  <a16:creationId xmlns:a16="http://schemas.microsoft.com/office/drawing/2014/main" id="{D69FE3FA-4DB7-DD46-4160-E0DE915891F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6" name="Freeform 38">
              <a:extLst>
                <a:ext uri="{FF2B5EF4-FFF2-40B4-BE49-F238E27FC236}">
                  <a16:creationId xmlns:a16="http://schemas.microsoft.com/office/drawing/2014/main" id="{38B5BEC0-BED5-7B27-CCCD-6AB513142028}"/>
                </a:ext>
              </a:extLst>
            </p:cNvPr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8 h 237"/>
                <a:gd name="T4" fmla="*/ 7 w 257"/>
                <a:gd name="T5" fmla="*/ 56 h 237"/>
                <a:gd name="T6" fmla="*/ 15 w 257"/>
                <a:gd name="T7" fmla="*/ 84 h 237"/>
                <a:gd name="T8" fmla="*/ 27 w 257"/>
                <a:gd name="T9" fmla="*/ 108 h 237"/>
                <a:gd name="T10" fmla="*/ 43 w 257"/>
                <a:gd name="T11" fmla="*/ 131 h 237"/>
                <a:gd name="T12" fmla="*/ 64 w 257"/>
                <a:gd name="T13" fmla="*/ 156 h 237"/>
                <a:gd name="T14" fmla="*/ 91 w 257"/>
                <a:gd name="T15" fmla="*/ 178 h 237"/>
                <a:gd name="T16" fmla="*/ 122 w 257"/>
                <a:gd name="T17" fmla="*/ 196 h 237"/>
                <a:gd name="T18" fmla="*/ 161 w 257"/>
                <a:gd name="T19" fmla="*/ 215 h 237"/>
                <a:gd name="T20" fmla="*/ 206 w 257"/>
                <a:gd name="T21" fmla="*/ 229 h 237"/>
                <a:gd name="T22" fmla="*/ 254 w 257"/>
                <a:gd name="T23" fmla="*/ 242 h 237"/>
                <a:gd name="T24" fmla="*/ 313 w 257"/>
                <a:gd name="T25" fmla="*/ 252 h 237"/>
                <a:gd name="T26" fmla="*/ 377 w 257"/>
                <a:gd name="T27" fmla="*/ 258 h 237"/>
                <a:gd name="T28" fmla="*/ 451 w 257"/>
                <a:gd name="T29" fmla="*/ 262 h 237"/>
                <a:gd name="T30" fmla="*/ 527 w 257"/>
                <a:gd name="T31" fmla="*/ 261 h 237"/>
                <a:gd name="T32" fmla="*/ 616 w 257"/>
                <a:gd name="T33" fmla="*/ 256 h 237"/>
                <a:gd name="T34" fmla="*/ 538 w 257"/>
                <a:gd name="T35" fmla="*/ 251 h 237"/>
                <a:gd name="T36" fmla="*/ 467 w 257"/>
                <a:gd name="T37" fmla="*/ 243 h 237"/>
                <a:gd name="T38" fmla="*/ 408 w 257"/>
                <a:gd name="T39" fmla="*/ 234 h 237"/>
                <a:gd name="T40" fmla="*/ 355 w 257"/>
                <a:gd name="T41" fmla="*/ 225 h 237"/>
                <a:gd name="T42" fmla="*/ 307 w 257"/>
                <a:gd name="T43" fmla="*/ 214 h 237"/>
                <a:gd name="T44" fmla="*/ 269 w 257"/>
                <a:gd name="T45" fmla="*/ 201 h 237"/>
                <a:gd name="T46" fmla="*/ 233 w 257"/>
                <a:gd name="T47" fmla="*/ 187 h 237"/>
                <a:gd name="T48" fmla="*/ 201 w 257"/>
                <a:gd name="T49" fmla="*/ 171 h 237"/>
                <a:gd name="T50" fmla="*/ 171 w 257"/>
                <a:gd name="T51" fmla="*/ 156 h 237"/>
                <a:gd name="T52" fmla="*/ 147 w 257"/>
                <a:gd name="T53" fmla="*/ 137 h 237"/>
                <a:gd name="T54" fmla="*/ 126 w 257"/>
                <a:gd name="T55" fmla="*/ 119 h 237"/>
                <a:gd name="T56" fmla="*/ 104 w 257"/>
                <a:gd name="T57" fmla="*/ 97 h 237"/>
                <a:gd name="T58" fmla="*/ 79 w 257"/>
                <a:gd name="T59" fmla="*/ 75 h 237"/>
                <a:gd name="T60" fmla="*/ 55 w 257"/>
                <a:gd name="T61" fmla="*/ 53 h 237"/>
                <a:gd name="T62" fmla="*/ 28 w 257"/>
                <a:gd name="T63" fmla="*/ 27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7" name="Freeform 39">
              <a:extLst>
                <a:ext uri="{FF2B5EF4-FFF2-40B4-BE49-F238E27FC236}">
                  <a16:creationId xmlns:a16="http://schemas.microsoft.com/office/drawing/2014/main" id="{A84E44B1-0AB9-498C-6C8C-6B3B7ECA449E}"/>
                </a:ext>
              </a:extLst>
            </p:cNvPr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89 w 124"/>
                <a:gd name="T1" fmla="*/ 0 h 110"/>
                <a:gd name="T2" fmla="*/ 303 w 124"/>
                <a:gd name="T3" fmla="*/ 123 h 110"/>
                <a:gd name="T4" fmla="*/ 294 w 124"/>
                <a:gd name="T5" fmla="*/ 122 h 110"/>
                <a:gd name="T6" fmla="*/ 261 w 124"/>
                <a:gd name="T7" fmla="*/ 120 h 110"/>
                <a:gd name="T8" fmla="*/ 218 w 124"/>
                <a:gd name="T9" fmla="*/ 116 h 110"/>
                <a:gd name="T10" fmla="*/ 167 w 124"/>
                <a:gd name="T11" fmla="*/ 114 h 110"/>
                <a:gd name="T12" fmla="*/ 110 w 124"/>
                <a:gd name="T13" fmla="*/ 111 h 110"/>
                <a:gd name="T14" fmla="*/ 62 w 124"/>
                <a:gd name="T15" fmla="*/ 112 h 110"/>
                <a:gd name="T16" fmla="*/ 22 w 124"/>
                <a:gd name="T17" fmla="*/ 117 h 110"/>
                <a:gd name="T18" fmla="*/ 0 w 124"/>
                <a:gd name="T19" fmla="*/ 125 h 110"/>
                <a:gd name="T20" fmla="*/ 9 w 124"/>
                <a:gd name="T21" fmla="*/ 112 h 110"/>
                <a:gd name="T22" fmla="*/ 20 w 124"/>
                <a:gd name="T23" fmla="*/ 101 h 110"/>
                <a:gd name="T24" fmla="*/ 40 w 124"/>
                <a:gd name="T25" fmla="*/ 94 h 110"/>
                <a:gd name="T26" fmla="*/ 62 w 124"/>
                <a:gd name="T27" fmla="*/ 87 h 110"/>
                <a:gd name="T28" fmla="*/ 88 w 124"/>
                <a:gd name="T29" fmla="*/ 82 h 110"/>
                <a:gd name="T30" fmla="*/ 114 w 124"/>
                <a:gd name="T31" fmla="*/ 81 h 110"/>
                <a:gd name="T32" fmla="*/ 143 w 124"/>
                <a:gd name="T33" fmla="*/ 81 h 110"/>
                <a:gd name="T34" fmla="*/ 176 w 124"/>
                <a:gd name="T35" fmla="*/ 85 h 110"/>
                <a:gd name="T36" fmla="*/ 178 w 124"/>
                <a:gd name="T37" fmla="*/ 81 h 110"/>
                <a:gd name="T38" fmla="*/ 171 w 124"/>
                <a:gd name="T39" fmla="*/ 65 h 110"/>
                <a:gd name="T40" fmla="*/ 163 w 124"/>
                <a:gd name="T41" fmla="*/ 44 h 110"/>
                <a:gd name="T42" fmla="*/ 160 w 124"/>
                <a:gd name="T43" fmla="*/ 33 h 110"/>
                <a:gd name="T44" fmla="*/ 154 w 124"/>
                <a:gd name="T45" fmla="*/ 33 h 110"/>
                <a:gd name="T46" fmla="*/ 148 w 124"/>
                <a:gd name="T47" fmla="*/ 32 h 110"/>
                <a:gd name="T48" fmla="*/ 143 w 124"/>
                <a:gd name="T49" fmla="*/ 29 h 110"/>
                <a:gd name="T50" fmla="*/ 140 w 124"/>
                <a:gd name="T51" fmla="*/ 26 h 110"/>
                <a:gd name="T52" fmla="*/ 140 w 124"/>
                <a:gd name="T53" fmla="*/ 22 h 110"/>
                <a:gd name="T54" fmla="*/ 143 w 124"/>
                <a:gd name="T55" fmla="*/ 17 h 110"/>
                <a:gd name="T56" fmla="*/ 162 w 124"/>
                <a:gd name="T57" fmla="*/ 8 h 110"/>
                <a:gd name="T58" fmla="*/ 189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8" name="Freeform 40">
              <a:extLst>
                <a:ext uri="{FF2B5EF4-FFF2-40B4-BE49-F238E27FC236}">
                  <a16:creationId xmlns:a16="http://schemas.microsoft.com/office/drawing/2014/main" id="{8A5B1B05-3B10-0137-4BA6-77181D87EFEC}"/>
                </a:ext>
              </a:extLst>
            </p:cNvPr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2 w 109"/>
                <a:gd name="T3" fmla="*/ 1 h 156"/>
                <a:gd name="T4" fmla="*/ 43 w 109"/>
                <a:gd name="T5" fmla="*/ 5 h 156"/>
                <a:gd name="T6" fmla="*/ 90 w 109"/>
                <a:gd name="T7" fmla="*/ 12 h 156"/>
                <a:gd name="T8" fmla="*/ 142 w 109"/>
                <a:gd name="T9" fmla="*/ 27 h 156"/>
                <a:gd name="T10" fmla="*/ 192 w 109"/>
                <a:gd name="T11" fmla="*/ 47 h 156"/>
                <a:gd name="T12" fmla="*/ 235 w 109"/>
                <a:gd name="T13" fmla="*/ 77 h 156"/>
                <a:gd name="T14" fmla="*/ 262 w 109"/>
                <a:gd name="T15" fmla="*/ 117 h 156"/>
                <a:gd name="T16" fmla="*/ 267 w 109"/>
                <a:gd name="T17" fmla="*/ 168 h 156"/>
                <a:gd name="T18" fmla="*/ 259 w 109"/>
                <a:gd name="T19" fmla="*/ 168 h 156"/>
                <a:gd name="T20" fmla="*/ 244 w 109"/>
                <a:gd name="T21" fmla="*/ 168 h 156"/>
                <a:gd name="T22" fmla="*/ 228 w 109"/>
                <a:gd name="T23" fmla="*/ 168 h 156"/>
                <a:gd name="T24" fmla="*/ 213 w 109"/>
                <a:gd name="T25" fmla="*/ 166 h 156"/>
                <a:gd name="T26" fmla="*/ 198 w 109"/>
                <a:gd name="T27" fmla="*/ 165 h 156"/>
                <a:gd name="T28" fmla="*/ 182 w 109"/>
                <a:gd name="T29" fmla="*/ 162 h 156"/>
                <a:gd name="T30" fmla="*/ 162 w 109"/>
                <a:gd name="T31" fmla="*/ 157 h 156"/>
                <a:gd name="T32" fmla="*/ 142 w 109"/>
                <a:gd name="T33" fmla="*/ 151 h 156"/>
                <a:gd name="T34" fmla="*/ 129 w 109"/>
                <a:gd name="T35" fmla="*/ 135 h 156"/>
                <a:gd name="T36" fmla="*/ 129 w 109"/>
                <a:gd name="T37" fmla="*/ 120 h 156"/>
                <a:gd name="T38" fmla="*/ 138 w 109"/>
                <a:gd name="T39" fmla="*/ 104 h 156"/>
                <a:gd name="T40" fmla="*/ 146 w 109"/>
                <a:gd name="T41" fmla="*/ 86 h 156"/>
                <a:gd name="T42" fmla="*/ 138 w 109"/>
                <a:gd name="T43" fmla="*/ 68 h 156"/>
                <a:gd name="T44" fmla="*/ 119 w 109"/>
                <a:gd name="T45" fmla="*/ 46 h 156"/>
                <a:gd name="T46" fmla="*/ 77 w 109"/>
                <a:gd name="T47" fmla="*/ 26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49" name="Freeform 41">
              <a:extLst>
                <a:ext uri="{FF2B5EF4-FFF2-40B4-BE49-F238E27FC236}">
                  <a16:creationId xmlns:a16="http://schemas.microsoft.com/office/drawing/2014/main" id="{2930C1D6-9685-ADF9-5047-8F77354086C6}"/>
                </a:ext>
              </a:extLst>
            </p:cNvPr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77 w 46"/>
                <a:gd name="T1" fmla="*/ 0 h 94"/>
                <a:gd name="T2" fmla="*/ 49 w 46"/>
                <a:gd name="T3" fmla="*/ 41 h 94"/>
                <a:gd name="T4" fmla="*/ 36 w 46"/>
                <a:gd name="T5" fmla="*/ 68 h 94"/>
                <a:gd name="T6" fmla="*/ 27 w 46"/>
                <a:gd name="T7" fmla="*/ 88 h 94"/>
                <a:gd name="T8" fmla="*/ 0 w 46"/>
                <a:gd name="T9" fmla="*/ 103 h 94"/>
                <a:gd name="T10" fmla="*/ 30 w 46"/>
                <a:gd name="T11" fmla="*/ 97 h 94"/>
                <a:gd name="T12" fmla="*/ 57 w 46"/>
                <a:gd name="T13" fmla="*/ 89 h 94"/>
                <a:gd name="T14" fmla="*/ 78 w 46"/>
                <a:gd name="T15" fmla="*/ 75 h 94"/>
                <a:gd name="T16" fmla="*/ 98 w 46"/>
                <a:gd name="T17" fmla="*/ 63 h 94"/>
                <a:gd name="T18" fmla="*/ 111 w 46"/>
                <a:gd name="T19" fmla="*/ 47 h 94"/>
                <a:gd name="T20" fmla="*/ 113 w 46"/>
                <a:gd name="T21" fmla="*/ 33 h 94"/>
                <a:gd name="T22" fmla="*/ 104 w 46"/>
                <a:gd name="T23" fmla="*/ 15 h 94"/>
                <a:gd name="T24" fmla="*/ 77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50" name="Freeform 42">
              <a:extLst>
                <a:ext uri="{FF2B5EF4-FFF2-40B4-BE49-F238E27FC236}">
                  <a16:creationId xmlns:a16="http://schemas.microsoft.com/office/drawing/2014/main" id="{E7DD60AC-5A70-56E7-1787-AD2429BC297A}"/>
                </a:ext>
              </a:extLst>
            </p:cNvPr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5 w 54"/>
                <a:gd name="T5" fmla="*/ 3 h 40"/>
                <a:gd name="T6" fmla="*/ 31 w 54"/>
                <a:gd name="T7" fmla="*/ 8 h 40"/>
                <a:gd name="T8" fmla="*/ 49 w 54"/>
                <a:gd name="T9" fmla="*/ 12 h 40"/>
                <a:gd name="T10" fmla="*/ 69 w 54"/>
                <a:gd name="T11" fmla="*/ 15 h 40"/>
                <a:gd name="T12" fmla="*/ 91 w 54"/>
                <a:gd name="T13" fmla="*/ 17 h 40"/>
                <a:gd name="T14" fmla="*/ 108 w 54"/>
                <a:gd name="T15" fmla="*/ 18 h 40"/>
                <a:gd name="T16" fmla="*/ 128 w 54"/>
                <a:gd name="T17" fmla="*/ 16 h 40"/>
                <a:gd name="T18" fmla="*/ 127 w 54"/>
                <a:gd name="T19" fmla="*/ 28 h 40"/>
                <a:gd name="T20" fmla="*/ 119 w 54"/>
                <a:gd name="T21" fmla="*/ 36 h 40"/>
                <a:gd name="T22" fmla="*/ 105 w 54"/>
                <a:gd name="T23" fmla="*/ 41 h 40"/>
                <a:gd name="T24" fmla="*/ 87 w 54"/>
                <a:gd name="T25" fmla="*/ 43 h 40"/>
                <a:gd name="T26" fmla="*/ 65 w 54"/>
                <a:gd name="T27" fmla="*/ 42 h 40"/>
                <a:gd name="T28" fmla="*/ 44 w 54"/>
                <a:gd name="T29" fmla="*/ 35 h 40"/>
                <a:gd name="T30" fmla="*/ 23 w 54"/>
                <a:gd name="T31" fmla="*/ 23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51" name="Freeform 43">
              <a:extLst>
                <a:ext uri="{FF2B5EF4-FFF2-40B4-BE49-F238E27FC236}">
                  <a16:creationId xmlns:a16="http://schemas.microsoft.com/office/drawing/2014/main" id="{852BA752-70D8-0615-E544-2FE7E4D6AC79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052" name="Freeform 44">
              <a:extLst>
                <a:ext uri="{FF2B5EF4-FFF2-40B4-BE49-F238E27FC236}">
                  <a16:creationId xmlns:a16="http://schemas.microsoft.com/office/drawing/2014/main" id="{6566B11E-3C11-00C5-D430-CEA3967BF7FB}"/>
                </a:ext>
              </a:extLst>
            </p:cNvPr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40 w 596"/>
                <a:gd name="T1" fmla="*/ 404 h 666"/>
                <a:gd name="T2" fmla="*/ 15 w 596"/>
                <a:gd name="T3" fmla="*/ 373 h 666"/>
                <a:gd name="T4" fmla="*/ 0 w 596"/>
                <a:gd name="T5" fmla="*/ 316 h 666"/>
                <a:gd name="T6" fmla="*/ 9 w 596"/>
                <a:gd name="T7" fmla="*/ 243 h 666"/>
                <a:gd name="T8" fmla="*/ 62 w 596"/>
                <a:gd name="T9" fmla="*/ 166 h 666"/>
                <a:gd name="T10" fmla="*/ 169 w 596"/>
                <a:gd name="T11" fmla="*/ 93 h 666"/>
                <a:gd name="T12" fmla="*/ 349 w 596"/>
                <a:gd name="T13" fmla="*/ 34 h 666"/>
                <a:gd name="T14" fmla="*/ 606 w 596"/>
                <a:gd name="T15" fmla="*/ 2 h 666"/>
                <a:gd name="T16" fmla="*/ 934 w 596"/>
                <a:gd name="T17" fmla="*/ 9 h 666"/>
                <a:gd name="T18" fmla="*/ 1188 w 596"/>
                <a:gd name="T19" fmla="*/ 74 h 666"/>
                <a:gd name="T20" fmla="*/ 1360 w 596"/>
                <a:gd name="T21" fmla="*/ 180 h 666"/>
                <a:gd name="T22" fmla="*/ 1450 w 596"/>
                <a:gd name="T23" fmla="*/ 311 h 666"/>
                <a:gd name="T24" fmla="*/ 1461 w 596"/>
                <a:gd name="T25" fmla="*/ 447 h 666"/>
                <a:gd name="T26" fmla="*/ 1391 w 596"/>
                <a:gd name="T27" fmla="*/ 574 h 666"/>
                <a:gd name="T28" fmla="*/ 1245 w 596"/>
                <a:gd name="T29" fmla="*/ 672 h 666"/>
                <a:gd name="T30" fmla="*/ 1024 w 596"/>
                <a:gd name="T31" fmla="*/ 725 h 666"/>
                <a:gd name="T32" fmla="*/ 955 w 596"/>
                <a:gd name="T33" fmla="*/ 720 h 666"/>
                <a:gd name="T34" fmla="*/ 1083 w 596"/>
                <a:gd name="T35" fmla="*/ 675 h 666"/>
                <a:gd name="T36" fmla="*/ 1183 w 596"/>
                <a:gd name="T37" fmla="*/ 594 h 666"/>
                <a:gd name="T38" fmla="*/ 1251 w 596"/>
                <a:gd name="T39" fmla="*/ 496 h 666"/>
                <a:gd name="T40" fmla="*/ 1276 w 596"/>
                <a:gd name="T41" fmla="*/ 388 h 666"/>
                <a:gd name="T42" fmla="*/ 1261 w 596"/>
                <a:gd name="T43" fmla="*/ 282 h 666"/>
                <a:gd name="T44" fmla="*/ 1190 w 596"/>
                <a:gd name="T45" fmla="*/ 190 h 666"/>
                <a:gd name="T46" fmla="*/ 1063 w 596"/>
                <a:gd name="T47" fmla="*/ 122 h 666"/>
                <a:gd name="T48" fmla="*/ 838 w 596"/>
                <a:gd name="T49" fmla="*/ 81 h 666"/>
                <a:gd name="T50" fmla="*/ 604 w 596"/>
                <a:gd name="T51" fmla="*/ 67 h 666"/>
                <a:gd name="T52" fmla="*/ 428 w 596"/>
                <a:gd name="T53" fmla="*/ 77 h 666"/>
                <a:gd name="T54" fmla="*/ 297 w 596"/>
                <a:gd name="T55" fmla="*/ 110 h 666"/>
                <a:gd name="T56" fmla="*/ 205 w 596"/>
                <a:gd name="T57" fmla="*/ 163 h 666"/>
                <a:gd name="T58" fmla="*/ 140 w 596"/>
                <a:gd name="T59" fmla="*/ 225 h 666"/>
                <a:gd name="T60" fmla="*/ 98 w 596"/>
                <a:gd name="T61" fmla="*/ 297 h 666"/>
                <a:gd name="T62" fmla="*/ 69 w 596"/>
                <a:gd name="T63" fmla="*/ 370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4141" name="Rectangle 45">
            <a:extLst>
              <a:ext uri="{FF2B5EF4-FFF2-40B4-BE49-F238E27FC236}">
                <a16:creationId xmlns:a16="http://schemas.microsoft.com/office/drawing/2014/main" id="{935216FB-E96E-132D-7EEA-817251422F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6">
            <a:extLst>
              <a:ext uri="{FF2B5EF4-FFF2-40B4-BE49-F238E27FC236}">
                <a16:creationId xmlns:a16="http://schemas.microsoft.com/office/drawing/2014/main" id="{F093AC10-3358-BF3B-7F85-9F4E2E4476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43" name="Rectangle 47">
            <a:extLst>
              <a:ext uri="{FF2B5EF4-FFF2-40B4-BE49-F238E27FC236}">
                <a16:creationId xmlns:a16="http://schemas.microsoft.com/office/drawing/2014/main" id="{A07E221D-C29F-1460-E65C-F480B99F0F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44" name="Rectangle 48">
            <a:extLst>
              <a:ext uri="{FF2B5EF4-FFF2-40B4-BE49-F238E27FC236}">
                <a16:creationId xmlns:a16="http://schemas.microsoft.com/office/drawing/2014/main" id="{935E0C65-0571-BC6B-997A-2E8E0B9747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45" name="Rectangle 49">
            <a:extLst>
              <a:ext uri="{FF2B5EF4-FFF2-40B4-BE49-F238E27FC236}">
                <a16:creationId xmlns:a16="http://schemas.microsoft.com/office/drawing/2014/main" id="{3D851DD3-F172-5524-D868-C83F91E744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FE29703-7E9C-4247-9D22-380BC3DA44C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126E1AF3-A57B-D40E-9F22-CE2638049C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0398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/>
              <a:t>Lecture 5</a:t>
            </a:r>
          </a:p>
        </p:txBody>
      </p:sp>
      <p:sp>
        <p:nvSpPr>
          <p:cNvPr id="3075" name="Rectangle 4">
            <a:extLst>
              <a:ext uri="{FF2B5EF4-FFF2-40B4-BE49-F238E27FC236}">
                <a16:creationId xmlns:a16="http://schemas.microsoft.com/office/drawing/2014/main" id="{70B7E236-DFC2-A25D-D928-27AA52823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800" b="1"/>
              <a:t>Speculative Trading Strategies</a:t>
            </a:r>
          </a:p>
          <a:p>
            <a:pPr eaLnBrk="1" hangingPunct="1">
              <a:buFontTx/>
              <a:buNone/>
            </a:pPr>
            <a:endParaRPr lang="en-US" altLang="en-US" sz="2800" b="1"/>
          </a:p>
          <a:p>
            <a:pPr eaLnBrk="1" hangingPunct="1">
              <a:buFontTx/>
              <a:buNone/>
            </a:pPr>
            <a:r>
              <a:rPr lang="en-US" altLang="en-US" sz="2800"/>
              <a:t>●	Trading Naked (Uncovered) –Trade #1</a:t>
            </a:r>
          </a:p>
          <a:p>
            <a:pPr eaLnBrk="1" hangingPunct="1">
              <a:buFontTx/>
              <a:buNone/>
            </a:pPr>
            <a:r>
              <a:rPr lang="en-US" altLang="en-US" sz="2800"/>
              <a:t>●	 One-to-One (Calendar) Spreads   #2</a:t>
            </a:r>
          </a:p>
          <a:p>
            <a:pPr eaLnBrk="1" hangingPunct="1"/>
            <a:r>
              <a:rPr lang="en-US" altLang="en-US" sz="2800"/>
              <a:t>Tailing the Spread      #2</a:t>
            </a:r>
          </a:p>
          <a:p>
            <a:pPr eaLnBrk="1" hangingPunct="1"/>
            <a:r>
              <a:rPr lang="en-US" altLang="en-US" sz="2800"/>
              <a:t>Butterflies and Tandems   #3</a:t>
            </a:r>
          </a:p>
          <a:p>
            <a:pPr eaLnBrk="1" hangingPunct="1"/>
            <a:r>
              <a:rPr lang="en-US" altLang="en-US" sz="2800"/>
              <a:t>Stereos and Turtles   #3</a:t>
            </a:r>
          </a:p>
          <a:p>
            <a:pPr eaLnBrk="1" hangingPunct="1"/>
            <a:r>
              <a:rPr lang="en-US" altLang="en-US" sz="2800"/>
              <a:t>Other Intercommodity Spreads   #3</a:t>
            </a:r>
          </a:p>
          <a:p>
            <a:pPr eaLnBrk="1" hangingPunct="1"/>
            <a:endParaRPr lang="en-US" altLang="en-US" sz="2800"/>
          </a:p>
          <a:p>
            <a:pPr eaLnBrk="1" hangingPunct="1">
              <a:buFontTx/>
              <a:buNone/>
            </a:pPr>
            <a:endParaRPr lang="en-US" altLang="en-US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3299FF6F-FC26-DD9B-7A5E-A0C2CD4B2D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/>
              <a:t>Solving the Profit Function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FB92C11-8C85-D21E-9271-F01D37A6E0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Substituting the restriction on </a:t>
            </a:r>
            <a:r>
              <a:rPr lang="en-US" altLang="en-US" sz="2400" i="1"/>
              <a:t>Q</a:t>
            </a:r>
            <a:r>
              <a:rPr lang="en-US" altLang="en-US" sz="2400" i="1" baseline="-25000"/>
              <a:t>N</a:t>
            </a:r>
            <a:r>
              <a:rPr lang="en-US" altLang="en-US" sz="2400"/>
              <a:t> into the profit function and using the cash and carry arbitrage condition gives the final form of the profit function: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i="1"/>
              <a:t>π(1) = F(1,N) Δ ic</a:t>
            </a:r>
            <a:r>
              <a:rPr lang="en-US" altLang="en-US" sz="240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/>
              <a:t>Compare to the one-to-one case and observe that</a:t>
            </a:r>
            <a:r>
              <a:rPr lang="en-US" altLang="en-US" sz="2800"/>
              <a:t> </a:t>
            </a:r>
            <a:r>
              <a:rPr lang="en-US" altLang="en-US" sz="2400"/>
              <a:t>the impact of </a:t>
            </a:r>
            <a:r>
              <a:rPr lang="en-US" altLang="en-US" sz="2400" i="1"/>
              <a:t>ΔF </a:t>
            </a:r>
            <a:r>
              <a:rPr lang="en-US" altLang="en-US" sz="2400"/>
              <a:t>has been eliminated.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Note:  Some tails are not dollar equivalent (e.g., RSD, p.268)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0C06E-A274-5614-E4A0-75450E6E2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735012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/>
              <a:t>Application to </a:t>
            </a:r>
            <a:r>
              <a:rPr lang="en-US" sz="3200" dirty="0" err="1"/>
              <a:t>Tbond</a:t>
            </a:r>
            <a:r>
              <a:rPr lang="en-US" sz="3200" dirty="0"/>
              <a:t> futures spreads</a:t>
            </a:r>
          </a:p>
        </p:txBody>
      </p:sp>
      <p:pic>
        <p:nvPicPr>
          <p:cNvPr id="13315" name="Picture 2">
            <a:extLst>
              <a:ext uri="{FF2B5EF4-FFF2-40B4-BE49-F238E27FC236}">
                <a16:creationId xmlns:a16="http://schemas.microsoft.com/office/drawing/2014/main" id="{82C904BA-7940-4643-4A60-F9B3EF814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30325"/>
            <a:ext cx="8686800" cy="434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31BAA-8923-882A-D9F1-493E4FF4A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43888" cy="88741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/>
              <a:t>Relation between </a:t>
            </a:r>
            <a:r>
              <a:rPr lang="en-US" sz="3200" dirty="0" err="1"/>
              <a:t>Tbond</a:t>
            </a:r>
            <a:r>
              <a:rPr lang="en-US" sz="3200" dirty="0"/>
              <a:t> term structure of futures prices and the yield curve</a:t>
            </a:r>
          </a:p>
        </p:txBody>
      </p:sp>
      <p:pic>
        <p:nvPicPr>
          <p:cNvPr id="14339" name="Picture 2">
            <a:extLst>
              <a:ext uri="{FF2B5EF4-FFF2-40B4-BE49-F238E27FC236}">
                <a16:creationId xmlns:a16="http://schemas.microsoft.com/office/drawing/2014/main" id="{3534A93B-E630-BFAA-11A4-D80BF321BD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8458200" cy="409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8D9F9-1B0B-48B3-7BCD-2DEF775C6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43888" cy="735013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dirty="0"/>
              <a:t>For Tailed </a:t>
            </a:r>
            <a:r>
              <a:rPr lang="en-US" sz="2800" dirty="0" err="1"/>
              <a:t>Tbond</a:t>
            </a:r>
            <a:r>
              <a:rPr lang="en-US" sz="2800" dirty="0"/>
              <a:t> spread the level of the yield curve does not matter only the slope and shape </a:t>
            </a:r>
            <a:r>
              <a:rPr lang="en-US" sz="2000" dirty="0"/>
              <a:t>(see RSD chap. 3)</a:t>
            </a:r>
            <a:endParaRPr lang="en-US" sz="2800" dirty="0"/>
          </a:p>
        </p:txBody>
      </p:sp>
      <p:pic>
        <p:nvPicPr>
          <p:cNvPr id="15363" name="Picture 2">
            <a:extLst>
              <a:ext uri="{FF2B5EF4-FFF2-40B4-BE49-F238E27FC236}">
                <a16:creationId xmlns:a16="http://schemas.microsoft.com/office/drawing/2014/main" id="{C295EB24-F0BD-4A87-699A-1C95F0211B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2057400"/>
            <a:ext cx="91440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9276F5F0-EF9F-C087-DF45-FC3055B538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0398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/>
              <a:t>Comparing tailed and untailed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F43A7DB9-C819-3D81-CF19-71EDFA52CA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Midterm Question 2a)</a:t>
            </a:r>
          </a:p>
          <a:p>
            <a:pPr eaLnBrk="1" hangingPunct="1">
              <a:buFontTx/>
              <a:buNone/>
            </a:pPr>
            <a:endParaRPr lang="en-US" altLang="en-US" sz="2800"/>
          </a:p>
          <a:p>
            <a:pPr eaLnBrk="1" hangingPunct="1">
              <a:buFontTx/>
              <a:buNone/>
            </a:pPr>
            <a:r>
              <a:rPr lang="en-GB" altLang="en-US" sz="2800"/>
              <a:t> Does your answer depend on the commodity under consideration?</a:t>
            </a:r>
          </a:p>
          <a:p>
            <a:pPr eaLnBrk="1" hangingPunct="1">
              <a:buFontTx/>
              <a:buNone/>
            </a:pPr>
            <a:endParaRPr lang="en-GB" altLang="en-US" sz="2800"/>
          </a:p>
          <a:p>
            <a:pPr eaLnBrk="1" hangingPunct="1">
              <a:buFontTx/>
              <a:buNone/>
            </a:pPr>
            <a:r>
              <a:rPr lang="en-GB" altLang="en-US" sz="2800"/>
              <a:t>Tailed and untailed spreads will be the same when there is no need to tail.  When does this happen and for what commodities?</a:t>
            </a:r>
            <a:endParaRPr lang="en-US" altLang="en-US" sz="2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3A89FB76-25F7-1F12-F2E6-63D8A96CFA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/>
              <a:t>Butterflies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E4F2C48-A0C5-D582-883F-C153D919AC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The ‘butterfly’ is used to describe both an options strategy and a futures strategy (same word, different trades).  Reading, RSD, p.263-5.</a:t>
            </a:r>
          </a:p>
          <a:p>
            <a:pPr eaLnBrk="1" hangingPunct="1"/>
            <a:endParaRPr lang="en-US" altLang="en-US" sz="2400" dirty="0"/>
          </a:p>
          <a:p>
            <a:pPr eaLnBrk="1" hangingPunct="1"/>
            <a:r>
              <a:rPr lang="en-US" altLang="en-US" sz="2000" dirty="0"/>
              <a:t>The profit function for a quantity equivalent butterfly is:</a:t>
            </a:r>
          </a:p>
          <a:p>
            <a:pPr eaLnBrk="1" hangingPunct="1"/>
            <a:endParaRPr lang="en-US" altLang="en-US" sz="2000" dirty="0"/>
          </a:p>
          <a:p>
            <a:pPr eaLnBrk="1" hangingPunct="1">
              <a:buFontTx/>
              <a:buNone/>
            </a:pPr>
            <a:r>
              <a:rPr lang="en-US" altLang="en-US" sz="2000" dirty="0"/>
              <a:t> </a:t>
            </a:r>
            <a:r>
              <a:rPr lang="en-US" altLang="en-US" sz="2000" i="1" dirty="0">
                <a:sym typeface="WP Greek Century" panose="05000000000000000000" pitchFamily="2" charset="2"/>
              </a:rPr>
              <a:t></a:t>
            </a:r>
            <a:r>
              <a:rPr lang="en-US" altLang="en-US" sz="2000" i="1" dirty="0"/>
              <a:t>/Q = [{F(1,T)-F(1,N)} - {F(0,T)-F(0,N)}]</a:t>
            </a:r>
          </a:p>
          <a:p>
            <a:pPr eaLnBrk="1" hangingPunct="1">
              <a:buFontTx/>
              <a:buNone/>
            </a:pPr>
            <a:r>
              <a:rPr lang="en-US" altLang="en-US" sz="2000" i="1" dirty="0"/>
              <a:t>           + [{F(1,T)-F(0,T*)} - {F(0,T)-F(0,T*)}</a:t>
            </a:r>
          </a:p>
          <a:p>
            <a:pPr eaLnBrk="1" hangingPunct="1">
              <a:buFontTx/>
              <a:buNone/>
            </a:pPr>
            <a:r>
              <a:rPr lang="en-US" altLang="en-US" sz="2000" i="1" dirty="0"/>
              <a:t>   = {F(0,N)-F(1,N)} + 2{F(1,T)-F(0,T)} + {F(0,T*)-F(1,T*)}</a:t>
            </a:r>
            <a:r>
              <a:rPr lang="en-US" altLang="en-US" sz="2000" dirty="0"/>
              <a:t> </a:t>
            </a:r>
          </a:p>
          <a:p>
            <a:pPr eaLnBrk="1" hangingPunct="1">
              <a:buFontTx/>
              <a:buNone/>
            </a:pPr>
            <a:endParaRPr lang="en-US" altLang="en-US" sz="2000" dirty="0"/>
          </a:p>
          <a:p>
            <a:pPr eaLnBrk="1" hangingPunct="1">
              <a:buFontTx/>
              <a:buNone/>
            </a:pPr>
            <a:r>
              <a:rPr lang="en-US" altLang="en-US" sz="2000" dirty="0"/>
              <a:t>Where N is nearby, T is intermediate and T* is deferred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>
            <a:extLst>
              <a:ext uri="{FF2B5EF4-FFF2-40B4-BE49-F238E27FC236}">
                <a16:creationId xmlns:a16="http://schemas.microsoft.com/office/drawing/2014/main" id="{D59A28DF-C08F-B664-AD31-813BCB7ED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5563"/>
            <a:ext cx="9144000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F11CF10E-B543-1423-8389-DDBE995EFB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/>
              <a:t>More on the butterfly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9DA23420-B583-4FC3-6229-D23CECACDE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The butterfly can be conceptualized as a ‘spread of spreads’ – a short (long) ‘nearby’ one-to-one spread is combined with a long (short) deferred one-to-one spread (where a short spread is short the nearby, long the deferred).</a:t>
            </a:r>
          </a:p>
          <a:p>
            <a:pPr eaLnBrk="1" hangingPunct="1"/>
            <a:endParaRPr lang="en-US" altLang="en-US" sz="2400" dirty="0"/>
          </a:p>
          <a:p>
            <a:pPr eaLnBrk="1" hangingPunct="1"/>
            <a:r>
              <a:rPr lang="en-US" altLang="en-US" sz="2400" dirty="0"/>
              <a:t>It is possible to create dollar equivalent butterflies – making it possible to derive the profit function:</a:t>
            </a:r>
          </a:p>
          <a:p>
            <a:pPr eaLnBrk="1" hangingPunct="1"/>
            <a:endParaRPr lang="en-US" altLang="en-US" sz="2400" dirty="0"/>
          </a:p>
          <a:p>
            <a:pPr algn="ctr" eaLnBrk="1" hangingPunct="1">
              <a:buFontTx/>
              <a:buNone/>
            </a:pPr>
            <a:r>
              <a:rPr lang="en-US" altLang="en-US" sz="2400" dirty="0"/>
              <a:t> </a:t>
            </a:r>
            <a:r>
              <a:rPr lang="en-US" altLang="en-US" sz="2400" i="1" dirty="0">
                <a:sym typeface="WP Greek Century" panose="05000000000000000000" pitchFamily="2" charset="2"/>
              </a:rPr>
              <a:t></a:t>
            </a:r>
            <a:r>
              <a:rPr lang="en-US" altLang="en-US" sz="2400" i="1" dirty="0"/>
              <a:t>/Q = F(1,N)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ic</a:t>
            </a:r>
            <a:r>
              <a:rPr lang="en-US" altLang="en-US" sz="2400" i="1" dirty="0"/>
              <a:t>(N,T) - F(1,T)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ic</a:t>
            </a:r>
            <a:r>
              <a:rPr lang="en-US" altLang="en-US" sz="2400" i="1" dirty="0"/>
              <a:t>(T,T*)</a:t>
            </a:r>
          </a:p>
          <a:p>
            <a:pPr eaLnBrk="1" hangingPunct="1">
              <a:buFontTx/>
              <a:buNone/>
            </a:pPr>
            <a:endParaRPr lang="en-US" altLang="en-US" sz="2400" dirty="0"/>
          </a:p>
          <a:p>
            <a:pPr eaLnBrk="1" hangingPunct="1"/>
            <a:endParaRPr lang="en-US" alt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253F475-D7EE-8378-9E6C-32A3AF76F6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9636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200"/>
              <a:t>Tandems: Intercommodity Butterflies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3398CF31-FA78-96BB-A9B3-29AA944F07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The tandem is a butterfly where the spreads are in different commodities.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800"/>
              <a:t>Unlike the butterfly where the problem of dollar equivalence is generally not an issue, the tandem requires a ‘hedge ratio’ to be determined – i.e., the number of spreads in one commodity relative to the other commodity spread.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E1346FEA-C530-0B28-04C0-F571B89CDD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/>
              <a:t>Tandem Profit Function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911EC844-5C0E-F8F8-D221-2403412A93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The tandem profit function is: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i="1" dirty="0">
                <a:sym typeface="WP Greek Century" panose="05000000000000000000" pitchFamily="2" charset="2"/>
              </a:rPr>
              <a:t></a:t>
            </a:r>
            <a:r>
              <a:rPr lang="en-US" altLang="en-US" sz="2400" i="1" dirty="0"/>
              <a:t> = {Q1 [F(1,T)-F(1,N)] - Q2 [G(1,T)-G(1,N)]}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/>
              <a:t>         </a:t>
            </a:r>
            <a:r>
              <a:rPr lang="en-US" altLang="en-US" sz="2400" i="1" dirty="0"/>
              <a:t>-{Q1 [F(0,T)-F(0,N)] - Q2 [G(0,T)-G(0,N)]}</a:t>
            </a:r>
            <a:r>
              <a:rPr lang="en-US" altLang="en-US" sz="2400" dirty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/>
              <a:t>Solving this gives: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i="1" dirty="0">
                <a:sym typeface="WP Greek Century" panose="05000000000000000000" pitchFamily="2" charset="2"/>
              </a:rPr>
              <a:t></a:t>
            </a:r>
            <a:r>
              <a:rPr lang="en-US" altLang="en-US" sz="2400" i="1" dirty="0"/>
              <a:t>* =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ic</a:t>
            </a:r>
            <a:r>
              <a:rPr lang="en-US" altLang="en-US" sz="2400" i="1" baseline="-25000" dirty="0" err="1"/>
              <a:t>F</a:t>
            </a:r>
            <a:r>
              <a:rPr lang="en-US" altLang="en-US" sz="2400" i="1" dirty="0"/>
              <a:t> – (Q2 G(1,T)/ Q1 F(1,T))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ic</a:t>
            </a:r>
            <a:r>
              <a:rPr lang="en-US" altLang="en-US" sz="2400" i="1" baseline="-25000" dirty="0" err="1"/>
              <a:t>G</a:t>
            </a:r>
            <a:endParaRPr lang="en-US" altLang="en-US" sz="2400" i="1" baseline="-250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/>
              <a:t>Reading:  RSD, p.265-6 and p.284-7.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04E0E-AC4D-E598-1953-CDC8D9402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658812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/>
              <a:t>Profit Function Basics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6C1C3EDF-FDBC-EA3C-2A9B-C8C1F26968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065713"/>
          </a:xfrm>
        </p:spPr>
        <p:txBody>
          <a:bodyPr/>
          <a:lstStyle/>
          <a:p>
            <a:pPr eaLnBrk="1" hangingPunct="1"/>
            <a:r>
              <a:rPr lang="en-US" altLang="en-US" sz="2800"/>
              <a:t>The profit function is an essential theoretical tool in the analysis of derivative security trading strategies, for both risk management and speculative trading purposes</a:t>
            </a:r>
            <a:r>
              <a:rPr lang="en-US" altLang="en-US"/>
              <a:t>.</a:t>
            </a:r>
          </a:p>
          <a:p>
            <a:pPr eaLnBrk="1" hangingPunct="1"/>
            <a:r>
              <a:rPr lang="en-US" altLang="en-US" sz="2400"/>
              <a:t>Once the basic profit function is specified, it is possible to do manipulations and substitutions that can be used to identify relevant features of the trading strategy. </a:t>
            </a:r>
          </a:p>
          <a:p>
            <a:pPr eaLnBrk="1" hangingPunct="1"/>
            <a:r>
              <a:rPr lang="en-US" altLang="en-US" sz="2400"/>
              <a:t>One important substitution often used is to replace the deferred contract prices with the cash and carry arbitrage conditions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2665-F67A-4A00-79D4-0FE3B1901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3" y="450850"/>
            <a:ext cx="8243887" cy="735013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/>
              <a:t>The Currency Tandem starts with a Tailed Currency Spread</a:t>
            </a:r>
          </a:p>
        </p:txBody>
      </p:sp>
      <p:pic>
        <p:nvPicPr>
          <p:cNvPr id="22531" name="Picture 2">
            <a:extLst>
              <a:ext uri="{FF2B5EF4-FFF2-40B4-BE49-F238E27FC236}">
                <a16:creationId xmlns:a16="http://schemas.microsoft.com/office/drawing/2014/main" id="{7A46A6A1-6D1F-FCFA-1008-C4A146CE52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19200"/>
            <a:ext cx="4319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>
            <a:extLst>
              <a:ext uri="{FF2B5EF4-FFF2-40B4-BE49-F238E27FC236}">
                <a16:creationId xmlns:a16="http://schemas.microsoft.com/office/drawing/2014/main" id="{2E0F6148-6893-C02A-15BB-31CF3164D8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8325"/>
            <a:ext cx="91440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6F6FB-B886-E1DE-0831-91B4529C8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600200"/>
            <a:ext cx="8243888" cy="811213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/>
              <a:t>Solving the Profit Function for the tailed currency spread </a:t>
            </a:r>
            <a:r>
              <a:rPr lang="en-US" sz="3200" dirty="0">
                <a:sym typeface="Wingdings" panose="05000000000000000000" pitchFamily="2" charset="2"/>
              </a:rPr>
              <a:t> if the term structure of currency futures prices is flat (</a:t>
            </a:r>
            <a:r>
              <a:rPr lang="en-US" sz="3200" i="1" dirty="0" err="1">
                <a:sym typeface="Wingdings" panose="05000000000000000000" pitchFamily="2" charset="2"/>
              </a:rPr>
              <a:t>i</a:t>
            </a:r>
            <a:r>
              <a:rPr lang="en-US" sz="3200" i="1" dirty="0">
                <a:sym typeface="Wingdings" panose="05000000000000000000" pitchFamily="2" charset="2"/>
              </a:rPr>
              <a:t> = </a:t>
            </a:r>
            <a:r>
              <a:rPr lang="en-US" sz="3200" i="1" dirty="0" err="1">
                <a:sym typeface="Wingdings" panose="05000000000000000000" pitchFamily="2" charset="2"/>
              </a:rPr>
              <a:t>i</a:t>
            </a:r>
            <a:r>
              <a:rPr lang="en-US" sz="3200" i="1" dirty="0">
                <a:sym typeface="Wingdings" panose="05000000000000000000" pitchFamily="2" charset="2"/>
              </a:rPr>
              <a:t>*)</a:t>
            </a:r>
            <a:r>
              <a:rPr lang="en-US" sz="3200" dirty="0">
                <a:sym typeface="Wingdings" panose="05000000000000000000" pitchFamily="2" charset="2"/>
              </a:rPr>
              <a:t> then no need to tail</a:t>
            </a:r>
            <a:endParaRPr lang="en-US" sz="3200" dirty="0"/>
          </a:p>
        </p:txBody>
      </p:sp>
      <p:pic>
        <p:nvPicPr>
          <p:cNvPr id="23555" name="Picture 2">
            <a:extLst>
              <a:ext uri="{FF2B5EF4-FFF2-40B4-BE49-F238E27FC236}">
                <a16:creationId xmlns:a16="http://schemas.microsoft.com/office/drawing/2014/main" id="{C640530D-FFD0-98C3-A426-61B2BE56B5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43200"/>
            <a:ext cx="914400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3BF80-03C6-FCA2-262C-CE6E24EEF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752600"/>
            <a:ext cx="8243888" cy="2182813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/>
              <a:t>Extending to the Currency Tandem </a:t>
            </a:r>
            <a:r>
              <a:rPr lang="en-US" sz="3600" dirty="0">
                <a:sym typeface="Wingdings" panose="05000000000000000000" pitchFamily="2" charset="2"/>
              </a:rPr>
              <a:t> combine (tailed) spreads in different currencies  short the spread in currency A and long the spread in currency B to produce the profit function  need to solve for the ‘hedge ratio’</a:t>
            </a:r>
            <a:endParaRPr lang="en-US" sz="3600" dirty="0"/>
          </a:p>
        </p:txBody>
      </p:sp>
      <p:pic>
        <p:nvPicPr>
          <p:cNvPr id="24579" name="Picture 2">
            <a:extLst>
              <a:ext uri="{FF2B5EF4-FFF2-40B4-BE49-F238E27FC236}">
                <a16:creationId xmlns:a16="http://schemas.microsoft.com/office/drawing/2014/main" id="{D9DEA1A1-FAD5-F050-BE33-95A04328A1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419600"/>
            <a:ext cx="6046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056BC-B12E-3CCF-B81B-2D9B044D6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3600" dirty="0"/>
              <a:t>Solving for the currency tandem ‘hedge ratio’  </a:t>
            </a:r>
            <a:r>
              <a:rPr lang="en-US" sz="3600" dirty="0">
                <a:sym typeface="Wingdings" panose="05000000000000000000" pitchFamily="2" charset="2"/>
              </a:rPr>
              <a:t> set</a:t>
            </a:r>
            <a:endParaRPr lang="en-US" sz="3600" dirty="0"/>
          </a:p>
        </p:txBody>
      </p:sp>
      <p:pic>
        <p:nvPicPr>
          <p:cNvPr id="25603" name="Picture 2">
            <a:extLst>
              <a:ext uri="{FF2B5EF4-FFF2-40B4-BE49-F238E27FC236}">
                <a16:creationId xmlns:a16="http://schemas.microsoft.com/office/drawing/2014/main" id="{196D41AC-EFB9-53E9-31CD-856588846D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752600"/>
            <a:ext cx="8243887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3">
            <a:extLst>
              <a:ext uri="{FF2B5EF4-FFF2-40B4-BE49-F238E27FC236}">
                <a16:creationId xmlns:a16="http://schemas.microsoft.com/office/drawing/2014/main" id="{492BECD9-1E93-EE00-F235-ACE12E11A6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352800"/>
            <a:ext cx="914400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14389-FB27-CE6E-01EF-84A000B0A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887412"/>
          </a:xfrm>
        </p:spPr>
        <p:txBody>
          <a:bodyPr/>
          <a:lstStyle/>
          <a:p>
            <a:pPr>
              <a:defRPr/>
            </a:pPr>
            <a:r>
              <a:rPr lang="en-US" sz="3200" dirty="0"/>
              <a:t>Profitability of the Currency Tandem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AEFE0-119E-25E6-C547-0EA99ECC3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60913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While the 1-1 CME futures spread speculates on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  <a:sym typeface="WP Greek Century" panose="05000000000000000000" pitchFamily="2" charset="2"/>
              </a:rPr>
              <a:t>Δ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US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-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  <a:sym typeface="WP Greek Century" panose="05000000000000000000" pitchFamily="2" charset="2"/>
              </a:rPr>
              <a:t>Δ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F</a:t>
            </a:r>
            <a:r>
              <a:rPr lang="en-US" sz="2600" i="1" dirty="0">
                <a:sym typeface="WP Greek Century" panose="05000000000000000000" pitchFamily="2" charset="2"/>
              </a:rPr>
              <a:t> </a:t>
            </a:r>
            <a:r>
              <a:rPr lang="en-US" sz="2600" dirty="0">
                <a:sym typeface="WP Greek Century" panose="05000000000000000000" pitchFamily="2" charset="2"/>
              </a:rPr>
              <a:t>the currency tandem speculates on changes in the difference between two foreign rates using CME futures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  <a:sym typeface="WP Greek Century" panose="05000000000000000000" pitchFamily="2" charset="2"/>
              </a:rPr>
              <a:t>Δ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G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-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  <a:sym typeface="WP Greek Century" panose="05000000000000000000" pitchFamily="2" charset="2"/>
              </a:rPr>
              <a:t>Δ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F</a:t>
            </a:r>
            <a:r>
              <a:rPr lang="en-US" sz="2600" i="1" dirty="0">
                <a:sym typeface="WP Greek Century" panose="05000000000000000000" pitchFamily="2" charset="2"/>
              </a:rPr>
              <a:t> </a:t>
            </a:r>
            <a:r>
              <a:rPr lang="en-US" sz="2600" dirty="0">
                <a:sym typeface="WP Greek Century" panose="05000000000000000000" pitchFamily="2" charset="2"/>
              </a:rPr>
              <a:t>where for  &gt; 0 has </a:t>
            </a:r>
            <a:r>
              <a:rPr lang="en-US" sz="2600" i="1" dirty="0">
                <a:sym typeface="WP Greek Century" panose="05000000000000000000" pitchFamily="2" charset="2"/>
              </a:rPr>
              <a:t>G</a:t>
            </a:r>
            <a:r>
              <a:rPr lang="en-US" sz="2600" dirty="0">
                <a:sym typeface="WP Greek Century" panose="05000000000000000000" pitchFamily="2" charset="2"/>
              </a:rPr>
              <a:t> for short N-long T and </a:t>
            </a:r>
            <a:r>
              <a:rPr lang="en-US" sz="2600" i="1" dirty="0">
                <a:sym typeface="WP Greek Century" panose="05000000000000000000" pitchFamily="2" charset="2"/>
              </a:rPr>
              <a:t>F</a:t>
            </a:r>
            <a:r>
              <a:rPr lang="en-US" sz="2600" dirty="0">
                <a:sym typeface="WP Greek Century" panose="05000000000000000000" pitchFamily="2" charset="2"/>
              </a:rPr>
              <a:t> has long N-short T (the opposite trade for  &lt; 0</a:t>
            </a:r>
          </a:p>
          <a:p>
            <a:pPr>
              <a:defRPr/>
            </a:pPr>
            <a:endParaRPr lang="en-US" sz="2600" dirty="0">
              <a:sym typeface="WP Greek Century" panose="05000000000000000000" pitchFamily="2" charset="2"/>
            </a:endParaRPr>
          </a:p>
          <a:p>
            <a:pPr>
              <a:defRPr/>
            </a:pPr>
            <a:r>
              <a:rPr lang="en-US" sz="2800" dirty="0">
                <a:sym typeface="WP Greek Century" panose="05000000000000000000" pitchFamily="2" charset="2"/>
              </a:rPr>
              <a:t> &gt; 0 </a:t>
            </a:r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2600" dirty="0">
                <a:sym typeface="WP Greek Century" panose="05000000000000000000" pitchFamily="2" charset="2"/>
              </a:rPr>
              <a:t> (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G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(1) - 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G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(0)</a:t>
            </a:r>
            <a:r>
              <a:rPr lang="en-US" sz="2600" dirty="0">
                <a:sym typeface="WP Greek Century" panose="05000000000000000000" pitchFamily="2" charset="2"/>
              </a:rPr>
              <a:t>)</a:t>
            </a:r>
            <a:r>
              <a:rPr lang="en-US" sz="2600" i="1" dirty="0">
                <a:sym typeface="WP Greek Century" panose="05000000000000000000" pitchFamily="2" charset="2"/>
              </a:rPr>
              <a:t> – (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F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(1) - 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F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(0)) </a:t>
            </a:r>
            <a:r>
              <a:rPr lang="en-US" sz="2600" i="1" dirty="0">
                <a:sym typeface="Wingdings" panose="05000000000000000000" pitchFamily="2" charset="2"/>
              </a:rPr>
              <a:t>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endParaRPr lang="en-US" sz="2600" dirty="0">
              <a:sym typeface="WP Greek Century" panose="05000000000000000000" pitchFamily="2" charset="2"/>
            </a:endParaRPr>
          </a:p>
          <a:p>
            <a:pPr marL="0" indent="0">
              <a:buFontTx/>
              <a:buNone/>
              <a:defRPr/>
            </a:pPr>
            <a:r>
              <a:rPr lang="en-US" sz="2600" dirty="0">
                <a:sym typeface="WP Greek Century" panose="05000000000000000000" pitchFamily="2" charset="2"/>
              </a:rPr>
              <a:t>(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G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(1) - 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F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(1)</a:t>
            </a:r>
            <a:r>
              <a:rPr lang="en-US" sz="2600" dirty="0">
                <a:sym typeface="WP Greek Century" panose="05000000000000000000" pitchFamily="2" charset="2"/>
              </a:rPr>
              <a:t>)</a:t>
            </a:r>
            <a:r>
              <a:rPr lang="en-US" sz="2600" i="1" dirty="0">
                <a:sym typeface="WP Greek Century" panose="05000000000000000000" pitchFamily="2" charset="2"/>
              </a:rPr>
              <a:t> &gt; (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G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(0) - </a:t>
            </a:r>
            <a:r>
              <a:rPr lang="en-US" sz="2600" i="1" dirty="0" err="1">
                <a:sym typeface="WP Greek Century" panose="05000000000000000000" pitchFamily="2" charset="2"/>
              </a:rPr>
              <a:t>i</a:t>
            </a:r>
            <a:r>
              <a:rPr lang="en-US" sz="2600" i="1" baseline="-25000" dirty="0" err="1">
                <a:sym typeface="WP Greek Century" panose="05000000000000000000" pitchFamily="2" charset="2"/>
              </a:rPr>
              <a:t>F</a:t>
            </a:r>
            <a:r>
              <a:rPr lang="en-US" sz="2600" i="1" baseline="-25000" dirty="0">
                <a:sym typeface="WP Greek Century" panose="05000000000000000000" pitchFamily="2" charset="2"/>
              </a:rPr>
              <a:t> </a:t>
            </a:r>
            <a:r>
              <a:rPr lang="en-US" sz="2600" i="1" dirty="0">
                <a:sym typeface="WP Greek Century" panose="05000000000000000000" pitchFamily="2" charset="2"/>
              </a:rPr>
              <a:t>(0))  </a:t>
            </a:r>
            <a:r>
              <a:rPr lang="en-US" sz="2600" dirty="0">
                <a:sym typeface="WP Greek Century" panose="05000000000000000000" pitchFamily="2" charset="2"/>
              </a:rPr>
              <a:t>for profitability</a:t>
            </a:r>
          </a:p>
          <a:p>
            <a:pPr marL="0" indent="0">
              <a:buFontTx/>
              <a:buNone/>
              <a:defRPr/>
            </a:pPr>
            <a:r>
              <a:rPr lang="en-US" sz="2600" i="1" dirty="0">
                <a:sym typeface="WP Greek Century" panose="05000000000000000000" pitchFamily="2" charset="2"/>
              </a:rPr>
              <a:t>	</a:t>
            </a:r>
            <a:r>
              <a:rPr lang="en-US" sz="2000" dirty="0">
                <a:sym typeface="WP Greek Century" panose="05000000000000000000" pitchFamily="2" charset="2"/>
              </a:rPr>
              <a:t>Difference in G and F interest rates will widen (G above F at </a:t>
            </a:r>
            <a:r>
              <a:rPr lang="en-US" sz="2000" i="1" dirty="0">
                <a:sym typeface="WP Greek Century" panose="05000000000000000000" pitchFamily="2" charset="2"/>
              </a:rPr>
              <a:t>t</a:t>
            </a:r>
            <a:r>
              <a:rPr lang="en-US" sz="2000" dirty="0">
                <a:sym typeface="WP Greek Century" panose="05000000000000000000" pitchFamily="2" charset="2"/>
              </a:rPr>
              <a:t>=0) or become less negative</a:t>
            </a:r>
            <a:r>
              <a:rPr lang="en-US" sz="2600" i="1" dirty="0">
                <a:sym typeface="WP Greek Century" panose="05000000000000000000" pitchFamily="2" charset="2"/>
              </a:rPr>
              <a:t> </a:t>
            </a:r>
            <a:r>
              <a:rPr lang="en-US" sz="2000" dirty="0">
                <a:sym typeface="WP Greek Century" panose="05000000000000000000" pitchFamily="2" charset="2"/>
              </a:rPr>
              <a:t>(G below F at </a:t>
            </a:r>
            <a:r>
              <a:rPr lang="en-US" sz="2000" i="1" dirty="0">
                <a:sym typeface="WP Greek Century" panose="05000000000000000000" pitchFamily="2" charset="2"/>
              </a:rPr>
              <a:t>t</a:t>
            </a:r>
            <a:r>
              <a:rPr lang="en-US" sz="2000" dirty="0">
                <a:sym typeface="WP Greek Century" panose="05000000000000000000" pitchFamily="2" charset="2"/>
              </a:rPr>
              <a:t>=0)</a:t>
            </a:r>
            <a:endParaRPr lang="en-US" sz="2000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FA59B21D-40E7-A54E-F5F0-7CCEC601F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0398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/>
              <a:t>Stereos Defined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1479BBC7-2802-959F-CE01-B81061AC58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37113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Tailed spreads have a profit function of the form: </a:t>
            </a:r>
            <a:r>
              <a:rPr lang="en-US" altLang="en-US" sz="2400" dirty="0">
                <a:sym typeface="WP Greek Century" panose="05000000000000000000" pitchFamily="2" charset="2"/>
              </a:rPr>
              <a:t></a:t>
            </a:r>
            <a:r>
              <a:rPr lang="en-US" altLang="en-US" sz="2400" i="1" dirty="0"/>
              <a:t>(1) = F(1,N)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ic</a:t>
            </a:r>
            <a:r>
              <a:rPr lang="en-US" altLang="en-US" sz="2400" dirty="0"/>
              <a:t> </a:t>
            </a:r>
          </a:p>
          <a:p>
            <a:pPr eaLnBrk="1" hangingPunct="1"/>
            <a:endParaRPr lang="en-US" altLang="en-US" sz="2400" dirty="0"/>
          </a:p>
          <a:p>
            <a:pPr eaLnBrk="1" hangingPunct="1"/>
            <a:r>
              <a:rPr lang="en-US" altLang="en-US" sz="2400" dirty="0"/>
              <a:t>Stereos are </a:t>
            </a:r>
            <a:r>
              <a:rPr lang="en-US" altLang="en-US" sz="2400" dirty="0" err="1"/>
              <a:t>intercommodity</a:t>
            </a:r>
            <a:r>
              <a:rPr lang="en-US" altLang="en-US" sz="2400" dirty="0"/>
              <a:t> trades where the </a:t>
            </a:r>
            <a:r>
              <a:rPr lang="en-US" altLang="en-US" sz="2400" i="1" dirty="0"/>
              <a:t>F(1,N)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ic</a:t>
            </a:r>
            <a:r>
              <a:rPr lang="en-US" altLang="en-US" sz="2400" i="1" baseline="-25000" dirty="0" err="1"/>
              <a:t>F</a:t>
            </a:r>
            <a:r>
              <a:rPr lang="en-US" altLang="en-US" sz="2400" i="1" baseline="-25000" dirty="0"/>
              <a:t>  </a:t>
            </a:r>
            <a:r>
              <a:rPr lang="en-US" altLang="en-US" sz="2400" dirty="0"/>
              <a:t>for one commodity is traded against </a:t>
            </a:r>
            <a:r>
              <a:rPr lang="en-US" altLang="en-US" sz="2400" i="1" dirty="0"/>
              <a:t> </a:t>
            </a:r>
            <a:r>
              <a:rPr lang="en-US" altLang="en-US" sz="2400" dirty="0"/>
              <a:t>the </a:t>
            </a:r>
            <a:r>
              <a:rPr lang="en-US" altLang="en-US" sz="2400" i="1" dirty="0"/>
              <a:t>G(1,N)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ic</a:t>
            </a:r>
            <a:r>
              <a:rPr lang="en-US" altLang="en-US" sz="2400" i="1" baseline="-25000" dirty="0" err="1"/>
              <a:t>G</a:t>
            </a:r>
            <a:r>
              <a:rPr lang="en-US" altLang="en-US" sz="2400" i="1" baseline="-25000" dirty="0"/>
              <a:t> </a:t>
            </a:r>
            <a:r>
              <a:rPr lang="en-US" altLang="en-US" sz="2400" i="1" dirty="0"/>
              <a:t> </a:t>
            </a:r>
            <a:r>
              <a:rPr lang="en-US" altLang="en-US" sz="2400" dirty="0"/>
              <a:t>for another commodity to produce profit function of the form:</a:t>
            </a:r>
          </a:p>
          <a:p>
            <a:pPr eaLnBrk="1" hangingPunct="1"/>
            <a:endParaRPr lang="en-US" altLang="en-US" sz="2400" dirty="0"/>
          </a:p>
          <a:p>
            <a:pPr algn="ctr" eaLnBrk="1" hangingPunct="1">
              <a:buFontTx/>
              <a:buNone/>
            </a:pPr>
            <a:r>
              <a:rPr lang="en-US" altLang="en-US" sz="2400" dirty="0">
                <a:sym typeface="WP Greek Century" panose="05000000000000000000" pitchFamily="2" charset="2"/>
              </a:rPr>
              <a:t></a:t>
            </a:r>
            <a:r>
              <a:rPr lang="en-US" altLang="en-US" sz="2400" i="1" dirty="0"/>
              <a:t>(1) =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ic</a:t>
            </a:r>
            <a:r>
              <a:rPr lang="en-US" altLang="en-US" sz="2400" i="1" baseline="-25000" dirty="0" err="1"/>
              <a:t>F</a:t>
            </a:r>
            <a:r>
              <a:rPr lang="en-US" altLang="en-US" sz="2400" i="1" dirty="0"/>
              <a:t>  - </a:t>
            </a:r>
            <a:r>
              <a:rPr lang="el-G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400" i="1" dirty="0"/>
              <a:t> </a:t>
            </a:r>
            <a:r>
              <a:rPr lang="en-US" altLang="en-US" sz="2400" i="1" dirty="0" err="1"/>
              <a:t>ic</a:t>
            </a:r>
            <a:r>
              <a:rPr lang="en-US" altLang="en-US" sz="2400" i="1" baseline="-25000" dirty="0" err="1"/>
              <a:t>G</a:t>
            </a:r>
            <a:r>
              <a:rPr lang="en-US" altLang="en-US" sz="2400" dirty="0"/>
              <a:t> </a:t>
            </a:r>
          </a:p>
          <a:p>
            <a:pPr algn="ctr" eaLnBrk="1" hangingPunct="1">
              <a:buFontTx/>
              <a:buNone/>
            </a:pPr>
            <a:endParaRPr lang="en-US" altLang="en-US" sz="2400" dirty="0"/>
          </a:p>
          <a:p>
            <a:pPr eaLnBrk="1" hangingPunct="1">
              <a:buFontTx/>
              <a:buNone/>
            </a:pPr>
            <a:r>
              <a:rPr lang="en-US" altLang="en-US" sz="2400" dirty="0"/>
              <a:t>Reading: RSD, p.263-9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CA758C64-E1D1-6AB7-3096-C0C2AF6594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112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/>
              <a:t>Stereo Example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07D9865C-EE58-C45C-37F5-FC18B82CC8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Midterm Question 2c): </a:t>
            </a:r>
            <a:r>
              <a:rPr lang="en-GB" altLang="en-US" sz="2400"/>
              <a:t>Assume that you are convinced that the spread between the implied carry return in gold futures will narrow relative to the return implied in silver futures.  How would you design a trade to profit on your predictive ability in this case?</a:t>
            </a:r>
          </a:p>
          <a:p>
            <a:pPr eaLnBrk="1" hangingPunct="1">
              <a:lnSpc>
                <a:spcPct val="90000"/>
              </a:lnSpc>
            </a:pPr>
            <a:endParaRPr lang="en-GB" altLang="en-US" sz="2400"/>
          </a:p>
          <a:p>
            <a:pPr eaLnBrk="1" hangingPunct="1">
              <a:lnSpc>
                <a:spcPct val="90000"/>
              </a:lnSpc>
            </a:pPr>
            <a:r>
              <a:rPr lang="en-GB" altLang="en-US" sz="2400"/>
              <a:t>The solution to this question is a metal stereo.  The question is asking the (S/L) positions in each commodity and the </a:t>
            </a:r>
            <a:r>
              <a:rPr lang="en-GB" altLang="en-US" sz="2400" b="1"/>
              <a:t>hedge ratio</a:t>
            </a:r>
            <a:r>
              <a:rPr lang="en-GB" altLang="en-US" sz="2400"/>
              <a:t>.</a:t>
            </a:r>
          </a:p>
          <a:p>
            <a:pPr eaLnBrk="1" hangingPunct="1">
              <a:lnSpc>
                <a:spcPct val="90000"/>
              </a:lnSpc>
            </a:pPr>
            <a:endParaRPr lang="en-GB" altLang="en-US" sz="2400"/>
          </a:p>
          <a:p>
            <a:pPr eaLnBrk="1" hangingPunct="1">
              <a:lnSpc>
                <a:spcPct val="90000"/>
              </a:lnSpc>
            </a:pPr>
            <a:r>
              <a:rPr lang="en-GB" altLang="en-US" sz="2400"/>
              <a:t>Reading: RSD, p.272-73 for calculating basis point value needed to determine the hedge ratio.</a:t>
            </a:r>
            <a:endParaRPr lang="en-US" altLang="en-US" sz="2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02848182-199E-3F91-5118-2977A08514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874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/>
              <a:t>Turtles Defined and Examples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3A346570-E65E-55EB-41B2-95913432F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A turtle trade is constructed to speculate on the difference between the interest carrying charge in a (tailed) spread and some reference interest rate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400"/>
              <a:t>Examples: a) gold ic vs. Eurodollar (see Fig. 5.1)</a:t>
            </a:r>
          </a:p>
          <a:p>
            <a:pPr eaLnBrk="1" hangingPunct="1">
              <a:buFontTx/>
              <a:buNone/>
            </a:pPr>
            <a:r>
              <a:rPr lang="en-US" altLang="en-US" sz="2400"/>
              <a:t>b) Implied repo rate (irr) in Tbonds vs. Tbills or Fed funds (Note: this requires a different tailing procedure, see RSD, p.267-9)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D309B-FF2A-61E1-A1CB-1547B83DC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658812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/>
              <a:t>Illustration of a Golden turtle trade</a:t>
            </a:r>
          </a:p>
        </p:txBody>
      </p:sp>
      <p:pic>
        <p:nvPicPr>
          <p:cNvPr id="30723" name="Picture 2">
            <a:extLst>
              <a:ext uri="{FF2B5EF4-FFF2-40B4-BE49-F238E27FC236}">
                <a16:creationId xmlns:a16="http://schemas.microsoft.com/office/drawing/2014/main" id="{37662741-DF13-2186-D921-421F32B167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143000"/>
            <a:ext cx="5386387" cy="556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F36797D2-3312-7BF7-804A-D5491D76F5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43888" cy="11620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/>
              <a:t>Turtles Extended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5F0AEA73-E16D-7700-0FCE-DB6E999C7E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It is possible to extend the notion of turtles to trades that combine a tailed spread in one commodity with a naked position in another commodity.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GB" altLang="en-US" sz="2400"/>
              <a:t>Midterm Question 2b):</a:t>
            </a:r>
            <a:r>
              <a:rPr lang="en-GB" altLang="en-US"/>
              <a:t> </a:t>
            </a:r>
            <a:r>
              <a:rPr lang="en-GB" altLang="en-US" sz="2400"/>
              <a:t>What factors determine the profitability of: a copper turtle trade? (Reading: RSD, p.274-6).  This question involves setting the correct hedge ratio to find the implied interest rate.</a:t>
            </a:r>
            <a:endParaRPr lang="en-US" alt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37BC4-4D85-F402-9368-B57313A1F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436563"/>
            <a:ext cx="8243888" cy="582612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000" dirty="0"/>
              <a:t>The simplest case: a naked long position</a:t>
            </a:r>
            <a:br>
              <a:rPr lang="en-US" sz="3000" dirty="0"/>
            </a:br>
            <a:r>
              <a:rPr lang="en-US" sz="2400" dirty="0"/>
              <a:t>(See Chap. 2 RSD)</a:t>
            </a:r>
            <a:endParaRPr lang="en-US" sz="3000" dirty="0"/>
          </a:p>
        </p:txBody>
      </p:sp>
      <p:pic>
        <p:nvPicPr>
          <p:cNvPr id="5123" name="Content Placeholder 3">
            <a:extLst>
              <a:ext uri="{FF2B5EF4-FFF2-40B4-BE49-F238E27FC236}">
                <a16:creationId xmlns:a16="http://schemas.microsoft.com/office/drawing/2014/main" id="{87CD3CD1-60DE-C5A8-E21D-FF3DFCB51EA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447800"/>
            <a:ext cx="8229600" cy="3838575"/>
          </a:xfrm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B7D0A692-4018-71E0-1070-0137B2FDB2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486400"/>
            <a:ext cx="58435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>
            <a:extLst>
              <a:ext uri="{FF2B5EF4-FFF2-40B4-BE49-F238E27FC236}">
                <a16:creationId xmlns:a16="http://schemas.microsoft.com/office/drawing/2014/main" id="{3D413FE7-8B4C-4DCD-65CA-B3F5E54B3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964238"/>
            <a:ext cx="43195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84278-81A0-9E0F-D008-B659430A6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85800"/>
            <a:ext cx="8243888" cy="887413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/>
              <a:t>Determining the Hedge Ratio for a Stereo or Turtle Trade</a:t>
            </a:r>
          </a:p>
        </p:txBody>
      </p:sp>
      <p:pic>
        <p:nvPicPr>
          <p:cNvPr id="32771" name="Picture 2">
            <a:extLst>
              <a:ext uri="{FF2B5EF4-FFF2-40B4-BE49-F238E27FC236}">
                <a16:creationId xmlns:a16="http://schemas.microsoft.com/office/drawing/2014/main" id="{4974B9D8-333D-D759-6F93-49D18C1E6D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2938"/>
            <a:ext cx="9144000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34E73496-A4C2-9D06-5042-C5C85D440D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0"/>
            <a:ext cx="8243887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/>
              <a:t>Other Intercommodity Spreads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367A3E2D-7CD2-60AA-6888-9E69D925B0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37113"/>
          </a:xfrm>
        </p:spPr>
        <p:txBody>
          <a:bodyPr/>
          <a:lstStyle/>
          <a:p>
            <a:pPr eaLnBrk="1" hangingPunct="1"/>
            <a:r>
              <a:rPr lang="en-US" altLang="en-US" sz="2800"/>
              <a:t>Many possible variations for intercommodity spread trades 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800" b="1"/>
              <a:t>Production Spreads</a:t>
            </a:r>
            <a:r>
              <a:rPr lang="en-US" altLang="en-US" sz="2800"/>
              <a:t>: profitability depends on predicting changes in production relationships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800"/>
              <a:t>Examples: Soy Crush spread; Feeder cattle spread; Oil Crack spread; Electricity Spark spread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9484EE0D-38BF-6F48-EBB2-7B5309B1D3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3600"/>
              <a:t>More Intercommodity Spreads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018A4F9D-93A0-0692-B08D-1EFA170F85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TED Spread – (T)reasury Bills against (E)uro(D)ollars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TED trade can be done as a </a:t>
            </a:r>
            <a:r>
              <a:rPr lang="en-US" altLang="en-US" sz="2400" b="1"/>
              <a:t>credit</a:t>
            </a:r>
            <a:r>
              <a:rPr lang="en-US" altLang="en-US" sz="2400" b="1" i="1"/>
              <a:t> </a:t>
            </a:r>
            <a:r>
              <a:rPr lang="en-US" altLang="en-US" sz="2400"/>
              <a:t>spread, combining naked positions in bills and euros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The TED can also be done as a tandem where differing rates of  </a:t>
            </a:r>
            <a:r>
              <a:rPr lang="en-US" altLang="en-US" sz="2400" b="1"/>
              <a:t>arbitrage convergence</a:t>
            </a:r>
            <a:r>
              <a:rPr lang="en-US" altLang="en-US" sz="2400" b="1" i="1"/>
              <a:t> </a:t>
            </a:r>
            <a:r>
              <a:rPr lang="en-US" altLang="en-US" sz="2400"/>
              <a:t>determine profitability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Reading: RSD, p.276-282.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371859-24C7-47AA-1F25-C1B3637192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3600"/>
              <a:t>Intro to Hedging and Risk Mgmt.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70E65D24-28E9-851E-ACE6-1645614D48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Will examine both </a:t>
            </a:r>
            <a:r>
              <a:rPr lang="en-US" altLang="en-US" sz="2800" b="1" dirty="0"/>
              <a:t>theory</a:t>
            </a:r>
            <a:r>
              <a:rPr lang="en-US" altLang="en-US" sz="2800" dirty="0"/>
              <a:t> and </a:t>
            </a:r>
            <a:r>
              <a:rPr lang="en-US" altLang="en-US" sz="2800" b="1" dirty="0"/>
              <a:t>practice </a:t>
            </a:r>
            <a:r>
              <a:rPr lang="en-US" altLang="en-US" sz="2800" dirty="0"/>
              <a:t>of corporate risk management</a:t>
            </a:r>
          </a:p>
          <a:p>
            <a:pPr eaLnBrk="1" hangingPunct="1"/>
            <a:endParaRPr lang="en-US" altLang="en-US" sz="2800" dirty="0"/>
          </a:p>
          <a:p>
            <a:pPr eaLnBrk="1" hangingPunct="1"/>
            <a:r>
              <a:rPr lang="en-US" altLang="en-US" sz="2800" dirty="0"/>
              <a:t>Final Exam question #2 deals with theory.  Three elements to consider: </a:t>
            </a:r>
          </a:p>
          <a:p>
            <a:pPr eaLnBrk="1" hangingPunct="1">
              <a:buFontTx/>
              <a:buNone/>
            </a:pPr>
            <a:r>
              <a:rPr lang="en-US" altLang="en-US" sz="2800" dirty="0"/>
              <a:t>1) </a:t>
            </a:r>
            <a:r>
              <a:rPr lang="en-US" altLang="en-US" sz="2800" b="1" dirty="0"/>
              <a:t>equilibrium</a:t>
            </a:r>
            <a:r>
              <a:rPr lang="en-US" altLang="en-US" sz="2800" dirty="0"/>
              <a:t> properties of derivative market with hedgers and speculators</a:t>
            </a:r>
          </a:p>
          <a:p>
            <a:pPr eaLnBrk="1" hangingPunct="1">
              <a:buFontTx/>
              <a:buNone/>
            </a:pPr>
            <a:r>
              <a:rPr lang="en-US" altLang="en-US" sz="2800" dirty="0"/>
              <a:t>2) What is the optimal hedge ratio?</a:t>
            </a:r>
          </a:p>
          <a:p>
            <a:pPr eaLnBrk="1" hangingPunct="1">
              <a:buFontTx/>
              <a:buNone/>
            </a:pPr>
            <a:r>
              <a:rPr lang="en-US" altLang="en-US" sz="2800" dirty="0"/>
              <a:t>3)  What are the rationales for risk mgmt.?</a:t>
            </a:r>
            <a:endParaRPr lang="en-US" altLang="en-US" sz="2800" b="1" dirty="0"/>
          </a:p>
          <a:p>
            <a:pPr eaLnBrk="1" hangingPunct="1"/>
            <a:endParaRPr lang="en-US" altLang="en-US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3F24CD40-57EF-76A7-BC5E-F491ACEAFA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dirty="0"/>
              <a:t>Final Exam Questions #1+2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E8C22082-F684-FDAF-2C6D-798AEC5AC6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The final exam question #1 will cover presentations from 23-2. Question #2 deals with the theoretical rationales for corporate risk management and hedging.</a:t>
            </a:r>
          </a:p>
          <a:p>
            <a:pPr eaLnBrk="1" hangingPunct="1"/>
            <a:endParaRPr lang="en-US" altLang="en-US" sz="2800" dirty="0"/>
          </a:p>
          <a:p>
            <a:pPr eaLnBrk="1" hangingPunct="1">
              <a:buFontTx/>
              <a:buNone/>
            </a:pPr>
            <a:r>
              <a:rPr lang="en-US" altLang="en-US" sz="2800" dirty="0"/>
              <a:t>Reading: RSD, p.99-103 (review); p</a:t>
            </a:r>
            <a:r>
              <a:rPr lang="en-US" altLang="en-US" sz="2800"/>
              <a:t>.111-116 (</a:t>
            </a:r>
            <a:r>
              <a:rPr lang="en-US" altLang="en-US" sz="2800" dirty="0"/>
              <a:t>equilibrium and </a:t>
            </a:r>
            <a:r>
              <a:rPr lang="en-US" altLang="en-US" sz="2800"/>
              <a:t>optimal hedging; </a:t>
            </a:r>
            <a:r>
              <a:rPr lang="en-US" altLang="en-US" sz="2800" dirty="0"/>
              <a:t>p.139-51 (risk management rationales).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0186D-84E1-73F2-A0CE-0C591A2E8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658812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/>
              <a:t>The Basic Long Hedger Profit Function</a:t>
            </a:r>
          </a:p>
        </p:txBody>
      </p:sp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DFF141F4-76E8-C028-0821-632BF91F0E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913" y="1371600"/>
            <a:ext cx="8229600" cy="40163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>
            <a:extLst>
              <a:ext uri="{FF2B5EF4-FFF2-40B4-BE49-F238E27FC236}">
                <a16:creationId xmlns:a16="http://schemas.microsoft.com/office/drawing/2014/main" id="{CC88AB36-9109-D7D4-B3B4-1887424EBC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9063"/>
            <a:ext cx="9144000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A6222A7-030D-53B0-B9AA-94826F37F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887412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/>
              <a:t>Extending the Basic Hedger Profit Function to a 1-1 Calendar Spread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>
            <a:extLst>
              <a:ext uri="{FF2B5EF4-FFF2-40B4-BE49-F238E27FC236}">
                <a16:creationId xmlns:a16="http://schemas.microsoft.com/office/drawing/2014/main" id="{8DD5A643-1656-1A53-358A-18AA55AB03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2438400"/>
            <a:ext cx="9144000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A8FA09F-27ED-F6FD-4D17-C5FE3F679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3" y="457200"/>
            <a:ext cx="8243887" cy="1447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/>
              <a:t>Extending to the 1-1 Calendar Spread to the Case where the Position sizes are not equal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>
            <a:extLst>
              <a:ext uri="{FF2B5EF4-FFF2-40B4-BE49-F238E27FC236}">
                <a16:creationId xmlns:a16="http://schemas.microsoft.com/office/drawing/2014/main" id="{E5837D6E-54A0-AED0-4BB0-BD772FD47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2538"/>
            <a:ext cx="91440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D2FD75C8-1CE5-08BC-28E5-4A0F23F666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1160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/>
              <a:t>Tailing the Spread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1F21B56-A3EB-8A98-5D09-31F61ADEF7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19600"/>
          </a:xfrm>
        </p:spPr>
        <p:txBody>
          <a:bodyPr/>
          <a:lstStyle/>
          <a:p>
            <a:pPr eaLnBrk="1" hangingPunct="1"/>
            <a:r>
              <a:rPr lang="en-US" altLang="en-US" sz="2400"/>
              <a:t>Midterm Question 2a)</a:t>
            </a:r>
          </a:p>
          <a:p>
            <a:pPr eaLnBrk="1" hangingPunct="1">
              <a:buFontTx/>
              <a:buNone/>
            </a:pPr>
            <a:endParaRPr lang="en-GB" altLang="en-US" sz="2400"/>
          </a:p>
          <a:p>
            <a:pPr eaLnBrk="1" hangingPunct="1">
              <a:buFontTx/>
              <a:buNone/>
            </a:pPr>
            <a:r>
              <a:rPr lang="en-GB" altLang="en-US" sz="2400"/>
              <a:t>Derive the profit profile for a tailed spread and explain how this trade is different from one with one-to-one position sizes.</a:t>
            </a:r>
          </a:p>
          <a:p>
            <a:pPr eaLnBrk="1" hangingPunct="1">
              <a:buFontTx/>
              <a:buNone/>
            </a:pPr>
            <a:endParaRPr lang="en-GB" altLang="en-US" sz="2400"/>
          </a:p>
          <a:p>
            <a:pPr eaLnBrk="1" hangingPunct="1"/>
            <a:r>
              <a:rPr lang="en-US" altLang="en-US" sz="2400"/>
              <a:t>The tailed spread is dollar equivalent not quantity equivalent.</a:t>
            </a:r>
          </a:p>
          <a:p>
            <a:pPr eaLnBrk="1" hangingPunct="1"/>
            <a:endParaRPr lang="en-US" altLang="en-US" sz="2400"/>
          </a:p>
          <a:p>
            <a:pPr eaLnBrk="1" hangingPunct="1"/>
            <a:r>
              <a:rPr lang="en-US" altLang="en-US" sz="2400"/>
              <a:t>Reading: RSD, p.181-191; Poitras (1997).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B6E25525-C093-91F4-83F1-95FB682CDD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381000"/>
            <a:ext cx="8243887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/>
              <a:t>Tailed Spread Profit Function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45F8D5D-6111-41DA-7A20-9023D24C17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The tailed spread profit function is:</a:t>
            </a:r>
          </a:p>
          <a:p>
            <a:pPr eaLnBrk="1" hangingPunct="1"/>
            <a:endParaRPr lang="en-US" altLang="en-US" sz="2800" i="1" dirty="0"/>
          </a:p>
          <a:p>
            <a:pPr eaLnBrk="1" hangingPunct="1">
              <a:buFontTx/>
              <a:buNone/>
            </a:pPr>
            <a:r>
              <a:rPr lang="en-US" altLang="en-US" sz="2400" i="1" dirty="0">
                <a:sym typeface="WP Greek Century" panose="05000000000000000000" pitchFamily="2" charset="2"/>
              </a:rPr>
              <a:t></a:t>
            </a:r>
            <a:r>
              <a:rPr lang="en-US" altLang="en-US" sz="2400" i="1" dirty="0"/>
              <a:t>(1) = {F(0,N) - F(1,N)} Q</a:t>
            </a:r>
            <a:r>
              <a:rPr lang="en-US" altLang="en-US" sz="2400" i="1" baseline="-25000" dirty="0"/>
              <a:t>N</a:t>
            </a:r>
            <a:r>
              <a:rPr lang="en-US" altLang="en-US" sz="2400" i="1" dirty="0"/>
              <a:t> + {F(1,T)-F(0,T)} Q</a:t>
            </a:r>
            <a:r>
              <a:rPr lang="en-US" altLang="en-US" sz="2400" i="1" baseline="-25000" dirty="0"/>
              <a:t>T</a:t>
            </a:r>
            <a:r>
              <a:rPr lang="en-US" altLang="en-US" sz="2400" dirty="0"/>
              <a:t> </a:t>
            </a:r>
          </a:p>
          <a:p>
            <a:pPr eaLnBrk="1" hangingPunct="1">
              <a:buFontTx/>
              <a:buNone/>
            </a:pPr>
            <a:endParaRPr lang="en-US" altLang="en-US" sz="2400" dirty="0"/>
          </a:p>
          <a:p>
            <a:pPr eaLnBrk="1" hangingPunct="1"/>
            <a:r>
              <a:rPr lang="en-US" altLang="en-US" sz="2400" dirty="0"/>
              <a:t>In order to be dollar equivalent on the two legs of the spread the following condition has to be satisfied:  </a:t>
            </a:r>
            <a:r>
              <a:rPr lang="en-US" altLang="en-US" sz="2400" i="1" dirty="0"/>
              <a:t>Q</a:t>
            </a:r>
            <a:r>
              <a:rPr lang="en-US" altLang="en-US" sz="2400" i="1" baseline="-25000" dirty="0"/>
              <a:t>N</a:t>
            </a:r>
            <a:r>
              <a:rPr lang="en-US" altLang="en-US" sz="2400" i="1" dirty="0"/>
              <a:t> F(0,N) = Q</a:t>
            </a:r>
            <a:r>
              <a:rPr lang="en-US" altLang="en-US" sz="2400" i="1" baseline="-25000" dirty="0"/>
              <a:t>T</a:t>
            </a:r>
            <a:r>
              <a:rPr lang="en-US" altLang="en-US" sz="2400" i="1" dirty="0"/>
              <a:t> F(0,T)</a:t>
            </a:r>
          </a:p>
          <a:p>
            <a:pPr eaLnBrk="1" hangingPunct="1"/>
            <a:endParaRPr lang="en-US" altLang="en-US" sz="2400" i="1" dirty="0"/>
          </a:p>
          <a:p>
            <a:pPr eaLnBrk="1" hangingPunct="1"/>
            <a:r>
              <a:rPr lang="en-US" altLang="en-US" sz="2400" dirty="0"/>
              <a:t>To solve this let </a:t>
            </a:r>
            <a:r>
              <a:rPr lang="en-US" altLang="en-US" sz="2400" i="1" dirty="0"/>
              <a:t>Q</a:t>
            </a:r>
            <a:r>
              <a:rPr lang="en-US" altLang="en-US" sz="2400" i="1" baseline="-25000" dirty="0"/>
              <a:t>T</a:t>
            </a:r>
            <a:r>
              <a:rPr lang="en-US" altLang="en-US" sz="2400" baseline="-25000" dirty="0"/>
              <a:t> </a:t>
            </a:r>
            <a:r>
              <a:rPr lang="en-US" altLang="en-US" sz="2400" dirty="0"/>
              <a:t>= 1 to get the result that </a:t>
            </a:r>
            <a:r>
              <a:rPr lang="en-US" altLang="en-US" sz="2400" i="1" dirty="0"/>
              <a:t>Q</a:t>
            </a:r>
            <a:r>
              <a:rPr lang="en-US" altLang="en-US" sz="2400" i="1" baseline="-25000" dirty="0"/>
              <a:t>N</a:t>
            </a:r>
            <a:r>
              <a:rPr lang="en-US" altLang="en-US" sz="2400" dirty="0"/>
              <a:t> = </a:t>
            </a:r>
            <a:r>
              <a:rPr lang="en-US" altLang="en-US" sz="2400" i="1" dirty="0"/>
              <a:t>{F(0,T) / F(0,N)} = {1 + </a:t>
            </a:r>
            <a:r>
              <a:rPr lang="en-US" altLang="en-US" sz="2400" i="1" dirty="0" err="1"/>
              <a:t>ic</a:t>
            </a:r>
            <a:r>
              <a:rPr lang="en-US" altLang="en-US" sz="2400" i="1" dirty="0"/>
              <a:t>(0)}</a:t>
            </a:r>
          </a:p>
          <a:p>
            <a:pPr eaLnBrk="1" hangingPunct="1"/>
            <a:endParaRPr lang="en-US" altLang="en-US" sz="2400" i="1" dirty="0"/>
          </a:p>
          <a:p>
            <a:pPr eaLnBrk="1" hangingPunct="1">
              <a:buFontTx/>
              <a:buNone/>
            </a:pPr>
            <a:endParaRPr lang="en-US" alt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12239</TotalTime>
  <Words>1741</Words>
  <Application>Microsoft Office PowerPoint</Application>
  <PresentationFormat>On-screen Show (4:3)</PresentationFormat>
  <Paragraphs>140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Times New Roman</vt:lpstr>
      <vt:lpstr>Verdana</vt:lpstr>
      <vt:lpstr>Wingdings</vt:lpstr>
      <vt:lpstr>WP Greek Century</vt:lpstr>
      <vt:lpstr>Balloons</vt:lpstr>
      <vt:lpstr>Lecture 5</vt:lpstr>
      <vt:lpstr>Profit Function Basics</vt:lpstr>
      <vt:lpstr>The simplest case: a naked long position (See Chap. 2 RSD)</vt:lpstr>
      <vt:lpstr>The Basic Long Hedger Profit Function</vt:lpstr>
      <vt:lpstr>Extending the Basic Hedger Profit Function to a 1-1 Calendar Spread</vt:lpstr>
      <vt:lpstr>Extending to the 1-1 Calendar Spread to the Case where the Position sizes are not equal</vt:lpstr>
      <vt:lpstr>PowerPoint Presentation</vt:lpstr>
      <vt:lpstr>Tailing the Spread</vt:lpstr>
      <vt:lpstr>Tailed Spread Profit Function</vt:lpstr>
      <vt:lpstr>Solving the Profit Function</vt:lpstr>
      <vt:lpstr>Application to Tbond futures spreads</vt:lpstr>
      <vt:lpstr>Relation between Tbond term structure of futures prices and the yield curve</vt:lpstr>
      <vt:lpstr>For Tailed Tbond spread the level of the yield curve does not matter only the slope and shape (see RSD chap. 3)</vt:lpstr>
      <vt:lpstr>Comparing tailed and untailed</vt:lpstr>
      <vt:lpstr>Butterflies</vt:lpstr>
      <vt:lpstr>PowerPoint Presentation</vt:lpstr>
      <vt:lpstr>More on the butterfly</vt:lpstr>
      <vt:lpstr>Tandems: Intercommodity Butterflies</vt:lpstr>
      <vt:lpstr>Tandem Profit Function</vt:lpstr>
      <vt:lpstr>The Currency Tandem starts with a Tailed Currency Spread</vt:lpstr>
      <vt:lpstr>Solving the Profit Function for the tailed currency spread  if the term structure of currency futures prices is flat (i = i*) then no need to tail</vt:lpstr>
      <vt:lpstr>Extending to the Currency Tandem  combine (tailed) spreads in different currencies  short the spread in currency A and long the spread in currency B to produce the profit function  need to solve for the ‘hedge ratio’</vt:lpstr>
      <vt:lpstr>Solving for the currency tandem ‘hedge ratio’   set</vt:lpstr>
      <vt:lpstr>Profitability of the Currency Tandem</vt:lpstr>
      <vt:lpstr>Stereos Defined</vt:lpstr>
      <vt:lpstr>Stereo Example</vt:lpstr>
      <vt:lpstr>Turtles Defined and Examples</vt:lpstr>
      <vt:lpstr>Illustration of a Golden turtle trade</vt:lpstr>
      <vt:lpstr>Turtles Extended</vt:lpstr>
      <vt:lpstr>Determining the Hedge Ratio for a Stereo or Turtle Trade</vt:lpstr>
      <vt:lpstr>Other Intercommodity Spreads</vt:lpstr>
      <vt:lpstr>More Intercommodity Spreads</vt:lpstr>
      <vt:lpstr>Intro to Hedging and Risk Mgmt.</vt:lpstr>
      <vt:lpstr>Final Exam Questions #1+2</vt:lpstr>
    </vt:vector>
  </TitlesOfParts>
  <Company>SFU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5</dc:title>
  <dc:creator>Faculty of Business</dc:creator>
  <cp:lastModifiedBy>Geoffrey Poitras</cp:lastModifiedBy>
  <cp:revision>21</cp:revision>
  <cp:lastPrinted>2017-06-01T03:13:56Z</cp:lastPrinted>
  <dcterms:created xsi:type="dcterms:W3CDTF">2004-01-27T17:56:05Z</dcterms:created>
  <dcterms:modified xsi:type="dcterms:W3CDTF">2024-06-12T19:19:14Z</dcterms:modified>
</cp:coreProperties>
</file>