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143"/>
  </p:notesMasterIdLst>
  <p:sldIdLst>
    <p:sldId id="369" r:id="rId2"/>
    <p:sldId id="370" r:id="rId3"/>
    <p:sldId id="371" r:id="rId4"/>
    <p:sldId id="372" r:id="rId5"/>
    <p:sldId id="373" r:id="rId6"/>
    <p:sldId id="374" r:id="rId7"/>
    <p:sldId id="375" r:id="rId8"/>
    <p:sldId id="376" r:id="rId9"/>
    <p:sldId id="377" r:id="rId10"/>
    <p:sldId id="378" r:id="rId11"/>
    <p:sldId id="379" r:id="rId12"/>
    <p:sldId id="380" r:id="rId13"/>
    <p:sldId id="381" r:id="rId14"/>
    <p:sldId id="382" r:id="rId15"/>
    <p:sldId id="383" r:id="rId16"/>
    <p:sldId id="384" r:id="rId17"/>
    <p:sldId id="385" r:id="rId18"/>
    <p:sldId id="386" r:id="rId19"/>
    <p:sldId id="387" r:id="rId20"/>
    <p:sldId id="388" r:id="rId21"/>
    <p:sldId id="389" r:id="rId22"/>
    <p:sldId id="390" r:id="rId23"/>
    <p:sldId id="391" r:id="rId24"/>
    <p:sldId id="392" r:id="rId25"/>
    <p:sldId id="393" r:id="rId26"/>
    <p:sldId id="394" r:id="rId27"/>
    <p:sldId id="395" r:id="rId28"/>
    <p:sldId id="396" r:id="rId29"/>
    <p:sldId id="397" r:id="rId30"/>
    <p:sldId id="398" r:id="rId31"/>
    <p:sldId id="399" r:id="rId32"/>
    <p:sldId id="400" r:id="rId33"/>
    <p:sldId id="339" r:id="rId34"/>
    <p:sldId id="340" r:id="rId35"/>
    <p:sldId id="341" r:id="rId36"/>
    <p:sldId id="342" r:id="rId37"/>
    <p:sldId id="343" r:id="rId38"/>
    <p:sldId id="344" r:id="rId39"/>
    <p:sldId id="345" r:id="rId40"/>
    <p:sldId id="346" r:id="rId41"/>
    <p:sldId id="347" r:id="rId42"/>
    <p:sldId id="348" r:id="rId43"/>
    <p:sldId id="349" r:id="rId44"/>
    <p:sldId id="350" r:id="rId45"/>
    <p:sldId id="351" r:id="rId46"/>
    <p:sldId id="352" r:id="rId47"/>
    <p:sldId id="353" r:id="rId48"/>
    <p:sldId id="354" r:id="rId49"/>
    <p:sldId id="355" r:id="rId50"/>
    <p:sldId id="356" r:id="rId51"/>
    <p:sldId id="357" r:id="rId52"/>
    <p:sldId id="358" r:id="rId53"/>
    <p:sldId id="359" r:id="rId54"/>
    <p:sldId id="360" r:id="rId55"/>
    <p:sldId id="361" r:id="rId56"/>
    <p:sldId id="362" r:id="rId57"/>
    <p:sldId id="363" r:id="rId58"/>
    <p:sldId id="364" r:id="rId59"/>
    <p:sldId id="365" r:id="rId60"/>
    <p:sldId id="366" r:id="rId61"/>
    <p:sldId id="367" r:id="rId62"/>
    <p:sldId id="368" r:id="rId63"/>
    <p:sldId id="257" r:id="rId64"/>
    <p:sldId id="258" r:id="rId65"/>
    <p:sldId id="259" r:id="rId66"/>
    <p:sldId id="260" r:id="rId67"/>
    <p:sldId id="261" r:id="rId68"/>
    <p:sldId id="262" r:id="rId69"/>
    <p:sldId id="263" r:id="rId70"/>
    <p:sldId id="264" r:id="rId71"/>
    <p:sldId id="265" r:id="rId72"/>
    <p:sldId id="266" r:id="rId73"/>
    <p:sldId id="267" r:id="rId74"/>
    <p:sldId id="268" r:id="rId75"/>
    <p:sldId id="269" r:id="rId76"/>
    <p:sldId id="270" r:id="rId77"/>
    <p:sldId id="271" r:id="rId78"/>
    <p:sldId id="272" r:id="rId79"/>
    <p:sldId id="273" r:id="rId80"/>
    <p:sldId id="274" r:id="rId81"/>
    <p:sldId id="275" r:id="rId82"/>
    <p:sldId id="276" r:id="rId83"/>
    <p:sldId id="277" r:id="rId84"/>
    <p:sldId id="278" r:id="rId85"/>
    <p:sldId id="279" r:id="rId86"/>
    <p:sldId id="280" r:id="rId87"/>
    <p:sldId id="281" r:id="rId88"/>
    <p:sldId id="282" r:id="rId89"/>
    <p:sldId id="283" r:id="rId90"/>
    <p:sldId id="284" r:id="rId91"/>
    <p:sldId id="285" r:id="rId92"/>
    <p:sldId id="286" r:id="rId93"/>
    <p:sldId id="287" r:id="rId94"/>
    <p:sldId id="288" r:id="rId95"/>
    <p:sldId id="289" r:id="rId96"/>
    <p:sldId id="290" r:id="rId97"/>
    <p:sldId id="291" r:id="rId98"/>
    <p:sldId id="292" r:id="rId99"/>
    <p:sldId id="293" r:id="rId100"/>
    <p:sldId id="294" r:id="rId101"/>
    <p:sldId id="295" r:id="rId102"/>
    <p:sldId id="296" r:id="rId103"/>
    <p:sldId id="297" r:id="rId104"/>
    <p:sldId id="298" r:id="rId105"/>
    <p:sldId id="299" r:id="rId106"/>
    <p:sldId id="300" r:id="rId107"/>
    <p:sldId id="301" r:id="rId108"/>
    <p:sldId id="302" r:id="rId109"/>
    <p:sldId id="303" r:id="rId110"/>
    <p:sldId id="304" r:id="rId111"/>
    <p:sldId id="305" r:id="rId112"/>
    <p:sldId id="306" r:id="rId113"/>
    <p:sldId id="307" r:id="rId114"/>
    <p:sldId id="308" r:id="rId115"/>
    <p:sldId id="309" r:id="rId116"/>
    <p:sldId id="310" r:id="rId117"/>
    <p:sldId id="311" r:id="rId118"/>
    <p:sldId id="312" r:id="rId119"/>
    <p:sldId id="314" r:id="rId120"/>
    <p:sldId id="315" r:id="rId121"/>
    <p:sldId id="316" r:id="rId122"/>
    <p:sldId id="317" r:id="rId123"/>
    <p:sldId id="318" r:id="rId124"/>
    <p:sldId id="319" r:id="rId125"/>
    <p:sldId id="320" r:id="rId126"/>
    <p:sldId id="321" r:id="rId127"/>
    <p:sldId id="323" r:id="rId128"/>
    <p:sldId id="325" r:id="rId129"/>
    <p:sldId id="326" r:id="rId130"/>
    <p:sldId id="327" r:id="rId131"/>
    <p:sldId id="328" r:id="rId132"/>
    <p:sldId id="329" r:id="rId133"/>
    <p:sldId id="335" r:id="rId134"/>
    <p:sldId id="336" r:id="rId135"/>
    <p:sldId id="338" r:id="rId136"/>
    <p:sldId id="330" r:id="rId137"/>
    <p:sldId id="331" r:id="rId138"/>
    <p:sldId id="332" r:id="rId139"/>
    <p:sldId id="333" r:id="rId140"/>
    <p:sldId id="337" r:id="rId141"/>
    <p:sldId id="334" r:id="rId14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79" autoAdjust="0"/>
    <p:restoredTop sz="70553" autoAdjust="0"/>
  </p:normalViewPr>
  <p:slideViewPr>
    <p:cSldViewPr>
      <p:cViewPr>
        <p:scale>
          <a:sx n="100" d="100"/>
          <a:sy n="100" d="100"/>
        </p:scale>
        <p:origin x="-72"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66CC865-2930-443E-A4C7-6DD69715B903}" type="doc">
      <dgm:prSet loTypeId="urn:microsoft.com/office/officeart/2005/8/layout/vList2" loCatId="list" qsTypeId="urn:microsoft.com/office/officeart/2005/8/quickstyle/3d2" qsCatId="3D" csTypeId="urn:microsoft.com/office/officeart/2005/8/colors/accent1_2" csCatId="accent1" phldr="1"/>
      <dgm:spPr/>
      <dgm:t>
        <a:bodyPr/>
        <a:lstStyle/>
        <a:p>
          <a:endParaRPr lang="en-US"/>
        </a:p>
      </dgm:t>
    </dgm:pt>
    <dgm:pt modelId="{2289AF5C-1BB9-4FCD-8D89-E96C1F27868C}">
      <dgm:prSet phldrT="[Text]"/>
      <dgm:spPr/>
      <dgm:t>
        <a:bodyPr/>
        <a:lstStyle/>
        <a:p>
          <a:r>
            <a:rPr lang="en-US" dirty="0" smtClean="0"/>
            <a:t>Capital Intensive—giant-only game</a:t>
          </a:r>
          <a:endParaRPr lang="en-US" dirty="0"/>
        </a:p>
      </dgm:t>
    </dgm:pt>
    <dgm:pt modelId="{E08AE898-19E5-42CA-BCC3-5579606CCF1B}" type="parTrans" cxnId="{076D4144-772D-41D2-A54F-13186E5CA87C}">
      <dgm:prSet/>
      <dgm:spPr/>
      <dgm:t>
        <a:bodyPr/>
        <a:lstStyle/>
        <a:p>
          <a:endParaRPr lang="en-US"/>
        </a:p>
      </dgm:t>
    </dgm:pt>
    <dgm:pt modelId="{0FD3AF52-261D-4019-91D3-44BB1A713502}" type="sibTrans" cxnId="{076D4144-772D-41D2-A54F-13186E5CA87C}">
      <dgm:prSet/>
      <dgm:spPr/>
      <dgm:t>
        <a:bodyPr/>
        <a:lstStyle/>
        <a:p>
          <a:endParaRPr lang="en-US"/>
        </a:p>
      </dgm:t>
    </dgm:pt>
    <dgm:pt modelId="{6B6B3718-1CCC-46FF-A8FB-79560095AC4A}">
      <dgm:prSet phldrT="[Text]"/>
      <dgm:spPr/>
      <dgm:t>
        <a:bodyPr/>
        <a:lstStyle/>
        <a:p>
          <a:r>
            <a:rPr lang="en-US" dirty="0" smtClean="0"/>
            <a:t>Hedging is popular</a:t>
          </a:r>
          <a:endParaRPr lang="en-US" dirty="0"/>
        </a:p>
      </dgm:t>
    </dgm:pt>
    <dgm:pt modelId="{8F3B7C3E-01F9-46ED-9922-85C6B265F6E2}" type="parTrans" cxnId="{6AA9E4D7-6A3A-4A06-9A1D-F88512F880A4}">
      <dgm:prSet/>
      <dgm:spPr/>
      <dgm:t>
        <a:bodyPr/>
        <a:lstStyle/>
        <a:p>
          <a:endParaRPr lang="en-US"/>
        </a:p>
      </dgm:t>
    </dgm:pt>
    <dgm:pt modelId="{182413A3-BF1E-4EFE-BFC3-420F9B152D90}" type="sibTrans" cxnId="{6AA9E4D7-6A3A-4A06-9A1D-F88512F880A4}">
      <dgm:prSet/>
      <dgm:spPr/>
      <dgm:t>
        <a:bodyPr/>
        <a:lstStyle/>
        <a:p>
          <a:endParaRPr lang="en-US"/>
        </a:p>
      </dgm:t>
    </dgm:pt>
    <dgm:pt modelId="{482068B5-7125-4A59-A1A2-6AD4553CDD8A}">
      <dgm:prSet phldrT="[Text]"/>
      <dgm:spPr/>
      <dgm:t>
        <a:bodyPr/>
        <a:lstStyle/>
        <a:p>
          <a:r>
            <a:rPr lang="en-US" dirty="0" smtClean="0"/>
            <a:t>Sensitive to economy cycle</a:t>
          </a:r>
          <a:endParaRPr lang="en-US" dirty="0"/>
        </a:p>
      </dgm:t>
    </dgm:pt>
    <dgm:pt modelId="{4D9F2935-2565-4989-AEEF-49812FD7BF0F}" type="parTrans" cxnId="{49C584DF-5144-4067-BC37-2C1B79A2D9DA}">
      <dgm:prSet/>
      <dgm:spPr/>
      <dgm:t>
        <a:bodyPr/>
        <a:lstStyle/>
        <a:p>
          <a:endParaRPr lang="en-US"/>
        </a:p>
      </dgm:t>
    </dgm:pt>
    <dgm:pt modelId="{545C5B3D-8846-4AD9-94D4-B78DE6D3E41C}" type="sibTrans" cxnId="{49C584DF-5144-4067-BC37-2C1B79A2D9DA}">
      <dgm:prSet/>
      <dgm:spPr/>
      <dgm:t>
        <a:bodyPr/>
        <a:lstStyle/>
        <a:p>
          <a:endParaRPr lang="en-US"/>
        </a:p>
      </dgm:t>
    </dgm:pt>
    <dgm:pt modelId="{5AA86E21-89E4-4BAA-B14D-6BE977770B29}">
      <dgm:prSet phldrT="[Text]"/>
      <dgm:spPr/>
      <dgm:t>
        <a:bodyPr/>
        <a:lstStyle/>
        <a:p>
          <a:r>
            <a:rPr lang="en-US" dirty="0" smtClean="0"/>
            <a:t>Both risk averse and risk taking</a:t>
          </a:r>
          <a:endParaRPr lang="en-US" dirty="0"/>
        </a:p>
      </dgm:t>
    </dgm:pt>
    <dgm:pt modelId="{B922E410-4AE6-495E-A2BB-4095EFD16B72}" type="parTrans" cxnId="{F25F0DC9-4CEB-491D-9D9D-AB309F6776D9}">
      <dgm:prSet/>
      <dgm:spPr/>
      <dgm:t>
        <a:bodyPr/>
        <a:lstStyle/>
        <a:p>
          <a:endParaRPr lang="en-US"/>
        </a:p>
      </dgm:t>
    </dgm:pt>
    <dgm:pt modelId="{D32C6A2E-4DAD-4298-A949-80E45BBFAF5F}" type="sibTrans" cxnId="{F25F0DC9-4CEB-491D-9D9D-AB309F6776D9}">
      <dgm:prSet/>
      <dgm:spPr/>
      <dgm:t>
        <a:bodyPr/>
        <a:lstStyle/>
        <a:p>
          <a:endParaRPr lang="en-US"/>
        </a:p>
      </dgm:t>
    </dgm:pt>
    <dgm:pt modelId="{B55EB28F-27B4-44B5-B0C0-162ACFBBB9CE}">
      <dgm:prSet phldrT="[Text]"/>
      <dgm:spPr/>
      <dgm:t>
        <a:bodyPr/>
        <a:lstStyle/>
        <a:p>
          <a:r>
            <a:rPr lang="en-US" dirty="0" smtClean="0"/>
            <a:t>Revenue driven by multi-factors</a:t>
          </a:r>
          <a:endParaRPr lang="en-US" dirty="0"/>
        </a:p>
      </dgm:t>
    </dgm:pt>
    <dgm:pt modelId="{DDC9705A-D52D-412A-A6B1-693FDA401027}" type="parTrans" cxnId="{B021D3BF-6E82-49ED-8DFD-195C17329C93}">
      <dgm:prSet/>
      <dgm:spPr/>
      <dgm:t>
        <a:bodyPr/>
        <a:lstStyle/>
        <a:p>
          <a:endParaRPr lang="en-US"/>
        </a:p>
      </dgm:t>
    </dgm:pt>
    <dgm:pt modelId="{A4E92D68-65C1-4F67-8153-1ECDC2BA2443}" type="sibTrans" cxnId="{B021D3BF-6E82-49ED-8DFD-195C17329C93}">
      <dgm:prSet/>
      <dgm:spPr/>
      <dgm:t>
        <a:bodyPr/>
        <a:lstStyle/>
        <a:p>
          <a:endParaRPr lang="en-US"/>
        </a:p>
      </dgm:t>
    </dgm:pt>
    <dgm:pt modelId="{A25AC2A1-BE82-4102-A5B4-DF1BEBFC0586}">
      <dgm:prSet phldrT="[Text]"/>
      <dgm:spPr/>
      <dgm:t>
        <a:bodyPr/>
        <a:lstStyle/>
        <a:p>
          <a:r>
            <a:rPr lang="en-US" smtClean="0"/>
            <a:t>Commodity price</a:t>
          </a:r>
          <a:endParaRPr lang="en-US" dirty="0"/>
        </a:p>
      </dgm:t>
    </dgm:pt>
    <dgm:pt modelId="{14ADF46E-5CBA-4142-AF85-0DEBD9C37203}" type="parTrans" cxnId="{752B23D8-BA4C-4F1F-A1C5-D8E5BA3FB3EF}">
      <dgm:prSet/>
      <dgm:spPr/>
      <dgm:t>
        <a:bodyPr/>
        <a:lstStyle/>
        <a:p>
          <a:endParaRPr lang="en-US"/>
        </a:p>
      </dgm:t>
    </dgm:pt>
    <dgm:pt modelId="{CF137A77-4F14-445D-B5B3-39E9099AE0E2}" type="sibTrans" cxnId="{752B23D8-BA4C-4F1F-A1C5-D8E5BA3FB3EF}">
      <dgm:prSet/>
      <dgm:spPr/>
      <dgm:t>
        <a:bodyPr/>
        <a:lstStyle/>
        <a:p>
          <a:endParaRPr lang="en-US"/>
        </a:p>
      </dgm:t>
    </dgm:pt>
    <dgm:pt modelId="{93A24089-C342-419F-BFF0-8E3D5C5BCA0B}">
      <dgm:prSet/>
      <dgm:spPr/>
      <dgm:t>
        <a:bodyPr/>
        <a:lstStyle/>
        <a:p>
          <a:r>
            <a:rPr lang="en-US" smtClean="0"/>
            <a:t>FX rate</a:t>
          </a:r>
          <a:endParaRPr lang="en-US" dirty="0" smtClean="0"/>
        </a:p>
      </dgm:t>
    </dgm:pt>
    <dgm:pt modelId="{F917B20F-3248-4D07-83AC-140B3F1ADF7F}" type="parTrans" cxnId="{69C6031E-7AD2-43A1-A995-8D763C4C3E0A}">
      <dgm:prSet/>
      <dgm:spPr/>
      <dgm:t>
        <a:bodyPr/>
        <a:lstStyle/>
        <a:p>
          <a:endParaRPr lang="en-US"/>
        </a:p>
      </dgm:t>
    </dgm:pt>
    <dgm:pt modelId="{5B89E4EB-D1B7-473F-B7F5-1D4011308E9F}" type="sibTrans" cxnId="{69C6031E-7AD2-43A1-A995-8D763C4C3E0A}">
      <dgm:prSet/>
      <dgm:spPr/>
      <dgm:t>
        <a:bodyPr/>
        <a:lstStyle/>
        <a:p>
          <a:endParaRPr lang="en-US"/>
        </a:p>
      </dgm:t>
    </dgm:pt>
    <dgm:pt modelId="{03B76E31-EF29-48A6-BAD7-1B47946A286B}">
      <dgm:prSet/>
      <dgm:spPr/>
      <dgm:t>
        <a:bodyPr/>
        <a:lstStyle/>
        <a:p>
          <a:r>
            <a:rPr lang="en-US" dirty="0" smtClean="0"/>
            <a:t>Interest</a:t>
          </a:r>
        </a:p>
      </dgm:t>
    </dgm:pt>
    <dgm:pt modelId="{68E9D7E8-A8D3-49DF-970D-61F23A69C60F}" type="parTrans" cxnId="{1F4E1A18-4E71-4577-9E9F-5B78B5410030}">
      <dgm:prSet/>
      <dgm:spPr/>
      <dgm:t>
        <a:bodyPr/>
        <a:lstStyle/>
        <a:p>
          <a:endParaRPr lang="en-US"/>
        </a:p>
      </dgm:t>
    </dgm:pt>
    <dgm:pt modelId="{001480CA-B3C2-412D-9678-76C3CD16722A}" type="sibTrans" cxnId="{1F4E1A18-4E71-4577-9E9F-5B78B5410030}">
      <dgm:prSet/>
      <dgm:spPr/>
      <dgm:t>
        <a:bodyPr/>
        <a:lstStyle/>
        <a:p>
          <a:endParaRPr lang="en-US"/>
        </a:p>
      </dgm:t>
    </dgm:pt>
    <dgm:pt modelId="{A96DD6EE-D9FA-48DE-8D1C-686E76656481}">
      <dgm:prSet/>
      <dgm:spPr/>
      <dgm:t>
        <a:bodyPr/>
        <a:lstStyle/>
        <a:p>
          <a:r>
            <a:rPr lang="en-US" dirty="0" smtClean="0"/>
            <a:t>Etc.</a:t>
          </a:r>
        </a:p>
      </dgm:t>
    </dgm:pt>
    <dgm:pt modelId="{D4D9994B-930E-440A-9F4F-D6C6B910D044}" type="parTrans" cxnId="{60315D67-2108-4DE5-9CB0-A0D2D10DB618}">
      <dgm:prSet/>
      <dgm:spPr/>
      <dgm:t>
        <a:bodyPr/>
        <a:lstStyle/>
        <a:p>
          <a:endParaRPr lang="en-US"/>
        </a:p>
      </dgm:t>
    </dgm:pt>
    <dgm:pt modelId="{56C5C6A5-455F-4FA4-AEE3-4B6DBE55A231}" type="sibTrans" cxnId="{60315D67-2108-4DE5-9CB0-A0D2D10DB618}">
      <dgm:prSet/>
      <dgm:spPr/>
      <dgm:t>
        <a:bodyPr/>
        <a:lstStyle/>
        <a:p>
          <a:endParaRPr lang="en-US"/>
        </a:p>
      </dgm:t>
    </dgm:pt>
    <dgm:pt modelId="{6DED267C-4537-46B0-8FB7-5FE9AD9B1439}">
      <dgm:prSet/>
      <dgm:spPr/>
      <dgm:t>
        <a:bodyPr/>
        <a:lstStyle/>
        <a:p>
          <a:r>
            <a:rPr lang="en-US" smtClean="0"/>
            <a:t>Environmental Concerns</a:t>
          </a:r>
          <a:endParaRPr lang="en-US" dirty="0" smtClean="0"/>
        </a:p>
      </dgm:t>
    </dgm:pt>
    <dgm:pt modelId="{87D16479-65E2-48D3-9E6A-3269B1FFD105}" type="parTrans" cxnId="{1A5F0160-513F-4CDD-B43A-F2A3D2F98E2B}">
      <dgm:prSet/>
      <dgm:spPr/>
      <dgm:t>
        <a:bodyPr/>
        <a:lstStyle/>
        <a:p>
          <a:endParaRPr lang="en-US"/>
        </a:p>
      </dgm:t>
    </dgm:pt>
    <dgm:pt modelId="{C825F569-E78D-46DE-9E2A-3E67A5C194CB}" type="sibTrans" cxnId="{1A5F0160-513F-4CDD-B43A-F2A3D2F98E2B}">
      <dgm:prSet/>
      <dgm:spPr/>
      <dgm:t>
        <a:bodyPr/>
        <a:lstStyle/>
        <a:p>
          <a:endParaRPr lang="en-US"/>
        </a:p>
      </dgm:t>
    </dgm:pt>
    <dgm:pt modelId="{C46F0F1C-9888-4CEB-A41E-690298CBB90A}" type="pres">
      <dgm:prSet presAssocID="{966CC865-2930-443E-A4C7-6DD69715B903}" presName="linear" presStyleCnt="0">
        <dgm:presLayoutVars>
          <dgm:animLvl val="lvl"/>
          <dgm:resizeHandles val="exact"/>
        </dgm:presLayoutVars>
      </dgm:prSet>
      <dgm:spPr/>
      <dgm:t>
        <a:bodyPr/>
        <a:lstStyle/>
        <a:p>
          <a:endParaRPr lang="en-US"/>
        </a:p>
      </dgm:t>
    </dgm:pt>
    <dgm:pt modelId="{C4742E69-88D6-41E3-9A28-06A5D3DD936C}" type="pres">
      <dgm:prSet presAssocID="{2289AF5C-1BB9-4FCD-8D89-E96C1F27868C}" presName="parentText" presStyleLbl="node1" presStyleIdx="0" presStyleCnt="5" custLinFactNeighborY="19113">
        <dgm:presLayoutVars>
          <dgm:chMax val="0"/>
          <dgm:bulletEnabled val="1"/>
        </dgm:presLayoutVars>
      </dgm:prSet>
      <dgm:spPr/>
      <dgm:t>
        <a:bodyPr/>
        <a:lstStyle/>
        <a:p>
          <a:endParaRPr lang="en-US"/>
        </a:p>
      </dgm:t>
    </dgm:pt>
    <dgm:pt modelId="{D8EC6120-CBEB-4522-8DF6-167414FB01D0}" type="pres">
      <dgm:prSet presAssocID="{0FD3AF52-261D-4019-91D3-44BB1A713502}" presName="spacer" presStyleCnt="0"/>
      <dgm:spPr/>
    </dgm:pt>
    <dgm:pt modelId="{28E3C0B8-B3A7-403E-BDD0-EAC6C12B9B07}" type="pres">
      <dgm:prSet presAssocID="{6B6B3718-1CCC-46FF-A8FB-79560095AC4A}" presName="parentText" presStyleLbl="node1" presStyleIdx="1" presStyleCnt="5">
        <dgm:presLayoutVars>
          <dgm:chMax val="0"/>
          <dgm:bulletEnabled val="1"/>
        </dgm:presLayoutVars>
      </dgm:prSet>
      <dgm:spPr/>
      <dgm:t>
        <a:bodyPr/>
        <a:lstStyle/>
        <a:p>
          <a:endParaRPr lang="en-US"/>
        </a:p>
      </dgm:t>
    </dgm:pt>
    <dgm:pt modelId="{3A85BFBD-1479-4DC1-9285-6F3795A8F285}" type="pres">
      <dgm:prSet presAssocID="{6B6B3718-1CCC-46FF-A8FB-79560095AC4A}" presName="childText" presStyleLbl="revTx" presStyleIdx="0" presStyleCnt="2">
        <dgm:presLayoutVars>
          <dgm:bulletEnabled val="1"/>
        </dgm:presLayoutVars>
      </dgm:prSet>
      <dgm:spPr/>
      <dgm:t>
        <a:bodyPr/>
        <a:lstStyle/>
        <a:p>
          <a:endParaRPr lang="en-US"/>
        </a:p>
      </dgm:t>
    </dgm:pt>
    <dgm:pt modelId="{E931C8DF-1745-4140-BE52-3321370194E4}" type="pres">
      <dgm:prSet presAssocID="{482068B5-7125-4A59-A1A2-6AD4553CDD8A}" presName="parentText" presStyleLbl="node1" presStyleIdx="2" presStyleCnt="5">
        <dgm:presLayoutVars>
          <dgm:chMax val="0"/>
          <dgm:bulletEnabled val="1"/>
        </dgm:presLayoutVars>
      </dgm:prSet>
      <dgm:spPr/>
      <dgm:t>
        <a:bodyPr/>
        <a:lstStyle/>
        <a:p>
          <a:endParaRPr lang="en-US"/>
        </a:p>
      </dgm:t>
    </dgm:pt>
    <dgm:pt modelId="{4D9C042C-3CEC-48AA-A6A3-541E2C32E087}" type="pres">
      <dgm:prSet presAssocID="{545C5B3D-8846-4AD9-94D4-B78DE6D3E41C}" presName="spacer" presStyleCnt="0"/>
      <dgm:spPr/>
    </dgm:pt>
    <dgm:pt modelId="{F842E213-4B7B-481D-8FA4-247F6CD926E0}" type="pres">
      <dgm:prSet presAssocID="{B55EB28F-27B4-44B5-B0C0-162ACFBBB9CE}" presName="parentText" presStyleLbl="node1" presStyleIdx="3" presStyleCnt="5">
        <dgm:presLayoutVars>
          <dgm:chMax val="0"/>
          <dgm:bulletEnabled val="1"/>
        </dgm:presLayoutVars>
      </dgm:prSet>
      <dgm:spPr/>
      <dgm:t>
        <a:bodyPr/>
        <a:lstStyle/>
        <a:p>
          <a:endParaRPr lang="en-US"/>
        </a:p>
      </dgm:t>
    </dgm:pt>
    <dgm:pt modelId="{AF04C719-B2A5-4958-9804-C0F1C7BD17F7}" type="pres">
      <dgm:prSet presAssocID="{B55EB28F-27B4-44B5-B0C0-162ACFBBB9CE}" presName="childText" presStyleLbl="revTx" presStyleIdx="1" presStyleCnt="2">
        <dgm:presLayoutVars>
          <dgm:bulletEnabled val="1"/>
        </dgm:presLayoutVars>
      </dgm:prSet>
      <dgm:spPr/>
      <dgm:t>
        <a:bodyPr/>
        <a:lstStyle/>
        <a:p>
          <a:endParaRPr lang="en-US"/>
        </a:p>
      </dgm:t>
    </dgm:pt>
    <dgm:pt modelId="{AAB3521D-7B71-418D-A72B-EFA773D9BEC4}" type="pres">
      <dgm:prSet presAssocID="{6DED267C-4537-46B0-8FB7-5FE9AD9B1439}" presName="parentText" presStyleLbl="node1" presStyleIdx="4" presStyleCnt="5">
        <dgm:presLayoutVars>
          <dgm:chMax val="0"/>
          <dgm:bulletEnabled val="1"/>
        </dgm:presLayoutVars>
      </dgm:prSet>
      <dgm:spPr/>
      <dgm:t>
        <a:bodyPr/>
        <a:lstStyle/>
        <a:p>
          <a:endParaRPr lang="en-US"/>
        </a:p>
      </dgm:t>
    </dgm:pt>
  </dgm:ptLst>
  <dgm:cxnLst>
    <dgm:cxn modelId="{42DE732B-F331-4259-8444-EDBE16392607}" type="presOf" srcId="{5AA86E21-89E4-4BAA-B14D-6BE977770B29}" destId="{3A85BFBD-1479-4DC1-9285-6F3795A8F285}" srcOrd="0" destOrd="0" presId="urn:microsoft.com/office/officeart/2005/8/layout/vList2"/>
    <dgm:cxn modelId="{FFF32113-3CBF-49CA-BB73-E325CECFD93A}" type="presOf" srcId="{6B6B3718-1CCC-46FF-A8FB-79560095AC4A}" destId="{28E3C0B8-B3A7-403E-BDD0-EAC6C12B9B07}" srcOrd="0" destOrd="0" presId="urn:microsoft.com/office/officeart/2005/8/layout/vList2"/>
    <dgm:cxn modelId="{A8244D48-F042-42EF-9BEC-5E9DE0B111A5}" type="presOf" srcId="{A96DD6EE-D9FA-48DE-8D1C-686E76656481}" destId="{AF04C719-B2A5-4958-9804-C0F1C7BD17F7}" srcOrd="0" destOrd="3" presId="urn:microsoft.com/office/officeart/2005/8/layout/vList2"/>
    <dgm:cxn modelId="{1A5F0160-513F-4CDD-B43A-F2A3D2F98E2B}" srcId="{966CC865-2930-443E-A4C7-6DD69715B903}" destId="{6DED267C-4537-46B0-8FB7-5FE9AD9B1439}" srcOrd="4" destOrd="0" parTransId="{87D16479-65E2-48D3-9E6A-3269B1FFD105}" sibTransId="{C825F569-E78D-46DE-9E2A-3E67A5C194CB}"/>
    <dgm:cxn modelId="{7B1149AE-3136-46CA-8361-726CD9BA7F7F}" type="presOf" srcId="{93A24089-C342-419F-BFF0-8E3D5C5BCA0B}" destId="{AF04C719-B2A5-4958-9804-C0F1C7BD17F7}" srcOrd="0" destOrd="1" presId="urn:microsoft.com/office/officeart/2005/8/layout/vList2"/>
    <dgm:cxn modelId="{6AA9E4D7-6A3A-4A06-9A1D-F88512F880A4}" srcId="{966CC865-2930-443E-A4C7-6DD69715B903}" destId="{6B6B3718-1CCC-46FF-A8FB-79560095AC4A}" srcOrd="1" destOrd="0" parTransId="{8F3B7C3E-01F9-46ED-9922-85C6B265F6E2}" sibTransId="{182413A3-BF1E-4EFE-BFC3-420F9B152D90}"/>
    <dgm:cxn modelId="{076D4144-772D-41D2-A54F-13186E5CA87C}" srcId="{966CC865-2930-443E-A4C7-6DD69715B903}" destId="{2289AF5C-1BB9-4FCD-8D89-E96C1F27868C}" srcOrd="0" destOrd="0" parTransId="{E08AE898-19E5-42CA-BCC3-5579606CCF1B}" sibTransId="{0FD3AF52-261D-4019-91D3-44BB1A713502}"/>
    <dgm:cxn modelId="{69C6031E-7AD2-43A1-A995-8D763C4C3E0A}" srcId="{B55EB28F-27B4-44B5-B0C0-162ACFBBB9CE}" destId="{93A24089-C342-419F-BFF0-8E3D5C5BCA0B}" srcOrd="1" destOrd="0" parTransId="{F917B20F-3248-4D07-83AC-140B3F1ADF7F}" sibTransId="{5B89E4EB-D1B7-473F-B7F5-1D4011308E9F}"/>
    <dgm:cxn modelId="{D9B0337B-F373-4CA8-A02C-BFA839E8033B}" type="presOf" srcId="{2289AF5C-1BB9-4FCD-8D89-E96C1F27868C}" destId="{C4742E69-88D6-41E3-9A28-06A5D3DD936C}" srcOrd="0" destOrd="0" presId="urn:microsoft.com/office/officeart/2005/8/layout/vList2"/>
    <dgm:cxn modelId="{B971B19E-09E2-4AA4-BE70-6736DCDA7951}" type="presOf" srcId="{966CC865-2930-443E-A4C7-6DD69715B903}" destId="{C46F0F1C-9888-4CEB-A41E-690298CBB90A}" srcOrd="0" destOrd="0" presId="urn:microsoft.com/office/officeart/2005/8/layout/vList2"/>
    <dgm:cxn modelId="{752B23D8-BA4C-4F1F-A1C5-D8E5BA3FB3EF}" srcId="{B55EB28F-27B4-44B5-B0C0-162ACFBBB9CE}" destId="{A25AC2A1-BE82-4102-A5B4-DF1BEBFC0586}" srcOrd="0" destOrd="0" parTransId="{14ADF46E-5CBA-4142-AF85-0DEBD9C37203}" sibTransId="{CF137A77-4F14-445D-B5B3-39E9099AE0E2}"/>
    <dgm:cxn modelId="{9B18E120-65BF-426D-A966-1C598AED4BA7}" type="presOf" srcId="{A25AC2A1-BE82-4102-A5B4-DF1BEBFC0586}" destId="{AF04C719-B2A5-4958-9804-C0F1C7BD17F7}" srcOrd="0" destOrd="0" presId="urn:microsoft.com/office/officeart/2005/8/layout/vList2"/>
    <dgm:cxn modelId="{60315D67-2108-4DE5-9CB0-A0D2D10DB618}" srcId="{B55EB28F-27B4-44B5-B0C0-162ACFBBB9CE}" destId="{A96DD6EE-D9FA-48DE-8D1C-686E76656481}" srcOrd="3" destOrd="0" parTransId="{D4D9994B-930E-440A-9F4F-D6C6B910D044}" sibTransId="{56C5C6A5-455F-4FA4-AEE3-4B6DBE55A231}"/>
    <dgm:cxn modelId="{49C584DF-5144-4067-BC37-2C1B79A2D9DA}" srcId="{966CC865-2930-443E-A4C7-6DD69715B903}" destId="{482068B5-7125-4A59-A1A2-6AD4553CDD8A}" srcOrd="2" destOrd="0" parTransId="{4D9F2935-2565-4989-AEEF-49812FD7BF0F}" sibTransId="{545C5B3D-8846-4AD9-94D4-B78DE6D3E41C}"/>
    <dgm:cxn modelId="{789D439D-1317-4B31-8A07-56B3A71AB93E}" type="presOf" srcId="{B55EB28F-27B4-44B5-B0C0-162ACFBBB9CE}" destId="{F842E213-4B7B-481D-8FA4-247F6CD926E0}" srcOrd="0" destOrd="0" presId="urn:microsoft.com/office/officeart/2005/8/layout/vList2"/>
    <dgm:cxn modelId="{1F4E1A18-4E71-4577-9E9F-5B78B5410030}" srcId="{B55EB28F-27B4-44B5-B0C0-162ACFBBB9CE}" destId="{03B76E31-EF29-48A6-BAD7-1B47946A286B}" srcOrd="2" destOrd="0" parTransId="{68E9D7E8-A8D3-49DF-970D-61F23A69C60F}" sibTransId="{001480CA-B3C2-412D-9678-76C3CD16722A}"/>
    <dgm:cxn modelId="{F25F0DC9-4CEB-491D-9D9D-AB309F6776D9}" srcId="{6B6B3718-1CCC-46FF-A8FB-79560095AC4A}" destId="{5AA86E21-89E4-4BAA-B14D-6BE977770B29}" srcOrd="0" destOrd="0" parTransId="{B922E410-4AE6-495E-A2BB-4095EFD16B72}" sibTransId="{D32C6A2E-4DAD-4298-A949-80E45BBFAF5F}"/>
    <dgm:cxn modelId="{AAB53D6E-DF58-4E8D-97C5-545DEBB72353}" type="presOf" srcId="{482068B5-7125-4A59-A1A2-6AD4553CDD8A}" destId="{E931C8DF-1745-4140-BE52-3321370194E4}" srcOrd="0" destOrd="0" presId="urn:microsoft.com/office/officeart/2005/8/layout/vList2"/>
    <dgm:cxn modelId="{B021D3BF-6E82-49ED-8DFD-195C17329C93}" srcId="{966CC865-2930-443E-A4C7-6DD69715B903}" destId="{B55EB28F-27B4-44B5-B0C0-162ACFBBB9CE}" srcOrd="3" destOrd="0" parTransId="{DDC9705A-D52D-412A-A6B1-693FDA401027}" sibTransId="{A4E92D68-65C1-4F67-8153-1ECDC2BA2443}"/>
    <dgm:cxn modelId="{182BF956-CCC1-4B3C-84D8-8B51EF70D44E}" type="presOf" srcId="{03B76E31-EF29-48A6-BAD7-1B47946A286B}" destId="{AF04C719-B2A5-4958-9804-C0F1C7BD17F7}" srcOrd="0" destOrd="2" presId="urn:microsoft.com/office/officeart/2005/8/layout/vList2"/>
    <dgm:cxn modelId="{F956EB60-EF99-4986-A797-18B11A6A3602}" type="presOf" srcId="{6DED267C-4537-46B0-8FB7-5FE9AD9B1439}" destId="{AAB3521D-7B71-418D-A72B-EFA773D9BEC4}" srcOrd="0" destOrd="0" presId="urn:microsoft.com/office/officeart/2005/8/layout/vList2"/>
    <dgm:cxn modelId="{D9F7E52F-9B4C-4EEB-9EEF-4A9DF4B5F7EA}" type="presParOf" srcId="{C46F0F1C-9888-4CEB-A41E-690298CBB90A}" destId="{C4742E69-88D6-41E3-9A28-06A5D3DD936C}" srcOrd="0" destOrd="0" presId="urn:microsoft.com/office/officeart/2005/8/layout/vList2"/>
    <dgm:cxn modelId="{C2945FF9-C65C-4153-B198-E01FEFA62C3E}" type="presParOf" srcId="{C46F0F1C-9888-4CEB-A41E-690298CBB90A}" destId="{D8EC6120-CBEB-4522-8DF6-167414FB01D0}" srcOrd="1" destOrd="0" presId="urn:microsoft.com/office/officeart/2005/8/layout/vList2"/>
    <dgm:cxn modelId="{107F8260-3A5E-428E-B49F-70C1F038D095}" type="presParOf" srcId="{C46F0F1C-9888-4CEB-A41E-690298CBB90A}" destId="{28E3C0B8-B3A7-403E-BDD0-EAC6C12B9B07}" srcOrd="2" destOrd="0" presId="urn:microsoft.com/office/officeart/2005/8/layout/vList2"/>
    <dgm:cxn modelId="{33F2D61A-9BEF-4514-8A61-D52A896209D4}" type="presParOf" srcId="{C46F0F1C-9888-4CEB-A41E-690298CBB90A}" destId="{3A85BFBD-1479-4DC1-9285-6F3795A8F285}" srcOrd="3" destOrd="0" presId="urn:microsoft.com/office/officeart/2005/8/layout/vList2"/>
    <dgm:cxn modelId="{446CE440-44B4-40A7-8DC2-1267C313DBC9}" type="presParOf" srcId="{C46F0F1C-9888-4CEB-A41E-690298CBB90A}" destId="{E931C8DF-1745-4140-BE52-3321370194E4}" srcOrd="4" destOrd="0" presId="urn:microsoft.com/office/officeart/2005/8/layout/vList2"/>
    <dgm:cxn modelId="{002C1952-3A88-4D63-93F5-D02D755A70C1}" type="presParOf" srcId="{C46F0F1C-9888-4CEB-A41E-690298CBB90A}" destId="{4D9C042C-3CEC-48AA-A6A3-541E2C32E087}" srcOrd="5" destOrd="0" presId="urn:microsoft.com/office/officeart/2005/8/layout/vList2"/>
    <dgm:cxn modelId="{828FFBAB-A70F-4663-81DC-D786F5EFFECA}" type="presParOf" srcId="{C46F0F1C-9888-4CEB-A41E-690298CBB90A}" destId="{F842E213-4B7B-481D-8FA4-247F6CD926E0}" srcOrd="6" destOrd="0" presId="urn:microsoft.com/office/officeart/2005/8/layout/vList2"/>
    <dgm:cxn modelId="{F2B8B4B4-E0D8-4902-975A-033E635BBE80}" type="presParOf" srcId="{C46F0F1C-9888-4CEB-A41E-690298CBB90A}" destId="{AF04C719-B2A5-4958-9804-C0F1C7BD17F7}" srcOrd="7" destOrd="0" presId="urn:microsoft.com/office/officeart/2005/8/layout/vList2"/>
    <dgm:cxn modelId="{8DEC23DF-2AF1-49A8-B4B2-6CD988CE68A5}" type="presParOf" srcId="{C46F0F1C-9888-4CEB-A41E-690298CBB90A}" destId="{AAB3521D-7B71-418D-A72B-EFA773D9BEC4}"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7CD6850-4D5C-41CF-9EDC-187936C4993C}" type="doc">
      <dgm:prSet loTypeId="urn:microsoft.com/office/officeart/2005/8/layout/hierarchy3" loCatId="list" qsTypeId="urn:microsoft.com/office/officeart/2005/8/quickstyle/3d7" qsCatId="3D" csTypeId="urn:microsoft.com/office/officeart/2005/8/colors/accent1_2" csCatId="accent1" phldr="1"/>
      <dgm:spPr/>
      <dgm:t>
        <a:bodyPr/>
        <a:lstStyle/>
        <a:p>
          <a:endParaRPr lang="en-US"/>
        </a:p>
      </dgm:t>
    </dgm:pt>
    <dgm:pt modelId="{5FA73A34-F684-447E-8284-1324B8733972}">
      <dgm:prSet phldrT="[Text]"/>
      <dgm:spPr/>
      <dgm:t>
        <a:bodyPr/>
        <a:lstStyle/>
        <a:p>
          <a:r>
            <a:rPr lang="en-US" dirty="0" smtClean="0"/>
            <a:t>Commodity Price</a:t>
          </a:r>
          <a:endParaRPr lang="en-US" dirty="0"/>
        </a:p>
      </dgm:t>
    </dgm:pt>
    <dgm:pt modelId="{CDA3AD26-84D9-4FFD-930E-127F81CD76DB}" type="parTrans" cxnId="{AAC3C639-7B02-4D1D-B8EA-50AD0CA9D293}">
      <dgm:prSet/>
      <dgm:spPr/>
      <dgm:t>
        <a:bodyPr/>
        <a:lstStyle/>
        <a:p>
          <a:endParaRPr lang="en-US"/>
        </a:p>
      </dgm:t>
    </dgm:pt>
    <dgm:pt modelId="{82EA013F-828B-43BB-81F5-33B576669199}" type="sibTrans" cxnId="{AAC3C639-7B02-4D1D-B8EA-50AD0CA9D293}">
      <dgm:prSet/>
      <dgm:spPr/>
      <dgm:t>
        <a:bodyPr/>
        <a:lstStyle/>
        <a:p>
          <a:endParaRPr lang="en-US"/>
        </a:p>
      </dgm:t>
    </dgm:pt>
    <dgm:pt modelId="{C7F39836-C6FA-4228-A72D-0AEC199A974C}">
      <dgm:prSet phldrT="[Text]"/>
      <dgm:spPr/>
      <dgm:t>
        <a:bodyPr/>
        <a:lstStyle/>
        <a:p>
          <a:r>
            <a:rPr lang="en-US" dirty="0" smtClean="0"/>
            <a:t>Spot fluctuation	</a:t>
          </a:r>
          <a:endParaRPr lang="en-US" dirty="0"/>
        </a:p>
      </dgm:t>
    </dgm:pt>
    <dgm:pt modelId="{C7BDCBA5-DE9C-4FFF-A5DB-2877DA247578}" type="parTrans" cxnId="{088C32A0-F65E-4A0B-8747-75EB0FC6FCA9}">
      <dgm:prSet/>
      <dgm:spPr/>
      <dgm:t>
        <a:bodyPr/>
        <a:lstStyle/>
        <a:p>
          <a:endParaRPr lang="en-US"/>
        </a:p>
      </dgm:t>
    </dgm:pt>
    <dgm:pt modelId="{63090579-E907-4F3A-8656-BB00BF53761E}" type="sibTrans" cxnId="{088C32A0-F65E-4A0B-8747-75EB0FC6FCA9}">
      <dgm:prSet/>
      <dgm:spPr/>
      <dgm:t>
        <a:bodyPr/>
        <a:lstStyle/>
        <a:p>
          <a:endParaRPr lang="en-US"/>
        </a:p>
      </dgm:t>
    </dgm:pt>
    <dgm:pt modelId="{C6B6CD9B-C7EE-4D98-ABD4-6A287FA48C51}">
      <dgm:prSet phldrT="[Text]"/>
      <dgm:spPr/>
      <dgm:t>
        <a:bodyPr/>
        <a:lstStyle/>
        <a:p>
          <a:r>
            <a:rPr lang="en-US" dirty="0" smtClean="0"/>
            <a:t>Future prediction</a:t>
          </a:r>
          <a:endParaRPr lang="en-US" dirty="0"/>
        </a:p>
      </dgm:t>
    </dgm:pt>
    <dgm:pt modelId="{A282F592-5CF7-411F-B661-B425BEC26D95}" type="parTrans" cxnId="{564AC60C-0059-4E18-8ECB-73137BA4BD97}">
      <dgm:prSet/>
      <dgm:spPr/>
      <dgm:t>
        <a:bodyPr/>
        <a:lstStyle/>
        <a:p>
          <a:endParaRPr lang="en-US"/>
        </a:p>
      </dgm:t>
    </dgm:pt>
    <dgm:pt modelId="{B62F6AC7-6148-4613-AF12-A8833E128978}" type="sibTrans" cxnId="{564AC60C-0059-4E18-8ECB-73137BA4BD97}">
      <dgm:prSet/>
      <dgm:spPr/>
      <dgm:t>
        <a:bodyPr/>
        <a:lstStyle/>
        <a:p>
          <a:endParaRPr lang="en-US"/>
        </a:p>
      </dgm:t>
    </dgm:pt>
    <dgm:pt modelId="{74E58D2C-A420-4A1B-A09E-0165077998C5}">
      <dgm:prSet phldrT="[Text]"/>
      <dgm:spPr/>
      <dgm:t>
        <a:bodyPr/>
        <a:lstStyle/>
        <a:p>
          <a:r>
            <a:rPr lang="en-US" dirty="0" smtClean="0"/>
            <a:t>Exchange Rate</a:t>
          </a:r>
          <a:endParaRPr lang="en-US" dirty="0"/>
        </a:p>
      </dgm:t>
    </dgm:pt>
    <dgm:pt modelId="{4D12A1BE-9B3E-40CA-8385-6017F1C50519}" type="parTrans" cxnId="{B881CB21-E922-415A-88A3-66C427459B9D}">
      <dgm:prSet/>
      <dgm:spPr/>
      <dgm:t>
        <a:bodyPr/>
        <a:lstStyle/>
        <a:p>
          <a:endParaRPr lang="en-US"/>
        </a:p>
      </dgm:t>
    </dgm:pt>
    <dgm:pt modelId="{6B644B4E-332F-49CA-918F-91065A9204C4}" type="sibTrans" cxnId="{B881CB21-E922-415A-88A3-66C427459B9D}">
      <dgm:prSet/>
      <dgm:spPr/>
      <dgm:t>
        <a:bodyPr/>
        <a:lstStyle/>
        <a:p>
          <a:endParaRPr lang="en-US"/>
        </a:p>
      </dgm:t>
    </dgm:pt>
    <dgm:pt modelId="{B643B13C-4704-4C4B-8EF1-6D722CCE9823}">
      <dgm:prSet phldrT="[Text]"/>
      <dgm:spPr/>
      <dgm:t>
        <a:bodyPr/>
        <a:lstStyle/>
        <a:p>
          <a:r>
            <a:rPr lang="en-US" dirty="0" smtClean="0"/>
            <a:t>Interest Rate</a:t>
          </a:r>
          <a:endParaRPr lang="en-US" dirty="0"/>
        </a:p>
      </dgm:t>
    </dgm:pt>
    <dgm:pt modelId="{655337BA-0E66-4112-8F7A-369314935EF2}" type="parTrans" cxnId="{27C38401-EA41-4458-8DD7-B8BFF964FBB5}">
      <dgm:prSet/>
      <dgm:spPr/>
      <dgm:t>
        <a:bodyPr/>
        <a:lstStyle/>
        <a:p>
          <a:endParaRPr lang="en-US"/>
        </a:p>
      </dgm:t>
    </dgm:pt>
    <dgm:pt modelId="{095483C0-DEB1-461E-A027-6513193CEA54}" type="sibTrans" cxnId="{27C38401-EA41-4458-8DD7-B8BFF964FBB5}">
      <dgm:prSet/>
      <dgm:spPr/>
      <dgm:t>
        <a:bodyPr/>
        <a:lstStyle/>
        <a:p>
          <a:endParaRPr lang="en-US"/>
        </a:p>
      </dgm:t>
    </dgm:pt>
    <dgm:pt modelId="{7F36A315-B212-4F51-A6EC-47F5599E0F46}">
      <dgm:prSet phldrT="[Text]"/>
      <dgm:spPr/>
      <dgm:t>
        <a:bodyPr/>
        <a:lstStyle/>
        <a:p>
          <a:r>
            <a:rPr lang="en-US" dirty="0" smtClean="0"/>
            <a:t>Debt	</a:t>
          </a:r>
          <a:endParaRPr lang="en-US" dirty="0"/>
        </a:p>
      </dgm:t>
    </dgm:pt>
    <dgm:pt modelId="{6AC17514-382A-452B-AC7F-C161C3EE6E63}" type="parTrans" cxnId="{7EBCBB8A-6D99-489A-805B-E8E7A24DE7C4}">
      <dgm:prSet/>
      <dgm:spPr/>
      <dgm:t>
        <a:bodyPr/>
        <a:lstStyle/>
        <a:p>
          <a:endParaRPr lang="en-US"/>
        </a:p>
      </dgm:t>
    </dgm:pt>
    <dgm:pt modelId="{FF156B43-2512-43DF-B1FC-A7B357EAA6D7}" type="sibTrans" cxnId="{7EBCBB8A-6D99-489A-805B-E8E7A24DE7C4}">
      <dgm:prSet/>
      <dgm:spPr/>
      <dgm:t>
        <a:bodyPr/>
        <a:lstStyle/>
        <a:p>
          <a:endParaRPr lang="en-US"/>
        </a:p>
      </dgm:t>
    </dgm:pt>
    <dgm:pt modelId="{8D0FDBF0-B58A-4CD3-AA9D-E714C35DDBC8}">
      <dgm:prSet phldrT="[Text]"/>
      <dgm:spPr/>
      <dgm:t>
        <a:bodyPr/>
        <a:lstStyle/>
        <a:p>
          <a:r>
            <a:rPr lang="en-US" dirty="0" smtClean="0"/>
            <a:t>Financial Activities</a:t>
          </a:r>
          <a:endParaRPr lang="en-US" dirty="0"/>
        </a:p>
      </dgm:t>
    </dgm:pt>
    <dgm:pt modelId="{D98DCAD0-DB90-4690-B162-1C2F59B5EE12}" type="parTrans" cxnId="{91E69F87-7556-46C0-9281-DD894C171D8E}">
      <dgm:prSet/>
      <dgm:spPr/>
      <dgm:t>
        <a:bodyPr/>
        <a:lstStyle/>
        <a:p>
          <a:endParaRPr lang="en-US"/>
        </a:p>
      </dgm:t>
    </dgm:pt>
    <dgm:pt modelId="{4842F31C-63E9-4DFB-975A-5F97791EB7B4}" type="sibTrans" cxnId="{91E69F87-7556-46C0-9281-DD894C171D8E}">
      <dgm:prSet/>
      <dgm:spPr/>
      <dgm:t>
        <a:bodyPr/>
        <a:lstStyle/>
        <a:p>
          <a:endParaRPr lang="en-US"/>
        </a:p>
      </dgm:t>
    </dgm:pt>
    <dgm:pt modelId="{862564EF-8B50-4A08-9B53-F23F8C5726A8}">
      <dgm:prSet phldrT="[Text]"/>
      <dgm:spPr/>
      <dgm:t>
        <a:bodyPr/>
        <a:lstStyle/>
        <a:p>
          <a:r>
            <a:rPr lang="en-US" dirty="0" smtClean="0"/>
            <a:t>Political</a:t>
          </a:r>
          <a:endParaRPr lang="en-US" dirty="0"/>
        </a:p>
      </dgm:t>
    </dgm:pt>
    <dgm:pt modelId="{E5448708-4E58-4DEB-85A7-A3BEB69250B4}" type="parTrans" cxnId="{6711DD48-612C-4773-B8BB-A21631EF7EDF}">
      <dgm:prSet/>
      <dgm:spPr/>
      <dgm:t>
        <a:bodyPr/>
        <a:lstStyle/>
        <a:p>
          <a:endParaRPr lang="en-US"/>
        </a:p>
      </dgm:t>
    </dgm:pt>
    <dgm:pt modelId="{1BD89FFC-9DF0-4EEC-A1AD-CFAA9E1C379F}" type="sibTrans" cxnId="{6711DD48-612C-4773-B8BB-A21631EF7EDF}">
      <dgm:prSet/>
      <dgm:spPr/>
      <dgm:t>
        <a:bodyPr/>
        <a:lstStyle/>
        <a:p>
          <a:endParaRPr lang="en-US"/>
        </a:p>
      </dgm:t>
    </dgm:pt>
    <dgm:pt modelId="{9905756E-69AC-47EF-99DD-5D2C5F16E094}">
      <dgm:prSet phldrT="[Text]"/>
      <dgm:spPr/>
      <dgm:t>
        <a:bodyPr/>
        <a:lstStyle/>
        <a:p>
          <a:r>
            <a:rPr lang="en-US" dirty="0" smtClean="0"/>
            <a:t>Environmental regulations</a:t>
          </a:r>
          <a:endParaRPr lang="en-US" dirty="0"/>
        </a:p>
      </dgm:t>
    </dgm:pt>
    <dgm:pt modelId="{867A4F76-9DF3-4038-BFD9-656D68638B61}" type="parTrans" cxnId="{F58688D1-8860-4977-B9BD-A3BE8D51E2D6}">
      <dgm:prSet/>
      <dgm:spPr/>
      <dgm:t>
        <a:bodyPr/>
        <a:lstStyle/>
        <a:p>
          <a:endParaRPr lang="en-US"/>
        </a:p>
      </dgm:t>
    </dgm:pt>
    <dgm:pt modelId="{D83FD5A0-267F-46CE-9FD3-F19CF30902F0}" type="sibTrans" cxnId="{F58688D1-8860-4977-B9BD-A3BE8D51E2D6}">
      <dgm:prSet/>
      <dgm:spPr/>
      <dgm:t>
        <a:bodyPr/>
        <a:lstStyle/>
        <a:p>
          <a:endParaRPr lang="en-US"/>
        </a:p>
      </dgm:t>
    </dgm:pt>
    <dgm:pt modelId="{1BBE3F7A-4039-42B8-BCAB-8EB4A0CEA1A7}">
      <dgm:prSet phldrT="[Text]"/>
      <dgm:spPr/>
      <dgm:t>
        <a:bodyPr/>
        <a:lstStyle/>
        <a:p>
          <a:r>
            <a:rPr lang="en-US" dirty="0" smtClean="0"/>
            <a:t>License</a:t>
          </a:r>
          <a:endParaRPr lang="en-US" dirty="0"/>
        </a:p>
      </dgm:t>
    </dgm:pt>
    <dgm:pt modelId="{79D35136-8618-4CAC-89E0-82FE08D846A7}" type="parTrans" cxnId="{63BD9647-6961-434B-B325-B962AC76F78D}">
      <dgm:prSet/>
      <dgm:spPr/>
      <dgm:t>
        <a:bodyPr/>
        <a:lstStyle/>
        <a:p>
          <a:endParaRPr lang="en-US"/>
        </a:p>
      </dgm:t>
    </dgm:pt>
    <dgm:pt modelId="{77886A03-E382-4F51-BF8D-5E6A2A8071B6}" type="sibTrans" cxnId="{63BD9647-6961-434B-B325-B962AC76F78D}">
      <dgm:prSet/>
      <dgm:spPr/>
      <dgm:t>
        <a:bodyPr/>
        <a:lstStyle/>
        <a:p>
          <a:endParaRPr lang="en-US"/>
        </a:p>
      </dgm:t>
    </dgm:pt>
    <dgm:pt modelId="{05C2023F-AEF1-4BFA-9AE6-8F10478F0E04}">
      <dgm:prSet phldrT="[Text]"/>
      <dgm:spPr/>
      <dgm:t>
        <a:bodyPr/>
        <a:lstStyle/>
        <a:p>
          <a:r>
            <a:rPr lang="en-US" dirty="0" smtClean="0"/>
            <a:t>Permits</a:t>
          </a:r>
          <a:endParaRPr lang="en-US" dirty="0"/>
        </a:p>
      </dgm:t>
    </dgm:pt>
    <dgm:pt modelId="{26D6AE65-4D7C-4977-B2FF-A7F41EBF9AD4}" type="parTrans" cxnId="{1A0BBBF9-F2EF-4AE4-B8DA-8A71EAF04FBD}">
      <dgm:prSet/>
      <dgm:spPr/>
      <dgm:t>
        <a:bodyPr/>
        <a:lstStyle/>
        <a:p>
          <a:endParaRPr lang="en-US"/>
        </a:p>
      </dgm:t>
    </dgm:pt>
    <dgm:pt modelId="{FC97A0DD-8173-42ED-9EA0-46FEE7049145}" type="sibTrans" cxnId="{1A0BBBF9-F2EF-4AE4-B8DA-8A71EAF04FBD}">
      <dgm:prSet/>
      <dgm:spPr/>
      <dgm:t>
        <a:bodyPr/>
        <a:lstStyle/>
        <a:p>
          <a:endParaRPr lang="en-US"/>
        </a:p>
      </dgm:t>
    </dgm:pt>
    <dgm:pt modelId="{44877F7E-D622-4C12-A149-E088BDCA56EF}">
      <dgm:prSet phldrT="[Text]"/>
      <dgm:spPr/>
      <dgm:t>
        <a:bodyPr/>
        <a:lstStyle/>
        <a:p>
          <a:r>
            <a:rPr lang="en-US" dirty="0" smtClean="0"/>
            <a:t>Counterparties</a:t>
          </a:r>
          <a:endParaRPr lang="en-US" dirty="0"/>
        </a:p>
      </dgm:t>
    </dgm:pt>
    <dgm:pt modelId="{E184F4E6-3D96-445A-8908-099E2B7FF5AD}" type="parTrans" cxnId="{FA700B8D-8E5B-43C4-872B-FFB1407C10E8}">
      <dgm:prSet/>
      <dgm:spPr/>
      <dgm:t>
        <a:bodyPr/>
        <a:lstStyle/>
        <a:p>
          <a:endParaRPr lang="en-US"/>
        </a:p>
      </dgm:t>
    </dgm:pt>
    <dgm:pt modelId="{D232B7C2-1F44-4689-A969-0217688D4983}" type="sibTrans" cxnId="{FA700B8D-8E5B-43C4-872B-FFB1407C10E8}">
      <dgm:prSet/>
      <dgm:spPr/>
      <dgm:t>
        <a:bodyPr/>
        <a:lstStyle/>
        <a:p>
          <a:endParaRPr lang="en-US"/>
        </a:p>
      </dgm:t>
    </dgm:pt>
    <dgm:pt modelId="{5BE3BDFF-1290-4B98-BFFD-7AD44A580ED9}">
      <dgm:prSet phldrT="[Text]"/>
      <dgm:spPr/>
      <dgm:t>
        <a:bodyPr/>
        <a:lstStyle/>
        <a:p>
          <a:r>
            <a:rPr lang="en-US" dirty="0" smtClean="0"/>
            <a:t>Suppliers</a:t>
          </a:r>
          <a:endParaRPr lang="en-US" dirty="0"/>
        </a:p>
      </dgm:t>
    </dgm:pt>
    <dgm:pt modelId="{FFD1D6AA-16FA-4F9E-9829-0DE955D91141}" type="parTrans" cxnId="{B9DCAA21-0BCB-4F2F-AFAF-714C101CB4BF}">
      <dgm:prSet/>
      <dgm:spPr/>
      <dgm:t>
        <a:bodyPr/>
        <a:lstStyle/>
        <a:p>
          <a:endParaRPr lang="en-US"/>
        </a:p>
      </dgm:t>
    </dgm:pt>
    <dgm:pt modelId="{351F2FDE-8463-43C8-979D-59CCD1C9F866}" type="sibTrans" cxnId="{B9DCAA21-0BCB-4F2F-AFAF-714C101CB4BF}">
      <dgm:prSet/>
      <dgm:spPr/>
      <dgm:t>
        <a:bodyPr/>
        <a:lstStyle/>
        <a:p>
          <a:endParaRPr lang="en-US"/>
        </a:p>
      </dgm:t>
    </dgm:pt>
    <dgm:pt modelId="{0CDEB6EE-C52A-4B5F-9068-AA2C90A9060B}">
      <dgm:prSet phldrT="[Text]"/>
      <dgm:spPr/>
      <dgm:t>
        <a:bodyPr/>
        <a:lstStyle/>
        <a:p>
          <a:r>
            <a:rPr lang="en-US" dirty="0" smtClean="0"/>
            <a:t>Consumers</a:t>
          </a:r>
          <a:endParaRPr lang="en-US" dirty="0"/>
        </a:p>
      </dgm:t>
    </dgm:pt>
    <dgm:pt modelId="{7DA66A2D-6218-4C30-8024-253CC69804DA}" type="parTrans" cxnId="{F198E6C4-9E59-4BE5-94DA-C497B7A69298}">
      <dgm:prSet/>
      <dgm:spPr/>
      <dgm:t>
        <a:bodyPr/>
        <a:lstStyle/>
        <a:p>
          <a:endParaRPr lang="en-US"/>
        </a:p>
      </dgm:t>
    </dgm:pt>
    <dgm:pt modelId="{B882DC72-8990-4604-BBF1-64475081C1B6}" type="sibTrans" cxnId="{F198E6C4-9E59-4BE5-94DA-C497B7A69298}">
      <dgm:prSet/>
      <dgm:spPr/>
      <dgm:t>
        <a:bodyPr/>
        <a:lstStyle/>
        <a:p>
          <a:endParaRPr lang="en-US"/>
        </a:p>
      </dgm:t>
    </dgm:pt>
    <dgm:pt modelId="{AE18C279-76C0-417C-889D-4674256B53AF}">
      <dgm:prSet phldrT="[Text]"/>
      <dgm:spPr/>
      <dgm:t>
        <a:bodyPr/>
        <a:lstStyle/>
        <a:p>
          <a:r>
            <a:rPr lang="en-US" dirty="0" smtClean="0"/>
            <a:t>Debt holders</a:t>
          </a:r>
          <a:endParaRPr lang="en-US" dirty="0"/>
        </a:p>
      </dgm:t>
    </dgm:pt>
    <dgm:pt modelId="{0EF9EA6E-BB93-45C2-B665-FEFFA779812B}" type="parTrans" cxnId="{4E741AF9-4B03-42C2-BABD-6E439EA6320D}">
      <dgm:prSet/>
      <dgm:spPr/>
      <dgm:t>
        <a:bodyPr/>
        <a:lstStyle/>
        <a:p>
          <a:endParaRPr lang="en-US"/>
        </a:p>
      </dgm:t>
    </dgm:pt>
    <dgm:pt modelId="{E7863A5D-6479-4FF0-9CA0-8B8671206B62}" type="sibTrans" cxnId="{4E741AF9-4B03-42C2-BABD-6E439EA6320D}">
      <dgm:prSet/>
      <dgm:spPr/>
      <dgm:t>
        <a:bodyPr/>
        <a:lstStyle/>
        <a:p>
          <a:endParaRPr lang="en-US"/>
        </a:p>
      </dgm:t>
    </dgm:pt>
    <dgm:pt modelId="{88FAF023-53F9-4F88-830D-D504EBB01BC2}">
      <dgm:prSet phldrT="[Text]"/>
      <dgm:spPr/>
      <dgm:t>
        <a:bodyPr/>
        <a:lstStyle/>
        <a:p>
          <a:r>
            <a:rPr lang="en-US" dirty="0" smtClean="0"/>
            <a:t>Etc.</a:t>
          </a:r>
          <a:endParaRPr lang="en-US" dirty="0"/>
        </a:p>
      </dgm:t>
    </dgm:pt>
    <dgm:pt modelId="{2C2E392E-6869-445C-9E6A-630AEB78E9A7}" type="parTrans" cxnId="{312A83AC-ECFF-4DED-B8E0-C68D875A75C3}">
      <dgm:prSet/>
      <dgm:spPr/>
      <dgm:t>
        <a:bodyPr/>
        <a:lstStyle/>
        <a:p>
          <a:endParaRPr lang="en-US"/>
        </a:p>
      </dgm:t>
    </dgm:pt>
    <dgm:pt modelId="{97989384-EA54-48BA-B7B7-BFA7D50D9202}" type="sibTrans" cxnId="{312A83AC-ECFF-4DED-B8E0-C68D875A75C3}">
      <dgm:prSet/>
      <dgm:spPr/>
      <dgm:t>
        <a:bodyPr/>
        <a:lstStyle/>
        <a:p>
          <a:endParaRPr lang="en-US"/>
        </a:p>
      </dgm:t>
    </dgm:pt>
    <dgm:pt modelId="{09A64ECD-7ADF-4D05-AB37-FF96530A31E4}">
      <dgm:prSet phldrT="[Text]"/>
      <dgm:spPr/>
      <dgm:t>
        <a:bodyPr/>
        <a:lstStyle/>
        <a:p>
          <a:r>
            <a:rPr lang="en-US" dirty="0" smtClean="0"/>
            <a:t>5-7 permits and licenses in total</a:t>
          </a:r>
          <a:endParaRPr lang="en-US" dirty="0"/>
        </a:p>
      </dgm:t>
    </dgm:pt>
    <dgm:pt modelId="{7D36A0E5-5123-482B-BC04-74D02C67B9BE}" type="parTrans" cxnId="{0CC2F00E-AC31-4FF0-BCF2-7F5F3A424703}">
      <dgm:prSet/>
      <dgm:spPr/>
    </dgm:pt>
    <dgm:pt modelId="{5FAE8A16-D669-4DCE-932B-00AFE01CD8EC}" type="sibTrans" cxnId="{0CC2F00E-AC31-4FF0-BCF2-7F5F3A424703}">
      <dgm:prSet/>
      <dgm:spPr/>
    </dgm:pt>
    <dgm:pt modelId="{9EA838A3-3329-44D4-A5DD-533F118329FC}" type="pres">
      <dgm:prSet presAssocID="{47CD6850-4D5C-41CF-9EDC-187936C4993C}" presName="diagram" presStyleCnt="0">
        <dgm:presLayoutVars>
          <dgm:chPref val="1"/>
          <dgm:dir/>
          <dgm:animOne val="branch"/>
          <dgm:animLvl val="lvl"/>
          <dgm:resizeHandles/>
        </dgm:presLayoutVars>
      </dgm:prSet>
      <dgm:spPr/>
      <dgm:t>
        <a:bodyPr/>
        <a:lstStyle/>
        <a:p>
          <a:endParaRPr lang="en-US"/>
        </a:p>
      </dgm:t>
    </dgm:pt>
    <dgm:pt modelId="{1F9F9374-6506-4D11-8CDD-C29F1ECB76BC}" type="pres">
      <dgm:prSet presAssocID="{5FA73A34-F684-447E-8284-1324B8733972}" presName="root" presStyleCnt="0"/>
      <dgm:spPr/>
      <dgm:t>
        <a:bodyPr/>
        <a:lstStyle/>
        <a:p>
          <a:endParaRPr lang="en-US"/>
        </a:p>
      </dgm:t>
    </dgm:pt>
    <dgm:pt modelId="{ADECAC74-D673-430E-A294-463A86967598}" type="pres">
      <dgm:prSet presAssocID="{5FA73A34-F684-447E-8284-1324B8733972}" presName="rootComposite" presStyleCnt="0"/>
      <dgm:spPr/>
      <dgm:t>
        <a:bodyPr/>
        <a:lstStyle/>
        <a:p>
          <a:endParaRPr lang="en-US"/>
        </a:p>
      </dgm:t>
    </dgm:pt>
    <dgm:pt modelId="{71D0C438-D9C9-42D4-BD58-DDBCDE704D0E}" type="pres">
      <dgm:prSet presAssocID="{5FA73A34-F684-447E-8284-1324B8733972}" presName="rootText" presStyleLbl="node1" presStyleIdx="0" presStyleCnt="5"/>
      <dgm:spPr/>
      <dgm:t>
        <a:bodyPr/>
        <a:lstStyle/>
        <a:p>
          <a:endParaRPr lang="en-US"/>
        </a:p>
      </dgm:t>
    </dgm:pt>
    <dgm:pt modelId="{79AE01C8-A9F1-42FC-AB19-53AAF8551AE6}" type="pres">
      <dgm:prSet presAssocID="{5FA73A34-F684-447E-8284-1324B8733972}" presName="rootConnector" presStyleLbl="node1" presStyleIdx="0" presStyleCnt="5"/>
      <dgm:spPr/>
      <dgm:t>
        <a:bodyPr/>
        <a:lstStyle/>
        <a:p>
          <a:endParaRPr lang="en-US"/>
        </a:p>
      </dgm:t>
    </dgm:pt>
    <dgm:pt modelId="{83B7E85B-B4D2-4DD7-B01E-2DD310DF6627}" type="pres">
      <dgm:prSet presAssocID="{5FA73A34-F684-447E-8284-1324B8733972}" presName="childShape" presStyleCnt="0"/>
      <dgm:spPr/>
      <dgm:t>
        <a:bodyPr/>
        <a:lstStyle/>
        <a:p>
          <a:endParaRPr lang="en-US"/>
        </a:p>
      </dgm:t>
    </dgm:pt>
    <dgm:pt modelId="{017978B2-669F-45BC-997B-F6967E97A886}" type="pres">
      <dgm:prSet presAssocID="{C7BDCBA5-DE9C-4FFF-A5DB-2877DA247578}" presName="Name13" presStyleLbl="parChTrans1D2" presStyleIdx="0" presStyleCnt="12"/>
      <dgm:spPr/>
      <dgm:t>
        <a:bodyPr/>
        <a:lstStyle/>
        <a:p>
          <a:endParaRPr lang="en-US"/>
        </a:p>
      </dgm:t>
    </dgm:pt>
    <dgm:pt modelId="{C304A9C9-AF13-431D-AE35-F33551135E86}" type="pres">
      <dgm:prSet presAssocID="{C7F39836-C6FA-4228-A72D-0AEC199A974C}" presName="childText" presStyleLbl="bgAcc1" presStyleIdx="0" presStyleCnt="12">
        <dgm:presLayoutVars>
          <dgm:bulletEnabled val="1"/>
        </dgm:presLayoutVars>
      </dgm:prSet>
      <dgm:spPr/>
      <dgm:t>
        <a:bodyPr/>
        <a:lstStyle/>
        <a:p>
          <a:endParaRPr lang="en-US"/>
        </a:p>
      </dgm:t>
    </dgm:pt>
    <dgm:pt modelId="{1E34BCDA-F553-4DCB-970B-5607A8A589D8}" type="pres">
      <dgm:prSet presAssocID="{A282F592-5CF7-411F-B661-B425BEC26D95}" presName="Name13" presStyleLbl="parChTrans1D2" presStyleIdx="1" presStyleCnt="12"/>
      <dgm:spPr/>
      <dgm:t>
        <a:bodyPr/>
        <a:lstStyle/>
        <a:p>
          <a:endParaRPr lang="en-US"/>
        </a:p>
      </dgm:t>
    </dgm:pt>
    <dgm:pt modelId="{3FDC927D-F661-4A16-9260-758A93EF36CB}" type="pres">
      <dgm:prSet presAssocID="{C6B6CD9B-C7EE-4D98-ABD4-6A287FA48C51}" presName="childText" presStyleLbl="bgAcc1" presStyleIdx="1" presStyleCnt="12">
        <dgm:presLayoutVars>
          <dgm:bulletEnabled val="1"/>
        </dgm:presLayoutVars>
      </dgm:prSet>
      <dgm:spPr/>
      <dgm:t>
        <a:bodyPr/>
        <a:lstStyle/>
        <a:p>
          <a:endParaRPr lang="en-US"/>
        </a:p>
      </dgm:t>
    </dgm:pt>
    <dgm:pt modelId="{6847BD3B-C4BE-4DBD-A6BF-C77A69277EE0}" type="pres">
      <dgm:prSet presAssocID="{74E58D2C-A420-4A1B-A09E-0165077998C5}" presName="root" presStyleCnt="0"/>
      <dgm:spPr/>
      <dgm:t>
        <a:bodyPr/>
        <a:lstStyle/>
        <a:p>
          <a:endParaRPr lang="en-US"/>
        </a:p>
      </dgm:t>
    </dgm:pt>
    <dgm:pt modelId="{DA84DE88-95A6-4C7E-909E-A17293253048}" type="pres">
      <dgm:prSet presAssocID="{74E58D2C-A420-4A1B-A09E-0165077998C5}" presName="rootComposite" presStyleCnt="0"/>
      <dgm:spPr/>
      <dgm:t>
        <a:bodyPr/>
        <a:lstStyle/>
        <a:p>
          <a:endParaRPr lang="en-US"/>
        </a:p>
      </dgm:t>
    </dgm:pt>
    <dgm:pt modelId="{503D292D-8B0B-42AA-8713-0FBC9D12AF4C}" type="pres">
      <dgm:prSet presAssocID="{74E58D2C-A420-4A1B-A09E-0165077998C5}" presName="rootText" presStyleLbl="node1" presStyleIdx="1" presStyleCnt="5"/>
      <dgm:spPr/>
      <dgm:t>
        <a:bodyPr/>
        <a:lstStyle/>
        <a:p>
          <a:endParaRPr lang="en-US"/>
        </a:p>
      </dgm:t>
    </dgm:pt>
    <dgm:pt modelId="{0B17C021-D462-4310-A20A-4C02D2DB0259}" type="pres">
      <dgm:prSet presAssocID="{74E58D2C-A420-4A1B-A09E-0165077998C5}" presName="rootConnector" presStyleLbl="node1" presStyleIdx="1" presStyleCnt="5"/>
      <dgm:spPr/>
      <dgm:t>
        <a:bodyPr/>
        <a:lstStyle/>
        <a:p>
          <a:endParaRPr lang="en-US"/>
        </a:p>
      </dgm:t>
    </dgm:pt>
    <dgm:pt modelId="{7CC8B7DB-D40D-4210-A268-A085B10A55C2}" type="pres">
      <dgm:prSet presAssocID="{74E58D2C-A420-4A1B-A09E-0165077998C5}" presName="childShape" presStyleCnt="0"/>
      <dgm:spPr/>
      <dgm:t>
        <a:bodyPr/>
        <a:lstStyle/>
        <a:p>
          <a:endParaRPr lang="en-US"/>
        </a:p>
      </dgm:t>
    </dgm:pt>
    <dgm:pt modelId="{F23A5F27-B940-4CC5-9259-6F23CC4CDAD2}" type="pres">
      <dgm:prSet presAssocID="{B643B13C-4704-4C4B-8EF1-6D722CCE9823}" presName="root" presStyleCnt="0"/>
      <dgm:spPr/>
      <dgm:t>
        <a:bodyPr/>
        <a:lstStyle/>
        <a:p>
          <a:endParaRPr lang="en-US"/>
        </a:p>
      </dgm:t>
    </dgm:pt>
    <dgm:pt modelId="{D91BB914-4606-4B4D-9441-7EB64BB5EF69}" type="pres">
      <dgm:prSet presAssocID="{B643B13C-4704-4C4B-8EF1-6D722CCE9823}" presName="rootComposite" presStyleCnt="0"/>
      <dgm:spPr/>
      <dgm:t>
        <a:bodyPr/>
        <a:lstStyle/>
        <a:p>
          <a:endParaRPr lang="en-US"/>
        </a:p>
      </dgm:t>
    </dgm:pt>
    <dgm:pt modelId="{7310B7B6-6670-4483-8BF9-D0119383A88B}" type="pres">
      <dgm:prSet presAssocID="{B643B13C-4704-4C4B-8EF1-6D722CCE9823}" presName="rootText" presStyleLbl="node1" presStyleIdx="2" presStyleCnt="5"/>
      <dgm:spPr/>
      <dgm:t>
        <a:bodyPr/>
        <a:lstStyle/>
        <a:p>
          <a:endParaRPr lang="en-US"/>
        </a:p>
      </dgm:t>
    </dgm:pt>
    <dgm:pt modelId="{446B93E0-7840-4B46-86AD-F70006C2FF25}" type="pres">
      <dgm:prSet presAssocID="{B643B13C-4704-4C4B-8EF1-6D722CCE9823}" presName="rootConnector" presStyleLbl="node1" presStyleIdx="2" presStyleCnt="5"/>
      <dgm:spPr/>
      <dgm:t>
        <a:bodyPr/>
        <a:lstStyle/>
        <a:p>
          <a:endParaRPr lang="en-US"/>
        </a:p>
      </dgm:t>
    </dgm:pt>
    <dgm:pt modelId="{8A9531C0-AF49-4A65-AE8C-E73ED4F59255}" type="pres">
      <dgm:prSet presAssocID="{B643B13C-4704-4C4B-8EF1-6D722CCE9823}" presName="childShape" presStyleCnt="0"/>
      <dgm:spPr/>
      <dgm:t>
        <a:bodyPr/>
        <a:lstStyle/>
        <a:p>
          <a:endParaRPr lang="en-US"/>
        </a:p>
      </dgm:t>
    </dgm:pt>
    <dgm:pt modelId="{F3ED6543-6CC4-4E89-BA82-27B0E0C85E4E}" type="pres">
      <dgm:prSet presAssocID="{6AC17514-382A-452B-AC7F-C161C3EE6E63}" presName="Name13" presStyleLbl="parChTrans1D2" presStyleIdx="2" presStyleCnt="12"/>
      <dgm:spPr/>
      <dgm:t>
        <a:bodyPr/>
        <a:lstStyle/>
        <a:p>
          <a:endParaRPr lang="en-US"/>
        </a:p>
      </dgm:t>
    </dgm:pt>
    <dgm:pt modelId="{55A6AAE6-E1C3-42F2-B89D-7D7115C85C4E}" type="pres">
      <dgm:prSet presAssocID="{7F36A315-B212-4F51-A6EC-47F5599E0F46}" presName="childText" presStyleLbl="bgAcc1" presStyleIdx="2" presStyleCnt="12">
        <dgm:presLayoutVars>
          <dgm:bulletEnabled val="1"/>
        </dgm:presLayoutVars>
      </dgm:prSet>
      <dgm:spPr/>
      <dgm:t>
        <a:bodyPr/>
        <a:lstStyle/>
        <a:p>
          <a:endParaRPr lang="en-US"/>
        </a:p>
      </dgm:t>
    </dgm:pt>
    <dgm:pt modelId="{9D2F9CE3-63C4-48D6-936D-317D379F43E5}" type="pres">
      <dgm:prSet presAssocID="{D98DCAD0-DB90-4690-B162-1C2F59B5EE12}" presName="Name13" presStyleLbl="parChTrans1D2" presStyleIdx="3" presStyleCnt="12"/>
      <dgm:spPr/>
      <dgm:t>
        <a:bodyPr/>
        <a:lstStyle/>
        <a:p>
          <a:endParaRPr lang="en-US"/>
        </a:p>
      </dgm:t>
    </dgm:pt>
    <dgm:pt modelId="{A18308E6-F073-48C3-9F23-80737B66BF90}" type="pres">
      <dgm:prSet presAssocID="{8D0FDBF0-B58A-4CD3-AA9D-E714C35DDBC8}" presName="childText" presStyleLbl="bgAcc1" presStyleIdx="3" presStyleCnt="12">
        <dgm:presLayoutVars>
          <dgm:bulletEnabled val="1"/>
        </dgm:presLayoutVars>
      </dgm:prSet>
      <dgm:spPr/>
      <dgm:t>
        <a:bodyPr/>
        <a:lstStyle/>
        <a:p>
          <a:endParaRPr lang="en-US"/>
        </a:p>
      </dgm:t>
    </dgm:pt>
    <dgm:pt modelId="{23EFB2CA-1534-4383-8E60-EE3EC66C3400}" type="pres">
      <dgm:prSet presAssocID="{862564EF-8B50-4A08-9B53-F23F8C5726A8}" presName="root" presStyleCnt="0"/>
      <dgm:spPr/>
      <dgm:t>
        <a:bodyPr/>
        <a:lstStyle/>
        <a:p>
          <a:endParaRPr lang="en-US"/>
        </a:p>
      </dgm:t>
    </dgm:pt>
    <dgm:pt modelId="{FD9B5B03-0E0C-4D17-BFF4-A562A618DF25}" type="pres">
      <dgm:prSet presAssocID="{862564EF-8B50-4A08-9B53-F23F8C5726A8}" presName="rootComposite" presStyleCnt="0"/>
      <dgm:spPr/>
      <dgm:t>
        <a:bodyPr/>
        <a:lstStyle/>
        <a:p>
          <a:endParaRPr lang="en-US"/>
        </a:p>
      </dgm:t>
    </dgm:pt>
    <dgm:pt modelId="{BA85D4F0-9ADE-4150-9307-6DD885721278}" type="pres">
      <dgm:prSet presAssocID="{862564EF-8B50-4A08-9B53-F23F8C5726A8}" presName="rootText" presStyleLbl="node1" presStyleIdx="3" presStyleCnt="5"/>
      <dgm:spPr/>
      <dgm:t>
        <a:bodyPr/>
        <a:lstStyle/>
        <a:p>
          <a:endParaRPr lang="en-US"/>
        </a:p>
      </dgm:t>
    </dgm:pt>
    <dgm:pt modelId="{FFBC5550-4F1A-40BA-9DFC-86085C47379D}" type="pres">
      <dgm:prSet presAssocID="{862564EF-8B50-4A08-9B53-F23F8C5726A8}" presName="rootConnector" presStyleLbl="node1" presStyleIdx="3" presStyleCnt="5"/>
      <dgm:spPr/>
      <dgm:t>
        <a:bodyPr/>
        <a:lstStyle/>
        <a:p>
          <a:endParaRPr lang="en-US"/>
        </a:p>
      </dgm:t>
    </dgm:pt>
    <dgm:pt modelId="{1C936EEF-0356-458B-9746-EE4944E17ED4}" type="pres">
      <dgm:prSet presAssocID="{862564EF-8B50-4A08-9B53-F23F8C5726A8}" presName="childShape" presStyleCnt="0"/>
      <dgm:spPr/>
      <dgm:t>
        <a:bodyPr/>
        <a:lstStyle/>
        <a:p>
          <a:endParaRPr lang="en-US"/>
        </a:p>
      </dgm:t>
    </dgm:pt>
    <dgm:pt modelId="{838DDA6E-6852-475F-89A9-1A64D36BA3BB}" type="pres">
      <dgm:prSet presAssocID="{867A4F76-9DF3-4038-BFD9-656D68638B61}" presName="Name13" presStyleLbl="parChTrans1D2" presStyleIdx="4" presStyleCnt="12"/>
      <dgm:spPr/>
      <dgm:t>
        <a:bodyPr/>
        <a:lstStyle/>
        <a:p>
          <a:endParaRPr lang="en-US"/>
        </a:p>
      </dgm:t>
    </dgm:pt>
    <dgm:pt modelId="{7BF6FAC6-BE47-4EC8-9129-9885D6E66FA4}" type="pres">
      <dgm:prSet presAssocID="{9905756E-69AC-47EF-99DD-5D2C5F16E094}" presName="childText" presStyleLbl="bgAcc1" presStyleIdx="4" presStyleCnt="12">
        <dgm:presLayoutVars>
          <dgm:bulletEnabled val="1"/>
        </dgm:presLayoutVars>
      </dgm:prSet>
      <dgm:spPr/>
      <dgm:t>
        <a:bodyPr/>
        <a:lstStyle/>
        <a:p>
          <a:endParaRPr lang="en-US"/>
        </a:p>
      </dgm:t>
    </dgm:pt>
    <dgm:pt modelId="{70147FDC-8A20-4FA7-A04E-E6A2F7748C4D}" type="pres">
      <dgm:prSet presAssocID="{79D35136-8618-4CAC-89E0-82FE08D846A7}" presName="Name13" presStyleLbl="parChTrans1D2" presStyleIdx="5" presStyleCnt="12"/>
      <dgm:spPr/>
      <dgm:t>
        <a:bodyPr/>
        <a:lstStyle/>
        <a:p>
          <a:endParaRPr lang="en-US"/>
        </a:p>
      </dgm:t>
    </dgm:pt>
    <dgm:pt modelId="{B38C336D-1312-488D-A810-6414641AA03B}" type="pres">
      <dgm:prSet presAssocID="{1BBE3F7A-4039-42B8-BCAB-8EB4A0CEA1A7}" presName="childText" presStyleLbl="bgAcc1" presStyleIdx="5" presStyleCnt="12">
        <dgm:presLayoutVars>
          <dgm:bulletEnabled val="1"/>
        </dgm:presLayoutVars>
      </dgm:prSet>
      <dgm:spPr/>
      <dgm:t>
        <a:bodyPr/>
        <a:lstStyle/>
        <a:p>
          <a:endParaRPr lang="en-US"/>
        </a:p>
      </dgm:t>
    </dgm:pt>
    <dgm:pt modelId="{6D3FC00A-819F-4178-9285-4BBE02264B10}" type="pres">
      <dgm:prSet presAssocID="{26D6AE65-4D7C-4977-B2FF-A7F41EBF9AD4}" presName="Name13" presStyleLbl="parChTrans1D2" presStyleIdx="6" presStyleCnt="12"/>
      <dgm:spPr/>
      <dgm:t>
        <a:bodyPr/>
        <a:lstStyle/>
        <a:p>
          <a:endParaRPr lang="en-US"/>
        </a:p>
      </dgm:t>
    </dgm:pt>
    <dgm:pt modelId="{C3C5612D-FFEE-42DD-B08F-6A1592332ADF}" type="pres">
      <dgm:prSet presAssocID="{05C2023F-AEF1-4BFA-9AE6-8F10478F0E04}" presName="childText" presStyleLbl="bgAcc1" presStyleIdx="6" presStyleCnt="12">
        <dgm:presLayoutVars>
          <dgm:bulletEnabled val="1"/>
        </dgm:presLayoutVars>
      </dgm:prSet>
      <dgm:spPr/>
      <dgm:t>
        <a:bodyPr/>
        <a:lstStyle/>
        <a:p>
          <a:endParaRPr lang="en-US"/>
        </a:p>
      </dgm:t>
    </dgm:pt>
    <dgm:pt modelId="{B8F60403-59E8-4702-BBA3-84F978E95D36}" type="pres">
      <dgm:prSet presAssocID="{7D36A0E5-5123-482B-BC04-74D02C67B9BE}" presName="Name13" presStyleLbl="parChTrans1D2" presStyleIdx="7" presStyleCnt="12"/>
      <dgm:spPr/>
    </dgm:pt>
    <dgm:pt modelId="{A20A8680-76BA-4FBC-86B6-51680F86B0B5}" type="pres">
      <dgm:prSet presAssocID="{09A64ECD-7ADF-4D05-AB37-FF96530A31E4}" presName="childText" presStyleLbl="bgAcc1" presStyleIdx="7" presStyleCnt="12">
        <dgm:presLayoutVars>
          <dgm:bulletEnabled val="1"/>
        </dgm:presLayoutVars>
      </dgm:prSet>
      <dgm:spPr/>
      <dgm:t>
        <a:bodyPr/>
        <a:lstStyle/>
        <a:p>
          <a:endParaRPr lang="en-US"/>
        </a:p>
      </dgm:t>
    </dgm:pt>
    <dgm:pt modelId="{B6B35CB5-B34F-4E64-92A1-95AA01094A40}" type="pres">
      <dgm:prSet presAssocID="{44877F7E-D622-4C12-A149-E088BDCA56EF}" presName="root" presStyleCnt="0"/>
      <dgm:spPr/>
      <dgm:t>
        <a:bodyPr/>
        <a:lstStyle/>
        <a:p>
          <a:endParaRPr lang="en-US"/>
        </a:p>
      </dgm:t>
    </dgm:pt>
    <dgm:pt modelId="{6402210A-364E-4C66-BB2B-6B85DE7AFADA}" type="pres">
      <dgm:prSet presAssocID="{44877F7E-D622-4C12-A149-E088BDCA56EF}" presName="rootComposite" presStyleCnt="0"/>
      <dgm:spPr/>
      <dgm:t>
        <a:bodyPr/>
        <a:lstStyle/>
        <a:p>
          <a:endParaRPr lang="en-US"/>
        </a:p>
      </dgm:t>
    </dgm:pt>
    <dgm:pt modelId="{EA12C0F4-5B20-46C7-A060-C307DF7C1BE7}" type="pres">
      <dgm:prSet presAssocID="{44877F7E-D622-4C12-A149-E088BDCA56EF}" presName="rootText" presStyleLbl="node1" presStyleIdx="4" presStyleCnt="5"/>
      <dgm:spPr/>
      <dgm:t>
        <a:bodyPr/>
        <a:lstStyle/>
        <a:p>
          <a:endParaRPr lang="en-US"/>
        </a:p>
      </dgm:t>
    </dgm:pt>
    <dgm:pt modelId="{48B086A6-BDC6-4600-9029-657E77F5B38F}" type="pres">
      <dgm:prSet presAssocID="{44877F7E-D622-4C12-A149-E088BDCA56EF}" presName="rootConnector" presStyleLbl="node1" presStyleIdx="4" presStyleCnt="5"/>
      <dgm:spPr/>
      <dgm:t>
        <a:bodyPr/>
        <a:lstStyle/>
        <a:p>
          <a:endParaRPr lang="en-US"/>
        </a:p>
      </dgm:t>
    </dgm:pt>
    <dgm:pt modelId="{55151E3B-1C61-4310-A3BB-84B890EB2187}" type="pres">
      <dgm:prSet presAssocID="{44877F7E-D622-4C12-A149-E088BDCA56EF}" presName="childShape" presStyleCnt="0"/>
      <dgm:spPr/>
      <dgm:t>
        <a:bodyPr/>
        <a:lstStyle/>
        <a:p>
          <a:endParaRPr lang="en-US"/>
        </a:p>
      </dgm:t>
    </dgm:pt>
    <dgm:pt modelId="{1DC48D05-F5AB-41A1-B16C-F31466A96BDC}" type="pres">
      <dgm:prSet presAssocID="{FFD1D6AA-16FA-4F9E-9829-0DE955D91141}" presName="Name13" presStyleLbl="parChTrans1D2" presStyleIdx="8" presStyleCnt="12"/>
      <dgm:spPr/>
      <dgm:t>
        <a:bodyPr/>
        <a:lstStyle/>
        <a:p>
          <a:endParaRPr lang="en-US"/>
        </a:p>
      </dgm:t>
    </dgm:pt>
    <dgm:pt modelId="{3FFD5DF8-5D10-4249-95A7-5AAD67D427A7}" type="pres">
      <dgm:prSet presAssocID="{5BE3BDFF-1290-4B98-BFFD-7AD44A580ED9}" presName="childText" presStyleLbl="bgAcc1" presStyleIdx="8" presStyleCnt="12">
        <dgm:presLayoutVars>
          <dgm:bulletEnabled val="1"/>
        </dgm:presLayoutVars>
      </dgm:prSet>
      <dgm:spPr/>
      <dgm:t>
        <a:bodyPr/>
        <a:lstStyle/>
        <a:p>
          <a:endParaRPr lang="en-US"/>
        </a:p>
      </dgm:t>
    </dgm:pt>
    <dgm:pt modelId="{5C99D508-DB50-46D2-B82D-3473BB7C7729}" type="pres">
      <dgm:prSet presAssocID="{7DA66A2D-6218-4C30-8024-253CC69804DA}" presName="Name13" presStyleLbl="parChTrans1D2" presStyleIdx="9" presStyleCnt="12"/>
      <dgm:spPr/>
      <dgm:t>
        <a:bodyPr/>
        <a:lstStyle/>
        <a:p>
          <a:endParaRPr lang="en-US"/>
        </a:p>
      </dgm:t>
    </dgm:pt>
    <dgm:pt modelId="{C230A4CF-B4B4-486F-B4CD-4F927971C15A}" type="pres">
      <dgm:prSet presAssocID="{0CDEB6EE-C52A-4B5F-9068-AA2C90A9060B}" presName="childText" presStyleLbl="bgAcc1" presStyleIdx="9" presStyleCnt="12">
        <dgm:presLayoutVars>
          <dgm:bulletEnabled val="1"/>
        </dgm:presLayoutVars>
      </dgm:prSet>
      <dgm:spPr/>
      <dgm:t>
        <a:bodyPr/>
        <a:lstStyle/>
        <a:p>
          <a:endParaRPr lang="en-US"/>
        </a:p>
      </dgm:t>
    </dgm:pt>
    <dgm:pt modelId="{A78D0A04-C563-49D7-8F76-3DBFC99CC1E7}" type="pres">
      <dgm:prSet presAssocID="{0EF9EA6E-BB93-45C2-B665-FEFFA779812B}" presName="Name13" presStyleLbl="parChTrans1D2" presStyleIdx="10" presStyleCnt="12"/>
      <dgm:spPr/>
      <dgm:t>
        <a:bodyPr/>
        <a:lstStyle/>
        <a:p>
          <a:endParaRPr lang="en-US"/>
        </a:p>
      </dgm:t>
    </dgm:pt>
    <dgm:pt modelId="{6A25729D-BC76-42A3-97FE-CB3F5BFEAB9C}" type="pres">
      <dgm:prSet presAssocID="{AE18C279-76C0-417C-889D-4674256B53AF}" presName="childText" presStyleLbl="bgAcc1" presStyleIdx="10" presStyleCnt="12">
        <dgm:presLayoutVars>
          <dgm:bulletEnabled val="1"/>
        </dgm:presLayoutVars>
      </dgm:prSet>
      <dgm:spPr/>
      <dgm:t>
        <a:bodyPr/>
        <a:lstStyle/>
        <a:p>
          <a:endParaRPr lang="en-US"/>
        </a:p>
      </dgm:t>
    </dgm:pt>
    <dgm:pt modelId="{7D786A42-7F98-4009-9611-66197F8630CB}" type="pres">
      <dgm:prSet presAssocID="{2C2E392E-6869-445C-9E6A-630AEB78E9A7}" presName="Name13" presStyleLbl="parChTrans1D2" presStyleIdx="11" presStyleCnt="12"/>
      <dgm:spPr/>
      <dgm:t>
        <a:bodyPr/>
        <a:lstStyle/>
        <a:p>
          <a:endParaRPr lang="en-US"/>
        </a:p>
      </dgm:t>
    </dgm:pt>
    <dgm:pt modelId="{A832D420-B4DF-441F-BED2-23E43476BBBA}" type="pres">
      <dgm:prSet presAssocID="{88FAF023-53F9-4F88-830D-D504EBB01BC2}" presName="childText" presStyleLbl="bgAcc1" presStyleIdx="11" presStyleCnt="12">
        <dgm:presLayoutVars>
          <dgm:bulletEnabled val="1"/>
        </dgm:presLayoutVars>
      </dgm:prSet>
      <dgm:spPr/>
      <dgm:t>
        <a:bodyPr/>
        <a:lstStyle/>
        <a:p>
          <a:endParaRPr lang="en-US"/>
        </a:p>
      </dgm:t>
    </dgm:pt>
  </dgm:ptLst>
  <dgm:cxnLst>
    <dgm:cxn modelId="{F58688D1-8860-4977-B9BD-A3BE8D51E2D6}" srcId="{862564EF-8B50-4A08-9B53-F23F8C5726A8}" destId="{9905756E-69AC-47EF-99DD-5D2C5F16E094}" srcOrd="0" destOrd="0" parTransId="{867A4F76-9DF3-4038-BFD9-656D68638B61}" sibTransId="{D83FD5A0-267F-46CE-9FD3-F19CF30902F0}"/>
    <dgm:cxn modelId="{F1B8FCB6-884B-4435-A83F-C7368CBD9182}" type="presOf" srcId="{8D0FDBF0-B58A-4CD3-AA9D-E714C35DDBC8}" destId="{A18308E6-F073-48C3-9F23-80737B66BF90}" srcOrd="0" destOrd="0" presId="urn:microsoft.com/office/officeart/2005/8/layout/hierarchy3"/>
    <dgm:cxn modelId="{5169A96F-ED72-4241-B0FE-EA8FA1D7B9D0}" type="presOf" srcId="{47CD6850-4D5C-41CF-9EDC-187936C4993C}" destId="{9EA838A3-3329-44D4-A5DD-533F118329FC}" srcOrd="0" destOrd="0" presId="urn:microsoft.com/office/officeart/2005/8/layout/hierarchy3"/>
    <dgm:cxn modelId="{DC6906D5-B2B0-4983-80FF-93DED1BC7D05}" type="presOf" srcId="{44877F7E-D622-4C12-A149-E088BDCA56EF}" destId="{48B086A6-BDC6-4600-9029-657E77F5B38F}" srcOrd="1" destOrd="0" presId="urn:microsoft.com/office/officeart/2005/8/layout/hierarchy3"/>
    <dgm:cxn modelId="{8B3D54B6-E930-4599-AAB6-F06790A221DC}" type="presOf" srcId="{44877F7E-D622-4C12-A149-E088BDCA56EF}" destId="{EA12C0F4-5B20-46C7-A060-C307DF7C1BE7}" srcOrd="0" destOrd="0" presId="urn:microsoft.com/office/officeart/2005/8/layout/hierarchy3"/>
    <dgm:cxn modelId="{4E741AF9-4B03-42C2-BABD-6E439EA6320D}" srcId="{44877F7E-D622-4C12-A149-E088BDCA56EF}" destId="{AE18C279-76C0-417C-889D-4674256B53AF}" srcOrd="2" destOrd="0" parTransId="{0EF9EA6E-BB93-45C2-B665-FEFFA779812B}" sibTransId="{E7863A5D-6479-4FF0-9CA0-8B8671206B62}"/>
    <dgm:cxn modelId="{B9DCAA21-0BCB-4F2F-AFAF-714C101CB4BF}" srcId="{44877F7E-D622-4C12-A149-E088BDCA56EF}" destId="{5BE3BDFF-1290-4B98-BFFD-7AD44A580ED9}" srcOrd="0" destOrd="0" parTransId="{FFD1D6AA-16FA-4F9E-9829-0DE955D91141}" sibTransId="{351F2FDE-8463-43C8-979D-59CCD1C9F866}"/>
    <dgm:cxn modelId="{8D215AFB-5001-4E1D-AA8A-4009B076922A}" type="presOf" srcId="{A282F592-5CF7-411F-B661-B425BEC26D95}" destId="{1E34BCDA-F553-4DCB-970B-5607A8A589D8}" srcOrd="0" destOrd="0" presId="urn:microsoft.com/office/officeart/2005/8/layout/hierarchy3"/>
    <dgm:cxn modelId="{B881CB21-E922-415A-88A3-66C427459B9D}" srcId="{47CD6850-4D5C-41CF-9EDC-187936C4993C}" destId="{74E58D2C-A420-4A1B-A09E-0165077998C5}" srcOrd="1" destOrd="0" parTransId="{4D12A1BE-9B3E-40CA-8385-6017F1C50519}" sibTransId="{6B644B4E-332F-49CA-918F-91065A9204C4}"/>
    <dgm:cxn modelId="{0CC2F00E-AC31-4FF0-BCF2-7F5F3A424703}" srcId="{862564EF-8B50-4A08-9B53-F23F8C5726A8}" destId="{09A64ECD-7ADF-4D05-AB37-FF96530A31E4}" srcOrd="3" destOrd="0" parTransId="{7D36A0E5-5123-482B-BC04-74D02C67B9BE}" sibTransId="{5FAE8A16-D669-4DCE-932B-00AFE01CD8EC}"/>
    <dgm:cxn modelId="{088C32A0-F65E-4A0B-8747-75EB0FC6FCA9}" srcId="{5FA73A34-F684-447E-8284-1324B8733972}" destId="{C7F39836-C6FA-4228-A72D-0AEC199A974C}" srcOrd="0" destOrd="0" parTransId="{C7BDCBA5-DE9C-4FFF-A5DB-2877DA247578}" sibTransId="{63090579-E907-4F3A-8656-BB00BF53761E}"/>
    <dgm:cxn modelId="{E7AC29C8-73EC-4276-AB9E-EB5C7068FACF}" type="presOf" srcId="{26D6AE65-4D7C-4977-B2FF-A7F41EBF9AD4}" destId="{6D3FC00A-819F-4178-9285-4BBE02264B10}" srcOrd="0" destOrd="0" presId="urn:microsoft.com/office/officeart/2005/8/layout/hierarchy3"/>
    <dgm:cxn modelId="{FB46DF0A-C105-4F61-92DD-19BE14EFEC5F}" type="presOf" srcId="{7D36A0E5-5123-482B-BC04-74D02C67B9BE}" destId="{B8F60403-59E8-4702-BBA3-84F978E95D36}" srcOrd="0" destOrd="0" presId="urn:microsoft.com/office/officeart/2005/8/layout/hierarchy3"/>
    <dgm:cxn modelId="{91E69F87-7556-46C0-9281-DD894C171D8E}" srcId="{B643B13C-4704-4C4B-8EF1-6D722CCE9823}" destId="{8D0FDBF0-B58A-4CD3-AA9D-E714C35DDBC8}" srcOrd="1" destOrd="0" parTransId="{D98DCAD0-DB90-4690-B162-1C2F59B5EE12}" sibTransId="{4842F31C-63E9-4DFB-975A-5F97791EB7B4}"/>
    <dgm:cxn modelId="{C9E11EC8-8D83-4561-B0CB-A34A955D439B}" type="presOf" srcId="{7F36A315-B212-4F51-A6EC-47F5599E0F46}" destId="{55A6AAE6-E1C3-42F2-B89D-7D7115C85C4E}" srcOrd="0" destOrd="0" presId="urn:microsoft.com/office/officeart/2005/8/layout/hierarchy3"/>
    <dgm:cxn modelId="{6711DD48-612C-4773-B8BB-A21631EF7EDF}" srcId="{47CD6850-4D5C-41CF-9EDC-187936C4993C}" destId="{862564EF-8B50-4A08-9B53-F23F8C5726A8}" srcOrd="3" destOrd="0" parTransId="{E5448708-4E58-4DEB-85A7-A3BEB69250B4}" sibTransId="{1BD89FFC-9DF0-4EEC-A1AD-CFAA9E1C379F}"/>
    <dgm:cxn modelId="{861FDC25-FC52-41A6-8EB3-423A5A5C9E05}" type="presOf" srcId="{5BE3BDFF-1290-4B98-BFFD-7AD44A580ED9}" destId="{3FFD5DF8-5D10-4249-95A7-5AAD67D427A7}" srcOrd="0" destOrd="0" presId="urn:microsoft.com/office/officeart/2005/8/layout/hierarchy3"/>
    <dgm:cxn modelId="{19CB161E-3D89-460F-BFEE-B87CB307B7D9}" type="presOf" srcId="{B643B13C-4704-4C4B-8EF1-6D722CCE9823}" destId="{7310B7B6-6670-4483-8BF9-D0119383A88B}" srcOrd="0" destOrd="0" presId="urn:microsoft.com/office/officeart/2005/8/layout/hierarchy3"/>
    <dgm:cxn modelId="{7EBCBB8A-6D99-489A-805B-E8E7A24DE7C4}" srcId="{B643B13C-4704-4C4B-8EF1-6D722CCE9823}" destId="{7F36A315-B212-4F51-A6EC-47F5599E0F46}" srcOrd="0" destOrd="0" parTransId="{6AC17514-382A-452B-AC7F-C161C3EE6E63}" sibTransId="{FF156B43-2512-43DF-B1FC-A7B357EAA6D7}"/>
    <dgm:cxn modelId="{D680864C-2E36-4C8E-AAF4-45E25DC9F403}" type="presOf" srcId="{2C2E392E-6869-445C-9E6A-630AEB78E9A7}" destId="{7D786A42-7F98-4009-9611-66197F8630CB}" srcOrd="0" destOrd="0" presId="urn:microsoft.com/office/officeart/2005/8/layout/hierarchy3"/>
    <dgm:cxn modelId="{BBEA5B86-6AF6-4E55-8276-1CE937D270E3}" type="presOf" srcId="{1BBE3F7A-4039-42B8-BCAB-8EB4A0CEA1A7}" destId="{B38C336D-1312-488D-A810-6414641AA03B}" srcOrd="0" destOrd="0" presId="urn:microsoft.com/office/officeart/2005/8/layout/hierarchy3"/>
    <dgm:cxn modelId="{F198E6C4-9E59-4BE5-94DA-C497B7A69298}" srcId="{44877F7E-D622-4C12-A149-E088BDCA56EF}" destId="{0CDEB6EE-C52A-4B5F-9068-AA2C90A9060B}" srcOrd="1" destOrd="0" parTransId="{7DA66A2D-6218-4C30-8024-253CC69804DA}" sibTransId="{B882DC72-8990-4604-BBF1-64475081C1B6}"/>
    <dgm:cxn modelId="{4DFE0A44-0433-4F99-BC8A-3AE78FFB36A3}" type="presOf" srcId="{74E58D2C-A420-4A1B-A09E-0165077998C5}" destId="{0B17C021-D462-4310-A20A-4C02D2DB0259}" srcOrd="1" destOrd="0" presId="urn:microsoft.com/office/officeart/2005/8/layout/hierarchy3"/>
    <dgm:cxn modelId="{1BAF865B-261A-487A-9BF5-10BE476475C5}" type="presOf" srcId="{88FAF023-53F9-4F88-830D-D504EBB01BC2}" destId="{A832D420-B4DF-441F-BED2-23E43476BBBA}" srcOrd="0" destOrd="0" presId="urn:microsoft.com/office/officeart/2005/8/layout/hierarchy3"/>
    <dgm:cxn modelId="{444872E8-8423-412C-BBD7-F42D6EBE70F5}" type="presOf" srcId="{B643B13C-4704-4C4B-8EF1-6D722CCE9823}" destId="{446B93E0-7840-4B46-86AD-F70006C2FF25}" srcOrd="1" destOrd="0" presId="urn:microsoft.com/office/officeart/2005/8/layout/hierarchy3"/>
    <dgm:cxn modelId="{29DFFE40-BEC5-47F1-AF08-EE96E79E551A}" type="presOf" srcId="{862564EF-8B50-4A08-9B53-F23F8C5726A8}" destId="{BA85D4F0-9ADE-4150-9307-6DD885721278}" srcOrd="0" destOrd="0" presId="urn:microsoft.com/office/officeart/2005/8/layout/hierarchy3"/>
    <dgm:cxn modelId="{B3D76CBB-BFCC-433A-BE37-425A36BA5F1C}" type="presOf" srcId="{09A64ECD-7ADF-4D05-AB37-FF96530A31E4}" destId="{A20A8680-76BA-4FBC-86B6-51680F86B0B5}" srcOrd="0" destOrd="0" presId="urn:microsoft.com/office/officeart/2005/8/layout/hierarchy3"/>
    <dgm:cxn modelId="{63BD9647-6961-434B-B325-B962AC76F78D}" srcId="{862564EF-8B50-4A08-9B53-F23F8C5726A8}" destId="{1BBE3F7A-4039-42B8-BCAB-8EB4A0CEA1A7}" srcOrd="1" destOrd="0" parTransId="{79D35136-8618-4CAC-89E0-82FE08D846A7}" sibTransId="{77886A03-E382-4F51-BF8D-5E6A2A8071B6}"/>
    <dgm:cxn modelId="{AAC3C639-7B02-4D1D-B8EA-50AD0CA9D293}" srcId="{47CD6850-4D5C-41CF-9EDC-187936C4993C}" destId="{5FA73A34-F684-447E-8284-1324B8733972}" srcOrd="0" destOrd="0" parTransId="{CDA3AD26-84D9-4FFD-930E-127F81CD76DB}" sibTransId="{82EA013F-828B-43BB-81F5-33B576669199}"/>
    <dgm:cxn modelId="{02FD7FE4-6D00-41F9-9B98-29F744974997}" type="presOf" srcId="{6AC17514-382A-452B-AC7F-C161C3EE6E63}" destId="{F3ED6543-6CC4-4E89-BA82-27B0E0C85E4E}" srcOrd="0" destOrd="0" presId="urn:microsoft.com/office/officeart/2005/8/layout/hierarchy3"/>
    <dgm:cxn modelId="{E8976775-5D97-428D-8B28-6780BEEEEB4C}" type="presOf" srcId="{9905756E-69AC-47EF-99DD-5D2C5F16E094}" destId="{7BF6FAC6-BE47-4EC8-9129-9885D6E66FA4}" srcOrd="0" destOrd="0" presId="urn:microsoft.com/office/officeart/2005/8/layout/hierarchy3"/>
    <dgm:cxn modelId="{691FE689-7272-4B57-A44A-CECE9780980C}" type="presOf" srcId="{05C2023F-AEF1-4BFA-9AE6-8F10478F0E04}" destId="{C3C5612D-FFEE-42DD-B08F-6A1592332ADF}" srcOrd="0" destOrd="0" presId="urn:microsoft.com/office/officeart/2005/8/layout/hierarchy3"/>
    <dgm:cxn modelId="{AAA5031C-9D89-46D6-909E-DA86FC9A310F}" type="presOf" srcId="{5FA73A34-F684-447E-8284-1324B8733972}" destId="{71D0C438-D9C9-42D4-BD58-DDBCDE704D0E}" srcOrd="0" destOrd="0" presId="urn:microsoft.com/office/officeart/2005/8/layout/hierarchy3"/>
    <dgm:cxn modelId="{454A06E4-B57C-4027-8711-33B7C6A298F9}" type="presOf" srcId="{867A4F76-9DF3-4038-BFD9-656D68638B61}" destId="{838DDA6E-6852-475F-89A9-1A64D36BA3BB}" srcOrd="0" destOrd="0" presId="urn:microsoft.com/office/officeart/2005/8/layout/hierarchy3"/>
    <dgm:cxn modelId="{FA700B8D-8E5B-43C4-872B-FFB1407C10E8}" srcId="{47CD6850-4D5C-41CF-9EDC-187936C4993C}" destId="{44877F7E-D622-4C12-A149-E088BDCA56EF}" srcOrd="4" destOrd="0" parTransId="{E184F4E6-3D96-445A-8908-099E2B7FF5AD}" sibTransId="{D232B7C2-1F44-4689-A969-0217688D4983}"/>
    <dgm:cxn modelId="{564AC60C-0059-4E18-8ECB-73137BA4BD97}" srcId="{5FA73A34-F684-447E-8284-1324B8733972}" destId="{C6B6CD9B-C7EE-4D98-ABD4-6A287FA48C51}" srcOrd="1" destOrd="0" parTransId="{A282F592-5CF7-411F-B661-B425BEC26D95}" sibTransId="{B62F6AC7-6148-4613-AF12-A8833E128978}"/>
    <dgm:cxn modelId="{27C38401-EA41-4458-8DD7-B8BFF964FBB5}" srcId="{47CD6850-4D5C-41CF-9EDC-187936C4993C}" destId="{B643B13C-4704-4C4B-8EF1-6D722CCE9823}" srcOrd="2" destOrd="0" parTransId="{655337BA-0E66-4112-8F7A-369314935EF2}" sibTransId="{095483C0-DEB1-461E-A027-6513193CEA54}"/>
    <dgm:cxn modelId="{312A83AC-ECFF-4DED-B8E0-C68D875A75C3}" srcId="{44877F7E-D622-4C12-A149-E088BDCA56EF}" destId="{88FAF023-53F9-4F88-830D-D504EBB01BC2}" srcOrd="3" destOrd="0" parTransId="{2C2E392E-6869-445C-9E6A-630AEB78E9A7}" sibTransId="{97989384-EA54-48BA-B7B7-BFA7D50D9202}"/>
    <dgm:cxn modelId="{574B9F46-403D-4130-BE24-0545848B0CD7}" type="presOf" srcId="{C6B6CD9B-C7EE-4D98-ABD4-6A287FA48C51}" destId="{3FDC927D-F661-4A16-9260-758A93EF36CB}" srcOrd="0" destOrd="0" presId="urn:microsoft.com/office/officeart/2005/8/layout/hierarchy3"/>
    <dgm:cxn modelId="{633679C1-ECF1-44F1-840F-1212FB13251E}" type="presOf" srcId="{D98DCAD0-DB90-4690-B162-1C2F59B5EE12}" destId="{9D2F9CE3-63C4-48D6-936D-317D379F43E5}" srcOrd="0" destOrd="0" presId="urn:microsoft.com/office/officeart/2005/8/layout/hierarchy3"/>
    <dgm:cxn modelId="{A856299A-EA26-45DE-8860-787E4710918A}" type="presOf" srcId="{5FA73A34-F684-447E-8284-1324B8733972}" destId="{79AE01C8-A9F1-42FC-AB19-53AAF8551AE6}" srcOrd="1" destOrd="0" presId="urn:microsoft.com/office/officeart/2005/8/layout/hierarchy3"/>
    <dgm:cxn modelId="{A636AC99-765B-4ABB-B419-020402D048E7}" type="presOf" srcId="{C7F39836-C6FA-4228-A72D-0AEC199A974C}" destId="{C304A9C9-AF13-431D-AE35-F33551135E86}" srcOrd="0" destOrd="0" presId="urn:microsoft.com/office/officeart/2005/8/layout/hierarchy3"/>
    <dgm:cxn modelId="{A6032A79-1272-4DDB-9B85-BE7E883B88D9}" type="presOf" srcId="{0EF9EA6E-BB93-45C2-B665-FEFFA779812B}" destId="{A78D0A04-C563-49D7-8F76-3DBFC99CC1E7}" srcOrd="0" destOrd="0" presId="urn:microsoft.com/office/officeart/2005/8/layout/hierarchy3"/>
    <dgm:cxn modelId="{551900E1-9781-470F-B702-CB99E74FAD66}" type="presOf" srcId="{FFD1D6AA-16FA-4F9E-9829-0DE955D91141}" destId="{1DC48D05-F5AB-41A1-B16C-F31466A96BDC}" srcOrd="0" destOrd="0" presId="urn:microsoft.com/office/officeart/2005/8/layout/hierarchy3"/>
    <dgm:cxn modelId="{9E04DECF-6499-45DD-8CEB-1277450B3719}" type="presOf" srcId="{74E58D2C-A420-4A1B-A09E-0165077998C5}" destId="{503D292D-8B0B-42AA-8713-0FBC9D12AF4C}" srcOrd="0" destOrd="0" presId="urn:microsoft.com/office/officeart/2005/8/layout/hierarchy3"/>
    <dgm:cxn modelId="{1A0BBBF9-F2EF-4AE4-B8DA-8A71EAF04FBD}" srcId="{862564EF-8B50-4A08-9B53-F23F8C5726A8}" destId="{05C2023F-AEF1-4BFA-9AE6-8F10478F0E04}" srcOrd="2" destOrd="0" parTransId="{26D6AE65-4D7C-4977-B2FF-A7F41EBF9AD4}" sibTransId="{FC97A0DD-8173-42ED-9EA0-46FEE7049145}"/>
    <dgm:cxn modelId="{9D69276E-F831-48BD-AD9A-FE5228CF1B09}" type="presOf" srcId="{C7BDCBA5-DE9C-4FFF-A5DB-2877DA247578}" destId="{017978B2-669F-45BC-997B-F6967E97A886}" srcOrd="0" destOrd="0" presId="urn:microsoft.com/office/officeart/2005/8/layout/hierarchy3"/>
    <dgm:cxn modelId="{ADFC5B2B-7D6A-496F-AF97-E32CA7C277A4}" type="presOf" srcId="{AE18C279-76C0-417C-889D-4674256B53AF}" destId="{6A25729D-BC76-42A3-97FE-CB3F5BFEAB9C}" srcOrd="0" destOrd="0" presId="urn:microsoft.com/office/officeart/2005/8/layout/hierarchy3"/>
    <dgm:cxn modelId="{EC485A15-C7DD-462D-A03E-A88D8D38E3C8}" type="presOf" srcId="{862564EF-8B50-4A08-9B53-F23F8C5726A8}" destId="{FFBC5550-4F1A-40BA-9DFC-86085C47379D}" srcOrd="1" destOrd="0" presId="urn:microsoft.com/office/officeart/2005/8/layout/hierarchy3"/>
    <dgm:cxn modelId="{61EFBE6D-8B17-4AC5-87D5-4FC0879638A4}" type="presOf" srcId="{0CDEB6EE-C52A-4B5F-9068-AA2C90A9060B}" destId="{C230A4CF-B4B4-486F-B4CD-4F927971C15A}" srcOrd="0" destOrd="0" presId="urn:microsoft.com/office/officeart/2005/8/layout/hierarchy3"/>
    <dgm:cxn modelId="{CC8C8752-01CE-43B2-A806-08CC98798719}" type="presOf" srcId="{79D35136-8618-4CAC-89E0-82FE08D846A7}" destId="{70147FDC-8A20-4FA7-A04E-E6A2F7748C4D}" srcOrd="0" destOrd="0" presId="urn:microsoft.com/office/officeart/2005/8/layout/hierarchy3"/>
    <dgm:cxn modelId="{72932E05-4639-4A9D-8B16-2F9C71EB7967}" type="presOf" srcId="{7DA66A2D-6218-4C30-8024-253CC69804DA}" destId="{5C99D508-DB50-46D2-B82D-3473BB7C7729}" srcOrd="0" destOrd="0" presId="urn:microsoft.com/office/officeart/2005/8/layout/hierarchy3"/>
    <dgm:cxn modelId="{32820F69-4D35-4F29-BE0A-5B353D01C3BF}" type="presParOf" srcId="{9EA838A3-3329-44D4-A5DD-533F118329FC}" destId="{1F9F9374-6506-4D11-8CDD-C29F1ECB76BC}" srcOrd="0" destOrd="0" presId="urn:microsoft.com/office/officeart/2005/8/layout/hierarchy3"/>
    <dgm:cxn modelId="{481A7B35-C4C2-47DD-B415-D65F93D713D5}" type="presParOf" srcId="{1F9F9374-6506-4D11-8CDD-C29F1ECB76BC}" destId="{ADECAC74-D673-430E-A294-463A86967598}" srcOrd="0" destOrd="0" presId="urn:microsoft.com/office/officeart/2005/8/layout/hierarchy3"/>
    <dgm:cxn modelId="{8D53E04B-AA3C-4B95-B13E-9258DFEA8D5F}" type="presParOf" srcId="{ADECAC74-D673-430E-A294-463A86967598}" destId="{71D0C438-D9C9-42D4-BD58-DDBCDE704D0E}" srcOrd="0" destOrd="0" presId="urn:microsoft.com/office/officeart/2005/8/layout/hierarchy3"/>
    <dgm:cxn modelId="{3C3C5D35-AF42-4885-A8CD-E87CAB8C82C1}" type="presParOf" srcId="{ADECAC74-D673-430E-A294-463A86967598}" destId="{79AE01C8-A9F1-42FC-AB19-53AAF8551AE6}" srcOrd="1" destOrd="0" presId="urn:microsoft.com/office/officeart/2005/8/layout/hierarchy3"/>
    <dgm:cxn modelId="{BEB42941-C999-4ADF-89CB-67B2EDFB7DED}" type="presParOf" srcId="{1F9F9374-6506-4D11-8CDD-C29F1ECB76BC}" destId="{83B7E85B-B4D2-4DD7-B01E-2DD310DF6627}" srcOrd="1" destOrd="0" presId="urn:microsoft.com/office/officeart/2005/8/layout/hierarchy3"/>
    <dgm:cxn modelId="{AF02EBA4-F1E5-4BDD-897E-7D1756E70F58}" type="presParOf" srcId="{83B7E85B-B4D2-4DD7-B01E-2DD310DF6627}" destId="{017978B2-669F-45BC-997B-F6967E97A886}" srcOrd="0" destOrd="0" presId="urn:microsoft.com/office/officeart/2005/8/layout/hierarchy3"/>
    <dgm:cxn modelId="{9AE39630-62F8-4BC5-9029-D63A29BF2658}" type="presParOf" srcId="{83B7E85B-B4D2-4DD7-B01E-2DD310DF6627}" destId="{C304A9C9-AF13-431D-AE35-F33551135E86}" srcOrd="1" destOrd="0" presId="urn:microsoft.com/office/officeart/2005/8/layout/hierarchy3"/>
    <dgm:cxn modelId="{C1D13B56-6A31-4DDD-B8CA-42C0E5A6A193}" type="presParOf" srcId="{83B7E85B-B4D2-4DD7-B01E-2DD310DF6627}" destId="{1E34BCDA-F553-4DCB-970B-5607A8A589D8}" srcOrd="2" destOrd="0" presId="urn:microsoft.com/office/officeart/2005/8/layout/hierarchy3"/>
    <dgm:cxn modelId="{1C664FB1-B439-4278-ADCF-DE2621FB0F50}" type="presParOf" srcId="{83B7E85B-B4D2-4DD7-B01E-2DD310DF6627}" destId="{3FDC927D-F661-4A16-9260-758A93EF36CB}" srcOrd="3" destOrd="0" presId="urn:microsoft.com/office/officeart/2005/8/layout/hierarchy3"/>
    <dgm:cxn modelId="{644F27DF-54AF-4956-8DBF-79CFB768C5CC}" type="presParOf" srcId="{9EA838A3-3329-44D4-A5DD-533F118329FC}" destId="{6847BD3B-C4BE-4DBD-A6BF-C77A69277EE0}" srcOrd="1" destOrd="0" presId="urn:microsoft.com/office/officeart/2005/8/layout/hierarchy3"/>
    <dgm:cxn modelId="{194DCBDC-33BC-4C2F-A7F2-507881A3FF53}" type="presParOf" srcId="{6847BD3B-C4BE-4DBD-A6BF-C77A69277EE0}" destId="{DA84DE88-95A6-4C7E-909E-A17293253048}" srcOrd="0" destOrd="0" presId="urn:microsoft.com/office/officeart/2005/8/layout/hierarchy3"/>
    <dgm:cxn modelId="{A73564D4-074F-4273-A3AB-10A92CB0066F}" type="presParOf" srcId="{DA84DE88-95A6-4C7E-909E-A17293253048}" destId="{503D292D-8B0B-42AA-8713-0FBC9D12AF4C}" srcOrd="0" destOrd="0" presId="urn:microsoft.com/office/officeart/2005/8/layout/hierarchy3"/>
    <dgm:cxn modelId="{76F61A38-2B68-4ABA-94C3-2E24345121BD}" type="presParOf" srcId="{DA84DE88-95A6-4C7E-909E-A17293253048}" destId="{0B17C021-D462-4310-A20A-4C02D2DB0259}" srcOrd="1" destOrd="0" presId="urn:microsoft.com/office/officeart/2005/8/layout/hierarchy3"/>
    <dgm:cxn modelId="{609E89E0-36E4-4BD3-B936-37A16EE8E1E7}" type="presParOf" srcId="{6847BD3B-C4BE-4DBD-A6BF-C77A69277EE0}" destId="{7CC8B7DB-D40D-4210-A268-A085B10A55C2}" srcOrd="1" destOrd="0" presId="urn:microsoft.com/office/officeart/2005/8/layout/hierarchy3"/>
    <dgm:cxn modelId="{68456C9E-F2C2-4606-A320-709104904BE6}" type="presParOf" srcId="{9EA838A3-3329-44D4-A5DD-533F118329FC}" destId="{F23A5F27-B940-4CC5-9259-6F23CC4CDAD2}" srcOrd="2" destOrd="0" presId="urn:microsoft.com/office/officeart/2005/8/layout/hierarchy3"/>
    <dgm:cxn modelId="{0660AD1D-7212-4241-AC14-7AF8B3F0EC60}" type="presParOf" srcId="{F23A5F27-B940-4CC5-9259-6F23CC4CDAD2}" destId="{D91BB914-4606-4B4D-9441-7EB64BB5EF69}" srcOrd="0" destOrd="0" presId="urn:microsoft.com/office/officeart/2005/8/layout/hierarchy3"/>
    <dgm:cxn modelId="{21EDDBC1-603F-4FC3-9CCB-90AEDD45D255}" type="presParOf" srcId="{D91BB914-4606-4B4D-9441-7EB64BB5EF69}" destId="{7310B7B6-6670-4483-8BF9-D0119383A88B}" srcOrd="0" destOrd="0" presId="urn:microsoft.com/office/officeart/2005/8/layout/hierarchy3"/>
    <dgm:cxn modelId="{526959C2-9FC2-4BDA-8720-6AA0DC8CF048}" type="presParOf" srcId="{D91BB914-4606-4B4D-9441-7EB64BB5EF69}" destId="{446B93E0-7840-4B46-86AD-F70006C2FF25}" srcOrd="1" destOrd="0" presId="urn:microsoft.com/office/officeart/2005/8/layout/hierarchy3"/>
    <dgm:cxn modelId="{8823F143-ED89-449B-8A17-1FDA9A53CD4A}" type="presParOf" srcId="{F23A5F27-B940-4CC5-9259-6F23CC4CDAD2}" destId="{8A9531C0-AF49-4A65-AE8C-E73ED4F59255}" srcOrd="1" destOrd="0" presId="urn:microsoft.com/office/officeart/2005/8/layout/hierarchy3"/>
    <dgm:cxn modelId="{88B11B59-1F2E-4ECC-94B3-EE4099BADCFB}" type="presParOf" srcId="{8A9531C0-AF49-4A65-AE8C-E73ED4F59255}" destId="{F3ED6543-6CC4-4E89-BA82-27B0E0C85E4E}" srcOrd="0" destOrd="0" presId="urn:microsoft.com/office/officeart/2005/8/layout/hierarchy3"/>
    <dgm:cxn modelId="{C0A40F6D-E1A2-4CD6-9D3E-CC815A8B7A99}" type="presParOf" srcId="{8A9531C0-AF49-4A65-AE8C-E73ED4F59255}" destId="{55A6AAE6-E1C3-42F2-B89D-7D7115C85C4E}" srcOrd="1" destOrd="0" presId="urn:microsoft.com/office/officeart/2005/8/layout/hierarchy3"/>
    <dgm:cxn modelId="{4BA62922-C332-4A4B-B755-6B280B32B2A8}" type="presParOf" srcId="{8A9531C0-AF49-4A65-AE8C-E73ED4F59255}" destId="{9D2F9CE3-63C4-48D6-936D-317D379F43E5}" srcOrd="2" destOrd="0" presId="urn:microsoft.com/office/officeart/2005/8/layout/hierarchy3"/>
    <dgm:cxn modelId="{B338F20D-D5D0-4862-9929-3D30844AB742}" type="presParOf" srcId="{8A9531C0-AF49-4A65-AE8C-E73ED4F59255}" destId="{A18308E6-F073-48C3-9F23-80737B66BF90}" srcOrd="3" destOrd="0" presId="urn:microsoft.com/office/officeart/2005/8/layout/hierarchy3"/>
    <dgm:cxn modelId="{EB266018-9108-4704-B81A-3445B95F67FA}" type="presParOf" srcId="{9EA838A3-3329-44D4-A5DD-533F118329FC}" destId="{23EFB2CA-1534-4383-8E60-EE3EC66C3400}" srcOrd="3" destOrd="0" presId="urn:microsoft.com/office/officeart/2005/8/layout/hierarchy3"/>
    <dgm:cxn modelId="{374C4CE2-4A6A-4ED7-B593-696E135009F1}" type="presParOf" srcId="{23EFB2CA-1534-4383-8E60-EE3EC66C3400}" destId="{FD9B5B03-0E0C-4D17-BFF4-A562A618DF25}" srcOrd="0" destOrd="0" presId="urn:microsoft.com/office/officeart/2005/8/layout/hierarchy3"/>
    <dgm:cxn modelId="{C749BF71-E388-40AA-BFC2-5183DEEC4680}" type="presParOf" srcId="{FD9B5B03-0E0C-4D17-BFF4-A562A618DF25}" destId="{BA85D4F0-9ADE-4150-9307-6DD885721278}" srcOrd="0" destOrd="0" presId="urn:microsoft.com/office/officeart/2005/8/layout/hierarchy3"/>
    <dgm:cxn modelId="{C34D36F3-F3D0-4957-BDFD-9F8B67B1B933}" type="presParOf" srcId="{FD9B5B03-0E0C-4D17-BFF4-A562A618DF25}" destId="{FFBC5550-4F1A-40BA-9DFC-86085C47379D}" srcOrd="1" destOrd="0" presId="urn:microsoft.com/office/officeart/2005/8/layout/hierarchy3"/>
    <dgm:cxn modelId="{4C98F7AD-C4B3-4942-B1D9-BDE23C2B2A5E}" type="presParOf" srcId="{23EFB2CA-1534-4383-8E60-EE3EC66C3400}" destId="{1C936EEF-0356-458B-9746-EE4944E17ED4}" srcOrd="1" destOrd="0" presId="urn:microsoft.com/office/officeart/2005/8/layout/hierarchy3"/>
    <dgm:cxn modelId="{DDC606E4-C62D-4697-9CDD-0117E3D1A858}" type="presParOf" srcId="{1C936EEF-0356-458B-9746-EE4944E17ED4}" destId="{838DDA6E-6852-475F-89A9-1A64D36BA3BB}" srcOrd="0" destOrd="0" presId="urn:microsoft.com/office/officeart/2005/8/layout/hierarchy3"/>
    <dgm:cxn modelId="{9A5625D5-626B-43CD-9A63-AC6EF6EDA3AD}" type="presParOf" srcId="{1C936EEF-0356-458B-9746-EE4944E17ED4}" destId="{7BF6FAC6-BE47-4EC8-9129-9885D6E66FA4}" srcOrd="1" destOrd="0" presId="urn:microsoft.com/office/officeart/2005/8/layout/hierarchy3"/>
    <dgm:cxn modelId="{9F8C32D8-3C62-4BF8-A8DB-1B59E34BD6A5}" type="presParOf" srcId="{1C936EEF-0356-458B-9746-EE4944E17ED4}" destId="{70147FDC-8A20-4FA7-A04E-E6A2F7748C4D}" srcOrd="2" destOrd="0" presId="urn:microsoft.com/office/officeart/2005/8/layout/hierarchy3"/>
    <dgm:cxn modelId="{32223AD9-9D12-4B2C-B460-3AF025B33203}" type="presParOf" srcId="{1C936EEF-0356-458B-9746-EE4944E17ED4}" destId="{B38C336D-1312-488D-A810-6414641AA03B}" srcOrd="3" destOrd="0" presId="urn:microsoft.com/office/officeart/2005/8/layout/hierarchy3"/>
    <dgm:cxn modelId="{852FB318-3AF2-479A-A816-47F163F2DE79}" type="presParOf" srcId="{1C936EEF-0356-458B-9746-EE4944E17ED4}" destId="{6D3FC00A-819F-4178-9285-4BBE02264B10}" srcOrd="4" destOrd="0" presId="urn:microsoft.com/office/officeart/2005/8/layout/hierarchy3"/>
    <dgm:cxn modelId="{69891B67-FC5B-480F-81E0-EAAC1CA422D3}" type="presParOf" srcId="{1C936EEF-0356-458B-9746-EE4944E17ED4}" destId="{C3C5612D-FFEE-42DD-B08F-6A1592332ADF}" srcOrd="5" destOrd="0" presId="urn:microsoft.com/office/officeart/2005/8/layout/hierarchy3"/>
    <dgm:cxn modelId="{911F1D14-C6D0-4A09-A2A4-F61863E70B0A}" type="presParOf" srcId="{1C936EEF-0356-458B-9746-EE4944E17ED4}" destId="{B8F60403-59E8-4702-BBA3-84F978E95D36}" srcOrd="6" destOrd="0" presId="urn:microsoft.com/office/officeart/2005/8/layout/hierarchy3"/>
    <dgm:cxn modelId="{46EBFE99-8B68-48C6-A32D-5CD25F93B883}" type="presParOf" srcId="{1C936EEF-0356-458B-9746-EE4944E17ED4}" destId="{A20A8680-76BA-4FBC-86B6-51680F86B0B5}" srcOrd="7" destOrd="0" presId="urn:microsoft.com/office/officeart/2005/8/layout/hierarchy3"/>
    <dgm:cxn modelId="{0EB14AF7-07AD-49D9-8671-2C72E78A7779}" type="presParOf" srcId="{9EA838A3-3329-44D4-A5DD-533F118329FC}" destId="{B6B35CB5-B34F-4E64-92A1-95AA01094A40}" srcOrd="4" destOrd="0" presId="urn:microsoft.com/office/officeart/2005/8/layout/hierarchy3"/>
    <dgm:cxn modelId="{6E218069-7F36-41C2-8B83-32FD3B1E8187}" type="presParOf" srcId="{B6B35CB5-B34F-4E64-92A1-95AA01094A40}" destId="{6402210A-364E-4C66-BB2B-6B85DE7AFADA}" srcOrd="0" destOrd="0" presId="urn:microsoft.com/office/officeart/2005/8/layout/hierarchy3"/>
    <dgm:cxn modelId="{9D53722E-872F-4A8A-9E3E-C44DA67F2A87}" type="presParOf" srcId="{6402210A-364E-4C66-BB2B-6B85DE7AFADA}" destId="{EA12C0F4-5B20-46C7-A060-C307DF7C1BE7}" srcOrd="0" destOrd="0" presId="urn:microsoft.com/office/officeart/2005/8/layout/hierarchy3"/>
    <dgm:cxn modelId="{E1BAC0EF-408D-4349-8776-ACACB61E2C5F}" type="presParOf" srcId="{6402210A-364E-4C66-BB2B-6B85DE7AFADA}" destId="{48B086A6-BDC6-4600-9029-657E77F5B38F}" srcOrd="1" destOrd="0" presId="urn:microsoft.com/office/officeart/2005/8/layout/hierarchy3"/>
    <dgm:cxn modelId="{31268B94-B1A9-428F-87AC-4AAAB99245C0}" type="presParOf" srcId="{B6B35CB5-B34F-4E64-92A1-95AA01094A40}" destId="{55151E3B-1C61-4310-A3BB-84B890EB2187}" srcOrd="1" destOrd="0" presId="urn:microsoft.com/office/officeart/2005/8/layout/hierarchy3"/>
    <dgm:cxn modelId="{5380C86B-202A-44E6-982D-2C445E3F58A2}" type="presParOf" srcId="{55151E3B-1C61-4310-A3BB-84B890EB2187}" destId="{1DC48D05-F5AB-41A1-B16C-F31466A96BDC}" srcOrd="0" destOrd="0" presId="urn:microsoft.com/office/officeart/2005/8/layout/hierarchy3"/>
    <dgm:cxn modelId="{E3D2D44A-2ADD-4D6C-BBED-43A31DB8E4E1}" type="presParOf" srcId="{55151E3B-1C61-4310-A3BB-84B890EB2187}" destId="{3FFD5DF8-5D10-4249-95A7-5AAD67D427A7}" srcOrd="1" destOrd="0" presId="urn:microsoft.com/office/officeart/2005/8/layout/hierarchy3"/>
    <dgm:cxn modelId="{C548FD93-523D-45EF-B7F4-8550E92B416D}" type="presParOf" srcId="{55151E3B-1C61-4310-A3BB-84B890EB2187}" destId="{5C99D508-DB50-46D2-B82D-3473BB7C7729}" srcOrd="2" destOrd="0" presId="urn:microsoft.com/office/officeart/2005/8/layout/hierarchy3"/>
    <dgm:cxn modelId="{D112CCD0-250F-4988-9BA1-8D38173C2D57}" type="presParOf" srcId="{55151E3B-1C61-4310-A3BB-84B890EB2187}" destId="{C230A4CF-B4B4-486F-B4CD-4F927971C15A}" srcOrd="3" destOrd="0" presId="urn:microsoft.com/office/officeart/2005/8/layout/hierarchy3"/>
    <dgm:cxn modelId="{D074FD99-8869-4B49-AE25-ABA1EA0B5BB6}" type="presParOf" srcId="{55151E3B-1C61-4310-A3BB-84B890EB2187}" destId="{A78D0A04-C563-49D7-8F76-3DBFC99CC1E7}" srcOrd="4" destOrd="0" presId="urn:microsoft.com/office/officeart/2005/8/layout/hierarchy3"/>
    <dgm:cxn modelId="{B73B8034-2266-4923-9D43-F81AFA7F571F}" type="presParOf" srcId="{55151E3B-1C61-4310-A3BB-84B890EB2187}" destId="{6A25729D-BC76-42A3-97FE-CB3F5BFEAB9C}" srcOrd="5" destOrd="0" presId="urn:microsoft.com/office/officeart/2005/8/layout/hierarchy3"/>
    <dgm:cxn modelId="{ACEE55D6-4754-4FEF-97D8-1AB421F98CD2}" type="presParOf" srcId="{55151E3B-1C61-4310-A3BB-84B890EB2187}" destId="{7D786A42-7F98-4009-9611-66197F8630CB}" srcOrd="6" destOrd="0" presId="urn:microsoft.com/office/officeart/2005/8/layout/hierarchy3"/>
    <dgm:cxn modelId="{F917A1DA-F013-4C5A-81B0-569CA8E18864}" type="presParOf" srcId="{55151E3B-1C61-4310-A3BB-84B890EB2187}" destId="{A832D420-B4DF-441F-BED2-23E43476BBBA}" srcOrd="7"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742E69-88D6-41E3-9A28-06A5D3DD936C}">
      <dsp:nvSpPr>
        <dsp:cNvPr id="0" name=""/>
        <dsp:cNvSpPr/>
      </dsp:nvSpPr>
      <dsp:spPr>
        <a:xfrm>
          <a:off x="0" y="45759"/>
          <a:ext cx="8424936" cy="59202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n-US" sz="2300" kern="1200" dirty="0" smtClean="0"/>
            <a:t>Capital Intensive—giant-only game</a:t>
          </a:r>
          <a:endParaRPr lang="en-US" sz="2300" kern="1200" dirty="0"/>
        </a:p>
      </dsp:txBody>
      <dsp:txXfrm>
        <a:off x="28900" y="74659"/>
        <a:ext cx="8367136" cy="534220"/>
      </dsp:txXfrm>
    </dsp:sp>
    <dsp:sp modelId="{28E3C0B8-B3A7-403E-BDD0-EAC6C12B9B07}">
      <dsp:nvSpPr>
        <dsp:cNvPr id="0" name=""/>
        <dsp:cNvSpPr/>
      </dsp:nvSpPr>
      <dsp:spPr>
        <a:xfrm>
          <a:off x="0" y="691359"/>
          <a:ext cx="8424936" cy="59202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n-US" sz="2300" kern="1200" dirty="0" smtClean="0"/>
            <a:t>Hedging is popular</a:t>
          </a:r>
          <a:endParaRPr lang="en-US" sz="2300" kern="1200" dirty="0"/>
        </a:p>
      </dsp:txBody>
      <dsp:txXfrm>
        <a:off x="28900" y="720259"/>
        <a:ext cx="8367136" cy="534220"/>
      </dsp:txXfrm>
    </dsp:sp>
    <dsp:sp modelId="{3A85BFBD-1479-4DC1-9285-6F3795A8F285}">
      <dsp:nvSpPr>
        <dsp:cNvPr id="0" name=""/>
        <dsp:cNvSpPr/>
      </dsp:nvSpPr>
      <dsp:spPr>
        <a:xfrm>
          <a:off x="0" y="1283379"/>
          <a:ext cx="8424936" cy="380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7492"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dirty="0" smtClean="0"/>
            <a:t>Both risk averse and risk taking</a:t>
          </a:r>
          <a:endParaRPr lang="en-US" sz="1800" kern="1200" dirty="0"/>
        </a:p>
      </dsp:txBody>
      <dsp:txXfrm>
        <a:off x="0" y="1283379"/>
        <a:ext cx="8424936" cy="380880"/>
      </dsp:txXfrm>
    </dsp:sp>
    <dsp:sp modelId="{E931C8DF-1745-4140-BE52-3321370194E4}">
      <dsp:nvSpPr>
        <dsp:cNvPr id="0" name=""/>
        <dsp:cNvSpPr/>
      </dsp:nvSpPr>
      <dsp:spPr>
        <a:xfrm>
          <a:off x="0" y="1664259"/>
          <a:ext cx="8424936" cy="59202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n-US" sz="2300" kern="1200" dirty="0" smtClean="0"/>
            <a:t>Sensitive to economy cycle</a:t>
          </a:r>
          <a:endParaRPr lang="en-US" sz="2300" kern="1200" dirty="0"/>
        </a:p>
      </dsp:txBody>
      <dsp:txXfrm>
        <a:off x="28900" y="1693159"/>
        <a:ext cx="8367136" cy="534220"/>
      </dsp:txXfrm>
    </dsp:sp>
    <dsp:sp modelId="{F842E213-4B7B-481D-8FA4-247F6CD926E0}">
      <dsp:nvSpPr>
        <dsp:cNvPr id="0" name=""/>
        <dsp:cNvSpPr/>
      </dsp:nvSpPr>
      <dsp:spPr>
        <a:xfrm>
          <a:off x="0" y="2322519"/>
          <a:ext cx="8424936" cy="59202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n-US" sz="2300" kern="1200" dirty="0" smtClean="0"/>
            <a:t>Revenue driven by multi-factors</a:t>
          </a:r>
          <a:endParaRPr lang="en-US" sz="2300" kern="1200" dirty="0"/>
        </a:p>
      </dsp:txBody>
      <dsp:txXfrm>
        <a:off x="28900" y="2351419"/>
        <a:ext cx="8367136" cy="534220"/>
      </dsp:txXfrm>
    </dsp:sp>
    <dsp:sp modelId="{AF04C719-B2A5-4958-9804-C0F1C7BD17F7}">
      <dsp:nvSpPr>
        <dsp:cNvPr id="0" name=""/>
        <dsp:cNvSpPr/>
      </dsp:nvSpPr>
      <dsp:spPr>
        <a:xfrm>
          <a:off x="0" y="2914539"/>
          <a:ext cx="8424936" cy="13568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7492"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smtClean="0"/>
            <a:t>Commodity price</a:t>
          </a:r>
          <a:endParaRPr lang="en-US" sz="1800" kern="1200" dirty="0"/>
        </a:p>
        <a:p>
          <a:pPr marL="171450" lvl="1" indent="-171450" algn="l" defTabSz="800100">
            <a:lnSpc>
              <a:spcPct val="90000"/>
            </a:lnSpc>
            <a:spcBef>
              <a:spcPct val="0"/>
            </a:spcBef>
            <a:spcAft>
              <a:spcPct val="20000"/>
            </a:spcAft>
            <a:buChar char="••"/>
          </a:pPr>
          <a:r>
            <a:rPr lang="en-US" sz="1800" kern="1200" smtClean="0"/>
            <a:t>FX rate</a:t>
          </a:r>
          <a:endParaRPr lang="en-US" sz="1800" kern="1200" dirty="0" smtClean="0"/>
        </a:p>
        <a:p>
          <a:pPr marL="171450" lvl="1" indent="-171450" algn="l" defTabSz="800100">
            <a:lnSpc>
              <a:spcPct val="90000"/>
            </a:lnSpc>
            <a:spcBef>
              <a:spcPct val="0"/>
            </a:spcBef>
            <a:spcAft>
              <a:spcPct val="20000"/>
            </a:spcAft>
            <a:buChar char="••"/>
          </a:pPr>
          <a:r>
            <a:rPr lang="en-US" sz="1800" kern="1200" dirty="0" smtClean="0"/>
            <a:t>Interest</a:t>
          </a:r>
        </a:p>
        <a:p>
          <a:pPr marL="171450" lvl="1" indent="-171450" algn="l" defTabSz="800100">
            <a:lnSpc>
              <a:spcPct val="90000"/>
            </a:lnSpc>
            <a:spcBef>
              <a:spcPct val="0"/>
            </a:spcBef>
            <a:spcAft>
              <a:spcPct val="20000"/>
            </a:spcAft>
            <a:buChar char="••"/>
          </a:pPr>
          <a:r>
            <a:rPr lang="en-US" sz="1800" kern="1200" dirty="0" smtClean="0"/>
            <a:t>Etc.</a:t>
          </a:r>
        </a:p>
      </dsp:txBody>
      <dsp:txXfrm>
        <a:off x="0" y="2914539"/>
        <a:ext cx="8424936" cy="1356885"/>
      </dsp:txXfrm>
    </dsp:sp>
    <dsp:sp modelId="{AAB3521D-7B71-418D-A72B-EFA773D9BEC4}">
      <dsp:nvSpPr>
        <dsp:cNvPr id="0" name=""/>
        <dsp:cNvSpPr/>
      </dsp:nvSpPr>
      <dsp:spPr>
        <a:xfrm>
          <a:off x="0" y="4271424"/>
          <a:ext cx="8424936" cy="59202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n-US" sz="2300" kern="1200" smtClean="0"/>
            <a:t>Environmental Concerns</a:t>
          </a:r>
          <a:endParaRPr lang="en-US" sz="2300" kern="1200" dirty="0" smtClean="0"/>
        </a:p>
      </dsp:txBody>
      <dsp:txXfrm>
        <a:off x="28900" y="4300324"/>
        <a:ext cx="8367136" cy="5342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D0C438-D9C9-42D4-BD58-DDBCDE704D0E}">
      <dsp:nvSpPr>
        <dsp:cNvPr id="0" name=""/>
        <dsp:cNvSpPr/>
      </dsp:nvSpPr>
      <dsp:spPr>
        <a:xfrm>
          <a:off x="4018" y="207590"/>
          <a:ext cx="1370260" cy="685130"/>
        </a:xfrm>
        <a:prstGeom prst="roundRect">
          <a:avLst>
            <a:gd name="adj" fmla="val 10000"/>
          </a:avLst>
        </a:prstGeom>
        <a:solidFill>
          <a:schemeClr val="accent1">
            <a:hueOff val="0"/>
            <a:satOff val="0"/>
            <a:lumOff val="0"/>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28575" tIns="19050" rIns="28575" bIns="19050" numCol="1" spcCol="1270" anchor="ctr" anchorCtr="0">
          <a:noAutofit/>
        </a:bodyPr>
        <a:lstStyle/>
        <a:p>
          <a:pPr lvl="0" algn="ctr" defTabSz="666750">
            <a:lnSpc>
              <a:spcPct val="90000"/>
            </a:lnSpc>
            <a:spcBef>
              <a:spcPct val="0"/>
            </a:spcBef>
            <a:spcAft>
              <a:spcPct val="35000"/>
            </a:spcAft>
          </a:pPr>
          <a:r>
            <a:rPr lang="en-US" sz="1500" kern="1200" dirty="0" smtClean="0"/>
            <a:t>Commodity Price</a:t>
          </a:r>
          <a:endParaRPr lang="en-US" sz="1500" kern="1200" dirty="0"/>
        </a:p>
      </dsp:txBody>
      <dsp:txXfrm>
        <a:off x="24085" y="227657"/>
        <a:ext cx="1330126" cy="644996"/>
      </dsp:txXfrm>
    </dsp:sp>
    <dsp:sp modelId="{017978B2-669F-45BC-997B-F6967E97A886}">
      <dsp:nvSpPr>
        <dsp:cNvPr id="0" name=""/>
        <dsp:cNvSpPr/>
      </dsp:nvSpPr>
      <dsp:spPr>
        <a:xfrm>
          <a:off x="141044" y="892720"/>
          <a:ext cx="137026" cy="513847"/>
        </a:xfrm>
        <a:custGeom>
          <a:avLst/>
          <a:gdLst/>
          <a:ahLst/>
          <a:cxnLst/>
          <a:rect l="0" t="0" r="0" b="0"/>
          <a:pathLst>
            <a:path>
              <a:moveTo>
                <a:pt x="0" y="0"/>
              </a:moveTo>
              <a:lnTo>
                <a:pt x="0" y="513847"/>
              </a:lnTo>
              <a:lnTo>
                <a:pt x="137026" y="513847"/>
              </a:lnTo>
            </a:path>
          </a:pathLst>
        </a:custGeom>
        <a:noFill/>
        <a:ln w="28575" cap="flat" cmpd="sng" algn="ctr">
          <a:solidFill>
            <a:schemeClr val="accent1">
              <a:shade val="60000"/>
              <a:hueOff val="0"/>
              <a:satOff val="0"/>
              <a:lumOff val="0"/>
              <a:alphaOff val="0"/>
            </a:schemeClr>
          </a:solidFill>
          <a:prstDash val="solid"/>
        </a:ln>
        <a:effectLst/>
        <a:sp3d z="-110000"/>
      </dsp:spPr>
      <dsp:style>
        <a:lnRef idx="2">
          <a:scrgbClr r="0" g="0" b="0"/>
        </a:lnRef>
        <a:fillRef idx="0">
          <a:scrgbClr r="0" g="0" b="0"/>
        </a:fillRef>
        <a:effectRef idx="0">
          <a:scrgbClr r="0" g="0" b="0"/>
        </a:effectRef>
        <a:fontRef idx="minor"/>
      </dsp:style>
    </dsp:sp>
    <dsp:sp modelId="{C304A9C9-AF13-431D-AE35-F33551135E86}">
      <dsp:nvSpPr>
        <dsp:cNvPr id="0" name=""/>
        <dsp:cNvSpPr/>
      </dsp:nvSpPr>
      <dsp:spPr>
        <a:xfrm>
          <a:off x="278070" y="1064003"/>
          <a:ext cx="1096208" cy="685130"/>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p3d z="-161800" extrusionH="10600" prstMaterial="matte">
          <a:bevelT w="90600" h="18600" prst="softRound"/>
          <a:bevelB w="48600" h="8600" prst="relaxedInset"/>
        </a:sp3d>
      </dsp:spPr>
      <dsp:style>
        <a:lnRef idx="1">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n-US" sz="1100" kern="1200" dirty="0" smtClean="0"/>
            <a:t>Spot fluctuation	</a:t>
          </a:r>
          <a:endParaRPr lang="en-US" sz="1100" kern="1200" dirty="0"/>
        </a:p>
      </dsp:txBody>
      <dsp:txXfrm>
        <a:off x="298137" y="1084070"/>
        <a:ext cx="1056074" cy="644996"/>
      </dsp:txXfrm>
    </dsp:sp>
    <dsp:sp modelId="{1E34BCDA-F553-4DCB-970B-5607A8A589D8}">
      <dsp:nvSpPr>
        <dsp:cNvPr id="0" name=""/>
        <dsp:cNvSpPr/>
      </dsp:nvSpPr>
      <dsp:spPr>
        <a:xfrm>
          <a:off x="141044" y="892720"/>
          <a:ext cx="137026" cy="1370260"/>
        </a:xfrm>
        <a:custGeom>
          <a:avLst/>
          <a:gdLst/>
          <a:ahLst/>
          <a:cxnLst/>
          <a:rect l="0" t="0" r="0" b="0"/>
          <a:pathLst>
            <a:path>
              <a:moveTo>
                <a:pt x="0" y="0"/>
              </a:moveTo>
              <a:lnTo>
                <a:pt x="0" y="1370260"/>
              </a:lnTo>
              <a:lnTo>
                <a:pt x="137026" y="1370260"/>
              </a:lnTo>
            </a:path>
          </a:pathLst>
        </a:custGeom>
        <a:noFill/>
        <a:ln w="28575" cap="flat" cmpd="sng" algn="ctr">
          <a:solidFill>
            <a:schemeClr val="accent1">
              <a:shade val="60000"/>
              <a:hueOff val="0"/>
              <a:satOff val="0"/>
              <a:lumOff val="0"/>
              <a:alphaOff val="0"/>
            </a:schemeClr>
          </a:solidFill>
          <a:prstDash val="solid"/>
        </a:ln>
        <a:effectLst/>
        <a:sp3d z="-110000"/>
      </dsp:spPr>
      <dsp:style>
        <a:lnRef idx="2">
          <a:scrgbClr r="0" g="0" b="0"/>
        </a:lnRef>
        <a:fillRef idx="0">
          <a:scrgbClr r="0" g="0" b="0"/>
        </a:fillRef>
        <a:effectRef idx="0">
          <a:scrgbClr r="0" g="0" b="0"/>
        </a:effectRef>
        <a:fontRef idx="minor"/>
      </dsp:style>
    </dsp:sp>
    <dsp:sp modelId="{3FDC927D-F661-4A16-9260-758A93EF36CB}">
      <dsp:nvSpPr>
        <dsp:cNvPr id="0" name=""/>
        <dsp:cNvSpPr/>
      </dsp:nvSpPr>
      <dsp:spPr>
        <a:xfrm>
          <a:off x="278070" y="1920416"/>
          <a:ext cx="1096208" cy="685130"/>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p3d z="-161800" extrusionH="10600" prstMaterial="matte">
          <a:bevelT w="90600" h="18600" prst="softRound"/>
          <a:bevelB w="48600" h="8600" prst="relaxedInset"/>
        </a:sp3d>
      </dsp:spPr>
      <dsp:style>
        <a:lnRef idx="1">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n-US" sz="1100" kern="1200" dirty="0" smtClean="0"/>
            <a:t>Future prediction</a:t>
          </a:r>
          <a:endParaRPr lang="en-US" sz="1100" kern="1200" dirty="0"/>
        </a:p>
      </dsp:txBody>
      <dsp:txXfrm>
        <a:off x="298137" y="1940483"/>
        <a:ext cx="1056074" cy="644996"/>
      </dsp:txXfrm>
    </dsp:sp>
    <dsp:sp modelId="{503D292D-8B0B-42AA-8713-0FBC9D12AF4C}">
      <dsp:nvSpPr>
        <dsp:cNvPr id="0" name=""/>
        <dsp:cNvSpPr/>
      </dsp:nvSpPr>
      <dsp:spPr>
        <a:xfrm>
          <a:off x="1716844" y="207590"/>
          <a:ext cx="1370260" cy="685130"/>
        </a:xfrm>
        <a:prstGeom prst="roundRect">
          <a:avLst>
            <a:gd name="adj" fmla="val 10000"/>
          </a:avLst>
        </a:prstGeom>
        <a:solidFill>
          <a:schemeClr val="accent1">
            <a:hueOff val="0"/>
            <a:satOff val="0"/>
            <a:lumOff val="0"/>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28575" tIns="19050" rIns="28575" bIns="19050" numCol="1" spcCol="1270" anchor="ctr" anchorCtr="0">
          <a:noAutofit/>
        </a:bodyPr>
        <a:lstStyle/>
        <a:p>
          <a:pPr lvl="0" algn="ctr" defTabSz="666750">
            <a:lnSpc>
              <a:spcPct val="90000"/>
            </a:lnSpc>
            <a:spcBef>
              <a:spcPct val="0"/>
            </a:spcBef>
            <a:spcAft>
              <a:spcPct val="35000"/>
            </a:spcAft>
          </a:pPr>
          <a:r>
            <a:rPr lang="en-US" sz="1500" kern="1200" dirty="0" smtClean="0"/>
            <a:t>Exchange Rate</a:t>
          </a:r>
          <a:endParaRPr lang="en-US" sz="1500" kern="1200" dirty="0"/>
        </a:p>
      </dsp:txBody>
      <dsp:txXfrm>
        <a:off x="1736911" y="227657"/>
        <a:ext cx="1330126" cy="644996"/>
      </dsp:txXfrm>
    </dsp:sp>
    <dsp:sp modelId="{7310B7B6-6670-4483-8BF9-D0119383A88B}">
      <dsp:nvSpPr>
        <dsp:cNvPr id="0" name=""/>
        <dsp:cNvSpPr/>
      </dsp:nvSpPr>
      <dsp:spPr>
        <a:xfrm>
          <a:off x="3429669" y="207590"/>
          <a:ext cx="1370260" cy="685130"/>
        </a:xfrm>
        <a:prstGeom prst="roundRect">
          <a:avLst>
            <a:gd name="adj" fmla="val 10000"/>
          </a:avLst>
        </a:prstGeom>
        <a:solidFill>
          <a:schemeClr val="accent1">
            <a:hueOff val="0"/>
            <a:satOff val="0"/>
            <a:lumOff val="0"/>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28575" tIns="19050" rIns="28575" bIns="19050" numCol="1" spcCol="1270" anchor="ctr" anchorCtr="0">
          <a:noAutofit/>
        </a:bodyPr>
        <a:lstStyle/>
        <a:p>
          <a:pPr lvl="0" algn="ctr" defTabSz="666750">
            <a:lnSpc>
              <a:spcPct val="90000"/>
            </a:lnSpc>
            <a:spcBef>
              <a:spcPct val="0"/>
            </a:spcBef>
            <a:spcAft>
              <a:spcPct val="35000"/>
            </a:spcAft>
          </a:pPr>
          <a:r>
            <a:rPr lang="en-US" sz="1500" kern="1200" dirty="0" smtClean="0"/>
            <a:t>Interest Rate</a:t>
          </a:r>
          <a:endParaRPr lang="en-US" sz="1500" kern="1200" dirty="0"/>
        </a:p>
      </dsp:txBody>
      <dsp:txXfrm>
        <a:off x="3449736" y="227657"/>
        <a:ext cx="1330126" cy="644996"/>
      </dsp:txXfrm>
    </dsp:sp>
    <dsp:sp modelId="{F3ED6543-6CC4-4E89-BA82-27B0E0C85E4E}">
      <dsp:nvSpPr>
        <dsp:cNvPr id="0" name=""/>
        <dsp:cNvSpPr/>
      </dsp:nvSpPr>
      <dsp:spPr>
        <a:xfrm>
          <a:off x="3566695" y="892720"/>
          <a:ext cx="137026" cy="513847"/>
        </a:xfrm>
        <a:custGeom>
          <a:avLst/>
          <a:gdLst/>
          <a:ahLst/>
          <a:cxnLst/>
          <a:rect l="0" t="0" r="0" b="0"/>
          <a:pathLst>
            <a:path>
              <a:moveTo>
                <a:pt x="0" y="0"/>
              </a:moveTo>
              <a:lnTo>
                <a:pt x="0" y="513847"/>
              </a:lnTo>
              <a:lnTo>
                <a:pt x="137026" y="513847"/>
              </a:lnTo>
            </a:path>
          </a:pathLst>
        </a:custGeom>
        <a:noFill/>
        <a:ln w="28575" cap="flat" cmpd="sng" algn="ctr">
          <a:solidFill>
            <a:schemeClr val="accent1">
              <a:shade val="60000"/>
              <a:hueOff val="0"/>
              <a:satOff val="0"/>
              <a:lumOff val="0"/>
              <a:alphaOff val="0"/>
            </a:schemeClr>
          </a:solidFill>
          <a:prstDash val="solid"/>
        </a:ln>
        <a:effectLst/>
        <a:sp3d z="-110000"/>
      </dsp:spPr>
      <dsp:style>
        <a:lnRef idx="2">
          <a:scrgbClr r="0" g="0" b="0"/>
        </a:lnRef>
        <a:fillRef idx="0">
          <a:scrgbClr r="0" g="0" b="0"/>
        </a:fillRef>
        <a:effectRef idx="0">
          <a:scrgbClr r="0" g="0" b="0"/>
        </a:effectRef>
        <a:fontRef idx="minor"/>
      </dsp:style>
    </dsp:sp>
    <dsp:sp modelId="{55A6AAE6-E1C3-42F2-B89D-7D7115C85C4E}">
      <dsp:nvSpPr>
        <dsp:cNvPr id="0" name=""/>
        <dsp:cNvSpPr/>
      </dsp:nvSpPr>
      <dsp:spPr>
        <a:xfrm>
          <a:off x="3703721" y="1064003"/>
          <a:ext cx="1096208" cy="685130"/>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p3d z="-161800" extrusionH="10600" prstMaterial="matte">
          <a:bevelT w="90600" h="18600" prst="softRound"/>
          <a:bevelB w="48600" h="8600" prst="relaxedInset"/>
        </a:sp3d>
      </dsp:spPr>
      <dsp:style>
        <a:lnRef idx="1">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n-US" sz="1100" kern="1200" dirty="0" smtClean="0"/>
            <a:t>Debt	</a:t>
          </a:r>
          <a:endParaRPr lang="en-US" sz="1100" kern="1200" dirty="0"/>
        </a:p>
      </dsp:txBody>
      <dsp:txXfrm>
        <a:off x="3723788" y="1084070"/>
        <a:ext cx="1056074" cy="644996"/>
      </dsp:txXfrm>
    </dsp:sp>
    <dsp:sp modelId="{9D2F9CE3-63C4-48D6-936D-317D379F43E5}">
      <dsp:nvSpPr>
        <dsp:cNvPr id="0" name=""/>
        <dsp:cNvSpPr/>
      </dsp:nvSpPr>
      <dsp:spPr>
        <a:xfrm>
          <a:off x="3566695" y="892720"/>
          <a:ext cx="137026" cy="1370260"/>
        </a:xfrm>
        <a:custGeom>
          <a:avLst/>
          <a:gdLst/>
          <a:ahLst/>
          <a:cxnLst/>
          <a:rect l="0" t="0" r="0" b="0"/>
          <a:pathLst>
            <a:path>
              <a:moveTo>
                <a:pt x="0" y="0"/>
              </a:moveTo>
              <a:lnTo>
                <a:pt x="0" y="1370260"/>
              </a:lnTo>
              <a:lnTo>
                <a:pt x="137026" y="1370260"/>
              </a:lnTo>
            </a:path>
          </a:pathLst>
        </a:custGeom>
        <a:noFill/>
        <a:ln w="28575" cap="flat" cmpd="sng" algn="ctr">
          <a:solidFill>
            <a:schemeClr val="accent1">
              <a:shade val="60000"/>
              <a:hueOff val="0"/>
              <a:satOff val="0"/>
              <a:lumOff val="0"/>
              <a:alphaOff val="0"/>
            </a:schemeClr>
          </a:solidFill>
          <a:prstDash val="solid"/>
        </a:ln>
        <a:effectLst/>
        <a:sp3d z="-110000"/>
      </dsp:spPr>
      <dsp:style>
        <a:lnRef idx="2">
          <a:scrgbClr r="0" g="0" b="0"/>
        </a:lnRef>
        <a:fillRef idx="0">
          <a:scrgbClr r="0" g="0" b="0"/>
        </a:fillRef>
        <a:effectRef idx="0">
          <a:scrgbClr r="0" g="0" b="0"/>
        </a:effectRef>
        <a:fontRef idx="minor"/>
      </dsp:style>
    </dsp:sp>
    <dsp:sp modelId="{A18308E6-F073-48C3-9F23-80737B66BF90}">
      <dsp:nvSpPr>
        <dsp:cNvPr id="0" name=""/>
        <dsp:cNvSpPr/>
      </dsp:nvSpPr>
      <dsp:spPr>
        <a:xfrm>
          <a:off x="3703721" y="1920416"/>
          <a:ext cx="1096208" cy="685130"/>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p3d z="-161800" extrusionH="10600" prstMaterial="matte">
          <a:bevelT w="90600" h="18600" prst="softRound"/>
          <a:bevelB w="48600" h="8600" prst="relaxedInset"/>
        </a:sp3d>
      </dsp:spPr>
      <dsp:style>
        <a:lnRef idx="1">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n-US" sz="1100" kern="1200" dirty="0" smtClean="0"/>
            <a:t>Financial Activities</a:t>
          </a:r>
          <a:endParaRPr lang="en-US" sz="1100" kern="1200" dirty="0"/>
        </a:p>
      </dsp:txBody>
      <dsp:txXfrm>
        <a:off x="3723788" y="1940483"/>
        <a:ext cx="1056074" cy="644996"/>
      </dsp:txXfrm>
    </dsp:sp>
    <dsp:sp modelId="{BA85D4F0-9ADE-4150-9307-6DD885721278}">
      <dsp:nvSpPr>
        <dsp:cNvPr id="0" name=""/>
        <dsp:cNvSpPr/>
      </dsp:nvSpPr>
      <dsp:spPr>
        <a:xfrm>
          <a:off x="5142495" y="207590"/>
          <a:ext cx="1370260" cy="685130"/>
        </a:xfrm>
        <a:prstGeom prst="roundRect">
          <a:avLst>
            <a:gd name="adj" fmla="val 10000"/>
          </a:avLst>
        </a:prstGeom>
        <a:solidFill>
          <a:schemeClr val="accent1">
            <a:hueOff val="0"/>
            <a:satOff val="0"/>
            <a:lumOff val="0"/>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28575" tIns="19050" rIns="28575" bIns="19050" numCol="1" spcCol="1270" anchor="ctr" anchorCtr="0">
          <a:noAutofit/>
        </a:bodyPr>
        <a:lstStyle/>
        <a:p>
          <a:pPr lvl="0" algn="ctr" defTabSz="666750">
            <a:lnSpc>
              <a:spcPct val="90000"/>
            </a:lnSpc>
            <a:spcBef>
              <a:spcPct val="0"/>
            </a:spcBef>
            <a:spcAft>
              <a:spcPct val="35000"/>
            </a:spcAft>
          </a:pPr>
          <a:r>
            <a:rPr lang="en-US" sz="1500" kern="1200" dirty="0" smtClean="0"/>
            <a:t>Political</a:t>
          </a:r>
          <a:endParaRPr lang="en-US" sz="1500" kern="1200" dirty="0"/>
        </a:p>
      </dsp:txBody>
      <dsp:txXfrm>
        <a:off x="5162562" y="227657"/>
        <a:ext cx="1330126" cy="644996"/>
      </dsp:txXfrm>
    </dsp:sp>
    <dsp:sp modelId="{838DDA6E-6852-475F-89A9-1A64D36BA3BB}">
      <dsp:nvSpPr>
        <dsp:cNvPr id="0" name=""/>
        <dsp:cNvSpPr/>
      </dsp:nvSpPr>
      <dsp:spPr>
        <a:xfrm>
          <a:off x="5279521" y="892720"/>
          <a:ext cx="137026" cy="513847"/>
        </a:xfrm>
        <a:custGeom>
          <a:avLst/>
          <a:gdLst/>
          <a:ahLst/>
          <a:cxnLst/>
          <a:rect l="0" t="0" r="0" b="0"/>
          <a:pathLst>
            <a:path>
              <a:moveTo>
                <a:pt x="0" y="0"/>
              </a:moveTo>
              <a:lnTo>
                <a:pt x="0" y="513847"/>
              </a:lnTo>
              <a:lnTo>
                <a:pt x="137026" y="513847"/>
              </a:lnTo>
            </a:path>
          </a:pathLst>
        </a:custGeom>
        <a:noFill/>
        <a:ln w="28575" cap="flat" cmpd="sng" algn="ctr">
          <a:solidFill>
            <a:schemeClr val="accent1">
              <a:shade val="60000"/>
              <a:hueOff val="0"/>
              <a:satOff val="0"/>
              <a:lumOff val="0"/>
              <a:alphaOff val="0"/>
            </a:schemeClr>
          </a:solidFill>
          <a:prstDash val="solid"/>
        </a:ln>
        <a:effectLst/>
        <a:sp3d z="-110000"/>
      </dsp:spPr>
      <dsp:style>
        <a:lnRef idx="2">
          <a:scrgbClr r="0" g="0" b="0"/>
        </a:lnRef>
        <a:fillRef idx="0">
          <a:scrgbClr r="0" g="0" b="0"/>
        </a:fillRef>
        <a:effectRef idx="0">
          <a:scrgbClr r="0" g="0" b="0"/>
        </a:effectRef>
        <a:fontRef idx="minor"/>
      </dsp:style>
    </dsp:sp>
    <dsp:sp modelId="{7BF6FAC6-BE47-4EC8-9129-9885D6E66FA4}">
      <dsp:nvSpPr>
        <dsp:cNvPr id="0" name=""/>
        <dsp:cNvSpPr/>
      </dsp:nvSpPr>
      <dsp:spPr>
        <a:xfrm>
          <a:off x="5416547" y="1064003"/>
          <a:ext cx="1096208" cy="685130"/>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p3d z="-161800" extrusionH="10600" prstMaterial="matte">
          <a:bevelT w="90600" h="18600" prst="softRound"/>
          <a:bevelB w="48600" h="8600" prst="relaxedInset"/>
        </a:sp3d>
      </dsp:spPr>
      <dsp:style>
        <a:lnRef idx="1">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n-US" sz="1100" kern="1200" dirty="0" smtClean="0"/>
            <a:t>Environmental regulations</a:t>
          </a:r>
          <a:endParaRPr lang="en-US" sz="1100" kern="1200" dirty="0"/>
        </a:p>
      </dsp:txBody>
      <dsp:txXfrm>
        <a:off x="5436614" y="1084070"/>
        <a:ext cx="1056074" cy="644996"/>
      </dsp:txXfrm>
    </dsp:sp>
    <dsp:sp modelId="{70147FDC-8A20-4FA7-A04E-E6A2F7748C4D}">
      <dsp:nvSpPr>
        <dsp:cNvPr id="0" name=""/>
        <dsp:cNvSpPr/>
      </dsp:nvSpPr>
      <dsp:spPr>
        <a:xfrm>
          <a:off x="5279521" y="892720"/>
          <a:ext cx="137026" cy="1370260"/>
        </a:xfrm>
        <a:custGeom>
          <a:avLst/>
          <a:gdLst/>
          <a:ahLst/>
          <a:cxnLst/>
          <a:rect l="0" t="0" r="0" b="0"/>
          <a:pathLst>
            <a:path>
              <a:moveTo>
                <a:pt x="0" y="0"/>
              </a:moveTo>
              <a:lnTo>
                <a:pt x="0" y="1370260"/>
              </a:lnTo>
              <a:lnTo>
                <a:pt x="137026" y="1370260"/>
              </a:lnTo>
            </a:path>
          </a:pathLst>
        </a:custGeom>
        <a:noFill/>
        <a:ln w="28575" cap="flat" cmpd="sng" algn="ctr">
          <a:solidFill>
            <a:schemeClr val="accent1">
              <a:shade val="60000"/>
              <a:hueOff val="0"/>
              <a:satOff val="0"/>
              <a:lumOff val="0"/>
              <a:alphaOff val="0"/>
            </a:schemeClr>
          </a:solidFill>
          <a:prstDash val="solid"/>
        </a:ln>
        <a:effectLst/>
        <a:sp3d z="-110000"/>
      </dsp:spPr>
      <dsp:style>
        <a:lnRef idx="2">
          <a:scrgbClr r="0" g="0" b="0"/>
        </a:lnRef>
        <a:fillRef idx="0">
          <a:scrgbClr r="0" g="0" b="0"/>
        </a:fillRef>
        <a:effectRef idx="0">
          <a:scrgbClr r="0" g="0" b="0"/>
        </a:effectRef>
        <a:fontRef idx="minor"/>
      </dsp:style>
    </dsp:sp>
    <dsp:sp modelId="{B38C336D-1312-488D-A810-6414641AA03B}">
      <dsp:nvSpPr>
        <dsp:cNvPr id="0" name=""/>
        <dsp:cNvSpPr/>
      </dsp:nvSpPr>
      <dsp:spPr>
        <a:xfrm>
          <a:off x="5416547" y="1920416"/>
          <a:ext cx="1096208" cy="685130"/>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p3d z="-161800" extrusionH="10600" prstMaterial="matte">
          <a:bevelT w="90600" h="18600" prst="softRound"/>
          <a:bevelB w="48600" h="8600" prst="relaxedInset"/>
        </a:sp3d>
      </dsp:spPr>
      <dsp:style>
        <a:lnRef idx="1">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n-US" sz="1100" kern="1200" dirty="0" smtClean="0"/>
            <a:t>License</a:t>
          </a:r>
          <a:endParaRPr lang="en-US" sz="1100" kern="1200" dirty="0"/>
        </a:p>
      </dsp:txBody>
      <dsp:txXfrm>
        <a:off x="5436614" y="1940483"/>
        <a:ext cx="1056074" cy="644996"/>
      </dsp:txXfrm>
    </dsp:sp>
    <dsp:sp modelId="{6D3FC00A-819F-4178-9285-4BBE02264B10}">
      <dsp:nvSpPr>
        <dsp:cNvPr id="0" name=""/>
        <dsp:cNvSpPr/>
      </dsp:nvSpPr>
      <dsp:spPr>
        <a:xfrm>
          <a:off x="5279521" y="892720"/>
          <a:ext cx="137026" cy="2226673"/>
        </a:xfrm>
        <a:custGeom>
          <a:avLst/>
          <a:gdLst/>
          <a:ahLst/>
          <a:cxnLst/>
          <a:rect l="0" t="0" r="0" b="0"/>
          <a:pathLst>
            <a:path>
              <a:moveTo>
                <a:pt x="0" y="0"/>
              </a:moveTo>
              <a:lnTo>
                <a:pt x="0" y="2226673"/>
              </a:lnTo>
              <a:lnTo>
                <a:pt x="137026" y="2226673"/>
              </a:lnTo>
            </a:path>
          </a:pathLst>
        </a:custGeom>
        <a:noFill/>
        <a:ln w="28575" cap="flat" cmpd="sng" algn="ctr">
          <a:solidFill>
            <a:schemeClr val="accent1">
              <a:shade val="60000"/>
              <a:hueOff val="0"/>
              <a:satOff val="0"/>
              <a:lumOff val="0"/>
              <a:alphaOff val="0"/>
            </a:schemeClr>
          </a:solidFill>
          <a:prstDash val="solid"/>
        </a:ln>
        <a:effectLst/>
        <a:sp3d z="-110000"/>
      </dsp:spPr>
      <dsp:style>
        <a:lnRef idx="2">
          <a:scrgbClr r="0" g="0" b="0"/>
        </a:lnRef>
        <a:fillRef idx="0">
          <a:scrgbClr r="0" g="0" b="0"/>
        </a:fillRef>
        <a:effectRef idx="0">
          <a:scrgbClr r="0" g="0" b="0"/>
        </a:effectRef>
        <a:fontRef idx="minor"/>
      </dsp:style>
    </dsp:sp>
    <dsp:sp modelId="{C3C5612D-FFEE-42DD-B08F-6A1592332ADF}">
      <dsp:nvSpPr>
        <dsp:cNvPr id="0" name=""/>
        <dsp:cNvSpPr/>
      </dsp:nvSpPr>
      <dsp:spPr>
        <a:xfrm>
          <a:off x="5416547" y="2776829"/>
          <a:ext cx="1096208" cy="685130"/>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p3d z="-161800" extrusionH="10600" prstMaterial="matte">
          <a:bevelT w="90600" h="18600" prst="softRound"/>
          <a:bevelB w="48600" h="8600" prst="relaxedInset"/>
        </a:sp3d>
      </dsp:spPr>
      <dsp:style>
        <a:lnRef idx="1">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n-US" sz="1100" kern="1200" dirty="0" smtClean="0"/>
            <a:t>Permits</a:t>
          </a:r>
          <a:endParaRPr lang="en-US" sz="1100" kern="1200" dirty="0"/>
        </a:p>
      </dsp:txBody>
      <dsp:txXfrm>
        <a:off x="5436614" y="2796896"/>
        <a:ext cx="1056074" cy="644996"/>
      </dsp:txXfrm>
    </dsp:sp>
    <dsp:sp modelId="{B8F60403-59E8-4702-BBA3-84F978E95D36}">
      <dsp:nvSpPr>
        <dsp:cNvPr id="0" name=""/>
        <dsp:cNvSpPr/>
      </dsp:nvSpPr>
      <dsp:spPr>
        <a:xfrm>
          <a:off x="5279521" y="892720"/>
          <a:ext cx="137026" cy="3083086"/>
        </a:xfrm>
        <a:custGeom>
          <a:avLst/>
          <a:gdLst/>
          <a:ahLst/>
          <a:cxnLst/>
          <a:rect l="0" t="0" r="0" b="0"/>
          <a:pathLst>
            <a:path>
              <a:moveTo>
                <a:pt x="0" y="0"/>
              </a:moveTo>
              <a:lnTo>
                <a:pt x="0" y="3083086"/>
              </a:lnTo>
              <a:lnTo>
                <a:pt x="137026" y="3083086"/>
              </a:lnTo>
            </a:path>
          </a:pathLst>
        </a:custGeom>
        <a:noFill/>
        <a:ln w="28575" cap="flat" cmpd="sng" algn="ctr">
          <a:solidFill>
            <a:schemeClr val="accent1">
              <a:shade val="60000"/>
              <a:hueOff val="0"/>
              <a:satOff val="0"/>
              <a:lumOff val="0"/>
              <a:alphaOff val="0"/>
            </a:schemeClr>
          </a:solidFill>
          <a:prstDash val="solid"/>
        </a:ln>
        <a:effectLst/>
        <a:sp3d z="-110000"/>
      </dsp:spPr>
      <dsp:style>
        <a:lnRef idx="2">
          <a:scrgbClr r="0" g="0" b="0"/>
        </a:lnRef>
        <a:fillRef idx="0">
          <a:scrgbClr r="0" g="0" b="0"/>
        </a:fillRef>
        <a:effectRef idx="0">
          <a:scrgbClr r="0" g="0" b="0"/>
        </a:effectRef>
        <a:fontRef idx="minor"/>
      </dsp:style>
    </dsp:sp>
    <dsp:sp modelId="{A20A8680-76BA-4FBC-86B6-51680F86B0B5}">
      <dsp:nvSpPr>
        <dsp:cNvPr id="0" name=""/>
        <dsp:cNvSpPr/>
      </dsp:nvSpPr>
      <dsp:spPr>
        <a:xfrm>
          <a:off x="5416547" y="3633242"/>
          <a:ext cx="1096208" cy="685130"/>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p3d z="-161800" extrusionH="10600" prstMaterial="matte">
          <a:bevelT w="90600" h="18600" prst="softRound"/>
          <a:bevelB w="48600" h="8600" prst="relaxedInset"/>
        </a:sp3d>
      </dsp:spPr>
      <dsp:style>
        <a:lnRef idx="1">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n-US" sz="1100" kern="1200" dirty="0" smtClean="0"/>
            <a:t>5-7 permits and licenses in total</a:t>
          </a:r>
          <a:endParaRPr lang="en-US" sz="1100" kern="1200" dirty="0"/>
        </a:p>
      </dsp:txBody>
      <dsp:txXfrm>
        <a:off x="5436614" y="3653309"/>
        <a:ext cx="1056074" cy="644996"/>
      </dsp:txXfrm>
    </dsp:sp>
    <dsp:sp modelId="{EA12C0F4-5B20-46C7-A060-C307DF7C1BE7}">
      <dsp:nvSpPr>
        <dsp:cNvPr id="0" name=""/>
        <dsp:cNvSpPr/>
      </dsp:nvSpPr>
      <dsp:spPr>
        <a:xfrm>
          <a:off x="6855321" y="207590"/>
          <a:ext cx="1370260" cy="685130"/>
        </a:xfrm>
        <a:prstGeom prst="roundRect">
          <a:avLst>
            <a:gd name="adj" fmla="val 10000"/>
          </a:avLst>
        </a:prstGeom>
        <a:solidFill>
          <a:schemeClr val="accent1">
            <a:hueOff val="0"/>
            <a:satOff val="0"/>
            <a:lumOff val="0"/>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28575" tIns="19050" rIns="28575" bIns="19050" numCol="1" spcCol="1270" anchor="ctr" anchorCtr="0">
          <a:noAutofit/>
        </a:bodyPr>
        <a:lstStyle/>
        <a:p>
          <a:pPr lvl="0" algn="ctr" defTabSz="666750">
            <a:lnSpc>
              <a:spcPct val="90000"/>
            </a:lnSpc>
            <a:spcBef>
              <a:spcPct val="0"/>
            </a:spcBef>
            <a:spcAft>
              <a:spcPct val="35000"/>
            </a:spcAft>
          </a:pPr>
          <a:r>
            <a:rPr lang="en-US" sz="1500" kern="1200" dirty="0" smtClean="0"/>
            <a:t>Counterparties</a:t>
          </a:r>
          <a:endParaRPr lang="en-US" sz="1500" kern="1200" dirty="0"/>
        </a:p>
      </dsp:txBody>
      <dsp:txXfrm>
        <a:off x="6875388" y="227657"/>
        <a:ext cx="1330126" cy="644996"/>
      </dsp:txXfrm>
    </dsp:sp>
    <dsp:sp modelId="{1DC48D05-F5AB-41A1-B16C-F31466A96BDC}">
      <dsp:nvSpPr>
        <dsp:cNvPr id="0" name=""/>
        <dsp:cNvSpPr/>
      </dsp:nvSpPr>
      <dsp:spPr>
        <a:xfrm>
          <a:off x="6992347" y="892720"/>
          <a:ext cx="137026" cy="513847"/>
        </a:xfrm>
        <a:custGeom>
          <a:avLst/>
          <a:gdLst/>
          <a:ahLst/>
          <a:cxnLst/>
          <a:rect l="0" t="0" r="0" b="0"/>
          <a:pathLst>
            <a:path>
              <a:moveTo>
                <a:pt x="0" y="0"/>
              </a:moveTo>
              <a:lnTo>
                <a:pt x="0" y="513847"/>
              </a:lnTo>
              <a:lnTo>
                <a:pt x="137026" y="513847"/>
              </a:lnTo>
            </a:path>
          </a:pathLst>
        </a:custGeom>
        <a:noFill/>
        <a:ln w="28575" cap="flat" cmpd="sng" algn="ctr">
          <a:solidFill>
            <a:schemeClr val="accent1">
              <a:shade val="60000"/>
              <a:hueOff val="0"/>
              <a:satOff val="0"/>
              <a:lumOff val="0"/>
              <a:alphaOff val="0"/>
            </a:schemeClr>
          </a:solidFill>
          <a:prstDash val="solid"/>
        </a:ln>
        <a:effectLst/>
        <a:sp3d z="-110000"/>
      </dsp:spPr>
      <dsp:style>
        <a:lnRef idx="2">
          <a:scrgbClr r="0" g="0" b="0"/>
        </a:lnRef>
        <a:fillRef idx="0">
          <a:scrgbClr r="0" g="0" b="0"/>
        </a:fillRef>
        <a:effectRef idx="0">
          <a:scrgbClr r="0" g="0" b="0"/>
        </a:effectRef>
        <a:fontRef idx="minor"/>
      </dsp:style>
    </dsp:sp>
    <dsp:sp modelId="{3FFD5DF8-5D10-4249-95A7-5AAD67D427A7}">
      <dsp:nvSpPr>
        <dsp:cNvPr id="0" name=""/>
        <dsp:cNvSpPr/>
      </dsp:nvSpPr>
      <dsp:spPr>
        <a:xfrm>
          <a:off x="7129373" y="1064003"/>
          <a:ext cx="1096208" cy="685130"/>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p3d z="-161800" extrusionH="10600" prstMaterial="matte">
          <a:bevelT w="90600" h="18600" prst="softRound"/>
          <a:bevelB w="48600" h="8600" prst="relaxedInset"/>
        </a:sp3d>
      </dsp:spPr>
      <dsp:style>
        <a:lnRef idx="1">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n-US" sz="1100" kern="1200" dirty="0" smtClean="0"/>
            <a:t>Suppliers</a:t>
          </a:r>
          <a:endParaRPr lang="en-US" sz="1100" kern="1200" dirty="0"/>
        </a:p>
      </dsp:txBody>
      <dsp:txXfrm>
        <a:off x="7149440" y="1084070"/>
        <a:ext cx="1056074" cy="644996"/>
      </dsp:txXfrm>
    </dsp:sp>
    <dsp:sp modelId="{5C99D508-DB50-46D2-B82D-3473BB7C7729}">
      <dsp:nvSpPr>
        <dsp:cNvPr id="0" name=""/>
        <dsp:cNvSpPr/>
      </dsp:nvSpPr>
      <dsp:spPr>
        <a:xfrm>
          <a:off x="6992347" y="892720"/>
          <a:ext cx="137026" cy="1370260"/>
        </a:xfrm>
        <a:custGeom>
          <a:avLst/>
          <a:gdLst/>
          <a:ahLst/>
          <a:cxnLst/>
          <a:rect l="0" t="0" r="0" b="0"/>
          <a:pathLst>
            <a:path>
              <a:moveTo>
                <a:pt x="0" y="0"/>
              </a:moveTo>
              <a:lnTo>
                <a:pt x="0" y="1370260"/>
              </a:lnTo>
              <a:lnTo>
                <a:pt x="137026" y="1370260"/>
              </a:lnTo>
            </a:path>
          </a:pathLst>
        </a:custGeom>
        <a:noFill/>
        <a:ln w="28575" cap="flat" cmpd="sng" algn="ctr">
          <a:solidFill>
            <a:schemeClr val="accent1">
              <a:shade val="60000"/>
              <a:hueOff val="0"/>
              <a:satOff val="0"/>
              <a:lumOff val="0"/>
              <a:alphaOff val="0"/>
            </a:schemeClr>
          </a:solidFill>
          <a:prstDash val="solid"/>
        </a:ln>
        <a:effectLst/>
        <a:sp3d z="-110000"/>
      </dsp:spPr>
      <dsp:style>
        <a:lnRef idx="2">
          <a:scrgbClr r="0" g="0" b="0"/>
        </a:lnRef>
        <a:fillRef idx="0">
          <a:scrgbClr r="0" g="0" b="0"/>
        </a:fillRef>
        <a:effectRef idx="0">
          <a:scrgbClr r="0" g="0" b="0"/>
        </a:effectRef>
        <a:fontRef idx="minor"/>
      </dsp:style>
    </dsp:sp>
    <dsp:sp modelId="{C230A4CF-B4B4-486F-B4CD-4F927971C15A}">
      <dsp:nvSpPr>
        <dsp:cNvPr id="0" name=""/>
        <dsp:cNvSpPr/>
      </dsp:nvSpPr>
      <dsp:spPr>
        <a:xfrm>
          <a:off x="7129373" y="1920416"/>
          <a:ext cx="1096208" cy="685130"/>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p3d z="-161800" extrusionH="10600" prstMaterial="matte">
          <a:bevelT w="90600" h="18600" prst="softRound"/>
          <a:bevelB w="48600" h="8600" prst="relaxedInset"/>
        </a:sp3d>
      </dsp:spPr>
      <dsp:style>
        <a:lnRef idx="1">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n-US" sz="1100" kern="1200" dirty="0" smtClean="0"/>
            <a:t>Consumers</a:t>
          </a:r>
          <a:endParaRPr lang="en-US" sz="1100" kern="1200" dirty="0"/>
        </a:p>
      </dsp:txBody>
      <dsp:txXfrm>
        <a:off x="7149440" y="1940483"/>
        <a:ext cx="1056074" cy="644996"/>
      </dsp:txXfrm>
    </dsp:sp>
    <dsp:sp modelId="{A78D0A04-C563-49D7-8F76-3DBFC99CC1E7}">
      <dsp:nvSpPr>
        <dsp:cNvPr id="0" name=""/>
        <dsp:cNvSpPr/>
      </dsp:nvSpPr>
      <dsp:spPr>
        <a:xfrm>
          <a:off x="6992347" y="892720"/>
          <a:ext cx="137026" cy="2226673"/>
        </a:xfrm>
        <a:custGeom>
          <a:avLst/>
          <a:gdLst/>
          <a:ahLst/>
          <a:cxnLst/>
          <a:rect l="0" t="0" r="0" b="0"/>
          <a:pathLst>
            <a:path>
              <a:moveTo>
                <a:pt x="0" y="0"/>
              </a:moveTo>
              <a:lnTo>
                <a:pt x="0" y="2226673"/>
              </a:lnTo>
              <a:lnTo>
                <a:pt x="137026" y="2226673"/>
              </a:lnTo>
            </a:path>
          </a:pathLst>
        </a:custGeom>
        <a:noFill/>
        <a:ln w="28575" cap="flat" cmpd="sng" algn="ctr">
          <a:solidFill>
            <a:schemeClr val="accent1">
              <a:shade val="60000"/>
              <a:hueOff val="0"/>
              <a:satOff val="0"/>
              <a:lumOff val="0"/>
              <a:alphaOff val="0"/>
            </a:schemeClr>
          </a:solidFill>
          <a:prstDash val="solid"/>
        </a:ln>
        <a:effectLst/>
        <a:sp3d z="-110000"/>
      </dsp:spPr>
      <dsp:style>
        <a:lnRef idx="2">
          <a:scrgbClr r="0" g="0" b="0"/>
        </a:lnRef>
        <a:fillRef idx="0">
          <a:scrgbClr r="0" g="0" b="0"/>
        </a:fillRef>
        <a:effectRef idx="0">
          <a:scrgbClr r="0" g="0" b="0"/>
        </a:effectRef>
        <a:fontRef idx="minor"/>
      </dsp:style>
    </dsp:sp>
    <dsp:sp modelId="{6A25729D-BC76-42A3-97FE-CB3F5BFEAB9C}">
      <dsp:nvSpPr>
        <dsp:cNvPr id="0" name=""/>
        <dsp:cNvSpPr/>
      </dsp:nvSpPr>
      <dsp:spPr>
        <a:xfrm>
          <a:off x="7129373" y="2776829"/>
          <a:ext cx="1096208" cy="685130"/>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p3d z="-161800" extrusionH="10600" prstMaterial="matte">
          <a:bevelT w="90600" h="18600" prst="softRound"/>
          <a:bevelB w="48600" h="8600" prst="relaxedInset"/>
        </a:sp3d>
      </dsp:spPr>
      <dsp:style>
        <a:lnRef idx="1">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n-US" sz="1100" kern="1200" dirty="0" smtClean="0"/>
            <a:t>Debt holders</a:t>
          </a:r>
          <a:endParaRPr lang="en-US" sz="1100" kern="1200" dirty="0"/>
        </a:p>
      </dsp:txBody>
      <dsp:txXfrm>
        <a:off x="7149440" y="2796896"/>
        <a:ext cx="1056074" cy="644996"/>
      </dsp:txXfrm>
    </dsp:sp>
    <dsp:sp modelId="{7D786A42-7F98-4009-9611-66197F8630CB}">
      <dsp:nvSpPr>
        <dsp:cNvPr id="0" name=""/>
        <dsp:cNvSpPr/>
      </dsp:nvSpPr>
      <dsp:spPr>
        <a:xfrm>
          <a:off x="6992347" y="892720"/>
          <a:ext cx="137026" cy="3083086"/>
        </a:xfrm>
        <a:custGeom>
          <a:avLst/>
          <a:gdLst/>
          <a:ahLst/>
          <a:cxnLst/>
          <a:rect l="0" t="0" r="0" b="0"/>
          <a:pathLst>
            <a:path>
              <a:moveTo>
                <a:pt x="0" y="0"/>
              </a:moveTo>
              <a:lnTo>
                <a:pt x="0" y="3083086"/>
              </a:lnTo>
              <a:lnTo>
                <a:pt x="137026" y="3083086"/>
              </a:lnTo>
            </a:path>
          </a:pathLst>
        </a:custGeom>
        <a:noFill/>
        <a:ln w="28575" cap="flat" cmpd="sng" algn="ctr">
          <a:solidFill>
            <a:schemeClr val="accent1">
              <a:shade val="60000"/>
              <a:hueOff val="0"/>
              <a:satOff val="0"/>
              <a:lumOff val="0"/>
              <a:alphaOff val="0"/>
            </a:schemeClr>
          </a:solidFill>
          <a:prstDash val="solid"/>
        </a:ln>
        <a:effectLst/>
        <a:sp3d z="-110000"/>
      </dsp:spPr>
      <dsp:style>
        <a:lnRef idx="2">
          <a:scrgbClr r="0" g="0" b="0"/>
        </a:lnRef>
        <a:fillRef idx="0">
          <a:scrgbClr r="0" g="0" b="0"/>
        </a:fillRef>
        <a:effectRef idx="0">
          <a:scrgbClr r="0" g="0" b="0"/>
        </a:effectRef>
        <a:fontRef idx="minor"/>
      </dsp:style>
    </dsp:sp>
    <dsp:sp modelId="{A832D420-B4DF-441F-BED2-23E43476BBBA}">
      <dsp:nvSpPr>
        <dsp:cNvPr id="0" name=""/>
        <dsp:cNvSpPr/>
      </dsp:nvSpPr>
      <dsp:spPr>
        <a:xfrm>
          <a:off x="7129373" y="3633242"/>
          <a:ext cx="1096208" cy="685130"/>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p3d z="-161800" extrusionH="10600" prstMaterial="matte">
          <a:bevelT w="90600" h="18600" prst="softRound"/>
          <a:bevelB w="48600" h="8600" prst="relaxedInset"/>
        </a:sp3d>
      </dsp:spPr>
      <dsp:style>
        <a:lnRef idx="1">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n-US" sz="1100" kern="1200" dirty="0" smtClean="0"/>
            <a:t>Etc.</a:t>
          </a:r>
          <a:endParaRPr lang="en-US" sz="1100" kern="1200" dirty="0"/>
        </a:p>
      </dsp:txBody>
      <dsp:txXfrm>
        <a:off x="7149440" y="3653309"/>
        <a:ext cx="1056074" cy="64499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0B7FFB9-F77E-4CC8-B622-7EA0C04E9615}" type="datetimeFigureOut">
              <a:rPr lang="zh-CN" altLang="en-US" smtClean="0"/>
              <a:t>2012-3-16</a:t>
            </a:fld>
            <a:endParaRPr lang="zh-CN" alt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26A530A-59C9-4A49-BDE8-BADCDA2C21FD}" type="slidenum">
              <a:rPr lang="zh-CN" altLang="en-US" smtClean="0"/>
              <a:t>‹#›</a:t>
            </a:fld>
            <a:endParaRPr lang="zh-CN" altLang="en-US"/>
          </a:p>
        </p:txBody>
      </p:sp>
    </p:spTree>
    <p:extLst>
      <p:ext uri="{BB962C8B-B14F-4D97-AF65-F5344CB8AC3E}">
        <p14:creationId xmlns:p14="http://schemas.microsoft.com/office/powerpoint/2010/main" val="5008134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en.wikipedia.org/wiki/Chile" TargetMode="External"/><Relationship Id="rId2" Type="http://schemas.openxmlformats.org/officeDocument/2006/relationships/slide" Target="../slides/slide90.xml"/><Relationship Id="rId1" Type="http://schemas.openxmlformats.org/officeDocument/2006/relationships/notesMaster" Target="../notesMasters/notesMaster1.xml"/><Relationship Id="rId4" Type="http://schemas.openxmlformats.org/officeDocument/2006/relationships/hyperlink" Target="http://en.wikipedia.org/wiki/Argentina"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en.wikipedia.org/wiki/Sustainability" TargetMode="External"/><Relationship Id="rId2" Type="http://schemas.openxmlformats.org/officeDocument/2006/relationships/slide" Target="../slides/slide121.xml"/><Relationship Id="rId1" Type="http://schemas.openxmlformats.org/officeDocument/2006/relationships/notesMaster" Target="../notesMasters/notesMaster1.xml"/><Relationship Id="rId4" Type="http://schemas.openxmlformats.org/officeDocument/2006/relationships/hyperlink" Target="http://en.wikipedia.org/wiki/Dow_Jones"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76D04EE-5AD5-4ECA-B3C2-5215C6797229}" type="slidenum">
              <a:rPr lang="en-US" smtClean="0"/>
              <a:pPr/>
              <a:t>11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due  to  sovereign  debt  concerns  and very  accommodative  monetary  policies  by  some  of  the world’s  most  prominent  central  banks,  resulting  in gold performing its traditional role as a store of value and an alternative  to  fiat  currency.    The  continuing  uncertain macroeconomic  environment  and  loose  monetary policies,  together  with  the  limited  choice  of  alternative safe  haven  investments,  is  supportive  of  continued strong  investment  demand. </a:t>
            </a:r>
          </a:p>
          <a:p>
            <a:endParaRPr lang="en-US" dirty="0" smtClean="0"/>
          </a:p>
          <a:p>
            <a:r>
              <a:rPr lang="en-US" dirty="0" smtClean="0"/>
              <a:t>Exchange  Traded  Funds  (“ETFs”),  which  increased  by 5 million ounces to a total of 77 million ounces</a:t>
            </a:r>
          </a:p>
          <a:p>
            <a:endParaRPr lang="en-CA" dirty="0" smtClean="0"/>
          </a:p>
          <a:p>
            <a:r>
              <a:rPr lang="en-CA" dirty="0" smtClean="0"/>
              <a:t>Silver: Pascua-Lama  project (</a:t>
            </a:r>
            <a:r>
              <a:rPr lang="en-US" sz="1200" b="0" i="0" kern="1200" dirty="0" smtClean="0">
                <a:solidFill>
                  <a:schemeClr val="tx1"/>
                </a:solidFill>
                <a:latin typeface="+mn-lt"/>
                <a:ea typeface="+mn-ea"/>
                <a:cs typeface="+mn-cs"/>
              </a:rPr>
              <a:t>between </a:t>
            </a:r>
            <a:r>
              <a:rPr lang="en-US" sz="1200" b="0" i="0" u="none" strike="noStrike" kern="1200" dirty="0" smtClean="0">
                <a:solidFill>
                  <a:schemeClr val="tx1"/>
                </a:solidFill>
                <a:latin typeface="+mn-lt"/>
                <a:ea typeface="+mn-ea"/>
                <a:cs typeface="+mn-cs"/>
                <a:hlinkClick r:id="rId3" tooltip="Chile"/>
              </a:rPr>
              <a:t>Chile</a:t>
            </a:r>
            <a:r>
              <a:rPr lang="en-US" sz="1200" b="0" i="0" kern="1200" dirty="0" smtClean="0">
                <a:solidFill>
                  <a:schemeClr val="tx1"/>
                </a:solidFill>
                <a:latin typeface="+mn-lt"/>
                <a:ea typeface="+mn-ea"/>
                <a:cs typeface="+mn-cs"/>
              </a:rPr>
              <a:t> and </a:t>
            </a:r>
            <a:r>
              <a:rPr lang="en-US" sz="1200" b="0" i="0" u="none" strike="noStrike" kern="1200" dirty="0" smtClean="0">
                <a:solidFill>
                  <a:schemeClr val="tx1"/>
                </a:solidFill>
                <a:latin typeface="+mn-lt"/>
                <a:ea typeface="+mn-ea"/>
                <a:cs typeface="+mn-cs"/>
                <a:hlinkClick r:id="rId4" tooltip="Argentina"/>
              </a:rPr>
              <a:t>Argentina</a:t>
            </a:r>
            <a:r>
              <a:rPr lang="en-CA" dirty="0" smtClean="0"/>
              <a:t>)</a:t>
            </a:r>
            <a:endParaRPr lang="en-US" dirty="0"/>
          </a:p>
        </p:txBody>
      </p:sp>
      <p:sp>
        <p:nvSpPr>
          <p:cNvPr id="4" name="Slide Number Placeholder 3"/>
          <p:cNvSpPr>
            <a:spLocks noGrp="1"/>
          </p:cNvSpPr>
          <p:nvPr>
            <p:ph type="sldNum" sz="quarter" idx="10"/>
          </p:nvPr>
        </p:nvSpPr>
        <p:spPr/>
        <p:txBody>
          <a:bodyPr/>
          <a:lstStyle/>
          <a:p>
            <a:fld id="{47F93B38-0D72-429A-A732-52936857109F}" type="slidenum">
              <a:rPr lang="en-US" smtClean="0">
                <a:solidFill>
                  <a:prstClr val="black"/>
                </a:solidFill>
              </a:rPr>
              <a:pPr/>
              <a:t>90</a:t>
            </a:fld>
            <a:endParaRPr 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fld id="{926A530A-59C9-4A49-BDE8-BADCDA2C21FD}" type="slidenum">
              <a:rPr lang="zh-CN" altLang="en-US" smtClean="0"/>
              <a:t>111</a:t>
            </a:fld>
            <a:endParaRPr lang="zh-CN" altLang="en-US"/>
          </a:p>
        </p:txBody>
      </p:sp>
    </p:spTree>
    <p:extLst>
      <p:ext uri="{BB962C8B-B14F-4D97-AF65-F5344CB8AC3E}">
        <p14:creationId xmlns:p14="http://schemas.microsoft.com/office/powerpoint/2010/main" val="37833400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200" b="0" i="0" u="none" strike="noStrike" kern="1200" baseline="0" dirty="0" smtClean="0">
                <a:solidFill>
                  <a:schemeClr val="tx1"/>
                </a:solidFill>
                <a:latin typeface="+mn-lt"/>
                <a:ea typeface="+mn-ea"/>
                <a:cs typeface="+mn-cs"/>
              </a:rPr>
              <a:t>Our mantra from the start has been an unerring focus on value and our shareholders have enjoyed total returns of some 370% since our IPO in March 2002, compared to 54% for the FTSE100 index overall. </a:t>
            </a:r>
            <a:endParaRPr lang="zh-CN" altLang="en-US" dirty="0"/>
          </a:p>
        </p:txBody>
      </p:sp>
      <p:sp>
        <p:nvSpPr>
          <p:cNvPr id="4" name="Slide Number Placeholder 3"/>
          <p:cNvSpPr>
            <a:spLocks noGrp="1"/>
          </p:cNvSpPr>
          <p:nvPr>
            <p:ph type="sldNum" sz="quarter" idx="10"/>
          </p:nvPr>
        </p:nvSpPr>
        <p:spPr/>
        <p:txBody>
          <a:bodyPr/>
          <a:lstStyle/>
          <a:p>
            <a:fld id="{33B9A0F0-7319-4F7F-9092-139D7651024B}" type="slidenum">
              <a:rPr lang="zh-CN" altLang="en-US" smtClean="0"/>
              <a:t>112</a:t>
            </a:fld>
            <a:endParaRPr lang="zh-CN" altLang="en-US"/>
          </a:p>
        </p:txBody>
      </p:sp>
    </p:spTree>
    <p:extLst>
      <p:ext uri="{BB962C8B-B14F-4D97-AF65-F5344CB8AC3E}">
        <p14:creationId xmlns:p14="http://schemas.microsoft.com/office/powerpoint/2010/main" val="36259232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200" b="0" i="0" u="none" strike="noStrike" kern="1200" baseline="0" dirty="0" smtClean="0">
                <a:solidFill>
                  <a:schemeClr val="tx1"/>
                </a:solidFill>
                <a:latin typeface="+mn-lt"/>
                <a:ea typeface="+mn-ea"/>
                <a:cs typeface="+mn-cs"/>
              </a:rPr>
              <a:t>A global and diversified natural resource super major</a:t>
            </a:r>
          </a:p>
          <a:p>
            <a:r>
              <a:rPr lang="en-US" altLang="zh-CN" sz="1200" b="0" i="0" u="none" strike="noStrike" kern="1200" baseline="0" dirty="0" smtClean="0">
                <a:solidFill>
                  <a:schemeClr val="tx1"/>
                </a:solidFill>
                <a:latin typeface="+mn-lt"/>
                <a:ea typeface="+mn-ea"/>
                <a:cs typeface="+mn-cs"/>
              </a:rPr>
              <a:t>with reach, scale and diversity</a:t>
            </a:r>
          </a:p>
          <a:p>
            <a:endParaRPr lang="en-US" altLang="zh-CN" sz="1200" b="0" i="0" u="none" strike="noStrike" kern="1200" baseline="0" dirty="0" smtClean="0">
              <a:solidFill>
                <a:schemeClr val="tx1"/>
              </a:solidFill>
              <a:latin typeface="+mn-lt"/>
              <a:ea typeface="+mn-ea"/>
              <a:cs typeface="+mn-cs"/>
            </a:endParaRPr>
          </a:p>
          <a:p>
            <a:r>
              <a:rPr lang="en-US" altLang="zh-CN" sz="1200" b="0" i="0" u="none" strike="noStrike" kern="1200" baseline="0" dirty="0" smtClean="0">
                <a:solidFill>
                  <a:schemeClr val="tx1"/>
                </a:solidFill>
                <a:latin typeface="+mn-lt"/>
                <a:ea typeface="+mn-ea"/>
                <a:cs typeface="+mn-cs"/>
              </a:rPr>
              <a:t>18 commodities, operations in 33 countries, marketing in 40 countries, 101 mines, 25</a:t>
            </a:r>
          </a:p>
          <a:p>
            <a:r>
              <a:rPr lang="en-US" altLang="zh-CN" sz="1200" b="0" i="0" u="none" strike="noStrike" kern="1200" baseline="0" dirty="0" smtClean="0">
                <a:solidFill>
                  <a:schemeClr val="tx1"/>
                </a:solidFill>
                <a:latin typeface="+mn-lt"/>
                <a:ea typeface="+mn-ea"/>
                <a:cs typeface="+mn-cs"/>
              </a:rPr>
              <a:t>smelters, 31 concentrators, significant logistics, 130k employees with 2.7k in marketing</a:t>
            </a:r>
            <a:endParaRPr lang="zh-CN" altLang="en-US" dirty="0"/>
          </a:p>
        </p:txBody>
      </p:sp>
      <p:sp>
        <p:nvSpPr>
          <p:cNvPr id="4" name="Slide Number Placeholder 3"/>
          <p:cNvSpPr>
            <a:spLocks noGrp="1"/>
          </p:cNvSpPr>
          <p:nvPr>
            <p:ph type="sldNum" sz="quarter" idx="10"/>
          </p:nvPr>
        </p:nvSpPr>
        <p:spPr/>
        <p:txBody>
          <a:bodyPr/>
          <a:lstStyle/>
          <a:p>
            <a:fld id="{33B9A0F0-7319-4F7F-9092-139D7651024B}" type="slidenum">
              <a:rPr lang="zh-CN" altLang="en-US" smtClean="0"/>
              <a:t>113</a:t>
            </a:fld>
            <a:endParaRPr lang="zh-CN" altLang="en-US"/>
          </a:p>
        </p:txBody>
      </p:sp>
    </p:spTree>
    <p:extLst>
      <p:ext uri="{BB962C8B-B14F-4D97-AF65-F5344CB8AC3E}">
        <p14:creationId xmlns:p14="http://schemas.microsoft.com/office/powerpoint/2010/main" val="34660829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Key advantage to over his competitors </a:t>
            </a:r>
          </a:p>
          <a:p>
            <a:r>
              <a:rPr lang="en-US" altLang="zh-CN" dirty="0" err="1" smtClean="0"/>
              <a:t>Glencore</a:t>
            </a:r>
            <a:r>
              <a:rPr lang="en-US" altLang="zh-CN" dirty="0" smtClean="0"/>
              <a:t> commodities trading company, sells</a:t>
            </a:r>
            <a:r>
              <a:rPr lang="en-US" altLang="zh-CN" baseline="0" dirty="0" smtClean="0"/>
              <a:t> product market and trades them. </a:t>
            </a:r>
          </a:p>
          <a:p>
            <a:r>
              <a:rPr lang="en-US" altLang="zh-CN" baseline="0" dirty="0" smtClean="0"/>
              <a:t>Good for </a:t>
            </a:r>
            <a:r>
              <a:rPr lang="en-US" altLang="zh-CN" baseline="0" dirty="0" err="1" smtClean="0"/>
              <a:t>Glencore</a:t>
            </a:r>
            <a:r>
              <a:rPr lang="en-US" altLang="zh-CN" baseline="0" dirty="0" smtClean="0"/>
              <a:t> when they have physical </a:t>
            </a:r>
            <a:r>
              <a:rPr lang="en-US" altLang="zh-CN" baseline="0" dirty="0" err="1" smtClean="0"/>
              <a:t>asstes</a:t>
            </a:r>
            <a:r>
              <a:rPr lang="en-US" altLang="zh-CN" baseline="0" dirty="0" smtClean="0"/>
              <a:t> they could </a:t>
            </a:r>
            <a:r>
              <a:rPr lang="en-US" altLang="zh-CN" baseline="0" dirty="0" err="1" smtClean="0"/>
              <a:t>maket</a:t>
            </a:r>
            <a:r>
              <a:rPr lang="en-US" altLang="zh-CN" baseline="0" dirty="0" smtClean="0"/>
              <a:t> profit </a:t>
            </a:r>
            <a:r>
              <a:rPr lang="en-US" altLang="zh-CN" baseline="0" dirty="0" err="1" smtClean="0"/>
              <a:t>forom</a:t>
            </a:r>
            <a:r>
              <a:rPr lang="en-US" altLang="zh-CN" baseline="0" dirty="0" smtClean="0"/>
              <a:t> arbitrage and shortage.  </a:t>
            </a:r>
          </a:p>
          <a:p>
            <a:r>
              <a:rPr lang="en-US" altLang="zh-CN" baseline="0" dirty="0" smtClean="0"/>
              <a:t>   </a:t>
            </a:r>
            <a:endParaRPr lang="zh-CN" altLang="en-US" dirty="0"/>
          </a:p>
        </p:txBody>
      </p:sp>
      <p:sp>
        <p:nvSpPr>
          <p:cNvPr id="4" name="Slide Number Placeholder 3"/>
          <p:cNvSpPr>
            <a:spLocks noGrp="1"/>
          </p:cNvSpPr>
          <p:nvPr>
            <p:ph type="sldNum" sz="quarter" idx="10"/>
          </p:nvPr>
        </p:nvSpPr>
        <p:spPr/>
        <p:txBody>
          <a:bodyPr/>
          <a:lstStyle/>
          <a:p>
            <a:fld id="{33B9A0F0-7319-4F7F-9092-139D7651024B}" type="slidenum">
              <a:rPr lang="zh-CN" altLang="en-US" smtClean="0"/>
              <a:t>114</a:t>
            </a:fld>
            <a:endParaRPr lang="zh-CN" altLang="en-US"/>
          </a:p>
        </p:txBody>
      </p:sp>
    </p:spTree>
    <p:extLst>
      <p:ext uri="{BB962C8B-B14F-4D97-AF65-F5344CB8AC3E}">
        <p14:creationId xmlns:p14="http://schemas.microsoft.com/office/powerpoint/2010/main" val="24137146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200" b="1" i="0" u="none" strike="noStrike" kern="1200" baseline="0" dirty="0" smtClean="0">
                <a:solidFill>
                  <a:schemeClr val="tx1"/>
                </a:solidFill>
                <a:latin typeface="+mn-lt"/>
                <a:ea typeface="+mn-ea"/>
                <a:cs typeface="+mn-cs"/>
              </a:rPr>
              <a:t>A unique business model to capture value in a</a:t>
            </a:r>
          </a:p>
          <a:p>
            <a:r>
              <a:rPr lang="en-US" altLang="zh-CN" sz="1200" b="1" i="0" u="none" strike="noStrike" kern="1200" baseline="0" dirty="0" smtClean="0">
                <a:solidFill>
                  <a:schemeClr val="tx1"/>
                </a:solidFill>
                <a:latin typeface="+mn-lt"/>
                <a:ea typeface="+mn-ea"/>
                <a:cs typeface="+mn-cs"/>
              </a:rPr>
              <a:t>changing landscape</a:t>
            </a:r>
          </a:p>
          <a:p>
            <a:r>
              <a:rPr lang="en-US" altLang="zh-CN" sz="1200" b="0" i="0" u="none" strike="noStrike" kern="1200" baseline="0" dirty="0" smtClean="0">
                <a:solidFill>
                  <a:schemeClr val="tx1"/>
                </a:solidFill>
                <a:latin typeface="+mn-lt"/>
                <a:ea typeface="+mn-ea"/>
                <a:cs typeface="+mn-cs"/>
              </a:rPr>
              <a:t>Significant presence across the entire value chain</a:t>
            </a:r>
          </a:p>
          <a:p>
            <a:r>
              <a:rPr lang="en-US" altLang="zh-CN" sz="1200" b="0" i="0" u="none" strike="noStrike" kern="1200" baseline="0" dirty="0" smtClean="0">
                <a:solidFill>
                  <a:schemeClr val="tx1"/>
                </a:solidFill>
                <a:latin typeface="+mn-lt"/>
                <a:ea typeface="+mn-ea"/>
                <a:cs typeface="+mn-cs"/>
              </a:rPr>
              <a:t>Strong advantage for Xstrata </a:t>
            </a:r>
          </a:p>
        </p:txBody>
      </p:sp>
      <p:sp>
        <p:nvSpPr>
          <p:cNvPr id="4" name="Slide Number Placeholder 3"/>
          <p:cNvSpPr>
            <a:spLocks noGrp="1"/>
          </p:cNvSpPr>
          <p:nvPr>
            <p:ph type="sldNum" sz="quarter" idx="10"/>
          </p:nvPr>
        </p:nvSpPr>
        <p:spPr/>
        <p:txBody>
          <a:bodyPr/>
          <a:lstStyle/>
          <a:p>
            <a:fld id="{33B9A0F0-7319-4F7F-9092-139D7651024B}" type="slidenum">
              <a:rPr lang="zh-CN" altLang="en-US" smtClean="0"/>
              <a:t>115</a:t>
            </a:fld>
            <a:endParaRPr lang="zh-CN" altLang="en-US"/>
          </a:p>
        </p:txBody>
      </p:sp>
    </p:spTree>
    <p:extLst>
      <p:ext uri="{BB962C8B-B14F-4D97-AF65-F5344CB8AC3E}">
        <p14:creationId xmlns:p14="http://schemas.microsoft.com/office/powerpoint/2010/main" val="23452397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200" b="0" i="0" u="none" strike="noStrike" kern="1200" baseline="0" dirty="0" smtClean="0">
                <a:solidFill>
                  <a:schemeClr val="tx1"/>
                </a:solidFill>
                <a:latin typeface="+mn-lt"/>
                <a:ea typeface="+mn-ea"/>
                <a:cs typeface="+mn-cs"/>
              </a:rPr>
              <a:t>At close on 6 February the implied value</a:t>
            </a:r>
          </a:p>
          <a:p>
            <a:r>
              <a:rPr lang="en-US" altLang="zh-CN" sz="1200" b="0" i="0" u="none" strike="noStrike" kern="1200" baseline="0" dirty="0" smtClean="0">
                <a:solidFill>
                  <a:schemeClr val="tx1"/>
                </a:solidFill>
                <a:latin typeface="+mn-lt"/>
                <a:ea typeface="+mn-ea"/>
                <a:cs typeface="+mn-cs"/>
              </a:rPr>
              <a:t>of Xstrata based on a 2.8 ratio was:</a:t>
            </a:r>
          </a:p>
          <a:p>
            <a:r>
              <a:rPr lang="en-US" altLang="zh-CN" sz="1200" b="0" i="0" u="none" strike="noStrike" kern="1200" baseline="0" dirty="0" smtClean="0">
                <a:solidFill>
                  <a:schemeClr val="tx1"/>
                </a:solidFill>
                <a:latin typeface="+mn-lt"/>
                <a:ea typeface="+mn-ea"/>
                <a:cs typeface="+mn-cs"/>
              </a:rPr>
              <a:t>– 1290p per share (US$60.5bn market</a:t>
            </a:r>
          </a:p>
          <a:p>
            <a:r>
              <a:rPr lang="en-US" altLang="zh-CN" sz="1200" b="0" i="0" u="none" strike="noStrike" kern="1200" baseline="0" dirty="0" smtClean="0">
                <a:solidFill>
                  <a:schemeClr val="tx1"/>
                </a:solidFill>
                <a:latin typeface="+mn-lt"/>
                <a:ea typeface="+mn-ea"/>
                <a:cs typeface="+mn-cs"/>
              </a:rPr>
              <a:t>capital)</a:t>
            </a:r>
          </a:p>
          <a:p>
            <a:r>
              <a:rPr lang="en-US" altLang="zh-CN" sz="1200" b="0" i="0" u="none" strike="noStrike" kern="1200" baseline="0" dirty="0" smtClean="0">
                <a:solidFill>
                  <a:schemeClr val="tx1"/>
                </a:solidFill>
                <a:latin typeface="+mn-lt"/>
                <a:ea typeface="+mn-ea"/>
                <a:cs typeface="+mn-cs"/>
              </a:rPr>
              <a:t>• 15% higher (+US$7.9bn) versus 1</a:t>
            </a:r>
          </a:p>
          <a:p>
            <a:r>
              <a:rPr lang="en-US" altLang="zh-CN" sz="1200" b="0" i="0" u="none" strike="noStrike" kern="1200" baseline="0" dirty="0" smtClean="0">
                <a:solidFill>
                  <a:schemeClr val="tx1"/>
                </a:solidFill>
                <a:latin typeface="+mn-lt"/>
                <a:ea typeface="+mn-ea"/>
                <a:cs typeface="+mn-cs"/>
              </a:rPr>
              <a:t>February*</a:t>
            </a:r>
          </a:p>
          <a:p>
            <a:r>
              <a:rPr lang="en-US" altLang="zh-CN" sz="1200" b="0" i="0" u="none" strike="noStrike" kern="1200" baseline="0" dirty="0" smtClean="0">
                <a:solidFill>
                  <a:schemeClr val="tx1"/>
                </a:solidFill>
                <a:latin typeface="+mn-lt"/>
                <a:ea typeface="+mn-ea"/>
                <a:cs typeface="+mn-cs"/>
              </a:rPr>
              <a:t>• 28% higher (+US$13.7bn) versus</a:t>
            </a:r>
          </a:p>
          <a:p>
            <a:r>
              <a:rPr lang="en-US" altLang="zh-CN" sz="1200" b="0" i="0" u="none" strike="noStrike" kern="1200" baseline="0" dirty="0" smtClean="0">
                <a:solidFill>
                  <a:schemeClr val="tx1"/>
                </a:solidFill>
                <a:latin typeface="+mn-lt"/>
                <a:ea typeface="+mn-ea"/>
                <a:cs typeface="+mn-cs"/>
              </a:rPr>
              <a:t>three month average to 1 February</a:t>
            </a:r>
          </a:p>
          <a:p>
            <a:r>
              <a:rPr lang="en-US" altLang="zh-CN" sz="1200" b="0" i="0" u="none" strike="noStrike" kern="1200" baseline="0" dirty="0" smtClean="0">
                <a:solidFill>
                  <a:schemeClr val="tx1"/>
                </a:solidFill>
                <a:latin typeface="+mn-lt"/>
                <a:ea typeface="+mn-ea"/>
                <a:cs typeface="+mn-cs"/>
              </a:rPr>
              <a:t>• Credit default swap spreads narrowed</a:t>
            </a:r>
          </a:p>
          <a:p>
            <a:r>
              <a:rPr lang="en-US" altLang="zh-CN" sz="1200" b="0" i="0" u="none" strike="noStrike" kern="1200" baseline="0" dirty="0" smtClean="0">
                <a:solidFill>
                  <a:schemeClr val="tx1"/>
                </a:solidFill>
                <a:latin typeface="+mn-lt"/>
                <a:ea typeface="+mn-ea"/>
                <a:cs typeface="+mn-cs"/>
              </a:rPr>
              <a:t>c.90bps for </a:t>
            </a:r>
            <a:r>
              <a:rPr lang="en-US" altLang="zh-CN" sz="1200" b="0" i="0" u="none" strike="noStrike" kern="1200" baseline="0" dirty="0" err="1" smtClean="0">
                <a:solidFill>
                  <a:schemeClr val="tx1"/>
                </a:solidFill>
                <a:latin typeface="+mn-lt"/>
                <a:ea typeface="+mn-ea"/>
                <a:cs typeface="+mn-cs"/>
              </a:rPr>
              <a:t>Glencore</a:t>
            </a:r>
            <a:r>
              <a:rPr lang="en-US" altLang="zh-CN" sz="1200" b="0" i="0" u="none" strike="noStrike" kern="1200" baseline="0" dirty="0" smtClean="0">
                <a:solidFill>
                  <a:schemeClr val="tx1"/>
                </a:solidFill>
                <a:latin typeface="+mn-lt"/>
                <a:ea typeface="+mn-ea"/>
                <a:cs typeface="+mn-cs"/>
              </a:rPr>
              <a:t> and c.18bps for</a:t>
            </a:r>
          </a:p>
          <a:p>
            <a:r>
              <a:rPr lang="en-US" altLang="zh-CN" sz="1200" b="0" i="0" u="none" strike="noStrike" kern="1200" baseline="0" dirty="0" smtClean="0">
                <a:solidFill>
                  <a:schemeClr val="tx1"/>
                </a:solidFill>
                <a:latin typeface="+mn-lt"/>
                <a:ea typeface="+mn-ea"/>
                <a:cs typeface="+mn-cs"/>
              </a:rPr>
              <a:t>Xstrata on announcement</a:t>
            </a:r>
          </a:p>
          <a:p>
            <a:r>
              <a:rPr lang="en-US" altLang="zh-CN" sz="1200" b="0" i="0" u="none" strike="noStrike" kern="1200" baseline="0" dirty="0" smtClean="0">
                <a:solidFill>
                  <a:schemeClr val="tx1"/>
                </a:solidFill>
                <a:latin typeface="+mn-lt"/>
                <a:ea typeface="+mn-ea"/>
                <a:cs typeface="+mn-cs"/>
              </a:rPr>
              <a:t>– Moody’s commented that “the</a:t>
            </a:r>
          </a:p>
          <a:p>
            <a:r>
              <a:rPr lang="en-US" altLang="zh-CN" sz="1200" b="0" i="0" u="none" strike="noStrike" kern="1200" baseline="0" dirty="0" smtClean="0">
                <a:solidFill>
                  <a:schemeClr val="tx1"/>
                </a:solidFill>
                <a:latin typeface="+mn-lt"/>
                <a:ea typeface="+mn-ea"/>
                <a:cs typeface="+mn-cs"/>
              </a:rPr>
              <a:t>transaction, if it goes ahead, would be</a:t>
            </a:r>
          </a:p>
          <a:p>
            <a:r>
              <a:rPr lang="en-US" altLang="zh-CN" sz="1200" b="0" i="0" u="none" strike="noStrike" kern="1200" baseline="0" dirty="0" smtClean="0">
                <a:solidFill>
                  <a:schemeClr val="tx1"/>
                </a:solidFill>
                <a:latin typeface="+mn-lt"/>
                <a:ea typeface="+mn-ea"/>
                <a:cs typeface="+mn-cs"/>
              </a:rPr>
              <a:t>credit positive for both companies”(1)</a:t>
            </a:r>
            <a:endParaRPr lang="zh-CN" altLang="en-US" dirty="0"/>
          </a:p>
        </p:txBody>
      </p:sp>
      <p:sp>
        <p:nvSpPr>
          <p:cNvPr id="4" name="Slide Number Placeholder 3"/>
          <p:cNvSpPr>
            <a:spLocks noGrp="1"/>
          </p:cNvSpPr>
          <p:nvPr>
            <p:ph type="sldNum" sz="quarter" idx="10"/>
          </p:nvPr>
        </p:nvSpPr>
        <p:spPr/>
        <p:txBody>
          <a:bodyPr/>
          <a:lstStyle/>
          <a:p>
            <a:fld id="{33B9A0F0-7319-4F7F-9092-139D7651024B}" type="slidenum">
              <a:rPr lang="zh-CN" altLang="en-US" smtClean="0"/>
              <a:t>116</a:t>
            </a:fld>
            <a:endParaRPr lang="zh-CN" altLang="en-US"/>
          </a:p>
        </p:txBody>
      </p:sp>
    </p:spTree>
    <p:extLst>
      <p:ext uri="{BB962C8B-B14F-4D97-AF65-F5344CB8AC3E}">
        <p14:creationId xmlns:p14="http://schemas.microsoft.com/office/powerpoint/2010/main" val="37909434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err="1" smtClean="0"/>
              <a:t>Divident</a:t>
            </a:r>
            <a:r>
              <a:rPr lang="en-US" altLang="zh-CN" dirty="0" smtClean="0"/>
              <a:t> increases indicated</a:t>
            </a:r>
            <a:r>
              <a:rPr lang="en-US" altLang="zh-CN" baseline="0" dirty="0" smtClean="0"/>
              <a:t> the company </a:t>
            </a:r>
            <a:r>
              <a:rPr lang="en-US" altLang="zh-CN" dirty="0" smtClean="0"/>
              <a:t>attractiveness increases in the eyes of the investor.</a:t>
            </a:r>
          </a:p>
          <a:p>
            <a:r>
              <a:rPr lang="en-US" altLang="zh-CN" dirty="0" smtClean="0"/>
              <a:t>the stock price tends to increase. Benefit investors and attractive</a:t>
            </a:r>
            <a:r>
              <a:rPr lang="en-US" altLang="zh-CN" baseline="0" dirty="0" smtClean="0"/>
              <a:t> more investor. </a:t>
            </a:r>
          </a:p>
          <a:p>
            <a:r>
              <a:rPr lang="en-US" altLang="zh-CN" baseline="0" dirty="0" smtClean="0"/>
              <a:t>(</a:t>
            </a:r>
            <a:r>
              <a:rPr lang="en-US" altLang="zh-CN" baseline="0" dirty="0" err="1" smtClean="0"/>
              <a:t>divident</a:t>
            </a:r>
            <a:r>
              <a:rPr lang="en-US" altLang="zh-CN" baseline="0" dirty="0" smtClean="0"/>
              <a:t> provide a source of income and benefit them from the tax credit).</a:t>
            </a:r>
            <a:endParaRPr lang="zh-CN" altLang="en-US" dirty="0"/>
          </a:p>
        </p:txBody>
      </p:sp>
      <p:sp>
        <p:nvSpPr>
          <p:cNvPr id="4" name="Slide Number Placeholder 3"/>
          <p:cNvSpPr>
            <a:spLocks noGrp="1"/>
          </p:cNvSpPr>
          <p:nvPr>
            <p:ph type="sldNum" sz="quarter" idx="10"/>
          </p:nvPr>
        </p:nvSpPr>
        <p:spPr/>
        <p:txBody>
          <a:bodyPr/>
          <a:lstStyle/>
          <a:p>
            <a:fld id="{33B9A0F0-7319-4F7F-9092-139D7651024B}" type="slidenum">
              <a:rPr lang="zh-CN" altLang="en-US" smtClean="0"/>
              <a:t>118</a:t>
            </a:fld>
            <a:endParaRPr lang="zh-CN" altLang="en-US"/>
          </a:p>
        </p:txBody>
      </p:sp>
    </p:spTree>
    <p:extLst>
      <p:ext uri="{BB962C8B-B14F-4D97-AF65-F5344CB8AC3E}">
        <p14:creationId xmlns:p14="http://schemas.microsoft.com/office/powerpoint/2010/main" val="22474596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Operational EBITDA pre-exceptional items</a:t>
            </a:r>
            <a:r>
              <a:rPr lang="en-US" altLang="zh-CN" baseline="0" dirty="0" smtClean="0"/>
              <a:t> </a:t>
            </a:r>
          </a:p>
          <a:p>
            <a:r>
              <a:rPr lang="en-US" altLang="zh-CN" baseline="0" dirty="0" smtClean="0"/>
              <a:t>We can see a strong performance in coal. Nickel, and copper. </a:t>
            </a:r>
            <a:endParaRPr lang="zh-CN" altLang="en-US" dirty="0"/>
          </a:p>
        </p:txBody>
      </p:sp>
      <p:sp>
        <p:nvSpPr>
          <p:cNvPr id="4" name="Slide Number Placeholder 3"/>
          <p:cNvSpPr>
            <a:spLocks noGrp="1"/>
          </p:cNvSpPr>
          <p:nvPr>
            <p:ph type="sldNum" sz="quarter" idx="10"/>
          </p:nvPr>
        </p:nvSpPr>
        <p:spPr/>
        <p:txBody>
          <a:bodyPr/>
          <a:lstStyle/>
          <a:p>
            <a:fld id="{33B9A0F0-7319-4F7F-9092-139D7651024B}" type="slidenum">
              <a:rPr lang="zh-CN" altLang="en-US" smtClean="0"/>
              <a:t>120</a:t>
            </a:fld>
            <a:endParaRPr lang="zh-CN" altLang="en-US"/>
          </a:p>
        </p:txBody>
      </p:sp>
    </p:spTree>
    <p:extLst>
      <p:ext uri="{BB962C8B-B14F-4D97-AF65-F5344CB8AC3E}">
        <p14:creationId xmlns:p14="http://schemas.microsoft.com/office/powerpoint/2010/main" val="22413332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are a family of indexes evaluating the </a:t>
            </a:r>
            <a:r>
              <a:rPr lang="en-US" altLang="zh-CN" dirty="0" smtClean="0">
                <a:hlinkClick r:id="rId3" tooltip="Sustainability"/>
              </a:rPr>
              <a:t>sustainability</a:t>
            </a:r>
            <a:r>
              <a:rPr lang="en-US" altLang="zh-CN" dirty="0" smtClean="0"/>
              <a:t> performance of the largest 2,500 companies listed on the </a:t>
            </a:r>
            <a:r>
              <a:rPr lang="en-US" altLang="zh-CN" dirty="0" smtClean="0">
                <a:hlinkClick r:id="rId4" tooltip="Dow Jones"/>
              </a:rPr>
              <a:t>Dow Jones</a:t>
            </a:r>
            <a:endParaRPr lang="zh-CN" altLang="en-US" dirty="0"/>
          </a:p>
        </p:txBody>
      </p:sp>
      <p:sp>
        <p:nvSpPr>
          <p:cNvPr id="4" name="Slide Number Placeholder 3"/>
          <p:cNvSpPr>
            <a:spLocks noGrp="1"/>
          </p:cNvSpPr>
          <p:nvPr>
            <p:ph type="sldNum" sz="quarter" idx="10"/>
          </p:nvPr>
        </p:nvSpPr>
        <p:spPr/>
        <p:txBody>
          <a:bodyPr/>
          <a:lstStyle/>
          <a:p>
            <a:fld id="{33B9A0F0-7319-4F7F-9092-139D7651024B}" type="slidenum">
              <a:rPr lang="zh-CN" altLang="en-US" smtClean="0"/>
              <a:t>121</a:t>
            </a:fld>
            <a:endParaRPr lang="zh-CN" altLang="en-US"/>
          </a:p>
        </p:txBody>
      </p:sp>
    </p:spTree>
    <p:extLst>
      <p:ext uri="{BB962C8B-B14F-4D97-AF65-F5344CB8AC3E}">
        <p14:creationId xmlns:p14="http://schemas.microsoft.com/office/powerpoint/2010/main" val="36233863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CA" dirty="0"/>
          </a:p>
        </p:txBody>
      </p:sp>
      <p:sp>
        <p:nvSpPr>
          <p:cNvPr id="4" name="灯片编号占位符 3"/>
          <p:cNvSpPr>
            <a:spLocks noGrp="1"/>
          </p:cNvSpPr>
          <p:nvPr>
            <p:ph type="sldNum" sz="quarter" idx="10"/>
          </p:nvPr>
        </p:nvSpPr>
        <p:spPr/>
        <p:txBody>
          <a:bodyPr/>
          <a:lstStyle/>
          <a:p>
            <a:fld id="{49784A51-7B4A-431C-B543-B433D1A59BF1}" type="slidenum">
              <a:rPr lang="en-CA" smtClean="0"/>
              <a:t>41</a:t>
            </a:fld>
            <a:endParaRPr lang="en-CA"/>
          </a:p>
        </p:txBody>
      </p:sp>
    </p:spTree>
    <p:extLst>
      <p:ext uri="{BB962C8B-B14F-4D97-AF65-F5344CB8AC3E}">
        <p14:creationId xmlns:p14="http://schemas.microsoft.com/office/powerpoint/2010/main" val="23796489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200" b="0" i="0" u="none" strike="noStrike" kern="1200" baseline="0" dirty="0" smtClean="0">
                <a:solidFill>
                  <a:schemeClr val="tx1"/>
                </a:solidFill>
                <a:latin typeface="+mn-lt"/>
                <a:ea typeface="+mn-ea"/>
                <a:cs typeface="+mn-cs"/>
              </a:rPr>
              <a:t>In 2011, they achieved record EBITDA of $11.6 billion and the highest net earnings of $5.8 billion in our history. Operating profit rose by 10% to $8.4 billion. </a:t>
            </a:r>
          </a:p>
          <a:p>
            <a:r>
              <a:rPr lang="en-US" altLang="zh-CN" sz="1200" b="0" i="0" u="none" strike="noStrike" kern="1200" baseline="0" dirty="0" smtClean="0">
                <a:solidFill>
                  <a:schemeClr val="tx1"/>
                </a:solidFill>
                <a:latin typeface="+mn-lt"/>
                <a:ea typeface="+mn-ea"/>
                <a:cs typeface="+mn-cs"/>
              </a:rPr>
              <a:t>The record result was due to increased volumes, cost savings and higher commodity prices which outweighed some significant headwinds from adverse currency movements and ongoing regional and mining-specific inflationary pressures. </a:t>
            </a:r>
            <a:endParaRPr lang="zh-CN" altLang="en-US" dirty="0"/>
          </a:p>
        </p:txBody>
      </p:sp>
      <p:sp>
        <p:nvSpPr>
          <p:cNvPr id="4" name="Slide Number Placeholder 3"/>
          <p:cNvSpPr>
            <a:spLocks noGrp="1"/>
          </p:cNvSpPr>
          <p:nvPr>
            <p:ph type="sldNum" sz="quarter" idx="10"/>
          </p:nvPr>
        </p:nvSpPr>
        <p:spPr/>
        <p:txBody>
          <a:bodyPr/>
          <a:lstStyle/>
          <a:p>
            <a:fld id="{33B9A0F0-7319-4F7F-9092-139D7651024B}" type="slidenum">
              <a:rPr lang="zh-CN" altLang="en-US" smtClean="0"/>
              <a:t>123</a:t>
            </a:fld>
            <a:endParaRPr lang="zh-CN" altLang="en-US"/>
          </a:p>
        </p:txBody>
      </p:sp>
    </p:spTree>
    <p:extLst>
      <p:ext uri="{BB962C8B-B14F-4D97-AF65-F5344CB8AC3E}">
        <p14:creationId xmlns:p14="http://schemas.microsoft.com/office/powerpoint/2010/main" val="6015312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200" b="0" i="0" u="none" strike="noStrike" kern="1200" baseline="0" dirty="0" smtClean="0">
                <a:solidFill>
                  <a:schemeClr val="tx1"/>
                </a:solidFill>
                <a:latin typeface="+mn-lt"/>
                <a:ea typeface="+mn-ea"/>
                <a:cs typeface="+mn-cs"/>
              </a:rPr>
              <a:t>Commodity prices began 2011 strongly, responding well to returning confidence in the US, a positive outlook for continued Chinese growth and ongoing supply constraints across our commodities. </a:t>
            </a:r>
            <a:endParaRPr lang="zh-CN" altLang="en-US" dirty="0"/>
          </a:p>
        </p:txBody>
      </p:sp>
      <p:sp>
        <p:nvSpPr>
          <p:cNvPr id="4" name="Slide Number Placeholder 3"/>
          <p:cNvSpPr>
            <a:spLocks noGrp="1"/>
          </p:cNvSpPr>
          <p:nvPr>
            <p:ph type="sldNum" sz="quarter" idx="10"/>
          </p:nvPr>
        </p:nvSpPr>
        <p:spPr/>
        <p:txBody>
          <a:bodyPr/>
          <a:lstStyle/>
          <a:p>
            <a:fld id="{33B9A0F0-7319-4F7F-9092-139D7651024B}" type="slidenum">
              <a:rPr lang="zh-CN" altLang="en-US" smtClean="0"/>
              <a:t>124</a:t>
            </a:fld>
            <a:endParaRPr lang="zh-CN" altLang="en-US"/>
          </a:p>
        </p:txBody>
      </p:sp>
    </p:spTree>
    <p:extLst>
      <p:ext uri="{BB962C8B-B14F-4D97-AF65-F5344CB8AC3E}">
        <p14:creationId xmlns:p14="http://schemas.microsoft.com/office/powerpoint/2010/main" val="25646649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200" b="0" i="0" u="none" strike="noStrike" kern="1200" baseline="0" dirty="0" smtClean="0">
                <a:solidFill>
                  <a:schemeClr val="tx1"/>
                </a:solidFill>
                <a:latin typeface="+mn-lt"/>
                <a:ea typeface="+mn-ea"/>
                <a:cs typeface="+mn-cs"/>
              </a:rPr>
              <a:t>2011, adverse exchange rates in our major producing regions against the US dollar dampened the positive impact of higher average commodity prices. The Australian dollar, South African rand and Canadian dollar were all stronger relative to the US dollar, resulting in an increase in costs of $820 million. </a:t>
            </a:r>
            <a:endParaRPr lang="zh-CN" altLang="en-US" dirty="0"/>
          </a:p>
        </p:txBody>
      </p:sp>
      <p:sp>
        <p:nvSpPr>
          <p:cNvPr id="4" name="Slide Number Placeholder 3"/>
          <p:cNvSpPr>
            <a:spLocks noGrp="1"/>
          </p:cNvSpPr>
          <p:nvPr>
            <p:ph type="sldNum" sz="quarter" idx="10"/>
          </p:nvPr>
        </p:nvSpPr>
        <p:spPr/>
        <p:txBody>
          <a:bodyPr/>
          <a:lstStyle/>
          <a:p>
            <a:fld id="{33B9A0F0-7319-4F7F-9092-139D7651024B}" type="slidenum">
              <a:rPr lang="zh-CN" altLang="en-US" smtClean="0"/>
              <a:t>125</a:t>
            </a:fld>
            <a:endParaRPr lang="zh-CN" altLang="en-US"/>
          </a:p>
        </p:txBody>
      </p:sp>
    </p:spTree>
    <p:extLst>
      <p:ext uri="{BB962C8B-B14F-4D97-AF65-F5344CB8AC3E}">
        <p14:creationId xmlns:p14="http://schemas.microsoft.com/office/powerpoint/2010/main" val="19827903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Xstrata’s operations generated record cash flows of $11.3 billion in 2011, an increase of 14% on 2010, due to a strong operational performance and improved commodity prices. Net debt in the period increased by $511 million, or 7% to $8.1 billion, as we increased our investment in expansionary capital projects. Cash tax payments increased by 15% to $1,664 million due to higher earnings.</a:t>
            </a:r>
            <a:endParaRPr lang="zh-CN" altLang="en-US" dirty="0"/>
          </a:p>
        </p:txBody>
      </p:sp>
      <p:sp>
        <p:nvSpPr>
          <p:cNvPr id="4" name="Slide Number Placeholder 3"/>
          <p:cNvSpPr>
            <a:spLocks noGrp="1"/>
          </p:cNvSpPr>
          <p:nvPr>
            <p:ph type="sldNum" sz="quarter" idx="10"/>
          </p:nvPr>
        </p:nvSpPr>
        <p:spPr/>
        <p:txBody>
          <a:bodyPr/>
          <a:lstStyle/>
          <a:p>
            <a:fld id="{33B9A0F0-7319-4F7F-9092-139D7651024B}" type="slidenum">
              <a:rPr lang="zh-CN" altLang="en-US" smtClean="0"/>
              <a:t>126</a:t>
            </a:fld>
            <a:endParaRPr lang="zh-CN" altLang="en-US"/>
          </a:p>
        </p:txBody>
      </p:sp>
    </p:spTree>
    <p:extLst>
      <p:ext uri="{BB962C8B-B14F-4D97-AF65-F5344CB8AC3E}">
        <p14:creationId xmlns:p14="http://schemas.microsoft.com/office/powerpoint/2010/main" val="16572046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Risk is an intrinsic aspect of business and is inseparable from opportunity. It is our ability to pursue opportunity with enthusiasm, entrepreneurial flair and innovation, secure in the knowledge and confidence that we have effectively identified and managed the associated risks that determines our success.</a:t>
            </a:r>
          </a:p>
          <a:p>
            <a:endParaRPr lang="en-US" altLang="zh-CN" dirty="0" smtClean="0"/>
          </a:p>
          <a:p>
            <a:r>
              <a:rPr lang="en-US" altLang="zh-CN" dirty="0" smtClean="0"/>
              <a:t>using a consistent framework and methodology to seek and exploit opportunities to create benefits while managing the potential downsides, therefore ensuring that shareholder value is created and enhanced.</a:t>
            </a:r>
            <a:endParaRPr lang="zh-CN" altLang="en-US" dirty="0"/>
          </a:p>
        </p:txBody>
      </p:sp>
      <p:sp>
        <p:nvSpPr>
          <p:cNvPr id="4" name="Slide Number Placeholder 3"/>
          <p:cNvSpPr>
            <a:spLocks noGrp="1"/>
          </p:cNvSpPr>
          <p:nvPr>
            <p:ph type="sldNum" sz="quarter" idx="10"/>
          </p:nvPr>
        </p:nvSpPr>
        <p:spPr/>
        <p:txBody>
          <a:bodyPr/>
          <a:lstStyle/>
          <a:p>
            <a:fld id="{33B9A0F0-7319-4F7F-9092-139D7651024B}" type="slidenum">
              <a:rPr lang="zh-CN" altLang="en-US" smtClean="0"/>
              <a:t>127</a:t>
            </a:fld>
            <a:endParaRPr lang="zh-CN" altLang="en-US"/>
          </a:p>
        </p:txBody>
      </p:sp>
    </p:spTree>
    <p:extLst>
      <p:ext uri="{BB962C8B-B14F-4D97-AF65-F5344CB8AC3E}">
        <p14:creationId xmlns:p14="http://schemas.microsoft.com/office/powerpoint/2010/main" val="9186706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fld id="{33B9A0F0-7319-4F7F-9092-139D7651024B}" type="slidenum">
              <a:rPr lang="zh-CN" altLang="en-US" smtClean="0"/>
              <a:t>128</a:t>
            </a:fld>
            <a:endParaRPr lang="zh-CN" altLang="en-US"/>
          </a:p>
        </p:txBody>
      </p:sp>
    </p:spTree>
    <p:extLst>
      <p:ext uri="{BB962C8B-B14F-4D97-AF65-F5344CB8AC3E}">
        <p14:creationId xmlns:p14="http://schemas.microsoft.com/office/powerpoint/2010/main" val="39574578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Xstrata’s revenue and earnings are</a:t>
            </a:r>
            <a:r>
              <a:rPr lang="en-US" altLang="zh-CN" baseline="0" dirty="0" smtClean="0"/>
              <a:t> </a:t>
            </a:r>
            <a:r>
              <a:rPr lang="en-US" altLang="zh-CN" dirty="0" smtClean="0"/>
              <a:t>dependent on prevailing commodity prices which are determined by the</a:t>
            </a:r>
            <a:r>
              <a:rPr lang="en-US" altLang="zh-CN" baseline="0" dirty="0" smtClean="0"/>
              <a:t> </a:t>
            </a:r>
            <a:r>
              <a:rPr lang="en-US" altLang="zh-CN" dirty="0" smtClean="0"/>
              <a:t>supply of, and demand for, raw</a:t>
            </a:r>
            <a:r>
              <a:rPr lang="en-US" altLang="zh-CN" baseline="0" dirty="0" smtClean="0"/>
              <a:t> </a:t>
            </a:r>
            <a:r>
              <a:rPr lang="en-US" altLang="zh-CN" dirty="0" smtClean="0"/>
              <a:t>materials and are closely linked to</a:t>
            </a:r>
            <a:r>
              <a:rPr lang="en-US" altLang="zh-CN" baseline="0" dirty="0" smtClean="0"/>
              <a:t> </a:t>
            </a:r>
            <a:r>
              <a:rPr lang="en-US" altLang="zh-CN" dirty="0" smtClean="0"/>
              <a:t>global economic growth. Commodity</a:t>
            </a:r>
            <a:r>
              <a:rPr lang="en-US" altLang="zh-CN" baseline="0" dirty="0" smtClean="0"/>
              <a:t> </a:t>
            </a:r>
            <a:r>
              <a:rPr lang="en-US" altLang="zh-CN" dirty="0" smtClean="0"/>
              <a:t>prices for all products, and particularly</a:t>
            </a:r>
            <a:r>
              <a:rPr lang="en-US" altLang="zh-CN" baseline="0" dirty="0" smtClean="0"/>
              <a:t> </a:t>
            </a:r>
            <a:r>
              <a:rPr lang="en-US" altLang="zh-CN" dirty="0" smtClean="0"/>
              <a:t>for exchange-traded commodities, may</a:t>
            </a:r>
            <a:r>
              <a:rPr lang="en-US" altLang="zh-CN" baseline="0" dirty="0" smtClean="0"/>
              <a:t> </a:t>
            </a:r>
            <a:r>
              <a:rPr lang="en-US" altLang="zh-CN" dirty="0" smtClean="0"/>
              <a:t>fluctuate widely.</a:t>
            </a:r>
          </a:p>
          <a:p>
            <a:endParaRPr lang="en-US" altLang="zh-CN" dirty="0" smtClean="0"/>
          </a:p>
          <a:p>
            <a:r>
              <a:rPr lang="en-US" altLang="zh-CN" sz="1200" b="0" i="0" u="none" strike="noStrike" kern="1200" baseline="0" dirty="0" smtClean="0">
                <a:solidFill>
                  <a:schemeClr val="tx1"/>
                </a:solidFill>
                <a:latin typeface="+mn-lt"/>
                <a:ea typeface="+mn-ea"/>
                <a:cs typeface="+mn-cs"/>
              </a:rPr>
              <a:t>aim to reduce costs on a continuous basis and maintain low cost, efficient operations, </a:t>
            </a:r>
            <a:r>
              <a:rPr lang="en-US" altLang="zh-CN" sz="1200" b="0" i="0" u="none" strike="noStrike" kern="1200" baseline="0" dirty="0" err="1" smtClean="0">
                <a:solidFill>
                  <a:schemeClr val="tx1"/>
                </a:solidFill>
                <a:latin typeface="+mn-lt"/>
                <a:ea typeface="+mn-ea"/>
                <a:cs typeface="+mn-cs"/>
              </a:rPr>
              <a:t>optimising</a:t>
            </a:r>
            <a:r>
              <a:rPr lang="en-US" altLang="zh-CN" sz="1200" b="0" i="0" u="none" strike="noStrike" kern="1200" baseline="0" dirty="0" smtClean="0">
                <a:solidFill>
                  <a:schemeClr val="tx1"/>
                </a:solidFill>
                <a:latin typeface="+mn-lt"/>
                <a:ea typeface="+mn-ea"/>
                <a:cs typeface="+mn-cs"/>
              </a:rPr>
              <a:t> our portfolio and returns throughout the commodity price cycle.</a:t>
            </a:r>
            <a:endParaRPr lang="zh-CN" altLang="en-US" dirty="0"/>
          </a:p>
        </p:txBody>
      </p:sp>
      <p:sp>
        <p:nvSpPr>
          <p:cNvPr id="4" name="Slide Number Placeholder 3"/>
          <p:cNvSpPr>
            <a:spLocks noGrp="1"/>
          </p:cNvSpPr>
          <p:nvPr>
            <p:ph type="sldNum" sz="quarter" idx="10"/>
          </p:nvPr>
        </p:nvSpPr>
        <p:spPr/>
        <p:txBody>
          <a:bodyPr/>
          <a:lstStyle/>
          <a:p>
            <a:fld id="{33B9A0F0-7319-4F7F-9092-139D7651024B}" type="slidenum">
              <a:rPr lang="zh-CN" altLang="en-US" smtClean="0"/>
              <a:t>129</a:t>
            </a:fld>
            <a:endParaRPr lang="zh-CN" altLang="en-US"/>
          </a:p>
        </p:txBody>
      </p:sp>
    </p:spTree>
    <p:extLst>
      <p:ext uri="{BB962C8B-B14F-4D97-AF65-F5344CB8AC3E}">
        <p14:creationId xmlns:p14="http://schemas.microsoft.com/office/powerpoint/2010/main" val="30665189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200" b="0" i="0" u="none" strike="noStrike" kern="1200" baseline="0" dirty="0" smtClean="0">
                <a:solidFill>
                  <a:schemeClr val="tx1"/>
                </a:solidFill>
                <a:latin typeface="+mn-lt"/>
                <a:ea typeface="+mn-ea"/>
                <a:cs typeface="+mn-cs"/>
              </a:rPr>
              <a:t>in particular movements in the Australian dollar, Canadian dollar and South African rand against the US dollar, may have a material impact on Xstrata’s financial results or affect our investment rating.</a:t>
            </a:r>
            <a:endParaRPr lang="zh-CN" altLang="en-US" dirty="0"/>
          </a:p>
        </p:txBody>
      </p:sp>
      <p:sp>
        <p:nvSpPr>
          <p:cNvPr id="4" name="Slide Number Placeholder 3"/>
          <p:cNvSpPr>
            <a:spLocks noGrp="1"/>
          </p:cNvSpPr>
          <p:nvPr>
            <p:ph type="sldNum" sz="quarter" idx="10"/>
          </p:nvPr>
        </p:nvSpPr>
        <p:spPr/>
        <p:txBody>
          <a:bodyPr/>
          <a:lstStyle/>
          <a:p>
            <a:fld id="{33B9A0F0-7319-4F7F-9092-139D7651024B}" type="slidenum">
              <a:rPr lang="zh-CN" altLang="en-US" smtClean="0"/>
              <a:t>130</a:t>
            </a:fld>
            <a:endParaRPr lang="zh-CN" altLang="en-US"/>
          </a:p>
        </p:txBody>
      </p:sp>
    </p:spTree>
    <p:extLst>
      <p:ext uri="{BB962C8B-B14F-4D97-AF65-F5344CB8AC3E}">
        <p14:creationId xmlns:p14="http://schemas.microsoft.com/office/powerpoint/2010/main" val="3477341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baseline="0" dirty="0" smtClean="0">
                <a:solidFill>
                  <a:schemeClr val="tx1"/>
                </a:solidFill>
                <a:latin typeface="+mn-lt"/>
                <a:ea typeface="+mn-ea"/>
                <a:cs typeface="+mn-cs"/>
              </a:rPr>
              <a:t>CPI inflation, predominantly in Canada and Argentina, further reduced operating profit by $102 million and adverse local currency exchange rates against the US dollar, predominately in Australia and Canada, had a $164 million impact </a:t>
            </a:r>
            <a:endParaRPr lang="zh-CN" altLang="en-US" dirty="0" smtClean="0"/>
          </a:p>
          <a:p>
            <a:endParaRPr lang="zh-CN" altLang="en-US" dirty="0"/>
          </a:p>
        </p:txBody>
      </p:sp>
      <p:sp>
        <p:nvSpPr>
          <p:cNvPr id="4" name="Slide Number Placeholder 3"/>
          <p:cNvSpPr>
            <a:spLocks noGrp="1"/>
          </p:cNvSpPr>
          <p:nvPr>
            <p:ph type="sldNum" sz="quarter" idx="10"/>
          </p:nvPr>
        </p:nvSpPr>
        <p:spPr/>
        <p:txBody>
          <a:bodyPr/>
          <a:lstStyle/>
          <a:p>
            <a:fld id="{33B9A0F0-7319-4F7F-9092-139D7651024B}" type="slidenum">
              <a:rPr lang="zh-CN" altLang="en-US" smtClean="0"/>
              <a:t>131</a:t>
            </a:fld>
            <a:endParaRPr lang="zh-CN" altLang="en-US"/>
          </a:p>
        </p:txBody>
      </p:sp>
    </p:spTree>
    <p:extLst>
      <p:ext uri="{BB962C8B-B14F-4D97-AF65-F5344CB8AC3E}">
        <p14:creationId xmlns:p14="http://schemas.microsoft.com/office/powerpoint/2010/main" val="38384034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200" b="0" i="0" u="none" strike="noStrike" kern="1200" baseline="0" dirty="0" smtClean="0">
                <a:solidFill>
                  <a:schemeClr val="tx1"/>
                </a:solidFill>
                <a:latin typeface="+mn-lt"/>
                <a:ea typeface="+mn-ea"/>
                <a:cs typeface="+mn-cs"/>
              </a:rPr>
              <a:t>reducing the impact of movement in any one commodity price.</a:t>
            </a:r>
          </a:p>
          <a:p>
            <a:r>
              <a:rPr lang="en-US" altLang="zh-CN" sz="1200" b="0" i="0" u="none" strike="noStrike" kern="1200" baseline="0" dirty="0" smtClean="0">
                <a:solidFill>
                  <a:schemeClr val="tx1"/>
                </a:solidFill>
                <a:latin typeface="+mn-lt"/>
                <a:ea typeface="+mn-ea"/>
                <a:cs typeface="+mn-cs"/>
              </a:rPr>
              <a:t>cash flow hedging may be used to reduce our short-term exposure to fluctuations in the US dollar against local currencies. (Forward contracts)</a:t>
            </a:r>
            <a:endParaRPr lang="zh-CN" altLang="en-US" dirty="0"/>
          </a:p>
        </p:txBody>
      </p:sp>
      <p:sp>
        <p:nvSpPr>
          <p:cNvPr id="4" name="Slide Number Placeholder 3"/>
          <p:cNvSpPr>
            <a:spLocks noGrp="1"/>
          </p:cNvSpPr>
          <p:nvPr>
            <p:ph type="sldNum" sz="quarter" idx="10"/>
          </p:nvPr>
        </p:nvSpPr>
        <p:spPr/>
        <p:txBody>
          <a:bodyPr/>
          <a:lstStyle/>
          <a:p>
            <a:fld id="{33B9A0F0-7319-4F7F-9092-139D7651024B}" type="slidenum">
              <a:rPr lang="zh-CN" altLang="en-US" smtClean="0"/>
              <a:t>132</a:t>
            </a:fld>
            <a:endParaRPr lang="zh-CN" altLang="en-US"/>
          </a:p>
        </p:txBody>
      </p:sp>
    </p:spTree>
    <p:extLst>
      <p:ext uri="{BB962C8B-B14F-4D97-AF65-F5344CB8AC3E}">
        <p14:creationId xmlns:p14="http://schemas.microsoft.com/office/powerpoint/2010/main" val="11965778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CA" dirty="0" smtClean="0"/>
              <a:t>Metal concentrates for smelting and refining operations are purchased under similar arrangements.</a:t>
            </a:r>
          </a:p>
          <a:p>
            <a:r>
              <a:rPr lang="en-CA" dirty="0" smtClean="0"/>
              <a:t>Adjustments to the balance of our concentrate receivables and payables from changes in underlying market prices affect revenue or operating costs as</a:t>
            </a:r>
          </a:p>
          <a:p>
            <a:r>
              <a:rPr lang="en-CA" dirty="0" smtClean="0"/>
              <a:t>appropriate. The effect of these adjustments on earnings is mitigated by the effect that changing commodity prices have on price participation clauses in</a:t>
            </a:r>
          </a:p>
          <a:p>
            <a:r>
              <a:rPr lang="en-CA" dirty="0" smtClean="0"/>
              <a:t>the concentrate sales agreements, royalties and taxes.</a:t>
            </a:r>
          </a:p>
          <a:p>
            <a:endParaRPr lang="en-CA" dirty="0"/>
          </a:p>
        </p:txBody>
      </p:sp>
      <p:sp>
        <p:nvSpPr>
          <p:cNvPr id="4" name="灯片编号占位符 3"/>
          <p:cNvSpPr>
            <a:spLocks noGrp="1"/>
          </p:cNvSpPr>
          <p:nvPr>
            <p:ph type="sldNum" sz="quarter" idx="10"/>
          </p:nvPr>
        </p:nvSpPr>
        <p:spPr/>
        <p:txBody>
          <a:bodyPr/>
          <a:lstStyle/>
          <a:p>
            <a:fld id="{49784A51-7B4A-431C-B543-B433D1A59BF1}" type="slidenum">
              <a:rPr lang="en-CA" smtClean="0"/>
              <a:t>52</a:t>
            </a:fld>
            <a:endParaRPr lang="en-CA"/>
          </a:p>
        </p:txBody>
      </p:sp>
    </p:spTree>
    <p:extLst>
      <p:ext uri="{BB962C8B-B14F-4D97-AF65-F5344CB8AC3E}">
        <p14:creationId xmlns:p14="http://schemas.microsoft.com/office/powerpoint/2010/main" val="25740691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If the US$ had gained (lost) 5% against all currencies significant to the Group, the impact would have been:</a:t>
            </a:r>
            <a:endParaRPr lang="zh-CN" altLang="en-US" dirty="0"/>
          </a:p>
        </p:txBody>
      </p:sp>
      <p:sp>
        <p:nvSpPr>
          <p:cNvPr id="4" name="Slide Number Placeholder 3"/>
          <p:cNvSpPr>
            <a:spLocks noGrp="1"/>
          </p:cNvSpPr>
          <p:nvPr>
            <p:ph type="sldNum" sz="quarter" idx="10"/>
          </p:nvPr>
        </p:nvSpPr>
        <p:spPr/>
        <p:txBody>
          <a:bodyPr/>
          <a:lstStyle/>
          <a:p>
            <a:fld id="{926A530A-59C9-4A49-BDE8-BADCDA2C21FD}" type="slidenum">
              <a:rPr lang="zh-CN" altLang="en-US" smtClean="0"/>
              <a:t>135</a:t>
            </a:fld>
            <a:endParaRPr lang="zh-CN" altLang="en-US"/>
          </a:p>
        </p:txBody>
      </p:sp>
    </p:spTree>
    <p:extLst>
      <p:ext uri="{BB962C8B-B14F-4D97-AF65-F5344CB8AC3E}">
        <p14:creationId xmlns:p14="http://schemas.microsoft.com/office/powerpoint/2010/main" val="12422550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200" b="0" i="0" u="none" strike="noStrike" kern="1200" baseline="0" dirty="0" smtClean="0">
                <a:solidFill>
                  <a:schemeClr val="tx1"/>
                </a:solidFill>
                <a:latin typeface="+mn-lt"/>
                <a:ea typeface="+mn-ea"/>
                <a:cs typeface="+mn-cs"/>
              </a:rPr>
              <a:t>Counter-parties are assessed prior to, during, and after the conclusion of transactions to ensure exposure to credit risk is limited to an acceptable level.</a:t>
            </a:r>
          </a:p>
          <a:p>
            <a:endParaRPr lang="en-US" altLang="zh-CN" sz="1200" b="0" i="0" u="none" strike="noStrike" kern="1200" baseline="0" dirty="0" smtClean="0">
              <a:solidFill>
                <a:schemeClr val="tx1"/>
              </a:solidFill>
              <a:latin typeface="+mn-lt"/>
              <a:ea typeface="+mn-ea"/>
              <a:cs typeface="+mn-cs"/>
            </a:endParaRPr>
          </a:p>
          <a:p>
            <a:r>
              <a:rPr lang="en-US" altLang="zh-CN" sz="1200" b="0" i="0" u="none" strike="noStrike" kern="1200" baseline="0" dirty="0" smtClean="0">
                <a:solidFill>
                  <a:schemeClr val="tx1"/>
                </a:solidFill>
                <a:latin typeface="+mn-lt"/>
                <a:ea typeface="+mn-ea"/>
                <a:cs typeface="+mn-cs"/>
              </a:rPr>
              <a:t>Given the geographical industry spread of the Group’s ultimate customers and the solvency of major trade debtors, credit risk is believed to be limited. (Report2010 page210)</a:t>
            </a:r>
            <a:endParaRPr lang="zh-CN" altLang="en-US" dirty="0"/>
          </a:p>
        </p:txBody>
      </p:sp>
      <p:sp>
        <p:nvSpPr>
          <p:cNvPr id="4" name="Slide Number Placeholder 3"/>
          <p:cNvSpPr>
            <a:spLocks noGrp="1"/>
          </p:cNvSpPr>
          <p:nvPr>
            <p:ph type="sldNum" sz="quarter" idx="10"/>
          </p:nvPr>
        </p:nvSpPr>
        <p:spPr/>
        <p:txBody>
          <a:bodyPr/>
          <a:lstStyle/>
          <a:p>
            <a:fld id="{33B9A0F0-7319-4F7F-9092-139D7651024B}" type="slidenum">
              <a:rPr lang="zh-CN" altLang="en-US" smtClean="0"/>
              <a:t>136</a:t>
            </a:fld>
            <a:endParaRPr lang="zh-CN" altLang="en-US"/>
          </a:p>
        </p:txBody>
      </p:sp>
    </p:spTree>
    <p:extLst>
      <p:ext uri="{BB962C8B-B14F-4D97-AF65-F5344CB8AC3E}">
        <p14:creationId xmlns:p14="http://schemas.microsoft.com/office/powerpoint/2010/main" val="29263156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(2010report</a:t>
            </a:r>
            <a:r>
              <a:rPr lang="en-US" altLang="zh-CN" baseline="0" dirty="0" smtClean="0"/>
              <a:t> page211)</a:t>
            </a:r>
            <a:endParaRPr lang="zh-CN" altLang="en-US" dirty="0"/>
          </a:p>
        </p:txBody>
      </p:sp>
      <p:sp>
        <p:nvSpPr>
          <p:cNvPr id="4" name="Slide Number Placeholder 3"/>
          <p:cNvSpPr>
            <a:spLocks noGrp="1"/>
          </p:cNvSpPr>
          <p:nvPr>
            <p:ph type="sldNum" sz="quarter" idx="10"/>
          </p:nvPr>
        </p:nvSpPr>
        <p:spPr/>
        <p:txBody>
          <a:bodyPr/>
          <a:lstStyle/>
          <a:p>
            <a:fld id="{33B9A0F0-7319-4F7F-9092-139D7651024B}" type="slidenum">
              <a:rPr lang="zh-CN" altLang="en-US" smtClean="0"/>
              <a:t>137</a:t>
            </a:fld>
            <a:endParaRPr lang="zh-CN" altLang="en-US"/>
          </a:p>
        </p:txBody>
      </p:sp>
    </p:spTree>
    <p:extLst>
      <p:ext uri="{BB962C8B-B14F-4D97-AF65-F5344CB8AC3E}">
        <p14:creationId xmlns:p14="http://schemas.microsoft.com/office/powerpoint/2010/main" val="14536745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Page212(2010) </a:t>
            </a:r>
            <a:r>
              <a:rPr lang="en-US" altLang="zh-CN" sz="1200" b="0" i="0" u="none" strike="noStrike" kern="1200" baseline="0" dirty="0" smtClean="0">
                <a:solidFill>
                  <a:schemeClr val="tx1"/>
                </a:solidFill>
                <a:latin typeface="+mn-lt"/>
                <a:ea typeface="+mn-ea"/>
                <a:cs typeface="+mn-cs"/>
              </a:rPr>
              <a:t>It is the Group’s preference to borrow and invest at floating rates of interest, notwithstanding that some borrowings are at fixed rates.</a:t>
            </a:r>
            <a:endParaRPr lang="zh-CN" altLang="en-US" dirty="0"/>
          </a:p>
        </p:txBody>
      </p:sp>
      <p:sp>
        <p:nvSpPr>
          <p:cNvPr id="4" name="Slide Number Placeholder 3"/>
          <p:cNvSpPr>
            <a:spLocks noGrp="1"/>
          </p:cNvSpPr>
          <p:nvPr>
            <p:ph type="sldNum" sz="quarter" idx="10"/>
          </p:nvPr>
        </p:nvSpPr>
        <p:spPr/>
        <p:txBody>
          <a:bodyPr/>
          <a:lstStyle/>
          <a:p>
            <a:fld id="{33B9A0F0-7319-4F7F-9092-139D7651024B}" type="slidenum">
              <a:rPr lang="zh-CN" altLang="en-US" smtClean="0"/>
              <a:t>138</a:t>
            </a:fld>
            <a:endParaRPr lang="zh-CN" altLang="en-US"/>
          </a:p>
        </p:txBody>
      </p:sp>
    </p:spTree>
    <p:extLst>
      <p:ext uri="{BB962C8B-B14F-4D97-AF65-F5344CB8AC3E}">
        <p14:creationId xmlns:p14="http://schemas.microsoft.com/office/powerpoint/2010/main" val="31393377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200" b="1" i="0" u="none" strike="noStrike" kern="1200" baseline="0" dirty="0" smtClean="0">
                <a:solidFill>
                  <a:schemeClr val="tx1"/>
                </a:solidFill>
                <a:latin typeface="+mn-lt"/>
                <a:ea typeface="+mn-ea"/>
                <a:cs typeface="+mn-cs"/>
              </a:rPr>
              <a:t>Such derivative financial instruments are initially </a:t>
            </a:r>
            <a:r>
              <a:rPr lang="en-US" altLang="zh-CN" sz="1200" b="1" i="0" u="none" strike="noStrike" kern="1200" baseline="0" dirty="0" err="1" smtClean="0">
                <a:solidFill>
                  <a:schemeClr val="tx1"/>
                </a:solidFill>
                <a:latin typeface="+mn-lt"/>
                <a:ea typeface="+mn-ea"/>
                <a:cs typeface="+mn-cs"/>
              </a:rPr>
              <a:t>recognised</a:t>
            </a:r>
            <a:endParaRPr lang="en-US" altLang="zh-CN" sz="1200" b="1" i="0" u="none" strike="noStrike" kern="1200" baseline="0" dirty="0" smtClean="0">
              <a:solidFill>
                <a:schemeClr val="tx1"/>
              </a:solidFill>
              <a:latin typeface="+mn-lt"/>
              <a:ea typeface="+mn-ea"/>
              <a:cs typeface="+mn-cs"/>
            </a:endParaRPr>
          </a:p>
          <a:p>
            <a:r>
              <a:rPr lang="en-US" altLang="zh-CN" sz="1200" b="1" i="0" u="none" strike="noStrike" kern="1200" baseline="0" dirty="0" smtClean="0">
                <a:solidFill>
                  <a:schemeClr val="tx1"/>
                </a:solidFill>
                <a:latin typeface="+mn-lt"/>
                <a:ea typeface="+mn-ea"/>
                <a:cs typeface="+mn-cs"/>
              </a:rPr>
              <a:t>at fair value on the date on which a derivative contract is entered</a:t>
            </a:r>
          </a:p>
          <a:p>
            <a:r>
              <a:rPr lang="en-US" altLang="zh-CN" sz="1200" b="1" i="0" u="none" strike="noStrike" kern="1200" baseline="0" dirty="0" smtClean="0">
                <a:solidFill>
                  <a:schemeClr val="tx1"/>
                </a:solidFill>
                <a:latin typeface="+mn-lt"/>
                <a:ea typeface="+mn-ea"/>
                <a:cs typeface="+mn-cs"/>
              </a:rPr>
              <a:t>into and are subsequently </a:t>
            </a:r>
            <a:r>
              <a:rPr lang="en-US" altLang="zh-CN" sz="1200" b="1" i="0" u="none" strike="noStrike" kern="1200" baseline="0" dirty="0" err="1" smtClean="0">
                <a:solidFill>
                  <a:schemeClr val="tx1"/>
                </a:solidFill>
                <a:latin typeface="+mn-lt"/>
                <a:ea typeface="+mn-ea"/>
                <a:cs typeface="+mn-cs"/>
              </a:rPr>
              <a:t>remeasured</a:t>
            </a:r>
            <a:r>
              <a:rPr lang="en-US" altLang="zh-CN" sz="1200" b="1" i="0" u="none" strike="noStrike" kern="1200" baseline="0" dirty="0" smtClean="0">
                <a:solidFill>
                  <a:schemeClr val="tx1"/>
                </a:solidFill>
                <a:latin typeface="+mn-lt"/>
                <a:ea typeface="+mn-ea"/>
                <a:cs typeface="+mn-cs"/>
              </a:rPr>
              <a:t> at fair value. Derivatives are</a:t>
            </a:r>
          </a:p>
          <a:p>
            <a:r>
              <a:rPr lang="en-US" altLang="zh-CN" sz="1200" b="1" i="0" u="none" strike="noStrike" kern="1200" baseline="0" dirty="0" smtClean="0">
                <a:solidFill>
                  <a:schemeClr val="tx1"/>
                </a:solidFill>
                <a:latin typeface="+mn-lt"/>
                <a:ea typeface="+mn-ea"/>
                <a:cs typeface="+mn-cs"/>
              </a:rPr>
              <a:t>carried as assets when the fair value is positive and as liabilities when</a:t>
            </a:r>
          </a:p>
          <a:p>
            <a:r>
              <a:rPr lang="en-US" altLang="zh-CN" sz="1200" b="1" i="0" u="none" strike="noStrike" kern="1200" baseline="0" dirty="0" smtClean="0">
                <a:solidFill>
                  <a:schemeClr val="tx1"/>
                </a:solidFill>
                <a:latin typeface="+mn-lt"/>
                <a:ea typeface="+mn-ea"/>
                <a:cs typeface="+mn-cs"/>
              </a:rPr>
              <a:t>the fair value is negative.</a:t>
            </a:r>
            <a:endParaRPr lang="en-US" altLang="zh-CN" b="1" dirty="0" smtClean="0"/>
          </a:p>
          <a:p>
            <a:endParaRPr lang="en-US" altLang="zh-CN" dirty="0" smtClean="0"/>
          </a:p>
          <a:p>
            <a:r>
              <a:rPr lang="en-US" altLang="zh-CN" dirty="0" smtClean="0"/>
              <a:t>(2011 page 12)</a:t>
            </a:r>
          </a:p>
          <a:p>
            <a:r>
              <a:rPr lang="en-US" altLang="zh-CN" dirty="0" smtClean="0"/>
              <a:t>Our revenues are generally denominated in US dollars. As a result, we typically source debt capital in US dollars, either directly or by borrowing in other currencies and swapping them into US dollars.</a:t>
            </a:r>
          </a:p>
          <a:p>
            <a:endParaRPr lang="en-US" altLang="zh-CN" dirty="0" smtClean="0"/>
          </a:p>
          <a:p>
            <a:r>
              <a:rPr lang="en-US" altLang="zh-CN" sz="1200" b="0" i="0" u="none" strike="noStrike" kern="1200" baseline="0" dirty="0" smtClean="0">
                <a:solidFill>
                  <a:schemeClr val="tx1"/>
                </a:solidFill>
                <a:latin typeface="+mn-lt"/>
                <a:ea typeface="+mn-ea"/>
                <a:cs typeface="+mn-cs"/>
              </a:rPr>
              <a:t>From time to time we also use currency cash flow hedging to reduce our short-term exposure to fluctuations in the US dollar against local currencies. We </a:t>
            </a:r>
            <a:r>
              <a:rPr lang="en-US" altLang="zh-CN" sz="1200" b="0" i="0" u="none" strike="noStrike" kern="1200" baseline="0" dirty="0" err="1" smtClean="0">
                <a:solidFill>
                  <a:schemeClr val="tx1"/>
                </a:solidFill>
                <a:latin typeface="+mn-lt"/>
                <a:ea typeface="+mn-ea"/>
                <a:cs typeface="+mn-cs"/>
              </a:rPr>
              <a:t>realised</a:t>
            </a:r>
            <a:r>
              <a:rPr lang="en-US" altLang="zh-CN" sz="1200" b="0" i="0" u="none" strike="noStrike" kern="1200" baseline="0" dirty="0" smtClean="0">
                <a:solidFill>
                  <a:schemeClr val="tx1"/>
                </a:solidFill>
                <a:latin typeface="+mn-lt"/>
                <a:ea typeface="+mn-ea"/>
                <a:cs typeface="+mn-cs"/>
              </a:rPr>
              <a:t> currency hedging gains for the year of $86 million, reflected in the income statement. These gains are related to coal sales for which prices were contractually fixed. We did not enter into any strategic, long-term base metals hedging contracts in the year. </a:t>
            </a:r>
            <a:endParaRPr lang="zh-CN" altLang="en-US" dirty="0"/>
          </a:p>
        </p:txBody>
      </p:sp>
      <p:sp>
        <p:nvSpPr>
          <p:cNvPr id="4" name="Slide Number Placeholder 3"/>
          <p:cNvSpPr>
            <a:spLocks noGrp="1"/>
          </p:cNvSpPr>
          <p:nvPr>
            <p:ph type="sldNum" sz="quarter" idx="10"/>
          </p:nvPr>
        </p:nvSpPr>
        <p:spPr/>
        <p:txBody>
          <a:bodyPr/>
          <a:lstStyle/>
          <a:p>
            <a:fld id="{33B9A0F0-7319-4F7F-9092-139D7651024B}" type="slidenum">
              <a:rPr lang="zh-CN" altLang="en-US" smtClean="0"/>
              <a:t>139</a:t>
            </a:fld>
            <a:endParaRPr lang="zh-CN" altLang="en-US"/>
          </a:p>
        </p:txBody>
      </p:sp>
    </p:spTree>
    <p:extLst>
      <p:ext uri="{BB962C8B-B14F-4D97-AF65-F5344CB8AC3E}">
        <p14:creationId xmlns:p14="http://schemas.microsoft.com/office/powerpoint/2010/main" val="5857836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200" b="0" i="0" u="none" strike="noStrike" kern="1200" baseline="0" dirty="0" smtClean="0">
                <a:solidFill>
                  <a:schemeClr val="tx1"/>
                </a:solidFill>
                <a:latin typeface="+mn-lt"/>
                <a:ea typeface="+mn-ea"/>
                <a:cs typeface="+mn-cs"/>
              </a:rPr>
              <a:t>Fair value hedges are hedges of the Group’s exposure to changes in</a:t>
            </a:r>
          </a:p>
          <a:p>
            <a:r>
              <a:rPr lang="en-US" altLang="zh-CN" sz="1200" b="0" i="0" u="none" strike="noStrike" kern="1200" baseline="0" dirty="0" smtClean="0">
                <a:solidFill>
                  <a:schemeClr val="tx1"/>
                </a:solidFill>
                <a:latin typeface="+mn-lt"/>
                <a:ea typeface="+mn-ea"/>
                <a:cs typeface="+mn-cs"/>
              </a:rPr>
              <a:t>the fair value of a </a:t>
            </a:r>
            <a:r>
              <a:rPr lang="en-US" altLang="zh-CN" sz="1200" b="0" i="0" u="none" strike="noStrike" kern="1200" baseline="0" dirty="0" err="1" smtClean="0">
                <a:solidFill>
                  <a:schemeClr val="tx1"/>
                </a:solidFill>
                <a:latin typeface="+mn-lt"/>
                <a:ea typeface="+mn-ea"/>
                <a:cs typeface="+mn-cs"/>
              </a:rPr>
              <a:t>recognised</a:t>
            </a:r>
            <a:r>
              <a:rPr lang="en-US" altLang="zh-CN" sz="1200" b="0" i="0" u="none" strike="noStrike" kern="1200" baseline="0" dirty="0" smtClean="0">
                <a:solidFill>
                  <a:schemeClr val="tx1"/>
                </a:solidFill>
                <a:latin typeface="+mn-lt"/>
                <a:ea typeface="+mn-ea"/>
                <a:cs typeface="+mn-cs"/>
              </a:rPr>
              <a:t> asset or liability that could affect profit</a:t>
            </a:r>
          </a:p>
          <a:p>
            <a:r>
              <a:rPr lang="en-US" altLang="zh-CN" sz="1200" b="0" i="0" u="none" strike="noStrike" kern="1200" baseline="0" dirty="0" smtClean="0">
                <a:solidFill>
                  <a:schemeClr val="tx1"/>
                </a:solidFill>
                <a:latin typeface="+mn-lt"/>
                <a:ea typeface="+mn-ea"/>
                <a:cs typeface="+mn-cs"/>
              </a:rPr>
              <a:t>or loss. The carrying amount of the hedged item is adjusted for</a:t>
            </a:r>
          </a:p>
          <a:p>
            <a:r>
              <a:rPr lang="en-US" altLang="zh-CN" sz="1200" b="0" i="0" u="none" strike="noStrike" kern="1200" baseline="0" dirty="0" smtClean="0">
                <a:solidFill>
                  <a:schemeClr val="tx1"/>
                </a:solidFill>
                <a:latin typeface="+mn-lt"/>
                <a:ea typeface="+mn-ea"/>
                <a:cs typeface="+mn-cs"/>
              </a:rPr>
              <a:t>gains and losses attributable to the risk being hedged, the derivative</a:t>
            </a:r>
          </a:p>
          <a:p>
            <a:r>
              <a:rPr lang="en-US" altLang="zh-CN" sz="1200" b="0" i="0" u="none" strike="noStrike" kern="1200" baseline="0" dirty="0" smtClean="0">
                <a:solidFill>
                  <a:schemeClr val="tx1"/>
                </a:solidFill>
                <a:latin typeface="+mn-lt"/>
                <a:ea typeface="+mn-ea"/>
                <a:cs typeface="+mn-cs"/>
              </a:rPr>
              <a:t>is </a:t>
            </a:r>
            <a:r>
              <a:rPr lang="en-US" altLang="zh-CN" sz="1200" b="0" i="0" u="none" strike="noStrike" kern="1200" baseline="0" dirty="0" err="1" smtClean="0">
                <a:solidFill>
                  <a:schemeClr val="tx1"/>
                </a:solidFill>
                <a:latin typeface="+mn-lt"/>
                <a:ea typeface="+mn-ea"/>
                <a:cs typeface="+mn-cs"/>
              </a:rPr>
              <a:t>remeasured</a:t>
            </a:r>
            <a:r>
              <a:rPr lang="en-US" altLang="zh-CN" sz="1200" b="0" i="0" u="none" strike="noStrike" kern="1200" baseline="0" dirty="0" smtClean="0">
                <a:solidFill>
                  <a:schemeClr val="tx1"/>
                </a:solidFill>
                <a:latin typeface="+mn-lt"/>
                <a:ea typeface="+mn-ea"/>
                <a:cs typeface="+mn-cs"/>
              </a:rPr>
              <a:t> at fair value, and gains and losses from both are taken</a:t>
            </a:r>
          </a:p>
          <a:p>
            <a:r>
              <a:rPr lang="en-US" altLang="zh-CN" sz="1200" b="0" i="0" u="none" strike="noStrike" kern="1200" baseline="0" dirty="0" smtClean="0">
                <a:solidFill>
                  <a:schemeClr val="tx1"/>
                </a:solidFill>
                <a:latin typeface="+mn-lt"/>
                <a:ea typeface="+mn-ea"/>
                <a:cs typeface="+mn-cs"/>
              </a:rPr>
              <a:t>to profit or loss.</a:t>
            </a:r>
            <a:endParaRPr lang="zh-CN" altLang="en-US" dirty="0"/>
          </a:p>
        </p:txBody>
      </p:sp>
      <p:sp>
        <p:nvSpPr>
          <p:cNvPr id="4" name="Slide Number Placeholder 3"/>
          <p:cNvSpPr>
            <a:spLocks noGrp="1"/>
          </p:cNvSpPr>
          <p:nvPr>
            <p:ph type="sldNum" sz="quarter" idx="10"/>
          </p:nvPr>
        </p:nvSpPr>
        <p:spPr/>
        <p:txBody>
          <a:bodyPr/>
          <a:lstStyle/>
          <a:p>
            <a:fld id="{33B9A0F0-7319-4F7F-9092-139D7651024B}" type="slidenum">
              <a:rPr lang="zh-CN" altLang="en-US" smtClean="0"/>
              <a:t>141</a:t>
            </a:fld>
            <a:endParaRPr lang="zh-CN" altLang="en-US"/>
          </a:p>
        </p:txBody>
      </p:sp>
    </p:spTree>
    <p:extLst>
      <p:ext uri="{BB962C8B-B14F-4D97-AF65-F5344CB8AC3E}">
        <p14:creationId xmlns:p14="http://schemas.microsoft.com/office/powerpoint/2010/main" val="8275013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African </a:t>
            </a:r>
            <a:r>
              <a:rPr lang="en-US" dirty="0" err="1" smtClean="0"/>
              <a:t>Barrick</a:t>
            </a:r>
            <a:r>
              <a:rPr lang="en-US" dirty="0" smtClean="0"/>
              <a:t> Gold is created</a:t>
            </a:r>
            <a:r>
              <a:rPr lang="en-US" baseline="0" dirty="0" smtClean="0"/>
              <a:t> as separate company to hold assets in Tanzania. </a:t>
            </a:r>
            <a:r>
              <a:rPr lang="en-US" dirty="0" smtClean="0"/>
              <a:t>African </a:t>
            </a:r>
            <a:r>
              <a:rPr lang="en-US" dirty="0" err="1" smtClean="0"/>
              <a:t>Barrick</a:t>
            </a:r>
            <a:r>
              <a:rPr lang="en-US" dirty="0" smtClean="0"/>
              <a:t> Gold is listed in London</a:t>
            </a:r>
            <a:r>
              <a:rPr lang="en-US" baseline="0" dirty="0" smtClean="0"/>
              <a:t> Stock Exchange</a:t>
            </a:r>
          </a:p>
          <a:p>
            <a:r>
              <a:rPr lang="en-CA" baseline="0" dirty="0" smtClean="0"/>
              <a:t>Engages in both </a:t>
            </a:r>
            <a:r>
              <a:rPr lang="en-US" dirty="0" smtClean="0"/>
              <a:t>mining and exploration </a:t>
            </a:r>
            <a:endParaRPr lang="en-US" dirty="0"/>
          </a:p>
        </p:txBody>
      </p:sp>
      <p:sp>
        <p:nvSpPr>
          <p:cNvPr id="4" name="Slide Number Placeholder 3"/>
          <p:cNvSpPr>
            <a:spLocks noGrp="1"/>
          </p:cNvSpPr>
          <p:nvPr>
            <p:ph type="sldNum" sz="quarter" idx="10"/>
          </p:nvPr>
        </p:nvSpPr>
        <p:spPr/>
        <p:txBody>
          <a:bodyPr/>
          <a:lstStyle/>
          <a:p>
            <a:fld id="{47F93B38-0D72-429A-A732-52936857109F}" type="slidenum">
              <a:rPr lang="en-US" smtClean="0">
                <a:solidFill>
                  <a:prstClr val="black"/>
                </a:solidFill>
              </a:rPr>
              <a:pPr/>
              <a:t>64</a:t>
            </a:fld>
            <a:endParaRPr 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baseline="0" dirty="0" smtClean="0"/>
              <a:t>the </a:t>
            </a:r>
            <a:r>
              <a:rPr lang="en-CA" baseline="0" dirty="0" err="1" smtClean="0"/>
              <a:t>Zaldivar</a:t>
            </a:r>
            <a:r>
              <a:rPr lang="en-CA" baseline="0" dirty="0" smtClean="0"/>
              <a:t> mine in Chile is specifically for copper</a:t>
            </a:r>
          </a:p>
          <a:p>
            <a:r>
              <a:rPr lang="en-CA" baseline="0" dirty="0" smtClean="0"/>
              <a:t>-both its copper and silver productions can be found in N.A., S.A., and African mines.</a:t>
            </a:r>
          </a:p>
          <a:p>
            <a:r>
              <a:rPr lang="en-CA" baseline="0" dirty="0" smtClean="0"/>
              <a:t>-</a:t>
            </a:r>
            <a:r>
              <a:rPr lang="en-CA" sz="1200" kern="1200" baseline="0" dirty="0" smtClean="0">
                <a:solidFill>
                  <a:schemeClr val="tx1"/>
                </a:solidFill>
                <a:latin typeface="+mn-lt"/>
                <a:ea typeface="+mn-ea"/>
                <a:cs typeface="+mn-cs"/>
              </a:rPr>
              <a:t>We also produce significant amounts of copper and have significant silver reserves contained within our gold reserves at our Pascua-Lama project.</a:t>
            </a:r>
            <a:endParaRPr lang="en-CA" baseline="0" dirty="0" smtClean="0"/>
          </a:p>
          <a:p>
            <a:endParaRPr lang="en-US" dirty="0"/>
          </a:p>
        </p:txBody>
      </p:sp>
      <p:sp>
        <p:nvSpPr>
          <p:cNvPr id="4" name="Slide Number Placeholder 3"/>
          <p:cNvSpPr>
            <a:spLocks noGrp="1"/>
          </p:cNvSpPr>
          <p:nvPr>
            <p:ph type="sldNum" sz="quarter" idx="10"/>
          </p:nvPr>
        </p:nvSpPr>
        <p:spPr/>
        <p:txBody>
          <a:bodyPr/>
          <a:lstStyle/>
          <a:p>
            <a:fld id="{47F93B38-0D72-429A-A732-52936857109F}" type="slidenum">
              <a:rPr lang="en-US" smtClean="0">
                <a:solidFill>
                  <a:prstClr val="black"/>
                </a:solidFill>
              </a:rPr>
              <a:pPr/>
              <a:t>67</a:t>
            </a:fld>
            <a:endParaRPr 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Net cash costs = total cash cost</a:t>
            </a:r>
            <a:r>
              <a:rPr lang="en-CA" baseline="0" dirty="0" smtClean="0"/>
              <a:t> – full credit for non-gold sales basis (reflects copper prices)</a:t>
            </a:r>
            <a:endParaRPr lang="en-US" dirty="0"/>
          </a:p>
        </p:txBody>
      </p:sp>
      <p:sp>
        <p:nvSpPr>
          <p:cNvPr id="4" name="Slide Number Placeholder 3"/>
          <p:cNvSpPr>
            <a:spLocks noGrp="1"/>
          </p:cNvSpPr>
          <p:nvPr>
            <p:ph type="sldNum" sz="quarter" idx="10"/>
          </p:nvPr>
        </p:nvSpPr>
        <p:spPr/>
        <p:txBody>
          <a:bodyPr/>
          <a:lstStyle/>
          <a:p>
            <a:fld id="{47F93B38-0D72-429A-A732-52936857109F}" type="slidenum">
              <a:rPr lang="en-US" smtClean="0">
                <a:solidFill>
                  <a:prstClr val="black"/>
                </a:solidFill>
              </a:rPr>
              <a:pPr/>
              <a:t>68</a:t>
            </a:fld>
            <a:endParaRPr 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S&amp;P</a:t>
            </a:r>
            <a:endParaRPr lang="en-US" dirty="0"/>
          </a:p>
        </p:txBody>
      </p:sp>
      <p:sp>
        <p:nvSpPr>
          <p:cNvPr id="4" name="Slide Number Placeholder 3"/>
          <p:cNvSpPr>
            <a:spLocks noGrp="1"/>
          </p:cNvSpPr>
          <p:nvPr>
            <p:ph type="sldNum" sz="quarter" idx="10"/>
          </p:nvPr>
        </p:nvSpPr>
        <p:spPr/>
        <p:txBody>
          <a:bodyPr/>
          <a:lstStyle/>
          <a:p>
            <a:fld id="{47F93B38-0D72-429A-A732-52936857109F}" type="slidenum">
              <a:rPr lang="en-US" smtClean="0">
                <a:solidFill>
                  <a:prstClr val="black"/>
                </a:solidFill>
              </a:rPr>
              <a:pPr/>
              <a:t>80</a:t>
            </a:fld>
            <a:endParaRPr 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e.g.:</a:t>
            </a:r>
            <a:r>
              <a:rPr lang="en-US" baseline="0" dirty="0" smtClean="0"/>
              <a:t> </a:t>
            </a:r>
            <a:r>
              <a:rPr lang="en-US" dirty="0" smtClean="0"/>
              <a:t>The Australian Mineral Resources Rent Tax (“MRRT”), which if enacted will apply from July 1, 2012. currently not applicable to gold but is extending.</a:t>
            </a:r>
          </a:p>
          <a:p>
            <a:r>
              <a:rPr lang="en-US" dirty="0" smtClean="0"/>
              <a:t>After 2010 earthquake, the Chilean government enacted a temporary first tier income tax increase from 17% to 20% in 2011 and 18.5% in 2012 as well as a new elective mining royalty. The</a:t>
            </a:r>
            <a:r>
              <a:rPr lang="en-US" baseline="0" dirty="0" smtClean="0"/>
              <a:t> temporary tax increase </a:t>
            </a:r>
            <a:r>
              <a:rPr lang="en-US" dirty="0" smtClean="0"/>
              <a:t>and royalty caused the company</a:t>
            </a:r>
            <a:r>
              <a:rPr lang="en-US" baseline="0" dirty="0" smtClean="0"/>
              <a:t> </a:t>
            </a:r>
            <a:r>
              <a:rPr lang="en-US" dirty="0" smtClean="0"/>
              <a:t>$18 million and $8 million respectively,</a:t>
            </a:r>
            <a:r>
              <a:rPr lang="en-US" baseline="0" dirty="0" smtClean="0"/>
              <a:t> on </a:t>
            </a:r>
            <a:r>
              <a:rPr lang="en-US" dirty="0" smtClean="0"/>
              <a:t>2011 income tax expense.</a:t>
            </a:r>
          </a:p>
          <a:p>
            <a:r>
              <a:rPr lang="en-US" dirty="0" smtClean="0"/>
              <a:t>The Peruvian government enacted new tax legislation, effective October 1, 2011, which will apply specifically to mining operations. It caused the company $12 million in fourth quarter 2011 on income tax expenses.</a:t>
            </a:r>
          </a:p>
          <a:p>
            <a:r>
              <a:rPr lang="en-US" dirty="0" smtClean="0"/>
              <a:t>Zambia tax increases…</a:t>
            </a:r>
          </a:p>
          <a:p>
            <a:r>
              <a:rPr lang="en-US" dirty="0" smtClean="0"/>
              <a:t>Australian</a:t>
            </a:r>
            <a:r>
              <a:rPr lang="en-US" baseline="0" dirty="0" smtClean="0"/>
              <a:t> carbon tax…</a:t>
            </a:r>
          </a:p>
          <a:p>
            <a:endParaRPr lang="en-US" dirty="0" smtClean="0"/>
          </a:p>
          <a:p>
            <a:endParaRPr lang="en-US" dirty="0" smtClean="0"/>
          </a:p>
          <a:p>
            <a:r>
              <a:rPr lang="en-US" dirty="0" smtClean="0"/>
              <a:t> </a:t>
            </a:r>
            <a:endParaRPr lang="en-US" dirty="0"/>
          </a:p>
        </p:txBody>
      </p:sp>
      <p:sp>
        <p:nvSpPr>
          <p:cNvPr id="4" name="Slide Number Placeholder 3"/>
          <p:cNvSpPr>
            <a:spLocks noGrp="1"/>
          </p:cNvSpPr>
          <p:nvPr>
            <p:ph type="sldNum" sz="quarter" idx="10"/>
          </p:nvPr>
        </p:nvSpPr>
        <p:spPr/>
        <p:txBody>
          <a:bodyPr/>
          <a:lstStyle/>
          <a:p>
            <a:fld id="{47F93B38-0D72-429A-A732-52936857109F}" type="slidenum">
              <a:rPr lang="en-US" smtClean="0">
                <a:solidFill>
                  <a:prstClr val="black"/>
                </a:solidFill>
              </a:rPr>
              <a:pPr/>
              <a:t>85</a:t>
            </a:fld>
            <a:endParaRPr 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e.g.:</a:t>
            </a:r>
            <a:r>
              <a:rPr lang="en-US" baseline="0" dirty="0" smtClean="0"/>
              <a:t> </a:t>
            </a:r>
            <a:r>
              <a:rPr lang="en-US" dirty="0" smtClean="0"/>
              <a:t>The Australian Mineral Resources Rent Tax (“MRRT”), which if enacted will apply from July 1, 2012. currently not applicable to gold but is extending.</a:t>
            </a:r>
          </a:p>
          <a:p>
            <a:r>
              <a:rPr lang="en-US" dirty="0" smtClean="0"/>
              <a:t>After 2010 earthquake, the Chilean government enacted a temporary first tier income tax increase from 17% to 20% in 2011 and 18.5% in 2012 as well as a new elective mining royalty. The</a:t>
            </a:r>
            <a:r>
              <a:rPr lang="en-US" baseline="0" dirty="0" smtClean="0"/>
              <a:t> temporary tax increase </a:t>
            </a:r>
            <a:r>
              <a:rPr lang="en-US" dirty="0" smtClean="0"/>
              <a:t>and royalty caused the company</a:t>
            </a:r>
            <a:r>
              <a:rPr lang="en-US" baseline="0" dirty="0" smtClean="0"/>
              <a:t> </a:t>
            </a:r>
            <a:r>
              <a:rPr lang="en-US" dirty="0" smtClean="0"/>
              <a:t>$18 million and $8 million respectively,</a:t>
            </a:r>
            <a:r>
              <a:rPr lang="en-US" baseline="0" dirty="0" smtClean="0"/>
              <a:t> on </a:t>
            </a:r>
            <a:r>
              <a:rPr lang="en-US" dirty="0" smtClean="0"/>
              <a:t>2011 income tax expense.</a:t>
            </a:r>
          </a:p>
          <a:p>
            <a:r>
              <a:rPr lang="en-US" dirty="0" smtClean="0"/>
              <a:t>The Peruvian government enacted new tax legislation, effective October 1, 2011, which will apply specifically to mining operations. It caused the company $12 million in fourth quarter 2011 on income tax expenses.</a:t>
            </a:r>
          </a:p>
          <a:p>
            <a:r>
              <a:rPr lang="en-US" dirty="0" smtClean="0"/>
              <a:t>Zambia tax increases…</a:t>
            </a:r>
          </a:p>
          <a:p>
            <a:r>
              <a:rPr lang="en-US" dirty="0" smtClean="0"/>
              <a:t>Australian</a:t>
            </a:r>
            <a:r>
              <a:rPr lang="en-US" baseline="0" dirty="0" smtClean="0"/>
              <a:t> carbon tax…</a:t>
            </a:r>
          </a:p>
          <a:p>
            <a:endParaRPr lang="en-US" dirty="0" smtClean="0"/>
          </a:p>
          <a:p>
            <a:endParaRPr lang="en-US" dirty="0" smtClean="0"/>
          </a:p>
          <a:p>
            <a:r>
              <a:rPr lang="en-US" dirty="0" smtClean="0"/>
              <a:t> </a:t>
            </a:r>
            <a:endParaRPr lang="en-US" dirty="0"/>
          </a:p>
        </p:txBody>
      </p:sp>
      <p:sp>
        <p:nvSpPr>
          <p:cNvPr id="4" name="Slide Number Placeholder 3"/>
          <p:cNvSpPr>
            <a:spLocks noGrp="1"/>
          </p:cNvSpPr>
          <p:nvPr>
            <p:ph type="sldNum" sz="quarter" idx="10"/>
          </p:nvPr>
        </p:nvSpPr>
        <p:spPr/>
        <p:txBody>
          <a:bodyPr/>
          <a:lstStyle/>
          <a:p>
            <a:fld id="{47F93B38-0D72-429A-A732-52936857109F}" type="slidenum">
              <a:rPr lang="en-US" smtClean="0">
                <a:solidFill>
                  <a:prstClr val="black"/>
                </a:solidFill>
              </a:rPr>
              <a:pPr/>
              <a:t>86</a:t>
            </a:fld>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en-US" altLang="zh-CN" smtClean="0"/>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ltLang="zh-CN" smtClean="0"/>
              <a:t>Click to edit Master subtitle style</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3/16/2012</a:t>
            </a:fld>
            <a:endParaRPr lang="en-US"/>
          </a:p>
        </p:txBody>
      </p:sp>
      <p:sp>
        <p:nvSpPr>
          <p:cNvPr id="8" name="Slide Number Placeholder 7"/>
          <p:cNvSpPr>
            <a:spLocks noGrp="1"/>
          </p:cNvSpPr>
          <p:nvPr>
            <p:ph type="sldNum" sz="quarter" idx="11"/>
          </p:nvPr>
        </p:nvSpPr>
        <p:spPr/>
        <p:txBody>
          <a:bodyPr/>
          <a:lstStyle/>
          <a:p>
            <a:fld id="{B6F15528-21DE-4FAA-801E-634DDDAF4B2B}" type="slidenum">
              <a:rPr lang="en-US" smtClean="0"/>
              <a:pPr/>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3/16/2012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ltLang="zh-CN"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3/16/2012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smtClean="0"/>
          </a:p>
        </p:txBody>
      </p:sp>
      <p:sp>
        <p:nvSpPr>
          <p:cNvPr id="4" name="Date Placeholder 3"/>
          <p:cNvSpPr>
            <a:spLocks noGrp="1"/>
          </p:cNvSpPr>
          <p:nvPr>
            <p:ph type="dt" sz="half" idx="10"/>
          </p:nvPr>
        </p:nvSpPr>
        <p:spPr/>
        <p:txBody>
          <a:bodyPr/>
          <a:lstStyle/>
          <a:p>
            <a:fld id="{1D8BD707-D9CF-40AE-B4C6-C98DA3205C09}" type="datetimeFigureOut">
              <a:rPr lang="en-US" smtClean="0"/>
              <a:pPr/>
              <a:t>3/16/2012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altLang="zh-CN" smtClean="0"/>
              <a:t>Click to edit Master title style</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CN"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smtClean="0"/>
          </a:p>
        </p:txBody>
      </p:sp>
      <p:sp>
        <p:nvSpPr>
          <p:cNvPr id="5" name="Date Placeholder 4"/>
          <p:cNvSpPr>
            <a:spLocks noGrp="1"/>
          </p:cNvSpPr>
          <p:nvPr>
            <p:ph type="dt" sz="half" idx="10"/>
          </p:nvPr>
        </p:nvSpPr>
        <p:spPr/>
        <p:txBody>
          <a:bodyPr/>
          <a:lstStyle/>
          <a:p>
            <a:fld id="{1D8BD707-D9CF-40AE-B4C6-C98DA3205C09}" type="datetimeFigureOut">
              <a:rPr lang="en-US" smtClean="0"/>
              <a:pPr/>
              <a:t>3/16/2012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9" name="Content Placeholder 8"/>
          <p:cNvSpPr>
            <a:spLocks noGrp="1"/>
          </p:cNvSpPr>
          <p:nvPr>
            <p:ph sz="quarter" idx="13"/>
          </p:nvPr>
        </p:nvSpPr>
        <p:spPr>
          <a:xfrm>
            <a:off x="365760" y="1600200"/>
            <a:ext cx="4041648" cy="4526280"/>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ltLang="zh-CN" smtClean="0"/>
              <a:t>Click to edit Master title style</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7" name="Date Placeholder 6"/>
          <p:cNvSpPr>
            <a:spLocks noGrp="1"/>
          </p:cNvSpPr>
          <p:nvPr>
            <p:ph type="dt" sz="half" idx="10"/>
          </p:nvPr>
        </p:nvSpPr>
        <p:spPr/>
        <p:txBody>
          <a:bodyPr/>
          <a:lstStyle/>
          <a:p>
            <a:fld id="{1D8BD707-D9CF-40AE-B4C6-C98DA3205C09}" type="datetimeFigureOut">
              <a:rPr lang="en-US" smtClean="0"/>
              <a:pPr/>
              <a:t>3/16/2012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
        <p:nvSpPr>
          <p:cNvPr id="11" name="Content Placeholder 10"/>
          <p:cNvSpPr>
            <a:spLocks noGrp="1"/>
          </p:cNvSpPr>
          <p:nvPr>
            <p:ph sz="quarter" idx="13"/>
          </p:nvPr>
        </p:nvSpPr>
        <p:spPr>
          <a:xfrm>
            <a:off x="457200" y="2212848"/>
            <a:ext cx="4041648" cy="3913632"/>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pPr/>
              <a:t>3/16/2012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3/16/2012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altLang="zh-CN" smtClean="0"/>
              <a:t>Click to edit Master title style</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3/16/2012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en-US" altLang="zh-CN" smtClean="0"/>
              <a:t>Click to edit Master title style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smtClean="0"/>
              <a:t>Click icon to add picture</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3/16/2012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n-US" altLang="zh-CN"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smtClean="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1D8BD707-D9CF-40AE-B4C6-C98DA3205C09}" type="datetimeFigureOut">
              <a:rPr lang="en-US" smtClean="0"/>
              <a:pPr/>
              <a:t>3/16/2012</a:t>
            </a:fld>
            <a:endParaRPr lang="en-US"/>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en-US"/>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B6F15528-21DE-4FAA-801E-634DDDAF4B2B}" type="slidenum">
              <a:rPr lang="en-US" smtClean="0"/>
              <a:pPr/>
              <a:t>‹#›</a:t>
            </a:fld>
            <a:endParaRPr lang="en-US"/>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11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11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12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10.png"/><Relationship Id="rId7" Type="http://schemas.openxmlformats.org/officeDocument/2006/relationships/image" Target="../media/image102.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12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12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12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17.png"/></Relationships>
</file>

<file path=ppt/slides/_rels/slide12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13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21.png"/></Relationships>
</file>

<file path=ppt/slides/_rels/slide13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gif"/><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36.jpg"/><Relationship Id="rId1" Type="http://schemas.openxmlformats.org/officeDocument/2006/relationships/slideLayout" Target="../slideLayouts/slideLayout1.xml"/><Relationship Id="rId4" Type="http://schemas.openxmlformats.org/officeDocument/2006/relationships/image" Target="../media/image38.jpg"/></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5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62.jpeg"/></Relationships>
</file>

<file path=ppt/slides/_rels/slide6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xml"/><Relationship Id="rId4" Type="http://schemas.openxmlformats.org/officeDocument/2006/relationships/image" Target="../media/image65.png"/></Relationships>
</file>

<file path=ppt/slides/_rels/slide6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6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70.jpeg"/><Relationship Id="rId4" Type="http://schemas.openxmlformats.org/officeDocument/2006/relationships/image" Target="../media/image66.png"/></Relationships>
</file>

<file path=ppt/slides/_rels/slide6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7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7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9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9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9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8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419 Presentation</a:t>
            </a:r>
            <a:br>
              <a:rPr lang="en-US" dirty="0" smtClean="0"/>
            </a:br>
            <a:r>
              <a:rPr lang="en-US" dirty="0" smtClean="0"/>
              <a:t>Mining </a:t>
            </a:r>
            <a:br>
              <a:rPr lang="en-US" dirty="0" smtClean="0"/>
            </a:br>
            <a:r>
              <a:rPr lang="en-US" dirty="0" smtClean="0"/>
              <a:t>&amp; Materials	</a:t>
            </a:r>
            <a:endParaRPr lang="en-US" dirty="0"/>
          </a:p>
        </p:txBody>
      </p:sp>
      <p:sp>
        <p:nvSpPr>
          <p:cNvPr id="3" name="Subtitle 2"/>
          <p:cNvSpPr>
            <a:spLocks noGrp="1"/>
          </p:cNvSpPr>
          <p:nvPr>
            <p:ph type="subTitle" idx="1"/>
          </p:nvPr>
        </p:nvSpPr>
        <p:spPr/>
        <p:txBody>
          <a:bodyPr/>
          <a:lstStyle/>
          <a:p>
            <a:r>
              <a:rPr lang="en-US" dirty="0" err="1" smtClean="0"/>
              <a:t>Barric</a:t>
            </a:r>
            <a:r>
              <a:rPr lang="en-US" dirty="0" smtClean="0"/>
              <a:t>, </a:t>
            </a:r>
            <a:r>
              <a:rPr lang="en-US" dirty="0" err="1" smtClean="0"/>
              <a:t>Teck</a:t>
            </a:r>
            <a:r>
              <a:rPr lang="en-US" dirty="0" smtClean="0"/>
              <a:t> &amp; </a:t>
            </a:r>
            <a:r>
              <a:rPr lang="en-US" dirty="0" err="1" smtClean="0"/>
              <a:t>xstrata</a:t>
            </a:r>
            <a:endParaRPr lang="en-US" dirty="0" smtClean="0"/>
          </a:p>
          <a:p>
            <a:r>
              <a:rPr lang="en-US" dirty="0" smtClean="0"/>
              <a:t>By </a:t>
            </a:r>
            <a:r>
              <a:rPr lang="en-US" dirty="0" err="1" smtClean="0"/>
              <a:t>Tang,Tao,Wu,Zhang</a:t>
            </a:r>
            <a:endParaRPr lang="en-US" dirty="0"/>
          </a:p>
        </p:txBody>
      </p:sp>
    </p:spTree>
    <p:extLst>
      <p:ext uri="{BB962C8B-B14F-4D97-AF65-F5344CB8AC3E}">
        <p14:creationId xmlns:p14="http://schemas.microsoft.com/office/powerpoint/2010/main" val="4149943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Main Products: Gold	</a:t>
            </a:r>
            <a:endParaRPr lang="en-US" dirty="0"/>
          </a:p>
        </p:txBody>
      </p:sp>
      <p:sp>
        <p:nvSpPr>
          <p:cNvPr id="3" name="Content Placeholder 2"/>
          <p:cNvSpPr>
            <a:spLocks noGrp="1"/>
          </p:cNvSpPr>
          <p:nvPr>
            <p:ph idx="1"/>
          </p:nvPr>
        </p:nvSpPr>
        <p:spPr/>
        <p:txBody>
          <a:bodyPr/>
          <a:lstStyle/>
          <a:p>
            <a:r>
              <a:rPr lang="en-US" dirty="0" smtClean="0"/>
              <a:t>Gold</a:t>
            </a:r>
          </a:p>
          <a:p>
            <a:pPr lvl="1"/>
            <a:r>
              <a:rPr lang="en-US" dirty="0" smtClean="0"/>
              <a:t>Market value</a:t>
            </a:r>
          </a:p>
          <a:p>
            <a:pPr lvl="2"/>
            <a:r>
              <a:rPr lang="en-US" dirty="0" smtClean="0"/>
              <a:t>World total reserve 163,000 metric tones</a:t>
            </a:r>
          </a:p>
          <a:p>
            <a:pPr lvl="2"/>
            <a:r>
              <a:rPr lang="en-US" dirty="0" smtClean="0"/>
              <a:t>Grew 41.1% in 2010, reached a volume of $83.3 billion</a:t>
            </a:r>
          </a:p>
          <a:p>
            <a:pPr lvl="2"/>
            <a:r>
              <a:rPr lang="en-US" dirty="0" smtClean="0"/>
              <a:t>Predicted to be $313.5 billions in 2015</a:t>
            </a:r>
          </a:p>
          <a:p>
            <a:pPr lvl="1"/>
            <a:r>
              <a:rPr lang="en-US" dirty="0" err="1" smtClean="0"/>
              <a:t>Contago</a:t>
            </a:r>
            <a:endParaRPr lang="en-US" dirty="0" smtClean="0"/>
          </a:p>
          <a:p>
            <a:pPr lvl="1"/>
            <a:endParaRPr lang="en-US" dirty="0" smtClean="0"/>
          </a:p>
          <a:p>
            <a:pPr lvl="1"/>
            <a:endParaRPr lang="en-US" dirty="0"/>
          </a:p>
        </p:txBody>
      </p:sp>
      <p:pic>
        <p:nvPicPr>
          <p:cNvPr id="3077" name="Picture 5"/>
          <p:cNvPicPr>
            <a:picLocks noChangeAspect="1" noChangeArrowheads="1"/>
          </p:cNvPicPr>
          <p:nvPr/>
        </p:nvPicPr>
        <p:blipFill>
          <a:blip r:embed="rId2" cstate="print"/>
          <a:srcRect/>
          <a:stretch>
            <a:fillRect/>
          </a:stretch>
        </p:blipFill>
        <p:spPr bwMode="auto">
          <a:xfrm>
            <a:off x="3851920" y="3645024"/>
            <a:ext cx="3888432" cy="2954076"/>
          </a:xfrm>
          <a:prstGeom prst="rect">
            <a:avLst/>
          </a:prstGeom>
          <a:noFill/>
          <a:ln w="9525">
            <a:noFill/>
            <a:miter lim="800000"/>
            <a:headEnd/>
            <a:tailEnd/>
          </a:ln>
        </p:spPr>
      </p:pic>
    </p:spTree>
    <p:extLst>
      <p:ext uri="{BB962C8B-B14F-4D97-AF65-F5344CB8AC3E}">
        <p14:creationId xmlns:p14="http://schemas.microsoft.com/office/powerpoint/2010/main" val="271965758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t>Consolidated Statements of Income </a:t>
            </a:r>
            <a:endParaRPr lang="en-US" dirty="0"/>
          </a:p>
        </p:txBody>
      </p:sp>
      <p:pic>
        <p:nvPicPr>
          <p:cNvPr id="1026" name="Picture 2"/>
          <p:cNvPicPr>
            <a:picLocks noGrp="1" noChangeAspect="1" noChangeArrowheads="1"/>
          </p:cNvPicPr>
          <p:nvPr>
            <p:ph idx="1"/>
          </p:nvPr>
        </p:nvPicPr>
        <p:blipFill>
          <a:blip r:embed="rId2"/>
          <a:stretch>
            <a:fillRect/>
          </a:stretch>
        </p:blipFill>
        <p:spPr bwMode="auto">
          <a:xfrm>
            <a:off x="2075037" y="1600200"/>
            <a:ext cx="4993925" cy="4525963"/>
          </a:xfrm>
          <a:prstGeom prst="rect">
            <a:avLst/>
          </a:prstGeom>
          <a:noFill/>
          <a:ln w="9525">
            <a:noFill/>
            <a:miter lim="800000"/>
            <a:headEnd/>
            <a:tailEnd/>
          </a:ln>
          <a:effectLst/>
        </p:spPr>
      </p:pic>
      <p:sp>
        <p:nvSpPr>
          <p:cNvPr id="10" name="矩形 5"/>
          <p:cNvSpPr/>
          <p:nvPr/>
        </p:nvSpPr>
        <p:spPr>
          <a:xfrm>
            <a:off x="1500166" y="2428868"/>
            <a:ext cx="6715172" cy="214314"/>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CA">
              <a:solidFill>
                <a:prstClr val="white"/>
              </a:solidFill>
            </a:endParaRPr>
          </a:p>
        </p:txBody>
      </p:sp>
      <p:sp>
        <p:nvSpPr>
          <p:cNvPr id="11" name="矩形 5"/>
          <p:cNvSpPr/>
          <p:nvPr/>
        </p:nvSpPr>
        <p:spPr>
          <a:xfrm>
            <a:off x="1500166" y="3214686"/>
            <a:ext cx="6715172" cy="214314"/>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CA">
              <a:solidFill>
                <a:prstClr val="white"/>
              </a:solidFill>
            </a:endParaRPr>
          </a:p>
        </p:txBody>
      </p:sp>
      <p:sp>
        <p:nvSpPr>
          <p:cNvPr id="12" name="矩形 5"/>
          <p:cNvSpPr/>
          <p:nvPr/>
        </p:nvSpPr>
        <p:spPr>
          <a:xfrm>
            <a:off x="1500166" y="2071678"/>
            <a:ext cx="6715172" cy="214314"/>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CA">
              <a:solidFill>
                <a:prstClr val="white"/>
              </a:solidFill>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8380" y="5943600"/>
            <a:ext cx="2035620" cy="918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8388969"/>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1508"/>
            <a:ext cx="8229600" cy="1600200"/>
          </a:xfrm>
        </p:spPr>
        <p:txBody>
          <a:bodyPr/>
          <a:lstStyle/>
          <a:p>
            <a:r>
              <a:rPr lang="en-CA" dirty="0" smtClean="0"/>
              <a:t>Corresponding notes</a:t>
            </a:r>
            <a:endParaRPr lang="en-US" dirty="0"/>
          </a:p>
        </p:txBody>
      </p:sp>
      <p:sp>
        <p:nvSpPr>
          <p:cNvPr id="3" name="Content Placeholder 2"/>
          <p:cNvSpPr>
            <a:spLocks noGrp="1"/>
          </p:cNvSpPr>
          <p:nvPr>
            <p:ph idx="1"/>
          </p:nvPr>
        </p:nvSpPr>
        <p:spPr/>
        <p:txBody>
          <a:bodyPr/>
          <a:lstStyle/>
          <a:p>
            <a:endParaRPr lang="en-US"/>
          </a:p>
        </p:txBody>
      </p:sp>
      <p:pic>
        <p:nvPicPr>
          <p:cNvPr id="12290" name="Picture 2"/>
          <p:cNvPicPr>
            <a:picLocks noChangeAspect="1" noChangeArrowheads="1"/>
          </p:cNvPicPr>
          <p:nvPr/>
        </p:nvPicPr>
        <p:blipFill>
          <a:blip r:embed="rId2"/>
          <a:srcRect/>
          <a:stretch>
            <a:fillRect/>
          </a:stretch>
        </p:blipFill>
        <p:spPr bwMode="auto">
          <a:xfrm>
            <a:off x="468950" y="1357298"/>
            <a:ext cx="8206100" cy="4714908"/>
          </a:xfrm>
          <a:prstGeom prst="rect">
            <a:avLst/>
          </a:prstGeom>
          <a:noFill/>
          <a:ln w="9525">
            <a:noFill/>
            <a:miter lim="800000"/>
            <a:headEnd/>
            <a:tailEnd/>
          </a:ln>
          <a:effectLst/>
        </p:spPr>
      </p:pic>
      <p:sp>
        <p:nvSpPr>
          <p:cNvPr id="5" name="矩形 5"/>
          <p:cNvSpPr/>
          <p:nvPr/>
        </p:nvSpPr>
        <p:spPr>
          <a:xfrm>
            <a:off x="500034" y="5072074"/>
            <a:ext cx="8001056" cy="214314"/>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CA">
              <a:solidFill>
                <a:prstClr val="white"/>
              </a:solidFill>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8379" y="5943600"/>
            <a:ext cx="2035621" cy="918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8888681"/>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3615"/>
            <a:ext cx="8229600" cy="1600200"/>
          </a:xfrm>
        </p:spPr>
        <p:txBody>
          <a:bodyPr>
            <a:normAutofit/>
          </a:bodyPr>
          <a:lstStyle/>
          <a:p>
            <a:r>
              <a:rPr lang="en-CA" sz="3600" dirty="0" smtClean="0"/>
              <a:t>Consolidated Statements of Cash Flow</a:t>
            </a:r>
            <a:endParaRPr lang="en-US" sz="3600" dirty="0"/>
          </a:p>
        </p:txBody>
      </p:sp>
      <p:sp>
        <p:nvSpPr>
          <p:cNvPr id="5" name="Content Placeholder 4"/>
          <p:cNvSpPr>
            <a:spLocks noGrp="1"/>
          </p:cNvSpPr>
          <p:nvPr>
            <p:ph idx="1"/>
          </p:nvPr>
        </p:nvSpPr>
        <p:spPr/>
        <p:txBody>
          <a:bodyPr/>
          <a:lstStyle/>
          <a:p>
            <a:endParaRPr lang="en-US"/>
          </a:p>
        </p:txBody>
      </p:sp>
      <p:pic>
        <p:nvPicPr>
          <p:cNvPr id="15363" name="Picture 3"/>
          <p:cNvPicPr>
            <a:picLocks noChangeAspect="1" noChangeArrowheads="1"/>
          </p:cNvPicPr>
          <p:nvPr/>
        </p:nvPicPr>
        <p:blipFill>
          <a:blip r:embed="rId2"/>
          <a:srcRect/>
          <a:stretch>
            <a:fillRect/>
          </a:stretch>
        </p:blipFill>
        <p:spPr bwMode="auto">
          <a:xfrm>
            <a:off x="1752600" y="1291480"/>
            <a:ext cx="5429288" cy="5566520"/>
          </a:xfrm>
          <a:prstGeom prst="rect">
            <a:avLst/>
          </a:prstGeom>
          <a:noFill/>
          <a:ln w="9525">
            <a:noFill/>
            <a:miter lim="800000"/>
            <a:headEnd/>
            <a:tailEnd/>
          </a:ln>
          <a:effec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1888" y="5976774"/>
            <a:ext cx="1962112" cy="885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5012938"/>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600200"/>
          </a:xfrm>
        </p:spPr>
        <p:txBody>
          <a:bodyPr>
            <a:normAutofit/>
          </a:bodyPr>
          <a:lstStyle/>
          <a:p>
            <a:r>
              <a:rPr lang="en-CA" sz="4000" dirty="0" smtClean="0"/>
              <a:t>Consolidated Balance Sheet</a:t>
            </a:r>
            <a:endParaRPr lang="en-US" sz="4000" dirty="0"/>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srcRect/>
          <a:stretch>
            <a:fillRect/>
          </a:stretch>
        </p:blipFill>
        <p:spPr bwMode="auto">
          <a:xfrm>
            <a:off x="1428728" y="1071546"/>
            <a:ext cx="6286544" cy="5572164"/>
          </a:xfrm>
          <a:prstGeom prst="rect">
            <a:avLst/>
          </a:prstGeom>
          <a:noFill/>
          <a:ln w="9525">
            <a:noFill/>
            <a:miter lim="800000"/>
            <a:headEnd/>
            <a:tailEnd/>
          </a:ln>
          <a:effectLst/>
        </p:spPr>
      </p:pic>
      <p:sp>
        <p:nvSpPr>
          <p:cNvPr id="5" name="矩形 5"/>
          <p:cNvSpPr/>
          <p:nvPr/>
        </p:nvSpPr>
        <p:spPr>
          <a:xfrm>
            <a:off x="1214414" y="3000372"/>
            <a:ext cx="6572296" cy="214314"/>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CA">
              <a:solidFill>
                <a:prstClr val="white"/>
              </a:solidFill>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6710" y="6249730"/>
            <a:ext cx="1357290" cy="612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3243121"/>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Corresponding Notes</a:t>
            </a:r>
            <a:endParaRPr lang="en-US" dirty="0"/>
          </a:p>
        </p:txBody>
      </p:sp>
      <p:pic>
        <p:nvPicPr>
          <p:cNvPr id="17410" name="Picture 2"/>
          <p:cNvPicPr>
            <a:picLocks noGrp="1" noChangeAspect="1" noChangeArrowheads="1"/>
          </p:cNvPicPr>
          <p:nvPr>
            <p:ph idx="1"/>
          </p:nvPr>
        </p:nvPicPr>
        <p:blipFill>
          <a:blip r:embed="rId2"/>
          <a:srcRect/>
          <a:stretch>
            <a:fillRect/>
          </a:stretch>
        </p:blipFill>
        <p:spPr bwMode="auto">
          <a:xfrm>
            <a:off x="2428860" y="2071678"/>
            <a:ext cx="4276725" cy="2381250"/>
          </a:xfrm>
          <a:prstGeom prst="rect">
            <a:avLst/>
          </a:prstGeom>
          <a:noFill/>
          <a:ln w="9525">
            <a:noFill/>
            <a:miter lim="800000"/>
            <a:headEnd/>
            <a:tailEnd/>
          </a:ln>
          <a:effectLst/>
        </p:spPr>
      </p:pic>
      <p:sp>
        <p:nvSpPr>
          <p:cNvPr id="5" name="矩形 5"/>
          <p:cNvSpPr/>
          <p:nvPr/>
        </p:nvSpPr>
        <p:spPr>
          <a:xfrm>
            <a:off x="2143108" y="2857496"/>
            <a:ext cx="4857784" cy="214314"/>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CA">
              <a:solidFill>
                <a:prstClr val="white"/>
              </a:solidFill>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5693048"/>
            <a:ext cx="2590800" cy="116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5798064"/>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Corresponding Notes</a:t>
            </a:r>
            <a:endParaRPr lang="en-US" dirty="0"/>
          </a:p>
        </p:txBody>
      </p:sp>
      <p:sp>
        <p:nvSpPr>
          <p:cNvPr id="3" name="Content Placeholder 2"/>
          <p:cNvSpPr>
            <a:spLocks noGrp="1"/>
          </p:cNvSpPr>
          <p:nvPr>
            <p:ph idx="1"/>
          </p:nvPr>
        </p:nvSpPr>
        <p:spPr/>
        <p:txBody>
          <a:bodyPr/>
          <a:lstStyle/>
          <a:p>
            <a:endParaRPr lang="en-US"/>
          </a:p>
        </p:txBody>
      </p:sp>
      <p:pic>
        <p:nvPicPr>
          <p:cNvPr id="18434" name="Picture 2"/>
          <p:cNvPicPr>
            <a:picLocks noChangeAspect="1" noChangeArrowheads="1"/>
          </p:cNvPicPr>
          <p:nvPr/>
        </p:nvPicPr>
        <p:blipFill>
          <a:blip r:embed="rId2"/>
          <a:srcRect/>
          <a:stretch>
            <a:fillRect/>
          </a:stretch>
        </p:blipFill>
        <p:spPr bwMode="auto">
          <a:xfrm>
            <a:off x="323850" y="1400193"/>
            <a:ext cx="8496300" cy="4600575"/>
          </a:xfrm>
          <a:prstGeom prst="rect">
            <a:avLst/>
          </a:prstGeom>
          <a:noFill/>
          <a:ln w="9525">
            <a:noFill/>
            <a:miter lim="800000"/>
            <a:headEnd/>
            <a:tailEnd/>
          </a:ln>
          <a:effec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6002549"/>
            <a:ext cx="1905000" cy="859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4208488"/>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Corresponding Notes</a:t>
            </a:r>
            <a:endParaRPr lang="en-US" dirty="0"/>
          </a:p>
        </p:txBody>
      </p:sp>
      <p:sp>
        <p:nvSpPr>
          <p:cNvPr id="3" name="Content Placeholder 2"/>
          <p:cNvSpPr>
            <a:spLocks noGrp="1"/>
          </p:cNvSpPr>
          <p:nvPr>
            <p:ph idx="1"/>
          </p:nvPr>
        </p:nvSpPr>
        <p:spPr/>
        <p:txBody>
          <a:bodyPr/>
          <a:lstStyle/>
          <a:p>
            <a:endParaRPr lang="en-US"/>
          </a:p>
        </p:txBody>
      </p:sp>
      <p:pic>
        <p:nvPicPr>
          <p:cNvPr id="19458" name="Picture 2"/>
          <p:cNvPicPr>
            <a:picLocks noChangeAspect="1" noChangeArrowheads="1"/>
          </p:cNvPicPr>
          <p:nvPr/>
        </p:nvPicPr>
        <p:blipFill>
          <a:blip r:embed="rId2"/>
          <a:srcRect/>
          <a:stretch>
            <a:fillRect/>
          </a:stretch>
        </p:blipFill>
        <p:spPr bwMode="auto">
          <a:xfrm>
            <a:off x="500035" y="1692654"/>
            <a:ext cx="8143932" cy="4022362"/>
          </a:xfrm>
          <a:prstGeom prst="rect">
            <a:avLst/>
          </a:prstGeom>
          <a:noFill/>
          <a:ln w="9525">
            <a:noFill/>
            <a:miter lim="800000"/>
            <a:headEnd/>
            <a:tailEnd/>
          </a:ln>
          <a:effec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0688" y="5791200"/>
            <a:ext cx="2373312" cy="1071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8362244"/>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t>Consolidate Statement of Equity</a:t>
            </a:r>
            <a:endParaRPr lang="en-US" dirty="0"/>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2"/>
          <a:srcRect/>
          <a:stretch>
            <a:fillRect/>
          </a:stretch>
        </p:blipFill>
        <p:spPr bwMode="auto">
          <a:xfrm>
            <a:off x="1333430" y="1574660"/>
            <a:ext cx="6381842" cy="4997612"/>
          </a:xfrm>
          <a:prstGeom prst="rect">
            <a:avLst/>
          </a:prstGeom>
          <a:noFill/>
          <a:ln w="9525">
            <a:noFill/>
            <a:miter lim="800000"/>
            <a:headEnd/>
            <a:tailEnd/>
          </a:ln>
          <a:effec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3764" y="6248400"/>
            <a:ext cx="1360236" cy="613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1000725"/>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t>Consolidated Statement of Comprehensive Income</a:t>
            </a:r>
            <a:endParaRPr lang="en-US" dirty="0"/>
          </a:p>
        </p:txBody>
      </p:sp>
      <p:pic>
        <p:nvPicPr>
          <p:cNvPr id="14338" name="Picture 2"/>
          <p:cNvPicPr>
            <a:picLocks noGrp="1" noChangeAspect="1" noChangeArrowheads="1"/>
          </p:cNvPicPr>
          <p:nvPr>
            <p:ph idx="1"/>
          </p:nvPr>
        </p:nvPicPr>
        <p:blipFill>
          <a:blip r:embed="rId2"/>
          <a:stretch>
            <a:fillRect/>
          </a:stretch>
        </p:blipFill>
        <p:spPr bwMode="auto">
          <a:xfrm>
            <a:off x="1076325" y="3444560"/>
            <a:ext cx="6772275" cy="828675"/>
          </a:xfrm>
          <a:prstGeom prst="rect">
            <a:avLst/>
          </a:prstGeom>
          <a:noFill/>
          <a:ln w="9525">
            <a:noFill/>
            <a:miter lim="800000"/>
            <a:headEnd/>
            <a:tailEnd/>
          </a:ln>
          <a:effectLst/>
        </p:spPr>
      </p:pic>
      <p:sp>
        <p:nvSpPr>
          <p:cNvPr id="5" name="矩形 5"/>
          <p:cNvSpPr/>
          <p:nvPr/>
        </p:nvSpPr>
        <p:spPr>
          <a:xfrm>
            <a:off x="571472" y="3713362"/>
            <a:ext cx="8001056" cy="325238"/>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CA">
              <a:solidFill>
                <a:prstClr val="white"/>
              </a:solidFill>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5693048"/>
            <a:ext cx="2590800" cy="116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4400266"/>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Corresponding Notes</a:t>
            </a:r>
            <a:endParaRPr lang="en-US" dirty="0"/>
          </a:p>
        </p:txBody>
      </p:sp>
      <p:pic>
        <p:nvPicPr>
          <p:cNvPr id="16386" name="Picture 2"/>
          <p:cNvPicPr>
            <a:picLocks noGrp="1" noChangeAspect="1" noChangeArrowheads="1"/>
          </p:cNvPicPr>
          <p:nvPr>
            <p:ph idx="1"/>
          </p:nvPr>
        </p:nvPicPr>
        <p:blipFill>
          <a:blip r:embed="rId2"/>
          <a:stretch>
            <a:fillRect/>
          </a:stretch>
        </p:blipFill>
        <p:spPr bwMode="auto">
          <a:xfrm>
            <a:off x="1231764" y="1600200"/>
            <a:ext cx="6680471" cy="4525963"/>
          </a:xfrm>
          <a:prstGeom prst="rect">
            <a:avLst/>
          </a:prstGeom>
          <a:noFill/>
          <a:ln w="9525">
            <a:noFill/>
            <a:miter lim="800000"/>
            <a:headEnd/>
            <a:tailEnd/>
          </a:ln>
          <a:effectLst/>
        </p:spPr>
      </p:pic>
      <p:sp>
        <p:nvSpPr>
          <p:cNvPr id="5" name="矩形 5"/>
          <p:cNvSpPr/>
          <p:nvPr/>
        </p:nvSpPr>
        <p:spPr>
          <a:xfrm>
            <a:off x="1142944" y="2143116"/>
            <a:ext cx="6929518" cy="214314"/>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CA">
              <a:solidFill>
                <a:prstClr val="white"/>
              </a:solidFill>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6105716"/>
            <a:ext cx="1676400" cy="756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9317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600200"/>
          </a:xfrm>
        </p:spPr>
        <p:txBody>
          <a:bodyPr/>
          <a:lstStyle/>
          <a:p>
            <a:r>
              <a:rPr lang="en-US" dirty="0" smtClean="0"/>
              <a:t>Historical Gold Price</a:t>
            </a:r>
            <a:endParaRPr lang="en-US" dirty="0"/>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3" cstate="print"/>
          <a:srcRect/>
          <a:stretch>
            <a:fillRect/>
          </a:stretch>
        </p:blipFill>
        <p:spPr bwMode="auto">
          <a:xfrm>
            <a:off x="251520" y="1268760"/>
            <a:ext cx="8234918" cy="5182319"/>
          </a:xfrm>
          <a:prstGeom prst="rect">
            <a:avLst/>
          </a:prstGeom>
          <a:noFill/>
          <a:ln w="9525">
            <a:noFill/>
            <a:miter lim="800000"/>
            <a:headEnd/>
            <a:tailEnd/>
          </a:ln>
        </p:spPr>
      </p:pic>
      <p:sp>
        <p:nvSpPr>
          <p:cNvPr id="5" name="TextBox 4"/>
          <p:cNvSpPr txBox="1"/>
          <p:nvPr/>
        </p:nvSpPr>
        <p:spPr>
          <a:xfrm>
            <a:off x="2771800" y="2492896"/>
            <a:ext cx="2088232" cy="307777"/>
          </a:xfrm>
          <a:prstGeom prst="rect">
            <a:avLst/>
          </a:prstGeom>
          <a:noFill/>
        </p:spPr>
        <p:txBody>
          <a:bodyPr wrap="square" rtlCol="0">
            <a:spAutoFit/>
          </a:bodyPr>
          <a:lstStyle/>
          <a:p>
            <a:r>
              <a:rPr lang="en-US" sz="1400" dirty="0" smtClean="0"/>
              <a:t>Mexican, Latin America</a:t>
            </a:r>
            <a:endParaRPr lang="en-US" sz="1400" dirty="0"/>
          </a:p>
        </p:txBody>
      </p:sp>
      <p:cxnSp>
        <p:nvCxnSpPr>
          <p:cNvPr id="7" name="Straight Arrow Connector 6"/>
          <p:cNvCxnSpPr/>
          <p:nvPr/>
        </p:nvCxnSpPr>
        <p:spPr>
          <a:xfrm flipH="1">
            <a:off x="2915816" y="2780928"/>
            <a:ext cx="432048" cy="5040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851920" y="3068960"/>
            <a:ext cx="1224136" cy="338554"/>
          </a:xfrm>
          <a:prstGeom prst="rect">
            <a:avLst/>
          </a:prstGeom>
          <a:noFill/>
        </p:spPr>
        <p:txBody>
          <a:bodyPr wrap="square" rtlCol="0">
            <a:spAutoFit/>
          </a:bodyPr>
          <a:lstStyle/>
          <a:p>
            <a:r>
              <a:rPr lang="en-US" sz="1600" dirty="0" smtClean="0"/>
              <a:t>Japan</a:t>
            </a:r>
            <a:endParaRPr lang="en-US" dirty="0"/>
          </a:p>
        </p:txBody>
      </p:sp>
      <p:cxnSp>
        <p:nvCxnSpPr>
          <p:cNvPr id="11" name="Straight Arrow Connector 10"/>
          <p:cNvCxnSpPr/>
          <p:nvPr/>
        </p:nvCxnSpPr>
        <p:spPr>
          <a:xfrm flipH="1">
            <a:off x="4067944" y="3501008"/>
            <a:ext cx="72008" cy="5040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084168" y="2348880"/>
            <a:ext cx="1368152" cy="338554"/>
          </a:xfrm>
          <a:prstGeom prst="rect">
            <a:avLst/>
          </a:prstGeom>
          <a:noFill/>
        </p:spPr>
        <p:txBody>
          <a:bodyPr wrap="square" rtlCol="0">
            <a:spAutoFit/>
          </a:bodyPr>
          <a:lstStyle/>
          <a:p>
            <a:r>
              <a:rPr lang="en-US" sz="1600" dirty="0" smtClean="0"/>
              <a:t>Now, global</a:t>
            </a:r>
            <a:endParaRPr lang="en-US" sz="1600" dirty="0"/>
          </a:p>
        </p:txBody>
      </p:sp>
      <p:sp>
        <p:nvSpPr>
          <p:cNvPr id="13" name="TextBox 12"/>
          <p:cNvSpPr txBox="1"/>
          <p:nvPr/>
        </p:nvSpPr>
        <p:spPr>
          <a:xfrm>
            <a:off x="5364088" y="3573016"/>
            <a:ext cx="864096" cy="338554"/>
          </a:xfrm>
          <a:prstGeom prst="rect">
            <a:avLst/>
          </a:prstGeom>
          <a:noFill/>
        </p:spPr>
        <p:txBody>
          <a:bodyPr wrap="square" rtlCol="0">
            <a:spAutoFit/>
          </a:bodyPr>
          <a:lstStyle/>
          <a:p>
            <a:r>
              <a:rPr lang="en-US" sz="1600" dirty="0" smtClean="0"/>
              <a:t>Asia</a:t>
            </a:r>
            <a:endParaRPr lang="en-US" dirty="0"/>
          </a:p>
        </p:txBody>
      </p:sp>
      <p:cxnSp>
        <p:nvCxnSpPr>
          <p:cNvPr id="15" name="Straight Arrow Connector 14"/>
          <p:cNvCxnSpPr/>
          <p:nvPr/>
        </p:nvCxnSpPr>
        <p:spPr>
          <a:xfrm>
            <a:off x="5652120" y="3933056"/>
            <a:ext cx="72008" cy="4320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6876256" y="2636912"/>
            <a:ext cx="720080" cy="5040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1814933"/>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Sensitivity analysis</a:t>
            </a:r>
            <a:endParaRPr lang="en-US" dirty="0"/>
          </a:p>
        </p:txBody>
      </p:sp>
      <p:sp>
        <p:nvSpPr>
          <p:cNvPr id="3" name="Content Placeholder 2"/>
          <p:cNvSpPr>
            <a:spLocks noGrp="1"/>
          </p:cNvSpPr>
          <p:nvPr>
            <p:ph idx="1"/>
          </p:nvPr>
        </p:nvSpPr>
        <p:spPr/>
        <p:txBody>
          <a:bodyPr/>
          <a:lstStyle/>
          <a:p>
            <a:endParaRPr lang="en-US"/>
          </a:p>
        </p:txBody>
      </p:sp>
      <p:pic>
        <p:nvPicPr>
          <p:cNvPr id="5122" name="Picture 2"/>
          <p:cNvPicPr>
            <a:picLocks noChangeAspect="1" noChangeArrowheads="1"/>
          </p:cNvPicPr>
          <p:nvPr/>
        </p:nvPicPr>
        <p:blipFill>
          <a:blip r:embed="rId2"/>
          <a:srcRect/>
          <a:stretch>
            <a:fillRect/>
          </a:stretch>
        </p:blipFill>
        <p:spPr bwMode="auto">
          <a:xfrm>
            <a:off x="285752" y="2000240"/>
            <a:ext cx="8786842" cy="2838450"/>
          </a:xfrm>
          <a:prstGeom prst="rect">
            <a:avLst/>
          </a:prstGeom>
          <a:noFill/>
          <a:ln w="9525">
            <a:noFill/>
            <a:miter lim="800000"/>
            <a:headEnd/>
            <a:tailEnd/>
          </a:ln>
          <a:effec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5693048"/>
            <a:ext cx="2590800" cy="116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5890060"/>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97777" y="-2286000"/>
            <a:ext cx="7772400" cy="4267200"/>
          </a:xfrm>
        </p:spPr>
        <p:txBody>
          <a:bodyPr/>
          <a:lstStyle/>
          <a:p>
            <a:r>
              <a:rPr lang="en-US" altLang="zh-CN" b="1" dirty="0" err="1" smtClean="0"/>
              <a:t>xstrata</a:t>
            </a:r>
            <a:endParaRPr lang="zh-CN" altLang="en-US" b="1" dirty="0"/>
          </a:p>
        </p:txBody>
      </p:sp>
      <p:sp>
        <p:nvSpPr>
          <p:cNvPr id="3" name="Subtitle 2"/>
          <p:cNvSpPr>
            <a:spLocks noGrp="1"/>
          </p:cNvSpPr>
          <p:nvPr>
            <p:ph type="subTitle" idx="1"/>
          </p:nvPr>
        </p:nvSpPr>
        <p:spPr/>
        <p:txBody>
          <a:bodyPr/>
          <a:lstStyle/>
          <a:p>
            <a:endParaRPr lang="zh-CN" altLang="en-US"/>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0"/>
            <a:ext cx="8558354"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4868406"/>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Company Overview</a:t>
            </a:r>
            <a:endParaRPr lang="zh-CN" altLang="en-US" dirty="0"/>
          </a:p>
        </p:txBody>
      </p:sp>
      <p:sp>
        <p:nvSpPr>
          <p:cNvPr id="3" name="Content Placeholder 2"/>
          <p:cNvSpPr>
            <a:spLocks noGrp="1"/>
          </p:cNvSpPr>
          <p:nvPr>
            <p:ph idx="1"/>
          </p:nvPr>
        </p:nvSpPr>
        <p:spPr/>
        <p:txBody>
          <a:bodyPr>
            <a:normAutofit/>
          </a:bodyPr>
          <a:lstStyle/>
          <a:p>
            <a:pPr marL="0" indent="0">
              <a:buNone/>
            </a:pPr>
            <a:endParaRPr lang="en-US" altLang="zh-CN" sz="2000" dirty="0"/>
          </a:p>
          <a:p>
            <a:r>
              <a:rPr lang="en-US" altLang="zh-CN" sz="1800" dirty="0"/>
              <a:t>Xstrata is one of the largest diversified mining companies in the world </a:t>
            </a:r>
            <a:r>
              <a:rPr lang="en-US" altLang="zh-CN" sz="1800" dirty="0" smtClean="0"/>
              <a:t>and it’s </a:t>
            </a:r>
            <a:r>
              <a:rPr lang="en-US" altLang="zh-CN" sz="1800" dirty="0"/>
              <a:t>headquartered in Zug, </a:t>
            </a:r>
            <a:r>
              <a:rPr lang="en-US" altLang="zh-CN" sz="1800" dirty="0" smtClean="0"/>
              <a:t>Switzerland. </a:t>
            </a:r>
          </a:p>
          <a:p>
            <a:endParaRPr lang="en-US" altLang="zh-CN" sz="1800" dirty="0" smtClean="0"/>
          </a:p>
          <a:p>
            <a:r>
              <a:rPr lang="en-US" altLang="zh-CN" sz="1800" dirty="0"/>
              <a:t>March 2012 marks the tenth anniversary of the creation of Xstrata plc</a:t>
            </a:r>
            <a:r>
              <a:rPr lang="en-US" altLang="zh-CN" sz="1800" dirty="0" smtClean="0"/>
              <a:t>.</a:t>
            </a:r>
          </a:p>
          <a:p>
            <a:endParaRPr lang="en-US" altLang="zh-CN" sz="1800" dirty="0" smtClean="0"/>
          </a:p>
          <a:p>
            <a:r>
              <a:rPr lang="en-US" altLang="zh-CN" sz="1800" dirty="0" smtClean="0"/>
              <a:t>Xstrata has </a:t>
            </a:r>
            <a:r>
              <a:rPr lang="en-US" altLang="zh-CN" sz="1800" dirty="0"/>
              <a:t>employ over 70,000 people in more than 20 countries</a:t>
            </a:r>
            <a:r>
              <a:rPr lang="en-US" altLang="zh-CN" sz="1800" dirty="0" smtClean="0"/>
              <a:t>.</a:t>
            </a:r>
          </a:p>
          <a:p>
            <a:endParaRPr lang="en-US" altLang="zh-CN" sz="1800" dirty="0"/>
          </a:p>
          <a:p>
            <a:r>
              <a:rPr lang="en-US" altLang="zh-CN" sz="1800" dirty="0" smtClean="0"/>
              <a:t>Current market value around $60 billion. </a:t>
            </a:r>
          </a:p>
          <a:p>
            <a:endParaRPr lang="en-US" altLang="zh-CN" sz="1800" dirty="0"/>
          </a:p>
          <a:p>
            <a:r>
              <a:rPr lang="en-US" altLang="zh-CN" sz="1800" dirty="0" smtClean="0"/>
              <a:t>Xstrata primary listing on London and Swiss Stock Exchange.</a:t>
            </a:r>
            <a:endParaRPr lang="zh-CN" altLang="en-US" sz="1800"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5660256"/>
            <a:ext cx="1508760" cy="1197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8555685"/>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0065"/>
            <a:ext cx="8229600" cy="1143000"/>
          </a:xfrm>
        </p:spPr>
        <p:txBody>
          <a:bodyPr/>
          <a:lstStyle/>
          <a:p>
            <a:r>
              <a:rPr lang="en-US" altLang="zh-CN" dirty="0" smtClean="0"/>
              <a:t>Operation </a:t>
            </a:r>
            <a:endParaRPr lang="zh-CN" alt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71600"/>
            <a:ext cx="9144000" cy="5532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1157094"/>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09600"/>
            <a:ext cx="8229600" cy="1600200"/>
          </a:xfrm>
        </p:spPr>
        <p:txBody>
          <a:bodyPr>
            <a:normAutofit fontScale="90000"/>
          </a:bodyPr>
          <a:lstStyle/>
          <a:p>
            <a:r>
              <a:rPr lang="en-US" altLang="zh-CN" sz="5300" dirty="0" smtClean="0"/>
              <a:t>News: </a:t>
            </a:r>
            <a:r>
              <a:rPr lang="en-US" altLang="zh-CN" sz="5300" b="1" dirty="0"/>
              <a:t>Xstrata-</a:t>
            </a:r>
            <a:r>
              <a:rPr lang="en-US" altLang="zh-CN" sz="5300" b="1" dirty="0" err="1"/>
              <a:t>Glencore</a:t>
            </a:r>
            <a:r>
              <a:rPr lang="en-US" altLang="zh-CN" sz="5300" b="1" dirty="0"/>
              <a:t> Deal</a:t>
            </a:r>
            <a:r>
              <a:rPr lang="en-US" altLang="zh-CN" b="1" dirty="0"/>
              <a:t/>
            </a:r>
            <a:br>
              <a:rPr lang="en-US" altLang="zh-CN" b="1" dirty="0"/>
            </a:br>
            <a:endParaRPr lang="zh-CN" altLang="en-US" dirty="0"/>
          </a:p>
        </p:txBody>
      </p:sp>
      <p:sp>
        <p:nvSpPr>
          <p:cNvPr id="3" name="Content Placeholder 2"/>
          <p:cNvSpPr>
            <a:spLocks noGrp="1"/>
          </p:cNvSpPr>
          <p:nvPr>
            <p:ph idx="1"/>
          </p:nvPr>
        </p:nvSpPr>
        <p:spPr/>
        <p:txBody>
          <a:bodyPr>
            <a:normAutofit/>
          </a:bodyPr>
          <a:lstStyle/>
          <a:p>
            <a:r>
              <a:rPr lang="en-US" altLang="zh-CN" sz="2000" dirty="0" err="1"/>
              <a:t>Glencore</a:t>
            </a:r>
            <a:r>
              <a:rPr lang="en-US" altLang="zh-CN" sz="2000" dirty="0"/>
              <a:t> and </a:t>
            </a:r>
            <a:r>
              <a:rPr lang="en-US" altLang="zh-CN" sz="2000" dirty="0" smtClean="0"/>
              <a:t>Xstrata Deal: massive merger. </a:t>
            </a:r>
          </a:p>
          <a:p>
            <a:endParaRPr lang="en-US" altLang="zh-CN" sz="2000" dirty="0"/>
          </a:p>
          <a:p>
            <a:r>
              <a:rPr lang="en-US" altLang="zh-CN" sz="2000" dirty="0" smtClean="0"/>
              <a:t>This merger would be worth $</a:t>
            </a:r>
            <a:r>
              <a:rPr lang="en-US" altLang="zh-CN" sz="2000" dirty="0"/>
              <a:t>90 billion </a:t>
            </a:r>
            <a:r>
              <a:rPr lang="en-US" altLang="zh-CN" sz="2000" dirty="0" smtClean="0"/>
              <a:t>mining entity.</a:t>
            </a:r>
          </a:p>
          <a:p>
            <a:endParaRPr lang="en-US" altLang="zh-CN" sz="2000" dirty="0"/>
          </a:p>
          <a:p>
            <a:r>
              <a:rPr lang="en-US" altLang="zh-CN" sz="2000" dirty="0" smtClean="0"/>
              <a:t>Create the worlds fourth largest natural resources company </a:t>
            </a:r>
          </a:p>
          <a:p>
            <a:endParaRPr lang="en-US" altLang="zh-CN" sz="2000" dirty="0"/>
          </a:p>
          <a:p>
            <a:r>
              <a:rPr lang="en-US" altLang="zh-CN" sz="2000" dirty="0" smtClean="0"/>
              <a:t>This creates a, </a:t>
            </a:r>
            <a:r>
              <a:rPr lang="en-US" altLang="zh-CN" sz="2000" dirty="0"/>
              <a:t>fully integrated along the commodities value chain, from mining and processing, storage, freight and logistics, to </a:t>
            </a:r>
            <a:r>
              <a:rPr lang="en-US" altLang="zh-CN" sz="2000" dirty="0" smtClean="0"/>
              <a:t>marketing </a:t>
            </a:r>
            <a:r>
              <a:rPr lang="en-US" altLang="zh-CN" sz="2000" dirty="0"/>
              <a:t>and sales.</a:t>
            </a:r>
            <a:endParaRPr lang="zh-CN" altLang="en-US" sz="2000"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5660256"/>
            <a:ext cx="1508760" cy="1197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0803985"/>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zh-CN" altLang="en-US"/>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304800"/>
            <a:ext cx="6705600" cy="6228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0" y="5660256"/>
            <a:ext cx="1508760" cy="1197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5951120"/>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zh-CN" altLang="en-US"/>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5910" y="-66772"/>
            <a:ext cx="5715000" cy="6914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0" y="5660256"/>
            <a:ext cx="1508760" cy="1197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8135115"/>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altLang="zh-CN" dirty="0" smtClean="0"/>
              <a:t>Share Price</a:t>
            </a:r>
            <a:endParaRPr lang="zh-CN" altLang="en-US"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1674" y="1600200"/>
            <a:ext cx="6892159" cy="4603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5660256"/>
            <a:ext cx="1508760" cy="1197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3747768"/>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Financial Highlights</a:t>
            </a:r>
            <a:endParaRPr lang="zh-CN" altLang="en-US" dirty="0"/>
          </a:p>
        </p:txBody>
      </p:sp>
      <p:sp>
        <p:nvSpPr>
          <p:cNvPr id="3" name="Content Placeholder 2"/>
          <p:cNvSpPr>
            <a:spLocks noGrp="1"/>
          </p:cNvSpPr>
          <p:nvPr>
            <p:ph idx="1"/>
          </p:nvPr>
        </p:nvSpPr>
        <p:spPr/>
        <p:txBody>
          <a:bodyPr>
            <a:normAutofit/>
          </a:bodyPr>
          <a:lstStyle/>
          <a:p>
            <a:endParaRPr lang="en-US" altLang="zh-CN" sz="2000" dirty="0" smtClean="0"/>
          </a:p>
          <a:p>
            <a:endParaRPr lang="en-US" altLang="zh-CN" sz="2000" dirty="0"/>
          </a:p>
          <a:p>
            <a:r>
              <a:rPr lang="en-US" altLang="zh-CN" sz="2000" dirty="0" smtClean="0"/>
              <a:t>Operating </a:t>
            </a:r>
            <a:r>
              <a:rPr lang="en-US" altLang="zh-CN" sz="2000" dirty="0"/>
              <a:t>EBITDA* of $11.6 billion, up 12</a:t>
            </a:r>
            <a:r>
              <a:rPr lang="en-US" altLang="zh-CN" sz="2000" dirty="0" smtClean="0"/>
              <a:t>%</a:t>
            </a:r>
          </a:p>
          <a:p>
            <a:endParaRPr lang="en-US" altLang="zh-CN" sz="2000" dirty="0"/>
          </a:p>
          <a:p>
            <a:r>
              <a:rPr lang="en-US" altLang="zh-CN" sz="2000" dirty="0" smtClean="0"/>
              <a:t>Attributable </a:t>
            </a:r>
            <a:r>
              <a:rPr lang="en-US" altLang="zh-CN" sz="2000" dirty="0"/>
              <a:t>profit* of $5.8 billion, up 12</a:t>
            </a:r>
            <a:r>
              <a:rPr lang="en-US" altLang="zh-CN" sz="2000" dirty="0" smtClean="0"/>
              <a:t>%</a:t>
            </a:r>
          </a:p>
          <a:p>
            <a:endParaRPr lang="en-US" altLang="zh-CN" sz="2000" dirty="0"/>
          </a:p>
          <a:p>
            <a:r>
              <a:rPr lang="en-US" altLang="zh-CN" sz="2000" dirty="0" smtClean="0"/>
              <a:t>Final </a:t>
            </a:r>
            <a:r>
              <a:rPr lang="en-US" altLang="zh-CN" sz="2000" dirty="0"/>
              <a:t>dividend of 27¢ per share proposed, bringing the full year dividend to 40¢, a 60% increase on 2010</a:t>
            </a:r>
            <a:endParaRPr lang="zh-CN" altLang="en-US" sz="2000"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5660256"/>
            <a:ext cx="1508760" cy="1197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9913514"/>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zh-CN" alt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52525"/>
            <a:ext cx="9220878"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5660256"/>
            <a:ext cx="1508760" cy="1197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37403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52400"/>
            <a:ext cx="8229600" cy="1143000"/>
          </a:xfrm>
        </p:spPr>
        <p:txBody>
          <a:bodyPr/>
          <a:lstStyle/>
          <a:p>
            <a:r>
              <a:rPr lang="en-US" dirty="0" smtClean="0"/>
              <a:t>Historical Gold Price</a:t>
            </a: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cstate="print"/>
          <a:stretch>
            <a:fillRect/>
          </a:stretch>
        </p:blipFill>
        <p:spPr>
          <a:xfrm>
            <a:off x="1187624" y="980728"/>
            <a:ext cx="7178777" cy="5688522"/>
          </a:xfrm>
          <a:prstGeom prst="rect">
            <a:avLst/>
          </a:prstGeom>
        </p:spPr>
      </p:pic>
      <p:sp>
        <p:nvSpPr>
          <p:cNvPr id="5" name="TextBox 4"/>
          <p:cNvSpPr txBox="1"/>
          <p:nvPr/>
        </p:nvSpPr>
        <p:spPr>
          <a:xfrm>
            <a:off x="1403648" y="2204864"/>
            <a:ext cx="2448272" cy="1200329"/>
          </a:xfrm>
          <a:prstGeom prst="rect">
            <a:avLst/>
          </a:prstGeom>
          <a:noFill/>
        </p:spPr>
        <p:txBody>
          <a:bodyPr wrap="square" rtlCol="0">
            <a:spAutoFit/>
          </a:bodyPr>
          <a:lstStyle/>
          <a:p>
            <a:r>
              <a:rPr lang="en-US" dirty="0" smtClean="0"/>
              <a:t>“U” shape of gold price, </a:t>
            </a:r>
          </a:p>
          <a:p>
            <a:r>
              <a:rPr lang="en-US" dirty="0" smtClean="0"/>
              <a:t>1. Low demand</a:t>
            </a:r>
          </a:p>
          <a:p>
            <a:r>
              <a:rPr lang="en-US" dirty="0" smtClean="0"/>
              <a:t>2. Investment transfer</a:t>
            </a:r>
          </a:p>
          <a:p>
            <a:r>
              <a:rPr lang="en-US" dirty="0" smtClean="0"/>
              <a:t>3. Recovery</a:t>
            </a:r>
            <a:endParaRPr lang="en-US" dirty="0"/>
          </a:p>
        </p:txBody>
      </p:sp>
      <p:sp>
        <p:nvSpPr>
          <p:cNvPr id="6" name="Rectangle 5"/>
          <p:cNvSpPr/>
          <p:nvPr/>
        </p:nvSpPr>
        <p:spPr>
          <a:xfrm>
            <a:off x="1187624" y="2780928"/>
            <a:ext cx="2311851" cy="3154710"/>
          </a:xfrm>
          <a:prstGeom prst="rect">
            <a:avLst/>
          </a:prstGeom>
          <a:noFill/>
        </p:spPr>
        <p:txBody>
          <a:bodyPr wrap="none" lIns="91440" tIns="45720" rIns="91440" bIns="45720">
            <a:spAutoFit/>
          </a:bodyPr>
          <a:lstStyle/>
          <a:p>
            <a:pPr lvl="1" algn="ctr"/>
            <a:r>
              <a:rPr lang="en-US" sz="199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U</a:t>
            </a:r>
            <a:endParaRPr lang="en-US" sz="199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Tree>
    <p:extLst>
      <p:ext uri="{BB962C8B-B14F-4D97-AF65-F5344CB8AC3E}">
        <p14:creationId xmlns:p14="http://schemas.microsoft.com/office/powerpoint/2010/main" val="104154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zh-CN" altLang="en-US"/>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799" y="1485900"/>
            <a:ext cx="7548625"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4800" y="5902225"/>
            <a:ext cx="1203960" cy="95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5653913"/>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Operational Highlights</a:t>
            </a:r>
            <a:endParaRPr lang="zh-CN" altLang="en-US" dirty="0"/>
          </a:p>
        </p:txBody>
      </p:sp>
      <p:sp>
        <p:nvSpPr>
          <p:cNvPr id="3" name="Content Placeholder 2"/>
          <p:cNvSpPr>
            <a:spLocks noGrp="1"/>
          </p:cNvSpPr>
          <p:nvPr>
            <p:ph idx="1"/>
          </p:nvPr>
        </p:nvSpPr>
        <p:spPr/>
        <p:txBody>
          <a:bodyPr>
            <a:normAutofit/>
          </a:bodyPr>
          <a:lstStyle/>
          <a:p>
            <a:endParaRPr lang="zh-CN" altLang="en-US" sz="2000" dirty="0"/>
          </a:p>
          <a:p>
            <a:endParaRPr lang="zh-CN" altLang="en-US" sz="2000" dirty="0"/>
          </a:p>
          <a:p>
            <a:r>
              <a:rPr lang="en-US" altLang="zh-CN" sz="2000" dirty="0"/>
              <a:t>Dow Jones Sustainability Index Sector Leader for fifth consecutive year </a:t>
            </a:r>
          </a:p>
          <a:p>
            <a:pPr marL="0" indent="0">
              <a:buNone/>
            </a:pPr>
            <a:endParaRPr lang="zh-CN" altLang="en-US" sz="2000" dirty="0"/>
          </a:p>
          <a:p>
            <a:r>
              <a:rPr lang="en-US" altLang="zh-CN" sz="2000" dirty="0"/>
              <a:t>Real cost savings of $391 million, moving all commodity businesses into lower half of industry cost curves </a:t>
            </a:r>
          </a:p>
          <a:p>
            <a:pPr marL="0" indent="0">
              <a:buNone/>
            </a:pPr>
            <a:endParaRPr lang="zh-CN" altLang="en-US" sz="2000" dirty="0"/>
          </a:p>
          <a:p>
            <a:r>
              <a:rPr lang="en-US" altLang="zh-CN" sz="2000" dirty="0"/>
              <a:t>Continued improvement in safety and environmental performance; 26% improvement in total recordable injuries versus 2010 </a:t>
            </a:r>
          </a:p>
          <a:p>
            <a:endParaRPr lang="zh-CN" altLang="en-US" sz="2000" dirty="0"/>
          </a:p>
          <a:p>
            <a:endParaRPr lang="zh-CN" altLang="en-US" sz="2000" dirty="0"/>
          </a:p>
          <a:p>
            <a:endParaRPr lang="zh-CN" altLang="en-US" sz="2000"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5660256"/>
            <a:ext cx="1508760" cy="1197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1563988"/>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4018"/>
            <a:ext cx="3200400" cy="1289982"/>
          </a:xfrm>
        </p:spPr>
        <p:txBody>
          <a:bodyPr>
            <a:normAutofit fontScale="90000"/>
          </a:bodyPr>
          <a:lstStyle/>
          <a:p>
            <a:r>
              <a:rPr lang="en-US" altLang="zh-CN" sz="3600" dirty="0" smtClean="0"/>
              <a:t>Financial Review</a:t>
            </a:r>
            <a:endParaRPr lang="zh-CN" altLang="en-US" sz="3600"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286406"/>
            <a:ext cx="5753100" cy="637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660256"/>
            <a:ext cx="1508760" cy="1197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9100124"/>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Financial Review</a:t>
            </a:r>
            <a:endParaRPr lang="zh-CN" altLang="en-US" dirty="0"/>
          </a:p>
        </p:txBody>
      </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79"/>
          <a:stretch/>
        </p:blipFill>
        <p:spPr bwMode="auto">
          <a:xfrm>
            <a:off x="28903" y="1670092"/>
            <a:ext cx="9060061" cy="717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6" y="2460438"/>
            <a:ext cx="9083708" cy="663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167063"/>
            <a:ext cx="9088964" cy="674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903" y="3912626"/>
            <a:ext cx="9060061" cy="639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04800" y="5105400"/>
            <a:ext cx="6858000" cy="369332"/>
          </a:xfrm>
          <a:prstGeom prst="rect">
            <a:avLst/>
          </a:prstGeom>
          <a:noFill/>
        </p:spPr>
        <p:txBody>
          <a:bodyPr wrap="square" rtlCol="0">
            <a:spAutoFit/>
          </a:bodyPr>
          <a:lstStyle/>
          <a:p>
            <a:r>
              <a:rPr lang="en-US" altLang="zh-CN" dirty="0" smtClean="0"/>
              <a:t>Base on Alloys, Coal, Copper, Nickel, Zinc, and other commodity.</a:t>
            </a:r>
            <a:endParaRPr lang="zh-CN" altLang="en-US" dirty="0"/>
          </a:p>
        </p:txBody>
      </p:sp>
      <p:pic>
        <p:nvPicPr>
          <p:cNvPr id="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00" y="5660256"/>
            <a:ext cx="1508760" cy="1197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774529"/>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Commodity prices changes</a:t>
            </a:r>
            <a:endParaRPr lang="zh-CN" altLang="en-US" dirty="0"/>
          </a:p>
        </p:txBody>
      </p:sp>
      <p:sp>
        <p:nvSpPr>
          <p:cNvPr id="3" name="Content Placeholder 2"/>
          <p:cNvSpPr>
            <a:spLocks noGrp="1"/>
          </p:cNvSpPr>
          <p:nvPr>
            <p:ph idx="1"/>
          </p:nvPr>
        </p:nvSpPr>
        <p:spPr/>
        <p:txBody>
          <a:bodyPr/>
          <a:lstStyle/>
          <a:p>
            <a:endParaRPr lang="zh-CN" altLang="en-US"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981200"/>
            <a:ext cx="9067800" cy="3261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0" y="5660256"/>
            <a:ext cx="1508760" cy="1197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9566072"/>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Currency Changes</a:t>
            </a:r>
            <a:endParaRPr lang="zh-CN" altLang="en-US"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09800"/>
            <a:ext cx="9273419"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0" y="5660256"/>
            <a:ext cx="1508760" cy="1197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54727099"/>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zh-CN" altLang="en-US"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29" y="1143000"/>
            <a:ext cx="9160330" cy="3061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80" y="4246749"/>
            <a:ext cx="9070461" cy="2161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ounded Rectangle 3"/>
          <p:cNvSpPr/>
          <p:nvPr/>
        </p:nvSpPr>
        <p:spPr>
          <a:xfrm>
            <a:off x="39380" y="3810000"/>
            <a:ext cx="9104620" cy="39470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Rounded Rectangle 6"/>
          <p:cNvSpPr/>
          <p:nvPr/>
        </p:nvSpPr>
        <p:spPr>
          <a:xfrm>
            <a:off x="39381" y="5410200"/>
            <a:ext cx="9104620" cy="39470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260804181"/>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CN" dirty="0" smtClean="0"/>
              <a:t>Risk Management </a:t>
            </a:r>
            <a:r>
              <a:rPr lang="en-US" altLang="zh-CN" dirty="0"/>
              <a:t>Philosophy</a:t>
            </a:r>
            <a:endParaRPr lang="zh-CN" altLang="en-US" dirty="0"/>
          </a:p>
        </p:txBody>
      </p:sp>
      <p:sp>
        <p:nvSpPr>
          <p:cNvPr id="3" name="Content Placeholder 2"/>
          <p:cNvSpPr>
            <a:spLocks noGrp="1"/>
          </p:cNvSpPr>
          <p:nvPr>
            <p:ph idx="1"/>
          </p:nvPr>
        </p:nvSpPr>
        <p:spPr/>
        <p:txBody>
          <a:bodyPr>
            <a:normAutofit/>
          </a:bodyPr>
          <a:lstStyle/>
          <a:p>
            <a:r>
              <a:rPr lang="en-US" altLang="zh-CN" dirty="0" smtClean="0"/>
              <a:t>“Our approach to risk management is value driven. A structured and comprehensive risk management system has been implemented across our businesses” </a:t>
            </a:r>
          </a:p>
          <a:p>
            <a:endParaRPr lang="en-US" altLang="zh-CN" dirty="0"/>
          </a:p>
          <a:p>
            <a:r>
              <a:rPr lang="en-US" altLang="zh-CN" dirty="0" smtClean="0"/>
              <a:t>“The Objective of our risk management system is to ensure an environment where we can confidently grow shareholder value and pursuer business opportunities while developing and protecting our people, our assets, our environment and our reputation” </a:t>
            </a:r>
            <a:endParaRPr lang="zh-CN" alt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5660256"/>
            <a:ext cx="1508760" cy="1197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1843018"/>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Financial Risk Factors</a:t>
            </a:r>
            <a:endParaRPr lang="zh-CN" altLang="en-US" dirty="0"/>
          </a:p>
        </p:txBody>
      </p:sp>
      <p:sp>
        <p:nvSpPr>
          <p:cNvPr id="3" name="Content Placeholder 2"/>
          <p:cNvSpPr>
            <a:spLocks noGrp="1"/>
          </p:cNvSpPr>
          <p:nvPr>
            <p:ph idx="1"/>
          </p:nvPr>
        </p:nvSpPr>
        <p:spPr>
          <a:xfrm>
            <a:off x="685800" y="2209800"/>
            <a:ext cx="8229600" cy="4525963"/>
          </a:xfrm>
        </p:spPr>
        <p:txBody>
          <a:bodyPr/>
          <a:lstStyle/>
          <a:p>
            <a:r>
              <a:rPr lang="en-US" altLang="zh-CN" dirty="0" smtClean="0"/>
              <a:t>Commodity price volatility </a:t>
            </a:r>
          </a:p>
          <a:p>
            <a:r>
              <a:rPr lang="en-US" altLang="zh-CN" dirty="0" smtClean="0"/>
              <a:t>Fluctuations in currency exchange rates</a:t>
            </a:r>
          </a:p>
          <a:p>
            <a:r>
              <a:rPr lang="en-US" altLang="zh-CN" dirty="0" smtClean="0"/>
              <a:t>Credit Risk</a:t>
            </a:r>
          </a:p>
          <a:p>
            <a:r>
              <a:rPr lang="en-US" altLang="zh-CN" dirty="0" smtClean="0"/>
              <a:t>Liquidity risk</a:t>
            </a:r>
          </a:p>
          <a:p>
            <a:r>
              <a:rPr lang="en-US" altLang="zh-CN" dirty="0" smtClean="0"/>
              <a:t>Interest rate risk</a:t>
            </a:r>
          </a:p>
          <a:p>
            <a:endParaRPr lang="en-US" altLang="zh-CN" dirty="0" smtClean="0"/>
          </a:p>
          <a:p>
            <a:endParaRPr lang="en-US" altLang="zh-CN" dirty="0" smtClean="0"/>
          </a:p>
          <a:p>
            <a:endParaRPr lang="zh-CN" alt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5660256"/>
            <a:ext cx="1508760" cy="1197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3698603"/>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Commodity Price Risk</a:t>
            </a:r>
            <a:endParaRPr lang="zh-CN" altLang="en-US" dirty="0"/>
          </a:p>
        </p:txBody>
      </p:sp>
      <p:sp>
        <p:nvSpPr>
          <p:cNvPr id="3" name="Content Placeholder 2"/>
          <p:cNvSpPr>
            <a:spLocks noGrp="1"/>
          </p:cNvSpPr>
          <p:nvPr>
            <p:ph idx="1"/>
          </p:nvPr>
        </p:nvSpPr>
        <p:spPr>
          <a:xfrm>
            <a:off x="457200" y="2057400"/>
            <a:ext cx="8229600" cy="4525963"/>
          </a:xfrm>
        </p:spPr>
        <p:txBody>
          <a:bodyPr/>
          <a:lstStyle/>
          <a:p>
            <a:r>
              <a:rPr lang="en-US" altLang="zh-CN" dirty="0" smtClean="0"/>
              <a:t>Impact on operating profit.</a:t>
            </a:r>
          </a:p>
          <a:p>
            <a:endParaRPr lang="en-US" altLang="zh-CN" dirty="0"/>
          </a:p>
          <a:p>
            <a:r>
              <a:rPr lang="en-US" altLang="zh-CN" dirty="0" smtClean="0"/>
              <a:t>Reduce impact by: </a:t>
            </a:r>
          </a:p>
          <a:p>
            <a:pPr lvl="1"/>
            <a:r>
              <a:rPr lang="en-US" altLang="zh-CN" dirty="0" smtClean="0"/>
              <a:t>maintain a diversified portfolio of commodities.</a:t>
            </a:r>
          </a:p>
          <a:p>
            <a:pPr lvl="1"/>
            <a:r>
              <a:rPr lang="en-US" altLang="zh-CN" dirty="0"/>
              <a:t>do </a:t>
            </a:r>
            <a:r>
              <a:rPr lang="en-US" altLang="zh-CN" dirty="0" smtClean="0"/>
              <a:t>not implement </a:t>
            </a:r>
            <a:r>
              <a:rPr lang="en-US" altLang="zh-CN" dirty="0"/>
              <a:t>large-scale strategic hedging </a:t>
            </a:r>
            <a:r>
              <a:rPr lang="en-US" altLang="zh-CN" dirty="0" smtClean="0"/>
              <a:t>or price </a:t>
            </a:r>
            <a:r>
              <a:rPr lang="en-US" altLang="zh-CN" dirty="0"/>
              <a:t>management initiatives.</a:t>
            </a:r>
            <a:endParaRPr lang="zh-CN" alt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5660256"/>
            <a:ext cx="1508760" cy="1197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11854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b="1" dirty="0" smtClean="0">
                <a:ea typeface="ＭＳ Ｐゴシック" pitchFamily="34" charset="-128"/>
              </a:rPr>
              <a:t>Global gold market share: % share, by value, 2010</a:t>
            </a:r>
            <a:endParaRPr lang="en-US" dirty="0"/>
          </a:p>
        </p:txBody>
      </p:sp>
      <p:pic>
        <p:nvPicPr>
          <p:cNvPr id="4" name="Picture 2"/>
          <p:cNvPicPr>
            <a:picLocks noGrp="1" noChangeAspect="1" noChangeArrowheads="1"/>
          </p:cNvPicPr>
          <p:nvPr>
            <p:ph idx="1"/>
          </p:nvPr>
        </p:nvPicPr>
        <p:blipFill>
          <a:blip r:embed="rId2" cstate="print"/>
          <a:srcRect/>
          <a:stretch>
            <a:fillRect/>
          </a:stretch>
        </p:blipFill>
        <p:spPr bwMode="auto">
          <a:xfrm>
            <a:off x="475635" y="1628800"/>
            <a:ext cx="8448938" cy="4608512"/>
          </a:xfrm>
          <a:prstGeom prst="rect">
            <a:avLst/>
          </a:prstGeom>
          <a:noFill/>
          <a:ln w="9525">
            <a:noFill/>
            <a:miter lim="800000"/>
            <a:headEnd/>
            <a:tailEnd/>
          </a:ln>
        </p:spPr>
      </p:pic>
    </p:spTree>
    <p:extLst>
      <p:ext uri="{BB962C8B-B14F-4D97-AF65-F5344CB8AC3E}">
        <p14:creationId xmlns:p14="http://schemas.microsoft.com/office/powerpoint/2010/main" val="2282237609"/>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CN" dirty="0"/>
              <a:t>C</a:t>
            </a:r>
            <a:r>
              <a:rPr lang="en-US" altLang="zh-CN" dirty="0" smtClean="0"/>
              <a:t>urrency </a:t>
            </a:r>
            <a:r>
              <a:rPr lang="en-US" altLang="zh-CN" dirty="0"/>
              <a:t>E</a:t>
            </a:r>
            <a:r>
              <a:rPr lang="en-US" altLang="zh-CN" dirty="0" smtClean="0"/>
              <a:t>xchange Risk</a:t>
            </a:r>
            <a:r>
              <a:rPr lang="en-US" altLang="zh-CN" dirty="0"/>
              <a:t/>
            </a:r>
            <a:br>
              <a:rPr lang="en-US" altLang="zh-CN" dirty="0"/>
            </a:br>
            <a:endParaRPr lang="zh-CN" altLang="en-US" dirty="0"/>
          </a:p>
        </p:txBody>
      </p:sp>
      <p:sp>
        <p:nvSpPr>
          <p:cNvPr id="3" name="Content Placeholder 2"/>
          <p:cNvSpPr>
            <a:spLocks noGrp="1"/>
          </p:cNvSpPr>
          <p:nvPr>
            <p:ph idx="1"/>
          </p:nvPr>
        </p:nvSpPr>
        <p:spPr/>
        <p:txBody>
          <a:bodyPr/>
          <a:lstStyle/>
          <a:p>
            <a:r>
              <a:rPr lang="en-US" altLang="zh-CN" dirty="0" smtClean="0"/>
              <a:t>Xstrata’s products are generally sold in US dollars.(data next slide)</a:t>
            </a:r>
          </a:p>
          <a:p>
            <a:endParaRPr lang="en-US" altLang="zh-CN" dirty="0" smtClean="0"/>
          </a:p>
          <a:p>
            <a:r>
              <a:rPr lang="en-US" altLang="zh-CN" dirty="0" smtClean="0"/>
              <a:t>Operations costs are spread across several different countries.</a:t>
            </a:r>
            <a:endParaRPr lang="en-US" altLang="zh-CN" dirty="0"/>
          </a:p>
          <a:p>
            <a:endParaRPr lang="zh-CN" alt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5660256"/>
            <a:ext cx="1508760" cy="1197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7850722"/>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04" y="1777898"/>
            <a:ext cx="9236429" cy="3587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a:xfrm>
            <a:off x="609600" y="427038"/>
            <a:ext cx="8229600" cy="1143000"/>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mtClean="0"/>
              <a:t>Currency Exchange Risk</a:t>
            </a:r>
            <a:br>
              <a:rPr lang="en-US" altLang="zh-CN" smtClean="0"/>
            </a:br>
            <a:endParaRPr lang="zh-CN" altLang="en-US" dirty="0"/>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0" y="5660256"/>
            <a:ext cx="1508760" cy="1197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ounded Rectangle 5"/>
          <p:cNvSpPr/>
          <p:nvPr/>
        </p:nvSpPr>
        <p:spPr>
          <a:xfrm>
            <a:off x="-61134" y="3384046"/>
            <a:ext cx="9114145" cy="19735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Rounded Rectangle 6"/>
          <p:cNvSpPr/>
          <p:nvPr/>
        </p:nvSpPr>
        <p:spPr>
          <a:xfrm>
            <a:off x="-61133" y="3908676"/>
            <a:ext cx="9114145" cy="19735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102398836"/>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05000"/>
            <a:ext cx="8229600" cy="4525963"/>
          </a:xfrm>
        </p:spPr>
        <p:txBody>
          <a:bodyPr/>
          <a:lstStyle/>
          <a:p>
            <a:r>
              <a:rPr lang="en-US" altLang="zh-CN" dirty="0" smtClean="0"/>
              <a:t>To reduce the risk:</a:t>
            </a:r>
          </a:p>
          <a:p>
            <a:pPr marL="0" indent="0">
              <a:buNone/>
            </a:pPr>
            <a:endParaRPr lang="en-US" altLang="zh-CN" dirty="0" smtClean="0"/>
          </a:p>
          <a:p>
            <a:pPr lvl="1"/>
            <a:r>
              <a:rPr lang="en-US" altLang="zh-CN" dirty="0"/>
              <a:t>maintain a diversified portfolio of </a:t>
            </a:r>
            <a:r>
              <a:rPr lang="en-US" altLang="zh-CN" dirty="0" smtClean="0"/>
              <a:t>assets across </a:t>
            </a:r>
            <a:r>
              <a:rPr lang="en-US" altLang="zh-CN" dirty="0"/>
              <a:t>several different geographies </a:t>
            </a:r>
            <a:r>
              <a:rPr lang="en-US" altLang="zh-CN" dirty="0" smtClean="0"/>
              <a:t>and operating currencies.</a:t>
            </a:r>
          </a:p>
          <a:p>
            <a:pPr lvl="1"/>
            <a:r>
              <a:rPr lang="en-US" altLang="zh-CN" dirty="0" smtClean="0"/>
              <a:t>Using currency cash flow hedging </a:t>
            </a:r>
            <a:endParaRPr lang="zh-CN" altLang="en-US" dirty="0"/>
          </a:p>
        </p:txBody>
      </p:sp>
      <p:sp>
        <p:nvSpPr>
          <p:cNvPr id="4" name="Title 1"/>
          <p:cNvSpPr txBox="1">
            <a:spLocks/>
          </p:cNvSpPr>
          <p:nvPr/>
        </p:nvSpPr>
        <p:spPr>
          <a:xfrm>
            <a:off x="609600" y="427038"/>
            <a:ext cx="8229600" cy="1143000"/>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mtClean="0"/>
              <a:t>Currency Exchange Risk</a:t>
            </a:r>
            <a:br>
              <a:rPr lang="en-US" altLang="zh-CN" smtClean="0"/>
            </a:br>
            <a:endParaRPr lang="zh-CN" altLang="en-US"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5660256"/>
            <a:ext cx="1508760" cy="1197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1386049"/>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zh-CN" altLang="en-US"/>
          </a:p>
        </p:txBody>
      </p:sp>
      <p:sp>
        <p:nvSpPr>
          <p:cNvPr id="3" name="Content Placeholder 2"/>
          <p:cNvSpPr>
            <a:spLocks noGrp="1"/>
          </p:cNvSpPr>
          <p:nvPr>
            <p:ph idx="1"/>
          </p:nvPr>
        </p:nvSpPr>
        <p:spPr/>
        <p:txBody>
          <a:bodyPr/>
          <a:lstStyle/>
          <a:p>
            <a:endParaRPr lang="zh-CN" alt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0" y="5660256"/>
            <a:ext cx="1508760" cy="1197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887" y="304800"/>
            <a:ext cx="8682330" cy="5355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ounded Rectangle 5"/>
          <p:cNvSpPr/>
          <p:nvPr/>
        </p:nvSpPr>
        <p:spPr>
          <a:xfrm>
            <a:off x="58884" y="2514600"/>
            <a:ext cx="9114145" cy="27355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63246642"/>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zh-CN" altLang="en-US"/>
          </a:p>
        </p:txBody>
      </p:sp>
      <p:sp>
        <p:nvSpPr>
          <p:cNvPr id="3" name="Content Placeholder 2"/>
          <p:cNvSpPr>
            <a:spLocks noGrp="1"/>
          </p:cNvSpPr>
          <p:nvPr>
            <p:ph idx="1"/>
          </p:nvPr>
        </p:nvSpPr>
        <p:spPr/>
        <p:txBody>
          <a:bodyPr/>
          <a:lstStyle/>
          <a:p>
            <a:endParaRPr lang="zh-CN" alt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426" y="2438400"/>
            <a:ext cx="8616288" cy="3320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ounded Rectangle 4"/>
          <p:cNvSpPr/>
          <p:nvPr/>
        </p:nvSpPr>
        <p:spPr>
          <a:xfrm>
            <a:off x="242497" y="3352800"/>
            <a:ext cx="9114145" cy="27355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5660256"/>
            <a:ext cx="1508760" cy="1197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4421760"/>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zh-CN" altLang="en-US"/>
          </a:p>
        </p:txBody>
      </p:sp>
      <p:sp>
        <p:nvSpPr>
          <p:cNvPr id="3" name="Content Placeholder 2"/>
          <p:cNvSpPr>
            <a:spLocks noGrp="1"/>
          </p:cNvSpPr>
          <p:nvPr>
            <p:ph idx="1"/>
          </p:nvPr>
        </p:nvSpPr>
        <p:spPr/>
        <p:txBody>
          <a:bodyPr/>
          <a:lstStyle/>
          <a:p>
            <a:endParaRPr lang="zh-CN" altLang="en-US"/>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5660256"/>
            <a:ext cx="1508760" cy="1197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92" y="2819400"/>
            <a:ext cx="9042911"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标题 1"/>
          <p:cNvSpPr txBox="1">
            <a:spLocks/>
          </p:cNvSpPr>
          <p:nvPr/>
        </p:nvSpPr>
        <p:spPr>
          <a:xfrm>
            <a:off x="485247" y="304800"/>
            <a:ext cx="8229600" cy="1600200"/>
          </a:xfrm>
          <a:prstGeom prst="rect">
            <a:avLst/>
          </a:prstGeom>
        </p:spPr>
        <p:txBody>
          <a:bodyPr vert="horz" lIns="91440" tIns="45720" rIns="91440" bIns="45720" rtlCol="0" anchor="b">
            <a:norm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b="1" smtClean="0">
                <a:latin typeface="Calibri" charset="0"/>
              </a:rPr>
              <a:t>Sensitivity Analysis</a:t>
            </a:r>
            <a:br>
              <a:rPr lang="en-US" b="1" smtClean="0">
                <a:latin typeface="Calibri" charset="0"/>
              </a:rPr>
            </a:br>
            <a:endParaRPr lang="en-CA" dirty="0"/>
          </a:p>
        </p:txBody>
      </p:sp>
    </p:spTree>
    <p:extLst>
      <p:ext uri="{BB962C8B-B14F-4D97-AF65-F5344CB8AC3E}">
        <p14:creationId xmlns:p14="http://schemas.microsoft.com/office/powerpoint/2010/main" val="3369847967"/>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Credit Risk</a:t>
            </a:r>
            <a:endParaRPr lang="zh-CN" altLang="en-US" dirty="0"/>
          </a:p>
        </p:txBody>
      </p:sp>
      <p:sp>
        <p:nvSpPr>
          <p:cNvPr id="3" name="Content Placeholder 2"/>
          <p:cNvSpPr>
            <a:spLocks noGrp="1"/>
          </p:cNvSpPr>
          <p:nvPr>
            <p:ph idx="1"/>
          </p:nvPr>
        </p:nvSpPr>
        <p:spPr>
          <a:xfrm>
            <a:off x="457200" y="2209800"/>
            <a:ext cx="8229600" cy="4525963"/>
          </a:xfrm>
        </p:spPr>
        <p:txBody>
          <a:bodyPr>
            <a:normAutofit/>
          </a:bodyPr>
          <a:lstStyle/>
          <a:p>
            <a:r>
              <a:rPr lang="en-US" altLang="zh-CN" sz="2000" dirty="0"/>
              <a:t>The Group's financial assets include cash on hand, trade and other receivables and investments. </a:t>
            </a:r>
            <a:endParaRPr lang="en-US" altLang="zh-CN" sz="2000" dirty="0" smtClean="0"/>
          </a:p>
          <a:p>
            <a:endParaRPr lang="en-US" altLang="zh-CN" sz="2000" dirty="0"/>
          </a:p>
          <a:p>
            <a:r>
              <a:rPr lang="en-US" altLang="zh-CN" sz="2000" dirty="0" smtClean="0"/>
              <a:t>Major exposure </a:t>
            </a:r>
            <a:r>
              <a:rPr lang="en-US" altLang="zh-CN" sz="2000" dirty="0"/>
              <a:t>to credit risk is in respect of trade receivables.</a:t>
            </a:r>
            <a:endParaRPr lang="zh-CN" altLang="en-US" sz="2000"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5660256"/>
            <a:ext cx="1508760" cy="1197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0164941"/>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Liquidity Risk</a:t>
            </a:r>
            <a:endParaRPr lang="zh-CN" altLang="en-US" dirty="0"/>
          </a:p>
        </p:txBody>
      </p:sp>
      <p:sp>
        <p:nvSpPr>
          <p:cNvPr id="3" name="Content Placeholder 2"/>
          <p:cNvSpPr>
            <a:spLocks noGrp="1"/>
          </p:cNvSpPr>
          <p:nvPr>
            <p:ph idx="1"/>
          </p:nvPr>
        </p:nvSpPr>
        <p:spPr/>
        <p:txBody>
          <a:bodyPr>
            <a:normAutofit/>
          </a:bodyPr>
          <a:lstStyle/>
          <a:p>
            <a:r>
              <a:rPr lang="en-US" altLang="zh-CN" sz="2000" dirty="0"/>
              <a:t>The risk that the Group may not be able to settle or meet its obligations on time or at a reasonable price</a:t>
            </a:r>
            <a:r>
              <a:rPr lang="en-US" altLang="zh-CN" sz="2000" dirty="0" smtClean="0"/>
              <a:t>.</a:t>
            </a:r>
          </a:p>
          <a:p>
            <a:endParaRPr lang="en-US" altLang="zh-CN" sz="2000" dirty="0"/>
          </a:p>
          <a:p>
            <a:r>
              <a:rPr lang="en-US" altLang="zh-CN" sz="2000" dirty="0" smtClean="0"/>
              <a:t>Liquidity </a:t>
            </a:r>
            <a:r>
              <a:rPr lang="en-US" altLang="zh-CN" sz="2000" dirty="0"/>
              <a:t>risk, including funding, settlements, related processes and </a:t>
            </a:r>
            <a:r>
              <a:rPr lang="en-US" altLang="zh-CN" sz="2000" dirty="0" smtClean="0"/>
              <a:t>policies, the Group’s Treasury Department is responsible.</a:t>
            </a:r>
          </a:p>
          <a:p>
            <a:endParaRPr lang="en-US" altLang="zh-CN" sz="2000" dirty="0" smtClean="0"/>
          </a:p>
          <a:p>
            <a:r>
              <a:rPr lang="en-US" altLang="zh-CN" sz="2000" dirty="0" smtClean="0"/>
              <a:t>Manage the risk </a:t>
            </a:r>
            <a:r>
              <a:rPr lang="en-US" altLang="zh-CN" sz="2000" dirty="0"/>
              <a:t>by consolidated basis utilising various sources of finance to maintain flexibility while ensuring access </a:t>
            </a:r>
            <a:r>
              <a:rPr lang="en-US" altLang="zh-CN" sz="2000" dirty="0" smtClean="0"/>
              <a:t>to cost-effective </a:t>
            </a:r>
            <a:r>
              <a:rPr lang="en-US" altLang="zh-CN" sz="2000" dirty="0"/>
              <a:t>funds when required</a:t>
            </a:r>
          </a:p>
          <a:p>
            <a:pPr lvl="1"/>
            <a:r>
              <a:rPr lang="en-US" altLang="zh-CN" sz="1600" dirty="0" err="1"/>
              <a:t>utilises</a:t>
            </a:r>
            <a:r>
              <a:rPr lang="en-US" altLang="zh-CN" sz="1600" dirty="0"/>
              <a:t> both short- and long-term cash flow forecasts and other </a:t>
            </a:r>
            <a:r>
              <a:rPr lang="en-US" altLang="zh-CN" sz="1600" dirty="0" smtClean="0"/>
              <a:t>consolidated financial </a:t>
            </a:r>
            <a:r>
              <a:rPr lang="en-US" altLang="zh-CN" sz="1600" dirty="0"/>
              <a:t>information to manage liquidity risk</a:t>
            </a:r>
            <a:endParaRPr lang="en-US" altLang="zh-CN" sz="1600" dirty="0" smtClean="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5660256"/>
            <a:ext cx="1508760" cy="1197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0019702"/>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CN" dirty="0" smtClean="0"/>
              <a:t>Interest rate risk</a:t>
            </a:r>
            <a:endParaRPr lang="zh-CN" altLang="en-US" dirty="0"/>
          </a:p>
        </p:txBody>
      </p:sp>
      <p:sp>
        <p:nvSpPr>
          <p:cNvPr id="3" name="Content Placeholder 2"/>
          <p:cNvSpPr>
            <a:spLocks noGrp="1"/>
          </p:cNvSpPr>
          <p:nvPr>
            <p:ph idx="1"/>
          </p:nvPr>
        </p:nvSpPr>
        <p:spPr/>
        <p:txBody>
          <a:bodyPr>
            <a:normAutofit/>
          </a:bodyPr>
          <a:lstStyle/>
          <a:p>
            <a:endParaRPr lang="en-US" altLang="zh-CN" sz="2000" dirty="0" smtClean="0"/>
          </a:p>
          <a:p>
            <a:r>
              <a:rPr lang="en-US" altLang="zh-CN" sz="2000" dirty="0" err="1" smtClean="0"/>
              <a:t>Promarily</a:t>
            </a:r>
            <a:r>
              <a:rPr lang="en-US" altLang="zh-CN" sz="2000" dirty="0" smtClean="0"/>
              <a:t> as a result of exposures to movements in LIBOR.</a:t>
            </a:r>
          </a:p>
          <a:p>
            <a:endParaRPr lang="en-US" altLang="zh-CN" sz="2000" dirty="0" smtClean="0"/>
          </a:p>
          <a:p>
            <a:pPr marL="0" indent="0">
              <a:buNone/>
            </a:pPr>
            <a:endParaRPr lang="en-US" altLang="zh-CN" sz="2000" dirty="0"/>
          </a:p>
          <a:p>
            <a:r>
              <a:rPr lang="en-US" altLang="zh-CN" sz="2000" dirty="0" smtClean="0"/>
              <a:t>Limited amount of fixed rate hedging or interest rate swaps may undertaking.</a:t>
            </a:r>
          </a:p>
          <a:p>
            <a:endParaRPr lang="en-US" altLang="zh-CN" sz="2000" dirty="0"/>
          </a:p>
          <a:p>
            <a:endParaRPr lang="zh-CN" altLang="en-US" sz="2000"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5660256"/>
            <a:ext cx="1508760" cy="1197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3734695"/>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Derivative </a:t>
            </a:r>
            <a:r>
              <a:rPr lang="en-US" altLang="zh-CN" dirty="0" smtClean="0"/>
              <a:t>Instruments</a:t>
            </a:r>
            <a:endParaRPr lang="zh-CN" altLang="en-US" dirty="0"/>
          </a:p>
        </p:txBody>
      </p:sp>
      <p:sp>
        <p:nvSpPr>
          <p:cNvPr id="3" name="Content Placeholder 2"/>
          <p:cNvSpPr>
            <a:spLocks noGrp="1"/>
          </p:cNvSpPr>
          <p:nvPr>
            <p:ph idx="1"/>
          </p:nvPr>
        </p:nvSpPr>
        <p:spPr/>
        <p:txBody>
          <a:bodyPr/>
          <a:lstStyle/>
          <a:p>
            <a:r>
              <a:rPr lang="en-US" altLang="zh-CN" dirty="0" smtClean="0"/>
              <a:t>Currency swaps</a:t>
            </a:r>
          </a:p>
          <a:p>
            <a:r>
              <a:rPr lang="en-US" altLang="zh-CN" dirty="0" smtClean="0"/>
              <a:t>Currency cash flow hedging</a:t>
            </a:r>
          </a:p>
          <a:p>
            <a:r>
              <a:rPr lang="en-US" altLang="zh-CN" dirty="0" smtClean="0"/>
              <a:t>Forward currency contract</a:t>
            </a:r>
          </a:p>
          <a:p>
            <a:r>
              <a:rPr lang="en-US" altLang="zh-CN" dirty="0" smtClean="0"/>
              <a:t>Forward commodity contracts</a:t>
            </a:r>
          </a:p>
          <a:p>
            <a:r>
              <a:rPr lang="en-US" altLang="zh-CN" dirty="0" smtClean="0"/>
              <a:t>Interest rate swaps </a:t>
            </a:r>
            <a:endParaRPr lang="zh-CN" alt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5660256"/>
            <a:ext cx="1508760" cy="1197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601317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Gold Price V.S. Stock Market</a:t>
            </a:r>
            <a:endParaRPr lang="en-US" dirty="0"/>
          </a:p>
        </p:txBody>
      </p:sp>
      <p:pic>
        <p:nvPicPr>
          <p:cNvPr id="4" name="Content Placeholder 3"/>
          <p:cNvPicPr>
            <a:picLocks noGrp="1" noChangeAspect="1"/>
          </p:cNvPicPr>
          <p:nvPr>
            <p:ph idx="1"/>
          </p:nvPr>
        </p:nvPicPr>
        <p:blipFill>
          <a:blip r:embed="rId2" cstate="print"/>
          <a:stretch>
            <a:fillRect/>
          </a:stretch>
        </p:blipFill>
        <p:spPr>
          <a:xfrm>
            <a:off x="1035375" y="1615405"/>
            <a:ext cx="6709505" cy="4785395"/>
          </a:xfrm>
          <a:prstGeom prst="rect">
            <a:avLst/>
          </a:prstGeom>
        </p:spPr>
      </p:pic>
    </p:spTree>
    <p:extLst>
      <p:ext uri="{BB962C8B-B14F-4D97-AF65-F5344CB8AC3E}">
        <p14:creationId xmlns:p14="http://schemas.microsoft.com/office/powerpoint/2010/main" val="1799807922"/>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zh-CN" altLang="en-US"/>
          </a:p>
        </p:txBody>
      </p:sp>
      <p:sp>
        <p:nvSpPr>
          <p:cNvPr id="3" name="Content Placeholder 2"/>
          <p:cNvSpPr>
            <a:spLocks noGrp="1"/>
          </p:cNvSpPr>
          <p:nvPr>
            <p:ph idx="1"/>
          </p:nvPr>
        </p:nvSpPr>
        <p:spPr/>
        <p:txBody>
          <a:bodyPr/>
          <a:lstStyle/>
          <a:p>
            <a:endParaRPr lang="zh-CN" altLang="en-US"/>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180" y="1371598"/>
            <a:ext cx="8900160" cy="3976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5660256"/>
            <a:ext cx="1508760" cy="1197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5348060"/>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Hedging strategy</a:t>
            </a:r>
            <a:endParaRPr lang="zh-CN" altLang="en-US" dirty="0"/>
          </a:p>
        </p:txBody>
      </p:sp>
      <p:sp>
        <p:nvSpPr>
          <p:cNvPr id="3" name="Content Placeholder 2"/>
          <p:cNvSpPr>
            <a:spLocks noGrp="1"/>
          </p:cNvSpPr>
          <p:nvPr>
            <p:ph idx="1"/>
          </p:nvPr>
        </p:nvSpPr>
        <p:spPr>
          <a:xfrm>
            <a:off x="457200" y="1905000"/>
            <a:ext cx="8229600" cy="4525963"/>
          </a:xfrm>
        </p:spPr>
        <p:txBody>
          <a:bodyPr/>
          <a:lstStyle/>
          <a:p>
            <a:r>
              <a:rPr lang="en-US" altLang="zh-CN" dirty="0"/>
              <a:t>Fair value </a:t>
            </a:r>
            <a:r>
              <a:rPr lang="en-US" altLang="zh-CN" dirty="0" smtClean="0"/>
              <a:t>hedges</a:t>
            </a:r>
            <a:endParaRPr lang="en-US" altLang="zh-CN" dirty="0"/>
          </a:p>
          <a:p>
            <a:r>
              <a:rPr lang="en-US" altLang="zh-CN" dirty="0"/>
              <a:t>Cash flow </a:t>
            </a:r>
            <a:r>
              <a:rPr lang="en-US" altLang="zh-CN" dirty="0" smtClean="0"/>
              <a:t>hedges</a:t>
            </a:r>
          </a:p>
          <a:p>
            <a:r>
              <a:rPr lang="en-US" altLang="zh-CN" dirty="0"/>
              <a:t>Hedges of a net investment</a:t>
            </a:r>
            <a:endParaRPr lang="zh-CN" alt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5660256"/>
            <a:ext cx="1508760" cy="1197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11071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Gold Price in 2011</a:t>
            </a:r>
            <a:endParaRPr lang="en-US" dirty="0"/>
          </a:p>
        </p:txBody>
      </p:sp>
      <p:sp>
        <p:nvSpPr>
          <p:cNvPr id="3" name="Content Placeholder 2"/>
          <p:cNvSpPr>
            <a:spLocks noGrp="1"/>
          </p:cNvSpPr>
          <p:nvPr>
            <p:ph idx="1"/>
          </p:nvPr>
        </p:nvSpPr>
        <p:spPr/>
        <p:txBody>
          <a:bodyPr/>
          <a:lstStyle/>
          <a:p>
            <a:endParaRPr lang="en-US"/>
          </a:p>
        </p:txBody>
      </p:sp>
      <p:pic>
        <p:nvPicPr>
          <p:cNvPr id="4" name="内容占位符 3"/>
          <p:cNvPicPr>
            <a:picLocks noChangeAspect="1"/>
          </p:cNvPicPr>
          <p:nvPr/>
        </p:nvPicPr>
        <p:blipFill>
          <a:blip r:embed="rId2" cstate="print"/>
          <a:srcRect/>
          <a:stretch>
            <a:fillRect/>
          </a:stretch>
        </p:blipFill>
        <p:spPr bwMode="auto">
          <a:xfrm>
            <a:off x="1403648" y="1484784"/>
            <a:ext cx="6914230" cy="5184998"/>
          </a:xfrm>
          <a:prstGeom prst="rect">
            <a:avLst/>
          </a:prstGeom>
          <a:noFill/>
          <a:ln w="9525">
            <a:noFill/>
            <a:miter lim="800000"/>
            <a:headEnd/>
            <a:tailEnd/>
          </a:ln>
        </p:spPr>
      </p:pic>
    </p:spTree>
    <p:extLst>
      <p:ext uri="{BB962C8B-B14F-4D97-AF65-F5344CB8AC3E}">
        <p14:creationId xmlns:p14="http://schemas.microsoft.com/office/powerpoint/2010/main" val="34986296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内容占位符 3"/>
          <p:cNvPicPr>
            <a:picLocks noGrp="1" noChangeAspect="1"/>
          </p:cNvPicPr>
          <p:nvPr>
            <p:ph idx="1"/>
          </p:nvPr>
        </p:nvPicPr>
        <p:blipFill>
          <a:blip r:embed="rId2" cstate="print"/>
          <a:srcRect/>
          <a:stretch>
            <a:fillRect/>
          </a:stretch>
        </p:blipFill>
        <p:spPr>
          <a:xfrm>
            <a:off x="179512" y="0"/>
            <a:ext cx="5400600" cy="4048690"/>
          </a:xfrm>
        </p:spPr>
      </p:pic>
      <p:pic>
        <p:nvPicPr>
          <p:cNvPr id="5" name="内容占位符 3"/>
          <p:cNvPicPr>
            <a:picLocks noChangeAspect="1"/>
          </p:cNvPicPr>
          <p:nvPr/>
        </p:nvPicPr>
        <p:blipFill>
          <a:blip r:embed="rId3" cstate="print"/>
          <a:srcRect/>
          <a:stretch>
            <a:fillRect/>
          </a:stretch>
        </p:blipFill>
        <p:spPr>
          <a:xfrm>
            <a:off x="3309397" y="2780928"/>
            <a:ext cx="5834604" cy="4077072"/>
          </a:xfrm>
          <a:prstGeom prst="rect">
            <a:avLst/>
          </a:prstGeom>
        </p:spPr>
      </p:pic>
      <p:sp>
        <p:nvSpPr>
          <p:cNvPr id="6" name="TextBox 5"/>
          <p:cNvSpPr txBox="1"/>
          <p:nvPr/>
        </p:nvSpPr>
        <p:spPr>
          <a:xfrm>
            <a:off x="251520" y="4149080"/>
            <a:ext cx="3096344" cy="1938992"/>
          </a:xfrm>
          <a:prstGeom prst="rect">
            <a:avLst/>
          </a:prstGeom>
          <a:noFill/>
        </p:spPr>
        <p:txBody>
          <a:bodyPr wrap="square" rtlCol="0">
            <a:spAutoFit/>
          </a:bodyPr>
          <a:lstStyle/>
          <a:p>
            <a:r>
              <a:rPr lang="en-US" sz="2400" dirty="0" smtClean="0"/>
              <a:t>India, China, Mid East accounted for about 70% of demand for jewelry. Trend: more gold for jewelry</a:t>
            </a:r>
            <a:endParaRPr lang="en-US" sz="2400" dirty="0"/>
          </a:p>
        </p:txBody>
      </p:sp>
    </p:spTree>
    <p:extLst>
      <p:ext uri="{BB962C8B-B14F-4D97-AF65-F5344CB8AC3E}">
        <p14:creationId xmlns:p14="http://schemas.microsoft.com/office/powerpoint/2010/main" val="27944970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600200"/>
          </a:xfrm>
        </p:spPr>
        <p:txBody>
          <a:bodyPr/>
          <a:lstStyle/>
          <a:p>
            <a:r>
              <a:rPr lang="en-US" dirty="0" smtClean="0"/>
              <a:t>Gold as Investment</a:t>
            </a:r>
            <a:endParaRPr lang="en-US" dirty="0"/>
          </a:p>
        </p:txBody>
      </p:sp>
      <p:sp>
        <p:nvSpPr>
          <p:cNvPr id="3" name="Content Placeholder 2"/>
          <p:cNvSpPr>
            <a:spLocks noGrp="1"/>
          </p:cNvSpPr>
          <p:nvPr>
            <p:ph idx="1"/>
          </p:nvPr>
        </p:nvSpPr>
        <p:spPr>
          <a:xfrm>
            <a:off x="457200" y="1371600"/>
            <a:ext cx="8229600" cy="4525963"/>
          </a:xfrm>
        </p:spPr>
        <p:txBody>
          <a:bodyPr>
            <a:normAutofit/>
          </a:bodyPr>
          <a:lstStyle/>
          <a:p>
            <a:r>
              <a:rPr lang="en-US" sz="2400" dirty="0" smtClean="0"/>
              <a:t>Safety investment, fluctuation, but always have value</a:t>
            </a:r>
          </a:p>
          <a:p>
            <a:r>
              <a:rPr lang="en-US" sz="2400" dirty="0" smtClean="0"/>
              <a:t>Hedge against inflation</a:t>
            </a:r>
          </a:p>
          <a:p>
            <a:r>
              <a:rPr lang="en-US" sz="2400" dirty="0" smtClean="0"/>
              <a:t>Reflect people’s expectation and confidence of market.</a:t>
            </a:r>
            <a:endParaRPr lang="en-US" sz="2400" dirty="0"/>
          </a:p>
        </p:txBody>
      </p:sp>
      <p:pic>
        <p:nvPicPr>
          <p:cNvPr id="4" name="Picture 3"/>
          <p:cNvPicPr>
            <a:picLocks noChangeAspect="1"/>
          </p:cNvPicPr>
          <p:nvPr/>
        </p:nvPicPr>
        <p:blipFill>
          <a:blip r:embed="rId2" cstate="print"/>
          <a:stretch>
            <a:fillRect/>
          </a:stretch>
        </p:blipFill>
        <p:spPr>
          <a:xfrm>
            <a:off x="228600" y="3505200"/>
            <a:ext cx="8622994" cy="3312368"/>
          </a:xfrm>
          <a:prstGeom prst="rect">
            <a:avLst/>
          </a:prstGeom>
        </p:spPr>
      </p:pic>
    </p:spTree>
    <p:extLst>
      <p:ext uri="{BB962C8B-B14F-4D97-AF65-F5344CB8AC3E}">
        <p14:creationId xmlns:p14="http://schemas.microsoft.com/office/powerpoint/2010/main" val="31355706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Main Products: Copper</a:t>
            </a:r>
            <a:endParaRPr lang="en-US" dirty="0"/>
          </a:p>
        </p:txBody>
      </p:sp>
      <p:sp>
        <p:nvSpPr>
          <p:cNvPr id="3" name="Content Placeholder 2"/>
          <p:cNvSpPr>
            <a:spLocks noGrp="1"/>
          </p:cNvSpPr>
          <p:nvPr>
            <p:ph idx="1"/>
          </p:nvPr>
        </p:nvSpPr>
        <p:spPr/>
        <p:txBody>
          <a:bodyPr/>
          <a:lstStyle/>
          <a:p>
            <a:r>
              <a:rPr lang="en-US" dirty="0" smtClean="0"/>
              <a:t>Copper</a:t>
            </a:r>
          </a:p>
          <a:p>
            <a:pPr lvl="1"/>
            <a:r>
              <a:rPr lang="en-US" dirty="0" smtClean="0">
                <a:ea typeface="ＭＳ Ｐゴシック" pitchFamily="34" charset="-128"/>
              </a:rPr>
              <a:t>Internationally traded</a:t>
            </a:r>
          </a:p>
          <a:p>
            <a:pPr lvl="1"/>
            <a:r>
              <a:rPr lang="en-US" dirty="0" err="1" smtClean="0">
                <a:ea typeface="ＭＳ Ｐゴシック" pitchFamily="34" charset="-128"/>
              </a:rPr>
              <a:t>Contago</a:t>
            </a:r>
            <a:endParaRPr lang="en-US" dirty="0" smtClean="0">
              <a:ea typeface="ＭＳ Ｐゴシック" pitchFamily="34" charset="-128"/>
            </a:endParaRPr>
          </a:p>
          <a:p>
            <a:pPr lvl="1"/>
            <a:r>
              <a:rPr lang="en-US" altLang="zh-TW" dirty="0" smtClean="0">
                <a:ea typeface="PMingLiU" pitchFamily="18" charset="-120"/>
              </a:rPr>
              <a:t>Infinite recyclable</a:t>
            </a:r>
          </a:p>
          <a:p>
            <a:pPr lvl="1"/>
            <a:r>
              <a:rPr lang="en-US" dirty="0" smtClean="0">
                <a:ea typeface="PMingLiU" pitchFamily="18" charset="-120"/>
              </a:rPr>
              <a:t>Markets: </a:t>
            </a:r>
          </a:p>
          <a:p>
            <a:pPr lvl="2"/>
            <a:r>
              <a:rPr lang="en-US" sz="2000" dirty="0" smtClean="0"/>
              <a:t>New York Mercantile Exchange (</a:t>
            </a:r>
            <a:r>
              <a:rPr lang="en-US" sz="2000" dirty="0" smtClean="0">
                <a:solidFill>
                  <a:srgbClr val="C00000"/>
                </a:solidFill>
              </a:rPr>
              <a:t>COMEX</a:t>
            </a:r>
            <a:r>
              <a:rPr lang="en-US" sz="2000" dirty="0" smtClean="0"/>
              <a:t>)</a:t>
            </a:r>
          </a:p>
          <a:p>
            <a:pPr lvl="2"/>
            <a:r>
              <a:rPr lang="en-US" sz="2000" dirty="0" smtClean="0"/>
              <a:t>London Metals Exchange (</a:t>
            </a:r>
            <a:r>
              <a:rPr lang="en-US" sz="2000" dirty="0" smtClean="0">
                <a:solidFill>
                  <a:srgbClr val="C00000"/>
                </a:solidFill>
              </a:rPr>
              <a:t>LME</a:t>
            </a:r>
            <a:r>
              <a:rPr lang="en-US" sz="2000" dirty="0" smtClean="0"/>
              <a:t>)</a:t>
            </a:r>
          </a:p>
          <a:p>
            <a:pPr lvl="2"/>
            <a:r>
              <a:rPr lang="en-US" sz="2000" dirty="0" smtClean="0"/>
              <a:t>Shanghai Futures Exchange (</a:t>
            </a:r>
            <a:r>
              <a:rPr lang="en-US" sz="2000" dirty="0" smtClean="0">
                <a:solidFill>
                  <a:srgbClr val="C00000"/>
                </a:solidFill>
              </a:rPr>
              <a:t>SHFE</a:t>
            </a:r>
            <a:r>
              <a:rPr lang="en-US" sz="2000" dirty="0" smtClean="0"/>
              <a:t>)</a:t>
            </a:r>
          </a:p>
          <a:p>
            <a:pPr lvl="1"/>
            <a:endParaRPr lang="en-US" dirty="0" smtClean="0">
              <a:ea typeface="ＭＳ Ｐゴシック" pitchFamily="34" charset="-128"/>
            </a:endParaRPr>
          </a:p>
          <a:p>
            <a:pPr lvl="1"/>
            <a:endParaRPr lang="en-US" dirty="0"/>
          </a:p>
        </p:txBody>
      </p:sp>
      <p:pic>
        <p:nvPicPr>
          <p:cNvPr id="4098" name="Picture 2"/>
          <p:cNvPicPr>
            <a:picLocks noChangeAspect="1" noChangeArrowheads="1"/>
          </p:cNvPicPr>
          <p:nvPr/>
        </p:nvPicPr>
        <p:blipFill>
          <a:blip r:embed="rId2" cstate="print"/>
          <a:srcRect/>
          <a:stretch>
            <a:fillRect/>
          </a:stretch>
        </p:blipFill>
        <p:spPr bwMode="auto">
          <a:xfrm>
            <a:off x="5867400" y="4285869"/>
            <a:ext cx="3276600" cy="2572131"/>
          </a:xfrm>
          <a:prstGeom prst="rect">
            <a:avLst/>
          </a:prstGeom>
          <a:noFill/>
          <a:ln w="9525">
            <a:noFill/>
            <a:miter lim="800000"/>
            <a:headEnd/>
            <a:tailEnd/>
          </a:ln>
        </p:spPr>
      </p:pic>
    </p:spTree>
    <p:extLst>
      <p:ext uri="{BB962C8B-B14F-4D97-AF65-F5344CB8AC3E}">
        <p14:creationId xmlns:p14="http://schemas.microsoft.com/office/powerpoint/2010/main" val="30434671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Copper Demand </a:t>
            </a:r>
            <a:endParaRPr lang="en-US" dirty="0"/>
          </a:p>
        </p:txBody>
      </p:sp>
      <p:pic>
        <p:nvPicPr>
          <p:cNvPr id="4" name="Content Placeholder 3"/>
          <p:cNvPicPr>
            <a:picLocks noGrp="1" noChangeAspect="1" noChangeArrowheads="1"/>
          </p:cNvPicPr>
          <p:nvPr>
            <p:ph idx="1"/>
          </p:nvPr>
        </p:nvPicPr>
        <p:blipFill>
          <a:blip r:embed="rId2" cstate="print"/>
          <a:stretch>
            <a:fillRect/>
          </a:stretch>
        </p:blipFill>
        <p:spPr bwMode="auto">
          <a:xfrm>
            <a:off x="467544" y="1585821"/>
            <a:ext cx="6840760" cy="3528392"/>
          </a:xfrm>
          <a:prstGeom prst="rect">
            <a:avLst/>
          </a:prstGeom>
          <a:noFill/>
          <a:ln w="9525">
            <a:noFill/>
            <a:miter lim="800000"/>
            <a:headEnd/>
            <a:tailEnd/>
          </a:ln>
          <a:effectLst/>
        </p:spPr>
      </p:pic>
      <p:sp>
        <p:nvSpPr>
          <p:cNvPr id="5" name="TextBox 4"/>
          <p:cNvSpPr txBox="1"/>
          <p:nvPr/>
        </p:nvSpPr>
        <p:spPr>
          <a:xfrm>
            <a:off x="467544" y="5085184"/>
            <a:ext cx="8352928" cy="1600438"/>
          </a:xfrm>
          <a:prstGeom prst="rect">
            <a:avLst/>
          </a:prstGeom>
          <a:noFill/>
        </p:spPr>
        <p:txBody>
          <a:bodyPr wrap="square" rtlCol="0">
            <a:spAutoFit/>
          </a:bodyPr>
          <a:lstStyle/>
          <a:p>
            <a:pPr marL="0" lvl="1"/>
            <a:r>
              <a:rPr lang="en-US" sz="2000" dirty="0" smtClean="0">
                <a:ea typeface="ＭＳ Ｐゴシック" pitchFamily="34" charset="-128"/>
              </a:rPr>
              <a:t>Global Economic Conditions: Driven by US, EU</a:t>
            </a:r>
          </a:p>
          <a:p>
            <a:pPr marL="0" lvl="1"/>
            <a:r>
              <a:rPr lang="en-US" sz="2000" dirty="0" smtClean="0">
                <a:ea typeface="ＭＳ Ｐゴシック" pitchFamily="34" charset="-128"/>
              </a:rPr>
              <a:t>Industrialization: China, India</a:t>
            </a:r>
          </a:p>
          <a:p>
            <a:pPr marL="0" lvl="1"/>
            <a:endParaRPr lang="en-US" sz="2000" dirty="0" smtClean="0">
              <a:ea typeface="ＭＳ Ｐゴシック" pitchFamily="34" charset="-128"/>
            </a:endParaRPr>
          </a:p>
          <a:p>
            <a:pPr marL="0" lvl="1"/>
            <a:endParaRPr lang="en-US" sz="2000" dirty="0" smtClean="0">
              <a:ea typeface="ＭＳ Ｐゴシック" pitchFamily="34" charset="-128"/>
            </a:endParaRPr>
          </a:p>
          <a:p>
            <a:endParaRPr lang="en-US" dirty="0"/>
          </a:p>
        </p:txBody>
      </p:sp>
    </p:spTree>
    <p:extLst>
      <p:ext uri="{BB962C8B-B14F-4D97-AF65-F5344CB8AC3E}">
        <p14:creationId xmlns:p14="http://schemas.microsoft.com/office/powerpoint/2010/main" val="14730651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Industry Overview	</a:t>
            </a:r>
            <a:endParaRPr lang="en-US" dirty="0"/>
          </a:p>
        </p:txBody>
      </p:sp>
      <p:sp>
        <p:nvSpPr>
          <p:cNvPr id="3" name="Content Placeholder 2"/>
          <p:cNvSpPr>
            <a:spLocks noGrp="1"/>
          </p:cNvSpPr>
          <p:nvPr>
            <p:ph idx="1"/>
          </p:nvPr>
        </p:nvSpPr>
        <p:spPr/>
        <p:txBody>
          <a:bodyPr>
            <a:normAutofit/>
          </a:bodyPr>
          <a:lstStyle/>
          <a:p>
            <a:r>
              <a:rPr lang="en-US" sz="2400" dirty="0" smtClean="0"/>
              <a:t>What is mining industry</a:t>
            </a:r>
          </a:p>
          <a:p>
            <a:pPr lvl="1"/>
            <a:r>
              <a:rPr lang="en-US" sz="2000" dirty="0" smtClean="0"/>
              <a:t>Exploration</a:t>
            </a:r>
          </a:p>
          <a:p>
            <a:pPr lvl="1"/>
            <a:r>
              <a:rPr lang="en-US" sz="2000" dirty="0" smtClean="0"/>
              <a:t>Extraction </a:t>
            </a:r>
          </a:p>
          <a:p>
            <a:pPr lvl="1"/>
            <a:r>
              <a:rPr lang="en-US" sz="2000" dirty="0" smtClean="0"/>
              <a:t>Refining</a:t>
            </a:r>
          </a:p>
          <a:p>
            <a:pPr lvl="1"/>
            <a:r>
              <a:rPr lang="en-US" sz="2000" dirty="0" smtClean="0"/>
              <a:t>Industry Use</a:t>
            </a:r>
            <a:endParaRPr lang="en-US" sz="2000" dirty="0"/>
          </a:p>
        </p:txBody>
      </p:sp>
      <p:sp>
        <p:nvSpPr>
          <p:cNvPr id="4" name="Rectangle 3"/>
          <p:cNvSpPr/>
          <p:nvPr/>
        </p:nvSpPr>
        <p:spPr>
          <a:xfrm>
            <a:off x="3558341" y="1628800"/>
            <a:ext cx="4276300" cy="2215991"/>
          </a:xfrm>
          <a:prstGeom prst="rect">
            <a:avLst/>
          </a:prstGeom>
          <a:noFill/>
        </p:spPr>
        <p:txBody>
          <a:bodyPr wrap="none" lIns="91440" tIns="45720" rIns="91440" bIns="45720">
            <a:spAutoFit/>
          </a:bodyPr>
          <a:lstStyle/>
          <a:p>
            <a:pPr algn="ctr"/>
            <a:r>
              <a:rPr lang="en-US" sz="13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t>
            </a:r>
            <a:r>
              <a:rPr lang="en-US" sz="4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Transactions</a:t>
            </a:r>
            <a:endParaRPr lang="en-US" sz="7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5" name="Content Placeholder 3" descr="Simplified_world_mining_map_2.png"/>
          <p:cNvPicPr>
            <a:picLocks noChangeAspect="1"/>
          </p:cNvPicPr>
          <p:nvPr/>
        </p:nvPicPr>
        <p:blipFill>
          <a:blip r:embed="rId2" cstate="print"/>
          <a:srcRect l="10126" r="10126"/>
          <a:stretch>
            <a:fillRect/>
          </a:stretch>
        </p:blipFill>
        <p:spPr>
          <a:xfrm>
            <a:off x="2051720" y="3717032"/>
            <a:ext cx="4583084" cy="2520280"/>
          </a:xfrm>
          <a:prstGeom prst="rect">
            <a:avLst/>
          </a:prstGeom>
        </p:spPr>
      </p:pic>
    </p:spTree>
    <p:extLst>
      <p:ext uri="{BB962C8B-B14F-4D97-AF65-F5344CB8AC3E}">
        <p14:creationId xmlns:p14="http://schemas.microsoft.com/office/powerpoint/2010/main" val="32254172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Copper Demand</a:t>
            </a: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cstate="print"/>
          <a:srcRect/>
          <a:stretch>
            <a:fillRect/>
          </a:stretch>
        </p:blipFill>
        <p:spPr bwMode="auto">
          <a:xfrm>
            <a:off x="2424472" y="1707704"/>
            <a:ext cx="6472391" cy="4464496"/>
          </a:xfrm>
          <a:prstGeom prst="rect">
            <a:avLst/>
          </a:prstGeom>
          <a:noFill/>
          <a:ln w="9525">
            <a:noFill/>
            <a:miter lim="800000"/>
            <a:headEnd/>
            <a:tailEnd/>
          </a:ln>
        </p:spPr>
      </p:pic>
      <p:sp>
        <p:nvSpPr>
          <p:cNvPr id="5" name="TextBox 4"/>
          <p:cNvSpPr txBox="1"/>
          <p:nvPr/>
        </p:nvSpPr>
        <p:spPr>
          <a:xfrm>
            <a:off x="611560" y="1700808"/>
            <a:ext cx="2160240" cy="2677656"/>
          </a:xfrm>
          <a:prstGeom prst="rect">
            <a:avLst/>
          </a:prstGeom>
          <a:noFill/>
        </p:spPr>
        <p:txBody>
          <a:bodyPr wrap="square" rtlCol="0">
            <a:spAutoFit/>
          </a:bodyPr>
          <a:lstStyle/>
          <a:p>
            <a:r>
              <a:rPr lang="en-US" sz="2800" dirty="0" smtClean="0"/>
              <a:t>China drove up the international copper price by 140% in 2009</a:t>
            </a:r>
            <a:endParaRPr lang="en-US" sz="2800" dirty="0"/>
          </a:p>
        </p:txBody>
      </p:sp>
    </p:spTree>
    <p:extLst>
      <p:ext uri="{BB962C8B-B14F-4D97-AF65-F5344CB8AC3E}">
        <p14:creationId xmlns:p14="http://schemas.microsoft.com/office/powerpoint/2010/main" val="27525437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Five Year Copper Price</a:t>
            </a:r>
            <a:endParaRPr lang="en-US" dirty="0"/>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cstate="print"/>
          <a:srcRect/>
          <a:stretch>
            <a:fillRect/>
          </a:stretch>
        </p:blipFill>
        <p:spPr bwMode="auto">
          <a:xfrm>
            <a:off x="755576" y="1641829"/>
            <a:ext cx="7632848" cy="4987571"/>
          </a:xfrm>
          <a:prstGeom prst="rect">
            <a:avLst/>
          </a:prstGeom>
          <a:noFill/>
          <a:ln w="9525">
            <a:noFill/>
            <a:miter lim="800000"/>
            <a:headEnd/>
            <a:tailEnd/>
          </a:ln>
        </p:spPr>
      </p:pic>
    </p:spTree>
    <p:extLst>
      <p:ext uri="{BB962C8B-B14F-4D97-AF65-F5344CB8AC3E}">
        <p14:creationId xmlns:p14="http://schemas.microsoft.com/office/powerpoint/2010/main" val="23144620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Copper Supply</a:t>
            </a:r>
            <a:endParaRPr lang="en-US" dirty="0"/>
          </a:p>
        </p:txBody>
      </p:sp>
      <p:pic>
        <p:nvPicPr>
          <p:cNvPr id="4" name="Picture 2"/>
          <p:cNvPicPr>
            <a:picLocks noGrp="1" noChangeAspect="1" noChangeArrowheads="1"/>
          </p:cNvPicPr>
          <p:nvPr>
            <p:ph idx="1"/>
          </p:nvPr>
        </p:nvPicPr>
        <p:blipFill>
          <a:blip r:embed="rId2" cstate="print"/>
          <a:srcRect/>
          <a:stretch>
            <a:fillRect/>
          </a:stretch>
        </p:blipFill>
        <p:spPr bwMode="auto">
          <a:xfrm>
            <a:off x="251520" y="1695128"/>
            <a:ext cx="8728289" cy="4248472"/>
          </a:xfrm>
          <a:prstGeom prst="rect">
            <a:avLst/>
          </a:prstGeom>
          <a:noFill/>
          <a:ln w="9525">
            <a:noFill/>
            <a:miter lim="800000"/>
            <a:headEnd/>
            <a:tailEnd/>
          </a:ln>
          <a:effectLst/>
        </p:spPr>
      </p:pic>
    </p:spTree>
    <p:extLst>
      <p:ext uri="{BB962C8B-B14F-4D97-AF65-F5344CB8AC3E}">
        <p14:creationId xmlns:p14="http://schemas.microsoft.com/office/powerpoint/2010/main" val="17436973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stretch>
            <a:fillRect/>
          </a:stretch>
        </p:blipFill>
        <p:spPr>
          <a:xfrm>
            <a:off x="536139" y="1340768"/>
            <a:ext cx="7656631" cy="4785395"/>
          </a:xfrm>
          <a:prstGeom prst="rect">
            <a:avLst/>
          </a:prstGeom>
        </p:spPr>
      </p:pic>
    </p:spTree>
    <p:extLst>
      <p:ext uri="{BB962C8B-B14F-4D97-AF65-F5344CB8AC3E}">
        <p14:creationId xmlns:p14="http://schemas.microsoft.com/office/powerpoint/2010/main" val="19194946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cstate="print"/>
          <a:srcRect/>
          <a:stretch>
            <a:fillRect/>
          </a:stretch>
        </p:blipFill>
        <p:spPr bwMode="auto">
          <a:xfrm>
            <a:off x="179512" y="0"/>
            <a:ext cx="3596640" cy="4191000"/>
          </a:xfrm>
          <a:prstGeom prst="rect">
            <a:avLst/>
          </a:prstGeom>
          <a:noFill/>
          <a:ln w="9525">
            <a:noFill/>
            <a:miter lim="800000"/>
            <a:headEnd/>
            <a:tailEnd/>
          </a:ln>
        </p:spPr>
      </p:pic>
      <p:sp>
        <p:nvSpPr>
          <p:cNvPr id="6" name="TextBox 5"/>
          <p:cNvSpPr txBox="1"/>
          <p:nvPr/>
        </p:nvSpPr>
        <p:spPr>
          <a:xfrm>
            <a:off x="755576" y="4797152"/>
            <a:ext cx="4752528" cy="1323439"/>
          </a:xfrm>
          <a:prstGeom prst="rect">
            <a:avLst/>
          </a:prstGeom>
          <a:noFill/>
        </p:spPr>
        <p:txBody>
          <a:bodyPr wrap="square" rtlCol="0">
            <a:spAutoFit/>
          </a:bodyPr>
          <a:lstStyle/>
          <a:p>
            <a:r>
              <a:rPr lang="en-US" sz="2000" dirty="0" smtClean="0"/>
              <a:t>Peru is the largest copper supplier in the world, so watching out for South America, especially Peru’s political conditions is a must.</a:t>
            </a:r>
            <a:endParaRPr lang="en-US" sz="2000" dirty="0"/>
          </a:p>
        </p:txBody>
      </p:sp>
      <p:pic>
        <p:nvPicPr>
          <p:cNvPr id="2052" name="Picture 4"/>
          <p:cNvPicPr>
            <a:picLocks noChangeAspect="1" noChangeArrowheads="1"/>
          </p:cNvPicPr>
          <p:nvPr/>
        </p:nvPicPr>
        <p:blipFill>
          <a:blip r:embed="rId3" cstate="print"/>
          <a:srcRect/>
          <a:stretch>
            <a:fillRect/>
          </a:stretch>
        </p:blipFill>
        <p:spPr bwMode="auto">
          <a:xfrm>
            <a:off x="3905250" y="3629"/>
            <a:ext cx="5238750" cy="3933825"/>
          </a:xfrm>
          <a:prstGeom prst="rect">
            <a:avLst/>
          </a:prstGeom>
          <a:noFill/>
          <a:ln w="9525">
            <a:noFill/>
            <a:miter lim="800000"/>
            <a:headEnd/>
            <a:tailEnd/>
          </a:ln>
        </p:spPr>
      </p:pic>
    </p:spTree>
    <p:extLst>
      <p:ext uri="{BB962C8B-B14F-4D97-AF65-F5344CB8AC3E}">
        <p14:creationId xmlns:p14="http://schemas.microsoft.com/office/powerpoint/2010/main" val="23310936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Main Products: Coal</a:t>
            </a:r>
            <a:endParaRPr lang="en-US" dirty="0"/>
          </a:p>
        </p:txBody>
      </p:sp>
      <p:sp>
        <p:nvSpPr>
          <p:cNvPr id="3" name="Content Placeholder 2"/>
          <p:cNvSpPr>
            <a:spLocks noGrp="1"/>
          </p:cNvSpPr>
          <p:nvPr>
            <p:ph idx="1"/>
          </p:nvPr>
        </p:nvSpPr>
        <p:spPr/>
        <p:txBody>
          <a:bodyPr/>
          <a:lstStyle/>
          <a:p>
            <a:r>
              <a:rPr lang="en-US" dirty="0" smtClean="0"/>
              <a:t>Coal</a:t>
            </a:r>
          </a:p>
          <a:p>
            <a:pPr lvl="1"/>
            <a:r>
              <a:rPr lang="en-US" dirty="0" smtClean="0"/>
              <a:t>Most widely distributed and used fossil fuel </a:t>
            </a:r>
          </a:p>
          <a:p>
            <a:pPr>
              <a:spcBef>
                <a:spcPts val="2000"/>
              </a:spcBef>
              <a:buClr>
                <a:schemeClr val="accent1"/>
              </a:buClr>
            </a:pPr>
            <a:r>
              <a:rPr lang="en-US" sz="2000" dirty="0" smtClean="0">
                <a:solidFill>
                  <a:srgbClr val="595959"/>
                </a:solidFill>
              </a:rPr>
              <a:t>70% of the total world coal production is consumed for electricity generation (Thermal Coal)</a:t>
            </a:r>
          </a:p>
          <a:p>
            <a:pPr>
              <a:spcBef>
                <a:spcPts val="2000"/>
              </a:spcBef>
              <a:buClr>
                <a:schemeClr val="accent1"/>
              </a:buClr>
            </a:pPr>
            <a:r>
              <a:rPr lang="en-US" sz="2000" dirty="0" smtClean="0">
                <a:solidFill>
                  <a:srgbClr val="595959"/>
                </a:solidFill>
              </a:rPr>
              <a:t>Other uses: steel production(Coking Coal), cement manufacturing, and as a liquid fuel</a:t>
            </a:r>
          </a:p>
          <a:p>
            <a:pPr lvl="1"/>
            <a:endParaRPr lang="en-US" dirty="0"/>
          </a:p>
        </p:txBody>
      </p:sp>
      <p:pic>
        <p:nvPicPr>
          <p:cNvPr id="5123" name="Picture 3"/>
          <p:cNvPicPr>
            <a:picLocks noChangeAspect="1" noChangeArrowheads="1"/>
          </p:cNvPicPr>
          <p:nvPr/>
        </p:nvPicPr>
        <p:blipFill>
          <a:blip r:embed="rId2" cstate="print"/>
          <a:srcRect/>
          <a:stretch>
            <a:fillRect/>
          </a:stretch>
        </p:blipFill>
        <p:spPr bwMode="auto">
          <a:xfrm>
            <a:off x="2987824" y="4365104"/>
            <a:ext cx="2898849" cy="2214347"/>
          </a:xfrm>
          <a:prstGeom prst="rect">
            <a:avLst/>
          </a:prstGeom>
          <a:noFill/>
          <a:ln w="9525">
            <a:noFill/>
            <a:miter lim="800000"/>
            <a:headEnd/>
            <a:tailEnd/>
          </a:ln>
        </p:spPr>
      </p:pic>
    </p:spTree>
    <p:extLst>
      <p:ext uri="{BB962C8B-B14F-4D97-AF65-F5344CB8AC3E}">
        <p14:creationId xmlns:p14="http://schemas.microsoft.com/office/powerpoint/2010/main" val="2820021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Coal </a:t>
            </a:r>
            <a:endParaRPr lang="en-US" dirty="0"/>
          </a:p>
        </p:txBody>
      </p:sp>
      <p:sp>
        <p:nvSpPr>
          <p:cNvPr id="3" name="Content Placeholder 2"/>
          <p:cNvSpPr>
            <a:spLocks noGrp="1"/>
          </p:cNvSpPr>
          <p:nvPr>
            <p:ph idx="1"/>
          </p:nvPr>
        </p:nvSpPr>
        <p:spPr/>
        <p:txBody>
          <a:bodyPr/>
          <a:lstStyle/>
          <a:p>
            <a:r>
              <a:rPr lang="en-US" sz="2400" dirty="0" smtClean="0"/>
              <a:t>Main Use of Coal</a:t>
            </a:r>
          </a:p>
          <a:p>
            <a:pPr lvl="1"/>
            <a:r>
              <a:rPr lang="en-US" sz="2000" dirty="0" smtClean="0"/>
              <a:t>POWER GENERATION (THERMAL COAL)</a:t>
            </a:r>
          </a:p>
          <a:p>
            <a:pPr lvl="1"/>
            <a:r>
              <a:rPr lang="en-US" sz="2000" dirty="0" smtClean="0"/>
              <a:t>STEEL PRODUCTION (COKING COAL)</a:t>
            </a:r>
          </a:p>
          <a:p>
            <a:pPr lvl="1"/>
            <a:r>
              <a:rPr lang="en-US" sz="2000" dirty="0" smtClean="0"/>
              <a:t>CEMENT MANUFACTURING</a:t>
            </a:r>
          </a:p>
          <a:p>
            <a:pPr lvl="1"/>
            <a:r>
              <a:rPr lang="en-US" sz="2000" dirty="0" smtClean="0"/>
              <a:t>AS A LIQUID FUEL</a:t>
            </a:r>
          </a:p>
          <a:p>
            <a:endParaRPr lang="en-US" sz="2400" dirty="0" smtClean="0"/>
          </a:p>
          <a:p>
            <a:pPr algn="ctr"/>
            <a:endParaRPr lang="en-US" dirty="0" smtClean="0"/>
          </a:p>
          <a:p>
            <a:pPr algn="ctr"/>
            <a:endParaRPr lang="en-US" dirty="0" smtClean="0"/>
          </a:p>
          <a:p>
            <a:pPr algn="ctr"/>
            <a:endParaRPr lang="en-US" dirty="0" smtClean="0"/>
          </a:p>
          <a:p>
            <a:pPr algn="ctr"/>
            <a:endParaRPr lang="en-US" dirty="0" smtClean="0"/>
          </a:p>
          <a:p>
            <a:pPr algn="ctr"/>
            <a:endParaRPr lang="en-US" dirty="0" smtClean="0"/>
          </a:p>
          <a:p>
            <a:pPr algn="ctr"/>
            <a:endParaRPr lang="en-US" dirty="0" smtClean="0"/>
          </a:p>
          <a:p>
            <a:endParaRPr lang="en-US" dirty="0"/>
          </a:p>
        </p:txBody>
      </p:sp>
      <p:sp>
        <p:nvSpPr>
          <p:cNvPr id="8" name="Right Arrow 7"/>
          <p:cNvSpPr/>
          <p:nvPr/>
        </p:nvSpPr>
        <p:spPr>
          <a:xfrm>
            <a:off x="6228184" y="2208989"/>
            <a:ext cx="648072"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715000" y="2534706"/>
            <a:ext cx="648072" cy="1015663"/>
          </a:xfrm>
          <a:prstGeom prst="rect">
            <a:avLst/>
          </a:prstGeom>
          <a:noFill/>
        </p:spPr>
        <p:txBody>
          <a:bodyPr wrap="square" lIns="91440" tIns="45720" rIns="91440" bIns="45720">
            <a:spAutoFit/>
          </a:bodyPr>
          <a:lstStyle/>
          <a:p>
            <a:pPr algn="ctr"/>
            <a:r>
              <a:rPr lang="en-US" sz="60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endParaRPr lang="en-US" sz="60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0" name="TextBox 9"/>
          <p:cNvSpPr txBox="1"/>
          <p:nvPr/>
        </p:nvSpPr>
        <p:spPr>
          <a:xfrm>
            <a:off x="7144657" y="2002791"/>
            <a:ext cx="1008112" cy="461665"/>
          </a:xfrm>
          <a:prstGeom prst="rect">
            <a:avLst/>
          </a:prstGeom>
          <a:noFill/>
        </p:spPr>
        <p:txBody>
          <a:bodyPr wrap="square" rtlCol="0">
            <a:spAutoFit/>
          </a:bodyPr>
          <a:lstStyle/>
          <a:p>
            <a:r>
              <a:rPr lang="en-US" sz="2400" dirty="0" smtClean="0"/>
              <a:t>70%</a:t>
            </a:r>
            <a:endParaRPr lang="en-US" sz="2400" dirty="0"/>
          </a:p>
        </p:txBody>
      </p:sp>
      <p:sp>
        <p:nvSpPr>
          <p:cNvPr id="11" name="TextBox 10"/>
          <p:cNvSpPr txBox="1"/>
          <p:nvPr/>
        </p:nvSpPr>
        <p:spPr>
          <a:xfrm>
            <a:off x="6373327" y="2780928"/>
            <a:ext cx="864096" cy="523220"/>
          </a:xfrm>
          <a:prstGeom prst="rect">
            <a:avLst/>
          </a:prstGeom>
          <a:noFill/>
        </p:spPr>
        <p:txBody>
          <a:bodyPr wrap="square" rtlCol="0">
            <a:spAutoFit/>
          </a:bodyPr>
          <a:lstStyle/>
          <a:p>
            <a:r>
              <a:rPr lang="en-US" sz="2800" dirty="0" smtClean="0"/>
              <a:t>30%</a:t>
            </a:r>
            <a:endParaRPr lang="en-US" sz="2800" dirty="0"/>
          </a:p>
        </p:txBody>
      </p:sp>
    </p:spTree>
    <p:extLst>
      <p:ext uri="{BB962C8B-B14F-4D97-AF65-F5344CB8AC3E}">
        <p14:creationId xmlns:p14="http://schemas.microsoft.com/office/powerpoint/2010/main" val="27512815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600200"/>
          </a:xfrm>
        </p:spPr>
        <p:txBody>
          <a:bodyPr/>
          <a:lstStyle/>
          <a:p>
            <a:r>
              <a:rPr lang="en-US" dirty="0" smtClean="0"/>
              <a:t>Supply and Demand</a:t>
            </a:r>
            <a:endParaRPr lang="en-US" dirty="0"/>
          </a:p>
        </p:txBody>
      </p:sp>
      <p:pic>
        <p:nvPicPr>
          <p:cNvPr id="4" name="Picture 2"/>
          <p:cNvPicPr>
            <a:picLocks noGrp="1" noChangeAspect="1" noChangeArrowheads="1"/>
          </p:cNvPicPr>
          <p:nvPr>
            <p:ph idx="1"/>
          </p:nvPr>
        </p:nvPicPr>
        <p:blipFill>
          <a:blip r:embed="rId2" cstate="print"/>
          <a:srcRect/>
          <a:stretch>
            <a:fillRect/>
          </a:stretch>
        </p:blipFill>
        <p:spPr bwMode="auto">
          <a:xfrm>
            <a:off x="323527" y="1268760"/>
            <a:ext cx="8114621" cy="4824536"/>
          </a:xfrm>
          <a:prstGeom prst="rect">
            <a:avLst/>
          </a:prstGeom>
          <a:noFill/>
          <a:ln w="9525">
            <a:noFill/>
            <a:miter lim="800000"/>
            <a:headEnd/>
            <a:tailEnd/>
          </a:ln>
          <a:effectLst/>
        </p:spPr>
      </p:pic>
    </p:spTree>
    <p:extLst>
      <p:ext uri="{BB962C8B-B14F-4D97-AF65-F5344CB8AC3E}">
        <p14:creationId xmlns:p14="http://schemas.microsoft.com/office/powerpoint/2010/main" val="40457807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600200"/>
          </a:xfrm>
        </p:spPr>
        <p:txBody>
          <a:bodyPr/>
          <a:lstStyle/>
          <a:p>
            <a:r>
              <a:rPr lang="en-US" dirty="0" smtClean="0"/>
              <a:t>Supply and Demand</a:t>
            </a:r>
            <a:endParaRPr lang="en-US" dirty="0"/>
          </a:p>
        </p:txBody>
      </p:sp>
      <p:sp>
        <p:nvSpPr>
          <p:cNvPr id="3" name="Content Placeholder 2"/>
          <p:cNvSpPr>
            <a:spLocks noGrp="1"/>
          </p:cNvSpPr>
          <p:nvPr>
            <p:ph idx="1"/>
          </p:nvPr>
        </p:nvSpPr>
        <p:spPr/>
        <p:txBody>
          <a:bodyPr/>
          <a:lstStyle/>
          <a:p>
            <a:endParaRPr lang="en-US"/>
          </a:p>
        </p:txBody>
      </p:sp>
      <p:pic>
        <p:nvPicPr>
          <p:cNvPr id="4" name="Picture 1" descr="Untitled.jpg"/>
          <p:cNvPicPr>
            <a:picLocks noChangeAspect="1"/>
          </p:cNvPicPr>
          <p:nvPr/>
        </p:nvPicPr>
        <p:blipFill>
          <a:blip r:embed="rId2" cstate="print"/>
          <a:srcRect/>
          <a:stretch>
            <a:fillRect/>
          </a:stretch>
        </p:blipFill>
        <p:spPr bwMode="auto">
          <a:xfrm>
            <a:off x="0" y="1340768"/>
            <a:ext cx="9144000" cy="4816475"/>
          </a:xfrm>
          <a:prstGeom prst="rect">
            <a:avLst/>
          </a:prstGeom>
          <a:noFill/>
          <a:ln w="9525">
            <a:noFill/>
            <a:miter lim="800000"/>
            <a:headEnd/>
            <a:tailEnd/>
          </a:ln>
        </p:spPr>
      </p:pic>
    </p:spTree>
    <p:extLst>
      <p:ext uri="{BB962C8B-B14F-4D97-AF65-F5344CB8AC3E}">
        <p14:creationId xmlns:p14="http://schemas.microsoft.com/office/powerpoint/2010/main" val="16185547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Coal Price</a:t>
            </a:r>
            <a:endParaRPr lang="en-US" dirty="0"/>
          </a:p>
        </p:txBody>
      </p:sp>
      <p:sp>
        <p:nvSpPr>
          <p:cNvPr id="3" name="Content Placeholder 2"/>
          <p:cNvSpPr>
            <a:spLocks noGrp="1"/>
          </p:cNvSpPr>
          <p:nvPr>
            <p:ph idx="1"/>
          </p:nvPr>
        </p:nvSpPr>
        <p:spPr/>
        <p:txBody>
          <a:bodyPr/>
          <a:lstStyle/>
          <a:p>
            <a:endParaRPr lang="en-US"/>
          </a:p>
        </p:txBody>
      </p:sp>
      <p:pic>
        <p:nvPicPr>
          <p:cNvPr id="4" name="Picture 1" descr="Untitled.jpg"/>
          <p:cNvPicPr>
            <a:picLocks noChangeAspect="1"/>
          </p:cNvPicPr>
          <p:nvPr/>
        </p:nvPicPr>
        <p:blipFill>
          <a:blip r:embed="rId2" cstate="print"/>
          <a:srcRect/>
          <a:stretch>
            <a:fillRect/>
          </a:stretch>
        </p:blipFill>
        <p:spPr bwMode="auto">
          <a:xfrm>
            <a:off x="622300" y="1604963"/>
            <a:ext cx="7886700" cy="4965700"/>
          </a:xfrm>
          <a:prstGeom prst="rect">
            <a:avLst/>
          </a:prstGeom>
          <a:noFill/>
          <a:ln w="9525">
            <a:noFill/>
            <a:miter lim="800000"/>
            <a:headEnd/>
            <a:tailEnd/>
          </a:ln>
        </p:spPr>
      </p:pic>
    </p:spTree>
    <p:extLst>
      <p:ext uri="{BB962C8B-B14F-4D97-AF65-F5344CB8AC3E}">
        <p14:creationId xmlns:p14="http://schemas.microsoft.com/office/powerpoint/2010/main" val="2450233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Industry Overview	</a:t>
            </a:r>
            <a:endParaRPr lang="en-US" dirty="0"/>
          </a:p>
        </p:txBody>
      </p:sp>
      <p:sp>
        <p:nvSpPr>
          <p:cNvPr id="3" name="Content Placeholder 2"/>
          <p:cNvSpPr>
            <a:spLocks noGrp="1"/>
          </p:cNvSpPr>
          <p:nvPr>
            <p:ph idx="1"/>
          </p:nvPr>
        </p:nvSpPr>
        <p:spPr/>
        <p:txBody>
          <a:bodyPr/>
          <a:lstStyle/>
          <a:p>
            <a:endParaRPr lang="en-US" dirty="0"/>
          </a:p>
        </p:txBody>
      </p:sp>
      <p:pic>
        <p:nvPicPr>
          <p:cNvPr id="4" name="Picture 3" descr="Core_Samples.JPG"/>
          <p:cNvPicPr>
            <a:picLocks noChangeAspect="1"/>
          </p:cNvPicPr>
          <p:nvPr/>
        </p:nvPicPr>
        <p:blipFill>
          <a:blip r:embed="rId2" cstate="print"/>
          <a:stretch>
            <a:fillRect/>
          </a:stretch>
        </p:blipFill>
        <p:spPr>
          <a:xfrm>
            <a:off x="3501623" y="4112096"/>
            <a:ext cx="1934473" cy="1053117"/>
          </a:xfrm>
          <a:prstGeom prst="rect">
            <a:avLst/>
          </a:prstGeom>
          <a:effectLst>
            <a:glow rad="101600">
              <a:schemeClr val="tx1"/>
            </a:glow>
          </a:effectLst>
        </p:spPr>
      </p:pic>
      <p:sp>
        <p:nvSpPr>
          <p:cNvPr id="5" name="Rounded Rectangle 4"/>
          <p:cNvSpPr/>
          <p:nvPr/>
        </p:nvSpPr>
        <p:spPr>
          <a:xfrm>
            <a:off x="3501623" y="5229200"/>
            <a:ext cx="1872208" cy="457200"/>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smtClean="0"/>
              <a:t>HAULING</a:t>
            </a:r>
            <a:endParaRPr lang="en-US" dirty="0"/>
          </a:p>
        </p:txBody>
      </p:sp>
      <p:sp>
        <p:nvSpPr>
          <p:cNvPr id="6" name="Rounded Rectangle 5"/>
          <p:cNvSpPr/>
          <p:nvPr/>
        </p:nvSpPr>
        <p:spPr>
          <a:xfrm>
            <a:off x="6228184" y="5229200"/>
            <a:ext cx="1934473" cy="457200"/>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smtClean="0"/>
              <a:t>REFINING</a:t>
            </a:r>
            <a:endParaRPr lang="en-US" dirty="0"/>
          </a:p>
        </p:txBody>
      </p:sp>
      <p:pic>
        <p:nvPicPr>
          <p:cNvPr id="7" name="Picture 6" descr="Core_Samples.JPG"/>
          <p:cNvPicPr>
            <a:picLocks noChangeAspect="1"/>
          </p:cNvPicPr>
          <p:nvPr/>
        </p:nvPicPr>
        <p:blipFill>
          <a:blip r:embed="rId3" cstate="print"/>
          <a:stretch>
            <a:fillRect/>
          </a:stretch>
        </p:blipFill>
        <p:spPr>
          <a:xfrm>
            <a:off x="755576" y="4112096"/>
            <a:ext cx="1872208" cy="1053117"/>
          </a:xfrm>
          <a:prstGeom prst="rect">
            <a:avLst/>
          </a:prstGeom>
          <a:effectLst>
            <a:glow rad="101600">
              <a:schemeClr val="tx1"/>
            </a:glow>
          </a:effectLst>
        </p:spPr>
      </p:pic>
      <p:sp>
        <p:nvSpPr>
          <p:cNvPr id="8" name="Rounded Rectangle 7"/>
          <p:cNvSpPr/>
          <p:nvPr/>
        </p:nvSpPr>
        <p:spPr>
          <a:xfrm>
            <a:off x="756899" y="5229200"/>
            <a:ext cx="1870885" cy="457200"/>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smtClean="0"/>
              <a:t>MINING</a:t>
            </a:r>
            <a:endParaRPr lang="en-US" dirty="0"/>
          </a:p>
        </p:txBody>
      </p:sp>
      <p:pic>
        <p:nvPicPr>
          <p:cNvPr id="9" name="Picture 8" descr="Core_Samples.JPG"/>
          <p:cNvPicPr>
            <a:picLocks noChangeAspect="1"/>
          </p:cNvPicPr>
          <p:nvPr/>
        </p:nvPicPr>
        <p:blipFill>
          <a:blip r:embed="rId4" cstate="print"/>
          <a:stretch>
            <a:fillRect/>
          </a:stretch>
        </p:blipFill>
        <p:spPr>
          <a:xfrm>
            <a:off x="6228184" y="4077072"/>
            <a:ext cx="1934473" cy="1088141"/>
          </a:xfrm>
          <a:prstGeom prst="rect">
            <a:avLst/>
          </a:prstGeom>
          <a:effectLst>
            <a:glow rad="101600">
              <a:schemeClr val="tx1"/>
            </a:glow>
          </a:effectLst>
        </p:spPr>
      </p:pic>
      <p:pic>
        <p:nvPicPr>
          <p:cNvPr id="10" name="Picture 9" descr="Core_Samples.JPG"/>
          <p:cNvPicPr>
            <a:picLocks noChangeAspect="1"/>
          </p:cNvPicPr>
          <p:nvPr/>
        </p:nvPicPr>
        <p:blipFill>
          <a:blip r:embed="rId5" cstate="print"/>
          <a:stretch>
            <a:fillRect/>
          </a:stretch>
        </p:blipFill>
        <p:spPr>
          <a:xfrm>
            <a:off x="3491880" y="1638672"/>
            <a:ext cx="1872208" cy="1053117"/>
          </a:xfrm>
          <a:prstGeom prst="rect">
            <a:avLst/>
          </a:prstGeom>
          <a:effectLst>
            <a:glow rad="101600">
              <a:schemeClr val="tx1"/>
            </a:glow>
          </a:effectLst>
        </p:spPr>
      </p:pic>
      <p:sp>
        <p:nvSpPr>
          <p:cNvPr id="11" name="Rounded Rectangle 10"/>
          <p:cNvSpPr/>
          <p:nvPr/>
        </p:nvSpPr>
        <p:spPr>
          <a:xfrm>
            <a:off x="3491880" y="2755776"/>
            <a:ext cx="1872208" cy="457200"/>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smtClean="0"/>
              <a:t>CORE SAMPLES</a:t>
            </a:r>
            <a:endParaRPr lang="en-US" dirty="0"/>
          </a:p>
        </p:txBody>
      </p:sp>
      <p:sp>
        <p:nvSpPr>
          <p:cNvPr id="12" name="Rounded Rectangle 11"/>
          <p:cNvSpPr/>
          <p:nvPr/>
        </p:nvSpPr>
        <p:spPr>
          <a:xfrm>
            <a:off x="6228184" y="2755776"/>
            <a:ext cx="1934473" cy="457200"/>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smtClean="0"/>
              <a:t>BLASTING</a:t>
            </a:r>
            <a:endParaRPr lang="en-US" dirty="0"/>
          </a:p>
        </p:txBody>
      </p:sp>
      <p:pic>
        <p:nvPicPr>
          <p:cNvPr id="13" name="Picture 12" descr="Core_Samples.JPG"/>
          <p:cNvPicPr>
            <a:picLocks noChangeAspect="1"/>
          </p:cNvPicPr>
          <p:nvPr/>
        </p:nvPicPr>
        <p:blipFill>
          <a:blip r:embed="rId6" cstate="print"/>
          <a:stretch>
            <a:fillRect/>
          </a:stretch>
        </p:blipFill>
        <p:spPr>
          <a:xfrm>
            <a:off x="755576" y="1638672"/>
            <a:ext cx="1872208" cy="1053117"/>
          </a:xfrm>
          <a:prstGeom prst="rect">
            <a:avLst/>
          </a:prstGeom>
          <a:effectLst>
            <a:glow rad="101600">
              <a:schemeClr val="tx1"/>
            </a:glow>
          </a:effectLst>
        </p:spPr>
      </p:pic>
      <p:sp>
        <p:nvSpPr>
          <p:cNvPr id="14" name="Rounded Rectangle 13"/>
          <p:cNvSpPr/>
          <p:nvPr/>
        </p:nvSpPr>
        <p:spPr>
          <a:xfrm>
            <a:off x="756899" y="2755776"/>
            <a:ext cx="1870885" cy="457200"/>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smtClean="0"/>
              <a:t>EXPLORATION</a:t>
            </a:r>
            <a:endParaRPr lang="en-US" dirty="0"/>
          </a:p>
        </p:txBody>
      </p:sp>
      <p:pic>
        <p:nvPicPr>
          <p:cNvPr id="15" name="Picture 14" descr="Core_Samples.JPG"/>
          <p:cNvPicPr>
            <a:picLocks noChangeAspect="1"/>
          </p:cNvPicPr>
          <p:nvPr/>
        </p:nvPicPr>
        <p:blipFill>
          <a:blip r:embed="rId7" cstate="print"/>
          <a:stretch>
            <a:fillRect/>
          </a:stretch>
        </p:blipFill>
        <p:spPr>
          <a:xfrm>
            <a:off x="6228184" y="1603648"/>
            <a:ext cx="1934473" cy="1088141"/>
          </a:xfrm>
          <a:prstGeom prst="rect">
            <a:avLst/>
          </a:prstGeom>
          <a:effectLst>
            <a:glow rad="101600">
              <a:schemeClr val="tx1"/>
            </a:glow>
          </a:effectLst>
        </p:spPr>
      </p:pic>
      <p:sp>
        <p:nvSpPr>
          <p:cNvPr id="16" name="Right Arrow 15"/>
          <p:cNvSpPr/>
          <p:nvPr/>
        </p:nvSpPr>
        <p:spPr>
          <a:xfrm>
            <a:off x="2843808" y="2726051"/>
            <a:ext cx="504056" cy="486925"/>
          </a:xfrm>
          <a:prstGeom prst="rightArrow">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ight Arrow 16"/>
          <p:cNvSpPr/>
          <p:nvPr/>
        </p:nvSpPr>
        <p:spPr>
          <a:xfrm>
            <a:off x="5580112" y="2708920"/>
            <a:ext cx="504056" cy="486925"/>
          </a:xfrm>
          <a:prstGeom prst="rightArrow">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ight Arrow 17"/>
          <p:cNvSpPr/>
          <p:nvPr/>
        </p:nvSpPr>
        <p:spPr>
          <a:xfrm>
            <a:off x="8316416" y="2708920"/>
            <a:ext cx="504056" cy="486925"/>
          </a:xfrm>
          <a:prstGeom prst="rightArrow">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ight Arrow 18"/>
          <p:cNvSpPr/>
          <p:nvPr/>
        </p:nvSpPr>
        <p:spPr>
          <a:xfrm>
            <a:off x="107504" y="5246331"/>
            <a:ext cx="504056" cy="486925"/>
          </a:xfrm>
          <a:prstGeom prst="rightArrow">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ight Arrow 19"/>
          <p:cNvSpPr/>
          <p:nvPr/>
        </p:nvSpPr>
        <p:spPr>
          <a:xfrm>
            <a:off x="2843808" y="5246331"/>
            <a:ext cx="504056" cy="486925"/>
          </a:xfrm>
          <a:prstGeom prst="rightArrow">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ight Arrow 20"/>
          <p:cNvSpPr/>
          <p:nvPr/>
        </p:nvSpPr>
        <p:spPr>
          <a:xfrm>
            <a:off x="5580112" y="5229200"/>
            <a:ext cx="504056" cy="486925"/>
          </a:xfrm>
          <a:prstGeom prst="rightArrow">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92027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Main Products: Iron Ore</a:t>
            </a:r>
            <a:endParaRPr lang="en-US" dirty="0"/>
          </a:p>
        </p:txBody>
      </p:sp>
      <p:sp>
        <p:nvSpPr>
          <p:cNvPr id="3" name="Content Placeholder 2"/>
          <p:cNvSpPr>
            <a:spLocks noGrp="1"/>
          </p:cNvSpPr>
          <p:nvPr>
            <p:ph idx="1"/>
          </p:nvPr>
        </p:nvSpPr>
        <p:spPr/>
        <p:txBody>
          <a:bodyPr/>
          <a:lstStyle/>
          <a:p>
            <a:r>
              <a:rPr lang="en-US" dirty="0" smtClean="0"/>
              <a:t>Iron</a:t>
            </a:r>
          </a:p>
          <a:p>
            <a:pPr lvl="1"/>
            <a:r>
              <a:rPr lang="en-US" dirty="0" smtClean="0"/>
              <a:t>98% of iron ore are used to make steel</a:t>
            </a:r>
          </a:p>
          <a:p>
            <a:pPr lvl="1"/>
            <a:r>
              <a:rPr lang="en-US" dirty="0" smtClean="0">
                <a:solidFill>
                  <a:srgbClr val="595959"/>
                </a:solidFill>
              </a:rPr>
              <a:t>Major producers of iron ore include Australia, Brazil, China, Russia and India </a:t>
            </a:r>
          </a:p>
          <a:p>
            <a:pPr lvl="1"/>
            <a:r>
              <a:rPr lang="en-US" dirty="0" smtClean="0">
                <a:solidFill>
                  <a:srgbClr val="595959"/>
                </a:solidFill>
              </a:rPr>
              <a:t>Trade OTC</a:t>
            </a:r>
          </a:p>
          <a:p>
            <a:pPr lvl="1"/>
            <a:endParaRPr lang="en-US" dirty="0"/>
          </a:p>
        </p:txBody>
      </p:sp>
      <p:pic>
        <p:nvPicPr>
          <p:cNvPr id="6146" name="Picture 2"/>
          <p:cNvPicPr>
            <a:picLocks noChangeAspect="1" noChangeArrowheads="1"/>
          </p:cNvPicPr>
          <p:nvPr/>
        </p:nvPicPr>
        <p:blipFill>
          <a:blip r:embed="rId2" cstate="print"/>
          <a:srcRect/>
          <a:stretch>
            <a:fillRect/>
          </a:stretch>
        </p:blipFill>
        <p:spPr bwMode="auto">
          <a:xfrm>
            <a:off x="3923928" y="3861048"/>
            <a:ext cx="3127499" cy="2564754"/>
          </a:xfrm>
          <a:prstGeom prst="rect">
            <a:avLst/>
          </a:prstGeom>
          <a:noFill/>
          <a:ln w="9525">
            <a:noFill/>
            <a:miter lim="800000"/>
            <a:headEnd/>
            <a:tailEnd/>
          </a:ln>
        </p:spPr>
      </p:pic>
    </p:spTree>
    <p:extLst>
      <p:ext uri="{BB962C8B-B14F-4D97-AF65-F5344CB8AC3E}">
        <p14:creationId xmlns:p14="http://schemas.microsoft.com/office/powerpoint/2010/main" val="24982309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Iron </a:t>
            </a:r>
            <a:r>
              <a:rPr lang="en-US" dirty="0" err="1" smtClean="0"/>
              <a:t>OreProductions</a:t>
            </a:r>
            <a:endParaRPr lang="en-US" dirty="0"/>
          </a:p>
        </p:txBody>
      </p:sp>
      <p:sp>
        <p:nvSpPr>
          <p:cNvPr id="3" name="Content Placeholder 2"/>
          <p:cNvSpPr>
            <a:spLocks noGrp="1"/>
          </p:cNvSpPr>
          <p:nvPr>
            <p:ph idx="1"/>
          </p:nvPr>
        </p:nvSpPr>
        <p:spPr/>
        <p:txBody>
          <a:bodyPr/>
          <a:lstStyle/>
          <a:p>
            <a:endParaRPr lang="en-US"/>
          </a:p>
        </p:txBody>
      </p:sp>
      <p:graphicFrame>
        <p:nvGraphicFramePr>
          <p:cNvPr id="5" name="Table 4"/>
          <p:cNvGraphicFramePr>
            <a:graphicFrameLocks noGrp="1"/>
          </p:cNvGraphicFramePr>
          <p:nvPr>
            <p:extLst>
              <p:ext uri="{D42A27DB-BD31-4B8C-83A1-F6EECF244321}">
                <p14:modId xmlns:p14="http://schemas.microsoft.com/office/powerpoint/2010/main" val="3468499369"/>
              </p:ext>
            </p:extLst>
          </p:nvPr>
        </p:nvGraphicFramePr>
        <p:xfrm>
          <a:off x="2133600" y="1671320"/>
          <a:ext cx="4800600" cy="4348480"/>
        </p:xfrm>
        <a:graphic>
          <a:graphicData uri="http://schemas.openxmlformats.org/drawingml/2006/table">
            <a:tbl>
              <a:tblPr firstRow="1" bandRow="1">
                <a:tableStyleId>{5C22544A-7EE6-4342-B048-85BDC9FD1C3A}</a:tableStyleId>
              </a:tblPr>
              <a:tblGrid>
                <a:gridCol w="1920240"/>
                <a:gridCol w="2880360"/>
              </a:tblGrid>
              <a:tr h="370840">
                <a:tc>
                  <a:txBody>
                    <a:bodyPr/>
                    <a:lstStyle/>
                    <a:p>
                      <a:pPr algn="ctr"/>
                      <a:r>
                        <a:rPr lang="en-US" dirty="0" smtClean="0"/>
                        <a:t>COUNTRY</a:t>
                      </a:r>
                      <a:endParaRPr lang="en-US" dirty="0"/>
                    </a:p>
                  </a:txBody>
                  <a:tcPr/>
                </a:tc>
                <a:tc>
                  <a:txBody>
                    <a:bodyPr/>
                    <a:lstStyle/>
                    <a:p>
                      <a:pPr algn="ctr"/>
                      <a:r>
                        <a:rPr lang="en-US" dirty="0" smtClean="0"/>
                        <a:t>PRODUCTION </a:t>
                      </a:r>
                    </a:p>
                    <a:p>
                      <a:pPr algn="ctr"/>
                      <a:r>
                        <a:rPr lang="en-US" dirty="0" smtClean="0"/>
                        <a:t>(2009 </a:t>
                      </a:r>
                      <a:r>
                        <a:rPr lang="en-US" dirty="0" err="1" smtClean="0"/>
                        <a:t>mmT</a:t>
                      </a:r>
                      <a:r>
                        <a:rPr lang="en-US" dirty="0" smtClean="0"/>
                        <a:t>)</a:t>
                      </a:r>
                      <a:endParaRPr lang="en-US" dirty="0"/>
                    </a:p>
                  </a:txBody>
                  <a:tcPr/>
                </a:tc>
              </a:tr>
              <a:tr h="370840">
                <a:tc>
                  <a:txBody>
                    <a:bodyPr/>
                    <a:lstStyle/>
                    <a:p>
                      <a:r>
                        <a:rPr lang="en-US" dirty="0" smtClean="0"/>
                        <a:t>China</a:t>
                      </a:r>
                      <a:endParaRPr lang="en-US" dirty="0"/>
                    </a:p>
                  </a:txBody>
                  <a:tcPr/>
                </a:tc>
                <a:tc>
                  <a:txBody>
                    <a:bodyPr/>
                    <a:lstStyle/>
                    <a:p>
                      <a:pPr algn="ctr"/>
                      <a:r>
                        <a:rPr lang="en-US" dirty="0" smtClean="0"/>
                        <a:t>880</a:t>
                      </a:r>
                      <a:endParaRPr lang="en-US" dirty="0"/>
                    </a:p>
                  </a:txBody>
                  <a:tcPr/>
                </a:tc>
              </a:tr>
              <a:tr h="370840">
                <a:tc>
                  <a:txBody>
                    <a:bodyPr/>
                    <a:lstStyle/>
                    <a:p>
                      <a:r>
                        <a:rPr lang="en-US" dirty="0" smtClean="0"/>
                        <a:t>Australia</a:t>
                      </a:r>
                      <a:endParaRPr lang="en-US" dirty="0"/>
                    </a:p>
                  </a:txBody>
                  <a:tcPr/>
                </a:tc>
                <a:tc>
                  <a:txBody>
                    <a:bodyPr/>
                    <a:lstStyle/>
                    <a:p>
                      <a:pPr algn="ctr"/>
                      <a:r>
                        <a:rPr lang="en-US" dirty="0" smtClean="0"/>
                        <a:t>394</a:t>
                      </a:r>
                      <a:endParaRPr lang="en-US" dirty="0"/>
                    </a:p>
                  </a:txBody>
                  <a:tcPr/>
                </a:tc>
              </a:tr>
              <a:tr h="370840">
                <a:tc>
                  <a:txBody>
                    <a:bodyPr/>
                    <a:lstStyle/>
                    <a:p>
                      <a:r>
                        <a:rPr lang="en-US" dirty="0" smtClean="0"/>
                        <a:t>Brazil</a:t>
                      </a:r>
                      <a:endParaRPr lang="en-US" dirty="0"/>
                    </a:p>
                  </a:txBody>
                  <a:tcPr/>
                </a:tc>
                <a:tc>
                  <a:txBody>
                    <a:bodyPr/>
                    <a:lstStyle/>
                    <a:p>
                      <a:pPr algn="ctr"/>
                      <a:r>
                        <a:rPr lang="en-US" dirty="0" smtClean="0"/>
                        <a:t>300</a:t>
                      </a:r>
                      <a:endParaRPr lang="en-US" dirty="0"/>
                    </a:p>
                  </a:txBody>
                  <a:tcPr/>
                </a:tc>
              </a:tr>
              <a:tr h="370840">
                <a:tc>
                  <a:txBody>
                    <a:bodyPr/>
                    <a:lstStyle/>
                    <a:p>
                      <a:r>
                        <a:rPr lang="en-US" dirty="0" smtClean="0"/>
                        <a:t>India</a:t>
                      </a:r>
                      <a:endParaRPr lang="en-US" dirty="0"/>
                    </a:p>
                  </a:txBody>
                  <a:tcPr/>
                </a:tc>
                <a:tc>
                  <a:txBody>
                    <a:bodyPr/>
                    <a:lstStyle/>
                    <a:p>
                      <a:pPr algn="ctr"/>
                      <a:r>
                        <a:rPr lang="en-US" dirty="0" smtClean="0"/>
                        <a:t>245</a:t>
                      </a:r>
                      <a:endParaRPr lang="en-US" dirty="0"/>
                    </a:p>
                  </a:txBody>
                  <a:tcPr/>
                </a:tc>
              </a:tr>
              <a:tr h="370840">
                <a:tc>
                  <a:txBody>
                    <a:bodyPr/>
                    <a:lstStyle/>
                    <a:p>
                      <a:r>
                        <a:rPr lang="en-US" dirty="0" smtClean="0"/>
                        <a:t>Russia</a:t>
                      </a:r>
                      <a:endParaRPr lang="en-US" dirty="0"/>
                    </a:p>
                  </a:txBody>
                  <a:tcPr/>
                </a:tc>
                <a:tc>
                  <a:txBody>
                    <a:bodyPr/>
                    <a:lstStyle/>
                    <a:p>
                      <a:pPr algn="ctr"/>
                      <a:r>
                        <a:rPr lang="en-US" dirty="0" smtClean="0"/>
                        <a:t>92</a:t>
                      </a:r>
                      <a:endParaRPr lang="en-US" dirty="0"/>
                    </a:p>
                  </a:txBody>
                  <a:tcPr/>
                </a:tc>
              </a:tr>
              <a:tr h="370840">
                <a:tc>
                  <a:txBody>
                    <a:bodyPr/>
                    <a:lstStyle/>
                    <a:p>
                      <a:r>
                        <a:rPr lang="en-US" dirty="0" smtClean="0"/>
                        <a:t>Ukraine</a:t>
                      </a:r>
                      <a:endParaRPr lang="en-US" dirty="0"/>
                    </a:p>
                  </a:txBody>
                  <a:tcPr/>
                </a:tc>
                <a:tc>
                  <a:txBody>
                    <a:bodyPr/>
                    <a:lstStyle/>
                    <a:p>
                      <a:pPr algn="ctr"/>
                      <a:r>
                        <a:rPr lang="en-US" dirty="0" smtClean="0"/>
                        <a:t>66</a:t>
                      </a:r>
                      <a:endParaRPr lang="en-US" dirty="0"/>
                    </a:p>
                  </a:txBody>
                  <a:tcPr/>
                </a:tc>
              </a:tr>
              <a:tr h="370840">
                <a:tc>
                  <a:txBody>
                    <a:bodyPr/>
                    <a:lstStyle/>
                    <a:p>
                      <a:r>
                        <a:rPr lang="en-US" dirty="0" smtClean="0"/>
                        <a:t>South Africa</a:t>
                      </a:r>
                      <a:endParaRPr lang="en-US" dirty="0"/>
                    </a:p>
                  </a:txBody>
                  <a:tcPr/>
                </a:tc>
                <a:tc>
                  <a:txBody>
                    <a:bodyPr/>
                    <a:lstStyle/>
                    <a:p>
                      <a:pPr algn="ctr"/>
                      <a:r>
                        <a:rPr lang="en-US" dirty="0" smtClean="0"/>
                        <a:t>55</a:t>
                      </a:r>
                      <a:endParaRPr lang="en-US" dirty="0"/>
                    </a:p>
                  </a:txBody>
                  <a:tcPr/>
                </a:tc>
              </a:tr>
              <a:tr h="370840">
                <a:tc>
                  <a:txBody>
                    <a:bodyPr/>
                    <a:lstStyle/>
                    <a:p>
                      <a:r>
                        <a:rPr lang="en-US" dirty="0" smtClean="0"/>
                        <a:t>Iran</a:t>
                      </a:r>
                      <a:endParaRPr lang="en-US" dirty="0"/>
                    </a:p>
                  </a:txBody>
                  <a:tcPr/>
                </a:tc>
                <a:tc>
                  <a:txBody>
                    <a:bodyPr/>
                    <a:lstStyle/>
                    <a:p>
                      <a:pPr algn="ctr"/>
                      <a:r>
                        <a:rPr lang="en-US" dirty="0" smtClean="0"/>
                        <a:t>33</a:t>
                      </a:r>
                      <a:endParaRPr lang="en-US" dirty="0"/>
                    </a:p>
                  </a:txBody>
                  <a:tcPr/>
                </a:tc>
              </a:tr>
              <a:tr h="370840">
                <a:tc>
                  <a:txBody>
                    <a:bodyPr/>
                    <a:lstStyle/>
                    <a:p>
                      <a:r>
                        <a:rPr lang="en-US" dirty="0" smtClean="0"/>
                        <a:t>Canada</a:t>
                      </a:r>
                      <a:endParaRPr lang="en-US" dirty="0"/>
                    </a:p>
                  </a:txBody>
                  <a:tcPr/>
                </a:tc>
                <a:tc>
                  <a:txBody>
                    <a:bodyPr/>
                    <a:lstStyle/>
                    <a:p>
                      <a:pPr algn="ctr"/>
                      <a:r>
                        <a:rPr lang="en-US" dirty="0" smtClean="0"/>
                        <a:t>32</a:t>
                      </a:r>
                      <a:endParaRPr lang="en-US" dirty="0"/>
                    </a:p>
                  </a:txBody>
                  <a:tcPr/>
                </a:tc>
              </a:tr>
              <a:tr h="370840">
                <a:tc>
                  <a:txBody>
                    <a:bodyPr/>
                    <a:lstStyle/>
                    <a:p>
                      <a:r>
                        <a:rPr lang="en-US" dirty="0" smtClean="0"/>
                        <a:t>US</a:t>
                      </a:r>
                      <a:endParaRPr lang="en-US" dirty="0"/>
                    </a:p>
                  </a:txBody>
                  <a:tcPr/>
                </a:tc>
                <a:tc>
                  <a:txBody>
                    <a:bodyPr/>
                    <a:lstStyle/>
                    <a:p>
                      <a:pPr algn="ctr"/>
                      <a:r>
                        <a:rPr lang="en-US" dirty="0" smtClean="0"/>
                        <a:t>27</a:t>
                      </a:r>
                      <a:endParaRPr lang="en-US" dirty="0"/>
                    </a:p>
                  </a:txBody>
                  <a:tcPr/>
                </a:tc>
              </a:tr>
            </a:tbl>
          </a:graphicData>
        </a:graphic>
      </p:graphicFrame>
    </p:spTree>
    <p:extLst>
      <p:ext uri="{BB962C8B-B14F-4D97-AF65-F5344CB8AC3E}">
        <p14:creationId xmlns:p14="http://schemas.microsoft.com/office/powerpoint/2010/main" val="19573306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Iron Ore Prices</a:t>
            </a:r>
            <a:endParaRPr lang="en-US" dirty="0"/>
          </a:p>
        </p:txBody>
      </p:sp>
      <p:pic>
        <p:nvPicPr>
          <p:cNvPr id="4" name="Picture 1" descr="Untitled.jpg"/>
          <p:cNvPicPr>
            <a:picLocks noGrp="1" noChangeAspect="1"/>
          </p:cNvPicPr>
          <p:nvPr>
            <p:ph idx="1"/>
          </p:nvPr>
        </p:nvPicPr>
        <p:blipFill>
          <a:blip r:embed="rId2" cstate="print"/>
          <a:srcRect/>
          <a:stretch>
            <a:fillRect/>
          </a:stretch>
        </p:blipFill>
        <p:spPr bwMode="auto">
          <a:xfrm>
            <a:off x="577850" y="1647031"/>
            <a:ext cx="7988300" cy="4432300"/>
          </a:xfrm>
          <a:prstGeom prst="rect">
            <a:avLst/>
          </a:prstGeom>
          <a:noFill/>
          <a:ln w="9525">
            <a:noFill/>
            <a:miter lim="800000"/>
            <a:headEnd/>
            <a:tailEnd/>
          </a:ln>
        </p:spPr>
      </p:pic>
    </p:spTree>
    <p:extLst>
      <p:ext uri="{BB962C8B-B14F-4D97-AF65-F5344CB8AC3E}">
        <p14:creationId xmlns:p14="http://schemas.microsoft.com/office/powerpoint/2010/main" val="35895289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endParaRPr lang="en-CA" dirty="0"/>
          </a:p>
        </p:txBody>
      </p:sp>
      <p:sp>
        <p:nvSpPr>
          <p:cNvPr id="3" name="副标题 2"/>
          <p:cNvSpPr>
            <a:spLocks noGrp="1"/>
          </p:cNvSpPr>
          <p:nvPr>
            <p:ph type="subTitle" idx="1"/>
          </p:nvPr>
        </p:nvSpPr>
        <p:spPr/>
        <p:txBody>
          <a:bodyPr/>
          <a:lstStyle/>
          <a:p>
            <a:endParaRPr lang="en-CA" dirty="0"/>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44255"/>
            <a:ext cx="9138838" cy="2036240"/>
          </a:xfrm>
          <a:prstGeom prst="rect">
            <a:avLst/>
          </a:prstGeom>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5250" y="3095625"/>
            <a:ext cx="1333500" cy="666750"/>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32240" y="188640"/>
            <a:ext cx="2301240" cy="902208"/>
          </a:xfrm>
          <a:prstGeom prst="rect">
            <a:avLst/>
          </a:prstGeom>
        </p:spPr>
      </p:pic>
    </p:spTree>
    <p:extLst>
      <p:ext uri="{BB962C8B-B14F-4D97-AF65-F5344CB8AC3E}">
        <p14:creationId xmlns:p14="http://schemas.microsoft.com/office/powerpoint/2010/main" val="21324123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l"/>
            <a:r>
              <a:rPr lang="en-US" dirty="0" smtClean="0">
                <a:ea typeface="ＭＳ Ｐゴシック" pitchFamily="34" charset="-128"/>
              </a:rPr>
              <a:t>Company Overview</a:t>
            </a:r>
            <a:endParaRPr lang="en-CA" dirty="0"/>
          </a:p>
        </p:txBody>
      </p:sp>
      <p:sp>
        <p:nvSpPr>
          <p:cNvPr id="3" name="内容占位符 2"/>
          <p:cNvSpPr>
            <a:spLocks noGrp="1"/>
          </p:cNvSpPr>
          <p:nvPr>
            <p:ph idx="1"/>
          </p:nvPr>
        </p:nvSpPr>
        <p:spPr/>
        <p:txBody>
          <a:bodyPr>
            <a:normAutofit/>
          </a:bodyPr>
          <a:lstStyle/>
          <a:p>
            <a:r>
              <a:rPr lang="en-CA" dirty="0" smtClean="0"/>
              <a:t>A Canadian mining company, began as Gold Mining company</a:t>
            </a:r>
          </a:p>
          <a:p>
            <a:r>
              <a:rPr lang="en-CA" dirty="0" smtClean="0"/>
              <a:t>It was formed from the amalgamation of </a:t>
            </a:r>
            <a:r>
              <a:rPr lang="en-CA" dirty="0" err="1" smtClean="0"/>
              <a:t>Teck</a:t>
            </a:r>
            <a:r>
              <a:rPr lang="en-CA" dirty="0" smtClean="0"/>
              <a:t> and Cominco in 2001 and rebranded as </a:t>
            </a:r>
            <a:r>
              <a:rPr lang="en-CA" dirty="0" err="1" smtClean="0"/>
              <a:t>Teck</a:t>
            </a:r>
            <a:r>
              <a:rPr lang="en-CA" dirty="0" smtClean="0"/>
              <a:t> in 2009.</a:t>
            </a:r>
          </a:p>
          <a:p>
            <a:r>
              <a:rPr lang="en-CA" dirty="0" smtClean="0"/>
              <a:t>In 2009, China Investment Corporation bought a 17% stake in </a:t>
            </a:r>
            <a:r>
              <a:rPr lang="en-CA" dirty="0" err="1" smtClean="0"/>
              <a:t>Teck</a:t>
            </a:r>
            <a:r>
              <a:rPr lang="en-CA" dirty="0" smtClean="0"/>
              <a:t> for C$1.74bn.</a:t>
            </a:r>
          </a:p>
          <a:p>
            <a:pPr>
              <a:buFont typeface="Arial" charset="0"/>
              <a:buChar char="•"/>
            </a:pPr>
            <a:r>
              <a:rPr lang="en-CA" dirty="0">
                <a:latin typeface="Calibri" charset="0"/>
                <a:ea typeface="ＭＳ Ｐゴシック" charset="-128"/>
                <a:cs typeface="ＭＳ Ｐゴシック" charset="-128"/>
              </a:rPr>
              <a:t>13 mines in Canada, the USA, Chile and </a:t>
            </a:r>
            <a:r>
              <a:rPr lang="en-CA" dirty="0" smtClean="0">
                <a:latin typeface="Calibri" charset="0"/>
                <a:ea typeface="ＭＳ Ｐゴシック" charset="-128"/>
                <a:cs typeface="ＭＳ Ｐゴシック" charset="-128"/>
              </a:rPr>
              <a:t>Peru</a:t>
            </a:r>
            <a:endParaRPr lang="en-CA" dirty="0">
              <a:latin typeface="Calibri" charset="0"/>
              <a:ea typeface="ＭＳ Ｐゴシック" charset="-128"/>
              <a:cs typeface="ＭＳ Ｐゴシック" charset="-128"/>
            </a:endParaRPr>
          </a:p>
          <a:p>
            <a:pPr>
              <a:buFont typeface="Arial" charset="0"/>
              <a:buChar char="•"/>
            </a:pPr>
            <a:r>
              <a:rPr lang="en-CA" dirty="0">
                <a:latin typeface="Calibri" charset="0"/>
                <a:ea typeface="ＭＳ Ｐゴシック" charset="-128"/>
                <a:cs typeface="ＭＳ Ｐゴシック" charset="-128"/>
              </a:rPr>
              <a:t>Coal, copper and zinc sales represent 95% of revenue in 2010</a:t>
            </a:r>
          </a:p>
          <a:p>
            <a:endParaRPr lang="en-CA" dirty="0" smtClean="0"/>
          </a:p>
          <a:p>
            <a:endParaRPr lang="en-CA"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1000" y="6267450"/>
            <a:ext cx="1143000" cy="59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32040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CA" dirty="0" smtClean="0"/>
              <a:t>Executives</a:t>
            </a:r>
            <a:endParaRPr lang="en-CA" dirty="0"/>
          </a:p>
        </p:txBody>
      </p:sp>
      <p:sp>
        <p:nvSpPr>
          <p:cNvPr id="3" name="内容占位符 2"/>
          <p:cNvSpPr>
            <a:spLocks noGrp="1"/>
          </p:cNvSpPr>
          <p:nvPr>
            <p:ph idx="1"/>
          </p:nvPr>
        </p:nvSpPr>
        <p:spPr/>
        <p:txBody>
          <a:bodyPr/>
          <a:lstStyle/>
          <a:p>
            <a:r>
              <a:rPr lang="en-CA" b="1" dirty="0"/>
              <a:t>Norman B. </a:t>
            </a:r>
            <a:r>
              <a:rPr lang="en-CA" b="1" dirty="0" err="1"/>
              <a:t>Keevil</a:t>
            </a:r>
            <a:endParaRPr lang="en-CA" b="1" dirty="0"/>
          </a:p>
          <a:p>
            <a:r>
              <a:rPr lang="en-CA" dirty="0"/>
              <a:t>Chairman of the Board</a:t>
            </a:r>
            <a:endParaRPr lang="en-CA" b="1" dirty="0" smtClean="0"/>
          </a:p>
          <a:p>
            <a:endParaRPr lang="en-CA" b="1" dirty="0"/>
          </a:p>
          <a:p>
            <a:endParaRPr lang="en-CA" b="1" dirty="0" smtClean="0"/>
          </a:p>
          <a:p>
            <a:endParaRPr lang="en-CA" b="1" dirty="0"/>
          </a:p>
          <a:p>
            <a:r>
              <a:rPr lang="en-CA" b="1" dirty="0" smtClean="0"/>
              <a:t>Donald </a:t>
            </a:r>
            <a:r>
              <a:rPr lang="en-CA" b="1" dirty="0"/>
              <a:t>R. Lindsay</a:t>
            </a:r>
          </a:p>
          <a:p>
            <a:r>
              <a:rPr lang="en-CA" dirty="0"/>
              <a:t>President and Chief Executive Officer</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3846285"/>
            <a:ext cx="2465492" cy="2743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6999" y="1070429"/>
            <a:ext cx="2465493"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1000" y="6267450"/>
            <a:ext cx="1143000" cy="59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83224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CA" dirty="0" smtClean="0"/>
              <a:t>Stock Price</a:t>
            </a:r>
            <a:endParaRPr lang="en-CA" dirty="0"/>
          </a:p>
        </p:txBody>
      </p:sp>
      <p:pic>
        <p:nvPicPr>
          <p:cNvPr id="4" name="内容占位符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833746"/>
            <a:ext cx="8229600" cy="4058870"/>
          </a:xfrm>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00" y="6267450"/>
            <a:ext cx="1143000" cy="59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09141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en-CA"/>
          </a:p>
        </p:txBody>
      </p:sp>
      <p:pic>
        <p:nvPicPr>
          <p:cNvPr id="4" name="内容占位符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844294"/>
            <a:ext cx="8229600" cy="4037774"/>
          </a:xfrm>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00" y="6267450"/>
            <a:ext cx="1143000" cy="59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50573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CA" dirty="0" smtClean="0"/>
              <a:t>Operation Segments</a:t>
            </a:r>
            <a:endParaRPr lang="en-CA" dirty="0"/>
          </a:p>
        </p:txBody>
      </p:sp>
      <p:sp>
        <p:nvSpPr>
          <p:cNvPr id="4" name="内容占位符 3"/>
          <p:cNvSpPr>
            <a:spLocks noGrp="1"/>
          </p:cNvSpPr>
          <p:nvPr>
            <p:ph idx="1"/>
          </p:nvPr>
        </p:nvSpPr>
        <p:spPr/>
        <p:txBody>
          <a:bodyPr/>
          <a:lstStyle/>
          <a:p>
            <a:r>
              <a:rPr lang="en-CA" dirty="0" smtClean="0"/>
              <a:t>Principle Product</a:t>
            </a:r>
          </a:p>
          <a:p>
            <a:pPr lvl="1"/>
            <a:r>
              <a:rPr lang="en-CA" dirty="0" smtClean="0"/>
              <a:t>Copper</a:t>
            </a:r>
          </a:p>
          <a:p>
            <a:pPr lvl="1"/>
            <a:r>
              <a:rPr lang="en-CA" dirty="0" smtClean="0"/>
              <a:t>Coal</a:t>
            </a:r>
          </a:p>
          <a:p>
            <a:pPr lvl="1"/>
            <a:r>
              <a:rPr lang="en-CA" dirty="0" smtClean="0"/>
              <a:t>Zinc</a:t>
            </a:r>
          </a:p>
          <a:p>
            <a:r>
              <a:rPr lang="en-CA" dirty="0" smtClean="0"/>
              <a:t>Other Product</a:t>
            </a:r>
          </a:p>
          <a:p>
            <a:pPr lvl="1"/>
            <a:r>
              <a:rPr lang="en-CA" dirty="0" smtClean="0"/>
              <a:t>Lead</a:t>
            </a:r>
          </a:p>
          <a:p>
            <a:pPr lvl="1"/>
            <a:r>
              <a:rPr lang="en-CA" dirty="0" smtClean="0"/>
              <a:t>Molybdenum</a:t>
            </a:r>
            <a:endParaRPr lang="en-CA"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1000" y="6267450"/>
            <a:ext cx="1143000" cy="59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65442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en-CA"/>
          </a:p>
        </p:txBody>
      </p:sp>
      <p:pic>
        <p:nvPicPr>
          <p:cNvPr id="4" name="内容占位符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956" y="1772816"/>
            <a:ext cx="8919972" cy="3456384"/>
          </a:xfrm>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00" y="6267450"/>
            <a:ext cx="1143000" cy="59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49220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Industry Overview	</a:t>
            </a:r>
            <a:endParaRPr lang="en-US" dirty="0"/>
          </a:p>
        </p:txBody>
      </p:sp>
      <p:sp>
        <p:nvSpPr>
          <p:cNvPr id="3" name="Content Placeholder 2"/>
          <p:cNvSpPr>
            <a:spLocks noGrp="1"/>
          </p:cNvSpPr>
          <p:nvPr>
            <p:ph idx="1"/>
          </p:nvPr>
        </p:nvSpPr>
        <p:spPr/>
        <p:txBody>
          <a:bodyPr>
            <a:normAutofit/>
          </a:bodyPr>
          <a:lstStyle/>
          <a:p>
            <a:r>
              <a:rPr lang="en-US" dirty="0" smtClean="0"/>
              <a:t> </a:t>
            </a:r>
            <a:r>
              <a:rPr lang="en-US" altLang="zh-CN" dirty="0" smtClean="0">
                <a:ea typeface="宋体" pitchFamily="2" charset="-122"/>
              </a:rPr>
              <a:t>Cost Structure</a:t>
            </a:r>
          </a:p>
          <a:p>
            <a:pPr lvl="1"/>
            <a:r>
              <a:rPr lang="en-US" altLang="zh-CN" dirty="0" smtClean="0">
                <a:solidFill>
                  <a:srgbClr val="C00000"/>
                </a:solidFill>
                <a:ea typeface="宋体" pitchFamily="2" charset="-122"/>
              </a:rPr>
              <a:t>Exploration, R&amp;D</a:t>
            </a:r>
          </a:p>
          <a:p>
            <a:pPr lvl="1"/>
            <a:r>
              <a:rPr lang="en-US" altLang="zh-CN" dirty="0" smtClean="0">
                <a:solidFill>
                  <a:srgbClr val="C00000"/>
                </a:solidFill>
                <a:ea typeface="宋体" pitchFamily="2" charset="-122"/>
              </a:rPr>
              <a:t>Depreciation and amortization </a:t>
            </a:r>
          </a:p>
          <a:p>
            <a:pPr lvl="1"/>
            <a:r>
              <a:rPr lang="en-US" altLang="zh-CN" dirty="0" smtClean="0">
                <a:solidFill>
                  <a:srgbClr val="C00000"/>
                </a:solidFill>
                <a:ea typeface="宋体" pitchFamily="2" charset="-122"/>
              </a:rPr>
              <a:t>Interest expenses</a:t>
            </a:r>
          </a:p>
          <a:p>
            <a:pPr lvl="1"/>
            <a:r>
              <a:rPr lang="en-US" altLang="zh-CN" sz="2000" dirty="0" smtClean="0">
                <a:ea typeface="宋体" pitchFamily="2" charset="-122"/>
              </a:rPr>
              <a:t>General Operation costs</a:t>
            </a:r>
            <a:endParaRPr lang="en-US" altLang="zh-CN" sz="2000" dirty="0" smtClean="0">
              <a:solidFill>
                <a:srgbClr val="C00000"/>
              </a:solidFill>
              <a:ea typeface="宋体" pitchFamily="2" charset="-122"/>
            </a:endParaRPr>
          </a:p>
          <a:p>
            <a:pPr lvl="1"/>
            <a:r>
              <a:rPr lang="en-US" altLang="zh-CN" sz="1800" dirty="0" smtClean="0">
                <a:ea typeface="宋体" pitchFamily="2" charset="-122"/>
              </a:rPr>
              <a:t>Other</a:t>
            </a:r>
          </a:p>
          <a:p>
            <a:r>
              <a:rPr lang="en-US" altLang="zh-CN" dirty="0" smtClean="0">
                <a:ea typeface="宋体" pitchFamily="2" charset="-122"/>
              </a:rPr>
              <a:t>Revenue Composition</a:t>
            </a:r>
          </a:p>
          <a:p>
            <a:pPr lvl="1"/>
            <a:r>
              <a:rPr lang="en-US" altLang="zh-CN" dirty="0" smtClean="0">
                <a:solidFill>
                  <a:srgbClr val="C00000"/>
                </a:solidFill>
                <a:ea typeface="宋体" pitchFamily="2" charset="-122"/>
              </a:rPr>
              <a:t>Mining revenue</a:t>
            </a:r>
            <a:endParaRPr lang="en-US" altLang="zh-CN" dirty="0" smtClean="0">
              <a:ea typeface="宋体" pitchFamily="2" charset="-122"/>
            </a:endParaRPr>
          </a:p>
          <a:p>
            <a:pPr lvl="1"/>
            <a:r>
              <a:rPr lang="en-US" altLang="zh-CN" sz="1800" dirty="0" smtClean="0">
                <a:ea typeface="宋体" pitchFamily="2" charset="-122"/>
              </a:rPr>
              <a:t>Financial activities revenue (</a:t>
            </a:r>
            <a:r>
              <a:rPr lang="en-US" altLang="zh-CN" sz="1800" dirty="0" err="1" smtClean="0">
                <a:ea typeface="宋体" pitchFamily="2" charset="-122"/>
              </a:rPr>
              <a:t>ie</a:t>
            </a:r>
            <a:r>
              <a:rPr lang="en-US" altLang="zh-CN" sz="1800" dirty="0" smtClean="0">
                <a:ea typeface="宋体" pitchFamily="2" charset="-122"/>
              </a:rPr>
              <a:t>. Hedging)</a:t>
            </a:r>
          </a:p>
          <a:p>
            <a:pPr lvl="1"/>
            <a:r>
              <a:rPr lang="en-US" altLang="zh-CN" sz="1800" dirty="0" smtClean="0">
                <a:ea typeface="宋体" pitchFamily="2" charset="-122"/>
              </a:rPr>
              <a:t>Interest income revenue</a:t>
            </a:r>
          </a:p>
        </p:txBody>
      </p:sp>
      <p:sp>
        <p:nvSpPr>
          <p:cNvPr id="4" name="Rectangle 3"/>
          <p:cNvSpPr/>
          <p:nvPr/>
        </p:nvSpPr>
        <p:spPr>
          <a:xfrm>
            <a:off x="1691680" y="1268760"/>
            <a:ext cx="4572000" cy="461665"/>
          </a:xfrm>
          <a:prstGeom prst="rect">
            <a:avLst/>
          </a:prstGeom>
        </p:spPr>
        <p:txBody>
          <a:bodyPr>
            <a:spAutoFit/>
          </a:bodyPr>
          <a:lstStyle/>
          <a:p>
            <a:endParaRPr lang="en-US" altLang="zh-CN" sz="2400" dirty="0" smtClean="0">
              <a:ea typeface="宋体" pitchFamily="2" charset="-122"/>
            </a:endParaRPr>
          </a:p>
        </p:txBody>
      </p:sp>
    </p:spTree>
    <p:extLst>
      <p:ext uri="{BB962C8B-B14F-4D97-AF65-F5344CB8AC3E}">
        <p14:creationId xmlns:p14="http://schemas.microsoft.com/office/powerpoint/2010/main" val="35904160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CA" dirty="0" smtClean="0"/>
              <a:t>Operation Location</a:t>
            </a:r>
            <a:endParaRPr lang="en-CA" dirty="0"/>
          </a:p>
        </p:txBody>
      </p:sp>
      <p:pic>
        <p:nvPicPr>
          <p:cNvPr id="4" name="Picture 2" descr="C:\Users\Peng Tang\Pictures\未命名.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10771" y="1447800"/>
            <a:ext cx="8229600" cy="4434051"/>
          </a:xfrm>
          <a:prstGeom prst="rect">
            <a:avLst/>
          </a:prstGeom>
          <a:noFill/>
          <a:extLst>
            <a:ext uri="{909E8E84-426E-40DD-AFC4-6F175D3DCCD1}">
              <a14:hiddenFill xmlns:a14="http://schemas.microsoft.com/office/drawing/2010/main">
                <a:solidFill>
                  <a:srgbClr val="FFFFFF"/>
                </a:solidFill>
              </a14:hiddenFill>
            </a:ext>
          </a:extLst>
        </p:spPr>
      </p:pic>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62" y="1905000"/>
            <a:ext cx="1266825" cy="2343150"/>
          </a:xfrm>
          <a:prstGeom prst="rect">
            <a:avLst/>
          </a:prstGeom>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1000" y="6267450"/>
            <a:ext cx="1143000" cy="59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53778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381000"/>
            <a:ext cx="8229600" cy="1600200"/>
          </a:xfrm>
        </p:spPr>
        <p:txBody>
          <a:bodyPr/>
          <a:lstStyle/>
          <a:p>
            <a:r>
              <a:rPr lang="en-CA" dirty="0" smtClean="0"/>
              <a:t>Segment Revenue</a:t>
            </a:r>
            <a:endParaRPr lang="en-CA" dirty="0"/>
          </a:p>
        </p:txBody>
      </p:sp>
      <p:sp>
        <p:nvSpPr>
          <p:cNvPr id="3" name="内容占位符 2"/>
          <p:cNvSpPr>
            <a:spLocks noGrp="1"/>
          </p:cNvSpPr>
          <p:nvPr>
            <p:ph idx="1"/>
          </p:nvPr>
        </p:nvSpPr>
        <p:spPr/>
        <p:txBody>
          <a:bodyPr/>
          <a:lstStyle/>
          <a:p>
            <a:endParaRPr lang="en-CA" dirty="0" smtClean="0"/>
          </a:p>
          <a:p>
            <a:endParaRPr lang="en-CA" dirty="0" smtClean="0"/>
          </a:p>
          <a:p>
            <a:endParaRPr lang="en-CA" dirty="0"/>
          </a:p>
        </p:txBody>
      </p:sp>
      <p:pic>
        <p:nvPicPr>
          <p:cNvPr id="3075" name="Picture 3" descr="C:\Users\Peng Tang\Pictures\未命名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76" y="1333500"/>
            <a:ext cx="8858250" cy="5524500"/>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2915816" y="1647478"/>
            <a:ext cx="1008112" cy="5093890"/>
          </a:xfrm>
          <a:prstGeom prst="rect">
            <a:avLst/>
          </a:prstGeom>
          <a:solidFill>
            <a:schemeClr val="bg1">
              <a:alpha val="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矩形 5"/>
          <p:cNvSpPr/>
          <p:nvPr/>
        </p:nvSpPr>
        <p:spPr>
          <a:xfrm>
            <a:off x="6804248" y="1729458"/>
            <a:ext cx="1008112" cy="5093890"/>
          </a:xfrm>
          <a:prstGeom prst="rect">
            <a:avLst/>
          </a:prstGeom>
          <a:solidFill>
            <a:schemeClr val="bg1">
              <a:alpha val="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9717327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CA" dirty="0" smtClean="0"/>
              <a:t>Financial &amp; Operation Highlights</a:t>
            </a:r>
            <a:endParaRPr lang="en-CA" dirty="0"/>
          </a:p>
        </p:txBody>
      </p:sp>
      <p:pic>
        <p:nvPicPr>
          <p:cNvPr id="4098" name="Picture 2" descr="C:\Users\Peng Tang\Pictures\未命名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2134236"/>
            <a:ext cx="8229600" cy="345789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00" y="6267450"/>
            <a:ext cx="1143000" cy="59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39678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CA" dirty="0" smtClean="0"/>
              <a:t>Risk Management Philosophy</a:t>
            </a:r>
            <a:endParaRPr lang="en-CA" dirty="0"/>
          </a:p>
        </p:txBody>
      </p:sp>
      <p:sp>
        <p:nvSpPr>
          <p:cNvPr id="3" name="内容占位符 2"/>
          <p:cNvSpPr>
            <a:spLocks noGrp="1"/>
          </p:cNvSpPr>
          <p:nvPr>
            <p:ph idx="1"/>
          </p:nvPr>
        </p:nvSpPr>
        <p:spPr/>
        <p:txBody>
          <a:bodyPr>
            <a:normAutofit/>
          </a:bodyPr>
          <a:lstStyle/>
          <a:p>
            <a:r>
              <a:rPr lang="en-CA" dirty="0" smtClean="0"/>
              <a:t>They </a:t>
            </a:r>
            <a:r>
              <a:rPr lang="en-CA" u="sng" dirty="0" smtClean="0"/>
              <a:t>use </a:t>
            </a:r>
            <a:r>
              <a:rPr lang="en-CA" u="sng" dirty="0"/>
              <a:t>foreign exchange forward contracts, commodity price </a:t>
            </a:r>
            <a:r>
              <a:rPr lang="en-CA" u="sng" dirty="0" smtClean="0"/>
              <a:t>contracts and </a:t>
            </a:r>
            <a:r>
              <a:rPr lang="en-CA" u="sng" dirty="0"/>
              <a:t>interest rate </a:t>
            </a:r>
            <a:r>
              <a:rPr lang="en-CA" u="sng" dirty="0" smtClean="0"/>
              <a:t>swaps</a:t>
            </a:r>
            <a:r>
              <a:rPr lang="en-CA" dirty="0" smtClean="0"/>
              <a:t>. They </a:t>
            </a:r>
            <a:r>
              <a:rPr lang="en-CA" dirty="0"/>
              <a:t>do not have a practice of </a:t>
            </a:r>
            <a:r>
              <a:rPr lang="en-CA" dirty="0" smtClean="0"/>
              <a:t>trading derivatives</a:t>
            </a:r>
            <a:r>
              <a:rPr lang="en-CA" dirty="0"/>
              <a:t>. </a:t>
            </a:r>
            <a:r>
              <a:rPr lang="en-CA" dirty="0" smtClean="0"/>
              <a:t>The </a:t>
            </a:r>
            <a:r>
              <a:rPr lang="en-CA" dirty="0"/>
              <a:t>use of derivatives is based on established practices and parameters, which are subject to the oversight of our Hedging Committee </a:t>
            </a:r>
            <a:r>
              <a:rPr lang="en-CA" dirty="0" smtClean="0"/>
              <a:t>and our </a:t>
            </a:r>
            <a:r>
              <a:rPr lang="en-CA" dirty="0"/>
              <a:t>Board of Directors.</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1000" y="6267450"/>
            <a:ext cx="1143000" cy="59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05484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CA" dirty="0" smtClean="0"/>
              <a:t>Risk Management Philosophy</a:t>
            </a:r>
            <a:endParaRPr lang="en-CA" dirty="0"/>
          </a:p>
        </p:txBody>
      </p:sp>
      <p:sp>
        <p:nvSpPr>
          <p:cNvPr id="3" name="内容占位符 2"/>
          <p:cNvSpPr>
            <a:spLocks noGrp="1"/>
          </p:cNvSpPr>
          <p:nvPr>
            <p:ph idx="1"/>
          </p:nvPr>
        </p:nvSpPr>
        <p:spPr/>
        <p:txBody>
          <a:bodyPr>
            <a:normAutofit/>
          </a:bodyPr>
          <a:lstStyle/>
          <a:p>
            <a:r>
              <a:rPr lang="en-CA" dirty="0"/>
              <a:t>C</a:t>
            </a:r>
            <a:r>
              <a:rPr lang="en-CA" dirty="0" smtClean="0"/>
              <a:t>apital risk management objectives:</a:t>
            </a:r>
          </a:p>
          <a:p>
            <a:r>
              <a:rPr lang="en-CA" dirty="0" smtClean="0"/>
              <a:t>over </a:t>
            </a:r>
            <a:r>
              <a:rPr lang="en-CA" dirty="0"/>
              <a:t>the medium and long term, a </a:t>
            </a:r>
            <a:r>
              <a:rPr lang="en-CA" u="sng" dirty="0"/>
              <a:t>target debt to debt plus equity ratio </a:t>
            </a:r>
            <a:r>
              <a:rPr lang="en-CA" dirty="0"/>
              <a:t>of less than </a:t>
            </a:r>
            <a:r>
              <a:rPr lang="en-CA" u="sng" dirty="0"/>
              <a:t>30%, </a:t>
            </a:r>
            <a:r>
              <a:rPr lang="en-CA" dirty="0"/>
              <a:t>and </a:t>
            </a:r>
            <a:r>
              <a:rPr lang="en-CA" u="sng" dirty="0" smtClean="0"/>
              <a:t>a target </a:t>
            </a:r>
            <a:r>
              <a:rPr lang="en-CA" u="sng" dirty="0"/>
              <a:t>ratio of debt to EBITDA </a:t>
            </a:r>
            <a:r>
              <a:rPr lang="en-CA" dirty="0"/>
              <a:t>of below </a:t>
            </a:r>
            <a:r>
              <a:rPr lang="en-CA" u="sng" dirty="0"/>
              <a:t>2.5</a:t>
            </a:r>
            <a:r>
              <a:rPr lang="en-CA" dirty="0"/>
              <a:t>. </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1000" y="6267450"/>
            <a:ext cx="1143000" cy="59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98792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CA" dirty="0" smtClean="0"/>
              <a:t>Financial Risk Factors	</a:t>
            </a:r>
            <a:endParaRPr lang="en-CA" dirty="0"/>
          </a:p>
        </p:txBody>
      </p:sp>
      <p:sp>
        <p:nvSpPr>
          <p:cNvPr id="3" name="内容占位符 2"/>
          <p:cNvSpPr>
            <a:spLocks noGrp="1"/>
          </p:cNvSpPr>
          <p:nvPr>
            <p:ph idx="1"/>
          </p:nvPr>
        </p:nvSpPr>
        <p:spPr/>
        <p:txBody>
          <a:bodyPr>
            <a:normAutofit/>
          </a:bodyPr>
          <a:lstStyle/>
          <a:p>
            <a:r>
              <a:rPr lang="en-CA" b="1" dirty="0"/>
              <a:t>commodity price risk, </a:t>
            </a:r>
          </a:p>
          <a:p>
            <a:r>
              <a:rPr lang="en-CA" b="1" dirty="0" smtClean="0"/>
              <a:t>foreign </a:t>
            </a:r>
            <a:r>
              <a:rPr lang="en-CA" b="1" dirty="0"/>
              <a:t>exchange risk, </a:t>
            </a:r>
            <a:endParaRPr lang="en-CA" b="1" dirty="0" smtClean="0"/>
          </a:p>
          <a:p>
            <a:r>
              <a:rPr lang="en-CA" b="1" dirty="0" smtClean="0"/>
              <a:t>interest </a:t>
            </a:r>
            <a:r>
              <a:rPr lang="en-CA" b="1" dirty="0"/>
              <a:t>rate risk, </a:t>
            </a:r>
            <a:endParaRPr lang="en-CA" b="1" dirty="0" smtClean="0"/>
          </a:p>
          <a:p>
            <a:r>
              <a:rPr lang="en-CA" b="1" dirty="0" smtClean="0"/>
              <a:t>liquidity risk,</a:t>
            </a:r>
            <a:r>
              <a:rPr lang="en-CA" dirty="0" smtClean="0"/>
              <a:t> </a:t>
            </a:r>
          </a:p>
          <a:p>
            <a:r>
              <a:rPr lang="en-CA" b="1" dirty="0" smtClean="0"/>
              <a:t>credit </a:t>
            </a:r>
            <a:r>
              <a:rPr lang="en-CA" b="1" dirty="0"/>
              <a:t>risk</a:t>
            </a:r>
            <a:r>
              <a:rPr lang="en-CA" b="1" dirty="0" smtClean="0"/>
              <a:t>,</a:t>
            </a:r>
            <a:endParaRPr lang="en-CA" dirty="0" smtClean="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1000" y="6267450"/>
            <a:ext cx="1143000" cy="59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94168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CA" b="1" dirty="0"/>
              <a:t>Commodity Price Risk</a:t>
            </a:r>
            <a:endParaRPr lang="en-CA" dirty="0"/>
          </a:p>
        </p:txBody>
      </p:sp>
      <p:sp>
        <p:nvSpPr>
          <p:cNvPr id="4" name="矩形 3"/>
          <p:cNvSpPr/>
          <p:nvPr/>
        </p:nvSpPr>
        <p:spPr>
          <a:xfrm>
            <a:off x="232520" y="1556792"/>
            <a:ext cx="8928992" cy="369332"/>
          </a:xfrm>
          <a:prstGeom prst="rect">
            <a:avLst/>
          </a:prstGeom>
        </p:spPr>
        <p:txBody>
          <a:bodyPr wrap="square">
            <a:spAutoFit/>
          </a:bodyPr>
          <a:lstStyle/>
          <a:p>
            <a:r>
              <a:rPr lang="en-CA" dirty="0"/>
              <a:t>U</a:t>
            </a:r>
            <a:r>
              <a:rPr lang="en-CA" dirty="0" smtClean="0"/>
              <a:t>se </a:t>
            </a:r>
            <a:r>
              <a:rPr lang="en-CA" b="1" dirty="0"/>
              <a:t>commodity </a:t>
            </a:r>
            <a:r>
              <a:rPr lang="en-CA" b="1" dirty="0" smtClean="0"/>
              <a:t>price contracts</a:t>
            </a:r>
            <a:r>
              <a:rPr lang="en-CA" dirty="0" smtClean="0"/>
              <a:t> </a:t>
            </a:r>
            <a:r>
              <a:rPr lang="en-CA" dirty="0"/>
              <a:t>to </a:t>
            </a:r>
            <a:r>
              <a:rPr lang="en-CA" dirty="0" smtClean="0"/>
              <a:t>manage </a:t>
            </a:r>
            <a:r>
              <a:rPr lang="en-CA" dirty="0"/>
              <a:t>exposure to fluctuations in commodity prices.</a:t>
            </a:r>
          </a:p>
        </p:txBody>
      </p:sp>
      <p:pic>
        <p:nvPicPr>
          <p:cNvPr id="5" name="内容占位符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1560" y="2852936"/>
            <a:ext cx="8048625" cy="2790825"/>
          </a:xfrm>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00" y="6267450"/>
            <a:ext cx="1143000" cy="59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49926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CA" b="1" dirty="0"/>
              <a:t>Foreign Exchange Risk</a:t>
            </a:r>
            <a:endParaRPr lang="en-CA" dirty="0"/>
          </a:p>
        </p:txBody>
      </p:sp>
      <p:pic>
        <p:nvPicPr>
          <p:cNvPr id="11266" name="Picture 2" descr="C:\Users\Peng Tang\Pictures\未命名.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7504" y="2996952"/>
            <a:ext cx="8926012" cy="1584176"/>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611560" y="1556792"/>
            <a:ext cx="7848872" cy="923330"/>
          </a:xfrm>
          <a:prstGeom prst="rect">
            <a:avLst/>
          </a:prstGeom>
        </p:spPr>
        <p:txBody>
          <a:bodyPr wrap="square">
            <a:spAutoFit/>
          </a:bodyPr>
          <a:lstStyle/>
          <a:p>
            <a:r>
              <a:rPr lang="en-CA" dirty="0" smtClean="0"/>
              <a:t>It </a:t>
            </a:r>
            <a:r>
              <a:rPr lang="en-CA" dirty="0"/>
              <a:t>operate on an international basis and therefore, foreign exchange risk exposures arise from transactions denominated in a foreign currency. </a:t>
            </a:r>
            <a:r>
              <a:rPr lang="en-CA" dirty="0" smtClean="0"/>
              <a:t>Its</a:t>
            </a:r>
            <a:endParaRPr lang="en-CA" dirty="0"/>
          </a:p>
          <a:p>
            <a:r>
              <a:rPr lang="en-CA" dirty="0"/>
              <a:t>foreign exchange risk arises primarily with respect to the US </a:t>
            </a:r>
            <a:r>
              <a:rPr lang="en-CA" dirty="0" smtClean="0"/>
              <a:t>dollar</a:t>
            </a:r>
            <a:endParaRPr lang="en-CA"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00" y="6267450"/>
            <a:ext cx="1143000" cy="59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27679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CA" b="1" dirty="0"/>
              <a:t>Interest Rate Risk</a:t>
            </a:r>
            <a:endParaRPr lang="en-CA" dirty="0"/>
          </a:p>
        </p:txBody>
      </p:sp>
      <p:sp>
        <p:nvSpPr>
          <p:cNvPr id="3" name="内容占位符 2"/>
          <p:cNvSpPr>
            <a:spLocks noGrp="1"/>
          </p:cNvSpPr>
          <p:nvPr>
            <p:ph idx="1"/>
          </p:nvPr>
        </p:nvSpPr>
        <p:spPr/>
        <p:txBody>
          <a:bodyPr>
            <a:normAutofit/>
          </a:bodyPr>
          <a:lstStyle/>
          <a:p>
            <a:r>
              <a:rPr lang="en-CA" dirty="0" smtClean="0"/>
              <a:t>Arises from </a:t>
            </a:r>
            <a:r>
              <a:rPr lang="en-CA" dirty="0"/>
              <a:t>cash and cash equivalents. </a:t>
            </a:r>
            <a:endParaRPr lang="en-CA" dirty="0" smtClean="0"/>
          </a:p>
          <a:p>
            <a:r>
              <a:rPr lang="en-CA" dirty="0" smtClean="0"/>
              <a:t>Its </a:t>
            </a:r>
            <a:r>
              <a:rPr lang="en-CA" dirty="0"/>
              <a:t>interest rate management </a:t>
            </a:r>
            <a:r>
              <a:rPr lang="en-CA" dirty="0" smtClean="0"/>
              <a:t>policy: borrow </a:t>
            </a:r>
            <a:r>
              <a:rPr lang="en-CA" dirty="0"/>
              <a:t>at fixed rates. </a:t>
            </a:r>
            <a:r>
              <a:rPr lang="en-CA" dirty="0" smtClean="0"/>
              <a:t>However, floating </a:t>
            </a:r>
            <a:r>
              <a:rPr lang="en-CA" dirty="0"/>
              <a:t>rate funding may be used to fund short‑term operating cash flow requirements or, in conjunction with fixed to floating </a:t>
            </a:r>
            <a:r>
              <a:rPr lang="en-CA" b="1" dirty="0"/>
              <a:t>interest rate swaps</a:t>
            </a:r>
            <a:r>
              <a:rPr lang="en-CA" dirty="0"/>
              <a:t>, </a:t>
            </a:r>
            <a:r>
              <a:rPr lang="en-CA" dirty="0" smtClean="0"/>
              <a:t>be used </a:t>
            </a:r>
            <a:r>
              <a:rPr lang="en-CA" dirty="0"/>
              <a:t>to offset interest rate risk from our cash assets.</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1000" y="6267450"/>
            <a:ext cx="1143000" cy="59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320578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CA" b="1" dirty="0"/>
              <a:t>Liquidity Risk</a:t>
            </a:r>
            <a:endParaRPr lang="en-CA" dirty="0"/>
          </a:p>
        </p:txBody>
      </p:sp>
      <p:pic>
        <p:nvPicPr>
          <p:cNvPr id="10242" name="Picture 2" descr="C:\Users\Peng Tang\Pictures\未命名８.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3501008"/>
            <a:ext cx="7543800" cy="1371600"/>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755576" y="1988840"/>
            <a:ext cx="7128792" cy="923330"/>
          </a:xfrm>
          <a:prstGeom prst="rect">
            <a:avLst/>
          </a:prstGeom>
        </p:spPr>
        <p:txBody>
          <a:bodyPr wrap="square">
            <a:spAutoFit/>
          </a:bodyPr>
          <a:lstStyle/>
          <a:p>
            <a:r>
              <a:rPr lang="en-CA" dirty="0"/>
              <a:t>Liquidity risk arises </a:t>
            </a:r>
            <a:r>
              <a:rPr lang="en-CA" dirty="0" smtClean="0"/>
              <a:t>from general </a:t>
            </a:r>
            <a:r>
              <a:rPr lang="en-CA" dirty="0"/>
              <a:t>and capital financing needs. </a:t>
            </a:r>
            <a:r>
              <a:rPr lang="en-CA" dirty="0" smtClean="0"/>
              <a:t>It has </a:t>
            </a:r>
            <a:r>
              <a:rPr lang="en-CA" dirty="0"/>
              <a:t>planning, budgeting and forecasting processes to </a:t>
            </a:r>
            <a:r>
              <a:rPr lang="en-CA" dirty="0" smtClean="0"/>
              <a:t>help determine funding requirements </a:t>
            </a:r>
            <a:r>
              <a:rPr lang="en-CA" dirty="0"/>
              <a:t>to meet various contractual and other obligations.</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00" y="6267450"/>
            <a:ext cx="1143000" cy="59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15957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Industry Overview	</a:t>
            </a:r>
            <a:endParaRPr lang="en-US" dirty="0"/>
          </a:p>
        </p:txBody>
      </p:sp>
      <p:sp>
        <p:nvSpPr>
          <p:cNvPr id="3" name="Content Placeholder 2"/>
          <p:cNvSpPr>
            <a:spLocks noGrp="1"/>
          </p:cNvSpPr>
          <p:nvPr>
            <p:ph idx="1"/>
          </p:nvPr>
        </p:nvSpPr>
        <p:spPr/>
        <p:txBody>
          <a:bodyPr/>
          <a:lstStyle/>
          <a:p>
            <a:r>
              <a:rPr lang="en-US" dirty="0" smtClean="0"/>
              <a:t>Operating Cycle</a:t>
            </a:r>
          </a:p>
          <a:p>
            <a:pPr lvl="1">
              <a:buNone/>
            </a:pPr>
            <a:r>
              <a:rPr lang="en-US" dirty="0" smtClean="0"/>
              <a:t>1. </a:t>
            </a:r>
            <a:r>
              <a:rPr lang="en-US" sz="2000" dirty="0" smtClean="0"/>
              <a:t>Prospecting     1-3 yr</a:t>
            </a:r>
            <a:endParaRPr lang="en-US" sz="2000" dirty="0"/>
          </a:p>
        </p:txBody>
      </p:sp>
      <p:pic>
        <p:nvPicPr>
          <p:cNvPr id="4" name="Picture 3"/>
          <p:cNvPicPr>
            <a:picLocks noChangeAspect="1" noChangeArrowheads="1"/>
          </p:cNvPicPr>
          <p:nvPr/>
        </p:nvPicPr>
        <p:blipFill>
          <a:blip r:embed="rId2" cstate="print"/>
          <a:srcRect/>
          <a:stretch>
            <a:fillRect/>
          </a:stretch>
        </p:blipFill>
        <p:spPr>
          <a:xfrm>
            <a:off x="2893009" y="2780928"/>
            <a:ext cx="5952353" cy="3497560"/>
          </a:xfrm>
          <a:prstGeom prst="rect">
            <a:avLst/>
          </a:prstGeom>
        </p:spPr>
      </p:pic>
    </p:spTree>
    <p:extLst>
      <p:ext uri="{BB962C8B-B14F-4D97-AF65-F5344CB8AC3E}">
        <p14:creationId xmlns:p14="http://schemas.microsoft.com/office/powerpoint/2010/main" val="39682087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CA" b="1" dirty="0"/>
              <a:t>Credit Risk</a:t>
            </a:r>
            <a:endParaRPr lang="en-CA" dirty="0"/>
          </a:p>
        </p:txBody>
      </p:sp>
      <p:sp>
        <p:nvSpPr>
          <p:cNvPr id="3" name="内容占位符 2"/>
          <p:cNvSpPr>
            <a:spLocks noGrp="1"/>
          </p:cNvSpPr>
          <p:nvPr>
            <p:ph idx="1"/>
          </p:nvPr>
        </p:nvSpPr>
        <p:spPr/>
        <p:txBody>
          <a:bodyPr/>
          <a:lstStyle/>
          <a:p>
            <a:r>
              <a:rPr lang="en-CA" dirty="0"/>
              <a:t>Credit risk arises from the non‑performance by counterparties of contractual financial obligations. </a:t>
            </a:r>
            <a:endParaRPr lang="en-CA" dirty="0" smtClean="0"/>
          </a:p>
          <a:p>
            <a:pPr lvl="1">
              <a:buFont typeface="Arial" pitchFamily="34" charset="0"/>
              <a:buChar char="•"/>
            </a:pPr>
            <a:r>
              <a:rPr lang="en-CA" sz="2400" dirty="0">
                <a:ea typeface="ＭＳ Ｐゴシック" pitchFamily="34" charset="-128"/>
              </a:rPr>
              <a:t>Manage credit risk for trade and other receivables through established credit monitoring activities</a:t>
            </a:r>
          </a:p>
          <a:p>
            <a:pPr lvl="1">
              <a:buFont typeface="Arial" pitchFamily="34" charset="0"/>
              <a:buChar char="•"/>
            </a:pPr>
            <a:r>
              <a:rPr lang="en-CA" sz="2400" dirty="0">
                <a:ea typeface="ＭＳ Ｐゴシック" pitchFamily="34" charset="-128"/>
              </a:rPr>
              <a:t>Maximum exposure: carrying value of our cash and cash equivalents, receivables and derivative assets</a:t>
            </a:r>
            <a:endParaRPr lang="en-US" sz="2400" dirty="0">
              <a:ea typeface="ＭＳ Ｐゴシック" pitchFamily="34" charset="-128"/>
            </a:endParaRPr>
          </a:p>
          <a:p>
            <a:pPr marL="0" indent="0">
              <a:buNone/>
            </a:pPr>
            <a:endParaRPr lang="en-CA" dirty="0" smtClean="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1000" y="6267450"/>
            <a:ext cx="1143000" cy="59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50396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CA" dirty="0" smtClean="0"/>
              <a:t>Derivative Financial Instruments and Hedges</a:t>
            </a:r>
            <a:endParaRPr lang="en-CA" dirty="0"/>
          </a:p>
        </p:txBody>
      </p:sp>
      <p:sp>
        <p:nvSpPr>
          <p:cNvPr id="3" name="内容占位符 2"/>
          <p:cNvSpPr>
            <a:spLocks noGrp="1"/>
          </p:cNvSpPr>
          <p:nvPr>
            <p:ph idx="1"/>
          </p:nvPr>
        </p:nvSpPr>
        <p:spPr/>
        <p:txBody>
          <a:bodyPr/>
          <a:lstStyle/>
          <a:p>
            <a:r>
              <a:rPr lang="en-CA" b="1" dirty="0" smtClean="0"/>
              <a:t>Interest Swap</a:t>
            </a:r>
          </a:p>
          <a:p>
            <a:r>
              <a:rPr lang="en-CA" b="1" dirty="0" smtClean="0"/>
              <a:t>marketable equity securities, </a:t>
            </a:r>
          </a:p>
          <a:p>
            <a:r>
              <a:rPr lang="en-CA" b="1" dirty="0" smtClean="0"/>
              <a:t>fixed price forward metal sales contracts</a:t>
            </a:r>
          </a:p>
          <a:p>
            <a:r>
              <a:rPr lang="en-CA" b="1" dirty="0" smtClean="0"/>
              <a:t>settlements receivable</a:t>
            </a:r>
          </a:p>
          <a:p>
            <a:r>
              <a:rPr lang="en-CA" b="1" dirty="0" smtClean="0"/>
              <a:t>settlements payable</a:t>
            </a:r>
          </a:p>
          <a:p>
            <a:endParaRPr lang="en-CA" dirty="0" smtClean="0"/>
          </a:p>
          <a:p>
            <a:endParaRPr lang="en-CA"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1000" y="6267450"/>
            <a:ext cx="1143000" cy="59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55708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CA" dirty="0"/>
              <a:t>Derivative Financial Instruments and Hedges</a:t>
            </a:r>
          </a:p>
        </p:txBody>
      </p:sp>
      <p:sp>
        <p:nvSpPr>
          <p:cNvPr id="3" name="内容占位符 2"/>
          <p:cNvSpPr>
            <a:spLocks noGrp="1"/>
          </p:cNvSpPr>
          <p:nvPr>
            <p:ph idx="1"/>
          </p:nvPr>
        </p:nvSpPr>
        <p:spPr/>
        <p:txBody>
          <a:bodyPr>
            <a:normAutofit/>
          </a:bodyPr>
          <a:lstStyle/>
          <a:p>
            <a:pPr marL="0" indent="0">
              <a:buNone/>
            </a:pPr>
            <a:r>
              <a:rPr lang="en-CA" b="1" dirty="0"/>
              <a:t>Sales and Purchases Contracts</a:t>
            </a:r>
          </a:p>
          <a:p>
            <a:r>
              <a:rPr lang="en-CA" dirty="0"/>
              <a:t>The majority of </a:t>
            </a:r>
            <a:r>
              <a:rPr lang="en-CA" dirty="0" smtClean="0"/>
              <a:t>its </a:t>
            </a:r>
            <a:r>
              <a:rPr lang="en-CA" dirty="0"/>
              <a:t>metal concentrates are sold under provisional pricing arrangements where final prices are determined by quoted market prices in a </a:t>
            </a:r>
            <a:r>
              <a:rPr lang="en-CA" dirty="0" smtClean="0"/>
              <a:t>period subsequent </a:t>
            </a:r>
            <a:r>
              <a:rPr lang="en-CA" dirty="0"/>
              <a:t>to the date of sale. </a:t>
            </a:r>
            <a:endParaRPr lang="en-CA" dirty="0" smtClean="0"/>
          </a:p>
          <a:p>
            <a:r>
              <a:rPr lang="en-CA" dirty="0"/>
              <a:t>R</a:t>
            </a:r>
            <a:r>
              <a:rPr lang="en-CA" dirty="0" smtClean="0"/>
              <a:t>evenues </a:t>
            </a:r>
            <a:r>
              <a:rPr lang="en-CA" dirty="0"/>
              <a:t>are recorded at the time of sale, which usually occurs upon shipment, </a:t>
            </a:r>
            <a:r>
              <a:rPr lang="en-CA" u="sng" dirty="0"/>
              <a:t>based on </a:t>
            </a:r>
            <a:r>
              <a:rPr lang="en-CA" u="sng" dirty="0" smtClean="0"/>
              <a:t>forward prices </a:t>
            </a:r>
            <a:r>
              <a:rPr lang="en-CA" u="sng" dirty="0"/>
              <a:t>for the expected date of the final settlement</a:t>
            </a:r>
            <a:r>
              <a:rPr lang="en-CA" dirty="0"/>
              <a:t>. </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00" y="6267450"/>
            <a:ext cx="1143000" cy="59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65794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CA" dirty="0" smtClean="0"/>
              <a:t>Derivative Financial Instruments and Hedges</a:t>
            </a:r>
            <a:endParaRPr lang="en-CA" dirty="0"/>
          </a:p>
        </p:txBody>
      </p:sp>
      <p:sp>
        <p:nvSpPr>
          <p:cNvPr id="3" name="内容占位符 2"/>
          <p:cNvSpPr>
            <a:spLocks noGrp="1"/>
          </p:cNvSpPr>
          <p:nvPr>
            <p:ph idx="1"/>
          </p:nvPr>
        </p:nvSpPr>
        <p:spPr/>
        <p:txBody>
          <a:bodyPr>
            <a:normAutofit/>
          </a:bodyPr>
          <a:lstStyle/>
          <a:p>
            <a:pPr marL="0" indent="0">
              <a:buNone/>
            </a:pPr>
            <a:r>
              <a:rPr lang="en-CA" b="1" dirty="0" smtClean="0"/>
              <a:t>Prepayment Rights On Notes Due 2016 and 2019</a:t>
            </a:r>
          </a:p>
          <a:p>
            <a:r>
              <a:rPr lang="en-CA" smtClean="0"/>
              <a:t> </a:t>
            </a:r>
            <a:r>
              <a:rPr lang="en-CA" dirty="0" smtClean="0"/>
              <a:t>2016 and 2019 notes include prepayment options that are considered to be embedded derivatives. </a:t>
            </a:r>
          </a:p>
          <a:p>
            <a:r>
              <a:rPr lang="en-CA" dirty="0"/>
              <a:t>At December 31, 2010 </a:t>
            </a:r>
            <a:r>
              <a:rPr lang="en-CA" dirty="0" smtClean="0"/>
              <a:t>these prepayment </a:t>
            </a:r>
            <a:r>
              <a:rPr lang="en-CA" dirty="0"/>
              <a:t>rights are recorded as other assets on the balance sheet</a:t>
            </a:r>
          </a:p>
        </p:txBody>
      </p:sp>
      <p:pic>
        <p:nvPicPr>
          <p:cNvPr id="14338" name="Picture 2" descr="C:\Users\Peng Tang\Desktop\QQ截图2012031220064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91000"/>
            <a:ext cx="9145016" cy="82844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00" y="6267450"/>
            <a:ext cx="1143000" cy="59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55584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CA" dirty="0" smtClean="0"/>
              <a:t>Derivative Financial Instruments and Hedges</a:t>
            </a:r>
            <a:endParaRPr lang="en-CA" dirty="0"/>
          </a:p>
        </p:txBody>
      </p:sp>
      <p:sp>
        <p:nvSpPr>
          <p:cNvPr id="3" name="内容占位符 2"/>
          <p:cNvSpPr>
            <a:spLocks noGrp="1"/>
          </p:cNvSpPr>
          <p:nvPr>
            <p:ph idx="1"/>
          </p:nvPr>
        </p:nvSpPr>
        <p:spPr/>
        <p:txBody>
          <a:bodyPr>
            <a:normAutofit/>
          </a:bodyPr>
          <a:lstStyle/>
          <a:p>
            <a:pPr marL="0" indent="0">
              <a:buNone/>
            </a:pPr>
            <a:r>
              <a:rPr lang="en-CA" b="1" dirty="0" smtClean="0"/>
              <a:t>Cash Flow Hedges</a:t>
            </a:r>
          </a:p>
          <a:p>
            <a:r>
              <a:rPr lang="en-CA" dirty="0" smtClean="0"/>
              <a:t>At December 31, 2010, US dollar forward sales contracts with a notional amount of $427 million remained outstanding. </a:t>
            </a:r>
          </a:p>
          <a:p>
            <a:r>
              <a:rPr lang="en-CA" dirty="0" smtClean="0"/>
              <a:t>Most of these contracts have been designated as cash flow hedges of a portion of future cash flows from anticipated US dollar coal sales. </a:t>
            </a:r>
          </a:p>
          <a:p>
            <a:r>
              <a:rPr lang="en-CA" dirty="0" smtClean="0"/>
              <a:t>Unrealized gains and losses: recorded in other comprehensive income. </a:t>
            </a:r>
          </a:p>
          <a:p>
            <a:r>
              <a:rPr lang="en-CA" dirty="0" smtClean="0"/>
              <a:t>Realized gains and losses: recorded in revenue.</a:t>
            </a:r>
          </a:p>
          <a:p>
            <a:endParaRPr lang="en-CA"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1000" y="6267450"/>
            <a:ext cx="1143000" cy="59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46180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CA" dirty="0" smtClean="0"/>
              <a:t>Derivative Financial Instruments and Hedges</a:t>
            </a:r>
            <a:endParaRPr lang="en-CA" dirty="0"/>
          </a:p>
        </p:txBody>
      </p:sp>
      <p:sp>
        <p:nvSpPr>
          <p:cNvPr id="3" name="内容占位符 2"/>
          <p:cNvSpPr>
            <a:spLocks noGrp="1"/>
          </p:cNvSpPr>
          <p:nvPr>
            <p:ph idx="1"/>
          </p:nvPr>
        </p:nvSpPr>
        <p:spPr/>
        <p:txBody>
          <a:bodyPr>
            <a:normAutofit/>
          </a:bodyPr>
          <a:lstStyle/>
          <a:p>
            <a:pPr marL="0" indent="0">
              <a:buNone/>
            </a:pPr>
            <a:r>
              <a:rPr lang="en-CA" b="1" dirty="0" smtClean="0"/>
              <a:t>Economic Hedge Contracts</a:t>
            </a:r>
          </a:p>
          <a:p>
            <a:pPr marL="0" indent="0">
              <a:buNone/>
            </a:pPr>
            <a:r>
              <a:rPr lang="en-CA" i="1" dirty="0" smtClean="0"/>
              <a:t>Zinc and lead forward sales contracts</a:t>
            </a:r>
          </a:p>
          <a:p>
            <a:r>
              <a:rPr lang="en-CA" dirty="0" smtClean="0"/>
              <a:t>Use lead forward sales contracts to mitigate the risk of price changes for a portion of sales. </a:t>
            </a:r>
          </a:p>
          <a:p>
            <a:r>
              <a:rPr lang="en-CA" dirty="0" smtClean="0"/>
              <a:t>Do not apply hedge accounting to commodity forward sales contracts.</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1000" y="6267450"/>
            <a:ext cx="1143000" cy="59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98170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152400"/>
            <a:ext cx="8229600" cy="1600200"/>
          </a:xfrm>
        </p:spPr>
        <p:txBody>
          <a:bodyPr>
            <a:normAutofit fontScale="90000"/>
          </a:bodyPr>
          <a:lstStyle/>
          <a:p>
            <a:r>
              <a:rPr lang="en-US" sz="4900" b="1" dirty="0">
                <a:latin typeface="Calibri" charset="0"/>
              </a:rPr>
              <a:t>Outstanding Derivative Positions</a:t>
            </a:r>
            <a:r>
              <a:rPr lang="en-US" b="1" dirty="0">
                <a:latin typeface="Calibri" charset="0"/>
              </a:rPr>
              <a:t/>
            </a:r>
            <a:br>
              <a:rPr lang="en-US" b="1" dirty="0">
                <a:latin typeface="Calibri" charset="0"/>
              </a:rPr>
            </a:br>
            <a:endParaRPr lang="en-CA" dirty="0"/>
          </a:p>
        </p:txBody>
      </p:sp>
      <p:pic>
        <p:nvPicPr>
          <p:cNvPr id="4" name="内容占位符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1258" y="983141"/>
            <a:ext cx="7488832" cy="5874859"/>
          </a:xfrm>
        </p:spPr>
      </p:pic>
      <p:sp>
        <p:nvSpPr>
          <p:cNvPr id="5" name="Rectangle 7"/>
          <p:cNvSpPr>
            <a:spLocks noChangeArrowheads="1"/>
          </p:cNvSpPr>
          <p:nvPr/>
        </p:nvSpPr>
        <p:spPr bwMode="auto">
          <a:xfrm>
            <a:off x="467544" y="4877544"/>
            <a:ext cx="1800572" cy="648072"/>
          </a:xfrm>
          <a:prstGeom prst="rect">
            <a:avLst/>
          </a:prstGeom>
          <a:noFill/>
          <a:ln w="28575">
            <a:solidFill>
              <a:srgbClr val="FF0000"/>
            </a:solidFill>
            <a:miter lim="800000"/>
            <a:headEnd/>
            <a:tailEnd/>
          </a:ln>
          <a:effectLst>
            <a:outerShdw blurRad="63500" dist="23000" dir="5400000" rotWithShape="0">
              <a:srgbClr val="000000">
                <a:alpha val="34999"/>
              </a:srgbClr>
            </a:outerShdw>
          </a:effectLst>
        </p:spPr>
        <p:txBody>
          <a:bodyPr anchor="ctr">
            <a:prstTxWarp prst="textNoShape">
              <a:avLst/>
            </a:prstTxWarp>
          </a:bodyPr>
          <a:lstStyle/>
          <a:p>
            <a:pPr algn="ctr">
              <a:defRPr/>
            </a:pPr>
            <a:endParaRPr lang="en-US">
              <a:solidFill>
                <a:srgbClr val="FFFFFF"/>
              </a:solidFill>
              <a:latin typeface="Calibri" pitchFamily="-112" charset="0"/>
            </a:endParaRPr>
          </a:p>
        </p:txBody>
      </p:sp>
      <p:sp>
        <p:nvSpPr>
          <p:cNvPr id="6" name="Rectangle 7"/>
          <p:cNvSpPr>
            <a:spLocks noChangeArrowheads="1"/>
          </p:cNvSpPr>
          <p:nvPr/>
        </p:nvSpPr>
        <p:spPr bwMode="auto">
          <a:xfrm>
            <a:off x="467544" y="3068960"/>
            <a:ext cx="3744416" cy="612068"/>
          </a:xfrm>
          <a:prstGeom prst="rect">
            <a:avLst/>
          </a:prstGeom>
          <a:noFill/>
          <a:ln w="28575">
            <a:solidFill>
              <a:srgbClr val="FF0000"/>
            </a:solidFill>
            <a:miter lim="800000"/>
            <a:headEnd/>
            <a:tailEnd/>
          </a:ln>
          <a:effectLst>
            <a:outerShdw blurRad="63500" dist="23000" dir="5400000" rotWithShape="0">
              <a:srgbClr val="000000">
                <a:alpha val="34999"/>
              </a:srgbClr>
            </a:outerShdw>
          </a:effectLst>
        </p:spPr>
        <p:txBody>
          <a:bodyPr anchor="ctr">
            <a:prstTxWarp prst="textNoShape">
              <a:avLst/>
            </a:prstTxWarp>
          </a:bodyPr>
          <a:lstStyle/>
          <a:p>
            <a:pPr algn="ctr">
              <a:defRPr/>
            </a:pPr>
            <a:endParaRPr lang="en-US">
              <a:solidFill>
                <a:srgbClr val="FFFFFF"/>
              </a:solidFill>
              <a:latin typeface="Calibri" pitchFamily="-112" charset="0"/>
            </a:endParaRPr>
          </a:p>
        </p:txBody>
      </p:sp>
      <p:sp>
        <p:nvSpPr>
          <p:cNvPr id="7" name="Rectangle 7"/>
          <p:cNvSpPr>
            <a:spLocks noChangeArrowheads="1"/>
          </p:cNvSpPr>
          <p:nvPr/>
        </p:nvSpPr>
        <p:spPr bwMode="auto">
          <a:xfrm>
            <a:off x="467544" y="1844824"/>
            <a:ext cx="3744416" cy="612068"/>
          </a:xfrm>
          <a:prstGeom prst="rect">
            <a:avLst/>
          </a:prstGeom>
          <a:noFill/>
          <a:ln w="28575">
            <a:solidFill>
              <a:srgbClr val="FF0000"/>
            </a:solidFill>
            <a:miter lim="800000"/>
            <a:headEnd/>
            <a:tailEnd/>
          </a:ln>
          <a:effectLst>
            <a:outerShdw blurRad="63500" dist="23000" dir="5400000" rotWithShape="0">
              <a:srgbClr val="000000">
                <a:alpha val="34999"/>
              </a:srgbClr>
            </a:outerShdw>
          </a:effectLst>
        </p:spPr>
        <p:txBody>
          <a:bodyPr anchor="ctr">
            <a:prstTxWarp prst="textNoShape">
              <a:avLst/>
            </a:prstTxWarp>
          </a:bodyPr>
          <a:lstStyle/>
          <a:p>
            <a:pPr algn="ctr">
              <a:defRPr/>
            </a:pPr>
            <a:endParaRPr lang="en-US">
              <a:solidFill>
                <a:srgbClr val="FFFFFF"/>
              </a:solidFill>
              <a:latin typeface="Calibri" pitchFamily="-112" charset="0"/>
            </a:endParaRPr>
          </a:p>
        </p:txBody>
      </p:sp>
      <p:sp>
        <p:nvSpPr>
          <p:cNvPr id="8" name="Rectangle 7"/>
          <p:cNvSpPr>
            <a:spLocks noChangeArrowheads="1"/>
          </p:cNvSpPr>
          <p:nvPr/>
        </p:nvSpPr>
        <p:spPr bwMode="auto">
          <a:xfrm>
            <a:off x="4499992" y="4877544"/>
            <a:ext cx="1800572" cy="648072"/>
          </a:xfrm>
          <a:prstGeom prst="rect">
            <a:avLst/>
          </a:prstGeom>
          <a:noFill/>
          <a:ln w="28575">
            <a:solidFill>
              <a:srgbClr val="FF0000"/>
            </a:solidFill>
            <a:miter lim="800000"/>
            <a:headEnd/>
            <a:tailEnd/>
          </a:ln>
          <a:effectLst>
            <a:outerShdw blurRad="63500" dist="23000" dir="5400000" rotWithShape="0">
              <a:srgbClr val="000000">
                <a:alpha val="34999"/>
              </a:srgbClr>
            </a:outerShdw>
          </a:effectLst>
        </p:spPr>
        <p:txBody>
          <a:bodyPr anchor="ctr">
            <a:prstTxWarp prst="textNoShape">
              <a:avLst/>
            </a:prstTxWarp>
          </a:bodyPr>
          <a:lstStyle/>
          <a:p>
            <a:pPr algn="ctr">
              <a:defRPr/>
            </a:pPr>
            <a:endParaRPr lang="en-US">
              <a:solidFill>
                <a:srgbClr val="FFFFFF"/>
              </a:solidFill>
              <a:latin typeface="Calibri" pitchFamily="-112" charset="0"/>
            </a:endParaRP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00" y="6267450"/>
            <a:ext cx="1143000" cy="59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55797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b="1" dirty="0">
                <a:latin typeface="Calibri" charset="0"/>
              </a:rPr>
              <a:t>Effect of Hedging </a:t>
            </a:r>
            <a:r>
              <a:rPr lang="en-US" b="1" dirty="0" smtClean="0">
                <a:latin typeface="Calibri" charset="0"/>
              </a:rPr>
              <a:t>Activities</a:t>
            </a:r>
            <a:endParaRPr lang="en-CA" dirty="0"/>
          </a:p>
        </p:txBody>
      </p:sp>
      <p:pic>
        <p:nvPicPr>
          <p:cNvPr id="4" name="内容占位符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1560" y="1772816"/>
            <a:ext cx="7734300" cy="3076575"/>
          </a:xfrm>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00" y="6267450"/>
            <a:ext cx="1143000" cy="59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81404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b="1" dirty="0">
                <a:latin typeface="Calibri" charset="0"/>
              </a:rPr>
              <a:t>Sensitivity Analysis</a:t>
            </a:r>
            <a:br>
              <a:rPr lang="en-US" b="1" dirty="0">
                <a:latin typeface="Calibri" charset="0"/>
              </a:rPr>
            </a:br>
            <a:endParaRPr lang="en-CA" dirty="0"/>
          </a:p>
        </p:txBody>
      </p:sp>
      <p:pic>
        <p:nvPicPr>
          <p:cNvPr id="4" name="内容占位符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3528" y="1844824"/>
            <a:ext cx="7686675" cy="2190750"/>
          </a:xfrm>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623" y="4293096"/>
            <a:ext cx="8890249" cy="1872208"/>
          </a:xfrm>
          <a:prstGeom prst="rect">
            <a:avLst/>
          </a:prstGeom>
        </p:spPr>
      </p:pic>
      <p:sp>
        <p:nvSpPr>
          <p:cNvPr id="6" name="矩形 5"/>
          <p:cNvSpPr/>
          <p:nvPr/>
        </p:nvSpPr>
        <p:spPr>
          <a:xfrm>
            <a:off x="6876256" y="5373216"/>
            <a:ext cx="627785" cy="180020"/>
          </a:xfrm>
          <a:prstGeom prst="rect">
            <a:avLst/>
          </a:prstGeom>
          <a:solidFill>
            <a:schemeClr val="bg1">
              <a:alpha val="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1000" y="6267450"/>
            <a:ext cx="1143000" cy="59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620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228600"/>
            <a:ext cx="8229600" cy="1143000"/>
          </a:xfrm>
        </p:spPr>
        <p:txBody>
          <a:bodyPr/>
          <a:lstStyle/>
          <a:p>
            <a:r>
              <a:rPr lang="en-CA" dirty="0" smtClean="0"/>
              <a:t>Financial Statement</a:t>
            </a:r>
            <a:endParaRPr lang="en-CA" dirty="0"/>
          </a:p>
        </p:txBody>
      </p:sp>
      <p:pic>
        <p:nvPicPr>
          <p:cNvPr id="5122" name="Picture 2" descr="C:\Users\Peng Tang\Pictures\未命名３.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15616" y="908720"/>
            <a:ext cx="6984776" cy="5644150"/>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1063895" y="3933056"/>
            <a:ext cx="7344816" cy="445120"/>
          </a:xfrm>
          <a:prstGeom prst="rect">
            <a:avLst/>
          </a:prstGeom>
          <a:solidFill>
            <a:schemeClr val="bg1">
              <a:alpha val="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00" y="6267450"/>
            <a:ext cx="1143000" cy="59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95869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Industry Overview	</a:t>
            </a:r>
            <a:endParaRPr lang="en-US" dirty="0"/>
          </a:p>
        </p:txBody>
      </p:sp>
      <p:sp>
        <p:nvSpPr>
          <p:cNvPr id="3" name="Content Placeholder 2"/>
          <p:cNvSpPr>
            <a:spLocks noGrp="1"/>
          </p:cNvSpPr>
          <p:nvPr>
            <p:ph idx="1"/>
          </p:nvPr>
        </p:nvSpPr>
        <p:spPr/>
        <p:txBody>
          <a:bodyPr/>
          <a:lstStyle/>
          <a:p>
            <a:pPr lvl="1">
              <a:buNone/>
            </a:pPr>
            <a:r>
              <a:rPr lang="en-US" dirty="0" smtClean="0"/>
              <a:t>2. </a:t>
            </a:r>
            <a:r>
              <a:rPr lang="en-US" sz="2000" dirty="0" smtClean="0"/>
              <a:t>Exploration     2-5 yr 	</a:t>
            </a:r>
            <a:endParaRPr lang="en-US" dirty="0"/>
          </a:p>
        </p:txBody>
      </p:sp>
      <p:pic>
        <p:nvPicPr>
          <p:cNvPr id="4" name="Picture 2"/>
          <p:cNvPicPr>
            <a:picLocks noChangeAspect="1" noChangeArrowheads="1"/>
          </p:cNvPicPr>
          <p:nvPr/>
        </p:nvPicPr>
        <p:blipFill>
          <a:blip r:embed="rId2" cstate="print"/>
          <a:srcRect/>
          <a:stretch>
            <a:fillRect/>
          </a:stretch>
        </p:blipFill>
        <p:spPr bwMode="auto">
          <a:xfrm>
            <a:off x="2411760" y="3068960"/>
            <a:ext cx="6555124" cy="735535"/>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a:stretch>
            <a:fillRect/>
          </a:stretch>
        </p:blipFill>
        <p:spPr bwMode="auto">
          <a:xfrm>
            <a:off x="2411761" y="4037335"/>
            <a:ext cx="6552728" cy="2220979"/>
          </a:xfrm>
          <a:prstGeom prst="rect">
            <a:avLst/>
          </a:prstGeom>
          <a:noFill/>
          <a:ln w="9525">
            <a:noFill/>
            <a:miter lim="800000"/>
            <a:headEnd/>
            <a:tailEnd/>
          </a:ln>
        </p:spPr>
      </p:pic>
    </p:spTree>
    <p:extLst>
      <p:ext uri="{BB962C8B-B14F-4D97-AF65-F5344CB8AC3E}">
        <p14:creationId xmlns:p14="http://schemas.microsoft.com/office/powerpoint/2010/main" val="145990297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C:\Users\Peng Tang\Pictures\未命名４.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22495"/>
            <a:ext cx="7020272" cy="6755557"/>
          </a:xfrm>
          <a:prstGeom prst="rect">
            <a:avLst/>
          </a:prstGeom>
          <a:noFill/>
          <a:extLst>
            <a:ext uri="{909E8E84-426E-40DD-AFC4-6F175D3DCCD1}">
              <a14:hiddenFill xmlns:a14="http://schemas.microsoft.com/office/drawing/2010/main">
                <a:solidFill>
                  <a:srgbClr val="FFFFFF"/>
                </a:solidFill>
              </a14:hiddenFill>
            </a:ext>
          </a:extLst>
        </p:spPr>
      </p:pic>
      <p:sp>
        <p:nvSpPr>
          <p:cNvPr id="9" name="矩形 8"/>
          <p:cNvSpPr/>
          <p:nvPr/>
        </p:nvSpPr>
        <p:spPr>
          <a:xfrm>
            <a:off x="0" y="2064116"/>
            <a:ext cx="8856984" cy="212756"/>
          </a:xfrm>
          <a:prstGeom prst="rect">
            <a:avLst/>
          </a:prstGeom>
          <a:solidFill>
            <a:schemeClr val="bg1">
              <a:alpha val="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矩形 9"/>
          <p:cNvSpPr/>
          <p:nvPr/>
        </p:nvSpPr>
        <p:spPr>
          <a:xfrm>
            <a:off x="0" y="6381328"/>
            <a:ext cx="8856984" cy="476672"/>
          </a:xfrm>
          <a:prstGeom prst="rect">
            <a:avLst/>
          </a:prstGeom>
          <a:solidFill>
            <a:schemeClr val="bg1">
              <a:alpha val="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p:cNvSpPr>
            <a:spLocks noGrp="1"/>
          </p:cNvSpPr>
          <p:nvPr>
            <p:ph type="title"/>
          </p:nvPr>
        </p:nvSpPr>
        <p:spPr/>
        <p:txBody>
          <a:bodyPr/>
          <a:lstStyle/>
          <a:p>
            <a:endParaRPr lang="zh-CN" altLang="en-US"/>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00" y="6267450"/>
            <a:ext cx="1143000" cy="59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41270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en-CA" dirty="0"/>
          </a:p>
        </p:txBody>
      </p:sp>
      <p:pic>
        <p:nvPicPr>
          <p:cNvPr id="7170" name="Picture 2" descr="C:\Users\Peng Tang\Pictures\未命名５.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908720"/>
            <a:ext cx="9144001" cy="5040560"/>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201428" y="3140968"/>
            <a:ext cx="8856984" cy="301104"/>
          </a:xfrm>
          <a:prstGeom prst="rect">
            <a:avLst/>
          </a:prstGeom>
          <a:solidFill>
            <a:schemeClr val="bg1">
              <a:alpha val="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00" y="6267450"/>
            <a:ext cx="1143000" cy="59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03756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en-CA"/>
          </a:p>
        </p:txBody>
      </p:sp>
      <p:pic>
        <p:nvPicPr>
          <p:cNvPr id="8194" name="Picture 2" descr="C:\Users\Peng Tang\Pictures\未命名６.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79996" y="188640"/>
            <a:ext cx="8168078" cy="1944216"/>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Peng Tang\Pictures\未命名７.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950864"/>
            <a:ext cx="6984776" cy="242287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Peng Tang\Pictures\未命名８.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4149080"/>
            <a:ext cx="7635861" cy="2592288"/>
          </a:xfrm>
          <a:prstGeom prst="rect">
            <a:avLst/>
          </a:prstGeom>
          <a:noFill/>
          <a:extLst>
            <a:ext uri="{909E8E84-426E-40DD-AFC4-6F175D3DCCD1}">
              <a14:hiddenFill xmlns:a14="http://schemas.microsoft.com/office/drawing/2010/main">
                <a:solidFill>
                  <a:srgbClr val="FFFFFF"/>
                </a:solidFill>
              </a14:hiddenFill>
            </a:ext>
          </a:extLst>
        </p:spPr>
      </p:pic>
      <p:sp>
        <p:nvSpPr>
          <p:cNvPr id="7" name="矩形 6"/>
          <p:cNvSpPr/>
          <p:nvPr/>
        </p:nvSpPr>
        <p:spPr>
          <a:xfrm>
            <a:off x="325921" y="3725664"/>
            <a:ext cx="8856984" cy="150552"/>
          </a:xfrm>
          <a:prstGeom prst="rect">
            <a:avLst/>
          </a:prstGeom>
          <a:solidFill>
            <a:schemeClr val="bg1">
              <a:alpha val="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矩形 7"/>
          <p:cNvSpPr/>
          <p:nvPr/>
        </p:nvSpPr>
        <p:spPr>
          <a:xfrm>
            <a:off x="448692" y="1412776"/>
            <a:ext cx="8856984" cy="301104"/>
          </a:xfrm>
          <a:prstGeom prst="rect">
            <a:avLst/>
          </a:prstGeom>
          <a:solidFill>
            <a:schemeClr val="bg1">
              <a:alpha val="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矩形 8"/>
          <p:cNvSpPr/>
          <p:nvPr/>
        </p:nvSpPr>
        <p:spPr>
          <a:xfrm>
            <a:off x="448692" y="5013176"/>
            <a:ext cx="8856984" cy="301104"/>
          </a:xfrm>
          <a:prstGeom prst="rect">
            <a:avLst/>
          </a:prstGeom>
          <a:solidFill>
            <a:schemeClr val="bg1">
              <a:alpha val="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1000" y="6267450"/>
            <a:ext cx="1143000" cy="59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15951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0"/>
            <a:ext cx="1018944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a:xfrm>
            <a:off x="533400" y="990600"/>
            <a:ext cx="7772400" cy="1071569"/>
          </a:xfrm>
        </p:spPr>
        <p:txBody>
          <a:bodyPr/>
          <a:lstStyle/>
          <a:p>
            <a:r>
              <a:rPr lang="en-CA" b="1" dirty="0" err="1" smtClean="0">
                <a:solidFill>
                  <a:schemeClr val="tx1"/>
                </a:solidFill>
              </a:rPr>
              <a:t>Barrick</a:t>
            </a:r>
            <a:r>
              <a:rPr lang="en-CA" b="1" dirty="0" smtClean="0">
                <a:solidFill>
                  <a:schemeClr val="tx1"/>
                </a:solidFill>
              </a:rPr>
              <a:t> Gold</a:t>
            </a:r>
            <a:endParaRPr lang="en-US" b="1" dirty="0">
              <a:solidFill>
                <a:schemeClr val="tx1"/>
              </a:solidFill>
            </a:endParaRPr>
          </a:p>
        </p:txBody>
      </p:sp>
      <p:sp>
        <p:nvSpPr>
          <p:cNvPr id="3" name="Subtitle 2"/>
          <p:cNvSpPr>
            <a:spLocks noGrp="1"/>
          </p:cNvSpPr>
          <p:nvPr>
            <p:ph type="subTitle" idx="1"/>
          </p:nvPr>
        </p:nvSpPr>
        <p:spPr/>
        <p:txBody>
          <a:bodyPr/>
          <a:lstStyle/>
          <a:p>
            <a:endParaRPr lang="en-US" dirty="0"/>
          </a:p>
        </p:txBody>
      </p:sp>
      <p:pic>
        <p:nvPicPr>
          <p:cNvPr id="4098" name="Picture 2"/>
          <p:cNvPicPr>
            <a:picLocks noChangeAspect="1" noChangeArrowheads="1"/>
          </p:cNvPicPr>
          <p:nvPr/>
        </p:nvPicPr>
        <p:blipFill>
          <a:blip r:embed="rId3"/>
          <a:srcRect/>
          <a:stretch>
            <a:fillRect/>
          </a:stretch>
        </p:blipFill>
        <p:spPr bwMode="auto">
          <a:xfrm>
            <a:off x="914400" y="4420360"/>
            <a:ext cx="1628305" cy="2324100"/>
          </a:xfrm>
          <a:prstGeom prst="rect">
            <a:avLst/>
          </a:prstGeom>
          <a:noFill/>
          <a:ln w="9525">
            <a:noFill/>
            <a:miter lim="800000"/>
            <a:headEnd/>
            <a:tailEnd/>
          </a:ln>
          <a:effectLst/>
        </p:spPr>
      </p:pic>
      <p:pic>
        <p:nvPicPr>
          <p:cNvPr id="4099" name="Picture 3"/>
          <p:cNvPicPr>
            <a:picLocks noChangeAspect="1" noChangeArrowheads="1"/>
          </p:cNvPicPr>
          <p:nvPr/>
        </p:nvPicPr>
        <p:blipFill>
          <a:blip r:embed="rId4"/>
          <a:srcRect/>
          <a:stretch>
            <a:fillRect/>
          </a:stretch>
        </p:blipFill>
        <p:spPr bwMode="auto">
          <a:xfrm>
            <a:off x="5867400" y="4495799"/>
            <a:ext cx="2887019" cy="2173221"/>
          </a:xfrm>
          <a:prstGeom prst="rect">
            <a:avLst/>
          </a:prstGeom>
          <a:noFill/>
          <a:ln w="9525">
            <a:noFill/>
            <a:miter lim="800000"/>
            <a:headEnd/>
            <a:tailEnd/>
          </a:ln>
          <a:effectLst/>
        </p:spPr>
      </p:pic>
    </p:spTree>
    <p:extLst>
      <p:ext uri="{BB962C8B-B14F-4D97-AF65-F5344CB8AC3E}">
        <p14:creationId xmlns:p14="http://schemas.microsoft.com/office/powerpoint/2010/main" val="41158007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t>Company Overview</a:t>
            </a:r>
            <a:endParaRPr lang="en-US" dirty="0"/>
          </a:p>
        </p:txBody>
      </p:sp>
      <p:sp>
        <p:nvSpPr>
          <p:cNvPr id="3" name="Content Placeholder 2"/>
          <p:cNvSpPr>
            <a:spLocks noGrp="1"/>
          </p:cNvSpPr>
          <p:nvPr>
            <p:ph idx="1"/>
          </p:nvPr>
        </p:nvSpPr>
        <p:spPr>
          <a:xfrm>
            <a:off x="457200" y="1600200"/>
            <a:ext cx="8329642" cy="4525963"/>
          </a:xfrm>
        </p:spPr>
        <p:txBody>
          <a:bodyPr>
            <a:normAutofit/>
          </a:bodyPr>
          <a:lstStyle/>
          <a:p>
            <a:r>
              <a:rPr lang="en-CA" dirty="0" err="1" smtClean="0"/>
              <a:t>Barrick</a:t>
            </a:r>
            <a:r>
              <a:rPr lang="en-CA" dirty="0" smtClean="0"/>
              <a:t> Gold is the largest gold producer in the world</a:t>
            </a:r>
          </a:p>
          <a:p>
            <a:r>
              <a:rPr lang="en-CA" dirty="0" smtClean="0"/>
              <a:t>Founded in 1983 by </a:t>
            </a:r>
            <a:r>
              <a:rPr lang="en-US" dirty="0"/>
              <a:t>Peter </a:t>
            </a:r>
            <a:r>
              <a:rPr lang="en-US" dirty="0" err="1" smtClean="0"/>
              <a:t>Munk</a:t>
            </a:r>
            <a:r>
              <a:rPr lang="en-US" dirty="0" smtClean="0"/>
              <a:t>, CC</a:t>
            </a:r>
            <a:endParaRPr lang="en-CA" dirty="0" smtClean="0"/>
          </a:p>
          <a:p>
            <a:r>
              <a:rPr lang="en-US" dirty="0" smtClean="0"/>
              <a:t>Headquartered </a:t>
            </a:r>
            <a:r>
              <a:rPr lang="en-US" dirty="0"/>
              <a:t>in Toronto, </a:t>
            </a:r>
            <a:r>
              <a:rPr lang="en-US" dirty="0" smtClean="0"/>
              <a:t>Canada</a:t>
            </a:r>
          </a:p>
          <a:p>
            <a:r>
              <a:rPr lang="en-US" dirty="0" smtClean="0"/>
              <a:t>Has 4 regional </a:t>
            </a:r>
            <a:r>
              <a:rPr lang="en-US" dirty="0"/>
              <a:t>business units (RBU's</a:t>
            </a:r>
            <a:r>
              <a:rPr lang="en-US" dirty="0" smtClean="0"/>
              <a:t>) located in </a:t>
            </a:r>
            <a:r>
              <a:rPr lang="en-US" dirty="0"/>
              <a:t>Australia, Africa, North America and South </a:t>
            </a:r>
            <a:r>
              <a:rPr lang="en-US" dirty="0" smtClean="0"/>
              <a:t>America</a:t>
            </a:r>
          </a:p>
          <a:p>
            <a:r>
              <a:rPr lang="en-US" dirty="0" smtClean="0"/>
              <a:t>Revenue $10.924 Billion (2010)</a:t>
            </a:r>
          </a:p>
          <a:p>
            <a:r>
              <a:rPr lang="en-US" dirty="0" smtClean="0"/>
              <a:t>Net income $3.274 Billion (2010)</a:t>
            </a:r>
            <a:endParaRPr lang="en-CA" dirty="0" smtClean="0"/>
          </a:p>
          <a:p>
            <a:endParaRPr lang="en-US"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5693048"/>
            <a:ext cx="2590800" cy="116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163539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t>Summary of Financial Performance</a:t>
            </a:r>
            <a:endParaRPr lang="en-US" dirty="0"/>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2"/>
          <a:srcRect/>
          <a:stretch>
            <a:fillRect/>
          </a:stretch>
        </p:blipFill>
        <p:spPr bwMode="auto">
          <a:xfrm>
            <a:off x="285720" y="1785926"/>
            <a:ext cx="8715436" cy="3267075"/>
          </a:xfrm>
          <a:prstGeom prst="rect">
            <a:avLst/>
          </a:prstGeom>
          <a:noFill/>
          <a:ln w="9525">
            <a:noFill/>
            <a:miter lim="800000"/>
            <a:headEnd/>
            <a:tailEnd/>
          </a:ln>
          <a:effectLst/>
        </p:spPr>
      </p:pic>
      <p:sp>
        <p:nvSpPr>
          <p:cNvPr id="5" name="矩形 5"/>
          <p:cNvSpPr/>
          <p:nvPr/>
        </p:nvSpPr>
        <p:spPr>
          <a:xfrm>
            <a:off x="357158" y="3214686"/>
            <a:ext cx="8513337" cy="214314"/>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CA">
              <a:solidFill>
                <a:prstClr val="white"/>
              </a:solidFill>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5693048"/>
            <a:ext cx="2590800" cy="116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496203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Mines and reserves</a:t>
            </a:r>
            <a:endParaRPr lang="en-US" dirty="0"/>
          </a:p>
        </p:txBody>
      </p:sp>
      <p:sp>
        <p:nvSpPr>
          <p:cNvPr id="3" name="Content Placeholder 2"/>
          <p:cNvSpPr>
            <a:spLocks noGrp="1"/>
          </p:cNvSpPr>
          <p:nvPr>
            <p:ph idx="1"/>
          </p:nvPr>
        </p:nvSpPr>
        <p:spPr/>
        <p:txBody>
          <a:bodyPr>
            <a:normAutofit/>
          </a:bodyPr>
          <a:lstStyle/>
          <a:p>
            <a:r>
              <a:rPr lang="en-US" b="1" dirty="0" smtClean="0"/>
              <a:t>26 operating mines </a:t>
            </a:r>
            <a:r>
              <a:rPr lang="en-US" dirty="0" smtClean="0"/>
              <a:t>in Saudi Arabia, Papua New Guinea, the United States, Canada, Dominican Republic, Australia, Peru, Chile, Russia, South Africa, Pakistan, Colombia, Argentina and Tanzania (under African </a:t>
            </a:r>
            <a:r>
              <a:rPr lang="en-US" dirty="0" err="1" smtClean="0"/>
              <a:t>Barrick</a:t>
            </a:r>
            <a:r>
              <a:rPr lang="en-US" dirty="0" smtClean="0"/>
              <a:t> Gold) .</a:t>
            </a:r>
          </a:p>
          <a:p>
            <a:r>
              <a:rPr lang="en-US" dirty="0" smtClean="0"/>
              <a:t>Largest reserves in the industry:</a:t>
            </a:r>
          </a:p>
          <a:p>
            <a:pPr>
              <a:buNone/>
            </a:pPr>
            <a:r>
              <a:rPr lang="en-US" dirty="0" smtClean="0"/>
              <a:t>    </a:t>
            </a:r>
            <a:r>
              <a:rPr lang="en-US" b="1" dirty="0" smtClean="0"/>
              <a:t>140 million ounces</a:t>
            </a:r>
            <a:r>
              <a:rPr lang="en-US" dirty="0" smtClean="0"/>
              <a:t> of proven and probable gold reserves, </a:t>
            </a:r>
          </a:p>
          <a:p>
            <a:pPr>
              <a:buNone/>
            </a:pPr>
            <a:r>
              <a:rPr lang="en-US" b="1" dirty="0" smtClean="0"/>
              <a:t>    6.5 billion pounds </a:t>
            </a:r>
            <a:r>
              <a:rPr lang="en-US" dirty="0" smtClean="0"/>
              <a:t>of copper reserves</a:t>
            </a:r>
          </a:p>
          <a:p>
            <a:pPr>
              <a:buNone/>
            </a:pPr>
            <a:r>
              <a:rPr lang="en-US" b="1" dirty="0" smtClean="0"/>
              <a:t>    1.07 billion ounces </a:t>
            </a:r>
            <a:r>
              <a:rPr lang="en-US" dirty="0" smtClean="0"/>
              <a:t>of silver (contained within gold reserves) as of December 31, 2010.</a:t>
            </a:r>
            <a:endParaRPr lang="en-CA" dirty="0" smtClean="0"/>
          </a:p>
          <a:p>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5693048"/>
            <a:ext cx="2590800" cy="116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61660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Mine map</a:t>
            </a:r>
            <a:endParaRPr lang="en-US" dirty="0"/>
          </a:p>
        </p:txBody>
      </p:sp>
      <p:pic>
        <p:nvPicPr>
          <p:cNvPr id="4" name="Content Placeholder 3" descr="map.jpg"/>
          <p:cNvPicPr>
            <a:picLocks noGrp="1" noChangeAspect="1"/>
          </p:cNvPicPr>
          <p:nvPr>
            <p:ph idx="1"/>
          </p:nvPr>
        </p:nvPicPr>
        <p:blipFill>
          <a:blip r:embed="rId3"/>
          <a:stretch>
            <a:fillRect/>
          </a:stretch>
        </p:blipFill>
        <p:spPr>
          <a:xfrm>
            <a:off x="2095500" y="1953419"/>
            <a:ext cx="4953000" cy="3819525"/>
          </a:xfrm>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5693048"/>
            <a:ext cx="2590800" cy="116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111512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Operations</a:t>
            </a:r>
            <a:endParaRPr lang="en-US" dirty="0"/>
          </a:p>
        </p:txBody>
      </p:sp>
      <p:sp>
        <p:nvSpPr>
          <p:cNvPr id="3" name="Content Placeholder 2"/>
          <p:cNvSpPr>
            <a:spLocks noGrp="1"/>
          </p:cNvSpPr>
          <p:nvPr>
            <p:ph idx="1"/>
          </p:nvPr>
        </p:nvSpPr>
        <p:spPr/>
        <p:txBody>
          <a:bodyPr>
            <a:normAutofit/>
          </a:bodyPr>
          <a:lstStyle/>
          <a:p>
            <a:r>
              <a:rPr lang="en-US" sz="2000" dirty="0" smtClean="0"/>
              <a:t>2010 production: </a:t>
            </a:r>
            <a:r>
              <a:rPr lang="en-US" sz="2000" b="1" dirty="0" smtClean="0"/>
              <a:t>7.8 </a:t>
            </a:r>
            <a:r>
              <a:rPr lang="en-US" sz="2000" b="1" dirty="0"/>
              <a:t>million</a:t>
            </a:r>
            <a:r>
              <a:rPr lang="en-US" sz="2000" dirty="0"/>
              <a:t> </a:t>
            </a:r>
            <a:r>
              <a:rPr lang="en-US" sz="2000" b="1" dirty="0"/>
              <a:t>ounces</a:t>
            </a:r>
            <a:r>
              <a:rPr lang="en-US" sz="2000" dirty="0"/>
              <a:t> of gold at total cash costs of $457 per </a:t>
            </a:r>
            <a:r>
              <a:rPr lang="en-US" sz="2000" dirty="0" smtClean="0"/>
              <a:t>ounce</a:t>
            </a:r>
            <a:r>
              <a:rPr lang="en-US" sz="2000" dirty="0"/>
              <a:t> or net cash costs of $341 per ounce</a:t>
            </a:r>
            <a:endParaRPr lang="en-US" sz="2000" dirty="0" smtClean="0"/>
          </a:p>
          <a:p>
            <a:r>
              <a:rPr lang="en-CA" sz="2000" dirty="0" smtClean="0"/>
              <a:t>2011 production: </a:t>
            </a:r>
            <a:r>
              <a:rPr lang="en-US" sz="2000" b="1" dirty="0"/>
              <a:t>7.68 </a:t>
            </a:r>
            <a:r>
              <a:rPr lang="en-US" sz="2000" b="1" dirty="0" smtClean="0"/>
              <a:t>million ounces </a:t>
            </a:r>
            <a:r>
              <a:rPr lang="en-US" sz="2000" dirty="0" smtClean="0"/>
              <a:t>of gold at total </a:t>
            </a:r>
            <a:r>
              <a:rPr lang="en-US" sz="2000" dirty="0"/>
              <a:t>cash costs of $460 per ounce </a:t>
            </a:r>
            <a:r>
              <a:rPr lang="en-US" sz="2000" dirty="0" smtClean="0"/>
              <a:t>or net </a:t>
            </a:r>
            <a:r>
              <a:rPr lang="en-US" sz="2000" dirty="0"/>
              <a:t>cash costs of $339 per ounce </a:t>
            </a:r>
            <a:endParaRPr lang="en-US" sz="2000" dirty="0" smtClean="0"/>
          </a:p>
          <a:p>
            <a:r>
              <a:rPr lang="en-US" sz="2000" dirty="0" smtClean="0"/>
              <a:t>The </a:t>
            </a:r>
            <a:r>
              <a:rPr lang="en-US" sz="2000" dirty="0"/>
              <a:t>Company is targeting </a:t>
            </a:r>
            <a:r>
              <a:rPr lang="en-US" sz="2000" b="1" dirty="0" smtClean="0"/>
              <a:t>9.0 </a:t>
            </a:r>
            <a:r>
              <a:rPr lang="en-US" sz="2000" b="1" dirty="0"/>
              <a:t>million </a:t>
            </a:r>
            <a:r>
              <a:rPr lang="en-US" sz="2000" dirty="0" smtClean="0"/>
              <a:t>ounces</a:t>
            </a:r>
            <a:r>
              <a:rPr lang="en-US" sz="2000" dirty="0"/>
              <a:t> within five </a:t>
            </a:r>
            <a:r>
              <a:rPr lang="en-US" sz="2000" dirty="0" smtClean="0"/>
              <a:t>years</a:t>
            </a:r>
          </a:p>
          <a:p>
            <a:r>
              <a:rPr lang="en-CA" sz="2000" dirty="0" smtClean="0"/>
              <a:t>2011 gold production by region:                  2011 gold reserves by region:</a:t>
            </a:r>
            <a:endParaRPr lang="en-US" sz="2000" dirty="0"/>
          </a:p>
          <a:p>
            <a:endParaRPr lang="en-CA" dirty="0" smtClean="0"/>
          </a:p>
        </p:txBody>
      </p:sp>
      <p:pic>
        <p:nvPicPr>
          <p:cNvPr id="8" name="Picture 7" descr="production 2011.JPG"/>
          <p:cNvPicPr>
            <a:picLocks noChangeAspect="1"/>
          </p:cNvPicPr>
          <p:nvPr/>
        </p:nvPicPr>
        <p:blipFill>
          <a:blip r:embed="rId3"/>
          <a:stretch>
            <a:fillRect/>
          </a:stretch>
        </p:blipFill>
        <p:spPr>
          <a:xfrm>
            <a:off x="714348" y="3857628"/>
            <a:ext cx="3505200" cy="2343150"/>
          </a:xfrm>
          <a:prstGeom prst="rect">
            <a:avLst/>
          </a:prstGeom>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5200" y="6036937"/>
            <a:ext cx="1828799" cy="825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descr="reserve 2011.JPG"/>
          <p:cNvPicPr>
            <a:picLocks noChangeAspect="1"/>
          </p:cNvPicPr>
          <p:nvPr/>
        </p:nvPicPr>
        <p:blipFill>
          <a:blip r:embed="rId5"/>
          <a:stretch>
            <a:fillRect/>
          </a:stretch>
        </p:blipFill>
        <p:spPr>
          <a:xfrm>
            <a:off x="5214942" y="3929066"/>
            <a:ext cx="3357586" cy="2088396"/>
          </a:xfrm>
          <a:prstGeom prst="rect">
            <a:avLst/>
          </a:prstGeom>
        </p:spPr>
      </p:pic>
    </p:spTree>
    <p:extLst>
      <p:ext uri="{BB962C8B-B14F-4D97-AF65-F5344CB8AC3E}">
        <p14:creationId xmlns:p14="http://schemas.microsoft.com/office/powerpoint/2010/main" val="277356932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Gold cash cost comparison</a:t>
            </a:r>
            <a:endParaRPr lang="en-US" dirty="0"/>
          </a:p>
        </p:txBody>
      </p:sp>
      <p:pic>
        <p:nvPicPr>
          <p:cNvPr id="1026" name="Picture 2"/>
          <p:cNvPicPr>
            <a:picLocks noGrp="1" noChangeAspect="1" noChangeArrowheads="1"/>
          </p:cNvPicPr>
          <p:nvPr>
            <p:ph idx="1"/>
          </p:nvPr>
        </p:nvPicPr>
        <p:blipFill>
          <a:blip r:embed="rId2"/>
          <a:stretch>
            <a:fillRect/>
          </a:stretch>
        </p:blipFill>
        <p:spPr bwMode="auto">
          <a:xfrm>
            <a:off x="2314857" y="2267943"/>
            <a:ext cx="4514286" cy="3190476"/>
          </a:xfrm>
          <a:prstGeom prst="rect">
            <a:avLst/>
          </a:prstGeom>
          <a:noFill/>
          <a:ln w="9525">
            <a:noFill/>
            <a:miter lim="800000"/>
            <a:headEnd/>
            <a:tailEnd/>
          </a:ln>
          <a:effec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5693048"/>
            <a:ext cx="2590800" cy="116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50672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Industry Overview	</a:t>
            </a:r>
            <a:endParaRPr lang="en-US" dirty="0"/>
          </a:p>
        </p:txBody>
      </p:sp>
      <p:sp>
        <p:nvSpPr>
          <p:cNvPr id="3" name="Content Placeholder 2"/>
          <p:cNvSpPr>
            <a:spLocks noGrp="1"/>
          </p:cNvSpPr>
          <p:nvPr>
            <p:ph idx="1"/>
          </p:nvPr>
        </p:nvSpPr>
        <p:spPr/>
        <p:txBody>
          <a:bodyPr/>
          <a:lstStyle/>
          <a:p>
            <a:pPr lvl="1">
              <a:buNone/>
            </a:pPr>
            <a:r>
              <a:rPr lang="en-US" dirty="0" smtClean="0"/>
              <a:t>3. </a:t>
            </a:r>
            <a:r>
              <a:rPr lang="en-US" sz="2000" dirty="0" smtClean="0"/>
              <a:t>Development      2-5 yr</a:t>
            </a:r>
            <a:endParaRPr lang="en-US" dirty="0"/>
          </a:p>
        </p:txBody>
      </p:sp>
      <p:pic>
        <p:nvPicPr>
          <p:cNvPr id="4" name="Picture 2"/>
          <p:cNvPicPr>
            <a:picLocks noChangeAspect="1" noChangeArrowheads="1"/>
          </p:cNvPicPr>
          <p:nvPr/>
        </p:nvPicPr>
        <p:blipFill>
          <a:blip r:embed="rId2" cstate="print"/>
          <a:srcRect/>
          <a:stretch>
            <a:fillRect/>
          </a:stretch>
        </p:blipFill>
        <p:spPr bwMode="auto">
          <a:xfrm>
            <a:off x="2483768" y="3234828"/>
            <a:ext cx="6309641" cy="692099"/>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a:stretch>
            <a:fillRect/>
          </a:stretch>
        </p:blipFill>
        <p:spPr bwMode="auto">
          <a:xfrm>
            <a:off x="2267744" y="3789040"/>
            <a:ext cx="6576916" cy="2708920"/>
          </a:xfrm>
          <a:prstGeom prst="rect">
            <a:avLst/>
          </a:prstGeom>
          <a:noFill/>
          <a:ln w="9525">
            <a:noFill/>
            <a:miter lim="800000"/>
            <a:headEnd/>
            <a:tailEnd/>
          </a:ln>
        </p:spPr>
      </p:pic>
    </p:spTree>
    <p:extLst>
      <p:ext uri="{BB962C8B-B14F-4D97-AF65-F5344CB8AC3E}">
        <p14:creationId xmlns:p14="http://schemas.microsoft.com/office/powerpoint/2010/main" val="3202850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Gold reserves comparison</a:t>
            </a:r>
            <a:endParaRPr lang="en-US" dirty="0"/>
          </a:p>
        </p:txBody>
      </p:sp>
      <p:pic>
        <p:nvPicPr>
          <p:cNvPr id="2050" name="Picture 2"/>
          <p:cNvPicPr>
            <a:picLocks noGrp="1" noChangeAspect="1" noChangeArrowheads="1"/>
          </p:cNvPicPr>
          <p:nvPr>
            <p:ph idx="1"/>
          </p:nvPr>
        </p:nvPicPr>
        <p:blipFill>
          <a:blip r:embed="rId2"/>
          <a:stretch>
            <a:fillRect/>
          </a:stretch>
        </p:blipFill>
        <p:spPr bwMode="auto">
          <a:xfrm>
            <a:off x="2343428" y="2239372"/>
            <a:ext cx="4457143" cy="3247619"/>
          </a:xfrm>
          <a:prstGeom prst="rect">
            <a:avLst/>
          </a:prstGeom>
          <a:noFill/>
          <a:ln w="9525">
            <a:noFill/>
            <a:miter lim="800000"/>
            <a:headEnd/>
            <a:tailEnd/>
          </a:ln>
          <a:effec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5693048"/>
            <a:ext cx="2590800" cy="116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168679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Stock price - NYSE</a:t>
            </a:r>
            <a:endParaRPr lang="en-US" dirty="0"/>
          </a:p>
        </p:txBody>
      </p:sp>
      <p:pic>
        <p:nvPicPr>
          <p:cNvPr id="4" name="Content Placeholder 3" descr="stock1.JPG"/>
          <p:cNvPicPr>
            <a:picLocks noGrp="1" noChangeAspect="1"/>
          </p:cNvPicPr>
          <p:nvPr>
            <p:ph idx="1"/>
          </p:nvPr>
        </p:nvPicPr>
        <p:blipFill>
          <a:blip r:embed="rId2"/>
          <a:stretch>
            <a:fillRect/>
          </a:stretch>
        </p:blipFill>
        <p:spPr>
          <a:xfrm>
            <a:off x="571472" y="1643050"/>
            <a:ext cx="3203149" cy="4336937"/>
          </a:xfrm>
        </p:spPr>
      </p:pic>
      <p:pic>
        <p:nvPicPr>
          <p:cNvPr id="5" name="Picture 4" descr="stock2.JPG"/>
          <p:cNvPicPr>
            <a:picLocks noChangeAspect="1"/>
          </p:cNvPicPr>
          <p:nvPr/>
        </p:nvPicPr>
        <p:blipFill>
          <a:blip r:embed="rId3"/>
          <a:stretch>
            <a:fillRect/>
          </a:stretch>
        </p:blipFill>
        <p:spPr>
          <a:xfrm>
            <a:off x="3929058" y="1571612"/>
            <a:ext cx="5000660" cy="4469725"/>
          </a:xfrm>
          <a:prstGeom prst="rect">
            <a:avLst/>
          </a:prstGeom>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24948" y="6041337"/>
            <a:ext cx="1819052" cy="820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925609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Stock price - TSE</a:t>
            </a:r>
            <a:endParaRPr lang="en-US" dirty="0"/>
          </a:p>
        </p:txBody>
      </p:sp>
      <p:pic>
        <p:nvPicPr>
          <p:cNvPr id="9" name="Content Placeholder 8" descr="stock4.JPG"/>
          <p:cNvPicPr>
            <a:picLocks noGrp="1" noChangeAspect="1"/>
          </p:cNvPicPr>
          <p:nvPr>
            <p:ph idx="1"/>
          </p:nvPr>
        </p:nvPicPr>
        <p:blipFill>
          <a:blip r:embed="rId2"/>
          <a:stretch>
            <a:fillRect/>
          </a:stretch>
        </p:blipFill>
        <p:spPr>
          <a:xfrm>
            <a:off x="2576512" y="2139156"/>
            <a:ext cx="3990975" cy="3448050"/>
          </a:xfrm>
        </p:spPr>
      </p:pic>
      <p:pic>
        <p:nvPicPr>
          <p:cNvPr id="6" name="Picture 5" descr="stock3.JPG"/>
          <p:cNvPicPr>
            <a:picLocks noChangeAspect="1"/>
          </p:cNvPicPr>
          <p:nvPr/>
        </p:nvPicPr>
        <p:blipFill>
          <a:blip r:embed="rId3"/>
          <a:stretch>
            <a:fillRect/>
          </a:stretch>
        </p:blipFill>
        <p:spPr>
          <a:xfrm>
            <a:off x="543745" y="1643050"/>
            <a:ext cx="3385313" cy="4324362"/>
          </a:xfrm>
          <a:prstGeom prst="rect">
            <a:avLst/>
          </a:prstGeom>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5693048"/>
            <a:ext cx="2590800" cy="116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107365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819400"/>
            <a:ext cx="8229600" cy="1600200"/>
          </a:xfrm>
        </p:spPr>
        <p:txBody>
          <a:bodyPr/>
          <a:lstStyle/>
          <a:p>
            <a:r>
              <a:rPr lang="en-US" dirty="0"/>
              <a:t>In </a:t>
            </a:r>
            <a:r>
              <a:rPr lang="en-US" dirty="0" smtClean="0"/>
              <a:t>The Past</a:t>
            </a:r>
            <a:r>
              <a:rPr lang="en-US" dirty="0"/>
              <a:t/>
            </a:r>
            <a:br>
              <a:rPr lang="en-US" dirty="0"/>
            </a:br>
            <a:endParaRPr lang="en-US"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5693048"/>
            <a:ext cx="2590800" cy="116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33089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In the past....</a:t>
            </a:r>
            <a:endParaRPr lang="en-US" dirty="0"/>
          </a:p>
        </p:txBody>
      </p:sp>
      <p:sp>
        <p:nvSpPr>
          <p:cNvPr id="3" name="Content Placeholder 2"/>
          <p:cNvSpPr>
            <a:spLocks noGrp="1"/>
          </p:cNvSpPr>
          <p:nvPr>
            <p:ph idx="1"/>
          </p:nvPr>
        </p:nvSpPr>
        <p:spPr>
          <a:xfrm>
            <a:off x="457200" y="1643050"/>
            <a:ext cx="8229600" cy="4483113"/>
          </a:xfrm>
        </p:spPr>
        <p:txBody>
          <a:bodyPr>
            <a:normAutofit/>
          </a:bodyPr>
          <a:lstStyle/>
          <a:p>
            <a:r>
              <a:rPr lang="en-CA" dirty="0" err="1" smtClean="0"/>
              <a:t>Barrick’s</a:t>
            </a:r>
            <a:r>
              <a:rPr lang="en-CA" dirty="0" smtClean="0"/>
              <a:t> has engaged in heavy hedging activities previously (No.1 hedger in Gold industry)</a:t>
            </a:r>
          </a:p>
          <a:p>
            <a:r>
              <a:rPr lang="en-CA" dirty="0" smtClean="0"/>
              <a:t>The following slides are </a:t>
            </a:r>
            <a:r>
              <a:rPr lang="en-US" dirty="0" smtClean="0"/>
              <a:t>presented in Sep 2002 by </a:t>
            </a:r>
            <a:r>
              <a:rPr lang="en-US" i="1" dirty="0" err="1" smtClean="0"/>
              <a:t>Ammar</a:t>
            </a:r>
            <a:r>
              <a:rPr lang="en-US" i="1" dirty="0" smtClean="0"/>
              <a:t> Al-</a:t>
            </a:r>
            <a:r>
              <a:rPr lang="en-US" i="1" dirty="0" err="1" smtClean="0"/>
              <a:t>Joundi</a:t>
            </a:r>
            <a:r>
              <a:rPr lang="en-US" i="1" dirty="0" smtClean="0"/>
              <a:t>, VP and Treasurer </a:t>
            </a:r>
            <a:r>
              <a:rPr lang="en-US" dirty="0" smtClean="0"/>
              <a:t>who noted that:</a:t>
            </a:r>
            <a:br>
              <a:rPr lang="en-US" dirty="0" smtClean="0"/>
            </a:br>
            <a:r>
              <a:rPr lang="en-US" dirty="0" smtClean="0"/>
              <a:t> “</a:t>
            </a:r>
            <a:r>
              <a:rPr lang="en-US" i="1" u="sng" dirty="0" smtClean="0"/>
              <a:t>Nobody</a:t>
            </a:r>
            <a:r>
              <a:rPr lang="en-US" i="1" dirty="0" smtClean="0"/>
              <a:t> is buying gold for $345/oz.</a:t>
            </a:r>
            <a:r>
              <a:rPr lang="en-US" dirty="0" smtClean="0"/>
              <a:t>”</a:t>
            </a:r>
          </a:p>
          <a:p>
            <a:pPr>
              <a:buNone/>
            </a:pPr>
            <a:endParaRPr lang="en-US" sz="3600"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5693048"/>
            <a:ext cx="2590800" cy="116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273402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In the past...</a:t>
            </a:r>
            <a:endParaRPr lang="en-US" dirty="0"/>
          </a:p>
        </p:txBody>
      </p:sp>
      <p:pic>
        <p:nvPicPr>
          <p:cNvPr id="7170" name="Picture 2"/>
          <p:cNvPicPr>
            <a:picLocks noGrp="1" noChangeAspect="1" noChangeArrowheads="1"/>
          </p:cNvPicPr>
          <p:nvPr>
            <p:ph idx="1"/>
          </p:nvPr>
        </p:nvPicPr>
        <p:blipFill>
          <a:blip r:embed="rId2"/>
          <a:stretch>
            <a:fillRect/>
          </a:stretch>
        </p:blipFill>
        <p:spPr bwMode="auto">
          <a:xfrm>
            <a:off x="1147752" y="1600200"/>
            <a:ext cx="6848496" cy="4525963"/>
          </a:xfrm>
          <a:prstGeom prst="rect">
            <a:avLst/>
          </a:prstGeom>
          <a:noFill/>
          <a:ln w="9525">
            <a:noFill/>
            <a:miter lim="800000"/>
            <a:headEnd/>
            <a:tailEnd/>
          </a:ln>
          <a:effec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5761826"/>
            <a:ext cx="2438400" cy="1100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049688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600200"/>
          </a:xfrm>
        </p:spPr>
        <p:txBody>
          <a:bodyPr/>
          <a:lstStyle/>
          <a:p>
            <a:r>
              <a:rPr lang="en-CA" dirty="0" smtClean="0"/>
              <a:t>In the past...</a:t>
            </a:r>
            <a:endParaRPr lang="en-US" dirty="0"/>
          </a:p>
        </p:txBody>
      </p:sp>
      <p:sp>
        <p:nvSpPr>
          <p:cNvPr id="3" name="Content Placeholder 2"/>
          <p:cNvSpPr>
            <a:spLocks noGrp="1"/>
          </p:cNvSpPr>
          <p:nvPr>
            <p:ph idx="1"/>
          </p:nvPr>
        </p:nvSpPr>
        <p:spPr/>
        <p:txBody>
          <a:bodyPr/>
          <a:lstStyle/>
          <a:p>
            <a:endParaRPr lang="en-US"/>
          </a:p>
        </p:txBody>
      </p:sp>
      <p:pic>
        <p:nvPicPr>
          <p:cNvPr id="6146" name="Picture 2"/>
          <p:cNvPicPr>
            <a:picLocks noChangeAspect="1" noChangeArrowheads="1"/>
          </p:cNvPicPr>
          <p:nvPr/>
        </p:nvPicPr>
        <p:blipFill>
          <a:blip r:embed="rId2"/>
          <a:srcRect/>
          <a:stretch>
            <a:fillRect/>
          </a:stretch>
        </p:blipFill>
        <p:spPr bwMode="auto">
          <a:xfrm>
            <a:off x="608969" y="1066800"/>
            <a:ext cx="7572428" cy="4852398"/>
          </a:xfrm>
          <a:prstGeom prst="rect">
            <a:avLst/>
          </a:prstGeom>
          <a:noFill/>
          <a:ln w="9525">
            <a:noFill/>
            <a:miter lim="800000"/>
            <a:headEnd/>
            <a:tailEnd/>
          </a:ln>
          <a:effec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7846" y="5919198"/>
            <a:ext cx="2026154"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514907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In the past...</a:t>
            </a:r>
            <a:endParaRPr lang="en-US" dirty="0"/>
          </a:p>
        </p:txBody>
      </p:sp>
      <p:sp>
        <p:nvSpPr>
          <p:cNvPr id="3" name="Content Placeholder 2"/>
          <p:cNvSpPr>
            <a:spLocks noGrp="1"/>
          </p:cNvSpPr>
          <p:nvPr>
            <p:ph idx="1"/>
          </p:nvPr>
        </p:nvSpPr>
        <p:spPr/>
        <p:txBody>
          <a:bodyPr/>
          <a:lstStyle/>
          <a:p>
            <a:endParaRPr lang="en-US"/>
          </a:p>
        </p:txBody>
      </p:sp>
      <p:pic>
        <p:nvPicPr>
          <p:cNvPr id="8194" name="Picture 2"/>
          <p:cNvPicPr>
            <a:picLocks noChangeAspect="1" noChangeArrowheads="1"/>
          </p:cNvPicPr>
          <p:nvPr/>
        </p:nvPicPr>
        <p:blipFill>
          <a:blip r:embed="rId2"/>
          <a:srcRect/>
          <a:stretch>
            <a:fillRect/>
          </a:stretch>
        </p:blipFill>
        <p:spPr bwMode="auto">
          <a:xfrm>
            <a:off x="714349" y="1684834"/>
            <a:ext cx="7715304" cy="4673124"/>
          </a:xfrm>
          <a:prstGeom prst="rect">
            <a:avLst/>
          </a:prstGeom>
          <a:noFill/>
          <a:ln w="9525">
            <a:noFill/>
            <a:miter lim="800000"/>
            <a:headEnd/>
            <a:tailEnd/>
          </a:ln>
          <a:effec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5864993"/>
            <a:ext cx="2209800" cy="997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19679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514600"/>
            <a:ext cx="9601200" cy="2286000"/>
          </a:xfrm>
        </p:spPr>
        <p:txBody>
          <a:bodyPr/>
          <a:lstStyle/>
          <a:p>
            <a:r>
              <a:rPr lang="en-US" dirty="0" smtClean="0"/>
              <a:t>Back to </a:t>
            </a:r>
            <a:r>
              <a:rPr lang="en-US" dirty="0"/>
              <a:t>TODAY</a:t>
            </a:r>
            <a:br>
              <a:rPr lang="en-US" dirty="0"/>
            </a:br>
            <a:r>
              <a:rPr lang="en-US" dirty="0"/>
              <a:t/>
            </a:r>
            <a:br>
              <a:rPr lang="en-US" dirty="0"/>
            </a:br>
            <a:endParaRPr lang="en-US"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5693048"/>
            <a:ext cx="2590800" cy="116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413953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11266" name="Picture 2"/>
          <p:cNvPicPr>
            <a:picLocks noChangeAspect="1" noChangeArrowheads="1"/>
          </p:cNvPicPr>
          <p:nvPr/>
        </p:nvPicPr>
        <p:blipFill>
          <a:blip r:embed="rId2"/>
          <a:srcRect/>
          <a:stretch>
            <a:fillRect/>
          </a:stretch>
        </p:blipFill>
        <p:spPr bwMode="auto">
          <a:xfrm>
            <a:off x="227559" y="1928803"/>
            <a:ext cx="8688884" cy="3000396"/>
          </a:xfrm>
          <a:prstGeom prst="rect">
            <a:avLst/>
          </a:prstGeom>
          <a:noFill/>
          <a:ln w="9525">
            <a:noFill/>
            <a:miter lim="800000"/>
            <a:headEnd/>
            <a:tailEnd/>
          </a:ln>
          <a:effectLst/>
        </p:spPr>
      </p:pic>
      <p:sp>
        <p:nvSpPr>
          <p:cNvPr id="5" name="矩形 5"/>
          <p:cNvSpPr/>
          <p:nvPr/>
        </p:nvSpPr>
        <p:spPr>
          <a:xfrm>
            <a:off x="166157" y="3782770"/>
            <a:ext cx="8906437" cy="432048"/>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CA">
              <a:solidFill>
                <a:prstClr val="white"/>
              </a:solidFill>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5693048"/>
            <a:ext cx="2590800" cy="116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51840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Industry Characteristics</a:t>
            </a:r>
            <a:endParaRPr lang="en-US" dirty="0"/>
          </a:p>
        </p:txBody>
      </p:sp>
      <p:sp>
        <p:nvSpPr>
          <p:cNvPr id="3" name="Content Placeholder 2"/>
          <p:cNvSpPr>
            <a:spLocks noGrp="1"/>
          </p:cNvSpPr>
          <p:nvPr>
            <p:ph idx="1"/>
          </p:nvPr>
        </p:nvSpPr>
        <p:spPr/>
        <p:txBody>
          <a:bodyPr>
            <a:normAutofit/>
          </a:bodyPr>
          <a:lstStyle/>
          <a:p>
            <a:endParaRPr lang="en-US" sz="2400" dirty="0"/>
          </a:p>
        </p:txBody>
      </p:sp>
      <p:graphicFrame>
        <p:nvGraphicFramePr>
          <p:cNvPr id="4" name="Diagram 3"/>
          <p:cNvGraphicFramePr/>
          <p:nvPr/>
        </p:nvGraphicFramePr>
        <p:xfrm>
          <a:off x="323528" y="1628800"/>
          <a:ext cx="8424936" cy="4896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5746522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Financial strength</a:t>
            </a:r>
            <a:endParaRPr lang="en-US" dirty="0"/>
          </a:p>
        </p:txBody>
      </p:sp>
      <p:sp>
        <p:nvSpPr>
          <p:cNvPr id="3" name="Content Placeholder 2"/>
          <p:cNvSpPr>
            <a:spLocks noGrp="1"/>
          </p:cNvSpPr>
          <p:nvPr>
            <p:ph idx="1"/>
          </p:nvPr>
        </p:nvSpPr>
        <p:spPr/>
        <p:txBody>
          <a:bodyPr>
            <a:normAutofit/>
          </a:bodyPr>
          <a:lstStyle/>
          <a:p>
            <a:r>
              <a:rPr lang="en-US" dirty="0" smtClean="0"/>
              <a:t>‘A’ rated balance sheet</a:t>
            </a:r>
          </a:p>
          <a:p>
            <a:r>
              <a:rPr lang="en-US" dirty="0" smtClean="0"/>
              <a:t> ~$2.9 B of cash and undrawn revolver capacity of $1.0 B at Q2 2011</a:t>
            </a:r>
          </a:p>
          <a:p>
            <a:r>
              <a:rPr lang="en-US" dirty="0" smtClean="0"/>
              <a:t> Strong operating cash flow (OCF) generation</a:t>
            </a:r>
            <a:br>
              <a:rPr lang="en-US" dirty="0" smtClean="0"/>
            </a:br>
            <a:r>
              <a:rPr lang="en-US" dirty="0" smtClean="0"/>
              <a:t>– 2010 adjusted OCF of ~$4.8 B and EBITDA of ~$5.9 B (at $1,228/oz gold)</a:t>
            </a:r>
            <a:br>
              <a:rPr lang="en-US" dirty="0" smtClean="0"/>
            </a:br>
            <a:r>
              <a:rPr lang="en-US" dirty="0" smtClean="0"/>
              <a:t>– H1 2011 adjusted OCF of ~$2.4 B and EBITDA of ~$3.9 B (at $1,452/oz gold)</a:t>
            </a:r>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5693048"/>
            <a:ext cx="2590800" cy="116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177296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Goals for Currency and Commodity Risk Mgmt</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 Protection against rising prices</a:t>
            </a:r>
          </a:p>
          <a:p>
            <a:r>
              <a:rPr lang="en-US" dirty="0" smtClean="0"/>
              <a:t> Greater certainty and predictability of costs / guidance</a:t>
            </a:r>
          </a:p>
          <a:p>
            <a:r>
              <a:rPr lang="en-US" dirty="0" smtClean="0"/>
              <a:t> Multi-year coverage</a:t>
            </a:r>
          </a:p>
          <a:p>
            <a:r>
              <a:rPr lang="en-US" dirty="0" smtClean="0"/>
              <a:t> Opportunistic program</a:t>
            </a:r>
            <a:br>
              <a:rPr lang="en-US" dirty="0" smtClean="0"/>
            </a:br>
            <a:r>
              <a:rPr lang="en-US" dirty="0" smtClean="0"/>
              <a:t>– not trying to “beat the market”</a:t>
            </a:r>
            <a:br>
              <a:rPr lang="en-US" dirty="0" smtClean="0"/>
            </a:br>
            <a:r>
              <a:rPr lang="en-US" dirty="0" smtClean="0"/>
              <a:t>– take advantage of market sell-offs/dislocations, forward discounts/backwardations</a:t>
            </a:r>
            <a:br>
              <a:rPr lang="en-US" dirty="0" smtClean="0"/>
            </a:br>
            <a:r>
              <a:rPr lang="en-US" dirty="0" smtClean="0"/>
              <a:t>– assess market/commodity correlations</a:t>
            </a:r>
          </a:p>
          <a:p>
            <a:r>
              <a:rPr lang="en-US" dirty="0" smtClean="0"/>
              <a:t>– strong credit</a:t>
            </a:r>
          </a:p>
          <a:p>
            <a:r>
              <a:rPr lang="en-US" dirty="0" smtClean="0"/>
              <a:t>– ability to react quickly</a:t>
            </a:r>
          </a:p>
          <a:p>
            <a:r>
              <a:rPr lang="en-US" dirty="0" smtClean="0"/>
              <a:t>– primarily fixed-price forward contracts</a:t>
            </a:r>
          </a:p>
          <a:p>
            <a:r>
              <a:rPr lang="en-US" dirty="0" smtClean="0"/>
              <a:t> Competitive advantage for </a:t>
            </a:r>
            <a:r>
              <a:rPr lang="en-US" dirty="0" err="1" smtClean="0"/>
              <a:t>Barrick</a:t>
            </a:r>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5693048"/>
            <a:ext cx="2590800" cy="116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622465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Risk exposures</a:t>
            </a:r>
            <a:endParaRPr lang="en-US" dirty="0"/>
          </a:p>
        </p:txBody>
      </p:sp>
      <p:sp>
        <p:nvSpPr>
          <p:cNvPr id="3" name="Content Placeholder 2"/>
          <p:cNvSpPr>
            <a:spLocks noGrp="1"/>
          </p:cNvSpPr>
          <p:nvPr>
            <p:ph idx="1"/>
          </p:nvPr>
        </p:nvSpPr>
        <p:spPr>
          <a:xfrm>
            <a:off x="457200" y="2162086"/>
            <a:ext cx="8229600" cy="3964077"/>
          </a:xfrm>
        </p:spPr>
        <p:txBody>
          <a:bodyPr>
            <a:normAutofit/>
          </a:bodyPr>
          <a:lstStyle/>
          <a:p>
            <a:r>
              <a:rPr lang="en-CA" sz="3200" dirty="0" smtClean="0"/>
              <a:t>Gold &amp; copper prices</a:t>
            </a:r>
          </a:p>
          <a:p>
            <a:r>
              <a:rPr lang="en-CA" sz="3200" dirty="0" smtClean="0"/>
              <a:t>Foreign exchange rates</a:t>
            </a:r>
          </a:p>
          <a:p>
            <a:r>
              <a:rPr lang="en-CA" sz="3200" dirty="0" smtClean="0"/>
              <a:t>Operation and project development</a:t>
            </a:r>
          </a:p>
          <a:p>
            <a:r>
              <a:rPr lang="en-CA" sz="3200" dirty="0" smtClean="0"/>
              <a:t>Licensing and political risks</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5693048"/>
            <a:ext cx="2590800" cy="116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81606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t>Risk exposures – gold &amp; copper price</a:t>
            </a:r>
            <a:endParaRPr lang="en-US" dirty="0"/>
          </a:p>
        </p:txBody>
      </p:sp>
      <p:sp>
        <p:nvSpPr>
          <p:cNvPr id="3" name="Content Placeholder 2"/>
          <p:cNvSpPr>
            <a:spLocks noGrp="1"/>
          </p:cNvSpPr>
          <p:nvPr>
            <p:ph idx="1"/>
          </p:nvPr>
        </p:nvSpPr>
        <p:spPr/>
        <p:txBody>
          <a:bodyPr>
            <a:normAutofit/>
          </a:bodyPr>
          <a:lstStyle/>
          <a:p>
            <a:r>
              <a:rPr lang="en-US" dirty="0" smtClean="0"/>
              <a:t>“The  market  prices  of  gold  and  copper  are  the  primary drivers  of  our  profitability  and  our  ability  to  generate free  cash  flow  for  our  shareholders. “   </a:t>
            </a:r>
          </a:p>
          <a:p>
            <a:r>
              <a:rPr lang="en-US" dirty="0" smtClean="0"/>
              <a:t>“The  prices of gold and copper are subject to volatile price movements over short  periods  of  time  and  are  affected  by  numerous industry  and  macroeconomic  factors  that  are  beyond our  control.” </a:t>
            </a:r>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5693048"/>
            <a:ext cx="2590800" cy="116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957400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t>Risk exposure – foreign exchange risk</a:t>
            </a:r>
            <a:endParaRPr lang="en-US" dirty="0"/>
          </a:p>
        </p:txBody>
      </p:sp>
      <p:sp>
        <p:nvSpPr>
          <p:cNvPr id="3" name="Content Placeholder 2"/>
          <p:cNvSpPr>
            <a:spLocks noGrp="1"/>
          </p:cNvSpPr>
          <p:nvPr>
            <p:ph idx="1"/>
          </p:nvPr>
        </p:nvSpPr>
        <p:spPr/>
        <p:txBody>
          <a:bodyPr>
            <a:normAutofit/>
          </a:bodyPr>
          <a:lstStyle/>
          <a:p>
            <a:r>
              <a:rPr lang="en-US" dirty="0" smtClean="0"/>
              <a:t>The largest single exposure is the Australian dollar/US dollar exchange rate. </a:t>
            </a:r>
          </a:p>
          <a:p>
            <a:r>
              <a:rPr lang="en-US" dirty="0" smtClean="0"/>
              <a:t>Other exposures: </a:t>
            </a:r>
            <a:br>
              <a:rPr lang="en-US" dirty="0" smtClean="0"/>
            </a:br>
            <a:r>
              <a:rPr lang="en-US" dirty="0" smtClean="0"/>
              <a:t>Canadian dollar (Canadian mine operating costs and corporate administration costs)</a:t>
            </a:r>
            <a:br>
              <a:rPr lang="en-US" dirty="0" smtClean="0"/>
            </a:br>
            <a:r>
              <a:rPr lang="en-US" dirty="0" smtClean="0"/>
              <a:t>Chilean peso (Pascua-Lama project and Chilean mine operating costs)</a:t>
            </a:r>
            <a:br>
              <a:rPr lang="en-US" dirty="0" smtClean="0"/>
            </a:br>
            <a:r>
              <a:rPr lang="en-US" dirty="0" smtClean="0"/>
              <a:t>Papua  New  Guinea  kina</a:t>
            </a:r>
            <a:br>
              <a:rPr lang="en-US" dirty="0" smtClean="0"/>
            </a:br>
            <a:r>
              <a:rPr lang="en-US" dirty="0" smtClean="0"/>
              <a:t>Peruvian  sol</a:t>
            </a:r>
            <a:br>
              <a:rPr lang="en-US" dirty="0" smtClean="0"/>
            </a:br>
            <a:r>
              <a:rPr lang="en-US" dirty="0" smtClean="0"/>
              <a:t>Zambian  kwacha</a:t>
            </a:r>
            <a:br>
              <a:rPr lang="en-US" dirty="0" smtClean="0"/>
            </a:br>
            <a:r>
              <a:rPr lang="en-US" dirty="0" smtClean="0"/>
              <a:t>Argentinean  peso </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5693048"/>
            <a:ext cx="2590800" cy="116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487710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Risk exposures – political issue</a:t>
            </a:r>
            <a:endParaRPr lang="en-US" dirty="0"/>
          </a:p>
        </p:txBody>
      </p:sp>
      <p:sp>
        <p:nvSpPr>
          <p:cNvPr id="3" name="Content Placeholder 2"/>
          <p:cNvSpPr>
            <a:spLocks noGrp="1"/>
          </p:cNvSpPr>
          <p:nvPr>
            <p:ph idx="1"/>
          </p:nvPr>
        </p:nvSpPr>
        <p:spPr/>
        <p:txBody>
          <a:bodyPr>
            <a:normAutofit/>
          </a:bodyPr>
          <a:lstStyle/>
          <a:p>
            <a:r>
              <a:rPr lang="en-US" dirty="0" smtClean="0"/>
              <a:t>Governments that are facing fiscal pressures may result in a search for new financial sources, and there is possibility of higher income taxes and royalties. </a:t>
            </a:r>
          </a:p>
          <a:p>
            <a:r>
              <a:rPr lang="en-US" dirty="0" smtClean="0"/>
              <a:t>On November 15th, 2011 the Government of </a:t>
            </a:r>
            <a:r>
              <a:rPr lang="en-US" dirty="0" err="1" smtClean="0"/>
              <a:t>Balochistan</a:t>
            </a:r>
            <a:r>
              <a:rPr lang="en-US" dirty="0" smtClean="0"/>
              <a:t> rejected the mining lease application for our </a:t>
            </a:r>
            <a:r>
              <a:rPr lang="en-US" dirty="0" err="1" smtClean="0"/>
              <a:t>Reko</a:t>
            </a:r>
            <a:r>
              <a:rPr lang="en-US" dirty="0" smtClean="0"/>
              <a:t> </a:t>
            </a:r>
            <a:r>
              <a:rPr lang="en-US" dirty="0" err="1" smtClean="0"/>
              <a:t>Diq</a:t>
            </a:r>
            <a:r>
              <a:rPr lang="en-US" dirty="0" smtClean="0"/>
              <a:t> copper-gold project in Pakistan. The investment in </a:t>
            </a:r>
            <a:r>
              <a:rPr lang="en-US" dirty="0" err="1" smtClean="0"/>
              <a:t>Reko</a:t>
            </a:r>
            <a:r>
              <a:rPr lang="en-US" dirty="0" smtClean="0"/>
              <a:t> </a:t>
            </a:r>
            <a:r>
              <a:rPr lang="en-US" dirty="0" err="1" smtClean="0"/>
              <a:t>Diq</a:t>
            </a:r>
            <a:r>
              <a:rPr lang="en-US" dirty="0" smtClean="0"/>
              <a:t> has carrying value of $121 million.</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5693048"/>
            <a:ext cx="2590800" cy="116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747070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t>Risk exposures – others</a:t>
            </a:r>
            <a:endParaRPr lang="en-US" dirty="0"/>
          </a:p>
        </p:txBody>
      </p:sp>
      <p:sp>
        <p:nvSpPr>
          <p:cNvPr id="3" name="Content Placeholder 2"/>
          <p:cNvSpPr>
            <a:spLocks noGrp="1"/>
          </p:cNvSpPr>
          <p:nvPr>
            <p:ph idx="1"/>
          </p:nvPr>
        </p:nvSpPr>
        <p:spPr/>
        <p:txBody>
          <a:bodyPr>
            <a:normAutofit/>
          </a:bodyPr>
          <a:lstStyle/>
          <a:p>
            <a:r>
              <a:rPr lang="en-US" dirty="0" smtClean="0"/>
              <a:t>Operating: volume and/or grade of ore mined could differ from estimates;  </a:t>
            </a:r>
          </a:p>
          <a:p>
            <a:r>
              <a:rPr lang="en-US" dirty="0" smtClean="0"/>
              <a:t>Litigation risk, the regulatory environment  </a:t>
            </a:r>
          </a:p>
          <a:p>
            <a:r>
              <a:rPr lang="en-US" dirty="0" smtClean="0"/>
              <a:t>the impact of global economic conditions.</a:t>
            </a:r>
          </a:p>
          <a:p>
            <a:r>
              <a:rPr lang="en-US" dirty="0" smtClean="0"/>
              <a:t>Mining rates are impacted by various risks and hazards inherent at each operation, including natural phenomena such as inclement weather conditions, floods and earthquakes, and unexpected civil disturbances, labor shortages or strikes.</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5693048"/>
            <a:ext cx="2590800" cy="116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378145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Enterprise  Risk  Management </a:t>
            </a:r>
            <a:endParaRPr lang="en-US" dirty="0"/>
          </a:p>
        </p:txBody>
      </p:sp>
      <p:sp>
        <p:nvSpPr>
          <p:cNvPr id="3" name="Content Placeholder 2"/>
          <p:cNvSpPr>
            <a:spLocks noGrp="1"/>
          </p:cNvSpPr>
          <p:nvPr>
            <p:ph idx="1"/>
          </p:nvPr>
        </p:nvSpPr>
        <p:spPr/>
        <p:txBody>
          <a:bodyPr>
            <a:normAutofit/>
          </a:bodyPr>
          <a:lstStyle/>
          <a:p>
            <a:r>
              <a:rPr lang="en-US" dirty="0" smtClean="0"/>
              <a:t>Enterprise  risk  management process  identifies,  evaluates  and manages company-wide  risks</a:t>
            </a:r>
          </a:p>
          <a:p>
            <a:r>
              <a:rPr lang="en-US" dirty="0" smtClean="0"/>
              <a:t>“All risks and associated mitigation plans are reported through our business units and corporate functional leaders. These risks are reviewed, consolidated, ranked and prioritized by senior management. An analysis is performed to ensure there is proper assessment of risks that  may interfere with achieving our strategic objectives. “</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5693048"/>
            <a:ext cx="2590800" cy="116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271312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Enterprise  Risk  Management </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Human resource:    Our  ability  to  attract  and  retain  staff with critical mining skills affects our ability to deliver on  our  strategic  objectives,  move  on  opportunities and provide resources for our projects.</a:t>
            </a:r>
          </a:p>
          <a:p>
            <a:r>
              <a:rPr lang="en-US" dirty="0" smtClean="0"/>
              <a:t>Reserve depletion:    We  must  continually  replace  reserves depleted by production to maintain production levels over the long-term. </a:t>
            </a:r>
          </a:p>
          <a:p>
            <a:r>
              <a:rPr lang="en-US" dirty="0" smtClean="0"/>
              <a:t>Project delay risk:    Our  significant  capital  projects represent a key driver to our plans for future growth and  the  process  to  bring  these  projects  into operation  may  be  subject  to  unexpected  delays  that could  increase  the  cost  of  development  and  the ultimate operating cost of the relevant project. </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5693048"/>
            <a:ext cx="2590800" cy="116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080528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Enterprise  Risk  Management </a:t>
            </a: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US" dirty="0" smtClean="0"/>
              <a:t>License risk:    In  order  to  maintain  our  license  to operate, it is essential that we: </a:t>
            </a:r>
          </a:p>
          <a:p>
            <a:r>
              <a:rPr lang="en-US" dirty="0" smtClean="0"/>
              <a:t>Ensure  every  person  goes  home  safe  and  healthy every day; </a:t>
            </a:r>
          </a:p>
          <a:p>
            <a:r>
              <a:rPr lang="en-US" dirty="0" smtClean="0"/>
              <a:t>Actively  review  talent  and  develop  people  for  the future; </a:t>
            </a:r>
          </a:p>
          <a:p>
            <a:r>
              <a:rPr lang="en-US" dirty="0" smtClean="0"/>
              <a:t>Manage our reputation proactively; </a:t>
            </a:r>
          </a:p>
          <a:p>
            <a:r>
              <a:rPr lang="en-US" dirty="0" smtClean="0"/>
              <a:t>Are a partner welcomed in the communities where we operate; </a:t>
            </a:r>
          </a:p>
          <a:p>
            <a:r>
              <a:rPr lang="en-US" dirty="0" smtClean="0"/>
              <a:t>Protect the environment; </a:t>
            </a:r>
          </a:p>
          <a:p>
            <a:r>
              <a:rPr lang="en-US" dirty="0" smtClean="0"/>
              <a:t>Maintain  good  relations  with  governments  and other stakeholders; </a:t>
            </a:r>
          </a:p>
          <a:p>
            <a:r>
              <a:rPr lang="en-US" dirty="0" smtClean="0"/>
              <a:t>Comply with all regulatory standards; and </a:t>
            </a:r>
          </a:p>
          <a:p>
            <a:r>
              <a:rPr lang="en-US" dirty="0" smtClean="0"/>
              <a:t>Conduct our business in an ethical manner. </a:t>
            </a:r>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5693048"/>
            <a:ext cx="2590800" cy="116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95994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Risk Factor Recognition</a:t>
            </a:r>
            <a:endParaRPr lang="en-US" dirty="0"/>
          </a:p>
        </p:txBody>
      </p:sp>
      <p:graphicFrame>
        <p:nvGraphicFramePr>
          <p:cNvPr id="4" name="Content Placeholder 3"/>
          <p:cNvGraphicFramePr>
            <a:graphicFrameLocks noGrp="1"/>
          </p:cNvGraphicFramePr>
          <p:nvPr>
            <p:ph idx="1"/>
          </p:nvPr>
        </p:nvGraphicFramePr>
        <p:xfrm>
          <a:off x="0" y="1484784"/>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3667850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Strategy</a:t>
            </a:r>
            <a:endParaRPr lang="en-US" dirty="0"/>
          </a:p>
        </p:txBody>
      </p:sp>
      <p:sp>
        <p:nvSpPr>
          <p:cNvPr id="3" name="Content Placeholder 2"/>
          <p:cNvSpPr>
            <a:spLocks noGrp="1"/>
          </p:cNvSpPr>
          <p:nvPr>
            <p:ph idx="1"/>
          </p:nvPr>
        </p:nvSpPr>
        <p:spPr/>
        <p:txBody>
          <a:bodyPr>
            <a:normAutofit/>
          </a:bodyPr>
          <a:lstStyle/>
          <a:p>
            <a:r>
              <a:rPr lang="en-CA" dirty="0" smtClean="0"/>
              <a:t>Gold: anticipating continuous strong demand – </a:t>
            </a:r>
            <a:r>
              <a:rPr lang="en-CA" b="1" dirty="0" smtClean="0"/>
              <a:t>NOT hedging</a:t>
            </a:r>
          </a:p>
          <a:p>
            <a:r>
              <a:rPr lang="en-CA" dirty="0" smtClean="0"/>
              <a:t>Copper: </a:t>
            </a:r>
            <a:r>
              <a:rPr lang="en-US" b="1" dirty="0" smtClean="0"/>
              <a:t>floor</a:t>
            </a:r>
            <a:r>
              <a:rPr lang="en-US" dirty="0" smtClean="0"/>
              <a:t> protection on half of expected 2012 copper production at </a:t>
            </a:r>
            <a:r>
              <a:rPr lang="en-US" b="1" dirty="0" smtClean="0"/>
              <a:t>$3.75 per pound</a:t>
            </a:r>
            <a:r>
              <a:rPr lang="en-US" dirty="0" smtClean="0"/>
              <a:t> (with full upside potential) </a:t>
            </a:r>
            <a:br>
              <a:rPr lang="en-US" dirty="0" smtClean="0"/>
            </a:br>
            <a:r>
              <a:rPr lang="en-US" dirty="0" smtClean="0"/>
              <a:t>Hedging costs on copper option is </a:t>
            </a:r>
            <a:r>
              <a:rPr lang="en-US" b="1" dirty="0" smtClean="0"/>
              <a:t>$0.13 per pound</a:t>
            </a:r>
            <a:r>
              <a:rPr lang="en-US" dirty="0" smtClean="0"/>
              <a:t> on all 2012 copper production. </a:t>
            </a:r>
          </a:p>
          <a:p>
            <a:r>
              <a:rPr lang="en-CA" dirty="0" smtClean="0"/>
              <a:t>Silver: option  </a:t>
            </a:r>
            <a:r>
              <a:rPr lang="en-CA" b="1" dirty="0" smtClean="0"/>
              <a:t>collar </a:t>
            </a:r>
            <a:r>
              <a:rPr lang="en-CA" dirty="0" smtClean="0"/>
              <a:t> strategies on </a:t>
            </a:r>
            <a:r>
              <a:rPr lang="en-US" dirty="0" smtClean="0"/>
              <a:t>45 million ounces of expected silver production from 2013 to 2018, inclusive, with floor price of </a:t>
            </a:r>
            <a:r>
              <a:rPr lang="en-US" b="1" dirty="0" smtClean="0"/>
              <a:t>$23 per ounce </a:t>
            </a:r>
            <a:r>
              <a:rPr lang="en-US" dirty="0" smtClean="0"/>
              <a:t>and ceiling price of </a:t>
            </a:r>
            <a:r>
              <a:rPr lang="en-US" b="1" dirty="0" smtClean="0"/>
              <a:t>$57 per ounce.</a:t>
            </a:r>
            <a:r>
              <a:rPr lang="en-CA" dirty="0" smtClean="0"/>
              <a:t> </a:t>
            </a:r>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5693048"/>
            <a:ext cx="2590800" cy="116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956298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copper silver.JPG"/>
          <p:cNvPicPr>
            <a:picLocks noChangeAspect="1"/>
          </p:cNvPicPr>
          <p:nvPr/>
        </p:nvPicPr>
        <p:blipFill>
          <a:blip r:embed="rId2"/>
          <a:stretch>
            <a:fillRect/>
          </a:stretch>
        </p:blipFill>
        <p:spPr>
          <a:xfrm>
            <a:off x="214282" y="1643050"/>
            <a:ext cx="8715404" cy="3496395"/>
          </a:xfrm>
          <a:prstGeom prst="rect">
            <a:avLst/>
          </a:prstGeom>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5693048"/>
            <a:ext cx="2590800" cy="116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695620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t>Strategy - </a:t>
            </a:r>
            <a:r>
              <a:rPr lang="en-US" dirty="0" smtClean="0"/>
              <a:t>Currency Exchange Rates</a:t>
            </a:r>
            <a:endParaRPr lang="en-US" dirty="0"/>
          </a:p>
        </p:txBody>
      </p:sp>
      <p:sp>
        <p:nvSpPr>
          <p:cNvPr id="3" name="Content Placeholder 2"/>
          <p:cNvSpPr>
            <a:spLocks noGrp="1"/>
          </p:cNvSpPr>
          <p:nvPr>
            <p:ph idx="1"/>
          </p:nvPr>
        </p:nvSpPr>
        <p:spPr/>
        <p:txBody>
          <a:bodyPr>
            <a:normAutofit/>
          </a:bodyPr>
          <a:lstStyle/>
          <a:p>
            <a:r>
              <a:rPr lang="en-US" dirty="0" smtClean="0"/>
              <a:t>For 2011, </a:t>
            </a:r>
            <a:r>
              <a:rPr lang="en-US" b="1" dirty="0" smtClean="0"/>
              <a:t>$24 million hedge gains </a:t>
            </a:r>
            <a:r>
              <a:rPr lang="en-US" dirty="0" smtClean="0"/>
              <a:t>is recorded in corporate administration cost and additional </a:t>
            </a:r>
            <a:r>
              <a:rPr lang="en-US" b="1" dirty="0" smtClean="0"/>
              <a:t>$64 million hedge gains</a:t>
            </a:r>
            <a:r>
              <a:rPr lang="en-US" dirty="0" smtClean="0"/>
              <a:t> is capitalized</a:t>
            </a:r>
          </a:p>
          <a:p>
            <a:r>
              <a:rPr lang="en-US" dirty="0" smtClean="0"/>
              <a:t>Hedged: </a:t>
            </a:r>
            <a:br>
              <a:rPr lang="en-US" dirty="0" smtClean="0"/>
            </a:br>
            <a:r>
              <a:rPr lang="en-US" dirty="0" smtClean="0"/>
              <a:t>AUD $1.7 billion at $0.81</a:t>
            </a:r>
            <a:br>
              <a:rPr lang="en-US" dirty="0" smtClean="0"/>
            </a:br>
            <a:r>
              <a:rPr lang="en-US" dirty="0" smtClean="0"/>
              <a:t>CAD $500 million at $1.01</a:t>
            </a:r>
            <a:br>
              <a:rPr lang="en-US" dirty="0" smtClean="0"/>
            </a:br>
            <a:r>
              <a:rPr lang="en-US" dirty="0" smtClean="0"/>
              <a:t>CLP $300 billion at 516</a:t>
            </a:r>
          </a:p>
          <a:p>
            <a:r>
              <a:rPr lang="en-CA" dirty="0" smtClean="0"/>
              <a:t>Assuming Dec 31, 2011’s exchange rate, </a:t>
            </a:r>
            <a:r>
              <a:rPr lang="en-CA" b="1" dirty="0" smtClean="0"/>
              <a:t>$300 million gain</a:t>
            </a:r>
            <a:r>
              <a:rPr lang="en-CA" dirty="0" smtClean="0"/>
              <a:t> is expected in 2012</a:t>
            </a:r>
            <a:endParaRPr lang="en-US" dirty="0" smtClean="0"/>
          </a:p>
          <a:p>
            <a:endParaRPr lang="en-US" dirty="0" smtClean="0"/>
          </a:p>
          <a:p>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5693048"/>
            <a:ext cx="2590800" cy="116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791380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aud.JPG"/>
          <p:cNvPicPr>
            <a:picLocks noGrp="1" noChangeAspect="1"/>
          </p:cNvPicPr>
          <p:nvPr>
            <p:ph idx="1"/>
          </p:nvPr>
        </p:nvPicPr>
        <p:blipFill>
          <a:blip r:embed="rId2"/>
          <a:stretch>
            <a:fillRect/>
          </a:stretch>
        </p:blipFill>
        <p:spPr>
          <a:xfrm>
            <a:off x="1524000" y="304800"/>
            <a:ext cx="4781550" cy="2352675"/>
          </a:xfrm>
        </p:spPr>
      </p:pic>
      <p:pic>
        <p:nvPicPr>
          <p:cNvPr id="5" name="Picture 4" descr="cad clp.JPG"/>
          <p:cNvPicPr>
            <a:picLocks noChangeAspect="1"/>
          </p:cNvPicPr>
          <p:nvPr/>
        </p:nvPicPr>
        <p:blipFill>
          <a:blip r:embed="rId3"/>
          <a:stretch>
            <a:fillRect/>
          </a:stretch>
        </p:blipFill>
        <p:spPr>
          <a:xfrm>
            <a:off x="1522576" y="2675546"/>
            <a:ext cx="4791075" cy="3505200"/>
          </a:xfrm>
          <a:prstGeom prst="rect">
            <a:avLst/>
          </a:prstGeom>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5693048"/>
            <a:ext cx="2590800" cy="116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929067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2"/>
          <a:stretch>
            <a:fillRect/>
          </a:stretch>
        </p:blipFill>
        <p:spPr bwMode="auto">
          <a:xfrm>
            <a:off x="634525" y="1575275"/>
            <a:ext cx="3674186" cy="4525963"/>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a:stretch>
            <a:fillRect/>
          </a:stretch>
        </p:blipFill>
        <p:spPr bwMode="auto">
          <a:xfrm>
            <a:off x="4343400" y="1371600"/>
            <a:ext cx="3848111" cy="2399032"/>
          </a:xfrm>
          <a:prstGeom prst="rect">
            <a:avLst/>
          </a:prstGeom>
          <a:noFill/>
          <a:ln w="9525">
            <a:noFill/>
            <a:miter lim="800000"/>
            <a:headEnd/>
            <a:tailEnd/>
          </a:ln>
          <a:effec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5693048"/>
            <a:ext cx="2590800" cy="116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978310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Strategy - fuel</a:t>
            </a:r>
            <a:endParaRPr lang="en-US" dirty="0"/>
          </a:p>
        </p:txBody>
      </p:sp>
      <p:sp>
        <p:nvSpPr>
          <p:cNvPr id="3" name="Content Placeholder 2"/>
          <p:cNvSpPr>
            <a:spLocks noGrp="1"/>
          </p:cNvSpPr>
          <p:nvPr>
            <p:ph idx="1"/>
          </p:nvPr>
        </p:nvSpPr>
        <p:spPr/>
        <p:txBody>
          <a:bodyPr/>
          <a:lstStyle/>
          <a:p>
            <a:r>
              <a:rPr lang="en-US" dirty="0" smtClean="0"/>
              <a:t>Fuel: 5.0  million  barrels</a:t>
            </a:r>
          </a:p>
          <a:p>
            <a:r>
              <a:rPr lang="en-CA" dirty="0" smtClean="0"/>
              <a:t>In 2011, fuel hedging positions generates $48 million earnings. </a:t>
            </a:r>
          </a:p>
          <a:p>
            <a:r>
              <a:rPr lang="en-CA" dirty="0" smtClean="0"/>
              <a:t>Assuming the market rate at Dec 31, 2011,  $20 million gain is expected to realize in 2012.</a:t>
            </a:r>
          </a:p>
          <a:p>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5693048"/>
            <a:ext cx="2590800" cy="116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1299907"/>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2050" name="Picture 2"/>
          <p:cNvPicPr>
            <a:picLocks noGrp="1" noChangeAspect="1" noChangeArrowheads="1"/>
          </p:cNvPicPr>
          <p:nvPr>
            <p:ph idx="1"/>
          </p:nvPr>
        </p:nvPicPr>
        <p:blipFill>
          <a:blip r:embed="rId2"/>
          <a:srcRect/>
          <a:stretch>
            <a:fillRect/>
          </a:stretch>
        </p:blipFill>
        <p:spPr bwMode="auto">
          <a:xfrm>
            <a:off x="2143108" y="1214422"/>
            <a:ext cx="4600575" cy="1666875"/>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a:srcRect/>
          <a:stretch>
            <a:fillRect/>
          </a:stretch>
        </p:blipFill>
        <p:spPr bwMode="auto">
          <a:xfrm>
            <a:off x="2071670" y="3214686"/>
            <a:ext cx="4800600" cy="2952750"/>
          </a:xfrm>
          <a:prstGeom prst="rect">
            <a:avLst/>
          </a:prstGeom>
          <a:noFill/>
          <a:ln w="9525">
            <a:noFill/>
            <a:miter lim="800000"/>
            <a:headEnd/>
            <a:tailEnd/>
          </a:ln>
          <a:effec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5693048"/>
            <a:ext cx="2590800" cy="116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1465052"/>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Strategy – US interest rate</a:t>
            </a:r>
            <a:endParaRPr lang="en-US" dirty="0"/>
          </a:p>
        </p:txBody>
      </p:sp>
      <p:sp>
        <p:nvSpPr>
          <p:cNvPr id="3" name="Content Placeholder 2"/>
          <p:cNvSpPr>
            <a:spLocks noGrp="1"/>
          </p:cNvSpPr>
          <p:nvPr>
            <p:ph idx="1"/>
          </p:nvPr>
        </p:nvSpPr>
        <p:spPr/>
        <p:txBody>
          <a:bodyPr>
            <a:normAutofit/>
          </a:bodyPr>
          <a:lstStyle/>
          <a:p>
            <a:r>
              <a:rPr lang="en-CA" dirty="0" smtClean="0"/>
              <a:t>Exposures:</a:t>
            </a:r>
            <a:endParaRPr lang="en-US" dirty="0" smtClean="0"/>
          </a:p>
          <a:p>
            <a:r>
              <a:rPr lang="en-US" dirty="0" smtClean="0"/>
              <a:t>Interest receipts on cash balances ($2.7 billion at the end of the year); </a:t>
            </a:r>
          </a:p>
          <a:p>
            <a:r>
              <a:rPr lang="en-US" dirty="0" smtClean="0"/>
              <a:t>the mark-to-market value of derivative instruments; </a:t>
            </a:r>
          </a:p>
          <a:p>
            <a:r>
              <a:rPr lang="en-US" dirty="0" smtClean="0"/>
              <a:t>the fair value and ongoing payments under US dollar interest-rate swaps; </a:t>
            </a:r>
          </a:p>
          <a:p>
            <a:r>
              <a:rPr lang="en-US" dirty="0" smtClean="0"/>
              <a:t>the interest payments on our variable-rate debt ($3.6 billion at December 31, 2011)</a:t>
            </a:r>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5693048"/>
            <a:ext cx="2590800" cy="116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59226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600200"/>
          </a:xfrm>
        </p:spPr>
        <p:txBody>
          <a:bodyPr/>
          <a:lstStyle/>
          <a:p>
            <a:r>
              <a:rPr lang="en-CA" dirty="0" smtClean="0"/>
              <a:t>Financial instruments</a:t>
            </a:r>
            <a:endParaRPr lang="en-US" dirty="0"/>
          </a:p>
        </p:txBody>
      </p:sp>
      <p:sp>
        <p:nvSpPr>
          <p:cNvPr id="3" name="Content Placeholder 2"/>
          <p:cNvSpPr>
            <a:spLocks noGrp="1"/>
          </p:cNvSpPr>
          <p:nvPr>
            <p:ph idx="1"/>
          </p:nvPr>
        </p:nvSpPr>
        <p:spPr/>
        <p:txBody>
          <a:bodyPr/>
          <a:lstStyle/>
          <a:p>
            <a:endParaRPr lang="en-US"/>
          </a:p>
        </p:txBody>
      </p:sp>
      <p:pic>
        <p:nvPicPr>
          <p:cNvPr id="4098" name="Picture 2"/>
          <p:cNvPicPr>
            <a:picLocks noChangeAspect="1" noChangeArrowheads="1"/>
          </p:cNvPicPr>
          <p:nvPr/>
        </p:nvPicPr>
        <p:blipFill>
          <a:blip r:embed="rId2"/>
          <a:srcRect/>
          <a:stretch>
            <a:fillRect/>
          </a:stretch>
        </p:blipFill>
        <p:spPr bwMode="auto">
          <a:xfrm>
            <a:off x="609600" y="1280520"/>
            <a:ext cx="7924800" cy="5577480"/>
          </a:xfrm>
          <a:prstGeom prst="rect">
            <a:avLst/>
          </a:prstGeom>
          <a:noFill/>
          <a:ln w="9525">
            <a:noFill/>
            <a:miter lim="800000"/>
            <a:headEnd/>
            <a:tailEnd/>
          </a:ln>
          <a:effectLst/>
        </p:spPr>
      </p:pic>
    </p:spTree>
    <p:extLst>
      <p:ext uri="{BB962C8B-B14F-4D97-AF65-F5344CB8AC3E}">
        <p14:creationId xmlns:p14="http://schemas.microsoft.com/office/powerpoint/2010/main" val="1325658430"/>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t>Risk-management related</a:t>
            </a:r>
            <a:br>
              <a:rPr lang="en-CA" dirty="0" smtClean="0"/>
            </a:br>
            <a:r>
              <a:rPr lang="en-CA" dirty="0" smtClean="0"/>
              <a:t> financial statements items</a:t>
            </a:r>
            <a:endParaRPr lang="en-US" dirty="0"/>
          </a:p>
        </p:txBody>
      </p:sp>
      <p:pic>
        <p:nvPicPr>
          <p:cNvPr id="13314" name="Picture 2"/>
          <p:cNvPicPr>
            <a:picLocks noGrp="1" noChangeAspect="1" noChangeArrowheads="1"/>
          </p:cNvPicPr>
          <p:nvPr>
            <p:ph idx="1"/>
          </p:nvPr>
        </p:nvPicPr>
        <p:blipFill>
          <a:blip r:embed="rId2"/>
          <a:stretch>
            <a:fillRect/>
          </a:stretch>
        </p:blipFill>
        <p:spPr bwMode="auto">
          <a:xfrm>
            <a:off x="2715940" y="1600200"/>
            <a:ext cx="3712120" cy="4525963"/>
          </a:xfrm>
          <a:prstGeom prst="rect">
            <a:avLst/>
          </a:prstGeom>
          <a:noFill/>
          <a:ln w="9525">
            <a:noFill/>
            <a:miter lim="800000"/>
            <a:headEnd/>
            <a:tailEnd/>
          </a:ln>
          <a:effec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5693048"/>
            <a:ext cx="2590800" cy="116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475083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Executive</Template>
  <TotalTime>566</TotalTime>
  <Words>4392</Words>
  <Application>Microsoft Office PowerPoint</Application>
  <PresentationFormat>On-screen Show (4:3)</PresentationFormat>
  <Paragraphs>592</Paragraphs>
  <Slides>141</Slides>
  <Notes>35</Notes>
  <HiddenSlides>0</HiddenSlides>
  <MMClips>0</MMClips>
  <ScaleCrop>false</ScaleCrop>
  <HeadingPairs>
    <vt:vector size="4" baseType="variant">
      <vt:variant>
        <vt:lpstr>Theme</vt:lpstr>
      </vt:variant>
      <vt:variant>
        <vt:i4>1</vt:i4>
      </vt:variant>
      <vt:variant>
        <vt:lpstr>Slide Titles</vt:lpstr>
      </vt:variant>
      <vt:variant>
        <vt:i4>141</vt:i4>
      </vt:variant>
    </vt:vector>
  </HeadingPairs>
  <TitlesOfParts>
    <vt:vector size="142" baseType="lpstr">
      <vt:lpstr>Executive</vt:lpstr>
      <vt:lpstr>419 Presentation Mining  &amp; Materials </vt:lpstr>
      <vt:lpstr>Industry Overview </vt:lpstr>
      <vt:lpstr>Industry Overview </vt:lpstr>
      <vt:lpstr>Industry Overview </vt:lpstr>
      <vt:lpstr>Industry Overview </vt:lpstr>
      <vt:lpstr>Industry Overview </vt:lpstr>
      <vt:lpstr>Industry Overview </vt:lpstr>
      <vt:lpstr>Industry Characteristics</vt:lpstr>
      <vt:lpstr>Risk Factor Recognition</vt:lpstr>
      <vt:lpstr>Main Products: Gold </vt:lpstr>
      <vt:lpstr>Historical Gold Price</vt:lpstr>
      <vt:lpstr>Historical Gold Price</vt:lpstr>
      <vt:lpstr>Global gold market share: % share, by value, 2010</vt:lpstr>
      <vt:lpstr>Gold Price V.S. Stock Market</vt:lpstr>
      <vt:lpstr>Gold Price in 2011</vt:lpstr>
      <vt:lpstr>PowerPoint Presentation</vt:lpstr>
      <vt:lpstr>Gold as Investment</vt:lpstr>
      <vt:lpstr>Main Products: Copper</vt:lpstr>
      <vt:lpstr>Copper Demand </vt:lpstr>
      <vt:lpstr>Copper Demand</vt:lpstr>
      <vt:lpstr>Five Year Copper Price</vt:lpstr>
      <vt:lpstr>Copper Supply</vt:lpstr>
      <vt:lpstr>PowerPoint Presentation</vt:lpstr>
      <vt:lpstr>PowerPoint Presentation</vt:lpstr>
      <vt:lpstr>Main Products: Coal</vt:lpstr>
      <vt:lpstr>Coal </vt:lpstr>
      <vt:lpstr>Supply and Demand</vt:lpstr>
      <vt:lpstr>Supply and Demand</vt:lpstr>
      <vt:lpstr>Coal Price</vt:lpstr>
      <vt:lpstr>Main Products: Iron Ore</vt:lpstr>
      <vt:lpstr>Iron OreProductions</vt:lpstr>
      <vt:lpstr>Iron Ore Prices</vt:lpstr>
      <vt:lpstr>PowerPoint Presentation</vt:lpstr>
      <vt:lpstr>Company Overview</vt:lpstr>
      <vt:lpstr>Executives</vt:lpstr>
      <vt:lpstr>Stock Price</vt:lpstr>
      <vt:lpstr>PowerPoint Presentation</vt:lpstr>
      <vt:lpstr>Operation Segments</vt:lpstr>
      <vt:lpstr>PowerPoint Presentation</vt:lpstr>
      <vt:lpstr>Operation Location</vt:lpstr>
      <vt:lpstr>Segment Revenue</vt:lpstr>
      <vt:lpstr>Financial &amp; Operation Highlights</vt:lpstr>
      <vt:lpstr>Risk Management Philosophy</vt:lpstr>
      <vt:lpstr>Risk Management Philosophy</vt:lpstr>
      <vt:lpstr>Financial Risk Factors </vt:lpstr>
      <vt:lpstr>Commodity Price Risk</vt:lpstr>
      <vt:lpstr>Foreign Exchange Risk</vt:lpstr>
      <vt:lpstr>Interest Rate Risk</vt:lpstr>
      <vt:lpstr>Liquidity Risk</vt:lpstr>
      <vt:lpstr>Credit Risk</vt:lpstr>
      <vt:lpstr>Derivative Financial Instruments and Hedges</vt:lpstr>
      <vt:lpstr>Derivative Financial Instruments and Hedges</vt:lpstr>
      <vt:lpstr>Derivative Financial Instruments and Hedges</vt:lpstr>
      <vt:lpstr>Derivative Financial Instruments and Hedges</vt:lpstr>
      <vt:lpstr>Derivative Financial Instruments and Hedges</vt:lpstr>
      <vt:lpstr>Outstanding Derivative Positions </vt:lpstr>
      <vt:lpstr>Effect of Hedging Activities</vt:lpstr>
      <vt:lpstr>Sensitivity Analysis </vt:lpstr>
      <vt:lpstr>Financial Statement</vt:lpstr>
      <vt:lpstr>PowerPoint Presentation</vt:lpstr>
      <vt:lpstr>PowerPoint Presentation</vt:lpstr>
      <vt:lpstr>PowerPoint Presentation</vt:lpstr>
      <vt:lpstr>Barrick Gold</vt:lpstr>
      <vt:lpstr>Company Overview</vt:lpstr>
      <vt:lpstr>Summary of Financial Performance</vt:lpstr>
      <vt:lpstr>Mines and reserves</vt:lpstr>
      <vt:lpstr>Mine map</vt:lpstr>
      <vt:lpstr>Operations</vt:lpstr>
      <vt:lpstr>Gold cash cost comparison</vt:lpstr>
      <vt:lpstr>Gold reserves comparison</vt:lpstr>
      <vt:lpstr>Stock price - NYSE</vt:lpstr>
      <vt:lpstr>Stock price - TSE</vt:lpstr>
      <vt:lpstr>In The Past </vt:lpstr>
      <vt:lpstr>In the past....</vt:lpstr>
      <vt:lpstr>In the past...</vt:lpstr>
      <vt:lpstr>In the past...</vt:lpstr>
      <vt:lpstr>In the past...</vt:lpstr>
      <vt:lpstr>Back to TODAY  </vt:lpstr>
      <vt:lpstr>PowerPoint Presentation</vt:lpstr>
      <vt:lpstr>Financial strength</vt:lpstr>
      <vt:lpstr>Goals for Currency and Commodity Risk Mgmt</vt:lpstr>
      <vt:lpstr>Risk exposures</vt:lpstr>
      <vt:lpstr>Risk exposures – gold &amp; copper price</vt:lpstr>
      <vt:lpstr>Risk exposure – foreign exchange risk</vt:lpstr>
      <vt:lpstr>Risk exposures – political issue</vt:lpstr>
      <vt:lpstr>Risk exposures – others</vt:lpstr>
      <vt:lpstr>Enterprise  Risk  Management </vt:lpstr>
      <vt:lpstr>Enterprise  Risk  Management </vt:lpstr>
      <vt:lpstr>Enterprise  Risk  Management </vt:lpstr>
      <vt:lpstr>Strategy</vt:lpstr>
      <vt:lpstr>PowerPoint Presentation</vt:lpstr>
      <vt:lpstr>Strategy - Currency Exchange Rates</vt:lpstr>
      <vt:lpstr>PowerPoint Presentation</vt:lpstr>
      <vt:lpstr>PowerPoint Presentation</vt:lpstr>
      <vt:lpstr>Strategy - fuel</vt:lpstr>
      <vt:lpstr>PowerPoint Presentation</vt:lpstr>
      <vt:lpstr>Strategy – US interest rate</vt:lpstr>
      <vt:lpstr>Financial instruments</vt:lpstr>
      <vt:lpstr>Risk-management related  financial statements items</vt:lpstr>
      <vt:lpstr>Consolidated Statements of Income </vt:lpstr>
      <vt:lpstr>Corresponding notes</vt:lpstr>
      <vt:lpstr>Consolidated Statements of Cash Flow</vt:lpstr>
      <vt:lpstr>Consolidated Balance Sheet</vt:lpstr>
      <vt:lpstr>Corresponding Notes</vt:lpstr>
      <vt:lpstr>Corresponding Notes</vt:lpstr>
      <vt:lpstr>Corresponding Notes</vt:lpstr>
      <vt:lpstr>Consolidate Statement of Equity</vt:lpstr>
      <vt:lpstr>Consolidated Statement of Comprehensive Income</vt:lpstr>
      <vt:lpstr>Corresponding Notes</vt:lpstr>
      <vt:lpstr>Sensitivity analysis</vt:lpstr>
      <vt:lpstr>xstrata</vt:lpstr>
      <vt:lpstr>Company Overview</vt:lpstr>
      <vt:lpstr>Operation </vt:lpstr>
      <vt:lpstr>News: Xstrata-Glencore Deal </vt:lpstr>
      <vt:lpstr>PowerPoint Presentation</vt:lpstr>
      <vt:lpstr>PowerPoint Presentation</vt:lpstr>
      <vt:lpstr>Share Price</vt:lpstr>
      <vt:lpstr>Financial Highlights</vt:lpstr>
      <vt:lpstr>PowerPoint Presentation</vt:lpstr>
      <vt:lpstr>PowerPoint Presentation</vt:lpstr>
      <vt:lpstr>Operational Highlights</vt:lpstr>
      <vt:lpstr>Financial Review</vt:lpstr>
      <vt:lpstr>Financial Review</vt:lpstr>
      <vt:lpstr>Commodity prices changes</vt:lpstr>
      <vt:lpstr>Currency Changes</vt:lpstr>
      <vt:lpstr>PowerPoint Presentation</vt:lpstr>
      <vt:lpstr>Risk Management Philosophy</vt:lpstr>
      <vt:lpstr>Financial Risk Factors</vt:lpstr>
      <vt:lpstr>Commodity Price Risk</vt:lpstr>
      <vt:lpstr>Currency Exchange Risk </vt:lpstr>
      <vt:lpstr>PowerPoint Presentation</vt:lpstr>
      <vt:lpstr>PowerPoint Presentation</vt:lpstr>
      <vt:lpstr>PowerPoint Presentation</vt:lpstr>
      <vt:lpstr>PowerPoint Presentation</vt:lpstr>
      <vt:lpstr>PowerPoint Presentation</vt:lpstr>
      <vt:lpstr>Credit Risk</vt:lpstr>
      <vt:lpstr>Liquidity Risk</vt:lpstr>
      <vt:lpstr>Interest rate risk</vt:lpstr>
      <vt:lpstr>Derivative Instruments</vt:lpstr>
      <vt:lpstr>PowerPoint Presentation</vt:lpstr>
      <vt:lpstr>Hedging strategy</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Barrick Gold</dc:title>
  <dc:creator>zhz3zz</dc:creator>
  <cp:lastModifiedBy>gp</cp:lastModifiedBy>
  <cp:revision>24</cp:revision>
  <dcterms:created xsi:type="dcterms:W3CDTF">2006-08-16T00:00:00Z</dcterms:created>
  <dcterms:modified xsi:type="dcterms:W3CDTF">2012-03-16T21:39:48Z</dcterms:modified>
</cp:coreProperties>
</file>