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3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39.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40.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99"/>
  </p:notesMasterIdLst>
  <p:sldIdLst>
    <p:sldId id="256" r:id="rId2"/>
    <p:sldId id="257" r:id="rId3"/>
    <p:sldId id="384" r:id="rId4"/>
    <p:sldId id="348" r:id="rId5"/>
    <p:sldId id="358" r:id="rId6"/>
    <p:sldId id="349" r:id="rId7"/>
    <p:sldId id="352" r:id="rId8"/>
    <p:sldId id="354" r:id="rId9"/>
    <p:sldId id="350" r:id="rId10"/>
    <p:sldId id="356" r:id="rId11"/>
    <p:sldId id="355" r:id="rId12"/>
    <p:sldId id="343" r:id="rId13"/>
    <p:sldId id="344" r:id="rId14"/>
    <p:sldId id="345" r:id="rId15"/>
    <p:sldId id="359" r:id="rId16"/>
    <p:sldId id="360" r:id="rId17"/>
    <p:sldId id="390" r:id="rId18"/>
    <p:sldId id="339" r:id="rId19"/>
    <p:sldId id="387" r:id="rId20"/>
    <p:sldId id="388" r:id="rId21"/>
    <p:sldId id="351" r:id="rId22"/>
    <p:sldId id="389"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361" r:id="rId50"/>
    <p:sldId id="362" r:id="rId51"/>
    <p:sldId id="363" r:id="rId52"/>
    <p:sldId id="364" r:id="rId53"/>
    <p:sldId id="365" r:id="rId54"/>
    <p:sldId id="366" r:id="rId55"/>
    <p:sldId id="367" r:id="rId56"/>
    <p:sldId id="368" r:id="rId57"/>
    <p:sldId id="369" r:id="rId58"/>
    <p:sldId id="370" r:id="rId59"/>
    <p:sldId id="371" r:id="rId60"/>
    <p:sldId id="372" r:id="rId61"/>
    <p:sldId id="373" r:id="rId62"/>
    <p:sldId id="374" r:id="rId63"/>
    <p:sldId id="375" r:id="rId64"/>
    <p:sldId id="376" r:id="rId65"/>
    <p:sldId id="377" r:id="rId66"/>
    <p:sldId id="378" r:id="rId67"/>
    <p:sldId id="379" r:id="rId68"/>
    <p:sldId id="380" r:id="rId69"/>
    <p:sldId id="381" r:id="rId70"/>
    <p:sldId id="382" r:id="rId71"/>
    <p:sldId id="314" r:id="rId72"/>
    <p:sldId id="315" r:id="rId73"/>
    <p:sldId id="316" r:id="rId74"/>
    <p:sldId id="318" r:id="rId75"/>
    <p:sldId id="338" r:id="rId76"/>
    <p:sldId id="319" r:id="rId77"/>
    <p:sldId id="317" r:id="rId78"/>
    <p:sldId id="320" r:id="rId79"/>
    <p:sldId id="321" r:id="rId80"/>
    <p:sldId id="322" r:id="rId81"/>
    <p:sldId id="323"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46" r:id="rId95"/>
    <p:sldId id="324" r:id="rId96"/>
    <p:sldId id="325" r:id="rId97"/>
    <p:sldId id="357"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85243" autoAdjust="0"/>
  </p:normalViewPr>
  <p:slideViewPr>
    <p:cSldViewPr snapToGrid="0" snapToObjects="1">
      <p:cViewPr varScale="1">
        <p:scale>
          <a:sx n="63" d="100"/>
          <a:sy n="63" d="100"/>
        </p:scale>
        <p:origin x="-73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1" dirty="0" smtClean="0">
              <a:solidFill>
                <a:schemeClr val="bg1"/>
              </a:solidFill>
              <a:latin typeface="Times New Roman"/>
              <a:cs typeface="Times New Roman"/>
            </a:rPr>
            <a:t>Industry Overview</a:t>
          </a:r>
          <a:endParaRPr lang="en-US" sz="1800" b="1"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9F95CB35-DEFD-D948-AEE2-2E5B1E398ED8}" type="presOf" srcId="{04D621BE-18A1-8D43-94D6-3ACB5638F581}" destId="{F8F6EE95-D70F-C440-9304-AA2F52CA10DE}"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8DC922E5-1EA5-8243-A957-F133E33B1FB7}" type="presOf" srcId="{910A6818-AE27-7F44-96E4-49A055791612}" destId="{8AE826C2-0475-6144-9BAB-77BE8E5F77FC}" srcOrd="0" destOrd="0" presId="urn:microsoft.com/office/officeart/2005/8/layout/hChevron3"/>
    <dgm:cxn modelId="{57690BB8-A8BC-B448-9CEE-46F26A932FD7}" type="presOf" srcId="{740109BC-3365-CE4A-92EC-DEF8FCE0A99A}" destId="{8480AF95-10B4-0848-A6AE-F52EF7D84B82}"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F2D80113-0D7A-C54B-B08E-4C4B8B029D62}" type="presOf" srcId="{6BCFFF8A-56DC-4D4D-BF55-7E46E1DA8858}" destId="{D99D5942-CC35-F748-85BC-E8544B951876}"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07C448BD-CEB6-0B4D-A51D-5DC824A1C0F4}" type="presOf" srcId="{301AAE30-EC90-3241-A369-77856ED3F6FB}" destId="{4578B947-7C00-824D-8406-22DD70BD425A}" srcOrd="0" destOrd="0" presId="urn:microsoft.com/office/officeart/2005/8/layout/hChevron3"/>
    <dgm:cxn modelId="{61A2CDFF-5EF1-074D-9B02-66954FD35E77}" type="presParOf" srcId="{F8F6EE95-D70F-C440-9304-AA2F52CA10DE}" destId="{4578B947-7C00-824D-8406-22DD70BD425A}" srcOrd="0" destOrd="0" presId="urn:microsoft.com/office/officeart/2005/8/layout/hChevron3"/>
    <dgm:cxn modelId="{4E42E6AF-DDC9-274C-A251-BB075388E3DA}" type="presParOf" srcId="{F8F6EE95-D70F-C440-9304-AA2F52CA10DE}" destId="{D0097F01-C00F-0545-93B2-1F8B26EBD08D}" srcOrd="1" destOrd="0" presId="urn:microsoft.com/office/officeart/2005/8/layout/hChevron3"/>
    <dgm:cxn modelId="{3E1F64DE-56FB-A340-926B-614A57584EA8}" type="presParOf" srcId="{F8F6EE95-D70F-C440-9304-AA2F52CA10DE}" destId="{8AE826C2-0475-6144-9BAB-77BE8E5F77FC}" srcOrd="2" destOrd="0" presId="urn:microsoft.com/office/officeart/2005/8/layout/hChevron3"/>
    <dgm:cxn modelId="{51DD7C9F-2423-7244-BAC8-A544CE00CE3B}" type="presParOf" srcId="{F8F6EE95-D70F-C440-9304-AA2F52CA10DE}" destId="{8C80EF26-07ED-AA40-82B1-B2CCABA52EC7}" srcOrd="3" destOrd="0" presId="urn:microsoft.com/office/officeart/2005/8/layout/hChevron3"/>
    <dgm:cxn modelId="{80130425-A612-3F45-B07F-E1B23A4B0CFB}" type="presParOf" srcId="{F8F6EE95-D70F-C440-9304-AA2F52CA10DE}" destId="{8480AF95-10B4-0848-A6AE-F52EF7D84B82}" srcOrd="4" destOrd="0" presId="urn:microsoft.com/office/officeart/2005/8/layout/hChevron3"/>
    <dgm:cxn modelId="{24F418AF-8558-4C4B-98B5-8E8CCE1943BA}" type="presParOf" srcId="{F8F6EE95-D70F-C440-9304-AA2F52CA10DE}" destId="{F47301A6-0FC4-9249-A3B9-AC9C91CFC696}" srcOrd="5" destOrd="0" presId="urn:microsoft.com/office/officeart/2005/8/layout/hChevron3"/>
    <dgm:cxn modelId="{3650C9F8-648B-1748-8E80-70F7EFE4A3E2}"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1" dirty="0" smtClean="0">
              <a:solidFill>
                <a:schemeClr val="bg1"/>
              </a:solidFill>
              <a:latin typeface="Times New Roman"/>
              <a:cs typeface="Times New Roman"/>
            </a:rPr>
            <a:t>Industry Overview</a:t>
          </a:r>
          <a:endParaRPr lang="en-US" sz="1800" b="1"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B595A191-FA1A-B241-A72C-73A4FA8581F2}" type="presOf" srcId="{740109BC-3365-CE4A-92EC-DEF8FCE0A99A}" destId="{8480AF95-10B4-0848-A6AE-F52EF7D84B82}" srcOrd="0" destOrd="0" presId="urn:microsoft.com/office/officeart/2005/8/layout/hChevron3"/>
    <dgm:cxn modelId="{93AD5333-06DB-804B-98D5-1C48C89CFFA7}" type="presOf" srcId="{910A6818-AE27-7F44-96E4-49A055791612}" destId="{8AE826C2-0475-6144-9BAB-77BE8E5F77FC}" srcOrd="0" destOrd="0" presId="urn:microsoft.com/office/officeart/2005/8/layout/hChevron3"/>
    <dgm:cxn modelId="{0CB68DAA-8A93-1140-A758-4D5CE3DE85F7}" type="presOf" srcId="{04D621BE-18A1-8D43-94D6-3ACB5638F581}" destId="{F8F6EE95-D70F-C440-9304-AA2F52CA10DE}"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E4153128-C136-3544-816B-4E7605CD7FFF}" type="presOf" srcId="{6BCFFF8A-56DC-4D4D-BF55-7E46E1DA8858}" destId="{D99D5942-CC35-F748-85BC-E8544B951876}"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2642BA0A-FF99-5949-9F31-85E3F3774A43}" srcId="{04D621BE-18A1-8D43-94D6-3ACB5638F581}" destId="{6BCFFF8A-56DC-4D4D-BF55-7E46E1DA8858}" srcOrd="3" destOrd="0" parTransId="{3A2867B9-A822-F444-A7F2-287E5FF9AAD6}" sibTransId="{46163595-BFC6-FA44-AEDD-426C41315EB3}"/>
    <dgm:cxn modelId="{531A05D4-2FB1-6D41-885A-CE935AF3C020}" type="presOf" srcId="{301AAE30-EC90-3241-A369-77856ED3F6FB}" destId="{4578B947-7C00-824D-8406-22DD70BD425A}" srcOrd="0" destOrd="0" presId="urn:microsoft.com/office/officeart/2005/8/layout/hChevron3"/>
    <dgm:cxn modelId="{E0F9F607-B7C0-EF42-813E-CDFB6B633391}" type="presParOf" srcId="{F8F6EE95-D70F-C440-9304-AA2F52CA10DE}" destId="{4578B947-7C00-824D-8406-22DD70BD425A}" srcOrd="0" destOrd="0" presId="urn:microsoft.com/office/officeart/2005/8/layout/hChevron3"/>
    <dgm:cxn modelId="{8D5E8432-9735-7B40-8AA3-5162DC66364B}" type="presParOf" srcId="{F8F6EE95-D70F-C440-9304-AA2F52CA10DE}" destId="{D0097F01-C00F-0545-93B2-1F8B26EBD08D}" srcOrd="1" destOrd="0" presId="urn:microsoft.com/office/officeart/2005/8/layout/hChevron3"/>
    <dgm:cxn modelId="{2F4ED3E8-9C5F-B24C-BD44-AE4C48314F59}" type="presParOf" srcId="{F8F6EE95-D70F-C440-9304-AA2F52CA10DE}" destId="{8AE826C2-0475-6144-9BAB-77BE8E5F77FC}" srcOrd="2" destOrd="0" presId="urn:microsoft.com/office/officeart/2005/8/layout/hChevron3"/>
    <dgm:cxn modelId="{660BF2E8-261A-C641-B6DF-FE3A67C447D6}" type="presParOf" srcId="{F8F6EE95-D70F-C440-9304-AA2F52CA10DE}" destId="{8C80EF26-07ED-AA40-82B1-B2CCABA52EC7}" srcOrd="3" destOrd="0" presId="urn:microsoft.com/office/officeart/2005/8/layout/hChevron3"/>
    <dgm:cxn modelId="{7E9B260A-9636-DE45-B0F8-5BD96CDBC997}" type="presParOf" srcId="{F8F6EE95-D70F-C440-9304-AA2F52CA10DE}" destId="{8480AF95-10B4-0848-A6AE-F52EF7D84B82}" srcOrd="4" destOrd="0" presId="urn:microsoft.com/office/officeart/2005/8/layout/hChevron3"/>
    <dgm:cxn modelId="{A3430BC8-3C58-444B-B723-3C8D24EC3295}" type="presParOf" srcId="{F8F6EE95-D70F-C440-9304-AA2F52CA10DE}" destId="{F47301A6-0FC4-9249-A3B9-AC9C91CFC696}" srcOrd="5" destOrd="0" presId="urn:microsoft.com/office/officeart/2005/8/layout/hChevron3"/>
    <dgm:cxn modelId="{92E09309-ABC0-3B41-8A32-0DEE3DB39D3B}"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AC50F636-DA10-FB49-A00C-DA03F8001FAD}" type="presOf" srcId="{301AAE30-EC90-3241-A369-77856ED3F6FB}" destId="{4578B947-7C00-824D-8406-22DD70BD425A}" srcOrd="0" destOrd="0" presId="urn:microsoft.com/office/officeart/2005/8/layout/hChevron3"/>
    <dgm:cxn modelId="{F40ADC96-6702-7245-B6D7-28B3494A17CD}" type="presOf" srcId="{910A6818-AE27-7F44-96E4-49A055791612}" destId="{8AE826C2-0475-6144-9BAB-77BE8E5F77FC}"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4FC9E9E8-5FDB-974B-B05F-AE9C857F3098}" type="presOf" srcId="{740109BC-3365-CE4A-92EC-DEF8FCE0A99A}" destId="{8480AF95-10B4-0848-A6AE-F52EF7D84B82}" srcOrd="0" destOrd="0" presId="urn:microsoft.com/office/officeart/2005/8/layout/hChevron3"/>
    <dgm:cxn modelId="{03A4F532-1330-C34C-9F3A-07FC1C486D1A}" type="presOf" srcId="{6BCFFF8A-56DC-4D4D-BF55-7E46E1DA8858}" destId="{D99D5942-CC35-F748-85BC-E8544B951876}" srcOrd="0" destOrd="0" presId="urn:microsoft.com/office/officeart/2005/8/layout/hChevron3"/>
    <dgm:cxn modelId="{FC143DF4-FBB5-5748-8621-D505C2F83FBE}" type="presOf" srcId="{04D621BE-18A1-8D43-94D6-3ACB5638F581}" destId="{F8F6EE95-D70F-C440-9304-AA2F52CA10DE}" srcOrd="0" destOrd="0" presId="urn:microsoft.com/office/officeart/2005/8/layout/hChevron3"/>
    <dgm:cxn modelId="{289C7930-B868-1E47-8060-BE7DEBEFD1AA}" type="presParOf" srcId="{F8F6EE95-D70F-C440-9304-AA2F52CA10DE}" destId="{4578B947-7C00-824D-8406-22DD70BD425A}" srcOrd="0" destOrd="0" presId="urn:microsoft.com/office/officeart/2005/8/layout/hChevron3"/>
    <dgm:cxn modelId="{3FA76CFE-35BD-5B49-AF4A-A005B9A586AC}" type="presParOf" srcId="{F8F6EE95-D70F-C440-9304-AA2F52CA10DE}" destId="{D0097F01-C00F-0545-93B2-1F8B26EBD08D}" srcOrd="1" destOrd="0" presId="urn:microsoft.com/office/officeart/2005/8/layout/hChevron3"/>
    <dgm:cxn modelId="{A2FEA628-E85D-874C-98F2-39DB6DD9FC24}" type="presParOf" srcId="{F8F6EE95-D70F-C440-9304-AA2F52CA10DE}" destId="{8AE826C2-0475-6144-9BAB-77BE8E5F77FC}" srcOrd="2" destOrd="0" presId="urn:microsoft.com/office/officeart/2005/8/layout/hChevron3"/>
    <dgm:cxn modelId="{B54ACA7C-018C-D040-BF5C-7E67F9098966}" type="presParOf" srcId="{F8F6EE95-D70F-C440-9304-AA2F52CA10DE}" destId="{8C80EF26-07ED-AA40-82B1-B2CCABA52EC7}" srcOrd="3" destOrd="0" presId="urn:microsoft.com/office/officeart/2005/8/layout/hChevron3"/>
    <dgm:cxn modelId="{CCCE5BFA-83DB-AC40-9B39-2F7D3983D11F}" type="presParOf" srcId="{F8F6EE95-D70F-C440-9304-AA2F52CA10DE}" destId="{8480AF95-10B4-0848-A6AE-F52EF7D84B82}" srcOrd="4" destOrd="0" presId="urn:microsoft.com/office/officeart/2005/8/layout/hChevron3"/>
    <dgm:cxn modelId="{FA6A98FA-40FE-D84D-ACFF-A5418237BF3A}" type="presParOf" srcId="{F8F6EE95-D70F-C440-9304-AA2F52CA10DE}" destId="{F47301A6-0FC4-9249-A3B9-AC9C91CFC696}" srcOrd="5" destOrd="0" presId="urn:microsoft.com/office/officeart/2005/8/layout/hChevron3"/>
    <dgm:cxn modelId="{23752A57-88B3-7045-B3AF-042DCE49EE57}"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6BDE27B1-5247-4F46-9853-25424CAE8C77}" type="presOf" srcId="{6BCFFF8A-56DC-4D4D-BF55-7E46E1DA8858}" destId="{D99D5942-CC35-F748-85BC-E8544B951876}"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D0C1CA12-8A16-8340-A089-4B2A2701F3FA}" type="presOf" srcId="{04D621BE-18A1-8D43-94D6-3ACB5638F581}" destId="{F8F6EE95-D70F-C440-9304-AA2F52CA10DE}"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12B18A53-7A7F-1346-8171-A44E2184DFEE}" type="presOf" srcId="{301AAE30-EC90-3241-A369-77856ED3F6FB}" destId="{4578B947-7C00-824D-8406-22DD70BD425A}"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74B0567E-6540-3841-9DA3-F1263EC07A64}" type="presOf" srcId="{740109BC-3365-CE4A-92EC-DEF8FCE0A99A}" destId="{8480AF95-10B4-0848-A6AE-F52EF7D84B82}" srcOrd="0" destOrd="0" presId="urn:microsoft.com/office/officeart/2005/8/layout/hChevron3"/>
    <dgm:cxn modelId="{8F6CC417-3D4D-CC4A-8C6E-667884F37757}" type="presOf" srcId="{910A6818-AE27-7F44-96E4-49A055791612}" destId="{8AE826C2-0475-6144-9BAB-77BE8E5F77FC}" srcOrd="0" destOrd="0" presId="urn:microsoft.com/office/officeart/2005/8/layout/hChevron3"/>
    <dgm:cxn modelId="{A07D1FDD-7BF7-6145-A5DF-E994D1C54B21}" type="presParOf" srcId="{F8F6EE95-D70F-C440-9304-AA2F52CA10DE}" destId="{4578B947-7C00-824D-8406-22DD70BD425A}" srcOrd="0" destOrd="0" presId="urn:microsoft.com/office/officeart/2005/8/layout/hChevron3"/>
    <dgm:cxn modelId="{6E0A46F4-1D99-EF4C-916F-D88AEC0BF32E}" type="presParOf" srcId="{F8F6EE95-D70F-C440-9304-AA2F52CA10DE}" destId="{D0097F01-C00F-0545-93B2-1F8B26EBD08D}" srcOrd="1" destOrd="0" presId="urn:microsoft.com/office/officeart/2005/8/layout/hChevron3"/>
    <dgm:cxn modelId="{D1B9742E-0DDE-5A4D-83D5-7A19C4E4929C}" type="presParOf" srcId="{F8F6EE95-D70F-C440-9304-AA2F52CA10DE}" destId="{8AE826C2-0475-6144-9BAB-77BE8E5F77FC}" srcOrd="2" destOrd="0" presId="urn:microsoft.com/office/officeart/2005/8/layout/hChevron3"/>
    <dgm:cxn modelId="{A5C719C6-8E12-4C4B-A1E7-6EE84DCB2264}" type="presParOf" srcId="{F8F6EE95-D70F-C440-9304-AA2F52CA10DE}" destId="{8C80EF26-07ED-AA40-82B1-B2CCABA52EC7}" srcOrd="3" destOrd="0" presId="urn:microsoft.com/office/officeart/2005/8/layout/hChevron3"/>
    <dgm:cxn modelId="{C9104D7E-6226-F846-9B96-C7CB4C7E51C0}" type="presParOf" srcId="{F8F6EE95-D70F-C440-9304-AA2F52CA10DE}" destId="{8480AF95-10B4-0848-A6AE-F52EF7D84B82}" srcOrd="4" destOrd="0" presId="urn:microsoft.com/office/officeart/2005/8/layout/hChevron3"/>
    <dgm:cxn modelId="{4D643355-F20B-C44F-BE94-094F6433596F}" type="presParOf" srcId="{F8F6EE95-D70F-C440-9304-AA2F52CA10DE}" destId="{F47301A6-0FC4-9249-A3B9-AC9C91CFC696}" srcOrd="5" destOrd="0" presId="urn:microsoft.com/office/officeart/2005/8/layout/hChevron3"/>
    <dgm:cxn modelId="{1C3D6F4C-B3E5-6942-A6B7-A863065AD982}"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0091264D-6A24-B341-8317-932C950A058D}" type="presOf" srcId="{740109BC-3365-CE4A-92EC-DEF8FCE0A99A}" destId="{8480AF95-10B4-0848-A6AE-F52EF7D84B82}" srcOrd="0" destOrd="0" presId="urn:microsoft.com/office/officeart/2005/8/layout/hChevron3"/>
    <dgm:cxn modelId="{BFC862E7-3691-7941-A094-852441C7521D}" type="presOf" srcId="{910A6818-AE27-7F44-96E4-49A055791612}" destId="{8AE826C2-0475-6144-9BAB-77BE8E5F77FC}" srcOrd="0" destOrd="0" presId="urn:microsoft.com/office/officeart/2005/8/layout/hChevron3"/>
    <dgm:cxn modelId="{C896C20D-4A78-D641-A950-F412B2F5B90F}" type="presOf" srcId="{6BCFFF8A-56DC-4D4D-BF55-7E46E1DA8858}" destId="{D99D5942-CC35-F748-85BC-E8544B951876}"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591C2A2A-7748-4B46-88B2-06B32D01F828}" type="presOf" srcId="{04D621BE-18A1-8D43-94D6-3ACB5638F581}" destId="{F8F6EE95-D70F-C440-9304-AA2F52CA10DE}" srcOrd="0" destOrd="0" presId="urn:microsoft.com/office/officeart/2005/8/layout/hChevron3"/>
    <dgm:cxn modelId="{84CF0B42-B2D1-7743-B97F-58057547D720}" type="presOf" srcId="{301AAE30-EC90-3241-A369-77856ED3F6FB}" destId="{4578B947-7C00-824D-8406-22DD70BD425A}" srcOrd="0" destOrd="0" presId="urn:microsoft.com/office/officeart/2005/8/layout/hChevron3"/>
    <dgm:cxn modelId="{5F86D1F3-71FE-3847-9C57-D39D8AE13712}" type="presParOf" srcId="{F8F6EE95-D70F-C440-9304-AA2F52CA10DE}" destId="{4578B947-7C00-824D-8406-22DD70BD425A}" srcOrd="0" destOrd="0" presId="urn:microsoft.com/office/officeart/2005/8/layout/hChevron3"/>
    <dgm:cxn modelId="{07CC2139-3AB9-6D4F-98A8-491A1A8F34FA}" type="presParOf" srcId="{F8F6EE95-D70F-C440-9304-AA2F52CA10DE}" destId="{D0097F01-C00F-0545-93B2-1F8B26EBD08D}" srcOrd="1" destOrd="0" presId="urn:microsoft.com/office/officeart/2005/8/layout/hChevron3"/>
    <dgm:cxn modelId="{D7B78718-7DCD-3B46-B733-615E526D4559}" type="presParOf" srcId="{F8F6EE95-D70F-C440-9304-AA2F52CA10DE}" destId="{8AE826C2-0475-6144-9BAB-77BE8E5F77FC}" srcOrd="2" destOrd="0" presId="urn:microsoft.com/office/officeart/2005/8/layout/hChevron3"/>
    <dgm:cxn modelId="{53139A46-F1F2-5B45-9757-8380BB8293FC}" type="presParOf" srcId="{F8F6EE95-D70F-C440-9304-AA2F52CA10DE}" destId="{8C80EF26-07ED-AA40-82B1-B2CCABA52EC7}" srcOrd="3" destOrd="0" presId="urn:microsoft.com/office/officeart/2005/8/layout/hChevron3"/>
    <dgm:cxn modelId="{4421626D-0755-514E-8A87-AFA381F109D5}" type="presParOf" srcId="{F8F6EE95-D70F-C440-9304-AA2F52CA10DE}" destId="{8480AF95-10B4-0848-A6AE-F52EF7D84B82}" srcOrd="4" destOrd="0" presId="urn:microsoft.com/office/officeart/2005/8/layout/hChevron3"/>
    <dgm:cxn modelId="{2FC5437D-C309-C64D-AACA-DAF402149560}" type="presParOf" srcId="{F8F6EE95-D70F-C440-9304-AA2F52CA10DE}" destId="{F47301A6-0FC4-9249-A3B9-AC9C91CFC696}" srcOrd="5" destOrd="0" presId="urn:microsoft.com/office/officeart/2005/8/layout/hChevron3"/>
    <dgm:cxn modelId="{E4065866-3CF2-A746-A02D-489E383797E8}"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7298A082-0A0B-E64B-BB3F-1F399567F69A}" type="presOf" srcId="{740109BC-3365-CE4A-92EC-DEF8FCE0A99A}" destId="{8480AF95-10B4-0848-A6AE-F52EF7D84B82}" srcOrd="0" destOrd="0" presId="urn:microsoft.com/office/officeart/2005/8/layout/hChevron3"/>
    <dgm:cxn modelId="{52BB5803-EBB9-E042-8A62-945CE10AF1E2}" type="presOf" srcId="{04D621BE-18A1-8D43-94D6-3ACB5638F581}" destId="{F8F6EE95-D70F-C440-9304-AA2F52CA10DE}" srcOrd="0" destOrd="0" presId="urn:microsoft.com/office/officeart/2005/8/layout/hChevron3"/>
    <dgm:cxn modelId="{2C3562DC-CB5F-E44D-8F44-AEDB4479693A}" type="presOf" srcId="{6BCFFF8A-56DC-4D4D-BF55-7E46E1DA8858}" destId="{D99D5942-CC35-F748-85BC-E8544B951876}" srcOrd="0" destOrd="0" presId="urn:microsoft.com/office/officeart/2005/8/layout/hChevron3"/>
    <dgm:cxn modelId="{0C1BFF7A-2D6B-BE42-B4F0-305D4F46202C}" type="presOf" srcId="{910A6818-AE27-7F44-96E4-49A055791612}" destId="{8AE826C2-0475-6144-9BAB-77BE8E5F77FC}" srcOrd="0" destOrd="0" presId="urn:microsoft.com/office/officeart/2005/8/layout/hChevron3"/>
    <dgm:cxn modelId="{C501FAB7-60B5-F749-912E-CA003B83953D}" type="presOf" srcId="{301AAE30-EC90-3241-A369-77856ED3F6FB}" destId="{4578B947-7C00-824D-8406-22DD70BD425A}" srcOrd="0" destOrd="0" presId="urn:microsoft.com/office/officeart/2005/8/layout/hChevron3"/>
    <dgm:cxn modelId="{EBEF200B-1F90-4649-98E8-F6BC6029EE71}" type="presParOf" srcId="{F8F6EE95-D70F-C440-9304-AA2F52CA10DE}" destId="{4578B947-7C00-824D-8406-22DD70BD425A}" srcOrd="0" destOrd="0" presId="urn:microsoft.com/office/officeart/2005/8/layout/hChevron3"/>
    <dgm:cxn modelId="{9E8D754C-F2A0-DC44-A520-9C19E90083C0}" type="presParOf" srcId="{F8F6EE95-D70F-C440-9304-AA2F52CA10DE}" destId="{D0097F01-C00F-0545-93B2-1F8B26EBD08D}" srcOrd="1" destOrd="0" presId="urn:microsoft.com/office/officeart/2005/8/layout/hChevron3"/>
    <dgm:cxn modelId="{A8FEA677-4699-A24E-A363-E2AF797D9CA0}" type="presParOf" srcId="{F8F6EE95-D70F-C440-9304-AA2F52CA10DE}" destId="{8AE826C2-0475-6144-9BAB-77BE8E5F77FC}" srcOrd="2" destOrd="0" presId="urn:microsoft.com/office/officeart/2005/8/layout/hChevron3"/>
    <dgm:cxn modelId="{6F2EEE73-E835-1444-A0F9-87AA11E1F1D1}" type="presParOf" srcId="{F8F6EE95-D70F-C440-9304-AA2F52CA10DE}" destId="{8C80EF26-07ED-AA40-82B1-B2CCABA52EC7}" srcOrd="3" destOrd="0" presId="urn:microsoft.com/office/officeart/2005/8/layout/hChevron3"/>
    <dgm:cxn modelId="{C7B80FBE-4B28-614C-9159-B5DCB48F2723}" type="presParOf" srcId="{F8F6EE95-D70F-C440-9304-AA2F52CA10DE}" destId="{8480AF95-10B4-0848-A6AE-F52EF7D84B82}" srcOrd="4" destOrd="0" presId="urn:microsoft.com/office/officeart/2005/8/layout/hChevron3"/>
    <dgm:cxn modelId="{C98FA44F-BC1F-E84C-A5B7-88C47C2A3DA6}" type="presParOf" srcId="{F8F6EE95-D70F-C440-9304-AA2F52CA10DE}" destId="{F47301A6-0FC4-9249-A3B9-AC9C91CFC696}" srcOrd="5" destOrd="0" presId="urn:microsoft.com/office/officeart/2005/8/layout/hChevron3"/>
    <dgm:cxn modelId="{FC191D3E-1696-4740-ADB6-4E7504029C91}"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30157D34-7B6B-6542-8B47-2DB8E14E8AD4}" type="presOf" srcId="{301AAE30-EC90-3241-A369-77856ED3F6FB}" destId="{4578B947-7C00-824D-8406-22DD70BD425A}"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BA840063-AA83-D642-A9C7-600306752130}" type="presOf" srcId="{740109BC-3365-CE4A-92EC-DEF8FCE0A99A}" destId="{8480AF95-10B4-0848-A6AE-F52EF7D84B82}" srcOrd="0" destOrd="0" presId="urn:microsoft.com/office/officeart/2005/8/layout/hChevron3"/>
    <dgm:cxn modelId="{DECEF2F7-8E5A-0D40-A44B-1642CF1175B6}" type="presOf" srcId="{910A6818-AE27-7F44-96E4-49A055791612}" destId="{8AE826C2-0475-6144-9BAB-77BE8E5F77FC}" srcOrd="0" destOrd="0" presId="urn:microsoft.com/office/officeart/2005/8/layout/hChevron3"/>
    <dgm:cxn modelId="{CD0BD4D1-441C-574B-B700-45ADE1CD4788}" type="presOf" srcId="{04D621BE-18A1-8D43-94D6-3ACB5638F581}" destId="{F8F6EE95-D70F-C440-9304-AA2F52CA10DE}" srcOrd="0" destOrd="0" presId="urn:microsoft.com/office/officeart/2005/8/layout/hChevron3"/>
    <dgm:cxn modelId="{3BD3B1F6-23D6-AD45-9EFF-0D1B84FFFF3F}" srcId="{04D621BE-18A1-8D43-94D6-3ACB5638F581}" destId="{301AAE30-EC90-3241-A369-77856ED3F6FB}" srcOrd="0" destOrd="0" parTransId="{055BA603-B407-5643-9C61-547111C6F158}" sibTransId="{0AC109CF-85AD-2142-818E-982FF1917CC5}"/>
    <dgm:cxn modelId="{26DB1A9D-5296-0248-A33D-223E9E179125}" type="presOf" srcId="{6BCFFF8A-56DC-4D4D-BF55-7E46E1DA8858}" destId="{D99D5942-CC35-F748-85BC-E8544B951876}" srcOrd="0" destOrd="0" presId="urn:microsoft.com/office/officeart/2005/8/layout/hChevron3"/>
    <dgm:cxn modelId="{01FB970B-570D-674A-857D-C4FAD648C111}" type="presParOf" srcId="{F8F6EE95-D70F-C440-9304-AA2F52CA10DE}" destId="{4578B947-7C00-824D-8406-22DD70BD425A}" srcOrd="0" destOrd="0" presId="urn:microsoft.com/office/officeart/2005/8/layout/hChevron3"/>
    <dgm:cxn modelId="{86CC167A-1BC4-584F-9A45-EFBC0FAEAEEE}" type="presParOf" srcId="{F8F6EE95-D70F-C440-9304-AA2F52CA10DE}" destId="{D0097F01-C00F-0545-93B2-1F8B26EBD08D}" srcOrd="1" destOrd="0" presId="urn:microsoft.com/office/officeart/2005/8/layout/hChevron3"/>
    <dgm:cxn modelId="{231E7500-B617-6649-A9C8-D1D175AA52DF}" type="presParOf" srcId="{F8F6EE95-D70F-C440-9304-AA2F52CA10DE}" destId="{8AE826C2-0475-6144-9BAB-77BE8E5F77FC}" srcOrd="2" destOrd="0" presId="urn:microsoft.com/office/officeart/2005/8/layout/hChevron3"/>
    <dgm:cxn modelId="{E00D695E-5CF9-6147-8CA4-82A589339A23}" type="presParOf" srcId="{F8F6EE95-D70F-C440-9304-AA2F52CA10DE}" destId="{8C80EF26-07ED-AA40-82B1-B2CCABA52EC7}" srcOrd="3" destOrd="0" presId="urn:microsoft.com/office/officeart/2005/8/layout/hChevron3"/>
    <dgm:cxn modelId="{42C23679-69DB-DA44-8B45-14E7B06BE9DB}" type="presParOf" srcId="{F8F6EE95-D70F-C440-9304-AA2F52CA10DE}" destId="{8480AF95-10B4-0848-A6AE-F52EF7D84B82}" srcOrd="4" destOrd="0" presId="urn:microsoft.com/office/officeart/2005/8/layout/hChevron3"/>
    <dgm:cxn modelId="{E4A062C8-29B0-344D-BF7E-522D0F86BB0F}" type="presParOf" srcId="{F8F6EE95-D70F-C440-9304-AA2F52CA10DE}" destId="{F47301A6-0FC4-9249-A3B9-AC9C91CFC696}" srcOrd="5" destOrd="0" presId="urn:microsoft.com/office/officeart/2005/8/layout/hChevron3"/>
    <dgm:cxn modelId="{0E5DF4F5-58CF-F74B-AEDB-8E10827DD55A}"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4B22A519-0B1E-944D-80FA-7B5AF11F7D14}" type="presOf" srcId="{04D621BE-18A1-8D43-94D6-3ACB5638F581}" destId="{F8F6EE95-D70F-C440-9304-AA2F52CA10DE}" srcOrd="0" destOrd="0" presId="urn:microsoft.com/office/officeart/2005/8/layout/hChevron3"/>
    <dgm:cxn modelId="{3BD3B1F6-23D6-AD45-9EFF-0D1B84FFFF3F}" srcId="{04D621BE-18A1-8D43-94D6-3ACB5638F581}" destId="{301AAE30-EC90-3241-A369-77856ED3F6FB}" srcOrd="0" destOrd="0" parTransId="{055BA603-B407-5643-9C61-547111C6F158}" sibTransId="{0AC109CF-85AD-2142-818E-982FF1917CC5}"/>
    <dgm:cxn modelId="{2571AF48-E11E-D248-A557-3ADB6602CE31}" type="presOf" srcId="{6BCFFF8A-56DC-4D4D-BF55-7E46E1DA8858}" destId="{D99D5942-CC35-F748-85BC-E8544B951876}" srcOrd="0" destOrd="0" presId="urn:microsoft.com/office/officeart/2005/8/layout/hChevron3"/>
    <dgm:cxn modelId="{3B8E8D15-BFD2-C748-B7C3-860A1A6B017A}" type="presOf" srcId="{301AAE30-EC90-3241-A369-77856ED3F6FB}" destId="{4578B947-7C00-824D-8406-22DD70BD425A}"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2642BA0A-FF99-5949-9F31-85E3F3774A43}" srcId="{04D621BE-18A1-8D43-94D6-3ACB5638F581}" destId="{6BCFFF8A-56DC-4D4D-BF55-7E46E1DA8858}" srcOrd="3" destOrd="0" parTransId="{3A2867B9-A822-F444-A7F2-287E5FF9AAD6}" sibTransId="{46163595-BFC6-FA44-AEDD-426C41315EB3}"/>
    <dgm:cxn modelId="{B7A1ED4E-76F6-B947-8FEE-C0C16B3B9CD3}" type="presOf" srcId="{910A6818-AE27-7F44-96E4-49A055791612}" destId="{8AE826C2-0475-6144-9BAB-77BE8E5F77FC}" srcOrd="0" destOrd="0" presId="urn:microsoft.com/office/officeart/2005/8/layout/hChevron3"/>
    <dgm:cxn modelId="{06FBF3A9-A2DD-2745-87F6-A32640561595}" type="presOf" srcId="{740109BC-3365-CE4A-92EC-DEF8FCE0A99A}" destId="{8480AF95-10B4-0848-A6AE-F52EF7D84B82}" srcOrd="0" destOrd="0" presId="urn:microsoft.com/office/officeart/2005/8/layout/hChevron3"/>
    <dgm:cxn modelId="{F6CBE62D-4FDE-2941-AA53-29C63E90D073}" type="presParOf" srcId="{F8F6EE95-D70F-C440-9304-AA2F52CA10DE}" destId="{4578B947-7C00-824D-8406-22DD70BD425A}" srcOrd="0" destOrd="0" presId="urn:microsoft.com/office/officeart/2005/8/layout/hChevron3"/>
    <dgm:cxn modelId="{6E5100D1-18A8-4942-A8C1-EEDEA84529EC}" type="presParOf" srcId="{F8F6EE95-D70F-C440-9304-AA2F52CA10DE}" destId="{D0097F01-C00F-0545-93B2-1F8B26EBD08D}" srcOrd="1" destOrd="0" presId="urn:microsoft.com/office/officeart/2005/8/layout/hChevron3"/>
    <dgm:cxn modelId="{EFB32EEF-C918-7846-911F-9881C7F8F5FF}" type="presParOf" srcId="{F8F6EE95-D70F-C440-9304-AA2F52CA10DE}" destId="{8AE826C2-0475-6144-9BAB-77BE8E5F77FC}" srcOrd="2" destOrd="0" presId="urn:microsoft.com/office/officeart/2005/8/layout/hChevron3"/>
    <dgm:cxn modelId="{876E4376-5F44-F349-8649-499953FADB77}" type="presParOf" srcId="{F8F6EE95-D70F-C440-9304-AA2F52CA10DE}" destId="{8C80EF26-07ED-AA40-82B1-B2CCABA52EC7}" srcOrd="3" destOrd="0" presId="urn:microsoft.com/office/officeart/2005/8/layout/hChevron3"/>
    <dgm:cxn modelId="{DD2828FF-AB11-0944-AD47-699F5D54435B}" type="presParOf" srcId="{F8F6EE95-D70F-C440-9304-AA2F52CA10DE}" destId="{8480AF95-10B4-0848-A6AE-F52EF7D84B82}" srcOrd="4" destOrd="0" presId="urn:microsoft.com/office/officeart/2005/8/layout/hChevron3"/>
    <dgm:cxn modelId="{ECFC5D0B-0AD0-C948-94A2-F9FEE577D087}" type="presParOf" srcId="{F8F6EE95-D70F-C440-9304-AA2F52CA10DE}" destId="{F47301A6-0FC4-9249-A3B9-AC9C91CFC696}" srcOrd="5" destOrd="0" presId="urn:microsoft.com/office/officeart/2005/8/layout/hChevron3"/>
    <dgm:cxn modelId="{E32953D1-3E1E-C244-853D-21BF5F7AED66}"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CAD20095-EE7E-5241-B812-94D30BDD2278}" srcId="{04D621BE-18A1-8D43-94D6-3ACB5638F581}" destId="{910A6818-AE27-7F44-96E4-49A055791612}" srcOrd="1" destOrd="0" parTransId="{CA25D843-527D-2D4F-90FD-E763A0D6DDBB}" sibTransId="{A936434F-9CBF-E14F-97DB-AF9A284234B3}"/>
    <dgm:cxn modelId="{3BC60285-23F4-3943-8CAE-F3CF333F1C98}" type="presOf" srcId="{6BCFFF8A-56DC-4D4D-BF55-7E46E1DA8858}" destId="{D99D5942-CC35-F748-85BC-E8544B951876}" srcOrd="0" destOrd="0" presId="urn:microsoft.com/office/officeart/2005/8/layout/hChevron3"/>
    <dgm:cxn modelId="{A7E863F2-39C0-0A4F-A86C-E2904A725947}" type="presOf" srcId="{04D621BE-18A1-8D43-94D6-3ACB5638F581}" destId="{F8F6EE95-D70F-C440-9304-AA2F52CA10DE}" srcOrd="0" destOrd="0" presId="urn:microsoft.com/office/officeart/2005/8/layout/hChevron3"/>
    <dgm:cxn modelId="{631053E6-A1AB-3041-B32B-87452B8CC202}" type="presOf" srcId="{301AAE30-EC90-3241-A369-77856ED3F6FB}" destId="{4578B947-7C00-824D-8406-22DD70BD425A}"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8F4351A5-FD0F-BA45-8F12-55FD9B2FA2B6}" type="presOf" srcId="{740109BC-3365-CE4A-92EC-DEF8FCE0A99A}" destId="{8480AF95-10B4-0848-A6AE-F52EF7D84B82}" srcOrd="0" destOrd="0" presId="urn:microsoft.com/office/officeart/2005/8/layout/hChevron3"/>
    <dgm:cxn modelId="{C9F81A63-9843-0D48-AEC9-07C7B54B475D}" type="presOf" srcId="{910A6818-AE27-7F44-96E4-49A055791612}" destId="{8AE826C2-0475-6144-9BAB-77BE8E5F77FC}" srcOrd="0" destOrd="0" presId="urn:microsoft.com/office/officeart/2005/8/layout/hChevron3"/>
    <dgm:cxn modelId="{1A3C3103-D97E-5D4A-91EC-1CEFEA3B2804}" type="presParOf" srcId="{F8F6EE95-D70F-C440-9304-AA2F52CA10DE}" destId="{4578B947-7C00-824D-8406-22DD70BD425A}" srcOrd="0" destOrd="0" presId="urn:microsoft.com/office/officeart/2005/8/layout/hChevron3"/>
    <dgm:cxn modelId="{0B677708-656A-2145-AF00-3C87028C16F9}" type="presParOf" srcId="{F8F6EE95-D70F-C440-9304-AA2F52CA10DE}" destId="{D0097F01-C00F-0545-93B2-1F8B26EBD08D}" srcOrd="1" destOrd="0" presId="urn:microsoft.com/office/officeart/2005/8/layout/hChevron3"/>
    <dgm:cxn modelId="{6D323631-7BC5-D946-A41A-40211EA84F6D}" type="presParOf" srcId="{F8F6EE95-D70F-C440-9304-AA2F52CA10DE}" destId="{8AE826C2-0475-6144-9BAB-77BE8E5F77FC}" srcOrd="2" destOrd="0" presId="urn:microsoft.com/office/officeart/2005/8/layout/hChevron3"/>
    <dgm:cxn modelId="{27AE5716-937F-474F-86F1-A8F56EDB10CA}" type="presParOf" srcId="{F8F6EE95-D70F-C440-9304-AA2F52CA10DE}" destId="{8C80EF26-07ED-AA40-82B1-B2CCABA52EC7}" srcOrd="3" destOrd="0" presId="urn:microsoft.com/office/officeart/2005/8/layout/hChevron3"/>
    <dgm:cxn modelId="{F39A877D-4FAE-834E-B95D-F4806A23EAFB}" type="presParOf" srcId="{F8F6EE95-D70F-C440-9304-AA2F52CA10DE}" destId="{8480AF95-10B4-0848-A6AE-F52EF7D84B82}" srcOrd="4" destOrd="0" presId="urn:microsoft.com/office/officeart/2005/8/layout/hChevron3"/>
    <dgm:cxn modelId="{7C18E8ED-A43E-024A-9AD4-CD32FD2B2231}" type="presParOf" srcId="{F8F6EE95-D70F-C440-9304-AA2F52CA10DE}" destId="{F47301A6-0FC4-9249-A3B9-AC9C91CFC696}" srcOrd="5" destOrd="0" presId="urn:microsoft.com/office/officeart/2005/8/layout/hChevron3"/>
    <dgm:cxn modelId="{2461F1AB-F59C-F34A-BABA-B4D0D69AF604}"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0" dirty="0" smtClean="0">
              <a:solidFill>
                <a:schemeClr val="bg1"/>
              </a:solidFill>
              <a:latin typeface="Times New Roman"/>
              <a:cs typeface="Times New Roman"/>
            </a:rPr>
            <a:t>Industry Overview</a:t>
          </a:r>
          <a:endParaRPr lang="en-US" sz="1800" b="0"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3B72BDE1-D806-3E41-8F7F-0A2CB70F68A6}" type="presOf" srcId="{740109BC-3365-CE4A-92EC-DEF8FCE0A99A}" destId="{8480AF95-10B4-0848-A6AE-F52EF7D84B82}"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3E9F3B20-80C4-A146-9CA4-B2DEFC6C509E}" type="presOf" srcId="{301AAE30-EC90-3241-A369-77856ED3F6FB}" destId="{4578B947-7C00-824D-8406-22DD70BD425A}"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6D13914C-0ADE-944F-B5BF-9ECF52716179}" type="presOf" srcId="{6BCFFF8A-56DC-4D4D-BF55-7E46E1DA8858}" destId="{D99D5942-CC35-F748-85BC-E8544B951876}"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BC00E3B7-D3B6-404C-BD61-16C2FF2417E9}" type="presOf" srcId="{04D621BE-18A1-8D43-94D6-3ACB5638F581}" destId="{F8F6EE95-D70F-C440-9304-AA2F52CA10DE}" srcOrd="0" destOrd="0" presId="urn:microsoft.com/office/officeart/2005/8/layout/hChevron3"/>
    <dgm:cxn modelId="{73BBACAB-7A56-B541-B533-E11247FE1B6F}" type="presOf" srcId="{910A6818-AE27-7F44-96E4-49A055791612}" destId="{8AE826C2-0475-6144-9BAB-77BE8E5F77FC}" srcOrd="0" destOrd="0" presId="urn:microsoft.com/office/officeart/2005/8/layout/hChevron3"/>
    <dgm:cxn modelId="{A54CDF7D-7A03-8247-9C1B-CBD5CB7779BA}" type="presParOf" srcId="{F8F6EE95-D70F-C440-9304-AA2F52CA10DE}" destId="{4578B947-7C00-824D-8406-22DD70BD425A}" srcOrd="0" destOrd="0" presId="urn:microsoft.com/office/officeart/2005/8/layout/hChevron3"/>
    <dgm:cxn modelId="{309FACAB-5F7D-D844-9EAE-7347715CBE75}" type="presParOf" srcId="{F8F6EE95-D70F-C440-9304-AA2F52CA10DE}" destId="{D0097F01-C00F-0545-93B2-1F8B26EBD08D}" srcOrd="1" destOrd="0" presId="urn:microsoft.com/office/officeart/2005/8/layout/hChevron3"/>
    <dgm:cxn modelId="{D7425A48-5CAF-684F-B9FE-AF0EA6DEF29D}" type="presParOf" srcId="{F8F6EE95-D70F-C440-9304-AA2F52CA10DE}" destId="{8AE826C2-0475-6144-9BAB-77BE8E5F77FC}" srcOrd="2" destOrd="0" presId="urn:microsoft.com/office/officeart/2005/8/layout/hChevron3"/>
    <dgm:cxn modelId="{5C308E86-FC17-8045-B184-71E4567EDD18}" type="presParOf" srcId="{F8F6EE95-D70F-C440-9304-AA2F52CA10DE}" destId="{8C80EF26-07ED-AA40-82B1-B2CCABA52EC7}" srcOrd="3" destOrd="0" presId="urn:microsoft.com/office/officeart/2005/8/layout/hChevron3"/>
    <dgm:cxn modelId="{0CB07299-4011-4248-8A94-0B206A1FFC15}" type="presParOf" srcId="{F8F6EE95-D70F-C440-9304-AA2F52CA10DE}" destId="{8480AF95-10B4-0848-A6AE-F52EF7D84B82}" srcOrd="4" destOrd="0" presId="urn:microsoft.com/office/officeart/2005/8/layout/hChevron3"/>
    <dgm:cxn modelId="{1CC92954-A09A-CE46-8223-94C6E46468BF}" type="presParOf" srcId="{F8F6EE95-D70F-C440-9304-AA2F52CA10DE}" destId="{F47301A6-0FC4-9249-A3B9-AC9C91CFC696}" srcOrd="5" destOrd="0" presId="urn:microsoft.com/office/officeart/2005/8/layout/hChevron3"/>
    <dgm:cxn modelId="{80BBEB83-B181-0944-A5A7-DA7C39825C84}"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0" dirty="0" smtClean="0">
              <a:solidFill>
                <a:schemeClr val="bg1"/>
              </a:solidFill>
              <a:latin typeface="Times New Roman"/>
              <a:cs typeface="Times New Roman"/>
            </a:rPr>
            <a:t>Industry Overview</a:t>
          </a:r>
          <a:endParaRPr lang="en-US" sz="1800" b="0"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949F33A4-0328-5646-B085-44D5A7F68D5F}" type="presOf" srcId="{301AAE30-EC90-3241-A369-77856ED3F6FB}" destId="{4578B947-7C00-824D-8406-22DD70BD425A}" srcOrd="0" destOrd="0" presId="urn:microsoft.com/office/officeart/2005/8/layout/hChevron3"/>
    <dgm:cxn modelId="{13FCBC40-DFBD-0146-81D2-22925394A4CD}" type="presOf" srcId="{910A6818-AE27-7F44-96E4-49A055791612}" destId="{8AE826C2-0475-6144-9BAB-77BE8E5F77FC}"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19FD8664-B94E-544E-9972-06DA51EB5CAE}" type="presOf" srcId="{04D621BE-18A1-8D43-94D6-3ACB5638F581}" destId="{F8F6EE95-D70F-C440-9304-AA2F52CA10DE}" srcOrd="0" destOrd="0" presId="urn:microsoft.com/office/officeart/2005/8/layout/hChevron3"/>
    <dgm:cxn modelId="{9817F152-D4ED-854E-8FC9-2567A9DC3300}" type="presOf" srcId="{6BCFFF8A-56DC-4D4D-BF55-7E46E1DA8858}" destId="{D99D5942-CC35-F748-85BC-E8544B951876}" srcOrd="0" destOrd="0" presId="urn:microsoft.com/office/officeart/2005/8/layout/hChevron3"/>
    <dgm:cxn modelId="{9C200A66-51C0-8441-AD30-07DF9344C693}" type="presOf" srcId="{740109BC-3365-CE4A-92EC-DEF8FCE0A99A}" destId="{8480AF95-10B4-0848-A6AE-F52EF7D84B82}" srcOrd="0" destOrd="0" presId="urn:microsoft.com/office/officeart/2005/8/layout/hChevron3"/>
    <dgm:cxn modelId="{3BC27781-86B4-3944-B606-95B6BBFCA3AB}" type="presParOf" srcId="{F8F6EE95-D70F-C440-9304-AA2F52CA10DE}" destId="{4578B947-7C00-824D-8406-22DD70BD425A}" srcOrd="0" destOrd="0" presId="urn:microsoft.com/office/officeart/2005/8/layout/hChevron3"/>
    <dgm:cxn modelId="{675110A5-5F8E-A74F-A21F-391A14932617}" type="presParOf" srcId="{F8F6EE95-D70F-C440-9304-AA2F52CA10DE}" destId="{D0097F01-C00F-0545-93B2-1F8B26EBD08D}" srcOrd="1" destOrd="0" presId="urn:microsoft.com/office/officeart/2005/8/layout/hChevron3"/>
    <dgm:cxn modelId="{CA6EE2C9-F8B5-AE4B-8C99-B307DE5C9998}" type="presParOf" srcId="{F8F6EE95-D70F-C440-9304-AA2F52CA10DE}" destId="{8AE826C2-0475-6144-9BAB-77BE8E5F77FC}" srcOrd="2" destOrd="0" presId="urn:microsoft.com/office/officeart/2005/8/layout/hChevron3"/>
    <dgm:cxn modelId="{BA5CBCB6-E617-BD44-A614-2AFD67FC87FD}" type="presParOf" srcId="{F8F6EE95-D70F-C440-9304-AA2F52CA10DE}" destId="{8C80EF26-07ED-AA40-82B1-B2CCABA52EC7}" srcOrd="3" destOrd="0" presId="urn:microsoft.com/office/officeart/2005/8/layout/hChevron3"/>
    <dgm:cxn modelId="{1144ABB3-E48C-3B45-87F0-80B0D16DBCF3}" type="presParOf" srcId="{F8F6EE95-D70F-C440-9304-AA2F52CA10DE}" destId="{8480AF95-10B4-0848-A6AE-F52EF7D84B82}" srcOrd="4" destOrd="0" presId="urn:microsoft.com/office/officeart/2005/8/layout/hChevron3"/>
    <dgm:cxn modelId="{45BC9EAA-A2F1-2C42-8230-FBA13CFFED0D}" type="presParOf" srcId="{F8F6EE95-D70F-C440-9304-AA2F52CA10DE}" destId="{F47301A6-0FC4-9249-A3B9-AC9C91CFC696}" srcOrd="5" destOrd="0" presId="urn:microsoft.com/office/officeart/2005/8/layout/hChevron3"/>
    <dgm:cxn modelId="{D9610C67-B855-3541-BA22-6446174E4A8A}"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58016">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8016" custLinFactNeighborX="3453">
        <dgm:presLayoutVars>
          <dgm:bulletEnabled val="1"/>
        </dgm:presLayoutVars>
      </dgm:prSet>
      <dgm:spPr/>
      <dgm:t>
        <a:bodyPr/>
        <a:lstStyle/>
        <a:p>
          <a:endParaRPr lang="en-US"/>
        </a:p>
      </dgm:t>
    </dgm:pt>
  </dgm:ptLst>
  <dgm:cxnLst>
    <dgm:cxn modelId="{B3FF3E31-0EB8-DB4F-9DD6-5A5FD0A39740}" type="presOf" srcId="{910A6818-AE27-7F44-96E4-49A055791612}" destId="{8AE826C2-0475-6144-9BAB-77BE8E5F77FC}"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13B47336-4D97-3442-902D-BD1ACC30A38E}" type="presOf" srcId="{6BCFFF8A-56DC-4D4D-BF55-7E46E1DA8858}" destId="{D99D5942-CC35-F748-85BC-E8544B951876}" srcOrd="0" destOrd="0" presId="urn:microsoft.com/office/officeart/2005/8/layout/hChevron3"/>
    <dgm:cxn modelId="{09B33417-4A93-1F41-8485-41BFA2F17DFA}" type="presOf" srcId="{740109BC-3365-CE4A-92EC-DEF8FCE0A99A}" destId="{8480AF95-10B4-0848-A6AE-F52EF7D84B82}"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2729BF93-FF3D-6B4E-BF50-8B35F5B1E56D}" type="presOf" srcId="{301AAE30-EC90-3241-A369-77856ED3F6FB}" destId="{4578B947-7C00-824D-8406-22DD70BD425A}" srcOrd="0" destOrd="0" presId="urn:microsoft.com/office/officeart/2005/8/layout/hChevron3"/>
    <dgm:cxn modelId="{0685E162-62C3-2345-BB1C-2B557847CC2E}" type="presOf" srcId="{04D621BE-18A1-8D43-94D6-3ACB5638F581}" destId="{F8F6EE95-D70F-C440-9304-AA2F52CA10DE}"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CE7F8F00-94B3-2B4D-87B9-3BF27EBB740C}" type="presParOf" srcId="{F8F6EE95-D70F-C440-9304-AA2F52CA10DE}" destId="{4578B947-7C00-824D-8406-22DD70BD425A}" srcOrd="0" destOrd="0" presId="urn:microsoft.com/office/officeart/2005/8/layout/hChevron3"/>
    <dgm:cxn modelId="{8AA82DC3-C8C1-744C-87D4-FB934F83B731}" type="presParOf" srcId="{F8F6EE95-D70F-C440-9304-AA2F52CA10DE}" destId="{D0097F01-C00F-0545-93B2-1F8B26EBD08D}" srcOrd="1" destOrd="0" presId="urn:microsoft.com/office/officeart/2005/8/layout/hChevron3"/>
    <dgm:cxn modelId="{74480A84-D5B7-2E4B-98BA-D5D215B3A6A3}" type="presParOf" srcId="{F8F6EE95-D70F-C440-9304-AA2F52CA10DE}" destId="{8AE826C2-0475-6144-9BAB-77BE8E5F77FC}" srcOrd="2" destOrd="0" presId="urn:microsoft.com/office/officeart/2005/8/layout/hChevron3"/>
    <dgm:cxn modelId="{FB2617D2-0AC6-EE42-AC9E-0053D388131E}" type="presParOf" srcId="{F8F6EE95-D70F-C440-9304-AA2F52CA10DE}" destId="{8C80EF26-07ED-AA40-82B1-B2CCABA52EC7}" srcOrd="3" destOrd="0" presId="urn:microsoft.com/office/officeart/2005/8/layout/hChevron3"/>
    <dgm:cxn modelId="{AF925620-560A-D840-BBE7-7C6663626ABD}" type="presParOf" srcId="{F8F6EE95-D70F-C440-9304-AA2F52CA10DE}" destId="{8480AF95-10B4-0848-A6AE-F52EF7D84B82}" srcOrd="4" destOrd="0" presId="urn:microsoft.com/office/officeart/2005/8/layout/hChevron3"/>
    <dgm:cxn modelId="{4CF0E279-BF76-BC49-B0FE-52C418C8903D}" type="presParOf" srcId="{F8F6EE95-D70F-C440-9304-AA2F52CA10DE}" destId="{F47301A6-0FC4-9249-A3B9-AC9C91CFC696}" srcOrd="5" destOrd="0" presId="urn:microsoft.com/office/officeart/2005/8/layout/hChevron3"/>
    <dgm:cxn modelId="{A8F76792-F0EC-C446-B493-2B67F315BD31}"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3D8C204E-8516-8F4A-8BE3-5EF9E23FF8E3}" type="presOf" srcId="{04D621BE-18A1-8D43-94D6-3ACB5638F581}" destId="{F8F6EE95-D70F-C440-9304-AA2F52CA10DE}" srcOrd="0" destOrd="0" presId="urn:microsoft.com/office/officeart/2005/8/layout/hChevron3"/>
    <dgm:cxn modelId="{59725528-8E61-BA48-A46E-BA3320590B34}" type="presOf" srcId="{6BCFFF8A-56DC-4D4D-BF55-7E46E1DA8858}" destId="{D99D5942-CC35-F748-85BC-E8544B951876}"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CAD20095-EE7E-5241-B812-94D30BDD2278}" srcId="{04D621BE-18A1-8D43-94D6-3ACB5638F581}" destId="{910A6818-AE27-7F44-96E4-49A055791612}" srcOrd="1" destOrd="0" parTransId="{CA25D843-527D-2D4F-90FD-E763A0D6DDBB}" sibTransId="{A936434F-9CBF-E14F-97DB-AF9A284234B3}"/>
    <dgm:cxn modelId="{B58CE5A0-DD93-0742-AAB2-AF202D892E6B}" type="presOf" srcId="{740109BC-3365-CE4A-92EC-DEF8FCE0A99A}" destId="{8480AF95-10B4-0848-A6AE-F52EF7D84B82}" srcOrd="0" destOrd="0" presId="urn:microsoft.com/office/officeart/2005/8/layout/hChevron3"/>
    <dgm:cxn modelId="{75DCF68A-C35B-DF40-9C08-BF48BD2C9B54}" type="presOf" srcId="{301AAE30-EC90-3241-A369-77856ED3F6FB}" destId="{4578B947-7C00-824D-8406-22DD70BD425A}"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35A0BD69-7C7B-5044-A2D4-305B28DD3AE7}" type="presOf" srcId="{910A6818-AE27-7F44-96E4-49A055791612}" destId="{8AE826C2-0475-6144-9BAB-77BE8E5F77FC}" srcOrd="0" destOrd="0" presId="urn:microsoft.com/office/officeart/2005/8/layout/hChevron3"/>
    <dgm:cxn modelId="{95DF7880-8E47-804E-AB16-C9021226F156}" type="presParOf" srcId="{F8F6EE95-D70F-C440-9304-AA2F52CA10DE}" destId="{4578B947-7C00-824D-8406-22DD70BD425A}" srcOrd="0" destOrd="0" presId="urn:microsoft.com/office/officeart/2005/8/layout/hChevron3"/>
    <dgm:cxn modelId="{08670BD8-9438-3B46-A689-5D4892873438}" type="presParOf" srcId="{F8F6EE95-D70F-C440-9304-AA2F52CA10DE}" destId="{D0097F01-C00F-0545-93B2-1F8B26EBD08D}" srcOrd="1" destOrd="0" presId="urn:microsoft.com/office/officeart/2005/8/layout/hChevron3"/>
    <dgm:cxn modelId="{04B84753-9149-9846-8C14-937865F9F5D3}" type="presParOf" srcId="{F8F6EE95-D70F-C440-9304-AA2F52CA10DE}" destId="{8AE826C2-0475-6144-9BAB-77BE8E5F77FC}" srcOrd="2" destOrd="0" presId="urn:microsoft.com/office/officeart/2005/8/layout/hChevron3"/>
    <dgm:cxn modelId="{20E1EE37-0ED9-C34C-89E5-D1238398F349}" type="presParOf" srcId="{F8F6EE95-D70F-C440-9304-AA2F52CA10DE}" destId="{8C80EF26-07ED-AA40-82B1-B2CCABA52EC7}" srcOrd="3" destOrd="0" presId="urn:microsoft.com/office/officeart/2005/8/layout/hChevron3"/>
    <dgm:cxn modelId="{FC81DE6D-1DFF-1C4B-8F94-7423B501EAFD}" type="presParOf" srcId="{F8F6EE95-D70F-C440-9304-AA2F52CA10DE}" destId="{8480AF95-10B4-0848-A6AE-F52EF7D84B82}" srcOrd="4" destOrd="0" presId="urn:microsoft.com/office/officeart/2005/8/layout/hChevron3"/>
    <dgm:cxn modelId="{ECD927D1-911F-144B-B76C-5BA1BF268335}" type="presParOf" srcId="{F8F6EE95-D70F-C440-9304-AA2F52CA10DE}" destId="{F47301A6-0FC4-9249-A3B9-AC9C91CFC696}" srcOrd="5" destOrd="0" presId="urn:microsoft.com/office/officeart/2005/8/layout/hChevron3"/>
    <dgm:cxn modelId="{DB515E8D-599D-EA4C-A838-2D303E09293B}"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E02817E9-F5BD-4E44-9CD0-43CA5756F7C9}" type="presOf" srcId="{301AAE30-EC90-3241-A369-77856ED3F6FB}" destId="{4578B947-7C00-824D-8406-22DD70BD425A}"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E880DD29-38EF-114A-890F-F77F23F5C9BE}" type="presOf" srcId="{04D621BE-18A1-8D43-94D6-3ACB5638F581}" destId="{F8F6EE95-D70F-C440-9304-AA2F52CA10DE}" srcOrd="0" destOrd="0" presId="urn:microsoft.com/office/officeart/2005/8/layout/hChevron3"/>
    <dgm:cxn modelId="{0F3D1996-48A4-994E-B72A-938A11EE3961}" type="presOf" srcId="{740109BC-3365-CE4A-92EC-DEF8FCE0A99A}" destId="{8480AF95-10B4-0848-A6AE-F52EF7D84B82}" srcOrd="0" destOrd="0" presId="urn:microsoft.com/office/officeart/2005/8/layout/hChevron3"/>
    <dgm:cxn modelId="{CE21C3E6-E9F5-874C-92FB-BF7A1B42B482}" type="presOf" srcId="{6BCFFF8A-56DC-4D4D-BF55-7E46E1DA8858}" destId="{D99D5942-CC35-F748-85BC-E8544B951876}" srcOrd="0" destOrd="0" presId="urn:microsoft.com/office/officeart/2005/8/layout/hChevron3"/>
    <dgm:cxn modelId="{4581369B-FF8B-0941-BF0A-599868B0E0D8}" type="presOf" srcId="{910A6818-AE27-7F44-96E4-49A055791612}" destId="{8AE826C2-0475-6144-9BAB-77BE8E5F77FC}" srcOrd="0" destOrd="0" presId="urn:microsoft.com/office/officeart/2005/8/layout/hChevron3"/>
    <dgm:cxn modelId="{58B460E7-96B7-C444-B3C9-F56370921658}" type="presParOf" srcId="{F8F6EE95-D70F-C440-9304-AA2F52CA10DE}" destId="{4578B947-7C00-824D-8406-22DD70BD425A}" srcOrd="0" destOrd="0" presId="urn:microsoft.com/office/officeart/2005/8/layout/hChevron3"/>
    <dgm:cxn modelId="{363C54D8-A03C-2A40-B462-0A8A977FB9FA}" type="presParOf" srcId="{F8F6EE95-D70F-C440-9304-AA2F52CA10DE}" destId="{D0097F01-C00F-0545-93B2-1F8B26EBD08D}" srcOrd="1" destOrd="0" presId="urn:microsoft.com/office/officeart/2005/8/layout/hChevron3"/>
    <dgm:cxn modelId="{9E5DB548-5014-7249-95FB-953515C17BF5}" type="presParOf" srcId="{F8F6EE95-D70F-C440-9304-AA2F52CA10DE}" destId="{8AE826C2-0475-6144-9BAB-77BE8E5F77FC}" srcOrd="2" destOrd="0" presId="urn:microsoft.com/office/officeart/2005/8/layout/hChevron3"/>
    <dgm:cxn modelId="{3703F216-7F56-8B4B-A972-CEA80DF71434}" type="presParOf" srcId="{F8F6EE95-D70F-C440-9304-AA2F52CA10DE}" destId="{8C80EF26-07ED-AA40-82B1-B2CCABA52EC7}" srcOrd="3" destOrd="0" presId="urn:microsoft.com/office/officeart/2005/8/layout/hChevron3"/>
    <dgm:cxn modelId="{1F578FF7-CD5E-914E-877D-66C425563942}" type="presParOf" srcId="{F8F6EE95-D70F-C440-9304-AA2F52CA10DE}" destId="{8480AF95-10B4-0848-A6AE-F52EF7D84B82}" srcOrd="4" destOrd="0" presId="urn:microsoft.com/office/officeart/2005/8/layout/hChevron3"/>
    <dgm:cxn modelId="{02FBBB77-8C88-DF48-8B63-F1C1A96E4FA6}" type="presParOf" srcId="{F8F6EE95-D70F-C440-9304-AA2F52CA10DE}" destId="{F47301A6-0FC4-9249-A3B9-AC9C91CFC696}" srcOrd="5" destOrd="0" presId="urn:microsoft.com/office/officeart/2005/8/layout/hChevron3"/>
    <dgm:cxn modelId="{CFA71123-9022-DA43-A001-041196FAECE0}"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F72DA77B-5E84-874B-9393-068AD091BC56}" type="presOf" srcId="{6BCFFF8A-56DC-4D4D-BF55-7E46E1DA8858}" destId="{D99D5942-CC35-F748-85BC-E8544B951876}" srcOrd="0" destOrd="0" presId="urn:microsoft.com/office/officeart/2005/8/layout/hChevron3"/>
    <dgm:cxn modelId="{3C2E1489-3142-654A-BF8C-CBCA88A2D6C3}" type="presOf" srcId="{910A6818-AE27-7F44-96E4-49A055791612}" destId="{8AE826C2-0475-6144-9BAB-77BE8E5F77FC}"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FBFCD4C8-2B4C-0A44-B9A5-A2AD83AD30AE}" type="presOf" srcId="{301AAE30-EC90-3241-A369-77856ED3F6FB}" destId="{4578B947-7C00-824D-8406-22DD70BD425A}" srcOrd="0" destOrd="0" presId="urn:microsoft.com/office/officeart/2005/8/layout/hChevron3"/>
    <dgm:cxn modelId="{6916B848-D738-EA42-AD28-9FB4C8333C25}" type="presOf" srcId="{740109BC-3365-CE4A-92EC-DEF8FCE0A99A}" destId="{8480AF95-10B4-0848-A6AE-F52EF7D84B82}"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CFEC10DE-E6DC-644B-8BC0-DBAD048E3B9B}" type="presOf" srcId="{04D621BE-18A1-8D43-94D6-3ACB5638F581}" destId="{F8F6EE95-D70F-C440-9304-AA2F52CA10DE}" srcOrd="0" destOrd="0" presId="urn:microsoft.com/office/officeart/2005/8/layout/hChevron3"/>
    <dgm:cxn modelId="{AD717537-7D97-D44A-8267-02463489FA05}" type="presParOf" srcId="{F8F6EE95-D70F-C440-9304-AA2F52CA10DE}" destId="{4578B947-7C00-824D-8406-22DD70BD425A}" srcOrd="0" destOrd="0" presId="urn:microsoft.com/office/officeart/2005/8/layout/hChevron3"/>
    <dgm:cxn modelId="{C09333E1-0C00-C944-BEDB-4FB0212E51C6}" type="presParOf" srcId="{F8F6EE95-D70F-C440-9304-AA2F52CA10DE}" destId="{D0097F01-C00F-0545-93B2-1F8B26EBD08D}" srcOrd="1" destOrd="0" presId="urn:microsoft.com/office/officeart/2005/8/layout/hChevron3"/>
    <dgm:cxn modelId="{6B2D9059-61C9-544F-9A92-8D8CDC0B563E}" type="presParOf" srcId="{F8F6EE95-D70F-C440-9304-AA2F52CA10DE}" destId="{8AE826C2-0475-6144-9BAB-77BE8E5F77FC}" srcOrd="2" destOrd="0" presId="urn:microsoft.com/office/officeart/2005/8/layout/hChevron3"/>
    <dgm:cxn modelId="{F1D3B24E-566C-8747-8A4C-7AF0A977CFC7}" type="presParOf" srcId="{F8F6EE95-D70F-C440-9304-AA2F52CA10DE}" destId="{8C80EF26-07ED-AA40-82B1-B2CCABA52EC7}" srcOrd="3" destOrd="0" presId="urn:microsoft.com/office/officeart/2005/8/layout/hChevron3"/>
    <dgm:cxn modelId="{ED60BC0E-B8AF-5F43-9A2A-C9BCBF61A2E3}" type="presParOf" srcId="{F8F6EE95-D70F-C440-9304-AA2F52CA10DE}" destId="{8480AF95-10B4-0848-A6AE-F52EF7D84B82}" srcOrd="4" destOrd="0" presId="urn:microsoft.com/office/officeart/2005/8/layout/hChevron3"/>
    <dgm:cxn modelId="{97528A76-9FB1-BD48-A58A-FEA468E271EE}" type="presParOf" srcId="{F8F6EE95-D70F-C440-9304-AA2F52CA10DE}" destId="{F47301A6-0FC4-9249-A3B9-AC9C91CFC696}" srcOrd="5" destOrd="0" presId="urn:microsoft.com/office/officeart/2005/8/layout/hChevron3"/>
    <dgm:cxn modelId="{D4482D90-A515-0D4C-B2CB-F2ED3F4311E7}"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3763C8D6-CBCD-D643-85F6-D548C366D314}" type="presOf" srcId="{740109BC-3365-CE4A-92EC-DEF8FCE0A99A}" destId="{8480AF95-10B4-0848-A6AE-F52EF7D84B82}"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C9923142-DD38-674F-8AF2-272AA415D2A7}" type="presOf" srcId="{910A6818-AE27-7F44-96E4-49A055791612}" destId="{8AE826C2-0475-6144-9BAB-77BE8E5F77FC}"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DF80BF40-FD82-CE42-B3A0-8B20EF4899B8}" type="presOf" srcId="{6BCFFF8A-56DC-4D4D-BF55-7E46E1DA8858}" destId="{D99D5942-CC35-F748-85BC-E8544B951876}"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BD4DCAC2-7B9A-5A49-A146-47605FCB25BE}" type="presOf" srcId="{04D621BE-18A1-8D43-94D6-3ACB5638F581}" destId="{F8F6EE95-D70F-C440-9304-AA2F52CA10DE}" srcOrd="0" destOrd="0" presId="urn:microsoft.com/office/officeart/2005/8/layout/hChevron3"/>
    <dgm:cxn modelId="{B4938FF8-5513-144B-8D40-EC26A54E2E9C}" type="presOf" srcId="{301AAE30-EC90-3241-A369-77856ED3F6FB}" destId="{4578B947-7C00-824D-8406-22DD70BD425A}" srcOrd="0" destOrd="0" presId="urn:microsoft.com/office/officeart/2005/8/layout/hChevron3"/>
    <dgm:cxn modelId="{5F875BEB-D04E-E644-BA5B-A8ABED8A0D25}" type="presParOf" srcId="{F8F6EE95-D70F-C440-9304-AA2F52CA10DE}" destId="{4578B947-7C00-824D-8406-22DD70BD425A}" srcOrd="0" destOrd="0" presId="urn:microsoft.com/office/officeart/2005/8/layout/hChevron3"/>
    <dgm:cxn modelId="{20F2B5CD-1CF0-FA46-80CC-B17F661E9F9D}" type="presParOf" srcId="{F8F6EE95-D70F-C440-9304-AA2F52CA10DE}" destId="{D0097F01-C00F-0545-93B2-1F8B26EBD08D}" srcOrd="1" destOrd="0" presId="urn:microsoft.com/office/officeart/2005/8/layout/hChevron3"/>
    <dgm:cxn modelId="{C3F54185-7031-BF43-A288-1EBAF4C0E15E}" type="presParOf" srcId="{F8F6EE95-D70F-C440-9304-AA2F52CA10DE}" destId="{8AE826C2-0475-6144-9BAB-77BE8E5F77FC}" srcOrd="2" destOrd="0" presId="urn:microsoft.com/office/officeart/2005/8/layout/hChevron3"/>
    <dgm:cxn modelId="{28532EB1-D957-F043-9FE0-8ED7D23BF7AA}" type="presParOf" srcId="{F8F6EE95-D70F-C440-9304-AA2F52CA10DE}" destId="{8C80EF26-07ED-AA40-82B1-B2CCABA52EC7}" srcOrd="3" destOrd="0" presId="urn:microsoft.com/office/officeart/2005/8/layout/hChevron3"/>
    <dgm:cxn modelId="{DCF62D58-C72C-1049-9F72-15534F596B1A}" type="presParOf" srcId="{F8F6EE95-D70F-C440-9304-AA2F52CA10DE}" destId="{8480AF95-10B4-0848-A6AE-F52EF7D84B82}" srcOrd="4" destOrd="0" presId="urn:microsoft.com/office/officeart/2005/8/layout/hChevron3"/>
    <dgm:cxn modelId="{08FAA320-3F90-4145-8AD9-4CEDD09C1F1D}" type="presParOf" srcId="{F8F6EE95-D70F-C440-9304-AA2F52CA10DE}" destId="{F47301A6-0FC4-9249-A3B9-AC9C91CFC696}" srcOrd="5" destOrd="0" presId="urn:microsoft.com/office/officeart/2005/8/layout/hChevron3"/>
    <dgm:cxn modelId="{479FCCB7-6946-434D-A9C4-F849DA5B6E76}"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1" dirty="0" smtClean="0">
              <a:latin typeface="Times New Roman"/>
              <a:cs typeface="Times New Roman"/>
            </a:rPr>
            <a:t>Canadian Natural Resources</a:t>
          </a:r>
          <a:endParaRPr lang="en-US" b="1"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59743F7B-B1ED-7641-AA02-4B9E44AD5762}" type="presOf" srcId="{04D621BE-18A1-8D43-94D6-3ACB5638F581}" destId="{F8F6EE95-D70F-C440-9304-AA2F52CA10DE}" srcOrd="0" destOrd="0" presId="urn:microsoft.com/office/officeart/2005/8/layout/hChevron3"/>
    <dgm:cxn modelId="{2DC6056B-A8F3-8D4F-882D-541F0BE26391}" type="presOf" srcId="{301AAE30-EC90-3241-A369-77856ED3F6FB}" destId="{4578B947-7C00-824D-8406-22DD70BD425A}" srcOrd="0" destOrd="0" presId="urn:microsoft.com/office/officeart/2005/8/layout/hChevron3"/>
    <dgm:cxn modelId="{E66AC6C1-3C0A-284E-ACF4-BAC3C6E5C266}" type="presOf" srcId="{6BCFFF8A-56DC-4D4D-BF55-7E46E1DA8858}" destId="{D99D5942-CC35-F748-85BC-E8544B951876}"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5B4922BC-113A-5D4B-9417-8F8131D03CE8}" type="presOf" srcId="{910A6818-AE27-7F44-96E4-49A055791612}" destId="{8AE826C2-0475-6144-9BAB-77BE8E5F77FC}"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389EC77F-4177-3B4F-A9C7-44884463814F}" type="presOf" srcId="{740109BC-3365-CE4A-92EC-DEF8FCE0A99A}" destId="{8480AF95-10B4-0848-A6AE-F52EF7D84B82}" srcOrd="0" destOrd="0" presId="urn:microsoft.com/office/officeart/2005/8/layout/hChevron3"/>
    <dgm:cxn modelId="{B106C876-4CEE-4141-B720-A4D7A459E22A}" type="presParOf" srcId="{F8F6EE95-D70F-C440-9304-AA2F52CA10DE}" destId="{4578B947-7C00-824D-8406-22DD70BD425A}" srcOrd="0" destOrd="0" presId="urn:microsoft.com/office/officeart/2005/8/layout/hChevron3"/>
    <dgm:cxn modelId="{25DC7CF6-64D1-AE47-98E4-774B68145F26}" type="presParOf" srcId="{F8F6EE95-D70F-C440-9304-AA2F52CA10DE}" destId="{D0097F01-C00F-0545-93B2-1F8B26EBD08D}" srcOrd="1" destOrd="0" presId="urn:microsoft.com/office/officeart/2005/8/layout/hChevron3"/>
    <dgm:cxn modelId="{5D89E53A-4482-1044-B952-055F8F9E13D9}" type="presParOf" srcId="{F8F6EE95-D70F-C440-9304-AA2F52CA10DE}" destId="{8AE826C2-0475-6144-9BAB-77BE8E5F77FC}" srcOrd="2" destOrd="0" presId="urn:microsoft.com/office/officeart/2005/8/layout/hChevron3"/>
    <dgm:cxn modelId="{3CFD3515-E3B5-5C4C-B432-381EEF596B66}" type="presParOf" srcId="{F8F6EE95-D70F-C440-9304-AA2F52CA10DE}" destId="{8C80EF26-07ED-AA40-82B1-B2CCABA52EC7}" srcOrd="3" destOrd="0" presId="urn:microsoft.com/office/officeart/2005/8/layout/hChevron3"/>
    <dgm:cxn modelId="{6F92AFAB-46A2-5948-9DBB-A771D6337779}" type="presParOf" srcId="{F8F6EE95-D70F-C440-9304-AA2F52CA10DE}" destId="{8480AF95-10B4-0848-A6AE-F52EF7D84B82}" srcOrd="4" destOrd="0" presId="urn:microsoft.com/office/officeart/2005/8/layout/hChevron3"/>
    <dgm:cxn modelId="{172B195C-3941-8443-A284-9F744F699EFA}" type="presParOf" srcId="{F8F6EE95-D70F-C440-9304-AA2F52CA10DE}" destId="{F47301A6-0FC4-9249-A3B9-AC9C91CFC696}" srcOrd="5" destOrd="0" presId="urn:microsoft.com/office/officeart/2005/8/layout/hChevron3"/>
    <dgm:cxn modelId="{D13B3A60-F0A5-5F45-A61A-A9364F60813E}"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F35B9E3B-64E9-4CFF-A6EA-3A858A32A9FA}" type="presOf" srcId="{740109BC-3365-CE4A-92EC-DEF8FCE0A99A}" destId="{8480AF95-10B4-0848-A6AE-F52EF7D84B82}"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E1F98F27-5059-4252-BD0D-FEC542207692}" type="presOf" srcId="{301AAE30-EC90-3241-A369-77856ED3F6FB}" destId="{4578B947-7C00-824D-8406-22DD70BD425A}"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94A94446-C9F3-4244-B462-95DAAD0F4232}" type="presOf" srcId="{6BCFFF8A-56DC-4D4D-BF55-7E46E1DA8858}" destId="{D99D5942-CC35-F748-85BC-E8544B951876}" srcOrd="0" destOrd="0" presId="urn:microsoft.com/office/officeart/2005/8/layout/hChevron3"/>
    <dgm:cxn modelId="{74114428-32F0-4711-A507-63474061A11D}" type="presOf" srcId="{910A6818-AE27-7F44-96E4-49A055791612}" destId="{8AE826C2-0475-6144-9BAB-77BE8E5F77FC}" srcOrd="0" destOrd="0" presId="urn:microsoft.com/office/officeart/2005/8/layout/hChevron3"/>
    <dgm:cxn modelId="{9DA34CE9-EEBD-4F74-9803-E9F441609E4C}" type="presOf" srcId="{04D621BE-18A1-8D43-94D6-3ACB5638F581}" destId="{F8F6EE95-D70F-C440-9304-AA2F52CA10DE}" srcOrd="0" destOrd="0" presId="urn:microsoft.com/office/officeart/2005/8/layout/hChevron3"/>
    <dgm:cxn modelId="{61325585-5C78-4CB8-9238-E2EF803905F8}" type="presParOf" srcId="{F8F6EE95-D70F-C440-9304-AA2F52CA10DE}" destId="{4578B947-7C00-824D-8406-22DD70BD425A}" srcOrd="0" destOrd="0" presId="urn:microsoft.com/office/officeart/2005/8/layout/hChevron3"/>
    <dgm:cxn modelId="{0A464D63-A2B7-4E60-A1AD-8F652227A9FC}" type="presParOf" srcId="{F8F6EE95-D70F-C440-9304-AA2F52CA10DE}" destId="{D0097F01-C00F-0545-93B2-1F8B26EBD08D}" srcOrd="1" destOrd="0" presId="urn:microsoft.com/office/officeart/2005/8/layout/hChevron3"/>
    <dgm:cxn modelId="{CAC2BE61-B6DF-4F59-9ABC-77E5BE0F9378}" type="presParOf" srcId="{F8F6EE95-D70F-C440-9304-AA2F52CA10DE}" destId="{8AE826C2-0475-6144-9BAB-77BE8E5F77FC}" srcOrd="2" destOrd="0" presId="urn:microsoft.com/office/officeart/2005/8/layout/hChevron3"/>
    <dgm:cxn modelId="{EECF53FF-5F68-4CDB-B039-4380241C8E4B}" type="presParOf" srcId="{F8F6EE95-D70F-C440-9304-AA2F52CA10DE}" destId="{8C80EF26-07ED-AA40-82B1-B2CCABA52EC7}" srcOrd="3" destOrd="0" presId="urn:microsoft.com/office/officeart/2005/8/layout/hChevron3"/>
    <dgm:cxn modelId="{B138E5FA-077A-4D79-9B22-4C220D410DAB}" type="presParOf" srcId="{F8F6EE95-D70F-C440-9304-AA2F52CA10DE}" destId="{8480AF95-10B4-0848-A6AE-F52EF7D84B82}" srcOrd="4" destOrd="0" presId="urn:microsoft.com/office/officeart/2005/8/layout/hChevron3"/>
    <dgm:cxn modelId="{CD87299B-91D3-4A6E-96EC-254A74B5403A}" type="presParOf" srcId="{F8F6EE95-D70F-C440-9304-AA2F52CA10DE}" destId="{F47301A6-0FC4-9249-A3B9-AC9C91CFC696}" srcOrd="5" destOrd="0" presId="urn:microsoft.com/office/officeart/2005/8/layout/hChevron3"/>
    <dgm:cxn modelId="{286AABCB-D5E7-4EF1-8986-D1BA23359564}"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94C81F75-B494-4A24-B47A-E76EF23A12E5}" type="presOf" srcId="{04D621BE-18A1-8D43-94D6-3ACB5638F581}" destId="{F8F6EE95-D70F-C440-9304-AA2F52CA10DE}"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559B8643-0E58-4C0B-A49D-3C92BFDDB22B}" type="presOf" srcId="{910A6818-AE27-7F44-96E4-49A055791612}" destId="{8AE826C2-0475-6144-9BAB-77BE8E5F77FC}"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62C322E5-A649-4C27-9161-5DF546764BE8}" type="presOf" srcId="{740109BC-3365-CE4A-92EC-DEF8FCE0A99A}" destId="{8480AF95-10B4-0848-A6AE-F52EF7D84B82}" srcOrd="0" destOrd="0" presId="urn:microsoft.com/office/officeart/2005/8/layout/hChevron3"/>
    <dgm:cxn modelId="{D316F8B1-2AFA-4ED2-A2A8-185FDA325BE7}" type="presOf" srcId="{301AAE30-EC90-3241-A369-77856ED3F6FB}" destId="{4578B947-7C00-824D-8406-22DD70BD425A}" srcOrd="0" destOrd="0" presId="urn:microsoft.com/office/officeart/2005/8/layout/hChevron3"/>
    <dgm:cxn modelId="{A7FA6A82-92FB-4DC7-BDAC-0596A47D00F5}" type="presOf" srcId="{6BCFFF8A-56DC-4D4D-BF55-7E46E1DA8858}" destId="{D99D5942-CC35-F748-85BC-E8544B951876}" srcOrd="0" destOrd="0" presId="urn:microsoft.com/office/officeart/2005/8/layout/hChevron3"/>
    <dgm:cxn modelId="{699B7C25-5B6D-40CE-9446-350250157AD5}" type="presParOf" srcId="{F8F6EE95-D70F-C440-9304-AA2F52CA10DE}" destId="{4578B947-7C00-824D-8406-22DD70BD425A}" srcOrd="0" destOrd="0" presId="urn:microsoft.com/office/officeart/2005/8/layout/hChevron3"/>
    <dgm:cxn modelId="{4FAAB0FD-1727-4CC1-B4E7-A39D5D179D8B}" type="presParOf" srcId="{F8F6EE95-D70F-C440-9304-AA2F52CA10DE}" destId="{D0097F01-C00F-0545-93B2-1F8B26EBD08D}" srcOrd="1" destOrd="0" presId="urn:microsoft.com/office/officeart/2005/8/layout/hChevron3"/>
    <dgm:cxn modelId="{CDD4412B-ECAB-4E92-8B8F-49B3FA8B2B4B}" type="presParOf" srcId="{F8F6EE95-D70F-C440-9304-AA2F52CA10DE}" destId="{8AE826C2-0475-6144-9BAB-77BE8E5F77FC}" srcOrd="2" destOrd="0" presId="urn:microsoft.com/office/officeart/2005/8/layout/hChevron3"/>
    <dgm:cxn modelId="{AB68704C-AB4B-42F4-8356-AB63ABE1ED41}" type="presParOf" srcId="{F8F6EE95-D70F-C440-9304-AA2F52CA10DE}" destId="{8C80EF26-07ED-AA40-82B1-B2CCABA52EC7}" srcOrd="3" destOrd="0" presId="urn:microsoft.com/office/officeart/2005/8/layout/hChevron3"/>
    <dgm:cxn modelId="{6BFACC84-3C88-4184-B365-7CEC3D8304E4}" type="presParOf" srcId="{F8F6EE95-D70F-C440-9304-AA2F52CA10DE}" destId="{8480AF95-10B4-0848-A6AE-F52EF7D84B82}" srcOrd="4" destOrd="0" presId="urn:microsoft.com/office/officeart/2005/8/layout/hChevron3"/>
    <dgm:cxn modelId="{2837615A-33BC-4A40-A314-5482B24097EE}" type="presParOf" srcId="{F8F6EE95-D70F-C440-9304-AA2F52CA10DE}" destId="{F47301A6-0FC4-9249-A3B9-AC9C91CFC696}" srcOrd="5" destOrd="0" presId="urn:microsoft.com/office/officeart/2005/8/layout/hChevron3"/>
    <dgm:cxn modelId="{256B8141-9816-4DB7-AB8E-12871A5DE3A4}"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043B0FAA-72ED-48FB-B6A8-DAAB4E2118FB}" type="presOf" srcId="{910A6818-AE27-7F44-96E4-49A055791612}" destId="{8AE826C2-0475-6144-9BAB-77BE8E5F77FC}"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113A7696-D3E6-42CC-AC80-0CB008F00859}" type="presOf" srcId="{740109BC-3365-CE4A-92EC-DEF8FCE0A99A}" destId="{8480AF95-10B4-0848-A6AE-F52EF7D84B82}" srcOrd="0" destOrd="0" presId="urn:microsoft.com/office/officeart/2005/8/layout/hChevron3"/>
    <dgm:cxn modelId="{1877620B-8C6A-4C65-8532-ABD2051061DA}" type="presOf" srcId="{301AAE30-EC90-3241-A369-77856ED3F6FB}" destId="{4578B947-7C00-824D-8406-22DD70BD425A}"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EB13EA92-E48E-4783-AF55-1783B67ED811}" type="presOf" srcId="{6BCFFF8A-56DC-4D4D-BF55-7E46E1DA8858}" destId="{D99D5942-CC35-F748-85BC-E8544B951876}"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2588B71D-AD79-4F76-9323-B862E671B187}" type="presOf" srcId="{04D621BE-18A1-8D43-94D6-3ACB5638F581}" destId="{F8F6EE95-D70F-C440-9304-AA2F52CA10DE}" srcOrd="0" destOrd="0" presId="urn:microsoft.com/office/officeart/2005/8/layout/hChevron3"/>
    <dgm:cxn modelId="{2C841A31-6D52-4B84-B1DE-6604CB52F9F5}" type="presParOf" srcId="{F8F6EE95-D70F-C440-9304-AA2F52CA10DE}" destId="{4578B947-7C00-824D-8406-22DD70BD425A}" srcOrd="0" destOrd="0" presId="urn:microsoft.com/office/officeart/2005/8/layout/hChevron3"/>
    <dgm:cxn modelId="{2D9BA5ED-AF27-420B-8450-C85FE812B80A}" type="presParOf" srcId="{F8F6EE95-D70F-C440-9304-AA2F52CA10DE}" destId="{D0097F01-C00F-0545-93B2-1F8B26EBD08D}" srcOrd="1" destOrd="0" presId="urn:microsoft.com/office/officeart/2005/8/layout/hChevron3"/>
    <dgm:cxn modelId="{2F8B2CB1-96E5-46BC-A1A2-53FE292BD31F}" type="presParOf" srcId="{F8F6EE95-D70F-C440-9304-AA2F52CA10DE}" destId="{8AE826C2-0475-6144-9BAB-77BE8E5F77FC}" srcOrd="2" destOrd="0" presId="urn:microsoft.com/office/officeart/2005/8/layout/hChevron3"/>
    <dgm:cxn modelId="{645D6243-D33D-46D0-A0AE-16C1AADFACC5}" type="presParOf" srcId="{F8F6EE95-D70F-C440-9304-AA2F52CA10DE}" destId="{8C80EF26-07ED-AA40-82B1-B2CCABA52EC7}" srcOrd="3" destOrd="0" presId="urn:microsoft.com/office/officeart/2005/8/layout/hChevron3"/>
    <dgm:cxn modelId="{91DBD9B4-2701-4ABD-BAA8-674F86B92392}" type="presParOf" srcId="{F8F6EE95-D70F-C440-9304-AA2F52CA10DE}" destId="{8480AF95-10B4-0848-A6AE-F52EF7D84B82}" srcOrd="4" destOrd="0" presId="urn:microsoft.com/office/officeart/2005/8/layout/hChevron3"/>
    <dgm:cxn modelId="{EA928371-BE05-48EC-B0E3-C2591BE4ACBB}" type="presParOf" srcId="{F8F6EE95-D70F-C440-9304-AA2F52CA10DE}" destId="{F47301A6-0FC4-9249-A3B9-AC9C91CFC696}" srcOrd="5" destOrd="0" presId="urn:microsoft.com/office/officeart/2005/8/layout/hChevron3"/>
    <dgm:cxn modelId="{6F3208CA-36E1-4145-86F7-CD7B6ED0DCD3}"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F0187C7D-7D3F-4189-B81A-76EF3B0F3B5D}" type="presOf" srcId="{910A6818-AE27-7F44-96E4-49A055791612}" destId="{8AE826C2-0475-6144-9BAB-77BE8E5F77FC}"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049DD096-5338-4C38-BBDE-705C1F6BDF3A}" type="presOf" srcId="{04D621BE-18A1-8D43-94D6-3ACB5638F581}" destId="{F8F6EE95-D70F-C440-9304-AA2F52CA10DE}"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9C189C04-CBA7-4EF4-A34D-C49CB983E729}" type="presOf" srcId="{740109BC-3365-CE4A-92EC-DEF8FCE0A99A}" destId="{8480AF95-10B4-0848-A6AE-F52EF7D84B82}" srcOrd="0" destOrd="0" presId="urn:microsoft.com/office/officeart/2005/8/layout/hChevron3"/>
    <dgm:cxn modelId="{3BD3B1F6-23D6-AD45-9EFF-0D1B84FFFF3F}" srcId="{04D621BE-18A1-8D43-94D6-3ACB5638F581}" destId="{301AAE30-EC90-3241-A369-77856ED3F6FB}" srcOrd="0" destOrd="0" parTransId="{055BA603-B407-5643-9C61-547111C6F158}" sibTransId="{0AC109CF-85AD-2142-818E-982FF1917CC5}"/>
    <dgm:cxn modelId="{D8620B76-07BF-4373-982A-693C00C7F208}" type="presOf" srcId="{6BCFFF8A-56DC-4D4D-BF55-7E46E1DA8858}" destId="{D99D5942-CC35-F748-85BC-E8544B951876}" srcOrd="0" destOrd="0" presId="urn:microsoft.com/office/officeart/2005/8/layout/hChevron3"/>
    <dgm:cxn modelId="{EA82E484-2E2B-4A9A-A8C8-0D031B552720}" type="presOf" srcId="{301AAE30-EC90-3241-A369-77856ED3F6FB}" destId="{4578B947-7C00-824D-8406-22DD70BD425A}" srcOrd="0" destOrd="0" presId="urn:microsoft.com/office/officeart/2005/8/layout/hChevron3"/>
    <dgm:cxn modelId="{D74E383E-A512-4CBE-A245-3F8AF220A47B}" type="presParOf" srcId="{F8F6EE95-D70F-C440-9304-AA2F52CA10DE}" destId="{4578B947-7C00-824D-8406-22DD70BD425A}" srcOrd="0" destOrd="0" presId="urn:microsoft.com/office/officeart/2005/8/layout/hChevron3"/>
    <dgm:cxn modelId="{70569618-9B4F-4407-B412-B97DAAD88F35}" type="presParOf" srcId="{F8F6EE95-D70F-C440-9304-AA2F52CA10DE}" destId="{D0097F01-C00F-0545-93B2-1F8B26EBD08D}" srcOrd="1" destOrd="0" presId="urn:microsoft.com/office/officeart/2005/8/layout/hChevron3"/>
    <dgm:cxn modelId="{63E04129-5763-40AF-86E2-2F416F81BCD4}" type="presParOf" srcId="{F8F6EE95-D70F-C440-9304-AA2F52CA10DE}" destId="{8AE826C2-0475-6144-9BAB-77BE8E5F77FC}" srcOrd="2" destOrd="0" presId="urn:microsoft.com/office/officeart/2005/8/layout/hChevron3"/>
    <dgm:cxn modelId="{4FE950E9-E199-4C2B-9DDD-BBE2C7A1DF61}" type="presParOf" srcId="{F8F6EE95-D70F-C440-9304-AA2F52CA10DE}" destId="{8C80EF26-07ED-AA40-82B1-B2CCABA52EC7}" srcOrd="3" destOrd="0" presId="urn:microsoft.com/office/officeart/2005/8/layout/hChevron3"/>
    <dgm:cxn modelId="{A2899674-5247-4875-9B32-81B25F68538E}" type="presParOf" srcId="{F8F6EE95-D70F-C440-9304-AA2F52CA10DE}" destId="{8480AF95-10B4-0848-A6AE-F52EF7D84B82}" srcOrd="4" destOrd="0" presId="urn:microsoft.com/office/officeart/2005/8/layout/hChevron3"/>
    <dgm:cxn modelId="{49968F1D-0C98-468A-B92A-C37AAFF9012E}" type="presParOf" srcId="{F8F6EE95-D70F-C440-9304-AA2F52CA10DE}" destId="{F47301A6-0FC4-9249-A3B9-AC9C91CFC696}" srcOrd="5" destOrd="0" presId="urn:microsoft.com/office/officeart/2005/8/layout/hChevron3"/>
    <dgm:cxn modelId="{74BC8913-D478-4A65-9AE3-EDA7B5A7F23A}"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1F1D8795-F60F-4F95-BBF7-96D41CD27DA5}" type="presOf" srcId="{6BCFFF8A-56DC-4D4D-BF55-7E46E1DA8858}" destId="{D99D5942-CC35-F748-85BC-E8544B951876}"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25443C1C-8834-459F-9A34-443882CBFAD9}" type="presOf" srcId="{04D621BE-18A1-8D43-94D6-3ACB5638F581}" destId="{F8F6EE95-D70F-C440-9304-AA2F52CA10DE}" srcOrd="0" destOrd="0" presId="urn:microsoft.com/office/officeart/2005/8/layout/hChevron3"/>
    <dgm:cxn modelId="{9A4FB787-4A01-424A-ADD8-14E1D7457B96}" type="presOf" srcId="{301AAE30-EC90-3241-A369-77856ED3F6FB}" destId="{4578B947-7C00-824D-8406-22DD70BD425A}"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DA363ACB-C86A-4FCC-BC4D-AFFA99160258}" type="presOf" srcId="{740109BC-3365-CE4A-92EC-DEF8FCE0A99A}" destId="{8480AF95-10B4-0848-A6AE-F52EF7D84B82}"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894DB9FB-0F9E-4BE5-8BB8-CE71E3B901A2}" type="presOf" srcId="{910A6818-AE27-7F44-96E4-49A055791612}" destId="{8AE826C2-0475-6144-9BAB-77BE8E5F77FC}" srcOrd="0" destOrd="0" presId="urn:microsoft.com/office/officeart/2005/8/layout/hChevron3"/>
    <dgm:cxn modelId="{E77C09BF-1FA3-468C-8335-831EDB1686A1}" type="presParOf" srcId="{F8F6EE95-D70F-C440-9304-AA2F52CA10DE}" destId="{4578B947-7C00-824D-8406-22DD70BD425A}" srcOrd="0" destOrd="0" presId="urn:microsoft.com/office/officeart/2005/8/layout/hChevron3"/>
    <dgm:cxn modelId="{C4F9AF4E-283D-4B65-9E54-CA798A401543}" type="presParOf" srcId="{F8F6EE95-D70F-C440-9304-AA2F52CA10DE}" destId="{D0097F01-C00F-0545-93B2-1F8B26EBD08D}" srcOrd="1" destOrd="0" presId="urn:microsoft.com/office/officeart/2005/8/layout/hChevron3"/>
    <dgm:cxn modelId="{FFC2FAC4-F719-4897-AECA-EE95F47C60D2}" type="presParOf" srcId="{F8F6EE95-D70F-C440-9304-AA2F52CA10DE}" destId="{8AE826C2-0475-6144-9BAB-77BE8E5F77FC}" srcOrd="2" destOrd="0" presId="urn:microsoft.com/office/officeart/2005/8/layout/hChevron3"/>
    <dgm:cxn modelId="{119DBDBC-DA4F-486B-9452-56C720D842BF}" type="presParOf" srcId="{F8F6EE95-D70F-C440-9304-AA2F52CA10DE}" destId="{8C80EF26-07ED-AA40-82B1-B2CCABA52EC7}" srcOrd="3" destOrd="0" presId="urn:microsoft.com/office/officeart/2005/8/layout/hChevron3"/>
    <dgm:cxn modelId="{129B9090-B0D3-4DC0-9376-6D8ACC381581}" type="presParOf" srcId="{F8F6EE95-D70F-C440-9304-AA2F52CA10DE}" destId="{8480AF95-10B4-0848-A6AE-F52EF7D84B82}" srcOrd="4" destOrd="0" presId="urn:microsoft.com/office/officeart/2005/8/layout/hChevron3"/>
    <dgm:cxn modelId="{0A6687A8-B09B-420D-9B80-6E1DD6FF57FF}" type="presParOf" srcId="{F8F6EE95-D70F-C440-9304-AA2F52CA10DE}" destId="{F47301A6-0FC4-9249-A3B9-AC9C91CFC696}" srcOrd="5" destOrd="0" presId="urn:microsoft.com/office/officeart/2005/8/layout/hChevron3"/>
    <dgm:cxn modelId="{9F717E10-2B59-4A87-9841-F4C2D64B4C30}"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58016" custLinFactNeighborY="0">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8016" custLinFactNeighborX="3453">
        <dgm:presLayoutVars>
          <dgm:bulletEnabled val="1"/>
        </dgm:presLayoutVars>
      </dgm:prSet>
      <dgm:spPr/>
      <dgm:t>
        <a:bodyPr/>
        <a:lstStyle/>
        <a:p>
          <a:endParaRPr lang="en-US"/>
        </a:p>
      </dgm:t>
    </dgm:pt>
  </dgm:ptLst>
  <dgm:cxnLst>
    <dgm:cxn modelId="{C661CC57-4F8D-0C48-A566-80CBDA8478DB}" type="presOf" srcId="{910A6818-AE27-7F44-96E4-49A055791612}" destId="{8AE826C2-0475-6144-9BAB-77BE8E5F77FC}" srcOrd="0" destOrd="0" presId="urn:microsoft.com/office/officeart/2005/8/layout/hChevron3"/>
    <dgm:cxn modelId="{4BBF8AD9-3D65-D84F-8A75-634B0A803F2D}" type="presOf" srcId="{04D621BE-18A1-8D43-94D6-3ACB5638F581}" destId="{F8F6EE95-D70F-C440-9304-AA2F52CA10DE}" srcOrd="0" destOrd="0" presId="urn:microsoft.com/office/officeart/2005/8/layout/hChevron3"/>
    <dgm:cxn modelId="{72A7D98F-397A-A348-B15E-4F7267EF971C}" type="presOf" srcId="{740109BC-3365-CE4A-92EC-DEF8FCE0A99A}" destId="{8480AF95-10B4-0848-A6AE-F52EF7D84B82}"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3EEDCA9E-CEA1-FB44-BD0C-A75C8E0DEB73}" type="presOf" srcId="{6BCFFF8A-56DC-4D4D-BF55-7E46E1DA8858}" destId="{D99D5942-CC35-F748-85BC-E8544B951876}" srcOrd="0" destOrd="0" presId="urn:microsoft.com/office/officeart/2005/8/layout/hChevron3"/>
    <dgm:cxn modelId="{1ED80D7B-9B00-6941-A640-98571B3C10C8}" type="presOf" srcId="{301AAE30-EC90-3241-A369-77856ED3F6FB}" destId="{4578B947-7C00-824D-8406-22DD70BD425A}" srcOrd="0" destOrd="0" presId="urn:microsoft.com/office/officeart/2005/8/layout/hChevron3"/>
    <dgm:cxn modelId="{F2B415A5-038F-014C-AD44-D426D0C0AB97}" type="presParOf" srcId="{F8F6EE95-D70F-C440-9304-AA2F52CA10DE}" destId="{4578B947-7C00-824D-8406-22DD70BD425A}" srcOrd="0" destOrd="0" presId="urn:microsoft.com/office/officeart/2005/8/layout/hChevron3"/>
    <dgm:cxn modelId="{4BDE3E52-5D6A-5E4C-B3FB-2928031F8B84}" type="presParOf" srcId="{F8F6EE95-D70F-C440-9304-AA2F52CA10DE}" destId="{D0097F01-C00F-0545-93B2-1F8B26EBD08D}" srcOrd="1" destOrd="0" presId="urn:microsoft.com/office/officeart/2005/8/layout/hChevron3"/>
    <dgm:cxn modelId="{96C27911-F85A-C044-B1AC-C5E09FC08927}" type="presParOf" srcId="{F8F6EE95-D70F-C440-9304-AA2F52CA10DE}" destId="{8AE826C2-0475-6144-9BAB-77BE8E5F77FC}" srcOrd="2" destOrd="0" presId="urn:microsoft.com/office/officeart/2005/8/layout/hChevron3"/>
    <dgm:cxn modelId="{D63D6CE7-D459-D445-8898-78B66345BB7C}" type="presParOf" srcId="{F8F6EE95-D70F-C440-9304-AA2F52CA10DE}" destId="{8C80EF26-07ED-AA40-82B1-B2CCABA52EC7}" srcOrd="3" destOrd="0" presId="urn:microsoft.com/office/officeart/2005/8/layout/hChevron3"/>
    <dgm:cxn modelId="{725F9C7D-6B77-0745-B86C-A0B7F8418FFA}" type="presParOf" srcId="{F8F6EE95-D70F-C440-9304-AA2F52CA10DE}" destId="{8480AF95-10B4-0848-A6AE-F52EF7D84B82}" srcOrd="4" destOrd="0" presId="urn:microsoft.com/office/officeart/2005/8/layout/hChevron3"/>
    <dgm:cxn modelId="{5276943B-3872-F04C-8D14-7C068ABAE388}" type="presParOf" srcId="{F8F6EE95-D70F-C440-9304-AA2F52CA10DE}" destId="{F47301A6-0FC4-9249-A3B9-AC9C91CFC696}" srcOrd="5" destOrd="0" presId="urn:microsoft.com/office/officeart/2005/8/layout/hChevron3"/>
    <dgm:cxn modelId="{41B9EBEC-A464-304C-BA97-096C45F187DE}"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CECEC8AB-F97B-4CD0-A1D4-72ACC82298B6}" type="presOf" srcId="{301AAE30-EC90-3241-A369-77856ED3F6FB}" destId="{4578B947-7C00-824D-8406-22DD70BD425A}" srcOrd="0" destOrd="0" presId="urn:microsoft.com/office/officeart/2005/8/layout/hChevron3"/>
    <dgm:cxn modelId="{6A6F4957-1EA9-40A4-8F03-A49D29617AA3}" type="presOf" srcId="{04D621BE-18A1-8D43-94D6-3ACB5638F581}" destId="{F8F6EE95-D70F-C440-9304-AA2F52CA10DE}"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4975903D-19EB-4FB5-8BEF-175BA31353B0}" type="presOf" srcId="{6BCFFF8A-56DC-4D4D-BF55-7E46E1DA8858}" destId="{D99D5942-CC35-F748-85BC-E8544B951876}" srcOrd="0" destOrd="0" presId="urn:microsoft.com/office/officeart/2005/8/layout/hChevron3"/>
    <dgm:cxn modelId="{3BD3B1F6-23D6-AD45-9EFF-0D1B84FFFF3F}" srcId="{04D621BE-18A1-8D43-94D6-3ACB5638F581}" destId="{301AAE30-EC90-3241-A369-77856ED3F6FB}" srcOrd="0" destOrd="0" parTransId="{055BA603-B407-5643-9C61-547111C6F158}" sibTransId="{0AC109CF-85AD-2142-818E-982FF1917CC5}"/>
    <dgm:cxn modelId="{813F9420-6F3E-4562-8FB7-8A95AF5D124A}" type="presOf" srcId="{740109BC-3365-CE4A-92EC-DEF8FCE0A99A}" destId="{8480AF95-10B4-0848-A6AE-F52EF7D84B82}" srcOrd="0" destOrd="0" presId="urn:microsoft.com/office/officeart/2005/8/layout/hChevron3"/>
    <dgm:cxn modelId="{4E71ED12-E6F9-4E43-A065-9EF2B707C924}" type="presOf" srcId="{910A6818-AE27-7F44-96E4-49A055791612}" destId="{8AE826C2-0475-6144-9BAB-77BE8E5F77FC}" srcOrd="0" destOrd="0" presId="urn:microsoft.com/office/officeart/2005/8/layout/hChevron3"/>
    <dgm:cxn modelId="{3196F6A4-0F60-4EA0-898F-B34491BF9EB0}" type="presParOf" srcId="{F8F6EE95-D70F-C440-9304-AA2F52CA10DE}" destId="{4578B947-7C00-824D-8406-22DD70BD425A}" srcOrd="0" destOrd="0" presId="urn:microsoft.com/office/officeart/2005/8/layout/hChevron3"/>
    <dgm:cxn modelId="{B5DC3421-5D62-4868-9166-3FF882D1AAD5}" type="presParOf" srcId="{F8F6EE95-D70F-C440-9304-AA2F52CA10DE}" destId="{D0097F01-C00F-0545-93B2-1F8B26EBD08D}" srcOrd="1" destOrd="0" presId="urn:microsoft.com/office/officeart/2005/8/layout/hChevron3"/>
    <dgm:cxn modelId="{2625921C-E328-41B7-A0D1-4AF050E7342F}" type="presParOf" srcId="{F8F6EE95-D70F-C440-9304-AA2F52CA10DE}" destId="{8AE826C2-0475-6144-9BAB-77BE8E5F77FC}" srcOrd="2" destOrd="0" presId="urn:microsoft.com/office/officeart/2005/8/layout/hChevron3"/>
    <dgm:cxn modelId="{CEFF6285-1550-4E05-AC11-5FE6A62604C2}" type="presParOf" srcId="{F8F6EE95-D70F-C440-9304-AA2F52CA10DE}" destId="{8C80EF26-07ED-AA40-82B1-B2CCABA52EC7}" srcOrd="3" destOrd="0" presId="urn:microsoft.com/office/officeart/2005/8/layout/hChevron3"/>
    <dgm:cxn modelId="{3E56CE52-7509-43CB-9E15-19A6E582679B}" type="presParOf" srcId="{F8F6EE95-D70F-C440-9304-AA2F52CA10DE}" destId="{8480AF95-10B4-0848-A6AE-F52EF7D84B82}" srcOrd="4" destOrd="0" presId="urn:microsoft.com/office/officeart/2005/8/layout/hChevron3"/>
    <dgm:cxn modelId="{C1BFE59A-BE38-403A-AFAB-59438C20200A}" type="presParOf" srcId="{F8F6EE95-D70F-C440-9304-AA2F52CA10DE}" destId="{F47301A6-0FC4-9249-A3B9-AC9C91CFC696}" srcOrd="5" destOrd="0" presId="urn:microsoft.com/office/officeart/2005/8/layout/hChevron3"/>
    <dgm:cxn modelId="{DDA0E5FB-026B-4D58-89CA-CBCB1B646982}"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5059E23D-84A4-4168-9B69-60C1A25394DB}" type="presOf" srcId="{910A6818-AE27-7F44-96E4-49A055791612}" destId="{8AE826C2-0475-6144-9BAB-77BE8E5F77FC}"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BE3200D1-3253-4FE6-B831-AC0CB3AA8803}" type="presOf" srcId="{04D621BE-18A1-8D43-94D6-3ACB5638F581}" destId="{F8F6EE95-D70F-C440-9304-AA2F52CA10DE}"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E74D43DC-CBF0-4913-969B-E9CE53AFC910}" type="presOf" srcId="{301AAE30-EC90-3241-A369-77856ED3F6FB}" destId="{4578B947-7C00-824D-8406-22DD70BD425A}" srcOrd="0" destOrd="0" presId="urn:microsoft.com/office/officeart/2005/8/layout/hChevron3"/>
    <dgm:cxn modelId="{0892A121-C8C5-460F-B56F-78E7AAE3B6B2}" type="presOf" srcId="{740109BC-3365-CE4A-92EC-DEF8FCE0A99A}" destId="{8480AF95-10B4-0848-A6AE-F52EF7D84B82}" srcOrd="0" destOrd="0" presId="urn:microsoft.com/office/officeart/2005/8/layout/hChevron3"/>
    <dgm:cxn modelId="{29EC90AA-C75A-4BAA-9076-7F2B3761D50C}" type="presOf" srcId="{6BCFFF8A-56DC-4D4D-BF55-7E46E1DA8858}" destId="{D99D5942-CC35-F748-85BC-E8544B951876}" srcOrd="0" destOrd="0" presId="urn:microsoft.com/office/officeart/2005/8/layout/hChevron3"/>
    <dgm:cxn modelId="{783398EE-C8A7-4FA5-B4A4-C0B03C19E551}" type="presParOf" srcId="{F8F6EE95-D70F-C440-9304-AA2F52CA10DE}" destId="{4578B947-7C00-824D-8406-22DD70BD425A}" srcOrd="0" destOrd="0" presId="urn:microsoft.com/office/officeart/2005/8/layout/hChevron3"/>
    <dgm:cxn modelId="{4C5AFC17-72A5-4B81-AA72-139BB57E9555}" type="presParOf" srcId="{F8F6EE95-D70F-C440-9304-AA2F52CA10DE}" destId="{D0097F01-C00F-0545-93B2-1F8B26EBD08D}" srcOrd="1" destOrd="0" presId="urn:microsoft.com/office/officeart/2005/8/layout/hChevron3"/>
    <dgm:cxn modelId="{A7F8BD86-A4E1-452E-810C-83F3845FAD58}" type="presParOf" srcId="{F8F6EE95-D70F-C440-9304-AA2F52CA10DE}" destId="{8AE826C2-0475-6144-9BAB-77BE8E5F77FC}" srcOrd="2" destOrd="0" presId="urn:microsoft.com/office/officeart/2005/8/layout/hChevron3"/>
    <dgm:cxn modelId="{20F42CDD-7875-472A-98C9-B639767896E7}" type="presParOf" srcId="{F8F6EE95-D70F-C440-9304-AA2F52CA10DE}" destId="{8C80EF26-07ED-AA40-82B1-B2CCABA52EC7}" srcOrd="3" destOrd="0" presId="urn:microsoft.com/office/officeart/2005/8/layout/hChevron3"/>
    <dgm:cxn modelId="{C8BBD561-E6E1-436C-8FA3-2007CF65E690}" type="presParOf" srcId="{F8F6EE95-D70F-C440-9304-AA2F52CA10DE}" destId="{8480AF95-10B4-0848-A6AE-F52EF7D84B82}" srcOrd="4" destOrd="0" presId="urn:microsoft.com/office/officeart/2005/8/layout/hChevron3"/>
    <dgm:cxn modelId="{5A1B6C10-AF1F-47E7-A450-41EEC62281B0}" type="presParOf" srcId="{F8F6EE95-D70F-C440-9304-AA2F52CA10DE}" destId="{F47301A6-0FC4-9249-A3B9-AC9C91CFC696}" srcOrd="5" destOrd="0" presId="urn:microsoft.com/office/officeart/2005/8/layout/hChevron3"/>
    <dgm:cxn modelId="{47440831-0D9C-4F5D-B255-59282F514F0B}"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501F1314-FD40-422F-8C5D-82CFEE36A3F4}" type="presOf" srcId="{6BCFFF8A-56DC-4D4D-BF55-7E46E1DA8858}" destId="{D99D5942-CC35-F748-85BC-E8544B951876}" srcOrd="0" destOrd="0" presId="urn:microsoft.com/office/officeart/2005/8/layout/hChevron3"/>
    <dgm:cxn modelId="{5D4C92E3-44AA-4EE2-9D90-2259CCF81F73}" type="presOf" srcId="{301AAE30-EC90-3241-A369-77856ED3F6FB}" destId="{4578B947-7C00-824D-8406-22DD70BD425A}" srcOrd="0" destOrd="0" presId="urn:microsoft.com/office/officeart/2005/8/layout/hChevron3"/>
    <dgm:cxn modelId="{E78D8D8A-9C7A-4975-9CC7-2DF6EBA1A438}" type="presOf" srcId="{740109BC-3365-CE4A-92EC-DEF8FCE0A99A}" destId="{8480AF95-10B4-0848-A6AE-F52EF7D84B82}"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75F95ADE-D72F-4C0C-AD50-A335DD4D71C0}" type="presOf" srcId="{04D621BE-18A1-8D43-94D6-3ACB5638F581}" destId="{F8F6EE95-D70F-C440-9304-AA2F52CA10DE}"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6F6C6CAC-394E-4B84-98DC-39DFF8343013}" type="presOf" srcId="{910A6818-AE27-7F44-96E4-49A055791612}" destId="{8AE826C2-0475-6144-9BAB-77BE8E5F77FC}" srcOrd="0" destOrd="0" presId="urn:microsoft.com/office/officeart/2005/8/layout/hChevron3"/>
    <dgm:cxn modelId="{D8BB8AA1-5764-4102-96CC-BB4354949A08}" type="presParOf" srcId="{F8F6EE95-D70F-C440-9304-AA2F52CA10DE}" destId="{4578B947-7C00-824D-8406-22DD70BD425A}" srcOrd="0" destOrd="0" presId="urn:microsoft.com/office/officeart/2005/8/layout/hChevron3"/>
    <dgm:cxn modelId="{E7DFBB17-1381-4043-B3D5-5E92915ED67F}" type="presParOf" srcId="{F8F6EE95-D70F-C440-9304-AA2F52CA10DE}" destId="{D0097F01-C00F-0545-93B2-1F8B26EBD08D}" srcOrd="1" destOrd="0" presId="urn:microsoft.com/office/officeart/2005/8/layout/hChevron3"/>
    <dgm:cxn modelId="{58EF6DEB-AC8D-4751-AB54-F1F58B814E6B}" type="presParOf" srcId="{F8F6EE95-D70F-C440-9304-AA2F52CA10DE}" destId="{8AE826C2-0475-6144-9BAB-77BE8E5F77FC}" srcOrd="2" destOrd="0" presId="urn:microsoft.com/office/officeart/2005/8/layout/hChevron3"/>
    <dgm:cxn modelId="{FCC5C2CF-7958-4231-A40E-D8BB6C956598}" type="presParOf" srcId="{F8F6EE95-D70F-C440-9304-AA2F52CA10DE}" destId="{8C80EF26-07ED-AA40-82B1-B2CCABA52EC7}" srcOrd="3" destOrd="0" presId="urn:microsoft.com/office/officeart/2005/8/layout/hChevron3"/>
    <dgm:cxn modelId="{82ED8716-D3E2-43FA-A090-89D37F5A9894}" type="presParOf" srcId="{F8F6EE95-D70F-C440-9304-AA2F52CA10DE}" destId="{8480AF95-10B4-0848-A6AE-F52EF7D84B82}" srcOrd="4" destOrd="0" presId="urn:microsoft.com/office/officeart/2005/8/layout/hChevron3"/>
    <dgm:cxn modelId="{E76CECE4-1BF8-48AE-AD59-4321BE145FED}" type="presParOf" srcId="{F8F6EE95-D70F-C440-9304-AA2F52CA10DE}" destId="{F47301A6-0FC4-9249-A3B9-AC9C91CFC696}" srcOrd="5" destOrd="0" presId="urn:microsoft.com/office/officeart/2005/8/layout/hChevron3"/>
    <dgm:cxn modelId="{E1F794CE-9325-4792-B52E-F650F016284F}"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ED46704B-3EF0-4437-ABE0-4AA1B3D3C2FE}" type="presOf" srcId="{740109BC-3365-CE4A-92EC-DEF8FCE0A99A}" destId="{8480AF95-10B4-0848-A6AE-F52EF7D84B82}" srcOrd="0" destOrd="0" presId="urn:microsoft.com/office/officeart/2005/8/layout/hChevron3"/>
    <dgm:cxn modelId="{4421B744-FDFD-43F5-8107-2D675573FB07}" type="presOf" srcId="{910A6818-AE27-7F44-96E4-49A055791612}" destId="{8AE826C2-0475-6144-9BAB-77BE8E5F77FC}"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5FECC329-7BE1-48E5-848B-ADF18C94CB41}" type="presOf" srcId="{6BCFFF8A-56DC-4D4D-BF55-7E46E1DA8858}" destId="{D99D5942-CC35-F748-85BC-E8544B951876}" srcOrd="0" destOrd="0" presId="urn:microsoft.com/office/officeart/2005/8/layout/hChevron3"/>
    <dgm:cxn modelId="{CF82A9B3-EA57-48AD-A4F4-C998A63365D1}" type="presOf" srcId="{04D621BE-18A1-8D43-94D6-3ACB5638F581}" destId="{F8F6EE95-D70F-C440-9304-AA2F52CA10DE}" srcOrd="0" destOrd="0" presId="urn:microsoft.com/office/officeart/2005/8/layout/hChevron3"/>
    <dgm:cxn modelId="{86C07AE8-1FF2-43F8-894A-78F54FE31225}" type="presOf" srcId="{301AAE30-EC90-3241-A369-77856ED3F6FB}" destId="{4578B947-7C00-824D-8406-22DD70BD425A}" srcOrd="0" destOrd="0" presId="urn:microsoft.com/office/officeart/2005/8/layout/hChevron3"/>
    <dgm:cxn modelId="{30EBE29E-545B-44E0-829E-6B7CEE1DAE2A}" type="presParOf" srcId="{F8F6EE95-D70F-C440-9304-AA2F52CA10DE}" destId="{4578B947-7C00-824D-8406-22DD70BD425A}" srcOrd="0" destOrd="0" presId="urn:microsoft.com/office/officeart/2005/8/layout/hChevron3"/>
    <dgm:cxn modelId="{9089E7AB-103B-4773-8AA2-D9D5008221AA}" type="presParOf" srcId="{F8F6EE95-D70F-C440-9304-AA2F52CA10DE}" destId="{D0097F01-C00F-0545-93B2-1F8B26EBD08D}" srcOrd="1" destOrd="0" presId="urn:microsoft.com/office/officeart/2005/8/layout/hChevron3"/>
    <dgm:cxn modelId="{DA510131-CA41-480F-A959-E3618587E364}" type="presParOf" srcId="{F8F6EE95-D70F-C440-9304-AA2F52CA10DE}" destId="{8AE826C2-0475-6144-9BAB-77BE8E5F77FC}" srcOrd="2" destOrd="0" presId="urn:microsoft.com/office/officeart/2005/8/layout/hChevron3"/>
    <dgm:cxn modelId="{8CF05C3F-9C5B-4D28-B3E8-6E85B937E338}" type="presParOf" srcId="{F8F6EE95-D70F-C440-9304-AA2F52CA10DE}" destId="{8C80EF26-07ED-AA40-82B1-B2CCABA52EC7}" srcOrd="3" destOrd="0" presId="urn:microsoft.com/office/officeart/2005/8/layout/hChevron3"/>
    <dgm:cxn modelId="{5A7D4A2D-ACC4-4F82-A832-82497A7DB110}" type="presParOf" srcId="{F8F6EE95-D70F-C440-9304-AA2F52CA10DE}" destId="{8480AF95-10B4-0848-A6AE-F52EF7D84B82}" srcOrd="4" destOrd="0" presId="urn:microsoft.com/office/officeart/2005/8/layout/hChevron3"/>
    <dgm:cxn modelId="{1F8C4A75-3532-415A-80D4-324EA1AF7953}" type="presParOf" srcId="{F8F6EE95-D70F-C440-9304-AA2F52CA10DE}" destId="{F47301A6-0FC4-9249-A3B9-AC9C91CFC696}" srcOrd="5" destOrd="0" presId="urn:microsoft.com/office/officeart/2005/8/layout/hChevron3"/>
    <dgm:cxn modelId="{4B8A0111-34CE-4293-9077-B91684D4FA66}"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0FC6CB3C-C976-4807-A192-3951ACCBCF88}" type="presOf" srcId="{6BCFFF8A-56DC-4D4D-BF55-7E46E1DA8858}" destId="{D99D5942-CC35-F748-85BC-E8544B951876}" srcOrd="0" destOrd="0" presId="urn:microsoft.com/office/officeart/2005/8/layout/hChevron3"/>
    <dgm:cxn modelId="{3455C094-D67F-40E2-B819-A46E9B23A67F}" type="presOf" srcId="{04D621BE-18A1-8D43-94D6-3ACB5638F581}" destId="{F8F6EE95-D70F-C440-9304-AA2F52CA10DE}" srcOrd="0" destOrd="0" presId="urn:microsoft.com/office/officeart/2005/8/layout/hChevron3"/>
    <dgm:cxn modelId="{AEC2BD85-6E35-4228-B735-658360C955EF}" type="presOf" srcId="{740109BC-3365-CE4A-92EC-DEF8FCE0A99A}" destId="{8480AF95-10B4-0848-A6AE-F52EF7D84B82}" srcOrd="0" destOrd="0" presId="urn:microsoft.com/office/officeart/2005/8/layout/hChevron3"/>
    <dgm:cxn modelId="{85DA0630-7845-4BB6-B3A3-022AB2B89B8C}" type="presOf" srcId="{301AAE30-EC90-3241-A369-77856ED3F6FB}" destId="{4578B947-7C00-824D-8406-22DD70BD425A}"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A9AA2CB5-1EEF-4D3C-8319-A0AC88ED9E3C}" type="presOf" srcId="{910A6818-AE27-7F44-96E4-49A055791612}" destId="{8AE826C2-0475-6144-9BAB-77BE8E5F77FC}" srcOrd="0" destOrd="0" presId="urn:microsoft.com/office/officeart/2005/8/layout/hChevron3"/>
    <dgm:cxn modelId="{4888F2B5-C656-485F-8139-535A5F2453A0}" type="presParOf" srcId="{F8F6EE95-D70F-C440-9304-AA2F52CA10DE}" destId="{4578B947-7C00-824D-8406-22DD70BD425A}" srcOrd="0" destOrd="0" presId="urn:microsoft.com/office/officeart/2005/8/layout/hChevron3"/>
    <dgm:cxn modelId="{671DD322-FD74-437F-84DE-9F92E5588BAA}" type="presParOf" srcId="{F8F6EE95-D70F-C440-9304-AA2F52CA10DE}" destId="{D0097F01-C00F-0545-93B2-1F8B26EBD08D}" srcOrd="1" destOrd="0" presId="urn:microsoft.com/office/officeart/2005/8/layout/hChevron3"/>
    <dgm:cxn modelId="{6A95A0B3-BD39-4AE8-94EF-A35D5EB2E0E2}" type="presParOf" srcId="{F8F6EE95-D70F-C440-9304-AA2F52CA10DE}" destId="{8AE826C2-0475-6144-9BAB-77BE8E5F77FC}" srcOrd="2" destOrd="0" presId="urn:microsoft.com/office/officeart/2005/8/layout/hChevron3"/>
    <dgm:cxn modelId="{402F9378-59E1-4BB3-898C-4B8775A82D27}" type="presParOf" srcId="{F8F6EE95-D70F-C440-9304-AA2F52CA10DE}" destId="{8C80EF26-07ED-AA40-82B1-B2CCABA52EC7}" srcOrd="3" destOrd="0" presId="urn:microsoft.com/office/officeart/2005/8/layout/hChevron3"/>
    <dgm:cxn modelId="{6A5BEC3C-1C0B-490C-A457-807AB15274BD}" type="presParOf" srcId="{F8F6EE95-D70F-C440-9304-AA2F52CA10DE}" destId="{8480AF95-10B4-0848-A6AE-F52EF7D84B82}" srcOrd="4" destOrd="0" presId="urn:microsoft.com/office/officeart/2005/8/layout/hChevron3"/>
    <dgm:cxn modelId="{34AB11B3-0FE0-4F83-8C16-B36CE99DD5A9}" type="presParOf" srcId="{F8F6EE95-D70F-C440-9304-AA2F52CA10DE}" destId="{F47301A6-0FC4-9249-A3B9-AC9C91CFC696}" srcOrd="5" destOrd="0" presId="urn:microsoft.com/office/officeart/2005/8/layout/hChevron3"/>
    <dgm:cxn modelId="{6A745238-5F7D-4FC1-B09A-A00E14829FD8}"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FED1D098-0BAD-47C3-9F6D-02D32DC19AF4}" type="presOf" srcId="{740109BC-3365-CE4A-92EC-DEF8FCE0A99A}" destId="{8480AF95-10B4-0848-A6AE-F52EF7D84B82}"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962A7F60-4369-4E11-A2CC-C7F2A0803496}" type="presOf" srcId="{301AAE30-EC90-3241-A369-77856ED3F6FB}" destId="{4578B947-7C00-824D-8406-22DD70BD425A}"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7024880C-141E-4964-A034-BFA6B485650E}" type="presOf" srcId="{04D621BE-18A1-8D43-94D6-3ACB5638F581}" destId="{F8F6EE95-D70F-C440-9304-AA2F52CA10DE}"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0999965B-BB23-4AEA-9CCA-2FE576D3153F}" type="presOf" srcId="{6BCFFF8A-56DC-4D4D-BF55-7E46E1DA8858}" destId="{D99D5942-CC35-F748-85BC-E8544B951876}" srcOrd="0" destOrd="0" presId="urn:microsoft.com/office/officeart/2005/8/layout/hChevron3"/>
    <dgm:cxn modelId="{9B11F897-2282-4D5A-9B77-7EFEE9F24BA5}" type="presOf" srcId="{910A6818-AE27-7F44-96E4-49A055791612}" destId="{8AE826C2-0475-6144-9BAB-77BE8E5F77FC}" srcOrd="0" destOrd="0" presId="urn:microsoft.com/office/officeart/2005/8/layout/hChevron3"/>
    <dgm:cxn modelId="{88A1C908-A2E7-4B37-8BB3-8EEAE268662C}" type="presParOf" srcId="{F8F6EE95-D70F-C440-9304-AA2F52CA10DE}" destId="{4578B947-7C00-824D-8406-22DD70BD425A}" srcOrd="0" destOrd="0" presId="urn:microsoft.com/office/officeart/2005/8/layout/hChevron3"/>
    <dgm:cxn modelId="{C7D48C15-06DB-4F4E-9FD7-F04963BE08C6}" type="presParOf" srcId="{F8F6EE95-D70F-C440-9304-AA2F52CA10DE}" destId="{D0097F01-C00F-0545-93B2-1F8B26EBD08D}" srcOrd="1" destOrd="0" presId="urn:microsoft.com/office/officeart/2005/8/layout/hChevron3"/>
    <dgm:cxn modelId="{C35EFCF7-959B-40DB-AF4F-DEDD9AD2C379}" type="presParOf" srcId="{F8F6EE95-D70F-C440-9304-AA2F52CA10DE}" destId="{8AE826C2-0475-6144-9BAB-77BE8E5F77FC}" srcOrd="2" destOrd="0" presId="urn:microsoft.com/office/officeart/2005/8/layout/hChevron3"/>
    <dgm:cxn modelId="{5C5791D9-C0F3-4220-BCC1-393F093E2731}" type="presParOf" srcId="{F8F6EE95-D70F-C440-9304-AA2F52CA10DE}" destId="{8C80EF26-07ED-AA40-82B1-B2CCABA52EC7}" srcOrd="3" destOrd="0" presId="urn:microsoft.com/office/officeart/2005/8/layout/hChevron3"/>
    <dgm:cxn modelId="{ED272A4C-88AD-4629-A21A-71481EA6CC5C}" type="presParOf" srcId="{F8F6EE95-D70F-C440-9304-AA2F52CA10DE}" destId="{8480AF95-10B4-0848-A6AE-F52EF7D84B82}" srcOrd="4" destOrd="0" presId="urn:microsoft.com/office/officeart/2005/8/layout/hChevron3"/>
    <dgm:cxn modelId="{FE1B2FC8-C1C6-46A0-83A3-4F80B385EA1B}" type="presParOf" srcId="{F8F6EE95-D70F-C440-9304-AA2F52CA10DE}" destId="{F47301A6-0FC4-9249-A3B9-AC9C91CFC696}" srcOrd="5" destOrd="0" presId="urn:microsoft.com/office/officeart/2005/8/layout/hChevron3"/>
    <dgm:cxn modelId="{B44750C8-B5E8-40CF-A145-F8D770CA6A6E}"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7EBCE220-E11F-4BDC-B0C5-3FA0E949822E}" type="presOf" srcId="{740109BC-3365-CE4A-92EC-DEF8FCE0A99A}" destId="{8480AF95-10B4-0848-A6AE-F52EF7D84B82}"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86672A7E-D57B-466F-83D8-3E255F0F333B}" type="presOf" srcId="{910A6818-AE27-7F44-96E4-49A055791612}" destId="{8AE826C2-0475-6144-9BAB-77BE8E5F77FC}"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E34C5312-44FE-4177-9F99-7A53E9BE8D75}" type="presOf" srcId="{04D621BE-18A1-8D43-94D6-3ACB5638F581}" destId="{F8F6EE95-D70F-C440-9304-AA2F52CA10DE}" srcOrd="0" destOrd="0" presId="urn:microsoft.com/office/officeart/2005/8/layout/hChevron3"/>
    <dgm:cxn modelId="{8BFA173B-2400-4A4D-990A-C25C4A97C6C8}" type="presOf" srcId="{6BCFFF8A-56DC-4D4D-BF55-7E46E1DA8858}" destId="{D99D5942-CC35-F748-85BC-E8544B951876}"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8483A1BC-401B-46F3-B414-A468DA35649D}" type="presOf" srcId="{301AAE30-EC90-3241-A369-77856ED3F6FB}" destId="{4578B947-7C00-824D-8406-22DD70BD425A}" srcOrd="0" destOrd="0" presId="urn:microsoft.com/office/officeart/2005/8/layout/hChevron3"/>
    <dgm:cxn modelId="{C3F46A8C-7D94-4582-88E9-3FB4E65E22CC}" type="presParOf" srcId="{F8F6EE95-D70F-C440-9304-AA2F52CA10DE}" destId="{4578B947-7C00-824D-8406-22DD70BD425A}" srcOrd="0" destOrd="0" presId="urn:microsoft.com/office/officeart/2005/8/layout/hChevron3"/>
    <dgm:cxn modelId="{BF35D0A5-299B-4ED4-A33B-87D1122AD916}" type="presParOf" srcId="{F8F6EE95-D70F-C440-9304-AA2F52CA10DE}" destId="{D0097F01-C00F-0545-93B2-1F8B26EBD08D}" srcOrd="1" destOrd="0" presId="urn:microsoft.com/office/officeart/2005/8/layout/hChevron3"/>
    <dgm:cxn modelId="{1C8EB5E0-09B4-4982-913D-B6186E4C3ECF}" type="presParOf" srcId="{F8F6EE95-D70F-C440-9304-AA2F52CA10DE}" destId="{8AE826C2-0475-6144-9BAB-77BE8E5F77FC}" srcOrd="2" destOrd="0" presId="urn:microsoft.com/office/officeart/2005/8/layout/hChevron3"/>
    <dgm:cxn modelId="{11C1A266-88E5-40B8-A15E-A1B39B58C995}" type="presParOf" srcId="{F8F6EE95-D70F-C440-9304-AA2F52CA10DE}" destId="{8C80EF26-07ED-AA40-82B1-B2CCABA52EC7}" srcOrd="3" destOrd="0" presId="urn:microsoft.com/office/officeart/2005/8/layout/hChevron3"/>
    <dgm:cxn modelId="{F9820D4A-2DE5-492D-8496-24E901CC8070}" type="presParOf" srcId="{F8F6EE95-D70F-C440-9304-AA2F52CA10DE}" destId="{8480AF95-10B4-0848-A6AE-F52EF7D84B82}" srcOrd="4" destOrd="0" presId="urn:microsoft.com/office/officeart/2005/8/layout/hChevron3"/>
    <dgm:cxn modelId="{167A51E4-704F-4AB9-B699-5F0423E3D356}" type="presParOf" srcId="{F8F6EE95-D70F-C440-9304-AA2F52CA10DE}" destId="{F47301A6-0FC4-9249-A3B9-AC9C91CFC696}" srcOrd="5" destOrd="0" presId="urn:microsoft.com/office/officeart/2005/8/layout/hChevron3"/>
    <dgm:cxn modelId="{A22481CE-7C98-4B98-82DA-F1BB29F654B0}"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dgm:spPr/>
      <dgm:t>
        <a:bodyPr/>
        <a:lstStyle/>
        <a:p>
          <a:r>
            <a:rPr lang="en-US" dirty="0" smtClean="0">
              <a:latin typeface="Times New Roman"/>
              <a:cs typeface="Times New Roman"/>
            </a:rPr>
            <a:t>Industry Overview</a:t>
          </a:r>
          <a:endParaRPr lang="en-US" dirty="0">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b="0" dirty="0" smtClean="0">
              <a:latin typeface="Times New Roman"/>
              <a:cs typeface="Times New Roman"/>
            </a:rPr>
            <a:t>Canadian Natural Resources</a:t>
          </a:r>
          <a:endParaRPr lang="en-US" b="0"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1" dirty="0" smtClean="0">
              <a:latin typeface="Times New Roman"/>
              <a:cs typeface="Times New Roman"/>
            </a:rPr>
            <a:t>Canadian Oil Sands</a:t>
          </a:r>
          <a:endParaRPr lang="en-US" b="1"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8421">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59988"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8F0E9DB1-97C3-43DA-A60E-871A3EBA318E}" type="presOf" srcId="{6BCFFF8A-56DC-4D4D-BF55-7E46E1DA8858}" destId="{D99D5942-CC35-F748-85BC-E8544B951876}" srcOrd="0" destOrd="0" presId="urn:microsoft.com/office/officeart/2005/8/layout/hChevron3"/>
    <dgm:cxn modelId="{E86657E5-CF79-49D1-9859-47B1406F2133}" type="presOf" srcId="{04D621BE-18A1-8D43-94D6-3ACB5638F581}" destId="{F8F6EE95-D70F-C440-9304-AA2F52CA10DE}" srcOrd="0" destOrd="0" presId="urn:microsoft.com/office/officeart/2005/8/layout/hChevron3"/>
    <dgm:cxn modelId="{41A2A195-39F5-4F62-89F9-DA596C48FFA7}" type="presOf" srcId="{740109BC-3365-CE4A-92EC-DEF8FCE0A99A}" destId="{8480AF95-10B4-0848-A6AE-F52EF7D84B82}" srcOrd="0" destOrd="0" presId="urn:microsoft.com/office/officeart/2005/8/layout/hChevron3"/>
    <dgm:cxn modelId="{B071AAF4-9B3F-4772-BF08-0E238CE2CFFE}" type="presOf" srcId="{910A6818-AE27-7F44-96E4-49A055791612}" destId="{8AE826C2-0475-6144-9BAB-77BE8E5F77FC}" srcOrd="0" destOrd="0" presId="urn:microsoft.com/office/officeart/2005/8/layout/hChevron3"/>
    <dgm:cxn modelId="{FC32B5EE-C2FA-4BDF-AFA5-1EF32D0F12AF}" type="presOf" srcId="{301AAE30-EC90-3241-A369-77856ED3F6FB}" destId="{4578B947-7C00-824D-8406-22DD70BD425A}" srcOrd="0" destOrd="0" presId="urn:microsoft.com/office/officeart/2005/8/layout/hChevron3"/>
    <dgm:cxn modelId="{3A68DF26-5722-4404-BD8C-6E2167B237B5}" type="presParOf" srcId="{F8F6EE95-D70F-C440-9304-AA2F52CA10DE}" destId="{4578B947-7C00-824D-8406-22DD70BD425A}" srcOrd="0" destOrd="0" presId="urn:microsoft.com/office/officeart/2005/8/layout/hChevron3"/>
    <dgm:cxn modelId="{A0C7F169-139A-4CB0-AD18-98F3B013A487}" type="presParOf" srcId="{F8F6EE95-D70F-C440-9304-AA2F52CA10DE}" destId="{D0097F01-C00F-0545-93B2-1F8B26EBD08D}" srcOrd="1" destOrd="0" presId="urn:microsoft.com/office/officeart/2005/8/layout/hChevron3"/>
    <dgm:cxn modelId="{5A996644-4563-4967-AFC3-C3B855FBC4B6}" type="presParOf" srcId="{F8F6EE95-D70F-C440-9304-AA2F52CA10DE}" destId="{8AE826C2-0475-6144-9BAB-77BE8E5F77FC}" srcOrd="2" destOrd="0" presId="urn:microsoft.com/office/officeart/2005/8/layout/hChevron3"/>
    <dgm:cxn modelId="{D1EF483C-9F84-454A-9EC6-13D8B2E12F24}" type="presParOf" srcId="{F8F6EE95-D70F-C440-9304-AA2F52CA10DE}" destId="{8C80EF26-07ED-AA40-82B1-B2CCABA52EC7}" srcOrd="3" destOrd="0" presId="urn:microsoft.com/office/officeart/2005/8/layout/hChevron3"/>
    <dgm:cxn modelId="{6AC49356-D6E6-41A5-B3BA-20344CAF77D1}" type="presParOf" srcId="{F8F6EE95-D70F-C440-9304-AA2F52CA10DE}" destId="{8480AF95-10B4-0848-A6AE-F52EF7D84B82}" srcOrd="4" destOrd="0" presId="urn:microsoft.com/office/officeart/2005/8/layout/hChevron3"/>
    <dgm:cxn modelId="{74621748-A5F9-44A9-8372-517868AC0FEC}" type="presParOf" srcId="{F8F6EE95-D70F-C440-9304-AA2F52CA10DE}" destId="{F47301A6-0FC4-9249-A3B9-AC9C91CFC696}" srcOrd="5" destOrd="0" presId="urn:microsoft.com/office/officeart/2005/8/layout/hChevron3"/>
    <dgm:cxn modelId="{F9E79A32-100A-4AA5-9848-DD4291BA9F49}"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0" dirty="0" smtClean="0">
              <a:solidFill>
                <a:schemeClr val="bg1"/>
              </a:solidFill>
              <a:latin typeface="Times New Roman"/>
              <a:cs typeface="Times New Roman"/>
            </a:rPr>
            <a:t>Industry Overview</a:t>
          </a:r>
          <a:endParaRPr lang="en-US" sz="1800" b="0"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0" dirty="0" smtClean="0">
              <a:latin typeface="Times New Roman"/>
              <a:cs typeface="Times New Roman"/>
            </a:rPr>
            <a:t>Canadian Oil Sands</a:t>
          </a:r>
          <a:endParaRPr lang="en-US" b="0"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b="1" dirty="0" err="1" smtClean="0">
              <a:latin typeface="Times New Roman"/>
              <a:cs typeface="Times New Roman"/>
            </a:rPr>
            <a:t>Encana</a:t>
          </a:r>
          <a:endParaRPr lang="en-US" b="1"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15A64C76-E91C-2E4E-993F-9FACC03C8C41}" type="presOf" srcId="{6BCFFF8A-56DC-4D4D-BF55-7E46E1DA8858}" destId="{D99D5942-CC35-F748-85BC-E8544B951876}" srcOrd="0" destOrd="0" presId="urn:microsoft.com/office/officeart/2005/8/layout/hChevron3"/>
    <dgm:cxn modelId="{F158EC0A-DBD0-3B4F-8305-646D6FAB880C}" type="presOf" srcId="{910A6818-AE27-7F44-96E4-49A055791612}" destId="{8AE826C2-0475-6144-9BAB-77BE8E5F77FC}" srcOrd="0" destOrd="0" presId="urn:microsoft.com/office/officeart/2005/8/layout/hChevron3"/>
    <dgm:cxn modelId="{12F311FF-5BA9-964A-8F83-7B1827BD4D9C}" type="presOf" srcId="{740109BC-3365-CE4A-92EC-DEF8FCE0A99A}" destId="{8480AF95-10B4-0848-A6AE-F52EF7D84B82}" srcOrd="0" destOrd="0" presId="urn:microsoft.com/office/officeart/2005/8/layout/hChevron3"/>
    <dgm:cxn modelId="{B7BE945F-F01E-7341-B8FC-B3C6E9B76C49}" type="presOf" srcId="{04D621BE-18A1-8D43-94D6-3ACB5638F581}" destId="{F8F6EE95-D70F-C440-9304-AA2F52CA10DE}" srcOrd="0" destOrd="0" presId="urn:microsoft.com/office/officeart/2005/8/layout/hChevron3"/>
    <dgm:cxn modelId="{E538CF60-1FFE-C942-98D1-EEC0094D91B0}" type="presOf" srcId="{301AAE30-EC90-3241-A369-77856ED3F6FB}" destId="{4578B947-7C00-824D-8406-22DD70BD425A}" srcOrd="0" destOrd="0" presId="urn:microsoft.com/office/officeart/2005/8/layout/hChevron3"/>
    <dgm:cxn modelId="{3174C30B-5A87-8447-B08C-82F7B17A00D4}" type="presParOf" srcId="{F8F6EE95-D70F-C440-9304-AA2F52CA10DE}" destId="{4578B947-7C00-824D-8406-22DD70BD425A}" srcOrd="0" destOrd="0" presId="urn:microsoft.com/office/officeart/2005/8/layout/hChevron3"/>
    <dgm:cxn modelId="{EC793FF0-8CCB-0543-B45E-F6B149E99D19}" type="presParOf" srcId="{F8F6EE95-D70F-C440-9304-AA2F52CA10DE}" destId="{D0097F01-C00F-0545-93B2-1F8B26EBD08D}" srcOrd="1" destOrd="0" presId="urn:microsoft.com/office/officeart/2005/8/layout/hChevron3"/>
    <dgm:cxn modelId="{EB463EF2-8B00-0741-8009-32C9377812AC}" type="presParOf" srcId="{F8F6EE95-D70F-C440-9304-AA2F52CA10DE}" destId="{8AE826C2-0475-6144-9BAB-77BE8E5F77FC}" srcOrd="2" destOrd="0" presId="urn:microsoft.com/office/officeart/2005/8/layout/hChevron3"/>
    <dgm:cxn modelId="{A6BA0EA9-B195-4840-9770-2CC565033EC1}" type="presParOf" srcId="{F8F6EE95-D70F-C440-9304-AA2F52CA10DE}" destId="{8C80EF26-07ED-AA40-82B1-B2CCABA52EC7}" srcOrd="3" destOrd="0" presId="urn:microsoft.com/office/officeart/2005/8/layout/hChevron3"/>
    <dgm:cxn modelId="{1201A43D-0D0F-0D48-BE0A-1EED71DF2406}" type="presParOf" srcId="{F8F6EE95-D70F-C440-9304-AA2F52CA10DE}" destId="{8480AF95-10B4-0848-A6AE-F52EF7D84B82}" srcOrd="4" destOrd="0" presId="urn:microsoft.com/office/officeart/2005/8/layout/hChevron3"/>
    <dgm:cxn modelId="{C14F6B7A-6AAA-9148-8A72-D306CF397D41}" type="presParOf" srcId="{F8F6EE95-D70F-C440-9304-AA2F52CA10DE}" destId="{F47301A6-0FC4-9249-A3B9-AC9C91CFC696}" srcOrd="5" destOrd="0" presId="urn:microsoft.com/office/officeart/2005/8/layout/hChevron3"/>
    <dgm:cxn modelId="{7A155CDF-A3EA-014D-B510-6E963FBFF744}"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0" dirty="0" smtClean="0">
              <a:solidFill>
                <a:schemeClr val="bg1"/>
              </a:solidFill>
              <a:latin typeface="Times New Roman"/>
              <a:cs typeface="Times New Roman"/>
            </a:rPr>
            <a:t>Industry Overview</a:t>
          </a:r>
          <a:endParaRPr lang="en-US" sz="1800" b="0"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0" dirty="0" smtClean="0">
              <a:latin typeface="Times New Roman"/>
              <a:cs typeface="Times New Roman"/>
            </a:rPr>
            <a:t>Canadian Oil Sands</a:t>
          </a:r>
          <a:endParaRPr lang="en-US" b="0"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b="1" dirty="0" err="1" smtClean="0">
              <a:latin typeface="Times New Roman"/>
              <a:cs typeface="Times New Roman"/>
            </a:rPr>
            <a:t>Encana</a:t>
          </a:r>
          <a:endParaRPr lang="en-US" b="1"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FDD3FFE4-5631-3A49-886E-2730D3CB7457}" type="presOf" srcId="{04D621BE-18A1-8D43-94D6-3ACB5638F581}" destId="{F8F6EE95-D70F-C440-9304-AA2F52CA10DE}"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904173C6-A568-104D-8273-BBB53C81ECAA}" type="presOf" srcId="{301AAE30-EC90-3241-A369-77856ED3F6FB}" destId="{4578B947-7C00-824D-8406-22DD70BD425A}"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E18D291C-0DA1-0942-9749-9B6CE0ACB181}" type="presOf" srcId="{910A6818-AE27-7F44-96E4-49A055791612}" destId="{8AE826C2-0475-6144-9BAB-77BE8E5F77FC}" srcOrd="0" destOrd="0" presId="urn:microsoft.com/office/officeart/2005/8/layout/hChevron3"/>
    <dgm:cxn modelId="{350A9F20-9EC4-1D4B-8C59-90032C3CB8AA}" type="presOf" srcId="{740109BC-3365-CE4A-92EC-DEF8FCE0A99A}" destId="{8480AF95-10B4-0848-A6AE-F52EF7D84B82}" srcOrd="0" destOrd="0" presId="urn:microsoft.com/office/officeart/2005/8/layout/hChevron3"/>
    <dgm:cxn modelId="{115378D5-966E-0F4B-8567-32AB356B5AAA}" type="presOf" srcId="{6BCFFF8A-56DC-4D4D-BF55-7E46E1DA8858}" destId="{D99D5942-CC35-F748-85BC-E8544B951876}" srcOrd="0" destOrd="0" presId="urn:microsoft.com/office/officeart/2005/8/layout/hChevron3"/>
    <dgm:cxn modelId="{4D3B4126-D050-DE45-984E-4ADFA49BA111}" type="presParOf" srcId="{F8F6EE95-D70F-C440-9304-AA2F52CA10DE}" destId="{4578B947-7C00-824D-8406-22DD70BD425A}" srcOrd="0" destOrd="0" presId="urn:microsoft.com/office/officeart/2005/8/layout/hChevron3"/>
    <dgm:cxn modelId="{E88403C2-B2C6-8346-833A-ACCCCE9213A1}" type="presParOf" srcId="{F8F6EE95-D70F-C440-9304-AA2F52CA10DE}" destId="{D0097F01-C00F-0545-93B2-1F8B26EBD08D}" srcOrd="1" destOrd="0" presId="urn:microsoft.com/office/officeart/2005/8/layout/hChevron3"/>
    <dgm:cxn modelId="{354E299C-5E27-284D-BF1B-671B9AC35C80}" type="presParOf" srcId="{F8F6EE95-D70F-C440-9304-AA2F52CA10DE}" destId="{8AE826C2-0475-6144-9BAB-77BE8E5F77FC}" srcOrd="2" destOrd="0" presId="urn:microsoft.com/office/officeart/2005/8/layout/hChevron3"/>
    <dgm:cxn modelId="{ABD7C25A-AAE5-F54C-9C31-1F6B876CED99}" type="presParOf" srcId="{F8F6EE95-D70F-C440-9304-AA2F52CA10DE}" destId="{8C80EF26-07ED-AA40-82B1-B2CCABA52EC7}" srcOrd="3" destOrd="0" presId="urn:microsoft.com/office/officeart/2005/8/layout/hChevron3"/>
    <dgm:cxn modelId="{B95F2116-5D74-CF4C-AB32-C29212E4B07D}" type="presParOf" srcId="{F8F6EE95-D70F-C440-9304-AA2F52CA10DE}" destId="{8480AF95-10B4-0848-A6AE-F52EF7D84B82}" srcOrd="4" destOrd="0" presId="urn:microsoft.com/office/officeart/2005/8/layout/hChevron3"/>
    <dgm:cxn modelId="{F884F2A5-260B-CC4B-A6C0-B0310CA8D612}" type="presParOf" srcId="{F8F6EE95-D70F-C440-9304-AA2F52CA10DE}" destId="{F47301A6-0FC4-9249-A3B9-AC9C91CFC696}" srcOrd="5" destOrd="0" presId="urn:microsoft.com/office/officeart/2005/8/layout/hChevron3"/>
    <dgm:cxn modelId="{D9A915BE-A70B-824D-A41F-08D41F2EE92C}"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1" dirty="0" smtClean="0">
              <a:solidFill>
                <a:schemeClr val="bg1"/>
              </a:solidFill>
              <a:latin typeface="Times New Roman"/>
              <a:cs typeface="Times New Roman"/>
            </a:rPr>
            <a:t>Industry Overview</a:t>
          </a:r>
          <a:endParaRPr lang="en-US" sz="1800" b="1"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3AC2C883-B560-3E4E-B630-13D2C742F2E4}" type="presOf" srcId="{910A6818-AE27-7F44-96E4-49A055791612}" destId="{8AE826C2-0475-6144-9BAB-77BE8E5F77FC}"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CAD20095-EE7E-5241-B812-94D30BDD2278}" srcId="{04D621BE-18A1-8D43-94D6-3ACB5638F581}" destId="{910A6818-AE27-7F44-96E4-49A055791612}" srcOrd="1" destOrd="0" parTransId="{CA25D843-527D-2D4F-90FD-E763A0D6DDBB}" sibTransId="{A936434F-9CBF-E14F-97DB-AF9A284234B3}"/>
    <dgm:cxn modelId="{7F15FC7B-E390-4A4D-9FF8-3F66640C5E11}" type="presOf" srcId="{301AAE30-EC90-3241-A369-77856ED3F6FB}" destId="{4578B947-7C00-824D-8406-22DD70BD425A}" srcOrd="0" destOrd="0" presId="urn:microsoft.com/office/officeart/2005/8/layout/hChevron3"/>
    <dgm:cxn modelId="{18DAD066-3867-344B-AAE3-8C63CC216A91}" type="presOf" srcId="{740109BC-3365-CE4A-92EC-DEF8FCE0A99A}" destId="{8480AF95-10B4-0848-A6AE-F52EF7D84B82}"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CBD96DB9-CECF-B040-92B7-67E4F682FE27}" type="presOf" srcId="{6BCFFF8A-56DC-4D4D-BF55-7E46E1DA8858}" destId="{D99D5942-CC35-F748-85BC-E8544B951876}" srcOrd="0" destOrd="0" presId="urn:microsoft.com/office/officeart/2005/8/layout/hChevron3"/>
    <dgm:cxn modelId="{61AEDBCF-39C2-BF4A-B818-B57C2BE79AFB}" type="presOf" srcId="{04D621BE-18A1-8D43-94D6-3ACB5638F581}" destId="{F8F6EE95-D70F-C440-9304-AA2F52CA10DE}" srcOrd="0" destOrd="0" presId="urn:microsoft.com/office/officeart/2005/8/layout/hChevron3"/>
    <dgm:cxn modelId="{E42BF4D2-3296-D143-B022-760F38301D96}" type="presParOf" srcId="{F8F6EE95-D70F-C440-9304-AA2F52CA10DE}" destId="{4578B947-7C00-824D-8406-22DD70BD425A}" srcOrd="0" destOrd="0" presId="urn:microsoft.com/office/officeart/2005/8/layout/hChevron3"/>
    <dgm:cxn modelId="{69F41A57-D000-BE45-BD30-0A004EB501C0}" type="presParOf" srcId="{F8F6EE95-D70F-C440-9304-AA2F52CA10DE}" destId="{D0097F01-C00F-0545-93B2-1F8B26EBD08D}" srcOrd="1" destOrd="0" presId="urn:microsoft.com/office/officeart/2005/8/layout/hChevron3"/>
    <dgm:cxn modelId="{1330D8EA-68F5-3C46-AA05-138D472156AF}" type="presParOf" srcId="{F8F6EE95-D70F-C440-9304-AA2F52CA10DE}" destId="{8AE826C2-0475-6144-9BAB-77BE8E5F77FC}" srcOrd="2" destOrd="0" presId="urn:microsoft.com/office/officeart/2005/8/layout/hChevron3"/>
    <dgm:cxn modelId="{E1FD5136-2201-9744-9C6A-3BAE49771112}" type="presParOf" srcId="{F8F6EE95-D70F-C440-9304-AA2F52CA10DE}" destId="{8C80EF26-07ED-AA40-82B1-B2CCABA52EC7}" srcOrd="3" destOrd="0" presId="urn:microsoft.com/office/officeart/2005/8/layout/hChevron3"/>
    <dgm:cxn modelId="{5820AAA6-A282-1643-B9C3-F5184037A50D}" type="presParOf" srcId="{F8F6EE95-D70F-C440-9304-AA2F52CA10DE}" destId="{8480AF95-10B4-0848-A6AE-F52EF7D84B82}" srcOrd="4" destOrd="0" presId="urn:microsoft.com/office/officeart/2005/8/layout/hChevron3"/>
    <dgm:cxn modelId="{500AD26F-C293-684F-855E-24890F1D564D}" type="presParOf" srcId="{F8F6EE95-D70F-C440-9304-AA2F52CA10DE}" destId="{F47301A6-0FC4-9249-A3B9-AC9C91CFC696}" srcOrd="5" destOrd="0" presId="urn:microsoft.com/office/officeart/2005/8/layout/hChevron3"/>
    <dgm:cxn modelId="{DA507658-54B4-EF49-B235-621A758CBFDD}"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0" dirty="0" smtClean="0">
              <a:solidFill>
                <a:schemeClr val="bg1"/>
              </a:solidFill>
              <a:latin typeface="Times New Roman"/>
              <a:cs typeface="Times New Roman"/>
            </a:rPr>
            <a:t>Industry Overview</a:t>
          </a:r>
          <a:endParaRPr lang="en-US" sz="1800" b="0"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0" dirty="0" smtClean="0">
              <a:latin typeface="Times New Roman"/>
              <a:cs typeface="Times New Roman"/>
            </a:rPr>
            <a:t>Canadian Oil Sands</a:t>
          </a:r>
          <a:endParaRPr lang="en-US" b="0"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b="1" dirty="0" err="1" smtClean="0">
              <a:latin typeface="Times New Roman"/>
              <a:cs typeface="Times New Roman"/>
            </a:rPr>
            <a:t>Encana</a:t>
          </a:r>
          <a:endParaRPr lang="en-US" b="1"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053F7424-047B-D54B-962B-A5125ABD973F}" type="presOf" srcId="{740109BC-3365-CE4A-92EC-DEF8FCE0A99A}" destId="{8480AF95-10B4-0848-A6AE-F52EF7D84B82}" srcOrd="0" destOrd="0" presId="urn:microsoft.com/office/officeart/2005/8/layout/hChevron3"/>
    <dgm:cxn modelId="{9BFD09FD-06AB-144B-A204-D5CCF9ACD442}" type="presOf" srcId="{6BCFFF8A-56DC-4D4D-BF55-7E46E1DA8858}" destId="{D99D5942-CC35-F748-85BC-E8544B951876}" srcOrd="0" destOrd="0" presId="urn:microsoft.com/office/officeart/2005/8/layout/hChevron3"/>
    <dgm:cxn modelId="{BFF52B33-CCE6-354A-9C6E-93BBEB55F285}" type="presOf" srcId="{04D621BE-18A1-8D43-94D6-3ACB5638F581}" destId="{F8F6EE95-D70F-C440-9304-AA2F52CA10DE}"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E822F45-244D-9F45-ACED-C59A7DE117B8}" type="presOf" srcId="{910A6818-AE27-7F44-96E4-49A055791612}" destId="{8AE826C2-0475-6144-9BAB-77BE8E5F77FC}"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DA58C95C-2BCB-7C45-9984-F41A4556BA34}" type="presOf" srcId="{301AAE30-EC90-3241-A369-77856ED3F6FB}" destId="{4578B947-7C00-824D-8406-22DD70BD425A}" srcOrd="0" destOrd="0" presId="urn:microsoft.com/office/officeart/2005/8/layout/hChevron3"/>
    <dgm:cxn modelId="{17F05643-3917-F541-B60D-1E31A148A49F}" type="presParOf" srcId="{F8F6EE95-D70F-C440-9304-AA2F52CA10DE}" destId="{4578B947-7C00-824D-8406-22DD70BD425A}" srcOrd="0" destOrd="0" presId="urn:microsoft.com/office/officeart/2005/8/layout/hChevron3"/>
    <dgm:cxn modelId="{157F173B-9314-3944-A300-5A017B124F3E}" type="presParOf" srcId="{F8F6EE95-D70F-C440-9304-AA2F52CA10DE}" destId="{D0097F01-C00F-0545-93B2-1F8B26EBD08D}" srcOrd="1" destOrd="0" presId="urn:microsoft.com/office/officeart/2005/8/layout/hChevron3"/>
    <dgm:cxn modelId="{3BDADD5B-07D5-5942-9AD6-35F3EC8AF8CB}" type="presParOf" srcId="{F8F6EE95-D70F-C440-9304-AA2F52CA10DE}" destId="{8AE826C2-0475-6144-9BAB-77BE8E5F77FC}" srcOrd="2" destOrd="0" presId="urn:microsoft.com/office/officeart/2005/8/layout/hChevron3"/>
    <dgm:cxn modelId="{5B5C8709-7281-DA4E-BA83-E19682C1FB21}" type="presParOf" srcId="{F8F6EE95-D70F-C440-9304-AA2F52CA10DE}" destId="{8C80EF26-07ED-AA40-82B1-B2CCABA52EC7}" srcOrd="3" destOrd="0" presId="urn:microsoft.com/office/officeart/2005/8/layout/hChevron3"/>
    <dgm:cxn modelId="{C135AEA3-E7A8-7F47-ACBF-B0BBF05CD201}" type="presParOf" srcId="{F8F6EE95-D70F-C440-9304-AA2F52CA10DE}" destId="{8480AF95-10B4-0848-A6AE-F52EF7D84B82}" srcOrd="4" destOrd="0" presId="urn:microsoft.com/office/officeart/2005/8/layout/hChevron3"/>
    <dgm:cxn modelId="{FDD92884-D9BB-CA45-B84A-0D1F83EED52B}" type="presParOf" srcId="{F8F6EE95-D70F-C440-9304-AA2F52CA10DE}" destId="{F47301A6-0FC4-9249-A3B9-AC9C91CFC696}" srcOrd="5" destOrd="0" presId="urn:microsoft.com/office/officeart/2005/8/layout/hChevron3"/>
    <dgm:cxn modelId="{4611AE2B-F500-0A4E-BF1E-70D0605BB1FB}"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0" dirty="0" smtClean="0">
              <a:solidFill>
                <a:schemeClr val="bg1"/>
              </a:solidFill>
              <a:latin typeface="Times New Roman"/>
              <a:cs typeface="Times New Roman"/>
            </a:rPr>
            <a:t>Industry Overview</a:t>
          </a:r>
          <a:endParaRPr lang="en-US" sz="1800" b="0"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0" dirty="0" smtClean="0">
              <a:latin typeface="Times New Roman"/>
              <a:cs typeface="Times New Roman"/>
            </a:rPr>
            <a:t>Canadian Oil Sands</a:t>
          </a:r>
          <a:endParaRPr lang="en-US" b="0"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b="1" dirty="0" err="1" smtClean="0">
              <a:latin typeface="Times New Roman"/>
              <a:cs typeface="Times New Roman"/>
            </a:rPr>
            <a:t>Encana</a:t>
          </a:r>
          <a:endParaRPr lang="en-US" b="1"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D4215E29-F20F-3E46-A2F0-942FB66AE763}" type="presOf" srcId="{301AAE30-EC90-3241-A369-77856ED3F6FB}" destId="{4578B947-7C00-824D-8406-22DD70BD425A}" srcOrd="0" destOrd="0" presId="urn:microsoft.com/office/officeart/2005/8/layout/hChevron3"/>
    <dgm:cxn modelId="{07EFD60B-32E7-0647-A9E1-A22D9D06855D}" type="presOf" srcId="{740109BC-3365-CE4A-92EC-DEF8FCE0A99A}" destId="{8480AF95-10B4-0848-A6AE-F52EF7D84B82}"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2642BA0A-FF99-5949-9F31-85E3F3774A43}" srcId="{04D621BE-18A1-8D43-94D6-3ACB5638F581}" destId="{6BCFFF8A-56DC-4D4D-BF55-7E46E1DA8858}" srcOrd="3" destOrd="0" parTransId="{3A2867B9-A822-F444-A7F2-287E5FF9AAD6}" sibTransId="{46163595-BFC6-FA44-AEDD-426C41315EB3}"/>
    <dgm:cxn modelId="{2C94E473-D085-E74D-B79E-4800E41C2F4F}" type="presOf" srcId="{6BCFFF8A-56DC-4D4D-BF55-7E46E1DA8858}" destId="{D99D5942-CC35-F748-85BC-E8544B951876}" srcOrd="0" destOrd="0" presId="urn:microsoft.com/office/officeart/2005/8/layout/hChevron3"/>
    <dgm:cxn modelId="{4A301A91-BA13-F545-856B-275440446421}" type="presOf" srcId="{910A6818-AE27-7F44-96E4-49A055791612}" destId="{8AE826C2-0475-6144-9BAB-77BE8E5F77FC}" srcOrd="0" destOrd="0" presId="urn:microsoft.com/office/officeart/2005/8/layout/hChevron3"/>
    <dgm:cxn modelId="{852BDF57-165C-7A47-A1AE-A18C6870864B}" type="presOf" srcId="{04D621BE-18A1-8D43-94D6-3ACB5638F581}" destId="{F8F6EE95-D70F-C440-9304-AA2F52CA10DE}" srcOrd="0" destOrd="0" presId="urn:microsoft.com/office/officeart/2005/8/layout/hChevron3"/>
    <dgm:cxn modelId="{2E685460-AC35-B044-932F-4E246CFFDCAD}" type="presParOf" srcId="{F8F6EE95-D70F-C440-9304-AA2F52CA10DE}" destId="{4578B947-7C00-824D-8406-22DD70BD425A}" srcOrd="0" destOrd="0" presId="urn:microsoft.com/office/officeart/2005/8/layout/hChevron3"/>
    <dgm:cxn modelId="{DA12DE72-C340-6648-9407-C4E4361F253B}" type="presParOf" srcId="{F8F6EE95-D70F-C440-9304-AA2F52CA10DE}" destId="{D0097F01-C00F-0545-93B2-1F8B26EBD08D}" srcOrd="1" destOrd="0" presId="urn:microsoft.com/office/officeart/2005/8/layout/hChevron3"/>
    <dgm:cxn modelId="{6AF3BF2D-00E5-9741-90D4-1F5BB20A3E16}" type="presParOf" srcId="{F8F6EE95-D70F-C440-9304-AA2F52CA10DE}" destId="{8AE826C2-0475-6144-9BAB-77BE8E5F77FC}" srcOrd="2" destOrd="0" presId="urn:microsoft.com/office/officeart/2005/8/layout/hChevron3"/>
    <dgm:cxn modelId="{31FD9092-9920-4C44-B5D6-BD4707984620}" type="presParOf" srcId="{F8F6EE95-D70F-C440-9304-AA2F52CA10DE}" destId="{8C80EF26-07ED-AA40-82B1-B2CCABA52EC7}" srcOrd="3" destOrd="0" presId="urn:microsoft.com/office/officeart/2005/8/layout/hChevron3"/>
    <dgm:cxn modelId="{96AAEF37-9576-6B4E-B77F-1B828529C412}" type="presParOf" srcId="{F8F6EE95-D70F-C440-9304-AA2F52CA10DE}" destId="{8480AF95-10B4-0848-A6AE-F52EF7D84B82}" srcOrd="4" destOrd="0" presId="urn:microsoft.com/office/officeart/2005/8/layout/hChevron3"/>
    <dgm:cxn modelId="{25757B4E-1ACC-5F47-BDA0-EB3159402C01}" type="presParOf" srcId="{F8F6EE95-D70F-C440-9304-AA2F52CA10DE}" destId="{F47301A6-0FC4-9249-A3B9-AC9C91CFC696}" srcOrd="5" destOrd="0" presId="urn:microsoft.com/office/officeart/2005/8/layout/hChevron3"/>
    <dgm:cxn modelId="{247EF731-E308-454A-8DBD-D2CD524D6BDF}"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0" dirty="0" smtClean="0">
              <a:solidFill>
                <a:schemeClr val="bg1"/>
              </a:solidFill>
              <a:latin typeface="Times New Roman"/>
              <a:cs typeface="Times New Roman"/>
            </a:rPr>
            <a:t>Industry Overview</a:t>
          </a:r>
          <a:endParaRPr lang="en-US" sz="1800" b="0"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0" dirty="0" smtClean="0">
              <a:latin typeface="Times New Roman"/>
              <a:cs typeface="Times New Roman"/>
            </a:rPr>
            <a:t>Canadian Oil Sands</a:t>
          </a:r>
          <a:endParaRPr lang="en-US" b="0"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b="1" dirty="0" err="1" smtClean="0">
              <a:latin typeface="Times New Roman"/>
              <a:cs typeface="Times New Roman"/>
            </a:rPr>
            <a:t>Encana</a:t>
          </a:r>
          <a:endParaRPr lang="en-US" b="1"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36B974EC-43CB-3649-8CCD-40330E7E9FF6}" type="presOf" srcId="{04D621BE-18A1-8D43-94D6-3ACB5638F581}" destId="{F8F6EE95-D70F-C440-9304-AA2F52CA10DE}" srcOrd="0" destOrd="0" presId="urn:microsoft.com/office/officeart/2005/8/layout/hChevron3"/>
    <dgm:cxn modelId="{324A7D44-E540-2E4A-9752-8ECDF712E777}" type="presOf" srcId="{910A6818-AE27-7F44-96E4-49A055791612}" destId="{8AE826C2-0475-6144-9BAB-77BE8E5F77FC}" srcOrd="0" destOrd="0" presId="urn:microsoft.com/office/officeart/2005/8/layout/hChevron3"/>
    <dgm:cxn modelId="{D776DCC7-2352-9648-AF3E-BC105EB3097E}" type="presOf" srcId="{740109BC-3365-CE4A-92EC-DEF8FCE0A99A}" destId="{8480AF95-10B4-0848-A6AE-F52EF7D84B82}"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2642BA0A-FF99-5949-9F31-85E3F3774A43}" srcId="{04D621BE-18A1-8D43-94D6-3ACB5638F581}" destId="{6BCFFF8A-56DC-4D4D-BF55-7E46E1DA8858}" srcOrd="3" destOrd="0" parTransId="{3A2867B9-A822-F444-A7F2-287E5FF9AAD6}" sibTransId="{46163595-BFC6-FA44-AEDD-426C41315EB3}"/>
    <dgm:cxn modelId="{242985A3-325C-4C49-8512-66FBF885F6D1}" type="presOf" srcId="{6BCFFF8A-56DC-4D4D-BF55-7E46E1DA8858}" destId="{D99D5942-CC35-F748-85BC-E8544B951876}" srcOrd="0" destOrd="0" presId="urn:microsoft.com/office/officeart/2005/8/layout/hChevron3"/>
    <dgm:cxn modelId="{77E8D4B7-F87A-6D46-9FD8-571E44A4D3DA}" type="presOf" srcId="{301AAE30-EC90-3241-A369-77856ED3F6FB}" destId="{4578B947-7C00-824D-8406-22DD70BD425A}" srcOrd="0" destOrd="0" presId="urn:microsoft.com/office/officeart/2005/8/layout/hChevron3"/>
    <dgm:cxn modelId="{BB445023-D39A-5441-BB6A-697F87D5A5C1}" type="presParOf" srcId="{F8F6EE95-D70F-C440-9304-AA2F52CA10DE}" destId="{4578B947-7C00-824D-8406-22DD70BD425A}" srcOrd="0" destOrd="0" presId="urn:microsoft.com/office/officeart/2005/8/layout/hChevron3"/>
    <dgm:cxn modelId="{D75BDEB8-E8A8-1F45-B0F7-DD643BEEF0B0}" type="presParOf" srcId="{F8F6EE95-D70F-C440-9304-AA2F52CA10DE}" destId="{D0097F01-C00F-0545-93B2-1F8B26EBD08D}" srcOrd="1" destOrd="0" presId="urn:microsoft.com/office/officeart/2005/8/layout/hChevron3"/>
    <dgm:cxn modelId="{F1B264F9-C978-BE41-B135-B492B8F2CD4C}" type="presParOf" srcId="{F8F6EE95-D70F-C440-9304-AA2F52CA10DE}" destId="{8AE826C2-0475-6144-9BAB-77BE8E5F77FC}" srcOrd="2" destOrd="0" presId="urn:microsoft.com/office/officeart/2005/8/layout/hChevron3"/>
    <dgm:cxn modelId="{E14F8CB7-E75D-0647-BEFD-88E56938DF8A}" type="presParOf" srcId="{F8F6EE95-D70F-C440-9304-AA2F52CA10DE}" destId="{8C80EF26-07ED-AA40-82B1-B2CCABA52EC7}" srcOrd="3" destOrd="0" presId="urn:microsoft.com/office/officeart/2005/8/layout/hChevron3"/>
    <dgm:cxn modelId="{6FCA9E2E-E8EB-AC43-AC4D-966FF40604B9}" type="presParOf" srcId="{F8F6EE95-D70F-C440-9304-AA2F52CA10DE}" destId="{8480AF95-10B4-0848-A6AE-F52EF7D84B82}" srcOrd="4" destOrd="0" presId="urn:microsoft.com/office/officeart/2005/8/layout/hChevron3"/>
    <dgm:cxn modelId="{BE9E8892-7D23-464D-A6F3-6FEF86390C94}" type="presParOf" srcId="{F8F6EE95-D70F-C440-9304-AA2F52CA10DE}" destId="{F47301A6-0FC4-9249-A3B9-AC9C91CFC696}" srcOrd="5" destOrd="0" presId="urn:microsoft.com/office/officeart/2005/8/layout/hChevron3"/>
    <dgm:cxn modelId="{67B62E10-326F-7C4D-9DC4-75F27947DBE7}"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0" dirty="0" smtClean="0">
              <a:solidFill>
                <a:schemeClr val="bg1"/>
              </a:solidFill>
              <a:latin typeface="Times New Roman"/>
              <a:cs typeface="Times New Roman"/>
            </a:rPr>
            <a:t>Industry Overview</a:t>
          </a:r>
          <a:endParaRPr lang="en-US" sz="1800" b="0"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0" dirty="0" smtClean="0">
              <a:latin typeface="Times New Roman"/>
              <a:cs typeface="Times New Roman"/>
            </a:rPr>
            <a:t>Canadian Oil Sands</a:t>
          </a:r>
          <a:endParaRPr lang="en-US" b="0"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b="1" dirty="0" err="1" smtClean="0">
              <a:latin typeface="Times New Roman"/>
              <a:cs typeface="Times New Roman"/>
            </a:rPr>
            <a:t>Encana</a:t>
          </a:r>
          <a:endParaRPr lang="en-US" b="1"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93B485D6-7CF8-324D-BB29-DCF538C49F53}" type="presOf" srcId="{740109BC-3365-CE4A-92EC-DEF8FCE0A99A}" destId="{8480AF95-10B4-0848-A6AE-F52EF7D84B82}" srcOrd="0" destOrd="0" presId="urn:microsoft.com/office/officeart/2005/8/layout/hChevron3"/>
    <dgm:cxn modelId="{55F75805-4BF9-DB49-BD97-724ADB081D33}" type="presOf" srcId="{301AAE30-EC90-3241-A369-77856ED3F6FB}" destId="{4578B947-7C00-824D-8406-22DD70BD425A}" srcOrd="0" destOrd="0" presId="urn:microsoft.com/office/officeart/2005/8/layout/hChevron3"/>
    <dgm:cxn modelId="{21E3410F-B455-FC4A-8803-B0BC441E373F}" type="presOf" srcId="{04D621BE-18A1-8D43-94D6-3ACB5638F581}" destId="{F8F6EE95-D70F-C440-9304-AA2F52CA10DE}" srcOrd="0" destOrd="0" presId="urn:microsoft.com/office/officeart/2005/8/layout/hChevron3"/>
    <dgm:cxn modelId="{6EF4E4CA-5524-4142-B185-6695F14C7CC0}" type="presOf" srcId="{910A6818-AE27-7F44-96E4-49A055791612}" destId="{8AE826C2-0475-6144-9BAB-77BE8E5F77FC}"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2642BA0A-FF99-5949-9F31-85E3F3774A43}" srcId="{04D621BE-18A1-8D43-94D6-3ACB5638F581}" destId="{6BCFFF8A-56DC-4D4D-BF55-7E46E1DA8858}" srcOrd="3" destOrd="0" parTransId="{3A2867B9-A822-F444-A7F2-287E5FF9AAD6}" sibTransId="{46163595-BFC6-FA44-AEDD-426C41315EB3}"/>
    <dgm:cxn modelId="{AA138678-A19D-014B-ABD1-5D5E6D67E582}" type="presOf" srcId="{6BCFFF8A-56DC-4D4D-BF55-7E46E1DA8858}" destId="{D99D5942-CC35-F748-85BC-E8544B951876}" srcOrd="0" destOrd="0" presId="urn:microsoft.com/office/officeart/2005/8/layout/hChevron3"/>
    <dgm:cxn modelId="{54DEB47F-37E2-9940-96BC-9084D323C15C}" type="presParOf" srcId="{F8F6EE95-D70F-C440-9304-AA2F52CA10DE}" destId="{4578B947-7C00-824D-8406-22DD70BD425A}" srcOrd="0" destOrd="0" presId="urn:microsoft.com/office/officeart/2005/8/layout/hChevron3"/>
    <dgm:cxn modelId="{B949F538-F454-C34E-BCD3-46989E70D039}" type="presParOf" srcId="{F8F6EE95-D70F-C440-9304-AA2F52CA10DE}" destId="{D0097F01-C00F-0545-93B2-1F8B26EBD08D}" srcOrd="1" destOrd="0" presId="urn:microsoft.com/office/officeart/2005/8/layout/hChevron3"/>
    <dgm:cxn modelId="{A3882113-F5B5-7445-9C50-A374B040C297}" type="presParOf" srcId="{F8F6EE95-D70F-C440-9304-AA2F52CA10DE}" destId="{8AE826C2-0475-6144-9BAB-77BE8E5F77FC}" srcOrd="2" destOrd="0" presId="urn:microsoft.com/office/officeart/2005/8/layout/hChevron3"/>
    <dgm:cxn modelId="{B3E907BB-6456-8045-AC3A-0F66415E9F9D}" type="presParOf" srcId="{F8F6EE95-D70F-C440-9304-AA2F52CA10DE}" destId="{8C80EF26-07ED-AA40-82B1-B2CCABA52EC7}" srcOrd="3" destOrd="0" presId="urn:microsoft.com/office/officeart/2005/8/layout/hChevron3"/>
    <dgm:cxn modelId="{E5EC907A-9433-8C4B-8EC0-F5CDEF3BA356}" type="presParOf" srcId="{F8F6EE95-D70F-C440-9304-AA2F52CA10DE}" destId="{8480AF95-10B4-0848-A6AE-F52EF7D84B82}" srcOrd="4" destOrd="0" presId="urn:microsoft.com/office/officeart/2005/8/layout/hChevron3"/>
    <dgm:cxn modelId="{18350C0F-1F94-0A48-91C9-DA912C8038A6}" type="presParOf" srcId="{F8F6EE95-D70F-C440-9304-AA2F52CA10DE}" destId="{F47301A6-0FC4-9249-A3B9-AC9C91CFC696}" srcOrd="5" destOrd="0" presId="urn:microsoft.com/office/officeart/2005/8/layout/hChevron3"/>
    <dgm:cxn modelId="{37277EED-FC19-F443-B3A0-E822D81569C7}"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0" dirty="0" smtClean="0">
              <a:solidFill>
                <a:schemeClr val="bg1"/>
              </a:solidFill>
              <a:latin typeface="Times New Roman"/>
              <a:cs typeface="Times New Roman"/>
            </a:rPr>
            <a:t>Industry Overview</a:t>
          </a:r>
          <a:endParaRPr lang="en-US" sz="1800" b="0"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0" dirty="0" smtClean="0">
              <a:latin typeface="Times New Roman"/>
              <a:cs typeface="Times New Roman"/>
            </a:rPr>
            <a:t>Canadian Oil Sands</a:t>
          </a:r>
          <a:endParaRPr lang="en-US" b="0"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b="1" dirty="0" err="1" smtClean="0">
              <a:latin typeface="Times New Roman"/>
              <a:cs typeface="Times New Roman"/>
            </a:rPr>
            <a:t>Encana</a:t>
          </a:r>
          <a:endParaRPr lang="en-US" b="1"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0847B0CF-4D04-2F4E-91C1-D1CC53F2BDC7}" type="presOf" srcId="{04D621BE-18A1-8D43-94D6-3ACB5638F581}" destId="{F8F6EE95-D70F-C440-9304-AA2F52CA10DE}" srcOrd="0" destOrd="0" presId="urn:microsoft.com/office/officeart/2005/8/layout/hChevron3"/>
    <dgm:cxn modelId="{3BD3B1F6-23D6-AD45-9EFF-0D1B84FFFF3F}" srcId="{04D621BE-18A1-8D43-94D6-3ACB5638F581}" destId="{301AAE30-EC90-3241-A369-77856ED3F6FB}" srcOrd="0" destOrd="0" parTransId="{055BA603-B407-5643-9C61-547111C6F158}" sibTransId="{0AC109CF-85AD-2142-818E-982FF1917CC5}"/>
    <dgm:cxn modelId="{4CC14759-07BD-9A4B-A031-FC7079AFD3F2}" type="presOf" srcId="{910A6818-AE27-7F44-96E4-49A055791612}" destId="{8AE826C2-0475-6144-9BAB-77BE8E5F77FC}" srcOrd="0" destOrd="0" presId="urn:microsoft.com/office/officeart/2005/8/layout/hChevron3"/>
    <dgm:cxn modelId="{79316903-DD4C-0E48-BF5F-B60DCC7538FD}" type="presOf" srcId="{740109BC-3365-CE4A-92EC-DEF8FCE0A99A}" destId="{8480AF95-10B4-0848-A6AE-F52EF7D84B82}" srcOrd="0" destOrd="0" presId="urn:microsoft.com/office/officeart/2005/8/layout/hChevron3"/>
    <dgm:cxn modelId="{42A19043-7826-8D4C-A7B8-5C3252D3E842}" type="presOf" srcId="{6BCFFF8A-56DC-4D4D-BF55-7E46E1DA8858}" destId="{D99D5942-CC35-F748-85BC-E8544B951876}" srcOrd="0" destOrd="0" presId="urn:microsoft.com/office/officeart/2005/8/layout/hChevron3"/>
    <dgm:cxn modelId="{32264E22-B6C3-3F49-94DC-CF35DC90825A}" type="presOf" srcId="{301AAE30-EC90-3241-A369-77856ED3F6FB}" destId="{4578B947-7C00-824D-8406-22DD70BD425A}" srcOrd="0" destOrd="0" presId="urn:microsoft.com/office/officeart/2005/8/layout/hChevron3"/>
    <dgm:cxn modelId="{56084BEC-05F8-C440-80FC-54B297ECEA20}" type="presParOf" srcId="{F8F6EE95-D70F-C440-9304-AA2F52CA10DE}" destId="{4578B947-7C00-824D-8406-22DD70BD425A}" srcOrd="0" destOrd="0" presId="urn:microsoft.com/office/officeart/2005/8/layout/hChevron3"/>
    <dgm:cxn modelId="{8DD9F27A-4378-2440-AC77-D4ACD7914B3F}" type="presParOf" srcId="{F8F6EE95-D70F-C440-9304-AA2F52CA10DE}" destId="{D0097F01-C00F-0545-93B2-1F8B26EBD08D}" srcOrd="1" destOrd="0" presId="urn:microsoft.com/office/officeart/2005/8/layout/hChevron3"/>
    <dgm:cxn modelId="{A4F545C1-7F6B-7941-9AB6-0468F1E12656}" type="presParOf" srcId="{F8F6EE95-D70F-C440-9304-AA2F52CA10DE}" destId="{8AE826C2-0475-6144-9BAB-77BE8E5F77FC}" srcOrd="2" destOrd="0" presId="urn:microsoft.com/office/officeart/2005/8/layout/hChevron3"/>
    <dgm:cxn modelId="{3190616D-633E-8643-BFDF-506899B0A88C}" type="presParOf" srcId="{F8F6EE95-D70F-C440-9304-AA2F52CA10DE}" destId="{8C80EF26-07ED-AA40-82B1-B2CCABA52EC7}" srcOrd="3" destOrd="0" presId="urn:microsoft.com/office/officeart/2005/8/layout/hChevron3"/>
    <dgm:cxn modelId="{EED821BC-D261-4D44-B3F4-E9BC605C090A}" type="presParOf" srcId="{F8F6EE95-D70F-C440-9304-AA2F52CA10DE}" destId="{8480AF95-10B4-0848-A6AE-F52EF7D84B82}" srcOrd="4" destOrd="0" presId="urn:microsoft.com/office/officeart/2005/8/layout/hChevron3"/>
    <dgm:cxn modelId="{E31C8FDB-0EDF-2444-9F66-1CC14EED5E28}" type="presParOf" srcId="{F8F6EE95-D70F-C440-9304-AA2F52CA10DE}" destId="{F47301A6-0FC4-9249-A3B9-AC9C91CFC696}" srcOrd="5" destOrd="0" presId="urn:microsoft.com/office/officeart/2005/8/layout/hChevron3"/>
    <dgm:cxn modelId="{EE0E3ECE-7044-BE49-A1F5-90DE39CC68C0}"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0" dirty="0" smtClean="0">
              <a:solidFill>
                <a:schemeClr val="bg1"/>
              </a:solidFill>
              <a:latin typeface="Times New Roman"/>
              <a:cs typeface="Times New Roman"/>
            </a:rPr>
            <a:t>Industry Overview</a:t>
          </a:r>
          <a:endParaRPr lang="en-US" sz="1800" b="0"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0" dirty="0" smtClean="0">
              <a:latin typeface="Times New Roman"/>
              <a:cs typeface="Times New Roman"/>
            </a:rPr>
            <a:t>Canadian Oil Sands</a:t>
          </a:r>
          <a:endParaRPr lang="en-US" b="0"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b="1" dirty="0" err="1" smtClean="0">
              <a:latin typeface="Times New Roman"/>
              <a:cs typeface="Times New Roman"/>
            </a:rPr>
            <a:t>Encana</a:t>
          </a:r>
          <a:endParaRPr lang="en-US" b="1"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1AA5302C-0ACE-914B-BAA8-5B728521D138}" type="presOf" srcId="{6BCFFF8A-56DC-4D4D-BF55-7E46E1DA8858}" destId="{D99D5942-CC35-F748-85BC-E8544B951876}"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C1B11856-2AB9-1F46-9A53-D66C5E26F59F}" type="presOf" srcId="{301AAE30-EC90-3241-A369-77856ED3F6FB}" destId="{4578B947-7C00-824D-8406-22DD70BD425A}" srcOrd="0" destOrd="0" presId="urn:microsoft.com/office/officeart/2005/8/layout/hChevron3"/>
    <dgm:cxn modelId="{3BD3B1F6-23D6-AD45-9EFF-0D1B84FFFF3F}" srcId="{04D621BE-18A1-8D43-94D6-3ACB5638F581}" destId="{301AAE30-EC90-3241-A369-77856ED3F6FB}" srcOrd="0" destOrd="0" parTransId="{055BA603-B407-5643-9C61-547111C6F158}" sibTransId="{0AC109CF-85AD-2142-818E-982FF1917CC5}"/>
    <dgm:cxn modelId="{11F4FA8F-7ADA-8C42-9D43-C9C6C229D302}" type="presOf" srcId="{04D621BE-18A1-8D43-94D6-3ACB5638F581}" destId="{F8F6EE95-D70F-C440-9304-AA2F52CA10DE}" srcOrd="0" destOrd="0" presId="urn:microsoft.com/office/officeart/2005/8/layout/hChevron3"/>
    <dgm:cxn modelId="{BAD7F322-0CCB-934C-A853-8B706FD4927B}" type="presOf" srcId="{910A6818-AE27-7F44-96E4-49A055791612}" destId="{8AE826C2-0475-6144-9BAB-77BE8E5F77FC}" srcOrd="0" destOrd="0" presId="urn:microsoft.com/office/officeart/2005/8/layout/hChevron3"/>
    <dgm:cxn modelId="{5A8643C9-D63F-1A4F-B095-976F80E29D3A}" type="presOf" srcId="{740109BC-3365-CE4A-92EC-DEF8FCE0A99A}" destId="{8480AF95-10B4-0848-A6AE-F52EF7D84B82}" srcOrd="0" destOrd="0" presId="urn:microsoft.com/office/officeart/2005/8/layout/hChevron3"/>
    <dgm:cxn modelId="{F3EC1D5B-6BD8-8C44-BE74-D3EE3C34529D}" type="presParOf" srcId="{F8F6EE95-D70F-C440-9304-AA2F52CA10DE}" destId="{4578B947-7C00-824D-8406-22DD70BD425A}" srcOrd="0" destOrd="0" presId="urn:microsoft.com/office/officeart/2005/8/layout/hChevron3"/>
    <dgm:cxn modelId="{390177C2-4F0F-8B44-A7DD-1DCB29DA031E}" type="presParOf" srcId="{F8F6EE95-D70F-C440-9304-AA2F52CA10DE}" destId="{D0097F01-C00F-0545-93B2-1F8B26EBD08D}" srcOrd="1" destOrd="0" presId="urn:microsoft.com/office/officeart/2005/8/layout/hChevron3"/>
    <dgm:cxn modelId="{F8C9ECCC-55F6-C346-B292-BB9982789C57}" type="presParOf" srcId="{F8F6EE95-D70F-C440-9304-AA2F52CA10DE}" destId="{8AE826C2-0475-6144-9BAB-77BE8E5F77FC}" srcOrd="2" destOrd="0" presId="urn:microsoft.com/office/officeart/2005/8/layout/hChevron3"/>
    <dgm:cxn modelId="{7C8EF3B9-70CB-5B48-ABF5-CD914A9BF657}" type="presParOf" srcId="{F8F6EE95-D70F-C440-9304-AA2F52CA10DE}" destId="{8C80EF26-07ED-AA40-82B1-B2CCABA52EC7}" srcOrd="3" destOrd="0" presId="urn:microsoft.com/office/officeart/2005/8/layout/hChevron3"/>
    <dgm:cxn modelId="{7EBE707A-EBF8-394A-B1AF-B611C651D5D8}" type="presParOf" srcId="{F8F6EE95-D70F-C440-9304-AA2F52CA10DE}" destId="{8480AF95-10B4-0848-A6AE-F52EF7D84B82}" srcOrd="4" destOrd="0" presId="urn:microsoft.com/office/officeart/2005/8/layout/hChevron3"/>
    <dgm:cxn modelId="{08B91769-7402-A542-8827-982CC0F79A9A}" type="presParOf" srcId="{F8F6EE95-D70F-C440-9304-AA2F52CA10DE}" destId="{F47301A6-0FC4-9249-A3B9-AC9C91CFC696}" srcOrd="5" destOrd="0" presId="urn:microsoft.com/office/officeart/2005/8/layout/hChevron3"/>
    <dgm:cxn modelId="{5978608C-4FA2-D54E-8E2C-9FCB61242E58}"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0" dirty="0" smtClean="0">
              <a:solidFill>
                <a:schemeClr val="bg1"/>
              </a:solidFill>
              <a:latin typeface="Times New Roman"/>
              <a:cs typeface="Times New Roman"/>
            </a:rPr>
            <a:t>Industry Overview</a:t>
          </a:r>
          <a:endParaRPr lang="en-US" sz="1800" b="0"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0" dirty="0" smtClean="0">
              <a:latin typeface="Times New Roman"/>
              <a:cs typeface="Times New Roman"/>
            </a:rPr>
            <a:t>Canadian Oil Sands</a:t>
          </a:r>
          <a:endParaRPr lang="en-US" b="0"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b="1" dirty="0" err="1" smtClean="0">
              <a:latin typeface="Times New Roman"/>
              <a:cs typeface="Times New Roman"/>
            </a:rPr>
            <a:t>Encana</a:t>
          </a:r>
          <a:endParaRPr lang="en-US" b="1"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2B067E39-D65E-1047-9CCF-1E19BC5614CC}" type="presOf" srcId="{910A6818-AE27-7F44-96E4-49A055791612}" destId="{8AE826C2-0475-6144-9BAB-77BE8E5F77FC}" srcOrd="0" destOrd="0" presId="urn:microsoft.com/office/officeart/2005/8/layout/hChevron3"/>
    <dgm:cxn modelId="{A3C8953A-81D7-D941-800B-40D49382EF1B}" type="presOf" srcId="{301AAE30-EC90-3241-A369-77856ED3F6FB}" destId="{4578B947-7C00-824D-8406-22DD70BD425A}"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2642BA0A-FF99-5949-9F31-85E3F3774A43}" srcId="{04D621BE-18A1-8D43-94D6-3ACB5638F581}" destId="{6BCFFF8A-56DC-4D4D-BF55-7E46E1DA8858}" srcOrd="3" destOrd="0" parTransId="{3A2867B9-A822-F444-A7F2-287E5FF9AAD6}" sibTransId="{46163595-BFC6-FA44-AEDD-426C41315EB3}"/>
    <dgm:cxn modelId="{CAD20095-EE7E-5241-B812-94D30BDD2278}" srcId="{04D621BE-18A1-8D43-94D6-3ACB5638F581}" destId="{910A6818-AE27-7F44-96E4-49A055791612}" srcOrd="1" destOrd="0" parTransId="{CA25D843-527D-2D4F-90FD-E763A0D6DDBB}" sibTransId="{A936434F-9CBF-E14F-97DB-AF9A284234B3}"/>
    <dgm:cxn modelId="{3BD3B1F6-23D6-AD45-9EFF-0D1B84FFFF3F}" srcId="{04D621BE-18A1-8D43-94D6-3ACB5638F581}" destId="{301AAE30-EC90-3241-A369-77856ED3F6FB}" srcOrd="0" destOrd="0" parTransId="{055BA603-B407-5643-9C61-547111C6F158}" sibTransId="{0AC109CF-85AD-2142-818E-982FF1917CC5}"/>
    <dgm:cxn modelId="{65B6E9B4-876B-4D4F-8180-C8C8C81CAEAB}" type="presOf" srcId="{6BCFFF8A-56DC-4D4D-BF55-7E46E1DA8858}" destId="{D99D5942-CC35-F748-85BC-E8544B951876}" srcOrd="0" destOrd="0" presId="urn:microsoft.com/office/officeart/2005/8/layout/hChevron3"/>
    <dgm:cxn modelId="{CBBAC78B-E09B-D547-A672-6A16DC399AD2}" type="presOf" srcId="{740109BC-3365-CE4A-92EC-DEF8FCE0A99A}" destId="{8480AF95-10B4-0848-A6AE-F52EF7D84B82}" srcOrd="0" destOrd="0" presId="urn:microsoft.com/office/officeart/2005/8/layout/hChevron3"/>
    <dgm:cxn modelId="{9A6E8485-D311-4C40-8030-952D2BEA8CA0}" type="presOf" srcId="{04D621BE-18A1-8D43-94D6-3ACB5638F581}" destId="{F8F6EE95-D70F-C440-9304-AA2F52CA10DE}" srcOrd="0" destOrd="0" presId="urn:microsoft.com/office/officeart/2005/8/layout/hChevron3"/>
    <dgm:cxn modelId="{F23CE844-6442-E840-BF80-F717A48CA29F}" type="presParOf" srcId="{F8F6EE95-D70F-C440-9304-AA2F52CA10DE}" destId="{4578B947-7C00-824D-8406-22DD70BD425A}" srcOrd="0" destOrd="0" presId="urn:microsoft.com/office/officeart/2005/8/layout/hChevron3"/>
    <dgm:cxn modelId="{B44B4CE7-8CB4-5548-A998-727794928B0B}" type="presParOf" srcId="{F8F6EE95-D70F-C440-9304-AA2F52CA10DE}" destId="{D0097F01-C00F-0545-93B2-1F8B26EBD08D}" srcOrd="1" destOrd="0" presId="urn:microsoft.com/office/officeart/2005/8/layout/hChevron3"/>
    <dgm:cxn modelId="{F8FE21E0-2CAE-2E41-B665-D7B0217F4DD6}" type="presParOf" srcId="{F8F6EE95-D70F-C440-9304-AA2F52CA10DE}" destId="{8AE826C2-0475-6144-9BAB-77BE8E5F77FC}" srcOrd="2" destOrd="0" presId="urn:microsoft.com/office/officeart/2005/8/layout/hChevron3"/>
    <dgm:cxn modelId="{2633AC25-E86E-BC4C-A837-08B2DFEA94DC}" type="presParOf" srcId="{F8F6EE95-D70F-C440-9304-AA2F52CA10DE}" destId="{8C80EF26-07ED-AA40-82B1-B2CCABA52EC7}" srcOrd="3" destOrd="0" presId="urn:microsoft.com/office/officeart/2005/8/layout/hChevron3"/>
    <dgm:cxn modelId="{1D37103D-F6C8-064A-BE7C-FB6461AA8B18}" type="presParOf" srcId="{F8F6EE95-D70F-C440-9304-AA2F52CA10DE}" destId="{8480AF95-10B4-0848-A6AE-F52EF7D84B82}" srcOrd="4" destOrd="0" presId="urn:microsoft.com/office/officeart/2005/8/layout/hChevron3"/>
    <dgm:cxn modelId="{C2546394-486A-364A-A1EA-8FCEA46465D5}" type="presParOf" srcId="{F8F6EE95-D70F-C440-9304-AA2F52CA10DE}" destId="{F47301A6-0FC4-9249-A3B9-AC9C91CFC696}" srcOrd="5" destOrd="0" presId="urn:microsoft.com/office/officeart/2005/8/layout/hChevron3"/>
    <dgm:cxn modelId="{8ADD3EA6-78A7-FD4A-97BF-39E103473508}"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0" dirty="0" smtClean="0">
              <a:solidFill>
                <a:schemeClr val="bg1"/>
              </a:solidFill>
              <a:latin typeface="Times New Roman"/>
              <a:cs typeface="Times New Roman"/>
            </a:rPr>
            <a:t>Industry Overview</a:t>
          </a:r>
          <a:endParaRPr lang="en-US" sz="1800" b="0"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b="0" dirty="0" smtClean="0">
              <a:latin typeface="Times New Roman"/>
              <a:cs typeface="Times New Roman"/>
            </a:rPr>
            <a:t>Canadian Oil Sands</a:t>
          </a:r>
          <a:endParaRPr lang="en-US" b="0"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b="1" dirty="0" err="1" smtClean="0">
              <a:latin typeface="Times New Roman"/>
              <a:cs typeface="Times New Roman"/>
            </a:rPr>
            <a:t>Encana</a:t>
          </a:r>
          <a:endParaRPr lang="en-US" b="1"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2CBE9F01-AF11-2B47-A243-56F7872B64CC}" type="presOf" srcId="{301AAE30-EC90-3241-A369-77856ED3F6FB}" destId="{4578B947-7C00-824D-8406-22DD70BD425A}" srcOrd="0" destOrd="0" presId="urn:microsoft.com/office/officeart/2005/8/layout/hChevron3"/>
    <dgm:cxn modelId="{3BD3B1F6-23D6-AD45-9EFF-0D1B84FFFF3F}" srcId="{04D621BE-18A1-8D43-94D6-3ACB5638F581}" destId="{301AAE30-EC90-3241-A369-77856ED3F6FB}" srcOrd="0" destOrd="0" parTransId="{055BA603-B407-5643-9C61-547111C6F158}" sibTransId="{0AC109CF-85AD-2142-818E-982FF1917CC5}"/>
    <dgm:cxn modelId="{54949AB5-4294-EB43-8202-050AEC5F0464}" type="presOf" srcId="{04D621BE-18A1-8D43-94D6-3ACB5638F581}" destId="{F8F6EE95-D70F-C440-9304-AA2F52CA10DE}" srcOrd="0" destOrd="0" presId="urn:microsoft.com/office/officeart/2005/8/layout/hChevron3"/>
    <dgm:cxn modelId="{AB0B4768-B813-A74F-9A5C-1C6D32F781D5}" type="presOf" srcId="{910A6818-AE27-7F44-96E4-49A055791612}" destId="{8AE826C2-0475-6144-9BAB-77BE8E5F77FC}"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1AE1782C-0BB9-9E47-A507-FA21E418CDB2}" type="presOf" srcId="{740109BC-3365-CE4A-92EC-DEF8FCE0A99A}" destId="{8480AF95-10B4-0848-A6AE-F52EF7D84B82}"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D2A179F5-83DA-4947-8F5E-088BE58AADD4}" type="presOf" srcId="{6BCFFF8A-56DC-4D4D-BF55-7E46E1DA8858}" destId="{D99D5942-CC35-F748-85BC-E8544B951876}" srcOrd="0" destOrd="0" presId="urn:microsoft.com/office/officeart/2005/8/layout/hChevron3"/>
    <dgm:cxn modelId="{07F9874B-4007-7645-BA64-C79E33A0924F}" type="presParOf" srcId="{F8F6EE95-D70F-C440-9304-AA2F52CA10DE}" destId="{4578B947-7C00-824D-8406-22DD70BD425A}" srcOrd="0" destOrd="0" presId="urn:microsoft.com/office/officeart/2005/8/layout/hChevron3"/>
    <dgm:cxn modelId="{A36C0D41-95D5-A140-B283-517223B7F376}" type="presParOf" srcId="{F8F6EE95-D70F-C440-9304-AA2F52CA10DE}" destId="{D0097F01-C00F-0545-93B2-1F8B26EBD08D}" srcOrd="1" destOrd="0" presId="urn:microsoft.com/office/officeart/2005/8/layout/hChevron3"/>
    <dgm:cxn modelId="{8A1410DF-86DE-DB4D-9D99-6B54F85E7771}" type="presParOf" srcId="{F8F6EE95-D70F-C440-9304-AA2F52CA10DE}" destId="{8AE826C2-0475-6144-9BAB-77BE8E5F77FC}" srcOrd="2" destOrd="0" presId="urn:microsoft.com/office/officeart/2005/8/layout/hChevron3"/>
    <dgm:cxn modelId="{ACFDCF96-9420-004E-ADBF-109351D93EEF}" type="presParOf" srcId="{F8F6EE95-D70F-C440-9304-AA2F52CA10DE}" destId="{8C80EF26-07ED-AA40-82B1-B2CCABA52EC7}" srcOrd="3" destOrd="0" presId="urn:microsoft.com/office/officeart/2005/8/layout/hChevron3"/>
    <dgm:cxn modelId="{72767808-1D18-BE4A-B5B8-4FB141B9D139}" type="presParOf" srcId="{F8F6EE95-D70F-C440-9304-AA2F52CA10DE}" destId="{8480AF95-10B4-0848-A6AE-F52EF7D84B82}" srcOrd="4" destOrd="0" presId="urn:microsoft.com/office/officeart/2005/8/layout/hChevron3"/>
    <dgm:cxn modelId="{1B39740C-2090-6849-AC21-39EFA1849ED7}" type="presParOf" srcId="{F8F6EE95-D70F-C440-9304-AA2F52CA10DE}" destId="{F47301A6-0FC4-9249-A3B9-AC9C91CFC696}" srcOrd="5" destOrd="0" presId="urn:microsoft.com/office/officeart/2005/8/layout/hChevron3"/>
    <dgm:cxn modelId="{CA90751A-92C5-7749-9986-97262E205A5A}"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1" dirty="0" smtClean="0">
              <a:solidFill>
                <a:schemeClr val="bg1"/>
              </a:solidFill>
              <a:latin typeface="Times New Roman"/>
              <a:cs typeface="Times New Roman"/>
            </a:rPr>
            <a:t>Industry Overview</a:t>
          </a:r>
          <a:endParaRPr lang="en-US" sz="1800" b="1"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CD83CC95-AFD2-A24E-AABB-B611DC3A6246}" type="presOf" srcId="{6BCFFF8A-56DC-4D4D-BF55-7E46E1DA8858}" destId="{D99D5942-CC35-F748-85BC-E8544B951876}"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B67EA600-E302-4C48-87AC-B60B18D4D5EF}" type="presOf" srcId="{910A6818-AE27-7F44-96E4-49A055791612}" destId="{8AE826C2-0475-6144-9BAB-77BE8E5F77FC}" srcOrd="0" destOrd="0" presId="urn:microsoft.com/office/officeart/2005/8/layout/hChevron3"/>
    <dgm:cxn modelId="{3BD3B1F6-23D6-AD45-9EFF-0D1B84FFFF3F}" srcId="{04D621BE-18A1-8D43-94D6-3ACB5638F581}" destId="{301AAE30-EC90-3241-A369-77856ED3F6FB}" srcOrd="0" destOrd="0" parTransId="{055BA603-B407-5643-9C61-547111C6F158}" sibTransId="{0AC109CF-85AD-2142-818E-982FF1917CC5}"/>
    <dgm:cxn modelId="{9D10DC37-FB68-B545-ADEB-08850029C0D3}" type="presOf" srcId="{04D621BE-18A1-8D43-94D6-3ACB5638F581}" destId="{F8F6EE95-D70F-C440-9304-AA2F52CA10DE}"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3EEE49E4-836E-A942-913A-7F56BF3217CA}" type="presOf" srcId="{301AAE30-EC90-3241-A369-77856ED3F6FB}" destId="{4578B947-7C00-824D-8406-22DD70BD425A}"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C3015B59-7B08-BE4F-8240-6F29F5CD412C}" type="presOf" srcId="{740109BC-3365-CE4A-92EC-DEF8FCE0A99A}" destId="{8480AF95-10B4-0848-A6AE-F52EF7D84B82}" srcOrd="0" destOrd="0" presId="urn:microsoft.com/office/officeart/2005/8/layout/hChevron3"/>
    <dgm:cxn modelId="{89789151-B384-1A41-B9DF-6E4DF8EC235F}" type="presParOf" srcId="{F8F6EE95-D70F-C440-9304-AA2F52CA10DE}" destId="{4578B947-7C00-824D-8406-22DD70BD425A}" srcOrd="0" destOrd="0" presId="urn:microsoft.com/office/officeart/2005/8/layout/hChevron3"/>
    <dgm:cxn modelId="{B35BA62F-A511-814E-990D-9EA4A4F2FBE3}" type="presParOf" srcId="{F8F6EE95-D70F-C440-9304-AA2F52CA10DE}" destId="{D0097F01-C00F-0545-93B2-1F8B26EBD08D}" srcOrd="1" destOrd="0" presId="urn:microsoft.com/office/officeart/2005/8/layout/hChevron3"/>
    <dgm:cxn modelId="{2D1A530B-0FCA-2B4F-A7DC-8E9B5DD5AF6C}" type="presParOf" srcId="{F8F6EE95-D70F-C440-9304-AA2F52CA10DE}" destId="{8AE826C2-0475-6144-9BAB-77BE8E5F77FC}" srcOrd="2" destOrd="0" presId="urn:microsoft.com/office/officeart/2005/8/layout/hChevron3"/>
    <dgm:cxn modelId="{74D0B81A-DE05-124E-936C-B152A1E0B546}" type="presParOf" srcId="{F8F6EE95-D70F-C440-9304-AA2F52CA10DE}" destId="{8C80EF26-07ED-AA40-82B1-B2CCABA52EC7}" srcOrd="3" destOrd="0" presId="urn:microsoft.com/office/officeart/2005/8/layout/hChevron3"/>
    <dgm:cxn modelId="{DC95EC51-9FCC-F648-9AD3-386FEE37AAC7}" type="presParOf" srcId="{F8F6EE95-D70F-C440-9304-AA2F52CA10DE}" destId="{8480AF95-10B4-0848-A6AE-F52EF7D84B82}" srcOrd="4" destOrd="0" presId="urn:microsoft.com/office/officeart/2005/8/layout/hChevron3"/>
    <dgm:cxn modelId="{D4141323-B75E-2C40-874C-A107DD4BCD41}" type="presParOf" srcId="{F8F6EE95-D70F-C440-9304-AA2F52CA10DE}" destId="{F47301A6-0FC4-9249-A3B9-AC9C91CFC696}" srcOrd="5" destOrd="0" presId="urn:microsoft.com/office/officeart/2005/8/layout/hChevron3"/>
    <dgm:cxn modelId="{5C0FD9FC-ABD4-3C45-8CE2-B8C3FF57CF78}"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1" dirty="0" smtClean="0">
              <a:solidFill>
                <a:schemeClr val="bg1"/>
              </a:solidFill>
              <a:latin typeface="Times New Roman"/>
              <a:cs typeface="Times New Roman"/>
            </a:rPr>
            <a:t>Industry Overview</a:t>
          </a:r>
          <a:endParaRPr lang="en-US" sz="1800" b="1"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0FC2B18A-25D0-4ACB-9A8E-3A2F9E5E4ADB}" type="presOf" srcId="{301AAE30-EC90-3241-A369-77856ED3F6FB}" destId="{4578B947-7C00-824D-8406-22DD70BD425A}" srcOrd="0" destOrd="0" presId="urn:microsoft.com/office/officeart/2005/8/layout/hChevron3"/>
    <dgm:cxn modelId="{99DE2884-F6FE-4197-BDC3-C5B8CBABB73E}" type="presOf" srcId="{740109BC-3365-CE4A-92EC-DEF8FCE0A99A}" destId="{8480AF95-10B4-0848-A6AE-F52EF7D84B82}"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A46873F9-AF56-4629-BD9F-98DFD3EA8A58}" type="presOf" srcId="{6BCFFF8A-56DC-4D4D-BF55-7E46E1DA8858}" destId="{D99D5942-CC35-F748-85BC-E8544B951876}"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154A9B06-10B1-42F6-92A5-15D4F3940E67}" type="presOf" srcId="{04D621BE-18A1-8D43-94D6-3ACB5638F581}" destId="{F8F6EE95-D70F-C440-9304-AA2F52CA10DE}" srcOrd="0" destOrd="0" presId="urn:microsoft.com/office/officeart/2005/8/layout/hChevron3"/>
    <dgm:cxn modelId="{67DB30AC-03AB-44C0-9CAD-FFA1499606CE}" type="presOf" srcId="{910A6818-AE27-7F44-96E4-49A055791612}" destId="{8AE826C2-0475-6144-9BAB-77BE8E5F77FC}" srcOrd="0" destOrd="0" presId="urn:microsoft.com/office/officeart/2005/8/layout/hChevron3"/>
    <dgm:cxn modelId="{77641634-2BF2-4336-8E78-018437B2EB83}" type="presParOf" srcId="{F8F6EE95-D70F-C440-9304-AA2F52CA10DE}" destId="{4578B947-7C00-824D-8406-22DD70BD425A}" srcOrd="0" destOrd="0" presId="urn:microsoft.com/office/officeart/2005/8/layout/hChevron3"/>
    <dgm:cxn modelId="{119C9A8D-0CED-45CD-900B-B3411443255B}" type="presParOf" srcId="{F8F6EE95-D70F-C440-9304-AA2F52CA10DE}" destId="{D0097F01-C00F-0545-93B2-1F8B26EBD08D}" srcOrd="1" destOrd="0" presId="urn:microsoft.com/office/officeart/2005/8/layout/hChevron3"/>
    <dgm:cxn modelId="{F69A552E-852B-499E-9AF8-A9D2FED6DC75}" type="presParOf" srcId="{F8F6EE95-D70F-C440-9304-AA2F52CA10DE}" destId="{8AE826C2-0475-6144-9BAB-77BE8E5F77FC}" srcOrd="2" destOrd="0" presId="urn:microsoft.com/office/officeart/2005/8/layout/hChevron3"/>
    <dgm:cxn modelId="{4AD5C318-9D2E-4308-BCCB-633ACC14DCA5}" type="presParOf" srcId="{F8F6EE95-D70F-C440-9304-AA2F52CA10DE}" destId="{8C80EF26-07ED-AA40-82B1-B2CCABA52EC7}" srcOrd="3" destOrd="0" presId="urn:microsoft.com/office/officeart/2005/8/layout/hChevron3"/>
    <dgm:cxn modelId="{AFB87752-4F2D-4614-BCEC-3555BD9D12B7}" type="presParOf" srcId="{F8F6EE95-D70F-C440-9304-AA2F52CA10DE}" destId="{8480AF95-10B4-0848-A6AE-F52EF7D84B82}" srcOrd="4" destOrd="0" presId="urn:microsoft.com/office/officeart/2005/8/layout/hChevron3"/>
    <dgm:cxn modelId="{DBE2BD0A-E689-42A4-93D3-5D32DB4C62FE}" type="presParOf" srcId="{F8F6EE95-D70F-C440-9304-AA2F52CA10DE}" destId="{F47301A6-0FC4-9249-A3B9-AC9C91CFC696}" srcOrd="5" destOrd="0" presId="urn:microsoft.com/office/officeart/2005/8/layout/hChevron3"/>
    <dgm:cxn modelId="{D57E154B-15DE-4C02-AEA6-145733B3A6B0}"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1" dirty="0" smtClean="0">
              <a:solidFill>
                <a:schemeClr val="bg1"/>
              </a:solidFill>
              <a:latin typeface="Times New Roman"/>
              <a:cs typeface="Times New Roman"/>
            </a:rPr>
            <a:t>Industry Overview</a:t>
          </a:r>
          <a:endParaRPr lang="en-US" sz="1800" b="1"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54EEACEE-0DE2-4AE6-AFE0-E6F1E0DB9DF9}" type="presOf" srcId="{04D621BE-18A1-8D43-94D6-3ACB5638F581}" destId="{F8F6EE95-D70F-C440-9304-AA2F52CA10DE}" srcOrd="0" destOrd="0" presId="urn:microsoft.com/office/officeart/2005/8/layout/hChevron3"/>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333ADDEE-021B-4737-9A16-9B7B4ABC0213}" type="presOf" srcId="{910A6818-AE27-7F44-96E4-49A055791612}" destId="{8AE826C2-0475-6144-9BAB-77BE8E5F77FC}" srcOrd="0" destOrd="0" presId="urn:microsoft.com/office/officeart/2005/8/layout/hChevron3"/>
    <dgm:cxn modelId="{EEA4FB81-A32C-426A-95B4-4E47944BA950}" type="presOf" srcId="{6BCFFF8A-56DC-4D4D-BF55-7E46E1DA8858}" destId="{D99D5942-CC35-F748-85BC-E8544B951876}" srcOrd="0" destOrd="0" presId="urn:microsoft.com/office/officeart/2005/8/layout/hChevron3"/>
    <dgm:cxn modelId="{330169F5-12BC-4A96-95A0-F0D31C17E8F0}" type="presOf" srcId="{301AAE30-EC90-3241-A369-77856ED3F6FB}" destId="{4578B947-7C00-824D-8406-22DD70BD425A}"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2642BA0A-FF99-5949-9F31-85E3F3774A43}" srcId="{04D621BE-18A1-8D43-94D6-3ACB5638F581}" destId="{6BCFFF8A-56DC-4D4D-BF55-7E46E1DA8858}" srcOrd="3" destOrd="0" parTransId="{3A2867B9-A822-F444-A7F2-287E5FF9AAD6}" sibTransId="{46163595-BFC6-FA44-AEDD-426C41315EB3}"/>
    <dgm:cxn modelId="{F58139E0-869E-402E-9394-7623555BFF44}" type="presOf" srcId="{740109BC-3365-CE4A-92EC-DEF8FCE0A99A}" destId="{8480AF95-10B4-0848-A6AE-F52EF7D84B82}" srcOrd="0" destOrd="0" presId="urn:microsoft.com/office/officeart/2005/8/layout/hChevron3"/>
    <dgm:cxn modelId="{D28CEE11-2B3F-4360-B18C-603F7E9FCF12}" type="presParOf" srcId="{F8F6EE95-D70F-C440-9304-AA2F52CA10DE}" destId="{4578B947-7C00-824D-8406-22DD70BD425A}" srcOrd="0" destOrd="0" presId="urn:microsoft.com/office/officeart/2005/8/layout/hChevron3"/>
    <dgm:cxn modelId="{EE5BEDC8-85C4-44D8-931F-161647B30D76}" type="presParOf" srcId="{F8F6EE95-D70F-C440-9304-AA2F52CA10DE}" destId="{D0097F01-C00F-0545-93B2-1F8B26EBD08D}" srcOrd="1" destOrd="0" presId="urn:microsoft.com/office/officeart/2005/8/layout/hChevron3"/>
    <dgm:cxn modelId="{5DD02B6E-8E66-44FB-9966-6ECC4DBA3157}" type="presParOf" srcId="{F8F6EE95-D70F-C440-9304-AA2F52CA10DE}" destId="{8AE826C2-0475-6144-9BAB-77BE8E5F77FC}" srcOrd="2" destOrd="0" presId="urn:microsoft.com/office/officeart/2005/8/layout/hChevron3"/>
    <dgm:cxn modelId="{AC5FFC03-8DF5-46BC-AB1D-7B5F3E655682}" type="presParOf" srcId="{F8F6EE95-D70F-C440-9304-AA2F52CA10DE}" destId="{8C80EF26-07ED-AA40-82B1-B2CCABA52EC7}" srcOrd="3" destOrd="0" presId="urn:microsoft.com/office/officeart/2005/8/layout/hChevron3"/>
    <dgm:cxn modelId="{23F3F338-927A-4EDC-A888-8FC2BC9FDAEB}" type="presParOf" srcId="{F8F6EE95-D70F-C440-9304-AA2F52CA10DE}" destId="{8480AF95-10B4-0848-A6AE-F52EF7D84B82}" srcOrd="4" destOrd="0" presId="urn:microsoft.com/office/officeart/2005/8/layout/hChevron3"/>
    <dgm:cxn modelId="{12E1987D-225A-4206-8752-5D79DF4671DB}" type="presParOf" srcId="{F8F6EE95-D70F-C440-9304-AA2F52CA10DE}" destId="{F47301A6-0FC4-9249-A3B9-AC9C91CFC696}" srcOrd="5" destOrd="0" presId="urn:microsoft.com/office/officeart/2005/8/layout/hChevron3"/>
    <dgm:cxn modelId="{99EC46F1-01DC-49D7-A730-557D7AFBA1F7}"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1" dirty="0" smtClean="0">
              <a:solidFill>
                <a:schemeClr val="bg1"/>
              </a:solidFill>
              <a:latin typeface="Times New Roman"/>
              <a:cs typeface="Times New Roman"/>
            </a:rPr>
            <a:t>Industry Overview</a:t>
          </a:r>
          <a:endParaRPr lang="en-US" sz="1800" b="1"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393431E0-B7C6-4731-9986-24D1D0E8CB06}" type="presOf" srcId="{740109BC-3365-CE4A-92EC-DEF8FCE0A99A}" destId="{8480AF95-10B4-0848-A6AE-F52EF7D84B82}" srcOrd="0" destOrd="0" presId="urn:microsoft.com/office/officeart/2005/8/layout/hChevron3"/>
    <dgm:cxn modelId="{48CE11E3-567F-486A-AA0A-ADB117A7CF41}" type="presOf" srcId="{04D621BE-18A1-8D43-94D6-3ACB5638F581}" destId="{F8F6EE95-D70F-C440-9304-AA2F52CA10DE}"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2642BA0A-FF99-5949-9F31-85E3F3774A43}" srcId="{04D621BE-18A1-8D43-94D6-3ACB5638F581}" destId="{6BCFFF8A-56DC-4D4D-BF55-7E46E1DA8858}" srcOrd="3" destOrd="0" parTransId="{3A2867B9-A822-F444-A7F2-287E5FF9AAD6}" sibTransId="{46163595-BFC6-FA44-AEDD-426C41315EB3}"/>
    <dgm:cxn modelId="{995997AD-184A-4B1C-8D67-85C3EFE222EC}" type="presOf" srcId="{910A6818-AE27-7F44-96E4-49A055791612}" destId="{8AE826C2-0475-6144-9BAB-77BE8E5F77FC}" srcOrd="0" destOrd="0" presId="urn:microsoft.com/office/officeart/2005/8/layout/hChevron3"/>
    <dgm:cxn modelId="{3F3D0A6B-8662-4F0B-9348-3F606ACA4D00}" type="presOf" srcId="{301AAE30-EC90-3241-A369-77856ED3F6FB}" destId="{4578B947-7C00-824D-8406-22DD70BD425A}" srcOrd="0" destOrd="0" presId="urn:microsoft.com/office/officeart/2005/8/layout/hChevron3"/>
    <dgm:cxn modelId="{4AE4EB3F-2C51-46AC-AA84-1E6BC8EBF60D}" type="presOf" srcId="{6BCFFF8A-56DC-4D4D-BF55-7E46E1DA8858}" destId="{D99D5942-CC35-F748-85BC-E8544B951876}" srcOrd="0" destOrd="0" presId="urn:microsoft.com/office/officeart/2005/8/layout/hChevron3"/>
    <dgm:cxn modelId="{2EE1868C-0776-415D-A568-CCEBBEFC1376}" type="presParOf" srcId="{F8F6EE95-D70F-C440-9304-AA2F52CA10DE}" destId="{4578B947-7C00-824D-8406-22DD70BD425A}" srcOrd="0" destOrd="0" presId="urn:microsoft.com/office/officeart/2005/8/layout/hChevron3"/>
    <dgm:cxn modelId="{1A4B3489-B6FE-4A76-B112-10CA4F007038}" type="presParOf" srcId="{F8F6EE95-D70F-C440-9304-AA2F52CA10DE}" destId="{D0097F01-C00F-0545-93B2-1F8B26EBD08D}" srcOrd="1" destOrd="0" presId="urn:microsoft.com/office/officeart/2005/8/layout/hChevron3"/>
    <dgm:cxn modelId="{C374FD2B-5B63-4562-B42F-BB3136B14AFF}" type="presParOf" srcId="{F8F6EE95-D70F-C440-9304-AA2F52CA10DE}" destId="{8AE826C2-0475-6144-9BAB-77BE8E5F77FC}" srcOrd="2" destOrd="0" presId="urn:microsoft.com/office/officeart/2005/8/layout/hChevron3"/>
    <dgm:cxn modelId="{EED98F87-C957-40F3-B252-C24301536859}" type="presParOf" srcId="{F8F6EE95-D70F-C440-9304-AA2F52CA10DE}" destId="{8C80EF26-07ED-AA40-82B1-B2CCABA52EC7}" srcOrd="3" destOrd="0" presId="urn:microsoft.com/office/officeart/2005/8/layout/hChevron3"/>
    <dgm:cxn modelId="{3AB3BE89-2D3F-4085-82D0-8558F4DACD60}" type="presParOf" srcId="{F8F6EE95-D70F-C440-9304-AA2F52CA10DE}" destId="{8480AF95-10B4-0848-A6AE-F52EF7D84B82}" srcOrd="4" destOrd="0" presId="urn:microsoft.com/office/officeart/2005/8/layout/hChevron3"/>
    <dgm:cxn modelId="{74404F53-5229-442B-8BCB-CFCE7E2FF606}" type="presParOf" srcId="{F8F6EE95-D70F-C440-9304-AA2F52CA10DE}" destId="{F47301A6-0FC4-9249-A3B9-AC9C91CFC696}" srcOrd="5" destOrd="0" presId="urn:microsoft.com/office/officeart/2005/8/layout/hChevron3"/>
    <dgm:cxn modelId="{D1D5A3A5-7B9F-412C-B05C-C5C1A89D5351}"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D621BE-18A1-8D43-94D6-3ACB5638F581}" type="doc">
      <dgm:prSet loTypeId="urn:microsoft.com/office/officeart/2005/8/layout/hChevron3" loCatId="" qsTypeId="urn:microsoft.com/office/officeart/2005/8/quickstyle/simple1" qsCatId="simple" csTypeId="urn:microsoft.com/office/officeart/2005/8/colors/accent1_2" csCatId="accent1" phldr="1"/>
      <dgm:spPr/>
    </dgm:pt>
    <dgm:pt modelId="{301AAE30-EC90-3241-A369-77856ED3F6FB}">
      <dgm:prSet phldrT="[Text]" custT="1"/>
      <dgm:spPr/>
      <dgm:t>
        <a:bodyPr/>
        <a:lstStyle/>
        <a:p>
          <a:r>
            <a:rPr lang="en-US" sz="1800" b="1" dirty="0" smtClean="0">
              <a:solidFill>
                <a:schemeClr val="bg1"/>
              </a:solidFill>
              <a:latin typeface="Times New Roman"/>
              <a:cs typeface="Times New Roman"/>
            </a:rPr>
            <a:t>Industry Overview</a:t>
          </a:r>
          <a:endParaRPr lang="en-US" sz="1800" b="1" dirty="0">
            <a:solidFill>
              <a:schemeClr val="bg1"/>
            </a:solidFill>
            <a:latin typeface="Times New Roman"/>
            <a:cs typeface="Times New Roman"/>
          </a:endParaRPr>
        </a:p>
      </dgm:t>
    </dgm:pt>
    <dgm:pt modelId="{055BA603-B407-5643-9C61-547111C6F158}" type="parTrans" cxnId="{3BD3B1F6-23D6-AD45-9EFF-0D1B84FFFF3F}">
      <dgm:prSet/>
      <dgm:spPr/>
      <dgm:t>
        <a:bodyPr/>
        <a:lstStyle/>
        <a:p>
          <a:endParaRPr lang="en-US"/>
        </a:p>
      </dgm:t>
    </dgm:pt>
    <dgm:pt modelId="{0AC109CF-85AD-2142-818E-982FF1917CC5}" type="sibTrans" cxnId="{3BD3B1F6-23D6-AD45-9EFF-0D1B84FFFF3F}">
      <dgm:prSet/>
      <dgm:spPr/>
      <dgm:t>
        <a:bodyPr/>
        <a:lstStyle/>
        <a:p>
          <a:endParaRPr lang="en-US"/>
        </a:p>
      </dgm:t>
    </dgm:pt>
    <dgm:pt modelId="{910A6818-AE27-7F44-96E4-49A055791612}">
      <dgm:prSet phldrT="[Text]"/>
      <dgm:spPr/>
      <dgm:t>
        <a:bodyPr/>
        <a:lstStyle/>
        <a:p>
          <a:r>
            <a:rPr lang="en-US" dirty="0" smtClean="0">
              <a:latin typeface="Times New Roman"/>
              <a:cs typeface="Times New Roman"/>
            </a:rPr>
            <a:t>Canadian Natural Resources</a:t>
          </a:r>
          <a:endParaRPr lang="en-US" dirty="0">
            <a:latin typeface="Times New Roman"/>
            <a:cs typeface="Times New Roman"/>
          </a:endParaRPr>
        </a:p>
      </dgm:t>
    </dgm:pt>
    <dgm:pt modelId="{CA25D843-527D-2D4F-90FD-E763A0D6DDBB}" type="parTrans" cxnId="{CAD20095-EE7E-5241-B812-94D30BDD2278}">
      <dgm:prSet/>
      <dgm:spPr/>
      <dgm:t>
        <a:bodyPr/>
        <a:lstStyle/>
        <a:p>
          <a:endParaRPr lang="en-US"/>
        </a:p>
      </dgm:t>
    </dgm:pt>
    <dgm:pt modelId="{A936434F-9CBF-E14F-97DB-AF9A284234B3}" type="sibTrans" cxnId="{CAD20095-EE7E-5241-B812-94D30BDD2278}">
      <dgm:prSet/>
      <dgm:spPr/>
      <dgm:t>
        <a:bodyPr/>
        <a:lstStyle/>
        <a:p>
          <a:endParaRPr lang="en-US"/>
        </a:p>
      </dgm:t>
    </dgm:pt>
    <dgm:pt modelId="{740109BC-3365-CE4A-92EC-DEF8FCE0A99A}">
      <dgm:prSet phldrT="[Text]"/>
      <dgm:spPr/>
      <dgm:t>
        <a:bodyPr/>
        <a:lstStyle/>
        <a:p>
          <a:r>
            <a:rPr lang="en-US" dirty="0" smtClean="0">
              <a:latin typeface="Times New Roman"/>
              <a:cs typeface="Times New Roman"/>
            </a:rPr>
            <a:t>Canadian Oil Sands</a:t>
          </a:r>
          <a:endParaRPr lang="en-US" dirty="0">
            <a:latin typeface="Times New Roman"/>
            <a:cs typeface="Times New Roman"/>
          </a:endParaRPr>
        </a:p>
      </dgm:t>
    </dgm:pt>
    <dgm:pt modelId="{AA0999AD-5CEB-A143-B475-662BEEB7AAF9}" type="parTrans" cxnId="{9E0BE3AE-B7BF-EB4F-9513-36FF06BFDCC6}">
      <dgm:prSet/>
      <dgm:spPr/>
      <dgm:t>
        <a:bodyPr/>
        <a:lstStyle/>
        <a:p>
          <a:endParaRPr lang="en-US"/>
        </a:p>
      </dgm:t>
    </dgm:pt>
    <dgm:pt modelId="{17705F01-8E3F-8F4B-A043-87212193B563}" type="sibTrans" cxnId="{9E0BE3AE-B7BF-EB4F-9513-36FF06BFDCC6}">
      <dgm:prSet/>
      <dgm:spPr/>
      <dgm:t>
        <a:bodyPr/>
        <a:lstStyle/>
        <a:p>
          <a:endParaRPr lang="en-US"/>
        </a:p>
      </dgm:t>
    </dgm:pt>
    <dgm:pt modelId="{6BCFFF8A-56DC-4D4D-BF55-7E46E1DA8858}">
      <dgm:prSet phldrT="[Text]"/>
      <dgm:spPr/>
      <dgm:t>
        <a:bodyPr/>
        <a:lstStyle/>
        <a:p>
          <a:r>
            <a:rPr lang="en-US" dirty="0" err="1" smtClean="0">
              <a:latin typeface="Times New Roman"/>
              <a:cs typeface="Times New Roman"/>
            </a:rPr>
            <a:t>Encana</a:t>
          </a:r>
          <a:endParaRPr lang="en-US" dirty="0">
            <a:latin typeface="Times New Roman"/>
            <a:cs typeface="Times New Roman"/>
          </a:endParaRPr>
        </a:p>
      </dgm:t>
    </dgm:pt>
    <dgm:pt modelId="{3A2867B9-A822-F444-A7F2-287E5FF9AAD6}" type="parTrans" cxnId="{2642BA0A-FF99-5949-9F31-85E3F3774A43}">
      <dgm:prSet/>
      <dgm:spPr/>
      <dgm:t>
        <a:bodyPr/>
        <a:lstStyle/>
        <a:p>
          <a:endParaRPr lang="en-US"/>
        </a:p>
      </dgm:t>
    </dgm:pt>
    <dgm:pt modelId="{46163595-BFC6-FA44-AEDD-426C41315EB3}" type="sibTrans" cxnId="{2642BA0A-FF99-5949-9F31-85E3F3774A43}">
      <dgm:prSet/>
      <dgm:spPr/>
      <dgm:t>
        <a:bodyPr/>
        <a:lstStyle/>
        <a:p>
          <a:endParaRPr lang="en-US"/>
        </a:p>
      </dgm:t>
    </dgm:pt>
    <dgm:pt modelId="{F8F6EE95-D70F-C440-9304-AA2F52CA10DE}" type="pres">
      <dgm:prSet presAssocID="{04D621BE-18A1-8D43-94D6-3ACB5638F581}" presName="Name0" presStyleCnt="0">
        <dgm:presLayoutVars>
          <dgm:dir/>
          <dgm:resizeHandles val="exact"/>
        </dgm:presLayoutVars>
      </dgm:prSet>
      <dgm:spPr/>
    </dgm:pt>
    <dgm:pt modelId="{4578B947-7C00-824D-8406-22DD70BD425A}" type="pres">
      <dgm:prSet presAssocID="{301AAE30-EC90-3241-A369-77856ED3F6FB}" presName="parTxOnly" presStyleLbl="node1" presStyleIdx="0" presStyleCnt="4" custScaleY="61152">
        <dgm:presLayoutVars>
          <dgm:bulletEnabled val="1"/>
        </dgm:presLayoutVars>
      </dgm:prSet>
      <dgm:spPr/>
      <dgm:t>
        <a:bodyPr/>
        <a:lstStyle/>
        <a:p>
          <a:endParaRPr lang="en-US"/>
        </a:p>
      </dgm:t>
    </dgm:pt>
    <dgm:pt modelId="{D0097F01-C00F-0545-93B2-1F8B26EBD08D}" type="pres">
      <dgm:prSet presAssocID="{0AC109CF-85AD-2142-818E-982FF1917CC5}" presName="parSpace" presStyleCnt="0"/>
      <dgm:spPr/>
    </dgm:pt>
    <dgm:pt modelId="{8AE826C2-0475-6144-9BAB-77BE8E5F77FC}" type="pres">
      <dgm:prSet presAssocID="{910A6818-AE27-7F44-96E4-49A055791612}" presName="parTxOnly" presStyleLbl="node1" presStyleIdx="1" presStyleCnt="4" custScaleX="105819" custScaleY="61152">
        <dgm:presLayoutVars>
          <dgm:bulletEnabled val="1"/>
        </dgm:presLayoutVars>
      </dgm:prSet>
      <dgm:spPr/>
      <dgm:t>
        <a:bodyPr/>
        <a:lstStyle/>
        <a:p>
          <a:endParaRPr lang="en-US"/>
        </a:p>
      </dgm:t>
    </dgm:pt>
    <dgm:pt modelId="{8C80EF26-07ED-AA40-82B1-B2CCABA52EC7}" type="pres">
      <dgm:prSet presAssocID="{A936434F-9CBF-E14F-97DB-AF9A284234B3}" presName="parSpace" presStyleCnt="0"/>
      <dgm:spPr/>
    </dgm:pt>
    <dgm:pt modelId="{8480AF95-10B4-0848-A6AE-F52EF7D84B82}" type="pres">
      <dgm:prSet presAssocID="{740109BC-3365-CE4A-92EC-DEF8FCE0A99A}" presName="parTxOnly" presStyleLbl="node1" presStyleIdx="2" presStyleCnt="4" custScaleY="61152">
        <dgm:presLayoutVars>
          <dgm:bulletEnabled val="1"/>
        </dgm:presLayoutVars>
      </dgm:prSet>
      <dgm:spPr/>
      <dgm:t>
        <a:bodyPr/>
        <a:lstStyle/>
        <a:p>
          <a:endParaRPr lang="en-US"/>
        </a:p>
      </dgm:t>
    </dgm:pt>
    <dgm:pt modelId="{F47301A6-0FC4-9249-A3B9-AC9C91CFC696}" type="pres">
      <dgm:prSet presAssocID="{17705F01-8E3F-8F4B-A043-87212193B563}" presName="parSpace" presStyleCnt="0"/>
      <dgm:spPr/>
    </dgm:pt>
    <dgm:pt modelId="{D99D5942-CC35-F748-85BC-E8544B951876}" type="pres">
      <dgm:prSet presAssocID="{6BCFFF8A-56DC-4D4D-BF55-7E46E1DA8858}" presName="parTxOnly" presStyleLbl="node1" presStyleIdx="3" presStyleCnt="4" custScaleY="61152" custLinFactNeighborX="3453">
        <dgm:presLayoutVars>
          <dgm:bulletEnabled val="1"/>
        </dgm:presLayoutVars>
      </dgm:prSet>
      <dgm:spPr/>
      <dgm:t>
        <a:bodyPr/>
        <a:lstStyle/>
        <a:p>
          <a:endParaRPr lang="en-US"/>
        </a:p>
      </dgm:t>
    </dgm:pt>
  </dgm:ptLst>
  <dgm:cxnLst>
    <dgm:cxn modelId="{9E0BE3AE-B7BF-EB4F-9513-36FF06BFDCC6}" srcId="{04D621BE-18A1-8D43-94D6-3ACB5638F581}" destId="{740109BC-3365-CE4A-92EC-DEF8FCE0A99A}" srcOrd="2" destOrd="0" parTransId="{AA0999AD-5CEB-A143-B475-662BEEB7AAF9}" sibTransId="{17705F01-8E3F-8F4B-A043-87212193B563}"/>
    <dgm:cxn modelId="{3BD3B1F6-23D6-AD45-9EFF-0D1B84FFFF3F}" srcId="{04D621BE-18A1-8D43-94D6-3ACB5638F581}" destId="{301AAE30-EC90-3241-A369-77856ED3F6FB}" srcOrd="0" destOrd="0" parTransId="{055BA603-B407-5643-9C61-547111C6F158}" sibTransId="{0AC109CF-85AD-2142-818E-982FF1917CC5}"/>
    <dgm:cxn modelId="{6678937C-133B-C24B-9E1D-9B4548BBACE7}" type="presOf" srcId="{6BCFFF8A-56DC-4D4D-BF55-7E46E1DA8858}" destId="{D99D5942-CC35-F748-85BC-E8544B951876}" srcOrd="0" destOrd="0" presId="urn:microsoft.com/office/officeart/2005/8/layout/hChevron3"/>
    <dgm:cxn modelId="{2DB1741A-14B4-E14A-82AE-1F2C882B1729}" type="presOf" srcId="{04D621BE-18A1-8D43-94D6-3ACB5638F581}" destId="{F8F6EE95-D70F-C440-9304-AA2F52CA10DE}" srcOrd="0" destOrd="0" presId="urn:microsoft.com/office/officeart/2005/8/layout/hChevron3"/>
    <dgm:cxn modelId="{CAD20095-EE7E-5241-B812-94D30BDD2278}" srcId="{04D621BE-18A1-8D43-94D6-3ACB5638F581}" destId="{910A6818-AE27-7F44-96E4-49A055791612}" srcOrd="1" destOrd="0" parTransId="{CA25D843-527D-2D4F-90FD-E763A0D6DDBB}" sibTransId="{A936434F-9CBF-E14F-97DB-AF9A284234B3}"/>
    <dgm:cxn modelId="{AAC8553D-0066-B148-916C-C641826FD73E}" type="presOf" srcId="{740109BC-3365-CE4A-92EC-DEF8FCE0A99A}" destId="{8480AF95-10B4-0848-A6AE-F52EF7D84B82}" srcOrd="0" destOrd="0" presId="urn:microsoft.com/office/officeart/2005/8/layout/hChevron3"/>
    <dgm:cxn modelId="{2642BA0A-FF99-5949-9F31-85E3F3774A43}" srcId="{04D621BE-18A1-8D43-94D6-3ACB5638F581}" destId="{6BCFFF8A-56DC-4D4D-BF55-7E46E1DA8858}" srcOrd="3" destOrd="0" parTransId="{3A2867B9-A822-F444-A7F2-287E5FF9AAD6}" sibTransId="{46163595-BFC6-FA44-AEDD-426C41315EB3}"/>
    <dgm:cxn modelId="{AD76FB9D-9E2E-A447-AAA6-D9FF5C472815}" type="presOf" srcId="{910A6818-AE27-7F44-96E4-49A055791612}" destId="{8AE826C2-0475-6144-9BAB-77BE8E5F77FC}" srcOrd="0" destOrd="0" presId="urn:microsoft.com/office/officeart/2005/8/layout/hChevron3"/>
    <dgm:cxn modelId="{30FEE655-6AB7-454E-90D1-998FC0CB6CEA}" type="presOf" srcId="{301AAE30-EC90-3241-A369-77856ED3F6FB}" destId="{4578B947-7C00-824D-8406-22DD70BD425A}" srcOrd="0" destOrd="0" presId="urn:microsoft.com/office/officeart/2005/8/layout/hChevron3"/>
    <dgm:cxn modelId="{40E18CCC-8C18-0A45-9223-421473497C7E}" type="presParOf" srcId="{F8F6EE95-D70F-C440-9304-AA2F52CA10DE}" destId="{4578B947-7C00-824D-8406-22DD70BD425A}" srcOrd="0" destOrd="0" presId="urn:microsoft.com/office/officeart/2005/8/layout/hChevron3"/>
    <dgm:cxn modelId="{4BA16F22-B68D-6545-8B3D-E64B065F5B10}" type="presParOf" srcId="{F8F6EE95-D70F-C440-9304-AA2F52CA10DE}" destId="{D0097F01-C00F-0545-93B2-1F8B26EBD08D}" srcOrd="1" destOrd="0" presId="urn:microsoft.com/office/officeart/2005/8/layout/hChevron3"/>
    <dgm:cxn modelId="{1484FEA5-AC4E-BD40-9B50-E3D330DC3E48}" type="presParOf" srcId="{F8F6EE95-D70F-C440-9304-AA2F52CA10DE}" destId="{8AE826C2-0475-6144-9BAB-77BE8E5F77FC}" srcOrd="2" destOrd="0" presId="urn:microsoft.com/office/officeart/2005/8/layout/hChevron3"/>
    <dgm:cxn modelId="{AAE11263-3943-E440-8646-BC73C74D23A8}" type="presParOf" srcId="{F8F6EE95-D70F-C440-9304-AA2F52CA10DE}" destId="{8C80EF26-07ED-AA40-82B1-B2CCABA52EC7}" srcOrd="3" destOrd="0" presId="urn:microsoft.com/office/officeart/2005/8/layout/hChevron3"/>
    <dgm:cxn modelId="{801B7282-DDFF-F147-BFCD-94710E2B8047}" type="presParOf" srcId="{F8F6EE95-D70F-C440-9304-AA2F52CA10DE}" destId="{8480AF95-10B4-0848-A6AE-F52EF7D84B82}" srcOrd="4" destOrd="0" presId="urn:microsoft.com/office/officeart/2005/8/layout/hChevron3"/>
    <dgm:cxn modelId="{B83EBF18-2311-7445-8B0C-A21195BFDA50}" type="presParOf" srcId="{F8F6EE95-D70F-C440-9304-AA2F52CA10DE}" destId="{F47301A6-0FC4-9249-A3B9-AC9C91CFC696}" srcOrd="5" destOrd="0" presId="urn:microsoft.com/office/officeart/2005/8/layout/hChevron3"/>
    <dgm:cxn modelId="{AA6B80E2-7204-9145-99FC-F13E2DD8D97B}" type="presParOf" srcId="{F8F6EE95-D70F-C440-9304-AA2F52CA10DE}" destId="{D99D5942-CC35-F748-85BC-E8544B951876}"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8B947-7C00-824D-8406-22DD70BD425A}">
      <dsp:nvSpPr>
        <dsp:cNvPr id="0" name=""/>
        <dsp:cNvSpPr/>
      </dsp:nvSpPr>
      <dsp:spPr>
        <a:xfrm>
          <a:off x="1606" y="142875"/>
          <a:ext cx="2531083" cy="619123"/>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latin typeface="Times New Roman"/>
              <a:cs typeface="Times New Roman"/>
            </a:rPr>
            <a:t>Industry Overview</a:t>
          </a:r>
          <a:endParaRPr lang="en-US" sz="1800" b="1" kern="1200" dirty="0">
            <a:solidFill>
              <a:schemeClr val="bg1"/>
            </a:solidFill>
            <a:latin typeface="Times New Roman"/>
            <a:cs typeface="Times New Roman"/>
          </a:endParaRPr>
        </a:p>
      </dsp:txBody>
      <dsp:txXfrm>
        <a:off x="1606" y="142875"/>
        <a:ext cx="2376302" cy="619123"/>
      </dsp:txXfrm>
    </dsp:sp>
    <dsp:sp modelId="{8AE826C2-0475-6144-9BAB-77BE8E5F77FC}">
      <dsp:nvSpPr>
        <dsp:cNvPr id="0" name=""/>
        <dsp:cNvSpPr/>
      </dsp:nvSpPr>
      <dsp:spPr>
        <a:xfrm>
          <a:off x="2026473" y="142875"/>
          <a:ext cx="2678367" cy="619123"/>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smtClean="0">
              <a:latin typeface="Times New Roman"/>
              <a:cs typeface="Times New Roman"/>
            </a:rPr>
            <a:t>Canadian Natural Resources</a:t>
          </a:r>
          <a:endParaRPr lang="en-US" sz="1900" kern="1200" dirty="0">
            <a:latin typeface="Times New Roman"/>
            <a:cs typeface="Times New Roman"/>
          </a:endParaRPr>
        </a:p>
      </dsp:txBody>
      <dsp:txXfrm>
        <a:off x="2336035" y="142875"/>
        <a:ext cx="2059244" cy="619123"/>
      </dsp:txXfrm>
    </dsp:sp>
    <dsp:sp modelId="{8480AF95-10B4-0848-A6AE-F52EF7D84B82}">
      <dsp:nvSpPr>
        <dsp:cNvPr id="0" name=""/>
        <dsp:cNvSpPr/>
      </dsp:nvSpPr>
      <dsp:spPr>
        <a:xfrm>
          <a:off x="4198624" y="142875"/>
          <a:ext cx="2531083" cy="619123"/>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smtClean="0">
              <a:latin typeface="Times New Roman"/>
              <a:cs typeface="Times New Roman"/>
            </a:rPr>
            <a:t>Canadian Oil Sands</a:t>
          </a:r>
          <a:endParaRPr lang="en-US" sz="1900" kern="1200" dirty="0">
            <a:latin typeface="Times New Roman"/>
            <a:cs typeface="Times New Roman"/>
          </a:endParaRPr>
        </a:p>
      </dsp:txBody>
      <dsp:txXfrm>
        <a:off x="4508186" y="142875"/>
        <a:ext cx="1911960" cy="619123"/>
      </dsp:txXfrm>
    </dsp:sp>
    <dsp:sp modelId="{D99D5942-CC35-F748-85BC-E8544B951876}">
      <dsp:nvSpPr>
        <dsp:cNvPr id="0" name=""/>
        <dsp:cNvSpPr/>
      </dsp:nvSpPr>
      <dsp:spPr>
        <a:xfrm>
          <a:off x="6225097" y="142875"/>
          <a:ext cx="2531083" cy="619123"/>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a:cs typeface="Times New Roman"/>
            </a:rPr>
            <a:t>Encana</a:t>
          </a:r>
          <a:endParaRPr lang="en-US" sz="1900" kern="1200" dirty="0">
            <a:latin typeface="Times New Roman"/>
            <a:cs typeface="Times New Roman"/>
          </a:endParaRPr>
        </a:p>
      </dsp:txBody>
      <dsp:txXfrm>
        <a:off x="6534659" y="142875"/>
        <a:ext cx="1911960" cy="61912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8B947-7C00-824D-8406-22DD70BD425A}">
      <dsp:nvSpPr>
        <dsp:cNvPr id="0" name=""/>
        <dsp:cNvSpPr/>
      </dsp:nvSpPr>
      <dsp:spPr>
        <a:xfrm>
          <a:off x="1606" y="142875"/>
          <a:ext cx="2531083" cy="619124"/>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n-US" sz="1800" kern="1200" dirty="0" smtClean="0">
              <a:latin typeface="Times New Roman"/>
              <a:cs typeface="Times New Roman"/>
            </a:rPr>
            <a:t>Industry Overview</a:t>
          </a:r>
          <a:endParaRPr lang="en-US" sz="1800" kern="1200" dirty="0">
            <a:latin typeface="Times New Roman"/>
            <a:cs typeface="Times New Roman"/>
          </a:endParaRPr>
        </a:p>
      </dsp:txBody>
      <dsp:txXfrm>
        <a:off x="1606" y="142875"/>
        <a:ext cx="2376302" cy="619124"/>
      </dsp:txXfrm>
    </dsp:sp>
    <dsp:sp modelId="{8AE826C2-0475-6144-9BAB-77BE8E5F77FC}">
      <dsp:nvSpPr>
        <dsp:cNvPr id="0" name=""/>
        <dsp:cNvSpPr/>
      </dsp:nvSpPr>
      <dsp:spPr>
        <a:xfrm>
          <a:off x="2026473" y="175762"/>
          <a:ext cx="2678367" cy="553349"/>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smtClean="0">
              <a:latin typeface="Times New Roman"/>
              <a:cs typeface="Times New Roman"/>
            </a:rPr>
            <a:t>Canadian Natural Resources</a:t>
          </a:r>
          <a:endParaRPr lang="en-US" sz="1700" kern="1200" dirty="0">
            <a:latin typeface="Times New Roman"/>
            <a:cs typeface="Times New Roman"/>
          </a:endParaRPr>
        </a:p>
      </dsp:txBody>
      <dsp:txXfrm>
        <a:off x="2303148" y="175762"/>
        <a:ext cx="2125018" cy="553349"/>
      </dsp:txXfrm>
    </dsp:sp>
    <dsp:sp modelId="{8480AF95-10B4-0848-A6AE-F52EF7D84B82}">
      <dsp:nvSpPr>
        <dsp:cNvPr id="0" name=""/>
        <dsp:cNvSpPr/>
      </dsp:nvSpPr>
      <dsp:spPr>
        <a:xfrm>
          <a:off x="4198624" y="189951"/>
          <a:ext cx="2531083" cy="52497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smtClean="0">
              <a:latin typeface="Times New Roman"/>
              <a:cs typeface="Times New Roman"/>
            </a:rPr>
            <a:t>Canadian Oil Sands</a:t>
          </a:r>
          <a:endParaRPr lang="en-US" sz="1700" kern="1200" dirty="0">
            <a:latin typeface="Times New Roman"/>
            <a:cs typeface="Times New Roman"/>
          </a:endParaRPr>
        </a:p>
      </dsp:txBody>
      <dsp:txXfrm>
        <a:off x="4461110" y="189951"/>
        <a:ext cx="2006111" cy="524972"/>
      </dsp:txXfrm>
    </dsp:sp>
    <dsp:sp modelId="{D99D5942-CC35-F748-85BC-E8544B951876}">
      <dsp:nvSpPr>
        <dsp:cNvPr id="0" name=""/>
        <dsp:cNvSpPr/>
      </dsp:nvSpPr>
      <dsp:spPr>
        <a:xfrm>
          <a:off x="6225097" y="189951"/>
          <a:ext cx="2531083" cy="52497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err="1" smtClean="0">
              <a:latin typeface="Times New Roman"/>
              <a:cs typeface="Times New Roman"/>
            </a:rPr>
            <a:t>Encana</a:t>
          </a:r>
          <a:endParaRPr lang="en-US" sz="1700" kern="1200" dirty="0">
            <a:latin typeface="Times New Roman"/>
            <a:cs typeface="Times New Roman"/>
          </a:endParaRPr>
        </a:p>
      </dsp:txBody>
      <dsp:txXfrm>
        <a:off x="6487583" y="189951"/>
        <a:ext cx="2006111" cy="52497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8B947-7C00-824D-8406-22DD70BD425A}">
      <dsp:nvSpPr>
        <dsp:cNvPr id="0" name=""/>
        <dsp:cNvSpPr/>
      </dsp:nvSpPr>
      <dsp:spPr>
        <a:xfrm>
          <a:off x="1606" y="142875"/>
          <a:ext cx="2531083" cy="619124"/>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n-US" sz="1800" kern="1200" dirty="0" smtClean="0">
              <a:latin typeface="Times New Roman"/>
              <a:cs typeface="Times New Roman"/>
            </a:rPr>
            <a:t>Industry Overview</a:t>
          </a:r>
          <a:endParaRPr lang="en-US" sz="1800" kern="1200" dirty="0">
            <a:latin typeface="Times New Roman"/>
            <a:cs typeface="Times New Roman"/>
          </a:endParaRPr>
        </a:p>
      </dsp:txBody>
      <dsp:txXfrm>
        <a:off x="1606" y="142875"/>
        <a:ext cx="2376302" cy="619124"/>
      </dsp:txXfrm>
    </dsp:sp>
    <dsp:sp modelId="{8AE826C2-0475-6144-9BAB-77BE8E5F77FC}">
      <dsp:nvSpPr>
        <dsp:cNvPr id="0" name=""/>
        <dsp:cNvSpPr/>
      </dsp:nvSpPr>
      <dsp:spPr>
        <a:xfrm>
          <a:off x="2026473" y="175762"/>
          <a:ext cx="2678367" cy="553349"/>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smtClean="0">
              <a:latin typeface="Times New Roman"/>
              <a:cs typeface="Times New Roman"/>
            </a:rPr>
            <a:t>Canadian Natural Resources</a:t>
          </a:r>
          <a:endParaRPr lang="en-US" sz="1700" kern="1200" dirty="0">
            <a:latin typeface="Times New Roman"/>
            <a:cs typeface="Times New Roman"/>
          </a:endParaRPr>
        </a:p>
      </dsp:txBody>
      <dsp:txXfrm>
        <a:off x="2303148" y="175762"/>
        <a:ext cx="2125018" cy="553349"/>
      </dsp:txXfrm>
    </dsp:sp>
    <dsp:sp modelId="{8480AF95-10B4-0848-A6AE-F52EF7D84B82}">
      <dsp:nvSpPr>
        <dsp:cNvPr id="0" name=""/>
        <dsp:cNvSpPr/>
      </dsp:nvSpPr>
      <dsp:spPr>
        <a:xfrm>
          <a:off x="4198624" y="189951"/>
          <a:ext cx="2531083" cy="52497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smtClean="0">
              <a:latin typeface="Times New Roman"/>
              <a:cs typeface="Times New Roman"/>
            </a:rPr>
            <a:t>Canadian Oil Sands</a:t>
          </a:r>
          <a:endParaRPr lang="en-US" sz="1700" kern="1200" dirty="0">
            <a:latin typeface="Times New Roman"/>
            <a:cs typeface="Times New Roman"/>
          </a:endParaRPr>
        </a:p>
      </dsp:txBody>
      <dsp:txXfrm>
        <a:off x="4461110" y="189951"/>
        <a:ext cx="2006111" cy="524972"/>
      </dsp:txXfrm>
    </dsp:sp>
    <dsp:sp modelId="{D99D5942-CC35-F748-85BC-E8544B951876}">
      <dsp:nvSpPr>
        <dsp:cNvPr id="0" name=""/>
        <dsp:cNvSpPr/>
      </dsp:nvSpPr>
      <dsp:spPr>
        <a:xfrm>
          <a:off x="6225097" y="189951"/>
          <a:ext cx="2531083" cy="52497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err="1" smtClean="0">
              <a:latin typeface="Times New Roman"/>
              <a:cs typeface="Times New Roman"/>
            </a:rPr>
            <a:t>Encana</a:t>
          </a:r>
          <a:endParaRPr lang="en-US" sz="1700" kern="1200" dirty="0">
            <a:latin typeface="Times New Roman"/>
            <a:cs typeface="Times New Roman"/>
          </a:endParaRPr>
        </a:p>
      </dsp:txBody>
      <dsp:txXfrm>
        <a:off x="6487583" y="189951"/>
        <a:ext cx="2006111" cy="52497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8B947-7C00-824D-8406-22DD70BD425A}">
      <dsp:nvSpPr>
        <dsp:cNvPr id="0" name=""/>
        <dsp:cNvSpPr/>
      </dsp:nvSpPr>
      <dsp:spPr>
        <a:xfrm>
          <a:off x="1606" y="142875"/>
          <a:ext cx="2531083" cy="619123"/>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latin typeface="Times New Roman"/>
              <a:cs typeface="Times New Roman"/>
            </a:rPr>
            <a:t>Industry Overview</a:t>
          </a:r>
          <a:endParaRPr lang="en-US" sz="1800" b="1" kern="1200" dirty="0">
            <a:solidFill>
              <a:schemeClr val="bg1"/>
            </a:solidFill>
            <a:latin typeface="Times New Roman"/>
            <a:cs typeface="Times New Roman"/>
          </a:endParaRPr>
        </a:p>
      </dsp:txBody>
      <dsp:txXfrm>
        <a:off x="1606" y="142875"/>
        <a:ext cx="2376302" cy="619123"/>
      </dsp:txXfrm>
    </dsp:sp>
    <dsp:sp modelId="{8AE826C2-0475-6144-9BAB-77BE8E5F77FC}">
      <dsp:nvSpPr>
        <dsp:cNvPr id="0" name=""/>
        <dsp:cNvSpPr/>
      </dsp:nvSpPr>
      <dsp:spPr>
        <a:xfrm>
          <a:off x="2026473" y="142875"/>
          <a:ext cx="2678367" cy="619123"/>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smtClean="0">
              <a:latin typeface="Times New Roman"/>
              <a:cs typeface="Times New Roman"/>
            </a:rPr>
            <a:t>Canadian Natural Resources</a:t>
          </a:r>
          <a:endParaRPr lang="en-US" sz="1900" kern="1200" dirty="0">
            <a:latin typeface="Times New Roman"/>
            <a:cs typeface="Times New Roman"/>
          </a:endParaRPr>
        </a:p>
      </dsp:txBody>
      <dsp:txXfrm>
        <a:off x="2336035" y="142875"/>
        <a:ext cx="2059244" cy="619123"/>
      </dsp:txXfrm>
    </dsp:sp>
    <dsp:sp modelId="{8480AF95-10B4-0848-A6AE-F52EF7D84B82}">
      <dsp:nvSpPr>
        <dsp:cNvPr id="0" name=""/>
        <dsp:cNvSpPr/>
      </dsp:nvSpPr>
      <dsp:spPr>
        <a:xfrm>
          <a:off x="4198624" y="142875"/>
          <a:ext cx="2531083" cy="619123"/>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smtClean="0">
              <a:latin typeface="Times New Roman"/>
              <a:cs typeface="Times New Roman"/>
            </a:rPr>
            <a:t>Canadian Oil Sands</a:t>
          </a:r>
          <a:endParaRPr lang="en-US" sz="1900" kern="1200" dirty="0">
            <a:latin typeface="Times New Roman"/>
            <a:cs typeface="Times New Roman"/>
          </a:endParaRPr>
        </a:p>
      </dsp:txBody>
      <dsp:txXfrm>
        <a:off x="4508186" y="142875"/>
        <a:ext cx="1911960" cy="619123"/>
      </dsp:txXfrm>
    </dsp:sp>
    <dsp:sp modelId="{D99D5942-CC35-F748-85BC-E8544B951876}">
      <dsp:nvSpPr>
        <dsp:cNvPr id="0" name=""/>
        <dsp:cNvSpPr/>
      </dsp:nvSpPr>
      <dsp:spPr>
        <a:xfrm>
          <a:off x="6225097" y="142875"/>
          <a:ext cx="2531083" cy="619123"/>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a:cs typeface="Times New Roman"/>
            </a:rPr>
            <a:t>Encana</a:t>
          </a:r>
          <a:endParaRPr lang="en-US" sz="1900" kern="1200" dirty="0">
            <a:latin typeface="Times New Roman"/>
            <a:cs typeface="Times New Roman"/>
          </a:endParaRPr>
        </a:p>
      </dsp:txBody>
      <dsp:txXfrm>
        <a:off x="6534659" y="142875"/>
        <a:ext cx="1911960" cy="61912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8B947-7C00-824D-8406-22DD70BD425A}">
      <dsp:nvSpPr>
        <dsp:cNvPr id="0" name=""/>
        <dsp:cNvSpPr/>
      </dsp:nvSpPr>
      <dsp:spPr>
        <a:xfrm>
          <a:off x="1606" y="142875"/>
          <a:ext cx="2531083" cy="619123"/>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latin typeface="Times New Roman"/>
              <a:cs typeface="Times New Roman"/>
            </a:rPr>
            <a:t>Industry Overview</a:t>
          </a:r>
          <a:endParaRPr lang="en-US" sz="1800" b="1" kern="1200" dirty="0">
            <a:solidFill>
              <a:schemeClr val="bg1"/>
            </a:solidFill>
            <a:latin typeface="Times New Roman"/>
            <a:cs typeface="Times New Roman"/>
          </a:endParaRPr>
        </a:p>
      </dsp:txBody>
      <dsp:txXfrm>
        <a:off x="1606" y="142875"/>
        <a:ext cx="2376302" cy="619123"/>
      </dsp:txXfrm>
    </dsp:sp>
    <dsp:sp modelId="{8AE826C2-0475-6144-9BAB-77BE8E5F77FC}">
      <dsp:nvSpPr>
        <dsp:cNvPr id="0" name=""/>
        <dsp:cNvSpPr/>
      </dsp:nvSpPr>
      <dsp:spPr>
        <a:xfrm>
          <a:off x="2026473" y="142875"/>
          <a:ext cx="2678367" cy="619123"/>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smtClean="0">
              <a:latin typeface="Times New Roman"/>
              <a:cs typeface="Times New Roman"/>
            </a:rPr>
            <a:t>Canadian Natural Resources</a:t>
          </a:r>
          <a:endParaRPr lang="en-US" sz="1900" kern="1200" dirty="0">
            <a:latin typeface="Times New Roman"/>
            <a:cs typeface="Times New Roman"/>
          </a:endParaRPr>
        </a:p>
      </dsp:txBody>
      <dsp:txXfrm>
        <a:off x="2336035" y="142875"/>
        <a:ext cx="2059244" cy="619123"/>
      </dsp:txXfrm>
    </dsp:sp>
    <dsp:sp modelId="{8480AF95-10B4-0848-A6AE-F52EF7D84B82}">
      <dsp:nvSpPr>
        <dsp:cNvPr id="0" name=""/>
        <dsp:cNvSpPr/>
      </dsp:nvSpPr>
      <dsp:spPr>
        <a:xfrm>
          <a:off x="4198624" y="142875"/>
          <a:ext cx="2531083" cy="619123"/>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smtClean="0">
              <a:latin typeface="Times New Roman"/>
              <a:cs typeface="Times New Roman"/>
            </a:rPr>
            <a:t>Canadian Oil Sands</a:t>
          </a:r>
          <a:endParaRPr lang="en-US" sz="1900" kern="1200" dirty="0">
            <a:latin typeface="Times New Roman"/>
            <a:cs typeface="Times New Roman"/>
          </a:endParaRPr>
        </a:p>
      </dsp:txBody>
      <dsp:txXfrm>
        <a:off x="4508186" y="142875"/>
        <a:ext cx="1911960" cy="619123"/>
      </dsp:txXfrm>
    </dsp:sp>
    <dsp:sp modelId="{D99D5942-CC35-F748-85BC-E8544B951876}">
      <dsp:nvSpPr>
        <dsp:cNvPr id="0" name=""/>
        <dsp:cNvSpPr/>
      </dsp:nvSpPr>
      <dsp:spPr>
        <a:xfrm>
          <a:off x="6225097" y="142875"/>
          <a:ext cx="2531083" cy="619123"/>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a:cs typeface="Times New Roman"/>
            </a:rPr>
            <a:t>Encana</a:t>
          </a:r>
          <a:endParaRPr lang="en-US" sz="1900" kern="1200" dirty="0">
            <a:latin typeface="Times New Roman"/>
            <a:cs typeface="Times New Roman"/>
          </a:endParaRPr>
        </a:p>
      </dsp:txBody>
      <dsp:txXfrm>
        <a:off x="6534659" y="142875"/>
        <a:ext cx="1911960" cy="6191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AE26C-62FA-40A4-B187-8595E19F69EF}" type="datetimeFigureOut">
              <a:rPr lang="en-US" smtClean="0"/>
              <a:t>7/16/2015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B4622-1555-4396-9784-9DC5CC44D3E9}" type="slidenum">
              <a:rPr lang="en-US" smtClean="0"/>
              <a:t>‹#›</a:t>
            </a:fld>
            <a:endParaRPr lang="en-US"/>
          </a:p>
        </p:txBody>
      </p:sp>
    </p:spTree>
    <p:extLst>
      <p:ext uri="{BB962C8B-B14F-4D97-AF65-F5344CB8AC3E}">
        <p14:creationId xmlns:p14="http://schemas.microsoft.com/office/powerpoint/2010/main" val="2471159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CA" altLang="en-US" dirty="0" smtClean="0"/>
              <a:t>OPEC </a:t>
            </a:r>
          </a:p>
          <a:p>
            <a:pPr>
              <a:spcBef>
                <a:spcPct val="0"/>
              </a:spcBef>
            </a:pPr>
            <a:endParaRPr lang="en-CA" altLang="en-US" dirty="0" smtClean="0"/>
          </a:p>
          <a:p>
            <a:pPr>
              <a:spcBef>
                <a:spcPct val="0"/>
              </a:spcBef>
            </a:pPr>
            <a:r>
              <a:rPr lang="en-CA" altLang="en-US" dirty="0" smtClean="0"/>
              <a:t>OPEC's objective is to co-ordinate and unify petroleum policies among Member Countries, in order to secure fair and stable prices for petroleum producers; an efficient, economic and regular supply of petroleum to consuming nations; and a fair return on capital to those investing in the industry. </a:t>
            </a:r>
          </a:p>
          <a:p>
            <a:pPr>
              <a:spcBef>
                <a:spcPct val="0"/>
              </a:spcBef>
            </a:pPr>
            <a:endParaRPr lang="en-US" altLang="en-US" dirty="0" smtClean="0"/>
          </a:p>
          <a:p>
            <a:r>
              <a:rPr lang="en-US" dirty="0" smtClean="0"/>
              <a:t>According to current estimates, more than 80% of the world's proven oil reserves are located in OPEC Member Countries, with the bulk of OPEC oil reserves in the Middle East, amounting to around 66% of the OPEC total.</a:t>
            </a:r>
            <a:br>
              <a:rPr lang="en-US" dirty="0" smtClean="0"/>
            </a:br>
            <a:endParaRPr lang="en-US" dirty="0" smtClean="0"/>
          </a:p>
        </p:txBody>
      </p:sp>
      <p:sp>
        <p:nvSpPr>
          <p:cNvPr id="4" name="Slide Number Placeholder 3"/>
          <p:cNvSpPr>
            <a:spLocks noGrp="1"/>
          </p:cNvSpPr>
          <p:nvPr>
            <p:ph type="sldNum" sz="quarter" idx="10"/>
          </p:nvPr>
        </p:nvSpPr>
        <p:spPr/>
        <p:txBody>
          <a:bodyPr/>
          <a:lstStyle/>
          <a:p>
            <a:fld id="{786B4622-1555-4396-9784-9DC5CC44D3E9}" type="slidenum">
              <a:rPr lang="en-US" smtClean="0"/>
              <a:t>4</a:t>
            </a:fld>
            <a:endParaRPr lang="en-US"/>
          </a:p>
        </p:txBody>
      </p:sp>
    </p:spTree>
    <p:extLst>
      <p:ext uri="{BB962C8B-B14F-4D97-AF65-F5344CB8AC3E}">
        <p14:creationId xmlns:p14="http://schemas.microsoft.com/office/powerpoint/2010/main" val="2896900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Arising from</a:t>
            </a:r>
            <a:r>
              <a:rPr lang="en-US" baseline="0" dirty="0" smtClean="0"/>
              <a:t> execution of company business function</a:t>
            </a:r>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15</a:t>
            </a:fld>
            <a:endParaRPr lang="en-US"/>
          </a:p>
        </p:txBody>
      </p:sp>
    </p:spTree>
    <p:extLst>
      <p:ext uri="{BB962C8B-B14F-4D97-AF65-F5344CB8AC3E}">
        <p14:creationId xmlns:p14="http://schemas.microsoft.com/office/powerpoint/2010/main" val="404431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the forecast conducted BP Global, it believes that….</a:t>
            </a:r>
          </a:p>
          <a:p>
            <a:endParaRPr lang="en-US" baseline="0" dirty="0" smtClean="0"/>
          </a:p>
          <a:p>
            <a:r>
              <a:rPr lang="en-US" baseline="0" dirty="0" smtClean="0"/>
              <a:t>The reasons for this result are too complicated. Coz it involves many dimensions such as global economics, government policy, environment policy, and various legislation in different regions.  </a:t>
            </a:r>
          </a:p>
          <a:p>
            <a:endParaRPr lang="en-US" baseline="0" dirty="0" smtClean="0"/>
          </a:p>
          <a:p>
            <a:r>
              <a:rPr lang="en-US" baseline="0" dirty="0" smtClean="0"/>
              <a:t>So I briefly summarize some common factors that we can easily understand in this stage.</a:t>
            </a:r>
          </a:p>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18</a:t>
            </a:fld>
            <a:endParaRPr lang="en-US"/>
          </a:p>
        </p:txBody>
      </p:sp>
    </p:spTree>
    <p:extLst>
      <p:ext uri="{BB962C8B-B14F-4D97-AF65-F5344CB8AC3E}">
        <p14:creationId xmlns:p14="http://schemas.microsoft.com/office/powerpoint/2010/main" val="3019035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a look at two chart.</a:t>
            </a:r>
          </a:p>
          <a:p>
            <a:r>
              <a:rPr lang="en-US" baseline="0" dirty="0" smtClean="0"/>
              <a:t>BP global believes that oil consumption will increase slowly due to two main reasons</a:t>
            </a:r>
          </a:p>
          <a:p>
            <a:endParaRPr lang="en-US" baseline="0" dirty="0" smtClean="0"/>
          </a:p>
          <a:p>
            <a:r>
              <a:rPr lang="en-US" baseline="0" dirty="0" smtClean="0"/>
              <a:t>One is the population growth rate and the other is technology improvement in the next decade. </a:t>
            </a:r>
          </a:p>
          <a:p>
            <a:endParaRPr lang="en-US" baseline="0" dirty="0" smtClean="0"/>
          </a:p>
          <a:p>
            <a:r>
              <a:rPr lang="en-US" baseline="0" dirty="0" smtClean="0"/>
              <a:t>So the oil consumption will still increase in the next 10 years but with a pretty slight increasing rate.</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BE594A2-7B28-6746-B159-894CA9BBCDA9}" type="slidenum">
              <a:rPr lang="en-US" smtClean="0"/>
              <a:t>19</a:t>
            </a:fld>
            <a:endParaRPr lang="en-US"/>
          </a:p>
        </p:txBody>
      </p:sp>
    </p:spTree>
    <p:extLst>
      <p:ext uri="{BB962C8B-B14F-4D97-AF65-F5344CB8AC3E}">
        <p14:creationId xmlns:p14="http://schemas.microsoft.com/office/powerpoint/2010/main" val="307898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in the</a:t>
            </a:r>
            <a:r>
              <a:rPr lang="en-US" baseline="0" dirty="0" smtClean="0"/>
              <a:t> gas industry, the consumption will have a faster increasing rate in the next 10 </a:t>
            </a:r>
            <a:r>
              <a:rPr lang="en-US" baseline="0" dirty="0" err="1" smtClean="0"/>
              <a:t>yrs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BE594A2-7B28-6746-B159-894CA9BBCDA9}" type="slidenum">
              <a:rPr lang="en-US" smtClean="0"/>
              <a:t>20</a:t>
            </a:fld>
            <a:endParaRPr lang="en-US"/>
          </a:p>
        </p:txBody>
      </p:sp>
    </p:spTree>
    <p:extLst>
      <p:ext uri="{BB962C8B-B14F-4D97-AF65-F5344CB8AC3E}">
        <p14:creationId xmlns:p14="http://schemas.microsoft.com/office/powerpoint/2010/main" val="114499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21</a:t>
            </a:fld>
            <a:endParaRPr lang="en-US"/>
          </a:p>
        </p:txBody>
      </p:sp>
    </p:spTree>
    <p:extLst>
      <p:ext uri="{BB962C8B-B14F-4D97-AF65-F5344CB8AC3E}">
        <p14:creationId xmlns:p14="http://schemas.microsoft.com/office/powerpoint/2010/main" val="976505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endParaRPr lang="en-US" dirty="0"/>
          </a:p>
        </p:txBody>
      </p:sp>
      <p:sp>
        <p:nvSpPr>
          <p:cNvPr id="4" name="Slide Number Placeholder 3"/>
          <p:cNvSpPr>
            <a:spLocks noGrp="1"/>
          </p:cNvSpPr>
          <p:nvPr>
            <p:ph type="sldNum" sz="quarter" idx="10"/>
          </p:nvPr>
        </p:nvSpPr>
        <p:spPr/>
        <p:txBody>
          <a:bodyPr/>
          <a:lstStyle/>
          <a:p>
            <a:fld id="{0BE594A2-7B28-6746-B159-894CA9BBCDA9}" type="slidenum">
              <a:rPr lang="en-US" smtClean="0"/>
              <a:t>22</a:t>
            </a:fld>
            <a:endParaRPr lang="en-US"/>
          </a:p>
        </p:txBody>
      </p:sp>
    </p:spTree>
    <p:extLst>
      <p:ext uri="{BB962C8B-B14F-4D97-AF65-F5344CB8AC3E}">
        <p14:creationId xmlns:p14="http://schemas.microsoft.com/office/powerpoint/2010/main" val="559593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At December 31, 2014, the company gross proved crude oil, bitumen (thermal oil), SCO and NGLs reserves totaled</a:t>
            </a:r>
          </a:p>
          <a:p>
            <a:r>
              <a:rPr lang="en-US" sz="1200" b="0" i="0" u="none" strike="noStrike" kern="1200" baseline="0" dirty="0" smtClean="0">
                <a:solidFill>
                  <a:schemeClr val="tx1"/>
                </a:solidFill>
                <a:latin typeface="+mn-lt"/>
                <a:ea typeface="+mn-ea"/>
                <a:cs typeface="+mn-cs"/>
              </a:rPr>
              <a:t>4,511 </a:t>
            </a:r>
            <a:r>
              <a:rPr lang="en-US" sz="1200" b="0" i="0" u="none" strike="noStrike" kern="1200" baseline="0" dirty="0" err="1" smtClean="0">
                <a:solidFill>
                  <a:schemeClr val="tx1"/>
                </a:solidFill>
                <a:latin typeface="+mn-lt"/>
                <a:ea typeface="+mn-ea"/>
                <a:cs typeface="+mn-cs"/>
              </a:rPr>
              <a:t>MMbbl</a:t>
            </a:r>
            <a:r>
              <a:rPr lang="en-US" sz="1200" b="0" i="0" u="none" strike="noStrike" kern="1200" baseline="0" dirty="0" smtClean="0">
                <a:solidFill>
                  <a:schemeClr val="tx1"/>
                </a:solidFill>
                <a:latin typeface="+mn-lt"/>
                <a:ea typeface="+mn-ea"/>
                <a:cs typeface="+mn-cs"/>
              </a:rPr>
              <a:t>, and gross proved plus probable crude oil, bitumen (thermal oil), SCO and NGLs reserves totaled 7,535 </a:t>
            </a:r>
            <a:r>
              <a:rPr lang="en-US" sz="1200" b="0" i="0" u="none" strike="noStrike" kern="1200" baseline="0" dirty="0" err="1" smtClean="0">
                <a:solidFill>
                  <a:schemeClr val="tx1"/>
                </a:solidFill>
                <a:latin typeface="+mn-lt"/>
                <a:ea typeface="+mn-ea"/>
                <a:cs typeface="+mn-cs"/>
              </a:rPr>
              <a:t>MMbbl</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Proved reserve additions and revisions replaced 148% of 2014 production. Additions to proved reserves resulting from</a:t>
            </a:r>
          </a:p>
          <a:p>
            <a:r>
              <a:rPr lang="en-US" sz="1200" b="0" i="0" u="none" strike="noStrike" kern="1200" baseline="0" dirty="0" smtClean="0">
                <a:solidFill>
                  <a:schemeClr val="tx1"/>
                </a:solidFill>
                <a:latin typeface="+mn-lt"/>
                <a:ea typeface="+mn-ea"/>
                <a:cs typeface="+mn-cs"/>
              </a:rPr>
              <a:t>exploration and development activities, acquisitions and future offset additions amounted to 246 </a:t>
            </a:r>
            <a:r>
              <a:rPr lang="en-US" sz="1200" b="0" i="0" u="none" strike="noStrike" kern="1200" baseline="0" dirty="0" err="1" smtClean="0">
                <a:solidFill>
                  <a:schemeClr val="tx1"/>
                </a:solidFill>
                <a:latin typeface="+mn-lt"/>
                <a:ea typeface="+mn-ea"/>
                <a:cs typeface="+mn-cs"/>
              </a:rPr>
              <a:t>MMbbl</a:t>
            </a:r>
            <a:r>
              <a:rPr lang="en-US" sz="1200" b="0" i="0" u="none" strike="noStrike" kern="1200" baseline="0" dirty="0" smtClean="0">
                <a:solidFill>
                  <a:schemeClr val="tx1"/>
                </a:solidFill>
                <a:latin typeface="+mn-lt"/>
                <a:ea typeface="+mn-ea"/>
                <a:cs typeface="+mn-cs"/>
              </a:rPr>
              <a:t>, and additions to</a:t>
            </a:r>
          </a:p>
          <a:p>
            <a:r>
              <a:rPr lang="en-US" sz="1200" b="0" i="0" u="none" strike="noStrike" kern="1200" baseline="0" dirty="0" smtClean="0">
                <a:solidFill>
                  <a:schemeClr val="tx1"/>
                </a:solidFill>
                <a:latin typeface="+mn-lt"/>
                <a:ea typeface="+mn-ea"/>
                <a:cs typeface="+mn-cs"/>
              </a:rPr>
              <a:t>proved plus probable reserves amounted to 709MMbbl. Net positive revisions amounted to 36 </a:t>
            </a:r>
            <a:r>
              <a:rPr lang="en-US" sz="1200" b="0" i="0" u="none" strike="noStrike" kern="1200" baseline="0" dirty="0" err="1" smtClean="0">
                <a:solidFill>
                  <a:schemeClr val="tx1"/>
                </a:solidFill>
                <a:latin typeface="+mn-lt"/>
                <a:ea typeface="+mn-ea"/>
                <a:cs typeface="+mn-cs"/>
              </a:rPr>
              <a:t>MMbbl</a:t>
            </a:r>
            <a:r>
              <a:rPr lang="en-US" sz="1200" b="0" i="0" u="none" strike="noStrike" kern="1200" baseline="0" dirty="0" smtClean="0">
                <a:solidFill>
                  <a:schemeClr val="tx1"/>
                </a:solidFill>
                <a:latin typeface="+mn-lt"/>
                <a:ea typeface="+mn-ea"/>
                <a:cs typeface="+mn-cs"/>
              </a:rPr>
              <a:t> for proved reserves and</a:t>
            </a:r>
          </a:p>
          <a:p>
            <a:r>
              <a:rPr lang="en-US" sz="1200" b="0" i="0" u="none" strike="noStrike" kern="1200" baseline="0" dirty="0" smtClean="0">
                <a:solidFill>
                  <a:schemeClr val="tx1"/>
                </a:solidFill>
                <a:latin typeface="+mn-lt"/>
                <a:ea typeface="+mn-ea"/>
                <a:cs typeface="+mn-cs"/>
              </a:rPr>
              <a:t>44 </a:t>
            </a:r>
            <a:r>
              <a:rPr lang="en-US" sz="1200" b="0" i="0" u="none" strike="noStrike" kern="1200" baseline="0" dirty="0" err="1" smtClean="0">
                <a:solidFill>
                  <a:schemeClr val="tx1"/>
                </a:solidFill>
                <a:latin typeface="+mn-lt"/>
                <a:ea typeface="+mn-ea"/>
                <a:cs typeface="+mn-cs"/>
              </a:rPr>
              <a:t>MMbbl</a:t>
            </a:r>
            <a:r>
              <a:rPr lang="en-US" sz="1200" b="0" i="0" u="none" strike="noStrike" kern="1200" baseline="0" dirty="0" smtClean="0">
                <a:solidFill>
                  <a:schemeClr val="tx1"/>
                </a:solidFill>
                <a:latin typeface="+mn-lt"/>
                <a:ea typeface="+mn-ea"/>
                <a:cs typeface="+mn-cs"/>
              </a:rPr>
              <a:t> for proved plus probable reserves, primarily due to technical revisions to prior estimates.</a:t>
            </a:r>
            <a:endParaRPr lang="en-US" dirty="0" smtClean="0"/>
          </a:p>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34</a:t>
            </a:fld>
            <a:endParaRPr lang="en-US"/>
          </a:p>
        </p:txBody>
      </p:sp>
    </p:spTree>
    <p:extLst>
      <p:ext uri="{BB962C8B-B14F-4D97-AF65-F5344CB8AC3E}">
        <p14:creationId xmlns:p14="http://schemas.microsoft.com/office/powerpoint/2010/main" val="2107573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At December 31, 2014, the company gross proved natural gas reserves totaled 6,001 </a:t>
            </a:r>
            <a:r>
              <a:rPr lang="en-US" sz="1200" b="0" i="0" u="none" strike="noStrike" kern="1200" baseline="0" dirty="0" err="1" smtClean="0">
                <a:solidFill>
                  <a:schemeClr val="tx1"/>
                </a:solidFill>
                <a:latin typeface="+mn-lt"/>
                <a:ea typeface="+mn-ea"/>
                <a:cs typeface="+mn-cs"/>
              </a:rPr>
              <a:t>Bcf</a:t>
            </a:r>
            <a:r>
              <a:rPr lang="en-US" sz="1200" b="0" i="0" u="none" strike="noStrike" kern="1200" baseline="0" dirty="0" smtClean="0">
                <a:solidFill>
                  <a:schemeClr val="tx1"/>
                </a:solidFill>
                <a:latin typeface="+mn-lt"/>
                <a:ea typeface="+mn-ea"/>
                <a:cs typeface="+mn-cs"/>
              </a:rPr>
              <a:t>, and gross proved plus probable</a:t>
            </a:r>
          </a:p>
          <a:p>
            <a:r>
              <a:rPr lang="en-US" sz="1200" b="0" i="0" u="none" strike="noStrike" kern="1200" baseline="0" dirty="0" smtClean="0">
                <a:solidFill>
                  <a:schemeClr val="tx1"/>
                </a:solidFill>
                <a:latin typeface="+mn-lt"/>
                <a:ea typeface="+mn-ea"/>
                <a:cs typeface="+mn-cs"/>
              </a:rPr>
              <a:t>natural gas reserves totaled 8,138 </a:t>
            </a:r>
            <a:r>
              <a:rPr lang="en-US" sz="1200" b="0" i="0" u="none" strike="noStrike" kern="1200" baseline="0" dirty="0" err="1" smtClean="0">
                <a:solidFill>
                  <a:schemeClr val="tx1"/>
                </a:solidFill>
                <a:latin typeface="+mn-lt"/>
                <a:ea typeface="+mn-ea"/>
                <a:cs typeface="+mn-cs"/>
              </a:rPr>
              <a:t>Bcf</a:t>
            </a:r>
            <a:r>
              <a:rPr lang="en-US" sz="1200" b="0" i="0" u="none" strike="noStrike" kern="1200" baseline="0" dirty="0" smtClean="0">
                <a:solidFill>
                  <a:schemeClr val="tx1"/>
                </a:solidFill>
                <a:latin typeface="+mn-lt"/>
                <a:ea typeface="+mn-ea"/>
                <a:cs typeface="+mn-cs"/>
              </a:rPr>
              <a:t>. Proved reserve additions and revisions replaced 399% of 2014 production. Additions to</a:t>
            </a:r>
          </a:p>
          <a:p>
            <a:r>
              <a:rPr lang="en-US" sz="1200" b="0" i="0" u="none" strike="noStrike" kern="1200" baseline="0" dirty="0" smtClean="0">
                <a:solidFill>
                  <a:schemeClr val="tx1"/>
                </a:solidFill>
                <a:latin typeface="+mn-lt"/>
                <a:ea typeface="+mn-ea"/>
                <a:cs typeface="+mn-cs"/>
              </a:rPr>
              <a:t>proved reserves resulting from exploration and development activities, acquisitions and future offset additions amounted to</a:t>
            </a:r>
          </a:p>
          <a:p>
            <a:r>
              <a:rPr lang="en-US" sz="1200" b="0" i="0" u="none" strike="noStrike" kern="1200" baseline="0" dirty="0" smtClean="0">
                <a:solidFill>
                  <a:schemeClr val="tx1"/>
                </a:solidFill>
                <a:latin typeface="+mn-lt"/>
                <a:ea typeface="+mn-ea"/>
                <a:cs typeface="+mn-cs"/>
              </a:rPr>
              <a:t>2,103 </a:t>
            </a:r>
            <a:r>
              <a:rPr lang="en-US" sz="1200" b="0" i="0" u="none" strike="noStrike" kern="1200" baseline="0" dirty="0" err="1" smtClean="0">
                <a:solidFill>
                  <a:schemeClr val="tx1"/>
                </a:solidFill>
                <a:latin typeface="+mn-lt"/>
                <a:ea typeface="+mn-ea"/>
                <a:cs typeface="+mn-cs"/>
              </a:rPr>
              <a:t>Bcf</a:t>
            </a:r>
            <a:r>
              <a:rPr lang="en-US" sz="1200" b="0" i="0" u="none" strike="noStrike" kern="1200" baseline="0" dirty="0" smtClean="0">
                <a:solidFill>
                  <a:schemeClr val="tx1"/>
                </a:solidFill>
                <a:latin typeface="+mn-lt"/>
                <a:ea typeface="+mn-ea"/>
                <a:cs typeface="+mn-cs"/>
              </a:rPr>
              <a:t>, and additions to proved plus probable reserves amounted to 2,827 </a:t>
            </a:r>
            <a:r>
              <a:rPr lang="en-US" sz="1200" b="0" i="0" u="none" strike="noStrike" kern="1200" baseline="0" dirty="0" err="1" smtClean="0">
                <a:solidFill>
                  <a:schemeClr val="tx1"/>
                </a:solidFill>
                <a:latin typeface="+mn-lt"/>
                <a:ea typeface="+mn-ea"/>
                <a:cs typeface="+mn-cs"/>
              </a:rPr>
              <a:t>Bcf</a:t>
            </a:r>
            <a:r>
              <a:rPr lang="en-US" sz="1200" b="0" i="0" u="none" strike="noStrike" kern="1200" baseline="0" dirty="0" smtClean="0">
                <a:solidFill>
                  <a:schemeClr val="tx1"/>
                </a:solidFill>
                <a:latin typeface="+mn-lt"/>
                <a:ea typeface="+mn-ea"/>
                <a:cs typeface="+mn-cs"/>
              </a:rPr>
              <a:t>. Net positive revisions amounted to 161 </a:t>
            </a:r>
            <a:r>
              <a:rPr lang="en-US" sz="1200" b="0" i="0" u="none" strike="noStrike" kern="1200" baseline="0" dirty="0" err="1" smtClean="0">
                <a:solidFill>
                  <a:schemeClr val="tx1"/>
                </a:solidFill>
                <a:latin typeface="+mn-lt"/>
                <a:ea typeface="+mn-ea"/>
                <a:cs typeface="+mn-cs"/>
              </a:rPr>
              <a:t>Bcf</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proved reserves and net negative revisions amounted to 230 </a:t>
            </a:r>
            <a:r>
              <a:rPr lang="en-US" sz="1200" b="0" i="0" u="none" strike="noStrike" kern="1200" baseline="0" dirty="0" err="1" smtClean="0">
                <a:solidFill>
                  <a:schemeClr val="tx1"/>
                </a:solidFill>
                <a:latin typeface="+mn-lt"/>
                <a:ea typeface="+mn-ea"/>
                <a:cs typeface="+mn-cs"/>
              </a:rPr>
              <a:t>Bcf</a:t>
            </a:r>
            <a:r>
              <a:rPr lang="en-US" sz="1200" b="0" i="0" u="none" strike="noStrike" kern="1200" baseline="0" dirty="0" smtClean="0">
                <a:solidFill>
                  <a:schemeClr val="tx1"/>
                </a:solidFill>
                <a:latin typeface="+mn-lt"/>
                <a:ea typeface="+mn-ea"/>
                <a:cs typeface="+mn-cs"/>
              </a:rPr>
              <a:t> for proved plus probable reserves, primarily due to</a:t>
            </a:r>
          </a:p>
          <a:p>
            <a:r>
              <a:rPr lang="en-US" sz="1200" b="0" i="0" u="none" strike="noStrike" kern="1200" baseline="0" dirty="0" smtClean="0">
                <a:solidFill>
                  <a:schemeClr val="tx1"/>
                </a:solidFill>
                <a:latin typeface="+mn-lt"/>
                <a:ea typeface="+mn-ea"/>
                <a:cs typeface="+mn-cs"/>
              </a:rPr>
              <a:t>technical revisions to prior estimates.</a:t>
            </a:r>
            <a:endParaRPr lang="en-US" dirty="0" smtClean="0"/>
          </a:p>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35</a:t>
            </a:fld>
            <a:endParaRPr lang="en-US"/>
          </a:p>
        </p:txBody>
      </p:sp>
    </p:spTree>
    <p:extLst>
      <p:ext uri="{BB962C8B-B14F-4D97-AF65-F5344CB8AC3E}">
        <p14:creationId xmlns:p14="http://schemas.microsoft.com/office/powerpoint/2010/main" val="2696424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All cross currency swap derivative financial instruments were designated as hedges at December 31, 2014 and were classified</a:t>
            </a:r>
          </a:p>
          <a:p>
            <a:r>
              <a:rPr lang="en-US" sz="1200" b="0" i="0" u="none" strike="noStrike" kern="1200" baseline="0" dirty="0" smtClean="0">
                <a:solidFill>
                  <a:schemeClr val="tx1"/>
                </a:solidFill>
                <a:latin typeface="+mn-lt"/>
                <a:ea typeface="+mn-ea"/>
                <a:cs typeface="+mn-cs"/>
              </a:rPr>
              <a:t>as cash flow hedges.</a:t>
            </a:r>
          </a:p>
          <a:p>
            <a:r>
              <a:rPr lang="en-US" sz="1200" b="0" i="0" u="none" strike="noStrike" kern="1200" baseline="0" dirty="0" smtClean="0">
                <a:solidFill>
                  <a:schemeClr val="tx1"/>
                </a:solidFill>
                <a:latin typeface="+mn-lt"/>
                <a:ea typeface="+mn-ea"/>
                <a:cs typeface="+mn-cs"/>
              </a:rPr>
              <a:t>In addition to the cross currency swap contracts noted above, at December 31, 2014, the Company had US$1,766 million of</a:t>
            </a:r>
          </a:p>
          <a:p>
            <a:r>
              <a:rPr lang="en-US" sz="1200" b="0" i="0" u="none" strike="noStrike" kern="1200" baseline="0" dirty="0" smtClean="0">
                <a:solidFill>
                  <a:schemeClr val="tx1"/>
                </a:solidFill>
                <a:latin typeface="+mn-lt"/>
                <a:ea typeface="+mn-ea"/>
                <a:cs typeface="+mn-cs"/>
              </a:rPr>
              <a:t>foreign currency forward contracts outstanding, with terms of approximately 30 days or less, including US$500 million</a:t>
            </a:r>
          </a:p>
          <a:p>
            <a:r>
              <a:rPr lang="en-US" sz="1200" b="0" i="0" u="none" strike="noStrike" kern="1200" baseline="0" dirty="0" smtClean="0">
                <a:solidFill>
                  <a:schemeClr val="tx1"/>
                </a:solidFill>
                <a:latin typeface="+mn-lt"/>
                <a:ea typeface="+mn-ea"/>
                <a:cs typeface="+mn-cs"/>
              </a:rPr>
              <a:t>designated as cash flow hedges.</a:t>
            </a:r>
            <a:endParaRPr lang="en-US" dirty="0" smtClean="0"/>
          </a:p>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42</a:t>
            </a:fld>
            <a:endParaRPr lang="en-US"/>
          </a:p>
        </p:txBody>
      </p:sp>
    </p:spTree>
    <p:extLst>
      <p:ext uri="{BB962C8B-B14F-4D97-AF65-F5344CB8AC3E}">
        <p14:creationId xmlns:p14="http://schemas.microsoft.com/office/powerpoint/2010/main" val="3321271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effectLst/>
                <a:latin typeface="Times New Roman"/>
                <a:ea typeface="+mn-ea"/>
                <a:cs typeface="Times New Roman"/>
              </a:rPr>
              <a:t>And it is a major producer of high quality, low </a:t>
            </a:r>
            <a:r>
              <a:rPr lang="en-US" sz="2000" kern="1200" dirty="0" err="1" smtClean="0">
                <a:solidFill>
                  <a:schemeClr val="tx1"/>
                </a:solidFill>
                <a:effectLst/>
                <a:latin typeface="Times New Roman"/>
                <a:ea typeface="+mn-ea"/>
                <a:cs typeface="Times New Roman"/>
              </a:rPr>
              <a:t>sulphur</a:t>
            </a:r>
            <a:r>
              <a:rPr lang="en-US" sz="2000" kern="1200" dirty="0" smtClean="0">
                <a:solidFill>
                  <a:schemeClr val="tx1"/>
                </a:solidFill>
                <a:effectLst/>
                <a:latin typeface="Times New Roman"/>
                <a:ea typeface="+mn-ea"/>
                <a:cs typeface="Times New Roman"/>
              </a:rPr>
              <a:t>, light, synthetic crude oil (“SCO”).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kern="1200" dirty="0" smtClean="0">
              <a:solidFill>
                <a:schemeClr val="tx1"/>
              </a:solidFill>
              <a:effectLst/>
              <a:latin typeface="Times New Roman"/>
              <a:ea typeface="+mn-ea"/>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effectLst/>
                <a:latin typeface="Times New Roman"/>
                <a:ea typeface="+mn-ea"/>
                <a:cs typeface="Times New Roman"/>
              </a:rPr>
              <a:t>Canadian Oil Sands is the largest owner of the </a:t>
            </a:r>
            <a:r>
              <a:rPr lang="en-US" sz="2000" kern="1200" dirty="0" err="1" smtClean="0">
                <a:solidFill>
                  <a:schemeClr val="tx1"/>
                </a:solidFill>
                <a:effectLst/>
                <a:latin typeface="Times New Roman"/>
                <a:ea typeface="+mn-ea"/>
                <a:cs typeface="Times New Roman"/>
              </a:rPr>
              <a:t>Syncrude</a:t>
            </a:r>
            <a:r>
              <a:rPr lang="en-US" sz="2000" kern="1200" dirty="0" smtClean="0">
                <a:solidFill>
                  <a:schemeClr val="tx1"/>
                </a:solidFill>
                <a:effectLst/>
                <a:latin typeface="Times New Roman"/>
                <a:ea typeface="+mn-ea"/>
                <a:cs typeface="Times New Roman"/>
              </a:rPr>
              <a:t> Joint 􏰹</a:t>
            </a:r>
            <a:r>
              <a:rPr lang="en-US" sz="2000" kern="1200" dirty="0" err="1" smtClean="0">
                <a:solidFill>
                  <a:schemeClr val="tx1"/>
                </a:solidFill>
                <a:effectLst/>
                <a:latin typeface="Times New Roman"/>
                <a:ea typeface="+mn-ea"/>
                <a:cs typeface="Times New Roman"/>
              </a:rPr>
              <a:t>enture</a:t>
            </a:r>
            <a:r>
              <a:rPr lang="en-US" sz="2000" kern="1200" dirty="0" smtClean="0">
                <a:solidFill>
                  <a:schemeClr val="tx1"/>
                </a:solidFill>
                <a:effectLst/>
                <a:latin typeface="Times New Roman"/>
                <a:ea typeface="+mn-ea"/>
                <a:cs typeface="Times New Roman"/>
              </a:rPr>
              <a:t> (“</a:t>
            </a:r>
            <a:r>
              <a:rPr lang="en-US" sz="2000" kern="1200" dirty="0" err="1" smtClean="0">
                <a:solidFill>
                  <a:schemeClr val="tx1"/>
                </a:solidFill>
                <a:effectLst/>
                <a:latin typeface="Times New Roman"/>
                <a:ea typeface="+mn-ea"/>
                <a:cs typeface="Times New Roman"/>
              </a:rPr>
              <a:t>Syncrude</a:t>
            </a:r>
            <a:r>
              <a:rPr lang="en-US" sz="2000" kern="1200" dirty="0" smtClean="0">
                <a:solidFill>
                  <a:schemeClr val="tx1"/>
                </a:solidFill>
                <a:effectLst/>
                <a:latin typeface="Times New Roman"/>
                <a:ea typeface="+mn-ea"/>
                <a:cs typeface="Times New Roman"/>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kern="1200" dirty="0" smtClean="0">
              <a:solidFill>
                <a:schemeClr val="tx1"/>
              </a:solidFill>
              <a:effectLst/>
              <a:latin typeface="Times New Roman"/>
              <a:ea typeface="+mn-ea"/>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effectLst/>
                <a:latin typeface="Times New Roman"/>
                <a:ea typeface="+mn-ea"/>
                <a:cs typeface="Times New Roman"/>
              </a:rPr>
              <a:t>Take a look</a:t>
            </a:r>
            <a:r>
              <a:rPr lang="en-US" sz="2000" kern="1200" baseline="0" dirty="0" smtClean="0">
                <a:solidFill>
                  <a:schemeClr val="tx1"/>
                </a:solidFill>
                <a:effectLst/>
                <a:latin typeface="Times New Roman"/>
                <a:ea typeface="+mn-ea"/>
                <a:cs typeface="Times New Roman"/>
              </a:rPr>
              <a:t> at this par chat.</a:t>
            </a:r>
            <a:r>
              <a:rPr lang="en-US" sz="2000" kern="1200" dirty="0" smtClean="0">
                <a:solidFill>
                  <a:schemeClr val="tx1"/>
                </a:solidFill>
                <a:effectLst/>
                <a:latin typeface="Times New Roman"/>
                <a:ea typeface="+mn-ea"/>
                <a:cs typeface="Times New Roman"/>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kern="1200" dirty="0" smtClean="0">
              <a:solidFill>
                <a:schemeClr val="tx1"/>
              </a:solidFill>
              <a:effectLst/>
              <a:latin typeface="Times New Roman"/>
              <a:ea typeface="+mn-ea"/>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effectLst/>
                <a:latin typeface="Times New Roman"/>
                <a:ea typeface="+mn-ea"/>
                <a:cs typeface="Times New Roman"/>
              </a:rPr>
              <a:t>Canadian Oil Sands’ only producing asset is its 36.74 per cent working interest in </a:t>
            </a:r>
            <a:r>
              <a:rPr lang="en-US" sz="2000" kern="1200" dirty="0" err="1" smtClean="0">
                <a:solidFill>
                  <a:schemeClr val="tx1"/>
                </a:solidFill>
                <a:effectLst/>
                <a:latin typeface="Times New Roman"/>
                <a:ea typeface="+mn-ea"/>
                <a:cs typeface="Times New Roman"/>
              </a:rPr>
              <a:t>Syncrude</a:t>
            </a:r>
            <a:r>
              <a:rPr lang="en-US" sz="2000" kern="1200" dirty="0" smtClean="0">
                <a:solidFill>
                  <a:schemeClr val="tx1"/>
                </a:solidFill>
                <a:effectLst/>
                <a:latin typeface="Times New Roman"/>
                <a:ea typeface="+mn-ea"/>
                <a:cs typeface="Times New Roman"/>
              </a:rPr>
              <a:t>, generating revenue from its share of production. COS represents the only public opportunity for undiversified investment directly in </a:t>
            </a:r>
            <a:r>
              <a:rPr lang="en-US" sz="2000" kern="1200" dirty="0" err="1" smtClean="0">
                <a:solidFill>
                  <a:schemeClr val="tx1"/>
                </a:solidFill>
                <a:effectLst/>
                <a:latin typeface="Times New Roman"/>
                <a:ea typeface="+mn-ea"/>
                <a:cs typeface="Times New Roman"/>
              </a:rPr>
              <a:t>Syncrude</a:t>
            </a:r>
            <a:r>
              <a:rPr lang="en-US" sz="2000" kern="1200" dirty="0" smtClean="0">
                <a:solidFill>
                  <a:schemeClr val="tx1"/>
                </a:solidFill>
                <a:effectLst/>
                <a:latin typeface="Times New Roman"/>
                <a:ea typeface="+mn-ea"/>
                <a:cs typeface="Times New Roman"/>
              </a:rPr>
              <a:t>. </a:t>
            </a:r>
            <a:endParaRPr lang="en-US" sz="2000" dirty="0" smtClean="0">
              <a:effectLst/>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50</a:t>
            </a:fld>
            <a:endParaRPr lang="en-US"/>
          </a:p>
        </p:txBody>
      </p:sp>
    </p:spTree>
    <p:extLst>
      <p:ext uri="{BB962C8B-B14F-4D97-AF65-F5344CB8AC3E}">
        <p14:creationId xmlns:p14="http://schemas.microsoft.com/office/powerpoint/2010/main" val="1355515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Natural Resources Canada </a:t>
            </a:r>
          </a:p>
          <a:p>
            <a:endParaRPr lang="en-US" dirty="0" smtClean="0"/>
          </a:p>
        </p:txBody>
      </p:sp>
      <p:sp>
        <p:nvSpPr>
          <p:cNvPr id="4" name="Slide Number Placeholder 3"/>
          <p:cNvSpPr>
            <a:spLocks noGrp="1"/>
          </p:cNvSpPr>
          <p:nvPr>
            <p:ph type="sldNum" sz="quarter" idx="10"/>
          </p:nvPr>
        </p:nvSpPr>
        <p:spPr/>
        <p:txBody>
          <a:bodyPr/>
          <a:lstStyle/>
          <a:p>
            <a:fld id="{786B4622-1555-4396-9784-9DC5CC44D3E9}" type="slidenum">
              <a:rPr lang="en-US" smtClean="0"/>
              <a:t>6</a:t>
            </a:fld>
            <a:endParaRPr lang="en-US"/>
          </a:p>
        </p:txBody>
      </p:sp>
    </p:spTree>
    <p:extLst>
      <p:ext uri="{BB962C8B-B14F-4D97-AF65-F5344CB8AC3E}">
        <p14:creationId xmlns:p14="http://schemas.microsoft.com/office/powerpoint/2010/main" val="3509170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COS’s board of director contains many</a:t>
            </a:r>
            <a:r>
              <a:rPr lang="en-US" baseline="0" dirty="0" smtClean="0"/>
              <a:t> intelligent people.</a:t>
            </a:r>
          </a:p>
          <a:p>
            <a:endParaRPr lang="en-US" baseline="0" dirty="0" smtClean="0"/>
          </a:p>
          <a:p>
            <a:r>
              <a:rPr lang="en-US" baseline="0" dirty="0" smtClean="0"/>
              <a:t>They are still working for COS right now.</a:t>
            </a:r>
          </a:p>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51</a:t>
            </a:fld>
            <a:endParaRPr lang="en-US"/>
          </a:p>
        </p:txBody>
      </p:sp>
    </p:spTree>
    <p:extLst>
      <p:ext uri="{BB962C8B-B14F-4D97-AF65-F5344CB8AC3E}">
        <p14:creationId xmlns:p14="http://schemas.microsoft.com/office/powerpoint/2010/main" val="1858569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As</a:t>
            </a:r>
            <a:r>
              <a:rPr lang="zh-CN" altLang="en-US" dirty="0" smtClean="0"/>
              <a:t> </a:t>
            </a:r>
            <a:r>
              <a:rPr lang="en-US" altLang="zh-CN" dirty="0" smtClean="0"/>
              <a:t>of</a:t>
            </a:r>
            <a:r>
              <a:rPr lang="zh-CN" altLang="en-US" dirty="0" smtClean="0"/>
              <a:t> </a:t>
            </a:r>
            <a:r>
              <a:rPr lang="en-US" altLang="zh-CN" dirty="0" smtClean="0"/>
              <a:t>today, the stock price of COS is $8.69.</a:t>
            </a:r>
            <a:r>
              <a:rPr lang="en-US" altLang="zh-CN" baseline="0" dirty="0" smtClean="0"/>
              <a:t> </a:t>
            </a:r>
          </a:p>
          <a:p>
            <a:endParaRPr lang="en-US" altLang="zh-CN" baseline="0" dirty="0" smtClean="0"/>
          </a:p>
          <a:p>
            <a:r>
              <a:rPr lang="en-US" altLang="zh-CN" baseline="0" dirty="0" smtClean="0"/>
              <a:t>Although in this chart, you can easily identify a fluctuant trend, comparing to the stock price in previous period, it shows a decreasing trend.</a:t>
            </a:r>
          </a:p>
          <a:p>
            <a:endParaRPr lang="en-US" altLang="zh-CN" baseline="0" dirty="0" smtClean="0"/>
          </a:p>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52</a:t>
            </a:fld>
            <a:endParaRPr lang="en-US"/>
          </a:p>
        </p:txBody>
      </p:sp>
    </p:spTree>
    <p:extLst>
      <p:ext uri="{BB962C8B-B14F-4D97-AF65-F5344CB8AC3E}">
        <p14:creationId xmlns:p14="http://schemas.microsoft.com/office/powerpoint/2010/main" val="235220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a:t>
            </a:r>
            <a:r>
              <a:rPr lang="en-US" baseline="0" dirty="0" smtClean="0"/>
              <a:t> illustrates the trends of COS’s stock price better. </a:t>
            </a:r>
          </a:p>
          <a:p>
            <a:endParaRPr lang="en-US" baseline="0" dirty="0" smtClean="0"/>
          </a:p>
          <a:p>
            <a:r>
              <a:rPr lang="en-US" baseline="0" dirty="0" smtClean="0"/>
              <a:t>From July 2014 to July 2015, in this one year period, the stock price of COS drops from nearly $24 to only nearly $9.</a:t>
            </a:r>
          </a:p>
        </p:txBody>
      </p:sp>
      <p:sp>
        <p:nvSpPr>
          <p:cNvPr id="4" name="Slide Number Placeholder 3"/>
          <p:cNvSpPr>
            <a:spLocks noGrp="1"/>
          </p:cNvSpPr>
          <p:nvPr>
            <p:ph type="sldNum" sz="quarter" idx="10"/>
          </p:nvPr>
        </p:nvSpPr>
        <p:spPr/>
        <p:txBody>
          <a:bodyPr/>
          <a:lstStyle/>
          <a:p>
            <a:fld id="{786B4622-1555-4396-9784-9DC5CC44D3E9}" type="slidenum">
              <a:rPr lang="en-US" smtClean="0"/>
              <a:t>53</a:t>
            </a:fld>
            <a:endParaRPr lang="en-US"/>
          </a:p>
        </p:txBody>
      </p:sp>
    </p:spTree>
    <p:extLst>
      <p:ext uri="{BB962C8B-B14F-4D97-AF65-F5344CB8AC3E}">
        <p14:creationId xmlns:p14="http://schemas.microsoft.com/office/powerpoint/2010/main" val="3577509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does</a:t>
            </a:r>
            <a:r>
              <a:rPr lang="en-US" baseline="0" dirty="0" smtClean="0"/>
              <a:t> the stock price of COS drops a lot in this recent years?</a:t>
            </a:r>
          </a:p>
          <a:p>
            <a:endParaRPr lang="en-US" baseline="0" dirty="0" smtClean="0"/>
          </a:p>
          <a:p>
            <a:r>
              <a:rPr lang="en-US" baseline="0" dirty="0" smtClean="0"/>
              <a:t>Let’s analysis the firm’s performance first.</a:t>
            </a:r>
          </a:p>
          <a:p>
            <a:endParaRPr lang="en-US" baseline="0" dirty="0" smtClean="0"/>
          </a:p>
          <a:p>
            <a:r>
              <a:rPr lang="en-US" baseline="0" dirty="0" smtClean="0"/>
              <a:t>From COS’s financial report in 2014:</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Canadian Oil Sands Limited (􏰻COS􏰻) generated cash flow from operations of 􏱅1,106 million (􏱅2.28 per Share) in 2014 compared with 􏱅1,347 million (􏱅2.78 per Share) in 2013.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the sales volume underwent a slight decrease in 2014 which is 34.5 while in 2013 the sales volume is 35.8</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Meanwhile, COS generated nearly $200 million more in operating expense in 2014 comparing to the number in 2013.</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we can conclude</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decrease of 􏱅241 million in its cash</a:t>
            </a:r>
            <a:r>
              <a:rPr lang="en-US" sz="1200" kern="1200" baseline="0" dirty="0" smtClean="0">
                <a:solidFill>
                  <a:schemeClr val="tx1"/>
                </a:solidFill>
                <a:effectLst/>
                <a:latin typeface="+mn-lt"/>
                <a:ea typeface="+mn-ea"/>
                <a:cs typeface="+mn-cs"/>
              </a:rPr>
              <a:t> inflow </a:t>
            </a:r>
            <a:r>
              <a:rPr lang="en-US" sz="1200" kern="1200" dirty="0" smtClean="0">
                <a:solidFill>
                  <a:schemeClr val="tx1"/>
                </a:solidFill>
                <a:effectLst/>
                <a:latin typeface="+mn-lt"/>
                <a:ea typeface="+mn-ea"/>
                <a:cs typeface="+mn-cs"/>
              </a:rPr>
              <a:t>largely reflects higher operating expenses and lower sales volumes, partially offset by lower current taxes.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54</a:t>
            </a:fld>
            <a:endParaRPr lang="en-US"/>
          </a:p>
        </p:txBody>
      </p:sp>
    </p:spTree>
    <p:extLst>
      <p:ext uri="{BB962C8B-B14F-4D97-AF65-F5344CB8AC3E}">
        <p14:creationId xmlns:p14="http://schemas.microsoft.com/office/powerpoint/2010/main" val="4292881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Canadian Oil Sands reported net income of 􏱅􏱅􏱅460 million in 2014 compared with 􏱅􏱅􏱅834 million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2013, primarily reflecting the same factors that impacted cash flow from operations.</a:t>
            </a:r>
          </a:p>
          <a:p>
            <a:r>
              <a:rPr lang="en-US" sz="1200" kern="1200" dirty="0" smtClean="0">
                <a:solidFill>
                  <a:schemeClr val="tx1"/>
                </a:solidFill>
                <a:effectLst/>
                <a:latin typeface="+mn-lt"/>
                <a:ea typeface="+mn-ea"/>
                <a:cs typeface="+mn-cs"/>
              </a:rPr>
              <a:t>Additionally, foreign exchange losses and depreciation and depletion expense were higher in 2014 compared with 2013. </a:t>
            </a:r>
            <a:endParaRPr lang="en-US" dirty="0" smtClean="0">
              <a:effectLst/>
            </a:endParaRPr>
          </a:p>
          <a:p>
            <a:r>
              <a:rPr lang="en-US" sz="1200" kern="1200" dirty="0" smtClean="0">
                <a:solidFill>
                  <a:schemeClr val="tx1"/>
                </a:solidFill>
                <a:effectLst/>
                <a:latin typeface="+mn-lt"/>
                <a:ea typeface="+mn-ea"/>
                <a:cs typeface="+mn-cs"/>
              </a:rPr>
              <a:t>Net income decreased to 􏱅􏱅􏱅834 million, or 􏱅􏱅􏱅1.72 per Share, in 2013 from 􏱅􏱅􏱅973 million, or 􏱅􏱅􏱅2.01 per Share,, in 2012.. Lower sales volumes were largely offset by a higher realized selling price in 2013. 􏰼􏰼􏰼however, the Corporation recorded a foreign exchange loss in 2013 as opposed to a foreign exchange gain in 2012 and recorded a higher depreciation and depletion expense in 2013.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55</a:t>
            </a:fld>
            <a:endParaRPr lang="en-US"/>
          </a:p>
        </p:txBody>
      </p:sp>
    </p:spTree>
    <p:extLst>
      <p:ext uri="{BB962C8B-B14F-4D97-AF65-F5344CB8AC3E}">
        <p14:creationId xmlns:p14="http://schemas.microsoft.com/office/powerpoint/2010/main" val="2609614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response to COS’s</a:t>
            </a:r>
            <a:r>
              <a:rPr lang="en-US" baseline="0" dirty="0" smtClean="0"/>
              <a:t> lower cash inflow with a higher operation expense, COS provides several strategies to restore investor’s confidence in COS.</a:t>
            </a:r>
          </a:p>
          <a:p>
            <a:r>
              <a:rPr lang="en-US" baseline="0" dirty="0" smtClean="0"/>
              <a:t>Namely….</a:t>
            </a:r>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56</a:t>
            </a:fld>
            <a:endParaRPr lang="en-US"/>
          </a:p>
        </p:txBody>
      </p:sp>
    </p:spTree>
    <p:extLst>
      <p:ext uri="{BB962C8B-B14F-4D97-AF65-F5344CB8AC3E}">
        <p14:creationId xmlns:p14="http://schemas.microsoft.com/office/powerpoint/2010/main" val="4011719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chart</a:t>
            </a:r>
            <a:r>
              <a:rPr lang="en-US" baseline="0" dirty="0" smtClean="0"/>
              <a:t> briefly summarize the main 7 risks that COS may face with. And I will through each of these 7 in details.</a:t>
            </a:r>
          </a:p>
          <a:p>
            <a:endParaRPr lang="en-US" baseline="0" dirty="0" smtClean="0"/>
          </a:p>
        </p:txBody>
      </p:sp>
      <p:sp>
        <p:nvSpPr>
          <p:cNvPr id="4" name="Slide Number Placeholder 3"/>
          <p:cNvSpPr>
            <a:spLocks noGrp="1"/>
          </p:cNvSpPr>
          <p:nvPr>
            <p:ph type="sldNum" sz="quarter" idx="10"/>
          </p:nvPr>
        </p:nvSpPr>
        <p:spPr/>
        <p:txBody>
          <a:bodyPr/>
          <a:lstStyle/>
          <a:p>
            <a:fld id="{786B4622-1555-4396-9784-9DC5CC44D3E9}" type="slidenum">
              <a:rPr lang="en-US" smtClean="0"/>
              <a:t>57</a:t>
            </a:fld>
            <a:endParaRPr lang="en-US"/>
          </a:p>
        </p:txBody>
      </p:sp>
    </p:spTree>
    <p:extLst>
      <p:ext uri="{BB962C8B-B14F-4D97-AF65-F5344CB8AC3E}">
        <p14:creationId xmlns:p14="http://schemas.microsoft.com/office/powerpoint/2010/main" val="32026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58</a:t>
            </a:fld>
            <a:endParaRPr lang="en-US"/>
          </a:p>
        </p:txBody>
      </p:sp>
    </p:spTree>
    <p:extLst>
      <p:ext uri="{BB962C8B-B14F-4D97-AF65-F5344CB8AC3E}">
        <p14:creationId xmlns:p14="http://schemas.microsoft.com/office/powerpoint/2010/main" val="1241246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59</a:t>
            </a:fld>
            <a:endParaRPr lang="en-US"/>
          </a:p>
        </p:txBody>
      </p:sp>
    </p:spTree>
    <p:extLst>
      <p:ext uri="{BB962C8B-B14F-4D97-AF65-F5344CB8AC3E}">
        <p14:creationId xmlns:p14="http://schemas.microsoft.com/office/powerpoint/2010/main" val="2682168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C5B04-C5AA-A642-8317-5E5401716218}" type="slidenum">
              <a:rPr lang="en-US" smtClean="0"/>
              <a:t>63</a:t>
            </a:fld>
            <a:endParaRPr lang="en-US"/>
          </a:p>
        </p:txBody>
      </p:sp>
    </p:spTree>
    <p:extLst>
      <p:ext uri="{BB962C8B-B14F-4D97-AF65-F5344CB8AC3E}">
        <p14:creationId xmlns:p14="http://schemas.microsoft.com/office/powerpoint/2010/main" val="227323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t>
            </a:r>
            <a:r>
              <a:rPr lang="en-US" dirty="0" smtClean="0"/>
              <a:t>Jacob said,</a:t>
            </a:r>
            <a:r>
              <a:rPr lang="en-US" baseline="0" dirty="0" smtClean="0"/>
              <a:t> Canada is the fifth gas producer in the world,  Canada is the only country decrease the natural gas supply in the last ten years.  Moreover, If we keep the same consumption of the 2014, the Canada gas can be </a:t>
            </a:r>
            <a:r>
              <a:rPr lang="en-US" baseline="0" dirty="0" err="1" smtClean="0"/>
              <a:t>comsumed</a:t>
            </a:r>
            <a:r>
              <a:rPr lang="en-US" baseline="0" dirty="0" smtClean="0"/>
              <a:t> 300 </a:t>
            </a:r>
            <a:r>
              <a:rPr lang="en-US" baseline="0" dirty="0" err="1" smtClean="0"/>
              <a:t>yrs</a:t>
            </a:r>
            <a:r>
              <a:rPr lang="en-US" baseline="0" dirty="0" smtClean="0"/>
              <a:t> </a:t>
            </a:r>
          </a:p>
          <a:p>
            <a:r>
              <a:rPr lang="en-US" baseline="0" dirty="0" smtClean="0"/>
              <a:t>So we can easily conclude that Canada natural gas have huge potentials.</a:t>
            </a:r>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7</a:t>
            </a:fld>
            <a:endParaRPr lang="en-US"/>
          </a:p>
        </p:txBody>
      </p:sp>
    </p:spTree>
    <p:extLst>
      <p:ext uri="{BB962C8B-B14F-4D97-AF65-F5344CB8AC3E}">
        <p14:creationId xmlns:p14="http://schemas.microsoft.com/office/powerpoint/2010/main" val="2652744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t>
            </a:r>
            <a:r>
              <a:rPr lang="en-US" baseline="0" dirty="0" smtClean="0"/>
              <a:t> next ill talk about the Encana cooperation</a:t>
            </a:r>
            <a:endParaRPr lang="en-US" dirty="0"/>
          </a:p>
        </p:txBody>
      </p:sp>
      <p:sp>
        <p:nvSpPr>
          <p:cNvPr id="4" name="Slide Number Placeholder 3"/>
          <p:cNvSpPr>
            <a:spLocks noGrp="1"/>
          </p:cNvSpPr>
          <p:nvPr>
            <p:ph type="sldNum" sz="quarter" idx="10"/>
          </p:nvPr>
        </p:nvSpPr>
        <p:spPr/>
        <p:txBody>
          <a:bodyPr/>
          <a:lstStyle/>
          <a:p>
            <a:fld id="{64E1C289-3053-4974-B03D-A018CE8AC201}" type="slidenum">
              <a:rPr lang="en-US" smtClean="0"/>
              <a:t>71</a:t>
            </a:fld>
            <a:endParaRPr lang="en-US"/>
          </a:p>
        </p:txBody>
      </p:sp>
    </p:spTree>
    <p:extLst>
      <p:ext uri="{BB962C8B-B14F-4D97-AF65-F5344CB8AC3E}">
        <p14:creationId xmlns:p14="http://schemas.microsoft.com/office/powerpoint/2010/main" val="3324860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Encana is a leading North American energy producer that is focused on growing its strong portfolio of diverse resource plays producing natural gas, oil and natural gas liquids. </a:t>
            </a:r>
          </a:p>
          <a:p>
            <a:endParaRPr lang="en-US" dirty="0"/>
          </a:p>
        </p:txBody>
      </p:sp>
      <p:sp>
        <p:nvSpPr>
          <p:cNvPr id="4" name="Slide Number Placeholder 3"/>
          <p:cNvSpPr>
            <a:spLocks noGrp="1"/>
          </p:cNvSpPr>
          <p:nvPr>
            <p:ph type="sldNum" sz="quarter" idx="10"/>
          </p:nvPr>
        </p:nvSpPr>
        <p:spPr/>
        <p:txBody>
          <a:bodyPr/>
          <a:lstStyle/>
          <a:p>
            <a:fld id="{64E1C289-3053-4974-B03D-A018CE8AC201}" type="slidenum">
              <a:rPr lang="en-US" smtClean="0"/>
              <a:t>72</a:t>
            </a:fld>
            <a:endParaRPr lang="en-US"/>
          </a:p>
        </p:txBody>
      </p:sp>
    </p:spTree>
    <p:extLst>
      <p:ext uri="{BB962C8B-B14F-4D97-AF65-F5344CB8AC3E}">
        <p14:creationId xmlns:p14="http://schemas.microsoft.com/office/powerpoint/2010/main" val="825030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Encana stock price is at one of the lowest point in the history</a:t>
            </a:r>
          </a:p>
          <a:p>
            <a:r>
              <a:rPr lang="en-US" dirty="0" smtClean="0"/>
              <a:t>In 2013,</a:t>
            </a:r>
            <a:r>
              <a:rPr lang="en-US" baseline="0" dirty="0" smtClean="0"/>
              <a:t> the dividends were 20cents</a:t>
            </a:r>
          </a:p>
          <a:p>
            <a:r>
              <a:rPr lang="en-US" baseline="0" dirty="0" smtClean="0"/>
              <a:t>The highest price is $98.7</a:t>
            </a:r>
            <a:endParaRPr lang="en-US" dirty="0"/>
          </a:p>
        </p:txBody>
      </p:sp>
      <p:sp>
        <p:nvSpPr>
          <p:cNvPr id="4" name="Slide Number Placeholder 3"/>
          <p:cNvSpPr>
            <a:spLocks noGrp="1"/>
          </p:cNvSpPr>
          <p:nvPr>
            <p:ph type="sldNum" sz="quarter" idx="10"/>
          </p:nvPr>
        </p:nvSpPr>
        <p:spPr/>
        <p:txBody>
          <a:bodyPr/>
          <a:lstStyle/>
          <a:p>
            <a:fld id="{64E1C289-3053-4974-B03D-A018CE8AC201}" type="slidenum">
              <a:rPr lang="en-US" smtClean="0"/>
              <a:t>74</a:t>
            </a:fld>
            <a:endParaRPr lang="en-US"/>
          </a:p>
        </p:txBody>
      </p:sp>
    </p:spTree>
    <p:extLst>
      <p:ext uri="{BB962C8B-B14F-4D97-AF65-F5344CB8AC3E}">
        <p14:creationId xmlns:p14="http://schemas.microsoft.com/office/powerpoint/2010/main" val="2856409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focusing on value over production volume, Encana is focusing 75 percent of its capital program on core growth assets and the remaining 25 percent of capital investments to existing and option value assets.</a:t>
            </a:r>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78</a:t>
            </a:fld>
            <a:endParaRPr lang="en-US"/>
          </a:p>
        </p:txBody>
      </p:sp>
    </p:spTree>
    <p:extLst>
      <p:ext uri="{BB962C8B-B14F-4D97-AF65-F5344CB8AC3E}">
        <p14:creationId xmlns:p14="http://schemas.microsoft.com/office/powerpoint/2010/main" val="1118399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Growth</a:t>
            </a:r>
            <a:r>
              <a:rPr lang="en-US" b="1" baseline="0" dirty="0" smtClean="0"/>
              <a:t> </a:t>
            </a:r>
            <a:r>
              <a:rPr lang="en-US" b="1" dirty="0" smtClean="0"/>
              <a:t>Assets</a:t>
            </a:r>
          </a:p>
          <a:p>
            <a:r>
              <a:rPr lang="en-US" dirty="0" smtClean="0"/>
              <a:t>These liquids rich and oil assets offer high returns, are comprised of high quality rocks, have significant running room and scale and create portfolio optionality. In 2014, Encana is targeting an estimated 90 percent liquids production growth in these assets.</a:t>
            </a:r>
          </a:p>
          <a:p>
            <a:r>
              <a:rPr lang="en-US" b="1" dirty="0" smtClean="0"/>
              <a:t>Base Asset</a:t>
            </a:r>
          </a:p>
          <a:p>
            <a:r>
              <a:rPr lang="en-US" dirty="0" smtClean="0"/>
              <a:t>In addition to our core growth assets, Encana holds a significant collection of base and option value assets located throughout North America. Optimizing base production is another critical component of our strategy.</a:t>
            </a:r>
            <a:endParaRPr lang="en-US" dirty="0"/>
          </a:p>
        </p:txBody>
      </p:sp>
      <p:sp>
        <p:nvSpPr>
          <p:cNvPr id="4" name="Slide Number Placeholder 3"/>
          <p:cNvSpPr>
            <a:spLocks noGrp="1"/>
          </p:cNvSpPr>
          <p:nvPr>
            <p:ph type="sldNum" sz="quarter" idx="10"/>
          </p:nvPr>
        </p:nvSpPr>
        <p:spPr/>
        <p:txBody>
          <a:bodyPr/>
          <a:lstStyle/>
          <a:p>
            <a:fld id="{64E1C289-3053-4974-B03D-A018CE8AC201}" type="slidenum">
              <a:rPr lang="en-US" smtClean="0"/>
              <a:t>79</a:t>
            </a:fld>
            <a:endParaRPr lang="en-US"/>
          </a:p>
        </p:txBody>
      </p:sp>
    </p:spTree>
    <p:extLst>
      <p:ext uri="{BB962C8B-B14F-4D97-AF65-F5344CB8AC3E}">
        <p14:creationId xmlns:p14="http://schemas.microsoft.com/office/powerpoint/2010/main" val="2652097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Financial</a:t>
            </a:r>
          </a:p>
          <a:p>
            <a:r>
              <a:rPr lang="en-US" sz="1200" kern="1200" dirty="0" smtClean="0">
                <a:solidFill>
                  <a:schemeClr val="tx1"/>
                </a:solidFill>
                <a:effectLst/>
                <a:latin typeface="+mn-lt"/>
                <a:ea typeface="+mn-ea"/>
                <a:cs typeface="+mn-cs"/>
              </a:rPr>
              <a:t>The use of derivative financial instruments is governed under formal policies and is subject to limits established by the Board. All derivative financial agreements are with major global financial institutions or with corporate counterparties having investment grade credit ratings.</a:t>
            </a:r>
            <a:endParaRPr lang="en-US" dirty="0" smtClean="0"/>
          </a:p>
          <a:p>
            <a:r>
              <a:rPr lang="en-US" sz="1200" kern="1200" dirty="0" smtClean="0">
                <a:solidFill>
                  <a:schemeClr val="tx1"/>
                </a:solidFill>
                <a:effectLst/>
                <a:latin typeface="+mn-lt"/>
                <a:ea typeface="+mn-ea"/>
                <a:cs typeface="+mn-cs"/>
              </a:rPr>
              <a:t>Encana has in place policies and procedures with respect to the required documentation and approvals for the use of derivative financial instruments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specifically ties their use to the mitigation of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financial risk to achieve investment returns and growth objectives, while maintaining prescribed financial metrics</a:t>
            </a:r>
          </a:p>
          <a:p>
            <a:endParaRPr lang="en-US" dirty="0"/>
          </a:p>
        </p:txBody>
      </p:sp>
      <p:sp>
        <p:nvSpPr>
          <p:cNvPr id="4" name="Slide Number Placeholder 3"/>
          <p:cNvSpPr>
            <a:spLocks noGrp="1"/>
          </p:cNvSpPr>
          <p:nvPr>
            <p:ph type="sldNum" sz="quarter" idx="10"/>
          </p:nvPr>
        </p:nvSpPr>
        <p:spPr/>
        <p:txBody>
          <a:bodyPr/>
          <a:lstStyle/>
          <a:p>
            <a:fld id="{64E1C289-3053-4974-B03D-A018CE8AC201}" type="slidenum">
              <a:rPr lang="en-US" smtClean="0"/>
              <a:t>83</a:t>
            </a:fld>
            <a:endParaRPr lang="en-US"/>
          </a:p>
        </p:txBody>
      </p:sp>
    </p:spTree>
    <p:extLst>
      <p:ext uri="{BB962C8B-B14F-4D97-AF65-F5344CB8AC3E}">
        <p14:creationId xmlns:p14="http://schemas.microsoft.com/office/powerpoint/2010/main" val="1628376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Commodity</a:t>
            </a:r>
          </a:p>
          <a:p>
            <a:pPr marL="0" indent="0" fontAlgn="auto">
              <a:spcAft>
                <a:spcPts val="0"/>
              </a:spcAft>
              <a:buFont typeface="Arial" panose="020B0604020202020204" pitchFamily="34" charset="0"/>
              <a:buNone/>
              <a:defRPr/>
            </a:pPr>
            <a:r>
              <a:rPr lang="en-US" dirty="0" smtClean="0"/>
              <a:t>To partially mitigate commodity price risk, the Company may enter into transactions that fix or set a floor and cap on prices. To help protect against regional price differentials, Encana executes transactions to manage the price differentials between its production areas and various sales points.</a:t>
            </a:r>
          </a:p>
          <a:p>
            <a:endParaRPr lang="en-US" dirty="0"/>
          </a:p>
        </p:txBody>
      </p:sp>
      <p:sp>
        <p:nvSpPr>
          <p:cNvPr id="4" name="Slide Number Placeholder 3"/>
          <p:cNvSpPr>
            <a:spLocks noGrp="1"/>
          </p:cNvSpPr>
          <p:nvPr>
            <p:ph type="sldNum" sz="quarter" idx="10"/>
          </p:nvPr>
        </p:nvSpPr>
        <p:spPr/>
        <p:txBody>
          <a:bodyPr/>
          <a:lstStyle/>
          <a:p>
            <a:fld id="{64E1C289-3053-4974-B03D-A018CE8AC201}" type="slidenum">
              <a:rPr lang="en-US" smtClean="0"/>
              <a:t>84</a:t>
            </a:fld>
            <a:endParaRPr lang="en-US"/>
          </a:p>
        </p:txBody>
      </p:sp>
    </p:spTree>
    <p:extLst>
      <p:ext uri="{BB962C8B-B14F-4D97-AF65-F5344CB8AC3E}">
        <p14:creationId xmlns:p14="http://schemas.microsoft.com/office/powerpoint/2010/main" val="1532605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table below summarizes the sensitivity of the fair value of the Company’s risk management positions to fluctuations in commodity prices, with all other variables held constant. The Company has used a 10 percent variability to assess the potential impact of commodity price changes. Fluctuations in commodity prices could have resulted in unrealized gains (losses) impacting pre-tax net earnings as at December 31 as follows:</a:t>
            </a:r>
          </a:p>
          <a:p>
            <a:endParaRPr lang="en-US" dirty="0"/>
          </a:p>
        </p:txBody>
      </p:sp>
      <p:sp>
        <p:nvSpPr>
          <p:cNvPr id="4" name="Slide Number Placeholder 3"/>
          <p:cNvSpPr>
            <a:spLocks noGrp="1"/>
          </p:cNvSpPr>
          <p:nvPr>
            <p:ph type="sldNum" sz="quarter" idx="10"/>
          </p:nvPr>
        </p:nvSpPr>
        <p:spPr/>
        <p:txBody>
          <a:bodyPr/>
          <a:lstStyle/>
          <a:p>
            <a:fld id="{64E1C289-3053-4974-B03D-A018CE8AC201}" type="slidenum">
              <a:rPr lang="en-US" smtClean="0"/>
              <a:t>85</a:t>
            </a:fld>
            <a:endParaRPr lang="en-US"/>
          </a:p>
        </p:txBody>
      </p:sp>
    </p:spTree>
    <p:extLst>
      <p:ext uri="{BB962C8B-B14F-4D97-AF65-F5344CB8AC3E}">
        <p14:creationId xmlns:p14="http://schemas.microsoft.com/office/powerpoint/2010/main" val="4029254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Foreign exchange risk arises from changes in foreign exchange rates that may affect the fair value or future cash flows of the </a:t>
            </a:r>
          </a:p>
          <a:p>
            <a:r>
              <a:rPr lang="en-US" dirty="0" smtClean="0"/>
              <a:t>Company’s financial assets or liabilities.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Credit</a:t>
            </a:r>
            <a:r>
              <a:rPr lang="en-US" baseline="0" dirty="0" smtClean="0"/>
              <a:t> and liquidity risk</a:t>
            </a:r>
          </a:p>
          <a:p>
            <a:r>
              <a:rPr lang="en-US" sz="1200" kern="1200" dirty="0" smtClean="0">
                <a:solidFill>
                  <a:schemeClr val="tx1"/>
                </a:solidFill>
                <a:effectLst/>
                <a:latin typeface="+mn-lt"/>
                <a:ea typeface="+mn-ea"/>
                <a:cs typeface="+mn-cs"/>
              </a:rPr>
              <a:t>The Company has access to cash equivalents and a range of funding alternatives </a:t>
            </a:r>
          </a:p>
          <a:p>
            <a:r>
              <a:rPr lang="en-US" sz="1200" kern="1200" dirty="0" smtClean="0">
                <a:solidFill>
                  <a:schemeClr val="tx1"/>
                </a:solidFill>
                <a:effectLst/>
                <a:latin typeface="+mn-lt"/>
                <a:ea typeface="+mn-ea"/>
                <a:cs typeface="+mn-cs"/>
              </a:rPr>
              <a:t>at competitive rates through committed revolving bank credit facilities and debt and equity capital markets. Encana closely monitors the Company’s ability to access cost-effective credit and ensures that sufficient liquidity is in place to fund capital expenditures and dividend payments. The Company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minimizes its liquidity risk by managing its capital structure which may include adjusting capital spending, adjusting dividends paid to shareholders, issuing new shares, issuing new debt or repaying existing debt.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Encana may enter into interest rate </a:t>
            </a:r>
          </a:p>
          <a:p>
            <a:r>
              <a:rPr lang="en-US" sz="1200" kern="1200" dirty="0" smtClean="0">
                <a:solidFill>
                  <a:schemeClr val="tx1"/>
                </a:solidFill>
                <a:effectLst/>
                <a:latin typeface="+mn-lt"/>
                <a:ea typeface="+mn-ea"/>
                <a:cs typeface="+mn-cs"/>
              </a:rPr>
              <a:t>swap transactions from time to time as an additional means of managing the fixed/floating rate debt portfolio mix.</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4E1C289-3053-4974-B03D-A018CE8AC201}" type="slidenum">
              <a:rPr lang="en-US" smtClean="0"/>
              <a:t>86</a:t>
            </a:fld>
            <a:endParaRPr lang="en-US"/>
          </a:p>
        </p:txBody>
      </p:sp>
    </p:spTree>
    <p:extLst>
      <p:ext uri="{BB962C8B-B14F-4D97-AF65-F5344CB8AC3E}">
        <p14:creationId xmlns:p14="http://schemas.microsoft.com/office/powerpoint/2010/main" val="1294795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1C289-3053-4974-B03D-A018CE8AC201}" type="slidenum">
              <a:rPr lang="en-US" smtClean="0"/>
              <a:t>87</a:t>
            </a:fld>
            <a:endParaRPr lang="en-US"/>
          </a:p>
        </p:txBody>
      </p:sp>
    </p:spTree>
    <p:extLst>
      <p:ext uri="{BB962C8B-B14F-4D97-AF65-F5344CB8AC3E}">
        <p14:creationId xmlns:p14="http://schemas.microsoft.com/office/powerpoint/2010/main" val="2762767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expected huge changes on the price </a:t>
            </a:r>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8</a:t>
            </a:fld>
            <a:endParaRPr lang="en-US"/>
          </a:p>
        </p:txBody>
      </p:sp>
    </p:spTree>
    <p:extLst>
      <p:ext uri="{BB962C8B-B14F-4D97-AF65-F5344CB8AC3E}">
        <p14:creationId xmlns:p14="http://schemas.microsoft.com/office/powerpoint/2010/main" val="2935406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latin typeface="Times New Roman" panose="02020603050405020304" pitchFamily="18" charset="0"/>
                <a:cs typeface="Times New Roman" panose="02020603050405020304" pitchFamily="18" charset="0"/>
              </a:rPr>
              <a:t>To partially mitigate commodity price risk, the Company may enter into transactions that fix, set a floor or set a floor and cap on prices. To help protect against regional price differentials, Encana executes transactions to manage the price differentials between its production areas and various sales points</a:t>
            </a:r>
          </a:p>
          <a:p>
            <a:endParaRPr lang="en-US" dirty="0"/>
          </a:p>
        </p:txBody>
      </p:sp>
      <p:sp>
        <p:nvSpPr>
          <p:cNvPr id="4" name="Slide Number Placeholder 3"/>
          <p:cNvSpPr>
            <a:spLocks noGrp="1"/>
          </p:cNvSpPr>
          <p:nvPr>
            <p:ph type="sldNum" sz="quarter" idx="10"/>
          </p:nvPr>
        </p:nvSpPr>
        <p:spPr/>
        <p:txBody>
          <a:bodyPr/>
          <a:lstStyle/>
          <a:p>
            <a:fld id="{64E1C289-3053-4974-B03D-A018CE8AC201}" type="slidenum">
              <a:rPr lang="en-US" smtClean="0"/>
              <a:t>88</a:t>
            </a:fld>
            <a:endParaRPr lang="en-US"/>
          </a:p>
        </p:txBody>
      </p:sp>
    </p:spTree>
    <p:extLst>
      <p:ext uri="{BB962C8B-B14F-4D97-AF65-F5344CB8AC3E}">
        <p14:creationId xmlns:p14="http://schemas.microsoft.com/office/powerpoint/2010/main" val="3229708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Natural gas accounts for about half of the energy used in the industrial sector. Industrial customers prefer natural gas because it is readily available and provides heat for industrial processes, like manufacturing steel. It is also a key raw material for the chemical and fertilizer industries.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Natural gas is the single-largest form of energy used in Canadian homes. Over six million homeowners use natural gas to heat their houses and their water. Canadian homes are also enjoying the benefits of increasingly efficient natural gas furnaces and appliances.</a:t>
            </a:r>
          </a:p>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9</a:t>
            </a:fld>
            <a:endParaRPr lang="en-US"/>
          </a:p>
        </p:txBody>
      </p:sp>
    </p:spTree>
    <p:extLst>
      <p:ext uri="{BB962C8B-B14F-4D97-AF65-F5344CB8AC3E}">
        <p14:creationId xmlns:p14="http://schemas.microsoft.com/office/powerpoint/2010/main" val="243517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resulting in inventory builds. Global oil inventory builds are estimated to have averaged 2.2 million b/d through the first half of 2015 and are projected to average 1.5 million b/d during the second half of the year</a:t>
            </a:r>
          </a:p>
          <a:p>
            <a:r>
              <a:rPr lang="en-US" dirty="0" smtClean="0"/>
              <a:t>The expected inventory builds in 2015 are on top of an estimated 0.9 million b/d increase in 2014. By 2016, inventory builds are expected to moderate to 0.6 million b/d. </a:t>
            </a:r>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10</a:t>
            </a:fld>
            <a:endParaRPr lang="en-US"/>
          </a:p>
        </p:txBody>
      </p:sp>
    </p:spTree>
    <p:extLst>
      <p:ext uri="{BB962C8B-B14F-4D97-AF65-F5344CB8AC3E}">
        <p14:creationId xmlns:p14="http://schemas.microsoft.com/office/powerpoint/2010/main" val="2323328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11</a:t>
            </a:fld>
            <a:endParaRPr lang="en-US"/>
          </a:p>
        </p:txBody>
      </p:sp>
    </p:spTree>
    <p:extLst>
      <p:ext uri="{BB962C8B-B14F-4D97-AF65-F5344CB8AC3E}">
        <p14:creationId xmlns:p14="http://schemas.microsoft.com/office/powerpoint/2010/main" val="105484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global trend and the </a:t>
            </a:r>
            <a:r>
              <a:rPr lang="en-US" baseline="0" dirty="0" err="1" smtClean="0"/>
              <a:t>candian</a:t>
            </a:r>
            <a:r>
              <a:rPr lang="en-US" baseline="0" dirty="0" smtClean="0"/>
              <a:t> trend is maintain similar, which is keep increasing at low speed. </a:t>
            </a:r>
          </a:p>
          <a:p>
            <a:r>
              <a:rPr lang="en-US" dirty="0" smtClean="0"/>
              <a:t>As you have a brief idea</a:t>
            </a:r>
            <a:r>
              <a:rPr lang="en-US" baseline="0" dirty="0" smtClean="0"/>
              <a:t> of trend in the global oil and gas industry, we are now focusing on the Canadian oil and gas industry.</a:t>
            </a:r>
          </a:p>
          <a:p>
            <a:endParaRPr lang="en-US" baseline="0" dirty="0" smtClean="0"/>
          </a:p>
          <a:p>
            <a:r>
              <a:rPr lang="en-US" baseline="0" dirty="0" smtClean="0"/>
              <a:t>According to CAPP’s forecast:</a:t>
            </a:r>
          </a:p>
          <a:p>
            <a:endParaRPr lang="en-US" dirty="0" smtClean="0"/>
          </a:p>
          <a:p>
            <a:r>
              <a:rPr lang="en-US" dirty="0" smtClean="0"/>
              <a:t>It shows</a:t>
            </a:r>
            <a:r>
              <a:rPr lang="en-US" baseline="0" dirty="0" smtClean="0"/>
              <a:t> that:</a:t>
            </a:r>
          </a:p>
          <a:p>
            <a:r>
              <a:rPr lang="en-US" sz="1200" kern="1200" dirty="0" smtClean="0">
                <a:solidFill>
                  <a:schemeClr val="tx1"/>
                </a:solidFill>
                <a:effectLst/>
                <a:latin typeface="+mn-lt"/>
                <a:ea typeface="+mn-ea"/>
                <a:cs typeface="+mn-cs"/>
              </a:rPr>
              <a:t>Total oil production continues to grow but at a slower pace than previously anticipated. </a:t>
            </a:r>
          </a:p>
          <a:p>
            <a:r>
              <a:rPr lang="en-US" sz="1200" kern="1200" dirty="0" smtClean="0">
                <a:solidFill>
                  <a:schemeClr val="tx1"/>
                </a:solidFill>
                <a:effectLst/>
                <a:latin typeface="+mn-lt"/>
                <a:ea typeface="+mn-ea"/>
                <a:cs typeface="+mn-cs"/>
              </a:rPr>
              <a:t>Total Canadian production grows from 3.7 million b/d in 2014 up to 5.3 million b/d in 2030, which is 1.1 million b/d lower than last year’s forecast.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12</a:t>
            </a:fld>
            <a:endParaRPr lang="en-US"/>
          </a:p>
        </p:txBody>
      </p:sp>
    </p:spTree>
    <p:extLst>
      <p:ext uri="{BB962C8B-B14F-4D97-AF65-F5344CB8AC3E}">
        <p14:creationId xmlns:p14="http://schemas.microsoft.com/office/powerpoint/2010/main" val="2987544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CAPP estimates production of Canadian oil will increase 43 per cent over 16 years, growing to 5.3 million barrels per day by 2030, up from 3.7 million barrels per day in 2014. Increased transportation capacity, in all forms, is therefore needed to meet growing domestic and international demand for Canadian oil.</a:t>
            </a:r>
          </a:p>
          <a:p>
            <a:endParaRPr lang="en-US" dirty="0" smtClean="0"/>
          </a:p>
          <a:p>
            <a:r>
              <a:rPr lang="en-US" dirty="0" smtClean="0"/>
              <a:t>CAPP’s June 2014 forecast estimated total oil production in 2030 at 6.4 million barrels per day. While the two forecasts are similar during the early years of the forecast period, the slower pace of production in the latter years is the result of reduced capital spending intentions due to the sharp decline in global oil prices.</a:t>
            </a:r>
          </a:p>
          <a:p>
            <a:endParaRPr lang="en-US" dirty="0"/>
          </a:p>
        </p:txBody>
      </p:sp>
      <p:sp>
        <p:nvSpPr>
          <p:cNvPr id="4" name="Slide Number Placeholder 3"/>
          <p:cNvSpPr>
            <a:spLocks noGrp="1"/>
          </p:cNvSpPr>
          <p:nvPr>
            <p:ph type="sldNum" sz="quarter" idx="10"/>
          </p:nvPr>
        </p:nvSpPr>
        <p:spPr/>
        <p:txBody>
          <a:bodyPr/>
          <a:lstStyle/>
          <a:p>
            <a:fld id="{786B4622-1555-4396-9784-9DC5CC44D3E9}" type="slidenum">
              <a:rPr lang="en-US" smtClean="0"/>
              <a:t>13</a:t>
            </a:fld>
            <a:endParaRPr lang="en-US"/>
          </a:p>
        </p:txBody>
      </p:sp>
    </p:spTree>
    <p:extLst>
      <p:ext uri="{BB962C8B-B14F-4D97-AF65-F5344CB8AC3E}">
        <p14:creationId xmlns:p14="http://schemas.microsoft.com/office/powerpoint/2010/main" val="224802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8A67CC-4C3A-6F4E-A6B1-AD2AAA59D9D5}"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404832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A67CC-4C3A-6F4E-A6B1-AD2AAA59D9D5}"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222883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A67CC-4C3A-6F4E-A6B1-AD2AAA59D9D5}"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2944922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A67CC-4C3A-6F4E-A6B1-AD2AAA59D9D5}"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8514-C38D-CB4C-9AD3-8FF5AF6F3FE3}" type="slidenum">
              <a:rPr lang="en-US" smtClean="0"/>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51242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A67CC-4C3A-6F4E-A6B1-AD2AAA59D9D5}"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2122724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5C8A67CC-4C3A-6F4E-A6B1-AD2AAA59D9D5}" type="datetimeFigureOut">
              <a:rPr lang="en-US" smtClean="0"/>
              <a:t>7/16/2015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3951157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5C8A67CC-4C3A-6F4E-A6B1-AD2AAA59D9D5}" type="datetimeFigureOut">
              <a:rPr lang="en-US" smtClean="0"/>
              <a:t>7/16/2015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3333518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8A67CC-4C3A-6F4E-A6B1-AD2AAA59D9D5}"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928806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8A67CC-4C3A-6F4E-A6B1-AD2AAA59D9D5}"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483890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8A67CC-4C3A-6F4E-A6B1-AD2AAA59D9D5}"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3345227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8A67CC-4C3A-6F4E-A6B1-AD2AAA59D9D5}" type="datetimeFigureOut">
              <a:rPr lang="en-US" smtClean="0"/>
              <a:t>7/16/2015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103189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C8A67CC-4C3A-6F4E-A6B1-AD2AAA59D9D5}"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259055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8A67CC-4C3A-6F4E-A6B1-AD2AAA59D9D5}" type="datetimeFigureOut">
              <a:rPr lang="en-US" smtClean="0"/>
              <a:t>7/16/2015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323828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8A67CC-4C3A-6F4E-A6B1-AD2AAA59D9D5}" type="datetimeFigureOut">
              <a:rPr lang="en-US" smtClean="0"/>
              <a:t>7/16/2015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3709259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5C8A67CC-4C3A-6F4E-A6B1-AD2AAA59D9D5}" type="datetimeFigureOut">
              <a:rPr lang="en-US" smtClean="0"/>
              <a:t>7/16/2015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760398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A67CC-4C3A-6F4E-A6B1-AD2AAA59D9D5}"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4182582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A67CC-4C3A-6F4E-A6B1-AD2AAA59D9D5}" type="datetimeFigureOut">
              <a:rPr lang="en-US" smtClean="0"/>
              <a:t>7/16/2015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8514-C38D-CB4C-9AD3-8FF5AF6F3FE3}" type="slidenum">
              <a:rPr lang="en-US" smtClean="0"/>
              <a:t>‹#›</a:t>
            </a:fld>
            <a:endParaRPr lang="en-US"/>
          </a:p>
        </p:txBody>
      </p:sp>
    </p:spTree>
    <p:extLst>
      <p:ext uri="{BB962C8B-B14F-4D97-AF65-F5344CB8AC3E}">
        <p14:creationId xmlns:p14="http://schemas.microsoft.com/office/powerpoint/2010/main" val="2689452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5C8A67CC-4C3A-6F4E-A6B1-AD2AAA59D9D5}" type="datetimeFigureOut">
              <a:rPr lang="en-US" smtClean="0"/>
              <a:t>7/16/2015</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FA1C8514-C38D-CB4C-9AD3-8FF5AF6F3FE3}" type="slidenum">
              <a:rPr lang="en-US" smtClean="0"/>
              <a:t>‹#›</a:t>
            </a:fld>
            <a:endParaRPr lang="en-US"/>
          </a:p>
        </p:txBody>
      </p:sp>
    </p:spTree>
    <p:extLst>
      <p:ext uri="{BB962C8B-B14F-4D97-AF65-F5344CB8AC3E}">
        <p14:creationId xmlns:p14="http://schemas.microsoft.com/office/powerpoint/2010/main" val="145099441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9.png"/><Relationship Id="rId7" Type="http://schemas.openxmlformats.org/officeDocument/2006/relationships/diagramColors" Target="../diagrams/colors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4.png"/><Relationship Id="rId7" Type="http://schemas.openxmlformats.org/officeDocument/2006/relationships/diagramColors" Target="../diagrams/colors12.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6.png"/><Relationship Id="rId7" Type="http://schemas.openxmlformats.org/officeDocument/2006/relationships/diagramColors" Target="../diagrams/colors13.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35.png"/><Relationship Id="rId7" Type="http://schemas.openxmlformats.org/officeDocument/2006/relationships/diagramColors" Target="../diagrams/colors16.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48.png"/><Relationship Id="rId7" Type="http://schemas.openxmlformats.org/officeDocument/2006/relationships/diagramColors" Target="../diagrams/colors2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54.png"/><Relationship Id="rId7" Type="http://schemas.openxmlformats.org/officeDocument/2006/relationships/diagramColors" Target="../diagrams/colors2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61.png"/><Relationship Id="rId7" Type="http://schemas.openxmlformats.org/officeDocument/2006/relationships/diagramColors" Target="../diagrams/colors3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s>
</file>

<file path=ppt/slides/_rels/slide73.xml.rels><?xml version="1.0" encoding="UTF-8" standalone="yes"?>
<Relationships xmlns="http://schemas.openxmlformats.org/package/2006/relationships"><Relationship Id="rId8" Type="http://schemas.openxmlformats.org/officeDocument/2006/relationships/diagramQuickStyle" Target="../diagrams/quickStyle39.xml"/><Relationship Id="rId3" Type="http://schemas.openxmlformats.org/officeDocument/2006/relationships/image" Target="../media/image63.jpeg"/><Relationship Id="rId7" Type="http://schemas.openxmlformats.org/officeDocument/2006/relationships/diagramLayout" Target="../diagrams/layout39.xm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diagramData" Target="../diagrams/data39.xml"/><Relationship Id="rId5" Type="http://schemas.openxmlformats.org/officeDocument/2006/relationships/image" Target="../media/image61.png"/><Relationship Id="rId10" Type="http://schemas.microsoft.com/office/2007/relationships/diagramDrawing" Target="../diagrams/drawing39.xml"/><Relationship Id="rId4" Type="http://schemas.openxmlformats.org/officeDocument/2006/relationships/image" Target="../media/image64.png"/><Relationship Id="rId9" Type="http://schemas.openxmlformats.org/officeDocument/2006/relationships/diagramColors" Target="../diagrams/colors39.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yd-Capital-Partners-Oil-and-Ga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3923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a:xfrm>
            <a:off x="1193114" y="3941702"/>
            <a:ext cx="6675986" cy="658874"/>
          </a:xfrm>
        </p:spPr>
        <p:txBody>
          <a:bodyPr>
            <a:normAutofit fontScale="90000"/>
          </a:bodyPr>
          <a:lstStyle/>
          <a:p>
            <a:r>
              <a:rPr lang="en-US" dirty="0" smtClean="0">
                <a:latin typeface="Adobe Gothic Std B" panose="020B0800000000000000" pitchFamily="34" charset="-128"/>
                <a:ea typeface="Adobe Gothic Std B" panose="020B0800000000000000" pitchFamily="34" charset="-128"/>
              </a:rPr>
              <a:t>Canadian Oil and Gas</a:t>
            </a:r>
            <a:endParaRPr lang="en-US" dirty="0">
              <a:latin typeface="Adobe Gothic Std B" panose="020B0800000000000000" pitchFamily="34" charset="-128"/>
              <a:ea typeface="Adobe Gothic Std B" panose="020B0800000000000000" pitchFamily="34" charset="-128"/>
            </a:endParaRPr>
          </a:p>
        </p:txBody>
      </p:sp>
      <p:sp>
        <p:nvSpPr>
          <p:cNvPr id="3" name="Subtitle 2"/>
          <p:cNvSpPr>
            <a:spLocks noGrp="1"/>
          </p:cNvSpPr>
          <p:nvPr>
            <p:ph type="subTitle" idx="1"/>
          </p:nvPr>
        </p:nvSpPr>
        <p:spPr>
          <a:xfrm>
            <a:off x="2057400" y="378401"/>
            <a:ext cx="6400800" cy="1752600"/>
          </a:xfrm>
        </p:spPr>
        <p:txBody>
          <a:bodyPr/>
          <a:lstStyle/>
          <a:p>
            <a:r>
              <a:rPr lang="en-US" dirty="0" smtClean="0">
                <a:solidFill>
                  <a:schemeClr val="tx1"/>
                </a:solidFill>
              </a:rPr>
              <a:t> </a:t>
            </a:r>
            <a:endParaRPr lang="en-US" dirty="0">
              <a:solidFill>
                <a:schemeClr val="tx1"/>
              </a:solidFill>
            </a:endParaRPr>
          </a:p>
        </p:txBody>
      </p:sp>
      <p:sp>
        <p:nvSpPr>
          <p:cNvPr id="5" name="TextBox 4"/>
          <p:cNvSpPr txBox="1"/>
          <p:nvPr/>
        </p:nvSpPr>
        <p:spPr>
          <a:xfrm>
            <a:off x="6376358" y="4977404"/>
            <a:ext cx="2168131" cy="923330"/>
          </a:xfrm>
          <a:prstGeom prst="rect">
            <a:avLst/>
          </a:prstGeom>
          <a:noFill/>
        </p:spPr>
        <p:txBody>
          <a:bodyPr wrap="square" rtlCol="0">
            <a:spAutoFit/>
          </a:bodyPr>
          <a:lstStyle/>
          <a:p>
            <a:r>
              <a:rPr lang="en-US" dirty="0" err="1" smtClean="0"/>
              <a:t>Yimeng</a:t>
            </a:r>
            <a:r>
              <a:rPr lang="en-US" dirty="0" smtClean="0"/>
              <a:t> Sun </a:t>
            </a:r>
          </a:p>
          <a:p>
            <a:r>
              <a:rPr lang="en-US" dirty="0" smtClean="0"/>
              <a:t>Jiawei Zhu</a:t>
            </a:r>
          </a:p>
          <a:p>
            <a:r>
              <a:rPr lang="en-US" dirty="0" err="1" smtClean="0"/>
              <a:t>Yujia</a:t>
            </a:r>
            <a:r>
              <a:rPr lang="en-US" dirty="0" smtClean="0"/>
              <a:t> Fu</a:t>
            </a:r>
            <a:endParaRPr lang="en-US" dirty="0"/>
          </a:p>
        </p:txBody>
      </p:sp>
    </p:spTree>
    <p:extLst>
      <p:ext uri="{BB962C8B-B14F-4D97-AF65-F5344CB8AC3E}">
        <p14:creationId xmlns:p14="http://schemas.microsoft.com/office/powerpoint/2010/main" val="4288079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8"/>
            <a:ext cx="7773338" cy="669955"/>
          </a:xfrm>
        </p:spPr>
        <p:txBody>
          <a:bodyPr/>
          <a:lstStyle/>
          <a:p>
            <a:r>
              <a:rPr lang="en-US" b="1" cap="none" dirty="0" smtClean="0">
                <a:latin typeface="Times New Roman" panose="02020603050405020304" pitchFamily="18" charset="0"/>
                <a:cs typeface="Times New Roman" panose="02020603050405020304" pitchFamily="18" charset="0"/>
              </a:rPr>
              <a:t>Global Oil Forecasting </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0" y="1852111"/>
            <a:ext cx="4535905" cy="3481137"/>
          </a:xfrm>
        </p:spPr>
        <p:txBody>
          <a:bodyPr>
            <a:normAutofit lnSpcReduction="10000"/>
          </a:bodyPr>
          <a:lstStyle/>
          <a:p>
            <a:r>
              <a:rPr lang="en-US" cap="none" dirty="0" smtClean="0">
                <a:latin typeface="Times New Roman" panose="02020603050405020304" pitchFamily="18" charset="0"/>
                <a:cs typeface="Times New Roman" panose="02020603050405020304" pitchFamily="18" charset="0"/>
              </a:rPr>
              <a:t>Global liquids production continues to exceed consumption</a:t>
            </a:r>
          </a:p>
          <a:p>
            <a:r>
              <a:rPr lang="en-US" cap="none" dirty="0" smtClean="0">
                <a:latin typeface="Times New Roman" panose="02020603050405020304" pitchFamily="18" charset="0"/>
                <a:cs typeface="Times New Roman" panose="02020603050405020304" pitchFamily="18" charset="0"/>
              </a:rPr>
              <a:t>The slowing increases in inventory reflect rising demand and slowing production growth outside of the OPEC, particularly in the U.S</a:t>
            </a:r>
          </a:p>
          <a:p>
            <a:r>
              <a:rPr lang="de-DE" cap="none" dirty="0" smtClean="0">
                <a:latin typeface="Times New Roman" panose="02020603050405020304" pitchFamily="18" charset="0"/>
                <a:cs typeface="Times New Roman" panose="02020603050405020304" pitchFamily="18" charset="0"/>
              </a:rPr>
              <a:t>Grew 1.4 million b/d in 2014,</a:t>
            </a:r>
            <a:r>
              <a:rPr lang="en-US" cap="none" dirty="0">
                <a:latin typeface="Times New Roman" panose="02020603050405020304" pitchFamily="18" charset="0"/>
                <a:cs typeface="Times New Roman" panose="02020603050405020304" pitchFamily="18" charset="0"/>
              </a:rPr>
              <a:t> </a:t>
            </a:r>
            <a:r>
              <a:rPr lang="en-US" cap="none" dirty="0" smtClean="0">
                <a:latin typeface="Times New Roman" panose="02020603050405020304" pitchFamily="18" charset="0"/>
                <a:cs typeface="Times New Roman" panose="02020603050405020304" pitchFamily="18" charset="0"/>
              </a:rPr>
              <a:t>projected to grow by 0.8 million b/d in 2015 and by 1.1 million b/d in 2016 </a:t>
            </a:r>
            <a:endParaRPr lang="en-US" cap="none"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535905" y="1852111"/>
            <a:ext cx="4608095" cy="3370115"/>
          </a:xfrm>
          <a:prstGeom prst="rect">
            <a:avLst/>
          </a:prstGeom>
        </p:spPr>
      </p:pic>
      <p:graphicFrame>
        <p:nvGraphicFramePr>
          <p:cNvPr id="6" name="Diagram 5"/>
          <p:cNvGraphicFramePr/>
          <p:nvPr>
            <p:extLst>
              <p:ext uri="{D42A27DB-BD31-4B8C-83A1-F6EECF244321}">
                <p14:modId xmlns:p14="http://schemas.microsoft.com/office/powerpoint/2010/main" val="3078648889"/>
              </p:ext>
            </p:extLst>
          </p:nvPr>
        </p:nvGraphicFramePr>
        <p:xfrm>
          <a:off x="292569" y="5841999"/>
          <a:ext cx="8756181" cy="904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94790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173350"/>
            <a:ext cx="7773338" cy="1596177"/>
          </a:xfrm>
        </p:spPr>
        <p:txBody>
          <a:bodyPr/>
          <a:lstStyle/>
          <a:p>
            <a:r>
              <a:rPr lang="en-US" b="1" cap="none" dirty="0" smtClean="0">
                <a:latin typeface="Times New Roman" panose="02020603050405020304" pitchFamily="18" charset="0"/>
                <a:cs typeface="Times New Roman" panose="02020603050405020304" pitchFamily="18" charset="0"/>
              </a:rPr>
              <a:t>Oil Historical Price</a:t>
            </a:r>
            <a:endParaRPr lang="en-US" b="1" cap="none"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85331" y="1360453"/>
            <a:ext cx="7870833" cy="5291172"/>
          </a:xfrm>
          <a:prstGeom prst="rect">
            <a:avLst/>
          </a:prstGeom>
        </p:spPr>
      </p:pic>
      <p:sp>
        <p:nvSpPr>
          <p:cNvPr id="6" name="TextBox 5"/>
          <p:cNvSpPr txBox="1"/>
          <p:nvPr/>
        </p:nvSpPr>
        <p:spPr>
          <a:xfrm>
            <a:off x="3206416" y="1276232"/>
            <a:ext cx="210552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June 2008: $145.58</a:t>
            </a:r>
            <a:endParaRPr lang="en-US" dirty="0"/>
          </a:p>
        </p:txBody>
      </p:sp>
      <p:sp>
        <p:nvSpPr>
          <p:cNvPr id="8" name="TextBox 7"/>
          <p:cNvSpPr txBox="1"/>
          <p:nvPr/>
        </p:nvSpPr>
        <p:spPr>
          <a:xfrm>
            <a:off x="2899610" y="5320303"/>
            <a:ext cx="194911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Feb 2009: $43.9</a:t>
            </a:r>
            <a:endParaRPr lang="en-US" dirty="0"/>
          </a:p>
        </p:txBody>
      </p:sp>
      <p:sp>
        <p:nvSpPr>
          <p:cNvPr id="9" name="TextBox 8"/>
          <p:cNvSpPr txBox="1"/>
          <p:nvPr/>
        </p:nvSpPr>
        <p:spPr>
          <a:xfrm>
            <a:off x="4874294" y="3994484"/>
            <a:ext cx="3705727"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Crud Oil Futures-Aug </a:t>
            </a:r>
            <a:r>
              <a:rPr lang="en-US" dirty="0">
                <a:latin typeface="Times New Roman" panose="02020603050405020304" pitchFamily="18" charset="0"/>
                <a:cs typeface="Times New Roman" panose="02020603050405020304" pitchFamily="18" charset="0"/>
              </a:rPr>
              <a:t>2015 $51.97</a:t>
            </a:r>
          </a:p>
          <a:p>
            <a:endParaRPr lang="en-US" dirty="0"/>
          </a:p>
        </p:txBody>
      </p:sp>
    </p:spTree>
    <p:extLst>
      <p:ext uri="{BB962C8B-B14F-4D97-AF65-F5344CB8AC3E}">
        <p14:creationId xmlns:p14="http://schemas.microsoft.com/office/powerpoint/2010/main" val="25388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532793"/>
            <a:ext cx="7773338" cy="743557"/>
          </a:xfrm>
        </p:spPr>
        <p:txBody>
          <a:bodyPr/>
          <a:lstStyle/>
          <a:p>
            <a:r>
              <a:rPr lang="en-US" b="1" cap="none" dirty="0" smtClean="0">
                <a:latin typeface="Times New Roman"/>
                <a:cs typeface="Times New Roman"/>
              </a:rPr>
              <a:t>Canadian Oil</a:t>
            </a:r>
            <a:endParaRPr lang="en-US" b="1" cap="none" dirty="0">
              <a:latin typeface="Times New Roman"/>
              <a:cs typeface="Times New Roman"/>
            </a:endParaRPr>
          </a:p>
        </p:txBody>
      </p:sp>
      <p:pic>
        <p:nvPicPr>
          <p:cNvPr id="4" name="Content Placeholder 3" descr="Screen Shot 2015-07-15 at 12.10.58 PM.png"/>
          <p:cNvPicPr>
            <a:picLocks noGrp="1" noChangeAspect="1"/>
          </p:cNvPicPr>
          <p:nvPr>
            <p:ph idx="4294967295"/>
          </p:nvPr>
        </p:nvPicPr>
        <p:blipFill>
          <a:blip r:embed="rId3">
            <a:extLst>
              <a:ext uri="{28A0092B-C50C-407E-A947-70E740481C1C}">
                <a14:useLocalDpi xmlns:a14="http://schemas.microsoft.com/office/drawing/2010/main" val="0"/>
              </a:ext>
            </a:extLst>
          </a:blip>
          <a:srcRect t="-30287" b="-30287"/>
          <a:stretch>
            <a:fillRect/>
          </a:stretch>
        </p:blipFill>
        <p:spPr>
          <a:xfrm>
            <a:off x="457201" y="1276350"/>
            <a:ext cx="8229600" cy="6534150"/>
          </a:xfrm>
          <a:prstGeom prst="rect">
            <a:avLst/>
          </a:prstGeom>
        </p:spPr>
      </p:pic>
      <p:sp>
        <p:nvSpPr>
          <p:cNvPr id="3" name="TextBox 2"/>
          <p:cNvSpPr txBox="1"/>
          <p:nvPr/>
        </p:nvSpPr>
        <p:spPr>
          <a:xfrm>
            <a:off x="457201" y="1708484"/>
            <a:ext cx="3741820" cy="400110"/>
          </a:xfrm>
          <a:prstGeom prst="rect">
            <a:avLst/>
          </a:prstGeom>
          <a:noFill/>
        </p:spPr>
        <p:txBody>
          <a:bodyPr wrap="square" rtlCol="0">
            <a:spAutoFit/>
          </a:bodyPr>
          <a:lstStyle/>
          <a:p>
            <a:r>
              <a:rPr lang="en-US" sz="2000" b="1" dirty="0">
                <a:latin typeface="Times New Roman"/>
                <a:cs typeface="Times New Roman"/>
              </a:rPr>
              <a:t>Capp’s Forecast</a:t>
            </a:r>
            <a:endParaRPr lang="en-US" sz="2000" dirty="0"/>
          </a:p>
        </p:txBody>
      </p:sp>
      <p:sp>
        <p:nvSpPr>
          <p:cNvPr id="5" name="Rectangle 4"/>
          <p:cNvSpPr/>
          <p:nvPr/>
        </p:nvSpPr>
        <p:spPr>
          <a:xfrm>
            <a:off x="4671391" y="2723322"/>
            <a:ext cx="3787279" cy="75537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37182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5-07-15 at 12.17.13 PM.png"/>
          <p:cNvPicPr>
            <a:picLocks noGrp="1" noChangeAspect="1"/>
          </p:cNvPicPr>
          <p:nvPr>
            <p:ph idx="4294967295"/>
          </p:nvPr>
        </p:nvPicPr>
        <p:blipFill>
          <a:blip r:embed="rId3">
            <a:extLst>
              <a:ext uri="{28A0092B-C50C-407E-A947-70E740481C1C}">
                <a14:useLocalDpi xmlns:a14="http://schemas.microsoft.com/office/drawing/2010/main" val="0"/>
              </a:ext>
            </a:extLst>
          </a:blip>
          <a:srcRect l="266" r="266"/>
          <a:stretch>
            <a:fillRect/>
          </a:stretch>
        </p:blipFill>
        <p:spPr>
          <a:xfrm>
            <a:off x="77839" y="1417638"/>
            <a:ext cx="8988322" cy="5257800"/>
          </a:xfrm>
          <a:prstGeom prst="rect">
            <a:avLst/>
          </a:prstGeom>
        </p:spPr>
      </p:pic>
      <p:sp>
        <p:nvSpPr>
          <p:cNvPr id="4" name="Title 1"/>
          <p:cNvSpPr>
            <a:spLocks noGrp="1"/>
          </p:cNvSpPr>
          <p:nvPr>
            <p:ph type="title"/>
          </p:nvPr>
        </p:nvSpPr>
        <p:spPr>
          <a:xfrm>
            <a:off x="457200" y="274638"/>
            <a:ext cx="8229600" cy="1143000"/>
          </a:xfrm>
        </p:spPr>
        <p:txBody>
          <a:bodyPr/>
          <a:lstStyle/>
          <a:p>
            <a:r>
              <a:rPr lang="en-US" b="1" cap="none" dirty="0">
                <a:latin typeface="Times New Roman"/>
                <a:cs typeface="Times New Roman"/>
              </a:rPr>
              <a:t>Canadian </a:t>
            </a:r>
            <a:r>
              <a:rPr lang="en-US" b="1" cap="none" dirty="0" smtClean="0">
                <a:latin typeface="Times New Roman"/>
                <a:cs typeface="Times New Roman"/>
              </a:rPr>
              <a:t> </a:t>
            </a:r>
            <a:r>
              <a:rPr lang="en-US" b="1" cap="none" dirty="0">
                <a:latin typeface="Times New Roman"/>
                <a:cs typeface="Times New Roman"/>
              </a:rPr>
              <a:t>Oil</a:t>
            </a:r>
          </a:p>
        </p:txBody>
      </p:sp>
    </p:spTree>
    <p:extLst>
      <p:ext uri="{BB962C8B-B14F-4D97-AF65-F5344CB8AC3E}">
        <p14:creationId xmlns:p14="http://schemas.microsoft.com/office/powerpoint/2010/main" val="329939573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5-07-15 at 12.17.59 PM.png"/>
          <p:cNvPicPr>
            <a:picLocks noGrp="1" noChangeAspect="1"/>
          </p:cNvPicPr>
          <p:nvPr>
            <p:ph idx="4294967295"/>
          </p:nvPr>
        </p:nvPicPr>
        <p:blipFill>
          <a:blip r:embed="rId2">
            <a:extLst>
              <a:ext uri="{28A0092B-C50C-407E-A947-70E740481C1C}">
                <a14:useLocalDpi xmlns:a14="http://schemas.microsoft.com/office/drawing/2010/main" val="0"/>
              </a:ext>
            </a:extLst>
          </a:blip>
          <a:srcRect t="1646" b="1646"/>
          <a:stretch>
            <a:fillRect/>
          </a:stretch>
        </p:blipFill>
        <p:spPr>
          <a:xfrm>
            <a:off x="92846" y="1615966"/>
            <a:ext cx="8958307" cy="4926724"/>
          </a:xfrm>
          <a:prstGeom prst="rect">
            <a:avLst/>
          </a:prstGeom>
        </p:spPr>
      </p:pic>
      <p:sp>
        <p:nvSpPr>
          <p:cNvPr id="4" name="Title 1"/>
          <p:cNvSpPr>
            <a:spLocks noGrp="1"/>
          </p:cNvSpPr>
          <p:nvPr>
            <p:ph type="title"/>
          </p:nvPr>
        </p:nvSpPr>
        <p:spPr>
          <a:xfrm>
            <a:off x="457200" y="274638"/>
            <a:ext cx="8229600" cy="1143000"/>
          </a:xfrm>
        </p:spPr>
        <p:txBody>
          <a:bodyPr/>
          <a:lstStyle/>
          <a:p>
            <a:r>
              <a:rPr lang="en-US" b="1" cap="none" dirty="0" smtClean="0">
                <a:latin typeface="Times New Roman"/>
                <a:cs typeface="Times New Roman"/>
              </a:rPr>
              <a:t>Supply VS Capacity</a:t>
            </a:r>
            <a:endParaRPr lang="en-US" b="1" cap="none" dirty="0">
              <a:latin typeface="Times New Roman"/>
              <a:cs typeface="Times New Roman"/>
            </a:endParaRPr>
          </a:p>
        </p:txBody>
      </p:sp>
    </p:spTree>
    <p:extLst>
      <p:ext uri="{BB962C8B-B14F-4D97-AF65-F5344CB8AC3E}">
        <p14:creationId xmlns:p14="http://schemas.microsoft.com/office/powerpoint/2010/main" val="375997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45924"/>
            <a:ext cx="7773338" cy="1596177"/>
          </a:xfrm>
        </p:spPr>
        <p:txBody>
          <a:bodyPr/>
          <a:lstStyle/>
          <a:p>
            <a:pPr marL="0" indent="0"/>
            <a:r>
              <a:rPr lang="en-US" b="1" cap="none" dirty="0" smtClean="0">
                <a:latin typeface="Times New Roman" panose="02020603050405020304" pitchFamily="18" charset="0"/>
                <a:cs typeface="Times New Roman" panose="02020603050405020304" pitchFamily="18" charset="0"/>
              </a:rPr>
              <a:t>Major Risk Factors</a:t>
            </a:r>
            <a:endParaRPr lang="en-US" b="1" cap="none"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quarter" idx="13"/>
          </p:nvPr>
        </p:nvSpPr>
        <p:spPr>
          <a:xfrm>
            <a:off x="685800" y="1642101"/>
            <a:ext cx="7772870" cy="4864207"/>
          </a:xfrm>
        </p:spPr>
        <p:txBody>
          <a:bodyPr>
            <a:normAutofit/>
          </a:bodyPr>
          <a:lstStyle/>
          <a:p>
            <a:r>
              <a:rPr lang="en-US" cap="none" dirty="0" smtClean="0">
                <a:latin typeface="Times New Roman" panose="02020603050405020304" pitchFamily="18" charset="0"/>
                <a:cs typeface="Times New Roman" panose="02020603050405020304" pitchFamily="18" charset="0"/>
              </a:rPr>
              <a:t>Operational risk: arising from execution of company business function</a:t>
            </a:r>
          </a:p>
          <a:p>
            <a:pPr marL="0" indent="0">
              <a:buNone/>
            </a:pPr>
            <a:endParaRPr lang="en-US" sz="200" cap="none" dirty="0" smtClean="0">
              <a:latin typeface="Times New Roman" panose="02020603050405020304" pitchFamily="18" charset="0"/>
              <a:cs typeface="Times New Roman" panose="02020603050405020304" pitchFamily="18" charset="0"/>
            </a:endParaRPr>
          </a:p>
          <a:p>
            <a:r>
              <a:rPr lang="en-US" cap="none" dirty="0">
                <a:latin typeface="Times New Roman" panose="02020603050405020304" pitchFamily="18" charset="0"/>
                <a:cs typeface="Times New Roman" panose="02020603050405020304" pitchFamily="18" charset="0"/>
              </a:rPr>
              <a:t>Environmental, regulatory, reputational and safety </a:t>
            </a:r>
            <a:r>
              <a:rPr lang="en-US" cap="none" dirty="0" smtClean="0">
                <a:latin typeface="Times New Roman" panose="02020603050405020304" pitchFamily="18" charset="0"/>
                <a:cs typeface="Times New Roman" panose="02020603050405020304" pitchFamily="18" charset="0"/>
              </a:rPr>
              <a:t>risk</a:t>
            </a:r>
          </a:p>
          <a:p>
            <a:endParaRPr lang="en-US" sz="200" cap="none" dirty="0" smtClean="0">
              <a:latin typeface="Times New Roman" panose="02020603050405020304" pitchFamily="18" charset="0"/>
              <a:cs typeface="Times New Roman" panose="02020603050405020304" pitchFamily="18" charset="0"/>
            </a:endParaRPr>
          </a:p>
          <a:p>
            <a:r>
              <a:rPr lang="en-US" cap="none" dirty="0" smtClean="0">
                <a:latin typeface="Times New Roman" panose="02020603050405020304" pitchFamily="18" charset="0"/>
                <a:cs typeface="Times New Roman" panose="02020603050405020304" pitchFamily="18" charset="0"/>
              </a:rPr>
              <a:t>Economy and Price volatility</a:t>
            </a:r>
          </a:p>
          <a:p>
            <a:endParaRPr lang="en-US" sz="200" cap="none" dirty="0" smtClean="0">
              <a:latin typeface="Times New Roman" panose="02020603050405020304" pitchFamily="18" charset="0"/>
              <a:cs typeface="Times New Roman" panose="02020603050405020304" pitchFamily="18" charset="0"/>
            </a:endParaRPr>
          </a:p>
          <a:p>
            <a:r>
              <a:rPr lang="en-US" cap="none" dirty="0" smtClean="0">
                <a:latin typeface="Times New Roman" panose="02020603050405020304" pitchFamily="18" charset="0"/>
                <a:cs typeface="Times New Roman" panose="02020603050405020304" pitchFamily="18" charset="0"/>
              </a:rPr>
              <a:t>Reserve Replacement risk: feasibility of extraction and production, contingent resources</a:t>
            </a:r>
          </a:p>
          <a:p>
            <a:endParaRPr lang="en-US" sz="200" cap="none" dirty="0">
              <a:latin typeface="Times New Roman" panose="02020603050405020304" pitchFamily="18" charset="0"/>
              <a:cs typeface="Times New Roman" panose="02020603050405020304" pitchFamily="18" charset="0"/>
            </a:endParaRPr>
          </a:p>
          <a:p>
            <a:r>
              <a:rPr lang="en-US" cap="none" dirty="0" smtClean="0">
                <a:latin typeface="Times New Roman" panose="02020603050405020304" pitchFamily="18" charset="0"/>
                <a:cs typeface="Times New Roman" panose="02020603050405020304" pitchFamily="18" charset="0"/>
              </a:rPr>
              <a:t>Competition from new alternative energies. </a:t>
            </a:r>
          </a:p>
          <a:p>
            <a:pPr marL="0" indent="0">
              <a:buNone/>
            </a:pPr>
            <a:endParaRPr lang="en-US" sz="200" cap="none" dirty="0">
              <a:latin typeface="Times New Roman" panose="02020603050405020304" pitchFamily="18" charset="0"/>
              <a:cs typeface="Times New Roman" panose="02020603050405020304" pitchFamily="18" charset="0"/>
            </a:endParaRPr>
          </a:p>
        </p:txBody>
      </p:sp>
      <p:graphicFrame>
        <p:nvGraphicFramePr>
          <p:cNvPr id="5" name="Diagram 4"/>
          <p:cNvGraphicFramePr/>
          <p:nvPr>
            <p:extLst>
              <p:ext uri="{D42A27DB-BD31-4B8C-83A1-F6EECF244321}">
                <p14:modId xmlns:p14="http://schemas.microsoft.com/office/powerpoint/2010/main" val="3684898907"/>
              </p:ext>
            </p:extLst>
          </p:nvPr>
        </p:nvGraphicFramePr>
        <p:xfrm>
          <a:off x="292569" y="5841999"/>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5323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6081"/>
            <a:ext cx="7773338" cy="1259012"/>
          </a:xfrm>
        </p:spPr>
        <p:txBody>
          <a:bodyPr/>
          <a:lstStyle/>
          <a:p>
            <a:r>
              <a:rPr lang="en-US" b="1" cap="none" dirty="0" smtClean="0">
                <a:latin typeface="Times New Roman" panose="02020603050405020304" pitchFamily="18" charset="0"/>
                <a:cs typeface="Times New Roman" panose="02020603050405020304" pitchFamily="18" charset="0"/>
              </a:rPr>
              <a:t>Major Risk Factors</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686268" y="1605092"/>
            <a:ext cx="7772870" cy="4527693"/>
          </a:xfrm>
        </p:spPr>
        <p:txBody>
          <a:bodyPr>
            <a:normAutofit/>
          </a:bodyPr>
          <a:lstStyle/>
          <a:p>
            <a:pPr marL="0" lvl="1" indent="0">
              <a:spcBef>
                <a:spcPts val="1000"/>
              </a:spcBef>
              <a:buNone/>
            </a:pPr>
            <a:r>
              <a:rPr lang="en-US" sz="2400" cap="none" dirty="0">
                <a:latin typeface="Times New Roman" panose="02020603050405020304" pitchFamily="18" charset="0"/>
                <a:cs typeface="Times New Roman" panose="02020603050405020304" pitchFamily="18" charset="0"/>
              </a:rPr>
              <a:t>We will analysis each of these risk factors by illustrating three major oil and gas produce in </a:t>
            </a:r>
            <a:r>
              <a:rPr lang="en-US" sz="2400" cap="none" dirty="0" smtClean="0">
                <a:latin typeface="Times New Roman" panose="02020603050405020304" pitchFamily="18" charset="0"/>
                <a:cs typeface="Times New Roman" panose="02020603050405020304" pitchFamily="18" charset="0"/>
              </a:rPr>
              <a:t>Canada:</a:t>
            </a:r>
          </a:p>
          <a:p>
            <a:pPr lvl="1"/>
            <a:r>
              <a:rPr lang="en-US" sz="2400" cap="none" dirty="0" smtClean="0">
                <a:latin typeface="Times New Roman" panose="02020603050405020304" pitchFamily="18" charset="0"/>
                <a:cs typeface="Times New Roman" panose="02020603050405020304" pitchFamily="18" charset="0"/>
              </a:rPr>
              <a:t>Credit/Liquidity </a:t>
            </a:r>
            <a:r>
              <a:rPr lang="en-US" sz="2400" cap="none" dirty="0">
                <a:latin typeface="Times New Roman" panose="02020603050405020304" pitchFamily="18" charset="0"/>
                <a:cs typeface="Times New Roman" panose="02020603050405020304" pitchFamily="18" charset="0"/>
              </a:rPr>
              <a:t>risk</a:t>
            </a:r>
          </a:p>
          <a:p>
            <a:pPr lvl="1"/>
            <a:r>
              <a:rPr lang="en-US" sz="2400" cap="none" dirty="0">
                <a:latin typeface="Times New Roman" panose="02020603050405020304" pitchFamily="18" charset="0"/>
                <a:cs typeface="Times New Roman" panose="02020603050405020304" pitchFamily="18" charset="0"/>
              </a:rPr>
              <a:t>Commodity risk</a:t>
            </a:r>
          </a:p>
          <a:p>
            <a:pPr lvl="1"/>
            <a:r>
              <a:rPr lang="en-US" sz="2400" cap="none" dirty="0">
                <a:latin typeface="Times New Roman" panose="02020603050405020304" pitchFamily="18" charset="0"/>
                <a:cs typeface="Times New Roman" panose="02020603050405020304" pitchFamily="18" charset="0"/>
              </a:rPr>
              <a:t>Exchange risk</a:t>
            </a:r>
          </a:p>
          <a:p>
            <a:pPr lvl="1"/>
            <a:r>
              <a:rPr lang="en-US" sz="2400" cap="none" dirty="0">
                <a:latin typeface="Times New Roman" panose="02020603050405020304" pitchFamily="18" charset="0"/>
                <a:cs typeface="Times New Roman" panose="02020603050405020304" pitchFamily="18" charset="0"/>
              </a:rPr>
              <a:t>Interest </a:t>
            </a:r>
            <a:r>
              <a:rPr lang="en-US" sz="2400" cap="none" dirty="0" smtClean="0">
                <a:latin typeface="Times New Roman" panose="02020603050405020304" pitchFamily="18" charset="0"/>
                <a:cs typeface="Times New Roman" panose="02020603050405020304" pitchFamily="18" charset="0"/>
              </a:rPr>
              <a:t>risk</a:t>
            </a:r>
          </a:p>
          <a:p>
            <a:pPr marL="457200" lvl="1" indent="0">
              <a:buNone/>
            </a:pPr>
            <a:endParaRPr lang="en-US" sz="2000" cap="none" dirty="0">
              <a:latin typeface="Times New Roman" panose="02020603050405020304" pitchFamily="18" charset="0"/>
              <a:cs typeface="Times New Roman" panose="02020603050405020304" pitchFamily="18" charset="0"/>
            </a:endParaRPr>
          </a:p>
          <a:p>
            <a:pPr marL="457200" lvl="1" indent="0">
              <a:buNone/>
            </a:pPr>
            <a:r>
              <a:rPr lang="en-US" sz="2000" cap="none" dirty="0">
                <a:latin typeface="Times New Roman" panose="02020603050405020304" pitchFamily="18" charset="0"/>
                <a:cs typeface="Times New Roman" panose="02020603050405020304" pitchFamily="18" charset="0"/>
              </a:rPr>
              <a:t>	</a:t>
            </a:r>
            <a:endParaRPr lang="en-US" sz="2000" cap="none" dirty="0" smtClean="0">
              <a:latin typeface="Times New Roman" panose="02020603050405020304" pitchFamily="18" charset="0"/>
              <a:cs typeface="Times New Roman" panose="02020603050405020304" pitchFamily="18" charset="0"/>
            </a:endParaRPr>
          </a:p>
          <a:p>
            <a:pPr marL="457200" lvl="1" indent="0">
              <a:buNone/>
            </a:pPr>
            <a:endParaRPr lang="en-US" sz="2000" cap="none" dirty="0">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3684898907"/>
              </p:ext>
            </p:extLst>
          </p:nvPr>
        </p:nvGraphicFramePr>
        <p:xfrm>
          <a:off x="292569" y="5841999"/>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4274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9"/>
            <a:ext cx="7773338" cy="816144"/>
          </a:xfrm>
        </p:spPr>
        <p:txBody>
          <a:bodyPr/>
          <a:lstStyle/>
          <a:p>
            <a:r>
              <a:rPr lang="en-US" b="1" cap="none" dirty="0" smtClean="0">
                <a:latin typeface="Times New Roman" panose="02020603050405020304" pitchFamily="18" charset="0"/>
                <a:cs typeface="Times New Roman" panose="02020603050405020304" pitchFamily="18" charset="0"/>
              </a:rPr>
              <a:t>Risk Instruments</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685800" y="1434663"/>
            <a:ext cx="7772870" cy="5074231"/>
          </a:xfrm>
        </p:spPr>
        <p:txBody>
          <a:bodyPr>
            <a:normAutofit/>
          </a:bodyPr>
          <a:lstStyle/>
          <a:p>
            <a:pPr marL="0" lvl="1" indent="0">
              <a:spcBef>
                <a:spcPts val="1000"/>
              </a:spcBef>
              <a:buNone/>
            </a:pPr>
            <a:r>
              <a:rPr lang="en-US" sz="2000" b="1" i="1" u="sng" cap="none" dirty="0">
                <a:latin typeface="Times New Roman" panose="02020603050405020304" pitchFamily="18" charset="0"/>
                <a:cs typeface="Times New Roman" panose="02020603050405020304" pitchFamily="18" charset="0"/>
              </a:rPr>
              <a:t>Objective</a:t>
            </a:r>
            <a:r>
              <a:rPr lang="en-US" sz="2000" cap="none" dirty="0">
                <a:latin typeface="Times New Roman" panose="02020603050405020304" pitchFamily="18" charset="0"/>
                <a:cs typeface="Times New Roman" panose="02020603050405020304" pitchFamily="18" charset="0"/>
              </a:rPr>
              <a:t>: </a:t>
            </a:r>
            <a:r>
              <a:rPr lang="en-US" sz="2000" cap="none" dirty="0" smtClean="0">
                <a:latin typeface="Times New Roman" panose="02020603050405020304" pitchFamily="18" charset="0"/>
                <a:cs typeface="Times New Roman" panose="02020603050405020304" pitchFamily="18" charset="0"/>
              </a:rPr>
              <a:t>Hedge </a:t>
            </a:r>
            <a:r>
              <a:rPr lang="en-US" sz="2000" cap="none" dirty="0">
                <a:latin typeface="Times New Roman" panose="02020603050405020304" pitchFamily="18" charset="0"/>
                <a:cs typeface="Times New Roman" panose="02020603050405020304" pitchFamily="18" charset="0"/>
              </a:rPr>
              <a:t>risk of adverse price </a:t>
            </a:r>
            <a:r>
              <a:rPr lang="en-US" sz="2000" cap="none" dirty="0" smtClean="0">
                <a:latin typeface="Times New Roman" panose="02020603050405020304" pitchFamily="18" charset="0"/>
                <a:cs typeface="Times New Roman" panose="02020603050405020304" pitchFamily="18" charset="0"/>
              </a:rPr>
              <a:t>changes</a:t>
            </a:r>
          </a:p>
          <a:p>
            <a:pPr marL="228600" lvl="1">
              <a:spcBef>
                <a:spcPts val="1000"/>
              </a:spcBef>
            </a:pPr>
            <a:endParaRPr lang="en-US" sz="500" cap="none" dirty="0">
              <a:latin typeface="Times New Roman" panose="02020603050405020304" pitchFamily="18" charset="0"/>
              <a:cs typeface="Times New Roman" panose="02020603050405020304" pitchFamily="18" charset="0"/>
            </a:endParaRPr>
          </a:p>
          <a:p>
            <a:pPr marL="0" lvl="1" indent="0">
              <a:spcBef>
                <a:spcPts val="1000"/>
              </a:spcBef>
              <a:buNone/>
            </a:pPr>
            <a:r>
              <a:rPr lang="en-US" sz="2000" cap="none" dirty="0" smtClean="0">
                <a:latin typeface="Times New Roman" panose="02020603050405020304" pitchFamily="18" charset="0"/>
                <a:cs typeface="Times New Roman" panose="02020603050405020304" pitchFamily="18" charset="0"/>
              </a:rPr>
              <a:t>Methods: </a:t>
            </a:r>
          </a:p>
          <a:p>
            <a:pPr marL="228600" lvl="1">
              <a:spcBef>
                <a:spcPts val="1000"/>
              </a:spcBef>
            </a:pPr>
            <a:r>
              <a:rPr lang="en-US" sz="2000" cap="none" dirty="0" smtClean="0">
                <a:latin typeface="Times New Roman" panose="02020603050405020304" pitchFamily="18" charset="0"/>
                <a:cs typeface="Times New Roman" panose="02020603050405020304" pitchFamily="18" charset="0"/>
              </a:rPr>
              <a:t>Commodity hedging</a:t>
            </a:r>
          </a:p>
          <a:p>
            <a:pPr marL="228600" lvl="1">
              <a:spcBef>
                <a:spcPts val="1000"/>
              </a:spcBef>
            </a:pPr>
            <a:r>
              <a:rPr lang="en-US" sz="2000" cap="none" dirty="0" smtClean="0">
                <a:latin typeface="Times New Roman" panose="02020603050405020304" pitchFamily="18" charset="0"/>
                <a:cs typeface="Times New Roman" panose="02020603050405020304" pitchFamily="18" charset="0"/>
              </a:rPr>
              <a:t>Interest rate swaps</a:t>
            </a:r>
          </a:p>
          <a:p>
            <a:pPr marL="228600" lvl="1">
              <a:spcBef>
                <a:spcPts val="1000"/>
              </a:spcBef>
            </a:pPr>
            <a:r>
              <a:rPr lang="en-US" sz="2000" cap="none" dirty="0" smtClean="0">
                <a:latin typeface="Times New Roman" panose="02020603050405020304" pitchFamily="18" charset="0"/>
                <a:cs typeface="Times New Roman" panose="02020603050405020304" pitchFamily="18" charset="0"/>
              </a:rPr>
              <a:t>Cross currency swaps</a:t>
            </a:r>
          </a:p>
          <a:p>
            <a:pPr marL="228600" lvl="1">
              <a:spcBef>
                <a:spcPts val="1000"/>
              </a:spcBef>
            </a:pPr>
            <a:r>
              <a:rPr lang="en-US" sz="2000" cap="none" dirty="0" smtClean="0">
                <a:latin typeface="Times New Roman" panose="02020603050405020304" pitchFamily="18" charset="0"/>
                <a:cs typeface="Times New Roman" panose="02020603050405020304" pitchFamily="18" charset="0"/>
              </a:rPr>
              <a:t>Bank credit facilities</a:t>
            </a:r>
          </a:p>
          <a:p>
            <a:pPr marL="228600" lvl="1">
              <a:spcBef>
                <a:spcPts val="1000"/>
              </a:spcBef>
            </a:pPr>
            <a:r>
              <a:rPr lang="en-US" sz="2000" cap="none" dirty="0" smtClean="0">
                <a:latin typeface="Times New Roman" panose="02020603050405020304" pitchFamily="18" charset="0"/>
                <a:cs typeface="Times New Roman" panose="02020603050405020304" pitchFamily="18" charset="0"/>
              </a:rPr>
              <a:t>Foreign exchange contracts</a:t>
            </a:r>
          </a:p>
          <a:p>
            <a:pPr marL="742950" lvl="2" indent="-285750">
              <a:spcBef>
                <a:spcPts val="1000"/>
              </a:spcBef>
              <a:buFont typeface="Wingdings" panose="05000000000000000000" pitchFamily="2" charset="2"/>
              <a:buChar char="Ø"/>
            </a:pPr>
            <a:r>
              <a:rPr lang="en-US" sz="2000" cap="none" dirty="0" smtClean="0">
                <a:latin typeface="Times New Roman" panose="02020603050405020304" pitchFamily="18" charset="0"/>
                <a:cs typeface="Times New Roman" panose="02020603050405020304" pitchFamily="18" charset="0"/>
              </a:rPr>
              <a:t>Future contracts </a:t>
            </a:r>
          </a:p>
          <a:p>
            <a:pPr marL="742950" lvl="2" indent="-285750">
              <a:spcBef>
                <a:spcPts val="1000"/>
              </a:spcBef>
              <a:buFont typeface="Wingdings" panose="05000000000000000000" pitchFamily="2" charset="2"/>
              <a:buChar char="Ø"/>
            </a:pPr>
            <a:r>
              <a:rPr lang="en-US" sz="2000" cap="none" dirty="0" smtClean="0">
                <a:latin typeface="Times New Roman" panose="02020603050405020304" pitchFamily="18" charset="0"/>
                <a:cs typeface="Times New Roman" panose="02020603050405020304" pitchFamily="18" charset="0"/>
              </a:rPr>
              <a:t>Forward contracts</a:t>
            </a:r>
          </a:p>
          <a:p>
            <a:pPr marL="742950" lvl="2" indent="-285750">
              <a:spcBef>
                <a:spcPts val="1000"/>
              </a:spcBef>
              <a:buFont typeface="Wingdings" panose="05000000000000000000" pitchFamily="2" charset="2"/>
              <a:buChar char="Ø"/>
            </a:pPr>
            <a:endParaRPr lang="en-US" dirty="0"/>
          </a:p>
        </p:txBody>
      </p:sp>
      <p:graphicFrame>
        <p:nvGraphicFramePr>
          <p:cNvPr id="4" name="Diagram 3"/>
          <p:cNvGraphicFramePr/>
          <p:nvPr>
            <p:extLst>
              <p:ext uri="{D42A27DB-BD31-4B8C-83A1-F6EECF244321}">
                <p14:modId xmlns:p14="http://schemas.microsoft.com/office/powerpoint/2010/main" val="2534989348"/>
              </p:ext>
            </p:extLst>
          </p:nvPr>
        </p:nvGraphicFramePr>
        <p:xfrm>
          <a:off x="292569" y="5942567"/>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6622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34266"/>
            <a:ext cx="7772400" cy="869288"/>
          </a:xfrm>
        </p:spPr>
        <p:txBody>
          <a:bodyPr>
            <a:noAutofit/>
          </a:bodyPr>
          <a:lstStyle/>
          <a:p>
            <a:r>
              <a:rPr lang="en-CA" sz="3600" b="1" cap="none" dirty="0" smtClean="0">
                <a:latin typeface="Times New Roman"/>
                <a:cs typeface="Times New Roman"/>
              </a:rPr>
              <a:t>2015 Oil &amp; Natural Gas Market Outlook</a:t>
            </a:r>
            <a:endParaRPr lang="en-US" sz="3600" b="1" cap="none" dirty="0">
              <a:latin typeface="Times New Roman"/>
              <a:cs typeface="Times New Roman"/>
            </a:endParaRPr>
          </a:p>
        </p:txBody>
      </p:sp>
      <p:sp>
        <p:nvSpPr>
          <p:cNvPr id="3" name="Subtitle 2"/>
          <p:cNvSpPr>
            <a:spLocks noGrp="1"/>
          </p:cNvSpPr>
          <p:nvPr>
            <p:ph type="subTitle" idx="1"/>
          </p:nvPr>
        </p:nvSpPr>
        <p:spPr>
          <a:xfrm>
            <a:off x="762000" y="1582340"/>
            <a:ext cx="7620000" cy="4678449"/>
          </a:xfrm>
        </p:spPr>
        <p:txBody>
          <a:bodyPr>
            <a:normAutofit/>
          </a:bodyPr>
          <a:lstStyle/>
          <a:p>
            <a:pPr algn="l"/>
            <a:r>
              <a:rPr lang="en-US" b="1" u="sng" cap="none" dirty="0" smtClean="0">
                <a:solidFill>
                  <a:srgbClr val="000000"/>
                </a:solidFill>
                <a:latin typeface="Times New Roman" panose="02020603050405020304" pitchFamily="18" charset="0"/>
                <a:cs typeface="Times New Roman" panose="02020603050405020304" pitchFamily="18" charset="0"/>
              </a:rPr>
              <a:t>Oil</a:t>
            </a:r>
          </a:p>
          <a:p>
            <a:pPr algn="l"/>
            <a:r>
              <a:rPr lang="en-US" cap="none" dirty="0" smtClean="0">
                <a:solidFill>
                  <a:srgbClr val="000000"/>
                </a:solidFill>
                <a:latin typeface="Times New Roman" panose="02020603050405020304" pitchFamily="18" charset="0"/>
                <a:cs typeface="Times New Roman" panose="02020603050405020304" pitchFamily="18" charset="0"/>
              </a:rPr>
              <a:t>Oil is expected to be the slowest growing of the major fuels to 2035, with demand growing at an average of just 0.8% a year. </a:t>
            </a:r>
          </a:p>
          <a:p>
            <a:pPr algn="l"/>
            <a:endParaRPr lang="en-US" cap="none" dirty="0" smtClean="0">
              <a:solidFill>
                <a:srgbClr val="000000"/>
              </a:solidFill>
              <a:latin typeface="Times New Roman" panose="02020603050405020304" pitchFamily="18" charset="0"/>
              <a:cs typeface="Times New Roman" panose="02020603050405020304" pitchFamily="18" charset="0"/>
            </a:endParaRPr>
          </a:p>
          <a:p>
            <a:pPr algn="l"/>
            <a:r>
              <a:rPr lang="en-US" b="1" u="sng" cap="none" dirty="0" smtClean="0">
                <a:solidFill>
                  <a:srgbClr val="000000"/>
                </a:solidFill>
                <a:latin typeface="Times New Roman" panose="02020603050405020304" pitchFamily="18" charset="0"/>
                <a:cs typeface="Times New Roman" panose="02020603050405020304" pitchFamily="18" charset="0"/>
              </a:rPr>
              <a:t>Gas</a:t>
            </a:r>
            <a:endParaRPr lang="en-US" cap="none" dirty="0" smtClean="0">
              <a:latin typeface="Times New Roman" panose="02020603050405020304" pitchFamily="18" charset="0"/>
              <a:cs typeface="Times New Roman" panose="02020603050405020304" pitchFamily="18" charset="0"/>
            </a:endParaRPr>
          </a:p>
          <a:p>
            <a:pPr algn="l"/>
            <a:r>
              <a:rPr lang="en-US" cap="none" dirty="0" smtClean="0">
                <a:solidFill>
                  <a:srgbClr val="000000"/>
                </a:solidFill>
                <a:latin typeface="Times New Roman" panose="02020603050405020304" pitchFamily="18" charset="0"/>
                <a:cs typeface="Times New Roman" panose="02020603050405020304" pitchFamily="18" charset="0"/>
              </a:rPr>
              <a:t>Natural gas is expected to be the fastest growing of the fossil fuels – with demand rising at an average of 1.9% a year. </a:t>
            </a:r>
          </a:p>
          <a:p>
            <a:pPr algn="l"/>
            <a:endParaRPr lang="en-US" cap="none" dirty="0" smtClean="0">
              <a:latin typeface="Times New Roman" panose="02020603050405020304" pitchFamily="18" charset="0"/>
              <a:cs typeface="Times New Roman" panose="02020603050405020304" pitchFamily="18" charset="0"/>
            </a:endParaRPr>
          </a:p>
          <a:p>
            <a:pPr algn="l"/>
            <a:endParaRPr lang="en-US" cap="none" dirty="0">
              <a:latin typeface="Times New Roman" panose="02020603050405020304" pitchFamily="18" charset="0"/>
              <a:cs typeface="Times New Roman" panose="02020603050405020304" pitchFamily="18" charset="0"/>
            </a:endParaRPr>
          </a:p>
        </p:txBody>
      </p:sp>
      <p:sp>
        <p:nvSpPr>
          <p:cNvPr id="4" name="Rectangle 3"/>
          <p:cNvSpPr/>
          <p:nvPr/>
        </p:nvSpPr>
        <p:spPr>
          <a:xfrm>
            <a:off x="2286000" y="2690336"/>
            <a:ext cx="4572000" cy="369332"/>
          </a:xfrm>
          <a:prstGeom prst="rect">
            <a:avLst/>
          </a:prstGeom>
        </p:spPr>
        <p:txBody>
          <a:bodyPr>
            <a:spAutoFit/>
          </a:bodyPr>
          <a:lstStyle/>
          <a:p>
            <a:endParaRPr lang="en-US" dirty="0"/>
          </a:p>
        </p:txBody>
      </p:sp>
      <p:sp>
        <p:nvSpPr>
          <p:cNvPr id="5" name="Rectangle 4"/>
          <p:cNvSpPr/>
          <p:nvPr/>
        </p:nvSpPr>
        <p:spPr>
          <a:xfrm>
            <a:off x="-3537857" y="1582340"/>
            <a:ext cx="4572000" cy="369332"/>
          </a:xfrm>
          <a:prstGeom prst="rect">
            <a:avLst/>
          </a:prstGeom>
        </p:spPr>
        <p:txBody>
          <a:bodyPr>
            <a:spAutoFit/>
          </a:bodyPr>
          <a:lstStyle/>
          <a:p>
            <a:endParaRPr lang="en-US" dirty="0"/>
          </a:p>
        </p:txBody>
      </p:sp>
      <p:graphicFrame>
        <p:nvGraphicFramePr>
          <p:cNvPr id="6" name="Diagram 5"/>
          <p:cNvGraphicFramePr/>
          <p:nvPr>
            <p:extLst>
              <p:ext uri="{D42A27DB-BD31-4B8C-83A1-F6EECF244321}">
                <p14:modId xmlns:p14="http://schemas.microsoft.com/office/powerpoint/2010/main" val="1460171962"/>
              </p:ext>
            </p:extLst>
          </p:nvPr>
        </p:nvGraphicFramePr>
        <p:xfrm>
          <a:off x="292569" y="5808351"/>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20756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8"/>
            <a:ext cx="7773338" cy="856991"/>
          </a:xfrm>
        </p:spPr>
        <p:txBody>
          <a:bodyPr/>
          <a:lstStyle/>
          <a:p>
            <a:r>
              <a:rPr lang="en-US" b="1" cap="none" dirty="0" smtClean="0">
                <a:latin typeface="Times New Roman"/>
                <a:cs typeface="Times New Roman"/>
              </a:rPr>
              <a:t>Oil Forecasting</a:t>
            </a:r>
            <a:endParaRPr lang="en-US" b="1" cap="none" dirty="0">
              <a:latin typeface="Times New Roman"/>
              <a:cs typeface="Times New Roman"/>
            </a:endParaRPr>
          </a:p>
        </p:txBody>
      </p:sp>
      <p:pic>
        <p:nvPicPr>
          <p:cNvPr id="4" name="Picture 3" descr="Screen Shot 2015-07-15 at 1.29.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07" y="1730615"/>
            <a:ext cx="3845932" cy="4358839"/>
          </a:xfrm>
          <a:prstGeom prst="rect">
            <a:avLst/>
          </a:prstGeom>
        </p:spPr>
      </p:pic>
      <p:pic>
        <p:nvPicPr>
          <p:cNvPr id="5" name="Picture 4" descr="Screen Shot 2015-07-15 at 1.29.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109" y="1730614"/>
            <a:ext cx="3815291" cy="4358839"/>
          </a:xfrm>
          <a:prstGeom prst="rect">
            <a:avLst/>
          </a:prstGeom>
        </p:spPr>
      </p:pic>
    </p:spTree>
    <p:extLst>
      <p:ext uri="{BB962C8B-B14F-4D97-AF65-F5344CB8AC3E}">
        <p14:creationId xmlns:p14="http://schemas.microsoft.com/office/powerpoint/2010/main" val="113350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4669"/>
            <a:ext cx="7773338" cy="886432"/>
          </a:xfrm>
        </p:spPr>
        <p:txBody>
          <a:bodyPr/>
          <a:lstStyle/>
          <a:p>
            <a:r>
              <a:rPr lang="en-US" b="1" cap="none" dirty="0" smtClean="0">
                <a:latin typeface="Times New Roman" panose="02020603050405020304" pitchFamily="18" charset="0"/>
                <a:cs typeface="Times New Roman" panose="02020603050405020304" pitchFamily="18" charset="0"/>
              </a:rPr>
              <a:t>Agenda</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838200" y="1181101"/>
            <a:ext cx="7772870" cy="3424107"/>
          </a:xfrm>
        </p:spPr>
        <p:txBody>
          <a:bodyPr>
            <a:noAutofit/>
          </a:bodyPr>
          <a:lstStyle/>
          <a:p>
            <a:r>
              <a:rPr lang="en-US" sz="3600" cap="none" dirty="0" smtClean="0">
                <a:latin typeface="Times New Roman" panose="02020603050405020304" pitchFamily="18" charset="0"/>
                <a:cs typeface="Times New Roman" panose="02020603050405020304" pitchFamily="18" charset="0"/>
              </a:rPr>
              <a:t>Industry overview</a:t>
            </a:r>
          </a:p>
          <a:p>
            <a:pPr lvl="1">
              <a:buFont typeface="Courier New" panose="02070309020205020404" pitchFamily="49" charset="0"/>
              <a:buChar char="o"/>
            </a:pPr>
            <a:r>
              <a:rPr lang="en-US" sz="2400" cap="none" dirty="0" smtClean="0">
                <a:latin typeface="Times New Roman" panose="02020603050405020304" pitchFamily="18" charset="0"/>
                <a:cs typeface="Times New Roman" panose="02020603050405020304" pitchFamily="18" charset="0"/>
              </a:rPr>
              <a:t>Global oil &amp; Canadian oil industry</a:t>
            </a:r>
          </a:p>
          <a:p>
            <a:pPr lvl="1">
              <a:buFont typeface="Courier New" panose="02070309020205020404" pitchFamily="49" charset="0"/>
              <a:buChar char="o"/>
            </a:pPr>
            <a:r>
              <a:rPr lang="en-US" sz="2400" cap="none" dirty="0" smtClean="0">
                <a:latin typeface="Times New Roman" panose="02020603050405020304" pitchFamily="18" charset="0"/>
                <a:cs typeface="Times New Roman" panose="02020603050405020304" pitchFamily="18" charset="0"/>
              </a:rPr>
              <a:t>Global natural gas &amp; Canadian natural gas industry</a:t>
            </a:r>
          </a:p>
          <a:p>
            <a:pPr lvl="1">
              <a:buFont typeface="Courier New" panose="02070309020205020404" pitchFamily="49" charset="0"/>
              <a:buChar char="o"/>
            </a:pPr>
            <a:r>
              <a:rPr lang="en-US" sz="2400" cap="none" dirty="0" smtClean="0">
                <a:latin typeface="Times New Roman" panose="02020603050405020304" pitchFamily="18" charset="0"/>
                <a:cs typeface="Times New Roman" panose="02020603050405020304" pitchFamily="18" charset="0"/>
              </a:rPr>
              <a:t>Risk Management </a:t>
            </a:r>
          </a:p>
          <a:p>
            <a:pPr marL="742950" lvl="2" indent="-285750">
              <a:spcBef>
                <a:spcPts val="1000"/>
              </a:spcBef>
              <a:buFont typeface="Courier New" panose="02070309020205020404" pitchFamily="49" charset="0"/>
              <a:buChar char="o"/>
            </a:pPr>
            <a:r>
              <a:rPr lang="en-US" sz="2400" cap="none" dirty="0">
                <a:latin typeface="Times New Roman" panose="02020603050405020304" pitchFamily="18" charset="0"/>
                <a:cs typeface="Times New Roman" panose="02020603050405020304" pitchFamily="18" charset="0"/>
              </a:rPr>
              <a:t>Forecasting Industry</a:t>
            </a:r>
          </a:p>
          <a:p>
            <a:endParaRPr lang="en-US" sz="200" cap="none" dirty="0" smtClean="0">
              <a:latin typeface="Times New Roman" panose="02020603050405020304" pitchFamily="18" charset="0"/>
              <a:cs typeface="Times New Roman" panose="02020603050405020304" pitchFamily="18" charset="0"/>
            </a:endParaRPr>
          </a:p>
          <a:p>
            <a:r>
              <a:rPr lang="en-US" sz="2800" cap="none" dirty="0" smtClean="0">
                <a:latin typeface="Times New Roman" panose="02020603050405020304" pitchFamily="18" charset="0"/>
                <a:cs typeface="Times New Roman" panose="02020603050405020304" pitchFamily="18" charset="0"/>
              </a:rPr>
              <a:t>Canadian Natural </a:t>
            </a:r>
            <a:r>
              <a:rPr lang="en-US" sz="2800" cap="none" dirty="0">
                <a:latin typeface="Times New Roman" panose="02020603050405020304" pitchFamily="18" charset="0"/>
                <a:cs typeface="Times New Roman" panose="02020603050405020304" pitchFamily="18" charset="0"/>
              </a:rPr>
              <a:t>R</a:t>
            </a:r>
            <a:r>
              <a:rPr lang="en-US" sz="2800" cap="none" dirty="0" smtClean="0">
                <a:latin typeface="Times New Roman" panose="02020603050405020304" pitchFamily="18" charset="0"/>
                <a:cs typeface="Times New Roman" panose="02020603050405020304" pitchFamily="18" charset="0"/>
              </a:rPr>
              <a:t>esources</a:t>
            </a:r>
          </a:p>
          <a:p>
            <a:r>
              <a:rPr lang="en-US" sz="2800" cap="none" dirty="0" smtClean="0">
                <a:latin typeface="Times New Roman" panose="02020603050405020304" pitchFamily="18" charset="0"/>
                <a:cs typeface="Times New Roman" panose="02020603050405020304" pitchFamily="18" charset="0"/>
              </a:rPr>
              <a:t>Canadian Oil </a:t>
            </a:r>
            <a:r>
              <a:rPr lang="en-US" sz="2800" cap="none" dirty="0">
                <a:latin typeface="Times New Roman" panose="02020603050405020304" pitchFamily="18" charset="0"/>
                <a:cs typeface="Times New Roman" panose="02020603050405020304" pitchFamily="18" charset="0"/>
              </a:rPr>
              <a:t>S</a:t>
            </a:r>
            <a:r>
              <a:rPr lang="en-US" sz="2800" cap="none" dirty="0" smtClean="0">
                <a:latin typeface="Times New Roman" panose="02020603050405020304" pitchFamily="18" charset="0"/>
                <a:cs typeface="Times New Roman" panose="02020603050405020304" pitchFamily="18" charset="0"/>
              </a:rPr>
              <a:t>ands</a:t>
            </a:r>
          </a:p>
          <a:p>
            <a:r>
              <a:rPr lang="en-US" sz="2800" cap="none" dirty="0" smtClean="0">
                <a:latin typeface="Times New Roman" panose="02020603050405020304" pitchFamily="18" charset="0"/>
                <a:cs typeface="Times New Roman" panose="02020603050405020304" pitchFamily="18" charset="0"/>
              </a:rPr>
              <a:t>Encana Corporation</a:t>
            </a:r>
          </a:p>
        </p:txBody>
      </p:sp>
    </p:spTree>
    <p:extLst>
      <p:ext uri="{BB962C8B-B14F-4D97-AF65-F5344CB8AC3E}">
        <p14:creationId xmlns:p14="http://schemas.microsoft.com/office/powerpoint/2010/main" val="2766157323"/>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8"/>
            <a:ext cx="7773338" cy="628391"/>
          </a:xfrm>
        </p:spPr>
        <p:txBody>
          <a:bodyPr/>
          <a:lstStyle/>
          <a:p>
            <a:r>
              <a:rPr lang="en-US" b="1" cap="none" dirty="0" smtClean="0">
                <a:latin typeface="Times New Roman"/>
                <a:cs typeface="Times New Roman"/>
              </a:rPr>
              <a:t>Natural Gas Forecasting</a:t>
            </a:r>
            <a:endParaRPr lang="en-US" b="1" dirty="0">
              <a:latin typeface="Times New Roman"/>
              <a:cs typeface="Times New Roman"/>
            </a:endParaRPr>
          </a:p>
        </p:txBody>
      </p:sp>
      <p:pic>
        <p:nvPicPr>
          <p:cNvPr id="4" name="Content Placeholder 3" descr="Screen Shot 2015-07-15 at 1.28.17 PM.png"/>
          <p:cNvPicPr>
            <a:picLocks noGrp="1" noChangeAspect="1"/>
          </p:cNvPicPr>
          <p:nvPr>
            <p:ph idx="4294967295"/>
          </p:nvPr>
        </p:nvPicPr>
        <p:blipFill>
          <a:blip r:embed="rId3">
            <a:extLst>
              <a:ext uri="{28A0092B-C50C-407E-A947-70E740481C1C}">
                <a14:useLocalDpi xmlns:a14="http://schemas.microsoft.com/office/drawing/2010/main" val="0"/>
              </a:ext>
            </a:extLst>
          </a:blip>
          <a:srcRect t="581" b="581"/>
          <a:stretch>
            <a:fillRect/>
          </a:stretch>
        </p:blipFill>
        <p:spPr>
          <a:xfrm>
            <a:off x="457200" y="1705131"/>
            <a:ext cx="8229600" cy="4525963"/>
          </a:xfrm>
          <a:prstGeom prst="rect">
            <a:avLst/>
          </a:prstGeom>
        </p:spPr>
      </p:pic>
    </p:spTree>
    <p:extLst>
      <p:ext uri="{BB962C8B-B14F-4D97-AF65-F5344CB8AC3E}">
        <p14:creationId xmlns:p14="http://schemas.microsoft.com/office/powerpoint/2010/main" val="3447184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531" y="281634"/>
            <a:ext cx="7773338" cy="1596177"/>
          </a:xfrm>
        </p:spPr>
        <p:txBody>
          <a:bodyPr/>
          <a:lstStyle/>
          <a:p>
            <a:r>
              <a:rPr lang="en-US" b="1" cap="none" dirty="0" smtClean="0">
                <a:latin typeface="Times New Roman" panose="02020603050405020304" pitchFamily="18" charset="0"/>
                <a:cs typeface="Times New Roman" panose="02020603050405020304" pitchFamily="18" charset="0"/>
              </a:rPr>
              <a:t>Natural Gas Forecasting</a:t>
            </a:r>
            <a:endParaRPr lang="en-US" b="1" cap="none"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quarter" idx="13"/>
          </p:nvPr>
        </p:nvPicPr>
        <p:blipFill>
          <a:blip r:embed="rId3"/>
          <a:stretch>
            <a:fillRect/>
          </a:stretch>
        </p:blipFill>
        <p:spPr>
          <a:xfrm>
            <a:off x="3916749" y="1972695"/>
            <a:ext cx="4686300" cy="3404848"/>
          </a:xfrm>
          <a:prstGeom prst="rect">
            <a:avLst/>
          </a:prstGeom>
        </p:spPr>
      </p:pic>
      <p:sp>
        <p:nvSpPr>
          <p:cNvPr id="7" name="TextBox 6"/>
          <p:cNvSpPr txBox="1"/>
          <p:nvPr/>
        </p:nvSpPr>
        <p:spPr>
          <a:xfrm>
            <a:off x="0" y="2105458"/>
            <a:ext cx="3772370"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Global demand for energy is expected to increase 33 per </a:t>
            </a:r>
            <a:r>
              <a:rPr lang="en-US" sz="2000" dirty="0" smtClean="0">
                <a:latin typeface="Times New Roman" panose="02020603050405020304" pitchFamily="18" charset="0"/>
                <a:cs typeface="Times New Roman" panose="02020603050405020304" pitchFamily="18" charset="0"/>
              </a:rPr>
              <a:t>cent by </a:t>
            </a:r>
            <a:r>
              <a:rPr lang="en-US" sz="2000" dirty="0">
                <a:latin typeface="Times New Roman" panose="02020603050405020304" pitchFamily="18" charset="0"/>
                <a:cs typeface="Times New Roman" panose="02020603050405020304" pitchFamily="18" charset="0"/>
              </a:rPr>
              <a:t>2035 as economies in both developed and emerging </a:t>
            </a:r>
            <a:r>
              <a:rPr lang="en-US" sz="2000" dirty="0" smtClean="0">
                <a:latin typeface="Times New Roman" panose="02020603050405020304" pitchFamily="18" charset="0"/>
                <a:cs typeface="Times New Roman" panose="02020603050405020304" pitchFamily="18" charset="0"/>
              </a:rPr>
              <a:t>countries</a:t>
            </a:r>
          </a:p>
          <a:p>
            <a:pPr marL="342900" indent="-342900">
              <a:buFont typeface="Arial" panose="020B0604020202020204" pitchFamily="34" charset="0"/>
              <a:buChar char="•"/>
            </a:pPr>
            <a:r>
              <a:rPr lang="en-US" sz="2000" smtClean="0">
                <a:latin typeface="Times New Roman" panose="02020603050405020304" pitchFamily="18" charset="0"/>
                <a:cs typeface="Times New Roman" panose="02020603050405020304" pitchFamily="18" charset="0"/>
              </a:rPr>
              <a:t>Natural gas will be an important part of that growth and is expected to increase 48% by 2035.</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648200" y="6455229"/>
            <a:ext cx="184731" cy="369332"/>
          </a:xfrm>
          <a:prstGeom prst="rect">
            <a:avLst/>
          </a:prstGeom>
          <a:noFill/>
        </p:spPr>
        <p:txBody>
          <a:bodyPr wrap="none" rtlCol="0">
            <a:spAutoFit/>
          </a:bodyPr>
          <a:lstStyle/>
          <a:p>
            <a:endParaRPr lang="en-US" dirty="0"/>
          </a:p>
        </p:txBody>
      </p:sp>
      <p:graphicFrame>
        <p:nvGraphicFramePr>
          <p:cNvPr id="8" name="Diagram 7"/>
          <p:cNvGraphicFramePr/>
          <p:nvPr>
            <p:extLst>
              <p:ext uri="{D42A27DB-BD31-4B8C-83A1-F6EECF244321}">
                <p14:modId xmlns:p14="http://schemas.microsoft.com/office/powerpoint/2010/main" val="2478109453"/>
              </p:ext>
            </p:extLst>
          </p:nvPr>
        </p:nvGraphicFramePr>
        <p:xfrm>
          <a:off x="292569" y="5857874"/>
          <a:ext cx="8756181" cy="904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72317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smtClean="0">
                <a:latin typeface="Times New Roman"/>
                <a:cs typeface="Times New Roman"/>
              </a:rPr>
              <a:t>Oil Price Forecast:</a:t>
            </a:r>
            <a:endParaRPr lang="en-US" b="1" cap="none" dirty="0">
              <a:latin typeface="Times New Roman"/>
              <a:cs typeface="Times New Roman"/>
            </a:endParaRPr>
          </a:p>
        </p:txBody>
      </p:sp>
      <p:pic>
        <p:nvPicPr>
          <p:cNvPr id="4" name="Content Placeholder 3" descr="Screen Shot 2015-07-15 at 1.19.58 PM.png"/>
          <p:cNvPicPr>
            <a:picLocks noGrp="1" noChangeAspect="1"/>
          </p:cNvPicPr>
          <p:nvPr>
            <p:ph idx="4294967295"/>
          </p:nvPr>
        </p:nvPicPr>
        <p:blipFill>
          <a:blip r:embed="rId3">
            <a:extLst>
              <a:ext uri="{28A0092B-C50C-407E-A947-70E740481C1C}">
                <a14:useLocalDpi xmlns:a14="http://schemas.microsoft.com/office/drawing/2010/main" val="0"/>
              </a:ext>
            </a:extLst>
          </a:blip>
          <a:srcRect t="1177" b="1177"/>
          <a:stretch>
            <a:fillRect/>
          </a:stretch>
        </p:blipFill>
        <p:spPr>
          <a:xfrm>
            <a:off x="457200" y="1600200"/>
            <a:ext cx="8229600" cy="4525963"/>
          </a:xfrm>
          <a:prstGeom prst="rect">
            <a:avLst/>
          </a:prstGeom>
        </p:spPr>
      </p:pic>
    </p:spTree>
    <p:extLst>
      <p:ext uri="{BB962C8B-B14F-4D97-AF65-F5344CB8AC3E}">
        <p14:creationId xmlns:p14="http://schemas.microsoft.com/office/powerpoint/2010/main" val="28750226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851" y="3534747"/>
            <a:ext cx="6517482" cy="1496007"/>
          </a:xfrm>
        </p:spPr>
        <p:txBody>
          <a:bodyPr/>
          <a:lstStyle/>
          <a:p>
            <a:r>
              <a:rPr lang="en-US" dirty="0" smtClean="0"/>
              <a:t>Canadian Natural Resource</a:t>
            </a:r>
            <a:endParaRPr lang="en-US" dirty="0"/>
          </a:p>
        </p:txBody>
      </p:sp>
      <p:sp>
        <p:nvSpPr>
          <p:cNvPr id="4" name="AutoShape 2" descr="Image result for canadian natural resour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2705879" y="1387345"/>
            <a:ext cx="3535426" cy="1665002"/>
          </a:xfrm>
          <a:prstGeom prst="rect">
            <a:avLst/>
          </a:prstGeom>
        </p:spPr>
      </p:pic>
    </p:spTree>
    <p:extLst>
      <p:ext uri="{BB962C8B-B14F-4D97-AF65-F5344CB8AC3E}">
        <p14:creationId xmlns:p14="http://schemas.microsoft.com/office/powerpoint/2010/main" val="2849454092"/>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230013"/>
            <a:ext cx="7773338" cy="1596177"/>
          </a:xfrm>
        </p:spPr>
        <p:txBody>
          <a:bodyPr/>
          <a:lstStyle/>
          <a:p>
            <a:r>
              <a:rPr lang="en-US" b="1" cap="none" dirty="0" smtClean="0">
                <a:latin typeface="Times New Roman" panose="02020603050405020304" pitchFamily="18" charset="0"/>
                <a:cs typeface="Times New Roman" panose="02020603050405020304" pitchFamily="18" charset="0"/>
              </a:rPr>
              <a:t>Corporate Profile</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457200" y="1377950"/>
            <a:ext cx="5480050" cy="5257800"/>
          </a:xfrm>
        </p:spPr>
        <p:txBody>
          <a:bodyPr>
            <a:normAutofit/>
          </a:bodyPr>
          <a:lstStyle/>
          <a:p>
            <a:r>
              <a:rPr lang="en-CA" cap="none" dirty="0" smtClean="0">
                <a:latin typeface="Times New Roman" panose="02020603050405020304" pitchFamily="18" charset="0"/>
                <a:cs typeface="Times New Roman" panose="02020603050405020304" pitchFamily="18" charset="0"/>
              </a:rPr>
              <a:t>Founded in Calgary, Alberta (1973)</a:t>
            </a:r>
          </a:p>
          <a:p>
            <a:r>
              <a:rPr lang="en-US" cap="none" dirty="0" smtClean="0">
                <a:latin typeface="Times New Roman" panose="02020603050405020304" pitchFamily="18" charset="0"/>
                <a:cs typeface="Times New Roman" panose="02020603050405020304" pitchFamily="18" charset="0"/>
              </a:rPr>
              <a:t>Strive to efficient and effective producer </a:t>
            </a:r>
          </a:p>
          <a:p>
            <a:r>
              <a:rPr lang="en-US" cap="none" dirty="0" smtClean="0">
                <a:latin typeface="Times New Roman" panose="02020603050405020304" pitchFamily="18" charset="0"/>
                <a:cs typeface="Times New Roman" panose="02020603050405020304" pitchFamily="18" charset="0"/>
              </a:rPr>
              <a:t>One of the largest independent crude oil and natural gas producers in the world</a:t>
            </a:r>
          </a:p>
          <a:p>
            <a:r>
              <a:rPr lang="en-CA" cap="none" dirty="0" smtClean="0">
                <a:latin typeface="Times New Roman" panose="02020603050405020304" pitchFamily="18" charset="0"/>
                <a:cs typeface="Times New Roman" panose="02020603050405020304" pitchFamily="18" charset="0"/>
              </a:rPr>
              <a:t>Bulk of production located in north America, with 35% in natural gas, 35% in heavy oil bitumen, and 30% light crude oil, NGLs &amp; SCO.</a:t>
            </a:r>
          </a:p>
          <a:p>
            <a:r>
              <a:rPr lang="en-US" cap="none" dirty="0" smtClean="0">
                <a:latin typeface="Times New Roman" panose="02020603050405020304" pitchFamily="18" charset="0"/>
                <a:cs typeface="Times New Roman" panose="02020603050405020304" pitchFamily="18" charset="0"/>
              </a:rPr>
              <a:t>Balanced mix of natural gas, heavy oil, bitumen and synthetic crude oil represents one of the strongest and most diverse portfolios of energy producer in the world</a:t>
            </a:r>
          </a:p>
          <a:p>
            <a:endParaRPr lang="en-US" dirty="0"/>
          </a:p>
        </p:txBody>
      </p:sp>
      <p:pic>
        <p:nvPicPr>
          <p:cNvPr id="4" name="Picture 3" descr="Screen Shot 2015-07-12 at 11.55.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2812" y="3454404"/>
            <a:ext cx="3331188" cy="1412041"/>
          </a:xfrm>
          <a:prstGeom prst="rect">
            <a:avLst/>
          </a:prstGeom>
        </p:spPr>
      </p:pic>
      <p:graphicFrame>
        <p:nvGraphicFramePr>
          <p:cNvPr id="5" name="Diagram 4"/>
          <p:cNvGraphicFramePr/>
          <p:nvPr>
            <p:extLst>
              <p:ext uri="{D42A27DB-BD31-4B8C-83A1-F6EECF244321}">
                <p14:modId xmlns:p14="http://schemas.microsoft.com/office/powerpoint/2010/main" val="3968080474"/>
              </p:ext>
            </p:extLst>
          </p:nvPr>
        </p:nvGraphicFramePr>
        <p:xfrm>
          <a:off x="213194" y="6016625"/>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17316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862" y="329717"/>
            <a:ext cx="7773338" cy="1154298"/>
          </a:xfrm>
        </p:spPr>
        <p:txBody>
          <a:bodyPr>
            <a:normAutofit/>
          </a:bodyPr>
          <a:lstStyle/>
          <a:p>
            <a:r>
              <a:rPr lang="en-US" b="1" cap="none" dirty="0" smtClean="0">
                <a:latin typeface="Times New Roman" panose="02020603050405020304" pitchFamily="18" charset="0"/>
                <a:cs typeface="Times New Roman" panose="02020603050405020304" pitchFamily="18" charset="0"/>
              </a:rPr>
              <a:t>Management</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684862" y="1211652"/>
            <a:ext cx="7772870" cy="4693848"/>
          </a:xfrm>
        </p:spPr>
        <p:txBody>
          <a:bodyPr>
            <a:noAutofit/>
          </a:bodyPr>
          <a:lstStyle/>
          <a:p>
            <a:pPr marL="0" indent="0" fontAlgn="auto">
              <a:spcBef>
                <a:spcPts val="0"/>
              </a:spcBef>
              <a:spcAft>
                <a:spcPts val="0"/>
              </a:spcAft>
              <a:buNone/>
              <a:defRPr/>
            </a:pPr>
            <a:r>
              <a:rPr lang="en-CA" b="1" cap="none" dirty="0" smtClean="0">
                <a:latin typeface="Times New Roman"/>
                <a:cs typeface="Times New Roman"/>
              </a:rPr>
              <a:t>N. Murray </a:t>
            </a:r>
            <a:r>
              <a:rPr lang="en-CA" b="1" cap="none" dirty="0">
                <a:latin typeface="Times New Roman"/>
                <a:cs typeface="Times New Roman"/>
              </a:rPr>
              <a:t>E</a:t>
            </a:r>
            <a:r>
              <a:rPr lang="en-CA" b="1" cap="none" dirty="0" smtClean="0">
                <a:latin typeface="Times New Roman"/>
                <a:cs typeface="Times New Roman"/>
              </a:rPr>
              <a:t>dwards</a:t>
            </a:r>
          </a:p>
          <a:p>
            <a:pPr marL="285750" indent="-285750">
              <a:spcBef>
                <a:spcPts val="0"/>
              </a:spcBef>
              <a:buFont typeface="Arial" panose="020B0604020202020204" pitchFamily="34" charset="0"/>
              <a:buChar char="•"/>
              <a:defRPr/>
            </a:pPr>
            <a:r>
              <a:rPr lang="en-CA" sz="1600" cap="none" dirty="0" smtClean="0">
                <a:latin typeface="Times New Roman"/>
                <a:cs typeface="Times New Roman"/>
              </a:rPr>
              <a:t>Chairman</a:t>
            </a:r>
          </a:p>
          <a:p>
            <a:pPr marL="285750" indent="-285750">
              <a:spcBef>
                <a:spcPts val="0"/>
              </a:spcBef>
              <a:buFont typeface="Arial" panose="020B0604020202020204" pitchFamily="34" charset="0"/>
              <a:buChar char="•"/>
              <a:defRPr/>
            </a:pPr>
            <a:r>
              <a:rPr lang="en-CA" sz="1600" cap="none" dirty="0" smtClean="0">
                <a:latin typeface="Times New Roman"/>
                <a:cs typeface="Times New Roman"/>
              </a:rPr>
              <a:t>Launched </a:t>
            </a:r>
            <a:r>
              <a:rPr lang="en-CA" sz="1600" cap="none" dirty="0" err="1" smtClean="0">
                <a:latin typeface="Times New Roman"/>
                <a:cs typeface="Times New Roman"/>
              </a:rPr>
              <a:t>canadian</a:t>
            </a:r>
            <a:r>
              <a:rPr lang="en-CA" sz="1600" cap="none" dirty="0" smtClean="0">
                <a:latin typeface="Times New Roman"/>
                <a:cs typeface="Times New Roman"/>
              </a:rPr>
              <a:t> natural resources</a:t>
            </a:r>
          </a:p>
          <a:p>
            <a:pPr marL="285750" indent="-285750">
              <a:spcBef>
                <a:spcPts val="0"/>
              </a:spcBef>
              <a:buFont typeface="Arial" panose="020B0604020202020204" pitchFamily="34" charset="0"/>
              <a:buChar char="•"/>
              <a:defRPr/>
            </a:pPr>
            <a:r>
              <a:rPr lang="en-CA" sz="1600" cap="none" dirty="0" smtClean="0">
                <a:latin typeface="Times New Roman"/>
                <a:cs typeface="Times New Roman"/>
              </a:rPr>
              <a:t>Bachelor of commerce</a:t>
            </a:r>
          </a:p>
          <a:p>
            <a:r>
              <a:rPr lang="en-US" sz="1600" cap="none" dirty="0" smtClean="0">
                <a:latin typeface="Times New Roman"/>
                <a:cs typeface="Times New Roman"/>
              </a:rPr>
              <a:t>Doctor of law</a:t>
            </a:r>
          </a:p>
          <a:p>
            <a:endParaRPr lang="en-US" sz="1600" cap="none" dirty="0" smtClean="0">
              <a:latin typeface="Times New Roman"/>
              <a:cs typeface="Times New Roman"/>
            </a:endParaRPr>
          </a:p>
          <a:p>
            <a:pPr marL="0" indent="0">
              <a:buNone/>
            </a:pPr>
            <a:r>
              <a:rPr lang="en-US" b="1" cap="none" dirty="0" smtClean="0">
                <a:latin typeface="Times New Roman"/>
                <a:cs typeface="Times New Roman"/>
              </a:rPr>
              <a:t>Steve w. </a:t>
            </a:r>
            <a:r>
              <a:rPr lang="en-US" b="1" cap="none" dirty="0" err="1" smtClean="0">
                <a:latin typeface="Times New Roman"/>
                <a:cs typeface="Times New Roman"/>
              </a:rPr>
              <a:t>Laut</a:t>
            </a:r>
            <a:endParaRPr lang="en-US" b="1" cap="none" dirty="0" smtClean="0">
              <a:latin typeface="Times New Roman"/>
              <a:cs typeface="Times New Roman"/>
            </a:endParaRPr>
          </a:p>
          <a:p>
            <a:pPr marL="285750" indent="-285750"/>
            <a:r>
              <a:rPr lang="en-CA" sz="1600" cap="none" dirty="0" smtClean="0">
                <a:latin typeface="Times"/>
                <a:cs typeface="Times"/>
              </a:rPr>
              <a:t>President &amp; director</a:t>
            </a:r>
          </a:p>
          <a:p>
            <a:pPr marL="285750" indent="-285750"/>
            <a:r>
              <a:rPr lang="en-CA" sz="1600" cap="none" dirty="0" smtClean="0">
                <a:latin typeface="Times"/>
                <a:cs typeface="Times"/>
              </a:rPr>
              <a:t>Bachelor of science in mechanical engineering</a:t>
            </a:r>
          </a:p>
          <a:p>
            <a:pPr marL="285750" indent="-285750"/>
            <a:r>
              <a:rPr lang="en-CA" sz="1600" cap="none" dirty="0" smtClean="0">
                <a:latin typeface="Times"/>
                <a:cs typeface="Times"/>
              </a:rPr>
              <a:t>Joined CNR ltd. In 1991</a:t>
            </a:r>
          </a:p>
          <a:p>
            <a:pPr marL="285750" indent="-285750"/>
            <a:r>
              <a:rPr lang="en-CA" sz="1600" cap="none" dirty="0" smtClean="0">
                <a:latin typeface="Times"/>
                <a:cs typeface="Times"/>
              </a:rPr>
              <a:t>President since </a:t>
            </a:r>
            <a:r>
              <a:rPr lang="en-CA" sz="1600" cap="none" dirty="0" err="1" smtClean="0">
                <a:latin typeface="Times"/>
                <a:cs typeface="Times"/>
              </a:rPr>
              <a:t>april</a:t>
            </a:r>
            <a:r>
              <a:rPr lang="en-CA" sz="1600" cap="none" dirty="0" smtClean="0">
                <a:latin typeface="Times"/>
                <a:cs typeface="Times"/>
              </a:rPr>
              <a:t> 2005</a:t>
            </a:r>
          </a:p>
          <a:p>
            <a:pPr marL="285750" indent="-285750">
              <a:spcBef>
                <a:spcPts val="0"/>
              </a:spcBef>
              <a:defRPr/>
            </a:pPr>
            <a:r>
              <a:rPr lang="en-CA" sz="1600" cap="none" dirty="0" smtClean="0">
                <a:latin typeface="Times"/>
                <a:cs typeface="Times"/>
              </a:rPr>
              <a:t>Compensation for 2013: $</a:t>
            </a:r>
            <a:r>
              <a:rPr lang="en-CA" sz="1600" cap="none" dirty="0" smtClean="0">
                <a:latin typeface="Times New Roman"/>
                <a:cs typeface="Times New Roman"/>
              </a:rPr>
              <a:t>9,248,828</a:t>
            </a:r>
            <a:endParaRPr lang="en-CA" sz="1600" cap="none" dirty="0">
              <a:latin typeface="Times New Roman"/>
              <a:cs typeface="Times New Roman"/>
            </a:endParaRPr>
          </a:p>
        </p:txBody>
      </p:sp>
      <p:pic>
        <p:nvPicPr>
          <p:cNvPr id="4" name="Picture 3" descr="Screen Shot 2015-07-12 at 11.13.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332" y="1323895"/>
            <a:ext cx="1930400" cy="1917700"/>
          </a:xfrm>
          <a:prstGeom prst="rect">
            <a:avLst/>
          </a:prstGeom>
        </p:spPr>
      </p:pic>
      <p:pic>
        <p:nvPicPr>
          <p:cNvPr id="5" name="Picture 4" descr="Screen Shot 2015-07-12 at 11.13.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832" y="3546474"/>
            <a:ext cx="1866900" cy="1930400"/>
          </a:xfrm>
          <a:prstGeom prst="rect">
            <a:avLst/>
          </a:prstGeom>
        </p:spPr>
      </p:pic>
      <p:graphicFrame>
        <p:nvGraphicFramePr>
          <p:cNvPr id="6" name="Diagram 5"/>
          <p:cNvGraphicFramePr/>
          <p:nvPr>
            <p:extLst>
              <p:ext uri="{D42A27DB-BD31-4B8C-83A1-F6EECF244321}">
                <p14:modId xmlns:p14="http://schemas.microsoft.com/office/powerpoint/2010/main" val="1682733361"/>
              </p:ext>
            </p:extLst>
          </p:nvPr>
        </p:nvGraphicFramePr>
        <p:xfrm>
          <a:off x="213194" y="5889624"/>
          <a:ext cx="8756181" cy="904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43527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29062"/>
            <a:ext cx="7773338" cy="1596177"/>
          </a:xfrm>
        </p:spPr>
        <p:txBody>
          <a:bodyPr/>
          <a:lstStyle/>
          <a:p>
            <a:r>
              <a:rPr lang="en-US" b="1" cap="none" dirty="0" smtClean="0">
                <a:latin typeface="Times New Roman" panose="02020603050405020304" pitchFamily="18" charset="0"/>
                <a:cs typeface="Times New Roman" panose="02020603050405020304" pitchFamily="18" charset="0"/>
              </a:rPr>
              <a:t>Management</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457200" y="1600200"/>
            <a:ext cx="8229600" cy="5401524"/>
          </a:xfrm>
        </p:spPr>
        <p:txBody>
          <a:bodyPr>
            <a:normAutofit/>
          </a:bodyPr>
          <a:lstStyle/>
          <a:p>
            <a:pPr marL="0" indent="0" fontAlgn="auto">
              <a:spcBef>
                <a:spcPts val="0"/>
              </a:spcBef>
              <a:spcAft>
                <a:spcPts val="0"/>
              </a:spcAft>
              <a:buNone/>
              <a:defRPr/>
            </a:pPr>
            <a:r>
              <a:rPr lang="en-CA" sz="2200" b="1" dirty="0">
                <a:latin typeface="Times New Roman"/>
                <a:cs typeface="Times New Roman"/>
              </a:rPr>
              <a:t>Tim S. McKay</a:t>
            </a:r>
          </a:p>
          <a:p>
            <a:pPr marL="285750" indent="-285750">
              <a:spcBef>
                <a:spcPts val="0"/>
              </a:spcBef>
              <a:buFont typeface="Arial" panose="020B0604020202020204" pitchFamily="34" charset="0"/>
              <a:buChar char="•"/>
              <a:defRPr/>
            </a:pPr>
            <a:r>
              <a:rPr lang="en-CA" sz="1800" cap="none" dirty="0" smtClean="0">
                <a:latin typeface="Times New Roman"/>
                <a:cs typeface="Times New Roman"/>
              </a:rPr>
              <a:t>Coo</a:t>
            </a:r>
          </a:p>
          <a:p>
            <a:pPr marL="285750" indent="-285750">
              <a:spcBef>
                <a:spcPts val="0"/>
              </a:spcBef>
              <a:buFont typeface="Arial" panose="020B0604020202020204" pitchFamily="34" charset="0"/>
              <a:buChar char="•"/>
              <a:defRPr/>
            </a:pPr>
            <a:r>
              <a:rPr lang="en-CA" sz="1800" cap="none" dirty="0" smtClean="0">
                <a:latin typeface="Times New Roman"/>
                <a:cs typeface="Times New Roman"/>
              </a:rPr>
              <a:t>Since </a:t>
            </a:r>
            <a:r>
              <a:rPr lang="en-CA" sz="1800" cap="none" dirty="0" err="1" smtClean="0">
                <a:latin typeface="Times New Roman"/>
                <a:cs typeface="Times New Roman"/>
              </a:rPr>
              <a:t>january</a:t>
            </a:r>
            <a:r>
              <a:rPr lang="en-CA" sz="1800" cap="none" dirty="0" smtClean="0">
                <a:latin typeface="Times New Roman"/>
                <a:cs typeface="Times New Roman"/>
              </a:rPr>
              <a:t> 2003</a:t>
            </a:r>
          </a:p>
          <a:p>
            <a:pPr marL="285750" indent="-285750">
              <a:spcBef>
                <a:spcPts val="0"/>
              </a:spcBef>
              <a:buFont typeface="Arial" panose="020B0604020202020204" pitchFamily="34" charset="0"/>
              <a:buChar char="•"/>
              <a:defRPr/>
            </a:pPr>
            <a:r>
              <a:rPr lang="en-CA" sz="1800" cap="none" dirty="0" smtClean="0">
                <a:latin typeface="Times New Roman"/>
                <a:cs typeface="Times New Roman"/>
              </a:rPr>
              <a:t>Compensation: $4,053,568</a:t>
            </a:r>
          </a:p>
          <a:p>
            <a:pPr marL="285750" indent="-285750">
              <a:spcBef>
                <a:spcPts val="0"/>
              </a:spcBef>
              <a:buFont typeface="Arial" panose="020B0604020202020204" pitchFamily="34" charset="0"/>
              <a:buChar char="•"/>
              <a:defRPr/>
            </a:pPr>
            <a:endParaRPr lang="en-CA" sz="1800" dirty="0" smtClean="0">
              <a:latin typeface="Gill Sans MT" panose="020B0502020104020203" pitchFamily="34" charset="0"/>
              <a:cs typeface="Times New Roman"/>
            </a:endParaRPr>
          </a:p>
          <a:p>
            <a:pPr marL="0" indent="0" fontAlgn="auto">
              <a:spcBef>
                <a:spcPts val="0"/>
              </a:spcBef>
              <a:spcAft>
                <a:spcPts val="0"/>
              </a:spcAft>
              <a:buNone/>
              <a:defRPr/>
            </a:pPr>
            <a:endParaRPr lang="en-CA" sz="1800" dirty="0" smtClean="0">
              <a:latin typeface="Gill Sans MT" panose="020B0502020104020203" pitchFamily="34" charset="0"/>
              <a:cs typeface="Times New Roman"/>
            </a:endParaRPr>
          </a:p>
          <a:p>
            <a:pPr marL="0" indent="0" fontAlgn="auto">
              <a:spcBef>
                <a:spcPts val="0"/>
              </a:spcBef>
              <a:spcAft>
                <a:spcPts val="0"/>
              </a:spcAft>
              <a:buNone/>
              <a:defRPr/>
            </a:pPr>
            <a:endParaRPr lang="en-CA" sz="1800" b="1" dirty="0" smtClean="0">
              <a:latin typeface="Times New Roman"/>
              <a:cs typeface="Times New Roman"/>
            </a:endParaRPr>
          </a:p>
          <a:p>
            <a:pPr marL="0" indent="0" fontAlgn="auto">
              <a:spcBef>
                <a:spcPts val="0"/>
              </a:spcBef>
              <a:spcAft>
                <a:spcPts val="0"/>
              </a:spcAft>
              <a:buNone/>
              <a:defRPr/>
            </a:pPr>
            <a:r>
              <a:rPr lang="en-CA" sz="1800" b="1" dirty="0" smtClean="0">
                <a:latin typeface="Times New Roman"/>
                <a:cs typeface="Times New Roman"/>
              </a:rPr>
              <a:t>Corey </a:t>
            </a:r>
            <a:r>
              <a:rPr lang="en-CA" sz="1800" b="1" dirty="0">
                <a:latin typeface="Times New Roman"/>
                <a:cs typeface="Times New Roman"/>
              </a:rPr>
              <a:t>B. </a:t>
            </a:r>
            <a:r>
              <a:rPr lang="en-CA" sz="1800" b="1" dirty="0" err="1">
                <a:latin typeface="Times New Roman"/>
                <a:cs typeface="Times New Roman"/>
              </a:rPr>
              <a:t>Bieber</a:t>
            </a:r>
            <a:endParaRPr lang="en-CA" sz="1800" b="1" dirty="0">
              <a:latin typeface="Times New Roman"/>
              <a:cs typeface="Times New Roman"/>
            </a:endParaRPr>
          </a:p>
          <a:p>
            <a:pPr marL="285750" indent="-285750">
              <a:spcBef>
                <a:spcPts val="0"/>
              </a:spcBef>
              <a:buFont typeface="Arial" panose="020B0604020202020204" pitchFamily="34" charset="0"/>
              <a:buChar char="•"/>
              <a:defRPr/>
            </a:pPr>
            <a:r>
              <a:rPr lang="en-CA" sz="1800" cap="none" dirty="0" smtClean="0">
                <a:latin typeface="Gill Sans MT" panose="020B0502020104020203" pitchFamily="34" charset="0"/>
              </a:rPr>
              <a:t>CFO (since 2013)</a:t>
            </a:r>
          </a:p>
          <a:p>
            <a:pPr marL="285750" indent="-285750">
              <a:spcBef>
                <a:spcPts val="0"/>
              </a:spcBef>
              <a:buFont typeface="Arial" panose="020B0604020202020204" pitchFamily="34" charset="0"/>
              <a:buChar char="•"/>
              <a:defRPr/>
            </a:pPr>
            <a:r>
              <a:rPr lang="en-CA" sz="1800" cap="none" dirty="0" smtClean="0">
                <a:latin typeface="Gill Sans MT" panose="020B0502020104020203" pitchFamily="34" charset="0"/>
              </a:rPr>
              <a:t>Senior vice-president of finance</a:t>
            </a:r>
          </a:p>
          <a:p>
            <a:pPr marL="285750" indent="-285750">
              <a:spcBef>
                <a:spcPts val="0"/>
              </a:spcBef>
              <a:buFont typeface="Arial" panose="020B0604020202020204" pitchFamily="34" charset="0"/>
              <a:buChar char="•"/>
              <a:defRPr/>
            </a:pPr>
            <a:r>
              <a:rPr lang="en-CA" sz="1800" cap="none" dirty="0" smtClean="0">
                <a:latin typeface="Gill Sans MT" panose="020B0502020104020203" pitchFamily="34" charset="0"/>
              </a:rPr>
              <a:t>Bachelor of commerce</a:t>
            </a:r>
          </a:p>
          <a:p>
            <a:pPr marL="285750" indent="-285750">
              <a:spcBef>
                <a:spcPts val="0"/>
              </a:spcBef>
              <a:buFont typeface="Arial" panose="020B0604020202020204" pitchFamily="34" charset="0"/>
              <a:buChar char="•"/>
              <a:defRPr/>
            </a:pPr>
            <a:r>
              <a:rPr lang="en-CA" sz="1800" cap="none" dirty="0" smtClean="0">
                <a:latin typeface="Gill Sans MT" panose="020B0502020104020203" pitchFamily="34" charset="0"/>
              </a:rPr>
              <a:t>Salary: $2,000,010</a:t>
            </a:r>
          </a:p>
          <a:p>
            <a:pPr marL="285750" indent="-285750">
              <a:spcBef>
                <a:spcPts val="0"/>
              </a:spcBef>
              <a:buFont typeface="Arial" panose="020B0604020202020204" pitchFamily="34" charset="0"/>
              <a:buChar char="•"/>
              <a:defRPr/>
            </a:pPr>
            <a:endParaRPr lang="en-US" sz="1800" dirty="0" smtClean="0">
              <a:latin typeface="Times New Roman"/>
              <a:cs typeface="Times New Roman"/>
            </a:endParaRPr>
          </a:p>
          <a:p>
            <a:endParaRPr lang="en-US" sz="1800" dirty="0">
              <a:latin typeface="Times New Roman"/>
              <a:cs typeface="Times New Roman"/>
            </a:endParaRPr>
          </a:p>
          <a:p>
            <a:pPr marL="0" indent="0">
              <a:buNone/>
            </a:pPr>
            <a:endParaRPr lang="en-US" sz="1800" dirty="0">
              <a:latin typeface="Times New Roman"/>
              <a:cs typeface="Times New Roman"/>
            </a:endParaRPr>
          </a:p>
        </p:txBody>
      </p:sp>
      <p:pic>
        <p:nvPicPr>
          <p:cNvPr id="4" name="Picture 3" descr="Screen Shot 2015-07-12 at 11.1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821" y="1439100"/>
            <a:ext cx="2006600" cy="1943100"/>
          </a:xfrm>
          <a:prstGeom prst="rect">
            <a:avLst/>
          </a:prstGeom>
        </p:spPr>
      </p:pic>
      <p:pic>
        <p:nvPicPr>
          <p:cNvPr id="6" name="Picture 5" descr="Screen Shot 2015-07-12 at 11.23.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032" y="3948861"/>
            <a:ext cx="1977389" cy="1947200"/>
          </a:xfrm>
          <a:prstGeom prst="rect">
            <a:avLst/>
          </a:prstGeom>
        </p:spPr>
      </p:pic>
      <p:graphicFrame>
        <p:nvGraphicFramePr>
          <p:cNvPr id="7" name="Diagram 6"/>
          <p:cNvGraphicFramePr/>
          <p:nvPr>
            <p:extLst>
              <p:ext uri="{D42A27DB-BD31-4B8C-83A1-F6EECF244321}">
                <p14:modId xmlns:p14="http://schemas.microsoft.com/office/powerpoint/2010/main" val="719027442"/>
              </p:ext>
            </p:extLst>
          </p:nvPr>
        </p:nvGraphicFramePr>
        <p:xfrm>
          <a:off x="213194" y="5896061"/>
          <a:ext cx="8756181" cy="904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49809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582" y="-79982"/>
            <a:ext cx="7773338" cy="1596177"/>
          </a:xfrm>
        </p:spPr>
        <p:txBody>
          <a:bodyPr/>
          <a:lstStyle/>
          <a:p>
            <a:r>
              <a:rPr lang="en-US" b="1" cap="none" dirty="0" smtClean="0">
                <a:latin typeface="Times New Roman" panose="02020603050405020304" pitchFamily="18" charset="0"/>
                <a:cs typeface="Times New Roman" panose="02020603050405020304" pitchFamily="18" charset="0"/>
              </a:rPr>
              <a:t>Historical</a:t>
            </a:r>
            <a:r>
              <a:rPr lang="en-US" b="1" cap="none" dirty="0" smtClean="0"/>
              <a:t> </a:t>
            </a:r>
            <a:r>
              <a:rPr lang="en-US" b="1" cap="none" dirty="0" smtClean="0">
                <a:latin typeface="Times New Roman" panose="02020603050405020304" pitchFamily="18" charset="0"/>
                <a:cs typeface="Times New Roman" panose="02020603050405020304" pitchFamily="18" charset="0"/>
              </a:rPr>
              <a:t>Stock Price in TSX </a:t>
            </a:r>
            <a:endParaRPr lang="en-US" b="1" cap="none"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quarter" idx="13"/>
          </p:nvPr>
        </p:nvPicPr>
        <p:blipFill>
          <a:blip r:embed="rId2"/>
          <a:stretch>
            <a:fillRect/>
          </a:stretch>
        </p:blipFill>
        <p:spPr>
          <a:xfrm>
            <a:off x="685332" y="1855975"/>
            <a:ext cx="7450139" cy="4316225"/>
          </a:xfrm>
          <a:prstGeom prst="rect">
            <a:avLst/>
          </a:prstGeom>
        </p:spPr>
      </p:pic>
      <p:pic>
        <p:nvPicPr>
          <p:cNvPr id="6" name="Picture 5"/>
          <p:cNvPicPr>
            <a:picLocks noChangeAspect="1"/>
          </p:cNvPicPr>
          <p:nvPr/>
        </p:nvPicPr>
        <p:blipFill>
          <a:blip r:embed="rId3"/>
          <a:stretch>
            <a:fillRect/>
          </a:stretch>
        </p:blipFill>
        <p:spPr>
          <a:xfrm>
            <a:off x="0" y="1082863"/>
            <a:ext cx="9143999" cy="5775137"/>
          </a:xfrm>
          <a:prstGeom prst="rect">
            <a:avLst/>
          </a:prstGeom>
        </p:spPr>
      </p:pic>
    </p:spTree>
    <p:extLst>
      <p:ext uri="{BB962C8B-B14F-4D97-AF65-F5344CB8AC3E}">
        <p14:creationId xmlns:p14="http://schemas.microsoft.com/office/powerpoint/2010/main" val="2923972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332" y="1990164"/>
            <a:ext cx="7773338" cy="4746811"/>
          </a:xfrm>
          <a:prstGeom prst="rect">
            <a:avLst/>
          </a:prstGeom>
        </p:spPr>
      </p:pic>
      <p:sp>
        <p:nvSpPr>
          <p:cNvPr id="6" name="Title 1"/>
          <p:cNvSpPr txBox="1">
            <a:spLocks/>
          </p:cNvSpPr>
          <p:nvPr/>
        </p:nvSpPr>
        <p:spPr>
          <a:xfrm>
            <a:off x="111125" y="24793"/>
            <a:ext cx="8611070"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b="1" cap="none" dirty="0" smtClean="0">
                <a:latin typeface="Times New Roman" panose="02020603050405020304" pitchFamily="18" charset="0"/>
                <a:cs typeface="Times New Roman" panose="02020603050405020304" pitchFamily="18" charset="0"/>
              </a:rPr>
              <a:t>Historical Stock Price in NYSE </a:t>
            </a:r>
            <a:endParaRPr lang="en-US" b="1" cap="none"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0" y="1270000"/>
            <a:ext cx="9144000" cy="5640387"/>
          </a:xfrm>
          <a:prstGeom prst="rect">
            <a:avLst/>
          </a:prstGeom>
        </p:spPr>
      </p:pic>
    </p:spTree>
    <p:extLst>
      <p:ext uri="{BB962C8B-B14F-4D97-AF65-F5344CB8AC3E}">
        <p14:creationId xmlns:p14="http://schemas.microsoft.com/office/powerpoint/2010/main" val="3276600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9"/>
            <a:ext cx="7773338" cy="1115032"/>
          </a:xfrm>
        </p:spPr>
        <p:txBody>
          <a:bodyPr/>
          <a:lstStyle/>
          <a:p>
            <a:r>
              <a:rPr lang="en-US" b="1" cap="none" dirty="0" smtClean="0">
                <a:latin typeface="Times New Roman" panose="02020603050405020304" pitchFamily="18" charset="0"/>
                <a:cs typeface="Times New Roman" panose="02020603050405020304" pitchFamily="18" charset="0"/>
              </a:rPr>
              <a:t>Trading and Share </a:t>
            </a:r>
            <a:r>
              <a:rPr lang="en-US" b="1" cap="none" dirty="0">
                <a:latin typeface="Times New Roman" panose="02020603050405020304" pitchFamily="18" charset="0"/>
                <a:cs typeface="Times New Roman" panose="02020603050405020304" pitchFamily="18" charset="0"/>
              </a:rPr>
              <a:t>S</a:t>
            </a:r>
            <a:r>
              <a:rPr lang="en-US" b="1" cap="none" dirty="0" smtClean="0">
                <a:latin typeface="Times New Roman" panose="02020603050405020304" pitchFamily="18" charset="0"/>
                <a:cs typeface="Times New Roman" panose="02020603050405020304" pitchFamily="18" charset="0"/>
              </a:rPr>
              <a:t>tatistics</a:t>
            </a:r>
            <a:endParaRPr lang="en-US" b="1" cap="none" dirty="0">
              <a:latin typeface="Times New Roman" panose="02020603050405020304" pitchFamily="18" charset="0"/>
              <a:cs typeface="Times New Roman" panose="02020603050405020304" pitchFamily="18" charset="0"/>
            </a:endParaRPr>
          </a:p>
        </p:txBody>
      </p:sp>
      <p:pic>
        <p:nvPicPr>
          <p:cNvPr id="4" name="Content Placeholder 3" descr="Screen Shot 2015-07-12 at 11.35.12 PM.png"/>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733550"/>
            <a:ext cx="9143999" cy="5124449"/>
          </a:xfrm>
        </p:spPr>
      </p:pic>
    </p:spTree>
    <p:extLst>
      <p:ext uri="{BB962C8B-B14F-4D97-AF65-F5344CB8AC3E}">
        <p14:creationId xmlns:p14="http://schemas.microsoft.com/office/powerpoint/2010/main" val="4174884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9"/>
            <a:ext cx="7773338" cy="1131454"/>
          </a:xfrm>
        </p:spPr>
        <p:txBody>
          <a:bodyPr/>
          <a:lstStyle/>
          <a:p>
            <a:r>
              <a:rPr lang="en-US" b="1" cap="none" dirty="0" smtClean="0">
                <a:latin typeface="Times New Roman" panose="02020603050405020304" pitchFamily="18" charset="0"/>
                <a:cs typeface="Times New Roman" panose="02020603050405020304" pitchFamily="18" charset="0"/>
              </a:rPr>
              <a:t>Industry Overview</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685330" y="1988720"/>
            <a:ext cx="7772870" cy="4222894"/>
          </a:xfrm>
        </p:spPr>
        <p:txBody>
          <a:bodyPr/>
          <a:lstStyle/>
          <a:p>
            <a:r>
              <a:rPr lang="en-US" cap="none" dirty="0" smtClean="0">
                <a:latin typeface="Times New Roman" panose="02020603050405020304" pitchFamily="18" charset="0"/>
                <a:cs typeface="Times New Roman" panose="02020603050405020304" pitchFamily="18" charset="0"/>
              </a:rPr>
              <a:t>Oil And Gas Components</a:t>
            </a:r>
          </a:p>
          <a:p>
            <a:pPr>
              <a:buFont typeface="Wingdings" panose="05000000000000000000" pitchFamily="2" charset="2"/>
              <a:buChar char="Ø"/>
            </a:pPr>
            <a:r>
              <a:rPr lang="en-US" cap="none" dirty="0" smtClean="0">
                <a:latin typeface="Times New Roman" panose="02020603050405020304" pitchFamily="18" charset="0"/>
                <a:cs typeface="Times New Roman" panose="02020603050405020304" pitchFamily="18" charset="0"/>
              </a:rPr>
              <a:t>Upstream Operation (Exploration)</a:t>
            </a:r>
          </a:p>
          <a:p>
            <a:pPr>
              <a:buFont typeface="Wingdings" panose="05000000000000000000" pitchFamily="2" charset="2"/>
              <a:buChar char="Ø"/>
            </a:pPr>
            <a:r>
              <a:rPr lang="en-US" cap="none" dirty="0" smtClean="0">
                <a:latin typeface="Times New Roman" panose="02020603050405020304" pitchFamily="18" charset="0"/>
                <a:cs typeface="Times New Roman" panose="02020603050405020304" pitchFamily="18" charset="0"/>
              </a:rPr>
              <a:t>Midstream Operation (Refining)</a:t>
            </a:r>
          </a:p>
          <a:p>
            <a:pPr>
              <a:buFont typeface="Wingdings" panose="05000000000000000000" pitchFamily="2" charset="2"/>
              <a:buChar char="Ø"/>
            </a:pPr>
            <a:r>
              <a:rPr lang="en-US" cap="none" dirty="0" smtClean="0">
                <a:latin typeface="Times New Roman" panose="02020603050405020304" pitchFamily="18" charset="0"/>
                <a:cs typeface="Times New Roman" panose="02020603050405020304" pitchFamily="18" charset="0"/>
              </a:rPr>
              <a:t>Downstream Operations (Distribution And Sales)</a:t>
            </a:r>
          </a:p>
          <a:p>
            <a:endParaRPr lang="en-US" cap="none" dirty="0" smtClean="0">
              <a:latin typeface="Times New Roman" panose="02020603050405020304" pitchFamily="18" charset="0"/>
              <a:cs typeface="Times New Roman" panose="02020603050405020304" pitchFamily="18" charset="0"/>
            </a:endParaRPr>
          </a:p>
          <a:p>
            <a:r>
              <a:rPr lang="en-US" cap="none" dirty="0" smtClean="0">
                <a:latin typeface="Times New Roman" panose="02020603050405020304" pitchFamily="18" charset="0"/>
                <a:cs typeface="Times New Roman" panose="02020603050405020304" pitchFamily="18" charset="0"/>
              </a:rPr>
              <a:t>Canada Is 5</a:t>
            </a:r>
            <a:r>
              <a:rPr lang="en-US" cap="none" baseline="30000" dirty="0" smtClean="0">
                <a:latin typeface="Times New Roman" panose="02020603050405020304" pitchFamily="18" charset="0"/>
                <a:cs typeface="Times New Roman" panose="02020603050405020304" pitchFamily="18" charset="0"/>
              </a:rPr>
              <a:t>th</a:t>
            </a:r>
            <a:r>
              <a:rPr lang="en-US" cap="none" dirty="0" smtClean="0">
                <a:latin typeface="Times New Roman" panose="02020603050405020304" pitchFamily="18" charset="0"/>
                <a:cs typeface="Times New Roman" panose="02020603050405020304" pitchFamily="18" charset="0"/>
              </a:rPr>
              <a:t> Largest Production Of Natural Gas, Crude Oil Producer In the World</a:t>
            </a:r>
          </a:p>
          <a:p>
            <a:r>
              <a:rPr lang="en-US" cap="none" dirty="0" smtClean="0">
                <a:latin typeface="Times New Roman" panose="02020603050405020304" pitchFamily="18" charset="0"/>
                <a:cs typeface="Times New Roman" panose="02020603050405020304" pitchFamily="18" charset="0"/>
              </a:rPr>
              <a:t>20% Of Value On TSX</a:t>
            </a:r>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9177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078" y="301018"/>
            <a:ext cx="7773338" cy="1132692"/>
          </a:xfrm>
        </p:spPr>
        <p:txBody>
          <a:bodyPr/>
          <a:lstStyle/>
          <a:p>
            <a:r>
              <a:rPr lang="en-US" b="1" cap="none" dirty="0" smtClean="0">
                <a:latin typeface="Times New Roman" panose="02020603050405020304" pitchFamily="18" charset="0"/>
                <a:cs typeface="Times New Roman" panose="02020603050405020304" pitchFamily="18" charset="0"/>
              </a:rPr>
              <a:t>Growth and </a:t>
            </a:r>
            <a:r>
              <a:rPr lang="en-US" b="1" cap="none" dirty="0">
                <a:latin typeface="Times New Roman" panose="02020603050405020304" pitchFamily="18" charset="0"/>
                <a:cs typeface="Times New Roman" panose="02020603050405020304" pitchFamily="18" charset="0"/>
              </a:rPr>
              <a:t>D</a:t>
            </a:r>
            <a:r>
              <a:rPr lang="en-US" b="1" cap="none" dirty="0" smtClean="0">
                <a:latin typeface="Times New Roman" panose="02020603050405020304" pitchFamily="18" charset="0"/>
                <a:cs typeface="Times New Roman" panose="02020603050405020304" pitchFamily="18" charset="0"/>
              </a:rPr>
              <a:t>evelopment</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143085" y="1298575"/>
            <a:ext cx="4795911" cy="4982764"/>
          </a:xfrm>
        </p:spPr>
        <p:txBody>
          <a:bodyPr>
            <a:normAutofit/>
          </a:bodyPr>
          <a:lstStyle/>
          <a:p>
            <a:pPr marL="0" indent="0">
              <a:buNone/>
            </a:pPr>
            <a:r>
              <a:rPr lang="en-US" cap="none" dirty="0" smtClean="0">
                <a:latin typeface="Times New Roman" panose="02020603050405020304" pitchFamily="18" charset="0"/>
                <a:cs typeface="Times New Roman" panose="02020603050405020304" pitchFamily="18" charset="0"/>
              </a:rPr>
              <a:t>Transition to a longer life, low decline asset base</a:t>
            </a:r>
          </a:p>
          <a:p>
            <a:r>
              <a:rPr lang="en-US" cap="none" dirty="0" smtClean="0">
                <a:latin typeface="Times New Roman" panose="02020603050405020304" pitchFamily="18" charset="0"/>
                <a:cs typeface="Times New Roman" panose="02020603050405020304" pitchFamily="18" charset="0"/>
              </a:rPr>
              <a:t>In 2015, over 50% of our crude oil and NGL production came from longer-life assets </a:t>
            </a:r>
          </a:p>
          <a:p>
            <a:r>
              <a:rPr lang="en-US" cap="none" dirty="0" smtClean="0">
                <a:latin typeface="Times New Roman" panose="02020603050405020304" pitchFamily="18" charset="0"/>
                <a:cs typeface="Times New Roman" panose="02020603050405020304" pitchFamily="18" charset="0"/>
              </a:rPr>
              <a:t>By 2018, longer-life, low decline production will constitute more than 60% of overall crude oil and NGL production </a:t>
            </a:r>
          </a:p>
          <a:p>
            <a:r>
              <a:rPr lang="en-US" cap="none" dirty="0" smtClean="0">
                <a:latin typeface="Times New Roman" panose="02020603050405020304" pitchFamily="18" charset="0"/>
                <a:cs typeface="Times New Roman" panose="02020603050405020304" pitchFamily="18" charset="0"/>
              </a:rPr>
              <a:t>Transition will result in increasing, sustainable free cash flow generation for years to come </a:t>
            </a: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endParaRPr lang="en-US" sz="1800" dirty="0" smtClean="0">
              <a:latin typeface="Times New Roman" panose="02020603050405020304" pitchFamily="18" charset="0"/>
              <a:cs typeface="Times New Roman" panose="02020603050405020304" pitchFamily="18" charset="0"/>
            </a:endParaRPr>
          </a:p>
          <a:p>
            <a:pPr marL="0" indent="0">
              <a:buNone/>
            </a:pPr>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pic>
        <p:nvPicPr>
          <p:cNvPr id="4" name="Picture 3" descr="Screen Shot 2015-07-13 at 12.03.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200" y="1433710"/>
            <a:ext cx="3987800" cy="4572000"/>
          </a:xfrm>
          <a:prstGeom prst="rect">
            <a:avLst/>
          </a:prstGeom>
        </p:spPr>
      </p:pic>
      <p:graphicFrame>
        <p:nvGraphicFramePr>
          <p:cNvPr id="5" name="Diagram 4"/>
          <p:cNvGraphicFramePr/>
          <p:nvPr>
            <p:extLst>
              <p:ext uri="{D42A27DB-BD31-4B8C-83A1-F6EECF244321}">
                <p14:modId xmlns:p14="http://schemas.microsoft.com/office/powerpoint/2010/main" val="2986255595"/>
              </p:ext>
            </p:extLst>
          </p:nvPr>
        </p:nvGraphicFramePr>
        <p:xfrm>
          <a:off x="229069" y="5953124"/>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0579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233719"/>
            <a:ext cx="7773338" cy="1596177"/>
          </a:xfrm>
        </p:spPr>
        <p:txBody>
          <a:bodyPr/>
          <a:lstStyle/>
          <a:p>
            <a:r>
              <a:rPr lang="en-US" b="1" cap="none" dirty="0" smtClean="0">
                <a:latin typeface="Times New Roman" panose="02020603050405020304" pitchFamily="18" charset="0"/>
                <a:cs typeface="Times New Roman" panose="02020603050405020304" pitchFamily="18" charset="0"/>
              </a:rPr>
              <a:t>Growth and Development</a:t>
            </a:r>
            <a:endParaRPr lang="en-US" b="1" cap="none"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13"/>
          </p:nvPr>
        </p:nvSpPr>
        <p:spPr>
          <a:xfrm>
            <a:off x="457200" y="1600200"/>
            <a:ext cx="4944244" cy="4525963"/>
          </a:xfrm>
        </p:spPr>
        <p:txBody>
          <a:bodyPr/>
          <a:lstStyle/>
          <a:p>
            <a:r>
              <a:rPr lang="en-US" cap="none" dirty="0" smtClean="0">
                <a:latin typeface="Times New Roman" panose="02020603050405020304" pitchFamily="18" charset="0"/>
                <a:cs typeface="Times New Roman" panose="02020603050405020304" pitchFamily="18" charset="0"/>
              </a:rPr>
              <a:t>Sustainable free cash flow will increase substantially </a:t>
            </a:r>
          </a:p>
          <a:p>
            <a:r>
              <a:rPr lang="en-US" cap="none" dirty="0" smtClean="0">
                <a:latin typeface="Times New Roman" panose="02020603050405020304" pitchFamily="18" charset="0"/>
                <a:cs typeface="Times New Roman" panose="02020603050405020304" pitchFamily="18" charset="0"/>
              </a:rPr>
              <a:t>Enable us to execute on our defined growth plan </a:t>
            </a:r>
          </a:p>
          <a:p>
            <a:r>
              <a:rPr lang="en-US" cap="none" dirty="0" smtClean="0">
                <a:latin typeface="Times New Roman" panose="02020603050405020304" pitchFamily="18" charset="0"/>
                <a:cs typeface="Times New Roman" panose="02020603050405020304" pitchFamily="18" charset="0"/>
              </a:rPr>
              <a:t>A key to unlocking the value of our large reserve and resource base </a:t>
            </a:r>
          </a:p>
          <a:p>
            <a:endParaRPr lang="en-US" dirty="0" smtClean="0"/>
          </a:p>
          <a:p>
            <a:endParaRPr lang="en-US" dirty="0"/>
          </a:p>
        </p:txBody>
      </p:sp>
      <p:pic>
        <p:nvPicPr>
          <p:cNvPr id="7" name="Picture 6" descr="Screen Shot 2015-07-13 at 12.09.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901" y="1462203"/>
            <a:ext cx="3771900" cy="4171601"/>
          </a:xfrm>
          <a:prstGeom prst="rect">
            <a:avLst/>
          </a:prstGeom>
        </p:spPr>
      </p:pic>
      <p:graphicFrame>
        <p:nvGraphicFramePr>
          <p:cNvPr id="5" name="Diagram 4"/>
          <p:cNvGraphicFramePr/>
          <p:nvPr>
            <p:extLst>
              <p:ext uri="{D42A27DB-BD31-4B8C-83A1-F6EECF244321}">
                <p14:modId xmlns:p14="http://schemas.microsoft.com/office/powerpoint/2010/main" val="4268884418"/>
              </p:ext>
            </p:extLst>
          </p:nvPr>
        </p:nvGraphicFramePr>
        <p:xfrm>
          <a:off x="213194" y="5778498"/>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5933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7-13 at 12.13.45 AM.png"/>
          <p:cNvPicPr>
            <a:picLocks noGrp="1" noChangeAspect="1"/>
          </p:cNvPicPr>
          <p:nvPr>
            <p:ph sz="quarter" idx="13"/>
          </p:nvPr>
        </p:nvPicPr>
        <p:blipFill>
          <a:blip r:embed="rId2">
            <a:extLst>
              <a:ext uri="{28A0092B-C50C-407E-A947-70E740481C1C}">
                <a14:useLocalDpi xmlns:a14="http://schemas.microsoft.com/office/drawing/2010/main" val="0"/>
              </a:ext>
            </a:extLst>
          </a:blip>
          <a:srcRect t="-15487" b="-15487"/>
          <a:stretch>
            <a:fillRect/>
          </a:stretch>
        </p:blipFill>
        <p:spPr>
          <a:xfrm>
            <a:off x="158960" y="2124294"/>
            <a:ext cx="3968798" cy="4199345"/>
          </a:xfrm>
        </p:spPr>
      </p:pic>
      <p:pic>
        <p:nvPicPr>
          <p:cNvPr id="5" name="Picture 4" descr="Screen Shot 2015-07-13 at 12.14.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758" y="2581118"/>
            <a:ext cx="4866677" cy="3338747"/>
          </a:xfrm>
          <a:prstGeom prst="rect">
            <a:avLst/>
          </a:prstGeom>
        </p:spPr>
      </p:pic>
      <p:sp>
        <p:nvSpPr>
          <p:cNvPr id="8" name="TextBox 7"/>
          <p:cNvSpPr txBox="1"/>
          <p:nvPr/>
        </p:nvSpPr>
        <p:spPr>
          <a:xfrm>
            <a:off x="143085" y="1748325"/>
            <a:ext cx="8710273" cy="132343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Continue to execute its strategies and unlock significant value for shareholders </a:t>
            </a:r>
          </a:p>
          <a:p>
            <a:endParaRPr lang="en-US" sz="3200" dirty="0"/>
          </a:p>
        </p:txBody>
      </p:sp>
      <p:sp>
        <p:nvSpPr>
          <p:cNvPr id="7" name="Title 1"/>
          <p:cNvSpPr>
            <a:spLocks noGrp="1"/>
          </p:cNvSpPr>
          <p:nvPr>
            <p:ph type="title"/>
          </p:nvPr>
        </p:nvSpPr>
        <p:spPr>
          <a:xfrm>
            <a:off x="685332" y="233719"/>
            <a:ext cx="7773338" cy="1596177"/>
          </a:xfrm>
        </p:spPr>
        <p:txBody>
          <a:bodyPr/>
          <a:lstStyle/>
          <a:p>
            <a:r>
              <a:rPr lang="en-US" b="1" cap="none" dirty="0" smtClean="0">
                <a:latin typeface="Times New Roman" panose="02020603050405020304" pitchFamily="18" charset="0"/>
                <a:cs typeface="Times New Roman" panose="02020603050405020304" pitchFamily="18" charset="0"/>
              </a:rPr>
              <a:t>Growth and Development</a:t>
            </a:r>
            <a:endParaRPr lang="en-US" b="1" cap="none" dirty="0">
              <a:latin typeface="Times New Roman" panose="02020603050405020304" pitchFamily="18" charset="0"/>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2694645218"/>
              </p:ext>
            </p:extLst>
          </p:nvPr>
        </p:nvGraphicFramePr>
        <p:xfrm>
          <a:off x="213194" y="5871201"/>
          <a:ext cx="8756181" cy="904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361416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48644"/>
            <a:ext cx="7773338" cy="1167420"/>
          </a:xfrm>
        </p:spPr>
        <p:txBody>
          <a:bodyPr/>
          <a:lstStyle/>
          <a:p>
            <a:r>
              <a:rPr lang="en-US" b="1" cap="none" dirty="0" smtClean="0">
                <a:latin typeface="Times New Roman" panose="02020603050405020304" pitchFamily="18" charset="0"/>
                <a:cs typeface="Times New Roman" panose="02020603050405020304" pitchFamily="18" charset="0"/>
              </a:rPr>
              <a:t>Reserves</a:t>
            </a:r>
            <a:endParaRPr lang="en-US" b="1" cap="none" dirty="0">
              <a:latin typeface="Times New Roman" panose="02020603050405020304" pitchFamily="18" charset="0"/>
              <a:cs typeface="Times New Roman" panose="02020603050405020304" pitchFamily="18" charset="0"/>
            </a:endParaRPr>
          </a:p>
        </p:txBody>
      </p:sp>
      <p:pic>
        <p:nvPicPr>
          <p:cNvPr id="4" name="Content Placeholder 3" descr="Screen Shot 2015-07-12 at 11.50.10 PM.png"/>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516064"/>
            <a:ext cx="9144000" cy="5341936"/>
          </a:xfrm>
        </p:spPr>
      </p:pic>
    </p:spTree>
    <p:extLst>
      <p:ext uri="{BB962C8B-B14F-4D97-AF65-F5344CB8AC3E}">
        <p14:creationId xmlns:p14="http://schemas.microsoft.com/office/powerpoint/2010/main" val="4157174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5-07-13 at 12.20.02 AM.png"/>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0" y="1293815"/>
            <a:ext cx="9144000" cy="5564186"/>
          </a:xfrm>
        </p:spPr>
      </p:pic>
      <p:sp>
        <p:nvSpPr>
          <p:cNvPr id="5" name="Title 1"/>
          <p:cNvSpPr>
            <a:spLocks noGrp="1"/>
          </p:cNvSpPr>
          <p:nvPr>
            <p:ph type="title"/>
          </p:nvPr>
        </p:nvSpPr>
        <p:spPr>
          <a:xfrm>
            <a:off x="685332" y="126394"/>
            <a:ext cx="7773338" cy="1167420"/>
          </a:xfrm>
        </p:spPr>
        <p:txBody>
          <a:bodyPr/>
          <a:lstStyle/>
          <a:p>
            <a:r>
              <a:rPr lang="en-US" b="1" cap="none" dirty="0" smtClean="0">
                <a:latin typeface="Times New Roman" panose="02020603050405020304" pitchFamily="18" charset="0"/>
                <a:cs typeface="Times New Roman" panose="02020603050405020304" pitchFamily="18" charset="0"/>
              </a:rPr>
              <a:t>Reserves</a:t>
            </a:r>
            <a:endParaRPr lang="en-US" b="1"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1824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7-13 at 12.20.19 AM.png"/>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0" y="1167420"/>
            <a:ext cx="9143999" cy="5563579"/>
          </a:xfrm>
        </p:spPr>
      </p:pic>
      <p:sp>
        <p:nvSpPr>
          <p:cNvPr id="5" name="Title 1"/>
          <p:cNvSpPr>
            <a:spLocks noGrp="1"/>
          </p:cNvSpPr>
          <p:nvPr>
            <p:ph type="title"/>
          </p:nvPr>
        </p:nvSpPr>
        <p:spPr>
          <a:xfrm>
            <a:off x="685332" y="0"/>
            <a:ext cx="7773338" cy="1167420"/>
          </a:xfrm>
        </p:spPr>
        <p:txBody>
          <a:bodyPr/>
          <a:lstStyle/>
          <a:p>
            <a:r>
              <a:rPr lang="en-US" b="1" cap="none" dirty="0" smtClean="0">
                <a:latin typeface="Times New Roman" panose="02020603050405020304" pitchFamily="18" charset="0"/>
                <a:cs typeface="Times New Roman" panose="02020603050405020304" pitchFamily="18" charset="0"/>
              </a:rPr>
              <a:t>Reserves</a:t>
            </a:r>
            <a:endParaRPr lang="en-US" b="1"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74290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10132"/>
            <a:ext cx="7773338" cy="1596177"/>
          </a:xfrm>
        </p:spPr>
        <p:txBody>
          <a:bodyPr/>
          <a:lstStyle/>
          <a:p>
            <a:r>
              <a:rPr lang="en-US" b="1" cap="none" dirty="0" smtClean="0">
                <a:latin typeface="Times New Roman" panose="02020603050405020304" pitchFamily="18" charset="0"/>
                <a:cs typeface="Times New Roman" panose="02020603050405020304" pitchFamily="18" charset="0"/>
              </a:rPr>
              <a:t>Risk Management</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0" y="1458508"/>
            <a:ext cx="4489279" cy="5257800"/>
          </a:xfrm>
        </p:spPr>
        <p:txBody>
          <a:bodyPr>
            <a:normAutofit fontScale="92500"/>
          </a:bodyPr>
          <a:lstStyle/>
          <a:p>
            <a:r>
              <a:rPr lang="en-US" sz="2200" cap="none" dirty="0" smtClean="0">
                <a:latin typeface="Times New Roman" panose="02020603050405020304" pitchFamily="18" charset="0"/>
                <a:cs typeface="Times New Roman" panose="02020603050405020304" pitchFamily="18" charset="0"/>
              </a:rPr>
              <a:t>The company uses derivative financial instruments to manage its commodity price, interest rate and foreign currency exposures. These financial instruments are entered into solely for hedging purposes and are not used for speculative purposes. </a:t>
            </a:r>
          </a:p>
          <a:p>
            <a:r>
              <a:rPr lang="en-US" sz="2400" cap="none" dirty="0" smtClean="0">
                <a:latin typeface="Times New Roman" panose="02020603050405020304" pitchFamily="18" charset="0"/>
                <a:cs typeface="Times New Roman" panose="02020603050405020304" pitchFamily="18" charset="0"/>
              </a:rPr>
              <a:t>The changes in estimated fair values of derivative financial instruments included in the risk management asset (liability) were recognized in the financial statements </a:t>
            </a:r>
          </a:p>
          <a:p>
            <a:endParaRPr lang="en-US" sz="2200" cap="none" dirty="0" smtClean="0">
              <a:latin typeface="Times New Roman" panose="02020603050405020304" pitchFamily="18" charset="0"/>
              <a:cs typeface="Times New Roman" panose="02020603050405020304" pitchFamily="18" charset="0"/>
            </a:endParaRPr>
          </a:p>
          <a:p>
            <a:endParaRPr lang="en-US" cap="none" dirty="0">
              <a:latin typeface="Times New Roman" panose="02020603050405020304" pitchFamily="18" charset="0"/>
              <a:cs typeface="Times New Roman" panose="02020603050405020304" pitchFamily="18" charset="0"/>
            </a:endParaRPr>
          </a:p>
        </p:txBody>
      </p:sp>
      <p:pic>
        <p:nvPicPr>
          <p:cNvPr id="4" name="Picture 3" descr="Screen Shot 2015-07-13 at 12.29.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9280" y="1227139"/>
            <a:ext cx="4525050" cy="4868862"/>
          </a:xfrm>
          <a:prstGeom prst="rect">
            <a:avLst/>
          </a:prstGeom>
        </p:spPr>
      </p:pic>
      <p:graphicFrame>
        <p:nvGraphicFramePr>
          <p:cNvPr id="5" name="Diagram 4"/>
          <p:cNvGraphicFramePr/>
          <p:nvPr>
            <p:extLst>
              <p:ext uri="{D42A27DB-BD31-4B8C-83A1-F6EECF244321}">
                <p14:modId xmlns:p14="http://schemas.microsoft.com/office/powerpoint/2010/main" val="1794434817"/>
              </p:ext>
            </p:extLst>
          </p:nvPr>
        </p:nvGraphicFramePr>
        <p:xfrm>
          <a:off x="213194" y="6096001"/>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82357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86673"/>
            <a:ext cx="7773338" cy="1350241"/>
          </a:xfrm>
        </p:spPr>
        <p:txBody>
          <a:bodyPr/>
          <a:lstStyle/>
          <a:p>
            <a:r>
              <a:rPr lang="en-US" b="1" cap="none" dirty="0" smtClean="0">
                <a:latin typeface="Times New Roman" panose="02020603050405020304" pitchFamily="18" charset="0"/>
                <a:cs typeface="Times New Roman" panose="02020603050405020304" pitchFamily="18" charset="0"/>
              </a:rPr>
              <a:t>Risk Factors</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178857" y="1600200"/>
            <a:ext cx="9211070" cy="5257800"/>
          </a:xfrm>
        </p:spPr>
        <p:txBody>
          <a:bodyPr>
            <a:normAutofit/>
          </a:bodyPr>
          <a:lstStyle/>
          <a:p>
            <a:r>
              <a:rPr lang="en-US" sz="2400" cap="none" dirty="0" smtClean="0">
                <a:latin typeface="Times New Roman" panose="02020603050405020304" pitchFamily="18" charset="0"/>
                <a:cs typeface="Times New Roman" panose="02020603050405020304" pitchFamily="18" charset="0"/>
              </a:rPr>
              <a:t>Market risk-risk that the fair value or future cash flows of a financial instrument will fluctuate because of changes in market prices, comprised of commodity price risk, interest rate risk, and foreign currency exchange risk</a:t>
            </a:r>
          </a:p>
          <a:p>
            <a:endParaRPr lang="en-US" sz="1050" cap="none" dirty="0" smtClean="0">
              <a:latin typeface="Times New Roman" panose="02020603050405020304" pitchFamily="18" charset="0"/>
              <a:cs typeface="Times New Roman" panose="02020603050405020304" pitchFamily="18" charset="0"/>
            </a:endParaRPr>
          </a:p>
          <a:p>
            <a:r>
              <a:rPr lang="en-US" sz="2400" cap="none" dirty="0" smtClean="0">
                <a:latin typeface="Times New Roman" panose="02020603050405020304" pitchFamily="18" charset="0"/>
                <a:cs typeface="Times New Roman" panose="02020603050405020304" pitchFamily="18" charset="0"/>
              </a:rPr>
              <a:t>Credit risk-is a party to a financial instrument will cause a financial loss to the company by failing to discharge an obligation. </a:t>
            </a:r>
          </a:p>
          <a:p>
            <a:endParaRPr lang="en-US" sz="1050" cap="none" dirty="0" smtClean="0">
              <a:latin typeface="Times New Roman" panose="02020603050405020304" pitchFamily="18" charset="0"/>
              <a:cs typeface="Times New Roman" panose="02020603050405020304" pitchFamily="18" charset="0"/>
            </a:endParaRPr>
          </a:p>
          <a:p>
            <a:r>
              <a:rPr lang="en-CA" sz="2400" cap="none" dirty="0" smtClean="0">
                <a:latin typeface="Times New Roman" panose="02020603050405020304" pitchFamily="18" charset="0"/>
                <a:cs typeface="Times New Roman" panose="02020603050405020304" pitchFamily="18" charset="0"/>
              </a:rPr>
              <a:t>Liquidity risk – risk that the company will have difficulties meeting its financial liabilities </a:t>
            </a:r>
          </a:p>
          <a:p>
            <a:endParaRPr lang="en-US" sz="1800" cap="none" dirty="0" smtClean="0">
              <a:latin typeface="Times New Roman" panose="02020603050405020304" pitchFamily="18" charset="0"/>
              <a:cs typeface="Times New Roman" panose="02020603050405020304" pitchFamily="18" charset="0"/>
            </a:endParaRPr>
          </a:p>
          <a:p>
            <a:endParaRPr lang="en-US" sz="1800" cap="none" dirty="0" smtClean="0">
              <a:latin typeface="Times New Roman" panose="02020603050405020304" pitchFamily="18" charset="0"/>
              <a:cs typeface="Times New Roman" panose="02020603050405020304" pitchFamily="18" charset="0"/>
            </a:endParaRPr>
          </a:p>
          <a:p>
            <a:endParaRPr lang="en-US" sz="1800" cap="none" dirty="0" smtClean="0">
              <a:latin typeface="Times New Roman" panose="02020603050405020304" pitchFamily="18" charset="0"/>
              <a:cs typeface="Times New Roman" panose="02020603050405020304" pitchFamily="18" charset="0"/>
            </a:endParaRPr>
          </a:p>
          <a:p>
            <a:endParaRPr lang="en-US" sz="1800" cap="none" dirty="0" smtClean="0">
              <a:latin typeface="Times New Roman" panose="02020603050405020304" pitchFamily="18" charset="0"/>
              <a:cs typeface="Times New Roman" panose="02020603050405020304" pitchFamily="18" charset="0"/>
            </a:endParaRPr>
          </a:p>
          <a:p>
            <a:endParaRPr lang="en-US" sz="1600" cap="none" dirty="0" smtClean="0">
              <a:latin typeface="Times New Roman" panose="02020603050405020304" pitchFamily="18" charset="0"/>
              <a:cs typeface="Times New Roman" panose="02020603050405020304" pitchFamily="18" charset="0"/>
            </a:endParaRPr>
          </a:p>
          <a:p>
            <a:pPr marL="0" indent="0">
              <a:buNone/>
            </a:pPr>
            <a:endParaRPr lang="en-US" sz="1600" cap="none" dirty="0" smtClean="0">
              <a:latin typeface="Times New Roman" panose="02020603050405020304" pitchFamily="18" charset="0"/>
              <a:cs typeface="Times New Roman" panose="02020603050405020304" pitchFamily="18" charset="0"/>
            </a:endParaRPr>
          </a:p>
          <a:p>
            <a:endParaRPr lang="en-US" sz="1600" cap="none" dirty="0">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2509419700"/>
              </p:ext>
            </p:extLst>
          </p:nvPr>
        </p:nvGraphicFramePr>
        <p:xfrm>
          <a:off x="292569" y="5953125"/>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8252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13 at 12.38.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972" y="1208087"/>
            <a:ext cx="5271796" cy="4801417"/>
          </a:xfrm>
          <a:prstGeom prst="rect">
            <a:avLst/>
          </a:prstGeom>
        </p:spPr>
      </p:pic>
      <p:sp>
        <p:nvSpPr>
          <p:cNvPr id="2" name="Title 1"/>
          <p:cNvSpPr>
            <a:spLocks noGrp="1"/>
          </p:cNvSpPr>
          <p:nvPr>
            <p:ph type="title"/>
          </p:nvPr>
        </p:nvSpPr>
        <p:spPr>
          <a:xfrm>
            <a:off x="685332" y="161318"/>
            <a:ext cx="7773338" cy="1596177"/>
          </a:xfrm>
        </p:spPr>
        <p:txBody>
          <a:bodyPr>
            <a:normAutofit/>
          </a:bodyPr>
          <a:lstStyle/>
          <a:p>
            <a:r>
              <a:rPr lang="en-US" b="1" cap="none" dirty="0" smtClean="0">
                <a:latin typeface="Times New Roman" panose="02020603050405020304" pitchFamily="18" charset="0"/>
                <a:cs typeface="Times New Roman" panose="02020603050405020304" pitchFamily="18" charset="0"/>
              </a:rPr>
              <a:t>Derivatives Instruments for Hedging </a:t>
            </a:r>
            <a:r>
              <a:rPr lang="en-US" b="1" cap="none" dirty="0">
                <a:latin typeface="Times New Roman" panose="02020603050405020304" pitchFamily="18" charset="0"/>
                <a:cs typeface="Times New Roman" panose="02020603050405020304" pitchFamily="18" charset="0"/>
              </a:rPr>
              <a:t>M</a:t>
            </a:r>
            <a:r>
              <a:rPr lang="en-US" b="1" cap="none" dirty="0" smtClean="0">
                <a:latin typeface="Times New Roman" panose="02020603050405020304" pitchFamily="18" charset="0"/>
                <a:cs typeface="Times New Roman" panose="02020603050405020304" pitchFamily="18" charset="0"/>
              </a:rPr>
              <a:t>arket </a:t>
            </a:r>
            <a:r>
              <a:rPr lang="en-US" b="1" cap="none" dirty="0">
                <a:latin typeface="Times New Roman" panose="02020603050405020304" pitchFamily="18" charset="0"/>
                <a:cs typeface="Times New Roman" panose="02020603050405020304" pitchFamily="18" charset="0"/>
              </a:rPr>
              <a:t>R</a:t>
            </a:r>
            <a:r>
              <a:rPr lang="en-US" b="1" cap="none" dirty="0" smtClean="0">
                <a:latin typeface="Times New Roman" panose="02020603050405020304" pitchFamily="18" charset="0"/>
                <a:cs typeface="Times New Roman" panose="02020603050405020304" pitchFamily="18" charset="0"/>
              </a:rPr>
              <a:t>isk</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0" y="1549400"/>
            <a:ext cx="8229600" cy="4525963"/>
          </a:xfrm>
        </p:spPr>
        <p:txBody>
          <a:bodyPr/>
          <a:lstStyle/>
          <a:p>
            <a:r>
              <a:rPr lang="en-CA" cap="none" dirty="0" smtClean="0">
                <a:latin typeface="Times"/>
                <a:cs typeface="Times"/>
              </a:rPr>
              <a:t>Commodity risk</a:t>
            </a:r>
          </a:p>
          <a:p>
            <a:pPr lvl="2">
              <a:buFont typeface="Wingdings" pitchFamily="2" charset="2"/>
              <a:buChar char="Ø"/>
            </a:pPr>
            <a:r>
              <a:rPr lang="en-CA" cap="none" dirty="0" smtClean="0">
                <a:latin typeface="Times"/>
                <a:cs typeface="Times"/>
              </a:rPr>
              <a:t> Commodity hedging </a:t>
            </a:r>
          </a:p>
          <a:p>
            <a:pPr>
              <a:buNone/>
            </a:pPr>
            <a:endParaRPr lang="en-CA" sz="2000" cap="none" dirty="0" smtClean="0">
              <a:latin typeface="Times"/>
              <a:cs typeface="Times"/>
            </a:endParaRPr>
          </a:p>
          <a:p>
            <a:r>
              <a:rPr lang="en-CA" cap="none" dirty="0" smtClean="0">
                <a:latin typeface="Times"/>
                <a:cs typeface="Times"/>
              </a:rPr>
              <a:t>Interest rate risk</a:t>
            </a:r>
          </a:p>
          <a:p>
            <a:pPr lvl="2">
              <a:buFont typeface="Wingdings" pitchFamily="2" charset="2"/>
              <a:buChar char="Ø"/>
            </a:pPr>
            <a:r>
              <a:rPr lang="en-CA" cap="none" dirty="0" smtClean="0">
                <a:latin typeface="Times"/>
                <a:cs typeface="Times"/>
              </a:rPr>
              <a:t> Interest rate swaps</a:t>
            </a:r>
          </a:p>
          <a:p>
            <a:pPr lvl="2">
              <a:buNone/>
            </a:pPr>
            <a:endParaRPr lang="en-CA" cap="none" dirty="0" smtClean="0">
              <a:latin typeface="Times"/>
              <a:cs typeface="Times"/>
            </a:endParaRPr>
          </a:p>
          <a:p>
            <a:r>
              <a:rPr lang="en-CA" cap="none" dirty="0" smtClean="0">
                <a:latin typeface="Times"/>
                <a:cs typeface="Times"/>
              </a:rPr>
              <a:t>Foreign exchange risk</a:t>
            </a:r>
          </a:p>
          <a:p>
            <a:pPr lvl="2">
              <a:buFont typeface="Wingdings" pitchFamily="2" charset="2"/>
              <a:buChar char="Ø"/>
            </a:pPr>
            <a:r>
              <a:rPr lang="en-CA" cap="none" dirty="0" smtClean="0">
                <a:latin typeface="Times"/>
                <a:cs typeface="Times"/>
              </a:rPr>
              <a:t> Cross currency swaps</a:t>
            </a:r>
          </a:p>
          <a:p>
            <a:endParaRPr lang="en-US" dirty="0"/>
          </a:p>
        </p:txBody>
      </p:sp>
      <p:graphicFrame>
        <p:nvGraphicFramePr>
          <p:cNvPr id="6" name="Diagram 5"/>
          <p:cNvGraphicFramePr/>
          <p:nvPr>
            <p:extLst>
              <p:ext uri="{D42A27DB-BD31-4B8C-83A1-F6EECF244321}">
                <p14:modId xmlns:p14="http://schemas.microsoft.com/office/powerpoint/2010/main" val="1720936580"/>
              </p:ext>
            </p:extLst>
          </p:nvPr>
        </p:nvGraphicFramePr>
        <p:xfrm>
          <a:off x="165569" y="6009504"/>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91799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6455"/>
            <a:ext cx="7773338" cy="1596177"/>
          </a:xfrm>
        </p:spPr>
        <p:txBody>
          <a:bodyPr/>
          <a:lstStyle/>
          <a:p>
            <a:r>
              <a:rPr lang="en-US" cap="none" dirty="0" smtClean="0">
                <a:latin typeface="Times New Roman" panose="02020603050405020304" pitchFamily="18" charset="0"/>
                <a:cs typeface="Times New Roman" panose="02020603050405020304" pitchFamily="18" charset="0"/>
              </a:rPr>
              <a:t>Commodity Price </a:t>
            </a:r>
            <a:r>
              <a:rPr lang="en-US" cap="none" dirty="0">
                <a:latin typeface="Times New Roman" panose="02020603050405020304" pitchFamily="18" charset="0"/>
                <a:cs typeface="Times New Roman" panose="02020603050405020304" pitchFamily="18" charset="0"/>
              </a:rPr>
              <a:t>R</a:t>
            </a:r>
            <a:r>
              <a:rPr lang="en-US" cap="none" dirty="0" smtClean="0">
                <a:latin typeface="Times New Roman" panose="02020603050405020304" pitchFamily="18" charset="0"/>
                <a:cs typeface="Times New Roman" panose="02020603050405020304" pitchFamily="18" charset="0"/>
              </a:rPr>
              <a:t>isk Management</a:t>
            </a:r>
            <a:endParaRPr lang="en-US"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685800" y="1713951"/>
            <a:ext cx="7772870" cy="3424107"/>
          </a:xfrm>
        </p:spPr>
        <p:txBody>
          <a:bodyPr>
            <a:normAutofit/>
          </a:bodyPr>
          <a:lstStyle/>
          <a:p>
            <a:pPr marL="0" indent="0">
              <a:buNone/>
            </a:pPr>
            <a:r>
              <a:rPr lang="en-CA" sz="1800" cap="none" dirty="0" smtClean="0">
                <a:latin typeface="Times New Roman" panose="02020603050405020304" pitchFamily="18" charset="0"/>
                <a:cs typeface="Times New Roman" panose="02020603050405020304" pitchFamily="18" charset="0"/>
              </a:rPr>
              <a:t>Commodity derivative instruments are used to hedge exposure to commodity price risk associated with the sale of future crude oil and natural gas production, and with natural gas purchases.</a:t>
            </a:r>
          </a:p>
          <a:p>
            <a:endParaRPr lang="en-US" sz="1800" cap="none" dirty="0">
              <a:latin typeface="Times New Roman" panose="02020603050405020304" pitchFamily="18" charset="0"/>
              <a:cs typeface="Times New Roman" panose="02020603050405020304" pitchFamily="18" charset="0"/>
            </a:endParaRPr>
          </a:p>
        </p:txBody>
      </p:sp>
      <p:pic>
        <p:nvPicPr>
          <p:cNvPr id="4" name="Picture 3" descr="Screen Shot 2015-07-13 at 12.40.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875584"/>
            <a:ext cx="8229600" cy="3126105"/>
          </a:xfrm>
          <a:prstGeom prst="rect">
            <a:avLst/>
          </a:prstGeom>
        </p:spPr>
      </p:pic>
      <p:graphicFrame>
        <p:nvGraphicFramePr>
          <p:cNvPr id="5" name="Diagram 4"/>
          <p:cNvGraphicFramePr/>
          <p:nvPr>
            <p:extLst>
              <p:ext uri="{D42A27DB-BD31-4B8C-83A1-F6EECF244321}">
                <p14:modId xmlns:p14="http://schemas.microsoft.com/office/powerpoint/2010/main" val="106063479"/>
              </p:ext>
            </p:extLst>
          </p:nvPr>
        </p:nvGraphicFramePr>
        <p:xfrm>
          <a:off x="387819" y="5953125"/>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5755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48643"/>
            <a:ext cx="7773338" cy="1010257"/>
          </a:xfrm>
        </p:spPr>
        <p:txBody>
          <a:bodyPr/>
          <a:lstStyle/>
          <a:p>
            <a:r>
              <a:rPr lang="en-US" b="1" cap="none" dirty="0" smtClean="0">
                <a:latin typeface="Times New Roman" panose="02020603050405020304" pitchFamily="18" charset="0"/>
                <a:cs typeface="Times New Roman" panose="02020603050405020304" pitchFamily="18" charset="0"/>
              </a:rPr>
              <a:t>Regulation on the Industry</a:t>
            </a:r>
            <a:endParaRPr lang="en-US" b="1" cap="none"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quarter" idx="13"/>
          </p:nvPr>
        </p:nvPicPr>
        <p:blipFill>
          <a:blip r:embed="rId3"/>
          <a:stretch>
            <a:fillRect/>
          </a:stretch>
        </p:blipFill>
        <p:spPr>
          <a:xfrm>
            <a:off x="953850" y="1628775"/>
            <a:ext cx="7236301" cy="3424237"/>
          </a:xfrm>
          <a:prstGeom prst="rect">
            <a:avLst/>
          </a:prstGeom>
        </p:spPr>
      </p:pic>
      <p:pic>
        <p:nvPicPr>
          <p:cNvPr id="5" name="Picture 4"/>
          <p:cNvPicPr>
            <a:picLocks noChangeAspect="1"/>
          </p:cNvPicPr>
          <p:nvPr/>
        </p:nvPicPr>
        <p:blipFill>
          <a:blip r:embed="rId4"/>
          <a:stretch>
            <a:fillRect/>
          </a:stretch>
        </p:blipFill>
        <p:spPr>
          <a:xfrm>
            <a:off x="953849" y="5053012"/>
            <a:ext cx="7236301" cy="933450"/>
          </a:xfrm>
          <a:prstGeom prst="rect">
            <a:avLst/>
          </a:prstGeom>
        </p:spPr>
      </p:pic>
      <p:sp>
        <p:nvSpPr>
          <p:cNvPr id="6" name="TextBox 5"/>
          <p:cNvSpPr txBox="1"/>
          <p:nvPr/>
        </p:nvSpPr>
        <p:spPr>
          <a:xfrm>
            <a:off x="318849" y="1128067"/>
            <a:ext cx="8414657" cy="461665"/>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OPEC: Organization of the Petroleum Exporting Countries</a:t>
            </a:r>
            <a:endParaRPr lang="en-US" sz="2400" dirty="0">
              <a:latin typeface="Times New Roman" panose="02020603050405020304" pitchFamily="18" charset="0"/>
              <a:cs typeface="Times New Roman" panose="02020603050405020304" pitchFamily="18" charset="0"/>
            </a:endParaRPr>
          </a:p>
        </p:txBody>
      </p:sp>
      <p:graphicFrame>
        <p:nvGraphicFramePr>
          <p:cNvPr id="11" name="Diagram 10"/>
          <p:cNvGraphicFramePr/>
          <p:nvPr>
            <p:extLst>
              <p:ext uri="{D42A27DB-BD31-4B8C-83A1-F6EECF244321}">
                <p14:modId xmlns:p14="http://schemas.microsoft.com/office/powerpoint/2010/main" val="2251249635"/>
              </p:ext>
            </p:extLst>
          </p:nvPr>
        </p:nvGraphicFramePr>
        <p:xfrm>
          <a:off x="318849" y="6034086"/>
          <a:ext cx="8756181" cy="904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00111724"/>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180368"/>
            <a:ext cx="7773338" cy="1596177"/>
          </a:xfrm>
        </p:spPr>
        <p:txBody>
          <a:bodyPr/>
          <a:lstStyle/>
          <a:p>
            <a:r>
              <a:rPr lang="en-US" b="1" cap="none" dirty="0" smtClean="0">
                <a:latin typeface="Times New Roman" panose="02020603050405020304" pitchFamily="18" charset="0"/>
                <a:cs typeface="Times New Roman" panose="02020603050405020304" pitchFamily="18" charset="0"/>
              </a:rPr>
              <a:t>Interest Rate </a:t>
            </a:r>
            <a:r>
              <a:rPr lang="en-US" b="1" cap="none" dirty="0">
                <a:latin typeface="Times New Roman" panose="02020603050405020304" pitchFamily="18" charset="0"/>
                <a:cs typeface="Times New Roman" panose="02020603050405020304" pitchFamily="18" charset="0"/>
              </a:rPr>
              <a:t>R</a:t>
            </a:r>
            <a:r>
              <a:rPr lang="en-US" b="1" cap="none" dirty="0" smtClean="0">
                <a:latin typeface="Times New Roman" panose="02020603050405020304" pitchFamily="18" charset="0"/>
                <a:cs typeface="Times New Roman" panose="02020603050405020304" pitchFamily="18" charset="0"/>
              </a:rPr>
              <a:t>isk </a:t>
            </a:r>
            <a:r>
              <a:rPr lang="en-US" b="1" cap="none" dirty="0">
                <a:latin typeface="Times New Roman" panose="02020603050405020304" pitchFamily="18" charset="0"/>
                <a:cs typeface="Times New Roman" panose="02020603050405020304" pitchFamily="18" charset="0"/>
              </a:rPr>
              <a:t>M</a:t>
            </a:r>
            <a:r>
              <a:rPr lang="en-US" b="1" cap="none" dirty="0" smtClean="0">
                <a:latin typeface="Times New Roman" panose="02020603050405020304" pitchFamily="18" charset="0"/>
                <a:cs typeface="Times New Roman" panose="02020603050405020304" pitchFamily="18" charset="0"/>
              </a:rPr>
              <a:t>anagement</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457200" y="1600201"/>
            <a:ext cx="8229600" cy="4044820"/>
          </a:xfrm>
        </p:spPr>
        <p:txBody>
          <a:bodyPr>
            <a:normAutofit/>
          </a:bodyPr>
          <a:lstStyle/>
          <a:p>
            <a:r>
              <a:rPr lang="en-US" cap="none" dirty="0" smtClean="0">
                <a:latin typeface="Times New Roman" panose="02020603050405020304" pitchFamily="18" charset="0"/>
                <a:cs typeface="Times New Roman" panose="02020603050405020304" pitchFamily="18" charset="0"/>
              </a:rPr>
              <a:t>The company is exposed to interest rate price risk on its fixed rate long-term debt and to interest rate cash flow risk on its floating rate long-term debt</a:t>
            </a:r>
          </a:p>
          <a:p>
            <a:r>
              <a:rPr lang="en-US" cap="none" dirty="0" smtClean="0">
                <a:latin typeface="Times New Roman" panose="02020603050405020304" pitchFamily="18" charset="0"/>
                <a:cs typeface="Times New Roman" panose="02020603050405020304" pitchFamily="18" charset="0"/>
              </a:rPr>
              <a:t>Periodically enters into interest rate swap contracts to manage its fixed to floating interest rate mix on long-term debt </a:t>
            </a:r>
          </a:p>
          <a:p>
            <a:r>
              <a:rPr lang="en-US" cap="none" dirty="0" smtClean="0">
                <a:latin typeface="Times New Roman" panose="02020603050405020304" pitchFamily="18" charset="0"/>
                <a:cs typeface="Times New Roman" panose="02020603050405020304" pitchFamily="18" charset="0"/>
              </a:rPr>
              <a:t>The interest rate swap contracts require the periodic exchange of payments without the exchange of the notional principal amounts on which the payments are based</a:t>
            </a:r>
          </a:p>
          <a:p>
            <a:r>
              <a:rPr lang="en-US" cap="none" dirty="0" smtClean="0">
                <a:latin typeface="Times New Roman" panose="02020603050405020304" pitchFamily="18" charset="0"/>
                <a:cs typeface="Times New Roman" panose="02020603050405020304" pitchFamily="18" charset="0"/>
              </a:rPr>
              <a:t>At December 31, 2014, the company had no interest rate swap contracts outstanding </a:t>
            </a:r>
          </a:p>
          <a:p>
            <a:pPr marL="0" indent="0">
              <a:buNone/>
            </a:pPr>
            <a:endParaRPr lang="en-US" cap="none" dirty="0" smtClean="0">
              <a:latin typeface="Times New Roman" panose="02020603050405020304" pitchFamily="18" charset="0"/>
              <a:cs typeface="Times New Roman" panose="02020603050405020304" pitchFamily="18" charset="0"/>
            </a:endParaRPr>
          </a:p>
          <a:p>
            <a:endParaRPr lang="en-US" cap="none" dirty="0" smtClean="0">
              <a:latin typeface="Times New Roman" panose="02020603050405020304" pitchFamily="18" charset="0"/>
              <a:cs typeface="Times New Roman" panose="02020603050405020304" pitchFamily="18" charset="0"/>
            </a:endParaRPr>
          </a:p>
          <a:p>
            <a:endParaRPr lang="en-US" cap="none" dirty="0" smtClean="0">
              <a:latin typeface="Times New Roman" panose="02020603050405020304" pitchFamily="18" charset="0"/>
              <a:cs typeface="Times New Roman" panose="02020603050405020304" pitchFamily="18" charset="0"/>
            </a:endParaRPr>
          </a:p>
          <a:p>
            <a:endParaRPr lang="en-US" cap="none" dirty="0">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3207745137"/>
              </p:ext>
            </p:extLst>
          </p:nvPr>
        </p:nvGraphicFramePr>
        <p:xfrm>
          <a:off x="213194" y="5953125"/>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97746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1"/>
            <a:ext cx="8229599" cy="1596177"/>
          </a:xfrm>
        </p:spPr>
        <p:txBody>
          <a:bodyPr>
            <a:normAutofit/>
          </a:bodyPr>
          <a:lstStyle/>
          <a:p>
            <a:r>
              <a:rPr lang="en-US" b="1" cap="none" dirty="0" smtClean="0">
                <a:latin typeface="Times New Roman" panose="02020603050405020304" pitchFamily="18" charset="0"/>
                <a:cs typeface="Times New Roman" panose="02020603050405020304" pitchFamily="18" charset="0"/>
              </a:rPr>
              <a:t>Foreign Currency </a:t>
            </a:r>
            <a:r>
              <a:rPr lang="en-US" b="1" cap="none" dirty="0">
                <a:latin typeface="Times New Roman" panose="02020603050405020304" pitchFamily="18" charset="0"/>
                <a:cs typeface="Times New Roman" panose="02020603050405020304" pitchFamily="18" charset="0"/>
              </a:rPr>
              <a:t>E</a:t>
            </a:r>
            <a:r>
              <a:rPr lang="en-US" b="1" cap="none" dirty="0" smtClean="0">
                <a:latin typeface="Times New Roman" panose="02020603050405020304" pitchFamily="18" charset="0"/>
                <a:cs typeface="Times New Roman" panose="02020603050405020304" pitchFamily="18" charset="0"/>
              </a:rPr>
              <a:t>xchange </a:t>
            </a:r>
            <a:r>
              <a:rPr lang="en-US" b="1" cap="none" dirty="0">
                <a:latin typeface="Times New Roman" panose="02020603050405020304" pitchFamily="18" charset="0"/>
                <a:cs typeface="Times New Roman" panose="02020603050405020304" pitchFamily="18" charset="0"/>
              </a:rPr>
              <a:t>R</a:t>
            </a:r>
            <a:r>
              <a:rPr lang="en-US" b="1" cap="none" dirty="0" smtClean="0">
                <a:latin typeface="Times New Roman" panose="02020603050405020304" pitchFamily="18" charset="0"/>
                <a:cs typeface="Times New Roman" panose="02020603050405020304" pitchFamily="18" charset="0"/>
              </a:rPr>
              <a:t>ate </a:t>
            </a:r>
            <a:r>
              <a:rPr lang="en-US" b="1" cap="none" dirty="0">
                <a:latin typeface="Times New Roman" panose="02020603050405020304" pitchFamily="18" charset="0"/>
                <a:cs typeface="Times New Roman" panose="02020603050405020304" pitchFamily="18" charset="0"/>
              </a:rPr>
              <a:t>R</a:t>
            </a:r>
            <a:r>
              <a:rPr lang="en-US" b="1" cap="none" dirty="0" smtClean="0">
                <a:latin typeface="Times New Roman" panose="02020603050405020304" pitchFamily="18" charset="0"/>
                <a:cs typeface="Times New Roman" panose="02020603050405020304" pitchFamily="18" charset="0"/>
              </a:rPr>
              <a:t>isk </a:t>
            </a:r>
            <a:r>
              <a:rPr lang="en-US" b="1" cap="none" dirty="0">
                <a:latin typeface="Times New Roman" panose="02020603050405020304" pitchFamily="18" charset="0"/>
                <a:cs typeface="Times New Roman" panose="02020603050405020304" pitchFamily="18" charset="0"/>
              </a:rPr>
              <a:t>M</a:t>
            </a:r>
            <a:r>
              <a:rPr lang="en-US" b="1" cap="none" dirty="0" smtClean="0">
                <a:latin typeface="Times New Roman" panose="02020603050405020304" pitchFamily="18" charset="0"/>
                <a:cs typeface="Times New Roman" panose="02020603050405020304" pitchFamily="18" charset="0"/>
              </a:rPr>
              <a:t>anagement</a:t>
            </a:r>
            <a:endParaRPr lang="en-US" b="1" cap="none"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quarter" idx="13"/>
          </p:nvPr>
        </p:nvSpPr>
        <p:spPr>
          <a:xfrm>
            <a:off x="457200" y="1190043"/>
            <a:ext cx="8229600" cy="5667957"/>
          </a:xfrm>
        </p:spPr>
        <p:txBody>
          <a:bodyPr>
            <a:normAutofit/>
          </a:bodyPr>
          <a:lstStyle/>
          <a:p>
            <a:r>
              <a:rPr lang="en-US" cap="none" dirty="0" smtClean="0">
                <a:latin typeface="Times New Roman" panose="02020603050405020304" pitchFamily="18" charset="0"/>
                <a:cs typeface="Times New Roman" panose="02020603050405020304" pitchFamily="18" charset="0"/>
              </a:rPr>
              <a:t>The company is exposed to foreign currency exchange rate risk in Canada primarily related to its US dollar denominated long-term debt, commercial paper and working capital</a:t>
            </a:r>
          </a:p>
          <a:p>
            <a:r>
              <a:rPr lang="en-US" cap="none" dirty="0" smtClean="0">
                <a:latin typeface="Times New Roman" panose="02020603050405020304" pitchFamily="18" charset="0"/>
                <a:cs typeface="Times New Roman" panose="02020603050405020304" pitchFamily="18" charset="0"/>
              </a:rPr>
              <a:t>Also exposed to foreign currency exchange ate risk on transactions conducted in other currencies and in the carrying value of its foreign subsidiaries </a:t>
            </a:r>
          </a:p>
          <a:p>
            <a:r>
              <a:rPr lang="en-US" cap="none" dirty="0" smtClean="0">
                <a:latin typeface="Times New Roman" panose="02020603050405020304" pitchFamily="18" charset="0"/>
                <a:cs typeface="Times New Roman" panose="02020603050405020304" pitchFamily="18" charset="0"/>
              </a:rPr>
              <a:t>The company had US$1,766 million of foreign currency forward contracts outstanding, with terms of approximately 30 days or less, including US$500 million designated as cash flow hedges </a:t>
            </a:r>
          </a:p>
          <a:p>
            <a:r>
              <a:rPr lang="en-US" cap="none" dirty="0" smtClean="0">
                <a:latin typeface="Times New Roman" panose="02020603050405020304" pitchFamily="18" charset="0"/>
                <a:cs typeface="Times New Roman" panose="02020603050405020304" pitchFamily="18" charset="0"/>
              </a:rPr>
              <a:t>The cross currency swap contracts require the periodic exchange of payments with the exchange at maturity of notional principal amounts on which the payments are based </a:t>
            </a:r>
          </a:p>
          <a:p>
            <a:endParaRPr lang="en-US" cap="none" dirty="0" smtClean="0">
              <a:latin typeface="Times New Roman" panose="02020603050405020304" pitchFamily="18" charset="0"/>
              <a:cs typeface="Times New Roman" panose="02020603050405020304" pitchFamily="18" charset="0"/>
            </a:endParaRPr>
          </a:p>
          <a:p>
            <a:endParaRPr lang="en-US" cap="none" dirty="0" smtClean="0">
              <a:latin typeface="Times New Roman" panose="02020603050405020304" pitchFamily="18" charset="0"/>
              <a:cs typeface="Times New Roman" panose="02020603050405020304" pitchFamily="18" charset="0"/>
            </a:endParaRPr>
          </a:p>
          <a:p>
            <a:endParaRPr lang="en-US" cap="none" dirty="0" smtClean="0">
              <a:latin typeface="Times New Roman" panose="02020603050405020304" pitchFamily="18" charset="0"/>
              <a:cs typeface="Times New Roman" panose="02020603050405020304" pitchFamily="18" charset="0"/>
            </a:endParaRPr>
          </a:p>
          <a:p>
            <a:endParaRPr lang="en-US" cap="none" dirty="0">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1587734800"/>
              </p:ext>
            </p:extLst>
          </p:nvPr>
        </p:nvGraphicFramePr>
        <p:xfrm>
          <a:off x="292569" y="5966407"/>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92350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270" y="189893"/>
            <a:ext cx="7773338" cy="1596177"/>
          </a:xfrm>
        </p:spPr>
        <p:txBody>
          <a:bodyPr>
            <a:normAutofit/>
          </a:bodyPr>
          <a:lstStyle/>
          <a:p>
            <a:r>
              <a:rPr lang="en-US" b="1" cap="none" dirty="0" smtClean="0">
                <a:latin typeface="Times New Roman" panose="02020603050405020304" pitchFamily="18" charset="0"/>
                <a:cs typeface="Times New Roman" panose="02020603050405020304" pitchFamily="18" charset="0"/>
              </a:rPr>
              <a:t>Cross Currency </a:t>
            </a:r>
            <a:r>
              <a:rPr lang="en-US" b="1" cap="none" dirty="0">
                <a:latin typeface="Times New Roman" panose="02020603050405020304" pitchFamily="18" charset="0"/>
                <a:cs typeface="Times New Roman" panose="02020603050405020304" pitchFamily="18" charset="0"/>
              </a:rPr>
              <a:t>S</a:t>
            </a:r>
            <a:r>
              <a:rPr lang="en-US" b="1" cap="none" dirty="0" smtClean="0">
                <a:latin typeface="Times New Roman" panose="02020603050405020304" pitchFamily="18" charset="0"/>
                <a:cs typeface="Times New Roman" panose="02020603050405020304" pitchFamily="18" charset="0"/>
              </a:rPr>
              <a:t>waps</a:t>
            </a:r>
            <a:endParaRPr lang="en-US" b="1" cap="none" dirty="0">
              <a:latin typeface="Times New Roman" panose="02020603050405020304" pitchFamily="18" charset="0"/>
              <a:cs typeface="Times New Roman" panose="02020603050405020304" pitchFamily="18" charset="0"/>
            </a:endParaRPr>
          </a:p>
        </p:txBody>
      </p:sp>
      <p:pic>
        <p:nvPicPr>
          <p:cNvPr id="4" name="Content Placeholder 3" descr="Screen Shot 2015-07-13 at 12.46.52 AM.png"/>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0" y="1460500"/>
            <a:ext cx="9144000" cy="5397500"/>
          </a:xfrm>
        </p:spPr>
      </p:pic>
    </p:spTree>
    <p:extLst>
      <p:ext uri="{BB962C8B-B14F-4D97-AF65-F5344CB8AC3E}">
        <p14:creationId xmlns:p14="http://schemas.microsoft.com/office/powerpoint/2010/main" val="3497535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85118"/>
            <a:ext cx="7773338" cy="1596177"/>
          </a:xfrm>
        </p:spPr>
        <p:txBody>
          <a:bodyPr/>
          <a:lstStyle/>
          <a:p>
            <a:r>
              <a:rPr lang="en-US" b="1" cap="none" dirty="0" smtClean="0">
                <a:latin typeface="Times New Roman" panose="02020603050405020304" pitchFamily="18" charset="0"/>
                <a:cs typeface="Times New Roman" panose="02020603050405020304" pitchFamily="18" charset="0"/>
              </a:rPr>
              <a:t>Credit Risk</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457200" y="1600200"/>
            <a:ext cx="8229600" cy="5050516"/>
          </a:xfrm>
        </p:spPr>
        <p:txBody>
          <a:bodyPr>
            <a:normAutofit/>
          </a:bodyPr>
          <a:lstStyle/>
          <a:p>
            <a:r>
              <a:rPr lang="en-US" cap="none" dirty="0" smtClean="0">
                <a:latin typeface="Times New Roman" panose="02020603050405020304" pitchFamily="18" charset="0"/>
                <a:cs typeface="Times New Roman" panose="02020603050405020304" pitchFamily="18" charset="0"/>
              </a:rPr>
              <a:t>The company’s accounts receivable are mainly with customers in the crude oil and natural gas industry and are subject to normal industry credit risks</a:t>
            </a:r>
          </a:p>
          <a:p>
            <a:r>
              <a:rPr lang="en-US" cap="none" dirty="0" smtClean="0">
                <a:latin typeface="Times New Roman" panose="02020603050405020304" pitchFamily="18" charset="0"/>
                <a:cs typeface="Times New Roman" panose="02020603050405020304" pitchFamily="18" charset="0"/>
              </a:rPr>
              <a:t>Managing risk by review individual companies, like parental guarantees or letters of credit</a:t>
            </a:r>
          </a:p>
          <a:p>
            <a:r>
              <a:rPr lang="en-US" cap="none" dirty="0" smtClean="0">
                <a:latin typeface="Times New Roman" panose="02020603050405020304" pitchFamily="18" charset="0"/>
                <a:cs typeface="Times New Roman" panose="02020603050405020304" pitchFamily="18" charset="0"/>
              </a:rPr>
              <a:t>Managing risk by entering into agreements with counterparties that are substantially all investment grade financial institutions and other entities </a:t>
            </a:r>
          </a:p>
          <a:p>
            <a:r>
              <a:rPr lang="en-US" cap="none" dirty="0" smtClean="0">
                <a:latin typeface="Times New Roman" panose="02020603050405020304" pitchFamily="18" charset="0"/>
                <a:cs typeface="Times New Roman" panose="02020603050405020304" pitchFamily="18" charset="0"/>
              </a:rPr>
              <a:t>At December 31, 2014, the company had net risk management assets of $622 million with specific counterparties related to derivative financial instruments </a:t>
            </a:r>
          </a:p>
          <a:p>
            <a:endParaRPr lang="en-US" cap="none" dirty="0" smtClean="0">
              <a:latin typeface="Times New Roman" panose="02020603050405020304" pitchFamily="18" charset="0"/>
              <a:cs typeface="Times New Roman" panose="02020603050405020304" pitchFamily="18" charset="0"/>
            </a:endParaRPr>
          </a:p>
          <a:p>
            <a:endParaRPr lang="en-US" cap="none" dirty="0">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885014245"/>
              </p:ext>
            </p:extLst>
          </p:nvPr>
        </p:nvGraphicFramePr>
        <p:xfrm>
          <a:off x="213194" y="5699124"/>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81484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199418"/>
            <a:ext cx="7773338" cy="1596177"/>
          </a:xfrm>
        </p:spPr>
        <p:txBody>
          <a:bodyPr/>
          <a:lstStyle/>
          <a:p>
            <a:r>
              <a:rPr lang="en-US" b="1" cap="none" dirty="0" smtClean="0">
                <a:latin typeface="Times New Roman" panose="02020603050405020304" pitchFamily="18" charset="0"/>
                <a:cs typeface="Times New Roman" panose="02020603050405020304" pitchFamily="18" charset="0"/>
              </a:rPr>
              <a:t>Liquidity Risk</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685800" y="1795595"/>
            <a:ext cx="7772870" cy="3424107"/>
          </a:xfrm>
        </p:spPr>
        <p:txBody>
          <a:bodyPr>
            <a:normAutofit/>
          </a:bodyPr>
          <a:lstStyle/>
          <a:p>
            <a:r>
              <a:rPr lang="en-US" cap="none" dirty="0" smtClean="0">
                <a:latin typeface="Times New Roman" panose="02020603050405020304" pitchFamily="18" charset="0"/>
                <a:cs typeface="Times New Roman" panose="02020603050405020304" pitchFamily="18" charset="0"/>
              </a:rPr>
              <a:t>Requires the company to maintain sufficient cash and cash equivalents, along with other sources of capital, consisting primarily of cash flow from operating activities, available credit facilities, commercial paper and access to debt capital markets</a:t>
            </a:r>
            <a:r>
              <a:rPr lang="en-US" cap="none" dirty="0" smtClean="0">
                <a:solidFill>
                  <a:srgbClr val="FF0000"/>
                </a:solidFill>
                <a:latin typeface="Times New Roman" panose="02020603050405020304" pitchFamily="18" charset="0"/>
                <a:cs typeface="Times New Roman" panose="02020603050405020304" pitchFamily="18" charset="0"/>
              </a:rPr>
              <a:t>.</a:t>
            </a:r>
          </a:p>
          <a:p>
            <a:r>
              <a:rPr lang="en-US" cap="none" dirty="0" smtClean="0">
                <a:latin typeface="Times New Roman" panose="02020603050405020304" pitchFamily="18" charset="0"/>
                <a:cs typeface="Times New Roman" panose="02020603050405020304" pitchFamily="18" charset="0"/>
              </a:rPr>
              <a:t>Adequate bank credit facilities to provide liquidity to manage fluctuations in the timing of the receipt and/or disbursement of operating cash flows </a:t>
            </a:r>
          </a:p>
          <a:p>
            <a:endParaRPr lang="en-US" sz="1800" cap="none" dirty="0">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3391659887"/>
              </p:ext>
            </p:extLst>
          </p:nvPr>
        </p:nvGraphicFramePr>
        <p:xfrm>
          <a:off x="213194" y="5699124"/>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61820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7-13 at 12.57.02 AM.png"/>
          <p:cNvPicPr>
            <a:picLocks noGrp="1" noChangeAspect="1"/>
          </p:cNvPicPr>
          <p:nvPr>
            <p:ph sz="quarter" idx="13"/>
          </p:nvPr>
        </p:nvPicPr>
        <p:blipFill>
          <a:blip r:embed="rId2">
            <a:extLst>
              <a:ext uri="{28A0092B-C50C-407E-A947-70E740481C1C}">
                <a14:useLocalDpi xmlns:a14="http://schemas.microsoft.com/office/drawing/2010/main" val="0"/>
              </a:ext>
            </a:extLst>
          </a:blip>
          <a:srcRect t="-66308" b="-66308"/>
          <a:stretch>
            <a:fillRect/>
          </a:stretch>
        </p:blipFill>
        <p:spPr>
          <a:xfrm>
            <a:off x="0" y="-412751"/>
            <a:ext cx="9143999" cy="10017125"/>
          </a:xfrm>
        </p:spPr>
      </p:pic>
      <p:sp>
        <p:nvSpPr>
          <p:cNvPr id="5" name="Title 1"/>
          <p:cNvSpPr>
            <a:spLocks noGrp="1"/>
          </p:cNvSpPr>
          <p:nvPr>
            <p:ph type="title"/>
          </p:nvPr>
        </p:nvSpPr>
        <p:spPr>
          <a:xfrm>
            <a:off x="685332" y="199418"/>
            <a:ext cx="7773338" cy="1596177"/>
          </a:xfrm>
        </p:spPr>
        <p:txBody>
          <a:bodyPr/>
          <a:lstStyle/>
          <a:p>
            <a:r>
              <a:rPr lang="en-US" b="1" cap="none" dirty="0" smtClean="0">
                <a:latin typeface="Times New Roman" panose="02020603050405020304" pitchFamily="18" charset="0"/>
                <a:cs typeface="Times New Roman" panose="02020603050405020304" pitchFamily="18" charset="0"/>
              </a:rPr>
              <a:t>Liquidity Risk</a:t>
            </a:r>
            <a:endParaRPr lang="en-US" b="1"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64144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7-13 at 12.58.21 AM.png"/>
          <p:cNvPicPr>
            <a:picLocks noGrp="1" noChangeAspect="1"/>
          </p:cNvPicPr>
          <p:nvPr>
            <p:ph sz="quarter" idx="13"/>
          </p:nvPr>
        </p:nvPicPr>
        <p:blipFill>
          <a:blip r:embed="rId2">
            <a:extLst>
              <a:ext uri="{28A0092B-C50C-407E-A947-70E740481C1C}">
                <a14:useLocalDpi xmlns:a14="http://schemas.microsoft.com/office/drawing/2010/main" val="0"/>
              </a:ext>
            </a:extLst>
          </a:blip>
          <a:srcRect l="-45346" r="-45346"/>
          <a:stretch>
            <a:fillRect/>
          </a:stretch>
        </p:blipFill>
        <p:spPr>
          <a:xfrm>
            <a:off x="-1153680" y="1349376"/>
            <a:ext cx="11748066" cy="5508624"/>
          </a:xfrm>
        </p:spPr>
      </p:pic>
      <p:sp>
        <p:nvSpPr>
          <p:cNvPr id="5" name="Title 1"/>
          <p:cNvSpPr>
            <a:spLocks noGrp="1"/>
          </p:cNvSpPr>
          <p:nvPr>
            <p:ph type="title"/>
          </p:nvPr>
        </p:nvSpPr>
        <p:spPr>
          <a:xfrm>
            <a:off x="685332" y="618519"/>
            <a:ext cx="7773338" cy="846388"/>
          </a:xfrm>
        </p:spPr>
        <p:txBody>
          <a:bodyPr>
            <a:normAutofit/>
          </a:bodyPr>
          <a:lstStyle/>
          <a:p>
            <a:r>
              <a:rPr lang="en-US" cap="none" dirty="0" smtClean="0">
                <a:latin typeface="Times New Roman" panose="02020603050405020304" pitchFamily="18" charset="0"/>
                <a:cs typeface="Times New Roman" panose="02020603050405020304" pitchFamily="18" charset="0"/>
              </a:rPr>
              <a:t>Consolidated Balance Sheets</a:t>
            </a:r>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39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195325"/>
            <a:ext cx="7773338" cy="846388"/>
          </a:xfrm>
        </p:spPr>
        <p:txBody>
          <a:bodyPr>
            <a:normAutofit/>
          </a:bodyPr>
          <a:lstStyle/>
          <a:p>
            <a:r>
              <a:rPr lang="en-US" b="1" cap="none" dirty="0" smtClean="0">
                <a:latin typeface="Times New Roman" panose="02020603050405020304" pitchFamily="18" charset="0"/>
                <a:cs typeface="Times New Roman" panose="02020603050405020304" pitchFamily="18" charset="0"/>
              </a:rPr>
              <a:t>Consolidated Income </a:t>
            </a:r>
            <a:r>
              <a:rPr lang="en-US" b="1" cap="none" dirty="0">
                <a:latin typeface="Times New Roman" panose="02020603050405020304" pitchFamily="18" charset="0"/>
                <a:cs typeface="Times New Roman" panose="02020603050405020304" pitchFamily="18" charset="0"/>
              </a:rPr>
              <a:t>S</a:t>
            </a:r>
            <a:r>
              <a:rPr lang="en-US" b="1" cap="none" dirty="0" smtClean="0">
                <a:latin typeface="Times New Roman" panose="02020603050405020304" pitchFamily="18" charset="0"/>
                <a:cs typeface="Times New Roman" panose="02020603050405020304" pitchFamily="18" charset="0"/>
              </a:rPr>
              <a:t>tatements</a:t>
            </a:r>
            <a:endParaRPr lang="en-US" b="1" cap="none" dirty="0">
              <a:latin typeface="Times New Roman" panose="02020603050405020304" pitchFamily="18" charset="0"/>
              <a:cs typeface="Times New Roman" panose="02020603050405020304" pitchFamily="18" charset="0"/>
            </a:endParaRPr>
          </a:p>
        </p:txBody>
      </p:sp>
      <p:pic>
        <p:nvPicPr>
          <p:cNvPr id="6" name="Content Placeholder 5" descr="Screen Shot 2015-07-13 at 1.04.47 AM.png"/>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651519" y="1041714"/>
            <a:ext cx="5915608" cy="5816286"/>
          </a:xfrm>
        </p:spPr>
      </p:pic>
    </p:spTree>
    <p:extLst>
      <p:ext uri="{BB962C8B-B14F-4D97-AF65-F5344CB8AC3E}">
        <p14:creationId xmlns:p14="http://schemas.microsoft.com/office/powerpoint/2010/main" val="35802116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7812"/>
            <a:ext cx="8686800" cy="1143000"/>
          </a:xfrm>
        </p:spPr>
        <p:txBody>
          <a:bodyPr>
            <a:normAutofit/>
          </a:bodyPr>
          <a:lstStyle/>
          <a:p>
            <a:r>
              <a:rPr lang="en-US" sz="2800" b="1" cap="none" dirty="0" smtClean="0">
                <a:latin typeface="Times New Roman" panose="02020603050405020304" pitchFamily="18" charset="0"/>
                <a:cs typeface="Times New Roman" panose="02020603050405020304" pitchFamily="18" charset="0"/>
              </a:rPr>
              <a:t>Consolidated Statements Of Cash Flows</a:t>
            </a:r>
            <a:endParaRPr lang="en-US" sz="2800" b="1" cap="none" dirty="0">
              <a:latin typeface="Times New Roman" panose="02020603050405020304" pitchFamily="18" charset="0"/>
              <a:cs typeface="Times New Roman" panose="02020603050405020304" pitchFamily="18" charset="0"/>
            </a:endParaRPr>
          </a:p>
        </p:txBody>
      </p:sp>
      <p:pic>
        <p:nvPicPr>
          <p:cNvPr id="4" name="Content Placeholder 3" descr="Screen Shot 2015-07-13 at 1.06.03 AM.png"/>
          <p:cNvPicPr>
            <a:picLocks noGrp="1" noChangeAspect="1"/>
          </p:cNvPicPr>
          <p:nvPr>
            <p:ph sz="quarter" idx="13"/>
          </p:nvPr>
        </p:nvPicPr>
        <p:blipFill>
          <a:blip r:embed="rId2">
            <a:extLst>
              <a:ext uri="{28A0092B-C50C-407E-A947-70E740481C1C}">
                <a14:useLocalDpi xmlns:a14="http://schemas.microsoft.com/office/drawing/2010/main" val="0"/>
              </a:ext>
            </a:extLst>
          </a:blip>
          <a:srcRect l="-57715" r="-57715"/>
          <a:stretch>
            <a:fillRect/>
          </a:stretch>
        </p:blipFill>
        <p:spPr>
          <a:xfrm>
            <a:off x="-1676399" y="716402"/>
            <a:ext cx="12420600" cy="6008247"/>
          </a:xfrm>
        </p:spPr>
      </p:pic>
    </p:spTree>
    <p:extLst>
      <p:ext uri="{BB962C8B-B14F-4D97-AF65-F5344CB8AC3E}">
        <p14:creationId xmlns:p14="http://schemas.microsoft.com/office/powerpoint/2010/main" val="22990464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jiyuanc.ADSFU\AppData\Local\Microsoft\Windows\Temporary Internet Files\Content.IE5\KIUDF3ZL\Canadian_Oil_Sands_Limited_logo.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068" y="715938"/>
            <a:ext cx="7650163"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683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58166"/>
            <a:ext cx="7773338" cy="1596177"/>
          </a:xfrm>
        </p:spPr>
        <p:txBody>
          <a:bodyPr/>
          <a:lstStyle/>
          <a:p>
            <a:r>
              <a:rPr lang="en-US" b="1" dirty="0" smtClean="0">
                <a:latin typeface="Times New Roman"/>
                <a:cs typeface="Times New Roman"/>
              </a:rPr>
              <a:t>OPEC</a:t>
            </a:r>
            <a:endParaRPr lang="en-US" b="1" dirty="0">
              <a:latin typeface="Times New Roman"/>
              <a:cs typeface="Times New Roman"/>
            </a:endParaRPr>
          </a:p>
        </p:txBody>
      </p:sp>
      <p:sp>
        <p:nvSpPr>
          <p:cNvPr id="3" name="Content Placeholder 2"/>
          <p:cNvSpPr>
            <a:spLocks noGrp="1"/>
          </p:cNvSpPr>
          <p:nvPr>
            <p:ph sz="quarter" idx="13"/>
          </p:nvPr>
        </p:nvSpPr>
        <p:spPr>
          <a:xfrm>
            <a:off x="685330" y="1954343"/>
            <a:ext cx="7772870" cy="4490907"/>
          </a:xfrm>
        </p:spPr>
        <p:txBody>
          <a:bodyPr>
            <a:normAutofit/>
          </a:bodyPr>
          <a:lstStyle/>
          <a:p>
            <a:pPr>
              <a:spcBef>
                <a:spcPct val="0"/>
              </a:spcBef>
            </a:pPr>
            <a:r>
              <a:rPr lang="en-CA" altLang="en-US" cap="none" dirty="0" smtClean="0">
                <a:latin typeface="Times New Roman"/>
                <a:cs typeface="Times New Roman"/>
              </a:rPr>
              <a:t>The OPEC's objective is to co-ordinate and unify petroleum policies among member countries, in order to secure fair and stable prices for petroleum producers; an efficient, economic and regular supply of petroleum to consuming nations; and a fair return on capital to those investing in the industry. </a:t>
            </a:r>
          </a:p>
          <a:p>
            <a:pPr>
              <a:spcBef>
                <a:spcPct val="0"/>
              </a:spcBef>
            </a:pPr>
            <a:endParaRPr lang="en-US" altLang="en-US" cap="none" dirty="0" smtClean="0">
              <a:latin typeface="Times New Roman"/>
              <a:cs typeface="Times New Roman"/>
            </a:endParaRPr>
          </a:p>
          <a:p>
            <a:r>
              <a:rPr lang="en-US" cap="none" dirty="0" smtClean="0">
                <a:latin typeface="Times New Roman"/>
                <a:cs typeface="Times New Roman"/>
              </a:rPr>
              <a:t>According to current estimates, more than 80% of the world's proven oil reserves are located in OPEC member countries, with the bulk of OPEC oil reserves in the middle east, amounting to around 66% of the OPEC total.</a:t>
            </a:r>
            <a:r>
              <a:rPr lang="en-US" cap="none" dirty="0" smtClean="0"/>
              <a:t/>
            </a:r>
            <a:br>
              <a:rPr lang="en-US" cap="none" dirty="0" smtClean="0"/>
            </a:br>
            <a:endParaRPr lang="en-US" cap="none" dirty="0" smtClean="0"/>
          </a:p>
          <a:p>
            <a:endParaRPr lang="en-US" sz="1900" cap="none" dirty="0">
              <a:latin typeface="Times New Roman"/>
              <a:cs typeface="Times New Roman"/>
            </a:endParaRPr>
          </a:p>
        </p:txBody>
      </p:sp>
      <p:graphicFrame>
        <p:nvGraphicFramePr>
          <p:cNvPr id="4" name="Diagram 3"/>
          <p:cNvGraphicFramePr/>
          <p:nvPr>
            <p:extLst>
              <p:ext uri="{D42A27DB-BD31-4B8C-83A1-F6EECF244321}">
                <p14:modId xmlns:p14="http://schemas.microsoft.com/office/powerpoint/2010/main" val="4238066402"/>
              </p:ext>
            </p:extLst>
          </p:nvPr>
        </p:nvGraphicFramePr>
        <p:xfrm>
          <a:off x="292569" y="5659436"/>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8292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208943"/>
            <a:ext cx="7773338" cy="1596177"/>
          </a:xfrm>
        </p:spPr>
        <p:txBody>
          <a:bodyPr/>
          <a:lstStyle/>
          <a:p>
            <a:pPr algn="l"/>
            <a:r>
              <a:rPr lang="en-US" u="sng" cap="none" dirty="0" smtClean="0">
                <a:latin typeface="Times New Roman"/>
                <a:cs typeface="Times New Roman"/>
              </a:rPr>
              <a:t>Overview </a:t>
            </a:r>
            <a:endParaRPr lang="en-US" u="sng" cap="none" dirty="0">
              <a:latin typeface="Times New Roman"/>
              <a:cs typeface="Times New Roman"/>
            </a:endParaRPr>
          </a:p>
        </p:txBody>
      </p:sp>
      <p:sp>
        <p:nvSpPr>
          <p:cNvPr id="3" name="Content Placeholder 2"/>
          <p:cNvSpPr>
            <a:spLocks noGrp="1"/>
          </p:cNvSpPr>
          <p:nvPr>
            <p:ph sz="quarter" idx="13"/>
          </p:nvPr>
        </p:nvSpPr>
        <p:spPr>
          <a:xfrm>
            <a:off x="457202" y="1323101"/>
            <a:ext cx="4162425" cy="4972924"/>
          </a:xfrm>
        </p:spPr>
        <p:txBody>
          <a:bodyPr>
            <a:normAutofit/>
          </a:bodyPr>
          <a:lstStyle/>
          <a:p>
            <a:pPr marL="0" indent="0">
              <a:buNone/>
            </a:pPr>
            <a:r>
              <a:rPr lang="en-US" altLang="zh-CN" sz="3300" b="1" dirty="0" smtClean="0">
                <a:latin typeface="Times New Roman" panose="02020603050405020304" pitchFamily="18" charset="0"/>
                <a:ea typeface="宋体" charset="0"/>
                <a:cs typeface="Times New Roman" panose="02020603050405020304" pitchFamily="18" charset="0"/>
              </a:rPr>
              <a:t>Canadian Oil Sands (COS):</a:t>
            </a:r>
          </a:p>
          <a:p>
            <a:pPr marL="0" indent="0">
              <a:buNone/>
            </a:pPr>
            <a:endParaRPr lang="en-US" altLang="zh-CN" sz="200" cap="none" dirty="0" smtClean="0">
              <a:latin typeface="Times New Roman" panose="02020603050405020304" pitchFamily="18" charset="0"/>
              <a:ea typeface="宋体" charset="0"/>
              <a:cs typeface="Times New Roman" panose="02020603050405020304" pitchFamily="18" charset="0"/>
            </a:endParaRPr>
          </a:p>
          <a:p>
            <a:r>
              <a:rPr lang="en-US" altLang="zh-CN" cap="none" dirty="0" smtClean="0">
                <a:latin typeface="Times New Roman" panose="02020603050405020304" pitchFamily="18" charset="0"/>
                <a:ea typeface="宋体" charset="0"/>
                <a:cs typeface="Times New Roman" panose="02020603050405020304" pitchFamily="18" charset="0"/>
              </a:rPr>
              <a:t>A limited liability, publicly traded Canadian corporation </a:t>
            </a:r>
          </a:p>
          <a:p>
            <a:r>
              <a:rPr lang="en-US" cap="none" dirty="0" smtClean="0">
                <a:latin typeface="Times New Roman" panose="02020603050405020304" pitchFamily="18" charset="0"/>
                <a:cs typeface="Times New Roman" panose="02020603050405020304" pitchFamily="18" charset="0"/>
              </a:rPr>
              <a:t>The largest owner of the sync rude joint venture </a:t>
            </a:r>
          </a:p>
          <a:p>
            <a:r>
              <a:rPr lang="en-US" cap="none" dirty="0" smtClean="0">
                <a:latin typeface="Times New Roman" panose="02020603050405020304" pitchFamily="18" charset="0"/>
                <a:cs typeface="Times New Roman" panose="02020603050405020304" pitchFamily="18" charset="0"/>
              </a:rPr>
              <a:t>A major producer of high quality, low Sulphur, light, synthetic crude oil </a:t>
            </a:r>
            <a:endParaRPr lang="en-US" cap="none" dirty="0" smtClean="0">
              <a:effectLst/>
              <a:latin typeface="Times New Roman" panose="02020603050405020304" pitchFamily="18" charset="0"/>
              <a:cs typeface="Times New Roman" panose="02020603050405020304" pitchFamily="18" charset="0"/>
            </a:endParaRPr>
          </a:p>
          <a:p>
            <a:endParaRPr lang="en-US" altLang="zh-CN" dirty="0" smtClean="0">
              <a:latin typeface="Times New Roman" panose="02020603050405020304" pitchFamily="18" charset="0"/>
              <a:ea typeface="宋体"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4" name="Picture 3" descr="Screen Shot 2015-07-08 at 3.20.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757" y="1007031"/>
            <a:ext cx="3114675" cy="4775360"/>
          </a:xfrm>
          <a:prstGeom prst="rect">
            <a:avLst/>
          </a:prstGeom>
        </p:spPr>
      </p:pic>
      <p:graphicFrame>
        <p:nvGraphicFramePr>
          <p:cNvPr id="6" name="Diagram 5"/>
          <p:cNvGraphicFramePr/>
          <p:nvPr>
            <p:extLst>
              <p:ext uri="{D42A27DB-BD31-4B8C-83A1-F6EECF244321}">
                <p14:modId xmlns:p14="http://schemas.microsoft.com/office/powerpoint/2010/main" val="928015190"/>
              </p:ext>
            </p:extLst>
          </p:nvPr>
        </p:nvGraphicFramePr>
        <p:xfrm>
          <a:off x="213194" y="5699124"/>
          <a:ext cx="8756181" cy="904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617772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478793"/>
            <a:ext cx="7773338" cy="1596177"/>
          </a:xfrm>
        </p:spPr>
        <p:txBody>
          <a:bodyPr>
            <a:normAutofit/>
          </a:bodyPr>
          <a:lstStyle/>
          <a:p>
            <a:r>
              <a:rPr lang="en-US" b="1" cap="none" dirty="0" smtClean="0">
                <a:latin typeface="Times New Roman"/>
                <a:cs typeface="Times New Roman"/>
              </a:rPr>
              <a:t>Shareholder</a:t>
            </a:r>
            <a:r>
              <a:rPr lang="en-US" b="1" cap="none" dirty="0" smtClean="0"/>
              <a:t> </a:t>
            </a:r>
            <a:r>
              <a:rPr lang="en-US" b="1" cap="none" dirty="0" smtClean="0">
                <a:latin typeface="Times New Roman"/>
                <a:cs typeface="Times New Roman"/>
              </a:rPr>
              <a:t>Information </a:t>
            </a:r>
            <a:endParaRPr lang="en-US" b="1" cap="none" dirty="0">
              <a:latin typeface="Times New Roman"/>
              <a:cs typeface="Times New Roman"/>
            </a:endParaRPr>
          </a:p>
        </p:txBody>
      </p:sp>
      <p:pic>
        <p:nvPicPr>
          <p:cNvPr id="4" name="Picture 11" descr="DonLowry- Chairman"/>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615949" y="1733551"/>
            <a:ext cx="2182812" cy="2445407"/>
          </a:xfrm>
        </p:spPr>
      </p:pic>
      <p:sp>
        <p:nvSpPr>
          <p:cNvPr id="5" name="Text Box 15"/>
          <p:cNvSpPr txBox="1">
            <a:spLocks noChangeArrowheads="1"/>
          </p:cNvSpPr>
          <p:nvPr/>
        </p:nvSpPr>
        <p:spPr bwMode="auto">
          <a:xfrm>
            <a:off x="3044824" y="1733551"/>
            <a:ext cx="5527675" cy="1754327"/>
          </a:xfrm>
          <a:prstGeom prst="rect">
            <a:avLst/>
          </a:prstGeom>
          <a:noFill/>
          <a:ln w="9525">
            <a:noFill/>
            <a:miter lim="800000"/>
            <a:headEnd/>
            <a:tailEnd/>
          </a:ln>
          <a:effectLst/>
        </p:spPr>
        <p:txBody>
          <a:bodyPr wrap="square">
            <a:spAutoFit/>
          </a:bodyPr>
          <a:lstStyle/>
          <a:p>
            <a:pPr fontAlgn="auto">
              <a:spcBef>
                <a:spcPct val="50000"/>
              </a:spcBef>
              <a:spcAft>
                <a:spcPts val="0"/>
              </a:spcAft>
              <a:defRPr/>
            </a:pPr>
            <a:r>
              <a:rPr lang="en-US" altLang="zh-CN" sz="2800" b="1" dirty="0">
                <a:latin typeface="Times New Roman"/>
                <a:ea typeface="+mn-ea"/>
                <a:cs typeface="Times New Roman"/>
              </a:rPr>
              <a:t>Donald J. Lowry</a:t>
            </a:r>
          </a:p>
          <a:p>
            <a:pPr marL="285750" indent="-285750" fontAlgn="auto">
              <a:spcBef>
                <a:spcPts val="0"/>
              </a:spcBef>
              <a:spcAft>
                <a:spcPts val="0"/>
              </a:spcAft>
              <a:buFont typeface="Arial" panose="020B0604020202020204" pitchFamily="34" charset="0"/>
              <a:buChar char="•"/>
              <a:defRPr/>
            </a:pPr>
            <a:r>
              <a:rPr lang="en-US" altLang="zh-CN" sz="2000" dirty="0">
                <a:latin typeface="Times New Roman"/>
                <a:ea typeface="+mn-ea"/>
                <a:cs typeface="Times New Roman"/>
              </a:rPr>
              <a:t>Chairman of the Board</a:t>
            </a:r>
          </a:p>
          <a:p>
            <a:pPr marL="285750" indent="-285750" fontAlgn="auto">
              <a:spcBef>
                <a:spcPts val="0"/>
              </a:spcBef>
              <a:spcAft>
                <a:spcPts val="0"/>
              </a:spcAft>
              <a:buFont typeface="Arial" panose="020B0604020202020204" pitchFamily="34" charset="0"/>
              <a:buChar char="•"/>
              <a:defRPr/>
            </a:pPr>
            <a:r>
              <a:rPr lang="en-US" altLang="zh-CN" sz="2000" dirty="0">
                <a:latin typeface="Times New Roman"/>
                <a:ea typeface="+mn-ea"/>
                <a:cs typeface="Times New Roman"/>
              </a:rPr>
              <a:t>Joined the COS in 2007</a:t>
            </a:r>
          </a:p>
          <a:p>
            <a:pPr marL="285750" indent="-285750" fontAlgn="auto">
              <a:spcBef>
                <a:spcPts val="0"/>
              </a:spcBef>
              <a:spcAft>
                <a:spcPts val="0"/>
              </a:spcAft>
              <a:buFont typeface="Arial" panose="020B0604020202020204" pitchFamily="34" charset="0"/>
              <a:buChar char="•"/>
              <a:defRPr/>
            </a:pPr>
            <a:r>
              <a:rPr lang="en-US" altLang="zh-CN" sz="2000" dirty="0">
                <a:latin typeface="Times New Roman"/>
                <a:ea typeface="+mn-ea"/>
                <a:cs typeface="Times New Roman"/>
              </a:rPr>
              <a:t>Bachelor of Commerce (Hons) degree &amp; MBA</a:t>
            </a:r>
          </a:p>
          <a:p>
            <a:pPr marL="285750" indent="-285750" fontAlgn="auto">
              <a:spcBef>
                <a:spcPts val="0"/>
              </a:spcBef>
              <a:spcAft>
                <a:spcPts val="0"/>
              </a:spcAft>
              <a:buFont typeface="Arial" panose="020B0604020202020204" pitchFamily="34" charset="0"/>
              <a:buChar char="•"/>
              <a:defRPr/>
            </a:pPr>
            <a:r>
              <a:rPr lang="en-US" altLang="zh-CN" sz="2000" dirty="0">
                <a:latin typeface="Times New Roman"/>
                <a:ea typeface="+mn-ea"/>
                <a:cs typeface="Times New Roman"/>
              </a:rPr>
              <a:t>Harvard Advanced Management Program</a:t>
            </a:r>
            <a:endParaRPr lang="zh-CN" altLang="en-US" sz="2000" dirty="0">
              <a:latin typeface="Times New Roman"/>
              <a:ea typeface="+mn-ea"/>
              <a:cs typeface="Times New Roman"/>
            </a:endParaRPr>
          </a:p>
        </p:txBody>
      </p:sp>
      <p:pic>
        <p:nvPicPr>
          <p:cNvPr id="6" name="Picture 12" descr="Bour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145523" y="3984625"/>
            <a:ext cx="2313147" cy="2591421"/>
          </a:xfrm>
          <a:prstGeom prst="rect">
            <a:avLst/>
          </a:prstGeom>
        </p:spPr>
      </p:pic>
      <p:sp>
        <p:nvSpPr>
          <p:cNvPr id="7" name="Text Box 19"/>
          <p:cNvSpPr txBox="1">
            <a:spLocks noChangeArrowheads="1"/>
          </p:cNvSpPr>
          <p:nvPr/>
        </p:nvSpPr>
        <p:spPr bwMode="auto">
          <a:xfrm>
            <a:off x="615949" y="4406614"/>
            <a:ext cx="4857750" cy="1754327"/>
          </a:xfrm>
          <a:prstGeom prst="rect">
            <a:avLst/>
          </a:prstGeom>
          <a:noFill/>
          <a:ln w="9525">
            <a:noFill/>
            <a:miter lim="800000"/>
            <a:headEnd/>
            <a:tailEnd/>
          </a:ln>
          <a:effectLst/>
        </p:spPr>
        <p:txBody>
          <a:bodyPr wrap="square">
            <a:spAutoFit/>
          </a:bodyPr>
          <a:lstStyle/>
          <a:p>
            <a:pPr algn="r">
              <a:defRPr/>
            </a:pPr>
            <a:r>
              <a:rPr lang="en-US" altLang="zh-CN" sz="2800" b="1" dirty="0" smtClean="0">
                <a:latin typeface="Times New Roman"/>
                <a:cs typeface="Times New Roman"/>
              </a:rPr>
              <a:t>Ian </a:t>
            </a:r>
            <a:r>
              <a:rPr lang="en-US" altLang="zh-CN" sz="2800" b="1" dirty="0">
                <a:latin typeface="Times New Roman"/>
                <a:cs typeface="Times New Roman"/>
              </a:rPr>
              <a:t>A. Bourne </a:t>
            </a:r>
          </a:p>
          <a:p>
            <a:pPr marL="285750" indent="-285750" algn="r">
              <a:buFont typeface="Arial" panose="020B0604020202020204" pitchFamily="34" charset="0"/>
              <a:buChar char="•"/>
              <a:defRPr/>
            </a:pPr>
            <a:r>
              <a:rPr lang="en-US" altLang="zh-CN" sz="2000" dirty="0">
                <a:latin typeface="Times New Roman"/>
                <a:cs typeface="Times New Roman"/>
              </a:rPr>
              <a:t>Corporate Director </a:t>
            </a:r>
          </a:p>
          <a:p>
            <a:pPr marL="285750" indent="-285750" algn="r">
              <a:buFont typeface="Arial" panose="020B0604020202020204" pitchFamily="34" charset="0"/>
              <a:buChar char="•"/>
              <a:defRPr/>
            </a:pPr>
            <a:r>
              <a:rPr lang="en-US" altLang="zh-CN" sz="2000" dirty="0" smtClean="0">
                <a:latin typeface="Times New Roman"/>
                <a:cs typeface="Times New Roman"/>
              </a:rPr>
              <a:t>Joined </a:t>
            </a:r>
            <a:r>
              <a:rPr lang="en-US" altLang="zh-CN" sz="2000" dirty="0">
                <a:latin typeface="Times New Roman"/>
                <a:cs typeface="Times New Roman"/>
              </a:rPr>
              <a:t>the COS board in 2007</a:t>
            </a:r>
          </a:p>
          <a:p>
            <a:pPr marL="285750" indent="-285750" algn="r">
              <a:buFont typeface="Arial" panose="020B0604020202020204" pitchFamily="34" charset="0"/>
              <a:buChar char="•"/>
              <a:defRPr/>
            </a:pPr>
            <a:r>
              <a:rPr lang="en-US" sz="2000" dirty="0">
                <a:latin typeface="Times New Roman"/>
                <a:cs typeface="Times New Roman"/>
              </a:rPr>
              <a:t>Bachelor of Commerce degree</a:t>
            </a:r>
          </a:p>
          <a:p>
            <a:pPr marL="285750" indent="-285750" algn="r">
              <a:buFont typeface="Arial" panose="020B0604020202020204" pitchFamily="34" charset="0"/>
              <a:buChar char="•"/>
              <a:defRPr/>
            </a:pPr>
            <a:r>
              <a:rPr lang="en-US" sz="2000" dirty="0">
                <a:latin typeface="Times New Roman"/>
                <a:cs typeface="Times New Roman"/>
              </a:rPr>
              <a:t>Director Education Program</a:t>
            </a:r>
            <a:endParaRPr lang="zh-CN" altLang="en-US" sz="2000" dirty="0">
              <a:latin typeface="Times New Roman"/>
              <a:cs typeface="Times New Roman"/>
            </a:endParaRPr>
          </a:p>
        </p:txBody>
      </p:sp>
    </p:spTree>
    <p:extLst>
      <p:ext uri="{BB962C8B-B14F-4D97-AF65-F5344CB8AC3E}">
        <p14:creationId xmlns:p14="http://schemas.microsoft.com/office/powerpoint/2010/main" val="37211075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0" y="466118"/>
            <a:ext cx="7773338" cy="1596177"/>
          </a:xfrm>
        </p:spPr>
        <p:txBody>
          <a:bodyPr/>
          <a:lstStyle/>
          <a:p>
            <a:r>
              <a:rPr lang="en-US" b="1" cap="none" dirty="0" smtClean="0">
                <a:latin typeface="Times New Roman" panose="02020603050405020304" pitchFamily="18" charset="0"/>
                <a:cs typeface="Times New Roman" panose="02020603050405020304" pitchFamily="18" charset="0"/>
              </a:rPr>
              <a:t>Stock Price</a:t>
            </a:r>
            <a:endParaRPr lang="en-US" b="1" cap="none" dirty="0">
              <a:latin typeface="Times New Roman" panose="02020603050405020304" pitchFamily="18" charset="0"/>
              <a:cs typeface="Times New Roman" panose="02020603050405020304" pitchFamily="18" charset="0"/>
            </a:endParaRPr>
          </a:p>
        </p:txBody>
      </p:sp>
      <p:pic>
        <p:nvPicPr>
          <p:cNvPr id="3" name="Picture 2" descr="Screen Shot 2015-07-16 at 8.37.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1809750"/>
            <a:ext cx="7323726" cy="4707359"/>
          </a:xfrm>
          <a:prstGeom prst="rect">
            <a:avLst/>
          </a:prstGeom>
        </p:spPr>
      </p:pic>
    </p:spTree>
    <p:extLst>
      <p:ext uri="{BB962C8B-B14F-4D97-AF65-F5344CB8AC3E}">
        <p14:creationId xmlns:p14="http://schemas.microsoft.com/office/powerpoint/2010/main" val="3478283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360" y="225376"/>
            <a:ext cx="7773338" cy="1596177"/>
          </a:xfrm>
        </p:spPr>
        <p:txBody>
          <a:bodyPr/>
          <a:lstStyle/>
          <a:p>
            <a:r>
              <a:rPr lang="en-US" b="1" cap="none" dirty="0" smtClean="0">
                <a:latin typeface="Times New Roman"/>
                <a:cs typeface="Times New Roman"/>
              </a:rPr>
              <a:t>Historical Stock Price</a:t>
            </a:r>
            <a:endParaRPr lang="en-US" b="1" cap="none" dirty="0">
              <a:latin typeface="Times New Roman"/>
              <a:cs typeface="Times New Roman"/>
            </a:endParaRPr>
          </a:p>
        </p:txBody>
      </p:sp>
      <p:pic>
        <p:nvPicPr>
          <p:cNvPr id="5" name="Picture 4" descr="Screen Shot 2015-07-11 at 11.26.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48" y="1821553"/>
            <a:ext cx="6915702" cy="4762023"/>
          </a:xfrm>
          <a:prstGeom prst="rect">
            <a:avLst/>
          </a:prstGeom>
        </p:spPr>
      </p:pic>
    </p:spTree>
    <p:extLst>
      <p:ext uri="{BB962C8B-B14F-4D97-AF65-F5344CB8AC3E}">
        <p14:creationId xmlns:p14="http://schemas.microsoft.com/office/powerpoint/2010/main" val="38710393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445627"/>
            <a:ext cx="7773338" cy="817695"/>
          </a:xfrm>
        </p:spPr>
        <p:txBody>
          <a:bodyPr/>
          <a:lstStyle/>
          <a:p>
            <a:r>
              <a:rPr lang="en-US" b="1" cap="none" dirty="0" smtClean="0">
                <a:latin typeface="Times New Roman"/>
                <a:cs typeface="Times New Roman"/>
              </a:rPr>
              <a:t>Highlights</a:t>
            </a:r>
            <a:endParaRPr lang="en-US" b="1" cap="none" dirty="0">
              <a:latin typeface="Times New Roman"/>
              <a:cs typeface="Times New Roman"/>
            </a:endParaRPr>
          </a:p>
        </p:txBody>
      </p:sp>
      <p:pic>
        <p:nvPicPr>
          <p:cNvPr id="5" name="Picture 4" descr="Screen Shot 2015-07-11 at 9.45.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8069"/>
            <a:ext cx="9144000" cy="5306481"/>
          </a:xfrm>
          <a:prstGeom prst="rect">
            <a:avLst/>
          </a:prstGeom>
        </p:spPr>
      </p:pic>
      <p:sp>
        <p:nvSpPr>
          <p:cNvPr id="6" name="Rectangle 5"/>
          <p:cNvSpPr/>
          <p:nvPr/>
        </p:nvSpPr>
        <p:spPr>
          <a:xfrm>
            <a:off x="5349875" y="1603375"/>
            <a:ext cx="3794125" cy="24447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7" name="Rectangle 6"/>
          <p:cNvSpPr/>
          <p:nvPr/>
        </p:nvSpPr>
        <p:spPr>
          <a:xfrm>
            <a:off x="5359400" y="2803525"/>
            <a:ext cx="3794125" cy="24447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8" name="Rectangle 7"/>
          <p:cNvSpPr/>
          <p:nvPr/>
        </p:nvSpPr>
        <p:spPr>
          <a:xfrm>
            <a:off x="5349875" y="4391025"/>
            <a:ext cx="3794125" cy="24447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6049134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11 at 9.46.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 y="1373153"/>
            <a:ext cx="9144000" cy="4245033"/>
          </a:xfrm>
          <a:prstGeom prst="rect">
            <a:avLst/>
          </a:prstGeom>
        </p:spPr>
      </p:pic>
      <p:sp>
        <p:nvSpPr>
          <p:cNvPr id="5" name="Rectangle 4"/>
          <p:cNvSpPr/>
          <p:nvPr/>
        </p:nvSpPr>
        <p:spPr>
          <a:xfrm>
            <a:off x="5143500" y="4572000"/>
            <a:ext cx="2886545" cy="100012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6" name="Rectangle 5"/>
          <p:cNvSpPr/>
          <p:nvPr/>
        </p:nvSpPr>
        <p:spPr>
          <a:xfrm>
            <a:off x="8001001" y="3381375"/>
            <a:ext cx="492124" cy="24447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7" name="Rectangle 6"/>
          <p:cNvSpPr/>
          <p:nvPr/>
        </p:nvSpPr>
        <p:spPr>
          <a:xfrm>
            <a:off x="4603750" y="2603500"/>
            <a:ext cx="539750" cy="24447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8" name="Rectangle 7"/>
          <p:cNvSpPr/>
          <p:nvPr/>
        </p:nvSpPr>
        <p:spPr>
          <a:xfrm>
            <a:off x="1301750" y="2343150"/>
            <a:ext cx="492125" cy="24447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9" name="Rectangle 8"/>
          <p:cNvSpPr/>
          <p:nvPr/>
        </p:nvSpPr>
        <p:spPr>
          <a:xfrm>
            <a:off x="7429501" y="3634350"/>
            <a:ext cx="492125" cy="31535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0" name="Rectangle 9"/>
          <p:cNvSpPr/>
          <p:nvPr/>
        </p:nvSpPr>
        <p:spPr>
          <a:xfrm>
            <a:off x="5207000" y="3129575"/>
            <a:ext cx="476250" cy="31535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graphicFrame>
        <p:nvGraphicFramePr>
          <p:cNvPr id="11" name="Diagram 10"/>
          <p:cNvGraphicFramePr/>
          <p:nvPr>
            <p:extLst>
              <p:ext uri="{D42A27DB-BD31-4B8C-83A1-F6EECF244321}">
                <p14:modId xmlns:p14="http://schemas.microsoft.com/office/powerpoint/2010/main" val="1021945586"/>
              </p:ext>
            </p:extLst>
          </p:nvPr>
        </p:nvGraphicFramePr>
        <p:xfrm>
          <a:off x="213194" y="5699124"/>
          <a:ext cx="8756181" cy="904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itle 1"/>
          <p:cNvSpPr>
            <a:spLocks noGrp="1"/>
          </p:cNvSpPr>
          <p:nvPr>
            <p:ph type="title"/>
          </p:nvPr>
        </p:nvSpPr>
        <p:spPr>
          <a:xfrm>
            <a:off x="685331" y="445627"/>
            <a:ext cx="7773338" cy="817695"/>
          </a:xfrm>
        </p:spPr>
        <p:txBody>
          <a:bodyPr/>
          <a:lstStyle/>
          <a:p>
            <a:r>
              <a:rPr lang="en-US" b="1" cap="none" dirty="0" smtClean="0">
                <a:latin typeface="Times New Roman"/>
                <a:cs typeface="Times New Roman"/>
              </a:rPr>
              <a:t>Highlights</a:t>
            </a:r>
            <a:endParaRPr lang="en-US" b="1" cap="none" dirty="0">
              <a:latin typeface="Times New Roman"/>
              <a:cs typeface="Times New Roman"/>
            </a:endParaRPr>
          </a:p>
        </p:txBody>
      </p:sp>
    </p:spTree>
    <p:extLst>
      <p:ext uri="{BB962C8B-B14F-4D97-AF65-F5344CB8AC3E}">
        <p14:creationId xmlns:p14="http://schemas.microsoft.com/office/powerpoint/2010/main" val="5837383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8"/>
            <a:ext cx="7773338" cy="891627"/>
          </a:xfrm>
        </p:spPr>
        <p:txBody>
          <a:bodyPr/>
          <a:lstStyle/>
          <a:p>
            <a:r>
              <a:rPr lang="en-US" b="1" cap="none" dirty="0" smtClean="0">
                <a:latin typeface="Times New Roman"/>
                <a:cs typeface="Times New Roman"/>
              </a:rPr>
              <a:t>2015 Strategy</a:t>
            </a:r>
            <a:endParaRPr lang="en-US" b="1" cap="none" dirty="0">
              <a:latin typeface="Times New Roman"/>
              <a:cs typeface="Times New Roman"/>
            </a:endParaRPr>
          </a:p>
        </p:txBody>
      </p:sp>
      <p:pic>
        <p:nvPicPr>
          <p:cNvPr id="4" name="Picture 3" descr="Screen Shot 2015-07-11 at 9.48.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32" y="1620873"/>
            <a:ext cx="3788572" cy="4632882"/>
          </a:xfrm>
          <a:prstGeom prst="rect">
            <a:avLst/>
          </a:prstGeom>
        </p:spPr>
      </p:pic>
      <p:pic>
        <p:nvPicPr>
          <p:cNvPr id="5" name="Picture 4" descr="Screen Shot 2015-07-11 at 9.48.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056" y="1620873"/>
            <a:ext cx="3769125" cy="4632882"/>
          </a:xfrm>
          <a:prstGeom prst="rect">
            <a:avLst/>
          </a:prstGeom>
        </p:spPr>
      </p:pic>
    </p:spTree>
    <p:extLst>
      <p:ext uri="{BB962C8B-B14F-4D97-AF65-F5344CB8AC3E}">
        <p14:creationId xmlns:p14="http://schemas.microsoft.com/office/powerpoint/2010/main" val="30831871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162" y="369109"/>
            <a:ext cx="7773338" cy="872972"/>
          </a:xfrm>
        </p:spPr>
        <p:txBody>
          <a:bodyPr/>
          <a:lstStyle/>
          <a:p>
            <a:r>
              <a:rPr lang="en-US" b="1" cap="none" dirty="0" smtClean="0">
                <a:latin typeface="Times New Roman" panose="02020603050405020304" pitchFamily="18" charset="0"/>
                <a:cs typeface="Times New Roman" panose="02020603050405020304" pitchFamily="18" charset="0"/>
              </a:rPr>
              <a:t>Risk Management</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457199" y="1318190"/>
            <a:ext cx="8448675" cy="2142560"/>
          </a:xfrm>
        </p:spPr>
        <p:txBody>
          <a:bodyPr>
            <a:noAutofit/>
          </a:bodyPr>
          <a:lstStyle/>
          <a:p>
            <a:r>
              <a:rPr lang="en-US" cap="none" dirty="0" smtClean="0">
                <a:latin typeface="Times New Roman"/>
                <a:cs typeface="Times New Roman"/>
              </a:rPr>
              <a:t>Canadian oil sands approaches the management of risk systematically through a process designed to identify, categorize and assess risks. </a:t>
            </a:r>
          </a:p>
          <a:p>
            <a:r>
              <a:rPr lang="en-US" cap="none" dirty="0" smtClean="0">
                <a:latin typeface="Times New Roman"/>
                <a:cs typeface="Times New Roman"/>
              </a:rPr>
              <a:t>Risks are categorized based on their probability of occurrence and their potential impact on Canadian oil sands’ financial results, financial condition, corporate reputation and EH&amp;S performance. </a:t>
            </a:r>
          </a:p>
          <a:p>
            <a:endParaRPr lang="en-US" cap="none" dirty="0"/>
          </a:p>
        </p:txBody>
      </p:sp>
      <p:grpSp>
        <p:nvGrpSpPr>
          <p:cNvPr id="4" name="Group 3"/>
          <p:cNvGrpSpPr/>
          <p:nvPr/>
        </p:nvGrpSpPr>
        <p:grpSpPr>
          <a:xfrm>
            <a:off x="592072" y="3587260"/>
            <a:ext cx="7908658" cy="619311"/>
            <a:chOff x="21" y="0"/>
            <a:chExt cx="7908658" cy="874020"/>
          </a:xfrm>
        </p:grpSpPr>
        <p:sp>
          <p:nvSpPr>
            <p:cNvPr id="5" name="Rounded Rectangle 4"/>
            <p:cNvSpPr/>
            <p:nvPr/>
          </p:nvSpPr>
          <p:spPr>
            <a:xfrm>
              <a:off x="21" y="0"/>
              <a:ext cx="7908658" cy="874020"/>
            </a:xfrm>
            <a:prstGeom prst="roundRect">
              <a:avLst>
                <a:gd name="adj" fmla="val 10000"/>
              </a:avLst>
            </a:prstGeom>
          </p:spPr>
          <p:style>
            <a:lnRef idx="2">
              <a:schemeClr val="lt1">
                <a:hueOff val="0"/>
                <a:satOff val="0"/>
                <a:lumOff val="0"/>
                <a:alphaOff val="0"/>
              </a:schemeClr>
            </a:lnRef>
            <a:fillRef idx="1">
              <a:schemeClr val="accent2">
                <a:alpha val="80000"/>
                <a:hueOff val="0"/>
                <a:satOff val="0"/>
                <a:lumOff val="0"/>
                <a:alphaOff val="0"/>
              </a:schemeClr>
            </a:fillRef>
            <a:effectRef idx="0">
              <a:schemeClr val="accent2">
                <a:alpha val="80000"/>
                <a:hueOff val="0"/>
                <a:satOff val="0"/>
                <a:lumOff val="0"/>
                <a:alphaOff val="0"/>
              </a:schemeClr>
            </a:effectRef>
            <a:fontRef idx="minor">
              <a:schemeClr val="lt1"/>
            </a:fontRef>
          </p:style>
        </p:sp>
        <p:sp>
          <p:nvSpPr>
            <p:cNvPr id="6" name="Rounded Rectangle 4"/>
            <p:cNvSpPr/>
            <p:nvPr/>
          </p:nvSpPr>
          <p:spPr>
            <a:xfrm>
              <a:off x="25620" y="25599"/>
              <a:ext cx="7857460" cy="822822"/>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Risk Management</a:t>
              </a:r>
              <a:endParaRPr lang="en-US" sz="3800" kern="1200" dirty="0"/>
            </a:p>
          </p:txBody>
        </p:sp>
      </p:grpSp>
      <p:grpSp>
        <p:nvGrpSpPr>
          <p:cNvPr id="7" name="Group 6"/>
          <p:cNvGrpSpPr/>
          <p:nvPr/>
        </p:nvGrpSpPr>
        <p:grpSpPr>
          <a:xfrm>
            <a:off x="617671" y="4319604"/>
            <a:ext cx="1053925" cy="1750667"/>
            <a:chOff x="6110" y="1143791"/>
            <a:chExt cx="1053925" cy="1750667"/>
          </a:xfrm>
        </p:grpSpPr>
        <p:sp>
          <p:nvSpPr>
            <p:cNvPr id="26" name="Rounded Rectangle 25"/>
            <p:cNvSpPr/>
            <p:nvPr/>
          </p:nvSpPr>
          <p:spPr>
            <a:xfrm>
              <a:off x="6110" y="1143791"/>
              <a:ext cx="1053925" cy="1750667"/>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27" name="Rounded Rectangle 4"/>
            <p:cNvSpPr/>
            <p:nvPr/>
          </p:nvSpPr>
          <p:spPr>
            <a:xfrm>
              <a:off x="36978" y="1174659"/>
              <a:ext cx="992189" cy="1688931"/>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600" b="1" kern="1200" dirty="0" smtClean="0">
                  <a:latin typeface="Times New Roman"/>
                  <a:cs typeface="Times New Roman"/>
                </a:rPr>
                <a:t>Crude Oil Price Risk</a:t>
              </a:r>
              <a:endParaRPr lang="en-US" sz="1600" b="1" kern="1200" dirty="0">
                <a:latin typeface="Times New Roman"/>
                <a:cs typeface="Times New Roman"/>
              </a:endParaRPr>
            </a:p>
          </p:txBody>
        </p:sp>
      </p:grpSp>
      <p:grpSp>
        <p:nvGrpSpPr>
          <p:cNvPr id="8" name="Group 7"/>
          <p:cNvGrpSpPr/>
          <p:nvPr/>
        </p:nvGrpSpPr>
        <p:grpSpPr>
          <a:xfrm>
            <a:off x="1760127" y="4319604"/>
            <a:ext cx="1053925" cy="1750667"/>
            <a:chOff x="1148566" y="1143791"/>
            <a:chExt cx="1053925" cy="1750667"/>
          </a:xfrm>
        </p:grpSpPr>
        <p:sp>
          <p:nvSpPr>
            <p:cNvPr id="24" name="Rounded Rectangle 23"/>
            <p:cNvSpPr/>
            <p:nvPr/>
          </p:nvSpPr>
          <p:spPr>
            <a:xfrm>
              <a:off x="1148566" y="1143791"/>
              <a:ext cx="1053925" cy="1750667"/>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25" name="Rounded Rectangle 6"/>
            <p:cNvSpPr/>
            <p:nvPr/>
          </p:nvSpPr>
          <p:spPr>
            <a:xfrm>
              <a:off x="1179434" y="1174659"/>
              <a:ext cx="992189" cy="1688931"/>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200" b="1" kern="1200" dirty="0" smtClean="0">
                  <a:latin typeface="Times New Roman"/>
                  <a:cs typeface="Times New Roman"/>
                </a:rPr>
                <a:t>Operational</a:t>
              </a:r>
            </a:p>
            <a:p>
              <a:pPr lvl="0" algn="ctr" defTabSz="488950">
                <a:lnSpc>
                  <a:spcPct val="90000"/>
                </a:lnSpc>
                <a:spcBef>
                  <a:spcPct val="0"/>
                </a:spcBef>
                <a:spcAft>
                  <a:spcPct val="35000"/>
                </a:spcAft>
              </a:pPr>
              <a:r>
                <a:rPr lang="en-US" sz="1400" b="1" kern="1200" dirty="0" smtClean="0">
                  <a:latin typeface="Times New Roman"/>
                  <a:cs typeface="Times New Roman"/>
                </a:rPr>
                <a:t> Risk</a:t>
              </a:r>
              <a:endParaRPr lang="en-US" sz="1400" b="1" kern="1200" dirty="0">
                <a:latin typeface="Times New Roman"/>
                <a:cs typeface="Times New Roman"/>
              </a:endParaRPr>
            </a:p>
          </p:txBody>
        </p:sp>
      </p:grpSp>
      <p:grpSp>
        <p:nvGrpSpPr>
          <p:cNvPr id="9" name="Group 8"/>
          <p:cNvGrpSpPr/>
          <p:nvPr/>
        </p:nvGrpSpPr>
        <p:grpSpPr>
          <a:xfrm>
            <a:off x="2902582" y="4319604"/>
            <a:ext cx="1053925" cy="1750667"/>
            <a:chOff x="2291021" y="1143791"/>
            <a:chExt cx="1053925" cy="1750667"/>
          </a:xfrm>
        </p:grpSpPr>
        <p:sp>
          <p:nvSpPr>
            <p:cNvPr id="22" name="Rounded Rectangle 21"/>
            <p:cNvSpPr/>
            <p:nvPr/>
          </p:nvSpPr>
          <p:spPr>
            <a:xfrm>
              <a:off x="2291021" y="1143791"/>
              <a:ext cx="1053925" cy="1750667"/>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23" name="Rounded Rectangle 8"/>
            <p:cNvSpPr/>
            <p:nvPr/>
          </p:nvSpPr>
          <p:spPr>
            <a:xfrm>
              <a:off x="2321889" y="1174659"/>
              <a:ext cx="992189" cy="1688931"/>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200" b="1" kern="1200" dirty="0" smtClean="0">
                  <a:latin typeface="Times New Roman"/>
                  <a:cs typeface="Times New Roman"/>
                </a:rPr>
                <a:t>Competition</a:t>
              </a:r>
            </a:p>
            <a:p>
              <a:pPr lvl="0" algn="ctr" defTabSz="488950">
                <a:lnSpc>
                  <a:spcPct val="90000"/>
                </a:lnSpc>
                <a:spcBef>
                  <a:spcPct val="0"/>
                </a:spcBef>
                <a:spcAft>
                  <a:spcPct val="35000"/>
                </a:spcAft>
              </a:pPr>
              <a:r>
                <a:rPr lang="en-US" sz="1400" b="1" kern="1200" dirty="0" smtClean="0">
                  <a:latin typeface="Times New Roman"/>
                  <a:cs typeface="Times New Roman"/>
                </a:rPr>
                <a:t> Risk</a:t>
              </a:r>
              <a:endParaRPr lang="en-US" sz="1400" b="1" kern="1200" dirty="0">
                <a:latin typeface="Times New Roman"/>
                <a:cs typeface="Times New Roman"/>
              </a:endParaRPr>
            </a:p>
          </p:txBody>
        </p:sp>
      </p:grpSp>
      <p:grpSp>
        <p:nvGrpSpPr>
          <p:cNvPr id="10" name="Group 9"/>
          <p:cNvGrpSpPr/>
          <p:nvPr/>
        </p:nvGrpSpPr>
        <p:grpSpPr>
          <a:xfrm>
            <a:off x="4045038" y="4319604"/>
            <a:ext cx="1053925" cy="1750667"/>
            <a:chOff x="3433477" y="1143791"/>
            <a:chExt cx="1053925" cy="1750667"/>
          </a:xfrm>
        </p:grpSpPr>
        <p:sp>
          <p:nvSpPr>
            <p:cNvPr id="20" name="Rounded Rectangle 19"/>
            <p:cNvSpPr/>
            <p:nvPr/>
          </p:nvSpPr>
          <p:spPr>
            <a:xfrm>
              <a:off x="3433477" y="1143791"/>
              <a:ext cx="1053925" cy="1750667"/>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21" name="Rounded Rectangle 10"/>
            <p:cNvSpPr/>
            <p:nvPr/>
          </p:nvSpPr>
          <p:spPr>
            <a:xfrm>
              <a:off x="3464345" y="1174659"/>
              <a:ext cx="992189" cy="1688931"/>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400" b="1" kern="1200" dirty="0" smtClean="0">
                  <a:latin typeface="Times New Roman"/>
                  <a:cs typeface="Times New Roman"/>
                </a:rPr>
                <a:t>Market&amp;</a:t>
              </a:r>
            </a:p>
            <a:p>
              <a:pPr lvl="0" algn="ctr" defTabSz="488950">
                <a:lnSpc>
                  <a:spcPct val="90000"/>
                </a:lnSpc>
                <a:spcBef>
                  <a:spcPct val="0"/>
                </a:spcBef>
                <a:spcAft>
                  <a:spcPct val="35000"/>
                </a:spcAft>
              </a:pPr>
              <a:r>
                <a:rPr lang="en-US" sz="1400" b="1" kern="1200" dirty="0" smtClean="0">
                  <a:latin typeface="Times New Roman"/>
                  <a:cs typeface="Times New Roman"/>
                </a:rPr>
                <a:t>Trans Risk</a:t>
              </a:r>
              <a:endParaRPr lang="en-US" sz="1400" b="1" kern="1200" dirty="0">
                <a:latin typeface="Times New Roman"/>
                <a:cs typeface="Times New Roman"/>
              </a:endParaRPr>
            </a:p>
          </p:txBody>
        </p:sp>
      </p:grpSp>
      <p:grpSp>
        <p:nvGrpSpPr>
          <p:cNvPr id="11" name="Group 10"/>
          <p:cNvGrpSpPr/>
          <p:nvPr/>
        </p:nvGrpSpPr>
        <p:grpSpPr>
          <a:xfrm>
            <a:off x="5187493" y="4319604"/>
            <a:ext cx="1053925" cy="1750667"/>
            <a:chOff x="4575932" y="1143791"/>
            <a:chExt cx="1053925" cy="1750667"/>
          </a:xfrm>
        </p:grpSpPr>
        <p:sp>
          <p:nvSpPr>
            <p:cNvPr id="18" name="Rounded Rectangle 17"/>
            <p:cNvSpPr/>
            <p:nvPr/>
          </p:nvSpPr>
          <p:spPr>
            <a:xfrm>
              <a:off x="4575932" y="1143791"/>
              <a:ext cx="1053925" cy="1750667"/>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9" name="Rounded Rectangle 12"/>
            <p:cNvSpPr/>
            <p:nvPr/>
          </p:nvSpPr>
          <p:spPr>
            <a:xfrm>
              <a:off x="4606800" y="1174659"/>
              <a:ext cx="992189" cy="1688931"/>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400" b="1" kern="1200" dirty="0" smtClean="0">
                  <a:latin typeface="Times New Roman"/>
                  <a:cs typeface="Times New Roman"/>
                </a:rPr>
                <a:t>Environmental </a:t>
              </a:r>
            </a:p>
            <a:p>
              <a:pPr lvl="0" algn="ctr" defTabSz="488950">
                <a:lnSpc>
                  <a:spcPct val="90000"/>
                </a:lnSpc>
                <a:spcBef>
                  <a:spcPct val="0"/>
                </a:spcBef>
                <a:spcAft>
                  <a:spcPct val="35000"/>
                </a:spcAft>
              </a:pPr>
              <a:r>
                <a:rPr lang="en-US" sz="1400" b="1" kern="1200" dirty="0" smtClean="0">
                  <a:latin typeface="Times New Roman"/>
                  <a:cs typeface="Times New Roman"/>
                </a:rPr>
                <a:t>Risk</a:t>
              </a:r>
              <a:endParaRPr lang="en-US" sz="1400" b="1" kern="1200" dirty="0">
                <a:latin typeface="Times New Roman"/>
                <a:cs typeface="Times New Roman"/>
              </a:endParaRPr>
            </a:p>
          </p:txBody>
        </p:sp>
      </p:grpSp>
      <p:grpSp>
        <p:nvGrpSpPr>
          <p:cNvPr id="12" name="Group 11"/>
          <p:cNvGrpSpPr/>
          <p:nvPr/>
        </p:nvGrpSpPr>
        <p:grpSpPr>
          <a:xfrm>
            <a:off x="6329949" y="4319604"/>
            <a:ext cx="1053925" cy="1750667"/>
            <a:chOff x="5718388" y="1143791"/>
            <a:chExt cx="1053925" cy="1750667"/>
          </a:xfrm>
        </p:grpSpPr>
        <p:sp>
          <p:nvSpPr>
            <p:cNvPr id="16" name="Rounded Rectangle 15"/>
            <p:cNvSpPr/>
            <p:nvPr/>
          </p:nvSpPr>
          <p:spPr>
            <a:xfrm>
              <a:off x="5718388" y="1143791"/>
              <a:ext cx="1053925" cy="1750667"/>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7" name="Rounded Rectangle 14"/>
            <p:cNvSpPr/>
            <p:nvPr/>
          </p:nvSpPr>
          <p:spPr>
            <a:xfrm>
              <a:off x="5749256" y="1174659"/>
              <a:ext cx="992189" cy="1688931"/>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400" b="1" kern="1200" dirty="0" smtClean="0">
                  <a:latin typeface="Times New Roman"/>
                  <a:cs typeface="Times New Roman"/>
                </a:rPr>
                <a:t>Ownership Risk</a:t>
              </a:r>
              <a:endParaRPr lang="en-US" sz="1400" b="1" kern="1200" dirty="0">
                <a:latin typeface="Times New Roman"/>
                <a:cs typeface="Times New Roman"/>
              </a:endParaRPr>
            </a:p>
          </p:txBody>
        </p:sp>
      </p:grpSp>
      <p:grpSp>
        <p:nvGrpSpPr>
          <p:cNvPr id="13" name="Group 12"/>
          <p:cNvGrpSpPr/>
          <p:nvPr/>
        </p:nvGrpSpPr>
        <p:grpSpPr>
          <a:xfrm>
            <a:off x="7472404" y="4319604"/>
            <a:ext cx="1053925" cy="1750667"/>
            <a:chOff x="6860843" y="1143791"/>
            <a:chExt cx="1053925" cy="1750667"/>
          </a:xfrm>
        </p:grpSpPr>
        <p:sp>
          <p:nvSpPr>
            <p:cNvPr id="14" name="Rounded Rectangle 13"/>
            <p:cNvSpPr/>
            <p:nvPr/>
          </p:nvSpPr>
          <p:spPr>
            <a:xfrm>
              <a:off x="6860843" y="1143791"/>
              <a:ext cx="1053925" cy="1750667"/>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5" name="Rounded Rectangle 16"/>
            <p:cNvSpPr/>
            <p:nvPr/>
          </p:nvSpPr>
          <p:spPr>
            <a:xfrm>
              <a:off x="6891711" y="1174659"/>
              <a:ext cx="992189" cy="1688931"/>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400" b="1" kern="1200" dirty="0" smtClean="0"/>
                <a:t>Financial Market Risk</a:t>
              </a:r>
              <a:endParaRPr lang="en-US" sz="1400" b="1" kern="1200" dirty="0"/>
            </a:p>
          </p:txBody>
        </p:sp>
      </p:grpSp>
      <p:graphicFrame>
        <p:nvGraphicFramePr>
          <p:cNvPr id="28" name="Diagram 27"/>
          <p:cNvGraphicFramePr/>
          <p:nvPr>
            <p:extLst>
              <p:ext uri="{D42A27DB-BD31-4B8C-83A1-F6EECF244321}">
                <p14:modId xmlns:p14="http://schemas.microsoft.com/office/powerpoint/2010/main" val="3638612764"/>
              </p:ext>
            </p:extLst>
          </p:nvPr>
        </p:nvGraphicFramePr>
        <p:xfrm>
          <a:off x="387819" y="6039403"/>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75321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862" y="-40804"/>
            <a:ext cx="7773338" cy="1038833"/>
          </a:xfrm>
        </p:spPr>
        <p:txBody>
          <a:bodyPr>
            <a:normAutofit/>
          </a:bodyPr>
          <a:lstStyle/>
          <a:p>
            <a:r>
              <a:rPr lang="en-US" b="1" cap="none" dirty="0" smtClean="0">
                <a:latin typeface="Times New Roman"/>
                <a:cs typeface="Times New Roman"/>
              </a:rPr>
              <a:t>Crude Oil Price Risk </a:t>
            </a:r>
            <a:endParaRPr lang="en-US" b="1" cap="none" dirty="0">
              <a:latin typeface="Times New Roman"/>
              <a:cs typeface="Times New Roman"/>
            </a:endParaRPr>
          </a:p>
        </p:txBody>
      </p:sp>
      <p:sp>
        <p:nvSpPr>
          <p:cNvPr id="3" name="Content Placeholder 2"/>
          <p:cNvSpPr>
            <a:spLocks noGrp="1"/>
          </p:cNvSpPr>
          <p:nvPr>
            <p:ph sz="quarter" idx="13"/>
          </p:nvPr>
        </p:nvSpPr>
        <p:spPr>
          <a:xfrm>
            <a:off x="685330" y="773509"/>
            <a:ext cx="7918920" cy="4159576"/>
          </a:xfrm>
        </p:spPr>
        <p:txBody>
          <a:bodyPr>
            <a:noAutofit/>
          </a:bodyPr>
          <a:lstStyle/>
          <a:p>
            <a:r>
              <a:rPr lang="en-US" cap="none" dirty="0" smtClean="0">
                <a:latin typeface="Times New Roman" panose="02020603050405020304" pitchFamily="18" charset="0"/>
                <a:cs typeface="Times New Roman" panose="02020603050405020304" pitchFamily="18" charset="0"/>
              </a:rPr>
              <a:t>The financial results and financial condition of Canadian oil sands are significantly impacted by crude oil prices. </a:t>
            </a:r>
          </a:p>
          <a:p>
            <a:r>
              <a:rPr lang="en-US" cap="none" dirty="0" smtClean="0">
                <a:latin typeface="Times New Roman" panose="02020603050405020304" pitchFamily="18" charset="0"/>
                <a:cs typeface="Times New Roman" panose="02020603050405020304" pitchFamily="18" charset="0"/>
              </a:rPr>
              <a:t>Price is subject to large fluctuations in response to changes in the global and regional supply and demand for oil</a:t>
            </a:r>
          </a:p>
          <a:p>
            <a:r>
              <a:rPr lang="en-US" cap="none" dirty="0" smtClean="0">
                <a:latin typeface="Times New Roman" panose="02020603050405020304" pitchFamily="18" charset="0"/>
                <a:cs typeface="Times New Roman" panose="02020603050405020304" pitchFamily="18" charset="0"/>
              </a:rPr>
              <a:t>A prolonged period of low crude oil prices could affect the value of COS’s interest in the </a:t>
            </a:r>
            <a:r>
              <a:rPr lang="en-US" cap="none" dirty="0" err="1" smtClean="0">
                <a:latin typeface="Times New Roman" panose="02020603050405020304" pitchFamily="18" charset="0"/>
                <a:cs typeface="Times New Roman" panose="02020603050405020304" pitchFamily="18" charset="0"/>
              </a:rPr>
              <a:t>syncrude</a:t>
            </a:r>
            <a:r>
              <a:rPr lang="en-US" cap="none" dirty="0" smtClean="0">
                <a:latin typeface="Times New Roman" panose="02020603050405020304" pitchFamily="18" charset="0"/>
                <a:cs typeface="Times New Roman" panose="02020603050405020304" pitchFamily="18" charset="0"/>
              </a:rPr>
              <a:t> project, the level of capital investment and could ultimately result in deduction of production. </a:t>
            </a:r>
          </a:p>
          <a:p>
            <a:r>
              <a:rPr lang="en-US" cap="none" dirty="0" smtClean="0">
                <a:latin typeface="Times New Roman" panose="02020603050405020304" pitchFamily="18" charset="0"/>
                <a:cs typeface="Times New Roman" panose="02020603050405020304" pitchFamily="18" charset="0"/>
              </a:rPr>
              <a:t>A prolonged period of low crude oil prices could also result in the impairment of Canadian oil sands’ assets, which would likely have a negative impact on COS’s financial condition.</a:t>
            </a:r>
          </a:p>
          <a:p>
            <a:pPr marL="0" indent="0">
              <a:buNone/>
            </a:pPr>
            <a:endParaRPr lang="en-US" u="sng" cap="none" dirty="0" smtClean="0">
              <a:latin typeface="Times New Roman" panose="02020603050405020304" pitchFamily="18" charset="0"/>
              <a:cs typeface="Times New Roman" panose="02020603050405020304" pitchFamily="18" charset="0"/>
            </a:endParaRPr>
          </a:p>
          <a:p>
            <a:endParaRPr lang="en-US" cap="none" dirty="0">
              <a:latin typeface="Times New Roman" panose="02020603050405020304" pitchFamily="18" charset="0"/>
              <a:cs typeface="Times New Roman" panose="02020603050405020304" pitchFamily="18" charset="0"/>
            </a:endParaRPr>
          </a:p>
        </p:txBody>
      </p:sp>
      <p:sp>
        <p:nvSpPr>
          <p:cNvPr id="5" name="Rectangle 4"/>
          <p:cNvSpPr/>
          <p:nvPr/>
        </p:nvSpPr>
        <p:spPr>
          <a:xfrm>
            <a:off x="616964" y="4822544"/>
            <a:ext cx="6981398" cy="1231106"/>
          </a:xfrm>
          <a:prstGeom prst="rect">
            <a:avLst/>
          </a:prstGeom>
          <a:noFill/>
        </p:spPr>
        <p:txBody>
          <a:bodyPr wrap="none" lIns="91440" tIns="45720" rIns="91440" bIns="45720">
            <a:spAutoFit/>
          </a:bodyPr>
          <a:lstStyle/>
          <a:p>
            <a:r>
              <a:rPr lang="en-US" sz="2000" b="1" i="1" u="sng"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COS response</a:t>
            </a:r>
            <a:r>
              <a:rPr lang="en-US" b="0" i="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r>
              <a:rPr lang="en-US" b="0"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it will manage its exposure to crude oil price risk by</a:t>
            </a:r>
          </a:p>
          <a:p>
            <a:r>
              <a:rPr lang="en-US" b="0"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maintaining a strong balance sheet and ensuring adequate sources of </a:t>
            </a:r>
          </a:p>
          <a:p>
            <a:r>
              <a:rPr lang="en-US" b="0"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financing are available. </a:t>
            </a:r>
            <a:endParaRPr lang="en-US" b="0" cap="none" spc="0" dirty="0">
              <a:ln w="0"/>
              <a:effectLst>
                <a:outerShdw blurRad="38100" dist="25400" dir="5400000" algn="ctr" rotWithShape="0">
                  <a:srgbClr val="6E747A">
                    <a:alpha val="43000"/>
                  </a:srgbClr>
                </a:outerShdw>
              </a:effectLst>
            </a:endParaRPr>
          </a:p>
        </p:txBody>
      </p:sp>
      <p:graphicFrame>
        <p:nvGraphicFramePr>
          <p:cNvPr id="6" name="Diagram 5"/>
          <p:cNvGraphicFramePr/>
          <p:nvPr>
            <p:extLst>
              <p:ext uri="{D42A27DB-BD31-4B8C-83A1-F6EECF244321}">
                <p14:modId xmlns:p14="http://schemas.microsoft.com/office/powerpoint/2010/main" val="4258591065"/>
              </p:ext>
            </p:extLst>
          </p:nvPr>
        </p:nvGraphicFramePr>
        <p:xfrm>
          <a:off x="213194" y="6044702"/>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992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11 at 10.04.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5301"/>
            <a:ext cx="9144000" cy="4801840"/>
          </a:xfrm>
          <a:prstGeom prst="rect">
            <a:avLst/>
          </a:prstGeom>
        </p:spPr>
      </p:pic>
      <p:sp>
        <p:nvSpPr>
          <p:cNvPr id="3" name="Rectangle 2"/>
          <p:cNvSpPr/>
          <p:nvPr/>
        </p:nvSpPr>
        <p:spPr>
          <a:xfrm>
            <a:off x="6921500" y="2873375"/>
            <a:ext cx="1936750" cy="149225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3160492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90489" y="4781819"/>
            <a:ext cx="2408886" cy="1148853"/>
          </a:xfrm>
          <a:prstGeom prst="rect">
            <a:avLst/>
          </a:prstGeom>
        </p:spPr>
      </p:pic>
      <p:sp>
        <p:nvSpPr>
          <p:cNvPr id="3" name="Content Placeholder 2"/>
          <p:cNvSpPr>
            <a:spLocks noGrp="1"/>
          </p:cNvSpPr>
          <p:nvPr>
            <p:ph sz="quarter" idx="13"/>
          </p:nvPr>
        </p:nvSpPr>
        <p:spPr>
          <a:xfrm>
            <a:off x="685800" y="1768379"/>
            <a:ext cx="7952874" cy="3424107"/>
          </a:xfrm>
        </p:spPr>
        <p:txBody>
          <a:bodyPr>
            <a:normAutofit fontScale="92500" lnSpcReduction="20000"/>
          </a:bodyPr>
          <a:lstStyle/>
          <a:p>
            <a:pPr marL="0" indent="0" algn="ctr" fontAlgn="auto">
              <a:spcAft>
                <a:spcPts val="0"/>
              </a:spcAft>
              <a:buNone/>
              <a:defRPr/>
            </a:pPr>
            <a:r>
              <a:rPr lang="en-US" b="1" u="sng" cap="none" dirty="0" smtClean="0">
                <a:latin typeface="Times New Roman" panose="02020603050405020304" pitchFamily="18" charset="0"/>
                <a:cs typeface="Times New Roman" panose="02020603050405020304" pitchFamily="18" charset="0"/>
              </a:rPr>
              <a:t>Canadian Association Of Petroleum Producers (CAPP)</a:t>
            </a:r>
          </a:p>
          <a:p>
            <a:pPr marL="0" indent="0" fontAlgn="auto">
              <a:spcAft>
                <a:spcPts val="0"/>
              </a:spcAft>
              <a:buNone/>
              <a:defRPr/>
            </a:pPr>
            <a:endParaRPr lang="en-US" cap="none" dirty="0" smtClean="0">
              <a:latin typeface="Times New Roman" panose="02020603050405020304" pitchFamily="18" charset="0"/>
              <a:cs typeface="Times New Roman" panose="02020603050405020304" pitchFamily="18" charset="0"/>
            </a:endParaRPr>
          </a:p>
          <a:p>
            <a:pPr>
              <a:defRPr/>
            </a:pPr>
            <a:r>
              <a:rPr lang="en-CA" altLang="en-US" cap="none" dirty="0" smtClean="0">
                <a:latin typeface="Times New Roman" panose="02020603050405020304" pitchFamily="18" charset="0"/>
                <a:cs typeface="Times New Roman" panose="02020603050405020304" pitchFamily="18" charset="0"/>
              </a:rPr>
              <a:t>CAAP’s mission is to Enhance </a:t>
            </a:r>
            <a:r>
              <a:rPr lang="en-CA" altLang="en-US" cap="none" dirty="0">
                <a:latin typeface="Times New Roman" panose="02020603050405020304" pitchFamily="18" charset="0"/>
                <a:cs typeface="Times New Roman" panose="02020603050405020304" pitchFamily="18" charset="0"/>
              </a:rPr>
              <a:t>the economic well-being and sustainability of the Canadian upstream petroleum industry in a socially, environmentally and technically responsible manner</a:t>
            </a:r>
            <a:endParaRPr lang="en-US" cap="none" dirty="0">
              <a:latin typeface="Times New Roman" panose="02020603050405020304" pitchFamily="18" charset="0"/>
              <a:cs typeface="Times New Roman" panose="02020603050405020304" pitchFamily="18" charset="0"/>
            </a:endParaRPr>
          </a:p>
          <a:p>
            <a:pPr>
              <a:defRPr/>
            </a:pPr>
            <a:r>
              <a:rPr lang="en-US" cap="none" dirty="0" smtClean="0">
                <a:latin typeface="Times New Roman" panose="02020603050405020304" pitchFamily="18" charset="0"/>
                <a:cs typeface="Times New Roman" panose="02020603050405020304" pitchFamily="18" charset="0"/>
              </a:rPr>
              <a:t>CAPP members produce "90% of Canada's natural gas and crude oil</a:t>
            </a:r>
          </a:p>
          <a:p>
            <a:pPr>
              <a:defRPr/>
            </a:pPr>
            <a:r>
              <a:rPr lang="en-US" altLang="zh-CN" cap="none" dirty="0" smtClean="0">
                <a:latin typeface="Times New Roman" panose="02020603050405020304" pitchFamily="18" charset="0"/>
                <a:cs typeface="Times New Roman" panose="02020603050405020304" pitchFamily="18" charset="0"/>
              </a:rPr>
              <a:t>It represents large and small producer member companies</a:t>
            </a:r>
          </a:p>
          <a:p>
            <a:pPr>
              <a:defRPr/>
            </a:pPr>
            <a:r>
              <a:rPr lang="en-US" cap="none" dirty="0" smtClean="0">
                <a:latin typeface="Times New Roman" panose="02020603050405020304" pitchFamily="18" charset="0"/>
                <a:cs typeface="Times New Roman" panose="02020603050405020304" pitchFamily="18" charset="0"/>
              </a:rPr>
              <a:t>An important part of a national industry with revenues of about $100 billion-a-year </a:t>
            </a:r>
            <a:endParaRPr lang="en-US" altLang="zh-CN" cap="none" dirty="0" smtClean="0">
              <a:latin typeface="Times New Roman" panose="02020603050405020304" pitchFamily="18" charset="0"/>
              <a:cs typeface="Times New Roman" panose="02020603050405020304" pitchFamily="18" charset="0"/>
            </a:endParaRPr>
          </a:p>
          <a:p>
            <a:pPr marL="0" indent="0" fontAlgn="auto">
              <a:spcAft>
                <a:spcPts val="0"/>
              </a:spcAft>
              <a:buNone/>
              <a:defRPr/>
            </a:pPr>
            <a:endParaRPr lang="en-US" cap="none" dirty="0" smtClean="0">
              <a:latin typeface="Times New Roman" panose="02020603050405020304" pitchFamily="18" charset="0"/>
              <a:cs typeface="Times New Roman" panose="02020603050405020304" pitchFamily="18" charset="0"/>
            </a:endParaRPr>
          </a:p>
          <a:p>
            <a:pPr marL="0" indent="0" fontAlgn="auto">
              <a:spcAft>
                <a:spcPts val="0"/>
              </a:spcAft>
              <a:buNone/>
              <a:defRPr/>
            </a:pPr>
            <a:endParaRPr lang="en-US" cap="none" dirty="0" smtClean="0">
              <a:latin typeface="Times New Roman" panose="02020603050405020304" pitchFamily="18" charset="0"/>
              <a:cs typeface="Times New Roman" panose="02020603050405020304" pitchFamily="18" charset="0"/>
            </a:endParaRPr>
          </a:p>
          <a:p>
            <a:pPr marL="457200" lvl="1" indent="0" fontAlgn="auto">
              <a:spcAft>
                <a:spcPts val="0"/>
              </a:spcAft>
              <a:buNone/>
              <a:defRPr/>
            </a:pPr>
            <a:endParaRPr lang="en-US" cap="none"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612775" y="758122"/>
            <a:ext cx="7773338" cy="101025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b="1" cap="none" dirty="0" smtClean="0">
                <a:latin typeface="Times New Roman" panose="02020603050405020304" pitchFamily="18" charset="0"/>
                <a:cs typeface="Times New Roman" panose="02020603050405020304" pitchFamily="18" charset="0"/>
              </a:rPr>
              <a:t>Canadian Regulation on the Industry </a:t>
            </a:r>
            <a:endParaRPr lang="en-US" b="1" cap="none" dirty="0">
              <a:latin typeface="Times New Roman" panose="02020603050405020304" pitchFamily="18" charset="0"/>
              <a:cs typeface="Times New Roman" panose="02020603050405020304" pitchFamily="18" charset="0"/>
            </a:endParaRPr>
          </a:p>
        </p:txBody>
      </p:sp>
      <p:sp>
        <p:nvSpPr>
          <p:cNvPr id="5" name="AutoShape 2" descr="Image result for CAp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CAp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8" name="Diagram 7"/>
          <p:cNvGraphicFramePr/>
          <p:nvPr>
            <p:extLst>
              <p:ext uri="{D42A27DB-BD31-4B8C-83A1-F6EECF244321}">
                <p14:modId xmlns:p14="http://schemas.microsoft.com/office/powerpoint/2010/main" val="4024601927"/>
              </p:ext>
            </p:extLst>
          </p:nvPr>
        </p:nvGraphicFramePr>
        <p:xfrm>
          <a:off x="276694" y="5841999"/>
          <a:ext cx="8756181" cy="904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86904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5330" y="1674884"/>
            <a:ext cx="7982420" cy="4230616"/>
          </a:xfrm>
        </p:spPr>
        <p:txBody>
          <a:bodyPr>
            <a:noAutofit/>
          </a:bodyPr>
          <a:lstStyle/>
          <a:p>
            <a:pPr marL="514350" indent="-514350">
              <a:buFont typeface="+mj-ea"/>
              <a:buAutoNum type="circleNumDbPlain"/>
            </a:pPr>
            <a:r>
              <a:rPr lang="en-US" u="sng" cap="none" dirty="0" smtClean="0">
                <a:latin typeface="Times New Roman"/>
                <a:cs typeface="Times New Roman"/>
              </a:rPr>
              <a:t>Operational outages:</a:t>
            </a:r>
          </a:p>
          <a:p>
            <a:pPr lvl="1"/>
            <a:r>
              <a:rPr lang="en-US" sz="2000" cap="none" dirty="0" smtClean="0">
                <a:latin typeface="Times New Roman"/>
                <a:cs typeface="Times New Roman"/>
              </a:rPr>
              <a:t>COS’s investment in </a:t>
            </a:r>
            <a:r>
              <a:rPr lang="en-US" sz="2000" cap="none" dirty="0" err="1" smtClean="0">
                <a:latin typeface="Times New Roman"/>
                <a:cs typeface="Times New Roman"/>
              </a:rPr>
              <a:t>syncrude</a:t>
            </a:r>
            <a:r>
              <a:rPr lang="en-US" sz="2000" cap="none" dirty="0" smtClean="0">
                <a:latin typeface="Times New Roman"/>
                <a:cs typeface="Times New Roman"/>
              </a:rPr>
              <a:t> is its only producing asset and COS’s results depend on </a:t>
            </a:r>
            <a:r>
              <a:rPr lang="en-US" sz="2000" cap="none" dirty="0" err="1" smtClean="0">
                <a:latin typeface="Times New Roman"/>
                <a:cs typeface="Times New Roman"/>
              </a:rPr>
              <a:t>syncrude’s</a:t>
            </a:r>
            <a:r>
              <a:rPr lang="en-US" sz="2000" cap="none" dirty="0" smtClean="0">
                <a:latin typeface="Times New Roman"/>
                <a:cs typeface="Times New Roman"/>
              </a:rPr>
              <a:t> operations. </a:t>
            </a:r>
          </a:p>
          <a:p>
            <a:pPr lvl="1"/>
            <a:r>
              <a:rPr lang="en-US" sz="2000" cap="none" dirty="0" smtClean="0">
                <a:latin typeface="Times New Roman"/>
                <a:cs typeface="Times New Roman"/>
              </a:rPr>
              <a:t>The shutdown of any part of </a:t>
            </a:r>
            <a:r>
              <a:rPr lang="en-US" sz="2000" cap="none" dirty="0" err="1" smtClean="0">
                <a:latin typeface="Times New Roman"/>
                <a:cs typeface="Times New Roman"/>
              </a:rPr>
              <a:t>syncrude’s</a:t>
            </a:r>
            <a:r>
              <a:rPr lang="en-US" sz="2000" cap="none" dirty="0" smtClean="0">
                <a:latin typeface="Times New Roman"/>
                <a:cs typeface="Times New Roman"/>
              </a:rPr>
              <a:t> operation could significantly impact the production of COS.</a:t>
            </a:r>
          </a:p>
          <a:p>
            <a:pPr lvl="1"/>
            <a:endParaRPr lang="en-US" sz="2000" cap="none" dirty="0" smtClean="0">
              <a:solidFill>
                <a:srgbClr val="FF0000"/>
              </a:solidFill>
              <a:latin typeface="Times New Roman"/>
              <a:cs typeface="Times New Roman"/>
            </a:endParaRPr>
          </a:p>
          <a:p>
            <a:pPr marL="457200" lvl="1" indent="0">
              <a:buNone/>
            </a:pPr>
            <a:r>
              <a:rPr lang="en-US" sz="20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COS</a:t>
            </a:r>
            <a:r>
              <a:rPr lang="en-US" sz="2000" b="1" i="1" u="sng" dirty="0" smtClean="0">
                <a:latin typeface="Times New Roman" panose="02020603050405020304" pitchFamily="18" charset="0"/>
                <a:cs typeface="Times New Roman" panose="02020603050405020304" pitchFamily="18" charset="0"/>
              </a:rPr>
              <a:t> </a:t>
            </a:r>
            <a:r>
              <a:rPr lang="en-US" sz="2000" b="1" i="1" u="sng" cap="none"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response</a:t>
            </a:r>
            <a:r>
              <a:rPr lang="en-US" sz="2000" b="1" i="1" u="sng" dirty="0" smtClean="0">
                <a:latin typeface="Times New Roman" panose="02020603050405020304" pitchFamily="18" charset="0"/>
                <a:cs typeface="Times New Roman" panose="02020603050405020304" pitchFamily="18" charset="0"/>
              </a:rPr>
              <a:t>: </a:t>
            </a:r>
          </a:p>
          <a:p>
            <a:pPr marL="457200" lvl="1" indent="0">
              <a:buNone/>
            </a:pPr>
            <a:r>
              <a:rPr lang="en-US" sz="2000" cap="none" dirty="0" smtClean="0">
                <a:latin typeface="Times New Roman" panose="02020603050405020304" pitchFamily="18" charset="0"/>
                <a:cs typeface="Times New Roman" panose="02020603050405020304" pitchFamily="18" charset="0"/>
              </a:rPr>
              <a:t>It will reduce exposure to some operational risks by maintaining appropriate levels of insurance, primarily business interruption (“BI”) and property</a:t>
            </a:r>
            <a:r>
              <a:rPr lang="en-US" sz="2000" cap="none" dirty="0">
                <a:latin typeface="Times New Roman" panose="02020603050405020304" pitchFamily="18" charset="0"/>
                <a:cs typeface="Times New Roman" panose="02020603050405020304" pitchFamily="18" charset="0"/>
              </a:rPr>
              <a:t> </a:t>
            </a:r>
            <a:r>
              <a:rPr lang="en-US" sz="2000" cap="none" dirty="0" smtClean="0">
                <a:latin typeface="Times New Roman" panose="02020603050405020304" pitchFamily="18" charset="0"/>
                <a:cs typeface="Times New Roman" panose="02020603050405020304" pitchFamily="18" charset="0"/>
              </a:rPr>
              <a:t>insurance. </a:t>
            </a:r>
          </a:p>
          <a:p>
            <a:pPr marL="0" indent="0">
              <a:buNone/>
            </a:pPr>
            <a:endParaRPr lang="en-US" dirty="0"/>
          </a:p>
        </p:txBody>
      </p:sp>
      <p:sp>
        <p:nvSpPr>
          <p:cNvPr id="5" name="Title 1"/>
          <p:cNvSpPr txBox="1">
            <a:spLocks/>
          </p:cNvSpPr>
          <p:nvPr/>
        </p:nvSpPr>
        <p:spPr>
          <a:xfrm>
            <a:off x="685330" y="247737"/>
            <a:ext cx="7773338" cy="127332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b="1" cap="none" dirty="0" smtClean="0">
                <a:latin typeface="Times New Roman"/>
                <a:cs typeface="Times New Roman"/>
              </a:rPr>
              <a:t>Operational Risk</a:t>
            </a:r>
            <a:endParaRPr lang="en-US" b="1" cap="none" dirty="0">
              <a:latin typeface="Times New Roman"/>
              <a:cs typeface="Times New Roman"/>
            </a:endParaRPr>
          </a:p>
        </p:txBody>
      </p:sp>
      <p:graphicFrame>
        <p:nvGraphicFramePr>
          <p:cNvPr id="4" name="Diagram 3"/>
          <p:cNvGraphicFramePr/>
          <p:nvPr>
            <p:extLst>
              <p:ext uri="{D42A27DB-BD31-4B8C-83A1-F6EECF244321}">
                <p14:modId xmlns:p14="http://schemas.microsoft.com/office/powerpoint/2010/main" val="2414522869"/>
              </p:ext>
            </p:extLst>
          </p:nvPr>
        </p:nvGraphicFramePr>
        <p:xfrm>
          <a:off x="213194" y="5865378"/>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40315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0" y="247737"/>
            <a:ext cx="7773338" cy="1273322"/>
          </a:xfrm>
        </p:spPr>
        <p:txBody>
          <a:bodyPr>
            <a:normAutofit/>
          </a:bodyPr>
          <a:lstStyle/>
          <a:p>
            <a:r>
              <a:rPr lang="en-US" b="1" cap="none" dirty="0" smtClean="0">
                <a:latin typeface="Times New Roman"/>
                <a:cs typeface="Times New Roman"/>
              </a:rPr>
              <a:t>Operational Risk</a:t>
            </a:r>
            <a:endParaRPr lang="en-US" cap="none" dirty="0">
              <a:latin typeface="Times New Roman"/>
              <a:cs typeface="Times New Roman"/>
            </a:endParaRPr>
          </a:p>
        </p:txBody>
      </p:sp>
      <p:sp>
        <p:nvSpPr>
          <p:cNvPr id="3" name="Content Placeholder 2"/>
          <p:cNvSpPr>
            <a:spLocks noGrp="1"/>
          </p:cNvSpPr>
          <p:nvPr>
            <p:ph sz="quarter" idx="13"/>
          </p:nvPr>
        </p:nvSpPr>
        <p:spPr>
          <a:xfrm>
            <a:off x="685330" y="1538151"/>
            <a:ext cx="7772870" cy="3424107"/>
          </a:xfrm>
        </p:spPr>
        <p:txBody>
          <a:bodyPr>
            <a:normAutofit/>
          </a:bodyPr>
          <a:lstStyle/>
          <a:p>
            <a:pPr marL="514350" indent="-514350">
              <a:buFont typeface="+mj-ea"/>
              <a:buAutoNum type="circleNumDbPlain" startAt="2"/>
            </a:pPr>
            <a:r>
              <a:rPr lang="en-US" u="sng" cap="none" dirty="0" smtClean="0">
                <a:solidFill>
                  <a:srgbClr val="000000"/>
                </a:solidFill>
                <a:latin typeface="Times New Roman"/>
                <a:cs typeface="Times New Roman"/>
              </a:rPr>
              <a:t>Project execution</a:t>
            </a:r>
            <a:r>
              <a:rPr lang="en-US" u="sng" cap="none" dirty="0" smtClean="0">
                <a:latin typeface="Times New Roman"/>
                <a:cs typeface="Times New Roman"/>
              </a:rPr>
              <a:t>:</a:t>
            </a:r>
          </a:p>
          <a:p>
            <a:pPr lvl="1"/>
            <a:r>
              <a:rPr lang="en-US" sz="2000" cap="none" dirty="0" smtClean="0">
                <a:latin typeface="Times New Roman"/>
                <a:cs typeface="Times New Roman"/>
              </a:rPr>
              <a:t>Risks associated with the execution of </a:t>
            </a:r>
            <a:r>
              <a:rPr lang="en-US" sz="2000" cap="none" dirty="0" err="1" smtClean="0">
                <a:latin typeface="Times New Roman"/>
                <a:cs typeface="Times New Roman"/>
              </a:rPr>
              <a:t>syncrude’s</a:t>
            </a:r>
            <a:r>
              <a:rPr lang="en-US" sz="2000" cap="none" dirty="0" smtClean="0">
                <a:latin typeface="Times New Roman"/>
                <a:cs typeface="Times New Roman"/>
              </a:rPr>
              <a:t> major projects and future growth and development projects </a:t>
            </a:r>
          </a:p>
          <a:p>
            <a:pPr marL="457200" lvl="1" indent="0">
              <a:buNone/>
            </a:pPr>
            <a:r>
              <a:rPr lang="en-US" sz="2000" b="1" i="1" u="sng" cap="none" dirty="0" smtClean="0">
                <a:effectLst>
                  <a:outerShdw blurRad="38100" dist="38100" dir="2700000" algn="tl">
                    <a:srgbClr val="000000">
                      <a:alpha val="43137"/>
                    </a:srgbClr>
                  </a:outerShdw>
                </a:effectLst>
                <a:latin typeface="Times New Roman"/>
                <a:cs typeface="Times New Roman"/>
              </a:rPr>
              <a:t>COS response</a:t>
            </a:r>
            <a:r>
              <a:rPr lang="en-US" sz="2000" b="1" u="sng" cap="none" dirty="0" smtClean="0">
                <a:latin typeface="Times New Roman"/>
                <a:cs typeface="Times New Roman"/>
              </a:rPr>
              <a:t>:</a:t>
            </a:r>
          </a:p>
          <a:p>
            <a:pPr marL="457200" lvl="1" indent="0">
              <a:buNone/>
            </a:pPr>
            <a:r>
              <a:rPr lang="en-US" sz="2000" cap="none" dirty="0" err="1" smtClean="0">
                <a:latin typeface="Times New Roman"/>
                <a:cs typeface="Times New Roman"/>
              </a:rPr>
              <a:t>Syncrude’s</a:t>
            </a:r>
            <a:r>
              <a:rPr lang="en-US" sz="2000" cap="none" dirty="0" smtClean="0">
                <a:latin typeface="Times New Roman"/>
                <a:cs typeface="Times New Roman"/>
              </a:rPr>
              <a:t> strategic planning function, whose mandate includes the identification and evaluation of capital projects, helps manage these risks with support from imperial oil􏰓/</a:t>
            </a:r>
            <a:r>
              <a:rPr lang="en-US" sz="2000" cap="none" dirty="0" err="1" smtClean="0">
                <a:latin typeface="Times New Roman"/>
                <a:cs typeface="Times New Roman"/>
              </a:rPr>
              <a:t>exxonmobil</a:t>
            </a:r>
            <a:r>
              <a:rPr lang="en-US" sz="2000" cap="none" dirty="0" smtClean="0">
                <a:latin typeface="Times New Roman"/>
                <a:cs typeface="Times New Roman"/>
              </a:rPr>
              <a:t> </a:t>
            </a:r>
          </a:p>
          <a:p>
            <a:pPr marL="457200" lvl="1" indent="0">
              <a:buNone/>
            </a:pPr>
            <a:endParaRPr lang="en-US" sz="2000" b="1" u="sng" cap="none" dirty="0"/>
          </a:p>
        </p:txBody>
      </p:sp>
      <p:graphicFrame>
        <p:nvGraphicFramePr>
          <p:cNvPr id="4" name="Diagram 3"/>
          <p:cNvGraphicFramePr/>
          <p:nvPr>
            <p:extLst>
              <p:ext uri="{D42A27DB-BD31-4B8C-83A1-F6EECF244321}">
                <p14:modId xmlns:p14="http://schemas.microsoft.com/office/powerpoint/2010/main" val="1617955259"/>
              </p:ext>
            </p:extLst>
          </p:nvPr>
        </p:nvGraphicFramePr>
        <p:xfrm>
          <a:off x="213194" y="5699124"/>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62035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691" y="382457"/>
            <a:ext cx="7773338" cy="688989"/>
          </a:xfrm>
        </p:spPr>
        <p:txBody>
          <a:bodyPr>
            <a:normAutofit fontScale="90000"/>
          </a:bodyPr>
          <a:lstStyle/>
          <a:p>
            <a:r>
              <a:rPr lang="en-US" sz="4000" b="1" cap="none" dirty="0" smtClean="0">
                <a:latin typeface="Times New Roman"/>
                <a:cs typeface="Times New Roman"/>
              </a:rPr>
              <a:t>Competition</a:t>
            </a:r>
            <a:r>
              <a:rPr lang="en-US" sz="6000" b="1" cap="none" dirty="0" smtClean="0">
                <a:latin typeface="Times New Roman"/>
                <a:cs typeface="Times New Roman"/>
              </a:rPr>
              <a:t> </a:t>
            </a:r>
            <a:r>
              <a:rPr lang="en-US" sz="4000" b="1" cap="none" dirty="0" smtClean="0">
                <a:latin typeface="Times New Roman"/>
                <a:cs typeface="Times New Roman"/>
              </a:rPr>
              <a:t>Risk</a:t>
            </a:r>
            <a:endParaRPr lang="en-US" cap="none" dirty="0">
              <a:latin typeface="Times New Roman"/>
              <a:cs typeface="Times New Roman"/>
            </a:endParaRPr>
          </a:p>
        </p:txBody>
      </p:sp>
      <p:sp>
        <p:nvSpPr>
          <p:cNvPr id="3" name="Content Placeholder 2"/>
          <p:cNvSpPr>
            <a:spLocks noGrp="1"/>
          </p:cNvSpPr>
          <p:nvPr>
            <p:ph sz="quarter" idx="13"/>
          </p:nvPr>
        </p:nvSpPr>
        <p:spPr>
          <a:xfrm>
            <a:off x="457199" y="1252001"/>
            <a:ext cx="8433765" cy="5037703"/>
          </a:xfrm>
        </p:spPr>
        <p:txBody>
          <a:bodyPr>
            <a:noAutofit/>
          </a:bodyPr>
          <a:lstStyle/>
          <a:p>
            <a:r>
              <a:rPr lang="en-US" cap="none" dirty="0" err="1" smtClean="0">
                <a:latin typeface="Times New Roman"/>
                <a:cs typeface="Times New Roman"/>
              </a:rPr>
              <a:t>Syncrude</a:t>
            </a:r>
            <a:r>
              <a:rPr lang="en-US" cap="none" dirty="0" smtClean="0">
                <a:latin typeface="Times New Roman"/>
                <a:cs typeface="Times New Roman"/>
              </a:rPr>
              <a:t> faces risks associated with competition amongst other oil sands producers for limited resources, in particular skilled labor </a:t>
            </a:r>
          </a:p>
          <a:p>
            <a:r>
              <a:rPr lang="en-US" cap="none" dirty="0" smtClean="0">
                <a:latin typeface="Times New Roman"/>
                <a:cs typeface="Times New Roman"/>
              </a:rPr>
              <a:t>The demand for these resources creates cost pressure on products and services to operate, maintain and grow </a:t>
            </a:r>
            <a:r>
              <a:rPr lang="en-US" cap="none" dirty="0" err="1" smtClean="0">
                <a:latin typeface="Times New Roman"/>
                <a:cs typeface="Times New Roman"/>
              </a:rPr>
              <a:t>syncrude’s</a:t>
            </a:r>
            <a:r>
              <a:rPr lang="en-US" cap="none" dirty="0" smtClean="0">
                <a:latin typeface="Times New Roman"/>
                <a:cs typeface="Times New Roman"/>
              </a:rPr>
              <a:t> facilities</a:t>
            </a:r>
          </a:p>
          <a:p>
            <a:r>
              <a:rPr lang="en-US" cap="none" dirty="0" smtClean="0">
                <a:latin typeface="Times New Roman"/>
                <a:cs typeface="Times New Roman"/>
              </a:rPr>
              <a:t>In addition, the competition for skilled labor has put pressure on recruiting, training and retaining the necessary personnel to operate </a:t>
            </a:r>
            <a:r>
              <a:rPr lang="en-US" cap="none" dirty="0" err="1" smtClean="0">
                <a:latin typeface="Times New Roman"/>
                <a:cs typeface="Times New Roman"/>
              </a:rPr>
              <a:t>syncrude’s</a:t>
            </a:r>
            <a:r>
              <a:rPr lang="en-US" cap="none" dirty="0" smtClean="0">
                <a:latin typeface="Times New Roman"/>
                <a:cs typeface="Times New Roman"/>
              </a:rPr>
              <a:t> facilities effectively and efficiently</a:t>
            </a:r>
            <a:endParaRPr lang="en-US" dirty="0" smtClean="0">
              <a:latin typeface="Times New Roman"/>
              <a:cs typeface="Times New Roman"/>
            </a:endParaRPr>
          </a:p>
          <a:p>
            <a:pPr marL="0" indent="0">
              <a:buNone/>
            </a:pPr>
            <a:r>
              <a:rPr lang="en-US" b="1" u="sng" cap="none" dirty="0" smtClean="0">
                <a:latin typeface="Times New Roman"/>
                <a:cs typeface="Times New Roman"/>
              </a:rPr>
              <a:t>COS response:</a:t>
            </a:r>
          </a:p>
          <a:p>
            <a:pPr marL="0" indent="0">
              <a:buNone/>
            </a:pPr>
            <a:r>
              <a:rPr lang="en-US" cap="none" dirty="0" err="1" smtClean="0">
                <a:latin typeface="Times New Roman" panose="02020603050405020304" pitchFamily="18" charset="0"/>
                <a:cs typeface="Times New Roman" panose="02020603050405020304" pitchFamily="18" charset="0"/>
              </a:rPr>
              <a:t>Syncrude</a:t>
            </a:r>
            <a:r>
              <a:rPr lang="en-US" cap="none" dirty="0" smtClean="0">
                <a:latin typeface="Times New Roman" panose="02020603050405020304" pitchFamily="18" charset="0"/>
                <a:cs typeface="Times New Roman" panose="02020603050405020304" pitchFamily="18" charset="0"/>
              </a:rPr>
              <a:t> formed a cost analysis and strategy taskforce in 2014 to identify more efficient and effective ways to conduct its business. The aim is to reduce the cost structure at </a:t>
            </a:r>
            <a:r>
              <a:rPr lang="en-US" cap="none" dirty="0" err="1" smtClean="0">
                <a:latin typeface="Times New Roman" panose="02020603050405020304" pitchFamily="18" charset="0"/>
                <a:cs typeface="Times New Roman" panose="02020603050405020304" pitchFamily="18" charset="0"/>
              </a:rPr>
              <a:t>syncrude</a:t>
            </a:r>
            <a:r>
              <a:rPr lang="en-US" cap="none" dirty="0" smtClean="0">
                <a:latin typeface="Times New Roman" panose="02020603050405020304" pitchFamily="18" charset="0"/>
                <a:cs typeface="Times New Roman" panose="02020603050405020304" pitchFamily="18" charset="0"/>
              </a:rPr>
              <a:t> and improve profitability. </a:t>
            </a:r>
            <a:endParaRPr lang="en-US" cap="none" dirty="0">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447278505"/>
              </p:ext>
            </p:extLst>
          </p:nvPr>
        </p:nvGraphicFramePr>
        <p:xfrm>
          <a:off x="213194" y="5976214"/>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6629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864" y="427599"/>
            <a:ext cx="7773338" cy="919724"/>
          </a:xfrm>
        </p:spPr>
        <p:txBody>
          <a:bodyPr>
            <a:normAutofit/>
          </a:bodyPr>
          <a:lstStyle/>
          <a:p>
            <a:r>
              <a:rPr lang="en-US" b="1" cap="none" dirty="0" smtClean="0">
                <a:latin typeface="Times New Roman"/>
                <a:cs typeface="Times New Roman"/>
              </a:rPr>
              <a:t>Environmental Risk</a:t>
            </a:r>
            <a:endParaRPr lang="en-US" cap="none" dirty="0">
              <a:latin typeface="Times New Roman"/>
              <a:cs typeface="Times New Roman"/>
            </a:endParaRPr>
          </a:p>
        </p:txBody>
      </p:sp>
      <p:sp>
        <p:nvSpPr>
          <p:cNvPr id="3" name="Content Placeholder 2"/>
          <p:cNvSpPr>
            <a:spLocks noGrp="1"/>
          </p:cNvSpPr>
          <p:nvPr>
            <p:ph sz="quarter" idx="13"/>
          </p:nvPr>
        </p:nvSpPr>
        <p:spPr>
          <a:xfrm>
            <a:off x="685332" y="1529606"/>
            <a:ext cx="7772870" cy="3837154"/>
          </a:xfrm>
        </p:spPr>
        <p:txBody>
          <a:bodyPr>
            <a:normAutofit fontScale="40000" lnSpcReduction="20000"/>
          </a:bodyPr>
          <a:lstStyle/>
          <a:p>
            <a:pPr marL="514350" indent="-514350">
              <a:buFont typeface="+mj-ea"/>
              <a:buAutoNum type="circleNumDbPlain"/>
            </a:pPr>
            <a:r>
              <a:rPr lang="en-US" sz="5000" u="sng" cap="none" dirty="0" smtClean="0">
                <a:latin typeface="Times New Roman"/>
                <a:cs typeface="Times New Roman"/>
              </a:rPr>
              <a:t>Tailings management</a:t>
            </a:r>
          </a:p>
          <a:p>
            <a:pPr marL="0" indent="0">
              <a:buNone/>
            </a:pPr>
            <a:r>
              <a:rPr lang="en-US" sz="5000" cap="none" dirty="0" smtClean="0">
                <a:latin typeface="Times New Roman"/>
                <a:cs typeface="Times New Roman"/>
              </a:rPr>
              <a:t>While </a:t>
            </a:r>
            <a:r>
              <a:rPr lang="en-US" sz="5000" cap="none" dirty="0" err="1" smtClean="0">
                <a:latin typeface="Times New Roman"/>
                <a:cs typeface="Times New Roman"/>
              </a:rPr>
              <a:t>syncrude</a:t>
            </a:r>
            <a:r>
              <a:rPr lang="en-US" sz="5000" cap="none" dirty="0" smtClean="0">
                <a:latin typeface="Times New Roman"/>
                <a:cs typeface="Times New Roman"/>
              </a:rPr>
              <a:t> continues to develop tailings and fluid fine tailings reclamation technologies, there is a risk of increased costs to develop and implement various measures</a:t>
            </a:r>
          </a:p>
          <a:p>
            <a:pPr marL="514350" indent="-514350">
              <a:buFont typeface="+mj-ea"/>
              <a:buAutoNum type="circleNumDbPlain" startAt="2"/>
            </a:pPr>
            <a:r>
              <a:rPr lang="en-US" sz="5000" u="sng" cap="none" dirty="0" smtClean="0">
                <a:latin typeface="Times New Roman"/>
                <a:cs typeface="Times New Roman"/>
              </a:rPr>
              <a:t>Water access and emissions</a:t>
            </a:r>
          </a:p>
          <a:p>
            <a:pPr marL="0" indent="0">
              <a:buNone/>
            </a:pPr>
            <a:r>
              <a:rPr lang="en-US" sz="5000" cap="none" dirty="0" smtClean="0">
                <a:latin typeface="Times New Roman"/>
                <a:cs typeface="Times New Roman"/>
              </a:rPr>
              <a:t>Legislation significantly restricts or penalizes water use and/or emissions</a:t>
            </a:r>
          </a:p>
          <a:p>
            <a:pPr marL="0" indent="0">
              <a:buNone/>
            </a:pPr>
            <a:r>
              <a:rPr lang="en-US" sz="5000" b="1" u="sng" cap="none" dirty="0" smtClean="0">
                <a:latin typeface="Times New Roman"/>
                <a:cs typeface="Times New Roman"/>
              </a:rPr>
              <a:t>COS Response: </a:t>
            </a:r>
          </a:p>
          <a:p>
            <a:pPr marL="0" indent="0">
              <a:buNone/>
            </a:pPr>
            <a:r>
              <a:rPr lang="en-US" sz="5000" cap="none" dirty="0" smtClean="0">
                <a:latin typeface="Times New Roman"/>
                <a:cs typeface="Times New Roman"/>
              </a:rPr>
              <a:t>Collaborating will other oil sands producers to enable responsible and sustainable growth while delivering accelerated improvement</a:t>
            </a:r>
          </a:p>
          <a:p>
            <a:pPr marL="0" indent="0">
              <a:buNone/>
            </a:pPr>
            <a:r>
              <a:rPr lang="en-US" sz="3800" dirty="0" smtClean="0"/>
              <a:t>	</a:t>
            </a:r>
            <a:endParaRPr lang="en-US" sz="3800" dirty="0"/>
          </a:p>
        </p:txBody>
      </p:sp>
      <p:graphicFrame>
        <p:nvGraphicFramePr>
          <p:cNvPr id="4" name="Diagram 3"/>
          <p:cNvGraphicFramePr/>
          <p:nvPr>
            <p:extLst>
              <p:ext uri="{D42A27DB-BD31-4B8C-83A1-F6EECF244321}">
                <p14:modId xmlns:p14="http://schemas.microsoft.com/office/powerpoint/2010/main" val="1617955259"/>
              </p:ext>
            </p:extLst>
          </p:nvPr>
        </p:nvGraphicFramePr>
        <p:xfrm>
          <a:off x="213194" y="5699124"/>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75072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618519"/>
            <a:ext cx="7773338" cy="748808"/>
          </a:xfrm>
        </p:spPr>
        <p:txBody>
          <a:bodyPr>
            <a:normAutofit/>
          </a:bodyPr>
          <a:lstStyle/>
          <a:p>
            <a:r>
              <a:rPr lang="en-US" b="1" cap="none" dirty="0" smtClean="0">
                <a:latin typeface="Times New Roman"/>
                <a:cs typeface="Times New Roman"/>
              </a:rPr>
              <a:t>Marketing</a:t>
            </a:r>
            <a:r>
              <a:rPr lang="en-US" b="1" cap="none" dirty="0" smtClean="0"/>
              <a:t> </a:t>
            </a:r>
            <a:r>
              <a:rPr lang="en-US" b="1" cap="none" dirty="0" smtClean="0">
                <a:latin typeface="Times New Roman"/>
                <a:cs typeface="Times New Roman"/>
              </a:rPr>
              <a:t>And Transportation Risk</a:t>
            </a:r>
            <a:endParaRPr lang="en-US" b="1" cap="none" dirty="0">
              <a:latin typeface="Times New Roman"/>
              <a:cs typeface="Times New Roman"/>
            </a:endParaRPr>
          </a:p>
        </p:txBody>
      </p:sp>
      <p:sp>
        <p:nvSpPr>
          <p:cNvPr id="3" name="Content Placeholder 2"/>
          <p:cNvSpPr>
            <a:spLocks noGrp="1"/>
          </p:cNvSpPr>
          <p:nvPr>
            <p:ph sz="quarter" idx="13"/>
          </p:nvPr>
        </p:nvSpPr>
        <p:spPr>
          <a:xfrm>
            <a:off x="685330" y="1580881"/>
            <a:ext cx="7772870" cy="3424107"/>
          </a:xfrm>
        </p:spPr>
        <p:txBody>
          <a:bodyPr>
            <a:normAutofit lnSpcReduction="10000"/>
          </a:bodyPr>
          <a:lstStyle/>
          <a:p>
            <a:pPr marL="0" indent="0">
              <a:buNone/>
            </a:pPr>
            <a:r>
              <a:rPr lang="en-US" cap="none" dirty="0" smtClean="0">
                <a:latin typeface="Times New Roman"/>
                <a:cs typeface="Times New Roman"/>
              </a:rPr>
              <a:t>Lack of sufficient pipeline capacity or interruptions in pipeline operations could result in apportionment of volumes and therefore adversely impact COS’s crude oil production, sales volumes and􏰓/or the prices received for SCO. </a:t>
            </a:r>
          </a:p>
          <a:p>
            <a:pPr marL="0" indent="0">
              <a:buNone/>
            </a:pPr>
            <a:endParaRPr lang="en-US" sz="700" cap="none" dirty="0" smtClean="0">
              <a:latin typeface="Times New Roman"/>
              <a:cs typeface="Times New Roman"/>
            </a:endParaRPr>
          </a:p>
          <a:p>
            <a:pPr marL="0" indent="0">
              <a:buNone/>
            </a:pPr>
            <a:r>
              <a:rPr lang="en-US" b="1" u="sng" cap="none" dirty="0" smtClean="0">
                <a:latin typeface="Times New Roman"/>
                <a:cs typeface="Times New Roman"/>
              </a:rPr>
              <a:t>COS response:</a:t>
            </a:r>
          </a:p>
          <a:p>
            <a:pPr marL="0" indent="0">
              <a:buNone/>
            </a:pPr>
            <a:r>
              <a:rPr lang="en-US" cap="none" dirty="0" smtClean="0">
                <a:latin typeface="Times New Roman"/>
                <a:cs typeface="Times New Roman"/>
              </a:rPr>
              <a:t>Canadian oil sands has committed capacity on a number of proposed pipelines to help secure future market access for product and enhance its marketing flexibility. </a:t>
            </a:r>
            <a:endParaRPr lang="en-US" cap="none" dirty="0">
              <a:latin typeface="Times New Roman"/>
              <a:cs typeface="Times New Roman"/>
            </a:endParaRPr>
          </a:p>
        </p:txBody>
      </p:sp>
      <p:graphicFrame>
        <p:nvGraphicFramePr>
          <p:cNvPr id="4" name="Diagram 3"/>
          <p:cNvGraphicFramePr/>
          <p:nvPr>
            <p:extLst>
              <p:ext uri="{D42A27DB-BD31-4B8C-83A1-F6EECF244321}">
                <p14:modId xmlns:p14="http://schemas.microsoft.com/office/powerpoint/2010/main" val="1617955259"/>
              </p:ext>
            </p:extLst>
          </p:nvPr>
        </p:nvGraphicFramePr>
        <p:xfrm>
          <a:off x="213194" y="5699124"/>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99363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5330" y="1401419"/>
            <a:ext cx="7772870" cy="3424107"/>
          </a:xfrm>
        </p:spPr>
        <p:txBody>
          <a:bodyPr/>
          <a:lstStyle/>
          <a:p>
            <a:pPr marL="514350" indent="-514350">
              <a:buFont typeface="+mj-ea"/>
              <a:buAutoNum type="circleNumDbPlain"/>
            </a:pPr>
            <a:r>
              <a:rPr lang="en-US" cap="none" dirty="0" smtClean="0">
                <a:latin typeface="Times New Roman" panose="02020603050405020304" pitchFamily="18" charset="0"/>
                <a:cs typeface="Times New Roman" panose="02020603050405020304" pitchFamily="18" charset="0"/>
              </a:rPr>
              <a:t>Foreign currency risk</a:t>
            </a:r>
          </a:p>
          <a:p>
            <a:pPr lvl="1"/>
            <a:r>
              <a:rPr lang="en-US" sz="2000" cap="none" dirty="0" smtClean="0">
                <a:latin typeface="Times New Roman" panose="02020603050405020304" pitchFamily="18" charset="0"/>
                <a:cs typeface="Times New Roman" panose="02020603050405020304" pitchFamily="18" charset="0"/>
              </a:rPr>
              <a:t>Canadian oil sands’ results are affected by fluctuations in the U.S. &amp; Canadian currency exchange rates </a:t>
            </a:r>
          </a:p>
          <a:p>
            <a:pPr lvl="1"/>
            <a:r>
              <a:rPr lang="en-US" sz="2000" cap="none" dirty="0" smtClean="0">
                <a:latin typeface="Times New Roman" panose="02020603050405020304" pitchFamily="18" charset="0"/>
                <a:cs typeface="Times New Roman" panose="02020603050405020304" pitchFamily="18" charset="0"/>
              </a:rPr>
              <a:t>Sales are based in part on a WTI benchmark price in </a:t>
            </a:r>
            <a:r>
              <a:rPr lang="en-US" sz="2000" cap="none" dirty="0">
                <a:latin typeface="Times New Roman" panose="02020603050405020304" pitchFamily="18" charset="0"/>
                <a:cs typeface="Times New Roman" panose="02020603050405020304" pitchFamily="18" charset="0"/>
              </a:rPr>
              <a:t>U</a:t>
            </a:r>
            <a:r>
              <a:rPr lang="en-US" sz="2000" cap="none" dirty="0" smtClean="0">
                <a:latin typeface="Times New Roman" panose="02020603050405020304" pitchFamily="18" charset="0"/>
                <a:cs typeface="Times New Roman" panose="02020603050405020304" pitchFamily="18" charset="0"/>
              </a:rPr>
              <a:t>.S. Dollars, while operating expenses and capital expenditures are primarily in Canadian dollars</a:t>
            </a:r>
          </a:p>
          <a:p>
            <a:pPr marL="0" indent="0">
              <a:buNone/>
            </a:pPr>
            <a:endParaRPr lang="en-US" cap="none" dirty="0">
              <a:latin typeface="Times New Roman" panose="02020603050405020304" pitchFamily="18" charset="0"/>
              <a:cs typeface="Times New Roman" panose="02020603050405020304" pitchFamily="18" charset="0"/>
            </a:endParaRPr>
          </a:p>
        </p:txBody>
      </p:sp>
      <p:sp>
        <p:nvSpPr>
          <p:cNvPr id="5" name="Title 1"/>
          <p:cNvSpPr>
            <a:spLocks noGrp="1"/>
          </p:cNvSpPr>
          <p:nvPr>
            <p:ph type="title"/>
          </p:nvPr>
        </p:nvSpPr>
        <p:spPr>
          <a:xfrm>
            <a:off x="685800" y="363733"/>
            <a:ext cx="7773338" cy="1034041"/>
          </a:xfrm>
        </p:spPr>
        <p:txBody>
          <a:bodyPr>
            <a:normAutofit/>
          </a:bodyPr>
          <a:lstStyle/>
          <a:p>
            <a:r>
              <a:rPr lang="en-US" b="1" cap="none" dirty="0" smtClean="0">
                <a:latin typeface="Times New Roman"/>
                <a:cs typeface="Times New Roman"/>
              </a:rPr>
              <a:t>Financial Market Risk</a:t>
            </a:r>
            <a:endParaRPr lang="en-US" b="1" cap="none" dirty="0">
              <a:latin typeface="Times New Roman"/>
              <a:cs typeface="Times New Roman"/>
            </a:endParaRPr>
          </a:p>
        </p:txBody>
      </p:sp>
      <p:graphicFrame>
        <p:nvGraphicFramePr>
          <p:cNvPr id="4" name="Diagram 3"/>
          <p:cNvGraphicFramePr/>
          <p:nvPr>
            <p:extLst>
              <p:ext uri="{D42A27DB-BD31-4B8C-83A1-F6EECF244321}">
                <p14:modId xmlns:p14="http://schemas.microsoft.com/office/powerpoint/2010/main" val="1617955259"/>
              </p:ext>
            </p:extLst>
          </p:nvPr>
        </p:nvGraphicFramePr>
        <p:xfrm>
          <a:off x="213194" y="5699124"/>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77106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5332" y="1324506"/>
            <a:ext cx="7772870" cy="3424107"/>
          </a:xfrm>
        </p:spPr>
        <p:txBody>
          <a:bodyPr/>
          <a:lstStyle/>
          <a:p>
            <a:pPr marL="514350" indent="-514350">
              <a:buFont typeface="+mj-ea"/>
              <a:buAutoNum type="circleNumDbPlain" startAt="2"/>
            </a:pPr>
            <a:r>
              <a:rPr lang="en-US" cap="none" dirty="0" smtClean="0">
                <a:latin typeface="Times New Roman" panose="02020603050405020304" pitchFamily="18" charset="0"/>
                <a:cs typeface="Times New Roman" panose="02020603050405020304" pitchFamily="18" charset="0"/>
              </a:rPr>
              <a:t>Interest</a:t>
            </a:r>
            <a:r>
              <a:rPr lang="en-US" sz="2400" cap="none" dirty="0" smtClean="0">
                <a:latin typeface="Times New Roman" panose="02020603050405020304" pitchFamily="18" charset="0"/>
                <a:cs typeface="Times New Roman" panose="02020603050405020304" pitchFamily="18" charset="0"/>
              </a:rPr>
              <a:t> rate risk:</a:t>
            </a:r>
          </a:p>
          <a:p>
            <a:pPr lvl="1"/>
            <a:r>
              <a:rPr lang="en-US" sz="2000" cap="none" dirty="0" smtClean="0">
                <a:latin typeface="Times New Roman" panose="02020603050405020304" pitchFamily="18" charset="0"/>
                <a:cs typeface="Times New Roman" panose="02020603050405020304" pitchFamily="18" charset="0"/>
              </a:rPr>
              <a:t>Changes in market interest rates may affect the corporation</a:t>
            </a:r>
            <a:r>
              <a:rPr lang="ja-JP" altLang="en-US" sz="2000" cap="none" dirty="0" smtClean="0">
                <a:latin typeface="Times New Roman" panose="02020603050405020304" pitchFamily="18" charset="0"/>
                <a:cs typeface="Times New Roman" panose="02020603050405020304" pitchFamily="18" charset="0"/>
              </a:rPr>
              <a:t>’</a:t>
            </a:r>
            <a:r>
              <a:rPr lang="en-US" sz="2000" cap="none" dirty="0" smtClean="0">
                <a:latin typeface="Times New Roman" panose="02020603050405020304" pitchFamily="18" charset="0"/>
                <a:cs typeface="Times New Roman" panose="02020603050405020304" pitchFamily="18" charset="0"/>
              </a:rPr>
              <a:t>s financial results and financial condition</a:t>
            </a:r>
            <a:endParaRPr lang="en-US" sz="4400" cap="none" dirty="0" smtClean="0">
              <a:latin typeface="Times New Roman" panose="02020603050405020304" pitchFamily="18" charset="0"/>
              <a:cs typeface="Times New Roman" panose="02020603050405020304" pitchFamily="18" charset="0"/>
            </a:endParaRPr>
          </a:p>
          <a:p>
            <a:pPr lvl="1"/>
            <a:r>
              <a:rPr lang="en-US" sz="2000" cap="none" dirty="0" smtClean="0">
                <a:latin typeface="Times New Roman" panose="02020603050405020304" pitchFamily="18" charset="0"/>
                <a:cs typeface="Times New Roman" panose="02020603050405020304" pitchFamily="18" charset="0"/>
              </a:rPr>
              <a:t>Impact both long-term debt and short-term investments</a:t>
            </a:r>
          </a:p>
          <a:p>
            <a:pPr marL="0" indent="0">
              <a:buNone/>
            </a:pPr>
            <a:endParaRPr lang="en-US" cap="none" dirty="0" smtClean="0">
              <a:latin typeface="Times New Roman" panose="02020603050405020304" pitchFamily="18" charset="0"/>
              <a:cs typeface="Times New Roman" panose="02020603050405020304" pitchFamily="18" charset="0"/>
            </a:endParaRPr>
          </a:p>
          <a:p>
            <a:pPr marL="0" indent="0">
              <a:buNone/>
            </a:pPr>
            <a:endParaRPr lang="en-US" cap="none"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685800" y="363733"/>
            <a:ext cx="7773338" cy="10340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b="1" cap="none" dirty="0" smtClean="0">
                <a:latin typeface="Times New Roman"/>
                <a:cs typeface="Times New Roman"/>
              </a:rPr>
              <a:t>Financial Market Risk</a:t>
            </a:r>
            <a:endParaRPr lang="en-US" cap="none" dirty="0">
              <a:latin typeface="Times New Roman"/>
              <a:cs typeface="Times New Roman"/>
            </a:endParaRPr>
          </a:p>
        </p:txBody>
      </p:sp>
      <p:graphicFrame>
        <p:nvGraphicFramePr>
          <p:cNvPr id="4" name="Diagram 3"/>
          <p:cNvGraphicFramePr/>
          <p:nvPr>
            <p:extLst>
              <p:ext uri="{D42A27DB-BD31-4B8C-83A1-F6EECF244321}">
                <p14:modId xmlns:p14="http://schemas.microsoft.com/office/powerpoint/2010/main" val="1010937196"/>
              </p:ext>
            </p:extLst>
          </p:nvPr>
        </p:nvGraphicFramePr>
        <p:xfrm>
          <a:off x="213194" y="5865378"/>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08002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363733"/>
            <a:ext cx="7773338" cy="1034041"/>
          </a:xfrm>
        </p:spPr>
        <p:txBody>
          <a:bodyPr>
            <a:normAutofit/>
          </a:bodyPr>
          <a:lstStyle/>
          <a:p>
            <a:r>
              <a:rPr lang="en-US" b="1" cap="none" dirty="0" smtClean="0">
                <a:latin typeface="Times New Roman"/>
                <a:cs typeface="Times New Roman"/>
              </a:rPr>
              <a:t>Financial Market Risk</a:t>
            </a:r>
            <a:endParaRPr lang="en-US" cap="none" dirty="0">
              <a:latin typeface="Times New Roman"/>
              <a:cs typeface="Times New Roman"/>
            </a:endParaRPr>
          </a:p>
        </p:txBody>
      </p:sp>
      <p:sp>
        <p:nvSpPr>
          <p:cNvPr id="3" name="Content Placeholder 2"/>
          <p:cNvSpPr>
            <a:spLocks noGrp="1"/>
          </p:cNvSpPr>
          <p:nvPr>
            <p:ph sz="quarter" idx="13"/>
          </p:nvPr>
        </p:nvSpPr>
        <p:spPr>
          <a:xfrm>
            <a:off x="685800" y="1384327"/>
            <a:ext cx="7772870" cy="3424107"/>
          </a:xfrm>
        </p:spPr>
        <p:txBody>
          <a:bodyPr>
            <a:noAutofit/>
          </a:bodyPr>
          <a:lstStyle/>
          <a:p>
            <a:pPr marL="514350" indent="-514350">
              <a:buFont typeface="+mj-ea"/>
              <a:buAutoNum type="circleNumDbPlain" startAt="3"/>
            </a:pPr>
            <a:r>
              <a:rPr lang="en-US" sz="2200" cap="none" dirty="0" smtClean="0">
                <a:latin typeface="Times New Roman" panose="02020603050405020304" pitchFamily="18" charset="0"/>
                <a:cs typeface="Times New Roman" panose="02020603050405020304" pitchFamily="18" charset="0"/>
              </a:rPr>
              <a:t>Credit risk:</a:t>
            </a:r>
          </a:p>
          <a:p>
            <a:pPr lvl="1"/>
            <a:r>
              <a:rPr lang="en-US" sz="2200" cap="none" dirty="0" smtClean="0">
                <a:latin typeface="Times New Roman" panose="02020603050405020304" pitchFamily="18" charset="0"/>
                <a:cs typeface="Times New Roman" panose="02020603050405020304" pitchFamily="18" charset="0"/>
              </a:rPr>
              <a:t>Canadian oil sands is exposed to credit risk primarily through customer accounts receivable balances, financial counterparties with whom the corporation has invested its cash and cash equivalents and with its insurance providers in the event of an outstanding claim</a:t>
            </a:r>
          </a:p>
          <a:p>
            <a:pPr marL="457200" lvl="1" indent="0">
              <a:buNone/>
            </a:pPr>
            <a:r>
              <a:rPr lang="en-US" sz="2200" b="1" u="sng" cap="none" dirty="0" smtClean="0">
                <a:latin typeface="Times New Roman" panose="02020603050405020304" pitchFamily="18" charset="0"/>
                <a:cs typeface="Times New Roman" panose="02020603050405020304" pitchFamily="18" charset="0"/>
              </a:rPr>
              <a:t>COS response: </a:t>
            </a:r>
          </a:p>
          <a:p>
            <a:pPr marL="457200" lvl="1" indent="0">
              <a:buNone/>
            </a:pPr>
            <a:r>
              <a:rPr lang="en-US" sz="2200" cap="none" dirty="0" smtClean="0">
                <a:latin typeface="Times New Roman" panose="02020603050405020304" pitchFamily="18" charset="0"/>
                <a:cs typeface="Times New Roman" panose="02020603050405020304" pitchFamily="18" charset="0"/>
              </a:rPr>
              <a:t>It ensures a credit policy that limits exposure based on credit ratings</a:t>
            </a:r>
          </a:p>
          <a:p>
            <a:pPr marL="457200" lvl="1" indent="0">
              <a:buNone/>
            </a:pPr>
            <a:endParaRPr lang="en-US" sz="2200" cap="none" dirty="0" smtClean="0">
              <a:latin typeface="Times New Roman" panose="02020603050405020304" pitchFamily="18" charset="0"/>
              <a:cs typeface="Times New Roman" panose="02020603050405020304" pitchFamily="18" charset="0"/>
            </a:endParaRPr>
          </a:p>
          <a:p>
            <a:endParaRPr lang="en-US" sz="2200" cap="none" dirty="0" smtClean="0">
              <a:latin typeface="Times New Roman" panose="02020603050405020304" pitchFamily="18" charset="0"/>
              <a:cs typeface="Times New Roman" panose="02020603050405020304" pitchFamily="18" charset="0"/>
            </a:endParaRPr>
          </a:p>
          <a:p>
            <a:pPr marL="0" indent="0">
              <a:buNone/>
            </a:pPr>
            <a:endParaRPr lang="en-US" sz="2200" cap="none" dirty="0">
              <a:latin typeface="Times New Roman" panose="02020603050405020304" pitchFamily="18" charset="0"/>
              <a:cs typeface="Times New Roman" panose="02020603050405020304" pitchFamily="18" charset="0"/>
            </a:endParaRPr>
          </a:p>
        </p:txBody>
      </p:sp>
      <p:graphicFrame>
        <p:nvGraphicFramePr>
          <p:cNvPr id="5" name="Diagram 4"/>
          <p:cNvGraphicFramePr/>
          <p:nvPr>
            <p:extLst>
              <p:ext uri="{D42A27DB-BD31-4B8C-83A1-F6EECF244321}">
                <p14:modId xmlns:p14="http://schemas.microsoft.com/office/powerpoint/2010/main" val="1886846858"/>
              </p:ext>
            </p:extLst>
          </p:nvPr>
        </p:nvGraphicFramePr>
        <p:xfrm>
          <a:off x="213194" y="5865378"/>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59126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37965" y="1570038"/>
            <a:ext cx="7772870" cy="4024376"/>
          </a:xfrm>
        </p:spPr>
        <p:txBody>
          <a:bodyPr>
            <a:normAutofit fontScale="92500" lnSpcReduction="20000"/>
          </a:bodyPr>
          <a:lstStyle/>
          <a:p>
            <a:pPr marL="514350" indent="-514350">
              <a:buFont typeface="+mj-ea"/>
              <a:buAutoNum type="circleNumDbPlain" startAt="4"/>
            </a:pPr>
            <a:r>
              <a:rPr lang="en-US" sz="2400" cap="none" dirty="0" smtClean="0">
                <a:latin typeface="Times New Roman"/>
                <a:cs typeface="Times New Roman"/>
              </a:rPr>
              <a:t>Liquidity risk:</a:t>
            </a:r>
          </a:p>
          <a:p>
            <a:pPr lvl="1"/>
            <a:r>
              <a:rPr lang="en-US" sz="2400" cap="none" dirty="0" smtClean="0">
                <a:latin typeface="Times New Roman"/>
                <a:cs typeface="Times New Roman"/>
              </a:rPr>
              <a:t>Liquidity risk is the risk that Canadian oil sands will not be able to meet its financial obligations</a:t>
            </a:r>
          </a:p>
          <a:p>
            <a:pPr lvl="1"/>
            <a:r>
              <a:rPr lang="en-US" sz="2400" cap="none" dirty="0" smtClean="0">
                <a:latin typeface="Times New Roman"/>
                <a:cs typeface="Times New Roman"/>
              </a:rPr>
              <a:t>The amount and timing of operating commitments</a:t>
            </a:r>
          </a:p>
          <a:p>
            <a:pPr lvl="1"/>
            <a:r>
              <a:rPr lang="en-US" sz="2400" cap="none" dirty="0" smtClean="0">
                <a:latin typeface="Times New Roman"/>
                <a:cs typeface="Times New Roman"/>
              </a:rPr>
              <a:t>Future capital expenditure requirements</a:t>
            </a:r>
          </a:p>
          <a:p>
            <a:pPr lvl="1"/>
            <a:r>
              <a:rPr lang="en-US" sz="2400" cap="none" dirty="0" smtClean="0">
                <a:latin typeface="Times New Roman"/>
                <a:cs typeface="Times New Roman"/>
              </a:rPr>
              <a:t>Debt repayments</a:t>
            </a:r>
          </a:p>
          <a:p>
            <a:pPr lvl="1"/>
            <a:r>
              <a:rPr lang="en-US" sz="2400" cap="none" dirty="0" smtClean="0">
                <a:latin typeface="Times New Roman"/>
                <a:cs typeface="Times New Roman"/>
              </a:rPr>
              <a:t>Adequacy of financing available</a:t>
            </a:r>
          </a:p>
          <a:p>
            <a:pPr marL="457200" lvl="1" indent="0">
              <a:buNone/>
            </a:pPr>
            <a:r>
              <a:rPr lang="en-US" sz="2400" b="1" u="sng" cap="none" dirty="0" smtClean="0">
                <a:latin typeface="Times New Roman"/>
                <a:cs typeface="Times New Roman"/>
              </a:rPr>
              <a:t>COS response:</a:t>
            </a:r>
          </a:p>
          <a:p>
            <a:pPr marL="457200" lvl="1" indent="0">
              <a:buNone/>
            </a:pPr>
            <a:r>
              <a:rPr lang="en-US" sz="2200" cap="none" dirty="0" smtClean="0">
                <a:latin typeface="Times New Roman"/>
                <a:cs typeface="Times New Roman"/>
              </a:rPr>
              <a:t>Canadian oil sands actively manages its liquidity through cash, debt and equity management strategies </a:t>
            </a:r>
          </a:p>
          <a:p>
            <a:pPr marL="457200" lvl="1" indent="0">
              <a:buNone/>
            </a:pPr>
            <a:endParaRPr lang="en-US" b="1" u="sng" cap="none" dirty="0">
              <a:latin typeface="Times New Roman"/>
              <a:cs typeface="Times New Roman"/>
            </a:endParaRPr>
          </a:p>
        </p:txBody>
      </p:sp>
      <p:sp>
        <p:nvSpPr>
          <p:cNvPr id="5" name="Title 1"/>
          <p:cNvSpPr>
            <a:spLocks noGrp="1"/>
          </p:cNvSpPr>
          <p:nvPr>
            <p:ph type="title"/>
          </p:nvPr>
        </p:nvSpPr>
        <p:spPr>
          <a:xfrm>
            <a:off x="685800" y="363733"/>
            <a:ext cx="7773338" cy="1034041"/>
          </a:xfrm>
        </p:spPr>
        <p:txBody>
          <a:bodyPr>
            <a:normAutofit/>
          </a:bodyPr>
          <a:lstStyle/>
          <a:p>
            <a:r>
              <a:rPr lang="en-US" b="1" cap="none" dirty="0" smtClean="0">
                <a:latin typeface="Times New Roman"/>
                <a:cs typeface="Times New Roman"/>
              </a:rPr>
              <a:t>Financial Market Risk</a:t>
            </a:r>
            <a:endParaRPr lang="en-US" cap="none" dirty="0">
              <a:latin typeface="Times New Roman"/>
              <a:cs typeface="Times New Roman"/>
            </a:endParaRPr>
          </a:p>
        </p:txBody>
      </p:sp>
      <p:graphicFrame>
        <p:nvGraphicFramePr>
          <p:cNvPr id="4" name="Diagram 3"/>
          <p:cNvGraphicFramePr/>
          <p:nvPr>
            <p:extLst>
              <p:ext uri="{D42A27DB-BD31-4B8C-83A1-F6EECF244321}">
                <p14:modId xmlns:p14="http://schemas.microsoft.com/office/powerpoint/2010/main" val="1886846858"/>
              </p:ext>
            </p:extLst>
          </p:nvPr>
        </p:nvGraphicFramePr>
        <p:xfrm>
          <a:off x="213194" y="5865378"/>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69879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16 at 2.08.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757654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0543" y="1250712"/>
            <a:ext cx="8530257" cy="5410200"/>
          </a:xfrm>
          <a:prstGeom prst="rect">
            <a:avLst/>
          </a:prstGeom>
        </p:spPr>
      </p:pic>
      <p:sp>
        <p:nvSpPr>
          <p:cNvPr id="5" name="TextBox 4"/>
          <p:cNvSpPr txBox="1"/>
          <p:nvPr/>
        </p:nvSpPr>
        <p:spPr>
          <a:xfrm>
            <a:off x="1347537" y="385011"/>
            <a:ext cx="6472989" cy="646331"/>
          </a:xfrm>
          <a:prstGeom prst="rect">
            <a:avLst/>
          </a:prstGeom>
          <a:noFill/>
        </p:spPr>
        <p:txBody>
          <a:bodyPr wrap="square" rtlCol="0">
            <a:spAutoFit/>
          </a:bodyPr>
          <a:lstStyle/>
          <a:p>
            <a:pPr algn="ctr"/>
            <a:r>
              <a:rPr lang="en-US" sz="3600" b="1" dirty="0" smtClean="0">
                <a:latin typeface="Times New Roman" panose="02020603050405020304" pitchFamily="18" charset="0"/>
                <a:cs typeface="Times New Roman" panose="02020603050405020304" pitchFamily="18" charset="0"/>
              </a:rPr>
              <a:t>Global Natural Gas Supply</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2553775"/>
      </p:ext>
    </p:extLst>
  </p:cSld>
  <p:clrMapOvr>
    <a:masterClrMapping/>
  </p:clrMapOvr>
  <p:transition spd="med">
    <p:pul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16 at 2.08.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01779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0405" y="3125203"/>
            <a:ext cx="6581274" cy="1015663"/>
          </a:xfrm>
          <a:prstGeom prst="rect">
            <a:avLst/>
          </a:prstGeom>
          <a:noFill/>
        </p:spPr>
        <p:txBody>
          <a:bodyPr wrap="square" rtlCol="0">
            <a:spAutoFit/>
          </a:bodyPr>
          <a:lstStyle/>
          <a:p>
            <a:r>
              <a:rPr lang="en-US" sz="6000" b="1" dirty="0" smtClean="0"/>
              <a:t>Encana Cooperation</a:t>
            </a:r>
            <a:endParaRPr lang="en-US" sz="6000" b="1" dirty="0"/>
          </a:p>
        </p:txBody>
      </p:sp>
      <p:pic>
        <p:nvPicPr>
          <p:cNvPr id="1028" name="Picture 4" descr="Image result for encana corp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158" y="914401"/>
            <a:ext cx="4609768" cy="193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640996"/>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585" y="355305"/>
            <a:ext cx="6683765" cy="560618"/>
          </a:xfrm>
        </p:spPr>
        <p:txBody>
          <a:bodyPr>
            <a:noAutofit/>
          </a:bodyPr>
          <a:lstStyle/>
          <a:p>
            <a:pPr algn="ctr"/>
            <a:r>
              <a:rPr lang="en-US" b="1" cap="none" dirty="0" smtClean="0">
                <a:latin typeface="Times New Roman" panose="02020603050405020304" pitchFamily="18" charset="0"/>
                <a:cs typeface="Times New Roman" panose="02020603050405020304" pitchFamily="18" charset="0"/>
              </a:rPr>
              <a:t>Encana Cooperation</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1360884" y="2132176"/>
            <a:ext cx="6686550" cy="2833217"/>
          </a:xfrm>
        </p:spPr>
        <p:txBody>
          <a:bodyPr>
            <a:normAutofit lnSpcReduction="10000"/>
          </a:bodyPr>
          <a:lstStyle/>
          <a:p>
            <a:r>
              <a:rPr lang="en-US" sz="2175" cap="none" dirty="0" smtClean="0">
                <a:latin typeface="Times New Roman" panose="02020603050405020304" pitchFamily="18" charset="0"/>
                <a:cs typeface="Times New Roman" panose="02020603050405020304" pitchFamily="18" charset="0"/>
              </a:rPr>
              <a:t>Encana is Canada's largest natural gas producer with a large land position in western Canada of 7.0 million net acres, of which about 3.2 million net acres are undeveloped.</a:t>
            </a:r>
          </a:p>
          <a:p>
            <a:r>
              <a:rPr lang="en-US" sz="2175" cap="none" dirty="0" smtClean="0">
                <a:latin typeface="Times New Roman" panose="02020603050405020304" pitchFamily="18" charset="0"/>
                <a:cs typeface="Times New Roman" panose="02020603050405020304" pitchFamily="18" charset="0"/>
              </a:rPr>
              <a:t>On February 25, 2015 Encana cut $700 million from this year budget after reporting an 85 percent drop in operating profits</a:t>
            </a:r>
          </a:p>
          <a:p>
            <a:endParaRPr lang="en-US" sz="4275" cap="none" dirty="0" smtClean="0">
              <a:latin typeface="Franklin Gothic Book (Body)"/>
            </a:endParaRPr>
          </a:p>
          <a:p>
            <a:endParaRPr lang="en-US" cap="none" dirty="0">
              <a:latin typeface="Franklin Gothic Book (Body)"/>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7252" y="1095168"/>
            <a:ext cx="2893814" cy="8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p:cNvGraphicFramePr/>
          <p:nvPr>
            <p:extLst>
              <p:ext uri="{D42A27DB-BD31-4B8C-83A1-F6EECF244321}">
                <p14:modId xmlns:p14="http://schemas.microsoft.com/office/powerpoint/2010/main" val="250180931"/>
              </p:ext>
            </p:extLst>
          </p:nvPr>
        </p:nvGraphicFramePr>
        <p:xfrm>
          <a:off x="241536" y="5970587"/>
          <a:ext cx="8756181" cy="904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96647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007" y="539204"/>
            <a:ext cx="7053542" cy="659431"/>
          </a:xfrm>
        </p:spPr>
        <p:txBody>
          <a:bodyPr>
            <a:normAutofit/>
          </a:bodyPr>
          <a:lstStyle/>
          <a:p>
            <a:pPr algn="ctr"/>
            <a:r>
              <a:rPr lang="en-CA" b="1" cap="none" dirty="0" smtClean="0">
                <a:latin typeface="Times New Roman" panose="02020603050405020304" pitchFamily="18" charset="0"/>
                <a:cs typeface="Times New Roman" panose="02020603050405020304" pitchFamily="18" charset="0"/>
              </a:rPr>
              <a:t>Management</a:t>
            </a:r>
            <a:endParaRPr lang="en-US" b="1" cap="none" dirty="0">
              <a:latin typeface="Times New Roman" panose="02020603050405020304" pitchFamily="18" charset="0"/>
              <a:cs typeface="Times New Roman" panose="02020603050405020304" pitchFamily="18" charset="0"/>
            </a:endParaRPr>
          </a:p>
        </p:txBody>
      </p:sp>
      <p:pic>
        <p:nvPicPr>
          <p:cNvPr id="1028" name="Picture 4" descr="Doug Suttles"/>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84582" y="1856219"/>
            <a:ext cx="891540" cy="9324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10300" y="1790458"/>
            <a:ext cx="7633700" cy="1131079"/>
          </a:xfrm>
          <a:prstGeom prst="rect">
            <a:avLst/>
          </a:prstGeom>
          <a:noFill/>
        </p:spPr>
        <p:txBody>
          <a:bodyPr wrap="square" rtlCol="0">
            <a:spAutoFit/>
          </a:bodyPr>
          <a:lstStyle/>
          <a:p>
            <a:pPr fontAlgn="base"/>
            <a:r>
              <a:rPr lang="en-US" sz="1350" b="1" u="sng" dirty="0">
                <a:latin typeface="Times New Roman" panose="02020603050405020304" pitchFamily="18" charset="0"/>
                <a:cs typeface="Times New Roman" panose="02020603050405020304" pitchFamily="18" charset="0"/>
              </a:rPr>
              <a:t>Doug </a:t>
            </a:r>
            <a:r>
              <a:rPr lang="en-US" sz="1350" b="1" u="sng" dirty="0" err="1">
                <a:latin typeface="Times New Roman" panose="02020603050405020304" pitchFamily="18" charset="0"/>
                <a:cs typeface="Times New Roman" panose="02020603050405020304" pitchFamily="18" charset="0"/>
              </a:rPr>
              <a:t>Suttles</a:t>
            </a:r>
            <a:r>
              <a:rPr lang="en-US" sz="1350" b="1" dirty="0">
                <a:latin typeface="Times New Roman" panose="02020603050405020304" pitchFamily="18" charset="0"/>
                <a:cs typeface="Times New Roman" panose="02020603050405020304" pitchFamily="18" charset="0"/>
              </a:rPr>
              <a:t> </a:t>
            </a:r>
          </a:p>
          <a:p>
            <a:pPr fontAlgn="base"/>
            <a:r>
              <a:rPr lang="en-US" sz="1350" b="1" dirty="0">
                <a:latin typeface="Times New Roman" panose="02020603050405020304" pitchFamily="18" charset="0"/>
                <a:cs typeface="Times New Roman" panose="02020603050405020304" pitchFamily="18" charset="0"/>
              </a:rPr>
              <a:t>President &amp; Chief Executive Officer</a:t>
            </a:r>
          </a:p>
          <a:p>
            <a:pPr fontAlgn="base"/>
            <a:r>
              <a:rPr lang="en-US" sz="1350" dirty="0">
                <a:latin typeface="Times New Roman" panose="02020603050405020304" pitchFamily="18" charset="0"/>
                <a:cs typeface="Times New Roman" panose="02020603050405020304" pitchFamily="18" charset="0"/>
              </a:rPr>
              <a:t>Doug joined Encana in June 2013 as President &amp; CEO. With 30 years of experience in the oil and gas industry in various engineering and leadership roles, he is responsible for the overall success of Encana and for creating, planning, implementing and integrating the strategic direction of the organization. </a:t>
            </a:r>
            <a:endParaRPr lang="en-US" sz="1350" dirty="0"/>
          </a:p>
        </p:txBody>
      </p:sp>
      <p:sp>
        <p:nvSpPr>
          <p:cNvPr id="9" name="TextBox 8"/>
          <p:cNvSpPr txBox="1"/>
          <p:nvPr/>
        </p:nvSpPr>
        <p:spPr>
          <a:xfrm>
            <a:off x="1510301" y="3132285"/>
            <a:ext cx="7337120" cy="923330"/>
          </a:xfrm>
          <a:prstGeom prst="rect">
            <a:avLst/>
          </a:prstGeom>
          <a:noFill/>
        </p:spPr>
        <p:txBody>
          <a:bodyPr wrap="square" rtlCol="0">
            <a:spAutoFit/>
          </a:bodyPr>
          <a:lstStyle/>
          <a:p>
            <a:r>
              <a:rPr lang="en-US" altLang="en-US" sz="1350" b="1" u="sng" dirty="0">
                <a:latin typeface="Times New Roman" panose="02020603050405020304" pitchFamily="18" charset="0"/>
                <a:cs typeface="Times New Roman" panose="02020603050405020304" pitchFamily="18" charset="0"/>
              </a:rPr>
              <a:t>Sherri </a:t>
            </a:r>
            <a:r>
              <a:rPr lang="en-US" altLang="en-US" sz="1350" b="1" u="sng" dirty="0" err="1">
                <a:latin typeface="Times New Roman" panose="02020603050405020304" pitchFamily="18" charset="0"/>
                <a:cs typeface="Times New Roman" panose="02020603050405020304" pitchFamily="18" charset="0"/>
              </a:rPr>
              <a:t>Brillon</a:t>
            </a:r>
            <a:endParaRPr lang="en-US" altLang="en-US" sz="1350" b="1" u="sng" dirty="0">
              <a:latin typeface="Times New Roman" panose="02020603050405020304" pitchFamily="18" charset="0"/>
              <a:cs typeface="Times New Roman" panose="02020603050405020304" pitchFamily="18" charset="0"/>
            </a:endParaRPr>
          </a:p>
          <a:p>
            <a:r>
              <a:rPr lang="en-US" altLang="en-US" sz="1350" b="1" dirty="0">
                <a:latin typeface="Times New Roman" panose="02020603050405020304" pitchFamily="18" charset="0"/>
                <a:cs typeface="Times New Roman" panose="02020603050405020304" pitchFamily="18" charset="0"/>
              </a:rPr>
              <a:t>Executive Vice-President &amp; Chief Financial Officer</a:t>
            </a:r>
          </a:p>
          <a:p>
            <a:r>
              <a:rPr lang="en-US" sz="1350" dirty="0">
                <a:latin typeface="Times New Roman" panose="02020603050405020304" pitchFamily="18" charset="0"/>
                <a:cs typeface="Times New Roman" panose="02020603050405020304" pitchFamily="18" charset="0"/>
              </a:rPr>
              <a:t>Sherri directs the financial operations of the company and ensures Encana has the financial resources in place to enable the execution of its strategy</a:t>
            </a:r>
          </a:p>
        </p:txBody>
      </p:sp>
      <p:pic>
        <p:nvPicPr>
          <p:cNvPr id="1030" name="Picture 6" descr="http://www.financialpost.com/images/wxn/2010/SherriBrillon_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82" y="3132285"/>
            <a:ext cx="891540" cy="9543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87674" y="4423966"/>
            <a:ext cx="7259747" cy="923330"/>
          </a:xfrm>
          <a:prstGeom prst="rect">
            <a:avLst/>
          </a:prstGeom>
          <a:noFill/>
        </p:spPr>
        <p:txBody>
          <a:bodyPr wrap="square" rtlCol="0">
            <a:spAutoFit/>
          </a:bodyPr>
          <a:lstStyle/>
          <a:p>
            <a:r>
              <a:rPr lang="en-US" sz="1350" b="1" u="sng" dirty="0">
                <a:latin typeface="Times New Roman" panose="02020603050405020304" pitchFamily="18" charset="0"/>
                <a:cs typeface="Times New Roman" panose="02020603050405020304" pitchFamily="18" charset="0"/>
              </a:rPr>
              <a:t>Joanne Alexander </a:t>
            </a:r>
          </a:p>
          <a:p>
            <a:r>
              <a:rPr lang="en-US" sz="1350" b="1" dirty="0">
                <a:latin typeface="Times New Roman" panose="02020603050405020304" pitchFamily="18" charset="0"/>
                <a:cs typeface="Times New Roman" panose="02020603050405020304" pitchFamily="18" charset="0"/>
              </a:rPr>
              <a:t>Executive Vice-President &amp; General Counsel</a:t>
            </a:r>
          </a:p>
          <a:p>
            <a:r>
              <a:rPr lang="en-US" sz="1350" dirty="0">
                <a:latin typeface="Times New Roman" panose="02020603050405020304" pitchFamily="18" charset="0"/>
                <a:cs typeface="Times New Roman" panose="02020603050405020304" pitchFamily="18" charset="0"/>
              </a:rPr>
              <a:t>Joanne is responsible for the overall legal affairs of Encana and its subsidiaries, and overseeing the company’s corporate compliance program</a:t>
            </a:r>
          </a:p>
        </p:txBody>
      </p:sp>
      <p:pic>
        <p:nvPicPr>
          <p:cNvPr id="11" name="Picture 10"/>
          <p:cNvPicPr>
            <a:picLocks noChangeAspect="1"/>
          </p:cNvPicPr>
          <p:nvPr/>
        </p:nvPicPr>
        <p:blipFill>
          <a:blip r:embed="rId4"/>
          <a:stretch>
            <a:fillRect/>
          </a:stretch>
        </p:blipFill>
        <p:spPr>
          <a:xfrm>
            <a:off x="484582" y="4430265"/>
            <a:ext cx="891540" cy="1035844"/>
          </a:xfrm>
          <a:prstGeom prst="rect">
            <a:avLst/>
          </a:prstGeom>
        </p:spPr>
      </p:pic>
      <p:pic>
        <p:nvPicPr>
          <p:cNvPr id="12"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0028" y="1222181"/>
            <a:ext cx="2893814" cy="8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Diagram 12"/>
          <p:cNvGraphicFramePr/>
          <p:nvPr>
            <p:extLst>
              <p:ext uri="{D42A27DB-BD31-4B8C-83A1-F6EECF244321}">
                <p14:modId xmlns:p14="http://schemas.microsoft.com/office/powerpoint/2010/main" val="2282745865"/>
              </p:ext>
            </p:extLst>
          </p:nvPr>
        </p:nvGraphicFramePr>
        <p:xfrm>
          <a:off x="241536" y="5970587"/>
          <a:ext cx="8756181" cy="9048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971949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540" y="489267"/>
            <a:ext cx="6683765" cy="453122"/>
          </a:xfrm>
        </p:spPr>
        <p:txBody>
          <a:bodyPr>
            <a:noAutofit/>
          </a:bodyPr>
          <a:lstStyle/>
          <a:p>
            <a:pPr algn="ctr"/>
            <a:r>
              <a:rPr lang="en-US" dirty="0">
                <a:latin typeface="Times New Roman" panose="02020603050405020304" pitchFamily="18" charset="0"/>
                <a:cs typeface="Times New Roman" panose="02020603050405020304" pitchFamily="18" charset="0"/>
              </a:rPr>
              <a:t>Stock Price</a:t>
            </a:r>
          </a:p>
        </p:txBody>
      </p:sp>
      <p:pic>
        <p:nvPicPr>
          <p:cNvPr id="3" name="Picture 2"/>
          <p:cNvPicPr>
            <a:picLocks noChangeAspect="1"/>
          </p:cNvPicPr>
          <p:nvPr/>
        </p:nvPicPr>
        <p:blipFill>
          <a:blip r:embed="rId3"/>
          <a:stretch>
            <a:fillRect/>
          </a:stretch>
        </p:blipFill>
        <p:spPr>
          <a:xfrm>
            <a:off x="-266700" y="-57150"/>
            <a:ext cx="9677400" cy="6972300"/>
          </a:xfrm>
          <a:prstGeom prst="rect">
            <a:avLst/>
          </a:prstGeom>
        </p:spPr>
      </p:pic>
    </p:spTree>
    <p:extLst>
      <p:ext uri="{BB962C8B-B14F-4D97-AF65-F5344CB8AC3E}">
        <p14:creationId xmlns:p14="http://schemas.microsoft.com/office/powerpoint/2010/main" val="24594304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238125" y="-52388"/>
            <a:ext cx="9620250" cy="6962775"/>
          </a:xfrm>
          <a:prstGeom prst="rect">
            <a:avLst/>
          </a:prstGeom>
        </p:spPr>
      </p:pic>
    </p:spTree>
    <p:extLst>
      <p:ext uri="{BB962C8B-B14F-4D97-AF65-F5344CB8AC3E}">
        <p14:creationId xmlns:p14="http://schemas.microsoft.com/office/powerpoint/2010/main" val="33185415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180" y="857250"/>
            <a:ext cx="6683765" cy="960668"/>
          </a:xfrm>
        </p:spPr>
        <p:txBody>
          <a:bodyPr/>
          <a:lstStyle/>
          <a:p>
            <a:pPr algn="ctr"/>
            <a:r>
              <a:rPr lang="en-US" b="1" cap="none" dirty="0" smtClean="0">
                <a:latin typeface="Times New Roman" panose="02020603050405020304" pitchFamily="18" charset="0"/>
                <a:cs typeface="Times New Roman" panose="02020603050405020304" pitchFamily="18" charset="0"/>
              </a:rPr>
              <a:t>Dividends</a:t>
            </a:r>
            <a:endParaRPr lang="en-US" b="1" cap="none"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quarter" idx="13"/>
          </p:nvPr>
        </p:nvPicPr>
        <p:blipFill>
          <a:blip r:embed="rId2"/>
          <a:stretch>
            <a:fillRect/>
          </a:stretch>
        </p:blipFill>
        <p:spPr>
          <a:xfrm>
            <a:off x="1182090" y="1558017"/>
            <a:ext cx="6850855" cy="4442734"/>
          </a:xfrm>
          <a:prstGeom prst="rect">
            <a:avLst/>
          </a:prstGeom>
        </p:spPr>
      </p:pic>
    </p:spTree>
    <p:extLst>
      <p:ext uri="{BB962C8B-B14F-4D97-AF65-F5344CB8AC3E}">
        <p14:creationId xmlns:p14="http://schemas.microsoft.com/office/powerpoint/2010/main" val="19549864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205" y="820895"/>
            <a:ext cx="6683765" cy="607855"/>
          </a:xfrm>
        </p:spPr>
        <p:txBody>
          <a:bodyPr>
            <a:noAutofit/>
          </a:bodyPr>
          <a:lstStyle/>
          <a:p>
            <a:pPr algn="ctr"/>
            <a:r>
              <a:rPr lang="en-US" b="1" cap="none" dirty="0" smtClean="0">
                <a:latin typeface="Times New Roman" panose="02020603050405020304" pitchFamily="18" charset="0"/>
                <a:cs typeface="Times New Roman" panose="02020603050405020304" pitchFamily="18" charset="0"/>
              </a:rPr>
              <a:t>Production Volume</a:t>
            </a:r>
            <a:endParaRPr lang="en-US" b="1" cap="none"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87959" y="1551215"/>
            <a:ext cx="8746256" cy="5094514"/>
          </a:xfrm>
          <a:prstGeom prst="rect">
            <a:avLst/>
          </a:prstGeom>
        </p:spPr>
      </p:pic>
    </p:spTree>
    <p:extLst>
      <p:ext uri="{BB962C8B-B14F-4D97-AF65-F5344CB8AC3E}">
        <p14:creationId xmlns:p14="http://schemas.microsoft.com/office/powerpoint/2010/main" val="36842544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068" y="466725"/>
            <a:ext cx="6683765" cy="600075"/>
          </a:xfrm>
        </p:spPr>
        <p:txBody>
          <a:bodyPr>
            <a:normAutofit/>
          </a:bodyPr>
          <a:lstStyle/>
          <a:p>
            <a:pPr algn="ctr"/>
            <a:r>
              <a:rPr lang="en-US" b="1" cap="none" dirty="0" smtClean="0">
                <a:latin typeface="Times New Roman" panose="02020603050405020304" pitchFamily="18" charset="0"/>
                <a:cs typeface="Times New Roman" panose="02020603050405020304" pitchFamily="18" charset="0"/>
              </a:rPr>
              <a:t>Financial Result</a:t>
            </a:r>
            <a:endParaRPr lang="en-US" b="1" cap="none"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quarter" idx="13"/>
          </p:nvPr>
        </p:nvPicPr>
        <p:blipFill>
          <a:blip r:embed="rId3"/>
          <a:stretch>
            <a:fillRect/>
          </a:stretch>
        </p:blipFill>
        <p:spPr>
          <a:xfrm>
            <a:off x="904876" y="1301750"/>
            <a:ext cx="7635874" cy="5064125"/>
          </a:xfrm>
          <a:prstGeom prst="rect">
            <a:avLst/>
          </a:prstGeom>
        </p:spPr>
      </p:pic>
    </p:spTree>
    <p:extLst>
      <p:ext uri="{BB962C8B-B14F-4D97-AF65-F5344CB8AC3E}">
        <p14:creationId xmlns:p14="http://schemas.microsoft.com/office/powerpoint/2010/main" val="31371673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935" y="241867"/>
            <a:ext cx="7053542" cy="1050398"/>
          </a:xfrm>
        </p:spPr>
        <p:txBody>
          <a:bodyPr>
            <a:normAutofit/>
          </a:bodyPr>
          <a:lstStyle/>
          <a:p>
            <a:pPr algn="ctr"/>
            <a:r>
              <a:rPr lang="en-US" b="1" cap="none" dirty="0" smtClean="0">
                <a:latin typeface="Times New Roman" panose="02020603050405020304" pitchFamily="18" charset="0"/>
                <a:cs typeface="Times New Roman" panose="02020603050405020304" pitchFamily="18" charset="0"/>
              </a:rPr>
              <a:t>Operation Ranges</a:t>
            </a:r>
            <a:endParaRPr lang="en-US" b="1" cap="none"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48561" y="1652589"/>
            <a:ext cx="7460103" cy="4110036"/>
          </a:xfrm>
          <a:prstGeom prst="rect">
            <a:avLst/>
          </a:prstGeom>
        </p:spPr>
      </p:pic>
    </p:spTree>
    <p:extLst>
      <p:ext uri="{BB962C8B-B14F-4D97-AF65-F5344CB8AC3E}">
        <p14:creationId xmlns:p14="http://schemas.microsoft.com/office/powerpoint/2010/main" val="1438503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862" y="428018"/>
            <a:ext cx="7773338" cy="1596177"/>
          </a:xfrm>
        </p:spPr>
        <p:txBody>
          <a:bodyPr/>
          <a:lstStyle/>
          <a:p>
            <a:r>
              <a:rPr lang="en-US" b="1" cap="none" dirty="0" smtClean="0">
                <a:latin typeface="Times New Roman" panose="02020603050405020304" pitchFamily="18" charset="0"/>
                <a:cs typeface="Times New Roman" panose="02020603050405020304" pitchFamily="18" charset="0"/>
              </a:rPr>
              <a:t>Natural Gas Historical Price</a:t>
            </a:r>
            <a:endParaRPr lang="en-US" b="1" cap="none"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0" y="1682750"/>
            <a:ext cx="9144000" cy="5286375"/>
          </a:xfrm>
          <a:prstGeom prst="rect">
            <a:avLst/>
          </a:prstGeom>
        </p:spPr>
      </p:pic>
      <p:sp>
        <p:nvSpPr>
          <p:cNvPr id="5" name="TextBox 4"/>
          <p:cNvSpPr txBox="1"/>
          <p:nvPr/>
        </p:nvSpPr>
        <p:spPr>
          <a:xfrm>
            <a:off x="6100011" y="4535905"/>
            <a:ext cx="3166310" cy="369332"/>
          </a:xfrm>
          <a:prstGeom prst="rect">
            <a:avLst/>
          </a:prstGeom>
          <a:noFill/>
        </p:spPr>
        <p:txBody>
          <a:bodyPr wrap="square" rtlCol="0">
            <a:spAutoFit/>
          </a:bodyPr>
          <a:lstStyle/>
          <a:p>
            <a:r>
              <a:rPr lang="en-US" dirty="0" smtClean="0"/>
              <a:t>Jun 2015 $2.78 per Million Btu</a:t>
            </a:r>
            <a:endParaRPr lang="en-US" dirty="0"/>
          </a:p>
        </p:txBody>
      </p:sp>
    </p:spTree>
    <p:extLst>
      <p:ext uri="{BB962C8B-B14F-4D97-AF65-F5344CB8AC3E}">
        <p14:creationId xmlns:p14="http://schemas.microsoft.com/office/powerpoint/2010/main" val="37949144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25" y="363668"/>
            <a:ext cx="4991100" cy="646331"/>
          </a:xfrm>
          <a:prstGeom prst="rect">
            <a:avLst/>
          </a:prstGeom>
          <a:noFill/>
        </p:spPr>
        <p:txBody>
          <a:bodyPr wrap="square" rtlCol="0">
            <a:spAutoFit/>
          </a:bodyPr>
          <a:lstStyle/>
          <a:p>
            <a:pPr algn="ctr"/>
            <a:r>
              <a:rPr lang="en-US" sz="3600" b="1" dirty="0" smtClean="0">
                <a:latin typeface="Times New Roman" panose="02020603050405020304" pitchFamily="18" charset="0"/>
                <a:cs typeface="Times New Roman" panose="02020603050405020304" pitchFamily="18" charset="0"/>
              </a:rPr>
              <a:t>Canadian</a:t>
            </a:r>
            <a:endParaRPr lang="en-US" sz="36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269067" y="1421356"/>
            <a:ext cx="8739215" cy="4611143"/>
          </a:xfrm>
          <a:prstGeom prst="rect">
            <a:avLst/>
          </a:prstGeom>
        </p:spPr>
      </p:pic>
    </p:spTree>
    <p:extLst>
      <p:ext uri="{BB962C8B-B14F-4D97-AF65-F5344CB8AC3E}">
        <p14:creationId xmlns:p14="http://schemas.microsoft.com/office/powerpoint/2010/main" val="32401345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3652" y="357443"/>
            <a:ext cx="5000625" cy="646331"/>
          </a:xfrm>
          <a:prstGeom prst="rect">
            <a:avLst/>
          </a:prstGeom>
          <a:noFill/>
        </p:spPr>
        <p:txBody>
          <a:bodyPr wrap="square" rtlCol="0">
            <a:spAutoFit/>
          </a:bodyPr>
          <a:lstStyle/>
          <a:p>
            <a:pPr algn="ctr"/>
            <a:r>
              <a:rPr lang="en-US" sz="3600" b="1" dirty="0" smtClean="0">
                <a:latin typeface="Times New Roman" panose="02020603050405020304" pitchFamily="18" charset="0"/>
                <a:cs typeface="Times New Roman" panose="02020603050405020304" pitchFamily="18" charset="0"/>
              </a:rPr>
              <a:t>US</a:t>
            </a:r>
            <a:endParaRPr lang="en-US" sz="36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258969" y="1447120"/>
            <a:ext cx="8731547" cy="3909060"/>
          </a:xfrm>
          <a:prstGeom prst="rect">
            <a:avLst/>
          </a:prstGeom>
        </p:spPr>
      </p:pic>
    </p:spTree>
    <p:extLst>
      <p:ext uri="{BB962C8B-B14F-4D97-AF65-F5344CB8AC3E}">
        <p14:creationId xmlns:p14="http://schemas.microsoft.com/office/powerpoint/2010/main" val="31809861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950" y="435936"/>
            <a:ext cx="6683765" cy="541568"/>
          </a:xfrm>
        </p:spPr>
        <p:txBody>
          <a:bodyPr>
            <a:noAutofit/>
          </a:bodyPr>
          <a:lstStyle/>
          <a:p>
            <a:pPr algn="ctr"/>
            <a:r>
              <a:rPr lang="en-US" b="1" cap="none" dirty="0" smtClean="0">
                <a:latin typeface="Times New Roman" panose="02020603050405020304" pitchFamily="18" charset="0"/>
                <a:cs typeface="Times New Roman" panose="02020603050405020304" pitchFamily="18" charset="0"/>
              </a:rPr>
              <a:t>Hedging Philosophy</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936208" y="1526760"/>
            <a:ext cx="7715250" cy="3171825"/>
          </a:xfrm>
          <a:ln/>
        </p:spPr>
        <p:style>
          <a:lnRef idx="2">
            <a:schemeClr val="dk1"/>
          </a:lnRef>
          <a:fillRef idx="1">
            <a:schemeClr val="lt1"/>
          </a:fillRef>
          <a:effectRef idx="0">
            <a:schemeClr val="dk1"/>
          </a:effectRef>
          <a:fontRef idx="minor">
            <a:schemeClr val="dk1"/>
          </a:fontRef>
        </p:style>
        <p:txBody>
          <a:bodyPr>
            <a:normAutofit fontScale="77500" lnSpcReduction="20000"/>
          </a:bodyPr>
          <a:lstStyle/>
          <a:p>
            <a:pPr algn="ctr">
              <a:buFont typeface="Arial" panose="020B0604020202020204" pitchFamily="34" charset="0"/>
              <a:buChar char="•"/>
            </a:pPr>
            <a:r>
              <a:rPr lang="en-US" sz="3150" cap="none" dirty="0" smtClean="0">
                <a:latin typeface="Times New Roman" panose="02020603050405020304" pitchFamily="18" charset="0"/>
                <a:cs typeface="Times New Roman" panose="02020603050405020304" pitchFamily="18" charset="0"/>
              </a:rPr>
              <a:t>Partially  mitigates  its  exposure  to  financial  risks  through  the  use  of  various  financial instruments  and physical contracts</a:t>
            </a:r>
          </a:p>
          <a:p>
            <a:pPr marL="0" indent="0" algn="ctr">
              <a:buNone/>
            </a:pPr>
            <a:endParaRPr lang="en-US" sz="1575" cap="none" dirty="0" smtClean="0">
              <a:latin typeface="Times New Roman" panose="02020603050405020304" pitchFamily="18" charset="0"/>
              <a:cs typeface="Times New Roman" panose="02020603050405020304" pitchFamily="18" charset="0"/>
            </a:endParaRPr>
          </a:p>
          <a:p>
            <a:pPr algn="ctr">
              <a:buFont typeface="Arial" panose="020B0604020202020204" pitchFamily="34" charset="0"/>
              <a:buChar char="•"/>
            </a:pPr>
            <a:r>
              <a:rPr lang="en-US" sz="3150" cap="none" dirty="0" smtClean="0">
                <a:latin typeface="Times New Roman" panose="02020603050405020304" pitchFamily="18" charset="0"/>
                <a:cs typeface="Times New Roman" panose="02020603050405020304" pitchFamily="18" charset="0"/>
              </a:rPr>
              <a:t>The use of these derivative instruments is governed under formal policies and is subject to limits established by the board. The company’s policy is to not use derivative financial instruments for speculative purposes</a:t>
            </a:r>
          </a:p>
          <a:p>
            <a:pPr marL="0" indent="0">
              <a:buNone/>
            </a:pPr>
            <a:endParaRPr lang="en-US" cap="none" dirty="0"/>
          </a:p>
        </p:txBody>
      </p:sp>
      <p:sp>
        <p:nvSpPr>
          <p:cNvPr id="4" name="AutoShape 2" descr="Image result for philosophy"/>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aphicFrame>
        <p:nvGraphicFramePr>
          <p:cNvPr id="5" name="Diagram 4"/>
          <p:cNvGraphicFramePr/>
          <p:nvPr>
            <p:extLst>
              <p:ext uri="{D42A27DB-BD31-4B8C-83A1-F6EECF244321}">
                <p14:modId xmlns:p14="http://schemas.microsoft.com/office/powerpoint/2010/main" val="2282745865"/>
              </p:ext>
            </p:extLst>
          </p:nvPr>
        </p:nvGraphicFramePr>
        <p:xfrm>
          <a:off x="241536" y="5970587"/>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26943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880" y="342212"/>
            <a:ext cx="6683765" cy="960668"/>
          </a:xfrm>
        </p:spPr>
        <p:txBody>
          <a:bodyPr/>
          <a:lstStyle/>
          <a:p>
            <a:pPr algn="ctr"/>
            <a:r>
              <a:rPr lang="en-US" b="1" cap="none" dirty="0" smtClean="0">
                <a:latin typeface="Times New Roman" panose="02020603050405020304" pitchFamily="18" charset="0"/>
                <a:cs typeface="Times New Roman" panose="02020603050405020304" pitchFamily="18" charset="0"/>
              </a:rPr>
              <a:t>Financial Risk Factors</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449100" y="1298696"/>
            <a:ext cx="8562975" cy="4200525"/>
          </a:xfrm>
        </p:spPr>
        <p:txBody>
          <a:bodyPr>
            <a:noAutofit/>
          </a:bodyPr>
          <a:lstStyle/>
          <a:p>
            <a:pPr marL="342900" lvl="1" indent="0">
              <a:buNone/>
            </a:pPr>
            <a:r>
              <a:rPr lang="en-US" sz="2200" cap="none" dirty="0" smtClean="0">
                <a:latin typeface="Times New Roman" panose="02020603050405020304" pitchFamily="18" charset="0"/>
                <a:cs typeface="Times New Roman" panose="02020603050405020304" pitchFamily="18" charset="0"/>
              </a:rPr>
              <a:t>Market risk</a:t>
            </a:r>
          </a:p>
          <a:p>
            <a:pPr lvl="1">
              <a:buFont typeface="Arial" panose="020B0604020202020204" pitchFamily="34" charset="0"/>
              <a:buChar char="•"/>
            </a:pPr>
            <a:r>
              <a:rPr lang="en-US" sz="2200" cap="none" dirty="0" smtClean="0">
                <a:latin typeface="Times New Roman" panose="02020603050405020304" pitchFamily="18" charset="0"/>
                <a:cs typeface="Times New Roman" panose="02020603050405020304" pitchFamily="18" charset="0"/>
              </a:rPr>
              <a:t>Pricing of natural gas and liquids(commodity price risk)</a:t>
            </a:r>
          </a:p>
          <a:p>
            <a:pPr lvl="1">
              <a:buFont typeface="Arial" panose="020B0604020202020204" pitchFamily="34" charset="0"/>
              <a:buChar char="•"/>
            </a:pPr>
            <a:r>
              <a:rPr lang="en-US" sz="2200" cap="none" dirty="0" smtClean="0">
                <a:latin typeface="Times New Roman" panose="02020603050405020304" pitchFamily="18" charset="0"/>
                <a:cs typeface="Times New Roman" panose="02020603050405020304" pitchFamily="18" charset="0"/>
              </a:rPr>
              <a:t>Foreign exchange rates </a:t>
            </a:r>
          </a:p>
          <a:p>
            <a:pPr lvl="1">
              <a:buFont typeface="Arial" panose="020B0604020202020204" pitchFamily="34" charset="0"/>
              <a:buChar char="•"/>
            </a:pPr>
            <a:r>
              <a:rPr lang="en-US" sz="2200" cap="none" dirty="0" smtClean="0">
                <a:latin typeface="Times New Roman" panose="02020603050405020304" pitchFamily="18" charset="0"/>
                <a:cs typeface="Times New Roman" panose="02020603050405020304" pitchFamily="18" charset="0"/>
              </a:rPr>
              <a:t>Interest rates</a:t>
            </a:r>
          </a:p>
          <a:p>
            <a:pPr marL="342900" lvl="1" indent="0">
              <a:buNone/>
            </a:pPr>
            <a:r>
              <a:rPr lang="en-US" sz="2200" cap="none" dirty="0" smtClean="0">
                <a:latin typeface="Times New Roman" panose="02020603050405020304" pitchFamily="18" charset="0"/>
                <a:cs typeface="Times New Roman" panose="02020603050405020304" pitchFamily="18" charset="0"/>
              </a:rPr>
              <a:t>Credit </a:t>
            </a:r>
          </a:p>
          <a:p>
            <a:pPr marL="342900" lvl="1" indent="0">
              <a:buNone/>
            </a:pPr>
            <a:r>
              <a:rPr lang="en-US" sz="2200" cap="none" dirty="0" smtClean="0">
                <a:latin typeface="Times New Roman" panose="02020603050405020304" pitchFamily="18" charset="0"/>
                <a:cs typeface="Times New Roman" panose="02020603050405020304" pitchFamily="18" charset="0"/>
              </a:rPr>
              <a:t>Liquidity </a:t>
            </a:r>
          </a:p>
          <a:p>
            <a:pPr marL="342900" lvl="1" indent="0">
              <a:buNone/>
            </a:pPr>
            <a:endParaRPr lang="en-US" sz="2200" dirty="0">
              <a:latin typeface="Times New Roman" panose="02020603050405020304" pitchFamily="18" charset="0"/>
              <a:cs typeface="Times New Roman" panose="02020603050405020304" pitchFamily="18" charset="0"/>
            </a:endParaRPr>
          </a:p>
          <a:p>
            <a:pPr marL="342900" lvl="1" indent="0">
              <a:buNone/>
            </a:pPr>
            <a:endParaRPr lang="en-US" sz="2200" dirty="0">
              <a:latin typeface="Times New Roman" panose="02020603050405020304" pitchFamily="18" charset="0"/>
              <a:cs typeface="Times New Roman" panose="02020603050405020304" pitchFamily="18" charset="0"/>
            </a:endParaRPr>
          </a:p>
        </p:txBody>
      </p:sp>
      <p:sp>
        <p:nvSpPr>
          <p:cNvPr id="7" name="AutoShape 4" descr="Image result for philosophy"/>
          <p:cNvSpPr>
            <a:spLocks noChangeAspect="1" noChangeArrowheads="1"/>
          </p:cNvSpPr>
          <p:nvPr/>
        </p:nvSpPr>
        <p:spPr bwMode="auto">
          <a:xfrm>
            <a:off x="2964656" y="-1130581"/>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aphicFrame>
        <p:nvGraphicFramePr>
          <p:cNvPr id="5" name="Diagram 4"/>
          <p:cNvGraphicFramePr/>
          <p:nvPr>
            <p:extLst>
              <p:ext uri="{D42A27DB-BD31-4B8C-83A1-F6EECF244321}">
                <p14:modId xmlns:p14="http://schemas.microsoft.com/office/powerpoint/2010/main" val="1503199977"/>
              </p:ext>
            </p:extLst>
          </p:nvPr>
        </p:nvGraphicFramePr>
        <p:xfrm>
          <a:off x="255894" y="5684837"/>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27496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882" y="325839"/>
            <a:ext cx="6683765" cy="960668"/>
          </a:xfrm>
        </p:spPr>
        <p:txBody>
          <a:bodyPr/>
          <a:lstStyle/>
          <a:p>
            <a:pPr algn="ctr"/>
            <a:r>
              <a:rPr lang="en-US" b="1" cap="none" dirty="0" smtClean="0">
                <a:latin typeface="Times New Roman" panose="02020603050405020304" pitchFamily="18" charset="0"/>
                <a:cs typeface="Times New Roman" panose="02020603050405020304" pitchFamily="18" charset="0"/>
              </a:rPr>
              <a:t>Commodity Price Risk</a:t>
            </a:r>
            <a:endParaRPr lang="en-US" b="1" cap="none" dirty="0">
              <a:latin typeface="Times New Roman" panose="02020603050405020304" pitchFamily="18" charset="0"/>
              <a:cs typeface="Times New Roman" panose="02020603050405020304" pitchFamily="18" charset="0"/>
            </a:endParaRPr>
          </a:p>
        </p:txBody>
      </p:sp>
      <p:sp>
        <p:nvSpPr>
          <p:cNvPr id="5" name="AutoShape 4" descr="Image result for philosophy"/>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7" name="Picture 6"/>
          <p:cNvPicPr>
            <a:picLocks noChangeAspect="1"/>
          </p:cNvPicPr>
          <p:nvPr/>
        </p:nvPicPr>
        <p:blipFill>
          <a:blip r:embed="rId3"/>
          <a:stretch>
            <a:fillRect/>
          </a:stretch>
        </p:blipFill>
        <p:spPr>
          <a:xfrm>
            <a:off x="685330" y="1594156"/>
            <a:ext cx="8086725" cy="4186238"/>
          </a:xfrm>
          <a:prstGeom prst="rect">
            <a:avLst/>
          </a:prstGeom>
        </p:spPr>
      </p:pic>
    </p:spTree>
    <p:extLst>
      <p:ext uri="{BB962C8B-B14F-4D97-AF65-F5344CB8AC3E}">
        <p14:creationId xmlns:p14="http://schemas.microsoft.com/office/powerpoint/2010/main" val="32131963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117" y="664023"/>
            <a:ext cx="6683765" cy="960668"/>
          </a:xfrm>
        </p:spPr>
        <p:txBody>
          <a:bodyPr/>
          <a:lstStyle/>
          <a:p>
            <a:pPr algn="ctr"/>
            <a:r>
              <a:rPr lang="en-US" b="1" cap="none" dirty="0" smtClean="0">
                <a:latin typeface="Times New Roman" panose="02020603050405020304" pitchFamily="18" charset="0"/>
                <a:cs typeface="Times New Roman" panose="02020603050405020304" pitchFamily="18" charset="0"/>
              </a:rPr>
              <a:t>Sensitivity Analysis</a:t>
            </a:r>
            <a:endParaRPr lang="en-US" b="1" cap="none"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7883" y="2475310"/>
            <a:ext cx="8708231" cy="1915715"/>
          </a:xfrm>
          <a:prstGeom prst="rect">
            <a:avLst/>
          </a:prstGeom>
        </p:spPr>
      </p:pic>
    </p:spTree>
    <p:extLst>
      <p:ext uri="{BB962C8B-B14F-4D97-AF65-F5344CB8AC3E}">
        <p14:creationId xmlns:p14="http://schemas.microsoft.com/office/powerpoint/2010/main" val="7040644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969" y="415928"/>
            <a:ext cx="6683765" cy="960668"/>
          </a:xfrm>
        </p:spPr>
        <p:txBody>
          <a:bodyPr>
            <a:normAutofit/>
          </a:bodyPr>
          <a:lstStyle/>
          <a:p>
            <a:pPr lvl="1" algn="ctr"/>
            <a:r>
              <a:rPr lang="en-US" sz="3600" b="1" dirty="0" smtClean="0">
                <a:latin typeface="Times New Roman" panose="02020603050405020304" pitchFamily="18" charset="0"/>
                <a:cs typeface="Times New Roman" panose="02020603050405020304" pitchFamily="18" charset="0"/>
              </a:rPr>
              <a:t>Foreign Exchange Rates </a:t>
            </a: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1171573" y="1376596"/>
            <a:ext cx="7142559" cy="3581400"/>
          </a:xfrm>
        </p:spPr>
        <p:txBody>
          <a:bodyPr>
            <a:noAutofit/>
          </a:bodyPr>
          <a:lstStyle/>
          <a:p>
            <a:pPr marL="0" indent="0">
              <a:buNone/>
            </a:pPr>
            <a:r>
              <a:rPr lang="en-US" cap="none" dirty="0" smtClean="0">
                <a:latin typeface="Times New Roman" panose="02020603050405020304" pitchFamily="18" charset="0"/>
                <a:ea typeface="Tahoma" panose="020B0604030504040204" pitchFamily="34" charset="0"/>
                <a:cs typeface="Times New Roman" panose="02020603050405020304" pitchFamily="18" charset="0"/>
              </a:rPr>
              <a:t>To mitigate the exposure to fluctuations in the US/CAD, Encana may enter into foreign exchange contracts. By maintaining U.S. And Canadian operations, Encana has a natural hedge to some foreign exchange exposure.</a:t>
            </a:r>
          </a:p>
          <a:p>
            <a:pPr marL="0" indent="0">
              <a:buNone/>
            </a:pPr>
            <a:r>
              <a:rPr lang="en-US" cap="none" dirty="0" smtClean="0">
                <a:latin typeface="Times New Roman" panose="02020603050405020304" pitchFamily="18" charset="0"/>
                <a:ea typeface="Tahoma" panose="020B0604030504040204" pitchFamily="34" charset="0"/>
                <a:cs typeface="Times New Roman" panose="02020603050405020304" pitchFamily="18" charset="0"/>
              </a:rPr>
              <a:t>Directly issuance of </a:t>
            </a:r>
            <a:r>
              <a:rPr lang="en-US" cap="none" dirty="0">
                <a:latin typeface="Times New Roman" panose="02020603050405020304" pitchFamily="18" charset="0"/>
                <a:ea typeface="Tahoma" panose="020B0604030504040204" pitchFamily="34" charset="0"/>
                <a:cs typeface="Times New Roman" panose="02020603050405020304" pitchFamily="18" charset="0"/>
              </a:rPr>
              <a:t>U</a:t>
            </a:r>
            <a:r>
              <a:rPr lang="en-US" cap="none" dirty="0" smtClean="0">
                <a:latin typeface="Times New Roman" panose="02020603050405020304" pitchFamily="18" charset="0"/>
                <a:ea typeface="Tahoma" panose="020B0604030504040204" pitchFamily="34" charset="0"/>
                <a:cs typeface="Times New Roman" panose="02020603050405020304" pitchFamily="18" charset="0"/>
              </a:rPr>
              <a:t>.S. Dollar denominated debt, the company may enter into cross currency swaps on a portion of its debt as a means of managing the U.S./Canadian dollar debt mix.</a:t>
            </a:r>
          </a:p>
          <a:p>
            <a:pPr marL="0" indent="0">
              <a:buNone/>
            </a:pPr>
            <a:r>
              <a:rPr lang="en-US" cap="none" dirty="0" smtClean="0">
                <a:latin typeface="Times New Roman" panose="02020603050405020304" pitchFamily="18" charset="0"/>
                <a:cs typeface="Times New Roman" panose="02020603050405020304" pitchFamily="18" charset="0"/>
              </a:rPr>
              <a:t>As at December 31, 2014, Encana had $6.7 billion in U.S. Dollar debt issued from Canada that was subject to foreign exchange exposure (2013 – $5.4 billion) and $0.6 billion in debt that was not subject to foreign exchange exposure (2013 – $1.7billion). </a:t>
            </a:r>
            <a:endParaRPr lang="en-US" cap="none" dirty="0">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2282745865"/>
              </p:ext>
            </p:extLst>
          </p:nvPr>
        </p:nvGraphicFramePr>
        <p:xfrm>
          <a:off x="241536" y="5970587"/>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91243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209" y="420969"/>
            <a:ext cx="6683765" cy="655868"/>
          </a:xfrm>
        </p:spPr>
        <p:txBody>
          <a:bodyPr>
            <a:normAutofit/>
          </a:bodyPr>
          <a:lstStyle/>
          <a:p>
            <a:pPr algn="ctr"/>
            <a:r>
              <a:rPr lang="en-US" b="1" cap="none" dirty="0" smtClean="0">
                <a:latin typeface="Times New Roman" panose="02020603050405020304" pitchFamily="18" charset="0"/>
                <a:cs typeface="Times New Roman" panose="02020603050405020304" pitchFamily="18" charset="0"/>
              </a:rPr>
              <a:t>Interest Risk</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1291424" y="1385487"/>
            <a:ext cx="6686550" cy="2833217"/>
          </a:xfrm>
        </p:spPr>
        <p:txBody>
          <a:bodyPr>
            <a:noAutofit/>
          </a:bodyPr>
          <a:lstStyle/>
          <a:p>
            <a:pPr>
              <a:buFont typeface="Arial" panose="020B0604020202020204" pitchFamily="34" charset="0"/>
              <a:buChar char="•"/>
            </a:pPr>
            <a:r>
              <a:rPr lang="en-US" sz="2100" cap="none" dirty="0" smtClean="0">
                <a:latin typeface="Times New Roman" panose="02020603050405020304" pitchFamily="18" charset="0"/>
                <a:cs typeface="Times New Roman" panose="02020603050405020304" pitchFamily="18" charset="0"/>
              </a:rPr>
              <a:t>Arise from changes in market interest rates that may affect the fair value or future cash flows from the financial asset or liabilities</a:t>
            </a:r>
          </a:p>
          <a:p>
            <a:pPr>
              <a:buFont typeface="Arial" panose="020B0604020202020204" pitchFamily="34" charset="0"/>
              <a:buChar char="•"/>
            </a:pPr>
            <a:r>
              <a:rPr lang="en-US" sz="2100" cap="none" dirty="0" smtClean="0">
                <a:latin typeface="Times New Roman" panose="02020603050405020304" pitchFamily="18" charset="0"/>
                <a:cs typeface="Times New Roman" panose="02020603050405020304" pitchFamily="18" charset="0"/>
              </a:rPr>
              <a:t>Mitigate exposure by managing the portfolio mix of both fixed and floating rate debt</a:t>
            </a:r>
          </a:p>
          <a:p>
            <a:pPr marL="0" indent="0">
              <a:buNone/>
            </a:pPr>
            <a:endParaRPr lang="en-US" sz="2100" cap="none" dirty="0" smtClean="0"/>
          </a:p>
          <a:p>
            <a:pPr marL="0" indent="0">
              <a:buNone/>
            </a:pPr>
            <a:endParaRPr lang="en-US" sz="2100" cap="none" dirty="0"/>
          </a:p>
        </p:txBody>
      </p:sp>
      <p:sp>
        <p:nvSpPr>
          <p:cNvPr id="4" name="AutoShape 2" descr="Image result for interest rates"/>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aphicFrame>
        <p:nvGraphicFramePr>
          <p:cNvPr id="5" name="Diagram 4"/>
          <p:cNvGraphicFramePr/>
          <p:nvPr>
            <p:extLst>
              <p:ext uri="{D42A27DB-BD31-4B8C-83A1-F6EECF244321}">
                <p14:modId xmlns:p14="http://schemas.microsoft.com/office/powerpoint/2010/main" val="2282745865"/>
              </p:ext>
            </p:extLst>
          </p:nvPr>
        </p:nvGraphicFramePr>
        <p:xfrm>
          <a:off x="241536" y="5970587"/>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50836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154469"/>
            <a:ext cx="6683765" cy="960668"/>
          </a:xfrm>
        </p:spPr>
        <p:txBody>
          <a:bodyPr/>
          <a:lstStyle/>
          <a:p>
            <a:pPr algn="ctr"/>
            <a:r>
              <a:rPr lang="en-US" b="1" cap="none" dirty="0" smtClean="0">
                <a:latin typeface="Times New Roman" panose="02020603050405020304" pitchFamily="18" charset="0"/>
                <a:cs typeface="Times New Roman" panose="02020603050405020304" pitchFamily="18" charset="0"/>
              </a:rPr>
              <a:t>Credit Risk</a:t>
            </a:r>
            <a:endParaRPr lang="en-US" b="1" cap="none" dirty="0"/>
          </a:p>
        </p:txBody>
      </p:sp>
      <p:sp>
        <p:nvSpPr>
          <p:cNvPr id="3" name="Content Placeholder 2"/>
          <p:cNvSpPr>
            <a:spLocks noGrp="1"/>
          </p:cNvSpPr>
          <p:nvPr>
            <p:ph sz="quarter" idx="13"/>
          </p:nvPr>
        </p:nvSpPr>
        <p:spPr>
          <a:xfrm>
            <a:off x="914399" y="1224007"/>
            <a:ext cx="7714059" cy="3612913"/>
          </a:xfrm>
        </p:spPr>
        <p:txBody>
          <a:bodyPr>
            <a:normAutofit/>
          </a:bodyPr>
          <a:lstStyle/>
          <a:p>
            <a:r>
              <a:rPr lang="en-US" sz="2100" cap="none" dirty="0" smtClean="0">
                <a:latin typeface="Times New Roman" panose="02020603050405020304" pitchFamily="18" charset="0"/>
                <a:cs typeface="Times New Roman" panose="02020603050405020304" pitchFamily="18" charset="0"/>
              </a:rPr>
              <a:t>This credit risk exposure is mitigated through the use of board-approved credit policies governing the company’s credit portfolio including credit practices that limit transactions according to counterparties’ credit quality</a:t>
            </a:r>
          </a:p>
          <a:p>
            <a:pPr marL="0" indent="0">
              <a:buNone/>
            </a:pPr>
            <a:endParaRPr lang="en-US" sz="2100" cap="none" dirty="0" smtClean="0">
              <a:latin typeface="Times New Roman" panose="02020603050405020304" pitchFamily="18" charset="0"/>
              <a:cs typeface="Times New Roman" panose="02020603050405020304" pitchFamily="18" charset="0"/>
            </a:endParaRPr>
          </a:p>
          <a:p>
            <a:r>
              <a:rPr lang="en-US" sz="2100" cap="none" dirty="0" smtClean="0">
                <a:latin typeface="Times New Roman" panose="02020603050405020304" pitchFamily="18" charset="0"/>
                <a:cs typeface="Times New Roman" panose="02020603050405020304" pitchFamily="18" charset="0"/>
              </a:rPr>
              <a:t>Mitigation strategies may include master netting arrangements, requesting collateral and/or transacting credit derivatives</a:t>
            </a:r>
          </a:p>
          <a:p>
            <a:pPr marL="0" indent="0">
              <a:buNone/>
            </a:pPr>
            <a:endParaRPr lang="en-US" sz="2100" cap="none" dirty="0">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2282745865"/>
              </p:ext>
            </p:extLst>
          </p:nvPr>
        </p:nvGraphicFramePr>
        <p:xfrm>
          <a:off x="241536" y="5970587"/>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87909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101" y="121305"/>
            <a:ext cx="6683765" cy="960668"/>
          </a:xfrm>
        </p:spPr>
        <p:txBody>
          <a:bodyPr>
            <a:normAutofit/>
          </a:bodyPr>
          <a:lstStyle/>
          <a:p>
            <a:pPr algn="ctr"/>
            <a:r>
              <a:rPr lang="en-US" b="1" cap="none" dirty="0" smtClean="0">
                <a:latin typeface="Times New Roman" panose="02020603050405020304" pitchFamily="18" charset="0"/>
                <a:cs typeface="Times New Roman" panose="02020603050405020304" pitchFamily="18" charset="0"/>
              </a:rPr>
              <a:t>Liquidity Risk </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981073" y="1126660"/>
            <a:ext cx="7135819" cy="3338042"/>
          </a:xfrm>
        </p:spPr>
        <p:txBody>
          <a:bodyPr>
            <a:normAutofit lnSpcReduction="10000"/>
          </a:bodyPr>
          <a:lstStyle/>
          <a:p>
            <a:pPr marL="0" indent="0">
              <a:buNone/>
            </a:pPr>
            <a:r>
              <a:rPr lang="en-US" sz="2100" cap="none" dirty="0" smtClean="0">
                <a:latin typeface="Times New Roman" panose="02020603050405020304" pitchFamily="18" charset="0"/>
                <a:cs typeface="Times New Roman" panose="02020603050405020304" pitchFamily="18" charset="0"/>
              </a:rPr>
              <a:t>Arise from the potential difficulties in meeting a demand to fund its financial liabilities as they come due. Encana manages liquidity risk by using cash and debt management programs. </a:t>
            </a:r>
          </a:p>
          <a:p>
            <a:pPr marL="0" indent="0">
              <a:buNone/>
            </a:pPr>
            <a:endParaRPr lang="en-US" sz="900" cap="none" dirty="0" smtClean="0">
              <a:latin typeface="Times New Roman" panose="02020603050405020304" pitchFamily="18" charset="0"/>
              <a:cs typeface="Times New Roman" panose="02020603050405020304" pitchFamily="18" charset="0"/>
            </a:endParaRPr>
          </a:p>
          <a:p>
            <a:pPr marL="0" indent="0">
              <a:buNone/>
            </a:pPr>
            <a:r>
              <a:rPr lang="en-US" sz="2100" cap="none" dirty="0" smtClean="0">
                <a:latin typeface="Times New Roman" panose="02020603050405020304" pitchFamily="18" charset="0"/>
                <a:cs typeface="Times New Roman" panose="02020603050405020304" pitchFamily="18" charset="0"/>
              </a:rPr>
              <a:t>Access to cash equivalents and a range of funding alternatives at competitive rates through committed revolving bank credit facilities and debt and equity capital markets.</a:t>
            </a:r>
          </a:p>
          <a:p>
            <a:pPr marL="0" indent="0">
              <a:buNone/>
            </a:pPr>
            <a:endParaRPr lang="en-US" sz="600" cap="none" dirty="0" smtClean="0">
              <a:latin typeface="Times New Roman" panose="02020603050405020304" pitchFamily="18" charset="0"/>
              <a:cs typeface="Times New Roman" panose="02020603050405020304" pitchFamily="18" charset="0"/>
            </a:endParaRPr>
          </a:p>
          <a:p>
            <a:pPr marL="0" indent="0">
              <a:buNone/>
            </a:pPr>
            <a:r>
              <a:rPr lang="en-US" sz="2100" cap="none" dirty="0" smtClean="0">
                <a:latin typeface="Times New Roman" panose="02020603050405020304" pitchFamily="18" charset="0"/>
                <a:cs typeface="Times New Roman" panose="02020603050405020304" pitchFamily="18" charset="0"/>
              </a:rPr>
              <a:t>Timing of cash outflows relating to financial liabilities:</a:t>
            </a:r>
          </a:p>
          <a:p>
            <a:pPr marL="0" indent="0">
              <a:buNone/>
            </a:pPr>
            <a:endParaRPr lang="en-US" sz="1800" cap="none"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19919" y="4464702"/>
            <a:ext cx="7858125" cy="1207294"/>
          </a:xfrm>
          <a:prstGeom prst="rect">
            <a:avLst/>
          </a:prstGeom>
        </p:spPr>
      </p:pic>
      <p:graphicFrame>
        <p:nvGraphicFramePr>
          <p:cNvPr id="5" name="Diagram 4"/>
          <p:cNvGraphicFramePr/>
          <p:nvPr>
            <p:extLst>
              <p:ext uri="{D42A27DB-BD31-4B8C-83A1-F6EECF244321}">
                <p14:modId xmlns:p14="http://schemas.microsoft.com/office/powerpoint/2010/main" val="2282745865"/>
              </p:ext>
            </p:extLst>
          </p:nvPr>
        </p:nvGraphicFramePr>
        <p:xfrm>
          <a:off x="241536" y="5970587"/>
          <a:ext cx="8756181" cy="90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400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459768"/>
            <a:ext cx="7773338" cy="1596177"/>
          </a:xfrm>
        </p:spPr>
        <p:txBody>
          <a:bodyPr/>
          <a:lstStyle/>
          <a:p>
            <a:r>
              <a:rPr lang="en-US" b="1" cap="none" dirty="0" smtClean="0">
                <a:latin typeface="Times New Roman" panose="02020603050405020304" pitchFamily="18" charset="0"/>
                <a:cs typeface="Times New Roman" panose="02020603050405020304" pitchFamily="18" charset="0"/>
              </a:rPr>
              <a:t>Canadian Natural Gas</a:t>
            </a:r>
            <a:endParaRPr lang="en-US" b="1" cap="none"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76968" y="2938927"/>
            <a:ext cx="5695950" cy="857250"/>
          </a:xfrm>
          <a:prstGeom prst="rect">
            <a:avLst/>
          </a:prstGeom>
        </p:spPr>
      </p:pic>
      <p:sp>
        <p:nvSpPr>
          <p:cNvPr id="7" name="Content Placeholder 6"/>
          <p:cNvSpPr>
            <a:spLocks noGrp="1"/>
          </p:cNvSpPr>
          <p:nvPr>
            <p:ph sz="quarter" idx="13"/>
          </p:nvPr>
        </p:nvSpPr>
        <p:spPr>
          <a:xfrm>
            <a:off x="776968" y="1771375"/>
            <a:ext cx="7772870" cy="1363711"/>
          </a:xfrm>
        </p:spPr>
        <p:txBody>
          <a:bodyPr/>
          <a:lstStyle/>
          <a:p>
            <a:pPr marL="0" indent="0">
              <a:lnSpc>
                <a:spcPct val="100000"/>
              </a:lnSpc>
              <a:spcBef>
                <a:spcPts val="0"/>
              </a:spcBef>
              <a:buClrTx/>
              <a:buNone/>
              <a:defRPr/>
            </a:pPr>
            <a:r>
              <a:rPr lang="en-US" cap="none" dirty="0" smtClean="0">
                <a:latin typeface="Times New Roman" panose="02020603050405020304" pitchFamily="18" charset="0"/>
                <a:cs typeface="Times New Roman" panose="02020603050405020304" pitchFamily="18" charset="0"/>
              </a:rPr>
              <a:t>Today about 30 per cent of Canada's entire energy needs are met by natural gas. It is abundant, relatively easy to transport through pipelines and burns more cleanly than other hydrocarbons</a:t>
            </a:r>
            <a:endParaRPr lang="en-US" cap="none"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76968" y="4103914"/>
            <a:ext cx="7213146" cy="1908215"/>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Reserve: </a:t>
            </a:r>
            <a:r>
              <a:rPr lang="en-US" sz="2000" dirty="0" smtClean="0">
                <a:latin typeface="Times New Roman" panose="02020603050405020304" pitchFamily="18" charset="0"/>
                <a:cs typeface="Times New Roman" panose="02020603050405020304" pitchFamily="18" charset="0"/>
              </a:rPr>
              <a:t>1,093 </a:t>
            </a:r>
            <a:r>
              <a:rPr lang="en-US" sz="2000" dirty="0">
                <a:latin typeface="Times New Roman" panose="02020603050405020304" pitchFamily="18" charset="0"/>
                <a:cs typeface="Times New Roman" panose="02020603050405020304" pitchFamily="18" charset="0"/>
              </a:rPr>
              <a:t>trillion cubic feet (</a:t>
            </a:r>
            <a:r>
              <a:rPr lang="en-US" sz="2000" dirty="0" err="1">
                <a:latin typeface="Times New Roman" panose="02020603050405020304" pitchFamily="18" charset="0"/>
                <a:cs typeface="Times New Roman" panose="02020603050405020304" pitchFamily="18" charset="0"/>
              </a:rPr>
              <a:t>tcf</a:t>
            </a:r>
            <a:r>
              <a:rPr lang="en-US" sz="2000" dirty="0">
                <a:latin typeface="Times New Roman" panose="02020603050405020304" pitchFamily="18" charset="0"/>
                <a:cs typeface="Times New Roman" panose="02020603050405020304" pitchFamily="18" charset="0"/>
              </a:rPr>
              <a:t>). This equates to more than 300 years of Canadian natural gas consumption at current </a:t>
            </a:r>
            <a:r>
              <a:rPr lang="en-US" sz="2000" dirty="0" smtClean="0">
                <a:latin typeface="Times New Roman" panose="02020603050405020304" pitchFamily="18" charset="0"/>
                <a:cs typeface="Times New Roman" panose="02020603050405020304" pitchFamily="18" charset="0"/>
              </a:rPr>
              <a:t>levels.</a:t>
            </a: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Supply: Total </a:t>
            </a:r>
            <a:r>
              <a:rPr lang="en-US" sz="2000" dirty="0">
                <a:latin typeface="Times New Roman" panose="02020603050405020304" pitchFamily="18" charset="0"/>
                <a:cs typeface="Times New Roman" panose="02020603050405020304" pitchFamily="18" charset="0"/>
              </a:rPr>
              <a:t>annual production reached 5.1 trillion cubic feet (</a:t>
            </a:r>
            <a:r>
              <a:rPr lang="en-US" sz="2000" dirty="0" err="1">
                <a:latin typeface="Times New Roman" panose="02020603050405020304" pitchFamily="18" charset="0"/>
                <a:cs typeface="Times New Roman" panose="02020603050405020304" pitchFamily="18" charset="0"/>
              </a:rPr>
              <a:t>tcf</a:t>
            </a:r>
            <a:r>
              <a:rPr lang="en-US" sz="2000" dirty="0">
                <a:latin typeface="Times New Roman" panose="02020603050405020304" pitchFamily="18" charset="0"/>
                <a:cs typeface="Times New Roman" panose="02020603050405020304" pitchFamily="18" charset="0"/>
              </a:rPr>
              <a:t>) in 2013 and could reach 7.1 trillion cubic feet by 2020</a:t>
            </a:r>
            <a:r>
              <a:rPr lang="en-US" sz="2000" dirty="0" smtClean="0">
                <a:latin typeface="Times New Roman" panose="02020603050405020304" pitchFamily="18" charset="0"/>
                <a:cs typeface="Times New Roman" panose="02020603050405020304" pitchFamily="18" charset="0"/>
              </a:rPr>
              <a:t>. </a:t>
            </a:r>
          </a:p>
          <a:p>
            <a:endParaRPr lang="en-US" dirty="0"/>
          </a:p>
        </p:txBody>
      </p:sp>
      <p:graphicFrame>
        <p:nvGraphicFramePr>
          <p:cNvPr id="10" name="Diagram 9"/>
          <p:cNvGraphicFramePr/>
          <p:nvPr>
            <p:extLst>
              <p:ext uri="{D42A27DB-BD31-4B8C-83A1-F6EECF244321}">
                <p14:modId xmlns:p14="http://schemas.microsoft.com/office/powerpoint/2010/main" val="59518151"/>
              </p:ext>
            </p:extLst>
          </p:nvPr>
        </p:nvGraphicFramePr>
        <p:xfrm>
          <a:off x="260819" y="5905499"/>
          <a:ext cx="8756181" cy="904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36983210"/>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142" y="638620"/>
            <a:ext cx="6683765" cy="514350"/>
          </a:xfrm>
        </p:spPr>
        <p:txBody>
          <a:bodyPr>
            <a:noAutofit/>
          </a:bodyPr>
          <a:lstStyle/>
          <a:p>
            <a:pPr algn="ctr"/>
            <a:r>
              <a:rPr lang="en-US" b="1" cap="none" dirty="0" smtClean="0">
                <a:latin typeface="Times New Roman" panose="02020603050405020304" pitchFamily="18" charset="0"/>
                <a:cs typeface="Times New Roman" panose="02020603050405020304" pitchFamily="18" charset="0"/>
              </a:rPr>
              <a:t>Other Risks</a:t>
            </a:r>
            <a:endParaRPr lang="en-US"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400050" y="1566384"/>
            <a:ext cx="8743950" cy="3147335"/>
          </a:xfrm>
        </p:spPr>
        <p:txBody>
          <a:bodyPr>
            <a:noAutofit/>
          </a:bodyPr>
          <a:lstStyle/>
          <a:p>
            <a:pPr marL="0" indent="0">
              <a:buNone/>
            </a:pPr>
            <a:r>
              <a:rPr lang="en-US" sz="2200" cap="none" dirty="0" smtClean="0">
                <a:latin typeface="Times New Roman" panose="02020603050405020304" pitchFamily="18" charset="0"/>
                <a:cs typeface="Times New Roman" panose="02020603050405020304" pitchFamily="18" charset="0"/>
              </a:rPr>
              <a:t>Operational risks: the risk of loss or lost opportunity resulting from </a:t>
            </a:r>
          </a:p>
          <a:p>
            <a:pPr>
              <a:buFont typeface="+mj-lt"/>
              <a:buAutoNum type="arabicPeriod"/>
            </a:pPr>
            <a:r>
              <a:rPr lang="en-US" sz="2200" cap="none" dirty="0" smtClean="0">
                <a:latin typeface="Times New Roman" panose="02020603050405020304" pitchFamily="18" charset="0"/>
                <a:cs typeface="Times New Roman" panose="02020603050405020304" pitchFamily="18" charset="0"/>
              </a:rPr>
              <a:t>Operating activities</a:t>
            </a:r>
          </a:p>
          <a:p>
            <a:pPr>
              <a:buFont typeface="+mj-lt"/>
              <a:buAutoNum type="arabicPeriod"/>
            </a:pPr>
            <a:r>
              <a:rPr lang="en-US" sz="2200" cap="none" dirty="0" smtClean="0">
                <a:latin typeface="Times New Roman" panose="02020603050405020304" pitchFamily="18" charset="0"/>
                <a:cs typeface="Times New Roman" panose="02020603050405020304" pitchFamily="18" charset="0"/>
              </a:rPr>
              <a:t>Capital activities</a:t>
            </a:r>
          </a:p>
          <a:p>
            <a:pPr>
              <a:buFont typeface="+mj-lt"/>
              <a:buAutoNum type="arabicPeriod"/>
            </a:pPr>
            <a:r>
              <a:rPr lang="en-US" sz="2200" cap="none" dirty="0" smtClean="0">
                <a:latin typeface="Times New Roman" panose="02020603050405020304" pitchFamily="18" charset="0"/>
                <a:cs typeface="Times New Roman" panose="02020603050405020304" pitchFamily="18" charset="0"/>
              </a:rPr>
              <a:t> Reserves &amp; resources replacement</a:t>
            </a:r>
          </a:p>
          <a:p>
            <a:pPr marL="0" indent="0">
              <a:buNone/>
            </a:pPr>
            <a:endParaRPr lang="en-US" sz="2200" cap="none" dirty="0" smtClean="0">
              <a:latin typeface="Times New Roman" panose="02020603050405020304" pitchFamily="18" charset="0"/>
              <a:cs typeface="Times New Roman" panose="02020603050405020304" pitchFamily="18" charset="0"/>
            </a:endParaRPr>
          </a:p>
          <a:p>
            <a:pPr marL="0" indent="0">
              <a:spcAft>
                <a:spcPts val="900"/>
              </a:spcAft>
              <a:buNone/>
            </a:pPr>
            <a:r>
              <a:rPr lang="en-US" sz="2200" cap="none" dirty="0" smtClean="0">
                <a:latin typeface="Times New Roman" panose="02020603050405020304" pitchFamily="18" charset="0"/>
                <a:cs typeface="Times New Roman" panose="02020603050405020304" pitchFamily="18" charset="0"/>
              </a:rPr>
              <a:t>To mitigate risks, projects evaluated on fully risked basis, including engineering risk and geological. Also, </a:t>
            </a:r>
            <a:r>
              <a:rPr lang="en-US" sz="2200" cap="none" dirty="0" err="1" smtClean="0">
                <a:latin typeface="Times New Roman" panose="02020603050405020304" pitchFamily="18" charset="0"/>
                <a:cs typeface="Times New Roman" panose="02020603050405020304" pitchFamily="18" charset="0"/>
              </a:rPr>
              <a:t>encana</a:t>
            </a:r>
            <a:r>
              <a:rPr lang="en-US" sz="2200" cap="none" dirty="0" smtClean="0">
                <a:latin typeface="Times New Roman" panose="02020603050405020304" pitchFamily="18" charset="0"/>
                <a:cs typeface="Times New Roman" panose="02020603050405020304" pitchFamily="18" charset="0"/>
              </a:rPr>
              <a:t> mitigates risks through a number of other policies, systems and processes as well as by maintaining a comprehensive insurance program</a:t>
            </a:r>
          </a:p>
          <a:p>
            <a:pPr marL="0" indent="0">
              <a:buNone/>
            </a:pPr>
            <a:endParaRPr lang="en-US" sz="2200" cap="none" dirty="0">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2282745865"/>
              </p:ext>
            </p:extLst>
          </p:nvPr>
        </p:nvGraphicFramePr>
        <p:xfrm>
          <a:off x="241536" y="5970587"/>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20283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38150" y="1647001"/>
            <a:ext cx="8705850" cy="3858983"/>
          </a:xfrm>
        </p:spPr>
        <p:txBody>
          <a:bodyPr>
            <a:normAutofit/>
          </a:bodyPr>
          <a:lstStyle/>
          <a:p>
            <a:pPr marL="0" indent="0">
              <a:buNone/>
            </a:pPr>
            <a:r>
              <a:rPr lang="en-US" sz="2200" cap="none" dirty="0" smtClean="0">
                <a:latin typeface="Times New Roman" panose="02020603050405020304" pitchFamily="18" charset="0"/>
                <a:cs typeface="Times New Roman" panose="02020603050405020304" pitchFamily="18" charset="0"/>
              </a:rPr>
              <a:t>Environmental, regulatory, reputational and safety risks:</a:t>
            </a:r>
          </a:p>
          <a:p>
            <a:pPr marL="0" indent="0">
              <a:buNone/>
            </a:pPr>
            <a:r>
              <a:rPr lang="en-US" sz="2200" cap="none" dirty="0" smtClean="0">
                <a:latin typeface="Times New Roman" panose="02020603050405020304" pitchFamily="18" charset="0"/>
                <a:cs typeface="Times New Roman" panose="02020603050405020304" pitchFamily="18" charset="0"/>
              </a:rPr>
              <a:t>When assessing the materiality of environmental risk factors, </a:t>
            </a:r>
            <a:r>
              <a:rPr lang="en-US" sz="2200" cap="none" dirty="0" err="1" smtClean="0">
                <a:latin typeface="Times New Roman" panose="02020603050405020304" pitchFamily="18" charset="0"/>
                <a:cs typeface="Times New Roman" panose="02020603050405020304" pitchFamily="18" charset="0"/>
              </a:rPr>
              <a:t>encana</a:t>
            </a:r>
            <a:r>
              <a:rPr lang="en-US" sz="2200" cap="none" dirty="0" smtClean="0">
                <a:latin typeface="Times New Roman" panose="02020603050405020304" pitchFamily="18" charset="0"/>
                <a:cs typeface="Times New Roman" panose="02020603050405020304" pitchFamily="18" charset="0"/>
              </a:rPr>
              <a:t> takes into account a number of qualitative and quantitative factors the financial, operational, reputational and regulatory aspects of each identified risk factor. These risks are managed by executing policies and standards that are designed to comply with or exceed government regulations and industry standards. In addition, </a:t>
            </a:r>
            <a:r>
              <a:rPr lang="en-US" sz="2200" cap="none" dirty="0" err="1" smtClean="0">
                <a:latin typeface="Times New Roman" panose="02020603050405020304" pitchFamily="18" charset="0"/>
                <a:cs typeface="Times New Roman" panose="02020603050405020304" pitchFamily="18" charset="0"/>
              </a:rPr>
              <a:t>encana</a:t>
            </a:r>
            <a:r>
              <a:rPr lang="en-US" sz="2200" cap="none" dirty="0" smtClean="0">
                <a:latin typeface="Times New Roman" panose="02020603050405020304" pitchFamily="18" charset="0"/>
                <a:cs typeface="Times New Roman" panose="02020603050405020304" pitchFamily="18" charset="0"/>
              </a:rPr>
              <a:t> maintains a system that identifies, assesses and controls safety, security and environmental risk.</a:t>
            </a:r>
            <a:endParaRPr lang="en-US" sz="2200" cap="none" dirty="0">
              <a:latin typeface="Times New Roman" panose="02020603050405020304" pitchFamily="18" charset="0"/>
              <a:cs typeface="Times New Roman" panose="02020603050405020304" pitchFamily="18" charset="0"/>
            </a:endParaRPr>
          </a:p>
        </p:txBody>
      </p:sp>
      <p:sp>
        <p:nvSpPr>
          <p:cNvPr id="6" name="Title 1"/>
          <p:cNvSpPr>
            <a:spLocks noGrp="1"/>
          </p:cNvSpPr>
          <p:nvPr>
            <p:ph type="title"/>
          </p:nvPr>
        </p:nvSpPr>
        <p:spPr>
          <a:xfrm>
            <a:off x="1430142" y="638620"/>
            <a:ext cx="6683765" cy="514350"/>
          </a:xfrm>
        </p:spPr>
        <p:txBody>
          <a:bodyPr>
            <a:noAutofit/>
          </a:bodyPr>
          <a:lstStyle/>
          <a:p>
            <a:pPr algn="ctr"/>
            <a:r>
              <a:rPr lang="en-US" b="1" cap="none" dirty="0" smtClean="0">
                <a:latin typeface="Times New Roman" panose="02020603050405020304" pitchFamily="18" charset="0"/>
                <a:cs typeface="Times New Roman" panose="02020603050405020304" pitchFamily="18" charset="0"/>
              </a:rPr>
              <a:t>Other Risks</a:t>
            </a:r>
            <a:endParaRPr lang="en-US" b="1" cap="none" dirty="0">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2282745865"/>
              </p:ext>
            </p:extLst>
          </p:nvPr>
        </p:nvGraphicFramePr>
        <p:xfrm>
          <a:off x="241536" y="5970587"/>
          <a:ext cx="8756181" cy="90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29740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8675" y="1558464"/>
            <a:ext cx="7714059" cy="4631188"/>
          </a:xfrm>
          <a:prstGeom prst="rect">
            <a:avLst/>
          </a:prstGeom>
        </p:spPr>
      </p:pic>
      <p:sp>
        <p:nvSpPr>
          <p:cNvPr id="6" name="Title 1"/>
          <p:cNvSpPr>
            <a:spLocks noGrp="1"/>
          </p:cNvSpPr>
          <p:nvPr>
            <p:ph type="title"/>
          </p:nvPr>
        </p:nvSpPr>
        <p:spPr>
          <a:xfrm>
            <a:off x="685330" y="213222"/>
            <a:ext cx="7773338" cy="1596177"/>
          </a:xfrm>
        </p:spPr>
        <p:txBody>
          <a:bodyPr>
            <a:normAutofit/>
          </a:bodyPr>
          <a:lstStyle/>
          <a:p>
            <a:pPr algn="ctr"/>
            <a:r>
              <a:rPr lang="en-US" b="1" cap="none" dirty="0" smtClean="0">
                <a:latin typeface="Times New Roman" panose="02020603050405020304" pitchFamily="18" charset="0"/>
                <a:cs typeface="Times New Roman" panose="02020603050405020304" pitchFamily="18" charset="0"/>
              </a:rPr>
              <a:t>Risk Management Assets &amp; Liabilities</a:t>
            </a:r>
            <a:endParaRPr lang="en-US" b="1"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6535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609" y="451347"/>
            <a:ext cx="7773338" cy="1596177"/>
          </a:xfrm>
        </p:spPr>
        <p:txBody>
          <a:bodyPr>
            <a:normAutofit/>
          </a:bodyPr>
          <a:lstStyle/>
          <a:p>
            <a:pPr algn="ctr"/>
            <a:r>
              <a:rPr lang="en-US" b="1" cap="none" dirty="0" smtClean="0">
                <a:latin typeface="Times New Roman" panose="02020603050405020304" pitchFamily="18" charset="0"/>
                <a:cs typeface="Times New Roman" panose="02020603050405020304" pitchFamily="18" charset="0"/>
              </a:rPr>
              <a:t>Risk Management Assets &amp; Liabilities</a:t>
            </a:r>
            <a:endParaRPr lang="en-US" b="1" cap="none"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99353" y="2037999"/>
            <a:ext cx="7943850" cy="2750344"/>
          </a:xfrm>
          <a:prstGeom prst="rect">
            <a:avLst/>
          </a:prstGeom>
        </p:spPr>
      </p:pic>
    </p:spTree>
    <p:extLst>
      <p:ext uri="{BB962C8B-B14F-4D97-AF65-F5344CB8AC3E}">
        <p14:creationId xmlns:p14="http://schemas.microsoft.com/office/powerpoint/2010/main" val="13391744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95250" y="304800"/>
            <a:ext cx="8953500" cy="6248400"/>
          </a:xfrm>
          <a:prstGeom prst="rect">
            <a:avLst/>
          </a:prstGeom>
        </p:spPr>
      </p:pic>
    </p:spTree>
    <p:extLst>
      <p:ext uri="{BB962C8B-B14F-4D97-AF65-F5344CB8AC3E}">
        <p14:creationId xmlns:p14="http://schemas.microsoft.com/office/powerpoint/2010/main" val="40006104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3497" y="83344"/>
            <a:ext cx="7360427" cy="6774656"/>
          </a:xfrm>
          <a:prstGeom prst="rect">
            <a:avLst/>
          </a:prstGeom>
        </p:spPr>
      </p:pic>
      <p:sp>
        <p:nvSpPr>
          <p:cNvPr id="6" name="Rectangle 5"/>
          <p:cNvSpPr/>
          <p:nvPr/>
        </p:nvSpPr>
        <p:spPr>
          <a:xfrm>
            <a:off x="1671638" y="1295400"/>
            <a:ext cx="6634162" cy="12382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7" name="Rectangle 6"/>
          <p:cNvSpPr/>
          <p:nvPr/>
        </p:nvSpPr>
        <p:spPr>
          <a:xfrm>
            <a:off x="1671637" y="4286014"/>
            <a:ext cx="6634161" cy="12382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9" name="Rectangle 8"/>
          <p:cNvSpPr/>
          <p:nvPr/>
        </p:nvSpPr>
        <p:spPr>
          <a:xfrm>
            <a:off x="1509712" y="5067300"/>
            <a:ext cx="6796087" cy="12382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8" name="Rectangle 7"/>
          <p:cNvSpPr/>
          <p:nvPr/>
        </p:nvSpPr>
        <p:spPr>
          <a:xfrm>
            <a:off x="1509712" y="3086100"/>
            <a:ext cx="6796087" cy="12382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33826815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quarter" idx="13"/>
          </p:nvPr>
        </p:nvPicPr>
        <p:blipFill>
          <a:blip r:embed="rId2"/>
          <a:stretch>
            <a:fillRect/>
          </a:stretch>
        </p:blipFill>
        <p:spPr>
          <a:xfrm>
            <a:off x="1792294" y="857250"/>
            <a:ext cx="6191250" cy="5057775"/>
          </a:xfrm>
          <a:prstGeom prst="rect">
            <a:avLst/>
          </a:prstGeom>
        </p:spPr>
      </p:pic>
      <p:sp>
        <p:nvSpPr>
          <p:cNvPr id="7" name="Rectangle 6"/>
          <p:cNvSpPr/>
          <p:nvPr/>
        </p:nvSpPr>
        <p:spPr>
          <a:xfrm>
            <a:off x="1843088" y="1981200"/>
            <a:ext cx="6019800" cy="12382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29733897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canada beautifu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8" y="0"/>
            <a:ext cx="9204158" cy="6858000"/>
          </a:xfrm>
          <a:prstGeom prst="rect">
            <a:avLst/>
          </a:prstGeom>
        </p:spPr>
      </p:pic>
      <p:sp>
        <p:nvSpPr>
          <p:cNvPr id="9" name="Rectangle 8"/>
          <p:cNvSpPr/>
          <p:nvPr/>
        </p:nvSpPr>
        <p:spPr>
          <a:xfrm>
            <a:off x="0" y="5602251"/>
            <a:ext cx="9417963" cy="830997"/>
          </a:xfrm>
          <a:prstGeom prst="rect">
            <a:avLst/>
          </a:prstGeom>
          <a:noFill/>
        </p:spPr>
        <p:txBody>
          <a:bodyPr wrap="none" lIns="91440" tIns="45720" rIns="91440" bIns="45720">
            <a:spAutoFit/>
          </a:bodyPr>
          <a:lstStyle/>
          <a:p>
            <a:pPr algn="ctr"/>
            <a:r>
              <a:rPr lang="en-US" sz="4800" b="1" cap="none" spc="0" dirty="0" smtClean="0">
                <a:ln w="6600">
                  <a:solidFill>
                    <a:schemeClr val="accent2"/>
                  </a:solidFill>
                  <a:prstDash val="solid"/>
                </a:ln>
                <a:solidFill>
                  <a:srgbClr val="FFFFFF"/>
                </a:solidFill>
                <a:effectLst>
                  <a:outerShdw dist="38100" dir="2700000" algn="tl" rotWithShape="0">
                    <a:schemeClr val="accent2"/>
                  </a:outerShdw>
                </a:effectLst>
              </a:rPr>
              <a:t>THANKS FOR YOUR ATTENTAION 	</a:t>
            </a: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144624805"/>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828</TotalTime>
  <Words>5649</Words>
  <Application>Microsoft Office PowerPoint</Application>
  <PresentationFormat>On-screen Show (4:3)</PresentationFormat>
  <Paragraphs>725</Paragraphs>
  <Slides>97</Slides>
  <Notes>40</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Droplet</vt:lpstr>
      <vt:lpstr>Canadian Oil and Gas</vt:lpstr>
      <vt:lpstr>Agenda</vt:lpstr>
      <vt:lpstr>Industry Overview</vt:lpstr>
      <vt:lpstr>Regulation on the Industry</vt:lpstr>
      <vt:lpstr>OPEC</vt:lpstr>
      <vt:lpstr>PowerPoint Presentation</vt:lpstr>
      <vt:lpstr>PowerPoint Presentation</vt:lpstr>
      <vt:lpstr>Natural Gas Historical Price</vt:lpstr>
      <vt:lpstr>Canadian Natural Gas</vt:lpstr>
      <vt:lpstr>Global Oil Forecasting </vt:lpstr>
      <vt:lpstr>Oil Historical Price</vt:lpstr>
      <vt:lpstr>Canadian Oil</vt:lpstr>
      <vt:lpstr>Canadian  Oil</vt:lpstr>
      <vt:lpstr>Supply VS Capacity</vt:lpstr>
      <vt:lpstr>Major Risk Factors</vt:lpstr>
      <vt:lpstr>Major Risk Factors</vt:lpstr>
      <vt:lpstr>Risk Instruments</vt:lpstr>
      <vt:lpstr>2015 Oil &amp; Natural Gas Market Outlook</vt:lpstr>
      <vt:lpstr>Oil Forecasting</vt:lpstr>
      <vt:lpstr>Natural Gas Forecasting</vt:lpstr>
      <vt:lpstr>Natural Gas Forecasting</vt:lpstr>
      <vt:lpstr>Oil Price Forecast:</vt:lpstr>
      <vt:lpstr>Canadian Natural Resource</vt:lpstr>
      <vt:lpstr>Corporate Profile</vt:lpstr>
      <vt:lpstr>Management</vt:lpstr>
      <vt:lpstr>Management</vt:lpstr>
      <vt:lpstr>Historical Stock Price in TSX </vt:lpstr>
      <vt:lpstr>PowerPoint Presentation</vt:lpstr>
      <vt:lpstr>Trading and Share Statistics</vt:lpstr>
      <vt:lpstr>Growth and Development</vt:lpstr>
      <vt:lpstr>Growth and Development</vt:lpstr>
      <vt:lpstr>Growth and Development</vt:lpstr>
      <vt:lpstr>Reserves</vt:lpstr>
      <vt:lpstr>Reserves</vt:lpstr>
      <vt:lpstr>Reserves</vt:lpstr>
      <vt:lpstr>Risk Management</vt:lpstr>
      <vt:lpstr>Risk Factors</vt:lpstr>
      <vt:lpstr>Derivatives Instruments for Hedging Market Risk</vt:lpstr>
      <vt:lpstr>Commodity Price Risk Management</vt:lpstr>
      <vt:lpstr>Interest Rate Risk Management</vt:lpstr>
      <vt:lpstr>Foreign Currency Exchange Rate Risk Management</vt:lpstr>
      <vt:lpstr>Cross Currency Swaps</vt:lpstr>
      <vt:lpstr>Credit Risk</vt:lpstr>
      <vt:lpstr>Liquidity Risk</vt:lpstr>
      <vt:lpstr>Liquidity Risk</vt:lpstr>
      <vt:lpstr>Consolidated Balance Sheets</vt:lpstr>
      <vt:lpstr>Consolidated Income Statements</vt:lpstr>
      <vt:lpstr>Consolidated Statements Of Cash Flows</vt:lpstr>
      <vt:lpstr>PowerPoint Presentation</vt:lpstr>
      <vt:lpstr>Overview </vt:lpstr>
      <vt:lpstr>Shareholder Information </vt:lpstr>
      <vt:lpstr>Stock Price</vt:lpstr>
      <vt:lpstr>Historical Stock Price</vt:lpstr>
      <vt:lpstr>Highlights</vt:lpstr>
      <vt:lpstr>Highlights</vt:lpstr>
      <vt:lpstr>2015 Strategy</vt:lpstr>
      <vt:lpstr>Risk Management</vt:lpstr>
      <vt:lpstr>Crude Oil Price Risk </vt:lpstr>
      <vt:lpstr>PowerPoint Presentation</vt:lpstr>
      <vt:lpstr>PowerPoint Presentation</vt:lpstr>
      <vt:lpstr>Operational Risk</vt:lpstr>
      <vt:lpstr>Competition Risk</vt:lpstr>
      <vt:lpstr>Environmental Risk</vt:lpstr>
      <vt:lpstr>Marketing And Transportation Risk</vt:lpstr>
      <vt:lpstr>Financial Market Risk</vt:lpstr>
      <vt:lpstr>PowerPoint Presentation</vt:lpstr>
      <vt:lpstr>Financial Market Risk</vt:lpstr>
      <vt:lpstr>Financial Market Risk</vt:lpstr>
      <vt:lpstr>PowerPoint Presentation</vt:lpstr>
      <vt:lpstr>PowerPoint Presentation</vt:lpstr>
      <vt:lpstr>PowerPoint Presentation</vt:lpstr>
      <vt:lpstr>Encana Cooperation</vt:lpstr>
      <vt:lpstr>Management</vt:lpstr>
      <vt:lpstr>Stock Price</vt:lpstr>
      <vt:lpstr>PowerPoint Presentation</vt:lpstr>
      <vt:lpstr>Dividends</vt:lpstr>
      <vt:lpstr>Production Volume</vt:lpstr>
      <vt:lpstr>Financial Result</vt:lpstr>
      <vt:lpstr>Operation Ranges</vt:lpstr>
      <vt:lpstr>PowerPoint Presentation</vt:lpstr>
      <vt:lpstr>PowerPoint Presentation</vt:lpstr>
      <vt:lpstr>Hedging Philosophy</vt:lpstr>
      <vt:lpstr>Financial Risk Factors</vt:lpstr>
      <vt:lpstr>Commodity Price Risk</vt:lpstr>
      <vt:lpstr>Sensitivity Analysis</vt:lpstr>
      <vt:lpstr>Foreign Exchange Rates </vt:lpstr>
      <vt:lpstr>Interest Risk</vt:lpstr>
      <vt:lpstr>Credit Risk</vt:lpstr>
      <vt:lpstr>Liquidity Risk </vt:lpstr>
      <vt:lpstr>Other Risks</vt:lpstr>
      <vt:lpstr>Other Risks</vt:lpstr>
      <vt:lpstr>Risk Management Assets &amp; Liabilities</vt:lpstr>
      <vt:lpstr>Risk Management Assets &amp; Liabilities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Oil and Gas Industry</dc:title>
  <dc:creator>jiawei zhu</dc:creator>
  <cp:lastModifiedBy>gp</cp:lastModifiedBy>
  <cp:revision>72</cp:revision>
  <dcterms:created xsi:type="dcterms:W3CDTF">2015-07-13T21:19:04Z</dcterms:created>
  <dcterms:modified xsi:type="dcterms:W3CDTF">2015-07-16T23:40:31Z</dcterms:modified>
</cp:coreProperties>
</file>