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119"/>
  </p:notesMasterIdLst>
  <p:handoutMasterIdLst>
    <p:handoutMasterId r:id="rId120"/>
  </p:handoutMasterIdLst>
  <p:sldIdLst>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80" r:id="rId22"/>
    <p:sldId id="281" r:id="rId23"/>
    <p:sldId id="282" r:id="rId24"/>
    <p:sldId id="283" r:id="rId25"/>
    <p:sldId id="284" r:id="rId26"/>
    <p:sldId id="285" r:id="rId27"/>
    <p:sldId id="286" r:id="rId28"/>
    <p:sldId id="287" r:id="rId29"/>
    <p:sldId id="288" r:id="rId30"/>
    <p:sldId id="289" r:id="rId31"/>
    <p:sldId id="290"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73" r:id="rId114"/>
    <p:sldId id="374" r:id="rId115"/>
    <p:sldId id="375" r:id="rId116"/>
    <p:sldId id="376" r:id="rId117"/>
    <p:sldId id="377" r:id="rId118"/>
  </p:sldIdLst>
  <p:sldSz cx="9144000" cy="6858000" type="screen4x3"/>
  <p:notesSz cx="6858000" cy="9144000"/>
  <p:embeddedFontLst>
    <p:embeddedFont>
      <p:font typeface="Century Gothic" pitchFamily="34" charset="0"/>
      <p:regular r:id="rId121"/>
      <p:bold r:id="rId122"/>
      <p:italic r:id="rId123"/>
      <p:boldItalic r:id="rId124"/>
    </p:embeddedFont>
    <p:embeddedFont>
      <p:font typeface="Segoe UI" pitchFamily="34" charset="0"/>
      <p:regular r:id="rId125"/>
      <p:bold r:id="rId126"/>
      <p:italic r:id="rId127"/>
      <p:boldItalic r:id="rId128"/>
    </p:embeddedFont>
    <p:embeddedFont>
      <p:font typeface="Calibri" pitchFamily="34" charset="0"/>
      <p:regular r:id="rId129"/>
      <p:bold r:id="rId130"/>
      <p:italic r:id="rId131"/>
      <p:boldItalic r:id="rId132"/>
    </p:embeddedFont>
    <p:embeddedFont>
      <p:font typeface="宋体" pitchFamily="2" charset="-122"/>
      <p:regular r:id="rId133"/>
    </p:embeddedFont>
    <p:embeddedFont>
      <p:font typeface="Perpetua" pitchFamily="18" charset="0"/>
      <p:regular r:id="rId134"/>
      <p:bold r:id="rId135"/>
      <p:italic r:id="rId136"/>
      <p:boldItalic r:id="rId1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85435" autoAdjust="0"/>
  </p:normalViewPr>
  <p:slideViewPr>
    <p:cSldViewPr>
      <p:cViewPr varScale="1">
        <p:scale>
          <a:sx n="38" d="100"/>
          <a:sy n="38" d="100"/>
        </p:scale>
        <p:origin x="-16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2532"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3.fntdata"/><Relationship Id="rId138"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3.fntdata"/><Relationship Id="rId128" Type="http://schemas.openxmlformats.org/officeDocument/2006/relationships/font" Target="fonts/font8.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14.fntdata"/><Relationship Id="rId13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font" Target="fonts/font4.fntdata"/><Relationship Id="rId129" Type="http://schemas.openxmlformats.org/officeDocument/2006/relationships/font" Target="fonts/font9.fntdata"/><Relationship Id="rId137"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font" Target="fonts/font12.fntdata"/><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notesMaster" Target="notesMasters/notesMaster1.xml"/><Relationship Id="rId12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2.fntdata"/><Relationship Id="rId130" Type="http://schemas.openxmlformats.org/officeDocument/2006/relationships/font" Target="fonts/font10.fntdata"/><Relationship Id="rId135"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handoutMaster" Target="handoutMasters/handoutMaster1.xml"/><Relationship Id="rId125" Type="http://schemas.openxmlformats.org/officeDocument/2006/relationships/font" Target="fonts/font5.fntdata"/><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1.fntdata"/><Relationship Id="rId136" Type="http://schemas.openxmlformats.org/officeDocument/2006/relationships/font" Target="fonts/font16.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6.fntdata"/></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lang="en-CA"/>
            </a:pPr>
            <a:r>
              <a:rPr lang="en-US" dirty="0"/>
              <a:t>RBC</a:t>
            </a:r>
            <a:r>
              <a:rPr lang="en-US" baseline="0" dirty="0"/>
              <a:t> </a:t>
            </a:r>
            <a:r>
              <a:rPr lang="en-US" dirty="0"/>
              <a:t>Revenue Composition, FY 2010</a:t>
            </a:r>
          </a:p>
        </c:rich>
      </c:tx>
      <c:layout/>
    </c:title>
    <c:plotArea>
      <c:layout/>
      <c:pieChart>
        <c:varyColors val="1"/>
        <c:ser>
          <c:idx val="0"/>
          <c:order val="0"/>
          <c:tx>
            <c:strRef>
              <c:f>Sheet1!$A$20</c:f>
              <c:strCache>
                <c:ptCount val="1"/>
                <c:pt idx="0">
                  <c:v>Revenue</c:v>
                </c:pt>
              </c:strCache>
            </c:strRef>
          </c:tx>
          <c:cat>
            <c:strRef>
              <c:f>Sheet1!$B$19:$F$19</c:f>
              <c:strCache>
                <c:ptCount val="5"/>
                <c:pt idx="0">
                  <c:v>Canadian Banking</c:v>
                </c:pt>
                <c:pt idx="1">
                  <c:v>Wealth Management</c:v>
                </c:pt>
                <c:pt idx="2">
                  <c:v>Insurance</c:v>
                </c:pt>
                <c:pt idx="3">
                  <c:v>International Banking</c:v>
                </c:pt>
                <c:pt idx="4">
                  <c:v>Capital Markets</c:v>
                </c:pt>
              </c:strCache>
            </c:strRef>
          </c:cat>
          <c:val>
            <c:numRef>
              <c:f>Sheet1!$B$20:$F$20</c:f>
              <c:numCache>
                <c:formatCode>General</c:formatCode>
                <c:ptCount val="5"/>
                <c:pt idx="0">
                  <c:v>10555</c:v>
                </c:pt>
                <c:pt idx="1">
                  <c:v>4188</c:v>
                </c:pt>
                <c:pt idx="2">
                  <c:v>6062</c:v>
                </c:pt>
                <c:pt idx="3">
                  <c:v>2236</c:v>
                </c:pt>
                <c:pt idx="4">
                  <c:v>5887</c:v>
                </c:pt>
              </c:numCache>
            </c:numRef>
          </c:val>
        </c:ser>
        <c:dLbls>
          <c:showCatName val="1"/>
          <c:showPercent val="1"/>
        </c:dLbls>
        <c:firstSliceAng val="0"/>
      </c:pieChart>
    </c:plotArea>
    <c:plotVisOnly val="1"/>
    <c:dispBlanksAs val="zero"/>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lang="en-CA"/>
            </a:pPr>
            <a:r>
              <a:rPr lang="en-US" dirty="0"/>
              <a:t>RBC Cost Structure</a:t>
            </a:r>
            <a:r>
              <a:rPr lang="en-US" baseline="0" dirty="0"/>
              <a:t>, FY 2010</a:t>
            </a:r>
            <a:endParaRPr lang="en-US" dirty="0"/>
          </a:p>
        </c:rich>
      </c:tx>
      <c:layout/>
    </c:title>
    <c:plotArea>
      <c:layout/>
      <c:pieChart>
        <c:varyColors val="1"/>
        <c:ser>
          <c:idx val="0"/>
          <c:order val="0"/>
          <c:tx>
            <c:strRef>
              <c:f>Sheet1!$A$22</c:f>
              <c:strCache>
                <c:ptCount val="1"/>
                <c:pt idx="0">
                  <c:v>Cost Structure</c:v>
                </c:pt>
              </c:strCache>
            </c:strRef>
          </c:tx>
          <c:dPt>
            <c:idx val="4"/>
            <c:explosion val="22"/>
          </c:dPt>
          <c:cat>
            <c:strRef>
              <c:f>Sheet1!$B$21:$F$21</c:f>
              <c:strCache>
                <c:ptCount val="5"/>
                <c:pt idx="0">
                  <c:v>PCL</c:v>
                </c:pt>
                <c:pt idx="1">
                  <c:v>PBCAE</c:v>
                </c:pt>
                <c:pt idx="2">
                  <c:v>Non-interest Expense</c:v>
                </c:pt>
                <c:pt idx="3">
                  <c:v>Tax</c:v>
                </c:pt>
                <c:pt idx="4">
                  <c:v>Net Income</c:v>
                </c:pt>
              </c:strCache>
            </c:strRef>
          </c:cat>
          <c:val>
            <c:numRef>
              <c:f>Sheet1!$B$22:$F$22</c:f>
              <c:numCache>
                <c:formatCode>General</c:formatCode>
                <c:ptCount val="5"/>
                <c:pt idx="0">
                  <c:v>1861</c:v>
                </c:pt>
                <c:pt idx="1">
                  <c:v>5108</c:v>
                </c:pt>
                <c:pt idx="2">
                  <c:v>14393</c:v>
                </c:pt>
                <c:pt idx="3">
                  <c:v>1745</c:v>
                </c:pt>
                <c:pt idx="4">
                  <c:v>5223</c:v>
                </c:pt>
              </c:numCache>
            </c:numRef>
          </c:val>
        </c:ser>
        <c:dLbls>
          <c:showCatName val="1"/>
          <c:showPercent val="1"/>
        </c:dLbls>
        <c:firstSliceAng val="0"/>
      </c:pieChart>
    </c:plotArea>
    <c:plotVisOnly val="1"/>
    <c:dispBlanksAs val="zero"/>
  </c:chart>
  <c:externalData r:id="rId2"/>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64105-2A5C-4D9A-917A-68AA829F2B3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F75A1AF-2D51-47CE-AAA8-17EFC4FDA907}">
      <dgm:prSet phldrT="[Text]"/>
      <dgm:spPr/>
      <dgm:t>
        <a:bodyPr/>
        <a:lstStyle/>
        <a:p>
          <a:r>
            <a:rPr lang="en-US" dirty="0" smtClean="0"/>
            <a:t>International standards on capital adequacy </a:t>
          </a:r>
          <a:endParaRPr lang="en-US" dirty="0"/>
        </a:p>
      </dgm:t>
    </dgm:pt>
    <dgm:pt modelId="{DBA65094-5DF5-42CC-9448-51ED736E9434}" type="parTrans" cxnId="{2C5C3B88-5399-4A3D-ADEE-9AB20BFF58EE}">
      <dgm:prSet/>
      <dgm:spPr/>
      <dgm:t>
        <a:bodyPr/>
        <a:lstStyle/>
        <a:p>
          <a:endParaRPr lang="en-US"/>
        </a:p>
      </dgm:t>
    </dgm:pt>
    <dgm:pt modelId="{FE0AC3E4-D9FB-4436-9D35-35CA949921E7}" type="sibTrans" cxnId="{2C5C3B88-5399-4A3D-ADEE-9AB20BFF58EE}">
      <dgm:prSet/>
      <dgm:spPr/>
      <dgm:t>
        <a:bodyPr/>
        <a:lstStyle/>
        <a:p>
          <a:endParaRPr lang="en-US"/>
        </a:p>
      </dgm:t>
    </dgm:pt>
    <dgm:pt modelId="{CF043106-0023-4626-BA62-BF8919700CC0}">
      <dgm:prSet phldrT="[Text]"/>
      <dgm:spPr/>
      <dgm:t>
        <a:bodyPr/>
        <a:lstStyle/>
        <a:p>
          <a:r>
            <a:rPr lang="en-US" dirty="0" smtClean="0"/>
            <a:t>Core Principles for Effective Banking Supervision</a:t>
          </a:r>
          <a:endParaRPr lang="en-US" dirty="0"/>
        </a:p>
      </dgm:t>
    </dgm:pt>
    <dgm:pt modelId="{1793125A-7D19-476B-959F-B4A23147860E}" type="parTrans" cxnId="{B0C8AD23-3AB4-4940-98B5-C297380FCB63}">
      <dgm:prSet/>
      <dgm:spPr/>
      <dgm:t>
        <a:bodyPr/>
        <a:lstStyle/>
        <a:p>
          <a:endParaRPr lang="en-US"/>
        </a:p>
      </dgm:t>
    </dgm:pt>
    <dgm:pt modelId="{39BA409B-FA67-43D9-8A77-79B1F40DAF48}" type="sibTrans" cxnId="{B0C8AD23-3AB4-4940-98B5-C297380FCB63}">
      <dgm:prSet/>
      <dgm:spPr/>
      <dgm:t>
        <a:bodyPr/>
        <a:lstStyle/>
        <a:p>
          <a:endParaRPr lang="en-US"/>
        </a:p>
      </dgm:t>
    </dgm:pt>
    <dgm:pt modelId="{6EFD81E0-D0D1-421E-8F9C-47B28B82F3BF}">
      <dgm:prSet phldrT="[Text]"/>
      <dgm:spPr/>
      <dgm:t>
        <a:bodyPr/>
        <a:lstStyle/>
        <a:p>
          <a:r>
            <a:rPr lang="en-US" dirty="0" smtClean="0"/>
            <a:t>The Concordat on cross-border banking supervision</a:t>
          </a:r>
          <a:endParaRPr lang="en-US" dirty="0"/>
        </a:p>
      </dgm:t>
    </dgm:pt>
    <dgm:pt modelId="{FB832633-BB29-4F21-8ED9-4B45F4081E1D}" type="parTrans" cxnId="{761ECCF6-5704-430E-BA74-0C62F16F95D6}">
      <dgm:prSet/>
      <dgm:spPr/>
      <dgm:t>
        <a:bodyPr/>
        <a:lstStyle/>
        <a:p>
          <a:endParaRPr lang="en-US"/>
        </a:p>
      </dgm:t>
    </dgm:pt>
    <dgm:pt modelId="{E4A0A1D7-C731-49C2-B6A4-C34A7D63DB87}" type="sibTrans" cxnId="{761ECCF6-5704-430E-BA74-0C62F16F95D6}">
      <dgm:prSet/>
      <dgm:spPr/>
      <dgm:t>
        <a:bodyPr/>
        <a:lstStyle/>
        <a:p>
          <a:endParaRPr lang="en-US"/>
        </a:p>
      </dgm:t>
    </dgm:pt>
    <dgm:pt modelId="{7AFCDF3D-73D0-4A5E-A9C4-96F3E2509198}" type="pres">
      <dgm:prSet presAssocID="{B9564105-2A5C-4D9A-917A-68AA829F2B31}" presName="linear" presStyleCnt="0">
        <dgm:presLayoutVars>
          <dgm:animLvl val="lvl"/>
          <dgm:resizeHandles val="exact"/>
        </dgm:presLayoutVars>
      </dgm:prSet>
      <dgm:spPr/>
      <dgm:t>
        <a:bodyPr/>
        <a:lstStyle/>
        <a:p>
          <a:endParaRPr lang="en-US"/>
        </a:p>
      </dgm:t>
    </dgm:pt>
    <dgm:pt modelId="{05451099-03F2-45BF-AF22-6AF5234A0991}" type="pres">
      <dgm:prSet presAssocID="{7F75A1AF-2D51-47CE-AAA8-17EFC4FDA907}" presName="parentText" presStyleLbl="node1" presStyleIdx="0" presStyleCnt="3">
        <dgm:presLayoutVars>
          <dgm:chMax val="0"/>
          <dgm:bulletEnabled val="1"/>
        </dgm:presLayoutVars>
      </dgm:prSet>
      <dgm:spPr/>
      <dgm:t>
        <a:bodyPr/>
        <a:lstStyle/>
        <a:p>
          <a:endParaRPr lang="en-US"/>
        </a:p>
      </dgm:t>
    </dgm:pt>
    <dgm:pt modelId="{C313C419-C766-4C0F-8571-A6E56400C5DF}" type="pres">
      <dgm:prSet presAssocID="{FE0AC3E4-D9FB-4436-9D35-35CA949921E7}" presName="spacer" presStyleCnt="0"/>
      <dgm:spPr/>
    </dgm:pt>
    <dgm:pt modelId="{407EA8EF-B731-4A8A-9ACB-86E37D2BF084}" type="pres">
      <dgm:prSet presAssocID="{CF043106-0023-4626-BA62-BF8919700CC0}" presName="parentText" presStyleLbl="node1" presStyleIdx="1" presStyleCnt="3">
        <dgm:presLayoutVars>
          <dgm:chMax val="0"/>
          <dgm:bulletEnabled val="1"/>
        </dgm:presLayoutVars>
      </dgm:prSet>
      <dgm:spPr/>
      <dgm:t>
        <a:bodyPr/>
        <a:lstStyle/>
        <a:p>
          <a:endParaRPr lang="en-US"/>
        </a:p>
      </dgm:t>
    </dgm:pt>
    <dgm:pt modelId="{AA6A5967-BD4B-4003-ACE9-74A3EFC6C46F}" type="pres">
      <dgm:prSet presAssocID="{39BA409B-FA67-43D9-8A77-79B1F40DAF48}" presName="spacer" presStyleCnt="0"/>
      <dgm:spPr/>
    </dgm:pt>
    <dgm:pt modelId="{18C0B3F5-25DD-460A-98C2-929860F7B6D7}" type="pres">
      <dgm:prSet presAssocID="{6EFD81E0-D0D1-421E-8F9C-47B28B82F3BF}" presName="parentText" presStyleLbl="node1" presStyleIdx="2" presStyleCnt="3">
        <dgm:presLayoutVars>
          <dgm:chMax val="0"/>
          <dgm:bulletEnabled val="1"/>
        </dgm:presLayoutVars>
      </dgm:prSet>
      <dgm:spPr/>
      <dgm:t>
        <a:bodyPr/>
        <a:lstStyle/>
        <a:p>
          <a:endParaRPr lang="en-US"/>
        </a:p>
      </dgm:t>
    </dgm:pt>
  </dgm:ptLst>
  <dgm:cxnLst>
    <dgm:cxn modelId="{10622AF4-C214-4645-849E-ABC7DF84405B}" type="presOf" srcId="{B9564105-2A5C-4D9A-917A-68AA829F2B31}" destId="{7AFCDF3D-73D0-4A5E-A9C4-96F3E2509198}" srcOrd="0" destOrd="0" presId="urn:microsoft.com/office/officeart/2005/8/layout/vList2"/>
    <dgm:cxn modelId="{2C5C3B88-5399-4A3D-ADEE-9AB20BFF58EE}" srcId="{B9564105-2A5C-4D9A-917A-68AA829F2B31}" destId="{7F75A1AF-2D51-47CE-AAA8-17EFC4FDA907}" srcOrd="0" destOrd="0" parTransId="{DBA65094-5DF5-42CC-9448-51ED736E9434}" sibTransId="{FE0AC3E4-D9FB-4436-9D35-35CA949921E7}"/>
    <dgm:cxn modelId="{647AC5AC-8B2F-4849-AC60-B56FF367A9AC}" type="presOf" srcId="{CF043106-0023-4626-BA62-BF8919700CC0}" destId="{407EA8EF-B731-4A8A-9ACB-86E37D2BF084}" srcOrd="0" destOrd="0" presId="urn:microsoft.com/office/officeart/2005/8/layout/vList2"/>
    <dgm:cxn modelId="{761ECCF6-5704-430E-BA74-0C62F16F95D6}" srcId="{B9564105-2A5C-4D9A-917A-68AA829F2B31}" destId="{6EFD81E0-D0D1-421E-8F9C-47B28B82F3BF}" srcOrd="2" destOrd="0" parTransId="{FB832633-BB29-4F21-8ED9-4B45F4081E1D}" sibTransId="{E4A0A1D7-C731-49C2-B6A4-C34A7D63DB87}"/>
    <dgm:cxn modelId="{71FF0B27-641A-40ED-B3A2-E8903AC8DD1F}" type="presOf" srcId="{7F75A1AF-2D51-47CE-AAA8-17EFC4FDA907}" destId="{05451099-03F2-45BF-AF22-6AF5234A0991}" srcOrd="0" destOrd="0" presId="urn:microsoft.com/office/officeart/2005/8/layout/vList2"/>
    <dgm:cxn modelId="{384C7AF1-3F68-40D6-B066-9ACD0841DB11}" type="presOf" srcId="{6EFD81E0-D0D1-421E-8F9C-47B28B82F3BF}" destId="{18C0B3F5-25DD-460A-98C2-929860F7B6D7}" srcOrd="0" destOrd="0" presId="urn:microsoft.com/office/officeart/2005/8/layout/vList2"/>
    <dgm:cxn modelId="{B0C8AD23-3AB4-4940-98B5-C297380FCB63}" srcId="{B9564105-2A5C-4D9A-917A-68AA829F2B31}" destId="{CF043106-0023-4626-BA62-BF8919700CC0}" srcOrd="1" destOrd="0" parTransId="{1793125A-7D19-476B-959F-B4A23147860E}" sibTransId="{39BA409B-FA67-43D9-8A77-79B1F40DAF48}"/>
    <dgm:cxn modelId="{D9008AFF-83D5-4144-927A-9B146D85BB3E}" type="presParOf" srcId="{7AFCDF3D-73D0-4A5E-A9C4-96F3E2509198}" destId="{05451099-03F2-45BF-AF22-6AF5234A0991}" srcOrd="0" destOrd="0" presId="urn:microsoft.com/office/officeart/2005/8/layout/vList2"/>
    <dgm:cxn modelId="{0EC723D1-28DB-4C64-9798-D3FBB41C8B2D}" type="presParOf" srcId="{7AFCDF3D-73D0-4A5E-A9C4-96F3E2509198}" destId="{C313C419-C766-4C0F-8571-A6E56400C5DF}" srcOrd="1" destOrd="0" presId="urn:microsoft.com/office/officeart/2005/8/layout/vList2"/>
    <dgm:cxn modelId="{F0263C18-9AC3-43C6-9CC3-A9CAB0792A41}" type="presParOf" srcId="{7AFCDF3D-73D0-4A5E-A9C4-96F3E2509198}" destId="{407EA8EF-B731-4A8A-9ACB-86E37D2BF084}" srcOrd="2" destOrd="0" presId="urn:microsoft.com/office/officeart/2005/8/layout/vList2"/>
    <dgm:cxn modelId="{6F603DEF-8761-4608-B421-9FA6801A5DE4}" type="presParOf" srcId="{7AFCDF3D-73D0-4A5E-A9C4-96F3E2509198}" destId="{AA6A5967-BD4B-4003-ACE9-74A3EFC6C46F}" srcOrd="3" destOrd="0" presId="urn:microsoft.com/office/officeart/2005/8/layout/vList2"/>
    <dgm:cxn modelId="{937FAFD1-2C19-4DBD-A807-9F394EECFFFB}" type="presParOf" srcId="{7AFCDF3D-73D0-4A5E-A9C4-96F3E2509198}" destId="{18C0B3F5-25DD-460A-98C2-929860F7B6D7}"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3229DA-905D-4081-B7EA-946B9BDB85F5}"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A09C660D-B9A6-4A5A-B7E7-2945A7C185D3}">
      <dgm:prSet phldrT="[Text]"/>
      <dgm:spPr/>
      <dgm:t>
        <a:bodyPr/>
        <a:lstStyle/>
        <a:p>
          <a:r>
            <a:rPr lang="en-US" dirty="0" smtClean="0"/>
            <a:t>I) The Validation Subgroup</a:t>
          </a:r>
          <a:endParaRPr lang="en-US" dirty="0"/>
        </a:p>
      </dgm:t>
    </dgm:pt>
    <dgm:pt modelId="{1794A4B3-18D7-4153-A256-39940B01E0B9}" type="parTrans" cxnId="{B1589739-D0DC-4C8F-AFA3-E90953061FD4}">
      <dgm:prSet/>
      <dgm:spPr/>
      <dgm:t>
        <a:bodyPr/>
        <a:lstStyle/>
        <a:p>
          <a:endParaRPr lang="en-US"/>
        </a:p>
      </dgm:t>
    </dgm:pt>
    <dgm:pt modelId="{CD1AA35D-75AE-4327-90B8-BB1107C2B3DD}" type="sibTrans" cxnId="{B1589739-D0DC-4C8F-AFA3-E90953061FD4}">
      <dgm:prSet/>
      <dgm:spPr/>
      <dgm:t>
        <a:bodyPr/>
        <a:lstStyle/>
        <a:p>
          <a:endParaRPr lang="en-US"/>
        </a:p>
      </dgm:t>
    </dgm:pt>
    <dgm:pt modelId="{540339E1-F8D6-47BD-98E0-03AB899E1817}">
      <dgm:prSet phldrT="[Text]" custT="1"/>
      <dgm:spPr/>
      <dgm:t>
        <a:bodyPr/>
        <a:lstStyle/>
        <a:p>
          <a:r>
            <a:rPr lang="en-US" sz="2000" dirty="0" smtClean="0"/>
            <a:t>Explores issues related to the </a:t>
          </a:r>
          <a:r>
            <a:rPr lang="en-US" sz="2000" b="0" dirty="0" smtClean="0"/>
            <a:t>validation of systems used to generate rating and parameters for </a:t>
          </a:r>
          <a:r>
            <a:rPr lang="en-US" sz="2000" b="0" dirty="0" smtClean="0">
              <a:solidFill>
                <a:srgbClr val="FF0000"/>
              </a:solidFill>
            </a:rPr>
            <a:t>internal rating-based approaches </a:t>
          </a:r>
          <a:r>
            <a:rPr lang="en-US" sz="2000" b="0" dirty="0" smtClean="0"/>
            <a:t>to </a:t>
          </a:r>
          <a:r>
            <a:rPr lang="en-US" sz="2000" b="0" u="sng" dirty="0" smtClean="0">
              <a:solidFill>
                <a:srgbClr val="FF0000"/>
              </a:solidFill>
            </a:rPr>
            <a:t>credit risk</a:t>
          </a:r>
          <a:endParaRPr lang="en-US" sz="2000" b="0" u="sng" dirty="0">
            <a:solidFill>
              <a:srgbClr val="FF0000"/>
            </a:solidFill>
          </a:endParaRPr>
        </a:p>
      </dgm:t>
    </dgm:pt>
    <dgm:pt modelId="{D1FF3092-6117-45F4-9660-2952263E45BB}" type="parTrans" cxnId="{B48E2EAE-3C00-437C-BD86-8AAA29372F88}">
      <dgm:prSet/>
      <dgm:spPr/>
      <dgm:t>
        <a:bodyPr/>
        <a:lstStyle/>
        <a:p>
          <a:endParaRPr lang="en-US"/>
        </a:p>
      </dgm:t>
    </dgm:pt>
    <dgm:pt modelId="{23B6F63A-039B-4514-B9FF-80FB1089B84D}" type="sibTrans" cxnId="{B48E2EAE-3C00-437C-BD86-8AAA29372F88}">
      <dgm:prSet/>
      <dgm:spPr/>
      <dgm:t>
        <a:bodyPr/>
        <a:lstStyle/>
        <a:p>
          <a:endParaRPr lang="en-US"/>
        </a:p>
      </dgm:t>
    </dgm:pt>
    <dgm:pt modelId="{1C9AD31D-CDF9-4E15-BE70-39B545F8CC3C}">
      <dgm:prSet phldrT="[Text]"/>
      <dgm:spPr/>
      <dgm:t>
        <a:bodyPr/>
        <a:lstStyle/>
        <a:p>
          <a:r>
            <a:rPr lang="en-US" dirty="0" smtClean="0"/>
            <a:t>II) The Operational Risk Subgroup</a:t>
          </a:r>
          <a:endParaRPr lang="en-US" dirty="0"/>
        </a:p>
      </dgm:t>
    </dgm:pt>
    <dgm:pt modelId="{7C39F547-3887-4036-AFEE-380DE9F1C4A5}" type="parTrans" cxnId="{B6FB05D4-F2D5-40F7-82E1-9CC0152908E7}">
      <dgm:prSet/>
      <dgm:spPr/>
      <dgm:t>
        <a:bodyPr/>
        <a:lstStyle/>
        <a:p>
          <a:endParaRPr lang="en-US"/>
        </a:p>
      </dgm:t>
    </dgm:pt>
    <dgm:pt modelId="{FCA27E77-6511-4ACA-9DBF-CE4E426BC5EF}" type="sibTrans" cxnId="{B6FB05D4-F2D5-40F7-82E1-9CC0152908E7}">
      <dgm:prSet/>
      <dgm:spPr/>
      <dgm:t>
        <a:bodyPr/>
        <a:lstStyle/>
        <a:p>
          <a:endParaRPr lang="en-US"/>
        </a:p>
      </dgm:t>
    </dgm:pt>
    <dgm:pt modelId="{FCAECA09-F67C-4D05-A888-00089636794C}">
      <dgm:prSet phldrT="[Text]" custT="1"/>
      <dgm:spPr/>
      <dgm:t>
        <a:bodyPr/>
        <a:lstStyle/>
        <a:p>
          <a:r>
            <a:rPr lang="en-US" sz="2000" dirty="0" smtClean="0"/>
            <a:t>Addresses issues related primarily to banks' implementation of </a:t>
          </a:r>
          <a:r>
            <a:rPr lang="en-US" sz="2000" dirty="0" smtClean="0">
              <a:solidFill>
                <a:srgbClr val="FF0000"/>
              </a:solidFill>
            </a:rPr>
            <a:t>advanced</a:t>
          </a:r>
          <a:r>
            <a:rPr lang="en-US" sz="2000" dirty="0" smtClean="0"/>
            <a:t> </a:t>
          </a:r>
          <a:r>
            <a:rPr lang="en-US" sz="2000" dirty="0" smtClean="0">
              <a:solidFill>
                <a:srgbClr val="FF0000"/>
              </a:solidFill>
            </a:rPr>
            <a:t>measurement approaches </a:t>
          </a:r>
          <a:r>
            <a:rPr lang="en-US" sz="2000" dirty="0" smtClean="0"/>
            <a:t>for </a:t>
          </a:r>
          <a:r>
            <a:rPr lang="en-US" sz="2000" u="sng" dirty="0" smtClean="0">
              <a:solidFill>
                <a:srgbClr val="FF0000"/>
              </a:solidFill>
            </a:rPr>
            <a:t>operational risk</a:t>
          </a:r>
          <a:endParaRPr lang="en-US" sz="2000" u="sng" dirty="0"/>
        </a:p>
      </dgm:t>
    </dgm:pt>
    <dgm:pt modelId="{AAEE2D07-05C4-4314-BEB4-50D45E3D6B05}" type="parTrans" cxnId="{5800FF71-57BD-4CE6-9220-59260F05E04E}">
      <dgm:prSet/>
      <dgm:spPr/>
      <dgm:t>
        <a:bodyPr/>
        <a:lstStyle/>
        <a:p>
          <a:endParaRPr lang="en-US"/>
        </a:p>
      </dgm:t>
    </dgm:pt>
    <dgm:pt modelId="{56EDE135-4E6A-45DC-9137-B2E3DD4C7196}" type="sibTrans" cxnId="{5800FF71-57BD-4CE6-9220-59260F05E04E}">
      <dgm:prSet/>
      <dgm:spPr/>
      <dgm:t>
        <a:bodyPr/>
        <a:lstStyle/>
        <a:p>
          <a:endParaRPr lang="en-US"/>
        </a:p>
      </dgm:t>
    </dgm:pt>
    <dgm:pt modelId="{8031E8A1-F9D8-4F7D-8DBE-A27B9475D37D}">
      <dgm:prSet phldrT="[Text]" custT="1"/>
      <dgm:spPr/>
      <dgm:t>
        <a:bodyPr/>
        <a:lstStyle/>
        <a:p>
          <a:endParaRPr lang="en-US" sz="2500" b="0" dirty="0">
            <a:solidFill>
              <a:srgbClr val="FF0000"/>
            </a:solidFill>
          </a:endParaRPr>
        </a:p>
      </dgm:t>
    </dgm:pt>
    <dgm:pt modelId="{5D6D5969-7368-440B-8362-4861189B1285}" type="parTrans" cxnId="{549E1ACD-A8F6-41E9-85C8-5BD284472408}">
      <dgm:prSet/>
      <dgm:spPr/>
      <dgm:t>
        <a:bodyPr/>
        <a:lstStyle/>
        <a:p>
          <a:endParaRPr lang="en-CA"/>
        </a:p>
      </dgm:t>
    </dgm:pt>
    <dgm:pt modelId="{1E68E35A-4383-4134-8644-90F72A8E5F54}" type="sibTrans" cxnId="{549E1ACD-A8F6-41E9-85C8-5BD284472408}">
      <dgm:prSet/>
      <dgm:spPr/>
      <dgm:t>
        <a:bodyPr/>
        <a:lstStyle/>
        <a:p>
          <a:endParaRPr lang="en-CA"/>
        </a:p>
      </dgm:t>
    </dgm:pt>
    <dgm:pt modelId="{4F65B15C-EEDD-46F1-8445-D35B9A35EDEF}">
      <dgm:prSet phldrT="[Text]"/>
      <dgm:spPr/>
      <dgm:t>
        <a:bodyPr/>
        <a:lstStyle/>
        <a:p>
          <a:endParaRPr lang="en-US" sz="1700" dirty="0"/>
        </a:p>
      </dgm:t>
    </dgm:pt>
    <dgm:pt modelId="{A2F2FF75-D1B8-43C0-99D4-40DFEABCAF1C}" type="parTrans" cxnId="{6A4F43CF-84B8-44A6-91AE-AB2E3D6993B6}">
      <dgm:prSet/>
      <dgm:spPr/>
      <dgm:t>
        <a:bodyPr/>
        <a:lstStyle/>
        <a:p>
          <a:endParaRPr lang="en-CA"/>
        </a:p>
      </dgm:t>
    </dgm:pt>
    <dgm:pt modelId="{B9E8A428-1FCC-4B14-8455-3315C2F0F599}" type="sibTrans" cxnId="{6A4F43CF-84B8-44A6-91AE-AB2E3D6993B6}">
      <dgm:prSet/>
      <dgm:spPr/>
      <dgm:t>
        <a:bodyPr/>
        <a:lstStyle/>
        <a:p>
          <a:endParaRPr lang="en-CA"/>
        </a:p>
      </dgm:t>
    </dgm:pt>
    <dgm:pt modelId="{0C9152E5-E22D-48B5-9104-FE7654F4D270}" type="pres">
      <dgm:prSet presAssocID="{053229DA-905D-4081-B7EA-946B9BDB85F5}" presName="linear" presStyleCnt="0">
        <dgm:presLayoutVars>
          <dgm:animLvl val="lvl"/>
          <dgm:resizeHandles val="exact"/>
        </dgm:presLayoutVars>
      </dgm:prSet>
      <dgm:spPr/>
      <dgm:t>
        <a:bodyPr/>
        <a:lstStyle/>
        <a:p>
          <a:endParaRPr lang="en-CA"/>
        </a:p>
      </dgm:t>
    </dgm:pt>
    <dgm:pt modelId="{595EDA2D-0935-49E5-8BCE-A970CC5B822A}" type="pres">
      <dgm:prSet presAssocID="{A09C660D-B9A6-4A5A-B7E7-2945A7C185D3}" presName="parentText" presStyleLbl="node1" presStyleIdx="0" presStyleCnt="2">
        <dgm:presLayoutVars>
          <dgm:chMax val="0"/>
          <dgm:bulletEnabled val="1"/>
        </dgm:presLayoutVars>
      </dgm:prSet>
      <dgm:spPr/>
      <dgm:t>
        <a:bodyPr/>
        <a:lstStyle/>
        <a:p>
          <a:endParaRPr lang="en-US"/>
        </a:p>
      </dgm:t>
    </dgm:pt>
    <dgm:pt modelId="{B35DBB9A-56BB-4FC0-819F-D80F6E8D3E7B}" type="pres">
      <dgm:prSet presAssocID="{A09C660D-B9A6-4A5A-B7E7-2945A7C185D3}" presName="childText" presStyleLbl="revTx" presStyleIdx="0" presStyleCnt="2">
        <dgm:presLayoutVars>
          <dgm:bulletEnabled val="1"/>
        </dgm:presLayoutVars>
      </dgm:prSet>
      <dgm:spPr/>
      <dgm:t>
        <a:bodyPr/>
        <a:lstStyle/>
        <a:p>
          <a:endParaRPr lang="en-US"/>
        </a:p>
      </dgm:t>
    </dgm:pt>
    <dgm:pt modelId="{73551D5B-13A5-4252-A9BA-C69504F06F02}" type="pres">
      <dgm:prSet presAssocID="{1C9AD31D-CDF9-4E15-BE70-39B545F8CC3C}" presName="parentText" presStyleLbl="node1" presStyleIdx="1" presStyleCnt="2">
        <dgm:presLayoutVars>
          <dgm:chMax val="0"/>
          <dgm:bulletEnabled val="1"/>
        </dgm:presLayoutVars>
      </dgm:prSet>
      <dgm:spPr/>
      <dgm:t>
        <a:bodyPr/>
        <a:lstStyle/>
        <a:p>
          <a:endParaRPr lang="en-US"/>
        </a:p>
      </dgm:t>
    </dgm:pt>
    <dgm:pt modelId="{41059B20-258E-4F28-9AEB-2EDDCA1B6EEA}" type="pres">
      <dgm:prSet presAssocID="{1C9AD31D-CDF9-4E15-BE70-39B545F8CC3C}" presName="childText" presStyleLbl="revTx" presStyleIdx="1" presStyleCnt="2">
        <dgm:presLayoutVars>
          <dgm:bulletEnabled val="1"/>
        </dgm:presLayoutVars>
      </dgm:prSet>
      <dgm:spPr/>
      <dgm:t>
        <a:bodyPr/>
        <a:lstStyle/>
        <a:p>
          <a:endParaRPr lang="en-US"/>
        </a:p>
      </dgm:t>
    </dgm:pt>
  </dgm:ptLst>
  <dgm:cxnLst>
    <dgm:cxn modelId="{9D004CE1-64FB-4CC8-9E31-F3E736451169}" type="presOf" srcId="{053229DA-905D-4081-B7EA-946B9BDB85F5}" destId="{0C9152E5-E22D-48B5-9104-FE7654F4D270}" srcOrd="0" destOrd="0" presId="urn:microsoft.com/office/officeart/2005/8/layout/vList2"/>
    <dgm:cxn modelId="{6A4F43CF-84B8-44A6-91AE-AB2E3D6993B6}" srcId="{1C9AD31D-CDF9-4E15-BE70-39B545F8CC3C}" destId="{4F65B15C-EEDD-46F1-8445-D35B9A35EDEF}" srcOrd="1" destOrd="0" parTransId="{A2F2FF75-D1B8-43C0-99D4-40DFEABCAF1C}" sibTransId="{B9E8A428-1FCC-4B14-8455-3315C2F0F599}"/>
    <dgm:cxn modelId="{8145691A-B10E-4CA8-A540-3CDF55AFE3F6}" type="presOf" srcId="{4F65B15C-EEDD-46F1-8445-D35B9A35EDEF}" destId="{41059B20-258E-4F28-9AEB-2EDDCA1B6EEA}" srcOrd="0" destOrd="1" presId="urn:microsoft.com/office/officeart/2005/8/layout/vList2"/>
    <dgm:cxn modelId="{B1589739-D0DC-4C8F-AFA3-E90953061FD4}" srcId="{053229DA-905D-4081-B7EA-946B9BDB85F5}" destId="{A09C660D-B9A6-4A5A-B7E7-2945A7C185D3}" srcOrd="0" destOrd="0" parTransId="{1794A4B3-18D7-4153-A256-39940B01E0B9}" sibTransId="{CD1AA35D-75AE-4327-90B8-BB1107C2B3DD}"/>
    <dgm:cxn modelId="{5F807CF4-69A7-4CE2-AD91-7BF0C6A69C27}" type="presOf" srcId="{FCAECA09-F67C-4D05-A888-00089636794C}" destId="{41059B20-258E-4F28-9AEB-2EDDCA1B6EEA}" srcOrd="0" destOrd="0" presId="urn:microsoft.com/office/officeart/2005/8/layout/vList2"/>
    <dgm:cxn modelId="{B48E2EAE-3C00-437C-BD86-8AAA29372F88}" srcId="{A09C660D-B9A6-4A5A-B7E7-2945A7C185D3}" destId="{540339E1-F8D6-47BD-98E0-03AB899E1817}" srcOrd="0" destOrd="0" parTransId="{D1FF3092-6117-45F4-9660-2952263E45BB}" sibTransId="{23B6F63A-039B-4514-B9FF-80FB1089B84D}"/>
    <dgm:cxn modelId="{5800FF71-57BD-4CE6-9220-59260F05E04E}" srcId="{1C9AD31D-CDF9-4E15-BE70-39B545F8CC3C}" destId="{FCAECA09-F67C-4D05-A888-00089636794C}" srcOrd="0" destOrd="0" parTransId="{AAEE2D07-05C4-4314-BEB4-50D45E3D6B05}" sibTransId="{56EDE135-4E6A-45DC-9137-B2E3DD4C7196}"/>
    <dgm:cxn modelId="{EA565675-EC6D-4337-A420-BC0182197AB6}" type="presOf" srcId="{A09C660D-B9A6-4A5A-B7E7-2945A7C185D3}" destId="{595EDA2D-0935-49E5-8BCE-A970CC5B822A}" srcOrd="0" destOrd="0" presId="urn:microsoft.com/office/officeart/2005/8/layout/vList2"/>
    <dgm:cxn modelId="{B6FB05D4-F2D5-40F7-82E1-9CC0152908E7}" srcId="{053229DA-905D-4081-B7EA-946B9BDB85F5}" destId="{1C9AD31D-CDF9-4E15-BE70-39B545F8CC3C}" srcOrd="1" destOrd="0" parTransId="{7C39F547-3887-4036-AFEE-380DE9F1C4A5}" sibTransId="{FCA27E77-6511-4ACA-9DBF-CE4E426BC5EF}"/>
    <dgm:cxn modelId="{549E1ACD-A8F6-41E9-85C8-5BD284472408}" srcId="{A09C660D-B9A6-4A5A-B7E7-2945A7C185D3}" destId="{8031E8A1-F9D8-4F7D-8DBE-A27B9475D37D}" srcOrd="1" destOrd="0" parTransId="{5D6D5969-7368-440B-8362-4861189B1285}" sibTransId="{1E68E35A-4383-4134-8644-90F72A8E5F54}"/>
    <dgm:cxn modelId="{B81DB095-0384-4920-8E3C-A250022656F9}" type="presOf" srcId="{1C9AD31D-CDF9-4E15-BE70-39B545F8CC3C}" destId="{73551D5B-13A5-4252-A9BA-C69504F06F02}" srcOrd="0" destOrd="0" presId="urn:microsoft.com/office/officeart/2005/8/layout/vList2"/>
    <dgm:cxn modelId="{3660A6BD-FC20-4729-ADFB-DBFF73076345}" type="presOf" srcId="{540339E1-F8D6-47BD-98E0-03AB899E1817}" destId="{B35DBB9A-56BB-4FC0-819F-D80F6E8D3E7B}" srcOrd="0" destOrd="0" presId="urn:microsoft.com/office/officeart/2005/8/layout/vList2"/>
    <dgm:cxn modelId="{4A7EFD6D-0923-4E72-B3B8-886D283A1B14}" type="presOf" srcId="{8031E8A1-F9D8-4F7D-8DBE-A27B9475D37D}" destId="{B35DBB9A-56BB-4FC0-819F-D80F6E8D3E7B}" srcOrd="0" destOrd="1" presId="urn:microsoft.com/office/officeart/2005/8/layout/vList2"/>
    <dgm:cxn modelId="{0BB57EE9-ED88-481E-B06B-52665A240F6E}" type="presParOf" srcId="{0C9152E5-E22D-48B5-9104-FE7654F4D270}" destId="{595EDA2D-0935-49E5-8BCE-A970CC5B822A}" srcOrd="0" destOrd="0" presId="urn:microsoft.com/office/officeart/2005/8/layout/vList2"/>
    <dgm:cxn modelId="{ADE9B8F6-3527-4EB9-AA94-23ADBE627F50}" type="presParOf" srcId="{0C9152E5-E22D-48B5-9104-FE7654F4D270}" destId="{B35DBB9A-56BB-4FC0-819F-D80F6E8D3E7B}" srcOrd="1" destOrd="0" presId="urn:microsoft.com/office/officeart/2005/8/layout/vList2"/>
    <dgm:cxn modelId="{FA562422-3F90-4D1C-8265-5F71EDFB947D}" type="presParOf" srcId="{0C9152E5-E22D-48B5-9104-FE7654F4D270}" destId="{73551D5B-13A5-4252-A9BA-C69504F06F02}" srcOrd="2" destOrd="0" presId="urn:microsoft.com/office/officeart/2005/8/layout/vList2"/>
    <dgm:cxn modelId="{6497FE8D-EA16-4329-B4E8-C729433C11F6}" type="presParOf" srcId="{0C9152E5-E22D-48B5-9104-FE7654F4D270}" destId="{41059B20-258E-4F28-9AEB-2EDDCA1B6EEA}" srcOrd="3"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7EAE17-BE44-4B1E-ACC7-9615752364BB}" type="doc">
      <dgm:prSet loTypeId="urn:microsoft.com/office/officeart/2005/8/layout/default#1" loCatId="list" qsTypeId="urn:microsoft.com/office/officeart/2005/8/quickstyle/simple1" qsCatId="simple" csTypeId="urn:microsoft.com/office/officeart/2005/8/colors/colorful1#1" csCatId="colorful" phldr="1"/>
      <dgm:spPr/>
      <dgm:t>
        <a:bodyPr/>
        <a:lstStyle/>
        <a:p>
          <a:endParaRPr lang="en-US"/>
        </a:p>
      </dgm:t>
    </dgm:pt>
    <dgm:pt modelId="{1EA9E22E-D255-42F3-B812-131C4A78B60D}">
      <dgm:prSet phldrT="[Text]"/>
      <dgm:spPr>
        <a:solidFill>
          <a:srgbClr val="FFC000"/>
        </a:solidFill>
      </dgm:spPr>
      <dgm:t>
        <a:bodyPr/>
        <a:lstStyle/>
        <a:p>
          <a:r>
            <a:rPr lang="en-US" dirty="0" smtClean="0"/>
            <a:t>Risk Management and Modeling Group</a:t>
          </a:r>
          <a:endParaRPr lang="en-US" dirty="0"/>
        </a:p>
      </dgm:t>
    </dgm:pt>
    <dgm:pt modelId="{7497242B-8761-4727-9FFD-A5782A4F26CC}" type="parTrans" cxnId="{B1A1E26C-D371-4E4D-8A5D-3DE7119AF868}">
      <dgm:prSet/>
      <dgm:spPr/>
      <dgm:t>
        <a:bodyPr/>
        <a:lstStyle/>
        <a:p>
          <a:endParaRPr lang="en-US"/>
        </a:p>
      </dgm:t>
    </dgm:pt>
    <dgm:pt modelId="{9CD20111-2FA6-4BC8-AA18-8E0335858AA6}" type="sibTrans" cxnId="{B1A1E26C-D371-4E4D-8A5D-3DE7119AF868}">
      <dgm:prSet/>
      <dgm:spPr/>
      <dgm:t>
        <a:bodyPr/>
        <a:lstStyle/>
        <a:p>
          <a:endParaRPr lang="en-US"/>
        </a:p>
      </dgm:t>
    </dgm:pt>
    <dgm:pt modelId="{C10633CB-0B23-4D8E-B9A1-914A4BEA85BB}">
      <dgm:prSet phldrT="[Text]"/>
      <dgm:spPr/>
      <dgm:t>
        <a:bodyPr/>
        <a:lstStyle/>
        <a:p>
          <a:r>
            <a:rPr lang="en-US" dirty="0" smtClean="0"/>
            <a:t>Research Task Force</a:t>
          </a:r>
          <a:endParaRPr lang="en-US" dirty="0"/>
        </a:p>
      </dgm:t>
    </dgm:pt>
    <dgm:pt modelId="{B377D785-728A-4ECA-9D07-A43C974553A5}" type="parTrans" cxnId="{AE9F353D-3AE0-4F27-9603-1917F232A6DB}">
      <dgm:prSet/>
      <dgm:spPr/>
      <dgm:t>
        <a:bodyPr/>
        <a:lstStyle/>
        <a:p>
          <a:endParaRPr lang="en-US"/>
        </a:p>
      </dgm:t>
    </dgm:pt>
    <dgm:pt modelId="{292BBFE9-1E9A-4173-9D8F-5B1911DAD231}" type="sibTrans" cxnId="{AE9F353D-3AE0-4F27-9603-1917F232A6DB}">
      <dgm:prSet/>
      <dgm:spPr/>
      <dgm:t>
        <a:bodyPr/>
        <a:lstStyle/>
        <a:p>
          <a:endParaRPr lang="en-US"/>
        </a:p>
      </dgm:t>
    </dgm:pt>
    <dgm:pt modelId="{0A3178F7-8613-44AD-A789-54FCE8E0DDCA}">
      <dgm:prSet phldrT="[Text]"/>
      <dgm:spPr/>
      <dgm:t>
        <a:bodyPr/>
        <a:lstStyle/>
        <a:p>
          <a:r>
            <a:rPr lang="en-US" dirty="0" smtClean="0"/>
            <a:t>Trading Book Group</a:t>
          </a:r>
          <a:endParaRPr lang="en-US" dirty="0"/>
        </a:p>
      </dgm:t>
    </dgm:pt>
    <dgm:pt modelId="{BE66E543-2E7C-4AC8-8CA8-EC3DC1D1A114}" type="parTrans" cxnId="{8967087D-4141-4929-A038-2626DA1A3819}">
      <dgm:prSet/>
      <dgm:spPr/>
      <dgm:t>
        <a:bodyPr/>
        <a:lstStyle/>
        <a:p>
          <a:endParaRPr lang="en-US"/>
        </a:p>
      </dgm:t>
    </dgm:pt>
    <dgm:pt modelId="{58906830-5EE5-4AF6-9267-A570B1E9204F}" type="sibTrans" cxnId="{8967087D-4141-4929-A038-2626DA1A3819}">
      <dgm:prSet/>
      <dgm:spPr/>
      <dgm:t>
        <a:bodyPr/>
        <a:lstStyle/>
        <a:p>
          <a:endParaRPr lang="en-US"/>
        </a:p>
      </dgm:t>
    </dgm:pt>
    <dgm:pt modelId="{B30893BE-3C55-4A2B-A7F8-2320B15E542B}">
      <dgm:prSet phldrT="[Text]"/>
      <dgm:spPr/>
      <dgm:t>
        <a:bodyPr/>
        <a:lstStyle/>
        <a:p>
          <a:r>
            <a:rPr lang="en-US" dirty="0" smtClean="0"/>
            <a:t>Working Group on Liquidity</a:t>
          </a:r>
          <a:endParaRPr lang="en-US" dirty="0"/>
        </a:p>
      </dgm:t>
    </dgm:pt>
    <dgm:pt modelId="{003D7149-FCD2-4C7C-B811-5DF6C60A6008}" type="parTrans" cxnId="{76551047-14D8-4FC4-8D6D-A96E0E58ECAC}">
      <dgm:prSet/>
      <dgm:spPr/>
      <dgm:t>
        <a:bodyPr/>
        <a:lstStyle/>
        <a:p>
          <a:endParaRPr lang="en-US"/>
        </a:p>
      </dgm:t>
    </dgm:pt>
    <dgm:pt modelId="{FA46755A-CC64-4366-8754-0B0421D74D4F}" type="sibTrans" cxnId="{76551047-14D8-4FC4-8D6D-A96E0E58ECAC}">
      <dgm:prSet/>
      <dgm:spPr/>
      <dgm:t>
        <a:bodyPr/>
        <a:lstStyle/>
        <a:p>
          <a:endParaRPr lang="en-US"/>
        </a:p>
      </dgm:t>
    </dgm:pt>
    <dgm:pt modelId="{CF90BAC1-976D-49BB-B5A6-9B10864A4A7F}">
      <dgm:prSet phldrT="[Text]"/>
      <dgm:spPr/>
      <dgm:t>
        <a:bodyPr/>
        <a:lstStyle/>
        <a:p>
          <a:r>
            <a:rPr lang="en-US" dirty="0" smtClean="0"/>
            <a:t>Definition of Capital Subgroup</a:t>
          </a:r>
          <a:endParaRPr lang="en-US" dirty="0"/>
        </a:p>
      </dgm:t>
    </dgm:pt>
    <dgm:pt modelId="{C3B4FAA5-FBB9-4DC5-8D35-D413D0A0A184}" type="parTrans" cxnId="{A862A63F-4329-4B24-84B6-A58B6BE6A672}">
      <dgm:prSet/>
      <dgm:spPr/>
      <dgm:t>
        <a:bodyPr/>
        <a:lstStyle/>
        <a:p>
          <a:endParaRPr lang="en-US"/>
        </a:p>
      </dgm:t>
    </dgm:pt>
    <dgm:pt modelId="{71CB305B-2C33-4423-A577-E048B611D4EB}" type="sibTrans" cxnId="{A862A63F-4329-4B24-84B6-A58B6BE6A672}">
      <dgm:prSet/>
      <dgm:spPr/>
      <dgm:t>
        <a:bodyPr/>
        <a:lstStyle/>
        <a:p>
          <a:endParaRPr lang="en-US"/>
        </a:p>
      </dgm:t>
    </dgm:pt>
    <dgm:pt modelId="{7F578CFA-0FF9-46D1-933C-99F9B63F3736}">
      <dgm:prSet phldrT="[Text]"/>
      <dgm:spPr>
        <a:solidFill>
          <a:srgbClr val="00B0F0"/>
        </a:solidFill>
      </dgm:spPr>
      <dgm:t>
        <a:bodyPr/>
        <a:lstStyle/>
        <a:p>
          <a:r>
            <a:rPr lang="en-US" dirty="0" smtClean="0"/>
            <a:t>the Cross-border Bank Resolution Group</a:t>
          </a:r>
          <a:endParaRPr lang="en-US" dirty="0"/>
        </a:p>
      </dgm:t>
    </dgm:pt>
    <dgm:pt modelId="{98684FC7-509B-4583-BA3B-A154C1A7A7CF}" type="parTrans" cxnId="{8F47E8CD-B6FE-4CD0-B173-A776E154C7E2}">
      <dgm:prSet/>
      <dgm:spPr/>
      <dgm:t>
        <a:bodyPr/>
        <a:lstStyle/>
        <a:p>
          <a:endParaRPr lang="en-US"/>
        </a:p>
      </dgm:t>
    </dgm:pt>
    <dgm:pt modelId="{3BFCFDF6-E9A8-4998-8FE3-B9419430153B}" type="sibTrans" cxnId="{8F47E8CD-B6FE-4CD0-B173-A776E154C7E2}">
      <dgm:prSet/>
      <dgm:spPr/>
      <dgm:t>
        <a:bodyPr/>
        <a:lstStyle/>
        <a:p>
          <a:endParaRPr lang="en-US"/>
        </a:p>
      </dgm:t>
    </dgm:pt>
    <dgm:pt modelId="{DDEFEAA6-ECD3-4133-B2ED-43EF5C7458D9}">
      <dgm:prSet phldrT="[Text]"/>
      <dgm:spPr/>
      <dgm:t>
        <a:bodyPr/>
        <a:lstStyle/>
        <a:p>
          <a:r>
            <a:rPr lang="en-US" dirty="0" smtClean="0"/>
            <a:t>Basel II Capital Monitoring Group</a:t>
          </a:r>
          <a:endParaRPr lang="en-US" dirty="0"/>
        </a:p>
      </dgm:t>
    </dgm:pt>
    <dgm:pt modelId="{DC3EAD23-9A76-4665-9AFB-840C3D10FEAF}" type="parTrans" cxnId="{FD7D61CE-82D0-4839-B1FE-F5C7B6454487}">
      <dgm:prSet/>
      <dgm:spPr/>
      <dgm:t>
        <a:bodyPr/>
        <a:lstStyle/>
        <a:p>
          <a:endParaRPr lang="en-US"/>
        </a:p>
      </dgm:t>
    </dgm:pt>
    <dgm:pt modelId="{DE8E5485-AB65-4C36-A6CB-DF12C1E35A55}" type="sibTrans" cxnId="{FD7D61CE-82D0-4839-B1FE-F5C7B6454487}">
      <dgm:prSet/>
      <dgm:spPr/>
      <dgm:t>
        <a:bodyPr/>
        <a:lstStyle/>
        <a:p>
          <a:endParaRPr lang="en-US"/>
        </a:p>
      </dgm:t>
    </dgm:pt>
    <dgm:pt modelId="{54891B94-F01A-4808-B321-E858109F2C79}" type="pres">
      <dgm:prSet presAssocID="{1D7EAE17-BE44-4B1E-ACC7-9615752364BB}" presName="diagram" presStyleCnt="0">
        <dgm:presLayoutVars>
          <dgm:dir/>
          <dgm:resizeHandles val="exact"/>
        </dgm:presLayoutVars>
      </dgm:prSet>
      <dgm:spPr/>
      <dgm:t>
        <a:bodyPr/>
        <a:lstStyle/>
        <a:p>
          <a:endParaRPr lang="en-CA"/>
        </a:p>
      </dgm:t>
    </dgm:pt>
    <dgm:pt modelId="{8798228E-A0FD-4904-AF1A-C1EBF0C541A6}" type="pres">
      <dgm:prSet presAssocID="{1EA9E22E-D255-42F3-B812-131C4A78B60D}" presName="node" presStyleLbl="node1" presStyleIdx="0" presStyleCnt="7" custLinFactNeighborX="-16857" custLinFactNeighborY="-5755">
        <dgm:presLayoutVars>
          <dgm:bulletEnabled val="1"/>
        </dgm:presLayoutVars>
      </dgm:prSet>
      <dgm:spPr/>
      <dgm:t>
        <a:bodyPr/>
        <a:lstStyle/>
        <a:p>
          <a:endParaRPr lang="en-US"/>
        </a:p>
      </dgm:t>
    </dgm:pt>
    <dgm:pt modelId="{045DD2FF-21C9-41CD-BEBB-C4F9FD9EE9AD}" type="pres">
      <dgm:prSet presAssocID="{9CD20111-2FA6-4BC8-AA18-8E0335858AA6}" presName="sibTrans" presStyleCnt="0"/>
      <dgm:spPr/>
    </dgm:pt>
    <dgm:pt modelId="{CFAB62C0-BAED-4454-9878-8FE13F48C4D0}" type="pres">
      <dgm:prSet presAssocID="{C10633CB-0B23-4D8E-B9A1-914A4BEA85BB}" presName="node" presStyleLbl="node1" presStyleIdx="1" presStyleCnt="7">
        <dgm:presLayoutVars>
          <dgm:bulletEnabled val="1"/>
        </dgm:presLayoutVars>
      </dgm:prSet>
      <dgm:spPr/>
      <dgm:t>
        <a:bodyPr/>
        <a:lstStyle/>
        <a:p>
          <a:endParaRPr lang="en-US"/>
        </a:p>
      </dgm:t>
    </dgm:pt>
    <dgm:pt modelId="{B286FD2E-A067-475A-9D89-9DC725DBB79C}" type="pres">
      <dgm:prSet presAssocID="{292BBFE9-1E9A-4173-9D8F-5B1911DAD231}" presName="sibTrans" presStyleCnt="0"/>
      <dgm:spPr/>
    </dgm:pt>
    <dgm:pt modelId="{A4498361-A801-4DF0-86A4-B12F38C85935}" type="pres">
      <dgm:prSet presAssocID="{0A3178F7-8613-44AD-A789-54FCE8E0DDCA}" presName="node" presStyleLbl="node1" presStyleIdx="2" presStyleCnt="7" custLinFactNeighborX="19463" custLinFactNeighborY="1425">
        <dgm:presLayoutVars>
          <dgm:bulletEnabled val="1"/>
        </dgm:presLayoutVars>
      </dgm:prSet>
      <dgm:spPr/>
      <dgm:t>
        <a:bodyPr/>
        <a:lstStyle/>
        <a:p>
          <a:endParaRPr lang="en-US"/>
        </a:p>
      </dgm:t>
    </dgm:pt>
    <dgm:pt modelId="{D84CDCE4-ED75-46DC-9948-BCAF6385AE33}" type="pres">
      <dgm:prSet presAssocID="{58906830-5EE5-4AF6-9267-A570B1E9204F}" presName="sibTrans" presStyleCnt="0"/>
      <dgm:spPr/>
    </dgm:pt>
    <dgm:pt modelId="{0D6EB360-948E-492C-9EE9-7945209A246A}" type="pres">
      <dgm:prSet presAssocID="{B30893BE-3C55-4A2B-A7F8-2320B15E542B}" presName="node" presStyleLbl="node1" presStyleIdx="3" presStyleCnt="7" custLinFactNeighborX="-16857" custLinFactNeighborY="-13675">
        <dgm:presLayoutVars>
          <dgm:bulletEnabled val="1"/>
        </dgm:presLayoutVars>
      </dgm:prSet>
      <dgm:spPr/>
      <dgm:t>
        <a:bodyPr/>
        <a:lstStyle/>
        <a:p>
          <a:endParaRPr lang="en-US"/>
        </a:p>
      </dgm:t>
    </dgm:pt>
    <dgm:pt modelId="{B80C23A8-4276-4089-BD9E-9D05BAB460DD}" type="pres">
      <dgm:prSet presAssocID="{FA46755A-CC64-4366-8754-0B0421D74D4F}" presName="sibTrans" presStyleCnt="0"/>
      <dgm:spPr/>
    </dgm:pt>
    <dgm:pt modelId="{E351912A-3EDE-43A2-83C0-959872C6213A}" type="pres">
      <dgm:prSet presAssocID="{CF90BAC1-976D-49BB-B5A6-9B10864A4A7F}" presName="node" presStyleLbl="node1" presStyleIdx="4" presStyleCnt="7" custLinFactNeighborX="205" custLinFactNeighborY="-13675">
        <dgm:presLayoutVars>
          <dgm:bulletEnabled val="1"/>
        </dgm:presLayoutVars>
      </dgm:prSet>
      <dgm:spPr/>
      <dgm:t>
        <a:bodyPr/>
        <a:lstStyle/>
        <a:p>
          <a:endParaRPr lang="en-US"/>
        </a:p>
      </dgm:t>
    </dgm:pt>
    <dgm:pt modelId="{1C66EA66-0F53-43DB-9719-747B5A212CA1}" type="pres">
      <dgm:prSet presAssocID="{71CB305B-2C33-4423-A577-E048B611D4EB}" presName="sibTrans" presStyleCnt="0"/>
      <dgm:spPr/>
    </dgm:pt>
    <dgm:pt modelId="{6F68C495-0926-416B-86E2-9E6ED7F427F6}" type="pres">
      <dgm:prSet presAssocID="{DDEFEAA6-ECD3-4133-B2ED-43EF5C7458D9}" presName="node" presStyleLbl="node1" presStyleIdx="5" presStyleCnt="7" custLinFactNeighborX="17267" custLinFactNeighborY="-13675">
        <dgm:presLayoutVars>
          <dgm:bulletEnabled val="1"/>
        </dgm:presLayoutVars>
      </dgm:prSet>
      <dgm:spPr/>
      <dgm:t>
        <a:bodyPr/>
        <a:lstStyle/>
        <a:p>
          <a:endParaRPr lang="en-US"/>
        </a:p>
      </dgm:t>
    </dgm:pt>
    <dgm:pt modelId="{9B130373-29D2-4CE4-B216-F29EBB716863}" type="pres">
      <dgm:prSet presAssocID="{DE8E5485-AB65-4C36-A6CB-DF12C1E35A55}" presName="sibTrans" presStyleCnt="0"/>
      <dgm:spPr/>
    </dgm:pt>
    <dgm:pt modelId="{255F0F56-75F0-45FD-BB59-2A29B2854D5A}" type="pres">
      <dgm:prSet presAssocID="{7F578CFA-0FF9-46D1-933C-99F9B63F3736}" presName="node" presStyleLbl="node1" presStyleIdx="6" presStyleCnt="7" custLinFactNeighborX="-10097" custLinFactNeighborY="-27318">
        <dgm:presLayoutVars>
          <dgm:bulletEnabled val="1"/>
        </dgm:presLayoutVars>
      </dgm:prSet>
      <dgm:spPr/>
      <dgm:t>
        <a:bodyPr/>
        <a:lstStyle/>
        <a:p>
          <a:endParaRPr lang="en-US"/>
        </a:p>
      </dgm:t>
    </dgm:pt>
  </dgm:ptLst>
  <dgm:cxnLst>
    <dgm:cxn modelId="{76551047-14D8-4FC4-8D6D-A96E0E58ECAC}" srcId="{1D7EAE17-BE44-4B1E-ACC7-9615752364BB}" destId="{B30893BE-3C55-4A2B-A7F8-2320B15E542B}" srcOrd="3" destOrd="0" parTransId="{003D7149-FCD2-4C7C-B811-5DF6C60A6008}" sibTransId="{FA46755A-CC64-4366-8754-0B0421D74D4F}"/>
    <dgm:cxn modelId="{5BAB4C26-BC9D-41DD-BF9D-73B2AEB92BA1}" type="presOf" srcId="{B30893BE-3C55-4A2B-A7F8-2320B15E542B}" destId="{0D6EB360-948E-492C-9EE9-7945209A246A}" srcOrd="0" destOrd="0" presId="urn:microsoft.com/office/officeart/2005/8/layout/default#1"/>
    <dgm:cxn modelId="{AE9F353D-3AE0-4F27-9603-1917F232A6DB}" srcId="{1D7EAE17-BE44-4B1E-ACC7-9615752364BB}" destId="{C10633CB-0B23-4D8E-B9A1-914A4BEA85BB}" srcOrd="1" destOrd="0" parTransId="{B377D785-728A-4ECA-9D07-A43C974553A5}" sibTransId="{292BBFE9-1E9A-4173-9D8F-5B1911DAD231}"/>
    <dgm:cxn modelId="{3095B648-F015-4246-A669-8BFF9565C782}" type="presOf" srcId="{7F578CFA-0FF9-46D1-933C-99F9B63F3736}" destId="{255F0F56-75F0-45FD-BB59-2A29B2854D5A}" srcOrd="0" destOrd="0" presId="urn:microsoft.com/office/officeart/2005/8/layout/default#1"/>
    <dgm:cxn modelId="{FD7D61CE-82D0-4839-B1FE-F5C7B6454487}" srcId="{1D7EAE17-BE44-4B1E-ACC7-9615752364BB}" destId="{DDEFEAA6-ECD3-4133-B2ED-43EF5C7458D9}" srcOrd="5" destOrd="0" parTransId="{DC3EAD23-9A76-4665-9AFB-840C3D10FEAF}" sibTransId="{DE8E5485-AB65-4C36-A6CB-DF12C1E35A55}"/>
    <dgm:cxn modelId="{E57DCC36-85E5-4030-85D8-59F639F02D1B}" type="presOf" srcId="{1D7EAE17-BE44-4B1E-ACC7-9615752364BB}" destId="{54891B94-F01A-4808-B321-E858109F2C79}" srcOrd="0" destOrd="0" presId="urn:microsoft.com/office/officeart/2005/8/layout/default#1"/>
    <dgm:cxn modelId="{E6B41236-2BFA-4977-ADA3-DE3B6E90E292}" type="presOf" srcId="{1EA9E22E-D255-42F3-B812-131C4A78B60D}" destId="{8798228E-A0FD-4904-AF1A-C1EBF0C541A6}" srcOrd="0" destOrd="0" presId="urn:microsoft.com/office/officeart/2005/8/layout/default#1"/>
    <dgm:cxn modelId="{B1A1E26C-D371-4E4D-8A5D-3DE7119AF868}" srcId="{1D7EAE17-BE44-4B1E-ACC7-9615752364BB}" destId="{1EA9E22E-D255-42F3-B812-131C4A78B60D}" srcOrd="0" destOrd="0" parTransId="{7497242B-8761-4727-9FFD-A5782A4F26CC}" sibTransId="{9CD20111-2FA6-4BC8-AA18-8E0335858AA6}"/>
    <dgm:cxn modelId="{F2CEA9B7-AA54-47F9-BFAE-1E1A2EAD3248}" type="presOf" srcId="{DDEFEAA6-ECD3-4133-B2ED-43EF5C7458D9}" destId="{6F68C495-0926-416B-86E2-9E6ED7F427F6}" srcOrd="0" destOrd="0" presId="urn:microsoft.com/office/officeart/2005/8/layout/default#1"/>
    <dgm:cxn modelId="{8F47E8CD-B6FE-4CD0-B173-A776E154C7E2}" srcId="{1D7EAE17-BE44-4B1E-ACC7-9615752364BB}" destId="{7F578CFA-0FF9-46D1-933C-99F9B63F3736}" srcOrd="6" destOrd="0" parTransId="{98684FC7-509B-4583-BA3B-A154C1A7A7CF}" sibTransId="{3BFCFDF6-E9A8-4998-8FE3-B9419430153B}"/>
    <dgm:cxn modelId="{A862A63F-4329-4B24-84B6-A58B6BE6A672}" srcId="{1D7EAE17-BE44-4B1E-ACC7-9615752364BB}" destId="{CF90BAC1-976D-49BB-B5A6-9B10864A4A7F}" srcOrd="4" destOrd="0" parTransId="{C3B4FAA5-FBB9-4DC5-8D35-D413D0A0A184}" sibTransId="{71CB305B-2C33-4423-A577-E048B611D4EB}"/>
    <dgm:cxn modelId="{96E5141E-0247-4A19-A0B2-CA81695AAEC1}" type="presOf" srcId="{0A3178F7-8613-44AD-A789-54FCE8E0DDCA}" destId="{A4498361-A801-4DF0-86A4-B12F38C85935}" srcOrd="0" destOrd="0" presId="urn:microsoft.com/office/officeart/2005/8/layout/default#1"/>
    <dgm:cxn modelId="{8967087D-4141-4929-A038-2626DA1A3819}" srcId="{1D7EAE17-BE44-4B1E-ACC7-9615752364BB}" destId="{0A3178F7-8613-44AD-A789-54FCE8E0DDCA}" srcOrd="2" destOrd="0" parTransId="{BE66E543-2E7C-4AC8-8CA8-EC3DC1D1A114}" sibTransId="{58906830-5EE5-4AF6-9267-A570B1E9204F}"/>
    <dgm:cxn modelId="{8E59D495-CE83-45F2-9965-7F216B2D13D1}" type="presOf" srcId="{CF90BAC1-976D-49BB-B5A6-9B10864A4A7F}" destId="{E351912A-3EDE-43A2-83C0-959872C6213A}" srcOrd="0" destOrd="0" presId="urn:microsoft.com/office/officeart/2005/8/layout/default#1"/>
    <dgm:cxn modelId="{837D9F05-E1EA-4ABE-9BCB-19449D146581}" type="presOf" srcId="{C10633CB-0B23-4D8E-B9A1-914A4BEA85BB}" destId="{CFAB62C0-BAED-4454-9878-8FE13F48C4D0}" srcOrd="0" destOrd="0" presId="urn:microsoft.com/office/officeart/2005/8/layout/default#1"/>
    <dgm:cxn modelId="{9C9107C6-EA7E-4042-907E-65E55153E1A4}" type="presParOf" srcId="{54891B94-F01A-4808-B321-E858109F2C79}" destId="{8798228E-A0FD-4904-AF1A-C1EBF0C541A6}" srcOrd="0" destOrd="0" presId="urn:microsoft.com/office/officeart/2005/8/layout/default#1"/>
    <dgm:cxn modelId="{4650B1AE-DEEB-4115-937A-C358C9D59FE7}" type="presParOf" srcId="{54891B94-F01A-4808-B321-E858109F2C79}" destId="{045DD2FF-21C9-41CD-BEBB-C4F9FD9EE9AD}" srcOrd="1" destOrd="0" presId="urn:microsoft.com/office/officeart/2005/8/layout/default#1"/>
    <dgm:cxn modelId="{A024937A-4791-40AE-A1FE-E0ADD02484C8}" type="presParOf" srcId="{54891B94-F01A-4808-B321-E858109F2C79}" destId="{CFAB62C0-BAED-4454-9878-8FE13F48C4D0}" srcOrd="2" destOrd="0" presId="urn:microsoft.com/office/officeart/2005/8/layout/default#1"/>
    <dgm:cxn modelId="{567CAB0F-76EC-4437-A3DB-94A7D7E74831}" type="presParOf" srcId="{54891B94-F01A-4808-B321-E858109F2C79}" destId="{B286FD2E-A067-475A-9D89-9DC725DBB79C}" srcOrd="3" destOrd="0" presId="urn:microsoft.com/office/officeart/2005/8/layout/default#1"/>
    <dgm:cxn modelId="{F1E2D03E-FE27-42DF-BF41-25CFAEAA0D71}" type="presParOf" srcId="{54891B94-F01A-4808-B321-E858109F2C79}" destId="{A4498361-A801-4DF0-86A4-B12F38C85935}" srcOrd="4" destOrd="0" presId="urn:microsoft.com/office/officeart/2005/8/layout/default#1"/>
    <dgm:cxn modelId="{56E6E962-D87D-4925-BC0C-C218F780694D}" type="presParOf" srcId="{54891B94-F01A-4808-B321-E858109F2C79}" destId="{D84CDCE4-ED75-46DC-9948-BCAF6385AE33}" srcOrd="5" destOrd="0" presId="urn:microsoft.com/office/officeart/2005/8/layout/default#1"/>
    <dgm:cxn modelId="{BE8AD5D8-47DF-48BD-BB4E-17FF373C8968}" type="presParOf" srcId="{54891B94-F01A-4808-B321-E858109F2C79}" destId="{0D6EB360-948E-492C-9EE9-7945209A246A}" srcOrd="6" destOrd="0" presId="urn:microsoft.com/office/officeart/2005/8/layout/default#1"/>
    <dgm:cxn modelId="{B98C61CF-3FC1-4590-9FFB-23909D135109}" type="presParOf" srcId="{54891B94-F01A-4808-B321-E858109F2C79}" destId="{B80C23A8-4276-4089-BD9E-9D05BAB460DD}" srcOrd="7" destOrd="0" presId="urn:microsoft.com/office/officeart/2005/8/layout/default#1"/>
    <dgm:cxn modelId="{CB80BCF1-BACD-4F2C-9C46-A5F448C1612B}" type="presParOf" srcId="{54891B94-F01A-4808-B321-E858109F2C79}" destId="{E351912A-3EDE-43A2-83C0-959872C6213A}" srcOrd="8" destOrd="0" presId="urn:microsoft.com/office/officeart/2005/8/layout/default#1"/>
    <dgm:cxn modelId="{AC5E2E9A-6331-48E4-AE5B-2BB2C4E26C7E}" type="presParOf" srcId="{54891B94-F01A-4808-B321-E858109F2C79}" destId="{1C66EA66-0F53-43DB-9719-747B5A212CA1}" srcOrd="9" destOrd="0" presId="urn:microsoft.com/office/officeart/2005/8/layout/default#1"/>
    <dgm:cxn modelId="{EF659110-27FA-45F1-A80D-650C9090800A}" type="presParOf" srcId="{54891B94-F01A-4808-B321-E858109F2C79}" destId="{6F68C495-0926-416B-86E2-9E6ED7F427F6}" srcOrd="10" destOrd="0" presId="urn:microsoft.com/office/officeart/2005/8/layout/default#1"/>
    <dgm:cxn modelId="{E67B0969-CF1B-4AF0-8860-9B06CDA54996}" type="presParOf" srcId="{54891B94-F01A-4808-B321-E858109F2C79}" destId="{9B130373-29D2-4CE4-B216-F29EBB716863}" srcOrd="11" destOrd="0" presId="urn:microsoft.com/office/officeart/2005/8/layout/default#1"/>
    <dgm:cxn modelId="{4EEEDFC2-D39A-4D13-82EF-8F76387DD8F0}" type="presParOf" srcId="{54891B94-F01A-4808-B321-E858109F2C79}" destId="{255F0F56-75F0-45FD-BB59-2A29B2854D5A}" srcOrd="12"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C87F46-8BAC-403D-AA3F-01C31AC483EE}" type="doc">
      <dgm:prSet loTypeId="urn:microsoft.com/office/officeart/2005/8/layout/vList5" loCatId="list" qsTypeId="urn:microsoft.com/office/officeart/2005/8/quickstyle/3d2" qsCatId="3D" csTypeId="urn:microsoft.com/office/officeart/2005/8/colors/accent3_3" csCatId="accent3" phldr="1"/>
      <dgm:spPr/>
      <dgm:t>
        <a:bodyPr/>
        <a:lstStyle/>
        <a:p>
          <a:endParaRPr lang="en-US"/>
        </a:p>
      </dgm:t>
    </dgm:pt>
    <dgm:pt modelId="{C8F00908-2330-43F3-B7BD-834B61526B67}">
      <dgm:prSet phldrT="[Text]"/>
      <dgm:spPr/>
      <dgm:t>
        <a:bodyPr/>
        <a:lstStyle/>
        <a:p>
          <a:r>
            <a:rPr lang="en-US" dirty="0" smtClean="0"/>
            <a:t>Conceptual Framework Issues Subgroup</a:t>
          </a:r>
          <a:endParaRPr lang="en-US" dirty="0"/>
        </a:p>
      </dgm:t>
    </dgm:pt>
    <dgm:pt modelId="{D322FDEF-0603-4337-8E9A-D29F63C8C763}" type="parTrans" cxnId="{C2B06CA9-681A-4EA2-A96C-70A45D2C2C47}">
      <dgm:prSet/>
      <dgm:spPr/>
      <dgm:t>
        <a:bodyPr/>
        <a:lstStyle/>
        <a:p>
          <a:endParaRPr lang="en-US"/>
        </a:p>
      </dgm:t>
    </dgm:pt>
    <dgm:pt modelId="{2633D686-6DFD-41B9-A2AA-1F99FCB9A0ED}" type="sibTrans" cxnId="{C2B06CA9-681A-4EA2-A96C-70A45D2C2C47}">
      <dgm:prSet/>
      <dgm:spPr/>
      <dgm:t>
        <a:bodyPr/>
        <a:lstStyle/>
        <a:p>
          <a:endParaRPr lang="en-US"/>
        </a:p>
      </dgm:t>
    </dgm:pt>
    <dgm:pt modelId="{60DEC9FF-37F7-4DBA-863D-77C75869B54B}">
      <dgm:prSet phldrT="[Text]"/>
      <dgm:spPr/>
      <dgm:t>
        <a:bodyPr/>
        <a:lstStyle/>
        <a:p>
          <a:r>
            <a:rPr lang="en-US" dirty="0" smtClean="0"/>
            <a:t>Monitors and responds to the conceptual accounting framework project of the International Accounting Standards Board (IASB) and the Financial Accounting Standards Board in the United States.</a:t>
          </a:r>
          <a:endParaRPr lang="en-US" dirty="0"/>
        </a:p>
      </dgm:t>
    </dgm:pt>
    <dgm:pt modelId="{30F58123-256D-4E18-8F7B-6316FE76FD6D}" type="parTrans" cxnId="{6247BA0A-3EED-411A-9ECF-45C67A5D0F79}">
      <dgm:prSet/>
      <dgm:spPr/>
      <dgm:t>
        <a:bodyPr/>
        <a:lstStyle/>
        <a:p>
          <a:endParaRPr lang="en-US"/>
        </a:p>
      </dgm:t>
    </dgm:pt>
    <dgm:pt modelId="{3628CE93-7C6F-488E-8A2B-67C38D8D1B76}" type="sibTrans" cxnId="{6247BA0A-3EED-411A-9ECF-45C67A5D0F79}">
      <dgm:prSet/>
      <dgm:spPr/>
      <dgm:t>
        <a:bodyPr/>
        <a:lstStyle/>
        <a:p>
          <a:endParaRPr lang="en-US"/>
        </a:p>
      </dgm:t>
    </dgm:pt>
    <dgm:pt modelId="{EE2BFF31-5CE4-481F-8168-B28A4477208A}">
      <dgm:prSet phldrT="[Text]"/>
      <dgm:spPr/>
      <dgm:t>
        <a:bodyPr/>
        <a:lstStyle/>
        <a:p>
          <a:r>
            <a:rPr lang="en-US" dirty="0" smtClean="0"/>
            <a:t>Financial Instruments Practices Subgroup</a:t>
          </a:r>
          <a:endParaRPr lang="en-US" dirty="0"/>
        </a:p>
      </dgm:t>
    </dgm:pt>
    <dgm:pt modelId="{43942E71-5EC4-4497-919E-82E3551EC2CB}" type="parTrans" cxnId="{3A835768-8858-4B2F-8179-262CB2F60764}">
      <dgm:prSet/>
      <dgm:spPr/>
      <dgm:t>
        <a:bodyPr/>
        <a:lstStyle/>
        <a:p>
          <a:endParaRPr lang="en-US"/>
        </a:p>
      </dgm:t>
    </dgm:pt>
    <dgm:pt modelId="{92AFC532-133A-4C67-8580-891AAC34CF51}" type="sibTrans" cxnId="{3A835768-8858-4B2F-8179-262CB2F60764}">
      <dgm:prSet/>
      <dgm:spPr/>
      <dgm:t>
        <a:bodyPr/>
        <a:lstStyle/>
        <a:p>
          <a:endParaRPr lang="en-US"/>
        </a:p>
      </dgm:t>
    </dgm:pt>
    <dgm:pt modelId="{DCC51AE1-A1D5-4E29-A27C-14A25783E539}">
      <dgm:prSet phldrT="[Text]"/>
      <dgm:spPr/>
      <dgm:t>
        <a:bodyPr/>
        <a:lstStyle/>
        <a:p>
          <a:r>
            <a:rPr lang="en-US" dirty="0" smtClean="0"/>
            <a:t>Assesses implementation of international accounting standards related to financial instruments, and the links between accounting practices in this area and prudential supervision. </a:t>
          </a:r>
          <a:endParaRPr lang="en-US" dirty="0"/>
        </a:p>
      </dgm:t>
    </dgm:pt>
    <dgm:pt modelId="{189BBFB6-603C-4BC6-B5E1-A572DC1BFC63}" type="parTrans" cxnId="{7A39DA14-E9B5-4068-AD71-8C47C2A0EF69}">
      <dgm:prSet/>
      <dgm:spPr/>
      <dgm:t>
        <a:bodyPr/>
        <a:lstStyle/>
        <a:p>
          <a:endParaRPr lang="en-US"/>
        </a:p>
      </dgm:t>
    </dgm:pt>
    <dgm:pt modelId="{E8D5ADE8-C92E-4234-8529-B2152DABB67B}" type="sibTrans" cxnId="{7A39DA14-E9B5-4068-AD71-8C47C2A0EF69}">
      <dgm:prSet/>
      <dgm:spPr/>
      <dgm:t>
        <a:bodyPr/>
        <a:lstStyle/>
        <a:p>
          <a:endParaRPr lang="en-US"/>
        </a:p>
      </dgm:t>
    </dgm:pt>
    <dgm:pt modelId="{4E650CB0-CE14-4A75-ABC3-475F631F0330}">
      <dgm:prSet phldrT="[Text]" phldr="1"/>
      <dgm:spPr/>
      <dgm:t>
        <a:bodyPr/>
        <a:lstStyle/>
        <a:p>
          <a:endParaRPr lang="en-US" dirty="0"/>
        </a:p>
      </dgm:t>
    </dgm:pt>
    <dgm:pt modelId="{3EEFDB5D-C354-4888-86AA-FE8CD8A2FB1F}" type="parTrans" cxnId="{E8D37CD5-98EA-403A-88D0-EBEEEB22516F}">
      <dgm:prSet/>
      <dgm:spPr/>
      <dgm:t>
        <a:bodyPr/>
        <a:lstStyle/>
        <a:p>
          <a:endParaRPr lang="en-US"/>
        </a:p>
      </dgm:t>
    </dgm:pt>
    <dgm:pt modelId="{216AF6A0-CB14-4BA0-931E-B6F701923A00}" type="sibTrans" cxnId="{E8D37CD5-98EA-403A-88D0-EBEEEB22516F}">
      <dgm:prSet/>
      <dgm:spPr/>
      <dgm:t>
        <a:bodyPr/>
        <a:lstStyle/>
        <a:p>
          <a:endParaRPr lang="en-US"/>
        </a:p>
      </dgm:t>
    </dgm:pt>
    <dgm:pt modelId="{8B961EB8-513C-4862-B47E-AA76E8B2908D}">
      <dgm:prSet phldrT="[Text]"/>
      <dgm:spPr/>
      <dgm:t>
        <a:bodyPr/>
        <a:lstStyle/>
        <a:p>
          <a:r>
            <a:rPr lang="en-US" dirty="0" smtClean="0"/>
            <a:t>Audit Subgroup</a:t>
          </a:r>
          <a:endParaRPr lang="en-US" dirty="0"/>
        </a:p>
      </dgm:t>
    </dgm:pt>
    <dgm:pt modelId="{7C5233C1-F4CA-431A-BB0E-381760457B61}" type="parTrans" cxnId="{118102A6-3840-40EA-BD29-50539FF1CEFC}">
      <dgm:prSet/>
      <dgm:spPr/>
      <dgm:t>
        <a:bodyPr/>
        <a:lstStyle/>
        <a:p>
          <a:endParaRPr lang="en-US"/>
        </a:p>
      </dgm:t>
    </dgm:pt>
    <dgm:pt modelId="{3E538611-A737-4F6F-9035-9BD0EB7468EC}" type="sibTrans" cxnId="{118102A6-3840-40EA-BD29-50539FF1CEFC}">
      <dgm:prSet/>
      <dgm:spPr/>
      <dgm:t>
        <a:bodyPr/>
        <a:lstStyle/>
        <a:p>
          <a:endParaRPr lang="en-US"/>
        </a:p>
      </dgm:t>
    </dgm:pt>
    <dgm:pt modelId="{6C6E059B-CC7F-4183-9F87-A7C05EBC016F}">
      <dgm:prSet phldrT="[Text]"/>
      <dgm:spPr/>
      <dgm:t>
        <a:bodyPr/>
        <a:lstStyle/>
        <a:p>
          <a:r>
            <a:rPr lang="en-US" dirty="0" smtClean="0"/>
            <a:t>Promotes reliable financial information by exploring key audit issues from a banking supervision perspective. </a:t>
          </a:r>
          <a:endParaRPr lang="en-US" dirty="0"/>
        </a:p>
      </dgm:t>
    </dgm:pt>
    <dgm:pt modelId="{C80D54F5-45E8-4C34-907C-C1D9E98927BE}" type="parTrans" cxnId="{27A9354C-BD0F-4C13-BCD7-98E8F9A8C4CF}">
      <dgm:prSet/>
      <dgm:spPr/>
      <dgm:t>
        <a:bodyPr/>
        <a:lstStyle/>
        <a:p>
          <a:endParaRPr lang="en-US"/>
        </a:p>
      </dgm:t>
    </dgm:pt>
    <dgm:pt modelId="{E6A7464C-8602-4D3B-9D36-6ED0A4129800}" type="sibTrans" cxnId="{27A9354C-BD0F-4C13-BCD7-98E8F9A8C4CF}">
      <dgm:prSet/>
      <dgm:spPr/>
      <dgm:t>
        <a:bodyPr/>
        <a:lstStyle/>
        <a:p>
          <a:endParaRPr lang="en-US"/>
        </a:p>
      </dgm:t>
    </dgm:pt>
    <dgm:pt modelId="{7EEBF675-4F0D-4165-A3F3-9184313B5E94}">
      <dgm:prSet/>
      <dgm:spPr/>
      <dgm:t>
        <a:bodyPr/>
        <a:lstStyle/>
        <a:p>
          <a:r>
            <a:rPr lang="en-US" dirty="0" smtClean="0"/>
            <a:t>Responds to international audit standards-setting proposals, other issuances of the International Auditing and Assurance Standards Board and the International Ethics Standards Board for Accountants, and audit quality issues. </a:t>
          </a:r>
          <a:endParaRPr lang="en-US" dirty="0"/>
        </a:p>
      </dgm:t>
    </dgm:pt>
    <dgm:pt modelId="{9346A7E4-6495-4B19-AD16-77CFC026F196}" type="parTrans" cxnId="{BCA9A66E-8E0F-45B5-B34A-3BFD50B6C736}">
      <dgm:prSet/>
      <dgm:spPr/>
      <dgm:t>
        <a:bodyPr/>
        <a:lstStyle/>
        <a:p>
          <a:endParaRPr lang="en-US"/>
        </a:p>
      </dgm:t>
    </dgm:pt>
    <dgm:pt modelId="{5EDFE2EB-7A7E-4802-A1BA-97CC8D5D1502}" type="sibTrans" cxnId="{BCA9A66E-8E0F-45B5-B34A-3BFD50B6C736}">
      <dgm:prSet/>
      <dgm:spPr/>
      <dgm:t>
        <a:bodyPr/>
        <a:lstStyle/>
        <a:p>
          <a:endParaRPr lang="en-US"/>
        </a:p>
      </dgm:t>
    </dgm:pt>
    <dgm:pt modelId="{55B50110-72EA-444D-A66D-2F4D285063D0}" type="pres">
      <dgm:prSet presAssocID="{ACC87F46-8BAC-403D-AA3F-01C31AC483EE}" presName="Name0" presStyleCnt="0">
        <dgm:presLayoutVars>
          <dgm:dir/>
          <dgm:animLvl val="lvl"/>
          <dgm:resizeHandles val="exact"/>
        </dgm:presLayoutVars>
      </dgm:prSet>
      <dgm:spPr/>
      <dgm:t>
        <a:bodyPr/>
        <a:lstStyle/>
        <a:p>
          <a:endParaRPr lang="en-CA"/>
        </a:p>
      </dgm:t>
    </dgm:pt>
    <dgm:pt modelId="{D91A9803-E4F9-45A3-B1FA-190A1ED9AC5C}" type="pres">
      <dgm:prSet presAssocID="{C8F00908-2330-43F3-B7BD-834B61526B67}" presName="linNode" presStyleCnt="0"/>
      <dgm:spPr/>
    </dgm:pt>
    <dgm:pt modelId="{902851EE-DF8A-4152-857C-9D9880DF1C63}" type="pres">
      <dgm:prSet presAssocID="{C8F00908-2330-43F3-B7BD-834B61526B67}" presName="parentText" presStyleLbl="node1" presStyleIdx="0" presStyleCnt="3">
        <dgm:presLayoutVars>
          <dgm:chMax val="1"/>
          <dgm:bulletEnabled val="1"/>
        </dgm:presLayoutVars>
      </dgm:prSet>
      <dgm:spPr/>
      <dgm:t>
        <a:bodyPr/>
        <a:lstStyle/>
        <a:p>
          <a:endParaRPr lang="en-US"/>
        </a:p>
      </dgm:t>
    </dgm:pt>
    <dgm:pt modelId="{7229222F-A88F-406D-985B-845105FFE45C}" type="pres">
      <dgm:prSet presAssocID="{C8F00908-2330-43F3-B7BD-834B61526B67}" presName="descendantText" presStyleLbl="alignAccFollowNode1" presStyleIdx="0" presStyleCnt="3">
        <dgm:presLayoutVars>
          <dgm:bulletEnabled val="1"/>
        </dgm:presLayoutVars>
      </dgm:prSet>
      <dgm:spPr/>
      <dgm:t>
        <a:bodyPr/>
        <a:lstStyle/>
        <a:p>
          <a:endParaRPr lang="en-US"/>
        </a:p>
      </dgm:t>
    </dgm:pt>
    <dgm:pt modelId="{AB21236E-3640-4122-BAAC-E3698790BD8B}" type="pres">
      <dgm:prSet presAssocID="{2633D686-6DFD-41B9-A2AA-1F99FCB9A0ED}" presName="sp" presStyleCnt="0"/>
      <dgm:spPr/>
    </dgm:pt>
    <dgm:pt modelId="{EE1314B7-DCD4-48F2-802E-24AA5E9F1A4A}" type="pres">
      <dgm:prSet presAssocID="{EE2BFF31-5CE4-481F-8168-B28A4477208A}" presName="linNode" presStyleCnt="0"/>
      <dgm:spPr/>
    </dgm:pt>
    <dgm:pt modelId="{69B4E639-556E-45FD-A000-5CD9DB7F97BE}" type="pres">
      <dgm:prSet presAssocID="{EE2BFF31-5CE4-481F-8168-B28A4477208A}" presName="parentText" presStyleLbl="node1" presStyleIdx="1" presStyleCnt="3">
        <dgm:presLayoutVars>
          <dgm:chMax val="1"/>
          <dgm:bulletEnabled val="1"/>
        </dgm:presLayoutVars>
      </dgm:prSet>
      <dgm:spPr/>
      <dgm:t>
        <a:bodyPr/>
        <a:lstStyle/>
        <a:p>
          <a:endParaRPr lang="en-US"/>
        </a:p>
      </dgm:t>
    </dgm:pt>
    <dgm:pt modelId="{E44922B6-49F0-469E-B881-2B2C0A80D799}" type="pres">
      <dgm:prSet presAssocID="{EE2BFF31-5CE4-481F-8168-B28A4477208A}" presName="descendantText" presStyleLbl="alignAccFollowNode1" presStyleIdx="1" presStyleCnt="3">
        <dgm:presLayoutVars>
          <dgm:bulletEnabled val="1"/>
        </dgm:presLayoutVars>
      </dgm:prSet>
      <dgm:spPr/>
      <dgm:t>
        <a:bodyPr/>
        <a:lstStyle/>
        <a:p>
          <a:endParaRPr lang="en-US"/>
        </a:p>
      </dgm:t>
    </dgm:pt>
    <dgm:pt modelId="{767D82C9-9AE8-45AA-9423-D1D81E662031}" type="pres">
      <dgm:prSet presAssocID="{92AFC532-133A-4C67-8580-891AAC34CF51}" presName="sp" presStyleCnt="0"/>
      <dgm:spPr/>
    </dgm:pt>
    <dgm:pt modelId="{24F108EA-1B33-4AF9-BFE2-269252AA7CB9}" type="pres">
      <dgm:prSet presAssocID="{8B961EB8-513C-4862-B47E-AA76E8B2908D}" presName="linNode" presStyleCnt="0"/>
      <dgm:spPr/>
    </dgm:pt>
    <dgm:pt modelId="{E8B1F6F2-BF7A-4C45-BFE7-3BE08E78785A}" type="pres">
      <dgm:prSet presAssocID="{8B961EB8-513C-4862-B47E-AA76E8B2908D}" presName="parentText" presStyleLbl="node1" presStyleIdx="2" presStyleCnt="3">
        <dgm:presLayoutVars>
          <dgm:chMax val="1"/>
          <dgm:bulletEnabled val="1"/>
        </dgm:presLayoutVars>
      </dgm:prSet>
      <dgm:spPr/>
      <dgm:t>
        <a:bodyPr/>
        <a:lstStyle/>
        <a:p>
          <a:endParaRPr lang="en-US"/>
        </a:p>
      </dgm:t>
    </dgm:pt>
    <dgm:pt modelId="{4B72EC94-53D5-423D-B5A2-EDCB59E7E72A}" type="pres">
      <dgm:prSet presAssocID="{8B961EB8-513C-4862-B47E-AA76E8B2908D}" presName="descendantText" presStyleLbl="alignAccFollowNode1" presStyleIdx="2" presStyleCnt="3">
        <dgm:presLayoutVars>
          <dgm:bulletEnabled val="1"/>
        </dgm:presLayoutVars>
      </dgm:prSet>
      <dgm:spPr/>
      <dgm:t>
        <a:bodyPr/>
        <a:lstStyle/>
        <a:p>
          <a:endParaRPr lang="en-US"/>
        </a:p>
      </dgm:t>
    </dgm:pt>
  </dgm:ptLst>
  <dgm:cxnLst>
    <dgm:cxn modelId="{13DFECFC-863E-464E-8024-6F2346ED45C8}" type="presOf" srcId="{7EEBF675-4F0D-4165-A3F3-9184313B5E94}" destId="{4B72EC94-53D5-423D-B5A2-EDCB59E7E72A}" srcOrd="0" destOrd="1" presId="urn:microsoft.com/office/officeart/2005/8/layout/vList5"/>
    <dgm:cxn modelId="{6247BA0A-3EED-411A-9ECF-45C67A5D0F79}" srcId="{C8F00908-2330-43F3-B7BD-834B61526B67}" destId="{60DEC9FF-37F7-4DBA-863D-77C75869B54B}" srcOrd="0" destOrd="0" parTransId="{30F58123-256D-4E18-8F7B-6316FE76FD6D}" sibTransId="{3628CE93-7C6F-488E-8A2B-67C38D8D1B76}"/>
    <dgm:cxn modelId="{52FC85CC-5BF4-4B76-9230-D8D1E10909C6}" type="presOf" srcId="{8B961EB8-513C-4862-B47E-AA76E8B2908D}" destId="{E8B1F6F2-BF7A-4C45-BFE7-3BE08E78785A}" srcOrd="0" destOrd="0" presId="urn:microsoft.com/office/officeart/2005/8/layout/vList5"/>
    <dgm:cxn modelId="{76178499-759B-434F-8B15-DA8279A11C3D}" type="presOf" srcId="{6C6E059B-CC7F-4183-9F87-A7C05EBC016F}" destId="{4B72EC94-53D5-423D-B5A2-EDCB59E7E72A}" srcOrd="0" destOrd="0" presId="urn:microsoft.com/office/officeart/2005/8/layout/vList5"/>
    <dgm:cxn modelId="{60CBDE0F-2F9E-434F-BA38-110A01B23AFC}" type="presOf" srcId="{ACC87F46-8BAC-403D-AA3F-01C31AC483EE}" destId="{55B50110-72EA-444D-A66D-2F4D285063D0}" srcOrd="0" destOrd="0" presId="urn:microsoft.com/office/officeart/2005/8/layout/vList5"/>
    <dgm:cxn modelId="{27A9354C-BD0F-4C13-BCD7-98E8F9A8C4CF}" srcId="{8B961EB8-513C-4862-B47E-AA76E8B2908D}" destId="{6C6E059B-CC7F-4183-9F87-A7C05EBC016F}" srcOrd="0" destOrd="0" parTransId="{C80D54F5-45E8-4C34-907C-C1D9E98927BE}" sibTransId="{E6A7464C-8602-4D3B-9D36-6ED0A4129800}"/>
    <dgm:cxn modelId="{B939F7EB-6E9F-40F6-96CB-D25F695BB1BF}" type="presOf" srcId="{EE2BFF31-5CE4-481F-8168-B28A4477208A}" destId="{69B4E639-556E-45FD-A000-5CD9DB7F97BE}" srcOrd="0" destOrd="0" presId="urn:microsoft.com/office/officeart/2005/8/layout/vList5"/>
    <dgm:cxn modelId="{7A39DA14-E9B5-4068-AD71-8C47C2A0EF69}" srcId="{EE2BFF31-5CE4-481F-8168-B28A4477208A}" destId="{DCC51AE1-A1D5-4E29-A27C-14A25783E539}" srcOrd="0" destOrd="0" parTransId="{189BBFB6-603C-4BC6-B5E1-A572DC1BFC63}" sibTransId="{E8D5ADE8-C92E-4234-8529-B2152DABB67B}"/>
    <dgm:cxn modelId="{75CD2A10-A235-4EBD-8F12-644529ADF2AD}" type="presOf" srcId="{DCC51AE1-A1D5-4E29-A27C-14A25783E539}" destId="{E44922B6-49F0-469E-B881-2B2C0A80D799}" srcOrd="0" destOrd="0" presId="urn:microsoft.com/office/officeart/2005/8/layout/vList5"/>
    <dgm:cxn modelId="{157346BE-76E7-4EB2-8891-A3A7EA558B72}" type="presOf" srcId="{C8F00908-2330-43F3-B7BD-834B61526B67}" destId="{902851EE-DF8A-4152-857C-9D9880DF1C63}" srcOrd="0" destOrd="0" presId="urn:microsoft.com/office/officeart/2005/8/layout/vList5"/>
    <dgm:cxn modelId="{223BFD91-EA9C-4F08-A3E4-0A4A7459BB4E}" type="presOf" srcId="{4E650CB0-CE14-4A75-ABC3-475F631F0330}" destId="{E44922B6-49F0-469E-B881-2B2C0A80D799}" srcOrd="0" destOrd="1" presId="urn:microsoft.com/office/officeart/2005/8/layout/vList5"/>
    <dgm:cxn modelId="{C2B06CA9-681A-4EA2-A96C-70A45D2C2C47}" srcId="{ACC87F46-8BAC-403D-AA3F-01C31AC483EE}" destId="{C8F00908-2330-43F3-B7BD-834B61526B67}" srcOrd="0" destOrd="0" parTransId="{D322FDEF-0603-4337-8E9A-D29F63C8C763}" sibTransId="{2633D686-6DFD-41B9-A2AA-1F99FCB9A0ED}"/>
    <dgm:cxn modelId="{7A5B4C3A-0E43-48B7-A735-32806F4386FC}" type="presOf" srcId="{60DEC9FF-37F7-4DBA-863D-77C75869B54B}" destId="{7229222F-A88F-406D-985B-845105FFE45C}" srcOrd="0" destOrd="0" presId="urn:microsoft.com/office/officeart/2005/8/layout/vList5"/>
    <dgm:cxn modelId="{E8D37CD5-98EA-403A-88D0-EBEEEB22516F}" srcId="{EE2BFF31-5CE4-481F-8168-B28A4477208A}" destId="{4E650CB0-CE14-4A75-ABC3-475F631F0330}" srcOrd="1" destOrd="0" parTransId="{3EEFDB5D-C354-4888-86AA-FE8CD8A2FB1F}" sibTransId="{216AF6A0-CB14-4BA0-931E-B6F701923A00}"/>
    <dgm:cxn modelId="{BCA9A66E-8E0F-45B5-B34A-3BFD50B6C736}" srcId="{8B961EB8-513C-4862-B47E-AA76E8B2908D}" destId="{7EEBF675-4F0D-4165-A3F3-9184313B5E94}" srcOrd="1" destOrd="0" parTransId="{9346A7E4-6495-4B19-AD16-77CFC026F196}" sibTransId="{5EDFE2EB-7A7E-4802-A1BA-97CC8D5D1502}"/>
    <dgm:cxn modelId="{118102A6-3840-40EA-BD29-50539FF1CEFC}" srcId="{ACC87F46-8BAC-403D-AA3F-01C31AC483EE}" destId="{8B961EB8-513C-4862-B47E-AA76E8B2908D}" srcOrd="2" destOrd="0" parTransId="{7C5233C1-F4CA-431A-BB0E-381760457B61}" sibTransId="{3E538611-A737-4F6F-9035-9BD0EB7468EC}"/>
    <dgm:cxn modelId="{3A835768-8858-4B2F-8179-262CB2F60764}" srcId="{ACC87F46-8BAC-403D-AA3F-01C31AC483EE}" destId="{EE2BFF31-5CE4-481F-8168-B28A4477208A}" srcOrd="1" destOrd="0" parTransId="{43942E71-5EC4-4497-919E-82E3551EC2CB}" sibTransId="{92AFC532-133A-4C67-8580-891AAC34CF51}"/>
    <dgm:cxn modelId="{6E122FB4-13BB-4642-AD1E-CA4E0EF09EBB}" type="presParOf" srcId="{55B50110-72EA-444D-A66D-2F4D285063D0}" destId="{D91A9803-E4F9-45A3-B1FA-190A1ED9AC5C}" srcOrd="0" destOrd="0" presId="urn:microsoft.com/office/officeart/2005/8/layout/vList5"/>
    <dgm:cxn modelId="{C4A6CB88-CD92-42E4-9783-C9C578256D9A}" type="presParOf" srcId="{D91A9803-E4F9-45A3-B1FA-190A1ED9AC5C}" destId="{902851EE-DF8A-4152-857C-9D9880DF1C63}" srcOrd="0" destOrd="0" presId="urn:microsoft.com/office/officeart/2005/8/layout/vList5"/>
    <dgm:cxn modelId="{897F3BE2-8421-484C-8012-C5A29DDBBA23}" type="presParOf" srcId="{D91A9803-E4F9-45A3-B1FA-190A1ED9AC5C}" destId="{7229222F-A88F-406D-985B-845105FFE45C}" srcOrd="1" destOrd="0" presId="urn:microsoft.com/office/officeart/2005/8/layout/vList5"/>
    <dgm:cxn modelId="{BF820347-7FFA-4135-8192-75E6C1A542C6}" type="presParOf" srcId="{55B50110-72EA-444D-A66D-2F4D285063D0}" destId="{AB21236E-3640-4122-BAAC-E3698790BD8B}" srcOrd="1" destOrd="0" presId="urn:microsoft.com/office/officeart/2005/8/layout/vList5"/>
    <dgm:cxn modelId="{8243E81C-C2A8-4BEB-9E9A-6EA646573F52}" type="presParOf" srcId="{55B50110-72EA-444D-A66D-2F4D285063D0}" destId="{EE1314B7-DCD4-48F2-802E-24AA5E9F1A4A}" srcOrd="2" destOrd="0" presId="urn:microsoft.com/office/officeart/2005/8/layout/vList5"/>
    <dgm:cxn modelId="{E5B73544-FDBF-4C09-AE2F-F8C731E208DE}" type="presParOf" srcId="{EE1314B7-DCD4-48F2-802E-24AA5E9F1A4A}" destId="{69B4E639-556E-45FD-A000-5CD9DB7F97BE}" srcOrd="0" destOrd="0" presId="urn:microsoft.com/office/officeart/2005/8/layout/vList5"/>
    <dgm:cxn modelId="{EE97446B-BA9B-4ED3-8F69-7A048A074958}" type="presParOf" srcId="{EE1314B7-DCD4-48F2-802E-24AA5E9F1A4A}" destId="{E44922B6-49F0-469E-B881-2B2C0A80D799}" srcOrd="1" destOrd="0" presId="urn:microsoft.com/office/officeart/2005/8/layout/vList5"/>
    <dgm:cxn modelId="{D7FF6DAA-AE9F-4B49-935C-1FE9EB5C81F7}" type="presParOf" srcId="{55B50110-72EA-444D-A66D-2F4D285063D0}" destId="{767D82C9-9AE8-45AA-9423-D1D81E662031}" srcOrd="3" destOrd="0" presId="urn:microsoft.com/office/officeart/2005/8/layout/vList5"/>
    <dgm:cxn modelId="{F42E11B5-5922-48D4-8315-8C64B26A0767}" type="presParOf" srcId="{55B50110-72EA-444D-A66D-2F4D285063D0}" destId="{24F108EA-1B33-4AF9-BFE2-269252AA7CB9}" srcOrd="4" destOrd="0" presId="urn:microsoft.com/office/officeart/2005/8/layout/vList5"/>
    <dgm:cxn modelId="{630E8E99-1822-47DD-9D39-4D5115632647}" type="presParOf" srcId="{24F108EA-1B33-4AF9-BFE2-269252AA7CB9}" destId="{E8B1F6F2-BF7A-4C45-BFE7-3BE08E78785A}" srcOrd="0" destOrd="0" presId="urn:microsoft.com/office/officeart/2005/8/layout/vList5"/>
    <dgm:cxn modelId="{817E7247-9413-4021-A964-8773D0A22590}" type="presParOf" srcId="{24F108EA-1B33-4AF9-BFE2-269252AA7CB9}" destId="{4B72EC94-53D5-423D-B5A2-EDCB59E7E72A}"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627F8D-447E-431C-9F48-F04F65209A8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zh-CN" altLang="en-US"/>
        </a:p>
      </dgm:t>
    </dgm:pt>
    <dgm:pt modelId="{8A92069D-B866-4FC3-827B-690FBF7E4BFF}">
      <dgm:prSet phldrT="[Text]" custT="1"/>
      <dgm:spPr>
        <a:solidFill>
          <a:schemeClr val="accent4">
            <a:lumMod val="40000"/>
            <a:lumOff val="60000"/>
          </a:schemeClr>
        </a:solidFill>
      </dgm:spPr>
      <dgm:t>
        <a:bodyPr/>
        <a:lstStyle/>
        <a:p>
          <a:r>
            <a:rPr lang="en-US" altLang="zh-CN" sz="2000" b="1" dirty="0" smtClean="0"/>
            <a:t>General Indication: Escalation to </a:t>
          </a:r>
          <a:r>
            <a:rPr lang="en-US" altLang="zh-CN" sz="2000" b="1" u="sng" dirty="0" smtClean="0"/>
            <a:t>generalized retrenchment</a:t>
          </a:r>
          <a:r>
            <a:rPr lang="en-US" altLang="zh-CN" sz="2000" dirty="0" smtClean="0"/>
            <a:t>: </a:t>
          </a:r>
          <a:endParaRPr lang="zh-CN" altLang="en-US" sz="2000" dirty="0"/>
        </a:p>
      </dgm:t>
    </dgm:pt>
    <dgm:pt modelId="{1E7886C7-C84D-458F-BA12-87526DFBDF7B}" type="parTrans" cxnId="{8406C409-6332-4F2A-A34D-2546A659AC9C}">
      <dgm:prSet/>
      <dgm:spPr/>
      <dgm:t>
        <a:bodyPr/>
        <a:lstStyle/>
        <a:p>
          <a:endParaRPr lang="zh-CN" altLang="en-US"/>
        </a:p>
      </dgm:t>
    </dgm:pt>
    <dgm:pt modelId="{0CB23D8B-60F6-4AE7-A063-3827E6A9A972}" type="sibTrans" cxnId="{8406C409-6332-4F2A-A34D-2546A659AC9C}">
      <dgm:prSet/>
      <dgm:spPr/>
      <dgm:t>
        <a:bodyPr/>
        <a:lstStyle/>
        <a:p>
          <a:endParaRPr lang="zh-CN" altLang="en-US"/>
        </a:p>
      </dgm:t>
    </dgm:pt>
    <dgm:pt modelId="{62D7DD19-817C-45AD-A808-DC11BA05AD43}">
      <dgm:prSet phldrT="[Text]" custT="1"/>
      <dgm:spPr/>
      <dgm:t>
        <a:bodyPr/>
        <a:lstStyle/>
        <a:p>
          <a:r>
            <a:rPr lang="en-US" altLang="zh-CN" sz="2000" dirty="0" smtClean="0"/>
            <a:t>Affect prices of risky assets (include equity, currencies, commodities)</a:t>
          </a:r>
          <a:endParaRPr lang="zh-CN" altLang="en-US" sz="2000" dirty="0"/>
        </a:p>
      </dgm:t>
    </dgm:pt>
    <dgm:pt modelId="{40C15ADE-6531-4BC0-91F6-91862C801587}" type="parTrans" cxnId="{B343A383-1511-4D6C-9A98-3594EDC97B89}">
      <dgm:prSet/>
      <dgm:spPr/>
      <dgm:t>
        <a:bodyPr/>
        <a:lstStyle/>
        <a:p>
          <a:endParaRPr lang="zh-CN" altLang="en-US"/>
        </a:p>
      </dgm:t>
    </dgm:pt>
    <dgm:pt modelId="{7385AA7B-DC17-43C5-8065-8307C7C0685D}" type="sibTrans" cxnId="{B343A383-1511-4D6C-9A98-3594EDC97B89}">
      <dgm:prSet/>
      <dgm:spPr/>
      <dgm:t>
        <a:bodyPr/>
        <a:lstStyle/>
        <a:p>
          <a:endParaRPr lang="zh-CN" altLang="en-US"/>
        </a:p>
      </dgm:t>
    </dgm:pt>
    <dgm:pt modelId="{74D2EFF7-197B-411E-8B8B-C43D4FEAF7D4}">
      <dgm:prSet phldrT="[Text]" custT="1"/>
      <dgm:spPr/>
      <dgm:t>
        <a:bodyPr/>
        <a:lstStyle/>
        <a:p>
          <a:r>
            <a:rPr lang="en-US" altLang="zh-CN" sz="2000" b="1" dirty="0" smtClean="0"/>
            <a:t>General Result</a:t>
          </a:r>
          <a:endParaRPr lang="zh-CN" altLang="en-US" sz="2000" dirty="0"/>
        </a:p>
      </dgm:t>
    </dgm:pt>
    <dgm:pt modelId="{0130972E-6826-4CF0-9651-6476D24C4244}" type="parTrans" cxnId="{B053E77E-3C0E-43D1-94E4-AC3881783D36}">
      <dgm:prSet/>
      <dgm:spPr/>
      <dgm:t>
        <a:bodyPr/>
        <a:lstStyle/>
        <a:p>
          <a:endParaRPr lang="zh-CN" altLang="en-US"/>
        </a:p>
      </dgm:t>
    </dgm:pt>
    <dgm:pt modelId="{1F97D67D-F38E-4863-929A-6CF56146ED4C}" type="sibTrans" cxnId="{B053E77E-3C0E-43D1-94E4-AC3881783D36}">
      <dgm:prSet/>
      <dgm:spPr/>
      <dgm:t>
        <a:bodyPr/>
        <a:lstStyle/>
        <a:p>
          <a:endParaRPr lang="zh-CN" altLang="en-US"/>
        </a:p>
      </dgm:t>
    </dgm:pt>
    <dgm:pt modelId="{B1C04B37-321A-4F3C-A0EB-0DCC8D56F8DC}">
      <dgm:prSet phldrT="[Text]" custT="1"/>
      <dgm:spPr/>
      <dgm:t>
        <a:bodyPr/>
        <a:lstStyle/>
        <a:p>
          <a:r>
            <a:rPr lang="en-US" altLang="zh-CN" sz="2000" b="1" dirty="0" smtClean="0"/>
            <a:t>Relative status of Canadian financial banking industry</a:t>
          </a:r>
          <a:endParaRPr lang="zh-CN" altLang="en-US" sz="2000" dirty="0"/>
        </a:p>
      </dgm:t>
    </dgm:pt>
    <dgm:pt modelId="{5BD8F4FF-19DF-4C21-9A32-B33EA93D2EAE}" type="parTrans" cxnId="{5A5A5A5E-7F0B-4570-927B-7F30F8BBFFF4}">
      <dgm:prSet/>
      <dgm:spPr/>
      <dgm:t>
        <a:bodyPr/>
        <a:lstStyle/>
        <a:p>
          <a:endParaRPr lang="zh-CN" altLang="en-US"/>
        </a:p>
      </dgm:t>
    </dgm:pt>
    <dgm:pt modelId="{BADF814D-A89F-4097-B9F9-D096A1D71037}" type="sibTrans" cxnId="{5A5A5A5E-7F0B-4570-927B-7F30F8BBFFF4}">
      <dgm:prSet/>
      <dgm:spPr/>
      <dgm:t>
        <a:bodyPr/>
        <a:lstStyle/>
        <a:p>
          <a:endParaRPr lang="zh-CN" altLang="en-US"/>
        </a:p>
      </dgm:t>
    </dgm:pt>
    <dgm:pt modelId="{D924BF1C-4D88-434D-9316-2A92C2CC0D8E}">
      <dgm:prSet phldrT="[Text]" custT="1"/>
      <dgm:spPr/>
      <dgm:t>
        <a:bodyPr/>
        <a:lstStyle/>
        <a:p>
          <a:r>
            <a:rPr lang="en-US" altLang="zh-CN" sz="2000" dirty="0" smtClean="0"/>
            <a:t>Slower global economic growth, potential risk that fiscal strains can affect others due to general loss of confidence in market</a:t>
          </a:r>
          <a:endParaRPr lang="zh-CN" altLang="en-US" sz="2000" dirty="0"/>
        </a:p>
      </dgm:t>
    </dgm:pt>
    <dgm:pt modelId="{8FA7D160-5FB0-4AD9-B3A7-A5EBF640B8F4}" type="parTrans" cxnId="{D85856F6-0DE7-4F14-8CA7-64BFB370C931}">
      <dgm:prSet/>
      <dgm:spPr/>
      <dgm:t>
        <a:bodyPr/>
        <a:lstStyle/>
        <a:p>
          <a:endParaRPr lang="zh-CN" altLang="en-US"/>
        </a:p>
      </dgm:t>
    </dgm:pt>
    <dgm:pt modelId="{D9A9562A-EE43-40C1-A166-D66D6158D621}" type="sibTrans" cxnId="{D85856F6-0DE7-4F14-8CA7-64BFB370C931}">
      <dgm:prSet/>
      <dgm:spPr/>
      <dgm:t>
        <a:bodyPr/>
        <a:lstStyle/>
        <a:p>
          <a:endParaRPr lang="zh-CN" altLang="en-US"/>
        </a:p>
      </dgm:t>
    </dgm:pt>
    <dgm:pt modelId="{DC8FB13F-9730-471D-A4E9-0AF3BFFE491D}">
      <dgm:prSet phldrT="[Text]" custT="1"/>
      <dgm:spPr/>
      <dgm:t>
        <a:bodyPr/>
        <a:lstStyle/>
        <a:p>
          <a:r>
            <a:rPr lang="en-US" altLang="zh-CN" sz="2000" dirty="0" smtClean="0"/>
            <a:t>Increase risk aversion results in increased spread and narrower options for borrowers and financial institutions</a:t>
          </a:r>
          <a:endParaRPr lang="zh-CN" altLang="en-US" sz="2000" dirty="0"/>
        </a:p>
      </dgm:t>
    </dgm:pt>
    <dgm:pt modelId="{4C959D31-89D4-48CF-89D7-A4CD778E7DBC}" type="parTrans" cxnId="{A52D7557-541E-4BD9-82AC-A9B9C4AA7197}">
      <dgm:prSet/>
      <dgm:spPr/>
      <dgm:t>
        <a:bodyPr/>
        <a:lstStyle/>
        <a:p>
          <a:endParaRPr lang="zh-CN" altLang="en-US"/>
        </a:p>
      </dgm:t>
    </dgm:pt>
    <dgm:pt modelId="{314E7CB3-346C-44B5-8F51-35FF389B0855}" type="sibTrans" cxnId="{A52D7557-541E-4BD9-82AC-A9B9C4AA7197}">
      <dgm:prSet/>
      <dgm:spPr/>
      <dgm:t>
        <a:bodyPr/>
        <a:lstStyle/>
        <a:p>
          <a:endParaRPr lang="zh-CN" altLang="en-US"/>
        </a:p>
      </dgm:t>
    </dgm:pt>
    <dgm:pt modelId="{F5BF212A-66CB-40D4-9943-6FB8901388C1}">
      <dgm:prSet phldrT="[Text]" custT="1"/>
      <dgm:spPr/>
      <dgm:t>
        <a:bodyPr/>
        <a:lstStyle/>
        <a:p>
          <a:r>
            <a:rPr lang="en-US" altLang="zh-CN" sz="2000" dirty="0" smtClean="0"/>
            <a:t>Potential risk to the global sovereign debt is high and has risen since June 2010</a:t>
          </a:r>
          <a:endParaRPr lang="zh-CN" altLang="en-US" sz="2000" dirty="0"/>
        </a:p>
      </dgm:t>
    </dgm:pt>
    <dgm:pt modelId="{94F6818A-E8A9-4AAE-84D0-7E6C2284007B}" type="sibTrans" cxnId="{1E5159C6-636B-4A9E-A27D-90528E11B192}">
      <dgm:prSet/>
      <dgm:spPr/>
      <dgm:t>
        <a:bodyPr/>
        <a:lstStyle/>
        <a:p>
          <a:endParaRPr lang="zh-CN" altLang="en-US"/>
        </a:p>
      </dgm:t>
    </dgm:pt>
    <dgm:pt modelId="{9B309A0D-7515-4C18-99DE-6BF0D6B566B2}" type="parTrans" cxnId="{1E5159C6-636B-4A9E-A27D-90528E11B192}">
      <dgm:prSet/>
      <dgm:spPr/>
      <dgm:t>
        <a:bodyPr/>
        <a:lstStyle/>
        <a:p>
          <a:endParaRPr lang="zh-CN" altLang="en-US"/>
        </a:p>
      </dgm:t>
    </dgm:pt>
    <dgm:pt modelId="{99D3C243-85C1-42CF-B559-1416B199DAD6}">
      <dgm:prSet phldrT="[Text]" custT="1"/>
      <dgm:spPr/>
      <dgm:t>
        <a:bodyPr/>
        <a:lstStyle/>
        <a:p>
          <a:endParaRPr lang="zh-CN" altLang="en-US" sz="2000" dirty="0"/>
        </a:p>
      </dgm:t>
    </dgm:pt>
    <dgm:pt modelId="{A9D824CB-39FC-4F29-9C03-C4E2C0F39544}" type="parTrans" cxnId="{93932EEB-ED4D-4FC6-977B-A961A424AD65}">
      <dgm:prSet/>
      <dgm:spPr/>
      <dgm:t>
        <a:bodyPr/>
        <a:lstStyle/>
        <a:p>
          <a:endParaRPr lang="zh-CN" altLang="en-US"/>
        </a:p>
      </dgm:t>
    </dgm:pt>
    <dgm:pt modelId="{BDBFFCA1-235E-4714-A704-63042298CFF0}" type="sibTrans" cxnId="{93932EEB-ED4D-4FC6-977B-A961A424AD65}">
      <dgm:prSet/>
      <dgm:spPr/>
      <dgm:t>
        <a:bodyPr/>
        <a:lstStyle/>
        <a:p>
          <a:endParaRPr lang="zh-CN" altLang="en-US"/>
        </a:p>
      </dgm:t>
    </dgm:pt>
    <dgm:pt modelId="{D178542A-7F2E-4418-BC19-D10E40A888FB}" type="pres">
      <dgm:prSet presAssocID="{78627F8D-447E-431C-9F48-F04F65209A85}" presName="linear" presStyleCnt="0">
        <dgm:presLayoutVars>
          <dgm:animLvl val="lvl"/>
          <dgm:resizeHandles val="exact"/>
        </dgm:presLayoutVars>
      </dgm:prSet>
      <dgm:spPr/>
      <dgm:t>
        <a:bodyPr/>
        <a:lstStyle/>
        <a:p>
          <a:endParaRPr lang="zh-CN" altLang="en-US"/>
        </a:p>
      </dgm:t>
    </dgm:pt>
    <dgm:pt modelId="{CE7F5B93-BE29-4095-8E3E-4215E91733FF}" type="pres">
      <dgm:prSet presAssocID="{8A92069D-B866-4FC3-827B-690FBF7E4BFF}" presName="parentText" presStyleLbl="node1" presStyleIdx="0" presStyleCnt="3" custScaleX="99749" custScaleY="53240">
        <dgm:presLayoutVars>
          <dgm:chMax val="0"/>
          <dgm:bulletEnabled val="1"/>
        </dgm:presLayoutVars>
      </dgm:prSet>
      <dgm:spPr/>
      <dgm:t>
        <a:bodyPr/>
        <a:lstStyle/>
        <a:p>
          <a:endParaRPr lang="zh-CN" altLang="en-US"/>
        </a:p>
      </dgm:t>
    </dgm:pt>
    <dgm:pt modelId="{2AEDF3E0-0997-49F1-8C85-AB3B8D7323F7}" type="pres">
      <dgm:prSet presAssocID="{8A92069D-B866-4FC3-827B-690FBF7E4BFF}" presName="childText" presStyleLbl="revTx" presStyleIdx="0" presStyleCnt="3">
        <dgm:presLayoutVars>
          <dgm:bulletEnabled val="1"/>
        </dgm:presLayoutVars>
      </dgm:prSet>
      <dgm:spPr/>
      <dgm:t>
        <a:bodyPr/>
        <a:lstStyle/>
        <a:p>
          <a:endParaRPr lang="zh-CN" altLang="en-US"/>
        </a:p>
      </dgm:t>
    </dgm:pt>
    <dgm:pt modelId="{F6D0A127-D6F6-432F-A974-1703AC5AC016}" type="pres">
      <dgm:prSet presAssocID="{74D2EFF7-197B-411E-8B8B-C43D4FEAF7D4}" presName="parentText" presStyleLbl="node1" presStyleIdx="1" presStyleCnt="3" custScaleY="36716">
        <dgm:presLayoutVars>
          <dgm:chMax val="0"/>
          <dgm:bulletEnabled val="1"/>
        </dgm:presLayoutVars>
      </dgm:prSet>
      <dgm:spPr/>
      <dgm:t>
        <a:bodyPr/>
        <a:lstStyle/>
        <a:p>
          <a:endParaRPr lang="zh-CN" altLang="en-US"/>
        </a:p>
      </dgm:t>
    </dgm:pt>
    <dgm:pt modelId="{37646438-1233-4E15-B8DD-A9DED4581E71}" type="pres">
      <dgm:prSet presAssocID="{74D2EFF7-197B-411E-8B8B-C43D4FEAF7D4}" presName="childText" presStyleLbl="revTx" presStyleIdx="1" presStyleCnt="3">
        <dgm:presLayoutVars>
          <dgm:bulletEnabled val="1"/>
        </dgm:presLayoutVars>
      </dgm:prSet>
      <dgm:spPr/>
      <dgm:t>
        <a:bodyPr/>
        <a:lstStyle/>
        <a:p>
          <a:endParaRPr lang="zh-CN" altLang="en-US"/>
        </a:p>
      </dgm:t>
    </dgm:pt>
    <dgm:pt modelId="{DD989178-DAD8-4B21-BB04-9F4E8BAEEA4D}" type="pres">
      <dgm:prSet presAssocID="{B1C04B37-321A-4F3C-A0EB-0DCC8D56F8DC}" presName="parentText" presStyleLbl="node1" presStyleIdx="2" presStyleCnt="3" custScaleY="47694" custLinFactNeighborX="1001" custLinFactNeighborY="17899">
        <dgm:presLayoutVars>
          <dgm:chMax val="0"/>
          <dgm:bulletEnabled val="1"/>
        </dgm:presLayoutVars>
      </dgm:prSet>
      <dgm:spPr/>
      <dgm:t>
        <a:bodyPr/>
        <a:lstStyle/>
        <a:p>
          <a:endParaRPr lang="zh-CN" altLang="en-US"/>
        </a:p>
      </dgm:t>
    </dgm:pt>
    <dgm:pt modelId="{8D0CD940-477A-4C71-9C50-95385116335F}" type="pres">
      <dgm:prSet presAssocID="{B1C04B37-321A-4F3C-A0EB-0DCC8D56F8DC}" presName="childText" presStyleLbl="revTx" presStyleIdx="2" presStyleCnt="3">
        <dgm:presLayoutVars>
          <dgm:bulletEnabled val="1"/>
        </dgm:presLayoutVars>
      </dgm:prSet>
      <dgm:spPr/>
      <dgm:t>
        <a:bodyPr/>
        <a:lstStyle/>
        <a:p>
          <a:endParaRPr lang="zh-CN" altLang="en-US"/>
        </a:p>
      </dgm:t>
    </dgm:pt>
  </dgm:ptLst>
  <dgm:cxnLst>
    <dgm:cxn modelId="{F5FEE4D6-7F13-4F6D-A56F-188A06CECF53}" type="presOf" srcId="{DC8FB13F-9730-471D-A4E9-0AF3BFFE491D}" destId="{2AEDF3E0-0997-49F1-8C85-AB3B8D7323F7}" srcOrd="0" destOrd="1" presId="urn:microsoft.com/office/officeart/2005/8/layout/vList2"/>
    <dgm:cxn modelId="{BF5C5723-7A82-4109-9191-E877CE4CAF6A}" type="presOf" srcId="{F5BF212A-66CB-40D4-9943-6FB8901388C1}" destId="{8D0CD940-477A-4C71-9C50-95385116335F}" srcOrd="0" destOrd="1" presId="urn:microsoft.com/office/officeart/2005/8/layout/vList2"/>
    <dgm:cxn modelId="{9807EC1B-A03D-4E8E-AFEF-4892857BD6E4}" type="presOf" srcId="{99D3C243-85C1-42CF-B559-1416B199DAD6}" destId="{8D0CD940-477A-4C71-9C50-95385116335F}" srcOrd="0" destOrd="0" presId="urn:microsoft.com/office/officeart/2005/8/layout/vList2"/>
    <dgm:cxn modelId="{B4D0720D-E89B-40F6-92B8-2DA9C32C08A8}" type="presOf" srcId="{62D7DD19-817C-45AD-A808-DC11BA05AD43}" destId="{2AEDF3E0-0997-49F1-8C85-AB3B8D7323F7}" srcOrd="0" destOrd="0" presId="urn:microsoft.com/office/officeart/2005/8/layout/vList2"/>
    <dgm:cxn modelId="{1E5159C6-636B-4A9E-A27D-90528E11B192}" srcId="{B1C04B37-321A-4F3C-A0EB-0DCC8D56F8DC}" destId="{F5BF212A-66CB-40D4-9943-6FB8901388C1}" srcOrd="1" destOrd="0" parTransId="{9B309A0D-7515-4C18-99DE-6BF0D6B566B2}" sibTransId="{94F6818A-E8A9-4AAE-84D0-7E6C2284007B}"/>
    <dgm:cxn modelId="{75600878-3FE8-4C9C-BBC6-6834B3974539}" type="presOf" srcId="{74D2EFF7-197B-411E-8B8B-C43D4FEAF7D4}" destId="{F6D0A127-D6F6-432F-A974-1703AC5AC016}" srcOrd="0" destOrd="0" presId="urn:microsoft.com/office/officeart/2005/8/layout/vList2"/>
    <dgm:cxn modelId="{8406C409-6332-4F2A-A34D-2546A659AC9C}" srcId="{78627F8D-447E-431C-9F48-F04F65209A85}" destId="{8A92069D-B866-4FC3-827B-690FBF7E4BFF}" srcOrd="0" destOrd="0" parTransId="{1E7886C7-C84D-458F-BA12-87526DFBDF7B}" sibTransId="{0CB23D8B-60F6-4AE7-A063-3827E6A9A972}"/>
    <dgm:cxn modelId="{B343A383-1511-4D6C-9A98-3594EDC97B89}" srcId="{8A92069D-B866-4FC3-827B-690FBF7E4BFF}" destId="{62D7DD19-817C-45AD-A808-DC11BA05AD43}" srcOrd="0" destOrd="0" parTransId="{40C15ADE-6531-4BC0-91F6-91862C801587}" sibTransId="{7385AA7B-DC17-43C5-8065-8307C7C0685D}"/>
    <dgm:cxn modelId="{93932EEB-ED4D-4FC6-977B-A961A424AD65}" srcId="{B1C04B37-321A-4F3C-A0EB-0DCC8D56F8DC}" destId="{99D3C243-85C1-42CF-B559-1416B199DAD6}" srcOrd="0" destOrd="0" parTransId="{A9D824CB-39FC-4F29-9C03-C4E2C0F39544}" sibTransId="{BDBFFCA1-235E-4714-A704-63042298CFF0}"/>
    <dgm:cxn modelId="{A52D7557-541E-4BD9-82AC-A9B9C4AA7197}" srcId="{8A92069D-B866-4FC3-827B-690FBF7E4BFF}" destId="{DC8FB13F-9730-471D-A4E9-0AF3BFFE491D}" srcOrd="1" destOrd="0" parTransId="{4C959D31-89D4-48CF-89D7-A4CD778E7DBC}" sibTransId="{314E7CB3-346C-44B5-8F51-35FF389B0855}"/>
    <dgm:cxn modelId="{C2B651FA-FA62-4174-81A4-1B3899EEFE60}" type="presOf" srcId="{78627F8D-447E-431C-9F48-F04F65209A85}" destId="{D178542A-7F2E-4418-BC19-D10E40A888FB}" srcOrd="0" destOrd="0" presId="urn:microsoft.com/office/officeart/2005/8/layout/vList2"/>
    <dgm:cxn modelId="{261CC770-E84A-46B2-A04B-EB2C63065710}" type="presOf" srcId="{D924BF1C-4D88-434D-9316-2A92C2CC0D8E}" destId="{37646438-1233-4E15-B8DD-A9DED4581E71}" srcOrd="0" destOrd="0" presId="urn:microsoft.com/office/officeart/2005/8/layout/vList2"/>
    <dgm:cxn modelId="{67889F11-9CC7-41EA-906F-196E727DE258}" type="presOf" srcId="{8A92069D-B866-4FC3-827B-690FBF7E4BFF}" destId="{CE7F5B93-BE29-4095-8E3E-4215E91733FF}" srcOrd="0" destOrd="0" presId="urn:microsoft.com/office/officeart/2005/8/layout/vList2"/>
    <dgm:cxn modelId="{B4C76C7B-9765-4B91-82CC-DAF1D073B083}" type="presOf" srcId="{B1C04B37-321A-4F3C-A0EB-0DCC8D56F8DC}" destId="{DD989178-DAD8-4B21-BB04-9F4E8BAEEA4D}" srcOrd="0" destOrd="0" presId="urn:microsoft.com/office/officeart/2005/8/layout/vList2"/>
    <dgm:cxn modelId="{B053E77E-3C0E-43D1-94E4-AC3881783D36}" srcId="{78627F8D-447E-431C-9F48-F04F65209A85}" destId="{74D2EFF7-197B-411E-8B8B-C43D4FEAF7D4}" srcOrd="1" destOrd="0" parTransId="{0130972E-6826-4CF0-9651-6476D24C4244}" sibTransId="{1F97D67D-F38E-4863-929A-6CF56146ED4C}"/>
    <dgm:cxn modelId="{5A5A5A5E-7F0B-4570-927B-7F30F8BBFFF4}" srcId="{78627F8D-447E-431C-9F48-F04F65209A85}" destId="{B1C04B37-321A-4F3C-A0EB-0DCC8D56F8DC}" srcOrd="2" destOrd="0" parTransId="{5BD8F4FF-19DF-4C21-9A32-B33EA93D2EAE}" sibTransId="{BADF814D-A89F-4097-B9F9-D096A1D71037}"/>
    <dgm:cxn modelId="{D85856F6-0DE7-4F14-8CA7-64BFB370C931}" srcId="{74D2EFF7-197B-411E-8B8B-C43D4FEAF7D4}" destId="{D924BF1C-4D88-434D-9316-2A92C2CC0D8E}" srcOrd="0" destOrd="0" parTransId="{8FA7D160-5FB0-4AD9-B3A7-A5EBF640B8F4}" sibTransId="{D9A9562A-EE43-40C1-A166-D66D6158D621}"/>
    <dgm:cxn modelId="{40640A69-A7B7-47A8-A33B-CE4F40357608}" type="presParOf" srcId="{D178542A-7F2E-4418-BC19-D10E40A888FB}" destId="{CE7F5B93-BE29-4095-8E3E-4215E91733FF}" srcOrd="0" destOrd="0" presId="urn:microsoft.com/office/officeart/2005/8/layout/vList2"/>
    <dgm:cxn modelId="{5B13FAF1-2945-463A-B474-9EB7F369D896}" type="presParOf" srcId="{D178542A-7F2E-4418-BC19-D10E40A888FB}" destId="{2AEDF3E0-0997-49F1-8C85-AB3B8D7323F7}" srcOrd="1" destOrd="0" presId="urn:microsoft.com/office/officeart/2005/8/layout/vList2"/>
    <dgm:cxn modelId="{ECEE4066-410B-43FA-A046-72B9352BFB80}" type="presParOf" srcId="{D178542A-7F2E-4418-BC19-D10E40A888FB}" destId="{F6D0A127-D6F6-432F-A974-1703AC5AC016}" srcOrd="2" destOrd="0" presId="urn:microsoft.com/office/officeart/2005/8/layout/vList2"/>
    <dgm:cxn modelId="{157EAFD6-0DD9-46C7-9D05-EA31329EE1CF}" type="presParOf" srcId="{D178542A-7F2E-4418-BC19-D10E40A888FB}" destId="{37646438-1233-4E15-B8DD-A9DED4581E71}" srcOrd="3" destOrd="0" presId="urn:microsoft.com/office/officeart/2005/8/layout/vList2"/>
    <dgm:cxn modelId="{B4459DD0-BCF5-4895-BFB3-F87781674E14}" type="presParOf" srcId="{D178542A-7F2E-4418-BC19-D10E40A888FB}" destId="{DD989178-DAD8-4B21-BB04-9F4E8BAEEA4D}" srcOrd="4" destOrd="0" presId="urn:microsoft.com/office/officeart/2005/8/layout/vList2"/>
    <dgm:cxn modelId="{60EF143C-2370-47B1-B9D2-46D8EAA17CAC}" type="presParOf" srcId="{D178542A-7F2E-4418-BC19-D10E40A888FB}" destId="{8D0CD940-477A-4C71-9C50-95385116335F}" srcOrd="5" destOrd="0" presId="urn:microsoft.com/office/officeart/2005/8/layout/vList2"/>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451099-03F2-45BF-AF22-6AF5234A0991}">
      <dsp:nvSpPr>
        <dsp:cNvPr id="0" name=""/>
        <dsp:cNvSpPr/>
      </dsp:nvSpPr>
      <dsp:spPr>
        <a:xfrm>
          <a:off x="0" y="26885"/>
          <a:ext cx="7391399" cy="15912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kern="1200" dirty="0" smtClean="0"/>
            <a:t>International standards on capital adequacy </a:t>
          </a:r>
          <a:endParaRPr lang="en-US" sz="4000" kern="1200" dirty="0"/>
        </a:p>
      </dsp:txBody>
      <dsp:txXfrm>
        <a:off x="0" y="26885"/>
        <a:ext cx="7391399" cy="1591200"/>
      </dsp:txXfrm>
    </dsp:sp>
    <dsp:sp modelId="{407EA8EF-B731-4A8A-9ACB-86E37D2BF084}">
      <dsp:nvSpPr>
        <dsp:cNvPr id="0" name=""/>
        <dsp:cNvSpPr/>
      </dsp:nvSpPr>
      <dsp:spPr>
        <a:xfrm>
          <a:off x="0" y="1733286"/>
          <a:ext cx="7391399" cy="1591200"/>
        </a:xfrm>
        <a:prstGeom prst="roundRect">
          <a:avLst/>
        </a:prstGeom>
        <a:solidFill>
          <a:schemeClr val="accent2">
            <a:hueOff val="2340759"/>
            <a:satOff val="-2919"/>
            <a:lumOff val="68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kern="1200" dirty="0" smtClean="0"/>
            <a:t>Core Principles for Effective Banking Supervision</a:t>
          </a:r>
          <a:endParaRPr lang="en-US" sz="4000" kern="1200" dirty="0"/>
        </a:p>
      </dsp:txBody>
      <dsp:txXfrm>
        <a:off x="0" y="1733286"/>
        <a:ext cx="7391399" cy="1591200"/>
      </dsp:txXfrm>
    </dsp:sp>
    <dsp:sp modelId="{18C0B3F5-25DD-460A-98C2-929860F7B6D7}">
      <dsp:nvSpPr>
        <dsp:cNvPr id="0" name=""/>
        <dsp:cNvSpPr/>
      </dsp:nvSpPr>
      <dsp:spPr>
        <a:xfrm>
          <a:off x="0" y="3439686"/>
          <a:ext cx="7391399" cy="1591200"/>
        </a:xfrm>
        <a:prstGeom prst="roundRect">
          <a:avLst/>
        </a:prstGeom>
        <a:solidFill>
          <a:schemeClr val="accent2">
            <a:hueOff val="4681519"/>
            <a:satOff val="-5839"/>
            <a:lumOff val="137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kern="1200" dirty="0" smtClean="0"/>
            <a:t>The Concordat on cross-border banking supervision</a:t>
          </a:r>
          <a:endParaRPr lang="en-US" sz="4000" kern="1200" dirty="0"/>
        </a:p>
      </dsp:txBody>
      <dsp:txXfrm>
        <a:off x="0" y="3439686"/>
        <a:ext cx="7391399" cy="159120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3/12/2011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xmlns="" val="3253864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3/12/2011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xmlns="" val="1592441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en.wikipedia.org/wiki/Tier_1_capital#cite_note-1" TargetMode="External"/><Relationship Id="rId3" Type="http://schemas.openxmlformats.org/officeDocument/2006/relationships/hyperlink" Target="http://en.wikipedia.org/wiki/Bank" TargetMode="External"/><Relationship Id="rId7" Type="http://schemas.openxmlformats.org/officeDocument/2006/relationships/hyperlink" Target="http://en.wikipedia.org/wiki/Retained_earnings"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en.wikipedia.org/wiki/Common_stock" TargetMode="External"/><Relationship Id="rId5" Type="http://schemas.openxmlformats.org/officeDocument/2006/relationships/hyperlink" Target="http://en.wikipedia.org/wiki/Tier_1_capital#cite_note-0" TargetMode="External"/><Relationship Id="rId4" Type="http://schemas.openxmlformats.org/officeDocument/2006/relationships/hyperlink" Target="http://en.wikipedia.org/wiki/Bank_regulation" TargetMode="External"/><Relationship Id="rId9" Type="http://schemas.openxmlformats.org/officeDocument/2006/relationships/hyperlink" Target="http://en.wikipedia.org/wiki/Preferred_stock"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en.wikipedia.org/wiki/Governments" TargetMode="Externa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hyperlink" Target="http://en.wikipedia.org/wiki/Businesses"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RBC is schedule I bank</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5</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CN" smtClean="0"/>
              <a:t>4 major interconnected source of risk comes from:</a:t>
            </a:r>
          </a:p>
          <a:p>
            <a:r>
              <a:rPr lang="en-US" altLang="zh-CN" smtClean="0"/>
              <a:t>{High}sovereign debt concerns in several countries: </a:t>
            </a:r>
          </a:p>
          <a:p>
            <a:r>
              <a:rPr lang="en-US" altLang="zh-CN" smtClean="0"/>
              <a:t>{mid-High} Financial fragility associated with the weak global economic recovery</a:t>
            </a:r>
          </a:p>
          <a:p>
            <a:r>
              <a:rPr lang="en-US" altLang="zh-CN" smtClean="0"/>
              <a:t>{Higher} Global imbalances has risen in the 4th quarter of 2010</a:t>
            </a:r>
          </a:p>
          <a:p>
            <a:r>
              <a:rPr lang="en-US" altLang="zh-CN" smtClean="0"/>
              <a:t>{High}Main domestic risk is the rising financial position of Canadian households, which in turn is weak against adverse events</a:t>
            </a:r>
          </a:p>
          <a:p>
            <a:r>
              <a:rPr lang="en-US" altLang="zh-CN" smtClean="0"/>
              <a:t>{Moderate}Potential for risk-taking behavior due to the low interest rates in major advanced economies</a:t>
            </a:r>
            <a:endParaRPr lang="zh-CN" altLang="en-US" smtClean="0"/>
          </a:p>
        </p:txBody>
      </p:sp>
      <p:sp>
        <p:nvSpPr>
          <p:cNvPr id="65540" name="Slide Number Placeholder 3"/>
          <p:cNvSpPr>
            <a:spLocks noGrp="1"/>
          </p:cNvSpPr>
          <p:nvPr>
            <p:ph type="sldNum" sz="quarter" idx="5"/>
          </p:nvPr>
        </p:nvSpPr>
        <p:spPr bwMode="auto">
          <a:noFill/>
          <a:ln>
            <a:miter lim="800000"/>
            <a:headEnd/>
            <a:tailEnd/>
          </a:ln>
        </p:spPr>
        <p:txBody>
          <a:bodyPr/>
          <a:lstStyle/>
          <a:p>
            <a:fld id="{A11C4220-87CC-4E7C-AF2F-C7514576EBF7}" type="slidenum">
              <a:rPr lang="en-US" altLang="zh-CN" smtClean="0"/>
              <a:pPr/>
              <a:t>42</a:t>
            </a:fld>
            <a:endParaRPr lang="en-US" altLang="zh-CN"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dirty="0" err="1" smtClean="0"/>
              <a:t>Spillover</a:t>
            </a:r>
            <a:r>
              <a:rPr lang="en-CA" altLang="zh-CN" baseline="0" dirty="0" smtClean="0"/>
              <a:t> from debt problems may affect </a:t>
            </a:r>
            <a:endParaRPr lang="zh-CN" alt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43</a:t>
            </a:fld>
            <a:endParaRPr lang="en-US"/>
          </a:p>
        </p:txBody>
      </p:sp>
    </p:spTree>
    <p:extLst>
      <p:ext uri="{BB962C8B-B14F-4D97-AF65-F5344CB8AC3E}">
        <p14:creationId xmlns:p14="http://schemas.microsoft.com/office/powerpoint/2010/main" xmlns="" val="3099808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dirty="0" smtClean="0"/>
              <a:t>14.34</a:t>
            </a:r>
            <a:r>
              <a:rPr lang="en-CA" altLang="zh-CN" baseline="0" dirty="0" smtClean="0"/>
              <a:t> % in Europe</a:t>
            </a:r>
          </a:p>
          <a:p>
            <a:r>
              <a:rPr lang="en-CA" altLang="zh-CN" baseline="0" dirty="0" smtClean="0"/>
              <a:t>53.92% in US</a:t>
            </a:r>
          </a:p>
          <a:p>
            <a:r>
              <a:rPr lang="en-CA" altLang="zh-CN" baseline="0" dirty="0" smtClean="0"/>
              <a:t>31.73% inn other countries</a:t>
            </a:r>
            <a:endParaRPr lang="zh-CN" alt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45</a:t>
            </a:fld>
            <a:endParaRPr lang="en-US"/>
          </a:p>
        </p:txBody>
      </p:sp>
    </p:spTree>
    <p:extLst>
      <p:ext uri="{BB962C8B-B14F-4D97-AF65-F5344CB8AC3E}">
        <p14:creationId xmlns:p14="http://schemas.microsoft.com/office/powerpoint/2010/main" xmlns="" val="2924614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altLang="zh-CN" b="1" dirty="0" smtClean="0"/>
              <a:t>Indications:</a:t>
            </a:r>
          </a:p>
          <a:p>
            <a:r>
              <a:rPr lang="en-US" altLang="zh-CN" dirty="0" smtClean="0"/>
              <a:t>Escalation to </a:t>
            </a:r>
            <a:r>
              <a:rPr lang="en-US" altLang="zh-CN" u="sng" dirty="0" smtClean="0"/>
              <a:t>generalized retrenchment</a:t>
            </a:r>
            <a:r>
              <a:rPr lang="en-US" altLang="zh-CN" dirty="0" smtClean="0"/>
              <a:t>: affect prices of risky assets (include equity, currencies, commodities), increase risk aversion result in increased spread and narrower options for borrowers and financial institutions</a:t>
            </a:r>
            <a:endParaRPr lang="zh-CN" altLang="zh-CN" dirty="0" smtClean="0"/>
          </a:p>
          <a:p>
            <a:r>
              <a:rPr lang="en-US" altLang="zh-CN" b="1" dirty="0" smtClean="0"/>
              <a:t>RESULT:</a:t>
            </a:r>
            <a:r>
              <a:rPr lang="en-US" altLang="zh-CN" dirty="0" smtClean="0"/>
              <a:t> </a:t>
            </a:r>
          </a:p>
          <a:p>
            <a:r>
              <a:rPr lang="en-US" altLang="zh-CN" dirty="0" smtClean="0"/>
              <a:t>slower global economic growth, potential risk that fiscal strains can affect others due to general loss of confidence in market</a:t>
            </a:r>
            <a:endParaRPr lang="zh-CN" altLang="zh-CN" dirty="0" smtClean="0"/>
          </a:p>
          <a:p>
            <a:r>
              <a:rPr lang="en-US" altLang="zh-CN" b="1" dirty="0" smtClean="0"/>
              <a:t>Relative status of Canadian financial banking industry:</a:t>
            </a:r>
            <a:r>
              <a:rPr lang="en-US" altLang="zh-CN" dirty="0" smtClean="0"/>
              <a:t> </a:t>
            </a:r>
          </a:p>
          <a:p>
            <a:r>
              <a:rPr lang="en-US" altLang="zh-CN" dirty="0" smtClean="0"/>
              <a:t>Potential risk to the global sovereign debt is high and has risen since June 2010</a:t>
            </a:r>
            <a:endParaRPr lang="zh-CN" altLang="zh-CN" dirty="0" smtClean="0"/>
          </a:p>
          <a:p>
            <a:endParaRPr lang="zh-CN" altLang="en-US" dirty="0" smtClean="0"/>
          </a:p>
        </p:txBody>
      </p:sp>
      <p:sp>
        <p:nvSpPr>
          <p:cNvPr id="66564" name="Slide Number Placeholder 3"/>
          <p:cNvSpPr>
            <a:spLocks noGrp="1"/>
          </p:cNvSpPr>
          <p:nvPr>
            <p:ph type="sldNum" sz="quarter" idx="5"/>
          </p:nvPr>
        </p:nvSpPr>
        <p:spPr bwMode="auto">
          <a:noFill/>
          <a:ln>
            <a:miter lim="800000"/>
            <a:headEnd/>
            <a:tailEnd/>
          </a:ln>
        </p:spPr>
        <p:txBody>
          <a:bodyPr/>
          <a:lstStyle/>
          <a:p>
            <a:fld id="{6825B96C-AEEF-43DC-BD25-D1A3809C8D18}" type="slidenum">
              <a:rPr lang="en-US" altLang="zh-CN" smtClean="0"/>
              <a:pPr/>
              <a:t>46</a:t>
            </a:fld>
            <a:endParaRPr lang="en-US" altLang="zh-CN"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CN" smtClean="0"/>
              <a:t>"Such large imbalances cannot persist indefinitely; the more they grow, the greater the magnitude of the future adjustment required to resolve them.”</a:t>
            </a:r>
            <a:endParaRPr lang="zh-CN" altLang="en-US" smtClean="0"/>
          </a:p>
        </p:txBody>
      </p:sp>
      <p:sp>
        <p:nvSpPr>
          <p:cNvPr id="67588" name="Slide Number Placeholder 3"/>
          <p:cNvSpPr>
            <a:spLocks noGrp="1"/>
          </p:cNvSpPr>
          <p:nvPr>
            <p:ph type="sldNum" sz="quarter" idx="5"/>
          </p:nvPr>
        </p:nvSpPr>
        <p:spPr bwMode="auto">
          <a:noFill/>
          <a:ln>
            <a:miter lim="800000"/>
            <a:headEnd/>
            <a:tailEnd/>
          </a:ln>
        </p:spPr>
        <p:txBody>
          <a:bodyPr/>
          <a:lstStyle/>
          <a:p>
            <a:fld id="{674CFE6B-205D-4E5D-8D28-6257569BD98B}" type="slidenum">
              <a:rPr lang="en-US" altLang="zh-CN" smtClean="0"/>
              <a:pPr/>
              <a:t>48</a:t>
            </a:fld>
            <a:endParaRPr lang="en-US" altLang="zh-CN"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CN" smtClean="0"/>
              <a:t>"Such large imbalances cannot persist indefinitely; the more they grow, the greater the magnitude of the future adjustment required to resolve them.”</a:t>
            </a:r>
            <a:endParaRPr lang="zh-CN" altLang="en-US" smtClean="0"/>
          </a:p>
        </p:txBody>
      </p:sp>
      <p:sp>
        <p:nvSpPr>
          <p:cNvPr id="68612" name="Slide Number Placeholder 3"/>
          <p:cNvSpPr>
            <a:spLocks noGrp="1"/>
          </p:cNvSpPr>
          <p:nvPr>
            <p:ph type="sldNum" sz="quarter" idx="5"/>
          </p:nvPr>
        </p:nvSpPr>
        <p:spPr bwMode="auto">
          <a:noFill/>
          <a:ln>
            <a:miter lim="800000"/>
            <a:headEnd/>
            <a:tailEnd/>
          </a:ln>
        </p:spPr>
        <p:txBody>
          <a:bodyPr/>
          <a:lstStyle/>
          <a:p>
            <a:fld id="{5785D4B6-5DBA-47BE-A573-CA9A21D3BF1A}" type="slidenum">
              <a:rPr lang="en-US" altLang="zh-CN" smtClean="0"/>
              <a:pPr/>
              <a:t>49</a:t>
            </a:fld>
            <a:endParaRPr lang="en-US" altLang="zh-CN"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Experience suggests that a long period of very low interest rates may be associated with excessive credit creation and undue risk-taking as investors seek higher returns, leading to the underpricing of risk and unsustainable increases in asset prices</a:t>
            </a:r>
            <a:endParaRPr lang="zh-CN" altLang="zh-CN" dirty="0" smtClean="0"/>
          </a:p>
          <a:p>
            <a:r>
              <a:rPr lang="en-US" altLang="zh-CN" dirty="0" smtClean="0"/>
              <a:t> </a:t>
            </a:r>
            <a:endParaRPr lang="zh-CN" altLang="zh-CN" dirty="0" smtClean="0"/>
          </a:p>
          <a:p>
            <a:r>
              <a:rPr lang="en-US" altLang="zh-CN" dirty="0" smtClean="0"/>
              <a:t>The influence of sustained low interest rates in major advanced economies on risk-taking </a:t>
            </a:r>
            <a:r>
              <a:rPr lang="en-US" altLang="zh-CN" dirty="0" err="1" smtClean="0"/>
              <a:t>behaviour</a:t>
            </a:r>
            <a:r>
              <a:rPr lang="en-US" altLang="zh-CN" dirty="0" smtClean="0"/>
              <a:t> is a powerful dynamic that bears watching. While the Bank judges that the risk of this environment jeopardizing financial stability in Canada in the near term is moderate, careful monitoring of risk-taking is essential so that any</a:t>
            </a:r>
            <a:r>
              <a:rPr lang="en-CA" altLang="zh-CN" dirty="0" smtClean="0"/>
              <a:t> </a:t>
            </a:r>
            <a:r>
              <a:rPr lang="en-US" altLang="zh-CN" dirty="0" smtClean="0"/>
              <a:t>resulting buildup of financial imbalances can be identified early.</a:t>
            </a:r>
            <a:endParaRPr lang="zh-CN" altLang="zh-CN" dirty="0" smtClean="0"/>
          </a:p>
          <a:p>
            <a:endParaRPr lang="zh-CN" altLang="en-US" dirty="0" smtClean="0"/>
          </a:p>
        </p:txBody>
      </p:sp>
      <p:sp>
        <p:nvSpPr>
          <p:cNvPr id="69636" name="Slide Number Placeholder 3"/>
          <p:cNvSpPr>
            <a:spLocks noGrp="1"/>
          </p:cNvSpPr>
          <p:nvPr>
            <p:ph type="sldNum" sz="quarter" idx="5"/>
          </p:nvPr>
        </p:nvSpPr>
        <p:spPr bwMode="auto">
          <a:noFill/>
          <a:ln>
            <a:miter lim="800000"/>
            <a:headEnd/>
            <a:tailEnd/>
          </a:ln>
        </p:spPr>
        <p:txBody>
          <a:bodyPr/>
          <a:lstStyle/>
          <a:p>
            <a:fld id="{EE7C7F49-9438-46E5-84CF-7930B72849F3}" type="slidenum">
              <a:rPr lang="en-US" altLang="zh-CN" smtClean="0"/>
              <a:pPr/>
              <a:t>50</a:t>
            </a:fld>
            <a:endParaRPr lang="en-US" altLang="zh-CN"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The risk is that a shock to economic conditions could be transmitted to the broader financial system through a deterioration in the credit quality of loans to households. This would prompt a tightening of credit conditions that could trigger a mutually reinforcing deterioration of real activity and financial stability.</a:t>
            </a:r>
            <a:endParaRPr lang="zh-CN" altLang="zh-CN" dirty="0" smtClean="0"/>
          </a:p>
          <a:p>
            <a:endParaRPr lang="zh-CN" altLang="en-US" dirty="0" smtClean="0"/>
          </a:p>
        </p:txBody>
      </p:sp>
      <p:sp>
        <p:nvSpPr>
          <p:cNvPr id="70660" name="Slide Number Placeholder 3"/>
          <p:cNvSpPr>
            <a:spLocks noGrp="1"/>
          </p:cNvSpPr>
          <p:nvPr>
            <p:ph type="sldNum" sz="quarter" idx="5"/>
          </p:nvPr>
        </p:nvSpPr>
        <p:spPr bwMode="auto">
          <a:noFill/>
          <a:ln>
            <a:miter lim="800000"/>
            <a:headEnd/>
            <a:tailEnd/>
          </a:ln>
        </p:spPr>
        <p:txBody>
          <a:bodyPr/>
          <a:lstStyle/>
          <a:p>
            <a:fld id="{9CCB18F4-9A0B-4B0C-BA4D-C3BEA561A6DF}" type="slidenum">
              <a:rPr lang="en-US" altLang="zh-CN" smtClean="0"/>
              <a:pPr/>
              <a:t>51</a:t>
            </a:fld>
            <a:endParaRPr lang="en-US" altLang="zh-CN"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b="1" dirty="0" smtClean="0"/>
              <a:t>Tier 1 capital</a:t>
            </a:r>
            <a:r>
              <a:rPr lang="en-CA" altLang="zh-CN" dirty="0" smtClean="0"/>
              <a:t> is the core measure of a </a:t>
            </a:r>
            <a:r>
              <a:rPr lang="en-CA" altLang="zh-CN" dirty="0" smtClean="0">
                <a:hlinkClick r:id="rId3"/>
              </a:rPr>
              <a:t>bank</a:t>
            </a:r>
            <a:r>
              <a:rPr lang="en-CA" altLang="zh-CN" dirty="0" smtClean="0"/>
              <a:t>'s financial strength from a </a:t>
            </a:r>
            <a:r>
              <a:rPr lang="en-CA" altLang="zh-CN" dirty="0" smtClean="0">
                <a:hlinkClick r:id="rId4" tooltip="Bank regulation"/>
              </a:rPr>
              <a:t>regulator</a:t>
            </a:r>
            <a:r>
              <a:rPr lang="en-CA" altLang="zh-CN" dirty="0" smtClean="0"/>
              <a:t>'s point of view. It is composed of </a:t>
            </a:r>
            <a:r>
              <a:rPr lang="en-CA" altLang="zh-CN" i="1" dirty="0" smtClean="0"/>
              <a:t>core capital</a:t>
            </a:r>
            <a:r>
              <a:rPr lang="en-CA" altLang="zh-CN" dirty="0" smtClean="0"/>
              <a:t>,</a:t>
            </a:r>
            <a:r>
              <a:rPr lang="en-CA" altLang="zh-CN" baseline="30000" dirty="0" smtClean="0">
                <a:hlinkClick r:id="rId5"/>
              </a:rPr>
              <a:t>[1]</a:t>
            </a:r>
            <a:r>
              <a:rPr lang="en-CA" altLang="zh-CN" dirty="0" smtClean="0"/>
              <a:t> which consists primarily of </a:t>
            </a:r>
            <a:r>
              <a:rPr lang="en-CA" altLang="zh-CN" dirty="0" smtClean="0">
                <a:hlinkClick r:id="rId6"/>
              </a:rPr>
              <a:t>common stock</a:t>
            </a:r>
            <a:r>
              <a:rPr lang="en-CA" altLang="zh-CN" dirty="0" smtClean="0"/>
              <a:t> and disclosed reserves (or </a:t>
            </a:r>
            <a:r>
              <a:rPr lang="en-CA" altLang="zh-CN" dirty="0" smtClean="0">
                <a:hlinkClick r:id="rId7"/>
              </a:rPr>
              <a:t>retained earnings</a:t>
            </a:r>
            <a:r>
              <a:rPr lang="en-CA" altLang="zh-CN" dirty="0" smtClean="0"/>
              <a:t>),</a:t>
            </a:r>
            <a:r>
              <a:rPr lang="en-CA" altLang="zh-CN" baseline="30000" dirty="0" smtClean="0">
                <a:hlinkClick r:id="rId8"/>
              </a:rPr>
              <a:t>[2]</a:t>
            </a:r>
            <a:r>
              <a:rPr lang="en-CA" altLang="zh-CN" dirty="0" smtClean="0"/>
              <a:t> but may also include non-redeemable non-cumulative </a:t>
            </a:r>
            <a:r>
              <a:rPr lang="en-CA" altLang="zh-CN" dirty="0" smtClean="0">
                <a:hlinkClick r:id="rId9"/>
              </a:rPr>
              <a:t>preferred stock</a:t>
            </a:r>
            <a:r>
              <a:rPr lang="en-CA" altLang="zh-CN" dirty="0" smtClean="0"/>
              <a:t>.</a:t>
            </a:r>
            <a:endParaRPr lang="zh-CN" alt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53</a:t>
            </a:fld>
            <a:endParaRPr lang="en-US"/>
          </a:p>
        </p:txBody>
      </p:sp>
    </p:spTree>
    <p:extLst>
      <p:ext uri="{BB962C8B-B14F-4D97-AF65-F5344CB8AC3E}">
        <p14:creationId xmlns:p14="http://schemas.microsoft.com/office/powerpoint/2010/main" xmlns="" val="3641147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CA" altLang="zh-CN" smtClean="0"/>
              <a:t>(requires that capital be built up in</a:t>
            </a:r>
          </a:p>
          <a:p>
            <a:pPr eaLnBrk="1" hangingPunct="1"/>
            <a:r>
              <a:rPr lang="en-CA" altLang="zh-CN" smtClean="0"/>
              <a:t>favourable financial conditions but allows it to be drawn</a:t>
            </a:r>
          </a:p>
          <a:p>
            <a:pPr eaLnBrk="1" hangingPunct="1"/>
            <a:r>
              <a:rPr lang="en-CA" altLang="zh-CN" smtClean="0"/>
              <a:t>down to absorb losses under conditions of stress)</a:t>
            </a:r>
          </a:p>
          <a:p>
            <a:pPr eaLnBrk="1" hangingPunct="1"/>
            <a:endParaRPr lang="en-CA" altLang="zh-CN" smtClean="0"/>
          </a:p>
          <a:p>
            <a:pPr eaLnBrk="1" hangingPunct="1"/>
            <a:r>
              <a:rPr lang="en-CA" altLang="zh-CN" smtClean="0"/>
              <a:t>-is a system-wide overlay to the traditional microprudential</a:t>
            </a:r>
          </a:p>
          <a:p>
            <a:pPr eaLnBrk="1" hangingPunct="1"/>
            <a:r>
              <a:rPr lang="en-CA" altLang="zh-CN" smtClean="0"/>
              <a:t>orientation of bank capital rules</a:t>
            </a:r>
          </a:p>
          <a:p>
            <a:pPr eaLnBrk="1" hangingPunct="1"/>
            <a:endParaRPr lang="en-CA" altLang="zh-CN" smtClean="0"/>
          </a:p>
          <a:p>
            <a:pPr eaLnBrk="1" hangingPunct="1"/>
            <a:endParaRPr lang="en-CA" altLang="zh-CN" smtClean="0"/>
          </a:p>
        </p:txBody>
      </p:sp>
      <p:sp>
        <p:nvSpPr>
          <p:cNvPr id="63492" name="Slide Number Placeholder 3"/>
          <p:cNvSpPr>
            <a:spLocks noGrp="1"/>
          </p:cNvSpPr>
          <p:nvPr>
            <p:ph type="sldNum" sz="quarter" idx="5"/>
          </p:nvPr>
        </p:nvSpPr>
        <p:spPr bwMode="auto">
          <a:noFill/>
          <a:ln>
            <a:miter lim="800000"/>
            <a:headEnd/>
            <a:tailEnd/>
          </a:ln>
        </p:spPr>
        <p:txBody>
          <a:bodyPr/>
          <a:lstStyle/>
          <a:p>
            <a:fld id="{F14B78C5-718F-49A7-B791-FB028528DB27}" type="slidenum">
              <a:rPr lang="en-US" altLang="zh-CN" smtClean="0"/>
              <a:pPr/>
              <a:t>55</a:t>
            </a:fld>
            <a:endParaRPr lang="en-US"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is an international organisation which fosters international monetary and financial cooperation and serves as a bank for central banks. </a:t>
            </a:r>
          </a:p>
          <a:p>
            <a:pPr eaLnBrk="1" hangingPunct="1">
              <a:spcBef>
                <a:spcPct val="0"/>
              </a:spcBef>
            </a:pPr>
            <a:endParaRPr lang="en-US" altLang="zh-CN" smtClean="0"/>
          </a:p>
          <a:p>
            <a:pPr eaLnBrk="1" hangingPunct="1">
              <a:spcBef>
                <a:spcPct val="0"/>
              </a:spcBef>
            </a:pPr>
            <a:endParaRPr lang="en-US" altLang="zh-CN" smtClean="0"/>
          </a:p>
        </p:txBody>
      </p:sp>
      <p:sp>
        <p:nvSpPr>
          <p:cNvPr id="54276" name="Slide Number Placeholder 3"/>
          <p:cNvSpPr>
            <a:spLocks noGrp="1"/>
          </p:cNvSpPr>
          <p:nvPr>
            <p:ph type="sldNum" sz="quarter" idx="5"/>
          </p:nvPr>
        </p:nvSpPr>
        <p:spPr bwMode="auto">
          <a:noFill/>
          <a:ln>
            <a:miter lim="800000"/>
            <a:headEnd/>
            <a:tailEnd/>
          </a:ln>
        </p:spPr>
        <p:txBody>
          <a:bodyPr/>
          <a:lstStyle/>
          <a:p>
            <a:fld id="{F8191EC7-ED28-4818-A38B-55CC1CAAF169}" type="slidenum">
              <a:rPr lang="en-US" altLang="zh-CN" smtClean="0"/>
              <a:pPr/>
              <a:t>17</a:t>
            </a:fld>
            <a:endParaRPr lang="en-US" altLang="zh-CN"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dirty="0" smtClean="0"/>
              <a:t>1. Define our </a:t>
            </a:r>
            <a:r>
              <a:rPr lang="en-US" b="1" dirty="0" smtClean="0"/>
              <a:t>Risk Capacity by identifying regulatory constraints</a:t>
            </a:r>
          </a:p>
          <a:p>
            <a:pPr>
              <a:defRPr/>
            </a:pPr>
            <a:r>
              <a:rPr lang="en-US" dirty="0" smtClean="0"/>
              <a:t>that restrict our ability to accept risk.</a:t>
            </a:r>
          </a:p>
          <a:p>
            <a:pPr>
              <a:defRPr/>
            </a:pPr>
            <a:r>
              <a:rPr lang="en-US" dirty="0" smtClean="0"/>
              <a:t>2. Establish and regularly confirm our Risk Appetite, defined by</a:t>
            </a:r>
          </a:p>
          <a:p>
            <a:pPr>
              <a:defRPr/>
            </a:pPr>
            <a:r>
              <a:rPr lang="en-US" b="1" dirty="0" smtClean="0"/>
              <a:t>Self-Imposed Constraints and Drivers in which we have chosen</a:t>
            </a:r>
          </a:p>
          <a:p>
            <a:pPr>
              <a:defRPr/>
            </a:pPr>
            <a:r>
              <a:rPr lang="en-US" dirty="0" smtClean="0"/>
              <a:t>to limit or otherwise influence the amount of risk undertaken.</a:t>
            </a:r>
          </a:p>
          <a:p>
            <a:pPr>
              <a:defRPr/>
            </a:pPr>
            <a:r>
              <a:rPr lang="en-US" dirty="0" smtClean="0"/>
              <a:t>They include:</a:t>
            </a:r>
          </a:p>
          <a:p>
            <a:pPr>
              <a:defRPr/>
            </a:pPr>
            <a:r>
              <a:rPr lang="en-US" dirty="0" smtClean="0"/>
              <a:t>• maintaining an “AA” rating or better,</a:t>
            </a:r>
          </a:p>
          <a:p>
            <a:pPr>
              <a:defRPr/>
            </a:pPr>
            <a:r>
              <a:rPr lang="en-US" dirty="0" smtClean="0"/>
              <a:t>• ensuring capital adequacy by maintaining capital ratios in</a:t>
            </a:r>
          </a:p>
          <a:p>
            <a:pPr>
              <a:defRPr/>
            </a:pPr>
            <a:r>
              <a:rPr lang="en-US" dirty="0" smtClean="0"/>
              <a:t>excess of rating agency and regulatory thresholds,</a:t>
            </a:r>
          </a:p>
          <a:p>
            <a:pPr>
              <a:defRPr/>
            </a:pPr>
            <a:r>
              <a:rPr lang="en-US" dirty="0" smtClean="0"/>
              <a:t>• maintaining low exposure to “stress events”,</a:t>
            </a:r>
          </a:p>
          <a:p>
            <a:pPr>
              <a:defRPr/>
            </a:pPr>
            <a:r>
              <a:rPr lang="en-US" dirty="0" smtClean="0"/>
              <a:t>• maintaining stability of earnings,</a:t>
            </a:r>
          </a:p>
          <a:p>
            <a:pPr>
              <a:defRPr/>
            </a:pPr>
            <a:r>
              <a:rPr lang="en-US" dirty="0" smtClean="0"/>
              <a:t>• ensuring sound management of liquidity and funding risk,</a:t>
            </a:r>
          </a:p>
          <a:p>
            <a:pPr>
              <a:defRPr/>
            </a:pPr>
            <a:r>
              <a:rPr lang="en-US" dirty="0" smtClean="0"/>
              <a:t>• maintaining a generally acceptable regulatory risk and</a:t>
            </a:r>
          </a:p>
          <a:p>
            <a:pPr>
              <a:defRPr/>
            </a:pPr>
            <a:r>
              <a:rPr lang="en-US" dirty="0" smtClean="0"/>
              <a:t>compliance control environment, and</a:t>
            </a:r>
          </a:p>
          <a:p>
            <a:pPr>
              <a:defRPr/>
            </a:pPr>
            <a:r>
              <a:rPr lang="en-US" dirty="0" smtClean="0"/>
              <a:t>• maintaining a Risk Profile that is no riskier than that of our</a:t>
            </a:r>
          </a:p>
          <a:p>
            <a:pPr>
              <a:defRPr/>
            </a:pPr>
            <a:r>
              <a:rPr lang="en-US" dirty="0" smtClean="0"/>
              <a:t>average peer.</a:t>
            </a:r>
          </a:p>
          <a:p>
            <a:pPr>
              <a:defRPr/>
            </a:pPr>
            <a:r>
              <a:rPr lang="en-US" dirty="0" smtClean="0"/>
              <a:t>3. Translate our Risk Appetite into </a:t>
            </a:r>
            <a:r>
              <a:rPr lang="en-US" b="1" dirty="0" smtClean="0"/>
              <a:t>Risk Limits and Tolerances that</a:t>
            </a:r>
          </a:p>
          <a:p>
            <a:pPr>
              <a:defRPr/>
            </a:pPr>
            <a:r>
              <a:rPr lang="en-US" dirty="0" smtClean="0"/>
              <a:t>guide businesses in their risk taking activities.</a:t>
            </a:r>
          </a:p>
          <a:p>
            <a:pPr>
              <a:defRPr/>
            </a:pPr>
            <a:r>
              <a:rPr lang="en-US" dirty="0" smtClean="0"/>
              <a:t>4. Regularly measure and evaluate our </a:t>
            </a:r>
            <a:r>
              <a:rPr lang="en-US" b="1" dirty="0" smtClean="0"/>
              <a:t>Risk Profile against Risk</a:t>
            </a:r>
          </a:p>
          <a:p>
            <a:pPr>
              <a:defRPr/>
            </a:pPr>
            <a:r>
              <a:rPr lang="en-US" dirty="0" smtClean="0"/>
              <a:t>Limits and Tolerances ensuring appropriate action is taken in</a:t>
            </a:r>
          </a:p>
          <a:p>
            <a:pPr>
              <a:defRPr/>
            </a:pPr>
            <a:r>
              <a:rPr lang="en-US" dirty="0" smtClean="0"/>
              <a:t>advance of Risk Profile surpassing Risk Appetite.</a:t>
            </a:r>
          </a:p>
          <a:p>
            <a:pPr>
              <a:defRPr/>
            </a:pPr>
            <a:endParaRPr lang="en-CA" dirty="0" smtClean="0"/>
          </a:p>
          <a:p>
            <a:pPr>
              <a:defRPr/>
            </a:pPr>
            <a:r>
              <a:rPr lang="en-US" dirty="0" smtClean="0"/>
              <a:t>We apply our Risk Appetite Framework at an enterprise-wide level, as</a:t>
            </a:r>
          </a:p>
          <a:p>
            <a:pPr>
              <a:defRPr/>
            </a:pPr>
            <a:r>
              <a:rPr lang="en-US" dirty="0" smtClean="0"/>
              <a:t>well as at the business segment, Corporate Support, and line of</a:t>
            </a:r>
          </a:p>
          <a:p>
            <a:pPr>
              <a:defRPr/>
            </a:pPr>
            <a:r>
              <a:rPr lang="en-US" dirty="0" smtClean="0"/>
              <a:t>business levels. Risk Appetite is integrated into our business</a:t>
            </a:r>
          </a:p>
          <a:p>
            <a:pPr>
              <a:defRPr/>
            </a:pPr>
            <a:r>
              <a:rPr lang="en-US" dirty="0" smtClean="0"/>
              <a:t>strategies and our planning process.</a:t>
            </a:r>
            <a:endParaRPr lang="en-US" dirty="0"/>
          </a:p>
        </p:txBody>
      </p:sp>
      <p:sp>
        <p:nvSpPr>
          <p:cNvPr id="71684" name="Slide Number Placeholder 3"/>
          <p:cNvSpPr>
            <a:spLocks noGrp="1"/>
          </p:cNvSpPr>
          <p:nvPr>
            <p:ph type="sldNum" sz="quarter" idx="5"/>
          </p:nvPr>
        </p:nvSpPr>
        <p:spPr bwMode="auto">
          <a:noFill/>
          <a:ln>
            <a:miter lim="800000"/>
            <a:headEnd/>
            <a:tailEnd/>
          </a:ln>
        </p:spPr>
        <p:txBody>
          <a:bodyPr/>
          <a:lstStyle/>
          <a:p>
            <a:fld id="{CA94AE67-9E1B-4144-9B2E-5AFB6AA72BBF}" type="slidenum">
              <a:rPr lang="en-US" smtClean="0"/>
              <a:pPr/>
              <a:t>57</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1.</a:t>
            </a:r>
            <a:r>
              <a:rPr lang="en-US" b="1" smtClean="0"/>
              <a:t> Effective balancing of risk and reward by aligning risk appetite</a:t>
            </a:r>
          </a:p>
          <a:p>
            <a:r>
              <a:rPr lang="en-US" smtClean="0"/>
              <a:t>with business strategy, diversifying risk, pricing appropriately for</a:t>
            </a:r>
          </a:p>
          <a:p>
            <a:r>
              <a:rPr lang="en-US" smtClean="0"/>
              <a:t>risk, mitigating risk through preventive and detective controls</a:t>
            </a:r>
          </a:p>
          <a:p>
            <a:r>
              <a:rPr lang="en-US" smtClean="0"/>
              <a:t>and transferring risk to third parties.</a:t>
            </a:r>
          </a:p>
          <a:p>
            <a:r>
              <a:rPr lang="en-US" smtClean="0"/>
              <a:t>2. </a:t>
            </a:r>
            <a:r>
              <a:rPr lang="en-US" b="1" smtClean="0"/>
              <a:t>Shared responsibility for risk management as business</a:t>
            </a:r>
          </a:p>
          <a:p>
            <a:r>
              <a:rPr lang="en-US" smtClean="0"/>
              <a:t>segments are responsible for active management of their risks,</a:t>
            </a:r>
          </a:p>
          <a:p>
            <a:r>
              <a:rPr lang="en-US" smtClean="0"/>
              <a:t>with direction and oversight provided by Group Risk</a:t>
            </a:r>
          </a:p>
          <a:p>
            <a:r>
              <a:rPr lang="en-US" smtClean="0"/>
              <a:t>Management and other corporate support groups.</a:t>
            </a:r>
          </a:p>
          <a:p>
            <a:r>
              <a:rPr lang="en-US" smtClean="0"/>
              <a:t>3. </a:t>
            </a:r>
            <a:r>
              <a:rPr lang="en-US" b="1" smtClean="0"/>
              <a:t>Business decisions are based on an understanding of risk as we</a:t>
            </a:r>
          </a:p>
          <a:p>
            <a:r>
              <a:rPr lang="en-US" smtClean="0"/>
              <a:t>perform rigorous assessment of risks in relationships, products,</a:t>
            </a:r>
          </a:p>
          <a:p>
            <a:r>
              <a:rPr lang="en-US" smtClean="0"/>
              <a:t>transactions and other business activities.</a:t>
            </a:r>
          </a:p>
          <a:p>
            <a:r>
              <a:rPr lang="en-US" smtClean="0"/>
              <a:t>4. </a:t>
            </a:r>
            <a:r>
              <a:rPr lang="en-US" b="1" smtClean="0"/>
              <a:t>Avoid activities that are not consistent with our Values, Code of</a:t>
            </a:r>
          </a:p>
          <a:p>
            <a:r>
              <a:rPr lang="en-US" b="1" smtClean="0"/>
              <a:t>Conduct or Policies, which contributes to the protection of our</a:t>
            </a:r>
          </a:p>
          <a:p>
            <a:r>
              <a:rPr lang="en-US" smtClean="0"/>
              <a:t>reputation.</a:t>
            </a:r>
          </a:p>
          <a:p>
            <a:r>
              <a:rPr lang="en-US" smtClean="0"/>
              <a:t>5. </a:t>
            </a:r>
            <a:r>
              <a:rPr lang="en-US" b="1" smtClean="0"/>
              <a:t>Proper focus on clients reduces our risks by knowing our clients</a:t>
            </a:r>
          </a:p>
          <a:p>
            <a:r>
              <a:rPr lang="en-US" smtClean="0"/>
              <a:t>and ensuring that the services we provide are suitable for and</a:t>
            </a:r>
          </a:p>
          <a:p>
            <a:r>
              <a:rPr lang="en-US" smtClean="0"/>
              <a:t>understood by our clients.</a:t>
            </a:r>
          </a:p>
          <a:p>
            <a:r>
              <a:rPr lang="en-US" smtClean="0"/>
              <a:t>6. </a:t>
            </a:r>
            <a:r>
              <a:rPr lang="en-US" b="1" smtClean="0"/>
              <a:t>Use of judgment and common sense in order to manage risk</a:t>
            </a:r>
          </a:p>
          <a:p>
            <a:r>
              <a:rPr lang="en-US" smtClean="0"/>
              <a:t>throughout the organization.</a:t>
            </a:r>
          </a:p>
        </p:txBody>
      </p:sp>
      <p:sp>
        <p:nvSpPr>
          <p:cNvPr id="72708" name="Slide Number Placeholder 3"/>
          <p:cNvSpPr>
            <a:spLocks noGrp="1"/>
          </p:cNvSpPr>
          <p:nvPr>
            <p:ph type="sldNum" sz="quarter" idx="5"/>
          </p:nvPr>
        </p:nvSpPr>
        <p:spPr bwMode="auto">
          <a:noFill/>
          <a:ln>
            <a:miter lim="800000"/>
            <a:headEnd/>
            <a:tailEnd/>
          </a:ln>
        </p:spPr>
        <p:txBody>
          <a:bodyPr/>
          <a:lstStyle/>
          <a:p>
            <a:fld id="{9C3F8BD1-F9D3-46C7-9804-FEFDDE4D8D3D}" type="slidenum">
              <a:rPr lang="en-US" smtClean="0"/>
              <a:pPr/>
              <a:t>58</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a:defRPr/>
            </a:pPr>
            <a:r>
              <a:rPr lang="en-US" dirty="0" smtClean="0"/>
              <a:t>The Board of Directors provides oversight and carries out its risk</a:t>
            </a:r>
          </a:p>
          <a:p>
            <a:pPr>
              <a:defRPr/>
            </a:pPr>
            <a:r>
              <a:rPr lang="en-US" dirty="0" smtClean="0"/>
              <a:t>management mandate primarily through its Risk and other Board</a:t>
            </a:r>
          </a:p>
          <a:p>
            <a:pPr>
              <a:defRPr/>
            </a:pPr>
            <a:r>
              <a:rPr lang="en-US" dirty="0" smtClean="0"/>
              <a:t>Committees, consisting of the Audit Committee, Corporate Governance</a:t>
            </a:r>
          </a:p>
          <a:p>
            <a:pPr>
              <a:defRPr/>
            </a:pPr>
            <a:r>
              <a:rPr lang="en-US" dirty="0" smtClean="0"/>
              <a:t>and Public Policy Committee (CG&amp;PPC) and Human Resources</a:t>
            </a:r>
          </a:p>
          <a:p>
            <a:pPr>
              <a:defRPr/>
            </a:pPr>
            <a:r>
              <a:rPr lang="en-US" dirty="0" smtClean="0"/>
              <a:t>Committee. The Group Executive (GE) is responsible for our strategy</a:t>
            </a:r>
          </a:p>
          <a:p>
            <a:pPr>
              <a:defRPr/>
            </a:pPr>
            <a:r>
              <a:rPr lang="en-US" dirty="0" smtClean="0"/>
              <a:t>and its execution by establishing the “tone at the top”. GE’s risk</a:t>
            </a:r>
          </a:p>
          <a:p>
            <a:pPr>
              <a:defRPr/>
            </a:pPr>
            <a:r>
              <a:rPr lang="en-US" dirty="0" smtClean="0"/>
              <a:t>oversight role is executed primarily through the mandate of the Group</a:t>
            </a:r>
          </a:p>
          <a:p>
            <a:pPr>
              <a:defRPr/>
            </a:pPr>
            <a:r>
              <a:rPr lang="en-US" dirty="0" smtClean="0"/>
              <a:t>Risk Committee (GRC). GRC, with the assistance of its supporting Risk</a:t>
            </a:r>
          </a:p>
          <a:p>
            <a:pPr>
              <a:defRPr/>
            </a:pPr>
            <a:r>
              <a:rPr lang="en-US" dirty="0" smtClean="0"/>
              <a:t>Committees, is the senior management risk committee responsible</a:t>
            </a:r>
          </a:p>
          <a:p>
            <a:pPr>
              <a:defRPr/>
            </a:pPr>
            <a:r>
              <a:rPr lang="en-US" dirty="0" smtClean="0"/>
              <a:t>for ensuring that our overall risk profile is consistent with strategic</a:t>
            </a:r>
          </a:p>
          <a:p>
            <a:pPr>
              <a:defRPr/>
            </a:pPr>
            <a:r>
              <a:rPr lang="en-US" dirty="0" smtClean="0"/>
              <a:t>objectives and there are ongoing, appropriate and effective risk</a:t>
            </a:r>
          </a:p>
          <a:p>
            <a:pPr>
              <a:defRPr/>
            </a:pPr>
            <a:r>
              <a:rPr lang="en-US" dirty="0" smtClean="0"/>
              <a:t>management processes. In addition, our risk governance structure is</a:t>
            </a:r>
          </a:p>
          <a:p>
            <a:pPr>
              <a:defRPr/>
            </a:pPr>
            <a:r>
              <a:rPr lang="en-US" dirty="0" smtClean="0"/>
              <a:t>supported by:</a:t>
            </a:r>
          </a:p>
          <a:p>
            <a:pPr>
              <a:defRPr/>
            </a:pPr>
            <a:r>
              <a:rPr lang="en-US" dirty="0" smtClean="0"/>
              <a:t>• The Chief Risk Officer (CRO) and Group Risk Management (GRM)</a:t>
            </a:r>
          </a:p>
          <a:p>
            <a:pPr>
              <a:defRPr/>
            </a:pPr>
            <a:r>
              <a:rPr lang="en-US" dirty="0" smtClean="0"/>
              <a:t>which have overall responsibility for the promotion of our risk</a:t>
            </a:r>
          </a:p>
          <a:p>
            <a:pPr>
              <a:defRPr/>
            </a:pPr>
            <a:r>
              <a:rPr lang="en-US" dirty="0" smtClean="0"/>
              <a:t>culture; and maintain our enterprise-wide program for</a:t>
            </a:r>
          </a:p>
          <a:p>
            <a:pPr>
              <a:defRPr/>
            </a:pPr>
            <a:r>
              <a:rPr lang="en-US" dirty="0" smtClean="0"/>
              <a:t>identifying, measuring, controlling and reporting the significant</a:t>
            </a:r>
          </a:p>
          <a:p>
            <a:pPr>
              <a:defRPr/>
            </a:pPr>
            <a:r>
              <a:rPr lang="en-US" dirty="0" smtClean="0"/>
              <a:t>risks that face the organization;</a:t>
            </a:r>
          </a:p>
          <a:p>
            <a:pPr>
              <a:defRPr/>
            </a:pPr>
            <a:r>
              <a:rPr lang="en-US" dirty="0" smtClean="0"/>
              <a:t>• The Chief Compliance Officer and Global Compliance which are</a:t>
            </a:r>
          </a:p>
          <a:p>
            <a:pPr>
              <a:defRPr/>
            </a:pPr>
            <a:r>
              <a:rPr lang="en-US" dirty="0" smtClean="0"/>
              <a:t>responsible for our compliance policies and processes designed</a:t>
            </a:r>
          </a:p>
          <a:p>
            <a:pPr>
              <a:defRPr/>
            </a:pPr>
            <a:r>
              <a:rPr lang="en-US" dirty="0" smtClean="0"/>
              <a:t>to mitigate and manage regulatory risk;</a:t>
            </a:r>
          </a:p>
          <a:p>
            <a:pPr>
              <a:defRPr/>
            </a:pPr>
            <a:r>
              <a:rPr lang="en-US" dirty="0" smtClean="0"/>
              <a:t>• Corporate Treasury which manages and oversees our capital</a:t>
            </a:r>
          </a:p>
          <a:p>
            <a:pPr>
              <a:defRPr/>
            </a:pPr>
            <a:r>
              <a:rPr lang="en-US" dirty="0" smtClean="0"/>
              <a:t>position, structural interest rate risk and liquidity and funding</a:t>
            </a:r>
          </a:p>
          <a:p>
            <a:pPr>
              <a:defRPr/>
            </a:pPr>
            <a:r>
              <a:rPr lang="en-US" dirty="0" smtClean="0"/>
              <a:t>risks; and</a:t>
            </a:r>
          </a:p>
          <a:p>
            <a:pPr>
              <a:defRPr/>
            </a:pPr>
            <a:r>
              <a:rPr lang="en-US" dirty="0" smtClean="0"/>
              <a:t>• The business segments which are responsible for specific risks,</a:t>
            </a:r>
          </a:p>
          <a:p>
            <a:pPr>
              <a:defRPr/>
            </a:pPr>
            <a:r>
              <a:rPr lang="en-US" dirty="0" smtClean="0"/>
              <a:t>alignment of business strategies with risk appetite, and identification,</a:t>
            </a:r>
          </a:p>
          <a:p>
            <a:pPr>
              <a:defRPr/>
            </a:pPr>
            <a:r>
              <a:rPr lang="en-US" dirty="0" smtClean="0"/>
              <a:t>control and management of their risks.</a:t>
            </a:r>
            <a:endParaRPr lang="en-US" dirty="0"/>
          </a:p>
        </p:txBody>
      </p:sp>
      <p:sp>
        <p:nvSpPr>
          <p:cNvPr id="73732" name="Slide Number Placeholder 3"/>
          <p:cNvSpPr>
            <a:spLocks noGrp="1"/>
          </p:cNvSpPr>
          <p:nvPr>
            <p:ph type="sldNum" sz="quarter" idx="5"/>
          </p:nvPr>
        </p:nvSpPr>
        <p:spPr bwMode="auto">
          <a:noFill/>
          <a:ln>
            <a:miter lim="800000"/>
            <a:headEnd/>
            <a:tailEnd/>
          </a:ln>
        </p:spPr>
        <p:txBody>
          <a:bodyPr/>
          <a:lstStyle/>
          <a:p>
            <a:fld id="{76449BA5-83F1-4E6F-BC35-2906FA82A78A}" type="slidenum">
              <a:rPr lang="en-US" smtClean="0"/>
              <a:pPr/>
              <a:t>59</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a:defRPr/>
            </a:pPr>
            <a:r>
              <a:rPr lang="en-US" i="1" dirty="0" smtClean="0"/>
              <a:t>Expected loss</a:t>
            </a:r>
          </a:p>
          <a:p>
            <a:pPr>
              <a:defRPr/>
            </a:pPr>
            <a:r>
              <a:rPr lang="en-US" dirty="0" smtClean="0"/>
              <a:t>Expected loss represents losses that are statistically expected to</a:t>
            </a:r>
          </a:p>
          <a:p>
            <a:pPr>
              <a:defRPr/>
            </a:pPr>
            <a:r>
              <a:rPr lang="en-US" dirty="0" smtClean="0"/>
              <a:t>occur in the normal course of business in a given period of time.</a:t>
            </a:r>
          </a:p>
          <a:p>
            <a:pPr>
              <a:defRPr/>
            </a:pPr>
            <a:endParaRPr lang="en-US" i="1" dirty="0" smtClean="0"/>
          </a:p>
          <a:p>
            <a:pPr>
              <a:defRPr/>
            </a:pPr>
            <a:r>
              <a:rPr lang="en-US" i="1" dirty="0" smtClean="0"/>
              <a:t>Unexpected loss and economic capital</a:t>
            </a:r>
          </a:p>
          <a:p>
            <a:pPr>
              <a:defRPr/>
            </a:pPr>
            <a:r>
              <a:rPr lang="en-US" dirty="0" smtClean="0"/>
              <a:t>Unexpected loss is a statistical estimate of the amount by which</a:t>
            </a:r>
          </a:p>
          <a:p>
            <a:pPr>
              <a:defRPr/>
            </a:pPr>
            <a:r>
              <a:rPr lang="en-US" dirty="0" smtClean="0"/>
              <a:t>actual losses can exceed expected loss over a specified time horizon,</a:t>
            </a:r>
          </a:p>
          <a:p>
            <a:pPr>
              <a:defRPr/>
            </a:pPr>
            <a:r>
              <a:rPr lang="en-US" dirty="0" smtClean="0"/>
              <a:t>measured at a specified level of confidence. We hold economic</a:t>
            </a:r>
          </a:p>
          <a:p>
            <a:pPr>
              <a:defRPr/>
            </a:pPr>
            <a:r>
              <a:rPr lang="en-US" dirty="0" smtClean="0"/>
              <a:t>capital to offset these unexpected losses, should they occur. For</a:t>
            </a:r>
          </a:p>
          <a:p>
            <a:pPr>
              <a:defRPr/>
            </a:pPr>
            <a:r>
              <a:rPr lang="en-US" dirty="0" smtClean="0"/>
              <a:t>further information, refer to the Capital management section.</a:t>
            </a:r>
          </a:p>
          <a:p>
            <a:pPr>
              <a:defRPr/>
            </a:pPr>
            <a:endParaRPr lang="en-US" i="1" dirty="0" smtClean="0"/>
          </a:p>
          <a:p>
            <a:pPr>
              <a:defRPr/>
            </a:pPr>
            <a:r>
              <a:rPr lang="en-US" i="1" dirty="0" smtClean="0"/>
              <a:t>Sensitivity analysis and stress testing</a:t>
            </a:r>
          </a:p>
          <a:p>
            <a:pPr>
              <a:defRPr/>
            </a:pPr>
            <a:r>
              <a:rPr lang="en-US" dirty="0" smtClean="0"/>
              <a:t>Sensitivity analysis and stress testing are risk measurement</a:t>
            </a:r>
          </a:p>
          <a:p>
            <a:pPr>
              <a:defRPr/>
            </a:pPr>
            <a:r>
              <a:rPr lang="en-US" dirty="0" smtClean="0"/>
              <a:t>techniques that help us ensure that risks we take remain within our</a:t>
            </a:r>
          </a:p>
          <a:p>
            <a:pPr>
              <a:defRPr/>
            </a:pPr>
            <a:r>
              <a:rPr lang="en-US" dirty="0" smtClean="0"/>
              <a:t>risk appetite and our level of capital remains adequate.</a:t>
            </a:r>
          </a:p>
          <a:p>
            <a:pPr>
              <a:defRPr/>
            </a:pPr>
            <a:r>
              <a:rPr lang="en-US" dirty="0" smtClean="0"/>
              <a:t>Sensitivity analysis involves varying a single factor (e.g., a model</a:t>
            </a:r>
          </a:p>
          <a:p>
            <a:pPr>
              <a:defRPr/>
            </a:pPr>
            <a:r>
              <a:rPr lang="en-US" dirty="0" smtClean="0"/>
              <a:t>input or specific assumption) to assess the impact on various risk</a:t>
            </a:r>
          </a:p>
          <a:p>
            <a:pPr>
              <a:defRPr/>
            </a:pPr>
            <a:r>
              <a:rPr lang="en-US" dirty="0" smtClean="0"/>
              <a:t>measures.</a:t>
            </a:r>
          </a:p>
          <a:p>
            <a:pPr>
              <a:defRPr/>
            </a:pPr>
            <a:r>
              <a:rPr lang="en-US" dirty="0" smtClean="0"/>
              <a:t>Stress testing generally involves consideration of the simultaneous</a:t>
            </a:r>
          </a:p>
          <a:p>
            <a:pPr>
              <a:defRPr/>
            </a:pPr>
            <a:r>
              <a:rPr lang="en-US" dirty="0" smtClean="0"/>
              <a:t>movements in a number of risk factors. It is used to measure</a:t>
            </a:r>
          </a:p>
          <a:p>
            <a:pPr>
              <a:defRPr/>
            </a:pPr>
            <a:r>
              <a:rPr lang="en-US" dirty="0" smtClean="0"/>
              <a:t>the potential impacts on the organization of Credit, Market, Liquidity</a:t>
            </a:r>
          </a:p>
          <a:p>
            <a:pPr>
              <a:defRPr/>
            </a:pPr>
            <a:r>
              <a:rPr lang="en-US" dirty="0" smtClean="0"/>
              <a:t>and Funding and Operational risks under adverse conditions. Stress</a:t>
            </a:r>
          </a:p>
          <a:p>
            <a:pPr>
              <a:defRPr/>
            </a:pPr>
            <a:r>
              <a:rPr lang="en-US" dirty="0" smtClean="0"/>
              <a:t>testing plays an important role in supporting overall capital</a:t>
            </a:r>
          </a:p>
          <a:p>
            <a:pPr>
              <a:defRPr/>
            </a:pPr>
            <a:r>
              <a:rPr lang="en-US" dirty="0" smtClean="0"/>
              <a:t>management and adequacy assessment processes. Our </a:t>
            </a:r>
            <a:r>
              <a:rPr lang="en-US" dirty="0" err="1" smtClean="0"/>
              <a:t>enterprisewide</a:t>
            </a:r>
            <a:endParaRPr lang="en-US" dirty="0" smtClean="0"/>
          </a:p>
          <a:p>
            <a:pPr>
              <a:defRPr/>
            </a:pPr>
            <a:r>
              <a:rPr lang="en-US" dirty="0" smtClean="0"/>
              <a:t>stress testing program utilizes stress scenarios featuring a range</a:t>
            </a:r>
          </a:p>
          <a:p>
            <a:pPr>
              <a:defRPr/>
            </a:pPr>
            <a:r>
              <a:rPr lang="en-US" dirty="0" smtClean="0"/>
              <a:t>of severities based on possible adverse market and economic events.</a:t>
            </a:r>
          </a:p>
          <a:p>
            <a:pPr>
              <a:defRPr/>
            </a:pPr>
            <a:r>
              <a:rPr lang="en-US" dirty="0" smtClean="0"/>
              <a:t>These stress scenarios are evaluated across the organization, and</a:t>
            </a:r>
          </a:p>
          <a:p>
            <a:pPr>
              <a:defRPr/>
            </a:pPr>
            <a:r>
              <a:rPr lang="en-US" dirty="0" smtClean="0"/>
              <a:t>results are integrated to develop an enterprise-wide view of the</a:t>
            </a:r>
          </a:p>
          <a:p>
            <a:pPr>
              <a:defRPr/>
            </a:pPr>
            <a:r>
              <a:rPr lang="en-US" dirty="0" smtClean="0"/>
              <a:t>impacts on our financial results and capital requirements. This</a:t>
            </a:r>
          </a:p>
          <a:p>
            <a:pPr>
              <a:defRPr/>
            </a:pPr>
            <a:r>
              <a:rPr lang="en-US" dirty="0" smtClean="0"/>
              <a:t>program uses macroeconomic projections that are then transformed</a:t>
            </a:r>
          </a:p>
          <a:p>
            <a:pPr>
              <a:defRPr/>
            </a:pPr>
            <a:r>
              <a:rPr lang="en-US" dirty="0" smtClean="0"/>
              <a:t>into stress impacts on various types of risk across the organization.</a:t>
            </a:r>
          </a:p>
          <a:p>
            <a:pPr>
              <a:defRPr/>
            </a:pPr>
            <a:r>
              <a:rPr lang="en-US" dirty="0" smtClean="0"/>
              <a:t>Macroeconomic scenarios evaluated this year include mild recession,</a:t>
            </a:r>
          </a:p>
          <a:p>
            <a:pPr>
              <a:defRPr/>
            </a:pPr>
            <a:r>
              <a:rPr lang="en-US" dirty="0" smtClean="0"/>
              <a:t>prolonged recession, real estate weakness, crisis in China, and</a:t>
            </a:r>
          </a:p>
          <a:p>
            <a:pPr>
              <a:defRPr/>
            </a:pPr>
            <a:r>
              <a:rPr lang="en-US" dirty="0" smtClean="0"/>
              <a:t>sovereign debt crisis. Our evaluations indicate that the resulting</a:t>
            </a:r>
          </a:p>
          <a:p>
            <a:pPr>
              <a:defRPr/>
            </a:pPr>
            <a:r>
              <a:rPr lang="en-US" dirty="0" smtClean="0"/>
              <a:t>capital and financial impacts of these stress scenarios are within our</a:t>
            </a:r>
          </a:p>
          <a:p>
            <a:pPr>
              <a:defRPr/>
            </a:pPr>
            <a:r>
              <a:rPr lang="en-US" dirty="0" smtClean="0"/>
              <a:t>ability to manage.</a:t>
            </a:r>
          </a:p>
          <a:p>
            <a:pPr>
              <a:defRPr/>
            </a:pPr>
            <a:endParaRPr lang="en-US" i="1" dirty="0" smtClean="0"/>
          </a:p>
          <a:p>
            <a:pPr>
              <a:defRPr/>
            </a:pPr>
            <a:r>
              <a:rPr lang="en-US" i="1" dirty="0" smtClean="0"/>
              <a:t>Model validation</a:t>
            </a:r>
          </a:p>
          <a:p>
            <a:pPr>
              <a:defRPr/>
            </a:pPr>
            <a:r>
              <a:rPr lang="en-US" dirty="0" smtClean="0"/>
              <a:t>We use models to measure and manage different types of risk. We</a:t>
            </a:r>
          </a:p>
          <a:p>
            <a:pPr>
              <a:defRPr/>
            </a:pPr>
            <a:r>
              <a:rPr lang="en-US" dirty="0" smtClean="0"/>
              <a:t>employ a holistic process whereby a model, its inputs and outputs are</a:t>
            </a:r>
          </a:p>
          <a:p>
            <a:pPr>
              <a:defRPr/>
            </a:pPr>
            <a:r>
              <a:rPr lang="en-US" dirty="0" smtClean="0"/>
              <a:t>reviewed. This includes the data used, the logic and theoretical</a:t>
            </a:r>
          </a:p>
          <a:p>
            <a:pPr>
              <a:defRPr/>
            </a:pPr>
            <a:r>
              <a:rPr lang="en-US" dirty="0" smtClean="0"/>
              <a:t>underpinnings of the model, the processing component, the interpretation</a:t>
            </a:r>
          </a:p>
          <a:p>
            <a:pPr>
              <a:defRPr/>
            </a:pPr>
            <a:r>
              <a:rPr lang="en-US" dirty="0" smtClean="0"/>
              <a:t>of the output and the strategic use of the model results. Our</a:t>
            </a:r>
          </a:p>
          <a:p>
            <a:pPr>
              <a:defRPr/>
            </a:pPr>
            <a:r>
              <a:rPr lang="en-US" dirty="0" smtClean="0"/>
              <a:t>model validation process is designed to ensure that all underlying</a:t>
            </a:r>
          </a:p>
          <a:p>
            <a:pPr>
              <a:defRPr/>
            </a:pPr>
            <a:r>
              <a:rPr lang="en-US" dirty="0" smtClean="0"/>
              <a:t>model risk factors are identified and successfully mitigated. To ensure</a:t>
            </a:r>
          </a:p>
          <a:p>
            <a:pPr>
              <a:defRPr/>
            </a:pPr>
            <a:r>
              <a:rPr lang="en-US" dirty="0" smtClean="0"/>
              <a:t>robustness of our measurement techniques, model validation is</a:t>
            </a:r>
          </a:p>
          <a:p>
            <a:pPr>
              <a:defRPr/>
            </a:pPr>
            <a:r>
              <a:rPr lang="en-US" dirty="0" smtClean="0"/>
              <a:t>carried out by our risk professionals independent of those responsible</a:t>
            </a:r>
          </a:p>
          <a:p>
            <a:pPr>
              <a:defRPr/>
            </a:pPr>
            <a:r>
              <a:rPr lang="en-US" dirty="0" smtClean="0"/>
              <a:t>for the development and use of the models and assumptions. In</a:t>
            </a:r>
          </a:p>
          <a:p>
            <a:pPr>
              <a:defRPr/>
            </a:pPr>
            <a:r>
              <a:rPr lang="en-US" dirty="0" smtClean="0"/>
              <a:t>cases where independent validation is not internally possible (e.g.,</a:t>
            </a:r>
          </a:p>
          <a:p>
            <a:pPr>
              <a:defRPr/>
            </a:pPr>
            <a:r>
              <a:rPr lang="en-US" dirty="0" smtClean="0"/>
              <a:t>exceptionally specialized models) outside experts are hired to</a:t>
            </a:r>
          </a:p>
          <a:p>
            <a:pPr>
              <a:defRPr/>
            </a:pPr>
            <a:r>
              <a:rPr lang="en-US" dirty="0" smtClean="0"/>
              <a:t>validate the model. Validation activities, results and conclusions are</a:t>
            </a:r>
          </a:p>
          <a:p>
            <a:pPr>
              <a:defRPr/>
            </a:pPr>
            <a:r>
              <a:rPr lang="en-US" dirty="0" smtClean="0"/>
              <a:t>also reviewed by Internal Audit Services on a regular basis.</a:t>
            </a:r>
            <a:endParaRPr lang="en-US" dirty="0"/>
          </a:p>
        </p:txBody>
      </p:sp>
      <p:sp>
        <p:nvSpPr>
          <p:cNvPr id="75780" name="Slide Number Placeholder 3"/>
          <p:cNvSpPr>
            <a:spLocks noGrp="1"/>
          </p:cNvSpPr>
          <p:nvPr>
            <p:ph type="sldNum" sz="quarter" idx="5"/>
          </p:nvPr>
        </p:nvSpPr>
        <p:spPr bwMode="auto">
          <a:noFill/>
          <a:ln>
            <a:miter lim="800000"/>
            <a:headEnd/>
            <a:tailEnd/>
          </a:ln>
        </p:spPr>
        <p:txBody>
          <a:bodyPr/>
          <a:lstStyle/>
          <a:p>
            <a:fld id="{19D00457-2976-49CE-A3AB-BD18DC5D56C7}" type="slidenum">
              <a:rPr lang="en-US" smtClean="0"/>
              <a:pPr/>
              <a:t>60</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a:defRPr/>
            </a:pPr>
            <a:r>
              <a:rPr lang="en-US" i="1" dirty="0" smtClean="0"/>
              <a:t>Risk review and approval processes</a:t>
            </a:r>
          </a:p>
          <a:p>
            <a:pPr>
              <a:defRPr/>
            </a:pPr>
            <a:r>
              <a:rPr lang="en-US" dirty="0" smtClean="0"/>
              <a:t>Risk review and approval processes are established by GRM based on</a:t>
            </a:r>
          </a:p>
          <a:p>
            <a:pPr>
              <a:defRPr/>
            </a:pPr>
            <a:r>
              <a:rPr lang="en-US" dirty="0" smtClean="0"/>
              <a:t>the nature, size, and complexity of risk involved. In general, the risk</a:t>
            </a:r>
          </a:p>
          <a:p>
            <a:pPr>
              <a:defRPr/>
            </a:pPr>
            <a:r>
              <a:rPr lang="en-US" dirty="0" smtClean="0"/>
              <a:t>review and approval process involves a formal review and approval by</a:t>
            </a:r>
          </a:p>
          <a:p>
            <a:pPr>
              <a:defRPr/>
            </a:pPr>
            <a:r>
              <a:rPr lang="en-US" dirty="0" smtClean="0"/>
              <a:t>an individual, group or committee that is independent from the</a:t>
            </a:r>
          </a:p>
          <a:p>
            <a:pPr>
              <a:defRPr/>
            </a:pPr>
            <a:r>
              <a:rPr lang="en-US" dirty="0" smtClean="0"/>
              <a:t>originator. The approval responsibilities are governed by delegated</a:t>
            </a:r>
          </a:p>
          <a:p>
            <a:pPr>
              <a:defRPr/>
            </a:pPr>
            <a:r>
              <a:rPr lang="en-US" dirty="0" smtClean="0"/>
              <a:t>authorities based on the following categories: transactions, structured</a:t>
            </a:r>
          </a:p>
          <a:p>
            <a:pPr>
              <a:defRPr/>
            </a:pPr>
            <a:r>
              <a:rPr lang="en-US" dirty="0" smtClean="0"/>
              <a:t>credit, projects and initiatives, and new products and services.</a:t>
            </a:r>
          </a:p>
          <a:p>
            <a:pPr>
              <a:defRPr/>
            </a:pPr>
            <a:endParaRPr lang="en-US" dirty="0" smtClean="0"/>
          </a:p>
          <a:p>
            <a:pPr>
              <a:defRPr/>
            </a:pPr>
            <a:r>
              <a:rPr lang="en-US" i="1" dirty="0" smtClean="0"/>
              <a:t>Authorities and limits</a:t>
            </a:r>
          </a:p>
          <a:p>
            <a:pPr>
              <a:defRPr/>
            </a:pPr>
            <a:r>
              <a:rPr lang="en-US" dirty="0" smtClean="0"/>
              <a:t>The Risk Committee of the Board of Directors delegates Credit,</a:t>
            </a:r>
          </a:p>
          <a:p>
            <a:pPr>
              <a:defRPr/>
            </a:pPr>
            <a:r>
              <a:rPr lang="en-US" dirty="0" smtClean="0"/>
              <a:t>Market, and Insurance risk authorities to the President and Chief</a:t>
            </a:r>
          </a:p>
          <a:p>
            <a:pPr>
              <a:defRPr/>
            </a:pPr>
            <a:r>
              <a:rPr lang="en-US" dirty="0" smtClean="0"/>
              <a:t>Executive Officer and CRO. These delegated authorities allow these</a:t>
            </a:r>
          </a:p>
          <a:p>
            <a:pPr>
              <a:defRPr/>
            </a:pPr>
            <a:r>
              <a:rPr lang="en-US" dirty="0" smtClean="0"/>
              <a:t>officers to approve single name, geographic (country and region) and</a:t>
            </a:r>
          </a:p>
          <a:p>
            <a:pPr>
              <a:defRPr/>
            </a:pPr>
            <a:r>
              <a:rPr lang="en-US" dirty="0" smtClean="0"/>
              <a:t>industry sector exposures within defined parameters, establish</a:t>
            </a:r>
          </a:p>
          <a:p>
            <a:pPr>
              <a:defRPr/>
            </a:pPr>
            <a:r>
              <a:rPr lang="en-US" dirty="0" smtClean="0"/>
              <a:t>underwriting and inventory limits for trading and investment banking</a:t>
            </a:r>
          </a:p>
          <a:p>
            <a:pPr>
              <a:defRPr/>
            </a:pPr>
            <a:r>
              <a:rPr lang="en-US" dirty="0" smtClean="0"/>
              <a:t>activities and set market risk tolerances.</a:t>
            </a:r>
          </a:p>
          <a:p>
            <a:pPr>
              <a:defRPr/>
            </a:pPr>
            <a:endParaRPr lang="en-CA" dirty="0" smtClean="0"/>
          </a:p>
          <a:p>
            <a:pPr>
              <a:defRPr/>
            </a:pPr>
            <a:r>
              <a:rPr lang="en-US" i="1" dirty="0" smtClean="0"/>
              <a:t>Reporting</a:t>
            </a:r>
          </a:p>
          <a:p>
            <a:pPr>
              <a:defRPr/>
            </a:pPr>
            <a:r>
              <a:rPr lang="en-US" dirty="0" smtClean="0"/>
              <a:t>Enterprise level risk monitoring and reporting are critical components</a:t>
            </a:r>
          </a:p>
          <a:p>
            <a:pPr>
              <a:defRPr/>
            </a:pPr>
            <a:r>
              <a:rPr lang="en-US" dirty="0" smtClean="0"/>
              <a:t>of our enterprise risk management program and support the ability of</a:t>
            </a:r>
          </a:p>
          <a:p>
            <a:pPr>
              <a:defRPr/>
            </a:pPr>
            <a:r>
              <a:rPr lang="en-US" dirty="0" smtClean="0"/>
              <a:t>senior management and the Board of Directors to effectively perform</a:t>
            </a:r>
          </a:p>
          <a:p>
            <a:pPr>
              <a:defRPr/>
            </a:pPr>
            <a:r>
              <a:rPr lang="en-US" dirty="0" smtClean="0"/>
              <a:t>their risk management and oversight responsibilities. On a quarterly</a:t>
            </a:r>
          </a:p>
          <a:p>
            <a:pPr>
              <a:defRPr/>
            </a:pPr>
            <a:r>
              <a:rPr lang="en-US" dirty="0" smtClean="0"/>
              <a:t>basis, the Enterprise Risk Report which includes a range of risks</a:t>
            </a:r>
          </a:p>
          <a:p>
            <a:pPr>
              <a:defRPr/>
            </a:pPr>
            <a:r>
              <a:rPr lang="en-US" dirty="0" smtClean="0"/>
              <a:t>facing the organization along with analysis of related issues and</a:t>
            </a:r>
          </a:p>
          <a:p>
            <a:pPr>
              <a:defRPr/>
            </a:pPr>
            <a:r>
              <a:rPr lang="en-US" dirty="0" smtClean="0"/>
              <a:t>trends is provided to senior management and the Board of Directors.</a:t>
            </a:r>
          </a:p>
          <a:p>
            <a:pPr>
              <a:defRPr/>
            </a:pPr>
            <a:r>
              <a:rPr lang="en-US" dirty="0" smtClean="0"/>
              <a:t>This report includes a comprehensive review of our risk profile relative</a:t>
            </a:r>
          </a:p>
          <a:p>
            <a:pPr>
              <a:defRPr/>
            </a:pPr>
            <a:r>
              <a:rPr lang="en-US" dirty="0" smtClean="0"/>
              <a:t>to our risk appetite and the identification of emerging risks. In</a:t>
            </a:r>
          </a:p>
          <a:p>
            <a:pPr>
              <a:defRPr/>
            </a:pPr>
            <a:r>
              <a:rPr lang="en-US" dirty="0" smtClean="0"/>
              <a:t>addition to regular risk monitoring, ad-hoc risk reporting is provided</a:t>
            </a:r>
          </a:p>
          <a:p>
            <a:pPr>
              <a:defRPr/>
            </a:pPr>
            <a:r>
              <a:rPr lang="en-US" dirty="0" smtClean="0"/>
              <a:t>to senior management and the Board of Directors as warranted for</a:t>
            </a:r>
          </a:p>
          <a:p>
            <a:pPr>
              <a:defRPr/>
            </a:pPr>
            <a:r>
              <a:rPr lang="en-US" dirty="0" smtClean="0"/>
              <a:t>new or emerging risk issues or significant changes in our level of risk.</a:t>
            </a:r>
            <a:endParaRPr lang="en-US" dirty="0"/>
          </a:p>
        </p:txBody>
      </p:sp>
      <p:sp>
        <p:nvSpPr>
          <p:cNvPr id="76804" name="Slide Number Placeholder 3"/>
          <p:cNvSpPr>
            <a:spLocks noGrp="1"/>
          </p:cNvSpPr>
          <p:nvPr>
            <p:ph type="sldNum" sz="quarter" idx="5"/>
          </p:nvPr>
        </p:nvSpPr>
        <p:spPr bwMode="auto">
          <a:noFill/>
          <a:ln>
            <a:miter lim="800000"/>
            <a:headEnd/>
            <a:tailEnd/>
          </a:ln>
        </p:spPr>
        <p:txBody>
          <a:bodyPr/>
          <a:lstStyle/>
          <a:p>
            <a:fld id="{5BD31375-494E-4E7F-91B4-4C322AD2ACA3}" type="slidenum">
              <a:rPr lang="en-US" smtClean="0"/>
              <a:pPr/>
              <a:t>61</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63</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64</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66</a:t>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4756" name="Slide Number Placeholder 3"/>
          <p:cNvSpPr>
            <a:spLocks noGrp="1"/>
          </p:cNvSpPr>
          <p:nvPr>
            <p:ph type="sldNum" sz="quarter" idx="5"/>
          </p:nvPr>
        </p:nvSpPr>
        <p:spPr bwMode="auto">
          <a:noFill/>
          <a:ln>
            <a:miter lim="800000"/>
            <a:headEnd/>
            <a:tailEnd/>
          </a:ln>
        </p:spPr>
        <p:txBody>
          <a:bodyPr/>
          <a:lstStyle/>
          <a:p>
            <a:fld id="{A6DE7E3F-F70F-4E23-BF2C-572F1845493B}" type="slidenum">
              <a:rPr lang="en-US" smtClean="0"/>
              <a:pPr/>
              <a:t>70</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baseline="0" dirty="0" smtClean="0">
                <a:solidFill>
                  <a:schemeClr val="tx1"/>
                </a:solidFill>
                <a:latin typeface="+mn-lt"/>
                <a:ea typeface="+mn-ea"/>
                <a:cs typeface="+mn-cs"/>
              </a:rPr>
              <a:t>First, each obligor is assigned a borrower risk rating (BRR),</a:t>
            </a:r>
          </a:p>
          <a:p>
            <a:r>
              <a:rPr lang="en-US" sz="1200" kern="1200" baseline="0" dirty="0" smtClean="0">
                <a:solidFill>
                  <a:schemeClr val="tx1"/>
                </a:solidFill>
                <a:latin typeface="+mn-lt"/>
                <a:ea typeface="+mn-ea"/>
                <a:cs typeface="+mn-cs"/>
              </a:rPr>
              <a:t>reflecting an assessment of the credit quality of the obligor. Each</a:t>
            </a:r>
          </a:p>
          <a:p>
            <a:r>
              <a:rPr lang="en-US" sz="1200" kern="1200" baseline="0" dirty="0" smtClean="0">
                <a:solidFill>
                  <a:schemeClr val="tx1"/>
                </a:solidFill>
                <a:latin typeface="+mn-lt"/>
                <a:ea typeface="+mn-ea"/>
                <a:cs typeface="+mn-cs"/>
              </a:rPr>
              <a:t>BRR has a PD assigned to it. The BRR differentiates the riskiness of</a:t>
            </a:r>
          </a:p>
          <a:p>
            <a:r>
              <a:rPr lang="en-US" sz="1200" kern="1200" baseline="0" dirty="0" smtClean="0">
                <a:solidFill>
                  <a:schemeClr val="tx1"/>
                </a:solidFill>
                <a:latin typeface="+mn-lt"/>
                <a:ea typeface="+mn-ea"/>
                <a:cs typeface="+mn-cs"/>
              </a:rPr>
              <a:t>obligors and represents our evaluation of the obligor’s ability and</a:t>
            </a:r>
          </a:p>
          <a:p>
            <a:r>
              <a:rPr lang="en-US" sz="1200" kern="1200" baseline="0" dirty="0" smtClean="0">
                <a:solidFill>
                  <a:schemeClr val="tx1"/>
                </a:solidFill>
                <a:latin typeface="+mn-lt"/>
                <a:ea typeface="+mn-ea"/>
                <a:cs typeface="+mn-cs"/>
              </a:rPr>
              <a:t>willingness to meet its contractual obligations despite adverse or</a:t>
            </a:r>
          </a:p>
          <a:p>
            <a:r>
              <a:rPr lang="en-US" sz="1200" kern="1200" baseline="0" dirty="0" smtClean="0">
                <a:solidFill>
                  <a:schemeClr val="tx1"/>
                </a:solidFill>
                <a:latin typeface="+mn-lt"/>
                <a:ea typeface="+mn-ea"/>
                <a:cs typeface="+mn-cs"/>
              </a:rPr>
              <a:t>stressed business conditions, troughs in the business cycle,</a:t>
            </a:r>
          </a:p>
          <a:p>
            <a:r>
              <a:rPr lang="en-US" sz="1200" kern="1200" baseline="0" dirty="0" smtClean="0">
                <a:solidFill>
                  <a:schemeClr val="tx1"/>
                </a:solidFill>
                <a:latin typeface="+mn-lt"/>
                <a:ea typeface="+mn-ea"/>
                <a:cs typeface="+mn-cs"/>
              </a:rPr>
              <a:t>economic downturns or unexpected events that may occur. The</a:t>
            </a:r>
          </a:p>
          <a:p>
            <a:r>
              <a:rPr lang="en-US" sz="1200" kern="1200" baseline="0" dirty="0" smtClean="0">
                <a:solidFill>
                  <a:schemeClr val="tx1"/>
                </a:solidFill>
                <a:latin typeface="+mn-lt"/>
                <a:ea typeface="+mn-ea"/>
                <a:cs typeface="+mn-cs"/>
              </a:rPr>
              <a:t>assignment of BRRs is based on the evaluation of obligors’ business</a:t>
            </a:r>
          </a:p>
          <a:p>
            <a:r>
              <a:rPr lang="en-US" sz="1200" kern="1200" baseline="0" dirty="0" smtClean="0">
                <a:solidFill>
                  <a:schemeClr val="tx1"/>
                </a:solidFill>
                <a:latin typeface="+mn-lt"/>
                <a:ea typeface="+mn-ea"/>
                <a:cs typeface="+mn-cs"/>
              </a:rPr>
              <a:t>risk and financial risk based on fundamental credit analysis</a:t>
            </a:r>
          </a:p>
          <a:p>
            <a:r>
              <a:rPr lang="en-US" sz="1200" kern="1200" baseline="0" dirty="0" smtClean="0">
                <a:solidFill>
                  <a:schemeClr val="tx1"/>
                </a:solidFill>
                <a:latin typeface="+mn-lt"/>
                <a:ea typeface="+mn-ea"/>
                <a:cs typeface="+mn-cs"/>
              </a:rPr>
              <a:t>supplemented by quantitative models.</a:t>
            </a:r>
          </a:p>
          <a:p>
            <a:endParaRPr lang="en-CA"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Second, each credit facility is assigned an LGD rate. LGD rates are</a:t>
            </a:r>
          </a:p>
          <a:p>
            <a:r>
              <a:rPr lang="en-US" sz="1200" kern="1200" baseline="0" dirty="0" smtClean="0">
                <a:solidFill>
                  <a:schemeClr val="tx1"/>
                </a:solidFill>
                <a:latin typeface="+mn-lt"/>
                <a:ea typeface="+mn-ea"/>
                <a:cs typeface="+mn-cs"/>
              </a:rPr>
              <a:t>largely driven by factors such as seniority of debt, collateral security,</a:t>
            </a:r>
          </a:p>
          <a:p>
            <a:r>
              <a:rPr lang="en-US" sz="1200" kern="1200" baseline="0" dirty="0" smtClean="0">
                <a:solidFill>
                  <a:schemeClr val="tx1"/>
                </a:solidFill>
                <a:latin typeface="+mn-lt"/>
                <a:ea typeface="+mn-ea"/>
                <a:cs typeface="+mn-cs"/>
              </a:rPr>
              <a:t>product type, and the industry in which the obligor operates and</a:t>
            </a:r>
          </a:p>
          <a:p>
            <a:r>
              <a:rPr lang="en-US" sz="1200" kern="1200" baseline="0" dirty="0" smtClean="0">
                <a:solidFill>
                  <a:schemeClr val="tx1"/>
                </a:solidFill>
                <a:latin typeface="+mn-lt"/>
                <a:ea typeface="+mn-ea"/>
                <a:cs typeface="+mn-cs"/>
              </a:rPr>
              <a:t>market environment.</a:t>
            </a:r>
          </a:p>
          <a:p>
            <a:r>
              <a:rPr lang="en-US" sz="1200" kern="1200" baseline="0" dirty="0" smtClean="0">
                <a:solidFill>
                  <a:schemeClr val="tx1"/>
                </a:solidFill>
                <a:latin typeface="+mn-lt"/>
                <a:ea typeface="+mn-ea"/>
                <a:cs typeface="+mn-cs"/>
              </a:rPr>
              <a:t>EAD is estimated based on the current exposure to the obligor</a:t>
            </a:r>
          </a:p>
          <a:p>
            <a:r>
              <a:rPr lang="en-US" sz="1200" kern="1200" baseline="0" dirty="0" smtClean="0">
                <a:solidFill>
                  <a:schemeClr val="tx1"/>
                </a:solidFill>
                <a:latin typeface="+mn-lt"/>
                <a:ea typeface="+mn-ea"/>
                <a:cs typeface="+mn-cs"/>
              </a:rPr>
              <a:t>and the possible future changes of that exposure driven by factors</a:t>
            </a:r>
          </a:p>
          <a:p>
            <a:r>
              <a:rPr lang="en-US" sz="1200" kern="1200" baseline="0" dirty="0" smtClean="0">
                <a:solidFill>
                  <a:schemeClr val="tx1"/>
                </a:solidFill>
                <a:latin typeface="+mn-lt"/>
                <a:ea typeface="+mn-ea"/>
                <a:cs typeface="+mn-cs"/>
              </a:rPr>
              <a:t>such as credit quality of the obligor and type of credit commitment.</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73</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20</a:t>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CA" sz="1200" kern="1200" baseline="0" dirty="0" smtClean="0">
                <a:solidFill>
                  <a:schemeClr val="tx1"/>
                </a:solidFill>
                <a:latin typeface="+mn-lt"/>
                <a:ea typeface="+mn-ea"/>
                <a:cs typeface="+mn-cs"/>
              </a:rPr>
              <a:t>Acquisition scoring models, which are used for underwriting</a:t>
            </a:r>
          </a:p>
          <a:p>
            <a:r>
              <a:rPr lang="en-CA" sz="1200" kern="1200" baseline="0" dirty="0" smtClean="0">
                <a:solidFill>
                  <a:schemeClr val="tx1"/>
                </a:solidFill>
                <a:latin typeface="+mn-lt"/>
                <a:ea typeface="+mn-ea"/>
                <a:cs typeface="+mn-cs"/>
              </a:rPr>
              <a:t>purposes, utilize established statistical methods of analyzing new</a:t>
            </a:r>
          </a:p>
          <a:p>
            <a:r>
              <a:rPr lang="en-CA" sz="1200" kern="1200" baseline="0" dirty="0" smtClean="0">
                <a:solidFill>
                  <a:schemeClr val="tx1"/>
                </a:solidFill>
                <a:latin typeface="+mn-lt"/>
                <a:ea typeface="+mn-ea"/>
                <a:cs typeface="+mn-cs"/>
              </a:rPr>
              <a:t>applicant characteristics and past performance to estimate future</a:t>
            </a:r>
          </a:p>
          <a:p>
            <a:r>
              <a:rPr lang="en-CA" sz="1200" kern="1200" baseline="0" dirty="0" smtClean="0">
                <a:solidFill>
                  <a:schemeClr val="tx1"/>
                </a:solidFill>
                <a:latin typeface="+mn-lt"/>
                <a:ea typeface="+mn-ea"/>
                <a:cs typeface="+mn-cs"/>
              </a:rPr>
              <a:t>credit performance. In model development, sources of data are used</a:t>
            </a:r>
          </a:p>
          <a:p>
            <a:r>
              <a:rPr lang="en-CA" sz="1200" kern="1200" baseline="0" dirty="0" smtClean="0">
                <a:solidFill>
                  <a:schemeClr val="tx1"/>
                </a:solidFill>
                <a:latin typeface="+mn-lt"/>
                <a:ea typeface="+mn-ea"/>
                <a:cs typeface="+mn-cs"/>
              </a:rPr>
              <a:t>and include information obtained from the client such as</a:t>
            </a:r>
          </a:p>
          <a:p>
            <a:r>
              <a:rPr lang="en-CA" sz="1200" kern="1200" baseline="0" dirty="0" smtClean="0">
                <a:solidFill>
                  <a:schemeClr val="tx1"/>
                </a:solidFill>
                <a:latin typeface="+mn-lt"/>
                <a:ea typeface="+mn-ea"/>
                <a:cs typeface="+mn-cs"/>
              </a:rPr>
              <a:t>employment status, data from our internal systems such as loan</a:t>
            </a:r>
          </a:p>
          <a:p>
            <a:r>
              <a:rPr lang="en-CA" sz="1200" kern="1200" baseline="0" dirty="0" smtClean="0">
                <a:solidFill>
                  <a:schemeClr val="tx1"/>
                </a:solidFill>
                <a:latin typeface="+mn-lt"/>
                <a:ea typeface="+mn-ea"/>
                <a:cs typeface="+mn-cs"/>
              </a:rPr>
              <a:t>information and information from external sources such as credit</a:t>
            </a:r>
          </a:p>
          <a:p>
            <a:r>
              <a:rPr lang="en-US" sz="1200" kern="1200" baseline="0" dirty="0" smtClean="0">
                <a:solidFill>
                  <a:schemeClr val="tx1"/>
                </a:solidFill>
                <a:latin typeface="+mn-lt"/>
                <a:ea typeface="+mn-ea"/>
                <a:cs typeface="+mn-cs"/>
              </a:rPr>
              <a:t>bureaus.</a:t>
            </a:r>
          </a:p>
          <a:p>
            <a:r>
              <a:rPr lang="en-CA" sz="1200" kern="1200" baseline="0" dirty="0" smtClean="0">
                <a:solidFill>
                  <a:schemeClr val="tx1"/>
                </a:solidFill>
                <a:latin typeface="+mn-lt"/>
                <a:ea typeface="+mn-ea"/>
                <a:cs typeface="+mn-cs"/>
              </a:rPr>
              <a:t>Behavioural scoring is used in the ongoing management of retail</a:t>
            </a:r>
          </a:p>
          <a:p>
            <a:r>
              <a:rPr lang="en-CA" sz="1200" kern="1200" baseline="0" dirty="0" smtClean="0">
                <a:solidFill>
                  <a:schemeClr val="tx1"/>
                </a:solidFill>
                <a:latin typeface="+mn-lt"/>
                <a:ea typeface="+mn-ea"/>
                <a:cs typeface="+mn-cs"/>
              </a:rPr>
              <a:t>clients with whom we have an established relationship. It utilizes</a:t>
            </a:r>
          </a:p>
          <a:p>
            <a:r>
              <a:rPr lang="en-CA" sz="1200" kern="1200" baseline="0" dirty="0" smtClean="0">
                <a:solidFill>
                  <a:schemeClr val="tx1"/>
                </a:solidFill>
                <a:latin typeface="+mn-lt"/>
                <a:ea typeface="+mn-ea"/>
                <a:cs typeface="+mn-cs"/>
              </a:rPr>
              <a:t>statistical techniques that capture past performance to predict future</a:t>
            </a:r>
          </a:p>
          <a:p>
            <a:r>
              <a:rPr lang="en-CA" sz="1200" kern="1200" baseline="0" dirty="0" smtClean="0">
                <a:solidFill>
                  <a:schemeClr val="tx1"/>
                </a:solidFill>
                <a:latin typeface="+mn-lt"/>
                <a:ea typeface="+mn-ea"/>
                <a:cs typeface="+mn-cs"/>
              </a:rPr>
              <a:t>behaviour and incorporate information, such as cash flow and</a:t>
            </a:r>
          </a:p>
          <a:p>
            <a:r>
              <a:rPr lang="en-CA" sz="1200" kern="1200" baseline="0" dirty="0" smtClean="0">
                <a:solidFill>
                  <a:schemeClr val="tx1"/>
                </a:solidFill>
                <a:latin typeface="+mn-lt"/>
                <a:ea typeface="+mn-ea"/>
                <a:cs typeface="+mn-cs"/>
              </a:rPr>
              <a:t>borrowing trends, as well as the extent of our relationship with the</a:t>
            </a:r>
          </a:p>
          <a:p>
            <a:r>
              <a:rPr lang="en-CA" sz="1200" kern="1200" baseline="0" dirty="0" smtClean="0">
                <a:solidFill>
                  <a:schemeClr val="tx1"/>
                </a:solidFill>
                <a:latin typeface="+mn-lt"/>
                <a:ea typeface="+mn-ea"/>
                <a:cs typeface="+mn-cs"/>
              </a:rPr>
              <a:t>client. The behavioural risk score is dynamic and is generally updated</a:t>
            </a:r>
          </a:p>
          <a:p>
            <a:r>
              <a:rPr lang="en-CA" sz="1200" kern="1200" baseline="0" dirty="0" smtClean="0">
                <a:solidFill>
                  <a:schemeClr val="tx1"/>
                </a:solidFill>
                <a:latin typeface="+mn-lt"/>
                <a:ea typeface="+mn-ea"/>
                <a:cs typeface="+mn-cs"/>
              </a:rPr>
              <a:t>on a monthly basis to continually re-evaluate the risk. Characteristics</a:t>
            </a:r>
          </a:p>
          <a:p>
            <a:r>
              <a:rPr lang="en-CA" sz="1200" kern="1200" baseline="0" dirty="0" smtClean="0">
                <a:solidFill>
                  <a:schemeClr val="tx1"/>
                </a:solidFill>
                <a:latin typeface="+mn-lt"/>
                <a:ea typeface="+mn-ea"/>
                <a:cs typeface="+mn-cs"/>
              </a:rPr>
              <a:t>used in behavioural scoring models are based on information from</a:t>
            </a:r>
          </a:p>
          <a:p>
            <a:r>
              <a:rPr lang="en-CA" sz="1200" kern="1200" baseline="0" dirty="0" smtClean="0">
                <a:solidFill>
                  <a:schemeClr val="tx1"/>
                </a:solidFill>
                <a:latin typeface="+mn-lt"/>
                <a:ea typeface="+mn-ea"/>
                <a:cs typeface="+mn-cs"/>
              </a:rPr>
              <a:t>existing accounts and lending products for each client, and from</a:t>
            </a:r>
          </a:p>
          <a:p>
            <a:r>
              <a:rPr lang="en-CA" sz="1200" kern="1200" baseline="0" dirty="0" smtClean="0">
                <a:solidFill>
                  <a:schemeClr val="tx1"/>
                </a:solidFill>
                <a:latin typeface="+mn-lt"/>
                <a:ea typeface="+mn-ea"/>
                <a:cs typeface="+mn-cs"/>
              </a:rPr>
              <a:t>information obtained from external sources, such as credit bureaus.</a:t>
            </a:r>
          </a:p>
          <a:p>
            <a:r>
              <a:rPr lang="en-CA" sz="1200" b="1" kern="1200" baseline="0" dirty="0" smtClean="0">
                <a:solidFill>
                  <a:schemeClr val="tx1"/>
                </a:solidFill>
                <a:latin typeface="+mn-lt"/>
                <a:ea typeface="+mn-ea"/>
                <a:cs typeface="+mn-cs"/>
              </a:rPr>
              <a:t>For overall portfolio management, retail exposures are assessed</a:t>
            </a:r>
          </a:p>
          <a:p>
            <a:r>
              <a:rPr lang="en-CA" sz="1200" b="1" kern="1200" baseline="0" dirty="0" smtClean="0">
                <a:solidFill>
                  <a:schemeClr val="tx1"/>
                </a:solidFill>
                <a:latin typeface="+mn-lt"/>
                <a:ea typeface="+mn-ea"/>
                <a:cs typeface="+mn-cs"/>
              </a:rPr>
              <a:t>on a pooled basis</a:t>
            </a:r>
            <a:r>
              <a:rPr lang="en-CA" sz="1200" kern="1200" baseline="0" dirty="0" smtClean="0">
                <a:solidFill>
                  <a:schemeClr val="tx1"/>
                </a:solidFill>
                <a:latin typeface="+mn-lt"/>
                <a:ea typeface="+mn-ea"/>
                <a:cs typeface="+mn-cs"/>
              </a:rPr>
              <a:t>, </a:t>
            </a:r>
            <a:r>
              <a:rPr lang="en-CA" sz="1200" b="1" kern="1200" baseline="0" dirty="0" smtClean="0">
                <a:solidFill>
                  <a:schemeClr val="tx1"/>
                </a:solidFill>
                <a:latin typeface="+mn-lt"/>
                <a:ea typeface="+mn-ea"/>
                <a:cs typeface="+mn-cs"/>
              </a:rPr>
              <a:t>with each pool consisting of exposures with</a:t>
            </a:r>
          </a:p>
          <a:p>
            <a:r>
              <a:rPr lang="en-CA" sz="1200" b="1" kern="1200" baseline="0" dirty="0" smtClean="0">
                <a:solidFill>
                  <a:schemeClr val="tx1"/>
                </a:solidFill>
                <a:latin typeface="+mn-lt"/>
                <a:ea typeface="+mn-ea"/>
                <a:cs typeface="+mn-cs"/>
              </a:rPr>
              <a:t>similar homogeneous characteristics. We believe pooling allows for</a:t>
            </a:r>
          </a:p>
          <a:p>
            <a:r>
              <a:rPr lang="en-CA" sz="1200" b="1" kern="1200" baseline="0" dirty="0" smtClean="0">
                <a:solidFill>
                  <a:schemeClr val="tx1"/>
                </a:solidFill>
                <a:latin typeface="+mn-lt"/>
                <a:ea typeface="+mn-ea"/>
                <a:cs typeface="+mn-cs"/>
              </a:rPr>
              <a:t>more precise, accurate and consistent estimates of default and loss</a:t>
            </a:r>
          </a:p>
          <a:p>
            <a:r>
              <a:rPr lang="en-CA" sz="1200" b="1" kern="1200" baseline="0" dirty="0" smtClean="0">
                <a:solidFill>
                  <a:schemeClr val="tx1"/>
                </a:solidFill>
                <a:latin typeface="+mn-lt"/>
                <a:ea typeface="+mn-ea"/>
                <a:cs typeface="+mn-cs"/>
              </a:rPr>
              <a:t>characteristics at the pool level.</a:t>
            </a:r>
          </a:p>
          <a:p>
            <a:r>
              <a:rPr lang="en-CA" sz="1200" b="1" kern="1200" baseline="0" dirty="0" smtClean="0">
                <a:solidFill>
                  <a:schemeClr val="tx1"/>
                </a:solidFill>
                <a:latin typeface="+mn-lt"/>
                <a:ea typeface="+mn-ea"/>
                <a:cs typeface="+mn-cs"/>
              </a:rPr>
              <a:t>Criteria used to pool exposures for risk quantification include</a:t>
            </a:r>
          </a:p>
          <a:p>
            <a:r>
              <a:rPr lang="en-CA" sz="1200" b="1" kern="1200" baseline="0" dirty="0" smtClean="0">
                <a:solidFill>
                  <a:schemeClr val="tx1"/>
                </a:solidFill>
                <a:latin typeface="+mn-lt"/>
                <a:ea typeface="+mn-ea"/>
                <a:cs typeface="+mn-cs"/>
              </a:rPr>
              <a:t>behavioural score, product type (mortgage, credit cards, lines of</a:t>
            </a:r>
          </a:p>
          <a:p>
            <a:r>
              <a:rPr lang="en-CA" sz="1200" b="1" kern="1200" baseline="0" dirty="0" smtClean="0">
                <a:solidFill>
                  <a:schemeClr val="tx1"/>
                </a:solidFill>
                <a:latin typeface="+mn-lt"/>
                <a:ea typeface="+mn-ea"/>
                <a:cs typeface="+mn-cs"/>
              </a:rPr>
              <a:t>credit and instalment loans), collateral type (chattel, liquid assets</a:t>
            </a:r>
          </a:p>
          <a:p>
            <a:r>
              <a:rPr lang="en-CA" sz="1200" b="1" kern="1200" baseline="0" dirty="0" smtClean="0">
                <a:solidFill>
                  <a:schemeClr val="tx1"/>
                </a:solidFill>
                <a:latin typeface="+mn-lt"/>
                <a:ea typeface="+mn-ea"/>
                <a:cs typeface="+mn-cs"/>
              </a:rPr>
              <a:t>and real estate)</a:t>
            </a:r>
            <a:r>
              <a:rPr lang="en-CA" sz="1200" kern="1200" baseline="0" dirty="0" smtClean="0">
                <a:solidFill>
                  <a:schemeClr val="tx1"/>
                </a:solidFill>
                <a:latin typeface="+mn-lt"/>
                <a:ea typeface="+mn-ea"/>
                <a:cs typeface="+mn-cs"/>
              </a:rPr>
              <a:t>, the length of time that the account has been on our</a:t>
            </a:r>
          </a:p>
          <a:p>
            <a:r>
              <a:rPr lang="en-CA" sz="1200" kern="1200" baseline="0" dirty="0" smtClean="0">
                <a:solidFill>
                  <a:schemeClr val="tx1"/>
                </a:solidFill>
                <a:latin typeface="+mn-lt"/>
                <a:ea typeface="+mn-ea"/>
                <a:cs typeface="+mn-cs"/>
              </a:rPr>
              <a:t>books, and the delinquency status (performing, delinquent and</a:t>
            </a:r>
          </a:p>
          <a:p>
            <a:r>
              <a:rPr lang="en-CA" sz="1200" kern="1200" baseline="0" dirty="0" smtClean="0">
                <a:solidFill>
                  <a:schemeClr val="tx1"/>
                </a:solidFill>
                <a:latin typeface="+mn-lt"/>
                <a:ea typeface="+mn-ea"/>
                <a:cs typeface="+mn-cs"/>
              </a:rPr>
              <a:t>default) of the exposure. Regular monitoring and periodic adjustments</a:t>
            </a:r>
          </a:p>
          <a:p>
            <a:r>
              <a:rPr lang="en-CA" sz="1200" kern="1200" baseline="0" dirty="0" smtClean="0">
                <a:solidFill>
                  <a:schemeClr val="tx1"/>
                </a:solidFill>
                <a:latin typeface="+mn-lt"/>
                <a:ea typeface="+mn-ea"/>
                <a:cs typeface="+mn-cs"/>
              </a:rPr>
              <a:t>and alignments are conducted to ensure that this process</a:t>
            </a:r>
          </a:p>
          <a:p>
            <a:r>
              <a:rPr lang="en-CA" sz="1200" kern="1200" baseline="0" dirty="0" smtClean="0">
                <a:solidFill>
                  <a:schemeClr val="tx1"/>
                </a:solidFill>
                <a:latin typeface="+mn-lt"/>
                <a:ea typeface="+mn-ea"/>
                <a:cs typeface="+mn-cs"/>
              </a:rPr>
              <a:t>provides for a meaningful differentiation of risk. Migration between</a:t>
            </a:r>
          </a:p>
          <a:p>
            <a:r>
              <a:rPr lang="en-CA" sz="1200" kern="1200" baseline="0" dirty="0" smtClean="0">
                <a:solidFill>
                  <a:schemeClr val="tx1"/>
                </a:solidFill>
                <a:latin typeface="+mn-lt"/>
                <a:ea typeface="+mn-ea"/>
                <a:cs typeface="+mn-cs"/>
              </a:rPr>
              <a:t>the pools is considered when assessing credit quality.</a:t>
            </a:r>
          </a:p>
          <a:p>
            <a:r>
              <a:rPr lang="en-CA" sz="1200" kern="1200" baseline="0" dirty="0" smtClean="0">
                <a:solidFill>
                  <a:schemeClr val="tx1"/>
                </a:solidFill>
                <a:latin typeface="+mn-lt"/>
                <a:ea typeface="+mn-ea"/>
                <a:cs typeface="+mn-cs"/>
              </a:rPr>
              <a:t>The pools are also assessed based on PD, EAD and LGD which</a:t>
            </a:r>
          </a:p>
          <a:p>
            <a:r>
              <a:rPr lang="en-CA" sz="1200" kern="1200" baseline="0" dirty="0" smtClean="0">
                <a:solidFill>
                  <a:schemeClr val="tx1"/>
                </a:solidFill>
                <a:latin typeface="+mn-lt"/>
                <a:ea typeface="+mn-ea"/>
                <a:cs typeface="+mn-cs"/>
              </a:rPr>
              <a:t>consider borrower and transaction characteristics, including</a:t>
            </a:r>
          </a:p>
          <a:p>
            <a:r>
              <a:rPr lang="en-CA" sz="1200" kern="1200" baseline="0" dirty="0" smtClean="0">
                <a:solidFill>
                  <a:schemeClr val="tx1"/>
                </a:solidFill>
                <a:latin typeface="+mn-lt"/>
                <a:ea typeface="+mn-ea"/>
                <a:cs typeface="+mn-cs"/>
              </a:rPr>
              <a:t>behavioural credit score, product type and delinquency status. The</a:t>
            </a:r>
          </a:p>
          <a:p>
            <a:r>
              <a:rPr lang="en-CA" sz="1200" kern="1200" baseline="0" dirty="0" smtClean="0">
                <a:solidFill>
                  <a:schemeClr val="tx1"/>
                </a:solidFill>
                <a:latin typeface="+mn-lt"/>
                <a:ea typeface="+mn-ea"/>
                <a:cs typeface="+mn-cs"/>
              </a:rPr>
              <a:t>LGD is estimated based on transaction specific factors, including</a:t>
            </a:r>
          </a:p>
          <a:p>
            <a:r>
              <a:rPr lang="en-CA" sz="1200" kern="1200" baseline="0" dirty="0" smtClean="0">
                <a:solidFill>
                  <a:schemeClr val="tx1"/>
                </a:solidFill>
                <a:latin typeface="+mn-lt"/>
                <a:ea typeface="+mn-ea"/>
                <a:cs typeface="+mn-cs"/>
              </a:rPr>
              <a:t>product, loan to value and collateral types. Our risk ratings are</a:t>
            </a:r>
          </a:p>
          <a:p>
            <a:r>
              <a:rPr lang="en-CA" sz="1200" kern="1200" baseline="0" dirty="0" smtClean="0">
                <a:solidFill>
                  <a:schemeClr val="tx1"/>
                </a:solidFill>
                <a:latin typeface="+mn-lt"/>
                <a:ea typeface="+mn-ea"/>
                <a:cs typeface="+mn-cs"/>
              </a:rPr>
              <a:t>reviewed and updated on a regular basis.</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74</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i="1" kern="1200" baseline="0" dirty="0" smtClean="0">
                <a:solidFill>
                  <a:schemeClr val="tx1"/>
                </a:solidFill>
                <a:latin typeface="+mn-lt"/>
                <a:ea typeface="+mn-ea"/>
                <a:cs typeface="+mn-cs"/>
              </a:rPr>
              <a:t>Structuring of transactions</a:t>
            </a:r>
          </a:p>
          <a:p>
            <a:r>
              <a:rPr lang="en-US" sz="1200" kern="1200" baseline="0" dirty="0" smtClean="0">
                <a:solidFill>
                  <a:schemeClr val="tx1"/>
                </a:solidFill>
                <a:latin typeface="+mn-lt"/>
                <a:ea typeface="+mn-ea"/>
                <a:cs typeface="+mn-cs"/>
              </a:rPr>
              <a:t>• Includes the use of guarantees, security, seniority and</a:t>
            </a:r>
          </a:p>
          <a:p>
            <a:r>
              <a:rPr lang="en-US" sz="1200" kern="1200" baseline="0" dirty="0" smtClean="0">
                <a:solidFill>
                  <a:schemeClr val="tx1"/>
                </a:solidFill>
                <a:latin typeface="+mn-lt"/>
                <a:ea typeface="+mn-ea"/>
                <a:cs typeface="+mn-cs"/>
              </a:rPr>
              <a:t>covenants. Product-specific guidelines set out appropriate</a:t>
            </a:r>
          </a:p>
          <a:p>
            <a:r>
              <a:rPr lang="en-US" sz="1200" kern="1200" baseline="0" dirty="0" smtClean="0">
                <a:solidFill>
                  <a:schemeClr val="tx1"/>
                </a:solidFill>
                <a:latin typeface="+mn-lt"/>
                <a:ea typeface="+mn-ea"/>
                <a:cs typeface="+mn-cs"/>
              </a:rPr>
              <a:t>product structuring as well as client and guarantor criteria.</a:t>
            </a:r>
          </a:p>
          <a:p>
            <a:r>
              <a:rPr lang="en-US" sz="1200" kern="1200" baseline="0" dirty="0" smtClean="0">
                <a:solidFill>
                  <a:schemeClr val="tx1"/>
                </a:solidFill>
                <a:latin typeface="+mn-lt"/>
                <a:ea typeface="+mn-ea"/>
                <a:cs typeface="+mn-cs"/>
              </a:rPr>
              <a:t>The third-party guarantors that we deal with are primarily</a:t>
            </a:r>
          </a:p>
          <a:p>
            <a:r>
              <a:rPr lang="en-US" sz="1200" kern="1200" baseline="0" dirty="0" smtClean="0">
                <a:solidFill>
                  <a:schemeClr val="tx1"/>
                </a:solidFill>
                <a:latin typeface="+mn-lt"/>
                <a:ea typeface="+mn-ea"/>
                <a:cs typeface="+mn-cs"/>
              </a:rPr>
              <a:t>sovereign-sponsored agencies.</a:t>
            </a:r>
          </a:p>
          <a:p>
            <a:r>
              <a:rPr lang="en-US" sz="1200" i="1" kern="1200" baseline="0" dirty="0" smtClean="0">
                <a:solidFill>
                  <a:schemeClr val="tx1"/>
                </a:solidFill>
                <a:latin typeface="+mn-lt"/>
                <a:ea typeface="+mn-ea"/>
                <a:cs typeface="+mn-cs"/>
              </a:rPr>
              <a:t>Collateral</a:t>
            </a:r>
          </a:p>
          <a:p>
            <a:r>
              <a:rPr lang="en-US" sz="1200" kern="1200" baseline="0" dirty="0" smtClean="0">
                <a:solidFill>
                  <a:schemeClr val="tx1"/>
                </a:solidFill>
                <a:latin typeface="+mn-lt"/>
                <a:ea typeface="+mn-ea"/>
                <a:cs typeface="+mn-cs"/>
              </a:rPr>
              <a:t>• We often require obligors to pledge collateral as security</a:t>
            </a:r>
          </a:p>
          <a:p>
            <a:r>
              <a:rPr lang="en-US" sz="1200" kern="1200" baseline="0" dirty="0" smtClean="0">
                <a:solidFill>
                  <a:schemeClr val="tx1"/>
                </a:solidFill>
                <a:latin typeface="+mn-lt"/>
                <a:ea typeface="+mn-ea"/>
                <a:cs typeface="+mn-cs"/>
              </a:rPr>
              <a:t>when we advance credit. The extent of risk mitigation</a:t>
            </a:r>
          </a:p>
          <a:p>
            <a:r>
              <a:rPr lang="en-US" sz="1200" kern="1200" baseline="0" dirty="0" smtClean="0">
                <a:solidFill>
                  <a:schemeClr val="tx1"/>
                </a:solidFill>
                <a:latin typeface="+mn-lt"/>
                <a:ea typeface="+mn-ea"/>
                <a:cs typeface="+mn-cs"/>
              </a:rPr>
              <a:t>provided by collateral depends on the amount, type and</a:t>
            </a:r>
          </a:p>
          <a:p>
            <a:r>
              <a:rPr lang="en-US" sz="1200" kern="1200" baseline="0" dirty="0" smtClean="0">
                <a:solidFill>
                  <a:schemeClr val="tx1"/>
                </a:solidFill>
                <a:latin typeface="+mn-lt"/>
                <a:ea typeface="+mn-ea"/>
                <a:cs typeface="+mn-cs"/>
              </a:rPr>
              <a:t>quality of the collateral taken.</a:t>
            </a:r>
          </a:p>
          <a:p>
            <a:r>
              <a:rPr lang="en-US" sz="1200" i="1" kern="1200" baseline="0" dirty="0" smtClean="0">
                <a:solidFill>
                  <a:schemeClr val="tx1"/>
                </a:solidFill>
                <a:latin typeface="+mn-lt"/>
                <a:ea typeface="+mn-ea"/>
                <a:cs typeface="+mn-cs"/>
              </a:rPr>
              <a:t>Credit derivatives</a:t>
            </a:r>
          </a:p>
          <a:p>
            <a:r>
              <a:rPr lang="en-US" sz="1200" kern="1200" baseline="0" dirty="0" smtClean="0">
                <a:solidFill>
                  <a:schemeClr val="tx1"/>
                </a:solidFill>
                <a:latin typeface="+mn-lt"/>
                <a:ea typeface="+mn-ea"/>
                <a:cs typeface="+mn-cs"/>
              </a:rPr>
              <a:t>• Used as a tool to mitigate industry sector concentration and</a:t>
            </a:r>
          </a:p>
          <a:p>
            <a:r>
              <a:rPr lang="en-US" sz="1200" kern="1200" baseline="0" dirty="0" smtClean="0">
                <a:solidFill>
                  <a:schemeClr val="tx1"/>
                </a:solidFill>
                <a:latin typeface="+mn-lt"/>
                <a:ea typeface="+mn-ea"/>
                <a:cs typeface="+mn-cs"/>
              </a:rPr>
              <a:t>single-name exposure. The counterparties that we transact</a:t>
            </a:r>
          </a:p>
          <a:p>
            <a:r>
              <a:rPr lang="en-US" sz="1200" kern="1200" baseline="0" dirty="0" smtClean="0">
                <a:solidFill>
                  <a:schemeClr val="tx1"/>
                </a:solidFill>
                <a:latin typeface="+mn-lt"/>
                <a:ea typeface="+mn-ea"/>
                <a:cs typeface="+mn-cs"/>
              </a:rPr>
              <a:t>with are typically investment-grade banks and broker/</a:t>
            </a:r>
          </a:p>
          <a:p>
            <a:r>
              <a:rPr lang="en-US" sz="1200" kern="1200" baseline="0" dirty="0" smtClean="0">
                <a:solidFill>
                  <a:schemeClr val="tx1"/>
                </a:solidFill>
                <a:latin typeface="+mn-lt"/>
                <a:ea typeface="+mn-ea"/>
                <a:cs typeface="+mn-cs"/>
              </a:rPr>
              <a:t>dealers. As with other derivatives, we use collateral and</a:t>
            </a:r>
          </a:p>
          <a:p>
            <a:r>
              <a:rPr lang="en-US" sz="1200" kern="1200" baseline="0" dirty="0" smtClean="0">
                <a:solidFill>
                  <a:schemeClr val="tx1"/>
                </a:solidFill>
                <a:latin typeface="+mn-lt"/>
                <a:ea typeface="+mn-ea"/>
                <a:cs typeface="+mn-cs"/>
              </a:rPr>
              <a:t>master netting agreements for managing counterparty credit</a:t>
            </a:r>
          </a:p>
          <a:p>
            <a:r>
              <a:rPr lang="en-US" sz="1200" kern="1200" baseline="0" dirty="0" smtClean="0">
                <a:solidFill>
                  <a:schemeClr val="tx1"/>
                </a:solidFill>
                <a:latin typeface="+mn-lt"/>
                <a:ea typeface="+mn-ea"/>
                <a:cs typeface="+mn-cs"/>
              </a:rPr>
              <a:t>risk and these contracts are subject to the same credit</a:t>
            </a:r>
          </a:p>
          <a:p>
            <a:r>
              <a:rPr lang="en-US" sz="1200" kern="1200" baseline="0" dirty="0" smtClean="0">
                <a:solidFill>
                  <a:schemeClr val="tx1"/>
                </a:solidFill>
                <a:latin typeface="+mn-lt"/>
                <a:ea typeface="+mn-ea"/>
                <a:cs typeface="+mn-cs"/>
              </a:rPr>
              <a:t>approval, limit and monitoring standards used for managing</a:t>
            </a:r>
          </a:p>
          <a:p>
            <a:r>
              <a:rPr lang="en-US" sz="1200" kern="1200" baseline="0" dirty="0" smtClean="0">
                <a:solidFill>
                  <a:schemeClr val="tx1"/>
                </a:solidFill>
                <a:latin typeface="+mn-lt"/>
                <a:ea typeface="+mn-ea"/>
                <a:cs typeface="+mn-cs"/>
              </a:rPr>
              <a:t>credit risk.</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75</a:t>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i="1" kern="1200" baseline="0" dirty="0" smtClean="0">
                <a:solidFill>
                  <a:schemeClr val="tx1"/>
                </a:solidFill>
                <a:latin typeface="+mn-lt"/>
                <a:ea typeface="+mn-ea"/>
                <a:cs typeface="+mn-cs"/>
              </a:rPr>
              <a:t>2010 vs. 2009</a:t>
            </a:r>
          </a:p>
          <a:p>
            <a:r>
              <a:rPr lang="en-US" sz="1200" kern="1200" baseline="0" dirty="0" smtClean="0">
                <a:solidFill>
                  <a:schemeClr val="tx1"/>
                </a:solidFill>
                <a:latin typeface="+mn-lt"/>
                <a:ea typeface="+mn-ea"/>
                <a:cs typeface="+mn-cs"/>
              </a:rPr>
              <a:t>Total gross credit risk exposure increased $81 billion, or 12%, from a</a:t>
            </a:r>
          </a:p>
          <a:p>
            <a:r>
              <a:rPr lang="en-US" sz="1200" kern="1200" baseline="0" dirty="0" smtClean="0">
                <a:solidFill>
                  <a:schemeClr val="tx1"/>
                </a:solidFill>
                <a:latin typeface="+mn-lt"/>
                <a:ea typeface="+mn-ea"/>
                <a:cs typeface="+mn-cs"/>
              </a:rPr>
              <a:t>year ago, reflecting increases in both retail and wholesale portfolios.</a:t>
            </a:r>
          </a:p>
          <a:p>
            <a:r>
              <a:rPr lang="en-US" sz="1200" kern="1200" baseline="0" dirty="0" smtClean="0">
                <a:solidFill>
                  <a:schemeClr val="tx1"/>
                </a:solidFill>
                <a:latin typeface="+mn-lt"/>
                <a:ea typeface="+mn-ea"/>
                <a:cs typeface="+mn-cs"/>
              </a:rPr>
              <a:t>Retail exposure increased $38 billion, or 14%, primarily driven</a:t>
            </a:r>
          </a:p>
          <a:p>
            <a:r>
              <a:rPr lang="en-US" sz="1200" kern="1200" baseline="0" dirty="0" smtClean="0">
                <a:solidFill>
                  <a:schemeClr val="tx1"/>
                </a:solidFill>
                <a:latin typeface="+mn-lt"/>
                <a:ea typeface="+mn-ea"/>
                <a:cs typeface="+mn-cs"/>
              </a:rPr>
              <a:t>by the implementation of updated risk parameters for undrawn</a:t>
            </a:r>
          </a:p>
          <a:p>
            <a:r>
              <a:rPr lang="en-US" sz="1200" kern="1200" baseline="0" dirty="0" smtClean="0">
                <a:solidFill>
                  <a:schemeClr val="tx1"/>
                </a:solidFill>
                <a:latin typeface="+mn-lt"/>
                <a:ea typeface="+mn-ea"/>
                <a:cs typeface="+mn-cs"/>
              </a:rPr>
              <a:t>commitments and the realignment of the retail risk rating system</a:t>
            </a:r>
          </a:p>
          <a:p>
            <a:r>
              <a:rPr lang="en-US" sz="1200" kern="1200" baseline="0" dirty="0" smtClean="0">
                <a:solidFill>
                  <a:schemeClr val="tx1"/>
                </a:solidFill>
                <a:latin typeface="+mn-lt"/>
                <a:ea typeface="+mn-ea"/>
                <a:cs typeface="+mn-cs"/>
              </a:rPr>
              <a:t>reflecting recent credit experience. Retail exposure also increased as</a:t>
            </a:r>
          </a:p>
          <a:p>
            <a:r>
              <a:rPr lang="en-US" sz="1200" kern="1200" baseline="0" dirty="0" smtClean="0">
                <a:solidFill>
                  <a:schemeClr val="tx1"/>
                </a:solidFill>
                <a:latin typeface="+mn-lt"/>
                <a:ea typeface="+mn-ea"/>
                <a:cs typeface="+mn-cs"/>
              </a:rPr>
              <a:t>a result of solid volume growth in Canadian home equity and personal</a:t>
            </a:r>
          </a:p>
          <a:p>
            <a:r>
              <a:rPr lang="en-US" sz="1200" kern="1200" baseline="0" dirty="0" smtClean="0">
                <a:solidFill>
                  <a:schemeClr val="tx1"/>
                </a:solidFill>
                <a:latin typeface="+mn-lt"/>
                <a:ea typeface="+mn-ea"/>
                <a:cs typeface="+mn-cs"/>
              </a:rPr>
              <a:t>lending products. The use of guarantees and collateral represents an</a:t>
            </a:r>
          </a:p>
          <a:p>
            <a:r>
              <a:rPr lang="en-US" sz="1200" kern="1200" baseline="0" dirty="0" smtClean="0">
                <a:solidFill>
                  <a:schemeClr val="tx1"/>
                </a:solidFill>
                <a:latin typeface="+mn-lt"/>
                <a:ea typeface="+mn-ea"/>
                <a:cs typeface="+mn-cs"/>
              </a:rPr>
              <a:t>integral part of our credit risk mitigation in the retail portfolio. Insured</a:t>
            </a:r>
          </a:p>
          <a:p>
            <a:r>
              <a:rPr lang="en-US" sz="1200" kern="1200" baseline="0" dirty="0" smtClean="0">
                <a:solidFill>
                  <a:schemeClr val="tx1"/>
                </a:solidFill>
                <a:latin typeface="+mn-lt"/>
                <a:ea typeface="+mn-ea"/>
                <a:cs typeface="+mn-cs"/>
              </a:rPr>
              <a:t>mortgages accounted for 20% of our residential mortgage portfolio in</a:t>
            </a:r>
          </a:p>
          <a:p>
            <a:r>
              <a:rPr lang="en-US" sz="1200" kern="1200" baseline="0" dirty="0" smtClean="0">
                <a:solidFill>
                  <a:schemeClr val="tx1"/>
                </a:solidFill>
                <a:latin typeface="+mn-lt"/>
                <a:ea typeface="+mn-ea"/>
                <a:cs typeface="+mn-cs"/>
              </a:rPr>
              <a:t>2010 as compared to 24% in 2009. Secured personal lending</a:t>
            </a:r>
          </a:p>
          <a:p>
            <a:r>
              <a:rPr lang="en-US" sz="1200" kern="1200" baseline="0" dirty="0" smtClean="0">
                <a:solidFill>
                  <a:schemeClr val="tx1"/>
                </a:solidFill>
                <a:latin typeface="+mn-lt"/>
                <a:ea typeface="+mn-ea"/>
                <a:cs typeface="+mn-cs"/>
              </a:rPr>
              <a:t>represented 56% of personal loans outstanding in 2010 as compared</a:t>
            </a:r>
          </a:p>
          <a:p>
            <a:r>
              <a:rPr lang="en-US" sz="1200" kern="1200" baseline="0" dirty="0" smtClean="0">
                <a:solidFill>
                  <a:schemeClr val="tx1"/>
                </a:solidFill>
                <a:latin typeface="+mn-lt"/>
                <a:ea typeface="+mn-ea"/>
                <a:cs typeface="+mn-cs"/>
              </a:rPr>
              <a:t>to 54% in 2009.</a:t>
            </a:r>
          </a:p>
          <a:p>
            <a:r>
              <a:rPr lang="en-US" sz="1200" kern="1200" baseline="0" dirty="0" smtClean="0">
                <a:solidFill>
                  <a:schemeClr val="tx1"/>
                </a:solidFill>
                <a:latin typeface="+mn-lt"/>
                <a:ea typeface="+mn-ea"/>
                <a:cs typeface="+mn-cs"/>
              </a:rPr>
              <a:t>Wholesale exposure increased $43 billion, or 11%, mainly</a:t>
            </a:r>
          </a:p>
          <a:p>
            <a:r>
              <a:rPr lang="en-US" sz="1200" kern="1200" baseline="0" dirty="0" smtClean="0">
                <a:solidFill>
                  <a:schemeClr val="tx1"/>
                </a:solidFill>
                <a:latin typeface="+mn-lt"/>
                <a:ea typeface="+mn-ea"/>
                <a:cs typeface="+mn-cs"/>
              </a:rPr>
              <a:t>reflecting increases in most exposure types. Repo-style transactions</a:t>
            </a:r>
          </a:p>
          <a:p>
            <a:r>
              <a:rPr lang="en-US" sz="1200" kern="1200" baseline="0" dirty="0" smtClean="0">
                <a:solidFill>
                  <a:schemeClr val="tx1"/>
                </a:solidFill>
                <a:latin typeface="+mn-lt"/>
                <a:ea typeface="+mn-ea"/>
                <a:cs typeface="+mn-cs"/>
              </a:rPr>
              <a:t>increased $27 billion, primarily in non-bank financial services, due to</a:t>
            </a:r>
          </a:p>
          <a:p>
            <a:r>
              <a:rPr lang="en-US" sz="1200" kern="1200" baseline="0" dirty="0" smtClean="0">
                <a:solidFill>
                  <a:schemeClr val="tx1"/>
                </a:solidFill>
                <a:latin typeface="+mn-lt"/>
                <a:ea typeface="+mn-ea"/>
                <a:cs typeface="+mn-cs"/>
              </a:rPr>
              <a:t>higher market activity from the European Government Bond business</a:t>
            </a:r>
          </a:p>
          <a:p>
            <a:r>
              <a:rPr lang="en-US" sz="1200" kern="1200" baseline="0" dirty="0" smtClean="0">
                <a:solidFill>
                  <a:schemeClr val="tx1"/>
                </a:solidFill>
                <a:latin typeface="+mn-lt"/>
                <a:ea typeface="+mn-ea"/>
                <a:cs typeface="+mn-cs"/>
              </a:rPr>
              <a:t>and increased volume for our primary dealer activities, partially offset</a:t>
            </a:r>
          </a:p>
          <a:p>
            <a:r>
              <a:rPr lang="en-US" sz="1200" kern="1200" baseline="0" dirty="0" smtClean="0">
                <a:solidFill>
                  <a:schemeClr val="tx1"/>
                </a:solidFill>
                <a:latin typeface="+mn-lt"/>
                <a:ea typeface="+mn-ea"/>
                <a:cs typeface="+mn-cs"/>
              </a:rPr>
              <a:t>by the impact of the stronger Canadian dollar. Other exposure</a:t>
            </a:r>
          </a:p>
          <a:p>
            <a:r>
              <a:rPr lang="en-US" sz="1200" kern="1200" baseline="0" dirty="0" smtClean="0">
                <a:solidFill>
                  <a:schemeClr val="tx1"/>
                </a:solidFill>
                <a:latin typeface="+mn-lt"/>
                <a:ea typeface="+mn-ea"/>
                <a:cs typeface="+mn-cs"/>
              </a:rPr>
              <a:t>increased $16 billion in bank and sovereign, largely due to higher</a:t>
            </a:r>
          </a:p>
          <a:p>
            <a:r>
              <a:rPr lang="en-US" sz="1200" kern="1200" baseline="0" dirty="0" smtClean="0">
                <a:solidFill>
                  <a:schemeClr val="tx1"/>
                </a:solidFill>
                <a:latin typeface="+mn-lt"/>
                <a:ea typeface="+mn-ea"/>
                <a:cs typeface="+mn-cs"/>
              </a:rPr>
              <a:t>guarantees and securities exposures. Loans and acceptances</a:t>
            </a:r>
          </a:p>
          <a:p>
            <a:r>
              <a:rPr lang="en-US" sz="1200" kern="1200" baseline="0" dirty="0" smtClean="0">
                <a:solidFill>
                  <a:schemeClr val="tx1"/>
                </a:solidFill>
                <a:latin typeface="+mn-lt"/>
                <a:ea typeface="+mn-ea"/>
                <a:cs typeface="+mn-cs"/>
              </a:rPr>
              <a:t>decreased $7 billion, mainly in the business portfolio across most</a:t>
            </a:r>
          </a:p>
          <a:p>
            <a:r>
              <a:rPr lang="en-US" sz="1200" kern="1200" baseline="0" dirty="0" smtClean="0">
                <a:solidFill>
                  <a:schemeClr val="tx1"/>
                </a:solidFill>
                <a:latin typeface="+mn-lt"/>
                <a:ea typeface="+mn-ea"/>
                <a:cs typeface="+mn-cs"/>
              </a:rPr>
              <a:t>sectors largely due to a strategic reduction in our U.S. loan portfolio,</a:t>
            </a:r>
          </a:p>
          <a:p>
            <a:r>
              <a:rPr lang="en-US" sz="1200" kern="1200" baseline="0" dirty="0" smtClean="0">
                <a:solidFill>
                  <a:schemeClr val="tx1"/>
                </a:solidFill>
                <a:latin typeface="+mn-lt"/>
                <a:ea typeface="+mn-ea"/>
                <a:cs typeface="+mn-cs"/>
              </a:rPr>
              <a:t>maturity and repayments and the impact of the stronger Canadian</a:t>
            </a:r>
          </a:p>
          <a:p>
            <a:r>
              <a:rPr lang="en-US" sz="1200" kern="1200" baseline="0" dirty="0" smtClean="0">
                <a:solidFill>
                  <a:schemeClr val="tx1"/>
                </a:solidFill>
                <a:latin typeface="+mn-lt"/>
                <a:ea typeface="+mn-ea"/>
                <a:cs typeface="+mn-cs"/>
              </a:rPr>
              <a:t>dollar. Most of the decrease in business exposure was in real estate</a:t>
            </a:r>
          </a:p>
          <a:p>
            <a:r>
              <a:rPr lang="en-US" sz="1200" kern="1200" baseline="0" dirty="0" smtClean="0">
                <a:solidFill>
                  <a:schemeClr val="tx1"/>
                </a:solidFill>
                <a:latin typeface="+mn-lt"/>
                <a:ea typeface="+mn-ea"/>
                <a:cs typeface="+mn-cs"/>
              </a:rPr>
              <a:t>and related, mining and metals, energy and other services within the</a:t>
            </a:r>
          </a:p>
          <a:p>
            <a:r>
              <a:rPr lang="en-US" sz="1200" kern="1200" baseline="0" dirty="0" smtClean="0">
                <a:solidFill>
                  <a:schemeClr val="tx1"/>
                </a:solidFill>
                <a:latin typeface="+mn-lt"/>
                <a:ea typeface="+mn-ea"/>
                <a:cs typeface="+mn-cs"/>
              </a:rPr>
              <a:t>other category. The decrease was partially offset by increases in nonbank</a:t>
            </a:r>
          </a:p>
          <a:p>
            <a:r>
              <a:rPr lang="en-US" sz="1200" kern="1200" baseline="0" dirty="0" smtClean="0">
                <a:solidFill>
                  <a:schemeClr val="tx1"/>
                </a:solidFill>
                <a:latin typeface="+mn-lt"/>
                <a:ea typeface="+mn-ea"/>
                <a:cs typeface="+mn-cs"/>
              </a:rPr>
              <a:t>financial services and sovereign. The loan utilization rate</a:t>
            </a:r>
          </a:p>
          <a:p>
            <a:r>
              <a:rPr lang="en-US" sz="1200" kern="1200" baseline="0" dirty="0" smtClean="0">
                <a:solidFill>
                  <a:schemeClr val="tx1"/>
                </a:solidFill>
                <a:latin typeface="+mn-lt"/>
                <a:ea typeface="+mn-ea"/>
                <a:cs typeface="+mn-cs"/>
              </a:rPr>
              <a:t>remained stable at 42%.</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76</a:t>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2010 vs. 2009</a:t>
            </a:r>
          </a:p>
          <a:p>
            <a:r>
              <a:rPr lang="en-US" sz="1200" kern="1200" baseline="0" dirty="0" smtClean="0">
                <a:solidFill>
                  <a:schemeClr val="tx1"/>
                </a:solidFill>
                <a:latin typeface="+mn-lt"/>
                <a:ea typeface="+mn-ea"/>
                <a:cs typeface="+mn-cs"/>
              </a:rPr>
              <a:t>Loans and acceptances increased by $9 billion, or 3%, from the prior</a:t>
            </a:r>
          </a:p>
          <a:p>
            <a:r>
              <a:rPr lang="en-US" sz="1200" kern="1200" baseline="0" dirty="0" smtClean="0">
                <a:solidFill>
                  <a:schemeClr val="tx1"/>
                </a:solidFill>
                <a:latin typeface="+mn-lt"/>
                <a:ea typeface="+mn-ea"/>
                <a:cs typeface="+mn-cs"/>
              </a:rPr>
              <a:t>year, mainly reflecting strong retail growth in Canada, partially offset</a:t>
            </a:r>
          </a:p>
          <a:p>
            <a:r>
              <a:rPr lang="en-US" sz="1200" kern="1200" baseline="0" dirty="0" smtClean="0">
                <a:solidFill>
                  <a:schemeClr val="tx1"/>
                </a:solidFill>
                <a:latin typeface="+mn-lt"/>
                <a:ea typeface="+mn-ea"/>
                <a:cs typeface="+mn-cs"/>
              </a:rPr>
              <a:t>by decreases in our wholesale portfolio.</a:t>
            </a:r>
          </a:p>
          <a:p>
            <a:r>
              <a:rPr lang="en-US" sz="1200" kern="1200" baseline="0" dirty="0" smtClean="0">
                <a:solidFill>
                  <a:schemeClr val="tx1"/>
                </a:solidFill>
                <a:latin typeface="+mn-lt"/>
                <a:ea typeface="+mn-ea"/>
                <a:cs typeface="+mn-cs"/>
              </a:rPr>
              <a:t>Solid retail growth of $17 billion was driven by volume growth in</a:t>
            </a:r>
          </a:p>
          <a:p>
            <a:r>
              <a:rPr lang="en-US" sz="1200" kern="1200" baseline="0" dirty="0" smtClean="0">
                <a:solidFill>
                  <a:schemeClr val="tx1"/>
                </a:solidFill>
                <a:latin typeface="+mn-lt"/>
                <a:ea typeface="+mn-ea"/>
                <a:cs typeface="+mn-cs"/>
              </a:rPr>
              <a:t>Canadian personal lending and residential mortgages.</a:t>
            </a:r>
          </a:p>
          <a:p>
            <a:r>
              <a:rPr lang="en-US" sz="1200" kern="1200" baseline="0" dirty="0" smtClean="0">
                <a:solidFill>
                  <a:schemeClr val="tx1"/>
                </a:solidFill>
                <a:latin typeface="+mn-lt"/>
                <a:ea typeface="+mn-ea"/>
                <a:cs typeface="+mn-cs"/>
              </a:rPr>
              <a:t>Wholesale loans and acceptances decreased by $7 billion</a:t>
            </a:r>
          </a:p>
          <a:p>
            <a:r>
              <a:rPr lang="en-US" sz="1200" kern="1200" baseline="0" dirty="0" smtClean="0">
                <a:solidFill>
                  <a:schemeClr val="tx1"/>
                </a:solidFill>
                <a:latin typeface="+mn-lt"/>
                <a:ea typeface="+mn-ea"/>
                <a:cs typeface="+mn-cs"/>
              </a:rPr>
              <a:t>mainly due to the same reasons discussed in the gross credit risk</a:t>
            </a:r>
          </a:p>
          <a:p>
            <a:r>
              <a:rPr lang="en-US" sz="1200" kern="1200" baseline="0" dirty="0" smtClean="0">
                <a:solidFill>
                  <a:schemeClr val="tx1"/>
                </a:solidFill>
                <a:latin typeface="+mn-lt"/>
                <a:ea typeface="+mn-ea"/>
                <a:cs typeface="+mn-cs"/>
              </a:rPr>
              <a:t>exposure section.</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77</a:t>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i="1" kern="1200" baseline="0" dirty="0" smtClean="0">
                <a:solidFill>
                  <a:schemeClr val="tx1"/>
                </a:solidFill>
                <a:latin typeface="+mn-lt"/>
                <a:ea typeface="+mn-ea"/>
                <a:cs typeface="+mn-cs"/>
              </a:rPr>
              <a:t>2010 vs. 2009</a:t>
            </a:r>
          </a:p>
          <a:p>
            <a:r>
              <a:rPr lang="en-US" sz="1200" kern="1200" baseline="0" dirty="0" smtClean="0">
                <a:solidFill>
                  <a:schemeClr val="tx1"/>
                </a:solidFill>
                <a:latin typeface="+mn-lt"/>
                <a:ea typeface="+mn-ea"/>
                <a:cs typeface="+mn-cs"/>
              </a:rPr>
              <a:t>Total PCL of $1.9 billion decreased $1.6 billion from a year ago,</a:t>
            </a:r>
          </a:p>
          <a:p>
            <a:r>
              <a:rPr lang="en-US" sz="1200" kern="1200" baseline="0" dirty="0" smtClean="0">
                <a:solidFill>
                  <a:schemeClr val="tx1"/>
                </a:solidFill>
                <a:latin typeface="+mn-lt"/>
                <a:ea typeface="+mn-ea"/>
                <a:cs typeface="+mn-cs"/>
              </a:rPr>
              <a:t>mainly reflecting decreased specific PCL of $1.0 billion. We incurred a</a:t>
            </a:r>
          </a:p>
          <a:p>
            <a:r>
              <a:rPr lang="en-US" sz="1200" kern="1200" baseline="0" dirty="0" smtClean="0">
                <a:solidFill>
                  <a:schemeClr val="tx1"/>
                </a:solidFill>
                <a:latin typeface="+mn-lt"/>
                <a:ea typeface="+mn-ea"/>
                <a:cs typeface="+mn-cs"/>
              </a:rPr>
              <a:t>general provision of $26 million in the current year, as compared to</a:t>
            </a:r>
          </a:p>
          <a:p>
            <a:r>
              <a:rPr lang="en-US" sz="1200" kern="1200" baseline="0" dirty="0" smtClean="0">
                <a:solidFill>
                  <a:schemeClr val="tx1"/>
                </a:solidFill>
                <a:latin typeface="+mn-lt"/>
                <a:ea typeface="+mn-ea"/>
                <a:cs typeface="+mn-cs"/>
              </a:rPr>
              <a:t>$589 million in 2009.</a:t>
            </a:r>
          </a:p>
          <a:p>
            <a:r>
              <a:rPr lang="en-US" sz="1200" kern="1200" baseline="0" dirty="0" smtClean="0">
                <a:solidFill>
                  <a:schemeClr val="tx1"/>
                </a:solidFill>
                <a:latin typeface="+mn-lt"/>
                <a:ea typeface="+mn-ea"/>
                <a:cs typeface="+mn-cs"/>
              </a:rPr>
              <a:t>Specific PCL in Canadian Banking decreased by $84 million, or</a:t>
            </a:r>
          </a:p>
          <a:p>
            <a:r>
              <a:rPr lang="en-US" sz="1200" kern="1200" baseline="0" dirty="0" smtClean="0">
                <a:solidFill>
                  <a:schemeClr val="tx1"/>
                </a:solidFill>
                <a:latin typeface="+mn-lt"/>
                <a:ea typeface="+mn-ea"/>
                <a:cs typeface="+mn-cs"/>
              </a:rPr>
              <a:t>7%, largely due to lower provisions in our business lending, personal</a:t>
            </a:r>
          </a:p>
          <a:p>
            <a:r>
              <a:rPr lang="en-US" sz="1200" kern="1200" baseline="0" dirty="0" smtClean="0">
                <a:solidFill>
                  <a:schemeClr val="tx1"/>
                </a:solidFill>
                <a:latin typeface="+mn-lt"/>
                <a:ea typeface="+mn-ea"/>
                <a:cs typeface="+mn-cs"/>
              </a:rPr>
              <a:t>and small business portfolios reflecting improved economic</a:t>
            </a:r>
          </a:p>
          <a:p>
            <a:r>
              <a:rPr lang="en-US" sz="1200" kern="1200" baseline="0" dirty="0" smtClean="0">
                <a:solidFill>
                  <a:schemeClr val="tx1"/>
                </a:solidFill>
                <a:latin typeface="+mn-lt"/>
                <a:ea typeface="+mn-ea"/>
                <a:cs typeface="+mn-cs"/>
              </a:rPr>
              <a:t>conditions. Lower personal lending provisions were driven by lower</a:t>
            </a:r>
          </a:p>
          <a:p>
            <a:r>
              <a:rPr lang="en-US" sz="1200" kern="1200" baseline="0" dirty="0" smtClean="0">
                <a:solidFill>
                  <a:schemeClr val="tx1"/>
                </a:solidFill>
                <a:latin typeface="+mn-lt"/>
                <a:ea typeface="+mn-ea"/>
                <a:cs typeface="+mn-cs"/>
              </a:rPr>
              <a:t>loss rates in our fixed and variable, and unsecured loans.</a:t>
            </a:r>
          </a:p>
          <a:p>
            <a:r>
              <a:rPr lang="en-US" sz="1200" kern="1200" baseline="0" dirty="0" smtClean="0">
                <a:solidFill>
                  <a:schemeClr val="tx1"/>
                </a:solidFill>
                <a:latin typeface="+mn-lt"/>
                <a:ea typeface="+mn-ea"/>
                <a:cs typeface="+mn-cs"/>
              </a:rPr>
              <a:t>Specific PCL in International Banking decreased $237 million, or</a:t>
            </a:r>
          </a:p>
          <a:p>
            <a:r>
              <a:rPr lang="en-US" sz="1200" kern="1200" baseline="0" dirty="0" smtClean="0">
                <a:solidFill>
                  <a:schemeClr val="tx1"/>
                </a:solidFill>
                <a:latin typeface="+mn-lt"/>
                <a:ea typeface="+mn-ea"/>
                <a:cs typeface="+mn-cs"/>
              </a:rPr>
              <a:t>24%, primarily reflecting declines in our provision in U.S. banking</a:t>
            </a:r>
          </a:p>
          <a:p>
            <a:r>
              <a:rPr lang="en-US" sz="1200" kern="1200" baseline="0" dirty="0" smtClean="0">
                <a:solidFill>
                  <a:schemeClr val="tx1"/>
                </a:solidFill>
                <a:latin typeface="+mn-lt"/>
                <a:ea typeface="+mn-ea"/>
                <a:cs typeface="+mn-cs"/>
              </a:rPr>
              <a:t>primarily due to our residential builder finance portfolio, AFS</a:t>
            </a:r>
          </a:p>
          <a:p>
            <a:r>
              <a:rPr lang="en-US" sz="1200" kern="1200" baseline="0" dirty="0" smtClean="0">
                <a:solidFill>
                  <a:schemeClr val="tx1"/>
                </a:solidFill>
                <a:latin typeface="+mn-lt"/>
                <a:ea typeface="+mn-ea"/>
                <a:cs typeface="+mn-cs"/>
              </a:rPr>
              <a:t>securities reclassified to loans, lot loans and the impact of the</a:t>
            </a:r>
          </a:p>
          <a:p>
            <a:r>
              <a:rPr lang="en-US" sz="1200" kern="1200" baseline="0" dirty="0" smtClean="0">
                <a:solidFill>
                  <a:schemeClr val="tx1"/>
                </a:solidFill>
                <a:latin typeface="+mn-lt"/>
                <a:ea typeface="+mn-ea"/>
                <a:cs typeface="+mn-cs"/>
              </a:rPr>
              <a:t>stronger Canadian dollar. These factors were partially offset by higher</a:t>
            </a:r>
          </a:p>
          <a:p>
            <a:r>
              <a:rPr lang="en-US" sz="1200" kern="1200" baseline="0" dirty="0" smtClean="0">
                <a:solidFill>
                  <a:schemeClr val="tx1"/>
                </a:solidFill>
                <a:latin typeface="+mn-lt"/>
                <a:ea typeface="+mn-ea"/>
                <a:cs typeface="+mn-cs"/>
              </a:rPr>
              <a:t>provisions in our commercial portfolios in the Caribbean. Although</a:t>
            </a:r>
          </a:p>
          <a:p>
            <a:r>
              <a:rPr lang="en-US" sz="1200" kern="1200" baseline="0" dirty="0" smtClean="0">
                <a:solidFill>
                  <a:schemeClr val="tx1"/>
                </a:solidFill>
                <a:latin typeface="+mn-lt"/>
                <a:ea typeface="+mn-ea"/>
                <a:cs typeface="+mn-cs"/>
              </a:rPr>
              <a:t>asset quality has stabilized compared to prior year, PCL remained</a:t>
            </a:r>
          </a:p>
          <a:p>
            <a:r>
              <a:rPr lang="en-US" sz="1200" kern="1200" baseline="0" dirty="0" smtClean="0">
                <a:solidFill>
                  <a:schemeClr val="tx1"/>
                </a:solidFill>
                <a:latin typeface="+mn-lt"/>
                <a:ea typeface="+mn-ea"/>
                <a:cs typeface="+mn-cs"/>
              </a:rPr>
              <a:t>elevated, reflecting continued weakness in residential and</a:t>
            </a:r>
          </a:p>
          <a:p>
            <a:r>
              <a:rPr lang="en-US" sz="1200" kern="1200" baseline="0" dirty="0" smtClean="0">
                <a:solidFill>
                  <a:schemeClr val="tx1"/>
                </a:solidFill>
                <a:latin typeface="+mn-lt"/>
                <a:ea typeface="+mn-ea"/>
                <a:cs typeface="+mn-cs"/>
              </a:rPr>
              <a:t>commercial property values.</a:t>
            </a:r>
          </a:p>
          <a:p>
            <a:r>
              <a:rPr lang="en-US" sz="1200" kern="1200" baseline="0" dirty="0" smtClean="0">
                <a:solidFill>
                  <a:schemeClr val="tx1"/>
                </a:solidFill>
                <a:latin typeface="+mn-lt"/>
                <a:ea typeface="+mn-ea"/>
                <a:cs typeface="+mn-cs"/>
              </a:rPr>
              <a:t>Specific PCL in Capital Markets decreased $682 million,</a:t>
            </a:r>
          </a:p>
          <a:p>
            <a:r>
              <a:rPr lang="en-US" sz="1200" kern="1200" baseline="0" dirty="0" smtClean="0">
                <a:solidFill>
                  <a:schemeClr val="tx1"/>
                </a:solidFill>
                <a:latin typeface="+mn-lt"/>
                <a:ea typeface="+mn-ea"/>
                <a:cs typeface="+mn-cs"/>
              </a:rPr>
              <a:t>primarily reflecting a number of provisions in our U.S. and Canadian</a:t>
            </a:r>
          </a:p>
          <a:p>
            <a:r>
              <a:rPr lang="en-US" sz="1200" kern="1200" baseline="0" dirty="0" smtClean="0">
                <a:solidFill>
                  <a:schemeClr val="tx1"/>
                </a:solidFill>
                <a:latin typeface="+mn-lt"/>
                <a:ea typeface="+mn-ea"/>
                <a:cs typeface="+mn-cs"/>
              </a:rPr>
              <a:t>portfolios in the prior period and recoveries of a few large accounts in</a:t>
            </a:r>
          </a:p>
          <a:p>
            <a:r>
              <a:rPr lang="en-US" sz="1200" kern="1200" baseline="0" dirty="0" smtClean="0">
                <a:solidFill>
                  <a:schemeClr val="tx1"/>
                </a:solidFill>
                <a:latin typeface="+mn-lt"/>
                <a:ea typeface="+mn-ea"/>
                <a:cs typeface="+mn-cs"/>
              </a:rPr>
              <a:t>the current period. This was offset by provisions in the current year</a:t>
            </a:r>
          </a:p>
          <a:p>
            <a:r>
              <a:rPr lang="en-US" sz="1200" kern="1200" baseline="0" dirty="0" smtClean="0">
                <a:solidFill>
                  <a:schemeClr val="tx1"/>
                </a:solidFill>
                <a:latin typeface="+mn-lt"/>
                <a:ea typeface="+mn-ea"/>
                <a:cs typeface="+mn-cs"/>
              </a:rPr>
              <a:t>mainly in the U.S. in our real estate and related, and technology and</a:t>
            </a:r>
          </a:p>
          <a:p>
            <a:r>
              <a:rPr lang="en-US" sz="1200" kern="1200" baseline="0" dirty="0" smtClean="0">
                <a:solidFill>
                  <a:schemeClr val="tx1"/>
                </a:solidFill>
                <a:latin typeface="+mn-lt"/>
                <a:ea typeface="+mn-ea"/>
                <a:cs typeface="+mn-cs"/>
              </a:rPr>
              <a:t>media sectors.</a:t>
            </a:r>
          </a:p>
          <a:p>
            <a:r>
              <a:rPr lang="en-US" sz="1200" kern="1200" baseline="0" dirty="0" smtClean="0">
                <a:solidFill>
                  <a:schemeClr val="tx1"/>
                </a:solidFill>
                <a:latin typeface="+mn-lt"/>
                <a:ea typeface="+mn-ea"/>
                <a:cs typeface="+mn-cs"/>
              </a:rPr>
              <a:t>We incurred a lower general provision in the current year</a:t>
            </a:r>
          </a:p>
          <a:p>
            <a:r>
              <a:rPr lang="en-US" sz="1200" kern="1200" baseline="0" dirty="0" smtClean="0">
                <a:solidFill>
                  <a:schemeClr val="tx1"/>
                </a:solidFill>
                <a:latin typeface="+mn-lt"/>
                <a:ea typeface="+mn-ea"/>
                <a:cs typeface="+mn-cs"/>
              </a:rPr>
              <a:t>reflecting improved credit quality in our commercial U.S. banking and</a:t>
            </a:r>
          </a:p>
          <a:p>
            <a:r>
              <a:rPr lang="en-US" sz="1200" kern="1200" baseline="0" dirty="0" smtClean="0">
                <a:solidFill>
                  <a:schemeClr val="tx1"/>
                </a:solidFill>
                <a:latin typeface="+mn-lt"/>
                <a:ea typeface="+mn-ea"/>
                <a:cs typeface="+mn-cs"/>
              </a:rPr>
              <a:t>Canadian retail portfolios.</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78</a:t>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i="1" kern="1200" baseline="0" dirty="0" smtClean="0">
                <a:solidFill>
                  <a:schemeClr val="tx1"/>
                </a:solidFill>
                <a:latin typeface="+mn-lt"/>
                <a:ea typeface="+mn-ea"/>
                <a:cs typeface="+mn-cs"/>
              </a:rPr>
              <a:t>2010 vs. 2009</a:t>
            </a:r>
          </a:p>
          <a:p>
            <a:r>
              <a:rPr lang="en-US" sz="1200" kern="1200" baseline="0" dirty="0" smtClean="0">
                <a:solidFill>
                  <a:schemeClr val="tx1"/>
                </a:solidFill>
                <a:latin typeface="+mn-lt"/>
                <a:ea typeface="+mn-ea"/>
                <a:cs typeface="+mn-cs"/>
              </a:rPr>
              <a:t>Total gross impaired loans (GIL) decreased by $458 million, or 8%</a:t>
            </a:r>
          </a:p>
          <a:p>
            <a:r>
              <a:rPr lang="en-US" sz="1200" kern="1200" baseline="0" dirty="0" smtClean="0">
                <a:solidFill>
                  <a:schemeClr val="tx1"/>
                </a:solidFill>
                <a:latin typeface="+mn-lt"/>
                <a:ea typeface="+mn-ea"/>
                <a:cs typeface="+mn-cs"/>
              </a:rPr>
              <a:t>from a year ago.</a:t>
            </a:r>
          </a:p>
          <a:p>
            <a:r>
              <a:rPr lang="en-US" sz="1200" kern="1200" baseline="0" dirty="0" smtClean="0">
                <a:solidFill>
                  <a:schemeClr val="tx1"/>
                </a:solidFill>
                <a:latin typeface="+mn-lt"/>
                <a:ea typeface="+mn-ea"/>
                <a:cs typeface="+mn-cs"/>
              </a:rPr>
              <a:t>GIL in Canadian Banking increased $153 million, or 12% mainly</a:t>
            </a:r>
          </a:p>
          <a:p>
            <a:r>
              <a:rPr lang="en-US" sz="1200" kern="1200" baseline="0" dirty="0" smtClean="0">
                <a:solidFill>
                  <a:schemeClr val="tx1"/>
                </a:solidFill>
                <a:latin typeface="+mn-lt"/>
                <a:ea typeface="+mn-ea"/>
                <a:cs typeface="+mn-cs"/>
              </a:rPr>
              <a:t>reflecting higher impaired loans in our residential mortgages and</a:t>
            </a:r>
          </a:p>
          <a:p>
            <a:r>
              <a:rPr lang="en-US" sz="1200" kern="1200" baseline="0" dirty="0" smtClean="0">
                <a:solidFill>
                  <a:schemeClr val="tx1"/>
                </a:solidFill>
                <a:latin typeface="+mn-lt"/>
                <a:ea typeface="+mn-ea"/>
                <a:cs typeface="+mn-cs"/>
              </a:rPr>
              <a:t>commercial portfolios.</a:t>
            </a:r>
          </a:p>
          <a:p>
            <a:r>
              <a:rPr lang="en-US" sz="1200" kern="1200" baseline="0" dirty="0" smtClean="0">
                <a:solidFill>
                  <a:schemeClr val="tx1"/>
                </a:solidFill>
                <a:latin typeface="+mn-lt"/>
                <a:ea typeface="+mn-ea"/>
                <a:cs typeface="+mn-cs"/>
              </a:rPr>
              <a:t>GIL in International Banking decreased $98 million, or 3%,</a:t>
            </a:r>
          </a:p>
          <a:p>
            <a:r>
              <a:rPr lang="en-US" sz="1200" kern="1200" baseline="0" dirty="0" smtClean="0">
                <a:solidFill>
                  <a:schemeClr val="tx1"/>
                </a:solidFill>
                <a:latin typeface="+mn-lt"/>
                <a:ea typeface="+mn-ea"/>
                <a:cs typeface="+mn-cs"/>
              </a:rPr>
              <a:t>mainly reflecting reductions in our residential builder finance portfolio</a:t>
            </a:r>
          </a:p>
          <a:p>
            <a:r>
              <a:rPr lang="en-US" sz="1200" kern="1200" baseline="0" dirty="0" smtClean="0">
                <a:solidFill>
                  <a:schemeClr val="tx1"/>
                </a:solidFill>
                <a:latin typeface="+mn-lt"/>
                <a:ea typeface="+mn-ea"/>
                <a:cs typeface="+mn-cs"/>
              </a:rPr>
              <a:t>from higher write-offs and foreclosures, and declines in certain</a:t>
            </a:r>
          </a:p>
          <a:p>
            <a:r>
              <a:rPr lang="en-US" sz="1200" kern="1200" baseline="0" dirty="0" smtClean="0">
                <a:solidFill>
                  <a:schemeClr val="tx1"/>
                </a:solidFill>
                <a:latin typeface="+mn-lt"/>
                <a:ea typeface="+mn-ea"/>
                <a:cs typeface="+mn-cs"/>
              </a:rPr>
              <a:t>impaired AFS securities reclassified to loans. These factors were</a:t>
            </a:r>
          </a:p>
          <a:p>
            <a:r>
              <a:rPr lang="en-US" sz="1200" kern="1200" baseline="0" dirty="0" smtClean="0">
                <a:solidFill>
                  <a:schemeClr val="tx1"/>
                </a:solidFill>
                <a:latin typeface="+mn-lt"/>
                <a:ea typeface="+mn-ea"/>
                <a:cs typeface="+mn-cs"/>
              </a:rPr>
              <a:t>partially offset by higher impaired loans in our U.S. commercial</a:t>
            </a:r>
          </a:p>
          <a:p>
            <a:r>
              <a:rPr lang="en-US" sz="1200" kern="1200" baseline="0" dirty="0" smtClean="0">
                <a:solidFill>
                  <a:schemeClr val="tx1"/>
                </a:solidFill>
                <a:latin typeface="+mn-lt"/>
                <a:ea typeface="+mn-ea"/>
                <a:cs typeface="+mn-cs"/>
              </a:rPr>
              <a:t>portfolio. Both our Caribbean wholesale and retail portfolios</a:t>
            </a:r>
          </a:p>
          <a:p>
            <a:r>
              <a:rPr lang="en-US" sz="1200" kern="1200" baseline="0" dirty="0" smtClean="0">
                <a:solidFill>
                  <a:schemeClr val="tx1"/>
                </a:solidFill>
                <a:latin typeface="+mn-lt"/>
                <a:ea typeface="+mn-ea"/>
                <a:cs typeface="+mn-cs"/>
              </a:rPr>
              <a:t>remained under pressure from the slow economic recovery and</a:t>
            </a:r>
          </a:p>
          <a:p>
            <a:r>
              <a:rPr lang="en-US" sz="1200" kern="1200" baseline="0" dirty="0" smtClean="0">
                <a:solidFill>
                  <a:schemeClr val="tx1"/>
                </a:solidFill>
                <a:latin typeface="+mn-lt"/>
                <a:ea typeface="+mn-ea"/>
                <a:cs typeface="+mn-cs"/>
              </a:rPr>
              <a:t>continued weakness in commercial real estate asset values.</a:t>
            </a:r>
          </a:p>
          <a:p>
            <a:r>
              <a:rPr lang="en-US" sz="1200" kern="1200" baseline="0" dirty="0" smtClean="0">
                <a:solidFill>
                  <a:schemeClr val="tx1"/>
                </a:solidFill>
                <a:latin typeface="+mn-lt"/>
                <a:ea typeface="+mn-ea"/>
                <a:cs typeface="+mn-cs"/>
              </a:rPr>
              <a:t>GIL in Capital Markets decreased $506 million, or 55%, mainly</a:t>
            </a:r>
          </a:p>
          <a:p>
            <a:r>
              <a:rPr lang="en-US" sz="1200" kern="1200" baseline="0" dirty="0" smtClean="0">
                <a:solidFill>
                  <a:schemeClr val="tx1"/>
                </a:solidFill>
                <a:latin typeface="+mn-lt"/>
                <a:ea typeface="+mn-ea"/>
                <a:cs typeface="+mn-cs"/>
              </a:rPr>
              <a:t>due to lower new impaired loans in our non-bank financial services,</a:t>
            </a:r>
          </a:p>
          <a:p>
            <a:r>
              <a:rPr lang="en-US" sz="1200" kern="1200" baseline="0" dirty="0" smtClean="0">
                <a:solidFill>
                  <a:schemeClr val="tx1"/>
                </a:solidFill>
                <a:latin typeface="+mn-lt"/>
                <a:ea typeface="+mn-ea"/>
                <a:cs typeface="+mn-cs"/>
              </a:rPr>
              <a:t>and other portfolios primarily in the U.S.</a:t>
            </a:r>
          </a:p>
          <a:p>
            <a:r>
              <a:rPr lang="en-US" sz="1200" kern="1200" baseline="0" dirty="0" smtClean="0">
                <a:solidFill>
                  <a:schemeClr val="tx1"/>
                </a:solidFill>
                <a:latin typeface="+mn-lt"/>
                <a:ea typeface="+mn-ea"/>
                <a:cs typeface="+mn-cs"/>
              </a:rPr>
              <a:t>GIL in Corporate Support and Other decreased slightly by</a:t>
            </a:r>
          </a:p>
          <a:p>
            <a:r>
              <a:rPr lang="en-US" sz="1200" kern="1200" baseline="0" dirty="0" smtClean="0">
                <a:solidFill>
                  <a:schemeClr val="tx1"/>
                </a:solidFill>
                <a:latin typeface="+mn-lt"/>
                <a:ea typeface="+mn-ea"/>
                <a:cs typeface="+mn-cs"/>
              </a:rPr>
              <a:t>$7 million.</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79</a:t>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baseline="0" dirty="0" smtClean="0">
                <a:solidFill>
                  <a:schemeClr val="tx1"/>
                </a:solidFill>
                <a:latin typeface="+mn-lt"/>
                <a:ea typeface="+mn-ea"/>
                <a:cs typeface="+mn-cs"/>
              </a:rPr>
              <a:t>Trading market risks associated with securities and related</a:t>
            </a:r>
          </a:p>
          <a:p>
            <a:r>
              <a:rPr lang="en-US" sz="1200" kern="1200" baseline="0" dirty="0" smtClean="0">
                <a:solidFill>
                  <a:schemeClr val="tx1"/>
                </a:solidFill>
                <a:latin typeface="+mn-lt"/>
                <a:ea typeface="+mn-ea"/>
                <a:cs typeface="+mn-cs"/>
              </a:rPr>
              <a:t>derivatives trading activities are a result of market-making, proprietary,</a:t>
            </a:r>
          </a:p>
          <a:p>
            <a:r>
              <a:rPr lang="en-US" sz="1200" kern="1200" baseline="0" dirty="0" smtClean="0">
                <a:solidFill>
                  <a:schemeClr val="tx1"/>
                </a:solidFill>
                <a:latin typeface="+mn-lt"/>
                <a:ea typeface="+mn-ea"/>
                <a:cs typeface="+mn-cs"/>
              </a:rPr>
              <a:t>and sales and arbitrage activities in the interest rate, credit,</a:t>
            </a:r>
          </a:p>
          <a:p>
            <a:r>
              <a:rPr lang="en-US" sz="1200" kern="1200" baseline="0" dirty="0" smtClean="0">
                <a:solidFill>
                  <a:schemeClr val="tx1"/>
                </a:solidFill>
                <a:latin typeface="+mn-lt"/>
                <a:ea typeface="+mn-ea"/>
                <a:cs typeface="+mn-cs"/>
              </a:rPr>
              <a:t>foreign exchange, equity, and commodities markets. Trading market</a:t>
            </a:r>
          </a:p>
          <a:p>
            <a:r>
              <a:rPr lang="en-US" sz="1200" kern="1200" baseline="0" dirty="0" smtClean="0">
                <a:solidFill>
                  <a:schemeClr val="tx1"/>
                </a:solidFill>
                <a:latin typeface="+mn-lt"/>
                <a:ea typeface="+mn-ea"/>
                <a:cs typeface="+mn-cs"/>
              </a:rPr>
              <a:t>risk reflects the potential adverse impact on our earnings and</a:t>
            </a:r>
          </a:p>
          <a:p>
            <a:r>
              <a:rPr lang="en-US" sz="1200" kern="1200" baseline="0" dirty="0" smtClean="0">
                <a:solidFill>
                  <a:schemeClr val="tx1"/>
                </a:solidFill>
                <a:latin typeface="+mn-lt"/>
                <a:ea typeface="+mn-ea"/>
                <a:cs typeface="+mn-cs"/>
              </a:rPr>
              <a:t>economic value and is comprised of the following components:</a:t>
            </a:r>
          </a:p>
          <a:p>
            <a:endParaRPr lang="en-CA" dirty="0" smtClean="0"/>
          </a:p>
          <a:p>
            <a:r>
              <a:rPr lang="en-US" sz="1200" kern="1200" baseline="0" dirty="0" smtClean="0">
                <a:solidFill>
                  <a:schemeClr val="tx1"/>
                </a:solidFill>
                <a:latin typeface="+mn-lt"/>
                <a:ea typeface="+mn-ea"/>
                <a:cs typeface="+mn-cs"/>
              </a:rPr>
              <a:t>• Interest rate risk arises from the changes in interest rates and is</a:t>
            </a:r>
          </a:p>
          <a:p>
            <a:r>
              <a:rPr lang="en-US" sz="1200" kern="1200" baseline="0" dirty="0" smtClean="0">
                <a:solidFill>
                  <a:schemeClr val="tx1"/>
                </a:solidFill>
                <a:latin typeface="+mn-lt"/>
                <a:ea typeface="+mn-ea"/>
                <a:cs typeface="+mn-cs"/>
              </a:rPr>
              <a:t>composed of directional risk, yield curve risk, basis risk and</a:t>
            </a:r>
          </a:p>
          <a:p>
            <a:r>
              <a:rPr lang="en-US" sz="1200" kern="1200" baseline="0" dirty="0" smtClean="0">
                <a:solidFill>
                  <a:schemeClr val="tx1"/>
                </a:solidFill>
                <a:latin typeface="+mn-lt"/>
                <a:ea typeface="+mn-ea"/>
                <a:cs typeface="+mn-cs"/>
              </a:rPr>
              <a:t>option risk. Interest rate risk also captures credit spread risk</a:t>
            </a:r>
          </a:p>
          <a:p>
            <a:r>
              <a:rPr lang="en-US" sz="1200" kern="1200" baseline="0" dirty="0" smtClean="0">
                <a:solidFill>
                  <a:schemeClr val="tx1"/>
                </a:solidFill>
                <a:latin typeface="+mn-lt"/>
                <a:ea typeface="+mn-ea"/>
                <a:cs typeface="+mn-cs"/>
              </a:rPr>
              <a:t>arising from the changes in issuer spreads.</a:t>
            </a:r>
          </a:p>
          <a:p>
            <a:r>
              <a:rPr lang="en-US" sz="1200" kern="1200" baseline="0" dirty="0" smtClean="0">
                <a:solidFill>
                  <a:schemeClr val="tx1"/>
                </a:solidFill>
                <a:latin typeface="+mn-lt"/>
                <a:ea typeface="+mn-ea"/>
                <a:cs typeface="+mn-cs"/>
              </a:rPr>
              <a:t>• Credit specific risk arises from the change in the</a:t>
            </a:r>
          </a:p>
          <a:p>
            <a:r>
              <a:rPr lang="en-US" sz="1200" kern="1200" baseline="0" dirty="0" smtClean="0">
                <a:solidFill>
                  <a:schemeClr val="tx1"/>
                </a:solidFill>
                <a:latin typeface="+mn-lt"/>
                <a:ea typeface="+mn-ea"/>
                <a:cs typeface="+mn-cs"/>
              </a:rPr>
              <a:t>creditworthiness and default of issuers of our holdings in fixed</a:t>
            </a:r>
          </a:p>
          <a:p>
            <a:r>
              <a:rPr lang="en-US" sz="1200" kern="1200" baseline="0" dirty="0" smtClean="0">
                <a:solidFill>
                  <a:schemeClr val="tx1"/>
                </a:solidFill>
                <a:latin typeface="+mn-lt"/>
                <a:ea typeface="+mn-ea"/>
                <a:cs typeface="+mn-cs"/>
              </a:rPr>
              <a:t>income products.</a:t>
            </a:r>
          </a:p>
          <a:p>
            <a:r>
              <a:rPr lang="en-US" sz="1200" kern="1200" baseline="0" dirty="0" smtClean="0">
                <a:solidFill>
                  <a:schemeClr val="tx1"/>
                </a:solidFill>
                <a:latin typeface="+mn-lt"/>
                <a:ea typeface="+mn-ea"/>
                <a:cs typeface="+mn-cs"/>
              </a:rPr>
              <a:t>• Foreign exchange rate risk arises from the change in currency</a:t>
            </a:r>
          </a:p>
          <a:p>
            <a:r>
              <a:rPr lang="en-US" sz="1200" kern="1200" baseline="0" dirty="0" smtClean="0">
                <a:solidFill>
                  <a:schemeClr val="tx1"/>
                </a:solidFill>
                <a:latin typeface="+mn-lt"/>
                <a:ea typeface="+mn-ea"/>
                <a:cs typeface="+mn-cs"/>
              </a:rPr>
              <a:t>rates and precious metals price movements and volatilities. In</a:t>
            </a:r>
          </a:p>
          <a:p>
            <a:r>
              <a:rPr lang="en-US" sz="1200" kern="1200" baseline="0" dirty="0" smtClean="0">
                <a:solidFill>
                  <a:schemeClr val="tx1"/>
                </a:solidFill>
                <a:latin typeface="+mn-lt"/>
                <a:ea typeface="+mn-ea"/>
                <a:cs typeface="+mn-cs"/>
              </a:rPr>
              <a:t>our proprietary positions, we are exposed to the spot, forward</a:t>
            </a:r>
          </a:p>
          <a:p>
            <a:r>
              <a:rPr lang="en-US" sz="1200" kern="1200" baseline="0" dirty="0" smtClean="0">
                <a:solidFill>
                  <a:schemeClr val="tx1"/>
                </a:solidFill>
                <a:latin typeface="+mn-lt"/>
                <a:ea typeface="+mn-ea"/>
                <a:cs typeface="+mn-cs"/>
              </a:rPr>
              <a:t>and derivative markets.</a:t>
            </a:r>
          </a:p>
          <a:p>
            <a:r>
              <a:rPr lang="en-US" sz="1200" kern="1200" baseline="0" dirty="0" smtClean="0">
                <a:solidFill>
                  <a:schemeClr val="tx1"/>
                </a:solidFill>
                <a:latin typeface="+mn-lt"/>
                <a:ea typeface="+mn-ea"/>
                <a:cs typeface="+mn-cs"/>
              </a:rPr>
              <a:t>• Equity risk arises from the movements in individual equity</a:t>
            </a:r>
          </a:p>
          <a:p>
            <a:r>
              <a:rPr lang="en-US" sz="1200" kern="1200" baseline="0" dirty="0" smtClean="0">
                <a:solidFill>
                  <a:schemeClr val="tx1"/>
                </a:solidFill>
                <a:latin typeface="+mn-lt"/>
                <a:ea typeface="+mn-ea"/>
                <a:cs typeface="+mn-cs"/>
              </a:rPr>
              <a:t>prices or movements in the level of stock market indices.</a:t>
            </a:r>
          </a:p>
          <a:p>
            <a:r>
              <a:rPr lang="en-US" sz="1200" kern="1200" baseline="0" dirty="0" smtClean="0">
                <a:solidFill>
                  <a:schemeClr val="tx1"/>
                </a:solidFill>
                <a:latin typeface="+mn-lt"/>
                <a:ea typeface="+mn-ea"/>
                <a:cs typeface="+mn-cs"/>
              </a:rPr>
              <a:t>• Commodities risk arises from commodities price movements</a:t>
            </a:r>
          </a:p>
          <a:p>
            <a:r>
              <a:rPr lang="en-US" sz="1200" kern="1200" baseline="0" dirty="0" smtClean="0">
                <a:solidFill>
                  <a:schemeClr val="tx1"/>
                </a:solidFill>
                <a:latin typeface="+mn-lt"/>
                <a:ea typeface="+mn-ea"/>
                <a:cs typeface="+mn-cs"/>
              </a:rPr>
              <a:t>and volatilities.</a:t>
            </a:r>
          </a:p>
          <a:p>
            <a:r>
              <a:rPr lang="en-US" sz="1200" kern="1200" baseline="0" dirty="0" smtClean="0">
                <a:solidFill>
                  <a:schemeClr val="tx1"/>
                </a:solidFill>
                <a:latin typeface="+mn-lt"/>
                <a:ea typeface="+mn-ea"/>
                <a:cs typeface="+mn-cs"/>
              </a:rPr>
              <a:t>• Market illiquidity risk arises from the inability to liquidate our</a:t>
            </a:r>
          </a:p>
          <a:p>
            <a:r>
              <a:rPr lang="en-US" sz="1200" kern="1200" baseline="0" dirty="0" smtClean="0">
                <a:solidFill>
                  <a:schemeClr val="tx1"/>
                </a:solidFill>
                <a:latin typeface="+mn-lt"/>
                <a:ea typeface="+mn-ea"/>
                <a:cs typeface="+mn-cs"/>
              </a:rPr>
              <a:t>positions or acquire hedges to neutralize our trading positions.</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81</a:t>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Value-at-Risk</a:t>
            </a:r>
          </a:p>
          <a:p>
            <a:r>
              <a:rPr lang="en-CA" sz="1200" kern="1200" baseline="0" dirty="0" err="1" smtClean="0">
                <a:solidFill>
                  <a:schemeClr val="tx1"/>
                </a:solidFill>
                <a:latin typeface="+mn-lt"/>
                <a:ea typeface="+mn-ea"/>
                <a:cs typeface="+mn-cs"/>
              </a:rPr>
              <a:t>VaR</a:t>
            </a:r>
            <a:r>
              <a:rPr lang="en-CA" sz="1200" kern="1200" baseline="0" dirty="0" smtClean="0">
                <a:solidFill>
                  <a:schemeClr val="tx1"/>
                </a:solidFill>
                <a:latin typeface="+mn-lt"/>
                <a:ea typeface="+mn-ea"/>
                <a:cs typeface="+mn-cs"/>
              </a:rPr>
              <a:t> is a statistical technique that measures the worst-case loss</a:t>
            </a:r>
          </a:p>
          <a:p>
            <a:r>
              <a:rPr lang="en-CA" sz="1200" kern="1200" baseline="0" dirty="0" smtClean="0">
                <a:solidFill>
                  <a:schemeClr val="tx1"/>
                </a:solidFill>
                <a:latin typeface="+mn-lt"/>
                <a:ea typeface="+mn-ea"/>
                <a:cs typeface="+mn-cs"/>
              </a:rPr>
              <a:t>expected over a one-day period within a 99% confidence level.</a:t>
            </a:r>
          </a:p>
          <a:p>
            <a:r>
              <a:rPr lang="en-CA" sz="1200" kern="1200" baseline="0" dirty="0" smtClean="0">
                <a:solidFill>
                  <a:schemeClr val="tx1"/>
                </a:solidFill>
                <a:latin typeface="+mn-lt"/>
                <a:ea typeface="+mn-ea"/>
                <a:cs typeface="+mn-cs"/>
              </a:rPr>
              <a:t>Larger losses are possible, but with low probability.</a:t>
            </a:r>
          </a:p>
          <a:p>
            <a:endParaRPr lang="en-CA" sz="1200" kern="1200" baseline="0" dirty="0" smtClean="0">
              <a:solidFill>
                <a:schemeClr val="tx1"/>
              </a:solidFill>
              <a:latin typeface="+mn-lt"/>
              <a:ea typeface="+mn-ea"/>
              <a:cs typeface="+mn-cs"/>
            </a:endParaRPr>
          </a:p>
          <a:p>
            <a:r>
              <a:rPr lang="en-CA" sz="1200" kern="1200" baseline="0" dirty="0" smtClean="0">
                <a:solidFill>
                  <a:schemeClr val="tx1"/>
                </a:solidFill>
                <a:latin typeface="+mn-lt"/>
                <a:ea typeface="+mn-ea"/>
                <a:cs typeface="+mn-cs"/>
              </a:rPr>
              <a:t>Sensitivity analysis is used to measure the impact of small changes in</a:t>
            </a:r>
          </a:p>
          <a:p>
            <a:r>
              <a:rPr lang="en-CA" sz="1200" kern="1200" baseline="0" dirty="0" smtClean="0">
                <a:solidFill>
                  <a:schemeClr val="tx1"/>
                </a:solidFill>
                <a:latin typeface="+mn-lt"/>
                <a:ea typeface="+mn-ea"/>
                <a:cs typeface="+mn-cs"/>
              </a:rPr>
              <a:t>individual risk factors such as interest rates and foreign exchange</a:t>
            </a:r>
          </a:p>
          <a:p>
            <a:r>
              <a:rPr lang="en-CA" sz="1200" kern="1200" baseline="0" dirty="0" smtClean="0">
                <a:solidFill>
                  <a:schemeClr val="tx1"/>
                </a:solidFill>
                <a:latin typeface="+mn-lt"/>
                <a:ea typeface="+mn-ea"/>
                <a:cs typeface="+mn-cs"/>
              </a:rPr>
              <a:t>rates and is designed to isolate and quantify exposure to the</a:t>
            </a:r>
          </a:p>
          <a:p>
            <a:r>
              <a:rPr lang="en-US" sz="1200" kern="1200" baseline="0" dirty="0" smtClean="0">
                <a:solidFill>
                  <a:schemeClr val="tx1"/>
                </a:solidFill>
                <a:latin typeface="+mn-lt"/>
                <a:ea typeface="+mn-ea"/>
                <a:cs typeface="+mn-cs"/>
              </a:rPr>
              <a:t>underlying risk.</a:t>
            </a:r>
          </a:p>
          <a:p>
            <a:r>
              <a:rPr lang="en-CA" sz="1200" kern="1200" baseline="0" dirty="0" smtClean="0">
                <a:solidFill>
                  <a:schemeClr val="tx1"/>
                </a:solidFill>
                <a:latin typeface="+mn-lt"/>
                <a:ea typeface="+mn-ea"/>
                <a:cs typeface="+mn-cs"/>
              </a:rPr>
              <a:t>In order to address more extreme market events, stress testing is</a:t>
            </a:r>
          </a:p>
          <a:p>
            <a:r>
              <a:rPr lang="en-CA" sz="1200" kern="1200" baseline="0" dirty="0" smtClean="0">
                <a:solidFill>
                  <a:schemeClr val="tx1"/>
                </a:solidFill>
                <a:latin typeface="+mn-lt"/>
                <a:ea typeface="+mn-ea"/>
                <a:cs typeface="+mn-cs"/>
              </a:rPr>
              <a:t>used to measure and alert senior management to our exposure to</a:t>
            </a:r>
          </a:p>
          <a:p>
            <a:r>
              <a:rPr lang="en-CA" sz="1200" kern="1200" baseline="0" dirty="0" smtClean="0">
                <a:solidFill>
                  <a:schemeClr val="tx1"/>
                </a:solidFill>
                <a:latin typeface="+mn-lt"/>
                <a:ea typeface="+mn-ea"/>
                <a:cs typeface="+mn-cs"/>
              </a:rPr>
              <a:t>potential political, economic or other disruptive events.</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82</a:t>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2010 vs. 2009</a:t>
            </a:r>
          </a:p>
          <a:p>
            <a:r>
              <a:rPr lang="en-US" sz="1200" kern="1200" baseline="0" dirty="0" smtClean="0">
                <a:solidFill>
                  <a:schemeClr val="tx1"/>
                </a:solidFill>
                <a:latin typeface="+mn-lt"/>
                <a:ea typeface="+mn-ea"/>
                <a:cs typeface="+mn-cs"/>
              </a:rPr>
              <a:t>Average </a:t>
            </a:r>
            <a:r>
              <a:rPr lang="en-US" sz="1200" kern="1200" baseline="0" dirty="0" err="1" smtClean="0">
                <a:solidFill>
                  <a:schemeClr val="tx1"/>
                </a:solidFill>
                <a:latin typeface="+mn-lt"/>
                <a:ea typeface="+mn-ea"/>
                <a:cs typeface="+mn-cs"/>
              </a:rPr>
              <a:t>VaR</a:t>
            </a:r>
            <a:r>
              <a:rPr lang="en-US" sz="1200" kern="1200" baseline="0" dirty="0" smtClean="0">
                <a:solidFill>
                  <a:schemeClr val="tx1"/>
                </a:solidFill>
                <a:latin typeface="+mn-lt"/>
                <a:ea typeface="+mn-ea"/>
                <a:cs typeface="+mn-cs"/>
              </a:rPr>
              <a:t> of $48 million for the year was down $5 million</a:t>
            </a:r>
          </a:p>
          <a:p>
            <a:r>
              <a:rPr lang="en-US" sz="1200" kern="1200" baseline="0" dirty="0" smtClean="0">
                <a:solidFill>
                  <a:schemeClr val="tx1"/>
                </a:solidFill>
                <a:latin typeface="+mn-lt"/>
                <a:ea typeface="+mn-ea"/>
                <a:cs typeface="+mn-cs"/>
              </a:rPr>
              <a:t>compared to a year ago. This was largely due to the impact of the</a:t>
            </a:r>
          </a:p>
          <a:p>
            <a:r>
              <a:rPr lang="en-US" sz="1200" kern="1200" baseline="0" dirty="0" smtClean="0">
                <a:solidFill>
                  <a:schemeClr val="tx1"/>
                </a:solidFill>
                <a:latin typeface="+mn-lt"/>
                <a:ea typeface="+mn-ea"/>
                <a:cs typeface="+mn-cs"/>
              </a:rPr>
              <a:t>stronger Canadian dollar on foreign-denominated portfolios and an</a:t>
            </a:r>
          </a:p>
          <a:p>
            <a:r>
              <a:rPr lang="en-US" sz="1200" kern="1200" baseline="0" dirty="0" smtClean="0">
                <a:solidFill>
                  <a:schemeClr val="tx1"/>
                </a:solidFill>
                <a:latin typeface="+mn-lt"/>
                <a:ea typeface="+mn-ea"/>
                <a:cs typeface="+mn-cs"/>
              </a:rPr>
              <a:t>increase in diversification from 29% to 44%. These factors were</a:t>
            </a:r>
          </a:p>
          <a:p>
            <a:r>
              <a:rPr lang="en-US" sz="1200" kern="1200" baseline="0" dirty="0" smtClean="0">
                <a:solidFill>
                  <a:schemeClr val="tx1"/>
                </a:solidFill>
                <a:latin typeface="+mn-lt"/>
                <a:ea typeface="+mn-ea"/>
                <a:cs typeface="+mn-cs"/>
              </a:rPr>
              <a:t>partially offset by the increases in Credit Specific and Equity </a:t>
            </a:r>
            <a:r>
              <a:rPr lang="en-US" sz="1200" kern="1200" baseline="0" dirty="0" err="1" smtClean="0">
                <a:solidFill>
                  <a:schemeClr val="tx1"/>
                </a:solidFill>
                <a:latin typeface="+mn-lt"/>
                <a:ea typeface="+mn-ea"/>
                <a:cs typeface="+mn-cs"/>
              </a:rPr>
              <a:t>VaR.</a:t>
            </a:r>
            <a:r>
              <a:rPr lang="en-US" sz="1200" kern="1200" baseline="0" dirty="0" smtClean="0">
                <a:solidFill>
                  <a:schemeClr val="tx1"/>
                </a:solidFill>
                <a:latin typeface="+mn-lt"/>
                <a:ea typeface="+mn-ea"/>
                <a:cs typeface="+mn-cs"/>
              </a:rPr>
              <a:t> The</a:t>
            </a:r>
          </a:p>
          <a:p>
            <a:r>
              <a:rPr lang="en-US" sz="1200" kern="1200" baseline="0" dirty="0" smtClean="0">
                <a:solidFill>
                  <a:schemeClr val="tx1"/>
                </a:solidFill>
                <a:latin typeface="+mn-lt"/>
                <a:ea typeface="+mn-ea"/>
                <a:cs typeface="+mn-cs"/>
              </a:rPr>
              <a:t>increase in Credit Specific </a:t>
            </a:r>
            <a:r>
              <a:rPr lang="en-US" sz="1200" kern="1200" baseline="0" dirty="0" err="1" smtClean="0">
                <a:solidFill>
                  <a:schemeClr val="tx1"/>
                </a:solidFill>
                <a:latin typeface="+mn-lt"/>
                <a:ea typeface="+mn-ea"/>
                <a:cs typeface="+mn-cs"/>
              </a:rPr>
              <a:t>VaR</a:t>
            </a:r>
            <a:r>
              <a:rPr lang="en-US" sz="1200" kern="1200" baseline="0" dirty="0" smtClean="0">
                <a:solidFill>
                  <a:schemeClr val="tx1"/>
                </a:solidFill>
                <a:latin typeface="+mn-lt"/>
                <a:ea typeface="+mn-ea"/>
                <a:cs typeface="+mn-cs"/>
              </a:rPr>
              <a:t> is attributed to the Credit Specific </a:t>
            </a:r>
            <a:r>
              <a:rPr lang="en-US" sz="1200" kern="1200" baseline="0" dirty="0" err="1" smtClean="0">
                <a:solidFill>
                  <a:schemeClr val="tx1"/>
                </a:solidFill>
                <a:latin typeface="+mn-lt"/>
                <a:ea typeface="+mn-ea"/>
                <a:cs typeface="+mn-cs"/>
              </a:rPr>
              <a:t>VaR</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model incorporating higher probabilities of credit events. The</a:t>
            </a:r>
          </a:p>
          <a:p>
            <a:r>
              <a:rPr lang="en-US" sz="1200" kern="1200" baseline="0" dirty="0" smtClean="0">
                <a:solidFill>
                  <a:schemeClr val="tx1"/>
                </a:solidFill>
                <a:latin typeface="+mn-lt"/>
                <a:ea typeface="+mn-ea"/>
                <a:cs typeface="+mn-cs"/>
              </a:rPr>
              <a:t>increase in Equity </a:t>
            </a:r>
            <a:r>
              <a:rPr lang="en-US" sz="1200" kern="1200" baseline="0" dirty="0" err="1" smtClean="0">
                <a:solidFill>
                  <a:schemeClr val="tx1"/>
                </a:solidFill>
                <a:latin typeface="+mn-lt"/>
                <a:ea typeface="+mn-ea"/>
                <a:cs typeface="+mn-cs"/>
              </a:rPr>
              <a:t>VaR</a:t>
            </a:r>
            <a:r>
              <a:rPr lang="en-US" sz="1200" kern="1200" baseline="0" dirty="0" smtClean="0">
                <a:solidFill>
                  <a:schemeClr val="tx1"/>
                </a:solidFill>
                <a:latin typeface="+mn-lt"/>
                <a:ea typeface="+mn-ea"/>
                <a:cs typeface="+mn-cs"/>
              </a:rPr>
              <a:t> was largely driven by a combination of</a:t>
            </a:r>
          </a:p>
          <a:p>
            <a:r>
              <a:rPr lang="en-US" sz="1200" kern="1200" baseline="0" dirty="0" smtClean="0">
                <a:solidFill>
                  <a:schemeClr val="tx1"/>
                </a:solidFill>
                <a:latin typeface="+mn-lt"/>
                <a:ea typeface="+mn-ea"/>
                <a:cs typeface="+mn-cs"/>
              </a:rPr>
              <a:t>business activity and market volatility.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83</a:t>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2010 vs. 2009</a:t>
            </a:r>
          </a:p>
          <a:p>
            <a:r>
              <a:rPr lang="en-US" sz="1200" kern="1200" baseline="0" dirty="0" smtClean="0">
                <a:solidFill>
                  <a:schemeClr val="tx1"/>
                </a:solidFill>
                <a:latin typeface="+mn-lt"/>
                <a:ea typeface="+mn-ea"/>
                <a:cs typeface="+mn-cs"/>
              </a:rPr>
              <a:t>During the year, we experienced 30 days of net trading losses</a:t>
            </a:r>
          </a:p>
          <a:p>
            <a:r>
              <a:rPr lang="en-US" sz="1200" kern="1200" baseline="0" dirty="0" smtClean="0">
                <a:solidFill>
                  <a:schemeClr val="tx1"/>
                </a:solidFill>
                <a:latin typeface="+mn-lt"/>
                <a:ea typeface="+mn-ea"/>
                <a:cs typeface="+mn-cs"/>
              </a:rPr>
              <a:t>compared to 13 days in 2009. Two of the losses in 2010 exceeded</a:t>
            </a:r>
          </a:p>
          <a:p>
            <a:r>
              <a:rPr lang="en-US" sz="1200" kern="1200" baseline="0" dirty="0" err="1" smtClean="0">
                <a:solidFill>
                  <a:schemeClr val="tx1"/>
                </a:solidFill>
                <a:latin typeface="+mn-lt"/>
                <a:ea typeface="+mn-ea"/>
                <a:cs typeface="+mn-cs"/>
              </a:rPr>
              <a:t>VaR.</a:t>
            </a:r>
            <a:r>
              <a:rPr lang="en-US" sz="1200" kern="1200" baseline="0" dirty="0" smtClean="0">
                <a:solidFill>
                  <a:schemeClr val="tx1"/>
                </a:solidFill>
                <a:latin typeface="+mn-lt"/>
                <a:ea typeface="+mn-ea"/>
                <a:cs typeface="+mn-cs"/>
              </a:rPr>
              <a:t> The volatility in daily trading revenue during the second and</a:t>
            </a:r>
          </a:p>
          <a:p>
            <a:r>
              <a:rPr lang="en-US" sz="1200" kern="1200" baseline="0" dirty="0" smtClean="0">
                <a:solidFill>
                  <a:schemeClr val="tx1"/>
                </a:solidFill>
                <a:latin typeface="+mn-lt"/>
                <a:ea typeface="+mn-ea"/>
                <a:cs typeface="+mn-cs"/>
              </a:rPr>
              <a:t>third quarters reflected the increased volatility in the market driven by</a:t>
            </a:r>
          </a:p>
          <a:p>
            <a:r>
              <a:rPr lang="en-US" sz="1200" kern="1200" baseline="0" dirty="0" smtClean="0">
                <a:solidFill>
                  <a:schemeClr val="tx1"/>
                </a:solidFill>
                <a:latin typeface="+mn-lt"/>
                <a:ea typeface="+mn-ea"/>
                <a:cs typeface="+mn-cs"/>
              </a:rPr>
              <a:t>the European sovereign debt crisis. The largest loss occurred on</a:t>
            </a:r>
          </a:p>
          <a:p>
            <a:r>
              <a:rPr lang="en-US" sz="1200" kern="1200" baseline="0" dirty="0" smtClean="0">
                <a:solidFill>
                  <a:schemeClr val="tx1"/>
                </a:solidFill>
                <a:latin typeface="+mn-lt"/>
                <a:ea typeface="+mn-ea"/>
                <a:cs typeface="+mn-cs"/>
              </a:rPr>
              <a:t>May 31, 2010, </a:t>
            </a:r>
            <a:r>
              <a:rPr lang="en-US" sz="1200" kern="1200" baseline="0" dirty="0" err="1" smtClean="0">
                <a:solidFill>
                  <a:schemeClr val="tx1"/>
                </a:solidFill>
                <a:latin typeface="+mn-lt"/>
                <a:ea typeface="+mn-ea"/>
                <a:cs typeface="+mn-cs"/>
              </a:rPr>
              <a:t>totalling</a:t>
            </a:r>
            <a:r>
              <a:rPr lang="en-US" sz="1200" kern="1200" baseline="0" dirty="0" smtClean="0">
                <a:solidFill>
                  <a:schemeClr val="tx1"/>
                </a:solidFill>
                <a:latin typeface="+mn-lt"/>
                <a:ea typeface="+mn-ea"/>
                <a:cs typeface="+mn-cs"/>
              </a:rPr>
              <a:t> $91 million, exceeding the </a:t>
            </a:r>
            <a:r>
              <a:rPr lang="en-US" sz="1200" kern="1200" baseline="0" dirty="0" err="1" smtClean="0">
                <a:solidFill>
                  <a:schemeClr val="tx1"/>
                </a:solidFill>
                <a:latin typeface="+mn-lt"/>
                <a:ea typeface="+mn-ea"/>
                <a:cs typeface="+mn-cs"/>
              </a:rPr>
              <a:t>VaR</a:t>
            </a:r>
            <a:r>
              <a:rPr lang="en-US" sz="1200" kern="1200" baseline="0" dirty="0" smtClean="0">
                <a:solidFill>
                  <a:schemeClr val="tx1"/>
                </a:solidFill>
                <a:latin typeface="+mn-lt"/>
                <a:ea typeface="+mn-ea"/>
                <a:cs typeface="+mn-cs"/>
              </a:rPr>
              <a:t> for that day.</a:t>
            </a:r>
          </a:p>
          <a:p>
            <a:r>
              <a:rPr lang="en-US" sz="1200" kern="1200" baseline="0" dirty="0" smtClean="0">
                <a:solidFill>
                  <a:schemeClr val="tx1"/>
                </a:solidFill>
                <a:latin typeface="+mn-lt"/>
                <a:ea typeface="+mn-ea"/>
                <a:cs typeface="+mn-cs"/>
              </a:rPr>
              <a:t>This loss as well as two large profit days on April 30, 2010 and</a:t>
            </a:r>
          </a:p>
          <a:p>
            <a:r>
              <a:rPr lang="en-US" sz="1200" kern="1200" baseline="0" dirty="0" smtClean="0">
                <a:solidFill>
                  <a:schemeClr val="tx1"/>
                </a:solidFill>
                <a:latin typeface="+mn-lt"/>
                <a:ea typeface="+mn-ea"/>
                <a:cs typeface="+mn-cs"/>
              </a:rPr>
              <a:t>October 29, 2010, were primarily due to a month-end credit valuation</a:t>
            </a:r>
          </a:p>
          <a:p>
            <a:r>
              <a:rPr lang="en-US" sz="1200" kern="1200" baseline="0" dirty="0" smtClean="0">
                <a:solidFill>
                  <a:schemeClr val="tx1"/>
                </a:solidFill>
                <a:latin typeface="+mn-lt"/>
                <a:ea typeface="+mn-ea"/>
                <a:cs typeface="+mn-cs"/>
              </a:rPr>
              <a:t>adjustment on a certain MBIA exposure.</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86</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-It is chaired by Mr Jos¨¦ Mar¨ªa Rold¨¢n, Director General of Banking Regulation at the Bank of Spain.</a:t>
            </a:r>
          </a:p>
          <a:p>
            <a:pPr eaLnBrk="1" hangingPunct="1">
              <a:spcBef>
                <a:spcPct val="0"/>
              </a:spcBef>
            </a:pPr>
            <a:endParaRPr lang="en-US" altLang="zh-CN" smtClean="0"/>
          </a:p>
        </p:txBody>
      </p:sp>
      <p:sp>
        <p:nvSpPr>
          <p:cNvPr id="56324" name="Slide Number Placeholder 3"/>
          <p:cNvSpPr>
            <a:spLocks noGrp="1"/>
          </p:cNvSpPr>
          <p:nvPr>
            <p:ph type="sldNum" sz="quarter" idx="5"/>
          </p:nvPr>
        </p:nvSpPr>
        <p:spPr bwMode="auto">
          <a:noFill/>
          <a:ln>
            <a:miter lim="800000"/>
            <a:headEnd/>
            <a:tailEnd/>
          </a:ln>
        </p:spPr>
        <p:txBody>
          <a:bodyPr/>
          <a:lstStyle/>
          <a:p>
            <a:fld id="{30563183-AF9E-4C68-B0EB-2EFB1FD27A4B}" type="slidenum">
              <a:rPr lang="en-US" altLang="zh-CN" smtClean="0"/>
              <a:pPr/>
              <a:t>22</a:t>
            </a:fld>
            <a:endParaRPr lang="en-US" altLang="zh-CN"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87</a:t>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baseline="0" dirty="0" smtClean="0">
                <a:solidFill>
                  <a:schemeClr val="tx1"/>
                </a:solidFill>
                <a:latin typeface="+mn-lt"/>
                <a:ea typeface="+mn-ea"/>
                <a:cs typeface="+mn-cs"/>
              </a:rPr>
              <a:t>Our risk position is measured</a:t>
            </a:r>
          </a:p>
          <a:p>
            <a:r>
              <a:rPr lang="en-US" sz="1200" kern="1200" baseline="0" dirty="0" smtClean="0">
                <a:solidFill>
                  <a:schemeClr val="tx1"/>
                </a:solidFill>
                <a:latin typeface="+mn-lt"/>
                <a:ea typeface="+mn-ea"/>
                <a:cs typeface="+mn-cs"/>
              </a:rPr>
              <a:t>daily, weekly or monthly based on the size and complexity of the</a:t>
            </a:r>
          </a:p>
          <a:p>
            <a:r>
              <a:rPr lang="en-US" sz="1200" kern="1200" baseline="0" dirty="0" smtClean="0">
                <a:solidFill>
                  <a:schemeClr val="tx1"/>
                </a:solidFill>
                <a:latin typeface="+mn-lt"/>
                <a:ea typeface="+mn-ea"/>
                <a:cs typeface="+mn-cs"/>
              </a:rPr>
              <a:t>portfolio. Measurement of risk is based on rates charged to clients as</a:t>
            </a:r>
          </a:p>
          <a:p>
            <a:r>
              <a:rPr lang="en-US" sz="1200" kern="1200" baseline="0" dirty="0" smtClean="0">
                <a:solidFill>
                  <a:schemeClr val="tx1"/>
                </a:solidFill>
                <a:latin typeface="+mn-lt"/>
                <a:ea typeface="+mn-ea"/>
                <a:cs typeface="+mn-cs"/>
              </a:rPr>
              <a:t>well as funds transfer pricing rates. Key rate analysis is one of the</a:t>
            </a:r>
          </a:p>
          <a:p>
            <a:r>
              <a:rPr lang="en-US" sz="1200" kern="1200" baseline="0" dirty="0" smtClean="0">
                <a:solidFill>
                  <a:schemeClr val="tx1"/>
                </a:solidFill>
                <a:latin typeface="+mn-lt"/>
                <a:ea typeface="+mn-ea"/>
                <a:cs typeface="+mn-cs"/>
              </a:rPr>
              <a:t>tools utilized for risk management. It provides us with an assessment</a:t>
            </a:r>
          </a:p>
          <a:p>
            <a:r>
              <a:rPr lang="en-US" sz="1200" kern="1200" baseline="0" dirty="0" smtClean="0">
                <a:solidFill>
                  <a:schemeClr val="tx1"/>
                </a:solidFill>
                <a:latin typeface="+mn-lt"/>
                <a:ea typeface="+mn-ea"/>
                <a:cs typeface="+mn-cs"/>
              </a:rPr>
              <a:t>of the sensitivity of the exposure of our economic value of equity to</a:t>
            </a:r>
          </a:p>
          <a:p>
            <a:r>
              <a:rPr lang="en-US" sz="1200" kern="1200" baseline="0" dirty="0" smtClean="0">
                <a:solidFill>
                  <a:schemeClr val="tx1"/>
                </a:solidFill>
                <a:latin typeface="+mn-lt"/>
                <a:ea typeface="+mn-ea"/>
                <a:cs typeface="+mn-cs"/>
              </a:rPr>
              <a:t>instantaneous changes in individual points on the yield curve. The</a:t>
            </a:r>
          </a:p>
          <a:p>
            <a:r>
              <a:rPr lang="en-US" sz="1200" kern="1200" baseline="0" dirty="0" smtClean="0">
                <a:solidFill>
                  <a:schemeClr val="tx1"/>
                </a:solidFill>
                <a:latin typeface="+mn-lt"/>
                <a:ea typeface="+mn-ea"/>
                <a:cs typeface="+mn-cs"/>
              </a:rPr>
              <a:t>economic value of equity is equal to the net present value of our</a:t>
            </a:r>
          </a:p>
          <a:p>
            <a:r>
              <a:rPr lang="en-US" sz="1200" kern="1200" baseline="0" dirty="0" smtClean="0">
                <a:solidFill>
                  <a:schemeClr val="tx1"/>
                </a:solidFill>
                <a:latin typeface="+mn-lt"/>
                <a:ea typeface="+mn-ea"/>
                <a:cs typeface="+mn-cs"/>
              </a:rPr>
              <a:t>assets, liabilities and off-balance sheet instruments.</a:t>
            </a:r>
          </a:p>
          <a:p>
            <a:endParaRPr lang="en-CA"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As part of our monitoring process, the effectiveness of our</a:t>
            </a:r>
          </a:p>
          <a:p>
            <a:r>
              <a:rPr lang="en-US" sz="1200" kern="1200" baseline="0" dirty="0" smtClean="0">
                <a:solidFill>
                  <a:schemeClr val="tx1"/>
                </a:solidFill>
                <a:latin typeface="+mn-lt"/>
                <a:ea typeface="+mn-ea"/>
                <a:cs typeface="+mn-cs"/>
              </a:rPr>
              <a:t>interest rate risk mitigation activity is assessed on value and earnings</a:t>
            </a:r>
          </a:p>
          <a:p>
            <a:r>
              <a:rPr lang="en-US" sz="1200" kern="1200" baseline="0" dirty="0" smtClean="0">
                <a:solidFill>
                  <a:schemeClr val="tx1"/>
                </a:solidFill>
                <a:latin typeface="+mn-lt"/>
                <a:ea typeface="+mn-ea"/>
                <a:cs typeface="+mn-cs"/>
              </a:rPr>
              <a:t>bases, and model assumptions are validated against actual client</a:t>
            </a:r>
          </a:p>
          <a:p>
            <a:r>
              <a:rPr lang="en-US" sz="1200" kern="1200" baseline="0" dirty="0" err="1" smtClean="0">
                <a:solidFill>
                  <a:schemeClr val="tx1"/>
                </a:solidFill>
                <a:latin typeface="+mn-lt"/>
                <a:ea typeface="+mn-ea"/>
                <a:cs typeface="+mn-cs"/>
              </a:rPr>
              <a:t>behaviour</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Asset Liability Committee (ALCO) provides oversight over</a:t>
            </a:r>
          </a:p>
          <a:p>
            <a:r>
              <a:rPr lang="en-US" sz="1200" kern="1200" baseline="0" dirty="0" smtClean="0">
                <a:solidFill>
                  <a:schemeClr val="tx1"/>
                </a:solidFill>
                <a:latin typeface="+mn-lt"/>
                <a:ea typeface="+mn-ea"/>
                <a:cs typeface="+mn-cs"/>
              </a:rPr>
              <a:t>non-trading market risk policies, limits, and operating standards.</a:t>
            </a:r>
          </a:p>
          <a:p>
            <a:r>
              <a:rPr lang="en-US" sz="1200" kern="1200" baseline="0" dirty="0" smtClean="0">
                <a:solidFill>
                  <a:schemeClr val="tx1"/>
                </a:solidFill>
                <a:latin typeface="+mn-lt"/>
                <a:ea typeface="+mn-ea"/>
                <a:cs typeface="+mn-cs"/>
              </a:rPr>
              <a:t>Interest rate risk reports are reviewed regularly by ALCO, GRC and the</a:t>
            </a:r>
          </a:p>
          <a:p>
            <a:r>
              <a:rPr lang="en-US" sz="1200" kern="1200" baseline="0" dirty="0" smtClean="0">
                <a:solidFill>
                  <a:schemeClr val="tx1"/>
                </a:solidFill>
                <a:latin typeface="+mn-lt"/>
                <a:ea typeface="+mn-ea"/>
                <a:cs typeface="+mn-cs"/>
              </a:rPr>
              <a:t>Board of Directors. The structural interest rate risk policy defines the</a:t>
            </a:r>
          </a:p>
          <a:p>
            <a:r>
              <a:rPr lang="en-US" sz="1200" kern="1200" baseline="0" dirty="0" smtClean="0">
                <a:solidFill>
                  <a:schemeClr val="tx1"/>
                </a:solidFill>
                <a:latin typeface="+mn-lt"/>
                <a:ea typeface="+mn-ea"/>
                <a:cs typeface="+mn-cs"/>
              </a:rPr>
              <a:t>management standards and acceptable limits within which risks to</a:t>
            </a:r>
          </a:p>
          <a:p>
            <a:r>
              <a:rPr lang="en-US" sz="1200" kern="1200" baseline="0" dirty="0" smtClean="0">
                <a:solidFill>
                  <a:schemeClr val="tx1"/>
                </a:solidFill>
                <a:latin typeface="+mn-lt"/>
                <a:ea typeface="+mn-ea"/>
                <a:cs typeface="+mn-cs"/>
              </a:rPr>
              <a:t>net interest income over a 12-month horizon, and the economic value</a:t>
            </a:r>
          </a:p>
          <a:p>
            <a:r>
              <a:rPr lang="en-US" sz="1200" kern="1200" baseline="0" dirty="0" smtClean="0">
                <a:solidFill>
                  <a:schemeClr val="tx1"/>
                </a:solidFill>
                <a:latin typeface="+mn-lt"/>
                <a:ea typeface="+mn-ea"/>
                <a:cs typeface="+mn-cs"/>
              </a:rPr>
              <a:t>of equity, are to be contained. These ranges are based on immediate</a:t>
            </a:r>
          </a:p>
          <a:p>
            <a:r>
              <a:rPr lang="en-US" sz="1200" kern="1200" baseline="0" dirty="0" smtClean="0">
                <a:solidFill>
                  <a:schemeClr val="tx1"/>
                </a:solidFill>
                <a:latin typeface="+mn-lt"/>
                <a:ea typeface="+mn-ea"/>
                <a:cs typeface="+mn-cs"/>
              </a:rPr>
              <a:t>and sustained ±100 basis points (bps) parallel shifts of the yield</a:t>
            </a:r>
          </a:p>
          <a:p>
            <a:r>
              <a:rPr lang="en-US" sz="1200" kern="1200" baseline="0" dirty="0" smtClean="0">
                <a:solidFill>
                  <a:schemeClr val="tx1"/>
                </a:solidFill>
                <a:latin typeface="+mn-lt"/>
                <a:ea typeface="+mn-ea"/>
                <a:cs typeface="+mn-cs"/>
              </a:rPr>
              <a:t>curve. The limit for net interest income risk is 3% of projected net</a:t>
            </a:r>
          </a:p>
          <a:p>
            <a:r>
              <a:rPr lang="en-US" sz="1200" kern="1200" baseline="0" dirty="0" smtClean="0">
                <a:solidFill>
                  <a:schemeClr val="tx1"/>
                </a:solidFill>
                <a:latin typeface="+mn-lt"/>
                <a:ea typeface="+mn-ea"/>
                <a:cs typeface="+mn-cs"/>
              </a:rPr>
              <a:t>interest income, and for economic value of equity risk, the limit is</a:t>
            </a:r>
          </a:p>
          <a:p>
            <a:r>
              <a:rPr lang="en-US" sz="1200" kern="1200" baseline="0" dirty="0" smtClean="0">
                <a:solidFill>
                  <a:schemeClr val="tx1"/>
                </a:solidFill>
                <a:latin typeface="+mn-lt"/>
                <a:ea typeface="+mn-ea"/>
                <a:cs typeface="+mn-cs"/>
              </a:rPr>
              <a:t>3.75% of shareholder’s equity. Interest rate risk limits are reviewed</a:t>
            </a:r>
          </a:p>
          <a:p>
            <a:r>
              <a:rPr lang="en-US" sz="1200" kern="1200" baseline="0" dirty="0" smtClean="0">
                <a:solidFill>
                  <a:schemeClr val="tx1"/>
                </a:solidFill>
                <a:latin typeface="+mn-lt"/>
                <a:ea typeface="+mn-ea"/>
                <a:cs typeface="+mn-cs"/>
              </a:rPr>
              <a:t>and approved annually by the Board of Directors.</a:t>
            </a:r>
          </a:p>
          <a:p>
            <a:r>
              <a:rPr lang="en-US" sz="1200" kern="1200" baseline="0" dirty="0" smtClean="0">
                <a:solidFill>
                  <a:schemeClr val="tx1"/>
                </a:solidFill>
                <a:latin typeface="+mn-lt"/>
                <a:ea typeface="+mn-ea"/>
                <a:cs typeface="+mn-cs"/>
              </a:rPr>
              <a:t>The following table provides the potential before-tax impact of</a:t>
            </a:r>
          </a:p>
          <a:p>
            <a:r>
              <a:rPr lang="en-US" sz="1200" kern="1200" baseline="0" dirty="0" smtClean="0">
                <a:solidFill>
                  <a:schemeClr val="tx1"/>
                </a:solidFill>
                <a:latin typeface="+mn-lt"/>
                <a:ea typeface="+mn-ea"/>
                <a:cs typeface="+mn-cs"/>
              </a:rPr>
              <a:t>an immediate and sustained 100 basis point and 200 basis point</a:t>
            </a:r>
          </a:p>
          <a:p>
            <a:r>
              <a:rPr lang="en-US" sz="1200" kern="1200" baseline="0" dirty="0" smtClean="0">
                <a:solidFill>
                  <a:schemeClr val="tx1"/>
                </a:solidFill>
                <a:latin typeface="+mn-lt"/>
                <a:ea typeface="+mn-ea"/>
                <a:cs typeface="+mn-cs"/>
              </a:rPr>
              <a:t>increase or decrease in interest rates on net interest income and</a:t>
            </a:r>
          </a:p>
          <a:p>
            <a:r>
              <a:rPr lang="en-US" sz="1200" kern="1200" baseline="0" dirty="0" smtClean="0">
                <a:solidFill>
                  <a:schemeClr val="tx1"/>
                </a:solidFill>
                <a:latin typeface="+mn-lt"/>
                <a:ea typeface="+mn-ea"/>
                <a:cs typeface="+mn-cs"/>
              </a:rPr>
              <a:t>economic value of equity of our non-trading portfolio, assuming that</a:t>
            </a:r>
          </a:p>
          <a:p>
            <a:r>
              <a:rPr lang="en-US" sz="1200" kern="1200" baseline="0" dirty="0" smtClean="0">
                <a:solidFill>
                  <a:schemeClr val="tx1"/>
                </a:solidFill>
                <a:latin typeface="+mn-lt"/>
                <a:ea typeface="+mn-ea"/>
                <a:cs typeface="+mn-cs"/>
              </a:rPr>
              <a:t>no further hedging is undertaken. These measures are based upon</a:t>
            </a:r>
          </a:p>
          <a:p>
            <a:r>
              <a:rPr lang="en-US" sz="1200" kern="1200" baseline="0" dirty="0" smtClean="0">
                <a:solidFill>
                  <a:schemeClr val="tx1"/>
                </a:solidFill>
                <a:latin typeface="+mn-lt"/>
                <a:ea typeface="+mn-ea"/>
                <a:cs typeface="+mn-cs"/>
              </a:rPr>
              <a:t>assumptions made by senior management and validated by empirical</a:t>
            </a:r>
          </a:p>
          <a:p>
            <a:r>
              <a:rPr lang="en-US" sz="1200" kern="1200" baseline="0" dirty="0" smtClean="0">
                <a:solidFill>
                  <a:schemeClr val="tx1"/>
                </a:solidFill>
                <a:latin typeface="+mn-lt"/>
                <a:ea typeface="+mn-ea"/>
                <a:cs typeface="+mn-cs"/>
              </a:rPr>
              <a:t>research. All interest rate risk measures are based upon interest rate</a:t>
            </a:r>
          </a:p>
          <a:p>
            <a:r>
              <a:rPr lang="en-US" sz="1200" kern="1200" baseline="0" dirty="0" smtClean="0">
                <a:solidFill>
                  <a:schemeClr val="tx1"/>
                </a:solidFill>
                <a:latin typeface="+mn-lt"/>
                <a:ea typeface="+mn-ea"/>
                <a:cs typeface="+mn-cs"/>
              </a:rPr>
              <a:t>exposures at a specific time and continuously change as a result of</a:t>
            </a:r>
          </a:p>
          <a:p>
            <a:r>
              <a:rPr lang="en-US" sz="1200" kern="1200" baseline="0" dirty="0" smtClean="0">
                <a:solidFill>
                  <a:schemeClr val="tx1"/>
                </a:solidFill>
                <a:latin typeface="+mn-lt"/>
                <a:ea typeface="+mn-ea"/>
                <a:cs typeface="+mn-cs"/>
              </a:rPr>
              <a:t>business activities and our risk management actions. Over the course</a:t>
            </a:r>
          </a:p>
          <a:p>
            <a:r>
              <a:rPr lang="en-US" sz="1200" kern="1200" baseline="0" dirty="0" smtClean="0">
                <a:solidFill>
                  <a:schemeClr val="tx1"/>
                </a:solidFill>
                <a:latin typeface="+mn-lt"/>
                <a:ea typeface="+mn-ea"/>
                <a:cs typeface="+mn-cs"/>
              </a:rPr>
              <a:t>of 2010, our interest rate risk exposure was well within our target</a:t>
            </a:r>
          </a:p>
          <a:p>
            <a:r>
              <a:rPr lang="en-US" sz="1200" kern="1200" baseline="0" dirty="0" smtClean="0">
                <a:solidFill>
                  <a:schemeClr val="tx1"/>
                </a:solidFill>
                <a:latin typeface="+mn-lt"/>
                <a:ea typeface="+mn-ea"/>
                <a:cs typeface="+mn-cs"/>
              </a:rPr>
              <a:t>level.</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88</a:t>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baseline="0" dirty="0" smtClean="0">
                <a:solidFill>
                  <a:schemeClr val="tx1"/>
                </a:solidFill>
                <a:latin typeface="+mn-lt"/>
                <a:ea typeface="+mn-ea"/>
                <a:cs typeface="+mn-cs"/>
              </a:rPr>
              <a:t>Foreign exchange rate risk is the potential adverse impact on earnings</a:t>
            </a:r>
          </a:p>
          <a:p>
            <a:r>
              <a:rPr lang="en-US" sz="1200" kern="1200" baseline="0" dirty="0" smtClean="0">
                <a:solidFill>
                  <a:schemeClr val="tx1"/>
                </a:solidFill>
                <a:latin typeface="+mn-lt"/>
                <a:ea typeface="+mn-ea"/>
                <a:cs typeface="+mn-cs"/>
              </a:rPr>
              <a:t>and economic value due to changes in foreign currency rates. Our</a:t>
            </a:r>
          </a:p>
          <a:p>
            <a:r>
              <a:rPr lang="en-US" sz="1200" kern="1200" baseline="0" dirty="0" smtClean="0">
                <a:solidFill>
                  <a:schemeClr val="tx1"/>
                </a:solidFill>
                <a:latin typeface="+mn-lt"/>
                <a:ea typeface="+mn-ea"/>
                <a:cs typeface="+mn-cs"/>
              </a:rPr>
              <a:t>revenue, expenses and income denominated in currencies other than</a:t>
            </a:r>
          </a:p>
          <a:p>
            <a:r>
              <a:rPr lang="en-US" sz="1200" kern="1200" baseline="0" dirty="0" smtClean="0">
                <a:solidFill>
                  <a:schemeClr val="tx1"/>
                </a:solidFill>
                <a:latin typeface="+mn-lt"/>
                <a:ea typeface="+mn-ea"/>
                <a:cs typeface="+mn-cs"/>
              </a:rPr>
              <a:t>the Canadian dollar are subject to fluctuations as a result of changes</a:t>
            </a:r>
          </a:p>
          <a:p>
            <a:r>
              <a:rPr lang="en-US" sz="1200" kern="1200" baseline="0" dirty="0" smtClean="0">
                <a:solidFill>
                  <a:schemeClr val="tx1"/>
                </a:solidFill>
                <a:latin typeface="+mn-lt"/>
                <a:ea typeface="+mn-ea"/>
                <a:cs typeface="+mn-cs"/>
              </a:rPr>
              <a:t>in the value of the average Canadian dollar relative to the average</a:t>
            </a:r>
          </a:p>
          <a:p>
            <a:r>
              <a:rPr lang="en-US" sz="1200" kern="1200" baseline="0" dirty="0" smtClean="0">
                <a:solidFill>
                  <a:schemeClr val="tx1"/>
                </a:solidFill>
                <a:latin typeface="+mn-lt"/>
                <a:ea typeface="+mn-ea"/>
                <a:cs typeface="+mn-cs"/>
              </a:rPr>
              <a:t>value of those currencies. Our most significant exposure is to the U.S.</a:t>
            </a:r>
          </a:p>
          <a:p>
            <a:r>
              <a:rPr lang="en-US" sz="1200" kern="1200" baseline="0" dirty="0" smtClean="0">
                <a:solidFill>
                  <a:schemeClr val="tx1"/>
                </a:solidFill>
                <a:latin typeface="+mn-lt"/>
                <a:ea typeface="+mn-ea"/>
                <a:cs typeface="+mn-cs"/>
              </a:rPr>
              <a:t>dollar due to our level of operations in the U.S., and other activities</a:t>
            </a:r>
          </a:p>
          <a:p>
            <a:r>
              <a:rPr lang="en-US" sz="1200" kern="1200" baseline="0" dirty="0" smtClean="0">
                <a:solidFill>
                  <a:schemeClr val="tx1"/>
                </a:solidFill>
                <a:latin typeface="+mn-lt"/>
                <a:ea typeface="+mn-ea"/>
                <a:cs typeface="+mn-cs"/>
              </a:rPr>
              <a:t>conducted in U.S. dollars. We are also exposed to the British pound</a:t>
            </a:r>
          </a:p>
          <a:p>
            <a:r>
              <a:rPr lang="en-US" sz="1200" kern="1200" baseline="0" dirty="0" smtClean="0">
                <a:solidFill>
                  <a:schemeClr val="tx1"/>
                </a:solidFill>
                <a:latin typeface="+mn-lt"/>
                <a:ea typeface="+mn-ea"/>
                <a:cs typeface="+mn-cs"/>
              </a:rPr>
              <a:t>and the Euro due to our activities conducted internationally in these</a:t>
            </a:r>
          </a:p>
          <a:p>
            <a:r>
              <a:rPr lang="en-US" sz="1200" kern="1200" baseline="0" dirty="0" smtClean="0">
                <a:solidFill>
                  <a:schemeClr val="tx1"/>
                </a:solidFill>
                <a:latin typeface="+mn-lt"/>
                <a:ea typeface="+mn-ea"/>
                <a:cs typeface="+mn-cs"/>
              </a:rPr>
              <a:t>currencies. A strengthening or weakening of the Canadian dollar</a:t>
            </a:r>
          </a:p>
          <a:p>
            <a:r>
              <a:rPr lang="en-US" sz="1200" kern="1200" baseline="0" dirty="0" smtClean="0">
                <a:solidFill>
                  <a:schemeClr val="tx1"/>
                </a:solidFill>
                <a:latin typeface="+mn-lt"/>
                <a:ea typeface="+mn-ea"/>
                <a:cs typeface="+mn-cs"/>
              </a:rPr>
              <a:t>compared to the U.S. dollar, British pound and the Euro could reduce</a:t>
            </a:r>
          </a:p>
          <a:p>
            <a:r>
              <a:rPr lang="en-US" sz="1200" kern="1200" baseline="0" dirty="0" smtClean="0">
                <a:solidFill>
                  <a:schemeClr val="tx1"/>
                </a:solidFill>
                <a:latin typeface="+mn-lt"/>
                <a:ea typeface="+mn-ea"/>
                <a:cs typeface="+mn-cs"/>
              </a:rPr>
              <a:t>or increase, as applicable, the translated value of our foreign currency</a:t>
            </a:r>
          </a:p>
          <a:p>
            <a:r>
              <a:rPr lang="en-US" sz="1200" kern="1200" baseline="0" dirty="0" smtClean="0">
                <a:solidFill>
                  <a:schemeClr val="tx1"/>
                </a:solidFill>
                <a:latin typeface="+mn-lt"/>
                <a:ea typeface="+mn-ea"/>
                <a:cs typeface="+mn-cs"/>
              </a:rPr>
              <a:t>denominated revenue, expenses and earnings and could have a</a:t>
            </a:r>
          </a:p>
          <a:p>
            <a:r>
              <a:rPr lang="en-US" sz="1200" kern="1200" baseline="0" dirty="0" smtClean="0">
                <a:solidFill>
                  <a:schemeClr val="tx1"/>
                </a:solidFill>
                <a:latin typeface="+mn-lt"/>
                <a:ea typeface="+mn-ea"/>
                <a:cs typeface="+mn-cs"/>
              </a:rPr>
              <a:t>significant effect on the results of our operations. We are also</a:t>
            </a:r>
          </a:p>
          <a:p>
            <a:r>
              <a:rPr lang="en-US" sz="1200" kern="1200" baseline="0" dirty="0" smtClean="0">
                <a:solidFill>
                  <a:schemeClr val="tx1"/>
                </a:solidFill>
                <a:latin typeface="+mn-lt"/>
                <a:ea typeface="+mn-ea"/>
                <a:cs typeface="+mn-cs"/>
              </a:rPr>
              <a:t>exposed to foreign exchange rate risk arising from our investments in</a:t>
            </a:r>
          </a:p>
          <a:p>
            <a:r>
              <a:rPr lang="en-US" sz="1200" kern="1200" baseline="0" dirty="0" smtClean="0">
                <a:solidFill>
                  <a:schemeClr val="tx1"/>
                </a:solidFill>
                <a:latin typeface="+mn-lt"/>
                <a:ea typeface="+mn-ea"/>
                <a:cs typeface="+mn-cs"/>
              </a:rPr>
              <a:t>foreign operations. For un-hedged equity investments, when the</a:t>
            </a:r>
          </a:p>
          <a:p>
            <a:r>
              <a:rPr lang="en-US" sz="1200" kern="1200" baseline="0" dirty="0" smtClean="0">
                <a:solidFill>
                  <a:schemeClr val="tx1"/>
                </a:solidFill>
                <a:latin typeface="+mn-lt"/>
                <a:ea typeface="+mn-ea"/>
                <a:cs typeface="+mn-cs"/>
              </a:rPr>
              <a:t>Canadian dollar appreciates against other currencies, the unrealized</a:t>
            </a:r>
          </a:p>
          <a:p>
            <a:r>
              <a:rPr lang="en-US" sz="1200" kern="1200" baseline="0" dirty="0" smtClean="0">
                <a:solidFill>
                  <a:schemeClr val="tx1"/>
                </a:solidFill>
                <a:latin typeface="+mn-lt"/>
                <a:ea typeface="+mn-ea"/>
                <a:cs typeface="+mn-cs"/>
              </a:rPr>
              <a:t>translation losses on net foreign investments decreases our</a:t>
            </a:r>
          </a:p>
          <a:p>
            <a:r>
              <a:rPr lang="en-US" sz="1200" kern="1200" baseline="0" dirty="0" smtClean="0">
                <a:solidFill>
                  <a:schemeClr val="tx1"/>
                </a:solidFill>
                <a:latin typeface="+mn-lt"/>
                <a:ea typeface="+mn-ea"/>
                <a:cs typeface="+mn-cs"/>
              </a:rPr>
              <a:t>shareholders’ equity through the cumulative translation account and</a:t>
            </a:r>
          </a:p>
          <a:p>
            <a:r>
              <a:rPr lang="en-US" sz="1200" kern="1200" baseline="0" dirty="0" smtClean="0">
                <a:solidFill>
                  <a:schemeClr val="tx1"/>
                </a:solidFill>
                <a:latin typeface="+mn-lt"/>
                <a:ea typeface="+mn-ea"/>
                <a:cs typeface="+mn-cs"/>
              </a:rPr>
              <a:t>decreases the translated value of the RWA of the foreign </a:t>
            </a:r>
            <a:r>
              <a:rPr lang="en-US" sz="1200" kern="1200" baseline="0" dirty="0" err="1" smtClean="0">
                <a:solidFill>
                  <a:schemeClr val="tx1"/>
                </a:solidFill>
                <a:latin typeface="+mn-lt"/>
                <a:ea typeface="+mn-ea"/>
                <a:cs typeface="+mn-cs"/>
              </a:rPr>
              <a:t>currencydenominated</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operations. The reverse is true when the Canadian</a:t>
            </a:r>
          </a:p>
          <a:p>
            <a:r>
              <a:rPr lang="en-US" sz="1200" kern="1200" baseline="0" dirty="0" smtClean="0">
                <a:solidFill>
                  <a:schemeClr val="tx1"/>
                </a:solidFill>
                <a:latin typeface="+mn-lt"/>
                <a:ea typeface="+mn-ea"/>
                <a:cs typeface="+mn-cs"/>
              </a:rPr>
              <a:t>dollar depreciates against other currencies. Consequently, we</a:t>
            </a:r>
          </a:p>
          <a:p>
            <a:r>
              <a:rPr lang="en-US" sz="1200" kern="1200" baseline="0" dirty="0" smtClean="0">
                <a:solidFill>
                  <a:schemeClr val="tx1"/>
                </a:solidFill>
                <a:latin typeface="+mn-lt"/>
                <a:ea typeface="+mn-ea"/>
                <a:cs typeface="+mn-cs"/>
              </a:rPr>
              <a:t>consider these impacts in selecting an appropriate level of our</a:t>
            </a:r>
          </a:p>
          <a:p>
            <a:r>
              <a:rPr lang="en-US" sz="1200" kern="1200" baseline="0" dirty="0" smtClean="0">
                <a:solidFill>
                  <a:schemeClr val="tx1"/>
                </a:solidFill>
                <a:latin typeface="+mn-lt"/>
                <a:ea typeface="+mn-ea"/>
                <a:cs typeface="+mn-cs"/>
              </a:rPr>
              <a:t>investments in foreign operations to be hedged.</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89</a:t>
            </a:fld>
            <a:endParaRPr lang="en-US"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can cost-effective manner to meet its commitments as they come due.</a:t>
            </a:r>
          </a:p>
          <a:p>
            <a:endParaRPr lang="zh-CN" alt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90</a:t>
            </a:fld>
            <a:endParaRPr lang="en-US"/>
          </a:p>
        </p:txBody>
      </p:sp>
    </p:spTree>
    <p:extLst>
      <p:ext uri="{BB962C8B-B14F-4D97-AF65-F5344CB8AC3E}">
        <p14:creationId xmlns:p14="http://schemas.microsoft.com/office/powerpoint/2010/main" xmlns="" val="36459127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dirty="0" smtClean="0"/>
              <a:t>A </a:t>
            </a:r>
            <a:r>
              <a:rPr lang="en-CA" altLang="zh-CN" b="1" dirty="0" smtClean="0"/>
              <a:t>contingency plan</a:t>
            </a:r>
            <a:r>
              <a:rPr lang="en-CA" altLang="zh-CN" dirty="0" smtClean="0"/>
              <a:t> is a plan devised for a specific situation when things could go wrong. Contingency plans are often devised by </a:t>
            </a:r>
            <a:r>
              <a:rPr lang="en-CA" altLang="zh-CN" dirty="0" smtClean="0">
                <a:hlinkClick r:id="rId3" tooltip="Governments"/>
              </a:rPr>
              <a:t>governments</a:t>
            </a:r>
            <a:r>
              <a:rPr lang="en-CA" altLang="zh-CN" dirty="0" smtClean="0"/>
              <a:t> or </a:t>
            </a:r>
            <a:r>
              <a:rPr lang="en-CA" altLang="zh-CN" dirty="0" smtClean="0">
                <a:hlinkClick r:id="rId4" tooltip="Businesses"/>
              </a:rPr>
              <a:t>businesses</a:t>
            </a:r>
            <a:r>
              <a:rPr lang="en-CA" altLang="zh-CN" dirty="0" smtClean="0"/>
              <a:t> who want to be prepared for anything that could happen.</a:t>
            </a:r>
            <a:endParaRPr lang="zh-CN" alt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91</a:t>
            </a:fld>
            <a:endParaRPr lang="en-US"/>
          </a:p>
        </p:txBody>
      </p:sp>
    </p:spTree>
    <p:extLst>
      <p:ext uri="{BB962C8B-B14F-4D97-AF65-F5344CB8AC3E}">
        <p14:creationId xmlns:p14="http://schemas.microsoft.com/office/powerpoint/2010/main" xmlns="" val="16056416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CA" dirty="0" smtClean="0"/>
              <a:t>Risk governance and control</a:t>
            </a:r>
          </a:p>
          <a:p>
            <a:r>
              <a:rPr lang="en-CA" dirty="0" smtClean="0"/>
              <a:t>The Board of Directors approves delegation of liquidity risk approval</a:t>
            </a:r>
          </a:p>
          <a:p>
            <a:r>
              <a:rPr lang="en-CA" dirty="0" smtClean="0"/>
              <a:t>authorities annually to senior management. The Audit Committee and</a:t>
            </a:r>
          </a:p>
          <a:p>
            <a:r>
              <a:rPr lang="en-CA" dirty="0" smtClean="0"/>
              <a:t>the Conduct Review and Risk Policy Committee of the Board annually</a:t>
            </a:r>
          </a:p>
          <a:p>
            <a:r>
              <a:rPr lang="en-CA" dirty="0" smtClean="0"/>
              <a:t>approve the liquidity management framework and are responsible for</a:t>
            </a:r>
          </a:p>
          <a:p>
            <a:r>
              <a:rPr lang="en-CA" dirty="0" smtClean="0"/>
              <a:t>its oversight. The Board of Directors and these committees also</a:t>
            </a:r>
          </a:p>
          <a:p>
            <a:r>
              <a:rPr lang="en-CA" dirty="0" smtClean="0"/>
              <a:t>review, on a regular basis, reporting on RBC’s enterprise-wide</a:t>
            </a:r>
          </a:p>
          <a:p>
            <a:r>
              <a:rPr lang="en-CA" dirty="0" smtClean="0"/>
              <a:t>liquidity position and status. Group Risk Committee (GRC) and ALCO</a:t>
            </a:r>
          </a:p>
          <a:p>
            <a:r>
              <a:rPr lang="en-CA" dirty="0" smtClean="0"/>
              <a:t>share management oversight responsibility and review all liquidity</a:t>
            </a:r>
          </a:p>
          <a:p>
            <a:r>
              <a:rPr lang="en-CA" dirty="0" smtClean="0"/>
              <a:t>documents prepared for the Board of Directors or its committees.</a:t>
            </a:r>
          </a:p>
          <a:p>
            <a:r>
              <a:rPr lang="en-CA" dirty="0" smtClean="0"/>
              <a:t>ALCO annually approves the liquidity management framework’s key</a:t>
            </a:r>
          </a:p>
          <a:p>
            <a:r>
              <a:rPr lang="en-CA" dirty="0" smtClean="0"/>
              <a:t>supporting documents and provides strategic direction and primary</a:t>
            </a:r>
          </a:p>
          <a:p>
            <a:r>
              <a:rPr lang="en-CA" dirty="0" smtClean="0"/>
              <a:t>management oversight to Corporate Treasury, other functions and</a:t>
            </a:r>
          </a:p>
          <a:p>
            <a:r>
              <a:rPr lang="en-CA" dirty="0" smtClean="0"/>
              <a:t>business platforms in the area of liquidity risk management. To</a:t>
            </a:r>
          </a:p>
          <a:p>
            <a:r>
              <a:rPr lang="en-CA" dirty="0" smtClean="0"/>
              <a:t>maximize funding and operational efficiencies, we monitor and</a:t>
            </a:r>
          </a:p>
          <a:p>
            <a:r>
              <a:rPr lang="en-CA" dirty="0" smtClean="0"/>
              <a:t>manage our liquidity position on a consolidated basis and for key</a:t>
            </a:r>
          </a:p>
          <a:p>
            <a:r>
              <a:rPr lang="en-CA" dirty="0" smtClean="0"/>
              <a:t>units and consider market, legal, regulatory, tax, operational and any</a:t>
            </a:r>
          </a:p>
          <a:p>
            <a:r>
              <a:rPr lang="en-CA" dirty="0" smtClean="0"/>
              <a:t>other applicable restrictions. This includes analyzing our ability to</a:t>
            </a:r>
          </a:p>
          <a:p>
            <a:r>
              <a:rPr lang="en-CA" dirty="0" smtClean="0"/>
              <a:t>lend or borrow funds between branches, branches and subsidiaries,</a:t>
            </a:r>
          </a:p>
          <a:p>
            <a:r>
              <a:rPr lang="en-CA" dirty="0" smtClean="0"/>
              <a:t>and subsidiaries, and converting funds between currencies.</a:t>
            </a:r>
          </a:p>
          <a:p>
            <a:r>
              <a:rPr lang="en-CA" dirty="0" smtClean="0"/>
              <a:t>Policies</a:t>
            </a:r>
          </a:p>
          <a:p>
            <a:r>
              <a:rPr lang="en-CA" dirty="0" smtClean="0"/>
              <a:t>Our principal liquidity policies define risk tolerance parameters. They</a:t>
            </a:r>
          </a:p>
          <a:p>
            <a:r>
              <a:rPr lang="en-CA" dirty="0" smtClean="0"/>
              <a:t>authorize senior management committees or Corporate Treasury to</a:t>
            </a:r>
          </a:p>
          <a:p>
            <a:r>
              <a:rPr lang="en-CA" dirty="0" smtClean="0"/>
              <a:t>approve more detailed policies and limits that govern management,</a:t>
            </a:r>
          </a:p>
          <a:p>
            <a:r>
              <a:rPr lang="en-CA" dirty="0" smtClean="0"/>
              <a:t>measurement and reporting requirements for specific businesses and</a:t>
            </a:r>
          </a:p>
          <a:p>
            <a:r>
              <a:rPr lang="en-CA" dirty="0" smtClean="0"/>
              <a:t>products.</a:t>
            </a:r>
          </a:p>
          <a:p>
            <a:r>
              <a:rPr lang="en-CA" dirty="0" smtClean="0"/>
              <a:t>Authorities and limits</a:t>
            </a:r>
          </a:p>
          <a:p>
            <a:r>
              <a:rPr lang="en-CA" dirty="0" smtClean="0"/>
              <a:t>Limits for our structural liquidity risk positions are approved at least</a:t>
            </a:r>
          </a:p>
          <a:p>
            <a:r>
              <a:rPr lang="en-CA" dirty="0" smtClean="0"/>
              <a:t>annually and measured and monitored, monthly or quarterly. Net</a:t>
            </a:r>
          </a:p>
          <a:p>
            <a:r>
              <a:rPr lang="en-CA" dirty="0" smtClean="0"/>
              <a:t>cash flow limits are approved at least annually. Depending on the</a:t>
            </a:r>
          </a:p>
          <a:p>
            <a:r>
              <a:rPr lang="en-CA" dirty="0" smtClean="0"/>
              <a:t>materiality of each reporting entity, net cash flow limits are monitored</a:t>
            </a:r>
          </a:p>
          <a:p>
            <a:r>
              <a:rPr lang="en-CA" dirty="0" smtClean="0"/>
              <a:t>daily or weekly by major currency, branches, subsidiaries and</a:t>
            </a:r>
          </a:p>
          <a:p>
            <a:r>
              <a:rPr lang="en-CA" dirty="0" smtClean="0"/>
              <a:t>geographic locations. Any potential exceptions to established limits</a:t>
            </a:r>
          </a:p>
          <a:p>
            <a:r>
              <a:rPr lang="en-CA" dirty="0" smtClean="0"/>
              <a:t>are reported immediately to Corporate Treasury, which provides or</a:t>
            </a:r>
          </a:p>
          <a:p>
            <a:r>
              <a:rPr lang="en-CA" dirty="0" smtClean="0"/>
              <a:t>arranges for approval after reviewing a remedial action plan.</a:t>
            </a:r>
          </a:p>
          <a:p>
            <a:r>
              <a:rPr lang="en-CA" dirty="0" smtClean="0"/>
              <a:t>The liquidity factors for cash flow assets and liabilities under</a:t>
            </a:r>
          </a:p>
          <a:p>
            <a:r>
              <a:rPr lang="en-CA" dirty="0" smtClean="0"/>
              <a:t>varying conditions are reviewed periodically by Corporate Treasury in</a:t>
            </a:r>
          </a:p>
          <a:p>
            <a:r>
              <a:rPr lang="en-CA" dirty="0" smtClean="0"/>
              <a:t>concert with GRM and the business segments to determine if they</a:t>
            </a:r>
          </a:p>
          <a:p>
            <a:r>
              <a:rPr lang="en-CA" dirty="0" smtClean="0"/>
              <a:t>remain valid or changes to assumptions and limits are required.</a:t>
            </a:r>
          </a:p>
          <a:p>
            <a:r>
              <a:rPr lang="en-CA" dirty="0" smtClean="0"/>
              <a:t>Through this process, we ensure that a close link is maintained</a:t>
            </a:r>
          </a:p>
          <a:p>
            <a:r>
              <a:rPr lang="en-CA" dirty="0" smtClean="0"/>
              <a:t>between the management of liquidity and funding risk, market</a:t>
            </a:r>
          </a:p>
          <a:p>
            <a:r>
              <a:rPr lang="en-CA" dirty="0" smtClean="0"/>
              <a:t>liquidity risk and credit risk, including GRM approval of credit lines</a:t>
            </a:r>
          </a:p>
          <a:p>
            <a:r>
              <a:rPr lang="en-CA" dirty="0" smtClean="0"/>
              <a:t>between entities. In response to our experience during the volatile</a:t>
            </a:r>
          </a:p>
          <a:p>
            <a:r>
              <a:rPr lang="en-CA" dirty="0" smtClean="0"/>
              <a:t>markets of the past two years, we have modified the liquidity</a:t>
            </a:r>
          </a:p>
          <a:p>
            <a:r>
              <a:rPr lang="en-CA" dirty="0" smtClean="0"/>
              <a:t>treatment of certain asset classes to reflect our expectations that</a:t>
            </a:r>
          </a:p>
          <a:p>
            <a:r>
              <a:rPr lang="en-CA" dirty="0" smtClean="0"/>
              <a:t>market liquidity for these products will remain impaired for some</a:t>
            </a:r>
          </a:p>
          <a:p>
            <a:r>
              <a:rPr lang="en-CA" dirty="0" smtClean="0"/>
              <a:t>time. Where required, limits have been reduced in consideration of</a:t>
            </a:r>
          </a:p>
          <a:p>
            <a:r>
              <a:rPr lang="en-CA" dirty="0" smtClean="0"/>
              <a:t>the results of updated stress tests. During the fiscal year, OSFI</a:t>
            </a:r>
          </a:p>
          <a:p>
            <a:r>
              <a:rPr lang="en-CA" dirty="0" smtClean="0"/>
              <a:t>introduced a regulatory enterprise liquidity metric, which we formally</a:t>
            </a:r>
          </a:p>
          <a:p>
            <a:r>
              <a:rPr lang="en-CA" dirty="0" smtClean="0"/>
              <a:t>report to OSFI on a monthly basis and monitor intra-month.</a:t>
            </a:r>
            <a:endParaRPr lang="en-CA" dirty="0"/>
          </a:p>
        </p:txBody>
      </p:sp>
      <p:sp>
        <p:nvSpPr>
          <p:cNvPr id="4" name="Slide Number Placeholder 3"/>
          <p:cNvSpPr>
            <a:spLocks noGrp="1"/>
          </p:cNvSpPr>
          <p:nvPr>
            <p:ph type="sldNum" sz="quarter" idx="10"/>
          </p:nvPr>
        </p:nvSpPr>
        <p:spPr/>
        <p:txBody>
          <a:bodyPr/>
          <a:lstStyle/>
          <a:p>
            <a:fld id="{5588ABBC-801D-4FFE-A588-445B48BEFF3C}" type="slidenum">
              <a:rPr lang="en-US" smtClean="0"/>
              <a:pPr/>
              <a:t>93</a:t>
            </a:fld>
            <a:endParaRPr lang="en-US"/>
          </a:p>
        </p:txBody>
      </p:sp>
    </p:spTree>
    <p:extLst>
      <p:ext uri="{BB962C8B-B14F-4D97-AF65-F5344CB8AC3E}">
        <p14:creationId xmlns:p14="http://schemas.microsoft.com/office/powerpoint/2010/main" xmlns="" val="18812234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b="1" dirty="0" smtClean="0"/>
              <a:t>1)(</a:t>
            </a:r>
            <a:r>
              <a:rPr lang="en-CA" altLang="zh-CN" b="1" dirty="0" err="1" smtClean="0"/>
              <a:t>pg</a:t>
            </a:r>
            <a:r>
              <a:rPr lang="en-CA" altLang="zh-CN" b="1" dirty="0" smtClean="0"/>
              <a:t> 49) Deposit profile</a:t>
            </a:r>
          </a:p>
          <a:p>
            <a:r>
              <a:rPr lang="en-CA" altLang="zh-CN" dirty="0" smtClean="0"/>
              <a:t>The principal source of</a:t>
            </a:r>
            <a:r>
              <a:rPr lang="en-CA" altLang="zh-CN" baseline="0" dirty="0" smtClean="0"/>
              <a:t> </a:t>
            </a:r>
            <a:r>
              <a:rPr lang="en-CA" altLang="zh-CN" dirty="0" smtClean="0"/>
              <a:t>reliable funding while certain commercial and institutional client</a:t>
            </a:r>
          </a:p>
          <a:p>
            <a:r>
              <a:rPr lang="en-CA" altLang="zh-CN" dirty="0" smtClean="0"/>
              <a:t>groups also maintain relational balances with low volatility profiles.</a:t>
            </a:r>
          </a:p>
          <a:p>
            <a:r>
              <a:rPr lang="en-CA" altLang="zh-CN" dirty="0" smtClean="0"/>
              <a:t>Taken together, these clients</a:t>
            </a:r>
            <a:r>
              <a:rPr lang="en-CA" altLang="zh-CN" b="1" dirty="0" smtClean="0"/>
              <a:t> represent a highly stable supply of core</a:t>
            </a:r>
          </a:p>
          <a:p>
            <a:r>
              <a:rPr lang="en-CA" altLang="zh-CN" b="1" dirty="0" smtClean="0"/>
              <a:t>deposits in most conceivable environments as they typically are less</a:t>
            </a:r>
          </a:p>
          <a:p>
            <a:r>
              <a:rPr lang="en-CA" altLang="zh-CN" b="1" dirty="0" smtClean="0"/>
              <a:t>responsive to market developments</a:t>
            </a:r>
            <a:r>
              <a:rPr lang="en-CA" altLang="zh-CN" dirty="0" smtClean="0"/>
              <a:t> than transactional lenders and</a:t>
            </a:r>
          </a:p>
          <a:p>
            <a:r>
              <a:rPr lang="en-CA" altLang="zh-CN" dirty="0" smtClean="0"/>
              <a:t>investors due to the impact of deposit insurance and extensive and,</a:t>
            </a:r>
          </a:p>
          <a:p>
            <a:r>
              <a:rPr lang="en-CA" altLang="zh-CN" dirty="0" smtClean="0"/>
              <a:t>at times, exclusive relationships with us. </a:t>
            </a:r>
            <a:r>
              <a:rPr lang="en-CA" altLang="zh-CN" b="1" dirty="0" smtClean="0"/>
              <a:t>Core deposits, consisting of</a:t>
            </a:r>
          </a:p>
          <a:p>
            <a:r>
              <a:rPr lang="en-CA" altLang="zh-CN" b="1" dirty="0" smtClean="0"/>
              <a:t>our own statistically derived estimates of the highly stable portions of</a:t>
            </a:r>
          </a:p>
          <a:p>
            <a:r>
              <a:rPr lang="en-CA" altLang="zh-CN" b="1" dirty="0" smtClean="0"/>
              <a:t>all of our relational personal, commercial and institutional balances</a:t>
            </a:r>
          </a:p>
          <a:p>
            <a:r>
              <a:rPr lang="en-CA" altLang="zh-CN" b="1" dirty="0" smtClean="0"/>
              <a:t>(demand, notice and fixed-term) together with wholesale funds</a:t>
            </a:r>
          </a:p>
          <a:p>
            <a:r>
              <a:rPr lang="en-CA" altLang="zh-CN" b="1" dirty="0" smtClean="0"/>
              <a:t>maturing beyond one year were unchanged during the year at 63% of</a:t>
            </a:r>
          </a:p>
          <a:p>
            <a:r>
              <a:rPr lang="en-CA" altLang="zh-CN" b="1" dirty="0" smtClean="0"/>
              <a:t>our total deposits.</a:t>
            </a:r>
            <a:endParaRPr lang="zh-CN" altLang="en-US" b="1" dirty="0"/>
          </a:p>
        </p:txBody>
      </p:sp>
      <p:sp>
        <p:nvSpPr>
          <p:cNvPr id="4" name="Slide Number Placeholder 3"/>
          <p:cNvSpPr>
            <a:spLocks noGrp="1"/>
          </p:cNvSpPr>
          <p:nvPr>
            <p:ph type="sldNum" sz="quarter" idx="10"/>
          </p:nvPr>
        </p:nvSpPr>
        <p:spPr/>
        <p:txBody>
          <a:bodyPr/>
          <a:lstStyle/>
          <a:p>
            <a:fld id="{1E2150A6-69CC-4D67-8558-2D2E02BA6359}" type="slidenum">
              <a:rPr lang="zh-CN" altLang="en-US" smtClean="0"/>
              <a:pPr/>
              <a:t>94</a:t>
            </a:fld>
            <a:endParaRPr lang="zh-CN" altLang="en-US"/>
          </a:p>
        </p:txBody>
      </p:sp>
    </p:spTree>
    <p:extLst>
      <p:ext uri="{BB962C8B-B14F-4D97-AF65-F5344CB8AC3E}">
        <p14:creationId xmlns:p14="http://schemas.microsoft.com/office/powerpoint/2010/main" xmlns="" val="3457794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A" altLang="zh-CN" sz="1200" b="0" i="0" u="none" strike="noStrike" kern="1200" baseline="0" dirty="0" smtClean="0">
                <a:solidFill>
                  <a:schemeClr val="tx1"/>
                </a:solidFill>
                <a:latin typeface="+mn-lt"/>
                <a:ea typeface="+mn-ea"/>
                <a:cs typeface="+mn-cs"/>
              </a:rPr>
              <a:t>During 2010, we continued to </a:t>
            </a:r>
            <a:r>
              <a:rPr lang="en-CA" altLang="zh-CN" sz="1200" b="1" i="0" u="none" strike="noStrike" kern="1200" baseline="0" dirty="0" smtClean="0">
                <a:solidFill>
                  <a:schemeClr val="tx1"/>
                </a:solidFill>
                <a:latin typeface="+mn-lt"/>
                <a:ea typeface="+mn-ea"/>
                <a:cs typeface="+mn-cs"/>
              </a:rPr>
              <a:t>expand our long-term funding base</a:t>
            </a:r>
            <a:r>
              <a:rPr lang="en-CA" altLang="zh-CN" sz="1200" b="0" i="0" u="none" strike="noStrike" kern="1200" baseline="0" dirty="0" smtClean="0">
                <a:solidFill>
                  <a:schemeClr val="tx1"/>
                </a:solidFill>
                <a:latin typeface="+mn-lt"/>
                <a:ea typeface="+mn-ea"/>
                <a:cs typeface="+mn-cs"/>
              </a:rPr>
              <a:t> by</a:t>
            </a:r>
          </a:p>
          <a:p>
            <a:r>
              <a:rPr lang="en-CA" altLang="zh-CN" sz="1200" b="0" i="0" u="none" strike="noStrike" kern="1200" baseline="0" dirty="0" smtClean="0">
                <a:solidFill>
                  <a:schemeClr val="tx1"/>
                </a:solidFill>
                <a:latin typeface="+mn-lt"/>
                <a:ea typeface="+mn-ea"/>
                <a:cs typeface="+mn-cs"/>
              </a:rPr>
              <a:t>selectively issuing, either directly or through our subsidiaries,</a:t>
            </a:r>
          </a:p>
          <a:p>
            <a:r>
              <a:rPr lang="en-CA" altLang="zh-CN" sz="1200" b="1" i="0" u="none" strike="noStrike" kern="1200" baseline="0" dirty="0" smtClean="0">
                <a:solidFill>
                  <a:schemeClr val="tx1"/>
                </a:solidFill>
                <a:latin typeface="+mn-lt"/>
                <a:ea typeface="+mn-ea"/>
                <a:cs typeface="+mn-cs"/>
              </a:rPr>
              <a:t>$21.5 billion of senior deposit notes in various currencies and</a:t>
            </a:r>
          </a:p>
          <a:p>
            <a:r>
              <a:rPr lang="en-CA" altLang="zh-CN" sz="1200" b="1" i="0" u="none" strike="noStrike" kern="1200" baseline="0" dirty="0" smtClean="0">
                <a:solidFill>
                  <a:schemeClr val="tx1"/>
                </a:solidFill>
                <a:latin typeface="+mn-lt"/>
                <a:ea typeface="+mn-ea"/>
                <a:cs typeface="+mn-cs"/>
              </a:rPr>
              <a:t>markets.</a:t>
            </a:r>
            <a:r>
              <a:rPr lang="en-CA" altLang="zh-CN" sz="1200" b="0" i="0" u="none" strike="noStrike" kern="1200" baseline="0" dirty="0" smtClean="0">
                <a:solidFill>
                  <a:schemeClr val="tx1"/>
                </a:solidFill>
                <a:latin typeface="+mn-lt"/>
                <a:ea typeface="+mn-ea"/>
                <a:cs typeface="+mn-cs"/>
              </a:rPr>
              <a:t> Total long-term funding outstanding increased by</a:t>
            </a:r>
          </a:p>
          <a:p>
            <a:r>
              <a:rPr lang="en-CA" altLang="zh-CN" sz="1200" b="0" i="0" u="none" strike="noStrike" kern="1200" baseline="0" dirty="0" smtClean="0">
                <a:solidFill>
                  <a:schemeClr val="tx1"/>
                </a:solidFill>
                <a:latin typeface="+mn-lt"/>
                <a:ea typeface="+mn-ea"/>
                <a:cs typeface="+mn-cs"/>
              </a:rPr>
              <a:t>$3.2 billion. </a:t>
            </a:r>
            <a:r>
              <a:rPr lang="en-CA" altLang="zh-CN" sz="1200" b="1" i="0" u="none" strike="noStrike" kern="1200" baseline="0" dirty="0" smtClean="0">
                <a:solidFill>
                  <a:srgbClr val="FF0000"/>
                </a:solidFill>
                <a:latin typeface="+mn-lt"/>
                <a:ea typeface="+mn-ea"/>
                <a:cs typeface="+mn-cs"/>
              </a:rPr>
              <a:t>Outstanding senior debt containing ratings triggers,</a:t>
            </a:r>
          </a:p>
          <a:p>
            <a:r>
              <a:rPr lang="en-CA" altLang="zh-CN" sz="1200" b="1" i="0" u="none" strike="noStrike" kern="1200" baseline="0" dirty="0" smtClean="0">
                <a:solidFill>
                  <a:srgbClr val="FF0000"/>
                </a:solidFill>
                <a:latin typeface="+mn-lt"/>
                <a:ea typeface="+mn-ea"/>
                <a:cs typeface="+mn-cs"/>
              </a:rPr>
              <a:t>which would accelerate repayment, constitutes a very small</a:t>
            </a:r>
          </a:p>
          <a:p>
            <a:r>
              <a:rPr lang="en-CA" altLang="zh-CN" sz="1200" b="1" i="0" u="none" strike="noStrike" kern="1200" baseline="0" dirty="0" smtClean="0">
                <a:solidFill>
                  <a:srgbClr val="FF0000"/>
                </a:solidFill>
                <a:latin typeface="+mn-lt"/>
                <a:ea typeface="+mn-ea"/>
                <a:cs typeface="+mn-cs"/>
              </a:rPr>
              <a:t>proportion of our overall outstanding debt of $62 billion</a:t>
            </a:r>
            <a:r>
              <a:rPr lang="en-CA" altLang="zh-CN" sz="1200" b="0" i="0" u="none" strike="noStrike" kern="1200" baseline="0" dirty="0" smtClean="0">
                <a:solidFill>
                  <a:srgbClr val="FF0000"/>
                </a:solidFill>
                <a:latin typeface="+mn-lt"/>
                <a:ea typeface="+mn-ea"/>
                <a:cs typeface="+mn-cs"/>
              </a:rPr>
              <a:t>.</a:t>
            </a:r>
          </a:p>
          <a:p>
            <a:r>
              <a:rPr lang="en-CA" altLang="zh-CN" sz="1200" b="1" i="1" u="sng" strike="noStrike" kern="1200" baseline="0" dirty="0" smtClean="0">
                <a:solidFill>
                  <a:schemeClr val="tx1"/>
                </a:solidFill>
                <a:latin typeface="+mn-lt"/>
                <a:ea typeface="+mn-ea"/>
                <a:cs typeface="+mn-cs"/>
              </a:rPr>
              <a:t>Other liquidity and funding sources</a:t>
            </a:r>
          </a:p>
          <a:p>
            <a:r>
              <a:rPr lang="en-CA" altLang="zh-CN" sz="1200" b="0" i="0" u="none" strike="noStrike" kern="1200" baseline="0" dirty="0" smtClean="0">
                <a:solidFill>
                  <a:schemeClr val="tx1"/>
                </a:solidFill>
                <a:latin typeface="+mn-lt"/>
                <a:ea typeface="+mn-ea"/>
                <a:cs typeface="+mn-cs"/>
              </a:rPr>
              <a:t>We use </a:t>
            </a:r>
            <a:r>
              <a:rPr lang="en-CA" altLang="zh-CN" sz="1200" b="1" i="0" u="none" strike="noStrike" kern="1200" baseline="0" dirty="0" smtClean="0">
                <a:solidFill>
                  <a:schemeClr val="tx1"/>
                </a:solidFill>
                <a:latin typeface="+mn-lt"/>
                <a:ea typeface="+mn-ea"/>
                <a:cs typeface="+mn-cs"/>
              </a:rPr>
              <a:t>residential mortgage, commercial mortgage and credit card</a:t>
            </a:r>
          </a:p>
          <a:p>
            <a:r>
              <a:rPr lang="en-CA" altLang="zh-CN" sz="1200" b="1" i="0" u="none" strike="noStrike" kern="1200" baseline="0" dirty="0" smtClean="0">
                <a:solidFill>
                  <a:schemeClr val="tx1"/>
                </a:solidFill>
                <a:latin typeface="+mn-lt"/>
                <a:ea typeface="+mn-ea"/>
                <a:cs typeface="+mn-cs"/>
              </a:rPr>
              <a:t>receivable-backed securitization programs as alternative sources of</a:t>
            </a:r>
          </a:p>
          <a:p>
            <a:r>
              <a:rPr lang="en-CA" altLang="zh-CN" sz="1200" b="1" i="0" u="none" strike="noStrike" kern="1200" baseline="0" dirty="0" smtClean="0">
                <a:solidFill>
                  <a:schemeClr val="tx1"/>
                </a:solidFill>
                <a:latin typeface="+mn-lt"/>
                <a:ea typeface="+mn-ea"/>
                <a:cs typeface="+mn-cs"/>
              </a:rPr>
              <a:t>funding and for liquidity and asset/liability management purposes.</a:t>
            </a:r>
          </a:p>
          <a:p>
            <a:r>
              <a:rPr lang="en-CA" altLang="zh-CN" sz="1200" b="0" i="0" u="none" strike="noStrike" kern="1200" baseline="0" dirty="0" smtClean="0">
                <a:solidFill>
                  <a:schemeClr val="tx1"/>
                </a:solidFill>
                <a:latin typeface="+mn-lt"/>
                <a:ea typeface="+mn-ea"/>
                <a:cs typeface="+mn-cs"/>
              </a:rPr>
              <a:t>We hold retained interests in our residential mortgage and credit card</a:t>
            </a:r>
          </a:p>
          <a:p>
            <a:r>
              <a:rPr lang="en-CA" altLang="zh-CN" sz="1200" b="0" i="0" u="none" strike="noStrike" kern="1200" baseline="0" dirty="0" smtClean="0">
                <a:solidFill>
                  <a:schemeClr val="tx1"/>
                </a:solidFill>
                <a:latin typeface="+mn-lt"/>
                <a:ea typeface="+mn-ea"/>
                <a:cs typeface="+mn-cs"/>
              </a:rPr>
              <a:t>securitization programs. </a:t>
            </a:r>
            <a:r>
              <a:rPr lang="en-CA" altLang="zh-CN" sz="1200" b="1" i="0" u="none" strike="noStrike" kern="1200" baseline="0" dirty="0" smtClean="0">
                <a:solidFill>
                  <a:schemeClr val="tx1"/>
                </a:solidFill>
                <a:latin typeface="+mn-lt"/>
                <a:ea typeface="+mn-ea"/>
                <a:cs typeface="+mn-cs"/>
              </a:rPr>
              <a:t>Our total outstanding mortgage backed</a:t>
            </a:r>
          </a:p>
          <a:p>
            <a:r>
              <a:rPr lang="en-CA" altLang="zh-CN" sz="1200" b="1" i="0" u="none" strike="noStrike" kern="1200" baseline="0" dirty="0" smtClean="0">
                <a:solidFill>
                  <a:schemeClr val="tx1"/>
                </a:solidFill>
                <a:latin typeface="+mn-lt"/>
                <a:ea typeface="+mn-ea"/>
                <a:cs typeface="+mn-cs"/>
              </a:rPr>
              <a:t>securities sold decreased year over year by $577 million.</a:t>
            </a:r>
            <a:r>
              <a:rPr lang="en-CA" altLang="zh-CN" sz="1200" b="0" i="0" u="none" strike="noStrike" kern="1200" baseline="0" dirty="0" smtClean="0">
                <a:solidFill>
                  <a:schemeClr val="tx1"/>
                </a:solidFill>
                <a:latin typeface="+mn-lt"/>
                <a:ea typeface="+mn-ea"/>
                <a:cs typeface="+mn-cs"/>
              </a:rPr>
              <a:t> Our credit</a:t>
            </a:r>
          </a:p>
          <a:p>
            <a:r>
              <a:rPr lang="en-CA" altLang="zh-CN" sz="1200" b="0" i="0" u="none" strike="noStrike" kern="1200" baseline="0" dirty="0" smtClean="0">
                <a:solidFill>
                  <a:schemeClr val="tx1"/>
                </a:solidFill>
                <a:latin typeface="+mn-lt"/>
                <a:ea typeface="+mn-ea"/>
                <a:cs typeface="+mn-cs"/>
              </a:rPr>
              <a:t>card receivables, which are financed through notes issued by a</a:t>
            </a:r>
          </a:p>
          <a:p>
            <a:r>
              <a:rPr lang="en-CA" altLang="zh-CN" sz="1200" b="0" i="0" u="none" strike="noStrike" kern="1200" baseline="0" dirty="0" smtClean="0">
                <a:solidFill>
                  <a:schemeClr val="tx1"/>
                </a:solidFill>
                <a:latin typeface="+mn-lt"/>
                <a:ea typeface="+mn-ea"/>
                <a:cs typeface="+mn-cs"/>
              </a:rPr>
              <a:t>securitization special purpose entity, decreased year over year by</a:t>
            </a:r>
          </a:p>
          <a:p>
            <a:r>
              <a:rPr lang="en-CA" altLang="zh-CN" sz="1200" b="0" i="0" u="none" strike="noStrike" kern="1200" baseline="0" dirty="0" smtClean="0">
                <a:solidFill>
                  <a:schemeClr val="tx1"/>
                </a:solidFill>
                <a:latin typeface="+mn-lt"/>
                <a:ea typeface="+mn-ea"/>
                <a:cs typeface="+mn-cs"/>
              </a:rPr>
              <a:t>$63 million. For further details, refer to the </a:t>
            </a:r>
            <a:r>
              <a:rPr lang="en-CA" altLang="zh-CN" sz="1200" b="1" i="0" u="none" strike="noStrike" kern="1200" baseline="0" dirty="0" smtClean="0">
                <a:solidFill>
                  <a:schemeClr val="tx1"/>
                </a:solidFill>
                <a:latin typeface="+mn-lt"/>
                <a:ea typeface="+mn-ea"/>
                <a:cs typeface="+mn-cs"/>
              </a:rPr>
              <a:t>Off-balance sheet</a:t>
            </a:r>
          </a:p>
          <a:p>
            <a:r>
              <a:rPr lang="en-CA" altLang="zh-CN" sz="1200" b="1" i="0" u="none" strike="noStrike" kern="1200" baseline="0" dirty="0" smtClean="0">
                <a:solidFill>
                  <a:schemeClr val="tx1"/>
                </a:solidFill>
                <a:latin typeface="+mn-lt"/>
                <a:ea typeface="+mn-ea"/>
                <a:cs typeface="+mn-cs"/>
              </a:rPr>
              <a:t>arrangements section and Note 5 to our 2010 Annual Consolidated</a:t>
            </a:r>
          </a:p>
          <a:p>
            <a:r>
              <a:rPr lang="en-CA" altLang="zh-CN" sz="1200" b="1" i="0" u="none" strike="noStrike" kern="1200" baseline="0" dirty="0" smtClean="0">
                <a:solidFill>
                  <a:schemeClr val="tx1"/>
                </a:solidFill>
                <a:latin typeface="+mn-lt"/>
                <a:ea typeface="+mn-ea"/>
                <a:cs typeface="+mn-cs"/>
              </a:rPr>
              <a:t>Financial Statements.</a:t>
            </a:r>
            <a:endParaRPr lang="zh-CN" altLang="en-US" b="1"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95</a:t>
            </a:fld>
            <a:endParaRPr lang="en-US" altLang="zh-CN"/>
          </a:p>
        </p:txBody>
      </p:sp>
    </p:spTree>
    <p:extLst>
      <p:ext uri="{BB962C8B-B14F-4D97-AF65-F5344CB8AC3E}">
        <p14:creationId xmlns:p14="http://schemas.microsoft.com/office/powerpoint/2010/main" xmlns="" val="12658281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CA" altLang="zh-CN" sz="1200" b="0" i="1" u="none" strike="noStrike" kern="1200" baseline="0" dirty="0" smtClean="0">
                <a:solidFill>
                  <a:schemeClr val="tx1"/>
                </a:solidFill>
                <a:latin typeface="+mn-lt"/>
                <a:ea typeface="+mn-ea"/>
                <a:cs typeface="+mn-cs"/>
              </a:rPr>
              <a:t>attracted to the growth potential of capital markets businesses, but these businesses can expose bank bondholders to hidden tail risks</a:t>
            </a:r>
          </a:p>
          <a:p>
            <a:endParaRPr lang="en-CA" altLang="zh-CN" sz="1200" b="0" i="1" u="none" strike="noStrike" kern="1200" baseline="0" dirty="0" smtClean="0">
              <a:solidFill>
                <a:schemeClr val="tx1"/>
              </a:solidFill>
              <a:latin typeface="+mn-lt"/>
              <a:ea typeface="+mn-ea"/>
              <a:cs typeface="+mn-cs"/>
            </a:endParaRPr>
          </a:p>
          <a:p>
            <a:r>
              <a:rPr lang="en-CA" altLang="zh-CN" sz="1200" b="0" i="1" u="none" strike="noStrike" kern="1200" baseline="0" dirty="0" smtClean="0">
                <a:solidFill>
                  <a:schemeClr val="tx1"/>
                </a:solidFill>
                <a:latin typeface="+mn-lt"/>
                <a:ea typeface="+mn-ea"/>
                <a:cs typeface="+mn-cs"/>
              </a:rPr>
              <a:t>RBC has announced a strategic target to maintain 25 to 30 per cent of earnings contributions from capital markets operations</a:t>
            </a:r>
          </a:p>
          <a:p>
            <a:r>
              <a:rPr lang="en-CA" altLang="zh-CN" sz="1200" b="0" i="1" u="none" strike="noStrike" kern="1200" baseline="0" dirty="0" smtClean="0">
                <a:solidFill>
                  <a:schemeClr val="tx1"/>
                </a:solidFill>
                <a:latin typeface="+mn-lt"/>
                <a:ea typeface="+mn-ea"/>
                <a:cs typeface="+mn-cs"/>
              </a:rPr>
              <a:t>Credit ratings</a:t>
            </a:r>
          </a:p>
          <a:p>
            <a:r>
              <a:rPr lang="en-CA" altLang="zh-CN" sz="1200" b="0" i="0" u="none" strike="noStrike" kern="1200" baseline="0" dirty="0" smtClean="0">
                <a:solidFill>
                  <a:schemeClr val="tx1"/>
                </a:solidFill>
                <a:latin typeface="+mn-lt"/>
                <a:ea typeface="+mn-ea"/>
                <a:cs typeface="+mn-cs"/>
              </a:rPr>
              <a:t>Our ability to access unsecured funding markets and to engage in</a:t>
            </a:r>
          </a:p>
          <a:p>
            <a:r>
              <a:rPr lang="en-CA" altLang="zh-CN" sz="1200" b="0" i="0" u="none" strike="noStrike" kern="1200" baseline="0" dirty="0" smtClean="0">
                <a:solidFill>
                  <a:schemeClr val="tx1"/>
                </a:solidFill>
                <a:latin typeface="+mn-lt"/>
                <a:ea typeface="+mn-ea"/>
                <a:cs typeface="+mn-cs"/>
              </a:rPr>
              <a:t>certain collateralized business activities on a cost-effective basis is</a:t>
            </a:r>
          </a:p>
          <a:p>
            <a:r>
              <a:rPr lang="en-CA" altLang="zh-CN" sz="1200" b="0" i="0" u="none" strike="noStrike" kern="1200" baseline="0" dirty="0" smtClean="0">
                <a:solidFill>
                  <a:schemeClr val="tx1"/>
                </a:solidFill>
                <a:latin typeface="+mn-lt"/>
                <a:ea typeface="+mn-ea"/>
                <a:cs typeface="+mn-cs"/>
              </a:rPr>
              <a:t>primarily dependent upon maintaining competitive credit ratings. Our</a:t>
            </a:r>
          </a:p>
          <a:p>
            <a:r>
              <a:rPr lang="en-CA" altLang="zh-CN" sz="1200" b="0" i="0" u="none" strike="noStrike" kern="1200" baseline="0" dirty="0" smtClean="0">
                <a:solidFill>
                  <a:schemeClr val="tx1"/>
                </a:solidFill>
                <a:latin typeface="+mn-lt"/>
                <a:ea typeface="+mn-ea"/>
                <a:cs typeface="+mn-cs"/>
              </a:rPr>
              <a:t>credit ratings are largely determined by the quality of our earnings,</a:t>
            </a:r>
          </a:p>
          <a:p>
            <a:r>
              <a:rPr lang="en-CA" altLang="zh-CN" sz="1200" b="0" i="0" u="none" strike="noStrike" kern="1200" baseline="0" dirty="0" smtClean="0">
                <a:solidFill>
                  <a:schemeClr val="tx1"/>
                </a:solidFill>
                <a:latin typeface="+mn-lt"/>
                <a:ea typeface="+mn-ea"/>
                <a:cs typeface="+mn-cs"/>
              </a:rPr>
              <a:t>the adequacy of our capital and the effectiveness of our risk</a:t>
            </a:r>
          </a:p>
          <a:p>
            <a:r>
              <a:rPr lang="en-CA" altLang="zh-CN" sz="1200" b="0" i="0" u="none" strike="noStrike" kern="1200" baseline="0" dirty="0" smtClean="0">
                <a:solidFill>
                  <a:schemeClr val="tx1"/>
                </a:solidFill>
                <a:latin typeface="+mn-lt"/>
                <a:ea typeface="+mn-ea"/>
                <a:cs typeface="+mn-cs"/>
              </a:rPr>
              <a:t>management programs. There can be no assurance that our credit</a:t>
            </a:r>
          </a:p>
          <a:p>
            <a:r>
              <a:rPr lang="en-CA" altLang="zh-CN" sz="1200" b="0" i="0" u="none" strike="noStrike" kern="1200" baseline="0" dirty="0" smtClean="0">
                <a:solidFill>
                  <a:schemeClr val="tx1"/>
                </a:solidFill>
                <a:latin typeface="+mn-lt"/>
                <a:ea typeface="+mn-ea"/>
                <a:cs typeface="+mn-cs"/>
              </a:rPr>
              <a:t>ratings and rating outlooks will not be lowered or that rating agencies</a:t>
            </a:r>
          </a:p>
          <a:p>
            <a:r>
              <a:rPr lang="en-CA" altLang="zh-CN" sz="1200" b="0" i="0" u="none" strike="noStrike" kern="1200" baseline="0" dirty="0" smtClean="0">
                <a:solidFill>
                  <a:schemeClr val="tx1"/>
                </a:solidFill>
                <a:latin typeface="+mn-lt"/>
                <a:ea typeface="+mn-ea"/>
                <a:cs typeface="+mn-cs"/>
              </a:rPr>
              <a:t>will not issue adverse commentaries about us, potentially resulting in</a:t>
            </a:r>
          </a:p>
          <a:p>
            <a:r>
              <a:rPr lang="en-CA" altLang="zh-CN" sz="1200" b="0" i="0" u="none" strike="noStrike" kern="1200" baseline="0" dirty="0" smtClean="0">
                <a:solidFill>
                  <a:schemeClr val="tx1"/>
                </a:solidFill>
                <a:latin typeface="+mn-lt"/>
                <a:ea typeface="+mn-ea"/>
                <a:cs typeface="+mn-cs"/>
              </a:rPr>
              <a:t>adverse consequences for our funding capacity or access to capital</a:t>
            </a:r>
          </a:p>
          <a:p>
            <a:r>
              <a:rPr lang="en-CA" altLang="zh-CN" sz="1200" b="0" i="0" u="none" strike="noStrike" kern="1200" baseline="0" dirty="0" smtClean="0">
                <a:solidFill>
                  <a:schemeClr val="tx1"/>
                </a:solidFill>
                <a:latin typeface="+mn-lt"/>
                <a:ea typeface="+mn-ea"/>
                <a:cs typeface="+mn-cs"/>
              </a:rPr>
              <a:t>markets. A lowering of our credit ratings may also affect our ability,</a:t>
            </a:r>
          </a:p>
          <a:p>
            <a:r>
              <a:rPr lang="en-CA" altLang="zh-CN" sz="1200" b="0" i="0" u="none" strike="noStrike" kern="1200" baseline="0" dirty="0" smtClean="0">
                <a:solidFill>
                  <a:schemeClr val="tx1"/>
                </a:solidFill>
                <a:latin typeface="+mn-lt"/>
                <a:ea typeface="+mn-ea"/>
                <a:cs typeface="+mn-cs"/>
              </a:rPr>
              <a:t>and the cost, to enter into normal course derivative or hedging</a:t>
            </a:r>
          </a:p>
          <a:p>
            <a:r>
              <a:rPr lang="en-CA" altLang="zh-CN" sz="1200" b="0" i="0" u="none" strike="noStrike" kern="1200" baseline="0" dirty="0" smtClean="0">
                <a:solidFill>
                  <a:schemeClr val="tx1"/>
                </a:solidFill>
                <a:latin typeface="+mn-lt"/>
                <a:ea typeface="+mn-ea"/>
                <a:cs typeface="+mn-cs"/>
              </a:rPr>
              <a:t>transactions and may require us to post additional collateral under</a:t>
            </a:r>
          </a:p>
          <a:p>
            <a:r>
              <a:rPr lang="en-CA" altLang="zh-CN" sz="1200" b="0" i="0" u="none" strike="noStrike" kern="1200" baseline="0" dirty="0" smtClean="0">
                <a:solidFill>
                  <a:schemeClr val="tx1"/>
                </a:solidFill>
                <a:latin typeface="+mn-lt"/>
                <a:ea typeface="+mn-ea"/>
                <a:cs typeface="+mn-cs"/>
              </a:rPr>
              <a:t>certain contracts. However, we estimate, based on periodic reviews of</a:t>
            </a:r>
          </a:p>
          <a:p>
            <a:r>
              <a:rPr lang="en-CA" altLang="zh-CN" sz="1200" b="0" i="0" u="none" strike="noStrike" kern="1200" baseline="0" dirty="0" smtClean="0">
                <a:solidFill>
                  <a:schemeClr val="tx1"/>
                </a:solidFill>
                <a:latin typeface="+mn-lt"/>
                <a:ea typeface="+mn-ea"/>
                <a:cs typeface="+mn-cs"/>
              </a:rPr>
              <a:t>ratings triggers embedded in our existing businesses and of our</a:t>
            </a:r>
          </a:p>
          <a:p>
            <a:r>
              <a:rPr lang="en-CA" altLang="zh-CN" sz="1200" b="0" i="0" u="none" strike="noStrike" kern="1200" baseline="0" dirty="0" smtClean="0">
                <a:solidFill>
                  <a:schemeClr val="tx1"/>
                </a:solidFill>
                <a:latin typeface="+mn-lt"/>
                <a:ea typeface="+mn-ea"/>
                <a:cs typeface="+mn-cs"/>
              </a:rPr>
              <a:t>funding capacity sensitivity, that a minor downgrade would not</a:t>
            </a:r>
          </a:p>
          <a:p>
            <a:r>
              <a:rPr lang="en-CA" altLang="zh-CN" sz="1200" b="0" i="0" u="none" strike="noStrike" kern="1200" baseline="0" dirty="0" smtClean="0">
                <a:solidFill>
                  <a:schemeClr val="tx1"/>
                </a:solidFill>
                <a:latin typeface="+mn-lt"/>
                <a:ea typeface="+mn-ea"/>
                <a:cs typeface="+mn-cs"/>
              </a:rPr>
              <a:t>materially influence our liability composition, funding access,</a:t>
            </a:r>
          </a:p>
          <a:p>
            <a:r>
              <a:rPr lang="en-CA" altLang="zh-CN" sz="1200" b="0" i="0" u="none" strike="noStrike" kern="1200" baseline="0" dirty="0" smtClean="0">
                <a:solidFill>
                  <a:schemeClr val="tx1"/>
                </a:solidFill>
                <a:latin typeface="+mn-lt"/>
                <a:ea typeface="+mn-ea"/>
                <a:cs typeface="+mn-cs"/>
              </a:rPr>
              <a:t>collateral usage and associated costs. For a discussion on the</a:t>
            </a:r>
          </a:p>
          <a:p>
            <a:r>
              <a:rPr lang="en-CA" altLang="zh-CN" sz="1200" b="0" i="0" u="none" strike="noStrike" kern="1200" baseline="0" dirty="0" smtClean="0">
                <a:solidFill>
                  <a:schemeClr val="tx1"/>
                </a:solidFill>
                <a:latin typeface="+mn-lt"/>
                <a:ea typeface="+mn-ea"/>
                <a:cs typeface="+mn-cs"/>
              </a:rPr>
              <a:t>potential impact of a downgrade on certain derivative instruments,</a:t>
            </a:r>
          </a:p>
          <a:p>
            <a:r>
              <a:rPr lang="en-CA" altLang="zh-CN" sz="1200" b="0" i="0" u="none" strike="noStrike" kern="1200" baseline="0" dirty="0" smtClean="0">
                <a:solidFill>
                  <a:schemeClr val="tx1"/>
                </a:solidFill>
                <a:latin typeface="+mn-lt"/>
                <a:ea typeface="+mn-ea"/>
                <a:cs typeface="+mn-cs"/>
              </a:rPr>
              <a:t>see Note 31, Reconciliation of the application of Canadian and United</a:t>
            </a:r>
          </a:p>
          <a:p>
            <a:r>
              <a:rPr lang="en-CA" altLang="zh-CN" sz="1200" b="0" i="0" u="none" strike="noStrike" kern="1200" baseline="0" dirty="0" smtClean="0">
                <a:solidFill>
                  <a:schemeClr val="tx1"/>
                </a:solidFill>
                <a:latin typeface="+mn-lt"/>
                <a:ea typeface="+mn-ea"/>
                <a:cs typeface="+mn-cs"/>
              </a:rPr>
              <a:t>States generally accepted accounting principles – Fair value of</a:t>
            </a:r>
          </a:p>
          <a:p>
            <a:r>
              <a:rPr lang="en-CA" altLang="zh-CN" sz="1200" b="0" i="0" u="none" strike="noStrike" kern="1200" baseline="0" dirty="0" smtClean="0">
                <a:solidFill>
                  <a:schemeClr val="tx1"/>
                </a:solidFill>
                <a:latin typeface="+mn-lt"/>
                <a:ea typeface="+mn-ea"/>
                <a:cs typeface="+mn-cs"/>
              </a:rPr>
              <a:t>derivatives by major types of products.</a:t>
            </a:r>
          </a:p>
          <a:p>
            <a:r>
              <a:rPr lang="en-CA" altLang="zh-CN" sz="1200" b="0" i="0" u="none" strike="noStrike" kern="1200" baseline="0" dirty="0" smtClean="0">
                <a:solidFill>
                  <a:schemeClr val="tx1"/>
                </a:solidFill>
                <a:latin typeface="+mn-lt"/>
                <a:ea typeface="+mn-ea"/>
                <a:cs typeface="+mn-cs"/>
              </a:rPr>
              <a:t>On September 14, 2010 we were placed on review for possible</a:t>
            </a:r>
          </a:p>
          <a:p>
            <a:r>
              <a:rPr lang="en-CA" altLang="zh-CN" sz="1200" b="0" i="0" u="none" strike="noStrike" kern="1200" baseline="0" dirty="0" smtClean="0">
                <a:solidFill>
                  <a:schemeClr val="tx1"/>
                </a:solidFill>
                <a:latin typeface="+mn-lt"/>
                <a:ea typeface="+mn-ea"/>
                <a:cs typeface="+mn-cs"/>
              </a:rPr>
              <a:t>downgrade by Moody’s. During its review Moody’s will focus on</a:t>
            </a:r>
          </a:p>
          <a:p>
            <a:r>
              <a:rPr lang="en-CA" altLang="zh-CN" sz="1200" b="0" i="0" u="none" strike="noStrike" kern="1200" baseline="0" dirty="0" smtClean="0">
                <a:solidFill>
                  <a:schemeClr val="tx1"/>
                </a:solidFill>
                <a:latin typeface="+mn-lt"/>
                <a:ea typeface="+mn-ea"/>
                <a:cs typeface="+mn-cs"/>
              </a:rPr>
              <a:t>gaining a better understanding of our capital markets business and</a:t>
            </a:r>
          </a:p>
          <a:p>
            <a:r>
              <a:rPr lang="en-CA" altLang="zh-CN" sz="1200" b="0" i="0" u="none" strike="noStrike" kern="1200" baseline="0" dirty="0" smtClean="0">
                <a:solidFill>
                  <a:schemeClr val="tx1"/>
                </a:solidFill>
                <a:latin typeface="+mn-lt"/>
                <a:ea typeface="+mn-ea"/>
                <a:cs typeface="+mn-cs"/>
              </a:rPr>
              <a:t>our growth plans for the business. Moody’s is expected to announce</a:t>
            </a:r>
          </a:p>
          <a:p>
            <a:r>
              <a:rPr lang="en-CA" altLang="zh-CN" sz="1200" b="0" i="0" u="none" strike="noStrike" kern="1200" baseline="0" dirty="0" smtClean="0">
                <a:solidFill>
                  <a:schemeClr val="tx1"/>
                </a:solidFill>
                <a:latin typeface="+mn-lt"/>
                <a:ea typeface="+mn-ea"/>
                <a:cs typeface="+mn-cs"/>
              </a:rPr>
              <a:t>the results of its review in mid-December 2010.</a:t>
            </a:r>
          </a:p>
          <a:p>
            <a:r>
              <a:rPr lang="en-CA" altLang="zh-CN" sz="1200" b="0" i="0" u="none" strike="noStrike" kern="1200" baseline="0" dirty="0" smtClean="0">
                <a:solidFill>
                  <a:schemeClr val="tx1"/>
                </a:solidFill>
                <a:latin typeface="+mn-lt"/>
                <a:ea typeface="+mn-ea"/>
                <a:cs typeface="+mn-cs"/>
              </a:rPr>
              <a:t>The following table presents our major credit ratings and outlook</a:t>
            </a:r>
          </a:p>
          <a:p>
            <a:r>
              <a:rPr lang="en-CA" altLang="zh-CN" sz="1200" b="0" i="0" u="none" strike="noStrike" kern="1200" baseline="0" dirty="0" smtClean="0">
                <a:solidFill>
                  <a:schemeClr val="tx1"/>
                </a:solidFill>
                <a:latin typeface="+mn-lt"/>
                <a:ea typeface="+mn-ea"/>
                <a:cs typeface="+mn-cs"/>
              </a:rPr>
              <a:t>as at December 2, 2010:</a:t>
            </a:r>
            <a:endParaRPr lang="zh-CN" alt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96</a:t>
            </a:fld>
            <a:endParaRPr lang="en-US" altLang="zh-CN"/>
          </a:p>
        </p:txBody>
      </p:sp>
    </p:spTree>
    <p:extLst>
      <p:ext uri="{BB962C8B-B14F-4D97-AF65-F5344CB8AC3E}">
        <p14:creationId xmlns:p14="http://schemas.microsoft.com/office/powerpoint/2010/main" xmlns="" val="41273874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sz="1200" b="1" i="0" u="none" strike="noStrike" kern="1200" baseline="0" dirty="0" smtClean="0">
                <a:solidFill>
                  <a:schemeClr val="tx1"/>
                </a:solidFill>
                <a:latin typeface="+mn-lt"/>
                <a:ea typeface="+mn-ea"/>
                <a:cs typeface="+mn-cs"/>
              </a:rPr>
              <a:t>Contractual obligations</a:t>
            </a:r>
          </a:p>
          <a:p>
            <a:r>
              <a:rPr lang="en-CA" altLang="zh-CN" sz="1200" b="0" i="0" u="none" strike="noStrike" kern="1200" baseline="0" dirty="0" smtClean="0">
                <a:solidFill>
                  <a:schemeClr val="tx1"/>
                </a:solidFill>
                <a:latin typeface="+mn-lt"/>
                <a:ea typeface="+mn-ea"/>
                <a:cs typeface="+mn-cs"/>
              </a:rPr>
              <a:t>In the normal course of business, </a:t>
            </a:r>
            <a:r>
              <a:rPr lang="en-CA" altLang="zh-CN" sz="1200" b="1" i="0" u="none" strike="noStrike" kern="1200" baseline="0" dirty="0" smtClean="0">
                <a:solidFill>
                  <a:schemeClr val="tx1"/>
                </a:solidFill>
                <a:latin typeface="+mn-lt"/>
                <a:ea typeface="+mn-ea"/>
                <a:cs typeface="+mn-cs"/>
              </a:rPr>
              <a:t>we enter into contracts that give</a:t>
            </a:r>
          </a:p>
          <a:p>
            <a:r>
              <a:rPr lang="en-CA" altLang="zh-CN" sz="1200" b="1" i="0" u="none" strike="noStrike" kern="1200" baseline="0" dirty="0" smtClean="0">
                <a:solidFill>
                  <a:schemeClr val="tx1"/>
                </a:solidFill>
                <a:latin typeface="+mn-lt"/>
                <a:ea typeface="+mn-ea"/>
                <a:cs typeface="+mn-cs"/>
              </a:rPr>
              <a:t>rise to commitments of future minimum payments that affect our</a:t>
            </a:r>
          </a:p>
          <a:p>
            <a:r>
              <a:rPr lang="en-CA" altLang="zh-CN" sz="1200" b="1" i="0" u="none" strike="noStrike" kern="1200" baseline="0" dirty="0" smtClean="0">
                <a:solidFill>
                  <a:schemeClr val="tx1"/>
                </a:solidFill>
                <a:latin typeface="+mn-lt"/>
                <a:ea typeface="+mn-ea"/>
                <a:cs typeface="+mn-cs"/>
              </a:rPr>
              <a:t>liquidity</a:t>
            </a:r>
            <a:r>
              <a:rPr lang="en-CA" altLang="zh-CN" sz="1200" b="0" i="0" u="none" strike="noStrike" kern="1200" baseline="0" dirty="0" smtClean="0">
                <a:solidFill>
                  <a:schemeClr val="tx1"/>
                </a:solidFill>
                <a:latin typeface="+mn-lt"/>
                <a:ea typeface="+mn-ea"/>
                <a:cs typeface="+mn-cs"/>
              </a:rPr>
              <a:t>. Depending on the nature of these commitments, the</a:t>
            </a:r>
          </a:p>
          <a:p>
            <a:r>
              <a:rPr lang="en-CA" altLang="zh-CN" sz="1200" b="0" i="0" u="none" strike="noStrike" kern="1200" baseline="0" dirty="0" smtClean="0">
                <a:solidFill>
                  <a:schemeClr val="tx1"/>
                </a:solidFill>
                <a:latin typeface="+mn-lt"/>
                <a:ea typeface="+mn-ea"/>
                <a:cs typeface="+mn-cs"/>
              </a:rPr>
              <a:t>obligation may be recorded on- or off-balance sheet. The following</a:t>
            </a:r>
          </a:p>
          <a:p>
            <a:r>
              <a:rPr lang="en-CA" altLang="zh-CN" sz="1200" b="0" i="0" u="none" strike="noStrike" kern="1200" baseline="0" dirty="0" smtClean="0">
                <a:solidFill>
                  <a:schemeClr val="tx1"/>
                </a:solidFill>
                <a:latin typeface="+mn-lt"/>
                <a:ea typeface="+mn-ea"/>
                <a:cs typeface="+mn-cs"/>
              </a:rPr>
              <a:t>table provides a summary of our future contractual funding</a:t>
            </a:r>
          </a:p>
          <a:p>
            <a:r>
              <a:rPr lang="en-CA" altLang="zh-CN" sz="1200" b="0" i="0" u="none" strike="noStrike" kern="1200" baseline="0" dirty="0" smtClean="0">
                <a:solidFill>
                  <a:schemeClr val="tx1"/>
                </a:solidFill>
                <a:latin typeface="+mn-lt"/>
                <a:ea typeface="+mn-ea"/>
                <a:cs typeface="+mn-cs"/>
              </a:rPr>
              <a:t>commitments.</a:t>
            </a:r>
            <a:endParaRPr lang="zh-CN" alt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97</a:t>
            </a:fld>
            <a:endParaRPr lang="en-US" altLang="zh-CN"/>
          </a:p>
        </p:txBody>
      </p:sp>
    </p:spTree>
    <p:extLst>
      <p:ext uri="{BB962C8B-B14F-4D97-AF65-F5344CB8AC3E}">
        <p14:creationId xmlns:p14="http://schemas.microsoft.com/office/powerpoint/2010/main" xmlns="" val="3138169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1. used to generate the ratings and parameters that serve as inputs into the internal ratings-based approaches to credit risk. </a:t>
            </a:r>
          </a:p>
          <a:p>
            <a:pPr eaLnBrk="1" hangingPunct="1">
              <a:spcBef>
                <a:spcPct val="0"/>
              </a:spcBef>
            </a:pPr>
            <a:r>
              <a:rPr lang="en-US" altLang="zh-CN" smtClean="0"/>
              <a:t>The group is chaired by Mr Alvir Alberto Hoffmann, Deputy Governor at the Central Bank of Brazil.</a:t>
            </a:r>
          </a:p>
          <a:p>
            <a:pPr eaLnBrk="1" hangingPunct="1">
              <a:spcBef>
                <a:spcPct val="0"/>
              </a:spcBef>
            </a:pPr>
            <a:r>
              <a:rPr lang="en-US" altLang="zh-CN" smtClean="0"/>
              <a:t>2. Mr Mitsutoshi Adachi, Deputy Head at the Bank of Japan, chairs the group.</a:t>
            </a:r>
          </a:p>
          <a:p>
            <a:pPr eaLnBrk="1" hangingPunct="1">
              <a:spcBef>
                <a:spcPct val="0"/>
              </a:spcBef>
            </a:pPr>
            <a:endParaRPr lang="en-US" altLang="zh-CN" smtClean="0"/>
          </a:p>
          <a:p>
            <a:pPr eaLnBrk="1" hangingPunct="1">
              <a:spcBef>
                <a:spcPct val="0"/>
              </a:spcBef>
            </a:pPr>
            <a:endParaRPr lang="en-US" altLang="zh-CN" smtClean="0"/>
          </a:p>
        </p:txBody>
      </p:sp>
      <p:sp>
        <p:nvSpPr>
          <p:cNvPr id="57348" name="Slide Number Placeholder 3"/>
          <p:cNvSpPr>
            <a:spLocks noGrp="1"/>
          </p:cNvSpPr>
          <p:nvPr>
            <p:ph type="sldNum" sz="quarter" idx="5"/>
          </p:nvPr>
        </p:nvSpPr>
        <p:spPr bwMode="auto">
          <a:noFill/>
          <a:ln>
            <a:miter lim="800000"/>
            <a:headEnd/>
            <a:tailEnd/>
          </a:ln>
        </p:spPr>
        <p:txBody>
          <a:bodyPr/>
          <a:lstStyle/>
          <a:p>
            <a:fld id="{664EF1B5-132E-4F32-A933-326F56F0886E}" type="slidenum">
              <a:rPr lang="en-US" altLang="zh-CN" smtClean="0"/>
              <a:pPr/>
              <a:t>23</a:t>
            </a:fld>
            <a:endParaRPr lang="en-US" altLang="zh-CN"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For example, failure to successfully integrate and retain</a:t>
            </a:r>
          </a:p>
          <a:p>
            <a:r>
              <a:rPr lang="en-CA" dirty="0" smtClean="0"/>
              <a:t>clients and key employees from our strategic acquisitions or joint ventures may adversely affect our financial performance.</a:t>
            </a:r>
          </a:p>
          <a:p>
            <a:endParaRPr lang="en-CA" dirty="0"/>
          </a:p>
        </p:txBody>
      </p:sp>
      <p:sp>
        <p:nvSpPr>
          <p:cNvPr id="4" name="Slide Number Placeholder 3"/>
          <p:cNvSpPr>
            <a:spLocks noGrp="1"/>
          </p:cNvSpPr>
          <p:nvPr>
            <p:ph type="sldNum" sz="quarter" idx="10"/>
          </p:nvPr>
        </p:nvSpPr>
        <p:spPr/>
        <p:txBody>
          <a:bodyPr/>
          <a:lstStyle/>
          <a:p>
            <a:fld id="{5588ABBC-801D-4FFE-A588-445B48BEFF3C}" type="slidenum">
              <a:rPr lang="en-US" smtClean="0"/>
              <a:pPr/>
              <a:t>99</a:t>
            </a:fld>
            <a:endParaRPr lang="en-US"/>
          </a:p>
        </p:txBody>
      </p:sp>
    </p:spTree>
    <p:extLst>
      <p:ext uri="{BB962C8B-B14F-4D97-AF65-F5344CB8AC3E}">
        <p14:creationId xmlns:p14="http://schemas.microsoft.com/office/powerpoint/2010/main" xmlns="" val="3088234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 for example by lowering barriers to entry in</a:t>
            </a:r>
          </a:p>
          <a:p>
            <a:r>
              <a:rPr lang="en-CA" dirty="0" smtClean="0"/>
              <a:t>the businesses in which we operate or increasing our costs of</a:t>
            </a:r>
          </a:p>
          <a:p>
            <a:r>
              <a:rPr lang="en-CA" dirty="0" smtClean="0"/>
              <a:t>compliance. Further, there is no assurance that we always will be or</a:t>
            </a:r>
          </a:p>
          <a:p>
            <a:r>
              <a:rPr lang="en-CA" dirty="0" smtClean="0"/>
              <a:t>will be deemed to be in compliance with laws, regulations or</a:t>
            </a:r>
          </a:p>
          <a:p>
            <a:r>
              <a:rPr lang="en-CA" dirty="0" smtClean="0"/>
              <a:t>regulatory policies. Accordingly, it is possible that we could receive a</a:t>
            </a:r>
          </a:p>
          <a:p>
            <a:r>
              <a:rPr lang="en-CA" dirty="0" smtClean="0"/>
              <a:t>judicial or regulatory judgment or decision that results in fines,</a:t>
            </a:r>
          </a:p>
          <a:p>
            <a:r>
              <a:rPr lang="en-CA" dirty="0" smtClean="0"/>
              <a:t>damages, and other costs or injunctions or loss of licenses or</a:t>
            </a:r>
          </a:p>
          <a:p>
            <a:r>
              <a:rPr lang="en-CA" dirty="0" smtClean="0"/>
              <a:t>registrations that would damage our reputation and negatively impact</a:t>
            </a:r>
          </a:p>
          <a:p>
            <a:r>
              <a:rPr lang="en-CA" dirty="0" smtClean="0"/>
              <a:t>on our earnings. In addition, we are subject to litigation arising in the</a:t>
            </a:r>
          </a:p>
          <a:p>
            <a:r>
              <a:rPr lang="en-CA" dirty="0" smtClean="0"/>
              <a:t>ordinary course of our business and the adverse resolution of any</a:t>
            </a:r>
          </a:p>
          <a:p>
            <a:r>
              <a:rPr lang="en-CA" dirty="0" smtClean="0"/>
              <a:t>litigation could have a material adverse effect on our results or could</a:t>
            </a:r>
          </a:p>
          <a:p>
            <a:r>
              <a:rPr lang="en-CA" dirty="0" smtClean="0"/>
              <a:t>give rise to significant reputational damage, which in turn could</a:t>
            </a:r>
          </a:p>
          <a:p>
            <a:r>
              <a:rPr lang="en-CA" dirty="0" smtClean="0"/>
              <a:t>impact our future business prospects.</a:t>
            </a:r>
            <a:endParaRPr lang="en-CA" dirty="0"/>
          </a:p>
        </p:txBody>
      </p:sp>
      <p:sp>
        <p:nvSpPr>
          <p:cNvPr id="4" name="Slide Number Placeholder 3"/>
          <p:cNvSpPr>
            <a:spLocks noGrp="1"/>
          </p:cNvSpPr>
          <p:nvPr>
            <p:ph type="sldNum" sz="quarter" idx="10"/>
          </p:nvPr>
        </p:nvSpPr>
        <p:spPr/>
        <p:txBody>
          <a:bodyPr/>
          <a:lstStyle/>
          <a:p>
            <a:fld id="{5588ABBC-801D-4FFE-A588-445B48BEFF3C}" type="slidenum">
              <a:rPr lang="en-US" smtClean="0"/>
              <a:pPr/>
              <a:t>101</a:t>
            </a:fld>
            <a:endParaRPr lang="en-US"/>
          </a:p>
        </p:txBody>
      </p:sp>
    </p:spTree>
    <p:extLst>
      <p:ext uri="{BB962C8B-B14F-4D97-AF65-F5344CB8AC3E}">
        <p14:creationId xmlns:p14="http://schemas.microsoft.com/office/powerpoint/2010/main" xmlns="" val="25488889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dirty="0" smtClean="0"/>
              <a:t>lapse risk</a:t>
            </a:r>
          </a:p>
          <a:p>
            <a:r>
              <a:rPr lang="en-CA" altLang="zh-CN" dirty="0" smtClean="0"/>
              <a:t>measure of the sensitivity of the insurance company's liability to changing policy surrender distributions.</a:t>
            </a:r>
          </a:p>
          <a:p>
            <a:endParaRPr lang="zh-CN" alt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107</a:t>
            </a:fld>
            <a:endParaRPr lang="en-US"/>
          </a:p>
        </p:txBody>
      </p:sp>
    </p:spTree>
    <p:extLst>
      <p:ext uri="{BB962C8B-B14F-4D97-AF65-F5344CB8AC3E}">
        <p14:creationId xmlns:p14="http://schemas.microsoft.com/office/powerpoint/2010/main" xmlns="" val="42305642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i="1" kern="1200" baseline="0" dirty="0" smtClean="0">
                <a:solidFill>
                  <a:schemeClr val="tx1"/>
                </a:solidFill>
                <a:latin typeface="+mn-lt"/>
                <a:ea typeface="+mn-ea"/>
                <a:cs typeface="+mn-cs"/>
              </a:rPr>
              <a:t>Forwards and futures</a:t>
            </a:r>
          </a:p>
          <a:p>
            <a:r>
              <a:rPr lang="en-US" sz="1200" kern="1200" baseline="0" dirty="0" smtClean="0">
                <a:solidFill>
                  <a:schemeClr val="tx1"/>
                </a:solidFill>
                <a:latin typeface="+mn-lt"/>
                <a:ea typeface="+mn-ea"/>
                <a:cs typeface="+mn-cs"/>
              </a:rPr>
              <a:t>Forward contracts are effectively tailor-made agreements that are</a:t>
            </a:r>
          </a:p>
          <a:p>
            <a:r>
              <a:rPr lang="en-US" sz="1200" kern="1200" baseline="0" dirty="0" smtClean="0">
                <a:solidFill>
                  <a:schemeClr val="tx1"/>
                </a:solidFill>
                <a:latin typeface="+mn-lt"/>
                <a:ea typeface="+mn-ea"/>
                <a:cs typeface="+mn-cs"/>
              </a:rPr>
              <a:t>transacted between counterparties in the over-the-counter market,</a:t>
            </a:r>
          </a:p>
          <a:p>
            <a:r>
              <a:rPr lang="en-US" sz="1200" kern="1200" baseline="0" dirty="0" smtClean="0">
                <a:solidFill>
                  <a:schemeClr val="tx1"/>
                </a:solidFill>
                <a:latin typeface="+mn-lt"/>
                <a:ea typeface="+mn-ea"/>
                <a:cs typeface="+mn-cs"/>
              </a:rPr>
              <a:t>whereas futures are standardized contracts with respect to amounts</a:t>
            </a:r>
          </a:p>
          <a:p>
            <a:r>
              <a:rPr lang="en-US" sz="1200" kern="1200" baseline="0" dirty="0" smtClean="0">
                <a:solidFill>
                  <a:schemeClr val="tx1"/>
                </a:solidFill>
                <a:latin typeface="+mn-lt"/>
                <a:ea typeface="+mn-ea"/>
                <a:cs typeface="+mn-cs"/>
              </a:rPr>
              <a:t>and settlement dates, and are traded on regular futures exchanges.</a:t>
            </a:r>
          </a:p>
          <a:p>
            <a:r>
              <a:rPr lang="en-US" sz="1200" kern="1200" baseline="0" dirty="0" smtClean="0">
                <a:solidFill>
                  <a:schemeClr val="tx1"/>
                </a:solidFill>
                <a:latin typeface="+mn-lt"/>
                <a:ea typeface="+mn-ea"/>
                <a:cs typeface="+mn-cs"/>
              </a:rPr>
              <a:t>Examples of forwards and futures are described below:</a:t>
            </a:r>
          </a:p>
          <a:p>
            <a:r>
              <a:rPr lang="en-US" sz="1200" kern="1200" baseline="0" dirty="0" smtClean="0">
                <a:solidFill>
                  <a:schemeClr val="tx1"/>
                </a:solidFill>
                <a:latin typeface="+mn-lt"/>
                <a:ea typeface="+mn-ea"/>
                <a:cs typeface="+mn-cs"/>
              </a:rPr>
              <a:t>Interest rate forwards (forward rate agreements) and futures are</a:t>
            </a:r>
          </a:p>
          <a:p>
            <a:r>
              <a:rPr lang="en-US" sz="1200" kern="1200" baseline="0" dirty="0" smtClean="0">
                <a:solidFill>
                  <a:schemeClr val="tx1"/>
                </a:solidFill>
                <a:latin typeface="+mn-lt"/>
                <a:ea typeface="+mn-ea"/>
                <a:cs typeface="+mn-cs"/>
              </a:rPr>
              <a:t>contractual obligations to buy or sell an interest-rate sensitive</a:t>
            </a:r>
          </a:p>
          <a:p>
            <a:r>
              <a:rPr lang="en-US" sz="1200" kern="1200" baseline="0" dirty="0" smtClean="0">
                <a:solidFill>
                  <a:schemeClr val="tx1"/>
                </a:solidFill>
                <a:latin typeface="+mn-lt"/>
                <a:ea typeface="+mn-ea"/>
                <a:cs typeface="+mn-cs"/>
              </a:rPr>
              <a:t>financial instrument on a predetermined future date at a specified</a:t>
            </a:r>
          </a:p>
          <a:p>
            <a:r>
              <a:rPr lang="en-US" sz="1200" kern="1200" baseline="0" dirty="0" smtClean="0">
                <a:solidFill>
                  <a:schemeClr val="tx1"/>
                </a:solidFill>
                <a:latin typeface="+mn-lt"/>
                <a:ea typeface="+mn-ea"/>
                <a:cs typeface="+mn-cs"/>
              </a:rPr>
              <a:t>price.</a:t>
            </a:r>
          </a:p>
          <a:p>
            <a:r>
              <a:rPr lang="en-US" sz="1200" kern="1200" baseline="0" dirty="0" smtClean="0">
                <a:solidFill>
                  <a:schemeClr val="tx1"/>
                </a:solidFill>
                <a:latin typeface="+mn-lt"/>
                <a:ea typeface="+mn-ea"/>
                <a:cs typeface="+mn-cs"/>
              </a:rPr>
              <a:t>Foreign exchange forwards and futures are contractual</a:t>
            </a:r>
          </a:p>
          <a:p>
            <a:r>
              <a:rPr lang="en-US" sz="1200" kern="1200" baseline="0" dirty="0" smtClean="0">
                <a:solidFill>
                  <a:schemeClr val="tx1"/>
                </a:solidFill>
                <a:latin typeface="+mn-lt"/>
                <a:ea typeface="+mn-ea"/>
                <a:cs typeface="+mn-cs"/>
              </a:rPr>
              <a:t>obligations to exchange one currency for another at a specified price</a:t>
            </a:r>
          </a:p>
          <a:p>
            <a:r>
              <a:rPr lang="en-US" sz="1200" kern="1200" baseline="0" dirty="0" smtClean="0">
                <a:solidFill>
                  <a:schemeClr val="tx1"/>
                </a:solidFill>
                <a:latin typeface="+mn-lt"/>
                <a:ea typeface="+mn-ea"/>
                <a:cs typeface="+mn-cs"/>
              </a:rPr>
              <a:t>for settlement at a predetermined future date.</a:t>
            </a:r>
          </a:p>
          <a:p>
            <a:r>
              <a:rPr lang="en-US" sz="1200" kern="1200" baseline="0" dirty="0" smtClean="0">
                <a:solidFill>
                  <a:schemeClr val="tx1"/>
                </a:solidFill>
                <a:latin typeface="+mn-lt"/>
                <a:ea typeface="+mn-ea"/>
                <a:cs typeface="+mn-cs"/>
              </a:rPr>
              <a:t>Equity forwards and futures are contractual obligations to buy or</a:t>
            </a:r>
          </a:p>
          <a:p>
            <a:r>
              <a:rPr lang="en-US" sz="1200" kern="1200" baseline="0" dirty="0" smtClean="0">
                <a:solidFill>
                  <a:schemeClr val="tx1"/>
                </a:solidFill>
                <a:latin typeface="+mn-lt"/>
                <a:ea typeface="+mn-ea"/>
                <a:cs typeface="+mn-cs"/>
              </a:rPr>
              <a:t>sell at a fixed value (the contracted price) of an equity index, a basket</a:t>
            </a:r>
          </a:p>
          <a:p>
            <a:r>
              <a:rPr lang="en-US" sz="1200" kern="1200" baseline="0" dirty="0" smtClean="0">
                <a:solidFill>
                  <a:schemeClr val="tx1"/>
                </a:solidFill>
                <a:latin typeface="+mn-lt"/>
                <a:ea typeface="+mn-ea"/>
                <a:cs typeface="+mn-cs"/>
              </a:rPr>
              <a:t>of stocks or a single stock at a predetermined future date.</a:t>
            </a:r>
          </a:p>
          <a:p>
            <a:endParaRPr lang="en-US" sz="1200" i="1" kern="1200" baseline="0" dirty="0" smtClean="0">
              <a:solidFill>
                <a:schemeClr val="tx1"/>
              </a:solidFill>
              <a:latin typeface="+mn-lt"/>
              <a:ea typeface="+mn-ea"/>
              <a:cs typeface="+mn-cs"/>
            </a:endParaRPr>
          </a:p>
          <a:p>
            <a:r>
              <a:rPr lang="en-US" sz="1200" i="1" kern="1200" baseline="0" dirty="0" smtClean="0">
                <a:solidFill>
                  <a:schemeClr val="tx1"/>
                </a:solidFill>
                <a:latin typeface="+mn-lt"/>
                <a:ea typeface="+mn-ea"/>
                <a:cs typeface="+mn-cs"/>
              </a:rPr>
              <a:t>Swaps</a:t>
            </a:r>
          </a:p>
          <a:p>
            <a:r>
              <a:rPr lang="en-US" sz="1200" kern="1200" baseline="0" dirty="0" smtClean="0">
                <a:solidFill>
                  <a:schemeClr val="tx1"/>
                </a:solidFill>
                <a:latin typeface="+mn-lt"/>
                <a:ea typeface="+mn-ea"/>
                <a:cs typeface="+mn-cs"/>
              </a:rPr>
              <a:t>Swaps are over-the-counter contracts in which two counterparties</a:t>
            </a:r>
          </a:p>
          <a:p>
            <a:r>
              <a:rPr lang="en-US" sz="1200" kern="1200" baseline="0" dirty="0" smtClean="0">
                <a:solidFill>
                  <a:schemeClr val="tx1"/>
                </a:solidFill>
                <a:latin typeface="+mn-lt"/>
                <a:ea typeface="+mn-ea"/>
                <a:cs typeface="+mn-cs"/>
              </a:rPr>
              <a:t>exchange a series of cash flows based on agreed upon rates to a</a:t>
            </a:r>
          </a:p>
          <a:p>
            <a:r>
              <a:rPr lang="en-US" sz="1200" kern="1200" baseline="0" dirty="0" smtClean="0">
                <a:solidFill>
                  <a:schemeClr val="tx1"/>
                </a:solidFill>
                <a:latin typeface="+mn-lt"/>
                <a:ea typeface="+mn-ea"/>
                <a:cs typeface="+mn-cs"/>
              </a:rPr>
              <a:t>notional amount. The various swap agreements that we enter into are</a:t>
            </a:r>
          </a:p>
          <a:p>
            <a:r>
              <a:rPr lang="en-US" sz="1200" kern="1200" baseline="0" dirty="0" smtClean="0">
                <a:solidFill>
                  <a:schemeClr val="tx1"/>
                </a:solidFill>
                <a:latin typeface="+mn-lt"/>
                <a:ea typeface="+mn-ea"/>
                <a:cs typeface="+mn-cs"/>
              </a:rPr>
              <a:t>as follows:</a:t>
            </a:r>
          </a:p>
          <a:p>
            <a:r>
              <a:rPr lang="en-US" sz="1200" kern="1200" baseline="0" dirty="0" smtClean="0">
                <a:solidFill>
                  <a:schemeClr val="tx1"/>
                </a:solidFill>
                <a:latin typeface="+mn-lt"/>
                <a:ea typeface="+mn-ea"/>
                <a:cs typeface="+mn-cs"/>
              </a:rPr>
              <a:t>Interest rate swaps are agreements where two counterparties</a:t>
            </a:r>
          </a:p>
          <a:p>
            <a:r>
              <a:rPr lang="en-US" sz="1200" kern="1200" baseline="0" dirty="0" smtClean="0">
                <a:solidFill>
                  <a:schemeClr val="tx1"/>
                </a:solidFill>
                <a:latin typeface="+mn-lt"/>
                <a:ea typeface="+mn-ea"/>
                <a:cs typeface="+mn-cs"/>
              </a:rPr>
              <a:t>exchange a series of payments based on different interest rates</a:t>
            </a:r>
          </a:p>
          <a:p>
            <a:r>
              <a:rPr lang="en-US" sz="1200" kern="1200" baseline="0" dirty="0" smtClean="0">
                <a:solidFill>
                  <a:schemeClr val="tx1"/>
                </a:solidFill>
                <a:latin typeface="+mn-lt"/>
                <a:ea typeface="+mn-ea"/>
                <a:cs typeface="+mn-cs"/>
              </a:rPr>
              <a:t>applied to a notional amount in a single currency. Cross currency</a:t>
            </a:r>
          </a:p>
          <a:p>
            <a:r>
              <a:rPr lang="en-US" sz="1200" kern="1200" baseline="0" dirty="0" smtClean="0">
                <a:solidFill>
                  <a:schemeClr val="tx1"/>
                </a:solidFill>
                <a:latin typeface="+mn-lt"/>
                <a:ea typeface="+mn-ea"/>
                <a:cs typeface="+mn-cs"/>
              </a:rPr>
              <a:t>swaps involve the exchange of payments in one currency for the</a:t>
            </a:r>
          </a:p>
          <a:p>
            <a:r>
              <a:rPr lang="en-US" sz="1200" kern="1200" baseline="0" dirty="0" smtClean="0">
                <a:solidFill>
                  <a:schemeClr val="tx1"/>
                </a:solidFill>
                <a:latin typeface="+mn-lt"/>
                <a:ea typeface="+mn-ea"/>
                <a:cs typeface="+mn-cs"/>
              </a:rPr>
              <a:t>receipt of payments in another currency. Cross currency interest rate</a:t>
            </a:r>
          </a:p>
          <a:p>
            <a:r>
              <a:rPr lang="en-US" sz="1200" kern="1200" baseline="0" dirty="0" smtClean="0">
                <a:solidFill>
                  <a:schemeClr val="tx1"/>
                </a:solidFill>
                <a:latin typeface="+mn-lt"/>
                <a:ea typeface="+mn-ea"/>
                <a:cs typeface="+mn-cs"/>
              </a:rPr>
              <a:t>swaps may involve the exchange of both interest and principal</a:t>
            </a:r>
          </a:p>
          <a:p>
            <a:r>
              <a:rPr lang="en-US" sz="1200" kern="1200" baseline="0" dirty="0" smtClean="0">
                <a:solidFill>
                  <a:schemeClr val="tx1"/>
                </a:solidFill>
                <a:latin typeface="+mn-lt"/>
                <a:ea typeface="+mn-ea"/>
                <a:cs typeface="+mn-cs"/>
              </a:rPr>
              <a:t>amounts in two different currencies.</a:t>
            </a:r>
          </a:p>
          <a:p>
            <a:r>
              <a:rPr lang="en-US" sz="1200" kern="1200" baseline="0" dirty="0" smtClean="0">
                <a:solidFill>
                  <a:schemeClr val="tx1"/>
                </a:solidFill>
                <a:latin typeface="+mn-lt"/>
                <a:ea typeface="+mn-ea"/>
                <a:cs typeface="+mn-cs"/>
              </a:rPr>
              <a:t>Equity swaps are contracts in which one counterparty agrees to</a:t>
            </a:r>
          </a:p>
          <a:p>
            <a:r>
              <a:rPr lang="en-US" sz="1200" kern="1200" baseline="0" dirty="0" smtClean="0">
                <a:solidFill>
                  <a:schemeClr val="tx1"/>
                </a:solidFill>
                <a:latin typeface="+mn-lt"/>
                <a:ea typeface="+mn-ea"/>
                <a:cs typeface="+mn-cs"/>
              </a:rPr>
              <a:t>pay or receive from the other cash flows based on changes in the</a:t>
            </a:r>
          </a:p>
          <a:p>
            <a:r>
              <a:rPr lang="en-US" sz="1200" kern="1200" baseline="0" dirty="0" smtClean="0">
                <a:solidFill>
                  <a:schemeClr val="tx1"/>
                </a:solidFill>
                <a:latin typeface="+mn-lt"/>
                <a:ea typeface="+mn-ea"/>
                <a:cs typeface="+mn-cs"/>
              </a:rPr>
              <a:t>value of an equity index, a basket of stocks or a single stock.</a:t>
            </a:r>
          </a:p>
          <a:p>
            <a:endParaRPr lang="en-US" sz="1200" i="1" kern="1200" baseline="0" dirty="0" smtClean="0">
              <a:solidFill>
                <a:schemeClr val="tx1"/>
              </a:solidFill>
              <a:latin typeface="+mn-lt"/>
              <a:ea typeface="+mn-ea"/>
              <a:cs typeface="+mn-cs"/>
            </a:endParaRPr>
          </a:p>
          <a:p>
            <a:r>
              <a:rPr lang="en-US" sz="1200" i="1" kern="1200" baseline="0" dirty="0" smtClean="0">
                <a:solidFill>
                  <a:schemeClr val="tx1"/>
                </a:solidFill>
                <a:latin typeface="+mn-lt"/>
                <a:ea typeface="+mn-ea"/>
                <a:cs typeface="+mn-cs"/>
              </a:rPr>
              <a:t>Options</a:t>
            </a:r>
          </a:p>
          <a:p>
            <a:r>
              <a:rPr lang="en-US" sz="1200" kern="1200" baseline="0" dirty="0" smtClean="0">
                <a:solidFill>
                  <a:schemeClr val="tx1"/>
                </a:solidFill>
                <a:latin typeface="+mn-lt"/>
                <a:ea typeface="+mn-ea"/>
                <a:cs typeface="+mn-cs"/>
              </a:rPr>
              <a:t>Options are contractual agreements under which the seller (writer)</a:t>
            </a:r>
          </a:p>
          <a:p>
            <a:r>
              <a:rPr lang="en-US" sz="1200" kern="1200" baseline="0" dirty="0" smtClean="0">
                <a:solidFill>
                  <a:schemeClr val="tx1"/>
                </a:solidFill>
                <a:latin typeface="+mn-lt"/>
                <a:ea typeface="+mn-ea"/>
                <a:cs typeface="+mn-cs"/>
              </a:rPr>
              <a:t>grants the purchaser the right, but not the obligation, either to buy</a:t>
            </a:r>
          </a:p>
          <a:p>
            <a:r>
              <a:rPr lang="en-US" sz="1200" kern="1200" baseline="0" dirty="0" smtClean="0">
                <a:solidFill>
                  <a:schemeClr val="tx1"/>
                </a:solidFill>
                <a:latin typeface="+mn-lt"/>
                <a:ea typeface="+mn-ea"/>
                <a:cs typeface="+mn-cs"/>
              </a:rPr>
              <a:t>(call option) or sell (put option), a security, exchange rate, interest</a:t>
            </a:r>
          </a:p>
          <a:p>
            <a:r>
              <a:rPr lang="en-US" sz="1200" kern="1200" baseline="0" dirty="0" smtClean="0">
                <a:solidFill>
                  <a:schemeClr val="tx1"/>
                </a:solidFill>
                <a:latin typeface="+mn-lt"/>
                <a:ea typeface="+mn-ea"/>
                <a:cs typeface="+mn-cs"/>
              </a:rPr>
              <a:t>rate, or other financial instrument or commodity at a predetermined</a:t>
            </a:r>
          </a:p>
          <a:p>
            <a:r>
              <a:rPr lang="en-US" sz="1200" kern="1200" baseline="0" dirty="0" smtClean="0">
                <a:solidFill>
                  <a:schemeClr val="tx1"/>
                </a:solidFill>
                <a:latin typeface="+mn-lt"/>
                <a:ea typeface="+mn-ea"/>
                <a:cs typeface="+mn-cs"/>
              </a:rPr>
              <a:t>price, at or by a specified future date. The seller (writer) of an option</a:t>
            </a:r>
          </a:p>
          <a:p>
            <a:r>
              <a:rPr lang="en-US" sz="1200" kern="1200" baseline="0" dirty="0" smtClean="0">
                <a:solidFill>
                  <a:schemeClr val="tx1"/>
                </a:solidFill>
                <a:latin typeface="+mn-lt"/>
                <a:ea typeface="+mn-ea"/>
                <a:cs typeface="+mn-cs"/>
              </a:rPr>
              <a:t>can also settle the contract by paying the cash settlement value of the</a:t>
            </a:r>
          </a:p>
          <a:p>
            <a:r>
              <a:rPr lang="en-US" sz="1200" kern="1200" baseline="0" dirty="0" smtClean="0">
                <a:solidFill>
                  <a:schemeClr val="tx1"/>
                </a:solidFill>
                <a:latin typeface="+mn-lt"/>
                <a:ea typeface="+mn-ea"/>
                <a:cs typeface="+mn-cs"/>
              </a:rPr>
              <a:t>purchaser’s right. The seller (writer) receives a premium from the</a:t>
            </a:r>
          </a:p>
          <a:p>
            <a:r>
              <a:rPr lang="en-US" sz="1200" kern="1200" baseline="0" dirty="0" smtClean="0">
                <a:solidFill>
                  <a:schemeClr val="tx1"/>
                </a:solidFill>
                <a:latin typeface="+mn-lt"/>
                <a:ea typeface="+mn-ea"/>
                <a:cs typeface="+mn-cs"/>
              </a:rPr>
              <a:t>purchaser for this right. The various option agreements that we enter</a:t>
            </a:r>
          </a:p>
          <a:p>
            <a:r>
              <a:rPr lang="en-US" sz="1200" kern="1200" baseline="0" dirty="0" smtClean="0">
                <a:solidFill>
                  <a:schemeClr val="tx1"/>
                </a:solidFill>
                <a:latin typeface="+mn-lt"/>
                <a:ea typeface="+mn-ea"/>
                <a:cs typeface="+mn-cs"/>
              </a:rPr>
              <a:t>into include interest rate options, foreign currency options, equity</a:t>
            </a:r>
          </a:p>
          <a:p>
            <a:r>
              <a:rPr lang="en-US" sz="1200" kern="1200" baseline="0" dirty="0" smtClean="0">
                <a:solidFill>
                  <a:schemeClr val="tx1"/>
                </a:solidFill>
                <a:latin typeface="+mn-lt"/>
                <a:ea typeface="+mn-ea"/>
                <a:cs typeface="+mn-cs"/>
              </a:rPr>
              <a:t>options and index options.</a:t>
            </a:r>
          </a:p>
          <a:p>
            <a:endParaRPr lang="en-US" sz="1200" i="1" kern="1200" baseline="0" dirty="0" smtClean="0">
              <a:solidFill>
                <a:schemeClr val="tx1"/>
              </a:solidFill>
              <a:latin typeface="+mn-lt"/>
              <a:ea typeface="+mn-ea"/>
              <a:cs typeface="+mn-cs"/>
            </a:endParaRPr>
          </a:p>
          <a:p>
            <a:r>
              <a:rPr lang="en-US" sz="1200" i="1" kern="1200" baseline="0" dirty="0" smtClean="0">
                <a:solidFill>
                  <a:schemeClr val="tx1"/>
                </a:solidFill>
                <a:latin typeface="+mn-lt"/>
                <a:ea typeface="+mn-ea"/>
                <a:cs typeface="+mn-cs"/>
              </a:rPr>
              <a:t>Credit derivatives</a:t>
            </a:r>
          </a:p>
          <a:p>
            <a:r>
              <a:rPr lang="en-US" sz="1200" kern="1200" baseline="0" dirty="0" smtClean="0">
                <a:solidFill>
                  <a:schemeClr val="tx1"/>
                </a:solidFill>
                <a:latin typeface="+mn-lt"/>
                <a:ea typeface="+mn-ea"/>
                <a:cs typeface="+mn-cs"/>
              </a:rPr>
              <a:t>Credit derivatives are over-the-counter contracts that transfer credit</a:t>
            </a:r>
          </a:p>
          <a:p>
            <a:r>
              <a:rPr lang="en-US" sz="1200" kern="1200" baseline="0" dirty="0" smtClean="0">
                <a:solidFill>
                  <a:schemeClr val="tx1"/>
                </a:solidFill>
                <a:latin typeface="+mn-lt"/>
                <a:ea typeface="+mn-ea"/>
                <a:cs typeface="+mn-cs"/>
              </a:rPr>
              <a:t>risk related to an underlying financial instrument (referenced asset)</a:t>
            </a:r>
          </a:p>
          <a:p>
            <a:r>
              <a:rPr lang="en-US" sz="1200" kern="1200" baseline="0" dirty="0" smtClean="0">
                <a:solidFill>
                  <a:schemeClr val="tx1"/>
                </a:solidFill>
                <a:latin typeface="+mn-lt"/>
                <a:ea typeface="+mn-ea"/>
                <a:cs typeface="+mn-cs"/>
              </a:rPr>
              <a:t>from one counterparty to another. Examples of credit derivatives</a:t>
            </a:r>
          </a:p>
          <a:p>
            <a:r>
              <a:rPr lang="en-US" sz="1200" kern="1200" baseline="0" dirty="0" smtClean="0">
                <a:solidFill>
                  <a:schemeClr val="tx1"/>
                </a:solidFill>
                <a:latin typeface="+mn-lt"/>
                <a:ea typeface="+mn-ea"/>
                <a:cs typeface="+mn-cs"/>
              </a:rPr>
              <a:t>include credit default swaps, credit default baskets and total return</a:t>
            </a:r>
          </a:p>
          <a:p>
            <a:r>
              <a:rPr lang="en-US" sz="1200" kern="1200" baseline="0" dirty="0" smtClean="0">
                <a:solidFill>
                  <a:schemeClr val="tx1"/>
                </a:solidFill>
                <a:latin typeface="+mn-lt"/>
                <a:ea typeface="+mn-ea"/>
                <a:cs typeface="+mn-cs"/>
              </a:rPr>
              <a:t>swaps.</a:t>
            </a:r>
          </a:p>
          <a:p>
            <a:r>
              <a:rPr lang="en-US" sz="1200" kern="1200" baseline="0" dirty="0" smtClean="0">
                <a:solidFill>
                  <a:schemeClr val="tx1"/>
                </a:solidFill>
                <a:latin typeface="+mn-lt"/>
                <a:ea typeface="+mn-ea"/>
                <a:cs typeface="+mn-cs"/>
              </a:rPr>
              <a:t>Credit default swaps provide protection against the decline in</a:t>
            </a:r>
          </a:p>
          <a:p>
            <a:r>
              <a:rPr lang="en-US" sz="1200" kern="1200" baseline="0" dirty="0" smtClean="0">
                <a:solidFill>
                  <a:schemeClr val="tx1"/>
                </a:solidFill>
                <a:latin typeface="+mn-lt"/>
                <a:ea typeface="+mn-ea"/>
                <a:cs typeface="+mn-cs"/>
              </a:rPr>
              <a:t>value of the referenced asset as a result of specified credit events</a:t>
            </a:r>
          </a:p>
          <a:p>
            <a:r>
              <a:rPr lang="en-US" sz="1200" kern="1200" baseline="0" dirty="0" smtClean="0">
                <a:solidFill>
                  <a:schemeClr val="tx1"/>
                </a:solidFill>
                <a:latin typeface="+mn-lt"/>
                <a:ea typeface="+mn-ea"/>
                <a:cs typeface="+mn-cs"/>
              </a:rPr>
              <a:t>such as default or bankruptcy. It is similar in structure to an option</a:t>
            </a:r>
          </a:p>
          <a:p>
            <a:r>
              <a:rPr lang="en-US" sz="1200" kern="1200" baseline="0" dirty="0" smtClean="0">
                <a:solidFill>
                  <a:schemeClr val="tx1"/>
                </a:solidFill>
                <a:latin typeface="+mn-lt"/>
                <a:ea typeface="+mn-ea"/>
                <a:cs typeface="+mn-cs"/>
              </a:rPr>
              <a:t>whereby the purchaser pays a premium to the seller of the credit</a:t>
            </a:r>
          </a:p>
          <a:p>
            <a:r>
              <a:rPr lang="en-US" sz="1200" kern="1200" baseline="0" dirty="0" smtClean="0">
                <a:solidFill>
                  <a:schemeClr val="tx1"/>
                </a:solidFill>
                <a:latin typeface="+mn-lt"/>
                <a:ea typeface="+mn-ea"/>
                <a:cs typeface="+mn-cs"/>
              </a:rPr>
              <a:t>default swap in return for payment contingent on a credit event</a:t>
            </a:r>
          </a:p>
          <a:p>
            <a:r>
              <a:rPr lang="en-US" sz="1200" kern="1200" baseline="0" dirty="0" smtClean="0">
                <a:solidFill>
                  <a:schemeClr val="tx1"/>
                </a:solidFill>
                <a:latin typeface="+mn-lt"/>
                <a:ea typeface="+mn-ea"/>
                <a:cs typeface="+mn-cs"/>
              </a:rPr>
              <a:t>affecting the referenced asset.</a:t>
            </a:r>
          </a:p>
          <a:p>
            <a:r>
              <a:rPr lang="en-US" sz="1200" kern="1200" baseline="0" dirty="0" smtClean="0">
                <a:solidFill>
                  <a:schemeClr val="tx1"/>
                </a:solidFill>
                <a:latin typeface="+mn-lt"/>
                <a:ea typeface="+mn-ea"/>
                <a:cs typeface="+mn-cs"/>
              </a:rPr>
              <a:t>Credit default baskets are similar to credit default swaps except</a:t>
            </a:r>
          </a:p>
          <a:p>
            <a:r>
              <a:rPr lang="en-US" sz="1200" kern="1200" baseline="0" dirty="0" smtClean="0">
                <a:solidFill>
                  <a:schemeClr val="tx1"/>
                </a:solidFill>
                <a:latin typeface="+mn-lt"/>
                <a:ea typeface="+mn-ea"/>
                <a:cs typeface="+mn-cs"/>
              </a:rPr>
              <a:t>that the underlying referenced financial instrument is a group of</a:t>
            </a:r>
          </a:p>
          <a:p>
            <a:r>
              <a:rPr lang="en-US" sz="1200" kern="1200" baseline="0" dirty="0" smtClean="0">
                <a:solidFill>
                  <a:schemeClr val="tx1"/>
                </a:solidFill>
                <a:latin typeface="+mn-lt"/>
                <a:ea typeface="+mn-ea"/>
                <a:cs typeface="+mn-cs"/>
              </a:rPr>
              <a:t>assets instead of a single asset.</a:t>
            </a:r>
          </a:p>
          <a:p>
            <a:r>
              <a:rPr lang="en-US" sz="1200" kern="1200" baseline="0" dirty="0" smtClean="0">
                <a:solidFill>
                  <a:schemeClr val="tx1"/>
                </a:solidFill>
                <a:latin typeface="+mn-lt"/>
                <a:ea typeface="+mn-ea"/>
                <a:cs typeface="+mn-cs"/>
              </a:rPr>
              <a:t>Total return swaps are contracts where one counterparty agrees</a:t>
            </a:r>
          </a:p>
          <a:p>
            <a:r>
              <a:rPr lang="en-US" sz="1200" kern="1200" baseline="0" dirty="0" smtClean="0">
                <a:solidFill>
                  <a:schemeClr val="tx1"/>
                </a:solidFill>
                <a:latin typeface="+mn-lt"/>
                <a:ea typeface="+mn-ea"/>
                <a:cs typeface="+mn-cs"/>
              </a:rPr>
              <a:t>to pay or receive from the other cash flows based on changes in the</a:t>
            </a:r>
          </a:p>
          <a:p>
            <a:r>
              <a:rPr lang="en-US" sz="1200" kern="1200" baseline="0" dirty="0" smtClean="0">
                <a:solidFill>
                  <a:schemeClr val="tx1"/>
                </a:solidFill>
                <a:latin typeface="+mn-lt"/>
                <a:ea typeface="+mn-ea"/>
                <a:cs typeface="+mn-cs"/>
              </a:rPr>
              <a:t>value of the referenced asset.</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110</a:t>
            </a:fld>
            <a:endParaRPr lang="en-US" altLang="zh-C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baseline="0" dirty="0" smtClean="0">
                <a:solidFill>
                  <a:schemeClr val="tx1"/>
                </a:solidFill>
                <a:latin typeface="+mn-lt"/>
                <a:ea typeface="+mn-ea"/>
                <a:cs typeface="+mn-cs"/>
              </a:rPr>
              <a:t>We also use derivatives for purposes other than trading, primarily for</a:t>
            </a:r>
          </a:p>
          <a:p>
            <a:r>
              <a:rPr lang="en-US" sz="1200" kern="1200" baseline="0" dirty="0" smtClean="0">
                <a:solidFill>
                  <a:schemeClr val="tx1"/>
                </a:solidFill>
                <a:latin typeface="+mn-lt"/>
                <a:ea typeface="+mn-ea"/>
                <a:cs typeface="+mn-cs"/>
              </a:rPr>
              <a:t>hedging, in conjunction with the management of interest rate, credit,</a:t>
            </a:r>
          </a:p>
          <a:p>
            <a:r>
              <a:rPr lang="en-US" sz="1200" kern="1200" baseline="0" dirty="0" smtClean="0">
                <a:solidFill>
                  <a:schemeClr val="tx1"/>
                </a:solidFill>
                <a:latin typeface="+mn-lt"/>
                <a:ea typeface="+mn-ea"/>
                <a:cs typeface="+mn-cs"/>
              </a:rPr>
              <a:t>equity and foreign exchange risk related to our funding, lending,</a:t>
            </a:r>
          </a:p>
          <a:p>
            <a:r>
              <a:rPr lang="en-US" sz="1200" kern="1200" baseline="0" dirty="0" smtClean="0">
                <a:solidFill>
                  <a:schemeClr val="tx1"/>
                </a:solidFill>
                <a:latin typeface="+mn-lt"/>
                <a:ea typeface="+mn-ea"/>
                <a:cs typeface="+mn-cs"/>
              </a:rPr>
              <a:t>investment activities and asset/liability management.</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Interest rate swaps </a:t>
            </a:r>
            <a:r>
              <a:rPr lang="en-US" sz="1200" kern="1200" baseline="0" dirty="0" smtClean="0">
                <a:solidFill>
                  <a:schemeClr val="tx1"/>
                </a:solidFill>
                <a:latin typeface="+mn-lt"/>
                <a:ea typeface="+mn-ea"/>
                <a:cs typeface="+mn-cs"/>
              </a:rPr>
              <a:t>are used to manage our exposure to interest</a:t>
            </a:r>
          </a:p>
          <a:p>
            <a:r>
              <a:rPr lang="en-US" sz="1200" kern="1200" baseline="0" dirty="0" smtClean="0">
                <a:solidFill>
                  <a:schemeClr val="tx1"/>
                </a:solidFill>
                <a:latin typeface="+mn-lt"/>
                <a:ea typeface="+mn-ea"/>
                <a:cs typeface="+mn-cs"/>
              </a:rPr>
              <a:t>rate risk by modifying the </a:t>
            </a:r>
            <a:r>
              <a:rPr lang="en-US" sz="1200" kern="1200" baseline="0" dirty="0" err="1" smtClean="0">
                <a:solidFill>
                  <a:schemeClr val="tx1"/>
                </a:solidFill>
                <a:latin typeface="+mn-lt"/>
                <a:ea typeface="+mn-ea"/>
                <a:cs typeface="+mn-cs"/>
              </a:rPr>
              <a:t>repricing</a:t>
            </a:r>
            <a:r>
              <a:rPr lang="en-US" sz="1200" kern="1200" baseline="0" dirty="0" smtClean="0">
                <a:solidFill>
                  <a:schemeClr val="tx1"/>
                </a:solidFill>
                <a:latin typeface="+mn-lt"/>
                <a:ea typeface="+mn-ea"/>
                <a:cs typeface="+mn-cs"/>
              </a:rPr>
              <a:t> or maturity characteristics of</a:t>
            </a:r>
          </a:p>
          <a:p>
            <a:r>
              <a:rPr lang="en-US" sz="1200" kern="1200" baseline="0" dirty="0" smtClean="0">
                <a:solidFill>
                  <a:schemeClr val="tx1"/>
                </a:solidFill>
                <a:latin typeface="+mn-lt"/>
                <a:ea typeface="+mn-ea"/>
                <a:cs typeface="+mn-cs"/>
              </a:rPr>
              <a:t>existing and/or anticipated assets and liabilities, including funding</a:t>
            </a:r>
          </a:p>
          <a:p>
            <a:r>
              <a:rPr lang="en-US" sz="1200" kern="1200" baseline="0" dirty="0" smtClean="0">
                <a:solidFill>
                  <a:schemeClr val="tx1"/>
                </a:solidFill>
                <a:latin typeface="+mn-lt"/>
                <a:ea typeface="+mn-ea"/>
                <a:cs typeface="+mn-cs"/>
              </a:rPr>
              <a:t>and investment activities. Purchased interest rate options are used to</a:t>
            </a:r>
          </a:p>
          <a:p>
            <a:r>
              <a:rPr lang="en-US" sz="1200" kern="1200" baseline="0" dirty="0" smtClean="0">
                <a:solidFill>
                  <a:schemeClr val="tx1"/>
                </a:solidFill>
                <a:latin typeface="+mn-lt"/>
                <a:ea typeface="+mn-ea"/>
                <a:cs typeface="+mn-cs"/>
              </a:rPr>
              <a:t>hedge redeemable deposits and other options embedded in</a:t>
            </a:r>
          </a:p>
          <a:p>
            <a:r>
              <a:rPr lang="en-US" sz="1200" kern="1200" baseline="0" dirty="0" smtClean="0">
                <a:solidFill>
                  <a:schemeClr val="tx1"/>
                </a:solidFill>
                <a:latin typeface="+mn-lt"/>
                <a:ea typeface="+mn-ea"/>
                <a:cs typeface="+mn-cs"/>
              </a:rPr>
              <a:t>consumer products. We manage our exposure to foreign currency risk</a:t>
            </a:r>
          </a:p>
          <a:p>
            <a:r>
              <a:rPr lang="en-US" sz="1200" kern="1200" baseline="0" dirty="0" smtClean="0">
                <a:solidFill>
                  <a:schemeClr val="tx1"/>
                </a:solidFill>
                <a:latin typeface="+mn-lt"/>
                <a:ea typeface="+mn-ea"/>
                <a:cs typeface="+mn-cs"/>
              </a:rPr>
              <a:t>with </a:t>
            </a:r>
            <a:r>
              <a:rPr lang="en-US" sz="1200" b="1" kern="1200" baseline="0" dirty="0" smtClean="0">
                <a:solidFill>
                  <a:schemeClr val="tx1"/>
                </a:solidFill>
                <a:latin typeface="+mn-lt"/>
                <a:ea typeface="+mn-ea"/>
                <a:cs typeface="+mn-cs"/>
              </a:rPr>
              <a:t>cross currency swaps</a:t>
            </a:r>
            <a:r>
              <a:rPr lang="en-US" sz="1200" kern="1200" baseline="0" dirty="0" smtClean="0">
                <a:solidFill>
                  <a:schemeClr val="tx1"/>
                </a:solidFill>
                <a:latin typeface="+mn-lt"/>
                <a:ea typeface="+mn-ea"/>
                <a:cs typeface="+mn-cs"/>
              </a:rPr>
              <a:t> and </a:t>
            </a:r>
            <a:r>
              <a:rPr lang="en-US" sz="1200" b="1" kern="1200" baseline="0" dirty="0" smtClean="0">
                <a:solidFill>
                  <a:schemeClr val="tx1"/>
                </a:solidFill>
                <a:latin typeface="+mn-lt"/>
                <a:ea typeface="+mn-ea"/>
                <a:cs typeface="+mn-cs"/>
              </a:rPr>
              <a:t>foreign exchange forward contracts</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We predominantly use </a:t>
            </a:r>
            <a:r>
              <a:rPr lang="en-US" sz="1200" b="1" kern="1200" baseline="0" dirty="0" smtClean="0">
                <a:solidFill>
                  <a:schemeClr val="tx1"/>
                </a:solidFill>
                <a:latin typeface="+mn-lt"/>
                <a:ea typeface="+mn-ea"/>
                <a:cs typeface="+mn-cs"/>
              </a:rPr>
              <a:t>credit derivatives </a:t>
            </a:r>
            <a:r>
              <a:rPr lang="en-US" sz="1200" kern="1200" baseline="0" dirty="0" smtClean="0">
                <a:solidFill>
                  <a:schemeClr val="tx1"/>
                </a:solidFill>
                <a:latin typeface="+mn-lt"/>
                <a:ea typeface="+mn-ea"/>
                <a:cs typeface="+mn-cs"/>
              </a:rPr>
              <a:t>to manage our credit</a:t>
            </a:r>
          </a:p>
          <a:p>
            <a:r>
              <a:rPr lang="en-US" sz="1200" kern="1200" baseline="0" dirty="0" smtClean="0">
                <a:solidFill>
                  <a:schemeClr val="tx1"/>
                </a:solidFill>
                <a:latin typeface="+mn-lt"/>
                <a:ea typeface="+mn-ea"/>
                <a:cs typeface="+mn-cs"/>
              </a:rPr>
              <a:t>exposures. We mitigate industry sector concentrations and </a:t>
            </a:r>
            <a:r>
              <a:rPr lang="en-US" sz="1200" kern="1200" baseline="0" dirty="0" err="1" smtClean="0">
                <a:solidFill>
                  <a:schemeClr val="tx1"/>
                </a:solidFill>
                <a:latin typeface="+mn-lt"/>
                <a:ea typeface="+mn-ea"/>
                <a:cs typeface="+mn-cs"/>
              </a:rPr>
              <a:t>singlename</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exposures related to our credit portfolio by purchasing credit</a:t>
            </a:r>
          </a:p>
          <a:p>
            <a:r>
              <a:rPr lang="en-US" sz="1200" kern="1200" baseline="0" dirty="0" smtClean="0">
                <a:solidFill>
                  <a:schemeClr val="tx1"/>
                </a:solidFill>
                <a:latin typeface="+mn-lt"/>
                <a:ea typeface="+mn-ea"/>
                <a:cs typeface="+mn-cs"/>
              </a:rPr>
              <a:t>derivatives to transfer credit risk to third parties.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Certain derivatives and cash instruments are specifically</a:t>
            </a:r>
          </a:p>
          <a:p>
            <a:r>
              <a:rPr lang="en-US" sz="1200" kern="1200" baseline="0" dirty="0" smtClean="0">
                <a:solidFill>
                  <a:schemeClr val="tx1"/>
                </a:solidFill>
                <a:latin typeface="+mn-lt"/>
                <a:ea typeface="+mn-ea"/>
                <a:cs typeface="+mn-cs"/>
              </a:rPr>
              <a:t>designated and qualify for hedge accounting. We apply hedge</a:t>
            </a:r>
          </a:p>
          <a:p>
            <a:r>
              <a:rPr lang="en-US" sz="1200" kern="1200" baseline="0" dirty="0" smtClean="0">
                <a:solidFill>
                  <a:schemeClr val="tx1"/>
                </a:solidFill>
                <a:latin typeface="+mn-lt"/>
                <a:ea typeface="+mn-ea"/>
                <a:cs typeface="+mn-cs"/>
              </a:rPr>
              <a:t>accounting to minimize volatility in earnings caused by changes in</a:t>
            </a:r>
          </a:p>
          <a:p>
            <a:r>
              <a:rPr lang="en-US" sz="1200" kern="1200" baseline="0" dirty="0" smtClean="0">
                <a:solidFill>
                  <a:schemeClr val="tx1"/>
                </a:solidFill>
                <a:latin typeface="+mn-lt"/>
                <a:ea typeface="+mn-ea"/>
                <a:cs typeface="+mn-cs"/>
              </a:rPr>
              <a:t>interest rates or foreign exchange rates. Interest rate and currency</a:t>
            </a:r>
          </a:p>
          <a:p>
            <a:r>
              <a:rPr lang="en-US" sz="1200" kern="1200" baseline="0" dirty="0" smtClean="0">
                <a:solidFill>
                  <a:schemeClr val="tx1"/>
                </a:solidFill>
                <a:latin typeface="+mn-lt"/>
                <a:ea typeface="+mn-ea"/>
                <a:cs typeface="+mn-cs"/>
              </a:rPr>
              <a:t>fluctuations will either cause assets and liabilities to appreciate or</a:t>
            </a:r>
          </a:p>
          <a:p>
            <a:r>
              <a:rPr lang="en-US" sz="1200" kern="1200" baseline="0" dirty="0" smtClean="0">
                <a:solidFill>
                  <a:schemeClr val="tx1"/>
                </a:solidFill>
                <a:latin typeface="+mn-lt"/>
                <a:ea typeface="+mn-ea"/>
                <a:cs typeface="+mn-cs"/>
              </a:rPr>
              <a:t>depreciate in market value or cause variability in anticipated cash</a:t>
            </a:r>
          </a:p>
          <a:p>
            <a:r>
              <a:rPr lang="en-US" sz="1200" kern="1200" baseline="0" dirty="0" smtClean="0">
                <a:solidFill>
                  <a:schemeClr val="tx1"/>
                </a:solidFill>
                <a:latin typeface="+mn-lt"/>
                <a:ea typeface="+mn-ea"/>
                <a:cs typeface="+mn-cs"/>
              </a:rPr>
              <a:t>flows. When a hedging instrument functions effectively, gains, losses,</a:t>
            </a:r>
          </a:p>
          <a:p>
            <a:r>
              <a:rPr lang="en-US" sz="1200" kern="1200" baseline="0" dirty="0" smtClean="0">
                <a:solidFill>
                  <a:schemeClr val="tx1"/>
                </a:solidFill>
                <a:latin typeface="+mn-lt"/>
                <a:ea typeface="+mn-ea"/>
                <a:cs typeface="+mn-cs"/>
              </a:rPr>
              <a:t>revenue and expenses of the hedging instrument will offset the gains,</a:t>
            </a:r>
          </a:p>
          <a:p>
            <a:r>
              <a:rPr lang="en-US" sz="1200" kern="1200" baseline="0" dirty="0" smtClean="0">
                <a:solidFill>
                  <a:schemeClr val="tx1"/>
                </a:solidFill>
                <a:latin typeface="+mn-lt"/>
                <a:ea typeface="+mn-ea"/>
                <a:cs typeface="+mn-cs"/>
              </a:rPr>
              <a:t>losses, revenue and expenses of the hedged item. We largely assess</a:t>
            </a:r>
          </a:p>
          <a:p>
            <a:r>
              <a:rPr lang="en-US" sz="1200" kern="1200" baseline="0" dirty="0" smtClean="0">
                <a:solidFill>
                  <a:schemeClr val="tx1"/>
                </a:solidFill>
                <a:latin typeface="+mn-lt"/>
                <a:ea typeface="+mn-ea"/>
                <a:cs typeface="+mn-cs"/>
              </a:rPr>
              <a:t>and measure the effectiveness of a derivative that is designated as a</a:t>
            </a:r>
          </a:p>
          <a:p>
            <a:r>
              <a:rPr lang="en-US" sz="1200" kern="1200" baseline="0" dirty="0" smtClean="0">
                <a:solidFill>
                  <a:schemeClr val="tx1"/>
                </a:solidFill>
                <a:latin typeface="+mn-lt"/>
                <a:ea typeface="+mn-ea"/>
                <a:cs typeface="+mn-cs"/>
              </a:rPr>
              <a:t>hedging instrument based on the change in its fair value. When cash</a:t>
            </a:r>
          </a:p>
          <a:p>
            <a:r>
              <a:rPr lang="en-US" sz="1200" kern="1200" baseline="0" dirty="0" smtClean="0">
                <a:solidFill>
                  <a:schemeClr val="tx1"/>
                </a:solidFill>
                <a:latin typeface="+mn-lt"/>
                <a:ea typeface="+mn-ea"/>
                <a:cs typeface="+mn-cs"/>
              </a:rPr>
              <a:t>instruments are designated as hedges of currency risks, only changes</a:t>
            </a:r>
          </a:p>
          <a:p>
            <a:r>
              <a:rPr lang="en-US" sz="1200" kern="1200" baseline="0" dirty="0" smtClean="0">
                <a:solidFill>
                  <a:schemeClr val="tx1"/>
                </a:solidFill>
                <a:latin typeface="+mn-lt"/>
                <a:ea typeface="+mn-ea"/>
                <a:cs typeface="+mn-cs"/>
              </a:rPr>
              <a:t>in their value due to currency risk are included in the assessment and</a:t>
            </a:r>
          </a:p>
          <a:p>
            <a:r>
              <a:rPr lang="en-US" sz="1200" kern="1200" baseline="0" dirty="0" smtClean="0">
                <a:solidFill>
                  <a:schemeClr val="tx1"/>
                </a:solidFill>
                <a:latin typeface="+mn-lt"/>
                <a:ea typeface="+mn-ea"/>
                <a:cs typeface="+mn-cs"/>
              </a:rPr>
              <a:t>measurement of hedge effectiveness. We applied hedge accounting</a:t>
            </a:r>
          </a:p>
          <a:p>
            <a:r>
              <a:rPr lang="en-US" sz="1200" kern="1200" baseline="0" dirty="0" smtClean="0">
                <a:solidFill>
                  <a:schemeClr val="tx1"/>
                </a:solidFill>
                <a:latin typeface="+mn-lt"/>
                <a:ea typeface="+mn-ea"/>
                <a:cs typeface="+mn-cs"/>
              </a:rPr>
              <a:t>to anticipated transactions and firm commitments during the year.</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111</a:t>
            </a:fld>
            <a:endParaRPr lang="en-US" altLang="zh-CN"/>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114</a:t>
            </a:fld>
            <a:endParaRPr lang="en-US" altLang="zh-CN"/>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baseline="0" dirty="0" smtClean="0">
                <a:solidFill>
                  <a:schemeClr val="tx1"/>
                </a:solidFill>
                <a:latin typeface="+mn-lt"/>
                <a:ea typeface="+mn-ea"/>
                <a:cs typeface="+mn-cs"/>
              </a:rPr>
              <a:t>Netting is a technique that can reduce credit exposure from</a:t>
            </a:r>
          </a:p>
          <a:p>
            <a:r>
              <a:rPr lang="en-US" sz="1200" kern="1200" baseline="0" dirty="0" smtClean="0">
                <a:solidFill>
                  <a:schemeClr val="tx1"/>
                </a:solidFill>
                <a:latin typeface="+mn-lt"/>
                <a:ea typeface="+mn-ea"/>
                <a:cs typeface="+mn-cs"/>
              </a:rPr>
              <a:t>derivatives and is generally facilitated through the use of master</a:t>
            </a:r>
          </a:p>
          <a:p>
            <a:r>
              <a:rPr lang="en-US" sz="1200" kern="1200" baseline="0" dirty="0" smtClean="0">
                <a:solidFill>
                  <a:schemeClr val="tx1"/>
                </a:solidFill>
                <a:latin typeface="+mn-lt"/>
                <a:ea typeface="+mn-ea"/>
                <a:cs typeface="+mn-cs"/>
              </a:rPr>
              <a:t>netting agreements. A master netting agreement provides for a single</a:t>
            </a:r>
          </a:p>
          <a:p>
            <a:r>
              <a:rPr lang="en-US" sz="1200" kern="1200" baseline="0" dirty="0" smtClean="0">
                <a:solidFill>
                  <a:schemeClr val="tx1"/>
                </a:solidFill>
                <a:latin typeface="+mn-lt"/>
                <a:ea typeface="+mn-ea"/>
                <a:cs typeface="+mn-cs"/>
              </a:rPr>
              <a:t>net settlement of all financial instruments covered by the agreement</a:t>
            </a:r>
          </a:p>
          <a:p>
            <a:r>
              <a:rPr lang="en-US" sz="1200" kern="1200" baseline="0" dirty="0" smtClean="0">
                <a:solidFill>
                  <a:schemeClr val="tx1"/>
                </a:solidFill>
                <a:latin typeface="+mn-lt"/>
                <a:ea typeface="+mn-ea"/>
                <a:cs typeface="+mn-cs"/>
              </a:rPr>
              <a:t>in the event of default. However, credit risk is reduced only to the</a:t>
            </a:r>
          </a:p>
          <a:p>
            <a:r>
              <a:rPr lang="en-US" sz="1200" kern="1200" baseline="0" dirty="0" smtClean="0">
                <a:solidFill>
                  <a:schemeClr val="tx1"/>
                </a:solidFill>
                <a:latin typeface="+mn-lt"/>
                <a:ea typeface="+mn-ea"/>
                <a:cs typeface="+mn-cs"/>
              </a:rPr>
              <a:t>extent that our financial obligations to the same counterparty can be</a:t>
            </a:r>
          </a:p>
          <a:p>
            <a:r>
              <a:rPr lang="en-US" sz="1200" kern="1200" baseline="0" dirty="0" smtClean="0">
                <a:solidFill>
                  <a:schemeClr val="tx1"/>
                </a:solidFill>
                <a:latin typeface="+mn-lt"/>
                <a:ea typeface="+mn-ea"/>
                <a:cs typeface="+mn-cs"/>
              </a:rPr>
              <a:t>set off against obligations of the counterparty to us. We maximize the</a:t>
            </a:r>
          </a:p>
          <a:p>
            <a:r>
              <a:rPr lang="en-US" sz="1200" kern="1200" baseline="0" dirty="0" smtClean="0">
                <a:solidFill>
                  <a:schemeClr val="tx1"/>
                </a:solidFill>
                <a:latin typeface="+mn-lt"/>
                <a:ea typeface="+mn-ea"/>
                <a:cs typeface="+mn-cs"/>
              </a:rPr>
              <a:t>use of master netting agreements to reduce derivative-related credit</a:t>
            </a:r>
          </a:p>
          <a:p>
            <a:r>
              <a:rPr lang="en-US" sz="1200" kern="1200" baseline="0" dirty="0" smtClean="0">
                <a:solidFill>
                  <a:schemeClr val="tx1"/>
                </a:solidFill>
                <a:latin typeface="+mn-lt"/>
                <a:ea typeface="+mn-ea"/>
                <a:cs typeface="+mn-cs"/>
              </a:rPr>
              <a:t>exposure. Our overall exposure to credit risk that is reduced through</a:t>
            </a:r>
          </a:p>
          <a:p>
            <a:r>
              <a:rPr lang="en-US" sz="1200" kern="1200" baseline="0" dirty="0" smtClean="0">
                <a:solidFill>
                  <a:schemeClr val="tx1"/>
                </a:solidFill>
                <a:latin typeface="+mn-lt"/>
                <a:ea typeface="+mn-ea"/>
                <a:cs typeface="+mn-cs"/>
              </a:rPr>
              <a:t>master netting agreements may change substantially following the</a:t>
            </a:r>
          </a:p>
          <a:p>
            <a:r>
              <a:rPr lang="en-US" sz="1200" kern="1200" baseline="0" dirty="0" smtClean="0">
                <a:solidFill>
                  <a:schemeClr val="tx1"/>
                </a:solidFill>
                <a:latin typeface="+mn-lt"/>
                <a:ea typeface="+mn-ea"/>
                <a:cs typeface="+mn-cs"/>
              </a:rPr>
              <a:t>reporting date as the exposure is affected by each transaction subject</a:t>
            </a:r>
          </a:p>
          <a:p>
            <a:r>
              <a:rPr lang="en-US" sz="1200" kern="1200" baseline="0" dirty="0" smtClean="0">
                <a:solidFill>
                  <a:schemeClr val="tx1"/>
                </a:solidFill>
                <a:latin typeface="+mn-lt"/>
                <a:ea typeface="+mn-ea"/>
                <a:cs typeface="+mn-cs"/>
              </a:rPr>
              <a:t>to the agreement as well as by changes in underlying market rates.</a:t>
            </a:r>
          </a:p>
          <a:p>
            <a:r>
              <a:rPr lang="en-US" sz="1200" kern="1200" baseline="0" dirty="0" smtClean="0">
                <a:solidFill>
                  <a:schemeClr val="tx1"/>
                </a:solidFill>
                <a:latin typeface="+mn-lt"/>
                <a:ea typeface="+mn-ea"/>
                <a:cs typeface="+mn-cs"/>
              </a:rPr>
              <a:t>Measurement of our credit exposure arising out of derivative transactions</a:t>
            </a:r>
          </a:p>
          <a:p>
            <a:r>
              <a:rPr lang="en-US" sz="1200" kern="1200" baseline="0" dirty="0" smtClean="0">
                <a:solidFill>
                  <a:schemeClr val="tx1"/>
                </a:solidFill>
                <a:latin typeface="+mn-lt"/>
                <a:ea typeface="+mn-ea"/>
                <a:cs typeface="+mn-cs"/>
              </a:rPr>
              <a:t>is reduced to reflect the effects of netting in cases where the</a:t>
            </a:r>
          </a:p>
          <a:p>
            <a:r>
              <a:rPr lang="en-US" sz="1200" kern="1200" baseline="0" dirty="0" smtClean="0">
                <a:solidFill>
                  <a:schemeClr val="tx1"/>
                </a:solidFill>
                <a:latin typeface="+mn-lt"/>
                <a:ea typeface="+mn-ea"/>
                <a:cs typeface="+mn-cs"/>
              </a:rPr>
              <a:t>enforceability of that netting is supported by appropriate legal</a:t>
            </a:r>
          </a:p>
          <a:p>
            <a:r>
              <a:rPr lang="en-US" sz="1200" kern="1200" baseline="0" dirty="0" smtClean="0">
                <a:solidFill>
                  <a:schemeClr val="tx1"/>
                </a:solidFill>
                <a:latin typeface="+mn-lt"/>
                <a:ea typeface="+mn-ea"/>
                <a:cs typeface="+mn-cs"/>
              </a:rPr>
              <a:t>analysis as documented in our trading credit risk policies.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use of collateral is another significant credit mitigation</a:t>
            </a:r>
          </a:p>
          <a:p>
            <a:r>
              <a:rPr lang="en-US" sz="1200" kern="1200" baseline="0" dirty="0" smtClean="0">
                <a:solidFill>
                  <a:schemeClr val="tx1"/>
                </a:solidFill>
                <a:latin typeface="+mn-lt"/>
                <a:ea typeface="+mn-ea"/>
                <a:cs typeface="+mn-cs"/>
              </a:rPr>
              <a:t>technique for managing derivative-related counterparty credit risk.</a:t>
            </a:r>
          </a:p>
          <a:p>
            <a:r>
              <a:rPr lang="en-US" sz="1200" kern="1200" baseline="0" dirty="0" smtClean="0">
                <a:solidFill>
                  <a:schemeClr val="tx1"/>
                </a:solidFill>
                <a:latin typeface="+mn-lt"/>
                <a:ea typeface="+mn-ea"/>
                <a:cs typeface="+mn-cs"/>
              </a:rPr>
              <a:t>Mark-to-market provisions in our agreements with some counterparties,</a:t>
            </a:r>
          </a:p>
          <a:p>
            <a:r>
              <a:rPr lang="en-US" sz="1200" kern="1200" baseline="0" dirty="0" smtClean="0">
                <a:solidFill>
                  <a:schemeClr val="tx1"/>
                </a:solidFill>
                <a:latin typeface="+mn-lt"/>
                <a:ea typeface="+mn-ea"/>
                <a:cs typeface="+mn-cs"/>
              </a:rPr>
              <a:t>typically in the form of a Credit Support Annex, provide us</a:t>
            </a:r>
          </a:p>
          <a:p>
            <a:r>
              <a:rPr lang="en-US" sz="1200" kern="1200" baseline="0" dirty="0" smtClean="0">
                <a:solidFill>
                  <a:schemeClr val="tx1"/>
                </a:solidFill>
                <a:latin typeface="+mn-lt"/>
                <a:ea typeface="+mn-ea"/>
                <a:cs typeface="+mn-cs"/>
              </a:rPr>
              <a:t>with the right to request that the counterparty pay down or collateralize</a:t>
            </a:r>
          </a:p>
          <a:p>
            <a:r>
              <a:rPr lang="en-US" sz="1200" kern="1200" baseline="0" dirty="0" smtClean="0">
                <a:solidFill>
                  <a:schemeClr val="tx1"/>
                </a:solidFill>
                <a:latin typeface="+mn-lt"/>
                <a:ea typeface="+mn-ea"/>
                <a:cs typeface="+mn-cs"/>
              </a:rPr>
              <a:t>the current market value of its derivatives positions when the</a:t>
            </a:r>
          </a:p>
          <a:p>
            <a:r>
              <a:rPr lang="en-US" sz="1200" kern="1200" baseline="0" dirty="0" smtClean="0">
                <a:solidFill>
                  <a:schemeClr val="tx1"/>
                </a:solidFill>
                <a:latin typeface="+mn-lt"/>
                <a:ea typeface="+mn-ea"/>
                <a:cs typeface="+mn-cs"/>
              </a:rPr>
              <a:t>value passes a specified threshold amount.</a:t>
            </a:r>
            <a:endParaRPr lang="en-US" dirty="0"/>
          </a:p>
        </p:txBody>
      </p:sp>
      <p:sp>
        <p:nvSpPr>
          <p:cNvPr id="4" name="Slide Number Placeholder 3"/>
          <p:cNvSpPr>
            <a:spLocks noGrp="1"/>
          </p:cNvSpPr>
          <p:nvPr>
            <p:ph type="sldNum" sz="quarter" idx="10"/>
          </p:nvPr>
        </p:nvSpPr>
        <p:spPr/>
        <p:txBody>
          <a:bodyPr/>
          <a:lstStyle/>
          <a:p>
            <a:pPr>
              <a:defRPr/>
            </a:pPr>
            <a:fld id="{45BEF1F4-7257-4FC2-9BB6-BF975D83681F}" type="slidenum">
              <a:rPr lang="en-US" altLang="zh-CN" smtClean="0"/>
              <a:pPr>
                <a:defRPr/>
              </a:pPr>
              <a:t>115</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-the Policy Development Group (PDG) is to support the Committee by identifying and reviewing emerging supervisory issues and proposing and developing policies that promote a sound banking system and high supervisory standards. </a:t>
            </a:r>
          </a:p>
          <a:p>
            <a:pPr eaLnBrk="1" hangingPunct="1">
              <a:spcBef>
                <a:spcPct val="0"/>
              </a:spcBef>
            </a:pPr>
            <a:endParaRPr lang="en-US" altLang="zh-CN" smtClean="0"/>
          </a:p>
          <a:p>
            <a:pPr eaLnBrk="1" hangingPunct="1">
              <a:spcBef>
                <a:spcPct val="0"/>
              </a:spcBef>
            </a:pPr>
            <a:r>
              <a:rPr lang="en-US" altLang="zh-CN" smtClean="0"/>
              <a:t>-The group is chaired by Mr Stefan Walter, Secretary General of the Basel Committee.</a:t>
            </a:r>
          </a:p>
          <a:p>
            <a:pPr eaLnBrk="1" hangingPunct="1">
              <a:spcBef>
                <a:spcPct val="0"/>
              </a:spcBef>
            </a:pPr>
            <a:endParaRPr lang="en-US" altLang="zh-CN" smtClean="0"/>
          </a:p>
        </p:txBody>
      </p:sp>
      <p:sp>
        <p:nvSpPr>
          <p:cNvPr id="58372" name="Slide Number Placeholder 3"/>
          <p:cNvSpPr>
            <a:spLocks noGrp="1"/>
          </p:cNvSpPr>
          <p:nvPr>
            <p:ph type="sldNum" sz="quarter" idx="5"/>
          </p:nvPr>
        </p:nvSpPr>
        <p:spPr bwMode="auto">
          <a:noFill/>
          <a:ln>
            <a:miter lim="800000"/>
            <a:headEnd/>
            <a:tailEnd/>
          </a:ln>
        </p:spPr>
        <p:txBody>
          <a:bodyPr/>
          <a:lstStyle/>
          <a:p>
            <a:fld id="{A2AA456E-CD3F-4384-B82B-2C3C5AC02907}" type="slidenum">
              <a:rPr lang="en-US" altLang="zh-CN" smtClean="0"/>
              <a:pPr/>
              <a:t>24</a:t>
            </a:fld>
            <a:endParaRPr lang="en-US"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lnSpc>
                <a:spcPct val="80000"/>
              </a:lnSpc>
              <a:spcBef>
                <a:spcPct val="0"/>
              </a:spcBef>
              <a:defRPr/>
            </a:pPr>
            <a:r>
              <a:rPr lang="en-US" altLang="zh-CN" sz="1100" smtClean="0"/>
              <a:t>-TBG: </a:t>
            </a:r>
            <a:r>
              <a:rPr lang="en-US" altLang="zh-CN" sz="1100" smtClean="0">
                <a:solidFill>
                  <a:srgbClr val="FF0000"/>
                </a:solidFill>
                <a:effectLst>
                  <a:outerShdw blurRad="38100" dist="38100" dir="2700000" algn="tl">
                    <a:srgbClr val="C0C0C0"/>
                  </a:outerShdw>
                </a:effectLst>
              </a:rPr>
              <a:t>issues relating texposuio the application of Basel II to certain exposures arising from trading activities</a:t>
            </a:r>
          </a:p>
          <a:p>
            <a:pPr eaLnBrk="1" hangingPunct="1">
              <a:lnSpc>
                <a:spcPct val="80000"/>
              </a:lnSpc>
              <a:spcBef>
                <a:spcPct val="0"/>
              </a:spcBef>
              <a:defRPr/>
            </a:pPr>
            <a:endParaRPr lang="en-US" altLang="zh-CN" sz="1100" smtClean="0">
              <a:solidFill>
                <a:srgbClr val="FF0000"/>
              </a:solidFill>
              <a:effectLst>
                <a:outerShdw blurRad="38100" dist="38100" dir="2700000" algn="tl">
                  <a:srgbClr val="C0C0C0"/>
                </a:outerShdw>
              </a:effectLst>
            </a:endParaRPr>
          </a:p>
          <a:p>
            <a:pPr eaLnBrk="1" hangingPunct="1">
              <a:lnSpc>
                <a:spcPct val="80000"/>
              </a:lnSpc>
              <a:spcBef>
                <a:spcPct val="0"/>
              </a:spcBef>
              <a:defRPr/>
            </a:pPr>
            <a:r>
              <a:rPr lang="en-US" altLang="zh-CN" sz="1100" smtClean="0">
                <a:solidFill>
                  <a:srgbClr val="FF0000"/>
                </a:solidFill>
                <a:effectLst>
                  <a:outerShdw blurRad="38100" dist="38100" dir="2700000" algn="tl">
                    <a:srgbClr val="C0C0C0"/>
                  </a:outerShdw>
                </a:effectLst>
              </a:rPr>
              <a:t>the Working Group on Liquidity:</a:t>
            </a:r>
          </a:p>
          <a:p>
            <a:pPr eaLnBrk="1" hangingPunct="1">
              <a:lnSpc>
                <a:spcPct val="80000"/>
              </a:lnSpc>
              <a:spcBef>
                <a:spcPct val="0"/>
              </a:spcBef>
              <a:defRPr/>
            </a:pPr>
            <a:endParaRPr lang="en-US" altLang="zh-CN" sz="1100" smtClean="0">
              <a:solidFill>
                <a:srgbClr val="FF0000"/>
              </a:solidFill>
              <a:effectLst>
                <a:outerShdw blurRad="38100" dist="38100" dir="2700000" algn="tl">
                  <a:srgbClr val="C0C0C0"/>
                </a:outerShdw>
              </a:effectLst>
            </a:endParaRPr>
          </a:p>
          <a:p>
            <a:pPr eaLnBrk="1" hangingPunct="1">
              <a:lnSpc>
                <a:spcPct val="80000"/>
              </a:lnSpc>
              <a:spcBef>
                <a:spcPct val="0"/>
              </a:spcBef>
              <a:defRPr/>
            </a:pPr>
            <a:r>
              <a:rPr lang="en-US" altLang="zh-CN" sz="1100" smtClean="0">
                <a:solidFill>
                  <a:srgbClr val="FF0000"/>
                </a:solidFill>
                <a:effectLst>
                  <a:outerShdw blurRad="38100" dist="38100" dir="2700000" algn="tl">
                    <a:srgbClr val="C0C0C0"/>
                  </a:outerShdw>
                </a:effectLst>
              </a:rPr>
              <a:t>-Serves as a forum for information exchange on national approaches to liquidity risk regulation and supervision. </a:t>
            </a:r>
            <a:endParaRPr lang="en-US" altLang="zh-CN" sz="1100" smtClean="0"/>
          </a:p>
          <a:p>
            <a:pPr eaLnBrk="1" hangingPunct="1">
              <a:lnSpc>
                <a:spcPct val="80000"/>
              </a:lnSpc>
              <a:spcBef>
                <a:spcPct val="0"/>
              </a:spcBef>
              <a:defRPr/>
            </a:pPr>
            <a:r>
              <a:rPr lang="en-US" altLang="zh-CN" sz="1100" smtClean="0"/>
              <a:t>Principles for Sound Liquidity Risk Management and Supervision, the global standards for liquidity risk management and supervision. The Working Group is also examining the scope for additional steps to promote more robust and internationally consistent liquidity approaches for cross-border banks. </a:t>
            </a:r>
          </a:p>
          <a:p>
            <a:pPr eaLnBrk="1" hangingPunct="1">
              <a:lnSpc>
                <a:spcPct val="80000"/>
              </a:lnSpc>
              <a:spcBef>
                <a:spcPct val="0"/>
              </a:spcBef>
              <a:defRPr/>
            </a:pPr>
            <a:endParaRPr lang="en-US" altLang="zh-CN" sz="1100" smtClean="0"/>
          </a:p>
          <a:p>
            <a:pPr eaLnBrk="1" hangingPunct="1">
              <a:lnSpc>
                <a:spcPct val="80000"/>
              </a:lnSpc>
              <a:spcBef>
                <a:spcPct val="0"/>
              </a:spcBef>
              <a:defRPr/>
            </a:pPr>
            <a:r>
              <a:rPr lang="en-US" altLang="zh-CN" sz="1100" smtClean="0"/>
              <a:t>-Def of capital sub-group: </a:t>
            </a:r>
            <a:r>
              <a:rPr lang="en-US" altLang="zh-CN" sz="1100" smtClean="0">
                <a:solidFill>
                  <a:srgbClr val="FF0000"/>
                </a:solidFill>
                <a:effectLst>
                  <a:outerShdw blurRad="38100" dist="38100" dir="2700000" algn="tl">
                    <a:srgbClr val="C0C0C0"/>
                  </a:outerShdw>
                </a:effectLst>
              </a:rPr>
              <a:t>Explores emerging trends in eligible capital instruments in member jurisdictions by reviewing issues related to the quality, consistency and transparency of capital with a particular focus on Tier 1 capital.</a:t>
            </a:r>
          </a:p>
          <a:p>
            <a:pPr eaLnBrk="1" hangingPunct="1">
              <a:lnSpc>
                <a:spcPct val="80000"/>
              </a:lnSpc>
              <a:spcBef>
                <a:spcPct val="0"/>
              </a:spcBef>
              <a:defRPr/>
            </a:pPr>
            <a:endParaRPr lang="en-US" altLang="zh-CN" sz="1100" smtClean="0">
              <a:solidFill>
                <a:srgbClr val="FF0000"/>
              </a:solidFill>
              <a:effectLst>
                <a:outerShdw blurRad="38100" dist="38100" dir="2700000" algn="tl">
                  <a:srgbClr val="C0C0C0"/>
                </a:outerShdw>
              </a:effectLst>
            </a:endParaRPr>
          </a:p>
          <a:p>
            <a:pPr eaLnBrk="1" hangingPunct="1">
              <a:lnSpc>
                <a:spcPct val="80000"/>
              </a:lnSpc>
              <a:spcBef>
                <a:spcPct val="0"/>
              </a:spcBef>
              <a:defRPr/>
            </a:pPr>
            <a:r>
              <a:rPr lang="en-US" altLang="zh-CN" sz="1100" smtClean="0">
                <a:solidFill>
                  <a:srgbClr val="FF0000"/>
                </a:solidFill>
                <a:effectLst>
                  <a:outerShdw blurRad="38100" dist="38100" dir="2700000" algn="tl">
                    <a:srgbClr val="C0C0C0"/>
                  </a:outerShdw>
                </a:effectLst>
              </a:rPr>
              <a:t>*a Basel II Capital Monitoring Group, </a:t>
            </a:r>
          </a:p>
          <a:p>
            <a:pPr eaLnBrk="1" hangingPunct="1">
              <a:lnSpc>
                <a:spcPct val="80000"/>
              </a:lnSpc>
              <a:spcBef>
                <a:spcPct val="0"/>
              </a:spcBef>
              <a:defRPr/>
            </a:pPr>
            <a:endParaRPr lang="en-US" altLang="zh-CN" sz="1100" smtClean="0">
              <a:solidFill>
                <a:srgbClr val="FF0000"/>
              </a:solidFill>
              <a:effectLst>
                <a:outerShdw blurRad="38100" dist="38100" dir="2700000" algn="tl">
                  <a:srgbClr val="C0C0C0"/>
                </a:outerShdw>
              </a:effectLst>
            </a:endParaRPr>
          </a:p>
          <a:p>
            <a:pPr eaLnBrk="1" hangingPunct="1">
              <a:lnSpc>
                <a:spcPct val="80000"/>
              </a:lnSpc>
              <a:spcBef>
                <a:spcPct val="0"/>
              </a:spcBef>
              <a:defRPr/>
            </a:pPr>
            <a:r>
              <a:rPr lang="en-US" altLang="zh-CN" sz="1100" smtClean="0">
                <a:solidFill>
                  <a:srgbClr val="FF0000"/>
                </a:solidFill>
                <a:effectLst>
                  <a:outerShdw blurRad="38100" dist="38100" dir="2700000" algn="tl">
                    <a:srgbClr val="C0C0C0"/>
                  </a:outerShdw>
                </a:effectLst>
              </a:rPr>
              <a:t>-In the course of implementation of Basel II, national supervisors are monitoring capital requirements to ensure that banks in their jurisdiction maintain a solid capital base throughout the economic cycle. </a:t>
            </a:r>
          </a:p>
          <a:p>
            <a:pPr eaLnBrk="1" hangingPunct="1">
              <a:lnSpc>
                <a:spcPct val="80000"/>
              </a:lnSpc>
              <a:spcBef>
                <a:spcPct val="0"/>
              </a:spcBef>
              <a:defRPr/>
            </a:pPr>
            <a:r>
              <a:rPr lang="en-US" altLang="zh-CN" sz="1100" smtClean="0">
                <a:solidFill>
                  <a:srgbClr val="FF0000"/>
                </a:solidFill>
                <a:effectLst>
                  <a:outerShdw blurRad="38100" dist="38100" dir="2700000" algn="tl">
                    <a:srgbClr val="C0C0C0"/>
                  </a:outerShdw>
                </a:effectLst>
              </a:rPr>
              <a:t>-The Basel Committee has established a Basel II Capital Monitoring Group that will from time to time share national experiences in monitoring capital requirements.</a:t>
            </a:r>
          </a:p>
          <a:p>
            <a:pPr eaLnBrk="1" hangingPunct="1">
              <a:lnSpc>
                <a:spcPct val="80000"/>
              </a:lnSpc>
              <a:spcBef>
                <a:spcPct val="0"/>
              </a:spcBef>
              <a:defRPr/>
            </a:pPr>
            <a:endParaRPr lang="en-US" altLang="zh-CN" sz="1100" smtClean="0">
              <a:solidFill>
                <a:srgbClr val="FF0000"/>
              </a:solidFill>
              <a:effectLst>
                <a:outerShdw blurRad="38100" dist="38100" dir="2700000" algn="tl">
                  <a:srgbClr val="C0C0C0"/>
                </a:outerShdw>
              </a:effectLst>
            </a:endParaRPr>
          </a:p>
          <a:p>
            <a:pPr eaLnBrk="1" hangingPunct="1">
              <a:lnSpc>
                <a:spcPct val="80000"/>
              </a:lnSpc>
              <a:spcBef>
                <a:spcPct val="0"/>
              </a:spcBef>
              <a:defRPr/>
            </a:pPr>
            <a:r>
              <a:rPr lang="en-US" altLang="zh-CN" sz="1100" smtClean="0">
                <a:solidFill>
                  <a:srgbClr val="FF0000"/>
                </a:solidFill>
                <a:effectLst>
                  <a:outerShdw blurRad="38100" dist="38100" dir="2700000" algn="tl">
                    <a:srgbClr val="C0C0C0"/>
                  </a:outerShdw>
                </a:effectLst>
              </a:rPr>
              <a:t>*the Cross-border Bank Resolution Group.</a:t>
            </a:r>
          </a:p>
          <a:p>
            <a:pPr eaLnBrk="1" hangingPunct="1">
              <a:lnSpc>
                <a:spcPct val="80000"/>
              </a:lnSpc>
              <a:spcBef>
                <a:spcPct val="0"/>
              </a:spcBef>
              <a:defRPr/>
            </a:pPr>
            <a:endParaRPr lang="en-US" altLang="zh-CN" sz="1100" smtClean="0">
              <a:solidFill>
                <a:srgbClr val="FF0000"/>
              </a:solidFill>
              <a:effectLst>
                <a:outerShdw blurRad="38100" dist="38100" dir="2700000" algn="tl">
                  <a:srgbClr val="C0C0C0"/>
                </a:outerShdw>
              </a:effectLst>
            </a:endParaRPr>
          </a:p>
          <a:p>
            <a:pPr eaLnBrk="1" hangingPunct="1">
              <a:lnSpc>
                <a:spcPct val="80000"/>
              </a:lnSpc>
              <a:spcBef>
                <a:spcPct val="0"/>
              </a:spcBef>
              <a:defRPr/>
            </a:pPr>
            <a:r>
              <a:rPr lang="en-US" altLang="zh-CN" sz="1100" smtClean="0">
                <a:solidFill>
                  <a:srgbClr val="FF0000"/>
                </a:solidFill>
                <a:effectLst>
                  <a:outerShdw blurRad="38100" dist="38100" dir="2700000" algn="tl">
                    <a:srgbClr val="C0C0C0"/>
                  </a:outerShdw>
                </a:effectLst>
              </a:rPr>
              <a:t>-compare the national policies, legal frameworks and the allocation of responsibilities for the resolution of banks with significant cross-border operations. </a:t>
            </a:r>
          </a:p>
          <a:p>
            <a:pPr eaLnBrk="1" hangingPunct="1">
              <a:lnSpc>
                <a:spcPct val="80000"/>
              </a:lnSpc>
              <a:spcBef>
                <a:spcPct val="0"/>
              </a:spcBef>
              <a:defRPr/>
            </a:pPr>
            <a:endParaRPr lang="en-US" altLang="zh-CN" sz="1100" smtClean="0">
              <a:solidFill>
                <a:srgbClr val="FF0000"/>
              </a:solidFill>
              <a:effectLst>
                <a:outerShdw blurRad="38100" dist="38100" dir="2700000" algn="tl">
                  <a:srgbClr val="C0C0C0"/>
                </a:outerShdw>
              </a:effectLst>
            </a:endParaRPr>
          </a:p>
          <a:p>
            <a:pPr eaLnBrk="1" hangingPunct="1">
              <a:lnSpc>
                <a:spcPct val="80000"/>
              </a:lnSpc>
              <a:spcBef>
                <a:spcPct val="0"/>
              </a:spcBef>
              <a:defRPr/>
            </a:pPr>
            <a:endParaRPr lang="en-US" altLang="zh-CN" sz="1100" smtClean="0"/>
          </a:p>
        </p:txBody>
      </p:sp>
      <p:sp>
        <p:nvSpPr>
          <p:cNvPr id="59396" name="Slide Number Placeholder 3"/>
          <p:cNvSpPr>
            <a:spLocks noGrp="1"/>
          </p:cNvSpPr>
          <p:nvPr>
            <p:ph type="sldNum" sz="quarter" idx="5"/>
          </p:nvPr>
        </p:nvSpPr>
        <p:spPr bwMode="auto">
          <a:noFill/>
          <a:ln>
            <a:miter lim="800000"/>
            <a:headEnd/>
            <a:tailEnd/>
          </a:ln>
        </p:spPr>
        <p:txBody>
          <a:bodyPr/>
          <a:lstStyle/>
          <a:p>
            <a:fld id="{29C2AE58-34A2-4B15-BE62-0ACD2D55DDD7}" type="slidenum">
              <a:rPr lang="en-US" altLang="zh-CN" smtClean="0"/>
              <a:pPr/>
              <a:t>25</a:t>
            </a:fld>
            <a:endParaRPr lang="en-US"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altLang="zh-CN" smtClean="0"/>
          </a:p>
        </p:txBody>
      </p:sp>
      <p:sp>
        <p:nvSpPr>
          <p:cNvPr id="60420" name="Slide Number Placeholder 3"/>
          <p:cNvSpPr>
            <a:spLocks noGrp="1"/>
          </p:cNvSpPr>
          <p:nvPr>
            <p:ph type="sldNum" sz="quarter" idx="5"/>
          </p:nvPr>
        </p:nvSpPr>
        <p:spPr bwMode="auto">
          <a:noFill/>
          <a:ln>
            <a:miter lim="800000"/>
            <a:headEnd/>
            <a:tailEnd/>
          </a:ln>
        </p:spPr>
        <p:txBody>
          <a:bodyPr/>
          <a:lstStyle/>
          <a:p>
            <a:fld id="{7EE55533-B47D-4FAE-911F-DED939498433}" type="slidenum">
              <a:rPr lang="en-US" altLang="zh-CN" smtClean="0"/>
              <a:pPr/>
              <a:t>27</a:t>
            </a:fld>
            <a:endParaRPr lang="en-US" altLang="zh-CN"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Facilitates broad supervisory dialogue with non-member countries on new Committee initiatives early in the process by gathering senior representatives from various countries, international institutions and regional groups of banking supervisors that are not members of the Committee. </a:t>
            </a:r>
          </a:p>
          <a:p>
            <a:pPr eaLnBrk="1" hangingPunct="1">
              <a:spcBef>
                <a:spcPct val="0"/>
              </a:spcBef>
            </a:pPr>
            <a:endParaRPr lang="en-US" altLang="zh-CN" smtClean="0"/>
          </a:p>
          <a:p>
            <a:pPr eaLnBrk="1" hangingPunct="1">
              <a:spcBef>
                <a:spcPct val="0"/>
              </a:spcBef>
            </a:pPr>
            <a:r>
              <a:rPr lang="en-US" altLang="zh-CN" smtClean="0"/>
              <a:t>-The BCG is chaired by Mr Karl Cordewener, Deputy Secretary General of the Basel Committee.</a:t>
            </a:r>
          </a:p>
          <a:p>
            <a:pPr eaLnBrk="1" hangingPunct="1">
              <a:spcBef>
                <a:spcPct val="0"/>
              </a:spcBef>
            </a:pPr>
            <a:endParaRPr lang="en-US" altLang="zh-CN" smtClean="0"/>
          </a:p>
          <a:p>
            <a:pPr marL="0" lvl="1" eaLnBrk="1" hangingPunct="1">
              <a:spcBef>
                <a:spcPct val="0"/>
              </a:spcBef>
            </a:pPr>
            <a:r>
              <a:rPr lang="en-US" altLang="zh-CN" smtClean="0"/>
              <a:t>Formal channels for coordinating with supervisors of non-bank financial institutions include the Joint Forum, for which the Basel Committee Secretariat provides the secretariat function, and the Coordination Group. The Joint Forum was established in 1996 to address issues common to the banking, securities and insurance sectors, including the regulation of financial conglomerates. The Coordination Group is a senior group of supervisory standard setters comprising the Chairmen and Secretaries General of the Committee, the International Organization of Securities Commissions (IOSCO) and the International Association of Insurance Supervisors (IAIS), as well as the Joint Forum Chairman and Secretariat. The Coordination Group meets twice annually to exchange views on the priorities and key issues of interest to supervisory standard setters. The position of chairman and the secretariat function for the Coordination Group rotate among the memb-er representatives of the three standard setters every two years. </a:t>
            </a:r>
          </a:p>
          <a:p>
            <a:pPr eaLnBrk="1" hangingPunct="1">
              <a:spcBef>
                <a:spcPct val="0"/>
              </a:spcBef>
            </a:pPr>
            <a:endParaRPr lang="en-US" altLang="zh-CN" smtClean="0"/>
          </a:p>
          <a:p>
            <a:pPr eaLnBrk="1" hangingPunct="1">
              <a:spcBef>
                <a:spcPct val="0"/>
              </a:spcBef>
            </a:pPr>
            <a:endParaRPr lang="en-US" altLang="zh-CN" smtClean="0"/>
          </a:p>
        </p:txBody>
      </p:sp>
      <p:sp>
        <p:nvSpPr>
          <p:cNvPr id="61444" name="Slide Number Placeholder 3"/>
          <p:cNvSpPr>
            <a:spLocks noGrp="1"/>
          </p:cNvSpPr>
          <p:nvPr>
            <p:ph type="sldNum" sz="quarter" idx="5"/>
          </p:nvPr>
        </p:nvSpPr>
        <p:spPr bwMode="auto">
          <a:noFill/>
          <a:ln>
            <a:miter lim="800000"/>
            <a:headEnd/>
            <a:tailEnd/>
          </a:ln>
        </p:spPr>
        <p:txBody>
          <a:bodyPr/>
          <a:lstStyle/>
          <a:p>
            <a:fld id="{D9326836-E971-4930-827F-5AA581E1086C}" type="slidenum">
              <a:rPr lang="en-US" altLang="zh-CN" smtClean="0"/>
              <a:pPr/>
              <a:t>28</a:t>
            </a:fld>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704472"/>
            <a:ext cx="8686800" cy="860425"/>
          </a:xfrm>
        </p:spPr>
        <p:txBody>
          <a:bodyPr anchor="b" anchorCtr="0"/>
          <a:lstStyle>
            <a:lvl1pPr algn="ctr">
              <a:defRPr sz="4400">
                <a:solidFill>
                  <a:schemeClr val="tx2">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5486400"/>
            <a:ext cx="8686800" cy="800100"/>
          </a:xfrm>
        </p:spPr>
        <p:txBody>
          <a:bodyPr>
            <a:normAutofit/>
          </a:bodyPr>
          <a:lstStyle>
            <a:lvl1pPr marL="0" indent="0" algn="ctr">
              <a:buNone/>
              <a:defRPr sz="200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3"/>
          </p:nvPr>
        </p:nvSpPr>
        <p:spPr>
          <a:xfrm>
            <a:off x="6172200" y="6569075"/>
            <a:ext cx="2895600" cy="365125"/>
          </a:xfrm>
          <a:prstGeom prst="rect">
            <a:avLst/>
          </a:prstGeom>
        </p:spPr>
        <p:txBody>
          <a:bodyPr/>
          <a:lstStyle>
            <a:lvl1pPr algn="r">
              <a:defRPr sz="900">
                <a:solidFill>
                  <a:schemeClr val="bg1">
                    <a:lumMod val="20000"/>
                    <a:lumOff val="80000"/>
                  </a:schemeClr>
                </a:solidFill>
                <a:latin typeface="Segoe UI" pitchFamily="34" charset="0"/>
                <a:cs typeface="Segoe UI" pitchFamily="34" charset="0"/>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9850" y="1752600"/>
            <a:ext cx="4180938" cy="38264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5487" y="17526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p:txBody>
          <a:bodyPr/>
          <a:lstStyle/>
          <a:p>
            <a:r>
              <a:rPr lang="en-US" smtClean="0"/>
              <a:t>Click to edit Master title style</a:t>
            </a:r>
            <a:endParaRPr lang="en-US"/>
          </a:p>
        </p:txBody>
      </p:sp>
      <p:sp>
        <p:nvSpPr>
          <p:cNvPr id="15" name="Text Placeholder 10"/>
          <p:cNvSpPr>
            <a:spLocks noGrp="1"/>
          </p:cNvSpPr>
          <p:nvPr>
            <p:ph type="body" sz="quarter" idx="13"/>
          </p:nvPr>
        </p:nvSpPr>
        <p:spPr>
          <a:xfrm>
            <a:off x="1600200" y="974400"/>
            <a:ext cx="70866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0"/>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0" y="381000"/>
            <a:ext cx="9144000" cy="4724400"/>
          </a:xfrm>
          <a:ln w="19050">
            <a:solidFill>
              <a:schemeClr val="tx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486401"/>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a:xfrm>
            <a:off x="5867400" y="6400800"/>
            <a:ext cx="2895600" cy="365125"/>
          </a:xfrm>
        </p:spPr>
        <p:txBody>
          <a:body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815332F-8C65-45AA-ADEB-6084BB4FACC3}" type="datetimeFigureOut">
              <a:rPr lang="en-US" altLang="zh-CN"/>
              <a:pPr>
                <a:defRPr/>
              </a:pPr>
              <a:t>3/12/2011</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6D4110D4-E2F0-4566-A963-5AAB6AAD206A}" type="slidenum">
              <a:rPr lang="en-US" altLang="zh-CN"/>
              <a:pPr>
                <a:defRPr/>
              </a:pPr>
              <a:t>‹#›</a:t>
            </a:fld>
            <a:endParaRPr lang="en-US" altLang="zh-CN"/>
          </a:p>
        </p:txBody>
      </p:sp>
    </p:spTree>
    <p:extLst>
      <p:ext uri="{BB962C8B-B14F-4D97-AF65-F5344CB8AC3E}">
        <p14:creationId xmlns:p14="http://schemas.microsoft.com/office/powerpoint/2010/main" xmlns="" val="4104487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00199"/>
            <a:ext cx="8305800" cy="4525965"/>
          </a:xfrm>
        </p:spPr>
        <p:txBody>
          <a:bodyPr/>
          <a:lstStyle>
            <a:lvl1pPr marL="173038" indent="-173038">
              <a:lnSpc>
                <a:spcPts val="2600"/>
              </a:lnSpc>
              <a:buFont typeface="Arial" pitchFamily="34" charset="0"/>
              <a:buChar char="•"/>
              <a:defRPr sz="2400" b="0"/>
            </a:lvl1pPr>
            <a:lvl2pPr marL="684213" indent="-227013">
              <a:lnSpc>
                <a:spcPts val="2600"/>
              </a:lnSpc>
              <a:defRPr sz="2000"/>
            </a:lvl2pPr>
            <a:lvl3pPr marL="1087438" indent="-173038">
              <a:lnSpc>
                <a:spcPts val="2600"/>
              </a:lnSpc>
              <a:defRPr sz="1800"/>
            </a:lvl3pPr>
            <a:lvl4pPr marL="1541463" indent="-169863">
              <a:lnSpc>
                <a:spcPts val="2600"/>
              </a:lnSpc>
              <a:defRPr sz="1600"/>
            </a:lvl4pPr>
            <a:lvl5pPr marL="2001838" indent="-173038">
              <a:lnSpc>
                <a:spcPts val="2600"/>
              </a:lnSpc>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1371600" y="990600"/>
            <a:ext cx="7391400" cy="457200"/>
          </a:xfrm>
        </p:spPr>
        <p:txBody>
          <a:bodyPr>
            <a:normAutofit/>
          </a:bodyPr>
          <a:lstStyle>
            <a:lvl1pPr>
              <a:buFontTx/>
              <a:buNone/>
              <a:defRPr sz="2400"/>
            </a:lvl1pPr>
          </a:lstStyle>
          <a:p>
            <a:pPr lvl="0"/>
            <a:r>
              <a:rPr lang="en-US" smtClean="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1905000" y="321564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Text Placeholder 10"/>
          <p:cNvSpPr>
            <a:spLocks noGrp="1"/>
          </p:cNvSpPr>
          <p:nvPr>
            <p:ph type="body" sz="quarter" idx="13"/>
          </p:nvPr>
        </p:nvSpPr>
        <p:spPr>
          <a:xfrm>
            <a:off x="1197600" y="914400"/>
            <a:ext cx="7870200" cy="457200"/>
          </a:xfrm>
        </p:spPr>
        <p:txBody>
          <a:bodyPr>
            <a:normAutofit/>
          </a:bodyPr>
          <a:lstStyle>
            <a:lvl1pPr>
              <a:buFontTx/>
              <a:buNone/>
              <a:defRPr sz="2400"/>
            </a:lvl1pPr>
          </a:lstStyle>
          <a:p>
            <a:pPr lvl="0"/>
            <a:r>
              <a:rPr lang="en-US" smtClean="0"/>
              <a:t>Click to edit Master text styles</a:t>
            </a:r>
          </a:p>
        </p:txBody>
      </p:sp>
      <p:sp>
        <p:nvSpPr>
          <p:cNvPr id="12" name="Text Placeholder 8"/>
          <p:cNvSpPr>
            <a:spLocks noGrp="1"/>
          </p:cNvSpPr>
          <p:nvPr>
            <p:ph type="body" sz="quarter" idx="16"/>
          </p:nvPr>
        </p:nvSpPr>
        <p:spPr>
          <a:xfrm>
            <a:off x="1905000" y="1447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1905000" y="233172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1905000" y="409956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1905000" y="498348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1905000" y="5867400"/>
            <a:ext cx="6629400" cy="838200"/>
          </a:xfrm>
        </p:spPr>
        <p:txBody>
          <a:bodyPr>
            <a:normAutofit/>
          </a:bodyPr>
          <a:lstStyle>
            <a:lvl1pPr marL="57150" indent="0">
              <a:buFontTx/>
              <a:buNone/>
              <a:defRPr sz="1800" baseline="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600201"/>
            <a:ext cx="4038600" cy="4525964"/>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1273800" y="974400"/>
            <a:ext cx="7565400" cy="457200"/>
          </a:xfrm>
        </p:spPr>
        <p:txBody>
          <a:bodyPr>
            <a:normAutofit/>
          </a:bodyPr>
          <a:lstStyle>
            <a:lvl1pPr>
              <a:buFontTx/>
              <a:buNone/>
              <a:defRPr sz="2400"/>
            </a:lvl1pPr>
          </a:lstStyle>
          <a:p>
            <a:pPr lvl="0"/>
            <a:r>
              <a:rPr lang="en-US" smtClean="0"/>
              <a:t>Click to edit Master text styles</a:t>
            </a:r>
          </a:p>
        </p:txBody>
      </p:sp>
      <p:sp>
        <p:nvSpPr>
          <p:cNvPr id="8" name="Content Placeholder 3"/>
          <p:cNvSpPr>
            <a:spLocks noGrp="1"/>
          </p:cNvSpPr>
          <p:nvPr>
            <p:ph sz="half" idx="2"/>
          </p:nvPr>
        </p:nvSpPr>
        <p:spPr>
          <a:xfrm>
            <a:off x="4876800" y="1600201"/>
            <a:ext cx="4038600" cy="4525964"/>
          </a:xfrm>
          <a:ln w="19050">
            <a:solidFill>
              <a:schemeClr val="tx2"/>
            </a:solidFill>
          </a:ln>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762000" y="1752600"/>
            <a:ext cx="2362200" cy="1524000"/>
          </a:xfrm>
          <a:ln w="19050">
            <a:solidFill>
              <a:schemeClr val="tx2"/>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3276600" y="1752601"/>
            <a:ext cx="54102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762000" y="3611999"/>
            <a:ext cx="2362200" cy="1524000"/>
          </a:xfrm>
          <a:ln w="19050">
            <a:solidFill>
              <a:schemeClr val="tx2"/>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3276600" y="3612000"/>
            <a:ext cx="54102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1447800" y="974400"/>
            <a:ext cx="73368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6096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33909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61722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609600" y="1752601"/>
            <a:ext cx="2743200" cy="1706563"/>
          </a:xfrm>
          <a:ln w="19050">
            <a:solidFill>
              <a:schemeClr val="tx2"/>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3390900" y="1752601"/>
            <a:ext cx="2743200" cy="1706563"/>
          </a:xfrm>
          <a:ln w="19050">
            <a:solidFill>
              <a:schemeClr val="tx2"/>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6172200" y="1752601"/>
            <a:ext cx="2743200" cy="1706563"/>
          </a:xfrm>
          <a:ln w="19050">
            <a:solidFill>
              <a:schemeClr val="tx2"/>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1350000" y="974400"/>
            <a:ext cx="74130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52601"/>
            <a:ext cx="4038600" cy="304801"/>
          </a:xfrm>
          <a:solidFill>
            <a:schemeClr val="accent2">
              <a:alpha val="39000"/>
            </a:schemeClr>
          </a:solidFill>
        </p:spPr>
        <p:txBody>
          <a:bodyPr tIns="274320" anchor="b">
            <a:noAutofit/>
          </a:bodyPr>
          <a:lstStyle>
            <a:lvl1pPr marL="0" indent="0">
              <a:buNone/>
              <a:defRPr sz="1800" b="1" cap="all" baseline="0">
                <a:solidFill>
                  <a:schemeClr val="bg2">
                    <a:lumMod val="10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057401"/>
            <a:ext cx="4038600" cy="4068763"/>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795839" y="2057401"/>
            <a:ext cx="4041775" cy="4068763"/>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799012" y="1752602"/>
            <a:ext cx="4040188" cy="304801"/>
          </a:xfrm>
          <a:solidFill>
            <a:schemeClr val="accent2">
              <a:alpha val="39000"/>
            </a:schemeClr>
          </a:solidFill>
        </p:spPr>
        <p:txBody>
          <a:bodyPr tIns="274320" anchor="b">
            <a:noAutofit/>
          </a:bodyPr>
          <a:lstStyle>
            <a:lvl1pPr marL="0" indent="0">
              <a:buNone/>
              <a:defRPr sz="1800" b="1" cap="all" baseline="0">
                <a:solidFill>
                  <a:schemeClr val="bg2">
                    <a:lumMod val="10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5800" y="410837"/>
            <a:ext cx="76272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28600" y="1066801"/>
            <a:ext cx="7627200" cy="5059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172200" y="6569075"/>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57" r:id="rId12"/>
    <p:sldLayoutId id="2147483663" r:id="rId13"/>
  </p:sldLayoutIdLst>
  <p:hf sldNum="0" hdr="0" ftr="0" dt="0"/>
  <p:txStyles>
    <p:titleStyle>
      <a:lvl1pPr algn="l" defTabSz="914400" rtl="0" eaLnBrk="1" latinLnBrk="0" hangingPunct="1">
        <a:spcBef>
          <a:spcPct val="0"/>
        </a:spcBef>
        <a:buNone/>
        <a:defRPr sz="3600" b="1" kern="1200" baseline="0">
          <a:solidFill>
            <a:schemeClr val="tx2">
              <a:lumMod val="75000"/>
            </a:schemeClr>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accent1">
            <a:lumMod val="20000"/>
            <a:lumOff val="80000"/>
          </a:schemeClr>
        </a:buClr>
        <a:buSzPct val="70000"/>
        <a:buFont typeface="Arial" pitchFamily="34" charset="0"/>
        <a:buChar char="•"/>
        <a:defRPr sz="3200" kern="1200">
          <a:solidFill>
            <a:schemeClr val="tx2">
              <a:lumMod val="75000"/>
            </a:schemeClr>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accent1">
            <a:lumMod val="20000"/>
            <a:lumOff val="80000"/>
          </a:schemeClr>
        </a:buClr>
        <a:buSzPct val="70000"/>
        <a:buFont typeface="Arial" pitchFamily="34" charset="0"/>
        <a:buChar char="•"/>
        <a:defRPr sz="2800" kern="1200">
          <a:solidFill>
            <a:schemeClr val="tx2">
              <a:lumMod val="75000"/>
            </a:schemeClr>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accent1">
            <a:lumMod val="20000"/>
            <a:lumOff val="80000"/>
          </a:schemeClr>
        </a:buClr>
        <a:buSzPct val="70000"/>
        <a:buFont typeface="Arial" pitchFamily="34" charset="0"/>
        <a:buChar char="•"/>
        <a:defRPr sz="2400" kern="1200">
          <a:solidFill>
            <a:schemeClr val="tx2">
              <a:lumMod val="75000"/>
            </a:schemeClr>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accent1">
            <a:lumMod val="20000"/>
            <a:lumOff val="80000"/>
          </a:schemeClr>
        </a:buClr>
        <a:buSzPct val="70000"/>
        <a:buFont typeface="Arial" pitchFamily="34" charset="0"/>
        <a:buChar char="•"/>
        <a:defRPr sz="2000" kern="1200">
          <a:solidFill>
            <a:schemeClr val="tx2">
              <a:lumMod val="75000"/>
            </a:schemeClr>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accent1">
            <a:lumMod val="20000"/>
            <a:lumOff val="80000"/>
          </a:schemeClr>
        </a:buClr>
        <a:buSzPct val="70000"/>
        <a:buFont typeface="Arial" pitchFamily="34" charset="0"/>
        <a:buChar char="•"/>
        <a:defRPr sz="2000" kern="1200">
          <a:solidFill>
            <a:schemeClr val="tx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CA" altLang="zh-CN"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Risk Management Analysis of the Royal Bank of Canada</a:t>
            </a:r>
            <a:endParaRPr lang="zh-CN" altLang="zh-CN"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2051" name="Subtitle 2"/>
          <p:cNvSpPr>
            <a:spLocks noGrp="1"/>
          </p:cNvSpPr>
          <p:nvPr>
            <p:ph type="subTitle" idx="1"/>
          </p:nvPr>
        </p:nvSpPr>
        <p:spPr>
          <a:ln>
            <a:solidFill>
              <a:schemeClr val="tx2">
                <a:lumMod val="60000"/>
                <a:lumOff val="40000"/>
              </a:schemeClr>
            </a:solidFill>
          </a:ln>
        </p:spPr>
        <p:txBody>
          <a:bodyPr/>
          <a:lstStyle/>
          <a:p>
            <a:pPr algn="r" eaLnBrk="1" hangingPunct="1"/>
            <a:r>
              <a:rPr lang="en-CA" altLang="zh-CN" sz="2400" dirty="0" smtClean="0">
                <a:solidFill>
                  <a:schemeClr val="accent1"/>
                </a:solidFill>
                <a:effectLst>
                  <a:outerShdw blurRad="38100" dist="38100" dir="2700000" algn="tl">
                    <a:srgbClr val="000000">
                      <a:alpha val="43137"/>
                    </a:srgbClr>
                  </a:outerShdw>
                </a:effectLst>
              </a:rPr>
              <a:t>by Sandy Chen, Alex </a:t>
            </a:r>
            <a:r>
              <a:rPr lang="en-CA" altLang="zh-CN" sz="2400" dirty="0" err="1" smtClean="0">
                <a:solidFill>
                  <a:schemeClr val="accent1"/>
                </a:solidFill>
                <a:effectLst>
                  <a:outerShdw blurRad="38100" dist="38100" dir="2700000" algn="tl">
                    <a:srgbClr val="000000">
                      <a:alpha val="43137"/>
                    </a:srgbClr>
                  </a:outerShdw>
                </a:effectLst>
              </a:rPr>
              <a:t>Mak</a:t>
            </a:r>
            <a:r>
              <a:rPr lang="en-CA" altLang="zh-CN" sz="2400" dirty="0" smtClean="0">
                <a:solidFill>
                  <a:schemeClr val="accent1"/>
                </a:solidFill>
                <a:effectLst>
                  <a:outerShdw blurRad="38100" dist="38100" dir="2700000" algn="tl">
                    <a:srgbClr val="000000">
                      <a:alpha val="43137"/>
                    </a:srgbClr>
                  </a:outerShdw>
                </a:effectLst>
              </a:rPr>
              <a:t> and Kyle Woo</a:t>
            </a:r>
            <a:endParaRPr lang="zh-CN" altLang="zh-CN" sz="2400" dirty="0" smtClean="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8839494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CA" smtClean="0"/>
              <a:t>Products</a:t>
            </a:r>
            <a:endParaRPr lang="en-US" smtClean="0"/>
          </a:p>
        </p:txBody>
      </p:sp>
      <p:sp>
        <p:nvSpPr>
          <p:cNvPr id="39939" name="Content Placeholder 2"/>
          <p:cNvSpPr>
            <a:spLocks noGrp="1"/>
          </p:cNvSpPr>
          <p:nvPr>
            <p:ph idx="1"/>
          </p:nvPr>
        </p:nvSpPr>
        <p:spPr/>
        <p:txBody>
          <a:bodyPr/>
          <a:lstStyle/>
          <a:p>
            <a:pPr>
              <a:buClr>
                <a:schemeClr val="accent2">
                  <a:lumMod val="75000"/>
                </a:schemeClr>
              </a:buClr>
            </a:pPr>
            <a:r>
              <a:rPr lang="en-CA" dirty="0" smtClean="0"/>
              <a:t>Insurance</a:t>
            </a:r>
          </a:p>
          <a:p>
            <a:pPr lvl="1">
              <a:buClr>
                <a:schemeClr val="accent2">
                  <a:lumMod val="75000"/>
                </a:schemeClr>
              </a:buClr>
            </a:pPr>
            <a:r>
              <a:rPr lang="en-US" dirty="0" smtClean="0"/>
              <a:t>Canadian Insurance</a:t>
            </a:r>
          </a:p>
          <a:p>
            <a:pPr lvl="1">
              <a:buClr>
                <a:schemeClr val="accent2">
                  <a:lumMod val="75000"/>
                </a:schemeClr>
              </a:buClr>
            </a:pPr>
            <a:r>
              <a:rPr lang="en-US" dirty="0" smtClean="0"/>
              <a:t>U.S. Insurance</a:t>
            </a:r>
          </a:p>
          <a:p>
            <a:pPr lvl="1">
              <a:buClr>
                <a:schemeClr val="accent2">
                  <a:lumMod val="75000"/>
                </a:schemeClr>
              </a:buClr>
            </a:pPr>
            <a:r>
              <a:rPr lang="en-US" dirty="0" smtClean="0"/>
              <a:t>International &amp; Other Insurance</a:t>
            </a:r>
          </a:p>
          <a:p>
            <a:pPr>
              <a:buClr>
                <a:schemeClr val="accent2">
                  <a:lumMod val="75000"/>
                </a:schemeClr>
              </a:buClr>
            </a:pPr>
            <a:r>
              <a:rPr lang="en-CA" dirty="0" smtClean="0"/>
              <a:t>International Banking</a:t>
            </a:r>
          </a:p>
          <a:p>
            <a:pPr lvl="1">
              <a:buClr>
                <a:schemeClr val="accent2">
                  <a:lumMod val="75000"/>
                </a:schemeClr>
              </a:buClr>
            </a:pPr>
            <a:r>
              <a:rPr lang="en-US" dirty="0" smtClean="0"/>
              <a:t>Banking</a:t>
            </a:r>
          </a:p>
          <a:p>
            <a:pPr lvl="1">
              <a:buClr>
                <a:schemeClr val="accent2">
                  <a:lumMod val="75000"/>
                </a:schemeClr>
              </a:buClr>
            </a:pPr>
            <a:r>
              <a:rPr lang="en-US" dirty="0" smtClean="0"/>
              <a:t>RBC </a:t>
            </a:r>
            <a:r>
              <a:rPr lang="en-US" dirty="0" err="1" smtClean="0"/>
              <a:t>Dexia</a:t>
            </a:r>
            <a:r>
              <a:rPr lang="en-US" dirty="0" smtClean="0"/>
              <a:t> Investor Services (RBC </a:t>
            </a:r>
            <a:r>
              <a:rPr lang="en-US" dirty="0" err="1" smtClean="0"/>
              <a:t>Dexia</a:t>
            </a:r>
            <a:r>
              <a:rPr lang="en-US" dirty="0" smtClean="0"/>
              <a:t> IS)</a:t>
            </a:r>
            <a:endParaRPr lang="en-CA" dirty="0" smtClean="0"/>
          </a:p>
          <a:p>
            <a:pPr>
              <a:buClr>
                <a:schemeClr val="accent2">
                  <a:lumMod val="75000"/>
                </a:schemeClr>
              </a:buClr>
            </a:pPr>
            <a:endParaRPr lang="en-US" dirty="0" smtClean="0"/>
          </a:p>
        </p:txBody>
      </p:sp>
    </p:spTree>
    <p:extLst>
      <p:ext uri="{BB962C8B-B14F-4D97-AF65-F5344CB8AC3E}">
        <p14:creationId xmlns:p14="http://schemas.microsoft.com/office/powerpoint/2010/main" xmlns="" val="37788007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Management of Strategic risk</a:t>
            </a:r>
            <a:endParaRPr lang="en-CA" dirty="0"/>
          </a:p>
        </p:txBody>
      </p:sp>
      <p:sp>
        <p:nvSpPr>
          <p:cNvPr id="3" name="Content Placeholder 2"/>
          <p:cNvSpPr>
            <a:spLocks noGrp="1"/>
          </p:cNvSpPr>
          <p:nvPr>
            <p:ph idx="1"/>
          </p:nvPr>
        </p:nvSpPr>
        <p:spPr/>
        <p:txBody>
          <a:bodyPr>
            <a:normAutofit/>
          </a:bodyPr>
          <a:lstStyle/>
          <a:p>
            <a:r>
              <a:rPr lang="en-CA" sz="2500" dirty="0"/>
              <a:t>Oversight of strategic risk is the responsibility of the heads of the business segments:  </a:t>
            </a:r>
            <a:r>
              <a:rPr lang="en-CA" sz="2500" u="sng" dirty="0"/>
              <a:t>the Enterprise Strategy Office</a:t>
            </a:r>
            <a:r>
              <a:rPr lang="en-CA" sz="2500" dirty="0"/>
              <a:t>, </a:t>
            </a:r>
            <a:r>
              <a:rPr lang="en-CA" sz="2500" u="sng" dirty="0"/>
              <a:t>Group Executive</a:t>
            </a:r>
            <a:r>
              <a:rPr lang="en-CA" sz="2500" dirty="0"/>
              <a:t>, and </a:t>
            </a:r>
            <a:r>
              <a:rPr lang="en-CA" sz="2500" u="sng" dirty="0"/>
              <a:t>the Board of Directors</a:t>
            </a:r>
            <a:r>
              <a:rPr lang="en-CA" sz="2500" dirty="0"/>
              <a:t>. </a:t>
            </a:r>
            <a:endParaRPr lang="en-CA" sz="2500" dirty="0" smtClean="0"/>
          </a:p>
          <a:p>
            <a:endParaRPr lang="en-CA" sz="2500" dirty="0"/>
          </a:p>
          <a:p>
            <a:r>
              <a:rPr lang="en-CA" sz="2500" dirty="0"/>
              <a:t>Management supported by the Enterprise Strategy Group through the use of </a:t>
            </a:r>
            <a:r>
              <a:rPr lang="en-CA" sz="2500" dirty="0" smtClean="0"/>
              <a:t>an enterprise </a:t>
            </a:r>
            <a:r>
              <a:rPr lang="en-CA" sz="2500" dirty="0"/>
              <a:t>strategy framework that synthesizes business </a:t>
            </a:r>
            <a:r>
              <a:rPr lang="en-CA" sz="2500" dirty="0" smtClean="0"/>
              <a:t>portfolio strategies </a:t>
            </a:r>
            <a:r>
              <a:rPr lang="en-CA" sz="2500" dirty="0"/>
              <a:t>with the enterprise vision.</a:t>
            </a:r>
          </a:p>
          <a:p>
            <a:endParaRPr lang="en-CA" dirty="0"/>
          </a:p>
        </p:txBody>
      </p:sp>
    </p:spTree>
    <p:extLst>
      <p:ext uri="{BB962C8B-B14F-4D97-AF65-F5344CB8AC3E}">
        <p14:creationId xmlns:p14="http://schemas.microsoft.com/office/powerpoint/2010/main" xmlns="" val="19485933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Regulatory and legal risk</a:t>
            </a:r>
          </a:p>
        </p:txBody>
      </p:sp>
      <p:sp>
        <p:nvSpPr>
          <p:cNvPr id="3" name="Content Placeholder 2"/>
          <p:cNvSpPr>
            <a:spLocks noGrp="1"/>
          </p:cNvSpPr>
          <p:nvPr>
            <p:ph idx="1"/>
          </p:nvPr>
        </p:nvSpPr>
        <p:spPr/>
        <p:txBody>
          <a:bodyPr>
            <a:normAutofit/>
          </a:bodyPr>
          <a:lstStyle/>
          <a:p>
            <a:r>
              <a:rPr lang="en-CA" sz="2000" dirty="0" smtClean="0"/>
              <a:t>Risk </a:t>
            </a:r>
            <a:r>
              <a:rPr lang="en-CA" sz="2000" dirty="0"/>
              <a:t>of negative impact to </a:t>
            </a:r>
            <a:r>
              <a:rPr lang="en-CA" sz="2000" dirty="0" smtClean="0"/>
              <a:t>business activities</a:t>
            </a:r>
            <a:r>
              <a:rPr lang="en-CA" sz="2000" dirty="0"/>
              <a:t>, earnings or capital, regulatory relationships or reputation </a:t>
            </a:r>
            <a:r>
              <a:rPr lang="en-CA" sz="2000" dirty="0" smtClean="0"/>
              <a:t>due to </a:t>
            </a:r>
            <a:r>
              <a:rPr lang="en-CA" sz="2000" dirty="0"/>
              <a:t>failure to comply with or </a:t>
            </a:r>
            <a:r>
              <a:rPr lang="en-CA" sz="2000" dirty="0" smtClean="0"/>
              <a:t>adapt </a:t>
            </a:r>
            <a:r>
              <a:rPr lang="en-CA" sz="2000" dirty="0"/>
              <a:t>to current and changing regulations, law, industry codes or rules, </a:t>
            </a:r>
            <a:r>
              <a:rPr lang="en-CA" sz="2000" dirty="0" smtClean="0"/>
              <a:t>regulatory </a:t>
            </a:r>
            <a:r>
              <a:rPr lang="en-CA" sz="2000" dirty="0"/>
              <a:t>expectations, or ethical </a:t>
            </a:r>
            <a:r>
              <a:rPr lang="en-CA" sz="2000" dirty="0" smtClean="0"/>
              <a:t>standards</a:t>
            </a:r>
          </a:p>
          <a:p>
            <a:endParaRPr lang="en-US" sz="2000" dirty="0"/>
          </a:p>
          <a:p>
            <a:r>
              <a:rPr lang="en-US" sz="2000" dirty="0" smtClean="0"/>
              <a:t>Ex: change in entry barrier increase cost of compliance, judicial or regulatory judgment or decision resulting in fines will damage reputation which in turn impact earnings negatively</a:t>
            </a:r>
          </a:p>
          <a:p>
            <a:endParaRPr lang="en-US" sz="2000" dirty="0" smtClean="0"/>
          </a:p>
          <a:p>
            <a:r>
              <a:rPr lang="en-CA" sz="2000" dirty="0" smtClean="0"/>
              <a:t>Any litigation have possible </a:t>
            </a:r>
            <a:r>
              <a:rPr lang="en-CA" sz="2000" dirty="0"/>
              <a:t>adverse effect </a:t>
            </a:r>
            <a:r>
              <a:rPr lang="en-CA" sz="2000" dirty="0" smtClean="0"/>
              <a:t>that give </a:t>
            </a:r>
            <a:r>
              <a:rPr lang="en-CA" sz="2000" dirty="0"/>
              <a:t>rise to significant reputational damage, which in turn </a:t>
            </a:r>
            <a:r>
              <a:rPr lang="en-CA" sz="2000" dirty="0" smtClean="0"/>
              <a:t>could impact future </a:t>
            </a:r>
            <a:r>
              <a:rPr lang="en-CA" sz="2000" dirty="0"/>
              <a:t>business prospects.</a:t>
            </a:r>
          </a:p>
          <a:p>
            <a:endParaRPr lang="en-CA" sz="2000" dirty="0"/>
          </a:p>
        </p:txBody>
      </p:sp>
    </p:spTree>
    <p:extLst>
      <p:ext uri="{BB962C8B-B14F-4D97-AF65-F5344CB8AC3E}">
        <p14:creationId xmlns:p14="http://schemas.microsoft.com/office/powerpoint/2010/main" xmlns="" val="28980054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Regulatory and legal </a:t>
            </a:r>
            <a:r>
              <a:rPr lang="en-CA" dirty="0" smtClean="0"/>
              <a:t>risk management</a:t>
            </a:r>
            <a:endParaRPr lang="en-CA" dirty="0"/>
          </a:p>
        </p:txBody>
      </p:sp>
      <p:sp>
        <p:nvSpPr>
          <p:cNvPr id="3" name="Content Placeholder 2"/>
          <p:cNvSpPr>
            <a:spLocks noGrp="1"/>
          </p:cNvSpPr>
          <p:nvPr>
            <p:ph idx="1"/>
          </p:nvPr>
        </p:nvSpPr>
        <p:spPr>
          <a:xfrm>
            <a:off x="1115616" y="1268760"/>
            <a:ext cx="7627200" cy="5059364"/>
          </a:xfrm>
        </p:spPr>
        <p:txBody>
          <a:bodyPr>
            <a:noAutofit/>
          </a:bodyPr>
          <a:lstStyle/>
          <a:p>
            <a:r>
              <a:rPr lang="en-CA" sz="2300" dirty="0" smtClean="0"/>
              <a:t>Implemented Enterprise </a:t>
            </a:r>
            <a:r>
              <a:rPr lang="en-CA" sz="2300" dirty="0"/>
              <a:t>Compliance Management (ECM) framework that is consistent with regulatory guidance from OSFI and other regulators. </a:t>
            </a:r>
          </a:p>
          <a:p>
            <a:endParaRPr lang="en-CA" sz="2300" dirty="0"/>
          </a:p>
          <a:p>
            <a:r>
              <a:rPr lang="en-CA" sz="2300" dirty="0"/>
              <a:t>D</a:t>
            </a:r>
            <a:r>
              <a:rPr lang="en-CA" sz="2300" dirty="0" smtClean="0"/>
              <a:t>esigned </a:t>
            </a:r>
            <a:r>
              <a:rPr lang="en-CA" sz="2300" dirty="0"/>
              <a:t>to promote the proactive, risk-based management </a:t>
            </a:r>
            <a:r>
              <a:rPr lang="en-CA" sz="2300" dirty="0" smtClean="0"/>
              <a:t>of compliance </a:t>
            </a:r>
            <a:r>
              <a:rPr lang="en-CA" sz="2300" dirty="0"/>
              <a:t>and regulatory risk. </a:t>
            </a:r>
          </a:p>
          <a:p>
            <a:r>
              <a:rPr lang="en-CA" sz="2300" dirty="0"/>
              <a:t>A</a:t>
            </a:r>
            <a:r>
              <a:rPr lang="en-CA" sz="2300" dirty="0" smtClean="0"/>
              <a:t>pplies </a:t>
            </a:r>
            <a:r>
              <a:rPr lang="en-CA" sz="2300" dirty="0"/>
              <a:t>to all businesses </a:t>
            </a:r>
            <a:r>
              <a:rPr lang="en-CA" sz="2300" dirty="0" smtClean="0"/>
              <a:t>and operations</a:t>
            </a:r>
            <a:r>
              <a:rPr lang="en-CA" sz="2300" dirty="0"/>
              <a:t>, legal entities and employees globally, and confirms the shared accountability of all employees for ensuring we maintain robust and effective regulatory risk and compliance controls. </a:t>
            </a:r>
          </a:p>
        </p:txBody>
      </p:sp>
    </p:spTree>
    <p:extLst>
      <p:ext uri="{BB962C8B-B14F-4D97-AF65-F5344CB8AC3E}">
        <p14:creationId xmlns:p14="http://schemas.microsoft.com/office/powerpoint/2010/main" xmlns="" val="36651541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Reputation risk</a:t>
            </a:r>
          </a:p>
        </p:txBody>
      </p:sp>
      <p:sp>
        <p:nvSpPr>
          <p:cNvPr id="3" name="Content Placeholder 2"/>
          <p:cNvSpPr>
            <a:spLocks noGrp="1"/>
          </p:cNvSpPr>
          <p:nvPr>
            <p:ph idx="1"/>
          </p:nvPr>
        </p:nvSpPr>
        <p:spPr/>
        <p:txBody>
          <a:bodyPr>
            <a:normAutofit/>
          </a:bodyPr>
          <a:lstStyle/>
          <a:p>
            <a:r>
              <a:rPr lang="en-CA" sz="2500" dirty="0"/>
              <a:t>the risk that an activity undertaken by </a:t>
            </a:r>
            <a:r>
              <a:rPr lang="en-CA" sz="2500" dirty="0" smtClean="0"/>
              <a:t>an organization </a:t>
            </a:r>
            <a:r>
              <a:rPr lang="en-CA" sz="2500" dirty="0"/>
              <a:t>or its representatives will </a:t>
            </a:r>
            <a:r>
              <a:rPr lang="en-CA" sz="2500" dirty="0" smtClean="0"/>
              <a:t>affect </a:t>
            </a:r>
            <a:r>
              <a:rPr lang="en-CA" sz="2500" dirty="0"/>
              <a:t>its image in </a:t>
            </a:r>
            <a:r>
              <a:rPr lang="en-CA" sz="2500" dirty="0" smtClean="0"/>
              <a:t>the community </a:t>
            </a:r>
            <a:r>
              <a:rPr lang="en-CA" sz="2500" dirty="0"/>
              <a:t>or lower public confidence in it, resulting </a:t>
            </a:r>
            <a:r>
              <a:rPr lang="en-CA" sz="2500" dirty="0" smtClean="0"/>
              <a:t>loss of business</a:t>
            </a:r>
            <a:r>
              <a:rPr lang="en-CA" sz="2500" dirty="0"/>
              <a:t>, legal </a:t>
            </a:r>
            <a:r>
              <a:rPr lang="en-CA" sz="2500" dirty="0" smtClean="0"/>
              <a:t>action </a:t>
            </a:r>
            <a:r>
              <a:rPr lang="en-CA" sz="2500" dirty="0"/>
              <a:t>or increased regulatory oversight</a:t>
            </a:r>
            <a:r>
              <a:rPr lang="en-CA" sz="2500" dirty="0" smtClean="0"/>
              <a:t>.</a:t>
            </a:r>
          </a:p>
          <a:p>
            <a:endParaRPr lang="en-CA" sz="2500" dirty="0" smtClean="0"/>
          </a:p>
          <a:p>
            <a:r>
              <a:rPr lang="en-CA" sz="2500" dirty="0"/>
              <a:t>Operational failures and non-compliance with laws and </a:t>
            </a:r>
            <a:r>
              <a:rPr lang="en-CA" sz="2500" dirty="0" smtClean="0"/>
              <a:t>regulations can </a:t>
            </a:r>
            <a:r>
              <a:rPr lang="en-CA" sz="2500" dirty="0"/>
              <a:t>have a significant reputational impact</a:t>
            </a:r>
          </a:p>
        </p:txBody>
      </p:sp>
    </p:spTree>
    <p:extLst>
      <p:ext uri="{BB962C8B-B14F-4D97-AF65-F5344CB8AC3E}">
        <p14:creationId xmlns:p14="http://schemas.microsoft.com/office/powerpoint/2010/main" xmlns="" val="26513051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Reputation </a:t>
            </a:r>
            <a:r>
              <a:rPr lang="en-CA" dirty="0" smtClean="0"/>
              <a:t>risk Management</a:t>
            </a:r>
            <a:endParaRPr lang="en-CA" dirty="0"/>
          </a:p>
        </p:txBody>
      </p:sp>
      <p:sp>
        <p:nvSpPr>
          <p:cNvPr id="3" name="Content Placeholder 2"/>
          <p:cNvSpPr>
            <a:spLocks noGrp="1"/>
          </p:cNvSpPr>
          <p:nvPr>
            <p:ph idx="1"/>
          </p:nvPr>
        </p:nvSpPr>
        <p:spPr/>
        <p:txBody>
          <a:bodyPr>
            <a:normAutofit/>
          </a:bodyPr>
          <a:lstStyle/>
          <a:p>
            <a:r>
              <a:rPr lang="en-CA" sz="3000" dirty="0" smtClean="0"/>
              <a:t>Operate </a:t>
            </a:r>
            <a:r>
              <a:rPr lang="en-CA" sz="3000" dirty="0"/>
              <a:t>with integrity at all times in order to sustain </a:t>
            </a:r>
            <a:r>
              <a:rPr lang="en-CA" sz="3000" dirty="0" smtClean="0"/>
              <a:t>a strong </a:t>
            </a:r>
            <a:r>
              <a:rPr lang="en-CA" sz="3000" dirty="0"/>
              <a:t>and positive reputation.</a:t>
            </a:r>
          </a:p>
          <a:p>
            <a:r>
              <a:rPr lang="en-CA" sz="3000" dirty="0"/>
              <a:t>A</a:t>
            </a:r>
            <a:r>
              <a:rPr lang="en-CA" sz="3000" dirty="0" smtClean="0"/>
              <a:t>ll our employees</a:t>
            </a:r>
            <a:r>
              <a:rPr lang="en-CA" sz="3000" dirty="0"/>
              <a:t>, including senior management </a:t>
            </a:r>
            <a:r>
              <a:rPr lang="en-CA" sz="3000" dirty="0" smtClean="0"/>
              <a:t>to all members </a:t>
            </a:r>
            <a:r>
              <a:rPr lang="en-CA" sz="3000" dirty="0"/>
              <a:t>of the Board of </a:t>
            </a:r>
            <a:r>
              <a:rPr lang="en-CA" sz="3000" dirty="0" smtClean="0"/>
              <a:t>Directors are responsible to protect reputation</a:t>
            </a:r>
            <a:endParaRPr lang="en-CA" sz="3000" dirty="0"/>
          </a:p>
        </p:txBody>
      </p:sp>
    </p:spTree>
    <p:extLst>
      <p:ext uri="{BB962C8B-B14F-4D97-AF65-F5344CB8AC3E}">
        <p14:creationId xmlns:p14="http://schemas.microsoft.com/office/powerpoint/2010/main" xmlns="" val="23126017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Insurance risk</a:t>
            </a:r>
            <a:endParaRPr lang="en-CA" dirty="0"/>
          </a:p>
        </p:txBody>
      </p:sp>
      <p:sp>
        <p:nvSpPr>
          <p:cNvPr id="3" name="Content Placeholder 2"/>
          <p:cNvSpPr>
            <a:spLocks noGrp="1"/>
          </p:cNvSpPr>
          <p:nvPr>
            <p:ph idx="1"/>
          </p:nvPr>
        </p:nvSpPr>
        <p:spPr/>
        <p:txBody>
          <a:bodyPr>
            <a:normAutofit/>
          </a:bodyPr>
          <a:lstStyle/>
          <a:p>
            <a:r>
              <a:rPr lang="en-CA" sz="2500" dirty="0" smtClean="0"/>
              <a:t>Exposure </a:t>
            </a:r>
            <a:r>
              <a:rPr lang="en-CA" sz="2500" dirty="0"/>
              <a:t>to potential financial loss </a:t>
            </a:r>
            <a:r>
              <a:rPr lang="en-CA" sz="2500" dirty="0" smtClean="0"/>
              <a:t> from payments </a:t>
            </a:r>
            <a:r>
              <a:rPr lang="en-CA" sz="2500" dirty="0"/>
              <a:t>that are different than anticipated </a:t>
            </a:r>
          </a:p>
          <a:p>
            <a:r>
              <a:rPr lang="en-CA" sz="2500" dirty="0"/>
              <a:t>(e.g. number, amount or timing) under an insurance policy or reinsurance treaty. </a:t>
            </a:r>
          </a:p>
          <a:p>
            <a:r>
              <a:rPr lang="en-CA" sz="2500" dirty="0" smtClean="0"/>
              <a:t>Primarily associated </a:t>
            </a:r>
            <a:r>
              <a:rPr lang="en-CA" sz="2500" dirty="0"/>
              <a:t>with </a:t>
            </a:r>
            <a:r>
              <a:rPr lang="en-CA" sz="2500" dirty="0" smtClean="0"/>
              <a:t>respect </a:t>
            </a:r>
            <a:r>
              <a:rPr lang="en-CA" sz="2500" dirty="0"/>
              <a:t>to mortality, morbidity, longevity, claim frequency, claim </a:t>
            </a:r>
            <a:r>
              <a:rPr lang="en-CA" sz="2500" dirty="0" smtClean="0"/>
              <a:t>severity, policyholder </a:t>
            </a:r>
            <a:r>
              <a:rPr lang="en-CA" sz="2500" dirty="0"/>
              <a:t>behaviour, and expense. </a:t>
            </a:r>
            <a:endParaRPr lang="en-CA" sz="2500" dirty="0" smtClean="0"/>
          </a:p>
          <a:p>
            <a:pPr marL="457200" lvl="1" indent="0">
              <a:buNone/>
            </a:pPr>
            <a:endParaRPr lang="en-CA" sz="2500" dirty="0"/>
          </a:p>
          <a:p>
            <a:endParaRPr lang="en-CA" sz="2500" dirty="0"/>
          </a:p>
        </p:txBody>
      </p:sp>
    </p:spTree>
    <p:extLst>
      <p:ext uri="{BB962C8B-B14F-4D97-AF65-F5344CB8AC3E}">
        <p14:creationId xmlns:p14="http://schemas.microsoft.com/office/powerpoint/2010/main" xmlns="" val="345595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Insurance risk</a:t>
            </a:r>
            <a:endParaRPr lang="en-CA" dirty="0"/>
          </a:p>
        </p:txBody>
      </p:sp>
      <p:sp>
        <p:nvSpPr>
          <p:cNvPr id="3" name="Content Placeholder 2"/>
          <p:cNvSpPr>
            <a:spLocks noGrp="1"/>
          </p:cNvSpPr>
          <p:nvPr>
            <p:ph idx="1"/>
          </p:nvPr>
        </p:nvSpPr>
        <p:spPr/>
        <p:txBody>
          <a:bodyPr>
            <a:normAutofit/>
          </a:bodyPr>
          <a:lstStyle/>
          <a:p>
            <a:pPr marL="0" indent="0">
              <a:buNone/>
            </a:pPr>
            <a:r>
              <a:rPr lang="en-CA" dirty="0" smtClean="0"/>
              <a:t>1. </a:t>
            </a:r>
            <a:r>
              <a:rPr lang="en-CA" sz="2500" dirty="0" smtClean="0"/>
              <a:t>Claims </a:t>
            </a:r>
            <a:r>
              <a:rPr lang="en-CA" sz="2500" dirty="0"/>
              <a:t>risk represents the risk that the actual severity, frequency or timing of claims differs from the levels assumed in pricing calculations or reserves. </a:t>
            </a:r>
          </a:p>
          <a:p>
            <a:pPr lvl="1"/>
            <a:r>
              <a:rPr lang="en-CA" dirty="0" smtClean="0"/>
              <a:t>Types </a:t>
            </a:r>
            <a:r>
              <a:rPr lang="en-CA" dirty="0"/>
              <a:t>of claims risk include mortality risk, longevity risk, morbidity risk, home and auto risk, and travel risk.</a:t>
            </a:r>
          </a:p>
          <a:p>
            <a:endParaRPr lang="en-CA" dirty="0"/>
          </a:p>
        </p:txBody>
      </p:sp>
    </p:spTree>
    <p:extLst>
      <p:ext uri="{BB962C8B-B14F-4D97-AF65-F5344CB8AC3E}">
        <p14:creationId xmlns:p14="http://schemas.microsoft.com/office/powerpoint/2010/main" xmlns="" val="34737637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Insurance risk</a:t>
            </a:r>
            <a:endParaRPr lang="en-CA" dirty="0"/>
          </a:p>
        </p:txBody>
      </p:sp>
      <p:sp>
        <p:nvSpPr>
          <p:cNvPr id="3" name="Content Placeholder 2"/>
          <p:cNvSpPr>
            <a:spLocks noGrp="1"/>
          </p:cNvSpPr>
          <p:nvPr>
            <p:ph idx="1"/>
          </p:nvPr>
        </p:nvSpPr>
        <p:spPr/>
        <p:txBody>
          <a:bodyPr>
            <a:normAutofit/>
          </a:bodyPr>
          <a:lstStyle/>
          <a:p>
            <a:pPr marL="0" indent="0">
              <a:buNone/>
            </a:pPr>
            <a:r>
              <a:rPr lang="en-CA" sz="2500" dirty="0"/>
              <a:t>2. Policyholder Behaviour Risk (Lapse Risk)</a:t>
            </a:r>
          </a:p>
          <a:p>
            <a:pPr marL="0" indent="0">
              <a:buNone/>
            </a:pPr>
            <a:r>
              <a:rPr lang="en-CA" sz="2500" dirty="0"/>
              <a:t>The risk that the actual behaviour of policyholders relating to premium payments, policy withdrawals or loans, policy lapses</a:t>
            </a:r>
            <a:r>
              <a:rPr lang="en-CA" sz="2500" dirty="0" smtClean="0"/>
              <a:t>, surrenders, and </a:t>
            </a:r>
            <a:r>
              <a:rPr lang="en-CA" sz="2500" dirty="0"/>
              <a:t>the exercise of other policy options differ from the behaviour assumed in pricing calculations or reserves.</a:t>
            </a:r>
          </a:p>
        </p:txBody>
      </p:sp>
    </p:spTree>
    <p:extLst>
      <p:ext uri="{BB962C8B-B14F-4D97-AF65-F5344CB8AC3E}">
        <p14:creationId xmlns:p14="http://schemas.microsoft.com/office/powerpoint/2010/main" xmlns="" val="3025531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Insurance risk Management</a:t>
            </a:r>
            <a:endParaRPr lang="en-CA" dirty="0"/>
          </a:p>
        </p:txBody>
      </p:sp>
      <p:sp>
        <p:nvSpPr>
          <p:cNvPr id="3" name="Content Placeholder 2"/>
          <p:cNvSpPr>
            <a:spLocks noGrp="1"/>
          </p:cNvSpPr>
          <p:nvPr>
            <p:ph idx="1"/>
          </p:nvPr>
        </p:nvSpPr>
        <p:spPr/>
        <p:txBody>
          <a:bodyPr>
            <a:normAutofit/>
          </a:bodyPr>
          <a:lstStyle/>
          <a:p>
            <a:pPr marL="0" indent="0">
              <a:buNone/>
            </a:pPr>
            <a:r>
              <a:rPr lang="en-CA" dirty="0" smtClean="0"/>
              <a:t>-Establishment </a:t>
            </a:r>
            <a:r>
              <a:rPr lang="en-CA" dirty="0"/>
              <a:t>of risk approval authorities</a:t>
            </a:r>
          </a:p>
          <a:p>
            <a:pPr marL="0" indent="0">
              <a:buNone/>
            </a:pPr>
            <a:r>
              <a:rPr lang="en-CA" dirty="0"/>
              <a:t>and limits, independent risk oversight and approval </a:t>
            </a:r>
            <a:r>
              <a:rPr lang="en-CA" dirty="0" smtClean="0"/>
              <a:t>by GRM-Insurance </a:t>
            </a:r>
            <a:r>
              <a:rPr lang="en-CA" dirty="0"/>
              <a:t>and risk mitigation, which </a:t>
            </a:r>
            <a:r>
              <a:rPr lang="en-CA" dirty="0" smtClean="0"/>
              <a:t>include: identifying, assessing </a:t>
            </a:r>
            <a:r>
              <a:rPr lang="en-CA" dirty="0"/>
              <a:t>and managing insurance risk through a risk review </a:t>
            </a:r>
            <a:r>
              <a:rPr lang="en-CA" dirty="0" smtClean="0"/>
              <a:t>and approval </a:t>
            </a:r>
            <a:r>
              <a:rPr lang="en-CA" dirty="0"/>
              <a:t>process</a:t>
            </a:r>
          </a:p>
        </p:txBody>
      </p:sp>
    </p:spTree>
    <p:extLst>
      <p:ext uri="{BB962C8B-B14F-4D97-AF65-F5344CB8AC3E}">
        <p14:creationId xmlns:p14="http://schemas.microsoft.com/office/powerpoint/2010/main" xmlns="" val="39262038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RISK MANAGEMENT STRATEGIES</a:t>
            </a:r>
            <a:endParaRPr lang="en-US" dirty="0"/>
          </a:p>
        </p:txBody>
      </p:sp>
      <p:sp>
        <p:nvSpPr>
          <p:cNvPr id="5" name="Text Placeholder 4"/>
          <p:cNvSpPr>
            <a:spLocks noGrp="1"/>
          </p:cNvSpPr>
          <p:nvPr>
            <p:ph type="body" idx="1"/>
          </p:nvPr>
        </p:nvSpPr>
        <p:spPr/>
        <p:txBody>
          <a:bodyPr/>
          <a:lstStyle/>
          <a:p>
            <a:r>
              <a:rPr lang="en-CA" dirty="0" smtClean="0">
                <a:solidFill>
                  <a:schemeClr val="accent1"/>
                </a:solidFill>
              </a:rPr>
              <a:t>ROYAL BANK OF CANADA</a:t>
            </a:r>
            <a:endParaRPr lang="en-US" dirty="0">
              <a:solidFill>
                <a:schemeClr val="accent1"/>
              </a:solidFill>
            </a:endParaRPr>
          </a:p>
        </p:txBody>
      </p:sp>
    </p:spTree>
    <p:extLst>
      <p:ext uri="{BB962C8B-B14F-4D97-AF65-F5344CB8AC3E}">
        <p14:creationId xmlns:p14="http://schemas.microsoft.com/office/powerpoint/2010/main" xmlns="" val="684679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CA" smtClean="0"/>
              <a:t>Products</a:t>
            </a:r>
            <a:endParaRPr lang="en-US" smtClean="0"/>
          </a:p>
        </p:txBody>
      </p:sp>
      <p:sp>
        <p:nvSpPr>
          <p:cNvPr id="40963" name="Content Placeholder 2"/>
          <p:cNvSpPr>
            <a:spLocks noGrp="1"/>
          </p:cNvSpPr>
          <p:nvPr>
            <p:ph idx="1"/>
          </p:nvPr>
        </p:nvSpPr>
        <p:spPr/>
        <p:txBody>
          <a:bodyPr/>
          <a:lstStyle/>
          <a:p>
            <a:pPr>
              <a:buClr>
                <a:schemeClr val="accent2">
                  <a:lumMod val="75000"/>
                </a:schemeClr>
              </a:buClr>
            </a:pPr>
            <a:r>
              <a:rPr lang="en-CA" dirty="0" smtClean="0"/>
              <a:t>Capital Markets</a:t>
            </a:r>
          </a:p>
          <a:p>
            <a:pPr lvl="1">
              <a:buClr>
                <a:schemeClr val="accent2">
                  <a:lumMod val="75000"/>
                </a:schemeClr>
              </a:buClr>
            </a:pPr>
            <a:r>
              <a:rPr lang="en-US" dirty="0" smtClean="0"/>
              <a:t>Capital Markets Sales and Trading</a:t>
            </a:r>
          </a:p>
          <a:p>
            <a:pPr lvl="1">
              <a:buClr>
                <a:schemeClr val="accent2">
                  <a:lumMod val="75000"/>
                </a:schemeClr>
              </a:buClr>
            </a:pPr>
            <a:r>
              <a:rPr lang="en-US" dirty="0" smtClean="0"/>
              <a:t>Corporate and Investment Banking</a:t>
            </a:r>
          </a:p>
          <a:p>
            <a:pPr>
              <a:buClr>
                <a:schemeClr val="accent2">
                  <a:lumMod val="75000"/>
                </a:schemeClr>
              </a:buClr>
            </a:pPr>
            <a:endParaRPr lang="en-US" dirty="0" smtClean="0"/>
          </a:p>
        </p:txBody>
      </p:sp>
    </p:spTree>
    <p:extLst>
      <p:ext uri="{BB962C8B-B14F-4D97-AF65-F5344CB8AC3E}">
        <p14:creationId xmlns:p14="http://schemas.microsoft.com/office/powerpoint/2010/main" xmlns="" val="42493292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Derivative Instruments</a:t>
            </a:r>
            <a:endParaRPr lang="en-US" dirty="0"/>
          </a:p>
        </p:txBody>
      </p:sp>
      <p:sp>
        <p:nvSpPr>
          <p:cNvPr id="3" name="Content Placeholder 2"/>
          <p:cNvSpPr>
            <a:spLocks noGrp="1"/>
          </p:cNvSpPr>
          <p:nvPr>
            <p:ph idx="1"/>
          </p:nvPr>
        </p:nvSpPr>
        <p:spPr/>
        <p:txBody>
          <a:bodyPr/>
          <a:lstStyle/>
          <a:p>
            <a:r>
              <a:rPr lang="en-CA" dirty="0" smtClean="0"/>
              <a:t>Financial derivatives</a:t>
            </a:r>
          </a:p>
          <a:p>
            <a:pPr lvl="1"/>
            <a:r>
              <a:rPr lang="en-CA" dirty="0" smtClean="0"/>
              <a:t>Forwards and futures</a:t>
            </a:r>
          </a:p>
          <a:p>
            <a:pPr lvl="1"/>
            <a:r>
              <a:rPr lang="en-CA" dirty="0" smtClean="0"/>
              <a:t>Swaps</a:t>
            </a:r>
          </a:p>
          <a:p>
            <a:pPr lvl="1"/>
            <a:r>
              <a:rPr lang="en-CA" dirty="0" smtClean="0"/>
              <a:t>Options</a:t>
            </a:r>
          </a:p>
          <a:p>
            <a:pPr lvl="1"/>
            <a:r>
              <a:rPr lang="en-CA" dirty="0" smtClean="0"/>
              <a:t>Credit derivatives</a:t>
            </a:r>
          </a:p>
          <a:p>
            <a:r>
              <a:rPr lang="en-CA" dirty="0" smtClean="0"/>
              <a:t>Non-financial derivatives</a:t>
            </a:r>
          </a:p>
          <a:p>
            <a:pPr lvl="1"/>
            <a:r>
              <a:rPr lang="en-CA" dirty="0" smtClean="0"/>
              <a:t>Precious metal</a:t>
            </a:r>
          </a:p>
          <a:p>
            <a:pPr lvl="1"/>
            <a:r>
              <a:rPr lang="en-CA" dirty="0" smtClean="0"/>
              <a:t>Commodities</a:t>
            </a:r>
          </a:p>
          <a:p>
            <a:pPr lvl="1"/>
            <a:endParaRPr lang="en-US" dirty="0"/>
          </a:p>
        </p:txBody>
      </p:sp>
    </p:spTree>
    <p:extLst>
      <p:ext uri="{BB962C8B-B14F-4D97-AF65-F5344CB8AC3E}">
        <p14:creationId xmlns:p14="http://schemas.microsoft.com/office/powerpoint/2010/main" xmlns="" val="13947657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Derivative Instruments</a:t>
            </a:r>
            <a:endParaRPr lang="en-US" dirty="0"/>
          </a:p>
        </p:txBody>
      </p:sp>
      <p:sp>
        <p:nvSpPr>
          <p:cNvPr id="3" name="Content Placeholder 2"/>
          <p:cNvSpPr>
            <a:spLocks noGrp="1"/>
          </p:cNvSpPr>
          <p:nvPr>
            <p:ph idx="1"/>
          </p:nvPr>
        </p:nvSpPr>
        <p:spPr/>
        <p:txBody>
          <a:bodyPr/>
          <a:lstStyle/>
          <a:p>
            <a:r>
              <a:rPr lang="en-CA" dirty="0" smtClean="0"/>
              <a:t>Trading purposes</a:t>
            </a:r>
          </a:p>
          <a:p>
            <a:pPr lvl="1"/>
            <a:r>
              <a:rPr lang="en-CA" dirty="0" smtClean="0"/>
              <a:t>Sales</a:t>
            </a:r>
          </a:p>
          <a:p>
            <a:pPr lvl="1"/>
            <a:r>
              <a:rPr lang="en-CA" dirty="0" smtClean="0"/>
              <a:t>Trading</a:t>
            </a:r>
          </a:p>
          <a:p>
            <a:r>
              <a:rPr lang="en-CA" dirty="0" smtClean="0"/>
              <a:t>Non-trading purposes (hedging)</a:t>
            </a:r>
            <a:endParaRPr lang="en-US" dirty="0" smtClean="0"/>
          </a:p>
          <a:p>
            <a:pPr lvl="1"/>
            <a:r>
              <a:rPr lang="en-US" dirty="0" smtClean="0"/>
              <a:t>Interest rate swaps </a:t>
            </a:r>
          </a:p>
          <a:p>
            <a:pPr lvl="1"/>
            <a:r>
              <a:rPr lang="en-US" dirty="0" smtClean="0"/>
              <a:t>Cross currency swaps</a:t>
            </a:r>
          </a:p>
          <a:p>
            <a:pPr lvl="1"/>
            <a:r>
              <a:rPr lang="en-US" dirty="0" smtClean="0"/>
              <a:t>Foreign exchange forward contracts</a:t>
            </a:r>
          </a:p>
          <a:p>
            <a:pPr lvl="1"/>
            <a:r>
              <a:rPr lang="en-US" dirty="0" smtClean="0"/>
              <a:t>Credit derivatives </a:t>
            </a:r>
          </a:p>
          <a:p>
            <a:endParaRPr lang="en-US" dirty="0"/>
          </a:p>
        </p:txBody>
      </p:sp>
    </p:spTree>
    <p:extLst>
      <p:ext uri="{BB962C8B-B14F-4D97-AF65-F5344CB8AC3E}">
        <p14:creationId xmlns:p14="http://schemas.microsoft.com/office/powerpoint/2010/main" xmlns="" val="12660242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Results of Hedging Activities</a:t>
            </a:r>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757237" y="3643314"/>
            <a:ext cx="7629525" cy="2981325"/>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742950" y="1500174"/>
            <a:ext cx="7658100" cy="2133600"/>
          </a:xfrm>
          <a:prstGeom prst="rect">
            <a:avLst/>
          </a:prstGeom>
          <a:noFill/>
          <a:ln w="9525">
            <a:noFill/>
            <a:miter lim="800000"/>
            <a:headEnd/>
            <a:tailEnd/>
          </a:ln>
          <a:effectLst/>
        </p:spPr>
      </p:pic>
    </p:spTree>
    <p:extLst>
      <p:ext uri="{BB962C8B-B14F-4D97-AF65-F5344CB8AC3E}">
        <p14:creationId xmlns:p14="http://schemas.microsoft.com/office/powerpoint/2010/main" xmlns="" val="398039323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Fair Value of Derivatives for Hedging Purposes</a:t>
            </a:r>
            <a:endParaRPr lang="en-US" dirty="0"/>
          </a:p>
        </p:txBody>
      </p:sp>
      <p:pic>
        <p:nvPicPr>
          <p:cNvPr id="9219" name="Picture 3"/>
          <p:cNvPicPr>
            <a:picLocks noChangeAspect="1" noChangeArrowheads="1"/>
          </p:cNvPicPr>
          <p:nvPr/>
        </p:nvPicPr>
        <p:blipFill>
          <a:blip r:embed="rId2" cstate="print"/>
          <a:srcRect/>
          <a:stretch>
            <a:fillRect/>
          </a:stretch>
        </p:blipFill>
        <p:spPr bwMode="auto">
          <a:xfrm>
            <a:off x="733425" y="1700206"/>
            <a:ext cx="7677150" cy="8001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733425" y="2443171"/>
            <a:ext cx="7677150" cy="2200275"/>
          </a:xfrm>
          <a:prstGeom prst="rect">
            <a:avLst/>
          </a:prstGeom>
          <a:noFill/>
          <a:ln w="9525">
            <a:noFill/>
            <a:miter lim="800000"/>
            <a:headEnd/>
            <a:tailEnd/>
          </a:ln>
          <a:effectLst/>
        </p:spPr>
      </p:pic>
    </p:spTree>
    <p:extLst>
      <p:ext uri="{BB962C8B-B14F-4D97-AF65-F5344CB8AC3E}">
        <p14:creationId xmlns:p14="http://schemas.microsoft.com/office/powerpoint/2010/main" xmlns="" val="10132451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Derivative-related Credit Risk</a:t>
            </a:r>
            <a:endParaRPr lang="en-US" dirty="0"/>
          </a:p>
        </p:txBody>
      </p:sp>
      <p:sp>
        <p:nvSpPr>
          <p:cNvPr id="3" name="Content Placeholder 2"/>
          <p:cNvSpPr>
            <a:spLocks noGrp="1"/>
          </p:cNvSpPr>
          <p:nvPr>
            <p:ph idx="1"/>
          </p:nvPr>
        </p:nvSpPr>
        <p:spPr/>
        <p:txBody>
          <a:bodyPr/>
          <a:lstStyle/>
          <a:p>
            <a:r>
              <a:rPr lang="en-US" dirty="0" smtClean="0"/>
              <a:t>Generated by the potential for the counterparty to default on its contractual obligations </a:t>
            </a:r>
          </a:p>
          <a:p>
            <a:r>
              <a:rPr lang="en-US" dirty="0" smtClean="0"/>
              <a:t>Represented by the positive fair value of the instrument</a:t>
            </a:r>
          </a:p>
          <a:p>
            <a:r>
              <a:rPr lang="en-US" dirty="0" smtClean="0"/>
              <a:t>Normally a small fraction of the contract’s notional amount</a:t>
            </a:r>
            <a:endParaRPr lang="en-CA" dirty="0" smtClean="0"/>
          </a:p>
        </p:txBody>
      </p:sp>
    </p:spTree>
    <p:extLst>
      <p:ext uri="{BB962C8B-B14F-4D97-AF65-F5344CB8AC3E}">
        <p14:creationId xmlns:p14="http://schemas.microsoft.com/office/powerpoint/2010/main" xmlns="" val="219885628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Derivative-related Credit Risk</a:t>
            </a:r>
            <a:endParaRPr lang="en-US" dirty="0"/>
          </a:p>
        </p:txBody>
      </p:sp>
      <p:sp>
        <p:nvSpPr>
          <p:cNvPr id="3" name="Content Placeholder 2"/>
          <p:cNvSpPr>
            <a:spLocks noGrp="1"/>
          </p:cNvSpPr>
          <p:nvPr>
            <p:ph idx="1"/>
          </p:nvPr>
        </p:nvSpPr>
        <p:spPr/>
        <p:txBody>
          <a:bodyPr/>
          <a:lstStyle/>
          <a:p>
            <a:r>
              <a:rPr lang="en-CA" dirty="0" smtClean="0"/>
              <a:t>How to reduce derivative-related credit risk?</a:t>
            </a:r>
          </a:p>
          <a:p>
            <a:pPr lvl="1"/>
            <a:r>
              <a:rPr lang="en-CA" dirty="0" smtClean="0"/>
              <a:t>Collateral</a:t>
            </a:r>
          </a:p>
          <a:p>
            <a:pPr lvl="1"/>
            <a:r>
              <a:rPr lang="en-CA" dirty="0" smtClean="0"/>
              <a:t>Mark-to-market</a:t>
            </a:r>
          </a:p>
          <a:p>
            <a:pPr lvl="1"/>
            <a:r>
              <a:rPr lang="en-CA" dirty="0" smtClean="0"/>
              <a:t>Master netting agreement</a:t>
            </a:r>
          </a:p>
          <a:p>
            <a:pPr lvl="1">
              <a:buNone/>
            </a:pPr>
            <a:endParaRPr lang="en-US" dirty="0"/>
          </a:p>
        </p:txBody>
      </p:sp>
      <p:pic>
        <p:nvPicPr>
          <p:cNvPr id="10242" name="Picture 2"/>
          <p:cNvPicPr>
            <a:picLocks noChangeAspect="1" noChangeArrowheads="1"/>
          </p:cNvPicPr>
          <p:nvPr/>
        </p:nvPicPr>
        <p:blipFill>
          <a:blip r:embed="rId3" cstate="print"/>
          <a:srcRect/>
          <a:stretch>
            <a:fillRect/>
          </a:stretch>
        </p:blipFill>
        <p:spPr bwMode="auto">
          <a:xfrm>
            <a:off x="648092" y="4489330"/>
            <a:ext cx="8190507" cy="1301870"/>
          </a:xfrm>
          <a:prstGeom prst="rect">
            <a:avLst/>
          </a:prstGeom>
          <a:noFill/>
          <a:ln w="9525">
            <a:noFill/>
            <a:miter lim="800000"/>
            <a:headEnd/>
            <a:tailEnd/>
          </a:ln>
          <a:effectLst/>
        </p:spPr>
      </p:pic>
    </p:spTree>
    <p:extLst>
      <p:ext uri="{BB962C8B-B14F-4D97-AF65-F5344CB8AC3E}">
        <p14:creationId xmlns:p14="http://schemas.microsoft.com/office/powerpoint/2010/main" xmlns="" val="282113280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algn="ctr">
              <a:buNone/>
            </a:pPr>
            <a:endParaRPr lang="en-CA" sz="4400" smtClean="0"/>
          </a:p>
          <a:p>
            <a:pPr algn="ctr">
              <a:buNone/>
            </a:pPr>
            <a:r>
              <a:rPr lang="en-CA" sz="4400" smtClean="0"/>
              <a:t>Thank </a:t>
            </a:r>
            <a:r>
              <a:rPr lang="en-CA" sz="4400" dirty="0" smtClean="0"/>
              <a:t>you for your attention</a:t>
            </a:r>
          </a:p>
          <a:p>
            <a:pPr algn="ctr">
              <a:buNone/>
            </a:pPr>
            <a:endParaRPr lang="en-CA" sz="4400" b="1" dirty="0" smtClean="0"/>
          </a:p>
          <a:p>
            <a:pPr algn="ctr">
              <a:buNone/>
            </a:pPr>
            <a:r>
              <a:rPr lang="en-CA" sz="4400" dirty="0" smtClean="0"/>
              <a:t>Any questions?</a:t>
            </a:r>
            <a:endParaRPr lang="en-CA" dirty="0" smtClean="0"/>
          </a:p>
          <a:p>
            <a:pPr algn="ctr">
              <a:buNone/>
            </a:pPr>
            <a:endParaRPr lang="en-CA" dirty="0" smtClean="0"/>
          </a:p>
        </p:txBody>
      </p:sp>
    </p:spTree>
    <p:extLst>
      <p:ext uri="{BB962C8B-B14F-4D97-AF65-F5344CB8AC3E}">
        <p14:creationId xmlns:p14="http://schemas.microsoft.com/office/powerpoint/2010/main" xmlns="" val="2162855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CA" smtClean="0"/>
              <a:t>Results by Business Segment</a:t>
            </a:r>
            <a:endParaRPr lang="en-US" smtClean="0"/>
          </a:p>
        </p:txBody>
      </p:sp>
      <p:pic>
        <p:nvPicPr>
          <p:cNvPr id="41987" name="Picture 2"/>
          <p:cNvPicPr>
            <a:picLocks noGrp="1" noChangeAspect="1" noChangeArrowheads="1"/>
          </p:cNvPicPr>
          <p:nvPr>
            <p:ph idx="1"/>
          </p:nvPr>
        </p:nvPicPr>
        <p:blipFill>
          <a:blip r:embed="rId2" cstate="print"/>
          <a:srcRect/>
          <a:stretch>
            <a:fillRect/>
          </a:stretch>
        </p:blipFill>
        <p:spPr>
          <a:xfrm>
            <a:off x="762000" y="2205038"/>
            <a:ext cx="7620000" cy="3314700"/>
          </a:xfrm>
        </p:spPr>
      </p:pic>
    </p:spTree>
    <p:extLst>
      <p:ext uri="{BB962C8B-B14F-4D97-AF65-F5344CB8AC3E}">
        <p14:creationId xmlns:p14="http://schemas.microsoft.com/office/powerpoint/2010/main" xmlns="" val="523616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CA" smtClean="0"/>
              <a:t>Revenue and Cost</a:t>
            </a:r>
            <a:endParaRPr lang="en-US" smtClean="0"/>
          </a:p>
        </p:txBody>
      </p:sp>
      <p:graphicFrame>
        <p:nvGraphicFramePr>
          <p:cNvPr id="5" name="Chart 4"/>
          <p:cNvGraphicFramePr/>
          <p:nvPr/>
        </p:nvGraphicFramePr>
        <p:xfrm>
          <a:off x="-1000164" y="1857364"/>
          <a:ext cx="6619876" cy="4343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3500430" y="1928802"/>
          <a:ext cx="6500858" cy="43577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040571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CA" smtClean="0"/>
              <a:t>Vision and Goals</a:t>
            </a:r>
            <a:endParaRPr lang="en-US" smtClean="0"/>
          </a:p>
        </p:txBody>
      </p:sp>
      <p:sp>
        <p:nvSpPr>
          <p:cNvPr id="3" name="Content Placeholder 2"/>
          <p:cNvSpPr>
            <a:spLocks noGrp="1"/>
          </p:cNvSpPr>
          <p:nvPr>
            <p:ph idx="1"/>
          </p:nvPr>
        </p:nvSpPr>
        <p:spPr/>
        <p:txBody>
          <a:bodyPr>
            <a:normAutofit fontScale="92500" lnSpcReduction="10000"/>
          </a:bodyPr>
          <a:lstStyle/>
          <a:p>
            <a:pPr>
              <a:defRPr/>
            </a:pPr>
            <a:r>
              <a:rPr lang="en-CA" dirty="0" smtClean="0"/>
              <a:t>Vision</a:t>
            </a:r>
          </a:p>
          <a:p>
            <a:pPr lvl="1">
              <a:defRPr/>
            </a:pPr>
            <a:r>
              <a:rPr lang="en-US" dirty="0" smtClean="0"/>
              <a:t>Always </a:t>
            </a:r>
            <a:r>
              <a:rPr lang="en-US" dirty="0"/>
              <a:t>earning the right to be </a:t>
            </a:r>
            <a:r>
              <a:rPr lang="en-US" dirty="0" smtClean="0"/>
              <a:t>clients</a:t>
            </a:r>
            <a:r>
              <a:rPr lang="en-US" dirty="0"/>
              <a:t>’ first </a:t>
            </a:r>
            <a:r>
              <a:rPr lang="en-US" dirty="0" smtClean="0"/>
              <a:t>choice</a:t>
            </a:r>
          </a:p>
          <a:p>
            <a:pPr>
              <a:defRPr/>
            </a:pPr>
            <a:r>
              <a:rPr lang="en-CA" dirty="0" smtClean="0"/>
              <a:t>Strategic goals</a:t>
            </a:r>
          </a:p>
          <a:p>
            <a:pPr lvl="1">
              <a:defRPr/>
            </a:pPr>
            <a:r>
              <a:rPr lang="en-US" dirty="0" smtClean="0"/>
              <a:t>In </a:t>
            </a:r>
            <a:r>
              <a:rPr lang="en-US" dirty="0"/>
              <a:t>Canada, to be the undisputed leader in financial </a:t>
            </a:r>
            <a:r>
              <a:rPr lang="en-US" dirty="0" smtClean="0"/>
              <a:t>services</a:t>
            </a:r>
            <a:endParaRPr lang="en-US" dirty="0"/>
          </a:p>
          <a:p>
            <a:pPr lvl="1">
              <a:defRPr/>
            </a:pPr>
            <a:r>
              <a:rPr lang="en-US" dirty="0" smtClean="0"/>
              <a:t>Globally</a:t>
            </a:r>
            <a:r>
              <a:rPr lang="en-US" dirty="0"/>
              <a:t>, to be a leading provider of capital markets and </a:t>
            </a:r>
            <a:r>
              <a:rPr lang="en-US" dirty="0" smtClean="0"/>
              <a:t>wealth management solutions</a:t>
            </a:r>
            <a:endParaRPr lang="en-US" dirty="0"/>
          </a:p>
          <a:p>
            <a:pPr lvl="1">
              <a:defRPr/>
            </a:pPr>
            <a:r>
              <a:rPr lang="en-US" dirty="0" smtClean="0"/>
              <a:t>In </a:t>
            </a:r>
            <a:r>
              <a:rPr lang="en-US" dirty="0"/>
              <a:t>targeted markets, to be a leading provider of select </a:t>
            </a:r>
            <a:r>
              <a:rPr lang="en-US" dirty="0" smtClean="0"/>
              <a:t>financial services </a:t>
            </a:r>
            <a:r>
              <a:rPr lang="en-US" dirty="0"/>
              <a:t>complementary to </a:t>
            </a:r>
            <a:r>
              <a:rPr lang="en-US" dirty="0" smtClean="0"/>
              <a:t>core strengths</a:t>
            </a:r>
            <a:endParaRPr lang="en-US" dirty="0"/>
          </a:p>
        </p:txBody>
      </p:sp>
    </p:spTree>
    <p:extLst>
      <p:ext uri="{BB962C8B-B14F-4D97-AF65-F5344CB8AC3E}">
        <p14:creationId xmlns:p14="http://schemas.microsoft.com/office/powerpoint/2010/main" xmlns="" val="29119217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CA" smtClean="0"/>
              <a:t>Financial Objectives</a:t>
            </a:r>
            <a:endParaRPr lang="en-US" smtClean="0"/>
          </a:p>
        </p:txBody>
      </p:sp>
      <p:sp>
        <p:nvSpPr>
          <p:cNvPr id="45059" name="Content Placeholder 2"/>
          <p:cNvSpPr>
            <a:spLocks noGrp="1"/>
          </p:cNvSpPr>
          <p:nvPr>
            <p:ph idx="1"/>
          </p:nvPr>
        </p:nvSpPr>
        <p:spPr/>
        <p:txBody>
          <a:bodyPr/>
          <a:lstStyle/>
          <a:p>
            <a:r>
              <a:rPr lang="en-CA" dirty="0" smtClean="0"/>
              <a:t>Goals</a:t>
            </a:r>
            <a:endParaRPr lang="en-US" dirty="0" smtClean="0"/>
          </a:p>
          <a:p>
            <a:pPr lvl="1"/>
            <a:r>
              <a:rPr lang="en-US" dirty="0" smtClean="0"/>
              <a:t>Diluted EPS growth of 7%+</a:t>
            </a:r>
          </a:p>
          <a:p>
            <a:pPr lvl="1"/>
            <a:r>
              <a:rPr lang="en-US" dirty="0" smtClean="0"/>
              <a:t>ROE of 16% – 20% </a:t>
            </a:r>
          </a:p>
          <a:p>
            <a:pPr lvl="1"/>
            <a:r>
              <a:rPr lang="en-US" dirty="0" smtClean="0"/>
              <a:t>Strong capital ratios</a:t>
            </a:r>
          </a:p>
          <a:p>
            <a:r>
              <a:rPr lang="en-CA" dirty="0" smtClean="0"/>
              <a:t>Outcome</a:t>
            </a:r>
            <a:endParaRPr lang="en-US" dirty="0" smtClean="0"/>
          </a:p>
          <a:p>
            <a:pPr lvl="1"/>
            <a:r>
              <a:rPr lang="en-US" dirty="0" smtClean="0"/>
              <a:t>Dividend payout ratio targeted at 40% – 50%.</a:t>
            </a:r>
          </a:p>
        </p:txBody>
      </p:sp>
    </p:spTree>
    <p:extLst>
      <p:ext uri="{BB962C8B-B14F-4D97-AF65-F5344CB8AC3E}">
        <p14:creationId xmlns:p14="http://schemas.microsoft.com/office/powerpoint/2010/main" xmlns="" val="28612495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regulation</a:t>
            </a:r>
            <a:endParaRPr lang="en-US" dirty="0"/>
          </a:p>
        </p:txBody>
      </p:sp>
      <p:sp>
        <p:nvSpPr>
          <p:cNvPr id="5" name="Text Placeholder 4"/>
          <p:cNvSpPr>
            <a:spLocks noGrp="1"/>
          </p:cNvSpPr>
          <p:nvPr>
            <p:ph type="body" idx="1"/>
          </p:nvPr>
        </p:nvSpPr>
        <p:spPr/>
        <p:txBody>
          <a:bodyPr/>
          <a:lstStyle/>
          <a:p>
            <a:r>
              <a:rPr lang="en-CA" dirty="0" smtClean="0">
                <a:solidFill>
                  <a:schemeClr val="accent1"/>
                </a:solidFill>
              </a:rPr>
              <a:t>Basel Committee </a:t>
            </a:r>
            <a:endParaRPr lang="en-US" dirty="0">
              <a:solidFill>
                <a:schemeClr val="accent1"/>
              </a:solidFill>
            </a:endParaRPr>
          </a:p>
        </p:txBody>
      </p:sp>
    </p:spTree>
    <p:extLst>
      <p:ext uri="{BB962C8B-B14F-4D97-AF65-F5344CB8AC3E}">
        <p14:creationId xmlns:p14="http://schemas.microsoft.com/office/powerpoint/2010/main" xmlns="" val="23908864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altLang="zh-CN" smtClean="0"/>
              <a:t>BIS</a:t>
            </a:r>
          </a:p>
        </p:txBody>
      </p:sp>
      <p:sp>
        <p:nvSpPr>
          <p:cNvPr id="3075" name="Content Placeholder 2"/>
          <p:cNvSpPr>
            <a:spLocks noGrp="1"/>
          </p:cNvSpPr>
          <p:nvPr>
            <p:ph idx="1"/>
          </p:nvPr>
        </p:nvSpPr>
        <p:spPr/>
        <p:txBody>
          <a:bodyPr>
            <a:normAutofit lnSpcReduction="10000"/>
          </a:bodyPr>
          <a:lstStyle/>
          <a:p>
            <a:pPr eaLnBrk="1" hangingPunct="1">
              <a:lnSpc>
                <a:spcPct val="90000"/>
              </a:lnSpc>
            </a:pPr>
            <a:r>
              <a:rPr lang="en-US" altLang="zh-CN" sz="3000" smtClean="0"/>
              <a:t>The Bank for International Settlements (BIS)</a:t>
            </a:r>
          </a:p>
          <a:p>
            <a:pPr eaLnBrk="1" hangingPunct="1">
              <a:lnSpc>
                <a:spcPct val="90000"/>
              </a:lnSpc>
            </a:pPr>
            <a:r>
              <a:rPr lang="en-US" altLang="zh-CN" sz="3000" smtClean="0"/>
              <a:t>A forum to promote discussion and policy analysis among central banks and within the international financial community </a:t>
            </a:r>
          </a:p>
          <a:p>
            <a:pPr eaLnBrk="1" hangingPunct="1">
              <a:lnSpc>
                <a:spcPct val="90000"/>
              </a:lnSpc>
            </a:pPr>
            <a:r>
              <a:rPr lang="en-US" altLang="zh-CN" sz="3000" smtClean="0"/>
              <a:t>A centre for economic and monetary research </a:t>
            </a:r>
          </a:p>
          <a:p>
            <a:pPr eaLnBrk="1" hangingPunct="1">
              <a:lnSpc>
                <a:spcPct val="90000"/>
              </a:lnSpc>
            </a:pPr>
            <a:r>
              <a:rPr lang="en-US" altLang="zh-CN" sz="3000" smtClean="0"/>
              <a:t>A prime counterparty for central banks in their financial transactions </a:t>
            </a:r>
          </a:p>
          <a:p>
            <a:pPr eaLnBrk="1" hangingPunct="1">
              <a:lnSpc>
                <a:spcPct val="90000"/>
              </a:lnSpc>
            </a:pPr>
            <a:r>
              <a:rPr lang="en-US" altLang="zh-CN" sz="3000" smtClean="0"/>
              <a:t>Agent or trustee in connection with international financial operations </a:t>
            </a:r>
          </a:p>
          <a:p>
            <a:pPr eaLnBrk="1" hangingPunct="1">
              <a:lnSpc>
                <a:spcPct val="90000"/>
              </a:lnSpc>
            </a:pPr>
            <a:endParaRPr lang="en-US" altLang="zh-CN" sz="3000" smtClean="0"/>
          </a:p>
        </p:txBody>
      </p:sp>
    </p:spTree>
    <p:extLst>
      <p:ext uri="{BB962C8B-B14F-4D97-AF65-F5344CB8AC3E}">
        <p14:creationId xmlns:p14="http://schemas.microsoft.com/office/powerpoint/2010/main" xmlns="" val="41948993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zh-CN" smtClean="0"/>
              <a:t>Basel Committee</a:t>
            </a:r>
          </a:p>
        </p:txBody>
      </p:sp>
      <p:sp>
        <p:nvSpPr>
          <p:cNvPr id="4099" name="Content Placeholder 2"/>
          <p:cNvSpPr>
            <a:spLocks noGrp="1"/>
          </p:cNvSpPr>
          <p:nvPr>
            <p:ph idx="1"/>
          </p:nvPr>
        </p:nvSpPr>
        <p:spPr/>
        <p:txBody>
          <a:bodyPr>
            <a:normAutofit lnSpcReduction="10000"/>
          </a:bodyPr>
          <a:lstStyle/>
          <a:p>
            <a:pPr eaLnBrk="1" hangingPunct="1">
              <a:lnSpc>
                <a:spcPct val="90000"/>
              </a:lnSpc>
            </a:pPr>
            <a:r>
              <a:rPr lang="en-US" altLang="zh-CN" sz="3000" smtClean="0"/>
              <a:t>The Committee's members come from Argentina, Australia, Belgium, Brazil, Canada, China, France, Germany, Hong Kong SAR, India, Indonesia, Italy, Japan, Korea, Luxembourg, Mexico, the Netherlands, Russia, Saudi Arabia, Singapore, South Africa, Spain, Sweden, Switzerland, Turkey, the United Kingdom and the United States. </a:t>
            </a:r>
          </a:p>
          <a:p>
            <a:pPr eaLnBrk="1" hangingPunct="1">
              <a:lnSpc>
                <a:spcPct val="90000"/>
              </a:lnSpc>
            </a:pPr>
            <a:endParaRPr lang="en-US" altLang="zh-CN" sz="3000" smtClean="0"/>
          </a:p>
          <a:p>
            <a:pPr eaLnBrk="1" hangingPunct="1">
              <a:lnSpc>
                <a:spcPct val="90000"/>
              </a:lnSpc>
            </a:pPr>
            <a:r>
              <a:rPr lang="en-US" altLang="zh-CN" sz="3000" smtClean="0"/>
              <a:t>The present Chairman of the Committee is Mr Nout Wellink, President of the Netherlands Bank.</a:t>
            </a:r>
          </a:p>
          <a:p>
            <a:pPr eaLnBrk="1" hangingPunct="1">
              <a:lnSpc>
                <a:spcPct val="90000"/>
              </a:lnSpc>
            </a:pPr>
            <a:endParaRPr lang="en-US" altLang="zh-CN" sz="3000" smtClean="0"/>
          </a:p>
        </p:txBody>
      </p:sp>
    </p:spTree>
    <p:extLst>
      <p:ext uri="{BB962C8B-B14F-4D97-AF65-F5344CB8AC3E}">
        <p14:creationId xmlns:p14="http://schemas.microsoft.com/office/powerpoint/2010/main" xmlns="" val="4191929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altLang="zh-CN" sz="3600" smtClean="0"/>
              <a:t>About the </a:t>
            </a:r>
            <a:r>
              <a:rPr lang="en-CA" sz="3200" smtClean="0"/>
              <a:t>Basel Committee on Banking</a:t>
            </a:r>
            <a:r>
              <a:rPr lang="en-US" altLang="zh-CN" sz="3600" smtClean="0"/>
              <a:t/>
            </a:r>
            <a:br>
              <a:rPr lang="en-US" altLang="zh-CN" sz="3600" smtClean="0"/>
            </a:br>
            <a:endParaRPr lang="en-US" altLang="zh-CN" sz="3600" smtClean="0"/>
          </a:p>
        </p:txBody>
      </p:sp>
      <p:sp>
        <p:nvSpPr>
          <p:cNvPr id="5123" name="Content Placeholder 2"/>
          <p:cNvSpPr>
            <a:spLocks noGrp="1"/>
          </p:cNvSpPr>
          <p:nvPr>
            <p:ph idx="1"/>
          </p:nvPr>
        </p:nvSpPr>
        <p:spPr>
          <a:xfrm>
            <a:off x="457200" y="1143000"/>
            <a:ext cx="8229600" cy="4525963"/>
          </a:xfrm>
        </p:spPr>
        <p:txBody>
          <a:bodyPr>
            <a:normAutofit fontScale="92500"/>
          </a:bodyPr>
          <a:lstStyle/>
          <a:p>
            <a:pPr eaLnBrk="1" hangingPunct="1">
              <a:lnSpc>
                <a:spcPct val="90000"/>
              </a:lnSpc>
            </a:pPr>
            <a:endParaRPr lang="en-US" altLang="zh-CN" sz="3000" smtClean="0"/>
          </a:p>
          <a:p>
            <a:pPr eaLnBrk="1" hangingPunct="1">
              <a:lnSpc>
                <a:spcPct val="90000"/>
              </a:lnSpc>
            </a:pPr>
            <a:r>
              <a:rPr lang="en-US" altLang="zh-CN" sz="3000" smtClean="0"/>
              <a:t>The Basel Committee on Banking Supervision provides a forum for regular cooperation on banking supervisory matters. </a:t>
            </a:r>
          </a:p>
          <a:p>
            <a:pPr eaLnBrk="1" hangingPunct="1">
              <a:lnSpc>
                <a:spcPct val="90000"/>
              </a:lnSpc>
            </a:pPr>
            <a:endParaRPr lang="en-US" altLang="zh-CN" sz="3000" smtClean="0"/>
          </a:p>
          <a:p>
            <a:pPr eaLnBrk="1" hangingPunct="1">
              <a:lnSpc>
                <a:spcPct val="90000"/>
              </a:lnSpc>
            </a:pPr>
            <a:r>
              <a:rPr lang="en-US" altLang="zh-CN" sz="3000" smtClean="0"/>
              <a:t>“Objective is to enhance understanding of key supervisory issues and improve the quality of banking supervision on a international scale." based on regular cooperation among its participating members</a:t>
            </a:r>
          </a:p>
          <a:p>
            <a:pPr eaLnBrk="1" hangingPunct="1">
              <a:lnSpc>
                <a:spcPct val="90000"/>
              </a:lnSpc>
            </a:pPr>
            <a:endParaRPr lang="en-US" altLang="zh-CN" sz="3000" smtClean="0"/>
          </a:p>
          <a:p>
            <a:pPr eaLnBrk="1" hangingPunct="1">
              <a:lnSpc>
                <a:spcPct val="90000"/>
              </a:lnSpc>
            </a:pPr>
            <a:endParaRPr lang="en-US" altLang="zh-CN" sz="3000" smtClean="0"/>
          </a:p>
        </p:txBody>
      </p:sp>
    </p:spTree>
    <p:extLst>
      <p:ext uri="{BB962C8B-B14F-4D97-AF65-F5344CB8AC3E}">
        <p14:creationId xmlns:p14="http://schemas.microsoft.com/office/powerpoint/2010/main" xmlns="" val="30773695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Agenda</a:t>
            </a:r>
            <a:endParaRPr lang="en-US" dirty="0"/>
          </a:p>
        </p:txBody>
      </p:sp>
      <p:sp>
        <p:nvSpPr>
          <p:cNvPr id="3" name="Content Placeholder 2"/>
          <p:cNvSpPr>
            <a:spLocks noGrp="1"/>
          </p:cNvSpPr>
          <p:nvPr>
            <p:ph idx="1"/>
          </p:nvPr>
        </p:nvSpPr>
        <p:spPr/>
        <p:txBody>
          <a:bodyPr/>
          <a:lstStyle/>
          <a:p>
            <a:pPr>
              <a:buClr>
                <a:schemeClr val="accent2">
                  <a:lumMod val="75000"/>
                </a:schemeClr>
              </a:buClr>
            </a:pPr>
            <a:r>
              <a:rPr lang="en-CA" dirty="0" smtClean="0"/>
              <a:t>Economic and market analysis</a:t>
            </a:r>
          </a:p>
          <a:p>
            <a:pPr>
              <a:buClr>
                <a:schemeClr val="accent2">
                  <a:lumMod val="75000"/>
                </a:schemeClr>
              </a:buClr>
            </a:pPr>
            <a:r>
              <a:rPr lang="en-CA" dirty="0" smtClean="0"/>
              <a:t>Overview of RBC</a:t>
            </a:r>
          </a:p>
          <a:p>
            <a:pPr>
              <a:buClr>
                <a:schemeClr val="accent2">
                  <a:lumMod val="75000"/>
                </a:schemeClr>
              </a:buClr>
            </a:pPr>
            <a:r>
              <a:rPr lang="en-CA" dirty="0" smtClean="0"/>
              <a:t>Risk management environment</a:t>
            </a:r>
          </a:p>
          <a:p>
            <a:pPr>
              <a:buClr>
                <a:schemeClr val="accent2">
                  <a:lumMod val="75000"/>
                </a:schemeClr>
              </a:buClr>
            </a:pPr>
            <a:r>
              <a:rPr lang="en-CA" dirty="0" smtClean="0"/>
              <a:t>Risk management structure of RBC</a:t>
            </a:r>
          </a:p>
          <a:p>
            <a:pPr>
              <a:buClr>
                <a:schemeClr val="accent2">
                  <a:lumMod val="75000"/>
                </a:schemeClr>
              </a:buClr>
            </a:pPr>
            <a:r>
              <a:rPr lang="en-CA" dirty="0" smtClean="0"/>
              <a:t>Analysis of financial statements</a:t>
            </a:r>
          </a:p>
          <a:p>
            <a:pPr>
              <a:buClr>
                <a:schemeClr val="accent2">
                  <a:lumMod val="75000"/>
                </a:schemeClr>
              </a:buClr>
            </a:pPr>
            <a:r>
              <a:rPr lang="en-CA" dirty="0" smtClean="0"/>
              <a:t>Major risks of RBC</a:t>
            </a:r>
          </a:p>
          <a:p>
            <a:pPr>
              <a:buClr>
                <a:schemeClr val="accent2">
                  <a:lumMod val="75000"/>
                </a:schemeClr>
              </a:buClr>
            </a:pPr>
            <a:r>
              <a:rPr lang="en-CA" dirty="0" smtClean="0"/>
              <a:t>Hedging and derivative activities</a:t>
            </a:r>
            <a:endParaRPr lang="en-US" dirty="0"/>
          </a:p>
        </p:txBody>
      </p:sp>
    </p:spTree>
    <p:extLst>
      <p:ext uri="{BB962C8B-B14F-4D97-AF65-F5344CB8AC3E}">
        <p14:creationId xmlns:p14="http://schemas.microsoft.com/office/powerpoint/2010/main" xmlns="" val="698617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zh-CN" dirty="0" smtClean="0"/>
              <a:t>Basel: Known standards</a:t>
            </a:r>
          </a:p>
        </p:txBody>
      </p:sp>
      <p:graphicFrame>
        <p:nvGraphicFramePr>
          <p:cNvPr id="4" name="Diagram 3"/>
          <p:cNvGraphicFramePr/>
          <p:nvPr/>
        </p:nvGraphicFramePr>
        <p:xfrm>
          <a:off x="928662" y="1500174"/>
          <a:ext cx="7391400" cy="5057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013787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Basel: Main Expert Sub-Committees</a:t>
            </a:r>
          </a:p>
        </p:txBody>
      </p:sp>
      <p:sp>
        <p:nvSpPr>
          <p:cNvPr id="8195" name="Content Placeholder 2"/>
          <p:cNvSpPr>
            <a:spLocks noGrp="1"/>
          </p:cNvSpPr>
          <p:nvPr>
            <p:ph idx="1"/>
          </p:nvPr>
        </p:nvSpPr>
        <p:spPr/>
        <p:txBody>
          <a:bodyPr>
            <a:normAutofit lnSpcReduction="10000"/>
          </a:bodyPr>
          <a:lstStyle/>
          <a:p>
            <a:pPr eaLnBrk="1" hangingPunct="1"/>
            <a:r>
              <a:rPr lang="en-US" altLang="zh-CN" smtClean="0"/>
              <a:t>The Committee's work is organized under four main sub-committees:</a:t>
            </a:r>
          </a:p>
          <a:p>
            <a:pPr eaLnBrk="1" hangingPunct="1">
              <a:buFont typeface="Arial" charset="0"/>
              <a:buNone/>
            </a:pPr>
            <a:r>
              <a:rPr lang="en-US" altLang="zh-CN" smtClean="0"/>
              <a:t>	</a:t>
            </a:r>
          </a:p>
          <a:p>
            <a:pPr eaLnBrk="1" hangingPunct="1">
              <a:buFont typeface="Arial" charset="0"/>
              <a:buNone/>
            </a:pPr>
            <a:r>
              <a:rPr lang="en-US" altLang="zh-CN" smtClean="0"/>
              <a:t>	1. The Standards Implementation Group (SIG)</a:t>
            </a:r>
          </a:p>
          <a:p>
            <a:pPr eaLnBrk="1" hangingPunct="1">
              <a:buFont typeface="Arial" charset="0"/>
              <a:buNone/>
            </a:pPr>
            <a:r>
              <a:rPr lang="en-US" altLang="zh-CN" smtClean="0"/>
              <a:t>	2. The Policy Development Group (PDG)</a:t>
            </a:r>
          </a:p>
          <a:p>
            <a:pPr eaLnBrk="1" hangingPunct="1">
              <a:buFont typeface="Arial" charset="0"/>
              <a:buNone/>
            </a:pPr>
            <a:r>
              <a:rPr lang="en-US" altLang="zh-CN" smtClean="0"/>
              <a:t>	3. The Accounting Task Force (ATF)</a:t>
            </a:r>
          </a:p>
          <a:p>
            <a:pPr eaLnBrk="1" hangingPunct="1">
              <a:buFont typeface="Arial" charset="0"/>
              <a:buNone/>
            </a:pPr>
            <a:r>
              <a:rPr lang="en-US" altLang="zh-CN" smtClean="0"/>
              <a:t>	4. The Basel Consultative Group (BCG)</a:t>
            </a:r>
          </a:p>
        </p:txBody>
      </p:sp>
    </p:spTree>
    <p:extLst>
      <p:ext uri="{BB962C8B-B14F-4D97-AF65-F5344CB8AC3E}">
        <p14:creationId xmlns:p14="http://schemas.microsoft.com/office/powerpoint/2010/main" xmlns="" val="42373275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altLang="zh-CN" smtClean="0"/>
              <a:t>Sub-committee(1): SIG</a:t>
            </a:r>
          </a:p>
        </p:txBody>
      </p:sp>
      <p:sp>
        <p:nvSpPr>
          <p:cNvPr id="9219" name="Content Placeholder 2"/>
          <p:cNvSpPr>
            <a:spLocks noGrp="1"/>
          </p:cNvSpPr>
          <p:nvPr>
            <p:ph idx="1"/>
          </p:nvPr>
        </p:nvSpPr>
        <p:spPr/>
        <p:txBody>
          <a:bodyPr/>
          <a:lstStyle/>
          <a:p>
            <a:pPr eaLnBrk="1" hangingPunct="1">
              <a:lnSpc>
                <a:spcPct val="80000"/>
              </a:lnSpc>
            </a:pPr>
            <a:r>
              <a:rPr lang="en-US" altLang="zh-CN" sz="2500" smtClean="0"/>
              <a:t>Established to share information and promote consistency in implementation of the Basel II Framework. </a:t>
            </a:r>
          </a:p>
          <a:p>
            <a:pPr eaLnBrk="1" hangingPunct="1">
              <a:lnSpc>
                <a:spcPct val="80000"/>
              </a:lnSpc>
            </a:pPr>
            <a:endParaRPr lang="en-US" altLang="zh-CN" sz="2500" smtClean="0"/>
          </a:p>
          <a:p>
            <a:pPr eaLnBrk="1" hangingPunct="1">
              <a:lnSpc>
                <a:spcPct val="80000"/>
              </a:lnSpc>
            </a:pPr>
            <a:r>
              <a:rPr lang="en-US" altLang="zh-CN" sz="2500" smtClean="0"/>
              <a:t>In January 2009, broadened to concentrate on implementation of Basel Committee guidance and standards </a:t>
            </a:r>
          </a:p>
          <a:p>
            <a:pPr eaLnBrk="1" hangingPunct="1">
              <a:lnSpc>
                <a:spcPct val="80000"/>
              </a:lnSpc>
            </a:pPr>
            <a:endParaRPr lang="en-US" altLang="zh-CN" sz="2500" smtClean="0"/>
          </a:p>
          <a:p>
            <a:pPr eaLnBrk="1" hangingPunct="1">
              <a:lnSpc>
                <a:spcPct val="80000"/>
              </a:lnSpc>
            </a:pPr>
            <a:r>
              <a:rPr lang="en-US" altLang="zh-CN" sz="2500" smtClean="0"/>
              <a:t>SIG has two subgroups that share information and discuss specific issues related to Basel II implementation. </a:t>
            </a:r>
          </a:p>
          <a:p>
            <a:pPr eaLnBrk="1" hangingPunct="1">
              <a:lnSpc>
                <a:spcPct val="80000"/>
              </a:lnSpc>
            </a:pPr>
            <a:endParaRPr lang="en-US" altLang="zh-CN" sz="2500" smtClean="0"/>
          </a:p>
          <a:p>
            <a:pPr eaLnBrk="1" hangingPunct="1">
              <a:lnSpc>
                <a:spcPct val="80000"/>
              </a:lnSpc>
              <a:buFont typeface="Arial" charset="0"/>
              <a:buNone/>
            </a:pPr>
            <a:r>
              <a:rPr lang="en-US" altLang="zh-CN" sz="2500" smtClean="0"/>
              <a:t>	</a:t>
            </a:r>
          </a:p>
        </p:txBody>
      </p:sp>
    </p:spTree>
    <p:extLst>
      <p:ext uri="{BB962C8B-B14F-4D97-AF65-F5344CB8AC3E}">
        <p14:creationId xmlns:p14="http://schemas.microsoft.com/office/powerpoint/2010/main" xmlns="" val="27504077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zh-CN" smtClean="0"/>
              <a:t>SIG: 2 subgroups</a:t>
            </a:r>
          </a:p>
        </p:txBody>
      </p:sp>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9788493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zh-CN" smtClean="0"/>
              <a:t>Sub-committee (2): PDG</a:t>
            </a:r>
          </a:p>
        </p:txBody>
      </p:sp>
      <p:sp>
        <p:nvSpPr>
          <p:cNvPr id="11267" name="Content Placeholder 2"/>
          <p:cNvSpPr>
            <a:spLocks noGrp="1"/>
          </p:cNvSpPr>
          <p:nvPr>
            <p:ph idx="1"/>
          </p:nvPr>
        </p:nvSpPr>
        <p:spPr/>
        <p:txBody>
          <a:bodyPr/>
          <a:lstStyle/>
          <a:p>
            <a:pPr eaLnBrk="1" hangingPunct="1"/>
            <a:r>
              <a:rPr lang="en-US" altLang="zh-CN" smtClean="0"/>
              <a:t>Review and identify potential supervisory issues </a:t>
            </a:r>
          </a:p>
          <a:p>
            <a:pPr eaLnBrk="1" hangingPunct="1"/>
            <a:r>
              <a:rPr lang="en-US" altLang="zh-CN" smtClean="0"/>
              <a:t>Propose and develop policies that supports a </a:t>
            </a:r>
            <a:r>
              <a:rPr lang="en-US" altLang="zh-CN" u="sng" smtClean="0"/>
              <a:t>sound banking system and high supervisory standards </a:t>
            </a:r>
          </a:p>
          <a:p>
            <a:pPr eaLnBrk="1" hangingPunct="1"/>
            <a:endParaRPr lang="en-US" altLang="zh-CN" smtClean="0"/>
          </a:p>
          <a:p>
            <a:pPr eaLnBrk="1" hangingPunct="1"/>
            <a:endParaRPr lang="en-US" altLang="zh-CN" smtClean="0"/>
          </a:p>
        </p:txBody>
      </p:sp>
    </p:spTree>
    <p:extLst>
      <p:ext uri="{BB962C8B-B14F-4D97-AF65-F5344CB8AC3E}">
        <p14:creationId xmlns:p14="http://schemas.microsoft.com/office/powerpoint/2010/main" xmlns="" val="30496251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381000"/>
            <a:ext cx="8229600" cy="639763"/>
          </a:xfrm>
        </p:spPr>
        <p:txBody>
          <a:bodyPr/>
          <a:lstStyle/>
          <a:p>
            <a:pPr eaLnBrk="1" hangingPunct="1"/>
            <a:r>
              <a:rPr lang="en-US" altLang="zh-CN" sz="3600" smtClean="0"/>
              <a:t>7 working groups reporting to PDG</a:t>
            </a:r>
            <a:br>
              <a:rPr lang="en-US" altLang="zh-CN" sz="3600" smtClean="0"/>
            </a:br>
            <a:endParaRPr lang="en-US" altLang="zh-CN" sz="3600" smtClean="0"/>
          </a:p>
        </p:txBody>
      </p:sp>
      <p:graphicFrame>
        <p:nvGraphicFramePr>
          <p:cNvPr id="4" name="Content Placeholder 3"/>
          <p:cNvGraphicFramePr>
            <a:graphicFrameLocks noGrp="1"/>
          </p:cNvGraphicFramePr>
          <p:nvPr>
            <p:ph idx="1"/>
          </p:nvPr>
        </p:nvGraphicFramePr>
        <p:xfrm>
          <a:off x="762000" y="1752600"/>
          <a:ext cx="7848600" cy="4438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838200" y="762000"/>
            <a:ext cx="1905000" cy="83026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sz="1200" dirty="0">
                <a:solidFill>
                  <a:srgbClr val="FF0000"/>
                </a:solidFill>
                <a:effectLst>
                  <a:outerShdw blurRad="38100" dist="38100" dir="2700000" algn="tl">
                    <a:srgbClr val="000000">
                      <a:alpha val="43137"/>
                    </a:srgbClr>
                  </a:outerShdw>
                </a:effectLst>
              </a:rPr>
              <a:t>Contacts and assess banks current and new </a:t>
            </a:r>
            <a:r>
              <a:rPr lang="en-US" sz="1200" u="sng" dirty="0">
                <a:solidFill>
                  <a:srgbClr val="FF0000"/>
                </a:solidFill>
                <a:effectLst>
                  <a:outerShdw blurRad="38100" dist="38100" dir="2700000" algn="tl">
                    <a:srgbClr val="000000">
                      <a:alpha val="43137"/>
                    </a:srgbClr>
                  </a:outerShdw>
                </a:effectLst>
              </a:rPr>
              <a:t>risk management </a:t>
            </a:r>
            <a:r>
              <a:rPr lang="en-US" sz="1200" dirty="0">
                <a:solidFill>
                  <a:srgbClr val="FF0000"/>
                </a:solidFill>
                <a:effectLst>
                  <a:outerShdw blurRad="38100" dist="38100" dir="2700000" algn="tl">
                    <a:srgbClr val="000000">
                      <a:alpha val="43137"/>
                    </a:srgbClr>
                  </a:outerShdw>
                </a:effectLst>
              </a:rPr>
              <a:t>practices and measures</a:t>
            </a:r>
          </a:p>
        </p:txBody>
      </p:sp>
      <p:cxnSp>
        <p:nvCxnSpPr>
          <p:cNvPr id="10" name="Elbow Connector 9"/>
          <p:cNvCxnSpPr/>
          <p:nvPr/>
        </p:nvCxnSpPr>
        <p:spPr>
          <a:xfrm>
            <a:off x="3962400" y="1524000"/>
            <a:ext cx="304800" cy="228600"/>
          </a:xfrm>
          <a:prstGeom prst="bentConnector3">
            <a:avLst>
              <a:gd name="adj1" fmla="val 56452"/>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57600" y="762000"/>
            <a:ext cx="1905000" cy="12001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sz="1200" dirty="0">
                <a:solidFill>
                  <a:srgbClr val="FF0000"/>
                </a:solidFill>
                <a:effectLst>
                  <a:outerShdw blurRad="38100" dist="38100" dir="2700000" algn="tl">
                    <a:srgbClr val="000000">
                      <a:alpha val="43137"/>
                    </a:srgbClr>
                  </a:outerShdw>
                </a:effectLst>
              </a:rPr>
              <a:t>Exchange information and engage in research projects on supervisory and </a:t>
            </a:r>
            <a:r>
              <a:rPr lang="en-US" sz="1200" u="sng" dirty="0">
                <a:solidFill>
                  <a:srgbClr val="FF0000"/>
                </a:solidFill>
                <a:effectLst>
                  <a:outerShdw blurRad="38100" dist="38100" dir="2700000" algn="tl">
                    <a:srgbClr val="000000">
                      <a:alpha val="43137"/>
                    </a:srgbClr>
                  </a:outerShdw>
                </a:effectLst>
              </a:rPr>
              <a:t>financial stability issue </a:t>
            </a:r>
            <a:r>
              <a:rPr lang="en-US" sz="1200" dirty="0">
                <a:solidFill>
                  <a:srgbClr val="FF0000"/>
                </a:solidFill>
                <a:effectLst>
                  <a:outerShdw blurRad="38100" dist="38100" dir="2700000" algn="tl">
                    <a:srgbClr val="000000">
                      <a:alpha val="43137"/>
                    </a:srgbClr>
                  </a:outerShdw>
                </a:effectLst>
              </a:rPr>
              <a:t>with academic and institution economist</a:t>
            </a:r>
          </a:p>
        </p:txBody>
      </p:sp>
      <p:sp>
        <p:nvSpPr>
          <p:cNvPr id="12" name="TextBox 11"/>
          <p:cNvSpPr txBox="1"/>
          <p:nvPr/>
        </p:nvSpPr>
        <p:spPr>
          <a:xfrm>
            <a:off x="6477000" y="762000"/>
            <a:ext cx="1905000" cy="10160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sz="1200" dirty="0">
                <a:solidFill>
                  <a:srgbClr val="FF0000"/>
                </a:solidFill>
                <a:effectLst>
                  <a:outerShdw blurRad="38100" dist="38100" dir="2700000" algn="tl">
                    <a:srgbClr val="000000">
                      <a:alpha val="43137"/>
                    </a:srgbClr>
                  </a:outerShdw>
                </a:effectLst>
              </a:rPr>
              <a:t>Addresses exposures arising from trading activities and appropriate capital treatment of </a:t>
            </a:r>
            <a:r>
              <a:rPr lang="en-US" sz="1200" u="sng" dirty="0">
                <a:solidFill>
                  <a:srgbClr val="FF0000"/>
                </a:solidFill>
                <a:effectLst>
                  <a:outerShdw blurRad="38100" dist="38100" dir="2700000" algn="tl">
                    <a:srgbClr val="000000">
                      <a:alpha val="43137"/>
                    </a:srgbClr>
                  </a:outerShdw>
                </a:effectLst>
              </a:rPr>
              <a:t>event risk </a:t>
            </a:r>
            <a:r>
              <a:rPr lang="en-US" sz="1200" dirty="0">
                <a:solidFill>
                  <a:srgbClr val="FF0000"/>
                </a:solidFill>
                <a:effectLst>
                  <a:outerShdw blurRad="38100" dist="38100" dir="2700000" algn="tl">
                    <a:srgbClr val="000000">
                      <a:alpha val="43137"/>
                    </a:srgbClr>
                  </a:outerShdw>
                </a:effectLst>
              </a:rPr>
              <a:t>in the trading book.</a:t>
            </a:r>
          </a:p>
        </p:txBody>
      </p:sp>
      <p:sp>
        <p:nvSpPr>
          <p:cNvPr id="13" name="TextBox 12"/>
          <p:cNvSpPr txBox="1"/>
          <p:nvPr/>
        </p:nvSpPr>
        <p:spPr>
          <a:xfrm>
            <a:off x="381000" y="4114800"/>
            <a:ext cx="1905000" cy="157003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sz="1200" dirty="0">
                <a:solidFill>
                  <a:srgbClr val="FF0000"/>
                </a:solidFill>
                <a:effectLst>
                  <a:outerShdw blurRad="38100" dist="38100" dir="2700000" algn="tl">
                    <a:srgbClr val="000000">
                      <a:alpha val="43137"/>
                    </a:srgbClr>
                  </a:outerShdw>
                </a:effectLst>
              </a:rPr>
              <a:t>Sept, 2008: Issued Principles for </a:t>
            </a:r>
            <a:r>
              <a:rPr lang="en-US" sz="1200" u="sng" dirty="0">
                <a:solidFill>
                  <a:srgbClr val="FF0000"/>
                </a:solidFill>
                <a:effectLst>
                  <a:outerShdw blurRad="38100" dist="38100" dir="2700000" algn="tl">
                    <a:srgbClr val="000000">
                      <a:alpha val="43137"/>
                    </a:srgbClr>
                  </a:outerShdw>
                </a:effectLst>
              </a:rPr>
              <a:t>Sound Liquidity Risk Management and Supervision. </a:t>
            </a:r>
          </a:p>
          <a:p>
            <a:pPr fontAlgn="auto">
              <a:spcBef>
                <a:spcPts val="0"/>
              </a:spcBef>
              <a:spcAft>
                <a:spcPts val="0"/>
              </a:spcAft>
              <a:defRPr/>
            </a:pPr>
            <a:r>
              <a:rPr lang="en-US" sz="1200" dirty="0">
                <a:solidFill>
                  <a:srgbClr val="FF0000"/>
                </a:solidFill>
                <a:effectLst>
                  <a:outerShdw blurRad="38100" dist="38100" dir="2700000" algn="tl">
                    <a:srgbClr val="000000">
                      <a:alpha val="43137"/>
                    </a:srgbClr>
                  </a:outerShdw>
                </a:effectLst>
              </a:rPr>
              <a:t>-Forum for info exchange on national approaches to </a:t>
            </a:r>
            <a:r>
              <a:rPr lang="en-US" sz="1200" u="sng" dirty="0">
                <a:solidFill>
                  <a:srgbClr val="FF0000"/>
                </a:solidFill>
                <a:effectLst>
                  <a:outerShdw blurRad="38100" dist="38100" dir="2700000" algn="tl">
                    <a:srgbClr val="000000">
                      <a:alpha val="43137"/>
                    </a:srgbClr>
                  </a:outerShdw>
                </a:effectLst>
              </a:rPr>
              <a:t>liquidity risk regulation &amp;supervision</a:t>
            </a:r>
          </a:p>
        </p:txBody>
      </p:sp>
      <p:sp>
        <p:nvSpPr>
          <p:cNvPr id="14" name="TextBox 13"/>
          <p:cNvSpPr txBox="1"/>
          <p:nvPr/>
        </p:nvSpPr>
        <p:spPr>
          <a:xfrm>
            <a:off x="5867400" y="4267200"/>
            <a:ext cx="1905000" cy="12001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sz="1200" dirty="0">
                <a:solidFill>
                  <a:srgbClr val="FF0000"/>
                </a:solidFill>
                <a:effectLst>
                  <a:outerShdw blurRad="38100" dist="38100" dir="2700000" algn="tl">
                    <a:srgbClr val="000000">
                      <a:alpha val="43137"/>
                    </a:srgbClr>
                  </a:outerShdw>
                </a:effectLst>
              </a:rPr>
              <a:t>Explores trends in eligible capital instruments by reviewing issues related to the </a:t>
            </a:r>
            <a:r>
              <a:rPr lang="en-US" sz="1200" u="sng" dirty="0">
                <a:solidFill>
                  <a:srgbClr val="FF0000"/>
                </a:solidFill>
                <a:effectLst>
                  <a:outerShdw blurRad="38100" dist="38100" dir="2700000" algn="tl">
                    <a:srgbClr val="000000">
                      <a:alpha val="43137"/>
                    </a:srgbClr>
                  </a:outerShdw>
                </a:effectLst>
              </a:rPr>
              <a:t>quality, consistency and transparency of capital </a:t>
            </a:r>
            <a:r>
              <a:rPr lang="en-US" sz="1200" dirty="0">
                <a:solidFill>
                  <a:srgbClr val="FF0000"/>
                </a:solidFill>
                <a:effectLst>
                  <a:outerShdw blurRad="38100" dist="38100" dir="2700000" algn="tl">
                    <a:srgbClr val="000000">
                      <a:alpha val="43137"/>
                    </a:srgbClr>
                  </a:outerShdw>
                </a:effectLst>
              </a:rPr>
              <a:t>with focus on </a:t>
            </a:r>
            <a:r>
              <a:rPr lang="en-US" sz="1200" u="sng" dirty="0">
                <a:solidFill>
                  <a:srgbClr val="FF0000"/>
                </a:solidFill>
                <a:effectLst>
                  <a:outerShdw blurRad="38100" dist="38100" dir="2700000" algn="tl">
                    <a:srgbClr val="000000">
                      <a:alpha val="43137"/>
                    </a:srgbClr>
                  </a:outerShdw>
                </a:effectLst>
              </a:rPr>
              <a:t>Tier 1 capital</a:t>
            </a:r>
          </a:p>
        </p:txBody>
      </p:sp>
      <p:cxnSp>
        <p:nvCxnSpPr>
          <p:cNvPr id="16" name="Straight Arrow Connector 15"/>
          <p:cNvCxnSpPr/>
          <p:nvPr/>
        </p:nvCxnSpPr>
        <p:spPr>
          <a:xfrm rot="10800000">
            <a:off x="5334000" y="4343400"/>
            <a:ext cx="5334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934200" y="5562600"/>
            <a:ext cx="1905000" cy="10160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sz="1200" dirty="0">
                <a:solidFill>
                  <a:srgbClr val="FF0000"/>
                </a:solidFill>
                <a:effectLst>
                  <a:outerShdw blurRad="38100" dist="38100" dir="2700000" algn="tl">
                    <a:srgbClr val="000000">
                      <a:alpha val="43137"/>
                    </a:srgbClr>
                  </a:outerShdw>
                </a:effectLst>
              </a:rPr>
              <a:t>Monitor and report </a:t>
            </a:r>
            <a:r>
              <a:rPr lang="en-US" sz="1200" u="sng" dirty="0">
                <a:solidFill>
                  <a:srgbClr val="FF0000"/>
                </a:solidFill>
                <a:effectLst>
                  <a:outerShdw blurRad="38100" dist="38100" dir="2700000" algn="tl">
                    <a:srgbClr val="000000">
                      <a:alpha val="43137"/>
                    </a:srgbClr>
                  </a:outerShdw>
                </a:effectLst>
              </a:rPr>
              <a:t>capital requirements</a:t>
            </a:r>
            <a:r>
              <a:rPr lang="en-US" sz="1200" dirty="0">
                <a:solidFill>
                  <a:srgbClr val="FF0000"/>
                </a:solidFill>
                <a:effectLst>
                  <a:outerShdw blurRad="38100" dist="38100" dir="2700000" algn="tl">
                    <a:srgbClr val="000000">
                      <a:alpha val="43137"/>
                    </a:srgbClr>
                  </a:outerShdw>
                </a:effectLst>
              </a:rPr>
              <a:t> to ensure that banks maintain a </a:t>
            </a:r>
            <a:r>
              <a:rPr lang="en-US" sz="1200" u="sng" dirty="0">
                <a:solidFill>
                  <a:srgbClr val="FF0000"/>
                </a:solidFill>
                <a:effectLst>
                  <a:outerShdw blurRad="38100" dist="38100" dir="2700000" algn="tl">
                    <a:srgbClr val="000000">
                      <a:alpha val="43137"/>
                    </a:srgbClr>
                  </a:outerShdw>
                </a:effectLst>
              </a:rPr>
              <a:t>solid capital base throughout the economic cycle.</a:t>
            </a:r>
          </a:p>
        </p:txBody>
      </p:sp>
      <p:cxnSp>
        <p:nvCxnSpPr>
          <p:cNvPr id="20" name="Straight Arrow Connector 19"/>
          <p:cNvCxnSpPr/>
          <p:nvPr/>
        </p:nvCxnSpPr>
        <p:spPr>
          <a:xfrm rot="5400000" flipH="1" flipV="1">
            <a:off x="7696201" y="5029200"/>
            <a:ext cx="1066800" cy="31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057400" y="5334000"/>
            <a:ext cx="1905000" cy="13843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sz="1200" dirty="0">
                <a:solidFill>
                  <a:srgbClr val="FF0000"/>
                </a:solidFill>
                <a:effectLst>
                  <a:outerShdw blurRad="38100" dist="38100" dir="2700000" algn="tl">
                    <a:srgbClr val="000000">
                      <a:alpha val="43137"/>
                    </a:srgbClr>
                  </a:outerShdw>
                </a:effectLst>
              </a:rPr>
              <a:t>Compare </a:t>
            </a:r>
            <a:r>
              <a:rPr lang="en-US" sz="1200" u="sng" dirty="0">
                <a:solidFill>
                  <a:srgbClr val="FF0000"/>
                </a:solidFill>
                <a:effectLst>
                  <a:outerShdw blurRad="38100" dist="38100" dir="2700000" algn="tl">
                    <a:srgbClr val="000000">
                      <a:alpha val="43137"/>
                    </a:srgbClr>
                  </a:outerShdw>
                </a:effectLst>
              </a:rPr>
              <a:t>national </a:t>
            </a:r>
            <a:r>
              <a:rPr lang="en-US" sz="1200" dirty="0">
                <a:solidFill>
                  <a:srgbClr val="FF0000"/>
                </a:solidFill>
                <a:effectLst>
                  <a:outerShdw blurRad="38100" dist="38100" dir="2700000" algn="tl">
                    <a:srgbClr val="000000">
                      <a:alpha val="43137"/>
                    </a:srgbClr>
                  </a:outerShdw>
                </a:effectLst>
              </a:rPr>
              <a:t>policies, </a:t>
            </a:r>
            <a:r>
              <a:rPr lang="en-US" sz="1200" u="sng" dirty="0">
                <a:solidFill>
                  <a:srgbClr val="FF0000"/>
                </a:solidFill>
                <a:effectLst>
                  <a:outerShdw blurRad="38100" dist="38100" dir="2700000" algn="tl">
                    <a:srgbClr val="000000">
                      <a:alpha val="43137"/>
                    </a:srgbClr>
                  </a:outerShdw>
                </a:effectLst>
              </a:rPr>
              <a:t>legal</a:t>
            </a:r>
            <a:r>
              <a:rPr lang="en-US" sz="1200" dirty="0">
                <a:solidFill>
                  <a:srgbClr val="FF0000"/>
                </a:solidFill>
                <a:effectLst>
                  <a:outerShdw blurRad="38100" dist="38100" dir="2700000" algn="tl">
                    <a:srgbClr val="000000">
                      <a:alpha val="43137"/>
                    </a:srgbClr>
                  </a:outerShdw>
                </a:effectLst>
              </a:rPr>
              <a:t> frameworks and the </a:t>
            </a:r>
            <a:r>
              <a:rPr lang="en-US" sz="1200" u="sng" dirty="0">
                <a:solidFill>
                  <a:srgbClr val="FF0000"/>
                </a:solidFill>
                <a:effectLst>
                  <a:outerShdw blurRad="38100" dist="38100" dir="2700000" algn="tl">
                    <a:srgbClr val="000000">
                      <a:alpha val="43137"/>
                    </a:srgbClr>
                  </a:outerShdw>
                </a:effectLst>
              </a:rPr>
              <a:t>allocation of responsibilities </a:t>
            </a:r>
            <a:r>
              <a:rPr lang="en-US" sz="1200" dirty="0">
                <a:solidFill>
                  <a:srgbClr val="FF0000"/>
                </a:solidFill>
                <a:effectLst>
                  <a:outerShdw blurRad="38100" dist="38100" dir="2700000" algn="tl">
                    <a:srgbClr val="000000">
                      <a:alpha val="43137"/>
                    </a:srgbClr>
                  </a:outerShdw>
                </a:effectLst>
              </a:rPr>
              <a:t>for resolution of banks with significant </a:t>
            </a:r>
            <a:r>
              <a:rPr lang="en-US" sz="1200" u="sng" dirty="0">
                <a:solidFill>
                  <a:srgbClr val="FF0000"/>
                </a:solidFill>
                <a:effectLst>
                  <a:outerShdw blurRad="38100" dist="38100" dir="2700000" algn="tl">
                    <a:srgbClr val="000000">
                      <a:alpha val="43137"/>
                    </a:srgbClr>
                  </a:outerShdw>
                </a:effectLst>
              </a:rPr>
              <a:t>cross-border operations.</a:t>
            </a:r>
          </a:p>
        </p:txBody>
      </p:sp>
      <p:cxnSp>
        <p:nvCxnSpPr>
          <p:cNvPr id="26" name="Straight Arrow Connector 25"/>
          <p:cNvCxnSpPr/>
          <p:nvPr/>
        </p:nvCxnSpPr>
        <p:spPr>
          <a:xfrm rot="5400000" flipH="1" flipV="1">
            <a:off x="533400" y="3962400"/>
            <a:ext cx="3048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8" idx="2"/>
          </p:cNvCxnSpPr>
          <p:nvPr/>
        </p:nvCxnSpPr>
        <p:spPr>
          <a:xfrm rot="16200000" flipH="1">
            <a:off x="1691481" y="1691482"/>
            <a:ext cx="236537" cy="381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hape 31"/>
          <p:cNvCxnSpPr>
            <a:stCxn id="9" idx="3"/>
          </p:cNvCxnSpPr>
          <p:nvPr/>
        </p:nvCxnSpPr>
        <p:spPr>
          <a:xfrm>
            <a:off x="5562600" y="1362075"/>
            <a:ext cx="152400" cy="542925"/>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hape 35"/>
          <p:cNvCxnSpPr>
            <a:stCxn id="12" idx="3"/>
          </p:cNvCxnSpPr>
          <p:nvPr/>
        </p:nvCxnSpPr>
        <p:spPr>
          <a:xfrm>
            <a:off x="8382000" y="1270000"/>
            <a:ext cx="152400" cy="558800"/>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hape 37"/>
          <p:cNvCxnSpPr/>
          <p:nvPr/>
        </p:nvCxnSpPr>
        <p:spPr>
          <a:xfrm rot="5400000" flipH="1" flipV="1">
            <a:off x="2990850" y="5086350"/>
            <a:ext cx="304800" cy="495300"/>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148300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zh-CN" smtClean="0"/>
              <a:t>Sub-committee (3): ATF</a:t>
            </a:r>
          </a:p>
        </p:txBody>
      </p:sp>
      <p:sp>
        <p:nvSpPr>
          <p:cNvPr id="13315" name="Content Placeholder 2"/>
          <p:cNvSpPr>
            <a:spLocks noGrp="1"/>
          </p:cNvSpPr>
          <p:nvPr>
            <p:ph idx="1"/>
          </p:nvPr>
        </p:nvSpPr>
        <p:spPr/>
        <p:txBody>
          <a:bodyPr>
            <a:normAutofit lnSpcReduction="10000"/>
          </a:bodyPr>
          <a:lstStyle/>
          <a:p>
            <a:pPr eaLnBrk="1" hangingPunct="1">
              <a:lnSpc>
                <a:spcPct val="90000"/>
              </a:lnSpc>
            </a:pPr>
            <a:r>
              <a:rPr lang="en-US" altLang="zh-CN" sz="3000" smtClean="0"/>
              <a:t>Ensure that </a:t>
            </a:r>
            <a:r>
              <a:rPr lang="en-US" altLang="zh-CN" sz="3000" smtClean="0">
                <a:solidFill>
                  <a:srgbClr val="FF0000"/>
                </a:solidFill>
              </a:rPr>
              <a:t>international accounting and auditing standards and practices</a:t>
            </a:r>
            <a:r>
              <a:rPr lang="en-US" altLang="zh-CN" sz="3000" smtClean="0"/>
              <a:t> promote </a:t>
            </a:r>
            <a:r>
              <a:rPr lang="en-US" altLang="zh-CN" sz="3000" smtClean="0">
                <a:solidFill>
                  <a:srgbClr val="FF0000"/>
                </a:solidFill>
              </a:rPr>
              <a:t>sound risk management at financial institutions</a:t>
            </a:r>
            <a:r>
              <a:rPr lang="en-US" altLang="zh-CN" sz="3000" smtClean="0"/>
              <a:t>, support market discipline through transparency, and reinforce the </a:t>
            </a:r>
            <a:r>
              <a:rPr lang="en-US" altLang="zh-CN" sz="3000" smtClean="0">
                <a:solidFill>
                  <a:srgbClr val="FF0000"/>
                </a:solidFill>
              </a:rPr>
              <a:t>safety and soundness of the banking system. </a:t>
            </a:r>
          </a:p>
          <a:p>
            <a:pPr eaLnBrk="1" hangingPunct="1">
              <a:lnSpc>
                <a:spcPct val="90000"/>
              </a:lnSpc>
            </a:pPr>
            <a:endParaRPr lang="en-US" altLang="zh-CN" sz="3000" smtClean="0"/>
          </a:p>
          <a:p>
            <a:pPr eaLnBrk="1" hangingPunct="1">
              <a:lnSpc>
                <a:spcPct val="90000"/>
              </a:lnSpc>
            </a:pPr>
            <a:r>
              <a:rPr lang="en-US" altLang="zh-CN" sz="3000" smtClean="0"/>
              <a:t>Developed reporting guidance and takes active role in the development of international accounting and auditing standards.</a:t>
            </a:r>
          </a:p>
        </p:txBody>
      </p:sp>
    </p:spTree>
    <p:extLst>
      <p:ext uri="{BB962C8B-B14F-4D97-AF65-F5344CB8AC3E}">
        <p14:creationId xmlns:p14="http://schemas.microsoft.com/office/powerpoint/2010/main" xmlns="" val="333048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3 working groups report to the ATF: </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9073351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zh-CN" smtClean="0"/>
              <a:t>Sub-committee (4): BCG</a:t>
            </a:r>
          </a:p>
        </p:txBody>
      </p:sp>
      <p:sp>
        <p:nvSpPr>
          <p:cNvPr id="15363" name="Content Placeholder 2"/>
          <p:cNvSpPr>
            <a:spLocks noGrp="1"/>
          </p:cNvSpPr>
          <p:nvPr>
            <p:ph idx="1"/>
          </p:nvPr>
        </p:nvSpPr>
        <p:spPr/>
        <p:txBody>
          <a:bodyPr/>
          <a:lstStyle/>
          <a:p>
            <a:pPr eaLnBrk="1" hangingPunct="1">
              <a:lnSpc>
                <a:spcPct val="80000"/>
              </a:lnSpc>
            </a:pPr>
            <a:r>
              <a:rPr lang="en-US" altLang="zh-CN" sz="1800" smtClean="0"/>
              <a:t>Provides a forum for deepening the Committee's engagement with supervisors around the world on banking supervisory issues. </a:t>
            </a:r>
          </a:p>
          <a:p>
            <a:pPr eaLnBrk="1" hangingPunct="1">
              <a:lnSpc>
                <a:spcPct val="80000"/>
              </a:lnSpc>
            </a:pPr>
            <a:r>
              <a:rPr lang="en-US" altLang="zh-CN" sz="1800" smtClean="0"/>
              <a:t>Communicate supervisory matter with non-member countries on new Committee initiatives</a:t>
            </a:r>
          </a:p>
          <a:p>
            <a:pPr eaLnBrk="1" hangingPunct="1">
              <a:lnSpc>
                <a:spcPct val="80000"/>
              </a:lnSpc>
              <a:buFont typeface="Arial" charset="0"/>
              <a:buNone/>
            </a:pPr>
            <a:endParaRPr lang="en-US" altLang="zh-CN" sz="1800" smtClean="0"/>
          </a:p>
          <a:p>
            <a:pPr eaLnBrk="1" hangingPunct="1">
              <a:lnSpc>
                <a:spcPct val="80000"/>
              </a:lnSpc>
            </a:pPr>
            <a:endParaRPr lang="en-US" altLang="zh-CN" sz="1800" smtClean="0"/>
          </a:p>
          <a:p>
            <a:pPr eaLnBrk="1" hangingPunct="1">
              <a:lnSpc>
                <a:spcPct val="80000"/>
              </a:lnSpc>
            </a:pPr>
            <a:r>
              <a:rPr lang="en-US" altLang="zh-CN" sz="1800" smtClean="0"/>
              <a:t>Coordinate with other standard setters includes:</a:t>
            </a:r>
          </a:p>
          <a:p>
            <a:pPr eaLnBrk="1" hangingPunct="1">
              <a:lnSpc>
                <a:spcPct val="80000"/>
              </a:lnSpc>
            </a:pPr>
            <a:endParaRPr lang="en-US" altLang="zh-CN" sz="1800" smtClean="0"/>
          </a:p>
          <a:p>
            <a:pPr lvl="1" eaLnBrk="1" hangingPunct="1">
              <a:lnSpc>
                <a:spcPct val="80000"/>
              </a:lnSpc>
            </a:pPr>
            <a:r>
              <a:rPr lang="en-US" altLang="zh-CN" sz="1500" smtClean="0"/>
              <a:t>the Joint Forum and the Coordination Group. </a:t>
            </a:r>
          </a:p>
          <a:p>
            <a:pPr lvl="1" eaLnBrk="1" hangingPunct="1">
              <a:lnSpc>
                <a:spcPct val="80000"/>
              </a:lnSpc>
            </a:pPr>
            <a:r>
              <a:rPr lang="en-US" altLang="zh-CN" sz="1500" smtClean="0"/>
              <a:t>The Joint Forum was established in 1996 to address issues common to the banking, securities and insurance sectors, including the regulation of financial conglomerates. </a:t>
            </a:r>
          </a:p>
          <a:p>
            <a:pPr lvl="1" eaLnBrk="1" hangingPunct="1">
              <a:lnSpc>
                <a:spcPct val="80000"/>
              </a:lnSpc>
            </a:pPr>
            <a:r>
              <a:rPr lang="en-US" altLang="zh-CN" sz="1500" smtClean="0"/>
              <a:t>The Coordination Group is a senior group of supervisory standard setters comprising the Chairmen and Secretaries General of the Committee, the International Organization of Securities Commissions (IOSCO) and the International Association of Insurance Supervisors (IAIS), as well as the Joint Forum Chairman and Secretariat. </a:t>
            </a:r>
          </a:p>
          <a:p>
            <a:pPr lvl="1" eaLnBrk="1" hangingPunct="1">
              <a:lnSpc>
                <a:spcPct val="80000"/>
              </a:lnSpc>
            </a:pPr>
            <a:r>
              <a:rPr lang="en-US" altLang="zh-CN" sz="1500" smtClean="0"/>
              <a:t>The Coordination Group meets twice annually to exchange views on the priorities and key issues of interest to supervisory standard setters. The position of chairman and the secretariat function for the Coordination Group rotate among the memb-er representatives of the three standard setters every two years. </a:t>
            </a:r>
          </a:p>
          <a:p>
            <a:pPr eaLnBrk="1" hangingPunct="1">
              <a:lnSpc>
                <a:spcPct val="80000"/>
              </a:lnSpc>
            </a:pPr>
            <a:endParaRPr lang="en-US" altLang="zh-CN" sz="1800" smtClean="0"/>
          </a:p>
          <a:p>
            <a:pPr eaLnBrk="1" hangingPunct="1">
              <a:lnSpc>
                <a:spcPct val="80000"/>
              </a:lnSpc>
            </a:pPr>
            <a:endParaRPr lang="en-US" altLang="zh-CN" sz="1800" smtClean="0"/>
          </a:p>
        </p:txBody>
      </p:sp>
    </p:spTree>
    <p:extLst>
      <p:ext uri="{BB962C8B-B14F-4D97-AF65-F5344CB8AC3E}">
        <p14:creationId xmlns:p14="http://schemas.microsoft.com/office/powerpoint/2010/main" xmlns="" val="33074352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 II</a:t>
            </a:r>
            <a:endParaRPr lang="en-CA" dirty="0"/>
          </a:p>
        </p:txBody>
      </p:sp>
      <p:sp>
        <p:nvSpPr>
          <p:cNvPr id="3" name="Content Placeholder 2"/>
          <p:cNvSpPr>
            <a:spLocks noGrp="1"/>
          </p:cNvSpPr>
          <p:nvPr>
            <p:ph idx="1"/>
          </p:nvPr>
        </p:nvSpPr>
        <p:spPr/>
        <p:txBody>
          <a:bodyPr/>
          <a:lstStyle/>
          <a:p>
            <a:r>
              <a:rPr lang="en-US" dirty="0" smtClean="0"/>
              <a:t>Replace BASEL I (1988)</a:t>
            </a:r>
          </a:p>
          <a:p>
            <a:r>
              <a:rPr lang="en-US" dirty="0"/>
              <a:t>the concept and rationale of the three </a:t>
            </a:r>
            <a:r>
              <a:rPr lang="en-US" dirty="0" smtClean="0"/>
              <a:t>pillars</a:t>
            </a:r>
            <a:r>
              <a:rPr lang="en-CA" dirty="0" smtClean="0"/>
              <a:t> </a:t>
            </a:r>
            <a:r>
              <a:rPr lang="en-US" dirty="0" smtClean="0"/>
              <a:t>(minimum </a:t>
            </a:r>
            <a:r>
              <a:rPr lang="en-US" dirty="0"/>
              <a:t>capital requirements, supervisory review, and market discipline) </a:t>
            </a:r>
            <a:r>
              <a:rPr lang="en-US" dirty="0" smtClean="0"/>
              <a:t>approach</a:t>
            </a:r>
          </a:p>
          <a:p>
            <a:endParaRPr lang="en-CA" dirty="0"/>
          </a:p>
        </p:txBody>
      </p:sp>
    </p:spTree>
    <p:extLst>
      <p:ext uri="{BB962C8B-B14F-4D97-AF65-F5344CB8AC3E}">
        <p14:creationId xmlns:p14="http://schemas.microsoft.com/office/powerpoint/2010/main" xmlns="" val="3645434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ltLang="zh-CN" dirty="0"/>
              <a:t>Economic and Market Analysis</a:t>
            </a:r>
            <a:endParaRPr lang="en-US" altLang="zh-CN" dirty="0"/>
          </a:p>
        </p:txBody>
      </p:sp>
      <p:sp>
        <p:nvSpPr>
          <p:cNvPr id="5" name="Text Placeholder 4"/>
          <p:cNvSpPr>
            <a:spLocks noGrp="1"/>
          </p:cNvSpPr>
          <p:nvPr>
            <p:ph type="body" idx="1"/>
          </p:nvPr>
        </p:nvSpPr>
        <p:spPr/>
        <p:txBody>
          <a:bodyPr/>
          <a:lstStyle/>
          <a:p>
            <a:r>
              <a:rPr lang="en-CA" dirty="0" smtClean="0">
                <a:solidFill>
                  <a:schemeClr val="accent1"/>
                </a:solidFill>
              </a:rPr>
              <a:t>ROYAL BANK OF CANADA</a:t>
            </a:r>
            <a:endParaRPr lang="en-US" dirty="0">
              <a:solidFill>
                <a:schemeClr val="accent1"/>
              </a:solidFill>
            </a:endParaRPr>
          </a:p>
        </p:txBody>
      </p:sp>
    </p:spTree>
    <p:extLst>
      <p:ext uri="{BB962C8B-B14F-4D97-AF65-F5344CB8AC3E}">
        <p14:creationId xmlns:p14="http://schemas.microsoft.com/office/powerpoint/2010/main" xmlns="" val="31418829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FIRST PILLAR: </a:t>
            </a:r>
            <a:r>
              <a:rPr lang="en-US" dirty="0" smtClean="0"/>
              <a:t>Minimum Capital Requirements</a:t>
            </a:r>
            <a:endParaRPr lang="en-CA" dirty="0"/>
          </a:p>
        </p:txBody>
      </p:sp>
      <p:sp>
        <p:nvSpPr>
          <p:cNvPr id="3" name="Content Placeholder 2"/>
          <p:cNvSpPr>
            <a:spLocks noGrp="1"/>
          </p:cNvSpPr>
          <p:nvPr>
            <p:ph idx="1"/>
          </p:nvPr>
        </p:nvSpPr>
        <p:spPr/>
        <p:txBody>
          <a:bodyPr/>
          <a:lstStyle/>
          <a:p>
            <a:r>
              <a:rPr lang="en-US" dirty="0" smtClean="0"/>
              <a:t>Credit Risk</a:t>
            </a:r>
          </a:p>
          <a:p>
            <a:pPr lvl="1"/>
            <a:r>
              <a:rPr lang="en-US" dirty="0" err="1" smtClean="0"/>
              <a:t>Standardised</a:t>
            </a:r>
            <a:r>
              <a:rPr lang="en-CA" sz="2400" dirty="0" smtClean="0"/>
              <a:t> </a:t>
            </a:r>
            <a:r>
              <a:rPr lang="en-US" dirty="0" smtClean="0"/>
              <a:t>Approach</a:t>
            </a:r>
          </a:p>
          <a:p>
            <a:pPr lvl="2"/>
            <a:r>
              <a:rPr lang="en-US" dirty="0" smtClean="0"/>
              <a:t>Weighted Risk</a:t>
            </a:r>
          </a:p>
          <a:p>
            <a:pPr lvl="2"/>
            <a:r>
              <a:rPr lang="en-US" dirty="0"/>
              <a:t>External credit assessment institution (ECAI) </a:t>
            </a:r>
            <a:endParaRPr lang="en-CA" dirty="0"/>
          </a:p>
          <a:p>
            <a:pPr lvl="1"/>
            <a:r>
              <a:rPr lang="en-US" dirty="0"/>
              <a:t>Internal Ratings-based Approach</a:t>
            </a:r>
          </a:p>
        </p:txBody>
      </p:sp>
    </p:spTree>
    <p:extLst>
      <p:ext uri="{BB962C8B-B14F-4D97-AF65-F5344CB8AC3E}">
        <p14:creationId xmlns:p14="http://schemas.microsoft.com/office/powerpoint/2010/main" xmlns="" val="18401436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FIRST PILLAR: Minimum Capital Requirements (</a:t>
            </a:r>
            <a:r>
              <a:rPr lang="en-US" dirty="0" err="1" smtClean="0"/>
              <a:t>Con’t</a:t>
            </a:r>
            <a:r>
              <a:rPr lang="en-US" dirty="0" smtClean="0"/>
              <a:t>)</a:t>
            </a:r>
            <a:endParaRPr lang="en-CA" dirty="0"/>
          </a:p>
        </p:txBody>
      </p:sp>
      <p:sp>
        <p:nvSpPr>
          <p:cNvPr id="3" name="Content Placeholder 2"/>
          <p:cNvSpPr>
            <a:spLocks noGrp="1"/>
          </p:cNvSpPr>
          <p:nvPr>
            <p:ph idx="1"/>
          </p:nvPr>
        </p:nvSpPr>
        <p:spPr/>
        <p:txBody>
          <a:bodyPr>
            <a:normAutofit/>
          </a:bodyPr>
          <a:lstStyle/>
          <a:p>
            <a:r>
              <a:rPr lang="en-US" dirty="0" smtClean="0"/>
              <a:t>Operational Risk</a:t>
            </a:r>
          </a:p>
          <a:p>
            <a:pPr lvl="1"/>
            <a:r>
              <a:rPr lang="en-US" dirty="0" smtClean="0"/>
              <a:t>Operational </a:t>
            </a:r>
            <a:r>
              <a:rPr lang="en-US" dirty="0"/>
              <a:t>risk is defined as the risk of loss resulting from inadequate or </a:t>
            </a:r>
            <a:r>
              <a:rPr lang="en-US" dirty="0" smtClean="0"/>
              <a:t>failed</a:t>
            </a:r>
            <a:r>
              <a:rPr lang="en-CA" sz="2400" dirty="0" smtClean="0"/>
              <a:t> </a:t>
            </a:r>
            <a:r>
              <a:rPr lang="en-US" dirty="0" smtClean="0"/>
              <a:t>internal </a:t>
            </a:r>
            <a:r>
              <a:rPr lang="en-US" dirty="0"/>
              <a:t>processes, people and systems or from external events. </a:t>
            </a:r>
            <a:r>
              <a:rPr lang="en-US" dirty="0" smtClean="0"/>
              <a:t>(Basel II, paragraph 644.) </a:t>
            </a:r>
          </a:p>
          <a:p>
            <a:pPr lvl="1"/>
            <a:r>
              <a:rPr lang="en-US" dirty="0" smtClean="0"/>
              <a:t>Three approaches:</a:t>
            </a:r>
          </a:p>
          <a:p>
            <a:pPr lvl="2"/>
            <a:r>
              <a:rPr lang="en-US" dirty="0" smtClean="0"/>
              <a:t>the</a:t>
            </a:r>
            <a:r>
              <a:rPr lang="en-CA" sz="1600" dirty="0" smtClean="0"/>
              <a:t> </a:t>
            </a:r>
            <a:r>
              <a:rPr lang="en-US" dirty="0" smtClean="0"/>
              <a:t>Basic </a:t>
            </a:r>
            <a:r>
              <a:rPr lang="en-US" dirty="0"/>
              <a:t>Indicator </a:t>
            </a:r>
            <a:r>
              <a:rPr lang="en-US" dirty="0" smtClean="0"/>
              <a:t>Approach</a:t>
            </a:r>
          </a:p>
          <a:p>
            <a:pPr lvl="2"/>
            <a:r>
              <a:rPr lang="en-US" dirty="0" smtClean="0"/>
              <a:t>the </a:t>
            </a:r>
            <a:r>
              <a:rPr lang="en-US" dirty="0" err="1"/>
              <a:t>Standardised</a:t>
            </a:r>
            <a:r>
              <a:rPr lang="en-US" dirty="0"/>
              <a:t> </a:t>
            </a:r>
            <a:r>
              <a:rPr lang="en-US" dirty="0" smtClean="0"/>
              <a:t>Approach</a:t>
            </a:r>
          </a:p>
          <a:p>
            <a:pPr lvl="2"/>
            <a:r>
              <a:rPr lang="en-US" dirty="0" smtClean="0"/>
              <a:t>Advanced </a:t>
            </a:r>
            <a:r>
              <a:rPr lang="en-US" dirty="0"/>
              <a:t>Measurement</a:t>
            </a:r>
            <a:endParaRPr lang="en-CA" sz="2800" dirty="0"/>
          </a:p>
          <a:p>
            <a:pPr lvl="1"/>
            <a:endParaRPr lang="en-CA" dirty="0"/>
          </a:p>
          <a:p>
            <a:pPr lvl="1"/>
            <a:endParaRPr lang="en-CA" dirty="0"/>
          </a:p>
        </p:txBody>
      </p:sp>
    </p:spTree>
    <p:extLst>
      <p:ext uri="{BB962C8B-B14F-4D97-AF65-F5344CB8AC3E}">
        <p14:creationId xmlns:p14="http://schemas.microsoft.com/office/powerpoint/2010/main" xmlns="" val="31163953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FIRST PILLAR: Minimum Capital Requirements (</a:t>
            </a:r>
            <a:r>
              <a:rPr lang="en-US" dirty="0" err="1" smtClean="0"/>
              <a:t>Con’t</a:t>
            </a:r>
            <a:r>
              <a:rPr lang="en-US" dirty="0" smtClean="0"/>
              <a:t>)</a:t>
            </a:r>
            <a:endParaRPr lang="en-CA" dirty="0"/>
          </a:p>
        </p:txBody>
      </p:sp>
      <p:sp>
        <p:nvSpPr>
          <p:cNvPr id="3" name="Content Placeholder 2"/>
          <p:cNvSpPr>
            <a:spLocks noGrp="1"/>
          </p:cNvSpPr>
          <p:nvPr>
            <p:ph idx="1"/>
          </p:nvPr>
        </p:nvSpPr>
        <p:spPr/>
        <p:txBody>
          <a:bodyPr>
            <a:normAutofit lnSpcReduction="10000"/>
          </a:bodyPr>
          <a:lstStyle/>
          <a:p>
            <a:r>
              <a:rPr lang="en-US" dirty="0" smtClean="0"/>
              <a:t>Market Risk</a:t>
            </a:r>
          </a:p>
          <a:p>
            <a:pPr lvl="1"/>
            <a:r>
              <a:rPr lang="en-US" dirty="0" smtClean="0"/>
              <a:t>Market </a:t>
            </a:r>
            <a:r>
              <a:rPr lang="en-US" dirty="0"/>
              <a:t>risk is defined as the risk of losses in on and off-balance-sheet </a:t>
            </a:r>
            <a:r>
              <a:rPr lang="en-US" dirty="0" smtClean="0"/>
              <a:t>positions</a:t>
            </a:r>
            <a:r>
              <a:rPr lang="en-CA" sz="2400" dirty="0" smtClean="0"/>
              <a:t> </a:t>
            </a:r>
            <a:r>
              <a:rPr lang="en-US" dirty="0" smtClean="0"/>
              <a:t>arising </a:t>
            </a:r>
            <a:r>
              <a:rPr lang="en-US" dirty="0"/>
              <a:t>from movements in market prices. The risks subject to this requirement </a:t>
            </a:r>
            <a:r>
              <a:rPr lang="en-US" dirty="0" smtClean="0"/>
              <a:t>are (BASEL II, paragraph 683(i):</a:t>
            </a:r>
            <a:endParaRPr lang="en-CA" dirty="0" smtClean="0"/>
          </a:p>
          <a:p>
            <a:pPr lvl="2"/>
            <a:r>
              <a:rPr lang="en-US" dirty="0" smtClean="0"/>
              <a:t>The </a:t>
            </a:r>
            <a:r>
              <a:rPr lang="en-US" dirty="0"/>
              <a:t>risks pertaining to interest rate related instruments and equities in the </a:t>
            </a:r>
            <a:r>
              <a:rPr lang="en-US" dirty="0" smtClean="0"/>
              <a:t>trading</a:t>
            </a:r>
            <a:r>
              <a:rPr lang="en-CA" dirty="0" smtClean="0"/>
              <a:t> </a:t>
            </a:r>
            <a:r>
              <a:rPr lang="en-US" dirty="0" smtClean="0"/>
              <a:t>book;</a:t>
            </a:r>
            <a:endParaRPr lang="en-CA" sz="2800" dirty="0" smtClean="0"/>
          </a:p>
          <a:p>
            <a:pPr lvl="2"/>
            <a:r>
              <a:rPr lang="en-US" dirty="0" smtClean="0"/>
              <a:t>Foreign </a:t>
            </a:r>
            <a:r>
              <a:rPr lang="en-US" dirty="0"/>
              <a:t>exchange risk and commodities risk throughout the bank.</a:t>
            </a:r>
            <a:endParaRPr lang="en-CA" sz="2800" dirty="0"/>
          </a:p>
          <a:p>
            <a:pPr lvl="1"/>
            <a:endParaRPr lang="en-CA" dirty="0"/>
          </a:p>
        </p:txBody>
      </p:sp>
    </p:spTree>
    <p:extLst>
      <p:ext uri="{BB962C8B-B14F-4D97-AF65-F5344CB8AC3E}">
        <p14:creationId xmlns:p14="http://schemas.microsoft.com/office/powerpoint/2010/main" xmlns="" val="2761624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FIRST PILLAR: Minimum Capital Requirements (</a:t>
            </a:r>
            <a:r>
              <a:rPr lang="en-US" dirty="0" err="1" smtClean="0"/>
              <a:t>Con’t</a:t>
            </a:r>
            <a:r>
              <a:rPr lang="en-US" dirty="0" smtClean="0"/>
              <a:t>)</a:t>
            </a:r>
            <a:endParaRPr lang="en-CA" dirty="0"/>
          </a:p>
        </p:txBody>
      </p:sp>
      <p:sp>
        <p:nvSpPr>
          <p:cNvPr id="3" name="Content Placeholder 2"/>
          <p:cNvSpPr>
            <a:spLocks noGrp="1"/>
          </p:cNvSpPr>
          <p:nvPr>
            <p:ph idx="1"/>
          </p:nvPr>
        </p:nvSpPr>
        <p:spPr/>
        <p:txBody>
          <a:bodyPr/>
          <a:lstStyle/>
          <a:p>
            <a:r>
              <a:rPr lang="en-US" dirty="0" smtClean="0"/>
              <a:t>Market Risk valuation:</a:t>
            </a:r>
          </a:p>
          <a:p>
            <a:pPr lvl="1"/>
            <a:r>
              <a:rPr lang="en-US" dirty="0" err="1" smtClean="0"/>
              <a:t>Standardised</a:t>
            </a:r>
            <a:r>
              <a:rPr lang="en-US" dirty="0" smtClean="0"/>
              <a:t> method</a:t>
            </a:r>
          </a:p>
          <a:p>
            <a:pPr lvl="1"/>
            <a:r>
              <a:rPr lang="en-US" dirty="0" smtClean="0"/>
              <a:t>Internal Model Approach</a:t>
            </a:r>
          </a:p>
          <a:p>
            <a:pPr lvl="1"/>
            <a:endParaRPr lang="en-CA" dirty="0"/>
          </a:p>
        </p:txBody>
      </p:sp>
    </p:spTree>
    <p:extLst>
      <p:ext uri="{BB962C8B-B14F-4D97-AF65-F5344CB8AC3E}">
        <p14:creationId xmlns:p14="http://schemas.microsoft.com/office/powerpoint/2010/main" xmlns="" val="2749631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SECOND PILLAR: Supervisory Review</a:t>
            </a:r>
            <a:br>
              <a:rPr lang="en-US" dirty="0" smtClean="0"/>
            </a:br>
            <a:endParaRPr lang="en-CA" dirty="0"/>
          </a:p>
        </p:txBody>
      </p:sp>
      <p:sp>
        <p:nvSpPr>
          <p:cNvPr id="3" name="Content Placeholder 2"/>
          <p:cNvSpPr>
            <a:spLocks noGrp="1"/>
          </p:cNvSpPr>
          <p:nvPr>
            <p:ph idx="1"/>
          </p:nvPr>
        </p:nvSpPr>
        <p:spPr/>
        <p:txBody>
          <a:bodyPr>
            <a:normAutofit fontScale="55000" lnSpcReduction="20000"/>
          </a:bodyPr>
          <a:lstStyle/>
          <a:p>
            <a:r>
              <a:rPr lang="en-US" b="1" dirty="0"/>
              <a:t>Principle 1: Banks should have a process for assessing their overall capital adequacy in relation to their risk profile and a strategy for maintaining their capital levels.</a:t>
            </a:r>
            <a:endParaRPr lang="en-CA" dirty="0"/>
          </a:p>
          <a:p>
            <a:endParaRPr lang="en-CA" dirty="0"/>
          </a:p>
          <a:p>
            <a:r>
              <a:rPr lang="en-US" b="1" dirty="0"/>
              <a:t>Principle 2: Supervisors should review and evaluate banks’ internal capital adequacy assessments and strategies, as well as their ability to monitor and ensure their compliance with regulatory capital ratios. Supervisors should take appropriate supervisory action if they are not satisfied with the result of this process.</a:t>
            </a:r>
            <a:endParaRPr lang="en-CA" dirty="0"/>
          </a:p>
          <a:p>
            <a:endParaRPr lang="en-CA" dirty="0"/>
          </a:p>
          <a:p>
            <a:r>
              <a:rPr lang="en-US" b="1" dirty="0"/>
              <a:t>Principle 3: Supervisors should expect banks to operate above the minimum regulatory capital ratios and should have the ability to require banks to hold capital in excess of the minimum.</a:t>
            </a:r>
            <a:endParaRPr lang="en-CA" dirty="0"/>
          </a:p>
          <a:p>
            <a:endParaRPr lang="en-CA" dirty="0"/>
          </a:p>
          <a:p>
            <a:r>
              <a:rPr lang="en-US" b="1" dirty="0"/>
              <a:t>Principle 4: Supervisors should seek to intervene at an early stage to prevent capital from falling below the minimum levels required to support the risk characteristics of a particular bank and should require rapid remedial action if capital is not maintained or restored.</a:t>
            </a:r>
            <a:endParaRPr lang="en-CA" dirty="0"/>
          </a:p>
          <a:p>
            <a:endParaRPr lang="en-CA" dirty="0"/>
          </a:p>
        </p:txBody>
      </p:sp>
    </p:spTree>
    <p:extLst>
      <p:ext uri="{BB962C8B-B14F-4D97-AF65-F5344CB8AC3E}">
        <p14:creationId xmlns:p14="http://schemas.microsoft.com/office/powerpoint/2010/main" xmlns="" val="28329467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SECOND PILLAR: Supervisory Review</a:t>
            </a:r>
            <a:br>
              <a:rPr lang="en-US" dirty="0" smtClean="0"/>
            </a:br>
            <a:endParaRPr lang="en-CA" dirty="0"/>
          </a:p>
        </p:txBody>
      </p:sp>
      <p:sp>
        <p:nvSpPr>
          <p:cNvPr id="3" name="Content Placeholder 2"/>
          <p:cNvSpPr>
            <a:spLocks noGrp="1"/>
          </p:cNvSpPr>
          <p:nvPr>
            <p:ph idx="1"/>
          </p:nvPr>
        </p:nvSpPr>
        <p:spPr/>
        <p:txBody>
          <a:bodyPr>
            <a:normAutofit/>
          </a:bodyPr>
          <a:lstStyle/>
          <a:p>
            <a:pPr marL="0" indent="0" algn="ctr">
              <a:buNone/>
            </a:pPr>
            <a:endParaRPr lang="en-US" dirty="0" smtClean="0"/>
          </a:p>
          <a:p>
            <a:pPr marL="0" indent="0" algn="ctr">
              <a:buNone/>
            </a:pPr>
            <a:endParaRPr lang="en-US" dirty="0" smtClean="0"/>
          </a:p>
          <a:p>
            <a:pPr marL="0" indent="0" algn="ctr">
              <a:buNone/>
            </a:pPr>
            <a:r>
              <a:rPr lang="en-US" dirty="0" smtClean="0"/>
              <a:t>Supervisors </a:t>
            </a:r>
            <a:r>
              <a:rPr lang="en-US" dirty="0"/>
              <a:t>must take care to carry out their obligations in a transparent and accountable </a:t>
            </a:r>
            <a:r>
              <a:rPr lang="en-US" dirty="0" smtClean="0"/>
              <a:t>manner (Basel II, paragraph 779)</a:t>
            </a:r>
            <a:endParaRPr lang="en-US" b="1" dirty="0"/>
          </a:p>
        </p:txBody>
      </p:sp>
    </p:spTree>
    <p:extLst>
      <p:ext uri="{BB962C8B-B14F-4D97-AF65-F5344CB8AC3E}">
        <p14:creationId xmlns:p14="http://schemas.microsoft.com/office/powerpoint/2010/main" xmlns="" val="31391421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THIRD PILLAR: Market Discipline</a:t>
            </a:r>
            <a:endParaRPr lang="en-CA"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t>Basel II, 824</a:t>
            </a:r>
            <a:r>
              <a:rPr lang="en-US" dirty="0"/>
              <a:t>. For each separate risk area (e.g. credit, market, operational, banking book interest rate risk, equity) banks must describe their risk management objectives and policies, including: </a:t>
            </a:r>
            <a:endParaRPr lang="en-CA" dirty="0"/>
          </a:p>
          <a:p>
            <a:pPr lvl="1"/>
            <a:r>
              <a:rPr lang="en-US" dirty="0"/>
              <a:t>strategies and </a:t>
            </a:r>
            <a:r>
              <a:rPr lang="en-US" dirty="0" smtClean="0"/>
              <a:t>processes;</a:t>
            </a:r>
          </a:p>
          <a:p>
            <a:pPr lvl="1"/>
            <a:r>
              <a:rPr lang="en-US" dirty="0" smtClean="0"/>
              <a:t>the </a:t>
            </a:r>
            <a:r>
              <a:rPr lang="en-US" dirty="0"/>
              <a:t>structure and </a:t>
            </a:r>
            <a:r>
              <a:rPr lang="en-US" dirty="0" err="1"/>
              <a:t>organisation</a:t>
            </a:r>
            <a:r>
              <a:rPr lang="en-US" dirty="0"/>
              <a:t> of the relevant risk management function; </a:t>
            </a:r>
            <a:endParaRPr lang="en-CA" dirty="0" smtClean="0"/>
          </a:p>
          <a:p>
            <a:pPr lvl="1"/>
            <a:r>
              <a:rPr lang="en-US" dirty="0" smtClean="0"/>
              <a:t>the </a:t>
            </a:r>
            <a:r>
              <a:rPr lang="en-US" dirty="0"/>
              <a:t>scope and nature of risk reporting and/or measurement systems; </a:t>
            </a:r>
            <a:endParaRPr lang="en-CA" dirty="0" smtClean="0"/>
          </a:p>
          <a:p>
            <a:pPr lvl="1"/>
            <a:r>
              <a:rPr lang="en-US" dirty="0" smtClean="0"/>
              <a:t>policies </a:t>
            </a:r>
            <a:r>
              <a:rPr lang="en-US" dirty="0"/>
              <a:t>for hedging and/or mitigating risk and strategies and processes for monitoring the continuing effectiveness of hedges/</a:t>
            </a:r>
            <a:r>
              <a:rPr lang="en-US" dirty="0" err="1"/>
              <a:t>mitigants</a:t>
            </a:r>
            <a:r>
              <a:rPr lang="en-US" dirty="0"/>
              <a:t>. </a:t>
            </a:r>
            <a:endParaRPr lang="en-CA" dirty="0"/>
          </a:p>
        </p:txBody>
      </p:sp>
    </p:spTree>
    <p:extLst>
      <p:ext uri="{BB962C8B-B14F-4D97-AF65-F5344CB8AC3E}">
        <p14:creationId xmlns:p14="http://schemas.microsoft.com/office/powerpoint/2010/main" xmlns="" val="30368046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BASEL III</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G20</a:t>
            </a:r>
          </a:p>
          <a:p>
            <a:r>
              <a:rPr lang="en-US" dirty="0" smtClean="0"/>
              <a:t>To </a:t>
            </a:r>
            <a:r>
              <a:rPr lang="en-US" dirty="0"/>
              <a:t>address the market failures revealed by the crisis, the Committee is introducing a number of fundamental reforms to the international regulatory framework. The reforms strengthen bank-level, or </a:t>
            </a:r>
            <a:r>
              <a:rPr lang="en-US" dirty="0" err="1"/>
              <a:t>microprudential</a:t>
            </a:r>
            <a:r>
              <a:rPr lang="en-US" dirty="0"/>
              <a:t>, regulation, which will help raise the resilience of individual banking institutions to periods of </a:t>
            </a:r>
            <a:r>
              <a:rPr lang="en-US" dirty="0" smtClean="0"/>
              <a:t>stress (BASEL III, paragraph 4)</a:t>
            </a:r>
            <a:endParaRPr lang="en-CA" dirty="0"/>
          </a:p>
          <a:p>
            <a:endParaRPr lang="en-CA" dirty="0"/>
          </a:p>
        </p:txBody>
      </p:sp>
    </p:spTree>
    <p:extLst>
      <p:ext uri="{BB962C8B-B14F-4D97-AF65-F5344CB8AC3E}">
        <p14:creationId xmlns:p14="http://schemas.microsoft.com/office/powerpoint/2010/main" xmlns="" val="36981481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BASEL III (</a:t>
            </a:r>
            <a:r>
              <a:rPr lang="en-US" dirty="0" err="1" smtClean="0"/>
              <a:t>con’t</a:t>
            </a:r>
            <a:r>
              <a:rPr lang="en-US" dirty="0" smtClean="0"/>
              <a:t>)</a:t>
            </a:r>
            <a:endParaRPr lang="en-CA"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Key objectives (BASEL III) </a:t>
            </a:r>
            <a:endParaRPr lang="en-CA" dirty="0"/>
          </a:p>
          <a:p>
            <a:r>
              <a:rPr lang="en-US" dirty="0"/>
              <a:t>1.dampen any excess cyclicality of the minimum capital requirement; </a:t>
            </a:r>
            <a:endParaRPr lang="en-CA" dirty="0"/>
          </a:p>
          <a:p>
            <a:r>
              <a:rPr lang="en-US" dirty="0"/>
              <a:t>2.promote more forward looking provisions; </a:t>
            </a:r>
            <a:endParaRPr lang="en-CA" dirty="0"/>
          </a:p>
          <a:p>
            <a:r>
              <a:rPr lang="en-US" dirty="0"/>
              <a:t>3.conserve capital to build buffers at individual banks and the banking sector that can be used in stress; and </a:t>
            </a:r>
            <a:endParaRPr lang="en-CA" dirty="0"/>
          </a:p>
          <a:p>
            <a:r>
              <a:rPr lang="en-US" dirty="0"/>
              <a:t>4.achieve the broader </a:t>
            </a:r>
            <a:r>
              <a:rPr lang="en-US" dirty="0" smtClean="0"/>
              <a:t>macro-prudential </a:t>
            </a:r>
            <a:r>
              <a:rPr lang="en-US" dirty="0"/>
              <a:t>goal of protecting the banking sector from periods of excess credit growth. </a:t>
            </a:r>
            <a:endParaRPr lang="en-CA" dirty="0"/>
          </a:p>
        </p:txBody>
      </p:sp>
    </p:spTree>
    <p:extLst>
      <p:ext uri="{BB962C8B-B14F-4D97-AF65-F5344CB8AC3E}">
        <p14:creationId xmlns:p14="http://schemas.microsoft.com/office/powerpoint/2010/main" xmlns="" val="1203635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BASEL III (</a:t>
            </a:r>
            <a:r>
              <a:rPr lang="en-US" dirty="0" err="1" smtClean="0"/>
              <a:t>con’t</a:t>
            </a:r>
            <a:r>
              <a:rPr lang="en-US" dirty="0" smtClean="0"/>
              <a:t>)</a:t>
            </a:r>
            <a:endParaRPr lang="en-CA" dirty="0"/>
          </a:p>
        </p:txBody>
      </p:sp>
      <p:sp>
        <p:nvSpPr>
          <p:cNvPr id="3" name="Content Placeholder 2"/>
          <p:cNvSpPr>
            <a:spLocks noGrp="1"/>
          </p:cNvSpPr>
          <p:nvPr>
            <p:ph idx="1"/>
          </p:nvPr>
        </p:nvSpPr>
        <p:spPr/>
        <p:txBody>
          <a:bodyPr/>
          <a:lstStyle/>
          <a:p>
            <a:r>
              <a:rPr lang="en-US" dirty="0" smtClean="0"/>
              <a:t>Changes to Basel II are as follows:</a:t>
            </a:r>
          </a:p>
          <a:p>
            <a:pPr lvl="1"/>
            <a:r>
              <a:rPr lang="en-US" dirty="0" smtClean="0"/>
              <a:t>Higher Tier </a:t>
            </a:r>
            <a:r>
              <a:rPr lang="en-US" dirty="0"/>
              <a:t>1 capital </a:t>
            </a:r>
            <a:r>
              <a:rPr lang="en-US" dirty="0" smtClean="0"/>
              <a:t>requirements</a:t>
            </a:r>
            <a:endParaRPr lang="en-US" dirty="0"/>
          </a:p>
          <a:p>
            <a:pPr lvl="1"/>
            <a:r>
              <a:rPr lang="en-US" dirty="0" smtClean="0"/>
              <a:t>Requirement of increased banking transparency</a:t>
            </a:r>
          </a:p>
          <a:p>
            <a:pPr lvl="1"/>
            <a:r>
              <a:rPr lang="en-US" dirty="0" smtClean="0"/>
              <a:t>Higher capital requirements</a:t>
            </a:r>
          </a:p>
          <a:p>
            <a:pPr lvl="2"/>
            <a:r>
              <a:rPr lang="en-US" dirty="0" smtClean="0"/>
              <a:t>Derivatives</a:t>
            </a:r>
          </a:p>
          <a:p>
            <a:pPr lvl="3"/>
            <a:r>
              <a:rPr lang="en-US" dirty="0" smtClean="0"/>
              <a:t>Encourage Central </a:t>
            </a:r>
            <a:r>
              <a:rPr lang="en-US" dirty="0"/>
              <a:t>C</a:t>
            </a:r>
            <a:r>
              <a:rPr lang="en-US" dirty="0" smtClean="0"/>
              <a:t>ounterparties (CCP)</a:t>
            </a:r>
          </a:p>
          <a:p>
            <a:pPr lvl="2"/>
            <a:r>
              <a:rPr lang="en-US" dirty="0" smtClean="0"/>
              <a:t>Repo</a:t>
            </a:r>
          </a:p>
          <a:p>
            <a:pPr lvl="2"/>
            <a:r>
              <a:rPr lang="en-US" dirty="0" smtClean="0"/>
              <a:t>Security Financing Activities</a:t>
            </a:r>
          </a:p>
          <a:p>
            <a:pPr lvl="2"/>
            <a:endParaRPr lang="en-US" dirty="0" smtClean="0"/>
          </a:p>
          <a:p>
            <a:pPr marL="914400" lvl="2" indent="0">
              <a:buNone/>
            </a:pPr>
            <a:endParaRPr lang="en-US" dirty="0" smtClean="0"/>
          </a:p>
          <a:p>
            <a:pPr lvl="2"/>
            <a:endParaRPr lang="en-US" dirty="0" smtClean="0"/>
          </a:p>
        </p:txBody>
      </p:sp>
    </p:spTree>
    <p:extLst>
      <p:ext uri="{BB962C8B-B14F-4D97-AF65-F5344CB8AC3E}">
        <p14:creationId xmlns:p14="http://schemas.microsoft.com/office/powerpoint/2010/main" xmlns="" val="21715416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CA" smtClean="0"/>
              <a:t>Market Overview </a:t>
            </a:r>
            <a:endParaRPr lang="en-US" smtClean="0"/>
          </a:p>
        </p:txBody>
      </p:sp>
      <p:sp>
        <p:nvSpPr>
          <p:cNvPr id="34819" name="Content Placeholder 2"/>
          <p:cNvSpPr>
            <a:spLocks noGrp="1"/>
          </p:cNvSpPr>
          <p:nvPr>
            <p:ph idx="1"/>
          </p:nvPr>
        </p:nvSpPr>
        <p:spPr/>
        <p:txBody>
          <a:bodyPr/>
          <a:lstStyle/>
          <a:p>
            <a:pPr>
              <a:buClr>
                <a:schemeClr val="accent2">
                  <a:lumMod val="75000"/>
                </a:schemeClr>
              </a:buClr>
            </a:pPr>
            <a:r>
              <a:rPr lang="en-CA" dirty="0" smtClean="0"/>
              <a:t>Canadian banking industry includes</a:t>
            </a:r>
          </a:p>
          <a:p>
            <a:pPr lvl="1">
              <a:buClr>
                <a:schemeClr val="accent2">
                  <a:lumMod val="75000"/>
                </a:schemeClr>
              </a:buClr>
            </a:pPr>
            <a:r>
              <a:rPr lang="en-US" dirty="0" smtClean="0"/>
              <a:t>22 domestic banks</a:t>
            </a:r>
          </a:p>
          <a:p>
            <a:pPr lvl="1">
              <a:buClr>
                <a:schemeClr val="accent2">
                  <a:lumMod val="75000"/>
                </a:schemeClr>
              </a:buClr>
            </a:pPr>
            <a:r>
              <a:rPr lang="en-US" dirty="0" smtClean="0"/>
              <a:t>26 foreign bank subsidiaries</a:t>
            </a:r>
          </a:p>
          <a:p>
            <a:pPr lvl="1">
              <a:buClr>
                <a:schemeClr val="accent2">
                  <a:lumMod val="75000"/>
                </a:schemeClr>
              </a:buClr>
            </a:pPr>
            <a:r>
              <a:rPr lang="en-US" dirty="0" smtClean="0"/>
              <a:t>22 full-service foreign bank branches</a:t>
            </a:r>
          </a:p>
          <a:p>
            <a:pPr lvl="1">
              <a:buClr>
                <a:schemeClr val="accent2">
                  <a:lumMod val="75000"/>
                </a:schemeClr>
              </a:buClr>
            </a:pPr>
            <a:r>
              <a:rPr lang="en-US" dirty="0" smtClean="0"/>
              <a:t>7 foreign bank lending branches</a:t>
            </a:r>
          </a:p>
          <a:p>
            <a:pPr lvl="1">
              <a:buClr>
                <a:schemeClr val="accent2">
                  <a:lumMod val="75000"/>
                </a:schemeClr>
              </a:buClr>
            </a:pPr>
            <a:endParaRPr lang="en-CA" dirty="0" smtClean="0"/>
          </a:p>
        </p:txBody>
      </p:sp>
    </p:spTree>
    <p:extLst>
      <p:ext uri="{BB962C8B-B14F-4D97-AF65-F5344CB8AC3E}">
        <p14:creationId xmlns:p14="http://schemas.microsoft.com/office/powerpoint/2010/main" xmlns="" val="15827941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BASEL III (</a:t>
            </a:r>
            <a:r>
              <a:rPr lang="en-US" dirty="0" err="1" smtClean="0"/>
              <a:t>con’t</a:t>
            </a:r>
            <a:r>
              <a:rPr lang="en-US" dirty="0" smtClean="0"/>
              <a:t>)</a:t>
            </a:r>
            <a:endParaRPr lang="en-CA" dirty="0"/>
          </a:p>
        </p:txBody>
      </p:sp>
      <p:sp>
        <p:nvSpPr>
          <p:cNvPr id="3" name="Content Placeholder 2"/>
          <p:cNvSpPr>
            <a:spLocks noGrp="1"/>
          </p:cNvSpPr>
          <p:nvPr>
            <p:ph idx="1"/>
          </p:nvPr>
        </p:nvSpPr>
        <p:spPr/>
        <p:txBody>
          <a:bodyPr/>
          <a:lstStyle/>
          <a:p>
            <a:r>
              <a:rPr lang="en-US" dirty="0" smtClean="0"/>
              <a:t>Changes to Basel II are as follows:</a:t>
            </a:r>
          </a:p>
          <a:p>
            <a:pPr lvl="1"/>
            <a:r>
              <a:rPr lang="en-US" dirty="0" smtClean="0"/>
              <a:t>Capital Charge </a:t>
            </a:r>
            <a:r>
              <a:rPr lang="en-US" dirty="0"/>
              <a:t>for potential mark-to-market losses </a:t>
            </a:r>
            <a:endParaRPr lang="en-US" dirty="0" smtClean="0"/>
          </a:p>
          <a:p>
            <a:pPr lvl="2"/>
            <a:r>
              <a:rPr lang="en-US" dirty="0" smtClean="0"/>
              <a:t>Only covered default in BASEL II</a:t>
            </a:r>
          </a:p>
          <a:p>
            <a:pPr lvl="1"/>
            <a:r>
              <a:rPr lang="en-US" dirty="0" smtClean="0"/>
              <a:t>Leverage Ratio</a:t>
            </a:r>
          </a:p>
          <a:p>
            <a:pPr marL="914400" lvl="2" indent="0">
              <a:buNone/>
            </a:pPr>
            <a:endParaRPr lang="en-US" dirty="0" smtClean="0"/>
          </a:p>
          <a:p>
            <a:pPr lvl="2"/>
            <a:endParaRPr lang="en-US" dirty="0" smtClean="0"/>
          </a:p>
        </p:txBody>
      </p:sp>
    </p:spTree>
    <p:extLst>
      <p:ext uri="{BB962C8B-B14F-4D97-AF65-F5344CB8AC3E}">
        <p14:creationId xmlns:p14="http://schemas.microsoft.com/office/powerpoint/2010/main" xmlns="" val="31312420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lstStyle/>
          <a:p>
            <a:pPr marL="0" indent="0">
              <a:buFont typeface="Arial" charset="0"/>
              <a:buNone/>
              <a:defRPr/>
            </a:pPr>
            <a:r>
              <a:rPr lang="en-CA" altLang="zh-CN" sz="4500" b="1" dirty="0" smtClean="0"/>
              <a:t>MACRO-RISK</a:t>
            </a:r>
          </a:p>
          <a:p>
            <a:pPr>
              <a:defRPr/>
            </a:pPr>
            <a:endParaRPr lang="en-CA" altLang="zh-CN" sz="4500" dirty="0"/>
          </a:p>
          <a:p>
            <a:pPr>
              <a:defRPr/>
            </a:pPr>
            <a:r>
              <a:rPr lang="en-CA" altLang="zh-CN" sz="4500" dirty="0" smtClean="0"/>
              <a:t>What </a:t>
            </a:r>
            <a:r>
              <a:rPr lang="en-CA" altLang="zh-CN" sz="4500" dirty="0"/>
              <a:t>are the major risks faced by firms in the industry?</a:t>
            </a:r>
            <a:endParaRPr lang="zh-CN" altLang="en-US" sz="4500" dirty="0"/>
          </a:p>
        </p:txBody>
      </p:sp>
    </p:spTree>
    <p:extLst>
      <p:ext uri="{BB962C8B-B14F-4D97-AF65-F5344CB8AC3E}">
        <p14:creationId xmlns:p14="http://schemas.microsoft.com/office/powerpoint/2010/main" xmlns="" val="22773301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CA" altLang="zh-CN" smtClean="0"/>
              <a:t>Risk Assessment</a:t>
            </a:r>
            <a:endParaRPr lang="zh-CN" altLang="en-US" smtClean="0"/>
          </a:p>
        </p:txBody>
      </p:sp>
      <p:pic>
        <p:nvPicPr>
          <p:cNvPr id="20483" name="Content Placeholder 3"/>
          <p:cNvPicPr>
            <a:picLocks noGrp="1"/>
          </p:cNvPicPr>
          <p:nvPr>
            <p:ph idx="1"/>
          </p:nvPr>
        </p:nvPicPr>
        <p:blipFill>
          <a:blip r:embed="rId3" cstate="print"/>
          <a:srcRect/>
          <a:stretch>
            <a:fillRect/>
          </a:stretch>
        </p:blipFill>
        <p:spPr>
          <a:xfrm>
            <a:off x="1691680" y="1484784"/>
            <a:ext cx="5737944" cy="4479007"/>
          </a:xfrm>
        </p:spPr>
      </p:pic>
      <p:sp>
        <p:nvSpPr>
          <p:cNvPr id="6" name="Rectangle 5"/>
          <p:cNvSpPr/>
          <p:nvPr/>
        </p:nvSpPr>
        <p:spPr>
          <a:xfrm>
            <a:off x="2123728" y="2819400"/>
            <a:ext cx="914400" cy="228600"/>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CA" altLang="zh-CN" sz="1200" dirty="0"/>
              <a:t>MID-HIGH</a:t>
            </a:r>
            <a:endParaRPr lang="zh-CN" altLang="en-US" sz="1200" dirty="0"/>
          </a:p>
        </p:txBody>
      </p:sp>
      <p:sp>
        <p:nvSpPr>
          <p:cNvPr id="7" name="Rectangle 6"/>
          <p:cNvSpPr/>
          <p:nvPr/>
        </p:nvSpPr>
        <p:spPr>
          <a:xfrm>
            <a:off x="5494361" y="2514600"/>
            <a:ext cx="914400" cy="228600"/>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CA" altLang="zh-CN" sz="1200" dirty="0"/>
              <a:t>MID-HIGH</a:t>
            </a:r>
            <a:endParaRPr lang="zh-CN" altLang="en-US" sz="1200" dirty="0"/>
          </a:p>
        </p:txBody>
      </p:sp>
      <p:sp>
        <p:nvSpPr>
          <p:cNvPr id="8" name="Rectangle 7"/>
          <p:cNvSpPr/>
          <p:nvPr/>
        </p:nvSpPr>
        <p:spPr>
          <a:xfrm>
            <a:off x="3851920" y="1916832"/>
            <a:ext cx="914400" cy="228600"/>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CA" altLang="zh-CN" sz="1200" dirty="0"/>
              <a:t>HIGH</a:t>
            </a:r>
            <a:endParaRPr lang="zh-CN" altLang="en-US" sz="1200" dirty="0"/>
          </a:p>
        </p:txBody>
      </p:sp>
      <p:sp>
        <p:nvSpPr>
          <p:cNvPr id="9" name="Rectangle 8"/>
          <p:cNvSpPr/>
          <p:nvPr/>
        </p:nvSpPr>
        <p:spPr>
          <a:xfrm>
            <a:off x="5181600" y="4800600"/>
            <a:ext cx="914400" cy="228600"/>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CA" altLang="zh-CN" sz="1200" dirty="0"/>
              <a:t>MID-HIGH</a:t>
            </a:r>
            <a:endParaRPr lang="zh-CN" altLang="en-US" sz="1200" dirty="0"/>
          </a:p>
        </p:txBody>
      </p:sp>
      <p:sp>
        <p:nvSpPr>
          <p:cNvPr id="10" name="Rectangle 9"/>
          <p:cNvSpPr/>
          <p:nvPr/>
        </p:nvSpPr>
        <p:spPr>
          <a:xfrm>
            <a:off x="2267744" y="4365104"/>
            <a:ext cx="1008856" cy="359296"/>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CA" altLang="zh-CN" sz="1200" dirty="0"/>
              <a:t>LOW-MED</a:t>
            </a:r>
            <a:endParaRPr lang="zh-CN" altLang="en-US" sz="1200" dirty="0"/>
          </a:p>
        </p:txBody>
      </p:sp>
    </p:spTree>
    <p:extLst>
      <p:ext uri="{BB962C8B-B14F-4D97-AF65-F5344CB8AC3E}">
        <p14:creationId xmlns:p14="http://schemas.microsoft.com/office/powerpoint/2010/main" xmlns="" val="9201180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zh-CN" sz="4000" smtClean="0"/>
              <a:t>High sovereign debt concerns</a:t>
            </a:r>
            <a:endParaRPr lang="zh-CN" altLang="en-US" sz="4000" smtClean="0"/>
          </a:p>
        </p:txBody>
      </p:sp>
      <p:sp>
        <p:nvSpPr>
          <p:cNvPr id="21507" name="Content Placeholder 2"/>
          <p:cNvSpPr>
            <a:spLocks noGrp="1"/>
          </p:cNvSpPr>
          <p:nvPr>
            <p:ph idx="1"/>
          </p:nvPr>
        </p:nvSpPr>
        <p:spPr/>
        <p:txBody>
          <a:bodyPr/>
          <a:lstStyle/>
          <a:p>
            <a:r>
              <a:rPr lang="en-US" altLang="zh-CN" sz="2000" smtClean="0"/>
              <a:t>Canada can be affected by European financial situation due to financial and economic linkages between Europeans banks and Canadian banks</a:t>
            </a:r>
          </a:p>
          <a:p>
            <a:endParaRPr lang="zh-CN" altLang="zh-CN" sz="2000" smtClean="0"/>
          </a:p>
          <a:p>
            <a:pPr lvl="1"/>
            <a:r>
              <a:rPr lang="en-US" altLang="zh-CN" sz="1600" u="sng" smtClean="0"/>
              <a:t>"</a:t>
            </a:r>
            <a:r>
              <a:rPr lang="en-US" altLang="zh-CN" sz="1600" b="1" u="sng" smtClean="0"/>
              <a:t>Cross-border spill over</a:t>
            </a:r>
            <a:r>
              <a:rPr lang="en-US" altLang="zh-CN" sz="1600" u="sng" smtClean="0"/>
              <a:t>"</a:t>
            </a:r>
            <a:r>
              <a:rPr lang="en-US" altLang="zh-CN" sz="1600" smtClean="0"/>
              <a:t>: peripheral debt problems may affect and weaken borderline European banks </a:t>
            </a:r>
          </a:p>
          <a:p>
            <a:pPr lvl="1"/>
            <a:endParaRPr lang="zh-CN" altLang="zh-CN" sz="1600" smtClean="0"/>
          </a:p>
          <a:p>
            <a:pPr lvl="1"/>
            <a:r>
              <a:rPr lang="en-US" altLang="zh-CN" sz="1600" b="1" u="sng" smtClean="0"/>
              <a:t>Market concern</a:t>
            </a:r>
            <a:r>
              <a:rPr lang="en-US" altLang="zh-CN" sz="1600" u="sng" smtClean="0"/>
              <a:t>:</a:t>
            </a:r>
            <a:r>
              <a:rPr lang="en-US" altLang="zh-CN" sz="1600" smtClean="0"/>
              <a:t> sovereign debt in countries with severe fiscal strains rise concerns of default risks thus affecting all banks involved in the debt which may affect the Global bank funding markets as institutional investors become less willing to lend to each other</a:t>
            </a:r>
            <a:endParaRPr lang="zh-CN" altLang="zh-CN" sz="1600" smtClean="0"/>
          </a:p>
        </p:txBody>
      </p:sp>
    </p:spTree>
    <p:extLst>
      <p:ext uri="{BB962C8B-B14F-4D97-AF65-F5344CB8AC3E}">
        <p14:creationId xmlns:p14="http://schemas.microsoft.com/office/powerpoint/2010/main" xmlns="" val="3172789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sz="4000" smtClean="0"/>
              <a:t>High sovereign debt concerns</a:t>
            </a:r>
            <a:endParaRPr lang="zh-CN" altLang="en-US" sz="4000" smtClean="0"/>
          </a:p>
        </p:txBody>
      </p:sp>
      <p:pic>
        <p:nvPicPr>
          <p:cNvPr id="4" name="Picture 3"/>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1600200"/>
            <a:ext cx="5562600" cy="426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4099532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zh-CN" sz="4000" smtClean="0"/>
              <a:t>High sovereign debt concerns</a:t>
            </a:r>
            <a:endParaRPr lang="zh-CN" altLang="en-US" sz="4000" smtClean="0"/>
          </a:p>
        </p:txBody>
      </p:sp>
      <p:pic>
        <p:nvPicPr>
          <p:cNvPr id="23555" name="Picture 4"/>
          <p:cNvPicPr>
            <a:picLocks noChangeAspect="1" noChangeArrowheads="1"/>
          </p:cNvPicPr>
          <p:nvPr/>
        </p:nvPicPr>
        <p:blipFill>
          <a:blip r:embed="rId3" cstate="print"/>
          <a:srcRect/>
          <a:stretch>
            <a:fillRect/>
          </a:stretch>
        </p:blipFill>
        <p:spPr bwMode="auto">
          <a:xfrm>
            <a:off x="1600200" y="1371600"/>
            <a:ext cx="6477000" cy="5105400"/>
          </a:xfrm>
          <a:prstGeom prst="rect">
            <a:avLst/>
          </a:prstGeom>
          <a:noFill/>
          <a:ln w="9525">
            <a:noFill/>
            <a:miter lim="800000"/>
            <a:headEnd/>
            <a:tailEnd/>
          </a:ln>
        </p:spPr>
      </p:pic>
    </p:spTree>
    <p:extLst>
      <p:ext uri="{BB962C8B-B14F-4D97-AF65-F5344CB8AC3E}">
        <p14:creationId xmlns:p14="http://schemas.microsoft.com/office/powerpoint/2010/main" xmlns="" val="5208510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zh-CN" smtClean="0"/>
              <a:t>High sovereign debt concerns</a:t>
            </a:r>
            <a:endParaRPr lang="zh-CN" altLang="en-US" smtClean="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30938441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2228747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zh-CN" sz="3800" dirty="0" smtClean="0"/>
              <a:t/>
            </a:r>
            <a:br>
              <a:rPr lang="en-US" altLang="zh-CN" sz="3800" dirty="0" smtClean="0"/>
            </a:br>
            <a:r>
              <a:rPr lang="en-US" altLang="zh-CN" sz="3800" dirty="0" smtClean="0"/>
              <a:t/>
            </a:r>
            <a:br>
              <a:rPr lang="en-US" altLang="zh-CN" sz="3800" dirty="0" smtClean="0"/>
            </a:br>
            <a:r>
              <a:rPr lang="en-US" altLang="zh-CN" sz="3800" dirty="0" smtClean="0"/>
              <a:t>Financial fragility associated with the weak global economic recovery</a:t>
            </a:r>
            <a:br>
              <a:rPr lang="en-US" altLang="zh-CN" sz="3800" dirty="0" smtClean="0"/>
            </a:br>
            <a:endParaRPr lang="zh-CN" altLang="en-US" sz="3800" dirty="0" smtClean="0"/>
          </a:p>
        </p:txBody>
      </p:sp>
      <p:sp>
        <p:nvSpPr>
          <p:cNvPr id="3" name="Content Placeholder 2"/>
          <p:cNvSpPr>
            <a:spLocks noGrp="1"/>
          </p:cNvSpPr>
          <p:nvPr>
            <p:ph idx="1"/>
          </p:nvPr>
        </p:nvSpPr>
        <p:spPr/>
        <p:txBody>
          <a:bodyPr/>
          <a:lstStyle/>
          <a:p>
            <a:pPr>
              <a:defRPr/>
            </a:pPr>
            <a:endParaRPr lang="en-US" altLang="zh-CN" sz="2500" dirty="0" smtClean="0">
              <a:solidFill>
                <a:srgbClr val="FF0000"/>
              </a:solidFill>
            </a:endParaRPr>
          </a:p>
          <a:p>
            <a:pPr>
              <a:defRPr/>
            </a:pPr>
            <a:endParaRPr lang="en-US" altLang="zh-CN" sz="2500" dirty="0">
              <a:solidFill>
                <a:srgbClr val="FF0000"/>
              </a:solidFill>
            </a:endParaRPr>
          </a:p>
          <a:p>
            <a:pPr>
              <a:defRPr/>
            </a:pPr>
            <a:r>
              <a:rPr lang="en-US" altLang="zh-CN" sz="2500" b="1" dirty="0" smtClean="0">
                <a:solidFill>
                  <a:srgbClr val="FF0000"/>
                </a:solidFill>
              </a:rPr>
              <a:t>Recovery</a:t>
            </a:r>
            <a:r>
              <a:rPr lang="en-US" altLang="zh-CN" sz="2500" dirty="0" smtClean="0"/>
              <a:t> </a:t>
            </a:r>
            <a:r>
              <a:rPr lang="en-US" altLang="zh-CN" sz="2500" dirty="0"/>
              <a:t>is slower than expected; weak macroeconomic environment raises concern of </a:t>
            </a:r>
            <a:r>
              <a:rPr lang="en-US" altLang="zh-CN" sz="2500" dirty="0" smtClean="0"/>
              <a:t>investors</a:t>
            </a:r>
          </a:p>
          <a:p>
            <a:pPr>
              <a:defRPr/>
            </a:pPr>
            <a:endParaRPr lang="zh-CN" altLang="zh-CN" sz="2500" dirty="0"/>
          </a:p>
          <a:p>
            <a:pPr>
              <a:defRPr/>
            </a:pPr>
            <a:r>
              <a:rPr lang="en-US" altLang="zh-CN" sz="2500" b="1" dirty="0" smtClean="0">
                <a:solidFill>
                  <a:srgbClr val="FF0000"/>
                </a:solidFill>
              </a:rPr>
              <a:t>Result:</a:t>
            </a:r>
            <a:r>
              <a:rPr lang="en-US" altLang="zh-CN" sz="2500" b="1" dirty="0" smtClean="0"/>
              <a:t> </a:t>
            </a:r>
          </a:p>
          <a:p>
            <a:pPr marL="0" indent="0">
              <a:buFont typeface="Arial" charset="0"/>
              <a:buNone/>
              <a:defRPr/>
            </a:pPr>
            <a:r>
              <a:rPr lang="en-US" altLang="zh-CN" sz="2500" dirty="0" smtClean="0"/>
              <a:t>Delay </a:t>
            </a:r>
            <a:r>
              <a:rPr lang="en-US" altLang="zh-CN" sz="2500" dirty="0"/>
              <a:t>of the improvement in the international financial sector and the pace of structural adjustments.</a:t>
            </a:r>
            <a:endParaRPr lang="zh-CN" altLang="zh-CN" sz="2500" dirty="0"/>
          </a:p>
          <a:p>
            <a:pPr>
              <a:defRPr/>
            </a:pPr>
            <a:endParaRPr lang="zh-CN" altLang="en-US" sz="2500" dirty="0"/>
          </a:p>
        </p:txBody>
      </p:sp>
    </p:spTree>
    <p:extLst>
      <p:ext uri="{BB962C8B-B14F-4D97-AF65-F5344CB8AC3E}">
        <p14:creationId xmlns:p14="http://schemas.microsoft.com/office/powerpoint/2010/main" xmlns="" val="16339858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lgn="ctr"/>
            <a:r>
              <a:rPr lang="en-US" altLang="zh-CN" dirty="0" smtClean="0"/>
              <a:t>Global imbalances</a:t>
            </a:r>
            <a:endParaRPr lang="zh-CN" altLang="en-US" dirty="0" smtClean="0"/>
          </a:p>
        </p:txBody>
      </p:sp>
      <p:sp>
        <p:nvSpPr>
          <p:cNvPr id="26627" name="Content Placeholder 2"/>
          <p:cNvSpPr>
            <a:spLocks noGrp="1"/>
          </p:cNvSpPr>
          <p:nvPr>
            <p:ph idx="1"/>
          </p:nvPr>
        </p:nvSpPr>
        <p:spPr>
          <a:xfrm>
            <a:off x="493713" y="1219200"/>
            <a:ext cx="8229600" cy="4525963"/>
          </a:xfrm>
        </p:spPr>
        <p:txBody>
          <a:bodyPr/>
          <a:lstStyle/>
          <a:p>
            <a:r>
              <a:rPr lang="en-US" altLang="zh-CN" sz="2000" b="1" dirty="0" smtClean="0"/>
              <a:t> Global imbalances has risen in the 4th quarter of 2010</a:t>
            </a:r>
            <a:endParaRPr lang="zh-CN" altLang="zh-CN" sz="2000" dirty="0" smtClean="0"/>
          </a:p>
          <a:p>
            <a:endParaRPr lang="zh-CN" altLang="en-US" sz="2000" dirty="0" smtClean="0"/>
          </a:p>
        </p:txBody>
      </p:sp>
      <p:pic>
        <p:nvPicPr>
          <p:cNvPr id="26628" name="Picture 3"/>
          <p:cNvPicPr>
            <a:picLocks noChangeAspect="1" noChangeArrowheads="1"/>
          </p:cNvPicPr>
          <p:nvPr/>
        </p:nvPicPr>
        <p:blipFill>
          <a:blip r:embed="rId3" cstate="print"/>
          <a:srcRect/>
          <a:stretch>
            <a:fillRect/>
          </a:stretch>
        </p:blipFill>
        <p:spPr bwMode="auto">
          <a:xfrm>
            <a:off x="2208213" y="1752600"/>
            <a:ext cx="4800600" cy="4191000"/>
          </a:xfrm>
          <a:prstGeom prst="rect">
            <a:avLst/>
          </a:prstGeom>
          <a:noFill/>
          <a:ln w="9525">
            <a:noFill/>
            <a:miter lim="800000"/>
            <a:headEnd/>
            <a:tailEnd/>
          </a:ln>
        </p:spPr>
      </p:pic>
    </p:spTree>
    <p:extLst>
      <p:ext uri="{BB962C8B-B14F-4D97-AF65-F5344CB8AC3E}">
        <p14:creationId xmlns:p14="http://schemas.microsoft.com/office/powerpoint/2010/main" xmlns="" val="18482930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lgn="ctr"/>
            <a:r>
              <a:rPr lang="en-US" altLang="zh-CN" dirty="0" smtClean="0"/>
              <a:t>Global imbalances</a:t>
            </a:r>
            <a:endParaRPr lang="zh-CN" altLang="en-US" dirty="0" smtClean="0"/>
          </a:p>
        </p:txBody>
      </p:sp>
      <p:sp>
        <p:nvSpPr>
          <p:cNvPr id="27651" name="Content Placeholder 2"/>
          <p:cNvSpPr>
            <a:spLocks noGrp="1"/>
          </p:cNvSpPr>
          <p:nvPr>
            <p:ph idx="1"/>
          </p:nvPr>
        </p:nvSpPr>
        <p:spPr>
          <a:xfrm>
            <a:off x="493713" y="1219200"/>
            <a:ext cx="8229600" cy="4525963"/>
          </a:xfrm>
        </p:spPr>
        <p:txBody>
          <a:bodyPr/>
          <a:lstStyle/>
          <a:p>
            <a:r>
              <a:rPr lang="en-US" altLang="zh-CN" sz="2000" u="sng" smtClean="0"/>
              <a:t>Disorderly resolution</a:t>
            </a:r>
            <a:r>
              <a:rPr lang="en-US" altLang="zh-CN" sz="2000" smtClean="0"/>
              <a:t>—characterized by a </a:t>
            </a:r>
            <a:r>
              <a:rPr lang="en-US" altLang="zh-CN" sz="2000" smtClean="0">
                <a:solidFill>
                  <a:srgbClr val="FF0000"/>
                </a:solidFill>
              </a:rPr>
              <a:t>sharp adjustment </a:t>
            </a:r>
            <a:r>
              <a:rPr lang="en-US" altLang="zh-CN" sz="2000" smtClean="0"/>
              <a:t>in </a:t>
            </a:r>
            <a:r>
              <a:rPr lang="en-US" altLang="zh-CN" sz="2000" smtClean="0">
                <a:solidFill>
                  <a:srgbClr val="FF0000"/>
                </a:solidFill>
              </a:rPr>
              <a:t>exchange rates and risk premiums</a:t>
            </a:r>
            <a:r>
              <a:rPr lang="en-US" altLang="zh-CN" sz="2000" smtClean="0"/>
              <a:t> for a wide range of assets—Major stress lay on financial institutions, particularly those with </a:t>
            </a:r>
            <a:r>
              <a:rPr lang="en-US" altLang="zh-CN" sz="2000" smtClean="0">
                <a:solidFill>
                  <a:srgbClr val="FF0000"/>
                </a:solidFill>
              </a:rPr>
              <a:t>imperfectly hedged cross-border exposures and funding strategies</a:t>
            </a:r>
            <a:r>
              <a:rPr lang="en-US" altLang="zh-CN" sz="2000" smtClean="0"/>
              <a:t>. Investors with exposures to </a:t>
            </a:r>
            <a:r>
              <a:rPr lang="en-US" altLang="zh-CN" sz="2000" smtClean="0">
                <a:solidFill>
                  <a:srgbClr val="FF0000"/>
                </a:solidFill>
              </a:rPr>
              <a:t>cross-border carry trades </a:t>
            </a:r>
            <a:r>
              <a:rPr lang="en-US" altLang="zh-CN" sz="2000" smtClean="0"/>
              <a:t>could also experience losses arising from sharp fluctuations in exchange rates."</a:t>
            </a:r>
            <a:endParaRPr lang="zh-CN" altLang="zh-CN" sz="2000" smtClean="0"/>
          </a:p>
          <a:p>
            <a:endParaRPr lang="en-US" altLang="zh-CN" sz="2000" b="1" smtClean="0"/>
          </a:p>
          <a:p>
            <a:r>
              <a:rPr lang="en-US" altLang="zh-CN" sz="2000" b="1" smtClean="0"/>
              <a:t>Resolution:</a:t>
            </a:r>
            <a:r>
              <a:rPr lang="en-US" altLang="zh-CN" sz="2000" smtClean="0"/>
              <a:t> US and other deficit counties need to increase domestic savings and countries with emerging economies need to adjust internal source of growth to become less dependent on external demand </a:t>
            </a:r>
            <a:endParaRPr lang="zh-CN" altLang="zh-CN" sz="2000" smtClean="0"/>
          </a:p>
          <a:p>
            <a:r>
              <a:rPr lang="en-US" altLang="zh-CN" sz="2000" smtClean="0"/>
              <a:t>No actual steps being implemented</a:t>
            </a:r>
            <a:endParaRPr lang="zh-CN" altLang="zh-CN" sz="2000" smtClean="0"/>
          </a:p>
          <a:p>
            <a:endParaRPr lang="zh-CN" altLang="en-US" sz="2000" smtClean="0"/>
          </a:p>
        </p:txBody>
      </p:sp>
    </p:spTree>
    <p:extLst>
      <p:ext uri="{BB962C8B-B14F-4D97-AF65-F5344CB8AC3E}">
        <p14:creationId xmlns:p14="http://schemas.microsoft.com/office/powerpoint/2010/main" xmlns="" val="1746054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CA" smtClean="0"/>
              <a:t>Schedule Banks</a:t>
            </a:r>
            <a:endParaRPr lang="en-US" smtClean="0"/>
          </a:p>
        </p:txBody>
      </p:sp>
      <p:sp>
        <p:nvSpPr>
          <p:cNvPr id="3" name="Content Placeholder 2"/>
          <p:cNvSpPr>
            <a:spLocks noGrp="1"/>
          </p:cNvSpPr>
          <p:nvPr>
            <p:ph idx="1"/>
          </p:nvPr>
        </p:nvSpPr>
        <p:spPr/>
        <p:txBody>
          <a:bodyPr>
            <a:normAutofit/>
          </a:bodyPr>
          <a:lstStyle/>
          <a:p>
            <a:pPr>
              <a:buClr>
                <a:schemeClr val="accent2">
                  <a:lumMod val="75000"/>
                </a:schemeClr>
              </a:buClr>
              <a:defRPr/>
            </a:pPr>
            <a:r>
              <a:rPr lang="en-US" dirty="0"/>
              <a:t>Schedule I </a:t>
            </a:r>
            <a:r>
              <a:rPr lang="en-US" dirty="0" smtClean="0"/>
              <a:t>banks</a:t>
            </a:r>
            <a:endParaRPr lang="en-US" dirty="0"/>
          </a:p>
          <a:p>
            <a:pPr lvl="1">
              <a:buClr>
                <a:schemeClr val="accent2">
                  <a:lumMod val="75000"/>
                </a:schemeClr>
              </a:buClr>
              <a:defRPr/>
            </a:pPr>
            <a:r>
              <a:rPr lang="en-US" dirty="0" smtClean="0"/>
              <a:t>Domestically </a:t>
            </a:r>
            <a:r>
              <a:rPr lang="en-US" dirty="0"/>
              <a:t>owned institutions </a:t>
            </a:r>
            <a:r>
              <a:rPr lang="en-US" dirty="0" smtClean="0"/>
              <a:t>authorized </a:t>
            </a:r>
            <a:r>
              <a:rPr lang="en-US" dirty="0"/>
              <a:t>to take </a:t>
            </a:r>
            <a:r>
              <a:rPr lang="en-US" dirty="0" smtClean="0"/>
              <a:t>deposits</a:t>
            </a:r>
            <a:endParaRPr lang="en-US" dirty="0"/>
          </a:p>
          <a:p>
            <a:pPr>
              <a:buClr>
                <a:schemeClr val="accent2">
                  <a:lumMod val="75000"/>
                </a:schemeClr>
              </a:buClr>
              <a:defRPr/>
            </a:pPr>
            <a:r>
              <a:rPr lang="en-US" dirty="0" smtClean="0"/>
              <a:t>Schedule II banks</a:t>
            </a:r>
          </a:p>
          <a:p>
            <a:pPr lvl="1">
              <a:buClr>
                <a:schemeClr val="accent2">
                  <a:lumMod val="75000"/>
                </a:schemeClr>
              </a:buClr>
              <a:defRPr/>
            </a:pPr>
            <a:r>
              <a:rPr lang="en-US" dirty="0" smtClean="0"/>
              <a:t>Foreign owned institutions authorized </a:t>
            </a:r>
            <a:r>
              <a:rPr lang="en-US" dirty="0"/>
              <a:t>to take </a:t>
            </a:r>
            <a:r>
              <a:rPr lang="en-US" dirty="0" smtClean="0"/>
              <a:t>deposits</a:t>
            </a:r>
            <a:endParaRPr lang="en-US" dirty="0"/>
          </a:p>
          <a:p>
            <a:pPr>
              <a:buClr>
                <a:schemeClr val="accent2">
                  <a:lumMod val="75000"/>
                </a:schemeClr>
              </a:buClr>
              <a:defRPr/>
            </a:pPr>
            <a:r>
              <a:rPr lang="en-US" dirty="0" smtClean="0"/>
              <a:t>Schedule III banks</a:t>
            </a:r>
          </a:p>
          <a:p>
            <a:pPr lvl="1">
              <a:buClr>
                <a:schemeClr val="accent2">
                  <a:lumMod val="75000"/>
                </a:schemeClr>
              </a:buClr>
              <a:defRPr/>
            </a:pPr>
            <a:r>
              <a:rPr lang="en-US" dirty="0"/>
              <a:t>F</a:t>
            </a:r>
            <a:r>
              <a:rPr lang="en-US" dirty="0" smtClean="0"/>
              <a:t>oreign bank branches that may undertake </a:t>
            </a:r>
            <a:r>
              <a:rPr lang="en-US" dirty="0"/>
              <a:t>banking business in Canada subject to restrictions</a:t>
            </a:r>
          </a:p>
        </p:txBody>
      </p:sp>
    </p:spTree>
    <p:extLst>
      <p:ext uri="{BB962C8B-B14F-4D97-AF65-F5344CB8AC3E}">
        <p14:creationId xmlns:p14="http://schemas.microsoft.com/office/powerpoint/2010/main" xmlns="" val="3303562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zh-CN" sz="4000" dirty="0" smtClean="0"/>
              <a:t>Low interest rates in major advanced economies</a:t>
            </a:r>
            <a:endParaRPr lang="zh-CN" altLang="en-US" sz="4000" dirty="0" smtClean="0"/>
          </a:p>
        </p:txBody>
      </p:sp>
      <p:sp>
        <p:nvSpPr>
          <p:cNvPr id="3" name="Content Placeholder 2"/>
          <p:cNvSpPr>
            <a:spLocks noGrp="1"/>
          </p:cNvSpPr>
          <p:nvPr>
            <p:ph idx="1"/>
          </p:nvPr>
        </p:nvSpPr>
        <p:spPr>
          <a:xfrm>
            <a:off x="1115616" y="1196752"/>
            <a:ext cx="7627200" cy="5059364"/>
          </a:xfrm>
        </p:spPr>
        <p:txBody>
          <a:bodyPr/>
          <a:lstStyle/>
          <a:p>
            <a:pPr>
              <a:defRPr/>
            </a:pPr>
            <a:r>
              <a:rPr lang="en-US" altLang="zh-CN" sz="2000" b="1" dirty="0"/>
              <a:t>Potential for risk-taking behavior due to the low interest rates in major advanced </a:t>
            </a:r>
            <a:r>
              <a:rPr lang="en-US" altLang="zh-CN" sz="2000" b="1" dirty="0" smtClean="0"/>
              <a:t>economies</a:t>
            </a:r>
          </a:p>
          <a:p>
            <a:pPr>
              <a:defRPr/>
            </a:pPr>
            <a:endParaRPr lang="en-US" altLang="zh-CN" sz="2000" b="1" dirty="0" smtClean="0"/>
          </a:p>
          <a:p>
            <a:pPr>
              <a:defRPr/>
            </a:pPr>
            <a:r>
              <a:rPr lang="en-US" altLang="zh-CN" sz="2000" b="1" dirty="0" smtClean="0"/>
              <a:t>Indications of </a:t>
            </a:r>
            <a:r>
              <a:rPr lang="en-US" altLang="zh-CN" sz="2000" dirty="0" smtClean="0"/>
              <a:t>global investors increasing investment in riskier assets for higher return:</a:t>
            </a:r>
            <a:endParaRPr lang="en-CA" altLang="zh-CN" sz="2000" b="1" dirty="0" smtClean="0"/>
          </a:p>
          <a:p>
            <a:pPr lvl="1">
              <a:defRPr/>
            </a:pPr>
            <a:r>
              <a:rPr lang="en-US" altLang="zh-CN" sz="1600" b="1" dirty="0" smtClean="0"/>
              <a:t>The record issuance of high-yield debt securities in </a:t>
            </a:r>
            <a:r>
              <a:rPr lang="en-CA" altLang="zh-CN" sz="1600" b="1" dirty="0" smtClean="0"/>
              <a:t>US</a:t>
            </a:r>
            <a:endParaRPr lang="en-US" altLang="zh-CN" sz="1600" b="1" dirty="0" smtClean="0"/>
          </a:p>
          <a:p>
            <a:pPr lvl="1">
              <a:defRPr/>
            </a:pPr>
            <a:r>
              <a:rPr lang="en-US" altLang="zh-CN" sz="1600" b="1" dirty="0" smtClean="0"/>
              <a:t>Rebound of capital flows into emerging-market economies</a:t>
            </a:r>
          </a:p>
          <a:p>
            <a:pPr lvl="1">
              <a:defRPr/>
            </a:pPr>
            <a:r>
              <a:rPr lang="en-CA" altLang="zh-CN" sz="1600" b="1" dirty="0" smtClean="0"/>
              <a:t>Increase </a:t>
            </a:r>
            <a:r>
              <a:rPr lang="en-US" altLang="zh-CN" sz="1600" b="1" dirty="0" smtClean="0"/>
              <a:t>popularity of commodity exchange-traded funds </a:t>
            </a:r>
          </a:p>
          <a:p>
            <a:pPr>
              <a:defRPr/>
            </a:pPr>
            <a:endParaRPr lang="en-US" altLang="zh-CN" sz="2000" b="1" dirty="0" smtClean="0"/>
          </a:p>
          <a:p>
            <a:pPr>
              <a:defRPr/>
            </a:pPr>
            <a:r>
              <a:rPr lang="en-US" altLang="zh-CN" sz="2000" b="1" dirty="0" smtClean="0"/>
              <a:t>Result:</a:t>
            </a:r>
            <a:r>
              <a:rPr lang="en-US" altLang="zh-CN" sz="2000" dirty="0" smtClean="0"/>
              <a:t> </a:t>
            </a:r>
          </a:p>
          <a:p>
            <a:pPr marL="0" indent="0">
              <a:buFont typeface="Arial" charset="0"/>
              <a:buNone/>
              <a:defRPr/>
            </a:pPr>
            <a:r>
              <a:rPr lang="en-US" altLang="zh-CN" sz="2000" dirty="0" smtClean="0"/>
              <a:t>Excessive credit creation and increase risk-taking behaviors as investors seek higher returns, leading to the underpricing of risk and unsustainable increases in asset prices</a:t>
            </a:r>
            <a:endParaRPr lang="zh-CN" altLang="zh-CN" sz="2000" dirty="0" smtClean="0"/>
          </a:p>
          <a:p>
            <a:pPr>
              <a:defRPr/>
            </a:pPr>
            <a:endParaRPr lang="en-US" altLang="zh-CN" sz="2000" b="1" dirty="0" smtClean="0"/>
          </a:p>
          <a:p>
            <a:pPr marL="457200" lvl="1" indent="0">
              <a:buFont typeface="Arial" charset="0"/>
              <a:buNone/>
              <a:defRPr/>
            </a:pPr>
            <a:endParaRPr lang="en-US" altLang="zh-CN" sz="1600" b="1" dirty="0" smtClean="0"/>
          </a:p>
          <a:p>
            <a:pPr lvl="1">
              <a:defRPr/>
            </a:pPr>
            <a:endParaRPr lang="en-US" altLang="zh-CN" sz="1600" dirty="0" smtClean="0"/>
          </a:p>
          <a:p>
            <a:pPr>
              <a:defRPr/>
            </a:pPr>
            <a:endParaRPr lang="zh-CN" altLang="zh-CN" sz="2000" dirty="0"/>
          </a:p>
          <a:p>
            <a:pPr>
              <a:defRPr/>
            </a:pPr>
            <a:endParaRPr lang="zh-CN" altLang="en-US" sz="2000" dirty="0"/>
          </a:p>
        </p:txBody>
      </p:sp>
    </p:spTree>
    <p:extLst>
      <p:ext uri="{BB962C8B-B14F-4D97-AF65-F5344CB8AC3E}">
        <p14:creationId xmlns:p14="http://schemas.microsoft.com/office/powerpoint/2010/main" xmlns="" val="21784807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zh-CN" sz="4000" dirty="0" smtClean="0"/>
              <a:t>Rising financial position of Canadian households</a:t>
            </a:r>
            <a:endParaRPr lang="zh-CN" altLang="en-US" sz="4000" dirty="0" smtClean="0"/>
          </a:p>
        </p:txBody>
      </p:sp>
      <p:sp>
        <p:nvSpPr>
          <p:cNvPr id="29699" name="Content Placeholder 2"/>
          <p:cNvSpPr>
            <a:spLocks noGrp="1"/>
          </p:cNvSpPr>
          <p:nvPr>
            <p:ph idx="1"/>
          </p:nvPr>
        </p:nvSpPr>
        <p:spPr/>
        <p:txBody>
          <a:bodyPr/>
          <a:lstStyle/>
          <a:p>
            <a:pPr marL="0" indent="0">
              <a:buNone/>
            </a:pPr>
            <a:r>
              <a:rPr lang="en-US" altLang="zh-CN" sz="2000" dirty="0" smtClean="0"/>
              <a:t> </a:t>
            </a:r>
          </a:p>
          <a:p>
            <a:endParaRPr lang="en-US" altLang="zh-CN" sz="2000" dirty="0"/>
          </a:p>
          <a:p>
            <a:r>
              <a:rPr lang="en-US" altLang="zh-CN" sz="2000" dirty="0" smtClean="0"/>
              <a:t>The risk is that a shock to economic conditions could be transmitted to the broader financial system through a deterioration in the credit quality of loans to households. </a:t>
            </a:r>
          </a:p>
          <a:p>
            <a:endParaRPr lang="en-US" altLang="zh-CN" sz="2000" dirty="0" smtClean="0"/>
          </a:p>
          <a:p>
            <a:r>
              <a:rPr lang="en-US" altLang="zh-CN" sz="2000" dirty="0" smtClean="0"/>
              <a:t>This would prompt a tightening of credit conditions that could trigger a mutually reinforcing deterioration of real activity and financial stability.</a:t>
            </a:r>
            <a:endParaRPr lang="zh-CN" altLang="zh-CN" sz="2000" dirty="0" smtClean="0"/>
          </a:p>
          <a:p>
            <a:endParaRPr lang="zh-CN" altLang="zh-CN" sz="2000" dirty="0" smtClean="0"/>
          </a:p>
          <a:p>
            <a:endParaRPr lang="zh-CN" altLang="en-US" sz="2000" dirty="0" smtClean="0"/>
          </a:p>
        </p:txBody>
      </p:sp>
    </p:spTree>
    <p:extLst>
      <p:ext uri="{BB962C8B-B14F-4D97-AF65-F5344CB8AC3E}">
        <p14:creationId xmlns:p14="http://schemas.microsoft.com/office/powerpoint/2010/main" xmlns="" val="40655502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algn="ctr"/>
            <a:r>
              <a:rPr lang="en-US" altLang="zh-CN" sz="4000" dirty="0" smtClean="0"/>
              <a:t>Current Condition for Canadian banking sector</a:t>
            </a:r>
            <a:endParaRPr lang="zh-CN" altLang="en-US" dirty="0" smtClean="0"/>
          </a:p>
        </p:txBody>
      </p:sp>
      <p:sp>
        <p:nvSpPr>
          <p:cNvPr id="30723" name="Content Placeholder 2"/>
          <p:cNvSpPr>
            <a:spLocks noGrp="1"/>
          </p:cNvSpPr>
          <p:nvPr>
            <p:ph idx="1"/>
          </p:nvPr>
        </p:nvSpPr>
        <p:spPr/>
        <p:txBody>
          <a:bodyPr/>
          <a:lstStyle/>
          <a:p>
            <a:endParaRPr lang="en-US" altLang="zh-CN" sz="2000" dirty="0" smtClean="0"/>
          </a:p>
          <a:p>
            <a:r>
              <a:rPr lang="en-US" altLang="zh-CN" sz="2000" dirty="0" smtClean="0"/>
              <a:t>Capital position strengthened</a:t>
            </a:r>
            <a:endParaRPr lang="zh-CN" altLang="zh-CN" sz="2000" dirty="0" smtClean="0"/>
          </a:p>
          <a:p>
            <a:r>
              <a:rPr lang="en-US" altLang="zh-CN" sz="2000" dirty="0" smtClean="0"/>
              <a:t>Profitability remains strong compared to historical standard</a:t>
            </a:r>
            <a:endParaRPr lang="zh-CN" altLang="zh-CN" sz="2000" dirty="0" smtClean="0"/>
          </a:p>
          <a:p>
            <a:r>
              <a:rPr lang="en-US" altLang="zh-CN" sz="2000" dirty="0" smtClean="0"/>
              <a:t>Enjoy access to domestic and global capital market for funding</a:t>
            </a:r>
            <a:endParaRPr lang="zh-CN" altLang="zh-CN" sz="2000" dirty="0" smtClean="0"/>
          </a:p>
          <a:p>
            <a:endParaRPr lang="zh-CN" altLang="zh-CN" sz="2000" dirty="0" smtClean="0"/>
          </a:p>
          <a:p>
            <a:r>
              <a:rPr lang="en-US" altLang="zh-CN" sz="2000" b="1" dirty="0" smtClean="0"/>
              <a:t>Profitability and capital adequacy</a:t>
            </a:r>
            <a:endParaRPr lang="zh-CN" altLang="zh-CN" sz="2000" dirty="0" smtClean="0"/>
          </a:p>
          <a:p>
            <a:pPr lvl="1"/>
            <a:r>
              <a:rPr lang="en-US" altLang="zh-CN" sz="1600" dirty="0" smtClean="0"/>
              <a:t>Risk-weighted capital ratio increased since June 2010</a:t>
            </a:r>
            <a:endParaRPr lang="zh-CN" altLang="zh-CN" sz="1600" dirty="0" smtClean="0"/>
          </a:p>
          <a:p>
            <a:pPr lvl="1"/>
            <a:r>
              <a:rPr lang="en-US" altLang="zh-CN" sz="1600" dirty="0" smtClean="0"/>
              <a:t>Average return-on-equity ratio of 13.6 %</a:t>
            </a:r>
            <a:endParaRPr lang="zh-CN" altLang="zh-CN" sz="1600" dirty="0" smtClean="0"/>
          </a:p>
          <a:p>
            <a:pPr lvl="1"/>
            <a:r>
              <a:rPr lang="en-US" altLang="zh-CN" sz="1600" dirty="0" smtClean="0"/>
              <a:t>Rise in return is boosted by recovered profit increase from banks' core retail and commercial lending business leading to decrease in loan loss</a:t>
            </a:r>
            <a:endParaRPr lang="zh-CN" altLang="zh-CN" sz="1600" dirty="0" smtClean="0"/>
          </a:p>
          <a:p>
            <a:pPr lvl="1"/>
            <a:r>
              <a:rPr lang="en-US" altLang="zh-CN" sz="1600" dirty="0" smtClean="0"/>
              <a:t>Total loan loss has receded 1% of loans in second quarter of 2010</a:t>
            </a:r>
            <a:endParaRPr lang="zh-CN" altLang="zh-CN" sz="1600" dirty="0" smtClean="0"/>
          </a:p>
          <a:p>
            <a:pPr lvl="1"/>
            <a:r>
              <a:rPr lang="en-US" altLang="zh-CN" sz="1600" dirty="0" smtClean="0"/>
              <a:t>0.5 % in the third quarter of 2010</a:t>
            </a:r>
            <a:endParaRPr lang="zh-CN" altLang="zh-CN" sz="1600" dirty="0" smtClean="0"/>
          </a:p>
          <a:p>
            <a:pPr lvl="1"/>
            <a:r>
              <a:rPr lang="en-US" altLang="zh-CN" sz="1600" dirty="0" smtClean="0"/>
              <a:t>Potential risk by US residential and commercial real estate loans held by some Canadian banks</a:t>
            </a:r>
            <a:endParaRPr lang="zh-CN" altLang="zh-CN" sz="1600" dirty="0" smtClean="0"/>
          </a:p>
          <a:p>
            <a:endParaRPr lang="zh-CN" altLang="en-US" sz="2000" dirty="0" smtClean="0"/>
          </a:p>
        </p:txBody>
      </p:sp>
    </p:spTree>
    <p:extLst>
      <p:ext uri="{BB962C8B-B14F-4D97-AF65-F5344CB8AC3E}">
        <p14:creationId xmlns:p14="http://schemas.microsoft.com/office/powerpoint/2010/main" xmlns="" val="8728713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83568" y="332656"/>
            <a:ext cx="8229600" cy="1143000"/>
          </a:xfrm>
        </p:spPr>
        <p:txBody>
          <a:bodyPr/>
          <a:lstStyle/>
          <a:p>
            <a:pPr algn="ctr"/>
            <a:r>
              <a:rPr lang="en-US" altLang="zh-CN" sz="4000" dirty="0" smtClean="0"/>
              <a:t>Current Condition for Canadian banking sector</a:t>
            </a:r>
            <a:endParaRPr lang="zh-CN" altLang="en-US" sz="4000" dirty="0" smtClean="0"/>
          </a:p>
        </p:txBody>
      </p:sp>
      <p:pic>
        <p:nvPicPr>
          <p:cNvPr id="31747" name="Picture 3"/>
          <p:cNvPicPr>
            <a:picLocks noChangeAspect="1" noChangeArrowheads="1"/>
          </p:cNvPicPr>
          <p:nvPr/>
        </p:nvPicPr>
        <p:blipFill>
          <a:blip r:embed="rId3" cstate="print"/>
          <a:srcRect/>
          <a:stretch>
            <a:fillRect/>
          </a:stretch>
        </p:blipFill>
        <p:spPr bwMode="auto">
          <a:xfrm>
            <a:off x="1981200" y="1600200"/>
            <a:ext cx="5181600" cy="4191000"/>
          </a:xfrm>
          <a:prstGeom prst="rect">
            <a:avLst/>
          </a:prstGeom>
          <a:noFill/>
          <a:ln w="9525">
            <a:noFill/>
            <a:miter lim="800000"/>
            <a:headEnd/>
            <a:tailEnd/>
          </a:ln>
        </p:spPr>
      </p:pic>
    </p:spTree>
    <p:extLst>
      <p:ext uri="{BB962C8B-B14F-4D97-AF65-F5344CB8AC3E}">
        <p14:creationId xmlns:p14="http://schemas.microsoft.com/office/powerpoint/2010/main" xmlns="" val="717970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95300" y="188640"/>
            <a:ext cx="8229600" cy="1143000"/>
          </a:xfrm>
        </p:spPr>
        <p:txBody>
          <a:bodyPr/>
          <a:lstStyle/>
          <a:p>
            <a:pPr algn="ctr"/>
            <a:r>
              <a:rPr lang="en-US" altLang="zh-CN" sz="3500" dirty="0" smtClean="0"/>
              <a:t>Current Condition for Canadian banking sector</a:t>
            </a:r>
            <a:endParaRPr lang="zh-CN" altLang="en-US" sz="3500" dirty="0" smtClean="0"/>
          </a:p>
        </p:txBody>
      </p:sp>
      <p:pic>
        <p:nvPicPr>
          <p:cNvPr id="32771" name="Picture 4"/>
          <p:cNvPicPr>
            <a:picLocks noChangeAspect="1" noChangeArrowheads="1"/>
          </p:cNvPicPr>
          <p:nvPr/>
        </p:nvPicPr>
        <p:blipFill>
          <a:blip r:embed="rId2" cstate="print"/>
          <a:srcRect/>
          <a:stretch>
            <a:fillRect/>
          </a:stretch>
        </p:blipFill>
        <p:spPr bwMode="auto">
          <a:xfrm>
            <a:off x="1752600" y="1219200"/>
            <a:ext cx="5715000" cy="5181600"/>
          </a:xfrm>
          <a:prstGeom prst="rect">
            <a:avLst/>
          </a:prstGeom>
          <a:noFill/>
          <a:ln w="9525">
            <a:noFill/>
            <a:miter lim="800000"/>
            <a:headEnd/>
            <a:tailEnd/>
          </a:ln>
        </p:spPr>
      </p:pic>
    </p:spTree>
    <p:extLst>
      <p:ext uri="{BB962C8B-B14F-4D97-AF65-F5344CB8AC3E}">
        <p14:creationId xmlns:p14="http://schemas.microsoft.com/office/powerpoint/2010/main" xmlns="" val="26167358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lgn="ctr" eaLnBrk="1" hangingPunct="1"/>
            <a:r>
              <a:rPr lang="en-CA" altLang="zh-CN" dirty="0" smtClean="0"/>
              <a:t>Prospects</a:t>
            </a:r>
          </a:p>
        </p:txBody>
      </p:sp>
      <p:sp>
        <p:nvSpPr>
          <p:cNvPr id="17411" name="Content Placeholder 2"/>
          <p:cNvSpPr>
            <a:spLocks noGrp="1"/>
          </p:cNvSpPr>
          <p:nvPr>
            <p:ph idx="1"/>
          </p:nvPr>
        </p:nvSpPr>
        <p:spPr/>
        <p:txBody>
          <a:bodyPr/>
          <a:lstStyle/>
          <a:p>
            <a:pPr eaLnBrk="1" hangingPunct="1"/>
            <a:r>
              <a:rPr lang="en-CA" altLang="zh-CN" smtClean="0"/>
              <a:t>Supervision (BCBS) will strengthen the entire financial system by: </a:t>
            </a:r>
          </a:p>
          <a:p>
            <a:pPr eaLnBrk="1" hangingPunct="1"/>
            <a:endParaRPr lang="en-CA" altLang="zh-CN" smtClean="0"/>
          </a:p>
          <a:p>
            <a:pPr lvl="1" eaLnBrk="1" hangingPunct="1"/>
            <a:r>
              <a:rPr lang="en-CA" altLang="zh-CN" smtClean="0"/>
              <a:t>Use </a:t>
            </a:r>
            <a:r>
              <a:rPr lang="en-CA" altLang="zh-CN" smtClean="0">
                <a:solidFill>
                  <a:srgbClr val="FF0000"/>
                </a:solidFill>
              </a:rPr>
              <a:t>countercyclical capital buffer</a:t>
            </a:r>
            <a:r>
              <a:rPr lang="en-CA" altLang="zh-CN" smtClean="0"/>
              <a:t>: increase the capital available to absorb losses </a:t>
            </a:r>
          </a:p>
          <a:p>
            <a:pPr lvl="2" eaLnBrk="1" hangingPunct="1"/>
            <a:r>
              <a:rPr lang="en-CA" altLang="zh-CN" smtClean="0"/>
              <a:t>latest addition to the new capital framework.</a:t>
            </a:r>
          </a:p>
          <a:p>
            <a:pPr lvl="2" eaLnBrk="1" hangingPunct="1"/>
            <a:r>
              <a:rPr lang="en-CA" altLang="zh-CN" smtClean="0"/>
              <a:t>An instrument policy-makers can use to respond to the build-up of system-wide imbalances. </a:t>
            </a:r>
          </a:p>
          <a:p>
            <a:pPr eaLnBrk="1" hangingPunct="1"/>
            <a:endParaRPr lang="en-CA" altLang="zh-CN" smtClean="0"/>
          </a:p>
        </p:txBody>
      </p:sp>
    </p:spTree>
    <p:extLst>
      <p:ext uri="{BB962C8B-B14F-4D97-AF65-F5344CB8AC3E}">
        <p14:creationId xmlns:p14="http://schemas.microsoft.com/office/powerpoint/2010/main" xmlns="" val="26966178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ltLang="zh-CN" dirty="0">
                <a:solidFill>
                  <a:schemeClr val="accent1">
                    <a:lumMod val="75000"/>
                  </a:schemeClr>
                </a:solidFill>
              </a:rPr>
              <a:t>Risk Management Structure</a:t>
            </a:r>
            <a:r>
              <a:rPr lang="en-US" altLang="zh-CN" dirty="0">
                <a:solidFill>
                  <a:schemeClr val="accent1">
                    <a:lumMod val="75000"/>
                  </a:schemeClr>
                </a:solidFill>
              </a:rPr>
              <a:t/>
            </a:r>
            <a:br>
              <a:rPr lang="en-US" altLang="zh-CN" dirty="0">
                <a:solidFill>
                  <a:schemeClr val="accent1">
                    <a:lumMod val="75000"/>
                  </a:schemeClr>
                </a:solidFill>
              </a:rPr>
            </a:br>
            <a:r>
              <a:rPr lang="en-CA" dirty="0" smtClean="0">
                <a:solidFill>
                  <a:schemeClr val="accent1">
                    <a:lumMod val="75000"/>
                  </a:schemeClr>
                </a:solidFill>
              </a:rPr>
              <a:t/>
            </a:r>
            <a:br>
              <a:rPr lang="en-CA" dirty="0" smtClean="0">
                <a:solidFill>
                  <a:schemeClr val="accent1">
                    <a:lumMod val="75000"/>
                  </a:schemeClr>
                </a:solidFill>
              </a:rPr>
            </a:br>
            <a:endParaRPr lang="en-US" dirty="0">
              <a:solidFill>
                <a:schemeClr val="accent1">
                  <a:lumMod val="75000"/>
                </a:schemeClr>
              </a:solidFill>
            </a:endParaRPr>
          </a:p>
        </p:txBody>
      </p:sp>
      <p:sp>
        <p:nvSpPr>
          <p:cNvPr id="5" name="Text Placeholder 4"/>
          <p:cNvSpPr>
            <a:spLocks noGrp="1"/>
          </p:cNvSpPr>
          <p:nvPr>
            <p:ph type="body" idx="1"/>
          </p:nvPr>
        </p:nvSpPr>
        <p:spPr/>
        <p:txBody>
          <a:bodyPr/>
          <a:lstStyle/>
          <a:p>
            <a:r>
              <a:rPr lang="en-CA" altLang="zh-CN" dirty="0" smtClean="0">
                <a:solidFill>
                  <a:schemeClr val="accent1"/>
                </a:solidFill>
              </a:rPr>
              <a:t>ROYAL BANK OF CANADA</a:t>
            </a:r>
            <a:endParaRPr lang="en-US" dirty="0">
              <a:solidFill>
                <a:schemeClr val="accent1"/>
              </a:solidFill>
            </a:endParaRPr>
          </a:p>
        </p:txBody>
      </p:sp>
    </p:spTree>
    <p:extLst>
      <p:ext uri="{BB962C8B-B14F-4D97-AF65-F5344CB8AC3E}">
        <p14:creationId xmlns:p14="http://schemas.microsoft.com/office/powerpoint/2010/main" xmlns="" val="42192458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CA" smtClean="0"/>
              <a:t>Risk Appetite</a:t>
            </a:r>
            <a:endParaRPr lang="en-US" smtClean="0"/>
          </a:p>
        </p:txBody>
      </p:sp>
      <p:sp>
        <p:nvSpPr>
          <p:cNvPr id="3" name="Content Placeholder 2"/>
          <p:cNvSpPr>
            <a:spLocks noGrp="1"/>
          </p:cNvSpPr>
          <p:nvPr>
            <p:ph idx="1"/>
          </p:nvPr>
        </p:nvSpPr>
        <p:spPr/>
        <p:txBody>
          <a:bodyPr>
            <a:normAutofit/>
          </a:bodyPr>
          <a:lstStyle/>
          <a:p>
            <a:pPr>
              <a:defRPr/>
            </a:pPr>
            <a:r>
              <a:rPr lang="en-CA" dirty="0" smtClean="0"/>
              <a:t>Risk appetite framework</a:t>
            </a:r>
          </a:p>
          <a:p>
            <a:pPr lvl="1">
              <a:defRPr/>
            </a:pPr>
            <a:r>
              <a:rPr lang="en-CA" sz="2000" dirty="0" smtClean="0"/>
              <a:t>Define risk capacity</a:t>
            </a:r>
          </a:p>
          <a:p>
            <a:pPr lvl="1">
              <a:defRPr/>
            </a:pPr>
            <a:r>
              <a:rPr lang="en-CA" sz="2000" dirty="0" smtClean="0"/>
              <a:t>Establish and confirm risk appetite to </a:t>
            </a:r>
            <a:r>
              <a:rPr lang="en-US" sz="2000" dirty="0" smtClean="0"/>
              <a:t>self-imposed constraints </a:t>
            </a:r>
            <a:r>
              <a:rPr lang="en-US" sz="2000" dirty="0"/>
              <a:t>and </a:t>
            </a:r>
            <a:r>
              <a:rPr lang="en-US" sz="2000" dirty="0" smtClean="0"/>
              <a:t>drivers</a:t>
            </a:r>
          </a:p>
          <a:p>
            <a:pPr lvl="1">
              <a:defRPr/>
            </a:pPr>
            <a:r>
              <a:rPr lang="en-US" sz="2000" dirty="0" smtClean="0"/>
              <a:t>Translate risk appetite </a:t>
            </a:r>
            <a:r>
              <a:rPr lang="en-US" sz="2000" dirty="0"/>
              <a:t>into </a:t>
            </a:r>
            <a:endParaRPr lang="en-US" sz="2000" dirty="0" smtClean="0"/>
          </a:p>
          <a:p>
            <a:pPr lvl="1">
              <a:buFont typeface="Arial" charset="0"/>
              <a:buNone/>
              <a:defRPr/>
            </a:pPr>
            <a:r>
              <a:rPr lang="en-US" sz="2000" dirty="0"/>
              <a:t> </a:t>
            </a:r>
            <a:r>
              <a:rPr lang="en-US" sz="2000" dirty="0" smtClean="0"/>
              <a:t>   risk limits </a:t>
            </a:r>
            <a:r>
              <a:rPr lang="en-US" sz="2000" dirty="0"/>
              <a:t>and </a:t>
            </a:r>
            <a:r>
              <a:rPr lang="en-US" sz="2000" dirty="0" smtClean="0"/>
              <a:t>tolerances</a:t>
            </a:r>
          </a:p>
          <a:p>
            <a:pPr lvl="1">
              <a:defRPr/>
            </a:pPr>
            <a:r>
              <a:rPr lang="en-US" sz="2000" dirty="0" smtClean="0"/>
              <a:t>Measure </a:t>
            </a:r>
            <a:r>
              <a:rPr lang="en-US" sz="2000" dirty="0"/>
              <a:t>and evaluate r</a:t>
            </a:r>
            <a:r>
              <a:rPr lang="en-US" sz="2000" dirty="0" smtClean="0"/>
              <a:t>isk </a:t>
            </a:r>
          </a:p>
          <a:p>
            <a:pPr lvl="1">
              <a:buFont typeface="Arial" charset="0"/>
              <a:buNone/>
              <a:defRPr/>
            </a:pPr>
            <a:r>
              <a:rPr lang="en-US" sz="2000" dirty="0" smtClean="0"/>
              <a:t>    profile </a:t>
            </a:r>
            <a:r>
              <a:rPr lang="en-US" sz="2000" dirty="0"/>
              <a:t>against r</a:t>
            </a:r>
            <a:r>
              <a:rPr lang="en-US" sz="2000" dirty="0" smtClean="0"/>
              <a:t>isk limits</a:t>
            </a:r>
          </a:p>
          <a:p>
            <a:pPr lvl="1">
              <a:buFont typeface="Arial" charset="0"/>
              <a:buNone/>
              <a:defRPr/>
            </a:pPr>
            <a:r>
              <a:rPr lang="en-US" sz="2000" dirty="0"/>
              <a:t> </a:t>
            </a:r>
            <a:r>
              <a:rPr lang="en-US" sz="2000" dirty="0" smtClean="0"/>
              <a:t>   and tolerances</a:t>
            </a:r>
            <a:endParaRPr lang="en-CA" sz="2000" dirty="0" smtClean="0"/>
          </a:p>
          <a:p>
            <a:pPr>
              <a:defRPr/>
            </a:pPr>
            <a:endParaRPr lang="en-US" dirty="0"/>
          </a:p>
        </p:txBody>
      </p:sp>
      <p:pic>
        <p:nvPicPr>
          <p:cNvPr id="47108" name="Picture 4"/>
          <p:cNvPicPr>
            <a:picLocks noChangeAspect="1" noChangeArrowheads="1"/>
          </p:cNvPicPr>
          <p:nvPr/>
        </p:nvPicPr>
        <p:blipFill>
          <a:blip r:embed="rId3" cstate="print"/>
          <a:srcRect/>
          <a:stretch>
            <a:fillRect/>
          </a:stretch>
        </p:blipFill>
        <p:spPr bwMode="auto">
          <a:xfrm>
            <a:off x="5214938" y="3214688"/>
            <a:ext cx="3617912" cy="2571750"/>
          </a:xfrm>
          <a:prstGeom prst="rect">
            <a:avLst/>
          </a:prstGeom>
          <a:noFill/>
          <a:ln w="9525">
            <a:noFill/>
            <a:miter lim="800000"/>
            <a:headEnd/>
            <a:tailEnd/>
          </a:ln>
        </p:spPr>
      </p:pic>
    </p:spTree>
    <p:extLst>
      <p:ext uri="{BB962C8B-B14F-4D97-AF65-F5344CB8AC3E}">
        <p14:creationId xmlns:p14="http://schemas.microsoft.com/office/powerpoint/2010/main" xmlns="" val="17210724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CA" smtClean="0"/>
              <a:t>Risk Management Principal</a:t>
            </a:r>
            <a:endParaRPr lang="en-US" smtClean="0"/>
          </a:p>
        </p:txBody>
      </p:sp>
      <p:sp>
        <p:nvSpPr>
          <p:cNvPr id="48131" name="Content Placeholder 2"/>
          <p:cNvSpPr>
            <a:spLocks noGrp="1"/>
          </p:cNvSpPr>
          <p:nvPr>
            <p:ph idx="1"/>
          </p:nvPr>
        </p:nvSpPr>
        <p:spPr/>
        <p:txBody>
          <a:bodyPr>
            <a:normAutofit/>
          </a:bodyPr>
          <a:lstStyle/>
          <a:p>
            <a:r>
              <a:rPr lang="en-US" sz="2500" dirty="0" smtClean="0"/>
              <a:t>Effective balancing of risk and reward</a:t>
            </a:r>
          </a:p>
          <a:p>
            <a:r>
              <a:rPr lang="en-US" sz="2500" dirty="0" smtClean="0"/>
              <a:t>Shared responsibility for risk management</a:t>
            </a:r>
          </a:p>
          <a:p>
            <a:r>
              <a:rPr lang="en-US" sz="2500" dirty="0" smtClean="0"/>
              <a:t>Business decisions are based on an understanding of risk</a:t>
            </a:r>
          </a:p>
          <a:p>
            <a:r>
              <a:rPr lang="en-US" sz="2500" dirty="0" smtClean="0"/>
              <a:t>Avoid activities that are not consistent with core values, code of conduct or policies</a:t>
            </a:r>
          </a:p>
          <a:p>
            <a:r>
              <a:rPr lang="en-US" sz="2500" dirty="0" smtClean="0"/>
              <a:t>Proper focus on clients to reduce risks</a:t>
            </a:r>
          </a:p>
          <a:p>
            <a:r>
              <a:rPr lang="en-US" sz="2500" dirty="0" smtClean="0"/>
              <a:t>Use of judgment and common sense</a:t>
            </a:r>
          </a:p>
        </p:txBody>
      </p:sp>
    </p:spTree>
    <p:extLst>
      <p:ext uri="{BB962C8B-B14F-4D97-AF65-F5344CB8AC3E}">
        <p14:creationId xmlns:p14="http://schemas.microsoft.com/office/powerpoint/2010/main" xmlns="" val="12247563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CA" smtClean="0"/>
              <a:t>Risk Governance</a:t>
            </a:r>
            <a:endParaRPr lang="en-US" smtClean="0"/>
          </a:p>
        </p:txBody>
      </p:sp>
      <p:pic>
        <p:nvPicPr>
          <p:cNvPr id="49155" name="Picture 3"/>
          <p:cNvPicPr>
            <a:picLocks noChangeAspect="1" noChangeArrowheads="1"/>
          </p:cNvPicPr>
          <p:nvPr/>
        </p:nvPicPr>
        <p:blipFill>
          <a:blip r:embed="rId3" cstate="print"/>
          <a:srcRect/>
          <a:stretch>
            <a:fillRect/>
          </a:stretch>
        </p:blipFill>
        <p:spPr bwMode="auto">
          <a:xfrm>
            <a:off x="1452563" y="1428750"/>
            <a:ext cx="6243637" cy="4844201"/>
          </a:xfrm>
          <a:prstGeom prst="rect">
            <a:avLst/>
          </a:prstGeom>
          <a:noFill/>
          <a:ln w="9525">
            <a:noFill/>
            <a:miter lim="800000"/>
            <a:headEnd/>
            <a:tailEnd/>
          </a:ln>
        </p:spPr>
      </p:pic>
    </p:spTree>
    <p:extLst>
      <p:ext uri="{BB962C8B-B14F-4D97-AF65-F5344CB8AC3E}">
        <p14:creationId xmlns:p14="http://schemas.microsoft.com/office/powerpoint/2010/main" xmlns="" val="2315957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CA" smtClean="0"/>
              <a:t>Industry Data</a:t>
            </a:r>
            <a:endParaRPr lang="en-US" smtClean="0"/>
          </a:p>
        </p:txBody>
      </p:sp>
      <p:sp>
        <p:nvSpPr>
          <p:cNvPr id="36867" name="Content Placeholder 2"/>
          <p:cNvSpPr>
            <a:spLocks noGrp="1"/>
          </p:cNvSpPr>
          <p:nvPr>
            <p:ph idx="1"/>
          </p:nvPr>
        </p:nvSpPr>
        <p:spPr/>
        <p:txBody>
          <a:bodyPr/>
          <a:lstStyle/>
          <a:p>
            <a:endParaRPr lang="en-US" smtClean="0"/>
          </a:p>
        </p:txBody>
      </p:sp>
      <p:pic>
        <p:nvPicPr>
          <p:cNvPr id="36868" name="Picture 2"/>
          <p:cNvPicPr>
            <a:picLocks noChangeAspect="1" noChangeArrowheads="1"/>
          </p:cNvPicPr>
          <p:nvPr/>
        </p:nvPicPr>
        <p:blipFill>
          <a:blip r:embed="rId2" cstate="print"/>
          <a:srcRect/>
          <a:stretch>
            <a:fillRect/>
          </a:stretch>
        </p:blipFill>
        <p:spPr bwMode="auto">
          <a:xfrm>
            <a:off x="1052513" y="2300288"/>
            <a:ext cx="7038975" cy="2257425"/>
          </a:xfrm>
          <a:prstGeom prst="rect">
            <a:avLst/>
          </a:prstGeom>
          <a:noFill/>
          <a:ln w="9525">
            <a:noFill/>
            <a:miter lim="800000"/>
            <a:headEnd/>
            <a:tailEnd/>
          </a:ln>
        </p:spPr>
      </p:pic>
    </p:spTree>
    <p:extLst>
      <p:ext uri="{BB962C8B-B14F-4D97-AF65-F5344CB8AC3E}">
        <p14:creationId xmlns:p14="http://schemas.microsoft.com/office/powerpoint/2010/main" xmlns="" val="4431539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CA" smtClean="0"/>
              <a:t>Risk Measurement</a:t>
            </a:r>
            <a:endParaRPr lang="en-US" smtClean="0"/>
          </a:p>
        </p:txBody>
      </p:sp>
      <p:sp>
        <p:nvSpPr>
          <p:cNvPr id="51203" name="Content Placeholder 2"/>
          <p:cNvSpPr>
            <a:spLocks noGrp="1"/>
          </p:cNvSpPr>
          <p:nvPr>
            <p:ph idx="1"/>
          </p:nvPr>
        </p:nvSpPr>
        <p:spPr/>
        <p:txBody>
          <a:bodyPr/>
          <a:lstStyle/>
          <a:p>
            <a:r>
              <a:rPr lang="en-CA" smtClean="0"/>
              <a:t>Qualitative and quantitative measurement</a:t>
            </a:r>
          </a:p>
          <a:p>
            <a:pPr lvl="1"/>
            <a:r>
              <a:rPr lang="en-CA" smtClean="0"/>
              <a:t>Expected loss</a:t>
            </a:r>
          </a:p>
          <a:p>
            <a:pPr lvl="1"/>
            <a:r>
              <a:rPr lang="en-CA" smtClean="0"/>
              <a:t>Unexpected loss and economic capital</a:t>
            </a:r>
          </a:p>
          <a:p>
            <a:pPr lvl="1"/>
            <a:r>
              <a:rPr lang="en-CA" smtClean="0"/>
              <a:t>Sensitivity analysis and stress testing</a:t>
            </a:r>
          </a:p>
          <a:p>
            <a:pPr lvl="1"/>
            <a:r>
              <a:rPr lang="en-CA" smtClean="0"/>
              <a:t>Model validation</a:t>
            </a:r>
          </a:p>
          <a:p>
            <a:pPr lvl="1"/>
            <a:endParaRPr lang="en-US" smtClean="0"/>
          </a:p>
        </p:txBody>
      </p:sp>
    </p:spTree>
    <p:extLst>
      <p:ext uri="{BB962C8B-B14F-4D97-AF65-F5344CB8AC3E}">
        <p14:creationId xmlns:p14="http://schemas.microsoft.com/office/powerpoint/2010/main" xmlns="" val="36668939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CA" smtClean="0"/>
              <a:t>Risk Control</a:t>
            </a:r>
            <a:endParaRPr lang="en-US" smtClean="0"/>
          </a:p>
        </p:txBody>
      </p:sp>
      <p:sp>
        <p:nvSpPr>
          <p:cNvPr id="52227" name="Content Placeholder 2"/>
          <p:cNvSpPr>
            <a:spLocks noGrp="1"/>
          </p:cNvSpPr>
          <p:nvPr>
            <p:ph idx="1"/>
          </p:nvPr>
        </p:nvSpPr>
        <p:spPr/>
        <p:txBody>
          <a:bodyPr/>
          <a:lstStyle/>
          <a:p>
            <a:r>
              <a:rPr lang="en-US" dirty="0" smtClean="0"/>
              <a:t>Risk review and approval processes</a:t>
            </a:r>
          </a:p>
          <a:p>
            <a:r>
              <a:rPr lang="en-US" dirty="0" smtClean="0"/>
              <a:t>Authorities and limits</a:t>
            </a:r>
          </a:p>
          <a:p>
            <a:r>
              <a:rPr lang="en-US" dirty="0" smtClean="0"/>
              <a:t>Reporting</a:t>
            </a:r>
          </a:p>
        </p:txBody>
      </p:sp>
    </p:spTree>
    <p:extLst>
      <p:ext uri="{BB962C8B-B14F-4D97-AF65-F5344CB8AC3E}">
        <p14:creationId xmlns:p14="http://schemas.microsoft.com/office/powerpoint/2010/main" xmlns="" val="21726661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ltLang="zh-CN" dirty="0"/>
              <a:t>Analysis of Financial Statements</a:t>
            </a:r>
            <a:endParaRPr lang="en-US" altLang="zh-CN" dirty="0"/>
          </a:p>
        </p:txBody>
      </p:sp>
      <p:sp>
        <p:nvSpPr>
          <p:cNvPr id="5" name="Text Placeholder 4"/>
          <p:cNvSpPr>
            <a:spLocks noGrp="1"/>
          </p:cNvSpPr>
          <p:nvPr>
            <p:ph type="body" idx="1"/>
          </p:nvPr>
        </p:nvSpPr>
        <p:spPr/>
        <p:txBody>
          <a:bodyPr/>
          <a:lstStyle/>
          <a:p>
            <a:r>
              <a:rPr lang="en-CA" dirty="0" smtClean="0">
                <a:solidFill>
                  <a:schemeClr val="accent1"/>
                </a:solidFill>
              </a:rPr>
              <a:t>ROYAL BANK OF CANADA</a:t>
            </a:r>
            <a:endParaRPr lang="en-US" dirty="0">
              <a:solidFill>
                <a:schemeClr val="accent1"/>
              </a:solidFill>
            </a:endParaRPr>
          </a:p>
        </p:txBody>
      </p:sp>
    </p:spTree>
    <p:extLst>
      <p:ext uri="{BB962C8B-B14F-4D97-AF65-F5344CB8AC3E}">
        <p14:creationId xmlns:p14="http://schemas.microsoft.com/office/powerpoint/2010/main" xmlns="" val="37234416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Consolidated Balance Sheets</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762000" y="1600200"/>
            <a:ext cx="7629525" cy="4610100"/>
          </a:xfrm>
          <a:prstGeom prst="rect">
            <a:avLst/>
          </a:prstGeom>
          <a:noFill/>
          <a:ln w="9525">
            <a:noFill/>
            <a:miter lim="800000"/>
            <a:headEnd/>
            <a:tailEnd/>
          </a:ln>
          <a:effectLst/>
        </p:spPr>
      </p:pic>
    </p:spTree>
    <p:extLst>
      <p:ext uri="{BB962C8B-B14F-4D97-AF65-F5344CB8AC3E}">
        <p14:creationId xmlns:p14="http://schemas.microsoft.com/office/powerpoint/2010/main" xmlns="" val="24176736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Consolidated Balance Sheets</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752475" y="2090760"/>
            <a:ext cx="7639050" cy="45529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752475" y="1571612"/>
            <a:ext cx="7629525" cy="514350"/>
          </a:xfrm>
          <a:prstGeom prst="rect">
            <a:avLst/>
          </a:prstGeom>
          <a:noFill/>
          <a:ln w="9525">
            <a:noFill/>
            <a:miter lim="800000"/>
            <a:headEnd/>
            <a:tailEnd/>
          </a:ln>
          <a:effectLst/>
        </p:spPr>
      </p:pic>
    </p:spTree>
    <p:extLst>
      <p:ext uri="{BB962C8B-B14F-4D97-AF65-F5344CB8AC3E}">
        <p14:creationId xmlns:p14="http://schemas.microsoft.com/office/powerpoint/2010/main" xmlns="" val="6723350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Consolidated Income Statements</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762000" y="1571612"/>
            <a:ext cx="7620000" cy="5105400"/>
          </a:xfrm>
          <a:prstGeom prst="rect">
            <a:avLst/>
          </a:prstGeom>
          <a:noFill/>
          <a:ln w="9525">
            <a:noFill/>
            <a:miter lim="800000"/>
            <a:headEnd/>
            <a:tailEnd/>
          </a:ln>
          <a:effectLst/>
        </p:spPr>
      </p:pic>
    </p:spTree>
    <p:extLst>
      <p:ext uri="{BB962C8B-B14F-4D97-AF65-F5344CB8AC3E}">
        <p14:creationId xmlns:p14="http://schemas.microsoft.com/office/powerpoint/2010/main" xmlns="" val="30926552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Consolidated Income Statements</a:t>
            </a:r>
            <a:endParaRPr lang="en-US" dirty="0"/>
          </a:p>
        </p:txBody>
      </p:sp>
      <p:pic>
        <p:nvPicPr>
          <p:cNvPr id="5" name="Picture 3"/>
          <p:cNvPicPr>
            <a:picLocks noChangeAspect="1" noChangeArrowheads="1"/>
          </p:cNvPicPr>
          <p:nvPr/>
        </p:nvPicPr>
        <p:blipFill>
          <a:blip r:embed="rId3" cstate="print"/>
          <a:srcRect/>
          <a:stretch>
            <a:fillRect/>
          </a:stretch>
        </p:blipFill>
        <p:spPr bwMode="auto">
          <a:xfrm>
            <a:off x="762000" y="1524000"/>
            <a:ext cx="7620000" cy="514350"/>
          </a:xfrm>
          <a:prstGeom prst="rect">
            <a:avLst/>
          </a:prstGeom>
          <a:noFill/>
          <a:ln w="9525">
            <a:noFill/>
            <a:miter lim="800000"/>
            <a:headEnd/>
            <a:tailEnd/>
          </a:ln>
          <a:effectLst/>
        </p:spPr>
      </p:pic>
      <p:pic>
        <p:nvPicPr>
          <p:cNvPr id="4101" name="Picture 5"/>
          <p:cNvPicPr>
            <a:picLocks noGrp="1" noChangeAspect="1" noChangeArrowheads="1"/>
          </p:cNvPicPr>
          <p:nvPr>
            <p:ph idx="1"/>
          </p:nvPr>
        </p:nvPicPr>
        <p:blipFill>
          <a:blip r:embed="rId4" cstate="print"/>
          <a:srcRect/>
          <a:stretch>
            <a:fillRect/>
          </a:stretch>
        </p:blipFill>
        <p:spPr bwMode="auto">
          <a:xfrm>
            <a:off x="838200" y="2057400"/>
            <a:ext cx="7543800" cy="4525963"/>
          </a:xfrm>
          <a:prstGeom prst="rect">
            <a:avLst/>
          </a:prstGeom>
          <a:noFill/>
          <a:ln w="9525">
            <a:noFill/>
            <a:miter lim="800000"/>
            <a:headEnd/>
            <a:tailEnd/>
          </a:ln>
          <a:effectLst/>
        </p:spPr>
      </p:pic>
    </p:spTree>
    <p:extLst>
      <p:ext uri="{BB962C8B-B14F-4D97-AF65-F5344CB8AC3E}">
        <p14:creationId xmlns:p14="http://schemas.microsoft.com/office/powerpoint/2010/main" xmlns="" val="8602018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25760"/>
            <a:ext cx="8229600" cy="1143000"/>
          </a:xfrm>
        </p:spPr>
        <p:txBody>
          <a:bodyPr/>
          <a:lstStyle/>
          <a:p>
            <a:r>
              <a:rPr lang="en-CA" sz="4000" dirty="0" smtClean="0"/>
              <a:t>Consolidated Cash Flow Statements</a:t>
            </a:r>
            <a:endParaRPr lang="en-US" sz="4000" dirty="0"/>
          </a:p>
        </p:txBody>
      </p:sp>
      <p:pic>
        <p:nvPicPr>
          <p:cNvPr id="5122" name="Picture 2"/>
          <p:cNvPicPr>
            <a:picLocks noChangeAspect="1" noChangeArrowheads="1"/>
          </p:cNvPicPr>
          <p:nvPr/>
        </p:nvPicPr>
        <p:blipFill>
          <a:blip r:embed="rId2" cstate="print"/>
          <a:srcRect/>
          <a:stretch>
            <a:fillRect/>
          </a:stretch>
        </p:blipFill>
        <p:spPr bwMode="auto">
          <a:xfrm>
            <a:off x="899592" y="1268760"/>
            <a:ext cx="7610475" cy="5419725"/>
          </a:xfrm>
          <a:prstGeom prst="rect">
            <a:avLst/>
          </a:prstGeom>
          <a:noFill/>
          <a:ln w="9525">
            <a:noFill/>
            <a:miter lim="800000"/>
            <a:headEnd/>
            <a:tailEnd/>
          </a:ln>
          <a:effectLst/>
        </p:spPr>
      </p:pic>
    </p:spTree>
    <p:extLst>
      <p:ext uri="{BB962C8B-B14F-4D97-AF65-F5344CB8AC3E}">
        <p14:creationId xmlns:p14="http://schemas.microsoft.com/office/powerpoint/2010/main" xmlns="" val="21300189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t>Consolidated Cash Flow Statements</a:t>
            </a:r>
            <a:endParaRPr lang="en-US" sz="4000" dirty="0"/>
          </a:p>
        </p:txBody>
      </p:sp>
      <p:pic>
        <p:nvPicPr>
          <p:cNvPr id="6146" name="Picture 2"/>
          <p:cNvPicPr>
            <a:picLocks noChangeAspect="1" noChangeArrowheads="1"/>
          </p:cNvPicPr>
          <p:nvPr/>
        </p:nvPicPr>
        <p:blipFill>
          <a:blip r:embed="rId2" cstate="print"/>
          <a:srcRect/>
          <a:stretch>
            <a:fillRect/>
          </a:stretch>
        </p:blipFill>
        <p:spPr bwMode="auto">
          <a:xfrm>
            <a:off x="952550" y="1806196"/>
            <a:ext cx="7629525" cy="4467225"/>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971600" y="1291846"/>
            <a:ext cx="7610475" cy="514350"/>
          </a:xfrm>
          <a:prstGeom prst="rect">
            <a:avLst/>
          </a:prstGeom>
          <a:noFill/>
          <a:ln w="9525">
            <a:noFill/>
            <a:miter lim="800000"/>
            <a:headEnd/>
            <a:tailEnd/>
          </a:ln>
          <a:effectLst/>
        </p:spPr>
      </p:pic>
    </p:spTree>
    <p:extLst>
      <p:ext uri="{BB962C8B-B14F-4D97-AF65-F5344CB8AC3E}">
        <p14:creationId xmlns:p14="http://schemas.microsoft.com/office/powerpoint/2010/main" xmlns="" val="9905806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MAJOR RISKS OF RBC</a:t>
            </a:r>
            <a:endParaRPr lang="en-US" dirty="0"/>
          </a:p>
        </p:txBody>
      </p:sp>
      <p:sp>
        <p:nvSpPr>
          <p:cNvPr id="5" name="Text Placeholder 4"/>
          <p:cNvSpPr>
            <a:spLocks noGrp="1"/>
          </p:cNvSpPr>
          <p:nvPr>
            <p:ph type="body" idx="1"/>
          </p:nvPr>
        </p:nvSpPr>
        <p:spPr/>
        <p:txBody>
          <a:bodyPr/>
          <a:lstStyle/>
          <a:p>
            <a:r>
              <a:rPr lang="en-CA" dirty="0" smtClean="0">
                <a:solidFill>
                  <a:schemeClr val="accent1"/>
                </a:solidFill>
              </a:rPr>
              <a:t>ROYAL BANK OF CANADA</a:t>
            </a:r>
            <a:endParaRPr lang="en-US" dirty="0">
              <a:solidFill>
                <a:schemeClr val="accent1"/>
              </a:solidFill>
            </a:endParaRPr>
          </a:p>
        </p:txBody>
      </p:sp>
    </p:spTree>
    <p:extLst>
      <p:ext uri="{BB962C8B-B14F-4D97-AF65-F5344CB8AC3E}">
        <p14:creationId xmlns:p14="http://schemas.microsoft.com/office/powerpoint/2010/main" xmlns="" val="15515241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ltLang="zh-CN" dirty="0"/>
              <a:t>Overview</a:t>
            </a:r>
            <a:endParaRPr lang="en-US" altLang="zh-CN" dirty="0"/>
          </a:p>
        </p:txBody>
      </p:sp>
      <p:sp>
        <p:nvSpPr>
          <p:cNvPr id="5" name="Text Placeholder 4"/>
          <p:cNvSpPr>
            <a:spLocks noGrp="1"/>
          </p:cNvSpPr>
          <p:nvPr>
            <p:ph type="body" idx="1"/>
          </p:nvPr>
        </p:nvSpPr>
        <p:spPr/>
        <p:txBody>
          <a:bodyPr/>
          <a:lstStyle/>
          <a:p>
            <a:r>
              <a:rPr lang="en-CA" dirty="0" smtClean="0">
                <a:solidFill>
                  <a:schemeClr val="accent1"/>
                </a:solidFill>
              </a:rPr>
              <a:t>ROYAL BANK OF CANADA</a:t>
            </a:r>
            <a:endParaRPr lang="en-US" dirty="0">
              <a:solidFill>
                <a:schemeClr val="accent1"/>
              </a:solidFill>
            </a:endParaRPr>
          </a:p>
        </p:txBody>
      </p:sp>
    </p:spTree>
    <p:extLst>
      <p:ext uri="{BB962C8B-B14F-4D97-AF65-F5344CB8AC3E}">
        <p14:creationId xmlns:p14="http://schemas.microsoft.com/office/powerpoint/2010/main" xmlns="" val="12265489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CA" smtClean="0"/>
              <a:t>Major Risks</a:t>
            </a:r>
            <a:endParaRPr lang="en-US" smtClean="0"/>
          </a:p>
        </p:txBody>
      </p:sp>
      <p:sp>
        <p:nvSpPr>
          <p:cNvPr id="50179" name="Content Placeholder 2"/>
          <p:cNvSpPr>
            <a:spLocks noGrp="1"/>
          </p:cNvSpPr>
          <p:nvPr>
            <p:ph idx="1"/>
          </p:nvPr>
        </p:nvSpPr>
        <p:spPr/>
        <p:txBody>
          <a:bodyPr/>
          <a:lstStyle/>
          <a:p>
            <a:r>
              <a:rPr lang="en-US" dirty="0" smtClean="0"/>
              <a:t>Credit risk</a:t>
            </a:r>
          </a:p>
          <a:p>
            <a:r>
              <a:rPr lang="en-US" dirty="0" smtClean="0"/>
              <a:t>Market risk</a:t>
            </a:r>
          </a:p>
          <a:p>
            <a:r>
              <a:rPr lang="en-US" dirty="0" smtClean="0"/>
              <a:t>Liquidity and funding risk</a:t>
            </a:r>
          </a:p>
          <a:p>
            <a:r>
              <a:rPr lang="en-CA" dirty="0" smtClean="0"/>
              <a:t>Other risks</a:t>
            </a:r>
            <a:endParaRPr lang="en-US" dirty="0" smtClean="0"/>
          </a:p>
        </p:txBody>
      </p:sp>
    </p:spTree>
    <p:extLst>
      <p:ext uri="{BB962C8B-B14F-4D97-AF65-F5344CB8AC3E}">
        <p14:creationId xmlns:p14="http://schemas.microsoft.com/office/powerpoint/2010/main" xmlns="" val="11262259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Credit Risk</a:t>
            </a:r>
            <a:endParaRPr lang="en-US" dirty="0"/>
          </a:p>
        </p:txBody>
      </p:sp>
      <p:sp>
        <p:nvSpPr>
          <p:cNvPr id="3" name="Content Placeholder 2"/>
          <p:cNvSpPr>
            <a:spLocks noGrp="1"/>
          </p:cNvSpPr>
          <p:nvPr>
            <p:ph idx="1"/>
          </p:nvPr>
        </p:nvSpPr>
        <p:spPr/>
        <p:txBody>
          <a:bodyPr>
            <a:normAutofit/>
          </a:bodyPr>
          <a:lstStyle/>
          <a:p>
            <a:r>
              <a:rPr lang="en-US" sz="2500" dirty="0" smtClean="0"/>
              <a:t>The risk of loss associated with an obligor’s inability or unwillingness to fulfill its contractual obligations</a:t>
            </a:r>
          </a:p>
          <a:p>
            <a:r>
              <a:rPr lang="en-US" sz="2500" dirty="0" smtClean="0"/>
              <a:t>May arise directly from the risk of default of a primary obligor (e.g. issuer, debtor, counterparty, borrower or policyholder), or indirectly from a secondary obligor (e.g. guarantor, reinsurer)</a:t>
            </a:r>
            <a:endParaRPr lang="en-US" sz="2500" dirty="0"/>
          </a:p>
        </p:txBody>
      </p:sp>
    </p:spTree>
    <p:extLst>
      <p:ext uri="{BB962C8B-B14F-4D97-AF65-F5344CB8AC3E}">
        <p14:creationId xmlns:p14="http://schemas.microsoft.com/office/powerpoint/2010/main" xmlns="" val="21454105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Key Parameters for Credit Risk</a:t>
            </a:r>
            <a:endParaRPr lang="en-US" dirty="0"/>
          </a:p>
        </p:txBody>
      </p:sp>
      <p:sp>
        <p:nvSpPr>
          <p:cNvPr id="3" name="Content Placeholder 2"/>
          <p:cNvSpPr>
            <a:spLocks noGrp="1"/>
          </p:cNvSpPr>
          <p:nvPr>
            <p:ph idx="1"/>
          </p:nvPr>
        </p:nvSpPr>
        <p:spPr/>
        <p:txBody>
          <a:bodyPr>
            <a:normAutofit/>
          </a:bodyPr>
          <a:lstStyle/>
          <a:p>
            <a:r>
              <a:rPr lang="en-US" sz="2500" dirty="0" smtClean="0"/>
              <a:t>Probability of default (PD): An estimated percentage that represents the likelihood of default within a one-year period of an obligor for a specific rating grade or for a particular pool of exposures</a:t>
            </a:r>
          </a:p>
          <a:p>
            <a:r>
              <a:rPr lang="en-US" sz="2500" dirty="0" smtClean="0"/>
              <a:t>Exposure at default (EAD): An amount expected to be owed by an obligor at the time of default</a:t>
            </a:r>
          </a:p>
          <a:p>
            <a:r>
              <a:rPr lang="en-US" sz="2500" dirty="0" smtClean="0"/>
              <a:t>Loss given default (LGD): An estimated percentage of EAD that is not expected to be </a:t>
            </a:r>
            <a:r>
              <a:rPr lang="en-CA" sz="2500" dirty="0" smtClean="0"/>
              <a:t>recovered during the collections and </a:t>
            </a:r>
            <a:r>
              <a:rPr lang="en-US" sz="2500" dirty="0" smtClean="0"/>
              <a:t>recoveries process</a:t>
            </a:r>
            <a:endParaRPr lang="en-US" sz="2500" dirty="0"/>
          </a:p>
        </p:txBody>
      </p:sp>
    </p:spTree>
    <p:extLst>
      <p:ext uri="{BB962C8B-B14F-4D97-AF65-F5344CB8AC3E}">
        <p14:creationId xmlns:p14="http://schemas.microsoft.com/office/powerpoint/2010/main" xmlns="" val="6447179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Wholesale Credit Portfolio</a:t>
            </a:r>
            <a:endParaRPr lang="en-US" dirty="0"/>
          </a:p>
        </p:txBody>
      </p:sp>
      <p:sp>
        <p:nvSpPr>
          <p:cNvPr id="3" name="Content Placeholder 2"/>
          <p:cNvSpPr>
            <a:spLocks noGrp="1"/>
          </p:cNvSpPr>
          <p:nvPr>
            <p:ph idx="1"/>
          </p:nvPr>
        </p:nvSpPr>
        <p:spPr/>
        <p:txBody>
          <a:bodyPr/>
          <a:lstStyle/>
          <a:p>
            <a:r>
              <a:rPr lang="en-CA" dirty="0" smtClean="0"/>
              <a:t>Assign a borrower risk rating (BRR)</a:t>
            </a:r>
          </a:p>
          <a:p>
            <a:r>
              <a:rPr lang="en-US" dirty="0" smtClean="0"/>
              <a:t>Each credit facility is assigned an LGD rate</a:t>
            </a:r>
            <a:endParaRPr lang="en-CA" dirty="0" smtClean="0"/>
          </a:p>
          <a:p>
            <a:r>
              <a:rPr lang="en-US" dirty="0" smtClean="0"/>
              <a:t>EAD is estimated based on the current exposure</a:t>
            </a:r>
            <a:endParaRPr lang="en-US" dirty="0"/>
          </a:p>
        </p:txBody>
      </p:sp>
      <p:pic>
        <p:nvPicPr>
          <p:cNvPr id="89090" name="Picture 2"/>
          <p:cNvPicPr>
            <a:picLocks noChangeAspect="1" noChangeArrowheads="1"/>
          </p:cNvPicPr>
          <p:nvPr/>
        </p:nvPicPr>
        <p:blipFill>
          <a:blip r:embed="rId3" cstate="print"/>
          <a:srcRect/>
          <a:stretch>
            <a:fillRect/>
          </a:stretch>
        </p:blipFill>
        <p:spPr bwMode="auto">
          <a:xfrm>
            <a:off x="3213735" y="3733800"/>
            <a:ext cx="5358765" cy="2209800"/>
          </a:xfrm>
          <a:prstGeom prst="rect">
            <a:avLst/>
          </a:prstGeom>
          <a:noFill/>
          <a:ln w="9525">
            <a:noFill/>
            <a:miter lim="800000"/>
            <a:headEnd/>
            <a:tailEnd/>
          </a:ln>
          <a:effectLst/>
        </p:spPr>
      </p:pic>
    </p:spTree>
    <p:extLst>
      <p:ext uri="{BB962C8B-B14F-4D97-AF65-F5344CB8AC3E}">
        <p14:creationId xmlns:p14="http://schemas.microsoft.com/office/powerpoint/2010/main" xmlns="" val="36514009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Retail Credit Portfolio</a:t>
            </a:r>
            <a:endParaRPr lang="en-US" dirty="0"/>
          </a:p>
        </p:txBody>
      </p:sp>
      <p:sp>
        <p:nvSpPr>
          <p:cNvPr id="3" name="Content Placeholder 2"/>
          <p:cNvSpPr>
            <a:spLocks noGrp="1"/>
          </p:cNvSpPr>
          <p:nvPr>
            <p:ph idx="1"/>
          </p:nvPr>
        </p:nvSpPr>
        <p:spPr/>
        <p:txBody>
          <a:bodyPr/>
          <a:lstStyle/>
          <a:p>
            <a:r>
              <a:rPr lang="en-CA" dirty="0" smtClean="0"/>
              <a:t>Acquisition scoring for new clients</a:t>
            </a:r>
          </a:p>
          <a:p>
            <a:r>
              <a:rPr lang="en-CA" dirty="0" smtClean="0"/>
              <a:t>Behavioural scoring for existing clients</a:t>
            </a:r>
          </a:p>
          <a:p>
            <a:r>
              <a:rPr lang="en-CA" dirty="0" smtClean="0"/>
              <a:t>Pooled basis assessment for overall portfolio management</a:t>
            </a:r>
          </a:p>
          <a:p>
            <a:endParaRPr lang="en-US" dirty="0"/>
          </a:p>
        </p:txBody>
      </p:sp>
      <p:pic>
        <p:nvPicPr>
          <p:cNvPr id="7" name="Picture 3"/>
          <p:cNvPicPr>
            <a:picLocks noChangeAspect="1" noChangeArrowheads="1"/>
          </p:cNvPicPr>
          <p:nvPr/>
        </p:nvPicPr>
        <p:blipFill>
          <a:blip r:embed="rId3" cstate="print"/>
          <a:srcRect/>
          <a:stretch>
            <a:fillRect/>
          </a:stretch>
        </p:blipFill>
        <p:spPr bwMode="auto">
          <a:xfrm>
            <a:off x="3204900" y="4343400"/>
            <a:ext cx="5558100" cy="1819275"/>
          </a:xfrm>
          <a:prstGeom prst="rect">
            <a:avLst/>
          </a:prstGeom>
          <a:noFill/>
          <a:ln w="9525">
            <a:noFill/>
            <a:miter lim="800000"/>
            <a:headEnd/>
            <a:tailEnd/>
          </a:ln>
          <a:effectLst/>
        </p:spPr>
      </p:pic>
    </p:spTree>
    <p:extLst>
      <p:ext uri="{BB962C8B-B14F-4D97-AF65-F5344CB8AC3E}">
        <p14:creationId xmlns:p14="http://schemas.microsoft.com/office/powerpoint/2010/main" xmlns="" val="34210219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Credit Risk Mitigation</a:t>
            </a:r>
            <a:endParaRPr lang="en-US" dirty="0"/>
          </a:p>
        </p:txBody>
      </p:sp>
      <p:sp>
        <p:nvSpPr>
          <p:cNvPr id="7" name="Content Placeholder 6"/>
          <p:cNvSpPr>
            <a:spLocks noGrp="1"/>
          </p:cNvSpPr>
          <p:nvPr>
            <p:ph idx="1"/>
          </p:nvPr>
        </p:nvSpPr>
        <p:spPr/>
        <p:txBody>
          <a:bodyPr/>
          <a:lstStyle/>
          <a:p>
            <a:r>
              <a:rPr lang="en-CA" dirty="0" smtClean="0"/>
              <a:t>Structuring of transactions</a:t>
            </a:r>
          </a:p>
          <a:p>
            <a:r>
              <a:rPr lang="en-CA" dirty="0" smtClean="0"/>
              <a:t>Collateral</a:t>
            </a:r>
          </a:p>
          <a:p>
            <a:r>
              <a:rPr lang="en-CA" dirty="0" smtClean="0"/>
              <a:t>Credit derivatives</a:t>
            </a:r>
            <a:endParaRPr lang="en-US" dirty="0"/>
          </a:p>
        </p:txBody>
      </p:sp>
    </p:spTree>
    <p:extLst>
      <p:ext uri="{BB962C8B-B14F-4D97-AF65-F5344CB8AC3E}">
        <p14:creationId xmlns:p14="http://schemas.microsoft.com/office/powerpoint/2010/main" xmlns="" val="14533095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250" y="13648"/>
            <a:ext cx="8229600" cy="1143000"/>
          </a:xfrm>
        </p:spPr>
        <p:txBody>
          <a:bodyPr/>
          <a:lstStyle/>
          <a:p>
            <a:r>
              <a:rPr lang="en-CA" dirty="0" smtClean="0"/>
              <a:t>Gross Credit Risk Exposure</a:t>
            </a:r>
            <a:endParaRPr lang="en-US" dirty="0"/>
          </a:p>
        </p:txBody>
      </p:sp>
      <p:pic>
        <p:nvPicPr>
          <p:cNvPr id="92163" name="Picture 3"/>
          <p:cNvPicPr>
            <a:picLocks noChangeAspect="1" noChangeArrowheads="1"/>
          </p:cNvPicPr>
          <p:nvPr/>
        </p:nvPicPr>
        <p:blipFill>
          <a:blip r:embed="rId3" cstate="print"/>
          <a:srcRect/>
          <a:stretch>
            <a:fillRect/>
          </a:stretch>
        </p:blipFill>
        <p:spPr bwMode="auto">
          <a:xfrm>
            <a:off x="611560" y="1052736"/>
            <a:ext cx="8223956" cy="5551170"/>
          </a:xfrm>
          <a:prstGeom prst="rect">
            <a:avLst/>
          </a:prstGeom>
          <a:noFill/>
          <a:ln w="9525">
            <a:noFill/>
            <a:miter lim="800000"/>
            <a:headEnd/>
            <a:tailEnd/>
          </a:ln>
          <a:effectLst/>
        </p:spPr>
      </p:pic>
    </p:spTree>
    <p:extLst>
      <p:ext uri="{BB962C8B-B14F-4D97-AF65-F5344CB8AC3E}">
        <p14:creationId xmlns:p14="http://schemas.microsoft.com/office/powerpoint/2010/main" xmlns="" val="24350365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Loans and Acceptance Credit Risk</a:t>
            </a:r>
            <a:endParaRPr lang="en-US" dirty="0"/>
          </a:p>
        </p:txBody>
      </p:sp>
      <p:pic>
        <p:nvPicPr>
          <p:cNvPr id="4" name="Picture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83768" y="1268760"/>
            <a:ext cx="4857784" cy="4581525"/>
          </a:xfrm>
          <a:prstGeom prst="rect">
            <a:avLst/>
          </a:prstGeom>
          <a:noFill/>
          <a:ln>
            <a:noFill/>
          </a:ln>
        </p:spPr>
      </p:pic>
    </p:spTree>
    <p:extLst>
      <p:ext uri="{BB962C8B-B14F-4D97-AF65-F5344CB8AC3E}">
        <p14:creationId xmlns:p14="http://schemas.microsoft.com/office/powerpoint/2010/main" xmlns="" val="10026245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Provision for Credit Losses</a:t>
            </a:r>
            <a:endParaRPr lang="en-US" dirty="0"/>
          </a:p>
        </p:txBody>
      </p:sp>
      <p:sp>
        <p:nvSpPr>
          <p:cNvPr id="3" name="Content Placeholder 2"/>
          <p:cNvSpPr>
            <a:spLocks noGrp="1"/>
          </p:cNvSpPr>
          <p:nvPr>
            <p:ph idx="1"/>
          </p:nvPr>
        </p:nvSpPr>
        <p:spPr/>
        <p:txBody>
          <a:bodyPr/>
          <a:lstStyle/>
          <a:p>
            <a:endParaRPr lang="en-US" dirty="0"/>
          </a:p>
        </p:txBody>
      </p:sp>
      <p:pic>
        <p:nvPicPr>
          <p:cNvPr id="93186" name="Picture 2"/>
          <p:cNvPicPr>
            <a:picLocks noChangeAspect="1" noChangeArrowheads="1"/>
          </p:cNvPicPr>
          <p:nvPr/>
        </p:nvPicPr>
        <p:blipFill>
          <a:blip r:embed="rId3" cstate="print"/>
          <a:srcRect/>
          <a:stretch>
            <a:fillRect/>
          </a:stretch>
        </p:blipFill>
        <p:spPr bwMode="auto">
          <a:xfrm>
            <a:off x="2000232" y="1219200"/>
            <a:ext cx="5205421" cy="5295900"/>
          </a:xfrm>
          <a:prstGeom prst="rect">
            <a:avLst/>
          </a:prstGeom>
          <a:noFill/>
          <a:ln w="9525">
            <a:noFill/>
            <a:miter lim="800000"/>
            <a:headEnd/>
            <a:tailEnd/>
          </a:ln>
          <a:effectLst/>
        </p:spPr>
      </p:pic>
    </p:spTree>
    <p:extLst>
      <p:ext uri="{BB962C8B-B14F-4D97-AF65-F5344CB8AC3E}">
        <p14:creationId xmlns:p14="http://schemas.microsoft.com/office/powerpoint/2010/main" xmlns="" val="18301545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Gross Impaired Loans</a:t>
            </a:r>
            <a:endParaRPr lang="en-US" dirty="0"/>
          </a:p>
        </p:txBody>
      </p:sp>
      <p:sp>
        <p:nvSpPr>
          <p:cNvPr id="3" name="Content Placeholder 2"/>
          <p:cNvSpPr>
            <a:spLocks noGrp="1"/>
          </p:cNvSpPr>
          <p:nvPr>
            <p:ph idx="1"/>
          </p:nvPr>
        </p:nvSpPr>
        <p:spPr/>
        <p:txBody>
          <a:bodyPr/>
          <a:lstStyle/>
          <a:p>
            <a:endParaRPr lang="en-US" dirty="0"/>
          </a:p>
        </p:txBody>
      </p:sp>
      <p:pic>
        <p:nvPicPr>
          <p:cNvPr id="94210" name="Picture 2"/>
          <p:cNvPicPr>
            <a:picLocks noChangeAspect="1" noChangeArrowheads="1"/>
          </p:cNvPicPr>
          <p:nvPr/>
        </p:nvPicPr>
        <p:blipFill>
          <a:blip r:embed="rId3" cstate="print"/>
          <a:srcRect/>
          <a:stretch>
            <a:fillRect/>
          </a:stretch>
        </p:blipFill>
        <p:spPr bwMode="auto">
          <a:xfrm>
            <a:off x="1724018" y="1500174"/>
            <a:ext cx="5705502" cy="4764388"/>
          </a:xfrm>
          <a:prstGeom prst="rect">
            <a:avLst/>
          </a:prstGeom>
          <a:noFill/>
          <a:ln w="9525">
            <a:noFill/>
            <a:miter lim="800000"/>
            <a:headEnd/>
            <a:tailEnd/>
          </a:ln>
          <a:effectLst/>
        </p:spPr>
      </p:pic>
    </p:spTree>
    <p:extLst>
      <p:ext uri="{BB962C8B-B14F-4D97-AF65-F5344CB8AC3E}">
        <p14:creationId xmlns:p14="http://schemas.microsoft.com/office/powerpoint/2010/main" xmlns="" val="18243782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CA" smtClean="0"/>
              <a:t>Market Share</a:t>
            </a:r>
            <a:endParaRPr lang="en-US" smtClean="0"/>
          </a:p>
        </p:txBody>
      </p:sp>
      <p:sp>
        <p:nvSpPr>
          <p:cNvPr id="37891" name="Content Placeholder 2"/>
          <p:cNvSpPr>
            <a:spLocks noGrp="1"/>
          </p:cNvSpPr>
          <p:nvPr>
            <p:ph idx="1"/>
          </p:nvPr>
        </p:nvSpPr>
        <p:spPr/>
        <p:txBody>
          <a:bodyPr/>
          <a:lstStyle/>
          <a:p>
            <a:endParaRPr lang="en-US" smtClean="0"/>
          </a:p>
        </p:txBody>
      </p:sp>
      <p:pic>
        <p:nvPicPr>
          <p:cNvPr id="37892" name="Picture 2"/>
          <p:cNvPicPr>
            <a:picLocks noChangeAspect="1" noChangeArrowheads="1"/>
          </p:cNvPicPr>
          <p:nvPr/>
        </p:nvPicPr>
        <p:blipFill>
          <a:blip r:embed="rId2" cstate="print"/>
          <a:srcRect/>
          <a:stretch>
            <a:fillRect/>
          </a:stretch>
        </p:blipFill>
        <p:spPr bwMode="auto">
          <a:xfrm>
            <a:off x="1590675" y="1724025"/>
            <a:ext cx="5962650" cy="3409950"/>
          </a:xfrm>
          <a:prstGeom prst="rect">
            <a:avLst/>
          </a:prstGeom>
          <a:noFill/>
          <a:ln w="9525">
            <a:noFill/>
            <a:miter lim="800000"/>
            <a:headEnd/>
            <a:tailEnd/>
          </a:ln>
        </p:spPr>
      </p:pic>
    </p:spTree>
    <p:extLst>
      <p:ext uri="{BB962C8B-B14F-4D97-AF65-F5344CB8AC3E}">
        <p14:creationId xmlns:p14="http://schemas.microsoft.com/office/powerpoint/2010/main" xmlns="" val="22759225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Market Risk</a:t>
            </a:r>
            <a:endParaRPr lang="en-US" dirty="0"/>
          </a:p>
        </p:txBody>
      </p:sp>
      <p:sp>
        <p:nvSpPr>
          <p:cNvPr id="3" name="Content Placeholder 2"/>
          <p:cNvSpPr>
            <a:spLocks noGrp="1"/>
          </p:cNvSpPr>
          <p:nvPr>
            <p:ph idx="1"/>
          </p:nvPr>
        </p:nvSpPr>
        <p:spPr/>
        <p:txBody>
          <a:bodyPr/>
          <a:lstStyle/>
          <a:p>
            <a:r>
              <a:rPr lang="en-US" dirty="0" smtClean="0"/>
              <a:t>The risk of loss that may arise from changes in market factors such as interest rates, foreign exchange rates, equity or commodity prices, and credit spreads</a:t>
            </a:r>
          </a:p>
          <a:p>
            <a:r>
              <a:rPr lang="en-US" dirty="0" smtClean="0"/>
              <a:t>Exposed to market risk in trading activity and asset/liability management activities</a:t>
            </a:r>
            <a:endParaRPr lang="en-US" dirty="0"/>
          </a:p>
        </p:txBody>
      </p:sp>
    </p:spTree>
    <p:extLst>
      <p:ext uri="{BB962C8B-B14F-4D97-AF65-F5344CB8AC3E}">
        <p14:creationId xmlns:p14="http://schemas.microsoft.com/office/powerpoint/2010/main" xmlns="" val="31614434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Trading Market Risk</a:t>
            </a:r>
            <a:endParaRPr lang="en-US" dirty="0"/>
          </a:p>
        </p:txBody>
      </p:sp>
      <p:sp>
        <p:nvSpPr>
          <p:cNvPr id="3" name="Content Placeholder 2"/>
          <p:cNvSpPr>
            <a:spLocks noGrp="1"/>
          </p:cNvSpPr>
          <p:nvPr>
            <p:ph idx="1"/>
          </p:nvPr>
        </p:nvSpPr>
        <p:spPr/>
        <p:txBody>
          <a:bodyPr/>
          <a:lstStyle/>
          <a:p>
            <a:r>
              <a:rPr lang="en-CA" dirty="0" smtClean="0"/>
              <a:t>Interest rate risk</a:t>
            </a:r>
          </a:p>
          <a:p>
            <a:r>
              <a:rPr lang="en-CA" dirty="0" smtClean="0"/>
              <a:t>Credit specific risk</a:t>
            </a:r>
          </a:p>
          <a:p>
            <a:r>
              <a:rPr lang="en-CA" dirty="0" smtClean="0"/>
              <a:t>Foreign exchange rate risk</a:t>
            </a:r>
          </a:p>
          <a:p>
            <a:r>
              <a:rPr lang="en-CA" dirty="0" smtClean="0"/>
              <a:t>Equity risk</a:t>
            </a:r>
          </a:p>
          <a:p>
            <a:r>
              <a:rPr lang="en-CA" dirty="0" smtClean="0"/>
              <a:t>Commodities risk</a:t>
            </a:r>
          </a:p>
          <a:p>
            <a:r>
              <a:rPr lang="en-CA" dirty="0" smtClean="0"/>
              <a:t>Market liquidity risk</a:t>
            </a:r>
            <a:endParaRPr lang="en-US" dirty="0"/>
          </a:p>
        </p:txBody>
      </p:sp>
    </p:spTree>
    <p:extLst>
      <p:ext uri="{BB962C8B-B14F-4D97-AF65-F5344CB8AC3E}">
        <p14:creationId xmlns:p14="http://schemas.microsoft.com/office/powerpoint/2010/main" xmlns="" val="42830224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Risk Measurement</a:t>
            </a:r>
            <a:endParaRPr lang="en-US" dirty="0"/>
          </a:p>
        </p:txBody>
      </p:sp>
      <p:sp>
        <p:nvSpPr>
          <p:cNvPr id="3" name="Content Placeholder 2"/>
          <p:cNvSpPr>
            <a:spLocks noGrp="1"/>
          </p:cNvSpPr>
          <p:nvPr>
            <p:ph idx="1"/>
          </p:nvPr>
        </p:nvSpPr>
        <p:spPr/>
        <p:txBody>
          <a:bodyPr/>
          <a:lstStyle/>
          <a:p>
            <a:r>
              <a:rPr lang="en-CA" dirty="0" smtClean="0"/>
              <a:t>Value at risk (</a:t>
            </a:r>
            <a:r>
              <a:rPr lang="en-CA" dirty="0" err="1" smtClean="0"/>
              <a:t>VaR</a:t>
            </a:r>
            <a:r>
              <a:rPr lang="en-CA" dirty="0" smtClean="0"/>
              <a:t>)</a:t>
            </a:r>
          </a:p>
          <a:p>
            <a:r>
              <a:rPr lang="en-CA" dirty="0" smtClean="0"/>
              <a:t>Sensitivity analysis</a:t>
            </a:r>
          </a:p>
          <a:p>
            <a:r>
              <a:rPr lang="en-CA" dirty="0" smtClean="0"/>
              <a:t>Stress testing</a:t>
            </a:r>
          </a:p>
        </p:txBody>
      </p:sp>
    </p:spTree>
    <p:extLst>
      <p:ext uri="{BB962C8B-B14F-4D97-AF65-F5344CB8AC3E}">
        <p14:creationId xmlns:p14="http://schemas.microsoft.com/office/powerpoint/2010/main" xmlns="" val="9703241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VaR</a:t>
            </a:r>
            <a:endParaRPr lang="en-US" dirty="0"/>
          </a:p>
        </p:txBody>
      </p:sp>
      <p:sp>
        <p:nvSpPr>
          <p:cNvPr id="3" name="Content Placeholder 2"/>
          <p:cNvSpPr>
            <a:spLocks noGrp="1"/>
          </p:cNvSpPr>
          <p:nvPr>
            <p:ph idx="1"/>
          </p:nvPr>
        </p:nvSpPr>
        <p:spPr/>
        <p:txBody>
          <a:bodyPr/>
          <a:lstStyle/>
          <a:p>
            <a:endParaRPr lang="en-US" dirty="0"/>
          </a:p>
        </p:txBody>
      </p:sp>
      <p:pic>
        <p:nvPicPr>
          <p:cNvPr id="95235" name="Picture 3"/>
          <p:cNvPicPr>
            <a:picLocks noChangeAspect="1" noChangeArrowheads="1"/>
          </p:cNvPicPr>
          <p:nvPr/>
        </p:nvPicPr>
        <p:blipFill>
          <a:blip r:embed="rId3" cstate="print"/>
          <a:srcRect/>
          <a:stretch>
            <a:fillRect/>
          </a:stretch>
        </p:blipFill>
        <p:spPr bwMode="auto">
          <a:xfrm>
            <a:off x="895350" y="1643050"/>
            <a:ext cx="7353300" cy="4619625"/>
          </a:xfrm>
          <a:prstGeom prst="rect">
            <a:avLst/>
          </a:prstGeom>
          <a:noFill/>
          <a:ln w="9525">
            <a:noFill/>
            <a:miter lim="800000"/>
            <a:headEnd/>
            <a:tailEnd/>
          </a:ln>
          <a:effectLst/>
        </p:spPr>
      </p:pic>
    </p:spTree>
    <p:extLst>
      <p:ext uri="{BB962C8B-B14F-4D97-AF65-F5344CB8AC3E}">
        <p14:creationId xmlns:p14="http://schemas.microsoft.com/office/powerpoint/2010/main" xmlns="" val="34649532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VaR</a:t>
            </a:r>
            <a:endParaRPr lang="en-US" dirty="0"/>
          </a:p>
        </p:txBody>
      </p:sp>
      <p:sp>
        <p:nvSpPr>
          <p:cNvPr id="3" name="Content Placeholder 2"/>
          <p:cNvSpPr>
            <a:spLocks noGrp="1"/>
          </p:cNvSpPr>
          <p:nvPr>
            <p:ph idx="1"/>
          </p:nvPr>
        </p:nvSpPr>
        <p:spPr/>
        <p:txBody>
          <a:bodyPr/>
          <a:lstStyle/>
          <a:p>
            <a:endParaRPr lang="en-US"/>
          </a:p>
        </p:txBody>
      </p:sp>
      <p:pic>
        <p:nvPicPr>
          <p:cNvPr id="96258" name="Picture 2"/>
          <p:cNvPicPr>
            <a:picLocks noChangeAspect="1" noChangeArrowheads="1"/>
          </p:cNvPicPr>
          <p:nvPr/>
        </p:nvPicPr>
        <p:blipFill>
          <a:blip r:embed="rId2" cstate="print"/>
          <a:srcRect/>
          <a:stretch>
            <a:fillRect/>
          </a:stretch>
        </p:blipFill>
        <p:spPr bwMode="auto">
          <a:xfrm>
            <a:off x="895350" y="1643050"/>
            <a:ext cx="7353300" cy="4076700"/>
          </a:xfrm>
          <a:prstGeom prst="rect">
            <a:avLst/>
          </a:prstGeom>
          <a:noFill/>
          <a:ln w="9525">
            <a:noFill/>
            <a:miter lim="800000"/>
            <a:headEnd/>
            <a:tailEnd/>
          </a:ln>
          <a:effectLst/>
        </p:spPr>
      </p:pic>
    </p:spTree>
    <p:extLst>
      <p:ext uri="{BB962C8B-B14F-4D97-AF65-F5344CB8AC3E}">
        <p14:creationId xmlns:p14="http://schemas.microsoft.com/office/powerpoint/2010/main" xmlns="" val="1321280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VaR</a:t>
            </a:r>
            <a:endParaRPr lang="en-US" dirty="0"/>
          </a:p>
        </p:txBody>
      </p:sp>
      <p:sp>
        <p:nvSpPr>
          <p:cNvPr id="3" name="Content Placeholder 2"/>
          <p:cNvSpPr>
            <a:spLocks noGrp="1"/>
          </p:cNvSpPr>
          <p:nvPr>
            <p:ph idx="1"/>
          </p:nvPr>
        </p:nvSpPr>
        <p:spPr/>
        <p:txBody>
          <a:bodyPr/>
          <a:lstStyle/>
          <a:p>
            <a:endParaRPr lang="en-US"/>
          </a:p>
        </p:txBody>
      </p:sp>
      <p:pic>
        <p:nvPicPr>
          <p:cNvPr id="97282" name="Picture 2"/>
          <p:cNvPicPr>
            <a:picLocks noChangeAspect="1" noChangeArrowheads="1"/>
          </p:cNvPicPr>
          <p:nvPr/>
        </p:nvPicPr>
        <p:blipFill>
          <a:blip r:embed="rId2" cstate="print"/>
          <a:srcRect/>
          <a:stretch>
            <a:fillRect/>
          </a:stretch>
        </p:blipFill>
        <p:spPr bwMode="auto">
          <a:xfrm>
            <a:off x="890588" y="1643050"/>
            <a:ext cx="7362825" cy="4476750"/>
          </a:xfrm>
          <a:prstGeom prst="rect">
            <a:avLst/>
          </a:prstGeom>
          <a:noFill/>
          <a:ln w="9525">
            <a:noFill/>
            <a:miter lim="800000"/>
            <a:headEnd/>
            <a:tailEnd/>
          </a:ln>
          <a:effectLst/>
        </p:spPr>
      </p:pic>
    </p:spTree>
    <p:extLst>
      <p:ext uri="{BB962C8B-B14F-4D97-AF65-F5344CB8AC3E}">
        <p14:creationId xmlns:p14="http://schemas.microsoft.com/office/powerpoint/2010/main" xmlns="" val="50753139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VaR</a:t>
            </a:r>
            <a:endParaRPr lang="en-US" dirty="0"/>
          </a:p>
        </p:txBody>
      </p:sp>
      <p:sp>
        <p:nvSpPr>
          <p:cNvPr id="3" name="Content Placeholder 2"/>
          <p:cNvSpPr>
            <a:spLocks noGrp="1"/>
          </p:cNvSpPr>
          <p:nvPr>
            <p:ph idx="1"/>
          </p:nvPr>
        </p:nvSpPr>
        <p:spPr/>
        <p:txBody>
          <a:bodyPr/>
          <a:lstStyle/>
          <a:p>
            <a:endParaRPr lang="en-US"/>
          </a:p>
        </p:txBody>
      </p:sp>
      <p:pic>
        <p:nvPicPr>
          <p:cNvPr id="98307" name="Picture 3"/>
          <p:cNvPicPr>
            <a:picLocks noChangeAspect="1" noChangeArrowheads="1"/>
          </p:cNvPicPr>
          <p:nvPr/>
        </p:nvPicPr>
        <p:blipFill>
          <a:blip r:embed="rId3" cstate="print"/>
          <a:srcRect/>
          <a:stretch>
            <a:fillRect/>
          </a:stretch>
        </p:blipFill>
        <p:spPr bwMode="auto">
          <a:xfrm>
            <a:off x="890588" y="1647839"/>
            <a:ext cx="7362825" cy="3781425"/>
          </a:xfrm>
          <a:prstGeom prst="rect">
            <a:avLst/>
          </a:prstGeom>
          <a:noFill/>
          <a:ln w="9525">
            <a:noFill/>
            <a:miter lim="800000"/>
            <a:headEnd/>
            <a:tailEnd/>
          </a:ln>
          <a:effectLst/>
        </p:spPr>
      </p:pic>
    </p:spTree>
    <p:extLst>
      <p:ext uri="{BB962C8B-B14F-4D97-AF65-F5344CB8AC3E}">
        <p14:creationId xmlns:p14="http://schemas.microsoft.com/office/powerpoint/2010/main" xmlns="" val="41011731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Non-trading Market Risk (Asset/Liability Management)</a:t>
            </a:r>
            <a:endParaRPr lang="en-US" dirty="0"/>
          </a:p>
        </p:txBody>
      </p:sp>
      <p:sp>
        <p:nvSpPr>
          <p:cNvPr id="3" name="Content Placeholder 2"/>
          <p:cNvSpPr>
            <a:spLocks noGrp="1"/>
          </p:cNvSpPr>
          <p:nvPr>
            <p:ph idx="1"/>
          </p:nvPr>
        </p:nvSpPr>
        <p:spPr/>
        <p:txBody>
          <a:bodyPr/>
          <a:lstStyle/>
          <a:p>
            <a:r>
              <a:rPr lang="en-US" dirty="0" smtClean="0"/>
              <a:t>Deposit taking and lending expose to market risk, of which interest rate risk is the largest component</a:t>
            </a:r>
          </a:p>
          <a:p>
            <a:r>
              <a:rPr lang="en-US" dirty="0" smtClean="0"/>
              <a:t>Goal is to manage the interest rate risk of the non-trading balance sheet to a target level</a:t>
            </a:r>
          </a:p>
          <a:p>
            <a:endParaRPr lang="en-US" dirty="0" smtClean="0"/>
          </a:p>
        </p:txBody>
      </p:sp>
    </p:spTree>
    <p:extLst>
      <p:ext uri="{BB962C8B-B14F-4D97-AF65-F5344CB8AC3E}">
        <p14:creationId xmlns:p14="http://schemas.microsoft.com/office/powerpoint/2010/main" xmlns="" val="56492065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Risk Control</a:t>
            </a:r>
            <a:endParaRPr lang="en-US" dirty="0"/>
          </a:p>
        </p:txBody>
      </p:sp>
      <p:sp>
        <p:nvSpPr>
          <p:cNvPr id="3" name="Content Placeholder 2"/>
          <p:cNvSpPr>
            <a:spLocks noGrp="1"/>
          </p:cNvSpPr>
          <p:nvPr>
            <p:ph idx="1"/>
          </p:nvPr>
        </p:nvSpPr>
        <p:spPr/>
        <p:txBody>
          <a:bodyPr/>
          <a:lstStyle/>
          <a:p>
            <a:endParaRPr lang="en-US" dirty="0"/>
          </a:p>
        </p:txBody>
      </p:sp>
      <p:pic>
        <p:nvPicPr>
          <p:cNvPr id="99330" name="Picture 2"/>
          <p:cNvPicPr>
            <a:picLocks noChangeAspect="1" noChangeArrowheads="1"/>
          </p:cNvPicPr>
          <p:nvPr/>
        </p:nvPicPr>
        <p:blipFill>
          <a:blip r:embed="rId3" cstate="print"/>
          <a:srcRect/>
          <a:stretch>
            <a:fillRect/>
          </a:stretch>
        </p:blipFill>
        <p:spPr bwMode="auto">
          <a:xfrm>
            <a:off x="762000" y="2295525"/>
            <a:ext cx="7620000" cy="2266950"/>
          </a:xfrm>
          <a:prstGeom prst="rect">
            <a:avLst/>
          </a:prstGeom>
          <a:noFill/>
          <a:ln w="9525">
            <a:noFill/>
            <a:miter lim="800000"/>
            <a:headEnd/>
            <a:tailEnd/>
          </a:ln>
          <a:effectLst/>
        </p:spPr>
      </p:pic>
    </p:spTree>
    <p:extLst>
      <p:ext uri="{BB962C8B-B14F-4D97-AF65-F5344CB8AC3E}">
        <p14:creationId xmlns:p14="http://schemas.microsoft.com/office/powerpoint/2010/main" xmlns="" val="2349477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Non-trading Foreign Exchange Rate Risk</a:t>
            </a:r>
            <a:endParaRPr lang="en-US" dirty="0"/>
          </a:p>
        </p:txBody>
      </p:sp>
      <p:sp>
        <p:nvSpPr>
          <p:cNvPr id="3" name="Content Placeholder 2"/>
          <p:cNvSpPr>
            <a:spLocks noGrp="1"/>
          </p:cNvSpPr>
          <p:nvPr>
            <p:ph idx="1"/>
          </p:nvPr>
        </p:nvSpPr>
        <p:spPr>
          <a:xfrm>
            <a:off x="1115616" y="1268760"/>
            <a:ext cx="7627200" cy="5059364"/>
          </a:xfrm>
        </p:spPr>
        <p:txBody>
          <a:bodyPr/>
          <a:lstStyle/>
          <a:p>
            <a:r>
              <a:rPr lang="en-US" dirty="0" smtClean="0"/>
              <a:t>Potential adverse impact on earnings and economic value due to changes in foreign currency rates</a:t>
            </a:r>
            <a:endParaRPr lang="en-CA" dirty="0" smtClean="0"/>
          </a:p>
          <a:p>
            <a:r>
              <a:rPr lang="en-CA" dirty="0" smtClean="0"/>
              <a:t>Also </a:t>
            </a:r>
            <a:r>
              <a:rPr lang="en-US" dirty="0" smtClean="0"/>
              <a:t>exposed to foreign exchange rate risk arising from investments in foreign operations</a:t>
            </a:r>
          </a:p>
          <a:p>
            <a:r>
              <a:rPr lang="en-CA" dirty="0" smtClean="0"/>
              <a:t>Reduce risks by hedging</a:t>
            </a:r>
            <a:endParaRPr lang="en-US" dirty="0"/>
          </a:p>
        </p:txBody>
      </p:sp>
    </p:spTree>
    <p:extLst>
      <p:ext uri="{BB962C8B-B14F-4D97-AF65-F5344CB8AC3E}">
        <p14:creationId xmlns:p14="http://schemas.microsoft.com/office/powerpoint/2010/main" xmlns="" val="3731545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CA" smtClean="0"/>
              <a:t>Products</a:t>
            </a:r>
            <a:endParaRPr lang="en-US" smtClean="0"/>
          </a:p>
        </p:txBody>
      </p:sp>
      <p:sp>
        <p:nvSpPr>
          <p:cNvPr id="38915" name="Content Placeholder 2"/>
          <p:cNvSpPr>
            <a:spLocks noGrp="1"/>
          </p:cNvSpPr>
          <p:nvPr>
            <p:ph idx="1"/>
          </p:nvPr>
        </p:nvSpPr>
        <p:spPr/>
        <p:txBody>
          <a:bodyPr/>
          <a:lstStyle/>
          <a:p>
            <a:pPr>
              <a:buClr>
                <a:schemeClr val="accent2">
                  <a:lumMod val="75000"/>
                </a:schemeClr>
              </a:buClr>
            </a:pPr>
            <a:r>
              <a:rPr lang="en-CA" dirty="0" smtClean="0"/>
              <a:t>Canadian Banking</a:t>
            </a:r>
          </a:p>
          <a:p>
            <a:pPr lvl="1">
              <a:buClr>
                <a:schemeClr val="accent2">
                  <a:lumMod val="75000"/>
                </a:schemeClr>
              </a:buClr>
            </a:pPr>
            <a:r>
              <a:rPr lang="en-US" dirty="0" smtClean="0"/>
              <a:t>Personal Financial Services</a:t>
            </a:r>
          </a:p>
          <a:p>
            <a:pPr lvl="1">
              <a:buClr>
                <a:schemeClr val="accent2">
                  <a:lumMod val="75000"/>
                </a:schemeClr>
              </a:buClr>
            </a:pPr>
            <a:r>
              <a:rPr lang="en-US" dirty="0" smtClean="0"/>
              <a:t>Business Financial Services</a:t>
            </a:r>
          </a:p>
          <a:p>
            <a:pPr lvl="1">
              <a:buClr>
                <a:schemeClr val="accent2">
                  <a:lumMod val="75000"/>
                </a:schemeClr>
              </a:buClr>
            </a:pPr>
            <a:r>
              <a:rPr lang="en-US" dirty="0" smtClean="0"/>
              <a:t>Cards and Payment Solutions</a:t>
            </a:r>
            <a:endParaRPr lang="en-CA" dirty="0" smtClean="0"/>
          </a:p>
          <a:p>
            <a:pPr>
              <a:buClr>
                <a:schemeClr val="accent2">
                  <a:lumMod val="75000"/>
                </a:schemeClr>
              </a:buClr>
            </a:pPr>
            <a:r>
              <a:rPr lang="en-CA" dirty="0" smtClean="0"/>
              <a:t>Wealth Management</a:t>
            </a:r>
          </a:p>
          <a:p>
            <a:pPr lvl="1">
              <a:buClr>
                <a:schemeClr val="accent2">
                  <a:lumMod val="75000"/>
                </a:schemeClr>
              </a:buClr>
            </a:pPr>
            <a:r>
              <a:rPr lang="en-US" dirty="0" smtClean="0"/>
              <a:t>Canadian Wealth Management</a:t>
            </a:r>
            <a:endParaRPr lang="en-CA" dirty="0" smtClean="0"/>
          </a:p>
          <a:p>
            <a:pPr lvl="1">
              <a:buClr>
                <a:schemeClr val="accent2">
                  <a:lumMod val="75000"/>
                </a:schemeClr>
              </a:buClr>
            </a:pPr>
            <a:r>
              <a:rPr lang="en-US" dirty="0" smtClean="0"/>
              <a:t>U.S. &amp; International Wealth Management</a:t>
            </a:r>
          </a:p>
          <a:p>
            <a:pPr lvl="1">
              <a:buClr>
                <a:schemeClr val="accent2">
                  <a:lumMod val="75000"/>
                </a:schemeClr>
              </a:buClr>
            </a:pPr>
            <a:r>
              <a:rPr lang="en-US" dirty="0" smtClean="0"/>
              <a:t>Global Asset Management</a:t>
            </a:r>
            <a:endParaRPr lang="en-CA" dirty="0" smtClean="0"/>
          </a:p>
        </p:txBody>
      </p:sp>
    </p:spTree>
    <p:extLst>
      <p:ext uri="{BB962C8B-B14F-4D97-AF65-F5344CB8AC3E}">
        <p14:creationId xmlns:p14="http://schemas.microsoft.com/office/powerpoint/2010/main" xmlns="" val="17214648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Liquidity and funding risk</a:t>
            </a:r>
            <a:endParaRPr lang="en-CA" dirty="0"/>
          </a:p>
        </p:txBody>
      </p:sp>
      <p:sp>
        <p:nvSpPr>
          <p:cNvPr id="3" name="Content Placeholder 2"/>
          <p:cNvSpPr>
            <a:spLocks noGrp="1"/>
          </p:cNvSpPr>
          <p:nvPr>
            <p:ph idx="1"/>
          </p:nvPr>
        </p:nvSpPr>
        <p:spPr/>
        <p:txBody>
          <a:bodyPr>
            <a:normAutofit/>
          </a:bodyPr>
          <a:lstStyle/>
          <a:p>
            <a:r>
              <a:rPr lang="en-US" sz="2500" dirty="0"/>
              <a:t>Risk that the bank may be unable to generate or obtain sufficient cash or its equivalent in </a:t>
            </a:r>
            <a:r>
              <a:rPr lang="en-US" sz="2500" dirty="0" smtClean="0"/>
              <a:t> time</a:t>
            </a:r>
          </a:p>
          <a:p>
            <a:r>
              <a:rPr lang="en-US" sz="2500" dirty="0" smtClean="0"/>
              <a:t> </a:t>
            </a:r>
            <a:endParaRPr lang="en-CA" sz="2500" dirty="0" smtClean="0"/>
          </a:p>
          <a:p>
            <a:r>
              <a:rPr lang="en-CA" sz="2500" dirty="0" smtClean="0"/>
              <a:t>RBC </a:t>
            </a:r>
            <a:r>
              <a:rPr lang="en-CA" sz="2500" dirty="0"/>
              <a:t>uses: residential mortgage, commercial mortgage and credit card receivable-backed securitization programs as alternative sources of funding and for liquidity and asset/liability management </a:t>
            </a:r>
            <a:r>
              <a:rPr lang="en-CA" sz="2500" dirty="0" smtClean="0"/>
              <a:t>purposes</a:t>
            </a:r>
          </a:p>
          <a:p>
            <a:endParaRPr lang="en-CA" sz="2500" dirty="0"/>
          </a:p>
        </p:txBody>
      </p:sp>
    </p:spTree>
    <p:extLst>
      <p:ext uri="{BB962C8B-B14F-4D97-AF65-F5344CB8AC3E}">
        <p14:creationId xmlns:p14="http://schemas.microsoft.com/office/powerpoint/2010/main" xmlns="" val="16897497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Liquidity and funding risk</a:t>
            </a:r>
            <a:endParaRPr lang="en-CA" dirty="0"/>
          </a:p>
        </p:txBody>
      </p:sp>
      <p:sp>
        <p:nvSpPr>
          <p:cNvPr id="3" name="Content Placeholder 2"/>
          <p:cNvSpPr>
            <a:spLocks noGrp="1"/>
          </p:cNvSpPr>
          <p:nvPr>
            <p:ph idx="1"/>
          </p:nvPr>
        </p:nvSpPr>
        <p:spPr/>
        <p:txBody>
          <a:bodyPr>
            <a:noAutofit/>
          </a:bodyPr>
          <a:lstStyle/>
          <a:p>
            <a:pPr marL="0" indent="0">
              <a:buNone/>
            </a:pPr>
            <a:r>
              <a:rPr lang="en-CA" sz="2200" dirty="0" smtClean="0"/>
              <a:t>RBC</a:t>
            </a:r>
            <a:r>
              <a:rPr lang="en-US" sz="2200" dirty="0" smtClean="0"/>
              <a:t>’s</a:t>
            </a:r>
            <a:r>
              <a:rPr lang="en-CA" sz="2200" dirty="0" smtClean="0"/>
              <a:t> </a:t>
            </a:r>
            <a:r>
              <a:rPr lang="en-CA" sz="2200" dirty="0"/>
              <a:t>Goals:</a:t>
            </a:r>
          </a:p>
          <a:p>
            <a:pPr marL="0" indent="0">
              <a:buNone/>
            </a:pPr>
            <a:r>
              <a:rPr lang="en-CA" sz="2200" dirty="0"/>
              <a:t>• </a:t>
            </a:r>
            <a:r>
              <a:rPr lang="en-CA" sz="2200" dirty="0" smtClean="0"/>
              <a:t>An </a:t>
            </a:r>
            <a:r>
              <a:rPr lang="en-CA" sz="2200" dirty="0"/>
              <a:t>balance between the level of risk </a:t>
            </a:r>
            <a:r>
              <a:rPr lang="en-CA" sz="2200" dirty="0" smtClean="0"/>
              <a:t>and </a:t>
            </a:r>
            <a:r>
              <a:rPr lang="en-CA" sz="2200" dirty="0"/>
              <a:t>cost of its mitigation </a:t>
            </a:r>
            <a:endParaRPr lang="en-CA" sz="2200" dirty="0" smtClean="0"/>
          </a:p>
          <a:p>
            <a:pPr marL="0" indent="0">
              <a:buNone/>
            </a:pPr>
            <a:r>
              <a:rPr lang="en-CA" sz="2200" dirty="0" smtClean="0"/>
              <a:t>• </a:t>
            </a:r>
            <a:r>
              <a:rPr lang="en-CA" sz="2200" dirty="0"/>
              <a:t>Broad funding </a:t>
            </a:r>
            <a:r>
              <a:rPr lang="en-CA" sz="2200" dirty="0" smtClean="0"/>
              <a:t>access</a:t>
            </a:r>
            <a:r>
              <a:rPr lang="en-CA" sz="2200" dirty="0"/>
              <a:t> </a:t>
            </a:r>
            <a:r>
              <a:rPr lang="en-CA" sz="2200" dirty="0" smtClean="0"/>
              <a:t>through </a:t>
            </a:r>
            <a:r>
              <a:rPr lang="en-CA" sz="2200" dirty="0"/>
              <a:t>retaining and promoting </a:t>
            </a:r>
            <a:r>
              <a:rPr lang="en-CA" sz="2200" dirty="0" smtClean="0"/>
              <a:t>a reliable </a:t>
            </a:r>
            <a:r>
              <a:rPr lang="en-CA" sz="2200" dirty="0"/>
              <a:t>base of </a:t>
            </a:r>
            <a:r>
              <a:rPr lang="en-CA" sz="2200" dirty="0" smtClean="0"/>
              <a:t>client </a:t>
            </a:r>
            <a:r>
              <a:rPr lang="en-CA" sz="2200" dirty="0"/>
              <a:t>deposits</a:t>
            </a:r>
            <a:r>
              <a:rPr lang="en-CA" sz="2200" dirty="0" smtClean="0"/>
              <a:t>, accessing  diversified </a:t>
            </a:r>
            <a:r>
              <a:rPr lang="en-CA" sz="2200" dirty="0"/>
              <a:t>sources of wholesale </a:t>
            </a:r>
            <a:r>
              <a:rPr lang="en-CA" sz="2200" dirty="0" smtClean="0"/>
              <a:t>funding</a:t>
            </a:r>
            <a:endParaRPr lang="en-CA" sz="2200" dirty="0"/>
          </a:p>
          <a:p>
            <a:pPr marL="0" indent="0">
              <a:buNone/>
            </a:pPr>
            <a:r>
              <a:rPr lang="en-CA" sz="2200" dirty="0"/>
              <a:t>• A comprehensive enterprise-wide liquidity contingency </a:t>
            </a:r>
            <a:r>
              <a:rPr lang="en-CA" sz="2200" dirty="0" smtClean="0"/>
              <a:t>plan supported </a:t>
            </a:r>
            <a:r>
              <a:rPr lang="en-CA" sz="2200" dirty="0"/>
              <a:t>by </a:t>
            </a:r>
            <a:r>
              <a:rPr lang="en-CA" sz="2200" dirty="0" smtClean="0"/>
              <a:t>unencumbered marketable </a:t>
            </a:r>
            <a:r>
              <a:rPr lang="en-CA" sz="2200" dirty="0"/>
              <a:t>securities that provide assured access to cash in a crisis</a:t>
            </a:r>
          </a:p>
          <a:p>
            <a:pPr marL="0" indent="0">
              <a:buNone/>
            </a:pPr>
            <a:r>
              <a:rPr lang="en-CA" sz="2200" dirty="0"/>
              <a:t>• Appropriate and transparent liquidity transfer pricing and cost allocation</a:t>
            </a:r>
          </a:p>
        </p:txBody>
      </p:sp>
    </p:spTree>
    <p:extLst>
      <p:ext uri="{BB962C8B-B14F-4D97-AF65-F5344CB8AC3E}">
        <p14:creationId xmlns:p14="http://schemas.microsoft.com/office/powerpoint/2010/main" xmlns="" val="3772599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Liquidity and funding risk measurement</a:t>
            </a:r>
            <a:endParaRPr lang="en-CA" dirty="0"/>
          </a:p>
        </p:txBody>
      </p:sp>
      <p:sp>
        <p:nvSpPr>
          <p:cNvPr id="3" name="Content Placeholder 2"/>
          <p:cNvSpPr>
            <a:spLocks noGrp="1"/>
          </p:cNvSpPr>
          <p:nvPr>
            <p:ph idx="1"/>
          </p:nvPr>
        </p:nvSpPr>
        <p:spPr>
          <a:xfrm>
            <a:off x="1115616" y="1196752"/>
            <a:ext cx="7627200" cy="5059364"/>
          </a:xfrm>
        </p:spPr>
        <p:txBody>
          <a:bodyPr>
            <a:noAutofit/>
          </a:bodyPr>
          <a:lstStyle/>
          <a:p>
            <a:r>
              <a:rPr lang="en-CA" sz="2200" b="1" dirty="0" smtClean="0"/>
              <a:t>Structural </a:t>
            </a:r>
            <a:r>
              <a:rPr lang="en-CA" sz="2200" b="1" dirty="0"/>
              <a:t>(longer-term) liquidity </a:t>
            </a:r>
            <a:r>
              <a:rPr lang="en-CA" sz="2200" b="1" dirty="0" smtClean="0"/>
              <a:t>risk: </a:t>
            </a:r>
            <a:r>
              <a:rPr lang="en-CA" sz="2200" dirty="0" smtClean="0"/>
              <a:t>Uses </a:t>
            </a:r>
            <a:r>
              <a:rPr lang="en-CA" sz="2200" dirty="0"/>
              <a:t>cash capital and i</a:t>
            </a:r>
            <a:r>
              <a:rPr lang="en-CA" sz="2200" dirty="0" smtClean="0"/>
              <a:t>dentify mismatches in effective maturity btw all assets and liabilities</a:t>
            </a:r>
          </a:p>
          <a:p>
            <a:endParaRPr lang="en-CA" sz="2200" dirty="0" smtClean="0"/>
          </a:p>
          <a:p>
            <a:r>
              <a:rPr lang="en-CA" sz="2200" b="1" dirty="0" smtClean="0"/>
              <a:t>Tactical </a:t>
            </a:r>
            <a:r>
              <a:rPr lang="en-CA" sz="2200" b="1" dirty="0"/>
              <a:t>(shorter-term) liquidity </a:t>
            </a:r>
            <a:r>
              <a:rPr lang="en-CA" sz="2200" b="1" dirty="0" smtClean="0"/>
              <a:t>risk: </a:t>
            </a:r>
            <a:r>
              <a:rPr lang="en-CA" sz="2200" dirty="0" smtClean="0"/>
              <a:t>Apply </a:t>
            </a:r>
            <a:r>
              <a:rPr lang="en-CA" sz="2200" dirty="0"/>
              <a:t>net cash flow limits in CAD and </a:t>
            </a:r>
            <a:r>
              <a:rPr lang="en-CA" sz="2200" dirty="0" smtClean="0"/>
              <a:t>foreign currencies </a:t>
            </a:r>
            <a:r>
              <a:rPr lang="en-CA" sz="2200" dirty="0"/>
              <a:t>for </a:t>
            </a:r>
            <a:r>
              <a:rPr lang="en-CA" sz="2200" u="sng" dirty="0"/>
              <a:t>key short-term time horizons </a:t>
            </a:r>
            <a:r>
              <a:rPr lang="en-CA" sz="2200" dirty="0"/>
              <a:t>and assign a </a:t>
            </a:r>
            <a:r>
              <a:rPr lang="en-CA" sz="2200" u="sng" dirty="0" smtClean="0"/>
              <a:t>risk-adjusted limit </a:t>
            </a:r>
            <a:r>
              <a:rPr lang="en-CA" sz="2200" dirty="0"/>
              <a:t>to our aggregate pledging </a:t>
            </a:r>
            <a:r>
              <a:rPr lang="en-CA" sz="2200" dirty="0" smtClean="0"/>
              <a:t>exposure</a:t>
            </a:r>
          </a:p>
          <a:p>
            <a:endParaRPr lang="en-CA" sz="2200" dirty="0" smtClean="0"/>
          </a:p>
          <a:p>
            <a:r>
              <a:rPr lang="en-CA" sz="2200" b="1" dirty="0"/>
              <a:t>Contingency liquidity risk management: </a:t>
            </a:r>
            <a:r>
              <a:rPr lang="en-CA" sz="2200" dirty="0"/>
              <a:t>assesses the impact of and intended responses to sudden stressful </a:t>
            </a:r>
            <a:r>
              <a:rPr lang="en-CA" sz="2200" dirty="0" smtClean="0"/>
              <a:t>events</a:t>
            </a:r>
            <a:endParaRPr lang="en-CA" sz="2200" dirty="0"/>
          </a:p>
        </p:txBody>
      </p:sp>
    </p:spTree>
    <p:extLst>
      <p:ext uri="{BB962C8B-B14F-4D97-AF65-F5344CB8AC3E}">
        <p14:creationId xmlns:p14="http://schemas.microsoft.com/office/powerpoint/2010/main" xmlns="" val="7184032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Liquidity and funding risk control</a:t>
            </a:r>
            <a:endParaRPr lang="en-CA" dirty="0"/>
          </a:p>
        </p:txBody>
      </p:sp>
      <p:sp>
        <p:nvSpPr>
          <p:cNvPr id="3" name="Content Placeholder 2"/>
          <p:cNvSpPr>
            <a:spLocks noGrp="1"/>
          </p:cNvSpPr>
          <p:nvPr>
            <p:ph idx="1"/>
          </p:nvPr>
        </p:nvSpPr>
        <p:spPr/>
        <p:txBody>
          <a:bodyPr>
            <a:noAutofit/>
          </a:bodyPr>
          <a:lstStyle/>
          <a:p>
            <a:r>
              <a:rPr lang="en-US" sz="2500" dirty="0" smtClean="0"/>
              <a:t>Delegation and liquidity management framework are approved annually</a:t>
            </a:r>
          </a:p>
          <a:p>
            <a:r>
              <a:rPr lang="en-US" sz="2500" dirty="0"/>
              <a:t>L</a:t>
            </a:r>
            <a:r>
              <a:rPr lang="en-US" sz="2500" dirty="0" smtClean="0"/>
              <a:t>iquidity status and position monitored on a regular basis </a:t>
            </a:r>
          </a:p>
          <a:p>
            <a:r>
              <a:rPr lang="en-US" sz="2500" dirty="0" smtClean="0"/>
              <a:t>Shared management and oversight of funding activities and status</a:t>
            </a:r>
          </a:p>
          <a:p>
            <a:r>
              <a:rPr lang="en-US" sz="2500" dirty="0" smtClean="0"/>
              <a:t>Analyze ability to lend or borrow funds between:</a:t>
            </a:r>
          </a:p>
          <a:p>
            <a:pPr algn="ctr"/>
            <a:endParaRPr lang="en-US" sz="2500" dirty="0" smtClean="0"/>
          </a:p>
          <a:p>
            <a:pPr marL="0" indent="0" algn="ctr">
              <a:buNone/>
            </a:pPr>
            <a:r>
              <a:rPr lang="en-US" sz="2500" dirty="0"/>
              <a:t>B</a:t>
            </a:r>
            <a:r>
              <a:rPr lang="en-US" sz="2500" dirty="0" smtClean="0"/>
              <a:t>ranches</a:t>
            </a:r>
            <a:r>
              <a:rPr lang="en-US" sz="2500" dirty="0" smtClean="0">
                <a:sym typeface="Wingdings" pitchFamily="2" charset="2"/>
              </a:rPr>
              <a:t> Subsidiaries convert btw currencies</a:t>
            </a:r>
          </a:p>
          <a:p>
            <a:pPr marL="0" indent="0">
              <a:buNone/>
            </a:pPr>
            <a:endParaRPr lang="en-US" sz="2500" dirty="0" smtClean="0">
              <a:sym typeface="Wingdings" pitchFamily="2" charset="2"/>
            </a:endParaRPr>
          </a:p>
          <a:p>
            <a:endParaRPr lang="en-US" sz="2500" dirty="0" smtClean="0"/>
          </a:p>
          <a:p>
            <a:endParaRPr lang="en-CA" sz="2500" dirty="0" smtClean="0"/>
          </a:p>
          <a:p>
            <a:endParaRPr lang="en-CA" sz="2500" dirty="0"/>
          </a:p>
        </p:txBody>
      </p:sp>
    </p:spTree>
    <p:extLst>
      <p:ext uri="{BB962C8B-B14F-4D97-AF65-F5344CB8AC3E}">
        <p14:creationId xmlns:p14="http://schemas.microsoft.com/office/powerpoint/2010/main" xmlns="" val="33892459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Liquidity &amp; Funding strategy</a:t>
            </a:r>
            <a:endParaRPr lang="zh-CN" altLang="en-US" dirty="0"/>
          </a:p>
        </p:txBody>
      </p:sp>
      <p:sp>
        <p:nvSpPr>
          <p:cNvPr id="3" name="Content Placeholder 2"/>
          <p:cNvSpPr>
            <a:spLocks noGrp="1"/>
          </p:cNvSpPr>
          <p:nvPr>
            <p:ph idx="1"/>
          </p:nvPr>
        </p:nvSpPr>
        <p:spPr/>
        <p:txBody>
          <a:bodyPr>
            <a:normAutofit fontScale="92500" lnSpcReduction="10000"/>
          </a:bodyPr>
          <a:lstStyle/>
          <a:p>
            <a:r>
              <a:rPr lang="en-CA" altLang="zh-CN" dirty="0" smtClean="0"/>
              <a:t> Cost-effective funding by:</a:t>
            </a:r>
          </a:p>
          <a:p>
            <a:pPr lvl="1"/>
            <a:r>
              <a:rPr lang="en-CA" altLang="zh-CN" u="sng" dirty="0"/>
              <a:t>D</a:t>
            </a:r>
            <a:r>
              <a:rPr lang="en-CA" altLang="zh-CN" u="sng" dirty="0" smtClean="0"/>
              <a:t>iversified pool of deposits</a:t>
            </a:r>
            <a:r>
              <a:rPr lang="en-CA" altLang="zh-CN" dirty="0" smtClean="0"/>
              <a:t> (personal to commercial and institutional segment, currency, structure and maturity) evaluated against relative issuance costs, help expand wholesale funding flexibility and minimize funding concentration and dependency and generally reduces financing costs</a:t>
            </a:r>
          </a:p>
          <a:p>
            <a:pPr lvl="1"/>
            <a:r>
              <a:rPr lang="en-CA" altLang="zh-CN" dirty="0"/>
              <a:t>O</a:t>
            </a:r>
            <a:r>
              <a:rPr lang="en-CA" altLang="zh-CN" dirty="0" smtClean="0"/>
              <a:t>perate </a:t>
            </a:r>
            <a:r>
              <a:rPr lang="en-CA" altLang="zh-CN" u="sng" dirty="0" smtClean="0"/>
              <a:t>long-term debt issuance </a:t>
            </a:r>
            <a:r>
              <a:rPr lang="en-CA" altLang="zh-CN" dirty="0" smtClean="0"/>
              <a:t>in Canada, US, Europe, Australia and Japan</a:t>
            </a:r>
          </a:p>
          <a:p>
            <a:pPr lvl="1"/>
            <a:r>
              <a:rPr lang="en-CA" altLang="zh-CN" dirty="0"/>
              <a:t>M</a:t>
            </a:r>
            <a:r>
              <a:rPr lang="en-CA" altLang="zh-CN" dirty="0" smtClean="0"/>
              <a:t>aintain </a:t>
            </a:r>
            <a:r>
              <a:rPr lang="en-CA" altLang="zh-CN" u="sng" dirty="0" smtClean="0"/>
              <a:t>competitive credit ratings</a:t>
            </a:r>
          </a:p>
          <a:p>
            <a:endParaRPr lang="en-CA" altLang="zh-CN" dirty="0" smtClean="0"/>
          </a:p>
          <a:p>
            <a:endParaRPr lang="zh-CN" altLang="en-US" dirty="0"/>
          </a:p>
        </p:txBody>
      </p:sp>
    </p:spTree>
    <p:extLst>
      <p:ext uri="{BB962C8B-B14F-4D97-AF65-F5344CB8AC3E}">
        <p14:creationId xmlns:p14="http://schemas.microsoft.com/office/powerpoint/2010/main" xmlns="" val="14214202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Liquidity and funding </a:t>
            </a:r>
            <a:r>
              <a:rPr lang="en-US" altLang="zh-CN" dirty="0" smtClean="0"/>
              <a:t>strategy: </a:t>
            </a:r>
            <a:r>
              <a:rPr lang="en-CA" altLang="zh-CN" dirty="0" smtClean="0"/>
              <a:t>deposit source </a:t>
            </a:r>
            <a:endParaRPr lang="en-CA"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5400" y="2286000"/>
            <a:ext cx="6853440" cy="2571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397514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Liquidity and funding strategy: </a:t>
            </a:r>
            <a:r>
              <a:rPr lang="en-CA" altLang="zh-CN" dirty="0" smtClean="0"/>
              <a:t>credit rating </a:t>
            </a:r>
            <a:endParaRPr lang="en-CA"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2057400"/>
            <a:ext cx="7924800" cy="28581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6804248" y="3789040"/>
            <a:ext cx="576064" cy="2160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tLang="zh-CN" sz="1500" b="1" dirty="0" smtClean="0">
                <a:solidFill>
                  <a:schemeClr val="tx1"/>
                </a:solidFill>
              </a:rPr>
              <a:t>Aa1</a:t>
            </a:r>
            <a:endParaRPr lang="zh-CN" altLang="en-US" sz="1500" b="1" dirty="0">
              <a:solidFill>
                <a:schemeClr val="tx1"/>
              </a:solidFill>
            </a:endParaRPr>
          </a:p>
        </p:txBody>
      </p:sp>
    </p:spTree>
    <p:extLst>
      <p:ext uri="{BB962C8B-B14F-4D97-AF65-F5344CB8AC3E}">
        <p14:creationId xmlns:p14="http://schemas.microsoft.com/office/powerpoint/2010/main" xmlns="" val="32469559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Liquidity and funding </a:t>
            </a:r>
            <a:r>
              <a:rPr lang="en-US" altLang="zh-CN" dirty="0" smtClean="0"/>
              <a:t>limitation: </a:t>
            </a:r>
            <a:r>
              <a:rPr lang="en-CA" altLang="zh-CN" dirty="0" smtClean="0"/>
              <a:t>Contractual obligations</a:t>
            </a:r>
            <a:endParaRPr lang="zh-CN" alt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8507" y="2133601"/>
            <a:ext cx="8206893" cy="30235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24109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risks</a:t>
            </a:r>
            <a:endParaRPr lang="en-CA" dirty="0"/>
          </a:p>
        </p:txBody>
      </p:sp>
      <p:sp>
        <p:nvSpPr>
          <p:cNvPr id="3" name="Content Placeholder 2"/>
          <p:cNvSpPr>
            <a:spLocks noGrp="1"/>
          </p:cNvSpPr>
          <p:nvPr>
            <p:ph idx="1"/>
          </p:nvPr>
        </p:nvSpPr>
        <p:spPr/>
        <p:txBody>
          <a:bodyPr/>
          <a:lstStyle/>
          <a:p>
            <a:r>
              <a:rPr lang="en-US" dirty="0" smtClean="0"/>
              <a:t>Strategic risk</a:t>
            </a:r>
          </a:p>
          <a:p>
            <a:r>
              <a:rPr lang="en-CA" dirty="0"/>
              <a:t>Regulatory and legal </a:t>
            </a:r>
            <a:r>
              <a:rPr lang="en-CA" dirty="0" smtClean="0"/>
              <a:t>risk</a:t>
            </a:r>
          </a:p>
          <a:p>
            <a:r>
              <a:rPr lang="en-CA" dirty="0"/>
              <a:t>Reputation </a:t>
            </a:r>
            <a:r>
              <a:rPr lang="en-CA" dirty="0" smtClean="0"/>
              <a:t>risk</a:t>
            </a:r>
          </a:p>
          <a:p>
            <a:r>
              <a:rPr lang="en-CA" dirty="0"/>
              <a:t>Insurance </a:t>
            </a:r>
            <a:r>
              <a:rPr lang="en-CA" dirty="0" smtClean="0"/>
              <a:t>risk</a:t>
            </a:r>
          </a:p>
        </p:txBody>
      </p:sp>
    </p:spTree>
    <p:extLst>
      <p:ext uri="{BB962C8B-B14F-4D97-AF65-F5344CB8AC3E}">
        <p14:creationId xmlns:p14="http://schemas.microsoft.com/office/powerpoint/2010/main" xmlns="" val="42231934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t>Strategic risk</a:t>
            </a:r>
          </a:p>
        </p:txBody>
      </p:sp>
      <p:sp>
        <p:nvSpPr>
          <p:cNvPr id="3" name="Content Placeholder 2"/>
          <p:cNvSpPr>
            <a:spLocks noGrp="1"/>
          </p:cNvSpPr>
          <p:nvPr>
            <p:ph idx="1"/>
          </p:nvPr>
        </p:nvSpPr>
        <p:spPr/>
        <p:txBody>
          <a:bodyPr>
            <a:normAutofit lnSpcReduction="10000"/>
          </a:bodyPr>
          <a:lstStyle/>
          <a:p>
            <a:endParaRPr lang="en-CA" dirty="0"/>
          </a:p>
          <a:p>
            <a:r>
              <a:rPr lang="en-CA" dirty="0" smtClean="0"/>
              <a:t>Risk of making </a:t>
            </a:r>
            <a:r>
              <a:rPr lang="en-CA" dirty="0" smtClean="0">
                <a:solidFill>
                  <a:srgbClr val="FF0000"/>
                </a:solidFill>
              </a:rPr>
              <a:t>inappropriate</a:t>
            </a:r>
            <a:r>
              <a:rPr lang="en-CA" dirty="0" smtClean="0"/>
              <a:t> </a:t>
            </a:r>
            <a:r>
              <a:rPr lang="en-CA" dirty="0"/>
              <a:t>strategic </a:t>
            </a:r>
            <a:r>
              <a:rPr lang="en-CA" dirty="0" smtClean="0"/>
              <a:t>choices or not able to to successfully implement </a:t>
            </a:r>
            <a:r>
              <a:rPr lang="en-CA" dirty="0"/>
              <a:t>selected </a:t>
            </a:r>
            <a:r>
              <a:rPr lang="en-CA" dirty="0" smtClean="0"/>
              <a:t>strategies, related </a:t>
            </a:r>
            <a:r>
              <a:rPr lang="en-CA" dirty="0"/>
              <a:t>plans and </a:t>
            </a:r>
            <a:r>
              <a:rPr lang="en-CA" dirty="0" smtClean="0"/>
              <a:t>decisions</a:t>
            </a:r>
            <a:r>
              <a:rPr lang="en-CA" dirty="0"/>
              <a:t> </a:t>
            </a:r>
            <a:r>
              <a:rPr lang="en-CA" dirty="0" smtClean="0"/>
              <a:t>which in turn may affect financial performance</a:t>
            </a:r>
          </a:p>
          <a:p>
            <a:r>
              <a:rPr lang="en-CA" dirty="0" smtClean="0"/>
              <a:t>Ex: failure to retain clients, integrate key employees from strategic acquisitions</a:t>
            </a:r>
            <a:r>
              <a:rPr lang="en-US" dirty="0" smtClean="0"/>
              <a:t>/joint ventures</a:t>
            </a:r>
            <a:endParaRPr lang="en-CA" dirty="0"/>
          </a:p>
        </p:txBody>
      </p:sp>
    </p:spTree>
    <p:extLst>
      <p:ext uri="{BB962C8B-B14F-4D97-AF65-F5344CB8AC3E}">
        <p14:creationId xmlns:p14="http://schemas.microsoft.com/office/powerpoint/2010/main" xmlns="" val="1665350808"/>
      </p:ext>
    </p:extLst>
  </p:cSld>
  <p:clrMapOvr>
    <a:masterClrMapping/>
  </p:clrMapOvr>
</p:sld>
</file>

<file path=ppt/theme/theme1.xml><?xml version="1.0" encoding="utf-8"?>
<a:theme xmlns:a="http://schemas.openxmlformats.org/drawingml/2006/main" name="bus 419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30CC162-325A-435D-968F-0FD3D58395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 419 template</Template>
  <TotalTime>646</TotalTime>
  <Words>11830</Words>
  <Application>Microsoft Office PowerPoint</Application>
  <PresentationFormat>On-screen Show (4:3)</PresentationFormat>
  <Paragraphs>1313</Paragraphs>
  <Slides>116</Slides>
  <Notes>56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116</vt:i4>
      </vt:variant>
    </vt:vector>
  </HeadingPairs>
  <TitlesOfParts>
    <vt:vector size="125" baseType="lpstr">
      <vt:lpstr>Arial</vt:lpstr>
      <vt:lpstr>Century Gothic</vt:lpstr>
      <vt:lpstr>幼圆</vt:lpstr>
      <vt:lpstr>Segoe UI</vt:lpstr>
      <vt:lpstr>Wingdings</vt:lpstr>
      <vt:lpstr>Calibri</vt:lpstr>
      <vt:lpstr>宋体</vt:lpstr>
      <vt:lpstr>Perpetua</vt:lpstr>
      <vt:lpstr>bus 419 template</vt:lpstr>
      <vt:lpstr>Risk Management Analysis of the Royal Bank of Canada</vt:lpstr>
      <vt:lpstr>Agenda</vt:lpstr>
      <vt:lpstr>Economic and Market Analysis</vt:lpstr>
      <vt:lpstr>Market Overview </vt:lpstr>
      <vt:lpstr>Schedule Banks</vt:lpstr>
      <vt:lpstr>Industry Data</vt:lpstr>
      <vt:lpstr>Overview</vt:lpstr>
      <vt:lpstr>Market Share</vt:lpstr>
      <vt:lpstr>Products</vt:lpstr>
      <vt:lpstr>Products</vt:lpstr>
      <vt:lpstr>Products</vt:lpstr>
      <vt:lpstr>Results by Business Segment</vt:lpstr>
      <vt:lpstr>Revenue and Cost</vt:lpstr>
      <vt:lpstr>Vision and Goals</vt:lpstr>
      <vt:lpstr>Financial Objectives</vt:lpstr>
      <vt:lpstr>regulation</vt:lpstr>
      <vt:lpstr>BIS</vt:lpstr>
      <vt:lpstr>Basel Committee</vt:lpstr>
      <vt:lpstr>About the Basel Committee on Banking </vt:lpstr>
      <vt:lpstr>Basel: Known standards</vt:lpstr>
      <vt:lpstr>Basel: Main Expert Sub-Committees</vt:lpstr>
      <vt:lpstr>Sub-committee(1): SIG</vt:lpstr>
      <vt:lpstr>SIG: 2 subgroups</vt:lpstr>
      <vt:lpstr>Sub-committee (2): PDG</vt:lpstr>
      <vt:lpstr>7 working groups reporting to PDG </vt:lpstr>
      <vt:lpstr>Sub-committee (3): ATF</vt:lpstr>
      <vt:lpstr>3 working groups report to the ATF: </vt:lpstr>
      <vt:lpstr>Sub-committee (4): BCG</vt:lpstr>
      <vt:lpstr>BASEL II</vt:lpstr>
      <vt:lpstr>THE FIRST PILLAR: Minimum Capital Requirements</vt:lpstr>
      <vt:lpstr>THE FIRST PILLAR: Minimum Capital Requirements (Con’t)</vt:lpstr>
      <vt:lpstr>THE FIRST PILLAR: Minimum Capital Requirements (Con’t)</vt:lpstr>
      <vt:lpstr>THE FIRST PILLAR: Minimum Capital Requirements (Con’t)</vt:lpstr>
      <vt:lpstr>THE SECOND PILLAR: Supervisory Review </vt:lpstr>
      <vt:lpstr>THE SECOND PILLAR: Supervisory Review </vt:lpstr>
      <vt:lpstr>THE THIRD PILLAR: Market Discipline</vt:lpstr>
      <vt:lpstr>BASEL III</vt:lpstr>
      <vt:lpstr>BASEL III (con’t)</vt:lpstr>
      <vt:lpstr>BASEL III (con’t)</vt:lpstr>
      <vt:lpstr>BASEL III (con’t)</vt:lpstr>
      <vt:lpstr>Slide 41</vt:lpstr>
      <vt:lpstr>Risk Assessment</vt:lpstr>
      <vt:lpstr>High sovereign debt concerns</vt:lpstr>
      <vt:lpstr>High sovereign debt concerns</vt:lpstr>
      <vt:lpstr>High sovereign debt concerns</vt:lpstr>
      <vt:lpstr>High sovereign debt concerns</vt:lpstr>
      <vt:lpstr>  Financial fragility associated with the weak global economic recovery </vt:lpstr>
      <vt:lpstr>Global imbalances</vt:lpstr>
      <vt:lpstr>Global imbalances</vt:lpstr>
      <vt:lpstr>Low interest rates in major advanced economies</vt:lpstr>
      <vt:lpstr>Rising financial position of Canadian households</vt:lpstr>
      <vt:lpstr>Current Condition for Canadian banking sector</vt:lpstr>
      <vt:lpstr>Current Condition for Canadian banking sector</vt:lpstr>
      <vt:lpstr>Current Condition for Canadian banking sector</vt:lpstr>
      <vt:lpstr>Prospects</vt:lpstr>
      <vt:lpstr>Risk Management Structure  </vt:lpstr>
      <vt:lpstr>Risk Appetite</vt:lpstr>
      <vt:lpstr>Risk Management Principal</vt:lpstr>
      <vt:lpstr>Risk Governance</vt:lpstr>
      <vt:lpstr>Risk Measurement</vt:lpstr>
      <vt:lpstr>Risk Control</vt:lpstr>
      <vt:lpstr>Analysis of Financial Statements</vt:lpstr>
      <vt:lpstr>Consolidated Balance Sheets</vt:lpstr>
      <vt:lpstr>Consolidated Balance Sheets</vt:lpstr>
      <vt:lpstr>Consolidated Income Statements</vt:lpstr>
      <vt:lpstr>Consolidated Income Statements</vt:lpstr>
      <vt:lpstr>Consolidated Cash Flow Statements</vt:lpstr>
      <vt:lpstr>Consolidated Cash Flow Statements</vt:lpstr>
      <vt:lpstr>MAJOR RISKS OF RBC</vt:lpstr>
      <vt:lpstr>Major Risks</vt:lpstr>
      <vt:lpstr>Credit Risk</vt:lpstr>
      <vt:lpstr>Key Parameters for Credit Risk</vt:lpstr>
      <vt:lpstr>Wholesale Credit Portfolio</vt:lpstr>
      <vt:lpstr>Retail Credit Portfolio</vt:lpstr>
      <vt:lpstr>Credit Risk Mitigation</vt:lpstr>
      <vt:lpstr>Gross Credit Risk Exposure</vt:lpstr>
      <vt:lpstr>Loans and Acceptance Credit Risk</vt:lpstr>
      <vt:lpstr>Provision for Credit Losses</vt:lpstr>
      <vt:lpstr>Gross Impaired Loans</vt:lpstr>
      <vt:lpstr>Market Risk</vt:lpstr>
      <vt:lpstr>Trading Market Risk</vt:lpstr>
      <vt:lpstr>Risk Measurement</vt:lpstr>
      <vt:lpstr>VaR</vt:lpstr>
      <vt:lpstr>VaR</vt:lpstr>
      <vt:lpstr>VaR</vt:lpstr>
      <vt:lpstr>VaR</vt:lpstr>
      <vt:lpstr>Non-trading Market Risk (Asset/Liability Management)</vt:lpstr>
      <vt:lpstr>Risk Control</vt:lpstr>
      <vt:lpstr>Non-trading Foreign Exchange Rate Risk</vt:lpstr>
      <vt:lpstr>Liquidity and funding risk</vt:lpstr>
      <vt:lpstr>Liquidity and funding risk</vt:lpstr>
      <vt:lpstr>Liquidity and funding risk measurement</vt:lpstr>
      <vt:lpstr>Liquidity and funding risk control</vt:lpstr>
      <vt:lpstr>Liquidity &amp; Funding strategy</vt:lpstr>
      <vt:lpstr>Liquidity and funding strategy: deposit source </vt:lpstr>
      <vt:lpstr>Liquidity and funding strategy: credit rating </vt:lpstr>
      <vt:lpstr>Liquidity and funding limitation: Contractual obligations</vt:lpstr>
      <vt:lpstr>Other risks</vt:lpstr>
      <vt:lpstr>Strategic risk</vt:lpstr>
      <vt:lpstr>Management of Strategic risk</vt:lpstr>
      <vt:lpstr>Regulatory and legal risk</vt:lpstr>
      <vt:lpstr>Regulatory and legal risk management</vt:lpstr>
      <vt:lpstr>Reputation risk</vt:lpstr>
      <vt:lpstr>Reputation risk Management</vt:lpstr>
      <vt:lpstr>Insurance risk</vt:lpstr>
      <vt:lpstr>Insurance risk</vt:lpstr>
      <vt:lpstr>Insurance risk</vt:lpstr>
      <vt:lpstr>Insurance risk Management</vt:lpstr>
      <vt:lpstr>RISK MANAGEMENT STRATEGIES</vt:lpstr>
      <vt:lpstr>Derivative Instruments</vt:lpstr>
      <vt:lpstr>Derivative Instruments</vt:lpstr>
      <vt:lpstr>Results of Hedging Activities</vt:lpstr>
      <vt:lpstr>Fair Value of Derivatives for Hedging Purposes</vt:lpstr>
      <vt:lpstr>Derivative-related Credit Risk</vt:lpstr>
      <vt:lpstr>Derivative-related Credit Risk</vt:lpstr>
      <vt:lpstr>Slide 116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Puzzle</dc:title>
  <dc:creator>Sarah</dc:creator>
  <cp:lastModifiedBy>dad2</cp:lastModifiedBy>
  <cp:revision>21</cp:revision>
  <dcterms:created xsi:type="dcterms:W3CDTF">2011-03-10T03:30:02Z</dcterms:created>
  <dcterms:modified xsi:type="dcterms:W3CDTF">2011-03-12T16:59:49Z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TC101857279</vt:lpwstr>
  </property>
</Properties>
</file>