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0"/>
  </p:notesMasterIdLst>
  <p:sldIdLst>
    <p:sldId id="256" r:id="rId2"/>
    <p:sldId id="278" r:id="rId3"/>
    <p:sldId id="279" r:id="rId4"/>
    <p:sldId id="335"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33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09" r:id="rId55"/>
    <p:sldId id="311" r:id="rId56"/>
    <p:sldId id="312" r:id="rId57"/>
    <p:sldId id="313" r:id="rId58"/>
    <p:sldId id="257" r:id="rId59"/>
    <p:sldId id="258" r:id="rId60"/>
    <p:sldId id="259" r:id="rId61"/>
    <p:sldId id="260" r:id="rId62"/>
    <p:sldId id="336" r:id="rId63"/>
    <p:sldId id="262" r:id="rId64"/>
    <p:sldId id="263" r:id="rId65"/>
    <p:sldId id="264" r:id="rId66"/>
    <p:sldId id="265" r:id="rId67"/>
    <p:sldId id="266" r:id="rId68"/>
    <p:sldId id="267" r:id="rId69"/>
    <p:sldId id="268" r:id="rId70"/>
    <p:sldId id="269" r:id="rId71"/>
    <p:sldId id="270" r:id="rId72"/>
    <p:sldId id="272" r:id="rId73"/>
    <p:sldId id="273" r:id="rId74"/>
    <p:sldId id="274" r:id="rId75"/>
    <p:sldId id="275" r:id="rId76"/>
    <p:sldId id="276" r:id="rId77"/>
    <p:sldId id="277" r:id="rId78"/>
    <p:sldId id="33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9" autoAdjust="0"/>
  </p:normalViewPr>
  <p:slideViewPr>
    <p:cSldViewPr>
      <p:cViewPr varScale="1">
        <p:scale>
          <a:sx n="63" d="100"/>
          <a:sy n="63" d="100"/>
        </p:scale>
        <p:origin x="-10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951A0-18FC-4B66-8B8E-BAB57E1773EE}" type="datetimeFigureOut">
              <a:rPr lang="en-US" smtClean="0"/>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C499B-83FD-4504-9064-E656EFB68F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Boreho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nvestopedia.com/terms/l/libor.asp"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AC1B7-2E3E-4824-827F-90B79E9901B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Mark to market risk mitigated by establishing trading agreements with counterparties under which we are not</a:t>
            </a:r>
          </a:p>
          <a:p>
            <a:r>
              <a:rPr lang="en-US" sz="1200" kern="1200" baseline="0" dirty="0" smtClean="0">
                <a:solidFill>
                  <a:schemeClr val="tx1"/>
                </a:solidFill>
                <a:latin typeface="+mn-lt"/>
                <a:ea typeface="+mn-ea"/>
                <a:cs typeface="+mn-cs"/>
              </a:rPr>
              <a:t>required to post any collateral or make any margin calls on our derivatives</a:t>
            </a:r>
          </a:p>
          <a:p>
            <a:endParaRPr lang="en-US" dirty="0"/>
          </a:p>
        </p:txBody>
      </p:sp>
      <p:sp>
        <p:nvSpPr>
          <p:cNvPr id="4" name="Slide Number Placeholder 3"/>
          <p:cNvSpPr>
            <a:spLocks noGrp="1"/>
          </p:cNvSpPr>
          <p:nvPr>
            <p:ph type="sldNum" sz="quarter" idx="10"/>
          </p:nvPr>
        </p:nvSpPr>
        <p:spPr/>
        <p:txBody>
          <a:bodyPr/>
          <a:lstStyle/>
          <a:p>
            <a:fld id="{6C1AC1B7-2E3E-4824-827F-90B79E9901B1}" type="slidenum">
              <a:rPr lang="en-US" smtClean="0"/>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0016E-7AF4-4E6B-A828-1226780601D1}" type="slidenum">
              <a:rPr lang="en-US" altLang="zh-CN"/>
              <a:pPr/>
              <a:t>51</a:t>
            </a:fld>
            <a:endParaRPr lang="en-US" altLang="zh-CN"/>
          </a:p>
        </p:txBody>
      </p:sp>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zh-TW">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D3B39-6197-4A21-964E-17B923872305}" type="slidenum">
              <a:rPr lang="en-US" altLang="zh-CN"/>
              <a:pPr/>
              <a:t>54</a:t>
            </a:fld>
            <a:endParaRPr lang="en-US" altLang="zh-CN"/>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E21C0-223F-4D5B-8B0F-E81D215E7F58}" type="slidenum">
              <a:rPr lang="en-US" altLang="zh-CN"/>
              <a:pPr/>
              <a:t>55</a:t>
            </a:fld>
            <a:endParaRPr lang="en-US" altLang="zh-CN"/>
          </a:p>
        </p:txBody>
      </p:sp>
      <p:sp>
        <p:nvSpPr>
          <p:cNvPr id="41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5F9D0-5450-4EF0-BF13-776DDD628E22}" type="slidenum">
              <a:rPr lang="en-US" altLang="zh-CN"/>
              <a:pPr/>
              <a:t>57</a:t>
            </a:fld>
            <a:endParaRPr lang="en-US" altLang="zh-CN"/>
          </a:p>
        </p:txBody>
      </p:sp>
      <p:sp>
        <p:nvSpPr>
          <p:cNvPr id="46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zh-TW" dirty="0" smtClean="0">
                <a:ea typeface="新細明體" pitchFamily="18" charset="-120"/>
              </a:rPr>
              <a:t>Here is a table on the rough break-down of derivative instruments outstanding, which include</a:t>
            </a:r>
            <a:r>
              <a:rPr lang="en-US" altLang="zh-TW" baseline="0" dirty="0" smtClean="0">
                <a:ea typeface="新細明體" pitchFamily="18" charset="-120"/>
              </a:rPr>
              <a:t> fixed forward contracts on foreign currency, fixed forward contract on diesel, and interest rate swap contracts</a:t>
            </a:r>
            <a:endParaRPr lang="en-US" altLang="zh-TW" dirty="0">
              <a:ea typeface="新細明體"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D1F15BB-EB34-4C67-BF4B-DB0DA0FA06E0}" type="slidenum">
              <a:rPr lang="en-CA">
                <a:latin typeface="Arial" pitchFamily="34" charset="0"/>
                <a:cs typeface="Arial" pitchFamily="34" charset="0"/>
              </a:rPr>
              <a:pPr/>
              <a:t>58</a:t>
            </a:fld>
            <a:endParaRPr lang="en-CA">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About teck: operations profits/revenues, risk exposures, financial instruments (?) </a:t>
            </a:r>
          </a:p>
          <a:p>
            <a:pPr eaLnBrk="1" hangingPunct="1"/>
            <a:r>
              <a:rPr lang="en-CA" smtClean="0">
                <a:latin typeface="Arial" pitchFamily="34" charset="0"/>
                <a:cs typeface="Arial" pitchFamily="34" charset="0"/>
              </a:rPr>
              <a:t>	credit risk</a:t>
            </a:r>
          </a:p>
          <a:p>
            <a:pPr eaLnBrk="1" hangingPunct="1"/>
            <a:r>
              <a:rPr lang="en-CA" smtClean="0">
                <a:latin typeface="Arial" pitchFamily="34" charset="0"/>
                <a:cs typeface="Arial" pitchFamily="34" charset="0"/>
              </a:rPr>
              <a:t>	derivatives and hedges </a:t>
            </a:r>
          </a:p>
          <a:p>
            <a:pPr eaLnBrk="1" hangingPunct="1"/>
            <a:r>
              <a:rPr lang="en-CA" smtClean="0">
                <a:latin typeface="Arial" pitchFamily="34" charset="0"/>
                <a:cs typeface="Arial" pitchFamily="34" charset="0"/>
              </a:rPr>
              <a:t>	sensitivity analysis (should be on fs)</a:t>
            </a:r>
          </a:p>
          <a:p>
            <a:pPr eaLnBrk="1" hangingPunct="1"/>
            <a:r>
              <a:rPr lang="en-CA" smtClean="0">
                <a:latin typeface="Arial" pitchFamily="34" charset="0"/>
                <a:cs typeface="Arial" pitchFamily="34" charset="0"/>
              </a:rPr>
              <a:t>	dervatives? </a:t>
            </a:r>
          </a:p>
          <a:p>
            <a:pPr eaLnBrk="1" hangingPunct="1"/>
            <a:r>
              <a:rPr lang="en-CA" smtClean="0">
                <a:latin typeface="Arial" pitchFamily="34" charset="0"/>
                <a:cs typeface="Arial" pitchFamily="34" charset="0"/>
              </a:rPr>
              <a:t>	BS?</a:t>
            </a:r>
          </a:p>
          <a:p>
            <a:pPr eaLnBrk="1" hangingPunct="1"/>
            <a:r>
              <a:rPr lang="en-CA" smtClean="0">
                <a:latin typeface="Arial" pitchFamily="34" charset="0"/>
                <a:cs typeface="Arial" pitchFamily="34" charset="0"/>
              </a:rPr>
              <a:t>	IS</a:t>
            </a:r>
          </a:p>
          <a:p>
            <a:pPr eaLnBrk="1" hangingPunct="1"/>
            <a:r>
              <a:rPr lang="en-CA" smtClean="0">
                <a:latin typeface="Arial" pitchFamily="34" charset="0"/>
                <a:cs typeface="Arial" pitchFamily="34" charset="0"/>
              </a:rPr>
              <a:t>	CFS</a:t>
            </a:r>
          </a:p>
          <a:p>
            <a:pPr eaLnBrk="1" hangingPunct="1"/>
            <a:r>
              <a:rPr lang="en-CA" smtClean="0">
                <a:latin typeface="Arial" pitchFamily="34" charset="0"/>
                <a:cs typeface="Arial"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71B6993-541C-4942-A423-1B90481160FF}" type="slidenum">
              <a:rPr lang="en-CA">
                <a:latin typeface="Arial" pitchFamily="34" charset="0"/>
                <a:cs typeface="Arial" pitchFamily="34" charset="0"/>
              </a:rPr>
              <a:pPr/>
              <a:t>59</a:t>
            </a:fld>
            <a:endParaRPr lang="en-CA">
              <a:latin typeface="Arial" pitchFamily="34" charset="0"/>
              <a:cs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D4AB6FB-9DB7-4904-AAEF-2F0377C5385F}" type="slidenum">
              <a:rPr lang="en-CA">
                <a:latin typeface="Arial" pitchFamily="34" charset="0"/>
                <a:cs typeface="Arial" pitchFamily="34" charset="0"/>
              </a:rPr>
              <a:pPr/>
              <a:t>60</a:t>
            </a:fld>
            <a:endParaRPr lang="en-CA">
              <a:latin typeface="Arial" pitchFamily="34" charset="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0D841AB-F003-495D-B5F0-0C12D3721072}" type="slidenum">
              <a:rPr lang="en-CA">
                <a:latin typeface="Arial" pitchFamily="34" charset="0"/>
                <a:cs typeface="Arial" pitchFamily="34" charset="0"/>
              </a:rPr>
              <a:pPr/>
              <a:t>61</a:t>
            </a:fld>
            <a:endParaRPr lang="en-CA">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Info results for 3 months ended sept 30, 2010 </a:t>
            </a:r>
          </a:p>
          <a:p>
            <a:pPr eaLnBrk="1" hangingPunct="1"/>
            <a:r>
              <a:rPr lang="en-CA" smtClean="0">
                <a:latin typeface="Arial" pitchFamily="34" charset="0"/>
                <a:cs typeface="Arial" pitchFamily="34" charset="0"/>
              </a:rPr>
              <a:t>From Q3 2010 report </a:t>
            </a:r>
          </a:p>
          <a:p>
            <a:pPr eaLnBrk="1" hangingPunct="1"/>
            <a:r>
              <a:rPr lang="en-CA" smtClean="0">
                <a:latin typeface="Arial" pitchFamily="34" charset="0"/>
                <a:cs typeface="Arial" pitchFamily="34" charset="0"/>
              </a:rPr>
              <a:t>Compared to 3</a:t>
            </a:r>
            <a:r>
              <a:rPr lang="en-CA" baseline="30000" smtClean="0">
                <a:latin typeface="Arial" pitchFamily="34" charset="0"/>
                <a:cs typeface="Arial" pitchFamily="34" charset="0"/>
              </a:rPr>
              <a:t>rd</a:t>
            </a:r>
            <a:r>
              <a:rPr lang="en-CA" smtClean="0">
                <a:latin typeface="Arial" pitchFamily="34" charset="0"/>
                <a:cs typeface="Arial" pitchFamily="34" charset="0"/>
              </a:rPr>
              <a:t> quarter last year, 2.5B vs 2.1B</a:t>
            </a:r>
          </a:p>
          <a:p>
            <a:pPr eaLnBrk="1" hangingPunct="1"/>
            <a:r>
              <a:rPr lang="en-CA" smtClean="0">
                <a:latin typeface="Arial" pitchFamily="34" charset="0"/>
                <a:cs typeface="Arial" pitchFamily="34" charset="0"/>
              </a:rPr>
              <a:t>Copper revenues similar- higher copper prices offset by 18% redcution in sales volume</a:t>
            </a:r>
          </a:p>
          <a:p>
            <a:pPr eaLnBrk="1" hangingPunct="1"/>
            <a:r>
              <a:rPr lang="en-CA" smtClean="0">
                <a:latin typeface="Arial" pitchFamily="34" charset="0"/>
                <a:cs typeface="Arial" pitchFamily="34" charset="0"/>
              </a:rPr>
              <a:t>Coal: increased from higher coal prices, slighty lower sales prices</a:t>
            </a:r>
          </a:p>
          <a:p>
            <a:pPr eaLnBrk="1" hangingPunct="1"/>
            <a:r>
              <a:rPr lang="en-CA" smtClean="0">
                <a:latin typeface="Arial" pitchFamily="34" charset="0"/>
                <a:cs typeface="Arial" pitchFamily="34" charset="0"/>
              </a:rPr>
              <a:t>Zinc: higher zinc/lead prices and higher sales volumes</a:t>
            </a:r>
          </a:p>
          <a:p>
            <a:pPr eaLnBrk="1" hangingPunct="1"/>
            <a:r>
              <a:rPr lang="en-CA" smtClean="0">
                <a:latin typeface="Arial" pitchFamily="34" charset="0"/>
                <a:cs typeface="Arial" pitchFamily="34" charset="0"/>
              </a:rPr>
              <a:t>-effect of weaker US dollar partly offset impact of higher commodity prices in other business units </a:t>
            </a:r>
          </a:p>
          <a:p>
            <a:pPr eaLnBrk="1" hangingPunct="1"/>
            <a:endParaRPr lang="en-CA" smtClean="0">
              <a:latin typeface="Arial" pitchFamily="34" charset="0"/>
              <a:cs typeface="Arial" pitchFamily="34" charset="0"/>
            </a:endParaRPr>
          </a:p>
          <a:p>
            <a:pPr eaLnBrk="1" hangingPunct="1"/>
            <a:r>
              <a:rPr lang="en-CA" smtClean="0">
                <a:latin typeface="Arial" pitchFamily="34" charset="0"/>
                <a:cs typeface="Arial" pitchFamily="34" charset="0"/>
              </a:rPr>
              <a:t>Copper: prices rose in 3</a:t>
            </a:r>
            <a:r>
              <a:rPr lang="en-CA" baseline="30000" smtClean="0">
                <a:latin typeface="Arial" pitchFamily="34" charset="0"/>
                <a:cs typeface="Arial" pitchFamily="34" charset="0"/>
              </a:rPr>
              <a:t>rd</a:t>
            </a:r>
            <a:r>
              <a:rPr lang="en-CA" smtClean="0">
                <a:latin typeface="Arial" pitchFamily="34" charset="0"/>
                <a:cs typeface="Arial" pitchFamily="34" charset="0"/>
              </a:rPr>
              <a:t>Q =&gt; pre tax positive pricing adjustments; price of copper averaged US 3.29$ per pound,24% higher than in same period last year </a:t>
            </a:r>
            <a:br>
              <a:rPr lang="en-CA" smtClean="0">
                <a:latin typeface="Arial" pitchFamily="34" charset="0"/>
                <a:cs typeface="Arial" pitchFamily="34" charset="0"/>
              </a:rPr>
            </a:br>
            <a:r>
              <a:rPr lang="en-CA" smtClean="0">
                <a:latin typeface="Arial" pitchFamily="34" charset="0"/>
                <a:cs typeface="Arial" pitchFamily="34" charset="0"/>
              </a:rPr>
              <a:t>-higher price was primarily offset bu lower sales volumes and effect of weaker USD; copper sales volumes 18% lower than last year due to lower production</a:t>
            </a:r>
          </a:p>
          <a:p>
            <a:pPr eaLnBrk="1" hangingPunct="1"/>
            <a:endParaRPr lang="en-CA" smtClean="0">
              <a:latin typeface="Arial" pitchFamily="34" charset="0"/>
              <a:cs typeface="Arial" pitchFamily="34" charset="0"/>
            </a:endParaRPr>
          </a:p>
          <a:p>
            <a:pPr eaLnBrk="1" hangingPunct="1"/>
            <a:r>
              <a:rPr lang="en-CA" smtClean="0">
                <a:latin typeface="Arial" pitchFamily="34" charset="0"/>
                <a:cs typeface="Arial" pitchFamily="34" charset="0"/>
              </a:rPr>
              <a:t>COAL: increase from last year in same period due to higher coal prices, partially offset by effect of weaker USD and higher unit cost of product sold. Coal prices averaged $200 USD per tonne compared to 137$USD per tonne in same period last year. Lower production due to congestion and coal loading problems at one of their coal factories. They were also affected by higher strip ratios and higher diesal prices, increasing the unit cost of product sold from 54$ to 62$ comapredto same quarter in last year </a:t>
            </a:r>
          </a:p>
          <a:p>
            <a:pPr eaLnBrk="1" hangingPunct="1"/>
            <a:endParaRPr lang="en-CA" smtClean="0">
              <a:latin typeface="Arial" pitchFamily="34" charset="0"/>
              <a:cs typeface="Arial" pitchFamily="34" charset="0"/>
            </a:endParaRPr>
          </a:p>
          <a:p>
            <a:pPr eaLnBrk="1" hangingPunct="1"/>
            <a:r>
              <a:rPr lang="en-CA" smtClean="0">
                <a:latin typeface="Arial" pitchFamily="34" charset="0"/>
                <a:cs typeface="Arial" pitchFamily="34" charset="0"/>
              </a:rPr>
              <a:t>ZINC: zinc prices rose; affecting pre tax positive pricing adjustments, and and increasing operating profit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0D841AB-F003-495D-B5F0-0C12D3721072}" type="slidenum">
              <a:rPr lang="en-CA">
                <a:latin typeface="Arial" pitchFamily="34" charset="0"/>
                <a:cs typeface="Arial" pitchFamily="34" charset="0"/>
              </a:rPr>
              <a:pPr/>
              <a:t>62</a:t>
            </a:fld>
            <a:endParaRPr lang="en-CA">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CA"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p:spPr>
      </p:sp>
      <p:sp>
        <p:nvSpPr>
          <p:cNvPr id="24064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Qualified personal is an engineer or geoscientist with 5 years experience in the mineral exploration processes.</a:t>
            </a:r>
          </a:p>
          <a:p>
            <a:endParaRPr lang="en-US" dirty="0" smtClean="0"/>
          </a:p>
          <a:p>
            <a:r>
              <a:rPr lang="en-US" dirty="0" smtClean="0"/>
              <a:t>Mineral Resource: amount of mineral </a:t>
            </a:r>
          </a:p>
          <a:p>
            <a:endParaRPr lang="en-US" dirty="0" smtClean="0"/>
          </a:p>
          <a:p>
            <a:r>
              <a:rPr lang="en-US" i="1" dirty="0" smtClean="0"/>
              <a:t>Indicated resources</a:t>
            </a:r>
            <a:r>
              <a:rPr lang="en-US" dirty="0" smtClean="0"/>
              <a:t> are simply economic mineral occurrences that have been sampled (from locations such as outcrops, trenches, pits and </a:t>
            </a:r>
            <a:r>
              <a:rPr lang="en-US" dirty="0" err="1" smtClean="0">
                <a:hlinkClick r:id="rId3" tooltip="Borehole"/>
              </a:rPr>
              <a:t>drillholes</a:t>
            </a:r>
            <a:r>
              <a:rPr lang="en-US" dirty="0" smtClean="0"/>
              <a:t>) to a point where an estimate has been made, at a reasonable level of confidence, of their contained metal, grade, tonnage, shape, densities, physical characteristics</a:t>
            </a:r>
          </a:p>
          <a:p>
            <a:r>
              <a:rPr lang="en-US" i="1" dirty="0" smtClean="0"/>
              <a:t>Measured resources</a:t>
            </a:r>
            <a:r>
              <a:rPr lang="en-US" dirty="0" smtClean="0"/>
              <a:t> are indicated resources that have undergone enough further sampling that a ‘qualified person' has declared them to be an acceptable estimate, at a high degree of confidence, of the grade, tonnage, shape, densities, physical characteristics and mineral content of the mineral occurrence.</a:t>
            </a:r>
          </a:p>
          <a:p>
            <a:endParaRPr lang="en-US" dirty="0" smtClean="0"/>
          </a:p>
          <a:p>
            <a:endParaRPr lang="en-US" dirty="0" smtClean="0"/>
          </a:p>
          <a:p>
            <a:r>
              <a:rPr lang="en-US" dirty="0" smtClean="0"/>
              <a:t>Conduct feasibility analysis</a:t>
            </a:r>
          </a:p>
          <a:p>
            <a:endParaRPr lang="en-US" dirty="0" smtClean="0"/>
          </a:p>
          <a:p>
            <a:r>
              <a:rPr lang="en-US" dirty="0" smtClean="0"/>
              <a:t>Mineral Reserve: Mineable portion of Mineral Resource given feasibility </a:t>
            </a:r>
          </a:p>
          <a:p>
            <a:endParaRPr lang="en-US" altLang="zh-TW" dirty="0" smtClean="0">
              <a:cs typeface="新細明體"/>
            </a:endParaRPr>
          </a:p>
          <a:p>
            <a:endParaRPr lang="en-US" altLang="zh-TW" dirty="0" smtClean="0">
              <a:cs typeface="新細明體"/>
            </a:endParaRPr>
          </a:p>
          <a:p>
            <a:r>
              <a:rPr lang="en-US" altLang="zh-TW" sz="300" b="1" dirty="0" smtClean="0">
                <a:cs typeface="新細明體"/>
              </a:rPr>
              <a:t>A Mineral Reserve is the economically mineable part of a Measured or Indicated Mineral Resource demonstrated by at least a Preliminary Feasibility Study. This Study must include adequate information on mining, processing, metallurgical, economic and other relevant factors that demonstrate, at the time of reporting, that economic extraction can be justified. A Mineral Reserve includes diluting materials and allowances for losses that may occur when the material is mined. </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3BC114-97BD-4A49-B7E1-1CDCBCC4F09C}" type="slidenum">
              <a:rPr lang="en-CA">
                <a:latin typeface="Arial" pitchFamily="34" charset="0"/>
                <a:cs typeface="Arial" pitchFamily="34" charset="0"/>
              </a:rPr>
              <a:pPr/>
              <a:t>63</a:t>
            </a:fld>
            <a:endParaRPr lang="en-CA">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9EB6554-CF4C-4B61-935F-DC54E420E451}" type="slidenum">
              <a:rPr lang="en-CA">
                <a:latin typeface="Arial" pitchFamily="34" charset="0"/>
                <a:cs typeface="Arial" pitchFamily="34" charset="0"/>
              </a:rPr>
              <a:pPr/>
              <a:t>64</a:t>
            </a:fld>
            <a:endParaRPr lang="en-CA">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CA" dirty="0" smtClean="0">
                <a:latin typeface="Arial" pitchFamily="34" charset="0"/>
                <a:cs typeface="Arial" pitchFamily="34" charset="0"/>
              </a:rPr>
              <a:t>2009 Annual Report: their </a:t>
            </a:r>
            <a:r>
              <a:rPr lang="en-CA" dirty="0" err="1" smtClean="0">
                <a:latin typeface="Arial" pitchFamily="34" charset="0"/>
                <a:cs typeface="Arial" pitchFamily="34" charset="0"/>
              </a:rPr>
              <a:t>activites</a:t>
            </a:r>
            <a:r>
              <a:rPr lang="en-CA" dirty="0" smtClean="0">
                <a:latin typeface="Arial" pitchFamily="34" charset="0"/>
                <a:cs typeface="Arial" pitchFamily="34" charset="0"/>
              </a:rPr>
              <a:t> expose them to financial risks including foreign exchange risk, interest rate risk, </a:t>
            </a:r>
            <a:r>
              <a:rPr lang="en-CA" dirty="0" err="1" smtClean="0">
                <a:latin typeface="Arial" pitchFamily="34" charset="0"/>
                <a:cs typeface="Arial" pitchFamily="34" charset="0"/>
              </a:rPr>
              <a:t>cmmodity</a:t>
            </a:r>
            <a:r>
              <a:rPr lang="en-CA" dirty="0" smtClean="0">
                <a:latin typeface="Arial" pitchFamily="34" charset="0"/>
                <a:cs typeface="Arial" pitchFamily="34" charset="0"/>
              </a:rPr>
              <a:t> price risk, credit risk, liquidity risk, and other risks associated with capital markets.</a:t>
            </a:r>
          </a:p>
          <a:p>
            <a:pPr eaLnBrk="1" hangingPunct="1"/>
            <a:r>
              <a:rPr lang="en-CA" dirty="0" smtClean="0">
                <a:latin typeface="Arial" pitchFamily="34" charset="0"/>
                <a:cs typeface="Arial" pitchFamily="34" charset="0"/>
              </a:rPr>
              <a:t>From time to time, they may use foreign exchange forward contracts, commodity price contracts and interest rate swaps to manage exposure to fluctuations to foreign exchange ,metal prices and interest rates. </a:t>
            </a:r>
          </a:p>
          <a:p>
            <a:pPr eaLnBrk="1" hangingPunct="1"/>
            <a:r>
              <a:rPr lang="en-CA" dirty="0" smtClean="0">
                <a:latin typeface="Arial" pitchFamily="34" charset="0"/>
                <a:cs typeface="Arial" pitchFamily="34" charset="0"/>
              </a:rPr>
              <a:t>They do not </a:t>
            </a:r>
            <a:r>
              <a:rPr lang="en-CA" dirty="0" err="1" smtClean="0">
                <a:latin typeface="Arial" pitchFamily="34" charset="0"/>
                <a:cs typeface="Arial" pitchFamily="34" charset="0"/>
              </a:rPr>
              <a:t>havea</a:t>
            </a:r>
            <a:r>
              <a:rPr lang="en-CA" dirty="0" smtClean="0">
                <a:latin typeface="Arial" pitchFamily="34" charset="0"/>
                <a:cs typeface="Arial" pitchFamily="34" charset="0"/>
              </a:rPr>
              <a:t> practice of trading derivatives; their use of derivatives based on established practices and parameters , subject to oversight of Hedging Committee and BOD (COULDN’T FIND ORG CHART!) </a:t>
            </a:r>
          </a:p>
          <a:p>
            <a:pPr eaLnBrk="1" hangingPunct="1"/>
            <a:endParaRPr lang="en-CA"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2B0A87A-7DB9-402E-BA70-FCF34B8C5225}" type="slidenum">
              <a:rPr lang="en-CA">
                <a:latin typeface="Arial" pitchFamily="34" charset="0"/>
                <a:cs typeface="Arial" pitchFamily="34" charset="0"/>
              </a:rPr>
              <a:pPr/>
              <a:t>65</a:t>
            </a:fld>
            <a:endParaRPr lang="en-CA">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Have a section that addresses all potential risk factors and how they are managed. http://www.teck.com/Generic.aspx?PAGE=Investors+Pages%2fPublic+Filings&amp;portalName=tc</a:t>
            </a:r>
          </a:p>
          <a:p>
            <a:pPr eaLnBrk="1" hangingPunct="1"/>
            <a:r>
              <a:rPr lang="en-CA" smtClean="0">
                <a:latin typeface="Arial" pitchFamily="34" charset="0"/>
                <a:cs typeface="Arial" pitchFamily="34" charset="0"/>
              </a:rPr>
              <a:t>1) . Environmental hazards, industrial accidents, geological formations, metallurgical difficultings, ground control problems/flooding.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FD1E3A4-8D68-47BE-B571-592A85D4FD7F}" type="slidenum">
              <a:rPr lang="en-CA">
                <a:latin typeface="Arial" pitchFamily="34" charset="0"/>
                <a:cs typeface="Arial" pitchFamily="34" charset="0"/>
              </a:rPr>
              <a:pPr/>
              <a:t>66</a:t>
            </a:fld>
            <a:endParaRPr lang="en-CA">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2) prices are cyclical and subject to substantial fluctuations in price; general policy is NOT TO hedge changes in prices of mineral production; sometimes undertake hedging programs in specific circumstances, with intention to reduce risk of commodity’s market price while optimizing upside participation to maintain adequate CFs and profitability to contribute to LT viability of business.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114DA9-DA74-4A0B-9C0F-9413FE8F7577}" type="slidenum">
              <a:rPr lang="en-CA">
                <a:latin typeface="Arial" pitchFamily="34" charset="0"/>
                <a:cs typeface="Arial" pitchFamily="34" charset="0"/>
              </a:rPr>
              <a:pPr/>
              <a:t>67</a:t>
            </a:fld>
            <a:endParaRPr lang="en-CA">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2) prices are cyclical and subject to substantial fluctuations in price; general policy is NOT TO hedge changes in prices of mineral production; sometimes undertake hedging programs in specific circumstances, with intention to reduce risk of commodity’s market price while optimizing upside participation to maintain adequate CFs and profitability to contribute to LT viability of business.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D9C92E8-89AD-4E35-96D1-5AD0C15FEE27}" type="slidenum">
              <a:rPr lang="en-CA">
                <a:latin typeface="Arial" pitchFamily="34" charset="0"/>
                <a:cs typeface="Arial" pitchFamily="34" charset="0"/>
              </a:rPr>
              <a:pPr/>
              <a:t>68</a:t>
            </a:fld>
            <a:endParaRPr lang="en-CA">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2) prices are cyclical and subject to substantial fluctuations in price; general policy is NOT TO hedge changes in prices of mineral production; sometimes undertake hedging programs in specific circumstances, with intention to reduce risk of commodity’s market price while optimizing upside participation to maintain adequate CFs and profitability to contribute to LT viability of business.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9AD7CB3-7916-498C-A1A9-73B9B86F8221}" type="slidenum">
              <a:rPr lang="en-CA">
                <a:latin typeface="Arial" pitchFamily="34" charset="0"/>
                <a:cs typeface="Arial" pitchFamily="34" charset="0"/>
              </a:rPr>
              <a:pPr/>
              <a:t>69</a:t>
            </a:fld>
            <a:endParaRPr lang="en-CA">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3) Recent global fianncial conditions/commodity markets have been volatile, access to financing has been negatively affected. This can affect ability to obtain equity or financing on acceptable terms, </a:t>
            </a:r>
          </a:p>
          <a:p>
            <a:pPr eaLnBrk="1" hangingPunct="1"/>
            <a:r>
              <a:rPr lang="en-CA" smtClean="0">
                <a:latin typeface="Arial" pitchFamily="34" charset="0"/>
                <a:cs typeface="Arial" pitchFamily="34" charset="0"/>
              </a:rPr>
              <a:t>-hard to plan operations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00837E1-2C4E-46B1-90A7-32701A8C0926}" type="slidenum">
              <a:rPr lang="en-CA">
                <a:latin typeface="Arial" pitchFamily="34" charset="0"/>
                <a:cs typeface="Arial" pitchFamily="34" charset="0"/>
              </a:rPr>
              <a:pPr/>
              <a:t>70</a:t>
            </a:fld>
            <a:endParaRPr lang="en-CA">
              <a:latin typeface="Arial" pitchFamily="34" charset="0"/>
              <a:cs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C61F3AA-A136-4A46-932D-6579EEFBB944}" type="slidenum">
              <a:rPr lang="en-CA">
                <a:latin typeface="Arial" pitchFamily="34" charset="0"/>
                <a:cs typeface="Arial" pitchFamily="34" charset="0"/>
              </a:rPr>
              <a:pPr/>
              <a:t>71</a:t>
            </a:fld>
            <a:endParaRPr lang="en-CA">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Opearting results and CFs affected by changes in CDn $ exchange rate relative to currencies of other companeis</a:t>
            </a:r>
          </a:p>
          <a:p>
            <a:pPr eaLnBrk="1" hangingPunct="1"/>
            <a:r>
              <a:rPr lang="en-CA" smtClean="0">
                <a:latin typeface="Arial" pitchFamily="34" charset="0"/>
                <a:cs typeface="Arial" pitchFamily="34" charset="0"/>
              </a:rPr>
              <a:t>Movements in exchange rate can impact results of operating costs incurred</a:t>
            </a:r>
          </a:p>
          <a:p>
            <a:pPr eaLnBrk="1" hangingPunct="1"/>
            <a:r>
              <a:rPr lang="en-CA" smtClean="0">
                <a:latin typeface="Arial" pitchFamily="34" charset="0"/>
                <a:cs typeface="Arial" pitchFamily="34" charset="0"/>
              </a:rPr>
              <a:t>To reduce exposure to currency fluctuations, enter limited foreign exchange contracts from “time to time”, but they don’t eliminate the potential that fluectionats may have an adverse effect on them. </a:t>
            </a:r>
          </a:p>
          <a:p>
            <a:pPr eaLnBrk="1" hangingPunct="1"/>
            <a:r>
              <a:rPr lang="en-CA" smtClean="0">
                <a:latin typeface="Arial" pitchFamily="34" charset="0"/>
                <a:cs typeface="Arial" pitchFamily="34" charset="0"/>
              </a:rPr>
              <a:t>-those contracts may expose Teck to risk of default by conterparties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2B3DBB9-53AA-4BF0-BA57-A43C1D7E2DDC}" type="slidenum">
              <a:rPr lang="en-CA">
                <a:latin typeface="Arial" pitchFamily="34" charset="0"/>
                <a:cs typeface="Arial" pitchFamily="34" charset="0"/>
              </a:rPr>
              <a:pPr/>
              <a:t>72</a:t>
            </a:fld>
            <a:endParaRPr lang="en-CA">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Exposure to changes in interest rates result from investing and borrowing to manage luqidity and capital requirements</a:t>
            </a:r>
          </a:p>
          <a:p>
            <a:pPr eaLnBrk="1" hangingPunct="1"/>
            <a:r>
              <a:rPr lang="en-CA" smtClean="0">
                <a:latin typeface="Arial" pitchFamily="34" charset="0"/>
                <a:cs typeface="Arial" pitchFamily="34" charset="0"/>
              </a:rPr>
              <a:t>-They have incurred indebtedness that bears interet at fixed and floating rates, and have entered into interst rate swap agreements to effectively convert some fixed rate exposure to floating rate exposure. </a:t>
            </a:r>
          </a:p>
          <a:p>
            <a:pPr eaLnBrk="1" hangingPunct="1"/>
            <a:endParaRPr lang="en-CA" smtClean="0">
              <a:latin typeface="Arial" pitchFamily="34" charset="0"/>
              <a:cs typeface="Arial" pitchFamily="34" charset="0"/>
            </a:endParaRPr>
          </a:p>
          <a:p>
            <a:pPr eaLnBrk="1" hangingPunct="1"/>
            <a:r>
              <a:rPr lang="en-CA" smtClean="0">
                <a:latin typeface="Arial" pitchFamily="34" charset="0"/>
                <a:cs typeface="Arial" pitchFamily="34" charset="0"/>
              </a:rPr>
              <a:t>-2009- arises from cash and cash equivalents, floating rate debt and interest rate swaps. Policy is generally to borrow at fixed rates to match duration of long lived assets. However, floating rate funding may be used,</a:t>
            </a:r>
          </a:p>
          <a:p>
            <a:pPr eaLnBrk="1" hangingPunct="1"/>
            <a:r>
              <a:rPr lang="en-CA" smtClean="0">
                <a:latin typeface="Arial" pitchFamily="34" charset="0"/>
                <a:cs typeface="Arial" pitchFamily="34" charset="0"/>
              </a:rPr>
              <a:t>-</a:t>
            </a:r>
            <a:r>
              <a:rPr lang="en-CA" b="1" i="1" smtClean="0">
                <a:latin typeface="Arial" pitchFamily="34" charset="0"/>
                <a:cs typeface="Arial" pitchFamily="34" charset="0"/>
              </a:rPr>
              <a:t>London Interbank Offered Rate</a:t>
            </a:r>
            <a:r>
              <a:rPr lang="en-CA" smtClean="0">
                <a:latin typeface="Arial" pitchFamily="34" charset="0"/>
                <a:cs typeface="Arial" pitchFamily="34" charset="0"/>
              </a:rPr>
              <a:t> : world's most widely used benchmark for short-term </a:t>
            </a:r>
            <a:r>
              <a:rPr lang="en-CA" u="sng" smtClean="0">
                <a:latin typeface="Arial" pitchFamily="34" charset="0"/>
                <a:cs typeface="Arial" pitchFamily="34" charset="0"/>
                <a:hlinkClick r:id="rId3"/>
              </a:rPr>
              <a:t>interest rates</a:t>
            </a:r>
            <a:r>
              <a:rPr lang="en-CA" smtClean="0">
                <a:latin typeface="Arial" pitchFamily="34" charset="0"/>
                <a:cs typeface="Arial" pitchFamily="34" charset="0"/>
              </a:rPr>
              <a:t>. It's important because it is the rate at which the world's most preferred borrowers are able to borrow money. It is also the rate upon which rates for less preferred borrowers are based.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0D06523-1B1A-4C3A-ADBD-C5FD7600F30E}" type="slidenum">
              <a:rPr lang="en-CA" altLang="ko-KR" smtClean="0">
                <a:latin typeface="Arial" pitchFamily="34" charset="0"/>
              </a:rPr>
              <a:pPr/>
              <a:t>6</a:t>
            </a:fld>
            <a:endParaRPr lang="en-CA" altLang="ko-KR" smtClean="0">
              <a:latin typeface="Arial" pitchFamily="34"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CA"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3897187-DB39-4E5E-ABA1-E244F920DB9E}" type="slidenum">
              <a:rPr lang="en-CA">
                <a:latin typeface="Arial" pitchFamily="34" charset="0"/>
                <a:cs typeface="Arial" pitchFamily="34" charset="0"/>
              </a:rPr>
              <a:pPr/>
              <a:t>73</a:t>
            </a:fld>
            <a:endParaRPr lang="en-CA">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74B63AF-F5A4-4303-A91C-671A9E46B8DC}" type="slidenum">
              <a:rPr lang="en-CA">
                <a:latin typeface="Arial" pitchFamily="34" charset="0"/>
                <a:cs typeface="Arial" pitchFamily="34" charset="0"/>
              </a:rPr>
              <a:pPr/>
              <a:t>74</a:t>
            </a:fld>
            <a:endParaRPr lang="en-CA">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A929E9A-A9D4-489E-A7F7-90A13CBD618D}" type="slidenum">
              <a:rPr lang="en-CA">
                <a:latin typeface="Arial" pitchFamily="34" charset="0"/>
                <a:cs typeface="Arial" pitchFamily="34" charset="0"/>
              </a:rPr>
              <a:pPr/>
              <a:t>75</a:t>
            </a:fld>
            <a:endParaRPr lang="en-CA">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Commodity Price Risk:subject to price risk from fluctuations in market prices of commodities produced –they use contracts to manage this exposure</a:t>
            </a:r>
          </a:p>
          <a:p>
            <a:pPr eaLnBrk="1" hangingPunct="1"/>
            <a:endParaRPr lang="en-CA"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A9CA31-0825-4B1A-B3CD-1773B4D531ED}" type="slidenum">
              <a:rPr lang="en-CA">
                <a:latin typeface="Arial" pitchFamily="34" charset="0"/>
                <a:cs typeface="Arial" pitchFamily="34" charset="0"/>
              </a:rPr>
              <a:pPr/>
              <a:t>76</a:t>
            </a:fld>
            <a:endParaRPr lang="en-CA">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CA" smtClean="0">
                <a:latin typeface="Arial" pitchFamily="34" charset="0"/>
                <a:cs typeface="Arial" pitchFamily="34" charset="0"/>
              </a:rPr>
              <a:t>This shows after tax effect of financial instruments on net earnings :</a:t>
            </a:r>
          </a:p>
          <a:p>
            <a:pPr eaLnBrk="1" hangingPunct="1"/>
            <a:r>
              <a:rPr lang="en-CA" smtClean="0">
                <a:latin typeface="Arial" pitchFamily="34" charset="0"/>
                <a:cs typeface="Arial" pitchFamily="34" charset="0"/>
              </a:rPr>
              <a:t>Most significant of which are marketabale securities, forward sales contracts, prepayment rights on senior debt notes, and settlements receivable and payable. </a:t>
            </a:r>
          </a:p>
          <a:p>
            <a:pPr eaLnBrk="1" hangingPunct="1"/>
            <a:r>
              <a:rPr lang="en-CA" smtClean="0">
                <a:latin typeface="Arial" pitchFamily="34" charset="0"/>
                <a:cs typeface="Arial" pitchFamily="34" charset="0"/>
              </a:rPr>
              <a:t>From time to time will engage in simple derivative transactions like forward swaps and optinos to manage exposure to changes in market prices.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753B7FE-A3DF-4468-9E27-FA276AD789EE}" type="slidenum">
              <a:rPr lang="en-CA">
                <a:latin typeface="Arial" pitchFamily="34" charset="0"/>
                <a:cs typeface="Arial" pitchFamily="34" charset="0"/>
              </a:rPr>
              <a:pPr/>
              <a:t>77</a:t>
            </a:fld>
            <a:endParaRPr lang="en-CA">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Mainly used as a protective</a:t>
            </a:r>
            <a:r>
              <a:rPr lang="en-US" baseline="0" dirty="0" smtClean="0"/>
              <a:t> coating to prevent underlying metal from corrosion (</a:t>
            </a:r>
            <a:r>
              <a:rPr lang="en-US" dirty="0" smtClean="0"/>
              <a:t>galvanizing)</a:t>
            </a:r>
            <a:endParaRPr lang="en-US" dirty="0"/>
          </a:p>
        </p:txBody>
      </p:sp>
      <p:sp>
        <p:nvSpPr>
          <p:cNvPr id="4" name="Slide Number Placeholder 3"/>
          <p:cNvSpPr>
            <a:spLocks noGrp="1"/>
          </p:cNvSpPr>
          <p:nvPr>
            <p:ph type="sldNum" sz="quarter" idx="10"/>
          </p:nvPr>
        </p:nvSpPr>
        <p:spPr/>
        <p:txBody>
          <a:bodyPr/>
          <a:lstStyle/>
          <a:p>
            <a:fld id="{6C1AC1B7-2E3E-4824-827F-90B79E9901B1}"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57DA3-0162-4737-AC3B-50019617C788}" type="slidenum">
              <a:rPr lang="en-US" altLang="zh-CN"/>
              <a:pPr/>
              <a:t>41</a:t>
            </a:fld>
            <a:endParaRPr lang="en-US" altLang="zh-CN"/>
          </a:p>
        </p:txBody>
      </p:sp>
      <p:sp>
        <p:nvSpPr>
          <p:cNvPr id="26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zh-TW" dirty="0">
                <a:ea typeface="新細明體" pitchFamily="18" charset="-120"/>
              </a:rPr>
              <a:t>Now lets look at Newmont Mining Corporation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8AF07-52FF-4169-A813-4D8A1F7D3BD0}" type="slidenum">
              <a:rPr lang="en-US" altLang="zh-CN"/>
              <a:pPr/>
              <a:t>42</a:t>
            </a:fld>
            <a:endParaRPr lang="en-US" altLang="zh-CN"/>
          </a:p>
        </p:txBody>
      </p:sp>
      <p:sp>
        <p:nvSpPr>
          <p:cNvPr id="28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zh-TW"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1AC1B7-2E3E-4824-827F-90B79E9901B1}" type="slidenum">
              <a:rPr lang="en-US" smtClean="0"/>
              <a:pPr/>
              <a:t>44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1A3BC-5075-4EE3-98D5-CE503BF82DBE}" type="slidenum">
              <a:rPr lang="en-US" altLang="zh-CN"/>
              <a:pPr/>
              <a:t>45</a:t>
            </a:fld>
            <a:endParaRPr lang="en-US" altLang="zh-CN"/>
          </a:p>
        </p:txBody>
      </p:sp>
      <p:sp>
        <p:nvSpPr>
          <p:cNvPr id="34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endParaRPr lang="en-US" altLang="zh-TW" dirty="0">
              <a:ea typeface="新細明體"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Natural resource companies are required to close their operations and rehabilitate the lands that they mine in accordance with a variety of environmental laws and regulations. Any underestimated or unanticipated rehabilitation costs could materially affect asset values, earnings and cash flows.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1AC1B7-2E3E-4824-827F-90B79E9901B1}"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74F32A-F999-4280-B425-527DE6B5BE01}" type="datetimeFigureOut">
              <a:rPr lang="en-US" smtClean="0"/>
              <a:pPr/>
              <a:t>11/17/2010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552764D-C1ED-4367-BFE8-6A766BAEE7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2764D-C1ED-4367-BFE8-6A766BAEE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A74F32A-F999-4280-B425-527DE6B5BE01}" type="datetimeFigureOut">
              <a:rPr lang="en-US" smtClean="0"/>
              <a:pPr/>
              <a:t>11/17/2010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552764D-C1ED-4367-BFE8-6A766BAEE7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10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514600"/>
            <a:ext cx="7010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381500"/>
            <a:ext cx="7010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3000" y="6172200"/>
            <a:ext cx="15240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276600" y="6172200"/>
            <a:ext cx="32004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934200" y="6172200"/>
            <a:ext cx="1143000" cy="457200"/>
          </a:xfrm>
        </p:spPr>
        <p:txBody>
          <a:bodyPr/>
          <a:lstStyle>
            <a:lvl1pPr>
              <a:defRPr/>
            </a:lvl1pPr>
          </a:lstStyle>
          <a:p>
            <a:fld id="{52A9C28B-DCF7-4C26-BD9D-1F2DE1ED443B}"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10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2514600"/>
            <a:ext cx="7010400" cy="3581400"/>
          </a:xfrm>
        </p:spPr>
        <p:txBody>
          <a:bodyPr/>
          <a:lstStyle/>
          <a:p>
            <a:endParaRPr lang="en-US"/>
          </a:p>
        </p:txBody>
      </p:sp>
      <p:sp>
        <p:nvSpPr>
          <p:cNvPr id="4" name="Date Placeholder 3"/>
          <p:cNvSpPr>
            <a:spLocks noGrp="1"/>
          </p:cNvSpPr>
          <p:nvPr>
            <p:ph type="dt" sz="half" idx="10"/>
          </p:nvPr>
        </p:nvSpPr>
        <p:spPr>
          <a:xfrm>
            <a:off x="1143000" y="6172200"/>
            <a:ext cx="1524000" cy="457200"/>
          </a:xfrm>
        </p:spPr>
        <p:txBody>
          <a:bodyPr/>
          <a:lstStyle>
            <a:lvl1pPr>
              <a:defRPr/>
            </a:lvl1pPr>
          </a:lstStyle>
          <a:p>
            <a:endParaRPr lang="en-US" altLang="zh-CN"/>
          </a:p>
        </p:txBody>
      </p:sp>
      <p:sp>
        <p:nvSpPr>
          <p:cNvPr id="5" name="Footer Placeholder 4"/>
          <p:cNvSpPr>
            <a:spLocks noGrp="1"/>
          </p:cNvSpPr>
          <p:nvPr>
            <p:ph type="ftr" sz="quarter" idx="11"/>
          </p:nvPr>
        </p:nvSpPr>
        <p:spPr>
          <a:xfrm>
            <a:off x="3276600" y="6172200"/>
            <a:ext cx="3200400" cy="45720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934200" y="6172200"/>
            <a:ext cx="1143000" cy="457200"/>
          </a:xfrm>
        </p:spPr>
        <p:txBody>
          <a:bodyPr/>
          <a:lstStyle>
            <a:lvl1pPr>
              <a:defRPr/>
            </a:lvl1pPr>
          </a:lstStyle>
          <a:p>
            <a:fld id="{6174FB4F-D3F4-4CE6-B310-E49D6970A854}"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552764D-C1ED-4367-BFE8-6A766BAEE70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552764D-C1ED-4367-BFE8-6A766BAEE70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A74F32A-F999-4280-B425-527DE6B5BE01}" type="datetimeFigureOut">
              <a:rPr lang="en-US" smtClean="0"/>
              <a:pPr/>
              <a:t>11/17/2010</a:t>
            </a:fld>
            <a:endParaRPr lang="en-US"/>
          </a:p>
        </p:txBody>
      </p:sp>
      <p:sp>
        <p:nvSpPr>
          <p:cNvPr id="10" name="Slide Number Placeholder 9"/>
          <p:cNvSpPr>
            <a:spLocks noGrp="1"/>
          </p:cNvSpPr>
          <p:nvPr>
            <p:ph type="sldNum" sz="quarter" idx="16"/>
          </p:nvPr>
        </p:nvSpPr>
        <p:spPr/>
        <p:txBody>
          <a:bodyPr rtlCol="0"/>
          <a:lstStyle/>
          <a:p>
            <a:fld id="{A552764D-C1ED-4367-BFE8-6A766BAEE70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A74F32A-F999-4280-B425-527DE6B5BE01}" type="datetimeFigureOut">
              <a:rPr lang="en-US" smtClean="0"/>
              <a:pPr/>
              <a:t>11/17/2010</a:t>
            </a:fld>
            <a:endParaRPr lang="en-US"/>
          </a:p>
        </p:txBody>
      </p:sp>
      <p:sp>
        <p:nvSpPr>
          <p:cNvPr id="12" name="Slide Number Placeholder 11"/>
          <p:cNvSpPr>
            <a:spLocks noGrp="1"/>
          </p:cNvSpPr>
          <p:nvPr>
            <p:ph type="sldNum" sz="quarter" idx="16"/>
          </p:nvPr>
        </p:nvSpPr>
        <p:spPr/>
        <p:txBody>
          <a:bodyPr rtlCol="0"/>
          <a:lstStyle/>
          <a:p>
            <a:fld id="{A552764D-C1ED-4367-BFE8-6A766BAEE70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552764D-C1ED-4367-BFE8-6A766BAEE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552764D-C1ED-4367-BFE8-6A766BAEE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74F32A-F999-4280-B425-527DE6B5BE01}" type="datetimeFigureOut">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552764D-C1ED-4367-BFE8-6A766BAEE70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A74F32A-F999-4280-B425-527DE6B5BE01}" type="datetimeFigureOut">
              <a:rPr lang="en-US" smtClean="0"/>
              <a:pPr/>
              <a:t>11/17/2010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552764D-C1ED-4367-BFE8-6A766BAEE70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74F32A-F999-4280-B425-527DE6B5BE01}" type="datetimeFigureOut">
              <a:rPr lang="en-US" smtClean="0"/>
              <a:pPr/>
              <a:t>11/17/2010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552764D-C1ED-4367-BFE8-6A766BAEE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8077200" cy="1828800"/>
          </a:xfrm>
        </p:spPr>
        <p:txBody>
          <a:bodyPr>
            <a:normAutofit/>
          </a:bodyPr>
          <a:lstStyle/>
          <a:p>
            <a:r>
              <a:rPr lang="en-US" sz="3600" dirty="0" smtClean="0"/>
              <a:t>Risk Management - Mining Industry</a:t>
            </a:r>
            <a:endParaRPr lang="en-US" sz="3600" dirty="0"/>
          </a:p>
        </p:txBody>
      </p:sp>
      <p:sp>
        <p:nvSpPr>
          <p:cNvPr id="3" name="Subtitle 2"/>
          <p:cNvSpPr>
            <a:spLocks noGrp="1"/>
          </p:cNvSpPr>
          <p:nvPr>
            <p:ph type="subTitle" idx="1"/>
          </p:nvPr>
        </p:nvSpPr>
        <p:spPr>
          <a:xfrm>
            <a:off x="838200" y="4876800"/>
            <a:ext cx="6705600" cy="685800"/>
          </a:xfrm>
        </p:spPr>
        <p:txBody>
          <a:bodyPr>
            <a:noAutofit/>
          </a:bodyPr>
          <a:lstStyle/>
          <a:p>
            <a:pPr algn="r"/>
            <a:r>
              <a:rPr lang="en-US" sz="2400" dirty="0" smtClean="0"/>
              <a:t>By: </a:t>
            </a:r>
            <a:r>
              <a:rPr lang="en-US" sz="2400" dirty="0" err="1" smtClean="0"/>
              <a:t>Hartanto</a:t>
            </a:r>
            <a:r>
              <a:rPr lang="en-US" sz="2400" dirty="0" smtClean="0"/>
              <a:t> </a:t>
            </a:r>
            <a:r>
              <a:rPr lang="en-US" sz="2400" dirty="0" err="1" smtClean="0"/>
              <a:t>Salim</a:t>
            </a:r>
            <a:endParaRPr lang="en-US" sz="2400" dirty="0" smtClean="0"/>
          </a:p>
          <a:p>
            <a:pPr algn="r"/>
            <a:r>
              <a:rPr lang="en-US" sz="2400" dirty="0" smtClean="0"/>
              <a:t>Allen </a:t>
            </a:r>
            <a:r>
              <a:rPr lang="en-US" sz="2400" dirty="0" err="1" smtClean="0"/>
              <a:t>Yeung</a:t>
            </a:r>
            <a:endParaRPr lang="en-US" sz="2400" dirty="0" smtClean="0"/>
          </a:p>
          <a:p>
            <a:pPr algn="r"/>
            <a:r>
              <a:rPr lang="en-US" sz="2400" dirty="0" smtClean="0"/>
              <a:t>Desiree Lee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Consumption and Production</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762000" y="1600200"/>
            <a:ext cx="76962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Trade</a:t>
            </a:r>
            <a:endParaRPr lang="en-US"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1447800" y="1676400"/>
            <a:ext cx="60198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Chart (Metallurgical Coal)</a:t>
            </a:r>
            <a:endParaRPr lang="en-US" dirty="0"/>
          </a:p>
        </p:txBody>
      </p:sp>
      <p:sp>
        <p:nvSpPr>
          <p:cNvPr id="5" name="Content Placeholder 4"/>
          <p:cNvSpPr>
            <a:spLocks noGrp="1"/>
          </p:cNvSpPr>
          <p:nvPr>
            <p:ph sz="quarter" idx="1"/>
          </p:nvPr>
        </p:nvSpPr>
        <p:spPr/>
        <p:txBody>
          <a:bodyPr/>
          <a:lstStyle/>
          <a:p>
            <a:pPr>
              <a:buNone/>
            </a:pPr>
            <a:endParaRPr lang="en-US" dirty="0"/>
          </a:p>
        </p:txBody>
      </p:sp>
      <p:pic>
        <p:nvPicPr>
          <p:cNvPr id="6" name="Picture 5"/>
          <p:cNvPicPr>
            <a:picLocks noChangeAspect="1"/>
          </p:cNvPicPr>
          <p:nvPr/>
        </p:nvPicPr>
        <p:blipFill>
          <a:blip r:embed="rId2" cstate="print"/>
          <a:srcRect/>
          <a:stretch>
            <a:fillRect/>
          </a:stretch>
        </p:blipFill>
        <p:spPr bwMode="auto">
          <a:xfrm>
            <a:off x="2590800" y="1828800"/>
            <a:ext cx="4279900" cy="449580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t>Excellent conductor of electricity mostly used in electrical wiring and electronics</a:t>
            </a:r>
          </a:p>
          <a:p>
            <a:r>
              <a:rPr lang="en-US" sz="2400" dirty="0" smtClean="0"/>
              <a:t>Resistant to corrosion, high thermal conductivity, durable and flexible</a:t>
            </a:r>
          </a:p>
          <a:p>
            <a:pPr lvl="1"/>
            <a:r>
              <a:rPr lang="en-US" sz="2000" dirty="0" smtClean="0"/>
              <a:t>Extensively used in construction industry for piping, plumbing and ventilation</a:t>
            </a:r>
            <a:endParaRPr lang="en-US" sz="2400" dirty="0" smtClean="0"/>
          </a:p>
          <a:p>
            <a:pPr marL="342900" lvl="1" indent="-342900">
              <a:buFont typeface="Arial" pitchFamily="34" charset="0"/>
              <a:buChar char="•"/>
            </a:pPr>
            <a:r>
              <a:rPr lang="en-US" sz="2400" dirty="0" smtClean="0">
                <a:ea typeface="ＭＳ Ｐゴシック" pitchFamily="34" charset="-128"/>
              </a:rPr>
              <a:t>Energy-efficient and infinitely recyclable</a:t>
            </a:r>
            <a:endParaRPr lang="en-US" sz="2400" dirty="0" smtClean="0"/>
          </a:p>
          <a:p>
            <a:pPr lvl="1">
              <a:buNone/>
            </a:pPr>
            <a:endParaRPr lang="en-US" sz="2000" dirty="0" smtClean="0"/>
          </a:p>
          <a:p>
            <a:r>
              <a:rPr lang="en-US" sz="2400" dirty="0" smtClean="0"/>
              <a:t>Traded on established international exchanges</a:t>
            </a:r>
          </a:p>
          <a:p>
            <a:pPr lvl="1"/>
            <a:r>
              <a:rPr lang="en-US" sz="2000" dirty="0" smtClean="0"/>
              <a:t>New York Mercantile Exchange (COMEX)</a:t>
            </a:r>
          </a:p>
          <a:p>
            <a:pPr lvl="1"/>
            <a:r>
              <a:rPr lang="en-US" sz="2000" dirty="0" smtClean="0"/>
              <a:t>London Metals Exchange (LME)</a:t>
            </a:r>
          </a:p>
          <a:p>
            <a:pPr lvl="1"/>
            <a:r>
              <a:rPr lang="en-US" sz="2000" dirty="0" smtClean="0"/>
              <a:t>Shanghai Futures Exchange (SHFE)</a:t>
            </a:r>
          </a:p>
          <a:p>
            <a:pPr lvl="1">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Copper Usage</a:t>
            </a:r>
            <a:endParaRPr lang="en-US" dirty="0"/>
          </a:p>
        </p:txBody>
      </p:sp>
      <p:pic>
        <p:nvPicPr>
          <p:cNvPr id="1027" name="Picture 3"/>
          <p:cNvPicPr>
            <a:picLocks noGrp="1" noChangeAspect="1" noChangeArrowheads="1"/>
          </p:cNvPicPr>
          <p:nvPr>
            <p:ph sz="quarter" idx="1"/>
          </p:nvPr>
        </p:nvPicPr>
        <p:blipFill>
          <a:blip r:embed="rId2" cstate="print"/>
          <a:stretch>
            <a:fillRect/>
          </a:stretch>
        </p:blipFill>
        <p:spPr bwMode="auto">
          <a:xfrm>
            <a:off x="650875" y="1981200"/>
            <a:ext cx="8077200" cy="3733800"/>
          </a:xfrm>
          <a:prstGeom prst="rect">
            <a:avLst/>
          </a:prstGeom>
          <a:noFill/>
          <a:ln w="9525">
            <a:noFill/>
            <a:miter lim="800000"/>
            <a:headEnd/>
            <a:tailEnd/>
          </a:ln>
          <a:effectLst/>
        </p:spPr>
      </p:pic>
      <p:sp>
        <p:nvSpPr>
          <p:cNvPr id="4" name="Content Placeholder 3"/>
          <p:cNvSpPr>
            <a:spLocks noGrp="1"/>
          </p:cNvSpPr>
          <p:nvPr>
            <p:ph sz="half" idx="4294967295"/>
          </p:nvPr>
        </p:nvSpPr>
        <p:spPr>
          <a:xfrm>
            <a:off x="5105400" y="1600200"/>
            <a:ext cx="4038600" cy="4525963"/>
          </a:xfrm>
        </p:spPr>
        <p:txBody>
          <a:bodyPr/>
          <a:lstStyle/>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Production</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85800" y="1676400"/>
            <a:ext cx="78486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Demand</a:t>
            </a:r>
            <a:endParaRPr lang="en-US" dirty="0"/>
          </a:p>
        </p:txBody>
      </p:sp>
      <p:sp>
        <p:nvSpPr>
          <p:cNvPr id="3" name="Content Placeholder 2"/>
          <p:cNvSpPr>
            <a:spLocks noGrp="1"/>
          </p:cNvSpPr>
          <p:nvPr>
            <p:ph sz="quarter" idx="1"/>
          </p:nvPr>
        </p:nvSpPr>
        <p:spPr/>
        <p:txBody>
          <a:bodyPr>
            <a:normAutofit/>
          </a:bodyPr>
          <a:lstStyle/>
          <a:p>
            <a:r>
              <a:rPr lang="en-US" sz="2400" dirty="0" smtClean="0"/>
              <a:t>Driven by global industrial activity levels</a:t>
            </a:r>
          </a:p>
          <a:p>
            <a:r>
              <a:rPr lang="en-US" sz="2400" dirty="0" smtClean="0"/>
              <a:t>In 2009, global copper consumption exceeded 18 million </a:t>
            </a:r>
            <a:r>
              <a:rPr lang="en-US" sz="2400" dirty="0" err="1" smtClean="0"/>
              <a:t>tonnes</a:t>
            </a:r>
            <a:r>
              <a:rPr lang="en-US" sz="2400" dirty="0" smtClean="0"/>
              <a:t> but down 1.3% from 2008</a:t>
            </a:r>
          </a:p>
          <a:p>
            <a:pPr lvl="1"/>
            <a:r>
              <a:rPr lang="en-US" sz="2400" dirty="0" smtClean="0">
                <a:ea typeface="ＭＳ Ｐゴシック" pitchFamily="34" charset="-128"/>
              </a:rPr>
              <a:t>North America: Demand down 9%</a:t>
            </a:r>
          </a:p>
          <a:p>
            <a:pPr lvl="1"/>
            <a:r>
              <a:rPr lang="en-US" sz="2400" dirty="0" smtClean="0">
                <a:ea typeface="ＭＳ Ｐゴシック" pitchFamily="34" charset="-128"/>
              </a:rPr>
              <a:t>Germany: Demand down 12%</a:t>
            </a:r>
          </a:p>
          <a:p>
            <a:pPr lvl="1"/>
            <a:r>
              <a:rPr lang="en-US" sz="2400" dirty="0" smtClean="0">
                <a:ea typeface="ＭＳ Ｐゴシック" pitchFamily="34" charset="-128"/>
              </a:rPr>
              <a:t>France: Demand down 9%</a:t>
            </a:r>
          </a:p>
          <a:p>
            <a:pPr lvl="1"/>
            <a:r>
              <a:rPr lang="en-US" sz="2400" dirty="0" smtClean="0">
                <a:ea typeface="ＭＳ Ｐゴシック" pitchFamily="34" charset="-128"/>
              </a:rPr>
              <a:t>China: Demand up 42%</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Demand</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411908" y="1600200"/>
            <a:ext cx="8427292"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a:t>
            </a:r>
            <a:endParaRPr lang="en-US" dirty="0"/>
          </a:p>
        </p:txBody>
      </p:sp>
      <p:sp>
        <p:nvSpPr>
          <p:cNvPr id="3" name="Content Placeholder 2"/>
          <p:cNvSpPr>
            <a:spLocks noGrp="1"/>
          </p:cNvSpPr>
          <p:nvPr>
            <p:ph sz="quarter" idx="1"/>
          </p:nvPr>
        </p:nvSpPr>
        <p:spPr/>
        <p:txBody>
          <a:bodyPr>
            <a:normAutofit/>
          </a:bodyPr>
          <a:lstStyle/>
          <a:p>
            <a:r>
              <a:rPr lang="en-US" sz="2800" dirty="0" smtClean="0"/>
              <a:t>4</a:t>
            </a:r>
            <a:r>
              <a:rPr lang="en-US" sz="2800" baseline="30000" dirty="0" smtClean="0"/>
              <a:t>th</a:t>
            </a:r>
            <a:r>
              <a:rPr lang="en-US" sz="2800" dirty="0" smtClean="0"/>
              <a:t> most common metal in use (behind iron, aluminum and copper)</a:t>
            </a:r>
          </a:p>
          <a:p>
            <a:r>
              <a:rPr lang="en-US" sz="2800" dirty="0" smtClean="0"/>
              <a:t>24</a:t>
            </a:r>
            <a:r>
              <a:rPr lang="en-US" sz="2800" baseline="30000" dirty="0" smtClean="0"/>
              <a:t>th</a:t>
            </a:r>
            <a:r>
              <a:rPr lang="en-US" sz="2800" dirty="0" smtClean="0"/>
              <a:t> most abundant element in Earth’s crust</a:t>
            </a:r>
          </a:p>
          <a:p>
            <a:r>
              <a:rPr lang="en-US" sz="2800" dirty="0" smtClean="0"/>
              <a:t>Commonly mined as a co-product with standard lead</a:t>
            </a:r>
          </a:p>
          <a:p>
            <a:r>
              <a:rPr lang="en-US" sz="2800" dirty="0" smtClean="0"/>
              <a:t>Largest exploitable deposits located in Australia, Asia and 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Usage</a:t>
            </a:r>
            <a:endParaRPr lang="en-US" dirty="0"/>
          </a:p>
        </p:txBody>
      </p:sp>
      <p:pic>
        <p:nvPicPr>
          <p:cNvPr id="36865" name="Picture 1"/>
          <p:cNvPicPr>
            <a:picLocks noGrp="1" noChangeAspect="1" noChangeArrowheads="1"/>
          </p:cNvPicPr>
          <p:nvPr>
            <p:ph sz="quarter" idx="1"/>
          </p:nvPr>
        </p:nvPicPr>
        <p:blipFill>
          <a:blip r:embed="rId3" cstate="print"/>
          <a:srcRect/>
          <a:stretch>
            <a:fillRect/>
          </a:stretch>
        </p:blipFill>
        <p:spPr bwMode="auto">
          <a:xfrm>
            <a:off x="1219200" y="1981200"/>
            <a:ext cx="6553199"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Mining Industry Overview</a:t>
            </a:r>
          </a:p>
          <a:p>
            <a:r>
              <a:rPr lang="en-US" dirty="0" smtClean="0"/>
              <a:t>BHP-Billiton</a:t>
            </a:r>
          </a:p>
          <a:p>
            <a:r>
              <a:rPr lang="en-US" dirty="0" smtClean="0"/>
              <a:t>Newmont</a:t>
            </a:r>
          </a:p>
          <a:p>
            <a:r>
              <a:rPr lang="en-US" dirty="0" err="1" smtClean="0"/>
              <a:t>Teck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Production</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828675" y="1733550"/>
            <a:ext cx="74676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Demand</a:t>
            </a:r>
            <a:endParaRPr lang="en-US" dirty="0"/>
          </a:p>
        </p:txBody>
      </p:sp>
      <p:pic>
        <p:nvPicPr>
          <p:cNvPr id="4" name="Picture 5"/>
          <p:cNvPicPr>
            <a:picLocks noGrp="1" noChangeAspect="1"/>
          </p:cNvPicPr>
          <p:nvPr>
            <p:ph sz="quarter" idx="1"/>
          </p:nvPr>
        </p:nvPicPr>
        <p:blipFill>
          <a:blip r:embed="rId2" cstate="print"/>
          <a:stretch>
            <a:fillRect/>
          </a:stretch>
        </p:blipFill>
        <p:spPr bwMode="auto">
          <a:xfrm>
            <a:off x="612775" y="1694681"/>
            <a:ext cx="8153400" cy="430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10595" name="Picture 3"/>
          <p:cNvPicPr>
            <a:picLocks noChangeAspect="1" noChangeArrowheads="1"/>
          </p:cNvPicPr>
          <p:nvPr/>
        </p:nvPicPr>
        <p:blipFill>
          <a:blip r:embed="rId2" cstate="print"/>
          <a:srcRect/>
          <a:stretch>
            <a:fillRect/>
          </a:stretch>
        </p:blipFill>
        <p:spPr bwMode="auto">
          <a:xfrm>
            <a:off x="2133600" y="1447800"/>
            <a:ext cx="48768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BHP company overview</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World largest diversified natural resource company</a:t>
            </a:r>
          </a:p>
          <a:p>
            <a:r>
              <a:rPr lang="en-US" sz="2800" dirty="0" smtClean="0"/>
              <a:t>Listed in Australian Securities Exchange, London Stock Exchange, Johannesburg Stock exchange and BHP plc ADR trade in New York stock exchange</a:t>
            </a:r>
          </a:p>
          <a:p>
            <a:r>
              <a:rPr lang="en-US" sz="2800" dirty="0" smtClean="0"/>
              <a:t>Market cap: 165.6 Billion USD</a:t>
            </a:r>
          </a:p>
          <a:p>
            <a:r>
              <a:rPr lang="en-US" sz="2800" dirty="0" smtClean="0"/>
              <a:t>BHP operates 9 businesses: petroleum, aluminum, base metals (copper, silver, lead, zinc, uranium), diamonds, stainless steel materials, iron ore, manganese, metallurgical coal, energy coal</a:t>
            </a:r>
          </a:p>
          <a:p>
            <a:pPr marL="514350" indent="-514350">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BHP </a:t>
            </a:r>
            <a:r>
              <a:rPr lang="en-US" smtClean="0"/>
              <a:t>company overview</a:t>
            </a:r>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0" y="1653381"/>
            <a:ext cx="6893719" cy="4442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Fluctuation in commodity price and macro economic factors</a:t>
            </a:r>
          </a:p>
          <a:p>
            <a:pPr lvl="1">
              <a:buFont typeface="Wingdings" pitchFamily="2" charset="2"/>
              <a:buChar char="Ø"/>
            </a:pPr>
            <a:r>
              <a:rPr lang="en-US" dirty="0" smtClean="0"/>
              <a:t> the policy is sell the goods at prevailing market prices</a:t>
            </a:r>
          </a:p>
          <a:p>
            <a:pPr lvl="1">
              <a:buFont typeface="Wingdings" pitchFamily="2" charset="2"/>
              <a:buChar char="Ø"/>
            </a:pPr>
            <a:r>
              <a:rPr lang="en-US" dirty="0" smtClean="0"/>
              <a:t> Maintain credit rating “A” as part of strategy</a:t>
            </a:r>
          </a:p>
          <a:p>
            <a:pPr marL="514350" indent="-514350">
              <a:buAutoNum type="arabicPeriod" startAt="2"/>
            </a:pPr>
            <a:r>
              <a:rPr lang="en-US" dirty="0" smtClean="0"/>
              <a:t>Exchange rate fluctuation</a:t>
            </a:r>
          </a:p>
          <a:p>
            <a:pPr marL="914400" lvl="1" indent="-514350">
              <a:buFont typeface="Wingdings" pitchFamily="2" charset="2"/>
              <a:buChar char="Ø"/>
            </a:pPr>
            <a:r>
              <a:rPr lang="en-US" dirty="0" smtClean="0"/>
              <a:t>Sales are dominated in USD</a:t>
            </a:r>
          </a:p>
          <a:p>
            <a:pPr marL="914400" lvl="1" indent="-514350">
              <a:buFont typeface="Wingdings" pitchFamily="2" charset="2"/>
              <a:buChar char="Ø"/>
            </a:pPr>
            <a:r>
              <a:rPr lang="en-US" dirty="0" smtClean="0"/>
              <a:t>Costs in Australian dollar, USD, South African rand, Chilean peso, and Brazilian Real</a:t>
            </a:r>
          </a:p>
          <a:p>
            <a:pPr marL="914400" lvl="1" indent="-514350">
              <a:buFont typeface="Wingdings" pitchFamily="2" charset="2"/>
              <a:buChar char="Ø"/>
            </a:pPr>
            <a:r>
              <a:rPr lang="en-US" dirty="0" smtClean="0"/>
              <a:t>Do not believe that hedging provides long term shareholder value</a:t>
            </a:r>
          </a:p>
          <a:p>
            <a:pPr marL="914400" lvl="1" indent="-514350">
              <a:buFont typeface="Wingdings" pitchFamily="2" charset="2"/>
              <a:buChar char="Ø"/>
            </a:pPr>
            <a:r>
              <a:rPr lang="en-US" dirty="0" smtClean="0"/>
              <a:t>Special circumstances hedge subject to limit by board</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Interest Rate Risk</a:t>
            </a:r>
          </a:p>
          <a:p>
            <a:pPr lvl="1">
              <a:buFont typeface="Wingdings" pitchFamily="2" charset="2"/>
              <a:buChar char="Ø"/>
            </a:pPr>
            <a:r>
              <a:rPr lang="en-US" dirty="0" smtClean="0"/>
              <a:t> Policy: U.S. Floating interest rate basis</a:t>
            </a:r>
          </a:p>
          <a:p>
            <a:pPr lvl="1">
              <a:buFont typeface="Wingdings" pitchFamily="2" charset="2"/>
              <a:buChar char="Ø"/>
            </a:pPr>
            <a:r>
              <a:rPr lang="en-US" dirty="0" smtClean="0"/>
              <a:t> Uses interest rate swaps, cross currency interest rate swap to convert floating rate into fixed rate</a:t>
            </a:r>
          </a:p>
          <a:p>
            <a:r>
              <a:rPr lang="en-US" dirty="0" smtClean="0"/>
              <a:t>Counterparty Default Risk</a:t>
            </a:r>
          </a:p>
          <a:p>
            <a:r>
              <a:rPr lang="en-US" dirty="0" smtClean="0"/>
              <a:t>Failure to discover new resource/ maintain and develop new operations</a:t>
            </a:r>
          </a:p>
          <a:p>
            <a:pPr lvl="1">
              <a:buFont typeface="Wingdings" pitchFamily="2" charset="2"/>
              <a:buChar char="Ø"/>
            </a:pPr>
            <a:r>
              <a:rPr lang="en-US" dirty="0" smtClean="0"/>
              <a:t> Uncertainty in estimating resources</a:t>
            </a:r>
          </a:p>
          <a:p>
            <a:r>
              <a:rPr lang="en-US" dirty="0" smtClean="0"/>
              <a:t> Reduction in Chinese demand</a:t>
            </a:r>
          </a:p>
          <a:p>
            <a:pPr lvl="1">
              <a:buFont typeface="Wingdings" pitchFamily="2" charset="2"/>
              <a:buChar char="Ø"/>
            </a:pPr>
            <a:r>
              <a:rPr lang="en-US" dirty="0" smtClean="0"/>
              <a:t> 56% of iron demand, 36% copper demand, 35% nickel demand, 39% aluminum demand comes from china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Legal / political risks in some countries</a:t>
            </a:r>
          </a:p>
          <a:p>
            <a:pPr lvl="1">
              <a:buFont typeface="Wingdings" pitchFamily="2" charset="2"/>
              <a:buChar char="Ø"/>
            </a:pPr>
            <a:r>
              <a:rPr lang="en-US" dirty="0" smtClean="0"/>
              <a:t> Mineral Resource Rent Tax in Australia</a:t>
            </a:r>
          </a:p>
          <a:p>
            <a:r>
              <a:rPr lang="en-US" dirty="0" smtClean="0"/>
              <a:t>Operational Risk</a:t>
            </a:r>
          </a:p>
          <a:p>
            <a:pPr lvl="1">
              <a:buFont typeface="Wingdings" pitchFamily="2" charset="2"/>
              <a:buChar char="Ø"/>
            </a:pPr>
            <a:r>
              <a:rPr lang="en-US" dirty="0" smtClean="0"/>
              <a:t> Exposed to increased litigation, compliance cost, unforeseen environmental rehabilitation cost.</a:t>
            </a:r>
          </a:p>
          <a:p>
            <a:pPr lvl="1">
              <a:buFont typeface="Wingdings" pitchFamily="2" charset="2"/>
              <a:buChar char="Ø"/>
            </a:pPr>
            <a:r>
              <a:rPr lang="en-US" dirty="0" smtClean="0"/>
              <a:t> Natural and operational catastrophe: Risk management maintains self-insurance for property damage and business interruption risk exposure</a:t>
            </a:r>
          </a:p>
          <a:p>
            <a:pPr lvl="1">
              <a:buFont typeface="Wingdings" pitchFamily="2" charset="2"/>
              <a:buChar char="Ø"/>
            </a:pPr>
            <a:r>
              <a:rPr lang="en-US" dirty="0" smtClean="0"/>
              <a:t> Third party claim may exceed insurance policy that’s in place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Governance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752600"/>
            <a:ext cx="7676703" cy="4630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Corporate Governance continued</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99548" y="1676400"/>
            <a:ext cx="6777652" cy="4773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Characteristics</a:t>
            </a:r>
            <a:endParaRPr lang="en-US" dirty="0"/>
          </a:p>
        </p:txBody>
      </p:sp>
      <p:sp>
        <p:nvSpPr>
          <p:cNvPr id="3" name="Content Placeholder 2"/>
          <p:cNvSpPr>
            <a:spLocks noGrp="1"/>
          </p:cNvSpPr>
          <p:nvPr>
            <p:ph sz="quarter" idx="1"/>
          </p:nvPr>
        </p:nvSpPr>
        <p:spPr/>
        <p:txBody>
          <a:bodyPr>
            <a:normAutofit fontScale="70000" lnSpcReduction="20000"/>
          </a:bodyPr>
          <a:lstStyle/>
          <a:p>
            <a:pPr>
              <a:defRPr/>
            </a:pPr>
            <a:r>
              <a:rPr lang="en-US" altLang="ko-KR" sz="3800" dirty="0" smtClean="0">
                <a:ea typeface="Gulim" pitchFamily="34" charset="-127"/>
              </a:rPr>
              <a:t>Capital intensive</a:t>
            </a:r>
          </a:p>
          <a:p>
            <a:pPr>
              <a:defRPr/>
            </a:pPr>
            <a:r>
              <a:rPr lang="en-US" altLang="ko-KR" sz="3800" dirty="0" smtClean="0">
                <a:ea typeface="Gulim" pitchFamily="34" charset="-127"/>
              </a:rPr>
              <a:t>Sensitive to business cycles</a:t>
            </a:r>
          </a:p>
          <a:p>
            <a:pPr>
              <a:defRPr/>
            </a:pPr>
            <a:r>
              <a:rPr lang="en-US" altLang="ko-KR" sz="3800" dirty="0" smtClean="0">
                <a:ea typeface="Gulim" pitchFamily="34" charset="-127"/>
              </a:rPr>
              <a:t>Revenues driven by fluctuations in commodity prices and exchange rates</a:t>
            </a:r>
          </a:p>
          <a:p>
            <a:pPr>
              <a:defRPr/>
            </a:pPr>
            <a:r>
              <a:rPr lang="en-US" altLang="ko-KR" sz="3800" dirty="0" smtClean="0">
                <a:ea typeface="Gulim" pitchFamily="34" charset="-127"/>
              </a:rPr>
              <a:t>Costs associated with exploration, licensing, mine construction, rehabilitation and clean up</a:t>
            </a:r>
          </a:p>
          <a:p>
            <a:pPr>
              <a:defRPr/>
            </a:pPr>
            <a:r>
              <a:rPr lang="en-US" altLang="ko-KR" sz="3800" dirty="0" smtClean="0">
                <a:ea typeface="Gulim" pitchFamily="34" charset="-127"/>
              </a:rPr>
              <a:t>Operating expenses</a:t>
            </a:r>
          </a:p>
          <a:p>
            <a:pPr lvl="1">
              <a:defRPr/>
            </a:pPr>
            <a:r>
              <a:rPr lang="en-US" altLang="ko-KR" sz="3500" dirty="0" smtClean="0">
                <a:ea typeface="Gulim" pitchFamily="34" charset="-127"/>
              </a:rPr>
              <a:t>Maintenance costs</a:t>
            </a:r>
          </a:p>
          <a:p>
            <a:pPr lvl="1">
              <a:defRPr/>
            </a:pPr>
            <a:r>
              <a:rPr lang="en-US" altLang="ko-KR" sz="3500" dirty="0" smtClean="0">
                <a:ea typeface="Gulim" pitchFamily="34" charset="-127"/>
              </a:rPr>
              <a:t>Fuel costs</a:t>
            </a:r>
          </a:p>
          <a:p>
            <a:pPr lvl="1">
              <a:defRPr/>
            </a:pPr>
            <a:r>
              <a:rPr lang="en-US" altLang="ko-KR" sz="3500" dirty="0" smtClean="0">
                <a:ea typeface="Gulim" pitchFamily="34" charset="-127"/>
              </a:rPr>
              <a:t>Energy costs</a:t>
            </a:r>
          </a:p>
          <a:p>
            <a:pPr lvl="1">
              <a:defRPr/>
            </a:pPr>
            <a:r>
              <a:rPr lang="en-US" altLang="ko-KR" sz="3500" dirty="0" err="1" smtClean="0">
                <a:ea typeface="Gulim" pitchFamily="34" charset="-127"/>
              </a:rPr>
              <a:t>Labour</a:t>
            </a:r>
            <a:r>
              <a:rPr lang="en-US" altLang="ko-KR" sz="3500" dirty="0" smtClean="0">
                <a:ea typeface="Gulim" pitchFamily="34" charset="-127"/>
              </a:rPr>
              <a:t> costs</a:t>
            </a:r>
          </a:p>
          <a:p>
            <a:pPr lvl="1">
              <a:defRPr/>
            </a:pPr>
            <a:endParaRPr lang="en-US" altLang="ko-KR" sz="3500" dirty="0" smtClean="0">
              <a:ea typeface="Gulim" pitchFamily="34" charset="-127"/>
            </a:endParaRPr>
          </a:p>
          <a:p>
            <a:pPr>
              <a:defRPr/>
            </a:pPr>
            <a:endParaRPr lang="en-US" altLang="ko-KR" sz="3800" dirty="0" smtClean="0">
              <a:ea typeface="Gulim" pitchFamily="34" charset="-127"/>
            </a:endParaRPr>
          </a:p>
          <a:p>
            <a:pPr>
              <a:buNone/>
              <a:defRPr/>
            </a:pPr>
            <a:endParaRPr lang="en-US" altLang="ko-KR" sz="2800" dirty="0" smtClean="0">
              <a:ea typeface="Gulim" pitchFamily="34" charset="-127"/>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228600"/>
            <a:ext cx="8922279" cy="6400800"/>
          </a:xfrm>
          <a:prstGeom prst="rect">
            <a:avLst/>
          </a:prstGeom>
          <a:noFill/>
          <a:ln w="9525">
            <a:noFill/>
            <a:miter lim="800000"/>
            <a:headEnd/>
            <a:tailEnd/>
          </a:ln>
        </p:spPr>
      </p:pic>
      <p:sp>
        <p:nvSpPr>
          <p:cNvPr id="5" name="Rectangle 4"/>
          <p:cNvSpPr/>
          <p:nvPr/>
        </p:nvSpPr>
        <p:spPr>
          <a:xfrm>
            <a:off x="228600" y="2971800"/>
            <a:ext cx="8305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1</a:t>
            </a:r>
            <a:endParaRPr lang="en-US" dirty="0"/>
          </a:p>
        </p:txBody>
      </p:sp>
      <p:sp>
        <p:nvSpPr>
          <p:cNvPr id="3" name="Content Placeholder 2"/>
          <p:cNvSpPr>
            <a:spLocks noGrp="1"/>
          </p:cNvSpPr>
          <p:nvPr>
            <p:ph idx="1"/>
          </p:nvPr>
        </p:nvSpPr>
        <p:spPr/>
        <p:txBody>
          <a:bodyPr>
            <a:normAutofit/>
          </a:bodyPr>
          <a:lstStyle/>
          <a:p>
            <a:r>
              <a:rPr lang="en-US" sz="2400" dirty="0" smtClean="0"/>
              <a:t>Cash flow hedges: Fair value of derivatives designated and qualify for as cash flow hedges in hedging reserves</a:t>
            </a:r>
          </a:p>
          <a:p>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228600" y="2590800"/>
            <a:ext cx="8157985" cy="3810001"/>
          </a:xfrm>
          <a:prstGeom prst="rect">
            <a:avLst/>
          </a:prstGeom>
          <a:noFill/>
          <a:ln w="9525">
            <a:noFill/>
            <a:miter lim="800000"/>
            <a:headEnd/>
            <a:tailEnd/>
          </a:ln>
        </p:spPr>
      </p:pic>
      <p:sp>
        <p:nvSpPr>
          <p:cNvPr id="6" name="Rectangle 5"/>
          <p:cNvSpPr/>
          <p:nvPr/>
        </p:nvSpPr>
        <p:spPr>
          <a:xfrm>
            <a:off x="914400" y="4724400"/>
            <a:ext cx="7010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Financial assets</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609600" y="1521566"/>
            <a:ext cx="8077200" cy="4773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Financial risk management strategy uses cash flow at risk (</a:t>
            </a:r>
            <a:r>
              <a:rPr lang="en-US" dirty="0" err="1" smtClean="0"/>
              <a:t>CFaR</a:t>
            </a:r>
            <a:r>
              <a:rPr lang="en-US" dirty="0" smtClean="0"/>
              <a:t>) method, which is defined as worst expected loss to projected business plan cash flow over one year horizon under normal market circumstances at a confidence level of 95%</a:t>
            </a:r>
          </a:p>
          <a:p>
            <a:r>
              <a:rPr lang="en-US" dirty="0" smtClean="0"/>
              <a:t>Risk mitigation activity: hedging revenues with financial instrument to mitigate risk; Assess </a:t>
            </a:r>
            <a:r>
              <a:rPr lang="en-US" dirty="0" err="1" smtClean="0"/>
              <a:t>CFaR</a:t>
            </a:r>
            <a:r>
              <a:rPr lang="en-US" dirty="0" smtClean="0"/>
              <a:t> against board approved limits</a:t>
            </a:r>
          </a:p>
          <a:p>
            <a:r>
              <a:rPr lang="en-US" dirty="0" smtClean="0"/>
              <a:t>Economic hedging of commodity sales, cost and debt</a:t>
            </a:r>
          </a:p>
          <a:p>
            <a:pPr lvl="1">
              <a:buFont typeface="Wingdings" pitchFamily="2" charset="2"/>
              <a:buChar char="Ø"/>
            </a:pPr>
            <a:r>
              <a:rPr lang="en-US" dirty="0" smtClean="0"/>
              <a:t> Align total group exposure to index target</a:t>
            </a:r>
          </a:p>
          <a:p>
            <a:pPr lvl="1">
              <a:buFont typeface="Wingdings" pitchFamily="2" charset="2"/>
              <a:buChar char="Ø"/>
            </a:pPr>
            <a:r>
              <a:rPr lang="en-US" dirty="0" smtClean="0"/>
              <a:t> measuring and reporting exposure in customer commodity contracts and issue debt instruments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continued</a:t>
            </a:r>
            <a:endParaRPr lang="en-US" dirty="0"/>
          </a:p>
        </p:txBody>
      </p:sp>
      <p:sp>
        <p:nvSpPr>
          <p:cNvPr id="3" name="Content Placeholder 2"/>
          <p:cNvSpPr>
            <a:spLocks noGrp="1"/>
          </p:cNvSpPr>
          <p:nvPr>
            <p:ph idx="1"/>
          </p:nvPr>
        </p:nvSpPr>
        <p:spPr/>
        <p:txBody>
          <a:bodyPr>
            <a:normAutofit/>
          </a:bodyPr>
          <a:lstStyle/>
          <a:p>
            <a:r>
              <a:rPr lang="en-US" dirty="0" smtClean="0"/>
              <a:t>Strategic financial transaction</a:t>
            </a:r>
          </a:p>
          <a:p>
            <a:pPr lvl="1">
              <a:buFont typeface="Wingdings" pitchFamily="2" charset="2"/>
              <a:buChar char="Ø"/>
            </a:pPr>
            <a:r>
              <a:rPr lang="en-US" dirty="0" smtClean="0"/>
              <a:t> Opportunistic transaction of over/under valued valuation may be executed with financial instrument</a:t>
            </a:r>
          </a:p>
          <a:p>
            <a:r>
              <a:rPr lang="en-US" dirty="0" smtClean="0"/>
              <a:t> Proprietary trading</a:t>
            </a:r>
          </a:p>
          <a:p>
            <a:pPr lvl="1">
              <a:buFont typeface="Wingdings" pitchFamily="2" charset="2"/>
              <a:buChar char="Ø"/>
            </a:pPr>
            <a:r>
              <a:rPr lang="en-US" dirty="0" smtClean="0"/>
              <a:t> Undertake trading activities of approved commodity derivatives</a:t>
            </a:r>
          </a:p>
          <a:p>
            <a:r>
              <a:rPr lang="en-US" dirty="0" smtClean="0"/>
              <a:t> Interest rate risk</a:t>
            </a:r>
          </a:p>
          <a:p>
            <a:pPr lvl="1">
              <a:buFont typeface="Wingdings" pitchFamily="2" charset="2"/>
              <a:buChar char="Ø"/>
            </a:pPr>
            <a:r>
              <a:rPr lang="en-US" dirty="0" smtClean="0"/>
              <a:t> Managed as part of portfolio management strategy within the </a:t>
            </a:r>
            <a:r>
              <a:rPr lang="en-US" dirty="0" err="1" smtClean="0"/>
              <a:t>CFaR</a:t>
            </a:r>
            <a:r>
              <a:rPr lang="en-US" dirty="0" smtClean="0"/>
              <a:t> limit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524000"/>
            <a:ext cx="7739152" cy="484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Risk</a:t>
            </a:r>
            <a:endParaRPr lang="en-US" dirty="0"/>
          </a:p>
        </p:txBody>
      </p:sp>
      <p:sp>
        <p:nvSpPr>
          <p:cNvPr id="3" name="Content Placeholder 2"/>
          <p:cNvSpPr>
            <a:spLocks noGrp="1"/>
          </p:cNvSpPr>
          <p:nvPr>
            <p:ph idx="1"/>
          </p:nvPr>
        </p:nvSpPr>
        <p:spPr/>
        <p:txBody>
          <a:bodyPr/>
          <a:lstStyle/>
          <a:p>
            <a:r>
              <a:rPr lang="en-US" dirty="0" smtClean="0"/>
              <a:t>Currency risks due to financial asset/liabilities in currency other than functional currency of operation</a:t>
            </a:r>
          </a:p>
          <a:p>
            <a:endParaRPr lang="en-US" dirty="0" smtClean="0"/>
          </a:p>
          <a:p>
            <a:endParaRPr lang="en-US" dirty="0" smtClean="0"/>
          </a:p>
          <a:p>
            <a:endParaRPr lang="en-US"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22831" y="3048000"/>
            <a:ext cx="8921169"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Risk Continued</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457200" y="2286000"/>
            <a:ext cx="8229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Price Risk</a:t>
            </a:r>
            <a:endParaRPr lang="en-US" dirty="0"/>
          </a:p>
        </p:txBody>
      </p:sp>
      <p:sp>
        <p:nvSpPr>
          <p:cNvPr id="3" name="Content Placeholder 2"/>
          <p:cNvSpPr>
            <a:spLocks noGrp="1"/>
          </p:cNvSpPr>
          <p:nvPr>
            <p:ph idx="1"/>
          </p:nvPr>
        </p:nvSpPr>
        <p:spPr/>
        <p:txBody>
          <a:bodyPr/>
          <a:lstStyle/>
          <a:p>
            <a:r>
              <a:rPr lang="en-US" dirty="0" smtClean="0"/>
              <a:t> </a:t>
            </a:r>
            <a:r>
              <a:rPr lang="en-US" sz="2400" dirty="0" smtClean="0"/>
              <a:t>Contracts for sale, physical delivery are executed on pricing basis to meet a relevant index target</a:t>
            </a:r>
          </a:p>
          <a:p>
            <a:pPr>
              <a:buNone/>
            </a:pPr>
            <a:endParaRPr lang="en-US" dirty="0" smtClean="0"/>
          </a:p>
          <a:p>
            <a:endParaRPr lang="en-US" dirty="0" smtClean="0"/>
          </a:p>
          <a:p>
            <a:endParaRPr lang="en-US" dirty="0" smtClean="0"/>
          </a:p>
          <a:p>
            <a:endParaRPr lang="en-US" dirty="0" smtClean="0"/>
          </a:p>
          <a:p>
            <a:endParaRPr lang="en-US" dirty="0"/>
          </a:p>
        </p:txBody>
      </p:sp>
      <p:pic>
        <p:nvPicPr>
          <p:cNvPr id="9" name="Picture 2"/>
          <p:cNvPicPr>
            <a:picLocks noChangeAspect="1" noChangeArrowheads="1"/>
          </p:cNvPicPr>
          <p:nvPr/>
        </p:nvPicPr>
        <p:blipFill>
          <a:blip r:embed="rId2" cstate="print"/>
          <a:srcRect/>
          <a:stretch>
            <a:fillRect/>
          </a:stretch>
        </p:blipFill>
        <p:spPr bwMode="auto">
          <a:xfrm>
            <a:off x="304800" y="2514600"/>
            <a:ext cx="847488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 risk</a:t>
            </a:r>
            <a:endParaRPr lang="en-US" dirty="0"/>
          </a:p>
        </p:txBody>
      </p:sp>
      <p:sp>
        <p:nvSpPr>
          <p:cNvPr id="5" name="Content Placeholder 4"/>
          <p:cNvSpPr>
            <a:spLocks noGrp="1"/>
          </p:cNvSpPr>
          <p:nvPr>
            <p:ph idx="1"/>
          </p:nvPr>
        </p:nvSpPr>
        <p:spPr/>
        <p:txBody>
          <a:bodyPr/>
          <a:lstStyle/>
          <a:p>
            <a:r>
              <a:rPr lang="en-US" dirty="0" smtClean="0"/>
              <a:t> Uses highly liquid derivative market only</a:t>
            </a:r>
          </a:p>
          <a:p>
            <a:r>
              <a:rPr lang="en-US" dirty="0" smtClean="0"/>
              <a:t> Moody investor guide rated A-1 for group’s long term rating (Short term rating P-1)</a:t>
            </a:r>
          </a:p>
          <a:p>
            <a:r>
              <a:rPr lang="en-US" dirty="0" smtClean="0"/>
              <a:t> S&amp;P Rating of A+ (Short term rating A-1)</a:t>
            </a:r>
          </a:p>
          <a:p>
            <a:r>
              <a:rPr lang="en-US" dirty="0" smtClean="0"/>
              <a:t> No default on loan payable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Characteristics</a:t>
            </a:r>
            <a:endParaRPr lang="en-US" dirty="0"/>
          </a:p>
        </p:txBody>
      </p:sp>
      <p:sp>
        <p:nvSpPr>
          <p:cNvPr id="3" name="Content Placeholder 2"/>
          <p:cNvSpPr>
            <a:spLocks noGrp="1"/>
          </p:cNvSpPr>
          <p:nvPr>
            <p:ph sz="quarter" idx="1"/>
          </p:nvPr>
        </p:nvSpPr>
        <p:spPr/>
        <p:txBody>
          <a:bodyPr/>
          <a:lstStyle/>
          <a:p>
            <a:pPr>
              <a:defRPr/>
            </a:pPr>
            <a:r>
              <a:rPr lang="en-US" altLang="ko-KR" sz="2800" dirty="0" smtClean="0">
                <a:ea typeface="Gulim" pitchFamily="34" charset="-127"/>
              </a:rPr>
              <a:t>Environmental concerns</a:t>
            </a:r>
          </a:p>
          <a:p>
            <a:pPr lvl="1">
              <a:defRPr/>
            </a:pPr>
            <a:r>
              <a:rPr lang="en-US" altLang="ko-KR" sz="2400" dirty="0" smtClean="0"/>
              <a:t>Noise pollution</a:t>
            </a:r>
          </a:p>
          <a:p>
            <a:pPr lvl="1">
              <a:defRPr/>
            </a:pPr>
            <a:r>
              <a:rPr lang="en-US" altLang="ko-KR" sz="2400" dirty="0" smtClean="0"/>
              <a:t>Acid mine drainage</a:t>
            </a:r>
          </a:p>
          <a:p>
            <a:pPr lvl="1">
              <a:defRPr/>
            </a:pPr>
            <a:r>
              <a:rPr lang="en-US" altLang="ko-KR" sz="2400" dirty="0" smtClean="0"/>
              <a:t>Changes in local water balance</a:t>
            </a:r>
          </a:p>
          <a:p>
            <a:pPr lvl="1">
              <a:defRPr/>
            </a:pPr>
            <a:r>
              <a:rPr lang="en-US" altLang="ko-KR" sz="2400" dirty="0" smtClean="0"/>
              <a:t>Soil erosion</a:t>
            </a:r>
          </a:p>
          <a:p>
            <a:pPr lvl="1">
              <a:defRPr/>
            </a:pPr>
            <a:r>
              <a:rPr lang="en-US" altLang="ko-KR" sz="2400" dirty="0" smtClean="0"/>
              <a:t>Disruption of animal life</a:t>
            </a:r>
          </a:p>
          <a:p>
            <a:pPr lvl="1">
              <a:defRPr/>
            </a:pPr>
            <a:endParaRPr lang="en-US" altLang="ko-KR" sz="2800" dirty="0" smtClean="0"/>
          </a:p>
          <a:p>
            <a:pPr>
              <a:defRPr/>
            </a:pPr>
            <a:r>
              <a:rPr lang="en-US" altLang="ko-KR" sz="2800" dirty="0" smtClean="0">
                <a:ea typeface="Gulim" pitchFamily="34" charset="-127"/>
              </a:rPr>
              <a:t>Stringent environmental regulations</a:t>
            </a:r>
            <a:endParaRPr lang="en-CA" altLang="ko-KR" sz="2800" dirty="0" smtClean="0">
              <a:ea typeface="Gulim" pitchFamily="34" charset="-127"/>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risk</a:t>
            </a:r>
            <a:endParaRPr lang="en-US" dirty="0"/>
          </a:p>
        </p:txBody>
      </p:sp>
      <p:sp>
        <p:nvSpPr>
          <p:cNvPr id="3" name="Content Placeholder 2"/>
          <p:cNvSpPr>
            <a:spLocks noGrp="1"/>
          </p:cNvSpPr>
          <p:nvPr>
            <p:ph idx="1"/>
          </p:nvPr>
        </p:nvSpPr>
        <p:spPr/>
        <p:txBody>
          <a:bodyPr/>
          <a:lstStyle/>
          <a:p>
            <a:r>
              <a:rPr lang="en-US" dirty="0" smtClean="0"/>
              <a:t>Manage credit risk by group-wide procedures covering approval for credit approvals, granting, and renewal of counterparty limits and daily monitoring of the limit. </a:t>
            </a:r>
          </a:p>
          <a:p>
            <a:r>
              <a:rPr lang="en-US" dirty="0" smtClean="0"/>
              <a:t> No significant concentration of credit risk</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2057400" y="2133600"/>
            <a:ext cx="4828032"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0"/>
            <a:ext cx="7010400" cy="1066800"/>
          </a:xfrm>
        </p:spPr>
        <p:txBody>
          <a:bodyPr/>
          <a:lstStyle/>
          <a:p>
            <a:r>
              <a:rPr lang="en-US" altLang="zh-TW" dirty="0" smtClean="0">
                <a:ea typeface="新細明體" pitchFamily="18" charset="-120"/>
              </a:rPr>
              <a:t>Company</a:t>
            </a:r>
            <a:r>
              <a:rPr lang="en-US" altLang="zh-CN" dirty="0" smtClean="0">
                <a:ea typeface="SimSun" pitchFamily="2" charset="-122"/>
              </a:rPr>
              <a:t> </a:t>
            </a:r>
            <a:r>
              <a:rPr lang="en-US" altLang="zh-CN" dirty="0">
                <a:ea typeface="SimSun" pitchFamily="2" charset="-122"/>
              </a:rPr>
              <a:t>Profile</a:t>
            </a:r>
          </a:p>
        </p:txBody>
      </p:sp>
      <p:sp>
        <p:nvSpPr>
          <p:cNvPr id="27651" name="Rectangle 3"/>
          <p:cNvSpPr>
            <a:spLocks noGrp="1" noChangeArrowheads="1"/>
          </p:cNvSpPr>
          <p:nvPr>
            <p:ph sz="quarter" idx="1"/>
          </p:nvPr>
        </p:nvSpPr>
        <p:spPr>
          <a:xfrm>
            <a:off x="381000" y="1600200"/>
            <a:ext cx="8229600" cy="4924425"/>
          </a:xfrm>
          <a:noFill/>
        </p:spPr>
        <p:txBody>
          <a:bodyPr>
            <a:normAutofit/>
          </a:bodyPr>
          <a:lstStyle/>
          <a:p>
            <a:pPr>
              <a:lnSpc>
                <a:spcPct val="80000"/>
              </a:lnSpc>
            </a:pPr>
            <a:r>
              <a:rPr lang="en-US" altLang="zh-TW" sz="2400" dirty="0">
                <a:ea typeface="新細明體" pitchFamily="18" charset="-120"/>
              </a:rPr>
              <a:t>Incorporated in </a:t>
            </a:r>
            <a:r>
              <a:rPr lang="en-US" altLang="zh-TW" sz="2400" dirty="0" smtClean="0">
                <a:ea typeface="新細明體" pitchFamily="18" charset="-120"/>
              </a:rPr>
              <a:t>1921</a:t>
            </a:r>
          </a:p>
          <a:p>
            <a:pPr>
              <a:lnSpc>
                <a:spcPct val="80000"/>
              </a:lnSpc>
            </a:pPr>
            <a:r>
              <a:rPr lang="en-US" altLang="zh-TW" sz="2400" dirty="0" smtClean="0">
                <a:ea typeface="新細明體" pitchFamily="18" charset="-120"/>
              </a:rPr>
              <a:t>Primarily a gold producer (83% of net revenue), also engages in some copper production</a:t>
            </a:r>
          </a:p>
          <a:p>
            <a:pPr>
              <a:lnSpc>
                <a:spcPct val="80000"/>
              </a:lnSpc>
            </a:pPr>
            <a:r>
              <a:rPr lang="en-US" altLang="zh-TW" sz="2400" dirty="0" smtClean="0">
                <a:ea typeface="新細明體" pitchFamily="18" charset="-120"/>
              </a:rPr>
              <a:t>Owns 91.8 million equity ounces of proven and probable gold reserves, 9.1 billion equity ounces of copper reserves</a:t>
            </a:r>
          </a:p>
          <a:p>
            <a:pPr>
              <a:lnSpc>
                <a:spcPct val="80000"/>
              </a:lnSpc>
            </a:pPr>
            <a:r>
              <a:rPr lang="en-US" altLang="zh-TW" sz="2400" dirty="0" smtClean="0">
                <a:ea typeface="新細明體" pitchFamily="18" charset="-120"/>
              </a:rPr>
              <a:t>Listed </a:t>
            </a:r>
            <a:r>
              <a:rPr lang="en-US" altLang="zh-TW" sz="2400" dirty="0">
                <a:ea typeface="新細明體" pitchFamily="18" charset="-120"/>
              </a:rPr>
              <a:t>on NYSE, Australian and Toronto stock exchanges (NYSE &amp; ASX: NEM; TSX: NMC) </a:t>
            </a:r>
            <a:endParaRPr lang="en-US" altLang="zh-TW" sz="2400" dirty="0" smtClean="0">
              <a:ea typeface="新細明體" pitchFamily="18" charset="-120"/>
            </a:endParaRPr>
          </a:p>
          <a:p>
            <a:pPr>
              <a:lnSpc>
                <a:spcPct val="80000"/>
              </a:lnSpc>
            </a:pPr>
            <a:r>
              <a:rPr lang="en-US" altLang="zh-TW" sz="2400" dirty="0" smtClean="0">
                <a:ea typeface="新細明體" pitchFamily="18" charset="-120"/>
              </a:rPr>
              <a:t>Only gold company included in the S&amp;P 500 Index and Fortune 500</a:t>
            </a:r>
          </a:p>
          <a:p>
            <a:pPr>
              <a:lnSpc>
                <a:spcPct val="80000"/>
              </a:lnSpc>
            </a:pPr>
            <a:r>
              <a:rPr lang="en-US" altLang="zh-TW" sz="2400" dirty="0" smtClean="0">
                <a:ea typeface="新細明體" pitchFamily="18" charset="-120"/>
              </a:rPr>
              <a:t>Market Capitalization: 30.12 B USD</a:t>
            </a:r>
            <a:endParaRPr lang="en-US" altLang="zh-TW" sz="2400" dirty="0">
              <a:ea typeface="新細明體" pitchFamily="18"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537448" cy="914400"/>
          </a:xfrm>
        </p:spPr>
        <p:txBody>
          <a:bodyPr>
            <a:normAutofit fontScale="90000"/>
          </a:bodyPr>
          <a:lstStyle/>
          <a:p>
            <a:r>
              <a:rPr lang="en-US" altLang="zh-CN" dirty="0" smtClean="0">
                <a:ea typeface="SimSun" pitchFamily="2" charset="-122"/>
              </a:rPr>
              <a:t>Newmont Operations and Major Projects</a:t>
            </a:r>
            <a:endParaRPr lang="en-US" altLang="zh-CN" dirty="0">
              <a:ea typeface="SimSun" pitchFamily="2" charset="-122"/>
            </a:endParaRPr>
          </a:p>
        </p:txBody>
      </p:sp>
      <p:sp>
        <p:nvSpPr>
          <p:cNvPr id="5" name="Slide Number Placeholder 5"/>
          <p:cNvSpPr>
            <a:spLocks noGrp="1"/>
          </p:cNvSpPr>
          <p:nvPr>
            <p:ph type="sldNum" sz="quarter" idx="12"/>
          </p:nvPr>
        </p:nvSpPr>
        <p:spPr/>
        <p:txBody>
          <a:bodyPr>
            <a:normAutofit fontScale="85000" lnSpcReduction="20000"/>
          </a:bodyPr>
          <a:lstStyle/>
          <a:p>
            <a:endParaRPr lang="en-US" altLang="zh-CN" dirty="0"/>
          </a:p>
        </p:txBody>
      </p:sp>
      <p:sp>
        <p:nvSpPr>
          <p:cNvPr id="6" name="Content Placeholder 5"/>
          <p:cNvSpPr>
            <a:spLocks noGrp="1"/>
          </p:cNvSpPr>
          <p:nvPr>
            <p:ph sz="quarter" idx="1"/>
          </p:nvPr>
        </p:nvSpPr>
        <p:spPr>
          <a:xfrm>
            <a:off x="609600" y="1905000"/>
            <a:ext cx="8153400" cy="44958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altLang="zh-TW" sz="2000" dirty="0" smtClean="0">
                <a:ea typeface="新細明體" pitchFamily="18" charset="-120"/>
              </a:rPr>
              <a:t>Have operations in US, Canada, Australia, Peru, Indonesia, Ghana, New Zealand and Mexico</a:t>
            </a:r>
          </a:p>
          <a:p>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762000" y="1828800"/>
            <a:ext cx="77724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Financial Highlights</a:t>
            </a:r>
            <a:endParaRPr lang="en-US" dirty="0"/>
          </a:p>
        </p:txBody>
      </p:sp>
      <p:sp>
        <p:nvSpPr>
          <p:cNvPr id="6" name="Content Placeholder 5"/>
          <p:cNvSpPr>
            <a:spLocks noGrp="1"/>
          </p:cNvSpPr>
          <p:nvPr>
            <p:ph sz="quarter" idx="1"/>
          </p:nvPr>
        </p:nvSpPr>
        <p:spPr/>
        <p:txBody>
          <a:bodyPr/>
          <a:lstStyle/>
          <a:p>
            <a:pPr>
              <a:buNone/>
            </a:pPr>
            <a:r>
              <a:rPr lang="en-US" dirty="0" smtClean="0"/>
              <a:t>In 2009:</a:t>
            </a:r>
          </a:p>
          <a:p>
            <a:r>
              <a:rPr lang="en-US" dirty="0" smtClean="0"/>
              <a:t>Revenues of $7.7 billion</a:t>
            </a:r>
          </a:p>
          <a:p>
            <a:r>
              <a:rPr lang="en-US" dirty="0" smtClean="0"/>
              <a:t>Equity gold sales of 5.3 million ounces</a:t>
            </a:r>
          </a:p>
          <a:p>
            <a:r>
              <a:rPr lang="en-US" dirty="0" smtClean="0"/>
              <a:t>Equity copper sales of 226 million pounds</a:t>
            </a:r>
          </a:p>
          <a:p>
            <a:r>
              <a:rPr lang="en-US" dirty="0" smtClean="0"/>
              <a:t>Net cash from continuing operations of $2.9 billion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228600"/>
            <a:ext cx="7010400" cy="1066800"/>
          </a:xfrm>
        </p:spPr>
        <p:txBody>
          <a:bodyPr/>
          <a:lstStyle/>
          <a:p>
            <a:r>
              <a:rPr lang="en-US" altLang="zh-CN">
                <a:ea typeface="SimSun" pitchFamily="2" charset="-122"/>
              </a:rPr>
              <a:t>Hedging Philosophy</a:t>
            </a:r>
          </a:p>
        </p:txBody>
      </p:sp>
      <p:sp>
        <p:nvSpPr>
          <p:cNvPr id="33795" name="Rectangle 3"/>
          <p:cNvSpPr>
            <a:spLocks noGrp="1" noChangeArrowheads="1"/>
          </p:cNvSpPr>
          <p:nvPr>
            <p:ph sz="quarter" idx="1"/>
          </p:nvPr>
        </p:nvSpPr>
        <p:spPr>
          <a:xfrm>
            <a:off x="381000" y="1219200"/>
            <a:ext cx="8229600" cy="4781550"/>
          </a:xfrm>
        </p:spPr>
        <p:txBody>
          <a:bodyPr>
            <a:normAutofit/>
          </a:bodyPr>
          <a:lstStyle/>
          <a:p>
            <a:pPr>
              <a:lnSpc>
                <a:spcPct val="90000"/>
              </a:lnSpc>
              <a:buNone/>
            </a:pPr>
            <a:endParaRPr lang="en-US" altLang="zh-TW" sz="2400" dirty="0" smtClean="0">
              <a:ea typeface="新細明體" pitchFamily="18" charset="-120"/>
            </a:endParaRPr>
          </a:p>
          <a:p>
            <a:pPr>
              <a:lnSpc>
                <a:spcPct val="90000"/>
              </a:lnSpc>
            </a:pPr>
            <a:r>
              <a:rPr lang="en-US" altLang="zh-TW" sz="2400" dirty="0" smtClean="0">
                <a:ea typeface="新細明體" pitchFamily="18" charset="-120"/>
              </a:rPr>
              <a:t>Follows the strategy of not hedging gold and copper sales to provide shareholders with leverage to changes in gold and copper prices</a:t>
            </a:r>
          </a:p>
          <a:p>
            <a:pPr>
              <a:lnSpc>
                <a:spcPct val="90000"/>
              </a:lnSpc>
            </a:pPr>
            <a:endParaRPr lang="en-US" altLang="zh-TW" sz="2400" dirty="0" smtClean="0">
              <a:ea typeface="新細明體" pitchFamily="18" charset="-120"/>
            </a:endParaRPr>
          </a:p>
          <a:p>
            <a:pPr>
              <a:lnSpc>
                <a:spcPct val="90000"/>
              </a:lnSpc>
            </a:pPr>
            <a:r>
              <a:rPr lang="en-US" altLang="zh-TW" sz="2400" dirty="0" smtClean="0">
                <a:ea typeface="新細明體" pitchFamily="18" charset="-120"/>
              </a:rPr>
              <a:t>Uses derivatives to manage risk associated with:</a:t>
            </a:r>
          </a:p>
          <a:p>
            <a:pPr lvl="1">
              <a:lnSpc>
                <a:spcPct val="90000"/>
              </a:lnSpc>
            </a:pPr>
            <a:r>
              <a:rPr lang="en-US" altLang="zh-TW" sz="2000" dirty="0" smtClean="0">
                <a:ea typeface="新細明體" pitchFamily="18" charset="-120"/>
              </a:rPr>
              <a:t>Commodity input costs</a:t>
            </a:r>
          </a:p>
          <a:p>
            <a:pPr lvl="1">
              <a:lnSpc>
                <a:spcPct val="90000"/>
              </a:lnSpc>
            </a:pPr>
            <a:r>
              <a:rPr lang="en-US" altLang="zh-TW" sz="2000" dirty="0" smtClean="0">
                <a:ea typeface="新細明體" pitchFamily="18" charset="-120"/>
              </a:rPr>
              <a:t>Interest rates</a:t>
            </a:r>
          </a:p>
          <a:p>
            <a:pPr lvl="1">
              <a:lnSpc>
                <a:spcPct val="90000"/>
              </a:lnSpc>
            </a:pPr>
            <a:r>
              <a:rPr lang="en-US" altLang="zh-TW" sz="2000" dirty="0" smtClean="0">
                <a:ea typeface="新細明體" pitchFamily="18" charset="-120"/>
              </a:rPr>
              <a:t>Foreign currencies</a:t>
            </a:r>
            <a:endParaRPr lang="en-US" altLang="zh-TW" sz="2000" dirty="0">
              <a:ea typeface="新細明體" pitchFamily="18"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Price vs. Gold Price</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90600" y="1676400"/>
            <a:ext cx="7238999"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Exposures</a:t>
            </a:r>
            <a:endParaRPr lang="en-US" dirty="0"/>
          </a:p>
        </p:txBody>
      </p:sp>
      <p:sp>
        <p:nvSpPr>
          <p:cNvPr id="3" name="Content Placeholder 2"/>
          <p:cNvSpPr>
            <a:spLocks noGrp="1"/>
          </p:cNvSpPr>
          <p:nvPr>
            <p:ph sz="quarter" idx="1"/>
          </p:nvPr>
        </p:nvSpPr>
        <p:spPr/>
        <p:txBody>
          <a:bodyPr>
            <a:normAutofit/>
          </a:bodyPr>
          <a:lstStyle/>
          <a:p>
            <a:r>
              <a:rPr lang="en-US" altLang="zh-CN" dirty="0" smtClean="0">
                <a:ea typeface="SimSun" pitchFamily="2" charset="-122"/>
              </a:rPr>
              <a:t>Mineral Exploration and Mining Hazards</a:t>
            </a:r>
          </a:p>
          <a:p>
            <a:r>
              <a:rPr lang="en-US" altLang="zh-CN" dirty="0" smtClean="0">
                <a:ea typeface="SimSun" pitchFamily="2" charset="-122"/>
              </a:rPr>
              <a:t>Environmental Risks</a:t>
            </a:r>
          </a:p>
          <a:p>
            <a:r>
              <a:rPr lang="en-US" altLang="zh-CN" dirty="0" smtClean="0">
                <a:ea typeface="SimSun" pitchFamily="2" charset="-122"/>
              </a:rPr>
              <a:t>Reserve Estimates</a:t>
            </a:r>
          </a:p>
          <a:p>
            <a:r>
              <a:rPr lang="en-US" dirty="0" smtClean="0">
                <a:ea typeface="SimSun" pitchFamily="2" charset="-122"/>
              </a:rPr>
              <a:t>Licenses and Permits</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Exposures</a:t>
            </a:r>
            <a:endParaRPr lang="en-US" dirty="0"/>
          </a:p>
        </p:txBody>
      </p:sp>
      <p:sp>
        <p:nvSpPr>
          <p:cNvPr id="3" name="Content Placeholder 2"/>
          <p:cNvSpPr>
            <a:spLocks noGrp="1"/>
          </p:cNvSpPr>
          <p:nvPr>
            <p:ph sz="quarter" idx="1"/>
          </p:nvPr>
        </p:nvSpPr>
        <p:spPr/>
        <p:txBody>
          <a:bodyPr>
            <a:normAutofit/>
          </a:bodyPr>
          <a:lstStyle/>
          <a:p>
            <a:r>
              <a:rPr lang="en-US" dirty="0" smtClean="0"/>
              <a:t>Commodity Price Risk</a:t>
            </a:r>
          </a:p>
          <a:p>
            <a:r>
              <a:rPr lang="en-US" dirty="0" smtClean="0"/>
              <a:t>Foreign Exchange Risk</a:t>
            </a:r>
          </a:p>
          <a:p>
            <a:r>
              <a:rPr lang="en-US" dirty="0" smtClean="0"/>
              <a:t>Interest Rate Risk</a:t>
            </a:r>
            <a:endParaRPr lang="en-US" altLang="zh-CN" dirty="0" smtClean="0">
              <a:ea typeface="SimSun" pitchFamily="2" charset="-122"/>
            </a:endParaRPr>
          </a:p>
          <a:p>
            <a:pPr>
              <a:lnSpc>
                <a:spcPct val="90000"/>
              </a:lnSpc>
            </a:pPr>
            <a:r>
              <a:rPr lang="en-US" altLang="zh-CN" dirty="0" smtClean="0">
                <a:ea typeface="SimSun" pitchFamily="2" charset="-122"/>
              </a:rPr>
              <a:t>Derivative Instrument Risk</a:t>
            </a:r>
          </a:p>
          <a:p>
            <a:pPr>
              <a:lnSpc>
                <a:spcPct val="90000"/>
              </a:lnSpc>
              <a:buFont typeface="Wingdings" pitchFamily="2" charset="2"/>
              <a:buNone/>
            </a:pPr>
            <a:r>
              <a:rPr lang="en-US" altLang="zh-CN" dirty="0" smtClean="0">
                <a:ea typeface="SimSun" pitchFamily="2" charset="-122"/>
              </a:rPr>
              <a:t>   - Credit risk</a:t>
            </a:r>
          </a:p>
          <a:p>
            <a:pPr>
              <a:lnSpc>
                <a:spcPct val="90000"/>
              </a:lnSpc>
              <a:buFont typeface="Wingdings" pitchFamily="2" charset="2"/>
              <a:buNone/>
            </a:pPr>
            <a:r>
              <a:rPr lang="en-US" altLang="zh-CN" dirty="0" smtClean="0">
                <a:ea typeface="SimSun" pitchFamily="2" charset="-122"/>
              </a:rPr>
              <a:t>   - Market liquidity risk</a:t>
            </a:r>
          </a:p>
          <a:p>
            <a:pPr>
              <a:lnSpc>
                <a:spcPct val="90000"/>
              </a:lnSpc>
              <a:buFont typeface="Wingdings" pitchFamily="2" charset="2"/>
              <a:buNone/>
            </a:pPr>
            <a:r>
              <a:rPr lang="en-US" altLang="zh-CN" dirty="0" smtClean="0">
                <a:ea typeface="SimSun" pitchFamily="2" charset="-122"/>
              </a:rPr>
              <a:t>   - Mark-to-market risk</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CA" altLang="zh-CN">
                <a:ea typeface="SimSun" pitchFamily="2" charset="-122"/>
              </a:rPr>
              <a:t>Commodity Price Risk</a:t>
            </a:r>
          </a:p>
        </p:txBody>
      </p:sp>
      <p:sp>
        <p:nvSpPr>
          <p:cNvPr id="58371" name="Rectangle 3"/>
          <p:cNvSpPr>
            <a:spLocks noGrp="1" noChangeArrowheads="1"/>
          </p:cNvSpPr>
          <p:nvPr>
            <p:ph sz="quarter" idx="1"/>
          </p:nvPr>
        </p:nvSpPr>
        <p:spPr>
          <a:xfrm>
            <a:off x="1066800" y="1676400"/>
            <a:ext cx="7010400" cy="4038600"/>
          </a:xfrm>
        </p:spPr>
        <p:txBody>
          <a:bodyPr>
            <a:normAutofit fontScale="92500" lnSpcReduction="20000"/>
          </a:bodyPr>
          <a:lstStyle/>
          <a:p>
            <a:pPr>
              <a:lnSpc>
                <a:spcPct val="90000"/>
              </a:lnSpc>
            </a:pPr>
            <a:r>
              <a:rPr lang="en-CA" altLang="zh-CN" sz="2800" dirty="0" smtClean="0">
                <a:ea typeface="SimSun" pitchFamily="2" charset="-122"/>
              </a:rPr>
              <a:t>Newmont’s revenues, net income and cash flow is highly dependent on the price of gold and copper</a:t>
            </a:r>
          </a:p>
          <a:p>
            <a:pPr>
              <a:lnSpc>
                <a:spcPct val="90000"/>
              </a:lnSpc>
            </a:pPr>
            <a:endParaRPr lang="en-CA" altLang="zh-CN" sz="2800" dirty="0" smtClean="0">
              <a:ea typeface="SimSun" pitchFamily="2" charset="-122"/>
            </a:endParaRPr>
          </a:p>
          <a:p>
            <a:pPr>
              <a:lnSpc>
                <a:spcPct val="90000"/>
              </a:lnSpc>
            </a:pPr>
            <a:r>
              <a:rPr lang="en-CA" altLang="zh-CN" sz="2800" dirty="0" smtClean="0">
                <a:ea typeface="SimSun" pitchFamily="2" charset="-122"/>
              </a:rPr>
              <a:t>Metal prices fluctuate due to factors which include:</a:t>
            </a:r>
          </a:p>
          <a:p>
            <a:pPr lvl="1">
              <a:lnSpc>
                <a:spcPct val="90000"/>
              </a:lnSpc>
            </a:pPr>
            <a:r>
              <a:rPr lang="en-CA" altLang="zh-CN" sz="2100" dirty="0" smtClean="0">
                <a:ea typeface="SimSun" pitchFamily="2" charset="-122"/>
              </a:rPr>
              <a:t>Gold sales or leasing by government and central banks</a:t>
            </a:r>
          </a:p>
          <a:p>
            <a:pPr lvl="1">
              <a:lnSpc>
                <a:spcPct val="90000"/>
              </a:lnSpc>
            </a:pPr>
            <a:r>
              <a:rPr lang="en-CA" altLang="zh-CN" sz="2100" dirty="0" smtClean="0">
                <a:ea typeface="SimSun" pitchFamily="2" charset="-122"/>
              </a:rPr>
              <a:t>Forward sales by producers;</a:t>
            </a:r>
          </a:p>
          <a:p>
            <a:pPr lvl="1">
              <a:lnSpc>
                <a:spcPct val="90000"/>
              </a:lnSpc>
            </a:pPr>
            <a:r>
              <a:rPr lang="en-CA" altLang="zh-CN" sz="2100" dirty="0" smtClean="0">
                <a:ea typeface="SimSun" pitchFamily="2" charset="-122"/>
              </a:rPr>
              <a:t>Demand for jewellery, industrial and investment purposes</a:t>
            </a:r>
          </a:p>
          <a:p>
            <a:pPr lvl="1">
              <a:lnSpc>
                <a:spcPct val="90000"/>
              </a:lnSpc>
            </a:pPr>
            <a:r>
              <a:rPr lang="en-CA" altLang="zh-CN" sz="2100" dirty="0" smtClean="0">
                <a:ea typeface="SimSun" pitchFamily="2" charset="-122"/>
              </a:rPr>
              <a:t>Speculative trading</a:t>
            </a:r>
          </a:p>
          <a:p>
            <a:pPr lvl="1">
              <a:lnSpc>
                <a:spcPct val="90000"/>
              </a:lnSpc>
            </a:pPr>
            <a:r>
              <a:rPr lang="en-CA" altLang="zh-CN" sz="2100" dirty="0" smtClean="0">
                <a:ea typeface="SimSun" pitchFamily="2" charset="-122"/>
              </a:rPr>
              <a:t>The relative strength of U.S dollars to other currencies</a:t>
            </a:r>
          </a:p>
          <a:p>
            <a:pPr lvl="1">
              <a:lnSpc>
                <a:spcPct val="90000"/>
              </a:lnSpc>
            </a:pPr>
            <a:r>
              <a:rPr lang="en-CA" altLang="zh-CN" sz="2100" dirty="0" smtClean="0">
                <a:ea typeface="SimSun" pitchFamily="2" charset="-122"/>
              </a:rPr>
              <a:t>Global production and cost levels</a:t>
            </a:r>
          </a:p>
          <a:p>
            <a:pPr lvl="1">
              <a:lnSpc>
                <a:spcPct val="90000"/>
              </a:lnSpc>
            </a:pPr>
            <a:r>
              <a:rPr lang="en-CA" altLang="zh-CN" sz="2100" dirty="0" smtClean="0">
                <a:ea typeface="SimSun" pitchFamily="2" charset="-122"/>
              </a:rPr>
              <a:t>Availability of cheaper substitutes</a:t>
            </a:r>
          </a:p>
          <a:p>
            <a:pPr>
              <a:lnSpc>
                <a:spcPct val="90000"/>
              </a:lnSpc>
            </a:pPr>
            <a:endParaRPr lang="en-CA" altLang="zh-CN" sz="2800" dirty="0" smtClean="0">
              <a:ea typeface="SimSun" pitchFamily="2" charset="-122"/>
            </a:endParaRPr>
          </a:p>
          <a:p>
            <a:endParaRPr lang="en-CA" altLang="zh-CN" sz="2800" dirty="0">
              <a:ea typeface="SimSun"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67400" y="24384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86" name="Rectangle 2"/>
          <p:cNvSpPr>
            <a:spLocks noGrp="1"/>
          </p:cNvSpPr>
          <p:nvPr>
            <p:ph type="title" idx="4294967295"/>
          </p:nvPr>
        </p:nvSpPr>
        <p:spPr bwMode="auto">
          <a:xfrm>
            <a:off x="0" y="274638"/>
            <a:ext cx="8229600" cy="1143000"/>
          </a:xfrm>
        </p:spPr>
        <p:txBody>
          <a:bodyPr wrap="square" lIns="91440" tIns="45720" rIns="91440" bIns="45720" numCol="1" anchorCtr="0" compatLnSpc="1">
            <a:prstTxWarp prst="textNoShape">
              <a:avLst/>
            </a:prstTxWarp>
          </a:bodyPr>
          <a:lstStyle/>
          <a:p>
            <a:pPr algn="ctr">
              <a:defRPr/>
            </a:pPr>
            <a:r>
              <a:rPr lang="en-US" dirty="0" smtClean="0">
                <a:cs typeface="Arial" pitchFamily="34" charset="0"/>
              </a:rPr>
              <a:t>Mining Terminology</a:t>
            </a:r>
          </a:p>
        </p:txBody>
      </p:sp>
      <p:sp>
        <p:nvSpPr>
          <p:cNvPr id="239619" name="Rectangle 5"/>
          <p:cNvSpPr>
            <a:spLocks noGrp="1"/>
          </p:cNvSpPr>
          <p:nvPr>
            <p:ph type="body" idx="4294967295"/>
          </p:nvPr>
        </p:nvSpPr>
        <p:spPr>
          <a:xfrm>
            <a:off x="609600" y="1600200"/>
            <a:ext cx="8229600" cy="4525963"/>
          </a:xfrm>
        </p:spPr>
        <p:txBody>
          <a:bodyPr/>
          <a:lstStyle/>
          <a:p>
            <a:r>
              <a:rPr lang="en-CA" altLang="zh-TW" sz="2800" dirty="0" smtClean="0">
                <a:ea typeface="微軟正黑體"/>
                <a:cs typeface="微軟正黑體"/>
              </a:rPr>
              <a:t>Mineral Resource</a:t>
            </a:r>
          </a:p>
          <a:p>
            <a:pPr lvl="1"/>
            <a:r>
              <a:rPr lang="en-CA" altLang="zh-TW" dirty="0" smtClean="0">
                <a:ea typeface="微軟正黑體"/>
                <a:cs typeface="微軟正黑體"/>
              </a:rPr>
              <a:t>Inferred Mineral Resource</a:t>
            </a:r>
          </a:p>
          <a:p>
            <a:pPr lvl="1"/>
            <a:r>
              <a:rPr lang="en-CA" altLang="zh-TW" dirty="0" smtClean="0">
                <a:ea typeface="微軟正黑體"/>
                <a:cs typeface="微軟正黑體"/>
              </a:rPr>
              <a:t>Indicated Mineral Resource</a:t>
            </a:r>
          </a:p>
          <a:p>
            <a:pPr lvl="1"/>
            <a:r>
              <a:rPr lang="en-CA" altLang="zh-TW" dirty="0" smtClean="0">
                <a:ea typeface="微軟正黑體"/>
                <a:cs typeface="微軟正黑體"/>
              </a:rPr>
              <a:t>Measured Mineral Resource</a:t>
            </a:r>
          </a:p>
          <a:p>
            <a:pPr lvl="1"/>
            <a:endParaRPr lang="en-CA" altLang="zh-TW" dirty="0" smtClean="0">
              <a:ea typeface="微軟正黑體"/>
              <a:cs typeface="微軟正黑體"/>
            </a:endParaRPr>
          </a:p>
          <a:p>
            <a:r>
              <a:rPr lang="en-CA" altLang="zh-TW" sz="2800" dirty="0" smtClean="0">
                <a:ea typeface="微軟正黑體"/>
                <a:cs typeface="微軟正黑體"/>
              </a:rPr>
              <a:t>Mineral Reserve</a:t>
            </a:r>
          </a:p>
          <a:p>
            <a:pPr lvl="1"/>
            <a:r>
              <a:rPr lang="en-CA" altLang="zh-TW" dirty="0" smtClean="0">
                <a:ea typeface="微軟正黑體"/>
                <a:cs typeface="微軟正黑體"/>
              </a:rPr>
              <a:t>Probable Mineral Reserve</a:t>
            </a:r>
          </a:p>
          <a:p>
            <a:pPr lvl="1"/>
            <a:r>
              <a:rPr lang="en-CA" altLang="zh-TW" dirty="0" smtClean="0">
                <a:ea typeface="微軟正黑體"/>
                <a:cs typeface="微軟正黑體"/>
              </a:rPr>
              <a:t>Proven Mineral Reserve</a:t>
            </a:r>
          </a:p>
          <a:p>
            <a:endParaRPr lang="en-US" dirty="0" smtClean="0">
              <a:latin typeface="Arial" charset="0"/>
            </a:endParaRPr>
          </a:p>
        </p:txBody>
      </p:sp>
      <p:sp>
        <p:nvSpPr>
          <p:cNvPr id="7" name="TextBox 6"/>
          <p:cNvSpPr txBox="1"/>
          <p:nvPr/>
        </p:nvSpPr>
        <p:spPr>
          <a:xfrm>
            <a:off x="6019800" y="2667000"/>
            <a:ext cx="1447800" cy="646331"/>
          </a:xfrm>
          <a:prstGeom prst="rect">
            <a:avLst/>
          </a:prstGeom>
          <a:noFill/>
        </p:spPr>
        <p:txBody>
          <a:bodyPr wrap="square" rtlCol="0">
            <a:spAutoFit/>
          </a:bodyPr>
          <a:lstStyle/>
          <a:p>
            <a:r>
              <a:rPr lang="en-US" dirty="0" smtClean="0"/>
              <a:t>Geological Confidence</a:t>
            </a:r>
            <a:endParaRPr lang="en-US" dirty="0"/>
          </a:p>
        </p:txBody>
      </p:sp>
      <p:sp>
        <p:nvSpPr>
          <p:cNvPr id="10" name="Rectangle 9"/>
          <p:cNvSpPr/>
          <p:nvPr/>
        </p:nvSpPr>
        <p:spPr>
          <a:xfrm>
            <a:off x="5867400" y="4800600"/>
            <a:ext cx="160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43600" y="5029200"/>
            <a:ext cx="1447800" cy="646331"/>
          </a:xfrm>
          <a:prstGeom prst="rect">
            <a:avLst/>
          </a:prstGeom>
          <a:noFill/>
        </p:spPr>
        <p:txBody>
          <a:bodyPr wrap="square" rtlCol="0">
            <a:spAutoFit/>
          </a:bodyPr>
          <a:lstStyle/>
          <a:p>
            <a:r>
              <a:rPr lang="en-US" dirty="0" smtClean="0"/>
              <a:t>Economically Mineable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762000" y="304800"/>
            <a:ext cx="7696200" cy="1066800"/>
          </a:xfrm>
        </p:spPr>
        <p:txBody>
          <a:bodyPr>
            <a:normAutofit fontScale="90000"/>
          </a:bodyPr>
          <a:lstStyle/>
          <a:p>
            <a:r>
              <a:rPr lang="en-CA" altLang="zh-CN" dirty="0" smtClean="0">
                <a:ea typeface="SimSun" pitchFamily="2" charset="-122"/>
              </a:rPr>
              <a:t>Derivatives for Commodity Price </a:t>
            </a:r>
            <a:r>
              <a:rPr lang="en-CA" altLang="zh-CN" dirty="0">
                <a:ea typeface="SimSun" pitchFamily="2" charset="-122"/>
              </a:rPr>
              <a:t>Risk</a:t>
            </a:r>
          </a:p>
        </p:txBody>
      </p:sp>
      <p:sp>
        <p:nvSpPr>
          <p:cNvPr id="65539" name="Rectangle 1027"/>
          <p:cNvSpPr>
            <a:spLocks noGrp="1" noChangeArrowheads="1"/>
          </p:cNvSpPr>
          <p:nvPr>
            <p:ph sz="quarter" idx="1"/>
          </p:nvPr>
        </p:nvSpPr>
        <p:spPr>
          <a:xfrm>
            <a:off x="457200" y="1828800"/>
            <a:ext cx="8229600" cy="3962400"/>
          </a:xfrm>
        </p:spPr>
        <p:txBody>
          <a:bodyPr>
            <a:normAutofit/>
          </a:bodyPr>
          <a:lstStyle/>
          <a:p>
            <a:pPr>
              <a:lnSpc>
                <a:spcPct val="90000"/>
              </a:lnSpc>
            </a:pPr>
            <a:r>
              <a:rPr lang="en-CA" altLang="zh-CN" sz="2200" dirty="0" smtClean="0">
                <a:ea typeface="SimSun" pitchFamily="2" charset="-122"/>
              </a:rPr>
              <a:t>Gold </a:t>
            </a:r>
            <a:r>
              <a:rPr lang="en-CA" altLang="zh-CN" sz="2200" dirty="0">
                <a:ea typeface="SimSun" pitchFamily="2" charset="-122"/>
              </a:rPr>
              <a:t>mining companies </a:t>
            </a:r>
            <a:r>
              <a:rPr lang="en-CA" altLang="zh-CN" sz="2200" dirty="0" smtClean="0">
                <a:ea typeface="SimSun" pitchFamily="2" charset="-122"/>
              </a:rPr>
              <a:t>mainly use</a:t>
            </a:r>
            <a:r>
              <a:rPr lang="en-CA" altLang="zh-CN" sz="2200" dirty="0">
                <a:ea typeface="SimSun" pitchFamily="2" charset="-122"/>
              </a:rPr>
              <a:t>:</a:t>
            </a:r>
          </a:p>
          <a:p>
            <a:pPr lvl="1">
              <a:lnSpc>
                <a:spcPct val="90000"/>
              </a:lnSpc>
            </a:pPr>
            <a:r>
              <a:rPr lang="en-CA" altLang="zh-CN" sz="2200" dirty="0">
                <a:ea typeface="SimSun" pitchFamily="2" charset="-122"/>
              </a:rPr>
              <a:t>Forward contracts</a:t>
            </a:r>
          </a:p>
          <a:p>
            <a:pPr lvl="1">
              <a:lnSpc>
                <a:spcPct val="90000"/>
              </a:lnSpc>
            </a:pPr>
            <a:r>
              <a:rPr lang="en-CA" altLang="zh-CN" sz="2200" dirty="0">
                <a:ea typeface="SimSun" pitchFamily="2" charset="-122"/>
              </a:rPr>
              <a:t>Spot deferred contract</a:t>
            </a:r>
          </a:p>
          <a:p>
            <a:pPr lvl="1">
              <a:lnSpc>
                <a:spcPct val="90000"/>
              </a:lnSpc>
            </a:pPr>
            <a:r>
              <a:rPr lang="en-CA" altLang="zh-CN" sz="2200" dirty="0">
                <a:ea typeface="SimSun" pitchFamily="2" charset="-122"/>
              </a:rPr>
              <a:t>Put and call option</a:t>
            </a:r>
          </a:p>
          <a:p>
            <a:pPr lvl="1">
              <a:lnSpc>
                <a:spcPct val="90000"/>
              </a:lnSpc>
            </a:pPr>
            <a:r>
              <a:rPr lang="en-CA" altLang="zh-CN" sz="2200" dirty="0">
                <a:ea typeface="SimSun" pitchFamily="2" charset="-122"/>
              </a:rPr>
              <a:t>Gold lease rate swaps</a:t>
            </a:r>
          </a:p>
          <a:p>
            <a:pPr>
              <a:lnSpc>
                <a:spcPct val="90000"/>
              </a:lnSpc>
            </a:pPr>
            <a:r>
              <a:rPr lang="en-CA" altLang="zh-CN" sz="2200" dirty="0">
                <a:ea typeface="SimSun" pitchFamily="2" charset="-122"/>
              </a:rPr>
              <a:t>Most prefer to use forward contracts as its hedging </a:t>
            </a:r>
            <a:r>
              <a:rPr lang="en-CA" altLang="zh-CN" sz="2200" dirty="0" smtClean="0">
                <a:ea typeface="SimSun" pitchFamily="2" charset="-122"/>
              </a:rPr>
              <a:t>instruments</a:t>
            </a:r>
            <a:r>
              <a:rPr lang="en-CA" altLang="zh-CN" sz="2200" dirty="0">
                <a:ea typeface="SimSun" pitchFamily="2" charset="-122"/>
              </a:rPr>
              <a:t> </a:t>
            </a:r>
            <a:r>
              <a:rPr lang="en-CA" altLang="zh-CN" sz="2200" dirty="0" smtClean="0">
                <a:ea typeface="SimSun" pitchFamily="2" charset="-122"/>
              </a:rPr>
              <a:t>since this allows producers </a:t>
            </a:r>
            <a:r>
              <a:rPr lang="en-CA" altLang="zh-CN" sz="2200" dirty="0">
                <a:ea typeface="SimSun" pitchFamily="2" charset="-122"/>
              </a:rPr>
              <a:t>to not consider their sales contracts as derivative instruments as long as they are considered to be normal sales</a:t>
            </a:r>
          </a:p>
          <a:p>
            <a:pPr>
              <a:lnSpc>
                <a:spcPct val="90000"/>
              </a:lnSpc>
            </a:pPr>
            <a:r>
              <a:rPr lang="en-CA" altLang="zh-CN" sz="2200" dirty="0">
                <a:ea typeface="SimSun" pitchFamily="2" charset="-122"/>
              </a:rPr>
              <a:t>Gold mining firms can record the proceeds under this contract as revenue and can be held off balance sheet until </a:t>
            </a:r>
            <a:r>
              <a:rPr lang="en-CA" altLang="zh-CN" sz="2200" dirty="0" smtClean="0">
                <a:ea typeface="SimSun" pitchFamily="2" charset="-122"/>
              </a:rPr>
              <a:t>maturity</a:t>
            </a:r>
            <a:endParaRPr lang="en-CA" altLang="zh-CN" sz="2200" dirty="0">
              <a:ea typeface="SimSun"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304800"/>
            <a:ext cx="7010400" cy="1066800"/>
          </a:xfrm>
        </p:spPr>
        <p:txBody>
          <a:bodyPr/>
          <a:lstStyle/>
          <a:p>
            <a:r>
              <a:rPr lang="en-US" altLang="zh-CN">
                <a:ea typeface="SimSun" pitchFamily="2" charset="-122"/>
              </a:rPr>
              <a:t>Foreign Exchange Risk</a:t>
            </a:r>
          </a:p>
        </p:txBody>
      </p:sp>
      <p:sp>
        <p:nvSpPr>
          <p:cNvPr id="47107" name="Rectangle 3"/>
          <p:cNvSpPr>
            <a:spLocks noGrp="1" noChangeArrowheads="1"/>
          </p:cNvSpPr>
          <p:nvPr>
            <p:ph sz="quarter" idx="1"/>
          </p:nvPr>
        </p:nvSpPr>
        <p:spPr>
          <a:xfrm>
            <a:off x="381000" y="1295400"/>
            <a:ext cx="8291513" cy="5257800"/>
          </a:xfrm>
        </p:spPr>
        <p:txBody>
          <a:bodyPr>
            <a:normAutofit/>
          </a:bodyPr>
          <a:lstStyle/>
          <a:p>
            <a:pPr>
              <a:lnSpc>
                <a:spcPct val="90000"/>
              </a:lnSpc>
            </a:pPr>
            <a:endParaRPr lang="en-CA" altLang="zh-CN" sz="2400" dirty="0" smtClean="0">
              <a:ea typeface="SimSun" pitchFamily="2" charset="-122"/>
            </a:endParaRPr>
          </a:p>
          <a:p>
            <a:pPr>
              <a:lnSpc>
                <a:spcPct val="90000"/>
              </a:lnSpc>
            </a:pPr>
            <a:r>
              <a:rPr lang="en-CA" altLang="zh-CN" sz="2400" dirty="0" smtClean="0">
                <a:ea typeface="SimSun" pitchFamily="2" charset="-122"/>
              </a:rPr>
              <a:t>Gold and copper sold based primarily on the U.S. dollar price, but operating expenses are incurred in local currencies</a:t>
            </a:r>
          </a:p>
          <a:p>
            <a:pPr lvl="1">
              <a:lnSpc>
                <a:spcPct val="90000"/>
              </a:lnSpc>
            </a:pPr>
            <a:r>
              <a:rPr lang="en-CA" altLang="zh-CN" sz="2000" dirty="0" smtClean="0">
                <a:ea typeface="SimSun" pitchFamily="2" charset="-122"/>
              </a:rPr>
              <a:t>Appreciation of local currencies against U.S. dollar increases costs of production in U.S. dollar terms at mines located outside of U.S.</a:t>
            </a:r>
          </a:p>
          <a:p>
            <a:pPr>
              <a:lnSpc>
                <a:spcPct val="90000"/>
              </a:lnSpc>
            </a:pPr>
            <a:r>
              <a:rPr lang="en-US" altLang="zh-TW" sz="2400" dirty="0" smtClean="0">
                <a:ea typeface="新細明體" pitchFamily="18" charset="-120"/>
              </a:rPr>
              <a:t>The currency </a:t>
            </a:r>
            <a:r>
              <a:rPr lang="en-US" altLang="zh-TW" sz="2400" dirty="0">
                <a:ea typeface="新細明體" pitchFamily="18" charset="-120"/>
              </a:rPr>
              <a:t>that </a:t>
            </a:r>
            <a:r>
              <a:rPr lang="en-US" altLang="zh-TW" sz="2400" dirty="0" smtClean="0">
                <a:ea typeface="新細明體" pitchFamily="18" charset="-120"/>
              </a:rPr>
              <a:t>primarily impacts </a:t>
            </a:r>
            <a:r>
              <a:rPr lang="en-US" altLang="zh-TW" sz="2400" dirty="0">
                <a:ea typeface="新細明體" pitchFamily="18" charset="-120"/>
              </a:rPr>
              <a:t>Newmont’s results of operations </a:t>
            </a:r>
            <a:r>
              <a:rPr lang="en-US" altLang="zh-TW" sz="2400" dirty="0" smtClean="0">
                <a:ea typeface="新細明體" pitchFamily="18" charset="-120"/>
              </a:rPr>
              <a:t>is </a:t>
            </a:r>
            <a:r>
              <a:rPr lang="en-US" altLang="zh-TW" sz="2400" dirty="0">
                <a:ea typeface="新細明體" pitchFamily="18" charset="-120"/>
              </a:rPr>
              <a:t>the </a:t>
            </a:r>
            <a:r>
              <a:rPr lang="en-US" altLang="zh-TW" sz="2400" dirty="0" smtClean="0">
                <a:ea typeface="新細明體" pitchFamily="18" charset="-120"/>
              </a:rPr>
              <a:t>Australian dollar</a:t>
            </a:r>
          </a:p>
          <a:p>
            <a:r>
              <a:rPr lang="en-CA" altLang="zh-CN" sz="2400" dirty="0" smtClean="0">
                <a:ea typeface="SimSun" pitchFamily="2" charset="-122"/>
              </a:rPr>
              <a:t>Newmont enters into fixed forward contracts to hedge up to:</a:t>
            </a:r>
          </a:p>
          <a:p>
            <a:pPr lvl="1"/>
            <a:r>
              <a:rPr lang="en-CA" altLang="zh-CN" sz="2000" dirty="0" smtClean="0">
                <a:ea typeface="SimSun" pitchFamily="2" charset="-122"/>
              </a:rPr>
              <a:t>80% of IDR, 85% of A$ and 75% of NZ$ denominated operating expenditures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990600"/>
          </a:xfrm>
        </p:spPr>
        <p:txBody>
          <a:bodyPr/>
          <a:lstStyle/>
          <a:p>
            <a:r>
              <a:rPr lang="en-US" dirty="0" smtClean="0"/>
              <a:t>Foreign Currency Derivatives</a:t>
            </a:r>
            <a:endParaRPr lang="en-US" dirty="0"/>
          </a:p>
        </p:txBody>
      </p:sp>
      <p:sp>
        <p:nvSpPr>
          <p:cNvPr id="3" name="Content Placeholder 2"/>
          <p:cNvSpPr>
            <a:spLocks noGrp="1"/>
          </p:cNvSpPr>
          <p:nvPr>
            <p:ph sz="quarter" idx="1"/>
          </p:nvPr>
        </p:nvSpPr>
        <p:spPr/>
        <p:txBody>
          <a:bodyPr>
            <a:normAutofit/>
          </a:bodyPr>
          <a:lstStyle/>
          <a:p>
            <a:r>
              <a:rPr lang="en-US" sz="2400" dirty="0" smtClean="0"/>
              <a:t>At Sept. 30, 2010, Newmont had the following foreign currency contracts outstanding:</a:t>
            </a:r>
          </a:p>
          <a:p>
            <a:endParaRPr lang="en-US" sz="2400" dirty="0"/>
          </a:p>
        </p:txBody>
      </p:sp>
      <p:pic>
        <p:nvPicPr>
          <p:cNvPr id="14337" name="Picture 1"/>
          <p:cNvPicPr>
            <a:picLocks noChangeAspect="1" noChangeArrowheads="1"/>
          </p:cNvPicPr>
          <p:nvPr/>
        </p:nvPicPr>
        <p:blipFill>
          <a:blip r:embed="rId2" cstate="print"/>
          <a:srcRect/>
          <a:stretch>
            <a:fillRect/>
          </a:stretch>
        </p:blipFill>
        <p:spPr bwMode="auto">
          <a:xfrm>
            <a:off x="457200" y="2514600"/>
            <a:ext cx="8229600" cy="3695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Fixed Forward Contracts</a:t>
            </a:r>
            <a:endParaRPr lang="en-US" dirty="0"/>
          </a:p>
        </p:txBody>
      </p:sp>
      <p:sp>
        <p:nvSpPr>
          <p:cNvPr id="3" name="Content Placeholder 2"/>
          <p:cNvSpPr>
            <a:spLocks noGrp="1"/>
          </p:cNvSpPr>
          <p:nvPr>
            <p:ph sz="quarter" idx="1"/>
          </p:nvPr>
        </p:nvSpPr>
        <p:spPr/>
        <p:txBody>
          <a:bodyPr>
            <a:normAutofit/>
          </a:bodyPr>
          <a:lstStyle/>
          <a:p>
            <a:r>
              <a:rPr lang="en-US" sz="2000" dirty="0" smtClean="0"/>
              <a:t>Newmont hedges up to 66% of its operating cost exposure related to diesel consumed at its Nevada operations to reduce the variability in realized diesel prices</a:t>
            </a:r>
          </a:p>
          <a:p>
            <a:r>
              <a:rPr lang="en-US" sz="2000" dirty="0" smtClean="0"/>
              <a:t>At Sept. 30, 2010, Newmont had the following diesel derivative contracts outstanding:</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pic>
        <p:nvPicPr>
          <p:cNvPr id="125953" name="Picture 1"/>
          <p:cNvPicPr>
            <a:picLocks noChangeAspect="1" noChangeArrowheads="1"/>
          </p:cNvPicPr>
          <p:nvPr/>
        </p:nvPicPr>
        <p:blipFill>
          <a:blip r:embed="rId2" cstate="print"/>
          <a:srcRect/>
          <a:stretch>
            <a:fillRect/>
          </a:stretch>
        </p:blipFill>
        <p:spPr bwMode="auto">
          <a:xfrm>
            <a:off x="762000" y="3505200"/>
            <a:ext cx="75438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CN" dirty="0">
                <a:ea typeface="SimSun" pitchFamily="2" charset="-122"/>
              </a:rPr>
              <a:t>Interest Rate </a:t>
            </a:r>
            <a:r>
              <a:rPr lang="en-US" altLang="zh-CN" dirty="0" smtClean="0">
                <a:ea typeface="SimSun" pitchFamily="2" charset="-122"/>
              </a:rPr>
              <a:t>Risk</a:t>
            </a:r>
            <a:endParaRPr lang="en-US" altLang="zh-CN" dirty="0">
              <a:ea typeface="SimSun" pitchFamily="2" charset="-122"/>
            </a:endParaRPr>
          </a:p>
        </p:txBody>
      </p:sp>
      <p:sp>
        <p:nvSpPr>
          <p:cNvPr id="51203" name="Rectangle 3"/>
          <p:cNvSpPr>
            <a:spLocks noGrp="1" noChangeArrowheads="1"/>
          </p:cNvSpPr>
          <p:nvPr>
            <p:ph sz="quarter" idx="1"/>
          </p:nvPr>
        </p:nvSpPr>
        <p:spPr>
          <a:xfrm>
            <a:off x="827088" y="1844675"/>
            <a:ext cx="7561262" cy="4464050"/>
          </a:xfrm>
        </p:spPr>
        <p:txBody>
          <a:bodyPr>
            <a:normAutofit/>
          </a:bodyPr>
          <a:lstStyle/>
          <a:p>
            <a:r>
              <a:rPr lang="en-US" altLang="zh-TW" sz="2200" dirty="0" smtClean="0">
                <a:ea typeface="PMingLiU" pitchFamily="18" charset="-120"/>
              </a:rPr>
              <a:t>Interest rate swap contracts to hedge against the interest rate risk exposure from bonds, notes, debentures, and other debts</a:t>
            </a:r>
          </a:p>
          <a:p>
            <a:pPr>
              <a:lnSpc>
                <a:spcPct val="90000"/>
              </a:lnSpc>
            </a:pPr>
            <a:endParaRPr lang="en-US" altLang="zh-CN" sz="2200" dirty="0" smtClean="0">
              <a:ea typeface="SimSun" pitchFamily="2" charset="-122"/>
            </a:endParaRPr>
          </a:p>
          <a:p>
            <a:pPr>
              <a:lnSpc>
                <a:spcPct val="90000"/>
              </a:lnSpc>
            </a:pPr>
            <a:r>
              <a:rPr lang="en-US" altLang="zh-CN" sz="2200" dirty="0" smtClean="0">
                <a:ea typeface="SimSun" pitchFamily="2" charset="-122"/>
              </a:rPr>
              <a:t>At December 31, 2009, Newmont had fixed to floating swap contracts to hedge against its 8.625% senior notes due 2011</a:t>
            </a:r>
          </a:p>
          <a:p>
            <a:pPr>
              <a:lnSpc>
                <a:spcPct val="90000"/>
              </a:lnSpc>
            </a:pPr>
            <a:endParaRPr lang="en-US" altLang="zh-CN" sz="2200" dirty="0" smtClean="0">
              <a:ea typeface="SimSun" pitchFamily="2" charset="-122"/>
            </a:endParaRPr>
          </a:p>
          <a:p>
            <a:pPr>
              <a:lnSpc>
                <a:spcPct val="90000"/>
              </a:lnSpc>
            </a:pPr>
            <a:r>
              <a:rPr lang="en-US" altLang="zh-CN" sz="2200" dirty="0" smtClean="0">
                <a:ea typeface="SimSun" pitchFamily="2" charset="-122"/>
              </a:rPr>
              <a:t>Receives fixed-rate interest payments at 8.63% and pays floating rate interest amounts based on periodic LIBOR settings plus a spread, ranging from 2.60% to 7.63%</a:t>
            </a:r>
          </a:p>
          <a:p>
            <a:pPr>
              <a:lnSpc>
                <a:spcPct val="90000"/>
              </a:lnSpc>
            </a:pPr>
            <a:endParaRPr lang="en-US" altLang="zh-CN" sz="2200" dirty="0" smtClean="0">
              <a:ea typeface="SimSun" pitchFamily="2" charset="-122"/>
            </a:endParaRPr>
          </a:p>
          <a:p>
            <a:pPr>
              <a:lnSpc>
                <a:spcPct val="90000"/>
              </a:lnSpc>
            </a:pPr>
            <a:r>
              <a:rPr lang="en-US" altLang="zh-CN" sz="2200" dirty="0" smtClean="0">
                <a:ea typeface="SimSun" pitchFamily="2" charset="-122"/>
              </a:rPr>
              <a:t>The purpose is for providing balance to Newmont’s targeted mix of fixed and floating rate debt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990600" y="304800"/>
            <a:ext cx="8077200" cy="1066800"/>
          </a:xfrm>
        </p:spPr>
        <p:txBody>
          <a:bodyPr/>
          <a:lstStyle/>
          <a:p>
            <a:r>
              <a:rPr lang="en-US" altLang="zh-CN" dirty="0">
                <a:ea typeface="SimSun" pitchFamily="2" charset="-122"/>
              </a:rPr>
              <a:t>Price-Capped Sales Contracts</a:t>
            </a:r>
          </a:p>
        </p:txBody>
      </p:sp>
      <p:sp>
        <p:nvSpPr>
          <p:cNvPr id="40964" name="Rectangle 4"/>
          <p:cNvSpPr>
            <a:spLocks noGrp="1" noChangeArrowheads="1"/>
          </p:cNvSpPr>
          <p:nvPr>
            <p:ph type="body" sz="half" idx="1"/>
          </p:nvPr>
        </p:nvSpPr>
        <p:spPr>
          <a:xfrm>
            <a:off x="457200" y="1600200"/>
            <a:ext cx="8291513" cy="3810000"/>
          </a:xfrm>
        </p:spPr>
        <p:txBody>
          <a:bodyPr/>
          <a:lstStyle/>
          <a:p>
            <a:pPr>
              <a:lnSpc>
                <a:spcPct val="80000"/>
              </a:lnSpc>
            </a:pPr>
            <a:r>
              <a:rPr lang="en-US" altLang="zh-CN" sz="2000" dirty="0">
                <a:ea typeface="SimSun" pitchFamily="2" charset="-122"/>
              </a:rPr>
              <a:t>In September 2001, Newmont entered into transactions that closed out certain call options through replacement with a series of forward sales contracts requiring physical delivery of the same quantity of gold over slightly extended future periods</a:t>
            </a:r>
          </a:p>
          <a:p>
            <a:pPr>
              <a:lnSpc>
                <a:spcPct val="80000"/>
              </a:lnSpc>
            </a:pPr>
            <a:r>
              <a:rPr lang="en-US" altLang="zh-CN" sz="2000" dirty="0">
                <a:ea typeface="SimSun" pitchFamily="2" charset="-122"/>
              </a:rPr>
              <a:t>Under the terms of the contracts, Newmont will realize the lower of the spot price on the delivery date or the capped price ranging from $</a:t>
            </a:r>
            <a:r>
              <a:rPr lang="en-US" altLang="zh-CN" sz="2000" dirty="0" smtClean="0">
                <a:ea typeface="SimSun" pitchFamily="2" charset="-122"/>
              </a:rPr>
              <a:t>381 to $392 per ounce</a:t>
            </a:r>
          </a:p>
          <a:p>
            <a:pPr>
              <a:lnSpc>
                <a:spcPct val="80000"/>
              </a:lnSpc>
            </a:pPr>
            <a:r>
              <a:rPr lang="en-US" altLang="zh-CN" sz="2000" dirty="0" smtClean="0">
                <a:ea typeface="SimSun" pitchFamily="2" charset="-122"/>
              </a:rPr>
              <a:t>In June 2007, Newmont paid $578 to settle the 1.85 million ounce price- capped forward sales contracts, reporting a $531 pre-tax loss on the early settlement after a $47 reversal of previously recognized deferred revenue in 2007</a:t>
            </a:r>
            <a:endParaRPr lang="en-US" altLang="zh-CN" sz="2000" dirty="0">
              <a:ea typeface="SimSun" pitchFamily="2" charset="-122"/>
            </a:endParaRPr>
          </a:p>
        </p:txBody>
      </p:sp>
      <p:sp>
        <p:nvSpPr>
          <p:cNvPr id="6" name="Slide Number Placeholder 6"/>
          <p:cNvSpPr>
            <a:spLocks noGrp="1"/>
          </p:cNvSpPr>
          <p:nvPr>
            <p:ph type="sldNum" sz="quarter" idx="12"/>
          </p:nvPr>
        </p:nvSpPr>
        <p:spPr/>
        <p:txBody>
          <a:bodyPr/>
          <a:lstStyle/>
          <a:p>
            <a:fld id="{188C0FA9-58BE-4408-95D7-E9AED4B5BD49}" type="slidenum">
              <a:rPr lang="en-US" altLang="zh-CN"/>
              <a:pPr/>
              <a:t>55</a:t>
            </a:fld>
            <a:endParaRPr lang="en-US" altLang="zh-C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685800" y="1676400"/>
            <a:ext cx="8001000" cy="4648200"/>
          </a:xfrm>
          <a:prstGeom prst="rect">
            <a:avLst/>
          </a:prstGeom>
          <a:noFill/>
          <a:ln w="9525">
            <a:noFill/>
            <a:miter lim="800000"/>
            <a:headEnd/>
            <a:tailEnd/>
          </a:ln>
          <a:effectLst/>
        </p:spPr>
      </p:pic>
      <p:sp>
        <p:nvSpPr>
          <p:cNvPr id="8" name="Rectangle 7"/>
          <p:cNvSpPr/>
          <p:nvPr/>
        </p:nvSpPr>
        <p:spPr>
          <a:xfrm>
            <a:off x="762000" y="3810000"/>
            <a:ext cx="7848600" cy="1371600"/>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smtClean="0"/>
              <a:t>Derivative Instrument Fair Values</a:t>
            </a:r>
            <a:endParaRPr lang="en-US" altLang="zh-TW" dirty="0"/>
          </a:p>
        </p:txBody>
      </p:sp>
      <p:sp>
        <p:nvSpPr>
          <p:cNvPr id="10" name="Content Placeholder 9"/>
          <p:cNvSpPr>
            <a:spLocks noGrp="1"/>
          </p:cNvSpPr>
          <p:nvPr>
            <p:ph sz="quarter" idx="1"/>
          </p:nvPr>
        </p:nvSpPr>
        <p:spPr/>
        <p:txBody>
          <a:bodyPr/>
          <a:lstStyle/>
          <a:p>
            <a:r>
              <a:rPr lang="en-US" sz="2000" dirty="0" smtClean="0"/>
              <a:t>Newmont had the following derivative instruments designated as hedges with fair values at Sept. 30, 2010 and Dec. 31, 2009 </a:t>
            </a:r>
          </a:p>
          <a:p>
            <a:endParaRPr lang="en-US" dirty="0"/>
          </a:p>
        </p:txBody>
      </p:sp>
      <p:pic>
        <p:nvPicPr>
          <p:cNvPr id="113667" name="Picture 3"/>
          <p:cNvPicPr>
            <a:picLocks noChangeAspect="1" noChangeArrowheads="1"/>
          </p:cNvPicPr>
          <p:nvPr/>
        </p:nvPicPr>
        <p:blipFill>
          <a:blip r:embed="rId3" cstate="print"/>
          <a:srcRect/>
          <a:stretch>
            <a:fillRect/>
          </a:stretch>
        </p:blipFill>
        <p:spPr bwMode="auto">
          <a:xfrm>
            <a:off x="1143000" y="4495800"/>
            <a:ext cx="6962775" cy="1847850"/>
          </a:xfrm>
          <a:prstGeom prst="rect">
            <a:avLst/>
          </a:prstGeom>
          <a:noFill/>
          <a:ln w="9525">
            <a:noFill/>
            <a:miter lim="800000"/>
            <a:headEnd/>
            <a:tailEnd/>
          </a:ln>
          <a:effectLst/>
        </p:spPr>
      </p:pic>
      <p:pic>
        <p:nvPicPr>
          <p:cNvPr id="113668" name="Picture 4"/>
          <p:cNvPicPr>
            <a:picLocks noChangeAspect="1" noChangeArrowheads="1"/>
          </p:cNvPicPr>
          <p:nvPr/>
        </p:nvPicPr>
        <p:blipFill>
          <a:blip r:embed="rId4" cstate="print"/>
          <a:srcRect/>
          <a:stretch>
            <a:fillRect/>
          </a:stretch>
        </p:blipFill>
        <p:spPr bwMode="auto">
          <a:xfrm>
            <a:off x="1143000" y="2514600"/>
            <a:ext cx="6953250" cy="1781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pic>
        <p:nvPicPr>
          <p:cNvPr id="8" name="Picture 2"/>
          <p:cNvPicPr>
            <a:picLocks noChangeAspect="1" noChangeArrowheads="1"/>
          </p:cNvPicPr>
          <p:nvPr/>
        </p:nvPicPr>
        <p:blipFill>
          <a:blip r:embed="rId3" cstate="print"/>
          <a:srcRect/>
          <a:stretch>
            <a:fillRect/>
          </a:stretch>
        </p:blipFill>
        <p:spPr bwMode="auto">
          <a:xfrm>
            <a:off x="2590800" y="2057400"/>
            <a:ext cx="3950017" cy="1676400"/>
          </a:xfrm>
          <a:prstGeom prst="rect">
            <a:avLst/>
          </a:prstGeom>
          <a:noFill/>
          <a:ln w="9525">
            <a:noFill/>
            <a:miter lim="800000"/>
            <a:headEnd/>
            <a:tailEnd/>
          </a:ln>
        </p:spPr>
      </p:pic>
      <p:pic>
        <p:nvPicPr>
          <p:cNvPr id="107522" name="Picture 2" descr="http://www.janethelm.com/images/logo_teck_pos_rgb.jpg"/>
          <p:cNvPicPr>
            <a:picLocks noChangeAspect="1" noChangeArrowheads="1"/>
          </p:cNvPicPr>
          <p:nvPr/>
        </p:nvPicPr>
        <p:blipFill>
          <a:blip r:embed="rId4" cstate="print"/>
          <a:srcRect/>
          <a:stretch>
            <a:fillRect/>
          </a:stretch>
        </p:blipFill>
        <p:spPr bwMode="auto">
          <a:xfrm>
            <a:off x="2438400" y="1676400"/>
            <a:ext cx="4191000" cy="253978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smtClean="0"/>
              <a:t>About Teck</a:t>
            </a:r>
          </a:p>
        </p:txBody>
      </p:sp>
      <p:sp>
        <p:nvSpPr>
          <p:cNvPr id="15363" name="Rectangle 3"/>
          <p:cNvSpPr>
            <a:spLocks noGrp="1" noChangeArrowheads="1"/>
          </p:cNvSpPr>
          <p:nvPr>
            <p:ph sz="quarter" idx="1"/>
          </p:nvPr>
        </p:nvSpPr>
        <p:spPr/>
        <p:txBody>
          <a:bodyPr/>
          <a:lstStyle/>
          <a:p>
            <a:pPr eaLnBrk="1" hangingPunct="1"/>
            <a:r>
              <a:rPr lang="en-CA" smtClean="0"/>
              <a:t>Canada’s largest diversified mining, mineral processing and metallurgical company</a:t>
            </a:r>
          </a:p>
          <a:p>
            <a:pPr eaLnBrk="1" hangingPunct="1"/>
            <a:r>
              <a:rPr lang="en-CA" smtClean="0"/>
              <a:t>Focus on copper, metallurgical coal, zinc and energy</a:t>
            </a:r>
          </a:p>
          <a:p>
            <a:pPr eaLnBrk="1" hangingPunct="1"/>
            <a:r>
              <a:rPr lang="en-CA" smtClean="0"/>
              <a:t>2009 experienced record revenue of 2.5B</a:t>
            </a:r>
          </a:p>
          <a:p>
            <a:pPr eaLnBrk="1" hangingPunct="1">
              <a:buFontTx/>
              <a:buNone/>
            </a:pPr>
            <a:endParaRPr lang="en-CA"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p:txBody>
          <a:bodyPr/>
          <a:lstStyle/>
          <a:p>
            <a:pPr eaLnBrk="1" hangingPunct="1">
              <a:defRPr/>
            </a:pPr>
            <a:r>
              <a:rPr lang="en-US" altLang="ko-KR" dirty="0" smtClean="0"/>
              <a:t>Mining Process</a:t>
            </a:r>
          </a:p>
        </p:txBody>
      </p:sp>
      <p:sp>
        <p:nvSpPr>
          <p:cNvPr id="730115" name="Rectangle 3"/>
          <p:cNvSpPr>
            <a:spLocks noGrp="1" noChangeArrowheads="1"/>
          </p:cNvSpPr>
          <p:nvPr>
            <p:ph sz="quarter" idx="1"/>
          </p:nvPr>
        </p:nvSpPr>
        <p:spPr/>
        <p:txBody>
          <a:bodyPr>
            <a:normAutofit fontScale="77500" lnSpcReduction="20000"/>
          </a:bodyPr>
          <a:lstStyle/>
          <a:p>
            <a:pPr marL="381000" indent="-381000" eaLnBrk="1" hangingPunct="1">
              <a:buNone/>
              <a:defRPr/>
            </a:pPr>
            <a:r>
              <a:rPr lang="en-US" altLang="ko-KR" b="0" dirty="0" smtClean="0">
                <a:ea typeface="Gulim" pitchFamily="34" charset="-127"/>
              </a:rPr>
              <a:t>1.  Prospecting to </a:t>
            </a:r>
            <a:r>
              <a:rPr lang="en-US" altLang="ko-KR" dirty="0" smtClean="0">
                <a:ea typeface="Gulim" pitchFamily="34" charset="-127"/>
              </a:rPr>
              <a:t>locate</a:t>
            </a:r>
            <a:r>
              <a:rPr lang="en-US" altLang="ko-KR" b="0" dirty="0" smtClean="0">
                <a:ea typeface="Gulim" pitchFamily="34" charset="-127"/>
              </a:rPr>
              <a:t> ore body</a:t>
            </a:r>
          </a:p>
          <a:p>
            <a:pPr marL="381000" indent="-381000" eaLnBrk="1" hangingPunct="1">
              <a:buFont typeface="Wingdings" pitchFamily="2" charset="2"/>
              <a:buNone/>
              <a:defRPr/>
            </a:pPr>
            <a:r>
              <a:rPr lang="en-US" altLang="ko-KR" b="0" dirty="0" smtClean="0">
                <a:ea typeface="Gulim" pitchFamily="34" charset="-127"/>
              </a:rPr>
              <a:t>2.  Deposit evaluation or pre-feasibility activities</a:t>
            </a:r>
          </a:p>
          <a:p>
            <a:pPr marL="381000" indent="-381000" eaLnBrk="1" hangingPunct="1">
              <a:buFont typeface="Wingdings" pitchFamily="2" charset="2"/>
              <a:buNone/>
              <a:defRPr/>
            </a:pPr>
            <a:r>
              <a:rPr lang="en-US" altLang="ko-KR" dirty="0" smtClean="0">
                <a:ea typeface="Gulim" pitchFamily="34" charset="-127"/>
              </a:rPr>
              <a:t>	- M</a:t>
            </a:r>
            <a:r>
              <a:rPr lang="en-US" altLang="ko-KR" b="0" dirty="0" smtClean="0">
                <a:ea typeface="Gulim" pitchFamily="34" charset="-127"/>
              </a:rPr>
              <a:t>athematically estimate the extent and grade of the deposit</a:t>
            </a:r>
          </a:p>
          <a:p>
            <a:pPr marL="381000" indent="-381000" eaLnBrk="1" hangingPunct="1">
              <a:buFont typeface="Wingdings" pitchFamily="2" charset="2"/>
              <a:buNone/>
              <a:defRPr/>
            </a:pPr>
            <a:r>
              <a:rPr lang="en-US" altLang="ko-KR" dirty="0" smtClean="0">
                <a:ea typeface="Gulim" pitchFamily="34" charset="-127"/>
              </a:rPr>
              <a:t>	- E</a:t>
            </a:r>
            <a:r>
              <a:rPr lang="en-US" altLang="ko-KR" b="0" dirty="0" smtClean="0">
                <a:ea typeface="Gulim" pitchFamily="34" charset="-127"/>
              </a:rPr>
              <a:t>valuate the economically recoverable portion of the deposit</a:t>
            </a:r>
          </a:p>
          <a:p>
            <a:pPr marL="381000" indent="-381000" eaLnBrk="1" hangingPunct="1">
              <a:buFont typeface="Wingdings" pitchFamily="2" charset="2"/>
              <a:buNone/>
              <a:defRPr/>
            </a:pPr>
            <a:r>
              <a:rPr lang="en-US" altLang="ko-KR" dirty="0" smtClean="0">
                <a:ea typeface="Gulim" pitchFamily="34" charset="-127"/>
              </a:rPr>
              <a:t>4</a:t>
            </a:r>
            <a:r>
              <a:rPr lang="en-US" altLang="ko-KR" b="0" dirty="0" smtClean="0">
                <a:ea typeface="Gulim" pitchFamily="34" charset="-127"/>
              </a:rPr>
              <a:t>. Mine planning and feasibility study to evaluate the total project</a:t>
            </a:r>
          </a:p>
          <a:p>
            <a:pPr marL="381000" indent="-381000" eaLnBrk="1" hangingPunct="1">
              <a:buFont typeface="Wingdings" pitchFamily="2" charset="2"/>
              <a:buNone/>
              <a:defRPr/>
            </a:pPr>
            <a:r>
              <a:rPr lang="en-US" altLang="ko-KR" dirty="0" smtClean="0">
                <a:ea typeface="Gulim" pitchFamily="34" charset="-127"/>
              </a:rPr>
              <a:t>	-Mining methods, infrastructure required, location of facilities, impact assessment of facilities</a:t>
            </a:r>
            <a:endParaRPr lang="en-US" altLang="ko-KR" b="0" dirty="0" smtClean="0">
              <a:ea typeface="Gulim" pitchFamily="34" charset="-127"/>
            </a:endParaRPr>
          </a:p>
          <a:p>
            <a:pPr marL="381000" indent="-381000" eaLnBrk="1" hangingPunct="1">
              <a:buFont typeface="Wingdings" pitchFamily="2" charset="2"/>
              <a:buNone/>
              <a:defRPr/>
            </a:pPr>
            <a:r>
              <a:rPr lang="en-US" altLang="ko-KR" dirty="0" smtClean="0">
                <a:ea typeface="Gulim" pitchFamily="34" charset="-127"/>
              </a:rPr>
              <a:t>5</a:t>
            </a:r>
            <a:r>
              <a:rPr lang="en-US" altLang="ko-KR" b="0" dirty="0" smtClean="0">
                <a:ea typeface="Gulim" pitchFamily="34" charset="-127"/>
              </a:rPr>
              <a:t>. Mine construction and operation</a:t>
            </a:r>
          </a:p>
          <a:p>
            <a:pPr marL="381000" indent="-381000" eaLnBrk="1" hangingPunct="1">
              <a:buFont typeface="Wingdings" pitchFamily="2" charset="2"/>
              <a:buNone/>
              <a:defRPr/>
            </a:pPr>
            <a:r>
              <a:rPr lang="en-US" altLang="ko-KR" b="0" dirty="0" smtClean="0">
                <a:ea typeface="Gulim" pitchFamily="34" charset="-127"/>
              </a:rPr>
              <a:t>6. Mine </a:t>
            </a:r>
            <a:r>
              <a:rPr lang="en-US" altLang="ko-KR" dirty="0" smtClean="0">
                <a:ea typeface="Gulim" pitchFamily="34" charset="-127"/>
              </a:rPr>
              <a:t>c</a:t>
            </a:r>
            <a:r>
              <a:rPr lang="en-US" altLang="ko-KR" b="0" dirty="0" smtClean="0">
                <a:ea typeface="Gulim" pitchFamily="34" charset="-127"/>
              </a:rPr>
              <a:t>losure</a:t>
            </a:r>
          </a:p>
          <a:p>
            <a:pPr marL="381000" indent="-381000" eaLnBrk="1" hangingPunct="1">
              <a:buFont typeface="Wingdings" pitchFamily="2" charset="2"/>
              <a:buNone/>
              <a:defRPr/>
            </a:pPr>
            <a:r>
              <a:rPr lang="en-US" altLang="ko-KR" dirty="0" smtClean="0">
                <a:ea typeface="Gulim" pitchFamily="34" charset="-127"/>
              </a:rPr>
              <a:t>	- </a:t>
            </a:r>
            <a:r>
              <a:rPr lang="en-US" altLang="ko-KR" b="0" dirty="0" smtClean="0">
                <a:ea typeface="Gulim" pitchFamily="34" charset="-127"/>
              </a:rPr>
              <a:t>Reclamation to make a previous mine suitable for future use.</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762000" y="1752600"/>
          <a:ext cx="7558088" cy="4800600"/>
        </p:xfrm>
        <a:graphic>
          <a:graphicData uri="http://schemas.openxmlformats.org/presentationml/2006/ole">
            <p:oleObj spid="_x0000_s1026" name="Bitmap Image" r:id="rId4" imgW="5971429" imgH="4277322" progId="PBrush">
              <p:embed/>
            </p:oleObj>
          </a:graphicData>
        </a:graphic>
      </p:graphicFrame>
      <p:sp>
        <p:nvSpPr>
          <p:cNvPr id="3" name="Title 2"/>
          <p:cNvSpPr>
            <a:spLocks noGrp="1"/>
          </p:cNvSpPr>
          <p:nvPr>
            <p:ph type="title"/>
          </p:nvPr>
        </p:nvSpPr>
        <p:spPr/>
        <p:txBody>
          <a:bodyPr>
            <a:normAutofit/>
          </a:bodyPr>
          <a:lstStyle/>
          <a:p>
            <a:r>
              <a:rPr lang="en-US" dirty="0" smtClean="0"/>
              <a:t>Area of Operations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827088" y="2565400"/>
          <a:ext cx="7000875" cy="1985963"/>
        </p:xfrm>
        <a:graphic>
          <a:graphicData uri="http://schemas.openxmlformats.org/presentationml/2006/ole">
            <p:oleObj spid="_x0000_s2050" name="Bitmap Image" r:id="rId4" imgW="5504762" imgH="1561905" progId="PBrush">
              <p:embed/>
            </p:oleObj>
          </a:graphicData>
        </a:graphic>
      </p:graphicFrame>
      <p:sp>
        <p:nvSpPr>
          <p:cNvPr id="2051" name="Rectangle 5"/>
          <p:cNvSpPr>
            <a:spLocks noGrp="1" noChangeArrowheads="1"/>
          </p:cNvSpPr>
          <p:nvPr>
            <p:ph type="title"/>
          </p:nvPr>
        </p:nvSpPr>
        <p:spPr/>
        <p:txBody>
          <a:bodyPr/>
          <a:lstStyle/>
          <a:p>
            <a:pPr eaLnBrk="1" hangingPunct="1"/>
            <a:r>
              <a:rPr lang="en-CA" smtClean="0"/>
              <a:t>Q3 2010 Report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pPr eaLnBrk="1" hangingPunct="1"/>
            <a:r>
              <a:rPr lang="en-CA" smtClean="0"/>
              <a:t>Q3 2010 Report </a:t>
            </a:r>
          </a:p>
        </p:txBody>
      </p:sp>
      <p:graphicFrame>
        <p:nvGraphicFramePr>
          <p:cNvPr id="129027" name="Object 4"/>
          <p:cNvGraphicFramePr>
            <a:graphicFrameLocks noChangeAspect="1"/>
          </p:cNvGraphicFramePr>
          <p:nvPr/>
        </p:nvGraphicFramePr>
        <p:xfrm>
          <a:off x="457200" y="2133600"/>
          <a:ext cx="8280400" cy="3627438"/>
        </p:xfrm>
        <a:graphic>
          <a:graphicData uri="http://schemas.openxmlformats.org/presentationml/2006/ole">
            <p:oleObj spid="_x0000_s129027" name="Bitmap Image" r:id="rId4" imgW="8849960" imgH="3971429" progId="PBrush">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CA" sz="4000" smtClean="0"/>
              <a:t>Quarterly Earnings and Cash Flow</a:t>
            </a:r>
          </a:p>
        </p:txBody>
      </p:sp>
      <p:graphicFrame>
        <p:nvGraphicFramePr>
          <p:cNvPr id="4098" name="Object 3"/>
          <p:cNvGraphicFramePr>
            <a:graphicFrameLocks noChangeAspect="1"/>
          </p:cNvGraphicFramePr>
          <p:nvPr>
            <p:ph sz="quarter" idx="1"/>
          </p:nvPr>
        </p:nvGraphicFramePr>
        <p:xfrm>
          <a:off x="612775" y="2436813"/>
          <a:ext cx="8153400" cy="2820987"/>
        </p:xfrm>
        <a:graphic>
          <a:graphicData uri="http://schemas.openxmlformats.org/presentationml/2006/ole">
            <p:oleObj spid="_x0000_s4098" name="Bitmap Image" r:id="rId4" imgW="9523810" imgH="3296110" progId="PBrush">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CA" smtClean="0"/>
              <a:t>Teck’s Risk Exposures</a:t>
            </a:r>
          </a:p>
        </p:txBody>
      </p:sp>
      <p:sp>
        <p:nvSpPr>
          <p:cNvPr id="16387" name="Rectangle 3"/>
          <p:cNvSpPr>
            <a:spLocks noGrp="1" noChangeArrowheads="1"/>
          </p:cNvSpPr>
          <p:nvPr>
            <p:ph sz="quarter" idx="1"/>
          </p:nvPr>
        </p:nvSpPr>
        <p:spPr/>
        <p:txBody>
          <a:bodyPr/>
          <a:lstStyle/>
          <a:p>
            <a:pPr eaLnBrk="1" hangingPunct="1"/>
            <a:r>
              <a:rPr lang="en-CA" dirty="0" smtClean="0"/>
              <a:t>Foreign exchange risk</a:t>
            </a:r>
          </a:p>
          <a:p>
            <a:pPr eaLnBrk="1" hangingPunct="1"/>
            <a:r>
              <a:rPr lang="en-CA" dirty="0" smtClean="0"/>
              <a:t>Interest rate risk</a:t>
            </a:r>
          </a:p>
          <a:p>
            <a:pPr eaLnBrk="1" hangingPunct="1"/>
            <a:r>
              <a:rPr lang="en-CA" dirty="0" smtClean="0"/>
              <a:t>Commodity price risk</a:t>
            </a:r>
          </a:p>
          <a:p>
            <a:pPr eaLnBrk="1" hangingPunct="1"/>
            <a:r>
              <a:rPr lang="en-CA" dirty="0" smtClean="0"/>
              <a:t>Credit risk</a:t>
            </a:r>
          </a:p>
          <a:p>
            <a:pPr eaLnBrk="1" hangingPunct="1"/>
            <a:r>
              <a:rPr lang="en-CA" dirty="0" smtClean="0"/>
              <a:t>Liquidity risk</a:t>
            </a:r>
          </a:p>
          <a:p>
            <a:pPr eaLnBrk="1" hangingPunct="1"/>
            <a:r>
              <a:rPr lang="en-CA" dirty="0" smtClean="0"/>
              <a:t>Risks associated with capital markets</a:t>
            </a:r>
          </a:p>
          <a:p>
            <a:pPr eaLnBrk="1" hangingPunct="1"/>
            <a:r>
              <a:rPr lang="en-CA" dirty="0" smtClean="0"/>
              <a:t>Use of derivatives managed by Hedging Committee and Board of Directors </a:t>
            </a:r>
          </a:p>
          <a:p>
            <a:pPr eaLnBrk="1" hangingPunct="1">
              <a:buFontTx/>
              <a:buNone/>
            </a:pPr>
            <a:endParaRPr lang="en-CA"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CA" sz="4000" smtClean="0"/>
              <a:t>Risk Factors</a:t>
            </a:r>
          </a:p>
        </p:txBody>
      </p:sp>
      <p:sp>
        <p:nvSpPr>
          <p:cNvPr id="17411" name="Rectangle 3"/>
          <p:cNvSpPr>
            <a:spLocks noGrp="1" noChangeArrowheads="1"/>
          </p:cNvSpPr>
          <p:nvPr>
            <p:ph sz="quarter" idx="1"/>
          </p:nvPr>
        </p:nvSpPr>
        <p:spPr/>
        <p:txBody>
          <a:bodyPr/>
          <a:lstStyle/>
          <a:p>
            <a:pPr eaLnBrk="1" hangingPunct="1"/>
            <a:r>
              <a:rPr lang="en-CA" smtClean="0"/>
              <a:t>Teck faces inherent risks in mining and metals business. </a:t>
            </a:r>
          </a:p>
          <a:p>
            <a:pPr lvl="1" eaLnBrk="1" hangingPunct="1"/>
            <a:r>
              <a:rPr lang="en-CA" smtClean="0"/>
              <a:t>Environment</a:t>
            </a:r>
          </a:p>
          <a:p>
            <a:pPr lvl="1" eaLnBrk="1" hangingPunct="1"/>
            <a:r>
              <a:rPr lang="en-CA" smtClean="0"/>
              <a:t>Industrial acidents</a:t>
            </a:r>
          </a:p>
          <a:p>
            <a:pPr lvl="1" eaLnBrk="1" hangingPunct="1"/>
            <a:r>
              <a:rPr lang="en-CA" smtClean="0"/>
              <a:t>Geological formations</a:t>
            </a:r>
          </a:p>
          <a:p>
            <a:pPr lvl="1" eaLnBrk="1" hangingPunct="1">
              <a:buFontTx/>
              <a:buNone/>
            </a:pPr>
            <a:endParaRPr lang="en-CA"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noFill/>
        </p:spPr>
        <p:txBody>
          <a:bodyPr/>
          <a:lstStyle/>
          <a:p>
            <a:pPr eaLnBrk="1" hangingPunct="1"/>
            <a:r>
              <a:rPr lang="en-CA" sz="4000" smtClean="0"/>
              <a:t>Risk Factors</a:t>
            </a:r>
          </a:p>
        </p:txBody>
      </p:sp>
      <p:sp>
        <p:nvSpPr>
          <p:cNvPr id="18434" name="Rectangle 3"/>
          <p:cNvSpPr>
            <a:spLocks noGrp="1" noChangeArrowheads="1"/>
          </p:cNvSpPr>
          <p:nvPr>
            <p:ph sz="quarter" idx="1"/>
          </p:nvPr>
        </p:nvSpPr>
        <p:spPr/>
        <p:txBody>
          <a:bodyPr/>
          <a:lstStyle/>
          <a:p>
            <a:pPr eaLnBrk="1" hangingPunct="1"/>
            <a:r>
              <a:rPr lang="en-CA" smtClean="0"/>
              <a:t>Fluctuations in market price of base metals, speciality metals and metallurgical coal may significantly adversely affect results of operations</a:t>
            </a:r>
          </a:p>
          <a:p>
            <a:pPr lvl="1" eaLnBrk="1" hangingPunct="1"/>
            <a:r>
              <a:rPr lang="en-CA" smtClean="0"/>
              <a:t>Cyclical prices</a:t>
            </a:r>
          </a:p>
          <a:p>
            <a:pPr lvl="1" eaLnBrk="1" hangingPunct="1"/>
            <a:r>
              <a:rPr lang="en-CA" smtClean="0"/>
              <a:t>Teck’s policy on hedging </a:t>
            </a:r>
          </a:p>
          <a:p>
            <a:pPr lvl="1" eaLnBrk="1" hangingPunct="1"/>
            <a:r>
              <a:rPr lang="en-CA" smtClean="0"/>
              <a:t>Makes exception in certain circumstances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noFill/>
        </p:spPr>
        <p:txBody>
          <a:bodyPr/>
          <a:lstStyle/>
          <a:p>
            <a:pPr eaLnBrk="1" hangingPunct="1"/>
            <a:r>
              <a:rPr lang="en-CA" sz="4000" smtClean="0"/>
              <a:t>Sensitivity Analysis: </a:t>
            </a:r>
          </a:p>
        </p:txBody>
      </p:sp>
      <p:sp>
        <p:nvSpPr>
          <p:cNvPr id="5123" name="Rectangle 2"/>
          <p:cNvSpPr>
            <a:spLocks noGrp="1" noChangeArrowheads="1"/>
          </p:cNvSpPr>
          <p:nvPr>
            <p:ph sz="quarter" idx="1"/>
          </p:nvPr>
        </p:nvSpPr>
        <p:spPr/>
        <p:txBody>
          <a:bodyPr/>
          <a:lstStyle/>
          <a:p>
            <a:pPr eaLnBrk="1" hangingPunct="1">
              <a:buFontTx/>
              <a:buNone/>
            </a:pPr>
            <a:endParaRPr lang="en-US" smtClean="0"/>
          </a:p>
        </p:txBody>
      </p:sp>
      <p:graphicFrame>
        <p:nvGraphicFramePr>
          <p:cNvPr id="5122" name="Object 4"/>
          <p:cNvGraphicFramePr>
            <a:graphicFrameLocks noChangeAspect="1"/>
          </p:cNvGraphicFramePr>
          <p:nvPr/>
        </p:nvGraphicFramePr>
        <p:xfrm>
          <a:off x="1116013" y="3141663"/>
          <a:ext cx="6629400" cy="1697037"/>
        </p:xfrm>
        <a:graphic>
          <a:graphicData uri="http://schemas.openxmlformats.org/presentationml/2006/ole">
            <p:oleObj spid="_x0000_s5122" name="Bitmap Image" r:id="rId4" imgW="4761905" imgH="1219370" progId="PBrush">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title"/>
          </p:nvPr>
        </p:nvSpPr>
        <p:spPr>
          <a:noFill/>
        </p:spPr>
        <p:txBody>
          <a:bodyPr/>
          <a:lstStyle/>
          <a:p>
            <a:pPr eaLnBrk="1" hangingPunct="1"/>
            <a:r>
              <a:rPr lang="en-CA" sz="4000" smtClean="0"/>
              <a:t>Risk Factors</a:t>
            </a:r>
          </a:p>
        </p:txBody>
      </p:sp>
      <p:sp>
        <p:nvSpPr>
          <p:cNvPr id="6147" name="Rectangle 2"/>
          <p:cNvSpPr>
            <a:spLocks noGrp="1" noChangeArrowheads="1"/>
          </p:cNvSpPr>
          <p:nvPr>
            <p:ph sz="quarter" idx="1"/>
          </p:nvPr>
        </p:nvSpPr>
        <p:spPr/>
        <p:txBody>
          <a:bodyPr/>
          <a:lstStyle/>
          <a:p>
            <a:pPr eaLnBrk="1" hangingPunct="1">
              <a:buFontTx/>
              <a:buNone/>
            </a:pPr>
            <a:r>
              <a:rPr lang="en-CA" smtClean="0"/>
              <a:t>Commodity Price Risk: </a:t>
            </a:r>
          </a:p>
          <a:p>
            <a:pPr eaLnBrk="1" hangingPunct="1">
              <a:buFontTx/>
              <a:buNone/>
            </a:pPr>
            <a:endParaRPr lang="en-CA" smtClean="0"/>
          </a:p>
        </p:txBody>
      </p:sp>
      <p:graphicFrame>
        <p:nvGraphicFramePr>
          <p:cNvPr id="6146" name="Object 5"/>
          <p:cNvGraphicFramePr>
            <a:graphicFrameLocks noChangeAspect="1"/>
          </p:cNvGraphicFramePr>
          <p:nvPr/>
        </p:nvGraphicFramePr>
        <p:xfrm>
          <a:off x="323850" y="2852738"/>
          <a:ext cx="8232775" cy="1668462"/>
        </p:xfrm>
        <a:graphic>
          <a:graphicData uri="http://schemas.openxmlformats.org/presentationml/2006/ole">
            <p:oleObj spid="_x0000_s6146" name="Bitmap Image" r:id="rId4" imgW="5733333" imgH="1162212" progId="PBrush">
              <p:embed/>
            </p:oleObj>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a:noFill/>
        </p:spPr>
        <p:txBody>
          <a:bodyPr/>
          <a:lstStyle/>
          <a:p>
            <a:pPr eaLnBrk="1" hangingPunct="1"/>
            <a:r>
              <a:rPr lang="en-CA" sz="4000" smtClean="0"/>
              <a:t>Risk Factors</a:t>
            </a:r>
          </a:p>
        </p:txBody>
      </p:sp>
      <p:sp>
        <p:nvSpPr>
          <p:cNvPr id="19458" name="Rectangle 3"/>
          <p:cNvSpPr>
            <a:spLocks noGrp="1" noChangeArrowheads="1"/>
          </p:cNvSpPr>
          <p:nvPr>
            <p:ph sz="quarter" idx="1"/>
          </p:nvPr>
        </p:nvSpPr>
        <p:spPr/>
        <p:txBody>
          <a:bodyPr/>
          <a:lstStyle/>
          <a:p>
            <a:pPr eaLnBrk="1" hangingPunct="1"/>
            <a:r>
              <a:rPr lang="en-CA" smtClean="0"/>
              <a:t>Volatility in commodity markets/financial markets may adversely affect ability to operate, as well as their financial condition</a:t>
            </a:r>
          </a:p>
          <a:p>
            <a:pPr lvl="1" eaLnBrk="1" hangingPunct="1"/>
            <a:r>
              <a:rPr lang="en-CA" smtClean="0"/>
              <a:t>Inability to obtain equity </a:t>
            </a:r>
          </a:p>
          <a:p>
            <a:pPr lvl="1" eaLnBrk="1" hangingPunct="1">
              <a:buFontTx/>
              <a:buNone/>
            </a:pPr>
            <a:endParaRPr lang="en-CA" smtClean="0"/>
          </a:p>
          <a:p>
            <a:pPr eaLnBrk="1" hangingPunct="1"/>
            <a:endParaRPr lang="en-CA"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World’s most abundant and widely distributed fossil fuel</a:t>
            </a:r>
          </a:p>
          <a:p>
            <a:r>
              <a:rPr lang="en-US" dirty="0" smtClean="0"/>
              <a:t>Used for:</a:t>
            </a:r>
          </a:p>
          <a:p>
            <a:pPr lvl="1"/>
            <a:r>
              <a:rPr lang="en-US" sz="2400" dirty="0" smtClean="0"/>
              <a:t>Power generation (Thermal Coal)</a:t>
            </a:r>
          </a:p>
          <a:p>
            <a:pPr lvl="1"/>
            <a:r>
              <a:rPr lang="en-US" sz="2400" dirty="0" smtClean="0"/>
              <a:t>Steel production (Metallurgical or Coking Coal)</a:t>
            </a:r>
          </a:p>
          <a:p>
            <a:pPr lvl="1"/>
            <a:r>
              <a:rPr lang="en-US" sz="2400" dirty="0" smtClean="0"/>
              <a:t>Cement manufacturing</a:t>
            </a:r>
          </a:p>
          <a:p>
            <a:pPr lvl="1"/>
            <a:r>
              <a:rPr lang="en-US" sz="2400" dirty="0" smtClean="0"/>
              <a:t>As a liquid fuel</a:t>
            </a:r>
          </a:p>
          <a:p>
            <a:r>
              <a:rPr lang="en-US" dirty="0" smtClean="0"/>
              <a:t>Quality Ranking:</a:t>
            </a:r>
          </a:p>
          <a:p>
            <a:pPr lvl="1">
              <a:lnSpc>
                <a:spcPct val="90000"/>
              </a:lnSpc>
            </a:pPr>
            <a:r>
              <a:rPr lang="en-US" altLang="zh-TW" sz="2400" dirty="0" smtClean="0">
                <a:cs typeface="微軟正黑體"/>
              </a:rPr>
              <a:t>High-rank coals are high in carbon and therefore heat value, and have low moisture content. </a:t>
            </a:r>
          </a:p>
          <a:p>
            <a:pPr lvl="1"/>
            <a:r>
              <a:rPr lang="en-US" altLang="zh-TW" sz="2400" dirty="0" smtClean="0">
                <a:cs typeface="微軟正黑體"/>
              </a:rPr>
              <a:t>Low-rank coals have low carbon content but high in hydrogen and oxygen content.</a:t>
            </a:r>
            <a:r>
              <a:rPr lang="en-US" sz="2400" dirty="0" smtClean="0"/>
              <a:t> </a:t>
            </a:r>
          </a:p>
          <a:p>
            <a:pPr lvl="1">
              <a:lnSpc>
                <a:spcPct val="90000"/>
              </a:lnSpc>
            </a:pPr>
            <a:endParaRPr lang="en-CA" altLang="zh-TW" dirty="0" smtClean="0">
              <a:cs typeface="微軟正黑體"/>
            </a:endParaRP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a:noFill/>
        </p:spPr>
        <p:txBody>
          <a:bodyPr/>
          <a:lstStyle/>
          <a:p>
            <a:pPr eaLnBrk="1" hangingPunct="1"/>
            <a:r>
              <a:rPr lang="en-CA" sz="4000" smtClean="0"/>
              <a:t>Risk Factors</a:t>
            </a:r>
          </a:p>
        </p:txBody>
      </p:sp>
      <p:graphicFrame>
        <p:nvGraphicFramePr>
          <p:cNvPr id="7170" name="Object 3"/>
          <p:cNvGraphicFramePr>
            <a:graphicFrameLocks noChangeAspect="1"/>
          </p:cNvGraphicFramePr>
          <p:nvPr>
            <p:ph sz="quarter" idx="1"/>
          </p:nvPr>
        </p:nvGraphicFramePr>
        <p:xfrm>
          <a:off x="1295400" y="3810000"/>
          <a:ext cx="6477000" cy="1600200"/>
        </p:xfrm>
        <a:graphic>
          <a:graphicData uri="http://schemas.openxmlformats.org/presentationml/2006/ole">
            <p:oleObj spid="_x0000_s7170" name="Bitmap Image" r:id="rId4" imgW="5780952" imgH="923810" progId="PBrush">
              <p:embed/>
            </p:oleObj>
          </a:graphicData>
        </a:graphic>
      </p:graphicFrame>
      <p:sp>
        <p:nvSpPr>
          <p:cNvPr id="7172" name="Text Box 5"/>
          <p:cNvSpPr txBox="1">
            <a:spLocks noChangeArrowheads="1"/>
          </p:cNvSpPr>
          <p:nvPr/>
        </p:nvSpPr>
        <p:spPr bwMode="auto">
          <a:xfrm>
            <a:off x="500063" y="2643188"/>
            <a:ext cx="8064500" cy="1200150"/>
          </a:xfrm>
          <a:prstGeom prst="rect">
            <a:avLst/>
          </a:prstGeom>
          <a:noFill/>
          <a:ln w="9525">
            <a:noFill/>
            <a:miter lim="800000"/>
            <a:headEnd/>
            <a:tailEnd/>
          </a:ln>
        </p:spPr>
        <p:txBody>
          <a:bodyPr>
            <a:spAutoFit/>
          </a:bodyPr>
          <a:lstStyle/>
          <a:p>
            <a:pPr>
              <a:spcBef>
                <a:spcPct val="50000"/>
              </a:spcBef>
            </a:pPr>
            <a:r>
              <a:rPr lang="en-CA"/>
              <a:t>Teck’s liquidity risk arises from general and capital financing needs. The following chart illustrates contractual undiscounted cash flow requirements from liabilities as at December 31, 2009, and is taken from the 2009 Annual Report. </a:t>
            </a:r>
          </a:p>
        </p:txBody>
      </p:sp>
      <p:sp>
        <p:nvSpPr>
          <p:cNvPr id="7173" name="TextBox 8"/>
          <p:cNvSpPr txBox="1">
            <a:spLocks noChangeArrowheads="1"/>
          </p:cNvSpPr>
          <p:nvPr/>
        </p:nvSpPr>
        <p:spPr bwMode="auto">
          <a:xfrm>
            <a:off x="500063" y="1714500"/>
            <a:ext cx="3000375" cy="461963"/>
          </a:xfrm>
          <a:prstGeom prst="rect">
            <a:avLst/>
          </a:prstGeom>
          <a:noFill/>
          <a:ln w="9525">
            <a:noFill/>
            <a:miter lim="800000"/>
            <a:headEnd/>
            <a:tailEnd/>
          </a:ln>
        </p:spPr>
        <p:txBody>
          <a:bodyPr>
            <a:spAutoFit/>
          </a:bodyPr>
          <a:lstStyle/>
          <a:p>
            <a:r>
              <a:rPr lang="en-US" sz="2400"/>
              <a:t>Liquidity Risk:</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type="title"/>
          </p:nvPr>
        </p:nvSpPr>
        <p:spPr>
          <a:noFill/>
        </p:spPr>
        <p:txBody>
          <a:bodyPr/>
          <a:lstStyle/>
          <a:p>
            <a:pPr eaLnBrk="1" hangingPunct="1"/>
            <a:r>
              <a:rPr lang="en-CA" sz="4000" smtClean="0"/>
              <a:t>Risk Factors</a:t>
            </a:r>
          </a:p>
        </p:txBody>
      </p:sp>
      <p:sp>
        <p:nvSpPr>
          <p:cNvPr id="20482" name="Rectangle 3"/>
          <p:cNvSpPr>
            <a:spLocks noGrp="1" noChangeArrowheads="1"/>
          </p:cNvSpPr>
          <p:nvPr>
            <p:ph sz="quarter" idx="1"/>
          </p:nvPr>
        </p:nvSpPr>
        <p:spPr/>
        <p:txBody>
          <a:bodyPr/>
          <a:lstStyle/>
          <a:p>
            <a:pPr eaLnBrk="1" hangingPunct="1"/>
            <a:r>
              <a:rPr lang="en-CA" dirty="0" err="1" smtClean="0"/>
              <a:t>Teck</a:t>
            </a:r>
            <a:r>
              <a:rPr lang="en-CA" dirty="0" smtClean="0"/>
              <a:t> may be adversely affected by currency fluctuations</a:t>
            </a:r>
          </a:p>
          <a:p>
            <a:pPr lvl="1" eaLnBrk="1" hangingPunct="1"/>
            <a:r>
              <a:rPr lang="en-CA" dirty="0" smtClean="0"/>
              <a:t>Enter into limited foreign exchange contracts time to time</a:t>
            </a:r>
          </a:p>
          <a:p>
            <a:pPr lvl="1" eaLnBrk="1" hangingPunct="1"/>
            <a:r>
              <a:rPr lang="en-CA" dirty="0" smtClean="0"/>
              <a:t>Contracts expose </a:t>
            </a:r>
            <a:r>
              <a:rPr lang="en-CA" dirty="0" err="1" smtClean="0"/>
              <a:t>Teck</a:t>
            </a:r>
            <a:r>
              <a:rPr lang="en-CA" dirty="0" smtClean="0"/>
              <a:t> to risk of default </a:t>
            </a:r>
          </a:p>
          <a:p>
            <a:pPr lvl="1" eaLnBrk="1" hangingPunct="1"/>
            <a:endParaRPr lang="en-CA" dirty="0" smtClean="0"/>
          </a:p>
        </p:txBody>
      </p:sp>
      <p:graphicFrame>
        <p:nvGraphicFramePr>
          <p:cNvPr id="95234" name="Object 2"/>
          <p:cNvGraphicFramePr>
            <a:graphicFrameLocks noChangeAspect="1"/>
          </p:cNvGraphicFramePr>
          <p:nvPr/>
        </p:nvGraphicFramePr>
        <p:xfrm>
          <a:off x="762000" y="4038600"/>
          <a:ext cx="7391400" cy="2076450"/>
        </p:xfrm>
        <a:graphic>
          <a:graphicData uri="http://schemas.openxmlformats.org/presentationml/2006/ole">
            <p:oleObj spid="_x0000_s95234" name="Bitmap Image" r:id="rId4" imgW="5733333" imgH="1162212" progId="PBrush">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a:noFill/>
        </p:spPr>
        <p:txBody>
          <a:bodyPr/>
          <a:lstStyle/>
          <a:p>
            <a:pPr eaLnBrk="1" hangingPunct="1"/>
            <a:r>
              <a:rPr lang="en-CA" sz="4000" smtClean="0"/>
              <a:t>Risk Factors</a:t>
            </a:r>
          </a:p>
        </p:txBody>
      </p:sp>
      <p:sp>
        <p:nvSpPr>
          <p:cNvPr id="21506" name="Rectangle 3"/>
          <p:cNvSpPr>
            <a:spLocks noGrp="1" noChangeArrowheads="1"/>
          </p:cNvSpPr>
          <p:nvPr>
            <p:ph sz="quarter" idx="1"/>
          </p:nvPr>
        </p:nvSpPr>
        <p:spPr/>
        <p:txBody>
          <a:bodyPr/>
          <a:lstStyle/>
          <a:p>
            <a:pPr eaLnBrk="1" hangingPunct="1"/>
            <a:r>
              <a:rPr lang="en-CA" smtClean="0"/>
              <a:t>Interest rate changes may adversely affect Teck</a:t>
            </a:r>
          </a:p>
          <a:p>
            <a:pPr lvl="1" eaLnBrk="1" hangingPunct="1"/>
            <a:r>
              <a:rPr lang="en-CA" smtClean="0"/>
              <a:t>Interest rate swaps</a:t>
            </a:r>
          </a:p>
          <a:p>
            <a:pPr lvl="1" eaLnBrk="1" hangingPunct="1"/>
            <a:r>
              <a:rPr lang="en-CA" smtClean="0"/>
              <a:t>As at December 31, 2009, with other variables unchanged, a 1% change in the LIBOR rate would have a $36 million effect (2008 - $75 million) on net earnings. There would be no effect on other comprehensive income.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CA" sz="4000" smtClean="0"/>
              <a:t>Other Risks</a:t>
            </a:r>
          </a:p>
        </p:txBody>
      </p:sp>
      <p:sp>
        <p:nvSpPr>
          <p:cNvPr id="22531" name="Rectangle 3"/>
          <p:cNvSpPr>
            <a:spLocks noGrp="1" noChangeArrowheads="1"/>
          </p:cNvSpPr>
          <p:nvPr>
            <p:ph sz="quarter" idx="1"/>
          </p:nvPr>
        </p:nvSpPr>
        <p:spPr/>
        <p:txBody>
          <a:bodyPr/>
          <a:lstStyle/>
          <a:p>
            <a:pPr eaLnBrk="1" hangingPunct="1">
              <a:lnSpc>
                <a:spcPct val="80000"/>
              </a:lnSpc>
            </a:pPr>
            <a:r>
              <a:rPr lang="en-CA" sz="1600" smtClean="0"/>
              <a:t>Insurance may not provide adequate coverage</a:t>
            </a:r>
          </a:p>
          <a:p>
            <a:pPr eaLnBrk="1" hangingPunct="1">
              <a:lnSpc>
                <a:spcPct val="80000"/>
              </a:lnSpc>
            </a:pPr>
            <a:r>
              <a:rPr lang="en-CA" sz="1600" smtClean="0"/>
              <a:t>Subject to potential labour unrest/other labour disturbances as a result of failure of negotiations </a:t>
            </a:r>
          </a:p>
          <a:p>
            <a:pPr eaLnBrk="1" hangingPunct="1">
              <a:lnSpc>
                <a:spcPct val="80000"/>
              </a:lnSpc>
            </a:pPr>
            <a:r>
              <a:rPr lang="en-CA" sz="1600" smtClean="0"/>
              <a:t>May not be able to hire enough skilled employees to support operations</a:t>
            </a:r>
          </a:p>
          <a:p>
            <a:pPr eaLnBrk="1" hangingPunct="1">
              <a:lnSpc>
                <a:spcPct val="80000"/>
              </a:lnSpc>
            </a:pPr>
            <a:r>
              <a:rPr lang="en-CA" sz="1600" smtClean="0"/>
              <a:t>Ability to acquire properties may be affected by competition from other mining companies</a:t>
            </a:r>
          </a:p>
          <a:p>
            <a:pPr eaLnBrk="1" hangingPunct="1">
              <a:lnSpc>
                <a:spcPct val="80000"/>
              </a:lnSpc>
            </a:pPr>
            <a:r>
              <a:rPr lang="en-CA" sz="1600" smtClean="0"/>
              <a:t>Competition in product markets</a:t>
            </a:r>
          </a:p>
          <a:p>
            <a:pPr eaLnBrk="1" hangingPunct="1">
              <a:lnSpc>
                <a:spcPct val="80000"/>
              </a:lnSpc>
            </a:pPr>
            <a:r>
              <a:rPr lang="en-CA" sz="1600" smtClean="0"/>
              <a:t>May face restricted access to markets in futures (trade barriers or policies on tariffs)</a:t>
            </a:r>
          </a:p>
          <a:p>
            <a:pPr eaLnBrk="1" hangingPunct="1">
              <a:lnSpc>
                <a:spcPct val="80000"/>
              </a:lnSpc>
            </a:pPr>
            <a:r>
              <a:rPr lang="en-CA" sz="1600" smtClean="0"/>
              <a:t>Depletion of mineral reserves may not be offset by future discoveries or acquisitions of mineral reserves</a:t>
            </a:r>
          </a:p>
          <a:p>
            <a:pPr eaLnBrk="1" hangingPunct="1">
              <a:lnSpc>
                <a:spcPct val="80000"/>
              </a:lnSpc>
            </a:pPr>
            <a:r>
              <a:rPr lang="en-CA" sz="1600" smtClean="0"/>
              <a:t>Risks associated with issuenace and renewal of environmental permits</a:t>
            </a:r>
          </a:p>
          <a:p>
            <a:pPr eaLnBrk="1" hangingPunct="1">
              <a:lnSpc>
                <a:spcPct val="80000"/>
              </a:lnSpc>
            </a:pPr>
            <a:r>
              <a:rPr lang="en-CA" sz="1600" smtClean="0"/>
              <a:t>Changes in environmental, health and safety laws may have adverse effect on operations</a:t>
            </a:r>
          </a:p>
          <a:p>
            <a:pPr eaLnBrk="1" hangingPunct="1">
              <a:lnSpc>
                <a:spcPct val="80000"/>
              </a:lnSpc>
            </a:pPr>
            <a:r>
              <a:rPr lang="en-CA" sz="1600" smtClean="0"/>
              <a:t>Teck is highly dependent on third parties for provision of trasportation services (due to geographical locations of mining properties,i.e rail and port services)</a:t>
            </a:r>
          </a:p>
          <a:p>
            <a:pPr eaLnBrk="1" hangingPunct="1">
              <a:lnSpc>
                <a:spcPct val="80000"/>
              </a:lnSpc>
            </a:pPr>
            <a:r>
              <a:rPr lang="en-CA" sz="1600" smtClean="0"/>
              <a:t>Aboriginal title claims and rights to consultation and accomodation may affect existing operations as well as development projects and future acquisitions </a:t>
            </a:r>
          </a:p>
          <a:p>
            <a:pPr eaLnBrk="1" hangingPunct="1">
              <a:lnSpc>
                <a:spcPct val="80000"/>
              </a:lnSpc>
            </a:pPr>
            <a:r>
              <a:rPr lang="en-CA" sz="1600" smtClean="0"/>
              <a:t>Operations in foreign juristictions face added risks and uncertainties due to different economic, cultural and political environments</a:t>
            </a:r>
          </a:p>
          <a:p>
            <a:pPr eaLnBrk="1" hangingPunct="1">
              <a:lnSpc>
                <a:spcPct val="80000"/>
              </a:lnSpc>
            </a:pPr>
            <a:endParaRPr lang="en-CA" sz="1600" smtClean="0"/>
          </a:p>
          <a:p>
            <a:pPr lvl="1" eaLnBrk="1" hangingPunct="1">
              <a:lnSpc>
                <a:spcPct val="80000"/>
              </a:lnSpc>
              <a:buFontTx/>
              <a:buNone/>
            </a:pPr>
            <a:endParaRPr lang="en-CA" sz="1400" smtClean="0"/>
          </a:p>
          <a:p>
            <a:pPr lvl="1" eaLnBrk="1" hangingPunct="1">
              <a:lnSpc>
                <a:spcPct val="80000"/>
              </a:lnSpc>
              <a:buFontTx/>
              <a:buNone/>
            </a:pPr>
            <a:endParaRPr lang="en-CA" sz="1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524000" y="1600200"/>
          <a:ext cx="6489700" cy="4800600"/>
        </p:xfrm>
        <a:graphic>
          <a:graphicData uri="http://schemas.openxmlformats.org/presentationml/2006/ole">
            <p:oleObj spid="_x0000_s9218" name="Bitmap Image" r:id="rId4" imgW="5772956" imgH="4219048" progId="PBrush">
              <p:embed/>
            </p:oleObj>
          </a:graphicData>
        </a:graphic>
      </p:graphicFrame>
      <p:sp>
        <p:nvSpPr>
          <p:cNvPr id="9219" name="Rectangle 6"/>
          <p:cNvSpPr>
            <a:spLocks noGrp="1" noChangeArrowheads="1"/>
          </p:cNvSpPr>
          <p:nvPr>
            <p:ph type="title"/>
          </p:nvPr>
        </p:nvSpPr>
        <p:spPr/>
        <p:txBody>
          <a:bodyPr/>
          <a:lstStyle/>
          <a:p>
            <a:pPr eaLnBrk="1" hangingPunct="1"/>
            <a:r>
              <a:rPr lang="en-CA" sz="2400" smtClean="0"/>
              <a:t>Effect of Derivative Instruments on Statement of Earnings and Comprehensive Income in 2009: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CA" sz="4000" smtClean="0"/>
              <a:t>Accounting for Financial Instruments: </a:t>
            </a:r>
          </a:p>
        </p:txBody>
      </p:sp>
      <p:graphicFrame>
        <p:nvGraphicFramePr>
          <p:cNvPr id="10242" name="Object 2"/>
          <p:cNvGraphicFramePr>
            <a:graphicFrameLocks noChangeAspect="1"/>
          </p:cNvGraphicFramePr>
          <p:nvPr>
            <p:ph sz="quarter" idx="1"/>
          </p:nvPr>
        </p:nvGraphicFramePr>
        <p:xfrm>
          <a:off x="2057400" y="1752600"/>
          <a:ext cx="5181600" cy="4486275"/>
        </p:xfrm>
        <a:graphic>
          <a:graphicData uri="http://schemas.openxmlformats.org/presentationml/2006/ole">
            <p:oleObj spid="_x0000_s10242" name="Bitmap Image" r:id="rId4" imgW="5180952" imgH="4486901" progId="PBrush">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CA" sz="4000" smtClean="0"/>
              <a:t>Financial Instruments and Derivatives</a:t>
            </a:r>
          </a:p>
        </p:txBody>
      </p:sp>
      <p:graphicFrame>
        <p:nvGraphicFramePr>
          <p:cNvPr id="11266" name="Object 2"/>
          <p:cNvGraphicFramePr>
            <a:graphicFrameLocks noChangeAspect="1"/>
          </p:cNvGraphicFramePr>
          <p:nvPr>
            <p:ph sz="quarter" idx="1"/>
          </p:nvPr>
        </p:nvGraphicFramePr>
        <p:xfrm>
          <a:off x="614363" y="1812925"/>
          <a:ext cx="8150225" cy="4070350"/>
        </p:xfrm>
        <a:graphic>
          <a:graphicData uri="http://schemas.openxmlformats.org/presentationml/2006/ole">
            <p:oleObj spid="_x0000_s11266" name="Bitmap Image" r:id="rId4" imgW="9078592" imgH="4533333" progId="PBrush">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524000" y="457200"/>
          <a:ext cx="6019800" cy="6067425"/>
        </p:xfrm>
        <a:graphic>
          <a:graphicData uri="http://schemas.openxmlformats.org/presentationml/2006/ole">
            <p:oleObj spid="_x0000_s12290" name="Bitmap Image" r:id="rId4" imgW="5114286" imgH="5934903" progId="PBrush">
              <p:embed/>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905000" y="2438400"/>
            <a:ext cx="6477000" cy="1828800"/>
          </a:xfrm>
        </p:spPr>
        <p:txBody>
          <a:bodyPr>
            <a:normAutofit fontScale="90000"/>
          </a:bodyPr>
          <a:lstStyle/>
          <a:p>
            <a:r>
              <a:rPr lang="en-US" sz="8900" dirty="0" smtClean="0"/>
              <a:t>Thank You</a:t>
            </a:r>
            <a:r>
              <a:rPr lang="en-US" dirty="0" smtClean="0"/>
              <a:t/>
            </a:r>
            <a:br>
              <a:rPr lang="en-US" dirty="0" smtClean="0"/>
            </a:br>
            <a:endParaRPr lang="en-US" dirty="0"/>
          </a:p>
        </p:txBody>
      </p:sp>
      <p:sp>
        <p:nvSpPr>
          <p:cNvPr id="9" name="Subtitle 8"/>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endParaRPr lang="en-US" sz="3200"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1752600" y="1828800"/>
            <a:ext cx="5167312" cy="45279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Consumption</a:t>
            </a:r>
            <a:endParaRPr lang="en-US" dirty="0"/>
          </a:p>
        </p:txBody>
      </p:sp>
      <p:sp>
        <p:nvSpPr>
          <p:cNvPr id="3" name="Content Placeholder 2"/>
          <p:cNvSpPr>
            <a:spLocks noGrp="1"/>
          </p:cNvSpPr>
          <p:nvPr>
            <p:ph sz="quarter" idx="1"/>
          </p:nvPr>
        </p:nvSpPr>
        <p:spPr/>
        <p:txBody>
          <a:bodyPr>
            <a:normAutofit/>
          </a:bodyPr>
          <a:lstStyle/>
          <a:p>
            <a:r>
              <a:rPr lang="en-US" sz="2400" dirty="0" smtClean="0"/>
              <a:t>Worldwide consumption in 2009 </a:t>
            </a:r>
          </a:p>
          <a:p>
            <a:pPr lvl="1"/>
            <a:r>
              <a:rPr lang="en-US" sz="2000" dirty="0" smtClean="0"/>
              <a:t>Around 5.9 billion </a:t>
            </a:r>
            <a:r>
              <a:rPr lang="en-US" sz="2000" dirty="0" err="1" smtClean="0"/>
              <a:t>tonnes</a:t>
            </a:r>
            <a:r>
              <a:rPr lang="en-US" sz="2000" dirty="0" smtClean="0"/>
              <a:t> of hard coal  </a:t>
            </a:r>
          </a:p>
          <a:p>
            <a:pPr lvl="1"/>
            <a:r>
              <a:rPr lang="en-US" sz="2000" dirty="0" smtClean="0"/>
              <a:t>Around 909 million </a:t>
            </a:r>
            <a:r>
              <a:rPr lang="en-US" sz="2000" dirty="0" err="1" smtClean="0"/>
              <a:t>tonnes</a:t>
            </a:r>
            <a:r>
              <a:rPr lang="en-US" sz="2000" dirty="0" smtClean="0"/>
              <a:t> of brown coal</a:t>
            </a:r>
          </a:p>
          <a:p>
            <a:pPr lvl="1"/>
            <a:endParaRPr lang="en-US" sz="2000" dirty="0" smtClean="0"/>
          </a:p>
          <a:p>
            <a:r>
              <a:rPr lang="en-US" sz="2400" dirty="0" smtClean="0"/>
              <a:t>Top five coal users are China, USA, India, Japan and South Africa </a:t>
            </a:r>
          </a:p>
          <a:p>
            <a:pPr lvl="1"/>
            <a:r>
              <a:rPr lang="en-US" sz="2000" dirty="0" smtClean="0"/>
              <a:t>Accounts for 82% of total global coal usage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TotalTime>
  <Words>3369</Words>
  <Application>Microsoft Office PowerPoint</Application>
  <PresentationFormat>On-screen Show (4:3)</PresentationFormat>
  <Paragraphs>425</Paragraphs>
  <Slides>78</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Median</vt:lpstr>
      <vt:lpstr>Bitmap Image</vt:lpstr>
      <vt:lpstr>Risk Management - Mining Industry</vt:lpstr>
      <vt:lpstr>Agenda</vt:lpstr>
      <vt:lpstr>Industry Characteristics</vt:lpstr>
      <vt:lpstr>Industry Characteristics</vt:lpstr>
      <vt:lpstr>Mining Terminology</vt:lpstr>
      <vt:lpstr>Mining Process</vt:lpstr>
      <vt:lpstr>Coal</vt:lpstr>
      <vt:lpstr>Slide 8</vt:lpstr>
      <vt:lpstr>Coal Consumption</vt:lpstr>
      <vt:lpstr>Global Consumption and Production</vt:lpstr>
      <vt:lpstr>Coal Trade</vt:lpstr>
      <vt:lpstr>Price Chart (Metallurgical Coal)</vt:lpstr>
      <vt:lpstr>Copper</vt:lpstr>
      <vt:lpstr>Copper Usage</vt:lpstr>
      <vt:lpstr>Copper Production</vt:lpstr>
      <vt:lpstr>Copper Demand</vt:lpstr>
      <vt:lpstr>Copper Demand</vt:lpstr>
      <vt:lpstr>Zinc</vt:lpstr>
      <vt:lpstr>Zinc Usage</vt:lpstr>
      <vt:lpstr>Zinc Production</vt:lpstr>
      <vt:lpstr>Zinc Demand</vt:lpstr>
      <vt:lpstr>Slide 22</vt:lpstr>
      <vt:lpstr>BHP company overview</vt:lpstr>
      <vt:lpstr>BHP company overview</vt:lpstr>
      <vt:lpstr>Risk Factors</vt:lpstr>
      <vt:lpstr>Risk Factors Continued</vt:lpstr>
      <vt:lpstr>Risk Factors Continued</vt:lpstr>
      <vt:lpstr>Corporate Governance</vt:lpstr>
      <vt:lpstr>Corporate Governance continued</vt:lpstr>
      <vt:lpstr>Slide 30</vt:lpstr>
      <vt:lpstr>Note 1</vt:lpstr>
      <vt:lpstr>Other Financial assets</vt:lpstr>
      <vt:lpstr>Risk management</vt:lpstr>
      <vt:lpstr>Risk Management continued</vt:lpstr>
      <vt:lpstr>Swaps</vt:lpstr>
      <vt:lpstr>Currency Risk</vt:lpstr>
      <vt:lpstr>Currency Risk Continued</vt:lpstr>
      <vt:lpstr>Commodity Price Risk</vt:lpstr>
      <vt:lpstr>Liquidity risk</vt:lpstr>
      <vt:lpstr>Credit risk</vt:lpstr>
      <vt:lpstr>Slide 41</vt:lpstr>
      <vt:lpstr>Company Profile</vt:lpstr>
      <vt:lpstr>Newmont Operations and Major Projects</vt:lpstr>
      <vt:lpstr>Financial Highlights</vt:lpstr>
      <vt:lpstr>Hedging Philosophy</vt:lpstr>
      <vt:lpstr>Stock Price vs. Gold Price</vt:lpstr>
      <vt:lpstr>Risk Exposures</vt:lpstr>
      <vt:lpstr>Risk Exposures</vt:lpstr>
      <vt:lpstr>Commodity Price Risk</vt:lpstr>
      <vt:lpstr>Derivatives for Commodity Price Risk</vt:lpstr>
      <vt:lpstr>Foreign Exchange Risk</vt:lpstr>
      <vt:lpstr>Foreign Currency Derivatives</vt:lpstr>
      <vt:lpstr>Diesel Fixed Forward Contracts</vt:lpstr>
      <vt:lpstr>Interest Rate Risk</vt:lpstr>
      <vt:lpstr>Price-Capped Sales Contracts</vt:lpstr>
      <vt:lpstr>Slide 56</vt:lpstr>
      <vt:lpstr>Derivative Instrument Fair Values</vt:lpstr>
      <vt:lpstr>Slide 58</vt:lpstr>
      <vt:lpstr>About Teck</vt:lpstr>
      <vt:lpstr>Area of Operations</vt:lpstr>
      <vt:lpstr>Q3 2010 Report </vt:lpstr>
      <vt:lpstr>Q3 2010 Report </vt:lpstr>
      <vt:lpstr>Quarterly Earnings and Cash Flow</vt:lpstr>
      <vt:lpstr>Teck’s Risk Exposures</vt:lpstr>
      <vt:lpstr>Risk Factors</vt:lpstr>
      <vt:lpstr>Risk Factors</vt:lpstr>
      <vt:lpstr>Sensitivity Analysis: </vt:lpstr>
      <vt:lpstr>Risk Factors</vt:lpstr>
      <vt:lpstr>Risk Factors</vt:lpstr>
      <vt:lpstr>Risk Factors</vt:lpstr>
      <vt:lpstr>Risk Factors</vt:lpstr>
      <vt:lpstr>Risk Factors</vt:lpstr>
      <vt:lpstr>Other Risks</vt:lpstr>
      <vt:lpstr>Effect of Derivative Instruments on Statement of Earnings and Comprehensive Income in 2009:</vt:lpstr>
      <vt:lpstr>Accounting for Financial Instruments: </vt:lpstr>
      <vt:lpstr>Financial Instruments and Derivatives</vt:lpstr>
      <vt:lpstr>Slide 77</vt:lpstr>
      <vt:lpstr>Thank You </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dc:creator>
  <cp:lastModifiedBy> </cp:lastModifiedBy>
  <cp:revision>41</cp:revision>
  <dcterms:created xsi:type="dcterms:W3CDTF">2010-11-15T00:44:29Z</dcterms:created>
  <dcterms:modified xsi:type="dcterms:W3CDTF">2010-11-17T20:19:23Z</dcterms:modified>
</cp:coreProperties>
</file>