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6"/>
  </p:notesMasterIdLst>
  <p:sldIdLst>
    <p:sldId id="256" r:id="rId2"/>
    <p:sldId id="257" r:id="rId3"/>
    <p:sldId id="258" r:id="rId4"/>
    <p:sldId id="260" r:id="rId5"/>
    <p:sldId id="259" r:id="rId6"/>
    <p:sldId id="263" r:id="rId7"/>
    <p:sldId id="276" r:id="rId8"/>
    <p:sldId id="264" r:id="rId9"/>
    <p:sldId id="277" r:id="rId10"/>
    <p:sldId id="279" r:id="rId11"/>
    <p:sldId id="278"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65" r:id="rId31"/>
    <p:sldId id="262" r:id="rId32"/>
    <p:sldId id="266" r:id="rId33"/>
    <p:sldId id="362" r:id="rId34"/>
    <p:sldId id="267" r:id="rId35"/>
    <p:sldId id="268" r:id="rId36"/>
    <p:sldId id="270" r:id="rId37"/>
    <p:sldId id="271" r:id="rId38"/>
    <p:sldId id="272" r:id="rId39"/>
    <p:sldId id="273" r:id="rId40"/>
    <p:sldId id="274" r:id="rId41"/>
    <p:sldId id="275" r:id="rId42"/>
    <p:sldId id="354" r:id="rId43"/>
    <p:sldId id="298" r:id="rId44"/>
    <p:sldId id="338" r:id="rId45"/>
    <p:sldId id="339" r:id="rId46"/>
    <p:sldId id="340" r:id="rId47"/>
    <p:sldId id="341" r:id="rId48"/>
    <p:sldId id="342" r:id="rId49"/>
    <p:sldId id="345" r:id="rId50"/>
    <p:sldId id="343" r:id="rId51"/>
    <p:sldId id="344" r:id="rId52"/>
    <p:sldId id="346" r:id="rId53"/>
    <p:sldId id="347" r:id="rId54"/>
    <p:sldId id="348" r:id="rId55"/>
    <p:sldId id="349" r:id="rId56"/>
    <p:sldId id="350" r:id="rId57"/>
    <p:sldId id="351" r:id="rId58"/>
    <p:sldId id="355" r:id="rId59"/>
    <p:sldId id="356" r:id="rId60"/>
    <p:sldId id="357" r:id="rId61"/>
    <p:sldId id="358" r:id="rId62"/>
    <p:sldId id="359" r:id="rId63"/>
    <p:sldId id="360" r:id="rId64"/>
    <p:sldId id="299" r:id="rId65"/>
    <p:sldId id="300" r:id="rId66"/>
    <p:sldId id="301" r:id="rId67"/>
    <p:sldId id="302" r:id="rId68"/>
    <p:sldId id="303" r:id="rId69"/>
    <p:sldId id="304" r:id="rId70"/>
    <p:sldId id="305" r:id="rId71"/>
    <p:sldId id="306" r:id="rId72"/>
    <p:sldId id="361"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63"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34" autoAdjust="0"/>
  </p:normalViewPr>
  <p:slideViewPr>
    <p:cSldViewPr snapToGrid="0" snapToObjects="1">
      <p:cViewPr varScale="1">
        <p:scale>
          <a:sx n="58" d="100"/>
          <a:sy n="58" d="100"/>
        </p:scale>
        <p:origin x="-22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67966-9168-432C-89BE-83C1D8C92736}" type="doc">
      <dgm:prSet loTypeId="urn:microsoft.com/office/officeart/2005/8/layout/cycle6" loCatId="relationship" qsTypeId="urn:microsoft.com/office/officeart/2005/8/quickstyle/3d1" qsCatId="3D" csTypeId="urn:microsoft.com/office/officeart/2005/8/colors/colorful4" csCatId="colorful" phldr="1"/>
      <dgm:spPr/>
      <dgm:t>
        <a:bodyPr/>
        <a:lstStyle/>
        <a:p>
          <a:endParaRPr lang="en-US"/>
        </a:p>
      </dgm:t>
    </dgm:pt>
    <dgm:pt modelId="{F6B9E987-9114-4DE5-8A35-00E360BBCC6C}">
      <dgm:prSet custT="1"/>
      <dgm:spPr/>
      <dgm:t>
        <a:bodyPr/>
        <a:lstStyle/>
        <a:p>
          <a:pPr rtl="0"/>
          <a:r>
            <a:rPr lang="en-US" sz="2800" b="1" dirty="0" smtClean="0"/>
            <a:t>Basis Risk</a:t>
          </a:r>
          <a:endParaRPr lang="en-US" sz="2800" b="1" dirty="0"/>
        </a:p>
      </dgm:t>
    </dgm:pt>
    <dgm:pt modelId="{AFDCB8C1-B58F-444E-A1C4-B29A8F58F380}" type="parTrans" cxnId="{A7C75787-FD47-4989-9DB9-6990D9F29A2D}">
      <dgm:prSet/>
      <dgm:spPr/>
      <dgm:t>
        <a:bodyPr/>
        <a:lstStyle/>
        <a:p>
          <a:endParaRPr lang="en-US"/>
        </a:p>
      </dgm:t>
    </dgm:pt>
    <dgm:pt modelId="{B3AEC69A-684A-42AD-A309-05B9845DC1D8}" type="sibTrans" cxnId="{A7C75787-FD47-4989-9DB9-6990D9F29A2D}">
      <dgm:prSet/>
      <dgm:spPr/>
      <dgm:t>
        <a:bodyPr/>
        <a:lstStyle/>
        <a:p>
          <a:endParaRPr lang="en-US"/>
        </a:p>
      </dgm:t>
    </dgm:pt>
    <dgm:pt modelId="{F56B5F9F-8314-473F-AD3D-D9AD12B32B62}">
      <dgm:prSet custT="1"/>
      <dgm:spPr/>
      <dgm:t>
        <a:bodyPr/>
        <a:lstStyle/>
        <a:p>
          <a:pPr rtl="0"/>
          <a:r>
            <a:rPr lang="en-US" sz="2400" b="1" dirty="0" smtClean="0"/>
            <a:t>Yield Curve Risk</a:t>
          </a:r>
          <a:endParaRPr lang="en-US" sz="2400" b="1" dirty="0"/>
        </a:p>
      </dgm:t>
    </dgm:pt>
    <dgm:pt modelId="{3D0D1E9B-DC97-4DB1-AF54-A6CB2F28F508}" type="parTrans" cxnId="{12E90650-3712-449E-9A63-47D88782DF90}">
      <dgm:prSet/>
      <dgm:spPr/>
      <dgm:t>
        <a:bodyPr/>
        <a:lstStyle/>
        <a:p>
          <a:endParaRPr lang="en-US"/>
        </a:p>
      </dgm:t>
    </dgm:pt>
    <dgm:pt modelId="{B4F8C767-C58B-411D-8AF8-6818B38CA129}" type="sibTrans" cxnId="{12E90650-3712-449E-9A63-47D88782DF90}">
      <dgm:prSet/>
      <dgm:spPr/>
      <dgm:t>
        <a:bodyPr/>
        <a:lstStyle/>
        <a:p>
          <a:endParaRPr lang="en-US"/>
        </a:p>
      </dgm:t>
    </dgm:pt>
    <dgm:pt modelId="{2CBBCB4D-B547-44D9-8169-B8880B1CCEF3}">
      <dgm:prSet custT="1"/>
      <dgm:spPr/>
      <dgm:t>
        <a:bodyPr/>
        <a:lstStyle/>
        <a:p>
          <a:pPr rtl="0"/>
          <a:r>
            <a:rPr lang="en-US" sz="2400" b="1" dirty="0" smtClean="0"/>
            <a:t>Re-pricing Risk</a:t>
          </a:r>
          <a:endParaRPr lang="en-US" sz="2400" b="1" dirty="0"/>
        </a:p>
      </dgm:t>
    </dgm:pt>
    <dgm:pt modelId="{A98A20B2-2BE2-4AF0-B81D-02BBE31F792C}" type="parTrans" cxnId="{22156787-216D-4900-A040-CABE602D7CCE}">
      <dgm:prSet/>
      <dgm:spPr/>
      <dgm:t>
        <a:bodyPr/>
        <a:lstStyle/>
        <a:p>
          <a:endParaRPr lang="en-US"/>
        </a:p>
      </dgm:t>
    </dgm:pt>
    <dgm:pt modelId="{A52F62F2-3446-4369-9687-66C6392892BA}" type="sibTrans" cxnId="{22156787-216D-4900-A040-CABE602D7CCE}">
      <dgm:prSet/>
      <dgm:spPr/>
      <dgm:t>
        <a:bodyPr/>
        <a:lstStyle/>
        <a:p>
          <a:endParaRPr lang="en-US"/>
        </a:p>
      </dgm:t>
    </dgm:pt>
    <dgm:pt modelId="{7C57B3CD-9C8F-4865-9A07-687AFF43D582}">
      <dgm:prSet custT="1"/>
      <dgm:spPr/>
      <dgm:t>
        <a:bodyPr/>
        <a:lstStyle/>
        <a:p>
          <a:r>
            <a:rPr lang="en-US" sz="2400" b="1" dirty="0" smtClean="0"/>
            <a:t>Option Risk</a:t>
          </a:r>
          <a:endParaRPr lang="en-US" sz="2400" b="1" dirty="0"/>
        </a:p>
      </dgm:t>
    </dgm:pt>
    <dgm:pt modelId="{3034E3F5-205D-4FA5-A17A-EA21D95C6CEF}" type="parTrans" cxnId="{00B561C8-1544-49D8-B37A-7A75660E290F}">
      <dgm:prSet/>
      <dgm:spPr/>
      <dgm:t>
        <a:bodyPr/>
        <a:lstStyle/>
        <a:p>
          <a:endParaRPr lang="en-US"/>
        </a:p>
      </dgm:t>
    </dgm:pt>
    <dgm:pt modelId="{53A109FE-95BA-40AB-BCC4-F7928CE6A0E3}" type="sibTrans" cxnId="{00B561C8-1544-49D8-B37A-7A75660E290F}">
      <dgm:prSet/>
      <dgm:spPr/>
      <dgm:t>
        <a:bodyPr/>
        <a:lstStyle/>
        <a:p>
          <a:endParaRPr lang="en-US"/>
        </a:p>
      </dgm:t>
    </dgm:pt>
    <dgm:pt modelId="{403A1BFD-F156-46C6-8166-91F04293B322}" type="pres">
      <dgm:prSet presAssocID="{04067966-9168-432C-89BE-83C1D8C92736}" presName="cycle" presStyleCnt="0">
        <dgm:presLayoutVars>
          <dgm:dir/>
          <dgm:resizeHandles val="exact"/>
        </dgm:presLayoutVars>
      </dgm:prSet>
      <dgm:spPr/>
      <dgm:t>
        <a:bodyPr/>
        <a:lstStyle/>
        <a:p>
          <a:endParaRPr lang="en-US"/>
        </a:p>
      </dgm:t>
    </dgm:pt>
    <dgm:pt modelId="{E58FC1ED-4500-4B54-9E23-37851B264AF5}" type="pres">
      <dgm:prSet presAssocID="{F6B9E987-9114-4DE5-8A35-00E360BBCC6C}" presName="node" presStyleLbl="node1" presStyleIdx="0" presStyleCnt="4">
        <dgm:presLayoutVars>
          <dgm:bulletEnabled val="1"/>
        </dgm:presLayoutVars>
      </dgm:prSet>
      <dgm:spPr/>
      <dgm:t>
        <a:bodyPr/>
        <a:lstStyle/>
        <a:p>
          <a:endParaRPr lang="en-US"/>
        </a:p>
      </dgm:t>
    </dgm:pt>
    <dgm:pt modelId="{45BEC64B-B1AA-4AD2-AB81-4EBD1B8A4BFA}" type="pres">
      <dgm:prSet presAssocID="{F6B9E987-9114-4DE5-8A35-00E360BBCC6C}" presName="spNode" presStyleCnt="0"/>
      <dgm:spPr/>
    </dgm:pt>
    <dgm:pt modelId="{DA2D962D-FE99-4E38-AF54-D6437311C4D7}" type="pres">
      <dgm:prSet presAssocID="{B3AEC69A-684A-42AD-A309-05B9845DC1D8}" presName="sibTrans" presStyleLbl="sibTrans1D1" presStyleIdx="0" presStyleCnt="4"/>
      <dgm:spPr/>
      <dgm:t>
        <a:bodyPr/>
        <a:lstStyle/>
        <a:p>
          <a:endParaRPr lang="en-US"/>
        </a:p>
      </dgm:t>
    </dgm:pt>
    <dgm:pt modelId="{7C7C4F0F-45D9-4698-948C-B55A67754E41}" type="pres">
      <dgm:prSet presAssocID="{F56B5F9F-8314-473F-AD3D-D9AD12B32B62}" presName="node" presStyleLbl="node1" presStyleIdx="1" presStyleCnt="4" custScaleY="122085">
        <dgm:presLayoutVars>
          <dgm:bulletEnabled val="1"/>
        </dgm:presLayoutVars>
      </dgm:prSet>
      <dgm:spPr/>
      <dgm:t>
        <a:bodyPr/>
        <a:lstStyle/>
        <a:p>
          <a:endParaRPr lang="en-US"/>
        </a:p>
      </dgm:t>
    </dgm:pt>
    <dgm:pt modelId="{72BB2438-EA4F-4ED1-A70C-761FAD60F0BB}" type="pres">
      <dgm:prSet presAssocID="{F56B5F9F-8314-473F-AD3D-D9AD12B32B62}" presName="spNode" presStyleCnt="0"/>
      <dgm:spPr/>
    </dgm:pt>
    <dgm:pt modelId="{BE4BBE09-DF3C-4175-A09F-C6CC13A6C339}" type="pres">
      <dgm:prSet presAssocID="{B4F8C767-C58B-411D-8AF8-6818B38CA129}" presName="sibTrans" presStyleLbl="sibTrans1D1" presStyleIdx="1" presStyleCnt="4"/>
      <dgm:spPr/>
      <dgm:t>
        <a:bodyPr/>
        <a:lstStyle/>
        <a:p>
          <a:endParaRPr lang="en-US"/>
        </a:p>
      </dgm:t>
    </dgm:pt>
    <dgm:pt modelId="{AC0CB83F-B826-4CC7-B6CA-CE0AA49FAEF4}" type="pres">
      <dgm:prSet presAssocID="{2CBBCB4D-B547-44D9-8169-B8880B1CCEF3}" presName="node" presStyleLbl="node1" presStyleIdx="2" presStyleCnt="4" custScaleY="118012">
        <dgm:presLayoutVars>
          <dgm:bulletEnabled val="1"/>
        </dgm:presLayoutVars>
      </dgm:prSet>
      <dgm:spPr/>
      <dgm:t>
        <a:bodyPr/>
        <a:lstStyle/>
        <a:p>
          <a:endParaRPr lang="en-US"/>
        </a:p>
      </dgm:t>
    </dgm:pt>
    <dgm:pt modelId="{6E120061-644D-49BC-BF8E-9BB4F600C75A}" type="pres">
      <dgm:prSet presAssocID="{2CBBCB4D-B547-44D9-8169-B8880B1CCEF3}" presName="spNode" presStyleCnt="0"/>
      <dgm:spPr/>
    </dgm:pt>
    <dgm:pt modelId="{3F4E940B-1B13-4036-B132-4E2675C45F0C}" type="pres">
      <dgm:prSet presAssocID="{A52F62F2-3446-4369-9687-66C6392892BA}" presName="sibTrans" presStyleLbl="sibTrans1D1" presStyleIdx="2" presStyleCnt="4"/>
      <dgm:spPr/>
      <dgm:t>
        <a:bodyPr/>
        <a:lstStyle/>
        <a:p>
          <a:endParaRPr lang="en-US"/>
        </a:p>
      </dgm:t>
    </dgm:pt>
    <dgm:pt modelId="{3726885E-6BEB-4388-8CF3-4B81AFE4001A}" type="pres">
      <dgm:prSet presAssocID="{7C57B3CD-9C8F-4865-9A07-687AFF43D582}" presName="node" presStyleLbl="node1" presStyleIdx="3" presStyleCnt="4">
        <dgm:presLayoutVars>
          <dgm:bulletEnabled val="1"/>
        </dgm:presLayoutVars>
      </dgm:prSet>
      <dgm:spPr/>
      <dgm:t>
        <a:bodyPr/>
        <a:lstStyle/>
        <a:p>
          <a:endParaRPr lang="en-US"/>
        </a:p>
      </dgm:t>
    </dgm:pt>
    <dgm:pt modelId="{7E05E9CC-C0DE-4200-9ABA-B838750BBCA0}" type="pres">
      <dgm:prSet presAssocID="{7C57B3CD-9C8F-4865-9A07-687AFF43D582}" presName="spNode" presStyleCnt="0"/>
      <dgm:spPr/>
    </dgm:pt>
    <dgm:pt modelId="{3839B2D8-2DE8-4D6B-9C9C-659125FD5C56}" type="pres">
      <dgm:prSet presAssocID="{53A109FE-95BA-40AB-BCC4-F7928CE6A0E3}" presName="sibTrans" presStyleLbl="sibTrans1D1" presStyleIdx="3" presStyleCnt="4"/>
      <dgm:spPr/>
      <dgm:t>
        <a:bodyPr/>
        <a:lstStyle/>
        <a:p>
          <a:endParaRPr lang="en-US"/>
        </a:p>
      </dgm:t>
    </dgm:pt>
  </dgm:ptLst>
  <dgm:cxnLst>
    <dgm:cxn modelId="{A7C75787-FD47-4989-9DB9-6990D9F29A2D}" srcId="{04067966-9168-432C-89BE-83C1D8C92736}" destId="{F6B9E987-9114-4DE5-8A35-00E360BBCC6C}" srcOrd="0" destOrd="0" parTransId="{AFDCB8C1-B58F-444E-A1C4-B29A8F58F380}" sibTransId="{B3AEC69A-684A-42AD-A309-05B9845DC1D8}"/>
    <dgm:cxn modelId="{DAB204B9-D1B1-7146-8521-7BC24DBA6D2B}" type="presOf" srcId="{2CBBCB4D-B547-44D9-8169-B8880B1CCEF3}" destId="{AC0CB83F-B826-4CC7-B6CA-CE0AA49FAEF4}" srcOrd="0" destOrd="0" presId="urn:microsoft.com/office/officeart/2005/8/layout/cycle6"/>
    <dgm:cxn modelId="{00B561C8-1544-49D8-B37A-7A75660E290F}" srcId="{04067966-9168-432C-89BE-83C1D8C92736}" destId="{7C57B3CD-9C8F-4865-9A07-687AFF43D582}" srcOrd="3" destOrd="0" parTransId="{3034E3F5-205D-4FA5-A17A-EA21D95C6CEF}" sibTransId="{53A109FE-95BA-40AB-BCC4-F7928CE6A0E3}"/>
    <dgm:cxn modelId="{77C73FAE-3ECE-704C-8B56-4E1E07A3DCFC}" type="presOf" srcId="{A52F62F2-3446-4369-9687-66C6392892BA}" destId="{3F4E940B-1B13-4036-B132-4E2675C45F0C}" srcOrd="0" destOrd="0" presId="urn:microsoft.com/office/officeart/2005/8/layout/cycle6"/>
    <dgm:cxn modelId="{811D10C4-1667-5145-A0E3-F89A4A872A2D}" type="presOf" srcId="{7C57B3CD-9C8F-4865-9A07-687AFF43D582}" destId="{3726885E-6BEB-4388-8CF3-4B81AFE4001A}" srcOrd="0" destOrd="0" presId="urn:microsoft.com/office/officeart/2005/8/layout/cycle6"/>
    <dgm:cxn modelId="{22156787-216D-4900-A040-CABE602D7CCE}" srcId="{04067966-9168-432C-89BE-83C1D8C92736}" destId="{2CBBCB4D-B547-44D9-8169-B8880B1CCEF3}" srcOrd="2" destOrd="0" parTransId="{A98A20B2-2BE2-4AF0-B81D-02BBE31F792C}" sibTransId="{A52F62F2-3446-4369-9687-66C6392892BA}"/>
    <dgm:cxn modelId="{B896843B-760C-054C-9484-44ADDB7D05B2}" type="presOf" srcId="{F56B5F9F-8314-473F-AD3D-D9AD12B32B62}" destId="{7C7C4F0F-45D9-4698-948C-B55A67754E41}" srcOrd="0" destOrd="0" presId="urn:microsoft.com/office/officeart/2005/8/layout/cycle6"/>
    <dgm:cxn modelId="{31721456-6030-7244-97BD-CD7B474EBE44}" type="presOf" srcId="{53A109FE-95BA-40AB-BCC4-F7928CE6A0E3}" destId="{3839B2D8-2DE8-4D6B-9C9C-659125FD5C56}" srcOrd="0" destOrd="0" presId="urn:microsoft.com/office/officeart/2005/8/layout/cycle6"/>
    <dgm:cxn modelId="{12E90650-3712-449E-9A63-47D88782DF90}" srcId="{04067966-9168-432C-89BE-83C1D8C92736}" destId="{F56B5F9F-8314-473F-AD3D-D9AD12B32B62}" srcOrd="1" destOrd="0" parTransId="{3D0D1E9B-DC97-4DB1-AF54-A6CB2F28F508}" sibTransId="{B4F8C767-C58B-411D-8AF8-6818B38CA129}"/>
    <dgm:cxn modelId="{ED2929B9-BAF9-6D4B-88A5-72820219551B}" type="presOf" srcId="{B4F8C767-C58B-411D-8AF8-6818B38CA129}" destId="{BE4BBE09-DF3C-4175-A09F-C6CC13A6C339}" srcOrd="0" destOrd="0" presId="urn:microsoft.com/office/officeart/2005/8/layout/cycle6"/>
    <dgm:cxn modelId="{EDE6F25A-D8E2-5641-9C7B-A430CB95691B}" type="presOf" srcId="{04067966-9168-432C-89BE-83C1D8C92736}" destId="{403A1BFD-F156-46C6-8166-91F04293B322}" srcOrd="0" destOrd="0" presId="urn:microsoft.com/office/officeart/2005/8/layout/cycle6"/>
    <dgm:cxn modelId="{35A14C82-6519-FD4F-8D4D-E396B1B4EF1B}" type="presOf" srcId="{F6B9E987-9114-4DE5-8A35-00E360BBCC6C}" destId="{E58FC1ED-4500-4B54-9E23-37851B264AF5}" srcOrd="0" destOrd="0" presId="urn:microsoft.com/office/officeart/2005/8/layout/cycle6"/>
    <dgm:cxn modelId="{73515D1A-5B4C-6147-9042-42D87DD4C1AF}" type="presOf" srcId="{B3AEC69A-684A-42AD-A309-05B9845DC1D8}" destId="{DA2D962D-FE99-4E38-AF54-D6437311C4D7}" srcOrd="0" destOrd="0" presId="urn:microsoft.com/office/officeart/2005/8/layout/cycle6"/>
    <dgm:cxn modelId="{03286E9D-5640-CF44-A85D-B5C302245645}" type="presParOf" srcId="{403A1BFD-F156-46C6-8166-91F04293B322}" destId="{E58FC1ED-4500-4B54-9E23-37851B264AF5}" srcOrd="0" destOrd="0" presId="urn:microsoft.com/office/officeart/2005/8/layout/cycle6"/>
    <dgm:cxn modelId="{1713683F-016E-DC43-9D58-5664C583B7BD}" type="presParOf" srcId="{403A1BFD-F156-46C6-8166-91F04293B322}" destId="{45BEC64B-B1AA-4AD2-AB81-4EBD1B8A4BFA}" srcOrd="1" destOrd="0" presId="urn:microsoft.com/office/officeart/2005/8/layout/cycle6"/>
    <dgm:cxn modelId="{C365E245-C80F-CF4F-B495-1B16C26D4733}" type="presParOf" srcId="{403A1BFD-F156-46C6-8166-91F04293B322}" destId="{DA2D962D-FE99-4E38-AF54-D6437311C4D7}" srcOrd="2" destOrd="0" presId="urn:microsoft.com/office/officeart/2005/8/layout/cycle6"/>
    <dgm:cxn modelId="{FB2C0174-0511-4943-8ECE-273E836763BC}" type="presParOf" srcId="{403A1BFD-F156-46C6-8166-91F04293B322}" destId="{7C7C4F0F-45D9-4698-948C-B55A67754E41}" srcOrd="3" destOrd="0" presId="urn:microsoft.com/office/officeart/2005/8/layout/cycle6"/>
    <dgm:cxn modelId="{927F787B-BE43-FC45-8CE9-8F72061DCDA3}" type="presParOf" srcId="{403A1BFD-F156-46C6-8166-91F04293B322}" destId="{72BB2438-EA4F-4ED1-A70C-761FAD60F0BB}" srcOrd="4" destOrd="0" presId="urn:microsoft.com/office/officeart/2005/8/layout/cycle6"/>
    <dgm:cxn modelId="{D0879860-276B-6749-9447-E254760290BA}" type="presParOf" srcId="{403A1BFD-F156-46C6-8166-91F04293B322}" destId="{BE4BBE09-DF3C-4175-A09F-C6CC13A6C339}" srcOrd="5" destOrd="0" presId="urn:microsoft.com/office/officeart/2005/8/layout/cycle6"/>
    <dgm:cxn modelId="{A2E28BEA-2C32-5547-83F5-A9FE961B4560}" type="presParOf" srcId="{403A1BFD-F156-46C6-8166-91F04293B322}" destId="{AC0CB83F-B826-4CC7-B6CA-CE0AA49FAEF4}" srcOrd="6" destOrd="0" presId="urn:microsoft.com/office/officeart/2005/8/layout/cycle6"/>
    <dgm:cxn modelId="{84FF99CC-0ED1-9E4B-AC7B-2C65EA53CFA8}" type="presParOf" srcId="{403A1BFD-F156-46C6-8166-91F04293B322}" destId="{6E120061-644D-49BC-BF8E-9BB4F600C75A}" srcOrd="7" destOrd="0" presId="urn:microsoft.com/office/officeart/2005/8/layout/cycle6"/>
    <dgm:cxn modelId="{05EFB62C-B929-2F4F-9252-1B334DE10376}" type="presParOf" srcId="{403A1BFD-F156-46C6-8166-91F04293B322}" destId="{3F4E940B-1B13-4036-B132-4E2675C45F0C}" srcOrd="8" destOrd="0" presId="urn:microsoft.com/office/officeart/2005/8/layout/cycle6"/>
    <dgm:cxn modelId="{49F52594-23ED-D44C-8388-EAB839F10476}" type="presParOf" srcId="{403A1BFD-F156-46C6-8166-91F04293B322}" destId="{3726885E-6BEB-4388-8CF3-4B81AFE4001A}" srcOrd="9" destOrd="0" presId="urn:microsoft.com/office/officeart/2005/8/layout/cycle6"/>
    <dgm:cxn modelId="{2138769C-FF4A-0F4A-9592-F2081513FCAF}" type="presParOf" srcId="{403A1BFD-F156-46C6-8166-91F04293B322}" destId="{7E05E9CC-C0DE-4200-9ABA-B838750BBCA0}" srcOrd="10" destOrd="0" presId="urn:microsoft.com/office/officeart/2005/8/layout/cycle6"/>
    <dgm:cxn modelId="{6BFA31EA-6FCE-4947-9385-9BD44E814D43}" type="presParOf" srcId="{403A1BFD-F156-46C6-8166-91F04293B322}" destId="{3839B2D8-2DE8-4D6B-9C9C-659125FD5C56}" srcOrd="11"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6D8F4-7C2C-4B1C-895D-99F7DAF3C9A2}" type="doc">
      <dgm:prSet loTypeId="urn:microsoft.com/office/officeart/2005/8/layout/hList1" loCatId="list" qsTypeId="urn:microsoft.com/office/officeart/2005/8/quickstyle/3d4" qsCatId="3D" csTypeId="urn:microsoft.com/office/officeart/2005/8/colors/colorful4" csCatId="colorful" phldr="1"/>
      <dgm:spPr/>
      <dgm:t>
        <a:bodyPr/>
        <a:lstStyle/>
        <a:p>
          <a:endParaRPr lang="en-US"/>
        </a:p>
      </dgm:t>
    </dgm:pt>
    <dgm:pt modelId="{32339851-2AEE-4212-BC2D-A57F2E16A045}">
      <dgm:prSet phldrT="[Text]"/>
      <dgm:spPr/>
      <dgm:t>
        <a:bodyPr/>
        <a:lstStyle/>
        <a:p>
          <a:r>
            <a:rPr lang="en-US" b="1" dirty="0" smtClean="0"/>
            <a:t>Interest rate Risk</a:t>
          </a:r>
          <a:endParaRPr lang="en-US" b="1" dirty="0"/>
        </a:p>
      </dgm:t>
    </dgm:pt>
    <dgm:pt modelId="{B044ECD5-6795-4AF7-8C89-A2C6F2A9E3E1}" type="parTrans" cxnId="{F7E93C75-1C46-4135-9296-B9FA4F2C0653}">
      <dgm:prSet/>
      <dgm:spPr/>
      <dgm:t>
        <a:bodyPr/>
        <a:lstStyle/>
        <a:p>
          <a:endParaRPr lang="en-US"/>
        </a:p>
      </dgm:t>
    </dgm:pt>
    <dgm:pt modelId="{772BDB68-0B83-47A5-A95B-839BB2FD82E1}" type="sibTrans" cxnId="{F7E93C75-1C46-4135-9296-B9FA4F2C0653}">
      <dgm:prSet/>
      <dgm:spPr/>
      <dgm:t>
        <a:bodyPr/>
        <a:lstStyle/>
        <a:p>
          <a:endParaRPr lang="en-US"/>
        </a:p>
      </dgm:t>
    </dgm:pt>
    <dgm:pt modelId="{BFFB5A10-94C5-4613-B8A4-C5C3506299BD}">
      <dgm:prSet phldrT="[Text]"/>
      <dgm:spPr/>
      <dgm:t>
        <a:bodyPr/>
        <a:lstStyle/>
        <a:p>
          <a:r>
            <a:rPr lang="en-US" b="1" dirty="0" smtClean="0">
              <a:solidFill>
                <a:schemeClr val="tx1">
                  <a:lumMod val="65000"/>
                  <a:lumOff val="35000"/>
                </a:schemeClr>
              </a:solidFill>
            </a:rPr>
            <a:t>Interest rate swap</a:t>
          </a:r>
          <a:endParaRPr lang="en-US" b="1" dirty="0">
            <a:solidFill>
              <a:schemeClr val="tx1">
                <a:lumMod val="65000"/>
                <a:lumOff val="35000"/>
              </a:schemeClr>
            </a:solidFill>
          </a:endParaRPr>
        </a:p>
      </dgm:t>
    </dgm:pt>
    <dgm:pt modelId="{9241DDCF-BC5E-42FA-8726-331F5D5B8A4D}" type="parTrans" cxnId="{0D1A2F84-72DA-4515-BCA5-304719C04762}">
      <dgm:prSet/>
      <dgm:spPr/>
      <dgm:t>
        <a:bodyPr/>
        <a:lstStyle/>
        <a:p>
          <a:endParaRPr lang="en-US"/>
        </a:p>
      </dgm:t>
    </dgm:pt>
    <dgm:pt modelId="{044385FD-6677-41D2-A8A3-B0551D365487}" type="sibTrans" cxnId="{0D1A2F84-72DA-4515-BCA5-304719C04762}">
      <dgm:prSet/>
      <dgm:spPr/>
      <dgm:t>
        <a:bodyPr/>
        <a:lstStyle/>
        <a:p>
          <a:endParaRPr lang="en-US"/>
        </a:p>
      </dgm:t>
    </dgm:pt>
    <dgm:pt modelId="{02C9CB01-4158-4433-98FD-48E15DD76908}">
      <dgm:prSet phldrT="[Text]"/>
      <dgm:spPr/>
      <dgm:t>
        <a:bodyPr/>
        <a:lstStyle/>
        <a:p>
          <a:r>
            <a:rPr lang="en-US" b="1" dirty="0" smtClean="0">
              <a:solidFill>
                <a:schemeClr val="tx1">
                  <a:lumMod val="65000"/>
                  <a:lumOff val="35000"/>
                </a:schemeClr>
              </a:solidFill>
            </a:rPr>
            <a:t>Interest rate option</a:t>
          </a:r>
          <a:endParaRPr lang="en-US" b="1" dirty="0">
            <a:solidFill>
              <a:schemeClr val="tx1">
                <a:lumMod val="65000"/>
                <a:lumOff val="35000"/>
              </a:schemeClr>
            </a:solidFill>
          </a:endParaRPr>
        </a:p>
      </dgm:t>
    </dgm:pt>
    <dgm:pt modelId="{6F42AF90-153D-4C4F-ADC9-91F54A66E3D4}" type="parTrans" cxnId="{8CEAE364-4AFF-4FA8-91BF-AA40B116820B}">
      <dgm:prSet/>
      <dgm:spPr/>
      <dgm:t>
        <a:bodyPr/>
        <a:lstStyle/>
        <a:p>
          <a:endParaRPr lang="en-US"/>
        </a:p>
      </dgm:t>
    </dgm:pt>
    <dgm:pt modelId="{176CAE7C-A3B5-45B6-883A-643F4C18EE20}" type="sibTrans" cxnId="{8CEAE364-4AFF-4FA8-91BF-AA40B116820B}">
      <dgm:prSet/>
      <dgm:spPr/>
      <dgm:t>
        <a:bodyPr/>
        <a:lstStyle/>
        <a:p>
          <a:endParaRPr lang="en-US"/>
        </a:p>
      </dgm:t>
    </dgm:pt>
    <dgm:pt modelId="{CE8DA004-5237-4418-8A97-4F9EA91B8DC4}">
      <dgm:prSet phldrT="[Text]"/>
      <dgm:spPr/>
      <dgm:t>
        <a:bodyPr/>
        <a:lstStyle/>
        <a:p>
          <a:r>
            <a:rPr lang="en-US" b="1" dirty="0" smtClean="0"/>
            <a:t>Foreign Exchange risk</a:t>
          </a:r>
          <a:endParaRPr lang="en-US" b="1" dirty="0"/>
        </a:p>
      </dgm:t>
    </dgm:pt>
    <dgm:pt modelId="{A08D3DFD-4805-4CC0-80DF-E4044E7F523E}" type="parTrans" cxnId="{5983F534-B946-4394-B8F4-428E72D7963F}">
      <dgm:prSet/>
      <dgm:spPr/>
      <dgm:t>
        <a:bodyPr/>
        <a:lstStyle/>
        <a:p>
          <a:endParaRPr lang="en-US"/>
        </a:p>
      </dgm:t>
    </dgm:pt>
    <dgm:pt modelId="{4CBF4EBE-CC85-4B06-95BF-22E341743670}" type="sibTrans" cxnId="{5983F534-B946-4394-B8F4-428E72D7963F}">
      <dgm:prSet/>
      <dgm:spPr/>
      <dgm:t>
        <a:bodyPr/>
        <a:lstStyle/>
        <a:p>
          <a:endParaRPr lang="en-US"/>
        </a:p>
      </dgm:t>
    </dgm:pt>
    <dgm:pt modelId="{E29F0714-07EC-4DBF-AF4C-508BD08B8B22}">
      <dgm:prSet phldrT="[Text]" custT="1"/>
      <dgm:spPr/>
      <dgm:t>
        <a:bodyPr/>
        <a:lstStyle/>
        <a:p>
          <a:pPr algn="l"/>
          <a:r>
            <a:rPr lang="en-US" sz="1800" b="1" dirty="0" smtClean="0">
              <a:solidFill>
                <a:schemeClr val="tx1">
                  <a:lumMod val="65000"/>
                  <a:lumOff val="35000"/>
                </a:schemeClr>
              </a:solidFill>
            </a:rPr>
            <a:t>Cross currency swap</a:t>
          </a:r>
          <a:endParaRPr lang="en-US" sz="1800" b="1" dirty="0">
            <a:solidFill>
              <a:schemeClr val="tx1">
                <a:lumMod val="65000"/>
                <a:lumOff val="35000"/>
              </a:schemeClr>
            </a:solidFill>
          </a:endParaRPr>
        </a:p>
      </dgm:t>
    </dgm:pt>
    <dgm:pt modelId="{87C1B679-A86B-44EF-B50D-BDB4692BBB15}" type="parTrans" cxnId="{94661F73-1120-43F9-BAEC-28EEF3304C85}">
      <dgm:prSet/>
      <dgm:spPr/>
      <dgm:t>
        <a:bodyPr/>
        <a:lstStyle/>
        <a:p>
          <a:endParaRPr lang="en-US"/>
        </a:p>
      </dgm:t>
    </dgm:pt>
    <dgm:pt modelId="{F8E654E7-C585-4B6A-ACED-04222A489265}" type="sibTrans" cxnId="{94661F73-1120-43F9-BAEC-28EEF3304C85}">
      <dgm:prSet/>
      <dgm:spPr/>
      <dgm:t>
        <a:bodyPr/>
        <a:lstStyle/>
        <a:p>
          <a:endParaRPr lang="en-US"/>
        </a:p>
      </dgm:t>
    </dgm:pt>
    <dgm:pt modelId="{CE168854-7EEF-4DD4-87BB-E0921F031F31}">
      <dgm:prSet phldrT="[Text]" custT="1"/>
      <dgm:spPr/>
      <dgm:t>
        <a:bodyPr/>
        <a:lstStyle/>
        <a:p>
          <a:pPr algn="l"/>
          <a:r>
            <a:rPr lang="en-US" sz="1800" b="1" dirty="0" smtClean="0">
              <a:solidFill>
                <a:schemeClr val="tx1">
                  <a:lumMod val="65000"/>
                  <a:lumOff val="35000"/>
                </a:schemeClr>
              </a:solidFill>
            </a:rPr>
            <a:t>Foreign currency option</a:t>
          </a:r>
          <a:endParaRPr lang="en-US" sz="1800" b="1" dirty="0">
            <a:solidFill>
              <a:schemeClr val="tx1">
                <a:lumMod val="65000"/>
                <a:lumOff val="35000"/>
              </a:schemeClr>
            </a:solidFill>
          </a:endParaRPr>
        </a:p>
      </dgm:t>
    </dgm:pt>
    <dgm:pt modelId="{68EB029F-558C-4B1C-8535-466B15BA9DD8}" type="parTrans" cxnId="{2DF3D7FF-00D6-42CD-A646-36A45BC5A647}">
      <dgm:prSet/>
      <dgm:spPr/>
      <dgm:t>
        <a:bodyPr/>
        <a:lstStyle/>
        <a:p>
          <a:endParaRPr lang="en-US"/>
        </a:p>
      </dgm:t>
    </dgm:pt>
    <dgm:pt modelId="{10363861-AB6C-4681-94CB-4588700B93EC}" type="sibTrans" cxnId="{2DF3D7FF-00D6-42CD-A646-36A45BC5A647}">
      <dgm:prSet/>
      <dgm:spPr/>
      <dgm:t>
        <a:bodyPr/>
        <a:lstStyle/>
        <a:p>
          <a:endParaRPr lang="en-US"/>
        </a:p>
      </dgm:t>
    </dgm:pt>
    <dgm:pt modelId="{3D4BA63B-F783-4B53-9B1A-C360FFCD17E7}">
      <dgm:prSet phldrT="[Text]"/>
      <dgm:spPr/>
      <dgm:t>
        <a:bodyPr/>
        <a:lstStyle/>
        <a:p>
          <a:r>
            <a:rPr lang="en-US" b="1" dirty="0" smtClean="0"/>
            <a:t>Equity risk</a:t>
          </a:r>
          <a:endParaRPr lang="en-US" b="1" dirty="0"/>
        </a:p>
      </dgm:t>
    </dgm:pt>
    <dgm:pt modelId="{D7D28DB1-1902-41CD-B28F-2509D5D13517}" type="parTrans" cxnId="{E87BA85D-EDA4-4E3A-A32C-230115825673}">
      <dgm:prSet/>
      <dgm:spPr/>
      <dgm:t>
        <a:bodyPr/>
        <a:lstStyle/>
        <a:p>
          <a:endParaRPr lang="en-US"/>
        </a:p>
      </dgm:t>
    </dgm:pt>
    <dgm:pt modelId="{EA88CBDA-24F0-4BAE-8C25-41DC307F4F65}" type="sibTrans" cxnId="{E87BA85D-EDA4-4E3A-A32C-230115825673}">
      <dgm:prSet/>
      <dgm:spPr/>
      <dgm:t>
        <a:bodyPr/>
        <a:lstStyle/>
        <a:p>
          <a:endParaRPr lang="en-US"/>
        </a:p>
      </dgm:t>
    </dgm:pt>
    <dgm:pt modelId="{F15E38C5-CDED-4F7F-B79F-4176FB78A2AA}">
      <dgm:prSet phldrT="[Text]" custT="1"/>
      <dgm:spPr/>
      <dgm:t>
        <a:bodyPr/>
        <a:lstStyle/>
        <a:p>
          <a:r>
            <a:rPr lang="en-US" sz="2000" b="1" dirty="0" smtClean="0">
              <a:solidFill>
                <a:schemeClr val="tx1">
                  <a:lumMod val="65000"/>
                  <a:lumOff val="35000"/>
                </a:schemeClr>
              </a:solidFill>
            </a:rPr>
            <a:t>Equity swap</a:t>
          </a:r>
          <a:endParaRPr lang="en-US" sz="2000" b="1" dirty="0">
            <a:solidFill>
              <a:schemeClr val="tx1">
                <a:lumMod val="65000"/>
                <a:lumOff val="35000"/>
              </a:schemeClr>
            </a:solidFill>
          </a:endParaRPr>
        </a:p>
      </dgm:t>
    </dgm:pt>
    <dgm:pt modelId="{DAFB0F6F-715C-4FA6-A932-47E98AE2D90D}" type="parTrans" cxnId="{EB2ADCA1-39D4-433F-9E9F-0FB8D974EDAE}">
      <dgm:prSet/>
      <dgm:spPr/>
      <dgm:t>
        <a:bodyPr/>
        <a:lstStyle/>
        <a:p>
          <a:endParaRPr lang="en-US"/>
        </a:p>
      </dgm:t>
    </dgm:pt>
    <dgm:pt modelId="{2CBDE1FD-30EE-408F-A8AA-AE0A859B9C3A}" type="sibTrans" cxnId="{EB2ADCA1-39D4-433F-9E9F-0FB8D974EDAE}">
      <dgm:prSet/>
      <dgm:spPr/>
      <dgm:t>
        <a:bodyPr/>
        <a:lstStyle/>
        <a:p>
          <a:endParaRPr lang="en-US"/>
        </a:p>
      </dgm:t>
    </dgm:pt>
    <dgm:pt modelId="{145B4D58-478F-47D5-BAB7-B0D9B2F320B7}">
      <dgm:prSet phldrT="[Text]" custT="1"/>
      <dgm:spPr/>
      <dgm:t>
        <a:bodyPr/>
        <a:lstStyle/>
        <a:p>
          <a:r>
            <a:rPr lang="en-US" sz="2000" b="1" dirty="0" smtClean="0">
              <a:solidFill>
                <a:schemeClr val="tx1">
                  <a:lumMod val="65000"/>
                  <a:lumOff val="35000"/>
                </a:schemeClr>
              </a:solidFill>
            </a:rPr>
            <a:t>Index option</a:t>
          </a:r>
          <a:endParaRPr lang="en-US" sz="2000" b="1" dirty="0">
            <a:solidFill>
              <a:schemeClr val="tx1">
                <a:lumMod val="65000"/>
                <a:lumOff val="35000"/>
              </a:schemeClr>
            </a:solidFill>
          </a:endParaRPr>
        </a:p>
      </dgm:t>
    </dgm:pt>
    <dgm:pt modelId="{2E099033-3034-4DA0-AC2D-314006B14F30}" type="parTrans" cxnId="{775DCD16-2731-46B6-A040-B6AA42813B86}">
      <dgm:prSet/>
      <dgm:spPr/>
      <dgm:t>
        <a:bodyPr/>
        <a:lstStyle/>
        <a:p>
          <a:endParaRPr lang="en-US"/>
        </a:p>
      </dgm:t>
    </dgm:pt>
    <dgm:pt modelId="{502E1A27-2840-41C5-B77F-51FDD7EFCA3C}" type="sibTrans" cxnId="{775DCD16-2731-46B6-A040-B6AA42813B86}">
      <dgm:prSet/>
      <dgm:spPr/>
      <dgm:t>
        <a:bodyPr/>
        <a:lstStyle/>
        <a:p>
          <a:endParaRPr lang="en-US"/>
        </a:p>
      </dgm:t>
    </dgm:pt>
    <dgm:pt modelId="{69A3B2D4-F762-485E-9B88-0985426054D5}">
      <dgm:prSet/>
      <dgm:spPr/>
      <dgm:t>
        <a:bodyPr/>
        <a:lstStyle/>
        <a:p>
          <a:r>
            <a:rPr lang="en-US" b="1" dirty="0" smtClean="0"/>
            <a:t>Credit Spread Risk</a:t>
          </a:r>
          <a:endParaRPr lang="en-US" b="1" dirty="0"/>
        </a:p>
      </dgm:t>
    </dgm:pt>
    <dgm:pt modelId="{BF64AE66-8065-465E-9366-CE9B49984640}" type="parTrans" cxnId="{A24CC8D2-3864-42CB-B8E3-E3DECAB5B0FA}">
      <dgm:prSet/>
      <dgm:spPr/>
      <dgm:t>
        <a:bodyPr/>
        <a:lstStyle/>
        <a:p>
          <a:endParaRPr lang="en-US"/>
        </a:p>
      </dgm:t>
    </dgm:pt>
    <dgm:pt modelId="{F8E3B532-7927-4D26-BF02-A692F735AE25}" type="sibTrans" cxnId="{A24CC8D2-3864-42CB-B8E3-E3DECAB5B0FA}">
      <dgm:prSet/>
      <dgm:spPr/>
      <dgm:t>
        <a:bodyPr/>
        <a:lstStyle/>
        <a:p>
          <a:endParaRPr lang="en-US"/>
        </a:p>
      </dgm:t>
    </dgm:pt>
    <dgm:pt modelId="{37AA0381-E93D-4CDF-A876-2D0CCE06F9CC}">
      <dgm:prSet phldrT="[Text]" custT="1"/>
      <dgm:spPr/>
      <dgm:t>
        <a:bodyPr/>
        <a:lstStyle/>
        <a:p>
          <a:r>
            <a:rPr lang="en-US" sz="2000" b="1" dirty="0" smtClean="0">
              <a:solidFill>
                <a:schemeClr val="tx1">
                  <a:lumMod val="65000"/>
                  <a:lumOff val="35000"/>
                </a:schemeClr>
              </a:solidFill>
            </a:rPr>
            <a:t>Equity option</a:t>
          </a:r>
          <a:endParaRPr lang="en-US" sz="2000" b="1" dirty="0">
            <a:solidFill>
              <a:schemeClr val="tx1">
                <a:lumMod val="65000"/>
                <a:lumOff val="35000"/>
              </a:schemeClr>
            </a:solidFill>
          </a:endParaRPr>
        </a:p>
      </dgm:t>
    </dgm:pt>
    <dgm:pt modelId="{E8E42E9A-E6CD-4B0F-A75F-69671DBF4F36}" type="parTrans" cxnId="{2E0F15FF-28A3-4EE5-BE86-3B5D37FA1892}">
      <dgm:prSet/>
      <dgm:spPr/>
      <dgm:t>
        <a:bodyPr/>
        <a:lstStyle/>
        <a:p>
          <a:endParaRPr lang="en-US"/>
        </a:p>
      </dgm:t>
    </dgm:pt>
    <dgm:pt modelId="{9E6477EA-B162-4840-9C45-AB3435C37618}" type="sibTrans" cxnId="{2E0F15FF-28A3-4EE5-BE86-3B5D37FA1892}">
      <dgm:prSet/>
      <dgm:spPr/>
      <dgm:t>
        <a:bodyPr/>
        <a:lstStyle/>
        <a:p>
          <a:endParaRPr lang="en-US"/>
        </a:p>
      </dgm:t>
    </dgm:pt>
    <dgm:pt modelId="{CFF28F31-A2D1-4DEE-9500-2DA4C312828E}">
      <dgm:prSet/>
      <dgm:spPr/>
      <dgm:t>
        <a:bodyPr/>
        <a:lstStyle/>
        <a:p>
          <a:r>
            <a:rPr lang="en-US" b="1" dirty="0" smtClean="0">
              <a:solidFill>
                <a:schemeClr val="tx1">
                  <a:lumMod val="65000"/>
                  <a:lumOff val="35000"/>
                </a:schemeClr>
              </a:solidFill>
            </a:rPr>
            <a:t>Credit default swap</a:t>
          </a:r>
          <a:endParaRPr lang="en-US" b="1" dirty="0">
            <a:solidFill>
              <a:schemeClr val="tx1">
                <a:lumMod val="65000"/>
                <a:lumOff val="35000"/>
              </a:schemeClr>
            </a:solidFill>
          </a:endParaRPr>
        </a:p>
      </dgm:t>
    </dgm:pt>
    <dgm:pt modelId="{B10744B5-3CD8-4530-B413-A98E42AB3F97}" type="parTrans" cxnId="{6BEDED11-2FE4-4C09-ACD1-6A9ED20CF400}">
      <dgm:prSet/>
      <dgm:spPr/>
      <dgm:t>
        <a:bodyPr/>
        <a:lstStyle/>
        <a:p>
          <a:endParaRPr lang="en-US"/>
        </a:p>
      </dgm:t>
    </dgm:pt>
    <dgm:pt modelId="{EDF42087-F807-4E06-8462-D1EE41CD4A87}" type="sibTrans" cxnId="{6BEDED11-2FE4-4C09-ACD1-6A9ED20CF400}">
      <dgm:prSet/>
      <dgm:spPr/>
      <dgm:t>
        <a:bodyPr/>
        <a:lstStyle/>
        <a:p>
          <a:endParaRPr lang="en-US"/>
        </a:p>
      </dgm:t>
    </dgm:pt>
    <dgm:pt modelId="{798570BB-68C0-4980-A922-746052C31BCB}">
      <dgm:prSet phldrT="[Text]" custT="1"/>
      <dgm:spPr/>
      <dgm:t>
        <a:bodyPr/>
        <a:lstStyle/>
        <a:p>
          <a:pPr algn="l"/>
          <a:r>
            <a:rPr lang="en-US" sz="1800" b="1" dirty="0" smtClean="0">
              <a:solidFill>
                <a:schemeClr val="tx1">
                  <a:lumMod val="65000"/>
                  <a:lumOff val="35000"/>
                </a:schemeClr>
              </a:solidFill>
            </a:rPr>
            <a:t>Foreign exchange forward and future</a:t>
          </a:r>
          <a:endParaRPr lang="en-US" sz="1800" b="1" dirty="0">
            <a:solidFill>
              <a:schemeClr val="tx1">
                <a:lumMod val="65000"/>
                <a:lumOff val="35000"/>
              </a:schemeClr>
            </a:solidFill>
          </a:endParaRPr>
        </a:p>
      </dgm:t>
    </dgm:pt>
    <dgm:pt modelId="{6F2C2394-C1F3-45E8-B720-0154A0E331D5}" type="parTrans" cxnId="{63B11EFC-8082-41D6-85AA-9120EF4B25B8}">
      <dgm:prSet/>
      <dgm:spPr/>
      <dgm:t>
        <a:bodyPr/>
        <a:lstStyle/>
        <a:p>
          <a:endParaRPr lang="en-US"/>
        </a:p>
      </dgm:t>
    </dgm:pt>
    <dgm:pt modelId="{5EF9C570-68C8-4FC8-AE60-3CDB3FC5FD6A}" type="sibTrans" cxnId="{63B11EFC-8082-41D6-85AA-9120EF4B25B8}">
      <dgm:prSet/>
      <dgm:spPr/>
      <dgm:t>
        <a:bodyPr/>
        <a:lstStyle/>
        <a:p>
          <a:endParaRPr lang="en-US"/>
        </a:p>
      </dgm:t>
    </dgm:pt>
    <dgm:pt modelId="{1738D64F-7526-47C7-9555-F1324B039E55}">
      <dgm:prSet phldrT="[Text]"/>
      <dgm:spPr/>
      <dgm:t>
        <a:bodyPr/>
        <a:lstStyle/>
        <a:p>
          <a:r>
            <a:rPr lang="en-US" b="1" dirty="0" smtClean="0">
              <a:solidFill>
                <a:schemeClr val="tx1">
                  <a:lumMod val="65000"/>
                  <a:lumOff val="35000"/>
                </a:schemeClr>
              </a:solidFill>
            </a:rPr>
            <a:t>Interest rate forward/future</a:t>
          </a:r>
          <a:endParaRPr lang="en-US" b="1" dirty="0">
            <a:solidFill>
              <a:schemeClr val="tx1">
                <a:lumMod val="65000"/>
                <a:lumOff val="35000"/>
              </a:schemeClr>
            </a:solidFill>
          </a:endParaRPr>
        </a:p>
      </dgm:t>
    </dgm:pt>
    <dgm:pt modelId="{1A3830DA-D31C-433B-8A84-4E49F5944585}" type="parTrans" cxnId="{A0F936CA-A5A4-403B-9E56-DC9039295ECD}">
      <dgm:prSet/>
      <dgm:spPr/>
      <dgm:t>
        <a:bodyPr/>
        <a:lstStyle/>
        <a:p>
          <a:endParaRPr lang="en-US"/>
        </a:p>
      </dgm:t>
    </dgm:pt>
    <dgm:pt modelId="{0C7E5C86-995E-4ACF-8EFF-C989264B030D}" type="sibTrans" cxnId="{A0F936CA-A5A4-403B-9E56-DC9039295ECD}">
      <dgm:prSet/>
      <dgm:spPr/>
      <dgm:t>
        <a:bodyPr/>
        <a:lstStyle/>
        <a:p>
          <a:endParaRPr lang="en-US"/>
        </a:p>
      </dgm:t>
    </dgm:pt>
    <dgm:pt modelId="{BEB89055-3772-4D48-A75B-E35E5AF10C8D}" type="pres">
      <dgm:prSet presAssocID="{23D6D8F4-7C2C-4B1C-895D-99F7DAF3C9A2}" presName="Name0" presStyleCnt="0">
        <dgm:presLayoutVars>
          <dgm:dir/>
          <dgm:animLvl val="lvl"/>
          <dgm:resizeHandles val="exact"/>
        </dgm:presLayoutVars>
      </dgm:prSet>
      <dgm:spPr/>
      <dgm:t>
        <a:bodyPr/>
        <a:lstStyle/>
        <a:p>
          <a:endParaRPr lang="en-US"/>
        </a:p>
      </dgm:t>
    </dgm:pt>
    <dgm:pt modelId="{781C2BC2-C8F8-4DF9-95DB-C4E340AEF5BE}" type="pres">
      <dgm:prSet presAssocID="{32339851-2AEE-4212-BC2D-A57F2E16A045}" presName="composite" presStyleCnt="0"/>
      <dgm:spPr/>
      <dgm:t>
        <a:bodyPr/>
        <a:lstStyle/>
        <a:p>
          <a:endParaRPr lang="en-US"/>
        </a:p>
      </dgm:t>
    </dgm:pt>
    <dgm:pt modelId="{76DE19D7-30F6-422D-9AFF-E1D550BBBA4C}" type="pres">
      <dgm:prSet presAssocID="{32339851-2AEE-4212-BC2D-A57F2E16A045}" presName="parTx" presStyleLbl="alignNode1" presStyleIdx="0" presStyleCnt="4" custLinFactNeighborX="-2400" custLinFactNeighborY="-44434">
        <dgm:presLayoutVars>
          <dgm:chMax val="0"/>
          <dgm:chPref val="0"/>
          <dgm:bulletEnabled val="1"/>
        </dgm:presLayoutVars>
      </dgm:prSet>
      <dgm:spPr/>
      <dgm:t>
        <a:bodyPr/>
        <a:lstStyle/>
        <a:p>
          <a:endParaRPr lang="en-US"/>
        </a:p>
      </dgm:t>
    </dgm:pt>
    <dgm:pt modelId="{6704B172-43F7-461A-A0A0-3BB60F856B43}" type="pres">
      <dgm:prSet presAssocID="{32339851-2AEE-4212-BC2D-A57F2E16A045}" presName="desTx" presStyleLbl="alignAccFollowNode1" presStyleIdx="0" presStyleCnt="4">
        <dgm:presLayoutVars>
          <dgm:bulletEnabled val="1"/>
        </dgm:presLayoutVars>
      </dgm:prSet>
      <dgm:spPr/>
      <dgm:t>
        <a:bodyPr/>
        <a:lstStyle/>
        <a:p>
          <a:endParaRPr lang="en-US"/>
        </a:p>
      </dgm:t>
    </dgm:pt>
    <dgm:pt modelId="{88C2E9F7-E5FE-477E-9909-D0FBA4DDB811}" type="pres">
      <dgm:prSet presAssocID="{772BDB68-0B83-47A5-A95B-839BB2FD82E1}" presName="space" presStyleCnt="0"/>
      <dgm:spPr/>
      <dgm:t>
        <a:bodyPr/>
        <a:lstStyle/>
        <a:p>
          <a:endParaRPr lang="en-US"/>
        </a:p>
      </dgm:t>
    </dgm:pt>
    <dgm:pt modelId="{999E903B-6B84-4555-A96A-EB1951B503D9}" type="pres">
      <dgm:prSet presAssocID="{CE8DA004-5237-4418-8A97-4F9EA91B8DC4}" presName="composite" presStyleCnt="0"/>
      <dgm:spPr/>
      <dgm:t>
        <a:bodyPr/>
        <a:lstStyle/>
        <a:p>
          <a:endParaRPr lang="en-US"/>
        </a:p>
      </dgm:t>
    </dgm:pt>
    <dgm:pt modelId="{D5B802C6-3A3E-4BE9-A281-5B114294F7AB}" type="pres">
      <dgm:prSet presAssocID="{CE8DA004-5237-4418-8A97-4F9EA91B8DC4}" presName="parTx" presStyleLbl="alignNode1" presStyleIdx="1" presStyleCnt="4" custLinFactNeighborX="-132" custLinFactNeighborY="-43620">
        <dgm:presLayoutVars>
          <dgm:chMax val="0"/>
          <dgm:chPref val="0"/>
          <dgm:bulletEnabled val="1"/>
        </dgm:presLayoutVars>
      </dgm:prSet>
      <dgm:spPr/>
      <dgm:t>
        <a:bodyPr/>
        <a:lstStyle/>
        <a:p>
          <a:endParaRPr lang="en-US"/>
        </a:p>
      </dgm:t>
    </dgm:pt>
    <dgm:pt modelId="{196DD2E0-781B-46E9-A1B5-C21B9D3AC76A}" type="pres">
      <dgm:prSet presAssocID="{CE8DA004-5237-4418-8A97-4F9EA91B8DC4}" presName="desTx" presStyleLbl="alignAccFollowNode1" presStyleIdx="1" presStyleCnt="4" custScaleY="100897">
        <dgm:presLayoutVars>
          <dgm:bulletEnabled val="1"/>
        </dgm:presLayoutVars>
      </dgm:prSet>
      <dgm:spPr/>
      <dgm:t>
        <a:bodyPr/>
        <a:lstStyle/>
        <a:p>
          <a:endParaRPr lang="en-US"/>
        </a:p>
      </dgm:t>
    </dgm:pt>
    <dgm:pt modelId="{CBDEA517-C692-4AFC-84BD-6A2E82880162}" type="pres">
      <dgm:prSet presAssocID="{4CBF4EBE-CC85-4B06-95BF-22E341743670}" presName="space" presStyleCnt="0"/>
      <dgm:spPr/>
      <dgm:t>
        <a:bodyPr/>
        <a:lstStyle/>
        <a:p>
          <a:endParaRPr lang="en-US"/>
        </a:p>
      </dgm:t>
    </dgm:pt>
    <dgm:pt modelId="{C86C0AEC-9227-42D0-BD67-05CAB74B7E80}" type="pres">
      <dgm:prSet presAssocID="{3D4BA63B-F783-4B53-9B1A-C360FFCD17E7}" presName="composite" presStyleCnt="0"/>
      <dgm:spPr/>
      <dgm:t>
        <a:bodyPr/>
        <a:lstStyle/>
        <a:p>
          <a:endParaRPr lang="en-US"/>
        </a:p>
      </dgm:t>
    </dgm:pt>
    <dgm:pt modelId="{53DF8F12-4AD1-4FFF-8009-EF728D0A396D}" type="pres">
      <dgm:prSet presAssocID="{3D4BA63B-F783-4B53-9B1A-C360FFCD17E7}" presName="parTx" presStyleLbl="alignNode1" presStyleIdx="2" presStyleCnt="4" custLinFactNeighborX="-1739" custLinFactNeighborY="-44434">
        <dgm:presLayoutVars>
          <dgm:chMax val="0"/>
          <dgm:chPref val="0"/>
          <dgm:bulletEnabled val="1"/>
        </dgm:presLayoutVars>
      </dgm:prSet>
      <dgm:spPr/>
      <dgm:t>
        <a:bodyPr/>
        <a:lstStyle/>
        <a:p>
          <a:endParaRPr lang="en-US"/>
        </a:p>
      </dgm:t>
    </dgm:pt>
    <dgm:pt modelId="{12041350-AAC0-4BBE-B25B-002F9920A9D0}" type="pres">
      <dgm:prSet presAssocID="{3D4BA63B-F783-4B53-9B1A-C360FFCD17E7}" presName="desTx" presStyleLbl="alignAccFollowNode1" presStyleIdx="2" presStyleCnt="4">
        <dgm:presLayoutVars>
          <dgm:bulletEnabled val="1"/>
        </dgm:presLayoutVars>
      </dgm:prSet>
      <dgm:spPr/>
      <dgm:t>
        <a:bodyPr/>
        <a:lstStyle/>
        <a:p>
          <a:endParaRPr lang="en-US"/>
        </a:p>
      </dgm:t>
    </dgm:pt>
    <dgm:pt modelId="{3E65092B-F601-4765-8186-51018E29F595}" type="pres">
      <dgm:prSet presAssocID="{EA88CBDA-24F0-4BAE-8C25-41DC307F4F65}" presName="space" presStyleCnt="0"/>
      <dgm:spPr/>
      <dgm:t>
        <a:bodyPr/>
        <a:lstStyle/>
        <a:p>
          <a:endParaRPr lang="en-US"/>
        </a:p>
      </dgm:t>
    </dgm:pt>
    <dgm:pt modelId="{A4B6A57D-7CC3-4AA9-AEE7-43FF17E05666}" type="pres">
      <dgm:prSet presAssocID="{69A3B2D4-F762-485E-9B88-0985426054D5}" presName="composite" presStyleCnt="0"/>
      <dgm:spPr/>
      <dgm:t>
        <a:bodyPr/>
        <a:lstStyle/>
        <a:p>
          <a:endParaRPr lang="en-US"/>
        </a:p>
      </dgm:t>
    </dgm:pt>
    <dgm:pt modelId="{32348EB6-4D58-4D60-93D9-3A21BCE078AB}" type="pres">
      <dgm:prSet presAssocID="{69A3B2D4-F762-485E-9B88-0985426054D5}" presName="parTx" presStyleLbl="alignNode1" presStyleIdx="3" presStyleCnt="4" custLinFactNeighborX="529" custLinFactNeighborY="-44434">
        <dgm:presLayoutVars>
          <dgm:chMax val="0"/>
          <dgm:chPref val="0"/>
          <dgm:bulletEnabled val="1"/>
        </dgm:presLayoutVars>
      </dgm:prSet>
      <dgm:spPr/>
      <dgm:t>
        <a:bodyPr/>
        <a:lstStyle/>
        <a:p>
          <a:endParaRPr lang="en-US"/>
        </a:p>
      </dgm:t>
    </dgm:pt>
    <dgm:pt modelId="{8C1BABB2-F551-4703-BE36-A8BAB8BE32C2}" type="pres">
      <dgm:prSet presAssocID="{69A3B2D4-F762-485E-9B88-0985426054D5}" presName="desTx" presStyleLbl="alignAccFollowNode1" presStyleIdx="3" presStyleCnt="4">
        <dgm:presLayoutVars>
          <dgm:bulletEnabled val="1"/>
        </dgm:presLayoutVars>
      </dgm:prSet>
      <dgm:spPr/>
      <dgm:t>
        <a:bodyPr/>
        <a:lstStyle/>
        <a:p>
          <a:endParaRPr lang="en-US"/>
        </a:p>
      </dgm:t>
    </dgm:pt>
  </dgm:ptLst>
  <dgm:cxnLst>
    <dgm:cxn modelId="{85502030-84BD-FE41-9775-6C3B4CBEA274}" type="presOf" srcId="{798570BB-68C0-4980-A922-746052C31BCB}" destId="{196DD2E0-781B-46E9-A1B5-C21B9D3AC76A}" srcOrd="0" destOrd="1" presId="urn:microsoft.com/office/officeart/2005/8/layout/hList1"/>
    <dgm:cxn modelId="{6BEDED11-2FE4-4C09-ACD1-6A9ED20CF400}" srcId="{69A3B2D4-F762-485E-9B88-0985426054D5}" destId="{CFF28F31-A2D1-4DEE-9500-2DA4C312828E}" srcOrd="0" destOrd="0" parTransId="{B10744B5-3CD8-4530-B413-A98E42AB3F97}" sibTransId="{EDF42087-F807-4E06-8462-D1EE41CD4A87}"/>
    <dgm:cxn modelId="{8B955CCA-36DE-A94D-9316-4595C46E0526}" type="presOf" srcId="{E29F0714-07EC-4DBF-AF4C-508BD08B8B22}" destId="{196DD2E0-781B-46E9-A1B5-C21B9D3AC76A}" srcOrd="0" destOrd="0" presId="urn:microsoft.com/office/officeart/2005/8/layout/hList1"/>
    <dgm:cxn modelId="{1A83F382-A671-824E-AD34-FCB8392FD359}" type="presOf" srcId="{CE168854-7EEF-4DD4-87BB-E0921F031F31}" destId="{196DD2E0-781B-46E9-A1B5-C21B9D3AC76A}" srcOrd="0" destOrd="2" presId="urn:microsoft.com/office/officeart/2005/8/layout/hList1"/>
    <dgm:cxn modelId="{3758C7E0-3244-E744-8D23-A23E25D09F6B}" type="presOf" srcId="{02C9CB01-4158-4433-98FD-48E15DD76908}" destId="{6704B172-43F7-461A-A0A0-3BB60F856B43}" srcOrd="0" destOrd="1" presId="urn:microsoft.com/office/officeart/2005/8/layout/hList1"/>
    <dgm:cxn modelId="{4D537FC0-329D-3842-B68A-029E4BB48F8F}" type="presOf" srcId="{CE8DA004-5237-4418-8A97-4F9EA91B8DC4}" destId="{D5B802C6-3A3E-4BE9-A281-5B114294F7AB}" srcOrd="0" destOrd="0" presId="urn:microsoft.com/office/officeart/2005/8/layout/hList1"/>
    <dgm:cxn modelId="{F7E93C75-1C46-4135-9296-B9FA4F2C0653}" srcId="{23D6D8F4-7C2C-4B1C-895D-99F7DAF3C9A2}" destId="{32339851-2AEE-4212-BC2D-A57F2E16A045}" srcOrd="0" destOrd="0" parTransId="{B044ECD5-6795-4AF7-8C89-A2C6F2A9E3E1}" sibTransId="{772BDB68-0B83-47A5-A95B-839BB2FD82E1}"/>
    <dgm:cxn modelId="{8CEAE364-4AFF-4FA8-91BF-AA40B116820B}" srcId="{32339851-2AEE-4212-BC2D-A57F2E16A045}" destId="{02C9CB01-4158-4433-98FD-48E15DD76908}" srcOrd="1" destOrd="0" parTransId="{6F42AF90-153D-4C4F-ADC9-91F54A66E3D4}" sibTransId="{176CAE7C-A3B5-45B6-883A-643F4C18EE20}"/>
    <dgm:cxn modelId="{0D1A2F84-72DA-4515-BCA5-304719C04762}" srcId="{32339851-2AEE-4212-BC2D-A57F2E16A045}" destId="{BFFB5A10-94C5-4613-B8A4-C5C3506299BD}" srcOrd="0" destOrd="0" parTransId="{9241DDCF-BC5E-42FA-8726-331F5D5B8A4D}" sibTransId="{044385FD-6677-41D2-A8A3-B0551D365487}"/>
    <dgm:cxn modelId="{5983F534-B946-4394-B8F4-428E72D7963F}" srcId="{23D6D8F4-7C2C-4B1C-895D-99F7DAF3C9A2}" destId="{CE8DA004-5237-4418-8A97-4F9EA91B8DC4}" srcOrd="1" destOrd="0" parTransId="{A08D3DFD-4805-4CC0-80DF-E4044E7F523E}" sibTransId="{4CBF4EBE-CC85-4B06-95BF-22E341743670}"/>
    <dgm:cxn modelId="{EE8CA828-D33B-D046-89B3-CCA549F8CE25}" type="presOf" srcId="{37AA0381-E93D-4CDF-A876-2D0CCE06F9CC}" destId="{12041350-AAC0-4BBE-B25B-002F9920A9D0}" srcOrd="0" destOrd="2" presId="urn:microsoft.com/office/officeart/2005/8/layout/hList1"/>
    <dgm:cxn modelId="{595474DE-6A0A-C141-9E2E-445ED687021A}" type="presOf" srcId="{145B4D58-478F-47D5-BAB7-B0D9B2F320B7}" destId="{12041350-AAC0-4BBE-B25B-002F9920A9D0}" srcOrd="0" destOrd="1" presId="urn:microsoft.com/office/officeart/2005/8/layout/hList1"/>
    <dgm:cxn modelId="{80862475-761D-A944-ADBC-25F284CC0300}" type="presOf" srcId="{CFF28F31-A2D1-4DEE-9500-2DA4C312828E}" destId="{8C1BABB2-F551-4703-BE36-A8BAB8BE32C2}" srcOrd="0" destOrd="0" presId="urn:microsoft.com/office/officeart/2005/8/layout/hList1"/>
    <dgm:cxn modelId="{374C7340-1894-1542-A74B-61C989CCBE4A}" type="presOf" srcId="{3D4BA63B-F783-4B53-9B1A-C360FFCD17E7}" destId="{53DF8F12-4AD1-4FFF-8009-EF728D0A396D}" srcOrd="0" destOrd="0" presId="urn:microsoft.com/office/officeart/2005/8/layout/hList1"/>
    <dgm:cxn modelId="{A24CC8D2-3864-42CB-B8E3-E3DECAB5B0FA}" srcId="{23D6D8F4-7C2C-4B1C-895D-99F7DAF3C9A2}" destId="{69A3B2D4-F762-485E-9B88-0985426054D5}" srcOrd="3" destOrd="0" parTransId="{BF64AE66-8065-465E-9366-CE9B49984640}" sibTransId="{F8E3B532-7927-4D26-BF02-A692F735AE25}"/>
    <dgm:cxn modelId="{52B8F152-9997-CC40-BFE2-B0029906C67A}" type="presOf" srcId="{69A3B2D4-F762-485E-9B88-0985426054D5}" destId="{32348EB6-4D58-4D60-93D9-3A21BCE078AB}" srcOrd="0" destOrd="0" presId="urn:microsoft.com/office/officeart/2005/8/layout/hList1"/>
    <dgm:cxn modelId="{0684BB49-3D62-BB47-A65B-31E30D2AAAA4}" type="presOf" srcId="{23D6D8F4-7C2C-4B1C-895D-99F7DAF3C9A2}" destId="{BEB89055-3772-4D48-A75B-E35E5AF10C8D}" srcOrd="0" destOrd="0" presId="urn:microsoft.com/office/officeart/2005/8/layout/hList1"/>
    <dgm:cxn modelId="{EB2ADCA1-39D4-433F-9E9F-0FB8D974EDAE}" srcId="{3D4BA63B-F783-4B53-9B1A-C360FFCD17E7}" destId="{F15E38C5-CDED-4F7F-B79F-4176FB78A2AA}" srcOrd="0" destOrd="0" parTransId="{DAFB0F6F-715C-4FA6-A932-47E98AE2D90D}" sibTransId="{2CBDE1FD-30EE-408F-A8AA-AE0A859B9C3A}"/>
    <dgm:cxn modelId="{3B02EF40-9E56-0947-AFE8-360E47DF22D1}" type="presOf" srcId="{F15E38C5-CDED-4F7F-B79F-4176FB78A2AA}" destId="{12041350-AAC0-4BBE-B25B-002F9920A9D0}" srcOrd="0" destOrd="0" presId="urn:microsoft.com/office/officeart/2005/8/layout/hList1"/>
    <dgm:cxn modelId="{E87BA85D-EDA4-4E3A-A32C-230115825673}" srcId="{23D6D8F4-7C2C-4B1C-895D-99F7DAF3C9A2}" destId="{3D4BA63B-F783-4B53-9B1A-C360FFCD17E7}" srcOrd="2" destOrd="0" parTransId="{D7D28DB1-1902-41CD-B28F-2509D5D13517}" sibTransId="{EA88CBDA-24F0-4BAE-8C25-41DC307F4F65}"/>
    <dgm:cxn modelId="{63B11EFC-8082-41D6-85AA-9120EF4B25B8}" srcId="{CE8DA004-5237-4418-8A97-4F9EA91B8DC4}" destId="{798570BB-68C0-4980-A922-746052C31BCB}" srcOrd="1" destOrd="0" parTransId="{6F2C2394-C1F3-45E8-B720-0154A0E331D5}" sibTransId="{5EF9C570-68C8-4FC8-AE60-3CDB3FC5FD6A}"/>
    <dgm:cxn modelId="{775DCD16-2731-46B6-A040-B6AA42813B86}" srcId="{3D4BA63B-F783-4B53-9B1A-C360FFCD17E7}" destId="{145B4D58-478F-47D5-BAB7-B0D9B2F320B7}" srcOrd="1" destOrd="0" parTransId="{2E099033-3034-4DA0-AC2D-314006B14F30}" sibTransId="{502E1A27-2840-41C5-B77F-51FDD7EFCA3C}"/>
    <dgm:cxn modelId="{1F2F6283-1485-5747-B10A-4CEC89ED000D}" type="presOf" srcId="{32339851-2AEE-4212-BC2D-A57F2E16A045}" destId="{76DE19D7-30F6-422D-9AFF-E1D550BBBA4C}" srcOrd="0" destOrd="0" presId="urn:microsoft.com/office/officeart/2005/8/layout/hList1"/>
    <dgm:cxn modelId="{A0F936CA-A5A4-403B-9E56-DC9039295ECD}" srcId="{32339851-2AEE-4212-BC2D-A57F2E16A045}" destId="{1738D64F-7526-47C7-9555-F1324B039E55}" srcOrd="2" destOrd="0" parTransId="{1A3830DA-D31C-433B-8A84-4E49F5944585}" sibTransId="{0C7E5C86-995E-4ACF-8EFF-C989264B030D}"/>
    <dgm:cxn modelId="{D13B1349-497E-3649-B476-CA975EF8618C}" type="presOf" srcId="{BFFB5A10-94C5-4613-B8A4-C5C3506299BD}" destId="{6704B172-43F7-461A-A0A0-3BB60F856B43}" srcOrd="0" destOrd="0" presId="urn:microsoft.com/office/officeart/2005/8/layout/hList1"/>
    <dgm:cxn modelId="{2E0F15FF-28A3-4EE5-BE86-3B5D37FA1892}" srcId="{3D4BA63B-F783-4B53-9B1A-C360FFCD17E7}" destId="{37AA0381-E93D-4CDF-A876-2D0CCE06F9CC}" srcOrd="2" destOrd="0" parTransId="{E8E42E9A-E6CD-4B0F-A75F-69671DBF4F36}" sibTransId="{9E6477EA-B162-4840-9C45-AB3435C37618}"/>
    <dgm:cxn modelId="{2DF3D7FF-00D6-42CD-A646-36A45BC5A647}" srcId="{CE8DA004-5237-4418-8A97-4F9EA91B8DC4}" destId="{CE168854-7EEF-4DD4-87BB-E0921F031F31}" srcOrd="2" destOrd="0" parTransId="{68EB029F-558C-4B1C-8535-466B15BA9DD8}" sibTransId="{10363861-AB6C-4681-94CB-4588700B93EC}"/>
    <dgm:cxn modelId="{94661F73-1120-43F9-BAEC-28EEF3304C85}" srcId="{CE8DA004-5237-4418-8A97-4F9EA91B8DC4}" destId="{E29F0714-07EC-4DBF-AF4C-508BD08B8B22}" srcOrd="0" destOrd="0" parTransId="{87C1B679-A86B-44EF-B50D-BDB4692BBB15}" sibTransId="{F8E654E7-C585-4B6A-ACED-04222A489265}"/>
    <dgm:cxn modelId="{D66E212C-CC2F-F24F-A74B-3A455F93D8FD}" type="presOf" srcId="{1738D64F-7526-47C7-9555-F1324B039E55}" destId="{6704B172-43F7-461A-A0A0-3BB60F856B43}" srcOrd="0" destOrd="2" presId="urn:microsoft.com/office/officeart/2005/8/layout/hList1"/>
    <dgm:cxn modelId="{6B4446E7-6612-224F-9195-8CDA3C1258C0}" type="presParOf" srcId="{BEB89055-3772-4D48-A75B-E35E5AF10C8D}" destId="{781C2BC2-C8F8-4DF9-95DB-C4E340AEF5BE}" srcOrd="0" destOrd="0" presId="urn:microsoft.com/office/officeart/2005/8/layout/hList1"/>
    <dgm:cxn modelId="{AE17CD29-42EF-084B-8770-B61E5CECA371}" type="presParOf" srcId="{781C2BC2-C8F8-4DF9-95DB-C4E340AEF5BE}" destId="{76DE19D7-30F6-422D-9AFF-E1D550BBBA4C}" srcOrd="0" destOrd="0" presId="urn:microsoft.com/office/officeart/2005/8/layout/hList1"/>
    <dgm:cxn modelId="{44074470-38B7-1444-8B50-FA47C1B854C1}" type="presParOf" srcId="{781C2BC2-C8F8-4DF9-95DB-C4E340AEF5BE}" destId="{6704B172-43F7-461A-A0A0-3BB60F856B43}" srcOrd="1" destOrd="0" presId="urn:microsoft.com/office/officeart/2005/8/layout/hList1"/>
    <dgm:cxn modelId="{6DF044AA-0EE5-AF43-B424-AFDB1285FB20}" type="presParOf" srcId="{BEB89055-3772-4D48-A75B-E35E5AF10C8D}" destId="{88C2E9F7-E5FE-477E-9909-D0FBA4DDB811}" srcOrd="1" destOrd="0" presId="urn:microsoft.com/office/officeart/2005/8/layout/hList1"/>
    <dgm:cxn modelId="{68DFDE18-5DBF-9B4E-885A-85745EBE6712}" type="presParOf" srcId="{BEB89055-3772-4D48-A75B-E35E5AF10C8D}" destId="{999E903B-6B84-4555-A96A-EB1951B503D9}" srcOrd="2" destOrd="0" presId="urn:microsoft.com/office/officeart/2005/8/layout/hList1"/>
    <dgm:cxn modelId="{B374D37F-429F-0B4B-98E4-7CB6313B6491}" type="presParOf" srcId="{999E903B-6B84-4555-A96A-EB1951B503D9}" destId="{D5B802C6-3A3E-4BE9-A281-5B114294F7AB}" srcOrd="0" destOrd="0" presId="urn:microsoft.com/office/officeart/2005/8/layout/hList1"/>
    <dgm:cxn modelId="{2B9ACA0C-E3CB-054B-B1AD-1029574DE88E}" type="presParOf" srcId="{999E903B-6B84-4555-A96A-EB1951B503D9}" destId="{196DD2E0-781B-46E9-A1B5-C21B9D3AC76A}" srcOrd="1" destOrd="0" presId="urn:microsoft.com/office/officeart/2005/8/layout/hList1"/>
    <dgm:cxn modelId="{B2B928BD-77FE-CA40-A77D-67892907162D}" type="presParOf" srcId="{BEB89055-3772-4D48-A75B-E35E5AF10C8D}" destId="{CBDEA517-C692-4AFC-84BD-6A2E82880162}" srcOrd="3" destOrd="0" presId="urn:microsoft.com/office/officeart/2005/8/layout/hList1"/>
    <dgm:cxn modelId="{6FFE04E7-435A-094F-A791-9BDC30934AFB}" type="presParOf" srcId="{BEB89055-3772-4D48-A75B-E35E5AF10C8D}" destId="{C86C0AEC-9227-42D0-BD67-05CAB74B7E80}" srcOrd="4" destOrd="0" presId="urn:microsoft.com/office/officeart/2005/8/layout/hList1"/>
    <dgm:cxn modelId="{EB188BDD-704B-5C46-A75D-DC69701CDFC0}" type="presParOf" srcId="{C86C0AEC-9227-42D0-BD67-05CAB74B7E80}" destId="{53DF8F12-4AD1-4FFF-8009-EF728D0A396D}" srcOrd="0" destOrd="0" presId="urn:microsoft.com/office/officeart/2005/8/layout/hList1"/>
    <dgm:cxn modelId="{A553B9B0-9814-4E44-B8FA-1D0E043319F1}" type="presParOf" srcId="{C86C0AEC-9227-42D0-BD67-05CAB74B7E80}" destId="{12041350-AAC0-4BBE-B25B-002F9920A9D0}" srcOrd="1" destOrd="0" presId="urn:microsoft.com/office/officeart/2005/8/layout/hList1"/>
    <dgm:cxn modelId="{CFFE5FCE-1D7F-7346-80DA-332B33B66B2A}" type="presParOf" srcId="{BEB89055-3772-4D48-A75B-E35E5AF10C8D}" destId="{3E65092B-F601-4765-8186-51018E29F595}" srcOrd="5" destOrd="0" presId="urn:microsoft.com/office/officeart/2005/8/layout/hList1"/>
    <dgm:cxn modelId="{7AD6A8C2-CA4D-0245-8A70-60E2EFD4B283}" type="presParOf" srcId="{BEB89055-3772-4D48-A75B-E35E5AF10C8D}" destId="{A4B6A57D-7CC3-4AA9-AEE7-43FF17E05666}" srcOrd="6" destOrd="0" presId="urn:microsoft.com/office/officeart/2005/8/layout/hList1"/>
    <dgm:cxn modelId="{917D81A8-5605-B346-9313-E4E78559FB40}" type="presParOf" srcId="{A4B6A57D-7CC3-4AA9-AEE7-43FF17E05666}" destId="{32348EB6-4D58-4D60-93D9-3A21BCE078AB}" srcOrd="0" destOrd="0" presId="urn:microsoft.com/office/officeart/2005/8/layout/hList1"/>
    <dgm:cxn modelId="{73949BDF-3EAD-194A-BA7B-99F992C01237}" type="presParOf" srcId="{A4B6A57D-7CC3-4AA9-AEE7-43FF17E05666}" destId="{8C1BABB2-F551-4703-BE36-A8BAB8BE32C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B221-C215-FC43-8040-2D05EA18FF92}" type="datetimeFigureOut">
              <a:rPr lang="en-US" smtClean="0"/>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5B62F-C0B4-8F44-8413-8A85149E00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www.bankingcanada.net</a:t>
            </a:r>
            <a:r>
              <a:rPr lang="en-US" dirty="0" smtClean="0"/>
              <a:t>/</a:t>
            </a:r>
          </a:p>
          <a:p>
            <a:r>
              <a:rPr lang="en-US" dirty="0" smtClean="0"/>
              <a:t>RBC</a:t>
            </a:r>
            <a:r>
              <a:rPr lang="en-US" baseline="0" dirty="0" smtClean="0"/>
              <a:t> is the biggest, TD is the second biggest, and </a:t>
            </a:r>
            <a:r>
              <a:rPr lang="en-US" baseline="0" dirty="0" err="1" smtClean="0"/>
              <a:t>Scotiabank</a:t>
            </a:r>
            <a:r>
              <a:rPr lang="en-US" baseline="0" dirty="0" smtClean="0"/>
              <a:t> is the third</a:t>
            </a:r>
            <a:endParaRPr lang="en-US" dirty="0"/>
          </a:p>
        </p:txBody>
      </p:sp>
      <p:sp>
        <p:nvSpPr>
          <p:cNvPr id="4" name="Slide Number Placeholder 3"/>
          <p:cNvSpPr>
            <a:spLocks noGrp="1"/>
          </p:cNvSpPr>
          <p:nvPr>
            <p:ph type="sldNum" sz="quarter" idx="10"/>
          </p:nvPr>
        </p:nvSpPr>
        <p:spPr/>
        <p:txBody>
          <a:bodyPr/>
          <a:lstStyle/>
          <a:p>
            <a:fld id="{27B5B62F-C0B4-8F44-8413-8A85149E0093}"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spcBef>
                <a:spcPct val="0"/>
              </a:spcBef>
            </a:pPr>
            <a:r>
              <a:rPr lang="en-CA" altLang="zh-CN" b="1" dirty="0" smtClean="0"/>
              <a:t>1. Effective balancing of risk and reward by aligning risk appetite</a:t>
            </a:r>
          </a:p>
          <a:p>
            <a:pPr eaLnBrk="1" hangingPunct="1">
              <a:spcBef>
                <a:spcPct val="0"/>
              </a:spcBef>
            </a:pPr>
            <a:r>
              <a:rPr lang="en-CA" altLang="zh-CN" dirty="0" smtClean="0"/>
              <a:t>with business strategy, diversifying risk, pricing appropriately for risk, mitigating risk through preventive and detective controls and transferring risk to third parties.</a:t>
            </a:r>
          </a:p>
          <a:p>
            <a:pPr eaLnBrk="1" hangingPunct="1">
              <a:spcBef>
                <a:spcPct val="0"/>
              </a:spcBef>
            </a:pPr>
            <a:r>
              <a:rPr lang="en-CA" altLang="zh-CN" b="1" dirty="0" smtClean="0"/>
              <a:t>2. Shared responsibility for risk management as business</a:t>
            </a:r>
          </a:p>
          <a:p>
            <a:pPr eaLnBrk="1" hangingPunct="1">
              <a:spcBef>
                <a:spcPct val="0"/>
              </a:spcBef>
            </a:pPr>
            <a:r>
              <a:rPr lang="en-CA" altLang="zh-CN" dirty="0" smtClean="0"/>
              <a:t>segments are responsible for active management of their risks, with direction and oversight provided by Group Risk Management and other corporate support groups.</a:t>
            </a:r>
          </a:p>
          <a:p>
            <a:pPr eaLnBrk="1" hangingPunct="1">
              <a:spcBef>
                <a:spcPct val="0"/>
              </a:spcBef>
            </a:pPr>
            <a:r>
              <a:rPr lang="en-CA" altLang="zh-CN" b="1" dirty="0" smtClean="0"/>
              <a:t>3. Business decisions are based on an understanding of risk as</a:t>
            </a:r>
          </a:p>
          <a:p>
            <a:pPr eaLnBrk="1" hangingPunct="1">
              <a:spcBef>
                <a:spcPct val="0"/>
              </a:spcBef>
            </a:pPr>
            <a:r>
              <a:rPr lang="en-CA" altLang="zh-CN" dirty="0" smtClean="0"/>
              <a:t>we perform rigorous assessment of risks in relationships, products, transactions and other business activities.</a:t>
            </a:r>
          </a:p>
          <a:p>
            <a:pPr eaLnBrk="1" hangingPunct="1">
              <a:spcBef>
                <a:spcPct val="0"/>
              </a:spcBef>
            </a:pPr>
            <a:r>
              <a:rPr lang="en-CA" altLang="zh-CN" b="1" dirty="0" smtClean="0"/>
              <a:t>4. Avoid activities that are not consistent with our Values, Code of Conduct or Policies, which contributes to the protection of</a:t>
            </a:r>
          </a:p>
          <a:p>
            <a:pPr eaLnBrk="1" hangingPunct="1">
              <a:spcBef>
                <a:spcPct val="0"/>
              </a:spcBef>
            </a:pPr>
            <a:r>
              <a:rPr lang="en-CA" altLang="zh-CN" dirty="0" smtClean="0"/>
              <a:t>our reputation.</a:t>
            </a:r>
          </a:p>
          <a:p>
            <a:pPr eaLnBrk="1" hangingPunct="1">
              <a:spcBef>
                <a:spcPct val="0"/>
              </a:spcBef>
            </a:pPr>
            <a:r>
              <a:rPr lang="en-CA" altLang="zh-CN" b="1" dirty="0" smtClean="0"/>
              <a:t>5. Proper focus on clients reduces our risks by knowing our </a:t>
            </a:r>
            <a:r>
              <a:rPr lang="en-CA" altLang="zh-CN" dirty="0" smtClean="0"/>
              <a:t>clients and ensuring that the services we provide are suitable</a:t>
            </a:r>
          </a:p>
          <a:p>
            <a:pPr eaLnBrk="1" hangingPunct="1">
              <a:spcBef>
                <a:spcPct val="0"/>
              </a:spcBef>
            </a:pPr>
            <a:r>
              <a:rPr lang="en-CA" altLang="zh-CN" dirty="0" smtClean="0"/>
              <a:t>for and understood by our clients.</a:t>
            </a:r>
          </a:p>
          <a:p>
            <a:pPr eaLnBrk="1" hangingPunct="1">
              <a:spcBef>
                <a:spcPct val="0"/>
              </a:spcBef>
            </a:pPr>
            <a:r>
              <a:rPr lang="en-CA" altLang="zh-CN" b="1" dirty="0" smtClean="0"/>
              <a:t>6. Use of judgment and common sense </a:t>
            </a:r>
            <a:r>
              <a:rPr lang="en-CA" altLang="zh-CN" b="0" dirty="0" smtClean="0"/>
              <a:t>in</a:t>
            </a:r>
            <a:r>
              <a:rPr lang="en-CA" altLang="zh-CN" b="0" baseline="0" dirty="0" smtClean="0"/>
              <a:t> order to manage risk throughout the organization.</a:t>
            </a:r>
            <a:endParaRPr lang="en-CA" altLang="zh-CN" dirty="0" smtClean="0"/>
          </a:p>
          <a:p>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baseline="0" dirty="0" smtClean="0">
                <a:solidFill>
                  <a:schemeClr val="tx1"/>
                </a:solidFill>
                <a:latin typeface="+mn-lt"/>
                <a:ea typeface="+mn-ea"/>
                <a:cs typeface="+mn-cs"/>
              </a:rPr>
              <a:t>Level 1: Enterprise Risk Management Framework is the foundation</a:t>
            </a:r>
          </a:p>
          <a:p>
            <a:r>
              <a:rPr lang="en-US" altLang="zh-CN" sz="1200" kern="1200" baseline="0" dirty="0" smtClean="0">
                <a:solidFill>
                  <a:schemeClr val="tx1"/>
                </a:solidFill>
                <a:latin typeface="+mn-lt"/>
                <a:ea typeface="+mn-ea"/>
                <a:cs typeface="+mn-cs"/>
              </a:rPr>
              <a:t>for all matters related to risk management within the organization.</a:t>
            </a:r>
          </a:p>
          <a:p>
            <a:r>
              <a:rPr lang="en-US" altLang="zh-CN" sz="1200" b="1" kern="1200" baseline="0" dirty="0" smtClean="0">
                <a:solidFill>
                  <a:schemeClr val="tx1"/>
                </a:solidFill>
                <a:latin typeface="+mn-lt"/>
                <a:ea typeface="+mn-ea"/>
                <a:cs typeface="+mn-cs"/>
              </a:rPr>
              <a:t>Level 2: Risk-Specific Frameworks elaborate on each specific risk</a:t>
            </a:r>
          </a:p>
          <a:p>
            <a:r>
              <a:rPr lang="en-US" altLang="zh-CN" sz="1200" kern="1200" baseline="0" dirty="0" smtClean="0">
                <a:solidFill>
                  <a:schemeClr val="tx1"/>
                </a:solidFill>
                <a:latin typeface="+mn-lt"/>
                <a:ea typeface="+mn-ea"/>
                <a:cs typeface="+mn-cs"/>
              </a:rPr>
              <a:t>type and the mechanisms for identifying, measuring, monitoring and</a:t>
            </a:r>
          </a:p>
          <a:p>
            <a:r>
              <a:rPr lang="en-US" altLang="zh-CN" sz="1200" kern="1200" baseline="0" dirty="0" smtClean="0">
                <a:solidFill>
                  <a:schemeClr val="tx1"/>
                </a:solidFill>
                <a:latin typeface="+mn-lt"/>
                <a:ea typeface="+mn-ea"/>
                <a:cs typeface="+mn-cs"/>
              </a:rPr>
              <a:t>reporting of risks, key policies and responsibilities.</a:t>
            </a:r>
          </a:p>
          <a:p>
            <a:r>
              <a:rPr lang="en-US" altLang="zh-CN" sz="1200" b="1" kern="1200" baseline="0" dirty="0" smtClean="0">
                <a:solidFill>
                  <a:schemeClr val="tx1"/>
                </a:solidFill>
                <a:latin typeface="+mn-lt"/>
                <a:ea typeface="+mn-ea"/>
                <a:cs typeface="+mn-cs"/>
              </a:rPr>
              <a:t>Level 3: Enterprise Risk Policies articulate minimum requirements</a:t>
            </a:r>
          </a:p>
          <a:p>
            <a:r>
              <a:rPr lang="en-US" altLang="zh-CN" sz="1200" kern="1200" baseline="0" dirty="0" smtClean="0">
                <a:solidFill>
                  <a:schemeClr val="tx1"/>
                </a:solidFill>
                <a:latin typeface="+mn-lt"/>
                <a:ea typeface="+mn-ea"/>
                <a:cs typeface="+mn-cs"/>
              </a:rPr>
              <a:t>within which businesses and employees must operate.</a:t>
            </a:r>
          </a:p>
          <a:p>
            <a:r>
              <a:rPr lang="en-US" altLang="zh-CN" sz="1200" b="1" kern="1200" baseline="0" dirty="0" smtClean="0">
                <a:solidFill>
                  <a:schemeClr val="tx1"/>
                </a:solidFill>
                <a:latin typeface="+mn-lt"/>
                <a:ea typeface="+mn-ea"/>
                <a:cs typeface="+mn-cs"/>
              </a:rPr>
              <a:t>Level 4: “Multi-risk” Enterprise Risk Policies govern activities such</a:t>
            </a:r>
          </a:p>
          <a:p>
            <a:r>
              <a:rPr lang="en-US" altLang="zh-CN" sz="1200" kern="1200" baseline="0" dirty="0" smtClean="0">
                <a:solidFill>
                  <a:schemeClr val="tx1"/>
                </a:solidFill>
                <a:latin typeface="+mn-lt"/>
                <a:ea typeface="+mn-ea"/>
                <a:cs typeface="+mn-cs"/>
              </a:rPr>
              <a:t>as product risk review and approval, stress testing, risk approval</a:t>
            </a:r>
          </a:p>
          <a:p>
            <a:r>
              <a:rPr lang="en-US" altLang="zh-CN" sz="1200" kern="1200" baseline="0" dirty="0" smtClean="0">
                <a:solidFill>
                  <a:schemeClr val="tx1"/>
                </a:solidFill>
                <a:latin typeface="+mn-lt"/>
                <a:ea typeface="+mn-ea"/>
                <a:cs typeface="+mn-cs"/>
              </a:rPr>
              <a:t>authorities and model risk management.</a:t>
            </a:r>
          </a:p>
          <a:p>
            <a:r>
              <a:rPr lang="en-US" altLang="zh-CN" sz="1200" b="1" kern="1200" baseline="0" dirty="0" smtClean="0">
                <a:solidFill>
                  <a:schemeClr val="tx1"/>
                </a:solidFill>
                <a:latin typeface="+mn-lt"/>
                <a:ea typeface="+mn-ea"/>
                <a:cs typeface="+mn-cs"/>
              </a:rPr>
              <a:t>Level 5: Business Segments Specific Policies &amp; Procedures are</a:t>
            </a:r>
          </a:p>
          <a:p>
            <a:r>
              <a:rPr lang="en-US" altLang="zh-CN" sz="1200" kern="1200" baseline="0" dirty="0" smtClean="0">
                <a:solidFill>
                  <a:schemeClr val="tx1"/>
                </a:solidFill>
                <a:latin typeface="+mn-lt"/>
                <a:ea typeface="+mn-ea"/>
                <a:cs typeface="+mn-cs"/>
              </a:rPr>
              <a:t>established to manage the risks that are unique to their operations.</a:t>
            </a:r>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40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single- name limits (notional and economic capital), underwriting risk limits, geographic (country and region) limits, industry sector limits (notional and economic capital), and product and portfolio limits</a:t>
            </a:r>
            <a:endParaRPr lang="en-US" dirty="0"/>
          </a:p>
        </p:txBody>
      </p:sp>
      <p:sp>
        <p:nvSpPr>
          <p:cNvPr id="4" name="Slide Number Placeholder 3"/>
          <p:cNvSpPr>
            <a:spLocks noGrp="1"/>
          </p:cNvSpPr>
          <p:nvPr>
            <p:ph type="sldNum" sz="quarter" idx="10"/>
          </p:nvPr>
        </p:nvSpPr>
        <p:spPr/>
        <p:txBody>
          <a:bodyPr/>
          <a:lstStyle/>
          <a:p>
            <a:fld id="{27B5B62F-C0B4-8F44-8413-8A85149E0093}" type="slidenum">
              <a:rPr lang="en-US" smtClean="0"/>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RBC is exposed to market risk in their trading activity and their asset/liability management activities. The level to which</a:t>
            </a:r>
            <a:r>
              <a:rPr lang="en-US" baseline="0" dirty="0" smtClean="0"/>
              <a:t> RBC is exposed varies depending on market conditions, expectations of future price and yield movements and the composition of their trading portfolio.</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64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68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69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RBC</a:t>
            </a:r>
            <a:r>
              <a:rPr lang="en-US" baseline="0" dirty="0" smtClean="0"/>
              <a:t> experienced 13 days of net trading losses in 2009 compared 44 days in 2008</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71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7B5B62F-C0B4-8F44-8413-8A85149E0093}" type="slidenum">
              <a:rPr lang="en-US" smtClean="0"/>
              <a:pPr/>
              <a:t>73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75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represents the impact</a:t>
            </a:r>
            <a:r>
              <a:rPr lang="en-US" baseline="0" dirty="0" smtClean="0"/>
              <a:t> on the non-trading portfolios held in RBC U.S Banking operations.</a:t>
            </a:r>
          </a:p>
          <a:p>
            <a:pPr>
              <a:spcBef>
                <a:spcPct val="0"/>
              </a:spcBef>
            </a:pPr>
            <a:r>
              <a:rPr lang="en-US" dirty="0" smtClean="0"/>
              <a:t>This table provides the potential before-tax impact of an immediate and sustained 100 basis point and 200 basis point increase or decrease in interest rates on net interest income and economic value of equity of non-trading portfolio, assuming that</a:t>
            </a:r>
          </a:p>
          <a:p>
            <a:pPr>
              <a:spcBef>
                <a:spcPct val="0"/>
              </a:spcBef>
            </a:pPr>
            <a:r>
              <a:rPr lang="en-US" dirty="0" smtClean="0"/>
              <a:t>no further hedging is undertaken.</a:t>
            </a:r>
          </a:p>
          <a:p>
            <a:pPr>
              <a:spcBef>
                <a:spcPct val="0"/>
              </a:spcBef>
            </a:pPr>
            <a:r>
              <a:rPr lang="en-US" dirty="0" smtClean="0"/>
              <a:t>The economic value of equity is equal to the net present</a:t>
            </a:r>
          </a:p>
          <a:p>
            <a:pPr>
              <a:spcBef>
                <a:spcPct val="0"/>
              </a:spcBef>
            </a:pPr>
            <a:r>
              <a:rPr lang="en-US" dirty="0" smtClean="0"/>
              <a:t>value of their assets, liabilities and off-balance sheet instruments.</a:t>
            </a:r>
          </a:p>
          <a:p>
            <a:pPr>
              <a:spcBef>
                <a:spcPct val="0"/>
              </a:spcBef>
            </a:pPr>
            <a:r>
              <a:rPr lang="en-US" dirty="0" smtClean="0"/>
              <a:t>All interest rate risk measures are based upon interest rate exposures at a specific time and continuously change as a result of</a:t>
            </a:r>
          </a:p>
          <a:p>
            <a:pPr>
              <a:spcBef>
                <a:spcPct val="0"/>
              </a:spcBef>
            </a:pPr>
            <a:r>
              <a:rPr lang="en-US" dirty="0" smtClean="0"/>
              <a:t>business activities and their risk management initiatives.</a:t>
            </a:r>
          </a:p>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77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Group Ten-Belgium, Canada, France, Germany, Italy, Japan, Netherlands, Sweden, Switzerland, the UK, the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Committee's members come from Argentina, Australia, Belgium, Brazil, Canada, China, France, Germany, Hong Kong SAR, India, Indonesia, Italy, Japan, Korea, Luxembourg, Mexico, the Netherlands, Russia, Saudi Arabia, Singapore, South Africa, Spain, Sweden, Switzerland, Turkey, the United Kingdom and the United States</a:t>
            </a:r>
          </a:p>
        </p:txBody>
      </p:sp>
      <p:sp>
        <p:nvSpPr>
          <p:cNvPr id="4" name="Slide Number Placeholder 3"/>
          <p:cNvSpPr>
            <a:spLocks noGrp="1"/>
          </p:cNvSpPr>
          <p:nvPr>
            <p:ph type="sldNum" sz="quarter" idx="10"/>
          </p:nvPr>
        </p:nvSpPr>
        <p:spPr/>
        <p:txBody>
          <a:bodyPr/>
          <a:lstStyle/>
          <a:p>
            <a:fld id="{27B5B62F-C0B4-8F44-8413-8A85149E0093}"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Cash flows from financing activities, we can see at the bottom column, RBC calculated the effect of exchange rate changes on cash and due from banks and it shows with negative number.</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81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a:t>
            </a:r>
            <a:r>
              <a:rPr lang="en-US" baseline="0" dirty="0" smtClean="0"/>
              <a:t> the foreign exchange contracts</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82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83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that the equities</a:t>
            </a:r>
            <a:r>
              <a:rPr lang="en-US" baseline="0" dirty="0" smtClean="0"/>
              <a:t> has a net losses recognized in income in 2009</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84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7B5B62F-C0B4-8F44-8413-8A85149E0093}" type="slidenum">
              <a:rPr lang="en-US" smtClean="0"/>
              <a:pPr/>
              <a:t>85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Interest rate swaps are used to manage their exposure to interest</a:t>
            </a:r>
          </a:p>
          <a:p>
            <a:pPr>
              <a:spcBef>
                <a:spcPct val="0"/>
              </a:spcBef>
            </a:pPr>
            <a:r>
              <a:rPr lang="en-US" dirty="0" smtClean="0"/>
              <a:t>rate risk by modifying the </a:t>
            </a:r>
            <a:r>
              <a:rPr lang="en-US" dirty="0" err="1" smtClean="0"/>
              <a:t>repricing</a:t>
            </a:r>
            <a:r>
              <a:rPr lang="en-US" dirty="0" smtClean="0"/>
              <a:t> of assets and liabilities, including funding</a:t>
            </a:r>
          </a:p>
          <a:p>
            <a:pPr>
              <a:spcBef>
                <a:spcPct val="0"/>
              </a:spcBef>
            </a:pPr>
            <a:r>
              <a:rPr lang="en-US" dirty="0" smtClean="0"/>
              <a:t>and investment activities. Purchased interest rate options are used to</a:t>
            </a:r>
          </a:p>
          <a:p>
            <a:pPr>
              <a:spcBef>
                <a:spcPct val="0"/>
              </a:spcBef>
            </a:pPr>
            <a:r>
              <a:rPr lang="en-US" dirty="0" smtClean="0"/>
              <a:t>hedge redeemable deposits and option risk</a:t>
            </a:r>
          </a:p>
          <a:p>
            <a:pPr>
              <a:spcBef>
                <a:spcPct val="0"/>
              </a:spcBef>
            </a:pPr>
            <a:endParaRPr lang="en-US" dirty="0" smtClean="0"/>
          </a:p>
          <a:p>
            <a:pPr>
              <a:spcBef>
                <a:spcPct val="0"/>
              </a:spcBef>
            </a:pPr>
            <a:r>
              <a:rPr lang="en-US" dirty="0" smtClean="0"/>
              <a:t>They manage their exposure to foreign currency risk</a:t>
            </a:r>
          </a:p>
          <a:p>
            <a:pPr>
              <a:spcBef>
                <a:spcPct val="0"/>
              </a:spcBef>
            </a:pPr>
            <a:r>
              <a:rPr lang="en-US" dirty="0" smtClean="0"/>
              <a:t>with cross currency swaps and foreign exchange forward contracts.</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87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Operational risk is difficult to measure in a complete and precise</a:t>
            </a:r>
          </a:p>
          <a:p>
            <a:r>
              <a:rPr lang="en-US" sz="1200" kern="1200" baseline="0" dirty="0" smtClean="0">
                <a:solidFill>
                  <a:schemeClr val="tx1"/>
                </a:solidFill>
                <a:latin typeface="+mn-lt"/>
                <a:ea typeface="+mn-ea"/>
                <a:cs typeface="+mn-cs"/>
              </a:rPr>
              <a:t>manner, given that exposure to operational risk is often implicit,</a:t>
            </a:r>
          </a:p>
          <a:p>
            <a:r>
              <a:rPr lang="en-US" sz="1200" kern="1200" baseline="0" dirty="0" smtClean="0">
                <a:solidFill>
                  <a:schemeClr val="tx1"/>
                </a:solidFill>
                <a:latin typeface="+mn-lt"/>
                <a:ea typeface="+mn-ea"/>
                <a:cs typeface="+mn-cs"/>
              </a:rPr>
              <a:t>bundled with other risks, or otherwise not taken on intentionally. In the</a:t>
            </a:r>
          </a:p>
          <a:p>
            <a:r>
              <a:rPr lang="en-US" sz="1200" kern="1200" baseline="0" dirty="0" smtClean="0">
                <a:solidFill>
                  <a:schemeClr val="tx1"/>
                </a:solidFill>
                <a:latin typeface="+mn-lt"/>
                <a:ea typeface="+mn-ea"/>
                <a:cs typeface="+mn-cs"/>
              </a:rPr>
              <a:t>banking industry, measurement tools and methodologies continue to</a:t>
            </a:r>
          </a:p>
          <a:p>
            <a:r>
              <a:rPr lang="en-US" sz="1200" kern="1200" baseline="0" dirty="0" smtClean="0">
                <a:solidFill>
                  <a:schemeClr val="tx1"/>
                </a:solidFill>
                <a:latin typeface="+mn-lt"/>
                <a:ea typeface="+mn-ea"/>
                <a:cs typeface="+mn-cs"/>
              </a:rPr>
              <a:t>evolve. The two options available to us under Basel II are the Advanced</a:t>
            </a:r>
          </a:p>
          <a:p>
            <a:r>
              <a:rPr lang="en-US" sz="1200" kern="1200" baseline="0" dirty="0" smtClean="0">
                <a:solidFill>
                  <a:schemeClr val="tx1"/>
                </a:solidFill>
                <a:latin typeface="+mn-lt"/>
                <a:ea typeface="+mn-ea"/>
                <a:cs typeface="+mn-cs"/>
              </a:rPr>
              <a:t>Measurement Approach (AMA) and the Standardized Approach. We</a:t>
            </a:r>
          </a:p>
          <a:p>
            <a:r>
              <a:rPr lang="en-US" sz="1200" kern="1200" baseline="0" dirty="0" smtClean="0">
                <a:solidFill>
                  <a:schemeClr val="tx1"/>
                </a:solidFill>
                <a:latin typeface="+mn-lt"/>
                <a:ea typeface="+mn-ea"/>
                <a:cs typeface="+mn-cs"/>
              </a:rPr>
              <a:t>continued to adopt the Standardized Approach for operational risk.</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91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92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98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presents RBC</a:t>
            </a:r>
            <a:r>
              <a:rPr lang="en-US" baseline="0" dirty="0" smtClean="0"/>
              <a:t> major credit ratings as at December 3, 2009. Their collective ratings continues to be the highest categories assigned by the respective agencies to a Canadian bank and these strong credit ratings support RBC ability to competitively access unsecured funding markets.</a:t>
            </a:r>
            <a:endParaRPr lang="en-US" dirty="0"/>
          </a:p>
        </p:txBody>
      </p:sp>
      <p:sp>
        <p:nvSpPr>
          <p:cNvPr id="4" name="Slide Number Placeholder 3"/>
          <p:cNvSpPr>
            <a:spLocks noGrp="1"/>
          </p:cNvSpPr>
          <p:nvPr>
            <p:ph type="sldNum" sz="quarter" idx="10"/>
          </p:nvPr>
        </p:nvSpPr>
        <p:spPr/>
        <p:txBody>
          <a:bodyPr/>
          <a:lstStyle/>
          <a:p>
            <a:fld id="{A76DF4BF-6CDB-4F8E-A7A1-5F0E4E80730C}" type="slidenum">
              <a:rPr lang="zh-CN" altLang="en-US" smtClean="0"/>
              <a:pPr/>
              <a:t>100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5B62F-C0B4-8F44-8413-8A85149E0093}"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7B5B62F-C0B4-8F44-8413-8A85149E0093}"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Char char="•"/>
            </a:pPr>
            <a:r>
              <a:rPr lang="en-US" altLang="zh-CN" sz="1200" kern="1200" baseline="0" dirty="0" smtClean="0">
                <a:solidFill>
                  <a:schemeClr val="tx1"/>
                </a:solidFill>
                <a:latin typeface="+mn-lt"/>
                <a:ea typeface="+mn-ea"/>
                <a:cs typeface="+mn-cs"/>
              </a:rPr>
              <a:t>The global economy remained in recession early in 2009. However, during the latter part of 2009, the pace of economic decline slowed largely reflecting stabilizing financial market and economic</a:t>
            </a:r>
          </a:p>
          <a:p>
            <a:r>
              <a:rPr lang="en-US" altLang="zh-CN" sz="1200" kern="1200" baseline="0" dirty="0" smtClean="0">
                <a:solidFill>
                  <a:schemeClr val="tx1"/>
                </a:solidFill>
                <a:latin typeface="+mn-lt"/>
                <a:ea typeface="+mn-ea"/>
                <a:cs typeface="+mn-cs"/>
              </a:rPr>
              <a:t>conditions. Credit risk has increased while credit quality deteriorated from the prior year consistent with the global economic cycle. The extent of credit deterioration throughout 2010 will be driven by economic conditions and will continue to impact our consolidated results as credit losses generally come off the peak one year after the trough of the economic cycle.</a:t>
            </a:r>
          </a:p>
          <a:p>
            <a:pPr>
              <a:buFont typeface="Arial" pitchFamily="34" charset="0"/>
              <a:buChar char="•"/>
            </a:pPr>
            <a:r>
              <a:rPr lang="en-US" altLang="zh-CN" sz="1200" kern="1200" baseline="0" dirty="0" smtClean="0">
                <a:solidFill>
                  <a:schemeClr val="tx1"/>
                </a:solidFill>
                <a:latin typeface="+mn-lt"/>
                <a:ea typeface="+mn-ea"/>
                <a:cs typeface="+mn-cs"/>
              </a:rPr>
              <a:t>Global capital markets remained under pressure and exhibited significant volatility during early 2009. The total market environment related net losses continued into 2009 at a similar pace to the end of 2008, though moderating in the latter part of the year, as global capital markets improved and volatility moderated due to increasing signs of stabilization in capital markets. However, there is still significant risk as the sustainability of this trend remains uncertain.</a:t>
            </a:r>
          </a:p>
          <a:p>
            <a:pPr>
              <a:buFont typeface="Arial" pitchFamily="34" charset="0"/>
              <a:buChar char="•"/>
            </a:pPr>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This Risk Appetite Framework is consistent with current industry best practices and regulatory expectations. Going forward, it will be adapted and applied at the business segment, line of business and legal entity levels. It will evolve as regulators and markets continue to focus on management’s review and discussion of Risk Appetite.</a:t>
            </a:r>
            <a:endParaRPr lang="zh-CN" altLang="en-US" dirty="0"/>
          </a:p>
        </p:txBody>
      </p:sp>
      <p:sp>
        <p:nvSpPr>
          <p:cNvPr id="4" name="灯片编号占位符 3"/>
          <p:cNvSpPr>
            <a:spLocks noGrp="1"/>
          </p:cNvSpPr>
          <p:nvPr>
            <p:ph type="sldNum" sz="quarter" idx="10"/>
          </p:nvPr>
        </p:nvSpPr>
        <p:spPr/>
        <p:txBody>
          <a:bodyPr/>
          <a:lstStyle/>
          <a:p>
            <a:fld id="{A76DF4BF-6CDB-4F8E-A7A1-5F0E4E80730C}" type="slidenum">
              <a:rPr lang="zh-CN" altLang="en-US" smtClean="0"/>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97CE6F7-FA09-CC44-9924-260D66A3218F}" type="datetimeFigureOut">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97CE6F7-FA09-CC44-9924-260D66A3218F}" type="datetimeFigureOut">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FA99-41F0-1545-AA1B-FFFA3BA91B28}"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7CE6F7-FA09-CC44-9924-260D66A3218F}" type="datetimeFigureOut">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FA99-41F0-1545-AA1B-FFFA3BA91B28}"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7CE6F7-FA09-CC44-9924-260D66A3218F}" type="datetimeFigureOut">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FA99-41F0-1545-AA1B-FFFA3BA91B28}"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7CE6F7-FA09-CC44-9924-260D66A3218F}" type="datetimeFigureOut">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FA99-41F0-1545-AA1B-FFFA3BA91B28}"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CE6F7-FA09-CC44-9924-260D66A3218F}" type="datetimeFigureOut">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FA99-41F0-1545-AA1B-FFFA3BA91B28}"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7CE6F7-FA09-CC44-9924-260D66A3218F}" type="datetimeFigureOut">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FA99-41F0-1545-AA1B-FFFA3BA91B28}"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7CE6F7-FA09-CC44-9924-260D66A3218F}" type="datetimeFigureOut">
              <a:rPr lang="en-US" smtClean="0"/>
              <a:pPr/>
              <a:t>11/3/2010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FA99-41F0-1545-AA1B-FFFA3BA91B28}"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7CE6F7-FA09-CC44-9924-260D66A3218F}" type="datetimeFigureOut">
              <a:rPr lang="en-US" smtClean="0"/>
              <a:pPr/>
              <a:t>11/3/2010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FFA99-41F0-1545-AA1B-FFFA3BA91B28}"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CE6F7-FA09-CC44-9924-260D66A3218F}" type="datetimeFigureOut">
              <a:rPr lang="en-US" smtClean="0"/>
              <a:pPr/>
              <a:t>11/3/2010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FFA99-41F0-1545-AA1B-FFFA3BA91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CE6F7-FA09-CC44-9924-260D66A3218F}" type="datetimeFigureOut">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FA99-41F0-1545-AA1B-FFFA3BA91B28}"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97CE6F7-FA09-CC44-9924-260D66A3218F}" type="datetimeFigureOut">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FA99-41F0-1545-AA1B-FFFA3BA91B28}"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CFFA99-41F0-1545-AA1B-FFFA3BA91B28}"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CE6F7-FA09-CC44-9924-260D66A3218F}" type="datetimeFigureOut">
              <a:rPr lang="en-US" smtClean="0"/>
              <a:pPr/>
              <a:t>11/3/2010</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Royal Bank of Canada</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Li Yao 301094849</a:t>
            </a:r>
          </a:p>
          <a:p>
            <a:r>
              <a:rPr lang="en-US" dirty="0" err="1" smtClean="0"/>
              <a:t>Winny</a:t>
            </a:r>
            <a:r>
              <a:rPr lang="en-US" dirty="0" smtClean="0"/>
              <a:t> Li 301048633</a:t>
            </a:r>
          </a:p>
          <a:p>
            <a:endParaRPr lang="en-US" dirty="0" smtClean="0"/>
          </a:p>
          <a:p>
            <a:r>
              <a:rPr lang="en-US" dirty="0" smtClean="0"/>
              <a:t>Bus 492</a:t>
            </a:r>
          </a:p>
          <a:p>
            <a:r>
              <a:rPr lang="en-US" dirty="0" smtClean="0"/>
              <a:t>Short Term Risk Management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PDG</a:t>
            </a:r>
            <a:endParaRPr lang="en-US" dirty="0"/>
          </a:p>
        </p:txBody>
      </p:sp>
      <p:sp>
        <p:nvSpPr>
          <p:cNvPr id="3" name="Content Placeholder 2"/>
          <p:cNvSpPr>
            <a:spLocks noGrp="1"/>
          </p:cNvSpPr>
          <p:nvPr>
            <p:ph idx="1"/>
          </p:nvPr>
        </p:nvSpPr>
        <p:spPr>
          <a:xfrm>
            <a:off x="685800" y="2152650"/>
            <a:ext cx="7770813" cy="3981450"/>
          </a:xfrm>
        </p:spPr>
        <p:txBody>
          <a:bodyPr>
            <a:normAutofit/>
          </a:bodyPr>
          <a:lstStyle/>
          <a:p>
            <a:r>
              <a:rPr lang="en-US" dirty="0" smtClean="0">
                <a:solidFill>
                  <a:srgbClr val="000000"/>
                </a:solidFill>
              </a:rPr>
              <a:t>The primary objective of the Policy Development Group is to support the committee by identifying and reviewing emerging supervisory issues and, where appropriate, proposing and developing policies that promotes a sound banking system and high supervisory standards.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pic>
        <p:nvPicPr>
          <p:cNvPr id="4" name="Content Placeholder 3" descr="CR.png"/>
          <p:cNvPicPr>
            <a:picLocks noGrp="1" noChangeAspect="1"/>
          </p:cNvPicPr>
          <p:nvPr>
            <p:ph idx="1"/>
          </p:nvPr>
        </p:nvPicPr>
        <p:blipFill>
          <a:blip r:embed="rId3"/>
          <a:srcRect t="-26521" b="-26521"/>
          <a:stretch>
            <a:fillRect/>
          </a:stretch>
        </p:blipFill>
        <p:spPr>
          <a:xfrm>
            <a:off x="221265" y="2305104"/>
            <a:ext cx="8922735" cy="4199792"/>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p:txBody>
          <a:bodyPr/>
          <a:lstStyle/>
          <a:p>
            <a:r>
              <a:rPr lang="en-US" dirty="0" smtClean="0"/>
              <a:t>Deposit Profile</a:t>
            </a:r>
          </a:p>
          <a:p>
            <a:pPr lvl="1"/>
            <a:r>
              <a:rPr lang="en-US" dirty="0" smtClean="0"/>
              <a:t>Constitutes the principal source of reliable </a:t>
            </a:r>
          </a:p>
          <a:p>
            <a:pPr lvl="1"/>
            <a:endParaRPr lang="en-US" dirty="0" smtClean="0"/>
          </a:p>
        </p:txBody>
      </p:sp>
      <p:pic>
        <p:nvPicPr>
          <p:cNvPr id="4" name="Picture 3" descr="TFS.png"/>
          <p:cNvPicPr>
            <a:picLocks noChangeAspect="1"/>
          </p:cNvPicPr>
          <p:nvPr/>
        </p:nvPicPr>
        <p:blipFill>
          <a:blip r:embed="rId2"/>
          <a:stretch>
            <a:fillRect/>
          </a:stretch>
        </p:blipFill>
        <p:spPr>
          <a:xfrm>
            <a:off x="685800" y="3086100"/>
            <a:ext cx="7175500" cy="37719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Risks</a:t>
            </a:r>
            <a:endParaRPr lang="en-US" dirty="0"/>
          </a:p>
        </p:txBody>
      </p:sp>
      <p:sp>
        <p:nvSpPr>
          <p:cNvPr id="3" name="Content Placeholder 2"/>
          <p:cNvSpPr>
            <a:spLocks noGrp="1"/>
          </p:cNvSpPr>
          <p:nvPr>
            <p:ph idx="1"/>
          </p:nvPr>
        </p:nvSpPr>
        <p:spPr>
          <a:xfrm>
            <a:off x="372533" y="1778000"/>
            <a:ext cx="8381999" cy="5080000"/>
          </a:xfrm>
        </p:spPr>
        <p:txBody>
          <a:bodyPr>
            <a:normAutofit/>
          </a:bodyPr>
          <a:lstStyle/>
          <a:p>
            <a:r>
              <a:rPr lang="en-US" dirty="0" smtClean="0"/>
              <a:t>Reputation Risk</a:t>
            </a:r>
          </a:p>
          <a:p>
            <a:pPr lvl="1"/>
            <a:r>
              <a:rPr lang="en-US" dirty="0" smtClean="0"/>
              <a:t>A risk that an activity undertaken by an organization or its representative will impair its image in the community or lower public confidence in it</a:t>
            </a:r>
          </a:p>
          <a:p>
            <a:r>
              <a:rPr lang="en-US" dirty="0" smtClean="0"/>
              <a:t>Regulatory and legal risk</a:t>
            </a:r>
          </a:p>
          <a:p>
            <a:pPr lvl="1"/>
            <a:r>
              <a:rPr lang="en-US" dirty="0" smtClean="0"/>
              <a:t>The risk of negative impact to business activities, earnings or capital, regulatory relationships or reputation</a:t>
            </a:r>
          </a:p>
          <a:p>
            <a:r>
              <a:rPr lang="en-US" dirty="0" smtClean="0"/>
              <a:t>Environmental Risk</a:t>
            </a:r>
          </a:p>
          <a:p>
            <a:pPr lvl="1"/>
            <a:r>
              <a:rPr lang="en-US" dirty="0" smtClean="0"/>
              <a:t>The risk of loss to financial, operational or reputation value resulting from the impact of environmental issues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Risks</a:t>
            </a:r>
            <a:endParaRPr lang="en-US" dirty="0"/>
          </a:p>
        </p:txBody>
      </p:sp>
      <p:sp>
        <p:nvSpPr>
          <p:cNvPr id="3" name="Content Placeholder 2"/>
          <p:cNvSpPr>
            <a:spLocks noGrp="1"/>
          </p:cNvSpPr>
          <p:nvPr>
            <p:ph idx="1"/>
          </p:nvPr>
        </p:nvSpPr>
        <p:spPr>
          <a:xfrm>
            <a:off x="203196" y="2209800"/>
            <a:ext cx="8906933" cy="4241800"/>
          </a:xfrm>
        </p:spPr>
        <p:txBody>
          <a:bodyPr/>
          <a:lstStyle/>
          <a:p>
            <a:r>
              <a:rPr lang="en-US" dirty="0" smtClean="0"/>
              <a:t>Insurance Risk</a:t>
            </a:r>
          </a:p>
          <a:p>
            <a:pPr lvl="1"/>
            <a:r>
              <a:rPr lang="en-US" dirty="0" smtClean="0"/>
              <a:t>Exposure to potential financial loss arising from payments that are different than anticipated under an insurance policy or reinsurance treaty.</a:t>
            </a:r>
          </a:p>
          <a:p>
            <a:pPr lvl="1"/>
            <a:r>
              <a:rPr lang="en-US" dirty="0" smtClean="0"/>
              <a:t>Risk Control</a:t>
            </a:r>
          </a:p>
          <a:p>
            <a:pPr lvl="2"/>
            <a:r>
              <a:rPr lang="en-US" dirty="0" smtClean="0"/>
              <a:t>Authorities and limits</a:t>
            </a:r>
          </a:p>
          <a:p>
            <a:pPr lvl="2"/>
            <a:r>
              <a:rPr lang="en-US" dirty="0" smtClean="0"/>
              <a:t>Risk oversight and approval</a:t>
            </a:r>
          </a:p>
          <a:p>
            <a:pPr lvl="2"/>
            <a:r>
              <a:rPr lang="en-US" dirty="0" smtClean="0"/>
              <a:t>Risk mitigation</a:t>
            </a:r>
          </a:p>
          <a:p>
            <a:pPr lvl="2"/>
            <a:r>
              <a:rPr lang="en-US" dirty="0" smtClean="0"/>
              <a:t>Actuarial provisions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algn="ctr">
              <a:buNone/>
            </a:pPr>
            <a:r>
              <a:rPr lang="en-US" sz="4800" dirty="0" smtClean="0"/>
              <a:t>Thank You</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PDG</a:t>
            </a:r>
            <a:endParaRPr lang="en-US" dirty="0"/>
          </a:p>
        </p:txBody>
      </p:sp>
      <p:sp>
        <p:nvSpPr>
          <p:cNvPr id="3" name="Content Placeholder 2"/>
          <p:cNvSpPr>
            <a:spLocks noGrp="1"/>
          </p:cNvSpPr>
          <p:nvPr>
            <p:ph idx="1"/>
          </p:nvPr>
        </p:nvSpPr>
        <p:spPr/>
        <p:txBody>
          <a:bodyPr>
            <a:normAutofit/>
          </a:bodyPr>
          <a:lstStyle/>
          <a:p>
            <a:r>
              <a:rPr lang="en-US" dirty="0" smtClean="0"/>
              <a:t>7 subgroups</a:t>
            </a:r>
          </a:p>
          <a:p>
            <a:pPr lvl="1"/>
            <a:r>
              <a:rPr lang="en-US" dirty="0" smtClean="0"/>
              <a:t>Risk Management and </a:t>
            </a:r>
            <a:r>
              <a:rPr lang="en-US" dirty="0" err="1" smtClean="0"/>
              <a:t>Modelling</a:t>
            </a:r>
            <a:r>
              <a:rPr lang="en-US" dirty="0" smtClean="0"/>
              <a:t> Group- monitor latest advances in risk measurement and management</a:t>
            </a:r>
          </a:p>
          <a:p>
            <a:pPr lvl="1"/>
            <a:r>
              <a:rPr lang="en-US" dirty="0" smtClean="0"/>
              <a:t>the Research Task Force- acts as a research economists from member institutions to exchange information and research</a:t>
            </a:r>
          </a:p>
          <a:p>
            <a:pPr lvl="1"/>
            <a:r>
              <a:rPr lang="en-US" dirty="0" smtClean="0"/>
              <a:t>the Working Group on Liquidity- information exchange on national approaches to liquidity risk regulation and supervision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PDG </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the Definition of Capital Subgroup- explores emerging trends in eligible capital instruments in member jurisdictions</a:t>
            </a:r>
          </a:p>
          <a:p>
            <a:pPr lvl="1"/>
            <a:r>
              <a:rPr lang="en-US" dirty="0" smtClean="0"/>
              <a:t>a Basel II Capital Monitoring Group- ensure that banks in their jurisdiction maintain a solid capital base throughout the economic cycle</a:t>
            </a:r>
          </a:p>
          <a:p>
            <a:pPr lvl="1"/>
            <a:r>
              <a:rPr lang="en-US" dirty="0" smtClean="0"/>
              <a:t>the Trading Book Group- addresses issues relating to the application of Basel II to certain exposures arising from trading activities.</a:t>
            </a:r>
          </a:p>
          <a:p>
            <a:pPr lvl="1"/>
            <a:r>
              <a:rPr lang="en-US" dirty="0" smtClean="0"/>
              <a:t>and the Cross-border Bank Resolution Group- is comparing the national policies, legal frameworks and the allocation of responsibilities for the resolution of banks with significant cross-border operations.</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ATF</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 Accounting Task Force works to help ensure that international accounting and auditing standards and practices promote sound risk management at financial institutions, support market discipline through transparency, and reinforce the safety and soundness of the banking system.</a:t>
            </a:r>
          </a:p>
          <a:p>
            <a:r>
              <a:rPr lang="en-US" dirty="0" smtClean="0">
                <a:solidFill>
                  <a:schemeClr val="tx1"/>
                </a:solidFill>
              </a:rPr>
              <a:t>Three working groups: the Conceptual Framework Issues Subgroup, the Financial Instruments Practices Subgroup, and the Audit Subgroup.</a:t>
            </a: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BCG</a:t>
            </a:r>
            <a:endParaRPr lang="en-US" dirty="0"/>
          </a:p>
        </p:txBody>
      </p:sp>
      <p:sp>
        <p:nvSpPr>
          <p:cNvPr id="3" name="Content Placeholder 2"/>
          <p:cNvSpPr>
            <a:spLocks noGrp="1"/>
          </p:cNvSpPr>
          <p:nvPr>
            <p:ph idx="1"/>
          </p:nvPr>
        </p:nvSpPr>
        <p:spPr/>
        <p:txBody>
          <a:bodyPr/>
          <a:lstStyle/>
          <a:p>
            <a:r>
              <a:rPr lang="en-US" dirty="0" smtClean="0"/>
              <a:t>The Basel Consultative Group provides a forum for deepening the Committee’s engagement with supervisors around the world on banking supervisory issues.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a:t>
            </a:r>
            <a:endParaRPr lang="en-US" dirty="0"/>
          </a:p>
        </p:txBody>
      </p:sp>
      <p:sp>
        <p:nvSpPr>
          <p:cNvPr id="3" name="Content Placeholder 2"/>
          <p:cNvSpPr>
            <a:spLocks noGrp="1"/>
          </p:cNvSpPr>
          <p:nvPr>
            <p:ph idx="1"/>
          </p:nvPr>
        </p:nvSpPr>
        <p:spPr/>
        <p:txBody>
          <a:bodyPr/>
          <a:lstStyle/>
          <a:p>
            <a:r>
              <a:rPr lang="en-US" dirty="0" smtClean="0"/>
              <a:t>A set of minimal capital requirements for banks, as known as 1988 Basel Accord</a:t>
            </a:r>
          </a:p>
          <a:p>
            <a:r>
              <a:rPr lang="en-US" dirty="0" smtClean="0"/>
              <a:t>Enforced by law in the Group Ten countries in 1992</a:t>
            </a:r>
          </a:p>
          <a:p>
            <a:r>
              <a:rPr lang="en-US" dirty="0" smtClean="0">
                <a:solidFill>
                  <a:schemeClr val="tx1"/>
                </a:solidFill>
              </a:rPr>
              <a:t>Basel I is risk insensitive and can easily be circumvented by regulatory arbitrage</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II</a:t>
            </a:r>
            <a:endParaRPr lang="en-US" dirty="0"/>
          </a:p>
        </p:txBody>
      </p:sp>
      <p:sp>
        <p:nvSpPr>
          <p:cNvPr id="3" name="Content Placeholder 2"/>
          <p:cNvSpPr>
            <a:spLocks noGrp="1"/>
          </p:cNvSpPr>
          <p:nvPr>
            <p:ph idx="1"/>
          </p:nvPr>
        </p:nvSpPr>
        <p:spPr/>
        <p:txBody>
          <a:bodyPr>
            <a:normAutofit/>
          </a:bodyPr>
          <a:lstStyle/>
          <a:p>
            <a:r>
              <a:rPr lang="en-US" dirty="0" smtClean="0"/>
              <a:t>Basel II was initially published in June 2004</a:t>
            </a:r>
          </a:p>
          <a:p>
            <a:r>
              <a:rPr lang="en-US" dirty="0" smtClean="0"/>
              <a:t>The purpose is to create an international standard that banking regulators can use when creating regulations about how much capital banks need to put aside to guard against the types of financial and operational risks banks face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II</a:t>
            </a:r>
            <a:endParaRPr lang="en-US" dirty="0"/>
          </a:p>
        </p:txBody>
      </p:sp>
      <p:sp>
        <p:nvSpPr>
          <p:cNvPr id="3" name="Content Placeholder 2"/>
          <p:cNvSpPr>
            <a:spLocks noGrp="1"/>
          </p:cNvSpPr>
          <p:nvPr>
            <p:ph idx="1"/>
          </p:nvPr>
        </p:nvSpPr>
        <p:spPr/>
        <p:txBody>
          <a:bodyPr/>
          <a:lstStyle/>
          <a:p>
            <a:r>
              <a:rPr lang="en-US" dirty="0" smtClean="0"/>
              <a:t>Aims at</a:t>
            </a:r>
          </a:p>
          <a:p>
            <a:pPr lvl="1">
              <a:spcAft>
                <a:spcPts val="1200"/>
              </a:spcAft>
            </a:pPr>
            <a:r>
              <a:rPr lang="en-US" dirty="0" smtClean="0"/>
              <a:t>ensuring that capital allocation is more risk sensitive</a:t>
            </a:r>
          </a:p>
          <a:p>
            <a:pPr lvl="1">
              <a:spcAft>
                <a:spcPts val="1200"/>
              </a:spcAft>
            </a:pPr>
            <a:r>
              <a:rPr lang="en-US" dirty="0" smtClean="0"/>
              <a:t>separating operational risk from credit risk, and quantifying both</a:t>
            </a:r>
          </a:p>
          <a:p>
            <a:pPr lvl="1">
              <a:spcAft>
                <a:spcPts val="1200"/>
              </a:spcAft>
            </a:pPr>
            <a:r>
              <a:rPr lang="en-US" dirty="0" smtClean="0"/>
              <a:t>attempting to align economic and regulatory capital more closely to reduce the scope for regulatory arbitrage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II</a:t>
            </a:r>
            <a:endParaRPr lang="en-US" dirty="0"/>
          </a:p>
        </p:txBody>
      </p:sp>
      <p:sp>
        <p:nvSpPr>
          <p:cNvPr id="3" name="Content Placeholder 2"/>
          <p:cNvSpPr>
            <a:spLocks noGrp="1"/>
          </p:cNvSpPr>
          <p:nvPr>
            <p:ph idx="1"/>
          </p:nvPr>
        </p:nvSpPr>
        <p:spPr/>
        <p:txBody>
          <a:bodyPr/>
          <a:lstStyle/>
          <a:p>
            <a:r>
              <a:rPr lang="en-US" dirty="0" smtClean="0"/>
              <a:t>Basel II uses a “three pillars” concept, whereas Basel I dealt with only parts of each three pillars</a:t>
            </a:r>
          </a:p>
          <a:p>
            <a:r>
              <a:rPr lang="en-US" dirty="0" smtClean="0"/>
              <a:t>“three pillars”</a:t>
            </a:r>
          </a:p>
          <a:p>
            <a:pPr lvl="1"/>
            <a:r>
              <a:rPr lang="en-US" dirty="0" smtClean="0"/>
              <a:t>Minimum capital requirements</a:t>
            </a:r>
          </a:p>
          <a:p>
            <a:pPr lvl="1"/>
            <a:r>
              <a:rPr lang="en-US" dirty="0" smtClean="0"/>
              <a:t>Supervisory review</a:t>
            </a:r>
          </a:p>
          <a:p>
            <a:pPr lvl="1"/>
            <a:r>
              <a:rPr lang="en-US" dirty="0" smtClean="0"/>
              <a:t>Market discipline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Pillar</a:t>
            </a:r>
            <a:endParaRPr lang="en-US" dirty="0"/>
          </a:p>
        </p:txBody>
      </p:sp>
      <p:sp>
        <p:nvSpPr>
          <p:cNvPr id="3" name="Content Placeholder 2"/>
          <p:cNvSpPr>
            <a:spLocks noGrp="1"/>
          </p:cNvSpPr>
          <p:nvPr>
            <p:ph idx="1"/>
          </p:nvPr>
        </p:nvSpPr>
        <p:spPr/>
        <p:txBody>
          <a:bodyPr/>
          <a:lstStyle/>
          <a:p>
            <a:r>
              <a:rPr lang="en-US" dirty="0" smtClean="0"/>
              <a:t>The first pillar</a:t>
            </a:r>
          </a:p>
          <a:p>
            <a:pPr lvl="1"/>
            <a:r>
              <a:rPr lang="en-US" dirty="0" smtClean="0"/>
              <a:t>Deals with maintenance of regulatory capital calculated three major components of risk that a bank faces: credit risk, market risk, and operational risk</a:t>
            </a:r>
          </a:p>
          <a:p>
            <a:pPr lvl="1"/>
            <a:r>
              <a:rPr lang="en-US" dirty="0" smtClean="0"/>
              <a:t>Credit risk component can be calculated in three different ways of varying degree of sophistication</a:t>
            </a:r>
          </a:p>
          <a:p>
            <a:pPr lvl="2"/>
            <a:r>
              <a:rPr lang="en-US" dirty="0" smtClean="0"/>
              <a:t>Standardized approach</a:t>
            </a:r>
          </a:p>
          <a:p>
            <a:pPr lvl="2"/>
            <a:r>
              <a:rPr lang="en-US" dirty="0" smtClean="0"/>
              <a:t>Foundation Internal Rating-Based Approach (IRB)</a:t>
            </a:r>
          </a:p>
          <a:p>
            <a:pPr lvl="2"/>
            <a:r>
              <a:rPr lang="en-US" dirty="0" smtClean="0"/>
              <a:t>Advanced IRB</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Industry Overview</a:t>
            </a:r>
          </a:p>
          <a:p>
            <a:r>
              <a:rPr lang="en-US" dirty="0" smtClean="0"/>
              <a:t>Basel Committee</a:t>
            </a:r>
          </a:p>
          <a:p>
            <a:r>
              <a:rPr lang="en-US" dirty="0" smtClean="0"/>
              <a:t>Risk Management--RBC</a:t>
            </a:r>
          </a:p>
          <a:p>
            <a:r>
              <a:rPr lang="en-US" dirty="0" smtClean="0"/>
              <a:t>Types of Risks--RBC</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Pillar</a:t>
            </a:r>
            <a:endParaRPr lang="en-US" dirty="0"/>
          </a:p>
        </p:txBody>
      </p:sp>
      <p:sp>
        <p:nvSpPr>
          <p:cNvPr id="3" name="Content Placeholder 2"/>
          <p:cNvSpPr>
            <a:spLocks noGrp="1"/>
          </p:cNvSpPr>
          <p:nvPr>
            <p:ph idx="1"/>
          </p:nvPr>
        </p:nvSpPr>
        <p:spPr/>
        <p:txBody>
          <a:bodyPr/>
          <a:lstStyle/>
          <a:p>
            <a:r>
              <a:rPr lang="en-US" dirty="0" smtClean="0"/>
              <a:t>Three different approaches for operational risk</a:t>
            </a:r>
          </a:p>
          <a:p>
            <a:pPr lvl="1"/>
            <a:r>
              <a:rPr lang="en-US" dirty="0" smtClean="0"/>
              <a:t>Basic indicator approach (BIA)</a:t>
            </a:r>
          </a:p>
          <a:p>
            <a:pPr lvl="1"/>
            <a:r>
              <a:rPr lang="en-US" dirty="0" smtClean="0"/>
              <a:t>Standardized approach (TSA)</a:t>
            </a:r>
          </a:p>
          <a:p>
            <a:pPr lvl="1"/>
            <a:r>
              <a:rPr lang="en-US" dirty="0" smtClean="0"/>
              <a:t>Internal measurement approach</a:t>
            </a:r>
          </a:p>
          <a:p>
            <a:pPr lvl="2"/>
            <a:r>
              <a:rPr lang="en-US" dirty="0" smtClean="0"/>
              <a:t>an advanced form of advanced measurement approach (AMA)</a:t>
            </a:r>
          </a:p>
          <a:p>
            <a:pPr lvl="1"/>
            <a:r>
              <a:rPr lang="en-US" dirty="0" smtClean="0"/>
              <a:t>For market risk, the preferred approach is </a:t>
            </a:r>
            <a:r>
              <a:rPr lang="en-US" dirty="0" err="1" smtClean="0"/>
              <a:t>VaR</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Pillar</a:t>
            </a:r>
            <a:endParaRPr lang="en-US" dirty="0"/>
          </a:p>
        </p:txBody>
      </p:sp>
      <p:sp>
        <p:nvSpPr>
          <p:cNvPr id="3" name="Content Placeholder 2"/>
          <p:cNvSpPr>
            <a:spLocks noGrp="1"/>
          </p:cNvSpPr>
          <p:nvPr>
            <p:ph idx="1"/>
          </p:nvPr>
        </p:nvSpPr>
        <p:spPr/>
        <p:txBody>
          <a:bodyPr/>
          <a:lstStyle/>
          <a:p>
            <a:r>
              <a:rPr lang="en-US" dirty="0" smtClean="0"/>
              <a:t>The second pillar deals with regulatory response to the first pillar, giving regulators much improved “tools” over those available to them under Basel I.</a:t>
            </a:r>
          </a:p>
          <a:p>
            <a:r>
              <a:rPr lang="en-US" dirty="0" smtClean="0"/>
              <a:t>It also provides a framework for dealing with all the other risks, such as systemic risk, pension risk, concentration risk, reputational risk, liquidity risk and legal risk.</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Pillar</a:t>
            </a:r>
            <a:endParaRPr lang="en-US" dirty="0"/>
          </a:p>
        </p:txBody>
      </p:sp>
      <p:sp>
        <p:nvSpPr>
          <p:cNvPr id="3" name="Content Placeholder 2"/>
          <p:cNvSpPr>
            <a:spLocks noGrp="1"/>
          </p:cNvSpPr>
          <p:nvPr>
            <p:ph idx="1"/>
          </p:nvPr>
        </p:nvSpPr>
        <p:spPr/>
        <p:txBody>
          <a:bodyPr/>
          <a:lstStyle/>
          <a:p>
            <a:r>
              <a:rPr lang="en-US" dirty="0" smtClean="0"/>
              <a:t>It leverages the ability of market discipline to motivate prudent management by enhancing the degree of transparency in banks’ public reporting to shareholders and customers</a:t>
            </a:r>
          </a:p>
          <a:p>
            <a:r>
              <a:rPr lang="en-US" dirty="0" smtClean="0"/>
              <a:t>It presents a set of disclosure requirements that should improve market participants’ ability to assess banks’ capital structures, risk exposures, risk management processes.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III</a:t>
            </a:r>
            <a:endParaRPr lang="en-US" dirty="0"/>
          </a:p>
        </p:txBody>
      </p:sp>
      <p:sp>
        <p:nvSpPr>
          <p:cNvPr id="3" name="Content Placeholder 2"/>
          <p:cNvSpPr>
            <a:spLocks noGrp="1"/>
          </p:cNvSpPr>
          <p:nvPr>
            <p:ph idx="1"/>
          </p:nvPr>
        </p:nvSpPr>
        <p:spPr/>
        <p:txBody>
          <a:bodyPr/>
          <a:lstStyle/>
          <a:p>
            <a:r>
              <a:rPr lang="en-US" dirty="0" smtClean="0"/>
              <a:t>At September 12, 2010 meeting, Basel committee announced a substantial strengthening of existing capital requirements</a:t>
            </a:r>
          </a:p>
          <a:p>
            <a:r>
              <a:rPr lang="en-US" dirty="0" smtClean="0"/>
              <a:t>These capital reforms, together with the introduction of a global liquidity standard, deliver on the core of the global financial reform agenda and will be presented to the Seoul G20 Leaders summit in November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of Reforms</a:t>
            </a:r>
            <a:endParaRPr lang="en-US" dirty="0"/>
          </a:p>
        </p:txBody>
      </p:sp>
      <p:sp>
        <p:nvSpPr>
          <p:cNvPr id="3" name="Content Placeholder 2"/>
          <p:cNvSpPr>
            <a:spLocks noGrp="1"/>
          </p:cNvSpPr>
          <p:nvPr>
            <p:ph idx="1"/>
          </p:nvPr>
        </p:nvSpPr>
        <p:spPr/>
        <p:txBody>
          <a:bodyPr>
            <a:normAutofit fontScale="92500"/>
          </a:bodyPr>
          <a:lstStyle/>
          <a:p>
            <a:r>
              <a:rPr lang="en-US" dirty="0" smtClean="0"/>
              <a:t>Will increase the minimum common equity requirement from 2% to 4.5%</a:t>
            </a:r>
          </a:p>
          <a:p>
            <a:r>
              <a:rPr lang="en-US" dirty="0" smtClean="0"/>
              <a:t>Banks will be required to hold a capital conservation buffer of 2.5% to withstand future periods of stress bringing the total common equity requirements to 7%</a:t>
            </a:r>
          </a:p>
          <a:p>
            <a:r>
              <a:rPr lang="en-US" dirty="0" smtClean="0"/>
              <a:t>The reinforces the stronger definition of capital agreed by Governors and Heads of Supervision in July and the higher capital requirements for trading, derivative and </a:t>
            </a:r>
            <a:r>
              <a:rPr lang="en-US" dirty="0" err="1" smtClean="0"/>
              <a:t>securitisation</a:t>
            </a:r>
            <a:r>
              <a:rPr lang="en-US" dirty="0" smtClean="0"/>
              <a:t> activities to be introduced at the end of 2011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Requirements</a:t>
            </a:r>
            <a:endParaRPr lang="en-US" dirty="0"/>
          </a:p>
        </p:txBody>
      </p:sp>
      <p:sp>
        <p:nvSpPr>
          <p:cNvPr id="3" name="Content Placeholder 2"/>
          <p:cNvSpPr>
            <a:spLocks noGrp="1"/>
          </p:cNvSpPr>
          <p:nvPr>
            <p:ph idx="1"/>
          </p:nvPr>
        </p:nvSpPr>
        <p:spPr/>
        <p:txBody>
          <a:bodyPr>
            <a:normAutofit/>
          </a:bodyPr>
          <a:lstStyle/>
          <a:p>
            <a:r>
              <a:rPr lang="en-US" dirty="0" smtClean="0"/>
              <a:t>The minimum requirement for common equity will be raised from 2% to 4.5%</a:t>
            </a:r>
          </a:p>
          <a:p>
            <a:pPr lvl="1"/>
            <a:r>
              <a:rPr lang="en-US" dirty="0" smtClean="0"/>
              <a:t>Will be phased in by Jan 1, 2015</a:t>
            </a:r>
          </a:p>
          <a:p>
            <a:r>
              <a:rPr lang="en-US" dirty="0" smtClean="0"/>
              <a:t>The purpose is to ensure that banks maintain a buffer of capital that can be used to absorb losses during periods of financial and economic stress</a:t>
            </a:r>
          </a:p>
          <a:p>
            <a:r>
              <a:rPr lang="en-US" dirty="0" smtClean="0"/>
              <a:t>It will reinforce the objective of sound supervision and bank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Arrangement</a:t>
            </a:r>
            <a:endParaRPr lang="en-US" dirty="0"/>
          </a:p>
        </p:txBody>
      </p:sp>
      <p:sp>
        <p:nvSpPr>
          <p:cNvPr id="3" name="Content Placeholder 2"/>
          <p:cNvSpPr>
            <a:spLocks noGrp="1"/>
          </p:cNvSpPr>
          <p:nvPr>
            <p:ph idx="1"/>
          </p:nvPr>
        </p:nvSpPr>
        <p:spPr/>
        <p:txBody>
          <a:bodyPr/>
          <a:lstStyle/>
          <a:p>
            <a:r>
              <a:rPr lang="en-US" dirty="0" smtClean="0"/>
              <a:t>National implementation by member countries will begin on Jan 1, 2013</a:t>
            </a:r>
          </a:p>
          <a:p>
            <a:r>
              <a:rPr lang="en-US" dirty="0" smtClean="0"/>
              <a:t>Member countries must translate the rules into national laws and regulations before Jan 1, 2013</a:t>
            </a:r>
          </a:p>
          <a:p>
            <a:pPr lvl="1"/>
            <a:r>
              <a:rPr lang="en-US" dirty="0" smtClean="0"/>
              <a:t>3.5% common equity/Risk-Weighted Assets (</a:t>
            </a:r>
            <a:r>
              <a:rPr lang="en-US" dirty="0" err="1" smtClean="0"/>
              <a:t>RWAs</a:t>
            </a:r>
            <a:r>
              <a:rPr lang="en-US" dirty="0" smtClean="0"/>
              <a:t>)</a:t>
            </a:r>
          </a:p>
          <a:p>
            <a:pPr lvl="1"/>
            <a:r>
              <a:rPr lang="en-US" dirty="0" smtClean="0"/>
              <a:t>4.5% Tier 1 capital/</a:t>
            </a:r>
            <a:r>
              <a:rPr lang="en-US" dirty="0" err="1" smtClean="0"/>
              <a:t>RWAs</a:t>
            </a:r>
            <a:r>
              <a:rPr lang="en-US" dirty="0" smtClean="0"/>
              <a:t>, and</a:t>
            </a:r>
          </a:p>
          <a:p>
            <a:pPr lvl="1"/>
            <a:r>
              <a:rPr lang="en-US" dirty="0" smtClean="0"/>
              <a:t>8.0% total capital/</a:t>
            </a:r>
            <a:r>
              <a:rPr lang="en-US" dirty="0" err="1" smtClean="0"/>
              <a:t>RWAs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Arrangement</a:t>
            </a:r>
            <a:endParaRPr lang="en-US" dirty="0"/>
          </a:p>
        </p:txBody>
      </p:sp>
      <p:sp>
        <p:nvSpPr>
          <p:cNvPr id="3" name="Content Placeholder 2"/>
          <p:cNvSpPr>
            <a:spLocks noGrp="1"/>
          </p:cNvSpPr>
          <p:nvPr>
            <p:ph idx="1"/>
          </p:nvPr>
        </p:nvSpPr>
        <p:spPr/>
        <p:txBody>
          <a:bodyPr/>
          <a:lstStyle/>
          <a:p>
            <a:r>
              <a:rPr lang="en-US" dirty="0" smtClean="0"/>
              <a:t>On Jan 1, 2014, banks will have to meet a 4% minimum common equity requirement and a Tier requirement of 5.5%</a:t>
            </a:r>
          </a:p>
          <a:p>
            <a:r>
              <a:rPr lang="en-US" dirty="0" smtClean="0"/>
              <a:t>On Jan 1, 2015, banks will have to meet a 4.5% common equity and the 6% Tire 1 requirements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Arrangement</a:t>
            </a:r>
            <a:endParaRPr lang="en-US" dirty="0"/>
          </a:p>
        </p:txBody>
      </p:sp>
      <p:sp>
        <p:nvSpPr>
          <p:cNvPr id="3" name="Content Placeholder 2"/>
          <p:cNvSpPr>
            <a:spLocks noGrp="1"/>
          </p:cNvSpPr>
          <p:nvPr>
            <p:ph idx="1"/>
          </p:nvPr>
        </p:nvSpPr>
        <p:spPr/>
        <p:txBody>
          <a:bodyPr/>
          <a:lstStyle/>
          <a:p>
            <a:r>
              <a:rPr lang="en-US" dirty="0" smtClean="0"/>
              <a:t>By Jan 1, 2018, the regulatory adjustments would be fully deducted from common equity</a:t>
            </a:r>
          </a:p>
          <a:p>
            <a:pPr lvl="1"/>
            <a:r>
              <a:rPr lang="en-US" dirty="0" smtClean="0"/>
              <a:t>Amounts above the aggregate 15% limit for investments in financial institutions, mortgage rights, and deferred tax assets from timing differences</a:t>
            </a:r>
          </a:p>
          <a:p>
            <a:r>
              <a:rPr lang="en-US" dirty="0" smtClean="0"/>
              <a:t>Deduction schedule: 20% on Jan 1, 2014 and increase an additional 20% for each subsequent year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Arrangement</a:t>
            </a:r>
            <a:endParaRPr lang="en-US" dirty="0"/>
          </a:p>
        </p:txBody>
      </p:sp>
      <p:sp>
        <p:nvSpPr>
          <p:cNvPr id="3" name="Content Placeholder 2"/>
          <p:cNvSpPr>
            <a:spLocks noGrp="1"/>
          </p:cNvSpPr>
          <p:nvPr>
            <p:ph idx="1"/>
          </p:nvPr>
        </p:nvSpPr>
        <p:spPr/>
        <p:txBody>
          <a:bodyPr/>
          <a:lstStyle/>
          <a:p>
            <a:r>
              <a:rPr lang="en-US" dirty="0" smtClean="0"/>
              <a:t>The capital conservation buffer will be phased in between Jan 1, 2016 and year end 2018</a:t>
            </a:r>
          </a:p>
          <a:p>
            <a:r>
              <a:rPr lang="en-US" dirty="0" smtClean="0"/>
              <a:t>It will begin at 0.625% of </a:t>
            </a:r>
            <a:r>
              <a:rPr lang="en-US" dirty="0" err="1" smtClean="0"/>
              <a:t>RWAs</a:t>
            </a:r>
            <a:r>
              <a:rPr lang="en-US" dirty="0" smtClean="0"/>
              <a:t> on Jan 1 2016 and increase each subsequent year by an additional 0.625% to reach its final level of 2.5%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 </a:t>
            </a:r>
            <a:endParaRPr lang="en-US" dirty="0"/>
          </a:p>
        </p:txBody>
      </p:sp>
      <p:sp>
        <p:nvSpPr>
          <p:cNvPr id="3" name="Content Placeholder 2"/>
          <p:cNvSpPr>
            <a:spLocks noGrp="1"/>
          </p:cNvSpPr>
          <p:nvPr>
            <p:ph idx="1"/>
          </p:nvPr>
        </p:nvSpPr>
        <p:spPr/>
        <p:txBody>
          <a:bodyPr/>
          <a:lstStyle/>
          <a:p>
            <a:r>
              <a:rPr lang="en-US" dirty="0" smtClean="0"/>
              <a:t>22 domestic banks</a:t>
            </a:r>
          </a:p>
          <a:p>
            <a:r>
              <a:rPr lang="en-US" dirty="0" smtClean="0"/>
              <a:t>24 foreign bank subsidiaries</a:t>
            </a:r>
          </a:p>
          <a:p>
            <a:r>
              <a:rPr lang="en-US" dirty="0" smtClean="0"/>
              <a:t>Over 15 foreign bank branches</a:t>
            </a:r>
          </a:p>
          <a:p>
            <a:r>
              <a:rPr lang="en-US" dirty="0" smtClean="0"/>
              <a:t>Over 8,000 bank branches</a:t>
            </a:r>
          </a:p>
          <a:p>
            <a:r>
              <a:rPr lang="en-US" dirty="0" smtClean="0"/>
              <a:t>Around 17,000 ATMs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Bank of Canada</a:t>
            </a:r>
            <a:endParaRPr lang="en-US" dirty="0"/>
          </a:p>
        </p:txBody>
      </p:sp>
      <p:sp>
        <p:nvSpPr>
          <p:cNvPr id="3" name="Content Placeholder 2"/>
          <p:cNvSpPr>
            <a:spLocks noGrp="1"/>
          </p:cNvSpPr>
          <p:nvPr>
            <p:ph idx="1"/>
          </p:nvPr>
        </p:nvSpPr>
        <p:spPr/>
        <p:txBody>
          <a:bodyPr/>
          <a:lstStyle/>
          <a:p>
            <a:r>
              <a:rPr lang="en-US" dirty="0" smtClean="0"/>
              <a:t>RBC (RY on TSX and NYSE)</a:t>
            </a:r>
          </a:p>
          <a:p>
            <a:r>
              <a:rPr lang="en-US" dirty="0" smtClean="0"/>
              <a:t>Operation in Canada, the US, and 53 other countries</a:t>
            </a:r>
          </a:p>
          <a:p>
            <a:r>
              <a:rPr lang="en-US" dirty="0" smtClean="0"/>
              <a:t>Largest bank in Canada</a:t>
            </a:r>
          </a:p>
          <a:p>
            <a:r>
              <a:rPr lang="en-US" dirty="0" smtClean="0"/>
              <a:t>80,000 full-time and part-time employees</a:t>
            </a:r>
          </a:p>
          <a:p>
            <a:r>
              <a:rPr lang="en-US" dirty="0" smtClean="0"/>
              <a:t>More than 18 million clients in Canada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Bank of Canada</a:t>
            </a:r>
            <a:endParaRPr lang="en-US" dirty="0"/>
          </a:p>
        </p:txBody>
      </p:sp>
      <p:sp>
        <p:nvSpPr>
          <p:cNvPr id="3" name="Content Placeholder 2"/>
          <p:cNvSpPr>
            <a:spLocks noGrp="1"/>
          </p:cNvSpPr>
          <p:nvPr>
            <p:ph idx="1"/>
          </p:nvPr>
        </p:nvSpPr>
        <p:spPr/>
        <p:txBody>
          <a:bodyPr/>
          <a:lstStyle/>
          <a:p>
            <a:r>
              <a:rPr lang="en-US" dirty="0" smtClean="0"/>
              <a:t>Schedule I bank- accepting deposits that are not a subsidiary of a foreign bank  </a:t>
            </a:r>
          </a:p>
          <a:p>
            <a:r>
              <a:rPr lang="en-US" dirty="0" smtClean="0"/>
              <a:t>Services provided on a global basis</a:t>
            </a:r>
          </a:p>
          <a:p>
            <a:pPr lvl="1"/>
            <a:r>
              <a:rPr lang="en-US" dirty="0" smtClean="0"/>
              <a:t>Personal and commercial banking</a:t>
            </a:r>
          </a:p>
          <a:p>
            <a:pPr lvl="1"/>
            <a:r>
              <a:rPr lang="en-US" dirty="0" smtClean="0"/>
              <a:t>Wealth management services</a:t>
            </a:r>
          </a:p>
          <a:p>
            <a:pPr lvl="1"/>
            <a:r>
              <a:rPr lang="en-US" dirty="0" smtClean="0"/>
              <a:t>Insurance</a:t>
            </a:r>
          </a:p>
          <a:p>
            <a:pPr lvl="1"/>
            <a:r>
              <a:rPr lang="en-US" dirty="0" smtClean="0"/>
              <a:t>Corporate and investment banking</a:t>
            </a:r>
          </a:p>
          <a:p>
            <a:pPr lvl="1"/>
            <a:r>
              <a:rPr lang="en-US" dirty="0" smtClean="0"/>
              <a:t>Transaction processing services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Environment</a:t>
            </a:r>
            <a:endParaRPr lang="zh-CN" altLang="en-US" dirty="0"/>
          </a:p>
        </p:txBody>
      </p:sp>
      <p:sp>
        <p:nvSpPr>
          <p:cNvPr id="3" name="内容占位符 2"/>
          <p:cNvSpPr>
            <a:spLocks noGrp="1"/>
          </p:cNvSpPr>
          <p:nvPr>
            <p:ph idx="1"/>
          </p:nvPr>
        </p:nvSpPr>
        <p:spPr/>
        <p:txBody>
          <a:bodyPr/>
          <a:lstStyle/>
          <a:p>
            <a:r>
              <a:rPr lang="en-US" altLang="zh-CN" dirty="0" smtClean="0"/>
              <a:t>Global economy remained in recession and the pace of economic decline slowed largely reflecting stabilizing financial market and economic conditions</a:t>
            </a:r>
          </a:p>
          <a:p>
            <a:r>
              <a:rPr lang="en-US" altLang="zh-CN" dirty="0" smtClean="0"/>
              <a:t>Credit risk has increased</a:t>
            </a:r>
          </a:p>
          <a:p>
            <a:r>
              <a:rPr lang="en-US" altLang="zh-CN" dirty="0" smtClean="0"/>
              <a:t>Global capital markets remained under pressure and exhibited significant volatility</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Exposure</a:t>
            </a:r>
            <a:endParaRPr lang="en-US" dirty="0"/>
          </a:p>
        </p:txBody>
      </p:sp>
      <p:pic>
        <p:nvPicPr>
          <p:cNvPr id="4" name="Content Placeholder 3" descr="risktype.png"/>
          <p:cNvPicPr>
            <a:picLocks noGrp="1" noChangeAspect="1"/>
          </p:cNvPicPr>
          <p:nvPr>
            <p:ph idx="1"/>
          </p:nvPr>
        </p:nvPicPr>
        <p:blipFill>
          <a:blip r:embed="rId2"/>
          <a:srcRect l="-9722" r="-9722"/>
          <a:stretch>
            <a:fillRect/>
          </a:stretch>
        </p:blipFill>
        <p:spPr>
          <a:xfrm>
            <a:off x="0" y="2209799"/>
            <a:ext cx="9149872" cy="4306701"/>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altLang="zh-CN" smtClean="0">
                <a:ea typeface="宋体" charset="-122"/>
              </a:rPr>
              <a:t>Risk Exposure</a:t>
            </a:r>
          </a:p>
        </p:txBody>
      </p:sp>
      <p:graphicFrame>
        <p:nvGraphicFramePr>
          <p:cNvPr id="1026" name="Content Placeholder 3"/>
          <p:cNvGraphicFramePr>
            <a:graphicFrameLocks noGrp="1"/>
          </p:cNvGraphicFramePr>
          <p:nvPr>
            <p:ph idx="1"/>
          </p:nvPr>
        </p:nvGraphicFramePr>
        <p:xfrm>
          <a:off x="910510" y="2209800"/>
          <a:ext cx="7546103" cy="4204390"/>
        </p:xfrm>
        <a:graphic>
          <a:graphicData uri="http://schemas.openxmlformats.org/presentationml/2006/ole">
            <p:oleObj spid="_x0000_s1026" r:id="rId3" imgW="8151058" imgH="4493141" progId="Excel.Shee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Governance</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3" cstate="print"/>
          <a:srcRect/>
          <a:stretch>
            <a:fillRect/>
          </a:stretch>
        </p:blipFill>
        <p:spPr bwMode="auto">
          <a:xfrm>
            <a:off x="1501752" y="1921752"/>
            <a:ext cx="6017189" cy="4313948"/>
          </a:xfrm>
          <a:prstGeom prst="trapezoid">
            <a:avLst>
              <a:gd name="adj" fmla="val 46828"/>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Appetite</a:t>
            </a:r>
            <a:endParaRPr lang="zh-CN" altLang="en-US" dirty="0"/>
          </a:p>
        </p:txBody>
      </p:sp>
      <p:sp>
        <p:nvSpPr>
          <p:cNvPr id="5" name="内容占位符 4"/>
          <p:cNvSpPr>
            <a:spLocks noGrp="1"/>
          </p:cNvSpPr>
          <p:nvPr>
            <p:ph idx="1"/>
          </p:nvPr>
        </p:nvSpPr>
        <p:spPr>
          <a:xfrm>
            <a:off x="349885" y="2209800"/>
            <a:ext cx="6448301" cy="3657600"/>
          </a:xfrm>
        </p:spPr>
        <p:txBody>
          <a:bodyPr/>
          <a:lstStyle/>
          <a:p>
            <a:pPr>
              <a:buFont typeface="+mj-lt"/>
              <a:buAutoNum type="arabicPeriod"/>
            </a:pPr>
            <a:r>
              <a:rPr lang="en-US" altLang="zh-CN" dirty="0" smtClean="0"/>
              <a:t>Define Risk Capacity by</a:t>
            </a:r>
          </a:p>
          <a:p>
            <a:pPr marL="914400" lvl="2">
              <a:spcBef>
                <a:spcPts val="2000"/>
              </a:spcBef>
            </a:pPr>
            <a:r>
              <a:rPr lang="en-US" altLang="zh-CN" dirty="0" smtClean="0"/>
              <a:t>Identifying regulatory constrains that restrict the ability to accept risk</a:t>
            </a:r>
          </a:p>
          <a:p>
            <a:pPr>
              <a:buFont typeface="+mj-lt"/>
              <a:buAutoNum type="arabicPeriod"/>
            </a:pPr>
            <a:r>
              <a:rPr lang="en-US" altLang="zh-CN" dirty="0" smtClean="0"/>
              <a:t>Establish and regularly confirm the Risk Appetite</a:t>
            </a:r>
          </a:p>
          <a:p>
            <a:pPr lvl="1"/>
            <a:r>
              <a:rPr lang="en-US" altLang="zh-CN" sz="2000" dirty="0" smtClean="0"/>
              <a:t>Chosen to limit or influence the amount of </a:t>
            </a:r>
          </a:p>
          <a:p>
            <a:pPr lvl="2">
              <a:buNone/>
            </a:pPr>
            <a:r>
              <a:rPr lang="en-US" altLang="zh-CN" dirty="0" smtClean="0"/>
              <a:t>risk undertaken</a:t>
            </a:r>
          </a:p>
        </p:txBody>
      </p:sp>
      <p:pic>
        <p:nvPicPr>
          <p:cNvPr id="6" name="内容占位符 3" descr="RiskAppetite1.jpg"/>
          <p:cNvPicPr>
            <a:picLocks noChangeAspect="1"/>
          </p:cNvPicPr>
          <p:nvPr/>
        </p:nvPicPr>
        <p:blipFill>
          <a:blip r:embed="rId3"/>
          <a:stretch>
            <a:fillRect/>
          </a:stretch>
        </p:blipFill>
        <p:spPr>
          <a:xfrm>
            <a:off x="6629723" y="1438836"/>
            <a:ext cx="2292096" cy="528114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Appetite</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Maintaining an “AA” rating or better</a:t>
            </a:r>
          </a:p>
          <a:p>
            <a:r>
              <a:rPr lang="en-US" altLang="zh-CN" dirty="0" smtClean="0"/>
              <a:t>Ensuring capital adequacy</a:t>
            </a:r>
          </a:p>
          <a:p>
            <a:r>
              <a:rPr lang="en-US" altLang="zh-CN" dirty="0" smtClean="0"/>
              <a:t>Maintaining low exposure to “stress events”</a:t>
            </a:r>
          </a:p>
          <a:p>
            <a:r>
              <a:rPr lang="en-US" altLang="zh-CN" dirty="0" smtClean="0"/>
              <a:t>Maintaining stability of earnings</a:t>
            </a:r>
          </a:p>
          <a:p>
            <a:r>
              <a:rPr lang="en-US" altLang="zh-CN" dirty="0" smtClean="0"/>
              <a:t>Ensuring sound management of liquidity and funding risk</a:t>
            </a:r>
          </a:p>
          <a:p>
            <a:r>
              <a:rPr lang="en-US" altLang="zh-CN" dirty="0" smtClean="0"/>
              <a:t>Meeting regulatory requirements and expectations</a:t>
            </a:r>
          </a:p>
          <a:p>
            <a:r>
              <a:rPr lang="en-US" altLang="zh-CN" dirty="0" smtClean="0"/>
              <a:t>Maintaining a Risk Profile that is no riskier than that of the average peer</a:t>
            </a:r>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Appetite</a:t>
            </a:r>
            <a:endParaRPr lang="zh-CN" altLang="en-US" dirty="0"/>
          </a:p>
        </p:txBody>
      </p:sp>
      <p:sp>
        <p:nvSpPr>
          <p:cNvPr id="3" name="内容占位符 2"/>
          <p:cNvSpPr>
            <a:spLocks noGrp="1"/>
          </p:cNvSpPr>
          <p:nvPr>
            <p:ph idx="1"/>
          </p:nvPr>
        </p:nvSpPr>
        <p:spPr>
          <a:xfrm>
            <a:off x="272133" y="2209800"/>
            <a:ext cx="6624765" cy="3657600"/>
          </a:xfrm>
        </p:spPr>
        <p:txBody>
          <a:bodyPr>
            <a:normAutofit lnSpcReduction="10000"/>
          </a:bodyPr>
          <a:lstStyle/>
          <a:p>
            <a:pPr>
              <a:buFont typeface="+mj-lt"/>
              <a:buAutoNum type="arabicPeriod" startAt="3"/>
            </a:pPr>
            <a:r>
              <a:rPr lang="en-US" altLang="zh-CN" dirty="0" smtClean="0"/>
              <a:t>Translate the Risk Appetite into Risk Limits and Tolerances</a:t>
            </a:r>
          </a:p>
          <a:p>
            <a:pPr lvl="1"/>
            <a:r>
              <a:rPr lang="en-US" altLang="zh-CN" dirty="0" smtClean="0"/>
              <a:t>Guide business in the risk taking activities</a:t>
            </a:r>
          </a:p>
          <a:p>
            <a:pPr>
              <a:buFont typeface="+mj-lt"/>
              <a:buAutoNum type="arabicPeriod" startAt="3"/>
            </a:pPr>
            <a:r>
              <a:rPr lang="en-US" altLang="zh-CN" dirty="0" smtClean="0"/>
              <a:t>Regularly measure and evaluate the Risk Profile</a:t>
            </a:r>
          </a:p>
          <a:p>
            <a:pPr lvl="1"/>
            <a:r>
              <a:rPr lang="en-US" altLang="zh-CN" dirty="0" smtClean="0"/>
              <a:t>Against Risk Limits and Tolerances</a:t>
            </a:r>
          </a:p>
          <a:p>
            <a:pPr lvl="1"/>
            <a:r>
              <a:rPr lang="en-US" altLang="zh-CN" dirty="0" smtClean="0"/>
              <a:t>Ensuring appropriate action is taken in advance </a:t>
            </a:r>
          </a:p>
          <a:p>
            <a:pPr lvl="1">
              <a:buNone/>
            </a:pPr>
            <a:r>
              <a:rPr lang="en-US" altLang="zh-CN" dirty="0" smtClean="0"/>
              <a:t>of Risk profile surpassing Risk Appetite</a:t>
            </a:r>
          </a:p>
        </p:txBody>
      </p:sp>
      <p:pic>
        <p:nvPicPr>
          <p:cNvPr id="5" name="内容占位符 3" descr="RiskAppetite1.jpg"/>
          <p:cNvPicPr>
            <a:picLocks noChangeAspect="1"/>
          </p:cNvPicPr>
          <p:nvPr/>
        </p:nvPicPr>
        <p:blipFill>
          <a:blip r:embed="rId3"/>
          <a:stretch>
            <a:fillRect/>
          </a:stretch>
        </p:blipFill>
        <p:spPr>
          <a:xfrm>
            <a:off x="6624765" y="1438836"/>
            <a:ext cx="2292096" cy="528114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Management Principles</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90000"/>
              </a:lnSpc>
              <a:buNone/>
            </a:pPr>
            <a:r>
              <a:rPr lang="en-CA" altLang="zh-CN" b="1" dirty="0" smtClean="0">
                <a:ea typeface="宋体" charset="-122"/>
              </a:rPr>
              <a:t>1. </a:t>
            </a:r>
            <a:r>
              <a:rPr lang="en-CA" altLang="zh-CN" dirty="0" smtClean="0">
                <a:ea typeface="宋体" charset="-122"/>
              </a:rPr>
              <a:t>Effective balancing of risk and reward by aligning risk appetite</a:t>
            </a:r>
          </a:p>
          <a:p>
            <a:pPr>
              <a:lnSpc>
                <a:spcPct val="90000"/>
              </a:lnSpc>
              <a:buNone/>
            </a:pPr>
            <a:r>
              <a:rPr lang="en-CA" altLang="zh-CN" dirty="0" smtClean="0">
                <a:ea typeface="宋体" charset="-122"/>
              </a:rPr>
              <a:t>2. Shared responsibility for risk management</a:t>
            </a:r>
          </a:p>
          <a:p>
            <a:pPr>
              <a:lnSpc>
                <a:spcPct val="90000"/>
              </a:lnSpc>
              <a:buNone/>
            </a:pPr>
            <a:r>
              <a:rPr lang="en-CA" altLang="zh-CN" dirty="0" smtClean="0">
                <a:ea typeface="宋体" charset="-122"/>
              </a:rPr>
              <a:t>3. Business decisions are based on an understanding of risk</a:t>
            </a:r>
          </a:p>
          <a:p>
            <a:pPr>
              <a:lnSpc>
                <a:spcPct val="90000"/>
              </a:lnSpc>
              <a:buNone/>
            </a:pPr>
            <a:r>
              <a:rPr lang="en-CA" altLang="zh-CN" dirty="0" smtClean="0">
                <a:ea typeface="宋体" charset="-122"/>
              </a:rPr>
              <a:t>4. Avoid activities that are not consistent with our Values, Code of Conduct or Policies</a:t>
            </a:r>
          </a:p>
          <a:p>
            <a:pPr>
              <a:lnSpc>
                <a:spcPct val="90000"/>
              </a:lnSpc>
              <a:buNone/>
            </a:pPr>
            <a:r>
              <a:rPr lang="en-CA" altLang="zh-CN" dirty="0" smtClean="0">
                <a:ea typeface="宋体" charset="-122"/>
              </a:rPr>
              <a:t>5. Proper focus on clients reduces our risks</a:t>
            </a:r>
          </a:p>
          <a:p>
            <a:pPr>
              <a:lnSpc>
                <a:spcPct val="90000"/>
              </a:lnSpc>
              <a:buNone/>
            </a:pPr>
            <a:r>
              <a:rPr lang="en-CA" altLang="zh-CN" dirty="0" smtClean="0">
                <a:ea typeface="宋体" charset="-122"/>
              </a:rPr>
              <a:t>6. Use of judgment and common sense</a:t>
            </a:r>
          </a:p>
          <a:p>
            <a:pPr>
              <a:buNone/>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a:t>
            </a:r>
            <a:endParaRPr lang="en-US" sz="3600" dirty="0"/>
          </a:p>
        </p:txBody>
      </p:sp>
      <p:sp>
        <p:nvSpPr>
          <p:cNvPr id="3" name="Content Placeholder 2"/>
          <p:cNvSpPr>
            <a:spLocks noGrp="1"/>
          </p:cNvSpPr>
          <p:nvPr>
            <p:ph idx="1"/>
          </p:nvPr>
        </p:nvSpPr>
        <p:spPr/>
        <p:txBody>
          <a:bodyPr/>
          <a:lstStyle/>
          <a:p>
            <a:r>
              <a:rPr lang="en-US" dirty="0" smtClean="0"/>
              <a:t>The Bank Act of 1991 divides banks operating in Canada in three schedules</a:t>
            </a:r>
          </a:p>
          <a:p>
            <a:pPr lvl="1">
              <a:spcAft>
                <a:spcPts val="1200"/>
              </a:spcAft>
            </a:pPr>
            <a:r>
              <a:rPr lang="en-US" sz="1600" dirty="0" smtClean="0"/>
              <a:t>Schedule I banks allowed to accept deposits that are not a subsidiary of a foreign bank. </a:t>
            </a:r>
            <a:r>
              <a:rPr lang="en-US" sz="1600" dirty="0" err="1" smtClean="0"/>
              <a:t>Eg</a:t>
            </a:r>
            <a:r>
              <a:rPr lang="en-US" sz="1600" dirty="0" smtClean="0"/>
              <a:t>. RBC, TD banks, </a:t>
            </a:r>
            <a:r>
              <a:rPr lang="en-US" sz="1600" dirty="0" err="1" smtClean="0"/>
              <a:t>Scotiabank</a:t>
            </a:r>
            <a:r>
              <a:rPr lang="en-US" sz="1600" dirty="0" smtClean="0"/>
              <a:t>, CIBC, and BMO.</a:t>
            </a:r>
          </a:p>
          <a:p>
            <a:pPr lvl="1">
              <a:spcAft>
                <a:spcPts val="1200"/>
              </a:spcAft>
            </a:pPr>
            <a:r>
              <a:rPr lang="en-US" sz="1600" dirty="0" smtClean="0"/>
              <a:t>Schedule II banks are a subsidiary of a foreign bank allowed to accept deposits in Canada. </a:t>
            </a:r>
            <a:r>
              <a:rPr lang="en-US" sz="1600" dirty="0" err="1" smtClean="0"/>
              <a:t>Eg</a:t>
            </a:r>
            <a:r>
              <a:rPr lang="en-US" sz="1600" dirty="0" smtClean="0"/>
              <a:t>. Citibank Canada, AMEX Bank of Canada, and ING Bank of Canada</a:t>
            </a:r>
          </a:p>
          <a:p>
            <a:pPr lvl="1">
              <a:spcAft>
                <a:spcPts val="1200"/>
              </a:spcAft>
            </a:pPr>
            <a:r>
              <a:rPr lang="en-US" sz="1600" dirty="0" smtClean="0"/>
              <a:t>Schedule III banks are foreign banks which can do banking business in Canada. </a:t>
            </a:r>
            <a:r>
              <a:rPr lang="en-US" sz="1600" dirty="0" err="1" smtClean="0"/>
              <a:t>Eg</a:t>
            </a:r>
            <a:r>
              <a:rPr lang="en-US" sz="1600" dirty="0" smtClean="0"/>
              <a:t>. Bank of America, Deutsche Bank AG and Credit Suisse.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Risk Control</a:t>
            </a:r>
            <a:endParaRPr lang="zh-CN" altLang="en-US" dirty="0"/>
          </a:p>
        </p:txBody>
      </p:sp>
      <p:sp>
        <p:nvSpPr>
          <p:cNvPr id="3" name="内容占位符 2"/>
          <p:cNvSpPr>
            <a:spLocks noGrp="1"/>
          </p:cNvSpPr>
          <p:nvPr>
            <p:ph idx="1"/>
          </p:nvPr>
        </p:nvSpPr>
        <p:spPr/>
        <p:txBody>
          <a:bodyPr>
            <a:noAutofit/>
          </a:bodyPr>
          <a:lstStyle/>
          <a:p>
            <a:r>
              <a:rPr lang="en-US" altLang="zh-CN" b="1" dirty="0" smtClean="0"/>
              <a:t>Level 1: Enterprise Risk Management Framework</a:t>
            </a:r>
            <a:endParaRPr lang="en-US" altLang="zh-CN" dirty="0" smtClean="0"/>
          </a:p>
          <a:p>
            <a:r>
              <a:rPr lang="en-US" altLang="zh-CN" b="1" dirty="0" smtClean="0"/>
              <a:t>Level 2: Risk-Specific Frameworks</a:t>
            </a:r>
            <a:endParaRPr lang="en-US" altLang="zh-CN" dirty="0" smtClean="0"/>
          </a:p>
          <a:p>
            <a:r>
              <a:rPr lang="en-US" altLang="zh-CN" b="1" dirty="0" smtClean="0"/>
              <a:t>Level 3: Enterprise Risk Policies</a:t>
            </a:r>
            <a:endParaRPr lang="en-US" altLang="zh-CN" dirty="0" smtClean="0"/>
          </a:p>
          <a:p>
            <a:r>
              <a:rPr lang="en-US" altLang="zh-CN" b="1" dirty="0" smtClean="0"/>
              <a:t>Level 4: “Multi-risk” Enterprise Risk Policies</a:t>
            </a:r>
            <a:endParaRPr lang="en-US" altLang="zh-CN" dirty="0" smtClean="0"/>
          </a:p>
          <a:p>
            <a:r>
              <a:rPr lang="en-US" altLang="zh-CN" b="1" dirty="0" smtClean="0"/>
              <a:t>Level 5: Business Segments Specific Policies &amp; Procedures</a:t>
            </a:r>
            <a:r>
              <a:rPr lang="en-US" altLang="zh-CN" dirty="0" smtClean="0"/>
              <a:t>.</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Credit Risk</a:t>
            </a:r>
            <a:endParaRPr lang="zh-CN" altLang="en-US"/>
          </a:p>
        </p:txBody>
      </p:sp>
      <p:sp>
        <p:nvSpPr>
          <p:cNvPr id="3" name="内容占位符 2"/>
          <p:cNvSpPr>
            <a:spLocks noGrp="1"/>
          </p:cNvSpPr>
          <p:nvPr>
            <p:ph idx="1"/>
          </p:nvPr>
        </p:nvSpPr>
        <p:spPr/>
        <p:txBody>
          <a:bodyPr/>
          <a:lstStyle/>
          <a:p>
            <a:r>
              <a:rPr lang="en-US" altLang="zh-CN" dirty="0" smtClean="0"/>
              <a:t>Credit risk is the risk of loss associated with a counterparty’s inability or unwillingness to fulfill its payment obligations and also includes counterparty credit risk in our trading operations.</a:t>
            </a:r>
          </a:p>
          <a:p>
            <a:pPr lvl="1"/>
            <a:r>
              <a:rPr lang="en-US" altLang="zh-CN" dirty="0" smtClean="0"/>
              <a:t>direct credit risk: </a:t>
            </a:r>
            <a:r>
              <a:rPr lang="en-US" altLang="zh-CN" dirty="0" err="1" smtClean="0"/>
              <a:t>eg</a:t>
            </a:r>
            <a:r>
              <a:rPr lang="en-US" altLang="zh-CN" dirty="0" smtClean="0"/>
              <a:t>. issuer, debtor, borrower or policyholder</a:t>
            </a:r>
          </a:p>
          <a:p>
            <a:pPr lvl="1"/>
            <a:r>
              <a:rPr lang="en-US" altLang="zh-CN" dirty="0" smtClean="0"/>
              <a:t>indirect credit risk: </a:t>
            </a:r>
            <a:r>
              <a:rPr lang="en-US" altLang="zh-CN" dirty="0" err="1" smtClean="0"/>
              <a:t>eg</a:t>
            </a:r>
            <a:r>
              <a:rPr lang="en-US" altLang="zh-CN" dirty="0" smtClean="0"/>
              <a:t>. guarantor, reinsurance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a:t>
            </a:r>
            <a:endParaRPr lang="en-US" dirty="0"/>
          </a:p>
        </p:txBody>
      </p:sp>
      <p:pic>
        <p:nvPicPr>
          <p:cNvPr id="4" name="Content Placeholder 3" descr="loansaccepted.png"/>
          <p:cNvPicPr>
            <a:picLocks noGrp="1" noChangeAspect="1"/>
          </p:cNvPicPr>
          <p:nvPr>
            <p:ph idx="1"/>
          </p:nvPr>
        </p:nvPicPr>
        <p:blipFill>
          <a:blip r:embed="rId2"/>
          <a:srcRect l="-5938" r="-5938"/>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Management</a:t>
            </a:r>
            <a:endParaRPr lang="en-US" dirty="0"/>
          </a:p>
        </p:txBody>
      </p:sp>
      <p:sp>
        <p:nvSpPr>
          <p:cNvPr id="3" name="Content Placeholder 2"/>
          <p:cNvSpPr>
            <a:spLocks noGrp="1"/>
          </p:cNvSpPr>
          <p:nvPr>
            <p:ph idx="1"/>
          </p:nvPr>
        </p:nvSpPr>
        <p:spPr/>
        <p:txBody>
          <a:bodyPr/>
          <a:lstStyle/>
          <a:p>
            <a:r>
              <a:rPr lang="en-US" dirty="0" smtClean="0"/>
              <a:t>Ensuring that credit quality is not compromised for growth</a:t>
            </a:r>
          </a:p>
          <a:p>
            <a:r>
              <a:rPr lang="en-US" dirty="0" smtClean="0"/>
              <a:t>Diversifying credit risks in transactions, relationships and portfolios</a:t>
            </a:r>
          </a:p>
          <a:p>
            <a:r>
              <a:rPr lang="en-US" dirty="0" smtClean="0"/>
              <a:t>Using our credit risk rating and scoring systems, policies and tools</a:t>
            </a:r>
          </a:p>
          <a:p>
            <a:r>
              <a:rPr lang="en-US" dirty="0" smtClean="0"/>
              <a:t>Pricing appropriately for the credit risk taken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Management</a:t>
            </a:r>
            <a:endParaRPr lang="en-US" dirty="0"/>
          </a:p>
        </p:txBody>
      </p:sp>
      <p:sp>
        <p:nvSpPr>
          <p:cNvPr id="3" name="Content Placeholder 2"/>
          <p:cNvSpPr>
            <a:spLocks noGrp="1"/>
          </p:cNvSpPr>
          <p:nvPr>
            <p:ph idx="1"/>
          </p:nvPr>
        </p:nvSpPr>
        <p:spPr/>
        <p:txBody>
          <a:bodyPr/>
          <a:lstStyle/>
          <a:p>
            <a:r>
              <a:rPr lang="en-US" dirty="0" smtClean="0"/>
              <a:t>Applying consistent credit risk exposure measurements</a:t>
            </a:r>
          </a:p>
          <a:p>
            <a:r>
              <a:rPr lang="en-US" dirty="0" smtClean="0"/>
              <a:t>Mitigating credit risk through preventive and detective controls</a:t>
            </a:r>
          </a:p>
          <a:p>
            <a:r>
              <a:rPr lang="en-US" dirty="0" smtClean="0"/>
              <a:t>Transferring credit risk to third parties where appropriate through approved credit risk mitigation techniques, including hedging activities and insurance coverage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Measurements</a:t>
            </a:r>
            <a:endParaRPr lang="en-US" dirty="0"/>
          </a:p>
        </p:txBody>
      </p:sp>
      <p:sp>
        <p:nvSpPr>
          <p:cNvPr id="3" name="Content Placeholder 2"/>
          <p:cNvSpPr>
            <a:spLocks noGrp="1"/>
          </p:cNvSpPr>
          <p:nvPr>
            <p:ph idx="1"/>
          </p:nvPr>
        </p:nvSpPr>
        <p:spPr/>
        <p:txBody>
          <a:bodyPr/>
          <a:lstStyle/>
          <a:p>
            <a:r>
              <a:rPr lang="en-US" dirty="0" smtClean="0"/>
              <a:t>Using Advanced Internal Ratings Based (AIRB) approach under Basel II</a:t>
            </a:r>
          </a:p>
          <a:p>
            <a:r>
              <a:rPr lang="en-US" dirty="0" smtClean="0"/>
              <a:t>The key parameters used to measure expected loss are</a:t>
            </a:r>
          </a:p>
          <a:p>
            <a:pPr lvl="1"/>
            <a:r>
              <a:rPr lang="en-US" dirty="0" smtClean="0"/>
              <a:t>Probability of Default (PD)</a:t>
            </a:r>
          </a:p>
          <a:p>
            <a:pPr lvl="1"/>
            <a:r>
              <a:rPr lang="en-US" dirty="0" smtClean="0"/>
              <a:t>Loss Given Default (LGD)</a:t>
            </a:r>
          </a:p>
          <a:p>
            <a:pPr lvl="1"/>
            <a:r>
              <a:rPr lang="en-US" dirty="0" smtClean="0"/>
              <a:t>Exposure At Default (EAD)</a:t>
            </a:r>
          </a:p>
          <a:p>
            <a:pPr>
              <a:buNone/>
            </a:pP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Parameters</a:t>
            </a:r>
            <a:endParaRPr lang="en-US" dirty="0"/>
          </a:p>
        </p:txBody>
      </p:sp>
      <p:sp>
        <p:nvSpPr>
          <p:cNvPr id="3" name="Content Placeholder 2"/>
          <p:cNvSpPr>
            <a:spLocks noGrp="1"/>
          </p:cNvSpPr>
          <p:nvPr>
            <p:ph idx="1"/>
          </p:nvPr>
        </p:nvSpPr>
        <p:spPr/>
        <p:txBody>
          <a:bodyPr>
            <a:normAutofit lnSpcReduction="10000"/>
          </a:bodyPr>
          <a:lstStyle/>
          <a:p>
            <a:r>
              <a:rPr lang="en-US" dirty="0" smtClean="0"/>
              <a:t>PD is an estimated percentage that represents the probability those obligors within a specific rating grade or for a particular pool of exposures will default within a one-year period</a:t>
            </a:r>
          </a:p>
          <a:p>
            <a:r>
              <a:rPr lang="en-US" dirty="0" smtClean="0"/>
              <a:t>LGD is an estimated percentage of EAD that is expected to be lost in the event of default of an obligor</a:t>
            </a:r>
          </a:p>
          <a:p>
            <a:r>
              <a:rPr lang="en-US" dirty="0" smtClean="0"/>
              <a:t>EAD is an estimated dollar value of the expected gross exposure of a facility upon default of the obligor before specific provisions or partial write-offs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Wholesale Credit Portfolio</a:t>
            </a:r>
            <a:endParaRPr lang="en-US" dirty="0"/>
          </a:p>
        </p:txBody>
      </p:sp>
      <p:sp>
        <p:nvSpPr>
          <p:cNvPr id="3" name="Content Placeholder 2"/>
          <p:cNvSpPr>
            <a:spLocks noGrp="1"/>
          </p:cNvSpPr>
          <p:nvPr>
            <p:ph idx="1"/>
          </p:nvPr>
        </p:nvSpPr>
        <p:spPr/>
        <p:txBody>
          <a:bodyPr>
            <a:normAutofit lnSpcReduction="10000"/>
          </a:bodyPr>
          <a:lstStyle/>
          <a:p>
            <a:r>
              <a:rPr lang="en-US" dirty="0" smtClean="0"/>
              <a:t>The wholesale credit risk rating system is designed to measure and identify the risk inherent in our lending credit activities along two dimensions</a:t>
            </a:r>
          </a:p>
          <a:p>
            <a:pPr lvl="1"/>
            <a:r>
              <a:rPr lang="en-US" dirty="0" smtClean="0"/>
              <a:t>Each obligor is assigned a borrower risk rating (BRR), which has a PD assigned to, and it is an estimate of the probability that an obligor with a certain BRR will default within one-year time horizon [obligor level]</a:t>
            </a:r>
          </a:p>
          <a:p>
            <a:pPr lvl="1"/>
            <a:r>
              <a:rPr lang="en-US" dirty="0" smtClean="0"/>
              <a:t>RBC estimates EAD based on the outstanding portion and an estimated amount of the undrawn portion that is expected to be drawn at the time of default [credit facilities under that obligor]</a:t>
            </a:r>
          </a:p>
          <a:p>
            <a:pPr lvl="1"/>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Rating Map</a:t>
            </a:r>
            <a:endParaRPr lang="en-US" dirty="0"/>
          </a:p>
        </p:txBody>
      </p:sp>
      <p:pic>
        <p:nvPicPr>
          <p:cNvPr id="4" name="Content Placeholder 3" descr="IRM.png"/>
          <p:cNvPicPr>
            <a:picLocks noGrp="1" noChangeAspect="1"/>
          </p:cNvPicPr>
          <p:nvPr>
            <p:ph idx="1"/>
          </p:nvPr>
        </p:nvPicPr>
        <p:blipFill>
          <a:blip r:embed="rId2"/>
          <a:srcRect t="-5170" b="-5170"/>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Rating Map</a:t>
            </a:r>
            <a:endParaRPr lang="en-US" dirty="0"/>
          </a:p>
        </p:txBody>
      </p:sp>
      <p:pic>
        <p:nvPicPr>
          <p:cNvPr id="4" name="Content Placeholder 3" descr="IRM2.png"/>
          <p:cNvPicPr>
            <a:picLocks noGrp="1" noChangeAspect="1"/>
          </p:cNvPicPr>
          <p:nvPr>
            <p:ph idx="1"/>
          </p:nvPr>
        </p:nvPicPr>
        <p:blipFill>
          <a:blip r:embed="rId2"/>
          <a:srcRect t="-24294" b="-24294"/>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a:t>
            </a:r>
            <a:endParaRPr lang="en-US" sz="3600" dirty="0"/>
          </a:p>
        </p:txBody>
      </p:sp>
      <p:sp>
        <p:nvSpPr>
          <p:cNvPr id="3" name="Content Placeholder 2"/>
          <p:cNvSpPr>
            <a:spLocks noGrp="1"/>
          </p:cNvSpPr>
          <p:nvPr>
            <p:ph idx="1"/>
          </p:nvPr>
        </p:nvSpPr>
        <p:spPr/>
        <p:txBody>
          <a:bodyPr/>
          <a:lstStyle/>
          <a:p>
            <a:r>
              <a:rPr lang="en-US" dirty="0" smtClean="0"/>
              <a:t>“Big Five” Canadian banks</a:t>
            </a:r>
          </a:p>
          <a:p>
            <a:pPr lvl="1"/>
            <a:r>
              <a:rPr lang="en-US" dirty="0" smtClean="0"/>
              <a:t>RBC- Royal Bank of Canada</a:t>
            </a:r>
          </a:p>
          <a:p>
            <a:pPr lvl="1"/>
            <a:r>
              <a:rPr lang="en-US" dirty="0" smtClean="0"/>
              <a:t>TD- Toronto Dominion Bank Financial Group</a:t>
            </a:r>
          </a:p>
          <a:p>
            <a:pPr lvl="1"/>
            <a:r>
              <a:rPr lang="en-US" dirty="0" err="1" smtClean="0"/>
              <a:t>Scotiabank</a:t>
            </a:r>
            <a:endParaRPr lang="en-US" dirty="0" smtClean="0"/>
          </a:p>
          <a:p>
            <a:pPr lvl="1"/>
            <a:r>
              <a:rPr lang="en-US" dirty="0" smtClean="0"/>
              <a:t>CIBC- Canadian Imperial Bank of Commerce</a:t>
            </a:r>
          </a:p>
          <a:p>
            <a:pPr lvl="1"/>
            <a:r>
              <a:rPr lang="en-US" dirty="0" smtClean="0"/>
              <a:t>Bank of Montreal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Credit Portfolio</a:t>
            </a:r>
            <a:endParaRPr lang="en-US" dirty="0"/>
          </a:p>
        </p:txBody>
      </p:sp>
      <p:sp>
        <p:nvSpPr>
          <p:cNvPr id="3" name="Content Placeholder 2"/>
          <p:cNvSpPr>
            <a:spLocks noGrp="1"/>
          </p:cNvSpPr>
          <p:nvPr>
            <p:ph idx="1"/>
          </p:nvPr>
        </p:nvSpPr>
        <p:spPr/>
        <p:txBody>
          <a:bodyPr>
            <a:normAutofit lnSpcReduction="10000"/>
          </a:bodyPr>
          <a:lstStyle/>
          <a:p>
            <a:r>
              <a:rPr lang="en-US" dirty="0" smtClean="0"/>
              <a:t>Credit scoring is the primary risk rating system for assessing obligor and transaction risk for retail exposures</a:t>
            </a:r>
          </a:p>
          <a:p>
            <a:r>
              <a:rPr lang="en-US" dirty="0" smtClean="0"/>
              <a:t>Credit scoring is employed in the acquisition of new clients (acquisition scoring) and management of existing clients (behavioral scoring)</a:t>
            </a:r>
          </a:p>
          <a:p>
            <a:pPr lvl="1"/>
            <a:r>
              <a:rPr lang="en-US" dirty="0" smtClean="0"/>
              <a:t>Acquisition scoring is used for underwriting purposes</a:t>
            </a:r>
          </a:p>
          <a:p>
            <a:pPr lvl="1"/>
            <a:r>
              <a:rPr lang="en-US" dirty="0" smtClean="0"/>
              <a:t>Behavioral scoring is used in the ongoing management of retail existed clients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Management</a:t>
            </a:r>
            <a:endParaRPr lang="en-US" dirty="0"/>
          </a:p>
        </p:txBody>
      </p:sp>
      <p:sp>
        <p:nvSpPr>
          <p:cNvPr id="3" name="Content Placeholder 2"/>
          <p:cNvSpPr>
            <a:spLocks noGrp="1"/>
          </p:cNvSpPr>
          <p:nvPr>
            <p:ph idx="1"/>
          </p:nvPr>
        </p:nvSpPr>
        <p:spPr/>
        <p:txBody>
          <a:bodyPr/>
          <a:lstStyle/>
          <a:p>
            <a:r>
              <a:rPr lang="en-US" dirty="0" smtClean="0"/>
              <a:t>Retail exposures are assessed on a pooled basis, with each pool consisting of exposures with similar homogeneous characteristics</a:t>
            </a:r>
          </a:p>
          <a:p>
            <a:r>
              <a:rPr lang="en-US" dirty="0" smtClean="0"/>
              <a:t>The pools are assessed based on PD, EAD and LGD which considers borrower and transaction characteristics, including </a:t>
            </a:r>
            <a:r>
              <a:rPr lang="en-US" dirty="0" err="1" smtClean="0"/>
              <a:t>behavioural</a:t>
            </a:r>
            <a:r>
              <a:rPr lang="en-US" dirty="0" smtClean="0"/>
              <a:t> credit score, product type, and delinquency status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Control</a:t>
            </a:r>
            <a:endParaRPr lang="en-US" dirty="0"/>
          </a:p>
        </p:txBody>
      </p:sp>
      <p:sp>
        <p:nvSpPr>
          <p:cNvPr id="3" name="Content Placeholder 2"/>
          <p:cNvSpPr>
            <a:spLocks noGrp="1"/>
          </p:cNvSpPr>
          <p:nvPr>
            <p:ph idx="1"/>
          </p:nvPr>
        </p:nvSpPr>
        <p:spPr/>
        <p:txBody>
          <a:bodyPr/>
          <a:lstStyle/>
          <a:p>
            <a:r>
              <a:rPr lang="en-US" dirty="0" smtClean="0"/>
              <a:t>Credit Risk Assessment</a:t>
            </a:r>
          </a:p>
          <a:p>
            <a:pPr lvl="1"/>
            <a:r>
              <a:rPr lang="en-US" dirty="0" smtClean="0"/>
              <a:t>Mandatory use of credit risk rating and scoring system</a:t>
            </a:r>
          </a:p>
          <a:p>
            <a:pPr lvl="1"/>
            <a:r>
              <a:rPr lang="en-US" dirty="0" smtClean="0"/>
              <a:t>Consistent credit risk assessment criteria</a:t>
            </a:r>
          </a:p>
          <a:p>
            <a:pPr lvl="1"/>
            <a:r>
              <a:rPr lang="en-US" dirty="0" smtClean="0"/>
              <a:t>Standard content requirements in credit application documents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Control</a:t>
            </a:r>
            <a:endParaRPr lang="en-US" dirty="0"/>
          </a:p>
        </p:txBody>
      </p:sp>
      <p:sp>
        <p:nvSpPr>
          <p:cNvPr id="3" name="Content Placeholder 2"/>
          <p:cNvSpPr>
            <a:spLocks noGrp="1"/>
          </p:cNvSpPr>
          <p:nvPr>
            <p:ph idx="1"/>
          </p:nvPr>
        </p:nvSpPr>
        <p:spPr/>
        <p:txBody>
          <a:bodyPr/>
          <a:lstStyle/>
          <a:p>
            <a:r>
              <a:rPr lang="en-US" dirty="0" smtClean="0"/>
              <a:t>Credit Risk Mitigation</a:t>
            </a:r>
          </a:p>
          <a:p>
            <a:pPr lvl="1"/>
            <a:r>
              <a:rPr lang="en-US" dirty="0" smtClean="0"/>
              <a:t>Structuring of transactions-guarantees, security, seniority and </a:t>
            </a:r>
            <a:r>
              <a:rPr lang="en-US" dirty="0" err="1" smtClean="0"/>
              <a:t>convenants</a:t>
            </a:r>
            <a:endParaRPr lang="en-US" dirty="0" smtClean="0"/>
          </a:p>
          <a:p>
            <a:pPr lvl="1"/>
            <a:r>
              <a:rPr lang="en-US" dirty="0" smtClean="0"/>
              <a:t>Collateral-require obligors to pledge collateral</a:t>
            </a:r>
          </a:p>
          <a:p>
            <a:pPr lvl="1"/>
            <a:r>
              <a:rPr lang="en-US" dirty="0" smtClean="0"/>
              <a:t>Credit derivatives- used as a tool to mitigate industry sector concentration and single-name exposure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Credit Risk Approval</a:t>
            </a:r>
          </a:p>
          <a:p>
            <a:pPr lvl="1"/>
            <a:r>
              <a:rPr lang="en-US" dirty="0" smtClean="0"/>
              <a:t>Proposals for new and amended credit products and services are comprehensively reviewed and approved under a risk assessment framework and for those with significant risk implications</a:t>
            </a:r>
          </a:p>
          <a:p>
            <a:r>
              <a:rPr lang="en-US" dirty="0" smtClean="0"/>
              <a:t>Credit Portfolio Management</a:t>
            </a:r>
          </a:p>
          <a:p>
            <a:pPr lvl="1"/>
            <a:r>
              <a:rPr lang="en-US" dirty="0" smtClean="0"/>
              <a:t>Ensure portfolios are well diversified</a:t>
            </a:r>
          </a:p>
          <a:p>
            <a:pPr lvl="1"/>
            <a:r>
              <a:rPr lang="en-US" dirty="0" smtClean="0"/>
              <a:t>Reduce concentration risk</a:t>
            </a:r>
          </a:p>
          <a:p>
            <a:pPr lvl="1"/>
            <a:r>
              <a:rPr lang="en-US" dirty="0" smtClean="0"/>
              <a:t>Credit limits are established</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Control</a:t>
            </a:r>
            <a:endParaRPr lang="en-US" dirty="0"/>
          </a:p>
        </p:txBody>
      </p:sp>
      <p:sp>
        <p:nvSpPr>
          <p:cNvPr id="3" name="Content Placeholder 2"/>
          <p:cNvSpPr>
            <a:spLocks noGrp="1"/>
          </p:cNvSpPr>
          <p:nvPr>
            <p:ph idx="1"/>
          </p:nvPr>
        </p:nvSpPr>
        <p:spPr/>
        <p:txBody>
          <a:bodyPr/>
          <a:lstStyle/>
          <a:p>
            <a:r>
              <a:rPr lang="en-US" dirty="0" smtClean="0"/>
              <a:t>Credit Risk Administration</a:t>
            </a:r>
          </a:p>
          <a:p>
            <a:pPr lvl="1"/>
            <a:r>
              <a:rPr lang="en-US" dirty="0" smtClean="0"/>
              <a:t>Portfolio management</a:t>
            </a:r>
          </a:p>
          <a:p>
            <a:pPr lvl="1"/>
            <a:r>
              <a:rPr lang="en-US" dirty="0" smtClean="0"/>
              <a:t>Collateral management</a:t>
            </a:r>
          </a:p>
          <a:p>
            <a:pPr lvl="1"/>
            <a:r>
              <a:rPr lang="en-US" dirty="0" smtClean="0"/>
              <a:t>Management of delinquency and default</a:t>
            </a:r>
          </a:p>
          <a:p>
            <a:pPr lvl="1"/>
            <a:r>
              <a:rPr lang="en-US" dirty="0" smtClean="0"/>
              <a:t>Credit risk data management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Exposure</a:t>
            </a:r>
            <a:endParaRPr lang="en-US" dirty="0"/>
          </a:p>
        </p:txBody>
      </p:sp>
      <p:pic>
        <p:nvPicPr>
          <p:cNvPr id="6" name="Content Placeholder 5" descr="riskexposure.png"/>
          <p:cNvPicPr>
            <a:picLocks noGrp="1"/>
          </p:cNvPicPr>
          <p:nvPr>
            <p:ph idx="1"/>
          </p:nvPr>
        </p:nvPicPr>
        <p:blipFill>
          <a:blip r:embed="rId2"/>
          <a:srcRect l="-71014" r="-71014"/>
          <a:stretch>
            <a:fillRect/>
          </a:stretch>
        </p:blipFill>
        <p:spPr>
          <a:xfrm>
            <a:off x="-5637059" y="1790700"/>
            <a:ext cx="20383303" cy="50673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 and </a:t>
            </a:r>
            <a:r>
              <a:rPr lang="en-US" dirty="0" err="1" smtClean="0"/>
              <a:t>Exceptances</a:t>
            </a:r>
            <a:endParaRPr lang="en-US" dirty="0"/>
          </a:p>
        </p:txBody>
      </p:sp>
      <p:pic>
        <p:nvPicPr>
          <p:cNvPr id="6" name="Content Placeholder 5" descr="loanandacceptance.png"/>
          <p:cNvPicPr>
            <a:picLocks noGrp="1"/>
          </p:cNvPicPr>
          <p:nvPr>
            <p:ph idx="1"/>
          </p:nvPr>
        </p:nvPicPr>
        <p:blipFill>
          <a:blip r:embed="rId2"/>
          <a:srcRect l="-57307" r="-57307"/>
          <a:stretch>
            <a:fillRect/>
          </a:stretch>
        </p:blipFill>
        <p:spPr>
          <a:xfrm>
            <a:off x="-5003110" y="2041347"/>
            <a:ext cx="19222550" cy="4650232"/>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for Credit Loss</a:t>
            </a:r>
            <a:endParaRPr lang="en-US" dirty="0"/>
          </a:p>
        </p:txBody>
      </p:sp>
      <p:sp>
        <p:nvSpPr>
          <p:cNvPr id="3" name="Content Placeholder 2"/>
          <p:cNvSpPr>
            <a:spLocks noGrp="1"/>
          </p:cNvSpPr>
          <p:nvPr>
            <p:ph idx="1"/>
          </p:nvPr>
        </p:nvSpPr>
        <p:spPr/>
        <p:txBody>
          <a:bodyPr/>
          <a:lstStyle/>
          <a:p>
            <a:r>
              <a:rPr lang="en-US" dirty="0" smtClean="0"/>
              <a:t>The provision for credit losses is charged to income by an amount necessary to bring the allowance for credit losses to a level determined appropriate by management</a:t>
            </a:r>
          </a:p>
          <a:p>
            <a:r>
              <a:rPr lang="en-US" dirty="0" smtClean="0"/>
              <a:t>Beginning in 2006, specific provision began to increase an continued into 2009</a:t>
            </a:r>
          </a:p>
          <a:p>
            <a:pPr lvl="1"/>
            <a:r>
              <a:rPr lang="en-US" dirty="0" smtClean="0"/>
              <a:t>Largely reflecting the impact of deterioration in the US housing market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Provisions</a:t>
            </a:r>
            <a:endParaRPr lang="en-US" dirty="0"/>
          </a:p>
        </p:txBody>
      </p:sp>
      <p:pic>
        <p:nvPicPr>
          <p:cNvPr id="4" name="Content Placeholder 3" descr="pcl.png"/>
          <p:cNvPicPr>
            <a:picLocks noGrp="1" noChangeAspect="1"/>
          </p:cNvPicPr>
          <p:nvPr>
            <p:ph idx="1"/>
          </p:nvPr>
        </p:nvPicPr>
        <p:blipFill>
          <a:blip r:embed="rId2"/>
          <a:srcRect l="-4938" r="-4938"/>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a:t>
            </a:r>
            <a:endParaRPr lang="en-US" dirty="0"/>
          </a:p>
        </p:txBody>
      </p:sp>
      <p:graphicFrame>
        <p:nvGraphicFramePr>
          <p:cNvPr id="4" name="Content Placeholder 3"/>
          <p:cNvGraphicFramePr>
            <a:graphicFrameLocks noGrp="1"/>
          </p:cNvGraphicFramePr>
          <p:nvPr>
            <p:ph idx="1"/>
          </p:nvPr>
        </p:nvGraphicFramePr>
        <p:xfrm>
          <a:off x="685800" y="2209800"/>
          <a:ext cx="7770813" cy="2225040"/>
        </p:xfrm>
        <a:graphic>
          <a:graphicData uri="http://schemas.openxmlformats.org/drawingml/2006/table">
            <a:tbl>
              <a:tblPr firstRow="1" bandRow="1">
                <a:tableStyleId>{1FECB4D8-DB02-4DC6-A0A2-4F2EBAE1DC90}</a:tableStyleId>
              </a:tblPr>
              <a:tblGrid>
                <a:gridCol w="2590271"/>
                <a:gridCol w="2590271"/>
                <a:gridCol w="2590271"/>
              </a:tblGrid>
              <a:tr h="370840">
                <a:tc>
                  <a:txBody>
                    <a:bodyPr/>
                    <a:lstStyle/>
                    <a:p>
                      <a:r>
                        <a:rPr lang="en-US" dirty="0" smtClean="0"/>
                        <a:t>Canadian</a:t>
                      </a:r>
                      <a:r>
                        <a:rPr lang="en-US" baseline="0" dirty="0" smtClean="0"/>
                        <a:t> Banks</a:t>
                      </a:r>
                      <a:endParaRPr lang="en-US" dirty="0"/>
                    </a:p>
                  </a:txBody>
                  <a:tcPr/>
                </a:tc>
                <a:tc>
                  <a:txBody>
                    <a:bodyPr/>
                    <a:lstStyle/>
                    <a:p>
                      <a:r>
                        <a:rPr lang="en-US" dirty="0" smtClean="0"/>
                        <a:t>Market Cap.</a:t>
                      </a:r>
                      <a:endParaRPr lang="en-US" dirty="0"/>
                    </a:p>
                  </a:txBody>
                  <a:tcPr/>
                </a:tc>
                <a:tc>
                  <a:txBody>
                    <a:bodyPr/>
                    <a:lstStyle/>
                    <a:p>
                      <a:r>
                        <a:rPr lang="en-US" dirty="0" smtClean="0"/>
                        <a:t>Assets</a:t>
                      </a:r>
                      <a:endParaRPr lang="en-US" dirty="0"/>
                    </a:p>
                  </a:txBody>
                  <a:tcPr/>
                </a:tc>
              </a:tr>
              <a:tr h="370840">
                <a:tc>
                  <a:txBody>
                    <a:bodyPr/>
                    <a:lstStyle/>
                    <a:p>
                      <a:r>
                        <a:rPr lang="en-US" dirty="0" smtClean="0"/>
                        <a:t>RBC</a:t>
                      </a:r>
                      <a:endParaRPr lang="en-US" dirty="0"/>
                    </a:p>
                  </a:txBody>
                  <a:tcPr/>
                </a:tc>
                <a:tc>
                  <a:txBody>
                    <a:bodyPr/>
                    <a:lstStyle/>
                    <a:p>
                      <a:r>
                        <a:rPr lang="en-US" dirty="0" smtClean="0"/>
                        <a:t>$77,685 million</a:t>
                      </a:r>
                      <a:endParaRPr lang="en-US" dirty="0"/>
                    </a:p>
                  </a:txBody>
                  <a:tcPr/>
                </a:tc>
                <a:tc>
                  <a:txBody>
                    <a:bodyPr/>
                    <a:lstStyle/>
                    <a:p>
                      <a:r>
                        <a:rPr lang="en-US" dirty="0" smtClean="0"/>
                        <a:t>$654,989 million</a:t>
                      </a:r>
                      <a:endParaRPr lang="en-US" dirty="0"/>
                    </a:p>
                  </a:txBody>
                  <a:tcPr/>
                </a:tc>
              </a:tr>
              <a:tr h="370840">
                <a:tc>
                  <a:txBody>
                    <a:bodyPr/>
                    <a:lstStyle/>
                    <a:p>
                      <a:r>
                        <a:rPr lang="en-US" dirty="0" smtClean="0"/>
                        <a:t>TD Financial</a:t>
                      </a:r>
                      <a:r>
                        <a:rPr lang="en-US" baseline="0" dirty="0" smtClean="0"/>
                        <a:t> Groups</a:t>
                      </a:r>
                      <a:endParaRPr lang="en-US" dirty="0"/>
                    </a:p>
                  </a:txBody>
                  <a:tcPr/>
                </a:tc>
                <a:tc>
                  <a:txBody>
                    <a:bodyPr/>
                    <a:lstStyle/>
                    <a:p>
                      <a:r>
                        <a:rPr lang="en-US" dirty="0" smtClean="0"/>
                        <a:t>$52,972 million</a:t>
                      </a:r>
                      <a:endParaRPr lang="en-US" dirty="0"/>
                    </a:p>
                  </a:txBody>
                  <a:tcPr/>
                </a:tc>
                <a:tc>
                  <a:txBody>
                    <a:bodyPr/>
                    <a:lstStyle/>
                    <a:p>
                      <a:r>
                        <a:rPr lang="en-US" dirty="0" smtClean="0"/>
                        <a:t>$557,219 million</a:t>
                      </a:r>
                      <a:endParaRPr lang="en-US" dirty="0"/>
                    </a:p>
                  </a:txBody>
                  <a:tcPr/>
                </a:tc>
              </a:tr>
              <a:tr h="370840">
                <a:tc>
                  <a:txBody>
                    <a:bodyPr/>
                    <a:lstStyle/>
                    <a:p>
                      <a:r>
                        <a:rPr lang="en-US" dirty="0" err="1" smtClean="0"/>
                        <a:t>Scotiabank</a:t>
                      </a:r>
                      <a:endParaRPr lang="en-US" dirty="0"/>
                    </a:p>
                  </a:txBody>
                  <a:tcPr/>
                </a:tc>
                <a:tc>
                  <a:txBody>
                    <a:bodyPr/>
                    <a:lstStyle/>
                    <a:p>
                      <a:r>
                        <a:rPr lang="en-US" dirty="0" smtClean="0"/>
                        <a:t>$46,379</a:t>
                      </a:r>
                      <a:r>
                        <a:rPr lang="en-US" baseline="0" dirty="0" smtClean="0"/>
                        <a:t> million</a:t>
                      </a:r>
                      <a:endParaRPr lang="en-US" dirty="0"/>
                    </a:p>
                  </a:txBody>
                  <a:tcPr/>
                </a:tc>
                <a:tc>
                  <a:txBody>
                    <a:bodyPr/>
                    <a:lstStyle/>
                    <a:p>
                      <a:r>
                        <a:rPr lang="en-US" dirty="0" smtClean="0"/>
                        <a:t>$496,516 million</a:t>
                      </a:r>
                      <a:endParaRPr lang="en-US" dirty="0"/>
                    </a:p>
                  </a:txBody>
                  <a:tcPr/>
                </a:tc>
              </a:tr>
              <a:tr h="370840">
                <a:tc>
                  <a:txBody>
                    <a:bodyPr/>
                    <a:lstStyle/>
                    <a:p>
                      <a:r>
                        <a:rPr lang="en-US" dirty="0" smtClean="0"/>
                        <a:t>CIBC</a:t>
                      </a:r>
                      <a:endParaRPr lang="en-US" dirty="0"/>
                    </a:p>
                  </a:txBody>
                  <a:tcPr/>
                </a:tc>
                <a:tc>
                  <a:txBody>
                    <a:bodyPr/>
                    <a:lstStyle/>
                    <a:p>
                      <a:r>
                        <a:rPr lang="en-US" dirty="0" smtClean="0"/>
                        <a:t>$23,807 million</a:t>
                      </a:r>
                      <a:endParaRPr lang="en-US" dirty="0"/>
                    </a:p>
                  </a:txBody>
                  <a:tcPr/>
                </a:tc>
                <a:tc>
                  <a:txBody>
                    <a:bodyPr/>
                    <a:lstStyle/>
                    <a:p>
                      <a:r>
                        <a:rPr lang="en-US" dirty="0" smtClean="0"/>
                        <a:t>$335,944</a:t>
                      </a:r>
                      <a:r>
                        <a:rPr lang="en-US" baseline="0" dirty="0" smtClean="0"/>
                        <a:t> million</a:t>
                      </a:r>
                      <a:endParaRPr lang="en-US" dirty="0"/>
                    </a:p>
                  </a:txBody>
                  <a:tcPr/>
                </a:tc>
              </a:tr>
              <a:tr h="370840">
                <a:tc>
                  <a:txBody>
                    <a:bodyPr/>
                    <a:lstStyle/>
                    <a:p>
                      <a:r>
                        <a:rPr lang="en-US" dirty="0" smtClean="0"/>
                        <a:t>BMO</a:t>
                      </a:r>
                      <a:endParaRPr lang="en-US" dirty="0"/>
                    </a:p>
                  </a:txBody>
                  <a:tcPr/>
                </a:tc>
                <a:tc>
                  <a:txBody>
                    <a:bodyPr/>
                    <a:lstStyle/>
                    <a:p>
                      <a:r>
                        <a:rPr lang="en-US" dirty="0" smtClean="0"/>
                        <a:t>$27,600 million</a:t>
                      </a:r>
                      <a:endParaRPr lang="en-US" dirty="0"/>
                    </a:p>
                  </a:txBody>
                  <a:tcPr/>
                </a:tc>
                <a:tc>
                  <a:txBody>
                    <a:bodyPr/>
                    <a:lstStyle/>
                    <a:p>
                      <a:r>
                        <a:rPr lang="en-US" dirty="0" smtClean="0"/>
                        <a:t>$388,458</a:t>
                      </a:r>
                      <a:r>
                        <a:rPr lang="en-US" baseline="0" dirty="0" smtClean="0"/>
                        <a:t> million</a:t>
                      </a:r>
                      <a:endParaRPr lang="en-US" dirty="0"/>
                    </a:p>
                  </a:txBody>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for Credit Loss</a:t>
            </a:r>
            <a:endParaRPr lang="en-US" dirty="0"/>
          </a:p>
        </p:txBody>
      </p:sp>
      <p:pic>
        <p:nvPicPr>
          <p:cNvPr id="4" name="Content Placeholder 3" descr="PCLno.png"/>
          <p:cNvPicPr>
            <a:picLocks noGrp="1"/>
          </p:cNvPicPr>
          <p:nvPr>
            <p:ph idx="1"/>
          </p:nvPr>
        </p:nvPicPr>
        <p:blipFill>
          <a:blip r:embed="rId2"/>
          <a:srcRect l="-72672" r="-72672"/>
          <a:stretch>
            <a:fillRect/>
          </a:stretch>
        </p:blipFill>
        <p:spPr>
          <a:xfrm>
            <a:off x="-3279573" y="1841698"/>
            <a:ext cx="15725167" cy="483489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Impaired Loss</a:t>
            </a:r>
            <a:endParaRPr lang="en-US" dirty="0"/>
          </a:p>
        </p:txBody>
      </p:sp>
      <p:pic>
        <p:nvPicPr>
          <p:cNvPr id="4" name="Content Placeholder 3" descr="impaired loss.png"/>
          <p:cNvPicPr>
            <a:picLocks noGrp="1" noChangeAspect="1"/>
          </p:cNvPicPr>
          <p:nvPr>
            <p:ph idx="1"/>
          </p:nvPr>
        </p:nvPicPr>
        <p:blipFill>
          <a:blip r:embed="rId2"/>
          <a:srcRect l="-4732" r="-4732"/>
          <a:stretch>
            <a:fillRect/>
          </a:stretch>
        </p:blip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Impaired Loss</a:t>
            </a:r>
            <a:endParaRPr lang="en-US" dirty="0"/>
          </a:p>
        </p:txBody>
      </p:sp>
      <p:pic>
        <p:nvPicPr>
          <p:cNvPr id="4" name="Content Placeholder 3" descr="impaired loss2.png"/>
          <p:cNvPicPr>
            <a:picLocks noGrp="1" noChangeAspect="1"/>
          </p:cNvPicPr>
          <p:nvPr>
            <p:ph idx="1"/>
          </p:nvPr>
        </p:nvPicPr>
        <p:blipFill>
          <a:blip r:embed="rId2"/>
          <a:srcRect l="-24467" r="-24467"/>
          <a:stretch>
            <a:fillRect/>
          </a:stretch>
        </p:blipFill>
        <p:spPr>
          <a:xfrm>
            <a:off x="245731" y="2209799"/>
            <a:ext cx="8716600" cy="4102767"/>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Allowance for Credit Losses</a:t>
            </a:r>
            <a:endParaRPr lang="en-US" dirty="0"/>
          </a:p>
        </p:txBody>
      </p:sp>
      <p:pic>
        <p:nvPicPr>
          <p:cNvPr id="4" name="Content Placeholder 3" descr="ACL.png"/>
          <p:cNvPicPr>
            <a:picLocks noGrp="1" noChangeAspect="1"/>
          </p:cNvPicPr>
          <p:nvPr>
            <p:ph idx="1"/>
          </p:nvPr>
        </p:nvPicPr>
        <p:blipFill>
          <a:blip r:embed="rId2"/>
          <a:srcRect l="-27068" r="-27068"/>
          <a:stretch>
            <a:fillRect/>
          </a:stretch>
        </p:blipFill>
        <p:spPr>
          <a:xfrm>
            <a:off x="0" y="2209799"/>
            <a:ext cx="9317925" cy="4385801"/>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Market Risk</a:t>
            </a:r>
            <a:endParaRPr lang="zh-CN" altLang="en-US" dirty="0"/>
          </a:p>
        </p:txBody>
      </p:sp>
      <p:sp>
        <p:nvSpPr>
          <p:cNvPr id="3" name="内容占位符 2"/>
          <p:cNvSpPr>
            <a:spLocks noGrp="1"/>
          </p:cNvSpPr>
          <p:nvPr>
            <p:ph idx="1"/>
          </p:nvPr>
        </p:nvSpPr>
        <p:spPr/>
        <p:txBody>
          <a:bodyPr/>
          <a:lstStyle/>
          <a:p>
            <a:r>
              <a:rPr lang="en-US" altLang="zh-CN" dirty="0" smtClean="0"/>
              <a:t>Market Risk is the risk of loss that may arise from changes  in market factors such as</a:t>
            </a:r>
          </a:p>
          <a:p>
            <a:pPr lvl="1"/>
            <a:r>
              <a:rPr lang="en-US" altLang="zh-CN" dirty="0" smtClean="0"/>
              <a:t>Interest Rates</a:t>
            </a:r>
          </a:p>
          <a:p>
            <a:pPr lvl="1"/>
            <a:r>
              <a:rPr lang="en-US" altLang="zh-CN" dirty="0" smtClean="0"/>
              <a:t>Foreign Exchange Rates</a:t>
            </a:r>
          </a:p>
          <a:p>
            <a:pPr lvl="1"/>
            <a:r>
              <a:rPr lang="en-US" altLang="zh-CN" dirty="0" smtClean="0"/>
              <a:t>Equity or Commodity Prices</a:t>
            </a:r>
          </a:p>
          <a:p>
            <a:pPr lvl="1"/>
            <a:r>
              <a:rPr lang="en-US" altLang="zh-CN" dirty="0" smtClean="0"/>
              <a:t>Credit Spreads</a:t>
            </a:r>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 - Trading</a:t>
            </a:r>
            <a:endParaRPr lang="en-US" dirty="0"/>
          </a:p>
        </p:txBody>
      </p:sp>
      <p:sp>
        <p:nvSpPr>
          <p:cNvPr id="3" name="Content Placeholder 2"/>
          <p:cNvSpPr>
            <a:spLocks noGrp="1"/>
          </p:cNvSpPr>
          <p:nvPr>
            <p:ph idx="1"/>
          </p:nvPr>
        </p:nvSpPr>
        <p:spPr>
          <a:xfrm>
            <a:off x="685800" y="2209800"/>
            <a:ext cx="7770813" cy="4015902"/>
          </a:xfrm>
        </p:spPr>
        <p:txBody>
          <a:bodyPr>
            <a:normAutofit/>
          </a:bodyPr>
          <a:lstStyle/>
          <a:p>
            <a:r>
              <a:rPr lang="en-US" dirty="0" smtClean="0"/>
              <a:t>Risk associated with securities and related derivatives trading activities are a result of :</a:t>
            </a:r>
          </a:p>
          <a:p>
            <a:pPr lvl="1"/>
            <a:r>
              <a:rPr lang="en-US" dirty="0" smtClean="0"/>
              <a:t>Market-making</a:t>
            </a:r>
          </a:p>
          <a:p>
            <a:pPr lvl="1"/>
            <a:r>
              <a:rPr lang="en-US" dirty="0" smtClean="0"/>
              <a:t>Proprietary</a:t>
            </a:r>
          </a:p>
          <a:p>
            <a:pPr lvl="1"/>
            <a:r>
              <a:rPr lang="en-US" dirty="0" smtClean="0"/>
              <a:t>Sales and arbitrage activities in the </a:t>
            </a:r>
          </a:p>
          <a:p>
            <a:pPr lvl="2"/>
            <a:r>
              <a:rPr lang="en-US" dirty="0" smtClean="0"/>
              <a:t>Interest rate</a:t>
            </a:r>
          </a:p>
          <a:p>
            <a:pPr lvl="2"/>
            <a:r>
              <a:rPr lang="en-US" dirty="0" smtClean="0"/>
              <a:t>Foreign exchange</a:t>
            </a:r>
          </a:p>
          <a:p>
            <a:pPr lvl="2"/>
            <a:r>
              <a:rPr lang="en-US" dirty="0" smtClean="0"/>
              <a:t>Equity</a:t>
            </a:r>
          </a:p>
          <a:p>
            <a:pPr lvl="2"/>
            <a:r>
              <a:rPr lang="en-US" dirty="0" smtClean="0"/>
              <a:t>Commodities</a:t>
            </a:r>
          </a:p>
          <a:p>
            <a:pPr lvl="2"/>
            <a:r>
              <a:rPr lang="en-US" dirty="0" smtClean="0"/>
              <a:t>Credit markets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a:t>
            </a:r>
            <a:endParaRPr lang="en-US" dirty="0"/>
          </a:p>
        </p:txBody>
      </p:sp>
      <p:sp>
        <p:nvSpPr>
          <p:cNvPr id="3" name="Content Placeholder 2"/>
          <p:cNvSpPr>
            <a:spLocks noGrp="1"/>
          </p:cNvSpPr>
          <p:nvPr>
            <p:ph idx="1"/>
          </p:nvPr>
        </p:nvSpPr>
        <p:spPr/>
        <p:txBody>
          <a:bodyPr>
            <a:normAutofit lnSpcReduction="10000"/>
          </a:bodyPr>
          <a:lstStyle/>
          <a:p>
            <a:r>
              <a:rPr lang="en-US" dirty="0" smtClean="0"/>
              <a:t>Risk Measurement Tools	</a:t>
            </a:r>
          </a:p>
          <a:p>
            <a:pPr lvl="1"/>
            <a:r>
              <a:rPr lang="en-US" dirty="0" err="1" smtClean="0"/>
              <a:t>VaR</a:t>
            </a:r>
            <a:r>
              <a:rPr lang="en-US" dirty="0" smtClean="0"/>
              <a:t> – measures that worst-case loss expected over a one-day period within a 99% confidence level</a:t>
            </a:r>
          </a:p>
          <a:p>
            <a:pPr lvl="1"/>
            <a:r>
              <a:rPr lang="en-US" dirty="0" smtClean="0"/>
              <a:t>Sensitivity analysis – measure the impact of small changes in individual risk factors</a:t>
            </a:r>
          </a:p>
          <a:p>
            <a:pPr lvl="2"/>
            <a:r>
              <a:rPr lang="en-US" dirty="0" smtClean="0"/>
              <a:t>Designed to isolate and quantify exposure to the underlying risk</a:t>
            </a:r>
          </a:p>
          <a:p>
            <a:pPr lvl="1"/>
            <a:r>
              <a:rPr lang="en-US" dirty="0" smtClean="0"/>
              <a:t>Stress Testing – measure and alert senior management to our exposure to potential political, economic or other disruptive events.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a:t>
            </a:r>
            <a:endParaRPr lang="en-US" dirty="0"/>
          </a:p>
        </p:txBody>
      </p:sp>
      <p:sp>
        <p:nvSpPr>
          <p:cNvPr id="3" name="Content Placeholder 2"/>
          <p:cNvSpPr>
            <a:spLocks noGrp="1"/>
          </p:cNvSpPr>
          <p:nvPr>
            <p:ph idx="1"/>
          </p:nvPr>
        </p:nvSpPr>
        <p:spPr/>
        <p:txBody>
          <a:bodyPr>
            <a:normAutofit lnSpcReduction="10000"/>
          </a:bodyPr>
          <a:lstStyle/>
          <a:p>
            <a:pPr>
              <a:buFontTx/>
              <a:buNone/>
            </a:pPr>
            <a:r>
              <a:rPr lang="en-US" altLang="zh-CN" sz="4800" b="1" i="1" dirty="0" smtClean="0">
                <a:solidFill>
                  <a:schemeClr val="tx1"/>
                </a:solidFill>
              </a:rPr>
              <a:t> </a:t>
            </a:r>
            <a:r>
              <a:rPr lang="en-US" altLang="zh-CN" sz="3600" b="1" i="1" dirty="0" smtClean="0">
                <a:solidFill>
                  <a:schemeClr val="tx1"/>
                </a:solidFill>
              </a:rPr>
              <a:t>Validation</a:t>
            </a:r>
            <a:endParaRPr lang="en-US" altLang="zh-CN" sz="3600" b="1" dirty="0" smtClean="0">
              <a:solidFill>
                <a:schemeClr val="tx1"/>
              </a:solidFill>
            </a:endParaRPr>
          </a:p>
          <a:p>
            <a:r>
              <a:rPr lang="en-US" altLang="zh-CN" dirty="0" smtClean="0">
                <a:solidFill>
                  <a:schemeClr val="tx1"/>
                </a:solidFill>
              </a:rPr>
              <a:t>Daily</a:t>
            </a:r>
            <a:r>
              <a:rPr lang="en-US" altLang="zh-CN" b="1" dirty="0" smtClean="0">
                <a:solidFill>
                  <a:schemeClr val="tx1"/>
                </a:solidFill>
              </a:rPr>
              <a:t> back-testing </a:t>
            </a:r>
            <a:r>
              <a:rPr lang="en-US" altLang="zh-CN" dirty="0" smtClean="0">
                <a:solidFill>
                  <a:schemeClr val="tx1"/>
                </a:solidFill>
              </a:rPr>
              <a:t>serves to  compare hypothetical profit or loss against the VAR to monitor the statistical validity of 99% confidence level of the daily VAR measure. </a:t>
            </a:r>
          </a:p>
          <a:p>
            <a:r>
              <a:rPr lang="en-US" altLang="zh-CN" dirty="0" smtClean="0">
                <a:solidFill>
                  <a:schemeClr val="tx1"/>
                </a:solidFill>
              </a:rPr>
              <a:t>VAR models and market risk factors are independently reviewed on a </a:t>
            </a:r>
            <a:r>
              <a:rPr lang="en-US" altLang="zh-CN" i="1" dirty="0" smtClean="0">
                <a:solidFill>
                  <a:schemeClr val="tx1"/>
                </a:solidFill>
              </a:rPr>
              <a:t>periodic</a:t>
            </a:r>
            <a:r>
              <a:rPr lang="en-US" altLang="zh-CN" dirty="0" smtClean="0">
                <a:solidFill>
                  <a:schemeClr val="tx1"/>
                </a:solidFill>
              </a:rPr>
              <a:t> basis to further ensure accuracy and reliability. </a:t>
            </a:r>
            <a:endParaRPr lang="en-US" altLang="zh-CN"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a:t>
            </a:r>
            <a:endParaRPr lang="en-US" dirty="0"/>
          </a:p>
        </p:txBody>
      </p:sp>
      <p:sp>
        <p:nvSpPr>
          <p:cNvPr id="3" name="Content Placeholder 2"/>
          <p:cNvSpPr>
            <a:spLocks noGrp="1"/>
          </p:cNvSpPr>
          <p:nvPr>
            <p:ph idx="1"/>
          </p:nvPr>
        </p:nvSpPr>
        <p:spPr/>
        <p:txBody>
          <a:bodyPr>
            <a:normAutofit lnSpcReduction="10000"/>
          </a:bodyPr>
          <a:lstStyle/>
          <a:p>
            <a:r>
              <a:rPr lang="en-US" dirty="0" smtClean="0"/>
              <a:t>Risk Control</a:t>
            </a:r>
          </a:p>
          <a:p>
            <a:pPr lvl="1"/>
            <a:r>
              <a:rPr lang="en-US" dirty="0" smtClean="0"/>
              <a:t>Market risk management framework is designed to ensure the risks are appropriately diversified on a global basis</a:t>
            </a:r>
          </a:p>
          <a:p>
            <a:pPr lvl="1"/>
            <a:r>
              <a:rPr lang="en-US" dirty="0" smtClean="0"/>
              <a:t>Limit approval authorities</a:t>
            </a:r>
          </a:p>
          <a:p>
            <a:pPr lvl="1"/>
            <a:r>
              <a:rPr lang="en-US" dirty="0" smtClean="0"/>
              <a:t>Establish market risk policies and limits and developing</a:t>
            </a:r>
          </a:p>
          <a:p>
            <a:pPr lvl="1"/>
            <a:r>
              <a:rPr lang="en-US" dirty="0" smtClean="0"/>
              <a:t>Vet and maintain the various quantitative techniques and systems</a:t>
            </a:r>
          </a:p>
          <a:p>
            <a:pPr lvl="1"/>
            <a:r>
              <a:rPr lang="en-US" dirty="0" smtClean="0"/>
              <a:t>Limit on measures such as notional size, term and overall risk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Picture 6" descr="4.png"/>
          <p:cNvPicPr>
            <a:picLocks noChangeAspect="1"/>
          </p:cNvPicPr>
          <p:nvPr/>
        </p:nvPicPr>
        <p:blipFill>
          <a:blip r:embed="rId3"/>
          <a:srcRect/>
          <a:stretch>
            <a:fillRect/>
          </a:stretch>
        </p:blipFill>
        <p:spPr bwMode="auto">
          <a:xfrm>
            <a:off x="16550" y="2000249"/>
            <a:ext cx="9129416" cy="4857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Committee</a:t>
            </a:r>
            <a:endParaRPr lang="en-US" dirty="0"/>
          </a:p>
        </p:txBody>
      </p:sp>
      <p:sp>
        <p:nvSpPr>
          <p:cNvPr id="3" name="Content Placeholder 2"/>
          <p:cNvSpPr>
            <a:spLocks noGrp="1"/>
          </p:cNvSpPr>
          <p:nvPr>
            <p:ph idx="1"/>
          </p:nvPr>
        </p:nvSpPr>
        <p:spPr/>
        <p:txBody>
          <a:bodyPr/>
          <a:lstStyle/>
          <a:p>
            <a:r>
              <a:rPr lang="en-US" dirty="0" smtClean="0"/>
              <a:t>Its objective is to enhance understanding of key supervisory issues and improve the quality of banking supervision worldwide.</a:t>
            </a:r>
          </a:p>
          <a:p>
            <a:r>
              <a:rPr lang="en-US" dirty="0" smtClean="0"/>
              <a:t>Created by the central bank Governors of the Group Ten nations in 1974 and meets four times a year at the Bank for International Settlements (BIS) in Basel Switzerland</a:t>
            </a:r>
          </a:p>
          <a:p>
            <a:pPr lvl="1"/>
            <a:r>
              <a:rPr lang="en-US" sz="2000" dirty="0" smtClean="0"/>
              <a:t>Current Basel members from 27 countries and regions</a:t>
            </a:r>
            <a:endParaRPr lang="en-US"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a:t>
            </a:r>
            <a:endParaRPr lang="en-US" dirty="0"/>
          </a:p>
        </p:txBody>
      </p:sp>
      <p:pic>
        <p:nvPicPr>
          <p:cNvPr id="4" name="Content Placeholder 8" descr="Unnamed QQ Screenshot.png"/>
          <p:cNvPicPr>
            <a:picLocks noGrp="1" noChangeAspect="1"/>
          </p:cNvPicPr>
          <p:nvPr>
            <p:ph idx="1"/>
          </p:nvPr>
        </p:nvPicPr>
        <p:blipFill>
          <a:blip r:embed="rId2"/>
          <a:srcRect/>
          <a:stretch>
            <a:fillRect/>
          </a:stretch>
        </p:blipFill>
        <p:spPr>
          <a:xfrm>
            <a:off x="0" y="1763956"/>
            <a:ext cx="9117784" cy="5064558"/>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 Revenue</a:t>
            </a:r>
            <a:endParaRPr lang="en-US" dirty="0"/>
          </a:p>
        </p:txBody>
      </p:sp>
      <p:pic>
        <p:nvPicPr>
          <p:cNvPr id="4" name="Content Placeholder 3" descr="VAR.png"/>
          <p:cNvPicPr>
            <a:picLocks noGrp="1" noChangeAspect="1"/>
          </p:cNvPicPr>
          <p:nvPr>
            <p:ph idx="1"/>
          </p:nvPr>
        </p:nvPicPr>
        <p:blipFill>
          <a:blip r:embed="rId3"/>
          <a:srcRect l="-4828" r="-4828"/>
          <a:stretch>
            <a:fillRect/>
          </a:stretch>
        </p:blipFill>
        <p:spPr>
          <a:xfrm>
            <a:off x="156435" y="2209800"/>
            <a:ext cx="8987565" cy="4230306"/>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Risk-Trading Revenue</a:t>
            </a:r>
            <a:endParaRPr lang="en-US" dirty="0"/>
          </a:p>
        </p:txBody>
      </p:sp>
      <p:pic>
        <p:nvPicPr>
          <p:cNvPr id="4" name="Content Placeholder 3" descr="VAR2.png"/>
          <p:cNvPicPr>
            <a:picLocks noGrp="1" noChangeAspect="1"/>
          </p:cNvPicPr>
          <p:nvPr>
            <p:ph idx="1"/>
          </p:nvPr>
        </p:nvPicPr>
        <p:blipFill>
          <a:blip r:embed="rId2"/>
          <a:srcRect l="-4456" r="-4456"/>
          <a:stretch>
            <a:fillRect/>
          </a:stretch>
        </p:blipFill>
        <p:spPr>
          <a:xfrm>
            <a:off x="0" y="2209800"/>
            <a:ext cx="9097685" cy="428213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a:xfrm>
            <a:off x="685800" y="2209800"/>
            <a:ext cx="7770813" cy="4366098"/>
          </a:xfrm>
        </p:spPr>
        <p:txBody>
          <a:bodyPr/>
          <a:lstStyle/>
          <a:p>
            <a:r>
              <a:rPr lang="en-US" dirty="0" smtClean="0"/>
              <a:t>Exposed non-trading market risk by traditional non-trading banking activities</a:t>
            </a:r>
          </a:p>
          <a:p>
            <a:pPr lvl="1"/>
            <a:r>
              <a:rPr lang="en-US" dirty="0" smtClean="0"/>
              <a:t>Deposit taking and lending</a:t>
            </a:r>
          </a:p>
          <a:p>
            <a:pPr lvl="2"/>
            <a:r>
              <a:rPr lang="en-US" dirty="0" smtClean="0"/>
              <a:t>Interest rate risk is the largest component</a:t>
            </a:r>
          </a:p>
          <a:p>
            <a:r>
              <a:rPr lang="en-US" dirty="0" smtClean="0"/>
              <a:t>Goal</a:t>
            </a:r>
          </a:p>
          <a:p>
            <a:pPr lvl="1"/>
            <a:r>
              <a:rPr lang="en-US" dirty="0" smtClean="0"/>
              <a:t>Manage the interest rate risk of the non-trading balance sheet to a target level</a:t>
            </a:r>
          </a:p>
          <a:p>
            <a:pPr lvl="1"/>
            <a:r>
              <a:rPr lang="en-US" dirty="0" smtClean="0"/>
              <a:t>Modify the risk profile of the balance sheet through proactive hedging to achieve the target level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5" name="Content Placeholder 4"/>
          <p:cNvSpPr>
            <a:spLocks noGrp="1"/>
          </p:cNvSpPr>
          <p:nvPr>
            <p:ph idx="1"/>
          </p:nvPr>
        </p:nvSpPr>
        <p:spPr/>
        <p:txBody>
          <a:bodyPr/>
          <a:lstStyle/>
          <a:p>
            <a:r>
              <a:rPr lang="en-US" dirty="0" smtClean="0"/>
              <a:t>Interest Risk </a:t>
            </a:r>
            <a:endParaRPr lang="en-US" dirty="0"/>
          </a:p>
        </p:txBody>
      </p:sp>
      <p:graphicFrame>
        <p:nvGraphicFramePr>
          <p:cNvPr id="6" name="Content Placeholder 5"/>
          <p:cNvGraphicFramePr>
            <a:graphicFrameLocks/>
          </p:cNvGraphicFramePr>
          <p:nvPr/>
        </p:nvGraphicFramePr>
        <p:xfrm>
          <a:off x="685800" y="2735085"/>
          <a:ext cx="777081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a:xfrm>
            <a:off x="685800" y="2209800"/>
            <a:ext cx="7770813" cy="4648200"/>
          </a:xfrm>
        </p:spPr>
        <p:txBody>
          <a:bodyPr>
            <a:normAutofit/>
          </a:bodyPr>
          <a:lstStyle/>
          <a:p>
            <a:r>
              <a:rPr lang="en-US" dirty="0" smtClean="0"/>
              <a:t>Key Sources of interest rate risk</a:t>
            </a:r>
          </a:p>
          <a:p>
            <a:pPr lvl="1"/>
            <a:r>
              <a:rPr lang="en-US" dirty="0" smtClean="0"/>
              <a:t>Exposure on the maturity and re-pricing structures of certain bank loans</a:t>
            </a:r>
          </a:p>
          <a:p>
            <a:pPr lvl="1"/>
            <a:r>
              <a:rPr lang="en-US" dirty="0" smtClean="0"/>
              <a:t>Investments</a:t>
            </a:r>
          </a:p>
          <a:p>
            <a:pPr lvl="1"/>
            <a:r>
              <a:rPr lang="en-US" dirty="0" smtClean="0"/>
              <a:t>Liabilities</a:t>
            </a:r>
          </a:p>
          <a:p>
            <a:pPr lvl="1"/>
            <a:r>
              <a:rPr lang="en-US" dirty="0" smtClean="0"/>
              <a:t>Derivative</a:t>
            </a:r>
          </a:p>
          <a:p>
            <a:pPr lvl="1"/>
            <a:r>
              <a:rPr lang="en-US" dirty="0" smtClean="0"/>
              <a:t>Off-balance sheet items</a:t>
            </a:r>
          </a:p>
          <a:p>
            <a:pPr lvl="1"/>
            <a:r>
              <a:rPr lang="en-US" dirty="0" smtClean="0"/>
              <a:t>Products with embedded options such as prepayment options</a:t>
            </a:r>
          </a:p>
          <a:p>
            <a:pPr lvl="1"/>
            <a:r>
              <a:rPr lang="en-US" dirty="0" smtClean="0"/>
              <a:t>Interest rate caps or floors</a:t>
            </a:r>
          </a:p>
          <a:p>
            <a:pPr lvl="1"/>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lstStyle/>
          <a:p>
            <a:r>
              <a:rPr lang="en-US" dirty="0" smtClean="0"/>
              <a:t>Risk Measurement</a:t>
            </a:r>
          </a:p>
          <a:p>
            <a:pPr lvl="1"/>
            <a:r>
              <a:rPr lang="en-US" dirty="0" smtClean="0"/>
              <a:t>Risk position is measured daily, weekly or monthly based on the size and complexity of the portfolio</a:t>
            </a:r>
          </a:p>
          <a:p>
            <a:pPr lvl="1"/>
            <a:r>
              <a:rPr lang="en-US" dirty="0" smtClean="0"/>
              <a:t>Measurement of risk is based on rates charged to clients as well as fund transfer pricing rates.</a:t>
            </a:r>
          </a:p>
          <a:p>
            <a:pPr lvl="1"/>
            <a:r>
              <a:rPr lang="en-US" dirty="0" smtClean="0"/>
              <a:t>Key rate analysis is utilized as a primary tool</a:t>
            </a:r>
          </a:p>
          <a:p>
            <a:pPr lvl="2"/>
            <a:r>
              <a:rPr lang="en-US" dirty="0" smtClean="0"/>
              <a:t>Provides an assessment of the sensitivity of the exposure of the economic value of equity to instantaneous changes in individual points on the yield curve.</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lstStyle/>
          <a:p>
            <a:r>
              <a:rPr lang="en-US" dirty="0" smtClean="0"/>
              <a:t>Pg 49 Table 45</a:t>
            </a:r>
            <a:endParaRPr lang="en-US" dirty="0"/>
          </a:p>
        </p:txBody>
      </p:sp>
      <p:pic>
        <p:nvPicPr>
          <p:cNvPr id="4" name="Picture 5" descr="5.png"/>
          <p:cNvPicPr>
            <a:picLocks noChangeAspect="1"/>
          </p:cNvPicPr>
          <p:nvPr/>
        </p:nvPicPr>
        <p:blipFill>
          <a:blip r:embed="rId3"/>
          <a:srcRect/>
          <a:stretch>
            <a:fillRect/>
          </a:stretch>
        </p:blipFill>
        <p:spPr bwMode="auto">
          <a:xfrm>
            <a:off x="1" y="2071688"/>
            <a:ext cx="9144000" cy="4748212"/>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a:xfrm>
            <a:off x="685800" y="1879065"/>
            <a:ext cx="7770813" cy="4648200"/>
          </a:xfrm>
        </p:spPr>
        <p:txBody>
          <a:bodyPr>
            <a:normAutofit fontScale="92500" lnSpcReduction="20000"/>
          </a:bodyPr>
          <a:lstStyle/>
          <a:p>
            <a:pPr>
              <a:lnSpc>
                <a:spcPct val="90000"/>
              </a:lnSpc>
              <a:buFontTx/>
              <a:buNone/>
            </a:pPr>
            <a:r>
              <a:rPr lang="en-US" altLang="zh-CN" sz="3200" b="1" i="1" u="sng" dirty="0" smtClean="0">
                <a:solidFill>
                  <a:schemeClr val="tx1"/>
                </a:solidFill>
              </a:rPr>
              <a:t>Validation</a:t>
            </a:r>
            <a:endParaRPr lang="en-US" altLang="ko-KR" sz="3200" b="1" i="1" u="sng" dirty="0" smtClean="0">
              <a:solidFill>
                <a:schemeClr val="tx1"/>
              </a:solidFill>
            </a:endParaRPr>
          </a:p>
          <a:p>
            <a:pPr>
              <a:lnSpc>
                <a:spcPct val="90000"/>
              </a:lnSpc>
              <a:buFontTx/>
              <a:buNone/>
            </a:pPr>
            <a:endParaRPr lang="en-US" altLang="zh-CN" sz="1050" b="1" i="1" u="sng" dirty="0" smtClean="0">
              <a:solidFill>
                <a:schemeClr val="tx1"/>
              </a:solidFill>
            </a:endParaRPr>
          </a:p>
          <a:p>
            <a:pPr>
              <a:lnSpc>
                <a:spcPct val="90000"/>
              </a:lnSpc>
            </a:pPr>
            <a:r>
              <a:rPr lang="en-US" altLang="zh-CN" sz="2800" b="1" dirty="0" smtClean="0">
                <a:solidFill>
                  <a:schemeClr val="tx1"/>
                </a:solidFill>
              </a:rPr>
              <a:t>Dynamic scenarios</a:t>
            </a:r>
            <a:r>
              <a:rPr lang="en-US" altLang="zh-CN" sz="2800" dirty="0" smtClean="0">
                <a:solidFill>
                  <a:schemeClr val="tx1"/>
                </a:solidFill>
              </a:rPr>
              <a:t> simulate </a:t>
            </a:r>
            <a:r>
              <a:rPr lang="en-US" altLang="zh-CN" sz="2800" i="1" dirty="0" smtClean="0">
                <a:solidFill>
                  <a:schemeClr val="tx1"/>
                </a:solidFill>
              </a:rPr>
              <a:t>interest income</a:t>
            </a:r>
            <a:r>
              <a:rPr lang="en-US" altLang="zh-CN" sz="2800" dirty="0" smtClean="0">
                <a:solidFill>
                  <a:schemeClr val="tx1"/>
                </a:solidFill>
              </a:rPr>
              <a:t> in response to various combinations of business and market factors. </a:t>
            </a:r>
            <a:endParaRPr lang="en-US" altLang="zh-CN" sz="900" dirty="0" smtClean="0">
              <a:solidFill>
                <a:schemeClr val="tx1"/>
              </a:solidFill>
            </a:endParaRPr>
          </a:p>
          <a:p>
            <a:pPr>
              <a:lnSpc>
                <a:spcPct val="90000"/>
              </a:lnSpc>
              <a:buFontTx/>
              <a:buNone/>
            </a:pPr>
            <a:r>
              <a:rPr lang="en-US" altLang="zh-CN" dirty="0" smtClean="0">
                <a:solidFill>
                  <a:schemeClr val="tx1"/>
                </a:solidFill>
              </a:rPr>
              <a:t>         </a:t>
            </a:r>
            <a:r>
              <a:rPr lang="en-US" altLang="zh-CN" b="1" dirty="0" smtClean="0">
                <a:solidFill>
                  <a:schemeClr val="tx1"/>
                </a:solidFill>
              </a:rPr>
              <a:t>Business</a:t>
            </a:r>
            <a:r>
              <a:rPr lang="en-US" altLang="zh-CN" dirty="0" smtClean="0">
                <a:solidFill>
                  <a:schemeClr val="tx1"/>
                </a:solidFill>
              </a:rPr>
              <a:t> </a:t>
            </a:r>
            <a:r>
              <a:rPr lang="en-US" altLang="zh-CN" b="1" dirty="0" smtClean="0">
                <a:solidFill>
                  <a:schemeClr val="tx1"/>
                </a:solidFill>
              </a:rPr>
              <a:t>factors</a:t>
            </a:r>
            <a:r>
              <a:rPr lang="en-US" altLang="zh-CN" dirty="0" smtClean="0">
                <a:solidFill>
                  <a:schemeClr val="tx1"/>
                </a:solidFill>
              </a:rPr>
              <a:t>: includes assumptions about future pricing strategies and volume and mix of new business</a:t>
            </a:r>
          </a:p>
          <a:p>
            <a:pPr>
              <a:lnSpc>
                <a:spcPct val="90000"/>
              </a:lnSpc>
              <a:buFontTx/>
              <a:buNone/>
            </a:pPr>
            <a:r>
              <a:rPr lang="en-US" altLang="zh-CN" sz="2800" dirty="0" smtClean="0">
                <a:solidFill>
                  <a:schemeClr val="tx1"/>
                </a:solidFill>
              </a:rPr>
              <a:t>         </a:t>
            </a:r>
            <a:r>
              <a:rPr lang="en-US" altLang="zh-CN" b="1" dirty="0" smtClean="0">
                <a:solidFill>
                  <a:schemeClr val="tx1"/>
                </a:solidFill>
              </a:rPr>
              <a:t>Market</a:t>
            </a:r>
            <a:r>
              <a:rPr lang="en-US" altLang="zh-CN" dirty="0" smtClean="0">
                <a:solidFill>
                  <a:schemeClr val="tx1"/>
                </a:solidFill>
              </a:rPr>
              <a:t> </a:t>
            </a:r>
            <a:r>
              <a:rPr lang="en-US" altLang="zh-CN" b="1" dirty="0" smtClean="0">
                <a:solidFill>
                  <a:schemeClr val="tx1"/>
                </a:solidFill>
              </a:rPr>
              <a:t>factors</a:t>
            </a:r>
            <a:r>
              <a:rPr lang="en-US" altLang="zh-CN" dirty="0" smtClean="0">
                <a:solidFill>
                  <a:schemeClr val="tx1"/>
                </a:solidFill>
              </a:rPr>
              <a:t>: includes assumed changes in Interest rate levels and changes in the shape of the yield curve.</a:t>
            </a:r>
            <a:r>
              <a:rPr lang="en-US" altLang="zh-CN" sz="2800" dirty="0" smtClean="0">
                <a:solidFill>
                  <a:schemeClr val="tx1"/>
                </a:solidFill>
              </a:rPr>
              <a:t> </a:t>
            </a:r>
            <a:endParaRPr lang="en-US" altLang="zh-CN" sz="900" dirty="0" smtClean="0">
              <a:solidFill>
                <a:schemeClr val="tx1"/>
              </a:solidFill>
            </a:endParaRPr>
          </a:p>
          <a:p>
            <a:pPr>
              <a:lnSpc>
                <a:spcPct val="90000"/>
              </a:lnSpc>
            </a:pPr>
            <a:r>
              <a:rPr lang="en-US" altLang="zh-CN" sz="2800" b="1" dirty="0" smtClean="0">
                <a:solidFill>
                  <a:schemeClr val="tx1"/>
                </a:solidFill>
              </a:rPr>
              <a:t>Static scenarios</a:t>
            </a:r>
            <a:r>
              <a:rPr lang="en-US" altLang="zh-CN" sz="2800" dirty="0" smtClean="0">
                <a:solidFill>
                  <a:schemeClr val="tx1"/>
                </a:solidFill>
              </a:rPr>
              <a:t> supplement dynamic scenarios and are employed for assessing the risks to </a:t>
            </a:r>
            <a:r>
              <a:rPr lang="en-US" altLang="zh-CN" sz="2800" i="1" dirty="0" smtClean="0">
                <a:solidFill>
                  <a:schemeClr val="tx1"/>
                </a:solidFill>
              </a:rPr>
              <a:t>the value of equity</a:t>
            </a:r>
            <a:r>
              <a:rPr lang="en-US" altLang="zh-CN" sz="2800" dirty="0" smtClean="0">
                <a:solidFill>
                  <a:schemeClr val="tx1"/>
                </a:solidFill>
              </a:rPr>
              <a:t> and </a:t>
            </a:r>
            <a:r>
              <a:rPr lang="en-US" altLang="zh-CN" sz="2800" i="1" dirty="0" smtClean="0">
                <a:solidFill>
                  <a:schemeClr val="tx1"/>
                </a:solidFill>
              </a:rPr>
              <a:t>net interest income</a:t>
            </a:r>
          </a:p>
          <a:p>
            <a:pPr>
              <a:lnSpc>
                <a:spcPct val="90000"/>
              </a:lnSpc>
            </a:pPr>
            <a:endParaRPr lang="en-US" altLang="zh-CN" sz="2800" dirty="0" smtClean="0">
              <a:solidFill>
                <a:schemeClr val="tx1"/>
              </a:solidFill>
            </a:endParaRPr>
          </a:p>
          <a:p>
            <a:pPr>
              <a:lnSpc>
                <a:spcPct val="90000"/>
              </a:lnSpc>
            </a:pPr>
            <a:endParaRPr lang="en-US" altLang="zh-CN" sz="2800" dirty="0" smtClean="0">
              <a:solidFill>
                <a:schemeClr val="tx1"/>
              </a:solidFill>
            </a:endParaRPr>
          </a:p>
          <a:p>
            <a:pPr>
              <a:lnSpc>
                <a:spcPct val="90000"/>
              </a:lnSpc>
            </a:pPr>
            <a:endParaRPr lang="en-US" altLang="zh-CN" sz="1800" dirty="0" smtClean="0">
              <a:solidFill>
                <a:schemeClr val="tx1"/>
              </a:solidFill>
            </a:endParaRPr>
          </a:p>
          <a:p>
            <a:endParaRPr lang="en-US"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a:xfrm>
            <a:off x="685800" y="2209799"/>
            <a:ext cx="7770813" cy="4210455"/>
          </a:xfrm>
        </p:spPr>
        <p:txBody>
          <a:bodyPr>
            <a:normAutofit/>
          </a:bodyPr>
          <a:lstStyle/>
          <a:p>
            <a:r>
              <a:rPr lang="en-US" sz="2800" dirty="0" smtClean="0">
                <a:solidFill>
                  <a:schemeClr val="tx1"/>
                </a:solidFill>
              </a:rPr>
              <a:t>Risk Control</a:t>
            </a:r>
          </a:p>
          <a:p>
            <a:pPr lvl="1"/>
            <a:r>
              <a:rPr lang="en-US" sz="2800" dirty="0" smtClean="0">
                <a:solidFill>
                  <a:schemeClr val="tx1"/>
                </a:solidFill>
              </a:rPr>
              <a:t>Policies and Limits</a:t>
            </a:r>
          </a:p>
          <a:p>
            <a:pPr lvl="2"/>
            <a:r>
              <a:rPr lang="en-US" altLang="zh-CN" sz="2800" dirty="0" smtClean="0">
                <a:solidFill>
                  <a:schemeClr val="tx1"/>
                </a:solidFill>
              </a:rPr>
              <a:t>The interest rate</a:t>
            </a:r>
            <a:r>
              <a:rPr lang="en-US" altLang="zh-CN" sz="2800" b="1" i="1" u="sng" dirty="0" smtClean="0">
                <a:solidFill>
                  <a:schemeClr val="tx1"/>
                </a:solidFill>
              </a:rPr>
              <a:t> </a:t>
            </a:r>
            <a:r>
              <a:rPr lang="en-US" altLang="zh-CN" sz="2800" dirty="0" smtClean="0">
                <a:solidFill>
                  <a:schemeClr val="tx1"/>
                </a:solidFill>
              </a:rPr>
              <a:t>risk policies define the</a:t>
            </a:r>
            <a:r>
              <a:rPr lang="en-US" altLang="zh-CN" sz="2800" dirty="0" smtClean="0">
                <a:solidFill>
                  <a:schemeClr val="tx1"/>
                </a:solidFill>
                <a:ea typeface="Gulim" pitchFamily="34" charset="-127"/>
              </a:rPr>
              <a:t> </a:t>
            </a:r>
            <a:r>
              <a:rPr lang="en-US" altLang="zh-CN" sz="2800" dirty="0" smtClean="0">
                <a:solidFill>
                  <a:schemeClr val="tx1"/>
                </a:solidFill>
              </a:rPr>
              <a:t>management standards and</a:t>
            </a:r>
            <a:r>
              <a:rPr lang="en-US" altLang="ko-KR" sz="2800" dirty="0" smtClean="0">
                <a:solidFill>
                  <a:schemeClr val="tx1"/>
                </a:solidFill>
                <a:ea typeface="Gulim" pitchFamily="34" charset="-127"/>
              </a:rPr>
              <a:t> </a:t>
            </a:r>
            <a:r>
              <a:rPr lang="en-US" altLang="zh-CN" sz="2800" dirty="0" smtClean="0">
                <a:solidFill>
                  <a:schemeClr val="tx1"/>
                </a:solidFill>
              </a:rPr>
              <a:t>acceptable</a:t>
            </a:r>
            <a:r>
              <a:rPr lang="en-US" altLang="zh-CN" sz="2800" dirty="0" smtClean="0">
                <a:solidFill>
                  <a:schemeClr val="tx1"/>
                </a:solidFill>
                <a:ea typeface="Gulim" pitchFamily="34" charset="-127"/>
              </a:rPr>
              <a:t> </a:t>
            </a:r>
            <a:r>
              <a:rPr lang="en-US" altLang="zh-CN" sz="2800" dirty="0" smtClean="0">
                <a:solidFill>
                  <a:schemeClr val="tx1"/>
                </a:solidFill>
              </a:rPr>
              <a:t>limits within which risks to net interes</a:t>
            </a:r>
            <a:r>
              <a:rPr lang="en-US" altLang="ko-KR" sz="2800" dirty="0" smtClean="0">
                <a:solidFill>
                  <a:schemeClr val="tx1"/>
                </a:solidFill>
                <a:ea typeface="Gulim" pitchFamily="34" charset="-127"/>
              </a:rPr>
              <a:t>t </a:t>
            </a:r>
            <a:r>
              <a:rPr lang="en-US" altLang="zh-CN" sz="2800" dirty="0" smtClean="0">
                <a:solidFill>
                  <a:schemeClr val="tx1"/>
                </a:solidFill>
              </a:rPr>
              <a:t>income over a</a:t>
            </a:r>
            <a:r>
              <a:rPr lang="en-US" altLang="ko-KR" sz="2800" dirty="0" smtClean="0">
                <a:solidFill>
                  <a:schemeClr val="tx1"/>
                </a:solidFill>
                <a:ea typeface="Gulim" pitchFamily="34" charset="-127"/>
              </a:rPr>
              <a:t> </a:t>
            </a:r>
            <a:r>
              <a:rPr lang="en-US" altLang="zh-CN" sz="2800" dirty="0" smtClean="0">
                <a:solidFill>
                  <a:schemeClr val="tx1"/>
                </a:solidFill>
              </a:rPr>
              <a:t>12-month horizon, and</a:t>
            </a:r>
            <a:r>
              <a:rPr lang="en-US" altLang="ko-KR" sz="2800" dirty="0" smtClean="0">
                <a:solidFill>
                  <a:schemeClr val="tx1"/>
                </a:solidFill>
                <a:ea typeface="Gulim" pitchFamily="34" charset="-127"/>
              </a:rPr>
              <a:t> </a:t>
            </a:r>
            <a:r>
              <a:rPr lang="en-US" altLang="zh-CN" sz="2800" dirty="0" smtClean="0">
                <a:solidFill>
                  <a:schemeClr val="tx1"/>
                </a:solidFill>
              </a:rPr>
              <a:t>the economic value of equity, are to be</a:t>
            </a:r>
            <a:r>
              <a:rPr lang="en-US" altLang="zh-CN" sz="2800" dirty="0" smtClean="0">
                <a:solidFill>
                  <a:schemeClr val="tx1"/>
                </a:solidFill>
                <a:ea typeface="Gulim" pitchFamily="34" charset="-127"/>
              </a:rPr>
              <a:t> </a:t>
            </a:r>
            <a:r>
              <a:rPr lang="en-US" altLang="zh-CN" sz="2800" dirty="0" smtClean="0">
                <a:solidFill>
                  <a:schemeClr val="tx1"/>
                </a:solidFill>
              </a:rPr>
              <a:t>contained.</a:t>
            </a:r>
          </a:p>
          <a:p>
            <a:endParaRPr lang="en-US" sz="2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 Committee</a:t>
            </a:r>
            <a:endParaRPr lang="en-US" dirty="0"/>
          </a:p>
        </p:txBody>
      </p:sp>
      <p:sp>
        <p:nvSpPr>
          <p:cNvPr id="5" name="Content Placeholder 4"/>
          <p:cNvSpPr>
            <a:spLocks noGrp="1"/>
          </p:cNvSpPr>
          <p:nvPr>
            <p:ph idx="1"/>
          </p:nvPr>
        </p:nvSpPr>
        <p:spPr/>
        <p:txBody>
          <a:bodyPr/>
          <a:lstStyle/>
          <a:p>
            <a:r>
              <a:rPr lang="en-US" dirty="0" smtClean="0"/>
              <a:t>Work is organized under four main sub-committees</a:t>
            </a:r>
          </a:p>
          <a:p>
            <a:pPr lvl="1">
              <a:spcBef>
                <a:spcPts val="1200"/>
              </a:spcBef>
              <a:spcAft>
                <a:spcPts val="1200"/>
              </a:spcAft>
            </a:pPr>
            <a:r>
              <a:rPr lang="en-US" dirty="0" smtClean="0"/>
              <a:t>The Standards Implementation Group</a:t>
            </a:r>
          </a:p>
          <a:p>
            <a:pPr lvl="1">
              <a:spcBef>
                <a:spcPts val="1200"/>
              </a:spcBef>
              <a:spcAft>
                <a:spcPts val="1200"/>
              </a:spcAft>
            </a:pPr>
            <a:r>
              <a:rPr lang="en-US" dirty="0" smtClean="0"/>
              <a:t>The Policy Development Group</a:t>
            </a:r>
          </a:p>
          <a:p>
            <a:pPr lvl="1">
              <a:spcBef>
                <a:spcPts val="1200"/>
              </a:spcBef>
              <a:spcAft>
                <a:spcPts val="1200"/>
              </a:spcAft>
            </a:pPr>
            <a:r>
              <a:rPr lang="en-US" dirty="0" smtClean="0"/>
              <a:t>The Accounting Task Force</a:t>
            </a:r>
          </a:p>
          <a:p>
            <a:pPr lvl="1">
              <a:spcBef>
                <a:spcPts val="1200"/>
              </a:spcBef>
              <a:spcAft>
                <a:spcPts val="1200"/>
              </a:spcAft>
            </a:pPr>
            <a:r>
              <a:rPr lang="en-US" dirty="0" smtClean="0"/>
              <a:t>The Basel Consultative Group</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normAutofit/>
          </a:bodyPr>
          <a:lstStyle/>
          <a:p>
            <a:r>
              <a:rPr lang="en-US" sz="2800" dirty="0" smtClean="0"/>
              <a:t>Foreign Exchange Rate Risk</a:t>
            </a:r>
          </a:p>
          <a:p>
            <a:pPr lvl="1"/>
            <a:r>
              <a:rPr lang="en-US" sz="2400" dirty="0" smtClean="0"/>
              <a:t>Potential adverse impact on earnings and economic value due to changes in foreign currency rates.</a:t>
            </a:r>
          </a:p>
          <a:p>
            <a:r>
              <a:rPr lang="en-US" sz="2800" dirty="0" smtClean="0"/>
              <a:t>Commodity Price Risk</a:t>
            </a:r>
          </a:p>
          <a:p>
            <a:pPr lvl="1"/>
            <a:r>
              <a:rPr lang="de-DE" sz="2400" dirty="0" smtClean="0"/>
              <a:t>Through their proprietary positions they are exposed to the spot and forward exchange market, derivatives markets and commodities markets</a:t>
            </a:r>
            <a:endParaRPr lang="en-US" sz="2400" dirty="0" smtClean="0"/>
          </a:p>
          <a:p>
            <a:pPr lvl="1"/>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pic>
        <p:nvPicPr>
          <p:cNvPr id="4" name="Content Placeholder 3" descr="Financing activities.png"/>
          <p:cNvPicPr>
            <a:picLocks noGrp="1" noChangeAspect="1"/>
          </p:cNvPicPr>
          <p:nvPr>
            <p:ph idx="1"/>
          </p:nvPr>
        </p:nvPicPr>
        <p:blipFill>
          <a:blip r:embed="rId3"/>
          <a:srcRect/>
          <a:stretch>
            <a:fillRect/>
          </a:stretch>
        </p:blipFill>
        <p:spPr bwMode="auto">
          <a:xfrm>
            <a:off x="1" y="2374494"/>
            <a:ext cx="9155112" cy="4483506"/>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修改.png"/>
          <p:cNvPicPr>
            <a:picLocks noChangeAspect="1"/>
          </p:cNvPicPr>
          <p:nvPr/>
        </p:nvPicPr>
        <p:blipFill>
          <a:blip r:embed="rId3"/>
          <a:srcRect/>
          <a:stretch>
            <a:fillRect/>
          </a:stretch>
        </p:blipFill>
        <p:spPr>
          <a:xfrm>
            <a:off x="0" y="2044700"/>
            <a:ext cx="9144000" cy="48133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lstStyle/>
          <a:p>
            <a:r>
              <a:rPr lang="en-US" dirty="0" smtClean="0"/>
              <a:t>Equity Risk</a:t>
            </a:r>
          </a:p>
          <a:p>
            <a:pPr lvl="1"/>
            <a:r>
              <a:rPr lang="de-DE" sz="2400" dirty="0" smtClean="0"/>
              <a:t>Risk of impact on earnings caused by movements in individual equity prices and in the level of the stockmarket</a:t>
            </a:r>
            <a:endParaRPr lang="en-US" dirty="0" smtClean="0"/>
          </a:p>
          <a:p>
            <a:pPr lvl="1"/>
            <a:r>
              <a:rPr lang="de-DE" sz="2400" dirty="0" smtClean="0"/>
              <a:t>Exposed through investment banking activities (buying and selling equities)</a:t>
            </a:r>
            <a:endParaRPr lang="en-US" sz="2400" dirty="0" smtClean="0"/>
          </a:p>
          <a:p>
            <a:pPr lvl="1">
              <a:buNone/>
            </a:pPr>
            <a:endParaRPr lang="en-US" dirty="0" smtClean="0"/>
          </a:p>
          <a:p>
            <a:pPr lvl="1">
              <a:buNone/>
            </a:pPr>
            <a:endParaRPr lang="en-US" dirty="0" smtClean="0"/>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6" name="Picture 5" descr="equity.png"/>
          <p:cNvPicPr>
            <a:picLocks noChangeAspect="1"/>
          </p:cNvPicPr>
          <p:nvPr/>
        </p:nvPicPr>
        <p:blipFill>
          <a:blip r:embed="rId3"/>
          <a:srcRect/>
          <a:stretch>
            <a:fillRect/>
          </a:stretch>
        </p:blipFill>
        <p:spPr bwMode="auto">
          <a:xfrm>
            <a:off x="0" y="2997200"/>
            <a:ext cx="9144000" cy="38354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Risk-Non-Trading</a:t>
            </a:r>
            <a:endParaRPr lang="en-US" dirty="0"/>
          </a:p>
        </p:txBody>
      </p:sp>
      <p:pic>
        <p:nvPicPr>
          <p:cNvPr id="4" name="Content Placeholder 5" descr="impact.png"/>
          <p:cNvPicPr>
            <a:picLocks noGrp="1" noChangeAspect="1"/>
          </p:cNvPicPr>
          <p:nvPr>
            <p:ph idx="1"/>
          </p:nvPr>
        </p:nvPicPr>
        <p:blipFill>
          <a:blip r:embed="rId3"/>
          <a:srcRect/>
          <a:stretch>
            <a:fillRect/>
          </a:stretch>
        </p:blipFill>
        <p:spPr bwMode="auto">
          <a:xfrm>
            <a:off x="0" y="1676400"/>
            <a:ext cx="3785446" cy="5181600"/>
          </a:xfrm>
          <a:prstGeom prst="rect">
            <a:avLst/>
          </a:prstGeom>
          <a:noFill/>
          <a:ln w="9525">
            <a:noFill/>
            <a:miter lim="800000"/>
            <a:headEnd/>
            <a:tailEnd/>
          </a:ln>
        </p:spPr>
      </p:pic>
      <p:sp>
        <p:nvSpPr>
          <p:cNvPr id="5" name="Content Placeholder 2"/>
          <p:cNvSpPr txBox="1">
            <a:spLocks/>
          </p:cNvSpPr>
          <p:nvPr/>
        </p:nvSpPr>
        <p:spPr>
          <a:xfrm>
            <a:off x="3785447" y="1879600"/>
            <a:ext cx="5358554" cy="4978400"/>
          </a:xfrm>
          <a:prstGeom prst="rect">
            <a:avLst/>
          </a:prstGeom>
        </p:spPr>
        <p:txBody>
          <a:bodyPr vert="horz" lIns="91440" tIns="45720" rIns="91440" bIns="45720" rtlCol="0">
            <a:normAutofit lnSpcReduction="10000"/>
          </a:bodyPr>
          <a:lstStyle/>
          <a:p>
            <a:pPr marL="457200" marR="0" lvl="0" indent="-457200" algn="l" defTabSz="914400" rtl="0" eaLnBrk="1" fontAlgn="auto" latinLnBrk="0" hangingPunct="1">
              <a:lnSpc>
                <a:spcPct val="100000"/>
              </a:lnSpc>
              <a:spcBef>
                <a:spcPts val="2000"/>
              </a:spcBef>
              <a:spcAft>
                <a:spcPts val="0"/>
              </a:spcAft>
              <a:buClr>
                <a:schemeClr val="accent3"/>
              </a:buClr>
              <a:buSzTx/>
              <a:buFont typeface="Wingdings" pitchFamily="2" charset="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Credit Spread Risk</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credit spread is the yield spread, or difference in yield between different securities, due to different credit quality</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Wingdings" pitchFamily="2" charset="2"/>
              <a:buChar char=""/>
              <a:tabLst/>
              <a:defRPr/>
            </a:pPr>
            <a:r>
              <a:rPr kumimoji="0" lang="de-DE" sz="2600" b="0" i="0" u="none" strike="noStrike" kern="1200" cap="none" spc="0" normalizeH="0" baseline="0" noProof="0" dirty="0" smtClean="0">
                <a:ln>
                  <a:noFill/>
                </a:ln>
                <a:solidFill>
                  <a:schemeClr val="tx2"/>
                </a:solidFill>
                <a:effectLst/>
                <a:uLnTx/>
                <a:uFillTx/>
                <a:latin typeface="+mn-lt"/>
                <a:ea typeface="+mn-ea"/>
                <a:cs typeface="+mn-cs"/>
              </a:rPr>
              <a:t>Risk exposure due to credit worthiness and credit rating of issuers of bonds and money market instruments, or the names underlying credit derivatives.</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a:p>
            <a:pPr marL="457200" marR="0" lvl="0" indent="-457200" algn="l" defTabSz="914400" rtl="0" eaLnBrk="1" fontAlgn="auto" latinLnBrk="0" hangingPunct="1">
              <a:lnSpc>
                <a:spcPct val="100000"/>
              </a:lnSpc>
              <a:spcBef>
                <a:spcPts val="2000"/>
              </a:spcBef>
              <a:spcAft>
                <a:spcPts val="0"/>
              </a:spcAft>
              <a:buClr>
                <a:schemeClr val="accent3"/>
              </a:buClr>
              <a:buSzTx/>
              <a:buFont typeface="Wingdings" pitchFamily="2" charset="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457200" marR="0" lvl="0" indent="-457200" algn="l" defTabSz="914400" rtl="0" eaLnBrk="1" fontAlgn="auto" latinLnBrk="0" hangingPunct="1">
              <a:lnSpc>
                <a:spcPct val="100000"/>
              </a:lnSpc>
              <a:spcBef>
                <a:spcPts val="2000"/>
              </a:spcBef>
              <a:spcAft>
                <a:spcPts val="0"/>
              </a:spcAft>
              <a:buClr>
                <a:schemeClr val="accent3"/>
              </a:buClr>
              <a:buSzTx/>
              <a:buFont typeface="Wingdings" pitchFamily="2" charset="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 Management Strategy</a:t>
            </a:r>
            <a:endParaRPr lang="en-US" dirty="0"/>
          </a:p>
        </p:txBody>
      </p:sp>
      <p:graphicFrame>
        <p:nvGraphicFramePr>
          <p:cNvPr id="4" name="Content Placeholder 3"/>
          <p:cNvGraphicFramePr>
            <a:graphicFrameLocks noGrp="1"/>
          </p:cNvGraphicFramePr>
          <p:nvPr>
            <p:ph idx="1"/>
          </p:nvPr>
        </p:nvGraphicFramePr>
        <p:xfrm>
          <a:off x="685800" y="2209800"/>
          <a:ext cx="777081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Derivatives held for hedging purpose</a:t>
            </a:r>
            <a:endParaRPr lang="en-US" sz="3600" dirty="0"/>
          </a:p>
        </p:txBody>
      </p:sp>
      <p:sp>
        <p:nvSpPr>
          <p:cNvPr id="3" name="Content Placeholder 2"/>
          <p:cNvSpPr>
            <a:spLocks noGrp="1"/>
          </p:cNvSpPr>
          <p:nvPr>
            <p:ph idx="1"/>
          </p:nvPr>
        </p:nvSpPr>
        <p:spPr/>
        <p:txBody>
          <a:bodyPr/>
          <a:lstStyle/>
          <a:p>
            <a:endParaRPr lang="en-US"/>
          </a:p>
        </p:txBody>
      </p:sp>
      <p:pic>
        <p:nvPicPr>
          <p:cNvPr id="4" name="Content Placeholder 3" descr="Non trading purpose.png"/>
          <p:cNvPicPr>
            <a:picLocks noChangeAspect="1"/>
          </p:cNvPicPr>
          <p:nvPr/>
        </p:nvPicPr>
        <p:blipFill>
          <a:blip r:embed="rId3"/>
          <a:srcRect/>
          <a:stretch>
            <a:fillRect/>
          </a:stretch>
        </p:blipFill>
        <p:spPr>
          <a:xfrm>
            <a:off x="0" y="1857375"/>
            <a:ext cx="9144000" cy="5000625"/>
          </a:xfrm>
          <a:prstGeom prst="rect">
            <a:avLst/>
          </a:prstGeom>
        </p:spPr>
      </p:pic>
      <p:pic>
        <p:nvPicPr>
          <p:cNvPr id="5" name="Picture 10" descr="2009.bmp"/>
          <p:cNvPicPr>
            <a:picLocks noChangeAspect="1"/>
          </p:cNvPicPr>
          <p:nvPr/>
        </p:nvPicPr>
        <p:blipFill>
          <a:blip r:embed="rId4"/>
          <a:srcRect/>
          <a:stretch>
            <a:fillRect/>
          </a:stretch>
        </p:blipFill>
        <p:spPr bwMode="auto">
          <a:xfrm>
            <a:off x="3441700" y="1285875"/>
            <a:ext cx="5715000" cy="8382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activities</a:t>
            </a:r>
            <a:endParaRPr lang="en-US" dirty="0"/>
          </a:p>
        </p:txBody>
      </p:sp>
      <p:pic>
        <p:nvPicPr>
          <p:cNvPr id="4" name="Picture 15" descr="7.png"/>
          <p:cNvPicPr>
            <a:picLocks noGrp="1" noChangeAspect="1"/>
          </p:cNvPicPr>
          <p:nvPr>
            <p:ph idx="1"/>
          </p:nvPr>
        </p:nvPicPr>
        <p:blipFill>
          <a:blip r:embed="rId2"/>
          <a:srcRect/>
          <a:stretch>
            <a:fillRect/>
          </a:stretch>
        </p:blipFill>
        <p:spPr bwMode="auto">
          <a:xfrm>
            <a:off x="12701" y="1857374"/>
            <a:ext cx="4483100" cy="5000625"/>
          </a:xfrm>
          <a:prstGeom prst="rect">
            <a:avLst/>
          </a:prstGeom>
          <a:noFill/>
          <a:ln w="9525">
            <a:noFill/>
            <a:miter lim="800000"/>
            <a:headEnd/>
            <a:tailEnd/>
          </a:ln>
        </p:spPr>
      </p:pic>
      <p:pic>
        <p:nvPicPr>
          <p:cNvPr id="5" name="Picture 13" descr="Hedging.bmp"/>
          <p:cNvPicPr>
            <a:picLocks noChangeAspect="1"/>
          </p:cNvPicPr>
          <p:nvPr/>
        </p:nvPicPr>
        <p:blipFill>
          <a:blip r:embed="rId3"/>
          <a:srcRect/>
          <a:stretch>
            <a:fillRect/>
          </a:stretch>
        </p:blipFill>
        <p:spPr bwMode="auto">
          <a:xfrm>
            <a:off x="4495801" y="1857375"/>
            <a:ext cx="4648199" cy="5000624"/>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activities</a:t>
            </a:r>
            <a:endParaRPr lang="en-US" dirty="0"/>
          </a:p>
        </p:txBody>
      </p:sp>
      <p:pic>
        <p:nvPicPr>
          <p:cNvPr id="4" name="Content Placeholder 3" descr="1.png"/>
          <p:cNvPicPr>
            <a:picLocks noGrp="1" noChangeAspect="1"/>
          </p:cNvPicPr>
          <p:nvPr>
            <p:ph idx="1"/>
          </p:nvPr>
        </p:nvPicPr>
        <p:blipFill>
          <a:blip r:embed="rId2"/>
          <a:srcRect t="-44439" b="-44439"/>
          <a:stretch>
            <a:fillRect/>
          </a:stretch>
        </p:blipFill>
        <p:spPr>
          <a:xfrm>
            <a:off x="168463" y="1438835"/>
            <a:ext cx="9144000" cy="588241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631"/>
            <a:ext cx="7770813" cy="1167798"/>
          </a:xfrm>
        </p:spPr>
        <p:txBody>
          <a:bodyPr/>
          <a:lstStyle/>
          <a:p>
            <a:pPr lvl="1" algn="ctr" rtl="0">
              <a:spcBef>
                <a:spcPct val="0"/>
              </a:spcBef>
            </a:pPr>
            <a:r>
              <a:rPr lang="en-US" sz="5000" dirty="0" smtClean="0"/>
              <a:t>SIG</a:t>
            </a:r>
            <a:endParaRPr lang="en-US" sz="5000" dirty="0"/>
          </a:p>
        </p:txBody>
      </p:sp>
      <p:sp>
        <p:nvSpPr>
          <p:cNvPr id="3" name="Content Placeholder 2"/>
          <p:cNvSpPr>
            <a:spLocks noGrp="1"/>
          </p:cNvSpPr>
          <p:nvPr>
            <p:ph idx="1"/>
          </p:nvPr>
        </p:nvSpPr>
        <p:spPr/>
        <p:txBody>
          <a:bodyPr/>
          <a:lstStyle/>
          <a:p>
            <a:r>
              <a:rPr lang="en-US" dirty="0" smtClean="0">
                <a:solidFill>
                  <a:srgbClr val="000000"/>
                </a:solidFill>
              </a:rPr>
              <a:t>The Standards Implementation Group was originally established to share information and promote consistency in implementation of the Basel II Framework.</a:t>
            </a:r>
          </a:p>
          <a:p>
            <a:r>
              <a:rPr lang="en-US" dirty="0" smtClean="0">
                <a:solidFill>
                  <a:srgbClr val="000000"/>
                </a:solidFill>
              </a:rPr>
              <a:t>In Jan 2009, its mandate was broadened to concentrate on implementation of Basel Committee guidance and standards more generally.</a:t>
            </a:r>
            <a:endParaRPr lang="en-US" dirty="0">
              <a:solidFill>
                <a:srgbClr val="0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a:t>
            </a:r>
            <a:endParaRPr lang="en-US" dirty="0"/>
          </a:p>
        </p:txBody>
      </p:sp>
      <p:sp>
        <p:nvSpPr>
          <p:cNvPr id="3" name="Content Placeholder 2"/>
          <p:cNvSpPr>
            <a:spLocks noGrp="1"/>
          </p:cNvSpPr>
          <p:nvPr>
            <p:ph idx="1"/>
          </p:nvPr>
        </p:nvSpPr>
        <p:spPr>
          <a:xfrm>
            <a:off x="685800" y="2209800"/>
            <a:ext cx="7770813" cy="4191000"/>
          </a:xfrm>
        </p:spPr>
        <p:txBody>
          <a:bodyPr>
            <a:normAutofit/>
          </a:bodyPr>
          <a:lstStyle/>
          <a:p>
            <a:r>
              <a:rPr lang="en-US" dirty="0" smtClean="0"/>
              <a:t>The risk of loss or harm resulting from inadequate or failed internal processes, people and systems or from external events.</a:t>
            </a:r>
          </a:p>
          <a:p>
            <a:r>
              <a:rPr lang="en-US" dirty="0" smtClean="0"/>
              <a:t>Embedded in all our activities, including the practices and controls used to manage other risks.</a:t>
            </a:r>
          </a:p>
          <a:p>
            <a:r>
              <a:rPr lang="en-US" dirty="0" smtClean="0"/>
              <a:t>Failure to manage operational risk can result in direct or indirect financial loss, reputational impact, regulatory censure, or failure in the management of other risks such as credit or market risk.</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a:t>
            </a:r>
            <a:endParaRPr lang="en-US" dirty="0"/>
          </a:p>
        </p:txBody>
      </p:sp>
      <p:sp>
        <p:nvSpPr>
          <p:cNvPr id="3" name="Content Placeholder 2"/>
          <p:cNvSpPr>
            <a:spLocks noGrp="1"/>
          </p:cNvSpPr>
          <p:nvPr>
            <p:ph idx="1"/>
          </p:nvPr>
        </p:nvSpPr>
        <p:spPr/>
        <p:txBody>
          <a:bodyPr/>
          <a:lstStyle/>
          <a:p>
            <a:r>
              <a:rPr lang="en-US" dirty="0" smtClean="0"/>
              <a:t>Risk Measurement</a:t>
            </a:r>
          </a:p>
          <a:p>
            <a:pPr lvl="1"/>
            <a:r>
              <a:rPr lang="en-US" dirty="0" smtClean="0"/>
              <a:t>Advanced Measurement Approach (AMA) under Basel II</a:t>
            </a:r>
          </a:p>
          <a:p>
            <a:pPr lvl="1"/>
            <a:r>
              <a:rPr lang="en-US" dirty="0" smtClean="0"/>
              <a:t>Standardized Approach</a:t>
            </a:r>
          </a:p>
          <a:p>
            <a:pPr lvl="1"/>
            <a:r>
              <a:rPr lang="en-US" dirty="0" smtClean="0"/>
              <a:t>RBC corporate insurance program</a:t>
            </a:r>
          </a:p>
          <a:p>
            <a:pPr lvl="2"/>
            <a:r>
              <a:rPr lang="en-US" dirty="0" smtClean="0"/>
              <a:t>Transfer some of the operational risk exposure by purchasing insurance coverage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 Control</a:t>
            </a:r>
            <a:endParaRPr lang="en-US" dirty="0"/>
          </a:p>
        </p:txBody>
      </p:sp>
      <p:sp>
        <p:nvSpPr>
          <p:cNvPr id="3" name="Content Placeholder 2"/>
          <p:cNvSpPr>
            <a:spLocks noGrp="1"/>
          </p:cNvSpPr>
          <p:nvPr>
            <p:ph idx="1"/>
          </p:nvPr>
        </p:nvSpPr>
        <p:spPr>
          <a:xfrm>
            <a:off x="0" y="1808922"/>
            <a:ext cx="9144000" cy="5049078"/>
          </a:xfrm>
        </p:spPr>
        <p:txBody>
          <a:bodyPr>
            <a:normAutofit/>
          </a:bodyPr>
          <a:lstStyle/>
          <a:p>
            <a:r>
              <a:rPr lang="en-US" dirty="0" smtClean="0"/>
              <a:t>Risk and Control Assessment</a:t>
            </a:r>
          </a:p>
          <a:p>
            <a:pPr lvl="1"/>
            <a:r>
              <a:rPr lang="en-US" dirty="0" smtClean="0"/>
              <a:t>Ensure consistent identification and assessment of operational risks and the controls used to manage them</a:t>
            </a:r>
          </a:p>
          <a:p>
            <a:r>
              <a:rPr lang="en-US" dirty="0" smtClean="0"/>
              <a:t>Industry Loss Analysis</a:t>
            </a:r>
          </a:p>
          <a:p>
            <a:pPr lvl="1"/>
            <a:r>
              <a:rPr lang="en-US" dirty="0" smtClean="0"/>
              <a:t>Review and analyze information on operational losses that occurred at other financial institutions</a:t>
            </a:r>
          </a:p>
          <a:p>
            <a:pPr lvl="1"/>
            <a:r>
              <a:rPr lang="en-US" dirty="0" smtClean="0"/>
              <a:t>Monitor emerging developments and trends that affect the financial industry as a whole</a:t>
            </a:r>
          </a:p>
          <a:p>
            <a:r>
              <a:rPr lang="en-US" dirty="0" smtClean="0"/>
              <a:t>Key Risk Indicators</a:t>
            </a:r>
          </a:p>
          <a:p>
            <a:pPr lvl="1"/>
            <a:r>
              <a:rPr lang="en-US" dirty="0" smtClean="0"/>
              <a:t>Business segments use a broad range of risk indicators to manage their day-to-day activities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 Control</a:t>
            </a:r>
            <a:endParaRPr lang="en-US" dirty="0"/>
          </a:p>
        </p:txBody>
      </p:sp>
      <p:sp>
        <p:nvSpPr>
          <p:cNvPr id="3" name="Content Placeholder 2"/>
          <p:cNvSpPr>
            <a:spLocks noGrp="1"/>
          </p:cNvSpPr>
          <p:nvPr>
            <p:ph idx="1"/>
          </p:nvPr>
        </p:nvSpPr>
        <p:spPr>
          <a:xfrm>
            <a:off x="0" y="1967948"/>
            <a:ext cx="9144000" cy="4890052"/>
          </a:xfrm>
        </p:spPr>
        <p:txBody>
          <a:bodyPr>
            <a:normAutofit/>
          </a:bodyPr>
          <a:lstStyle/>
          <a:p>
            <a:r>
              <a:rPr lang="en-US" dirty="0" smtClean="0"/>
              <a:t>Operational event data collection and analysis</a:t>
            </a:r>
          </a:p>
          <a:p>
            <a:pPr lvl="1"/>
            <a:r>
              <a:rPr lang="en-US" dirty="0" smtClean="0"/>
              <a:t>Operational risk events are reported in a central database</a:t>
            </a:r>
          </a:p>
          <a:p>
            <a:pPr lvl="1"/>
            <a:r>
              <a:rPr lang="en-US" dirty="0" smtClean="0"/>
              <a:t>Comprehensive information about these events is collected </a:t>
            </a:r>
          </a:p>
          <a:p>
            <a:pPr lvl="1"/>
            <a:r>
              <a:rPr lang="en-US" dirty="0" smtClean="0"/>
              <a:t>Analysis of operational risk event data have a better understanding where and how our risks are manifesting themselves</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p:txBody>
          <a:bodyPr/>
          <a:lstStyle/>
          <a:p>
            <a:r>
              <a:rPr lang="en-US" dirty="0" smtClean="0"/>
              <a:t>Risk that the bank may be unable to generate or obtain sufficient cash or its equivalent in a timely can cost-effective manner to meet its commitments as they come due.</a:t>
            </a:r>
          </a:p>
          <a:p>
            <a:r>
              <a:rPr lang="en-US" dirty="0" smtClean="0"/>
              <a:t>Goal</a:t>
            </a:r>
          </a:p>
          <a:p>
            <a:pPr lvl="1"/>
            <a:r>
              <a:rPr lang="en-US" dirty="0" smtClean="0"/>
              <a:t>Satisfy current and prospective commitments</a:t>
            </a:r>
          </a:p>
          <a:p>
            <a:pPr lvl="1"/>
            <a:r>
              <a:rPr lang="en-US" dirty="0" smtClean="0"/>
              <a:t>In conjunction with capital position</a:t>
            </a:r>
          </a:p>
          <a:p>
            <a:pPr lvl="1"/>
            <a:r>
              <a:rPr lang="en-US" dirty="0" smtClean="0"/>
              <a:t>To a safety and soundness in times of stress</a:t>
            </a:r>
          </a:p>
          <a:p>
            <a:pPr lvl="1"/>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p:txBody>
          <a:bodyPr>
            <a:normAutofit lnSpcReduction="10000"/>
          </a:bodyPr>
          <a:lstStyle/>
          <a:p>
            <a:r>
              <a:rPr lang="en-US" dirty="0" smtClean="0"/>
              <a:t>Key liquidity risk mitigation strategies:</a:t>
            </a:r>
          </a:p>
          <a:p>
            <a:pPr lvl="1"/>
            <a:r>
              <a:rPr lang="en-US" dirty="0" smtClean="0"/>
              <a:t>An appropriate balance between the level of risk to undertake and the cost of its mitigation that takes into account the potential impact of extreme but plausible event</a:t>
            </a:r>
          </a:p>
          <a:p>
            <a:pPr lvl="1"/>
            <a:r>
              <a:rPr lang="en-US" dirty="0" smtClean="0"/>
              <a:t>Broad funding access</a:t>
            </a:r>
          </a:p>
          <a:p>
            <a:pPr lvl="1"/>
            <a:r>
              <a:rPr lang="en-US" dirty="0" smtClean="0"/>
              <a:t>A comprehensive enterprise-wide liquidity contingency plan</a:t>
            </a:r>
          </a:p>
          <a:p>
            <a:pPr lvl="1"/>
            <a:r>
              <a:rPr lang="en-US" dirty="0" smtClean="0"/>
              <a:t>Appropriate and transparent liquidity transfer pricing and cost allocation</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a:xfrm>
            <a:off x="0" y="2209800"/>
            <a:ext cx="9144000" cy="4648200"/>
          </a:xfrm>
        </p:spPr>
        <p:txBody>
          <a:bodyPr>
            <a:normAutofit fontScale="92500" lnSpcReduction="10000"/>
          </a:bodyPr>
          <a:lstStyle/>
          <a:p>
            <a:r>
              <a:rPr lang="en-US" sz="3059" dirty="0" smtClean="0"/>
              <a:t>Risk Measurement</a:t>
            </a:r>
          </a:p>
          <a:p>
            <a:pPr lvl="1"/>
            <a:r>
              <a:rPr lang="en-US" sz="2824" dirty="0" smtClean="0">
                <a:solidFill>
                  <a:schemeClr val="tx1"/>
                </a:solidFill>
              </a:rPr>
              <a:t>Structural(longer-term) liquidity risk</a:t>
            </a:r>
          </a:p>
          <a:p>
            <a:pPr lvl="2"/>
            <a:r>
              <a:rPr lang="en-US" sz="2588" dirty="0" smtClean="0">
                <a:solidFill>
                  <a:schemeClr val="tx1"/>
                </a:solidFill>
              </a:rPr>
              <a:t>Cash capital and survival horizon methodologies</a:t>
            </a:r>
          </a:p>
          <a:p>
            <a:pPr lvl="1"/>
            <a:r>
              <a:rPr lang="en-US" sz="2824" dirty="0" smtClean="0">
                <a:solidFill>
                  <a:schemeClr val="tx1"/>
                </a:solidFill>
              </a:rPr>
              <a:t>Tactical(shorter-term) liquidity risk</a:t>
            </a:r>
          </a:p>
          <a:p>
            <a:pPr lvl="2"/>
            <a:r>
              <a:rPr lang="en-US" sz="2588" dirty="0" smtClean="0">
                <a:solidFill>
                  <a:schemeClr val="tx1"/>
                </a:solidFill>
              </a:rPr>
              <a:t>Net cash outflow limits in Canadian dollar and foreign currencies for key short-term time horizons and assign a risk-adjusted limit to aggregate pledging exposure and individual limits by types of pledging activities to measure shorter-term liquidity exposures</a:t>
            </a:r>
          </a:p>
          <a:p>
            <a:pPr lvl="1"/>
            <a:r>
              <a:rPr lang="en-US" sz="2595" dirty="0" smtClean="0">
                <a:solidFill>
                  <a:schemeClr val="tx1"/>
                </a:solidFill>
              </a:rPr>
              <a:t>Contingent liquidity risk</a:t>
            </a:r>
          </a:p>
          <a:p>
            <a:pPr lvl="2"/>
            <a:r>
              <a:rPr lang="en-US" sz="2378" dirty="0" smtClean="0">
                <a:solidFill>
                  <a:schemeClr val="tx1"/>
                </a:solidFill>
              </a:rPr>
              <a:t>Assess the impact of and the intended responses to sudden stressful events</a:t>
            </a:r>
          </a:p>
          <a:p>
            <a:pPr lvl="1"/>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p:txBody>
          <a:bodyPr>
            <a:normAutofit/>
          </a:bodyPr>
          <a:lstStyle/>
          <a:p>
            <a:r>
              <a:rPr lang="en-US" sz="2800" dirty="0" smtClean="0"/>
              <a:t>Risk Control</a:t>
            </a:r>
          </a:p>
          <a:p>
            <a:pPr lvl="1"/>
            <a:r>
              <a:rPr lang="en-US" sz="2800" dirty="0" smtClean="0"/>
              <a:t>Policies</a:t>
            </a:r>
          </a:p>
          <a:p>
            <a:pPr lvl="2"/>
            <a:r>
              <a:rPr lang="en-US" sz="2800" dirty="0" smtClean="0"/>
              <a:t>Principal liquidity and funding policies define risk tolerance parameter</a:t>
            </a:r>
          </a:p>
          <a:p>
            <a:pPr lvl="1"/>
            <a:r>
              <a:rPr lang="en-US" sz="2800" dirty="0" smtClean="0"/>
              <a:t>Authorities and limits</a:t>
            </a:r>
          </a:p>
          <a:p>
            <a:pPr lvl="2"/>
            <a:r>
              <a:rPr lang="en-US" sz="2800" dirty="0" smtClean="0"/>
              <a:t>Limits for the structural liquidity risk positions are approved at lease annually</a:t>
            </a:r>
          </a:p>
          <a:p>
            <a:pPr lvl="2">
              <a:buNone/>
            </a:pPr>
            <a:endParaRPr lang="en-US" sz="2800"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a:xfrm>
            <a:off x="318052" y="2209800"/>
            <a:ext cx="8825948" cy="4648200"/>
          </a:xfrm>
        </p:spPr>
        <p:txBody>
          <a:bodyPr>
            <a:normAutofit/>
          </a:bodyPr>
          <a:lstStyle/>
          <a:p>
            <a:r>
              <a:rPr lang="en-US" dirty="0" smtClean="0"/>
              <a:t>Funding Strategy</a:t>
            </a:r>
          </a:p>
          <a:p>
            <a:pPr lvl="1"/>
            <a:r>
              <a:rPr lang="en-US" dirty="0" smtClean="0"/>
              <a:t>Foundation of the structural liquidity position:</a:t>
            </a:r>
          </a:p>
          <a:p>
            <a:pPr lvl="2"/>
            <a:r>
              <a:rPr lang="en-US" dirty="0" smtClean="0"/>
              <a:t>Core funding</a:t>
            </a:r>
          </a:p>
          <a:p>
            <a:pPr lvl="2"/>
            <a:r>
              <a:rPr lang="en-US" dirty="0" smtClean="0"/>
              <a:t>Comprising capital</a:t>
            </a:r>
          </a:p>
          <a:p>
            <a:pPr lvl="2"/>
            <a:r>
              <a:rPr lang="en-US" dirty="0" smtClean="0"/>
              <a:t>Longer-term liabilities and a diversifies pool of personal</a:t>
            </a:r>
          </a:p>
          <a:p>
            <a:pPr lvl="2"/>
            <a:r>
              <a:rPr lang="en-US" dirty="0" smtClean="0"/>
              <a:t>To a lesser extent</a:t>
            </a:r>
          </a:p>
          <a:p>
            <a:pPr lvl="2"/>
            <a:r>
              <a:rPr lang="en-US" dirty="0" smtClean="0"/>
              <a:t>Commercial and institutional deposits</a:t>
            </a:r>
          </a:p>
          <a:p>
            <a:pPr lvl="1"/>
            <a:r>
              <a:rPr lang="en-US" dirty="0" smtClean="0"/>
              <a:t>Wholesale funding activities are well diversified by geographic origin, investor segment, instrument, currency, structure and maturity.</a:t>
            </a:r>
          </a:p>
          <a:p>
            <a:pPr lvl="1"/>
            <a:r>
              <a:rPr lang="en-US" dirty="0" smtClean="0"/>
              <a:t>Maintain competitive credit ratings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and Funding Risk</a:t>
            </a:r>
            <a:endParaRPr lang="en-US" dirty="0"/>
          </a:p>
        </p:txBody>
      </p:sp>
      <p:sp>
        <p:nvSpPr>
          <p:cNvPr id="3" name="Content Placeholder 2"/>
          <p:cNvSpPr>
            <a:spLocks noGrp="1"/>
          </p:cNvSpPr>
          <p:nvPr>
            <p:ph idx="1"/>
          </p:nvPr>
        </p:nvSpPr>
        <p:spPr/>
        <p:txBody>
          <a:bodyPr/>
          <a:lstStyle/>
          <a:p>
            <a:r>
              <a:rPr lang="en-US" dirty="0" smtClean="0"/>
              <a:t>Credit Ratings</a:t>
            </a:r>
          </a:p>
          <a:p>
            <a:pPr lvl="1"/>
            <a:r>
              <a:rPr lang="en-US" dirty="0" smtClean="0"/>
              <a:t>Access unsecure3d funding markets and to engage in certain collateralized business activities on a cost-effective basis</a:t>
            </a:r>
          </a:p>
          <a:p>
            <a:pPr lvl="1"/>
            <a:r>
              <a:rPr lang="en-US" dirty="0" smtClean="0"/>
              <a:t>Determined by the quality of RBC earnings, the adequacy of our capital and the effectiveness of RBC risk management programs</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1164</TotalTime>
  <Words>4892</Words>
  <Application>Microsoft Office PowerPoint</Application>
  <PresentationFormat>On-screen Show (4:3)</PresentationFormat>
  <Paragraphs>560</Paragraphs>
  <Slides>104</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Folio</vt:lpstr>
      <vt:lpstr>Microsoft Office Excel 97-2003 Worksheet</vt:lpstr>
      <vt:lpstr>Royal Bank of Canada</vt:lpstr>
      <vt:lpstr>Agenda</vt:lpstr>
      <vt:lpstr>Industry Overview </vt:lpstr>
      <vt:lpstr>Industry Overview</vt:lpstr>
      <vt:lpstr>Industry Overview</vt:lpstr>
      <vt:lpstr>Industry Overview</vt:lpstr>
      <vt:lpstr>Basel Committee</vt:lpstr>
      <vt:lpstr>Basel Committee</vt:lpstr>
      <vt:lpstr>SIG</vt:lpstr>
      <vt:lpstr>PDG</vt:lpstr>
      <vt:lpstr>PDG</vt:lpstr>
      <vt:lpstr>PDG </vt:lpstr>
      <vt:lpstr>ATF</vt:lpstr>
      <vt:lpstr>BCG</vt:lpstr>
      <vt:lpstr>Basel I</vt:lpstr>
      <vt:lpstr>Basel II</vt:lpstr>
      <vt:lpstr>Basel II</vt:lpstr>
      <vt:lpstr>Basel II</vt:lpstr>
      <vt:lpstr>The First Pillar</vt:lpstr>
      <vt:lpstr>The First Pillar</vt:lpstr>
      <vt:lpstr>The Second Pillar</vt:lpstr>
      <vt:lpstr>The Third Pillar</vt:lpstr>
      <vt:lpstr>Basel III</vt:lpstr>
      <vt:lpstr>Package of Reforms</vt:lpstr>
      <vt:lpstr>Capital Requirements</vt:lpstr>
      <vt:lpstr>Transition Arrangement</vt:lpstr>
      <vt:lpstr>Transition Arrangement</vt:lpstr>
      <vt:lpstr>Transition Arrangement</vt:lpstr>
      <vt:lpstr>Transition Arrangement</vt:lpstr>
      <vt:lpstr>Royal Bank of Canada</vt:lpstr>
      <vt:lpstr>Royal Bank of Canada</vt:lpstr>
      <vt:lpstr>Risk Environment</vt:lpstr>
      <vt:lpstr>Risk Exposure</vt:lpstr>
      <vt:lpstr>Risk Exposure</vt:lpstr>
      <vt:lpstr>Risk Governance</vt:lpstr>
      <vt:lpstr>Risk Appetite</vt:lpstr>
      <vt:lpstr>Risk Appetite</vt:lpstr>
      <vt:lpstr>Risk Appetite</vt:lpstr>
      <vt:lpstr>Risk Management Principles</vt:lpstr>
      <vt:lpstr>Risk Control</vt:lpstr>
      <vt:lpstr>Credit Risk</vt:lpstr>
      <vt:lpstr>Credit Risk</vt:lpstr>
      <vt:lpstr>Credit Risk Management</vt:lpstr>
      <vt:lpstr>Credit Risk Management</vt:lpstr>
      <vt:lpstr>Credit Risk Measurements</vt:lpstr>
      <vt:lpstr>Key Parameters</vt:lpstr>
      <vt:lpstr>Wholesale Credit Portfolio</vt:lpstr>
      <vt:lpstr>Internal Rating Map</vt:lpstr>
      <vt:lpstr>Internal Rating Map</vt:lpstr>
      <vt:lpstr>Retail Credit Portfolio</vt:lpstr>
      <vt:lpstr>Portfolio Management</vt:lpstr>
      <vt:lpstr>Credit Risk Control</vt:lpstr>
      <vt:lpstr>Credit Risk Control</vt:lpstr>
      <vt:lpstr>Credit Risk Control</vt:lpstr>
      <vt:lpstr>Credit Risk Control</vt:lpstr>
      <vt:lpstr>Credit Risk Exposure</vt:lpstr>
      <vt:lpstr>Loans and Exceptances</vt:lpstr>
      <vt:lpstr>Provision for Credit Loss</vt:lpstr>
      <vt:lpstr>Specific Provisions</vt:lpstr>
      <vt:lpstr>Provision for Credit Loss</vt:lpstr>
      <vt:lpstr>Gross Impaired Loss</vt:lpstr>
      <vt:lpstr>Gross Impaired Loss</vt:lpstr>
      <vt:lpstr>Allowance for Credit Losses</vt:lpstr>
      <vt:lpstr>Market Risk</vt:lpstr>
      <vt:lpstr>Market Risk - Trading</vt:lpstr>
      <vt:lpstr>Market Risk-Trading</vt:lpstr>
      <vt:lpstr>Market Risk-Trading</vt:lpstr>
      <vt:lpstr>Market Risk-Trading</vt:lpstr>
      <vt:lpstr>Market Risk-Trading</vt:lpstr>
      <vt:lpstr>Market Risk-Trading</vt:lpstr>
      <vt:lpstr>Market Risk-Trading Revenue</vt:lpstr>
      <vt:lpstr>Market Risk-Trading Revenue</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Risk-Non-Trading</vt:lpstr>
      <vt:lpstr>Market Risk Management Strategy</vt:lpstr>
      <vt:lpstr>Derivatives held for hedging purpose</vt:lpstr>
      <vt:lpstr>Hedging activities</vt:lpstr>
      <vt:lpstr>Hedging activities</vt:lpstr>
      <vt:lpstr>Operational Risk</vt:lpstr>
      <vt:lpstr>Operational Risk</vt:lpstr>
      <vt:lpstr>Operational Risk Control</vt:lpstr>
      <vt:lpstr>Operational Risk Control</vt:lpstr>
      <vt:lpstr>Liquidity and Funding Risk</vt:lpstr>
      <vt:lpstr>Liquidity and Funding Risk</vt:lpstr>
      <vt:lpstr>Liquidity and Funding Risk</vt:lpstr>
      <vt:lpstr>Liquidity and Funding Risk</vt:lpstr>
      <vt:lpstr>Liquidity and Funding Risk</vt:lpstr>
      <vt:lpstr>Liquidity and Funding Risk</vt:lpstr>
      <vt:lpstr>Liquidity and Funding Risk</vt:lpstr>
      <vt:lpstr>Liquidity and Funding Risk</vt:lpstr>
      <vt:lpstr>Other Risks</vt:lpstr>
      <vt:lpstr>Other Risks</vt:lpstr>
      <vt:lpstr>Slide 104</vt:lpstr>
    </vt:vector>
  </TitlesOfParts>
  <Company>SFU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Bank of Canada</dc:title>
  <dc:creator>Li Yao</dc:creator>
  <cp:lastModifiedBy> </cp:lastModifiedBy>
  <cp:revision>114</cp:revision>
  <dcterms:created xsi:type="dcterms:W3CDTF">2010-11-02T21:27:22Z</dcterms:created>
  <dcterms:modified xsi:type="dcterms:W3CDTF">2010-11-03T21:15:34Z</dcterms:modified>
</cp:coreProperties>
</file>