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1"/>
  </p:sldMasterIdLst>
  <p:notesMasterIdLst>
    <p:notesMasterId r:id="rId37"/>
  </p:notesMasterIdLst>
  <p:handoutMasterIdLst>
    <p:handoutMasterId r:id="rId38"/>
  </p:handoutMasterIdLst>
  <p:sldIdLst>
    <p:sldId id="256" r:id="rId2"/>
    <p:sldId id="308" r:id="rId3"/>
    <p:sldId id="258" r:id="rId4"/>
    <p:sldId id="293" r:id="rId5"/>
    <p:sldId id="305" r:id="rId6"/>
    <p:sldId id="283" r:id="rId7"/>
    <p:sldId id="264" r:id="rId8"/>
    <p:sldId id="296" r:id="rId9"/>
    <p:sldId id="300" r:id="rId10"/>
    <p:sldId id="301" r:id="rId11"/>
    <p:sldId id="297" r:id="rId12"/>
    <p:sldId id="309" r:id="rId13"/>
    <p:sldId id="263" r:id="rId14"/>
    <p:sldId id="317" r:id="rId15"/>
    <p:sldId id="314" r:id="rId16"/>
    <p:sldId id="312" r:id="rId17"/>
    <p:sldId id="295" r:id="rId18"/>
    <p:sldId id="311" r:id="rId19"/>
    <p:sldId id="315" r:id="rId20"/>
    <p:sldId id="316" r:id="rId21"/>
    <p:sldId id="318" r:id="rId22"/>
    <p:sldId id="294" r:id="rId23"/>
    <p:sldId id="291" r:id="rId24"/>
    <p:sldId id="310" r:id="rId25"/>
    <p:sldId id="324" r:id="rId26"/>
    <p:sldId id="320" r:id="rId27"/>
    <p:sldId id="319" r:id="rId28"/>
    <p:sldId id="321" r:id="rId29"/>
    <p:sldId id="323" r:id="rId30"/>
    <p:sldId id="322" r:id="rId31"/>
    <p:sldId id="303" r:id="rId32"/>
    <p:sldId id="304" r:id="rId33"/>
    <p:sldId id="306" r:id="rId34"/>
    <p:sldId id="302" r:id="rId35"/>
    <p:sldId id="307" r:id="rId3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A5002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9" autoAdjust="0"/>
    <p:restoredTop sz="87542" autoAdjust="0"/>
  </p:normalViewPr>
  <p:slideViewPr>
    <p:cSldViewPr>
      <p:cViewPr varScale="1">
        <p:scale>
          <a:sx n="72" d="100"/>
          <a:sy n="72" d="100"/>
        </p:scale>
        <p:origin x="166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fr-CA"/>
          </a:p>
        </p:txBody>
      </p:sp>
      <p:sp>
        <p:nvSpPr>
          <p:cNvPr id="11059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fr-CA"/>
          </a:p>
        </p:txBody>
      </p:sp>
      <p:sp>
        <p:nvSpPr>
          <p:cNvPr id="11059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fr-CA"/>
          </a:p>
        </p:txBody>
      </p:sp>
      <p:sp>
        <p:nvSpPr>
          <p:cNvPr id="11059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E398AA95-96BC-471E-B648-07CA84652DF4}" type="slidenum">
              <a:rPr lang="fr-CA"/>
              <a:pPr/>
              <a:t>‹#›</a:t>
            </a:fld>
            <a:endParaRPr lang="fr-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307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30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307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14F48613-D658-47FB-8C54-2F1E17AA39C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7C3D26-35EB-468D-85A9-6D808193943C}"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1F5DA-66BA-465C-B69A-270E1ED634FA}" type="slidenum">
              <a:rPr lang="en-US"/>
              <a:pPr/>
              <a:t>3</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F6563-6D11-48D7-B35D-E2381AF9CA89}" type="slidenum">
              <a:rPr lang="en-US"/>
              <a:pPr/>
              <a:t>7</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0AE51E-8C01-441C-A675-BA3A8C31C316}" type="slidenum">
              <a:rPr lang="en-US"/>
              <a:pPr/>
              <a:t>13</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t>ASSA Annual Meetings: Jan. 7, 2018</a:t>
            </a:r>
          </a:p>
        </p:txBody>
      </p:sp>
      <p:sp>
        <p:nvSpPr>
          <p:cNvPr id="5" name="Slide Number Placeholder 4"/>
          <p:cNvSpPr>
            <a:spLocks noGrp="1"/>
          </p:cNvSpPr>
          <p:nvPr>
            <p:ph type="sldNum" sz="quarter" idx="11"/>
          </p:nvPr>
        </p:nvSpPr>
        <p:spPr/>
        <p:txBody>
          <a:bodyPr/>
          <a:lstStyle>
            <a:lvl1pPr>
              <a:defRPr/>
            </a:lvl1pPr>
          </a:lstStyle>
          <a:p>
            <a:fld id="{F22FC2B5-C0F4-49F0-A38C-3E5C3B7E821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ASSA Annual Meetings: Jan. 7, 2018</a:t>
            </a:r>
          </a:p>
        </p:txBody>
      </p:sp>
      <p:sp>
        <p:nvSpPr>
          <p:cNvPr id="5" name="Slide Number Placeholder 4"/>
          <p:cNvSpPr>
            <a:spLocks noGrp="1"/>
          </p:cNvSpPr>
          <p:nvPr>
            <p:ph type="sldNum" sz="quarter" idx="11"/>
          </p:nvPr>
        </p:nvSpPr>
        <p:spPr/>
        <p:txBody>
          <a:bodyPr/>
          <a:lstStyle>
            <a:lvl1pPr>
              <a:defRPr/>
            </a:lvl1pPr>
          </a:lstStyle>
          <a:p>
            <a:fld id="{98CE6158-AD44-4B29-ADC8-B2ECAA72CB1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ASSA Annual Meetings: Jan. 7, 2018</a:t>
            </a:r>
          </a:p>
        </p:txBody>
      </p:sp>
      <p:sp>
        <p:nvSpPr>
          <p:cNvPr id="5" name="Slide Number Placeholder 4"/>
          <p:cNvSpPr>
            <a:spLocks noGrp="1"/>
          </p:cNvSpPr>
          <p:nvPr>
            <p:ph type="sldNum" sz="quarter" idx="11"/>
          </p:nvPr>
        </p:nvSpPr>
        <p:spPr/>
        <p:txBody>
          <a:bodyPr/>
          <a:lstStyle>
            <a:lvl1pPr>
              <a:defRPr/>
            </a:lvl1pPr>
          </a:lstStyle>
          <a:p>
            <a:fld id="{BCB74A08-6367-4C2E-9110-7ED810B91F8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a:xfrm>
            <a:off x="684213" y="6092825"/>
            <a:ext cx="4248150" cy="476250"/>
          </a:xfrm>
        </p:spPr>
        <p:txBody>
          <a:bodyPr/>
          <a:lstStyle>
            <a:lvl1pPr>
              <a:defRPr/>
            </a:lvl1pPr>
          </a:lstStyle>
          <a:p>
            <a:r>
              <a:rPr lang="en-US"/>
              <a:t>ASSA Annual Meetings: Jan. 7, 2018</a:t>
            </a:r>
          </a:p>
        </p:txBody>
      </p:sp>
      <p:sp>
        <p:nvSpPr>
          <p:cNvPr id="7" name="Slide Number Placeholder 6"/>
          <p:cNvSpPr>
            <a:spLocks noGrp="1"/>
          </p:cNvSpPr>
          <p:nvPr>
            <p:ph type="sldNum" sz="quarter" idx="11"/>
          </p:nvPr>
        </p:nvSpPr>
        <p:spPr>
          <a:xfrm>
            <a:off x="6553200" y="6245225"/>
            <a:ext cx="2133600" cy="476250"/>
          </a:xfrm>
        </p:spPr>
        <p:txBody>
          <a:bodyPr/>
          <a:lstStyle>
            <a:lvl1pPr>
              <a:defRPr/>
            </a:lvl1pPr>
          </a:lstStyle>
          <a:p>
            <a:fld id="{A5DC8887-6973-492C-87FD-2239689932F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684213" y="6092825"/>
            <a:ext cx="4248150" cy="476250"/>
          </a:xfrm>
        </p:spPr>
        <p:txBody>
          <a:bodyPr/>
          <a:lstStyle>
            <a:lvl1pPr>
              <a:defRPr/>
            </a:lvl1pPr>
          </a:lstStyle>
          <a:p>
            <a:r>
              <a:rPr lang="en-US"/>
              <a:t>ASSA Annual Meetings: Jan. 7, 2018</a:t>
            </a:r>
          </a:p>
        </p:txBody>
      </p:sp>
      <p:sp>
        <p:nvSpPr>
          <p:cNvPr id="6" name="Slide Number Placeholder 5"/>
          <p:cNvSpPr>
            <a:spLocks noGrp="1"/>
          </p:cNvSpPr>
          <p:nvPr>
            <p:ph type="sldNum" sz="quarter" idx="11"/>
          </p:nvPr>
        </p:nvSpPr>
        <p:spPr>
          <a:xfrm>
            <a:off x="6553200" y="6245225"/>
            <a:ext cx="2133600" cy="476250"/>
          </a:xfrm>
        </p:spPr>
        <p:txBody>
          <a:bodyPr/>
          <a:lstStyle>
            <a:lvl1pPr>
              <a:defRPr/>
            </a:lvl1pPr>
          </a:lstStyle>
          <a:p>
            <a:fld id="{DDE7847E-C9E5-4F37-B893-A88168FA22E3}"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a:xfrm>
            <a:off x="684213" y="6092825"/>
            <a:ext cx="4248150" cy="476250"/>
          </a:xfrm>
        </p:spPr>
        <p:txBody>
          <a:bodyPr/>
          <a:lstStyle>
            <a:lvl1pPr>
              <a:defRPr/>
            </a:lvl1pPr>
          </a:lstStyle>
          <a:p>
            <a:r>
              <a:rPr lang="en-US"/>
              <a:t>ASSA Annual Meetings: Jan. 7, 2018</a:t>
            </a:r>
          </a:p>
        </p:txBody>
      </p:sp>
      <p:sp>
        <p:nvSpPr>
          <p:cNvPr id="8" name="Slide Number Placeholder 7"/>
          <p:cNvSpPr>
            <a:spLocks noGrp="1"/>
          </p:cNvSpPr>
          <p:nvPr>
            <p:ph type="sldNum" sz="quarter" idx="11"/>
          </p:nvPr>
        </p:nvSpPr>
        <p:spPr>
          <a:xfrm>
            <a:off x="6553200" y="6245225"/>
            <a:ext cx="2133600" cy="476250"/>
          </a:xfrm>
        </p:spPr>
        <p:txBody>
          <a:bodyPr/>
          <a:lstStyle>
            <a:lvl1pPr>
              <a:defRPr/>
            </a:lvl1pPr>
          </a:lstStyle>
          <a:p>
            <a:fld id="{DB53D6A4-5CA3-4B28-A4E3-9DC40A6DD33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684213" y="6092825"/>
            <a:ext cx="4248150" cy="476250"/>
          </a:xfrm>
        </p:spPr>
        <p:txBody>
          <a:bodyPr/>
          <a:lstStyle>
            <a:lvl1pPr>
              <a:defRPr/>
            </a:lvl1pPr>
          </a:lstStyle>
          <a:p>
            <a:r>
              <a:rPr lang="en-US"/>
              <a:t>ASSA Annual Meetings: Jan. 7, 2018</a:t>
            </a:r>
          </a:p>
        </p:txBody>
      </p:sp>
      <p:sp>
        <p:nvSpPr>
          <p:cNvPr id="6" name="Slide Number Placeholder 5"/>
          <p:cNvSpPr>
            <a:spLocks noGrp="1"/>
          </p:cNvSpPr>
          <p:nvPr>
            <p:ph type="sldNum" sz="quarter" idx="11"/>
          </p:nvPr>
        </p:nvSpPr>
        <p:spPr>
          <a:xfrm>
            <a:off x="6553200" y="6245225"/>
            <a:ext cx="2133600" cy="476250"/>
          </a:xfrm>
        </p:spPr>
        <p:txBody>
          <a:bodyPr/>
          <a:lstStyle>
            <a:lvl1pPr>
              <a:defRPr/>
            </a:lvl1pPr>
          </a:lstStyle>
          <a:p>
            <a:fld id="{8B2CAEE2-9C0A-4171-8DD1-6C946BC0207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684213" y="6092825"/>
            <a:ext cx="4248150" cy="476250"/>
          </a:xfrm>
        </p:spPr>
        <p:txBody>
          <a:bodyPr/>
          <a:lstStyle>
            <a:lvl1pPr>
              <a:defRPr/>
            </a:lvl1pPr>
          </a:lstStyle>
          <a:p>
            <a:r>
              <a:rPr lang="en-US"/>
              <a:t>ASSA Annual Meetings: Jan. 7, 2018</a:t>
            </a:r>
          </a:p>
        </p:txBody>
      </p:sp>
      <p:sp>
        <p:nvSpPr>
          <p:cNvPr id="6" name="Slide Number Placeholder 5"/>
          <p:cNvSpPr>
            <a:spLocks noGrp="1"/>
          </p:cNvSpPr>
          <p:nvPr>
            <p:ph type="sldNum" sz="quarter" idx="11"/>
          </p:nvPr>
        </p:nvSpPr>
        <p:spPr>
          <a:xfrm>
            <a:off x="6553200" y="6245225"/>
            <a:ext cx="2133600" cy="476250"/>
          </a:xfrm>
        </p:spPr>
        <p:txBody>
          <a:bodyPr/>
          <a:lstStyle>
            <a:lvl1pPr>
              <a:defRPr/>
            </a:lvl1pPr>
          </a:lstStyle>
          <a:p>
            <a:fld id="{8334BF32-27EF-4352-848D-1FC3BD405FDA}"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a:xfrm>
            <a:off x="684213" y="6092825"/>
            <a:ext cx="4248150" cy="476250"/>
          </a:xfrm>
        </p:spPr>
        <p:txBody>
          <a:bodyPr/>
          <a:lstStyle>
            <a:lvl1pPr>
              <a:defRPr/>
            </a:lvl1pPr>
          </a:lstStyle>
          <a:p>
            <a:r>
              <a:rPr lang="en-US"/>
              <a:t>ASSA Annual Meetings: Jan. 7, 2018</a:t>
            </a:r>
          </a:p>
        </p:txBody>
      </p:sp>
      <p:sp>
        <p:nvSpPr>
          <p:cNvPr id="7" name="Slide Number Placeholder 6"/>
          <p:cNvSpPr>
            <a:spLocks noGrp="1"/>
          </p:cNvSpPr>
          <p:nvPr>
            <p:ph type="sldNum" sz="quarter" idx="11"/>
          </p:nvPr>
        </p:nvSpPr>
        <p:spPr>
          <a:xfrm>
            <a:off x="6553200" y="6245225"/>
            <a:ext cx="2133600" cy="476250"/>
          </a:xfrm>
        </p:spPr>
        <p:txBody>
          <a:bodyPr/>
          <a:lstStyle>
            <a:lvl1pPr>
              <a:defRPr/>
            </a:lvl1pPr>
          </a:lstStyle>
          <a:p>
            <a:fld id="{CA0D01A3-7D35-4A10-9AD6-9981C7BEFD1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ASSA Annual Meetings: Jan. 7, 2018</a:t>
            </a:r>
          </a:p>
        </p:txBody>
      </p:sp>
      <p:sp>
        <p:nvSpPr>
          <p:cNvPr id="5" name="Slide Number Placeholder 4"/>
          <p:cNvSpPr>
            <a:spLocks noGrp="1"/>
          </p:cNvSpPr>
          <p:nvPr>
            <p:ph type="sldNum" sz="quarter" idx="11"/>
          </p:nvPr>
        </p:nvSpPr>
        <p:spPr/>
        <p:txBody>
          <a:bodyPr/>
          <a:lstStyle>
            <a:lvl1pPr>
              <a:defRPr/>
            </a:lvl1pPr>
          </a:lstStyle>
          <a:p>
            <a:fld id="{03C0ADF9-F2BD-4C3F-8020-5E5600D77DF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t>ASSA Annual Meetings: Jan. 7, 2018</a:t>
            </a:r>
          </a:p>
        </p:txBody>
      </p:sp>
      <p:sp>
        <p:nvSpPr>
          <p:cNvPr id="5" name="Slide Number Placeholder 4"/>
          <p:cNvSpPr>
            <a:spLocks noGrp="1"/>
          </p:cNvSpPr>
          <p:nvPr>
            <p:ph type="sldNum" sz="quarter" idx="11"/>
          </p:nvPr>
        </p:nvSpPr>
        <p:spPr/>
        <p:txBody>
          <a:bodyPr/>
          <a:lstStyle>
            <a:lvl1pPr>
              <a:defRPr/>
            </a:lvl1pPr>
          </a:lstStyle>
          <a:p>
            <a:fld id="{57636371-BA42-42C0-B5EB-7F9B40BFADF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t>ASSA Annual Meetings: Jan. 7, 2018</a:t>
            </a:r>
          </a:p>
        </p:txBody>
      </p:sp>
      <p:sp>
        <p:nvSpPr>
          <p:cNvPr id="6" name="Slide Number Placeholder 5"/>
          <p:cNvSpPr>
            <a:spLocks noGrp="1"/>
          </p:cNvSpPr>
          <p:nvPr>
            <p:ph type="sldNum" sz="quarter" idx="11"/>
          </p:nvPr>
        </p:nvSpPr>
        <p:spPr/>
        <p:txBody>
          <a:bodyPr/>
          <a:lstStyle>
            <a:lvl1pPr>
              <a:defRPr/>
            </a:lvl1pPr>
          </a:lstStyle>
          <a:p>
            <a:fld id="{99E4B2E2-B3F5-474C-815B-4F9B7B18B1B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t>ASSA Annual Meetings: Jan. 7, 2018</a:t>
            </a:r>
          </a:p>
        </p:txBody>
      </p:sp>
      <p:sp>
        <p:nvSpPr>
          <p:cNvPr id="8" name="Slide Number Placeholder 7"/>
          <p:cNvSpPr>
            <a:spLocks noGrp="1"/>
          </p:cNvSpPr>
          <p:nvPr>
            <p:ph type="sldNum" sz="quarter" idx="11"/>
          </p:nvPr>
        </p:nvSpPr>
        <p:spPr/>
        <p:txBody>
          <a:bodyPr/>
          <a:lstStyle>
            <a:lvl1pPr>
              <a:defRPr/>
            </a:lvl1pPr>
          </a:lstStyle>
          <a:p>
            <a:fld id="{FD421010-6CBF-49E2-AE21-E16A2AA07F4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t>ASSA Annual Meetings: Jan. 7, 2018</a:t>
            </a:r>
          </a:p>
        </p:txBody>
      </p:sp>
      <p:sp>
        <p:nvSpPr>
          <p:cNvPr id="4" name="Slide Number Placeholder 3"/>
          <p:cNvSpPr>
            <a:spLocks noGrp="1"/>
          </p:cNvSpPr>
          <p:nvPr>
            <p:ph type="sldNum" sz="quarter" idx="11"/>
          </p:nvPr>
        </p:nvSpPr>
        <p:spPr/>
        <p:txBody>
          <a:bodyPr/>
          <a:lstStyle>
            <a:lvl1pPr>
              <a:defRPr/>
            </a:lvl1pPr>
          </a:lstStyle>
          <a:p>
            <a:fld id="{EF237905-2C1E-4939-B0B3-BAE6470260F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ASSA Annual Meetings: Jan. 7, 2018</a:t>
            </a:r>
          </a:p>
        </p:txBody>
      </p:sp>
      <p:sp>
        <p:nvSpPr>
          <p:cNvPr id="3" name="Slide Number Placeholder 2"/>
          <p:cNvSpPr>
            <a:spLocks noGrp="1"/>
          </p:cNvSpPr>
          <p:nvPr>
            <p:ph type="sldNum" sz="quarter" idx="11"/>
          </p:nvPr>
        </p:nvSpPr>
        <p:spPr/>
        <p:txBody>
          <a:bodyPr/>
          <a:lstStyle>
            <a:lvl1pPr>
              <a:defRPr/>
            </a:lvl1pPr>
          </a:lstStyle>
          <a:p>
            <a:fld id="{C51224B7-747D-46B7-BAD4-09D245946F6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ASSA Annual Meetings: Jan. 7, 2018</a:t>
            </a:r>
          </a:p>
        </p:txBody>
      </p:sp>
      <p:sp>
        <p:nvSpPr>
          <p:cNvPr id="6" name="Slide Number Placeholder 5"/>
          <p:cNvSpPr>
            <a:spLocks noGrp="1"/>
          </p:cNvSpPr>
          <p:nvPr>
            <p:ph type="sldNum" sz="quarter" idx="11"/>
          </p:nvPr>
        </p:nvSpPr>
        <p:spPr/>
        <p:txBody>
          <a:bodyPr/>
          <a:lstStyle>
            <a:lvl1pPr>
              <a:defRPr/>
            </a:lvl1pPr>
          </a:lstStyle>
          <a:p>
            <a:fld id="{8717E123-2BB6-4C84-B436-1DA35E2CDF2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ASSA Annual Meetings: Jan. 7, 2018</a:t>
            </a:r>
          </a:p>
        </p:txBody>
      </p:sp>
      <p:sp>
        <p:nvSpPr>
          <p:cNvPr id="6" name="Slide Number Placeholder 5"/>
          <p:cNvSpPr>
            <a:spLocks noGrp="1"/>
          </p:cNvSpPr>
          <p:nvPr>
            <p:ph type="sldNum" sz="quarter" idx="11"/>
          </p:nvPr>
        </p:nvSpPr>
        <p:spPr/>
        <p:txBody>
          <a:bodyPr/>
          <a:lstStyle>
            <a:lvl1pPr>
              <a:defRPr/>
            </a:lvl1pPr>
          </a:lstStyle>
          <a:p>
            <a:fld id="{DB9D4CC5-DAB4-4070-949C-E12F650B20E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7" name="Rectangle 5"/>
          <p:cNvSpPr>
            <a:spLocks noGrp="1" noChangeArrowheads="1"/>
          </p:cNvSpPr>
          <p:nvPr>
            <p:ph type="ftr" sz="quarter" idx="3"/>
          </p:nvPr>
        </p:nvSpPr>
        <p:spPr bwMode="auto">
          <a:xfrm>
            <a:off x="684213" y="6092825"/>
            <a:ext cx="42481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r>
              <a:rPr lang="en-US"/>
              <a:t>ASSA Annual Meetings: Jan. 7, 2018</a:t>
            </a:r>
          </a:p>
        </p:txBody>
      </p:sp>
      <p:sp>
        <p:nvSpPr>
          <p:cNvPr id="337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4C62856-05FB-4C96-847D-615506C1045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4.xml"/><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title"/>
          </p:nvPr>
        </p:nvSpPr>
        <p:spPr>
          <a:xfrm>
            <a:off x="457200" y="273050"/>
            <a:ext cx="8363272" cy="1325362"/>
          </a:xfrm>
        </p:spPr>
        <p:txBody>
          <a:bodyPr/>
          <a:lstStyle/>
          <a:p>
            <a:r>
              <a:rPr lang="en-US" sz="2800" dirty="0"/>
              <a:t>The History of Economics </a:t>
            </a:r>
            <a:br>
              <a:rPr lang="en-US" sz="2800" dirty="0"/>
            </a:br>
            <a:r>
              <a:rPr lang="en-US" sz="2800" dirty="0"/>
              <a:t>and the Pre-History of </a:t>
            </a:r>
            <a:r>
              <a:rPr lang="en-US" sz="2800" dirty="0" err="1"/>
              <a:t>Econophysics</a:t>
            </a:r>
            <a:r>
              <a:rPr lang="en-US" sz="2800" dirty="0"/>
              <a:t>: </a:t>
            </a:r>
            <a:br>
              <a:rPr lang="en-US" sz="2800" dirty="0"/>
            </a:br>
            <a:r>
              <a:rPr lang="en-US" sz="2800" dirty="0"/>
              <a:t>Boltzmann versus the </a:t>
            </a:r>
            <a:r>
              <a:rPr lang="en-US" sz="2800" dirty="0" err="1"/>
              <a:t>Marginalists</a:t>
            </a:r>
            <a:endParaRPr lang="en-US" sz="2800" dirty="0"/>
          </a:p>
        </p:txBody>
      </p:sp>
      <p:sp>
        <p:nvSpPr>
          <p:cNvPr id="2064" name="Rectangle 16"/>
          <p:cNvSpPr>
            <a:spLocks noGrp="1" noChangeArrowheads="1"/>
          </p:cNvSpPr>
          <p:nvPr>
            <p:ph type="body" sz="half" idx="2"/>
          </p:nvPr>
        </p:nvSpPr>
        <p:spPr>
          <a:xfrm>
            <a:off x="5084189" y="5672484"/>
            <a:ext cx="3682752" cy="985638"/>
          </a:xfrm>
        </p:spPr>
        <p:txBody>
          <a:bodyPr/>
          <a:lstStyle/>
          <a:p>
            <a:r>
              <a:rPr lang="en-US" sz="2400" dirty="0">
                <a:solidFill>
                  <a:srgbClr val="FFFF00"/>
                </a:solidFill>
              </a:rPr>
              <a:t>Geoffrey Poitras, </a:t>
            </a:r>
          </a:p>
          <a:p>
            <a:r>
              <a:rPr lang="en-US" sz="2400" dirty="0">
                <a:solidFill>
                  <a:srgbClr val="FFFF00"/>
                </a:solidFill>
              </a:rPr>
              <a:t>Simon Fraser University</a:t>
            </a:r>
          </a:p>
        </p:txBody>
      </p:sp>
      <p:sp>
        <p:nvSpPr>
          <p:cNvPr id="6" name="Footer Placeholder 5"/>
          <p:cNvSpPr>
            <a:spLocks noGrp="1"/>
          </p:cNvSpPr>
          <p:nvPr>
            <p:ph type="ftr" sz="quarter" idx="10"/>
          </p:nvPr>
        </p:nvSpPr>
        <p:spPr>
          <a:xfrm>
            <a:off x="684213" y="6165303"/>
            <a:ext cx="4248150" cy="403771"/>
          </a:xfrm>
        </p:spPr>
        <p:txBody>
          <a:bodyPr/>
          <a:lstStyle/>
          <a:p>
            <a:r>
              <a:rPr lang="en-US" sz="2000" dirty="0">
                <a:solidFill>
                  <a:srgbClr val="00B050"/>
                </a:solidFill>
              </a:rPr>
              <a:t>ASSA Annual Meetings: Jan. 7, 2018</a:t>
            </a:r>
          </a:p>
        </p:txBody>
      </p:sp>
      <p:sp>
        <p:nvSpPr>
          <p:cNvPr id="7" name="Slide Number Placeholder 6"/>
          <p:cNvSpPr>
            <a:spLocks noGrp="1"/>
          </p:cNvSpPr>
          <p:nvPr>
            <p:ph type="sldNum" sz="quarter" idx="11"/>
          </p:nvPr>
        </p:nvSpPr>
        <p:spPr/>
        <p:txBody>
          <a:bodyPr/>
          <a:lstStyle/>
          <a:p>
            <a:fld id="{0A31BE3D-B25A-4800-ADCD-7C5405ADC732}" type="slidenum">
              <a:rPr lang="en-US"/>
              <a:pPr/>
              <a:t>1</a:t>
            </a:fld>
            <a:endParaRPr lang="en-US"/>
          </a:p>
        </p:txBody>
      </p:sp>
      <p:pic>
        <p:nvPicPr>
          <p:cNvPr id="9" name="Content Placeholder 8" descr="H4020061-Portrait_of_Ludwig_Boltzmann,_1844-1906-SPL.jpg"/>
          <p:cNvPicPr>
            <a:picLocks noGrp="1" noChangeAspect="1"/>
          </p:cNvPicPr>
          <p:nvPr>
            <p:ph idx="1"/>
          </p:nvPr>
        </p:nvPicPr>
        <p:blipFill>
          <a:blip r:embed="rId4" cstate="print"/>
          <a:stretch>
            <a:fillRect/>
          </a:stretch>
        </p:blipFill>
        <p:spPr>
          <a:xfrm>
            <a:off x="5035556" y="1984763"/>
            <a:ext cx="2697156" cy="3301370"/>
          </a:xfrm>
        </p:spPr>
      </p:pic>
      <p:pic>
        <p:nvPicPr>
          <p:cNvPr id="5" name="Picture 4">
            <a:extLst>
              <a:ext uri="{FF2B5EF4-FFF2-40B4-BE49-F238E27FC236}">
                <a16:creationId xmlns:a16="http://schemas.microsoft.com/office/drawing/2014/main" id="{6FB125AD-A16D-4D6C-9DCC-FD088B229F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1288" y="1933648"/>
            <a:ext cx="2794000" cy="3403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2000"/>
                                        <p:tgtEl>
                                          <p:spTgt spid="20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64">
                                            <p:txEl>
                                              <p:pRg st="0" end="0"/>
                                            </p:txEl>
                                          </p:spTgt>
                                        </p:tgtEl>
                                        <p:attrNameLst>
                                          <p:attrName>style.visibility</p:attrName>
                                        </p:attrNameLst>
                                      </p:cBhvr>
                                      <p:to>
                                        <p:strVal val="visible"/>
                                      </p:to>
                                    </p:set>
                                    <p:animEffect transition="in" filter="fade">
                                      <p:cBhvr>
                                        <p:cTn id="12" dur="2000"/>
                                        <p:tgtEl>
                                          <p:spTgt spid="206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64">
                                            <p:txEl>
                                              <p:pRg st="1" end="1"/>
                                            </p:txEl>
                                          </p:spTgt>
                                        </p:tgtEl>
                                        <p:attrNameLst>
                                          <p:attrName>style.visibility</p:attrName>
                                        </p:attrNameLst>
                                      </p:cBhvr>
                                      <p:to>
                                        <p:strVal val="visible"/>
                                      </p:to>
                                    </p:set>
                                    <p:animEffect transition="in" filter="fade">
                                      <p:cBhvr>
                                        <p:cTn id="17" dur="2000"/>
                                        <p:tgtEl>
                                          <p:spTgt spid="20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P spid="206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US" sz="3200" dirty="0"/>
              <a:t>Irreversibility, Entropy and Cosmology</a:t>
            </a:r>
          </a:p>
        </p:txBody>
      </p:sp>
      <p:sp>
        <p:nvSpPr>
          <p:cNvPr id="3" name="Content Placeholder 2"/>
          <p:cNvSpPr>
            <a:spLocks noGrp="1"/>
          </p:cNvSpPr>
          <p:nvPr>
            <p:ph idx="1"/>
          </p:nvPr>
        </p:nvSpPr>
        <p:spPr>
          <a:xfrm>
            <a:off x="457200" y="1196752"/>
            <a:ext cx="8229600" cy="4929411"/>
          </a:xfrm>
        </p:spPr>
        <p:txBody>
          <a:bodyPr/>
          <a:lstStyle/>
          <a:p>
            <a:pPr>
              <a:buNone/>
            </a:pPr>
            <a:r>
              <a:rPr lang="en-US" sz="2000" dirty="0"/>
              <a:t>“Heat can never pass from a colder to a warmer body without some other change occurring at the same time” (</a:t>
            </a:r>
            <a:r>
              <a:rPr lang="en-US" sz="2000" dirty="0" err="1"/>
              <a:t>Clausius</a:t>
            </a:r>
            <a:r>
              <a:rPr lang="en-US" sz="2000" dirty="0"/>
              <a:t>)</a:t>
            </a:r>
          </a:p>
          <a:p>
            <a:endParaRPr lang="en-US" sz="2000" dirty="0"/>
          </a:p>
          <a:p>
            <a:r>
              <a:rPr lang="en-US" sz="2000" dirty="0"/>
              <a:t>For Boltzmann, time was irreversible, i.e., could only move in one direction</a:t>
            </a:r>
          </a:p>
          <a:p>
            <a:pPr lvl="1"/>
            <a:r>
              <a:rPr lang="en-US" sz="1600" dirty="0"/>
              <a:t>Coffee cup example</a:t>
            </a:r>
          </a:p>
          <a:p>
            <a:pPr lvl="1"/>
            <a:r>
              <a:rPr lang="en-US" sz="1600" dirty="0"/>
              <a:t>This observation was a direct result of the second law of thermodynamics, the universal law of increasing entropy – a measure of the randomness of molecular motion and the loss of energy to do work.  </a:t>
            </a:r>
          </a:p>
          <a:p>
            <a:pPr lvl="2"/>
            <a:r>
              <a:rPr lang="en-US" sz="1600" dirty="0"/>
              <a:t>First recognized by </a:t>
            </a:r>
            <a:r>
              <a:rPr lang="en-US" sz="1600" dirty="0" err="1"/>
              <a:t>Clausius</a:t>
            </a:r>
            <a:r>
              <a:rPr lang="en-US" sz="1600" dirty="0"/>
              <a:t> in the early 19</a:t>
            </a:r>
            <a:r>
              <a:rPr lang="en-US" sz="1600" baseline="30000" dirty="0"/>
              <a:t>th</a:t>
            </a:r>
            <a:r>
              <a:rPr lang="en-US" sz="1600" dirty="0"/>
              <a:t> century, the second law maintains that the entropy of an isolated system, not in equilibrium, will necessarily tend to increase over time. Entropy approaches a maximum value at thermal equilibrium.</a:t>
            </a:r>
          </a:p>
          <a:p>
            <a:endParaRPr lang="en-US" sz="2000" dirty="0"/>
          </a:p>
          <a:p>
            <a:r>
              <a:rPr lang="en-US" sz="2000" dirty="0"/>
              <a:t>The second law is of central importance to the ‘big bang’ theory in cosmology</a:t>
            </a:r>
          </a:p>
        </p:txBody>
      </p:sp>
      <p:sp>
        <p:nvSpPr>
          <p:cNvPr id="4" name="Footer Placeholder 3"/>
          <p:cNvSpPr>
            <a:spLocks noGrp="1"/>
          </p:cNvSpPr>
          <p:nvPr>
            <p:ph type="ftr" sz="quarter" idx="10"/>
          </p:nvPr>
        </p:nvSpPr>
        <p:spPr/>
        <p:txBody>
          <a:bodyPr/>
          <a:lstStyle/>
          <a:p>
            <a:r>
              <a:rPr lang="en-US" dirty="0">
                <a:solidFill>
                  <a:srgbClr val="00B050"/>
                </a:solidFill>
              </a:rPr>
              <a:t>ASSA Annual Meetings: Jan. 7, 2018</a:t>
            </a:r>
          </a:p>
        </p:txBody>
      </p:sp>
      <p:sp>
        <p:nvSpPr>
          <p:cNvPr id="5" name="Slide Number Placeholder 4"/>
          <p:cNvSpPr>
            <a:spLocks noGrp="1"/>
          </p:cNvSpPr>
          <p:nvPr>
            <p:ph type="sldNum" sz="quarter" idx="11"/>
          </p:nvPr>
        </p:nvSpPr>
        <p:spPr/>
        <p:txBody>
          <a:bodyPr/>
          <a:lstStyle/>
          <a:p>
            <a:fld id="{03C0ADF9-F2BD-4C3F-8020-5E5600D77DFD}"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sz="3200" dirty="0">
                <a:solidFill>
                  <a:srgbClr val="C00000"/>
                </a:solidFill>
              </a:rPr>
              <a:t>The History for Economics</a:t>
            </a:r>
            <a:r>
              <a:rPr lang="en-US" sz="3200" dirty="0"/>
              <a:t>: </a:t>
            </a:r>
            <a:br>
              <a:rPr lang="en-US" sz="3200" dirty="0"/>
            </a:br>
            <a:r>
              <a:rPr lang="en-US" sz="3200" dirty="0"/>
              <a:t>Was there a Marginal Revolution?</a:t>
            </a:r>
          </a:p>
        </p:txBody>
      </p:sp>
      <p:sp>
        <p:nvSpPr>
          <p:cNvPr id="3" name="Content Placeholder 2"/>
          <p:cNvSpPr>
            <a:spLocks noGrp="1"/>
          </p:cNvSpPr>
          <p:nvPr>
            <p:ph idx="1"/>
          </p:nvPr>
        </p:nvSpPr>
        <p:spPr>
          <a:xfrm>
            <a:off x="457200" y="1484784"/>
            <a:ext cx="8229600" cy="4641379"/>
          </a:xfrm>
        </p:spPr>
        <p:txBody>
          <a:bodyPr/>
          <a:lstStyle/>
          <a:p>
            <a:r>
              <a:rPr lang="en-US" sz="2400" dirty="0">
                <a:sym typeface="Wingdings" pitchFamily="2" charset="2"/>
              </a:rPr>
              <a:t>Around the time Boltzmann introduced the ergodicity hypothesis, the history of economics is undergoing the ‘</a:t>
            </a:r>
            <a:r>
              <a:rPr lang="en-US" sz="2400" dirty="0">
                <a:solidFill>
                  <a:srgbClr val="0070C0"/>
                </a:solidFill>
                <a:sym typeface="Wingdings" pitchFamily="2" charset="2"/>
              </a:rPr>
              <a:t>Marginal Revolution</a:t>
            </a:r>
            <a:r>
              <a:rPr lang="en-US" sz="2400" dirty="0">
                <a:sym typeface="Wingdings" pitchFamily="2" charset="2"/>
              </a:rPr>
              <a:t>’ marking the transition from classical political economy to neoclassical economics</a:t>
            </a:r>
          </a:p>
          <a:p>
            <a:endParaRPr lang="en-US" sz="2400" dirty="0"/>
          </a:p>
          <a:p>
            <a:r>
              <a:rPr lang="en-US" sz="2400" dirty="0"/>
              <a:t>It is the use of mathematics, and the associated connection to the developed mathematical theories of classical physics, that is the defining characteristic of the ‘new theories of economics’ introduced by those the </a:t>
            </a:r>
            <a:r>
              <a:rPr lang="en-US" sz="2400" dirty="0" err="1"/>
              <a:t>marginalists</a:t>
            </a:r>
            <a:r>
              <a:rPr lang="en-US" sz="2400" dirty="0"/>
              <a:t> that adopted the “mathematical” approach to study economic phenomena, e.g., Fisher (1892).</a:t>
            </a:r>
            <a:endParaRPr lang="en-US" sz="2400" dirty="0">
              <a:sym typeface="Wingdings" pitchFamily="2" charset="2"/>
            </a:endParaRPr>
          </a:p>
          <a:p>
            <a:endParaRPr lang="en-US" sz="2000" dirty="0">
              <a:sym typeface="Wingdings" pitchFamily="2" charset="2"/>
            </a:endParaRPr>
          </a:p>
          <a:p>
            <a:endParaRPr lang="en-US" sz="2000" dirty="0">
              <a:sym typeface="Wingdings" pitchFamily="2" charset="2"/>
            </a:endParaRPr>
          </a:p>
        </p:txBody>
      </p:sp>
      <p:sp>
        <p:nvSpPr>
          <p:cNvPr id="4" name="Footer Placeholder 3"/>
          <p:cNvSpPr>
            <a:spLocks noGrp="1"/>
          </p:cNvSpPr>
          <p:nvPr>
            <p:ph type="ftr" sz="quarter" idx="10"/>
          </p:nvPr>
        </p:nvSpPr>
        <p:spPr/>
        <p:txBody>
          <a:bodyPr/>
          <a:lstStyle/>
          <a:p>
            <a:r>
              <a:rPr lang="en-US" dirty="0">
                <a:solidFill>
                  <a:srgbClr val="00B050"/>
                </a:solidFill>
              </a:rPr>
              <a:t>ASSA Annual Meetings: Jan. 7, 2018</a:t>
            </a:r>
          </a:p>
        </p:txBody>
      </p:sp>
      <p:sp>
        <p:nvSpPr>
          <p:cNvPr id="5" name="Slide Number Placeholder 4"/>
          <p:cNvSpPr>
            <a:spLocks noGrp="1"/>
          </p:cNvSpPr>
          <p:nvPr>
            <p:ph type="sldNum" sz="quarter" idx="11"/>
          </p:nvPr>
        </p:nvSpPr>
        <p:spPr/>
        <p:txBody>
          <a:bodyPr/>
          <a:lstStyle/>
          <a:p>
            <a:fld id="{03C0ADF9-F2BD-4C3F-8020-5E5600D77DFD}"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dirty="0">
                <a:solidFill>
                  <a:srgbClr val="00B050"/>
                </a:solidFill>
              </a:rPr>
              <a:t>ASSA Annual Meetings: Jan. 7, 2018</a:t>
            </a:r>
          </a:p>
        </p:txBody>
      </p:sp>
      <p:sp>
        <p:nvSpPr>
          <p:cNvPr id="8" name="Slide Number Placeholder 7"/>
          <p:cNvSpPr>
            <a:spLocks noGrp="1"/>
          </p:cNvSpPr>
          <p:nvPr>
            <p:ph type="sldNum" sz="quarter" idx="11"/>
          </p:nvPr>
        </p:nvSpPr>
        <p:spPr/>
        <p:txBody>
          <a:bodyPr/>
          <a:lstStyle/>
          <a:p>
            <a:fld id="{339E50E3-15B8-476E-AE2E-BFB312A8D146}" type="slidenum">
              <a:rPr lang="en-US"/>
              <a:pPr/>
              <a:t>12</a:t>
            </a:fld>
            <a:endParaRPr lang="en-US"/>
          </a:p>
        </p:txBody>
      </p:sp>
      <p:sp>
        <p:nvSpPr>
          <p:cNvPr id="120844" name="Rectangle 12"/>
          <p:cNvSpPr>
            <a:spLocks noGrp="1" noChangeArrowheads="1"/>
          </p:cNvSpPr>
          <p:nvPr>
            <p:ph type="title" sz="quarter"/>
          </p:nvPr>
        </p:nvSpPr>
        <p:spPr/>
        <p:txBody>
          <a:bodyPr/>
          <a:lstStyle/>
          <a:p>
            <a:r>
              <a:rPr lang="en-US" sz="4000" dirty="0"/>
              <a:t>Early Mathematical Economists</a:t>
            </a:r>
          </a:p>
        </p:txBody>
      </p:sp>
      <p:sp>
        <p:nvSpPr>
          <p:cNvPr id="14" name="Content Placeholder 13"/>
          <p:cNvSpPr>
            <a:spLocks noGrp="1"/>
          </p:cNvSpPr>
          <p:nvPr>
            <p:ph sz="quarter" idx="4"/>
          </p:nvPr>
        </p:nvSpPr>
        <p:spPr>
          <a:xfrm>
            <a:off x="827584" y="4941169"/>
            <a:ext cx="7704856" cy="792088"/>
          </a:xfrm>
        </p:spPr>
        <p:txBody>
          <a:bodyPr/>
          <a:lstStyle/>
          <a:p>
            <a:pPr marL="0" indent="0">
              <a:buNone/>
            </a:pPr>
            <a:r>
              <a:rPr lang="en-US" sz="1200" dirty="0"/>
              <a:t>      Augustin </a:t>
            </a:r>
            <a:r>
              <a:rPr lang="en-US" sz="1200" dirty="0" err="1"/>
              <a:t>Cournot</a:t>
            </a:r>
            <a:r>
              <a:rPr lang="en-US" sz="1200" dirty="0"/>
              <a:t>                                     Vilfredo Pareto                                      Stanley Jevons</a:t>
            </a:r>
          </a:p>
          <a:p>
            <a:pPr>
              <a:buNone/>
            </a:pPr>
            <a:r>
              <a:rPr lang="en-US" sz="1200" dirty="0"/>
              <a:t>          (1801-1877)                                            (1848-1923)                                           (1835-1882)</a:t>
            </a:r>
          </a:p>
          <a:p>
            <a:pPr>
              <a:buNone/>
            </a:pPr>
            <a:r>
              <a:rPr lang="en-US" sz="1200" dirty="0"/>
              <a:t>     ‘</a:t>
            </a:r>
            <a:r>
              <a:rPr lang="en-US" sz="1200" dirty="0" err="1"/>
              <a:t>Cournot</a:t>
            </a:r>
            <a:r>
              <a:rPr lang="en-US" sz="1200" dirty="0"/>
              <a:t> Equilibrium’                               ‘Pareto wealth distribution’                        ‘Sunspot theory’</a:t>
            </a:r>
          </a:p>
          <a:p>
            <a:pPr>
              <a:buNone/>
            </a:pPr>
            <a:r>
              <a:rPr lang="en-US" sz="1200" dirty="0"/>
              <a:t>       </a:t>
            </a:r>
          </a:p>
        </p:txBody>
      </p:sp>
      <p:pic>
        <p:nvPicPr>
          <p:cNvPr id="16" name="Content Placeholder 15">
            <a:extLst>
              <a:ext uri="{FF2B5EF4-FFF2-40B4-BE49-F238E27FC236}">
                <a16:creationId xmlns:a16="http://schemas.microsoft.com/office/drawing/2014/main" id="{2BF22E83-C1AC-4F75-BC2C-580BFC76F2B0}"/>
              </a:ext>
            </a:extLst>
          </p:cNvPr>
          <p:cNvPicPr>
            <a:picLocks noGrp="1" noChangeAspect="1"/>
          </p:cNvPicPr>
          <p:nvPr>
            <p:ph sz="quarter" idx="3"/>
          </p:nvPr>
        </p:nvPicPr>
        <p:blipFill>
          <a:blip r:embed="rId2">
            <a:extLst>
              <a:ext uri="{28A0092B-C50C-407E-A947-70E740481C1C}">
                <a14:useLocalDpi xmlns:a14="http://schemas.microsoft.com/office/drawing/2010/main" val="0"/>
              </a:ext>
            </a:extLst>
          </a:blip>
          <a:stretch>
            <a:fillRect/>
          </a:stretch>
        </p:blipFill>
        <p:spPr>
          <a:xfrm>
            <a:off x="795616" y="1921524"/>
            <a:ext cx="2209841" cy="2805112"/>
          </a:xfrm>
        </p:spPr>
      </p:pic>
      <p:pic>
        <p:nvPicPr>
          <p:cNvPr id="20" name="Content Placeholder 19">
            <a:extLst>
              <a:ext uri="{FF2B5EF4-FFF2-40B4-BE49-F238E27FC236}">
                <a16:creationId xmlns:a16="http://schemas.microsoft.com/office/drawing/2014/main" id="{ACC2E561-1A29-4765-9D6E-55A7D83FBBBF}"/>
              </a:ext>
            </a:extLst>
          </p:cNvPr>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3778758" y="2014220"/>
            <a:ext cx="1853184" cy="2804160"/>
          </a:xfrm>
        </p:spPr>
      </p:pic>
      <p:pic>
        <p:nvPicPr>
          <p:cNvPr id="24" name="Content Placeholder 23">
            <a:extLst>
              <a:ext uri="{FF2B5EF4-FFF2-40B4-BE49-F238E27FC236}">
                <a16:creationId xmlns:a16="http://schemas.microsoft.com/office/drawing/2014/main" id="{1D97725E-E21B-479F-AA0A-43142A459728}"/>
              </a:ext>
            </a:extLst>
          </p:cNvPr>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6311291" y="2014220"/>
            <a:ext cx="2070024" cy="2804160"/>
          </a:xfrm>
        </p:spPr>
      </p:pic>
    </p:spTree>
    <p:extLst>
      <p:ext uri="{BB962C8B-B14F-4D97-AF65-F5344CB8AC3E}">
        <p14:creationId xmlns:p14="http://schemas.microsoft.com/office/powerpoint/2010/main" val="3417065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solidFill>
                  <a:srgbClr val="00B050"/>
                </a:solidFill>
              </a:rPr>
              <a:t>ASSA Annual Meetings: Jan. 7, 2018</a:t>
            </a:r>
          </a:p>
        </p:txBody>
      </p:sp>
      <p:sp>
        <p:nvSpPr>
          <p:cNvPr id="5" name="Slide Number Placeholder 4"/>
          <p:cNvSpPr>
            <a:spLocks noGrp="1"/>
          </p:cNvSpPr>
          <p:nvPr>
            <p:ph type="sldNum" sz="quarter" idx="11"/>
          </p:nvPr>
        </p:nvSpPr>
        <p:spPr/>
        <p:txBody>
          <a:bodyPr/>
          <a:lstStyle/>
          <a:p>
            <a:fld id="{CEAE1960-C9C7-4880-B4D9-90FB1A96DDF8}" type="slidenum">
              <a:rPr lang="en-US"/>
              <a:pPr/>
              <a:t>13</a:t>
            </a:fld>
            <a:endParaRPr lang="en-US" dirty="0"/>
          </a:p>
        </p:txBody>
      </p:sp>
      <p:sp>
        <p:nvSpPr>
          <p:cNvPr id="51202" name="Rectangle 2"/>
          <p:cNvSpPr>
            <a:spLocks noGrp="1" noChangeArrowheads="1"/>
          </p:cNvSpPr>
          <p:nvPr>
            <p:ph type="title"/>
          </p:nvPr>
        </p:nvSpPr>
        <p:spPr/>
        <p:txBody>
          <a:bodyPr/>
          <a:lstStyle/>
          <a:p>
            <a:r>
              <a:rPr lang="en-US" sz="3600" dirty="0">
                <a:solidFill>
                  <a:srgbClr val="FF0000"/>
                </a:solidFill>
              </a:rPr>
              <a:t>Classical Physics and the </a:t>
            </a:r>
            <a:r>
              <a:rPr lang="en-US" sz="3600" dirty="0" err="1">
                <a:solidFill>
                  <a:srgbClr val="FF0000"/>
                </a:solidFill>
              </a:rPr>
              <a:t>Marginalists</a:t>
            </a:r>
            <a:endParaRPr lang="en-US" sz="3600" dirty="0">
              <a:solidFill>
                <a:srgbClr val="FF0000"/>
              </a:solidFill>
            </a:endParaRPr>
          </a:p>
        </p:txBody>
      </p:sp>
      <p:sp>
        <p:nvSpPr>
          <p:cNvPr id="51203" name="Rectangle 3"/>
          <p:cNvSpPr>
            <a:spLocks noGrp="1" noChangeArrowheads="1"/>
          </p:cNvSpPr>
          <p:nvPr>
            <p:ph type="body" sz="half" idx="4294967295"/>
          </p:nvPr>
        </p:nvSpPr>
        <p:spPr>
          <a:xfrm>
            <a:off x="611560" y="1412776"/>
            <a:ext cx="8229600" cy="4393282"/>
          </a:xfrm>
        </p:spPr>
        <p:txBody>
          <a:bodyPr/>
          <a:lstStyle/>
          <a:p>
            <a:r>
              <a:rPr lang="en-US" sz="2400" dirty="0"/>
              <a:t>‘</a:t>
            </a:r>
            <a:r>
              <a:rPr lang="en-US" sz="2400" dirty="0" err="1"/>
              <a:t>Mirowski’s</a:t>
            </a:r>
            <a:r>
              <a:rPr lang="en-US" sz="2400" dirty="0"/>
              <a:t> thesis’ recognizes that important theoretical elements of neoclassical economics were adapted by the mathematical </a:t>
            </a:r>
            <a:r>
              <a:rPr lang="en-US" sz="2400" dirty="0" err="1"/>
              <a:t>marginalists</a:t>
            </a:r>
            <a:r>
              <a:rPr lang="en-US" sz="2400" dirty="0"/>
              <a:t> from concepts developed in 19</a:t>
            </a:r>
            <a:r>
              <a:rPr lang="en-US" sz="2400" baseline="30000" dirty="0"/>
              <a:t>th</a:t>
            </a:r>
            <a:r>
              <a:rPr lang="en-US" sz="2400" dirty="0"/>
              <a:t> century classical physics</a:t>
            </a:r>
          </a:p>
          <a:p>
            <a:endParaRPr lang="en-US" sz="2400" dirty="0"/>
          </a:p>
          <a:p>
            <a:r>
              <a:rPr lang="en-US" sz="2400" dirty="0"/>
              <a:t>“Just as the gravitating force of a material body depends not alone upon the mass of that body, but upon the masses and relative positions and distances of the surrounding material bodies, </a:t>
            </a:r>
            <a:r>
              <a:rPr lang="en-US" sz="2400" dirty="0">
                <a:solidFill>
                  <a:srgbClr val="002060"/>
                </a:solidFill>
              </a:rPr>
              <a:t>so utility is an attraction between a wanting being and what is wanted</a:t>
            </a:r>
            <a:r>
              <a:rPr lang="en-US" sz="2400" dirty="0"/>
              <a:t>.”</a:t>
            </a:r>
            <a:r>
              <a:rPr lang="en-US" dirty="0"/>
              <a:t> </a:t>
            </a:r>
          </a:p>
          <a:p>
            <a:pPr marL="0" indent="0">
              <a:buNone/>
            </a:pPr>
            <a:r>
              <a:rPr lang="en-US" sz="1800" dirty="0"/>
              <a:t>      Jevons, “Mathematical Theory of Political Economy” (1874, p.482) </a:t>
            </a:r>
          </a:p>
          <a:p>
            <a:pPr lvl="1"/>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3">
                                            <p:txEl>
                                              <p:pRg st="2" end="2"/>
                                            </p:txEl>
                                          </p:spTgt>
                                        </p:tgtEl>
                                        <p:attrNameLst>
                                          <p:attrName>style.visibility</p:attrName>
                                        </p:attrNameLst>
                                      </p:cBhvr>
                                      <p:to>
                                        <p:strVal val="visible"/>
                                      </p:to>
                                    </p:set>
                                    <p:animEffect transition="in" filter="fade">
                                      <p:cBhvr>
                                        <p:cTn id="7" dur="2000"/>
                                        <p:tgtEl>
                                          <p:spTgt spid="5120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03">
                                            <p:txEl>
                                              <p:pRg st="3" end="3"/>
                                            </p:txEl>
                                          </p:spTgt>
                                        </p:tgtEl>
                                        <p:attrNameLst>
                                          <p:attrName>style.visibility</p:attrName>
                                        </p:attrNameLst>
                                      </p:cBhvr>
                                      <p:to>
                                        <p:strVal val="visible"/>
                                      </p:to>
                                    </p:set>
                                    <p:animEffect transition="in" filter="fade">
                                      <p:cBhvr>
                                        <p:cTn id="12" dur="2000"/>
                                        <p:tgtEl>
                                          <p:spTgt spid="5120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03">
                                            <p:txEl>
                                              <p:pRg st="0" end="0"/>
                                            </p:txEl>
                                          </p:spTgt>
                                        </p:tgtEl>
                                        <p:attrNameLst>
                                          <p:attrName>style.visibility</p:attrName>
                                        </p:attrNameLst>
                                      </p:cBhvr>
                                      <p:to>
                                        <p:strVal val="visible"/>
                                      </p:to>
                                    </p:set>
                                    <p:animEffect transition="in" filter="fade">
                                      <p:cBhvr>
                                        <p:cTn id="17" dur="2000"/>
                                        <p:tgtEl>
                                          <p:spTgt spid="512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269A0-0EEE-40F4-A90C-E385F89A7020}"/>
              </a:ext>
            </a:extLst>
          </p:cNvPr>
          <p:cNvSpPr>
            <a:spLocks noGrp="1"/>
          </p:cNvSpPr>
          <p:nvPr>
            <p:ph type="title"/>
          </p:nvPr>
        </p:nvSpPr>
        <p:spPr>
          <a:xfrm>
            <a:off x="457200" y="274638"/>
            <a:ext cx="8229600" cy="706090"/>
          </a:xfrm>
        </p:spPr>
        <p:txBody>
          <a:bodyPr/>
          <a:lstStyle/>
          <a:p>
            <a:r>
              <a:rPr lang="en-US" sz="3600" dirty="0" err="1"/>
              <a:t>Cournot</a:t>
            </a:r>
            <a:r>
              <a:rPr lang="en-US" sz="3600" dirty="0"/>
              <a:t> and the </a:t>
            </a:r>
            <a:r>
              <a:rPr lang="en-US" sz="3600" dirty="0" err="1"/>
              <a:t>Marginalists</a:t>
            </a:r>
            <a:endParaRPr lang="en-US" sz="3600" dirty="0"/>
          </a:p>
        </p:txBody>
      </p:sp>
      <p:sp>
        <p:nvSpPr>
          <p:cNvPr id="3" name="Content Placeholder 2">
            <a:extLst>
              <a:ext uri="{FF2B5EF4-FFF2-40B4-BE49-F238E27FC236}">
                <a16:creationId xmlns:a16="http://schemas.microsoft.com/office/drawing/2014/main" id="{7E5EEEBF-4B5E-40CF-8156-BA9E6EE63462}"/>
              </a:ext>
            </a:extLst>
          </p:cNvPr>
          <p:cNvSpPr>
            <a:spLocks noGrp="1"/>
          </p:cNvSpPr>
          <p:nvPr>
            <p:ph idx="1"/>
          </p:nvPr>
        </p:nvSpPr>
        <p:spPr>
          <a:xfrm>
            <a:off x="457200" y="980728"/>
            <a:ext cx="8229600" cy="5145435"/>
          </a:xfrm>
        </p:spPr>
        <p:txBody>
          <a:bodyPr/>
          <a:lstStyle/>
          <a:p>
            <a:r>
              <a:rPr lang="en-US" sz="2400" dirty="0"/>
              <a:t>Irving Fisher, a student of Gibbs, observed (1898, p.119)</a:t>
            </a:r>
            <a:r>
              <a:rPr lang="en-US" sz="2000" dirty="0"/>
              <a:t>: </a:t>
            </a:r>
          </a:p>
          <a:p>
            <a:pPr lvl="1"/>
            <a:r>
              <a:rPr lang="en-US" sz="2000" dirty="0"/>
              <a:t>“Sixty years ago the mathematical treatise of </a:t>
            </a:r>
            <a:r>
              <a:rPr lang="en-US" sz="2000" dirty="0" err="1"/>
              <a:t>Cournot</a:t>
            </a:r>
            <a:r>
              <a:rPr lang="en-US" sz="2000" dirty="0"/>
              <a:t> was passed over in silence, if not contempt. To-day the equally mathematical work of Pareto is received with almost universal praise.  In </a:t>
            </a:r>
            <a:r>
              <a:rPr lang="en-US" sz="2000" dirty="0" err="1"/>
              <a:t>Cournot's</a:t>
            </a:r>
            <a:r>
              <a:rPr lang="en-US" sz="2000" dirty="0"/>
              <a:t> time ‘mathematical economists’ could be counted on one's fingers, or even thumbs.” </a:t>
            </a:r>
          </a:p>
          <a:p>
            <a:endParaRPr lang="en-US" sz="2000" dirty="0"/>
          </a:p>
          <a:p>
            <a:r>
              <a:rPr lang="en-US" sz="2000" dirty="0"/>
              <a:t>Subsequent influence on the early mathematical </a:t>
            </a:r>
            <a:r>
              <a:rPr lang="en-US" sz="2000" dirty="0" err="1"/>
              <a:t>marginalists</a:t>
            </a:r>
            <a:r>
              <a:rPr lang="en-US" sz="2000" dirty="0"/>
              <a:t>:</a:t>
            </a:r>
          </a:p>
          <a:p>
            <a:pPr lvl="1"/>
            <a:r>
              <a:rPr lang="en-US" sz="1600" dirty="0"/>
              <a:t> </a:t>
            </a:r>
            <a:r>
              <a:rPr lang="en-US" sz="2000" dirty="0" err="1"/>
              <a:t>Cournot</a:t>
            </a:r>
            <a:r>
              <a:rPr lang="en-US" sz="2000" dirty="0"/>
              <a:t> was closely studied by both Jevons and Walras; </a:t>
            </a:r>
          </a:p>
          <a:p>
            <a:pPr lvl="1"/>
            <a:r>
              <a:rPr lang="en-US" sz="2000" dirty="0"/>
              <a:t>Marshall makes reference to </a:t>
            </a:r>
            <a:r>
              <a:rPr lang="en-US" sz="2000" dirty="0" err="1"/>
              <a:t>Cournot’s</a:t>
            </a:r>
            <a:r>
              <a:rPr lang="en-US" sz="2000" dirty="0"/>
              <a:t> “genius” and exploits the marginal cost analysis developed by </a:t>
            </a:r>
            <a:r>
              <a:rPr lang="en-US" sz="2000" dirty="0" err="1"/>
              <a:t>Cournot</a:t>
            </a:r>
            <a:r>
              <a:rPr lang="en-US" sz="2000" dirty="0"/>
              <a:t> in extending the </a:t>
            </a:r>
            <a:r>
              <a:rPr lang="en-US" sz="2000" dirty="0" err="1"/>
              <a:t>marginalist</a:t>
            </a:r>
            <a:r>
              <a:rPr lang="en-US" sz="2000" dirty="0"/>
              <a:t> contribution beyond utility.  </a:t>
            </a:r>
          </a:p>
          <a:p>
            <a:pPr lvl="1"/>
            <a:r>
              <a:rPr lang="en-US" sz="2000" dirty="0"/>
              <a:t>Edgeworth makes abundant references to </a:t>
            </a:r>
            <a:r>
              <a:rPr lang="en-US" sz="2000" dirty="0" err="1"/>
              <a:t>Cournot</a:t>
            </a:r>
            <a:r>
              <a:rPr lang="en-US" sz="2000" dirty="0"/>
              <a:t> in </a:t>
            </a:r>
            <a:r>
              <a:rPr lang="en-US" sz="2000" u="sng" dirty="0"/>
              <a:t>Mathematical Psychics</a:t>
            </a:r>
            <a:r>
              <a:rPr lang="en-US" sz="2000" dirty="0"/>
              <a:t>.</a:t>
            </a:r>
          </a:p>
        </p:txBody>
      </p:sp>
      <p:sp>
        <p:nvSpPr>
          <p:cNvPr id="4" name="Footer Placeholder 3">
            <a:extLst>
              <a:ext uri="{FF2B5EF4-FFF2-40B4-BE49-F238E27FC236}">
                <a16:creationId xmlns:a16="http://schemas.microsoft.com/office/drawing/2014/main" id="{E51C1FF8-704D-44C5-8430-34D9F67BC98D}"/>
              </a:ext>
            </a:extLst>
          </p:cNvPr>
          <p:cNvSpPr>
            <a:spLocks noGrp="1"/>
          </p:cNvSpPr>
          <p:nvPr>
            <p:ph type="ftr" sz="quarter" idx="10"/>
          </p:nvPr>
        </p:nvSpPr>
        <p:spPr>
          <a:xfrm>
            <a:off x="899592" y="6245225"/>
            <a:ext cx="4248150" cy="476250"/>
          </a:xfrm>
        </p:spPr>
        <p:txBody>
          <a:bodyPr/>
          <a:lstStyle/>
          <a:p>
            <a:r>
              <a:rPr lang="en-US" dirty="0">
                <a:solidFill>
                  <a:srgbClr val="92D050"/>
                </a:solidFill>
              </a:rPr>
              <a:t>ASSA Annual Meetings: Jan. 7, 2018</a:t>
            </a:r>
          </a:p>
        </p:txBody>
      </p:sp>
      <p:sp>
        <p:nvSpPr>
          <p:cNvPr id="5" name="Slide Number Placeholder 4">
            <a:extLst>
              <a:ext uri="{FF2B5EF4-FFF2-40B4-BE49-F238E27FC236}">
                <a16:creationId xmlns:a16="http://schemas.microsoft.com/office/drawing/2014/main" id="{161B5235-11E6-4527-9440-B6A0C34EBD7F}"/>
              </a:ext>
            </a:extLst>
          </p:cNvPr>
          <p:cNvSpPr>
            <a:spLocks noGrp="1"/>
          </p:cNvSpPr>
          <p:nvPr>
            <p:ph type="sldNum" sz="quarter" idx="11"/>
          </p:nvPr>
        </p:nvSpPr>
        <p:spPr/>
        <p:txBody>
          <a:bodyPr/>
          <a:lstStyle/>
          <a:p>
            <a:fld id="{03C0ADF9-F2BD-4C3F-8020-5E5600D77DFD}" type="slidenum">
              <a:rPr lang="en-US" smtClean="0"/>
              <a:pPr/>
              <a:t>14</a:t>
            </a:fld>
            <a:endParaRPr lang="en-US"/>
          </a:p>
        </p:txBody>
      </p:sp>
    </p:spTree>
    <p:extLst>
      <p:ext uri="{BB962C8B-B14F-4D97-AF65-F5344CB8AC3E}">
        <p14:creationId xmlns:p14="http://schemas.microsoft.com/office/powerpoint/2010/main" val="4213309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6BA3-EB24-42E3-A89C-DD0D0257A713}"/>
              </a:ext>
            </a:extLst>
          </p:cNvPr>
          <p:cNvSpPr>
            <a:spLocks noGrp="1"/>
          </p:cNvSpPr>
          <p:nvPr>
            <p:ph type="title"/>
          </p:nvPr>
        </p:nvSpPr>
        <p:spPr>
          <a:xfrm>
            <a:off x="457200" y="274638"/>
            <a:ext cx="8229600" cy="706090"/>
          </a:xfrm>
        </p:spPr>
        <p:txBody>
          <a:bodyPr/>
          <a:lstStyle/>
          <a:p>
            <a:r>
              <a:rPr lang="en-US" sz="3000" dirty="0"/>
              <a:t>Edgeworth and </a:t>
            </a:r>
            <a:r>
              <a:rPr lang="en-US" sz="3000" u="sng" dirty="0"/>
              <a:t>Mathematical Psychics </a:t>
            </a:r>
            <a:r>
              <a:rPr lang="en-US" sz="3000" dirty="0"/>
              <a:t>(1881)</a:t>
            </a:r>
          </a:p>
        </p:txBody>
      </p:sp>
      <p:sp>
        <p:nvSpPr>
          <p:cNvPr id="3" name="Content Placeholder 2">
            <a:extLst>
              <a:ext uri="{FF2B5EF4-FFF2-40B4-BE49-F238E27FC236}">
                <a16:creationId xmlns:a16="http://schemas.microsoft.com/office/drawing/2014/main" id="{93648228-428A-489C-83FF-36334DDE7AAE}"/>
              </a:ext>
            </a:extLst>
          </p:cNvPr>
          <p:cNvSpPr>
            <a:spLocks noGrp="1"/>
          </p:cNvSpPr>
          <p:nvPr>
            <p:ph idx="1"/>
          </p:nvPr>
        </p:nvSpPr>
        <p:spPr>
          <a:xfrm>
            <a:off x="457200" y="1196752"/>
            <a:ext cx="8229600" cy="4929411"/>
          </a:xfrm>
        </p:spPr>
        <p:txBody>
          <a:bodyPr/>
          <a:lstStyle/>
          <a:p>
            <a:r>
              <a:rPr lang="en-US" sz="2400" dirty="0"/>
              <a:t>Chap. II of the </a:t>
            </a:r>
            <a:r>
              <a:rPr lang="en-US" sz="2400" i="1" dirty="0" err="1"/>
              <a:t>Principes</a:t>
            </a:r>
            <a:r>
              <a:rPr lang="en-US" sz="2400" i="1" dirty="0"/>
              <a:t> </a:t>
            </a:r>
            <a:r>
              <a:rPr lang="en-US" sz="2400" i="1" dirty="0" err="1"/>
              <a:t>Mathématiques</a:t>
            </a:r>
            <a:r>
              <a:rPr lang="en-US" sz="2400" i="1" dirty="0"/>
              <a:t> </a:t>
            </a:r>
            <a:r>
              <a:rPr lang="en-US" sz="2400" dirty="0"/>
              <a:t>makes an explicit reference to Newton’s </a:t>
            </a:r>
            <a:r>
              <a:rPr lang="en-US" sz="2400" i="1" dirty="0"/>
              <a:t>Principia </a:t>
            </a:r>
            <a:r>
              <a:rPr lang="en-US" sz="2400" dirty="0"/>
              <a:t>and the use of relative vs. absolute space in pricing commodities</a:t>
            </a:r>
          </a:p>
          <a:p>
            <a:pPr lvl="1"/>
            <a:r>
              <a:rPr lang="en-US" sz="2000" dirty="0" err="1"/>
              <a:t>Cournot</a:t>
            </a:r>
            <a:r>
              <a:rPr lang="en-US" sz="2000" dirty="0"/>
              <a:t> did not consider utility, but did have a demand function</a:t>
            </a:r>
            <a:endParaRPr lang="en-US" sz="2400" dirty="0"/>
          </a:p>
          <a:p>
            <a:endParaRPr lang="en-US" sz="2400" dirty="0"/>
          </a:p>
          <a:p>
            <a:r>
              <a:rPr lang="en-US" sz="2400" dirty="0"/>
              <a:t>The unifying concept of the ‘marginal revolution’ is the use of (unobservable) utility function:</a:t>
            </a:r>
          </a:p>
          <a:p>
            <a:pPr lvl="1"/>
            <a:r>
              <a:rPr lang="en-US" sz="2000" dirty="0"/>
              <a:t>“An analogy is suggested between the Principles of Greatest Happiness, Utilitarian or Egoistic, which constitute the first principles of Ethics and Economics, and those Principles of Maximum Energy which are among the highest </a:t>
            </a:r>
            <a:r>
              <a:rPr lang="en-US" sz="2000" dirty="0" err="1"/>
              <a:t>generalisations</a:t>
            </a:r>
            <a:r>
              <a:rPr lang="en-US" sz="2000" dirty="0"/>
              <a:t> of Physics, and in virtue of which mathematical reasoning is applicable to physical  phenomena quite as complex as human life.” (</a:t>
            </a:r>
            <a:r>
              <a:rPr lang="en-US" sz="2000" dirty="0" err="1"/>
              <a:t>p.v</a:t>
            </a:r>
            <a:r>
              <a:rPr lang="en-US" sz="2000" dirty="0"/>
              <a:t>, </a:t>
            </a:r>
            <a:r>
              <a:rPr lang="en-US" sz="2000" u="sng" dirty="0"/>
              <a:t>Mathematical Psychics</a:t>
            </a:r>
            <a:r>
              <a:rPr lang="en-US" sz="2000" dirty="0"/>
              <a:t>)</a:t>
            </a:r>
          </a:p>
          <a:p>
            <a:endParaRPr lang="en-US" sz="2400" dirty="0"/>
          </a:p>
        </p:txBody>
      </p:sp>
      <p:sp>
        <p:nvSpPr>
          <p:cNvPr id="4" name="Footer Placeholder 3">
            <a:extLst>
              <a:ext uri="{FF2B5EF4-FFF2-40B4-BE49-F238E27FC236}">
                <a16:creationId xmlns:a16="http://schemas.microsoft.com/office/drawing/2014/main" id="{A59A791B-6476-48DF-8C76-32C3DC7C43C9}"/>
              </a:ext>
            </a:extLst>
          </p:cNvPr>
          <p:cNvSpPr>
            <a:spLocks noGrp="1"/>
          </p:cNvSpPr>
          <p:nvPr>
            <p:ph type="ftr" sz="quarter" idx="10"/>
          </p:nvPr>
        </p:nvSpPr>
        <p:spPr>
          <a:xfrm>
            <a:off x="755576" y="6288942"/>
            <a:ext cx="4248150" cy="476250"/>
          </a:xfrm>
        </p:spPr>
        <p:txBody>
          <a:bodyPr/>
          <a:lstStyle/>
          <a:p>
            <a:r>
              <a:rPr lang="en-US" dirty="0">
                <a:solidFill>
                  <a:srgbClr val="00B050"/>
                </a:solidFill>
              </a:rPr>
              <a:t>ASSA Annual Meetings: Jan. 7, 2018</a:t>
            </a:r>
          </a:p>
        </p:txBody>
      </p:sp>
      <p:sp>
        <p:nvSpPr>
          <p:cNvPr id="5" name="Slide Number Placeholder 4">
            <a:extLst>
              <a:ext uri="{FF2B5EF4-FFF2-40B4-BE49-F238E27FC236}">
                <a16:creationId xmlns:a16="http://schemas.microsoft.com/office/drawing/2014/main" id="{17046A3C-0DE6-4E6B-8EC5-39F10D5E2A52}"/>
              </a:ext>
            </a:extLst>
          </p:cNvPr>
          <p:cNvSpPr>
            <a:spLocks noGrp="1"/>
          </p:cNvSpPr>
          <p:nvPr>
            <p:ph type="sldNum" sz="quarter" idx="11"/>
          </p:nvPr>
        </p:nvSpPr>
        <p:spPr/>
        <p:txBody>
          <a:bodyPr/>
          <a:lstStyle/>
          <a:p>
            <a:fld id="{03C0ADF9-F2BD-4C3F-8020-5E5600D77DFD}" type="slidenum">
              <a:rPr lang="en-US" smtClean="0"/>
              <a:pPr/>
              <a:t>15</a:t>
            </a:fld>
            <a:endParaRPr lang="en-US"/>
          </a:p>
        </p:txBody>
      </p:sp>
    </p:spTree>
    <p:extLst>
      <p:ext uri="{BB962C8B-B14F-4D97-AF65-F5344CB8AC3E}">
        <p14:creationId xmlns:p14="http://schemas.microsoft.com/office/powerpoint/2010/main" val="941238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65F2-17B9-403F-A6CC-2B47B476E874}"/>
              </a:ext>
            </a:extLst>
          </p:cNvPr>
          <p:cNvSpPr>
            <a:spLocks noGrp="1"/>
          </p:cNvSpPr>
          <p:nvPr>
            <p:ph type="title"/>
          </p:nvPr>
        </p:nvSpPr>
        <p:spPr>
          <a:xfrm>
            <a:off x="457200" y="274638"/>
            <a:ext cx="8229600" cy="706090"/>
          </a:xfrm>
        </p:spPr>
        <p:txBody>
          <a:bodyPr/>
          <a:lstStyle/>
          <a:p>
            <a:r>
              <a:rPr lang="en-US" sz="3200" dirty="0"/>
              <a:t>Pareto and Rational Mechanics</a:t>
            </a:r>
          </a:p>
        </p:txBody>
      </p:sp>
      <p:sp>
        <p:nvSpPr>
          <p:cNvPr id="3" name="Content Placeholder 2">
            <a:extLst>
              <a:ext uri="{FF2B5EF4-FFF2-40B4-BE49-F238E27FC236}">
                <a16:creationId xmlns:a16="http://schemas.microsoft.com/office/drawing/2014/main" id="{DD11ABFC-F6AE-4CCE-8A47-78F59694D2B5}"/>
              </a:ext>
            </a:extLst>
          </p:cNvPr>
          <p:cNvSpPr>
            <a:spLocks noGrp="1"/>
          </p:cNvSpPr>
          <p:nvPr>
            <p:ph idx="1"/>
          </p:nvPr>
        </p:nvSpPr>
        <p:spPr>
          <a:xfrm>
            <a:off x="457200" y="1124744"/>
            <a:ext cx="8229600" cy="5001419"/>
          </a:xfrm>
        </p:spPr>
        <p:txBody>
          <a:bodyPr/>
          <a:lstStyle/>
          <a:p>
            <a:r>
              <a:rPr lang="en-US" sz="2400" dirty="0"/>
              <a:t>“Rational mechanics gives us a first approximation to theory of the equilibrium and of the movements of bodies.  In the same way the theories of Jevons, Walras, Marshall, Irving Fisher, and others present us with a first approximation to the full theory of economic phenomena.  It must be clearly understood that it is only an approximation; it is similar to that just made in the case of the heavy body supposed to fall in a vacuum.  </a:t>
            </a:r>
            <a:r>
              <a:rPr lang="en-US" sz="2400" dirty="0">
                <a:solidFill>
                  <a:srgbClr val="FF0000"/>
                </a:solidFill>
              </a:rPr>
              <a:t>Pure economics has no better way of expressing the concrete economic phenomenon than rational mechanics has for representing the concrete mechanical one.</a:t>
            </a:r>
            <a:r>
              <a:rPr lang="en-US" sz="2400" dirty="0"/>
              <a:t> It is at this point that there is a place for mathematics.” </a:t>
            </a:r>
          </a:p>
          <a:p>
            <a:pPr marL="0" indent="0">
              <a:buNone/>
            </a:pPr>
            <a:r>
              <a:rPr lang="en-US" sz="2400" dirty="0"/>
              <a:t>    </a:t>
            </a:r>
            <a:r>
              <a:rPr lang="en-US" sz="2000" dirty="0"/>
              <a:t>Pareto (1897, p.499)</a:t>
            </a:r>
            <a:endParaRPr lang="en-US" sz="2400" dirty="0"/>
          </a:p>
        </p:txBody>
      </p:sp>
      <p:sp>
        <p:nvSpPr>
          <p:cNvPr id="4" name="Footer Placeholder 3">
            <a:extLst>
              <a:ext uri="{FF2B5EF4-FFF2-40B4-BE49-F238E27FC236}">
                <a16:creationId xmlns:a16="http://schemas.microsoft.com/office/drawing/2014/main" id="{91273AAD-6554-4D9E-BE52-D01748F21130}"/>
              </a:ext>
            </a:extLst>
          </p:cNvPr>
          <p:cNvSpPr>
            <a:spLocks noGrp="1"/>
          </p:cNvSpPr>
          <p:nvPr>
            <p:ph type="ftr" sz="quarter" idx="10"/>
          </p:nvPr>
        </p:nvSpPr>
        <p:spPr/>
        <p:txBody>
          <a:bodyPr/>
          <a:lstStyle/>
          <a:p>
            <a:r>
              <a:rPr lang="en-US" dirty="0">
                <a:solidFill>
                  <a:srgbClr val="00B050"/>
                </a:solidFill>
              </a:rPr>
              <a:t>ASSA Annual Meetings: Jan. 7, 2018</a:t>
            </a:r>
          </a:p>
        </p:txBody>
      </p:sp>
      <p:sp>
        <p:nvSpPr>
          <p:cNvPr id="5" name="Slide Number Placeholder 4">
            <a:extLst>
              <a:ext uri="{FF2B5EF4-FFF2-40B4-BE49-F238E27FC236}">
                <a16:creationId xmlns:a16="http://schemas.microsoft.com/office/drawing/2014/main" id="{96F91812-A71B-404F-BA88-E3F192E89A7F}"/>
              </a:ext>
            </a:extLst>
          </p:cNvPr>
          <p:cNvSpPr>
            <a:spLocks noGrp="1"/>
          </p:cNvSpPr>
          <p:nvPr>
            <p:ph type="sldNum" sz="quarter" idx="11"/>
          </p:nvPr>
        </p:nvSpPr>
        <p:spPr/>
        <p:txBody>
          <a:bodyPr/>
          <a:lstStyle/>
          <a:p>
            <a:fld id="{03C0ADF9-F2BD-4C3F-8020-5E5600D77DFD}" type="slidenum">
              <a:rPr lang="en-US" smtClean="0"/>
              <a:pPr/>
              <a:t>16</a:t>
            </a:fld>
            <a:endParaRPr lang="en-US"/>
          </a:p>
        </p:txBody>
      </p:sp>
    </p:spTree>
    <p:extLst>
      <p:ext uri="{BB962C8B-B14F-4D97-AF65-F5344CB8AC3E}">
        <p14:creationId xmlns:p14="http://schemas.microsoft.com/office/powerpoint/2010/main" val="3915047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sz="3200" dirty="0"/>
              <a:t>Rational versus Statistical Mechanics</a:t>
            </a:r>
          </a:p>
        </p:txBody>
      </p:sp>
      <p:sp>
        <p:nvSpPr>
          <p:cNvPr id="3" name="Content Placeholder 2"/>
          <p:cNvSpPr>
            <a:spLocks noGrp="1"/>
          </p:cNvSpPr>
          <p:nvPr>
            <p:ph idx="1"/>
          </p:nvPr>
        </p:nvSpPr>
        <p:spPr>
          <a:xfrm>
            <a:off x="457200" y="1340768"/>
            <a:ext cx="8229600" cy="4785395"/>
          </a:xfrm>
        </p:spPr>
        <p:txBody>
          <a:bodyPr/>
          <a:lstStyle/>
          <a:p>
            <a:r>
              <a:rPr lang="en-US" sz="2000" dirty="0"/>
              <a:t>Brush (1979) sees the evolution from rational to statistical mechanics as part of a “Second Scientific Revolution”</a:t>
            </a:r>
          </a:p>
          <a:p>
            <a:pPr lvl="1"/>
            <a:r>
              <a:rPr lang="en-US" sz="1600" dirty="0"/>
              <a:t>“[The Second] Scientific Revolution, associated with the theories of Darwin, Maxwell, Planck, Einstein, Heisenberg and Schrödinger, substituted a world of process and chance whose ultimate philosophical meaning still remains obscure” (Brush 1983, p.79).  </a:t>
            </a:r>
          </a:p>
          <a:p>
            <a:endParaRPr lang="en-US" sz="2000" dirty="0"/>
          </a:p>
          <a:p>
            <a:r>
              <a:rPr lang="en-US" sz="2000" dirty="0"/>
              <a:t>This Second Revolution </a:t>
            </a:r>
            <a:r>
              <a:rPr lang="en-US" sz="2000" dirty="0" err="1"/>
              <a:t>superceded</a:t>
            </a:r>
            <a:r>
              <a:rPr lang="en-US" sz="2000" dirty="0"/>
              <a:t> the: “First Scientific Revolution, dominated by the physical astronomy of Copernicus, </a:t>
            </a:r>
            <a:r>
              <a:rPr lang="en-US" sz="2000" dirty="0" err="1"/>
              <a:t>Kepler</a:t>
            </a:r>
            <a:r>
              <a:rPr lang="en-US" sz="2000" dirty="0"/>
              <a:t>, Galileo, and Newton, ... in which all changes are cyclic and all motions are in principle determined by causal laws.”  The irreversibility and indeterminism of the Second Scientific Revolution replaces the reversibility and determinism of the First.</a:t>
            </a:r>
          </a:p>
          <a:p>
            <a:r>
              <a:rPr lang="en-US" sz="2000" dirty="0" err="1"/>
              <a:t>Mirowski’s</a:t>
            </a:r>
            <a:r>
              <a:rPr lang="en-US" sz="2000" dirty="0"/>
              <a:t> thesis places the rational mechanics underlying neo-classical economic theory with the ‘First Scientific Revolution’</a:t>
            </a:r>
          </a:p>
        </p:txBody>
      </p:sp>
      <p:sp>
        <p:nvSpPr>
          <p:cNvPr id="4" name="Footer Placeholder 3"/>
          <p:cNvSpPr>
            <a:spLocks noGrp="1"/>
          </p:cNvSpPr>
          <p:nvPr>
            <p:ph type="ftr" sz="quarter" idx="10"/>
          </p:nvPr>
        </p:nvSpPr>
        <p:spPr/>
        <p:txBody>
          <a:bodyPr/>
          <a:lstStyle/>
          <a:p>
            <a:r>
              <a:rPr lang="en-US" dirty="0">
                <a:solidFill>
                  <a:srgbClr val="00B050"/>
                </a:solidFill>
              </a:rPr>
              <a:t>ASSA Annual Meetings: Jan. 7, 2018</a:t>
            </a:r>
          </a:p>
        </p:txBody>
      </p:sp>
      <p:sp>
        <p:nvSpPr>
          <p:cNvPr id="5" name="Slide Number Placeholder 4"/>
          <p:cNvSpPr>
            <a:spLocks noGrp="1"/>
          </p:cNvSpPr>
          <p:nvPr>
            <p:ph type="sldNum" sz="quarter" idx="11"/>
          </p:nvPr>
        </p:nvSpPr>
        <p:spPr/>
        <p:txBody>
          <a:bodyPr/>
          <a:lstStyle/>
          <a:p>
            <a:fld id="{03C0ADF9-F2BD-4C3F-8020-5E5600D77DFD}"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1DBDA-8428-4DDB-A709-7F7D7751F69F}"/>
              </a:ext>
            </a:extLst>
          </p:cNvPr>
          <p:cNvSpPr>
            <a:spLocks noGrp="1"/>
          </p:cNvSpPr>
          <p:nvPr>
            <p:ph type="title"/>
          </p:nvPr>
        </p:nvSpPr>
        <p:spPr>
          <a:xfrm>
            <a:off x="457200" y="274638"/>
            <a:ext cx="8229600" cy="706090"/>
          </a:xfrm>
        </p:spPr>
        <p:txBody>
          <a:bodyPr/>
          <a:lstStyle/>
          <a:p>
            <a:r>
              <a:rPr lang="en-US" sz="3200" dirty="0"/>
              <a:t>Jevons and Laplacian Determinism</a:t>
            </a:r>
          </a:p>
        </p:txBody>
      </p:sp>
      <p:sp>
        <p:nvSpPr>
          <p:cNvPr id="3" name="Content Placeholder 2">
            <a:extLst>
              <a:ext uri="{FF2B5EF4-FFF2-40B4-BE49-F238E27FC236}">
                <a16:creationId xmlns:a16="http://schemas.microsoft.com/office/drawing/2014/main" id="{3291B0B3-17D6-475D-9943-2446D241892E}"/>
              </a:ext>
            </a:extLst>
          </p:cNvPr>
          <p:cNvSpPr>
            <a:spLocks noGrp="1"/>
          </p:cNvSpPr>
          <p:nvPr>
            <p:ph idx="1"/>
          </p:nvPr>
        </p:nvSpPr>
        <p:spPr>
          <a:xfrm>
            <a:off x="457200" y="1124744"/>
            <a:ext cx="8229600" cy="5001419"/>
          </a:xfrm>
        </p:spPr>
        <p:txBody>
          <a:bodyPr/>
          <a:lstStyle/>
          <a:p>
            <a:r>
              <a:rPr lang="en-US" sz="2800" dirty="0"/>
              <a:t>Jevons (1877, p.738-9) reflects the </a:t>
            </a:r>
            <a:r>
              <a:rPr lang="en-US" sz="2800" dirty="0">
                <a:solidFill>
                  <a:srgbClr val="002060"/>
                </a:solidFill>
              </a:rPr>
              <a:t>Laplacian determinism</a:t>
            </a:r>
            <a:r>
              <a:rPr lang="en-US" sz="2800" dirty="0"/>
              <a:t> of the </a:t>
            </a:r>
            <a:r>
              <a:rPr lang="en-US" sz="2800" dirty="0" err="1"/>
              <a:t>marginalists</a:t>
            </a:r>
            <a:r>
              <a:rPr lang="en-US" sz="2400" dirty="0"/>
              <a:t>: </a:t>
            </a:r>
          </a:p>
          <a:p>
            <a:pPr>
              <a:buNone/>
            </a:pPr>
            <a:r>
              <a:rPr lang="en-US" sz="2400" dirty="0"/>
              <a:t>	“</a:t>
            </a:r>
            <a:r>
              <a:rPr lang="en-US" sz="2000" dirty="0"/>
              <a:t>We may safely accept as a satisfactory scientific hypothesis the doctrine so grandly put forth by Laplace, who asserted that a perfect knowledge of the universe, as it existed at any given moment, would give a perfect knowledge of what was to happen thenceforth and for ever after.  Scientific inference is impossible, unless we may regard the present as the outcome of what is past, and the cause of what is to come.  To the view of perfect intelligence nothing is uncertain.”</a:t>
            </a:r>
          </a:p>
          <a:p>
            <a:pPr>
              <a:buNone/>
            </a:pPr>
            <a:endParaRPr lang="en-US" sz="2000" dirty="0"/>
          </a:p>
          <a:p>
            <a:pPr>
              <a:buNone/>
            </a:pPr>
            <a:r>
              <a:rPr lang="en-US" sz="2400" dirty="0"/>
              <a:t>With Boltzmann, the philosophical view that </a:t>
            </a:r>
            <a:r>
              <a:rPr lang="en-US" sz="2400" dirty="0">
                <a:solidFill>
                  <a:srgbClr val="FF0000"/>
                </a:solidFill>
              </a:rPr>
              <a:t>‘for perfect intelligence nothing is uncertain’</a:t>
            </a:r>
            <a:r>
              <a:rPr lang="en-US" sz="2400" dirty="0"/>
              <a:t> is replaced by the view that ‘</a:t>
            </a:r>
            <a:r>
              <a:rPr lang="en-US" sz="2400" dirty="0">
                <a:solidFill>
                  <a:srgbClr val="FF0000"/>
                </a:solidFill>
              </a:rPr>
              <a:t>perfect intelligence has created order from infinite uncertainty’</a:t>
            </a:r>
            <a:r>
              <a:rPr lang="en-US" sz="2400" dirty="0"/>
              <a:t> </a:t>
            </a:r>
          </a:p>
          <a:p>
            <a:endParaRPr lang="en-US" dirty="0"/>
          </a:p>
        </p:txBody>
      </p:sp>
      <p:sp>
        <p:nvSpPr>
          <p:cNvPr id="4" name="Footer Placeholder 3">
            <a:extLst>
              <a:ext uri="{FF2B5EF4-FFF2-40B4-BE49-F238E27FC236}">
                <a16:creationId xmlns:a16="http://schemas.microsoft.com/office/drawing/2014/main" id="{A75F9C1B-2FF7-4581-8C28-F23C5C0A110C}"/>
              </a:ext>
            </a:extLst>
          </p:cNvPr>
          <p:cNvSpPr>
            <a:spLocks noGrp="1"/>
          </p:cNvSpPr>
          <p:nvPr>
            <p:ph type="ftr" sz="quarter" idx="10"/>
          </p:nvPr>
        </p:nvSpPr>
        <p:spPr/>
        <p:txBody>
          <a:bodyPr/>
          <a:lstStyle/>
          <a:p>
            <a:r>
              <a:rPr lang="en-US" dirty="0">
                <a:solidFill>
                  <a:srgbClr val="00B050"/>
                </a:solidFill>
              </a:rPr>
              <a:t>ASSA Annual Meetings: Jan. 7, 2018</a:t>
            </a:r>
          </a:p>
        </p:txBody>
      </p:sp>
      <p:sp>
        <p:nvSpPr>
          <p:cNvPr id="5" name="Slide Number Placeholder 4">
            <a:extLst>
              <a:ext uri="{FF2B5EF4-FFF2-40B4-BE49-F238E27FC236}">
                <a16:creationId xmlns:a16="http://schemas.microsoft.com/office/drawing/2014/main" id="{616FFD46-C97B-48F5-AEFE-9B5ECD1A388B}"/>
              </a:ext>
            </a:extLst>
          </p:cNvPr>
          <p:cNvSpPr>
            <a:spLocks noGrp="1"/>
          </p:cNvSpPr>
          <p:nvPr>
            <p:ph type="sldNum" sz="quarter" idx="11"/>
          </p:nvPr>
        </p:nvSpPr>
        <p:spPr/>
        <p:txBody>
          <a:bodyPr/>
          <a:lstStyle/>
          <a:p>
            <a:fld id="{03C0ADF9-F2BD-4C3F-8020-5E5600D77DFD}" type="slidenum">
              <a:rPr lang="en-US" smtClean="0"/>
              <a:pPr/>
              <a:t>18</a:t>
            </a:fld>
            <a:endParaRPr lang="en-US"/>
          </a:p>
        </p:txBody>
      </p:sp>
    </p:spTree>
    <p:extLst>
      <p:ext uri="{BB962C8B-B14F-4D97-AF65-F5344CB8AC3E}">
        <p14:creationId xmlns:p14="http://schemas.microsoft.com/office/powerpoint/2010/main" val="421815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DDD2C-4FE8-4B96-A9D0-2BEF9AE49477}"/>
              </a:ext>
            </a:extLst>
          </p:cNvPr>
          <p:cNvSpPr>
            <a:spLocks noGrp="1"/>
          </p:cNvSpPr>
          <p:nvPr>
            <p:ph type="title"/>
          </p:nvPr>
        </p:nvSpPr>
        <p:spPr>
          <a:xfrm>
            <a:off x="457200" y="274638"/>
            <a:ext cx="8229600" cy="706090"/>
          </a:xfrm>
        </p:spPr>
        <p:txBody>
          <a:bodyPr/>
          <a:lstStyle/>
          <a:p>
            <a:r>
              <a:rPr lang="en-US" sz="3600" dirty="0"/>
              <a:t>Frank Knight on the </a:t>
            </a:r>
            <a:r>
              <a:rPr lang="en-US" sz="3600" dirty="0" err="1"/>
              <a:t>Marginalists</a:t>
            </a:r>
            <a:endParaRPr lang="en-US" sz="3600" dirty="0"/>
          </a:p>
        </p:txBody>
      </p:sp>
      <p:sp>
        <p:nvSpPr>
          <p:cNvPr id="3" name="Content Placeholder 2">
            <a:extLst>
              <a:ext uri="{FF2B5EF4-FFF2-40B4-BE49-F238E27FC236}">
                <a16:creationId xmlns:a16="http://schemas.microsoft.com/office/drawing/2014/main" id="{1E2F0084-8F8D-4F7F-B90A-AAF61A70A48D}"/>
              </a:ext>
            </a:extLst>
          </p:cNvPr>
          <p:cNvSpPr>
            <a:spLocks noGrp="1"/>
          </p:cNvSpPr>
          <p:nvPr>
            <p:ph idx="1"/>
          </p:nvPr>
        </p:nvSpPr>
        <p:spPr>
          <a:xfrm>
            <a:off x="457200" y="1340768"/>
            <a:ext cx="8229600" cy="4785395"/>
          </a:xfrm>
        </p:spPr>
        <p:txBody>
          <a:bodyPr/>
          <a:lstStyle/>
          <a:p>
            <a:r>
              <a:rPr lang="en-US" sz="2400" dirty="0"/>
              <a:t>“The utility theory should be seen as the culmination, historically and logically, of the rationalistic and individualistic intellectual movement of which the competitive economic system itself is one aspect and modern science and technology are others. To its admirers it comes near to being the fulfilment of the eighteenth-century craving for a principle which would do for human conduct and society what Newtonian mechanics had done for the solar system.” </a:t>
            </a:r>
            <a:r>
              <a:rPr lang="en-US" sz="2000" dirty="0"/>
              <a:t>(Knight 1931)</a:t>
            </a:r>
          </a:p>
          <a:p>
            <a:endParaRPr lang="en-US" sz="2000" dirty="0"/>
          </a:p>
          <a:p>
            <a:r>
              <a:rPr lang="en-US" sz="2000" dirty="0">
                <a:solidFill>
                  <a:srgbClr val="FF0000"/>
                </a:solidFill>
                <a:sym typeface="Wingdings" panose="05000000000000000000" pitchFamily="2" charset="2"/>
              </a:rPr>
              <a:t> Neoclassical economics is the culmination of a “Darwinian” transition from classical political economy to neoclassical economics</a:t>
            </a:r>
            <a:endParaRPr lang="en-US" sz="2000" dirty="0">
              <a:solidFill>
                <a:srgbClr val="FF0000"/>
              </a:solidFill>
            </a:endParaRPr>
          </a:p>
          <a:p>
            <a:endParaRPr lang="en-US" sz="2400" dirty="0"/>
          </a:p>
          <a:p>
            <a:endParaRPr lang="en-US" dirty="0"/>
          </a:p>
        </p:txBody>
      </p:sp>
      <p:sp>
        <p:nvSpPr>
          <p:cNvPr id="4" name="Footer Placeholder 3">
            <a:extLst>
              <a:ext uri="{FF2B5EF4-FFF2-40B4-BE49-F238E27FC236}">
                <a16:creationId xmlns:a16="http://schemas.microsoft.com/office/drawing/2014/main" id="{106E868F-1B23-4BB3-8048-E0E5248B43F7}"/>
              </a:ext>
            </a:extLst>
          </p:cNvPr>
          <p:cNvSpPr>
            <a:spLocks noGrp="1"/>
          </p:cNvSpPr>
          <p:nvPr>
            <p:ph type="ftr" sz="quarter" idx="10"/>
          </p:nvPr>
        </p:nvSpPr>
        <p:spPr/>
        <p:txBody>
          <a:bodyPr/>
          <a:lstStyle/>
          <a:p>
            <a:r>
              <a:rPr lang="en-US" dirty="0">
                <a:solidFill>
                  <a:srgbClr val="00B050"/>
                </a:solidFill>
              </a:rPr>
              <a:t>ASSA Annual Meetings: Jan. 7, 2018</a:t>
            </a:r>
          </a:p>
        </p:txBody>
      </p:sp>
      <p:sp>
        <p:nvSpPr>
          <p:cNvPr id="5" name="Slide Number Placeholder 4">
            <a:extLst>
              <a:ext uri="{FF2B5EF4-FFF2-40B4-BE49-F238E27FC236}">
                <a16:creationId xmlns:a16="http://schemas.microsoft.com/office/drawing/2014/main" id="{ECD7DE7A-20D9-40D3-8D15-82CE0483C6B7}"/>
              </a:ext>
            </a:extLst>
          </p:cNvPr>
          <p:cNvSpPr>
            <a:spLocks noGrp="1"/>
          </p:cNvSpPr>
          <p:nvPr>
            <p:ph type="sldNum" sz="quarter" idx="11"/>
          </p:nvPr>
        </p:nvSpPr>
        <p:spPr/>
        <p:txBody>
          <a:bodyPr/>
          <a:lstStyle/>
          <a:p>
            <a:fld id="{03C0ADF9-F2BD-4C3F-8020-5E5600D77DFD}" type="slidenum">
              <a:rPr lang="en-US" smtClean="0"/>
              <a:pPr/>
              <a:t>19</a:t>
            </a:fld>
            <a:endParaRPr lang="en-US"/>
          </a:p>
        </p:txBody>
      </p:sp>
    </p:spTree>
    <p:extLst>
      <p:ext uri="{BB962C8B-B14F-4D97-AF65-F5344CB8AC3E}">
        <p14:creationId xmlns:p14="http://schemas.microsoft.com/office/powerpoint/2010/main" val="402077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6DA88-4CF0-4F68-AE3C-B978DAAD4A22}"/>
              </a:ext>
            </a:extLst>
          </p:cNvPr>
          <p:cNvSpPr>
            <a:spLocks noGrp="1"/>
          </p:cNvSpPr>
          <p:nvPr>
            <p:ph type="title"/>
          </p:nvPr>
        </p:nvSpPr>
        <p:spPr>
          <a:xfrm>
            <a:off x="457200" y="282428"/>
            <a:ext cx="8229600" cy="706090"/>
          </a:xfrm>
        </p:spPr>
        <p:txBody>
          <a:bodyPr/>
          <a:lstStyle/>
          <a:p>
            <a:r>
              <a:rPr lang="en-US" sz="3600" dirty="0"/>
              <a:t>Economics vs. </a:t>
            </a:r>
            <a:r>
              <a:rPr lang="en-US" sz="3600" dirty="0" err="1"/>
              <a:t>Econophysics</a:t>
            </a:r>
            <a:endParaRPr lang="en-US" sz="3600" dirty="0"/>
          </a:p>
        </p:txBody>
      </p:sp>
      <p:sp>
        <p:nvSpPr>
          <p:cNvPr id="3" name="Content Placeholder 2">
            <a:extLst>
              <a:ext uri="{FF2B5EF4-FFF2-40B4-BE49-F238E27FC236}">
                <a16:creationId xmlns:a16="http://schemas.microsoft.com/office/drawing/2014/main" id="{AA51A1F8-709C-4CCD-AFCB-96D205FB0303}"/>
              </a:ext>
            </a:extLst>
          </p:cNvPr>
          <p:cNvSpPr>
            <a:spLocks noGrp="1"/>
          </p:cNvSpPr>
          <p:nvPr>
            <p:ph idx="1"/>
          </p:nvPr>
        </p:nvSpPr>
        <p:spPr>
          <a:xfrm>
            <a:off x="457200" y="1124744"/>
            <a:ext cx="8229600" cy="5001419"/>
          </a:xfrm>
        </p:spPr>
        <p:txBody>
          <a:bodyPr/>
          <a:lstStyle/>
          <a:p>
            <a:r>
              <a:rPr lang="en-US" sz="2400" dirty="0"/>
              <a:t>Is the emergence of the ‘new’ subject of </a:t>
            </a:r>
            <a:r>
              <a:rPr lang="en-US" sz="2400" dirty="0" err="1"/>
              <a:t>Econophysics</a:t>
            </a:r>
            <a:r>
              <a:rPr lang="en-US" sz="2400" dirty="0"/>
              <a:t> incongruent with the adoption of mathematical, theoretical and empirical methods from physics in neoclassical and modern economics?</a:t>
            </a:r>
          </a:p>
          <a:p>
            <a:pPr lvl="1"/>
            <a:r>
              <a:rPr lang="en-US" sz="2000" dirty="0">
                <a:solidFill>
                  <a:srgbClr val="A50021"/>
                </a:solidFill>
              </a:rPr>
              <a:t>What is </a:t>
            </a:r>
            <a:r>
              <a:rPr lang="en-US" sz="2000" dirty="0" err="1">
                <a:solidFill>
                  <a:srgbClr val="A50021"/>
                </a:solidFill>
              </a:rPr>
              <a:t>Econophysics</a:t>
            </a:r>
            <a:r>
              <a:rPr lang="en-US" sz="2000" dirty="0">
                <a:solidFill>
                  <a:srgbClr val="A50021"/>
                </a:solidFill>
              </a:rPr>
              <a:t>?  </a:t>
            </a:r>
          </a:p>
          <a:p>
            <a:pPr lvl="1"/>
            <a:r>
              <a:rPr lang="en-US" sz="2000" dirty="0">
                <a:solidFill>
                  <a:srgbClr val="A50021"/>
                </a:solidFill>
              </a:rPr>
              <a:t>Is this a separate subject or a sub-discipline of Economics or a sub-discipline of Physics?</a:t>
            </a:r>
          </a:p>
          <a:p>
            <a:r>
              <a:rPr lang="en-US" sz="2400" dirty="0"/>
              <a:t>Intellectual history can provide insights needed to answer such questions</a:t>
            </a:r>
            <a:endParaRPr lang="en-US" sz="2400" dirty="0">
              <a:solidFill>
                <a:srgbClr val="A50021"/>
              </a:solidFill>
            </a:endParaRPr>
          </a:p>
          <a:p>
            <a:pPr lvl="1"/>
            <a:r>
              <a:rPr lang="en-US" sz="2000" dirty="0">
                <a:solidFill>
                  <a:srgbClr val="FF0000"/>
                </a:solidFill>
              </a:rPr>
              <a:t>Mathematical </a:t>
            </a:r>
            <a:r>
              <a:rPr lang="en-US" sz="2000" dirty="0" err="1">
                <a:solidFill>
                  <a:srgbClr val="FF0000"/>
                </a:solidFill>
              </a:rPr>
              <a:t>Marginalists</a:t>
            </a:r>
            <a:r>
              <a:rPr lang="en-US" sz="2000" dirty="0">
                <a:solidFill>
                  <a:srgbClr val="FF0000"/>
                </a:solidFill>
              </a:rPr>
              <a:t>, such as Edgeworth, responsible for adopting methods from classical physics</a:t>
            </a:r>
          </a:p>
          <a:p>
            <a:pPr lvl="1"/>
            <a:r>
              <a:rPr lang="en-US" sz="2000" dirty="0">
                <a:solidFill>
                  <a:srgbClr val="FF0000"/>
                </a:solidFill>
              </a:rPr>
              <a:t>The prehistory of </a:t>
            </a:r>
            <a:r>
              <a:rPr lang="en-US" sz="2000" dirty="0" err="1">
                <a:solidFill>
                  <a:srgbClr val="FF0000"/>
                </a:solidFill>
              </a:rPr>
              <a:t>Econophysics</a:t>
            </a:r>
            <a:r>
              <a:rPr lang="en-US" sz="2000" dirty="0">
                <a:solidFill>
                  <a:srgbClr val="FF0000"/>
                </a:solidFill>
              </a:rPr>
              <a:t> commences with the contemporaneous beginning of statistical mechanics by Ludwig Boltzmann</a:t>
            </a:r>
          </a:p>
        </p:txBody>
      </p:sp>
      <p:sp>
        <p:nvSpPr>
          <p:cNvPr id="4" name="Footer Placeholder 3">
            <a:extLst>
              <a:ext uri="{FF2B5EF4-FFF2-40B4-BE49-F238E27FC236}">
                <a16:creationId xmlns:a16="http://schemas.microsoft.com/office/drawing/2014/main" id="{C35CB394-F84F-4EEA-B15A-0FADA38A234B}"/>
              </a:ext>
            </a:extLst>
          </p:cNvPr>
          <p:cNvSpPr>
            <a:spLocks noGrp="1"/>
          </p:cNvSpPr>
          <p:nvPr>
            <p:ph type="ftr" sz="quarter" idx="10"/>
          </p:nvPr>
        </p:nvSpPr>
        <p:spPr>
          <a:xfrm>
            <a:off x="683568" y="6226146"/>
            <a:ext cx="4248150" cy="476250"/>
          </a:xfrm>
        </p:spPr>
        <p:txBody>
          <a:bodyPr/>
          <a:lstStyle/>
          <a:p>
            <a:r>
              <a:rPr lang="en-US" dirty="0">
                <a:solidFill>
                  <a:srgbClr val="00B050"/>
                </a:solidFill>
              </a:rPr>
              <a:t>ASSA Annual Meetings: Jan. 7, 2018</a:t>
            </a:r>
          </a:p>
        </p:txBody>
      </p:sp>
      <p:sp>
        <p:nvSpPr>
          <p:cNvPr id="5" name="Slide Number Placeholder 4">
            <a:extLst>
              <a:ext uri="{FF2B5EF4-FFF2-40B4-BE49-F238E27FC236}">
                <a16:creationId xmlns:a16="http://schemas.microsoft.com/office/drawing/2014/main" id="{39C5CD31-5260-4CBF-85BB-9DB694763719}"/>
              </a:ext>
            </a:extLst>
          </p:cNvPr>
          <p:cNvSpPr>
            <a:spLocks noGrp="1"/>
          </p:cNvSpPr>
          <p:nvPr>
            <p:ph type="sldNum" sz="quarter" idx="11"/>
          </p:nvPr>
        </p:nvSpPr>
        <p:spPr/>
        <p:txBody>
          <a:bodyPr/>
          <a:lstStyle/>
          <a:p>
            <a:fld id="{03C0ADF9-F2BD-4C3F-8020-5E5600D77DFD}" type="slidenum">
              <a:rPr lang="en-US" smtClean="0"/>
              <a:pPr/>
              <a:t>2</a:t>
            </a:fld>
            <a:endParaRPr lang="en-US"/>
          </a:p>
        </p:txBody>
      </p:sp>
    </p:spTree>
    <p:extLst>
      <p:ext uri="{BB962C8B-B14F-4D97-AF65-F5344CB8AC3E}">
        <p14:creationId xmlns:p14="http://schemas.microsoft.com/office/powerpoint/2010/main" val="72212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AF196-0A09-4DC9-8134-D6A279EE67C1}"/>
              </a:ext>
            </a:extLst>
          </p:cNvPr>
          <p:cNvSpPr>
            <a:spLocks noGrp="1"/>
          </p:cNvSpPr>
          <p:nvPr>
            <p:ph type="title"/>
          </p:nvPr>
        </p:nvSpPr>
        <p:spPr>
          <a:xfrm>
            <a:off x="457200" y="274638"/>
            <a:ext cx="8507288" cy="778098"/>
          </a:xfrm>
        </p:spPr>
        <p:txBody>
          <a:bodyPr/>
          <a:lstStyle/>
          <a:p>
            <a:r>
              <a:rPr lang="en-US" sz="3000" dirty="0"/>
              <a:t>From the </a:t>
            </a:r>
            <a:r>
              <a:rPr lang="en-US" sz="3000" dirty="0" err="1"/>
              <a:t>Marginalism</a:t>
            </a:r>
            <a:r>
              <a:rPr lang="en-US" sz="3000" dirty="0"/>
              <a:t> to Neoclassical Economics</a:t>
            </a:r>
          </a:p>
        </p:txBody>
      </p:sp>
      <p:sp>
        <p:nvSpPr>
          <p:cNvPr id="3" name="Content Placeholder 2">
            <a:extLst>
              <a:ext uri="{FF2B5EF4-FFF2-40B4-BE49-F238E27FC236}">
                <a16:creationId xmlns:a16="http://schemas.microsoft.com/office/drawing/2014/main" id="{0ADA358D-2893-42B0-8D8A-4824254D6900}"/>
              </a:ext>
            </a:extLst>
          </p:cNvPr>
          <p:cNvSpPr>
            <a:spLocks noGrp="1"/>
          </p:cNvSpPr>
          <p:nvPr>
            <p:ph idx="1"/>
          </p:nvPr>
        </p:nvSpPr>
        <p:spPr>
          <a:xfrm>
            <a:off x="475318" y="1225728"/>
            <a:ext cx="8229600" cy="5073427"/>
          </a:xfrm>
        </p:spPr>
        <p:txBody>
          <a:bodyPr/>
          <a:lstStyle/>
          <a:p>
            <a:r>
              <a:rPr lang="en-US" sz="2400" dirty="0"/>
              <a:t>Following Colander (2000) and many others, there is considerable confusion and debate about the time line and historical content of ‘neoclassical economics’.  </a:t>
            </a:r>
          </a:p>
          <a:p>
            <a:r>
              <a:rPr lang="en-US" sz="2400" dirty="0" err="1"/>
              <a:t>Aspromourgos</a:t>
            </a:r>
            <a:r>
              <a:rPr lang="en-US" sz="2400" dirty="0"/>
              <a:t> (1986) traces the etymology of the term to Veblen (1900) where it is used “to characterize the Marshallian version of </a:t>
            </a:r>
            <a:r>
              <a:rPr lang="en-US" sz="2400" dirty="0" err="1"/>
              <a:t>marginalism</a:t>
            </a:r>
            <a:r>
              <a:rPr lang="en-US" sz="2400" dirty="0"/>
              <a:t>”.  </a:t>
            </a:r>
          </a:p>
          <a:p>
            <a:pPr lvl="1"/>
            <a:r>
              <a:rPr lang="en-US" sz="2000" dirty="0"/>
              <a:t>Veblen employed a “Darwinian” interpretation for the emergence of “neo-classical political economy”, this etymology is consistent with neoclassical economics having: “a positive, basic relationship to the earlier classical theory and some development beyond it” because “Marshall, more than any of the other </a:t>
            </a:r>
            <a:r>
              <a:rPr lang="en-US" sz="2000" dirty="0" err="1"/>
              <a:t>marginalist</a:t>
            </a:r>
            <a:r>
              <a:rPr lang="en-US" sz="2000" dirty="0"/>
              <a:t> founders, sought to present his theory as having a substantial continuity with classical economics”.</a:t>
            </a:r>
          </a:p>
        </p:txBody>
      </p:sp>
      <p:sp>
        <p:nvSpPr>
          <p:cNvPr id="4" name="Footer Placeholder 3">
            <a:extLst>
              <a:ext uri="{FF2B5EF4-FFF2-40B4-BE49-F238E27FC236}">
                <a16:creationId xmlns:a16="http://schemas.microsoft.com/office/drawing/2014/main" id="{92A20B9C-1586-41A5-A1F3-27D2EEAFE541}"/>
              </a:ext>
            </a:extLst>
          </p:cNvPr>
          <p:cNvSpPr>
            <a:spLocks noGrp="1"/>
          </p:cNvSpPr>
          <p:nvPr>
            <p:ph type="ftr" sz="quarter" idx="10"/>
          </p:nvPr>
        </p:nvSpPr>
        <p:spPr/>
        <p:txBody>
          <a:bodyPr/>
          <a:lstStyle/>
          <a:p>
            <a:r>
              <a:rPr lang="en-US" dirty="0">
                <a:solidFill>
                  <a:srgbClr val="00B050"/>
                </a:solidFill>
              </a:rPr>
              <a:t>ASSA Annual Meetings: Jan. 7, 2018</a:t>
            </a:r>
          </a:p>
        </p:txBody>
      </p:sp>
      <p:sp>
        <p:nvSpPr>
          <p:cNvPr id="5" name="Slide Number Placeholder 4">
            <a:extLst>
              <a:ext uri="{FF2B5EF4-FFF2-40B4-BE49-F238E27FC236}">
                <a16:creationId xmlns:a16="http://schemas.microsoft.com/office/drawing/2014/main" id="{8576F0B0-909C-4731-808B-59A63B733638}"/>
              </a:ext>
            </a:extLst>
          </p:cNvPr>
          <p:cNvSpPr>
            <a:spLocks noGrp="1"/>
          </p:cNvSpPr>
          <p:nvPr>
            <p:ph type="sldNum" sz="quarter" idx="11"/>
          </p:nvPr>
        </p:nvSpPr>
        <p:spPr/>
        <p:txBody>
          <a:bodyPr/>
          <a:lstStyle/>
          <a:p>
            <a:fld id="{03C0ADF9-F2BD-4C3F-8020-5E5600D77DFD}" type="slidenum">
              <a:rPr lang="en-US" smtClean="0"/>
              <a:pPr/>
              <a:t>20</a:t>
            </a:fld>
            <a:endParaRPr lang="en-US" dirty="0"/>
          </a:p>
        </p:txBody>
      </p:sp>
    </p:spTree>
    <p:extLst>
      <p:ext uri="{BB962C8B-B14F-4D97-AF65-F5344CB8AC3E}">
        <p14:creationId xmlns:p14="http://schemas.microsoft.com/office/powerpoint/2010/main" val="2509800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1A884-2323-40F2-A828-BF21204016A4}"/>
              </a:ext>
            </a:extLst>
          </p:cNvPr>
          <p:cNvSpPr>
            <a:spLocks noGrp="1"/>
          </p:cNvSpPr>
          <p:nvPr>
            <p:ph type="title"/>
          </p:nvPr>
        </p:nvSpPr>
        <p:spPr>
          <a:xfrm>
            <a:off x="457200" y="274638"/>
            <a:ext cx="8229600" cy="706090"/>
          </a:xfrm>
        </p:spPr>
        <p:txBody>
          <a:bodyPr/>
          <a:lstStyle/>
          <a:p>
            <a:r>
              <a:rPr lang="en-US" sz="3200" dirty="0"/>
              <a:t>What is Neoclassical Economics?</a:t>
            </a:r>
          </a:p>
        </p:txBody>
      </p:sp>
      <p:sp>
        <p:nvSpPr>
          <p:cNvPr id="3" name="Content Placeholder 2">
            <a:extLst>
              <a:ext uri="{FF2B5EF4-FFF2-40B4-BE49-F238E27FC236}">
                <a16:creationId xmlns:a16="http://schemas.microsoft.com/office/drawing/2014/main" id="{A2A356A6-0F08-4D2F-888B-BEC445F6D013}"/>
              </a:ext>
            </a:extLst>
          </p:cNvPr>
          <p:cNvSpPr>
            <a:spLocks noGrp="1"/>
          </p:cNvSpPr>
          <p:nvPr>
            <p:ph idx="1"/>
          </p:nvPr>
        </p:nvSpPr>
        <p:spPr>
          <a:xfrm>
            <a:off x="457200" y="1268760"/>
            <a:ext cx="8229600" cy="4857403"/>
          </a:xfrm>
        </p:spPr>
        <p:txBody>
          <a:bodyPr/>
          <a:lstStyle/>
          <a:p>
            <a:r>
              <a:rPr lang="en-US" sz="2400" dirty="0"/>
              <a:t>Stigler (1941) popularized the extension of neoclassical economics to include “all the </a:t>
            </a:r>
            <a:r>
              <a:rPr lang="en-US" sz="2400" dirty="0" err="1"/>
              <a:t>marginalist</a:t>
            </a:r>
            <a:r>
              <a:rPr lang="en-US" sz="2400" dirty="0"/>
              <a:t> founders”.  </a:t>
            </a:r>
          </a:p>
          <a:p>
            <a:r>
              <a:rPr lang="en-US" sz="2400" dirty="0"/>
              <a:t>Colander (2000, p.133): </a:t>
            </a:r>
          </a:p>
          <a:p>
            <a:pPr lvl="1"/>
            <a:r>
              <a:rPr lang="en-US" sz="2000" dirty="0"/>
              <a:t>“In many ways, the two books that tied up the loose ends and captured the essence of neoclassical economics, Hicks’s </a:t>
            </a:r>
            <a:r>
              <a:rPr lang="en-US" sz="2000" u="sng" dirty="0"/>
              <a:t>Value and Capital</a:t>
            </a:r>
            <a:r>
              <a:rPr lang="en-US" sz="2000" i="1" dirty="0"/>
              <a:t> </a:t>
            </a:r>
            <a:r>
              <a:rPr lang="en-US" sz="2000" dirty="0"/>
              <a:t>(1939) and Samuelson’s </a:t>
            </a:r>
            <a:r>
              <a:rPr lang="en-US" sz="2000" u="sng" dirty="0"/>
              <a:t>Foundations</a:t>
            </a:r>
            <a:r>
              <a:rPr lang="en-US" sz="2000" i="1" dirty="0"/>
              <a:t> </a:t>
            </a:r>
            <a:r>
              <a:rPr lang="en-US" sz="2000" dirty="0"/>
              <a:t>(1947), were culminating works — they put all the pieces of </a:t>
            </a:r>
            <a:r>
              <a:rPr lang="en-US" sz="2000" dirty="0" err="1"/>
              <a:t>marginalism</a:t>
            </a:r>
            <a:r>
              <a:rPr lang="en-US" sz="2000" dirty="0"/>
              <a:t> together.  Important work thereafter was modern.”</a:t>
            </a:r>
          </a:p>
          <a:p>
            <a:pPr marL="0" indent="0">
              <a:buNone/>
            </a:pPr>
            <a:r>
              <a:rPr lang="en-US" sz="2400" dirty="0"/>
              <a:t>  </a:t>
            </a:r>
          </a:p>
          <a:p>
            <a:r>
              <a:rPr lang="en-US" sz="2400" dirty="0"/>
              <a:t>This approach permits the emergence of “modern economics” from ‘neoclassical economics’ being connected to the transition from deterministic to stochastic models.</a:t>
            </a:r>
          </a:p>
        </p:txBody>
      </p:sp>
      <p:sp>
        <p:nvSpPr>
          <p:cNvPr id="4" name="Footer Placeholder 3">
            <a:extLst>
              <a:ext uri="{FF2B5EF4-FFF2-40B4-BE49-F238E27FC236}">
                <a16:creationId xmlns:a16="http://schemas.microsoft.com/office/drawing/2014/main" id="{484A8F06-2DC6-436C-A1E0-5684BE005E54}"/>
              </a:ext>
            </a:extLst>
          </p:cNvPr>
          <p:cNvSpPr>
            <a:spLocks noGrp="1"/>
          </p:cNvSpPr>
          <p:nvPr>
            <p:ph type="ftr" sz="quarter" idx="10"/>
          </p:nvPr>
        </p:nvSpPr>
        <p:spPr/>
        <p:txBody>
          <a:bodyPr/>
          <a:lstStyle/>
          <a:p>
            <a:r>
              <a:rPr lang="en-US" dirty="0">
                <a:solidFill>
                  <a:srgbClr val="00B050"/>
                </a:solidFill>
              </a:rPr>
              <a:t>ASSA Annual Meetings: Jan. 7, 2018</a:t>
            </a:r>
          </a:p>
        </p:txBody>
      </p:sp>
      <p:sp>
        <p:nvSpPr>
          <p:cNvPr id="5" name="Slide Number Placeholder 4">
            <a:extLst>
              <a:ext uri="{FF2B5EF4-FFF2-40B4-BE49-F238E27FC236}">
                <a16:creationId xmlns:a16="http://schemas.microsoft.com/office/drawing/2014/main" id="{BAAC39C8-C2CA-4343-94A0-C650D01D1DCB}"/>
              </a:ext>
            </a:extLst>
          </p:cNvPr>
          <p:cNvSpPr>
            <a:spLocks noGrp="1"/>
          </p:cNvSpPr>
          <p:nvPr>
            <p:ph type="sldNum" sz="quarter" idx="11"/>
          </p:nvPr>
        </p:nvSpPr>
        <p:spPr/>
        <p:txBody>
          <a:bodyPr/>
          <a:lstStyle/>
          <a:p>
            <a:fld id="{03C0ADF9-F2BD-4C3F-8020-5E5600D77DFD}" type="slidenum">
              <a:rPr lang="en-US" smtClean="0"/>
              <a:pPr/>
              <a:t>21</a:t>
            </a:fld>
            <a:endParaRPr lang="en-US"/>
          </a:p>
        </p:txBody>
      </p:sp>
    </p:spTree>
    <p:extLst>
      <p:ext uri="{BB962C8B-B14F-4D97-AF65-F5344CB8AC3E}">
        <p14:creationId xmlns:p14="http://schemas.microsoft.com/office/powerpoint/2010/main" val="1036990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922114"/>
          </a:xfrm>
        </p:spPr>
        <p:txBody>
          <a:bodyPr/>
          <a:lstStyle/>
          <a:p>
            <a:r>
              <a:rPr lang="en-US" sz="3200" dirty="0">
                <a:solidFill>
                  <a:srgbClr val="FF0000"/>
                </a:solidFill>
              </a:rPr>
              <a:t>From Neoclassical to Modern Economics</a:t>
            </a:r>
          </a:p>
        </p:txBody>
      </p:sp>
      <p:sp>
        <p:nvSpPr>
          <p:cNvPr id="3" name="Content Placeholder 2"/>
          <p:cNvSpPr>
            <a:spLocks noGrp="1"/>
          </p:cNvSpPr>
          <p:nvPr>
            <p:ph idx="1"/>
          </p:nvPr>
        </p:nvSpPr>
        <p:spPr>
          <a:xfrm>
            <a:off x="457200" y="1268760"/>
            <a:ext cx="8229600" cy="4857403"/>
          </a:xfrm>
        </p:spPr>
        <p:txBody>
          <a:bodyPr/>
          <a:lstStyle/>
          <a:p>
            <a:r>
              <a:rPr lang="en-US" sz="2000" dirty="0"/>
              <a:t>Samuelson (1947) extended the static neoclassical approach to include both static and dynamic theories.  </a:t>
            </a:r>
          </a:p>
          <a:p>
            <a:pPr lvl="1"/>
            <a:r>
              <a:rPr lang="en-US" sz="1800" dirty="0"/>
              <a:t>Static analysis “described equilibrium as resulting from economic agents solving maximization problems taking prices as parameters ... Samuelson’s analysis of dynamics rested on the concept of stationary equilibrium, which holds that equilibrium constitutes a state of rest” (De </a:t>
            </a:r>
            <a:r>
              <a:rPr lang="en-US" sz="1800" dirty="0" err="1"/>
              <a:t>Vroey</a:t>
            </a:r>
            <a:r>
              <a:rPr lang="en-US" sz="1800" dirty="0"/>
              <a:t> and Duarte 2013, p.979).  </a:t>
            </a:r>
          </a:p>
          <a:p>
            <a:endParaRPr lang="en-US" sz="2000" dirty="0"/>
          </a:p>
          <a:p>
            <a:r>
              <a:rPr lang="en-US" sz="2000" dirty="0"/>
              <a:t>Lucas (1980, p.278) provides further elaboration of this point: </a:t>
            </a:r>
          </a:p>
          <a:p>
            <a:pPr lvl="1"/>
            <a:r>
              <a:rPr lang="en-US" sz="1600" dirty="0"/>
              <a:t>The underlying idea seems to be taken from physics, as referring to a system ‘at rest’.  In economics, I suppose such a static equilibrium corresponds to a prediction as to how an economy would behave should external shocks remain fixed over a long period, so that households and firms would adjust to facing the same set of prices over and over again and attune their behavior accordingly.</a:t>
            </a:r>
          </a:p>
          <a:p>
            <a:pPr marL="0" indent="0">
              <a:buNone/>
            </a:pPr>
            <a:r>
              <a:rPr lang="en-US" sz="2000" dirty="0">
                <a:sym typeface="Wingdings" panose="05000000000000000000" pitchFamily="2" charset="2"/>
              </a:rPr>
              <a:t>  </a:t>
            </a:r>
            <a:r>
              <a:rPr lang="en-US" sz="2000" dirty="0">
                <a:solidFill>
                  <a:srgbClr val="FF0000"/>
                </a:solidFill>
                <a:sym typeface="Wingdings" panose="05000000000000000000" pitchFamily="2" charset="2"/>
              </a:rPr>
              <a:t>How to translate deterministic neoclassical theories into empirically testable stochastic models?</a:t>
            </a:r>
            <a:endParaRPr lang="en-US" sz="2000" dirty="0">
              <a:solidFill>
                <a:srgbClr val="FF0000"/>
              </a:solidFill>
            </a:endParaRPr>
          </a:p>
        </p:txBody>
      </p:sp>
      <p:sp>
        <p:nvSpPr>
          <p:cNvPr id="4" name="Footer Placeholder 3"/>
          <p:cNvSpPr>
            <a:spLocks noGrp="1"/>
          </p:cNvSpPr>
          <p:nvPr>
            <p:ph type="ftr" sz="quarter" idx="10"/>
          </p:nvPr>
        </p:nvSpPr>
        <p:spPr/>
        <p:txBody>
          <a:bodyPr/>
          <a:lstStyle/>
          <a:p>
            <a:r>
              <a:rPr lang="en-US" dirty="0">
                <a:solidFill>
                  <a:srgbClr val="00B050"/>
                </a:solidFill>
              </a:rPr>
              <a:t>ASSA Annual Meetings: Jan. 7, 2018</a:t>
            </a:r>
          </a:p>
        </p:txBody>
      </p:sp>
      <p:sp>
        <p:nvSpPr>
          <p:cNvPr id="5" name="Slide Number Placeholder 4"/>
          <p:cNvSpPr>
            <a:spLocks noGrp="1"/>
          </p:cNvSpPr>
          <p:nvPr>
            <p:ph type="sldNum" sz="quarter" idx="11"/>
          </p:nvPr>
        </p:nvSpPr>
        <p:spPr/>
        <p:txBody>
          <a:bodyPr/>
          <a:lstStyle/>
          <a:p>
            <a:fld id="{03C0ADF9-F2BD-4C3F-8020-5E5600D77DFD}"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Ergodicity and Econometrics </a:t>
            </a:r>
          </a:p>
        </p:txBody>
      </p:sp>
      <p:sp>
        <p:nvSpPr>
          <p:cNvPr id="3" name="Text Placeholder 2"/>
          <p:cNvSpPr>
            <a:spLocks noGrp="1"/>
          </p:cNvSpPr>
          <p:nvPr>
            <p:ph idx="1"/>
          </p:nvPr>
        </p:nvSpPr>
        <p:spPr>
          <a:xfrm>
            <a:off x="457200" y="1412776"/>
            <a:ext cx="8363272" cy="4525963"/>
          </a:xfrm>
        </p:spPr>
        <p:txBody>
          <a:bodyPr/>
          <a:lstStyle/>
          <a:p>
            <a:r>
              <a:rPr lang="en-US" sz="2400" dirty="0"/>
              <a:t>For Economics, ‘</a:t>
            </a:r>
            <a:r>
              <a:rPr lang="en-US" sz="2400" dirty="0" err="1"/>
              <a:t>Ergodicity</a:t>
            </a:r>
            <a:r>
              <a:rPr lang="en-US" sz="2400" dirty="0"/>
              <a:t>’ is the property that permits a single </a:t>
            </a:r>
            <a:r>
              <a:rPr lang="en-US" sz="2400" i="1" dirty="0"/>
              <a:t>ex post </a:t>
            </a:r>
            <a:r>
              <a:rPr lang="en-US" sz="2400" dirty="0"/>
              <a:t>time series sample path to be used to estimate the parameters for the distribution of the </a:t>
            </a:r>
            <a:r>
              <a:rPr lang="en-US" sz="2400" i="1" dirty="0"/>
              <a:t>ex ante </a:t>
            </a:r>
            <a:r>
              <a:rPr lang="en-US" sz="2400" dirty="0"/>
              <a:t>ensemble of future time paths</a:t>
            </a:r>
          </a:p>
          <a:p>
            <a:pPr lvl="1"/>
            <a:r>
              <a:rPr lang="en-US" sz="2000" dirty="0"/>
              <a:t>In the limit for time, </a:t>
            </a:r>
            <a:r>
              <a:rPr lang="en-US" sz="2000" dirty="0">
                <a:solidFill>
                  <a:srgbClr val="C00000"/>
                </a:solidFill>
              </a:rPr>
              <a:t>an </a:t>
            </a:r>
            <a:r>
              <a:rPr lang="en-US" sz="2000" dirty="0" err="1">
                <a:solidFill>
                  <a:srgbClr val="C00000"/>
                </a:solidFill>
              </a:rPr>
              <a:t>ergodic</a:t>
            </a:r>
            <a:r>
              <a:rPr lang="en-US" sz="2000" dirty="0">
                <a:solidFill>
                  <a:srgbClr val="C00000"/>
                </a:solidFill>
              </a:rPr>
              <a:t> process will possess a steady state distribution that is independent of initial conditions.</a:t>
            </a:r>
          </a:p>
          <a:p>
            <a:pPr lvl="1"/>
            <a:r>
              <a:rPr lang="en-US" sz="2000" dirty="0" err="1"/>
              <a:t>Ergodic</a:t>
            </a:r>
            <a:r>
              <a:rPr lang="en-US" sz="2000" dirty="0"/>
              <a:t> processes can have non-linearity in the mean providing a wider class of theoretical processes for modeling economic variables than the reversible stationary </a:t>
            </a:r>
            <a:r>
              <a:rPr lang="en-US" sz="2000" dirty="0" err="1"/>
              <a:t>unimodal</a:t>
            </a:r>
            <a:r>
              <a:rPr lang="en-US" sz="2000" dirty="0"/>
              <a:t> processes which are conventional in econometric work</a:t>
            </a:r>
          </a:p>
          <a:p>
            <a:pPr lvl="1"/>
            <a:r>
              <a:rPr lang="en-US" sz="2000" dirty="0"/>
              <a:t>Stationary processes are also ‘reversible’, only the distance between observations matter, not where in the process the observation occurs (no impact from initial or boundary conditions)</a:t>
            </a:r>
          </a:p>
          <a:p>
            <a:endParaRPr lang="en-US" sz="2400" dirty="0"/>
          </a:p>
        </p:txBody>
      </p:sp>
      <p:sp>
        <p:nvSpPr>
          <p:cNvPr id="5" name="Footer Placeholder 4"/>
          <p:cNvSpPr>
            <a:spLocks noGrp="1"/>
          </p:cNvSpPr>
          <p:nvPr>
            <p:ph type="ftr" sz="quarter" idx="10"/>
          </p:nvPr>
        </p:nvSpPr>
        <p:spPr/>
        <p:txBody>
          <a:bodyPr/>
          <a:lstStyle/>
          <a:p>
            <a:r>
              <a:rPr lang="en-US" dirty="0">
                <a:solidFill>
                  <a:srgbClr val="00B050"/>
                </a:solidFill>
              </a:rPr>
              <a:t>ASSA Annual Meetings: Jan. 7, 2018</a:t>
            </a:r>
          </a:p>
        </p:txBody>
      </p:sp>
      <p:sp>
        <p:nvSpPr>
          <p:cNvPr id="6" name="Slide Number Placeholder 5"/>
          <p:cNvSpPr>
            <a:spLocks noGrp="1"/>
          </p:cNvSpPr>
          <p:nvPr>
            <p:ph type="sldNum" sz="quarter" idx="11"/>
          </p:nvPr>
        </p:nvSpPr>
        <p:spPr/>
        <p:txBody>
          <a:bodyPr/>
          <a:lstStyle/>
          <a:p>
            <a:fld id="{8B2CAEE2-9C0A-4171-8DD1-6C946BC02079}"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B2B0C-6BA3-4E0C-AB7E-5CFFBA478BE2}"/>
              </a:ext>
            </a:extLst>
          </p:cNvPr>
          <p:cNvSpPr>
            <a:spLocks noGrp="1"/>
          </p:cNvSpPr>
          <p:nvPr>
            <p:ph type="title"/>
          </p:nvPr>
        </p:nvSpPr>
        <p:spPr/>
        <p:txBody>
          <a:bodyPr/>
          <a:lstStyle/>
          <a:p>
            <a:r>
              <a:rPr lang="en-US" sz="3200" dirty="0"/>
              <a:t>Founders of Econometrics</a:t>
            </a:r>
          </a:p>
        </p:txBody>
      </p:sp>
      <p:sp>
        <p:nvSpPr>
          <p:cNvPr id="11" name="Content Placeholder 10">
            <a:extLst>
              <a:ext uri="{FF2B5EF4-FFF2-40B4-BE49-F238E27FC236}">
                <a16:creationId xmlns:a16="http://schemas.microsoft.com/office/drawing/2014/main" id="{605F3EF7-7ED4-4FF0-A53C-3A058373F1ED}"/>
              </a:ext>
            </a:extLst>
          </p:cNvPr>
          <p:cNvSpPr>
            <a:spLocks noGrp="1"/>
          </p:cNvSpPr>
          <p:nvPr>
            <p:ph idx="1"/>
          </p:nvPr>
        </p:nvSpPr>
        <p:spPr>
          <a:xfrm>
            <a:off x="457200" y="4630161"/>
            <a:ext cx="8579296" cy="1143000"/>
          </a:xfrm>
        </p:spPr>
        <p:txBody>
          <a:bodyPr/>
          <a:lstStyle/>
          <a:p>
            <a:pPr marL="0" indent="0">
              <a:buNone/>
            </a:pPr>
            <a:r>
              <a:rPr lang="en-US" sz="1600" b="1" dirty="0"/>
              <a:t>Ragnar Frisch                                   Jan Tinbergen                                  Herman </a:t>
            </a:r>
            <a:r>
              <a:rPr lang="en-US" sz="1600" b="1" dirty="0" err="1"/>
              <a:t>Wold</a:t>
            </a:r>
            <a:endParaRPr lang="en-US" sz="1600" b="1" dirty="0"/>
          </a:p>
          <a:p>
            <a:pPr marL="0" indent="0">
              <a:buNone/>
            </a:pPr>
            <a:r>
              <a:rPr lang="en-US" sz="1600" dirty="0"/>
              <a:t>(1895-1973)                                       (1903-1994)                                     (1908-1992)</a:t>
            </a:r>
          </a:p>
          <a:p>
            <a:pPr marL="0" indent="0">
              <a:buNone/>
            </a:pPr>
            <a:r>
              <a:rPr lang="en-US" sz="1600" dirty="0"/>
              <a:t>1</a:t>
            </a:r>
            <a:r>
              <a:rPr lang="en-US" sz="1600" baseline="30000" dirty="0"/>
              <a:t>st</a:t>
            </a:r>
            <a:r>
              <a:rPr lang="en-US" sz="1600" dirty="0"/>
              <a:t> Nobel </a:t>
            </a:r>
            <a:r>
              <a:rPr lang="en-US" sz="1600" dirty="0" err="1"/>
              <a:t>Mem.Pr</a:t>
            </a:r>
            <a:r>
              <a:rPr lang="en-US" sz="1600" dirty="0"/>
              <a:t>. 1969                   1</a:t>
            </a:r>
            <a:r>
              <a:rPr lang="en-US" sz="1600" baseline="30000" dirty="0"/>
              <a:t>st</a:t>
            </a:r>
            <a:r>
              <a:rPr lang="en-US" sz="1600" dirty="0"/>
              <a:t> Nobel </a:t>
            </a:r>
            <a:r>
              <a:rPr lang="en-US" sz="1600" dirty="0" err="1"/>
              <a:t>Mem.Pr</a:t>
            </a:r>
            <a:r>
              <a:rPr lang="en-US" sz="1600" dirty="0"/>
              <a:t>. 1969               ‘</a:t>
            </a:r>
            <a:r>
              <a:rPr lang="en-US" sz="1600" dirty="0" err="1"/>
              <a:t>Wold</a:t>
            </a:r>
            <a:r>
              <a:rPr lang="en-US" sz="1600" dirty="0"/>
              <a:t> Decomposition</a:t>
            </a:r>
          </a:p>
          <a:p>
            <a:pPr marL="0" indent="0">
              <a:buNone/>
            </a:pPr>
            <a:r>
              <a:rPr lang="en-US" sz="1600" dirty="0"/>
              <a:t> (with Tinbergen)                                (with Frisch)                                          Theorem’</a:t>
            </a:r>
          </a:p>
          <a:p>
            <a:pPr marL="0" indent="0">
              <a:buNone/>
            </a:pPr>
            <a:endParaRPr lang="en-US" sz="1600" dirty="0"/>
          </a:p>
        </p:txBody>
      </p:sp>
      <p:sp>
        <p:nvSpPr>
          <p:cNvPr id="3" name="Footer Placeholder 2">
            <a:extLst>
              <a:ext uri="{FF2B5EF4-FFF2-40B4-BE49-F238E27FC236}">
                <a16:creationId xmlns:a16="http://schemas.microsoft.com/office/drawing/2014/main" id="{7A7E048B-753E-4A3E-8A6A-7ED5EF264E6E}"/>
              </a:ext>
            </a:extLst>
          </p:cNvPr>
          <p:cNvSpPr>
            <a:spLocks noGrp="1"/>
          </p:cNvSpPr>
          <p:nvPr>
            <p:ph type="ftr" sz="quarter" idx="10"/>
          </p:nvPr>
        </p:nvSpPr>
        <p:spPr/>
        <p:txBody>
          <a:bodyPr/>
          <a:lstStyle/>
          <a:p>
            <a:r>
              <a:rPr lang="en-US" dirty="0">
                <a:solidFill>
                  <a:srgbClr val="00B050"/>
                </a:solidFill>
              </a:rPr>
              <a:t>ASSA Annual Meetings: Jan. 7, 2018</a:t>
            </a:r>
          </a:p>
        </p:txBody>
      </p:sp>
      <p:sp>
        <p:nvSpPr>
          <p:cNvPr id="4" name="Slide Number Placeholder 3">
            <a:extLst>
              <a:ext uri="{FF2B5EF4-FFF2-40B4-BE49-F238E27FC236}">
                <a16:creationId xmlns:a16="http://schemas.microsoft.com/office/drawing/2014/main" id="{B0A82B57-EB6A-4E32-B0A5-163A3DFB1C81}"/>
              </a:ext>
            </a:extLst>
          </p:cNvPr>
          <p:cNvSpPr>
            <a:spLocks noGrp="1"/>
          </p:cNvSpPr>
          <p:nvPr>
            <p:ph type="sldNum" sz="quarter" idx="11"/>
          </p:nvPr>
        </p:nvSpPr>
        <p:spPr/>
        <p:txBody>
          <a:bodyPr/>
          <a:lstStyle/>
          <a:p>
            <a:fld id="{EF237905-2C1E-4939-B0B3-BAE6470260F2}" type="slidenum">
              <a:rPr lang="en-US" smtClean="0"/>
              <a:pPr/>
              <a:t>24</a:t>
            </a:fld>
            <a:endParaRPr lang="en-US"/>
          </a:p>
        </p:txBody>
      </p:sp>
      <p:pic>
        <p:nvPicPr>
          <p:cNvPr id="6" name="Picture 5">
            <a:extLst>
              <a:ext uri="{FF2B5EF4-FFF2-40B4-BE49-F238E27FC236}">
                <a16:creationId xmlns:a16="http://schemas.microsoft.com/office/drawing/2014/main" id="{095DAD2A-5338-4157-929C-234BC4D1B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97" y="1597168"/>
            <a:ext cx="2637697" cy="2529086"/>
          </a:xfrm>
          <a:prstGeom prst="rect">
            <a:avLst/>
          </a:prstGeom>
        </p:spPr>
      </p:pic>
      <p:pic>
        <p:nvPicPr>
          <p:cNvPr id="8" name="Picture 7">
            <a:extLst>
              <a:ext uri="{FF2B5EF4-FFF2-40B4-BE49-F238E27FC236}">
                <a16:creationId xmlns:a16="http://schemas.microsoft.com/office/drawing/2014/main" id="{942AA584-67A8-44B6-9E31-4F744E97D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585" y="1461062"/>
            <a:ext cx="3361556" cy="2801297"/>
          </a:xfrm>
          <a:prstGeom prst="rect">
            <a:avLst/>
          </a:prstGeom>
        </p:spPr>
      </p:pic>
      <p:pic>
        <p:nvPicPr>
          <p:cNvPr id="10" name="Picture 9">
            <a:extLst>
              <a:ext uri="{FF2B5EF4-FFF2-40B4-BE49-F238E27FC236}">
                <a16:creationId xmlns:a16="http://schemas.microsoft.com/office/drawing/2014/main" id="{83AB27B2-D663-44E3-B392-A396FBBA83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8020" y="1597168"/>
            <a:ext cx="1407616" cy="2209422"/>
          </a:xfrm>
          <a:prstGeom prst="rect">
            <a:avLst/>
          </a:prstGeom>
        </p:spPr>
      </p:pic>
    </p:spTree>
    <p:extLst>
      <p:ext uri="{BB962C8B-B14F-4D97-AF65-F5344CB8AC3E}">
        <p14:creationId xmlns:p14="http://schemas.microsoft.com/office/powerpoint/2010/main" val="85793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6F07F-3D99-41AE-8FD5-1AA438B8E1F2}"/>
              </a:ext>
            </a:extLst>
          </p:cNvPr>
          <p:cNvSpPr>
            <a:spLocks noGrp="1"/>
          </p:cNvSpPr>
          <p:nvPr>
            <p:ph type="title"/>
          </p:nvPr>
        </p:nvSpPr>
        <p:spPr>
          <a:xfrm>
            <a:off x="457200" y="274638"/>
            <a:ext cx="8229600" cy="634082"/>
          </a:xfrm>
        </p:spPr>
        <p:txBody>
          <a:bodyPr/>
          <a:lstStyle/>
          <a:p>
            <a:r>
              <a:rPr lang="en-US" sz="3200" dirty="0"/>
              <a:t>Estimating empirical relationships for </a:t>
            </a:r>
            <a:br>
              <a:rPr lang="en-US" sz="3200" dirty="0"/>
            </a:br>
            <a:r>
              <a:rPr lang="en-US" sz="3200" dirty="0"/>
              <a:t>non-experimental data</a:t>
            </a:r>
          </a:p>
        </p:txBody>
      </p:sp>
      <p:sp>
        <p:nvSpPr>
          <p:cNvPr id="3" name="Content Placeholder 2">
            <a:extLst>
              <a:ext uri="{FF2B5EF4-FFF2-40B4-BE49-F238E27FC236}">
                <a16:creationId xmlns:a16="http://schemas.microsoft.com/office/drawing/2014/main" id="{00B067C3-F817-4422-B583-10BD7A7B55EC}"/>
              </a:ext>
            </a:extLst>
          </p:cNvPr>
          <p:cNvSpPr>
            <a:spLocks noGrp="1"/>
          </p:cNvSpPr>
          <p:nvPr>
            <p:ph idx="1"/>
          </p:nvPr>
        </p:nvSpPr>
        <p:spPr>
          <a:xfrm>
            <a:off x="457200" y="1340768"/>
            <a:ext cx="8229600" cy="4785395"/>
          </a:xfrm>
        </p:spPr>
        <p:txBody>
          <a:bodyPr/>
          <a:lstStyle/>
          <a:p>
            <a:r>
              <a:rPr lang="en-US" sz="2400" dirty="0"/>
              <a:t>R.G.D. Allen (1934): </a:t>
            </a:r>
          </a:p>
          <a:p>
            <a:pPr lvl="1"/>
            <a:r>
              <a:rPr lang="en-US" sz="2000" dirty="0"/>
              <a:t>“The future progress of economic science depends largely upon the work of investigators, like Professor Frisch, who </a:t>
            </a:r>
            <a:r>
              <a:rPr lang="en-US" sz="2000" dirty="0" err="1"/>
              <a:t>realise</a:t>
            </a:r>
            <a:r>
              <a:rPr lang="en-US" sz="2000" dirty="0"/>
              <a:t> the importance of subjecting the concepts and conclusions of abstract economic theory to the test of statistical determination and verification”.</a:t>
            </a:r>
          </a:p>
          <a:p>
            <a:r>
              <a:rPr lang="en-US" sz="2400" dirty="0" err="1"/>
              <a:t>Wold</a:t>
            </a:r>
            <a:r>
              <a:rPr lang="en-US" sz="2400" dirty="0"/>
              <a:t> (1969) recognized that:</a:t>
            </a:r>
          </a:p>
          <a:p>
            <a:pPr lvl="1"/>
            <a:r>
              <a:rPr lang="en-US" sz="2000" dirty="0"/>
              <a:t>“experimental versus nonexperimental model building is a dualism that goes to the core of the scientific method.”  </a:t>
            </a:r>
          </a:p>
          <a:p>
            <a:pPr lvl="1"/>
            <a:r>
              <a:rPr lang="en-US" sz="2000" dirty="0"/>
              <a:t> “Recognition is due --  and perhaps overdue -- for nonexperimental analysis as an active partner to the method of controlled experiments, and for the integration of both experimental and non-experimental approaches in the scientific method.” </a:t>
            </a:r>
          </a:p>
        </p:txBody>
      </p:sp>
      <p:sp>
        <p:nvSpPr>
          <p:cNvPr id="4" name="Footer Placeholder 3">
            <a:extLst>
              <a:ext uri="{FF2B5EF4-FFF2-40B4-BE49-F238E27FC236}">
                <a16:creationId xmlns:a16="http://schemas.microsoft.com/office/drawing/2014/main" id="{C4CE781F-F37A-4464-8082-E2D7C6CC7369}"/>
              </a:ext>
            </a:extLst>
          </p:cNvPr>
          <p:cNvSpPr>
            <a:spLocks noGrp="1"/>
          </p:cNvSpPr>
          <p:nvPr>
            <p:ph type="ftr" sz="quarter" idx="10"/>
          </p:nvPr>
        </p:nvSpPr>
        <p:spPr/>
        <p:txBody>
          <a:bodyPr/>
          <a:lstStyle/>
          <a:p>
            <a:r>
              <a:rPr lang="en-US" dirty="0">
                <a:solidFill>
                  <a:srgbClr val="00B050"/>
                </a:solidFill>
              </a:rPr>
              <a:t>ASSA Annual Meetings: Jan. 7, 2018</a:t>
            </a:r>
          </a:p>
        </p:txBody>
      </p:sp>
      <p:sp>
        <p:nvSpPr>
          <p:cNvPr id="5" name="Slide Number Placeholder 4">
            <a:extLst>
              <a:ext uri="{FF2B5EF4-FFF2-40B4-BE49-F238E27FC236}">
                <a16:creationId xmlns:a16="http://schemas.microsoft.com/office/drawing/2014/main" id="{B563EFD5-3DC6-4FC2-88FF-04B8BEF2D401}"/>
              </a:ext>
            </a:extLst>
          </p:cNvPr>
          <p:cNvSpPr>
            <a:spLocks noGrp="1"/>
          </p:cNvSpPr>
          <p:nvPr>
            <p:ph type="sldNum" sz="quarter" idx="11"/>
          </p:nvPr>
        </p:nvSpPr>
        <p:spPr/>
        <p:txBody>
          <a:bodyPr/>
          <a:lstStyle/>
          <a:p>
            <a:fld id="{03C0ADF9-F2BD-4C3F-8020-5E5600D77DFD}" type="slidenum">
              <a:rPr lang="en-US" smtClean="0"/>
              <a:pPr/>
              <a:t>25</a:t>
            </a:fld>
            <a:endParaRPr lang="en-US"/>
          </a:p>
        </p:txBody>
      </p:sp>
    </p:spTree>
    <p:extLst>
      <p:ext uri="{BB962C8B-B14F-4D97-AF65-F5344CB8AC3E}">
        <p14:creationId xmlns:p14="http://schemas.microsoft.com/office/powerpoint/2010/main" val="1220374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29470-8A23-47C8-8691-93341370B2E6}"/>
              </a:ext>
            </a:extLst>
          </p:cNvPr>
          <p:cNvSpPr>
            <a:spLocks noGrp="1"/>
          </p:cNvSpPr>
          <p:nvPr>
            <p:ph type="title"/>
          </p:nvPr>
        </p:nvSpPr>
        <p:spPr>
          <a:xfrm>
            <a:off x="323528" y="274638"/>
            <a:ext cx="8640960" cy="634082"/>
          </a:xfrm>
        </p:spPr>
        <p:txBody>
          <a:bodyPr/>
          <a:lstStyle/>
          <a:p>
            <a:r>
              <a:rPr lang="en-US" sz="3200" dirty="0">
                <a:solidFill>
                  <a:srgbClr val="FF0000"/>
                </a:solidFill>
              </a:rPr>
              <a:t>Developments in Statistical Mechanics: 1920’s</a:t>
            </a:r>
          </a:p>
        </p:txBody>
      </p:sp>
      <p:sp>
        <p:nvSpPr>
          <p:cNvPr id="3" name="Content Placeholder 2">
            <a:extLst>
              <a:ext uri="{FF2B5EF4-FFF2-40B4-BE49-F238E27FC236}">
                <a16:creationId xmlns:a16="http://schemas.microsoft.com/office/drawing/2014/main" id="{2B4D0151-B60C-40F5-8EB0-F22EAEC217AF}"/>
              </a:ext>
            </a:extLst>
          </p:cNvPr>
          <p:cNvSpPr>
            <a:spLocks noGrp="1"/>
          </p:cNvSpPr>
          <p:nvPr>
            <p:ph idx="1"/>
          </p:nvPr>
        </p:nvSpPr>
        <p:spPr>
          <a:xfrm>
            <a:off x="457200" y="908720"/>
            <a:ext cx="8229600" cy="5217443"/>
          </a:xfrm>
        </p:spPr>
        <p:txBody>
          <a:bodyPr/>
          <a:lstStyle/>
          <a:p>
            <a:r>
              <a:rPr lang="en-US" sz="2200" dirty="0"/>
              <a:t>Around the time that the transition from deterministic neoclassical economic theories to the stochastic empirically testable models of modern economics, Physics, in general, and statistical mechanics, in particular, was undergoing dramatic changes</a:t>
            </a:r>
          </a:p>
          <a:p>
            <a:pPr lvl="1"/>
            <a:r>
              <a:rPr lang="en-US" sz="2000" dirty="0">
                <a:solidFill>
                  <a:srgbClr val="0070C0"/>
                </a:solidFill>
              </a:rPr>
              <a:t>Quantum mechanics</a:t>
            </a:r>
            <a:r>
              <a:rPr lang="en-US" sz="2000" dirty="0"/>
              <a:t> developed by</a:t>
            </a:r>
            <a:r>
              <a:rPr lang="de-DE" sz="2000" dirty="0"/>
              <a:t> the likes of Max Born, Wolfgang Pauli, Werner Heisenberg and Erwin Schrödinger in a remarkable period from 1924-8</a:t>
            </a:r>
          </a:p>
          <a:p>
            <a:pPr lvl="1"/>
            <a:r>
              <a:rPr lang="de-DE" sz="2000" dirty="0"/>
              <a:t>Ernst Ising introduced the one dimensional </a:t>
            </a:r>
            <a:r>
              <a:rPr lang="de-DE" sz="2000" dirty="0">
                <a:solidFill>
                  <a:srgbClr val="0070C0"/>
                </a:solidFill>
              </a:rPr>
              <a:t>Ising model</a:t>
            </a:r>
            <a:r>
              <a:rPr lang="de-DE" sz="2000" dirty="0"/>
              <a:t> of ferromagnetism in 1</a:t>
            </a:r>
            <a:r>
              <a:rPr lang="en-US" sz="2000" dirty="0"/>
              <a:t>925, a model ultimately solved in the important two-dimensional phase transition case by Lars Onsager in 1944</a:t>
            </a:r>
            <a:endParaRPr lang="de-DE" sz="2000" dirty="0"/>
          </a:p>
          <a:p>
            <a:pPr lvl="1"/>
            <a:r>
              <a:rPr lang="de-DE" sz="2400" dirty="0"/>
              <a:t>Empirical limitations of ergodic processes</a:t>
            </a:r>
            <a:r>
              <a:rPr lang="en-US" sz="2400" dirty="0"/>
              <a:t> in physics identified at the same time such notions were entering economics</a:t>
            </a:r>
          </a:p>
        </p:txBody>
      </p:sp>
      <p:sp>
        <p:nvSpPr>
          <p:cNvPr id="4" name="Footer Placeholder 3">
            <a:extLst>
              <a:ext uri="{FF2B5EF4-FFF2-40B4-BE49-F238E27FC236}">
                <a16:creationId xmlns:a16="http://schemas.microsoft.com/office/drawing/2014/main" id="{1A7A610B-0234-4DDF-B1FB-BE8F1E5382EB}"/>
              </a:ext>
            </a:extLst>
          </p:cNvPr>
          <p:cNvSpPr>
            <a:spLocks noGrp="1"/>
          </p:cNvSpPr>
          <p:nvPr>
            <p:ph type="ftr" sz="quarter" idx="10"/>
          </p:nvPr>
        </p:nvSpPr>
        <p:spPr>
          <a:xfrm>
            <a:off x="683568" y="6268554"/>
            <a:ext cx="4248150" cy="476250"/>
          </a:xfrm>
        </p:spPr>
        <p:txBody>
          <a:bodyPr/>
          <a:lstStyle/>
          <a:p>
            <a:r>
              <a:rPr lang="en-US" dirty="0">
                <a:solidFill>
                  <a:srgbClr val="00B050"/>
                </a:solidFill>
              </a:rPr>
              <a:t>ASSA Annual Meetings: Jan. 7, 2018</a:t>
            </a:r>
          </a:p>
        </p:txBody>
      </p:sp>
      <p:sp>
        <p:nvSpPr>
          <p:cNvPr id="5" name="Slide Number Placeholder 4">
            <a:extLst>
              <a:ext uri="{FF2B5EF4-FFF2-40B4-BE49-F238E27FC236}">
                <a16:creationId xmlns:a16="http://schemas.microsoft.com/office/drawing/2014/main" id="{7CEE3FC2-BA21-4E43-A0A4-2526DBD13F55}"/>
              </a:ext>
            </a:extLst>
          </p:cNvPr>
          <p:cNvSpPr>
            <a:spLocks noGrp="1"/>
          </p:cNvSpPr>
          <p:nvPr>
            <p:ph type="sldNum" sz="quarter" idx="11"/>
          </p:nvPr>
        </p:nvSpPr>
        <p:spPr/>
        <p:txBody>
          <a:bodyPr/>
          <a:lstStyle/>
          <a:p>
            <a:fld id="{03C0ADF9-F2BD-4C3F-8020-5E5600D77DFD}" type="slidenum">
              <a:rPr lang="en-US" smtClean="0"/>
              <a:pPr/>
              <a:t>26</a:t>
            </a:fld>
            <a:endParaRPr lang="en-US"/>
          </a:p>
        </p:txBody>
      </p:sp>
    </p:spTree>
    <p:extLst>
      <p:ext uri="{BB962C8B-B14F-4D97-AF65-F5344CB8AC3E}">
        <p14:creationId xmlns:p14="http://schemas.microsoft.com/office/powerpoint/2010/main" val="2737820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DAF61-FACB-46CC-A81D-FE7CB8A420CB}"/>
              </a:ext>
            </a:extLst>
          </p:cNvPr>
          <p:cNvSpPr>
            <a:spLocks noGrp="1"/>
          </p:cNvSpPr>
          <p:nvPr>
            <p:ph type="title"/>
          </p:nvPr>
        </p:nvSpPr>
        <p:spPr>
          <a:xfrm>
            <a:off x="457200" y="274638"/>
            <a:ext cx="8229600" cy="562074"/>
          </a:xfrm>
        </p:spPr>
        <p:txBody>
          <a:bodyPr/>
          <a:lstStyle/>
          <a:p>
            <a:r>
              <a:rPr lang="en-US" sz="3200" dirty="0"/>
              <a:t>Whither Goes Modern Economics?</a:t>
            </a:r>
          </a:p>
        </p:txBody>
      </p:sp>
      <p:sp>
        <p:nvSpPr>
          <p:cNvPr id="3" name="Content Placeholder 2">
            <a:extLst>
              <a:ext uri="{FF2B5EF4-FFF2-40B4-BE49-F238E27FC236}">
                <a16:creationId xmlns:a16="http://schemas.microsoft.com/office/drawing/2014/main" id="{82EFC198-D373-4742-9BDD-358EE1073019}"/>
              </a:ext>
            </a:extLst>
          </p:cNvPr>
          <p:cNvSpPr>
            <a:spLocks noGrp="1"/>
          </p:cNvSpPr>
          <p:nvPr>
            <p:ph idx="1"/>
          </p:nvPr>
        </p:nvSpPr>
        <p:spPr>
          <a:xfrm>
            <a:off x="469816" y="980728"/>
            <a:ext cx="8229600" cy="5203123"/>
          </a:xfrm>
        </p:spPr>
        <p:txBody>
          <a:bodyPr/>
          <a:lstStyle/>
          <a:p>
            <a:r>
              <a:rPr lang="en-US" sz="2400" dirty="0"/>
              <a:t>Modern Economics is a many-headed monster that now encompasses distinctly different epistemological and methodological approaches </a:t>
            </a:r>
            <a:r>
              <a:rPr lang="en-US" sz="2400" dirty="0">
                <a:sym typeface="Wingdings" panose="05000000000000000000" pitchFamily="2" charset="2"/>
              </a:rPr>
              <a:t> </a:t>
            </a:r>
            <a:r>
              <a:rPr lang="en-US" sz="2400" dirty="0">
                <a:solidFill>
                  <a:srgbClr val="FF0000"/>
                </a:solidFill>
                <a:sym typeface="Wingdings" panose="05000000000000000000" pitchFamily="2" charset="2"/>
              </a:rPr>
              <a:t>ergodicity is essential to both the traditional ‘Lucas’ approach and the inductive Granger causality, ARCH/GARCH approach</a:t>
            </a:r>
            <a:endParaRPr lang="en-US" sz="2400" dirty="0"/>
          </a:p>
          <a:p>
            <a:r>
              <a:rPr lang="en-US" sz="2400" dirty="0"/>
              <a:t>Robert Lucas attacked “the idea that an economic system is in any sense ‘at rest’ [as] simply an anachronism”</a:t>
            </a:r>
          </a:p>
          <a:p>
            <a:r>
              <a:rPr lang="en-US" sz="2400" dirty="0"/>
              <a:t>Lucas represents a continuation in the evolution of economics stretching back to the </a:t>
            </a:r>
            <a:r>
              <a:rPr lang="en-US" sz="2400" dirty="0" err="1"/>
              <a:t>marginalists</a:t>
            </a:r>
            <a:r>
              <a:rPr lang="en-US" sz="2400" dirty="0"/>
              <a:t> advancing a ‘modern’ system that relies on </a:t>
            </a:r>
            <a:r>
              <a:rPr lang="en-US" sz="2400" dirty="0">
                <a:solidFill>
                  <a:srgbClr val="FF0000"/>
                </a:solidFill>
              </a:rPr>
              <a:t>“the equilibrium discipline, rational expectations and </a:t>
            </a:r>
            <a:r>
              <a:rPr lang="en-US" sz="2400" dirty="0" err="1">
                <a:solidFill>
                  <a:srgbClr val="FF0000"/>
                </a:solidFill>
              </a:rPr>
              <a:t>Walrasian</a:t>
            </a:r>
            <a:r>
              <a:rPr lang="en-US" sz="2400" dirty="0">
                <a:solidFill>
                  <a:srgbClr val="FF0000"/>
                </a:solidFill>
              </a:rPr>
              <a:t> </a:t>
            </a:r>
            <a:r>
              <a:rPr lang="en-US" sz="2400" dirty="0" err="1">
                <a:solidFill>
                  <a:srgbClr val="FF0000"/>
                </a:solidFill>
              </a:rPr>
              <a:t>microfoundations</a:t>
            </a:r>
            <a:r>
              <a:rPr lang="en-US" sz="2400" dirty="0">
                <a:solidFill>
                  <a:srgbClr val="FF0000"/>
                </a:solidFill>
              </a:rPr>
              <a:t>”</a:t>
            </a:r>
          </a:p>
          <a:p>
            <a:endParaRPr lang="en-US" sz="2400" dirty="0"/>
          </a:p>
          <a:p>
            <a:endParaRPr lang="en-US" sz="2400" dirty="0"/>
          </a:p>
          <a:p>
            <a:endParaRPr lang="en-US" dirty="0"/>
          </a:p>
          <a:p>
            <a:endParaRPr lang="en-US" dirty="0"/>
          </a:p>
        </p:txBody>
      </p:sp>
      <p:sp>
        <p:nvSpPr>
          <p:cNvPr id="4" name="Footer Placeholder 3">
            <a:extLst>
              <a:ext uri="{FF2B5EF4-FFF2-40B4-BE49-F238E27FC236}">
                <a16:creationId xmlns:a16="http://schemas.microsoft.com/office/drawing/2014/main" id="{2A924373-C482-40D4-8937-3C02E31E89FE}"/>
              </a:ext>
            </a:extLst>
          </p:cNvPr>
          <p:cNvSpPr>
            <a:spLocks noGrp="1"/>
          </p:cNvSpPr>
          <p:nvPr>
            <p:ph type="ftr" sz="quarter" idx="10"/>
          </p:nvPr>
        </p:nvSpPr>
        <p:spPr/>
        <p:txBody>
          <a:bodyPr/>
          <a:lstStyle/>
          <a:p>
            <a:r>
              <a:rPr lang="en-US" dirty="0">
                <a:solidFill>
                  <a:srgbClr val="00B050"/>
                </a:solidFill>
              </a:rPr>
              <a:t>ASSA Annual Meetings: Jan. 7, 2018</a:t>
            </a:r>
          </a:p>
        </p:txBody>
      </p:sp>
      <p:sp>
        <p:nvSpPr>
          <p:cNvPr id="5" name="Slide Number Placeholder 4">
            <a:extLst>
              <a:ext uri="{FF2B5EF4-FFF2-40B4-BE49-F238E27FC236}">
                <a16:creationId xmlns:a16="http://schemas.microsoft.com/office/drawing/2014/main" id="{37D8899B-CE22-4BBB-84FC-2D34AB4019F0}"/>
              </a:ext>
            </a:extLst>
          </p:cNvPr>
          <p:cNvSpPr>
            <a:spLocks noGrp="1"/>
          </p:cNvSpPr>
          <p:nvPr>
            <p:ph type="sldNum" sz="quarter" idx="11"/>
          </p:nvPr>
        </p:nvSpPr>
        <p:spPr/>
        <p:txBody>
          <a:bodyPr/>
          <a:lstStyle/>
          <a:p>
            <a:fld id="{03C0ADF9-F2BD-4C3F-8020-5E5600D77DFD}" type="slidenum">
              <a:rPr lang="en-US" smtClean="0"/>
              <a:pPr/>
              <a:t>27</a:t>
            </a:fld>
            <a:endParaRPr lang="en-US"/>
          </a:p>
        </p:txBody>
      </p:sp>
    </p:spTree>
    <p:extLst>
      <p:ext uri="{BB962C8B-B14F-4D97-AF65-F5344CB8AC3E}">
        <p14:creationId xmlns:p14="http://schemas.microsoft.com/office/powerpoint/2010/main" val="2534912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9C991-FFD5-4A9C-BED1-EABCA6F1C3E7}"/>
              </a:ext>
            </a:extLst>
          </p:cNvPr>
          <p:cNvSpPr>
            <a:spLocks noGrp="1"/>
          </p:cNvSpPr>
          <p:nvPr>
            <p:ph type="title"/>
          </p:nvPr>
        </p:nvSpPr>
        <p:spPr>
          <a:xfrm>
            <a:off x="457200" y="274638"/>
            <a:ext cx="8229600" cy="562074"/>
          </a:xfrm>
        </p:spPr>
        <p:txBody>
          <a:bodyPr/>
          <a:lstStyle/>
          <a:p>
            <a:r>
              <a:rPr lang="en-US" sz="2800" dirty="0">
                <a:solidFill>
                  <a:srgbClr val="FF0000"/>
                </a:solidFill>
              </a:rPr>
              <a:t>Modern Economics and Epistemology</a:t>
            </a:r>
          </a:p>
        </p:txBody>
      </p:sp>
      <p:sp>
        <p:nvSpPr>
          <p:cNvPr id="3" name="Content Placeholder 2">
            <a:extLst>
              <a:ext uri="{FF2B5EF4-FFF2-40B4-BE49-F238E27FC236}">
                <a16:creationId xmlns:a16="http://schemas.microsoft.com/office/drawing/2014/main" id="{1C05C279-3AC5-45E6-A7F4-398BCAAD8B80}"/>
              </a:ext>
            </a:extLst>
          </p:cNvPr>
          <p:cNvSpPr>
            <a:spLocks noGrp="1"/>
          </p:cNvSpPr>
          <p:nvPr>
            <p:ph idx="1"/>
          </p:nvPr>
        </p:nvSpPr>
        <p:spPr>
          <a:xfrm>
            <a:off x="457200" y="908720"/>
            <a:ext cx="8229600" cy="5217443"/>
          </a:xfrm>
        </p:spPr>
        <p:txBody>
          <a:bodyPr/>
          <a:lstStyle/>
          <a:p>
            <a:r>
              <a:rPr lang="en-US" sz="2400" dirty="0"/>
              <a:t>The epistemology of an alternative camp is set out by Keynes (1939, p.559):</a:t>
            </a:r>
          </a:p>
          <a:p>
            <a:pPr lvl="1"/>
            <a:r>
              <a:rPr lang="en-US" sz="1800" dirty="0"/>
              <a:t>Prof. Tinbergen is obviously anxious not to claim too much. If only he is allowed to carry on, he is quite ready and happy at the end of it to go a long way towards admitting, with an engaging modesty, that the results probably have no value. The worst of him is that he is much more interested in getting on with the job than in spending time in deciding whether the job is worth getting on with. He so clearly prefers the mazes of arithmetic to the mazes of logic, that I must ask him to forgive the criticisms of one whose tastes in statistical theory have been, beginning many years ago, the other way round. </a:t>
            </a:r>
          </a:p>
          <a:p>
            <a:endParaRPr lang="en-US" sz="2400" dirty="0"/>
          </a:p>
          <a:p>
            <a:r>
              <a:rPr lang="en-US" sz="2000" dirty="0"/>
              <a:t>Striking at fundamental assumptions underpinning the use of time reversible (stationary) ergodic processes, Keynes questioned the validity of “passing from statistical description to inductive </a:t>
            </a:r>
            <a:r>
              <a:rPr lang="en-US" sz="2000" dirty="0" err="1"/>
              <a:t>generalisation</a:t>
            </a:r>
            <a:r>
              <a:rPr lang="en-US" sz="2400" dirty="0"/>
              <a:t>”</a:t>
            </a:r>
          </a:p>
        </p:txBody>
      </p:sp>
      <p:sp>
        <p:nvSpPr>
          <p:cNvPr id="4" name="Footer Placeholder 3">
            <a:extLst>
              <a:ext uri="{FF2B5EF4-FFF2-40B4-BE49-F238E27FC236}">
                <a16:creationId xmlns:a16="http://schemas.microsoft.com/office/drawing/2014/main" id="{2DD50B22-8B06-4FC3-BF69-ADAF00AA91FD}"/>
              </a:ext>
            </a:extLst>
          </p:cNvPr>
          <p:cNvSpPr>
            <a:spLocks noGrp="1"/>
          </p:cNvSpPr>
          <p:nvPr>
            <p:ph type="ftr" sz="quarter" idx="10"/>
          </p:nvPr>
        </p:nvSpPr>
        <p:spPr/>
        <p:txBody>
          <a:bodyPr/>
          <a:lstStyle/>
          <a:p>
            <a:r>
              <a:rPr lang="en-US" dirty="0">
                <a:solidFill>
                  <a:srgbClr val="00B050"/>
                </a:solidFill>
              </a:rPr>
              <a:t>ASSA Annual Meetings: Jan. 7, 2018</a:t>
            </a:r>
          </a:p>
        </p:txBody>
      </p:sp>
      <p:sp>
        <p:nvSpPr>
          <p:cNvPr id="5" name="Slide Number Placeholder 4">
            <a:extLst>
              <a:ext uri="{FF2B5EF4-FFF2-40B4-BE49-F238E27FC236}">
                <a16:creationId xmlns:a16="http://schemas.microsoft.com/office/drawing/2014/main" id="{DF31F102-DB77-477A-9FF3-59D38FF60E8F}"/>
              </a:ext>
            </a:extLst>
          </p:cNvPr>
          <p:cNvSpPr>
            <a:spLocks noGrp="1"/>
          </p:cNvSpPr>
          <p:nvPr>
            <p:ph type="sldNum" sz="quarter" idx="11"/>
          </p:nvPr>
        </p:nvSpPr>
        <p:spPr/>
        <p:txBody>
          <a:bodyPr/>
          <a:lstStyle/>
          <a:p>
            <a:fld id="{03C0ADF9-F2BD-4C3F-8020-5E5600D77DFD}" type="slidenum">
              <a:rPr lang="en-US" smtClean="0"/>
              <a:pPr/>
              <a:t>28</a:t>
            </a:fld>
            <a:endParaRPr lang="en-US"/>
          </a:p>
        </p:txBody>
      </p:sp>
    </p:spTree>
    <p:extLst>
      <p:ext uri="{BB962C8B-B14F-4D97-AF65-F5344CB8AC3E}">
        <p14:creationId xmlns:p14="http://schemas.microsoft.com/office/powerpoint/2010/main" val="876672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64EA8-83D5-420F-AB96-1EAB1292A896}"/>
              </a:ext>
            </a:extLst>
          </p:cNvPr>
          <p:cNvSpPr>
            <a:spLocks noGrp="1"/>
          </p:cNvSpPr>
          <p:nvPr>
            <p:ph type="title"/>
          </p:nvPr>
        </p:nvSpPr>
        <p:spPr>
          <a:xfrm>
            <a:off x="457200" y="274638"/>
            <a:ext cx="8229600" cy="778098"/>
          </a:xfrm>
        </p:spPr>
        <p:txBody>
          <a:bodyPr/>
          <a:lstStyle/>
          <a:p>
            <a:r>
              <a:rPr lang="en-US" sz="3200" dirty="0"/>
              <a:t>Induction and Causality</a:t>
            </a:r>
          </a:p>
        </p:txBody>
      </p:sp>
      <p:sp>
        <p:nvSpPr>
          <p:cNvPr id="3" name="Content Placeholder 2">
            <a:extLst>
              <a:ext uri="{FF2B5EF4-FFF2-40B4-BE49-F238E27FC236}">
                <a16:creationId xmlns:a16="http://schemas.microsoft.com/office/drawing/2014/main" id="{02F3265F-8F31-4E6B-8178-23A09E76F5A7}"/>
              </a:ext>
            </a:extLst>
          </p:cNvPr>
          <p:cNvSpPr>
            <a:spLocks noGrp="1"/>
          </p:cNvSpPr>
          <p:nvPr>
            <p:ph idx="1"/>
          </p:nvPr>
        </p:nvSpPr>
        <p:spPr>
          <a:xfrm>
            <a:off x="457200" y="1052736"/>
            <a:ext cx="8229600" cy="5073427"/>
          </a:xfrm>
        </p:spPr>
        <p:txBody>
          <a:bodyPr/>
          <a:lstStyle/>
          <a:p>
            <a:r>
              <a:rPr lang="en-US" sz="2000" dirty="0"/>
              <a:t>Using combinations of stationary, i.e., independently, identically distributed (</a:t>
            </a:r>
            <a:r>
              <a:rPr lang="en-US" sz="2000" dirty="0" err="1"/>
              <a:t>iid</a:t>
            </a:r>
            <a:r>
              <a:rPr lang="en-US" sz="2000" dirty="0"/>
              <a:t>), error term distributions ensured the early econometric models implicitly assumed a restricted form of ergodicity.</a:t>
            </a:r>
          </a:p>
          <a:p>
            <a:pPr marL="0" indent="0">
              <a:buNone/>
            </a:pPr>
            <a:r>
              <a:rPr lang="en-US" sz="2000" dirty="0"/>
              <a:t>  </a:t>
            </a:r>
          </a:p>
          <a:p>
            <a:r>
              <a:rPr lang="en-US" sz="2000" dirty="0"/>
              <a:t>The generalization of this discrete time estimation approach to the class of ARCH and GARCH error term models by Engle and Granger, e.g., Engle and Granger (1987), was of such significance that a Nobel memorial prize in economics was awarded for this contribution in 2003.  </a:t>
            </a:r>
          </a:p>
          <a:p>
            <a:pPr lvl="1"/>
            <a:r>
              <a:rPr lang="en-US" sz="1600" dirty="0"/>
              <a:t>By modeling the evolution of stationary error term volatility, this approach permitted a limited degree of non-linearity to be modeled providing a typically better </a:t>
            </a:r>
            <a:r>
              <a:rPr lang="en-US" sz="1600" i="1" dirty="0"/>
              <a:t>ex ante</a:t>
            </a:r>
            <a:r>
              <a:rPr lang="en-US" sz="1600" dirty="0"/>
              <a:t> fit to observed economic time series.</a:t>
            </a:r>
          </a:p>
          <a:p>
            <a:endParaRPr lang="en-US" sz="2000" dirty="0">
              <a:solidFill>
                <a:srgbClr val="FF0000"/>
              </a:solidFill>
            </a:endParaRPr>
          </a:p>
          <a:p>
            <a:r>
              <a:rPr lang="en-US" sz="2000" dirty="0">
                <a:solidFill>
                  <a:srgbClr val="FF0000"/>
                </a:solidFill>
              </a:rPr>
              <a:t>ARCH, GARCH and related time series models are systemically dependent on the assumption of Ergodicity</a:t>
            </a:r>
          </a:p>
        </p:txBody>
      </p:sp>
      <p:sp>
        <p:nvSpPr>
          <p:cNvPr id="4" name="Footer Placeholder 3">
            <a:extLst>
              <a:ext uri="{FF2B5EF4-FFF2-40B4-BE49-F238E27FC236}">
                <a16:creationId xmlns:a16="http://schemas.microsoft.com/office/drawing/2014/main" id="{9E4AA525-6923-451A-BDB1-3B60EA4D8214}"/>
              </a:ext>
            </a:extLst>
          </p:cNvPr>
          <p:cNvSpPr>
            <a:spLocks noGrp="1"/>
          </p:cNvSpPr>
          <p:nvPr>
            <p:ph type="ftr" sz="quarter" idx="10"/>
          </p:nvPr>
        </p:nvSpPr>
        <p:spPr>
          <a:xfrm>
            <a:off x="755576" y="6345237"/>
            <a:ext cx="4248150" cy="476250"/>
          </a:xfrm>
        </p:spPr>
        <p:txBody>
          <a:bodyPr/>
          <a:lstStyle/>
          <a:p>
            <a:r>
              <a:rPr lang="en-US" dirty="0">
                <a:solidFill>
                  <a:srgbClr val="00B050"/>
                </a:solidFill>
              </a:rPr>
              <a:t>ASSA Annual Meetings: Jan. 7, 2018</a:t>
            </a:r>
          </a:p>
        </p:txBody>
      </p:sp>
      <p:sp>
        <p:nvSpPr>
          <p:cNvPr id="5" name="Slide Number Placeholder 4">
            <a:extLst>
              <a:ext uri="{FF2B5EF4-FFF2-40B4-BE49-F238E27FC236}">
                <a16:creationId xmlns:a16="http://schemas.microsoft.com/office/drawing/2014/main" id="{CB4B9C3F-FF32-407B-B5D4-C38A7DDFCA00}"/>
              </a:ext>
            </a:extLst>
          </p:cNvPr>
          <p:cNvSpPr>
            <a:spLocks noGrp="1"/>
          </p:cNvSpPr>
          <p:nvPr>
            <p:ph type="sldNum" sz="quarter" idx="11"/>
          </p:nvPr>
        </p:nvSpPr>
        <p:spPr/>
        <p:txBody>
          <a:bodyPr/>
          <a:lstStyle/>
          <a:p>
            <a:fld id="{03C0ADF9-F2BD-4C3F-8020-5E5600D77DFD}" type="slidenum">
              <a:rPr lang="en-US" smtClean="0"/>
              <a:pPr/>
              <a:t>29</a:t>
            </a:fld>
            <a:endParaRPr lang="en-US"/>
          </a:p>
        </p:txBody>
      </p:sp>
    </p:spTree>
    <p:extLst>
      <p:ext uri="{BB962C8B-B14F-4D97-AF65-F5344CB8AC3E}">
        <p14:creationId xmlns:p14="http://schemas.microsoft.com/office/powerpoint/2010/main" val="235054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solidFill>
                  <a:srgbClr val="00B050"/>
                </a:solidFill>
              </a:rPr>
              <a:t>ASSA Annual Meetings: Jan. 7, 2018</a:t>
            </a:r>
          </a:p>
        </p:txBody>
      </p:sp>
      <p:sp>
        <p:nvSpPr>
          <p:cNvPr id="5" name="Slide Number Placeholder 4"/>
          <p:cNvSpPr>
            <a:spLocks noGrp="1"/>
          </p:cNvSpPr>
          <p:nvPr>
            <p:ph type="sldNum" sz="quarter" idx="11"/>
          </p:nvPr>
        </p:nvSpPr>
        <p:spPr>
          <a:xfrm>
            <a:off x="6553200" y="6330632"/>
            <a:ext cx="2133600" cy="476250"/>
          </a:xfrm>
        </p:spPr>
        <p:txBody>
          <a:bodyPr/>
          <a:lstStyle/>
          <a:p>
            <a:fld id="{19972F20-2550-45A1-B733-A95BF947C929}" type="slidenum">
              <a:rPr lang="en-US"/>
              <a:pPr/>
              <a:t>3</a:t>
            </a:fld>
            <a:endParaRPr lang="en-US" dirty="0"/>
          </a:p>
        </p:txBody>
      </p:sp>
      <p:sp>
        <p:nvSpPr>
          <p:cNvPr id="15362" name="Rectangle 2"/>
          <p:cNvSpPr>
            <a:spLocks noGrp="1" noChangeArrowheads="1"/>
          </p:cNvSpPr>
          <p:nvPr>
            <p:ph type="title"/>
          </p:nvPr>
        </p:nvSpPr>
        <p:spPr>
          <a:xfrm>
            <a:off x="457200" y="274638"/>
            <a:ext cx="8435280" cy="1143000"/>
          </a:xfrm>
        </p:spPr>
        <p:txBody>
          <a:bodyPr/>
          <a:lstStyle/>
          <a:p>
            <a:r>
              <a:rPr lang="en-US" sz="3600" dirty="0">
                <a:solidFill>
                  <a:srgbClr val="002060"/>
                </a:solidFill>
              </a:rPr>
              <a:t>What is ‘</a:t>
            </a:r>
            <a:r>
              <a:rPr lang="en-US" sz="3600" dirty="0" err="1">
                <a:solidFill>
                  <a:srgbClr val="002060"/>
                </a:solidFill>
              </a:rPr>
              <a:t>Econophysics</a:t>
            </a:r>
            <a:r>
              <a:rPr lang="en-US" sz="3600" dirty="0">
                <a:solidFill>
                  <a:srgbClr val="002060"/>
                </a:solidFill>
              </a:rPr>
              <a:t>’?</a:t>
            </a:r>
          </a:p>
        </p:txBody>
      </p:sp>
      <p:sp>
        <p:nvSpPr>
          <p:cNvPr id="15364" name="Rectangle 4"/>
          <p:cNvSpPr>
            <a:spLocks noGrp="1" noChangeArrowheads="1"/>
          </p:cNvSpPr>
          <p:nvPr>
            <p:ph type="body" idx="1"/>
          </p:nvPr>
        </p:nvSpPr>
        <p:spPr>
          <a:xfrm>
            <a:off x="457200" y="1412777"/>
            <a:ext cx="8229600" cy="4392488"/>
          </a:xfrm>
        </p:spPr>
        <p:txBody>
          <a:bodyPr/>
          <a:lstStyle/>
          <a:p>
            <a:pPr>
              <a:lnSpc>
                <a:spcPct val="90000"/>
              </a:lnSpc>
            </a:pPr>
            <a:r>
              <a:rPr lang="en-US" sz="2400" dirty="0"/>
              <a:t>Term initially coined by Eugene Stanley (1995)</a:t>
            </a:r>
          </a:p>
          <a:p>
            <a:pPr lvl="1">
              <a:lnSpc>
                <a:spcPct val="90000"/>
              </a:lnSpc>
            </a:pPr>
            <a:r>
              <a:rPr lang="en-US" sz="2000" dirty="0" err="1">
                <a:solidFill>
                  <a:srgbClr val="FF0000"/>
                </a:solidFill>
              </a:rPr>
              <a:t>Econophysics</a:t>
            </a:r>
            <a:r>
              <a:rPr lang="en-US" sz="2000" dirty="0">
                <a:solidFill>
                  <a:srgbClr val="FF0000"/>
                </a:solidFill>
              </a:rPr>
              <a:t> is “a pure subject in statistical mechanics”</a:t>
            </a:r>
          </a:p>
          <a:p>
            <a:pPr lvl="1">
              <a:lnSpc>
                <a:spcPct val="90000"/>
              </a:lnSpc>
            </a:pPr>
            <a:r>
              <a:rPr lang="en-US" sz="2000" dirty="0"/>
              <a:t>Jovanovic and </a:t>
            </a:r>
            <a:r>
              <a:rPr lang="en-US" sz="2000" dirty="0" err="1"/>
              <a:t>Schinckus</a:t>
            </a:r>
            <a:r>
              <a:rPr lang="en-US" sz="2000" dirty="0"/>
              <a:t> (2013, p.465): “</a:t>
            </a:r>
            <a:r>
              <a:rPr lang="en-US" sz="2000" dirty="0" err="1"/>
              <a:t>econophysicists</a:t>
            </a:r>
            <a:r>
              <a:rPr lang="en-US" sz="2000" dirty="0"/>
              <a:t> have positioned themselves in theoretical niches that mathematicians and economists have barely investigated, or not investigated at all, because of the constraints of the theoretical framework.”</a:t>
            </a:r>
          </a:p>
          <a:p>
            <a:pPr>
              <a:lnSpc>
                <a:spcPct val="90000"/>
              </a:lnSpc>
            </a:pPr>
            <a:endParaRPr lang="en-US" sz="2000" dirty="0"/>
          </a:p>
          <a:p>
            <a:pPr>
              <a:lnSpc>
                <a:spcPct val="90000"/>
              </a:lnSpc>
            </a:pPr>
            <a:r>
              <a:rPr lang="en-US" sz="2400" dirty="0" err="1"/>
              <a:t>Roehner</a:t>
            </a:r>
            <a:r>
              <a:rPr lang="en-US" sz="2400" dirty="0"/>
              <a:t> (2002, p.3): “the term </a:t>
            </a:r>
            <a:r>
              <a:rPr lang="en-US" sz="2400" dirty="0" err="1"/>
              <a:t>econophysics</a:t>
            </a:r>
            <a:r>
              <a:rPr lang="en-US" sz="2400" dirty="0"/>
              <a:t> designates the investigation of economic problems by physicists”.</a:t>
            </a:r>
          </a:p>
          <a:p>
            <a:pPr lvl="1">
              <a:lnSpc>
                <a:spcPct val="90000"/>
              </a:lnSpc>
            </a:pPr>
            <a:r>
              <a:rPr lang="en-US" sz="2000" dirty="0"/>
              <a:t>Consistent with the usage of ‘astrophysics’, ‘geophysics’, ‘</a:t>
            </a:r>
            <a:r>
              <a:rPr lang="en-US" sz="2000" dirty="0" err="1"/>
              <a:t>neurophysics</a:t>
            </a:r>
            <a:r>
              <a:rPr lang="en-US" sz="2000" dirty="0"/>
              <a:t>’ and  ‘biophysics’ and with the appearance of </a:t>
            </a:r>
            <a:r>
              <a:rPr lang="en-US" sz="2000" dirty="0" err="1"/>
              <a:t>econophysics</a:t>
            </a:r>
            <a:r>
              <a:rPr lang="en-US" sz="2000" dirty="0"/>
              <a:t> articles in physics journals</a:t>
            </a:r>
          </a:p>
          <a:p>
            <a:pPr lvl="1">
              <a:lnSpc>
                <a:spcPct val="90000"/>
              </a:lnSpc>
            </a:pPr>
            <a:r>
              <a:rPr lang="en-US" sz="2000" dirty="0"/>
              <a:t>Is this too narrow as it restricts the </a:t>
            </a:r>
            <a:r>
              <a:rPr lang="en-US" sz="2000" dirty="0" err="1"/>
              <a:t>econophysics</a:t>
            </a:r>
            <a:r>
              <a:rPr lang="en-US" sz="2000" dirty="0"/>
              <a:t> community only to physicists and physics journals?</a:t>
            </a:r>
          </a:p>
          <a:p>
            <a:pPr>
              <a:lnSpc>
                <a:spcPct val="90000"/>
              </a:lnSpc>
            </a:pPr>
            <a:endParaRPr lang="en-US" sz="2000" dirty="0"/>
          </a:p>
          <a:p>
            <a:pPr>
              <a:lnSpc>
                <a:spcPct val="90000"/>
              </a:lnSpc>
            </a:pPr>
            <a:endParaRPr lang="en-US" sz="2400" dirty="0"/>
          </a:p>
          <a:p>
            <a:pPr>
              <a:lnSpc>
                <a:spcPct val="90000"/>
              </a:lnSpc>
            </a:pP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4">
                                            <p:txEl>
                                              <p:pRg st="0" end="0"/>
                                            </p:txEl>
                                          </p:spTgt>
                                        </p:tgtEl>
                                        <p:attrNameLst>
                                          <p:attrName>style.visibility</p:attrName>
                                        </p:attrNameLst>
                                      </p:cBhvr>
                                      <p:to>
                                        <p:strVal val="visible"/>
                                      </p:to>
                                    </p:set>
                                    <p:animEffect transition="in" filter="fade">
                                      <p:cBhvr>
                                        <p:cTn id="12" dur="2000"/>
                                        <p:tgtEl>
                                          <p:spTgt spid="1536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364">
                                            <p:txEl>
                                              <p:pRg st="1" end="1"/>
                                            </p:txEl>
                                          </p:spTgt>
                                        </p:tgtEl>
                                        <p:attrNameLst>
                                          <p:attrName>style.visibility</p:attrName>
                                        </p:attrNameLst>
                                      </p:cBhvr>
                                      <p:to>
                                        <p:strVal val="visible"/>
                                      </p:to>
                                    </p:set>
                                    <p:animEffect transition="in" filter="fade">
                                      <p:cBhvr>
                                        <p:cTn id="15" dur="2000"/>
                                        <p:tgtEl>
                                          <p:spTgt spid="1536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364">
                                            <p:txEl>
                                              <p:pRg st="2" end="2"/>
                                            </p:txEl>
                                          </p:spTgt>
                                        </p:tgtEl>
                                        <p:attrNameLst>
                                          <p:attrName>style.visibility</p:attrName>
                                        </p:attrNameLst>
                                      </p:cBhvr>
                                      <p:to>
                                        <p:strVal val="visible"/>
                                      </p:to>
                                    </p:set>
                                    <p:animEffect transition="in" filter="fade">
                                      <p:cBhvr>
                                        <p:cTn id="18" dur="2000"/>
                                        <p:tgtEl>
                                          <p:spTgt spid="1536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364">
                                            <p:txEl>
                                              <p:pRg st="4" end="4"/>
                                            </p:txEl>
                                          </p:spTgt>
                                        </p:tgtEl>
                                        <p:attrNameLst>
                                          <p:attrName>style.visibility</p:attrName>
                                        </p:attrNameLst>
                                      </p:cBhvr>
                                      <p:to>
                                        <p:strVal val="visible"/>
                                      </p:to>
                                    </p:set>
                                    <p:animEffect transition="in" filter="fade">
                                      <p:cBhvr>
                                        <p:cTn id="23" dur="2000"/>
                                        <p:tgtEl>
                                          <p:spTgt spid="15364">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364">
                                            <p:txEl>
                                              <p:pRg st="5" end="5"/>
                                            </p:txEl>
                                          </p:spTgt>
                                        </p:tgtEl>
                                        <p:attrNameLst>
                                          <p:attrName>style.visibility</p:attrName>
                                        </p:attrNameLst>
                                      </p:cBhvr>
                                      <p:to>
                                        <p:strVal val="visible"/>
                                      </p:to>
                                    </p:set>
                                    <p:animEffect transition="in" filter="fade">
                                      <p:cBhvr>
                                        <p:cTn id="26" dur="2000"/>
                                        <p:tgtEl>
                                          <p:spTgt spid="15364">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364">
                                            <p:txEl>
                                              <p:pRg st="6" end="6"/>
                                            </p:txEl>
                                          </p:spTgt>
                                        </p:tgtEl>
                                        <p:attrNameLst>
                                          <p:attrName>style.visibility</p:attrName>
                                        </p:attrNameLst>
                                      </p:cBhvr>
                                      <p:to>
                                        <p:strVal val="visible"/>
                                      </p:to>
                                    </p:set>
                                    <p:animEffect transition="in" filter="fade">
                                      <p:cBhvr>
                                        <p:cTn id="29" dur="2000"/>
                                        <p:tgtEl>
                                          <p:spTgt spid="1536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38D4-BD7A-46DE-9A47-C5D067C730F2}"/>
              </a:ext>
            </a:extLst>
          </p:cNvPr>
          <p:cNvSpPr>
            <a:spLocks noGrp="1"/>
          </p:cNvSpPr>
          <p:nvPr>
            <p:ph type="title"/>
          </p:nvPr>
        </p:nvSpPr>
        <p:spPr>
          <a:xfrm>
            <a:off x="457200" y="274638"/>
            <a:ext cx="8229600" cy="634082"/>
          </a:xfrm>
        </p:spPr>
        <p:txBody>
          <a:bodyPr/>
          <a:lstStyle/>
          <a:p>
            <a:r>
              <a:rPr lang="en-US" sz="3200" dirty="0"/>
              <a:t>Phenomenology in Physics </a:t>
            </a:r>
          </a:p>
        </p:txBody>
      </p:sp>
      <p:sp>
        <p:nvSpPr>
          <p:cNvPr id="3" name="Content Placeholder 2">
            <a:extLst>
              <a:ext uri="{FF2B5EF4-FFF2-40B4-BE49-F238E27FC236}">
                <a16:creationId xmlns:a16="http://schemas.microsoft.com/office/drawing/2014/main" id="{A56BCC44-814F-4276-9075-39D1A1812A10}"/>
              </a:ext>
            </a:extLst>
          </p:cNvPr>
          <p:cNvSpPr>
            <a:spLocks noGrp="1"/>
          </p:cNvSpPr>
          <p:nvPr>
            <p:ph idx="1"/>
          </p:nvPr>
        </p:nvSpPr>
        <p:spPr>
          <a:xfrm>
            <a:off x="457200" y="1052736"/>
            <a:ext cx="8229600" cy="5073427"/>
          </a:xfrm>
        </p:spPr>
        <p:txBody>
          <a:bodyPr/>
          <a:lstStyle/>
          <a:p>
            <a:r>
              <a:rPr lang="en-US" sz="2400" dirty="0"/>
              <a:t>An excellent example of phenomenology in physics is provided by the close collaboration between the </a:t>
            </a:r>
            <a:r>
              <a:rPr lang="en-US" sz="2400" dirty="0">
                <a:solidFill>
                  <a:srgbClr val="002060"/>
                </a:solidFill>
              </a:rPr>
              <a:t>theoretician</a:t>
            </a:r>
            <a:r>
              <a:rPr lang="en-US" sz="2400" dirty="0"/>
              <a:t> Max Born and the </a:t>
            </a:r>
            <a:r>
              <a:rPr lang="en-US" sz="2400" dirty="0">
                <a:solidFill>
                  <a:srgbClr val="002060"/>
                </a:solidFill>
              </a:rPr>
              <a:t>experimentalist</a:t>
            </a:r>
            <a:r>
              <a:rPr lang="en-US" sz="2400" dirty="0"/>
              <a:t> James Franck at </a:t>
            </a:r>
            <a:r>
              <a:rPr lang="en-US" sz="2400" dirty="0" err="1"/>
              <a:t>Göttingen</a:t>
            </a:r>
            <a:r>
              <a:rPr lang="en-US" sz="2400" dirty="0"/>
              <a:t>, starting in 1921, that led to important breakthroughs in quantum mechanics.  </a:t>
            </a:r>
          </a:p>
          <a:p>
            <a:endParaRPr lang="en-US" sz="2400" dirty="0"/>
          </a:p>
          <a:p>
            <a:r>
              <a:rPr lang="en-US" sz="2400" dirty="0" err="1"/>
              <a:t>Im</a:t>
            </a:r>
            <a:r>
              <a:rPr lang="en-US" sz="2400" dirty="0"/>
              <a:t> (1996) observes: </a:t>
            </a:r>
          </a:p>
          <a:p>
            <a:pPr lvl="1"/>
            <a:r>
              <a:rPr lang="en-US" sz="2000" dirty="0"/>
              <a:t>“</a:t>
            </a:r>
            <a:r>
              <a:rPr lang="en-US" sz="2000" dirty="0" err="1"/>
              <a:t>Born's</a:t>
            </a:r>
            <a:r>
              <a:rPr lang="en-US" sz="2000" dirty="0"/>
              <a:t> close collaboration with Franck was well suited to his research style: a formal and mathematical description of nature based upon plentiful observational data”.</a:t>
            </a:r>
          </a:p>
          <a:p>
            <a:pPr lvl="1"/>
            <a:endParaRPr lang="en-US" sz="2000" dirty="0"/>
          </a:p>
          <a:p>
            <a:pPr marL="457200" lvl="1" indent="0">
              <a:buNone/>
            </a:pPr>
            <a:r>
              <a:rPr lang="en-US" sz="2400" dirty="0">
                <a:solidFill>
                  <a:srgbClr val="FF0000"/>
                </a:solidFill>
              </a:rPr>
              <a:t>Can non-experimental data provide a foundation for a phenomenological approach to economic phenomena?</a:t>
            </a:r>
          </a:p>
        </p:txBody>
      </p:sp>
      <p:sp>
        <p:nvSpPr>
          <p:cNvPr id="4" name="Footer Placeholder 3">
            <a:extLst>
              <a:ext uri="{FF2B5EF4-FFF2-40B4-BE49-F238E27FC236}">
                <a16:creationId xmlns:a16="http://schemas.microsoft.com/office/drawing/2014/main" id="{59F56929-E94F-4035-9BD5-1ED78A1E1841}"/>
              </a:ext>
            </a:extLst>
          </p:cNvPr>
          <p:cNvSpPr>
            <a:spLocks noGrp="1"/>
          </p:cNvSpPr>
          <p:nvPr>
            <p:ph type="ftr" sz="quarter" idx="10"/>
          </p:nvPr>
        </p:nvSpPr>
        <p:spPr>
          <a:xfrm>
            <a:off x="684213" y="6270179"/>
            <a:ext cx="4248150" cy="298896"/>
          </a:xfrm>
        </p:spPr>
        <p:txBody>
          <a:bodyPr/>
          <a:lstStyle/>
          <a:p>
            <a:r>
              <a:rPr lang="en-US" dirty="0">
                <a:solidFill>
                  <a:srgbClr val="00B050"/>
                </a:solidFill>
              </a:rPr>
              <a:t>ASSA Annual Meetings: Jan. 7, 2018</a:t>
            </a:r>
          </a:p>
        </p:txBody>
      </p:sp>
      <p:sp>
        <p:nvSpPr>
          <p:cNvPr id="5" name="Slide Number Placeholder 4">
            <a:extLst>
              <a:ext uri="{FF2B5EF4-FFF2-40B4-BE49-F238E27FC236}">
                <a16:creationId xmlns:a16="http://schemas.microsoft.com/office/drawing/2014/main" id="{D883D7E1-2521-4702-A076-0C074AD7ED29}"/>
              </a:ext>
            </a:extLst>
          </p:cNvPr>
          <p:cNvSpPr>
            <a:spLocks noGrp="1"/>
          </p:cNvSpPr>
          <p:nvPr>
            <p:ph type="sldNum" sz="quarter" idx="11"/>
          </p:nvPr>
        </p:nvSpPr>
        <p:spPr/>
        <p:txBody>
          <a:bodyPr/>
          <a:lstStyle/>
          <a:p>
            <a:fld id="{03C0ADF9-F2BD-4C3F-8020-5E5600D77DFD}" type="slidenum">
              <a:rPr lang="en-US" smtClean="0"/>
              <a:pPr/>
              <a:t>30</a:t>
            </a:fld>
            <a:endParaRPr lang="en-US"/>
          </a:p>
        </p:txBody>
      </p:sp>
    </p:spTree>
    <p:extLst>
      <p:ext uri="{BB962C8B-B14F-4D97-AF65-F5344CB8AC3E}">
        <p14:creationId xmlns:p14="http://schemas.microsoft.com/office/powerpoint/2010/main" val="916828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US" sz="3200" dirty="0"/>
              <a:t>Irreversibility and Economic Phenomena</a:t>
            </a:r>
          </a:p>
        </p:txBody>
      </p:sp>
      <p:sp>
        <p:nvSpPr>
          <p:cNvPr id="3" name="Content Placeholder 2"/>
          <p:cNvSpPr>
            <a:spLocks noGrp="1"/>
          </p:cNvSpPr>
          <p:nvPr>
            <p:ph idx="1"/>
          </p:nvPr>
        </p:nvSpPr>
        <p:spPr>
          <a:xfrm>
            <a:off x="457200" y="1124744"/>
            <a:ext cx="8229600" cy="5001419"/>
          </a:xfrm>
        </p:spPr>
        <p:txBody>
          <a:bodyPr/>
          <a:lstStyle/>
          <a:p>
            <a:r>
              <a:rPr lang="en-US" sz="2300" dirty="0">
                <a:solidFill>
                  <a:srgbClr val="C00000"/>
                </a:solidFill>
              </a:rPr>
              <a:t>Reversible processes originate when equilibrium states are compared </a:t>
            </a:r>
            <a:r>
              <a:rPr lang="en-US" sz="2300" dirty="0">
                <a:solidFill>
                  <a:srgbClr val="C00000"/>
                </a:solidFill>
                <a:sym typeface="Wingdings" pitchFamily="2" charset="2"/>
              </a:rPr>
              <a:t> irreversibility arises from the presence of initial conditions and the associated path to equilibrium</a:t>
            </a:r>
          </a:p>
          <a:p>
            <a:pPr lvl="1"/>
            <a:r>
              <a:rPr lang="en-US" sz="1600" dirty="0">
                <a:solidFill>
                  <a:srgbClr val="C00000"/>
                </a:solidFill>
                <a:sym typeface="Wingdings" pitchFamily="2" charset="2"/>
              </a:rPr>
              <a:t>Suggests important stochastic differences between properties of static </a:t>
            </a:r>
            <a:r>
              <a:rPr lang="en-US" sz="1600" dirty="0" err="1">
                <a:solidFill>
                  <a:srgbClr val="C00000"/>
                </a:solidFill>
                <a:sym typeface="Wingdings" pitchFamily="2" charset="2"/>
              </a:rPr>
              <a:t>equilibria</a:t>
            </a:r>
            <a:r>
              <a:rPr lang="en-US" sz="1600" dirty="0">
                <a:solidFill>
                  <a:srgbClr val="C00000"/>
                </a:solidFill>
                <a:sym typeface="Wingdings" pitchFamily="2" charset="2"/>
              </a:rPr>
              <a:t> and the dynamic paths taken to achieve equilibrium from some initial starting point</a:t>
            </a:r>
            <a:endParaRPr lang="en-US" sz="1600" dirty="0"/>
          </a:p>
          <a:p>
            <a:r>
              <a:rPr lang="en-US" sz="2400" dirty="0"/>
              <a:t>Unlike Boltzmann where </a:t>
            </a:r>
            <a:r>
              <a:rPr lang="en-US" sz="2400" dirty="0">
                <a:solidFill>
                  <a:srgbClr val="0070C0"/>
                </a:solidFill>
              </a:rPr>
              <a:t>irreversibility is a consequence of the second law</a:t>
            </a:r>
            <a:r>
              <a:rPr lang="en-US" sz="2400" dirty="0"/>
              <a:t>, in economics  statistical processes are reversible as a consequence of employing stationary distributions to test theories of static equilibrium.</a:t>
            </a:r>
          </a:p>
          <a:p>
            <a:pPr lvl="1"/>
            <a:r>
              <a:rPr lang="en-US" sz="2000" dirty="0"/>
              <a:t>Irreversibility can be obtained as a consequence of the non-linear dynamics associated with using diffusion processes with non-linear drift terms</a:t>
            </a:r>
          </a:p>
          <a:p>
            <a:pPr lvl="2"/>
            <a:r>
              <a:rPr lang="en-US" sz="1600" dirty="0"/>
              <a:t>Consider the case of the quartic density  examined Poitras and Heaney (2015)</a:t>
            </a:r>
          </a:p>
        </p:txBody>
      </p:sp>
      <p:sp>
        <p:nvSpPr>
          <p:cNvPr id="4" name="Footer Placeholder 3"/>
          <p:cNvSpPr>
            <a:spLocks noGrp="1"/>
          </p:cNvSpPr>
          <p:nvPr>
            <p:ph type="ftr" sz="quarter" idx="10"/>
          </p:nvPr>
        </p:nvSpPr>
        <p:spPr>
          <a:xfrm>
            <a:off x="755576" y="6245225"/>
            <a:ext cx="4248150" cy="476250"/>
          </a:xfrm>
        </p:spPr>
        <p:txBody>
          <a:bodyPr/>
          <a:lstStyle/>
          <a:p>
            <a:r>
              <a:rPr lang="en-US" dirty="0">
                <a:solidFill>
                  <a:srgbClr val="00B050"/>
                </a:solidFill>
              </a:rPr>
              <a:t>ASSA Annual Meetings: Jan. 7, 2018</a:t>
            </a:r>
          </a:p>
        </p:txBody>
      </p:sp>
      <p:sp>
        <p:nvSpPr>
          <p:cNvPr id="5" name="Slide Number Placeholder 4"/>
          <p:cNvSpPr>
            <a:spLocks noGrp="1"/>
          </p:cNvSpPr>
          <p:nvPr>
            <p:ph type="sldNum" sz="quarter" idx="11"/>
          </p:nvPr>
        </p:nvSpPr>
        <p:spPr/>
        <p:txBody>
          <a:bodyPr/>
          <a:lstStyle/>
          <a:p>
            <a:fld id="{03C0ADF9-F2BD-4C3F-8020-5E5600D77DFD}"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US" sz="3200" dirty="0"/>
              <a:t>The </a:t>
            </a:r>
            <a:r>
              <a:rPr lang="en-US" sz="3200" dirty="0" err="1"/>
              <a:t>Quartic</a:t>
            </a:r>
            <a:r>
              <a:rPr lang="en-US" sz="3200" dirty="0"/>
              <a:t> </a:t>
            </a:r>
            <a:r>
              <a:rPr lang="en-US" sz="3200" i="1" dirty="0"/>
              <a:t>Ex Ante </a:t>
            </a:r>
            <a:r>
              <a:rPr lang="en-US" sz="3200" dirty="0"/>
              <a:t>Forecasting Distribution</a:t>
            </a:r>
          </a:p>
        </p:txBody>
      </p:sp>
      <p:sp>
        <p:nvSpPr>
          <p:cNvPr id="4" name="Footer Placeholder 3"/>
          <p:cNvSpPr>
            <a:spLocks noGrp="1"/>
          </p:cNvSpPr>
          <p:nvPr>
            <p:ph type="ftr" sz="quarter" idx="10"/>
          </p:nvPr>
        </p:nvSpPr>
        <p:spPr/>
        <p:txBody>
          <a:bodyPr/>
          <a:lstStyle/>
          <a:p>
            <a:r>
              <a:rPr lang="en-US" dirty="0">
                <a:solidFill>
                  <a:srgbClr val="00B050"/>
                </a:solidFill>
              </a:rPr>
              <a:t>ASSA Annual Meetings: Jan. 7, 2018</a:t>
            </a:r>
          </a:p>
        </p:txBody>
      </p:sp>
      <p:sp>
        <p:nvSpPr>
          <p:cNvPr id="5" name="Slide Number Placeholder 4"/>
          <p:cNvSpPr>
            <a:spLocks noGrp="1"/>
          </p:cNvSpPr>
          <p:nvPr>
            <p:ph type="sldNum" sz="quarter" idx="11"/>
          </p:nvPr>
        </p:nvSpPr>
        <p:spPr/>
        <p:txBody>
          <a:bodyPr/>
          <a:lstStyle/>
          <a:p>
            <a:fld id="{03C0ADF9-F2BD-4C3F-8020-5E5600D77DFD}" type="slidenum">
              <a:rPr lang="en-US" smtClean="0"/>
              <a:pPr/>
              <a:t>32</a:t>
            </a:fld>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582058" y="1268760"/>
            <a:ext cx="7470165" cy="485740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sz="2800" dirty="0">
                <a:solidFill>
                  <a:srgbClr val="0070C0"/>
                </a:solidFill>
              </a:rPr>
              <a:t>Implications of the Quartic for Economic Models</a:t>
            </a:r>
          </a:p>
        </p:txBody>
      </p:sp>
      <p:sp>
        <p:nvSpPr>
          <p:cNvPr id="3" name="Content Placeholder 2"/>
          <p:cNvSpPr>
            <a:spLocks noGrp="1"/>
          </p:cNvSpPr>
          <p:nvPr>
            <p:ph idx="1"/>
          </p:nvPr>
        </p:nvSpPr>
        <p:spPr>
          <a:xfrm>
            <a:off x="457200" y="1196752"/>
            <a:ext cx="8229600" cy="4929411"/>
          </a:xfrm>
        </p:spPr>
        <p:txBody>
          <a:bodyPr/>
          <a:lstStyle/>
          <a:p>
            <a:r>
              <a:rPr lang="en-US" sz="2400" dirty="0"/>
              <a:t>Bimodal </a:t>
            </a:r>
            <a:r>
              <a:rPr lang="en-US" sz="2400" i="1" dirty="0"/>
              <a:t>ex ante</a:t>
            </a:r>
            <a:r>
              <a:rPr lang="en-US" sz="2400" dirty="0"/>
              <a:t> forecasting distributions are inconsistent with the use of ‘risk and return’ as measures of security performance</a:t>
            </a:r>
          </a:p>
          <a:p>
            <a:pPr lvl="1"/>
            <a:r>
              <a:rPr lang="en-US" sz="2000" dirty="0"/>
              <a:t>The use of a single observed </a:t>
            </a:r>
            <a:r>
              <a:rPr lang="en-US" sz="2000" i="1" dirty="0"/>
              <a:t>ex post </a:t>
            </a:r>
            <a:r>
              <a:rPr lang="en-US" sz="2000" dirty="0"/>
              <a:t>sample path will not provide necessarily produce informative forecast estimates</a:t>
            </a:r>
          </a:p>
          <a:p>
            <a:endParaRPr lang="en-US" sz="2400" dirty="0"/>
          </a:p>
          <a:p>
            <a:r>
              <a:rPr lang="en-US" sz="2400" dirty="0"/>
              <a:t>Bimodal </a:t>
            </a:r>
            <a:r>
              <a:rPr lang="en-US" sz="2400" i="1" dirty="0"/>
              <a:t>ex ante </a:t>
            </a:r>
            <a:r>
              <a:rPr lang="en-US" sz="2400" dirty="0"/>
              <a:t>densities requires both modes to be identified leading to the use of ‘range’ estimates where the spread between modes is combined with information about distance between modes and location of the modes relative to the current price as risk ‘measures’</a:t>
            </a:r>
          </a:p>
          <a:p>
            <a:pPr lvl="1"/>
            <a:r>
              <a:rPr lang="en-US" sz="2000" dirty="0"/>
              <a:t>The empirical basis for range estimates could be ‘complex’ or intuitive  </a:t>
            </a:r>
          </a:p>
        </p:txBody>
      </p:sp>
      <p:sp>
        <p:nvSpPr>
          <p:cNvPr id="4" name="Footer Placeholder 3"/>
          <p:cNvSpPr>
            <a:spLocks noGrp="1"/>
          </p:cNvSpPr>
          <p:nvPr>
            <p:ph type="ftr" sz="quarter" idx="10"/>
          </p:nvPr>
        </p:nvSpPr>
        <p:spPr/>
        <p:txBody>
          <a:bodyPr/>
          <a:lstStyle/>
          <a:p>
            <a:r>
              <a:rPr lang="en-US" dirty="0">
                <a:solidFill>
                  <a:srgbClr val="00B050"/>
                </a:solidFill>
              </a:rPr>
              <a:t>ASSA Annual Meetings: Jan. 7, 2018</a:t>
            </a:r>
          </a:p>
        </p:txBody>
      </p:sp>
      <p:sp>
        <p:nvSpPr>
          <p:cNvPr id="5" name="Slide Number Placeholder 4"/>
          <p:cNvSpPr>
            <a:spLocks noGrp="1"/>
          </p:cNvSpPr>
          <p:nvPr>
            <p:ph type="sldNum" sz="quarter" idx="11"/>
          </p:nvPr>
        </p:nvSpPr>
        <p:spPr/>
        <p:txBody>
          <a:bodyPr/>
          <a:lstStyle/>
          <a:p>
            <a:fld id="{03C0ADF9-F2BD-4C3F-8020-5E5600D77DFD}"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sz="3200" dirty="0"/>
              <a:t>Modern </a:t>
            </a:r>
            <a:r>
              <a:rPr lang="en-US" sz="3200" dirty="0" err="1"/>
              <a:t>Econophysicists</a:t>
            </a:r>
            <a:r>
              <a:rPr lang="en-US" sz="3200" dirty="0"/>
              <a:t>?</a:t>
            </a:r>
          </a:p>
        </p:txBody>
      </p:sp>
      <p:sp>
        <p:nvSpPr>
          <p:cNvPr id="3" name="Text Placeholder 2"/>
          <p:cNvSpPr>
            <a:spLocks noGrp="1"/>
          </p:cNvSpPr>
          <p:nvPr>
            <p:ph type="body" sz="half" idx="1"/>
          </p:nvPr>
        </p:nvSpPr>
        <p:spPr>
          <a:xfrm>
            <a:off x="467544" y="4869160"/>
            <a:ext cx="8075240" cy="896963"/>
          </a:xfrm>
        </p:spPr>
        <p:txBody>
          <a:bodyPr/>
          <a:lstStyle/>
          <a:p>
            <a:r>
              <a:rPr lang="en-US" sz="1800" dirty="0"/>
              <a:t>Benoit Mandelbrot                                       Maurice Allais</a:t>
            </a:r>
          </a:p>
          <a:p>
            <a:pPr>
              <a:buNone/>
            </a:pPr>
            <a:r>
              <a:rPr lang="en-US" sz="1800" dirty="0"/>
              <a:t>          (1924-2010)                                               (1911-2010)</a:t>
            </a:r>
          </a:p>
          <a:p>
            <a:pPr>
              <a:buNone/>
            </a:pPr>
            <a:r>
              <a:rPr lang="en-US" sz="1400" dirty="0"/>
              <a:t>(many contributions prior to mid-1990’s )                     Economist with physics training</a:t>
            </a:r>
          </a:p>
        </p:txBody>
      </p:sp>
      <p:pic>
        <p:nvPicPr>
          <p:cNvPr id="8" name="Content Placeholder 7" descr="Mandelbrot.gif"/>
          <p:cNvPicPr>
            <a:picLocks noGrp="1" noChangeAspect="1"/>
          </p:cNvPicPr>
          <p:nvPr>
            <p:ph sz="quarter" idx="2"/>
          </p:nvPr>
        </p:nvPicPr>
        <p:blipFill>
          <a:blip r:embed="rId2" cstate="print"/>
          <a:stretch>
            <a:fillRect/>
          </a:stretch>
        </p:blipFill>
        <p:spPr>
          <a:xfrm>
            <a:off x="1043608" y="1246379"/>
            <a:ext cx="2448272" cy="3391187"/>
          </a:xfrm>
        </p:spPr>
      </p:pic>
      <p:pic>
        <p:nvPicPr>
          <p:cNvPr id="9" name="Content Placeholder 8" descr="Allais.jpg"/>
          <p:cNvPicPr>
            <a:picLocks noGrp="1" noChangeAspect="1"/>
          </p:cNvPicPr>
          <p:nvPr>
            <p:ph sz="quarter" idx="3"/>
          </p:nvPr>
        </p:nvPicPr>
        <p:blipFill>
          <a:blip r:embed="rId3" cstate="print"/>
          <a:stretch>
            <a:fillRect/>
          </a:stretch>
        </p:blipFill>
        <p:spPr>
          <a:xfrm>
            <a:off x="4355975" y="1345550"/>
            <a:ext cx="3847383" cy="3163570"/>
          </a:xfrm>
        </p:spPr>
      </p:pic>
      <p:sp>
        <p:nvSpPr>
          <p:cNvPr id="6" name="Footer Placeholder 5"/>
          <p:cNvSpPr>
            <a:spLocks noGrp="1"/>
          </p:cNvSpPr>
          <p:nvPr>
            <p:ph type="ftr" sz="quarter" idx="10"/>
          </p:nvPr>
        </p:nvSpPr>
        <p:spPr/>
        <p:txBody>
          <a:bodyPr/>
          <a:lstStyle/>
          <a:p>
            <a:r>
              <a:rPr lang="en-US" dirty="0">
                <a:solidFill>
                  <a:srgbClr val="00B050"/>
                </a:solidFill>
              </a:rPr>
              <a:t>ASSA Annual Meetings: Jan. 7, 2018</a:t>
            </a:r>
          </a:p>
        </p:txBody>
      </p:sp>
      <p:sp>
        <p:nvSpPr>
          <p:cNvPr id="7" name="Slide Number Placeholder 6"/>
          <p:cNvSpPr>
            <a:spLocks noGrp="1"/>
          </p:cNvSpPr>
          <p:nvPr>
            <p:ph type="sldNum" sz="quarter" idx="11"/>
          </p:nvPr>
        </p:nvSpPr>
        <p:spPr/>
        <p:txBody>
          <a:bodyPr/>
          <a:lstStyle/>
          <a:p>
            <a:fld id="{A5DC8887-6973-492C-87FD-2239689932FD}"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684212" y="6245225"/>
            <a:ext cx="6624092" cy="323850"/>
          </a:xfrm>
        </p:spPr>
        <p:txBody>
          <a:bodyPr/>
          <a:lstStyle/>
          <a:p>
            <a:r>
              <a:rPr lang="en-US">
                <a:solidFill>
                  <a:srgbClr val="00B050"/>
                </a:solidFill>
              </a:rPr>
              <a:t>ASSA Annual Meetings: Jan. 7, 2018</a:t>
            </a:r>
            <a:endParaRPr lang="en-US" dirty="0">
              <a:solidFill>
                <a:srgbClr val="00B050"/>
              </a:solidFill>
            </a:endParaRPr>
          </a:p>
        </p:txBody>
      </p:sp>
      <p:sp>
        <p:nvSpPr>
          <p:cNvPr id="5" name="Slide Number Placeholder 4"/>
          <p:cNvSpPr>
            <a:spLocks noGrp="1"/>
          </p:cNvSpPr>
          <p:nvPr>
            <p:ph type="sldNum" sz="quarter" idx="11"/>
          </p:nvPr>
        </p:nvSpPr>
        <p:spPr/>
        <p:txBody>
          <a:bodyPr/>
          <a:lstStyle/>
          <a:p>
            <a:fld id="{03C0ADF9-F2BD-4C3F-8020-5E5600D77DFD}" type="slidenum">
              <a:rPr lang="en-US" smtClean="0"/>
              <a:pPr/>
              <a:t>35</a:t>
            </a:fld>
            <a:endParaRPr lang="en-US"/>
          </a:p>
        </p:txBody>
      </p:sp>
      <p:pic>
        <p:nvPicPr>
          <p:cNvPr id="6" name="Content Placeholder 5">
            <a:extLst>
              <a:ext uri="{FF2B5EF4-FFF2-40B4-BE49-F238E27FC236}">
                <a16:creationId xmlns:a16="http://schemas.microsoft.com/office/drawing/2014/main" id="{27B30AAF-72F7-45C2-8A1A-0D62C87DCFBC}"/>
              </a:ext>
            </a:extLst>
          </p:cNvPr>
          <p:cNvPicPr>
            <a:picLocks noGrp="1" noChangeAspect="1"/>
          </p:cNvPicPr>
          <p:nvPr>
            <p:ph idx="4294967295"/>
          </p:nvPr>
        </p:nvPicPr>
        <p:blipFill>
          <a:blip r:embed="rId2"/>
          <a:stretch>
            <a:fillRect/>
          </a:stretch>
        </p:blipFill>
        <p:spPr>
          <a:xfrm>
            <a:off x="930424" y="349387"/>
            <a:ext cx="7283152" cy="57434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850106"/>
          </a:xfrm>
        </p:spPr>
        <p:txBody>
          <a:bodyPr/>
          <a:lstStyle/>
          <a:p>
            <a:r>
              <a:rPr lang="en-US" sz="3200" dirty="0"/>
              <a:t>Essentials of </a:t>
            </a:r>
            <a:r>
              <a:rPr lang="en-US" sz="3200" dirty="0" err="1"/>
              <a:t>Econophysics</a:t>
            </a:r>
            <a:endParaRPr lang="en-US" sz="3200" dirty="0"/>
          </a:p>
        </p:txBody>
      </p:sp>
      <p:sp>
        <p:nvSpPr>
          <p:cNvPr id="7" name="Content Placeholder 6"/>
          <p:cNvSpPr>
            <a:spLocks noGrp="1"/>
          </p:cNvSpPr>
          <p:nvPr>
            <p:ph idx="1"/>
          </p:nvPr>
        </p:nvSpPr>
        <p:spPr>
          <a:xfrm>
            <a:off x="457200" y="1340768"/>
            <a:ext cx="8229600" cy="4785395"/>
          </a:xfrm>
        </p:spPr>
        <p:txBody>
          <a:bodyPr/>
          <a:lstStyle/>
          <a:p>
            <a:r>
              <a:rPr lang="en-US" sz="2000" dirty="0" err="1"/>
              <a:t>Schinckus</a:t>
            </a:r>
            <a:r>
              <a:rPr lang="en-US" sz="2000" dirty="0"/>
              <a:t> (2010, p.3816) accurately recognizes that </a:t>
            </a:r>
            <a:r>
              <a:rPr lang="en-US" sz="2000" dirty="0" err="1"/>
              <a:t>econophysics</a:t>
            </a:r>
            <a:r>
              <a:rPr lang="en-US" sz="2000" dirty="0"/>
              <a:t> depends fundamentally on empirical observation: “The empiricist dimension is probably the first positivist feature of </a:t>
            </a:r>
            <a:r>
              <a:rPr lang="en-US" sz="2000" dirty="0" err="1"/>
              <a:t>econophysics</a:t>
            </a:r>
            <a:r>
              <a:rPr lang="en-US" sz="2000" dirty="0"/>
              <a:t>”</a:t>
            </a:r>
          </a:p>
          <a:p>
            <a:pPr lvl="1"/>
            <a:r>
              <a:rPr lang="en-US" sz="2000" dirty="0">
                <a:solidFill>
                  <a:srgbClr val="0070C0"/>
                </a:solidFill>
              </a:rPr>
              <a:t>Phenomenology</a:t>
            </a:r>
            <a:r>
              <a:rPr lang="en-US" sz="2000" dirty="0">
                <a:solidFill>
                  <a:srgbClr val="FF0000"/>
                </a:solidFill>
              </a:rPr>
              <a:t> characterizes the conventional experimental methodology and philosophical basis of </a:t>
            </a:r>
            <a:r>
              <a:rPr lang="en-US" sz="2000" dirty="0" err="1">
                <a:solidFill>
                  <a:srgbClr val="FF0000"/>
                </a:solidFill>
              </a:rPr>
              <a:t>econophysics</a:t>
            </a:r>
            <a:endParaRPr lang="en-US" sz="2000" dirty="0">
              <a:solidFill>
                <a:srgbClr val="FF0000"/>
              </a:solidFill>
            </a:endParaRPr>
          </a:p>
          <a:p>
            <a:pPr lvl="1"/>
            <a:endParaRPr lang="en-US" sz="2400" dirty="0"/>
          </a:p>
          <a:p>
            <a:r>
              <a:rPr lang="en-US" sz="2400" dirty="0" err="1"/>
              <a:t>Roehner</a:t>
            </a:r>
            <a:r>
              <a:rPr lang="en-US" sz="2400" dirty="0"/>
              <a:t> (2002, p.21): “experimental research is an essential part of physics”</a:t>
            </a:r>
            <a:endParaRPr lang="en-US" sz="2000" dirty="0"/>
          </a:p>
          <a:p>
            <a:pPr lvl="1"/>
            <a:r>
              <a:rPr lang="en-US" sz="2000" dirty="0">
                <a:solidFill>
                  <a:srgbClr val="C00000"/>
                </a:solidFill>
              </a:rPr>
              <a:t>Economics is characterized by the prevalence of  non-experimental data</a:t>
            </a:r>
          </a:p>
          <a:p>
            <a:pPr marL="342900" lvl="1" indent="-342900">
              <a:buNone/>
            </a:pPr>
            <a:r>
              <a:rPr lang="en-US" sz="2000" dirty="0"/>
              <a:t>	Many studies in </a:t>
            </a:r>
            <a:r>
              <a:rPr lang="en-US" sz="2000" dirty="0" err="1"/>
              <a:t>econophysics</a:t>
            </a:r>
            <a:r>
              <a:rPr lang="en-US" sz="2000" dirty="0"/>
              <a:t> examine financial variables where large data sets are available, though the data is still non-experimental</a:t>
            </a:r>
          </a:p>
          <a:p>
            <a:pPr>
              <a:buNone/>
            </a:pPr>
            <a:endParaRPr lang="en-US" sz="2400" dirty="0"/>
          </a:p>
          <a:p>
            <a:endParaRPr lang="en-US" sz="2400" dirty="0"/>
          </a:p>
          <a:p>
            <a:endParaRPr lang="en-US" sz="2400" dirty="0"/>
          </a:p>
        </p:txBody>
      </p:sp>
      <p:sp>
        <p:nvSpPr>
          <p:cNvPr id="4" name="Footer Placeholder 3"/>
          <p:cNvSpPr>
            <a:spLocks noGrp="1"/>
          </p:cNvSpPr>
          <p:nvPr>
            <p:ph type="ftr" sz="quarter" idx="10"/>
          </p:nvPr>
        </p:nvSpPr>
        <p:spPr/>
        <p:txBody>
          <a:bodyPr/>
          <a:lstStyle/>
          <a:p>
            <a:r>
              <a:rPr lang="en-US" dirty="0">
                <a:solidFill>
                  <a:srgbClr val="00B050"/>
                </a:solidFill>
              </a:rPr>
              <a:t>ASSA Annual Meetings: Jan. 7, 2018</a:t>
            </a:r>
          </a:p>
        </p:txBody>
      </p:sp>
      <p:sp>
        <p:nvSpPr>
          <p:cNvPr id="5" name="Slide Number Placeholder 4"/>
          <p:cNvSpPr>
            <a:spLocks noGrp="1"/>
          </p:cNvSpPr>
          <p:nvPr>
            <p:ph type="sldNum" sz="quarter" idx="11"/>
          </p:nvPr>
        </p:nvSpPr>
        <p:spPr/>
        <p:txBody>
          <a:bodyPr/>
          <a:lstStyle/>
          <a:p>
            <a:fld id="{03C0ADF9-F2BD-4C3F-8020-5E5600D77DFD}"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sz="3600" dirty="0"/>
              <a:t>The </a:t>
            </a:r>
            <a:r>
              <a:rPr lang="en-US" sz="3600" dirty="0">
                <a:solidFill>
                  <a:srgbClr val="C00000"/>
                </a:solidFill>
              </a:rPr>
              <a:t>Prehistory</a:t>
            </a:r>
            <a:r>
              <a:rPr lang="en-US" sz="3600" dirty="0"/>
              <a:t> of </a:t>
            </a:r>
            <a:r>
              <a:rPr lang="en-US" sz="3600" dirty="0" err="1"/>
              <a:t>Econophysics</a:t>
            </a:r>
            <a:endParaRPr lang="en-US" sz="3600" dirty="0"/>
          </a:p>
        </p:txBody>
      </p:sp>
      <p:sp>
        <p:nvSpPr>
          <p:cNvPr id="3" name="Content Placeholder 2"/>
          <p:cNvSpPr>
            <a:spLocks noGrp="1"/>
          </p:cNvSpPr>
          <p:nvPr>
            <p:ph idx="1"/>
          </p:nvPr>
        </p:nvSpPr>
        <p:spPr>
          <a:xfrm>
            <a:off x="467544" y="1268760"/>
            <a:ext cx="8229600" cy="4525963"/>
          </a:xfrm>
        </p:spPr>
        <p:txBody>
          <a:bodyPr/>
          <a:lstStyle/>
          <a:p>
            <a:r>
              <a:rPr lang="en-US" sz="2400" dirty="0"/>
              <a:t>The </a:t>
            </a:r>
            <a:r>
              <a:rPr lang="en-US" sz="2800" i="1" dirty="0"/>
              <a:t>history</a:t>
            </a:r>
            <a:r>
              <a:rPr lang="en-US" sz="2400" dirty="0"/>
              <a:t> of </a:t>
            </a:r>
            <a:r>
              <a:rPr lang="en-US" sz="2400" dirty="0" err="1"/>
              <a:t>econophysics</a:t>
            </a:r>
            <a:r>
              <a:rPr lang="en-US" sz="2400" dirty="0"/>
              <a:t> begins in 1995 when physicists and physics journals, such as </a:t>
            </a:r>
            <a:r>
              <a:rPr lang="en-US" sz="2400" i="1" dirty="0" err="1"/>
              <a:t>Physica</a:t>
            </a:r>
            <a:r>
              <a:rPr lang="en-US" sz="2400" i="1" dirty="0"/>
              <a:t> A,</a:t>
            </a:r>
            <a:r>
              <a:rPr lang="en-US" sz="2400" dirty="0"/>
              <a:t> began systematically considering economic problems </a:t>
            </a:r>
            <a:r>
              <a:rPr lang="en-US" sz="2400" dirty="0">
                <a:sym typeface="Wingdings" panose="05000000000000000000" pitchFamily="2" charset="2"/>
              </a:rPr>
              <a:t> </a:t>
            </a:r>
          </a:p>
          <a:p>
            <a:pPr marL="400050" lvl="1" indent="0">
              <a:buNone/>
            </a:pPr>
            <a:r>
              <a:rPr lang="en-US" sz="2400" dirty="0">
                <a:solidFill>
                  <a:srgbClr val="FF0000"/>
                </a:solidFill>
                <a:sym typeface="Wingdings" panose="05000000000000000000" pitchFamily="2" charset="2"/>
              </a:rPr>
              <a:t>The </a:t>
            </a:r>
            <a:r>
              <a:rPr lang="en-US" i="1" dirty="0">
                <a:solidFill>
                  <a:srgbClr val="FF0000"/>
                </a:solidFill>
                <a:sym typeface="Wingdings" panose="05000000000000000000" pitchFamily="2" charset="2"/>
              </a:rPr>
              <a:t>prehistory</a:t>
            </a:r>
            <a:r>
              <a:rPr lang="en-US" sz="2400" dirty="0">
                <a:solidFill>
                  <a:srgbClr val="FF0000"/>
                </a:solidFill>
                <a:sym typeface="Wingdings" panose="05000000000000000000" pitchFamily="2" charset="2"/>
              </a:rPr>
              <a:t> of </a:t>
            </a:r>
            <a:r>
              <a:rPr lang="en-US" sz="2400" dirty="0" err="1">
                <a:solidFill>
                  <a:srgbClr val="FF0000"/>
                </a:solidFill>
                <a:sym typeface="Wingdings" panose="05000000000000000000" pitchFamily="2" charset="2"/>
              </a:rPr>
              <a:t>econophysics</a:t>
            </a:r>
            <a:r>
              <a:rPr lang="en-US" sz="2400" dirty="0">
                <a:solidFill>
                  <a:srgbClr val="FF0000"/>
                </a:solidFill>
                <a:sym typeface="Wingdings" panose="05000000000000000000" pitchFamily="2" charset="2"/>
              </a:rPr>
              <a:t> is concerned with the development of theoretical and empirical methods used in statistical mechanics</a:t>
            </a:r>
            <a:endParaRPr lang="en-US" sz="2400" dirty="0">
              <a:solidFill>
                <a:srgbClr val="FF0000"/>
              </a:solidFill>
            </a:endParaRPr>
          </a:p>
          <a:p>
            <a:pPr lvl="1"/>
            <a:r>
              <a:rPr lang="en-US" sz="2000" dirty="0"/>
              <a:t> </a:t>
            </a:r>
            <a:r>
              <a:rPr lang="en-US" sz="2000" dirty="0">
                <a:solidFill>
                  <a:schemeClr val="accent5">
                    <a:lumMod val="50000"/>
                  </a:schemeClr>
                </a:solidFill>
                <a:sym typeface="Wingdings" panose="05000000000000000000" pitchFamily="2" charset="2"/>
              </a:rPr>
              <a:t>The origins of statistical mechanics can be traced to the 2</a:t>
            </a:r>
            <a:r>
              <a:rPr lang="en-US" sz="2000" baseline="30000" dirty="0">
                <a:solidFill>
                  <a:schemeClr val="accent5">
                    <a:lumMod val="50000"/>
                  </a:schemeClr>
                </a:solidFill>
                <a:sym typeface="Wingdings" panose="05000000000000000000" pitchFamily="2" charset="2"/>
              </a:rPr>
              <a:t>nd</a:t>
            </a:r>
            <a:r>
              <a:rPr lang="en-US" sz="2000" dirty="0">
                <a:solidFill>
                  <a:schemeClr val="accent5">
                    <a:lumMod val="50000"/>
                  </a:schemeClr>
                </a:solidFill>
                <a:sym typeface="Wingdings" panose="05000000000000000000" pitchFamily="2" charset="2"/>
              </a:rPr>
              <a:t> half of the 19</a:t>
            </a:r>
            <a:r>
              <a:rPr lang="en-US" sz="2000" baseline="30000" dirty="0">
                <a:solidFill>
                  <a:schemeClr val="accent5">
                    <a:lumMod val="50000"/>
                  </a:schemeClr>
                </a:solidFill>
                <a:sym typeface="Wingdings" panose="05000000000000000000" pitchFamily="2" charset="2"/>
              </a:rPr>
              <a:t>th</a:t>
            </a:r>
            <a:r>
              <a:rPr lang="en-US" sz="2000" dirty="0">
                <a:solidFill>
                  <a:schemeClr val="accent5">
                    <a:lumMod val="50000"/>
                  </a:schemeClr>
                </a:solidFill>
                <a:sym typeface="Wingdings" panose="05000000000000000000" pitchFamily="2" charset="2"/>
              </a:rPr>
              <a:t> century</a:t>
            </a:r>
            <a:endParaRPr lang="en-US" sz="2000" dirty="0">
              <a:solidFill>
                <a:schemeClr val="accent5">
                  <a:lumMod val="50000"/>
                </a:schemeClr>
              </a:solidFill>
            </a:endParaRPr>
          </a:p>
          <a:p>
            <a:pPr lvl="1"/>
            <a:r>
              <a:rPr lang="en-US" sz="2000" dirty="0"/>
              <a:t>Not all key contributions to statistical mechanics are used in </a:t>
            </a:r>
            <a:r>
              <a:rPr lang="en-US" sz="2000" dirty="0" err="1"/>
              <a:t>econophysics</a:t>
            </a:r>
            <a:r>
              <a:rPr lang="en-US" sz="2000" dirty="0"/>
              <a:t> </a:t>
            </a:r>
            <a:r>
              <a:rPr lang="en-US" sz="2000" dirty="0">
                <a:sym typeface="Wingdings" panose="05000000000000000000" pitchFamily="2" charset="2"/>
              </a:rPr>
              <a:t> </a:t>
            </a:r>
            <a:r>
              <a:rPr lang="en-US" sz="2000" dirty="0" err="1">
                <a:sym typeface="Wingdings" panose="05000000000000000000" pitchFamily="2" charset="2"/>
              </a:rPr>
              <a:t>Ising</a:t>
            </a:r>
            <a:r>
              <a:rPr lang="en-US" sz="2000" dirty="0">
                <a:sym typeface="Wingdings" panose="05000000000000000000" pitchFamily="2" charset="2"/>
              </a:rPr>
              <a:t> models </a:t>
            </a:r>
          </a:p>
          <a:p>
            <a:pPr lvl="1"/>
            <a:r>
              <a:rPr lang="en-US" sz="2000" dirty="0">
                <a:sym typeface="Wingdings" panose="05000000000000000000" pitchFamily="2" charset="2"/>
              </a:rPr>
              <a:t>Quantum mechanics, fractal geometry and chaos theory get almost no attention</a:t>
            </a:r>
          </a:p>
        </p:txBody>
      </p:sp>
      <p:sp>
        <p:nvSpPr>
          <p:cNvPr id="4" name="Footer Placeholder 3"/>
          <p:cNvSpPr>
            <a:spLocks noGrp="1"/>
          </p:cNvSpPr>
          <p:nvPr>
            <p:ph type="ftr" sz="quarter" idx="10"/>
          </p:nvPr>
        </p:nvSpPr>
        <p:spPr/>
        <p:txBody>
          <a:bodyPr/>
          <a:lstStyle/>
          <a:p>
            <a:r>
              <a:rPr lang="en-US" dirty="0">
                <a:solidFill>
                  <a:srgbClr val="00B050"/>
                </a:solidFill>
              </a:rPr>
              <a:t>ASSA Annual Meetings: Jan. 7, 2018</a:t>
            </a:r>
          </a:p>
        </p:txBody>
      </p:sp>
      <p:sp>
        <p:nvSpPr>
          <p:cNvPr id="5" name="Slide Number Placeholder 4"/>
          <p:cNvSpPr>
            <a:spLocks noGrp="1"/>
          </p:cNvSpPr>
          <p:nvPr>
            <p:ph type="sldNum" sz="quarter" idx="11"/>
          </p:nvPr>
        </p:nvSpPr>
        <p:spPr/>
        <p:txBody>
          <a:bodyPr/>
          <a:lstStyle/>
          <a:p>
            <a:fld id="{03C0ADF9-F2BD-4C3F-8020-5E5600D77DFD}"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dirty="0">
                <a:solidFill>
                  <a:srgbClr val="00B050"/>
                </a:solidFill>
              </a:rPr>
              <a:t>ASSA Annual Meetings: Jan. 7, 2018</a:t>
            </a:r>
          </a:p>
        </p:txBody>
      </p:sp>
      <p:sp>
        <p:nvSpPr>
          <p:cNvPr id="8" name="Slide Number Placeholder 7"/>
          <p:cNvSpPr>
            <a:spLocks noGrp="1"/>
          </p:cNvSpPr>
          <p:nvPr>
            <p:ph type="sldNum" sz="quarter" idx="11"/>
          </p:nvPr>
        </p:nvSpPr>
        <p:spPr/>
        <p:txBody>
          <a:bodyPr/>
          <a:lstStyle/>
          <a:p>
            <a:fld id="{339E50E3-15B8-476E-AE2E-BFB312A8D146}" type="slidenum">
              <a:rPr lang="en-US"/>
              <a:pPr/>
              <a:t>6</a:t>
            </a:fld>
            <a:endParaRPr lang="en-US"/>
          </a:p>
        </p:txBody>
      </p:sp>
      <p:sp>
        <p:nvSpPr>
          <p:cNvPr id="120844" name="Rectangle 12"/>
          <p:cNvSpPr>
            <a:spLocks noGrp="1" noChangeArrowheads="1"/>
          </p:cNvSpPr>
          <p:nvPr>
            <p:ph type="title" sz="quarter"/>
          </p:nvPr>
        </p:nvSpPr>
        <p:spPr/>
        <p:txBody>
          <a:bodyPr/>
          <a:lstStyle/>
          <a:p>
            <a:r>
              <a:rPr lang="en-US" sz="4000" dirty="0"/>
              <a:t>Early Statistical Physicists</a:t>
            </a:r>
          </a:p>
        </p:txBody>
      </p:sp>
      <p:pic>
        <p:nvPicPr>
          <p:cNvPr id="11" name="Content Placeholder 10" descr="James_Clerk_Maxwell_lrg.jpg"/>
          <p:cNvPicPr>
            <a:picLocks noGrp="1" noChangeAspect="1"/>
          </p:cNvPicPr>
          <p:nvPr>
            <p:ph sz="quarter" idx="1"/>
          </p:nvPr>
        </p:nvPicPr>
        <p:blipFill>
          <a:blip r:embed="rId2" cstate="print"/>
          <a:stretch>
            <a:fillRect/>
          </a:stretch>
        </p:blipFill>
        <p:spPr>
          <a:xfrm>
            <a:off x="6084168" y="1988840"/>
            <a:ext cx="2401659" cy="2952328"/>
          </a:xfrm>
        </p:spPr>
      </p:pic>
      <p:pic>
        <p:nvPicPr>
          <p:cNvPr id="15" name="Content Placeholder 14" descr="Rudolf_Clausius_01.jpg"/>
          <p:cNvPicPr>
            <a:picLocks noGrp="1" noChangeAspect="1"/>
          </p:cNvPicPr>
          <p:nvPr>
            <p:ph sz="quarter" idx="3"/>
          </p:nvPr>
        </p:nvPicPr>
        <p:blipFill>
          <a:blip r:embed="rId3" cstate="print"/>
          <a:stretch>
            <a:fillRect/>
          </a:stretch>
        </p:blipFill>
        <p:spPr>
          <a:xfrm>
            <a:off x="899592" y="2132856"/>
            <a:ext cx="1872208" cy="2803052"/>
          </a:xfrm>
        </p:spPr>
      </p:pic>
      <p:pic>
        <p:nvPicPr>
          <p:cNvPr id="13" name="Content Placeholder 12" descr="gibbs.jpg"/>
          <p:cNvPicPr>
            <a:picLocks noGrp="1" noChangeAspect="1"/>
          </p:cNvPicPr>
          <p:nvPr>
            <p:ph sz="quarter" idx="2"/>
          </p:nvPr>
        </p:nvPicPr>
        <p:blipFill>
          <a:blip r:embed="rId4" cstate="print"/>
          <a:stretch>
            <a:fillRect/>
          </a:stretch>
        </p:blipFill>
        <p:spPr>
          <a:xfrm>
            <a:off x="3491880" y="1736632"/>
            <a:ext cx="2201482" cy="2988512"/>
          </a:xfrm>
        </p:spPr>
      </p:pic>
      <p:sp>
        <p:nvSpPr>
          <p:cNvPr id="14" name="Content Placeholder 13"/>
          <p:cNvSpPr>
            <a:spLocks noGrp="1"/>
          </p:cNvSpPr>
          <p:nvPr>
            <p:ph sz="quarter" idx="4"/>
          </p:nvPr>
        </p:nvSpPr>
        <p:spPr>
          <a:xfrm>
            <a:off x="827584" y="4941169"/>
            <a:ext cx="7704856" cy="792088"/>
          </a:xfrm>
        </p:spPr>
        <p:txBody>
          <a:bodyPr/>
          <a:lstStyle/>
          <a:p>
            <a:r>
              <a:rPr lang="en-US" sz="1200" dirty="0"/>
              <a:t>Rudolf </a:t>
            </a:r>
            <a:r>
              <a:rPr lang="en-US" sz="1200" dirty="0" err="1"/>
              <a:t>Clausius</a:t>
            </a:r>
            <a:r>
              <a:rPr lang="en-US" sz="1200" dirty="0"/>
              <a:t>                                     Josiah Gibbs                                          James Maxwell</a:t>
            </a:r>
          </a:p>
          <a:p>
            <a:pPr>
              <a:buNone/>
            </a:pPr>
            <a:r>
              <a:rPr lang="en-US" sz="1200" dirty="0"/>
              <a:t>          (1822-1888)                                          (1839-1903)                                           (1831-1879)</a:t>
            </a:r>
          </a:p>
          <a:p>
            <a:pPr>
              <a:buNone/>
            </a:pPr>
            <a:r>
              <a:rPr lang="en-US" sz="1200" dirty="0"/>
              <a:t>     The second law of                                 ‘Gibbs ensembles’                                   ‘Maxwell Distribution’</a:t>
            </a:r>
          </a:p>
          <a:p>
            <a:pPr>
              <a:buNone/>
            </a:pPr>
            <a:r>
              <a:rPr lang="en-US" sz="1200" dirty="0"/>
              <a:t>       thermodynamics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73050"/>
            <a:ext cx="7571184" cy="707678"/>
          </a:xfrm>
        </p:spPr>
        <p:txBody>
          <a:bodyPr/>
          <a:lstStyle/>
          <a:p>
            <a:r>
              <a:rPr lang="en-US" sz="3600" dirty="0"/>
              <a:t>Ludwig E. Boltzmann (1844-1906)</a:t>
            </a:r>
          </a:p>
        </p:txBody>
      </p:sp>
      <p:sp>
        <p:nvSpPr>
          <p:cNvPr id="57348" name="Rectangle 4"/>
          <p:cNvSpPr>
            <a:spLocks noGrp="1" noChangeArrowheads="1"/>
          </p:cNvSpPr>
          <p:nvPr>
            <p:ph type="body" sz="half" idx="2"/>
          </p:nvPr>
        </p:nvSpPr>
        <p:spPr>
          <a:xfrm>
            <a:off x="457200" y="1435100"/>
            <a:ext cx="4186808" cy="4691063"/>
          </a:xfrm>
        </p:spPr>
        <p:txBody>
          <a:bodyPr/>
          <a:lstStyle/>
          <a:p>
            <a:pPr>
              <a:lnSpc>
                <a:spcPct val="90000"/>
              </a:lnSpc>
            </a:pPr>
            <a:r>
              <a:rPr lang="en-US" sz="2000" dirty="0"/>
              <a:t>Founding father of  the Second Scientific Revolution and intellectual giant in the kinetic theory of gases</a:t>
            </a:r>
          </a:p>
          <a:p>
            <a:pPr>
              <a:lnSpc>
                <a:spcPct val="90000"/>
              </a:lnSpc>
            </a:pPr>
            <a:endParaRPr lang="en-US" sz="2000" dirty="0"/>
          </a:p>
          <a:p>
            <a:pPr>
              <a:lnSpc>
                <a:spcPct val="90000"/>
              </a:lnSpc>
            </a:pPr>
            <a:r>
              <a:rPr lang="en-US" sz="2000" dirty="0"/>
              <a:t>Important influence on Einstein (Brownian motion) and Planck (theory of black matter)</a:t>
            </a:r>
          </a:p>
          <a:p>
            <a:pPr>
              <a:lnSpc>
                <a:spcPct val="90000"/>
              </a:lnSpc>
            </a:pPr>
            <a:endParaRPr lang="en-US" sz="2000" dirty="0"/>
          </a:p>
          <a:p>
            <a:pPr>
              <a:lnSpc>
                <a:spcPct val="90000"/>
              </a:lnSpc>
            </a:pPr>
            <a:r>
              <a:rPr lang="en-US" sz="2000" dirty="0"/>
              <a:t>First to demonstrate that time irreversible processes explain second law of thermodynamics</a:t>
            </a:r>
          </a:p>
          <a:p>
            <a:pPr>
              <a:lnSpc>
                <a:spcPct val="90000"/>
              </a:lnSpc>
            </a:pPr>
            <a:endParaRPr lang="en-US" sz="2000" dirty="0"/>
          </a:p>
          <a:p>
            <a:pPr>
              <a:lnSpc>
                <a:spcPct val="90000"/>
              </a:lnSpc>
            </a:pPr>
            <a:r>
              <a:rPr lang="en-US" sz="2000" dirty="0"/>
              <a:t>Originator of the ‘</a:t>
            </a:r>
            <a:r>
              <a:rPr lang="en-US" sz="2000" dirty="0" err="1"/>
              <a:t>ergodicity</a:t>
            </a:r>
            <a:r>
              <a:rPr lang="en-US" sz="2000" dirty="0"/>
              <a:t> hypothesis’</a:t>
            </a:r>
          </a:p>
          <a:p>
            <a:pPr>
              <a:lnSpc>
                <a:spcPct val="90000"/>
              </a:lnSpc>
            </a:pPr>
            <a:endParaRPr lang="en-US" sz="2000" dirty="0"/>
          </a:p>
        </p:txBody>
      </p:sp>
      <p:sp>
        <p:nvSpPr>
          <p:cNvPr id="5" name="Footer Placeholder 4"/>
          <p:cNvSpPr>
            <a:spLocks noGrp="1"/>
          </p:cNvSpPr>
          <p:nvPr>
            <p:ph type="ftr" sz="quarter" idx="10"/>
          </p:nvPr>
        </p:nvSpPr>
        <p:spPr/>
        <p:txBody>
          <a:bodyPr/>
          <a:lstStyle/>
          <a:p>
            <a:r>
              <a:rPr lang="en-US" dirty="0">
                <a:solidFill>
                  <a:srgbClr val="00B050"/>
                </a:solidFill>
              </a:rPr>
              <a:t>ASSA Annual Meetings: Jan. 7, 2018</a:t>
            </a:r>
          </a:p>
        </p:txBody>
      </p:sp>
      <p:sp>
        <p:nvSpPr>
          <p:cNvPr id="6" name="Slide Number Placeholder 5"/>
          <p:cNvSpPr>
            <a:spLocks noGrp="1"/>
          </p:cNvSpPr>
          <p:nvPr>
            <p:ph type="sldNum" sz="quarter" idx="11"/>
          </p:nvPr>
        </p:nvSpPr>
        <p:spPr/>
        <p:txBody>
          <a:bodyPr/>
          <a:lstStyle/>
          <a:p>
            <a:fld id="{37F37F71-6741-4190-ACBE-36B37F48FA28}" type="slidenum">
              <a:rPr lang="en-US"/>
              <a:pPr/>
              <a:t>7</a:t>
            </a:fld>
            <a:endParaRPr lang="en-US"/>
          </a:p>
        </p:txBody>
      </p:sp>
      <p:pic>
        <p:nvPicPr>
          <p:cNvPr id="8" name="Content Placeholder 7" descr="H4020061-Portrait_of_Ludwig_Boltzmann,_1844-1906-SPL.jpg"/>
          <p:cNvPicPr>
            <a:picLocks noGrp="1" noChangeAspect="1"/>
          </p:cNvPicPr>
          <p:nvPr>
            <p:ph idx="1"/>
          </p:nvPr>
        </p:nvPicPr>
        <p:blipFill>
          <a:blip r:embed="rId3" cstate="print"/>
          <a:stretch>
            <a:fillRect/>
          </a:stretch>
        </p:blipFill>
        <p:spPr>
          <a:xfrm>
            <a:off x="5471032" y="1229638"/>
            <a:ext cx="2914592" cy="356751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7348">
                                            <p:txEl>
                                              <p:pRg st="0" end="0"/>
                                            </p:txEl>
                                          </p:spTgt>
                                        </p:tgtEl>
                                        <p:attrNameLst>
                                          <p:attrName>style.visibility</p:attrName>
                                        </p:attrNameLst>
                                      </p:cBhvr>
                                      <p:to>
                                        <p:strVal val="visible"/>
                                      </p:to>
                                    </p:set>
                                    <p:animEffect transition="in" filter="diamond(in)">
                                      <p:cBhvr>
                                        <p:cTn id="7" dur="2000"/>
                                        <p:tgtEl>
                                          <p:spTgt spid="573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7348">
                                            <p:txEl>
                                              <p:pRg st="2" end="2"/>
                                            </p:txEl>
                                          </p:spTgt>
                                        </p:tgtEl>
                                        <p:attrNameLst>
                                          <p:attrName>style.visibility</p:attrName>
                                        </p:attrNameLst>
                                      </p:cBhvr>
                                      <p:to>
                                        <p:strVal val="visible"/>
                                      </p:to>
                                    </p:set>
                                    <p:animEffect transition="in" filter="diamond(in)">
                                      <p:cBhvr>
                                        <p:cTn id="12" dur="2000"/>
                                        <p:tgtEl>
                                          <p:spTgt spid="5734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7348">
                                            <p:txEl>
                                              <p:pRg st="4" end="4"/>
                                            </p:txEl>
                                          </p:spTgt>
                                        </p:tgtEl>
                                        <p:attrNameLst>
                                          <p:attrName>style.visibility</p:attrName>
                                        </p:attrNameLst>
                                      </p:cBhvr>
                                      <p:to>
                                        <p:strVal val="visible"/>
                                      </p:to>
                                    </p:set>
                                    <p:animEffect transition="in" filter="diamond(in)">
                                      <p:cBhvr>
                                        <p:cTn id="17" dur="2000"/>
                                        <p:tgtEl>
                                          <p:spTgt spid="5734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7348">
                                            <p:txEl>
                                              <p:pRg st="6" end="6"/>
                                            </p:txEl>
                                          </p:spTgt>
                                        </p:tgtEl>
                                        <p:attrNameLst>
                                          <p:attrName>style.visibility</p:attrName>
                                        </p:attrNameLst>
                                      </p:cBhvr>
                                      <p:to>
                                        <p:strVal val="visible"/>
                                      </p:to>
                                    </p:set>
                                    <p:animEffect transition="in" filter="diamond(in)">
                                      <p:cBhvr>
                                        <p:cTn id="22" dur="2000"/>
                                        <p:tgtEl>
                                          <p:spTgt spid="573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sz="3200" dirty="0">
                <a:solidFill>
                  <a:schemeClr val="accent5">
                    <a:lumMod val="50000"/>
                  </a:schemeClr>
                </a:solidFill>
              </a:rPr>
              <a:t>Origins of </a:t>
            </a:r>
            <a:r>
              <a:rPr lang="en-US" sz="3200" dirty="0" err="1">
                <a:solidFill>
                  <a:schemeClr val="accent5">
                    <a:lumMod val="50000"/>
                  </a:schemeClr>
                </a:solidFill>
              </a:rPr>
              <a:t>Ergodicity</a:t>
            </a:r>
            <a:endParaRPr lang="en-US" sz="3200" dirty="0">
              <a:solidFill>
                <a:schemeClr val="accent5">
                  <a:lumMod val="50000"/>
                </a:schemeClr>
              </a:solidFill>
            </a:endParaRPr>
          </a:p>
        </p:txBody>
      </p:sp>
      <p:sp>
        <p:nvSpPr>
          <p:cNvPr id="3" name="Content Placeholder 2"/>
          <p:cNvSpPr>
            <a:spLocks noGrp="1"/>
          </p:cNvSpPr>
          <p:nvPr>
            <p:ph idx="1"/>
          </p:nvPr>
        </p:nvSpPr>
        <p:spPr>
          <a:xfrm>
            <a:off x="479369" y="1304528"/>
            <a:ext cx="8229600" cy="4608512"/>
          </a:xfrm>
        </p:spPr>
        <p:txBody>
          <a:bodyPr/>
          <a:lstStyle/>
          <a:p>
            <a:pPr lvl="1"/>
            <a:r>
              <a:rPr lang="en-US" sz="2400" dirty="0"/>
              <a:t>The etymology for “</a:t>
            </a:r>
            <a:r>
              <a:rPr lang="en-US" sz="2400" dirty="0" err="1"/>
              <a:t>ergodic</a:t>
            </a:r>
            <a:r>
              <a:rPr lang="en-US" sz="2400" dirty="0"/>
              <a:t>” begins with an 1884 paper by Boltzmann</a:t>
            </a:r>
          </a:p>
          <a:p>
            <a:pPr lvl="1"/>
            <a:r>
              <a:rPr lang="en-US" sz="2400" dirty="0"/>
              <a:t>The </a:t>
            </a:r>
            <a:r>
              <a:rPr lang="en-US" sz="2400" dirty="0" err="1"/>
              <a:t>ergodic</a:t>
            </a:r>
            <a:r>
              <a:rPr lang="en-US" sz="2400" dirty="0"/>
              <a:t> property was initially associated with the kinetic theory of gases where the </a:t>
            </a:r>
            <a:r>
              <a:rPr lang="en-US" sz="2400" dirty="0">
                <a:solidFill>
                  <a:srgbClr val="FF0000"/>
                </a:solidFill>
              </a:rPr>
              <a:t>unobservable</a:t>
            </a:r>
            <a:r>
              <a:rPr lang="en-US" sz="2400" dirty="0"/>
              <a:t> properties of the velocity of gas molecules can be ‘macroscopically’ measured, esp. using temperature </a:t>
            </a:r>
          </a:p>
          <a:p>
            <a:pPr lvl="2"/>
            <a:r>
              <a:rPr lang="en-US" sz="2000" dirty="0"/>
              <a:t>Other macroscopic measures include density, pressure, viscosity, stresses and heat flow.</a:t>
            </a:r>
          </a:p>
          <a:p>
            <a:pPr lvl="1"/>
            <a:r>
              <a:rPr lang="en-US" sz="2400" dirty="0"/>
              <a:t>The </a:t>
            </a:r>
            <a:r>
              <a:rPr lang="en-US" sz="2400" dirty="0" err="1"/>
              <a:t>ergodic</a:t>
            </a:r>
            <a:r>
              <a:rPr lang="en-US" sz="2400" dirty="0"/>
              <a:t> hypothesis maintains that a dynamical system samples all points in the dynamical space</a:t>
            </a:r>
          </a:p>
          <a:p>
            <a:pPr lvl="1"/>
            <a:r>
              <a:rPr lang="en-US" dirty="0"/>
              <a:t>Ergodicity is a long run property</a:t>
            </a:r>
            <a:endParaRPr lang="en-US" sz="2000" dirty="0"/>
          </a:p>
        </p:txBody>
      </p:sp>
      <p:sp>
        <p:nvSpPr>
          <p:cNvPr id="4" name="Footer Placeholder 3"/>
          <p:cNvSpPr>
            <a:spLocks noGrp="1"/>
          </p:cNvSpPr>
          <p:nvPr>
            <p:ph type="ftr" sz="quarter" idx="10"/>
          </p:nvPr>
        </p:nvSpPr>
        <p:spPr/>
        <p:txBody>
          <a:bodyPr/>
          <a:lstStyle/>
          <a:p>
            <a:r>
              <a:rPr lang="en-US" dirty="0">
                <a:solidFill>
                  <a:srgbClr val="00B050"/>
                </a:solidFill>
              </a:rPr>
              <a:t>ASSA Annual Meetings: Jan. 7, 2018</a:t>
            </a:r>
          </a:p>
        </p:txBody>
      </p:sp>
      <p:sp>
        <p:nvSpPr>
          <p:cNvPr id="5" name="Slide Number Placeholder 4"/>
          <p:cNvSpPr>
            <a:spLocks noGrp="1"/>
          </p:cNvSpPr>
          <p:nvPr>
            <p:ph type="sldNum" sz="quarter" idx="11"/>
          </p:nvPr>
        </p:nvSpPr>
        <p:spPr/>
        <p:txBody>
          <a:bodyPr/>
          <a:lstStyle/>
          <a:p>
            <a:fld id="{03C0ADF9-F2BD-4C3F-8020-5E5600D77DFD}"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sz="3200" dirty="0"/>
              <a:t>The </a:t>
            </a:r>
            <a:r>
              <a:rPr lang="en-US" sz="3200" dirty="0" err="1"/>
              <a:t>Ergodic</a:t>
            </a:r>
            <a:r>
              <a:rPr lang="en-US" sz="3200" dirty="0"/>
              <a:t> Property</a:t>
            </a:r>
          </a:p>
        </p:txBody>
      </p:sp>
      <p:sp>
        <p:nvSpPr>
          <p:cNvPr id="3" name="Text Placeholder 2"/>
          <p:cNvSpPr>
            <a:spLocks noGrp="1"/>
          </p:cNvSpPr>
          <p:nvPr>
            <p:ph type="body" sz="half" idx="1"/>
          </p:nvPr>
        </p:nvSpPr>
        <p:spPr>
          <a:xfrm>
            <a:off x="457200" y="1374899"/>
            <a:ext cx="8229600" cy="1657549"/>
          </a:xfrm>
        </p:spPr>
        <p:txBody>
          <a:bodyPr/>
          <a:lstStyle/>
          <a:p>
            <a:r>
              <a:rPr lang="en-US" sz="2400" dirty="0"/>
              <a:t>Boltzmann was concerned with demonstrating the dynamic properties of the Maxwell distribution (the velocity distribution of gas molecules in thermal equilibrium)</a:t>
            </a:r>
            <a:r>
              <a:rPr lang="en-US" sz="2400" dirty="0">
                <a:sym typeface="Wingdings" pitchFamily="2" charset="2"/>
              </a:rPr>
              <a:t> that the distribution would emerge whatever the initial condition of the system</a:t>
            </a:r>
          </a:p>
        </p:txBody>
      </p:sp>
      <p:sp>
        <p:nvSpPr>
          <p:cNvPr id="5" name="Footer Placeholder 4"/>
          <p:cNvSpPr>
            <a:spLocks noGrp="1"/>
          </p:cNvSpPr>
          <p:nvPr>
            <p:ph type="ftr" sz="quarter" idx="10"/>
          </p:nvPr>
        </p:nvSpPr>
        <p:spPr/>
        <p:txBody>
          <a:bodyPr/>
          <a:lstStyle/>
          <a:p>
            <a:r>
              <a:rPr lang="en-US" dirty="0">
                <a:solidFill>
                  <a:srgbClr val="00B050"/>
                </a:solidFill>
              </a:rPr>
              <a:t>ASSA Annual Meetings: Jan. 7, 2018</a:t>
            </a:r>
          </a:p>
        </p:txBody>
      </p:sp>
      <p:sp>
        <p:nvSpPr>
          <p:cNvPr id="6" name="Slide Number Placeholder 5"/>
          <p:cNvSpPr>
            <a:spLocks noGrp="1"/>
          </p:cNvSpPr>
          <p:nvPr>
            <p:ph type="sldNum" sz="quarter" idx="11"/>
          </p:nvPr>
        </p:nvSpPr>
        <p:spPr/>
        <p:txBody>
          <a:bodyPr/>
          <a:lstStyle/>
          <a:p>
            <a:fld id="{8B2CAEE2-9C0A-4171-8DD1-6C946BC02079}" type="slidenum">
              <a:rPr lang="en-US" smtClean="0"/>
              <a:pPr/>
              <a:t>9</a:t>
            </a:fld>
            <a:endParaRPr lang="en-US"/>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683568" y="3356992"/>
            <a:ext cx="8332966" cy="2411289"/>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0000"/>
        </a:dk1>
        <a:lt1>
          <a:srgbClr val="FFFFFF"/>
        </a:lt1>
        <a:dk2>
          <a:srgbClr val="000000"/>
        </a:dk2>
        <a:lt2>
          <a:srgbClr val="969696"/>
        </a:lt2>
        <a:accent1>
          <a:srgbClr val="FBDF53"/>
        </a:accent1>
        <a:accent2>
          <a:srgbClr val="FF9966"/>
        </a:accent2>
        <a:accent3>
          <a:srgbClr val="FFFFFF"/>
        </a:accent3>
        <a:accent4>
          <a:srgbClr val="DA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FFFF66"/>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15">
        <a:dk1>
          <a:srgbClr val="FFFF66"/>
        </a:dk1>
        <a:lt1>
          <a:srgbClr val="FFFFFF"/>
        </a:lt1>
        <a:dk2>
          <a:srgbClr val="FFFF66"/>
        </a:dk2>
        <a:lt2>
          <a:srgbClr val="969696"/>
        </a:lt2>
        <a:accent1>
          <a:srgbClr val="FBDF53"/>
        </a:accent1>
        <a:accent2>
          <a:srgbClr val="FF9966"/>
        </a:accent2>
        <a:accent3>
          <a:srgbClr val="FFFFFF"/>
        </a:accent3>
        <a:accent4>
          <a:srgbClr val="DADA56"/>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16">
        <a:dk1>
          <a:srgbClr val="FF0000"/>
        </a:dk1>
        <a:lt1>
          <a:srgbClr val="FFFFFF"/>
        </a:lt1>
        <a:dk2>
          <a:srgbClr val="3366FF"/>
        </a:dk2>
        <a:lt2>
          <a:srgbClr val="969696"/>
        </a:lt2>
        <a:accent1>
          <a:srgbClr val="FBDF53"/>
        </a:accent1>
        <a:accent2>
          <a:srgbClr val="FF9966"/>
        </a:accent2>
        <a:accent3>
          <a:srgbClr val="FFFFFF"/>
        </a:accent3>
        <a:accent4>
          <a:srgbClr val="DA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47111</TotalTime>
  <Words>3560</Words>
  <Application>Microsoft Office PowerPoint</Application>
  <PresentationFormat>On-screen Show (4:3)</PresentationFormat>
  <Paragraphs>263</Paragraphs>
  <Slides>35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Wingdings</vt:lpstr>
      <vt:lpstr>Times New Roman</vt:lpstr>
      <vt:lpstr>Default Design</vt:lpstr>
      <vt:lpstr>The History of Economics  and the Pre-History of Econophysics:  Boltzmann versus the Marginalists</vt:lpstr>
      <vt:lpstr>Economics vs. Econophysics</vt:lpstr>
      <vt:lpstr>What is ‘Econophysics’?</vt:lpstr>
      <vt:lpstr>Essentials of Econophysics</vt:lpstr>
      <vt:lpstr>The Prehistory of Econophysics</vt:lpstr>
      <vt:lpstr>Early Statistical Physicists</vt:lpstr>
      <vt:lpstr>Ludwig E. Boltzmann (1844-1906)</vt:lpstr>
      <vt:lpstr>Origins of Ergodicity</vt:lpstr>
      <vt:lpstr>The Ergodic Property</vt:lpstr>
      <vt:lpstr>Irreversibility, Entropy and Cosmology</vt:lpstr>
      <vt:lpstr>The History for Economics:  Was there a Marginal Revolution?</vt:lpstr>
      <vt:lpstr>Early Mathematical Economists</vt:lpstr>
      <vt:lpstr>Classical Physics and the Marginalists</vt:lpstr>
      <vt:lpstr>Cournot and the Marginalists</vt:lpstr>
      <vt:lpstr>Edgeworth and Mathematical Psychics (1881)</vt:lpstr>
      <vt:lpstr>Pareto and Rational Mechanics</vt:lpstr>
      <vt:lpstr>Rational versus Statistical Mechanics</vt:lpstr>
      <vt:lpstr>Jevons and Laplacian Determinism</vt:lpstr>
      <vt:lpstr>Frank Knight on the Marginalists</vt:lpstr>
      <vt:lpstr>From the Marginalism to Neoclassical Economics</vt:lpstr>
      <vt:lpstr>What is Neoclassical Economics?</vt:lpstr>
      <vt:lpstr>From Neoclassical to Modern Economics</vt:lpstr>
      <vt:lpstr>Ergodicity and Econometrics </vt:lpstr>
      <vt:lpstr>Founders of Econometrics</vt:lpstr>
      <vt:lpstr>Estimating empirical relationships for  non-experimental data</vt:lpstr>
      <vt:lpstr>Developments in Statistical Mechanics: 1920’s</vt:lpstr>
      <vt:lpstr>Whither Goes Modern Economics?</vt:lpstr>
      <vt:lpstr>Modern Economics and Epistemology</vt:lpstr>
      <vt:lpstr>Induction and Causality</vt:lpstr>
      <vt:lpstr>Phenomenology in Physics </vt:lpstr>
      <vt:lpstr>Irreversibility and Economic Phenomena</vt:lpstr>
      <vt:lpstr>The Quartic Ex Ante Forecasting Distribution</vt:lpstr>
      <vt:lpstr>Implications of the Quartic for Economic Models</vt:lpstr>
      <vt:lpstr>Modern Econophysicists?</vt:lpstr>
      <vt:lpstr>PowerPoint Presentation</vt:lpstr>
    </vt:vector>
  </TitlesOfParts>
  <Company>sfu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Pioneers of Financial Economics</dc:title>
  <dc:creator>poitras</dc:creator>
  <cp:lastModifiedBy>g poitras</cp:lastModifiedBy>
  <cp:revision>153</cp:revision>
  <dcterms:created xsi:type="dcterms:W3CDTF">2007-12-06T20:43:35Z</dcterms:created>
  <dcterms:modified xsi:type="dcterms:W3CDTF">2017-12-30T02:16:32Z</dcterms:modified>
</cp:coreProperties>
</file>