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7"/>
  </p:notesMasterIdLst>
  <p:handoutMasterIdLst>
    <p:handoutMasterId r:id="rId48"/>
  </p:handoutMasterIdLst>
  <p:sldIdLst>
    <p:sldId id="256" r:id="rId2"/>
    <p:sldId id="297" r:id="rId3"/>
    <p:sldId id="298" r:id="rId4"/>
    <p:sldId id="299" r:id="rId5"/>
    <p:sldId id="300" r:id="rId6"/>
    <p:sldId id="294" r:id="rId7"/>
    <p:sldId id="301" r:id="rId8"/>
    <p:sldId id="302" r:id="rId9"/>
    <p:sldId id="277" r:id="rId10"/>
    <p:sldId id="279" r:id="rId11"/>
    <p:sldId id="288" r:id="rId12"/>
    <p:sldId id="290" r:id="rId13"/>
    <p:sldId id="257" r:id="rId14"/>
    <p:sldId id="258" r:id="rId15"/>
    <p:sldId id="259" r:id="rId16"/>
    <p:sldId id="285" r:id="rId17"/>
    <p:sldId id="286" r:id="rId18"/>
    <p:sldId id="287" r:id="rId19"/>
    <p:sldId id="276" r:id="rId20"/>
    <p:sldId id="260" r:id="rId21"/>
    <p:sldId id="281" r:id="rId22"/>
    <p:sldId id="289" r:id="rId23"/>
    <p:sldId id="270" r:id="rId24"/>
    <p:sldId id="267" r:id="rId25"/>
    <p:sldId id="265" r:id="rId26"/>
    <p:sldId id="282" r:id="rId27"/>
    <p:sldId id="266" r:id="rId28"/>
    <p:sldId id="271" r:id="rId29"/>
    <p:sldId id="272" r:id="rId30"/>
    <p:sldId id="273" r:id="rId31"/>
    <p:sldId id="275" r:id="rId32"/>
    <p:sldId id="292" r:id="rId33"/>
    <p:sldId id="293" r:id="rId34"/>
    <p:sldId id="278" r:id="rId35"/>
    <p:sldId id="283" r:id="rId36"/>
    <p:sldId id="284" r:id="rId37"/>
    <p:sldId id="291" r:id="rId38"/>
    <p:sldId id="296" r:id="rId39"/>
    <p:sldId id="304" r:id="rId40"/>
    <p:sldId id="295" r:id="rId41"/>
    <p:sldId id="303" r:id="rId42"/>
    <p:sldId id="306" r:id="rId43"/>
    <p:sldId id="305" r:id="rId44"/>
    <p:sldId id="307" r:id="rId45"/>
    <p:sldId id="308" r:id="rId46"/>
  </p:sldIdLst>
  <p:sldSz cx="9144000" cy="6858000" type="screen4x3"/>
  <p:notesSz cx="7315200" cy="9601200"/>
  <p:custDataLst>
    <p:tags r:id="rId49"/>
  </p:custDataLst>
  <p:defaultTextStyle>
    <a:defPPr>
      <a:defRPr lang="en-US"/>
    </a:defPPr>
    <a:lvl1pPr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336699"/>
    <a:srgbClr val="008080"/>
    <a:srgbClr val="009999"/>
    <a:srgbClr val="FF9966"/>
    <a:srgbClr val="99FFFF"/>
    <a:srgbClr val="CCE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88" autoAdjust="0"/>
    <p:restoredTop sz="94660"/>
  </p:normalViewPr>
  <p:slideViewPr>
    <p:cSldViewPr>
      <p:cViewPr varScale="1">
        <p:scale>
          <a:sx n="67" d="100"/>
          <a:sy n="67" d="100"/>
        </p:scale>
        <p:origin x="1600" y="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kumimoji="0" sz="1300"/>
            </a:lvl1pPr>
          </a:lstStyle>
          <a:p>
            <a:endParaRPr lang="en-US"/>
          </a:p>
        </p:txBody>
      </p:sp>
      <p:sp>
        <p:nvSpPr>
          <p:cNvPr id="14339"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kumimoji="0" sz="1300"/>
            </a:lvl1pPr>
          </a:lstStyle>
          <a:p>
            <a:fld id="{E33EF31D-DBD8-42A9-A9A1-88D554D292BD}" type="datetime1">
              <a:rPr lang="en-US"/>
              <a:pPr/>
              <a:t>10/6/2021</a:t>
            </a:fld>
            <a:endParaRPr lang="en-US"/>
          </a:p>
        </p:txBody>
      </p:sp>
      <p:sp>
        <p:nvSpPr>
          <p:cNvPr id="14340"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kumimoji="0" sz="1300"/>
            </a:lvl1pPr>
          </a:lstStyle>
          <a:p>
            <a:endParaRPr lang="en-US"/>
          </a:p>
        </p:txBody>
      </p:sp>
      <p:sp>
        <p:nvSpPr>
          <p:cNvPr id="14341"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kumimoji="0" sz="1300"/>
            </a:lvl1pPr>
          </a:lstStyle>
          <a:p>
            <a:fld id="{F1A94698-F806-4658-8D6D-80475F546539}" type="slidenum">
              <a:rPr lang="en-US"/>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kumimoji="0" sz="1300"/>
            </a:lvl1pPr>
          </a:lstStyle>
          <a:p>
            <a:endParaRPr lang="en-US"/>
          </a:p>
        </p:txBody>
      </p:sp>
      <p:sp>
        <p:nvSpPr>
          <p:cNvPr id="2057" name="Rectangle 9"/>
          <p:cNvSpPr>
            <a:spLocks noGrp="1" noRot="1" noChangeAspect="1" noChangeArrowheads="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9" name="Rectangle 11"/>
          <p:cNvSpPr>
            <a:spLocks noGrp="1" noChangeArrowheads="1"/>
          </p:cNvSpPr>
          <p:nvPr>
            <p:ph type="dt" idx="1"/>
          </p:nvPr>
        </p:nvSpPr>
        <p:spPr bwMode="auto">
          <a:xfrm>
            <a:off x="4144963" y="0"/>
            <a:ext cx="3170237"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kumimoji="0" sz="1300"/>
            </a:lvl1pPr>
          </a:lstStyle>
          <a:p>
            <a:fld id="{A0F89DE1-E71B-499D-8D38-6716179BC8CC}" type="datetime1">
              <a:rPr lang="en-US"/>
              <a:pPr/>
              <a:t>10/6/2021</a:t>
            </a:fld>
            <a:endParaRPr lang="en-US"/>
          </a:p>
        </p:txBody>
      </p:sp>
      <p:sp>
        <p:nvSpPr>
          <p:cNvPr id="2060" name="Rectangle 12"/>
          <p:cNvSpPr>
            <a:spLocks noGrp="1" noChangeArrowheads="1"/>
          </p:cNvSpPr>
          <p:nvPr>
            <p:ph type="ftr" sz="quarter" idx="4"/>
          </p:nvPr>
        </p:nvSpPr>
        <p:spPr bwMode="auto">
          <a:xfrm>
            <a:off x="0" y="9121775"/>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kumimoji="0" sz="1300"/>
            </a:lvl1pPr>
          </a:lstStyle>
          <a:p>
            <a:endParaRPr lang="en-US"/>
          </a:p>
        </p:txBody>
      </p:sp>
      <p:sp>
        <p:nvSpPr>
          <p:cNvPr id="2061" name="Rectangle 13"/>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kumimoji="0" sz="1300"/>
            </a:lvl1pPr>
          </a:lstStyle>
          <a:p>
            <a:fld id="{475BABE3-88B6-441D-B732-B78CC534E8F6}" type="slidenum">
              <a:rPr lang="en-US"/>
              <a:pPr/>
              <a:t>‹#›</a:t>
            </a:fld>
            <a:endParaRPr 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3074" name="Line 2"/>
          <p:cNvSpPr>
            <a:spLocks noChangeShapeType="1"/>
          </p:cNvSpPr>
          <p:nvPr/>
        </p:nvSpPr>
        <p:spPr bwMode="auto">
          <a:xfrm>
            <a:off x="1500188" y="1708150"/>
            <a:ext cx="7646987" cy="0"/>
          </a:xfrm>
          <a:prstGeom prst="line">
            <a:avLst/>
          </a:prstGeom>
          <a:noFill/>
          <a:ln w="12700" cap="sq">
            <a:solidFill>
              <a:schemeClr val="bg2"/>
            </a:solidFill>
            <a:round/>
            <a:headEnd type="none" w="sm" len="sm"/>
            <a:tailEnd type="none" w="sm" len="sm"/>
          </a:ln>
          <a:effectLst/>
        </p:spPr>
        <p:txBody>
          <a:bodyPr/>
          <a:lstStyle/>
          <a:p>
            <a:endParaRPr lang="en-US"/>
          </a:p>
        </p:txBody>
      </p:sp>
      <p:sp>
        <p:nvSpPr>
          <p:cNvPr id="3075" name="Arc 3"/>
          <p:cNvSpPr>
            <a:spLocks/>
          </p:cNvSpPr>
          <p:nvPr/>
        </p:nvSpPr>
        <p:spPr bwMode="auto">
          <a:xfrm>
            <a:off x="0" y="842963"/>
            <a:ext cx="2895600" cy="60182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accent1"/>
              </a:gs>
              <a:gs pos="100000">
                <a:schemeClr val="accent2"/>
              </a:gs>
            </a:gsLst>
            <a:lin ang="5400000" scaled="1"/>
          </a:gradFill>
          <a:ln w="9525">
            <a:noFill/>
            <a:round/>
            <a:headEnd type="none" w="sm" len="sm"/>
            <a:tailEnd type="none" w="sm" len="sm"/>
          </a:ln>
          <a:effectLst/>
        </p:spPr>
        <p:txBody>
          <a:bodyPr/>
          <a:lstStyle/>
          <a:p>
            <a:endParaRPr lang="en-US"/>
          </a:p>
        </p:txBody>
      </p:sp>
      <p:sp>
        <p:nvSpPr>
          <p:cNvPr id="3076" name="Rectangle 4"/>
          <p:cNvSpPr>
            <a:spLocks noGrp="1" noChangeArrowheads="1"/>
          </p:cNvSpPr>
          <p:nvPr>
            <p:ph type="ctrTitle" sz="quarter"/>
          </p:nvPr>
        </p:nvSpPr>
        <p:spPr>
          <a:xfrm>
            <a:off x="2590800" y="781050"/>
            <a:ext cx="6248400" cy="1143000"/>
          </a:xfrm>
        </p:spPr>
        <p:txBody>
          <a:bodyPr anchor="b"/>
          <a:lstStyle>
            <a:lvl1pPr>
              <a:defRPr sz="6600"/>
            </a:lvl1pPr>
          </a:lstStyle>
          <a:p>
            <a:r>
              <a:rPr lang="en-US"/>
              <a:t>Click to edit Master title style</a:t>
            </a:r>
          </a:p>
        </p:txBody>
      </p:sp>
      <p:sp>
        <p:nvSpPr>
          <p:cNvPr id="3077" name="Rectangle 5"/>
          <p:cNvSpPr>
            <a:spLocks noGrp="1" noChangeArrowheads="1"/>
          </p:cNvSpPr>
          <p:nvPr>
            <p:ph type="subTitle" sz="quarter" idx="1"/>
          </p:nvPr>
        </p:nvSpPr>
        <p:spPr>
          <a:xfrm>
            <a:off x="4191000" y="1752600"/>
            <a:ext cx="4572000" cy="1752600"/>
          </a:xfrm>
        </p:spPr>
        <p:txBody>
          <a:bodyPr/>
          <a:lstStyle>
            <a:lvl1pPr marL="0" indent="0">
              <a:buFont typeface="Monotype Sorts" pitchFamily="2" charset="2"/>
              <a:buNone/>
              <a:defRPr sz="2400"/>
            </a:lvl1pPr>
          </a:lstStyle>
          <a:p>
            <a:r>
              <a:rPr lang="en-US"/>
              <a:t>Click to edit Master subtitle style</a:t>
            </a:r>
          </a:p>
        </p:txBody>
      </p:sp>
      <p:sp>
        <p:nvSpPr>
          <p:cNvPr id="3080" name="Rectangle 8">
            <a:hlinkClick r:id="" action="ppaction://hlinkshowjump?jump=firstslide"/>
          </p:cNvPr>
          <p:cNvSpPr>
            <a:spLocks noChangeArrowheads="1"/>
          </p:cNvSpPr>
          <p:nvPr/>
        </p:nvSpPr>
        <p:spPr bwMode="auto">
          <a:xfrm>
            <a:off x="7004050" y="6499225"/>
            <a:ext cx="1530350" cy="419100"/>
          </a:xfrm>
          <a:prstGeom prst="rect">
            <a:avLst/>
          </a:prstGeom>
          <a:noFill/>
          <a:ln w="9525">
            <a:noFill/>
            <a:miter lim="800000"/>
            <a:headEnd/>
            <a:tailEnd/>
          </a:ln>
          <a:effectLst/>
        </p:spPr>
        <p:txBody>
          <a:bodyPr lIns="92075" tIns="46038" rIns="92075" bIns="46038"/>
          <a:lstStyle/>
          <a:p>
            <a:pPr>
              <a:spcBef>
                <a:spcPct val="20000"/>
              </a:spcBef>
            </a:pPr>
            <a:r>
              <a:rPr lang="en-US" sz="1200">
                <a:solidFill>
                  <a:schemeClr val="folHlink"/>
                </a:solidFill>
                <a:latin typeface="Arial" charset="0"/>
                <a:hlinkClick r:id="" action="ppaction://hlinkshowjump?jump=firstslide"/>
              </a:rPr>
              <a:t>Jump to first page</a:t>
            </a:r>
          </a:p>
        </p:txBody>
      </p:sp>
      <p:sp>
        <p:nvSpPr>
          <p:cNvPr id="3081" name="AutoShape 9">
            <a:hlinkClick r:id="" action="ppaction://hlinkshowjump?jump=previousslide"/>
          </p:cNvPr>
          <p:cNvSpPr>
            <a:spLocks noChangeArrowheads="1"/>
          </p:cNvSpPr>
          <p:nvPr/>
        </p:nvSpPr>
        <p:spPr bwMode="auto">
          <a:xfrm>
            <a:off x="8502650" y="6554788"/>
            <a:ext cx="193675" cy="227012"/>
          </a:xfrm>
          <a:prstGeom prst="leftArrow">
            <a:avLst>
              <a:gd name="adj1" fmla="val 50000"/>
              <a:gd name="adj2" fmla="val 63796"/>
            </a:avLst>
          </a:prstGeom>
          <a:solidFill>
            <a:schemeClr val="bg1"/>
          </a:solidFill>
          <a:ln w="12700" cap="sq">
            <a:solidFill>
              <a:schemeClr val="folHlink"/>
            </a:solidFill>
            <a:miter lim="800000"/>
            <a:headEnd/>
            <a:tailEnd/>
          </a:ln>
          <a:effectLst/>
        </p:spPr>
        <p:txBody>
          <a:bodyPr/>
          <a:lstStyle/>
          <a:p>
            <a:endParaRPr lang="en-US"/>
          </a:p>
        </p:txBody>
      </p:sp>
      <p:sp>
        <p:nvSpPr>
          <p:cNvPr id="3082" name="AutoShape 10">
            <a:hlinkClick r:id="" action="ppaction://hlinkshowjump?jump=nextslide"/>
          </p:cNvPr>
          <p:cNvSpPr>
            <a:spLocks noChangeArrowheads="1"/>
          </p:cNvSpPr>
          <p:nvPr/>
        </p:nvSpPr>
        <p:spPr bwMode="auto">
          <a:xfrm>
            <a:off x="8731250" y="6556375"/>
            <a:ext cx="193675" cy="227013"/>
          </a:xfrm>
          <a:prstGeom prst="rightArrow">
            <a:avLst>
              <a:gd name="adj1" fmla="val 50000"/>
              <a:gd name="adj2" fmla="val 63806"/>
            </a:avLst>
          </a:prstGeom>
          <a:solidFill>
            <a:schemeClr val="bg1"/>
          </a:solidFill>
          <a:ln w="12700" cap="sq">
            <a:solidFill>
              <a:schemeClr val="folHlink"/>
            </a:solidFill>
            <a:miter lim="800000"/>
            <a:headEnd/>
            <a:tailEnd/>
          </a:ln>
          <a:effectLst/>
        </p:spPr>
        <p:txBody>
          <a:bodyPr/>
          <a:lstStyle/>
          <a:p>
            <a:endParaRPr kumimoji="0" lang="en-US"/>
          </a:p>
        </p:txBody>
      </p:sp>
      <p:sp>
        <p:nvSpPr>
          <p:cNvPr id="3083" name="Rectangle 11"/>
          <p:cNvSpPr>
            <a:spLocks noGrp="1" noChangeArrowheads="1"/>
          </p:cNvSpPr>
          <p:nvPr>
            <p:ph type="dt" sz="quarter" idx="2"/>
          </p:nvPr>
        </p:nvSpPr>
        <p:spPr>
          <a:xfrm>
            <a:off x="152400" y="5486400"/>
            <a:ext cx="1905000" cy="304800"/>
          </a:xfrm>
        </p:spPr>
        <p:txBody>
          <a:bodyPr/>
          <a:lstStyle>
            <a:lvl1pPr>
              <a:defRPr/>
            </a:lvl1pPr>
          </a:lstStyle>
          <a:p>
            <a:endParaRPr lang="en-US"/>
          </a:p>
        </p:txBody>
      </p:sp>
      <p:sp>
        <p:nvSpPr>
          <p:cNvPr id="3084" name="Rectangle 12"/>
          <p:cNvSpPr>
            <a:spLocks noGrp="1" noChangeArrowheads="1"/>
          </p:cNvSpPr>
          <p:nvPr>
            <p:ph type="ftr" sz="quarter" idx="3"/>
          </p:nvPr>
        </p:nvSpPr>
        <p:spPr>
          <a:xfrm>
            <a:off x="152400" y="5791200"/>
            <a:ext cx="2667000" cy="304800"/>
          </a:xfrm>
        </p:spPr>
        <p:txBody>
          <a:bodyPr/>
          <a:lstStyle>
            <a:lvl1pPr>
              <a:defRPr/>
            </a:lvl1pPr>
          </a:lstStyle>
          <a:p>
            <a:endParaRPr lang="en-US"/>
          </a:p>
        </p:txBody>
      </p:sp>
      <p:sp>
        <p:nvSpPr>
          <p:cNvPr id="3085" name="Rectangle 13"/>
          <p:cNvSpPr>
            <a:spLocks noGrp="1" noChangeArrowheads="1"/>
          </p:cNvSpPr>
          <p:nvPr>
            <p:ph type="sldNum" sz="quarter" idx="4"/>
          </p:nvPr>
        </p:nvSpPr>
        <p:spPr/>
        <p:txBody>
          <a:bodyPr/>
          <a:lstStyle>
            <a:lvl1pPr>
              <a:defRPr/>
            </a:lvl1pPr>
          </a:lstStyle>
          <a:p>
            <a:fld id="{2B0A6FEE-960A-4177-920D-243EE5115E58}" type="slidenum">
              <a:rPr lang="en-US"/>
              <a:pPr/>
              <a:t>‹#›</a:t>
            </a:fld>
            <a:endParaRPr lang="en-US"/>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768" decel="100000"/>
                                        <p:tgtEl>
                                          <p:spTgt spid="3076"/>
                                        </p:tgtEl>
                                      </p:cBhvr>
                                    </p:animEffect>
                                    <p:animScale>
                                      <p:cBhvr>
                                        <p:cTn id="8" dur="768" decel="100000"/>
                                        <p:tgtEl>
                                          <p:spTgt spid="3076"/>
                                        </p:tgtEl>
                                      </p:cBhvr>
                                      <p:from x="10000" y="10000"/>
                                      <p:to x="200000" y="450000"/>
                                    </p:animScale>
                                    <p:animScale>
                                      <p:cBhvr>
                                        <p:cTn id="9" dur="1230" accel="100000" fill="hold">
                                          <p:stCondLst>
                                            <p:cond delay="768"/>
                                          </p:stCondLst>
                                        </p:cTn>
                                        <p:tgtEl>
                                          <p:spTgt spid="3076"/>
                                        </p:tgtEl>
                                      </p:cBhvr>
                                      <p:from x="200000" y="450000"/>
                                      <p:to x="100000" y="100000"/>
                                    </p:animScale>
                                    <p:set>
                                      <p:cBhvr>
                                        <p:cTn id="10" dur="768" fill="hold"/>
                                        <p:tgtEl>
                                          <p:spTgt spid="3076"/>
                                        </p:tgtEl>
                                        <p:attrNameLst>
                                          <p:attrName>ppt_x</p:attrName>
                                        </p:attrNameLst>
                                      </p:cBhvr>
                                      <p:to>
                                        <p:strVal val="(0.5)"/>
                                      </p:to>
                                    </p:set>
                                    <p:anim from="(0.5)" to="(#ppt_x)" calcmode="lin" valueType="num">
                                      <p:cBhvr>
                                        <p:cTn id="11" dur="1230" accel="100000" fill="hold">
                                          <p:stCondLst>
                                            <p:cond delay="768"/>
                                          </p:stCondLst>
                                        </p:cTn>
                                        <p:tgtEl>
                                          <p:spTgt spid="3076"/>
                                        </p:tgtEl>
                                        <p:attrNameLst>
                                          <p:attrName>ppt_x</p:attrName>
                                        </p:attrNameLst>
                                      </p:cBhvr>
                                    </p:anim>
                                    <p:set>
                                      <p:cBhvr>
                                        <p:cTn id="12" dur="768" fill="hold"/>
                                        <p:tgtEl>
                                          <p:spTgt spid="3076"/>
                                        </p:tgtEl>
                                        <p:attrNameLst>
                                          <p:attrName>ppt_y</p:attrName>
                                        </p:attrNameLst>
                                      </p:cBhvr>
                                      <p:to>
                                        <p:strVal val="(#ppt_y+0.4)"/>
                                      </p:to>
                                    </p:set>
                                    <p:anim from="(#ppt_y+0.4)" to="(#ppt_y)" calcmode="lin" valueType="num">
                                      <p:cBhvr>
                                        <p:cTn id="13" dur="1230" accel="100000" fill="hold">
                                          <p:stCondLst>
                                            <p:cond delay="768"/>
                                          </p:stCondLst>
                                        </p:cTn>
                                        <p:tgtEl>
                                          <p:spTgt spid="307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3077">
                                            <p:txEl>
                                              <p:pRg st="0" end="0"/>
                                            </p:txEl>
                                          </p:spTgt>
                                        </p:tgtEl>
                                        <p:attrNameLst>
                                          <p:attrName>style.visibility</p:attrName>
                                        </p:attrNameLst>
                                      </p:cBhvr>
                                      <p:to>
                                        <p:strVal val="visible"/>
                                      </p:to>
                                    </p:set>
                                    <p:anim calcmode="lin" valueType="num">
                                      <p:cBhvr>
                                        <p:cTn id="18" dur="500" fill="hold"/>
                                        <p:tgtEl>
                                          <p:spTgt spid="3077">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3077">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307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p:bldP spid="3077" grpId="0" build="p">
        <p:tmplLst>
          <p:tmpl lvl="1">
            <p:tnLst>
              <p:par>
                <p:cTn presetID="53" presetClass="entr" presetSubtype="0" fill="hold" nodeType="clickEffect">
                  <p:stCondLst>
                    <p:cond delay="0"/>
                  </p:stCondLst>
                  <p:childTnLst>
                    <p:set>
                      <p:cBhvr>
                        <p:cTn dur="1" fill="hold">
                          <p:stCondLst>
                            <p:cond delay="0"/>
                          </p:stCondLst>
                        </p:cTn>
                        <p:tgtEl>
                          <p:spTgt spid="3077"/>
                        </p:tgtEl>
                        <p:attrNameLst>
                          <p:attrName>style.visibility</p:attrName>
                        </p:attrNameLst>
                      </p:cBhvr>
                      <p:to>
                        <p:strVal val="visible"/>
                      </p:to>
                    </p:set>
                    <p:anim calcmode="lin" valueType="num">
                      <p:cBhvr>
                        <p:cTn dur="500" fill="hold"/>
                        <p:tgtEl>
                          <p:spTgt spid="3077"/>
                        </p:tgtEl>
                        <p:attrNameLst>
                          <p:attrName>ppt_w</p:attrName>
                        </p:attrNameLst>
                      </p:cBhvr>
                      <p:tavLst>
                        <p:tav tm="0">
                          <p:val>
                            <p:fltVal val="0"/>
                          </p:val>
                        </p:tav>
                        <p:tav tm="100000">
                          <p:val>
                            <p:strVal val="#ppt_w"/>
                          </p:val>
                        </p:tav>
                      </p:tavLst>
                    </p:anim>
                    <p:anim calcmode="lin" valueType="num">
                      <p:cBhvr>
                        <p:cTn dur="500" fill="hold"/>
                        <p:tgtEl>
                          <p:spTgt spid="3077"/>
                        </p:tgtEl>
                        <p:attrNameLst>
                          <p:attrName>ppt_h</p:attrName>
                        </p:attrNameLst>
                      </p:cBhvr>
                      <p:tavLst>
                        <p:tav tm="0">
                          <p:val>
                            <p:fltVal val="0"/>
                          </p:val>
                        </p:tav>
                        <p:tav tm="100000">
                          <p:val>
                            <p:strVal val="#ppt_h"/>
                          </p:val>
                        </p:tav>
                      </p:tavLst>
                    </p:anim>
                    <p:animEffect transition="in" filter="fade">
                      <p:cBhvr>
                        <p:cTn dur="500"/>
                        <p:tgtEl>
                          <p:spTgt spid="3077"/>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A6687B3-95DA-4776-A175-46125CFBBEE5}" type="slidenum">
              <a:rPr lang="en-US"/>
              <a:pPr/>
              <a:t>‹#›</a:t>
            </a:fld>
            <a:endParaRPr lang="en-US"/>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609600"/>
            <a:ext cx="15240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19400" y="609600"/>
            <a:ext cx="44196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1F81C71-EA8B-4018-A72C-621A0AF00C49}" type="slidenum">
              <a:rPr lang="en-US"/>
              <a:pPr/>
              <a:t>‹#›</a:t>
            </a:fld>
            <a:endParaRPr lang="en-US"/>
          </a:p>
        </p:txBody>
      </p:sp>
    </p:spTree>
  </p:cSld>
  <p:clrMapOvr>
    <a:masterClrMapping/>
  </p:clrMapOvr>
  <p:transition>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609600"/>
            <a:ext cx="6096000" cy="1143000"/>
          </a:xfrm>
        </p:spPr>
        <p:txBody>
          <a:bodyPr/>
          <a:lstStyle/>
          <a:p>
            <a:r>
              <a:rPr lang="en-US"/>
              <a:t>Click to edit Master title style</a:t>
            </a:r>
          </a:p>
        </p:txBody>
      </p:sp>
      <p:sp>
        <p:nvSpPr>
          <p:cNvPr id="3" name="Text Placeholder 2"/>
          <p:cNvSpPr>
            <a:spLocks noGrp="1"/>
          </p:cNvSpPr>
          <p:nvPr>
            <p:ph type="body" sz="half" idx="1"/>
          </p:nvPr>
        </p:nvSpPr>
        <p:spPr>
          <a:xfrm>
            <a:off x="2819400" y="1981200"/>
            <a:ext cx="6096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819400" y="4114800"/>
            <a:ext cx="6096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52400" y="5562600"/>
            <a:ext cx="1905000" cy="304800"/>
          </a:xfrm>
        </p:spPr>
        <p:txBody>
          <a:bodyPr/>
          <a:lstStyle>
            <a:lvl1pPr>
              <a:defRPr/>
            </a:lvl1pPr>
          </a:lstStyle>
          <a:p>
            <a:endParaRPr lang="en-US"/>
          </a:p>
        </p:txBody>
      </p:sp>
      <p:sp>
        <p:nvSpPr>
          <p:cNvPr id="6" name="Footer Placeholder 5"/>
          <p:cNvSpPr>
            <a:spLocks noGrp="1"/>
          </p:cNvSpPr>
          <p:nvPr>
            <p:ph type="ftr" sz="quarter" idx="11"/>
          </p:nvPr>
        </p:nvSpPr>
        <p:spPr>
          <a:xfrm>
            <a:off x="152400" y="5867400"/>
            <a:ext cx="2590800" cy="304800"/>
          </a:xfrm>
        </p:spPr>
        <p:txBody>
          <a:bodyPr/>
          <a:lstStyle>
            <a:lvl1pPr>
              <a:defRPr/>
            </a:lvl1pPr>
          </a:lstStyle>
          <a:p>
            <a:endParaRPr lang="en-US"/>
          </a:p>
        </p:txBody>
      </p:sp>
      <p:sp>
        <p:nvSpPr>
          <p:cNvPr id="7" name="Slide Number Placeholder 6"/>
          <p:cNvSpPr>
            <a:spLocks noGrp="1"/>
          </p:cNvSpPr>
          <p:nvPr>
            <p:ph type="sldNum" sz="quarter" idx="12"/>
          </p:nvPr>
        </p:nvSpPr>
        <p:spPr>
          <a:xfrm>
            <a:off x="152400" y="6248400"/>
            <a:ext cx="1905000" cy="457200"/>
          </a:xfrm>
        </p:spPr>
        <p:txBody>
          <a:bodyPr/>
          <a:lstStyle>
            <a:lvl1pPr>
              <a:defRPr/>
            </a:lvl1pPr>
          </a:lstStyle>
          <a:p>
            <a:fld id="{9B2BFC21-DC87-491E-ACAB-6CC54A56BBBB}" type="slidenum">
              <a:rPr lang="en-US"/>
              <a:pPr/>
              <a:t>‹#›</a:t>
            </a:fld>
            <a:endParaRPr lang="en-US"/>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1B024B9-1D16-4887-83A5-188C9CA1CD15}" type="slidenum">
              <a:rPr lang="en-US"/>
              <a:pPr/>
              <a:t>‹#›</a:t>
            </a:fld>
            <a:endParaRPr lang="en-US"/>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561F2A-A81A-4B07-A6E1-17A6D547F894}" type="slidenum">
              <a:rPr lang="en-US"/>
              <a:pPr/>
              <a:t>‹#›</a:t>
            </a:fld>
            <a:endParaRPr lang="en-US"/>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194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436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42FEDB2-5723-447E-8F39-03E04F83AD58}" type="slidenum">
              <a:rPr lang="en-US"/>
              <a:pPr/>
              <a:t>‹#›</a:t>
            </a:fld>
            <a:endParaRPr lang="en-US"/>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5792A11-0570-4385-AEC8-1C5F6A0196CE}" type="slidenum">
              <a:rPr lang="en-US"/>
              <a:pPr/>
              <a:t>‹#›</a:t>
            </a:fld>
            <a:endParaRPr lang="en-US"/>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BA29FDE-0AC0-4A6D-B2F7-1CB7839A56D0}" type="slidenum">
              <a:rPr lang="en-US"/>
              <a:pPr/>
              <a:t>‹#›</a:t>
            </a:fld>
            <a:endParaRPr lang="en-US"/>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BED1DCE-4419-4CDC-B985-E5CE25D878B7}" type="slidenum">
              <a:rPr lang="en-US"/>
              <a:pPr/>
              <a:t>‹#›</a:t>
            </a:fld>
            <a:endParaRPr lang="en-US"/>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E4CF280-1CB8-416B-BB51-01616894941F}" type="slidenum">
              <a:rPr lang="en-US"/>
              <a:pPr/>
              <a:t>‹#›</a:t>
            </a:fld>
            <a:endParaRPr lang="en-US"/>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1BD224A-E741-4559-9273-EFDF77C2E539}" type="slidenum">
              <a:rPr lang="en-US"/>
              <a:pPr/>
              <a:t>‹#›</a:t>
            </a:fld>
            <a:endParaRPr lang="en-US"/>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0" y="842963"/>
            <a:ext cx="2895600" cy="60182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accent1"/>
              </a:gs>
              <a:gs pos="100000">
                <a:schemeClr val="accent2"/>
              </a:gs>
            </a:gsLst>
            <a:lin ang="5400000" scaled="1"/>
          </a:gradFill>
          <a:ln w="9525">
            <a:noFill/>
            <a:round/>
            <a:headEnd type="none" w="sm" len="sm"/>
            <a:tailEnd type="none" w="sm" len="sm"/>
          </a:ln>
          <a:effectLst/>
        </p:spPr>
        <p:txBody>
          <a:bodyPr/>
          <a:lstStyle/>
          <a:p>
            <a:endParaRPr lang="en-US"/>
          </a:p>
        </p:txBody>
      </p:sp>
      <p:sp>
        <p:nvSpPr>
          <p:cNvPr id="1027" name="Rectangle 3"/>
          <p:cNvSpPr>
            <a:spLocks noGrp="1" noChangeArrowheads="1"/>
          </p:cNvSpPr>
          <p:nvPr>
            <p:ph type="title"/>
          </p:nvPr>
        </p:nvSpPr>
        <p:spPr bwMode="auto">
          <a:xfrm>
            <a:off x="2819400" y="609600"/>
            <a:ext cx="60960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2819400" y="1981200"/>
            <a:ext cx="6096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1" name="Rectangle 7">
            <a:hlinkClick r:id="" action="ppaction://hlinkshowjump?jump=firstslide"/>
          </p:cNvPr>
          <p:cNvSpPr>
            <a:spLocks noChangeArrowheads="1"/>
          </p:cNvSpPr>
          <p:nvPr/>
        </p:nvSpPr>
        <p:spPr bwMode="auto">
          <a:xfrm>
            <a:off x="7004050" y="6499225"/>
            <a:ext cx="1530350" cy="419100"/>
          </a:xfrm>
          <a:prstGeom prst="rect">
            <a:avLst/>
          </a:prstGeom>
          <a:noFill/>
          <a:ln w="9525">
            <a:noFill/>
            <a:miter lim="800000"/>
            <a:headEnd/>
            <a:tailEnd/>
          </a:ln>
          <a:effectLst/>
        </p:spPr>
        <p:txBody>
          <a:bodyPr lIns="92075" tIns="46038" rIns="92075" bIns="46038"/>
          <a:lstStyle/>
          <a:p>
            <a:pPr>
              <a:spcBef>
                <a:spcPct val="20000"/>
              </a:spcBef>
            </a:pPr>
            <a:r>
              <a:rPr lang="en-US" sz="1200">
                <a:solidFill>
                  <a:schemeClr val="folHlink"/>
                </a:solidFill>
                <a:latin typeface="Arial" charset="0"/>
                <a:hlinkClick r:id="" action="ppaction://hlinkshowjump?jump=firstslide"/>
              </a:rPr>
              <a:t>Jump to first page</a:t>
            </a:r>
          </a:p>
        </p:txBody>
      </p:sp>
      <p:sp>
        <p:nvSpPr>
          <p:cNvPr id="1032" name="AutoShape 8">
            <a:hlinkClick r:id="" action="ppaction://hlinkshowjump?jump=previousslide"/>
          </p:cNvPr>
          <p:cNvSpPr>
            <a:spLocks noChangeArrowheads="1"/>
          </p:cNvSpPr>
          <p:nvPr/>
        </p:nvSpPr>
        <p:spPr bwMode="auto">
          <a:xfrm>
            <a:off x="8502650" y="6554788"/>
            <a:ext cx="193675" cy="227012"/>
          </a:xfrm>
          <a:prstGeom prst="leftArrow">
            <a:avLst>
              <a:gd name="adj1" fmla="val 50000"/>
              <a:gd name="adj2" fmla="val 63796"/>
            </a:avLst>
          </a:prstGeom>
          <a:solidFill>
            <a:schemeClr val="bg1"/>
          </a:solidFill>
          <a:ln w="12700" cap="sq">
            <a:solidFill>
              <a:schemeClr val="folHlink"/>
            </a:solidFill>
            <a:miter lim="800000"/>
            <a:headEnd/>
            <a:tailEnd/>
          </a:ln>
          <a:effectLst/>
        </p:spPr>
        <p:txBody>
          <a:bodyPr/>
          <a:lstStyle/>
          <a:p>
            <a:endParaRPr lang="en-US"/>
          </a:p>
        </p:txBody>
      </p:sp>
      <p:sp>
        <p:nvSpPr>
          <p:cNvPr id="1033" name="AutoShape 9">
            <a:hlinkClick r:id="" action="ppaction://hlinkshowjump?jump=nextslide"/>
          </p:cNvPr>
          <p:cNvSpPr>
            <a:spLocks noChangeArrowheads="1"/>
          </p:cNvSpPr>
          <p:nvPr/>
        </p:nvSpPr>
        <p:spPr bwMode="auto">
          <a:xfrm>
            <a:off x="8731250" y="6556375"/>
            <a:ext cx="193675" cy="227013"/>
          </a:xfrm>
          <a:prstGeom prst="rightArrow">
            <a:avLst>
              <a:gd name="adj1" fmla="val 50000"/>
              <a:gd name="adj2" fmla="val 63806"/>
            </a:avLst>
          </a:prstGeom>
          <a:solidFill>
            <a:schemeClr val="bg1"/>
          </a:solidFill>
          <a:ln w="12700" cap="sq">
            <a:solidFill>
              <a:schemeClr val="folHlink"/>
            </a:solidFill>
            <a:miter lim="800000"/>
            <a:headEnd/>
            <a:tailEnd/>
          </a:ln>
          <a:effectLst/>
        </p:spPr>
        <p:txBody>
          <a:bodyPr/>
          <a:lstStyle/>
          <a:p>
            <a:endParaRPr lang="en-US"/>
          </a:p>
        </p:txBody>
      </p:sp>
      <p:sp>
        <p:nvSpPr>
          <p:cNvPr id="1034" name="Rectangle 10"/>
          <p:cNvSpPr>
            <a:spLocks noGrp="1" noChangeArrowheads="1"/>
          </p:cNvSpPr>
          <p:nvPr>
            <p:ph type="dt" sz="half" idx="2"/>
          </p:nvPr>
        </p:nvSpPr>
        <p:spPr bwMode="auto">
          <a:xfrm>
            <a:off x="152400" y="5562600"/>
            <a:ext cx="1905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kumimoji="0" sz="1400">
                <a:solidFill>
                  <a:schemeClr val="folHlink"/>
                </a:solidFill>
                <a:latin typeface="+mn-lt"/>
              </a:defRPr>
            </a:lvl1pPr>
          </a:lstStyle>
          <a:p>
            <a:endParaRPr lang="en-US"/>
          </a:p>
        </p:txBody>
      </p:sp>
      <p:sp>
        <p:nvSpPr>
          <p:cNvPr id="1035" name="Rectangle 11"/>
          <p:cNvSpPr>
            <a:spLocks noGrp="1" noChangeArrowheads="1"/>
          </p:cNvSpPr>
          <p:nvPr>
            <p:ph type="ftr" sz="quarter" idx="3"/>
          </p:nvPr>
        </p:nvSpPr>
        <p:spPr bwMode="auto">
          <a:xfrm>
            <a:off x="152400" y="5867400"/>
            <a:ext cx="25908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kumimoji="0" sz="1400">
                <a:solidFill>
                  <a:schemeClr val="folHlink"/>
                </a:solidFill>
                <a:latin typeface="+mn-lt"/>
              </a:defRPr>
            </a:lvl1pPr>
          </a:lstStyle>
          <a:p>
            <a:endParaRPr lang="en-US"/>
          </a:p>
        </p:txBody>
      </p:sp>
      <p:sp>
        <p:nvSpPr>
          <p:cNvPr id="1036" name="Rectangle 12"/>
          <p:cNvSpPr>
            <a:spLocks noGrp="1" noChangeArrowheads="1"/>
          </p:cNvSpPr>
          <p:nvPr>
            <p:ph type="sldNum" sz="quarter" idx="4"/>
          </p:nvPr>
        </p:nvSpPr>
        <p:spPr bwMode="auto">
          <a:xfrm>
            <a:off x="1524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400">
                <a:solidFill>
                  <a:schemeClr val="folHlink"/>
                </a:solidFill>
                <a:latin typeface="+mn-lt"/>
              </a:defRPr>
            </a:lvl1pPr>
          </a:lstStyle>
          <a:p>
            <a:fld id="{8BCB76C7-0A0F-45C2-8E5E-CFC470C1F0F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768" decel="100000"/>
                                        <p:tgtEl>
                                          <p:spTgt spid="1027"/>
                                        </p:tgtEl>
                                      </p:cBhvr>
                                    </p:animEffect>
                                    <p:animScale>
                                      <p:cBhvr>
                                        <p:cTn id="8" dur="768" decel="100000"/>
                                        <p:tgtEl>
                                          <p:spTgt spid="1027"/>
                                        </p:tgtEl>
                                      </p:cBhvr>
                                      <p:from x="10000" y="10000"/>
                                      <p:to x="200000" y="450000"/>
                                    </p:animScale>
                                    <p:animScale>
                                      <p:cBhvr>
                                        <p:cTn id="9" dur="1230" accel="100000" fill="hold">
                                          <p:stCondLst>
                                            <p:cond delay="768"/>
                                          </p:stCondLst>
                                        </p:cTn>
                                        <p:tgtEl>
                                          <p:spTgt spid="1027"/>
                                        </p:tgtEl>
                                      </p:cBhvr>
                                      <p:from x="200000" y="450000"/>
                                      <p:to x="100000" y="100000"/>
                                    </p:animScale>
                                    <p:set>
                                      <p:cBhvr>
                                        <p:cTn id="10" dur="768" fill="hold"/>
                                        <p:tgtEl>
                                          <p:spTgt spid="1027"/>
                                        </p:tgtEl>
                                        <p:attrNameLst>
                                          <p:attrName>ppt_x</p:attrName>
                                        </p:attrNameLst>
                                      </p:cBhvr>
                                      <p:to>
                                        <p:strVal val="(0.5)"/>
                                      </p:to>
                                    </p:set>
                                    <p:anim from="(0.5)" to="(#ppt_x)" calcmode="lin" valueType="num">
                                      <p:cBhvr>
                                        <p:cTn id="11" dur="1230" accel="100000" fill="hold">
                                          <p:stCondLst>
                                            <p:cond delay="768"/>
                                          </p:stCondLst>
                                        </p:cTn>
                                        <p:tgtEl>
                                          <p:spTgt spid="1027"/>
                                        </p:tgtEl>
                                        <p:attrNameLst>
                                          <p:attrName>ppt_x</p:attrName>
                                        </p:attrNameLst>
                                      </p:cBhvr>
                                    </p:anim>
                                    <p:set>
                                      <p:cBhvr>
                                        <p:cTn id="12" dur="768" fill="hold"/>
                                        <p:tgtEl>
                                          <p:spTgt spid="1027"/>
                                        </p:tgtEl>
                                        <p:attrNameLst>
                                          <p:attrName>ppt_y</p:attrName>
                                        </p:attrNameLst>
                                      </p:cBhvr>
                                      <p:to>
                                        <p:strVal val="(#ppt_y+0.4)"/>
                                      </p:to>
                                    </p:set>
                                    <p:anim from="(#ppt_y+0.4)" to="(#ppt_y)" calcmode="lin" valueType="num">
                                      <p:cBhvr>
                                        <p:cTn id="13" dur="1230" accel="100000" fill="hold">
                                          <p:stCondLst>
                                            <p:cond delay="768"/>
                                          </p:stCondLst>
                                        </p:cTn>
                                        <p:tgtEl>
                                          <p:spTgt spid="1027"/>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1028">
                                            <p:txEl>
                                              <p:pRg st="0" end="0"/>
                                            </p:txEl>
                                          </p:spTgt>
                                        </p:tgtEl>
                                        <p:attrNameLst>
                                          <p:attrName>style.visibility</p:attrName>
                                        </p:attrNameLst>
                                      </p:cBhvr>
                                      <p:to>
                                        <p:strVal val="visible"/>
                                      </p:to>
                                    </p:set>
                                    <p:anim calcmode="lin" valueType="num">
                                      <p:cBhvr>
                                        <p:cTn id="18" dur="500" fill="hold"/>
                                        <p:tgtEl>
                                          <p:spTgt spid="1028">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1028">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1028">
                                            <p:txEl>
                                              <p:pRg st="0" end="0"/>
                                            </p:txEl>
                                          </p:spTgt>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1028">
                                            <p:txEl>
                                              <p:pRg st="1" end="1"/>
                                            </p:txEl>
                                          </p:spTgt>
                                        </p:tgtEl>
                                        <p:attrNameLst>
                                          <p:attrName>style.visibility</p:attrName>
                                        </p:attrNameLst>
                                      </p:cBhvr>
                                      <p:to>
                                        <p:strVal val="visible"/>
                                      </p:to>
                                    </p:set>
                                    <p:anim calcmode="lin" valueType="num">
                                      <p:cBhvr>
                                        <p:cTn id="23" dur="500" fill="hold"/>
                                        <p:tgtEl>
                                          <p:spTgt spid="1028">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1028">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1028">
                                            <p:txEl>
                                              <p:pRg st="1" end="1"/>
                                            </p:txEl>
                                          </p:spTgt>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1028">
                                            <p:txEl>
                                              <p:pRg st="2" end="2"/>
                                            </p:txEl>
                                          </p:spTgt>
                                        </p:tgtEl>
                                        <p:attrNameLst>
                                          <p:attrName>style.visibility</p:attrName>
                                        </p:attrNameLst>
                                      </p:cBhvr>
                                      <p:to>
                                        <p:strVal val="visible"/>
                                      </p:to>
                                    </p:set>
                                    <p:anim calcmode="lin" valueType="num">
                                      <p:cBhvr>
                                        <p:cTn id="28" dur="500" fill="hold"/>
                                        <p:tgtEl>
                                          <p:spTgt spid="1028">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1028">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1028">
                                            <p:txEl>
                                              <p:pRg st="2" end="2"/>
                                            </p:txEl>
                                          </p:spTgt>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1028">
                                            <p:txEl>
                                              <p:pRg st="3" end="3"/>
                                            </p:txEl>
                                          </p:spTgt>
                                        </p:tgtEl>
                                        <p:attrNameLst>
                                          <p:attrName>style.visibility</p:attrName>
                                        </p:attrNameLst>
                                      </p:cBhvr>
                                      <p:to>
                                        <p:strVal val="visible"/>
                                      </p:to>
                                    </p:set>
                                    <p:anim calcmode="lin" valueType="num">
                                      <p:cBhvr>
                                        <p:cTn id="33" dur="500" fill="hold"/>
                                        <p:tgtEl>
                                          <p:spTgt spid="1028">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1028">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1028">
                                            <p:txEl>
                                              <p:pRg st="3" end="3"/>
                                            </p:txEl>
                                          </p:spTgt>
                                        </p:tgtEl>
                                      </p:cBhvr>
                                    </p:animEffect>
                                  </p:childTnLst>
                                </p:cTn>
                              </p:par>
                              <p:par>
                                <p:cTn id="36" presetID="53" presetClass="entr" presetSubtype="0" fill="hold" grpId="0" nodeType="withEffect">
                                  <p:stCondLst>
                                    <p:cond delay="0"/>
                                  </p:stCondLst>
                                  <p:childTnLst>
                                    <p:set>
                                      <p:cBhvr>
                                        <p:cTn id="37" dur="1" fill="hold">
                                          <p:stCondLst>
                                            <p:cond delay="0"/>
                                          </p:stCondLst>
                                        </p:cTn>
                                        <p:tgtEl>
                                          <p:spTgt spid="1028">
                                            <p:txEl>
                                              <p:pRg st="4" end="4"/>
                                            </p:txEl>
                                          </p:spTgt>
                                        </p:tgtEl>
                                        <p:attrNameLst>
                                          <p:attrName>style.visibility</p:attrName>
                                        </p:attrNameLst>
                                      </p:cBhvr>
                                      <p:to>
                                        <p:strVal val="visible"/>
                                      </p:to>
                                    </p:set>
                                    <p:anim calcmode="lin" valueType="num">
                                      <p:cBhvr>
                                        <p:cTn id="38" dur="500" fill="hold"/>
                                        <p:tgtEl>
                                          <p:spTgt spid="1028">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1028">
                                            <p:txEl>
                                              <p:pRg st="4" end="4"/>
                                            </p:txEl>
                                          </p:spTgt>
                                        </p:tgtEl>
                                        <p:attrNameLst>
                                          <p:attrName>ppt_h</p:attrName>
                                        </p:attrNameLst>
                                      </p:cBhvr>
                                      <p:tavLst>
                                        <p:tav tm="0">
                                          <p:val>
                                            <p:fltVal val="0"/>
                                          </p:val>
                                        </p:tav>
                                        <p:tav tm="100000">
                                          <p:val>
                                            <p:strVal val="#ppt_h"/>
                                          </p:val>
                                        </p:tav>
                                      </p:tavLst>
                                    </p:anim>
                                    <p:animEffect transition="in" filter="fade">
                                      <p:cBhvr>
                                        <p:cTn id="40" dur="500"/>
                                        <p:tgtEl>
                                          <p:spTgt spid="10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p:bldP spid="1028" grpId="0" build="p">
        <p:tmplLst>
          <p:tmpl lvl="1">
            <p:tnLst>
              <p:par>
                <p:cTn presetID="53" presetClass="entr" presetSubtype="0" fill="hold" nodeType="click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2">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3">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4">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5">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Lst>
      </p:bldP>
    </p:bldLst>
  </p:timing>
  <p:txStyles>
    <p:titleStyle>
      <a:lvl1pPr algn="l" rtl="0" eaLnBrk="0" fontAlgn="base" hangingPunct="0">
        <a:lnSpc>
          <a:spcPct val="70000"/>
        </a:lnSpc>
        <a:spcBef>
          <a:spcPct val="0"/>
        </a:spcBef>
        <a:spcAft>
          <a:spcPct val="0"/>
        </a:spcAft>
        <a:defRPr kumimoji="1" sz="4800" b="1">
          <a:solidFill>
            <a:schemeClr val="tx2"/>
          </a:solidFill>
          <a:latin typeface="+mj-lt"/>
          <a:ea typeface="+mj-ea"/>
          <a:cs typeface="+mj-cs"/>
        </a:defRPr>
      </a:lvl1pPr>
      <a:lvl2pPr algn="l" rtl="0" eaLnBrk="0" fontAlgn="base" hangingPunct="0">
        <a:lnSpc>
          <a:spcPct val="70000"/>
        </a:lnSpc>
        <a:spcBef>
          <a:spcPct val="0"/>
        </a:spcBef>
        <a:spcAft>
          <a:spcPct val="0"/>
        </a:spcAft>
        <a:defRPr kumimoji="1" sz="4800" b="1">
          <a:solidFill>
            <a:schemeClr val="tx2"/>
          </a:solidFill>
          <a:latin typeface="Arial Narrow" pitchFamily="34" charset="0"/>
        </a:defRPr>
      </a:lvl2pPr>
      <a:lvl3pPr algn="l" rtl="0" eaLnBrk="0" fontAlgn="base" hangingPunct="0">
        <a:lnSpc>
          <a:spcPct val="70000"/>
        </a:lnSpc>
        <a:spcBef>
          <a:spcPct val="0"/>
        </a:spcBef>
        <a:spcAft>
          <a:spcPct val="0"/>
        </a:spcAft>
        <a:defRPr kumimoji="1" sz="4800" b="1">
          <a:solidFill>
            <a:schemeClr val="tx2"/>
          </a:solidFill>
          <a:latin typeface="Arial Narrow" pitchFamily="34" charset="0"/>
        </a:defRPr>
      </a:lvl3pPr>
      <a:lvl4pPr algn="l" rtl="0" eaLnBrk="0" fontAlgn="base" hangingPunct="0">
        <a:lnSpc>
          <a:spcPct val="70000"/>
        </a:lnSpc>
        <a:spcBef>
          <a:spcPct val="0"/>
        </a:spcBef>
        <a:spcAft>
          <a:spcPct val="0"/>
        </a:spcAft>
        <a:defRPr kumimoji="1" sz="4800" b="1">
          <a:solidFill>
            <a:schemeClr val="tx2"/>
          </a:solidFill>
          <a:latin typeface="Arial Narrow" pitchFamily="34" charset="0"/>
        </a:defRPr>
      </a:lvl4pPr>
      <a:lvl5pPr algn="l" rtl="0" eaLnBrk="0" fontAlgn="base" hangingPunct="0">
        <a:lnSpc>
          <a:spcPct val="70000"/>
        </a:lnSpc>
        <a:spcBef>
          <a:spcPct val="0"/>
        </a:spcBef>
        <a:spcAft>
          <a:spcPct val="0"/>
        </a:spcAft>
        <a:defRPr kumimoji="1" sz="4800" b="1">
          <a:solidFill>
            <a:schemeClr val="tx2"/>
          </a:solidFill>
          <a:latin typeface="Arial Narrow" pitchFamily="34" charset="0"/>
        </a:defRPr>
      </a:lvl5pPr>
      <a:lvl6pPr marL="457200" algn="l" rtl="0" eaLnBrk="0" fontAlgn="base" hangingPunct="0">
        <a:lnSpc>
          <a:spcPct val="70000"/>
        </a:lnSpc>
        <a:spcBef>
          <a:spcPct val="0"/>
        </a:spcBef>
        <a:spcAft>
          <a:spcPct val="0"/>
        </a:spcAft>
        <a:defRPr kumimoji="1" sz="4800" b="1">
          <a:solidFill>
            <a:schemeClr val="tx2"/>
          </a:solidFill>
          <a:latin typeface="Arial Narrow" pitchFamily="34" charset="0"/>
        </a:defRPr>
      </a:lvl6pPr>
      <a:lvl7pPr marL="914400" algn="l" rtl="0" eaLnBrk="0" fontAlgn="base" hangingPunct="0">
        <a:lnSpc>
          <a:spcPct val="70000"/>
        </a:lnSpc>
        <a:spcBef>
          <a:spcPct val="0"/>
        </a:spcBef>
        <a:spcAft>
          <a:spcPct val="0"/>
        </a:spcAft>
        <a:defRPr kumimoji="1" sz="4800" b="1">
          <a:solidFill>
            <a:schemeClr val="tx2"/>
          </a:solidFill>
          <a:latin typeface="Arial Narrow" pitchFamily="34" charset="0"/>
        </a:defRPr>
      </a:lvl7pPr>
      <a:lvl8pPr marL="1371600" algn="l" rtl="0" eaLnBrk="0" fontAlgn="base" hangingPunct="0">
        <a:lnSpc>
          <a:spcPct val="70000"/>
        </a:lnSpc>
        <a:spcBef>
          <a:spcPct val="0"/>
        </a:spcBef>
        <a:spcAft>
          <a:spcPct val="0"/>
        </a:spcAft>
        <a:defRPr kumimoji="1" sz="4800" b="1">
          <a:solidFill>
            <a:schemeClr val="tx2"/>
          </a:solidFill>
          <a:latin typeface="Arial Narrow" pitchFamily="34" charset="0"/>
        </a:defRPr>
      </a:lvl8pPr>
      <a:lvl9pPr marL="1828800" algn="l" rtl="0" eaLnBrk="0" fontAlgn="base" hangingPunct="0">
        <a:lnSpc>
          <a:spcPct val="70000"/>
        </a:lnSpc>
        <a:spcBef>
          <a:spcPct val="0"/>
        </a:spcBef>
        <a:spcAft>
          <a:spcPct val="0"/>
        </a:spcAft>
        <a:defRPr kumimoji="1" sz="4800" b="1">
          <a:solidFill>
            <a:schemeClr val="tx2"/>
          </a:solidFill>
          <a:latin typeface="Arial Narrow" pitchFamily="34" charset="0"/>
        </a:defRPr>
      </a:lvl9pPr>
    </p:titleStyle>
    <p:bodyStyle>
      <a:lvl1pPr marL="342900" indent="-342900" algn="l" rtl="0" eaLnBrk="0" fontAlgn="base" hangingPunct="0">
        <a:spcBef>
          <a:spcPct val="20000"/>
        </a:spcBef>
        <a:spcAft>
          <a:spcPct val="0"/>
        </a:spcAft>
        <a:buClr>
          <a:schemeClr val="hlink"/>
        </a:buClr>
        <a:buSzPct val="50000"/>
        <a:buFont typeface="Monotype Sorts" pitchFamily="2" charset="2"/>
        <a:buChar char="n"/>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Monotype Sorts" pitchFamily="2" charset="2"/>
        <a:buChar char="u"/>
        <a:defRPr kumimoji="1" sz="2600">
          <a:solidFill>
            <a:schemeClr val="tx1"/>
          </a:solidFill>
          <a:latin typeface="+mn-lt"/>
        </a:defRPr>
      </a:lvl2pPr>
      <a:lvl3pPr marL="1143000" indent="-228600" algn="l" rtl="0" eaLnBrk="0" fontAlgn="base" hangingPunct="0">
        <a:spcBef>
          <a:spcPct val="20000"/>
        </a:spcBef>
        <a:spcAft>
          <a:spcPct val="0"/>
        </a:spcAft>
        <a:buClr>
          <a:schemeClr val="hlink"/>
        </a:buClr>
        <a:buSzPct val="65000"/>
        <a:buFont typeface="Monotype Sorts" pitchFamily="2" charset="2"/>
        <a:buChar char="F"/>
        <a:defRPr kumimoji="1" sz="2400">
          <a:solidFill>
            <a:schemeClr val="tx1"/>
          </a:solidFill>
          <a:latin typeface="+mn-lt"/>
        </a:defRPr>
      </a:lvl3pPr>
      <a:lvl4pPr marL="1600200" indent="-228600" algn="l" rtl="0" eaLnBrk="0" fontAlgn="base" hangingPunct="0">
        <a:spcBef>
          <a:spcPct val="20000"/>
        </a:spcBef>
        <a:spcAft>
          <a:spcPct val="0"/>
        </a:spcAft>
        <a:buClr>
          <a:schemeClr val="tx2"/>
        </a:buClr>
        <a:buSzPct val="100000"/>
        <a:buChar char="•"/>
        <a:defRPr kumimoji="1" sz="2000">
          <a:solidFill>
            <a:schemeClr val="tx1"/>
          </a:solidFill>
          <a:latin typeface="+mn-lt"/>
        </a:defRPr>
      </a:lvl4pPr>
      <a:lvl5pPr marL="20574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5pPr>
      <a:lvl6pPr marL="25146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6pPr>
      <a:lvl7pPr marL="29718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7pPr>
      <a:lvl8pPr marL="34290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8pPr>
      <a:lvl9pPr marL="38862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Gulliver's_Travels#Part_II:_A_Voyage_to_Brobdingnag" TargetMode="External"/><Relationship Id="rId2" Type="http://schemas.openxmlformats.org/officeDocument/2006/relationships/hyperlink" Target="http://en.wikipedia.org/wiki/Gulliver's_Travels#Part_I:_A_Voyage_To_Lilliput" TargetMode="External"/><Relationship Id="rId1" Type="http://schemas.openxmlformats.org/officeDocument/2006/relationships/slideLayout" Target="../slideLayouts/slideLayout2.xml"/><Relationship Id="rId5" Type="http://schemas.openxmlformats.org/officeDocument/2006/relationships/hyperlink" Target="http://en.wikipedia.org/wiki/Gulliver's_Travels#Part_IV:_A_Voyage_to_the_Country_of_the_Houyhnhnms" TargetMode="External"/><Relationship Id="rId4" Type="http://schemas.openxmlformats.org/officeDocument/2006/relationships/hyperlink" Target="http://en.wikipedia.org/wiki/Gulliver's_Travels#Part_III:_A_Voyage_to_Laputa.2C_Balnibarbi.2C_Glubbdubdrib.2C_and_Luggnag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 Id="rId4" Type="http://schemas.openxmlformats.org/officeDocument/2006/relationships/image" Target="../media/image8.emf"/></Relationships>
</file>

<file path=ppt/slides/_rels/slide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oleObject" Target="../embeddings/oleObject1.bin"/><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609600"/>
            <a:ext cx="8229600" cy="838200"/>
          </a:xfrm>
          <a:noFill/>
          <a:ln/>
        </p:spPr>
        <p:txBody>
          <a:bodyPr anchor="b"/>
          <a:lstStyle/>
          <a:p>
            <a:r>
              <a:rPr lang="en-US" sz="3200" dirty="0"/>
              <a:t>Lecture 5     </a:t>
            </a:r>
            <a:br>
              <a:rPr lang="en-US" sz="3200" dirty="0"/>
            </a:br>
            <a:r>
              <a:rPr lang="en-US" sz="3200" dirty="0"/>
              <a:t>David Hume, Richard Price and Rational Religion</a:t>
            </a:r>
          </a:p>
        </p:txBody>
      </p:sp>
      <p:sp>
        <p:nvSpPr>
          <p:cNvPr id="4099" name="Rectangle 3"/>
          <p:cNvSpPr>
            <a:spLocks noGrp="1" noChangeArrowheads="1"/>
          </p:cNvSpPr>
          <p:nvPr>
            <p:ph type="body" idx="1"/>
          </p:nvPr>
        </p:nvSpPr>
        <p:spPr>
          <a:xfrm>
            <a:off x="914400" y="1676400"/>
            <a:ext cx="8001000" cy="4419600"/>
          </a:xfrm>
          <a:noFill/>
          <a:ln/>
        </p:spPr>
        <p:txBody>
          <a:bodyPr/>
          <a:lstStyle/>
          <a:p>
            <a:pPr>
              <a:lnSpc>
                <a:spcPct val="90000"/>
              </a:lnSpc>
              <a:buFont typeface="Monotype Sorts" pitchFamily="2" charset="2"/>
              <a:buNone/>
            </a:pPr>
            <a:r>
              <a:rPr lang="en-US" sz="2000" dirty="0"/>
              <a:t>Reading:  </a:t>
            </a:r>
            <a:r>
              <a:rPr lang="en-US" sz="2000" i="1" dirty="0"/>
              <a:t>EHFE </a:t>
            </a:r>
            <a:r>
              <a:rPr lang="en-US" sz="2000" dirty="0"/>
              <a:t>chp.11; Hume Essays; Pearson on Price;</a:t>
            </a:r>
          </a:p>
          <a:p>
            <a:pPr>
              <a:lnSpc>
                <a:spcPct val="90000"/>
              </a:lnSpc>
              <a:buFont typeface="Monotype Sorts" pitchFamily="2" charset="2"/>
              <a:buNone/>
            </a:pPr>
            <a:r>
              <a:rPr lang="en-US" sz="2000" dirty="0"/>
              <a:t>	Price </a:t>
            </a:r>
            <a:r>
              <a:rPr lang="en-US" sz="2000" i="1" dirty="0"/>
              <a:t>Dissertation 4</a:t>
            </a:r>
            <a:endParaRPr lang="en-US" sz="2000" dirty="0"/>
          </a:p>
          <a:p>
            <a:pPr>
              <a:lnSpc>
                <a:spcPct val="90000"/>
              </a:lnSpc>
              <a:buFont typeface="Monotype Sorts" pitchFamily="2" charset="2"/>
              <a:buNone/>
            </a:pPr>
            <a:endParaRPr lang="en-GB" sz="2400" b="1" i="1" dirty="0"/>
          </a:p>
          <a:p>
            <a:pPr>
              <a:lnSpc>
                <a:spcPct val="90000"/>
              </a:lnSpc>
              <a:buFont typeface="Monotype Sorts" pitchFamily="2" charset="2"/>
              <a:buNone/>
            </a:pPr>
            <a:r>
              <a:rPr lang="en-GB" sz="2400" b="1" dirty="0"/>
              <a:t>Topics</a:t>
            </a:r>
          </a:p>
          <a:p>
            <a:pPr>
              <a:lnSpc>
                <a:spcPct val="90000"/>
              </a:lnSpc>
            </a:pPr>
            <a:r>
              <a:rPr lang="en-US" sz="2400" dirty="0"/>
              <a:t>The Dissenting Academics and Daniel Defoe</a:t>
            </a:r>
            <a:endParaRPr lang="en-GB" sz="2400" dirty="0"/>
          </a:p>
          <a:p>
            <a:pPr>
              <a:lnSpc>
                <a:spcPct val="90000"/>
              </a:lnSpc>
            </a:pPr>
            <a:r>
              <a:rPr lang="en-GB" sz="2400" dirty="0"/>
              <a:t>Jonathan Swift and </a:t>
            </a:r>
            <a:r>
              <a:rPr lang="en-GB" sz="2400" i="1" dirty="0"/>
              <a:t>Gulliver’s Travels</a:t>
            </a:r>
          </a:p>
          <a:p>
            <a:pPr>
              <a:lnSpc>
                <a:spcPct val="90000"/>
              </a:lnSpc>
            </a:pPr>
            <a:r>
              <a:rPr lang="en-GB" sz="2400" dirty="0"/>
              <a:t>The Writings of Richard Price</a:t>
            </a:r>
          </a:p>
          <a:p>
            <a:pPr>
              <a:lnSpc>
                <a:spcPct val="90000"/>
              </a:lnSpc>
            </a:pPr>
            <a:r>
              <a:rPr lang="en-GB" sz="2400" dirty="0"/>
              <a:t>Hume vs. Price on Miracles: Do you believe in miracles?</a:t>
            </a:r>
          </a:p>
          <a:p>
            <a:pPr>
              <a:lnSpc>
                <a:spcPct val="90000"/>
              </a:lnSpc>
            </a:pPr>
            <a:r>
              <a:rPr lang="en-US" sz="2400" dirty="0"/>
              <a:t>K</a:t>
            </a:r>
            <a:r>
              <a:rPr lang="en-GB" sz="2400" dirty="0"/>
              <a:t>ant on Religion and Reason</a:t>
            </a:r>
          </a:p>
          <a:p>
            <a:pPr>
              <a:lnSpc>
                <a:spcPct val="90000"/>
              </a:lnSpc>
            </a:pPr>
            <a:r>
              <a:rPr lang="en-GB" sz="2400" dirty="0"/>
              <a:t>Unitarians and Rational Religion</a:t>
            </a:r>
          </a:p>
          <a:p>
            <a:pPr>
              <a:lnSpc>
                <a:spcPct val="90000"/>
              </a:lnSpc>
            </a:pPr>
            <a:endParaRPr lang="en-GB" sz="2400" dirty="0"/>
          </a:p>
        </p:txBody>
      </p:sp>
    </p:spTree>
  </p:cSld>
  <p:clrMapOvr>
    <a:masterClrMapping/>
  </p:clrMapOvr>
  <p:transition>
    <p:wedg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D0694-1A9B-45D7-89EB-0C7CD9C939E3}"/>
              </a:ext>
            </a:extLst>
          </p:cNvPr>
          <p:cNvSpPr>
            <a:spLocks noGrp="1"/>
          </p:cNvSpPr>
          <p:nvPr>
            <p:ph type="title"/>
          </p:nvPr>
        </p:nvSpPr>
        <p:spPr>
          <a:xfrm>
            <a:off x="5410200" y="609600"/>
            <a:ext cx="3352800" cy="5105400"/>
          </a:xfrm>
        </p:spPr>
        <p:txBody>
          <a:bodyPr/>
          <a:lstStyle/>
          <a:p>
            <a:r>
              <a:rPr lang="en-US" sz="2400" dirty="0"/>
              <a:t>Daniel Defoe </a:t>
            </a:r>
            <a:br>
              <a:rPr lang="en-US" sz="2400" dirty="0"/>
            </a:br>
            <a:r>
              <a:rPr lang="en-US" sz="2400" dirty="0"/>
              <a:t>(1660-1731)</a:t>
            </a:r>
            <a:br>
              <a:rPr lang="en-US" sz="2400" dirty="0"/>
            </a:br>
            <a:br>
              <a:rPr lang="en-US" sz="2400" dirty="0"/>
            </a:br>
            <a:r>
              <a:rPr lang="en-US" sz="2400" dirty="0"/>
              <a:t>Defoe was educated at Newington Green Academy</a:t>
            </a:r>
            <a:br>
              <a:rPr lang="en-US" sz="2400" dirty="0"/>
            </a:br>
            <a:br>
              <a:rPr lang="en-US" sz="2400" dirty="0"/>
            </a:br>
            <a:r>
              <a:rPr lang="en-US" sz="2400" dirty="0"/>
              <a:t>Likely authored over 300 works, difficult to estimate as some published under pseudonyms, including numerous political and economic pamphlets</a:t>
            </a:r>
            <a:br>
              <a:rPr lang="en-US" sz="2400" dirty="0"/>
            </a:br>
            <a:br>
              <a:rPr lang="en-US" sz="2400" dirty="0"/>
            </a:br>
            <a:r>
              <a:rPr lang="en-US" sz="2400" i="1" dirty="0"/>
              <a:t>Robinson Crusoe </a:t>
            </a:r>
            <a:r>
              <a:rPr lang="en-US" sz="2400" dirty="0"/>
              <a:t>(1719)</a:t>
            </a:r>
            <a:br>
              <a:rPr lang="en-US" sz="2400" dirty="0"/>
            </a:br>
            <a:br>
              <a:rPr lang="en-US" sz="2400" dirty="0"/>
            </a:br>
            <a:r>
              <a:rPr lang="en-US" sz="2400" i="1" dirty="0"/>
              <a:t>Roxanna </a:t>
            </a:r>
            <a:r>
              <a:rPr lang="en-US" sz="2400" dirty="0"/>
              <a:t>(1724)</a:t>
            </a:r>
            <a:br>
              <a:rPr lang="en-US" sz="2400" dirty="0"/>
            </a:br>
            <a:br>
              <a:rPr lang="en-US" sz="2400" dirty="0"/>
            </a:br>
            <a:r>
              <a:rPr lang="en-US" sz="2400" dirty="0"/>
              <a:t>A remarkable life  punctuated by sometimes dishonest dealings</a:t>
            </a:r>
            <a:endParaRPr lang="en-GB" sz="2400" dirty="0"/>
          </a:p>
        </p:txBody>
      </p:sp>
      <p:pic>
        <p:nvPicPr>
          <p:cNvPr id="5" name="Picture 4">
            <a:extLst>
              <a:ext uri="{FF2B5EF4-FFF2-40B4-BE49-F238E27FC236}">
                <a16:creationId xmlns:a16="http://schemas.microsoft.com/office/drawing/2014/main" id="{A6D6CA86-8BAE-43DA-A737-E9AE06BAD9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351" y="457201"/>
            <a:ext cx="4585648" cy="5486400"/>
          </a:xfrm>
          <a:prstGeom prst="rect">
            <a:avLst/>
          </a:prstGeom>
        </p:spPr>
      </p:pic>
    </p:spTree>
    <p:extLst>
      <p:ext uri="{BB962C8B-B14F-4D97-AF65-F5344CB8AC3E}">
        <p14:creationId xmlns:p14="http://schemas.microsoft.com/office/powerpoint/2010/main" val="2658571372"/>
      </p:ext>
    </p:extLst>
  </p:cSld>
  <p:clrMapOvr>
    <a:masterClrMapping/>
  </p:clrMapOvr>
  <p:transition>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FA896-4EE0-4DFE-8501-91892B4ED9ED}"/>
              </a:ext>
            </a:extLst>
          </p:cNvPr>
          <p:cNvSpPr>
            <a:spLocks noGrp="1"/>
          </p:cNvSpPr>
          <p:nvPr>
            <p:ph type="title"/>
          </p:nvPr>
        </p:nvSpPr>
        <p:spPr>
          <a:xfrm>
            <a:off x="381000" y="609600"/>
            <a:ext cx="8534400" cy="457200"/>
          </a:xfrm>
        </p:spPr>
        <p:txBody>
          <a:bodyPr/>
          <a:lstStyle/>
          <a:p>
            <a:r>
              <a:rPr lang="en-US" sz="2800" dirty="0"/>
              <a:t>Robinson Crusoe:  the first English Novel?</a:t>
            </a:r>
            <a:endParaRPr lang="en-GB" sz="2800" dirty="0"/>
          </a:p>
        </p:txBody>
      </p:sp>
      <p:sp>
        <p:nvSpPr>
          <p:cNvPr id="3" name="Content Placeholder 2">
            <a:extLst>
              <a:ext uri="{FF2B5EF4-FFF2-40B4-BE49-F238E27FC236}">
                <a16:creationId xmlns:a16="http://schemas.microsoft.com/office/drawing/2014/main" id="{FFCB1AED-203F-4635-9DFC-AECDDD89348B}"/>
              </a:ext>
            </a:extLst>
          </p:cNvPr>
          <p:cNvSpPr>
            <a:spLocks noGrp="1"/>
          </p:cNvSpPr>
          <p:nvPr>
            <p:ph idx="1"/>
          </p:nvPr>
        </p:nvSpPr>
        <p:spPr>
          <a:xfrm>
            <a:off x="609600" y="1219200"/>
            <a:ext cx="8305800" cy="5181600"/>
          </a:xfrm>
        </p:spPr>
        <p:txBody>
          <a:bodyPr/>
          <a:lstStyle/>
          <a:p>
            <a:r>
              <a:rPr lang="en-US" sz="2400" dirty="0"/>
              <a:t>Version most commonly read is an abridged version, much of the first part is removed</a:t>
            </a:r>
          </a:p>
          <a:p>
            <a:pPr lvl="1"/>
            <a:r>
              <a:rPr lang="en-US" sz="1800" i="1" dirty="0"/>
              <a:t>Title of first edition </a:t>
            </a:r>
            <a:r>
              <a:rPr lang="en-US" sz="1800" dirty="0"/>
              <a:t>(1719)</a:t>
            </a:r>
            <a:r>
              <a:rPr lang="en-US" sz="1800" i="1" dirty="0"/>
              <a:t>: </a:t>
            </a:r>
            <a:r>
              <a:rPr lang="en-US" sz="1800" b="1" i="1" dirty="0"/>
              <a:t>The Life and Strange </a:t>
            </a:r>
            <a:r>
              <a:rPr lang="en-US" sz="1800" b="1" i="1" dirty="0" err="1"/>
              <a:t>Surprizing</a:t>
            </a:r>
            <a:r>
              <a:rPr lang="en-US" sz="1800" b="1" i="1" dirty="0"/>
              <a:t> Adventures of Robinson Crusoe, Of York, Mariner: Who lived Eight and Twenty Years, all alone in an un-inhabited Island on the Coast of America, near the Mouth of the Great River of </a:t>
            </a:r>
            <a:r>
              <a:rPr lang="en-US" sz="1800" b="1" i="1" dirty="0" err="1"/>
              <a:t>Oroonoque</a:t>
            </a:r>
            <a:r>
              <a:rPr lang="en-US" sz="1800" b="1" i="1" dirty="0"/>
              <a:t>; Having been cast on Shore by Shipwreck, wherein all the Men perished but himself. With An Account how he was at last as strangely </a:t>
            </a:r>
            <a:r>
              <a:rPr lang="en-US" sz="1800" b="1" i="1" dirty="0" err="1"/>
              <a:t>deliver'd</a:t>
            </a:r>
            <a:r>
              <a:rPr lang="en-US" sz="1800" b="1" i="1" dirty="0"/>
              <a:t> by </a:t>
            </a:r>
            <a:r>
              <a:rPr lang="en-US" sz="1800" b="1" i="1" dirty="0" err="1"/>
              <a:t>Pyrates</a:t>
            </a:r>
            <a:r>
              <a:rPr lang="en-US" sz="1800" dirty="0"/>
              <a:t>,</a:t>
            </a:r>
          </a:p>
          <a:p>
            <a:pPr lvl="1"/>
            <a:r>
              <a:rPr lang="en-US" sz="1800" dirty="0"/>
              <a:t>Thought to be based on the experiences of Alexander Selkirk a privateer and Royal Navy officer marooned on a island off Chile from 1704-09 (alone, there was no Friday) at his request due to concerns over the seaworthiness of the ship he was serving on </a:t>
            </a:r>
            <a:r>
              <a:rPr lang="en-US" sz="1800" dirty="0">
                <a:sym typeface="Wingdings" panose="05000000000000000000" pitchFamily="2" charset="2"/>
              </a:rPr>
              <a:t> later proved to be correct as the ship foundered and the surviving crew and captain were forced to surrender to the Spanish</a:t>
            </a:r>
          </a:p>
          <a:p>
            <a:pPr lvl="1"/>
            <a:r>
              <a:rPr lang="en-US" sz="1800" dirty="0"/>
              <a:t>Selkirk obtained notoriety in England prior to the appearance of </a:t>
            </a:r>
            <a:r>
              <a:rPr lang="en-US" sz="1800" i="1" dirty="0"/>
              <a:t>Robinson Crusoe </a:t>
            </a:r>
            <a:r>
              <a:rPr lang="en-US" sz="1800" i="1" dirty="0">
                <a:sym typeface="Wingdings" panose="05000000000000000000" pitchFamily="2" charset="2"/>
              </a:rPr>
              <a:t> </a:t>
            </a:r>
            <a:r>
              <a:rPr lang="en-US" sz="1800" dirty="0">
                <a:sym typeface="Wingdings" panose="05000000000000000000" pitchFamily="2" charset="2"/>
              </a:rPr>
              <a:t>returned to privateering</a:t>
            </a:r>
            <a:r>
              <a:rPr lang="en-US" sz="1800" i="1" dirty="0"/>
              <a:t>.</a:t>
            </a:r>
            <a:endParaRPr lang="en-GB" sz="1800" dirty="0"/>
          </a:p>
        </p:txBody>
      </p:sp>
    </p:spTree>
    <p:extLst>
      <p:ext uri="{BB962C8B-B14F-4D97-AF65-F5344CB8AC3E}">
        <p14:creationId xmlns:p14="http://schemas.microsoft.com/office/powerpoint/2010/main" val="3304015415"/>
      </p:ext>
    </p:extLst>
  </p:cSld>
  <p:clrMapOvr>
    <a:masterClrMapping/>
  </p:clrMapOvr>
  <p:transition>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C398120-2104-4397-92F6-E9AE2F623E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76200"/>
            <a:ext cx="7319481" cy="6324600"/>
          </a:xfrm>
          <a:prstGeom prst="rect">
            <a:avLst/>
          </a:prstGeom>
        </p:spPr>
      </p:pic>
    </p:spTree>
    <p:extLst>
      <p:ext uri="{BB962C8B-B14F-4D97-AF65-F5344CB8AC3E}">
        <p14:creationId xmlns:p14="http://schemas.microsoft.com/office/powerpoint/2010/main" val="2565371098"/>
      </p:ext>
    </p:extLst>
  </p:cSld>
  <p:clrMapOvr>
    <a:masterClrMapping/>
  </p:clrMapOvr>
  <p:transition>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609600" y="609600"/>
            <a:ext cx="8305800" cy="838200"/>
          </a:xfrm>
        </p:spPr>
        <p:txBody>
          <a:bodyPr/>
          <a:lstStyle/>
          <a:p>
            <a:r>
              <a:rPr lang="en-GB" sz="3600" dirty="0"/>
              <a:t>Jonathan Swift – critic in the Establishment</a:t>
            </a:r>
            <a:endParaRPr lang="en-US" sz="3600" dirty="0"/>
          </a:p>
        </p:txBody>
      </p:sp>
      <p:sp>
        <p:nvSpPr>
          <p:cNvPr id="5125" name="Rectangle 5"/>
          <p:cNvSpPr>
            <a:spLocks noGrp="1" noChangeArrowheads="1"/>
          </p:cNvSpPr>
          <p:nvPr>
            <p:ph type="body" idx="1"/>
          </p:nvPr>
        </p:nvSpPr>
        <p:spPr>
          <a:xfrm>
            <a:off x="609600" y="1600200"/>
            <a:ext cx="8305800" cy="4572000"/>
          </a:xfrm>
        </p:spPr>
        <p:txBody>
          <a:bodyPr/>
          <a:lstStyle/>
          <a:p>
            <a:pPr>
              <a:buFont typeface="Wingdings" pitchFamily="2" charset="2"/>
              <a:buChar char="§"/>
            </a:pPr>
            <a:r>
              <a:rPr lang="en-US" sz="2400" dirty="0"/>
              <a:t>Who was Jonathan Swift (1667-1745)?</a:t>
            </a:r>
          </a:p>
          <a:p>
            <a:pPr lvl="1">
              <a:buFont typeface="Wingdings" pitchFamily="2" charset="2"/>
              <a:buChar char="§"/>
            </a:pPr>
            <a:r>
              <a:rPr lang="en-US" sz="2000" dirty="0"/>
              <a:t>Anglo-Irish priest, satirist, essayist, political pamphleteer, and poet </a:t>
            </a:r>
            <a:r>
              <a:rPr lang="en-US" sz="2000" dirty="0">
                <a:sym typeface="Wingdings" panose="05000000000000000000" pitchFamily="2" charset="2"/>
              </a:rPr>
              <a:t> definitely was </a:t>
            </a:r>
            <a:r>
              <a:rPr lang="en-US" sz="2000" b="1" dirty="0">
                <a:sym typeface="Wingdings" panose="05000000000000000000" pitchFamily="2" charset="2"/>
              </a:rPr>
              <a:t>not</a:t>
            </a:r>
            <a:r>
              <a:rPr lang="en-US" sz="2000" dirty="0">
                <a:sym typeface="Wingdings" panose="05000000000000000000" pitchFamily="2" charset="2"/>
              </a:rPr>
              <a:t> a dissenter</a:t>
            </a:r>
            <a:endParaRPr lang="en-US" sz="2000" dirty="0"/>
          </a:p>
          <a:p>
            <a:pPr lvl="1">
              <a:buFont typeface="Wingdings" pitchFamily="2" charset="2"/>
              <a:buChar char="§"/>
            </a:pPr>
            <a:r>
              <a:rPr lang="en-US" sz="2000" dirty="0"/>
              <a:t>B.A. Dublin U. (1686), M.A. Oxford U. (1692); DDS Trinity College Dublin (1702)</a:t>
            </a:r>
          </a:p>
          <a:p>
            <a:pPr lvl="1">
              <a:buFont typeface="Wingdings" pitchFamily="2" charset="2"/>
              <a:buChar char="§"/>
            </a:pPr>
            <a:r>
              <a:rPr lang="en-US" sz="2200" dirty="0"/>
              <a:t>Close friends with Alexander Pope, John Gay and John Arbuthnot – last 30 years spent as Anglican Dean at St. Patrick’s Cathedral in Dublin, Ireland</a:t>
            </a:r>
          </a:p>
          <a:p>
            <a:pPr lvl="1">
              <a:buFont typeface="Wingdings" pitchFamily="2" charset="2"/>
              <a:buChar char="§"/>
            </a:pPr>
            <a:r>
              <a:rPr lang="en-US" sz="2200" dirty="0"/>
              <a:t>Author of: </a:t>
            </a:r>
          </a:p>
          <a:p>
            <a:pPr lvl="2">
              <a:buFont typeface="Wingdings" pitchFamily="2" charset="2"/>
              <a:buChar char="§"/>
            </a:pPr>
            <a:r>
              <a:rPr lang="en-US" sz="2000" dirty="0"/>
              <a:t>The Battle of the Books (1704, written earlier), Gulliver’s Travels (1726); A Modest Proposal (1729);</a:t>
            </a:r>
          </a:p>
          <a:p>
            <a:pPr lvl="2">
              <a:buFont typeface="Wingdings" pitchFamily="2" charset="2"/>
              <a:buChar char="§"/>
            </a:pPr>
            <a:r>
              <a:rPr lang="en-US" sz="2000" dirty="0"/>
              <a:t>An Argument Against Abolishing Christianity (1712)</a:t>
            </a:r>
          </a:p>
          <a:p>
            <a:pPr>
              <a:buFont typeface="Monotype Sorts" pitchFamily="2" charset="2"/>
              <a:buNone/>
            </a:pPr>
            <a:endParaRPr lang="en-US" sz="2400" dirty="0"/>
          </a:p>
          <a:p>
            <a:pPr>
              <a:buFont typeface="Monotype Sorts" pitchFamily="2" charset="2"/>
              <a:buNone/>
            </a:pPr>
            <a:endParaRPr lang="en-US" sz="2400" dirty="0"/>
          </a:p>
        </p:txBody>
      </p:sp>
    </p:spTree>
  </p:cSld>
  <p:clrMapOvr>
    <a:masterClrMapping/>
  </p:clrMapOvr>
  <p:transition>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1028700"/>
            <a:ext cx="8229600" cy="1143000"/>
          </a:xfrm>
          <a:noFill/>
          <a:ln/>
        </p:spPr>
        <p:txBody>
          <a:bodyPr/>
          <a:lstStyle/>
          <a:p>
            <a:r>
              <a:rPr lang="en-US" sz="4000" dirty="0"/>
              <a:t>Gulliver’s Travels (1724)</a:t>
            </a:r>
          </a:p>
        </p:txBody>
      </p:sp>
      <p:sp>
        <p:nvSpPr>
          <p:cNvPr id="6147" name="Rectangle 3"/>
          <p:cNvSpPr>
            <a:spLocks noGrp="1" noChangeArrowheads="1"/>
          </p:cNvSpPr>
          <p:nvPr>
            <p:ph type="body" idx="1"/>
          </p:nvPr>
        </p:nvSpPr>
        <p:spPr>
          <a:xfrm>
            <a:off x="990600" y="2286000"/>
            <a:ext cx="7924800" cy="3810000"/>
          </a:xfrm>
          <a:noFill/>
          <a:ln/>
        </p:spPr>
        <p:txBody>
          <a:bodyPr/>
          <a:lstStyle/>
          <a:p>
            <a:pPr>
              <a:lnSpc>
                <a:spcPct val="80000"/>
              </a:lnSpc>
            </a:pPr>
            <a:r>
              <a:rPr lang="en-US" sz="2400" b="1" i="1" dirty="0"/>
              <a:t>Travels into Several Remote Nations of the World</a:t>
            </a:r>
            <a:r>
              <a:rPr lang="en-US" sz="2400" dirty="0"/>
              <a:t> (in four Parts) by Lemuel Gulliver</a:t>
            </a:r>
            <a:endParaRPr lang="en-US" b="1" dirty="0"/>
          </a:p>
          <a:p>
            <a:pPr>
              <a:lnSpc>
                <a:spcPct val="80000"/>
              </a:lnSpc>
            </a:pPr>
            <a:endParaRPr lang="en-US" b="1" dirty="0"/>
          </a:p>
          <a:p>
            <a:pPr>
              <a:lnSpc>
                <a:spcPct val="80000"/>
              </a:lnSpc>
            </a:pPr>
            <a:r>
              <a:rPr lang="en-US" dirty="0">
                <a:solidFill>
                  <a:schemeClr val="bg1"/>
                </a:solidFill>
                <a:hlinkClick r:id="rId2"/>
              </a:rPr>
              <a:t>Part I: A Voyage To Lilliput</a:t>
            </a:r>
            <a:r>
              <a:rPr lang="en-US" dirty="0">
                <a:solidFill>
                  <a:schemeClr val="bg1"/>
                </a:solidFill>
              </a:rPr>
              <a:t> (</a:t>
            </a:r>
            <a:r>
              <a:rPr lang="en-US" dirty="0"/>
              <a:t>(little people)</a:t>
            </a:r>
          </a:p>
          <a:p>
            <a:pPr>
              <a:lnSpc>
                <a:spcPct val="80000"/>
              </a:lnSpc>
            </a:pPr>
            <a:r>
              <a:rPr lang="en-US" dirty="0">
                <a:solidFill>
                  <a:schemeClr val="bg1"/>
                </a:solidFill>
                <a:hlinkClick r:id="rId3"/>
              </a:rPr>
              <a:t>Part II: A Voyage to Brobdingnag</a:t>
            </a:r>
            <a:r>
              <a:rPr lang="en-US" dirty="0">
                <a:solidFill>
                  <a:schemeClr val="bg1"/>
                </a:solidFill>
              </a:rPr>
              <a:t> </a:t>
            </a:r>
            <a:r>
              <a:rPr lang="en-US" dirty="0"/>
              <a:t>(big people)</a:t>
            </a:r>
            <a:endParaRPr lang="en-US" dirty="0">
              <a:solidFill>
                <a:schemeClr val="bg1"/>
              </a:solidFill>
            </a:endParaRPr>
          </a:p>
          <a:p>
            <a:pPr>
              <a:lnSpc>
                <a:spcPct val="80000"/>
              </a:lnSpc>
            </a:pPr>
            <a:r>
              <a:rPr lang="en-US" dirty="0">
                <a:solidFill>
                  <a:schemeClr val="bg1"/>
                </a:solidFill>
                <a:hlinkClick r:id="rId4"/>
              </a:rPr>
              <a:t>Part III: A Voyage to Laputa, </a:t>
            </a:r>
            <a:r>
              <a:rPr lang="en-US" dirty="0" err="1">
                <a:solidFill>
                  <a:schemeClr val="bg1"/>
                </a:solidFill>
                <a:hlinkClick r:id="rId4"/>
              </a:rPr>
              <a:t>Balnibarbi</a:t>
            </a:r>
            <a:r>
              <a:rPr lang="en-US" dirty="0">
                <a:solidFill>
                  <a:schemeClr val="bg1"/>
                </a:solidFill>
                <a:hlinkClick r:id="rId4"/>
              </a:rPr>
              <a:t>, </a:t>
            </a:r>
            <a:r>
              <a:rPr lang="en-US" dirty="0" err="1">
                <a:solidFill>
                  <a:schemeClr val="bg1"/>
                </a:solidFill>
                <a:hlinkClick r:id="rId4"/>
              </a:rPr>
              <a:t>Glubbdubdrib</a:t>
            </a:r>
            <a:r>
              <a:rPr lang="en-US" dirty="0">
                <a:solidFill>
                  <a:schemeClr val="bg1"/>
                </a:solidFill>
                <a:hlinkClick r:id="rId4"/>
              </a:rPr>
              <a:t>, and </a:t>
            </a:r>
            <a:r>
              <a:rPr lang="en-US" dirty="0" err="1">
                <a:solidFill>
                  <a:schemeClr val="bg1"/>
                </a:solidFill>
                <a:hlinkClick r:id="rId4"/>
              </a:rPr>
              <a:t>Luggnagg</a:t>
            </a:r>
            <a:r>
              <a:rPr lang="en-US" dirty="0">
                <a:solidFill>
                  <a:schemeClr val="bg1"/>
                </a:solidFill>
              </a:rPr>
              <a:t> </a:t>
            </a:r>
          </a:p>
          <a:p>
            <a:pPr>
              <a:lnSpc>
                <a:spcPct val="80000"/>
              </a:lnSpc>
            </a:pPr>
            <a:r>
              <a:rPr lang="en-US" dirty="0">
                <a:solidFill>
                  <a:schemeClr val="bg1"/>
                </a:solidFill>
                <a:hlinkClick r:id="rId5"/>
              </a:rPr>
              <a:t>Part IV: A Voyage to the Country of the </a:t>
            </a:r>
            <a:r>
              <a:rPr lang="en-US" dirty="0" err="1">
                <a:solidFill>
                  <a:schemeClr val="bg1"/>
                </a:solidFill>
                <a:hlinkClick r:id="rId5"/>
              </a:rPr>
              <a:t>Houyhnhnms</a:t>
            </a:r>
            <a:r>
              <a:rPr lang="en-US" sz="3000" dirty="0">
                <a:solidFill>
                  <a:schemeClr val="bg1"/>
                </a:solidFill>
              </a:rPr>
              <a:t> </a:t>
            </a:r>
          </a:p>
        </p:txBody>
      </p:sp>
    </p:spTree>
  </p:cSld>
  <p:clrMapOvr>
    <a:masterClrMapping/>
  </p:clrMapOvr>
  <p:transition>
    <p:wedg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09600" y="685800"/>
            <a:ext cx="7391400" cy="914400"/>
          </a:xfrm>
          <a:noFill/>
          <a:ln/>
        </p:spPr>
        <p:txBody>
          <a:bodyPr/>
          <a:lstStyle/>
          <a:p>
            <a:r>
              <a:rPr lang="en-US" sz="4000" dirty="0" err="1">
                <a:solidFill>
                  <a:schemeClr val="tx1"/>
                </a:solidFill>
              </a:rPr>
              <a:t>Laputa</a:t>
            </a:r>
            <a:r>
              <a:rPr lang="en-US" sz="4000" dirty="0">
                <a:solidFill>
                  <a:schemeClr val="tx1"/>
                </a:solidFill>
              </a:rPr>
              <a:t>, the Island in the Sky </a:t>
            </a:r>
            <a:endParaRPr lang="en-US" dirty="0">
              <a:solidFill>
                <a:schemeClr val="bg1"/>
              </a:solidFill>
            </a:endParaRPr>
          </a:p>
        </p:txBody>
      </p:sp>
      <p:sp>
        <p:nvSpPr>
          <p:cNvPr id="7171" name="Rectangle 3"/>
          <p:cNvSpPr>
            <a:spLocks noGrp="1" noChangeArrowheads="1"/>
          </p:cNvSpPr>
          <p:nvPr>
            <p:ph type="body" idx="1"/>
          </p:nvPr>
        </p:nvSpPr>
        <p:spPr>
          <a:xfrm>
            <a:off x="609600" y="1752600"/>
            <a:ext cx="8305800" cy="4343400"/>
          </a:xfrm>
          <a:noFill/>
          <a:ln/>
        </p:spPr>
        <p:txBody>
          <a:bodyPr/>
          <a:lstStyle/>
          <a:p>
            <a:pPr>
              <a:lnSpc>
                <a:spcPct val="80000"/>
              </a:lnSpc>
            </a:pPr>
            <a:r>
              <a:rPr lang="en-GB" sz="2000" dirty="0"/>
              <a:t>‘La puta’ is Spanish for ‘the whore’; possible reference to Luther (1483-1546) response:  “that Great Whore, Reason” </a:t>
            </a:r>
          </a:p>
          <a:p>
            <a:pPr>
              <a:lnSpc>
                <a:spcPct val="80000"/>
              </a:lnSpc>
            </a:pPr>
            <a:endParaRPr lang="en-GB" sz="2100" dirty="0"/>
          </a:p>
          <a:p>
            <a:pPr>
              <a:lnSpc>
                <a:spcPct val="80000"/>
              </a:lnSpc>
            </a:pPr>
            <a:r>
              <a:rPr lang="en-GB" sz="2100" dirty="0"/>
              <a:t>“Their heads were all reclined to the Right, or the Left; one of the Eyes turned inward, and the other directly up to the Zenith” (Part III, ch.2)</a:t>
            </a:r>
          </a:p>
          <a:p>
            <a:pPr lvl="2">
              <a:lnSpc>
                <a:spcPct val="80000"/>
              </a:lnSpc>
            </a:pPr>
            <a:r>
              <a:rPr lang="en-GB" sz="1800" dirty="0"/>
              <a:t>Likely reference to importance of telescope and microscope </a:t>
            </a:r>
          </a:p>
          <a:p>
            <a:pPr lvl="2">
              <a:lnSpc>
                <a:spcPct val="80000"/>
              </a:lnSpc>
            </a:pPr>
            <a:r>
              <a:rPr lang="en-GB" sz="1800" dirty="0"/>
              <a:t>Reflects lack of concern for morality and ethics (humanism)</a:t>
            </a:r>
          </a:p>
          <a:p>
            <a:pPr lvl="2">
              <a:lnSpc>
                <a:spcPct val="80000"/>
              </a:lnSpc>
              <a:buFont typeface="Monotype Sorts" pitchFamily="2" charset="2"/>
              <a:buNone/>
            </a:pPr>
            <a:endParaRPr lang="en-GB" sz="1800" dirty="0"/>
          </a:p>
          <a:p>
            <a:pPr>
              <a:lnSpc>
                <a:spcPct val="80000"/>
              </a:lnSpc>
            </a:pPr>
            <a:r>
              <a:rPr lang="en-GB" sz="1800" dirty="0"/>
              <a:t>“I never met with such disagreeable Companions.  I conversed only with Women, Tradesmen, Flappers, and Court-Pages … these were the only People from whom I could ever receive a reasonable Answer.” (Part III, ch.4)</a:t>
            </a:r>
          </a:p>
          <a:p>
            <a:pPr lvl="1">
              <a:lnSpc>
                <a:spcPct val="80000"/>
              </a:lnSpc>
            </a:pPr>
            <a:r>
              <a:rPr lang="en-US" sz="1800" dirty="0"/>
              <a:t>Reflects the contempt that intellectuals and scientists had for the views of common folk.</a:t>
            </a:r>
          </a:p>
        </p:txBody>
      </p:sp>
    </p:spTree>
  </p:cSld>
  <p:clrMapOvr>
    <a:masterClrMapping/>
  </p:clrMapOvr>
  <p:transition>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685800"/>
            <a:ext cx="2047875" cy="1552575"/>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7473" y="2438400"/>
            <a:ext cx="2771588" cy="4038600"/>
          </a:xfrm>
          <a:prstGeom prst="rect">
            <a:avLst/>
          </a:prstGeom>
        </p:spPr>
      </p:pic>
      <p:pic>
        <p:nvPicPr>
          <p:cNvPr id="5" name="Picture 4"/>
          <p:cNvPicPr>
            <a:picLocks noChangeAspect="1"/>
          </p:cNvPicPr>
          <p:nvPr/>
        </p:nvPicPr>
        <p:blipFill>
          <a:blip r:embed="rId4"/>
          <a:stretch>
            <a:fillRect/>
          </a:stretch>
        </p:blipFill>
        <p:spPr>
          <a:xfrm>
            <a:off x="4572000" y="381000"/>
            <a:ext cx="3417083" cy="6362701"/>
          </a:xfrm>
          <a:prstGeom prst="rect">
            <a:avLst/>
          </a:prstGeom>
        </p:spPr>
      </p:pic>
    </p:spTree>
    <p:extLst>
      <p:ext uri="{BB962C8B-B14F-4D97-AF65-F5344CB8AC3E}">
        <p14:creationId xmlns:p14="http://schemas.microsoft.com/office/powerpoint/2010/main" val="2054891150"/>
      </p:ext>
    </p:extLst>
  </p:cSld>
  <p:clrMapOvr>
    <a:masterClrMapping/>
  </p:clrMapOvr>
  <p:transition>
    <p:wedg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458200" cy="533400"/>
          </a:xfrm>
        </p:spPr>
        <p:txBody>
          <a:bodyPr/>
          <a:lstStyle/>
          <a:p>
            <a:r>
              <a:rPr lang="en-US" sz="2800" dirty="0"/>
              <a:t>The Islands of Part III</a:t>
            </a:r>
          </a:p>
        </p:txBody>
      </p:sp>
      <p:sp>
        <p:nvSpPr>
          <p:cNvPr id="3" name="Content Placeholder 2"/>
          <p:cNvSpPr>
            <a:spLocks noGrp="1"/>
          </p:cNvSpPr>
          <p:nvPr>
            <p:ph idx="1"/>
          </p:nvPr>
        </p:nvSpPr>
        <p:spPr>
          <a:xfrm>
            <a:off x="609600" y="1447800"/>
            <a:ext cx="3962400" cy="4648200"/>
          </a:xfrm>
        </p:spPr>
        <p:txBody>
          <a:bodyPr/>
          <a:lstStyle/>
          <a:p>
            <a:r>
              <a:rPr lang="en-US" sz="2400" dirty="0"/>
              <a:t>Part III:  A section where inhabitants are highly intelligent and dedicated to intellectual study but do not produce much that is productive</a:t>
            </a:r>
          </a:p>
          <a:p>
            <a:pPr lvl="1"/>
            <a:r>
              <a:rPr lang="en-US" sz="2000" dirty="0"/>
              <a:t>Possibly referring to the government and, by extension, the universities and other centers of higher learning such as the Royal Society</a:t>
            </a:r>
          </a:p>
        </p:txBody>
      </p:sp>
      <p:pic>
        <p:nvPicPr>
          <p:cNvPr id="5" name="Picture 4">
            <a:extLst>
              <a:ext uri="{FF2B5EF4-FFF2-40B4-BE49-F238E27FC236}">
                <a16:creationId xmlns:a16="http://schemas.microsoft.com/office/drawing/2014/main" id="{4106DA28-619B-4EDC-BA54-11D8DACD285D}"/>
              </a:ext>
            </a:extLst>
          </p:cNvPr>
          <p:cNvPicPr>
            <a:picLocks noChangeAspect="1"/>
          </p:cNvPicPr>
          <p:nvPr/>
        </p:nvPicPr>
        <p:blipFill>
          <a:blip r:embed="rId2"/>
          <a:stretch>
            <a:fillRect/>
          </a:stretch>
        </p:blipFill>
        <p:spPr>
          <a:xfrm>
            <a:off x="4540956" y="1171222"/>
            <a:ext cx="4216974" cy="4744224"/>
          </a:xfrm>
          <a:prstGeom prst="rect">
            <a:avLst/>
          </a:prstGeom>
        </p:spPr>
      </p:pic>
    </p:spTree>
    <p:extLst>
      <p:ext uri="{BB962C8B-B14F-4D97-AF65-F5344CB8AC3E}">
        <p14:creationId xmlns:p14="http://schemas.microsoft.com/office/powerpoint/2010/main" val="3107704101"/>
      </p:ext>
    </p:extLst>
  </p:cSld>
  <p:clrMapOvr>
    <a:masterClrMapping/>
  </p:clrMapOvr>
  <p:transition>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FA1D7-5B7B-4900-BF4E-428445B39590}"/>
              </a:ext>
            </a:extLst>
          </p:cNvPr>
          <p:cNvSpPr>
            <a:spLocks noGrp="1"/>
          </p:cNvSpPr>
          <p:nvPr>
            <p:ph type="title"/>
          </p:nvPr>
        </p:nvSpPr>
        <p:spPr>
          <a:xfrm>
            <a:off x="685800" y="609600"/>
            <a:ext cx="8229600" cy="609600"/>
          </a:xfrm>
        </p:spPr>
        <p:txBody>
          <a:bodyPr/>
          <a:lstStyle/>
          <a:p>
            <a:r>
              <a:rPr lang="en-US" sz="2800" dirty="0" err="1"/>
              <a:t>Balnibarbi</a:t>
            </a:r>
            <a:r>
              <a:rPr lang="en-US" sz="2800" dirty="0"/>
              <a:t>, </a:t>
            </a:r>
            <a:r>
              <a:rPr lang="en-US" sz="2800" dirty="0" err="1"/>
              <a:t>Glubbdubdrib</a:t>
            </a:r>
            <a:r>
              <a:rPr lang="en-US" sz="2800" dirty="0"/>
              <a:t> and </a:t>
            </a:r>
            <a:r>
              <a:rPr lang="en-US" sz="2800" dirty="0" err="1"/>
              <a:t>Luggnagg</a:t>
            </a:r>
            <a:r>
              <a:rPr lang="en-US" sz="2800" dirty="0"/>
              <a:t> to Japan</a:t>
            </a:r>
            <a:endParaRPr lang="en-GB" sz="2800" dirty="0"/>
          </a:p>
        </p:txBody>
      </p:sp>
      <p:sp>
        <p:nvSpPr>
          <p:cNvPr id="3" name="Content Placeholder 2">
            <a:extLst>
              <a:ext uri="{FF2B5EF4-FFF2-40B4-BE49-F238E27FC236}">
                <a16:creationId xmlns:a16="http://schemas.microsoft.com/office/drawing/2014/main" id="{F468C023-B741-4CD7-B3E8-E36FB2BE6467}"/>
              </a:ext>
            </a:extLst>
          </p:cNvPr>
          <p:cNvSpPr>
            <a:spLocks noGrp="1"/>
          </p:cNvSpPr>
          <p:nvPr>
            <p:ph idx="1"/>
          </p:nvPr>
        </p:nvSpPr>
        <p:spPr>
          <a:xfrm>
            <a:off x="914400" y="1371600"/>
            <a:ext cx="8001000" cy="4724400"/>
          </a:xfrm>
        </p:spPr>
        <p:txBody>
          <a:bodyPr/>
          <a:lstStyle/>
          <a:p>
            <a:r>
              <a:rPr lang="en-US" sz="2400" dirty="0" err="1"/>
              <a:t>Balnibarbi</a:t>
            </a:r>
            <a:endParaRPr lang="en-US" sz="2400" dirty="0"/>
          </a:p>
          <a:p>
            <a:pPr lvl="1"/>
            <a:r>
              <a:rPr lang="en-US" sz="2000" dirty="0"/>
              <a:t>Ruled from Laputa, Gulliver observes desolate world consumed by blind pursuit of science without practical results</a:t>
            </a:r>
          </a:p>
          <a:p>
            <a:pPr lvl="2"/>
            <a:r>
              <a:rPr lang="en-US" sz="1800" dirty="0"/>
              <a:t>Ye wise philosophers explain … spoof of Royal Society</a:t>
            </a:r>
          </a:p>
          <a:p>
            <a:r>
              <a:rPr lang="en-US" sz="2400" dirty="0" err="1"/>
              <a:t>Glubbdubdrib</a:t>
            </a:r>
            <a:endParaRPr lang="en-US" sz="2400" dirty="0"/>
          </a:p>
          <a:p>
            <a:pPr lvl="1"/>
            <a:r>
              <a:rPr lang="en-US" sz="2000" dirty="0"/>
              <a:t>Waiting for a ship to Japan from </a:t>
            </a:r>
            <a:r>
              <a:rPr lang="en-US" sz="2000" dirty="0" err="1"/>
              <a:t>Ballnibarbi</a:t>
            </a:r>
            <a:r>
              <a:rPr lang="en-US" sz="2000" dirty="0"/>
              <a:t>, Gulliver takes a brief </a:t>
            </a:r>
            <a:r>
              <a:rPr lang="en-US" sz="2000" dirty="0" err="1"/>
              <a:t>sojurn</a:t>
            </a:r>
            <a:r>
              <a:rPr lang="en-US" sz="2000" dirty="0"/>
              <a:t> to </a:t>
            </a:r>
            <a:r>
              <a:rPr lang="en-US" sz="2000" dirty="0" err="1"/>
              <a:t>Glubbdubdrib</a:t>
            </a:r>
            <a:r>
              <a:rPr lang="en-US" sz="2000" dirty="0"/>
              <a:t>.</a:t>
            </a:r>
          </a:p>
          <a:p>
            <a:pPr lvl="2"/>
            <a:r>
              <a:rPr lang="en-US" sz="1800" dirty="0"/>
              <a:t>At a magician's dwelling Gulliver reviews history with the ghosts of historical figures including Aristotle, Caesar and Descartes</a:t>
            </a:r>
          </a:p>
          <a:p>
            <a:r>
              <a:rPr lang="en-US" sz="2400" dirty="0" err="1"/>
              <a:t>Luggnagg</a:t>
            </a:r>
            <a:endParaRPr lang="en-US" sz="2400" dirty="0"/>
          </a:p>
          <a:p>
            <a:pPr lvl="1"/>
            <a:r>
              <a:rPr lang="en-US" sz="2000" dirty="0"/>
              <a:t>An island with immortals that are not young but old</a:t>
            </a:r>
          </a:p>
          <a:p>
            <a:r>
              <a:rPr lang="en-US" sz="2200" dirty="0"/>
              <a:t>Japan</a:t>
            </a:r>
          </a:p>
          <a:p>
            <a:pPr lvl="1"/>
            <a:r>
              <a:rPr lang="en-US" sz="2000" dirty="0"/>
              <a:t>At Swift’s time a mysterious realm, returns to home</a:t>
            </a:r>
            <a:endParaRPr lang="en-GB" sz="2000" dirty="0"/>
          </a:p>
        </p:txBody>
      </p:sp>
    </p:spTree>
    <p:extLst>
      <p:ext uri="{BB962C8B-B14F-4D97-AF65-F5344CB8AC3E}">
        <p14:creationId xmlns:p14="http://schemas.microsoft.com/office/powerpoint/2010/main" val="953793505"/>
      </p:ext>
    </p:extLst>
  </p:cSld>
  <p:clrMapOvr>
    <a:masterClrMapping/>
  </p:clrMapOvr>
  <p:transition>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762000" y="609600"/>
            <a:ext cx="8153400" cy="1143000"/>
          </a:xfrm>
        </p:spPr>
        <p:txBody>
          <a:bodyPr/>
          <a:lstStyle/>
          <a:p>
            <a:r>
              <a:rPr lang="en-US" sz="4000"/>
              <a:t>Some definitions</a:t>
            </a:r>
          </a:p>
        </p:txBody>
      </p:sp>
      <p:sp>
        <p:nvSpPr>
          <p:cNvPr id="31747" name="Rectangle 3"/>
          <p:cNvSpPr>
            <a:spLocks noGrp="1" noChangeArrowheads="1"/>
          </p:cNvSpPr>
          <p:nvPr>
            <p:ph type="body" idx="1"/>
          </p:nvPr>
        </p:nvSpPr>
        <p:spPr>
          <a:xfrm>
            <a:off x="533400" y="1981200"/>
            <a:ext cx="8382000" cy="4114800"/>
          </a:xfrm>
        </p:spPr>
        <p:txBody>
          <a:bodyPr/>
          <a:lstStyle/>
          <a:p>
            <a:pPr>
              <a:lnSpc>
                <a:spcPct val="80000"/>
              </a:lnSpc>
            </a:pPr>
            <a:r>
              <a:rPr lang="en-US" sz="2000" dirty="0"/>
              <a:t>Flapper</a:t>
            </a:r>
          </a:p>
          <a:p>
            <a:pPr lvl="1">
              <a:lnSpc>
                <a:spcPct val="80000"/>
              </a:lnSpc>
            </a:pPr>
            <a:r>
              <a:rPr lang="en-US" sz="2000" dirty="0"/>
              <a:t>Obscure usage in Swift: a person who stands between a popular or powerful person with many demands on his time and many of those people who want to talk with such a person, filtering what messages are allowed to pass. </a:t>
            </a:r>
          </a:p>
          <a:p>
            <a:pPr lvl="2">
              <a:lnSpc>
                <a:spcPct val="80000"/>
              </a:lnSpc>
            </a:pPr>
            <a:r>
              <a:rPr lang="en-US" sz="1800" dirty="0"/>
              <a:t>Modern usage from 1920’s (Roaring Twenties): ‘loose ladies’ who frequent jazz clubs, dance provocatively, smoke cigarettes (usually in long holders) and dated (sexually promiscuous)</a:t>
            </a:r>
          </a:p>
          <a:p>
            <a:pPr>
              <a:lnSpc>
                <a:spcPct val="80000"/>
              </a:lnSpc>
            </a:pPr>
            <a:r>
              <a:rPr lang="en-US" sz="2000" dirty="0"/>
              <a:t>Jansenism</a:t>
            </a:r>
          </a:p>
          <a:p>
            <a:pPr lvl="1">
              <a:lnSpc>
                <a:spcPct val="80000"/>
              </a:lnSpc>
            </a:pPr>
            <a:r>
              <a:rPr lang="en-US" sz="2000" dirty="0"/>
              <a:t>Branch of Catholicism emphasizing original sin and human depravity, counterbalanced by the necessity of divine grace and predestination of the soul</a:t>
            </a:r>
          </a:p>
          <a:p>
            <a:pPr lvl="2">
              <a:lnSpc>
                <a:spcPct val="80000"/>
              </a:lnSpc>
            </a:pPr>
            <a:r>
              <a:rPr lang="en-US" sz="1800" dirty="0"/>
              <a:t>Pascal, Racine and Quesnel</a:t>
            </a:r>
          </a:p>
          <a:p>
            <a:pPr lvl="2">
              <a:lnSpc>
                <a:spcPct val="80000"/>
              </a:lnSpc>
            </a:pPr>
            <a:r>
              <a:rPr lang="en-US" sz="1800" dirty="0"/>
              <a:t>Associated with the convent at Port Royal (a convent near Paris responsible for launching a number of cultural changes)</a:t>
            </a:r>
          </a:p>
        </p:txBody>
      </p:sp>
    </p:spTree>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484F1-06CF-444D-8ED9-81590587D789}"/>
              </a:ext>
            </a:extLst>
          </p:cNvPr>
          <p:cNvSpPr>
            <a:spLocks noGrp="1"/>
          </p:cNvSpPr>
          <p:nvPr>
            <p:ph type="title"/>
          </p:nvPr>
        </p:nvSpPr>
        <p:spPr>
          <a:xfrm>
            <a:off x="838200" y="228600"/>
            <a:ext cx="7391400" cy="838200"/>
          </a:xfrm>
        </p:spPr>
        <p:txBody>
          <a:bodyPr/>
          <a:lstStyle/>
          <a:p>
            <a:r>
              <a:rPr lang="en-US" sz="3200" dirty="0"/>
              <a:t>Prelude to attacking non-Conformists</a:t>
            </a:r>
            <a:endParaRPr lang="en-CA" sz="3200" dirty="0"/>
          </a:p>
        </p:txBody>
      </p:sp>
      <p:sp>
        <p:nvSpPr>
          <p:cNvPr id="3" name="Content Placeholder 2">
            <a:extLst>
              <a:ext uri="{FF2B5EF4-FFF2-40B4-BE49-F238E27FC236}">
                <a16:creationId xmlns:a16="http://schemas.microsoft.com/office/drawing/2014/main" id="{BD84ABE5-6356-44ED-A6F1-46AF55DD0ECF}"/>
              </a:ext>
            </a:extLst>
          </p:cNvPr>
          <p:cNvSpPr>
            <a:spLocks noGrp="1"/>
          </p:cNvSpPr>
          <p:nvPr>
            <p:ph idx="1"/>
          </p:nvPr>
        </p:nvSpPr>
        <p:spPr>
          <a:xfrm>
            <a:off x="609600" y="1143000"/>
            <a:ext cx="8305800" cy="4953000"/>
          </a:xfrm>
        </p:spPr>
        <p:txBody>
          <a:bodyPr/>
          <a:lstStyle/>
          <a:p>
            <a:r>
              <a:rPr lang="en-US" sz="2400" dirty="0"/>
              <a:t>Religion was an important sub-text in English history, especially following the Act of Supremacy (1534) by Henry VIII</a:t>
            </a:r>
          </a:p>
          <a:p>
            <a:pPr lvl="1"/>
            <a:r>
              <a:rPr lang="en-US" sz="2200" dirty="0"/>
              <a:t>Divine right of kings and making of Henry VIII as the Supreme head of the Church of England</a:t>
            </a:r>
          </a:p>
          <a:p>
            <a:pPr lvl="2"/>
            <a:r>
              <a:rPr lang="en-US" sz="2000" dirty="0"/>
              <a:t>Positioning the King at the head of the Church resulted in a hierarchical (episcopal) structure like the Roman Catholic Church with the Pope as the supreme head</a:t>
            </a:r>
          </a:p>
          <a:p>
            <a:r>
              <a:rPr lang="en-US" sz="2400" dirty="0"/>
              <a:t>16</a:t>
            </a:r>
            <a:r>
              <a:rPr lang="en-US" sz="2400" baseline="30000" dirty="0"/>
              <a:t>th</a:t>
            </a:r>
            <a:r>
              <a:rPr lang="en-US" sz="2400" dirty="0"/>
              <a:t> and 17</a:t>
            </a:r>
            <a:r>
              <a:rPr lang="en-US" sz="2400" baseline="30000" dirty="0"/>
              <a:t>th</a:t>
            </a:r>
            <a:r>
              <a:rPr lang="en-US" sz="2400" dirty="0"/>
              <a:t> C. were a period of emergence for numerous non-Conformist Protestant groups that denied the hierarchical structure of the Church of England</a:t>
            </a:r>
          </a:p>
          <a:p>
            <a:pPr lvl="1"/>
            <a:r>
              <a:rPr lang="en-US" sz="2200" dirty="0"/>
              <a:t>Origins of early groups stem from Calvinism –&gt; God is sovereign, no King, Pope or bishop can demand ultimate loyalty</a:t>
            </a:r>
          </a:p>
          <a:p>
            <a:endParaRPr lang="en-US" sz="2400" dirty="0"/>
          </a:p>
          <a:p>
            <a:endParaRPr lang="en-CA" sz="2400" dirty="0"/>
          </a:p>
        </p:txBody>
      </p:sp>
    </p:spTree>
    <p:extLst>
      <p:ext uri="{BB962C8B-B14F-4D97-AF65-F5344CB8AC3E}">
        <p14:creationId xmlns:p14="http://schemas.microsoft.com/office/powerpoint/2010/main" val="3594799721"/>
      </p:ext>
    </p:extLst>
  </p:cSld>
  <p:clrMapOvr>
    <a:masterClrMapping/>
  </p:clrMapOvr>
  <p:transition>
    <p:wedg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43000" y="533400"/>
            <a:ext cx="7772400" cy="1295400"/>
          </a:xfrm>
          <a:noFill/>
          <a:ln/>
        </p:spPr>
        <p:txBody>
          <a:bodyPr/>
          <a:lstStyle/>
          <a:p>
            <a:r>
              <a:rPr lang="en-US" sz="3200"/>
              <a:t>David Hume and Empiricism</a:t>
            </a:r>
          </a:p>
        </p:txBody>
      </p:sp>
      <p:sp>
        <p:nvSpPr>
          <p:cNvPr id="8195" name="Rectangle 3"/>
          <p:cNvSpPr>
            <a:spLocks noGrp="1" noChangeArrowheads="1"/>
          </p:cNvSpPr>
          <p:nvPr>
            <p:ph type="body" idx="1"/>
          </p:nvPr>
        </p:nvSpPr>
        <p:spPr>
          <a:xfrm>
            <a:off x="1295400" y="1676400"/>
            <a:ext cx="7620000" cy="4419600"/>
          </a:xfrm>
          <a:noFill/>
          <a:ln/>
        </p:spPr>
        <p:txBody>
          <a:bodyPr/>
          <a:lstStyle/>
          <a:p>
            <a:pPr>
              <a:lnSpc>
                <a:spcPct val="80000"/>
              </a:lnSpc>
              <a:buFont typeface="Monotype Sorts" pitchFamily="2" charset="2"/>
              <a:buNone/>
            </a:pPr>
            <a:r>
              <a:rPr lang="en-GB" sz="2000" b="1"/>
              <a:t> British Empiricism</a:t>
            </a:r>
          </a:p>
          <a:p>
            <a:pPr>
              <a:lnSpc>
                <a:spcPct val="80000"/>
              </a:lnSpc>
              <a:buFont typeface="Monotype Sorts" pitchFamily="2" charset="2"/>
              <a:buNone/>
            </a:pPr>
            <a:endParaRPr lang="en-GB" sz="2000"/>
          </a:p>
          <a:p>
            <a:pPr>
              <a:lnSpc>
                <a:spcPct val="80000"/>
              </a:lnSpc>
              <a:buFont typeface="Monotype Sorts" pitchFamily="2" charset="2"/>
              <a:buNone/>
            </a:pPr>
            <a:r>
              <a:rPr lang="en-GB" sz="2000"/>
              <a:t>Epistemology: Experience is the source of all knowledge</a:t>
            </a:r>
          </a:p>
          <a:p>
            <a:pPr lvl="1">
              <a:lnSpc>
                <a:spcPct val="80000"/>
              </a:lnSpc>
            </a:pPr>
            <a:r>
              <a:rPr lang="en-US" sz="2200"/>
              <a:t>Hypotheses and theories must be tested against observations from the natural world</a:t>
            </a:r>
          </a:p>
          <a:p>
            <a:pPr lvl="2">
              <a:lnSpc>
                <a:spcPct val="80000"/>
              </a:lnSpc>
            </a:pPr>
            <a:r>
              <a:rPr lang="en-US" sz="2000" i="1"/>
              <a:t>Versus </a:t>
            </a:r>
            <a:r>
              <a:rPr lang="en-US" sz="2000"/>
              <a:t>logical reasoning, intuition, revelation</a:t>
            </a:r>
          </a:p>
          <a:p>
            <a:pPr lvl="2">
              <a:lnSpc>
                <a:spcPct val="80000"/>
              </a:lnSpc>
            </a:pPr>
            <a:r>
              <a:rPr lang="en-GB" sz="1800"/>
              <a:t>Originates with John Locke (1632-1704)</a:t>
            </a:r>
          </a:p>
          <a:p>
            <a:pPr lvl="2">
              <a:lnSpc>
                <a:spcPct val="80000"/>
              </a:lnSpc>
            </a:pPr>
            <a:r>
              <a:rPr lang="en-GB" sz="1800"/>
              <a:t>Other types of empiricism before</a:t>
            </a:r>
          </a:p>
          <a:p>
            <a:pPr lvl="2">
              <a:lnSpc>
                <a:spcPct val="80000"/>
              </a:lnSpc>
              <a:buFont typeface="Monotype Sorts" pitchFamily="2" charset="2"/>
              <a:buNone/>
            </a:pPr>
            <a:endParaRPr lang="en-GB" sz="1800" i="1"/>
          </a:p>
          <a:p>
            <a:pPr>
              <a:lnSpc>
                <a:spcPct val="80000"/>
              </a:lnSpc>
            </a:pPr>
            <a:r>
              <a:rPr lang="en-GB" sz="2000"/>
              <a:t>David Hume (1711-1776)</a:t>
            </a:r>
          </a:p>
          <a:p>
            <a:pPr lvl="1">
              <a:lnSpc>
                <a:spcPct val="80000"/>
              </a:lnSpc>
            </a:pPr>
            <a:r>
              <a:rPr lang="en-US" sz="2200"/>
              <a:t>Scottish philosopher and historian</a:t>
            </a:r>
          </a:p>
          <a:p>
            <a:pPr lvl="2">
              <a:lnSpc>
                <a:spcPct val="80000"/>
              </a:lnSpc>
            </a:pPr>
            <a:r>
              <a:rPr lang="en-GB" sz="1800"/>
              <a:t>Introduced skepticism into empiricism</a:t>
            </a:r>
          </a:p>
          <a:p>
            <a:pPr lvl="2">
              <a:lnSpc>
                <a:spcPct val="80000"/>
              </a:lnSpc>
            </a:pPr>
            <a:r>
              <a:rPr lang="en-US" sz="2000"/>
              <a:t>Belief about cause and effect depends on sentiment, custom and habit, and </a:t>
            </a:r>
            <a:r>
              <a:rPr lang="en-US" sz="2000" b="1"/>
              <a:t>not</a:t>
            </a:r>
            <a:r>
              <a:rPr lang="en-US" sz="2000"/>
              <a:t> upon reason or immutable Laws of Nature</a:t>
            </a:r>
            <a:endParaRPr lang="en-GB" sz="1800"/>
          </a:p>
        </p:txBody>
      </p:sp>
    </p:spTree>
  </p:cSld>
  <p:clrMapOvr>
    <a:masterClrMapping/>
  </p:clrMapOvr>
  <p:transition>
    <p:wedg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838200" y="609600"/>
            <a:ext cx="8077200" cy="533400"/>
          </a:xfrm>
        </p:spPr>
        <p:txBody>
          <a:bodyPr/>
          <a:lstStyle/>
          <a:p>
            <a:pPr algn="ctr"/>
            <a:r>
              <a:rPr lang="en-US" sz="2400" b="0"/>
              <a:t>David Hume (1711-1776)</a:t>
            </a:r>
          </a:p>
        </p:txBody>
      </p:sp>
      <p:pic>
        <p:nvPicPr>
          <p:cNvPr id="23555" name="Content Placeholder 3" descr="DavidHume.jpg"/>
          <p:cNvPicPr>
            <a:picLocks noGrp="1" noChangeAspect="1"/>
          </p:cNvPicPr>
          <p:nvPr>
            <p:ph idx="1"/>
          </p:nvPr>
        </p:nvPicPr>
        <p:blipFill>
          <a:blip r:embed="rId2" cstate="print"/>
          <a:srcRect/>
          <a:stretch>
            <a:fillRect/>
          </a:stretch>
        </p:blipFill>
        <p:spPr>
          <a:xfrm>
            <a:off x="2514600" y="1009650"/>
            <a:ext cx="4419600" cy="5356225"/>
          </a:xfrm>
        </p:spPr>
      </p:pic>
    </p:spTree>
  </p:cSld>
  <p:clrMapOvr>
    <a:masterClrMapping/>
  </p:clrMapOvr>
  <p:transition>
    <p:wedg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04DE5-0AE4-43F8-A2F7-106428F0C6F2}"/>
              </a:ext>
            </a:extLst>
          </p:cNvPr>
          <p:cNvSpPr>
            <a:spLocks noGrp="1"/>
          </p:cNvSpPr>
          <p:nvPr>
            <p:ph type="title"/>
          </p:nvPr>
        </p:nvSpPr>
        <p:spPr>
          <a:xfrm>
            <a:off x="533400" y="495300"/>
            <a:ext cx="8382000" cy="533400"/>
          </a:xfrm>
        </p:spPr>
        <p:txBody>
          <a:bodyPr/>
          <a:lstStyle/>
          <a:p>
            <a:r>
              <a:rPr lang="en-US" sz="2800" dirty="0"/>
              <a:t>Classical Empiricism</a:t>
            </a:r>
            <a:endParaRPr lang="en-GB" sz="2800" dirty="0"/>
          </a:p>
        </p:txBody>
      </p:sp>
      <p:sp>
        <p:nvSpPr>
          <p:cNvPr id="3" name="Content Placeholder 2">
            <a:extLst>
              <a:ext uri="{FF2B5EF4-FFF2-40B4-BE49-F238E27FC236}">
                <a16:creationId xmlns:a16="http://schemas.microsoft.com/office/drawing/2014/main" id="{DCA86219-CAD1-40C4-89C1-5BFB5B416EC9}"/>
              </a:ext>
            </a:extLst>
          </p:cNvPr>
          <p:cNvSpPr>
            <a:spLocks noGrp="1"/>
          </p:cNvSpPr>
          <p:nvPr>
            <p:ph idx="1"/>
          </p:nvPr>
        </p:nvSpPr>
        <p:spPr>
          <a:xfrm>
            <a:off x="533400" y="1028700"/>
            <a:ext cx="8382000" cy="5067300"/>
          </a:xfrm>
        </p:spPr>
        <p:txBody>
          <a:bodyPr/>
          <a:lstStyle/>
          <a:p>
            <a:r>
              <a:rPr lang="en-US" sz="2200" dirty="0"/>
              <a:t>For Hume the “empiricist principle” applies to words and has two parts, one psychological and one epistemological</a:t>
            </a:r>
          </a:p>
          <a:p>
            <a:pPr lvl="1"/>
            <a:r>
              <a:rPr lang="en-US" sz="1800" dirty="0"/>
              <a:t>The psychological part maintains that all “ideas” are conditioned on experiences – experiential data -- of some kind (“</a:t>
            </a:r>
            <a:r>
              <a:rPr lang="en-US" sz="1800" b="1" dirty="0"/>
              <a:t>Prior impressions are a necessary causal condition of meanings</a:t>
            </a:r>
            <a:r>
              <a:rPr lang="en-US" sz="1800" dirty="0"/>
              <a:t>”) </a:t>
            </a:r>
          </a:p>
          <a:p>
            <a:pPr lvl="1"/>
            <a:r>
              <a:rPr lang="en-US" sz="1800" dirty="0"/>
              <a:t>In the epistemological part, a word associated with an ‘idea’ is either simple – directly associated with an experiential datum – or complex – which can be analyzed to reduce the word to ‘end-terms’ composed of experiential data  (“</a:t>
            </a:r>
            <a:r>
              <a:rPr lang="en-US" sz="1800" b="1" dirty="0"/>
              <a:t>If there are no impressions, then there can be no meanings </a:t>
            </a:r>
            <a:r>
              <a:rPr lang="en-US" sz="1800" dirty="0"/>
              <a:t>”)</a:t>
            </a:r>
          </a:p>
          <a:p>
            <a:r>
              <a:rPr lang="en-US" sz="2000" dirty="0"/>
              <a:t>If a word cannot be reduced to a single experiential datum or reduced to component experiential data, that word is “meaningless”</a:t>
            </a:r>
          </a:p>
          <a:p>
            <a:pPr lvl="1"/>
            <a:r>
              <a:rPr lang="en-US" sz="1800" dirty="0"/>
              <a:t>Consider reference to the word “God”</a:t>
            </a:r>
          </a:p>
          <a:p>
            <a:r>
              <a:rPr lang="en-US" sz="2000" dirty="0"/>
              <a:t>The psychological part is an important point of departure the rationalism of Descartes – where absolute knowledge is available independent of experience – or transcendentally through reason as with Kant.</a:t>
            </a:r>
            <a:endParaRPr lang="en-GB" sz="2000" dirty="0"/>
          </a:p>
        </p:txBody>
      </p:sp>
    </p:spTree>
    <p:extLst>
      <p:ext uri="{BB962C8B-B14F-4D97-AF65-F5344CB8AC3E}">
        <p14:creationId xmlns:p14="http://schemas.microsoft.com/office/powerpoint/2010/main" val="2871969277"/>
      </p:ext>
    </p:extLst>
  </p:cSld>
  <p:clrMapOvr>
    <a:masterClrMapping/>
  </p:clrMapOvr>
  <p:transition>
    <p:wedg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3400" y="609600"/>
            <a:ext cx="8382000" cy="1143000"/>
          </a:xfrm>
        </p:spPr>
        <p:txBody>
          <a:bodyPr/>
          <a:lstStyle/>
          <a:p>
            <a:r>
              <a:rPr lang="en-US" sz="4000" dirty="0"/>
              <a:t>Hume’s Argument Against Miracles and the Attack on Christianity</a:t>
            </a:r>
          </a:p>
        </p:txBody>
      </p:sp>
      <p:sp>
        <p:nvSpPr>
          <p:cNvPr id="21507" name="Rectangle 3"/>
          <p:cNvSpPr>
            <a:spLocks noGrp="1" noChangeArrowheads="1"/>
          </p:cNvSpPr>
          <p:nvPr>
            <p:ph type="body" idx="1"/>
          </p:nvPr>
        </p:nvSpPr>
        <p:spPr>
          <a:xfrm>
            <a:off x="1143000" y="1981200"/>
            <a:ext cx="7772400" cy="4114800"/>
          </a:xfrm>
        </p:spPr>
        <p:txBody>
          <a:bodyPr/>
          <a:lstStyle/>
          <a:p>
            <a:pPr>
              <a:lnSpc>
                <a:spcPct val="90000"/>
              </a:lnSpc>
            </a:pPr>
            <a:r>
              <a:rPr lang="en-US" sz="2000"/>
              <a:t>A number of quotes reflecting Hume’s empiricist approach</a:t>
            </a:r>
          </a:p>
          <a:p>
            <a:pPr lvl="1">
              <a:lnSpc>
                <a:spcPct val="90000"/>
              </a:lnSpc>
            </a:pPr>
            <a:r>
              <a:rPr lang="en-US" sz="2000"/>
              <a:t>“the ultimate standard, by which we determine all disputes, that may arise concerning them, is always derived from experience and observation” (p.5)</a:t>
            </a:r>
          </a:p>
          <a:p>
            <a:pPr lvl="1">
              <a:lnSpc>
                <a:spcPct val="90000"/>
              </a:lnSpc>
            </a:pPr>
            <a:r>
              <a:rPr lang="en-US" sz="2000"/>
              <a:t>“where there is an opposition of arguments, we ought to give preference to such as are founded on the greatest number of past observations” (p.8)</a:t>
            </a:r>
          </a:p>
          <a:p>
            <a:pPr lvl="1">
              <a:lnSpc>
                <a:spcPct val="90000"/>
              </a:lnSpc>
            </a:pPr>
            <a:r>
              <a:rPr lang="en-US" sz="2000"/>
              <a:t>“It is experience only which gives authority to human testimony” (p.16)</a:t>
            </a:r>
          </a:p>
          <a:p>
            <a:pPr lvl="1">
              <a:lnSpc>
                <a:spcPct val="90000"/>
              </a:lnSpc>
            </a:pPr>
            <a:r>
              <a:rPr lang="en-US" sz="2000"/>
              <a:t>“If the falsehood of his testimony would be more miraculous than the event which he relates; then, and not until then, can he pretend to command my belief or opinion” (p.7)</a:t>
            </a:r>
          </a:p>
          <a:p>
            <a:pPr>
              <a:lnSpc>
                <a:spcPct val="90000"/>
              </a:lnSpc>
            </a:pPr>
            <a:endParaRPr lang="en-US" sz="2000"/>
          </a:p>
          <a:p>
            <a:pPr>
              <a:lnSpc>
                <a:spcPct val="90000"/>
              </a:lnSpc>
            </a:pPr>
            <a:endParaRPr lang="en-US" sz="2000"/>
          </a:p>
          <a:p>
            <a:pPr>
              <a:lnSpc>
                <a:spcPct val="90000"/>
              </a:lnSpc>
            </a:pPr>
            <a:endParaRPr lang="en-US" sz="2000"/>
          </a:p>
        </p:txBody>
      </p:sp>
    </p:spTree>
  </p:cSld>
  <p:clrMapOvr>
    <a:masterClrMapping/>
  </p:clrMapOvr>
  <p:transition>
    <p:wedg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90600" y="533400"/>
            <a:ext cx="7239000" cy="1143000"/>
          </a:xfrm>
        </p:spPr>
        <p:txBody>
          <a:bodyPr/>
          <a:lstStyle/>
          <a:p>
            <a:r>
              <a:rPr lang="en-US" sz="3600" dirty="0"/>
              <a:t>The Miracle of the Miraculous</a:t>
            </a:r>
            <a:endParaRPr lang="en-US" sz="3200" dirty="0"/>
          </a:p>
        </p:txBody>
      </p:sp>
      <p:sp>
        <p:nvSpPr>
          <p:cNvPr id="18435" name="Rectangle 3"/>
          <p:cNvSpPr>
            <a:spLocks noGrp="1" noChangeArrowheads="1"/>
          </p:cNvSpPr>
          <p:nvPr>
            <p:ph type="body" idx="1"/>
          </p:nvPr>
        </p:nvSpPr>
        <p:spPr>
          <a:xfrm>
            <a:off x="990600" y="990600"/>
            <a:ext cx="7924800" cy="5181600"/>
          </a:xfrm>
        </p:spPr>
        <p:txBody>
          <a:bodyPr/>
          <a:lstStyle/>
          <a:p>
            <a:pPr>
              <a:lnSpc>
                <a:spcPct val="90000"/>
              </a:lnSpc>
              <a:buFont typeface="Monotype Sorts" pitchFamily="2" charset="2"/>
              <a:buNone/>
            </a:pPr>
            <a:endParaRPr lang="en-GB" sz="2000"/>
          </a:p>
          <a:p>
            <a:pPr>
              <a:lnSpc>
                <a:spcPct val="90000"/>
              </a:lnSpc>
            </a:pPr>
            <a:r>
              <a:rPr lang="en-GB" sz="2000"/>
              <a:t>“A miracle is a violation of the laws of nature” (p.6)</a:t>
            </a:r>
          </a:p>
          <a:p>
            <a:pPr lvl="1">
              <a:lnSpc>
                <a:spcPct val="90000"/>
              </a:lnSpc>
            </a:pPr>
            <a:r>
              <a:rPr lang="en-GB" sz="2000"/>
              <a:t>“the proof against a miracle, from the very nature of the fact, is as entire an argument from experience as can possibly be imagined”</a:t>
            </a:r>
          </a:p>
          <a:p>
            <a:pPr lvl="1">
              <a:lnSpc>
                <a:spcPct val="90000"/>
              </a:lnSpc>
            </a:pPr>
            <a:r>
              <a:rPr lang="en-GB" sz="2000"/>
              <a:t>“it is a miracle that a dead man should come to life; because that has never been observed in any age or country” (p.7)</a:t>
            </a:r>
          </a:p>
          <a:p>
            <a:pPr lvl="2">
              <a:lnSpc>
                <a:spcPct val="90000"/>
              </a:lnSpc>
            </a:pPr>
            <a:r>
              <a:rPr lang="en-GB" sz="1800"/>
              <a:t>Indirect support for Arianism</a:t>
            </a:r>
          </a:p>
          <a:p>
            <a:pPr lvl="3">
              <a:lnSpc>
                <a:spcPct val="90000"/>
              </a:lnSpc>
            </a:pPr>
            <a:r>
              <a:rPr lang="en-GB" sz="1600"/>
              <a:t>Was Hume an atheist, unitarian or Arian?</a:t>
            </a:r>
          </a:p>
          <a:p>
            <a:pPr>
              <a:lnSpc>
                <a:spcPct val="90000"/>
              </a:lnSpc>
            </a:pPr>
            <a:endParaRPr lang="en-GB" sz="2000"/>
          </a:p>
          <a:p>
            <a:pPr>
              <a:lnSpc>
                <a:spcPct val="90000"/>
              </a:lnSpc>
            </a:pPr>
            <a:r>
              <a:rPr lang="en-GB" sz="2000"/>
              <a:t>“Our evidence, then, for the truth of the Christian religion, is less than the evidence for the truth of our senses”  (p.3)</a:t>
            </a:r>
          </a:p>
          <a:p>
            <a:pPr lvl="1">
              <a:lnSpc>
                <a:spcPct val="90000"/>
              </a:lnSpc>
            </a:pPr>
            <a:r>
              <a:rPr lang="en-GB" sz="2000"/>
              <a:t>“no human testimony can have such force as to prove a miracle, and make it a just foundation for any such system of religion” (p.16)</a:t>
            </a:r>
          </a:p>
          <a:p>
            <a:pPr lvl="2">
              <a:lnSpc>
                <a:spcPct val="90000"/>
              </a:lnSpc>
            </a:pPr>
            <a:r>
              <a:rPr lang="en-GB" sz="1800"/>
              <a:t>“compare the instances of the violation of truth in the testimony of men, with those of the violation of the laws of nature by miracles, in order to judge which of them is most likely and probable.” (p.17)</a:t>
            </a:r>
          </a:p>
          <a:p>
            <a:pPr>
              <a:lnSpc>
                <a:spcPct val="90000"/>
              </a:lnSpc>
            </a:pPr>
            <a:endParaRPr lang="en-GB" sz="2000"/>
          </a:p>
        </p:txBody>
      </p:sp>
    </p:spTree>
  </p:cSld>
  <p:clrMapOvr>
    <a:masterClrMapping/>
  </p:clrMapOvr>
  <p:transition>
    <p:wedg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609600"/>
            <a:ext cx="8305800" cy="609600"/>
          </a:xfrm>
        </p:spPr>
        <p:txBody>
          <a:bodyPr/>
          <a:lstStyle/>
          <a:p>
            <a:r>
              <a:rPr lang="en-US" sz="3600" dirty="0"/>
              <a:t>The Writings of Richard Price</a:t>
            </a:r>
          </a:p>
        </p:txBody>
      </p:sp>
      <p:sp>
        <p:nvSpPr>
          <p:cNvPr id="16387" name="Rectangle 3"/>
          <p:cNvSpPr>
            <a:spLocks noGrp="1" noChangeArrowheads="1"/>
          </p:cNvSpPr>
          <p:nvPr>
            <p:ph type="body" idx="1"/>
          </p:nvPr>
        </p:nvSpPr>
        <p:spPr>
          <a:xfrm>
            <a:off x="685800" y="1371600"/>
            <a:ext cx="7924800" cy="4876800"/>
          </a:xfrm>
        </p:spPr>
        <p:txBody>
          <a:bodyPr/>
          <a:lstStyle/>
          <a:p>
            <a:pPr>
              <a:lnSpc>
                <a:spcPct val="90000"/>
              </a:lnSpc>
            </a:pPr>
            <a:r>
              <a:rPr lang="en-GB" sz="2400" dirty="0"/>
              <a:t> </a:t>
            </a:r>
            <a:r>
              <a:rPr lang="en-GB" sz="2400" b="1" dirty="0"/>
              <a:t>Who was Richard Price (1723-1791)?</a:t>
            </a:r>
          </a:p>
          <a:p>
            <a:pPr lvl="1">
              <a:lnSpc>
                <a:spcPct val="90000"/>
              </a:lnSpc>
            </a:pPr>
            <a:r>
              <a:rPr lang="en-GB" sz="2200" dirty="0"/>
              <a:t>Dissenting minister, educated within dissenting academies</a:t>
            </a:r>
          </a:p>
          <a:p>
            <a:pPr lvl="1">
              <a:lnSpc>
                <a:spcPct val="90000"/>
              </a:lnSpc>
            </a:pPr>
            <a:r>
              <a:rPr lang="en-GB" sz="2200" dirty="0"/>
              <a:t>1763 publishes Bayes theorem, posthumously to Bayes</a:t>
            </a:r>
          </a:p>
          <a:p>
            <a:pPr lvl="2">
              <a:lnSpc>
                <a:spcPct val="90000"/>
              </a:lnSpc>
            </a:pPr>
            <a:r>
              <a:rPr lang="en-GB" sz="2000" dirty="0"/>
              <a:t>1765 Price elected to Royal Society (based on letters he wrote to Ben Franklin that evolved into </a:t>
            </a:r>
            <a:r>
              <a:rPr lang="en-GB" sz="2000" i="1" dirty="0"/>
              <a:t>“Observations”) –</a:t>
            </a:r>
            <a:r>
              <a:rPr lang="en-GB" sz="2000" dirty="0"/>
              <a:t> most of his important contributions still to come</a:t>
            </a:r>
          </a:p>
          <a:p>
            <a:pPr>
              <a:lnSpc>
                <a:spcPct val="90000"/>
              </a:lnSpc>
            </a:pPr>
            <a:r>
              <a:rPr lang="en-GB" sz="2400" i="1" dirty="0"/>
              <a:t>Observations on Reversionary Payments </a:t>
            </a:r>
            <a:r>
              <a:rPr lang="en-GB" sz="2400" dirty="0"/>
              <a:t>(1772), founding book of actuarial science and modern insurance mathematics</a:t>
            </a:r>
          </a:p>
          <a:p>
            <a:pPr lvl="1">
              <a:lnSpc>
                <a:spcPct val="90000"/>
              </a:lnSpc>
            </a:pPr>
            <a:r>
              <a:rPr lang="en-GB" sz="2200" dirty="0"/>
              <a:t>Involvement with the Society for Equitable Assurances started in 1768 (first modern life insurance company)</a:t>
            </a:r>
          </a:p>
          <a:p>
            <a:pPr>
              <a:lnSpc>
                <a:spcPct val="90000"/>
              </a:lnSpc>
            </a:pPr>
            <a:r>
              <a:rPr lang="en-US" sz="2400" i="1" dirty="0"/>
              <a:t>Observations on Civil Liberty</a:t>
            </a:r>
            <a:r>
              <a:rPr lang="en-US" sz="2400" dirty="0"/>
              <a:t> (1776)</a:t>
            </a:r>
          </a:p>
          <a:p>
            <a:pPr lvl="1">
              <a:lnSpc>
                <a:spcPct val="90000"/>
              </a:lnSpc>
            </a:pPr>
            <a:r>
              <a:rPr lang="en-GB" sz="2200" dirty="0"/>
              <a:t>Took the American view vs. that of England</a:t>
            </a:r>
          </a:p>
        </p:txBody>
      </p:sp>
    </p:spTree>
  </p:cSld>
  <p:clrMapOvr>
    <a:masterClrMapping/>
  </p:clrMapOvr>
  <p:transition>
    <p:wedg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876800" y="304800"/>
            <a:ext cx="4038600" cy="5562600"/>
          </a:xfrm>
        </p:spPr>
        <p:txBody>
          <a:bodyPr/>
          <a:lstStyle/>
          <a:p>
            <a:r>
              <a:rPr lang="en-US" sz="2800" dirty="0"/>
              <a:t>Rev. Richard Price </a:t>
            </a:r>
            <a:br>
              <a:rPr lang="en-US" sz="2800" dirty="0"/>
            </a:br>
            <a:r>
              <a:rPr lang="en-US" sz="2800" dirty="0"/>
              <a:t>(1723-1791)</a:t>
            </a:r>
            <a:br>
              <a:rPr lang="en-US" sz="2800" dirty="0"/>
            </a:br>
            <a:br>
              <a:rPr lang="en-US" sz="2800" dirty="0"/>
            </a:br>
            <a:r>
              <a:rPr lang="en-US" sz="2800" dirty="0"/>
              <a:t>Assumed a position as a dissenting preacher at the important dissenting community of Newington Green in 1758</a:t>
            </a:r>
            <a:br>
              <a:rPr lang="en-US" sz="2800" dirty="0"/>
            </a:br>
            <a:br>
              <a:rPr lang="en-US" sz="2800" dirty="0"/>
            </a:br>
            <a:r>
              <a:rPr lang="en-US" sz="2800" dirty="0"/>
              <a:t>Was married to a devout Anglican</a:t>
            </a:r>
            <a:br>
              <a:rPr lang="en-US" sz="2800" dirty="0"/>
            </a:br>
            <a:br>
              <a:rPr lang="en-US" sz="2800" dirty="0"/>
            </a:br>
            <a:r>
              <a:rPr lang="en-US" sz="2800" dirty="0"/>
              <a:t>Among his friends and acquaintances were: </a:t>
            </a:r>
            <a:r>
              <a:rPr lang="en-GB" sz="2400" dirty="0"/>
              <a:t>Benjamin Franklin, Joseph Priestley, Mary Wollstonecraft, David Hume</a:t>
            </a:r>
            <a:br>
              <a:rPr lang="en-US" sz="2800" dirty="0"/>
            </a:br>
            <a:r>
              <a:rPr lang="en-US" sz="2800" dirty="0"/>
              <a:t> </a:t>
            </a:r>
          </a:p>
        </p:txBody>
      </p:sp>
      <p:pic>
        <p:nvPicPr>
          <p:cNvPr id="4" name="Picture 20" descr="pricePR"/>
          <p:cNvPicPr>
            <a:picLocks noGrp="1" noChangeAspect="1" noChangeArrowheads="1"/>
          </p:cNvPicPr>
          <p:nvPr>
            <p:ph idx="1"/>
          </p:nvPr>
        </p:nvPicPr>
        <p:blipFill>
          <a:blip r:embed="rId2" cstate="print"/>
          <a:srcRect/>
          <a:stretch>
            <a:fillRect/>
          </a:stretch>
        </p:blipFill>
        <p:spPr>
          <a:xfrm>
            <a:off x="16933" y="228600"/>
            <a:ext cx="4362803" cy="5806180"/>
          </a:xfr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sz="3600"/>
              <a:t>What is Bayes Theorem?</a:t>
            </a:r>
            <a:endParaRPr lang="en-US" sz="3600"/>
          </a:p>
        </p:txBody>
      </p:sp>
      <p:sp>
        <p:nvSpPr>
          <p:cNvPr id="17411" name="Rectangle 3"/>
          <p:cNvSpPr>
            <a:spLocks noGrp="1" noChangeArrowheads="1"/>
          </p:cNvSpPr>
          <p:nvPr>
            <p:ph type="body" sz="half" idx="1"/>
          </p:nvPr>
        </p:nvSpPr>
        <p:spPr>
          <a:xfrm>
            <a:off x="457200" y="1600200"/>
            <a:ext cx="8458200" cy="3200400"/>
          </a:xfrm>
        </p:spPr>
        <p:txBody>
          <a:bodyPr/>
          <a:lstStyle/>
          <a:p>
            <a:pPr>
              <a:lnSpc>
                <a:spcPct val="80000"/>
              </a:lnSpc>
            </a:pPr>
            <a:r>
              <a:rPr lang="en-GB" sz="2000" dirty="0"/>
              <a:t>Rev. Thomas Bayes (1702-1761)</a:t>
            </a:r>
          </a:p>
          <a:p>
            <a:pPr lvl="1">
              <a:lnSpc>
                <a:spcPct val="80000"/>
              </a:lnSpc>
            </a:pPr>
            <a:r>
              <a:rPr lang="en-US" sz="1800" dirty="0"/>
              <a:t>C</a:t>
            </a:r>
            <a:r>
              <a:rPr lang="en-GB" sz="1800" dirty="0" err="1"/>
              <a:t>redited</a:t>
            </a:r>
            <a:r>
              <a:rPr lang="en-GB" sz="1800" dirty="0"/>
              <a:t> with the ‘discovery’ of Bayes theorem that is the foundation for Bayesian statistics, an important branch of modern statistical theory  </a:t>
            </a:r>
          </a:p>
          <a:p>
            <a:pPr lvl="1">
              <a:lnSpc>
                <a:spcPct val="80000"/>
              </a:lnSpc>
            </a:pPr>
            <a:r>
              <a:rPr lang="en-GB" sz="2000" dirty="0"/>
              <a:t>Bayes Theorem published post-</a:t>
            </a:r>
            <a:r>
              <a:rPr lang="en-GB" sz="2000" dirty="0" err="1"/>
              <a:t>humously</a:t>
            </a:r>
            <a:r>
              <a:rPr lang="en-GB" sz="2000" dirty="0"/>
              <a:t> by Price contains a special (</a:t>
            </a:r>
            <a:r>
              <a:rPr lang="en-GB" sz="2000" dirty="0" err="1"/>
              <a:t>equi</a:t>
            </a:r>
            <a:r>
              <a:rPr lang="en-GB" sz="2000" dirty="0"/>
              <a:t>-probable) case of the result</a:t>
            </a:r>
          </a:p>
          <a:p>
            <a:pPr lvl="2">
              <a:lnSpc>
                <a:spcPct val="80000"/>
              </a:lnSpc>
            </a:pPr>
            <a:r>
              <a:rPr lang="en-US" sz="1800" dirty="0"/>
              <a:t>T</a:t>
            </a:r>
            <a:r>
              <a:rPr lang="en-GB" sz="1800" dirty="0"/>
              <a:t>he most important section of the paper is a scholium written by Price so it is not clear that Bayes theorem is the appropriate eponym</a:t>
            </a:r>
          </a:p>
          <a:p>
            <a:pPr lvl="1">
              <a:lnSpc>
                <a:spcPct val="80000"/>
              </a:lnSpc>
            </a:pPr>
            <a:r>
              <a:rPr lang="en-GB" sz="2000" dirty="0"/>
              <a:t>Interpret the result as densities: </a:t>
            </a:r>
          </a:p>
          <a:p>
            <a:pPr lvl="2">
              <a:lnSpc>
                <a:spcPct val="80000"/>
              </a:lnSpc>
            </a:pPr>
            <a:r>
              <a:rPr lang="en-GB" sz="1800" dirty="0"/>
              <a:t>Posterior Conditional = empirical likelihood * prior</a:t>
            </a:r>
          </a:p>
          <a:p>
            <a:pPr lvl="3">
              <a:lnSpc>
                <a:spcPct val="80000"/>
              </a:lnSpc>
            </a:pPr>
            <a:r>
              <a:rPr lang="en-GB" sz="1600" dirty="0"/>
              <a:t>See downloadable note on ‘Bayes Rule for the Evidence of Testimony’</a:t>
            </a:r>
          </a:p>
        </p:txBody>
      </p:sp>
      <p:graphicFrame>
        <p:nvGraphicFramePr>
          <p:cNvPr id="17421" name="Object 13"/>
          <p:cNvGraphicFramePr>
            <a:graphicFrameLocks noGrp="1" noChangeAspect="1"/>
          </p:cNvGraphicFramePr>
          <p:nvPr>
            <p:ph sz="half" idx="2"/>
            <p:extLst>
              <p:ext uri="{D42A27DB-BD31-4B8C-83A1-F6EECF244321}">
                <p14:modId xmlns:p14="http://schemas.microsoft.com/office/powerpoint/2010/main" val="1667892265"/>
              </p:ext>
            </p:extLst>
          </p:nvPr>
        </p:nvGraphicFramePr>
        <p:xfrm>
          <a:off x="1143000" y="4876800"/>
          <a:ext cx="6629400" cy="1098550"/>
        </p:xfrm>
        <a:graphic>
          <a:graphicData uri="http://schemas.openxmlformats.org/presentationml/2006/ole">
            <mc:AlternateContent xmlns:mc="http://schemas.openxmlformats.org/markup-compatibility/2006">
              <mc:Choice xmlns:v="urn:schemas-microsoft-com:vml" Requires="v">
                <p:oleObj name="Document" r:id="rId2" imgW="5705640" imgH="1028880" progId="WP10Doc">
                  <p:embed/>
                </p:oleObj>
              </mc:Choice>
              <mc:Fallback>
                <p:oleObj name="Document" r:id="rId2" imgW="5705640" imgH="1028880" progId="WP10Doc">
                  <p:embed/>
                  <p:pic>
                    <p:nvPicPr>
                      <p:cNvPr id="17421" name="Object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4876800"/>
                        <a:ext cx="6629400" cy="1098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wedg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90600" y="609600"/>
            <a:ext cx="7924800" cy="1143000"/>
          </a:xfrm>
        </p:spPr>
        <p:txBody>
          <a:bodyPr/>
          <a:lstStyle/>
          <a:p>
            <a:r>
              <a:rPr lang="en-US" sz="4000"/>
              <a:t>Price’s Four Dissertations</a:t>
            </a:r>
          </a:p>
        </p:txBody>
      </p:sp>
      <p:sp>
        <p:nvSpPr>
          <p:cNvPr id="22531" name="Rectangle 3"/>
          <p:cNvSpPr>
            <a:spLocks noGrp="1" noChangeArrowheads="1"/>
          </p:cNvSpPr>
          <p:nvPr>
            <p:ph type="body" idx="1"/>
          </p:nvPr>
        </p:nvSpPr>
        <p:spPr>
          <a:xfrm>
            <a:off x="609600" y="1981200"/>
            <a:ext cx="8305800" cy="4114800"/>
          </a:xfrm>
        </p:spPr>
        <p:txBody>
          <a:bodyPr/>
          <a:lstStyle/>
          <a:p>
            <a:pPr>
              <a:lnSpc>
                <a:spcPct val="90000"/>
              </a:lnSpc>
            </a:pPr>
            <a:r>
              <a:rPr lang="en-US" sz="2400" dirty="0"/>
              <a:t>Four Dissertations (1768)</a:t>
            </a:r>
          </a:p>
          <a:p>
            <a:pPr lvl="1">
              <a:lnSpc>
                <a:spcPct val="90000"/>
              </a:lnSpc>
            </a:pPr>
            <a:r>
              <a:rPr lang="en-US" sz="2200" dirty="0"/>
              <a:t>1.  On Providence</a:t>
            </a:r>
          </a:p>
          <a:p>
            <a:pPr lvl="1">
              <a:lnSpc>
                <a:spcPct val="90000"/>
              </a:lnSpc>
            </a:pPr>
            <a:r>
              <a:rPr lang="en-US" sz="2200" dirty="0"/>
              <a:t>2.  On Prayer</a:t>
            </a:r>
          </a:p>
          <a:p>
            <a:pPr lvl="1">
              <a:lnSpc>
                <a:spcPct val="90000"/>
              </a:lnSpc>
            </a:pPr>
            <a:r>
              <a:rPr lang="en-US" sz="2200" dirty="0"/>
              <a:t>3.  On the Reasons for expecting that virtuous Men shall meet after Death in a State of Happiness</a:t>
            </a:r>
          </a:p>
          <a:p>
            <a:pPr lvl="1">
              <a:lnSpc>
                <a:spcPct val="90000"/>
              </a:lnSpc>
            </a:pPr>
            <a:r>
              <a:rPr lang="en-US" sz="2200" dirty="0"/>
              <a:t>4.  On the Importance of Christianity, the Nature of Historical Evidence, and Miracles</a:t>
            </a:r>
          </a:p>
          <a:p>
            <a:pPr lvl="2">
              <a:lnSpc>
                <a:spcPct val="90000"/>
              </a:lnSpc>
            </a:pPr>
            <a:r>
              <a:rPr lang="en-US" sz="2000" dirty="0"/>
              <a:t>Argues that the human mind is connected to the divine mind and knowledge is incomplete</a:t>
            </a:r>
          </a:p>
          <a:p>
            <a:pPr lvl="3">
              <a:lnSpc>
                <a:spcPct val="90000"/>
              </a:lnSpc>
            </a:pPr>
            <a:r>
              <a:rPr lang="en-US" sz="1800" dirty="0"/>
              <a:t>Contra Hume, experience is not the sole source of knowledge, this permits Price to argue that the probability of an event is distinct from the credibility of the evidence,</a:t>
            </a:r>
          </a:p>
        </p:txBody>
      </p:sp>
    </p:spTree>
  </p:cSld>
  <p:clrMapOvr>
    <a:masterClrMapping/>
  </p:clrMapOvr>
  <p:transition>
    <p:wedg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90600" y="609600"/>
            <a:ext cx="7924800" cy="1143000"/>
          </a:xfrm>
        </p:spPr>
        <p:txBody>
          <a:bodyPr/>
          <a:lstStyle/>
          <a:p>
            <a:r>
              <a:rPr lang="en-US" sz="4000"/>
              <a:t>Price’s Argument for Christianity</a:t>
            </a:r>
          </a:p>
        </p:txBody>
      </p:sp>
      <p:sp>
        <p:nvSpPr>
          <p:cNvPr id="23555" name="Rectangle 3"/>
          <p:cNvSpPr>
            <a:spLocks noGrp="1" noChangeArrowheads="1"/>
          </p:cNvSpPr>
          <p:nvPr>
            <p:ph type="body" idx="1"/>
          </p:nvPr>
        </p:nvSpPr>
        <p:spPr>
          <a:xfrm>
            <a:off x="381000" y="1981200"/>
            <a:ext cx="8534400" cy="4114800"/>
          </a:xfrm>
        </p:spPr>
        <p:txBody>
          <a:bodyPr/>
          <a:lstStyle/>
          <a:p>
            <a:pPr>
              <a:lnSpc>
                <a:spcPct val="80000"/>
              </a:lnSpc>
            </a:pPr>
            <a:r>
              <a:rPr lang="en-US" sz="2000" dirty="0"/>
              <a:t>Price appreciates Hume’s Approach</a:t>
            </a:r>
          </a:p>
          <a:p>
            <a:pPr lvl="1">
              <a:lnSpc>
                <a:spcPct val="80000"/>
              </a:lnSpc>
            </a:pPr>
            <a:r>
              <a:rPr lang="en-US" sz="2000" dirty="0"/>
              <a:t>“The opposition hitherto made to Christianity, has, I think, done it the greatest service.  It has been the means of causing it to be better understood, of shewing, in a clearer light, on what foundation of evidence it stands, and of removing from it many incumbrances and adulterations, which, for many ages, had miserably disguised and debased it.” (p.365) </a:t>
            </a:r>
          </a:p>
          <a:p>
            <a:pPr>
              <a:lnSpc>
                <a:spcPct val="80000"/>
              </a:lnSpc>
            </a:pPr>
            <a:r>
              <a:rPr lang="en-US" sz="2000" dirty="0"/>
              <a:t>Price is concerned with giving meaning to death</a:t>
            </a:r>
          </a:p>
          <a:p>
            <a:pPr lvl="1">
              <a:lnSpc>
                <a:spcPct val="80000"/>
              </a:lnSpc>
            </a:pPr>
            <a:r>
              <a:rPr lang="en-US" sz="2000" dirty="0">
                <a:sym typeface="Wingdings" pitchFamily="2" charset="2"/>
              </a:rPr>
              <a:t>“There is nothing in all nature, about which we have so much reason to wish for information as </a:t>
            </a:r>
            <a:r>
              <a:rPr lang="en-US" sz="2000" i="1" dirty="0">
                <a:sym typeface="Wingdings" pitchFamily="2" charset="2"/>
              </a:rPr>
              <a:t>death</a:t>
            </a:r>
            <a:r>
              <a:rPr lang="en-US" sz="2000" dirty="0">
                <a:sym typeface="Wingdings" pitchFamily="2" charset="2"/>
              </a:rPr>
              <a:t>” (p.362) </a:t>
            </a:r>
          </a:p>
          <a:p>
            <a:pPr lvl="1">
              <a:lnSpc>
                <a:spcPct val="80000"/>
              </a:lnSpc>
            </a:pPr>
            <a:r>
              <a:rPr lang="en-US" sz="2000" dirty="0">
                <a:sym typeface="Wingdings" pitchFamily="2" charset="2"/>
              </a:rPr>
              <a:t>“It is a set of facts exhibiting and demonstrating this one truth: Eternal Life, the Gift of God, Through Jesus Christ our Lord.” (p.377)</a:t>
            </a:r>
          </a:p>
        </p:txBody>
      </p:sp>
    </p:spTree>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E92FEA-C1F9-4676-9A10-8003FEC46C69}"/>
              </a:ext>
            </a:extLst>
          </p:cNvPr>
          <p:cNvSpPr>
            <a:spLocks noGrp="1"/>
          </p:cNvSpPr>
          <p:nvPr>
            <p:ph type="title"/>
          </p:nvPr>
        </p:nvSpPr>
        <p:spPr>
          <a:xfrm>
            <a:off x="381000" y="609600"/>
            <a:ext cx="3200400" cy="5410200"/>
          </a:xfrm>
        </p:spPr>
        <p:txBody>
          <a:bodyPr/>
          <a:lstStyle/>
          <a:p>
            <a:r>
              <a:rPr lang="en-US" sz="2800" dirty="0"/>
              <a:t>Henry VIII (1491-1547)</a:t>
            </a:r>
            <a:br>
              <a:rPr lang="en-US" sz="2800" dirty="0"/>
            </a:br>
            <a:br>
              <a:rPr lang="en-US" sz="2800" dirty="0"/>
            </a:br>
            <a:r>
              <a:rPr lang="en-US" sz="2800" dirty="0"/>
              <a:t>Ruled as King of England from 1509-1547 </a:t>
            </a:r>
            <a:br>
              <a:rPr lang="en-US" sz="2800" dirty="0"/>
            </a:br>
            <a:br>
              <a:rPr lang="en-US" sz="2800" dirty="0"/>
            </a:br>
            <a:r>
              <a:rPr lang="en-US" sz="2800" dirty="0"/>
              <a:t>Notorious for having six wives that required breaking with the Catholic Church (initial marriage to Catherine of Aragon (m1509-1533)</a:t>
            </a:r>
            <a:br>
              <a:rPr lang="en-US" sz="2800" dirty="0"/>
            </a:br>
            <a:br>
              <a:rPr lang="en-US" sz="2800" dirty="0"/>
            </a:br>
            <a:r>
              <a:rPr lang="en-US" sz="2000" dirty="0"/>
              <a:t>Painting by</a:t>
            </a:r>
            <a:br>
              <a:rPr lang="en-US" sz="2800" dirty="0"/>
            </a:br>
            <a:r>
              <a:rPr lang="en-CA" sz="2000" dirty="0"/>
              <a:t>Lucas </a:t>
            </a:r>
            <a:r>
              <a:rPr lang="en-CA" sz="2000" dirty="0" err="1"/>
              <a:t>Horenbout</a:t>
            </a:r>
            <a:r>
              <a:rPr lang="en-CA" sz="2000" dirty="0"/>
              <a:t> (c. 1526)</a:t>
            </a:r>
          </a:p>
        </p:txBody>
      </p:sp>
      <p:pic>
        <p:nvPicPr>
          <p:cNvPr id="6" name="Picture 5" descr="A person in a military uniform&#10;&#10;Description automatically generated with low confidence">
            <a:extLst>
              <a:ext uri="{FF2B5EF4-FFF2-40B4-BE49-F238E27FC236}">
                <a16:creationId xmlns:a16="http://schemas.microsoft.com/office/drawing/2014/main" id="{73611955-D3D6-4101-8513-A22346AE4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666749"/>
            <a:ext cx="4715208" cy="5381625"/>
          </a:xfrm>
          <a:prstGeom prst="rect">
            <a:avLst/>
          </a:prstGeom>
        </p:spPr>
      </p:pic>
    </p:spTree>
    <p:extLst>
      <p:ext uri="{BB962C8B-B14F-4D97-AF65-F5344CB8AC3E}">
        <p14:creationId xmlns:p14="http://schemas.microsoft.com/office/powerpoint/2010/main" val="3881885869"/>
      </p:ext>
    </p:extLst>
  </p:cSld>
  <p:clrMapOvr>
    <a:masterClrMapping/>
  </p:clrMapOvr>
  <p:transition>
    <p:wedg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609600"/>
            <a:ext cx="8305800" cy="1143000"/>
          </a:xfrm>
        </p:spPr>
        <p:txBody>
          <a:bodyPr/>
          <a:lstStyle/>
          <a:p>
            <a:r>
              <a:rPr lang="en-US" sz="4000" i="1"/>
              <a:t>Miracles versus Prophesies</a:t>
            </a:r>
          </a:p>
        </p:txBody>
      </p:sp>
      <p:sp>
        <p:nvSpPr>
          <p:cNvPr id="24579" name="Rectangle 3"/>
          <p:cNvSpPr>
            <a:spLocks noGrp="1" noChangeArrowheads="1"/>
          </p:cNvSpPr>
          <p:nvPr>
            <p:ph type="body" idx="1"/>
          </p:nvPr>
        </p:nvSpPr>
        <p:spPr>
          <a:xfrm>
            <a:off x="1371600" y="1981200"/>
            <a:ext cx="7543800" cy="4114800"/>
          </a:xfrm>
        </p:spPr>
        <p:txBody>
          <a:bodyPr/>
          <a:lstStyle/>
          <a:p>
            <a:pPr>
              <a:lnSpc>
                <a:spcPct val="80000"/>
              </a:lnSpc>
            </a:pPr>
            <a:r>
              <a:rPr lang="en-US" sz="2000"/>
              <a:t>“Christians insist, and they think they have proved, that there are very remarkable appearances of the completion of several scriptural prophecies” (p.381)</a:t>
            </a:r>
          </a:p>
          <a:p>
            <a:pPr lvl="1">
              <a:lnSpc>
                <a:spcPct val="80000"/>
              </a:lnSpc>
            </a:pPr>
            <a:r>
              <a:rPr lang="en-US" sz="2000"/>
              <a:t>The argument from prophecies is much stronger than that of miracles </a:t>
            </a:r>
            <a:r>
              <a:rPr lang="en-US" sz="2000">
                <a:sym typeface="Wingdings" pitchFamily="2" charset="2"/>
              </a:rPr>
              <a:t> Harrison JHI article explores this issue</a:t>
            </a:r>
          </a:p>
          <a:p>
            <a:pPr lvl="1">
              <a:lnSpc>
                <a:spcPct val="80000"/>
              </a:lnSpc>
            </a:pPr>
            <a:endParaRPr lang="en-US" sz="2000">
              <a:sym typeface="Wingdings" pitchFamily="2" charset="2"/>
            </a:endParaRPr>
          </a:p>
          <a:p>
            <a:pPr>
              <a:lnSpc>
                <a:spcPct val="80000"/>
              </a:lnSpc>
            </a:pPr>
            <a:r>
              <a:rPr lang="en-US" sz="2000">
                <a:sym typeface="Wingdings" pitchFamily="2" charset="2"/>
              </a:rPr>
              <a:t>Beyond Belief  there is a third form of evidence  for Christianity (religion): miracles, prophesies and </a:t>
            </a:r>
            <a:r>
              <a:rPr lang="en-US" sz="2000" b="1">
                <a:sym typeface="Wingdings" pitchFamily="2" charset="2"/>
              </a:rPr>
              <a:t>revelation</a:t>
            </a:r>
          </a:p>
          <a:p>
            <a:pPr lvl="1">
              <a:lnSpc>
                <a:spcPct val="80000"/>
              </a:lnSpc>
            </a:pPr>
            <a:r>
              <a:rPr lang="en-US" sz="2000">
                <a:sym typeface="Wingdings" pitchFamily="2" charset="2"/>
              </a:rPr>
              <a:t>Revelation is a slippery slope for organized religion because many revelations are based on individual experience</a:t>
            </a:r>
          </a:p>
          <a:p>
            <a:pPr lvl="2">
              <a:lnSpc>
                <a:spcPct val="80000"/>
              </a:lnSpc>
            </a:pPr>
            <a:r>
              <a:rPr lang="en-US" sz="1800">
                <a:sym typeface="Wingdings" pitchFamily="2" charset="2"/>
              </a:rPr>
              <a:t>The Pope, leader of the Catholic Church, direct descent from Peter</a:t>
            </a:r>
          </a:p>
          <a:p>
            <a:pPr lvl="2">
              <a:lnSpc>
                <a:spcPct val="80000"/>
              </a:lnSpc>
            </a:pPr>
            <a:r>
              <a:rPr lang="en-US" sz="1800">
                <a:sym typeface="Wingdings" pitchFamily="2" charset="2"/>
              </a:rPr>
              <a:t>Gnosticism and the search for inner ‘gnosis’</a:t>
            </a:r>
          </a:p>
          <a:p>
            <a:pPr>
              <a:lnSpc>
                <a:spcPct val="80000"/>
              </a:lnSpc>
            </a:pPr>
            <a:endParaRPr lang="en-US" sz="2000" b="1">
              <a:sym typeface="Wingdings" pitchFamily="2" charset="2"/>
            </a:endParaRPr>
          </a:p>
          <a:p>
            <a:pPr lvl="1">
              <a:lnSpc>
                <a:spcPct val="80000"/>
              </a:lnSpc>
            </a:pPr>
            <a:endParaRPr lang="en-US" sz="2000"/>
          </a:p>
          <a:p>
            <a:pPr lvl="1">
              <a:lnSpc>
                <a:spcPct val="80000"/>
              </a:lnSpc>
            </a:pPr>
            <a:endParaRPr lang="en-US" sz="2000"/>
          </a:p>
        </p:txBody>
      </p:sp>
    </p:spTree>
  </p:cSld>
  <p:clrMapOvr>
    <a:masterClrMapping/>
  </p:clrMapOvr>
  <p:transition>
    <p:wedg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09600" y="304800"/>
            <a:ext cx="8305800" cy="1143000"/>
          </a:xfrm>
        </p:spPr>
        <p:txBody>
          <a:bodyPr/>
          <a:lstStyle/>
          <a:p>
            <a:r>
              <a:rPr lang="en-US" sz="4000"/>
              <a:t>Moral Certainty and Rational Intuition</a:t>
            </a:r>
          </a:p>
        </p:txBody>
      </p:sp>
      <p:sp>
        <p:nvSpPr>
          <p:cNvPr id="26627" name="Rectangle 3"/>
          <p:cNvSpPr>
            <a:spLocks noGrp="1" noChangeArrowheads="1"/>
          </p:cNvSpPr>
          <p:nvPr>
            <p:ph type="body" idx="1"/>
          </p:nvPr>
        </p:nvSpPr>
        <p:spPr>
          <a:xfrm>
            <a:off x="609600" y="1447800"/>
            <a:ext cx="8305800" cy="4953000"/>
          </a:xfrm>
        </p:spPr>
        <p:txBody>
          <a:bodyPr/>
          <a:lstStyle/>
          <a:p>
            <a:pPr>
              <a:lnSpc>
                <a:spcPct val="80000"/>
              </a:lnSpc>
            </a:pPr>
            <a:r>
              <a:rPr lang="en-US" sz="2000" dirty="0"/>
              <a:t>Price was a dissenter </a:t>
            </a:r>
          </a:p>
          <a:p>
            <a:pPr lvl="1">
              <a:lnSpc>
                <a:spcPct val="80000"/>
              </a:lnSpc>
            </a:pPr>
            <a:r>
              <a:rPr lang="en-US" sz="2000" dirty="0"/>
              <a:t>“It would be much better, if </a:t>
            </a:r>
            <a:r>
              <a:rPr lang="en-US" sz="2000" dirty="0" err="1"/>
              <a:t>christians</a:t>
            </a:r>
            <a:r>
              <a:rPr lang="en-US" sz="2000" dirty="0"/>
              <a:t>, instead of being so free as they often are in ascribing infidelity to the worst motives, would take case that their own faith is the result of honest enquiry, and at the same time study to demonstrate the excellence of their religion by the excellence of their tempers and lives.”(p.463)</a:t>
            </a:r>
          </a:p>
          <a:p>
            <a:pPr lvl="1">
              <a:lnSpc>
                <a:spcPct val="80000"/>
              </a:lnSpc>
            </a:pPr>
            <a:endParaRPr lang="en-US" sz="2000" dirty="0"/>
          </a:p>
          <a:p>
            <a:pPr>
              <a:lnSpc>
                <a:spcPct val="80000"/>
              </a:lnSpc>
            </a:pPr>
            <a:r>
              <a:rPr lang="en-US" sz="2000" dirty="0"/>
              <a:t>“It is reasonable to believe that events of this kind are continually happening in the immense universe; and it is </a:t>
            </a:r>
            <a:r>
              <a:rPr lang="en-US" sz="2000" b="1" dirty="0"/>
              <a:t>certain</a:t>
            </a:r>
            <a:r>
              <a:rPr lang="en-US" sz="2000" dirty="0"/>
              <a:t> that they must be brought about under the direction of some superior power”, (p.436)</a:t>
            </a:r>
          </a:p>
          <a:p>
            <a:pPr lvl="1">
              <a:lnSpc>
                <a:spcPct val="80000"/>
              </a:lnSpc>
            </a:pPr>
            <a:r>
              <a:rPr lang="en-US" sz="2000" dirty="0"/>
              <a:t>“The </a:t>
            </a:r>
            <a:r>
              <a:rPr lang="en-US" sz="2000" dirty="0" err="1"/>
              <a:t>favourableness</a:t>
            </a:r>
            <a:r>
              <a:rPr lang="en-US" sz="2000" dirty="0"/>
              <a:t> of </a:t>
            </a:r>
            <a:r>
              <a:rPr lang="en-US" sz="2000" dirty="0" err="1"/>
              <a:t>christianity</a:t>
            </a:r>
            <a:r>
              <a:rPr lang="en-US" sz="2000" dirty="0"/>
              <a:t> to virtue must indeed be a powerful recommendation of it to good minds; and is almost enough, without the aid of miracles, to prove its heavenly origin” (p.462)</a:t>
            </a:r>
          </a:p>
          <a:p>
            <a:pPr lvl="2">
              <a:lnSpc>
                <a:spcPct val="80000"/>
              </a:lnSpc>
            </a:pPr>
            <a:r>
              <a:rPr lang="en-US" sz="1800" dirty="0"/>
              <a:t>Price disputed that a miracle was a violation of the laws of nature</a:t>
            </a:r>
          </a:p>
        </p:txBody>
      </p:sp>
    </p:spTree>
  </p:cSld>
  <p:clrMapOvr>
    <a:masterClrMapping/>
  </p:clrMapOvr>
  <p:transition>
    <p:wedg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66ECB-9BA1-46EB-8EF4-E7577F71658B}"/>
              </a:ext>
            </a:extLst>
          </p:cNvPr>
          <p:cNvSpPr>
            <a:spLocks noGrp="1"/>
          </p:cNvSpPr>
          <p:nvPr>
            <p:ph type="title"/>
          </p:nvPr>
        </p:nvSpPr>
        <p:spPr>
          <a:xfrm>
            <a:off x="533400" y="609600"/>
            <a:ext cx="8382000" cy="533400"/>
          </a:xfrm>
        </p:spPr>
        <p:txBody>
          <a:bodyPr/>
          <a:lstStyle/>
          <a:p>
            <a:r>
              <a:rPr lang="en-US" sz="2800" dirty="0"/>
              <a:t>The two schools of religious fideism</a:t>
            </a:r>
            <a:endParaRPr lang="en-GB" sz="2800" dirty="0"/>
          </a:p>
        </p:txBody>
      </p:sp>
      <p:sp>
        <p:nvSpPr>
          <p:cNvPr id="3" name="Content Placeholder 2">
            <a:extLst>
              <a:ext uri="{FF2B5EF4-FFF2-40B4-BE49-F238E27FC236}">
                <a16:creationId xmlns:a16="http://schemas.microsoft.com/office/drawing/2014/main" id="{27C5EDE3-7A32-4849-AF8A-A38266625E21}"/>
              </a:ext>
            </a:extLst>
          </p:cNvPr>
          <p:cNvSpPr>
            <a:spLocks noGrp="1"/>
          </p:cNvSpPr>
          <p:nvPr>
            <p:ph idx="1"/>
          </p:nvPr>
        </p:nvSpPr>
        <p:spPr>
          <a:xfrm>
            <a:off x="381000" y="1295400"/>
            <a:ext cx="8534400" cy="4800600"/>
          </a:xfrm>
        </p:spPr>
        <p:txBody>
          <a:bodyPr/>
          <a:lstStyle/>
          <a:p>
            <a:r>
              <a:rPr lang="en-US" sz="2200" dirty="0"/>
              <a:t>The philosophical split between Protestants and Catholics has implications for moral principles and epistemology</a:t>
            </a:r>
          </a:p>
          <a:p>
            <a:pPr lvl="1"/>
            <a:r>
              <a:rPr lang="en-US" sz="1800" dirty="0"/>
              <a:t>Early basis from St. Augustine (354-430): “I believe so that I may understand” – faith in the word of God provides a basis for understanding</a:t>
            </a:r>
          </a:p>
          <a:p>
            <a:pPr lvl="2"/>
            <a:r>
              <a:rPr lang="en-US" sz="1600" dirty="0"/>
              <a:t>For St. Augustine, the love of God is the basis of moral guidance, for St. Thomas Aquinas, knowledge of God is the basis</a:t>
            </a:r>
          </a:p>
          <a:p>
            <a:pPr lvl="1"/>
            <a:r>
              <a:rPr lang="en-US" sz="1800" dirty="0"/>
              <a:t>Catholics receive the word of God “objectively” through the hierarchy of the Church headed by the Pope (descendent from St. Peter)</a:t>
            </a:r>
          </a:p>
          <a:p>
            <a:pPr lvl="1"/>
            <a:r>
              <a:rPr lang="en-US" sz="1800" dirty="0"/>
              <a:t>Protestants receive the word of God as an act of individual consciousness based on faith – the mind of God acting through the individual mind</a:t>
            </a:r>
          </a:p>
          <a:p>
            <a:pPr lvl="1"/>
            <a:r>
              <a:rPr lang="en-US" sz="1800" dirty="0"/>
              <a:t>Mystics employ more esoteric inner illuminations for the process of the intentions of God being revealed</a:t>
            </a:r>
          </a:p>
          <a:p>
            <a:r>
              <a:rPr lang="en-US" sz="2000" dirty="0"/>
              <a:t>All forms of religious fideism require a heartfelt belief in a transcendent and theistic entity that is the source of (religious) moral guidance</a:t>
            </a:r>
          </a:p>
          <a:p>
            <a:pPr lvl="1"/>
            <a:r>
              <a:rPr lang="en-US" sz="1800" dirty="0"/>
              <a:t>Some concept of ‘God’ is required for a religion</a:t>
            </a:r>
            <a:endParaRPr lang="en-GB" sz="1800" dirty="0"/>
          </a:p>
        </p:txBody>
      </p:sp>
    </p:spTree>
    <p:extLst>
      <p:ext uri="{BB962C8B-B14F-4D97-AF65-F5344CB8AC3E}">
        <p14:creationId xmlns:p14="http://schemas.microsoft.com/office/powerpoint/2010/main" val="1649955118"/>
      </p:ext>
    </p:extLst>
  </p:cSld>
  <p:clrMapOvr>
    <a:masterClrMapping/>
  </p:clrMapOvr>
  <p:transition>
    <p:wedg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04253C-0EDD-4415-BB4B-536F5B031469}"/>
              </a:ext>
            </a:extLst>
          </p:cNvPr>
          <p:cNvSpPr>
            <a:spLocks noGrp="1"/>
          </p:cNvSpPr>
          <p:nvPr>
            <p:ph type="title"/>
          </p:nvPr>
        </p:nvSpPr>
        <p:spPr>
          <a:xfrm>
            <a:off x="5029200" y="609600"/>
            <a:ext cx="3886200" cy="5791200"/>
          </a:xfrm>
        </p:spPr>
        <p:txBody>
          <a:bodyPr/>
          <a:lstStyle/>
          <a:p>
            <a:r>
              <a:rPr lang="en-US" sz="2400" i="1" dirty="0"/>
              <a:t>St. Augustine </a:t>
            </a:r>
            <a:br>
              <a:rPr lang="en-US" sz="2400" i="1" dirty="0"/>
            </a:br>
            <a:r>
              <a:rPr lang="en-US" sz="2000" dirty="0"/>
              <a:t>by Peter Paul Rubens (1577-1640</a:t>
            </a:r>
            <a:r>
              <a:rPr lang="en-US" sz="2400" dirty="0"/>
              <a:t>)</a:t>
            </a:r>
            <a:br>
              <a:rPr lang="en-US" sz="2400" dirty="0"/>
            </a:br>
            <a:br>
              <a:rPr lang="en-US" sz="2400" dirty="0"/>
            </a:br>
            <a:r>
              <a:rPr lang="en-US" sz="2400" dirty="0"/>
              <a:t>Initially a follower of Mani, Augustine of Hippo (part of the Roman Empire in N. Africa to the west of Carthage) converted to Christianity in 386 – recognized as a saint by both Catholic and Protestants </a:t>
            </a:r>
            <a:br>
              <a:rPr lang="en-US" sz="2400" dirty="0"/>
            </a:br>
            <a:br>
              <a:rPr lang="en-US" sz="2400" dirty="0"/>
            </a:br>
            <a:r>
              <a:rPr lang="en-US" sz="2400" dirty="0"/>
              <a:t>Proposed doctrines of divine grace and salvation</a:t>
            </a:r>
            <a:br>
              <a:rPr lang="en-US" sz="2400" dirty="0"/>
            </a:br>
            <a:br>
              <a:rPr lang="en-US" sz="2400" dirty="0"/>
            </a:br>
            <a:r>
              <a:rPr lang="en-US" sz="2400" dirty="0"/>
              <a:t>Died in the besiege of Hippo by the Vandals – an East Germanic tribe that had converted to Arianism – mythology of Augustine death portrayed as part of the struggle against Arianism</a:t>
            </a:r>
            <a:endParaRPr lang="en-GB" sz="2400" i="1" dirty="0"/>
          </a:p>
        </p:txBody>
      </p:sp>
      <p:pic>
        <p:nvPicPr>
          <p:cNvPr id="6" name="Picture 5">
            <a:extLst>
              <a:ext uri="{FF2B5EF4-FFF2-40B4-BE49-F238E27FC236}">
                <a16:creationId xmlns:a16="http://schemas.microsoft.com/office/drawing/2014/main" id="{8CEA8F14-E8B3-4D03-AE9A-C9DC540294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73050"/>
            <a:ext cx="4191000" cy="6311900"/>
          </a:xfrm>
          <a:prstGeom prst="rect">
            <a:avLst/>
          </a:prstGeom>
        </p:spPr>
      </p:pic>
    </p:spTree>
    <p:extLst>
      <p:ext uri="{BB962C8B-B14F-4D97-AF65-F5344CB8AC3E}">
        <p14:creationId xmlns:p14="http://schemas.microsoft.com/office/powerpoint/2010/main" val="2436583502"/>
      </p:ext>
    </p:extLst>
  </p:cSld>
  <p:clrMapOvr>
    <a:masterClrMapping/>
  </p:clrMapOvr>
  <p:transition>
    <p:wedg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B5743-CF9B-4586-BCAF-659577A5D627}"/>
              </a:ext>
            </a:extLst>
          </p:cNvPr>
          <p:cNvSpPr>
            <a:spLocks noGrp="1"/>
          </p:cNvSpPr>
          <p:nvPr>
            <p:ph type="title"/>
          </p:nvPr>
        </p:nvSpPr>
        <p:spPr>
          <a:xfrm>
            <a:off x="609600" y="609600"/>
            <a:ext cx="8458200" cy="762000"/>
          </a:xfrm>
        </p:spPr>
        <p:txBody>
          <a:bodyPr/>
          <a:lstStyle/>
          <a:p>
            <a:r>
              <a:rPr lang="en-US" sz="2800" dirty="0"/>
              <a:t>Immanuel Kant: Moral Philosophy, Religion and Reason</a:t>
            </a:r>
            <a:endParaRPr lang="en-GB" sz="2800" dirty="0"/>
          </a:p>
        </p:txBody>
      </p:sp>
      <p:sp>
        <p:nvSpPr>
          <p:cNvPr id="3" name="Content Placeholder 2">
            <a:extLst>
              <a:ext uri="{FF2B5EF4-FFF2-40B4-BE49-F238E27FC236}">
                <a16:creationId xmlns:a16="http://schemas.microsoft.com/office/drawing/2014/main" id="{C9F12CDC-1A91-4C94-9D56-78F21046DC50}"/>
              </a:ext>
            </a:extLst>
          </p:cNvPr>
          <p:cNvSpPr>
            <a:spLocks noGrp="1"/>
          </p:cNvSpPr>
          <p:nvPr>
            <p:ph idx="1"/>
          </p:nvPr>
        </p:nvSpPr>
        <p:spPr>
          <a:xfrm>
            <a:off x="609600" y="1371600"/>
            <a:ext cx="8305800" cy="4724400"/>
          </a:xfrm>
        </p:spPr>
        <p:txBody>
          <a:bodyPr/>
          <a:lstStyle/>
          <a:p>
            <a:r>
              <a:rPr lang="en-US" sz="2000" dirty="0"/>
              <a:t>Immanuel Kant (1724-1804) was, arguably, the most important philosopher of the 18</a:t>
            </a:r>
            <a:r>
              <a:rPr lang="en-US" sz="2000" baseline="30000" dirty="0"/>
              <a:t>th</a:t>
            </a:r>
            <a:r>
              <a:rPr lang="en-US" sz="2000" dirty="0"/>
              <a:t> century</a:t>
            </a:r>
          </a:p>
          <a:p>
            <a:pPr lvl="1"/>
            <a:r>
              <a:rPr lang="en-US" sz="1800" dirty="0"/>
              <a:t>Kant presented an approach to moral philosophy that differed substantively for philosophers in the Anglo tradition </a:t>
            </a:r>
          </a:p>
          <a:p>
            <a:pPr lvl="2"/>
            <a:r>
              <a:rPr lang="en-US" sz="1600" dirty="0"/>
              <a:t>Original texts in German can pose significant translation issues</a:t>
            </a:r>
          </a:p>
          <a:p>
            <a:r>
              <a:rPr lang="en-US" sz="2000" dirty="0"/>
              <a:t>Kant provided a profound treatment of issues in moral philosophy associated with the “Enlightenment Problem”</a:t>
            </a:r>
          </a:p>
          <a:p>
            <a:pPr lvl="1"/>
            <a:r>
              <a:rPr lang="en-US" sz="1800" dirty="0"/>
              <a:t>The Enlightenment was a period where the moral principles of religion were rejected on the basis that the fundamental elements of religion were based on ‘irrational’ notions – the </a:t>
            </a:r>
            <a:r>
              <a:rPr lang="en-US" sz="1800" dirty="0" err="1"/>
              <a:t>Eucharest</a:t>
            </a:r>
            <a:r>
              <a:rPr lang="en-US" sz="1800" dirty="0"/>
              <a:t>, the resurrection of Jesus, the Trinity, the miracles, the prophesies, etc. </a:t>
            </a:r>
          </a:p>
          <a:p>
            <a:pPr lvl="1"/>
            <a:r>
              <a:rPr lang="en-US" sz="1800" dirty="0"/>
              <a:t>The associated moral problem is how to determine appropriate moral behavior by reason without the guidance provided by religious dictums</a:t>
            </a:r>
          </a:p>
          <a:p>
            <a:r>
              <a:rPr lang="en-US" sz="2000" i="1" dirty="0"/>
              <a:t>Religion within the Bounds of Pure Reason </a:t>
            </a:r>
            <a:r>
              <a:rPr lang="en-US" sz="2000" dirty="0"/>
              <a:t>(1792, 1</a:t>
            </a:r>
            <a:r>
              <a:rPr lang="en-US" sz="2000" baseline="30000" dirty="0"/>
              <a:t>st</a:t>
            </a:r>
            <a:r>
              <a:rPr lang="en-US" sz="2000" dirty="0"/>
              <a:t> ed.) is perhaps the most important work by Kant dedicated to Christian religion</a:t>
            </a:r>
            <a:endParaRPr lang="en-GB" sz="2000" i="1" dirty="0"/>
          </a:p>
        </p:txBody>
      </p:sp>
    </p:spTree>
    <p:extLst>
      <p:ext uri="{BB962C8B-B14F-4D97-AF65-F5344CB8AC3E}">
        <p14:creationId xmlns:p14="http://schemas.microsoft.com/office/powerpoint/2010/main" val="123165157"/>
      </p:ext>
    </p:extLst>
  </p:cSld>
  <p:clrMapOvr>
    <a:masterClrMapping/>
  </p:clrMapOvr>
  <p:transition>
    <p:wedg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F1952-C421-4EF3-873D-182AAC905DA3}"/>
              </a:ext>
            </a:extLst>
          </p:cNvPr>
          <p:cNvSpPr>
            <a:spLocks noGrp="1"/>
          </p:cNvSpPr>
          <p:nvPr>
            <p:ph type="title"/>
          </p:nvPr>
        </p:nvSpPr>
        <p:spPr>
          <a:xfrm>
            <a:off x="1219200" y="609600"/>
            <a:ext cx="7696200" cy="533400"/>
          </a:xfrm>
        </p:spPr>
        <p:txBody>
          <a:bodyPr/>
          <a:lstStyle/>
          <a:p>
            <a:r>
              <a:rPr lang="en-US" sz="2800" dirty="0"/>
              <a:t>Kant on the notion of religion and morality</a:t>
            </a:r>
            <a:endParaRPr lang="en-GB" sz="2800" dirty="0"/>
          </a:p>
        </p:txBody>
      </p:sp>
      <p:sp>
        <p:nvSpPr>
          <p:cNvPr id="3" name="Content Placeholder 2">
            <a:extLst>
              <a:ext uri="{FF2B5EF4-FFF2-40B4-BE49-F238E27FC236}">
                <a16:creationId xmlns:a16="http://schemas.microsoft.com/office/drawing/2014/main" id="{09078225-E5D6-4A02-B2FD-8AD4388B0EF0}"/>
              </a:ext>
            </a:extLst>
          </p:cNvPr>
          <p:cNvSpPr>
            <a:spLocks noGrp="1"/>
          </p:cNvSpPr>
          <p:nvPr>
            <p:ph idx="1"/>
          </p:nvPr>
        </p:nvSpPr>
        <p:spPr>
          <a:xfrm>
            <a:off x="914400" y="1524000"/>
            <a:ext cx="8001000" cy="4114800"/>
          </a:xfrm>
        </p:spPr>
        <p:txBody>
          <a:bodyPr/>
          <a:lstStyle/>
          <a:p>
            <a:pPr marL="0" indent="0">
              <a:buNone/>
            </a:pPr>
            <a:r>
              <a:rPr lang="en-US" sz="2200" dirty="0"/>
              <a:t>“The term </a:t>
            </a:r>
            <a:r>
              <a:rPr lang="en-US" sz="2200" i="1" dirty="0"/>
              <a:t>religion</a:t>
            </a:r>
            <a:r>
              <a:rPr lang="en-US" sz="2200" dirty="0"/>
              <a:t> ought never to be employed in catechisms or addresses to the great bulk of people.  It is too learned and unintelligible.  Indeed no modern language possesses a corresponding synonym.  The boor invariably understands by religion his church-creed, which can be laid before him in a seen and embodied form; whereas religion lies hidden in the man within, based on his moral sentiments.  Most men were </a:t>
            </a:r>
            <a:r>
              <a:rPr lang="en-US" sz="2200" dirty="0" err="1"/>
              <a:t>honoured</a:t>
            </a:r>
            <a:r>
              <a:rPr lang="en-US" sz="2200" dirty="0"/>
              <a:t> too much by ascribing to them any religion.  They neither know nor desire any, and the established church-creed is all that this word suggests them.”</a:t>
            </a:r>
          </a:p>
          <a:p>
            <a:pPr marL="0" indent="0">
              <a:buNone/>
            </a:pPr>
            <a:endParaRPr lang="en-US" sz="2200" dirty="0"/>
          </a:p>
          <a:p>
            <a:pPr marL="0" indent="0">
              <a:buNone/>
            </a:pPr>
            <a:r>
              <a:rPr lang="en-US" sz="2400" i="1" dirty="0"/>
              <a:t>Religion within the Bounds of Pure Reason </a:t>
            </a:r>
            <a:r>
              <a:rPr lang="en-US" sz="2400" dirty="0"/>
              <a:t>(p.142)</a:t>
            </a:r>
            <a:endParaRPr lang="en-GB" sz="2200" dirty="0"/>
          </a:p>
          <a:p>
            <a:endParaRPr lang="en-GB" dirty="0"/>
          </a:p>
        </p:txBody>
      </p:sp>
    </p:spTree>
    <p:extLst>
      <p:ext uri="{BB962C8B-B14F-4D97-AF65-F5344CB8AC3E}">
        <p14:creationId xmlns:p14="http://schemas.microsoft.com/office/powerpoint/2010/main" val="3482586047"/>
      </p:ext>
    </p:extLst>
  </p:cSld>
  <p:clrMapOvr>
    <a:masterClrMapping/>
  </p:clrMapOvr>
  <p:transition>
    <p:wedg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8B05D-A4F8-4A90-9C68-CCDBD33C531F}"/>
              </a:ext>
            </a:extLst>
          </p:cNvPr>
          <p:cNvSpPr>
            <a:spLocks noGrp="1"/>
          </p:cNvSpPr>
          <p:nvPr>
            <p:ph type="title"/>
          </p:nvPr>
        </p:nvSpPr>
        <p:spPr>
          <a:xfrm>
            <a:off x="533400" y="609600"/>
            <a:ext cx="8382000" cy="609600"/>
          </a:xfrm>
        </p:spPr>
        <p:txBody>
          <a:bodyPr/>
          <a:lstStyle/>
          <a:p>
            <a:r>
              <a:rPr lang="en-US" sz="2800" dirty="0"/>
              <a:t>Kant on Good will and the Categorical Imperative</a:t>
            </a:r>
            <a:endParaRPr lang="en-GB" sz="2800" dirty="0"/>
          </a:p>
        </p:txBody>
      </p:sp>
      <p:sp>
        <p:nvSpPr>
          <p:cNvPr id="3" name="Content Placeholder 2">
            <a:extLst>
              <a:ext uri="{FF2B5EF4-FFF2-40B4-BE49-F238E27FC236}">
                <a16:creationId xmlns:a16="http://schemas.microsoft.com/office/drawing/2014/main" id="{74088EB1-B3A6-48DB-967B-6107D1E4E809}"/>
              </a:ext>
            </a:extLst>
          </p:cNvPr>
          <p:cNvSpPr>
            <a:spLocks noGrp="1"/>
          </p:cNvSpPr>
          <p:nvPr>
            <p:ph idx="1"/>
          </p:nvPr>
        </p:nvSpPr>
        <p:spPr>
          <a:xfrm>
            <a:off x="914400" y="1447800"/>
            <a:ext cx="8001000" cy="4648200"/>
          </a:xfrm>
        </p:spPr>
        <p:txBody>
          <a:bodyPr/>
          <a:lstStyle/>
          <a:p>
            <a:r>
              <a:rPr lang="en-US" sz="2400" dirty="0"/>
              <a:t>‘The only thing that is unconditionally good is good will’</a:t>
            </a:r>
          </a:p>
          <a:p>
            <a:pPr lvl="1"/>
            <a:r>
              <a:rPr lang="en-US" sz="2000" dirty="0"/>
              <a:t>An action of ‘good will’ is the result of doing one’s duty, i.e., when the act is motivated by a sense of moral obligation.</a:t>
            </a:r>
          </a:p>
          <a:p>
            <a:pPr lvl="1"/>
            <a:r>
              <a:rPr lang="en-US" sz="2000" dirty="0"/>
              <a:t>This differs from the ‘utilitarian’ concept of ‘good’, i.e., the pursuit of individual happiness may result in outcomes that are not good </a:t>
            </a:r>
            <a:r>
              <a:rPr lang="en-US" sz="2000" dirty="0">
                <a:sym typeface="Wingdings" panose="05000000000000000000" pitchFamily="2" charset="2"/>
              </a:rPr>
              <a:t> the pursuit of wealth or power to achieve happiness may lead to corruption</a:t>
            </a:r>
          </a:p>
          <a:p>
            <a:r>
              <a:rPr lang="en-US" sz="2200" dirty="0">
                <a:sym typeface="Wingdings" panose="05000000000000000000" pitchFamily="2" charset="2"/>
              </a:rPr>
              <a:t>Problem: How to determine one’s duty?  This requires using reason to determine the ‘</a:t>
            </a:r>
            <a:r>
              <a:rPr lang="en-US" sz="2200" b="1" dirty="0">
                <a:sym typeface="Wingdings" panose="05000000000000000000" pitchFamily="2" charset="2"/>
              </a:rPr>
              <a:t>categorical imperative</a:t>
            </a:r>
            <a:r>
              <a:rPr lang="en-US" sz="2200" dirty="0">
                <a:sym typeface="Wingdings" panose="05000000000000000000" pitchFamily="2" charset="2"/>
              </a:rPr>
              <a:t>’</a:t>
            </a:r>
          </a:p>
          <a:p>
            <a:pPr lvl="1"/>
            <a:r>
              <a:rPr lang="en-US" sz="2000" dirty="0"/>
              <a:t>Basic idea: Determine whether the action of duty is consistent with a world where all others pursued such an action </a:t>
            </a:r>
            <a:r>
              <a:rPr lang="en-US" sz="2000" dirty="0">
                <a:sym typeface="Wingdings" panose="05000000000000000000" pitchFamily="2" charset="2"/>
              </a:rPr>
              <a:t> treat others as an end in themselves and not as a means to an end</a:t>
            </a:r>
            <a:endParaRPr lang="en-US" sz="2000" dirty="0"/>
          </a:p>
          <a:p>
            <a:pPr lvl="2"/>
            <a:r>
              <a:rPr lang="en-US" sz="1800" dirty="0"/>
              <a:t>For example, it is a duty to not break promises </a:t>
            </a:r>
            <a:endParaRPr lang="en-GB" sz="1800" dirty="0"/>
          </a:p>
        </p:txBody>
      </p:sp>
    </p:spTree>
    <p:extLst>
      <p:ext uri="{BB962C8B-B14F-4D97-AF65-F5344CB8AC3E}">
        <p14:creationId xmlns:p14="http://schemas.microsoft.com/office/powerpoint/2010/main" val="494867633"/>
      </p:ext>
    </p:extLst>
  </p:cSld>
  <p:clrMapOvr>
    <a:masterClrMapping/>
  </p:clrMapOvr>
  <p:transition>
    <p:wedg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15FB0-F4B0-47C1-B62E-D58ABF9F544F}"/>
              </a:ext>
            </a:extLst>
          </p:cNvPr>
          <p:cNvSpPr>
            <a:spLocks noGrp="1"/>
          </p:cNvSpPr>
          <p:nvPr>
            <p:ph type="title"/>
          </p:nvPr>
        </p:nvSpPr>
        <p:spPr>
          <a:xfrm>
            <a:off x="381000" y="609600"/>
            <a:ext cx="8534400" cy="457200"/>
          </a:xfrm>
        </p:spPr>
        <p:txBody>
          <a:bodyPr/>
          <a:lstStyle/>
          <a:p>
            <a:r>
              <a:rPr lang="en-US" sz="2800" dirty="0"/>
              <a:t>The Philosophical Battlefield: the Question of morals</a:t>
            </a:r>
            <a:endParaRPr lang="en-GB" sz="2800" dirty="0"/>
          </a:p>
        </p:txBody>
      </p:sp>
      <p:sp>
        <p:nvSpPr>
          <p:cNvPr id="3" name="Content Placeholder 2">
            <a:extLst>
              <a:ext uri="{FF2B5EF4-FFF2-40B4-BE49-F238E27FC236}">
                <a16:creationId xmlns:a16="http://schemas.microsoft.com/office/drawing/2014/main" id="{EECA7F20-7153-4C57-A6BE-E5F9F46B378D}"/>
              </a:ext>
            </a:extLst>
          </p:cNvPr>
          <p:cNvSpPr>
            <a:spLocks noGrp="1"/>
          </p:cNvSpPr>
          <p:nvPr>
            <p:ph idx="1"/>
          </p:nvPr>
        </p:nvSpPr>
        <p:spPr>
          <a:xfrm>
            <a:off x="609600" y="1219200"/>
            <a:ext cx="8305800" cy="5181600"/>
          </a:xfrm>
        </p:spPr>
        <p:txBody>
          <a:bodyPr/>
          <a:lstStyle/>
          <a:p>
            <a:r>
              <a:rPr lang="en-US" sz="2200" dirty="0"/>
              <a:t>With Kant and Hume a range of philosophical perspectives on morality – in opposition to the previously dominant religious fideism -- appears in Western philosophical thought that had been absent since the time of the Greeks</a:t>
            </a:r>
          </a:p>
          <a:p>
            <a:pPr lvl="1"/>
            <a:r>
              <a:rPr lang="en-US" sz="1800" dirty="0"/>
              <a:t>Relative vs. Absolute perception of the ‘Good’</a:t>
            </a:r>
          </a:p>
          <a:p>
            <a:pPr lvl="2"/>
            <a:r>
              <a:rPr lang="en-US" sz="1600" dirty="0"/>
              <a:t>Relativists maintain that moral principles are culturally dependent and will vary from one era to another </a:t>
            </a:r>
            <a:r>
              <a:rPr lang="en-US" sz="1600" dirty="0">
                <a:sym typeface="Wingdings" panose="05000000000000000000" pitchFamily="2" charset="2"/>
              </a:rPr>
              <a:t> divided into skeptics that deny there are objective/universal principles, e.g., Epicurus, Hobbes, Ayer; and subjectivists that maintain morality depends on personal tastes, e.g., ethical nihilism</a:t>
            </a:r>
          </a:p>
          <a:p>
            <a:pPr lvl="2"/>
            <a:r>
              <a:rPr lang="en-US" sz="1600" dirty="0">
                <a:sym typeface="Wingdings" panose="05000000000000000000" pitchFamily="2" charset="2"/>
              </a:rPr>
              <a:t>Absolutists maintain there is are absolute (objective) moral principles inherent in human nature independent of subjective feelings, external factors.  Variation across absolutists dependent on how the moral principles are perceived/reasoned/obtained</a:t>
            </a:r>
          </a:p>
          <a:p>
            <a:r>
              <a:rPr lang="en-US" sz="1600" dirty="0">
                <a:sym typeface="Wingdings" panose="05000000000000000000" pitchFamily="2" charset="2"/>
              </a:rPr>
              <a:t>Main absolutists schools are </a:t>
            </a:r>
            <a:r>
              <a:rPr lang="en-US" sz="1600" b="1" dirty="0">
                <a:sym typeface="Wingdings" panose="05000000000000000000" pitchFamily="2" charset="2"/>
              </a:rPr>
              <a:t>rationalists</a:t>
            </a:r>
            <a:r>
              <a:rPr lang="en-US" sz="1600" dirty="0">
                <a:sym typeface="Wingdings" panose="05000000000000000000" pitchFamily="2" charset="2"/>
              </a:rPr>
              <a:t> (Descartes) – maintaining there are innate </a:t>
            </a:r>
            <a:r>
              <a:rPr lang="en-US" sz="1600" i="1" dirty="0">
                <a:sym typeface="Wingdings" panose="05000000000000000000" pitchFamily="2" charset="2"/>
              </a:rPr>
              <a:t>a priori</a:t>
            </a:r>
            <a:r>
              <a:rPr lang="en-US" sz="1600" dirty="0">
                <a:sym typeface="Wingdings" panose="05000000000000000000" pitchFamily="2" charset="2"/>
              </a:rPr>
              <a:t>  truths known intuitively (Plato, Hegel) or obtainable from reasoning (Stoics, Kant); </a:t>
            </a:r>
            <a:r>
              <a:rPr lang="en-US" sz="1600" b="1" dirty="0">
                <a:sym typeface="Wingdings" panose="05000000000000000000" pitchFamily="2" charset="2"/>
              </a:rPr>
              <a:t>empiricists</a:t>
            </a:r>
            <a:r>
              <a:rPr lang="en-US" sz="1600" dirty="0">
                <a:sym typeface="Wingdings" panose="05000000000000000000" pitchFamily="2" charset="2"/>
              </a:rPr>
              <a:t> – maintaining universal moral principles are obtained from experience through moral sense (Aristotle, Hume) or relational (utilitarian) calculation (Bentham, J.S. Mill, G.E. Moore)</a:t>
            </a:r>
            <a:endParaRPr lang="en-GB" sz="1600" dirty="0"/>
          </a:p>
        </p:txBody>
      </p:sp>
    </p:spTree>
    <p:extLst>
      <p:ext uri="{BB962C8B-B14F-4D97-AF65-F5344CB8AC3E}">
        <p14:creationId xmlns:p14="http://schemas.microsoft.com/office/powerpoint/2010/main" val="1400456467"/>
      </p:ext>
    </p:extLst>
  </p:cSld>
  <p:clrMapOvr>
    <a:masterClrMapping/>
  </p:clrMapOvr>
  <p:transition>
    <p:wedg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F375F-99DC-4188-9724-896045921ED3}"/>
              </a:ext>
            </a:extLst>
          </p:cNvPr>
          <p:cNvSpPr>
            <a:spLocks noGrp="1"/>
          </p:cNvSpPr>
          <p:nvPr>
            <p:ph type="title"/>
          </p:nvPr>
        </p:nvSpPr>
        <p:spPr>
          <a:xfrm>
            <a:off x="609600" y="609600"/>
            <a:ext cx="8305800" cy="609600"/>
          </a:xfrm>
        </p:spPr>
        <p:txBody>
          <a:bodyPr/>
          <a:lstStyle/>
          <a:p>
            <a:r>
              <a:rPr lang="en-US" sz="2800" dirty="0"/>
              <a:t>Rational Religion and the Rise of Unitarianism</a:t>
            </a:r>
            <a:endParaRPr lang="en-CA" sz="2800" dirty="0"/>
          </a:p>
        </p:txBody>
      </p:sp>
      <p:sp>
        <p:nvSpPr>
          <p:cNvPr id="3" name="Content Placeholder 2">
            <a:extLst>
              <a:ext uri="{FF2B5EF4-FFF2-40B4-BE49-F238E27FC236}">
                <a16:creationId xmlns:a16="http://schemas.microsoft.com/office/drawing/2014/main" id="{B4A9CFC1-E571-44DA-B612-FAE016A71D86}"/>
              </a:ext>
            </a:extLst>
          </p:cNvPr>
          <p:cNvSpPr>
            <a:spLocks noGrp="1"/>
          </p:cNvSpPr>
          <p:nvPr>
            <p:ph idx="1"/>
          </p:nvPr>
        </p:nvSpPr>
        <p:spPr>
          <a:xfrm>
            <a:off x="838200" y="1219200"/>
            <a:ext cx="8077200" cy="5181600"/>
          </a:xfrm>
        </p:spPr>
        <p:txBody>
          <a:bodyPr/>
          <a:lstStyle/>
          <a:p>
            <a:r>
              <a:rPr lang="en-US" sz="2400" dirty="0"/>
              <a:t>Unitarians deny trinitarianism:  the God in Christianity is a single entity</a:t>
            </a:r>
          </a:p>
          <a:p>
            <a:pPr lvl="1"/>
            <a:r>
              <a:rPr lang="en-US" sz="2200" dirty="0"/>
              <a:t>Unitarians also </a:t>
            </a:r>
            <a:r>
              <a:rPr lang="en-US" sz="2200" b="1" dirty="0"/>
              <a:t>deny that Jesus was a deity</a:t>
            </a:r>
            <a:r>
              <a:rPr lang="en-US" sz="2200" dirty="0"/>
              <a:t> – rather Jesus was a profound teacher and, for some Unitarians Jesus was a Savior </a:t>
            </a:r>
          </a:p>
          <a:p>
            <a:pPr lvl="1"/>
            <a:r>
              <a:rPr lang="en-US" sz="2200" dirty="0"/>
              <a:t>Distinct from other non-trinitarian perspectives such as United Pentecostalism which maintain the Father, Son and Holy Ghost are one entity</a:t>
            </a:r>
          </a:p>
          <a:p>
            <a:pPr lvl="1"/>
            <a:r>
              <a:rPr lang="en-US" sz="2200" dirty="0"/>
              <a:t>More generally, Modalism denies the Trinity but maintains that Jesus was a deity</a:t>
            </a:r>
          </a:p>
          <a:p>
            <a:r>
              <a:rPr lang="en-US" sz="2200" dirty="0"/>
              <a:t>Roots of Unitarianism can be found at the beginnings of Christianity </a:t>
            </a:r>
            <a:r>
              <a:rPr lang="en-US" sz="2200" dirty="0">
                <a:sym typeface="Wingdings" panose="05000000000000000000" pitchFamily="2" charset="2"/>
              </a:rPr>
              <a:t> organized groups appear in late 16</a:t>
            </a:r>
            <a:r>
              <a:rPr lang="en-US" sz="2200" baseline="30000" dirty="0">
                <a:sym typeface="Wingdings" panose="05000000000000000000" pitchFamily="2" charset="2"/>
              </a:rPr>
              <a:t>th</a:t>
            </a:r>
            <a:r>
              <a:rPr lang="en-US" sz="2200" dirty="0">
                <a:sym typeface="Wingdings" panose="05000000000000000000" pitchFamily="2" charset="2"/>
              </a:rPr>
              <a:t> C. in E. and SE Europe  full emergence in 19</a:t>
            </a:r>
            <a:r>
              <a:rPr lang="en-US" sz="2200" baseline="30000" dirty="0">
                <a:sym typeface="Wingdings" panose="05000000000000000000" pitchFamily="2" charset="2"/>
              </a:rPr>
              <a:t>th</a:t>
            </a:r>
            <a:r>
              <a:rPr lang="en-US" sz="2200" dirty="0">
                <a:sym typeface="Wingdings" panose="05000000000000000000" pitchFamily="2" charset="2"/>
              </a:rPr>
              <a:t> C. America and England</a:t>
            </a:r>
            <a:endParaRPr lang="en-US" sz="2200" dirty="0"/>
          </a:p>
          <a:p>
            <a:endParaRPr lang="en-CA" sz="2400" dirty="0"/>
          </a:p>
        </p:txBody>
      </p:sp>
    </p:spTree>
    <p:extLst>
      <p:ext uri="{BB962C8B-B14F-4D97-AF65-F5344CB8AC3E}">
        <p14:creationId xmlns:p14="http://schemas.microsoft.com/office/powerpoint/2010/main" val="3729348729"/>
      </p:ext>
    </p:extLst>
  </p:cSld>
  <p:clrMapOvr>
    <a:masterClrMapping/>
  </p:clrMapOvr>
  <p:transition>
    <p:wedg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65468-9A32-4EB2-AED6-53C0E32EDCA7}"/>
              </a:ext>
            </a:extLst>
          </p:cNvPr>
          <p:cNvSpPr>
            <a:spLocks noGrp="1"/>
          </p:cNvSpPr>
          <p:nvPr>
            <p:ph type="title"/>
          </p:nvPr>
        </p:nvSpPr>
        <p:spPr>
          <a:xfrm>
            <a:off x="533400" y="238125"/>
            <a:ext cx="8382000" cy="685800"/>
          </a:xfrm>
        </p:spPr>
        <p:txBody>
          <a:bodyPr/>
          <a:lstStyle/>
          <a:p>
            <a:r>
              <a:rPr lang="en-US" sz="3600" dirty="0"/>
              <a:t>Evolution of Unitarian Doctrine</a:t>
            </a:r>
            <a:endParaRPr lang="en-CA" sz="3600" dirty="0"/>
          </a:p>
        </p:txBody>
      </p:sp>
      <p:sp>
        <p:nvSpPr>
          <p:cNvPr id="3" name="Content Placeholder 2">
            <a:extLst>
              <a:ext uri="{FF2B5EF4-FFF2-40B4-BE49-F238E27FC236}">
                <a16:creationId xmlns:a16="http://schemas.microsoft.com/office/drawing/2014/main" id="{954EC30B-A582-4DE7-A4DD-F4BFA6EA1C32}"/>
              </a:ext>
            </a:extLst>
          </p:cNvPr>
          <p:cNvSpPr>
            <a:spLocks noGrp="1"/>
          </p:cNvSpPr>
          <p:nvPr>
            <p:ph idx="1"/>
          </p:nvPr>
        </p:nvSpPr>
        <p:spPr>
          <a:xfrm>
            <a:off x="533400" y="942975"/>
            <a:ext cx="8382000" cy="5257800"/>
          </a:xfrm>
        </p:spPr>
        <p:txBody>
          <a:bodyPr/>
          <a:lstStyle/>
          <a:p>
            <a:r>
              <a:rPr lang="en-US" sz="2000" dirty="0"/>
              <a:t>Distinction between non-Trinitarianism – Jesus was not co-eternal with God -- and view that Jesus was not a </a:t>
            </a:r>
            <a:r>
              <a:rPr lang="en-US" sz="2000" dirty="0" err="1"/>
              <a:t>diety</a:t>
            </a:r>
            <a:endParaRPr lang="en-US" sz="2000" dirty="0"/>
          </a:p>
          <a:p>
            <a:endParaRPr lang="en-US" sz="2000" dirty="0"/>
          </a:p>
          <a:p>
            <a:r>
              <a:rPr lang="en-US" sz="2000" b="1" dirty="0"/>
              <a:t>Arianism</a:t>
            </a:r>
            <a:r>
              <a:rPr lang="en-US" sz="2000" dirty="0"/>
              <a:t> was an early form of Unitarian thought associated with </a:t>
            </a:r>
            <a:r>
              <a:rPr lang="en-CA" sz="2000" dirty="0"/>
              <a:t>Arius (c. AD 256–336) </a:t>
            </a:r>
            <a:r>
              <a:rPr lang="en-CA" sz="2000" dirty="0">
                <a:sym typeface="Wingdings" panose="05000000000000000000" pitchFamily="2" charset="2"/>
              </a:rPr>
              <a:t> Jesus as the Son of God, not of the same eternal essence, i.e., Jesus is not co-eternal</a:t>
            </a:r>
            <a:r>
              <a:rPr lang="en-US" sz="2400" dirty="0"/>
              <a:t>  </a:t>
            </a:r>
          </a:p>
          <a:p>
            <a:pPr lvl="1"/>
            <a:r>
              <a:rPr lang="en-US" sz="1800" dirty="0"/>
              <a:t>Arianism was a term used by non-Arians</a:t>
            </a:r>
          </a:p>
          <a:p>
            <a:r>
              <a:rPr lang="en-US" sz="2000" b="1" dirty="0"/>
              <a:t>Socinianism</a:t>
            </a:r>
            <a:r>
              <a:rPr lang="en-US" sz="2000" dirty="0"/>
              <a:t> named for </a:t>
            </a:r>
            <a:r>
              <a:rPr lang="en-CA" sz="2000" dirty="0"/>
              <a:t>Renaissance humanist </a:t>
            </a:r>
            <a:r>
              <a:rPr lang="en-CA" sz="2000" dirty="0" err="1"/>
              <a:t>Lelio</a:t>
            </a:r>
            <a:r>
              <a:rPr lang="en-CA" sz="2000" dirty="0"/>
              <a:t> </a:t>
            </a:r>
            <a:r>
              <a:rPr lang="en-CA" sz="2000" dirty="0" err="1"/>
              <a:t>Sozzini</a:t>
            </a:r>
            <a:r>
              <a:rPr lang="en-CA" sz="2000" dirty="0"/>
              <a:t> (1525 –1562) that rose to prominence in the Polish reformed Church in the 16</a:t>
            </a:r>
            <a:r>
              <a:rPr lang="en-CA" sz="2000" baseline="30000" dirty="0"/>
              <a:t>th</a:t>
            </a:r>
            <a:r>
              <a:rPr lang="en-CA" sz="2000" dirty="0"/>
              <a:t> C. and is related to the rise of Anabaptism</a:t>
            </a:r>
            <a:endParaRPr lang="en-CA" sz="1600" dirty="0"/>
          </a:p>
          <a:p>
            <a:pPr lvl="1"/>
            <a:r>
              <a:rPr lang="en-CA" sz="1800" dirty="0"/>
              <a:t>Maintains Jesus came into existence as a human being, was not divine and the resurrection was not able to provide salvation.  </a:t>
            </a:r>
          </a:p>
          <a:p>
            <a:pPr lvl="1"/>
            <a:r>
              <a:rPr lang="en-CA" sz="1800" dirty="0"/>
              <a:t>Jesus was still worthy of worship and for some Socinians had been adopted by God </a:t>
            </a:r>
            <a:r>
              <a:rPr lang="en-CA" sz="1800" dirty="0">
                <a:sym typeface="Wingdings" panose="05000000000000000000" pitchFamily="2" charset="2"/>
              </a:rPr>
              <a:t> disagreement about the possibility of virgin birth</a:t>
            </a:r>
          </a:p>
          <a:p>
            <a:r>
              <a:rPr lang="en-CA" sz="2000" b="1" dirty="0">
                <a:sym typeface="Wingdings" panose="05000000000000000000" pitchFamily="2" charset="2"/>
              </a:rPr>
              <a:t>Later Unitarians</a:t>
            </a:r>
            <a:r>
              <a:rPr lang="en-CA" sz="2000" dirty="0">
                <a:sym typeface="Wingdings" panose="05000000000000000000" pitchFamily="2" charset="2"/>
              </a:rPr>
              <a:t>, emerged in a variety of forms, especially from the 17</a:t>
            </a:r>
            <a:r>
              <a:rPr lang="en-CA" sz="2000" baseline="30000" dirty="0">
                <a:sym typeface="Wingdings" panose="05000000000000000000" pitchFamily="2" charset="2"/>
              </a:rPr>
              <a:t>th</a:t>
            </a:r>
            <a:r>
              <a:rPr lang="en-CA" sz="2000" dirty="0">
                <a:sym typeface="Wingdings" panose="05000000000000000000" pitchFamily="2" charset="2"/>
              </a:rPr>
              <a:t> C. in England</a:t>
            </a:r>
            <a:endParaRPr lang="en-CA" sz="2000" b="1" dirty="0"/>
          </a:p>
          <a:p>
            <a:endParaRPr lang="en-CA" sz="2000" dirty="0"/>
          </a:p>
        </p:txBody>
      </p:sp>
    </p:spTree>
    <p:extLst>
      <p:ext uri="{BB962C8B-B14F-4D97-AF65-F5344CB8AC3E}">
        <p14:creationId xmlns:p14="http://schemas.microsoft.com/office/powerpoint/2010/main" val="3841161391"/>
      </p:ext>
    </p:extLst>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42DF6D-621F-4230-BC70-9C91DB7886E5}"/>
              </a:ext>
            </a:extLst>
          </p:cNvPr>
          <p:cNvSpPr>
            <a:spLocks noGrp="1"/>
          </p:cNvSpPr>
          <p:nvPr>
            <p:ph type="title"/>
          </p:nvPr>
        </p:nvSpPr>
        <p:spPr>
          <a:xfrm>
            <a:off x="695325" y="304800"/>
            <a:ext cx="8229600" cy="685800"/>
          </a:xfrm>
        </p:spPr>
        <p:txBody>
          <a:bodyPr/>
          <a:lstStyle/>
          <a:p>
            <a:r>
              <a:rPr lang="en-US" sz="3600" dirty="0"/>
              <a:t>Varieties of English Non-Conformists</a:t>
            </a:r>
            <a:endParaRPr lang="en-CA" sz="3600" dirty="0"/>
          </a:p>
        </p:txBody>
      </p:sp>
      <p:sp>
        <p:nvSpPr>
          <p:cNvPr id="4" name="Content Placeholder 3">
            <a:extLst>
              <a:ext uri="{FF2B5EF4-FFF2-40B4-BE49-F238E27FC236}">
                <a16:creationId xmlns:a16="http://schemas.microsoft.com/office/drawing/2014/main" id="{DB2065CC-160B-4C96-8565-757EE7F01F3F}"/>
              </a:ext>
            </a:extLst>
          </p:cNvPr>
          <p:cNvSpPr>
            <a:spLocks noGrp="1"/>
          </p:cNvSpPr>
          <p:nvPr>
            <p:ph idx="1"/>
          </p:nvPr>
        </p:nvSpPr>
        <p:spPr>
          <a:xfrm>
            <a:off x="695325" y="914400"/>
            <a:ext cx="8229600" cy="5562600"/>
          </a:xfrm>
        </p:spPr>
        <p:txBody>
          <a:bodyPr/>
          <a:lstStyle/>
          <a:p>
            <a:r>
              <a:rPr lang="en-US" sz="2400" dirty="0"/>
              <a:t>Puritans</a:t>
            </a:r>
          </a:p>
          <a:p>
            <a:pPr lvl="1"/>
            <a:r>
              <a:rPr lang="en-US" sz="1800" dirty="0"/>
              <a:t>Catchall term that applies to English Protestants of the 16</a:t>
            </a:r>
            <a:r>
              <a:rPr lang="en-US" sz="1800" baseline="30000" dirty="0"/>
              <a:t>th</a:t>
            </a:r>
            <a:r>
              <a:rPr lang="en-US" sz="1800" dirty="0"/>
              <a:t> and 17</a:t>
            </a:r>
            <a:r>
              <a:rPr lang="en-US" sz="1800" baseline="30000" dirty="0"/>
              <a:t>th</a:t>
            </a:r>
            <a:r>
              <a:rPr lang="en-US" sz="1800" dirty="0"/>
              <a:t> C. seeking to ‘purify’ the English Church of Roman Catholic practices </a:t>
            </a:r>
            <a:r>
              <a:rPr lang="en-US" sz="1800" dirty="0">
                <a:sym typeface="Wingdings" panose="05000000000000000000" pitchFamily="2" charset="2"/>
              </a:rPr>
              <a:t> reached height during the religious tolerance associated with the Protectorate of Oliver Cromwell (1653-8) </a:t>
            </a:r>
            <a:endParaRPr lang="en-US" sz="1800" dirty="0"/>
          </a:p>
          <a:p>
            <a:r>
              <a:rPr lang="en-US" sz="2400" dirty="0"/>
              <a:t>Presbyterians</a:t>
            </a:r>
          </a:p>
          <a:p>
            <a:pPr lvl="1"/>
            <a:r>
              <a:rPr lang="en-US" sz="1800" dirty="0"/>
              <a:t>Evolution of Calvinism led by John Knox (1514–1572), leader of the protestant reformation in Scotland. Churches have ministers and elders, organized through councils and a general assembly</a:t>
            </a:r>
          </a:p>
          <a:p>
            <a:r>
              <a:rPr lang="en-US" sz="2400" dirty="0"/>
              <a:t>Congregationalists</a:t>
            </a:r>
          </a:p>
          <a:p>
            <a:pPr lvl="1"/>
            <a:r>
              <a:rPr lang="en-US" sz="1800" dirty="0"/>
              <a:t>Authority for Church affairs lies with the individual congregations; arose in England during 16</a:t>
            </a:r>
            <a:r>
              <a:rPr lang="en-US" sz="1800" baseline="30000" dirty="0"/>
              <a:t>th</a:t>
            </a:r>
            <a:r>
              <a:rPr lang="en-US" sz="1800" dirty="0"/>
              <a:t> and 17</a:t>
            </a:r>
            <a:r>
              <a:rPr lang="en-US" sz="1800" baseline="30000" dirty="0"/>
              <a:t>th</a:t>
            </a:r>
            <a:r>
              <a:rPr lang="en-US" sz="1800" dirty="0"/>
              <a:t> C.</a:t>
            </a:r>
          </a:p>
          <a:p>
            <a:pPr lvl="1"/>
            <a:r>
              <a:rPr lang="en-US" sz="1800" dirty="0"/>
              <a:t>Modern Baptists and Evangelical churches are congregational</a:t>
            </a:r>
          </a:p>
          <a:p>
            <a:r>
              <a:rPr lang="en-US" sz="2400" dirty="0"/>
              <a:t>Quakers (Religious Society of Friends)</a:t>
            </a:r>
          </a:p>
          <a:p>
            <a:pPr lvl="1"/>
            <a:r>
              <a:rPr lang="en-US" sz="1800" dirty="0"/>
              <a:t>Quaker was initially a pejorative term, origins traceable to George Fox (1624-91) in mid-17</a:t>
            </a:r>
            <a:r>
              <a:rPr lang="en-US" sz="1800" baseline="30000" dirty="0"/>
              <a:t>th</a:t>
            </a:r>
            <a:r>
              <a:rPr lang="en-US" sz="1800" dirty="0"/>
              <a:t> C.  </a:t>
            </a:r>
            <a:r>
              <a:rPr lang="en-US" sz="1800" dirty="0">
                <a:sym typeface="Wingdings" panose="05000000000000000000" pitchFamily="2" charset="2"/>
              </a:rPr>
              <a:t> subject to English persecutions</a:t>
            </a:r>
            <a:endParaRPr lang="en-US" sz="1800" dirty="0"/>
          </a:p>
          <a:p>
            <a:endParaRPr lang="en-CA" dirty="0"/>
          </a:p>
        </p:txBody>
      </p:sp>
    </p:spTree>
    <p:extLst>
      <p:ext uri="{BB962C8B-B14F-4D97-AF65-F5344CB8AC3E}">
        <p14:creationId xmlns:p14="http://schemas.microsoft.com/office/powerpoint/2010/main" val="1341339839"/>
      </p:ext>
    </p:extLst>
  </p:cSld>
  <p:clrMapOvr>
    <a:masterClrMapping/>
  </p:clrMapOvr>
  <p:transition>
    <p:wedg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510BD-3EF9-4419-8AD5-001F439E0180}"/>
              </a:ext>
            </a:extLst>
          </p:cNvPr>
          <p:cNvSpPr>
            <a:spLocks noGrp="1"/>
          </p:cNvSpPr>
          <p:nvPr>
            <p:ph type="title"/>
          </p:nvPr>
        </p:nvSpPr>
        <p:spPr>
          <a:xfrm>
            <a:off x="609600" y="304800"/>
            <a:ext cx="8305800" cy="685800"/>
          </a:xfrm>
        </p:spPr>
        <p:txBody>
          <a:bodyPr/>
          <a:lstStyle/>
          <a:p>
            <a:r>
              <a:rPr lang="en-US" sz="3200" dirty="0"/>
              <a:t>The American Unitarians</a:t>
            </a:r>
            <a:endParaRPr lang="en-CA" sz="3200" dirty="0"/>
          </a:p>
        </p:txBody>
      </p:sp>
      <p:sp>
        <p:nvSpPr>
          <p:cNvPr id="3" name="Content Placeholder 2">
            <a:extLst>
              <a:ext uri="{FF2B5EF4-FFF2-40B4-BE49-F238E27FC236}">
                <a16:creationId xmlns:a16="http://schemas.microsoft.com/office/drawing/2014/main" id="{46B12C6B-AD97-4C5B-9898-A2F36F396031}"/>
              </a:ext>
            </a:extLst>
          </p:cNvPr>
          <p:cNvSpPr>
            <a:spLocks noGrp="1"/>
          </p:cNvSpPr>
          <p:nvPr>
            <p:ph idx="1"/>
          </p:nvPr>
        </p:nvSpPr>
        <p:spPr>
          <a:xfrm>
            <a:off x="685800" y="990600"/>
            <a:ext cx="8229600" cy="5562600"/>
          </a:xfrm>
        </p:spPr>
        <p:txBody>
          <a:bodyPr/>
          <a:lstStyle/>
          <a:p>
            <a:r>
              <a:rPr lang="en-US" sz="2200" dirty="0"/>
              <a:t>Unitarianism rose to prominence in numerous Congregational churches in New England in the late 18</a:t>
            </a:r>
            <a:r>
              <a:rPr lang="en-US" sz="2200" baseline="30000" dirty="0"/>
              <a:t>th</a:t>
            </a:r>
            <a:r>
              <a:rPr lang="en-US" sz="2200" dirty="0"/>
              <a:t> C.</a:t>
            </a:r>
          </a:p>
          <a:p>
            <a:endParaRPr lang="en-US" sz="2200" dirty="0"/>
          </a:p>
          <a:p>
            <a:r>
              <a:rPr lang="en-US" sz="2200" dirty="0"/>
              <a:t>Members of Unitarian congregations and those that held Unitarian views played key roles from in America from late 18</a:t>
            </a:r>
            <a:r>
              <a:rPr lang="en-US" sz="2200" baseline="30000" dirty="0"/>
              <a:t>th</a:t>
            </a:r>
            <a:r>
              <a:rPr lang="en-US" sz="2200" dirty="0"/>
              <a:t> C. to the mid-19</a:t>
            </a:r>
            <a:r>
              <a:rPr lang="en-US" sz="2200" baseline="30000" dirty="0"/>
              <a:t>th</a:t>
            </a:r>
            <a:r>
              <a:rPr lang="en-US" sz="2200" dirty="0"/>
              <a:t> C.</a:t>
            </a:r>
          </a:p>
          <a:p>
            <a:pPr lvl="1"/>
            <a:r>
              <a:rPr lang="en-US" sz="1800" dirty="0"/>
              <a:t>Including presidents John Quincy Adams and Willard Filmore (the last president not either Democrat or Republican)</a:t>
            </a:r>
          </a:p>
          <a:p>
            <a:pPr lvl="1"/>
            <a:r>
              <a:rPr lang="en-US" sz="1800" dirty="0"/>
              <a:t>Though not formally Unitarians, various famous Americans expressed Unitarian views, e.g., Ben Franklin, Thomas Jefferson </a:t>
            </a:r>
          </a:p>
          <a:p>
            <a:endParaRPr lang="en-US" sz="2200" dirty="0"/>
          </a:p>
          <a:p>
            <a:r>
              <a:rPr lang="en-US" sz="2200" dirty="0"/>
              <a:t>Important event in American Unitarianism is the 1805 election of Henry Ware to the Hollis Chair at Harvard Divinity School</a:t>
            </a:r>
          </a:p>
          <a:p>
            <a:pPr lvl="1"/>
            <a:r>
              <a:rPr lang="en-US" sz="1800" dirty="0"/>
              <a:t>Established in 1721, the prestigious chair had previously been held by Calvinists ministers (consistent with Puritan roots in New England)</a:t>
            </a:r>
            <a:endParaRPr lang="en-CA" sz="1800" dirty="0"/>
          </a:p>
        </p:txBody>
      </p:sp>
    </p:spTree>
    <p:extLst>
      <p:ext uri="{BB962C8B-B14F-4D97-AF65-F5344CB8AC3E}">
        <p14:creationId xmlns:p14="http://schemas.microsoft.com/office/powerpoint/2010/main" val="721020107"/>
      </p:ext>
    </p:extLst>
  </p:cSld>
  <p:clrMapOvr>
    <a:masterClrMapping/>
  </p:clrMapOvr>
  <p:transition>
    <p:wedg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41431-0434-4EE0-9127-EB8BFEDEE15B}"/>
              </a:ext>
            </a:extLst>
          </p:cNvPr>
          <p:cNvSpPr>
            <a:spLocks noGrp="1"/>
          </p:cNvSpPr>
          <p:nvPr>
            <p:ph type="title"/>
          </p:nvPr>
        </p:nvSpPr>
        <p:spPr>
          <a:xfrm>
            <a:off x="457200" y="609600"/>
            <a:ext cx="3581400" cy="5562600"/>
          </a:xfrm>
        </p:spPr>
        <p:txBody>
          <a:bodyPr/>
          <a:lstStyle/>
          <a:p>
            <a:r>
              <a:rPr lang="en-CA" sz="2000" dirty="0"/>
              <a:t>Ralph Waldo Emerson (1803–82)</a:t>
            </a:r>
            <a:br>
              <a:rPr lang="en-CA" sz="2000" dirty="0"/>
            </a:br>
            <a:br>
              <a:rPr lang="en-CA" sz="2000" dirty="0"/>
            </a:br>
            <a:br>
              <a:rPr lang="en-CA" sz="2000" dirty="0"/>
            </a:br>
            <a:r>
              <a:rPr lang="en-CA" sz="2000" dirty="0"/>
              <a:t>Early working life as a Unitarian minister, strong friendship with Henry David Thoreau</a:t>
            </a:r>
            <a:br>
              <a:rPr lang="en-CA" sz="2000" dirty="0"/>
            </a:br>
            <a:br>
              <a:rPr lang="en-CA" sz="2000" dirty="0"/>
            </a:br>
            <a:r>
              <a:rPr lang="en-CA" sz="2000" dirty="0"/>
              <a:t>Considerable education at Harvard University</a:t>
            </a:r>
            <a:br>
              <a:rPr lang="en-CA" sz="2000" dirty="0"/>
            </a:br>
            <a:br>
              <a:rPr lang="en-CA" sz="2000" dirty="0"/>
            </a:br>
            <a:r>
              <a:rPr lang="en-CA" sz="2000" dirty="0"/>
              <a:t>1833 travelled to Europe and met Woodsworth, J.S. Mill, Carlyle</a:t>
            </a:r>
            <a:br>
              <a:rPr lang="en-CA" sz="2000" dirty="0"/>
            </a:br>
            <a:br>
              <a:rPr lang="en-CA" sz="2000" dirty="0"/>
            </a:br>
            <a:r>
              <a:rPr lang="en-CA" sz="2000" dirty="0"/>
              <a:t>Influenced </a:t>
            </a:r>
            <a:r>
              <a:rPr lang="en-US" sz="2000" dirty="0"/>
              <a:t>John Dewey and Friedrich Nietzsche </a:t>
            </a:r>
            <a:br>
              <a:rPr lang="en-US" sz="2000" dirty="0"/>
            </a:br>
            <a:br>
              <a:rPr lang="en-US" sz="2000" dirty="0"/>
            </a:br>
            <a:r>
              <a:rPr lang="en-US" sz="2000" dirty="0"/>
              <a:t>Emersonian themes:</a:t>
            </a:r>
            <a:br>
              <a:rPr lang="en-US" sz="2000" dirty="0"/>
            </a:br>
            <a:r>
              <a:rPr lang="en-US" sz="2000" dirty="0"/>
              <a:t>Education</a:t>
            </a:r>
            <a:br>
              <a:rPr lang="en-US" sz="2000" dirty="0"/>
            </a:br>
            <a:r>
              <a:rPr lang="en-US" sz="2000" dirty="0"/>
              <a:t>Power and fate</a:t>
            </a:r>
            <a:br>
              <a:rPr lang="en-US" sz="2000" dirty="0"/>
            </a:br>
            <a:r>
              <a:rPr lang="en-US" sz="2000" dirty="0"/>
              <a:t>Importance of poetry and history Critique of Christianity.</a:t>
            </a:r>
            <a:endParaRPr lang="en-CA" sz="2000" dirty="0"/>
          </a:p>
        </p:txBody>
      </p:sp>
      <p:pic>
        <p:nvPicPr>
          <p:cNvPr id="4" name="Picture 3" descr="A person in a suit&#10;&#10;Description automatically generated with medium confidence">
            <a:extLst>
              <a:ext uri="{FF2B5EF4-FFF2-40B4-BE49-F238E27FC236}">
                <a16:creationId xmlns:a16="http://schemas.microsoft.com/office/drawing/2014/main" id="{6FDB0705-8170-428E-8D9B-E541B81199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9784" y="685800"/>
            <a:ext cx="3803142" cy="5257800"/>
          </a:xfrm>
          <a:prstGeom prst="rect">
            <a:avLst/>
          </a:prstGeom>
        </p:spPr>
      </p:pic>
    </p:spTree>
    <p:extLst>
      <p:ext uri="{BB962C8B-B14F-4D97-AF65-F5344CB8AC3E}">
        <p14:creationId xmlns:p14="http://schemas.microsoft.com/office/powerpoint/2010/main" val="1569378709"/>
      </p:ext>
    </p:extLst>
  </p:cSld>
  <p:clrMapOvr>
    <a:masterClrMapping/>
  </p:clrMapOvr>
  <p:transition>
    <p:wedg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EEBE9-3C45-4A4E-B176-04854D22B5A5}"/>
              </a:ext>
            </a:extLst>
          </p:cNvPr>
          <p:cNvSpPr>
            <a:spLocks noGrp="1"/>
          </p:cNvSpPr>
          <p:nvPr>
            <p:ph type="title"/>
          </p:nvPr>
        </p:nvSpPr>
        <p:spPr>
          <a:xfrm>
            <a:off x="838200" y="609600"/>
            <a:ext cx="8077200" cy="762000"/>
          </a:xfrm>
        </p:spPr>
        <p:txBody>
          <a:bodyPr/>
          <a:lstStyle/>
          <a:p>
            <a:r>
              <a:rPr lang="en-US" sz="3600" dirty="0"/>
              <a:t>Emerson’s Religion and Philosophy</a:t>
            </a:r>
            <a:endParaRPr lang="en-CA" sz="3600" dirty="0"/>
          </a:p>
        </p:txBody>
      </p:sp>
      <p:sp>
        <p:nvSpPr>
          <p:cNvPr id="3" name="Content Placeholder 2">
            <a:extLst>
              <a:ext uri="{FF2B5EF4-FFF2-40B4-BE49-F238E27FC236}">
                <a16:creationId xmlns:a16="http://schemas.microsoft.com/office/drawing/2014/main" id="{76FBF54C-40D1-4688-9487-469CC6F584BB}"/>
              </a:ext>
            </a:extLst>
          </p:cNvPr>
          <p:cNvSpPr>
            <a:spLocks noGrp="1"/>
          </p:cNvSpPr>
          <p:nvPr>
            <p:ph idx="1"/>
          </p:nvPr>
        </p:nvSpPr>
        <p:spPr>
          <a:xfrm>
            <a:off x="609600" y="1371600"/>
            <a:ext cx="8305800" cy="4724400"/>
          </a:xfrm>
        </p:spPr>
        <p:txBody>
          <a:bodyPr/>
          <a:lstStyle/>
          <a:p>
            <a:r>
              <a:rPr lang="en-US" sz="2400" dirty="0"/>
              <a:t>Defining event: 1838 address to the graduating class of the Harvard Divinity School that critiqued prevailing mainstream Unitarian views and “historical Christianity”</a:t>
            </a:r>
          </a:p>
          <a:p>
            <a:pPr lvl="1"/>
            <a:r>
              <a:rPr lang="en-US" sz="2200" dirty="0"/>
              <a:t>Christianity more likely to be found in a ‘boat in a pond’ than in a church – ‘God is, not was’</a:t>
            </a:r>
          </a:p>
          <a:p>
            <a:r>
              <a:rPr lang="en-US" sz="2400" dirty="0"/>
              <a:t>Thoreau adopted the </a:t>
            </a:r>
            <a:r>
              <a:rPr lang="en-US" sz="2400" dirty="0" err="1"/>
              <a:t>Humean</a:t>
            </a:r>
            <a:r>
              <a:rPr lang="en-US" sz="2400" dirty="0"/>
              <a:t> perspective that there was no possible empirical proof for God or ‘natural religion’</a:t>
            </a:r>
          </a:p>
          <a:p>
            <a:pPr lvl="1"/>
            <a:r>
              <a:rPr lang="en-US" sz="2200" dirty="0"/>
              <a:t>The miracles claimed in the Bible as evidence for the truth of religion have no empirical basis</a:t>
            </a:r>
          </a:p>
          <a:p>
            <a:r>
              <a:rPr lang="en-US" sz="2400"/>
              <a:t>Incorporated </a:t>
            </a:r>
            <a:r>
              <a:rPr lang="en-US" sz="2400" dirty="0"/>
              <a:t>aspects of Kantian philosophy</a:t>
            </a:r>
          </a:p>
          <a:p>
            <a:r>
              <a:rPr lang="en-US" sz="2400" dirty="0"/>
              <a:t>Often criticized for lack of consistency</a:t>
            </a:r>
          </a:p>
          <a:p>
            <a:pPr lvl="1"/>
            <a:endParaRPr lang="en-US" sz="2200" dirty="0"/>
          </a:p>
          <a:p>
            <a:pPr lvl="1"/>
            <a:endParaRPr lang="en-US" sz="2200" dirty="0"/>
          </a:p>
          <a:p>
            <a:pPr marL="457200" lvl="1" indent="0">
              <a:buNone/>
            </a:pPr>
            <a:endParaRPr lang="en-CA" sz="2200" dirty="0"/>
          </a:p>
        </p:txBody>
      </p:sp>
    </p:spTree>
    <p:extLst>
      <p:ext uri="{BB962C8B-B14F-4D97-AF65-F5344CB8AC3E}">
        <p14:creationId xmlns:p14="http://schemas.microsoft.com/office/powerpoint/2010/main" val="4268319129"/>
      </p:ext>
    </p:extLst>
  </p:cSld>
  <p:clrMapOvr>
    <a:masterClrMapping/>
  </p:clrMapOvr>
  <p:transition>
    <p:wedg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21DDEC-D6FF-4157-B628-5F2FB5FA603D}"/>
              </a:ext>
            </a:extLst>
          </p:cNvPr>
          <p:cNvSpPr>
            <a:spLocks noGrp="1"/>
          </p:cNvSpPr>
          <p:nvPr>
            <p:ph type="title"/>
          </p:nvPr>
        </p:nvSpPr>
        <p:spPr>
          <a:xfrm>
            <a:off x="685800" y="609600"/>
            <a:ext cx="8229600" cy="762000"/>
          </a:xfrm>
        </p:spPr>
        <p:txBody>
          <a:bodyPr/>
          <a:lstStyle/>
          <a:p>
            <a:r>
              <a:rPr lang="en-US" sz="3600" dirty="0"/>
              <a:t>Emerson and American Transcendentalism</a:t>
            </a:r>
            <a:endParaRPr lang="en-CA" sz="3600" dirty="0"/>
          </a:p>
        </p:txBody>
      </p:sp>
      <p:sp>
        <p:nvSpPr>
          <p:cNvPr id="4" name="Content Placeholder 3">
            <a:extLst>
              <a:ext uri="{FF2B5EF4-FFF2-40B4-BE49-F238E27FC236}">
                <a16:creationId xmlns:a16="http://schemas.microsoft.com/office/drawing/2014/main" id="{89FAF496-C361-4BD3-B500-05F24619B800}"/>
              </a:ext>
            </a:extLst>
          </p:cNvPr>
          <p:cNvSpPr>
            <a:spLocks noGrp="1"/>
          </p:cNvSpPr>
          <p:nvPr>
            <p:ph idx="1"/>
          </p:nvPr>
        </p:nvSpPr>
        <p:spPr>
          <a:xfrm>
            <a:off x="685800" y="1524000"/>
            <a:ext cx="8229600" cy="4876800"/>
          </a:xfrm>
        </p:spPr>
        <p:txBody>
          <a:bodyPr/>
          <a:lstStyle/>
          <a:p>
            <a:r>
              <a:rPr lang="en-US" sz="2400" dirty="0"/>
              <a:t>American transcendentalism (as distinct from the Kantian variant) emerged from a group of disaffected Unitarians focused around the ‘Transcendental Club’ formed circa 1836</a:t>
            </a:r>
          </a:p>
          <a:p>
            <a:pPr lvl="1"/>
            <a:r>
              <a:rPr lang="en-US" sz="2000" dirty="0"/>
              <a:t>Members included Emerson, Henry Hedge, Bronson Alcott</a:t>
            </a:r>
          </a:p>
          <a:p>
            <a:pPr lvl="2"/>
            <a:r>
              <a:rPr lang="en-US" sz="2000" dirty="0"/>
              <a:t>Published </a:t>
            </a:r>
            <a:r>
              <a:rPr lang="en-US" sz="2000" i="1" dirty="0"/>
              <a:t>The Dial</a:t>
            </a:r>
            <a:r>
              <a:rPr lang="en-US" sz="2000" dirty="0"/>
              <a:t> and numerous anti-slavery tracts </a:t>
            </a:r>
          </a:p>
          <a:p>
            <a:r>
              <a:rPr lang="en-US" sz="2400" dirty="0"/>
              <a:t>Three main aspects of transcendentalism:</a:t>
            </a:r>
          </a:p>
          <a:p>
            <a:pPr lvl="1"/>
            <a:r>
              <a:rPr lang="en-US" sz="2000" dirty="0">
                <a:effectLst/>
                <a:latin typeface="Arial" panose="020B0604020202020204" pitchFamily="34" charset="0"/>
              </a:rPr>
              <a:t>Intuition</a:t>
            </a:r>
          </a:p>
          <a:p>
            <a:pPr lvl="2"/>
            <a:r>
              <a:rPr lang="en-US" sz="1800" dirty="0">
                <a:latin typeface="Arial" panose="020B0604020202020204" pitchFamily="34" charset="0"/>
              </a:rPr>
              <a:t>Based on Kantian notion</a:t>
            </a:r>
            <a:r>
              <a:rPr lang="en-US" sz="1800" dirty="0">
                <a:effectLst/>
                <a:latin typeface="Arial" panose="020B0604020202020204" pitchFamily="34" charset="0"/>
              </a:rPr>
              <a:t> that some (</a:t>
            </a:r>
            <a:r>
              <a:rPr lang="en-US" sz="1800" i="1" dirty="0">
                <a:effectLst/>
                <a:latin typeface="Arial" panose="020B0604020202020204" pitchFamily="34" charset="0"/>
              </a:rPr>
              <a:t>a </a:t>
            </a:r>
            <a:r>
              <a:rPr lang="en-US" sz="1800" dirty="0">
                <a:effectLst/>
                <a:latin typeface="Arial" panose="020B0604020202020204" pitchFamily="34" charset="0"/>
              </a:rPr>
              <a:t>priori) form of intuition is required to interpret the sense data central to empiricism</a:t>
            </a:r>
          </a:p>
          <a:p>
            <a:pPr lvl="1"/>
            <a:r>
              <a:rPr lang="en-US" sz="2000" dirty="0">
                <a:effectLst/>
                <a:latin typeface="Arial" panose="020B0604020202020204" pitchFamily="34" charset="0"/>
              </a:rPr>
              <a:t>the primacy of the self </a:t>
            </a:r>
          </a:p>
          <a:p>
            <a:pPr lvl="2"/>
            <a:r>
              <a:rPr lang="en-US" sz="1800" dirty="0">
                <a:latin typeface="Arial" panose="020B0604020202020204" pitchFamily="34" charset="0"/>
              </a:rPr>
              <a:t>Especially the virtue of self-reliance</a:t>
            </a:r>
            <a:endParaRPr lang="en-US" sz="1800" dirty="0">
              <a:effectLst/>
              <a:latin typeface="Arial" panose="020B0604020202020204" pitchFamily="34" charset="0"/>
            </a:endParaRPr>
          </a:p>
          <a:p>
            <a:pPr lvl="1"/>
            <a:r>
              <a:rPr lang="en-US" sz="2000" dirty="0">
                <a:latin typeface="Arial" panose="020B0604020202020204" pitchFamily="34" charset="0"/>
              </a:rPr>
              <a:t>insuff</a:t>
            </a:r>
            <a:r>
              <a:rPr lang="en-US" sz="2000" dirty="0">
                <a:effectLst/>
                <a:latin typeface="Arial" panose="020B0604020202020204" pitchFamily="34" charset="0"/>
              </a:rPr>
              <a:t>iciency of social and religious institutions</a:t>
            </a:r>
            <a:endParaRPr lang="en-CA" sz="2000" dirty="0"/>
          </a:p>
        </p:txBody>
      </p:sp>
    </p:spTree>
    <p:extLst>
      <p:ext uri="{BB962C8B-B14F-4D97-AF65-F5344CB8AC3E}">
        <p14:creationId xmlns:p14="http://schemas.microsoft.com/office/powerpoint/2010/main" val="2147499600"/>
      </p:ext>
    </p:extLst>
  </p:cSld>
  <p:clrMapOvr>
    <a:masterClrMapping/>
  </p:clrMapOvr>
  <p:transition>
    <p:wedg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2E744-49D1-4006-8636-57B03937FE3F}"/>
              </a:ext>
            </a:extLst>
          </p:cNvPr>
          <p:cNvSpPr>
            <a:spLocks noGrp="1"/>
          </p:cNvSpPr>
          <p:nvPr>
            <p:ph type="title"/>
          </p:nvPr>
        </p:nvSpPr>
        <p:spPr>
          <a:xfrm>
            <a:off x="457200" y="228600"/>
            <a:ext cx="8458200" cy="762000"/>
          </a:xfrm>
        </p:spPr>
        <p:txBody>
          <a:bodyPr/>
          <a:lstStyle/>
          <a:p>
            <a:r>
              <a:rPr lang="en-US" sz="3600" dirty="0"/>
              <a:t>Early contributions to environmentalism</a:t>
            </a:r>
            <a:endParaRPr lang="en-CA" sz="3600" dirty="0"/>
          </a:p>
        </p:txBody>
      </p:sp>
      <p:sp>
        <p:nvSpPr>
          <p:cNvPr id="3" name="Content Placeholder 2">
            <a:extLst>
              <a:ext uri="{FF2B5EF4-FFF2-40B4-BE49-F238E27FC236}">
                <a16:creationId xmlns:a16="http://schemas.microsoft.com/office/drawing/2014/main" id="{D57B10BA-65AF-4D95-8B4C-6502FA009AC9}"/>
              </a:ext>
            </a:extLst>
          </p:cNvPr>
          <p:cNvSpPr>
            <a:spLocks noGrp="1"/>
          </p:cNvSpPr>
          <p:nvPr>
            <p:ph idx="1"/>
          </p:nvPr>
        </p:nvSpPr>
        <p:spPr>
          <a:xfrm>
            <a:off x="533400" y="990600"/>
            <a:ext cx="8382000" cy="5105400"/>
          </a:xfrm>
        </p:spPr>
        <p:txBody>
          <a:bodyPr/>
          <a:lstStyle/>
          <a:p>
            <a:r>
              <a:rPr lang="en-US" sz="2400" dirty="0"/>
              <a:t>Members of the Transcendental Club and others with similar views produced contributions that captured themes of modern environmentalists</a:t>
            </a:r>
          </a:p>
          <a:p>
            <a:pPr lvl="1"/>
            <a:r>
              <a:rPr lang="en-CA" sz="1800" dirty="0"/>
              <a:t>Henry Thoreau (1817–1862) </a:t>
            </a:r>
            <a:r>
              <a:rPr lang="en-US" sz="1800" b="1" i="1" dirty="0"/>
              <a:t>Walden; or, Life in the Woods </a:t>
            </a:r>
            <a:r>
              <a:rPr lang="en-US" sz="1800" dirty="0"/>
              <a:t>(1854) recounts a two year-two month-two day stay in a cabin near Walden pond living a simple live communing with nature – the book establishes the importance of closeness to nature.</a:t>
            </a:r>
            <a:endParaRPr lang="en-CA" sz="1800" dirty="0"/>
          </a:p>
          <a:p>
            <a:pPr lvl="1"/>
            <a:r>
              <a:rPr lang="en-CA" sz="1800" dirty="0"/>
              <a:t>Emerson in “Nature” states</a:t>
            </a:r>
            <a:r>
              <a:rPr lang="en-US" sz="1800" dirty="0"/>
              <a:t> that the natural world provides “a sanctity which shames our religions.”  Emerson was a mentor to Thoreau and owned the location where Thoreau created Walden.</a:t>
            </a:r>
          </a:p>
          <a:p>
            <a:pPr lvl="1"/>
            <a:r>
              <a:rPr lang="en-US" sz="1800" dirty="0"/>
              <a:t> </a:t>
            </a:r>
            <a:r>
              <a:rPr lang="en-US" sz="1800" b="1" dirty="0"/>
              <a:t>Brook Farm</a:t>
            </a:r>
            <a:r>
              <a:rPr lang="en-US" sz="1800" dirty="0"/>
              <a:t>, a utopian farming commune experiment by the Transcendentalists in Roxbury, Mass. Founded by George Ripley in 1841 with issue of shares in a joint-proprietorship, bankrupt in 1847.</a:t>
            </a:r>
          </a:p>
          <a:p>
            <a:pPr lvl="1"/>
            <a:r>
              <a:rPr lang="en-US" sz="1800" b="1" dirty="0" err="1"/>
              <a:t>Fruitlands</a:t>
            </a:r>
            <a:r>
              <a:rPr lang="en-US" sz="1800" dirty="0"/>
              <a:t>, another transcendentalist utopian farming community founded at Harvard in 1843 by Bronson Alcott and Charles Lane.  Emphasized strict vegan abstinence combined with absence of trade and minimizing labor.</a:t>
            </a:r>
            <a:endParaRPr lang="en-CA" sz="1800" dirty="0"/>
          </a:p>
        </p:txBody>
      </p:sp>
    </p:spTree>
    <p:extLst>
      <p:ext uri="{BB962C8B-B14F-4D97-AF65-F5344CB8AC3E}">
        <p14:creationId xmlns:p14="http://schemas.microsoft.com/office/powerpoint/2010/main" val="178807610"/>
      </p:ext>
    </p:extLst>
  </p:cSld>
  <p:clrMapOvr>
    <a:masterClrMapping/>
  </p:clrMapOvr>
  <p:transition>
    <p:wedg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A9504-E458-4ACF-BC21-F11F033BD65A}"/>
              </a:ext>
            </a:extLst>
          </p:cNvPr>
          <p:cNvSpPr>
            <a:spLocks noGrp="1"/>
          </p:cNvSpPr>
          <p:nvPr>
            <p:ph type="title"/>
          </p:nvPr>
        </p:nvSpPr>
        <p:spPr>
          <a:xfrm>
            <a:off x="533400" y="609600"/>
            <a:ext cx="8382000" cy="609600"/>
          </a:xfrm>
        </p:spPr>
        <p:txBody>
          <a:bodyPr/>
          <a:lstStyle/>
          <a:p>
            <a:r>
              <a:rPr lang="en-US" sz="3600" dirty="0"/>
              <a:t>Other social views of the transcendentalists</a:t>
            </a:r>
            <a:endParaRPr lang="en-CA" sz="3600" dirty="0"/>
          </a:p>
        </p:txBody>
      </p:sp>
      <p:sp>
        <p:nvSpPr>
          <p:cNvPr id="3" name="Content Placeholder 2">
            <a:extLst>
              <a:ext uri="{FF2B5EF4-FFF2-40B4-BE49-F238E27FC236}">
                <a16:creationId xmlns:a16="http://schemas.microsoft.com/office/drawing/2014/main" id="{A61D91B2-4679-42AD-BEFB-69203948989E}"/>
              </a:ext>
            </a:extLst>
          </p:cNvPr>
          <p:cNvSpPr>
            <a:spLocks noGrp="1"/>
          </p:cNvSpPr>
          <p:nvPr>
            <p:ph idx="1"/>
          </p:nvPr>
        </p:nvSpPr>
        <p:spPr>
          <a:xfrm>
            <a:off x="762000" y="1219200"/>
            <a:ext cx="8153400" cy="5181600"/>
          </a:xfrm>
        </p:spPr>
        <p:txBody>
          <a:bodyPr/>
          <a:lstStyle/>
          <a:p>
            <a:r>
              <a:rPr lang="en-US" sz="2400" dirty="0"/>
              <a:t>Questioned the morality and entrenchment of </a:t>
            </a:r>
            <a:r>
              <a:rPr lang="en-US" sz="2400" b="1" dirty="0"/>
              <a:t>slavery</a:t>
            </a:r>
          </a:p>
          <a:p>
            <a:pPr lvl="1"/>
            <a:r>
              <a:rPr lang="en-US" sz="2200" dirty="0"/>
              <a:t>Key events: </a:t>
            </a:r>
          </a:p>
          <a:p>
            <a:pPr lvl="2"/>
            <a:r>
              <a:rPr lang="en-US" sz="2000" dirty="0"/>
              <a:t>Extension of slavery to Texas after annexation in 1845;</a:t>
            </a:r>
          </a:p>
          <a:p>
            <a:pPr lvl="2"/>
            <a:r>
              <a:rPr lang="en-US" sz="2000" dirty="0"/>
              <a:t> Fugitive Slave Law (1850) a federal law that required the return of runaway slave to owners; </a:t>
            </a:r>
          </a:p>
          <a:p>
            <a:pPr lvl="2"/>
            <a:r>
              <a:rPr lang="en-US" sz="2000" dirty="0"/>
              <a:t>Acts of John Brown in 1859</a:t>
            </a:r>
          </a:p>
          <a:p>
            <a:r>
              <a:rPr lang="en-US" sz="2400" dirty="0"/>
              <a:t>Treatment of ‘Native Americans’</a:t>
            </a:r>
          </a:p>
          <a:p>
            <a:pPr lvl="1"/>
            <a:r>
              <a:rPr lang="en-US" sz="2200" dirty="0"/>
              <a:t>Key event: Expulsion and forced march of 16,000 Cherokees as part of ‘ethnic cleansing’ of Native Americans east of the Mississippi River</a:t>
            </a:r>
          </a:p>
          <a:p>
            <a:r>
              <a:rPr lang="en-US" sz="2400" dirty="0"/>
              <a:t>War with Mexico</a:t>
            </a:r>
          </a:p>
          <a:p>
            <a:r>
              <a:rPr lang="en-US" sz="2400" dirty="0"/>
              <a:t>Early contributions to Feminism and Woman’s Rights</a:t>
            </a:r>
          </a:p>
          <a:p>
            <a:pPr lvl="1"/>
            <a:r>
              <a:rPr lang="en-US" sz="2200" dirty="0"/>
              <a:t>Margaret Fuller, </a:t>
            </a:r>
            <a:r>
              <a:rPr lang="en-US" sz="2000" i="1" dirty="0"/>
              <a:t>Woman in the Nineteenth Century</a:t>
            </a:r>
            <a:r>
              <a:rPr lang="en-US" sz="2000" dirty="0"/>
              <a:t> (1845)</a:t>
            </a:r>
          </a:p>
          <a:p>
            <a:endParaRPr lang="en-CA" sz="2400" dirty="0"/>
          </a:p>
        </p:txBody>
      </p:sp>
    </p:spTree>
    <p:extLst>
      <p:ext uri="{BB962C8B-B14F-4D97-AF65-F5344CB8AC3E}">
        <p14:creationId xmlns:p14="http://schemas.microsoft.com/office/powerpoint/2010/main" val="1889891947"/>
      </p:ext>
    </p:extLst>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CA527-A10F-407F-B4E7-6EFB40DC8719}"/>
              </a:ext>
            </a:extLst>
          </p:cNvPr>
          <p:cNvSpPr>
            <a:spLocks noGrp="1"/>
          </p:cNvSpPr>
          <p:nvPr>
            <p:ph type="title"/>
          </p:nvPr>
        </p:nvSpPr>
        <p:spPr>
          <a:xfrm>
            <a:off x="914400" y="4267200"/>
            <a:ext cx="7924800" cy="2286000"/>
          </a:xfrm>
        </p:spPr>
        <p:txBody>
          <a:bodyPr/>
          <a:lstStyle/>
          <a:p>
            <a:r>
              <a:rPr lang="en-US" sz="2000" dirty="0"/>
              <a:t>Quaker Meeting by </a:t>
            </a:r>
            <a:r>
              <a:rPr lang="en-CA" sz="2000" b="1" dirty="0"/>
              <a:t>Egbert van </a:t>
            </a:r>
            <a:r>
              <a:rPr lang="en-CA" sz="2000" b="1" dirty="0" err="1"/>
              <a:t>Heemskerck</a:t>
            </a:r>
            <a:r>
              <a:rPr lang="en-CA" sz="2000" b="1" dirty="0"/>
              <a:t> (1634-1704)</a:t>
            </a:r>
            <a:br>
              <a:rPr lang="en-CA" sz="2000" b="1" dirty="0"/>
            </a:br>
            <a:br>
              <a:rPr lang="en-CA" sz="2000" b="1" dirty="0"/>
            </a:br>
            <a:r>
              <a:rPr lang="en-CA" sz="2000" b="1" dirty="0"/>
              <a:t>Quakers hold a variety of views ranging from liberal to conservative </a:t>
            </a:r>
            <a:r>
              <a:rPr lang="en-CA" sz="2000" b="1" dirty="0">
                <a:sym typeface="Wingdings" panose="05000000000000000000" pitchFamily="2" charset="2"/>
              </a:rPr>
              <a:t> central belief that </a:t>
            </a:r>
            <a:r>
              <a:rPr lang="en-US" sz="2000" b="1" dirty="0">
                <a:sym typeface="Wingdings" panose="05000000000000000000" pitchFamily="2" charset="2"/>
              </a:rPr>
              <a:t>every person possesses</a:t>
            </a:r>
            <a:r>
              <a:rPr lang="en-US" sz="2000" dirty="0"/>
              <a:t> a supernatural gift from God that is an inward illumination of the Gospel's truth </a:t>
            </a:r>
            <a:r>
              <a:rPr lang="en-US" sz="2000" dirty="0">
                <a:sym typeface="Wingdings" panose="05000000000000000000" pitchFamily="2" charset="2"/>
              </a:rPr>
              <a:t> maintained spiritual equality of men and women</a:t>
            </a:r>
            <a:br>
              <a:rPr lang="en-US" sz="2000" dirty="0"/>
            </a:br>
            <a:br>
              <a:rPr lang="en-US" sz="2000" dirty="0"/>
            </a:br>
            <a:r>
              <a:rPr lang="en-US" sz="2000" dirty="0"/>
              <a:t>Some Quaker groups hold meetings that are silent meditations only</a:t>
            </a:r>
            <a:br>
              <a:rPr lang="en-US" sz="2000" dirty="0"/>
            </a:br>
            <a:br>
              <a:rPr lang="en-US" sz="2000" dirty="0"/>
            </a:br>
            <a:r>
              <a:rPr lang="en-US" sz="2000" dirty="0"/>
              <a:t>The pejorative term ‘Quaker’ originates from the claim that Quakers “tremble at the word of the Lord.” </a:t>
            </a:r>
            <a:endParaRPr lang="en-CA" sz="2000" dirty="0"/>
          </a:p>
        </p:txBody>
      </p:sp>
      <p:pic>
        <p:nvPicPr>
          <p:cNvPr id="4" name="Picture 3" descr="A painting of a group of people&#10;&#10;Description automatically generated with medium confidence">
            <a:extLst>
              <a:ext uri="{FF2B5EF4-FFF2-40B4-BE49-F238E27FC236}">
                <a16:creationId xmlns:a16="http://schemas.microsoft.com/office/drawing/2014/main" id="{70C88586-317A-4EDD-9E1F-967B71F5FA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152401"/>
            <a:ext cx="5867400" cy="3911600"/>
          </a:xfrm>
          <a:prstGeom prst="rect">
            <a:avLst/>
          </a:prstGeom>
        </p:spPr>
      </p:pic>
    </p:spTree>
    <p:extLst>
      <p:ext uri="{BB962C8B-B14F-4D97-AF65-F5344CB8AC3E}">
        <p14:creationId xmlns:p14="http://schemas.microsoft.com/office/powerpoint/2010/main" val="2435294435"/>
      </p:ext>
    </p:extLst>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83275721-35E5-4D8C-BCD7-0FB70374982A}"/>
              </a:ext>
            </a:extLst>
          </p:cNvPr>
          <p:cNvSpPr>
            <a:spLocks noGrp="1" noChangeArrowheads="1"/>
          </p:cNvSpPr>
          <p:nvPr>
            <p:ph type="title"/>
          </p:nvPr>
        </p:nvSpPr>
        <p:spPr>
          <a:xfrm>
            <a:off x="381000" y="457200"/>
            <a:ext cx="8534400" cy="609600"/>
          </a:xfrm>
        </p:spPr>
        <p:txBody>
          <a:bodyPr/>
          <a:lstStyle/>
          <a:p>
            <a:r>
              <a:rPr lang="en-US" altLang="en-US" sz="2800" dirty="0"/>
              <a:t>Evolution of Religious Doctrine in 17</a:t>
            </a:r>
            <a:r>
              <a:rPr lang="en-US" altLang="en-US" sz="2800" baseline="30000" dirty="0"/>
              <a:t>th</a:t>
            </a:r>
            <a:r>
              <a:rPr lang="en-US" altLang="en-US" sz="2800" dirty="0"/>
              <a:t> and 18</a:t>
            </a:r>
            <a:r>
              <a:rPr lang="en-US" altLang="en-US" sz="2800" baseline="30000" dirty="0"/>
              <a:t>th</a:t>
            </a:r>
            <a:r>
              <a:rPr lang="en-US" altLang="en-US" sz="2800" dirty="0"/>
              <a:t> C. England: The Clarendon Code and the Test Act</a:t>
            </a:r>
            <a:endParaRPr lang="en-GB" altLang="en-US" sz="2800" dirty="0"/>
          </a:p>
        </p:txBody>
      </p:sp>
      <p:sp>
        <p:nvSpPr>
          <p:cNvPr id="38915" name="Content Placeholder 2">
            <a:extLst>
              <a:ext uri="{FF2B5EF4-FFF2-40B4-BE49-F238E27FC236}">
                <a16:creationId xmlns:a16="http://schemas.microsoft.com/office/drawing/2014/main" id="{F4096BD2-C443-454B-9848-1F02602475D7}"/>
              </a:ext>
            </a:extLst>
          </p:cNvPr>
          <p:cNvSpPr>
            <a:spLocks noGrp="1" noChangeArrowheads="1"/>
          </p:cNvSpPr>
          <p:nvPr>
            <p:ph idx="1"/>
          </p:nvPr>
        </p:nvSpPr>
        <p:spPr>
          <a:xfrm>
            <a:off x="457200" y="1371600"/>
            <a:ext cx="8458200" cy="4724400"/>
          </a:xfrm>
        </p:spPr>
        <p:txBody>
          <a:bodyPr/>
          <a:lstStyle/>
          <a:p>
            <a:r>
              <a:rPr lang="en-US" altLang="en-US" sz="2000" dirty="0"/>
              <a:t>Lecture 3: the Clarendon code was identified as a set of four Acts passed after the Restoration to restrict activities of those worshipping outside the Church of England</a:t>
            </a:r>
          </a:p>
          <a:p>
            <a:pPr lvl="1"/>
            <a:r>
              <a:rPr lang="en-US" altLang="en-US" sz="1800" dirty="0"/>
              <a:t>Corporation Act (1661); Act of Uniformity (1662); Conventicle Act (1664); Five Mile Act (1665).</a:t>
            </a:r>
          </a:p>
          <a:p>
            <a:r>
              <a:rPr lang="en-US" altLang="en-US" sz="2000" dirty="0"/>
              <a:t>Clarendon Code was </a:t>
            </a:r>
            <a:r>
              <a:rPr lang="en-US" altLang="en-US" sz="2000" dirty="0" err="1"/>
              <a:t>superceded</a:t>
            </a:r>
            <a:r>
              <a:rPr lang="en-US" altLang="en-US" sz="2000" dirty="0"/>
              <a:t> by the Test Act (1673) – only those taking communion in Church of England eligible for public employment</a:t>
            </a:r>
          </a:p>
          <a:p>
            <a:pPr lvl="1"/>
            <a:r>
              <a:rPr lang="en-US" altLang="en-US" sz="1800" dirty="0"/>
              <a:t>Communion requires acceptance of </a:t>
            </a:r>
            <a:r>
              <a:rPr lang="en-US" altLang="en-US" sz="1800" b="1" dirty="0"/>
              <a:t>Trinitarianism</a:t>
            </a:r>
          </a:p>
          <a:p>
            <a:r>
              <a:rPr lang="en-US" altLang="en-US" sz="2000" b="1" dirty="0"/>
              <a:t>Trinitarianism </a:t>
            </a:r>
            <a:r>
              <a:rPr lang="en-US" altLang="en-US" sz="2000" dirty="0"/>
              <a:t>maintains the Doctrine of the Trinity: </a:t>
            </a:r>
            <a:r>
              <a:rPr lang="en-US" sz="2000" dirty="0"/>
              <a:t>God is one God that takes the form of three coeternal and consubstantial persons: the Father, the Son (Jesus Christ), and the Holy Spirit. Three distinct entities distinct, yet of one "substance, essence or nature" </a:t>
            </a:r>
          </a:p>
          <a:p>
            <a:pPr lvl="1"/>
            <a:r>
              <a:rPr lang="en-US" sz="1800" dirty="0"/>
              <a:t>The trinitarian belief has roots in </a:t>
            </a:r>
            <a:r>
              <a:rPr lang="en-US" sz="1800" dirty="0" err="1"/>
              <a:t>homoousios</a:t>
            </a:r>
            <a:r>
              <a:rPr lang="en-US" altLang="en-US" sz="1800" b="1" dirty="0"/>
              <a:t> </a:t>
            </a:r>
            <a:r>
              <a:rPr lang="en-US" altLang="en-US" sz="1800" dirty="0"/>
              <a:t>(Greek for ‘of the same essence –’homo-</a:t>
            </a:r>
            <a:r>
              <a:rPr lang="en-US" altLang="en-US" sz="1800" dirty="0" err="1"/>
              <a:t>oo</a:t>
            </a:r>
            <a:r>
              <a:rPr lang="en-US" altLang="en-US" sz="1800" dirty="0"/>
              <a:t>-see-ohs) that is embodied in the Nicene Creed.</a:t>
            </a:r>
          </a:p>
          <a:p>
            <a:pPr lvl="1"/>
            <a:endParaRPr lang="en-GB" altLang="en-US" sz="1800" dirty="0"/>
          </a:p>
        </p:txBody>
      </p:sp>
    </p:spTree>
  </p:cSld>
  <p:clrMapOvr>
    <a:masterClrMapping/>
  </p:clrMapOvr>
  <p:transition>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F88EE-6D5D-4841-BF9F-EA73AE0EE134}"/>
              </a:ext>
            </a:extLst>
          </p:cNvPr>
          <p:cNvSpPr>
            <a:spLocks noGrp="1"/>
          </p:cNvSpPr>
          <p:nvPr>
            <p:ph type="title"/>
          </p:nvPr>
        </p:nvSpPr>
        <p:spPr>
          <a:xfrm>
            <a:off x="685800" y="609600"/>
            <a:ext cx="8229600" cy="609600"/>
          </a:xfrm>
        </p:spPr>
        <p:txBody>
          <a:bodyPr/>
          <a:lstStyle/>
          <a:p>
            <a:r>
              <a:rPr lang="en-US" sz="3200" dirty="0"/>
              <a:t>Early History of Religious Persecution in America</a:t>
            </a:r>
            <a:endParaRPr lang="en-CA" sz="3200" dirty="0"/>
          </a:p>
        </p:txBody>
      </p:sp>
      <p:sp>
        <p:nvSpPr>
          <p:cNvPr id="3" name="Content Placeholder 2">
            <a:extLst>
              <a:ext uri="{FF2B5EF4-FFF2-40B4-BE49-F238E27FC236}">
                <a16:creationId xmlns:a16="http://schemas.microsoft.com/office/drawing/2014/main" id="{751111F5-7A9E-4EFA-A371-1271C9369EB4}"/>
              </a:ext>
            </a:extLst>
          </p:cNvPr>
          <p:cNvSpPr>
            <a:spLocks noGrp="1"/>
          </p:cNvSpPr>
          <p:nvPr>
            <p:ph idx="1"/>
          </p:nvPr>
        </p:nvSpPr>
        <p:spPr>
          <a:xfrm>
            <a:off x="838200" y="1371600"/>
            <a:ext cx="8077200" cy="5029200"/>
          </a:xfrm>
        </p:spPr>
        <p:txBody>
          <a:bodyPr/>
          <a:lstStyle/>
          <a:p>
            <a:r>
              <a:rPr lang="en-US" sz="2400" dirty="0"/>
              <a:t>Religious persecution both overt and covert of non-conformists in England generated substantial immigration to America during the 17</a:t>
            </a:r>
            <a:r>
              <a:rPr lang="en-US" sz="2400" baseline="30000" dirty="0"/>
              <a:t>th</a:t>
            </a:r>
            <a:r>
              <a:rPr lang="en-US" sz="2400" dirty="0"/>
              <a:t> C.</a:t>
            </a:r>
          </a:p>
          <a:p>
            <a:r>
              <a:rPr lang="en-US" sz="2400" dirty="0"/>
              <a:t>Religious groups tended to migrate to areas that had substantial communities of similar faiths</a:t>
            </a:r>
          </a:p>
          <a:p>
            <a:pPr lvl="1"/>
            <a:r>
              <a:rPr lang="en-US" sz="2200" dirty="0">
                <a:sym typeface="Wingdings" panose="05000000000000000000" pitchFamily="2" charset="2"/>
              </a:rPr>
              <a:t>The English crown granted ‘colonial province’ status, e.g., the Plymouth colony and Massachusetts Bay colony in New England and Province of Pennsylvania</a:t>
            </a:r>
            <a:endParaRPr lang="en-US" sz="2200" dirty="0"/>
          </a:p>
          <a:p>
            <a:pPr lvl="1"/>
            <a:r>
              <a:rPr lang="en-US" sz="2200" dirty="0"/>
              <a:t>Puritans tended to settle in New England, especially in the Massachusetts area, led by William Penn the Quakers settled in Pennsylvania</a:t>
            </a:r>
          </a:p>
          <a:p>
            <a:pPr lvl="1"/>
            <a:r>
              <a:rPr lang="en-US" sz="2200" dirty="0"/>
              <a:t>Quakers seeking to settle in Puritan areas were subject to sometimes draconian persecution</a:t>
            </a:r>
            <a:endParaRPr lang="en-CA" sz="2200" dirty="0"/>
          </a:p>
        </p:txBody>
      </p:sp>
    </p:spTree>
    <p:extLst>
      <p:ext uri="{BB962C8B-B14F-4D97-AF65-F5344CB8AC3E}">
        <p14:creationId xmlns:p14="http://schemas.microsoft.com/office/powerpoint/2010/main" val="418534055"/>
      </p:ext>
    </p:extLst>
  </p:cSld>
  <p:clrMapOvr>
    <a:masterClrMapping/>
  </p:clrMapOvr>
  <p:transitio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96342-90F3-4340-867C-B40663048EF4}"/>
              </a:ext>
            </a:extLst>
          </p:cNvPr>
          <p:cNvSpPr>
            <a:spLocks noGrp="1"/>
          </p:cNvSpPr>
          <p:nvPr>
            <p:ph type="title"/>
          </p:nvPr>
        </p:nvSpPr>
        <p:spPr>
          <a:xfrm>
            <a:off x="533400" y="-76200"/>
            <a:ext cx="8229600" cy="2286000"/>
          </a:xfrm>
        </p:spPr>
        <p:txBody>
          <a:bodyPr/>
          <a:lstStyle/>
          <a:p>
            <a:r>
              <a:rPr lang="en-US" sz="2400" dirty="0"/>
              <a:t>William Penn (1644-1718) founder of the Province of Pennsylvania in 1681 and an important influence on principles embodied in the US Constitution</a:t>
            </a:r>
            <a:br>
              <a:rPr lang="en-US" sz="2400" dirty="0"/>
            </a:br>
            <a:br>
              <a:rPr lang="en-US" sz="2400" dirty="0"/>
            </a:br>
            <a:r>
              <a:rPr lang="en-US" sz="2400" dirty="0"/>
              <a:t>Joined Quakers in 1666, close friend of George Fox credited as founder of the Religious Society of Friends </a:t>
            </a:r>
            <a:r>
              <a:rPr lang="en-US" sz="2400" dirty="0">
                <a:sym typeface="Wingdings" panose="05000000000000000000" pitchFamily="2" charset="2"/>
              </a:rPr>
              <a:t> migrated to American in 1677 to flee religious persecution in England</a:t>
            </a:r>
            <a:endParaRPr lang="en-CA" sz="2400" dirty="0"/>
          </a:p>
        </p:txBody>
      </p:sp>
      <p:pic>
        <p:nvPicPr>
          <p:cNvPr id="4" name="Picture 3" descr="Text&#10;&#10;Description automatically generated">
            <a:extLst>
              <a:ext uri="{FF2B5EF4-FFF2-40B4-BE49-F238E27FC236}">
                <a16:creationId xmlns:a16="http://schemas.microsoft.com/office/drawing/2014/main" id="{DC55089D-C2E3-42D2-AC8E-5F89739F59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2438400"/>
            <a:ext cx="7029450" cy="4217670"/>
          </a:xfrm>
          <a:prstGeom prst="rect">
            <a:avLst/>
          </a:prstGeom>
        </p:spPr>
      </p:pic>
    </p:spTree>
    <p:extLst>
      <p:ext uri="{BB962C8B-B14F-4D97-AF65-F5344CB8AC3E}">
        <p14:creationId xmlns:p14="http://schemas.microsoft.com/office/powerpoint/2010/main" val="1800589341"/>
      </p:ext>
    </p:extLst>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68CF4-9FAD-43CD-85DE-25E58038E9D9}"/>
              </a:ext>
            </a:extLst>
          </p:cNvPr>
          <p:cNvSpPr>
            <a:spLocks noGrp="1"/>
          </p:cNvSpPr>
          <p:nvPr>
            <p:ph type="title"/>
          </p:nvPr>
        </p:nvSpPr>
        <p:spPr>
          <a:xfrm>
            <a:off x="533400" y="609600"/>
            <a:ext cx="8382000" cy="533400"/>
          </a:xfrm>
        </p:spPr>
        <p:txBody>
          <a:bodyPr/>
          <a:lstStyle/>
          <a:p>
            <a:r>
              <a:rPr lang="en-US" sz="2800" dirty="0"/>
              <a:t>Charles Morton and the English Dissenting Academies</a:t>
            </a:r>
            <a:endParaRPr lang="en-GB" sz="2800" dirty="0"/>
          </a:p>
        </p:txBody>
      </p:sp>
      <p:sp>
        <p:nvSpPr>
          <p:cNvPr id="3" name="Content Placeholder 2">
            <a:extLst>
              <a:ext uri="{FF2B5EF4-FFF2-40B4-BE49-F238E27FC236}">
                <a16:creationId xmlns:a16="http://schemas.microsoft.com/office/drawing/2014/main" id="{E4F262A5-2D1A-4546-A00C-1B75972D3187}"/>
              </a:ext>
            </a:extLst>
          </p:cNvPr>
          <p:cNvSpPr>
            <a:spLocks noGrp="1"/>
          </p:cNvSpPr>
          <p:nvPr>
            <p:ph idx="1"/>
          </p:nvPr>
        </p:nvSpPr>
        <p:spPr>
          <a:xfrm>
            <a:off x="533400" y="1295400"/>
            <a:ext cx="8382000" cy="4800600"/>
          </a:xfrm>
        </p:spPr>
        <p:txBody>
          <a:bodyPr/>
          <a:lstStyle/>
          <a:p>
            <a:r>
              <a:rPr lang="en-US" sz="2000" dirty="0"/>
              <a:t>The Restoration of 1660 and the subsequent passage of the Clarendon Code led to the creation of the Dissenting Academies, arguably more advanced centers of education than the grammar schools and universities from 1660 to 1800</a:t>
            </a:r>
          </a:p>
          <a:p>
            <a:pPr lvl="1"/>
            <a:r>
              <a:rPr lang="en-US" sz="1800" dirty="0"/>
              <a:t>The most important of the early academies was established by Charles Morton in 1672 continuing until 1685 when it was forced to close by the authorities</a:t>
            </a:r>
          </a:p>
          <a:p>
            <a:pPr lvl="2"/>
            <a:r>
              <a:rPr lang="en-US" sz="1600" dirty="0"/>
              <a:t>Unlike the orthodox educational venues, Morton conducted lessons in English</a:t>
            </a:r>
          </a:p>
          <a:p>
            <a:pPr lvl="2"/>
            <a:r>
              <a:rPr lang="en-US" sz="1600" dirty="0"/>
              <a:t>In 1675, the academy moved to the community of </a:t>
            </a:r>
            <a:r>
              <a:rPr lang="en-US" sz="1600" dirty="0">
                <a:solidFill>
                  <a:srgbClr val="FF0000"/>
                </a:solidFill>
              </a:rPr>
              <a:t>Newington Green</a:t>
            </a:r>
            <a:r>
              <a:rPr lang="en-US" sz="1600" dirty="0"/>
              <a:t>, the most important dissenting community during the 18</a:t>
            </a:r>
            <a:r>
              <a:rPr lang="en-US" sz="1600" baseline="30000" dirty="0"/>
              <a:t>th</a:t>
            </a:r>
            <a:r>
              <a:rPr lang="en-US" sz="1600" dirty="0"/>
              <a:t> century.  Included among the students at the Morton academy at Newington Green was </a:t>
            </a:r>
            <a:r>
              <a:rPr lang="en-US" sz="1600" b="1" dirty="0"/>
              <a:t>Daniel Defoe</a:t>
            </a:r>
          </a:p>
          <a:p>
            <a:pPr lvl="2"/>
            <a:r>
              <a:rPr lang="en-US" sz="1600" dirty="0"/>
              <a:t>Following his expulsion in 1685, Morton was obliged to relocate to New England where, despite problems created by the English authorities, Morton was able to contribute to the development of Harvard University</a:t>
            </a:r>
          </a:p>
          <a:p>
            <a:r>
              <a:rPr lang="en-US" sz="2000" dirty="0"/>
              <a:t>Other important figures that benefited from education at the dissenting academies include Richard Price and Joseph Priestley.</a:t>
            </a:r>
            <a:endParaRPr lang="en-GB" sz="2000" dirty="0"/>
          </a:p>
        </p:txBody>
      </p:sp>
    </p:spTree>
    <p:extLst>
      <p:ext uri="{BB962C8B-B14F-4D97-AF65-F5344CB8AC3E}">
        <p14:creationId xmlns:p14="http://schemas.microsoft.com/office/powerpoint/2010/main" val="196887331"/>
      </p:ext>
    </p:extLst>
  </p:cSld>
  <p:clrMapOvr>
    <a:masterClrMapping/>
  </p:clrMapOvr>
  <p:transition>
    <p:wedge/>
  </p:transition>
</p:sld>
</file>

<file path=ppt/tags/tag1.xml><?xml version="1.0" encoding="utf-8"?>
<p:tagLst xmlns:a="http://schemas.openxmlformats.org/drawingml/2006/main" xmlns:r="http://schemas.openxmlformats.org/officeDocument/2006/relationships" xmlns:p="http://schemas.openxmlformats.org/presentationml/2006/main">
  <p:tag name="BRANCHTO" val="0"/>
  <p:tag name="HOTSPOTTYPE" val="NextSlide"/>
  <p:tag name="DEFINEDINNAVIGATOR" val="False"/>
</p:tagLst>
</file>

<file path=ppt/theme/theme1.xml><?xml version="1.0" encoding="utf-8"?>
<a:theme xmlns:a="http://schemas.openxmlformats.org/drawingml/2006/main" name="Generic (Online).pot">
  <a:themeElements>
    <a:clrScheme name="Generic (Online).pot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009999"/>
      </a:folHlink>
    </a:clrScheme>
    <a:fontScheme name="Generic (Online).pot">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Generic (Online).pot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009999"/>
        </a:folHlink>
      </a:clrScheme>
      <a:clrMap bg1="lt1" tx1="dk1" bg2="lt2" tx2="dk2" accent1="accent1" accent2="accent2" accent3="accent3" accent4="accent4" accent5="accent5" accent6="accent6" hlink="hlink" folHlink="folHlink"/>
    </a:extraClrScheme>
    <a:extraClrScheme>
      <a:clrScheme name="Generic (Online).pot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800000"/>
        </a:folHlink>
      </a:clrScheme>
      <a:clrMap bg1="dk2" tx1="lt1" bg2="dk1" tx2="lt2" accent1="accent1" accent2="accent2" accent3="accent3" accent4="accent4" accent5="accent5" accent6="accent6" hlink="hlink" folHlink="folHlink"/>
    </a:extraClrScheme>
    <a:extraClrScheme>
      <a:clrScheme name="Generic (Online).pot 3">
        <a:dk1>
          <a:srgbClr val="000000"/>
        </a:dk1>
        <a:lt1>
          <a:srgbClr val="FFFFFF"/>
        </a:lt1>
        <a:dk2>
          <a:srgbClr val="000000"/>
        </a:dk2>
        <a:lt2>
          <a:srgbClr val="CBCBCB"/>
        </a:lt2>
        <a:accent1>
          <a:srgbClr val="B2B2B2"/>
        </a:accent1>
        <a:accent2>
          <a:srgbClr val="EAEAEA"/>
        </a:accent2>
        <a:accent3>
          <a:srgbClr val="FFFFFF"/>
        </a:accent3>
        <a:accent4>
          <a:srgbClr val="000000"/>
        </a:accent4>
        <a:accent5>
          <a:srgbClr val="D5D5D5"/>
        </a:accent5>
        <a:accent6>
          <a:srgbClr val="D4D4D4"/>
        </a:accent6>
        <a:hlink>
          <a:srgbClr val="B2B2B2"/>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32745</TotalTime>
  <Words>5136</Words>
  <Application>Microsoft Office PowerPoint</Application>
  <PresentationFormat>On-screen Show (4:3)</PresentationFormat>
  <Paragraphs>284</Paragraphs>
  <Slides>45</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52" baseType="lpstr">
      <vt:lpstr>Arial</vt:lpstr>
      <vt:lpstr>Arial Narrow</vt:lpstr>
      <vt:lpstr>Monotype Sorts</vt:lpstr>
      <vt:lpstr>Times New Roman</vt:lpstr>
      <vt:lpstr>Wingdings</vt:lpstr>
      <vt:lpstr>Generic (Online).pot</vt:lpstr>
      <vt:lpstr>Document</vt:lpstr>
      <vt:lpstr>Lecture 5      David Hume, Richard Price and Rational Religion</vt:lpstr>
      <vt:lpstr>Prelude to attacking non-Conformists</vt:lpstr>
      <vt:lpstr>Henry VIII (1491-1547)  Ruled as King of England from 1509-1547   Notorious for having six wives that required breaking with the Catholic Church (initial marriage to Catherine of Aragon (m1509-1533)  Painting by Lucas Horenbout (c. 1526)</vt:lpstr>
      <vt:lpstr>Varieties of English Non-Conformists</vt:lpstr>
      <vt:lpstr>Quaker Meeting by Egbert van Heemskerck (1634-1704)  Quakers hold a variety of views ranging from liberal to conservative  central belief that every person possesses a supernatural gift from God that is an inward illumination of the Gospel's truth  maintained spiritual equality of men and women  Some Quaker groups hold meetings that are silent meditations only  The pejorative term ‘Quaker’ originates from the claim that Quakers “tremble at the word of the Lord.” </vt:lpstr>
      <vt:lpstr>Evolution of Religious Doctrine in 17th and 18th C. England: The Clarendon Code and the Test Act</vt:lpstr>
      <vt:lpstr>Early History of Religious Persecution in America</vt:lpstr>
      <vt:lpstr>William Penn (1644-1718) founder of the Province of Pennsylvania in 1681 and an important influence on principles embodied in the US Constitution  Joined Quakers in 1666, close friend of George Fox credited as founder of the Religious Society of Friends  migrated to American in 1677 to flee religious persecution in England</vt:lpstr>
      <vt:lpstr>Charles Morton and the English Dissenting Academies</vt:lpstr>
      <vt:lpstr>Daniel Defoe  (1660-1731)  Defoe was educated at Newington Green Academy  Likely authored over 300 works, difficult to estimate as some published under pseudonyms, including numerous political and economic pamphlets  Robinson Crusoe (1719)  Roxanna (1724)  A remarkable life  punctuated by sometimes dishonest dealings</vt:lpstr>
      <vt:lpstr>Robinson Crusoe:  the first English Novel?</vt:lpstr>
      <vt:lpstr>PowerPoint Presentation</vt:lpstr>
      <vt:lpstr>Jonathan Swift – critic in the Establishment</vt:lpstr>
      <vt:lpstr>Gulliver’s Travels (1724)</vt:lpstr>
      <vt:lpstr>Laputa, the Island in the Sky </vt:lpstr>
      <vt:lpstr>PowerPoint Presentation</vt:lpstr>
      <vt:lpstr>The Islands of Part III</vt:lpstr>
      <vt:lpstr>Balnibarbi, Glubbdubdrib and Luggnagg to Japan</vt:lpstr>
      <vt:lpstr>Some definitions</vt:lpstr>
      <vt:lpstr>David Hume and Empiricism</vt:lpstr>
      <vt:lpstr>David Hume (1711-1776)</vt:lpstr>
      <vt:lpstr>Classical Empiricism</vt:lpstr>
      <vt:lpstr>Hume’s Argument Against Miracles and the Attack on Christianity</vt:lpstr>
      <vt:lpstr>The Miracle of the Miraculous</vt:lpstr>
      <vt:lpstr>The Writings of Richard Price</vt:lpstr>
      <vt:lpstr>Rev. Richard Price  (1723-1791)  Assumed a position as a dissenting preacher at the important dissenting community of Newington Green in 1758  Was married to a devout Anglican  Among his friends and acquaintances were: Benjamin Franklin, Joseph Priestley, Mary Wollstonecraft, David Hume  </vt:lpstr>
      <vt:lpstr>What is Bayes Theorem?</vt:lpstr>
      <vt:lpstr>Price’s Four Dissertations</vt:lpstr>
      <vt:lpstr>Price’s Argument for Christianity</vt:lpstr>
      <vt:lpstr>Miracles versus Prophesies</vt:lpstr>
      <vt:lpstr>Moral Certainty and Rational Intuition</vt:lpstr>
      <vt:lpstr>The two schools of religious fideism</vt:lpstr>
      <vt:lpstr>St. Augustine  by Peter Paul Rubens (1577-1640)  Initially a follower of Mani, Augustine of Hippo (part of the Roman Empire in N. Africa to the west of Carthage) converted to Christianity in 386 – recognized as a saint by both Catholic and Protestants   Proposed doctrines of divine grace and salvation  Died in the besiege of Hippo by the Vandals – an East Germanic tribe that had converted to Arianism – mythology of Augustine death portrayed as part of the struggle against Arianism</vt:lpstr>
      <vt:lpstr>Immanuel Kant: Moral Philosophy, Religion and Reason</vt:lpstr>
      <vt:lpstr>Kant on the notion of religion and morality</vt:lpstr>
      <vt:lpstr>Kant on Good will and the Categorical Imperative</vt:lpstr>
      <vt:lpstr>The Philosophical Battlefield: the Question of morals</vt:lpstr>
      <vt:lpstr>Rational Religion and the Rise of Unitarianism</vt:lpstr>
      <vt:lpstr>Evolution of Unitarian Doctrine</vt:lpstr>
      <vt:lpstr>The American Unitarians</vt:lpstr>
      <vt:lpstr>Ralph Waldo Emerson (1803–82)   Early working life as a Unitarian minister, strong friendship with Henry David Thoreau  Considerable education at Harvard University  1833 travelled to Europe and met Woodsworth, J.S. Mill, Carlyle  Influenced John Dewey and Friedrich Nietzsche   Emersonian themes: Education Power and fate Importance of poetry and history Critique of Christianity.</vt:lpstr>
      <vt:lpstr>Emerson’s Religion and Philosophy</vt:lpstr>
      <vt:lpstr>Emerson and American Transcendentalism</vt:lpstr>
      <vt:lpstr>Early contributions to environmentalism</vt:lpstr>
      <vt:lpstr>Other social views of the transcendentalists</vt:lpstr>
    </vt:vector>
  </TitlesOfParts>
  <Company>sfu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3</dc:title>
  <dc:creator>maury poitras</dc:creator>
  <cp:lastModifiedBy>Geoffrey Poitras</cp:lastModifiedBy>
  <cp:revision>365</cp:revision>
  <dcterms:created xsi:type="dcterms:W3CDTF">2004-01-26T13:51:12Z</dcterms:created>
  <dcterms:modified xsi:type="dcterms:W3CDTF">2021-10-13T17:25:21Z</dcterms:modified>
</cp:coreProperties>
</file>