
<file path=[Content_Types].xml><?xml version="1.0" encoding="utf-8"?>
<Types xmlns="http://schemas.openxmlformats.org/package/2006/content-types">
  <Default Extension="gif" ContentType="image/gif"/>
  <Default Extension="jpeg" ContentType="image/jpeg"/>
  <Default Extension="jpg" ContentType="image/jpeg"/>
  <Default Extension="rels" ContentType="application/vnd.openxmlformats-package.relationships+xml"/>
  <Default Extension="webp" ContentType="image/webp"/>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9"/>
  </p:notesMasterIdLst>
  <p:handoutMasterIdLst>
    <p:handoutMasterId r:id="rId40"/>
  </p:handoutMasterIdLst>
  <p:sldIdLst>
    <p:sldId id="256" r:id="rId2"/>
    <p:sldId id="278" r:id="rId3"/>
    <p:sldId id="257" r:id="rId4"/>
    <p:sldId id="299" r:id="rId5"/>
    <p:sldId id="283" r:id="rId6"/>
    <p:sldId id="284" r:id="rId7"/>
    <p:sldId id="302" r:id="rId8"/>
    <p:sldId id="292" r:id="rId9"/>
    <p:sldId id="285" r:id="rId10"/>
    <p:sldId id="258" r:id="rId11"/>
    <p:sldId id="276" r:id="rId12"/>
    <p:sldId id="259" r:id="rId13"/>
    <p:sldId id="277" r:id="rId14"/>
    <p:sldId id="279" r:id="rId15"/>
    <p:sldId id="265" r:id="rId16"/>
    <p:sldId id="280" r:id="rId17"/>
    <p:sldId id="288" r:id="rId18"/>
    <p:sldId id="289" r:id="rId19"/>
    <p:sldId id="260" r:id="rId20"/>
    <p:sldId id="287" r:id="rId21"/>
    <p:sldId id="266" r:id="rId22"/>
    <p:sldId id="267" r:id="rId23"/>
    <p:sldId id="270" r:id="rId24"/>
    <p:sldId id="286" r:id="rId25"/>
    <p:sldId id="281" r:id="rId26"/>
    <p:sldId id="271" r:id="rId27"/>
    <p:sldId id="295" r:id="rId28"/>
    <p:sldId id="282" r:id="rId29"/>
    <p:sldId id="297" r:id="rId30"/>
    <p:sldId id="294" r:id="rId31"/>
    <p:sldId id="296" r:id="rId32"/>
    <p:sldId id="290" r:id="rId33"/>
    <p:sldId id="293" r:id="rId34"/>
    <p:sldId id="291" r:id="rId35"/>
    <p:sldId id="298" r:id="rId36"/>
    <p:sldId id="300" r:id="rId37"/>
    <p:sldId id="301" r:id="rId38"/>
  </p:sldIdLst>
  <p:sldSz cx="9144000" cy="6858000" type="screen4x3"/>
  <p:notesSz cx="7315200" cy="9601200"/>
  <p:custDataLst>
    <p:tags r:id="rId41"/>
  </p:custDataLst>
  <p:defaultTextStyle>
    <a:defPPr>
      <a:defRPr lang="en-US"/>
    </a:defPPr>
    <a:lvl1pPr algn="l" rtl="0" eaLnBrk="0" fontAlgn="base" hangingPunct="0">
      <a:spcBef>
        <a:spcPct val="0"/>
      </a:spcBef>
      <a:spcAft>
        <a:spcPct val="0"/>
      </a:spcAft>
      <a:defRPr kumimoji="1" sz="24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kumimoji="1" sz="24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kumimoji="1" sz="24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kumimoji="1" sz="24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kumimoji="1" sz="2400" kern="1200">
        <a:solidFill>
          <a:schemeClr val="tx1"/>
        </a:solidFill>
        <a:latin typeface="Times New Roman" pitchFamily="18" charset="0"/>
        <a:ea typeface="+mn-ea"/>
        <a:cs typeface="+mn-cs"/>
      </a:defRPr>
    </a:lvl5pPr>
    <a:lvl6pPr marL="2286000" algn="l" defTabSz="914400" rtl="0" eaLnBrk="1" latinLnBrk="0" hangingPunct="1">
      <a:defRPr kumimoji="1" sz="2400" kern="1200">
        <a:solidFill>
          <a:schemeClr val="tx1"/>
        </a:solidFill>
        <a:latin typeface="Times New Roman" pitchFamily="18" charset="0"/>
        <a:ea typeface="+mn-ea"/>
        <a:cs typeface="+mn-cs"/>
      </a:defRPr>
    </a:lvl6pPr>
    <a:lvl7pPr marL="2743200" algn="l" defTabSz="914400" rtl="0" eaLnBrk="1" latinLnBrk="0" hangingPunct="1">
      <a:defRPr kumimoji="1" sz="2400" kern="1200">
        <a:solidFill>
          <a:schemeClr val="tx1"/>
        </a:solidFill>
        <a:latin typeface="Times New Roman" pitchFamily="18" charset="0"/>
        <a:ea typeface="+mn-ea"/>
        <a:cs typeface="+mn-cs"/>
      </a:defRPr>
    </a:lvl7pPr>
    <a:lvl8pPr marL="3200400" algn="l" defTabSz="914400" rtl="0" eaLnBrk="1" latinLnBrk="0" hangingPunct="1">
      <a:defRPr kumimoji="1" sz="2400" kern="1200">
        <a:solidFill>
          <a:schemeClr val="tx1"/>
        </a:solidFill>
        <a:latin typeface="Times New Roman" pitchFamily="18" charset="0"/>
        <a:ea typeface="+mn-ea"/>
        <a:cs typeface="+mn-cs"/>
      </a:defRPr>
    </a:lvl8pPr>
    <a:lvl9pPr marL="3657600" algn="l" defTabSz="914400" rtl="0" eaLnBrk="1" latinLnBrk="0" hangingPunct="1">
      <a:defRPr kumimoji="1"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336699"/>
    <a:srgbClr val="008080"/>
    <a:srgbClr val="009999"/>
    <a:srgbClr val="FF9966"/>
    <a:srgbClr val="99FFFF"/>
    <a:srgbClr val="CCECFF"/>
    <a:srgbClr val="FF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688" autoAdjust="0"/>
    <p:restoredTop sz="93792" autoAdjust="0"/>
  </p:normalViewPr>
  <p:slideViewPr>
    <p:cSldViewPr>
      <p:cViewPr varScale="1">
        <p:scale>
          <a:sx n="67" d="100"/>
          <a:sy n="67" d="100"/>
        </p:scale>
        <p:origin x="1600" y="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tags" Target="tags/tag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defTabSz="966788">
              <a:defRPr kumimoji="0" sz="1300"/>
            </a:lvl1pPr>
          </a:lstStyle>
          <a:p>
            <a:endParaRPr lang="en-US"/>
          </a:p>
        </p:txBody>
      </p:sp>
      <p:sp>
        <p:nvSpPr>
          <p:cNvPr id="14339" name="Rectangle 3"/>
          <p:cNvSpPr>
            <a:spLocks noGrp="1" noChangeArrowheads="1"/>
          </p:cNvSpPr>
          <p:nvPr>
            <p:ph type="dt" sz="quarter" idx="1"/>
          </p:nvPr>
        </p:nvSpPr>
        <p:spPr bwMode="auto">
          <a:xfrm>
            <a:off x="4144963" y="0"/>
            <a:ext cx="3170237" cy="479425"/>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algn="r" defTabSz="966788">
              <a:defRPr kumimoji="0" sz="1300"/>
            </a:lvl1pPr>
          </a:lstStyle>
          <a:p>
            <a:fld id="{61D1E136-5A05-498F-AA46-F18DFC36DB7D}" type="datetime1">
              <a:rPr lang="en-US"/>
              <a:pPr/>
              <a:t>7/13/2021</a:t>
            </a:fld>
            <a:endParaRPr lang="en-US"/>
          </a:p>
        </p:txBody>
      </p:sp>
      <p:sp>
        <p:nvSpPr>
          <p:cNvPr id="14340"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defTabSz="966788">
              <a:defRPr kumimoji="0" sz="1300"/>
            </a:lvl1pPr>
          </a:lstStyle>
          <a:p>
            <a:endParaRPr lang="en-US"/>
          </a:p>
        </p:txBody>
      </p:sp>
      <p:sp>
        <p:nvSpPr>
          <p:cNvPr id="14341"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algn="r" defTabSz="966788">
              <a:defRPr kumimoji="0" sz="1300"/>
            </a:lvl1pPr>
          </a:lstStyle>
          <a:p>
            <a:fld id="{F3DB3E72-A5A0-41E2-8352-916E44D7C9DC}" type="slidenum">
              <a:rPr lang="en-US"/>
              <a:pPr/>
              <a:t>‹#›</a:t>
            </a:fld>
            <a:endParaRPr lang="en-US"/>
          </a:p>
        </p:txBody>
      </p:sp>
    </p:spTree>
    <p:extLst>
      <p:ext uri="{BB962C8B-B14F-4D97-AF65-F5344CB8AC3E}">
        <p14:creationId xmlns:p14="http://schemas.microsoft.com/office/powerpoint/2010/main" val="30889281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6" name="Rectangle 8"/>
          <p:cNvSpPr>
            <a:spLocks noGrp="1" noChangeArrowheads="1"/>
          </p:cNvSpPr>
          <p:nvPr>
            <p:ph type="hdr" sz="quarter"/>
          </p:nvPr>
        </p:nvSpPr>
        <p:spPr bwMode="auto">
          <a:xfrm>
            <a:off x="0" y="0"/>
            <a:ext cx="3170238" cy="479425"/>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defTabSz="966788">
              <a:defRPr kumimoji="0" sz="1300"/>
            </a:lvl1pPr>
          </a:lstStyle>
          <a:p>
            <a:endParaRPr lang="en-US"/>
          </a:p>
        </p:txBody>
      </p:sp>
      <p:sp>
        <p:nvSpPr>
          <p:cNvPr id="2057" name="Rectangle 9"/>
          <p:cNvSpPr>
            <a:spLocks noGrp="1" noRot="1" noChangeAspect="1" noChangeArrowheads="1"/>
          </p:cNvSpPr>
          <p:nvPr>
            <p:ph type="sldImg" idx="2"/>
          </p:nvPr>
        </p:nvSpPr>
        <p:spPr bwMode="auto">
          <a:xfrm>
            <a:off x="1257300" y="720725"/>
            <a:ext cx="4800600" cy="3600450"/>
          </a:xfrm>
          <a:prstGeom prst="rect">
            <a:avLst/>
          </a:prstGeom>
          <a:noFill/>
          <a:ln w="9525">
            <a:solidFill>
              <a:srgbClr val="000000"/>
            </a:solidFill>
            <a:miter lim="800000"/>
            <a:headEnd/>
            <a:tailEnd/>
          </a:ln>
        </p:spPr>
      </p:sp>
      <p:sp>
        <p:nvSpPr>
          <p:cNvPr id="2058" name="Rectangle 10"/>
          <p:cNvSpPr>
            <a:spLocks noGrp="1" noChangeArrowheads="1"/>
          </p:cNvSpPr>
          <p:nvPr>
            <p:ph type="body" sz="quarter" idx="3"/>
          </p:nvPr>
        </p:nvSpPr>
        <p:spPr bwMode="auto">
          <a:xfrm>
            <a:off x="974725" y="4560888"/>
            <a:ext cx="5365750" cy="4319587"/>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59" name="Rectangle 11"/>
          <p:cNvSpPr>
            <a:spLocks noGrp="1" noChangeArrowheads="1"/>
          </p:cNvSpPr>
          <p:nvPr>
            <p:ph type="dt" idx="1"/>
          </p:nvPr>
        </p:nvSpPr>
        <p:spPr bwMode="auto">
          <a:xfrm>
            <a:off x="4144963" y="0"/>
            <a:ext cx="3170237" cy="479425"/>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algn="r" defTabSz="966788">
              <a:defRPr kumimoji="0" sz="1300"/>
            </a:lvl1pPr>
          </a:lstStyle>
          <a:p>
            <a:fld id="{C3606AEA-4BE2-4B9A-BD46-8FED07D061C4}" type="datetime1">
              <a:rPr lang="en-US"/>
              <a:pPr/>
              <a:t>7/13/2021</a:t>
            </a:fld>
            <a:endParaRPr lang="en-US"/>
          </a:p>
        </p:txBody>
      </p:sp>
      <p:sp>
        <p:nvSpPr>
          <p:cNvPr id="2060" name="Rectangle 12"/>
          <p:cNvSpPr>
            <a:spLocks noGrp="1" noChangeArrowheads="1"/>
          </p:cNvSpPr>
          <p:nvPr>
            <p:ph type="ftr" sz="quarter" idx="4"/>
          </p:nvPr>
        </p:nvSpPr>
        <p:spPr bwMode="auto">
          <a:xfrm>
            <a:off x="0" y="9121775"/>
            <a:ext cx="3170238" cy="479425"/>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defTabSz="966788">
              <a:defRPr kumimoji="0" sz="1300"/>
            </a:lvl1pPr>
          </a:lstStyle>
          <a:p>
            <a:endParaRPr lang="en-US"/>
          </a:p>
        </p:txBody>
      </p:sp>
      <p:sp>
        <p:nvSpPr>
          <p:cNvPr id="2061" name="Rectangle 13"/>
          <p:cNvSpPr>
            <a:spLocks noGrp="1" noChangeArrowheads="1"/>
          </p:cNvSpPr>
          <p:nvPr>
            <p:ph type="sldNum" sz="quarter" idx="5"/>
          </p:nvPr>
        </p:nvSpPr>
        <p:spPr bwMode="auto">
          <a:xfrm>
            <a:off x="4144963" y="9121775"/>
            <a:ext cx="3170237" cy="479425"/>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algn="r" defTabSz="966788">
              <a:defRPr kumimoji="0" sz="1300"/>
            </a:lvl1pPr>
          </a:lstStyle>
          <a:p>
            <a:fld id="{AC9415C5-32B6-4526-BA53-CD2184E41578}" type="slidenum">
              <a:rPr lang="en-US"/>
              <a:pPr/>
              <a:t>‹#›</a:t>
            </a:fld>
            <a:endParaRPr lang="en-US"/>
          </a:p>
        </p:txBody>
      </p:sp>
    </p:spTree>
    <p:extLst>
      <p:ext uri="{BB962C8B-B14F-4D97-AF65-F5344CB8AC3E}">
        <p14:creationId xmlns:p14="http://schemas.microsoft.com/office/powerpoint/2010/main" val="2168831217"/>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kumimoji="1" sz="1200" kern="1200">
        <a:solidFill>
          <a:schemeClr val="tx1"/>
        </a:solidFill>
        <a:latin typeface="Arial" charset="0"/>
        <a:ea typeface="+mn-ea"/>
        <a:cs typeface="+mn-cs"/>
      </a:defRPr>
    </a:lvl1pPr>
    <a:lvl2pPr marL="457200" algn="l" rtl="0" eaLnBrk="0" fontAlgn="base" hangingPunct="0">
      <a:spcBef>
        <a:spcPct val="30000"/>
      </a:spcBef>
      <a:spcAft>
        <a:spcPct val="0"/>
      </a:spcAft>
      <a:defRPr kumimoji="1" sz="1200" kern="1200">
        <a:solidFill>
          <a:schemeClr val="tx1"/>
        </a:solidFill>
        <a:latin typeface="Arial" charset="0"/>
        <a:ea typeface="+mn-ea"/>
        <a:cs typeface="+mn-cs"/>
      </a:defRPr>
    </a:lvl2pPr>
    <a:lvl3pPr marL="914400" algn="l" rtl="0" eaLnBrk="0" fontAlgn="base" hangingPunct="0">
      <a:spcBef>
        <a:spcPct val="30000"/>
      </a:spcBef>
      <a:spcAft>
        <a:spcPct val="0"/>
      </a:spcAft>
      <a:defRPr kumimoji="1" sz="1200" kern="1200">
        <a:solidFill>
          <a:schemeClr val="tx1"/>
        </a:solidFill>
        <a:latin typeface="Arial"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Arial"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Date Placeholder 3"/>
          <p:cNvSpPr>
            <a:spLocks noGrp="1"/>
          </p:cNvSpPr>
          <p:nvPr>
            <p:ph type="dt" idx="1"/>
          </p:nvPr>
        </p:nvSpPr>
        <p:spPr/>
        <p:txBody>
          <a:bodyPr/>
          <a:lstStyle/>
          <a:p>
            <a:fld id="{C3606AEA-4BE2-4B9A-BD46-8FED07D061C4}" type="datetime1">
              <a:rPr lang="en-US" smtClean="0"/>
              <a:pPr/>
              <a:t>7/13/2021</a:t>
            </a:fld>
            <a:endParaRPr lang="en-US"/>
          </a:p>
        </p:txBody>
      </p:sp>
      <p:sp>
        <p:nvSpPr>
          <p:cNvPr id="5" name="Slide Number Placeholder 4"/>
          <p:cNvSpPr>
            <a:spLocks noGrp="1"/>
          </p:cNvSpPr>
          <p:nvPr>
            <p:ph type="sldNum" sz="quarter" idx="5"/>
          </p:nvPr>
        </p:nvSpPr>
        <p:spPr/>
        <p:txBody>
          <a:bodyPr/>
          <a:lstStyle/>
          <a:p>
            <a:fld id="{AC9415C5-32B6-4526-BA53-CD2184E41578}" type="slidenum">
              <a:rPr lang="en-US" smtClean="0"/>
              <a:pPr/>
              <a:t>1</a:t>
            </a:fld>
            <a:endParaRPr lang="en-US"/>
          </a:p>
        </p:txBody>
      </p:sp>
    </p:spTree>
    <p:extLst>
      <p:ext uri="{BB962C8B-B14F-4D97-AF65-F5344CB8AC3E}">
        <p14:creationId xmlns:p14="http://schemas.microsoft.com/office/powerpoint/2010/main" val="5687804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 </a:t>
            </a:r>
            <a:endParaRPr lang="en-GB" dirty="0"/>
          </a:p>
        </p:txBody>
      </p:sp>
      <p:sp>
        <p:nvSpPr>
          <p:cNvPr id="4" name="Date Placeholder 3"/>
          <p:cNvSpPr>
            <a:spLocks noGrp="1"/>
          </p:cNvSpPr>
          <p:nvPr>
            <p:ph type="dt" idx="10"/>
          </p:nvPr>
        </p:nvSpPr>
        <p:spPr/>
        <p:txBody>
          <a:bodyPr/>
          <a:lstStyle/>
          <a:p>
            <a:fld id="{C3606AEA-4BE2-4B9A-BD46-8FED07D061C4}" type="datetime1">
              <a:rPr lang="en-US" smtClean="0"/>
              <a:pPr/>
              <a:t>7/13/2021</a:t>
            </a:fld>
            <a:endParaRPr lang="en-US"/>
          </a:p>
        </p:txBody>
      </p:sp>
      <p:sp>
        <p:nvSpPr>
          <p:cNvPr id="5" name="Slide Number Placeholder 4"/>
          <p:cNvSpPr>
            <a:spLocks noGrp="1"/>
          </p:cNvSpPr>
          <p:nvPr>
            <p:ph type="sldNum" sz="quarter" idx="11"/>
          </p:nvPr>
        </p:nvSpPr>
        <p:spPr/>
        <p:txBody>
          <a:bodyPr/>
          <a:lstStyle/>
          <a:p>
            <a:fld id="{AC9415C5-32B6-4526-BA53-CD2184E41578}" type="slidenum">
              <a:rPr lang="en-US" smtClean="0"/>
              <a:pPr/>
              <a:t>32</a:t>
            </a:fld>
            <a:endParaRPr lang="en-US"/>
          </a:p>
        </p:txBody>
      </p:sp>
    </p:spTree>
    <p:extLst>
      <p:ext uri="{BB962C8B-B14F-4D97-AF65-F5344CB8AC3E}">
        <p14:creationId xmlns:p14="http://schemas.microsoft.com/office/powerpoint/2010/main" val="20461009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fld id="{C3606AEA-4BE2-4B9A-BD46-8FED07D061C4}" type="datetime1">
              <a:rPr lang="en-US" smtClean="0"/>
              <a:pPr/>
              <a:t>7/13/2021</a:t>
            </a:fld>
            <a:endParaRPr lang="en-US"/>
          </a:p>
        </p:txBody>
      </p:sp>
      <p:sp>
        <p:nvSpPr>
          <p:cNvPr id="5" name="Slide Number Placeholder 4"/>
          <p:cNvSpPr>
            <a:spLocks noGrp="1"/>
          </p:cNvSpPr>
          <p:nvPr>
            <p:ph type="sldNum" sz="quarter" idx="11"/>
          </p:nvPr>
        </p:nvSpPr>
        <p:spPr/>
        <p:txBody>
          <a:bodyPr/>
          <a:lstStyle/>
          <a:p>
            <a:fld id="{AC9415C5-32B6-4526-BA53-CD2184E41578}" type="slidenum">
              <a:rPr lang="en-US" smtClean="0"/>
              <a:pPr/>
              <a:t>35</a:t>
            </a:fld>
            <a:endParaRPr lang="en-US"/>
          </a:p>
        </p:txBody>
      </p:sp>
    </p:spTree>
    <p:extLst>
      <p:ext uri="{BB962C8B-B14F-4D97-AF65-F5344CB8AC3E}">
        <p14:creationId xmlns:p14="http://schemas.microsoft.com/office/powerpoint/2010/main" val="25357090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74" name="Line 2"/>
          <p:cNvSpPr>
            <a:spLocks noChangeShapeType="1"/>
          </p:cNvSpPr>
          <p:nvPr/>
        </p:nvSpPr>
        <p:spPr bwMode="auto">
          <a:xfrm>
            <a:off x="1500188" y="1708150"/>
            <a:ext cx="7646987" cy="0"/>
          </a:xfrm>
          <a:prstGeom prst="line">
            <a:avLst/>
          </a:prstGeom>
          <a:noFill/>
          <a:ln w="12700" cap="sq">
            <a:solidFill>
              <a:schemeClr val="bg2"/>
            </a:solidFill>
            <a:round/>
            <a:headEnd type="none" w="sm" len="sm"/>
            <a:tailEnd type="none" w="sm" len="sm"/>
          </a:ln>
          <a:effectLst/>
        </p:spPr>
        <p:txBody>
          <a:bodyPr/>
          <a:lstStyle/>
          <a:p>
            <a:endParaRPr lang="en-US"/>
          </a:p>
        </p:txBody>
      </p:sp>
      <p:sp>
        <p:nvSpPr>
          <p:cNvPr id="3075" name="Arc 3"/>
          <p:cNvSpPr>
            <a:spLocks/>
          </p:cNvSpPr>
          <p:nvPr/>
        </p:nvSpPr>
        <p:spPr bwMode="auto">
          <a:xfrm>
            <a:off x="0" y="842963"/>
            <a:ext cx="2895600" cy="601821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rotWithShape="0">
            <a:gsLst>
              <a:gs pos="0">
                <a:schemeClr val="accent1"/>
              </a:gs>
              <a:gs pos="100000">
                <a:schemeClr val="accent2"/>
              </a:gs>
            </a:gsLst>
            <a:lin ang="5400000" scaled="1"/>
          </a:gradFill>
          <a:ln w="9525">
            <a:noFill/>
            <a:round/>
            <a:headEnd type="none" w="sm" len="sm"/>
            <a:tailEnd type="none" w="sm" len="sm"/>
          </a:ln>
          <a:effectLst/>
        </p:spPr>
        <p:txBody>
          <a:bodyPr/>
          <a:lstStyle/>
          <a:p>
            <a:endParaRPr lang="en-US"/>
          </a:p>
        </p:txBody>
      </p:sp>
      <p:sp>
        <p:nvSpPr>
          <p:cNvPr id="3076" name="Rectangle 4"/>
          <p:cNvSpPr>
            <a:spLocks noGrp="1" noChangeArrowheads="1"/>
          </p:cNvSpPr>
          <p:nvPr>
            <p:ph type="ctrTitle" sz="quarter"/>
          </p:nvPr>
        </p:nvSpPr>
        <p:spPr>
          <a:xfrm>
            <a:off x="2590800" y="781050"/>
            <a:ext cx="6248400" cy="1143000"/>
          </a:xfrm>
        </p:spPr>
        <p:txBody>
          <a:bodyPr anchor="b"/>
          <a:lstStyle>
            <a:lvl1pPr>
              <a:defRPr sz="6600"/>
            </a:lvl1pPr>
          </a:lstStyle>
          <a:p>
            <a:r>
              <a:rPr lang="en-US"/>
              <a:t>Click to edit Master title style</a:t>
            </a:r>
          </a:p>
        </p:txBody>
      </p:sp>
      <p:sp>
        <p:nvSpPr>
          <p:cNvPr id="3077" name="Rectangle 5"/>
          <p:cNvSpPr>
            <a:spLocks noGrp="1" noChangeArrowheads="1"/>
          </p:cNvSpPr>
          <p:nvPr>
            <p:ph type="subTitle" sz="quarter" idx="1"/>
          </p:nvPr>
        </p:nvSpPr>
        <p:spPr>
          <a:xfrm>
            <a:off x="4191000" y="1752600"/>
            <a:ext cx="4572000" cy="1752600"/>
          </a:xfrm>
        </p:spPr>
        <p:txBody>
          <a:bodyPr/>
          <a:lstStyle>
            <a:lvl1pPr marL="0" indent="0">
              <a:buFont typeface="Monotype Sorts" pitchFamily="2" charset="2"/>
              <a:buNone/>
              <a:defRPr sz="2400"/>
            </a:lvl1pPr>
          </a:lstStyle>
          <a:p>
            <a:r>
              <a:rPr lang="en-US"/>
              <a:t>Click to edit Master subtitle style</a:t>
            </a:r>
          </a:p>
        </p:txBody>
      </p:sp>
      <p:sp>
        <p:nvSpPr>
          <p:cNvPr id="3080" name="Rectangle 8">
            <a:hlinkClick r:id="" action="ppaction://hlinkshowjump?jump=firstslide"/>
          </p:cNvPr>
          <p:cNvSpPr>
            <a:spLocks noChangeArrowheads="1"/>
          </p:cNvSpPr>
          <p:nvPr/>
        </p:nvSpPr>
        <p:spPr bwMode="auto">
          <a:xfrm>
            <a:off x="7004050" y="6499225"/>
            <a:ext cx="1530350" cy="419100"/>
          </a:xfrm>
          <a:prstGeom prst="rect">
            <a:avLst/>
          </a:prstGeom>
          <a:noFill/>
          <a:ln w="9525">
            <a:noFill/>
            <a:miter lim="800000"/>
            <a:headEnd/>
            <a:tailEnd/>
          </a:ln>
          <a:effectLst/>
        </p:spPr>
        <p:txBody>
          <a:bodyPr lIns="92075" tIns="46038" rIns="92075" bIns="46038"/>
          <a:lstStyle/>
          <a:p>
            <a:pPr>
              <a:spcBef>
                <a:spcPct val="20000"/>
              </a:spcBef>
            </a:pPr>
            <a:r>
              <a:rPr lang="en-US" sz="1200">
                <a:solidFill>
                  <a:schemeClr val="folHlink"/>
                </a:solidFill>
                <a:latin typeface="Arial" charset="0"/>
                <a:hlinkClick r:id="" action="ppaction://hlinkshowjump?jump=firstslide"/>
              </a:rPr>
              <a:t>Jump to first page</a:t>
            </a:r>
          </a:p>
        </p:txBody>
      </p:sp>
      <p:sp>
        <p:nvSpPr>
          <p:cNvPr id="3081" name="AutoShape 9">
            <a:hlinkClick r:id="" action="ppaction://hlinkshowjump?jump=previousslide"/>
          </p:cNvPr>
          <p:cNvSpPr>
            <a:spLocks noChangeArrowheads="1"/>
          </p:cNvSpPr>
          <p:nvPr/>
        </p:nvSpPr>
        <p:spPr bwMode="auto">
          <a:xfrm>
            <a:off x="8502650" y="6554788"/>
            <a:ext cx="193675" cy="227012"/>
          </a:xfrm>
          <a:prstGeom prst="leftArrow">
            <a:avLst>
              <a:gd name="adj1" fmla="val 50000"/>
              <a:gd name="adj2" fmla="val 63796"/>
            </a:avLst>
          </a:prstGeom>
          <a:solidFill>
            <a:schemeClr val="bg1"/>
          </a:solidFill>
          <a:ln w="12700" cap="sq">
            <a:solidFill>
              <a:schemeClr val="folHlink"/>
            </a:solidFill>
            <a:miter lim="800000"/>
            <a:headEnd/>
            <a:tailEnd/>
          </a:ln>
          <a:effectLst/>
        </p:spPr>
        <p:txBody>
          <a:bodyPr/>
          <a:lstStyle/>
          <a:p>
            <a:endParaRPr lang="en-US"/>
          </a:p>
        </p:txBody>
      </p:sp>
      <p:sp>
        <p:nvSpPr>
          <p:cNvPr id="3082" name="AutoShape 10">
            <a:hlinkClick r:id="" action="ppaction://hlinkshowjump?jump=nextslide"/>
          </p:cNvPr>
          <p:cNvSpPr>
            <a:spLocks noChangeArrowheads="1"/>
          </p:cNvSpPr>
          <p:nvPr/>
        </p:nvSpPr>
        <p:spPr bwMode="auto">
          <a:xfrm>
            <a:off x="8731250" y="6556375"/>
            <a:ext cx="193675" cy="227013"/>
          </a:xfrm>
          <a:prstGeom prst="rightArrow">
            <a:avLst>
              <a:gd name="adj1" fmla="val 50000"/>
              <a:gd name="adj2" fmla="val 63806"/>
            </a:avLst>
          </a:prstGeom>
          <a:solidFill>
            <a:schemeClr val="bg1"/>
          </a:solidFill>
          <a:ln w="12700" cap="sq">
            <a:solidFill>
              <a:schemeClr val="folHlink"/>
            </a:solidFill>
            <a:miter lim="800000"/>
            <a:headEnd/>
            <a:tailEnd/>
          </a:ln>
          <a:effectLst/>
        </p:spPr>
        <p:txBody>
          <a:bodyPr/>
          <a:lstStyle/>
          <a:p>
            <a:endParaRPr kumimoji="0" lang="en-US"/>
          </a:p>
        </p:txBody>
      </p:sp>
      <p:sp>
        <p:nvSpPr>
          <p:cNvPr id="3083" name="Rectangle 11"/>
          <p:cNvSpPr>
            <a:spLocks noGrp="1" noChangeArrowheads="1"/>
          </p:cNvSpPr>
          <p:nvPr>
            <p:ph type="dt" sz="quarter" idx="2"/>
          </p:nvPr>
        </p:nvSpPr>
        <p:spPr>
          <a:xfrm>
            <a:off x="152400" y="5486400"/>
            <a:ext cx="1905000" cy="304800"/>
          </a:xfrm>
        </p:spPr>
        <p:txBody>
          <a:bodyPr/>
          <a:lstStyle>
            <a:lvl1pPr>
              <a:defRPr/>
            </a:lvl1pPr>
          </a:lstStyle>
          <a:p>
            <a:endParaRPr lang="en-US"/>
          </a:p>
        </p:txBody>
      </p:sp>
      <p:sp>
        <p:nvSpPr>
          <p:cNvPr id="3084" name="Rectangle 12"/>
          <p:cNvSpPr>
            <a:spLocks noGrp="1" noChangeArrowheads="1"/>
          </p:cNvSpPr>
          <p:nvPr>
            <p:ph type="ftr" sz="quarter" idx="3"/>
          </p:nvPr>
        </p:nvSpPr>
        <p:spPr>
          <a:xfrm>
            <a:off x="152400" y="5791200"/>
            <a:ext cx="2667000" cy="304800"/>
          </a:xfrm>
        </p:spPr>
        <p:txBody>
          <a:bodyPr/>
          <a:lstStyle>
            <a:lvl1pPr>
              <a:defRPr/>
            </a:lvl1pPr>
          </a:lstStyle>
          <a:p>
            <a:endParaRPr lang="en-US"/>
          </a:p>
        </p:txBody>
      </p:sp>
      <p:sp>
        <p:nvSpPr>
          <p:cNvPr id="3085" name="Rectangle 13"/>
          <p:cNvSpPr>
            <a:spLocks noGrp="1" noChangeArrowheads="1"/>
          </p:cNvSpPr>
          <p:nvPr>
            <p:ph type="sldNum" sz="quarter" idx="4"/>
          </p:nvPr>
        </p:nvSpPr>
        <p:spPr/>
        <p:txBody>
          <a:bodyPr/>
          <a:lstStyle>
            <a:lvl1pPr>
              <a:defRPr/>
            </a:lvl1pPr>
          </a:lstStyle>
          <a:p>
            <a:fld id="{4A264C70-3076-4F53-A7CF-95CD8417083F}"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F543754C-BBE7-400D-B389-5CEA436D97E7}"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91400" y="609600"/>
            <a:ext cx="15240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2819400" y="609600"/>
            <a:ext cx="44196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EFD2A09-2F4E-43F3-A8D6-CD32B881A3FC}"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70C9DFE-61F2-4589-A350-A826A090A650}"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0805F08-3405-4F99-B1D6-248C4521CBC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2819400" y="1981200"/>
            <a:ext cx="2971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943600" y="1981200"/>
            <a:ext cx="2971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B5F9E73-FB06-4956-8240-A727C21BA4F4}"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A238BD6E-3D73-4BB9-97F6-81323DC91FB1}"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C20E4A7-0C0A-41E6-9F50-56A2D4604621}"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31F61493-9996-4163-BC75-D4B23B5C82D7}"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C61B0CC-70D4-429A-A94F-149B912C7A39}"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0BA5B0B-0EAF-48A7-8335-6F915A1FAE8C}"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Arc 2"/>
          <p:cNvSpPr>
            <a:spLocks/>
          </p:cNvSpPr>
          <p:nvPr/>
        </p:nvSpPr>
        <p:spPr bwMode="auto">
          <a:xfrm>
            <a:off x="0" y="842963"/>
            <a:ext cx="2895600" cy="6018212"/>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gradFill rotWithShape="0">
            <a:gsLst>
              <a:gs pos="0">
                <a:schemeClr val="accent1"/>
              </a:gs>
              <a:gs pos="100000">
                <a:schemeClr val="accent2"/>
              </a:gs>
            </a:gsLst>
            <a:lin ang="5400000" scaled="1"/>
          </a:gradFill>
          <a:ln w="9525">
            <a:noFill/>
            <a:round/>
            <a:headEnd type="none" w="sm" len="sm"/>
            <a:tailEnd type="none" w="sm" len="sm"/>
          </a:ln>
          <a:effectLst/>
        </p:spPr>
        <p:txBody>
          <a:bodyPr/>
          <a:lstStyle/>
          <a:p>
            <a:endParaRPr lang="en-US"/>
          </a:p>
        </p:txBody>
      </p:sp>
      <p:sp>
        <p:nvSpPr>
          <p:cNvPr id="1027" name="Rectangle 3"/>
          <p:cNvSpPr>
            <a:spLocks noGrp="1" noChangeArrowheads="1"/>
          </p:cNvSpPr>
          <p:nvPr>
            <p:ph type="title"/>
          </p:nvPr>
        </p:nvSpPr>
        <p:spPr bwMode="auto">
          <a:xfrm>
            <a:off x="2819400" y="609600"/>
            <a:ext cx="6096000" cy="114300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r>
              <a:rPr lang="en-US"/>
              <a:t>Click to edit Master title style</a:t>
            </a:r>
          </a:p>
        </p:txBody>
      </p:sp>
      <p:sp>
        <p:nvSpPr>
          <p:cNvPr id="1028" name="Rectangle 4"/>
          <p:cNvSpPr>
            <a:spLocks noGrp="1" noChangeArrowheads="1"/>
          </p:cNvSpPr>
          <p:nvPr>
            <p:ph type="body" idx="1"/>
          </p:nvPr>
        </p:nvSpPr>
        <p:spPr bwMode="auto">
          <a:xfrm>
            <a:off x="2819400" y="1981200"/>
            <a:ext cx="6096000" cy="4114800"/>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31" name="Rectangle 7">
            <a:hlinkClick r:id="" action="ppaction://hlinkshowjump?jump=firstslide"/>
          </p:cNvPr>
          <p:cNvSpPr>
            <a:spLocks noChangeArrowheads="1"/>
          </p:cNvSpPr>
          <p:nvPr/>
        </p:nvSpPr>
        <p:spPr bwMode="auto">
          <a:xfrm>
            <a:off x="7004050" y="6499225"/>
            <a:ext cx="1530350" cy="419100"/>
          </a:xfrm>
          <a:prstGeom prst="rect">
            <a:avLst/>
          </a:prstGeom>
          <a:noFill/>
          <a:ln w="9525">
            <a:noFill/>
            <a:miter lim="800000"/>
            <a:headEnd/>
            <a:tailEnd/>
          </a:ln>
          <a:effectLst/>
        </p:spPr>
        <p:txBody>
          <a:bodyPr lIns="92075" tIns="46038" rIns="92075" bIns="46038"/>
          <a:lstStyle/>
          <a:p>
            <a:pPr>
              <a:spcBef>
                <a:spcPct val="20000"/>
              </a:spcBef>
            </a:pPr>
            <a:r>
              <a:rPr lang="en-US" sz="1200">
                <a:solidFill>
                  <a:schemeClr val="folHlink"/>
                </a:solidFill>
                <a:latin typeface="Arial" charset="0"/>
                <a:hlinkClick r:id="" action="ppaction://hlinkshowjump?jump=firstslide"/>
              </a:rPr>
              <a:t>Jump to first page</a:t>
            </a:r>
          </a:p>
        </p:txBody>
      </p:sp>
      <p:sp>
        <p:nvSpPr>
          <p:cNvPr id="1032" name="AutoShape 8">
            <a:hlinkClick r:id="" action="ppaction://hlinkshowjump?jump=previousslide"/>
          </p:cNvPr>
          <p:cNvSpPr>
            <a:spLocks noChangeArrowheads="1"/>
          </p:cNvSpPr>
          <p:nvPr/>
        </p:nvSpPr>
        <p:spPr bwMode="auto">
          <a:xfrm>
            <a:off x="8502650" y="6554788"/>
            <a:ext cx="193675" cy="227012"/>
          </a:xfrm>
          <a:prstGeom prst="leftArrow">
            <a:avLst>
              <a:gd name="adj1" fmla="val 50000"/>
              <a:gd name="adj2" fmla="val 63796"/>
            </a:avLst>
          </a:prstGeom>
          <a:solidFill>
            <a:schemeClr val="bg1"/>
          </a:solidFill>
          <a:ln w="12700" cap="sq">
            <a:solidFill>
              <a:schemeClr val="folHlink"/>
            </a:solidFill>
            <a:miter lim="800000"/>
            <a:headEnd/>
            <a:tailEnd/>
          </a:ln>
          <a:effectLst/>
        </p:spPr>
        <p:txBody>
          <a:bodyPr/>
          <a:lstStyle/>
          <a:p>
            <a:endParaRPr lang="en-US"/>
          </a:p>
        </p:txBody>
      </p:sp>
      <p:sp>
        <p:nvSpPr>
          <p:cNvPr id="1033" name="AutoShape 9">
            <a:hlinkClick r:id="" action="ppaction://hlinkshowjump?jump=nextslide"/>
          </p:cNvPr>
          <p:cNvSpPr>
            <a:spLocks noChangeArrowheads="1"/>
          </p:cNvSpPr>
          <p:nvPr/>
        </p:nvSpPr>
        <p:spPr bwMode="auto">
          <a:xfrm>
            <a:off x="8731250" y="6556375"/>
            <a:ext cx="193675" cy="227013"/>
          </a:xfrm>
          <a:prstGeom prst="rightArrow">
            <a:avLst>
              <a:gd name="adj1" fmla="val 50000"/>
              <a:gd name="adj2" fmla="val 63806"/>
            </a:avLst>
          </a:prstGeom>
          <a:solidFill>
            <a:schemeClr val="bg1"/>
          </a:solidFill>
          <a:ln w="12700" cap="sq">
            <a:solidFill>
              <a:schemeClr val="folHlink"/>
            </a:solidFill>
            <a:miter lim="800000"/>
            <a:headEnd/>
            <a:tailEnd/>
          </a:ln>
          <a:effectLst/>
        </p:spPr>
        <p:txBody>
          <a:bodyPr/>
          <a:lstStyle/>
          <a:p>
            <a:endParaRPr lang="en-US"/>
          </a:p>
        </p:txBody>
      </p:sp>
      <p:sp>
        <p:nvSpPr>
          <p:cNvPr id="1034" name="Rectangle 10"/>
          <p:cNvSpPr>
            <a:spLocks noGrp="1" noChangeArrowheads="1"/>
          </p:cNvSpPr>
          <p:nvPr>
            <p:ph type="dt" sz="half" idx="2"/>
          </p:nvPr>
        </p:nvSpPr>
        <p:spPr bwMode="auto">
          <a:xfrm>
            <a:off x="152400" y="5562600"/>
            <a:ext cx="19050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kumimoji="0" sz="1400">
                <a:solidFill>
                  <a:schemeClr val="folHlink"/>
                </a:solidFill>
                <a:latin typeface="+mn-lt"/>
              </a:defRPr>
            </a:lvl1pPr>
          </a:lstStyle>
          <a:p>
            <a:endParaRPr lang="en-US"/>
          </a:p>
        </p:txBody>
      </p:sp>
      <p:sp>
        <p:nvSpPr>
          <p:cNvPr id="1035" name="Rectangle 11"/>
          <p:cNvSpPr>
            <a:spLocks noGrp="1" noChangeArrowheads="1"/>
          </p:cNvSpPr>
          <p:nvPr>
            <p:ph type="ftr" sz="quarter" idx="3"/>
          </p:nvPr>
        </p:nvSpPr>
        <p:spPr bwMode="auto">
          <a:xfrm>
            <a:off x="152400" y="5867400"/>
            <a:ext cx="25908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kumimoji="0" sz="1400">
                <a:solidFill>
                  <a:schemeClr val="folHlink"/>
                </a:solidFill>
                <a:latin typeface="+mn-lt"/>
              </a:defRPr>
            </a:lvl1pPr>
          </a:lstStyle>
          <a:p>
            <a:endParaRPr lang="en-US"/>
          </a:p>
        </p:txBody>
      </p:sp>
      <p:sp>
        <p:nvSpPr>
          <p:cNvPr id="1036" name="Rectangle 12"/>
          <p:cNvSpPr>
            <a:spLocks noGrp="1" noChangeArrowheads="1"/>
          </p:cNvSpPr>
          <p:nvPr>
            <p:ph type="sldNum" sz="quarter" idx="4"/>
          </p:nvPr>
        </p:nvSpPr>
        <p:spPr bwMode="auto">
          <a:xfrm>
            <a:off x="1524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kumimoji="0" sz="1400">
                <a:solidFill>
                  <a:schemeClr val="folHlink"/>
                </a:solidFill>
                <a:latin typeface="+mn-lt"/>
              </a:defRPr>
            </a:lvl1pPr>
          </a:lstStyle>
          <a:p>
            <a:fld id="{1D11556F-F9F9-4AE1-B719-AB98386DDBF5}"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0" fontAlgn="base" hangingPunct="0">
        <a:lnSpc>
          <a:spcPct val="70000"/>
        </a:lnSpc>
        <a:spcBef>
          <a:spcPct val="0"/>
        </a:spcBef>
        <a:spcAft>
          <a:spcPct val="0"/>
        </a:spcAft>
        <a:defRPr kumimoji="1" sz="4800" b="1">
          <a:solidFill>
            <a:schemeClr val="tx2"/>
          </a:solidFill>
          <a:latin typeface="+mj-lt"/>
          <a:ea typeface="+mj-ea"/>
          <a:cs typeface="+mj-cs"/>
        </a:defRPr>
      </a:lvl1pPr>
      <a:lvl2pPr algn="l" rtl="0" eaLnBrk="0" fontAlgn="base" hangingPunct="0">
        <a:lnSpc>
          <a:spcPct val="70000"/>
        </a:lnSpc>
        <a:spcBef>
          <a:spcPct val="0"/>
        </a:spcBef>
        <a:spcAft>
          <a:spcPct val="0"/>
        </a:spcAft>
        <a:defRPr kumimoji="1" sz="4800" b="1">
          <a:solidFill>
            <a:schemeClr val="tx2"/>
          </a:solidFill>
          <a:latin typeface="Arial Narrow" pitchFamily="34" charset="0"/>
        </a:defRPr>
      </a:lvl2pPr>
      <a:lvl3pPr algn="l" rtl="0" eaLnBrk="0" fontAlgn="base" hangingPunct="0">
        <a:lnSpc>
          <a:spcPct val="70000"/>
        </a:lnSpc>
        <a:spcBef>
          <a:spcPct val="0"/>
        </a:spcBef>
        <a:spcAft>
          <a:spcPct val="0"/>
        </a:spcAft>
        <a:defRPr kumimoji="1" sz="4800" b="1">
          <a:solidFill>
            <a:schemeClr val="tx2"/>
          </a:solidFill>
          <a:latin typeface="Arial Narrow" pitchFamily="34" charset="0"/>
        </a:defRPr>
      </a:lvl3pPr>
      <a:lvl4pPr algn="l" rtl="0" eaLnBrk="0" fontAlgn="base" hangingPunct="0">
        <a:lnSpc>
          <a:spcPct val="70000"/>
        </a:lnSpc>
        <a:spcBef>
          <a:spcPct val="0"/>
        </a:spcBef>
        <a:spcAft>
          <a:spcPct val="0"/>
        </a:spcAft>
        <a:defRPr kumimoji="1" sz="4800" b="1">
          <a:solidFill>
            <a:schemeClr val="tx2"/>
          </a:solidFill>
          <a:latin typeface="Arial Narrow" pitchFamily="34" charset="0"/>
        </a:defRPr>
      </a:lvl4pPr>
      <a:lvl5pPr algn="l" rtl="0" eaLnBrk="0" fontAlgn="base" hangingPunct="0">
        <a:lnSpc>
          <a:spcPct val="70000"/>
        </a:lnSpc>
        <a:spcBef>
          <a:spcPct val="0"/>
        </a:spcBef>
        <a:spcAft>
          <a:spcPct val="0"/>
        </a:spcAft>
        <a:defRPr kumimoji="1" sz="4800" b="1">
          <a:solidFill>
            <a:schemeClr val="tx2"/>
          </a:solidFill>
          <a:latin typeface="Arial Narrow" pitchFamily="34" charset="0"/>
        </a:defRPr>
      </a:lvl5pPr>
      <a:lvl6pPr marL="457200" algn="l" rtl="0" eaLnBrk="0" fontAlgn="base" hangingPunct="0">
        <a:lnSpc>
          <a:spcPct val="70000"/>
        </a:lnSpc>
        <a:spcBef>
          <a:spcPct val="0"/>
        </a:spcBef>
        <a:spcAft>
          <a:spcPct val="0"/>
        </a:spcAft>
        <a:defRPr kumimoji="1" sz="4800" b="1">
          <a:solidFill>
            <a:schemeClr val="tx2"/>
          </a:solidFill>
          <a:latin typeface="Arial Narrow" pitchFamily="34" charset="0"/>
        </a:defRPr>
      </a:lvl6pPr>
      <a:lvl7pPr marL="914400" algn="l" rtl="0" eaLnBrk="0" fontAlgn="base" hangingPunct="0">
        <a:lnSpc>
          <a:spcPct val="70000"/>
        </a:lnSpc>
        <a:spcBef>
          <a:spcPct val="0"/>
        </a:spcBef>
        <a:spcAft>
          <a:spcPct val="0"/>
        </a:spcAft>
        <a:defRPr kumimoji="1" sz="4800" b="1">
          <a:solidFill>
            <a:schemeClr val="tx2"/>
          </a:solidFill>
          <a:latin typeface="Arial Narrow" pitchFamily="34" charset="0"/>
        </a:defRPr>
      </a:lvl7pPr>
      <a:lvl8pPr marL="1371600" algn="l" rtl="0" eaLnBrk="0" fontAlgn="base" hangingPunct="0">
        <a:lnSpc>
          <a:spcPct val="70000"/>
        </a:lnSpc>
        <a:spcBef>
          <a:spcPct val="0"/>
        </a:spcBef>
        <a:spcAft>
          <a:spcPct val="0"/>
        </a:spcAft>
        <a:defRPr kumimoji="1" sz="4800" b="1">
          <a:solidFill>
            <a:schemeClr val="tx2"/>
          </a:solidFill>
          <a:latin typeface="Arial Narrow" pitchFamily="34" charset="0"/>
        </a:defRPr>
      </a:lvl8pPr>
      <a:lvl9pPr marL="1828800" algn="l" rtl="0" eaLnBrk="0" fontAlgn="base" hangingPunct="0">
        <a:lnSpc>
          <a:spcPct val="70000"/>
        </a:lnSpc>
        <a:spcBef>
          <a:spcPct val="0"/>
        </a:spcBef>
        <a:spcAft>
          <a:spcPct val="0"/>
        </a:spcAft>
        <a:defRPr kumimoji="1" sz="4800" b="1">
          <a:solidFill>
            <a:schemeClr val="tx2"/>
          </a:solidFill>
          <a:latin typeface="Arial Narrow" pitchFamily="34" charset="0"/>
        </a:defRPr>
      </a:lvl9pPr>
    </p:titleStyle>
    <p:bodyStyle>
      <a:lvl1pPr marL="342900" indent="-342900" algn="l" rtl="0" eaLnBrk="0" fontAlgn="base" hangingPunct="0">
        <a:spcBef>
          <a:spcPct val="20000"/>
        </a:spcBef>
        <a:spcAft>
          <a:spcPct val="0"/>
        </a:spcAft>
        <a:buClr>
          <a:schemeClr val="hlink"/>
        </a:buClr>
        <a:buSzPct val="50000"/>
        <a:buFont typeface="Monotype Sorts" pitchFamily="2" charset="2"/>
        <a:buChar char="n"/>
        <a:defRPr kumimoji="1"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Monotype Sorts" pitchFamily="2" charset="2"/>
        <a:buChar char="u"/>
        <a:defRPr kumimoji="1" sz="2600">
          <a:solidFill>
            <a:schemeClr val="tx1"/>
          </a:solidFill>
          <a:latin typeface="+mn-lt"/>
        </a:defRPr>
      </a:lvl2pPr>
      <a:lvl3pPr marL="1143000" indent="-228600" algn="l" rtl="0" eaLnBrk="0" fontAlgn="base" hangingPunct="0">
        <a:spcBef>
          <a:spcPct val="20000"/>
        </a:spcBef>
        <a:spcAft>
          <a:spcPct val="0"/>
        </a:spcAft>
        <a:buClr>
          <a:schemeClr val="hlink"/>
        </a:buClr>
        <a:buSzPct val="65000"/>
        <a:buFont typeface="Monotype Sorts" pitchFamily="2" charset="2"/>
        <a:buChar char="F"/>
        <a:defRPr kumimoji="1" sz="2400">
          <a:solidFill>
            <a:schemeClr val="tx1"/>
          </a:solidFill>
          <a:latin typeface="+mn-lt"/>
        </a:defRPr>
      </a:lvl3pPr>
      <a:lvl4pPr marL="1600200" indent="-228600" algn="l" rtl="0" eaLnBrk="0" fontAlgn="base" hangingPunct="0">
        <a:spcBef>
          <a:spcPct val="20000"/>
        </a:spcBef>
        <a:spcAft>
          <a:spcPct val="0"/>
        </a:spcAft>
        <a:buClr>
          <a:schemeClr val="tx2"/>
        </a:buClr>
        <a:buSzPct val="100000"/>
        <a:buChar char="•"/>
        <a:defRPr kumimoji="1" sz="2000">
          <a:solidFill>
            <a:schemeClr val="tx1"/>
          </a:solidFill>
          <a:latin typeface="+mn-lt"/>
        </a:defRPr>
      </a:lvl4pPr>
      <a:lvl5pPr marL="2057400" indent="-228600" algn="l" rtl="0" eaLnBrk="0" fontAlgn="base" hangingPunct="0">
        <a:spcBef>
          <a:spcPct val="20000"/>
        </a:spcBef>
        <a:spcAft>
          <a:spcPct val="0"/>
        </a:spcAft>
        <a:buClr>
          <a:schemeClr val="hlink"/>
        </a:buClr>
        <a:buSzPct val="100000"/>
        <a:buChar char="–"/>
        <a:defRPr kumimoji="1" sz="2000">
          <a:solidFill>
            <a:schemeClr val="tx1"/>
          </a:solidFill>
          <a:latin typeface="+mn-lt"/>
        </a:defRPr>
      </a:lvl5pPr>
      <a:lvl6pPr marL="2514600" indent="-228600" algn="l" rtl="0" eaLnBrk="0" fontAlgn="base" hangingPunct="0">
        <a:spcBef>
          <a:spcPct val="20000"/>
        </a:spcBef>
        <a:spcAft>
          <a:spcPct val="0"/>
        </a:spcAft>
        <a:buClr>
          <a:schemeClr val="hlink"/>
        </a:buClr>
        <a:buSzPct val="100000"/>
        <a:buChar char="–"/>
        <a:defRPr kumimoji="1" sz="2000">
          <a:solidFill>
            <a:schemeClr val="tx1"/>
          </a:solidFill>
          <a:latin typeface="+mn-lt"/>
        </a:defRPr>
      </a:lvl6pPr>
      <a:lvl7pPr marL="2971800" indent="-228600" algn="l" rtl="0" eaLnBrk="0" fontAlgn="base" hangingPunct="0">
        <a:spcBef>
          <a:spcPct val="20000"/>
        </a:spcBef>
        <a:spcAft>
          <a:spcPct val="0"/>
        </a:spcAft>
        <a:buClr>
          <a:schemeClr val="hlink"/>
        </a:buClr>
        <a:buSzPct val="100000"/>
        <a:buChar char="–"/>
        <a:defRPr kumimoji="1" sz="2000">
          <a:solidFill>
            <a:schemeClr val="tx1"/>
          </a:solidFill>
          <a:latin typeface="+mn-lt"/>
        </a:defRPr>
      </a:lvl7pPr>
      <a:lvl8pPr marL="3429000" indent="-228600" algn="l" rtl="0" eaLnBrk="0" fontAlgn="base" hangingPunct="0">
        <a:spcBef>
          <a:spcPct val="20000"/>
        </a:spcBef>
        <a:spcAft>
          <a:spcPct val="0"/>
        </a:spcAft>
        <a:buClr>
          <a:schemeClr val="hlink"/>
        </a:buClr>
        <a:buSzPct val="100000"/>
        <a:buChar char="–"/>
        <a:defRPr kumimoji="1" sz="2000">
          <a:solidFill>
            <a:schemeClr val="tx1"/>
          </a:solidFill>
          <a:latin typeface="+mn-lt"/>
        </a:defRPr>
      </a:lvl8pPr>
      <a:lvl9pPr marL="3886200" indent="-228600" algn="l" rtl="0" eaLnBrk="0" fontAlgn="base" hangingPunct="0">
        <a:spcBef>
          <a:spcPct val="20000"/>
        </a:spcBef>
        <a:spcAft>
          <a:spcPct val="0"/>
        </a:spcAft>
        <a:buClr>
          <a:schemeClr val="hlink"/>
        </a:buClr>
        <a:buSzPct val="100000"/>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g"/><Relationship Id="rId1" Type="http://schemas.openxmlformats.org/officeDocument/2006/relationships/slideLayout" Target="../slideLayouts/slideLayout7.xml"/><Relationship Id="rId4" Type="http://schemas.openxmlformats.org/officeDocument/2006/relationships/image" Target="../media/image11.gi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6.webp"/><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457200" y="609600"/>
            <a:ext cx="8382000" cy="1066800"/>
          </a:xfrm>
          <a:noFill/>
          <a:ln/>
        </p:spPr>
        <p:txBody>
          <a:bodyPr anchor="b"/>
          <a:lstStyle/>
          <a:p>
            <a:r>
              <a:rPr lang="en-US" sz="4000" dirty="0"/>
              <a:t>Lecture 6    </a:t>
            </a:r>
            <a:br>
              <a:rPr lang="en-US" sz="4000" dirty="0"/>
            </a:br>
            <a:r>
              <a:rPr lang="en-US" sz="3200" dirty="0"/>
              <a:t>Silenced Voices: </a:t>
            </a:r>
            <a:br>
              <a:rPr lang="en-US" sz="3200" dirty="0"/>
            </a:br>
            <a:r>
              <a:rPr lang="en-US" sz="3200" dirty="0"/>
              <a:t>From Heresy to Early Feminists and the Famines</a:t>
            </a:r>
            <a:endParaRPr lang="en-US" sz="3200" i="1" dirty="0"/>
          </a:p>
        </p:txBody>
      </p:sp>
      <p:sp>
        <p:nvSpPr>
          <p:cNvPr id="4099" name="Rectangle 3"/>
          <p:cNvSpPr>
            <a:spLocks noGrp="1" noChangeArrowheads="1"/>
          </p:cNvSpPr>
          <p:nvPr>
            <p:ph type="body" idx="1"/>
          </p:nvPr>
        </p:nvSpPr>
        <p:spPr>
          <a:xfrm>
            <a:off x="533400" y="1981200"/>
            <a:ext cx="8382000" cy="4114800"/>
          </a:xfrm>
          <a:noFill/>
          <a:ln/>
        </p:spPr>
        <p:txBody>
          <a:bodyPr/>
          <a:lstStyle/>
          <a:p>
            <a:pPr>
              <a:buFont typeface="Monotype Sorts" pitchFamily="2" charset="2"/>
              <a:buNone/>
            </a:pPr>
            <a:r>
              <a:rPr lang="en-US" sz="2400" dirty="0"/>
              <a:t>Reading: Downloadable Notes; </a:t>
            </a:r>
            <a:r>
              <a:rPr lang="en-US" sz="2400" dirty="0" err="1"/>
              <a:t>Levack</a:t>
            </a:r>
            <a:endParaRPr lang="en-GB" b="1" i="1" dirty="0"/>
          </a:p>
          <a:p>
            <a:pPr>
              <a:buFont typeface="Monotype Sorts" pitchFamily="2" charset="2"/>
              <a:buNone/>
            </a:pPr>
            <a:r>
              <a:rPr lang="en-GB" b="1" dirty="0"/>
              <a:t>Topics</a:t>
            </a:r>
            <a:endParaRPr lang="en-GB" sz="3200" dirty="0"/>
          </a:p>
          <a:p>
            <a:r>
              <a:rPr lang="en-GB" dirty="0"/>
              <a:t>Gnosticism and Other Heresies </a:t>
            </a:r>
          </a:p>
          <a:p>
            <a:r>
              <a:rPr lang="en-GB" dirty="0"/>
              <a:t>Who was St. </a:t>
            </a:r>
            <a:r>
              <a:rPr lang="en-GB" dirty="0" err="1"/>
              <a:t>Eulalia</a:t>
            </a:r>
            <a:r>
              <a:rPr lang="en-GB" dirty="0"/>
              <a:t>?</a:t>
            </a:r>
          </a:p>
          <a:p>
            <a:r>
              <a:rPr lang="en-GB" dirty="0"/>
              <a:t>The </a:t>
            </a:r>
            <a:r>
              <a:rPr lang="en-GB" dirty="0" err="1"/>
              <a:t>Cathars</a:t>
            </a:r>
            <a:r>
              <a:rPr lang="en-GB" dirty="0"/>
              <a:t> and the First Inquisition</a:t>
            </a:r>
          </a:p>
          <a:p>
            <a:r>
              <a:rPr lang="en-GB" dirty="0"/>
              <a:t>History of Witch Burnings</a:t>
            </a:r>
          </a:p>
          <a:p>
            <a:r>
              <a:rPr lang="en-US" dirty="0"/>
              <a:t>Early Feminists: de Gouges and Wollstonecraft</a:t>
            </a:r>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09600" y="533400"/>
            <a:ext cx="8229600" cy="990600"/>
          </a:xfrm>
          <a:noFill/>
          <a:ln/>
        </p:spPr>
        <p:txBody>
          <a:bodyPr/>
          <a:lstStyle/>
          <a:p>
            <a:r>
              <a:rPr lang="en-US" sz="4000"/>
              <a:t>Gnosticism</a:t>
            </a:r>
          </a:p>
        </p:txBody>
      </p:sp>
      <p:sp>
        <p:nvSpPr>
          <p:cNvPr id="6147" name="Rectangle 3"/>
          <p:cNvSpPr>
            <a:spLocks noGrp="1" noChangeArrowheads="1"/>
          </p:cNvSpPr>
          <p:nvPr>
            <p:ph type="body" idx="1"/>
          </p:nvPr>
        </p:nvSpPr>
        <p:spPr>
          <a:xfrm>
            <a:off x="609600" y="1524000"/>
            <a:ext cx="8305800" cy="4876800"/>
          </a:xfrm>
          <a:noFill/>
          <a:ln/>
        </p:spPr>
        <p:txBody>
          <a:bodyPr/>
          <a:lstStyle/>
          <a:p>
            <a:pPr lvl="1">
              <a:lnSpc>
                <a:spcPct val="90000"/>
              </a:lnSpc>
              <a:buFont typeface="Wingdings" pitchFamily="2" charset="2"/>
              <a:buChar char="§"/>
            </a:pPr>
            <a:r>
              <a:rPr lang="en-US" sz="2400" b="1" dirty="0"/>
              <a:t>“Gnosis” </a:t>
            </a:r>
          </a:p>
          <a:p>
            <a:pPr lvl="2">
              <a:lnSpc>
                <a:spcPct val="90000"/>
              </a:lnSpc>
              <a:buFont typeface="Wingdings" pitchFamily="2" charset="2"/>
              <a:buChar char="§"/>
            </a:pPr>
            <a:r>
              <a:rPr lang="en-US" sz="2000" b="1" dirty="0"/>
              <a:t>From the Greek meaning: </a:t>
            </a:r>
            <a:r>
              <a:rPr lang="en-US" sz="1800" b="1" dirty="0"/>
              <a:t>understanding or consciousness gained through personal experience</a:t>
            </a:r>
            <a:r>
              <a:rPr lang="en-US" sz="1800" dirty="0"/>
              <a:t> </a:t>
            </a:r>
          </a:p>
          <a:p>
            <a:pPr lvl="2">
              <a:lnSpc>
                <a:spcPct val="90000"/>
              </a:lnSpc>
              <a:buFont typeface="Wingdings" pitchFamily="2" charset="2"/>
              <a:buChar char="§"/>
            </a:pPr>
            <a:r>
              <a:rPr lang="en-US" sz="2000" b="1" dirty="0"/>
              <a:t>Knowledge within versus external religious knowledge that needs interpretation by the descendants of Peter</a:t>
            </a:r>
          </a:p>
          <a:p>
            <a:pPr lvl="2">
              <a:lnSpc>
                <a:spcPct val="90000"/>
              </a:lnSpc>
              <a:buFont typeface="Wingdings" pitchFamily="2" charset="2"/>
              <a:buChar char="§"/>
            </a:pPr>
            <a:endParaRPr lang="en-US" sz="2000" b="1" dirty="0"/>
          </a:p>
          <a:p>
            <a:pPr lvl="1">
              <a:lnSpc>
                <a:spcPct val="90000"/>
              </a:lnSpc>
              <a:buFont typeface="Wingdings" pitchFamily="2" charset="2"/>
              <a:buChar char="§"/>
            </a:pPr>
            <a:r>
              <a:rPr lang="en-US" sz="2400" b="1" dirty="0"/>
              <a:t>The term is a catchall for a collection of religious groups from the first few centuries AD (CE)</a:t>
            </a:r>
          </a:p>
          <a:p>
            <a:pPr lvl="2">
              <a:lnSpc>
                <a:spcPct val="90000"/>
              </a:lnSpc>
              <a:buFont typeface="Wingdings" pitchFamily="2" charset="2"/>
              <a:buChar char="§"/>
            </a:pPr>
            <a:r>
              <a:rPr lang="en-US" sz="2000" b="1" dirty="0"/>
              <a:t>Many of these groups thought of themselves as Christians</a:t>
            </a:r>
          </a:p>
          <a:p>
            <a:pPr lvl="2">
              <a:lnSpc>
                <a:spcPct val="90000"/>
              </a:lnSpc>
              <a:buFont typeface="Wingdings" pitchFamily="2" charset="2"/>
              <a:buChar char="§"/>
            </a:pPr>
            <a:r>
              <a:rPr lang="en-US" sz="2000" b="1" dirty="0"/>
              <a:t>Gnosticism actively suppressed by the Catholic Church</a:t>
            </a:r>
          </a:p>
          <a:p>
            <a:pPr lvl="2">
              <a:lnSpc>
                <a:spcPct val="90000"/>
              </a:lnSpc>
              <a:buFont typeface="Wingdings" pitchFamily="2" charset="2"/>
              <a:buChar char="§"/>
            </a:pPr>
            <a:r>
              <a:rPr lang="en-US" sz="2000" b="1" dirty="0"/>
              <a:t>Some Gnostic writings give equal or favored position to feminine leadership</a:t>
            </a:r>
            <a:endParaRPr lang="en-US" sz="1400" dirty="0"/>
          </a:p>
        </p:txBody>
      </p:sp>
    </p:spTree>
  </p:cSld>
  <p:clrMapOvr>
    <a:masterClrMapping/>
  </p:clrMapOvr>
  <p:transition>
    <p:cu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981200" y="190500"/>
            <a:ext cx="6096000" cy="952500"/>
          </a:xfrm>
        </p:spPr>
        <p:txBody>
          <a:bodyPr/>
          <a:lstStyle/>
          <a:p>
            <a:r>
              <a:rPr lang="en-US" sz="4000" dirty="0"/>
              <a:t>The Gnostic Gospels</a:t>
            </a:r>
          </a:p>
        </p:txBody>
      </p:sp>
      <p:sp>
        <p:nvSpPr>
          <p:cNvPr id="29699" name="Rectangle 3"/>
          <p:cNvSpPr>
            <a:spLocks noGrp="1" noChangeArrowheads="1"/>
          </p:cNvSpPr>
          <p:nvPr>
            <p:ph type="body" idx="1"/>
          </p:nvPr>
        </p:nvSpPr>
        <p:spPr>
          <a:xfrm>
            <a:off x="685800" y="1181100"/>
            <a:ext cx="8153400" cy="4495800"/>
          </a:xfrm>
        </p:spPr>
        <p:txBody>
          <a:bodyPr/>
          <a:lstStyle/>
          <a:p>
            <a:pPr>
              <a:lnSpc>
                <a:spcPct val="90000"/>
              </a:lnSpc>
            </a:pPr>
            <a:r>
              <a:rPr lang="en-US" sz="2400" dirty="0"/>
              <a:t>Gnostic Mythology</a:t>
            </a:r>
          </a:p>
          <a:p>
            <a:pPr lvl="1">
              <a:lnSpc>
                <a:spcPct val="90000"/>
              </a:lnSpc>
            </a:pPr>
            <a:r>
              <a:rPr lang="en-US" sz="2200" dirty="0"/>
              <a:t> Nag Hammadi Library</a:t>
            </a:r>
          </a:p>
          <a:p>
            <a:pPr lvl="2">
              <a:lnSpc>
                <a:spcPct val="90000"/>
              </a:lnSpc>
            </a:pPr>
            <a:r>
              <a:rPr lang="en-US" sz="2000" dirty="0"/>
              <a:t> The temporal world is the creation of a series of evil archons or powers that tries to trap the human soul in an evil physical body</a:t>
            </a:r>
          </a:p>
          <a:p>
            <a:pPr lvl="2">
              <a:lnSpc>
                <a:spcPct val="90000"/>
              </a:lnSpc>
            </a:pPr>
            <a:r>
              <a:rPr lang="en-US" sz="2000" dirty="0"/>
              <a:t>The hidden wisdom or knowledge may only be available to a select group. This wisdom is necessary for salvation or escape from this world. </a:t>
            </a:r>
          </a:p>
          <a:p>
            <a:pPr lvl="3">
              <a:lnSpc>
                <a:spcPct val="90000"/>
              </a:lnSpc>
            </a:pPr>
            <a:r>
              <a:rPr lang="en-US" sz="1800" dirty="0"/>
              <a:t>DUALIST, Inward looking and Exclusionary</a:t>
            </a:r>
          </a:p>
          <a:p>
            <a:pPr lvl="3">
              <a:lnSpc>
                <a:spcPct val="90000"/>
              </a:lnSpc>
            </a:pPr>
            <a:endParaRPr lang="en-US" sz="1800" dirty="0"/>
          </a:p>
          <a:p>
            <a:pPr lvl="1">
              <a:lnSpc>
                <a:spcPct val="90000"/>
              </a:lnSpc>
            </a:pPr>
            <a:r>
              <a:rPr lang="en-US" sz="2200" dirty="0"/>
              <a:t>Is Gnosticism an extension of Christianity or the result of pre-Christian influences?</a:t>
            </a:r>
          </a:p>
          <a:p>
            <a:pPr lvl="1">
              <a:lnSpc>
                <a:spcPct val="90000"/>
              </a:lnSpc>
            </a:pPr>
            <a:endParaRPr lang="en-US" sz="2200" dirty="0"/>
          </a:p>
          <a:p>
            <a:pPr lvl="1">
              <a:lnSpc>
                <a:spcPct val="90000"/>
              </a:lnSpc>
            </a:pPr>
            <a:r>
              <a:rPr lang="en-US" sz="2200" dirty="0"/>
              <a:t>Essential source: E. Pagels, </a:t>
            </a:r>
            <a:r>
              <a:rPr lang="en-US" sz="2200" i="1" dirty="0"/>
              <a:t>Beyond Belief</a:t>
            </a:r>
            <a:endParaRPr lang="en-US" sz="2200" dirty="0"/>
          </a:p>
          <a:p>
            <a:pPr>
              <a:lnSpc>
                <a:spcPct val="90000"/>
              </a:lnSpc>
            </a:pPr>
            <a:endParaRPr lang="en-US" sz="2400" dirty="0"/>
          </a:p>
          <a:p>
            <a:pPr lvl="2">
              <a:lnSpc>
                <a:spcPct val="90000"/>
              </a:lnSpc>
            </a:pPr>
            <a:endParaRPr lang="en-US" sz="20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609600" y="304800"/>
            <a:ext cx="7391400" cy="1106488"/>
          </a:xfrm>
          <a:noFill/>
          <a:ln/>
        </p:spPr>
        <p:txBody>
          <a:bodyPr/>
          <a:lstStyle/>
          <a:p>
            <a:r>
              <a:rPr lang="en-US" sz="4000" b="0"/>
              <a:t>Mani and Manichaeans</a:t>
            </a:r>
          </a:p>
        </p:txBody>
      </p:sp>
      <p:sp>
        <p:nvSpPr>
          <p:cNvPr id="7171" name="Rectangle 3"/>
          <p:cNvSpPr>
            <a:spLocks noGrp="1" noChangeArrowheads="1"/>
          </p:cNvSpPr>
          <p:nvPr>
            <p:ph type="body" idx="1"/>
          </p:nvPr>
        </p:nvSpPr>
        <p:spPr>
          <a:xfrm>
            <a:off x="609600" y="1219200"/>
            <a:ext cx="8305800" cy="5105400"/>
          </a:xfrm>
          <a:noFill/>
          <a:ln/>
        </p:spPr>
        <p:txBody>
          <a:bodyPr/>
          <a:lstStyle/>
          <a:p>
            <a:pPr>
              <a:lnSpc>
                <a:spcPct val="90000"/>
              </a:lnSpc>
            </a:pPr>
            <a:r>
              <a:rPr lang="en-US" sz="2400" b="1" dirty="0"/>
              <a:t>Mani</a:t>
            </a:r>
            <a:r>
              <a:rPr lang="en-US" sz="2400" dirty="0"/>
              <a:t> (210-276 CE), born in Babylon, then part of the Persian Empire; </a:t>
            </a:r>
          </a:p>
          <a:p>
            <a:pPr lvl="1">
              <a:lnSpc>
                <a:spcPct val="90000"/>
              </a:lnSpc>
            </a:pPr>
            <a:r>
              <a:rPr lang="en-US" sz="2400" dirty="0"/>
              <a:t>A religious preacher, founder of Manichaeism: an ancient Persian gnostic religion. </a:t>
            </a:r>
          </a:p>
          <a:p>
            <a:pPr lvl="2">
              <a:lnSpc>
                <a:spcPct val="90000"/>
              </a:lnSpc>
            </a:pPr>
            <a:r>
              <a:rPr lang="en-US" sz="2000" dirty="0"/>
              <a:t>Once widespread, the original religion is now extinct. </a:t>
            </a:r>
          </a:p>
          <a:p>
            <a:pPr lvl="3">
              <a:lnSpc>
                <a:spcPct val="90000"/>
              </a:lnSpc>
            </a:pPr>
            <a:r>
              <a:rPr lang="en-US" sz="1800" dirty="0"/>
              <a:t>From Britain to China, central religion for Uyghur empires in central Asia</a:t>
            </a:r>
          </a:p>
          <a:p>
            <a:pPr lvl="2">
              <a:lnSpc>
                <a:spcPct val="90000"/>
              </a:lnSpc>
            </a:pPr>
            <a:r>
              <a:rPr lang="en-US" sz="2000" dirty="0"/>
              <a:t>No original Mani writings have survived, reliance on Coptic Egyptian texts</a:t>
            </a:r>
          </a:p>
          <a:p>
            <a:pPr lvl="3">
              <a:lnSpc>
                <a:spcPct val="90000"/>
              </a:lnSpc>
            </a:pPr>
            <a:r>
              <a:rPr lang="en-US" sz="1800" dirty="0"/>
              <a:t>Mani claimed to be an apostle of Jesus</a:t>
            </a:r>
          </a:p>
          <a:p>
            <a:pPr lvl="1">
              <a:lnSpc>
                <a:spcPct val="90000"/>
              </a:lnSpc>
            </a:pPr>
            <a:r>
              <a:rPr lang="en-US" sz="2200" dirty="0"/>
              <a:t>Mani was exiled from Persia</a:t>
            </a:r>
          </a:p>
          <a:p>
            <a:pPr lvl="2">
              <a:lnSpc>
                <a:spcPct val="90000"/>
              </a:lnSpc>
            </a:pPr>
            <a:r>
              <a:rPr lang="en-US" sz="1800" dirty="0" err="1"/>
              <a:t>Approx</a:t>
            </a:r>
            <a:r>
              <a:rPr lang="en-US" sz="1800" dirty="0"/>
              <a:t>, 20 years</a:t>
            </a:r>
          </a:p>
          <a:p>
            <a:pPr lvl="3">
              <a:lnSpc>
                <a:spcPct val="90000"/>
              </a:lnSpc>
            </a:pPr>
            <a:r>
              <a:rPr lang="en-US" sz="1600" dirty="0"/>
              <a:t>Preached in Northern India, Tibet, Chinese Turkistan and </a:t>
            </a:r>
            <a:r>
              <a:rPr lang="en-US" sz="1600" dirty="0" err="1"/>
              <a:t>Khurastan</a:t>
            </a:r>
            <a:endParaRPr lang="en-US" sz="1600" dirty="0"/>
          </a:p>
          <a:p>
            <a:pPr lvl="2">
              <a:lnSpc>
                <a:spcPct val="90000"/>
              </a:lnSpc>
            </a:pPr>
            <a:r>
              <a:rPr lang="en-US" sz="1800" dirty="0"/>
              <a:t>In 272 or 273 returned to Persia</a:t>
            </a:r>
          </a:p>
          <a:p>
            <a:pPr lvl="3">
              <a:lnSpc>
                <a:spcPct val="90000"/>
              </a:lnSpc>
            </a:pPr>
            <a:r>
              <a:rPr lang="en-US" sz="1600" dirty="0"/>
              <a:t>Victim of Zoroastrian priests, executed in 273 or 274 </a:t>
            </a:r>
          </a:p>
          <a:p>
            <a:pPr>
              <a:lnSpc>
                <a:spcPct val="90000"/>
              </a:lnSpc>
            </a:pPr>
            <a:endParaRPr lang="en-GB" sz="2000" dirty="0"/>
          </a:p>
        </p:txBody>
      </p:sp>
    </p:spTree>
  </p:cSld>
  <p:clrMapOvr>
    <a:masterClrMapping/>
  </p:clrMapOvr>
  <p:transition>
    <p:cut/>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1066800" y="609600"/>
            <a:ext cx="7848600" cy="1143000"/>
          </a:xfrm>
        </p:spPr>
        <p:txBody>
          <a:bodyPr/>
          <a:lstStyle/>
          <a:p>
            <a:r>
              <a:rPr lang="en-US" sz="4000" b="0"/>
              <a:t>The Manichaean Religion</a:t>
            </a:r>
          </a:p>
        </p:txBody>
      </p:sp>
      <p:sp>
        <p:nvSpPr>
          <p:cNvPr id="30723" name="Rectangle 3"/>
          <p:cNvSpPr>
            <a:spLocks noGrp="1" noChangeArrowheads="1"/>
          </p:cNvSpPr>
          <p:nvPr>
            <p:ph type="body" idx="1"/>
          </p:nvPr>
        </p:nvSpPr>
        <p:spPr>
          <a:xfrm>
            <a:off x="533400" y="1600200"/>
            <a:ext cx="8382000" cy="4495800"/>
          </a:xfrm>
        </p:spPr>
        <p:txBody>
          <a:bodyPr/>
          <a:lstStyle/>
          <a:p>
            <a:pPr>
              <a:lnSpc>
                <a:spcPct val="80000"/>
              </a:lnSpc>
            </a:pPr>
            <a:r>
              <a:rPr lang="en-US" sz="2400" dirty="0"/>
              <a:t>Basic tenets of the </a:t>
            </a:r>
            <a:r>
              <a:rPr lang="en-US" sz="2000" b="1" dirty="0"/>
              <a:t>Manichaeans:</a:t>
            </a:r>
            <a:endParaRPr lang="en-US" sz="2400" dirty="0"/>
          </a:p>
          <a:p>
            <a:pPr lvl="1">
              <a:lnSpc>
                <a:spcPct val="80000"/>
              </a:lnSpc>
            </a:pPr>
            <a:r>
              <a:rPr lang="en-US" sz="2200" dirty="0"/>
              <a:t> The transmigration of the soul</a:t>
            </a:r>
          </a:p>
          <a:p>
            <a:pPr lvl="1">
              <a:lnSpc>
                <a:spcPct val="80000"/>
              </a:lnSpc>
            </a:pPr>
            <a:endParaRPr lang="en-US" sz="2200" dirty="0"/>
          </a:p>
          <a:p>
            <a:pPr lvl="1">
              <a:lnSpc>
                <a:spcPct val="80000"/>
              </a:lnSpc>
            </a:pPr>
            <a:r>
              <a:rPr lang="en-US" sz="2200" dirty="0"/>
              <a:t>Division of Manichaean community into male and female monks (the "elect") and lay followers (the "hearers") who support them</a:t>
            </a:r>
          </a:p>
          <a:p>
            <a:pPr lvl="2">
              <a:lnSpc>
                <a:spcPct val="80000"/>
              </a:lnSpc>
            </a:pPr>
            <a:r>
              <a:rPr lang="en-US" sz="2000" dirty="0"/>
              <a:t>Pre-Buddhist influences were significant in the formation of Mani's religious thought, spent time traveling through South Asia </a:t>
            </a:r>
          </a:p>
          <a:p>
            <a:pPr lvl="3">
              <a:lnSpc>
                <a:spcPct val="80000"/>
              </a:lnSpc>
            </a:pPr>
            <a:r>
              <a:rPr lang="en-US" sz="1800" dirty="0"/>
              <a:t>Did not Buddhism start with </a:t>
            </a:r>
            <a:r>
              <a:rPr lang="en-US" sz="1800" b="1" dirty="0"/>
              <a:t>Siddhartha Gautama</a:t>
            </a:r>
            <a:r>
              <a:rPr lang="en-US" sz="1800" dirty="0"/>
              <a:t> (Gautama Buddha 563-483 BCE)?</a:t>
            </a:r>
          </a:p>
          <a:p>
            <a:pPr lvl="3">
              <a:lnSpc>
                <a:spcPct val="80000"/>
              </a:lnSpc>
            </a:pPr>
            <a:endParaRPr lang="en-US" sz="1800" dirty="0"/>
          </a:p>
          <a:p>
            <a:pPr lvl="1">
              <a:lnSpc>
                <a:spcPct val="80000"/>
              </a:lnSpc>
            </a:pPr>
            <a:r>
              <a:rPr lang="en-US" sz="2200" dirty="0"/>
              <a:t>Dualism </a:t>
            </a:r>
            <a:r>
              <a:rPr lang="en-US" sz="2200" dirty="0">
                <a:sym typeface="Wingdings" pitchFamily="2" charset="2"/>
              </a:rPr>
              <a:t> two opposing deities (neither is omnipotent)</a:t>
            </a:r>
          </a:p>
          <a:p>
            <a:pPr lvl="2">
              <a:lnSpc>
                <a:spcPct val="80000"/>
              </a:lnSpc>
            </a:pPr>
            <a:r>
              <a:rPr lang="en-US" sz="2000" dirty="0"/>
              <a:t>Evil in the world is explained and the battle of all-good deity (King of Light) vs. the all-evil deity (King of Evil)</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a:xfrm>
            <a:off x="1143000" y="609600"/>
            <a:ext cx="7772400" cy="1143000"/>
          </a:xfrm>
        </p:spPr>
        <p:txBody>
          <a:bodyPr/>
          <a:lstStyle/>
          <a:p>
            <a:r>
              <a:rPr lang="en-US" sz="4000"/>
              <a:t>Conflicting Features of Dualism</a:t>
            </a:r>
          </a:p>
        </p:txBody>
      </p:sp>
      <p:sp>
        <p:nvSpPr>
          <p:cNvPr id="32771" name="Rectangle 3"/>
          <p:cNvSpPr>
            <a:spLocks noGrp="1" noChangeArrowheads="1"/>
          </p:cNvSpPr>
          <p:nvPr>
            <p:ph type="body" idx="1"/>
          </p:nvPr>
        </p:nvSpPr>
        <p:spPr>
          <a:xfrm>
            <a:off x="533400" y="1752600"/>
            <a:ext cx="8382000" cy="4724400"/>
          </a:xfrm>
        </p:spPr>
        <p:txBody>
          <a:bodyPr/>
          <a:lstStyle/>
          <a:p>
            <a:r>
              <a:rPr lang="en-US" sz="2400" dirty="0"/>
              <a:t>Evil vs. Good as Creators the World</a:t>
            </a:r>
          </a:p>
          <a:p>
            <a:pPr lvl="1"/>
            <a:r>
              <a:rPr lang="en-US" sz="2200" dirty="0"/>
              <a:t>Gnostics and Paulicians (Evil) vs. Manichaeans (Good)</a:t>
            </a:r>
          </a:p>
          <a:p>
            <a:pPr lvl="2"/>
            <a:r>
              <a:rPr lang="en-US" sz="2000" dirty="0"/>
              <a:t>Docetism</a:t>
            </a:r>
          </a:p>
          <a:p>
            <a:pPr lvl="3"/>
            <a:r>
              <a:rPr lang="en-US" sz="1800" dirty="0"/>
              <a:t>Jesus as a physical body was an illusion</a:t>
            </a:r>
          </a:p>
          <a:p>
            <a:pPr lvl="4"/>
            <a:r>
              <a:rPr lang="en-US" sz="1800" dirty="0"/>
              <a:t>Crucifixion  was also an illusion</a:t>
            </a:r>
          </a:p>
          <a:p>
            <a:pPr lvl="4"/>
            <a:r>
              <a:rPr lang="en-US" sz="1800" dirty="0"/>
              <a:t>Jesus was pure spirit and could not die </a:t>
            </a:r>
          </a:p>
          <a:p>
            <a:pPr lvl="2"/>
            <a:r>
              <a:rPr lang="en-US" sz="2000" dirty="0"/>
              <a:t>Zoroastrianism (most ancient doctrinal religion, possibly founded 1200 BC) was dualistic</a:t>
            </a:r>
          </a:p>
          <a:p>
            <a:pPr lvl="1"/>
            <a:endParaRPr lang="en-US" sz="2200" dirty="0"/>
          </a:p>
          <a:p>
            <a:pPr lvl="1"/>
            <a:r>
              <a:rPr lang="en-US" sz="2200" dirty="0"/>
              <a:t>Another ancient religion, Hinduism – polytheistic – with One God that appears in various forms as different gods; originated as a combination of different texts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09600" y="609600"/>
            <a:ext cx="8305800" cy="609600"/>
          </a:xfrm>
        </p:spPr>
        <p:txBody>
          <a:bodyPr/>
          <a:lstStyle/>
          <a:p>
            <a:r>
              <a:rPr lang="en-US" sz="3600" dirty="0"/>
              <a:t>The Spread of Dualism</a:t>
            </a:r>
          </a:p>
        </p:txBody>
      </p:sp>
      <p:sp>
        <p:nvSpPr>
          <p:cNvPr id="16387" name="Rectangle 3"/>
          <p:cNvSpPr>
            <a:spLocks noGrp="1" noChangeArrowheads="1"/>
          </p:cNvSpPr>
          <p:nvPr>
            <p:ph type="body" idx="1"/>
          </p:nvPr>
        </p:nvSpPr>
        <p:spPr>
          <a:xfrm>
            <a:off x="800100" y="1219200"/>
            <a:ext cx="7924800" cy="4953000"/>
          </a:xfrm>
        </p:spPr>
        <p:txBody>
          <a:bodyPr/>
          <a:lstStyle/>
          <a:p>
            <a:pPr>
              <a:lnSpc>
                <a:spcPct val="80000"/>
              </a:lnSpc>
            </a:pPr>
            <a:r>
              <a:rPr lang="en-GB" sz="2400" b="1" dirty="0"/>
              <a:t>The </a:t>
            </a:r>
            <a:r>
              <a:rPr lang="en-US" sz="2400" b="1" dirty="0"/>
              <a:t>Bogomils</a:t>
            </a:r>
            <a:r>
              <a:rPr lang="en-US" sz="1800" b="1" dirty="0"/>
              <a:t> </a:t>
            </a:r>
            <a:endParaRPr lang="en-GB" sz="2400" b="1" dirty="0"/>
          </a:p>
          <a:p>
            <a:pPr lvl="1">
              <a:lnSpc>
                <a:spcPct val="80000"/>
              </a:lnSpc>
            </a:pPr>
            <a:r>
              <a:rPr lang="en-GB" sz="2200" dirty="0"/>
              <a:t>10</a:t>
            </a:r>
            <a:r>
              <a:rPr lang="en-GB" sz="2200" baseline="30000" dirty="0"/>
              <a:t>th</a:t>
            </a:r>
            <a:r>
              <a:rPr lang="en-GB" sz="2200" dirty="0"/>
              <a:t>-14</a:t>
            </a:r>
            <a:r>
              <a:rPr lang="en-GB" sz="2200" baseline="30000" dirty="0"/>
              <a:t>th</a:t>
            </a:r>
            <a:r>
              <a:rPr lang="en-GB" sz="2200" dirty="0"/>
              <a:t> C. Bulgaria – (Bogomil is ‘priest/father’ in Bulgarian)</a:t>
            </a:r>
          </a:p>
          <a:p>
            <a:pPr lvl="2">
              <a:lnSpc>
                <a:spcPct val="80000"/>
              </a:lnSpc>
            </a:pPr>
            <a:r>
              <a:rPr lang="en-GB" sz="2000" dirty="0"/>
              <a:t>Cathars, Waldenses, Anabaptists and Doukhobors are </a:t>
            </a:r>
            <a:r>
              <a:rPr lang="en-GB" sz="2000" dirty="0" err="1"/>
              <a:t>descendents</a:t>
            </a:r>
            <a:endParaRPr lang="en-US" sz="2000" dirty="0"/>
          </a:p>
          <a:p>
            <a:pPr lvl="1">
              <a:lnSpc>
                <a:spcPct val="80000"/>
              </a:lnSpc>
            </a:pPr>
            <a:r>
              <a:rPr lang="en-US" sz="2200" dirty="0"/>
              <a:t>Deny divine birth of Christ and the Trinity</a:t>
            </a:r>
          </a:p>
          <a:p>
            <a:pPr lvl="2">
              <a:lnSpc>
                <a:spcPct val="80000"/>
              </a:lnSpc>
            </a:pPr>
            <a:r>
              <a:rPr lang="en-US" sz="2000" dirty="0"/>
              <a:t>This extends to the sacraments and Church ceremonies</a:t>
            </a:r>
          </a:p>
          <a:p>
            <a:pPr lvl="2">
              <a:lnSpc>
                <a:spcPct val="80000"/>
              </a:lnSpc>
            </a:pPr>
            <a:r>
              <a:rPr lang="en-US" sz="2000" dirty="0"/>
              <a:t>Deny the virgin birth and Mary worship</a:t>
            </a:r>
          </a:p>
          <a:p>
            <a:pPr lvl="2">
              <a:lnSpc>
                <a:spcPct val="80000"/>
              </a:lnSpc>
            </a:pPr>
            <a:r>
              <a:rPr lang="en-US" sz="2000" dirty="0"/>
              <a:t>Accept the miracles performed by Jesus only in a spiritual sense, not as real material occurrences (as in Price) </a:t>
            </a:r>
          </a:p>
          <a:p>
            <a:pPr lvl="1">
              <a:lnSpc>
                <a:spcPct val="80000"/>
              </a:lnSpc>
            </a:pPr>
            <a:r>
              <a:rPr lang="en-US" sz="2200" dirty="0"/>
              <a:t>The Church is spiritual and all have an equal share</a:t>
            </a:r>
          </a:p>
          <a:p>
            <a:pPr lvl="1">
              <a:lnSpc>
                <a:spcPct val="80000"/>
              </a:lnSpc>
            </a:pPr>
            <a:r>
              <a:rPr lang="en-US" sz="2200" dirty="0"/>
              <a:t>Special role for Baptism</a:t>
            </a:r>
          </a:p>
          <a:p>
            <a:pPr lvl="2">
              <a:lnSpc>
                <a:spcPct val="80000"/>
              </a:lnSpc>
            </a:pPr>
            <a:r>
              <a:rPr lang="en-US" sz="2000" dirty="0"/>
              <a:t>Only practiced on grown men and women (no infant baptism)</a:t>
            </a:r>
          </a:p>
          <a:p>
            <a:pPr lvl="2">
              <a:lnSpc>
                <a:spcPct val="80000"/>
              </a:lnSpc>
            </a:pPr>
            <a:r>
              <a:rPr lang="en-US" sz="2000" dirty="0"/>
              <a:t>The rites of baptism are spiritual requiring prayers and hymnal chanting (not water, oil and ceremony)</a:t>
            </a:r>
            <a:endParaRPr lang="en-GB" sz="2000" dirty="0"/>
          </a:p>
          <a:p>
            <a:pPr>
              <a:lnSpc>
                <a:spcPct val="80000"/>
              </a:lnSpc>
            </a:pPr>
            <a:endParaRPr lang="en-GB" sz="24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838200" y="609600"/>
            <a:ext cx="8077200" cy="533400"/>
          </a:xfrm>
        </p:spPr>
        <p:txBody>
          <a:bodyPr/>
          <a:lstStyle/>
          <a:p>
            <a:r>
              <a:rPr lang="en-GB" sz="4000"/>
              <a:t>The</a:t>
            </a:r>
            <a:r>
              <a:rPr lang="en-US" sz="4000"/>
              <a:t> Cathars and Albigensians</a:t>
            </a:r>
            <a:br>
              <a:rPr lang="en-GB" sz="4000"/>
            </a:br>
            <a:endParaRPr lang="en-US" sz="4000"/>
          </a:p>
        </p:txBody>
      </p:sp>
      <p:sp>
        <p:nvSpPr>
          <p:cNvPr id="33795" name="Rectangle 3"/>
          <p:cNvSpPr>
            <a:spLocks noGrp="1" noChangeArrowheads="1"/>
          </p:cNvSpPr>
          <p:nvPr>
            <p:ph type="body" idx="1"/>
          </p:nvPr>
        </p:nvSpPr>
        <p:spPr>
          <a:xfrm>
            <a:off x="990600" y="1524000"/>
            <a:ext cx="7924800" cy="4572000"/>
          </a:xfrm>
        </p:spPr>
        <p:txBody>
          <a:bodyPr/>
          <a:lstStyle/>
          <a:p>
            <a:pPr>
              <a:lnSpc>
                <a:spcPct val="80000"/>
              </a:lnSpc>
            </a:pPr>
            <a:r>
              <a:rPr lang="en-GB" sz="2400"/>
              <a:t>Where is Languedoc?</a:t>
            </a:r>
          </a:p>
          <a:p>
            <a:pPr lvl="1">
              <a:lnSpc>
                <a:spcPct val="80000"/>
              </a:lnSpc>
            </a:pPr>
            <a:r>
              <a:rPr lang="en-US" sz="2200"/>
              <a:t>An historic region in central southern France</a:t>
            </a:r>
          </a:p>
          <a:p>
            <a:pPr lvl="1">
              <a:lnSpc>
                <a:spcPct val="80000"/>
              </a:lnSpc>
            </a:pPr>
            <a:r>
              <a:rPr lang="en-US" sz="2200"/>
              <a:t>Shared the </a:t>
            </a:r>
            <a:r>
              <a:rPr lang="en-US" sz="2200" i="1"/>
              <a:t>langue d'oc</a:t>
            </a:r>
            <a:r>
              <a:rPr lang="en-US" sz="2200"/>
              <a:t> where </a:t>
            </a:r>
            <a:r>
              <a:rPr lang="en-US" sz="2200" i="1"/>
              <a:t>oc</a:t>
            </a:r>
            <a:r>
              <a:rPr lang="en-US" sz="2200"/>
              <a:t> was a corruption of Latin mixed with words of various invader tongues</a:t>
            </a:r>
          </a:p>
          <a:p>
            <a:pPr lvl="1">
              <a:lnSpc>
                <a:spcPct val="80000"/>
              </a:lnSpc>
            </a:pPr>
            <a:r>
              <a:rPr lang="en-US" sz="2200"/>
              <a:t>Closer to Latin than the northern French (</a:t>
            </a:r>
            <a:r>
              <a:rPr lang="en-US" sz="2200" i="1"/>
              <a:t>langue d'oil</a:t>
            </a:r>
            <a:r>
              <a:rPr lang="en-US" sz="2200"/>
              <a:t> -- especially north of the Loire) </a:t>
            </a:r>
          </a:p>
          <a:p>
            <a:pPr lvl="1">
              <a:lnSpc>
                <a:spcPct val="80000"/>
              </a:lnSpc>
            </a:pPr>
            <a:r>
              <a:rPr lang="en-US" sz="2200"/>
              <a:t>The feudal system in Languedoc weaker than in northern France, local lords maintained considerable independence.</a:t>
            </a:r>
          </a:p>
          <a:p>
            <a:pPr lvl="1">
              <a:lnSpc>
                <a:spcPct val="80000"/>
              </a:lnSpc>
            </a:pPr>
            <a:r>
              <a:rPr lang="en-US" sz="2200"/>
              <a:t>SEE MAP (Includes Toulouse)</a:t>
            </a:r>
          </a:p>
          <a:p>
            <a:pPr lvl="2">
              <a:lnSpc>
                <a:spcPct val="80000"/>
              </a:lnSpc>
            </a:pPr>
            <a:endParaRPr lang="en-US" sz="2000"/>
          </a:p>
          <a:p>
            <a:pPr>
              <a:lnSpc>
                <a:spcPct val="80000"/>
              </a:lnSpc>
            </a:pPr>
            <a:r>
              <a:rPr lang="en-GB" sz="2400"/>
              <a:t>Albi is a town in Languedoc where Cathari religion was particularly strong, hence Albigensians was a reference to Catharism</a:t>
            </a:r>
          </a:p>
          <a:p>
            <a:pPr>
              <a:lnSpc>
                <a:spcPct val="80000"/>
              </a:lnSpc>
            </a:pPr>
            <a:endParaRPr lang="en-GB" sz="24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A06FC35-929F-4112-AD30-BA2617E2275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7800" y="787798"/>
            <a:ext cx="6324600" cy="5346824"/>
          </a:xfrm>
          <a:prstGeom prst="rect">
            <a:avLst/>
          </a:prstGeom>
        </p:spPr>
      </p:pic>
    </p:spTree>
    <p:extLst>
      <p:ext uri="{BB962C8B-B14F-4D97-AF65-F5344CB8AC3E}">
        <p14:creationId xmlns:p14="http://schemas.microsoft.com/office/powerpoint/2010/main" val="29209425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6B5E586-13E2-4846-912D-2A02AE40788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1295400"/>
            <a:ext cx="4500990" cy="2910640"/>
          </a:xfrm>
          <a:prstGeom prst="rect">
            <a:avLst/>
          </a:prstGeom>
        </p:spPr>
      </p:pic>
      <p:sp>
        <p:nvSpPr>
          <p:cNvPr id="9" name="Title 8">
            <a:extLst>
              <a:ext uri="{FF2B5EF4-FFF2-40B4-BE49-F238E27FC236}">
                <a16:creationId xmlns:a16="http://schemas.microsoft.com/office/drawing/2014/main" id="{9307DB8C-01AC-41BB-BA2B-C104F2F6D7EE}"/>
              </a:ext>
            </a:extLst>
          </p:cNvPr>
          <p:cNvSpPr>
            <a:spLocks noGrp="1"/>
          </p:cNvSpPr>
          <p:nvPr>
            <p:ph type="title"/>
          </p:nvPr>
        </p:nvSpPr>
        <p:spPr>
          <a:xfrm>
            <a:off x="457200" y="609600"/>
            <a:ext cx="8458200" cy="533400"/>
          </a:xfrm>
        </p:spPr>
        <p:txBody>
          <a:bodyPr/>
          <a:lstStyle/>
          <a:p>
            <a:r>
              <a:rPr lang="en-US" sz="2800" dirty="0"/>
              <a:t>The Castle at </a:t>
            </a:r>
            <a:r>
              <a:rPr lang="en-US" sz="2800" dirty="0" err="1"/>
              <a:t>Montseger</a:t>
            </a:r>
            <a:r>
              <a:rPr lang="en-US" sz="2800" dirty="0"/>
              <a:t>, the last stronghold of the </a:t>
            </a:r>
            <a:r>
              <a:rPr lang="en-US" sz="2800" dirty="0" err="1"/>
              <a:t>Cathari</a:t>
            </a:r>
            <a:endParaRPr lang="en-GB" sz="2800" dirty="0"/>
          </a:p>
        </p:txBody>
      </p:sp>
      <p:pic>
        <p:nvPicPr>
          <p:cNvPr id="8" name="Content Placeholder 7">
            <a:extLst>
              <a:ext uri="{FF2B5EF4-FFF2-40B4-BE49-F238E27FC236}">
                <a16:creationId xmlns:a16="http://schemas.microsoft.com/office/drawing/2014/main" id="{863BB2D4-ABF1-4774-A619-9E543CABCFE8}"/>
              </a:ext>
            </a:extLst>
          </p:cNvPr>
          <p:cNvPicPr>
            <a:picLocks noGrp="1" noChangeAspect="1"/>
          </p:cNvPicPr>
          <p:nvPr>
            <p:ph sz="half" idx="4294967295"/>
          </p:nvPr>
        </p:nvPicPr>
        <p:blipFill>
          <a:blip r:embed="rId3">
            <a:extLst>
              <a:ext uri="{28A0092B-C50C-407E-A947-70E740481C1C}">
                <a14:useLocalDpi xmlns:a14="http://schemas.microsoft.com/office/drawing/2010/main" val="0"/>
              </a:ext>
            </a:extLst>
          </a:blip>
          <a:stretch>
            <a:fillRect/>
          </a:stretch>
        </p:blipFill>
        <p:spPr>
          <a:xfrm>
            <a:off x="4386943" y="2895600"/>
            <a:ext cx="4267200" cy="3200400"/>
          </a:xfrm>
        </p:spPr>
      </p:pic>
    </p:spTree>
    <p:extLst>
      <p:ext uri="{BB962C8B-B14F-4D97-AF65-F5344CB8AC3E}">
        <p14:creationId xmlns:p14="http://schemas.microsoft.com/office/powerpoint/2010/main" val="368686771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143000" y="533400"/>
            <a:ext cx="7772400" cy="838200"/>
          </a:xfrm>
          <a:noFill/>
          <a:ln/>
        </p:spPr>
        <p:txBody>
          <a:bodyPr/>
          <a:lstStyle/>
          <a:p>
            <a:r>
              <a:rPr lang="en-US" sz="3200" dirty="0"/>
              <a:t>The Albigensian Crusades</a:t>
            </a:r>
          </a:p>
        </p:txBody>
      </p:sp>
      <p:sp>
        <p:nvSpPr>
          <p:cNvPr id="8195" name="Rectangle 3"/>
          <p:cNvSpPr>
            <a:spLocks noGrp="1" noChangeArrowheads="1"/>
          </p:cNvSpPr>
          <p:nvPr>
            <p:ph type="body" idx="1"/>
          </p:nvPr>
        </p:nvSpPr>
        <p:spPr>
          <a:xfrm>
            <a:off x="228600" y="1371600"/>
            <a:ext cx="8915400" cy="4419600"/>
          </a:xfrm>
          <a:noFill/>
          <a:ln/>
        </p:spPr>
        <p:txBody>
          <a:bodyPr/>
          <a:lstStyle/>
          <a:p>
            <a:r>
              <a:rPr lang="en-GB" sz="2000" dirty="0"/>
              <a:t>Initial event in 1208, murder of Papal legate in Languedoc</a:t>
            </a:r>
          </a:p>
          <a:p>
            <a:pPr lvl="1"/>
            <a:r>
              <a:rPr lang="en-GB" sz="2000" dirty="0"/>
              <a:t>Invasion of northern armies in 1209 until death of Simon de Montfort in the siege of Toulouse in1218</a:t>
            </a:r>
          </a:p>
          <a:p>
            <a:pPr lvl="1"/>
            <a:r>
              <a:rPr lang="en-GB" sz="2000" dirty="0"/>
              <a:t>Following period of </a:t>
            </a:r>
            <a:r>
              <a:rPr lang="en-GB" sz="2000" dirty="0" err="1"/>
              <a:t>Cathari</a:t>
            </a:r>
            <a:r>
              <a:rPr lang="en-GB" sz="2000" dirty="0"/>
              <a:t> resistance, Treaty of Paris 1229 marked surrender of Count of Toulouse</a:t>
            </a:r>
          </a:p>
          <a:p>
            <a:pPr lvl="1"/>
            <a:r>
              <a:rPr lang="en-GB" sz="2000" dirty="0"/>
              <a:t>Main </a:t>
            </a:r>
            <a:r>
              <a:rPr lang="en-GB" sz="2000" dirty="0" err="1"/>
              <a:t>Cathari</a:t>
            </a:r>
            <a:r>
              <a:rPr lang="en-GB" sz="2000" dirty="0"/>
              <a:t> resistance ended effectively at </a:t>
            </a:r>
            <a:r>
              <a:rPr lang="en-GB" sz="2000" dirty="0" err="1"/>
              <a:t>Montsegur</a:t>
            </a:r>
            <a:r>
              <a:rPr lang="en-GB" sz="2000" dirty="0"/>
              <a:t> in 1244 with mopping up to 1255</a:t>
            </a:r>
          </a:p>
          <a:p>
            <a:pPr lvl="1"/>
            <a:endParaRPr lang="en-GB" sz="2000" dirty="0"/>
          </a:p>
          <a:p>
            <a:r>
              <a:rPr lang="en-GB" sz="2000" dirty="0"/>
              <a:t>First Crusade against Christians and within Europe</a:t>
            </a:r>
          </a:p>
          <a:p>
            <a:pPr lvl="1"/>
            <a:r>
              <a:rPr lang="en-GB" sz="2000" dirty="0"/>
              <a:t>Many </a:t>
            </a:r>
            <a:r>
              <a:rPr lang="en-GB" sz="2000" dirty="0" err="1"/>
              <a:t>Cathari</a:t>
            </a:r>
            <a:r>
              <a:rPr lang="en-GB" sz="2000" dirty="0"/>
              <a:t> resettled in safe areas, but were forced to wear the yellow cross</a:t>
            </a:r>
          </a:p>
          <a:p>
            <a:pPr lvl="1"/>
            <a:r>
              <a:rPr lang="en-US" sz="2000" dirty="0"/>
              <a:t>P</a:t>
            </a:r>
            <a:r>
              <a:rPr lang="en-GB" sz="2000" dirty="0" err="1"/>
              <a:t>ossibly</a:t>
            </a:r>
            <a:r>
              <a:rPr lang="en-GB" sz="2000" dirty="0"/>
              <a:t> some resettlement in Lombard – </a:t>
            </a:r>
            <a:r>
              <a:rPr lang="en-GB" sz="2000" dirty="0" err="1"/>
              <a:t>Cathari</a:t>
            </a:r>
            <a:r>
              <a:rPr lang="en-GB" sz="2000" dirty="0"/>
              <a:t> did not restrict money loans at interest, a practice of Renaissance </a:t>
            </a:r>
            <a:r>
              <a:rPr lang="en-GB" sz="2000" dirty="0" err="1"/>
              <a:t>Lombards</a:t>
            </a:r>
            <a:r>
              <a:rPr lang="en-GB" sz="2000" dirty="0"/>
              <a:t> </a:t>
            </a:r>
          </a:p>
          <a:p>
            <a:pPr lvl="1">
              <a:buFont typeface="Monotype Sorts" pitchFamily="2" charset="2"/>
              <a:buNone/>
            </a:pPr>
            <a:r>
              <a:rPr lang="en-GB" sz="2000" dirty="0"/>
              <a:t>	</a:t>
            </a:r>
          </a:p>
        </p:txBody>
      </p:sp>
    </p:spTree>
  </p:cSld>
  <p:clrMapOvr>
    <a:masterClrMapping/>
  </p:clrMapOvr>
  <p:transition>
    <p:cu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838200" y="609600"/>
            <a:ext cx="8077200" cy="1143000"/>
          </a:xfrm>
        </p:spPr>
        <p:txBody>
          <a:bodyPr/>
          <a:lstStyle/>
          <a:p>
            <a:r>
              <a:rPr lang="en-US" sz="4000"/>
              <a:t>Silenced Religious Voices</a:t>
            </a:r>
          </a:p>
        </p:txBody>
      </p:sp>
      <p:sp>
        <p:nvSpPr>
          <p:cNvPr id="31747" name="Rectangle 3"/>
          <p:cNvSpPr>
            <a:spLocks noGrp="1" noChangeArrowheads="1"/>
          </p:cNvSpPr>
          <p:nvPr>
            <p:ph type="body" idx="1"/>
          </p:nvPr>
        </p:nvSpPr>
        <p:spPr>
          <a:xfrm>
            <a:off x="838200" y="1752600"/>
            <a:ext cx="8077200" cy="4343400"/>
          </a:xfrm>
        </p:spPr>
        <p:txBody>
          <a:bodyPr/>
          <a:lstStyle/>
          <a:p>
            <a:r>
              <a:rPr lang="en-US" dirty="0"/>
              <a:t>From 4</a:t>
            </a:r>
            <a:r>
              <a:rPr lang="en-US" baseline="30000" dirty="0"/>
              <a:t>th</a:t>
            </a:r>
            <a:r>
              <a:rPr lang="en-US" dirty="0"/>
              <a:t> C. CE, instead of Christians, it was Christian heresies being actively suppressed </a:t>
            </a:r>
          </a:p>
          <a:p>
            <a:pPr lvl="1"/>
            <a:r>
              <a:rPr lang="en-US" dirty="0"/>
              <a:t>Ancient Heresies</a:t>
            </a:r>
          </a:p>
          <a:p>
            <a:pPr lvl="2"/>
            <a:r>
              <a:rPr lang="en-US" sz="2000" dirty="0"/>
              <a:t>Arianism  (see </a:t>
            </a:r>
            <a:r>
              <a:rPr lang="en-US" sz="2000" dirty="0" err="1"/>
              <a:t>Lec</a:t>
            </a:r>
            <a:r>
              <a:rPr lang="en-US" sz="2000" dirty="0"/>
              <a:t>. 3)</a:t>
            </a:r>
          </a:p>
          <a:p>
            <a:pPr lvl="2"/>
            <a:r>
              <a:rPr lang="en-US" sz="2000" dirty="0"/>
              <a:t>Pre-Christian doctrines: Gnosticism, Manichaeism</a:t>
            </a:r>
          </a:p>
          <a:p>
            <a:r>
              <a:rPr lang="en-US" sz="2400" dirty="0"/>
              <a:t>Dark Ages – period of defense from ‘Huns’ and ‘barbarians’; expansion and consolidation </a:t>
            </a:r>
          </a:p>
          <a:p>
            <a:pPr lvl="1"/>
            <a:r>
              <a:rPr lang="en-US" sz="2200" dirty="0"/>
              <a:t>Medieval Heresies</a:t>
            </a:r>
          </a:p>
          <a:p>
            <a:pPr lvl="2"/>
            <a:r>
              <a:rPr lang="en-US" sz="2000" dirty="0"/>
              <a:t>Bogomils</a:t>
            </a:r>
          </a:p>
          <a:p>
            <a:pPr lvl="2"/>
            <a:r>
              <a:rPr lang="en-US" sz="2000" dirty="0"/>
              <a:t>Cathars, Waldensians and </a:t>
            </a:r>
            <a:r>
              <a:rPr lang="en-US" sz="2000" dirty="0" err="1"/>
              <a:t>Albigensians</a:t>
            </a:r>
            <a:endParaRPr lang="en-US" sz="2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533400"/>
            <a:ext cx="2362200" cy="5638800"/>
          </a:xfrm>
        </p:spPr>
        <p:txBody>
          <a:bodyPr/>
          <a:lstStyle/>
          <a:p>
            <a:br>
              <a:rPr lang="en-US" sz="2800" dirty="0"/>
            </a:br>
            <a:r>
              <a:rPr lang="en-US" sz="2800" i="1" dirty="0"/>
              <a:t>St. Dominic presiding over an auto-da-fe against the </a:t>
            </a:r>
            <a:r>
              <a:rPr lang="en-US" sz="2800" i="1" dirty="0" err="1"/>
              <a:t>Albigensians</a:t>
            </a:r>
            <a:br>
              <a:rPr lang="en-US" sz="2800" i="1" dirty="0"/>
            </a:br>
            <a:br>
              <a:rPr lang="en-US" sz="2800" dirty="0"/>
            </a:br>
            <a:r>
              <a:rPr lang="en-US" sz="2800" dirty="0" err="1"/>
              <a:t>Berruguete</a:t>
            </a:r>
            <a:r>
              <a:rPr lang="en-US" sz="2800" dirty="0"/>
              <a:t> (1475) </a:t>
            </a:r>
            <a:br>
              <a:rPr lang="en-US" sz="2800" dirty="0"/>
            </a:br>
            <a:endParaRPr lang="en-US" sz="2800"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855217" y="685800"/>
            <a:ext cx="3231383" cy="5384292"/>
          </a:xfrm>
        </p:spPr>
      </p:pic>
    </p:spTree>
    <p:extLst>
      <p:ext uri="{BB962C8B-B14F-4D97-AF65-F5344CB8AC3E}">
        <p14:creationId xmlns:p14="http://schemas.microsoft.com/office/powerpoint/2010/main" val="6498716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609600" y="762000"/>
            <a:ext cx="7696200" cy="457200"/>
          </a:xfrm>
        </p:spPr>
        <p:txBody>
          <a:bodyPr/>
          <a:lstStyle/>
          <a:p>
            <a:r>
              <a:rPr lang="en-GB" sz="3600" dirty="0"/>
              <a:t>The First Inquisition</a:t>
            </a:r>
            <a:endParaRPr lang="en-US" sz="3600" dirty="0"/>
          </a:p>
        </p:txBody>
      </p:sp>
      <p:sp>
        <p:nvSpPr>
          <p:cNvPr id="17411" name="Rectangle 3"/>
          <p:cNvSpPr>
            <a:spLocks noGrp="1" noChangeArrowheads="1"/>
          </p:cNvSpPr>
          <p:nvPr>
            <p:ph type="body" idx="1"/>
          </p:nvPr>
        </p:nvSpPr>
        <p:spPr>
          <a:xfrm>
            <a:off x="533400" y="1524000"/>
            <a:ext cx="7772400" cy="4572000"/>
          </a:xfrm>
        </p:spPr>
        <p:txBody>
          <a:bodyPr/>
          <a:lstStyle/>
          <a:p>
            <a:pPr>
              <a:lnSpc>
                <a:spcPct val="80000"/>
              </a:lnSpc>
            </a:pPr>
            <a:r>
              <a:rPr lang="en-GB" sz="2400" b="1" dirty="0"/>
              <a:t>Catharism represented a dual threat </a:t>
            </a:r>
          </a:p>
          <a:p>
            <a:pPr lvl="1">
              <a:lnSpc>
                <a:spcPct val="80000"/>
              </a:lnSpc>
            </a:pPr>
            <a:r>
              <a:rPr lang="en-GB" sz="2200" b="1" dirty="0"/>
              <a:t>To the economic strength of the Church (e.g., tithes paid to a separate church)</a:t>
            </a:r>
            <a:endParaRPr lang="en-GB" sz="2200" dirty="0"/>
          </a:p>
          <a:p>
            <a:pPr lvl="1">
              <a:lnSpc>
                <a:spcPct val="80000"/>
              </a:lnSpc>
            </a:pPr>
            <a:r>
              <a:rPr lang="en-GB" sz="2200" dirty="0"/>
              <a:t>The spiritual foundation of the Church (Catharism was almost a dual opposite of Catholicism) – following the Bogomils, Cathars allowed for female authority</a:t>
            </a:r>
          </a:p>
          <a:p>
            <a:pPr lvl="1">
              <a:lnSpc>
                <a:spcPct val="80000"/>
              </a:lnSpc>
            </a:pPr>
            <a:endParaRPr lang="en-GB" sz="2200" dirty="0"/>
          </a:p>
          <a:p>
            <a:pPr>
              <a:lnSpc>
                <a:spcPct val="80000"/>
              </a:lnSpc>
            </a:pPr>
            <a:r>
              <a:rPr lang="en-GB" sz="2400" dirty="0"/>
              <a:t>Inquisition established in Toulouse 1229, and in all of Languedoc 1233</a:t>
            </a:r>
          </a:p>
          <a:p>
            <a:pPr lvl="1">
              <a:lnSpc>
                <a:spcPct val="80000"/>
              </a:lnSpc>
            </a:pPr>
            <a:r>
              <a:rPr lang="en-US" sz="2200" dirty="0"/>
              <a:t>Allowed power to torture and burn heretics at the stake </a:t>
            </a:r>
            <a:endParaRPr lang="en-GB" sz="2200" dirty="0"/>
          </a:p>
          <a:p>
            <a:pPr lvl="1">
              <a:lnSpc>
                <a:spcPct val="80000"/>
              </a:lnSpc>
            </a:pPr>
            <a:r>
              <a:rPr lang="en-GB" sz="2200" dirty="0"/>
              <a:t>Papal Inquisition built on episcopal inquisitions of 12</a:t>
            </a:r>
            <a:r>
              <a:rPr lang="en-GB" sz="2200" baseline="30000" dirty="0"/>
              <a:t>th</a:t>
            </a:r>
            <a:r>
              <a:rPr lang="en-GB" sz="2200" dirty="0"/>
              <a:t> C.</a:t>
            </a:r>
          </a:p>
          <a:p>
            <a:pPr>
              <a:lnSpc>
                <a:spcPct val="80000"/>
              </a:lnSpc>
            </a:pPr>
            <a:r>
              <a:rPr lang="en-US" sz="2400" dirty="0"/>
              <a:t>T</a:t>
            </a:r>
            <a:r>
              <a:rPr lang="en-GB" sz="2400" dirty="0"/>
              <a:t>he Roman Inquisition, Spanish Inquisition and Portuguese Inquisitions appear in second half 16</a:t>
            </a:r>
            <a:r>
              <a:rPr lang="en-GB" sz="2400" baseline="30000" dirty="0"/>
              <a:t>th</a:t>
            </a:r>
            <a:r>
              <a:rPr lang="en-GB" sz="2400" dirty="0"/>
              <a:t> C.</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533400" y="533400"/>
            <a:ext cx="7696200" cy="1143000"/>
          </a:xfrm>
        </p:spPr>
        <p:txBody>
          <a:bodyPr/>
          <a:lstStyle/>
          <a:p>
            <a:r>
              <a:rPr lang="en-US" sz="3600" dirty="0"/>
              <a:t>The Legal Framework for the Witch Hunts</a:t>
            </a:r>
            <a:endParaRPr lang="en-US" sz="3200" dirty="0"/>
          </a:p>
        </p:txBody>
      </p:sp>
      <p:sp>
        <p:nvSpPr>
          <p:cNvPr id="18435" name="Rectangle 3"/>
          <p:cNvSpPr>
            <a:spLocks noGrp="1" noChangeArrowheads="1"/>
          </p:cNvSpPr>
          <p:nvPr>
            <p:ph type="body" idx="1"/>
          </p:nvPr>
        </p:nvSpPr>
        <p:spPr>
          <a:xfrm>
            <a:off x="990600" y="1447800"/>
            <a:ext cx="7924800" cy="4648200"/>
          </a:xfrm>
        </p:spPr>
        <p:txBody>
          <a:bodyPr/>
          <a:lstStyle/>
          <a:p>
            <a:pPr>
              <a:lnSpc>
                <a:spcPct val="90000"/>
              </a:lnSpc>
              <a:buFont typeface="Monotype Sorts" pitchFamily="2" charset="2"/>
              <a:buNone/>
            </a:pPr>
            <a:r>
              <a:rPr lang="en-GB" sz="2000" dirty="0"/>
              <a:t>Reading: </a:t>
            </a:r>
            <a:r>
              <a:rPr lang="en-GB" sz="2000" dirty="0" err="1"/>
              <a:t>Levack</a:t>
            </a:r>
            <a:r>
              <a:rPr lang="en-GB" sz="2000" dirty="0"/>
              <a:t> ch.3</a:t>
            </a:r>
          </a:p>
          <a:p>
            <a:pPr>
              <a:lnSpc>
                <a:spcPct val="90000"/>
              </a:lnSpc>
            </a:pPr>
            <a:r>
              <a:rPr lang="en-GB" sz="2000" dirty="0"/>
              <a:t>Heresy persecutions and witch hunts were judicially sanctioned</a:t>
            </a:r>
          </a:p>
          <a:p>
            <a:pPr lvl="1">
              <a:lnSpc>
                <a:spcPct val="90000"/>
              </a:lnSpc>
            </a:pPr>
            <a:r>
              <a:rPr lang="en-GB" sz="2000" dirty="0"/>
              <a:t>Inquisitional legal system sanctioned use of torture</a:t>
            </a:r>
          </a:p>
          <a:p>
            <a:pPr lvl="1">
              <a:lnSpc>
                <a:spcPct val="90000"/>
              </a:lnSpc>
            </a:pPr>
            <a:r>
              <a:rPr lang="en-GB" sz="2000" dirty="0"/>
              <a:t>Transition of heresy and witchcraft prosecutions to secular from ecclesiastical courts</a:t>
            </a:r>
          </a:p>
          <a:p>
            <a:pPr>
              <a:lnSpc>
                <a:spcPct val="90000"/>
              </a:lnSpc>
            </a:pPr>
            <a:r>
              <a:rPr lang="en-GB" sz="2000" dirty="0"/>
              <a:t>Prior to Inquisition: accusatorial criminal procedure</a:t>
            </a:r>
          </a:p>
          <a:p>
            <a:pPr lvl="1">
              <a:lnSpc>
                <a:spcPct val="90000"/>
              </a:lnSpc>
            </a:pPr>
            <a:r>
              <a:rPr lang="en-GB" sz="2000" dirty="0"/>
              <a:t>Action for criminal activity initiated by sworn statement and prosecuted by injured party or family members</a:t>
            </a:r>
          </a:p>
          <a:p>
            <a:pPr lvl="2">
              <a:lnSpc>
                <a:spcPct val="90000"/>
              </a:lnSpc>
            </a:pPr>
            <a:r>
              <a:rPr lang="en-GB" sz="1800" dirty="0"/>
              <a:t>Case decided by judge, use of “ordeals” in cases where guilt was uncertain</a:t>
            </a:r>
          </a:p>
          <a:p>
            <a:pPr>
              <a:lnSpc>
                <a:spcPct val="90000"/>
              </a:lnSpc>
            </a:pPr>
            <a:r>
              <a:rPr lang="en-GB" sz="2000" dirty="0"/>
              <a:t>Starting in 13</a:t>
            </a:r>
            <a:r>
              <a:rPr lang="en-GB" sz="2000" baseline="30000" dirty="0"/>
              <a:t>th</a:t>
            </a:r>
            <a:r>
              <a:rPr lang="en-GB" sz="2000" dirty="0"/>
              <a:t> C., inquisitional legal system introduced</a:t>
            </a:r>
          </a:p>
          <a:p>
            <a:pPr lvl="1">
              <a:lnSpc>
                <a:spcPct val="90000"/>
              </a:lnSpc>
            </a:pPr>
            <a:r>
              <a:rPr lang="en-GB" sz="2000" dirty="0"/>
              <a:t>Cases now prosecuted by judges and subordinates</a:t>
            </a:r>
          </a:p>
          <a:p>
            <a:pPr lvl="2">
              <a:lnSpc>
                <a:spcPct val="90000"/>
              </a:lnSpc>
            </a:pPr>
            <a:r>
              <a:rPr lang="en-GB" sz="1800" dirty="0"/>
              <a:t>Use of torture legalized</a:t>
            </a:r>
          </a:p>
          <a:p>
            <a:pPr lvl="1">
              <a:lnSpc>
                <a:spcPct val="90000"/>
              </a:lnSpc>
            </a:pPr>
            <a:r>
              <a:rPr lang="en-GB" sz="2000" dirty="0"/>
              <a:t>Possible for legal actions to be introduced by judges and others</a:t>
            </a:r>
          </a:p>
          <a:p>
            <a:pPr lvl="1">
              <a:lnSpc>
                <a:spcPct val="90000"/>
              </a:lnSpc>
            </a:pPr>
            <a:endParaRPr lang="en-GB" sz="20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533400" y="609600"/>
            <a:ext cx="8382000" cy="1143000"/>
          </a:xfrm>
        </p:spPr>
        <p:txBody>
          <a:bodyPr/>
          <a:lstStyle/>
          <a:p>
            <a:r>
              <a:rPr lang="en-US" sz="4000"/>
              <a:t>Who Was Joan of Arc (1412-1431)?</a:t>
            </a:r>
          </a:p>
        </p:txBody>
      </p:sp>
      <p:sp>
        <p:nvSpPr>
          <p:cNvPr id="21507" name="Rectangle 3"/>
          <p:cNvSpPr>
            <a:spLocks noGrp="1" noChangeArrowheads="1"/>
          </p:cNvSpPr>
          <p:nvPr>
            <p:ph type="body" idx="1"/>
          </p:nvPr>
        </p:nvSpPr>
        <p:spPr>
          <a:xfrm>
            <a:off x="304800" y="1981200"/>
            <a:ext cx="8610600" cy="4114800"/>
          </a:xfrm>
        </p:spPr>
        <p:txBody>
          <a:bodyPr/>
          <a:lstStyle/>
          <a:p>
            <a:pPr>
              <a:lnSpc>
                <a:spcPct val="80000"/>
              </a:lnSpc>
            </a:pPr>
            <a:r>
              <a:rPr lang="en-US" sz="1800" dirty="0"/>
              <a:t>Important figure in the French civil war between the Burgundians (allied with English) and the </a:t>
            </a:r>
            <a:r>
              <a:rPr lang="en-US" sz="1800" dirty="0" err="1"/>
              <a:t>Orleanists</a:t>
            </a:r>
            <a:endParaRPr lang="en-US" sz="1800" dirty="0"/>
          </a:p>
          <a:p>
            <a:pPr>
              <a:lnSpc>
                <a:spcPct val="80000"/>
              </a:lnSpc>
            </a:pPr>
            <a:endParaRPr lang="en-US" sz="1800" dirty="0"/>
          </a:p>
          <a:p>
            <a:pPr>
              <a:lnSpc>
                <a:spcPct val="80000"/>
              </a:lnSpc>
            </a:pPr>
            <a:r>
              <a:rPr lang="en-US" sz="1800" dirty="0"/>
              <a:t>1424 Joan begins hearing voices telling her to lead an army against the Burgundians</a:t>
            </a:r>
          </a:p>
          <a:p>
            <a:pPr lvl="1">
              <a:lnSpc>
                <a:spcPct val="80000"/>
              </a:lnSpc>
            </a:pPr>
            <a:r>
              <a:rPr lang="en-US" sz="1900" dirty="0"/>
              <a:t>1428 English siege of Orleans, Joan acts on her voices and seeks out the Duke of Orleans</a:t>
            </a:r>
          </a:p>
          <a:p>
            <a:pPr lvl="2">
              <a:lnSpc>
                <a:spcPct val="80000"/>
              </a:lnSpc>
            </a:pPr>
            <a:r>
              <a:rPr lang="en-US" sz="1800" dirty="0"/>
              <a:t>Initially unsuccessful, Joan is eventually able to contact the Duke and convince him to name her titular head of the army</a:t>
            </a:r>
          </a:p>
          <a:p>
            <a:pPr lvl="2">
              <a:lnSpc>
                <a:spcPct val="80000"/>
              </a:lnSpc>
            </a:pPr>
            <a:r>
              <a:rPr lang="en-US" sz="1800" dirty="0"/>
              <a:t>Joan was able to rally the </a:t>
            </a:r>
            <a:r>
              <a:rPr lang="en-US" sz="1800" dirty="0" err="1"/>
              <a:t>Orleanist</a:t>
            </a:r>
            <a:r>
              <a:rPr lang="en-US" sz="1800" dirty="0"/>
              <a:t> troops to rout the English siege of Orleans</a:t>
            </a:r>
          </a:p>
          <a:p>
            <a:pPr lvl="2">
              <a:lnSpc>
                <a:spcPct val="80000"/>
              </a:lnSpc>
            </a:pPr>
            <a:r>
              <a:rPr lang="en-US" sz="1800" dirty="0"/>
              <a:t>Led advance to </a:t>
            </a:r>
            <a:r>
              <a:rPr lang="en-US" sz="1800" dirty="0" err="1"/>
              <a:t>Riems</a:t>
            </a:r>
            <a:r>
              <a:rPr lang="en-US" sz="1800" dirty="0"/>
              <a:t> (coronation of the king) and proceeded to Paris</a:t>
            </a:r>
            <a:endParaRPr lang="en-US" sz="1600" dirty="0"/>
          </a:p>
          <a:p>
            <a:pPr lvl="1">
              <a:lnSpc>
                <a:spcPct val="80000"/>
              </a:lnSpc>
            </a:pPr>
            <a:r>
              <a:rPr lang="en-US" sz="1800" dirty="0"/>
              <a:t>Due to intrigues of the French court and on-site betrayal, eventually captured by Burgundians in 1430, later sold by ransom to English</a:t>
            </a:r>
          </a:p>
          <a:p>
            <a:pPr>
              <a:lnSpc>
                <a:spcPct val="80000"/>
              </a:lnSpc>
            </a:pPr>
            <a:endParaRPr lang="en-US" sz="1800" dirty="0"/>
          </a:p>
          <a:p>
            <a:pPr>
              <a:lnSpc>
                <a:spcPct val="80000"/>
              </a:lnSpc>
            </a:pPr>
            <a:endParaRPr lang="en-US" sz="1800" dirty="0"/>
          </a:p>
          <a:p>
            <a:pPr>
              <a:lnSpc>
                <a:spcPct val="80000"/>
              </a:lnSpc>
            </a:pPr>
            <a:endParaRPr lang="en-US" sz="1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09600"/>
            <a:ext cx="2667000" cy="5486400"/>
          </a:xfrm>
        </p:spPr>
        <p:txBody>
          <a:bodyPr/>
          <a:lstStyle/>
          <a:p>
            <a:r>
              <a:rPr lang="en-US" sz="2400" i="1" dirty="0"/>
              <a:t>The Interrogation of Joan of Arc</a:t>
            </a:r>
            <a:br>
              <a:rPr lang="en-US" sz="2400" i="1" dirty="0"/>
            </a:br>
            <a:br>
              <a:rPr lang="en-US" sz="2400" i="1" dirty="0"/>
            </a:br>
            <a:r>
              <a:rPr lang="en-US" sz="2400" dirty="0" err="1"/>
              <a:t>Gillot</a:t>
            </a:r>
            <a:r>
              <a:rPr lang="en-US" sz="2400" dirty="0"/>
              <a:t> Saint-</a:t>
            </a:r>
            <a:r>
              <a:rPr lang="en-US" sz="2400" dirty="0" err="1"/>
              <a:t>Evre</a:t>
            </a:r>
            <a:r>
              <a:rPr lang="en-US" sz="2400" dirty="0"/>
              <a:t> (1835) </a:t>
            </a:r>
            <a:br>
              <a:rPr lang="en-US" sz="2400" dirty="0"/>
            </a:br>
            <a:br>
              <a:rPr lang="en-US" sz="2400" dirty="0"/>
            </a:br>
            <a:endParaRPr lang="en-US" sz="2400"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657600" y="228600"/>
            <a:ext cx="4428530" cy="5977347"/>
          </a:xfrm>
        </p:spPr>
      </p:pic>
    </p:spTree>
    <p:extLst>
      <p:ext uri="{BB962C8B-B14F-4D97-AF65-F5344CB8AC3E}">
        <p14:creationId xmlns:p14="http://schemas.microsoft.com/office/powerpoint/2010/main" val="37489956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1066800" y="609600"/>
            <a:ext cx="7848600" cy="1143000"/>
          </a:xfrm>
        </p:spPr>
        <p:txBody>
          <a:bodyPr/>
          <a:lstStyle/>
          <a:p>
            <a:r>
              <a:rPr lang="en-US" sz="4000"/>
              <a:t>The Trial of Joan of Arc</a:t>
            </a:r>
          </a:p>
        </p:txBody>
      </p:sp>
      <p:sp>
        <p:nvSpPr>
          <p:cNvPr id="34819" name="Rectangle 3"/>
          <p:cNvSpPr>
            <a:spLocks noGrp="1" noChangeArrowheads="1"/>
          </p:cNvSpPr>
          <p:nvPr>
            <p:ph type="body" idx="1"/>
          </p:nvPr>
        </p:nvSpPr>
        <p:spPr>
          <a:xfrm>
            <a:off x="609600" y="1981200"/>
            <a:ext cx="8305800" cy="4114800"/>
          </a:xfrm>
        </p:spPr>
        <p:txBody>
          <a:bodyPr/>
          <a:lstStyle/>
          <a:p>
            <a:pPr>
              <a:lnSpc>
                <a:spcPct val="80000"/>
              </a:lnSpc>
            </a:pPr>
            <a:r>
              <a:rPr lang="en-US" sz="2400" dirty="0"/>
              <a:t>Trial from Feb-Mar 1431, followed by execution – burned alive at the stake.</a:t>
            </a:r>
          </a:p>
          <a:p>
            <a:pPr>
              <a:lnSpc>
                <a:spcPct val="80000"/>
              </a:lnSpc>
            </a:pPr>
            <a:r>
              <a:rPr lang="en-US" sz="2400" dirty="0"/>
              <a:t>English were able to manipulate the selection of Inquisitor</a:t>
            </a:r>
          </a:p>
          <a:p>
            <a:pPr lvl="1">
              <a:lnSpc>
                <a:spcPct val="80000"/>
              </a:lnSpc>
            </a:pPr>
            <a:r>
              <a:rPr lang="en-US" sz="2200" dirty="0"/>
              <a:t> Many charges, such as witchcraft, were dismissed</a:t>
            </a:r>
          </a:p>
          <a:p>
            <a:pPr lvl="2">
              <a:lnSpc>
                <a:spcPct val="80000"/>
              </a:lnSpc>
            </a:pPr>
            <a:r>
              <a:rPr lang="en-US" sz="2000" dirty="0"/>
              <a:t>Eventually convicted of cross-dressing (which Joan claimed was necessary to prevent rape by guards and others)</a:t>
            </a:r>
          </a:p>
          <a:p>
            <a:pPr lvl="2">
              <a:lnSpc>
                <a:spcPct val="80000"/>
              </a:lnSpc>
            </a:pPr>
            <a:r>
              <a:rPr lang="en-US" sz="2000" dirty="0"/>
              <a:t>Numerous procedural irregularities</a:t>
            </a:r>
          </a:p>
          <a:p>
            <a:pPr lvl="2">
              <a:lnSpc>
                <a:spcPct val="80000"/>
              </a:lnSpc>
            </a:pPr>
            <a:endParaRPr lang="en-US" sz="2000" dirty="0"/>
          </a:p>
          <a:p>
            <a:pPr>
              <a:lnSpc>
                <a:spcPct val="80000"/>
              </a:lnSpc>
            </a:pPr>
            <a:r>
              <a:rPr lang="en-US" sz="2400" dirty="0"/>
              <a:t>Expulsion of English in 1449 began a long process of reconciliation and eventual canonization of Joan as a saint in 1920</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990600" y="419100"/>
            <a:ext cx="7924800" cy="685800"/>
          </a:xfrm>
        </p:spPr>
        <p:txBody>
          <a:bodyPr/>
          <a:lstStyle/>
          <a:p>
            <a:r>
              <a:rPr lang="en-US" sz="4000" dirty="0"/>
              <a:t>History of Witch Burnings</a:t>
            </a:r>
          </a:p>
        </p:txBody>
      </p:sp>
      <p:sp>
        <p:nvSpPr>
          <p:cNvPr id="22531" name="Rectangle 3"/>
          <p:cNvSpPr>
            <a:spLocks noGrp="1" noChangeArrowheads="1"/>
          </p:cNvSpPr>
          <p:nvPr>
            <p:ph type="body" idx="1"/>
          </p:nvPr>
        </p:nvSpPr>
        <p:spPr>
          <a:xfrm>
            <a:off x="457200" y="1295400"/>
            <a:ext cx="8458200" cy="4800600"/>
          </a:xfrm>
        </p:spPr>
        <p:txBody>
          <a:bodyPr/>
          <a:lstStyle/>
          <a:p>
            <a:pPr>
              <a:lnSpc>
                <a:spcPct val="90000"/>
              </a:lnSpc>
            </a:pPr>
            <a:r>
              <a:rPr lang="en-US" sz="2000" dirty="0"/>
              <a:t>The Great European Witch Hunts, approx. </a:t>
            </a:r>
            <a:r>
              <a:rPr lang="en-US" sz="2000" dirty="0">
                <a:solidFill>
                  <a:srgbClr val="FF0000"/>
                </a:solidFill>
              </a:rPr>
              <a:t>1450-1750</a:t>
            </a:r>
          </a:p>
          <a:p>
            <a:pPr lvl="1">
              <a:lnSpc>
                <a:spcPct val="90000"/>
              </a:lnSpc>
            </a:pPr>
            <a:r>
              <a:rPr lang="en-US" sz="2000" dirty="0"/>
              <a:t>Estimates as high as 200,000 deaths, over 80% female, often executed by burning at stake (also hanging and beheading)</a:t>
            </a:r>
          </a:p>
          <a:p>
            <a:pPr lvl="2">
              <a:lnSpc>
                <a:spcPct val="90000"/>
              </a:lnSpc>
            </a:pPr>
            <a:r>
              <a:rPr lang="en-US" sz="1800" dirty="0"/>
              <a:t>Best estimates of 110,000 prosecutions and 60,000 executions (not including vigilante killings and deaths in prison/during torture)</a:t>
            </a:r>
          </a:p>
          <a:p>
            <a:pPr lvl="2">
              <a:lnSpc>
                <a:spcPct val="90000"/>
              </a:lnSpc>
            </a:pPr>
            <a:r>
              <a:rPr lang="en-US" sz="1800" dirty="0"/>
              <a:t>In some areas, e.g., Estonia and Iceland, most executions were males</a:t>
            </a:r>
          </a:p>
          <a:p>
            <a:pPr lvl="2">
              <a:lnSpc>
                <a:spcPct val="90000"/>
              </a:lnSpc>
            </a:pPr>
            <a:r>
              <a:rPr lang="en-US" sz="1800" dirty="0"/>
              <a:t> Few witch executions occurred in Italy, under the Roman Inquisition, and in most of Spain, under the Spanish Inquisition (not Basque region)</a:t>
            </a:r>
            <a:endParaRPr lang="en-US" sz="2000" dirty="0"/>
          </a:p>
          <a:p>
            <a:pPr>
              <a:lnSpc>
                <a:spcPct val="90000"/>
              </a:lnSpc>
            </a:pPr>
            <a:r>
              <a:rPr lang="en-US" sz="2000" dirty="0"/>
              <a:t>Two key elements of witchcraft</a:t>
            </a:r>
          </a:p>
          <a:p>
            <a:pPr lvl="1">
              <a:lnSpc>
                <a:spcPct val="90000"/>
              </a:lnSpc>
            </a:pPr>
            <a:r>
              <a:rPr lang="en-US" sz="2000" dirty="0"/>
              <a:t>Magical power controlled by human agent (as opposed to divine source)</a:t>
            </a:r>
          </a:p>
          <a:p>
            <a:pPr lvl="1">
              <a:lnSpc>
                <a:spcPct val="90000"/>
              </a:lnSpc>
            </a:pPr>
            <a:r>
              <a:rPr lang="en-US" sz="2000" dirty="0"/>
              <a:t> </a:t>
            </a:r>
            <a:r>
              <a:rPr lang="en-US" sz="2000" i="1" dirty="0" err="1"/>
              <a:t>Maleficium</a:t>
            </a:r>
            <a:r>
              <a:rPr lang="en-US" sz="2000" i="1" dirty="0"/>
              <a:t>: </a:t>
            </a:r>
            <a:r>
              <a:rPr lang="en-US" sz="2000" dirty="0"/>
              <a:t>harmful outcome</a:t>
            </a:r>
          </a:p>
          <a:p>
            <a:pPr lvl="2">
              <a:lnSpc>
                <a:spcPct val="90000"/>
              </a:lnSpc>
            </a:pPr>
            <a:r>
              <a:rPr lang="en-US" sz="1800" dirty="0"/>
              <a:t>Possible to have ‘good magic’ which is not witchcraft</a:t>
            </a:r>
          </a:p>
          <a:p>
            <a:pPr lvl="2">
              <a:lnSpc>
                <a:spcPct val="90000"/>
              </a:lnSpc>
            </a:pPr>
            <a:r>
              <a:rPr lang="en-US" sz="1800" dirty="0"/>
              <a:t>Witchcraft involves Devil worship (possible to be prosecuted for devil worship alone/without </a:t>
            </a:r>
            <a:r>
              <a:rPr lang="en-US" sz="1800" i="1" dirty="0" err="1"/>
              <a:t>Maleficium</a:t>
            </a:r>
            <a:r>
              <a:rPr lang="en-US" sz="1800" i="1" dirty="0"/>
              <a:t>)</a:t>
            </a:r>
            <a:endParaRPr lang="en-US" sz="18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BFAA3EA-0D4F-4820-962D-11E98D90972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64148" y="304800"/>
            <a:ext cx="5415704" cy="5855264"/>
          </a:xfrm>
          <a:prstGeom prst="rect">
            <a:avLst/>
          </a:prstGeom>
        </p:spPr>
      </p:pic>
    </p:spTree>
    <p:extLst>
      <p:ext uri="{BB962C8B-B14F-4D97-AF65-F5344CB8AC3E}">
        <p14:creationId xmlns:p14="http://schemas.microsoft.com/office/powerpoint/2010/main" val="396686021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990600" y="609600"/>
            <a:ext cx="7924800" cy="1143000"/>
          </a:xfrm>
        </p:spPr>
        <p:txBody>
          <a:bodyPr/>
          <a:lstStyle/>
          <a:p>
            <a:r>
              <a:rPr lang="en-US" sz="4000"/>
              <a:t>Witchcraze</a:t>
            </a:r>
          </a:p>
        </p:txBody>
      </p:sp>
      <p:sp>
        <p:nvSpPr>
          <p:cNvPr id="35843" name="Rectangle 3"/>
          <p:cNvSpPr>
            <a:spLocks noGrp="1" noChangeArrowheads="1"/>
          </p:cNvSpPr>
          <p:nvPr>
            <p:ph type="body" idx="1"/>
          </p:nvPr>
        </p:nvSpPr>
        <p:spPr>
          <a:xfrm>
            <a:off x="457200" y="1600200"/>
            <a:ext cx="8458200" cy="4495800"/>
          </a:xfrm>
        </p:spPr>
        <p:txBody>
          <a:bodyPr/>
          <a:lstStyle/>
          <a:p>
            <a:r>
              <a:rPr lang="en-US" sz="2400" dirty="0"/>
              <a:t>Traditional treatment of witch hunts downplay the role of gender </a:t>
            </a:r>
          </a:p>
          <a:p>
            <a:pPr lvl="1"/>
            <a:r>
              <a:rPr lang="en-US" sz="2200" dirty="0"/>
              <a:t>Barstow </a:t>
            </a:r>
            <a:r>
              <a:rPr lang="en-US" sz="2200" i="1" dirty="0" err="1"/>
              <a:t>Witchcraze</a:t>
            </a:r>
            <a:r>
              <a:rPr lang="en-US" sz="2200" dirty="0"/>
              <a:t> (1994)</a:t>
            </a:r>
          </a:p>
          <a:p>
            <a:pPr lvl="2"/>
            <a:r>
              <a:rPr lang="en-US" sz="2000" dirty="0"/>
              <a:t>“women were accused primarily by men, tried by male juries, examined by male searchers, sentenced by male judges, tortured by male jailers, burned to death by male executioners”</a:t>
            </a:r>
          </a:p>
          <a:p>
            <a:pPr lvl="2"/>
            <a:r>
              <a:rPr lang="en-US" sz="2000" dirty="0"/>
              <a:t>Greed a possible reason for accusations involving larger numbers of ‘spinsters’ without children</a:t>
            </a:r>
          </a:p>
          <a:p>
            <a:pPr lvl="2"/>
            <a:r>
              <a:rPr lang="en-US" sz="2000" dirty="0"/>
              <a:t>Confusion over sexual issues in the Catholic church</a:t>
            </a:r>
          </a:p>
          <a:p>
            <a:pPr lvl="1"/>
            <a:r>
              <a:rPr lang="en-US" sz="2200" dirty="0"/>
              <a:t>Trials by civil courts often more draconian than religious Inquisitions</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DA0339D-A87B-4DEC-93AF-772AEBA61B3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6043" y="1004996"/>
            <a:ext cx="3505200" cy="2304669"/>
          </a:xfrm>
          <a:prstGeom prst="rect">
            <a:avLst/>
          </a:prstGeom>
        </p:spPr>
      </p:pic>
      <p:pic>
        <p:nvPicPr>
          <p:cNvPr id="7" name="Picture 6">
            <a:extLst>
              <a:ext uri="{FF2B5EF4-FFF2-40B4-BE49-F238E27FC236}">
                <a16:creationId xmlns:a16="http://schemas.microsoft.com/office/drawing/2014/main" id="{12C12581-A7D7-43A9-B674-15FE11421EC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9343" y="3592435"/>
            <a:ext cx="4038600" cy="2341640"/>
          </a:xfrm>
          <a:prstGeom prst="rect">
            <a:avLst/>
          </a:prstGeom>
        </p:spPr>
      </p:pic>
      <p:pic>
        <p:nvPicPr>
          <p:cNvPr id="9" name="Picture 8">
            <a:extLst>
              <a:ext uri="{FF2B5EF4-FFF2-40B4-BE49-F238E27FC236}">
                <a16:creationId xmlns:a16="http://schemas.microsoft.com/office/drawing/2014/main" id="{B55D6674-D9FB-462A-80C4-A8284DF5146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6802" y="656953"/>
            <a:ext cx="3762375" cy="5305425"/>
          </a:xfrm>
          <a:prstGeom prst="rect">
            <a:avLst/>
          </a:prstGeom>
        </p:spPr>
      </p:pic>
    </p:spTree>
    <p:extLst>
      <p:ext uri="{BB962C8B-B14F-4D97-AF65-F5344CB8AC3E}">
        <p14:creationId xmlns:p14="http://schemas.microsoft.com/office/powerpoint/2010/main" val="15075642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4" name="Rectangle 4"/>
          <p:cNvSpPr>
            <a:spLocks noGrp="1" noChangeArrowheads="1"/>
          </p:cNvSpPr>
          <p:nvPr>
            <p:ph type="title"/>
          </p:nvPr>
        </p:nvSpPr>
        <p:spPr>
          <a:xfrm>
            <a:off x="1219200" y="609600"/>
            <a:ext cx="7696200" cy="1143000"/>
          </a:xfrm>
        </p:spPr>
        <p:txBody>
          <a:bodyPr/>
          <a:lstStyle/>
          <a:p>
            <a:r>
              <a:rPr lang="en-GB" sz="4000"/>
              <a:t>Silenced Female Voices</a:t>
            </a:r>
            <a:endParaRPr lang="en-US" sz="4000"/>
          </a:p>
        </p:txBody>
      </p:sp>
      <p:sp>
        <p:nvSpPr>
          <p:cNvPr id="5125" name="Rectangle 5"/>
          <p:cNvSpPr>
            <a:spLocks noGrp="1" noChangeArrowheads="1"/>
          </p:cNvSpPr>
          <p:nvPr>
            <p:ph type="body" idx="1"/>
          </p:nvPr>
        </p:nvSpPr>
        <p:spPr>
          <a:xfrm>
            <a:off x="609600" y="1600200"/>
            <a:ext cx="8305800" cy="4572000"/>
          </a:xfrm>
        </p:spPr>
        <p:txBody>
          <a:bodyPr/>
          <a:lstStyle/>
          <a:p>
            <a:pPr>
              <a:lnSpc>
                <a:spcPct val="90000"/>
              </a:lnSpc>
              <a:buFont typeface="Monotype Sorts" pitchFamily="2" charset="2"/>
              <a:buNone/>
            </a:pPr>
            <a:endParaRPr lang="en-US" sz="2400" dirty="0"/>
          </a:p>
          <a:p>
            <a:pPr>
              <a:lnSpc>
                <a:spcPct val="90000"/>
              </a:lnSpc>
              <a:buFont typeface="Wingdings" pitchFamily="2" charset="2"/>
              <a:buChar char="§"/>
            </a:pPr>
            <a:r>
              <a:rPr lang="en-US" sz="2400" dirty="0"/>
              <a:t>Numerous social restrictions on female advancement</a:t>
            </a:r>
          </a:p>
          <a:p>
            <a:pPr lvl="1">
              <a:lnSpc>
                <a:spcPct val="90000"/>
              </a:lnSpc>
              <a:buFont typeface="Wingdings" pitchFamily="2" charset="2"/>
              <a:buChar char="§"/>
            </a:pPr>
            <a:r>
              <a:rPr lang="en-US" sz="2200" dirty="0"/>
              <a:t>Inheritance and succession rules favored first born son</a:t>
            </a:r>
          </a:p>
          <a:p>
            <a:pPr lvl="1">
              <a:lnSpc>
                <a:spcPct val="90000"/>
              </a:lnSpc>
              <a:buFont typeface="Wingdings" pitchFamily="2" charset="2"/>
              <a:buChar char="§"/>
            </a:pPr>
            <a:r>
              <a:rPr lang="en-US" sz="2200" dirty="0"/>
              <a:t>Education often segregated and favoring males</a:t>
            </a:r>
          </a:p>
          <a:p>
            <a:pPr lvl="2">
              <a:lnSpc>
                <a:spcPct val="90000"/>
              </a:lnSpc>
              <a:buFont typeface="Wingdings" pitchFamily="2" charset="2"/>
              <a:buChar char="§"/>
            </a:pPr>
            <a:r>
              <a:rPr lang="en-US" sz="2000" dirty="0"/>
              <a:t>Except for autodidacts like Mary Wollstonecraft, much female education (until the 19</a:t>
            </a:r>
            <a:r>
              <a:rPr lang="en-US" sz="2000" baseline="30000" dirty="0"/>
              <a:t>th</a:t>
            </a:r>
            <a:r>
              <a:rPr lang="en-US" sz="2000" dirty="0"/>
              <a:t> C.) was confined to needlework, music, dancing, writing. </a:t>
            </a:r>
          </a:p>
          <a:p>
            <a:pPr lvl="1">
              <a:lnSpc>
                <a:spcPct val="90000"/>
              </a:lnSpc>
              <a:buFont typeface="Wingdings" pitchFamily="2" charset="2"/>
              <a:buChar char="§"/>
            </a:pPr>
            <a:endParaRPr lang="en-US" sz="2200" dirty="0"/>
          </a:p>
          <a:p>
            <a:pPr>
              <a:lnSpc>
                <a:spcPct val="90000"/>
              </a:lnSpc>
              <a:buFont typeface="Wingdings" pitchFamily="2" charset="2"/>
              <a:buChar char="§"/>
            </a:pPr>
            <a:r>
              <a:rPr lang="en-US" sz="2400" dirty="0"/>
              <a:t>Role of women in religion also reflects different treatment</a:t>
            </a:r>
          </a:p>
          <a:p>
            <a:pPr lvl="1">
              <a:lnSpc>
                <a:spcPct val="90000"/>
              </a:lnSpc>
              <a:buFont typeface="Wingdings" pitchFamily="2" charset="2"/>
              <a:buChar char="§"/>
            </a:pPr>
            <a:r>
              <a:rPr lang="en-US" sz="2200" dirty="0"/>
              <a:t>All twelve apostles were male </a:t>
            </a:r>
            <a:r>
              <a:rPr lang="en-US" sz="2200" dirty="0">
                <a:sym typeface="Wingdings" pitchFamily="2" charset="2"/>
              </a:rPr>
              <a:t> Mary Magdalene was a disciple</a:t>
            </a:r>
          </a:p>
          <a:p>
            <a:pPr lvl="1">
              <a:lnSpc>
                <a:spcPct val="90000"/>
              </a:lnSpc>
              <a:buFont typeface="Wingdings" pitchFamily="2" charset="2"/>
              <a:buChar char="§"/>
            </a:pPr>
            <a:r>
              <a:rPr lang="en-US" sz="2200" dirty="0"/>
              <a:t>The Virgin Mary versus the Pope as a descendent of Peter</a:t>
            </a:r>
          </a:p>
          <a:p>
            <a:pPr lvl="1">
              <a:lnSpc>
                <a:spcPct val="90000"/>
              </a:lnSpc>
              <a:buFont typeface="Wingdings" pitchFamily="2" charset="2"/>
              <a:buChar char="§"/>
            </a:pPr>
            <a:endParaRPr lang="en-US" sz="2200" dirty="0"/>
          </a:p>
          <a:p>
            <a:pPr>
              <a:lnSpc>
                <a:spcPct val="90000"/>
              </a:lnSpc>
              <a:buFont typeface="Monotype Sorts" pitchFamily="2" charset="2"/>
              <a:buNone/>
            </a:pPr>
            <a:endParaRPr lang="en-US" sz="2400" dirty="0"/>
          </a:p>
        </p:txBody>
      </p:sp>
    </p:spTree>
  </p:cSld>
  <p:clrMapOvr>
    <a:masterClrMapping/>
  </p:clrMapOvr>
  <p:transition>
    <p:cut/>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CCB134-EA5B-4DC5-BDC9-63AF3F1E9835}"/>
              </a:ext>
            </a:extLst>
          </p:cNvPr>
          <p:cNvSpPr>
            <a:spLocks noGrp="1"/>
          </p:cNvSpPr>
          <p:nvPr>
            <p:ph type="title"/>
          </p:nvPr>
        </p:nvSpPr>
        <p:spPr>
          <a:xfrm>
            <a:off x="825137" y="419100"/>
            <a:ext cx="8077200" cy="685800"/>
          </a:xfrm>
        </p:spPr>
        <p:txBody>
          <a:bodyPr/>
          <a:lstStyle/>
          <a:p>
            <a:r>
              <a:rPr lang="en-US" sz="2800" dirty="0"/>
              <a:t>Some Later Witch Hunts</a:t>
            </a:r>
            <a:endParaRPr lang="en-GB" sz="2800" dirty="0"/>
          </a:p>
        </p:txBody>
      </p:sp>
      <p:sp>
        <p:nvSpPr>
          <p:cNvPr id="3" name="Content Placeholder 2">
            <a:extLst>
              <a:ext uri="{FF2B5EF4-FFF2-40B4-BE49-F238E27FC236}">
                <a16:creationId xmlns:a16="http://schemas.microsoft.com/office/drawing/2014/main" id="{4C760D09-D53C-4CF8-A888-6EBF6ACB40F8}"/>
              </a:ext>
            </a:extLst>
          </p:cNvPr>
          <p:cNvSpPr>
            <a:spLocks noGrp="1"/>
          </p:cNvSpPr>
          <p:nvPr>
            <p:ph idx="1"/>
          </p:nvPr>
        </p:nvSpPr>
        <p:spPr>
          <a:xfrm>
            <a:off x="672737" y="1128849"/>
            <a:ext cx="8229600" cy="4648200"/>
          </a:xfrm>
        </p:spPr>
        <p:txBody>
          <a:bodyPr/>
          <a:lstStyle/>
          <a:p>
            <a:r>
              <a:rPr lang="en-US" sz="2000" dirty="0"/>
              <a:t>By mid-17</a:t>
            </a:r>
            <a:r>
              <a:rPr lang="en-US" sz="2000" baseline="30000" dirty="0"/>
              <a:t>th</a:t>
            </a:r>
            <a:r>
              <a:rPr lang="en-US" sz="2000" dirty="0"/>
              <a:t> C., changes in legal procedure led to decline and end of witch trials in central European areas where witch hunts had been most prolific</a:t>
            </a:r>
          </a:p>
          <a:p>
            <a:pPr lvl="1"/>
            <a:r>
              <a:rPr lang="en-US" sz="1800" dirty="0"/>
              <a:t>Witch trials continued in the outer regions of Europe, e.g., Sweden and Austria (executions in Salzburg about 140 from 1675-90)</a:t>
            </a:r>
          </a:p>
          <a:p>
            <a:r>
              <a:rPr lang="en-US" sz="2000" dirty="0"/>
              <a:t>Witch trials in colonial America (and New Mexico) commence with a hanging in New England in 1647</a:t>
            </a:r>
          </a:p>
          <a:p>
            <a:pPr lvl="1"/>
            <a:r>
              <a:rPr lang="en-US" sz="1800" dirty="0" err="1"/>
              <a:t>Levack</a:t>
            </a:r>
            <a:r>
              <a:rPr lang="en-US" sz="1800" dirty="0"/>
              <a:t> reports 250+ trials with 19 executions, 3 deaths in prison and 1 by torture between 1647-1692</a:t>
            </a:r>
          </a:p>
          <a:p>
            <a:r>
              <a:rPr lang="en-US" sz="2000" dirty="0"/>
              <a:t>The climax of witch hunts was reached in </a:t>
            </a:r>
            <a:r>
              <a:rPr lang="en-US" sz="2000" dirty="0">
                <a:solidFill>
                  <a:srgbClr val="FF0000"/>
                </a:solidFill>
              </a:rPr>
              <a:t>1692-3</a:t>
            </a:r>
            <a:r>
              <a:rPr lang="en-US" sz="2000" dirty="0"/>
              <a:t> with the so-called Salem witch trials</a:t>
            </a:r>
          </a:p>
          <a:p>
            <a:pPr lvl="1"/>
            <a:r>
              <a:rPr lang="en-US" sz="1800" dirty="0"/>
              <a:t>These trails were conducted in various locations in New England, not just Salem</a:t>
            </a:r>
          </a:p>
          <a:p>
            <a:pPr lvl="1"/>
            <a:r>
              <a:rPr lang="en-US" sz="1800" dirty="0"/>
              <a:t>Results of the approx. 185 trials was 20 executions (19 by hanging; 14 women) plus 5 deaths in prison (including 2 infants)</a:t>
            </a:r>
            <a:endParaRPr lang="en-GB" sz="1800" dirty="0"/>
          </a:p>
        </p:txBody>
      </p:sp>
    </p:spTree>
    <p:extLst>
      <p:ext uri="{BB962C8B-B14F-4D97-AF65-F5344CB8AC3E}">
        <p14:creationId xmlns:p14="http://schemas.microsoft.com/office/powerpoint/2010/main" val="156691588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5A013C-4536-4342-B96C-6739793163DD}"/>
              </a:ext>
            </a:extLst>
          </p:cNvPr>
          <p:cNvSpPr>
            <a:spLocks noGrp="1"/>
          </p:cNvSpPr>
          <p:nvPr>
            <p:ph type="title"/>
          </p:nvPr>
        </p:nvSpPr>
        <p:spPr>
          <a:xfrm>
            <a:off x="609600" y="381000"/>
            <a:ext cx="8229600" cy="685800"/>
          </a:xfrm>
        </p:spPr>
        <p:txBody>
          <a:bodyPr/>
          <a:lstStyle/>
          <a:p>
            <a:r>
              <a:rPr lang="en-US" sz="2400" i="1" dirty="0"/>
              <a:t>Examination of a Witch, </a:t>
            </a:r>
            <a:r>
              <a:rPr lang="en-US" sz="2400" dirty="0"/>
              <a:t>Thompkins Matheson (1813-84)</a:t>
            </a:r>
            <a:br>
              <a:rPr lang="en-US" sz="2400" dirty="0"/>
            </a:br>
            <a:r>
              <a:rPr lang="en-US" sz="2400" dirty="0"/>
              <a:t>Painting about American witch trials</a:t>
            </a:r>
            <a:endParaRPr lang="en-GB" sz="2400" i="1" dirty="0"/>
          </a:p>
        </p:txBody>
      </p:sp>
      <p:pic>
        <p:nvPicPr>
          <p:cNvPr id="4" name="Picture 3">
            <a:extLst>
              <a:ext uri="{FF2B5EF4-FFF2-40B4-BE49-F238E27FC236}">
                <a16:creationId xmlns:a16="http://schemas.microsoft.com/office/drawing/2014/main" id="{0E9FE687-C9C2-4A0D-823B-3F680C0533A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400" y="1219200"/>
            <a:ext cx="6553200" cy="4723765"/>
          </a:xfrm>
          <a:prstGeom prst="rect">
            <a:avLst/>
          </a:prstGeom>
        </p:spPr>
      </p:pic>
    </p:spTree>
    <p:extLst>
      <p:ext uri="{BB962C8B-B14F-4D97-AF65-F5344CB8AC3E}">
        <p14:creationId xmlns:p14="http://schemas.microsoft.com/office/powerpoint/2010/main" val="40189947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F04CCE-7A05-4D0D-8EB4-6CD8BB3563D4}"/>
              </a:ext>
            </a:extLst>
          </p:cNvPr>
          <p:cNvSpPr>
            <a:spLocks noGrp="1"/>
          </p:cNvSpPr>
          <p:nvPr>
            <p:ph type="title"/>
          </p:nvPr>
        </p:nvSpPr>
        <p:spPr>
          <a:xfrm>
            <a:off x="457200" y="609600"/>
            <a:ext cx="8458200" cy="609600"/>
          </a:xfrm>
        </p:spPr>
        <p:txBody>
          <a:bodyPr/>
          <a:lstStyle/>
          <a:p>
            <a:r>
              <a:rPr lang="en-US" sz="2800" dirty="0"/>
              <a:t>Early Feminists: </a:t>
            </a:r>
            <a:r>
              <a:rPr lang="en-US" sz="2800" dirty="0" err="1"/>
              <a:t>Olympe</a:t>
            </a:r>
            <a:r>
              <a:rPr lang="en-US" sz="2800" dirty="0"/>
              <a:t> de Gouges (1748-93)</a:t>
            </a:r>
            <a:endParaRPr lang="en-GB" sz="2800" dirty="0"/>
          </a:p>
        </p:txBody>
      </p:sp>
      <p:sp>
        <p:nvSpPr>
          <p:cNvPr id="3" name="Content Placeholder 2">
            <a:extLst>
              <a:ext uri="{FF2B5EF4-FFF2-40B4-BE49-F238E27FC236}">
                <a16:creationId xmlns:a16="http://schemas.microsoft.com/office/drawing/2014/main" id="{48089A4B-EA3A-4460-A405-68EBB10F454E}"/>
              </a:ext>
            </a:extLst>
          </p:cNvPr>
          <p:cNvSpPr>
            <a:spLocks noGrp="1"/>
          </p:cNvSpPr>
          <p:nvPr>
            <p:ph idx="1"/>
          </p:nvPr>
        </p:nvSpPr>
        <p:spPr>
          <a:xfrm>
            <a:off x="990600" y="1447800"/>
            <a:ext cx="7924800" cy="4648200"/>
          </a:xfrm>
        </p:spPr>
        <p:txBody>
          <a:bodyPr/>
          <a:lstStyle/>
          <a:p>
            <a:r>
              <a:rPr lang="en-US" sz="2000" dirty="0"/>
              <a:t>Born Marie </a:t>
            </a:r>
            <a:r>
              <a:rPr lang="en-US" sz="2000" dirty="0" err="1"/>
              <a:t>Gouze</a:t>
            </a:r>
            <a:r>
              <a:rPr lang="en-US" sz="2000" dirty="0"/>
              <a:t> in SW France, the </a:t>
            </a:r>
            <a:r>
              <a:rPr lang="en-US" sz="2000" i="1" dirty="0"/>
              <a:t>nom de plume </a:t>
            </a:r>
            <a:r>
              <a:rPr lang="en-US" sz="2000" dirty="0" err="1"/>
              <a:t>Olympe</a:t>
            </a:r>
            <a:r>
              <a:rPr lang="en-US" sz="2000" dirty="0"/>
              <a:t> de Gouges was adopted as a moniker for the 30 or so plays written following a move to Paris in 1770.  The moniker was also useful to gain entry to the salon culture of Paris.</a:t>
            </a:r>
          </a:p>
          <a:p>
            <a:pPr lvl="1"/>
            <a:r>
              <a:rPr lang="en-US" sz="1800" dirty="0"/>
              <a:t>Included among the plays is </a:t>
            </a:r>
            <a:r>
              <a:rPr lang="fr-FR" sz="1800" i="1" dirty="0"/>
              <a:t>Réflexions sur les hommes </a:t>
            </a:r>
            <a:r>
              <a:rPr lang="fr-FR" sz="1800" i="1" dirty="0" err="1"/>
              <a:t>négres</a:t>
            </a:r>
            <a:r>
              <a:rPr lang="fr-FR" sz="1800" i="1" dirty="0"/>
              <a:t> </a:t>
            </a:r>
            <a:r>
              <a:rPr lang="fr-FR" sz="1800" dirty="0"/>
              <a:t>(1788, </a:t>
            </a:r>
            <a:r>
              <a:rPr lang="fr-FR" sz="1800" dirty="0" err="1"/>
              <a:t>performed</a:t>
            </a:r>
            <a:r>
              <a:rPr lang="fr-FR" sz="1800" dirty="0"/>
              <a:t> as a </a:t>
            </a:r>
            <a:r>
              <a:rPr lang="fr-FR" sz="1800" dirty="0" err="1"/>
              <a:t>play</a:t>
            </a:r>
            <a:r>
              <a:rPr lang="fr-FR" sz="1800" dirty="0"/>
              <a:t> in 1785) </a:t>
            </a:r>
            <a:r>
              <a:rPr lang="fr-FR" sz="1800" dirty="0" err="1"/>
              <a:t>written</a:t>
            </a:r>
            <a:r>
              <a:rPr lang="fr-FR" sz="1800" dirty="0"/>
              <a:t> as a </a:t>
            </a:r>
            <a:r>
              <a:rPr lang="fr-FR" sz="1800" dirty="0" err="1"/>
              <a:t>passionate</a:t>
            </a:r>
            <a:r>
              <a:rPr lang="fr-FR" sz="1800" dirty="0"/>
              <a:t> </a:t>
            </a:r>
            <a:r>
              <a:rPr lang="fr-FR" sz="1800" dirty="0" err="1"/>
              <a:t>plea</a:t>
            </a:r>
            <a:r>
              <a:rPr lang="fr-FR" sz="1800" dirty="0"/>
              <a:t> for </a:t>
            </a:r>
            <a:r>
              <a:rPr lang="fr-FR" sz="1800" dirty="0" err="1"/>
              <a:t>alleviating</a:t>
            </a:r>
            <a:r>
              <a:rPr lang="fr-FR" sz="1800" dirty="0"/>
              <a:t> </a:t>
            </a:r>
            <a:r>
              <a:rPr lang="fr-FR" sz="1800" i="1" dirty="0"/>
              <a:t>Code Noir</a:t>
            </a:r>
            <a:r>
              <a:rPr lang="fr-FR" sz="1800" dirty="0"/>
              <a:t>  </a:t>
            </a:r>
            <a:r>
              <a:rPr lang="fr-FR" sz="1800" dirty="0" err="1"/>
              <a:t>governing</a:t>
            </a:r>
            <a:r>
              <a:rPr lang="fr-FR" sz="1800" dirty="0"/>
              <a:t> slaves in the French colonies.  The </a:t>
            </a:r>
            <a:r>
              <a:rPr lang="fr-FR" sz="1800" dirty="0" err="1"/>
              <a:t>play</a:t>
            </a:r>
            <a:r>
              <a:rPr lang="fr-FR" sz="1800" dirty="0"/>
              <a:t> </a:t>
            </a:r>
            <a:r>
              <a:rPr lang="fr-FR" sz="1800" dirty="0" err="1"/>
              <a:t>was</a:t>
            </a:r>
            <a:r>
              <a:rPr lang="fr-FR" sz="1800" dirty="0"/>
              <a:t> a </a:t>
            </a:r>
            <a:r>
              <a:rPr lang="fr-FR" sz="1800" dirty="0" err="1"/>
              <a:t>target</a:t>
            </a:r>
            <a:r>
              <a:rPr lang="fr-FR" sz="1800" dirty="0"/>
              <a:t> of </a:t>
            </a:r>
            <a:r>
              <a:rPr lang="fr-FR" sz="1800" dirty="0" err="1"/>
              <a:t>threats</a:t>
            </a:r>
            <a:r>
              <a:rPr lang="fr-FR" sz="1800" dirty="0"/>
              <a:t> and </a:t>
            </a:r>
            <a:r>
              <a:rPr lang="fr-FR" sz="1800" dirty="0" err="1"/>
              <a:t>was</a:t>
            </a:r>
            <a:r>
              <a:rPr lang="fr-FR" sz="1800" dirty="0"/>
              <a:t> </a:t>
            </a:r>
            <a:r>
              <a:rPr lang="fr-FR" sz="1800" dirty="0" err="1"/>
              <a:t>closed</a:t>
            </a:r>
            <a:r>
              <a:rPr lang="fr-FR" sz="1800" dirty="0"/>
              <a:t> down </a:t>
            </a:r>
            <a:r>
              <a:rPr lang="fr-FR" sz="1800" dirty="0" err="1"/>
              <a:t>shortly</a:t>
            </a:r>
            <a:r>
              <a:rPr lang="fr-FR" sz="1800" dirty="0"/>
              <a:t> </a:t>
            </a:r>
            <a:r>
              <a:rPr lang="fr-FR" sz="1800" dirty="0" err="1"/>
              <a:t>after</a:t>
            </a:r>
            <a:r>
              <a:rPr lang="fr-FR" sz="1800" dirty="0"/>
              <a:t> </a:t>
            </a:r>
            <a:r>
              <a:rPr lang="fr-FR" sz="1800" dirty="0" err="1"/>
              <a:t>opening</a:t>
            </a:r>
            <a:r>
              <a:rPr lang="fr-FR" sz="1800" dirty="0"/>
              <a:t> by </a:t>
            </a:r>
            <a:r>
              <a:rPr lang="fr-FR" sz="1800" dirty="0" err="1"/>
              <a:t>hecklers</a:t>
            </a:r>
            <a:r>
              <a:rPr lang="fr-FR" sz="1800" dirty="0"/>
              <a:t> in the audience.</a:t>
            </a:r>
          </a:p>
          <a:p>
            <a:pPr lvl="1"/>
            <a:r>
              <a:rPr lang="fr-FR" sz="1800" dirty="0"/>
              <a:t>de Gouges </a:t>
            </a:r>
            <a:r>
              <a:rPr lang="fr-FR" sz="1800" dirty="0" err="1"/>
              <a:t>was</a:t>
            </a:r>
            <a:r>
              <a:rPr lang="fr-FR" sz="1800" dirty="0"/>
              <a:t> </a:t>
            </a:r>
            <a:r>
              <a:rPr lang="fr-FR" sz="1800" dirty="0" err="1"/>
              <a:t>also</a:t>
            </a:r>
            <a:r>
              <a:rPr lang="fr-FR" sz="1800" dirty="0"/>
              <a:t> </a:t>
            </a:r>
            <a:r>
              <a:rPr lang="fr-FR" sz="1800" dirty="0" err="1"/>
              <a:t>publicly</a:t>
            </a:r>
            <a:r>
              <a:rPr lang="fr-FR" sz="1800" dirty="0"/>
              <a:t> </a:t>
            </a:r>
            <a:r>
              <a:rPr lang="fr-FR" sz="1800" dirty="0" err="1"/>
              <a:t>attacked</a:t>
            </a:r>
            <a:r>
              <a:rPr lang="fr-FR" sz="1800" dirty="0"/>
              <a:t> by </a:t>
            </a:r>
            <a:r>
              <a:rPr lang="fr-FR" sz="1800" dirty="0" err="1"/>
              <a:t>those</a:t>
            </a:r>
            <a:r>
              <a:rPr lang="fr-FR" sz="1800" dirty="0"/>
              <a:t> </a:t>
            </a:r>
            <a:r>
              <a:rPr lang="fr-FR" sz="1800" dirty="0" err="1"/>
              <a:t>incensed</a:t>
            </a:r>
            <a:r>
              <a:rPr lang="fr-FR" sz="1800" dirty="0"/>
              <a:t> about a </a:t>
            </a:r>
            <a:r>
              <a:rPr lang="fr-FR" sz="1800" dirty="0" err="1"/>
              <a:t>women</a:t>
            </a:r>
            <a:r>
              <a:rPr lang="fr-FR" sz="1800" dirty="0"/>
              <a:t> </a:t>
            </a:r>
            <a:r>
              <a:rPr lang="fr-FR" sz="1800" dirty="0" err="1"/>
              <a:t>writing</a:t>
            </a:r>
            <a:r>
              <a:rPr lang="fr-FR" sz="1800" dirty="0"/>
              <a:t> </a:t>
            </a:r>
            <a:r>
              <a:rPr lang="fr-FR" sz="1800" dirty="0" err="1"/>
              <a:t>plays</a:t>
            </a:r>
            <a:r>
              <a:rPr lang="fr-FR" sz="1800" dirty="0"/>
              <a:t> for </a:t>
            </a:r>
            <a:r>
              <a:rPr lang="fr-FR" sz="1800" dirty="0" err="1"/>
              <a:t>theatre</a:t>
            </a:r>
            <a:r>
              <a:rPr lang="fr-FR" sz="1800" dirty="0"/>
              <a:t> </a:t>
            </a:r>
          </a:p>
          <a:p>
            <a:r>
              <a:rPr lang="en-US" sz="2000" dirty="0"/>
              <a:t>Best remembered for the </a:t>
            </a:r>
            <a:r>
              <a:rPr lang="fr-FR" sz="2000" i="1" dirty="0"/>
              <a:t>Déclaration des droits de la Femme et de la Citoyenne </a:t>
            </a:r>
            <a:r>
              <a:rPr lang="fr-FR" sz="2000" dirty="0"/>
              <a:t>(1791)  (« </a:t>
            </a:r>
            <a:r>
              <a:rPr lang="fr-FR" sz="2000" dirty="0" err="1"/>
              <a:t>Declaration</a:t>
            </a:r>
            <a:r>
              <a:rPr lang="fr-FR" sz="2000" dirty="0"/>
              <a:t> of the </a:t>
            </a:r>
            <a:r>
              <a:rPr lang="fr-FR" sz="2000" dirty="0" err="1"/>
              <a:t>Rights</a:t>
            </a:r>
            <a:r>
              <a:rPr lang="fr-FR" sz="2000" dirty="0"/>
              <a:t> of </a:t>
            </a:r>
            <a:r>
              <a:rPr lang="fr-FR" sz="2000" dirty="0" err="1"/>
              <a:t>Women</a:t>
            </a:r>
            <a:r>
              <a:rPr lang="fr-FR" sz="2000" dirty="0"/>
              <a:t> and the </a:t>
            </a:r>
            <a:r>
              <a:rPr lang="fr-FR" sz="2000" dirty="0" err="1"/>
              <a:t>Female</a:t>
            </a:r>
            <a:r>
              <a:rPr lang="fr-FR" sz="2000" dirty="0"/>
              <a:t> Citizen ») and </a:t>
            </a:r>
            <a:r>
              <a:rPr lang="fr-FR" sz="2000" i="1" dirty="0"/>
              <a:t>Contrat Social </a:t>
            </a:r>
            <a:r>
              <a:rPr lang="fr-FR" sz="2000" dirty="0"/>
              <a:t>(1791) </a:t>
            </a:r>
            <a:r>
              <a:rPr lang="fr-FR" sz="2000" dirty="0" err="1"/>
              <a:t>calling</a:t>
            </a:r>
            <a:r>
              <a:rPr lang="fr-FR" sz="2000" dirty="0"/>
              <a:t> for </a:t>
            </a:r>
            <a:r>
              <a:rPr lang="fr-FR" sz="2000" dirty="0" err="1"/>
              <a:t>equality</a:t>
            </a:r>
            <a:r>
              <a:rPr lang="fr-FR" sz="2000" dirty="0"/>
              <a:t> </a:t>
            </a:r>
            <a:r>
              <a:rPr lang="fr-FR" sz="2000" dirty="0" err="1"/>
              <a:t>between</a:t>
            </a:r>
            <a:r>
              <a:rPr lang="fr-FR" sz="2000" dirty="0"/>
              <a:t> man and </a:t>
            </a:r>
            <a:r>
              <a:rPr lang="fr-FR" sz="2000" dirty="0" err="1"/>
              <a:t>wife</a:t>
            </a:r>
            <a:r>
              <a:rPr lang="fr-FR" sz="2000" dirty="0"/>
              <a:t> in </a:t>
            </a:r>
            <a:r>
              <a:rPr lang="fr-FR" sz="2000" dirty="0" err="1"/>
              <a:t>marriage</a:t>
            </a:r>
            <a:endParaRPr lang="en-GB" sz="2000" dirty="0"/>
          </a:p>
        </p:txBody>
      </p:sp>
    </p:spTree>
    <p:extLst>
      <p:ext uri="{BB962C8B-B14F-4D97-AF65-F5344CB8AC3E}">
        <p14:creationId xmlns:p14="http://schemas.microsoft.com/office/powerpoint/2010/main" val="7114200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F5CEE7-1EF4-4D70-B9F5-7EAF1F984AF8}"/>
              </a:ext>
            </a:extLst>
          </p:cNvPr>
          <p:cNvSpPr>
            <a:spLocks noGrp="1"/>
          </p:cNvSpPr>
          <p:nvPr>
            <p:ph type="title"/>
          </p:nvPr>
        </p:nvSpPr>
        <p:spPr>
          <a:xfrm>
            <a:off x="5257800" y="609600"/>
            <a:ext cx="3657600" cy="4495800"/>
          </a:xfrm>
        </p:spPr>
        <p:txBody>
          <a:bodyPr/>
          <a:lstStyle/>
          <a:p>
            <a:r>
              <a:rPr lang="en-US" sz="2400" dirty="0"/>
              <a:t>Affiliated with the Girondins and openly critical of the use of violence and summary execution by Robespierre and the Montagnard faction, </a:t>
            </a:r>
            <a:r>
              <a:rPr lang="en-US" sz="2400" dirty="0" err="1"/>
              <a:t>Olympe</a:t>
            </a:r>
            <a:r>
              <a:rPr lang="en-US" sz="2400" dirty="0"/>
              <a:t> de Gouges was arrested during the reign of Terror (1793-4) and was executed three days after the leaders of the Girondins</a:t>
            </a:r>
            <a:endParaRPr lang="en-GB" sz="2400" dirty="0"/>
          </a:p>
        </p:txBody>
      </p:sp>
      <p:pic>
        <p:nvPicPr>
          <p:cNvPr id="4" name="Picture 3">
            <a:extLst>
              <a:ext uri="{FF2B5EF4-FFF2-40B4-BE49-F238E27FC236}">
                <a16:creationId xmlns:a16="http://schemas.microsoft.com/office/drawing/2014/main" id="{2D77A195-0EA3-464F-BBDD-BE17A11C1B0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961" y="359352"/>
            <a:ext cx="4488039" cy="5508048"/>
          </a:xfrm>
          <a:prstGeom prst="rect">
            <a:avLst/>
          </a:prstGeom>
        </p:spPr>
      </p:pic>
    </p:spTree>
    <p:extLst>
      <p:ext uri="{BB962C8B-B14F-4D97-AF65-F5344CB8AC3E}">
        <p14:creationId xmlns:p14="http://schemas.microsoft.com/office/powerpoint/2010/main" val="87532711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0578E4-B9F2-46B6-994C-19C231F97C21}"/>
              </a:ext>
            </a:extLst>
          </p:cNvPr>
          <p:cNvSpPr>
            <a:spLocks noGrp="1"/>
          </p:cNvSpPr>
          <p:nvPr>
            <p:ph type="title"/>
          </p:nvPr>
        </p:nvSpPr>
        <p:spPr>
          <a:xfrm>
            <a:off x="609600" y="533400"/>
            <a:ext cx="7010400" cy="457200"/>
          </a:xfrm>
        </p:spPr>
        <p:txBody>
          <a:bodyPr/>
          <a:lstStyle/>
          <a:p>
            <a:r>
              <a:rPr lang="en-US" sz="2800" dirty="0"/>
              <a:t>Early Feminists: Mary Wollstonecraft (1759-97)</a:t>
            </a:r>
            <a:endParaRPr lang="en-GB" sz="2800" dirty="0"/>
          </a:p>
        </p:txBody>
      </p:sp>
      <p:sp>
        <p:nvSpPr>
          <p:cNvPr id="5" name="Content Placeholder 4">
            <a:extLst>
              <a:ext uri="{FF2B5EF4-FFF2-40B4-BE49-F238E27FC236}">
                <a16:creationId xmlns:a16="http://schemas.microsoft.com/office/drawing/2014/main" id="{D61BA3CE-86FA-44F7-B319-A2A68FD14E4A}"/>
              </a:ext>
            </a:extLst>
          </p:cNvPr>
          <p:cNvSpPr>
            <a:spLocks noGrp="1"/>
          </p:cNvSpPr>
          <p:nvPr>
            <p:ph sz="half" idx="2"/>
          </p:nvPr>
        </p:nvSpPr>
        <p:spPr>
          <a:xfrm>
            <a:off x="4038600" y="1219200"/>
            <a:ext cx="4876800" cy="4876800"/>
          </a:xfrm>
        </p:spPr>
        <p:txBody>
          <a:bodyPr/>
          <a:lstStyle/>
          <a:p>
            <a:r>
              <a:rPr lang="en-US" sz="2000" i="1" dirty="0"/>
              <a:t>Thoughts on the Education of Daughters: with Reflections on Female Conduct in the more important Duties of Life</a:t>
            </a:r>
            <a:r>
              <a:rPr lang="en-US" sz="2000" dirty="0"/>
              <a:t> (1787) </a:t>
            </a:r>
          </a:p>
          <a:p>
            <a:endParaRPr lang="en-US" sz="2000" dirty="0"/>
          </a:p>
          <a:p>
            <a:r>
              <a:rPr lang="en-US" sz="2000" i="1" dirty="0"/>
              <a:t>A Vindication of the Rights of Men, in a Letter to the Right </a:t>
            </a:r>
            <a:r>
              <a:rPr lang="en-US" sz="2000" i="1" dirty="0" err="1"/>
              <a:t>Honourable</a:t>
            </a:r>
            <a:r>
              <a:rPr lang="en-US" sz="2000" i="1" dirty="0"/>
              <a:t> Edmund Burke </a:t>
            </a:r>
            <a:r>
              <a:rPr lang="en-US" sz="2000" dirty="0"/>
              <a:t>(1790)</a:t>
            </a:r>
          </a:p>
          <a:p>
            <a:endParaRPr lang="en-US" sz="2000" dirty="0"/>
          </a:p>
          <a:p>
            <a:r>
              <a:rPr lang="en-US" sz="2000" i="1" dirty="0"/>
              <a:t>A Vindication of the Rights of Woman with Strictures on Political and Moral Subjects</a:t>
            </a:r>
            <a:r>
              <a:rPr lang="en-US" sz="2000" dirty="0"/>
              <a:t> (1792)</a:t>
            </a:r>
            <a:endParaRPr lang="en-GB" sz="2000" dirty="0"/>
          </a:p>
        </p:txBody>
      </p:sp>
      <p:pic>
        <p:nvPicPr>
          <p:cNvPr id="6" name="Content Placeholder 3" descr="Mary_wollstonecraft.jpg">
            <a:extLst>
              <a:ext uri="{FF2B5EF4-FFF2-40B4-BE49-F238E27FC236}">
                <a16:creationId xmlns:a16="http://schemas.microsoft.com/office/drawing/2014/main" id="{DF9FDB71-4B2B-4881-9079-56F39F666E0A}"/>
              </a:ext>
            </a:extLst>
          </p:cNvPr>
          <p:cNvPicPr>
            <a:picLocks noGrp="1" noChangeAspect="1"/>
          </p:cNvPicPr>
          <p:nvPr>
            <p:ph sz="half" idx="1"/>
          </p:nvPr>
        </p:nvPicPr>
        <p:blipFill>
          <a:blip r:embed="rId2" cstate="print"/>
          <a:srcRect/>
          <a:stretch>
            <a:fillRect/>
          </a:stretch>
        </p:blipFill>
        <p:spPr>
          <a:xfrm>
            <a:off x="762000" y="1752600"/>
            <a:ext cx="2971800" cy="3733049"/>
          </a:xfrm>
        </p:spPr>
      </p:pic>
    </p:spTree>
    <p:extLst>
      <p:ext uri="{BB962C8B-B14F-4D97-AF65-F5344CB8AC3E}">
        <p14:creationId xmlns:p14="http://schemas.microsoft.com/office/powerpoint/2010/main" val="21094545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E98C03-6D59-47ED-916E-8D603B437D6A}"/>
              </a:ext>
            </a:extLst>
          </p:cNvPr>
          <p:cNvSpPr>
            <a:spLocks noGrp="1"/>
          </p:cNvSpPr>
          <p:nvPr>
            <p:ph type="title"/>
          </p:nvPr>
        </p:nvSpPr>
        <p:spPr>
          <a:xfrm>
            <a:off x="533400" y="609600"/>
            <a:ext cx="8382000" cy="533400"/>
          </a:xfrm>
        </p:spPr>
        <p:txBody>
          <a:bodyPr/>
          <a:lstStyle/>
          <a:p>
            <a:r>
              <a:rPr lang="en-US" sz="2800" dirty="0"/>
              <a:t>The Vindications</a:t>
            </a:r>
            <a:endParaRPr lang="en-GB" sz="2800" dirty="0"/>
          </a:p>
        </p:txBody>
      </p:sp>
      <p:sp>
        <p:nvSpPr>
          <p:cNvPr id="3" name="Content Placeholder 2">
            <a:extLst>
              <a:ext uri="{FF2B5EF4-FFF2-40B4-BE49-F238E27FC236}">
                <a16:creationId xmlns:a16="http://schemas.microsoft.com/office/drawing/2014/main" id="{788E3721-ADDB-4FB9-8484-D5C7254C632C}"/>
              </a:ext>
            </a:extLst>
          </p:cNvPr>
          <p:cNvSpPr>
            <a:spLocks noGrp="1"/>
          </p:cNvSpPr>
          <p:nvPr>
            <p:ph idx="1"/>
          </p:nvPr>
        </p:nvSpPr>
        <p:spPr>
          <a:xfrm>
            <a:off x="685800" y="1219200"/>
            <a:ext cx="8229600" cy="4876800"/>
          </a:xfrm>
        </p:spPr>
        <p:txBody>
          <a:bodyPr/>
          <a:lstStyle/>
          <a:p>
            <a:r>
              <a:rPr lang="en-US" sz="2000" dirty="0"/>
              <a:t>Wollstonecraft largely ignored (‘silenced’) until the rise of feminism in the ‘60’s and ‘70’, scattered references were usually more focused on perceived ‘failings’ of her personal life</a:t>
            </a:r>
          </a:p>
          <a:p>
            <a:r>
              <a:rPr lang="en-US" sz="2000" i="1" dirty="0"/>
              <a:t>Vindication of the Rights of Man</a:t>
            </a:r>
            <a:r>
              <a:rPr lang="en-US" sz="2000" dirty="0"/>
              <a:t>, motivated as a defense of Price (</a:t>
            </a:r>
            <a:r>
              <a:rPr lang="en-US" sz="2000" i="1" dirty="0"/>
              <a:t>Love of our </a:t>
            </a:r>
            <a:r>
              <a:rPr lang="en-US" sz="2000" dirty="0"/>
              <a:t>Country) against the attack of Edmund Burke</a:t>
            </a:r>
            <a:r>
              <a:rPr lang="en-US" sz="2000" i="1" dirty="0"/>
              <a:t> </a:t>
            </a:r>
            <a:r>
              <a:rPr lang="en-US" sz="2000" dirty="0"/>
              <a:t>(</a:t>
            </a:r>
            <a:r>
              <a:rPr lang="en-US" sz="2000" i="1" dirty="0"/>
              <a:t>Reflections on the Revolution in France</a:t>
            </a:r>
            <a:r>
              <a:rPr lang="en-US" sz="2000" dirty="0"/>
              <a:t>)</a:t>
            </a:r>
          </a:p>
          <a:p>
            <a:pPr lvl="1"/>
            <a:r>
              <a:rPr lang="en-US" sz="1800" dirty="0"/>
              <a:t>Adopted the view of Locke regarding the presence of God-given rights that could be discovered by reason</a:t>
            </a:r>
          </a:p>
          <a:p>
            <a:r>
              <a:rPr lang="en-US" sz="2000" i="1" dirty="0"/>
              <a:t>Vindication of the Rights of Women, </a:t>
            </a:r>
            <a:r>
              <a:rPr lang="en-US" sz="2000" dirty="0"/>
              <a:t>sought the transformation of women into rational and independent beings with civil and political rights necessary for a sense of self-worth</a:t>
            </a:r>
          </a:p>
          <a:p>
            <a:pPr lvl="1"/>
            <a:r>
              <a:rPr lang="en-US" sz="1800" dirty="0"/>
              <a:t>Achieving this goal required proper education needed to use reason to be successful wives, mothers and citizens.</a:t>
            </a:r>
          </a:p>
          <a:p>
            <a:r>
              <a:rPr lang="en-US" sz="2000" dirty="0"/>
              <a:t>Wollstonecraft had a utopian vision based on small business and farming</a:t>
            </a:r>
            <a:endParaRPr lang="en-GB" sz="2000" dirty="0"/>
          </a:p>
        </p:txBody>
      </p:sp>
    </p:spTree>
    <p:extLst>
      <p:ext uri="{BB962C8B-B14F-4D97-AF65-F5344CB8AC3E}">
        <p14:creationId xmlns:p14="http://schemas.microsoft.com/office/powerpoint/2010/main" val="17570216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6090EA-14C4-4606-92BB-170A926C2BC3}"/>
              </a:ext>
            </a:extLst>
          </p:cNvPr>
          <p:cNvSpPr>
            <a:spLocks noGrp="1"/>
          </p:cNvSpPr>
          <p:nvPr>
            <p:ph type="title"/>
          </p:nvPr>
        </p:nvSpPr>
        <p:spPr>
          <a:xfrm>
            <a:off x="685800" y="327216"/>
            <a:ext cx="8229600" cy="762000"/>
          </a:xfrm>
        </p:spPr>
        <p:txBody>
          <a:bodyPr/>
          <a:lstStyle/>
          <a:p>
            <a:r>
              <a:rPr lang="en-US" sz="3600" dirty="0"/>
              <a:t>Famine and Human Agency</a:t>
            </a:r>
            <a:endParaRPr lang="en-CA" sz="3600" dirty="0"/>
          </a:p>
        </p:txBody>
      </p:sp>
      <p:sp>
        <p:nvSpPr>
          <p:cNvPr id="3" name="Content Placeholder 2">
            <a:extLst>
              <a:ext uri="{FF2B5EF4-FFF2-40B4-BE49-F238E27FC236}">
                <a16:creationId xmlns:a16="http://schemas.microsoft.com/office/drawing/2014/main" id="{FD6295E3-DA04-4F3E-B244-5412C490F2A9}"/>
              </a:ext>
            </a:extLst>
          </p:cNvPr>
          <p:cNvSpPr>
            <a:spLocks noGrp="1"/>
          </p:cNvSpPr>
          <p:nvPr>
            <p:ph idx="1"/>
          </p:nvPr>
        </p:nvSpPr>
        <p:spPr>
          <a:xfrm>
            <a:off x="714375" y="914400"/>
            <a:ext cx="8229600" cy="4724400"/>
          </a:xfrm>
        </p:spPr>
        <p:txBody>
          <a:bodyPr/>
          <a:lstStyle/>
          <a:p>
            <a:r>
              <a:rPr lang="en-US" dirty="0"/>
              <a:t>Who writes the History?</a:t>
            </a:r>
          </a:p>
          <a:p>
            <a:pPr lvl="1"/>
            <a:r>
              <a:rPr lang="en-US" sz="2400" dirty="0"/>
              <a:t>For the Bengal famine of 1770 and Irish Potato famine, British agency played a crucial role though the economic historiography stresses over-population and natural sources (drought, potato disease)</a:t>
            </a:r>
          </a:p>
          <a:p>
            <a:pPr lvl="2"/>
            <a:r>
              <a:rPr lang="en-US" sz="2200" dirty="0"/>
              <a:t>Malthusian arguments and classical political economy</a:t>
            </a:r>
            <a:endParaRPr lang="en-CA" sz="2200" dirty="0"/>
          </a:p>
        </p:txBody>
      </p:sp>
      <p:pic>
        <p:nvPicPr>
          <p:cNvPr id="8" name="Picture 7" descr="A picture containing text, nature, mountain, stone&#10;&#10;Description automatically generated">
            <a:extLst>
              <a:ext uri="{FF2B5EF4-FFF2-40B4-BE49-F238E27FC236}">
                <a16:creationId xmlns:a16="http://schemas.microsoft.com/office/drawing/2014/main" id="{BDC53536-FAB6-4A8B-8B6B-D2446D79CF7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4401" y="3706654"/>
            <a:ext cx="3695700" cy="2616263"/>
          </a:xfrm>
          <a:prstGeom prst="rect">
            <a:avLst/>
          </a:prstGeom>
        </p:spPr>
      </p:pic>
      <p:pic>
        <p:nvPicPr>
          <p:cNvPr id="10" name="Picture 9">
            <a:extLst>
              <a:ext uri="{FF2B5EF4-FFF2-40B4-BE49-F238E27FC236}">
                <a16:creationId xmlns:a16="http://schemas.microsoft.com/office/drawing/2014/main" id="{A9F5872B-B82D-41B5-9928-5F110A5FE3D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2501" y="3498786"/>
            <a:ext cx="3467100" cy="3051048"/>
          </a:xfrm>
          <a:prstGeom prst="rect">
            <a:avLst/>
          </a:prstGeom>
        </p:spPr>
      </p:pic>
    </p:spTree>
    <p:extLst>
      <p:ext uri="{BB962C8B-B14F-4D97-AF65-F5344CB8AC3E}">
        <p14:creationId xmlns:p14="http://schemas.microsoft.com/office/powerpoint/2010/main" val="126838078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73C2A3-DD74-4C8A-A4B0-8B4410E0F4D1}"/>
              </a:ext>
            </a:extLst>
          </p:cNvPr>
          <p:cNvSpPr>
            <a:spLocks noGrp="1"/>
          </p:cNvSpPr>
          <p:nvPr>
            <p:ph type="title"/>
          </p:nvPr>
        </p:nvSpPr>
        <p:spPr>
          <a:xfrm>
            <a:off x="685800" y="609600"/>
            <a:ext cx="8229600" cy="685800"/>
          </a:xfrm>
        </p:spPr>
        <p:txBody>
          <a:bodyPr/>
          <a:lstStyle/>
          <a:p>
            <a:r>
              <a:rPr lang="en-US" sz="3600" dirty="0"/>
              <a:t>Famine in the 20</a:t>
            </a:r>
            <a:r>
              <a:rPr lang="en-US" sz="3600" baseline="30000" dirty="0"/>
              <a:t>th</a:t>
            </a:r>
            <a:r>
              <a:rPr lang="en-US" sz="3600" dirty="0"/>
              <a:t> Century</a:t>
            </a:r>
            <a:endParaRPr lang="en-CA" sz="3600" dirty="0"/>
          </a:p>
        </p:txBody>
      </p:sp>
      <p:sp>
        <p:nvSpPr>
          <p:cNvPr id="3" name="Content Placeholder 2">
            <a:extLst>
              <a:ext uri="{FF2B5EF4-FFF2-40B4-BE49-F238E27FC236}">
                <a16:creationId xmlns:a16="http://schemas.microsoft.com/office/drawing/2014/main" id="{7692CC8A-488B-4954-9C22-A3C6E677D146}"/>
              </a:ext>
            </a:extLst>
          </p:cNvPr>
          <p:cNvSpPr>
            <a:spLocks noGrp="1"/>
          </p:cNvSpPr>
          <p:nvPr>
            <p:ph idx="1"/>
          </p:nvPr>
        </p:nvSpPr>
        <p:spPr>
          <a:xfrm>
            <a:off x="609600" y="1371600"/>
            <a:ext cx="8305800" cy="4724400"/>
          </a:xfrm>
        </p:spPr>
        <p:txBody>
          <a:bodyPr/>
          <a:lstStyle/>
          <a:p>
            <a:r>
              <a:rPr lang="en-US" sz="2400" dirty="0"/>
              <a:t>Developments in 20</a:t>
            </a:r>
            <a:r>
              <a:rPr lang="en-US" sz="2400" baseline="30000" dirty="0"/>
              <a:t>th</a:t>
            </a:r>
            <a:r>
              <a:rPr lang="en-US" sz="2400" dirty="0"/>
              <a:t> century have seen famine due to natural sources (drought, over population) fade in importance</a:t>
            </a:r>
          </a:p>
          <a:p>
            <a:r>
              <a:rPr lang="en-US" sz="2400" dirty="0"/>
              <a:t>Major famines of 20</a:t>
            </a:r>
            <a:r>
              <a:rPr lang="en-US" sz="2400" baseline="30000" dirty="0"/>
              <a:t>th</a:t>
            </a:r>
            <a:r>
              <a:rPr lang="en-US" sz="2400" dirty="0"/>
              <a:t> century</a:t>
            </a:r>
          </a:p>
          <a:p>
            <a:pPr lvl="1"/>
            <a:r>
              <a:rPr lang="en-US" sz="2000" dirty="0"/>
              <a:t>Great Chinese famine 1959-61 (total # of deaths uncertain </a:t>
            </a:r>
            <a:r>
              <a:rPr lang="en-US" sz="2000" dirty="0">
                <a:sym typeface="Wingdings" panose="05000000000000000000" pitchFamily="2" charset="2"/>
              </a:rPr>
              <a:t> possible 20 million deaths</a:t>
            </a:r>
          </a:p>
          <a:p>
            <a:pPr lvl="2"/>
            <a:r>
              <a:rPr lang="en-US" sz="1800" dirty="0">
                <a:sym typeface="Wingdings" panose="05000000000000000000" pitchFamily="2" charset="2"/>
              </a:rPr>
              <a:t>Primarily </a:t>
            </a:r>
            <a:r>
              <a:rPr lang="en-US" sz="1800" dirty="0"/>
              <a:t>human agency arising from Cultural Revolution</a:t>
            </a:r>
          </a:p>
          <a:p>
            <a:pPr lvl="1"/>
            <a:r>
              <a:rPr lang="en-US" sz="2000" dirty="0" err="1"/>
              <a:t>Holomodor</a:t>
            </a:r>
            <a:r>
              <a:rPr lang="en-US" sz="2000" dirty="0"/>
              <a:t> (Russian) famine 1932-3 (4 to 7 million deaths est.)</a:t>
            </a:r>
          </a:p>
          <a:p>
            <a:pPr lvl="2"/>
            <a:r>
              <a:rPr lang="en-US" sz="1800" dirty="0"/>
              <a:t>Connected to Soviet conversion to industrialization policies</a:t>
            </a:r>
          </a:p>
          <a:p>
            <a:pPr lvl="1"/>
            <a:r>
              <a:rPr lang="en-US" sz="2000" dirty="0"/>
              <a:t>Bengal famine 1943</a:t>
            </a:r>
          </a:p>
          <a:p>
            <a:pPr lvl="2"/>
            <a:r>
              <a:rPr lang="en-US" sz="1800" dirty="0"/>
              <a:t>British inaction denied there was an issue (2 to 3 million deaths est.)</a:t>
            </a:r>
          </a:p>
          <a:p>
            <a:pPr lvl="1"/>
            <a:r>
              <a:rPr lang="en-CA" sz="2200" dirty="0"/>
              <a:t>North Korean famine 1994-8</a:t>
            </a:r>
          </a:p>
          <a:p>
            <a:pPr lvl="2"/>
            <a:r>
              <a:rPr lang="en-CA" sz="1800" dirty="0"/>
              <a:t>Pursuit of ‘military first’ government policy (est. 3 million deaths)</a:t>
            </a:r>
            <a:endParaRPr lang="en-US" sz="1800" dirty="0"/>
          </a:p>
        </p:txBody>
      </p:sp>
    </p:spTree>
    <p:extLst>
      <p:ext uri="{BB962C8B-B14F-4D97-AF65-F5344CB8AC3E}">
        <p14:creationId xmlns:p14="http://schemas.microsoft.com/office/powerpoint/2010/main" val="16286414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1D8FA7-BD8E-4935-8DED-85A348BBCBEB}"/>
              </a:ext>
            </a:extLst>
          </p:cNvPr>
          <p:cNvSpPr>
            <a:spLocks noGrp="1"/>
          </p:cNvSpPr>
          <p:nvPr>
            <p:ph type="title"/>
          </p:nvPr>
        </p:nvSpPr>
        <p:spPr>
          <a:xfrm>
            <a:off x="828675" y="457200"/>
            <a:ext cx="8077200" cy="1143000"/>
          </a:xfrm>
        </p:spPr>
        <p:txBody>
          <a:bodyPr/>
          <a:lstStyle/>
          <a:p>
            <a:r>
              <a:rPr lang="en-US" sz="4000" dirty="0"/>
              <a:t>Silence of the Starving and Diseased</a:t>
            </a:r>
            <a:endParaRPr lang="en-CA" sz="4000" dirty="0"/>
          </a:p>
        </p:txBody>
      </p:sp>
      <p:sp>
        <p:nvSpPr>
          <p:cNvPr id="3" name="Content Placeholder 2">
            <a:extLst>
              <a:ext uri="{FF2B5EF4-FFF2-40B4-BE49-F238E27FC236}">
                <a16:creationId xmlns:a16="http://schemas.microsoft.com/office/drawing/2014/main" id="{F9CD898D-AE6F-4C8A-AFFE-D380C034DEE2}"/>
              </a:ext>
            </a:extLst>
          </p:cNvPr>
          <p:cNvSpPr>
            <a:spLocks noGrp="1"/>
          </p:cNvSpPr>
          <p:nvPr>
            <p:ph idx="1"/>
          </p:nvPr>
        </p:nvSpPr>
        <p:spPr>
          <a:xfrm>
            <a:off x="828675" y="1676400"/>
            <a:ext cx="8086725" cy="4724400"/>
          </a:xfrm>
        </p:spPr>
        <p:txBody>
          <a:bodyPr/>
          <a:lstStyle/>
          <a:p>
            <a:r>
              <a:rPr lang="en-US" dirty="0"/>
              <a:t>Horrific Events of the Colonial Era</a:t>
            </a:r>
          </a:p>
          <a:p>
            <a:pPr lvl="1"/>
            <a:r>
              <a:rPr lang="en-US" dirty="0"/>
              <a:t>The Great Bengal Famine of 1770</a:t>
            </a:r>
          </a:p>
          <a:p>
            <a:pPr lvl="2"/>
            <a:r>
              <a:rPr lang="en-US" dirty="0"/>
              <a:t>Spread over 1769 to 1773, combined with an outbreak of smallpox </a:t>
            </a:r>
            <a:r>
              <a:rPr lang="en-US" dirty="0">
                <a:sym typeface="Wingdings" panose="05000000000000000000" pitchFamily="2" charset="2"/>
              </a:rPr>
              <a:t> policies of East India Company a major contributor</a:t>
            </a:r>
          </a:p>
          <a:p>
            <a:pPr lvl="3"/>
            <a:r>
              <a:rPr lang="en-US" dirty="0">
                <a:sym typeface="Wingdings" panose="05000000000000000000" pitchFamily="2" charset="2"/>
              </a:rPr>
              <a:t>Est. of deaths between 2 to 10 million</a:t>
            </a:r>
          </a:p>
          <a:p>
            <a:pPr lvl="1"/>
            <a:r>
              <a:rPr lang="en-US" dirty="0">
                <a:sym typeface="Wingdings" panose="05000000000000000000" pitchFamily="2" charset="2"/>
              </a:rPr>
              <a:t>Irish Potato Famine 1845-52</a:t>
            </a:r>
          </a:p>
          <a:p>
            <a:pPr lvl="2"/>
            <a:r>
              <a:rPr lang="en-CA" dirty="0"/>
              <a:t>Over 2 million dead (approx. 25% of population)</a:t>
            </a:r>
          </a:p>
          <a:p>
            <a:pPr lvl="3"/>
            <a:r>
              <a:rPr lang="en-CA" dirty="0"/>
              <a:t>Also accompanied by disease epidemics</a:t>
            </a:r>
          </a:p>
          <a:p>
            <a:pPr lvl="1"/>
            <a:r>
              <a:rPr lang="en-CA" dirty="0"/>
              <a:t>Smallpox Epidemic and the HBC in the Pacific Northwest</a:t>
            </a:r>
          </a:p>
        </p:txBody>
      </p:sp>
    </p:spTree>
    <p:extLst>
      <p:ext uri="{BB962C8B-B14F-4D97-AF65-F5344CB8AC3E}">
        <p14:creationId xmlns:p14="http://schemas.microsoft.com/office/powerpoint/2010/main" val="39723922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609600"/>
            <a:ext cx="7924800" cy="838200"/>
          </a:xfrm>
        </p:spPr>
        <p:txBody>
          <a:bodyPr/>
          <a:lstStyle/>
          <a:p>
            <a:pPr algn="ctr"/>
            <a:r>
              <a:rPr lang="en-US" sz="3200" dirty="0"/>
              <a:t>Who was Saint </a:t>
            </a:r>
            <a:r>
              <a:rPr lang="en-US" sz="3200" dirty="0" err="1"/>
              <a:t>Eulalia</a:t>
            </a:r>
            <a:r>
              <a:rPr lang="en-US" sz="3200" dirty="0"/>
              <a:t> (290?-303)?</a:t>
            </a:r>
          </a:p>
        </p:txBody>
      </p:sp>
      <p:sp>
        <p:nvSpPr>
          <p:cNvPr id="3" name="Content Placeholder 2"/>
          <p:cNvSpPr>
            <a:spLocks noGrp="1"/>
          </p:cNvSpPr>
          <p:nvPr>
            <p:ph idx="1"/>
          </p:nvPr>
        </p:nvSpPr>
        <p:spPr>
          <a:xfrm>
            <a:off x="914400" y="1447800"/>
            <a:ext cx="8001000" cy="4648200"/>
          </a:xfrm>
        </p:spPr>
        <p:txBody>
          <a:bodyPr/>
          <a:lstStyle/>
          <a:p>
            <a:r>
              <a:rPr lang="en-US" sz="2400" dirty="0"/>
              <a:t>Most well known as the patron saint of Barcelona</a:t>
            </a:r>
          </a:p>
          <a:p>
            <a:pPr lvl="1"/>
            <a:r>
              <a:rPr lang="en-US" sz="2200" dirty="0"/>
              <a:t>Story possibly borrowed from St. </a:t>
            </a:r>
            <a:r>
              <a:rPr lang="en-US" sz="2200" dirty="0" err="1"/>
              <a:t>Eulalia</a:t>
            </a:r>
            <a:r>
              <a:rPr lang="en-US" sz="2200" dirty="0"/>
              <a:t> of Merida, also a patron saint – at this time Merida was a major Roman settlement in Iberia</a:t>
            </a:r>
          </a:p>
          <a:p>
            <a:pPr lvl="1"/>
            <a:r>
              <a:rPr lang="en-US" sz="2200" dirty="0"/>
              <a:t>Similar story about this time with St. Agnes of Rome, patron saint of rape victims and virgins.</a:t>
            </a:r>
          </a:p>
          <a:p>
            <a:r>
              <a:rPr lang="en-US" sz="2400" dirty="0"/>
              <a:t>First source of St. </a:t>
            </a:r>
            <a:r>
              <a:rPr lang="en-US" sz="2400" dirty="0" err="1"/>
              <a:t>Eulalia</a:t>
            </a:r>
            <a:r>
              <a:rPr lang="en-US" sz="2400" dirty="0"/>
              <a:t> (of Merida) story is </a:t>
            </a:r>
            <a:r>
              <a:rPr lang="en-US" sz="2400" dirty="0" err="1"/>
              <a:t>Prudentius</a:t>
            </a:r>
            <a:r>
              <a:rPr lang="en-US" sz="2400" dirty="0"/>
              <a:t>, a Christian Latin poet of the fourth century</a:t>
            </a:r>
          </a:p>
          <a:p>
            <a:pPr lvl="1"/>
            <a:r>
              <a:rPr lang="en-US" sz="2000" dirty="0"/>
              <a:t>The </a:t>
            </a:r>
            <a:r>
              <a:rPr lang="en-US" sz="2000" dirty="0" err="1"/>
              <a:t>Mozarabic</a:t>
            </a:r>
            <a:r>
              <a:rPr lang="en-US" sz="2000" dirty="0"/>
              <a:t> Breviary contains three hymns founded upon the St. </a:t>
            </a:r>
            <a:r>
              <a:rPr lang="en-US" sz="2000" dirty="0" err="1"/>
              <a:t>Eulalia</a:t>
            </a:r>
            <a:r>
              <a:rPr lang="en-US" sz="2000" dirty="0"/>
              <a:t> legend (the term </a:t>
            </a:r>
            <a:r>
              <a:rPr lang="en-US" sz="2000" dirty="0" err="1"/>
              <a:t>Mozarabic</a:t>
            </a:r>
            <a:r>
              <a:rPr lang="en-US" sz="2000" dirty="0"/>
              <a:t> is used in connection with the religious rites and culture of the Christians of Spain under Islamic Moorish rule that began in the 8</a:t>
            </a:r>
            <a:r>
              <a:rPr lang="en-US" sz="2000" baseline="30000" dirty="0"/>
              <a:t>th</a:t>
            </a:r>
            <a:r>
              <a:rPr lang="en-US" sz="2000" dirty="0"/>
              <a:t> C.)</a:t>
            </a:r>
            <a:r>
              <a:rPr lang="en-US" sz="2400" b="1" dirty="0"/>
              <a:t> </a:t>
            </a:r>
            <a:r>
              <a:rPr lang="en-US" sz="2200" dirty="0"/>
              <a:t> </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42900"/>
            <a:ext cx="8382000" cy="838200"/>
          </a:xfrm>
        </p:spPr>
        <p:txBody>
          <a:bodyPr/>
          <a:lstStyle/>
          <a:p>
            <a:pPr algn="ctr"/>
            <a:r>
              <a:rPr lang="en-US" sz="3200" dirty="0"/>
              <a:t>Saint Eulalia and the Diocletian Persecution</a:t>
            </a:r>
          </a:p>
        </p:txBody>
      </p:sp>
      <p:sp>
        <p:nvSpPr>
          <p:cNvPr id="3" name="Content Placeholder 2"/>
          <p:cNvSpPr>
            <a:spLocks noGrp="1"/>
          </p:cNvSpPr>
          <p:nvPr>
            <p:ph idx="1"/>
          </p:nvPr>
        </p:nvSpPr>
        <p:spPr>
          <a:xfrm>
            <a:off x="609600" y="1181100"/>
            <a:ext cx="7924800" cy="4648200"/>
          </a:xfrm>
        </p:spPr>
        <p:txBody>
          <a:bodyPr/>
          <a:lstStyle/>
          <a:p>
            <a:r>
              <a:rPr lang="en-US" sz="2400" dirty="0"/>
              <a:t>St. </a:t>
            </a:r>
            <a:r>
              <a:rPr lang="en-US" sz="2400" dirty="0" err="1"/>
              <a:t>Eulalia</a:t>
            </a:r>
            <a:r>
              <a:rPr lang="en-US" sz="2400" dirty="0"/>
              <a:t> was a victim of the last and most vicious persecution of Christians by the Romans</a:t>
            </a:r>
          </a:p>
          <a:p>
            <a:r>
              <a:rPr lang="en-US" sz="2400" dirty="0"/>
              <a:t>The Roman Emperor Diocletian (244-311 AD) ruled from  284-305 and in 303 initiated  the Diocletian Persecution of Christians that eventually ended in 313</a:t>
            </a:r>
          </a:p>
          <a:p>
            <a:pPr lvl="1"/>
            <a:r>
              <a:rPr lang="en-US" sz="2400" dirty="0"/>
              <a:t>Emperor Constantine made Christianity the religion of the empire in 324</a:t>
            </a:r>
            <a:endParaRPr lang="en-US" sz="2200" dirty="0"/>
          </a:p>
          <a:p>
            <a:pPr lvl="1"/>
            <a:r>
              <a:rPr lang="en-US" sz="2200" dirty="0"/>
              <a:t>Diocletian not the only Roman emperor to persecute Christians </a:t>
            </a:r>
            <a:r>
              <a:rPr lang="en-US" sz="2200" dirty="0">
                <a:sym typeface="Wingdings" pitchFamily="2" charset="2"/>
              </a:rPr>
              <a:t> Nero, Maximin, Decius etc. also did so</a:t>
            </a:r>
            <a:endParaRPr lang="en-US" sz="2200" dirty="0"/>
          </a:p>
          <a:p>
            <a:pPr lvl="1"/>
            <a:r>
              <a:rPr lang="en-US" sz="2200" dirty="0"/>
              <a:t>Modern estimates identify an increase of 6x in the Christian population of the Empire from 250-300, with Christians rising to positions of high status and holding positions in the military</a:t>
            </a:r>
            <a:endParaRPr lang="en-US"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37301C-5E2D-4784-9A1C-C971934E71AA}"/>
              </a:ext>
            </a:extLst>
          </p:cNvPr>
          <p:cNvSpPr>
            <a:spLocks noGrp="1"/>
          </p:cNvSpPr>
          <p:nvPr>
            <p:ph type="title"/>
          </p:nvPr>
        </p:nvSpPr>
        <p:spPr>
          <a:xfrm>
            <a:off x="685800" y="609600"/>
            <a:ext cx="8229600" cy="762000"/>
          </a:xfrm>
        </p:spPr>
        <p:txBody>
          <a:bodyPr/>
          <a:lstStyle/>
          <a:p>
            <a:r>
              <a:rPr lang="en-US" sz="3600" dirty="0"/>
              <a:t>Sorting the Diocletian Persecutions</a:t>
            </a:r>
            <a:endParaRPr lang="en-CA" sz="3600" dirty="0"/>
          </a:p>
        </p:txBody>
      </p:sp>
      <p:sp>
        <p:nvSpPr>
          <p:cNvPr id="3" name="Content Placeholder 2">
            <a:extLst>
              <a:ext uri="{FF2B5EF4-FFF2-40B4-BE49-F238E27FC236}">
                <a16:creationId xmlns:a16="http://schemas.microsoft.com/office/drawing/2014/main" id="{ABE39E75-FD17-4B69-B1C8-864D943ED767}"/>
              </a:ext>
            </a:extLst>
          </p:cNvPr>
          <p:cNvSpPr>
            <a:spLocks noGrp="1"/>
          </p:cNvSpPr>
          <p:nvPr>
            <p:ph idx="1"/>
          </p:nvPr>
        </p:nvSpPr>
        <p:spPr>
          <a:xfrm>
            <a:off x="685800" y="1371600"/>
            <a:ext cx="8229600" cy="4724400"/>
          </a:xfrm>
        </p:spPr>
        <p:txBody>
          <a:bodyPr/>
          <a:lstStyle/>
          <a:p>
            <a:r>
              <a:rPr lang="en-US" sz="2400" dirty="0"/>
              <a:t>Determining details of the persecutions illustrates the difficulties of interpreting ancient history sources</a:t>
            </a:r>
          </a:p>
          <a:p>
            <a:pPr algn="l"/>
            <a:r>
              <a:rPr lang="en-US" sz="2000" dirty="0"/>
              <a:t>Three ‘primary’ sources are available, all </a:t>
            </a:r>
            <a:r>
              <a:rPr lang="en-US" sz="2000" dirty="0">
                <a:solidFill>
                  <a:srgbClr val="FF0000"/>
                </a:solidFill>
              </a:rPr>
              <a:t>apologetic</a:t>
            </a:r>
            <a:r>
              <a:rPr lang="en-US" sz="2000" dirty="0"/>
              <a:t>: </a:t>
            </a:r>
          </a:p>
          <a:p>
            <a:pPr lvl="1"/>
            <a:r>
              <a:rPr lang="en-CA" sz="1800" b="0" i="1" u="none" strike="noStrike" baseline="0" dirty="0"/>
              <a:t>De </a:t>
            </a:r>
            <a:r>
              <a:rPr lang="en-CA" sz="1800" b="0" i="1" u="none" strike="noStrike" baseline="0" dirty="0" err="1"/>
              <a:t>Mortibus</a:t>
            </a:r>
            <a:r>
              <a:rPr lang="en-CA" sz="1800" b="0" i="1" u="none" strike="noStrike" baseline="0" dirty="0"/>
              <a:t> </a:t>
            </a:r>
            <a:r>
              <a:rPr lang="en-CA" sz="1800" b="0" i="1" u="none" strike="noStrike" baseline="0" dirty="0" err="1"/>
              <a:t>Persecutorum</a:t>
            </a:r>
            <a:r>
              <a:rPr lang="en-CA" sz="1800" b="0" i="1" u="none" strike="noStrike" baseline="0" dirty="0"/>
              <a:t>, </a:t>
            </a:r>
            <a:r>
              <a:rPr lang="en-CA" sz="1800" b="0" u="none" strike="noStrike" baseline="0" dirty="0"/>
              <a:t>a single manuscript discovered in 17</a:t>
            </a:r>
            <a:r>
              <a:rPr lang="en-CA" sz="1800" b="0" u="none" strike="noStrike" baseline="30000" dirty="0"/>
              <a:t>th</a:t>
            </a:r>
            <a:r>
              <a:rPr lang="en-CA" sz="1800" b="0" u="none" strike="noStrike" baseline="0" dirty="0"/>
              <a:t> C. monastery library, attributed to </a:t>
            </a:r>
            <a:r>
              <a:rPr lang="en-US" sz="1800" dirty="0" err="1"/>
              <a:t>Lactantius</a:t>
            </a:r>
            <a:r>
              <a:rPr lang="en-US" sz="1800" dirty="0"/>
              <a:t>, a Christian author and advisor to Constantine, present during the Diocletian era</a:t>
            </a:r>
          </a:p>
          <a:p>
            <a:pPr lvl="1"/>
            <a:r>
              <a:rPr lang="en-US" sz="1800" dirty="0"/>
              <a:t> </a:t>
            </a:r>
            <a:r>
              <a:rPr lang="en-US" sz="1800" i="1" dirty="0"/>
              <a:t>Acta </a:t>
            </a:r>
            <a:r>
              <a:rPr lang="en-US" sz="1800" i="1" dirty="0" err="1"/>
              <a:t>Martyrum</a:t>
            </a:r>
            <a:r>
              <a:rPr lang="en-US" sz="1800" dirty="0"/>
              <a:t>, a compilation of manuscripts with varying degrees of accuracy describing the acts of Christian martyrdom first appearing in 17</a:t>
            </a:r>
            <a:r>
              <a:rPr lang="en-US" sz="1800" baseline="30000" dirty="0"/>
              <a:t>th</a:t>
            </a:r>
            <a:r>
              <a:rPr lang="en-US" sz="1800" dirty="0"/>
              <a:t> C. – the original </a:t>
            </a:r>
            <a:r>
              <a:rPr lang="en-US" sz="1800" i="1" dirty="0"/>
              <a:t>Acta</a:t>
            </a:r>
            <a:r>
              <a:rPr lang="en-US" sz="1800" dirty="0"/>
              <a:t> is attributed to a now lost manuscript by Eusebius</a:t>
            </a:r>
          </a:p>
          <a:p>
            <a:pPr lvl="1"/>
            <a:r>
              <a:rPr lang="en-US" sz="1800" dirty="0"/>
              <a:t>Various manuscripts of </a:t>
            </a:r>
            <a:r>
              <a:rPr lang="en-CA" sz="1800" dirty="0"/>
              <a:t>Eusebius of Caesarea capture certain events either not in the other two sources or providing additional, sometimes contrary, details – including </a:t>
            </a:r>
            <a:r>
              <a:rPr lang="la-Latn" sz="1800" i="1" dirty="0"/>
              <a:t>Historia Ecclesiastica</a:t>
            </a:r>
            <a:r>
              <a:rPr lang="en-US" sz="1800" i="1" dirty="0"/>
              <a:t> – </a:t>
            </a:r>
            <a:r>
              <a:rPr lang="en-US" sz="1800" dirty="0"/>
              <a:t>a major (10 Book) source of Church history, originally in </a:t>
            </a:r>
            <a:r>
              <a:rPr lang="en-US" sz="1800" dirty="0" err="1"/>
              <a:t>Koine</a:t>
            </a:r>
            <a:r>
              <a:rPr lang="en-US" sz="1800" dirty="0"/>
              <a:t> Greek, with a manuscript tradition the is traceable to the Eusebius original</a:t>
            </a:r>
            <a:endParaRPr lang="en-CA" sz="1800" dirty="0"/>
          </a:p>
        </p:txBody>
      </p:sp>
    </p:spTree>
    <p:extLst>
      <p:ext uri="{BB962C8B-B14F-4D97-AF65-F5344CB8AC3E}">
        <p14:creationId xmlns:p14="http://schemas.microsoft.com/office/powerpoint/2010/main" val="3041794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waterhouse_eulalia_1885.jpg">
            <a:extLst>
              <a:ext uri="{FF2B5EF4-FFF2-40B4-BE49-F238E27FC236}">
                <a16:creationId xmlns:a16="http://schemas.microsoft.com/office/drawing/2014/main" id="{75B7F0D7-8B9A-4D52-8234-41DCC9CD0BD4}"/>
              </a:ext>
            </a:extLst>
          </p:cNvPr>
          <p:cNvPicPr>
            <a:picLocks noChangeAspect="1"/>
          </p:cNvPicPr>
          <p:nvPr/>
        </p:nvPicPr>
        <p:blipFill>
          <a:blip r:embed="rId2" cstate="print"/>
          <a:srcRect/>
          <a:stretch>
            <a:fillRect/>
          </a:stretch>
        </p:blipFill>
        <p:spPr>
          <a:xfrm>
            <a:off x="381000" y="438148"/>
            <a:ext cx="3657600" cy="5886450"/>
          </a:xfrm>
          <a:prstGeom prst="rect">
            <a:avLst/>
          </a:prstGeom>
        </p:spPr>
      </p:pic>
      <p:pic>
        <p:nvPicPr>
          <p:cNvPr id="5" name="Content Placeholder 4">
            <a:extLst>
              <a:ext uri="{FF2B5EF4-FFF2-40B4-BE49-F238E27FC236}">
                <a16:creationId xmlns:a16="http://schemas.microsoft.com/office/drawing/2014/main" id="{C223A2E7-4D3A-4013-A496-989D481F56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43400" y="485774"/>
            <a:ext cx="4343400" cy="4988705"/>
          </a:xfrm>
          <a:prstGeom prst="rect">
            <a:avLst/>
          </a:prstGeom>
        </p:spPr>
      </p:pic>
      <p:sp>
        <p:nvSpPr>
          <p:cNvPr id="6" name="Title 5">
            <a:extLst>
              <a:ext uri="{FF2B5EF4-FFF2-40B4-BE49-F238E27FC236}">
                <a16:creationId xmlns:a16="http://schemas.microsoft.com/office/drawing/2014/main" id="{3858F554-5D46-4D9D-AF6E-C0164027228D}"/>
              </a:ext>
            </a:extLst>
          </p:cNvPr>
          <p:cNvSpPr>
            <a:spLocks noGrp="1"/>
          </p:cNvSpPr>
          <p:nvPr>
            <p:ph type="title"/>
          </p:nvPr>
        </p:nvSpPr>
        <p:spPr>
          <a:xfrm>
            <a:off x="4343400" y="5474479"/>
            <a:ext cx="4343400" cy="1143000"/>
          </a:xfrm>
        </p:spPr>
        <p:txBody>
          <a:bodyPr/>
          <a:lstStyle/>
          <a:p>
            <a:r>
              <a:rPr lang="en-US" sz="1800" dirty="0"/>
              <a:t>J.W. Waterhouse (1885) – National Gallery, London</a:t>
            </a:r>
            <a:br>
              <a:rPr lang="en-US" sz="1800" dirty="0"/>
            </a:br>
            <a:br>
              <a:rPr lang="en-US" sz="1800" dirty="0"/>
            </a:br>
            <a:r>
              <a:rPr lang="en-US" sz="1800" dirty="0"/>
              <a:t>P. Delaroche (1855) -- Louvre</a:t>
            </a:r>
            <a:endParaRPr lang="en-CA" sz="1800" dirty="0"/>
          </a:p>
        </p:txBody>
      </p:sp>
    </p:spTree>
    <p:extLst>
      <p:ext uri="{BB962C8B-B14F-4D97-AF65-F5344CB8AC3E}">
        <p14:creationId xmlns:p14="http://schemas.microsoft.com/office/powerpoint/2010/main" val="36463320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457200"/>
            <a:ext cx="8077200" cy="609600"/>
          </a:xfrm>
        </p:spPr>
        <p:txBody>
          <a:bodyPr/>
          <a:lstStyle/>
          <a:p>
            <a:r>
              <a:rPr lang="en-US" sz="2800" dirty="0"/>
              <a:t>Legend of the Thirteen Tortures of St. </a:t>
            </a:r>
            <a:r>
              <a:rPr lang="en-US" sz="2800" dirty="0" err="1"/>
              <a:t>Eulalia</a:t>
            </a:r>
            <a:endParaRPr lang="en-US" sz="2800" dirty="0"/>
          </a:p>
        </p:txBody>
      </p:sp>
      <p:sp>
        <p:nvSpPr>
          <p:cNvPr id="3" name="Content Placeholder 2"/>
          <p:cNvSpPr>
            <a:spLocks noGrp="1"/>
          </p:cNvSpPr>
          <p:nvPr>
            <p:ph idx="1"/>
          </p:nvPr>
        </p:nvSpPr>
        <p:spPr>
          <a:xfrm>
            <a:off x="881743" y="1092926"/>
            <a:ext cx="7772400" cy="4724400"/>
          </a:xfrm>
        </p:spPr>
        <p:txBody>
          <a:bodyPr/>
          <a:lstStyle/>
          <a:p>
            <a:r>
              <a:rPr lang="en-US" sz="2000" dirty="0"/>
              <a:t>For refusing to recant her Christianity, the Romans subjected St. </a:t>
            </a:r>
            <a:r>
              <a:rPr lang="en-US" sz="2000" dirty="0" err="1"/>
              <a:t>Eulalia</a:t>
            </a:r>
            <a:r>
              <a:rPr lang="en-US" sz="2000" dirty="0"/>
              <a:t> to thirteen tortures including:</a:t>
            </a:r>
          </a:p>
          <a:p>
            <a:pPr lvl="1"/>
            <a:r>
              <a:rPr lang="en-US" sz="1800" dirty="0"/>
              <a:t>Putting her into a barrel with knives (or glass) stuck into it and rolling it down a street Cutting off her breasts</a:t>
            </a:r>
          </a:p>
          <a:p>
            <a:pPr lvl="1"/>
            <a:r>
              <a:rPr lang="en-US" sz="1800" dirty="0"/>
              <a:t>Crucifixion on an X-shaped cross. She is depicted with this cross, the instrument of her martyrdom.</a:t>
            </a:r>
          </a:p>
          <a:p>
            <a:pPr lvl="1"/>
            <a:r>
              <a:rPr lang="en-US" sz="1800" dirty="0"/>
              <a:t>Decapitation</a:t>
            </a:r>
          </a:p>
          <a:p>
            <a:r>
              <a:rPr lang="en-US" sz="2000" dirty="0"/>
              <a:t>Stories of Agnes and the two </a:t>
            </a:r>
            <a:r>
              <a:rPr lang="en-US" sz="2000" dirty="0" err="1"/>
              <a:t>Eulalias</a:t>
            </a:r>
            <a:r>
              <a:rPr lang="en-US" sz="2000" dirty="0"/>
              <a:t> differ in the types of torture.</a:t>
            </a:r>
          </a:p>
          <a:p>
            <a:endParaRPr lang="en-US" sz="2000" dirty="0"/>
          </a:p>
          <a:p>
            <a:r>
              <a:rPr lang="en-US" sz="2000" dirty="0"/>
              <a:t>A dove flew from her neck after decapitation</a:t>
            </a:r>
          </a:p>
          <a:p>
            <a:pPr lvl="1"/>
            <a:r>
              <a:rPr lang="en-US" dirty="0"/>
              <a:t> </a:t>
            </a:r>
            <a:r>
              <a:rPr lang="en-US" sz="2400" dirty="0"/>
              <a:t> </a:t>
            </a:r>
            <a:r>
              <a:rPr lang="en-US" sz="2000" dirty="0"/>
              <a:t>In the legend of </a:t>
            </a:r>
            <a:r>
              <a:rPr lang="en-US" sz="2000" dirty="0" err="1"/>
              <a:t>Eulalia</a:t>
            </a:r>
            <a:r>
              <a:rPr lang="en-US" sz="2000" dirty="0"/>
              <a:t> of Merida by </a:t>
            </a:r>
            <a:r>
              <a:rPr lang="en-US" sz="2000" dirty="0" err="1"/>
              <a:t>Prudentius</a:t>
            </a:r>
            <a:r>
              <a:rPr lang="en-US" sz="2000" dirty="0"/>
              <a:t>, her spirit ascended to heaven in the form of a dove and a fall of snow covered her remains – as depicted in the St. </a:t>
            </a:r>
            <a:r>
              <a:rPr lang="en-US" sz="2000" dirty="0" err="1"/>
              <a:t>Eulalia</a:t>
            </a:r>
            <a:r>
              <a:rPr lang="en-US" sz="2000" dirty="0"/>
              <a:t> painting by Waterhouse</a:t>
            </a:r>
          </a:p>
        </p:txBody>
      </p:sp>
    </p:spTree>
    <p:extLst>
      <p:ext uri="{BB962C8B-B14F-4D97-AF65-F5344CB8AC3E}">
        <p14:creationId xmlns:p14="http://schemas.microsoft.com/office/powerpoint/2010/main" val="234295387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BRANCHTO" val="0"/>
  <p:tag name="HOTSPOTTYPE" val="NextSlide"/>
  <p:tag name="DEFINEDINNAVIGATOR" val="False"/>
</p:tagLst>
</file>

<file path=ppt/theme/theme1.xml><?xml version="1.0" encoding="utf-8"?>
<a:theme xmlns:a="http://schemas.openxmlformats.org/drawingml/2006/main" name="Generic (Online).pot">
  <a:themeElements>
    <a:clrScheme name="Generic (Online).pot 1">
      <a:dk1>
        <a:srgbClr val="009999"/>
      </a:dk1>
      <a:lt1>
        <a:srgbClr val="FFFFFF"/>
      </a:lt1>
      <a:dk2>
        <a:srgbClr val="336699"/>
      </a:dk2>
      <a:lt2>
        <a:srgbClr val="010000"/>
      </a:lt2>
      <a:accent1>
        <a:srgbClr val="CCECFF"/>
      </a:accent1>
      <a:accent2>
        <a:srgbClr val="FFFFCC"/>
      </a:accent2>
      <a:accent3>
        <a:srgbClr val="FFFFFF"/>
      </a:accent3>
      <a:accent4>
        <a:srgbClr val="008282"/>
      </a:accent4>
      <a:accent5>
        <a:srgbClr val="E2F4FF"/>
      </a:accent5>
      <a:accent6>
        <a:srgbClr val="E7E7B9"/>
      </a:accent6>
      <a:hlink>
        <a:srgbClr val="FF9966"/>
      </a:hlink>
      <a:folHlink>
        <a:srgbClr val="009999"/>
      </a:folHlink>
    </a:clrScheme>
    <a:fontScheme name="Generic (Online).pot">
      <a:majorFont>
        <a:latin typeface="Arial Narrow"/>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Generic (Online).pot 1">
        <a:dk1>
          <a:srgbClr val="009999"/>
        </a:dk1>
        <a:lt1>
          <a:srgbClr val="FFFFFF"/>
        </a:lt1>
        <a:dk2>
          <a:srgbClr val="336699"/>
        </a:dk2>
        <a:lt2>
          <a:srgbClr val="010000"/>
        </a:lt2>
        <a:accent1>
          <a:srgbClr val="CCECFF"/>
        </a:accent1>
        <a:accent2>
          <a:srgbClr val="FFFFCC"/>
        </a:accent2>
        <a:accent3>
          <a:srgbClr val="FFFFFF"/>
        </a:accent3>
        <a:accent4>
          <a:srgbClr val="008282"/>
        </a:accent4>
        <a:accent5>
          <a:srgbClr val="E2F4FF"/>
        </a:accent5>
        <a:accent6>
          <a:srgbClr val="E7E7B9"/>
        </a:accent6>
        <a:hlink>
          <a:srgbClr val="FF9966"/>
        </a:hlink>
        <a:folHlink>
          <a:srgbClr val="009999"/>
        </a:folHlink>
      </a:clrScheme>
      <a:clrMap bg1="lt1" tx1="dk1" bg2="lt2" tx2="dk2" accent1="accent1" accent2="accent2" accent3="accent3" accent4="accent4" accent5="accent5" accent6="accent6" hlink="hlink" folHlink="folHlink"/>
    </a:extraClrScheme>
    <a:extraClrScheme>
      <a:clrScheme name="Generic (Online).pot 2">
        <a:dk1>
          <a:srgbClr val="800000"/>
        </a:dk1>
        <a:lt1>
          <a:srgbClr val="FFFFFF"/>
        </a:lt1>
        <a:dk2>
          <a:srgbClr val="000000"/>
        </a:dk2>
        <a:lt2>
          <a:srgbClr val="FFFFCC"/>
        </a:lt2>
        <a:accent1>
          <a:srgbClr val="000000"/>
        </a:accent1>
        <a:accent2>
          <a:srgbClr val="000099"/>
        </a:accent2>
        <a:accent3>
          <a:srgbClr val="AAAAAA"/>
        </a:accent3>
        <a:accent4>
          <a:srgbClr val="DADADA"/>
        </a:accent4>
        <a:accent5>
          <a:srgbClr val="AAAAAA"/>
        </a:accent5>
        <a:accent6>
          <a:srgbClr val="00008A"/>
        </a:accent6>
        <a:hlink>
          <a:srgbClr val="800000"/>
        </a:hlink>
        <a:folHlink>
          <a:srgbClr val="800000"/>
        </a:folHlink>
      </a:clrScheme>
      <a:clrMap bg1="dk2" tx1="lt1" bg2="dk1" tx2="lt2" accent1="accent1" accent2="accent2" accent3="accent3" accent4="accent4" accent5="accent5" accent6="accent6" hlink="hlink" folHlink="folHlink"/>
    </a:extraClrScheme>
    <a:extraClrScheme>
      <a:clrScheme name="Generic (Online).pot 3">
        <a:dk1>
          <a:srgbClr val="000000"/>
        </a:dk1>
        <a:lt1>
          <a:srgbClr val="FFFFFF"/>
        </a:lt1>
        <a:dk2>
          <a:srgbClr val="000000"/>
        </a:dk2>
        <a:lt2>
          <a:srgbClr val="CBCBCB"/>
        </a:lt2>
        <a:accent1>
          <a:srgbClr val="B2B2B2"/>
        </a:accent1>
        <a:accent2>
          <a:srgbClr val="EAEAEA"/>
        </a:accent2>
        <a:accent3>
          <a:srgbClr val="FFFFFF"/>
        </a:accent3>
        <a:accent4>
          <a:srgbClr val="000000"/>
        </a:accent4>
        <a:accent5>
          <a:srgbClr val="D5D5D5"/>
        </a:accent5>
        <a:accent6>
          <a:srgbClr val="D4D4D4"/>
        </a:accent6>
        <a:hlink>
          <a:srgbClr val="B2B2B2"/>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28756</TotalTime>
  <Words>3085</Words>
  <Application>Microsoft Office PowerPoint</Application>
  <PresentationFormat>On-screen Show (4:3)</PresentationFormat>
  <Paragraphs>256</Paragraphs>
  <Slides>37</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37</vt:i4>
      </vt:variant>
    </vt:vector>
  </HeadingPairs>
  <TitlesOfParts>
    <vt:vector size="43" baseType="lpstr">
      <vt:lpstr>Arial</vt:lpstr>
      <vt:lpstr>Arial Narrow</vt:lpstr>
      <vt:lpstr>Monotype Sorts</vt:lpstr>
      <vt:lpstr>Times New Roman</vt:lpstr>
      <vt:lpstr>Wingdings</vt:lpstr>
      <vt:lpstr>Generic (Online).pot</vt:lpstr>
      <vt:lpstr>Lecture 6     Silenced Voices:  From Heresy to Early Feminists and the Famines</vt:lpstr>
      <vt:lpstr>Silenced Religious Voices</vt:lpstr>
      <vt:lpstr>Silenced Female Voices</vt:lpstr>
      <vt:lpstr>Silence of the Starving and Diseased</vt:lpstr>
      <vt:lpstr>Who was Saint Eulalia (290?-303)?</vt:lpstr>
      <vt:lpstr>Saint Eulalia and the Diocletian Persecution</vt:lpstr>
      <vt:lpstr>Sorting the Diocletian Persecutions</vt:lpstr>
      <vt:lpstr>J.W. Waterhouse (1885) – National Gallery, London  P. Delaroche (1855) -- Louvre</vt:lpstr>
      <vt:lpstr>Legend of the Thirteen Tortures of St. Eulalia</vt:lpstr>
      <vt:lpstr>Gnosticism</vt:lpstr>
      <vt:lpstr>The Gnostic Gospels</vt:lpstr>
      <vt:lpstr>Mani and Manichaeans</vt:lpstr>
      <vt:lpstr>The Manichaean Religion</vt:lpstr>
      <vt:lpstr>Conflicting Features of Dualism</vt:lpstr>
      <vt:lpstr>The Spread of Dualism</vt:lpstr>
      <vt:lpstr>The Cathars and Albigensians </vt:lpstr>
      <vt:lpstr>PowerPoint Presentation</vt:lpstr>
      <vt:lpstr>The Castle at Montseger, the last stronghold of the Cathari</vt:lpstr>
      <vt:lpstr>The Albigensian Crusades</vt:lpstr>
      <vt:lpstr> St. Dominic presiding over an auto-da-fe against the Albigensians  Berruguete (1475)  </vt:lpstr>
      <vt:lpstr>The First Inquisition</vt:lpstr>
      <vt:lpstr>The Legal Framework for the Witch Hunts</vt:lpstr>
      <vt:lpstr>Who Was Joan of Arc (1412-1431)?</vt:lpstr>
      <vt:lpstr>The Interrogation of Joan of Arc  Gillot Saint-Evre (1835)   </vt:lpstr>
      <vt:lpstr>The Trial of Joan of Arc</vt:lpstr>
      <vt:lpstr>History of Witch Burnings</vt:lpstr>
      <vt:lpstr>PowerPoint Presentation</vt:lpstr>
      <vt:lpstr>Witchcraze</vt:lpstr>
      <vt:lpstr>PowerPoint Presentation</vt:lpstr>
      <vt:lpstr>Some Later Witch Hunts</vt:lpstr>
      <vt:lpstr>Examination of a Witch, Thompkins Matheson (1813-84) Painting about American witch trials</vt:lpstr>
      <vt:lpstr>Early Feminists: Olympe de Gouges (1748-93)</vt:lpstr>
      <vt:lpstr>Affiliated with the Girondins and openly critical of the use of violence and summary execution by Robespierre and the Montagnard faction, Olympe de Gouges was arrested during the reign of Terror (1793-4) and was executed three days after the leaders of the Girondins</vt:lpstr>
      <vt:lpstr>Early Feminists: Mary Wollstonecraft (1759-97)</vt:lpstr>
      <vt:lpstr>The Vindications</vt:lpstr>
      <vt:lpstr>Famine and Human Agency</vt:lpstr>
      <vt:lpstr>Famine in the 20th Century</vt:lpstr>
    </vt:vector>
  </TitlesOfParts>
  <Company>sfu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Lecture 3</dc:title>
  <dc:creator>maury poitras</dc:creator>
  <cp:lastModifiedBy>Geoffrey Poitras</cp:lastModifiedBy>
  <cp:revision>187</cp:revision>
  <cp:lastPrinted>2011-09-27T00:27:25Z</cp:lastPrinted>
  <dcterms:created xsi:type="dcterms:W3CDTF">2004-01-26T13:51:12Z</dcterms:created>
  <dcterms:modified xsi:type="dcterms:W3CDTF">2021-07-14T23:41:53Z</dcterms:modified>
</cp:coreProperties>
</file>