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5"/>
  </p:notesMasterIdLst>
  <p:handoutMasterIdLst>
    <p:handoutMasterId r:id="rId46"/>
  </p:handoutMasterIdLst>
  <p:sldIdLst>
    <p:sldId id="256" r:id="rId2"/>
    <p:sldId id="312" r:id="rId3"/>
    <p:sldId id="323" r:id="rId4"/>
    <p:sldId id="324" r:id="rId5"/>
    <p:sldId id="314" r:id="rId6"/>
    <p:sldId id="276" r:id="rId7"/>
    <p:sldId id="299" r:id="rId8"/>
    <p:sldId id="296" r:id="rId9"/>
    <p:sldId id="287" r:id="rId10"/>
    <p:sldId id="295" r:id="rId11"/>
    <p:sldId id="289" r:id="rId12"/>
    <p:sldId id="257" r:id="rId13"/>
    <p:sldId id="286" r:id="rId14"/>
    <p:sldId id="278" r:id="rId15"/>
    <p:sldId id="258" r:id="rId16"/>
    <p:sldId id="259" r:id="rId17"/>
    <p:sldId id="290" r:id="rId18"/>
    <p:sldId id="313" r:id="rId19"/>
    <p:sldId id="322" r:id="rId20"/>
    <p:sldId id="315" r:id="rId21"/>
    <p:sldId id="283" r:id="rId22"/>
    <p:sldId id="309" r:id="rId23"/>
    <p:sldId id="277" r:id="rId24"/>
    <p:sldId id="265" r:id="rId25"/>
    <p:sldId id="310" r:id="rId26"/>
    <p:sldId id="288" r:id="rId27"/>
    <p:sldId id="284" r:id="rId28"/>
    <p:sldId id="285" r:id="rId29"/>
    <p:sldId id="319" r:id="rId30"/>
    <p:sldId id="320" r:id="rId31"/>
    <p:sldId id="316" r:id="rId32"/>
    <p:sldId id="326" r:id="rId33"/>
    <p:sldId id="291" r:id="rId34"/>
    <p:sldId id="311" r:id="rId35"/>
    <p:sldId id="327" r:id="rId36"/>
    <p:sldId id="292" r:id="rId37"/>
    <p:sldId id="293" r:id="rId38"/>
    <p:sldId id="294" r:id="rId39"/>
    <p:sldId id="317" r:id="rId40"/>
    <p:sldId id="321" r:id="rId41"/>
    <p:sldId id="318" r:id="rId42"/>
    <p:sldId id="328" r:id="rId43"/>
    <p:sldId id="325" r:id="rId44"/>
  </p:sldIdLst>
  <p:sldSz cx="9144000" cy="6858000" type="screen4x3"/>
  <p:notesSz cx="7315200" cy="9601200"/>
  <p:custDataLst>
    <p:tags r:id="rId47"/>
  </p:custDataLst>
  <p:defaultTextStyle>
    <a:defPPr>
      <a:defRPr lang="en-US"/>
    </a:defPPr>
    <a:lvl1pPr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336699"/>
    <a:srgbClr val="008080"/>
    <a:srgbClr val="009999"/>
    <a:srgbClr val="FF9966"/>
    <a:srgbClr val="99FFFF"/>
    <a:srgbClr val="CCE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05" autoAdjust="0"/>
    <p:restoredTop sz="94660"/>
  </p:normalViewPr>
  <p:slideViewPr>
    <p:cSldViewPr>
      <p:cViewPr varScale="1">
        <p:scale>
          <a:sx n="62" d="100"/>
          <a:sy n="62" d="100"/>
        </p:scale>
        <p:origin x="1504"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kumimoji="0" sz="1300"/>
            </a:lvl1pPr>
          </a:lstStyle>
          <a:p>
            <a:endParaRPr lang="en-US"/>
          </a:p>
        </p:txBody>
      </p:sp>
      <p:sp>
        <p:nvSpPr>
          <p:cNvPr id="14339"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kumimoji="0" sz="1300"/>
            </a:lvl1pPr>
          </a:lstStyle>
          <a:p>
            <a:fld id="{90F2EB51-E822-42CA-AC16-CB2291D69B1D}" type="datetime1">
              <a:rPr lang="en-US"/>
              <a:pPr/>
              <a:t>10/16/2021</a:t>
            </a:fld>
            <a:endParaRPr lang="en-US"/>
          </a:p>
        </p:txBody>
      </p:sp>
      <p:sp>
        <p:nvSpPr>
          <p:cNvPr id="14340"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kumimoji="0" sz="1300"/>
            </a:lvl1pPr>
          </a:lstStyle>
          <a:p>
            <a:endParaRPr lang="en-US"/>
          </a:p>
        </p:txBody>
      </p:sp>
      <p:sp>
        <p:nvSpPr>
          <p:cNvPr id="14341"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kumimoji="0" sz="1300"/>
            </a:lvl1pPr>
          </a:lstStyle>
          <a:p>
            <a:fld id="{4D25E750-9A33-485C-9EE6-31043990EAE7}" type="slidenum">
              <a:rPr lang="en-US"/>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kumimoji="0" sz="1300"/>
            </a:lvl1pPr>
          </a:lstStyle>
          <a:p>
            <a:endParaRPr lang="en-US"/>
          </a:p>
        </p:txBody>
      </p:sp>
      <p:sp>
        <p:nvSpPr>
          <p:cNvPr id="2057" name="Rectangle 9"/>
          <p:cNvSpPr>
            <a:spLocks noGrp="1" noRot="1" noChangeAspect="1" noChangeArrowheads="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9" name="Rectangle 11"/>
          <p:cNvSpPr>
            <a:spLocks noGrp="1" noChangeArrowheads="1"/>
          </p:cNvSpPr>
          <p:nvPr>
            <p:ph type="dt" idx="1"/>
          </p:nvPr>
        </p:nvSpPr>
        <p:spPr bwMode="auto">
          <a:xfrm>
            <a:off x="4144963" y="0"/>
            <a:ext cx="3170237"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kumimoji="0" sz="1300"/>
            </a:lvl1pPr>
          </a:lstStyle>
          <a:p>
            <a:fld id="{3BE1C7C5-2438-45E8-9C4B-4CF25A7A0D92}" type="datetime1">
              <a:rPr lang="en-US"/>
              <a:pPr/>
              <a:t>10/16/2021</a:t>
            </a:fld>
            <a:endParaRPr lang="en-US"/>
          </a:p>
        </p:txBody>
      </p:sp>
      <p:sp>
        <p:nvSpPr>
          <p:cNvPr id="2060" name="Rectangle 12"/>
          <p:cNvSpPr>
            <a:spLocks noGrp="1" noChangeArrowheads="1"/>
          </p:cNvSpPr>
          <p:nvPr>
            <p:ph type="ftr" sz="quarter" idx="4"/>
          </p:nvPr>
        </p:nvSpPr>
        <p:spPr bwMode="auto">
          <a:xfrm>
            <a:off x="0" y="9121775"/>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kumimoji="0" sz="1300"/>
            </a:lvl1pPr>
          </a:lstStyle>
          <a:p>
            <a:endParaRPr lang="en-US"/>
          </a:p>
        </p:txBody>
      </p:sp>
      <p:sp>
        <p:nvSpPr>
          <p:cNvPr id="2061" name="Rectangle 13"/>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kumimoji="0" sz="1300"/>
            </a:lvl1pPr>
          </a:lstStyle>
          <a:p>
            <a:fld id="{268D2804-BB65-43F8-AAD1-5BB7854F8C27}" type="slidenum">
              <a:rPr lang="en-US"/>
              <a:pPr/>
              <a:t>‹#›</a:t>
            </a:fld>
            <a:endParaRPr 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Line 2"/>
          <p:cNvSpPr>
            <a:spLocks noChangeShapeType="1"/>
          </p:cNvSpPr>
          <p:nvPr/>
        </p:nvSpPr>
        <p:spPr bwMode="auto">
          <a:xfrm>
            <a:off x="1500188" y="1708150"/>
            <a:ext cx="7646987" cy="0"/>
          </a:xfrm>
          <a:prstGeom prst="line">
            <a:avLst/>
          </a:prstGeom>
          <a:noFill/>
          <a:ln w="12700" cap="sq">
            <a:solidFill>
              <a:schemeClr val="bg2"/>
            </a:solidFill>
            <a:round/>
            <a:headEnd type="none" w="sm" len="sm"/>
            <a:tailEnd type="none" w="sm" len="sm"/>
          </a:ln>
          <a:effectLst/>
        </p:spPr>
        <p:txBody>
          <a:bodyPr/>
          <a:lstStyle/>
          <a:p>
            <a:endParaRPr lang="en-US"/>
          </a:p>
        </p:txBody>
      </p:sp>
      <p:sp>
        <p:nvSpPr>
          <p:cNvPr id="3075" name="Arc 3"/>
          <p:cNvSpPr>
            <a:spLocks/>
          </p:cNvSpPr>
          <p:nvPr/>
        </p:nvSpPr>
        <p:spPr bwMode="auto">
          <a:xfrm>
            <a:off x="0" y="842963"/>
            <a:ext cx="2895600" cy="60182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accent1"/>
              </a:gs>
              <a:gs pos="100000">
                <a:schemeClr val="accent2"/>
              </a:gs>
            </a:gsLst>
            <a:lin ang="5400000" scaled="1"/>
          </a:gradFill>
          <a:ln w="9525">
            <a:noFill/>
            <a:round/>
            <a:headEnd type="none" w="sm" len="sm"/>
            <a:tailEnd type="none" w="sm" len="sm"/>
          </a:ln>
          <a:effectLst/>
        </p:spPr>
        <p:txBody>
          <a:bodyPr/>
          <a:lstStyle/>
          <a:p>
            <a:endParaRPr lang="en-US"/>
          </a:p>
        </p:txBody>
      </p:sp>
      <p:sp>
        <p:nvSpPr>
          <p:cNvPr id="3076" name="Rectangle 4"/>
          <p:cNvSpPr>
            <a:spLocks noGrp="1" noChangeArrowheads="1"/>
          </p:cNvSpPr>
          <p:nvPr>
            <p:ph type="ctrTitle" sz="quarter"/>
          </p:nvPr>
        </p:nvSpPr>
        <p:spPr>
          <a:xfrm>
            <a:off x="2590800" y="781050"/>
            <a:ext cx="6248400" cy="1143000"/>
          </a:xfrm>
        </p:spPr>
        <p:txBody>
          <a:bodyPr anchor="b"/>
          <a:lstStyle>
            <a:lvl1pPr>
              <a:defRPr sz="6600"/>
            </a:lvl1pPr>
          </a:lstStyle>
          <a:p>
            <a:r>
              <a:rPr lang="en-US"/>
              <a:t>Click to edit Master title style</a:t>
            </a:r>
          </a:p>
        </p:txBody>
      </p:sp>
      <p:sp>
        <p:nvSpPr>
          <p:cNvPr id="3077" name="Rectangle 5"/>
          <p:cNvSpPr>
            <a:spLocks noGrp="1" noChangeArrowheads="1"/>
          </p:cNvSpPr>
          <p:nvPr>
            <p:ph type="subTitle" sz="quarter" idx="1"/>
          </p:nvPr>
        </p:nvSpPr>
        <p:spPr>
          <a:xfrm>
            <a:off x="4191000" y="1752600"/>
            <a:ext cx="4572000" cy="1752600"/>
          </a:xfrm>
        </p:spPr>
        <p:txBody>
          <a:bodyPr/>
          <a:lstStyle>
            <a:lvl1pPr marL="0" indent="0">
              <a:buFont typeface="Monotype Sorts" pitchFamily="2" charset="2"/>
              <a:buNone/>
              <a:defRPr sz="2400"/>
            </a:lvl1pPr>
          </a:lstStyle>
          <a:p>
            <a:r>
              <a:rPr lang="en-US"/>
              <a:t>Click to edit Master subtitle style</a:t>
            </a:r>
          </a:p>
        </p:txBody>
      </p:sp>
      <p:sp>
        <p:nvSpPr>
          <p:cNvPr id="3080" name="Rectangle 8">
            <a:hlinkClick r:id="" action="ppaction://hlinkshowjump?jump=firstslide"/>
          </p:cNvPr>
          <p:cNvSpPr>
            <a:spLocks noChangeArrowheads="1"/>
          </p:cNvSpPr>
          <p:nvPr/>
        </p:nvSpPr>
        <p:spPr bwMode="auto">
          <a:xfrm>
            <a:off x="7004050" y="6499225"/>
            <a:ext cx="1530350" cy="419100"/>
          </a:xfrm>
          <a:prstGeom prst="rect">
            <a:avLst/>
          </a:prstGeom>
          <a:noFill/>
          <a:ln w="9525">
            <a:noFill/>
            <a:miter lim="800000"/>
            <a:headEnd/>
            <a:tailEnd/>
          </a:ln>
          <a:effectLst/>
        </p:spPr>
        <p:txBody>
          <a:bodyPr lIns="92075" tIns="46038" rIns="92075" bIns="46038"/>
          <a:lstStyle/>
          <a:p>
            <a:pPr>
              <a:spcBef>
                <a:spcPct val="20000"/>
              </a:spcBef>
            </a:pPr>
            <a:r>
              <a:rPr lang="en-US" sz="1200">
                <a:solidFill>
                  <a:schemeClr val="folHlink"/>
                </a:solidFill>
                <a:latin typeface="Arial" charset="0"/>
                <a:hlinkClick r:id="" action="ppaction://hlinkshowjump?jump=firstslide"/>
              </a:rPr>
              <a:t>Jump to first page</a:t>
            </a:r>
          </a:p>
        </p:txBody>
      </p:sp>
      <p:sp>
        <p:nvSpPr>
          <p:cNvPr id="3081" name="AutoShape 9">
            <a:hlinkClick r:id="" action="ppaction://hlinkshowjump?jump=previousslide"/>
          </p:cNvPr>
          <p:cNvSpPr>
            <a:spLocks noChangeArrowheads="1"/>
          </p:cNvSpPr>
          <p:nvPr/>
        </p:nvSpPr>
        <p:spPr bwMode="auto">
          <a:xfrm>
            <a:off x="8502650" y="6554788"/>
            <a:ext cx="193675" cy="227012"/>
          </a:xfrm>
          <a:prstGeom prst="leftArrow">
            <a:avLst>
              <a:gd name="adj1" fmla="val 50000"/>
              <a:gd name="adj2" fmla="val 63796"/>
            </a:avLst>
          </a:prstGeom>
          <a:solidFill>
            <a:schemeClr val="bg1"/>
          </a:solidFill>
          <a:ln w="12700" cap="sq">
            <a:solidFill>
              <a:schemeClr val="folHlink"/>
            </a:solidFill>
            <a:miter lim="800000"/>
            <a:headEnd/>
            <a:tailEnd/>
          </a:ln>
          <a:effectLst/>
        </p:spPr>
        <p:txBody>
          <a:bodyPr/>
          <a:lstStyle/>
          <a:p>
            <a:endParaRPr lang="en-US"/>
          </a:p>
        </p:txBody>
      </p:sp>
      <p:sp>
        <p:nvSpPr>
          <p:cNvPr id="3082" name="AutoShape 10">
            <a:hlinkClick r:id="" action="ppaction://hlinkshowjump?jump=nextslide"/>
          </p:cNvPr>
          <p:cNvSpPr>
            <a:spLocks noChangeArrowheads="1"/>
          </p:cNvSpPr>
          <p:nvPr/>
        </p:nvSpPr>
        <p:spPr bwMode="auto">
          <a:xfrm>
            <a:off x="8731250" y="6556375"/>
            <a:ext cx="193675" cy="227013"/>
          </a:xfrm>
          <a:prstGeom prst="rightArrow">
            <a:avLst>
              <a:gd name="adj1" fmla="val 50000"/>
              <a:gd name="adj2" fmla="val 63806"/>
            </a:avLst>
          </a:prstGeom>
          <a:solidFill>
            <a:schemeClr val="bg1"/>
          </a:solidFill>
          <a:ln w="12700" cap="sq">
            <a:solidFill>
              <a:schemeClr val="folHlink"/>
            </a:solidFill>
            <a:miter lim="800000"/>
            <a:headEnd/>
            <a:tailEnd/>
          </a:ln>
          <a:effectLst/>
        </p:spPr>
        <p:txBody>
          <a:bodyPr/>
          <a:lstStyle/>
          <a:p>
            <a:endParaRPr kumimoji="0" lang="en-US"/>
          </a:p>
        </p:txBody>
      </p:sp>
      <p:sp>
        <p:nvSpPr>
          <p:cNvPr id="3083" name="Rectangle 11"/>
          <p:cNvSpPr>
            <a:spLocks noGrp="1" noChangeArrowheads="1"/>
          </p:cNvSpPr>
          <p:nvPr>
            <p:ph type="dt" sz="quarter" idx="2"/>
          </p:nvPr>
        </p:nvSpPr>
        <p:spPr>
          <a:xfrm>
            <a:off x="152400" y="5486400"/>
            <a:ext cx="1905000" cy="304800"/>
          </a:xfrm>
        </p:spPr>
        <p:txBody>
          <a:bodyPr/>
          <a:lstStyle>
            <a:lvl1pPr>
              <a:defRPr/>
            </a:lvl1pPr>
          </a:lstStyle>
          <a:p>
            <a:endParaRPr lang="en-US"/>
          </a:p>
        </p:txBody>
      </p:sp>
      <p:sp>
        <p:nvSpPr>
          <p:cNvPr id="3084" name="Rectangle 12"/>
          <p:cNvSpPr>
            <a:spLocks noGrp="1" noChangeArrowheads="1"/>
          </p:cNvSpPr>
          <p:nvPr>
            <p:ph type="ftr" sz="quarter" idx="3"/>
          </p:nvPr>
        </p:nvSpPr>
        <p:spPr>
          <a:xfrm>
            <a:off x="152400" y="5791200"/>
            <a:ext cx="2667000" cy="304800"/>
          </a:xfrm>
        </p:spPr>
        <p:txBody>
          <a:bodyPr/>
          <a:lstStyle>
            <a:lvl1pPr>
              <a:defRPr/>
            </a:lvl1pPr>
          </a:lstStyle>
          <a:p>
            <a:endParaRPr lang="en-US"/>
          </a:p>
        </p:txBody>
      </p:sp>
      <p:sp>
        <p:nvSpPr>
          <p:cNvPr id="3085" name="Rectangle 13"/>
          <p:cNvSpPr>
            <a:spLocks noGrp="1" noChangeArrowheads="1"/>
          </p:cNvSpPr>
          <p:nvPr>
            <p:ph type="sldNum" sz="quarter" idx="4"/>
          </p:nvPr>
        </p:nvSpPr>
        <p:spPr/>
        <p:txBody>
          <a:bodyPr/>
          <a:lstStyle>
            <a:lvl1pPr>
              <a:defRPr/>
            </a:lvl1pPr>
          </a:lstStyle>
          <a:p>
            <a:fld id="{990F4E3B-731D-45CE-9990-2C1319716E6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BB8366E-80C2-465C-B1F3-957EA2BE379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42FE94-A461-4207-B9D2-064A2A711C5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C48800B-98D8-404E-9F70-1D9E5B22B60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41B141-DD0E-479E-9E8A-40CA70B24AA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C95401C-1D02-487B-86B6-32C2B4845F6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467710E-B51B-4912-A1AD-D3F040BACC4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8EFB431-38DC-4DEE-911C-041572DA854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8658916-36B1-4B22-85B3-05CF4EEC93A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C327C3E-8620-4245-965B-4816F530575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4D77F2D-2720-463D-BF70-4AB6E3F310E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5600" cy="60182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accent1"/>
              </a:gs>
              <a:gs pos="100000">
                <a:schemeClr val="accent2"/>
              </a:gs>
            </a:gsLst>
            <a:lin ang="5400000" scaled="1"/>
          </a:gradFill>
          <a:ln w="9525">
            <a:noFill/>
            <a:round/>
            <a:headEnd type="none" w="sm" len="sm"/>
            <a:tailEnd type="none" w="sm" len="sm"/>
          </a:ln>
          <a:effectLst/>
        </p:spPr>
        <p:txBody>
          <a:bodyPr/>
          <a:lstStyle/>
          <a:p>
            <a:endParaRPr 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1" name="Rectangle 7">
            <a:hlinkClick r:id="" action="ppaction://hlinkshowjump?jump=firstslide"/>
          </p:cNvPr>
          <p:cNvSpPr>
            <a:spLocks noChangeArrowheads="1"/>
          </p:cNvSpPr>
          <p:nvPr/>
        </p:nvSpPr>
        <p:spPr bwMode="auto">
          <a:xfrm>
            <a:off x="7004050" y="6499225"/>
            <a:ext cx="1530350" cy="419100"/>
          </a:xfrm>
          <a:prstGeom prst="rect">
            <a:avLst/>
          </a:prstGeom>
          <a:noFill/>
          <a:ln w="9525">
            <a:noFill/>
            <a:miter lim="800000"/>
            <a:headEnd/>
            <a:tailEnd/>
          </a:ln>
          <a:effectLst/>
        </p:spPr>
        <p:txBody>
          <a:bodyPr lIns="92075" tIns="46038" rIns="92075" bIns="46038"/>
          <a:lstStyle/>
          <a:p>
            <a:pPr>
              <a:spcBef>
                <a:spcPct val="20000"/>
              </a:spcBef>
            </a:pPr>
            <a:r>
              <a:rPr lang="en-US" sz="1200">
                <a:solidFill>
                  <a:schemeClr val="folHlink"/>
                </a:solidFill>
                <a:latin typeface="Arial" charset="0"/>
                <a:hlinkClick r:id="" action="ppaction://hlinkshowjump?jump=firstslide"/>
              </a:rPr>
              <a:t>Jump to first page</a:t>
            </a:r>
          </a:p>
        </p:txBody>
      </p:sp>
      <p:sp>
        <p:nvSpPr>
          <p:cNvPr id="1032" name="AutoShape 8">
            <a:hlinkClick r:id="" action="ppaction://hlinkshowjump?jump=previousslide"/>
          </p:cNvPr>
          <p:cNvSpPr>
            <a:spLocks noChangeArrowheads="1"/>
          </p:cNvSpPr>
          <p:nvPr/>
        </p:nvSpPr>
        <p:spPr bwMode="auto">
          <a:xfrm>
            <a:off x="8502650" y="6554788"/>
            <a:ext cx="193675" cy="227012"/>
          </a:xfrm>
          <a:prstGeom prst="leftArrow">
            <a:avLst>
              <a:gd name="adj1" fmla="val 50000"/>
              <a:gd name="adj2" fmla="val 63796"/>
            </a:avLst>
          </a:prstGeom>
          <a:solidFill>
            <a:schemeClr val="bg1"/>
          </a:solidFill>
          <a:ln w="12700" cap="sq">
            <a:solidFill>
              <a:schemeClr val="folHlink"/>
            </a:solidFill>
            <a:miter lim="800000"/>
            <a:headEnd/>
            <a:tailEnd/>
          </a:ln>
          <a:effectLst/>
        </p:spPr>
        <p:txBody>
          <a:bodyPr/>
          <a:lstStyle/>
          <a:p>
            <a:endParaRPr lang="en-US"/>
          </a:p>
        </p:txBody>
      </p:sp>
      <p:sp>
        <p:nvSpPr>
          <p:cNvPr id="1033" name="AutoShape 9">
            <a:hlinkClick r:id="" action="ppaction://hlinkshowjump?jump=nextslide"/>
          </p:cNvPr>
          <p:cNvSpPr>
            <a:spLocks noChangeArrowheads="1"/>
          </p:cNvSpPr>
          <p:nvPr/>
        </p:nvSpPr>
        <p:spPr bwMode="auto">
          <a:xfrm>
            <a:off x="8731250" y="6556375"/>
            <a:ext cx="193675" cy="227013"/>
          </a:xfrm>
          <a:prstGeom prst="rightArrow">
            <a:avLst>
              <a:gd name="adj1" fmla="val 50000"/>
              <a:gd name="adj2" fmla="val 63806"/>
            </a:avLst>
          </a:prstGeom>
          <a:solidFill>
            <a:schemeClr val="bg1"/>
          </a:solidFill>
          <a:ln w="12700" cap="sq">
            <a:solidFill>
              <a:schemeClr val="folHlink"/>
            </a:solidFill>
            <a:miter lim="800000"/>
            <a:headEnd/>
            <a:tailEnd/>
          </a:ln>
          <a:effectLst/>
        </p:spPr>
        <p:txBody>
          <a:bodyPr/>
          <a:lstStyle/>
          <a:p>
            <a:endParaRPr lang="en-US"/>
          </a:p>
        </p:txBody>
      </p:sp>
      <p:sp>
        <p:nvSpPr>
          <p:cNvPr id="1034" name="Rectangle 10"/>
          <p:cNvSpPr>
            <a:spLocks noGrp="1" noChangeArrowheads="1"/>
          </p:cNvSpPr>
          <p:nvPr>
            <p:ph type="dt" sz="half" idx="2"/>
          </p:nvPr>
        </p:nvSpPr>
        <p:spPr bwMode="auto">
          <a:xfrm>
            <a:off x="152400" y="5562600"/>
            <a:ext cx="1905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400">
                <a:solidFill>
                  <a:schemeClr val="folHlink"/>
                </a:solidFill>
                <a:latin typeface="+mn-lt"/>
              </a:defRPr>
            </a:lvl1pPr>
          </a:lstStyle>
          <a:p>
            <a:endParaRPr lang="en-US"/>
          </a:p>
        </p:txBody>
      </p:sp>
      <p:sp>
        <p:nvSpPr>
          <p:cNvPr id="1035" name="Rectangle 11"/>
          <p:cNvSpPr>
            <a:spLocks noGrp="1" noChangeArrowheads="1"/>
          </p:cNvSpPr>
          <p:nvPr>
            <p:ph type="ftr" sz="quarter" idx="3"/>
          </p:nvPr>
        </p:nvSpPr>
        <p:spPr bwMode="auto">
          <a:xfrm>
            <a:off x="152400" y="5867400"/>
            <a:ext cx="25908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kumimoji="0" sz="1400">
                <a:solidFill>
                  <a:schemeClr val="folHlink"/>
                </a:solidFill>
                <a:latin typeface="+mn-lt"/>
              </a:defRPr>
            </a:lvl1pPr>
          </a:lstStyle>
          <a:p>
            <a:endParaRPr lang="en-US"/>
          </a:p>
        </p:txBody>
      </p:sp>
      <p:sp>
        <p:nvSpPr>
          <p:cNvPr id="1036" name="Rectangle 12"/>
          <p:cNvSpPr>
            <a:spLocks noGrp="1" noChangeArrowheads="1"/>
          </p:cNvSpPr>
          <p:nvPr>
            <p:ph type="sldNum" sz="quarter" idx="4"/>
          </p:nvPr>
        </p:nvSpPr>
        <p:spPr bwMode="auto">
          <a:xfrm>
            <a:off x="152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400">
                <a:solidFill>
                  <a:schemeClr val="folHlink"/>
                </a:solidFill>
                <a:latin typeface="+mn-lt"/>
              </a:defRPr>
            </a:lvl1pPr>
          </a:lstStyle>
          <a:p>
            <a:fld id="{CE0667D2-5C9E-4DFA-A0BF-39971EAC97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70000"/>
        </a:lnSpc>
        <a:spcBef>
          <a:spcPct val="0"/>
        </a:spcBef>
        <a:spcAft>
          <a:spcPct val="0"/>
        </a:spcAft>
        <a:defRPr kumimoji="1" sz="4800" b="1">
          <a:solidFill>
            <a:schemeClr val="tx2"/>
          </a:solidFill>
          <a:latin typeface="+mj-lt"/>
          <a:ea typeface="+mj-ea"/>
          <a:cs typeface="+mj-cs"/>
        </a:defRPr>
      </a:lvl1pPr>
      <a:lvl2pPr algn="l" rtl="0" eaLnBrk="0" fontAlgn="base" hangingPunct="0">
        <a:lnSpc>
          <a:spcPct val="70000"/>
        </a:lnSpc>
        <a:spcBef>
          <a:spcPct val="0"/>
        </a:spcBef>
        <a:spcAft>
          <a:spcPct val="0"/>
        </a:spcAft>
        <a:defRPr kumimoji="1" sz="4800" b="1">
          <a:solidFill>
            <a:schemeClr val="tx2"/>
          </a:solidFill>
          <a:latin typeface="Arial Narrow" pitchFamily="34" charset="0"/>
        </a:defRPr>
      </a:lvl2pPr>
      <a:lvl3pPr algn="l" rtl="0" eaLnBrk="0" fontAlgn="base" hangingPunct="0">
        <a:lnSpc>
          <a:spcPct val="70000"/>
        </a:lnSpc>
        <a:spcBef>
          <a:spcPct val="0"/>
        </a:spcBef>
        <a:spcAft>
          <a:spcPct val="0"/>
        </a:spcAft>
        <a:defRPr kumimoji="1" sz="4800" b="1">
          <a:solidFill>
            <a:schemeClr val="tx2"/>
          </a:solidFill>
          <a:latin typeface="Arial Narrow" pitchFamily="34" charset="0"/>
        </a:defRPr>
      </a:lvl3pPr>
      <a:lvl4pPr algn="l" rtl="0" eaLnBrk="0" fontAlgn="base" hangingPunct="0">
        <a:lnSpc>
          <a:spcPct val="70000"/>
        </a:lnSpc>
        <a:spcBef>
          <a:spcPct val="0"/>
        </a:spcBef>
        <a:spcAft>
          <a:spcPct val="0"/>
        </a:spcAft>
        <a:defRPr kumimoji="1" sz="4800" b="1">
          <a:solidFill>
            <a:schemeClr val="tx2"/>
          </a:solidFill>
          <a:latin typeface="Arial Narrow" pitchFamily="34" charset="0"/>
        </a:defRPr>
      </a:lvl4pPr>
      <a:lvl5pPr algn="l" rtl="0" eaLnBrk="0" fontAlgn="base" hangingPunct="0">
        <a:lnSpc>
          <a:spcPct val="70000"/>
        </a:lnSpc>
        <a:spcBef>
          <a:spcPct val="0"/>
        </a:spcBef>
        <a:spcAft>
          <a:spcPct val="0"/>
        </a:spcAft>
        <a:defRPr kumimoji="1" sz="4800" b="1">
          <a:solidFill>
            <a:schemeClr val="tx2"/>
          </a:solidFill>
          <a:latin typeface="Arial Narrow" pitchFamily="34" charset="0"/>
        </a:defRPr>
      </a:lvl5pPr>
      <a:lvl6pPr marL="457200" algn="l" rtl="0" eaLnBrk="0" fontAlgn="base" hangingPunct="0">
        <a:lnSpc>
          <a:spcPct val="70000"/>
        </a:lnSpc>
        <a:spcBef>
          <a:spcPct val="0"/>
        </a:spcBef>
        <a:spcAft>
          <a:spcPct val="0"/>
        </a:spcAft>
        <a:defRPr kumimoji="1" sz="4800" b="1">
          <a:solidFill>
            <a:schemeClr val="tx2"/>
          </a:solidFill>
          <a:latin typeface="Arial Narrow" pitchFamily="34" charset="0"/>
        </a:defRPr>
      </a:lvl6pPr>
      <a:lvl7pPr marL="914400" algn="l" rtl="0" eaLnBrk="0" fontAlgn="base" hangingPunct="0">
        <a:lnSpc>
          <a:spcPct val="70000"/>
        </a:lnSpc>
        <a:spcBef>
          <a:spcPct val="0"/>
        </a:spcBef>
        <a:spcAft>
          <a:spcPct val="0"/>
        </a:spcAft>
        <a:defRPr kumimoji="1" sz="4800" b="1">
          <a:solidFill>
            <a:schemeClr val="tx2"/>
          </a:solidFill>
          <a:latin typeface="Arial Narrow" pitchFamily="34" charset="0"/>
        </a:defRPr>
      </a:lvl7pPr>
      <a:lvl8pPr marL="1371600" algn="l" rtl="0" eaLnBrk="0" fontAlgn="base" hangingPunct="0">
        <a:lnSpc>
          <a:spcPct val="70000"/>
        </a:lnSpc>
        <a:spcBef>
          <a:spcPct val="0"/>
        </a:spcBef>
        <a:spcAft>
          <a:spcPct val="0"/>
        </a:spcAft>
        <a:defRPr kumimoji="1" sz="4800" b="1">
          <a:solidFill>
            <a:schemeClr val="tx2"/>
          </a:solidFill>
          <a:latin typeface="Arial Narrow" pitchFamily="34" charset="0"/>
        </a:defRPr>
      </a:lvl8pPr>
      <a:lvl9pPr marL="1828800" algn="l" rtl="0" eaLnBrk="0" fontAlgn="base" hangingPunct="0">
        <a:lnSpc>
          <a:spcPct val="70000"/>
        </a:lnSpc>
        <a:spcBef>
          <a:spcPct val="0"/>
        </a:spcBef>
        <a:spcAft>
          <a:spcPct val="0"/>
        </a:spcAft>
        <a:defRPr kumimoji="1" sz="4800" b="1">
          <a:solidFill>
            <a:schemeClr val="tx2"/>
          </a:solidFill>
          <a:latin typeface="Arial Narrow" pitchFamily="34" charset="0"/>
        </a:defRPr>
      </a:lvl9pPr>
    </p:titleStyle>
    <p:bodyStyle>
      <a:lvl1pPr marL="342900" indent="-342900" algn="l" rtl="0" eaLnBrk="0" fontAlgn="base" hangingPunct="0">
        <a:spcBef>
          <a:spcPct val="20000"/>
        </a:spcBef>
        <a:spcAft>
          <a:spcPct val="0"/>
        </a:spcAft>
        <a:buClr>
          <a:schemeClr val="hlink"/>
        </a:buClr>
        <a:buSzPct val="50000"/>
        <a:buFont typeface="Monotype Sorts" pitchFamily="2" charset="2"/>
        <a:buChar char="n"/>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Monotype Sorts" pitchFamily="2" charset="2"/>
        <a:buChar char="u"/>
        <a:defRPr kumimoji="1" sz="2600">
          <a:solidFill>
            <a:schemeClr val="tx1"/>
          </a:solidFill>
          <a:latin typeface="+mn-lt"/>
        </a:defRPr>
      </a:lvl2pPr>
      <a:lvl3pPr marL="1143000" indent="-228600" algn="l" rtl="0" eaLnBrk="0" fontAlgn="base" hangingPunct="0">
        <a:spcBef>
          <a:spcPct val="20000"/>
        </a:spcBef>
        <a:spcAft>
          <a:spcPct val="0"/>
        </a:spcAft>
        <a:buClr>
          <a:schemeClr val="hlink"/>
        </a:buClr>
        <a:buSzPct val="65000"/>
        <a:buFont typeface="Monotype Sorts" pitchFamily="2" charset="2"/>
        <a:buChar char="F"/>
        <a:defRPr kumimoji="1" sz="2400">
          <a:solidFill>
            <a:schemeClr val="tx1"/>
          </a:solidFill>
          <a:latin typeface="+mn-lt"/>
        </a:defRPr>
      </a:lvl3pPr>
      <a:lvl4pPr marL="1600200" indent="-228600" algn="l" rtl="0" eaLnBrk="0" fontAlgn="base" hangingPunct="0">
        <a:spcBef>
          <a:spcPct val="20000"/>
        </a:spcBef>
        <a:spcAft>
          <a:spcPct val="0"/>
        </a:spcAft>
        <a:buClr>
          <a:schemeClr val="tx2"/>
        </a:buClr>
        <a:buSzPct val="100000"/>
        <a:buChar char="•"/>
        <a:defRPr kumimoji="1" sz="2000">
          <a:solidFill>
            <a:schemeClr val="tx1"/>
          </a:solidFill>
          <a:latin typeface="+mn-lt"/>
        </a:defRPr>
      </a:lvl4pPr>
      <a:lvl5pPr marL="20574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5pPr>
      <a:lvl6pPr marL="25146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6pPr>
      <a:lvl7pPr marL="29718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7pPr>
      <a:lvl8pPr marL="34290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8pPr>
      <a:lvl9pPr marL="38862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 Id="rId5" Type="http://schemas.openxmlformats.org/officeDocument/2006/relationships/image" Target="../media/image11.jpg"/><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7.jp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609600"/>
            <a:ext cx="8534400" cy="1371600"/>
          </a:xfrm>
          <a:noFill/>
          <a:ln/>
        </p:spPr>
        <p:txBody>
          <a:bodyPr anchor="b"/>
          <a:lstStyle/>
          <a:p>
            <a:r>
              <a:rPr lang="en-US" sz="4000" dirty="0"/>
              <a:t>Lecture 9</a:t>
            </a:r>
            <a:br>
              <a:rPr lang="en-US" sz="4000" dirty="0"/>
            </a:br>
            <a:r>
              <a:rPr lang="en-US" sz="3200" dirty="0"/>
              <a:t> Emergence of Neo-Liberal Ideology: </a:t>
            </a:r>
            <a:br>
              <a:rPr lang="en-US" sz="3200" dirty="0"/>
            </a:br>
            <a:r>
              <a:rPr lang="en-US" sz="3200" dirty="0"/>
              <a:t>Keynes, Hayek and Friedman</a:t>
            </a:r>
          </a:p>
        </p:txBody>
      </p:sp>
      <p:sp>
        <p:nvSpPr>
          <p:cNvPr id="4099" name="Rectangle 3"/>
          <p:cNvSpPr>
            <a:spLocks noGrp="1" noChangeArrowheads="1"/>
          </p:cNvSpPr>
          <p:nvPr>
            <p:ph type="body" idx="1"/>
          </p:nvPr>
        </p:nvSpPr>
        <p:spPr>
          <a:xfrm>
            <a:off x="609600" y="2438400"/>
            <a:ext cx="8305800" cy="3657600"/>
          </a:xfrm>
          <a:noFill/>
          <a:ln/>
        </p:spPr>
        <p:txBody>
          <a:bodyPr/>
          <a:lstStyle/>
          <a:p>
            <a:pPr>
              <a:lnSpc>
                <a:spcPct val="90000"/>
              </a:lnSpc>
              <a:buFont typeface="Monotype Sorts" pitchFamily="2" charset="2"/>
              <a:buNone/>
            </a:pPr>
            <a:r>
              <a:rPr lang="en-US" sz="1800" dirty="0"/>
              <a:t>Reading: Keynes, von Hayek, the </a:t>
            </a:r>
            <a:r>
              <a:rPr lang="en-US" sz="1800" dirty="0" err="1"/>
              <a:t>Friedmans</a:t>
            </a:r>
            <a:endParaRPr lang="en-US" sz="1800" dirty="0"/>
          </a:p>
          <a:p>
            <a:pPr>
              <a:lnSpc>
                <a:spcPct val="90000"/>
              </a:lnSpc>
              <a:buFont typeface="Monotype Sorts" pitchFamily="2" charset="2"/>
              <a:buNone/>
            </a:pPr>
            <a:endParaRPr lang="en-GB" sz="2000" b="1" i="1" dirty="0"/>
          </a:p>
          <a:p>
            <a:pPr>
              <a:lnSpc>
                <a:spcPct val="90000"/>
              </a:lnSpc>
              <a:buFont typeface="Monotype Sorts" pitchFamily="2" charset="2"/>
              <a:buNone/>
            </a:pPr>
            <a:r>
              <a:rPr lang="en-GB" sz="2000" b="1" dirty="0"/>
              <a:t>Topics</a:t>
            </a:r>
            <a:endParaRPr lang="en-GB" sz="2400" dirty="0"/>
          </a:p>
          <a:p>
            <a:pPr>
              <a:lnSpc>
                <a:spcPct val="90000"/>
              </a:lnSpc>
            </a:pPr>
            <a:r>
              <a:rPr lang="en-GB" sz="2400" dirty="0"/>
              <a:t>What is Neo-Liberalism?</a:t>
            </a:r>
          </a:p>
          <a:p>
            <a:pPr>
              <a:lnSpc>
                <a:spcPct val="90000"/>
              </a:lnSpc>
            </a:pPr>
            <a:r>
              <a:rPr lang="en-GB" sz="2400" dirty="0"/>
              <a:t>The 1929 Stock Market Crash and the Great Depression</a:t>
            </a:r>
          </a:p>
          <a:p>
            <a:pPr>
              <a:lnSpc>
                <a:spcPct val="90000"/>
              </a:lnSpc>
            </a:pPr>
            <a:r>
              <a:rPr lang="en-GB" sz="2400" dirty="0"/>
              <a:t>More on </a:t>
            </a:r>
            <a:r>
              <a:rPr lang="en-GB" sz="2400" i="1" dirty="0"/>
              <a:t>The General Theory</a:t>
            </a:r>
          </a:p>
          <a:p>
            <a:pPr>
              <a:lnSpc>
                <a:spcPct val="90000"/>
              </a:lnSpc>
            </a:pPr>
            <a:r>
              <a:rPr lang="en-GB" sz="2400" dirty="0"/>
              <a:t>Von Hayek and The Struggle Against Collectivism</a:t>
            </a:r>
          </a:p>
          <a:p>
            <a:pPr>
              <a:lnSpc>
                <a:spcPct val="90000"/>
              </a:lnSpc>
            </a:pPr>
            <a:r>
              <a:rPr lang="en-GB" sz="2400" dirty="0"/>
              <a:t>Milton and Rose Friedman: </a:t>
            </a:r>
            <a:r>
              <a:rPr lang="en-GB" sz="2400" i="1" dirty="0"/>
              <a:t>Free to Choose</a:t>
            </a:r>
          </a:p>
          <a:p>
            <a:pPr>
              <a:lnSpc>
                <a:spcPct val="90000"/>
              </a:lnSpc>
            </a:pPr>
            <a:r>
              <a:rPr lang="en-GB" sz="2400" dirty="0"/>
              <a:t>Reagan, Thatcher and the WTO</a:t>
            </a:r>
          </a:p>
          <a:p>
            <a:pPr>
              <a:lnSpc>
                <a:spcPct val="90000"/>
              </a:lnSpc>
            </a:pPr>
            <a:endParaRPr lang="en-GB" sz="2000" dirty="0"/>
          </a:p>
          <a:p>
            <a:pPr>
              <a:lnSpc>
                <a:spcPct val="90000"/>
              </a:lnSpc>
            </a:pPr>
            <a:endParaRPr lang="en-GB"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393472-E646-42DC-BB50-BDB55D54E6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457200"/>
            <a:ext cx="2276475" cy="2857500"/>
          </a:xfrm>
          <a:prstGeom prst="rect">
            <a:avLst/>
          </a:prstGeom>
        </p:spPr>
      </p:pic>
      <p:pic>
        <p:nvPicPr>
          <p:cNvPr id="7" name="Picture 6">
            <a:extLst>
              <a:ext uri="{FF2B5EF4-FFF2-40B4-BE49-F238E27FC236}">
                <a16:creationId xmlns:a16="http://schemas.microsoft.com/office/drawing/2014/main" id="{F0AD3A48-9B2C-4104-85FB-D04206776A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711200"/>
            <a:ext cx="4114800" cy="2032000"/>
          </a:xfrm>
          <a:prstGeom prst="rect">
            <a:avLst/>
          </a:prstGeom>
        </p:spPr>
      </p:pic>
      <p:pic>
        <p:nvPicPr>
          <p:cNvPr id="11" name="Picture 10">
            <a:extLst>
              <a:ext uri="{FF2B5EF4-FFF2-40B4-BE49-F238E27FC236}">
                <a16:creationId xmlns:a16="http://schemas.microsoft.com/office/drawing/2014/main" id="{8BD4C91E-82FE-4799-A746-A028FF4F36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4622" y="3314700"/>
            <a:ext cx="4190776" cy="2628900"/>
          </a:xfrm>
          <a:prstGeom prst="rect">
            <a:avLst/>
          </a:prstGeom>
        </p:spPr>
      </p:pic>
      <p:pic>
        <p:nvPicPr>
          <p:cNvPr id="13" name="Picture 12">
            <a:extLst>
              <a:ext uri="{FF2B5EF4-FFF2-40B4-BE49-F238E27FC236}">
                <a16:creationId xmlns:a16="http://schemas.microsoft.com/office/drawing/2014/main" id="{F0F9CB19-07CD-4C4D-872E-BEE080B914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3543301"/>
            <a:ext cx="2895600" cy="2213463"/>
          </a:xfrm>
          <a:prstGeom prst="rect">
            <a:avLst/>
          </a:prstGeom>
        </p:spPr>
      </p:pic>
    </p:spTree>
    <p:extLst>
      <p:ext uri="{BB962C8B-B14F-4D97-AF65-F5344CB8AC3E}">
        <p14:creationId xmlns:p14="http://schemas.microsoft.com/office/powerpoint/2010/main" val="2640736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81000" y="609600"/>
            <a:ext cx="8534400" cy="1143000"/>
          </a:xfrm>
        </p:spPr>
        <p:txBody>
          <a:bodyPr/>
          <a:lstStyle/>
          <a:p>
            <a:r>
              <a:rPr lang="en-US" sz="4000"/>
              <a:t>Depression and the Failure of Capitalism</a:t>
            </a:r>
          </a:p>
        </p:txBody>
      </p:sp>
      <p:sp>
        <p:nvSpPr>
          <p:cNvPr id="43011" name="Rectangle 3"/>
          <p:cNvSpPr>
            <a:spLocks noGrp="1" noChangeArrowheads="1"/>
          </p:cNvSpPr>
          <p:nvPr>
            <p:ph type="body" idx="1"/>
          </p:nvPr>
        </p:nvSpPr>
        <p:spPr>
          <a:xfrm>
            <a:off x="990600" y="1752600"/>
            <a:ext cx="7772400" cy="4114800"/>
          </a:xfrm>
        </p:spPr>
        <p:txBody>
          <a:bodyPr/>
          <a:lstStyle/>
          <a:p>
            <a:pPr>
              <a:lnSpc>
                <a:spcPct val="80000"/>
              </a:lnSpc>
            </a:pPr>
            <a:r>
              <a:rPr lang="en-US" sz="2000" i="1" dirty="0"/>
              <a:t>Free to Choose</a:t>
            </a:r>
            <a:r>
              <a:rPr lang="en-US" sz="2000" dirty="0"/>
              <a:t> (p.5)</a:t>
            </a:r>
          </a:p>
          <a:p>
            <a:pPr lvl="1">
              <a:lnSpc>
                <a:spcPct val="80000"/>
              </a:lnSpc>
            </a:pPr>
            <a:r>
              <a:rPr lang="en-US" sz="2000" dirty="0"/>
              <a:t>“the depression was widely interpreted as a failure of free market capitalism.  That myth led the public to join the intellectuals in a changed view of the relative responsibilities of individuals and government”.</a:t>
            </a:r>
          </a:p>
          <a:p>
            <a:pPr>
              <a:lnSpc>
                <a:spcPct val="80000"/>
              </a:lnSpc>
            </a:pPr>
            <a:r>
              <a:rPr lang="en-US" sz="2000" dirty="0"/>
              <a:t>The economics of the time was unable to come to grips with events that had led to the Depression </a:t>
            </a:r>
            <a:r>
              <a:rPr lang="en-US" sz="2000" dirty="0">
                <a:sym typeface="Wingdings" pitchFamily="2" charset="2"/>
              </a:rPr>
              <a:t> there was a need for a rethinking of economic policy</a:t>
            </a:r>
          </a:p>
          <a:p>
            <a:pPr>
              <a:lnSpc>
                <a:spcPct val="80000"/>
              </a:lnSpc>
            </a:pPr>
            <a:r>
              <a:rPr lang="en-US" sz="2000" dirty="0"/>
              <a:t>Regulatory reforms following FDR election</a:t>
            </a:r>
          </a:p>
          <a:p>
            <a:pPr lvl="1">
              <a:lnSpc>
                <a:spcPct val="80000"/>
              </a:lnSpc>
            </a:pPr>
            <a:r>
              <a:rPr lang="en-US" sz="2000" dirty="0"/>
              <a:t>Reconstruction Finance Corporation </a:t>
            </a:r>
          </a:p>
          <a:p>
            <a:pPr lvl="1">
              <a:lnSpc>
                <a:spcPct val="80000"/>
              </a:lnSpc>
            </a:pPr>
            <a:r>
              <a:rPr lang="en-US" sz="2000" dirty="0"/>
              <a:t>Securities Act of 1933 and Securities Exchange Act of 1934</a:t>
            </a:r>
          </a:p>
          <a:p>
            <a:pPr lvl="1">
              <a:lnSpc>
                <a:spcPct val="80000"/>
              </a:lnSpc>
            </a:pPr>
            <a:r>
              <a:rPr lang="en-US" sz="2000" dirty="0"/>
              <a:t> Glass–Steagall Act which strictly separated commercial banking and investment banking. </a:t>
            </a:r>
          </a:p>
          <a:p>
            <a:pPr lvl="1">
              <a:lnSpc>
                <a:spcPct val="80000"/>
              </a:lnSpc>
            </a:pPr>
            <a:r>
              <a:rPr lang="en-US" sz="2000" dirty="0"/>
              <a:t>National Industrial Recovery Act (New Deal legislation)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457200" y="609600"/>
            <a:ext cx="8458200" cy="1143000"/>
          </a:xfrm>
        </p:spPr>
        <p:txBody>
          <a:bodyPr/>
          <a:lstStyle/>
          <a:p>
            <a:r>
              <a:rPr lang="en-GB" sz="3600"/>
              <a:t>Who was John Maynard Keynes </a:t>
            </a:r>
            <a:r>
              <a:rPr lang="en-GB" sz="3600" b="0"/>
              <a:t>(1883-1936)?</a:t>
            </a:r>
            <a:endParaRPr lang="en-US" sz="3600"/>
          </a:p>
        </p:txBody>
      </p:sp>
      <p:sp>
        <p:nvSpPr>
          <p:cNvPr id="5125" name="Rectangle 5"/>
          <p:cNvSpPr>
            <a:spLocks noGrp="1" noChangeArrowheads="1"/>
          </p:cNvSpPr>
          <p:nvPr>
            <p:ph type="body" idx="1"/>
          </p:nvPr>
        </p:nvSpPr>
        <p:spPr>
          <a:xfrm>
            <a:off x="609600" y="1600200"/>
            <a:ext cx="8305800" cy="4572000"/>
          </a:xfrm>
        </p:spPr>
        <p:txBody>
          <a:bodyPr/>
          <a:lstStyle/>
          <a:p>
            <a:pPr>
              <a:lnSpc>
                <a:spcPct val="90000"/>
              </a:lnSpc>
              <a:buFont typeface="Monotype Sorts" pitchFamily="2" charset="2"/>
              <a:buNone/>
            </a:pPr>
            <a:endParaRPr lang="en-US" sz="2000"/>
          </a:p>
          <a:p>
            <a:pPr>
              <a:lnSpc>
                <a:spcPct val="90000"/>
              </a:lnSpc>
              <a:buFont typeface="Wingdings" pitchFamily="2" charset="2"/>
              <a:buChar char="§"/>
            </a:pPr>
            <a:r>
              <a:rPr lang="en-US" sz="2000"/>
              <a:t>Son of John Neville Keynes, Cambridge economist and logician</a:t>
            </a:r>
          </a:p>
          <a:p>
            <a:pPr lvl="1">
              <a:lnSpc>
                <a:spcPct val="90000"/>
              </a:lnSpc>
              <a:buFont typeface="Wingdings" pitchFamily="2" charset="2"/>
              <a:buChar char="§"/>
            </a:pPr>
            <a:r>
              <a:rPr lang="en-US" sz="2200"/>
              <a:t>JMK educated at Eton and King’s College, Cambridge</a:t>
            </a:r>
          </a:p>
          <a:p>
            <a:pPr lvl="1">
              <a:lnSpc>
                <a:spcPct val="90000"/>
              </a:lnSpc>
              <a:buFont typeface="Wingdings" pitchFamily="2" charset="2"/>
              <a:buChar char="§"/>
            </a:pPr>
            <a:endParaRPr lang="en-US" sz="2200"/>
          </a:p>
          <a:p>
            <a:pPr>
              <a:lnSpc>
                <a:spcPct val="90000"/>
              </a:lnSpc>
              <a:buFont typeface="Wingdings" pitchFamily="2" charset="2"/>
              <a:buChar char="§"/>
            </a:pPr>
            <a:r>
              <a:rPr lang="en-US" sz="2000"/>
              <a:t>Three key life long elements</a:t>
            </a:r>
          </a:p>
          <a:p>
            <a:pPr lvl="1">
              <a:lnSpc>
                <a:spcPct val="90000"/>
              </a:lnSpc>
              <a:buFont typeface="Wingdings" pitchFamily="2" charset="2"/>
              <a:buChar char="§"/>
            </a:pPr>
            <a:r>
              <a:rPr lang="en-US" sz="2000"/>
              <a:t>After a brief stint in Foreign Service and periodic stints on government duty, JMK served as Fellow at King’s College.</a:t>
            </a:r>
          </a:p>
          <a:p>
            <a:pPr lvl="1">
              <a:lnSpc>
                <a:spcPct val="90000"/>
              </a:lnSpc>
              <a:buFont typeface="Wingdings" pitchFamily="2" charset="2"/>
              <a:buChar char="§"/>
            </a:pPr>
            <a:r>
              <a:rPr lang="en-US" sz="2000"/>
              <a:t>Editor of </a:t>
            </a:r>
            <a:r>
              <a:rPr lang="en-US" sz="2000" i="1"/>
              <a:t>Economic Journal </a:t>
            </a:r>
            <a:r>
              <a:rPr lang="en-US" sz="2000"/>
              <a:t>from 1911 almost until death</a:t>
            </a:r>
          </a:p>
          <a:p>
            <a:pPr lvl="1">
              <a:lnSpc>
                <a:spcPct val="90000"/>
              </a:lnSpc>
              <a:buFont typeface="Wingdings" pitchFamily="2" charset="2"/>
              <a:buChar char="§"/>
            </a:pPr>
            <a:r>
              <a:rPr lang="en-US" sz="2000"/>
              <a:t>Member of Bloomsbury Group (upper crust group of intellectuals – Bloomsbury is an area of London) containing Leonard and Virginia Woolf, EM Forster, Clive Bell and Lytton Strachey – originally started at Cambridge c.1900 and continued until WWII</a:t>
            </a:r>
          </a:p>
          <a:p>
            <a:pPr lvl="2">
              <a:lnSpc>
                <a:spcPct val="90000"/>
              </a:lnSpc>
              <a:buFont typeface="Wingdings" pitchFamily="2" charset="2"/>
              <a:buChar char="§"/>
            </a:pPr>
            <a:r>
              <a:rPr lang="en-US" sz="2000"/>
              <a:t>Considerable speculation on the sexual orientation of members of this group; bisexuals and homosexuals</a:t>
            </a:r>
          </a:p>
          <a:p>
            <a:pPr>
              <a:lnSpc>
                <a:spcPct val="90000"/>
              </a:lnSpc>
              <a:buFont typeface="Wingdings" pitchFamily="2" charset="2"/>
              <a:buChar char="§"/>
            </a:pPr>
            <a:endParaRPr lang="en-US" sz="2200"/>
          </a:p>
        </p:txBody>
      </p:sp>
    </p:spTree>
  </p:cSld>
  <p:clrMapOvr>
    <a:masterClrMapping/>
  </p:clrMapOvr>
  <p:transition>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1981200"/>
            <a:ext cx="2590800" cy="3124200"/>
          </a:xfrm>
        </p:spPr>
        <p:txBody>
          <a:bodyPr/>
          <a:lstStyle/>
          <a:p>
            <a:pPr algn="ctr"/>
            <a:r>
              <a:rPr lang="en-US" sz="2400" dirty="0"/>
              <a:t>J.M. Keynes, </a:t>
            </a:r>
            <a:br>
              <a:rPr lang="en-US" sz="2400" dirty="0"/>
            </a:br>
            <a:r>
              <a:rPr lang="en-US" sz="2400" dirty="0"/>
              <a:t>(1883-1946), </a:t>
            </a:r>
            <a:br>
              <a:rPr lang="en-US" sz="2400" dirty="0"/>
            </a:br>
            <a:br>
              <a:rPr lang="en-US" sz="2400" dirty="0"/>
            </a:br>
            <a:r>
              <a:rPr lang="en-US" sz="2400" i="1" dirty="0"/>
              <a:t>The General  Theory of Employment , Interest  and Money (1936)</a:t>
            </a:r>
            <a:endParaRPr lang="en-US" sz="2400" dirty="0"/>
          </a:p>
        </p:txBody>
      </p:sp>
      <p:pic>
        <p:nvPicPr>
          <p:cNvPr id="33795" name="Content Placeholder 3" descr="JMKeynes.jpg"/>
          <p:cNvPicPr>
            <a:picLocks noGrp="1" noChangeAspect="1"/>
          </p:cNvPicPr>
          <p:nvPr>
            <p:ph idx="1"/>
          </p:nvPr>
        </p:nvPicPr>
        <p:blipFill>
          <a:blip r:embed="rId2" cstate="print"/>
          <a:srcRect/>
          <a:stretch>
            <a:fillRect/>
          </a:stretch>
        </p:blipFill>
        <p:spPr>
          <a:xfrm>
            <a:off x="3276600" y="733425"/>
            <a:ext cx="4203700" cy="5362575"/>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838200" y="609600"/>
            <a:ext cx="8077200" cy="1143000"/>
          </a:xfrm>
        </p:spPr>
        <p:txBody>
          <a:bodyPr/>
          <a:lstStyle/>
          <a:p>
            <a:r>
              <a:rPr lang="en-US" sz="4000" i="1"/>
              <a:t>Important Pre-GT Work by JM Keynes</a:t>
            </a:r>
          </a:p>
        </p:txBody>
      </p:sp>
      <p:sp>
        <p:nvSpPr>
          <p:cNvPr id="31747" name="Rectangle 3"/>
          <p:cNvSpPr>
            <a:spLocks noGrp="1" noChangeArrowheads="1"/>
          </p:cNvSpPr>
          <p:nvPr>
            <p:ph type="body" idx="1"/>
          </p:nvPr>
        </p:nvSpPr>
        <p:spPr>
          <a:xfrm>
            <a:off x="1219200" y="1600200"/>
            <a:ext cx="7696200" cy="4495800"/>
          </a:xfrm>
        </p:spPr>
        <p:txBody>
          <a:bodyPr/>
          <a:lstStyle/>
          <a:p>
            <a:pPr>
              <a:lnSpc>
                <a:spcPct val="90000"/>
              </a:lnSpc>
            </a:pPr>
            <a:r>
              <a:rPr lang="en-US" sz="2000"/>
              <a:t>First book </a:t>
            </a:r>
            <a:r>
              <a:rPr lang="en-US" sz="2000" i="1"/>
              <a:t>Indian Currency and Finance</a:t>
            </a:r>
            <a:r>
              <a:rPr lang="en-US" sz="2000"/>
              <a:t> (based on his brief time in Foreign Office)</a:t>
            </a:r>
          </a:p>
          <a:p>
            <a:pPr>
              <a:lnSpc>
                <a:spcPct val="90000"/>
              </a:lnSpc>
            </a:pPr>
            <a:r>
              <a:rPr lang="en-US" sz="2000" i="1"/>
              <a:t>Economic Consequence of the Peace </a:t>
            </a:r>
            <a:r>
              <a:rPr lang="en-US" sz="2000"/>
              <a:t>(1919)</a:t>
            </a:r>
          </a:p>
          <a:p>
            <a:pPr lvl="1">
              <a:lnSpc>
                <a:spcPct val="90000"/>
              </a:lnSpc>
            </a:pPr>
            <a:r>
              <a:rPr lang="en-US" sz="2000"/>
              <a:t>Identified vindictive nature of the peace settlement due to devastating consequences of the heavy "reparations" payments imposed on Germany.  </a:t>
            </a:r>
          </a:p>
          <a:p>
            <a:pPr lvl="2">
              <a:lnSpc>
                <a:spcPct val="90000"/>
              </a:lnSpc>
            </a:pPr>
            <a:r>
              <a:rPr lang="en-US" sz="1800"/>
              <a:t>JMK resigns from the conference, and publication brings JMK into the public spotlight. </a:t>
            </a:r>
            <a:endParaRPr lang="en-US" sz="2000"/>
          </a:p>
          <a:p>
            <a:pPr>
              <a:lnSpc>
                <a:spcPct val="90000"/>
              </a:lnSpc>
            </a:pPr>
            <a:r>
              <a:rPr lang="en-US" sz="2000" i="1"/>
              <a:t>Treatise on Probability</a:t>
            </a:r>
            <a:r>
              <a:rPr lang="en-US" sz="2000"/>
              <a:t> (1921) </a:t>
            </a:r>
          </a:p>
          <a:p>
            <a:pPr lvl="1">
              <a:lnSpc>
                <a:spcPct val="90000"/>
              </a:lnSpc>
            </a:pPr>
            <a:r>
              <a:rPr lang="en-US" sz="2000"/>
              <a:t>Foundational work on “logical-relationist” probability</a:t>
            </a:r>
          </a:p>
          <a:p>
            <a:pPr>
              <a:lnSpc>
                <a:spcPct val="90000"/>
              </a:lnSpc>
            </a:pPr>
            <a:r>
              <a:rPr lang="en-US" sz="2000" i="1"/>
              <a:t>Tract on Monetary Reform</a:t>
            </a:r>
            <a:r>
              <a:rPr lang="en-US" sz="2000"/>
              <a:t> (1923) (important for Q theory)</a:t>
            </a:r>
          </a:p>
          <a:p>
            <a:pPr>
              <a:lnSpc>
                <a:spcPct val="90000"/>
              </a:lnSpc>
            </a:pPr>
            <a:r>
              <a:rPr lang="en-US" sz="2000" i="1"/>
              <a:t>Treatise on Money </a:t>
            </a:r>
            <a:r>
              <a:rPr lang="en-US" sz="2000"/>
              <a:t>(1930), two volumes</a:t>
            </a:r>
          </a:p>
          <a:p>
            <a:pPr lvl="1">
              <a:lnSpc>
                <a:spcPct val="90000"/>
              </a:lnSpc>
            </a:pPr>
            <a:r>
              <a:rPr lang="en-US" sz="2000"/>
              <a:t>Contains many rudiments of GT</a:t>
            </a:r>
          </a:p>
          <a:p>
            <a:pPr lvl="2">
              <a:lnSpc>
                <a:spcPct val="90000"/>
              </a:lnSpc>
            </a:pPr>
            <a:r>
              <a:rPr lang="en-US" sz="1800"/>
              <a:t>Heavily criticized by von Hayek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533400"/>
            <a:ext cx="8229600" cy="990600"/>
          </a:xfrm>
          <a:noFill/>
          <a:ln/>
        </p:spPr>
        <p:txBody>
          <a:bodyPr/>
          <a:lstStyle/>
          <a:p>
            <a:r>
              <a:rPr lang="en-US" sz="4000" i="1"/>
              <a:t>The General Theory</a:t>
            </a:r>
            <a:r>
              <a:rPr lang="en-US" sz="4000"/>
              <a:t> (1936)</a:t>
            </a:r>
            <a:endParaRPr lang="en-US" sz="4000" i="1"/>
          </a:p>
        </p:txBody>
      </p:sp>
      <p:sp>
        <p:nvSpPr>
          <p:cNvPr id="6147" name="Rectangle 3"/>
          <p:cNvSpPr>
            <a:spLocks noGrp="1" noChangeArrowheads="1"/>
          </p:cNvSpPr>
          <p:nvPr>
            <p:ph type="body" idx="1"/>
          </p:nvPr>
        </p:nvSpPr>
        <p:spPr>
          <a:xfrm>
            <a:off x="838200" y="1295400"/>
            <a:ext cx="7924800" cy="4572000"/>
          </a:xfrm>
          <a:noFill/>
          <a:ln/>
        </p:spPr>
        <p:txBody>
          <a:bodyPr/>
          <a:lstStyle/>
          <a:p>
            <a:pPr>
              <a:lnSpc>
                <a:spcPct val="80000"/>
              </a:lnSpc>
              <a:buFont typeface="Monotype Sorts" pitchFamily="2" charset="2"/>
              <a:buNone/>
            </a:pPr>
            <a:endParaRPr lang="en-US" sz="2000"/>
          </a:p>
          <a:p>
            <a:pPr>
              <a:lnSpc>
                <a:spcPct val="80000"/>
              </a:lnSpc>
            </a:pPr>
            <a:r>
              <a:rPr lang="en-US" sz="2000" i="1"/>
              <a:t>The General Theory</a:t>
            </a:r>
            <a:r>
              <a:rPr lang="en-US" sz="2000"/>
              <a:t> inspired the Keynesian revolution and, more recently, Post Keynesian Economics</a:t>
            </a:r>
            <a:endParaRPr lang="en-US" sz="2000" i="1"/>
          </a:p>
          <a:p>
            <a:pPr lvl="1">
              <a:lnSpc>
                <a:spcPct val="80000"/>
              </a:lnSpc>
            </a:pPr>
            <a:r>
              <a:rPr lang="en-US" sz="2000"/>
              <a:t>Three key features:</a:t>
            </a:r>
          </a:p>
          <a:p>
            <a:pPr lvl="2">
              <a:lnSpc>
                <a:spcPct val="80000"/>
              </a:lnSpc>
            </a:pPr>
            <a:r>
              <a:rPr lang="en-US" sz="1800"/>
              <a:t>The marginal propensity to consume (the percentage of any increase in their income that people chose to spend on goods and services)</a:t>
            </a:r>
          </a:p>
          <a:p>
            <a:pPr lvl="2">
              <a:lnSpc>
                <a:spcPct val="80000"/>
              </a:lnSpc>
            </a:pPr>
            <a:r>
              <a:rPr lang="en-US" sz="1800"/>
              <a:t>The marginal efficiency of investment (dependent on anticipated rates of return) </a:t>
            </a:r>
          </a:p>
          <a:p>
            <a:pPr lvl="2">
              <a:lnSpc>
                <a:spcPct val="80000"/>
              </a:lnSpc>
            </a:pPr>
            <a:r>
              <a:rPr lang="en-US" sz="1800"/>
              <a:t>The rate of interest</a:t>
            </a:r>
          </a:p>
          <a:p>
            <a:pPr>
              <a:lnSpc>
                <a:spcPct val="80000"/>
              </a:lnSpc>
            </a:pPr>
            <a:endParaRPr lang="en-US" sz="2000"/>
          </a:p>
          <a:p>
            <a:pPr>
              <a:lnSpc>
                <a:spcPct val="80000"/>
              </a:lnSpc>
            </a:pPr>
            <a:r>
              <a:rPr lang="en-US" sz="2000"/>
              <a:t>The weak demand during a depression creates a difficulty in getting the economy to move forward more vigorously</a:t>
            </a:r>
          </a:p>
          <a:p>
            <a:pPr lvl="1">
              <a:lnSpc>
                <a:spcPct val="80000"/>
              </a:lnSpc>
            </a:pPr>
            <a:r>
              <a:rPr lang="en-US" sz="2000"/>
              <a:t>Government (the public sector) can increase aggregate demand by increasing its expenditures financed by borrowing</a:t>
            </a:r>
          </a:p>
          <a:p>
            <a:pPr lvl="2">
              <a:lnSpc>
                <a:spcPct val="80000"/>
              </a:lnSpc>
            </a:pPr>
            <a:r>
              <a:rPr lang="en-US" sz="1800"/>
              <a:t>Public-sector borrowing will not increase interest rates sufficiently to undermine the effectiveness of such a policy.  </a:t>
            </a:r>
          </a:p>
          <a:p>
            <a:pPr lvl="1">
              <a:lnSpc>
                <a:spcPct val="80000"/>
              </a:lnSpc>
            </a:pPr>
            <a:endParaRPr lang="en-US" sz="2000"/>
          </a:p>
        </p:txBody>
      </p:sp>
    </p:spTree>
  </p:cSld>
  <p:clrMapOvr>
    <a:masterClrMapping/>
  </p:clrMapOvr>
  <p:transition>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304800"/>
            <a:ext cx="7391400" cy="1106488"/>
          </a:xfrm>
          <a:noFill/>
          <a:ln/>
        </p:spPr>
        <p:txBody>
          <a:bodyPr/>
          <a:lstStyle/>
          <a:p>
            <a:r>
              <a:rPr lang="en-US" sz="4000" b="0" i="1"/>
              <a:t>Chapter 12 of the General Theory</a:t>
            </a:r>
          </a:p>
        </p:txBody>
      </p:sp>
      <p:sp>
        <p:nvSpPr>
          <p:cNvPr id="7171" name="Rectangle 3"/>
          <p:cNvSpPr>
            <a:spLocks noGrp="1" noChangeArrowheads="1"/>
          </p:cNvSpPr>
          <p:nvPr>
            <p:ph type="body" idx="1"/>
          </p:nvPr>
        </p:nvSpPr>
        <p:spPr>
          <a:xfrm>
            <a:off x="838200" y="1600200"/>
            <a:ext cx="8077200" cy="4724400"/>
          </a:xfrm>
          <a:noFill/>
          <a:ln/>
        </p:spPr>
        <p:txBody>
          <a:bodyPr/>
          <a:lstStyle/>
          <a:p>
            <a:pPr>
              <a:buFont typeface="Monotype Sorts" pitchFamily="2" charset="2"/>
              <a:buNone/>
            </a:pPr>
            <a:r>
              <a:rPr lang="en-US" sz="2400"/>
              <a:t>Reading:  Handout</a:t>
            </a:r>
          </a:p>
          <a:p>
            <a:endParaRPr lang="en-US" sz="2400"/>
          </a:p>
          <a:p>
            <a:r>
              <a:rPr lang="en-US" sz="2400"/>
              <a:t>Chapter 12 of </a:t>
            </a:r>
            <a:r>
              <a:rPr lang="en-US" sz="2400" i="1"/>
              <a:t>General Theory </a:t>
            </a:r>
            <a:r>
              <a:rPr lang="en-US" sz="2400"/>
              <a:t>is a scathing criticism of the social reliance on the stock market to allocate capital </a:t>
            </a:r>
          </a:p>
          <a:p>
            <a:pPr lvl="1"/>
            <a:r>
              <a:rPr lang="en-US" sz="2200"/>
              <a:t>“economic prosperity is excessively dependent on a political and social atmosphere which is congenial to the average business man” (p.162)</a:t>
            </a:r>
          </a:p>
          <a:p>
            <a:pPr lvl="1"/>
            <a:r>
              <a:rPr lang="en-US" sz="2200"/>
              <a:t>“The measure of success attained by Wall Street cannot be claimed as one of the outstanding triumphs of </a:t>
            </a:r>
            <a:r>
              <a:rPr lang="en-US" sz="2200" i="1"/>
              <a:t>laissez-faire </a:t>
            </a:r>
            <a:r>
              <a:rPr lang="en-US" sz="2200"/>
              <a:t>capitalism” (p.159)</a:t>
            </a:r>
            <a:r>
              <a:rPr lang="en-US" sz="2200">
                <a:sym typeface="Wingdings" pitchFamily="2" charset="2"/>
              </a:rPr>
              <a:t> Keynes is calling for some form of stock market regulation</a:t>
            </a:r>
            <a:endParaRPr lang="en-US" sz="2200" i="1"/>
          </a:p>
          <a:p>
            <a:pPr lvl="1"/>
            <a:endParaRPr lang="en-US" sz="2200"/>
          </a:p>
        </p:txBody>
      </p:sp>
    </p:spTree>
  </p:cSld>
  <p:clrMapOvr>
    <a:masterClrMapping/>
  </p:clrMapOvr>
  <p:transition>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09600" y="609600"/>
            <a:ext cx="8305800" cy="1143000"/>
          </a:xfrm>
        </p:spPr>
        <p:txBody>
          <a:bodyPr/>
          <a:lstStyle/>
          <a:p>
            <a:r>
              <a:rPr lang="en-US" sz="4000"/>
              <a:t>More from Chapter 12</a:t>
            </a:r>
          </a:p>
        </p:txBody>
      </p:sp>
      <p:sp>
        <p:nvSpPr>
          <p:cNvPr id="44035" name="Rectangle 3"/>
          <p:cNvSpPr>
            <a:spLocks noGrp="1" noChangeArrowheads="1"/>
          </p:cNvSpPr>
          <p:nvPr>
            <p:ph type="body" idx="1"/>
          </p:nvPr>
        </p:nvSpPr>
        <p:spPr>
          <a:xfrm>
            <a:off x="1143000" y="1981200"/>
            <a:ext cx="7772400" cy="4114800"/>
          </a:xfrm>
        </p:spPr>
        <p:txBody>
          <a:bodyPr/>
          <a:lstStyle/>
          <a:p>
            <a:pPr>
              <a:lnSpc>
                <a:spcPct val="80000"/>
              </a:lnSpc>
            </a:pPr>
            <a:r>
              <a:rPr lang="en-US" sz="1800"/>
              <a:t>“A conventional valuation which is established as the outcome of the mass psychology of a large number of ignorant individuals is liable to change violently as the result of a sudden fluctuation of opinion due to factors which do not really make much difference to the prospective yield” (p.154)</a:t>
            </a:r>
          </a:p>
          <a:p>
            <a:pPr>
              <a:lnSpc>
                <a:spcPct val="80000"/>
              </a:lnSpc>
            </a:pPr>
            <a:endParaRPr lang="en-US" sz="1800"/>
          </a:p>
          <a:p>
            <a:pPr>
              <a:lnSpc>
                <a:spcPct val="80000"/>
              </a:lnSpc>
            </a:pPr>
            <a:r>
              <a:rPr lang="en-US" sz="1800"/>
              <a:t>“They are concerned, not with what an investment is really worth to a man who buys it ‘for keeps’, but with what the market will value it at, under the influence of mass psychology, three months or a year hence.” (p.155)</a:t>
            </a:r>
          </a:p>
          <a:p>
            <a:pPr>
              <a:lnSpc>
                <a:spcPct val="80000"/>
              </a:lnSpc>
            </a:pPr>
            <a:endParaRPr lang="en-US" sz="1800"/>
          </a:p>
          <a:p>
            <a:pPr>
              <a:lnSpc>
                <a:spcPct val="80000"/>
              </a:lnSpc>
            </a:pPr>
            <a:r>
              <a:rPr lang="en-US" sz="1800"/>
              <a:t>“Investment based on genuine long-term expectation is so difficult to-day as to be scarcely practicable.  He who attempts it must surely lead much more laborious days and run greater risks than he who tries to guess better than the crowd how the crowd will behave; and given equal intelligence, he may make more disastrous mistakes”. (p.157)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63740-321A-46C3-991C-7BAE78EF581E}"/>
              </a:ext>
            </a:extLst>
          </p:cNvPr>
          <p:cNvSpPr>
            <a:spLocks noGrp="1"/>
          </p:cNvSpPr>
          <p:nvPr>
            <p:ph type="title"/>
          </p:nvPr>
        </p:nvSpPr>
        <p:spPr>
          <a:xfrm>
            <a:off x="838200" y="609600"/>
            <a:ext cx="8077200" cy="762000"/>
          </a:xfrm>
        </p:spPr>
        <p:txBody>
          <a:bodyPr/>
          <a:lstStyle/>
          <a:p>
            <a:r>
              <a:rPr lang="en-US" sz="3600" dirty="0"/>
              <a:t>Preconditions for the Neo-Liberal Order</a:t>
            </a:r>
            <a:endParaRPr lang="en-CA" sz="3600" dirty="0"/>
          </a:p>
        </p:txBody>
      </p:sp>
      <p:sp>
        <p:nvSpPr>
          <p:cNvPr id="3" name="Content Placeholder 2">
            <a:extLst>
              <a:ext uri="{FF2B5EF4-FFF2-40B4-BE49-F238E27FC236}">
                <a16:creationId xmlns:a16="http://schemas.microsoft.com/office/drawing/2014/main" id="{BE12E5F3-CF23-4CB2-B56F-BAA4FD5C00BB}"/>
              </a:ext>
            </a:extLst>
          </p:cNvPr>
          <p:cNvSpPr>
            <a:spLocks noGrp="1"/>
          </p:cNvSpPr>
          <p:nvPr>
            <p:ph idx="1"/>
          </p:nvPr>
        </p:nvSpPr>
        <p:spPr>
          <a:xfrm>
            <a:off x="685800" y="1371600"/>
            <a:ext cx="8229600" cy="5029200"/>
          </a:xfrm>
        </p:spPr>
        <p:txBody>
          <a:bodyPr/>
          <a:lstStyle/>
          <a:p>
            <a:r>
              <a:rPr lang="en-US" dirty="0"/>
              <a:t>The FDR New Deal in the US and similar interventionist policies were introduced to address economic ills of the Great Depression</a:t>
            </a:r>
          </a:p>
          <a:p>
            <a:pPr lvl="1"/>
            <a:r>
              <a:rPr lang="en-US" dirty="0"/>
              <a:t>Policies carried forward post-WWII, Marshall Plan to rebuild Europe, creation of transnational entities, esp. UN, Bretton Woods monetary system, GATT, World Bank, IMF, BIS, etc.</a:t>
            </a:r>
          </a:p>
          <a:p>
            <a:pPr lvl="1"/>
            <a:r>
              <a:rPr lang="en-US" dirty="0"/>
              <a:t>Rise of democratic socialism in Britain and strengthening of ability of </a:t>
            </a:r>
            <a:r>
              <a:rPr lang="en-US" dirty="0" err="1"/>
              <a:t>labour</a:t>
            </a:r>
            <a:r>
              <a:rPr lang="en-US" dirty="0"/>
              <a:t> to organize</a:t>
            </a:r>
          </a:p>
          <a:p>
            <a:pPr lvl="1"/>
            <a:r>
              <a:rPr lang="en-US" b="1" dirty="0"/>
              <a:t>Cold War and the battle of ideologies</a:t>
            </a:r>
          </a:p>
          <a:p>
            <a:pPr lvl="2"/>
            <a:r>
              <a:rPr lang="en-US" dirty="0"/>
              <a:t>McCarthyism and the Communist purge of Hollywood, </a:t>
            </a:r>
            <a:r>
              <a:rPr lang="en-US" dirty="0" err="1"/>
              <a:t>labour</a:t>
            </a:r>
            <a:r>
              <a:rPr lang="en-US" dirty="0"/>
              <a:t> unions, etc. in the 1950’s </a:t>
            </a:r>
            <a:endParaRPr lang="en-CA" dirty="0"/>
          </a:p>
        </p:txBody>
      </p:sp>
    </p:spTree>
    <p:extLst>
      <p:ext uri="{BB962C8B-B14F-4D97-AF65-F5344CB8AC3E}">
        <p14:creationId xmlns:p14="http://schemas.microsoft.com/office/powerpoint/2010/main" val="2313926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D42048-2E87-49FC-9825-985910E7E540}"/>
              </a:ext>
            </a:extLst>
          </p:cNvPr>
          <p:cNvSpPr>
            <a:spLocks noGrp="1"/>
          </p:cNvSpPr>
          <p:nvPr>
            <p:ph type="title"/>
          </p:nvPr>
        </p:nvSpPr>
        <p:spPr>
          <a:xfrm>
            <a:off x="762000" y="228600"/>
            <a:ext cx="8153400" cy="2995905"/>
          </a:xfrm>
        </p:spPr>
        <p:txBody>
          <a:bodyPr/>
          <a:lstStyle/>
          <a:p>
            <a:r>
              <a:rPr lang="en-US" sz="1600" dirty="0"/>
              <a:t>Senator Joseph McCarthy was a prominent anticommunist crusader who rose to prominence in the US in 1950 mounting an general attack on the foreign policy agenda of President Truman and, specifically, charging the State Department and its Secretary Dean Acheson of harboring “traitorous” Communists.</a:t>
            </a:r>
            <a:br>
              <a:rPr lang="en-US" sz="1600" dirty="0"/>
            </a:br>
            <a:br>
              <a:rPr lang="en-US" sz="1600" dirty="0"/>
            </a:br>
            <a:r>
              <a:rPr lang="en-US" sz="1600" dirty="0"/>
              <a:t>Following the Republican party gaining control of Congress in 1952, McCarthy chaired the Senate Subcommittee on Investigations and proceeded to target numerous government agencies, the broadcasting and defense industries, universities, and the United Nations.</a:t>
            </a:r>
            <a:r>
              <a:rPr lang="en-US" sz="800" dirty="0"/>
              <a:t> </a:t>
            </a:r>
            <a:br>
              <a:rPr lang="en-US" sz="800" dirty="0"/>
            </a:br>
            <a:br>
              <a:rPr lang="en-US" sz="800" dirty="0"/>
            </a:br>
            <a:r>
              <a:rPr lang="en-US" sz="1600" dirty="0"/>
              <a:t>Following the nationally televised Army-McCarthy hearings, the Senate voted to condemn McCarthy. </a:t>
            </a:r>
            <a:br>
              <a:rPr lang="en-US" sz="1600" dirty="0"/>
            </a:br>
            <a:br>
              <a:rPr lang="en-US" sz="1600" dirty="0"/>
            </a:br>
            <a:r>
              <a:rPr lang="en-US" sz="1600" dirty="0"/>
              <a:t>McCarthy was also prominent in the ‘Lavender Scare’ of the 1950’s where gay men and lesbians were claimed to be security risks and communist sympathizers, which led to the call to remove them from government employment.</a:t>
            </a:r>
            <a:br>
              <a:rPr lang="en-US" sz="1600" dirty="0"/>
            </a:br>
            <a:br>
              <a:rPr lang="en-US" sz="1600" dirty="0"/>
            </a:br>
            <a:r>
              <a:rPr lang="en-US" sz="1600" dirty="0"/>
              <a:t>McCarthy is pictured below with Committee counsel Roy Cohn, later to be ‘fixer’ in NYC politics and to be a mentor and representative for a younger Donald Trump.</a:t>
            </a:r>
            <a:endParaRPr lang="en-CA" sz="1600" dirty="0"/>
          </a:p>
        </p:txBody>
      </p:sp>
      <p:pic>
        <p:nvPicPr>
          <p:cNvPr id="6" name="Picture 5" descr="A person holding a newspaper&#10;&#10;Description automatically generated with medium confidence">
            <a:extLst>
              <a:ext uri="{FF2B5EF4-FFF2-40B4-BE49-F238E27FC236}">
                <a16:creationId xmlns:a16="http://schemas.microsoft.com/office/drawing/2014/main" id="{223D67ED-5536-41A5-BB00-C9FAD8B985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29000"/>
            <a:ext cx="3474183" cy="2898249"/>
          </a:xfrm>
          <a:prstGeom prst="rect">
            <a:avLst/>
          </a:prstGeom>
        </p:spPr>
      </p:pic>
      <p:pic>
        <p:nvPicPr>
          <p:cNvPr id="8" name="Picture 7" descr="A couple of men sitting at a table with microphones&#10;&#10;Description automatically generated with medium confidence">
            <a:extLst>
              <a:ext uri="{FF2B5EF4-FFF2-40B4-BE49-F238E27FC236}">
                <a16:creationId xmlns:a16="http://schemas.microsoft.com/office/drawing/2014/main" id="{FE23DA2D-123F-47D3-B54F-8B09AE31F3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7536" y="3633495"/>
            <a:ext cx="4771048" cy="2585871"/>
          </a:xfrm>
          <a:prstGeom prst="rect">
            <a:avLst/>
          </a:prstGeom>
        </p:spPr>
      </p:pic>
    </p:spTree>
    <p:extLst>
      <p:ext uri="{BB962C8B-B14F-4D97-AF65-F5344CB8AC3E}">
        <p14:creationId xmlns:p14="http://schemas.microsoft.com/office/powerpoint/2010/main" val="126055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49EDC-66C5-4465-86AB-E6435383C899}"/>
              </a:ext>
            </a:extLst>
          </p:cNvPr>
          <p:cNvSpPr>
            <a:spLocks noGrp="1"/>
          </p:cNvSpPr>
          <p:nvPr>
            <p:ph type="title"/>
          </p:nvPr>
        </p:nvSpPr>
        <p:spPr>
          <a:xfrm>
            <a:off x="621587" y="381000"/>
            <a:ext cx="8305800" cy="762000"/>
          </a:xfrm>
        </p:spPr>
        <p:txBody>
          <a:bodyPr/>
          <a:lstStyle/>
          <a:p>
            <a:r>
              <a:rPr lang="en-US" sz="3600" dirty="0"/>
              <a:t>What is Neo-Liberalism? </a:t>
            </a:r>
            <a:r>
              <a:rPr lang="en-US" sz="2800" dirty="0"/>
              <a:t>(see RTWT, p.120-3)</a:t>
            </a:r>
            <a:endParaRPr lang="en-CA" sz="3600" dirty="0"/>
          </a:p>
        </p:txBody>
      </p:sp>
      <p:sp>
        <p:nvSpPr>
          <p:cNvPr id="3" name="Content Placeholder 2">
            <a:extLst>
              <a:ext uri="{FF2B5EF4-FFF2-40B4-BE49-F238E27FC236}">
                <a16:creationId xmlns:a16="http://schemas.microsoft.com/office/drawing/2014/main" id="{0179A954-AFD4-4036-BD75-7C0C58646772}"/>
              </a:ext>
            </a:extLst>
          </p:cNvPr>
          <p:cNvSpPr>
            <a:spLocks noGrp="1"/>
          </p:cNvSpPr>
          <p:nvPr>
            <p:ph idx="1"/>
          </p:nvPr>
        </p:nvSpPr>
        <p:spPr>
          <a:xfrm>
            <a:off x="735887" y="1066800"/>
            <a:ext cx="8077200" cy="5410200"/>
          </a:xfrm>
        </p:spPr>
        <p:txBody>
          <a:bodyPr/>
          <a:lstStyle/>
          <a:p>
            <a:r>
              <a:rPr lang="en-US" sz="2600" dirty="0"/>
              <a:t>Neo-liberalism is an economic philosophy claiming that self-regulated ‘free markets’ are the most efficient  approach to solving economic and social problems confronting modern society </a:t>
            </a:r>
          </a:p>
          <a:p>
            <a:pPr lvl="1"/>
            <a:r>
              <a:rPr lang="en-US" sz="2200" dirty="0"/>
              <a:t>Governments should minimize interference with markets by removing protectionist barriers to trade, privatizing government owned enterprises and liberalizing the movement of capital between countries</a:t>
            </a:r>
          </a:p>
          <a:p>
            <a:pPr lvl="1"/>
            <a:r>
              <a:rPr lang="en-US" sz="2200" dirty="0"/>
              <a:t>As an academic reference, neo-liberal connects to the ‘free market’ principles of neo-classical economics </a:t>
            </a:r>
            <a:r>
              <a:rPr lang="en-US" sz="2200" dirty="0">
                <a:sym typeface="Wingdings" panose="05000000000000000000" pitchFamily="2" charset="2"/>
              </a:rPr>
              <a:t> opposed to the interventionist approach of Keynesian economics</a:t>
            </a:r>
          </a:p>
          <a:p>
            <a:pPr lvl="1"/>
            <a:r>
              <a:rPr lang="en-US" sz="2200" dirty="0">
                <a:sym typeface="Wingdings" panose="05000000000000000000" pitchFamily="2" charset="2"/>
              </a:rPr>
              <a:t>The commutative justice ideology of neo-liberalism also facilitates the emergence of an elite capitalist class </a:t>
            </a:r>
          </a:p>
        </p:txBody>
      </p:sp>
    </p:spTree>
    <p:extLst>
      <p:ext uri="{BB962C8B-B14F-4D97-AF65-F5344CB8AC3E}">
        <p14:creationId xmlns:p14="http://schemas.microsoft.com/office/powerpoint/2010/main" val="1376259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C4AC6-CADF-4EFB-8061-5704F9D37939}"/>
              </a:ext>
            </a:extLst>
          </p:cNvPr>
          <p:cNvSpPr>
            <a:spLocks noGrp="1"/>
          </p:cNvSpPr>
          <p:nvPr>
            <p:ph type="title"/>
          </p:nvPr>
        </p:nvSpPr>
        <p:spPr>
          <a:xfrm>
            <a:off x="838200" y="609600"/>
            <a:ext cx="8077200" cy="685800"/>
          </a:xfrm>
        </p:spPr>
        <p:txBody>
          <a:bodyPr/>
          <a:lstStyle/>
          <a:p>
            <a:r>
              <a:rPr lang="en-US" sz="3200" dirty="0"/>
              <a:t>Early Beginnings: The Mont </a:t>
            </a:r>
            <a:r>
              <a:rPr lang="en-US" sz="3200" dirty="0" err="1"/>
              <a:t>Pelerin</a:t>
            </a:r>
            <a:r>
              <a:rPr lang="en-US" sz="3200" dirty="0"/>
              <a:t> Society</a:t>
            </a:r>
            <a:endParaRPr lang="en-CA" sz="3200" dirty="0"/>
          </a:p>
        </p:txBody>
      </p:sp>
      <p:sp>
        <p:nvSpPr>
          <p:cNvPr id="3" name="Content Placeholder 2">
            <a:extLst>
              <a:ext uri="{FF2B5EF4-FFF2-40B4-BE49-F238E27FC236}">
                <a16:creationId xmlns:a16="http://schemas.microsoft.com/office/drawing/2014/main" id="{A1CA1E3D-361A-41D4-B42F-45073B272E26}"/>
              </a:ext>
            </a:extLst>
          </p:cNvPr>
          <p:cNvSpPr>
            <a:spLocks noGrp="1"/>
          </p:cNvSpPr>
          <p:nvPr>
            <p:ph idx="1"/>
          </p:nvPr>
        </p:nvSpPr>
        <p:spPr>
          <a:xfrm>
            <a:off x="685800" y="1371600"/>
            <a:ext cx="8229600" cy="4724400"/>
          </a:xfrm>
        </p:spPr>
        <p:txBody>
          <a:bodyPr/>
          <a:lstStyle/>
          <a:p>
            <a:r>
              <a:rPr lang="en-US" sz="2400" dirty="0"/>
              <a:t>The post-WWII period found a world divided into distinct ideological camps – USSR, PRC, a rebuilding and divided Europe, US, a Third World emerging from the grips of colonialism</a:t>
            </a:r>
          </a:p>
          <a:p>
            <a:r>
              <a:rPr lang="en-US" sz="2400" dirty="0"/>
              <a:t>The Mont </a:t>
            </a:r>
            <a:r>
              <a:rPr lang="en-US" sz="2400" dirty="0" err="1"/>
              <a:t>Pelerin</a:t>
            </a:r>
            <a:r>
              <a:rPr lang="en-US" sz="2400" dirty="0"/>
              <a:t> Society was a group of passionate advocates with early neo-liberal views – primarily distinguished academics – that founded the Mont </a:t>
            </a:r>
            <a:r>
              <a:rPr lang="en-US" sz="2400" dirty="0" err="1"/>
              <a:t>Pelerin</a:t>
            </a:r>
            <a:r>
              <a:rPr lang="en-US" sz="2400" dirty="0"/>
              <a:t> Society in 1947 (so-named for the Swiss spa where the group initially met)</a:t>
            </a:r>
          </a:p>
          <a:p>
            <a:pPr lvl="1"/>
            <a:r>
              <a:rPr lang="en-US" sz="2000" dirty="0"/>
              <a:t>The Society continues to the present</a:t>
            </a:r>
          </a:p>
          <a:p>
            <a:pPr lvl="1"/>
            <a:r>
              <a:rPr lang="en-US" sz="2000" dirty="0"/>
              <a:t>Initial members included Hayek, Frank Knight, Ludwig von Mises, George Stigler, Karl Popper and Milton Friedman</a:t>
            </a:r>
            <a:r>
              <a:rPr lang="en-US" sz="2200" dirty="0"/>
              <a:t> </a:t>
            </a:r>
            <a:endParaRPr lang="en-CA" sz="2200" dirty="0"/>
          </a:p>
        </p:txBody>
      </p:sp>
    </p:spTree>
    <p:extLst>
      <p:ext uri="{BB962C8B-B14F-4D97-AF65-F5344CB8AC3E}">
        <p14:creationId xmlns:p14="http://schemas.microsoft.com/office/powerpoint/2010/main" val="18945873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838200" y="609600"/>
            <a:ext cx="8077200" cy="1143000"/>
          </a:xfrm>
        </p:spPr>
        <p:txBody>
          <a:bodyPr/>
          <a:lstStyle/>
          <a:p>
            <a:r>
              <a:rPr lang="en-US" sz="4000"/>
              <a:t>Who was Friedrich August von Hayek </a:t>
            </a:r>
            <a:r>
              <a:rPr lang="en-US" sz="4000" b="0"/>
              <a:t>(1889-1992)</a:t>
            </a:r>
            <a:r>
              <a:rPr lang="en-US" sz="4000"/>
              <a:t>?</a:t>
            </a:r>
          </a:p>
        </p:txBody>
      </p:sp>
      <p:sp>
        <p:nvSpPr>
          <p:cNvPr id="36867" name="Rectangle 3"/>
          <p:cNvSpPr>
            <a:spLocks noGrp="1" noChangeArrowheads="1"/>
          </p:cNvSpPr>
          <p:nvPr>
            <p:ph type="body" idx="1"/>
          </p:nvPr>
        </p:nvSpPr>
        <p:spPr>
          <a:xfrm>
            <a:off x="685800" y="1676400"/>
            <a:ext cx="8229600" cy="4800600"/>
          </a:xfrm>
        </p:spPr>
        <p:txBody>
          <a:bodyPr/>
          <a:lstStyle/>
          <a:p>
            <a:pPr>
              <a:lnSpc>
                <a:spcPct val="90000"/>
              </a:lnSpc>
              <a:buFont typeface="Monotype Sorts" pitchFamily="2" charset="2"/>
              <a:buNone/>
            </a:pPr>
            <a:endParaRPr lang="en-US" sz="2000"/>
          </a:p>
          <a:p>
            <a:pPr>
              <a:lnSpc>
                <a:spcPct val="90000"/>
              </a:lnSpc>
            </a:pPr>
            <a:r>
              <a:rPr lang="en-US" sz="2400"/>
              <a:t>Austrian-born British economist and political philosopher</a:t>
            </a:r>
          </a:p>
          <a:p>
            <a:pPr lvl="1">
              <a:lnSpc>
                <a:spcPct val="90000"/>
              </a:lnSpc>
            </a:pPr>
            <a:r>
              <a:rPr lang="en-US" sz="2400"/>
              <a:t>Defender of liberal democracy and free-market capitalism</a:t>
            </a:r>
          </a:p>
          <a:p>
            <a:pPr lvl="2">
              <a:lnSpc>
                <a:spcPct val="90000"/>
              </a:lnSpc>
            </a:pPr>
            <a:r>
              <a:rPr lang="en-US" sz="2000"/>
              <a:t>Fierce opponent of socialist and collectivist philosophies</a:t>
            </a:r>
          </a:p>
          <a:p>
            <a:pPr lvl="1">
              <a:lnSpc>
                <a:spcPct val="90000"/>
              </a:lnSpc>
            </a:pPr>
            <a:r>
              <a:rPr lang="en-US" sz="2400"/>
              <a:t>One of the most influential members of the Austrian school of economics </a:t>
            </a:r>
          </a:p>
          <a:p>
            <a:pPr lvl="2">
              <a:lnSpc>
                <a:spcPct val="90000"/>
              </a:lnSpc>
            </a:pPr>
            <a:r>
              <a:rPr lang="en-US" sz="2000"/>
              <a:t>Austrian School members were opposed to Keynesian revolution</a:t>
            </a:r>
          </a:p>
          <a:p>
            <a:pPr lvl="2">
              <a:lnSpc>
                <a:spcPct val="90000"/>
              </a:lnSpc>
            </a:pPr>
            <a:r>
              <a:rPr lang="en-US" sz="2000"/>
              <a:t>Also made significant contributions in jurisprudence and cognitive science</a:t>
            </a:r>
          </a:p>
          <a:p>
            <a:pPr>
              <a:lnSpc>
                <a:spcPct val="90000"/>
              </a:lnSpc>
            </a:pPr>
            <a:endParaRPr lang="en-US" sz="2000"/>
          </a:p>
          <a:p>
            <a:pPr>
              <a:lnSpc>
                <a:spcPct val="90000"/>
              </a:lnSpc>
            </a:pPr>
            <a:r>
              <a:rPr lang="en-US" sz="2000"/>
              <a:t>Awarded Nobel Memorial Prize in 1974</a:t>
            </a:r>
          </a:p>
          <a:p>
            <a:pPr lvl="1">
              <a:lnSpc>
                <a:spcPct val="90000"/>
              </a:lnSpc>
            </a:pPr>
            <a:r>
              <a:rPr lang="en-US" sz="2000"/>
              <a:t>Experienced a revival with the rise of conservatism during 1980’s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6B3989-D12A-4CD2-9856-CD54C20830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828" y="1676400"/>
            <a:ext cx="7814344" cy="3505200"/>
          </a:xfrm>
          <a:prstGeom prst="rect">
            <a:avLst/>
          </a:prstGeom>
        </p:spPr>
      </p:pic>
    </p:spTree>
    <p:extLst>
      <p:ext uri="{BB962C8B-B14F-4D97-AF65-F5344CB8AC3E}">
        <p14:creationId xmlns:p14="http://schemas.microsoft.com/office/powerpoint/2010/main" val="1488450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066800" y="609600"/>
            <a:ext cx="7848600" cy="1143000"/>
          </a:xfrm>
        </p:spPr>
        <p:txBody>
          <a:bodyPr/>
          <a:lstStyle/>
          <a:p>
            <a:r>
              <a:rPr lang="en-US" sz="4000" i="1"/>
              <a:t>The Road to Serfdom (1944)</a:t>
            </a:r>
          </a:p>
        </p:txBody>
      </p:sp>
      <p:sp>
        <p:nvSpPr>
          <p:cNvPr id="30723" name="Rectangle 3"/>
          <p:cNvSpPr>
            <a:spLocks noGrp="1" noChangeArrowheads="1"/>
          </p:cNvSpPr>
          <p:nvPr>
            <p:ph type="body" idx="1"/>
          </p:nvPr>
        </p:nvSpPr>
        <p:spPr>
          <a:xfrm>
            <a:off x="1143000" y="1600200"/>
            <a:ext cx="7772400" cy="4724400"/>
          </a:xfrm>
        </p:spPr>
        <p:txBody>
          <a:bodyPr/>
          <a:lstStyle/>
          <a:p>
            <a:pPr>
              <a:lnSpc>
                <a:spcPct val="80000"/>
              </a:lnSpc>
            </a:pPr>
            <a:r>
              <a:rPr lang="en-US" sz="2000"/>
              <a:t>Written during WWII, argues that totalitarianism is the enemy (not just the Nazis) – modern defense of </a:t>
            </a:r>
            <a:r>
              <a:rPr lang="en-US" sz="2000" i="1"/>
              <a:t>laissez-faire</a:t>
            </a:r>
            <a:endParaRPr lang="en-US" sz="2000"/>
          </a:p>
          <a:p>
            <a:pPr lvl="1">
              <a:lnSpc>
                <a:spcPct val="80000"/>
              </a:lnSpc>
            </a:pPr>
            <a:r>
              <a:rPr lang="en-US" sz="2000"/>
              <a:t>“Socialism is slavery” (p.13)</a:t>
            </a:r>
          </a:p>
          <a:p>
            <a:pPr lvl="2">
              <a:lnSpc>
                <a:spcPct val="80000"/>
              </a:lnSpc>
            </a:pPr>
            <a:r>
              <a:rPr lang="en-US" sz="2000"/>
              <a:t>“That democratic socialism, the great utopia of the last few generations, is not only unachievable, but that to strive for it produces something so utterly different that few of those who now wish it would be prepared to accept the consequences” (p.31)</a:t>
            </a:r>
          </a:p>
          <a:p>
            <a:pPr lvl="2">
              <a:lnSpc>
                <a:spcPct val="80000"/>
              </a:lnSpc>
            </a:pPr>
            <a:r>
              <a:rPr lang="en-US" sz="2000"/>
              <a:t>“Socialism is a species of collectivism” (p.33)</a:t>
            </a:r>
          </a:p>
          <a:p>
            <a:pPr>
              <a:lnSpc>
                <a:spcPct val="80000"/>
              </a:lnSpc>
            </a:pPr>
            <a:r>
              <a:rPr lang="en-US" sz="2100"/>
              <a:t>Emphasized the connection between individualism, economic freedom and political freedom</a:t>
            </a:r>
          </a:p>
          <a:p>
            <a:pPr lvl="1">
              <a:lnSpc>
                <a:spcPct val="80000"/>
              </a:lnSpc>
            </a:pPr>
            <a:r>
              <a:rPr lang="en-US" sz="2300"/>
              <a:t>Individualism is at the core of Western civilization</a:t>
            </a:r>
          </a:p>
          <a:p>
            <a:pPr lvl="2">
              <a:lnSpc>
                <a:spcPct val="80000"/>
              </a:lnSpc>
            </a:pPr>
            <a:r>
              <a:rPr lang="en-US" sz="1900"/>
              <a:t>“respect for the individual man </a:t>
            </a:r>
            <a:r>
              <a:rPr lang="en-US" sz="1900" i="1"/>
              <a:t>qua</a:t>
            </a:r>
            <a:r>
              <a:rPr lang="en-US" sz="1900"/>
              <a:t> man … recognition of his own views and tastes as supreme in his own sphere … and the belief that it is desirable that men should develop their own individual gifts and bents” (p.14)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609600"/>
            <a:ext cx="8305800" cy="1143000"/>
          </a:xfrm>
        </p:spPr>
        <p:txBody>
          <a:bodyPr/>
          <a:lstStyle/>
          <a:p>
            <a:r>
              <a:rPr lang="en-US" sz="3600" dirty="0"/>
              <a:t>Milton Friedman and the Rise of Neo-Conservatism</a:t>
            </a:r>
          </a:p>
        </p:txBody>
      </p:sp>
      <p:sp>
        <p:nvSpPr>
          <p:cNvPr id="16387" name="Rectangle 3"/>
          <p:cNvSpPr>
            <a:spLocks noGrp="1" noChangeArrowheads="1"/>
          </p:cNvSpPr>
          <p:nvPr>
            <p:ph type="body" idx="1"/>
          </p:nvPr>
        </p:nvSpPr>
        <p:spPr>
          <a:xfrm>
            <a:off x="685800" y="1600200"/>
            <a:ext cx="7924800" cy="4953000"/>
          </a:xfrm>
        </p:spPr>
        <p:txBody>
          <a:bodyPr/>
          <a:lstStyle/>
          <a:p>
            <a:r>
              <a:rPr lang="en-GB" sz="2400" b="1" dirty="0"/>
              <a:t>Who is Milton Friedman (1912-2006 )?</a:t>
            </a:r>
          </a:p>
          <a:p>
            <a:pPr lvl="1"/>
            <a:r>
              <a:rPr lang="en-GB" sz="2200" b="1" dirty="0"/>
              <a:t>Leader of the Monetarist School of economists, associated with the U. of Chicago, that sharply criticised Keynesian economics and proposed a more conservative approach</a:t>
            </a:r>
          </a:p>
          <a:p>
            <a:pPr lvl="2"/>
            <a:r>
              <a:rPr lang="en-GB" sz="2000" b="1" dirty="0"/>
              <a:t>Winner of Nobel Memorial Prize in 1976</a:t>
            </a:r>
          </a:p>
          <a:p>
            <a:pPr lvl="3"/>
            <a:r>
              <a:rPr lang="en-GB" sz="1800" b="1" dirty="0"/>
              <a:t>Contributions include: </a:t>
            </a:r>
            <a:r>
              <a:rPr lang="en-GB" sz="1800" b="1" i="1" dirty="0"/>
              <a:t>Monetary History of United States </a:t>
            </a:r>
            <a:r>
              <a:rPr lang="en-GB" sz="1800" b="1" dirty="0"/>
              <a:t>(1963) with Anna Schwartz- founding work of monetarist school</a:t>
            </a:r>
          </a:p>
          <a:p>
            <a:pPr lvl="3"/>
            <a:r>
              <a:rPr lang="en-GB" sz="1800" b="1" dirty="0"/>
              <a:t>Other important contributions: Permanent Income Hypothesis; Friedman-Savage risk paradox; Introduction to ‘positive economics’.</a:t>
            </a:r>
          </a:p>
          <a:p>
            <a:pPr lvl="3"/>
            <a:r>
              <a:rPr lang="en-GB" sz="1800" b="1" dirty="0"/>
              <a:t>Proposed use of Rules vs. discretionary government intervention of Keynesian economists</a:t>
            </a:r>
          </a:p>
          <a:p>
            <a:pPr lvl="1"/>
            <a:endParaRPr lang="en-GB" sz="2200" b="1" dirty="0"/>
          </a:p>
          <a:p>
            <a:endParaRPr lang="en-GB" sz="24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13372-710C-4928-B5CB-D0C0721599B9}"/>
              </a:ext>
            </a:extLst>
          </p:cNvPr>
          <p:cNvSpPr>
            <a:spLocks noGrp="1"/>
          </p:cNvSpPr>
          <p:nvPr>
            <p:ph type="title"/>
          </p:nvPr>
        </p:nvSpPr>
        <p:spPr>
          <a:xfrm>
            <a:off x="889001" y="609600"/>
            <a:ext cx="8026399" cy="990600"/>
          </a:xfrm>
        </p:spPr>
        <p:txBody>
          <a:bodyPr/>
          <a:lstStyle/>
          <a:p>
            <a:r>
              <a:rPr lang="en-US" sz="2800" dirty="0"/>
              <a:t>Milton Friedman (1912-2006)</a:t>
            </a:r>
            <a:br>
              <a:rPr lang="en-US" sz="2800" dirty="0"/>
            </a:br>
            <a:r>
              <a:rPr lang="en-US" sz="2400" dirty="0"/>
              <a:t>“</a:t>
            </a:r>
            <a:r>
              <a:rPr lang="en-US" sz="2400" i="1" dirty="0"/>
              <a:t>The Social Responsibility of Business is to Maximize Profits”</a:t>
            </a:r>
            <a:endParaRPr lang="en-GB" sz="2400" dirty="0"/>
          </a:p>
        </p:txBody>
      </p:sp>
      <p:pic>
        <p:nvPicPr>
          <p:cNvPr id="4" name="Picture 3">
            <a:extLst>
              <a:ext uri="{FF2B5EF4-FFF2-40B4-BE49-F238E27FC236}">
                <a16:creationId xmlns:a16="http://schemas.microsoft.com/office/drawing/2014/main" id="{EA43C308-D13B-4F4D-AD93-8FC71CD855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1" y="1828800"/>
            <a:ext cx="7518402" cy="4229101"/>
          </a:xfrm>
          <a:prstGeom prst="rect">
            <a:avLst/>
          </a:prstGeom>
        </p:spPr>
      </p:pic>
    </p:spTree>
    <p:extLst>
      <p:ext uri="{BB962C8B-B14F-4D97-AF65-F5344CB8AC3E}">
        <p14:creationId xmlns:p14="http://schemas.microsoft.com/office/powerpoint/2010/main" val="1619721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09600" y="609600"/>
            <a:ext cx="8305800" cy="1143000"/>
          </a:xfrm>
        </p:spPr>
        <p:txBody>
          <a:bodyPr/>
          <a:lstStyle/>
          <a:p>
            <a:r>
              <a:rPr lang="en-US" sz="4000" i="1"/>
              <a:t>Free to Choose (1980)</a:t>
            </a:r>
          </a:p>
        </p:txBody>
      </p:sp>
      <p:sp>
        <p:nvSpPr>
          <p:cNvPr id="41987" name="Rectangle 3"/>
          <p:cNvSpPr>
            <a:spLocks noGrp="1" noChangeArrowheads="1"/>
          </p:cNvSpPr>
          <p:nvPr>
            <p:ph type="body" idx="1"/>
          </p:nvPr>
        </p:nvSpPr>
        <p:spPr>
          <a:xfrm>
            <a:off x="762000" y="1981200"/>
            <a:ext cx="8153400" cy="4114800"/>
          </a:xfrm>
        </p:spPr>
        <p:txBody>
          <a:bodyPr/>
          <a:lstStyle/>
          <a:p>
            <a:pPr>
              <a:lnSpc>
                <a:spcPct val="80000"/>
              </a:lnSpc>
            </a:pPr>
            <a:r>
              <a:rPr lang="en-US" sz="2000"/>
              <a:t>Popularization of </a:t>
            </a:r>
            <a:r>
              <a:rPr lang="en-US" sz="2000" i="1"/>
              <a:t>Capitalism and Freedom </a:t>
            </a:r>
            <a:r>
              <a:rPr lang="en-US" sz="2000"/>
              <a:t>(1962) – argues for restricted scope for government action in economic sphere</a:t>
            </a:r>
          </a:p>
          <a:p>
            <a:pPr lvl="1">
              <a:lnSpc>
                <a:spcPct val="80000"/>
              </a:lnSpc>
            </a:pPr>
            <a:r>
              <a:rPr lang="en-GB" sz="2000" b="1"/>
              <a:t>Strongly influenced by views of Hayek</a:t>
            </a:r>
          </a:p>
          <a:p>
            <a:pPr lvl="2">
              <a:lnSpc>
                <a:spcPct val="80000"/>
              </a:lnSpc>
            </a:pPr>
            <a:r>
              <a:rPr lang="en-GB" sz="1800" b="1"/>
              <a:t>“We have not yet reached the point of no return.  We are still free as a people to choose whether we shall continue speeding down the ‘road to serfdom’” (p.6)</a:t>
            </a:r>
          </a:p>
          <a:p>
            <a:pPr>
              <a:lnSpc>
                <a:spcPct val="80000"/>
              </a:lnSpc>
            </a:pPr>
            <a:r>
              <a:rPr lang="en-GB" sz="2000" b="1"/>
              <a:t>“The story of the United States is the story of an economic miracle that was made possible by the translation into practice of two sets of ideas … published in the same year 1776” (p.1)</a:t>
            </a:r>
          </a:p>
          <a:p>
            <a:pPr lvl="1">
              <a:lnSpc>
                <a:spcPct val="80000"/>
              </a:lnSpc>
            </a:pPr>
            <a:r>
              <a:rPr lang="en-GB" sz="2000" b="1"/>
              <a:t>The invisible hand</a:t>
            </a:r>
          </a:p>
          <a:p>
            <a:pPr lvl="1">
              <a:lnSpc>
                <a:spcPct val="80000"/>
              </a:lnSpc>
            </a:pPr>
            <a:r>
              <a:rPr lang="en-GB" sz="2000" b="1"/>
              <a:t>Ideals of the Declaration of Independence and the protect of ‘Life, Liberty and the pursuit of Happiness”</a:t>
            </a:r>
          </a:p>
          <a:p>
            <a:pPr lvl="2">
              <a:lnSpc>
                <a:spcPct val="80000"/>
              </a:lnSpc>
            </a:pPr>
            <a:r>
              <a:rPr lang="en-GB" sz="1800" b="1"/>
              <a:t>As in Hayek, an explicit connection between economic freedom and political freedom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838200" y="609600"/>
            <a:ext cx="8077200" cy="1143000"/>
          </a:xfrm>
        </p:spPr>
        <p:txBody>
          <a:bodyPr/>
          <a:lstStyle/>
          <a:p>
            <a:r>
              <a:rPr lang="en-US" sz="4000"/>
              <a:t>Economic and Political Freedom</a:t>
            </a:r>
          </a:p>
        </p:txBody>
      </p:sp>
      <p:sp>
        <p:nvSpPr>
          <p:cNvPr id="37891" name="Rectangle 3"/>
          <p:cNvSpPr>
            <a:spLocks noGrp="1" noChangeArrowheads="1"/>
          </p:cNvSpPr>
          <p:nvPr>
            <p:ph type="body" idx="1"/>
          </p:nvPr>
        </p:nvSpPr>
        <p:spPr>
          <a:xfrm>
            <a:off x="1219200" y="1981200"/>
            <a:ext cx="7696200" cy="4114800"/>
          </a:xfrm>
        </p:spPr>
        <p:txBody>
          <a:bodyPr/>
          <a:lstStyle/>
          <a:p>
            <a:pPr>
              <a:lnSpc>
                <a:spcPct val="90000"/>
              </a:lnSpc>
            </a:pPr>
            <a:r>
              <a:rPr lang="en-US" sz="2000"/>
              <a:t>“Economic freedom is an essential requisite for political freedom” (p.2)</a:t>
            </a:r>
          </a:p>
          <a:p>
            <a:pPr lvl="1">
              <a:lnSpc>
                <a:spcPct val="90000"/>
              </a:lnSpc>
            </a:pPr>
            <a:r>
              <a:rPr lang="en-US" sz="2000"/>
              <a:t>“By enabling people to cooperate with one another without coercion or central direction, it reduces the area over which political power is exercised.  In addition, by dispersing power, the free market provides an offset to whatever concentration of political power may arise.  The combination of economic and political </a:t>
            </a:r>
            <a:r>
              <a:rPr lang="en-US" sz="2000" i="1"/>
              <a:t>power</a:t>
            </a:r>
            <a:r>
              <a:rPr lang="en-US" sz="2000"/>
              <a:t> in the same hands is a sure recipe for tyranny” (p.3)</a:t>
            </a:r>
          </a:p>
          <a:p>
            <a:pPr lvl="2">
              <a:lnSpc>
                <a:spcPct val="90000"/>
              </a:lnSpc>
            </a:pPr>
            <a:r>
              <a:rPr lang="en-US" sz="1800"/>
              <a:t>Friedman also saw an ‘invisible hand’ in the political sphere (p.6)</a:t>
            </a:r>
          </a:p>
          <a:p>
            <a:pPr lvl="2">
              <a:lnSpc>
                <a:spcPct val="90000"/>
              </a:lnSpc>
            </a:pPr>
            <a:endParaRPr lang="en-US" sz="1800"/>
          </a:p>
          <a:p>
            <a:pPr>
              <a:lnSpc>
                <a:spcPct val="90000"/>
              </a:lnSpc>
            </a:pPr>
            <a:r>
              <a:rPr lang="en-US" sz="2000"/>
              <a:t>The Social Responsibility of Business is to Maximize Profits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914400" y="609600"/>
            <a:ext cx="8001000" cy="1143000"/>
          </a:xfrm>
        </p:spPr>
        <p:txBody>
          <a:bodyPr/>
          <a:lstStyle/>
          <a:p>
            <a:r>
              <a:rPr lang="en-US" sz="4000"/>
              <a:t>Who is Rose Director Friedman?</a:t>
            </a:r>
          </a:p>
        </p:txBody>
      </p:sp>
      <p:sp>
        <p:nvSpPr>
          <p:cNvPr id="38915" name="Rectangle 3"/>
          <p:cNvSpPr>
            <a:spLocks noGrp="1" noChangeArrowheads="1"/>
          </p:cNvSpPr>
          <p:nvPr>
            <p:ph type="body" idx="1"/>
          </p:nvPr>
        </p:nvSpPr>
        <p:spPr>
          <a:xfrm>
            <a:off x="533400" y="1676400"/>
            <a:ext cx="8382000" cy="4419600"/>
          </a:xfrm>
        </p:spPr>
        <p:txBody>
          <a:bodyPr/>
          <a:lstStyle/>
          <a:p>
            <a:r>
              <a:rPr lang="en-US" sz="2400"/>
              <a:t>See Link on GLS Links Page</a:t>
            </a:r>
          </a:p>
          <a:p>
            <a:pPr lvl="1"/>
            <a:r>
              <a:rPr lang="en-US" sz="2200"/>
              <a:t>ABD from U. of Chicago in economics</a:t>
            </a:r>
          </a:p>
          <a:p>
            <a:pPr lvl="2"/>
            <a:r>
              <a:rPr lang="en-US" sz="2000"/>
              <a:t>Later worked for FDIC and NBER</a:t>
            </a:r>
          </a:p>
          <a:p>
            <a:pPr lvl="1"/>
            <a:r>
              <a:rPr lang="en-US" sz="2200"/>
              <a:t>Collaborated with Milton Friedman on three public policy books:</a:t>
            </a:r>
          </a:p>
          <a:p>
            <a:pPr lvl="2"/>
            <a:r>
              <a:rPr lang="en-US" sz="2000"/>
              <a:t>Capitalism and Freedom (University of Chicago Press, 1962)</a:t>
            </a:r>
          </a:p>
          <a:p>
            <a:pPr lvl="2"/>
            <a:r>
              <a:rPr lang="en-US" sz="2000"/>
              <a:t> Free to Choose (Harcourt Brace Jovanovich, 1980), </a:t>
            </a:r>
          </a:p>
          <a:p>
            <a:pPr lvl="2"/>
            <a:r>
              <a:rPr lang="en-US" sz="2000"/>
              <a:t>Tyranny of the Status Quo (Harcourt Brace Jovanovich, 1984). </a:t>
            </a:r>
          </a:p>
          <a:p>
            <a:pPr lvl="1"/>
            <a:r>
              <a:rPr lang="en-US" sz="2200"/>
              <a:t>She also served as associate producer of the PBS television series, "Free to Choose."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0BA8B-217C-41AB-BF1A-E6BD0CB0CD5A}"/>
              </a:ext>
            </a:extLst>
          </p:cNvPr>
          <p:cNvSpPr>
            <a:spLocks noGrp="1"/>
          </p:cNvSpPr>
          <p:nvPr>
            <p:ph type="title"/>
          </p:nvPr>
        </p:nvSpPr>
        <p:spPr>
          <a:xfrm>
            <a:off x="838200" y="609600"/>
            <a:ext cx="8077200" cy="685800"/>
          </a:xfrm>
        </p:spPr>
        <p:txBody>
          <a:bodyPr/>
          <a:lstStyle/>
          <a:p>
            <a:r>
              <a:rPr lang="en-US" sz="3600" dirty="0"/>
              <a:t>Reagan and Thatcher Ideology</a:t>
            </a:r>
            <a:endParaRPr lang="en-CA" sz="3600" dirty="0"/>
          </a:p>
        </p:txBody>
      </p:sp>
      <p:sp>
        <p:nvSpPr>
          <p:cNvPr id="3" name="Content Placeholder 2">
            <a:extLst>
              <a:ext uri="{FF2B5EF4-FFF2-40B4-BE49-F238E27FC236}">
                <a16:creationId xmlns:a16="http://schemas.microsoft.com/office/drawing/2014/main" id="{B36A7057-A239-4962-8023-0BCF54745AB1}"/>
              </a:ext>
            </a:extLst>
          </p:cNvPr>
          <p:cNvSpPr>
            <a:spLocks noGrp="1"/>
          </p:cNvSpPr>
          <p:nvPr>
            <p:ph idx="1"/>
          </p:nvPr>
        </p:nvSpPr>
        <p:spPr>
          <a:xfrm>
            <a:off x="838200" y="1295400"/>
            <a:ext cx="8077200" cy="4572000"/>
          </a:xfrm>
        </p:spPr>
        <p:txBody>
          <a:bodyPr/>
          <a:lstStyle/>
          <a:p>
            <a:r>
              <a:rPr lang="en-US" sz="2400" dirty="0"/>
              <a:t>The economic and social havoc produced by the Vietnam war, uncontrollable stagflation, oppressive interest rates of the 1970’s laid the groundwork for the rise of power of Margaret Thatcher in 1979 and Ronald Reagan in 1980</a:t>
            </a:r>
          </a:p>
          <a:p>
            <a:pPr lvl="1"/>
            <a:r>
              <a:rPr lang="en-US" sz="2200" dirty="0"/>
              <a:t>Both Reagan and Thatcher claimed a mandate for implementing a radical shift to neo-liberal policies</a:t>
            </a:r>
          </a:p>
          <a:p>
            <a:pPr lvl="1"/>
            <a:r>
              <a:rPr lang="en-US" sz="2200" dirty="0"/>
              <a:t>Key events: Thatcher confronted union power, rolled back welfare state commitments, privatized public companies, reduced taxes encouraged inflow of investment capital</a:t>
            </a:r>
          </a:p>
          <a:p>
            <a:pPr lvl="1"/>
            <a:r>
              <a:rPr lang="en-US" sz="2200" dirty="0"/>
              <a:t>Reagan followed a similar road map – reappointed Paul Volcker in support of high interest policy</a:t>
            </a:r>
            <a:endParaRPr lang="en-CA" sz="2200" dirty="0"/>
          </a:p>
        </p:txBody>
      </p:sp>
    </p:spTree>
    <p:extLst>
      <p:ext uri="{BB962C8B-B14F-4D97-AF65-F5344CB8AC3E}">
        <p14:creationId xmlns:p14="http://schemas.microsoft.com/office/powerpoint/2010/main" val="1937555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9EB7C-D327-4381-8D76-03FF6C89529C}"/>
              </a:ext>
            </a:extLst>
          </p:cNvPr>
          <p:cNvSpPr>
            <a:spLocks noGrp="1"/>
          </p:cNvSpPr>
          <p:nvPr>
            <p:ph type="title"/>
          </p:nvPr>
        </p:nvSpPr>
        <p:spPr>
          <a:xfrm>
            <a:off x="609600" y="609600"/>
            <a:ext cx="8305800" cy="990600"/>
          </a:xfrm>
        </p:spPr>
        <p:txBody>
          <a:bodyPr/>
          <a:lstStyle/>
          <a:p>
            <a:r>
              <a:rPr lang="en-US" sz="3600" dirty="0"/>
              <a:t>The Philosophical Debate:  (Neo-liberal)</a:t>
            </a:r>
            <a:br>
              <a:rPr lang="en-US" sz="3600" dirty="0"/>
            </a:br>
            <a:r>
              <a:rPr lang="en-US" sz="3600" dirty="0"/>
              <a:t>Commutative Justice vs. (Socialist) Distributive Justice</a:t>
            </a:r>
            <a:endParaRPr lang="en-CA" sz="3600" dirty="0"/>
          </a:p>
        </p:txBody>
      </p:sp>
      <p:sp>
        <p:nvSpPr>
          <p:cNvPr id="3" name="Content Placeholder 2">
            <a:extLst>
              <a:ext uri="{FF2B5EF4-FFF2-40B4-BE49-F238E27FC236}">
                <a16:creationId xmlns:a16="http://schemas.microsoft.com/office/drawing/2014/main" id="{3593C756-78EB-458B-973C-33094F16BF19}"/>
              </a:ext>
            </a:extLst>
          </p:cNvPr>
          <p:cNvSpPr>
            <a:spLocks noGrp="1"/>
          </p:cNvSpPr>
          <p:nvPr>
            <p:ph idx="1"/>
          </p:nvPr>
        </p:nvSpPr>
        <p:spPr>
          <a:xfrm>
            <a:off x="685800" y="1752600"/>
            <a:ext cx="8229600" cy="4876800"/>
          </a:xfrm>
        </p:spPr>
        <p:txBody>
          <a:bodyPr/>
          <a:lstStyle/>
          <a:p>
            <a:r>
              <a:rPr lang="en-US" sz="2000" dirty="0"/>
              <a:t>Principles of </a:t>
            </a:r>
            <a:r>
              <a:rPr lang="en-US" sz="2000" dirty="0">
                <a:solidFill>
                  <a:srgbClr val="FF0000"/>
                </a:solidFill>
              </a:rPr>
              <a:t>distributive justice </a:t>
            </a:r>
            <a:r>
              <a:rPr lang="en-US" sz="2000" dirty="0"/>
              <a:t>provide moral guidance for the political processes that affect </a:t>
            </a:r>
            <a:r>
              <a:rPr lang="en-US" sz="2000" b="1" dirty="0"/>
              <a:t>the distribution of benefits and burdens in societies. P</a:t>
            </a:r>
            <a:r>
              <a:rPr lang="en-US" sz="2000" dirty="0"/>
              <a:t>rinciples which offer moral guidance on distribution can be considered principles of distributive justice. (Stanford Encycl. of Phil.)</a:t>
            </a:r>
          </a:p>
          <a:p>
            <a:r>
              <a:rPr lang="en-US" sz="2000" dirty="0">
                <a:solidFill>
                  <a:srgbClr val="FF0000"/>
                </a:solidFill>
              </a:rPr>
              <a:t>Commutative justice </a:t>
            </a:r>
            <a:r>
              <a:rPr lang="en-US" sz="2000" dirty="0"/>
              <a:t>deals with </a:t>
            </a:r>
            <a:r>
              <a:rPr lang="en-US" sz="2000" b="1" dirty="0"/>
              <a:t>fairness in exchange of goods</a:t>
            </a:r>
            <a:r>
              <a:rPr lang="en-US" sz="2000" dirty="0"/>
              <a:t> and fair participation for buyers and sellers in the system of exchanging goods for payment. Theories of commutative justice articulate the processes and social relationships that provide buyers and sellers with fair participation in the exchanges of goods for payment.</a:t>
            </a:r>
          </a:p>
          <a:p>
            <a:pPr marL="0" indent="0">
              <a:buNone/>
            </a:pPr>
            <a:r>
              <a:rPr lang="en-CA" sz="2000" b="1" dirty="0"/>
              <a:t>Neo-liberals emphasize concerns of commutative justice.</a:t>
            </a:r>
          </a:p>
          <a:p>
            <a:pPr marL="0" indent="0">
              <a:buNone/>
            </a:pPr>
            <a:r>
              <a:rPr lang="en-CA" sz="2000" dirty="0"/>
              <a:t>(Example: Theft of bread by a starving person violates the property rights inherent in commutative justice but may not violate distributive justice)</a:t>
            </a:r>
            <a:endParaRPr lang="en-US" sz="2000" dirty="0"/>
          </a:p>
        </p:txBody>
      </p:sp>
    </p:spTree>
    <p:extLst>
      <p:ext uri="{BB962C8B-B14F-4D97-AF65-F5344CB8AC3E}">
        <p14:creationId xmlns:p14="http://schemas.microsoft.com/office/powerpoint/2010/main" val="8033546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BE26B-A85B-482C-91D9-A68AA528565D}"/>
              </a:ext>
            </a:extLst>
          </p:cNvPr>
          <p:cNvSpPr>
            <a:spLocks noGrp="1"/>
          </p:cNvSpPr>
          <p:nvPr>
            <p:ph type="title"/>
          </p:nvPr>
        </p:nvSpPr>
        <p:spPr>
          <a:xfrm>
            <a:off x="838200" y="381000"/>
            <a:ext cx="8077200" cy="762000"/>
          </a:xfrm>
        </p:spPr>
        <p:txBody>
          <a:bodyPr/>
          <a:lstStyle/>
          <a:p>
            <a:r>
              <a:rPr lang="en-US" sz="3600" dirty="0"/>
              <a:t>From GATT to the WTO</a:t>
            </a:r>
            <a:endParaRPr lang="en-CA" sz="3600" dirty="0"/>
          </a:p>
        </p:txBody>
      </p:sp>
      <p:sp>
        <p:nvSpPr>
          <p:cNvPr id="3" name="Content Placeholder 2">
            <a:extLst>
              <a:ext uri="{FF2B5EF4-FFF2-40B4-BE49-F238E27FC236}">
                <a16:creationId xmlns:a16="http://schemas.microsoft.com/office/drawing/2014/main" id="{A1EEAB32-B8B5-4983-B485-7C225997860B}"/>
              </a:ext>
            </a:extLst>
          </p:cNvPr>
          <p:cNvSpPr>
            <a:spLocks noGrp="1"/>
          </p:cNvSpPr>
          <p:nvPr>
            <p:ph idx="1"/>
          </p:nvPr>
        </p:nvSpPr>
        <p:spPr>
          <a:xfrm>
            <a:off x="838200" y="1143000"/>
            <a:ext cx="8077200" cy="5334000"/>
          </a:xfrm>
        </p:spPr>
        <p:txBody>
          <a:bodyPr/>
          <a:lstStyle/>
          <a:p>
            <a:r>
              <a:rPr lang="en-US" sz="2600" dirty="0"/>
              <a:t>A keystone of neo-liberalism is the removal of barriers to global trade and capital investment.</a:t>
            </a:r>
          </a:p>
          <a:p>
            <a:pPr lvl="1"/>
            <a:r>
              <a:rPr lang="en-US" sz="2400" dirty="0"/>
              <a:t>The multilateral General Agreement on Tariffs and Trade (GATT) was signed by 23 countries in 1947 governing trade in goods from 1948 to 1995</a:t>
            </a:r>
          </a:p>
          <a:p>
            <a:pPr lvl="1"/>
            <a:r>
              <a:rPr lang="en-US" sz="2400" dirty="0"/>
              <a:t>Creation of World Trade Organization in 1995 extended multilateral trade to services and intellectual property and provided for new settlement  dispute procedures</a:t>
            </a:r>
          </a:p>
          <a:p>
            <a:pPr lvl="2"/>
            <a:r>
              <a:rPr lang="en-US" sz="2000" dirty="0"/>
              <a:t>2001 Doha round further lowered trade barriers and revised trading rules.  Key feature was extension of multilateral trading agreement to developing countries.</a:t>
            </a:r>
          </a:p>
          <a:p>
            <a:pPr lvl="2"/>
            <a:r>
              <a:rPr lang="en-US" sz="2000" dirty="0"/>
              <a:t>WTO currently includes 164 members encompassing 98% of international trade in items covered by the Agreements.</a:t>
            </a:r>
          </a:p>
          <a:p>
            <a:pPr lvl="2"/>
            <a:endParaRPr lang="en-CA" sz="2000" dirty="0"/>
          </a:p>
        </p:txBody>
      </p:sp>
    </p:spTree>
    <p:extLst>
      <p:ext uri="{BB962C8B-B14F-4D97-AF65-F5344CB8AC3E}">
        <p14:creationId xmlns:p14="http://schemas.microsoft.com/office/powerpoint/2010/main" val="23335512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4D451-FAD8-402A-8B18-FF38A3D07022}"/>
              </a:ext>
            </a:extLst>
          </p:cNvPr>
          <p:cNvSpPr>
            <a:spLocks noGrp="1"/>
          </p:cNvSpPr>
          <p:nvPr>
            <p:ph type="title"/>
          </p:nvPr>
        </p:nvSpPr>
        <p:spPr>
          <a:xfrm>
            <a:off x="762000" y="609600"/>
            <a:ext cx="8229600" cy="762000"/>
          </a:xfrm>
        </p:spPr>
        <p:txBody>
          <a:bodyPr/>
          <a:lstStyle/>
          <a:p>
            <a:r>
              <a:rPr lang="en-US" sz="3600" dirty="0"/>
              <a:t>The Struggle Against Neo-liberalism?</a:t>
            </a:r>
            <a:endParaRPr lang="en-CA" sz="3600" dirty="0"/>
          </a:p>
        </p:txBody>
      </p:sp>
      <p:sp>
        <p:nvSpPr>
          <p:cNvPr id="3" name="Content Placeholder 2">
            <a:extLst>
              <a:ext uri="{FF2B5EF4-FFF2-40B4-BE49-F238E27FC236}">
                <a16:creationId xmlns:a16="http://schemas.microsoft.com/office/drawing/2014/main" id="{841EDAB9-8B6E-4D45-8729-E7DA87C426C6}"/>
              </a:ext>
            </a:extLst>
          </p:cNvPr>
          <p:cNvSpPr>
            <a:spLocks noGrp="1"/>
          </p:cNvSpPr>
          <p:nvPr>
            <p:ph idx="1"/>
          </p:nvPr>
        </p:nvSpPr>
        <p:spPr>
          <a:xfrm>
            <a:off x="762000" y="1524000"/>
            <a:ext cx="8153400" cy="4953000"/>
          </a:xfrm>
        </p:spPr>
        <p:txBody>
          <a:bodyPr/>
          <a:lstStyle/>
          <a:p>
            <a:r>
              <a:rPr lang="en-US" sz="2400" dirty="0"/>
              <a:t>From the time that the Mont </a:t>
            </a:r>
            <a:r>
              <a:rPr lang="en-US" sz="2400" dirty="0" err="1"/>
              <a:t>Pelerin</a:t>
            </a:r>
            <a:r>
              <a:rPr lang="en-US" sz="2400" dirty="0"/>
              <a:t> Society was formed until the emergence of Reagan and Thatcher, neo-liberal was used as a reference primarily by economists and other academics promoting that ideology</a:t>
            </a:r>
          </a:p>
          <a:p>
            <a:r>
              <a:rPr lang="en-US" sz="2400" dirty="0"/>
              <a:t>Since that time, neo-liberalism has been increasingly used as a pejorative term by those outside of economics and by a subset of heterodox economists</a:t>
            </a:r>
          </a:p>
          <a:p>
            <a:r>
              <a:rPr lang="en-US" sz="2400" dirty="0"/>
              <a:t>Increasingly over time, symptoms of neo-liberalism especially of increasing wealth and income inequality have attracted attention within economics while the social and political implications have attracted attention outside economics</a:t>
            </a:r>
          </a:p>
          <a:p>
            <a:r>
              <a:rPr lang="en-US" sz="2400" b="1" dirty="0"/>
              <a:t>Can neo-liberalism be reformed as a policy buffet?</a:t>
            </a:r>
            <a:endParaRPr lang="en-CA" sz="2400" b="1" dirty="0"/>
          </a:p>
        </p:txBody>
      </p:sp>
    </p:spTree>
    <p:extLst>
      <p:ext uri="{BB962C8B-B14F-4D97-AF65-F5344CB8AC3E}">
        <p14:creationId xmlns:p14="http://schemas.microsoft.com/office/powerpoint/2010/main" val="15435819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F8562-FF9A-42D7-BE6A-620E4587FD78}"/>
              </a:ext>
            </a:extLst>
          </p:cNvPr>
          <p:cNvSpPr>
            <a:spLocks noGrp="1"/>
          </p:cNvSpPr>
          <p:nvPr>
            <p:ph type="title"/>
          </p:nvPr>
        </p:nvSpPr>
        <p:spPr>
          <a:xfrm>
            <a:off x="914400" y="609600"/>
            <a:ext cx="8001000" cy="685800"/>
          </a:xfrm>
        </p:spPr>
        <p:txBody>
          <a:bodyPr/>
          <a:lstStyle/>
          <a:p>
            <a:r>
              <a:rPr lang="en-US" sz="3200" dirty="0"/>
              <a:t>Prior to the Ascendancy of Neo-Liberal Ideology</a:t>
            </a:r>
            <a:endParaRPr lang="en-CA" sz="3200" dirty="0"/>
          </a:p>
        </p:txBody>
      </p:sp>
      <p:sp>
        <p:nvSpPr>
          <p:cNvPr id="3" name="Content Placeholder 2">
            <a:extLst>
              <a:ext uri="{FF2B5EF4-FFF2-40B4-BE49-F238E27FC236}">
                <a16:creationId xmlns:a16="http://schemas.microsoft.com/office/drawing/2014/main" id="{773948F6-221E-4F81-BE09-F60C15DA7374}"/>
              </a:ext>
            </a:extLst>
          </p:cNvPr>
          <p:cNvSpPr>
            <a:spLocks noGrp="1"/>
          </p:cNvSpPr>
          <p:nvPr>
            <p:ph idx="1"/>
          </p:nvPr>
        </p:nvSpPr>
        <p:spPr>
          <a:xfrm>
            <a:off x="914400" y="1295400"/>
            <a:ext cx="8001000" cy="4800600"/>
          </a:xfrm>
        </p:spPr>
        <p:txBody>
          <a:bodyPr/>
          <a:lstStyle/>
          <a:p>
            <a:r>
              <a:rPr lang="en-US" sz="2400" dirty="0"/>
              <a:t>Two general tracts in prior US and Canadian academic contributions can be discerned </a:t>
            </a:r>
          </a:p>
          <a:p>
            <a:pPr lvl="1"/>
            <a:r>
              <a:rPr lang="en-US" sz="2000" dirty="0"/>
              <a:t>Keynesian, in </a:t>
            </a:r>
            <a:r>
              <a:rPr lang="en-US" sz="2000" dirty="0" err="1"/>
              <a:t>favour</a:t>
            </a:r>
            <a:r>
              <a:rPr lang="en-US" sz="2000" dirty="0"/>
              <a:t> of discretionary government policy intervention, vs. ‘Monetarists’, in </a:t>
            </a:r>
            <a:r>
              <a:rPr lang="en-US" sz="2000" dirty="0" err="1"/>
              <a:t>favour</a:t>
            </a:r>
            <a:r>
              <a:rPr lang="en-US" sz="2000" dirty="0"/>
              <a:t> of rules based policy </a:t>
            </a:r>
          </a:p>
          <a:p>
            <a:pPr lvl="2"/>
            <a:r>
              <a:rPr lang="en-US" sz="1800" dirty="0"/>
              <a:t>High interest rate policy to control inflation was an outcome of monetarist strategy to control inflation by restricting money supply growth combined with reduced tax rates (and restriction of </a:t>
            </a:r>
            <a:r>
              <a:rPr lang="en-US" sz="1800" dirty="0" err="1"/>
              <a:t>labour</a:t>
            </a:r>
            <a:r>
              <a:rPr lang="en-US" sz="1800" dirty="0"/>
              <a:t> power) to stimulate economic growth</a:t>
            </a:r>
          </a:p>
          <a:p>
            <a:pPr lvl="1"/>
            <a:r>
              <a:rPr lang="en-US" dirty="0"/>
              <a:t> </a:t>
            </a:r>
            <a:r>
              <a:rPr lang="en-US" sz="2000" dirty="0"/>
              <a:t>Alleviation of poverty in the Third World</a:t>
            </a:r>
          </a:p>
          <a:p>
            <a:pPr lvl="2"/>
            <a:r>
              <a:rPr lang="en-US" sz="1800" dirty="0"/>
              <a:t>Backstop for foreign aid policies of developed countries in conjunction with World Bank programs </a:t>
            </a:r>
          </a:p>
          <a:p>
            <a:r>
              <a:rPr lang="en-US" sz="2200" dirty="0"/>
              <a:t>Ascendency of neo-liberal ideology to dominate government policy, especially in the US and UK, was driven by political forces – wider scholarly debate was stifled </a:t>
            </a:r>
            <a:endParaRPr lang="en-CA" sz="2200" dirty="0"/>
          </a:p>
        </p:txBody>
      </p:sp>
    </p:spTree>
    <p:extLst>
      <p:ext uri="{BB962C8B-B14F-4D97-AF65-F5344CB8AC3E}">
        <p14:creationId xmlns:p14="http://schemas.microsoft.com/office/powerpoint/2010/main" val="19920815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8077200" cy="1143000"/>
          </a:xfrm>
        </p:spPr>
        <p:txBody>
          <a:bodyPr/>
          <a:lstStyle/>
          <a:p>
            <a:r>
              <a:rPr lang="en-US" sz="3200" dirty="0"/>
              <a:t>Amartya Sen, and ‘Old School Concerns’  </a:t>
            </a:r>
            <a:br>
              <a:rPr lang="en-US" sz="3200" dirty="0"/>
            </a:br>
            <a:r>
              <a:rPr lang="en-US" sz="3200" i="1" dirty="0"/>
              <a:t>Collective Choice and Social Welfare</a:t>
            </a:r>
            <a:r>
              <a:rPr lang="en-US" sz="3200" dirty="0"/>
              <a:t> (1970)</a:t>
            </a:r>
          </a:p>
        </p:txBody>
      </p:sp>
      <p:sp>
        <p:nvSpPr>
          <p:cNvPr id="3" name="Content Placeholder 2"/>
          <p:cNvSpPr>
            <a:spLocks noGrp="1"/>
          </p:cNvSpPr>
          <p:nvPr>
            <p:ph idx="1"/>
          </p:nvPr>
        </p:nvSpPr>
        <p:spPr>
          <a:xfrm>
            <a:off x="990600" y="1752600"/>
            <a:ext cx="7924800" cy="4343400"/>
          </a:xfrm>
        </p:spPr>
        <p:txBody>
          <a:bodyPr/>
          <a:lstStyle/>
          <a:p>
            <a:r>
              <a:rPr lang="en-US" dirty="0"/>
              <a:t>With John </a:t>
            </a:r>
            <a:r>
              <a:rPr lang="en-US" dirty="0" err="1"/>
              <a:t>Harsanyi</a:t>
            </a:r>
            <a:r>
              <a:rPr lang="en-US" dirty="0"/>
              <a:t> (1920-2000) explored the use of restricted cardinal utility to make social decisions</a:t>
            </a:r>
          </a:p>
          <a:p>
            <a:pPr lvl="1"/>
            <a:r>
              <a:rPr lang="en-US" sz="2400" i="1" dirty="0"/>
              <a:t>Collective Choice and Social Welfare </a:t>
            </a:r>
            <a:r>
              <a:rPr lang="en-US" sz="2400" dirty="0"/>
              <a:t> provides conditions needed to resolve intransitivity</a:t>
            </a:r>
          </a:p>
          <a:p>
            <a:r>
              <a:rPr lang="en-US" dirty="0"/>
              <a:t>Concern with ‘positive freedom’ and limited cardinal utility to resolving poverty and famine </a:t>
            </a:r>
          </a:p>
          <a:p>
            <a:pPr lvl="1"/>
            <a:r>
              <a:rPr lang="en-US" sz="2400" dirty="0"/>
              <a:t>Sen contributed to the measurement of inequality</a:t>
            </a:r>
          </a:p>
          <a:p>
            <a:pPr lvl="1"/>
            <a:r>
              <a:rPr lang="en-US" sz="2400" dirty="0"/>
              <a:t>Found famine in India not usually due to lack of food locally but to the lack of income to purchase</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56A25-95DC-4FE5-B856-43944602CC63}"/>
              </a:ext>
            </a:extLst>
          </p:cNvPr>
          <p:cNvSpPr>
            <a:spLocks noGrp="1"/>
          </p:cNvSpPr>
          <p:nvPr>
            <p:ph type="title"/>
          </p:nvPr>
        </p:nvSpPr>
        <p:spPr>
          <a:xfrm>
            <a:off x="685800" y="609600"/>
            <a:ext cx="8229600" cy="1143000"/>
          </a:xfrm>
        </p:spPr>
        <p:txBody>
          <a:bodyPr/>
          <a:lstStyle/>
          <a:p>
            <a:r>
              <a:rPr lang="en-US" sz="2400" dirty="0"/>
              <a:t>Amartya Sen (b. 1933) – Brahman from W. Bengal</a:t>
            </a:r>
            <a:br>
              <a:rPr lang="en-US" sz="2400" dirty="0"/>
            </a:br>
            <a:r>
              <a:rPr lang="en-US" sz="2400" i="1" dirty="0"/>
              <a:t>Poverty and Famines</a:t>
            </a:r>
            <a:r>
              <a:rPr lang="en-US" sz="2400" dirty="0"/>
              <a:t>(1982), </a:t>
            </a:r>
            <a:r>
              <a:rPr lang="en-US" sz="2400" i="1" dirty="0"/>
              <a:t>On Ethics and Economics</a:t>
            </a:r>
            <a:r>
              <a:rPr lang="en-US" sz="2400" dirty="0"/>
              <a:t> (1987), </a:t>
            </a:r>
            <a:r>
              <a:rPr lang="en-US" sz="2400" i="1" dirty="0"/>
              <a:t>Hunger and Public Action </a:t>
            </a:r>
            <a:r>
              <a:rPr lang="en-US" sz="2400" dirty="0"/>
              <a:t>(1989), </a:t>
            </a:r>
            <a:r>
              <a:rPr lang="en-US" sz="2400" i="1" dirty="0"/>
              <a:t>Identity and Violence</a:t>
            </a:r>
            <a:r>
              <a:rPr lang="en-US" sz="2400" dirty="0"/>
              <a:t> (2006)</a:t>
            </a:r>
            <a:endParaRPr lang="en-GB" sz="2400" dirty="0"/>
          </a:p>
        </p:txBody>
      </p:sp>
      <p:pic>
        <p:nvPicPr>
          <p:cNvPr id="4" name="Picture 3">
            <a:extLst>
              <a:ext uri="{FF2B5EF4-FFF2-40B4-BE49-F238E27FC236}">
                <a16:creationId xmlns:a16="http://schemas.microsoft.com/office/drawing/2014/main" id="{A25528E3-CBE1-43B1-9B5B-DF76CF2B93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7324" y="2133600"/>
            <a:ext cx="6772275" cy="4001799"/>
          </a:xfrm>
          <a:prstGeom prst="rect">
            <a:avLst/>
          </a:prstGeom>
        </p:spPr>
      </p:pic>
    </p:spTree>
    <p:extLst>
      <p:ext uri="{BB962C8B-B14F-4D97-AF65-F5344CB8AC3E}">
        <p14:creationId xmlns:p14="http://schemas.microsoft.com/office/powerpoint/2010/main" val="31276376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1E056-D7BF-4F07-A907-3A7893436719}"/>
              </a:ext>
            </a:extLst>
          </p:cNvPr>
          <p:cNvSpPr>
            <a:spLocks noGrp="1"/>
          </p:cNvSpPr>
          <p:nvPr>
            <p:ph type="title"/>
          </p:nvPr>
        </p:nvSpPr>
        <p:spPr>
          <a:xfrm>
            <a:off x="1143000" y="609600"/>
            <a:ext cx="7772400" cy="762000"/>
          </a:xfrm>
        </p:spPr>
        <p:txBody>
          <a:bodyPr/>
          <a:lstStyle/>
          <a:p>
            <a:r>
              <a:rPr lang="en-US" sz="3600" dirty="0"/>
              <a:t>Growth of Wealth and Income Inequality</a:t>
            </a:r>
            <a:endParaRPr lang="en-CA" sz="3600" dirty="0"/>
          </a:p>
        </p:txBody>
      </p:sp>
      <p:sp>
        <p:nvSpPr>
          <p:cNvPr id="3" name="Content Placeholder 2">
            <a:extLst>
              <a:ext uri="{FF2B5EF4-FFF2-40B4-BE49-F238E27FC236}">
                <a16:creationId xmlns:a16="http://schemas.microsoft.com/office/drawing/2014/main" id="{5325A5C5-7C8D-4C6E-AEF5-8AB691EF7EAC}"/>
              </a:ext>
            </a:extLst>
          </p:cNvPr>
          <p:cNvSpPr>
            <a:spLocks noGrp="1"/>
          </p:cNvSpPr>
          <p:nvPr>
            <p:ph idx="1"/>
          </p:nvPr>
        </p:nvSpPr>
        <p:spPr>
          <a:xfrm>
            <a:off x="838200" y="1524000"/>
            <a:ext cx="8077200" cy="4572000"/>
          </a:xfrm>
        </p:spPr>
        <p:txBody>
          <a:bodyPr/>
          <a:lstStyle/>
          <a:p>
            <a:r>
              <a:rPr lang="en-US" sz="2200" dirty="0"/>
              <a:t>Along with many other economists that focused on the income and wealth disparity between developed and developing nations, the implications of neo-liberal programs for increasing wealth and income inequality in developed nations did not attract attention until well into the 21</a:t>
            </a:r>
            <a:r>
              <a:rPr lang="en-US" sz="2200" baseline="30000" dirty="0"/>
              <a:t>st</a:t>
            </a:r>
            <a:r>
              <a:rPr lang="en-US" sz="2200" dirty="0"/>
              <a:t> century</a:t>
            </a:r>
          </a:p>
          <a:p>
            <a:r>
              <a:rPr lang="en-CA" sz="2200" dirty="0"/>
              <a:t>Support for multilateral and bilateral removal of trade barriers and restrictions on capital flows to sustain global ‘economic growth’ facilitated the movement of industrial production to countries, especially China, with weaker environmental and labour standards that exacerbated increasing wealth and income inequality in developed countries</a:t>
            </a:r>
          </a:p>
          <a:p>
            <a:r>
              <a:rPr lang="en-CA" sz="2200" dirty="0">
                <a:solidFill>
                  <a:schemeClr val="bg2"/>
                </a:solidFill>
              </a:rPr>
              <a:t>Who is benefiting from the gamut of neo-liberal policies?</a:t>
            </a:r>
          </a:p>
        </p:txBody>
      </p:sp>
    </p:spTree>
    <p:extLst>
      <p:ext uri="{BB962C8B-B14F-4D97-AF65-F5344CB8AC3E}">
        <p14:creationId xmlns:p14="http://schemas.microsoft.com/office/powerpoint/2010/main" val="35646004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5888CE0-BF57-4135-BE29-D554FA5CCA5B}"/>
              </a:ext>
            </a:extLst>
          </p:cNvPr>
          <p:cNvPicPr>
            <a:picLocks noChangeAspect="1"/>
          </p:cNvPicPr>
          <p:nvPr/>
        </p:nvPicPr>
        <p:blipFill>
          <a:blip r:embed="rId2"/>
          <a:stretch>
            <a:fillRect/>
          </a:stretch>
        </p:blipFill>
        <p:spPr>
          <a:xfrm>
            <a:off x="204984" y="416102"/>
            <a:ext cx="8634215" cy="5725015"/>
          </a:xfrm>
          <a:prstGeom prst="rect">
            <a:avLst/>
          </a:prstGeom>
        </p:spPr>
      </p:pic>
    </p:spTree>
    <p:extLst>
      <p:ext uri="{BB962C8B-B14F-4D97-AF65-F5344CB8AC3E}">
        <p14:creationId xmlns:p14="http://schemas.microsoft.com/office/powerpoint/2010/main" val="5963134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539A7E8-55FD-4341-B598-6622E920C3E4}"/>
              </a:ext>
            </a:extLst>
          </p:cNvPr>
          <p:cNvPicPr>
            <a:picLocks noChangeAspect="1"/>
          </p:cNvPicPr>
          <p:nvPr/>
        </p:nvPicPr>
        <p:blipFill>
          <a:blip r:embed="rId2"/>
          <a:stretch>
            <a:fillRect/>
          </a:stretch>
        </p:blipFill>
        <p:spPr>
          <a:xfrm>
            <a:off x="735759" y="666070"/>
            <a:ext cx="7672481" cy="5525860"/>
          </a:xfrm>
          <a:prstGeom prst="rect">
            <a:avLst/>
          </a:prstGeom>
        </p:spPr>
      </p:pic>
    </p:spTree>
    <p:extLst>
      <p:ext uri="{BB962C8B-B14F-4D97-AF65-F5344CB8AC3E}">
        <p14:creationId xmlns:p14="http://schemas.microsoft.com/office/powerpoint/2010/main" val="11444397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ADD0210-D2EB-419B-94F8-0CC00D67044E}"/>
              </a:ext>
            </a:extLst>
          </p:cNvPr>
          <p:cNvPicPr>
            <a:picLocks noChangeAspect="1"/>
          </p:cNvPicPr>
          <p:nvPr/>
        </p:nvPicPr>
        <p:blipFill>
          <a:blip r:embed="rId2"/>
          <a:stretch>
            <a:fillRect/>
          </a:stretch>
        </p:blipFill>
        <p:spPr>
          <a:xfrm>
            <a:off x="1015220" y="831210"/>
            <a:ext cx="7113559" cy="5195579"/>
          </a:xfrm>
          <a:prstGeom prst="rect">
            <a:avLst/>
          </a:prstGeom>
        </p:spPr>
      </p:pic>
    </p:spTree>
    <p:extLst>
      <p:ext uri="{BB962C8B-B14F-4D97-AF65-F5344CB8AC3E}">
        <p14:creationId xmlns:p14="http://schemas.microsoft.com/office/powerpoint/2010/main" val="8939658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34407-F52A-488B-BCDA-89880FFB8697}"/>
              </a:ext>
            </a:extLst>
          </p:cNvPr>
          <p:cNvSpPr>
            <a:spLocks noGrp="1"/>
          </p:cNvSpPr>
          <p:nvPr>
            <p:ph type="title"/>
          </p:nvPr>
        </p:nvSpPr>
        <p:spPr>
          <a:xfrm>
            <a:off x="838200" y="609600"/>
            <a:ext cx="8077200" cy="609600"/>
          </a:xfrm>
        </p:spPr>
        <p:txBody>
          <a:bodyPr/>
          <a:lstStyle/>
          <a:p>
            <a:r>
              <a:rPr lang="en-US" sz="3200" dirty="0"/>
              <a:t>Piketty and the Paris School of Economics</a:t>
            </a:r>
            <a:endParaRPr lang="en-CA" sz="3200" dirty="0"/>
          </a:p>
        </p:txBody>
      </p:sp>
      <p:sp>
        <p:nvSpPr>
          <p:cNvPr id="3" name="Content Placeholder 2">
            <a:extLst>
              <a:ext uri="{FF2B5EF4-FFF2-40B4-BE49-F238E27FC236}">
                <a16:creationId xmlns:a16="http://schemas.microsoft.com/office/drawing/2014/main" id="{C3310FCB-192D-4967-BE53-EF6D361EE3C5}"/>
              </a:ext>
            </a:extLst>
          </p:cNvPr>
          <p:cNvSpPr>
            <a:spLocks noGrp="1"/>
          </p:cNvSpPr>
          <p:nvPr>
            <p:ph idx="1"/>
          </p:nvPr>
        </p:nvSpPr>
        <p:spPr>
          <a:xfrm>
            <a:off x="838200" y="1447800"/>
            <a:ext cx="8077200" cy="4953000"/>
          </a:xfrm>
        </p:spPr>
        <p:txBody>
          <a:bodyPr/>
          <a:lstStyle/>
          <a:p>
            <a:r>
              <a:rPr lang="en-US" sz="2400" dirty="0"/>
              <a:t>Piketty, </a:t>
            </a:r>
            <a:r>
              <a:rPr lang="en-US" sz="2400" dirty="0" err="1"/>
              <a:t>Saez</a:t>
            </a:r>
            <a:r>
              <a:rPr lang="en-US" sz="2400" dirty="0"/>
              <a:t> and other affiliated with the Paris School of Economics and the World Inequality Lab have spearheaded the scholarly study within economics of increasing wealth and inequality</a:t>
            </a:r>
          </a:p>
          <a:p>
            <a:r>
              <a:rPr lang="en-US" sz="2400" i="1" dirty="0"/>
              <a:t>Capital in the 21</a:t>
            </a:r>
            <a:r>
              <a:rPr lang="en-US" sz="2400" i="1" baseline="30000" dirty="0"/>
              <a:t>st</a:t>
            </a:r>
            <a:r>
              <a:rPr lang="en-US" sz="2400" i="1" dirty="0"/>
              <a:t> Century</a:t>
            </a:r>
            <a:r>
              <a:rPr lang="en-US" sz="2400" dirty="0"/>
              <a:t> (2014) has attracted widespread attention both from inside and outside economics (best seller on NYT non-fiction list)</a:t>
            </a:r>
          </a:p>
          <a:p>
            <a:pPr lvl="1"/>
            <a:r>
              <a:rPr lang="en-US" sz="2000" dirty="0"/>
              <a:t>Key </a:t>
            </a:r>
            <a:r>
              <a:rPr lang="en-US" sz="2000" i="1" dirty="0"/>
              <a:t>r &gt; g </a:t>
            </a:r>
            <a:r>
              <a:rPr lang="en-US" sz="2000" dirty="0"/>
              <a:t>argument: </a:t>
            </a:r>
            <a:r>
              <a:rPr lang="en-US" sz="2000" b="0" i="0" u="none" strike="noStrike" baseline="0" dirty="0">
                <a:latin typeface="NewBaskervilleStd-Roman"/>
              </a:rPr>
              <a:t>because the rate of return on capital </a:t>
            </a:r>
            <a:r>
              <a:rPr lang="en-US" sz="2000" b="0" i="1" u="none" strike="noStrike" baseline="0" dirty="0">
                <a:latin typeface="NewBaskervilleStd-Italic"/>
              </a:rPr>
              <a:t>r </a:t>
            </a:r>
            <a:r>
              <a:rPr lang="en-US" sz="2000" b="0" i="0" u="none" strike="noStrike" baseline="0" dirty="0">
                <a:latin typeface="NewBaskervilleStd-Roman"/>
              </a:rPr>
              <a:t>exceeds the growth rate of the economy </a:t>
            </a:r>
            <a:r>
              <a:rPr lang="en-US" sz="2000" b="0" i="1" u="none" strike="noStrike" baseline="0" dirty="0">
                <a:latin typeface="NewBaskervilleStd-Italic"/>
              </a:rPr>
              <a:t>g</a:t>
            </a:r>
            <a:r>
              <a:rPr lang="en-US" sz="2000" b="0" i="0" u="none" strike="noStrike" baseline="0" dirty="0">
                <a:latin typeface="NewBaskervilleStd-Roman"/>
              </a:rPr>
              <a:t>, the inequality of wealth is destined to increase indefinitely over time</a:t>
            </a:r>
          </a:p>
          <a:p>
            <a:pPr lvl="2"/>
            <a:r>
              <a:rPr lang="en-US" sz="1800" dirty="0">
                <a:latin typeface="NewBaskervilleStd-Roman"/>
              </a:rPr>
              <a:t>Piketty hedges this argument by including “</a:t>
            </a:r>
            <a:r>
              <a:rPr lang="en-US" sz="1800" b="0" i="0" u="none" strike="noStrike" baseline="0" dirty="0">
                <a:latin typeface="NewBaskervilleStd-Roman"/>
              </a:rPr>
              <a:t>Institutional changes and political shocks” and lack of relevance to inequality of </a:t>
            </a:r>
            <a:r>
              <a:rPr lang="en-US" sz="1800" b="0" i="0" u="none" strike="noStrike" baseline="0" dirty="0" err="1">
                <a:latin typeface="NewBaskervilleStd-Roman"/>
              </a:rPr>
              <a:t>labour</a:t>
            </a:r>
            <a:r>
              <a:rPr lang="en-US" sz="1800" b="0" i="0" u="none" strike="noStrike" baseline="0" dirty="0">
                <a:latin typeface="NewBaskervilleStd-Roman"/>
              </a:rPr>
              <a:t> income</a:t>
            </a:r>
          </a:p>
          <a:p>
            <a:pPr marL="0" indent="0">
              <a:buNone/>
            </a:pPr>
            <a:r>
              <a:rPr lang="en-US" sz="2200" b="1" dirty="0">
                <a:latin typeface="NewBaskervilleStd-Roman"/>
              </a:rPr>
              <a:t>It is one thing to identify a problem, another to suggest feasible solutions </a:t>
            </a:r>
            <a:r>
              <a:rPr lang="en-US" sz="2200" b="1" dirty="0">
                <a:latin typeface="NewBaskervilleStd-Roman"/>
                <a:sym typeface="Wingdings" panose="05000000000000000000" pitchFamily="2" charset="2"/>
              </a:rPr>
              <a:t> Piketty is weak on solutions</a:t>
            </a:r>
            <a:endParaRPr lang="en-CA" sz="2200" b="1" dirty="0"/>
          </a:p>
        </p:txBody>
      </p:sp>
    </p:spTree>
    <p:extLst>
      <p:ext uri="{BB962C8B-B14F-4D97-AF65-F5344CB8AC3E}">
        <p14:creationId xmlns:p14="http://schemas.microsoft.com/office/powerpoint/2010/main" val="3252849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32C0A-539D-485D-B91F-86BA7A3B4338}"/>
              </a:ext>
            </a:extLst>
          </p:cNvPr>
          <p:cNvSpPr>
            <a:spLocks noGrp="1"/>
          </p:cNvSpPr>
          <p:nvPr>
            <p:ph type="title"/>
          </p:nvPr>
        </p:nvSpPr>
        <p:spPr>
          <a:xfrm>
            <a:off x="228600" y="609600"/>
            <a:ext cx="8686800" cy="1752600"/>
          </a:xfrm>
        </p:spPr>
        <p:txBody>
          <a:bodyPr/>
          <a:lstStyle/>
          <a:p>
            <a:r>
              <a:rPr lang="en-US" sz="3200" dirty="0"/>
              <a:t>Robert Nozick (1938-2002), chaired Harvard philosophy professor.  </a:t>
            </a:r>
            <a:r>
              <a:rPr lang="en-US" sz="3200" i="1" dirty="0"/>
              <a:t>Anarchy, State and Utopia </a:t>
            </a:r>
            <a:r>
              <a:rPr lang="en-US" sz="3200" dirty="0"/>
              <a:t>(1974) details the commutative justice response to the distributive justice of John Rawls, </a:t>
            </a:r>
            <a:r>
              <a:rPr lang="en-US" sz="3200" i="1" dirty="0"/>
              <a:t>A Theory of Justice </a:t>
            </a:r>
            <a:r>
              <a:rPr lang="en-US" sz="3200" dirty="0"/>
              <a:t>(1971).</a:t>
            </a:r>
            <a:endParaRPr lang="en-CA" sz="3200" dirty="0"/>
          </a:p>
        </p:txBody>
      </p:sp>
      <p:pic>
        <p:nvPicPr>
          <p:cNvPr id="4" name="Picture 3" descr="A picture containing text, person, person&#10;&#10;Description automatically generated">
            <a:extLst>
              <a:ext uri="{FF2B5EF4-FFF2-40B4-BE49-F238E27FC236}">
                <a16:creationId xmlns:a16="http://schemas.microsoft.com/office/drawing/2014/main" id="{2706E5D7-0BCA-4785-9E7E-72BAEB2DFA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667000"/>
            <a:ext cx="7010400" cy="3943350"/>
          </a:xfrm>
          <a:prstGeom prst="rect">
            <a:avLst/>
          </a:prstGeom>
        </p:spPr>
      </p:pic>
    </p:spTree>
    <p:extLst>
      <p:ext uri="{BB962C8B-B14F-4D97-AF65-F5344CB8AC3E}">
        <p14:creationId xmlns:p14="http://schemas.microsoft.com/office/powerpoint/2010/main" val="27400393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EA71D-ECDF-45E4-9287-8D2C751E182B}"/>
              </a:ext>
            </a:extLst>
          </p:cNvPr>
          <p:cNvSpPr>
            <a:spLocks noGrp="1"/>
          </p:cNvSpPr>
          <p:nvPr>
            <p:ph type="title"/>
          </p:nvPr>
        </p:nvSpPr>
        <p:spPr>
          <a:xfrm>
            <a:off x="914400" y="609600"/>
            <a:ext cx="8001000" cy="762000"/>
          </a:xfrm>
        </p:spPr>
        <p:txBody>
          <a:bodyPr/>
          <a:lstStyle/>
          <a:p>
            <a:r>
              <a:rPr lang="en-US" sz="3600" dirty="0"/>
              <a:t>The Realization Principle</a:t>
            </a:r>
            <a:endParaRPr lang="en-CA" sz="3600" dirty="0"/>
          </a:p>
        </p:txBody>
      </p:sp>
      <p:sp>
        <p:nvSpPr>
          <p:cNvPr id="3" name="Content Placeholder 2">
            <a:extLst>
              <a:ext uri="{FF2B5EF4-FFF2-40B4-BE49-F238E27FC236}">
                <a16:creationId xmlns:a16="http://schemas.microsoft.com/office/drawing/2014/main" id="{BA552B82-226D-4D3D-BE09-CDFE5027FC5D}"/>
              </a:ext>
            </a:extLst>
          </p:cNvPr>
          <p:cNvSpPr>
            <a:spLocks noGrp="1"/>
          </p:cNvSpPr>
          <p:nvPr>
            <p:ph idx="1"/>
          </p:nvPr>
        </p:nvSpPr>
        <p:spPr>
          <a:xfrm>
            <a:off x="889570" y="1524000"/>
            <a:ext cx="7492429" cy="4572000"/>
          </a:xfrm>
        </p:spPr>
        <p:txBody>
          <a:bodyPr/>
          <a:lstStyle/>
          <a:p>
            <a:r>
              <a:rPr lang="en-US" sz="2400" dirty="0"/>
              <a:t>Though a subject of debate when broad based income taxes were introduced during WWII, the Realization Principle has become an entrenched, unremovable feature of capitalist society</a:t>
            </a:r>
          </a:p>
          <a:p>
            <a:pPr lvl="1"/>
            <a:r>
              <a:rPr lang="en-US" sz="2200" dirty="0">
                <a:solidFill>
                  <a:srgbClr val="FF0000"/>
                </a:solidFill>
              </a:rPr>
              <a:t>The realization principle is a rule for assessing taxes on capital income that dictates income tax is assessed when a capital asset is sold (gain or loss realized)</a:t>
            </a:r>
            <a:endParaRPr lang="en-US" sz="2200" dirty="0">
              <a:solidFill>
                <a:schemeClr val="bg2"/>
              </a:solidFill>
            </a:endParaRPr>
          </a:p>
          <a:p>
            <a:pPr lvl="1"/>
            <a:r>
              <a:rPr lang="en-US" sz="2200" dirty="0">
                <a:solidFill>
                  <a:schemeClr val="bg2"/>
                </a:solidFill>
              </a:rPr>
              <a:t>Consequently, the wealthiest individuals (1%’s) are able to defer tax on the capital income gains indefinitely while individuals generating wage and salary income are taxed in the period in which income is earned. </a:t>
            </a:r>
            <a:endParaRPr lang="en-CA" sz="2200" dirty="0"/>
          </a:p>
        </p:txBody>
      </p:sp>
    </p:spTree>
    <p:extLst>
      <p:ext uri="{BB962C8B-B14F-4D97-AF65-F5344CB8AC3E}">
        <p14:creationId xmlns:p14="http://schemas.microsoft.com/office/powerpoint/2010/main" val="6441455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17886-B066-487E-8635-63A05A5CB831}"/>
              </a:ext>
            </a:extLst>
          </p:cNvPr>
          <p:cNvSpPr>
            <a:spLocks noGrp="1"/>
          </p:cNvSpPr>
          <p:nvPr>
            <p:ph type="title"/>
          </p:nvPr>
        </p:nvSpPr>
        <p:spPr>
          <a:xfrm>
            <a:off x="685800" y="609600"/>
            <a:ext cx="8229600" cy="685800"/>
          </a:xfrm>
        </p:spPr>
        <p:txBody>
          <a:bodyPr/>
          <a:lstStyle/>
          <a:p>
            <a:r>
              <a:rPr lang="en-US" sz="3600" dirty="0"/>
              <a:t>Neo-liberalism and Climate Change</a:t>
            </a:r>
            <a:endParaRPr lang="en-CA" sz="3600" dirty="0"/>
          </a:p>
        </p:txBody>
      </p:sp>
      <p:sp>
        <p:nvSpPr>
          <p:cNvPr id="3" name="Content Placeholder 2">
            <a:extLst>
              <a:ext uri="{FF2B5EF4-FFF2-40B4-BE49-F238E27FC236}">
                <a16:creationId xmlns:a16="http://schemas.microsoft.com/office/drawing/2014/main" id="{E7C6DEF7-F50A-46AF-BEC9-849A5F13395B}"/>
              </a:ext>
            </a:extLst>
          </p:cNvPr>
          <p:cNvSpPr>
            <a:spLocks noGrp="1"/>
          </p:cNvSpPr>
          <p:nvPr>
            <p:ph idx="1"/>
          </p:nvPr>
        </p:nvSpPr>
        <p:spPr>
          <a:xfrm>
            <a:off x="457200" y="1295400"/>
            <a:ext cx="8458200" cy="4800600"/>
          </a:xfrm>
        </p:spPr>
        <p:txBody>
          <a:bodyPr/>
          <a:lstStyle/>
          <a:p>
            <a:r>
              <a:rPr lang="en-US" sz="2400" dirty="0"/>
              <a:t>An implicit objective of neo-liberalism is sustaining economic growth to further the advancement of individual freedom </a:t>
            </a:r>
            <a:r>
              <a:rPr lang="en-US" sz="2400" dirty="0">
                <a:sym typeface="Wingdings" panose="05000000000000000000" pitchFamily="2" charset="2"/>
              </a:rPr>
              <a:t> stated US goals for intervention in Mideast conflicts (bombing peasants in Afghanistan!)</a:t>
            </a:r>
          </a:p>
          <a:p>
            <a:r>
              <a:rPr lang="en-US" sz="2400" dirty="0">
                <a:solidFill>
                  <a:srgbClr val="FF0000"/>
                </a:solidFill>
                <a:sym typeface="Wingdings" panose="05000000000000000000" pitchFamily="2" charset="2"/>
              </a:rPr>
              <a:t>The basic arithmetic of climate change dictates a degrowth strategy is needed to control increasing anthropogenic GHG emissions </a:t>
            </a:r>
            <a:endParaRPr lang="en-CA" sz="2200" dirty="0">
              <a:solidFill>
                <a:schemeClr val="bg2"/>
              </a:solidFill>
              <a:sym typeface="Wingdings" panose="05000000000000000000" pitchFamily="2" charset="2"/>
            </a:endParaRPr>
          </a:p>
          <a:p>
            <a:pPr lvl="1"/>
            <a:r>
              <a:rPr lang="en-US" sz="2200" dirty="0">
                <a:solidFill>
                  <a:schemeClr val="bg2"/>
                </a:solidFill>
                <a:sym typeface="Wingdings" panose="05000000000000000000" pitchFamily="2" charset="2"/>
              </a:rPr>
              <a:t>Key multilateral institutions have mandates that conflict with degrowth  UN development initiatives for developing countries + UN declaration of human rights that identifies the right to propagate ; GATT and WTO expanding the global trade networks;  IMF and World Bank providing backstops for maintaining economic growth</a:t>
            </a:r>
          </a:p>
        </p:txBody>
      </p:sp>
    </p:spTree>
    <p:extLst>
      <p:ext uri="{BB962C8B-B14F-4D97-AF65-F5344CB8AC3E}">
        <p14:creationId xmlns:p14="http://schemas.microsoft.com/office/powerpoint/2010/main" val="21898580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12C6CF9-BE64-4BDB-8D67-64FB57FE527B}"/>
              </a:ext>
            </a:extLst>
          </p:cNvPr>
          <p:cNvPicPr>
            <a:picLocks noChangeAspect="1"/>
          </p:cNvPicPr>
          <p:nvPr/>
        </p:nvPicPr>
        <p:blipFill>
          <a:blip r:embed="rId2"/>
          <a:stretch>
            <a:fillRect/>
          </a:stretch>
        </p:blipFill>
        <p:spPr>
          <a:xfrm>
            <a:off x="361332" y="914400"/>
            <a:ext cx="8676528" cy="5181600"/>
          </a:xfrm>
          <a:prstGeom prst="rect">
            <a:avLst/>
          </a:prstGeom>
        </p:spPr>
      </p:pic>
    </p:spTree>
    <p:extLst>
      <p:ext uri="{BB962C8B-B14F-4D97-AF65-F5344CB8AC3E}">
        <p14:creationId xmlns:p14="http://schemas.microsoft.com/office/powerpoint/2010/main" val="33933106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72AE5-739C-4DB1-8D3B-E8E30D425E99}"/>
              </a:ext>
            </a:extLst>
          </p:cNvPr>
          <p:cNvSpPr>
            <a:spLocks noGrp="1"/>
          </p:cNvSpPr>
          <p:nvPr>
            <p:ph type="title"/>
          </p:nvPr>
        </p:nvSpPr>
        <p:spPr>
          <a:xfrm>
            <a:off x="685800" y="609600"/>
            <a:ext cx="8229600" cy="914400"/>
          </a:xfrm>
        </p:spPr>
        <p:txBody>
          <a:bodyPr/>
          <a:lstStyle/>
          <a:p>
            <a:r>
              <a:rPr lang="en-US" sz="3600" dirty="0"/>
              <a:t>From the NDC for India:</a:t>
            </a:r>
            <a:endParaRPr lang="en-CA" sz="3600" dirty="0"/>
          </a:p>
        </p:txBody>
      </p:sp>
      <p:sp>
        <p:nvSpPr>
          <p:cNvPr id="3" name="Content Placeholder 2">
            <a:extLst>
              <a:ext uri="{FF2B5EF4-FFF2-40B4-BE49-F238E27FC236}">
                <a16:creationId xmlns:a16="http://schemas.microsoft.com/office/drawing/2014/main" id="{5FF5FC75-2674-4D5E-B6B4-A9C1F210E9BF}"/>
              </a:ext>
            </a:extLst>
          </p:cNvPr>
          <p:cNvSpPr>
            <a:spLocks noGrp="1"/>
          </p:cNvSpPr>
          <p:nvPr>
            <p:ph idx="1"/>
          </p:nvPr>
        </p:nvSpPr>
        <p:spPr>
          <a:xfrm>
            <a:off x="655834" y="1497458"/>
            <a:ext cx="8229600" cy="4114800"/>
          </a:xfrm>
        </p:spPr>
        <p:txBody>
          <a:bodyPr/>
          <a:lstStyle/>
          <a:p>
            <a:endParaRPr lang="en-US" sz="1800" b="0" i="0" u="none" strike="noStrike" baseline="0" dirty="0"/>
          </a:p>
          <a:p>
            <a:pPr marL="0" indent="0">
              <a:buNone/>
            </a:pPr>
            <a:r>
              <a:rPr lang="en-US" sz="2200" b="0" i="0" u="none" strike="noStrike" baseline="0" dirty="0"/>
              <a:t>Developed  countries  can  certainly  bring  down  their  emission intensity  by  moderating  their  consumption,  and  substantially  utilize  their  investments  by employing  them  for  development  activities  in  countries  housing  a  vast  majority  of  people barely  living  at  subsistence  level ... Mahatma Gandhi's  famous  exhortation: </a:t>
            </a:r>
            <a:r>
              <a:rPr lang="en-US" sz="2200" b="0" i="0" u="none" strike="noStrike" baseline="0" dirty="0">
                <a:solidFill>
                  <a:srgbClr val="FF0000"/>
                </a:solidFill>
              </a:rPr>
              <a:t>“Earth has enough resources to meet people’s needs, but will never  have  enough  to  satisfy  people's  greed”.</a:t>
            </a:r>
            <a:r>
              <a:rPr lang="en-US" sz="2200" b="0" i="0" u="none" strike="noStrike" baseline="0" dirty="0"/>
              <a:t> ... Habit  and  attitude  are  as  much  a part  of  the  solution  as  Technology  and  Finance.  It  must  be  understood  that ... the  extravagant  way  of  life  and  a  profligate  pattern  of  consumerism [is] a  grave threat to environment.</a:t>
            </a:r>
          </a:p>
          <a:p>
            <a:endParaRPr lang="en-CA" dirty="0"/>
          </a:p>
        </p:txBody>
      </p:sp>
    </p:spTree>
    <p:extLst>
      <p:ext uri="{BB962C8B-B14F-4D97-AF65-F5344CB8AC3E}">
        <p14:creationId xmlns:p14="http://schemas.microsoft.com/office/powerpoint/2010/main" val="555742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3B2F9-F4CF-4B12-BFC8-A702FB73E5C5}"/>
              </a:ext>
            </a:extLst>
          </p:cNvPr>
          <p:cNvSpPr>
            <a:spLocks noGrp="1"/>
          </p:cNvSpPr>
          <p:nvPr>
            <p:ph type="title"/>
          </p:nvPr>
        </p:nvSpPr>
        <p:spPr>
          <a:xfrm>
            <a:off x="990600" y="609600"/>
            <a:ext cx="7924800" cy="685800"/>
          </a:xfrm>
        </p:spPr>
        <p:txBody>
          <a:bodyPr/>
          <a:lstStyle/>
          <a:p>
            <a:r>
              <a:rPr lang="en-US" sz="3600" dirty="0"/>
              <a:t>The Working-out of Neo-liberalism</a:t>
            </a:r>
            <a:endParaRPr lang="en-CA" sz="3600" dirty="0"/>
          </a:p>
        </p:txBody>
      </p:sp>
      <p:sp>
        <p:nvSpPr>
          <p:cNvPr id="3" name="Content Placeholder 2">
            <a:extLst>
              <a:ext uri="{FF2B5EF4-FFF2-40B4-BE49-F238E27FC236}">
                <a16:creationId xmlns:a16="http://schemas.microsoft.com/office/drawing/2014/main" id="{6A93399A-75A5-425A-BB47-7BA3CEBC7615}"/>
              </a:ext>
            </a:extLst>
          </p:cNvPr>
          <p:cNvSpPr>
            <a:spLocks noGrp="1"/>
          </p:cNvSpPr>
          <p:nvPr>
            <p:ph idx="1"/>
          </p:nvPr>
        </p:nvSpPr>
        <p:spPr>
          <a:xfrm>
            <a:off x="838200" y="1295400"/>
            <a:ext cx="8077200" cy="4800600"/>
          </a:xfrm>
        </p:spPr>
        <p:txBody>
          <a:bodyPr/>
          <a:lstStyle/>
          <a:p>
            <a:r>
              <a:rPr lang="en-US" sz="2400" dirty="0">
                <a:sym typeface="Wingdings" panose="05000000000000000000" pitchFamily="2" charset="2"/>
              </a:rPr>
              <a:t>The globalization of neo-liberalism has produced a competition-driven cost reducing trend toward shifting output to lower wage locales with weaker environmental, consumer product and job-safety regulations </a:t>
            </a:r>
          </a:p>
          <a:p>
            <a:r>
              <a:rPr lang="en-US" sz="2400" dirty="0">
                <a:sym typeface="Wingdings" panose="05000000000000000000" pitchFamily="2" charset="2"/>
              </a:rPr>
              <a:t>In higher wage locales, neo-liberalism has facilitated erosion of </a:t>
            </a:r>
            <a:r>
              <a:rPr lang="en-US" sz="2400" dirty="0" err="1">
                <a:sym typeface="Wingdings" panose="05000000000000000000" pitchFamily="2" charset="2"/>
              </a:rPr>
              <a:t>labour</a:t>
            </a:r>
            <a:r>
              <a:rPr lang="en-US" sz="2400" dirty="0">
                <a:sym typeface="Wingdings" panose="05000000000000000000" pitchFamily="2" charset="2"/>
              </a:rPr>
              <a:t> union power and restriction on collective bargaining</a:t>
            </a:r>
          </a:p>
          <a:p>
            <a:r>
              <a:rPr lang="en-US" sz="2400" dirty="0">
                <a:sym typeface="Wingdings" panose="05000000000000000000" pitchFamily="2" charset="2"/>
              </a:rPr>
              <a:t>Neo-liberalism has also facilitated lowering of effective tax rates on capital income and increasing inequality in wealth and income.</a:t>
            </a:r>
            <a:endParaRPr lang="en-CA" sz="2400" dirty="0"/>
          </a:p>
          <a:p>
            <a:pPr marL="0" indent="0">
              <a:buNone/>
            </a:pPr>
            <a:r>
              <a:rPr lang="en-CA" b="1" dirty="0"/>
              <a:t>How did this ideology re-emerge after WWII? </a:t>
            </a:r>
          </a:p>
        </p:txBody>
      </p:sp>
    </p:spTree>
    <p:extLst>
      <p:ext uri="{BB962C8B-B14F-4D97-AF65-F5344CB8AC3E}">
        <p14:creationId xmlns:p14="http://schemas.microsoft.com/office/powerpoint/2010/main" val="1801325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143000" y="609600"/>
            <a:ext cx="7772400" cy="1371600"/>
          </a:xfrm>
        </p:spPr>
        <p:txBody>
          <a:bodyPr/>
          <a:lstStyle/>
          <a:p>
            <a:r>
              <a:rPr lang="en-US" sz="4000" dirty="0"/>
              <a:t>Pre-History and</a:t>
            </a:r>
            <a:br>
              <a:rPr lang="en-US" sz="4000" dirty="0"/>
            </a:br>
            <a:r>
              <a:rPr lang="en-US" sz="4000" dirty="0"/>
              <a:t>the Stock Market Crash of 1929</a:t>
            </a:r>
          </a:p>
        </p:txBody>
      </p:sp>
      <p:sp>
        <p:nvSpPr>
          <p:cNvPr id="29699" name="Rectangle 3"/>
          <p:cNvSpPr>
            <a:spLocks noGrp="1" noChangeArrowheads="1"/>
          </p:cNvSpPr>
          <p:nvPr>
            <p:ph type="body" idx="1"/>
          </p:nvPr>
        </p:nvSpPr>
        <p:spPr>
          <a:xfrm>
            <a:off x="762000" y="1981200"/>
            <a:ext cx="8153400" cy="4114800"/>
          </a:xfrm>
        </p:spPr>
        <p:txBody>
          <a:bodyPr/>
          <a:lstStyle/>
          <a:p>
            <a:pPr>
              <a:lnSpc>
                <a:spcPct val="80000"/>
              </a:lnSpc>
            </a:pPr>
            <a:r>
              <a:rPr lang="en-US" sz="2000" dirty="0"/>
              <a:t>Long Period of Stock Market Expansion during the </a:t>
            </a:r>
            <a:r>
              <a:rPr lang="en-US" sz="2000" b="1" dirty="0"/>
              <a:t>Roaring 1920’s</a:t>
            </a:r>
          </a:p>
          <a:p>
            <a:pPr lvl="1">
              <a:lnSpc>
                <a:spcPct val="80000"/>
              </a:lnSpc>
            </a:pPr>
            <a:r>
              <a:rPr lang="en-US" sz="2000" dirty="0"/>
              <a:t>Popularization of stock investing by general public, expansion into uninformed investing public: inappropriate touting, buying on margin and using stocks for speculation, as opposed to investment</a:t>
            </a:r>
          </a:p>
          <a:p>
            <a:pPr lvl="1">
              <a:lnSpc>
                <a:spcPct val="80000"/>
              </a:lnSpc>
            </a:pPr>
            <a:r>
              <a:rPr lang="en-US" sz="2000" dirty="0"/>
              <a:t>Many elements of investor protection were absent, e.g. market manipulation using option pools was legal; insider trading was not restricted (</a:t>
            </a:r>
            <a:r>
              <a:rPr lang="en-US" sz="2000" dirty="0">
                <a:sym typeface="Wingdings" pitchFamily="2" charset="2"/>
              </a:rPr>
              <a:t> </a:t>
            </a:r>
            <a:r>
              <a:rPr lang="en-US" sz="2000" dirty="0"/>
              <a:t>Securities Act 1933)</a:t>
            </a:r>
          </a:p>
          <a:p>
            <a:pPr lvl="1">
              <a:lnSpc>
                <a:spcPct val="80000"/>
              </a:lnSpc>
            </a:pPr>
            <a:r>
              <a:rPr lang="en-US" sz="2000" dirty="0"/>
              <a:t>DJIA rose 120% from 1925 to 3</a:t>
            </a:r>
            <a:r>
              <a:rPr lang="en-US" sz="2000" baseline="30000" dirty="0"/>
              <a:t>rd</a:t>
            </a:r>
            <a:r>
              <a:rPr lang="en-US" sz="2000" dirty="0"/>
              <a:t> Q 1929</a:t>
            </a:r>
          </a:p>
          <a:p>
            <a:pPr>
              <a:lnSpc>
                <a:spcPct val="80000"/>
              </a:lnSpc>
            </a:pPr>
            <a:endParaRPr lang="en-US" sz="2000" dirty="0"/>
          </a:p>
          <a:p>
            <a:pPr>
              <a:lnSpc>
                <a:spcPct val="80000"/>
              </a:lnSpc>
            </a:pPr>
            <a:r>
              <a:rPr lang="en-US" sz="2000" dirty="0"/>
              <a:t>Two major economists of the era, Fisher and Keynes, both felt – incorrectly -- the worst was over by 1930</a:t>
            </a:r>
          </a:p>
          <a:p>
            <a:pPr lvl="1">
              <a:lnSpc>
                <a:spcPct val="80000"/>
              </a:lnSpc>
            </a:pPr>
            <a:endParaRPr lang="en-US" sz="2000" dirty="0"/>
          </a:p>
          <a:p>
            <a:pPr>
              <a:lnSpc>
                <a:spcPct val="80000"/>
              </a:lnSpc>
              <a:buFont typeface="Monotype Sorts" pitchFamily="2" charset="2"/>
              <a:buNone/>
            </a:pPr>
            <a:r>
              <a:rPr lang="en-US" sz="2000" dirty="0"/>
              <a:t>See Downloadable Background </a:t>
            </a:r>
          </a:p>
          <a:p>
            <a:pPr lvl="1">
              <a:lnSpc>
                <a:spcPct val="80000"/>
              </a:lnSpc>
            </a:pPr>
            <a:endParaRPr lang="en-US" sz="1900" dirty="0"/>
          </a:p>
          <a:p>
            <a:pPr>
              <a:lnSpc>
                <a:spcPct val="80000"/>
              </a:lnSpc>
            </a:pPr>
            <a:endParaRPr lang="en-US" sz="2000" dirty="0"/>
          </a:p>
          <a:p>
            <a:pPr>
              <a:lnSpc>
                <a:spcPct val="80000"/>
              </a:lnSpc>
            </a:pP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a:extLst>
              <a:ext uri="{FF2B5EF4-FFF2-40B4-BE49-F238E27FC236}">
                <a16:creationId xmlns:a16="http://schemas.microsoft.com/office/drawing/2014/main" id="{C57ED268-520A-43D3-8CBE-0870A954432C}"/>
              </a:ext>
            </a:extLst>
          </p:cNvPr>
          <p:cNvSpPr>
            <a:spLocks noGrp="1" noChangeArrowheads="1"/>
          </p:cNvSpPr>
          <p:nvPr>
            <p:ph type="title"/>
          </p:nvPr>
        </p:nvSpPr>
        <p:spPr>
          <a:xfrm>
            <a:off x="533400" y="304800"/>
            <a:ext cx="8382000" cy="838200"/>
          </a:xfrm>
        </p:spPr>
        <p:txBody>
          <a:bodyPr/>
          <a:lstStyle/>
          <a:p>
            <a:r>
              <a:rPr lang="en-US" altLang="en-US" sz="3600"/>
              <a:t>NYSE Stock Prices and the Great Depression</a:t>
            </a:r>
          </a:p>
        </p:txBody>
      </p:sp>
      <p:pic>
        <p:nvPicPr>
          <p:cNvPr id="44035" name="Picture 7" descr="400px-Stocks29">
            <a:extLst>
              <a:ext uri="{FF2B5EF4-FFF2-40B4-BE49-F238E27FC236}">
                <a16:creationId xmlns:a16="http://schemas.microsoft.com/office/drawing/2014/main" id="{F390800C-0A80-4427-BFA2-803BB7426DE5}"/>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447800" y="990600"/>
            <a:ext cx="5334000" cy="3425825"/>
          </a:xfrm>
          <a:noFill/>
        </p:spPr>
      </p:pic>
      <p:pic>
        <p:nvPicPr>
          <p:cNvPr id="44036" name="Picture 11">
            <a:extLst>
              <a:ext uri="{FF2B5EF4-FFF2-40B4-BE49-F238E27FC236}">
                <a16:creationId xmlns:a16="http://schemas.microsoft.com/office/drawing/2014/main" id="{3EF062D9-4483-40D8-9982-1107AFE0B3A0}"/>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52400" y="4464050"/>
            <a:ext cx="8534400" cy="2243138"/>
          </a:xfr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A78679-D181-493B-B1AD-C3DA15ACD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4610" y="3543300"/>
            <a:ext cx="3272590" cy="2704896"/>
          </a:xfrm>
          <a:prstGeom prst="rect">
            <a:avLst/>
          </a:prstGeom>
        </p:spPr>
      </p:pic>
      <p:pic>
        <p:nvPicPr>
          <p:cNvPr id="6" name="Picture 5">
            <a:extLst>
              <a:ext uri="{FF2B5EF4-FFF2-40B4-BE49-F238E27FC236}">
                <a16:creationId xmlns:a16="http://schemas.microsoft.com/office/drawing/2014/main" id="{D94C1E5A-7592-4DB5-B1DF-8048D12417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6782" y="533400"/>
            <a:ext cx="3471894" cy="2438400"/>
          </a:xfrm>
          <a:prstGeom prst="rect">
            <a:avLst/>
          </a:prstGeom>
        </p:spPr>
      </p:pic>
      <p:pic>
        <p:nvPicPr>
          <p:cNvPr id="8" name="Picture 7">
            <a:extLst>
              <a:ext uri="{FF2B5EF4-FFF2-40B4-BE49-F238E27FC236}">
                <a16:creationId xmlns:a16="http://schemas.microsoft.com/office/drawing/2014/main" id="{C99BAAA4-7BEE-4A13-97FC-2FCD11330D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7293" y="533399"/>
            <a:ext cx="3392619" cy="2552699"/>
          </a:xfrm>
          <a:prstGeom prst="rect">
            <a:avLst/>
          </a:prstGeom>
        </p:spPr>
      </p:pic>
      <p:pic>
        <p:nvPicPr>
          <p:cNvPr id="10" name="Picture 9">
            <a:extLst>
              <a:ext uri="{FF2B5EF4-FFF2-40B4-BE49-F238E27FC236}">
                <a16:creationId xmlns:a16="http://schemas.microsoft.com/office/drawing/2014/main" id="{00525B15-2B1B-4688-9520-29DD25BE85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6618" y="3543300"/>
            <a:ext cx="3722057" cy="2650764"/>
          </a:xfrm>
          <a:prstGeom prst="rect">
            <a:avLst/>
          </a:prstGeom>
        </p:spPr>
      </p:pic>
    </p:spTree>
    <p:extLst>
      <p:ext uri="{BB962C8B-B14F-4D97-AF65-F5344CB8AC3E}">
        <p14:creationId xmlns:p14="http://schemas.microsoft.com/office/powerpoint/2010/main" val="2125991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609600"/>
            <a:ext cx="8229600" cy="1143000"/>
          </a:xfrm>
        </p:spPr>
        <p:txBody>
          <a:bodyPr/>
          <a:lstStyle/>
          <a:p>
            <a:r>
              <a:rPr lang="en-US" sz="4000"/>
              <a:t>Key Events in the Great Depression</a:t>
            </a:r>
          </a:p>
        </p:txBody>
      </p:sp>
      <p:sp>
        <p:nvSpPr>
          <p:cNvPr id="40963" name="Rectangle 3"/>
          <p:cNvSpPr>
            <a:spLocks noGrp="1" noChangeArrowheads="1"/>
          </p:cNvSpPr>
          <p:nvPr>
            <p:ph type="body" idx="1"/>
          </p:nvPr>
        </p:nvSpPr>
        <p:spPr>
          <a:xfrm>
            <a:off x="228600" y="1752600"/>
            <a:ext cx="8686800" cy="4648200"/>
          </a:xfrm>
        </p:spPr>
        <p:txBody>
          <a:bodyPr/>
          <a:lstStyle/>
          <a:p>
            <a:pPr>
              <a:lnSpc>
                <a:spcPct val="90000"/>
              </a:lnSpc>
            </a:pPr>
            <a:r>
              <a:rPr lang="en-US" sz="2400" dirty="0"/>
              <a:t>See downloadable data page</a:t>
            </a:r>
          </a:p>
          <a:p>
            <a:pPr>
              <a:lnSpc>
                <a:spcPct val="90000"/>
              </a:lnSpc>
            </a:pPr>
            <a:r>
              <a:rPr lang="en-US" sz="2400" dirty="0"/>
              <a:t>What Caused the Great Depression?</a:t>
            </a:r>
          </a:p>
          <a:p>
            <a:pPr lvl="1">
              <a:lnSpc>
                <a:spcPct val="90000"/>
              </a:lnSpc>
            </a:pPr>
            <a:r>
              <a:rPr lang="en-US" sz="2400" dirty="0"/>
              <a:t>Reasons have been studied and debated for years </a:t>
            </a:r>
            <a:r>
              <a:rPr lang="en-US" sz="2400" dirty="0">
                <a:sym typeface="Wingdings" pitchFamily="2" charset="2"/>
              </a:rPr>
              <a:t> policy makers at the time at a loss</a:t>
            </a:r>
          </a:p>
          <a:p>
            <a:pPr lvl="2">
              <a:lnSpc>
                <a:spcPct val="90000"/>
              </a:lnSpc>
            </a:pPr>
            <a:r>
              <a:rPr lang="en-US" dirty="0"/>
              <a:t>Monetary Explanations</a:t>
            </a:r>
          </a:p>
          <a:p>
            <a:pPr lvl="3">
              <a:lnSpc>
                <a:spcPct val="90000"/>
              </a:lnSpc>
            </a:pPr>
            <a:r>
              <a:rPr lang="en-US" dirty="0"/>
              <a:t>Combination of Mismanagement by Fed and constraints of international gold standard</a:t>
            </a:r>
          </a:p>
          <a:p>
            <a:pPr lvl="3">
              <a:lnSpc>
                <a:spcPct val="90000"/>
              </a:lnSpc>
            </a:pPr>
            <a:r>
              <a:rPr lang="en-US" dirty="0"/>
              <a:t>Restriction of money supply aimed at  bursting stock market bubble precipitated three periods of widespread banking failures in US from 1930-2.</a:t>
            </a:r>
          </a:p>
          <a:p>
            <a:pPr lvl="2">
              <a:lnSpc>
                <a:spcPct val="90000"/>
              </a:lnSpc>
            </a:pPr>
            <a:r>
              <a:rPr lang="en-US" dirty="0"/>
              <a:t>Institutional Failure</a:t>
            </a:r>
          </a:p>
          <a:p>
            <a:pPr lvl="3">
              <a:lnSpc>
                <a:spcPct val="90000"/>
              </a:lnSpc>
            </a:pPr>
            <a:r>
              <a:rPr lang="en-US" dirty="0"/>
              <a:t>lack of Deposit Insurance, lack of government involvement (.</a:t>
            </a:r>
            <a:r>
              <a:rPr lang="en-US" dirty="0" err="1"/>
              <a:t>e.g</a:t>
            </a:r>
            <a:r>
              <a:rPr lang="en-US" dirty="0"/>
              <a:t>, TVA), lack of securities regulation</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BRANCHTO" val="0"/>
  <p:tag name="HOTSPOTTYPE" val="NextSlide"/>
  <p:tag name="DEFINEDINNAVIGATOR" val="False"/>
</p:tagLst>
</file>

<file path=ppt/theme/theme1.xml><?xml version="1.0" encoding="utf-8"?>
<a:theme xmlns:a="http://schemas.openxmlformats.org/drawingml/2006/main" name="Generic (Online).pot">
  <a:themeElements>
    <a:clrScheme name="Generic (Online).pot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009999"/>
      </a:folHlink>
    </a:clrScheme>
    <a:fontScheme name="Generic (Online).pot">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Generic (Online).pot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009999"/>
        </a:folHlink>
      </a:clrScheme>
      <a:clrMap bg1="lt1" tx1="dk1" bg2="lt2" tx2="dk2" accent1="accent1" accent2="accent2" accent3="accent3" accent4="accent4" accent5="accent5" accent6="accent6" hlink="hlink" folHlink="folHlink"/>
    </a:extraClrScheme>
    <a:extraClrScheme>
      <a:clrScheme name="Generic (Online).pot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800000"/>
        </a:folHlink>
      </a:clrScheme>
      <a:clrMap bg1="dk2" tx1="lt1" bg2="dk1" tx2="lt2" accent1="accent1" accent2="accent2" accent3="accent3" accent4="accent4" accent5="accent5" accent6="accent6" hlink="hlink" folHlink="folHlink"/>
    </a:extraClrScheme>
    <a:extraClrScheme>
      <a:clrScheme name="Generic (Online).pot 3">
        <a:dk1>
          <a:srgbClr val="000000"/>
        </a:dk1>
        <a:lt1>
          <a:srgbClr val="FFFFFF"/>
        </a:lt1>
        <a:dk2>
          <a:srgbClr val="000000"/>
        </a:dk2>
        <a:lt2>
          <a:srgbClr val="CBCBCB"/>
        </a:lt2>
        <a:accent1>
          <a:srgbClr val="B2B2B2"/>
        </a:accent1>
        <a:accent2>
          <a:srgbClr val="EAEAEA"/>
        </a:accent2>
        <a:accent3>
          <a:srgbClr val="FFFFFF"/>
        </a:accent3>
        <a:accent4>
          <a:srgbClr val="000000"/>
        </a:accent4>
        <a:accent5>
          <a:srgbClr val="D5D5D5"/>
        </a:accent5>
        <a:accent6>
          <a:srgbClr val="D4D4D4"/>
        </a:accent6>
        <a:hlink>
          <a:srgbClr val="B2B2B2"/>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34652</TotalTime>
  <Words>3621</Words>
  <Application>Microsoft Office PowerPoint</Application>
  <PresentationFormat>On-screen Show (4:3)</PresentationFormat>
  <Paragraphs>213</Paragraphs>
  <Slides>43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Arial</vt:lpstr>
      <vt:lpstr>Arial Narrow</vt:lpstr>
      <vt:lpstr>Monotype Sorts</vt:lpstr>
      <vt:lpstr>NewBaskervilleStd-Italic</vt:lpstr>
      <vt:lpstr>NewBaskervilleStd-Roman</vt:lpstr>
      <vt:lpstr>Times New Roman</vt:lpstr>
      <vt:lpstr>Wingdings</vt:lpstr>
      <vt:lpstr>Generic (Online).pot</vt:lpstr>
      <vt:lpstr>Lecture 9  Emergence of Neo-Liberal Ideology:  Keynes, Hayek and Friedman</vt:lpstr>
      <vt:lpstr>What is Neo-Liberalism? (see RTWT, p.120-3)</vt:lpstr>
      <vt:lpstr>The Philosophical Debate:  (Neo-liberal) Commutative Justice vs. (Socialist) Distributive Justice</vt:lpstr>
      <vt:lpstr>Robert Nozick (1938-2002), chaired Harvard philosophy professor.  Anarchy, State and Utopia (1974) details the commutative justice response to the distributive justice of John Rawls, A Theory of Justice (1971).</vt:lpstr>
      <vt:lpstr>The Working-out of Neo-liberalism</vt:lpstr>
      <vt:lpstr>Pre-History and the Stock Market Crash of 1929</vt:lpstr>
      <vt:lpstr>NYSE Stock Prices and the Great Depression</vt:lpstr>
      <vt:lpstr>PowerPoint Presentation</vt:lpstr>
      <vt:lpstr>Key Events in the Great Depression</vt:lpstr>
      <vt:lpstr>PowerPoint Presentation</vt:lpstr>
      <vt:lpstr>Depression and the Failure of Capitalism</vt:lpstr>
      <vt:lpstr>Who was John Maynard Keynes (1883-1936)?</vt:lpstr>
      <vt:lpstr>J.M. Keynes,  (1883-1946),   The General  Theory of Employment , Interest  and Money (1936)</vt:lpstr>
      <vt:lpstr>Important Pre-GT Work by JM Keynes</vt:lpstr>
      <vt:lpstr>The General Theory (1936)</vt:lpstr>
      <vt:lpstr>Chapter 12 of the General Theory</vt:lpstr>
      <vt:lpstr>More from Chapter 12</vt:lpstr>
      <vt:lpstr>Preconditions for the Neo-Liberal Order</vt:lpstr>
      <vt:lpstr>Senator Joseph McCarthy was a prominent anticommunist crusader who rose to prominence in the US in 1950 mounting an general attack on the foreign policy agenda of President Truman and, specifically, charging the State Department and its Secretary Dean Acheson of harboring “traitorous” Communists.  Following the Republican party gaining control of Congress in 1952, McCarthy chaired the Senate Subcommittee on Investigations and proceeded to target numerous government agencies, the broadcasting and defense industries, universities, and the United Nations.   Following the nationally televised Army-McCarthy hearings, the Senate voted to condemn McCarthy.   McCarthy was also prominent in the ‘Lavender Scare’ of the 1950’s where gay men and lesbians were claimed to be security risks and communist sympathizers, which led to the call to remove them from government employment.  McCarthy is pictured below with Committee counsel Roy Cohn, later to be ‘fixer’ in NYC politics and to be a mentor and representative for a younger Donald Trump.</vt:lpstr>
      <vt:lpstr>Early Beginnings: The Mont Pelerin Society</vt:lpstr>
      <vt:lpstr>Who was Friedrich August von Hayek (1889-1992)?</vt:lpstr>
      <vt:lpstr>PowerPoint Presentation</vt:lpstr>
      <vt:lpstr>The Road to Serfdom (1944)</vt:lpstr>
      <vt:lpstr>Milton Friedman and the Rise of Neo-Conservatism</vt:lpstr>
      <vt:lpstr>Milton Friedman (1912-2006) “The Social Responsibility of Business is to Maximize Profits”</vt:lpstr>
      <vt:lpstr>Free to Choose (1980)</vt:lpstr>
      <vt:lpstr>Economic and Political Freedom</vt:lpstr>
      <vt:lpstr>Who is Rose Director Friedman?</vt:lpstr>
      <vt:lpstr>Reagan and Thatcher Ideology</vt:lpstr>
      <vt:lpstr>From GATT to the WTO</vt:lpstr>
      <vt:lpstr>The Struggle Against Neo-liberalism?</vt:lpstr>
      <vt:lpstr>Prior to the Ascendancy of Neo-Liberal Ideology</vt:lpstr>
      <vt:lpstr>Amartya Sen, and ‘Old School Concerns’   Collective Choice and Social Welfare (1970)</vt:lpstr>
      <vt:lpstr>Amartya Sen (b. 1933) – Brahman from W. Bengal Poverty and Famines(1982), On Ethics and Economics (1987), Hunger and Public Action (1989), Identity and Violence (2006)</vt:lpstr>
      <vt:lpstr>Growth of Wealth and Income Inequality</vt:lpstr>
      <vt:lpstr>PowerPoint Presentation</vt:lpstr>
      <vt:lpstr>PowerPoint Presentation</vt:lpstr>
      <vt:lpstr>PowerPoint Presentation</vt:lpstr>
      <vt:lpstr>Piketty and the Paris School of Economics</vt:lpstr>
      <vt:lpstr>The Realization Principle</vt:lpstr>
      <vt:lpstr>Neo-liberalism and Climate Change</vt:lpstr>
      <vt:lpstr>PowerPoint Presentation</vt:lpstr>
      <vt:lpstr>From the NDC for India:</vt:lpstr>
    </vt:vector>
  </TitlesOfParts>
  <Company>sfu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3</dc:title>
  <dc:creator>maury poitras</dc:creator>
  <cp:lastModifiedBy>Geoffrey Poitras</cp:lastModifiedBy>
  <cp:revision>70</cp:revision>
  <dcterms:created xsi:type="dcterms:W3CDTF">2004-01-26T13:51:12Z</dcterms:created>
  <dcterms:modified xsi:type="dcterms:W3CDTF">2021-10-17T06:54:25Z</dcterms:modified>
</cp:coreProperties>
</file>