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1" r:id="rId9"/>
    <p:sldId id="403" r:id="rId10"/>
    <p:sldId id="300" r:id="rId11"/>
    <p:sldId id="270" r:id="rId12"/>
    <p:sldId id="272" r:id="rId13"/>
    <p:sldId id="274" r:id="rId14"/>
    <p:sldId id="276" r:id="rId15"/>
    <p:sldId id="278" r:id="rId16"/>
    <p:sldId id="282" r:id="rId17"/>
    <p:sldId id="415" r:id="rId18"/>
    <p:sldId id="310" r:id="rId19"/>
    <p:sldId id="322" r:id="rId20"/>
    <p:sldId id="323" r:id="rId21"/>
    <p:sldId id="324" r:id="rId22"/>
    <p:sldId id="326" r:id="rId23"/>
    <p:sldId id="325" r:id="rId24"/>
    <p:sldId id="329" r:id="rId25"/>
    <p:sldId id="327" r:id="rId26"/>
    <p:sldId id="402" r:id="rId27"/>
    <p:sldId id="401" r:id="rId28"/>
    <p:sldId id="336" r:id="rId29"/>
    <p:sldId id="332" r:id="rId30"/>
    <p:sldId id="333" r:id="rId31"/>
    <p:sldId id="398" r:id="rId32"/>
    <p:sldId id="400" r:id="rId33"/>
    <p:sldId id="399" r:id="rId34"/>
    <p:sldId id="397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39" r:id="rId45"/>
    <p:sldId id="405" r:id="rId46"/>
    <p:sldId id="406" r:id="rId47"/>
    <p:sldId id="404" r:id="rId48"/>
    <p:sldId id="407" r:id="rId49"/>
    <p:sldId id="408" r:id="rId50"/>
    <p:sldId id="409" r:id="rId51"/>
    <p:sldId id="410" r:id="rId52"/>
    <p:sldId id="411" r:id="rId53"/>
    <p:sldId id="412" r:id="rId54"/>
    <p:sldId id="413" r:id="rId55"/>
    <p:sldId id="414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511D-4335-B868-0E777A542613}"/>
                </c:ext>
              </c:extLst>
            </c:dLbl>
            <c:dLbl>
              <c:idx val="1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1-511D-4335-B868-0E777A542613}"/>
                </c:ext>
              </c:extLst>
            </c:dLbl>
            <c:dLbl>
              <c:idx val="2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2-511D-4335-B868-0E777A542613}"/>
                </c:ext>
              </c:extLst>
            </c:dLbl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3-511D-4335-B868-0E777A542613}"/>
                </c:ext>
              </c:extLst>
            </c:dLbl>
            <c:dLbl>
              <c:idx val="4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4-511D-4335-B868-0E777A542613}"/>
                </c:ext>
              </c:extLst>
            </c:dLbl>
            <c:dLbl>
              <c:idx val="5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5-511D-4335-B868-0E777A542613}"/>
                </c:ext>
              </c:extLst>
            </c:dLbl>
            <c:dLbl>
              <c:idx val="6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6-511D-4335-B868-0E777A542613}"/>
                </c:ext>
              </c:extLst>
            </c:dLbl>
            <c:dLbl>
              <c:idx val="7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7-511D-4335-B868-0E777A542613}"/>
                </c:ext>
              </c:extLst>
            </c:dLbl>
            <c:dLbl>
              <c:idx val="8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8-511D-4335-B868-0E777A542613}"/>
                </c:ext>
              </c:extLst>
            </c:dLbl>
            <c:dLbl>
              <c:idx val="9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9-511D-4335-B868-0E777A542613}"/>
                </c:ext>
              </c:extLst>
            </c:dLbl>
            <c:dLbl>
              <c:idx val="10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A-511D-4335-B868-0E777A542613}"/>
                </c:ext>
              </c:extLst>
            </c:dLbl>
            <c:dLbl>
              <c:idx val="11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B-511D-4335-B868-0E777A542613}"/>
                </c:ext>
              </c:extLst>
            </c:dLbl>
            <c:dLbl>
              <c:idx val="12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C-511D-4335-B868-0E777A542613}"/>
                </c:ext>
              </c:extLst>
            </c:dLbl>
            <c:dLbl>
              <c:idx val="13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D-511D-4335-B868-0E777A542613}"/>
                </c:ext>
              </c:extLst>
            </c:dLbl>
            <c:dLbl>
              <c:idx val="14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E-511D-4335-B868-0E777A542613}"/>
                </c:ext>
              </c:extLst>
            </c:dLbl>
            <c:dLbl>
              <c:idx val="15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F-511D-4335-B868-0E777A5426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mtId="4294967295">
                    <a:solidFill>
                      <a:srgbClr val="0F283E"/>
                    </a:solidFill>
                    <a:latin typeface="Open Sans Ligh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2020*</c:v>
                </c:pt>
                <c:pt idx="13">
                  <c:v>2021*</c:v>
                </c:pt>
                <c:pt idx="14">
                  <c:v>2022*</c:v>
                </c:pt>
                <c:pt idx="15">
                  <c:v>2023*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294.5</c:v>
                </c:pt>
                <c:pt idx="1">
                  <c:v>265.2</c:v>
                </c:pt>
                <c:pt idx="2">
                  <c:v>269.89999999999998</c:v>
                </c:pt>
                <c:pt idx="3">
                  <c:v>278.3</c:v>
                </c:pt>
                <c:pt idx="4">
                  <c:v>292.8</c:v>
                </c:pt>
                <c:pt idx="5">
                  <c:v>308.60000000000002</c:v>
                </c:pt>
                <c:pt idx="6">
                  <c:v>322.8</c:v>
                </c:pt>
                <c:pt idx="7">
                  <c:v>338.6</c:v>
                </c:pt>
                <c:pt idx="8">
                  <c:v>357.6</c:v>
                </c:pt>
                <c:pt idx="9">
                  <c:v>373.5</c:v>
                </c:pt>
                <c:pt idx="10">
                  <c:v>391.4</c:v>
                </c:pt>
                <c:pt idx="11">
                  <c:v>407.1</c:v>
                </c:pt>
                <c:pt idx="12">
                  <c:v>418.9</c:v>
                </c:pt>
                <c:pt idx="13">
                  <c:v>430.6</c:v>
                </c:pt>
                <c:pt idx="14">
                  <c:v>442.3</c:v>
                </c:pt>
                <c:pt idx="15">
                  <c:v>454.6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11D-4335-B868-0E777A542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>
                    <a:solidFill>
                      <a:srgbClr val="0F283E"/>
                    </a:solidFill>
                    <a:latin typeface="Open Sans Light"/>
                  </a:rPr>
                  <a:t>Year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en-US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>
                    <a:solidFill>
                      <a:srgbClr val="0F283E"/>
                    </a:solidFill>
                    <a:latin typeface="Open Sans Light"/>
                  </a:rPr>
                  <a:t>Total sales in billion U.S. dollars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en-US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82DD-43B6-9BA0-1F9693C1BE99}"/>
                </c:ext>
              </c:extLst>
            </c:dLbl>
            <c:dLbl>
              <c:idx val="1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1-82DD-43B6-9BA0-1F9693C1BE99}"/>
                </c:ext>
              </c:extLst>
            </c:dLbl>
            <c:dLbl>
              <c:idx val="2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2-82DD-43B6-9BA0-1F9693C1BE99}"/>
                </c:ext>
              </c:extLst>
            </c:dLbl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3-82DD-43B6-9BA0-1F9693C1BE99}"/>
                </c:ext>
              </c:extLst>
            </c:dLbl>
            <c:dLbl>
              <c:idx val="4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4-82DD-43B6-9BA0-1F9693C1BE99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5-82DD-43B6-9BA0-1F9693C1BE99}"/>
                </c:ext>
              </c:extLst>
            </c:dLbl>
            <c:dLbl>
              <c:idx val="6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6-82DD-43B6-9BA0-1F9693C1BE99}"/>
                </c:ext>
              </c:extLst>
            </c:dLbl>
            <c:dLbl>
              <c:idx val="7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7-82DD-43B6-9BA0-1F9693C1BE99}"/>
                </c:ext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8-82DD-43B6-9BA0-1F9693C1BE99}"/>
                </c:ext>
              </c:extLst>
            </c:dLbl>
            <c:dLbl>
              <c:idx val="9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9-82DD-43B6-9BA0-1F9693C1BE99}"/>
                </c:ext>
              </c:extLst>
            </c:dLbl>
            <c:dLbl>
              <c:idx val="10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A-82DD-43B6-9BA0-1F9693C1BE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mtId="4294967295">
                    <a:solidFill>
                      <a:srgbClr val="0F283E"/>
                    </a:solidFill>
                    <a:latin typeface="Open Sans Ligh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2019*</c:v>
                </c:pt>
                <c:pt idx="7">
                  <c:v>2020*</c:v>
                </c:pt>
                <c:pt idx="8">
                  <c:v>2021*</c:v>
                </c:pt>
                <c:pt idx="9">
                  <c:v>2022*</c:v>
                </c:pt>
                <c:pt idx="10">
                  <c:v>2023*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192</c:v>
                </c:pt>
                <c:pt idx="1">
                  <c:v>203.4</c:v>
                </c:pt>
                <c:pt idx="2">
                  <c:v>210.1</c:v>
                </c:pt>
                <c:pt idx="3">
                  <c:v>222.8</c:v>
                </c:pt>
                <c:pt idx="4">
                  <c:v>232.9</c:v>
                </c:pt>
                <c:pt idx="5">
                  <c:v>244</c:v>
                </c:pt>
                <c:pt idx="6">
                  <c:v>251.7</c:v>
                </c:pt>
                <c:pt idx="7">
                  <c:v>259.10000000000002</c:v>
                </c:pt>
                <c:pt idx="8">
                  <c:v>266</c:v>
                </c:pt>
                <c:pt idx="9">
                  <c:v>272.7</c:v>
                </c:pt>
                <c:pt idx="10">
                  <c:v>281.60000000000002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2DD-43B6-9BA0-1F9693C1B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>
                    <a:solidFill>
                      <a:srgbClr val="0F283E"/>
                    </a:solidFill>
                    <a:latin typeface="Open Sans Light"/>
                  </a:rPr>
                  <a:t>Year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en-US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>
                    <a:solidFill>
                      <a:srgbClr val="0F283E"/>
                    </a:solidFill>
                    <a:latin typeface="Open Sans Light"/>
                  </a:rPr>
                  <a:t>Total sales in billion U.S. dollars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en-US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4006-4739-BABE-90743A2E3ED8}"/>
                </c:ext>
              </c:extLst>
            </c:dLbl>
            <c:dLbl>
              <c:idx val="1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1-4006-4739-BABE-90743A2E3ED8}"/>
                </c:ext>
              </c:extLst>
            </c:dLbl>
            <c:dLbl>
              <c:idx val="2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2-4006-4739-BABE-90743A2E3ED8}"/>
                </c:ext>
              </c:extLst>
            </c:dLbl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3-4006-4739-BABE-90743A2E3ED8}"/>
                </c:ext>
              </c:extLst>
            </c:dLbl>
            <c:dLbl>
              <c:idx val="4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4-4006-4739-BABE-90743A2E3ED8}"/>
                </c:ext>
              </c:extLst>
            </c:dLbl>
            <c:dLbl>
              <c:idx val="5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5-4006-4739-BABE-90743A2E3ED8}"/>
                </c:ext>
              </c:extLst>
            </c:dLbl>
            <c:dLbl>
              <c:idx val="6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6-4006-4739-BABE-90743A2E3ED8}"/>
                </c:ext>
              </c:extLst>
            </c:dLbl>
            <c:dLbl>
              <c:idx val="7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7-4006-4739-BABE-90743A2E3ED8}"/>
                </c:ext>
              </c:extLst>
            </c:dLbl>
            <c:dLbl>
              <c:idx val="8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8-4006-4739-BABE-90743A2E3ED8}"/>
                </c:ext>
              </c:extLst>
            </c:dLbl>
            <c:dLbl>
              <c:idx val="9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9-4006-4739-BABE-90743A2E3ED8}"/>
                </c:ext>
              </c:extLst>
            </c:dLbl>
            <c:dLbl>
              <c:idx val="10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A-4006-4739-BABE-90743A2E3E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mtId="4294967295">
                    <a:solidFill>
                      <a:srgbClr val="0F283E"/>
                    </a:solidFill>
                    <a:latin typeface="Open Sans Ligh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2019*</c:v>
                </c:pt>
                <c:pt idx="7">
                  <c:v>2020*</c:v>
                </c:pt>
                <c:pt idx="8">
                  <c:v>2021*</c:v>
                </c:pt>
                <c:pt idx="9">
                  <c:v>2022*</c:v>
                </c:pt>
                <c:pt idx="10">
                  <c:v>2023*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75.900000000000006</c:v>
                </c:pt>
                <c:pt idx="1">
                  <c:v>80.599999999999994</c:v>
                </c:pt>
                <c:pt idx="2">
                  <c:v>84.4</c:v>
                </c:pt>
                <c:pt idx="3">
                  <c:v>89.4</c:v>
                </c:pt>
                <c:pt idx="4">
                  <c:v>92.7</c:v>
                </c:pt>
                <c:pt idx="5">
                  <c:v>97.7</c:v>
                </c:pt>
                <c:pt idx="6">
                  <c:v>103.6</c:v>
                </c:pt>
                <c:pt idx="7">
                  <c:v>107.7</c:v>
                </c:pt>
                <c:pt idx="8">
                  <c:v>111.4</c:v>
                </c:pt>
                <c:pt idx="9">
                  <c:v>114.1</c:v>
                </c:pt>
                <c:pt idx="10">
                  <c:v>115.2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006-4739-BABE-90743A2E3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>
                    <a:solidFill>
                      <a:srgbClr val="0F283E"/>
                    </a:solidFill>
                    <a:latin typeface="Open Sans Light"/>
                  </a:rPr>
                  <a:t>Year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en-US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>
                    <a:solidFill>
                      <a:srgbClr val="0F283E"/>
                    </a:solidFill>
                    <a:latin typeface="Open Sans Light"/>
                  </a:rPr>
                  <a:t>Total sales in billion U.S. dollars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en-US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4F5D-4B45-B057-FE76BCEE9F1B}"/>
                </c:ext>
              </c:extLst>
            </c:dLbl>
            <c:dLbl>
              <c:idx val="1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1-4F5D-4B45-B057-FE76BCEE9F1B}"/>
                </c:ext>
              </c:extLst>
            </c:dLbl>
            <c:dLbl>
              <c:idx val="2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2-4F5D-4B45-B057-FE76BCEE9F1B}"/>
                </c:ext>
              </c:extLst>
            </c:dLbl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3-4F5D-4B45-B057-FE76BCEE9F1B}"/>
                </c:ext>
              </c:extLst>
            </c:dLbl>
            <c:dLbl>
              <c:idx val="4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4-4F5D-4B45-B057-FE76BCEE9F1B}"/>
                </c:ext>
              </c:extLst>
            </c:dLbl>
            <c:dLbl>
              <c:idx val="5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5-4F5D-4B45-B057-FE76BCEE9F1B}"/>
                </c:ext>
              </c:extLst>
            </c:dLbl>
            <c:dLbl>
              <c:idx val="6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6-4F5D-4B45-B057-FE76BCEE9F1B}"/>
                </c:ext>
              </c:extLst>
            </c:dLbl>
            <c:dLbl>
              <c:idx val="7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7-4F5D-4B45-B057-FE76BCEE9F1B}"/>
                </c:ext>
              </c:extLst>
            </c:dLbl>
            <c:dLbl>
              <c:idx val="8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8-4F5D-4B45-B057-FE76BCEE9F1B}"/>
                </c:ext>
              </c:extLst>
            </c:dLbl>
            <c:dLbl>
              <c:idx val="9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9-4F5D-4B45-B057-FE76BCEE9F1B}"/>
                </c:ext>
              </c:extLst>
            </c:dLbl>
            <c:dLbl>
              <c:idx val="10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A-4F5D-4B45-B057-FE76BCEE9F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mtId="4294967295">
                    <a:solidFill>
                      <a:srgbClr val="0F283E"/>
                    </a:solidFill>
                    <a:latin typeface="Open Sans Ligh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2019*</c:v>
                </c:pt>
                <c:pt idx="7">
                  <c:v>2020*</c:v>
                </c:pt>
                <c:pt idx="8">
                  <c:v>2021*</c:v>
                </c:pt>
                <c:pt idx="9">
                  <c:v>2022*</c:v>
                </c:pt>
                <c:pt idx="10">
                  <c:v>2023*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40.700000000000003</c:v>
                </c:pt>
                <c:pt idx="1">
                  <c:v>40.9</c:v>
                </c:pt>
                <c:pt idx="2">
                  <c:v>44.1</c:v>
                </c:pt>
                <c:pt idx="3">
                  <c:v>45.4</c:v>
                </c:pt>
                <c:pt idx="4">
                  <c:v>47.9</c:v>
                </c:pt>
                <c:pt idx="5">
                  <c:v>49.7</c:v>
                </c:pt>
                <c:pt idx="6">
                  <c:v>51.8</c:v>
                </c:pt>
                <c:pt idx="7">
                  <c:v>52.1</c:v>
                </c:pt>
                <c:pt idx="8">
                  <c:v>53.2</c:v>
                </c:pt>
                <c:pt idx="9">
                  <c:v>55.5</c:v>
                </c:pt>
                <c:pt idx="10">
                  <c:v>57.8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F5D-4B45-B057-FE76BCEE9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>
                    <a:solidFill>
                      <a:srgbClr val="0F283E"/>
                    </a:solidFill>
                    <a:latin typeface="Open Sans Light"/>
                  </a:rPr>
                  <a:t>Year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en-US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>
                    <a:solidFill>
                      <a:srgbClr val="0F283E"/>
                    </a:solidFill>
                    <a:latin typeface="Open Sans Light"/>
                  </a:rPr>
                  <a:t>Total sales in billion U.S. dollars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en-US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dLbls>
            <c:dLbl>
              <c:idx val="0"/>
              <c:numFmt formatCode="#,##0.0%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030C-4C15-ABCA-DAFA1C3F7151}"/>
                </c:ext>
              </c:extLst>
            </c:dLbl>
            <c:dLbl>
              <c:idx val="1"/>
              <c:numFmt formatCode="#,##0.0%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1-030C-4C15-ABCA-DAFA1C3F7151}"/>
                </c:ext>
              </c:extLst>
            </c:dLbl>
            <c:dLbl>
              <c:idx val="2"/>
              <c:numFmt formatCode="#,##0.0%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2-030C-4C15-ABCA-DAFA1C3F7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mtId="4294967295">
                    <a:solidFill>
                      <a:srgbClr val="0F283E"/>
                    </a:solidFill>
                    <a:latin typeface="Open Sans Ligh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2019*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5.6000000000000001E-2</c:v>
                </c:pt>
                <c:pt idx="1">
                  <c:v>4.5999999999999999E-2</c:v>
                </c:pt>
                <c:pt idx="2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0C-4C15-ABCA-DAFA1C3F7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>
                    <a:solidFill>
                      <a:srgbClr val="0F283E"/>
                    </a:solidFill>
                    <a:latin typeface="Open Sans Light"/>
                  </a:rPr>
                  <a:t>Year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en-US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>
                    <a:solidFill>
                      <a:srgbClr val="0F283E"/>
                    </a:solidFill>
                    <a:latin typeface="Open Sans Light"/>
                  </a:rPr>
                  <a:t>Market growth rate</a:t>
                </a:r>
              </a:p>
            </c:rich>
          </c:tx>
          <c:overlay val="0"/>
        </c:title>
        <c:numFmt formatCode="#,##0%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en-US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863A-4DD4-9080-35041F03476A}"/>
                </c:ext>
              </c:extLst>
            </c:dLbl>
            <c:dLbl>
              <c:idx val="1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1-863A-4DD4-9080-35041F03476A}"/>
                </c:ext>
              </c:extLst>
            </c:dLbl>
            <c:dLbl>
              <c:idx val="2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2-863A-4DD4-9080-35041F03476A}"/>
                </c:ext>
              </c:extLst>
            </c:dLbl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3-863A-4DD4-9080-35041F03476A}"/>
                </c:ext>
              </c:extLst>
            </c:dLbl>
            <c:dLbl>
              <c:idx val="4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4-863A-4DD4-9080-35041F03476A}"/>
                </c:ext>
              </c:extLst>
            </c:dLbl>
            <c:dLbl>
              <c:idx val="5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5-863A-4DD4-9080-35041F03476A}"/>
                </c:ext>
              </c:extLst>
            </c:dLbl>
            <c:dLbl>
              <c:idx val="6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6-863A-4DD4-9080-35041F03476A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7-863A-4DD4-9080-35041F0347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mtId="4294967295">
                    <a:solidFill>
                      <a:srgbClr val="0F283E"/>
                    </a:solidFill>
                    <a:latin typeface="Open Sans Ligh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Home Depot</c:v>
                </c:pt>
                <c:pt idx="1">
                  <c:v>Lowe's</c:v>
                </c:pt>
                <c:pt idx="2">
                  <c:v>Menards Inc.**</c:v>
                </c:pt>
                <c:pt idx="3">
                  <c:v>Tractor Supply</c:v>
                </c:pt>
                <c:pt idx="4">
                  <c:v>84 Lumber</c:v>
                </c:pt>
                <c:pt idx="5">
                  <c:v>Carter Lumber</c:v>
                </c:pt>
                <c:pt idx="6">
                  <c:v>Northern Tool + Equipment**</c:v>
                </c:pt>
                <c:pt idx="7">
                  <c:v>Sutherland Lumber**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108.2</c:v>
                </c:pt>
                <c:pt idx="1">
                  <c:v>73.099999999999994</c:v>
                </c:pt>
                <c:pt idx="2">
                  <c:v>10.3</c:v>
                </c:pt>
                <c:pt idx="3">
                  <c:v>7.9</c:v>
                </c:pt>
                <c:pt idx="4">
                  <c:v>3.9</c:v>
                </c:pt>
                <c:pt idx="5">
                  <c:v>1.5</c:v>
                </c:pt>
                <c:pt idx="6">
                  <c:v>1.5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3A-4DD4-9080-35041F034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 w="9525">
            <a:solidFill>
              <a:srgbClr val="2F2F2F"/>
            </a:solidFill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en-US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t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en-US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C4E4-4559-B79E-751ACE2F3F9E}"/>
                </c:ext>
              </c:extLst>
            </c:dLbl>
            <c:dLbl>
              <c:idx val="1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1-C4E4-4559-B79E-751ACE2F3F9E}"/>
                </c:ext>
              </c:extLst>
            </c:dLbl>
            <c:dLbl>
              <c:idx val="2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2-C4E4-4559-B79E-751ACE2F3F9E}"/>
                </c:ext>
              </c:extLst>
            </c:dLbl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3-C4E4-4559-B79E-751ACE2F3F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mtId="4294967295">
                    <a:solidFill>
                      <a:srgbClr val="0F283E"/>
                    </a:solidFill>
                    <a:latin typeface="Open Sans Ligh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The Home Depot</c:v>
                </c:pt>
                <c:pt idx="1">
                  <c:v>Menards</c:v>
                </c:pt>
                <c:pt idx="2">
                  <c:v>Lowe's Companies</c:v>
                </c:pt>
                <c:pt idx="3">
                  <c:v>Ace Hardware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49.4</c:v>
                </c:pt>
                <c:pt idx="1">
                  <c:v>37.700000000000003</c:v>
                </c:pt>
                <c:pt idx="2">
                  <c:v>37.200000000000003</c:v>
                </c:pt>
                <c:pt idx="3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E4-4559-B79E-751ACE2F3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>
                    <a:solidFill>
                      <a:srgbClr val="0F283E"/>
                    </a:solidFill>
                    <a:latin typeface="Open Sans Light"/>
                  </a:rPr>
                  <a:t>Company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en-US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>
                    <a:solidFill>
                      <a:srgbClr val="0F283E"/>
                    </a:solidFill>
                    <a:latin typeface="Open Sans Light"/>
                  </a:rPr>
                  <a:t>Sales per store in million U.S. dollars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en-US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Home Depot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FFFFFF"/>
                      </a:solidFill>
                      <a:effectLst>
                        <a:outerShdw dist="38100" dir="2700000">
                          <a:srgbClr val="0F283E"/>
                        </a:outerShdw>
                      </a:effectLst>
                      <a:latin typeface="Open Sans Light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5FC3-48BB-8F20-38F438C808C8}"/>
                </c:ext>
              </c:extLst>
            </c:dLbl>
            <c:dLbl>
              <c:idx val="1"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FFFFFF"/>
                      </a:solidFill>
                      <a:effectLst>
                        <a:outerShdw dist="38100" dir="2700000">
                          <a:srgbClr val="0F283E"/>
                        </a:outerShdw>
                      </a:effectLst>
                      <a:latin typeface="Open Sans Light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1-5FC3-48BB-8F20-38F438C808C8}"/>
                </c:ext>
              </c:extLst>
            </c:dLbl>
            <c:dLbl>
              <c:idx val="2"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FFFFFF"/>
                      </a:solidFill>
                      <a:effectLst>
                        <a:outerShdw dist="38100" dir="2700000">
                          <a:srgbClr val="0F283E"/>
                        </a:outerShdw>
                      </a:effectLst>
                      <a:latin typeface="Open Sans Light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2-5FC3-48BB-8F20-38F438C808C8}"/>
                </c:ext>
              </c:extLst>
            </c:dLbl>
            <c:dLbl>
              <c:idx val="3"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FFFFFF"/>
                      </a:solidFill>
                      <a:effectLst>
                        <a:outerShdw dist="38100" dir="2700000">
                          <a:srgbClr val="0F283E"/>
                        </a:outerShdw>
                      </a:effectLst>
                      <a:latin typeface="Open Sans Light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3-5FC3-48BB-8F20-38F438C808C8}"/>
                </c:ext>
              </c:extLst>
            </c:dLbl>
            <c:dLbl>
              <c:idx val="4"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FFFFFF"/>
                      </a:solidFill>
                      <a:effectLst>
                        <a:outerShdw dist="38100" dir="2700000">
                          <a:srgbClr val="0F283E"/>
                        </a:outerShdw>
                      </a:effectLst>
                      <a:latin typeface="Open Sans Light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4-5FC3-48BB-8F20-38F438C808C8}"/>
                </c:ext>
              </c:extLst>
            </c:dLbl>
            <c:dLbl>
              <c:idx val="5"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FFFFFF"/>
                      </a:solidFill>
                      <a:effectLst>
                        <a:outerShdw dist="38100" dir="2700000">
                          <a:srgbClr val="0F283E"/>
                        </a:outerShdw>
                      </a:effectLst>
                      <a:latin typeface="Open Sans Light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5-5FC3-48BB-8F20-38F438C808C8}"/>
                </c:ext>
              </c:extLst>
            </c:dLbl>
            <c:dLbl>
              <c:idx val="6"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FFFFFF"/>
                      </a:solidFill>
                      <a:effectLst>
                        <a:outerShdw dist="38100" dir="2700000">
                          <a:srgbClr val="0F283E"/>
                        </a:outerShdw>
                      </a:effectLst>
                      <a:latin typeface="Open Sans Light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6-5FC3-48BB-8F20-38F438C808C8}"/>
                </c:ext>
              </c:extLst>
            </c:dLbl>
            <c:dLbl>
              <c:idx val="7"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FFFFFF"/>
                      </a:solidFill>
                      <a:effectLst>
                        <a:outerShdw dist="38100" dir="2700000">
                          <a:srgbClr val="0F283E"/>
                        </a:outerShdw>
                      </a:effectLst>
                      <a:latin typeface="Open Sans Light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7-5FC3-48BB-8F20-38F438C808C8}"/>
                </c:ext>
              </c:extLst>
            </c:dLbl>
            <c:dLbl>
              <c:idx val="8"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FFFFFF"/>
                      </a:solidFill>
                      <a:effectLst>
                        <a:outerShdw dist="38100" dir="2700000">
                          <a:srgbClr val="0F283E"/>
                        </a:outerShdw>
                      </a:effectLst>
                      <a:latin typeface="Open Sans Light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8-5FC3-48BB-8F20-38F438C808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mtId="4294967295">
                    <a:solidFill>
                      <a:srgbClr val="FFFFFF"/>
                    </a:solidFill>
                    <a:effectLst>
                      <a:outerShdw dist="38100" dir="2700000">
                        <a:srgbClr val="0F283E"/>
                      </a:outerShdw>
                    </a:effectLst>
                    <a:latin typeface="Open Sans Ligh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53.28</c:v>
                </c:pt>
                <c:pt idx="1">
                  <c:v>54.89</c:v>
                </c:pt>
                <c:pt idx="2">
                  <c:v>56.78</c:v>
                </c:pt>
                <c:pt idx="3">
                  <c:v>57.87</c:v>
                </c:pt>
                <c:pt idx="4">
                  <c:v>58.77</c:v>
                </c:pt>
                <c:pt idx="5">
                  <c:v>60.35</c:v>
                </c:pt>
                <c:pt idx="6">
                  <c:v>63.06</c:v>
                </c:pt>
                <c:pt idx="7">
                  <c:v>65.739999999999995</c:v>
                </c:pt>
                <c:pt idx="8">
                  <c:v>67.3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FC3-48BB-8F20-38F438C808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Lowe's</c:v>
                </c:pt>
              </c:strCache>
            </c:strRef>
          </c:tx>
          <c:spPr>
            <a:solidFill>
              <a:srgbClr val="0F283E"/>
            </a:solidFill>
            <a:ln>
              <a:solidFill>
                <a:srgbClr val="0F283E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FFFFFF"/>
                      </a:solidFill>
                      <a:effectLst>
                        <a:outerShdw dist="38100" dir="2700000">
                          <a:srgbClr val="0F283E"/>
                        </a:outerShdw>
                      </a:effectLst>
                      <a:latin typeface="Open Sans Light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A-5FC3-48BB-8F20-38F438C808C8}"/>
                </c:ext>
              </c:extLst>
            </c:dLbl>
            <c:dLbl>
              <c:idx val="1"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FFFFFF"/>
                      </a:solidFill>
                      <a:effectLst>
                        <a:outerShdw dist="38100" dir="2700000">
                          <a:srgbClr val="0F283E"/>
                        </a:outerShdw>
                      </a:effectLst>
                      <a:latin typeface="Open Sans Light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B-5FC3-48BB-8F20-38F438C808C8}"/>
                </c:ext>
              </c:extLst>
            </c:dLbl>
            <c:dLbl>
              <c:idx val="2"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FFFFFF"/>
                      </a:solidFill>
                      <a:effectLst>
                        <a:outerShdw dist="38100" dir="2700000">
                          <a:srgbClr val="0F283E"/>
                        </a:outerShdw>
                      </a:effectLst>
                      <a:latin typeface="Open Sans Light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C-5FC3-48BB-8F20-38F438C808C8}"/>
                </c:ext>
              </c:extLst>
            </c:dLbl>
            <c:dLbl>
              <c:idx val="3"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FFFFFF"/>
                      </a:solidFill>
                      <a:effectLst>
                        <a:outerShdw dist="38100" dir="2700000">
                          <a:srgbClr val="0F283E"/>
                        </a:outerShdw>
                      </a:effectLst>
                      <a:latin typeface="Open Sans Light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D-5FC3-48BB-8F20-38F438C808C8}"/>
                </c:ext>
              </c:extLst>
            </c:dLbl>
            <c:dLbl>
              <c:idx val="4"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FFFFFF"/>
                      </a:solidFill>
                      <a:effectLst>
                        <a:outerShdw dist="38100" dir="2700000">
                          <a:srgbClr val="0F283E"/>
                        </a:outerShdw>
                      </a:effectLst>
                      <a:latin typeface="Open Sans Light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E-5FC3-48BB-8F20-38F438C808C8}"/>
                </c:ext>
              </c:extLst>
            </c:dLbl>
            <c:dLbl>
              <c:idx val="5"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FFFFFF"/>
                      </a:solidFill>
                      <a:effectLst>
                        <a:outerShdw dist="38100" dir="2700000">
                          <a:srgbClr val="0F283E"/>
                        </a:outerShdw>
                      </a:effectLst>
                      <a:latin typeface="Open Sans Light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F-5FC3-48BB-8F20-38F438C808C8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FFFFFF"/>
                      </a:solidFill>
                      <a:effectLst>
                        <a:outerShdw dist="38100" dir="2700000">
                          <a:srgbClr val="0F283E"/>
                        </a:outerShdw>
                      </a:effectLst>
                      <a:latin typeface="Open Sans Light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0-5FC3-48BB-8F20-38F438C808C8}"/>
                </c:ext>
              </c:extLst>
            </c:dLbl>
            <c:dLbl>
              <c:idx val="7"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FFFFFF"/>
                      </a:solidFill>
                      <a:effectLst>
                        <a:outerShdw dist="38100" dir="2700000">
                          <a:srgbClr val="0F283E"/>
                        </a:outerShdw>
                      </a:effectLst>
                      <a:latin typeface="Open Sans Light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1-5FC3-48BB-8F20-38F438C808C8}"/>
                </c:ext>
              </c:extLst>
            </c:dLbl>
            <c:dLbl>
              <c:idx val="8"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FFFFFF"/>
                      </a:solidFill>
                      <a:effectLst>
                        <a:outerShdw dist="38100" dir="2700000">
                          <a:srgbClr val="0F283E"/>
                        </a:outerShdw>
                      </a:effectLst>
                      <a:latin typeface="Open Sans Light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2-5FC3-48BB-8F20-38F438C808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mtId="4294967295">
                    <a:solidFill>
                      <a:srgbClr val="FFFFFF"/>
                    </a:solidFill>
                    <a:effectLst>
                      <a:outerShdw dist="38100" dir="2700000">
                        <a:srgbClr val="0F283E"/>
                      </a:outerShdw>
                    </a:effectLst>
                    <a:latin typeface="Open Sans Ligh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62</c:v>
                </c:pt>
                <c:pt idx="1">
                  <c:v>62.82</c:v>
                </c:pt>
                <c:pt idx="2">
                  <c:v>64.52</c:v>
                </c:pt>
                <c:pt idx="3">
                  <c:v>65.61</c:v>
                </c:pt>
                <c:pt idx="4">
                  <c:v>67.260000000000005</c:v>
                </c:pt>
                <c:pt idx="5">
                  <c:v>68.819999999999993</c:v>
                </c:pt>
                <c:pt idx="6">
                  <c:v>72</c:v>
                </c:pt>
                <c:pt idx="7">
                  <c:v>75.790000000000006</c:v>
                </c:pt>
                <c:pt idx="8">
                  <c:v>78.36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FC3-48BB-8F20-38F438C80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en-US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>
                    <a:solidFill>
                      <a:srgbClr val="0F283E"/>
                    </a:solidFill>
                    <a:latin typeface="Open Sans Light"/>
                  </a:rPr>
                  <a:t>Average amount spent in U.S. dollars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en-US"/>
          </a:p>
        </c:txPr>
        <c:crossAx val="674511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000" smtId="4294967295">
              <a:solidFill>
                <a:srgbClr val="0F283E"/>
              </a:solidFill>
              <a:latin typeface="Open Sans Light"/>
            </a:defRPr>
          </a:pPr>
          <a:endParaRPr lang="en-US"/>
        </a:p>
      </c:txPr>
    </c:legend>
    <c:plotVisOnly val="1"/>
    <c:dispBlanksAs val="zero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4C84B-59DF-4578-B519-335D1A80A17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DA7C6-937D-4FE6-B300-96B743AA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1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709570bfed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709570bfed_0_3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g709570bfed_0_3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709570bfed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709570bfed_0_3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g709570bfed_0_3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709570bfed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709570bfed_0_3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g709570bfed_0_3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709570bfed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709570bfed_0_3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Just recently assigned this title, however, have been with HD since 2005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Carol is main insiders of HD</a:t>
            </a:r>
            <a:endParaRPr/>
          </a:p>
        </p:txBody>
      </p:sp>
      <p:sp>
        <p:nvSpPr>
          <p:cNvPr id="793" name="Google Shape;793;g709570bfed_0_3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709570bfed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709570bfed_0_3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g709570bfed_0_3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709570bfed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709570bfed_0_4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Cashier - VP</a:t>
            </a:r>
            <a:endParaRPr/>
          </a:p>
        </p:txBody>
      </p:sp>
      <p:sp>
        <p:nvSpPr>
          <p:cNvPr id="809" name="Google Shape;809;g709570bfed_0_4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709570bfed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709570bfed_0_4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hold certain amount of shares</a:t>
            </a:r>
            <a:endParaRPr/>
          </a:p>
        </p:txBody>
      </p:sp>
      <p:sp>
        <p:nvSpPr>
          <p:cNvPr id="817" name="Google Shape;817;g709570bfed_0_4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709570bfed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709570bfed_0_4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g709570bfed_0_4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709570bfed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709570bfed_0_5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g709570bfed_0_5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709570bfed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709570bfed_0_3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g709570bfed_0_3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709570bfed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709570bfed_0_3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g709570bfed_0_3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8eb780af7b_1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8eb780af7b_1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73d0c1066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73d0c1066d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millions</a:t>
            </a:r>
            <a:endParaRPr/>
          </a:p>
        </p:txBody>
      </p:sp>
      <p:sp>
        <p:nvSpPr>
          <p:cNvPr id="708" name="Google Shape;708;g73d0c1066d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73d0c1066d_1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g73d0c1066d_1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8eb780af7b_3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g8eb780af7b_3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F4325-9D3C-41EA-8824-021F1E404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36470D-620C-4F79-AF50-8A78B7F3E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CE752-74DD-4328-B725-042076AB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CAF2-B97D-4DE5-B58E-1B016480F9C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E415D-30BC-440D-B56E-E914771A1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68A8E-FB80-48E0-B622-1CF9A0B0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0FF5-6C42-404A-AD84-2297CDE45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4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9FF1-4E99-433F-87B2-F032E65C4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74EDA-6540-4709-8E99-17D7B7D63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531D2-3D2B-4B94-B789-C872D215F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CAF2-B97D-4DE5-B58E-1B016480F9C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4DB57-1629-4793-99DE-695EEA1E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B691D-DCCA-4A42-ABC5-BD07B6BC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0FF5-6C42-404A-AD84-2297CDE45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3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E96FAD-C291-4E9C-98BD-77A843737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F19109-0FBB-485B-973E-1A1C5BACC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92649-DBE3-4987-A205-96A70140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CAF2-B97D-4DE5-B58E-1B016480F9C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DEA25-DBBC-446A-8C96-7E241F9F8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74068-03CE-407D-82E7-0DF54267D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0FF5-6C42-404A-AD84-2297CDE45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2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B83AF-D5CF-4154-A03E-9D246CEA1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45FDE-06C7-483D-957B-48676EDB6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D7C29-D51A-4E56-85A3-B35B4DAD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CAF2-B97D-4DE5-B58E-1B016480F9C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65368-C4B0-4718-8372-2BF4A158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4EB20-D002-48D8-B37F-4AC5EC987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0FF5-6C42-404A-AD84-2297CDE45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8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CCB2D-7A9B-4256-96F1-F8519A72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C4C1F-CD04-456F-95BD-1C7DB4C57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337F1-D833-4D6E-B77B-4EE81B4B2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CAF2-B97D-4DE5-B58E-1B016480F9C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59D74-32BC-4C38-934C-CCA082844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98396-C73C-4E54-92E4-4E677AC9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0FF5-6C42-404A-AD84-2297CDE45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8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DC7AF-1E53-410F-AB8E-2680FEC42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3FB1A-7780-4486-A99A-D4F00392B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93018-D4E5-409C-8D1A-EBF650A41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A5571-CE7F-420E-8A2B-D165D7A2E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CAF2-B97D-4DE5-B58E-1B016480F9C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3083F-449D-4E08-BC32-10444F8A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2275C-01C4-464F-AECD-EBE408C73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0FF5-6C42-404A-AD84-2297CDE45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5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C7CE0-4919-4412-9898-578CD717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F0200-A908-4027-9E70-293C22F08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73A68-1B23-434E-BF58-86EF90078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285AD-8229-4E78-9281-B468AD84B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5F5E57-1654-4677-ACD7-1549DBD9E5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3DDD8F-E005-41E3-97B0-E5FD4CE8C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CAF2-B97D-4DE5-B58E-1B016480F9C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314877-6EE7-420C-80DA-C0E35412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C69314-D658-4854-BB4F-13D0CD341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0FF5-6C42-404A-AD84-2297CDE45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6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088D4-DAEE-41C5-A6E1-4944FFB61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D36FEF-972C-46FF-9706-FDDA47FDE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CAF2-B97D-4DE5-B58E-1B016480F9C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3DF63-8EE6-4151-8D22-E3618C19E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ECA0A-4036-4F88-BD7B-6C153FA4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0FF5-6C42-404A-AD84-2297CDE45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9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F2E365-52DB-4DE5-98E7-FA92CD6F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CAF2-B97D-4DE5-B58E-1B016480F9C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592AF9-6E4E-40F2-ACEA-1DED590BB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4C5BE-C403-4EB3-9304-FC4B2106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0FF5-6C42-404A-AD84-2297CDE45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6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D681D-4107-4137-A5AF-C42D7C469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6AA8B-D346-4B20-9B1E-D3C6B3D6A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22046-24FE-4F02-B6DC-317A07B56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5AFF6-D87A-4E5F-8489-2A10F30F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CAF2-B97D-4DE5-B58E-1B016480F9C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DD2C2-AA2E-4CB9-A497-E4F28AAB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49C0B-3DBA-4EA7-87BA-DA57D4EE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0FF5-6C42-404A-AD84-2297CDE45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1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1210-6DC2-49B3-AE32-E8D2591A1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2724D9-CE6B-4F44-9DA2-984FC5C16C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62FB4-AA98-4BE2-B109-06DC5DD3B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5CBEF-E15B-4523-8248-6A25740E6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CAF2-B97D-4DE5-B58E-1B016480F9C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590BC-B391-4835-A3CC-DFF72305C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E806F-D836-40B7-8488-7A3C08DE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0FF5-6C42-404A-AD84-2297CDE45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2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44C1C9-878D-4ADC-831E-495F4DB3F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AE4A5-FF9F-4B57-9211-3736A84F2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D4E44-497F-46F8-A9FD-1B4E9EA8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8CAF2-B97D-4DE5-B58E-1B016480F9C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E69BE-DCD4-4AB4-A31B-C029360FE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C9265-0595-4E30-B426-88FAA2380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30FF5-6C42-404A-AD84-2297CDE45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2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atista.com/statistics/239753/total-sales-of-home-improvement-retailers-in-the-us" TargetMode="External"/><Relationship Id="rId5" Type="http://schemas.openxmlformats.org/officeDocument/2006/relationships/slide" Target="slide35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atista.com/statistics/239795/total-sales-of-home-centers-in-the-us" TargetMode="External"/><Relationship Id="rId5" Type="http://schemas.openxmlformats.org/officeDocument/2006/relationships/slide" Target="slide37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atista.com/statistics/239792/total-sales-of-diy-lumberyards-in-the-us" TargetMode="External"/><Relationship Id="rId5" Type="http://schemas.openxmlformats.org/officeDocument/2006/relationships/slide" Target="slide39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atista.com/statistics/239794/total-sales-of-hardware-stores-in-the-us" TargetMode="External"/><Relationship Id="rId5" Type="http://schemas.openxmlformats.org/officeDocument/2006/relationships/slide" Target="slide41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atista.com/statistics/241200/growth-of-the-us-home-improvement-products-market" TargetMode="External"/><Relationship Id="rId5" Type="http://schemas.openxmlformats.org/officeDocument/2006/relationships/slide" Target="slide43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atista.com/statistics/239783/sales-of-the-leading-10-home-improvement-chains-in-the-us" TargetMode="External"/><Relationship Id="rId5" Type="http://schemas.openxmlformats.org/officeDocument/2006/relationships/slide" Target="slide47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atista.com/statistics/316841/online-sales-per-store-home-improvement-retailers-in-the-us" TargetMode="External"/><Relationship Id="rId5" Type="http://schemas.openxmlformats.org/officeDocument/2006/relationships/slide" Target="slide54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tatista.com/statistics/240861/average-amount-spent-by-consumers-at-the-home-depot-and-lowes" TargetMode="Externa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43" descr="A picture containing food,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7948" y="29497"/>
            <a:ext cx="6799006" cy="6799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C23DB-5176-4B4D-8E0F-FC6A769E2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2" y="700089"/>
            <a:ext cx="9899648" cy="55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69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ew shape"/>
          <p:cNvSpPr/>
          <p:nvPr/>
        </p:nvSpPr>
        <p:spPr>
          <a:xfrm>
            <a:off x="10868400" y="6465600"/>
            <a:ext cx="752400" cy="154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New shape"/>
          <p:cNvSpPr/>
          <p:nvPr/>
        </p:nvSpPr>
        <p:spPr>
          <a:xfrm>
            <a:off x="763200" y="6465600"/>
            <a:ext cx="219600" cy="399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New shape"/>
          <p:cNvSpPr/>
          <p:nvPr/>
        </p:nvSpPr>
        <p:spPr>
          <a:xfrm>
            <a:off x="8362800" y="6440400"/>
            <a:ext cx="247320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/>
          </a:bodyPr>
          <a:lstStyle/>
          <a:p>
            <a:pPr algn="r">
              <a:lnSpc>
                <a:spcPct val="100000"/>
              </a:lnSpc>
              <a:spcAft>
                <a:spcPct val="20000"/>
              </a:spcAft>
            </a:pPr>
            <a:r>
              <a:rPr sz="800">
                <a:solidFill>
                  <a:srgbClr val="555555"/>
                </a:solidFill>
                <a:latin typeface="Open Sans"/>
              </a:rPr>
              <a:t>Home Improvement Market Overview</a:t>
            </a:r>
          </a:p>
        </p:txBody>
      </p:sp>
      <p:graphicFrame>
        <p:nvGraphicFramePr>
          <p:cNvPr id="3" name="ChartObject"/>
          <p:cNvGraphicFramePr/>
          <p:nvPr/>
        </p:nvGraphicFramePr>
        <p:xfrm>
          <a:off x="676800" y="1882800"/>
          <a:ext cx="107424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New shape"/>
          <p:cNvSpPr/>
          <p:nvPr/>
        </p:nvSpPr>
        <p:spPr>
          <a:xfrm>
            <a:off x="1044000" y="5986800"/>
            <a:ext cx="8280000" cy="73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800" b="1">
                <a:solidFill>
                  <a:srgbClr val="555555"/>
                </a:solidFill>
                <a:latin typeface="Open Sans"/>
              </a:rPr>
              <a:t>Note:</a:t>
            </a:r>
            <a:r>
              <a:rPr sz="800">
                <a:solidFill>
                  <a:srgbClr val="555555"/>
                </a:solidFill>
                <a:latin typeface="Open Sans"/>
              </a:rPr>
              <a:t> United States; 2008 to 2019</a:t>
            </a:r>
          </a:p>
          <a:p>
            <a:pPr algn="l"/>
            <a:r>
              <a:rPr sz="800">
                <a:solidFill>
                  <a:srgbClr val="555555"/>
                </a:solidFill>
                <a:latin typeface="Open Sans"/>
              </a:rPr>
              <a:t>Further information regarding this statistic can be found on </a:t>
            </a:r>
            <a:r>
              <a:rPr sz="800">
                <a:solidFill>
                  <a:srgbClr val="555555"/>
                </a:solidFill>
                <a:latin typeface="Open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37</a:t>
            </a:r>
            <a:r>
              <a:rPr sz="800">
                <a:solidFill>
                  <a:srgbClr val="555555"/>
                </a:solidFill>
                <a:latin typeface="Open Sans"/>
              </a:rPr>
              <a:t>.</a:t>
            </a:r>
          </a:p>
          <a:p>
            <a:pPr algn="l"/>
            <a:r>
              <a:rPr sz="800" b="1">
                <a:solidFill>
                  <a:srgbClr val="555555"/>
                </a:solidFill>
                <a:latin typeface="Open Sans"/>
              </a:rPr>
              <a:t>Source(s): </a:t>
            </a:r>
            <a:r>
              <a:rPr sz="800">
                <a:solidFill>
                  <a:srgbClr val="555555"/>
                </a:solidFill>
                <a:latin typeface="Open Sans"/>
              </a:rPr>
              <a:t>NRHA; </a:t>
            </a:r>
            <a:r>
              <a:rPr sz="800">
                <a:solidFill>
                  <a:srgbClr val="555555"/>
                </a:solidFill>
                <a:latin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 239753</a:t>
            </a:r>
          </a:p>
        </p:txBody>
      </p:sp>
      <p:sp>
        <p:nvSpPr>
          <p:cNvPr id="5" name="New shape"/>
          <p:cNvSpPr/>
          <p:nvPr/>
        </p:nvSpPr>
        <p:spPr>
          <a:xfrm>
            <a:off x="637200" y="6494400"/>
            <a:ext cx="45720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/>
          <a:lstStyle/>
          <a:p>
            <a:pPr algn="ctr">
              <a:spcAft>
                <a:spcPct val="20000"/>
              </a:spcAft>
            </a:pPr>
            <a:r>
              <a:rPr sz="1000">
                <a:solidFill>
                  <a:srgbClr val="FFFFFF"/>
                </a:solidFill>
                <a:latin typeface="Open Sans"/>
              </a:rPr>
              <a:t>2</a:t>
            </a:r>
          </a:p>
        </p:txBody>
      </p:sp>
      <p:sp>
        <p:nvSpPr>
          <p:cNvPr id="6" name="New shape"/>
          <p:cNvSpPr/>
          <p:nvPr/>
        </p:nvSpPr>
        <p:spPr>
          <a:xfrm>
            <a:off x="676800" y="630000"/>
            <a:ext cx="10836000" cy="58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 fontScale="60000" lnSpcReduction="20000"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3200">
                <a:solidFill>
                  <a:srgbClr val="0A85E6"/>
                </a:solidFill>
                <a:latin typeface="Open Sans Light"/>
              </a:rPr>
              <a:t>Total sales of home improvement in the United States from 2008 to 2023 (in billion U.S. dollars)</a:t>
            </a:r>
          </a:p>
        </p:txBody>
      </p:sp>
      <p:sp>
        <p:nvSpPr>
          <p:cNvPr id="7" name="New shape"/>
          <p:cNvSpPr/>
          <p:nvPr/>
        </p:nvSpPr>
        <p:spPr>
          <a:xfrm>
            <a:off x="676800" y="1231200"/>
            <a:ext cx="10836000" cy="32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 fontScale="97500" lnSpcReduction="10000"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1600">
                <a:solidFill>
                  <a:srgbClr val="919191"/>
                </a:solidFill>
                <a:latin typeface="Open Sans"/>
              </a:rPr>
              <a:t>Total sales of home improvement in the U.S. 2008-2023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ew shape"/>
          <p:cNvSpPr/>
          <p:nvPr/>
        </p:nvSpPr>
        <p:spPr>
          <a:xfrm>
            <a:off x="10868400" y="6465600"/>
            <a:ext cx="752400" cy="154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New shape"/>
          <p:cNvSpPr/>
          <p:nvPr/>
        </p:nvSpPr>
        <p:spPr>
          <a:xfrm>
            <a:off x="763200" y="6465600"/>
            <a:ext cx="219600" cy="399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New shape"/>
          <p:cNvSpPr/>
          <p:nvPr/>
        </p:nvSpPr>
        <p:spPr>
          <a:xfrm>
            <a:off x="8362800" y="6440400"/>
            <a:ext cx="247320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/>
          </a:bodyPr>
          <a:lstStyle/>
          <a:p>
            <a:pPr algn="r">
              <a:lnSpc>
                <a:spcPct val="100000"/>
              </a:lnSpc>
              <a:spcAft>
                <a:spcPct val="20000"/>
              </a:spcAft>
            </a:pPr>
            <a:r>
              <a:rPr sz="800">
                <a:solidFill>
                  <a:srgbClr val="555555"/>
                </a:solidFill>
                <a:latin typeface="Open Sans"/>
              </a:rPr>
              <a:t>Home Improvement Market Overview</a:t>
            </a:r>
          </a:p>
        </p:txBody>
      </p:sp>
      <p:graphicFrame>
        <p:nvGraphicFramePr>
          <p:cNvPr id="3" name="ChartObject"/>
          <p:cNvGraphicFramePr/>
          <p:nvPr/>
        </p:nvGraphicFramePr>
        <p:xfrm>
          <a:off x="676800" y="1882800"/>
          <a:ext cx="107424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New shape"/>
          <p:cNvSpPr/>
          <p:nvPr/>
        </p:nvSpPr>
        <p:spPr>
          <a:xfrm>
            <a:off x="1044000" y="5986800"/>
            <a:ext cx="8280000" cy="73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800" b="1">
                <a:solidFill>
                  <a:srgbClr val="555555"/>
                </a:solidFill>
                <a:latin typeface="Open Sans"/>
              </a:rPr>
              <a:t>Note:</a:t>
            </a:r>
            <a:r>
              <a:rPr sz="800">
                <a:solidFill>
                  <a:srgbClr val="555555"/>
                </a:solidFill>
                <a:latin typeface="Open Sans"/>
              </a:rPr>
              <a:t> United States; 2013 to 2019</a:t>
            </a:r>
          </a:p>
          <a:p>
            <a:pPr algn="l"/>
            <a:r>
              <a:rPr sz="800">
                <a:solidFill>
                  <a:srgbClr val="555555"/>
                </a:solidFill>
                <a:latin typeface="Open Sans"/>
              </a:rPr>
              <a:t>Further information regarding this statistic can be found on </a:t>
            </a:r>
            <a:r>
              <a:rPr sz="800">
                <a:solidFill>
                  <a:srgbClr val="555555"/>
                </a:solidFill>
                <a:latin typeface="Open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38</a:t>
            </a:r>
            <a:r>
              <a:rPr sz="800">
                <a:solidFill>
                  <a:srgbClr val="555555"/>
                </a:solidFill>
                <a:latin typeface="Open Sans"/>
              </a:rPr>
              <a:t>.</a:t>
            </a:r>
          </a:p>
          <a:p>
            <a:pPr algn="l"/>
            <a:r>
              <a:rPr sz="800" b="1">
                <a:solidFill>
                  <a:srgbClr val="555555"/>
                </a:solidFill>
                <a:latin typeface="Open Sans"/>
              </a:rPr>
              <a:t>Source(s): </a:t>
            </a:r>
            <a:r>
              <a:rPr sz="800">
                <a:solidFill>
                  <a:srgbClr val="555555"/>
                </a:solidFill>
                <a:latin typeface="Open Sans"/>
              </a:rPr>
              <a:t>NRHA; </a:t>
            </a:r>
            <a:r>
              <a:rPr sz="800">
                <a:solidFill>
                  <a:srgbClr val="555555"/>
                </a:solidFill>
                <a:latin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 239795</a:t>
            </a:r>
          </a:p>
        </p:txBody>
      </p:sp>
      <p:sp>
        <p:nvSpPr>
          <p:cNvPr id="5" name="New shape"/>
          <p:cNvSpPr/>
          <p:nvPr/>
        </p:nvSpPr>
        <p:spPr>
          <a:xfrm>
            <a:off x="637200" y="6494400"/>
            <a:ext cx="45720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/>
          <a:lstStyle/>
          <a:p>
            <a:pPr algn="ctr">
              <a:spcAft>
                <a:spcPct val="20000"/>
              </a:spcAft>
            </a:pPr>
            <a:r>
              <a:rPr sz="1000">
                <a:solidFill>
                  <a:srgbClr val="FFFFFF"/>
                </a:solidFill>
                <a:latin typeface="Open Sans"/>
              </a:rPr>
              <a:t>3</a:t>
            </a:r>
          </a:p>
        </p:txBody>
      </p:sp>
      <p:sp>
        <p:nvSpPr>
          <p:cNvPr id="6" name="New shape"/>
          <p:cNvSpPr/>
          <p:nvPr/>
        </p:nvSpPr>
        <p:spPr>
          <a:xfrm>
            <a:off x="676800" y="630000"/>
            <a:ext cx="10836000" cy="58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 fontScale="65000" lnSpcReduction="20000"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3200">
                <a:solidFill>
                  <a:srgbClr val="0A85E6"/>
                </a:solidFill>
                <a:latin typeface="Open Sans Light"/>
              </a:rPr>
              <a:t>Total sales of home centers in the United States from 2013 to 2023 (in billion U.S. dollars)*</a:t>
            </a:r>
          </a:p>
        </p:txBody>
      </p:sp>
      <p:sp>
        <p:nvSpPr>
          <p:cNvPr id="7" name="New shape"/>
          <p:cNvSpPr/>
          <p:nvPr/>
        </p:nvSpPr>
        <p:spPr>
          <a:xfrm>
            <a:off x="676800" y="1231200"/>
            <a:ext cx="10836000" cy="32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 fontScale="97500" lnSpcReduction="10000"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1600">
                <a:solidFill>
                  <a:srgbClr val="919191"/>
                </a:solidFill>
                <a:latin typeface="Open Sans"/>
              </a:rPr>
              <a:t>Total sales of home centers in the U.S. 2013-2023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ew shape"/>
          <p:cNvSpPr/>
          <p:nvPr/>
        </p:nvSpPr>
        <p:spPr>
          <a:xfrm>
            <a:off x="10868400" y="6465600"/>
            <a:ext cx="752400" cy="154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New shape"/>
          <p:cNvSpPr/>
          <p:nvPr/>
        </p:nvSpPr>
        <p:spPr>
          <a:xfrm>
            <a:off x="763200" y="6465600"/>
            <a:ext cx="219600" cy="399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New shape"/>
          <p:cNvSpPr/>
          <p:nvPr/>
        </p:nvSpPr>
        <p:spPr>
          <a:xfrm>
            <a:off x="8362800" y="6440400"/>
            <a:ext cx="247320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/>
          </a:bodyPr>
          <a:lstStyle/>
          <a:p>
            <a:pPr algn="r">
              <a:lnSpc>
                <a:spcPct val="100000"/>
              </a:lnSpc>
              <a:spcAft>
                <a:spcPct val="20000"/>
              </a:spcAft>
            </a:pPr>
            <a:r>
              <a:rPr sz="800">
                <a:solidFill>
                  <a:srgbClr val="555555"/>
                </a:solidFill>
                <a:latin typeface="Open Sans"/>
              </a:rPr>
              <a:t>Home Improvement Market Overview</a:t>
            </a:r>
          </a:p>
        </p:txBody>
      </p:sp>
      <p:graphicFrame>
        <p:nvGraphicFramePr>
          <p:cNvPr id="3" name="ChartObject"/>
          <p:cNvGraphicFramePr/>
          <p:nvPr/>
        </p:nvGraphicFramePr>
        <p:xfrm>
          <a:off x="676800" y="1882800"/>
          <a:ext cx="107424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New shape"/>
          <p:cNvSpPr/>
          <p:nvPr/>
        </p:nvSpPr>
        <p:spPr>
          <a:xfrm>
            <a:off x="1044000" y="5986800"/>
            <a:ext cx="8280000" cy="73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800" b="1">
                <a:solidFill>
                  <a:srgbClr val="555555"/>
                </a:solidFill>
                <a:latin typeface="Open Sans"/>
              </a:rPr>
              <a:t>Note:</a:t>
            </a:r>
            <a:r>
              <a:rPr sz="800">
                <a:solidFill>
                  <a:srgbClr val="555555"/>
                </a:solidFill>
                <a:latin typeface="Open Sans"/>
              </a:rPr>
              <a:t> United States; 2013 to 2019</a:t>
            </a:r>
          </a:p>
          <a:p>
            <a:pPr algn="l"/>
            <a:r>
              <a:rPr sz="800">
                <a:solidFill>
                  <a:srgbClr val="555555"/>
                </a:solidFill>
                <a:latin typeface="Open Sans"/>
              </a:rPr>
              <a:t>Further information regarding this statistic can be found on </a:t>
            </a:r>
            <a:r>
              <a:rPr sz="800">
                <a:solidFill>
                  <a:srgbClr val="555555"/>
                </a:solidFill>
                <a:latin typeface="Open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39</a:t>
            </a:r>
            <a:r>
              <a:rPr sz="800">
                <a:solidFill>
                  <a:srgbClr val="555555"/>
                </a:solidFill>
                <a:latin typeface="Open Sans"/>
              </a:rPr>
              <a:t>.</a:t>
            </a:r>
          </a:p>
          <a:p>
            <a:pPr algn="l"/>
            <a:r>
              <a:rPr sz="800" b="1">
                <a:solidFill>
                  <a:srgbClr val="555555"/>
                </a:solidFill>
                <a:latin typeface="Open Sans"/>
              </a:rPr>
              <a:t>Source(s): </a:t>
            </a:r>
            <a:r>
              <a:rPr sz="800">
                <a:solidFill>
                  <a:srgbClr val="555555"/>
                </a:solidFill>
                <a:latin typeface="Open Sans"/>
              </a:rPr>
              <a:t>NRHA; </a:t>
            </a:r>
            <a:r>
              <a:rPr sz="800">
                <a:solidFill>
                  <a:srgbClr val="555555"/>
                </a:solidFill>
                <a:latin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 239792</a:t>
            </a:r>
          </a:p>
        </p:txBody>
      </p:sp>
      <p:sp>
        <p:nvSpPr>
          <p:cNvPr id="5" name="New shape"/>
          <p:cNvSpPr/>
          <p:nvPr/>
        </p:nvSpPr>
        <p:spPr>
          <a:xfrm>
            <a:off x="637200" y="6494400"/>
            <a:ext cx="45720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/>
          <a:lstStyle/>
          <a:p>
            <a:pPr algn="ctr">
              <a:spcAft>
                <a:spcPct val="20000"/>
              </a:spcAft>
            </a:pPr>
            <a:r>
              <a:rPr sz="1000">
                <a:solidFill>
                  <a:srgbClr val="FFFFFF"/>
                </a:solidFill>
                <a:latin typeface="Open Sans"/>
              </a:rPr>
              <a:t>4</a:t>
            </a:r>
          </a:p>
        </p:txBody>
      </p:sp>
      <p:sp>
        <p:nvSpPr>
          <p:cNvPr id="6" name="New shape"/>
          <p:cNvSpPr/>
          <p:nvPr/>
        </p:nvSpPr>
        <p:spPr>
          <a:xfrm>
            <a:off x="676800" y="630000"/>
            <a:ext cx="10836000" cy="58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 fontScale="60000" lnSpcReduction="20000"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3200">
                <a:solidFill>
                  <a:srgbClr val="0A85E6"/>
                </a:solidFill>
                <a:latin typeface="Open Sans Light"/>
              </a:rPr>
              <a:t>Total sales of do-it-yourself lumberyards in the United States from 2013 to 2023 (in billion U.S. dollars)*</a:t>
            </a:r>
          </a:p>
        </p:txBody>
      </p:sp>
      <p:sp>
        <p:nvSpPr>
          <p:cNvPr id="7" name="New shape"/>
          <p:cNvSpPr/>
          <p:nvPr/>
        </p:nvSpPr>
        <p:spPr>
          <a:xfrm>
            <a:off x="676800" y="1231200"/>
            <a:ext cx="10836000" cy="32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 fontScale="97500" lnSpcReduction="10000"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1600">
                <a:solidFill>
                  <a:srgbClr val="919191"/>
                </a:solidFill>
                <a:latin typeface="Open Sans"/>
              </a:rPr>
              <a:t>Total sales of DIY lumberyards in the U.S. 2013-2023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ew shape"/>
          <p:cNvSpPr/>
          <p:nvPr/>
        </p:nvSpPr>
        <p:spPr>
          <a:xfrm>
            <a:off x="10868400" y="6465600"/>
            <a:ext cx="752400" cy="154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New shape"/>
          <p:cNvSpPr/>
          <p:nvPr/>
        </p:nvSpPr>
        <p:spPr>
          <a:xfrm>
            <a:off x="763200" y="6465600"/>
            <a:ext cx="219600" cy="399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New shape"/>
          <p:cNvSpPr/>
          <p:nvPr/>
        </p:nvSpPr>
        <p:spPr>
          <a:xfrm>
            <a:off x="8362800" y="6440400"/>
            <a:ext cx="247320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/>
          </a:bodyPr>
          <a:lstStyle/>
          <a:p>
            <a:pPr algn="r">
              <a:lnSpc>
                <a:spcPct val="100000"/>
              </a:lnSpc>
              <a:spcAft>
                <a:spcPct val="20000"/>
              </a:spcAft>
            </a:pPr>
            <a:r>
              <a:rPr sz="800">
                <a:solidFill>
                  <a:srgbClr val="555555"/>
                </a:solidFill>
                <a:latin typeface="Open Sans"/>
              </a:rPr>
              <a:t>Home Improvement Market Overview</a:t>
            </a:r>
          </a:p>
        </p:txBody>
      </p:sp>
      <p:graphicFrame>
        <p:nvGraphicFramePr>
          <p:cNvPr id="3" name="ChartObject"/>
          <p:cNvGraphicFramePr/>
          <p:nvPr/>
        </p:nvGraphicFramePr>
        <p:xfrm>
          <a:off x="676800" y="1882800"/>
          <a:ext cx="107424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New shape"/>
          <p:cNvSpPr/>
          <p:nvPr/>
        </p:nvSpPr>
        <p:spPr>
          <a:xfrm>
            <a:off x="1044000" y="5986800"/>
            <a:ext cx="8280000" cy="73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800" b="1">
                <a:solidFill>
                  <a:srgbClr val="555555"/>
                </a:solidFill>
                <a:latin typeface="Open Sans"/>
              </a:rPr>
              <a:t>Note:</a:t>
            </a:r>
            <a:r>
              <a:rPr sz="800">
                <a:solidFill>
                  <a:srgbClr val="555555"/>
                </a:solidFill>
                <a:latin typeface="Open Sans"/>
              </a:rPr>
              <a:t> United States; 2013 to 2019</a:t>
            </a:r>
          </a:p>
          <a:p>
            <a:pPr algn="l"/>
            <a:r>
              <a:rPr sz="800">
                <a:solidFill>
                  <a:srgbClr val="555555"/>
                </a:solidFill>
                <a:latin typeface="Open Sans"/>
              </a:rPr>
              <a:t>Further information regarding this statistic can be found on </a:t>
            </a:r>
            <a:r>
              <a:rPr sz="800">
                <a:solidFill>
                  <a:srgbClr val="555555"/>
                </a:solidFill>
                <a:latin typeface="Open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40</a:t>
            </a:r>
            <a:r>
              <a:rPr sz="800">
                <a:solidFill>
                  <a:srgbClr val="555555"/>
                </a:solidFill>
                <a:latin typeface="Open Sans"/>
              </a:rPr>
              <a:t>.</a:t>
            </a:r>
          </a:p>
          <a:p>
            <a:pPr algn="l"/>
            <a:r>
              <a:rPr sz="800" b="1">
                <a:solidFill>
                  <a:srgbClr val="555555"/>
                </a:solidFill>
                <a:latin typeface="Open Sans"/>
              </a:rPr>
              <a:t>Source(s): </a:t>
            </a:r>
            <a:r>
              <a:rPr sz="800">
                <a:solidFill>
                  <a:srgbClr val="555555"/>
                </a:solidFill>
                <a:latin typeface="Open Sans"/>
              </a:rPr>
              <a:t>NRHA; </a:t>
            </a:r>
            <a:r>
              <a:rPr sz="800">
                <a:solidFill>
                  <a:srgbClr val="555555"/>
                </a:solidFill>
                <a:latin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 239794</a:t>
            </a:r>
          </a:p>
        </p:txBody>
      </p:sp>
      <p:sp>
        <p:nvSpPr>
          <p:cNvPr id="5" name="New shape"/>
          <p:cNvSpPr/>
          <p:nvPr/>
        </p:nvSpPr>
        <p:spPr>
          <a:xfrm>
            <a:off x="637200" y="6494400"/>
            <a:ext cx="45720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/>
          <a:lstStyle/>
          <a:p>
            <a:pPr algn="ctr">
              <a:spcAft>
                <a:spcPct val="20000"/>
              </a:spcAft>
            </a:pPr>
            <a:r>
              <a:rPr sz="1000">
                <a:solidFill>
                  <a:srgbClr val="FFFFFF"/>
                </a:solidFill>
                <a:latin typeface="Open Sans"/>
              </a:rPr>
              <a:t>5</a:t>
            </a:r>
          </a:p>
        </p:txBody>
      </p:sp>
      <p:sp>
        <p:nvSpPr>
          <p:cNvPr id="6" name="New shape"/>
          <p:cNvSpPr/>
          <p:nvPr/>
        </p:nvSpPr>
        <p:spPr>
          <a:xfrm>
            <a:off x="676800" y="630000"/>
            <a:ext cx="10836000" cy="58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 fontScale="62500" lnSpcReduction="20000"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3200">
                <a:solidFill>
                  <a:srgbClr val="0A85E6"/>
                </a:solidFill>
                <a:latin typeface="Open Sans Light"/>
              </a:rPr>
              <a:t>Total sales of hardware stores in the United States from 2013 to 2023 (in billion U.S. dollars)*</a:t>
            </a:r>
          </a:p>
        </p:txBody>
      </p:sp>
      <p:sp>
        <p:nvSpPr>
          <p:cNvPr id="7" name="New shape"/>
          <p:cNvSpPr/>
          <p:nvPr/>
        </p:nvSpPr>
        <p:spPr>
          <a:xfrm>
            <a:off x="676800" y="1231200"/>
            <a:ext cx="10836000" cy="32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 fontScale="97500" lnSpcReduction="10000"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1600">
                <a:solidFill>
                  <a:srgbClr val="919191"/>
                </a:solidFill>
                <a:latin typeface="Open Sans"/>
              </a:rPr>
              <a:t>Total sales of hardware stores in the U.S. 2013-2023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ew shape"/>
          <p:cNvSpPr/>
          <p:nvPr/>
        </p:nvSpPr>
        <p:spPr>
          <a:xfrm>
            <a:off x="10868400" y="6465600"/>
            <a:ext cx="752400" cy="154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New shape"/>
          <p:cNvSpPr/>
          <p:nvPr/>
        </p:nvSpPr>
        <p:spPr>
          <a:xfrm>
            <a:off x="763200" y="6465600"/>
            <a:ext cx="219600" cy="399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New shape"/>
          <p:cNvSpPr/>
          <p:nvPr/>
        </p:nvSpPr>
        <p:spPr>
          <a:xfrm>
            <a:off x="8362800" y="6440400"/>
            <a:ext cx="247320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/>
          </a:bodyPr>
          <a:lstStyle/>
          <a:p>
            <a:pPr algn="r">
              <a:lnSpc>
                <a:spcPct val="100000"/>
              </a:lnSpc>
              <a:spcAft>
                <a:spcPct val="20000"/>
              </a:spcAft>
            </a:pPr>
            <a:r>
              <a:rPr sz="800">
                <a:solidFill>
                  <a:srgbClr val="555555"/>
                </a:solidFill>
                <a:latin typeface="Open Sans"/>
              </a:rPr>
              <a:t>Home Improvement Market Overview</a:t>
            </a:r>
          </a:p>
        </p:txBody>
      </p:sp>
      <p:graphicFrame>
        <p:nvGraphicFramePr>
          <p:cNvPr id="3" name="ChartObject"/>
          <p:cNvGraphicFramePr/>
          <p:nvPr/>
        </p:nvGraphicFramePr>
        <p:xfrm>
          <a:off x="676800" y="1882800"/>
          <a:ext cx="107424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New shape"/>
          <p:cNvSpPr/>
          <p:nvPr/>
        </p:nvSpPr>
        <p:spPr>
          <a:xfrm>
            <a:off x="1044000" y="5986800"/>
            <a:ext cx="8280000" cy="73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800" b="1">
                <a:solidFill>
                  <a:srgbClr val="555555"/>
                </a:solidFill>
                <a:latin typeface="Open Sans"/>
              </a:rPr>
              <a:t>Note:</a:t>
            </a:r>
            <a:r>
              <a:rPr sz="800">
                <a:solidFill>
                  <a:srgbClr val="555555"/>
                </a:solidFill>
                <a:latin typeface="Open Sans"/>
              </a:rPr>
              <a:t> United States; 2018 to 2019</a:t>
            </a:r>
          </a:p>
          <a:p>
            <a:pPr algn="l"/>
            <a:r>
              <a:rPr sz="800">
                <a:solidFill>
                  <a:srgbClr val="555555"/>
                </a:solidFill>
                <a:latin typeface="Open Sans"/>
              </a:rPr>
              <a:t>Further information regarding this statistic can be found on </a:t>
            </a:r>
            <a:r>
              <a:rPr sz="800">
                <a:solidFill>
                  <a:srgbClr val="555555"/>
                </a:solidFill>
                <a:latin typeface="Open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41</a:t>
            </a:r>
            <a:r>
              <a:rPr sz="800">
                <a:solidFill>
                  <a:srgbClr val="555555"/>
                </a:solidFill>
                <a:latin typeface="Open Sans"/>
              </a:rPr>
              <a:t>.</a:t>
            </a:r>
          </a:p>
          <a:p>
            <a:pPr algn="l"/>
            <a:r>
              <a:rPr sz="800" b="1">
                <a:solidFill>
                  <a:srgbClr val="555555"/>
                </a:solidFill>
                <a:latin typeface="Open Sans"/>
              </a:rPr>
              <a:t>Source(s): </a:t>
            </a:r>
            <a:r>
              <a:rPr sz="800">
                <a:solidFill>
                  <a:srgbClr val="555555"/>
                </a:solidFill>
                <a:latin typeface="Open Sans"/>
              </a:rPr>
              <a:t>HIRI; </a:t>
            </a:r>
            <a:r>
              <a:rPr sz="800">
                <a:solidFill>
                  <a:srgbClr val="555555"/>
                </a:solidFill>
                <a:latin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 241200</a:t>
            </a:r>
          </a:p>
        </p:txBody>
      </p:sp>
      <p:sp>
        <p:nvSpPr>
          <p:cNvPr id="5" name="New shape"/>
          <p:cNvSpPr/>
          <p:nvPr/>
        </p:nvSpPr>
        <p:spPr>
          <a:xfrm>
            <a:off x="637200" y="6494400"/>
            <a:ext cx="45720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/>
          <a:lstStyle/>
          <a:p>
            <a:pPr algn="ctr">
              <a:spcAft>
                <a:spcPct val="20000"/>
              </a:spcAft>
            </a:pPr>
            <a:r>
              <a:rPr sz="1000">
                <a:solidFill>
                  <a:srgbClr val="FFFFFF"/>
                </a:solidFill>
                <a:latin typeface="Open Sans"/>
              </a:rPr>
              <a:t>6</a:t>
            </a:r>
          </a:p>
        </p:txBody>
      </p:sp>
      <p:sp>
        <p:nvSpPr>
          <p:cNvPr id="6" name="New shape"/>
          <p:cNvSpPr/>
          <p:nvPr/>
        </p:nvSpPr>
        <p:spPr>
          <a:xfrm>
            <a:off x="676800" y="630000"/>
            <a:ext cx="10836000" cy="58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 fontScale="65000" lnSpcReduction="20000"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3200">
                <a:solidFill>
                  <a:srgbClr val="0A85E6"/>
                </a:solidFill>
                <a:latin typeface="Open Sans Light"/>
              </a:rPr>
              <a:t>Growth of the home improvement products market in the United States from 2017 to 2019</a:t>
            </a:r>
          </a:p>
        </p:txBody>
      </p:sp>
      <p:sp>
        <p:nvSpPr>
          <p:cNvPr id="7" name="New shape"/>
          <p:cNvSpPr/>
          <p:nvPr/>
        </p:nvSpPr>
        <p:spPr>
          <a:xfrm>
            <a:off x="676800" y="1231200"/>
            <a:ext cx="10836000" cy="32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 fontScale="97500" lnSpcReduction="10000"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1600">
                <a:solidFill>
                  <a:srgbClr val="919191"/>
                </a:solidFill>
                <a:latin typeface="Open Sans"/>
              </a:rPr>
              <a:t>Growth of the home improvement products market in the U.S. 2017-2019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ew shape"/>
          <p:cNvSpPr/>
          <p:nvPr/>
        </p:nvSpPr>
        <p:spPr>
          <a:xfrm>
            <a:off x="10868400" y="6465600"/>
            <a:ext cx="752400" cy="154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New shape"/>
          <p:cNvSpPr/>
          <p:nvPr/>
        </p:nvSpPr>
        <p:spPr>
          <a:xfrm>
            <a:off x="763200" y="6465600"/>
            <a:ext cx="219600" cy="399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New shape"/>
          <p:cNvSpPr/>
          <p:nvPr/>
        </p:nvSpPr>
        <p:spPr>
          <a:xfrm>
            <a:off x="8362800" y="6440400"/>
            <a:ext cx="247320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/>
          </a:bodyPr>
          <a:lstStyle/>
          <a:p>
            <a:pPr algn="r">
              <a:lnSpc>
                <a:spcPct val="100000"/>
              </a:lnSpc>
              <a:spcAft>
                <a:spcPct val="20000"/>
              </a:spcAft>
            </a:pPr>
            <a:r>
              <a:rPr sz="800">
                <a:solidFill>
                  <a:srgbClr val="555555"/>
                </a:solidFill>
                <a:latin typeface="Open Sans"/>
              </a:rPr>
              <a:t>Key Figures of Home Improvement Retail</a:t>
            </a:r>
          </a:p>
        </p:txBody>
      </p:sp>
      <p:graphicFrame>
        <p:nvGraphicFramePr>
          <p:cNvPr id="3" name="ChartObject"/>
          <p:cNvGraphicFramePr/>
          <p:nvPr/>
        </p:nvGraphicFramePr>
        <p:xfrm>
          <a:off x="676800" y="2098700"/>
          <a:ext cx="10742400" cy="388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New shape"/>
          <p:cNvSpPr/>
          <p:nvPr/>
        </p:nvSpPr>
        <p:spPr>
          <a:xfrm>
            <a:off x="4809750" y="1882800"/>
            <a:ext cx="247650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170" tIns="46990" rIns="90170" bIns="46990" rtlCol="0" anchor="t"/>
          <a:lstStyle/>
          <a:p>
            <a:pPr algn="ctr">
              <a:spcAft>
                <a:spcPct val="20000"/>
              </a:spcAft>
            </a:pPr>
            <a:r>
              <a:rPr sz="1000">
                <a:solidFill>
                  <a:srgbClr val="0F283E"/>
                </a:solidFill>
                <a:latin typeface="Open Sans Light"/>
              </a:rPr>
              <a:t>Sales in billion U.S. dollars</a:t>
            </a:r>
          </a:p>
        </p:txBody>
      </p:sp>
      <p:sp>
        <p:nvSpPr>
          <p:cNvPr id="5" name="New shape"/>
          <p:cNvSpPr/>
          <p:nvPr/>
        </p:nvSpPr>
        <p:spPr>
          <a:xfrm>
            <a:off x="1044000" y="5986800"/>
            <a:ext cx="8280000" cy="73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800" b="1">
                <a:solidFill>
                  <a:srgbClr val="555555"/>
                </a:solidFill>
                <a:latin typeface="Open Sans"/>
              </a:rPr>
              <a:t>Note:</a:t>
            </a:r>
            <a:r>
              <a:rPr sz="800">
                <a:solidFill>
                  <a:srgbClr val="555555"/>
                </a:solidFill>
                <a:latin typeface="Open Sans"/>
              </a:rPr>
              <a:t> United States; 2019</a:t>
            </a:r>
          </a:p>
          <a:p>
            <a:pPr algn="l"/>
            <a:r>
              <a:rPr sz="800">
                <a:solidFill>
                  <a:srgbClr val="555555"/>
                </a:solidFill>
                <a:latin typeface="Open Sans"/>
              </a:rPr>
              <a:t>Further information regarding this statistic can be found on </a:t>
            </a:r>
            <a:r>
              <a:rPr sz="800">
                <a:solidFill>
                  <a:srgbClr val="555555"/>
                </a:solidFill>
                <a:latin typeface="Open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42</a:t>
            </a:r>
            <a:r>
              <a:rPr sz="800">
                <a:solidFill>
                  <a:srgbClr val="555555"/>
                </a:solidFill>
                <a:latin typeface="Open Sans"/>
              </a:rPr>
              <a:t>.</a:t>
            </a:r>
          </a:p>
          <a:p>
            <a:pPr algn="l"/>
            <a:r>
              <a:rPr sz="800" b="1">
                <a:solidFill>
                  <a:srgbClr val="555555"/>
                </a:solidFill>
                <a:latin typeface="Open Sans"/>
              </a:rPr>
              <a:t>Source(s): </a:t>
            </a:r>
            <a:r>
              <a:rPr sz="800">
                <a:solidFill>
                  <a:srgbClr val="555555"/>
                </a:solidFill>
                <a:latin typeface="Open Sans"/>
              </a:rPr>
              <a:t>NRHA; Forbes; </a:t>
            </a:r>
            <a:r>
              <a:rPr sz="800">
                <a:solidFill>
                  <a:srgbClr val="555555"/>
                </a:solidFill>
                <a:latin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 239783</a:t>
            </a:r>
          </a:p>
        </p:txBody>
      </p:sp>
      <p:sp>
        <p:nvSpPr>
          <p:cNvPr id="6" name="New shape"/>
          <p:cNvSpPr/>
          <p:nvPr/>
        </p:nvSpPr>
        <p:spPr>
          <a:xfrm>
            <a:off x="637200" y="6494400"/>
            <a:ext cx="45720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/>
          <a:lstStyle/>
          <a:p>
            <a:pPr algn="ctr">
              <a:spcAft>
                <a:spcPct val="20000"/>
              </a:spcAft>
            </a:pPr>
            <a:r>
              <a:rPr sz="1000">
                <a:solidFill>
                  <a:srgbClr val="FFFFFF"/>
                </a:solidFill>
                <a:latin typeface="Open Sans"/>
              </a:rPr>
              <a:t>8</a:t>
            </a:r>
          </a:p>
        </p:txBody>
      </p:sp>
      <p:sp>
        <p:nvSpPr>
          <p:cNvPr id="7" name="New shape"/>
          <p:cNvSpPr/>
          <p:nvPr/>
        </p:nvSpPr>
        <p:spPr>
          <a:xfrm>
            <a:off x="676800" y="630000"/>
            <a:ext cx="10836000" cy="58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 fontScale="60000" lnSpcReduction="20000"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3200">
                <a:solidFill>
                  <a:srgbClr val="0A85E6"/>
                </a:solidFill>
                <a:latin typeface="Open Sans Light"/>
              </a:rPr>
              <a:t>Sales of the leading home improvement chains in the United States in 2018 (in billion U.S. dollars)*</a:t>
            </a:r>
          </a:p>
        </p:txBody>
      </p:sp>
      <p:sp>
        <p:nvSpPr>
          <p:cNvPr id="8" name="New shape"/>
          <p:cNvSpPr/>
          <p:nvPr/>
        </p:nvSpPr>
        <p:spPr>
          <a:xfrm>
            <a:off x="676800" y="1231200"/>
            <a:ext cx="10836000" cy="32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 fontScale="97500" lnSpcReduction="10000"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1600">
                <a:solidFill>
                  <a:srgbClr val="919191"/>
                </a:solidFill>
                <a:latin typeface="Open Sans"/>
              </a:rPr>
              <a:t>Sales of the leading home improvement chains in the U.S. 2018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ew shape"/>
          <p:cNvSpPr/>
          <p:nvPr/>
        </p:nvSpPr>
        <p:spPr>
          <a:xfrm>
            <a:off x="10868400" y="6465600"/>
            <a:ext cx="752400" cy="154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New shape"/>
          <p:cNvSpPr/>
          <p:nvPr/>
        </p:nvSpPr>
        <p:spPr>
          <a:xfrm>
            <a:off x="763200" y="6465600"/>
            <a:ext cx="219600" cy="399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New shape"/>
          <p:cNvSpPr/>
          <p:nvPr/>
        </p:nvSpPr>
        <p:spPr>
          <a:xfrm>
            <a:off x="8362800" y="6440400"/>
            <a:ext cx="247320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/>
          </a:bodyPr>
          <a:lstStyle/>
          <a:p>
            <a:pPr algn="r">
              <a:lnSpc>
                <a:spcPct val="100000"/>
              </a:lnSpc>
              <a:spcAft>
                <a:spcPct val="20000"/>
              </a:spcAft>
            </a:pPr>
            <a:r>
              <a:rPr sz="800">
                <a:solidFill>
                  <a:srgbClr val="555555"/>
                </a:solidFill>
                <a:latin typeface="Open Sans"/>
              </a:rPr>
              <a:t>Leading Home Improvement &amp; Hardware Retailers</a:t>
            </a:r>
          </a:p>
        </p:txBody>
      </p:sp>
      <p:graphicFrame>
        <p:nvGraphicFramePr>
          <p:cNvPr id="3" name="ChartObject"/>
          <p:cNvGraphicFramePr/>
          <p:nvPr/>
        </p:nvGraphicFramePr>
        <p:xfrm>
          <a:off x="676800" y="1882800"/>
          <a:ext cx="107424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New shape"/>
          <p:cNvSpPr/>
          <p:nvPr/>
        </p:nvSpPr>
        <p:spPr>
          <a:xfrm>
            <a:off x="1044000" y="5986800"/>
            <a:ext cx="8280000" cy="73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800" b="1">
                <a:solidFill>
                  <a:srgbClr val="555555"/>
                </a:solidFill>
                <a:latin typeface="Open Sans"/>
              </a:rPr>
              <a:t>Note:</a:t>
            </a:r>
            <a:r>
              <a:rPr sz="800">
                <a:solidFill>
                  <a:srgbClr val="555555"/>
                </a:solidFill>
                <a:latin typeface="Open Sans"/>
              </a:rPr>
              <a:t> United States; 2019</a:t>
            </a:r>
          </a:p>
          <a:p>
            <a:pPr algn="l"/>
            <a:r>
              <a:rPr sz="800">
                <a:solidFill>
                  <a:srgbClr val="555555"/>
                </a:solidFill>
                <a:latin typeface="Open Sans"/>
              </a:rPr>
              <a:t>Further information regarding this statistic can be found on </a:t>
            </a:r>
            <a:r>
              <a:rPr sz="800">
                <a:solidFill>
                  <a:srgbClr val="555555"/>
                </a:solidFill>
                <a:latin typeface="Open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49</a:t>
            </a:r>
            <a:r>
              <a:rPr sz="800">
                <a:solidFill>
                  <a:srgbClr val="555555"/>
                </a:solidFill>
                <a:latin typeface="Open Sans"/>
              </a:rPr>
              <a:t>.</a:t>
            </a:r>
          </a:p>
          <a:p>
            <a:pPr algn="l"/>
            <a:r>
              <a:rPr sz="800" b="1">
                <a:solidFill>
                  <a:srgbClr val="555555"/>
                </a:solidFill>
                <a:latin typeface="Open Sans"/>
              </a:rPr>
              <a:t>Source(s): </a:t>
            </a:r>
            <a:r>
              <a:rPr sz="800">
                <a:solidFill>
                  <a:srgbClr val="555555"/>
                </a:solidFill>
                <a:latin typeface="Open Sans"/>
              </a:rPr>
              <a:t>Stores; Kantar; </a:t>
            </a:r>
            <a:r>
              <a:rPr sz="800">
                <a:solidFill>
                  <a:srgbClr val="555555"/>
                </a:solidFill>
                <a:latin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 316841</a:t>
            </a:r>
          </a:p>
        </p:txBody>
      </p:sp>
      <p:sp>
        <p:nvSpPr>
          <p:cNvPr id="5" name="New shape"/>
          <p:cNvSpPr/>
          <p:nvPr/>
        </p:nvSpPr>
        <p:spPr>
          <a:xfrm>
            <a:off x="637200" y="6494400"/>
            <a:ext cx="45720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/>
          <a:lstStyle/>
          <a:p>
            <a:pPr algn="ctr">
              <a:spcAft>
                <a:spcPct val="20000"/>
              </a:spcAft>
            </a:pPr>
            <a:r>
              <a:rPr sz="1000">
                <a:solidFill>
                  <a:srgbClr val="FFFFFF"/>
                </a:solidFill>
                <a:latin typeface="Open Sans"/>
              </a:rPr>
              <a:t>16</a:t>
            </a:r>
          </a:p>
        </p:txBody>
      </p:sp>
      <p:sp>
        <p:nvSpPr>
          <p:cNvPr id="6" name="New shape"/>
          <p:cNvSpPr/>
          <p:nvPr/>
        </p:nvSpPr>
        <p:spPr>
          <a:xfrm>
            <a:off x="676800" y="630000"/>
            <a:ext cx="10836000" cy="58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 fontScale="60000" lnSpcReduction="20000"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3200">
                <a:solidFill>
                  <a:srgbClr val="0A85E6"/>
                </a:solidFill>
                <a:latin typeface="Open Sans Light"/>
              </a:rPr>
              <a:t>Leading hardware and home improvement retailers in the United States in 2018, based on retail sales per store (in million U.S. dollars)*</a:t>
            </a:r>
          </a:p>
        </p:txBody>
      </p:sp>
      <p:sp>
        <p:nvSpPr>
          <p:cNvPr id="7" name="New shape"/>
          <p:cNvSpPr/>
          <p:nvPr/>
        </p:nvSpPr>
        <p:spPr>
          <a:xfrm>
            <a:off x="676800" y="1231200"/>
            <a:ext cx="10836000" cy="32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 fontScale="97500" lnSpcReduction="10000"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1600">
                <a:solidFill>
                  <a:srgbClr val="919191"/>
                </a:solidFill>
                <a:latin typeface="Open Sans"/>
              </a:rPr>
              <a:t>Leading home improvement retailers in the U.S. in 2018, based on sales per store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ew shape"/>
          <p:cNvSpPr/>
          <p:nvPr/>
        </p:nvSpPr>
        <p:spPr>
          <a:xfrm>
            <a:off x="10868400" y="6465600"/>
            <a:ext cx="752400" cy="154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New shape"/>
          <p:cNvSpPr/>
          <p:nvPr/>
        </p:nvSpPr>
        <p:spPr>
          <a:xfrm>
            <a:off x="763200" y="6465600"/>
            <a:ext cx="219600" cy="399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New shape"/>
          <p:cNvSpPr/>
          <p:nvPr/>
        </p:nvSpPr>
        <p:spPr>
          <a:xfrm>
            <a:off x="8362800" y="6440400"/>
            <a:ext cx="247320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/>
          </a:bodyPr>
          <a:lstStyle/>
          <a:p>
            <a:pPr algn="r">
              <a:lnSpc>
                <a:spcPct val="100000"/>
              </a:lnSpc>
              <a:spcAft>
                <a:spcPct val="20000"/>
              </a:spcAft>
            </a:pPr>
            <a:r>
              <a:rPr sz="800">
                <a:solidFill>
                  <a:srgbClr val="555555"/>
                </a:solidFill>
                <a:latin typeface="Open Sans"/>
              </a:rPr>
              <a:t>Leading Home Improvement &amp; Hardware Retailers</a:t>
            </a:r>
          </a:p>
        </p:txBody>
      </p:sp>
      <p:graphicFrame>
        <p:nvGraphicFramePr>
          <p:cNvPr id="3" name="ChartObject"/>
          <p:cNvGraphicFramePr/>
          <p:nvPr/>
        </p:nvGraphicFramePr>
        <p:xfrm>
          <a:off x="676800" y="1882800"/>
          <a:ext cx="107424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New shape"/>
          <p:cNvSpPr/>
          <p:nvPr/>
        </p:nvSpPr>
        <p:spPr>
          <a:xfrm>
            <a:off x="1044000" y="5986800"/>
            <a:ext cx="8280000" cy="73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800" b="1">
                <a:solidFill>
                  <a:srgbClr val="555555"/>
                </a:solidFill>
                <a:latin typeface="Open Sans"/>
              </a:rPr>
              <a:t>Note:</a:t>
            </a:r>
            <a:r>
              <a:rPr sz="800">
                <a:solidFill>
                  <a:srgbClr val="555555"/>
                </a:solidFill>
                <a:latin typeface="Open Sans"/>
              </a:rPr>
              <a:t> Worldwide; 2011 to 2019</a:t>
            </a:r>
          </a:p>
          <a:p>
            <a:pPr algn="l"/>
            <a:r>
              <a:rPr sz="800">
                <a:solidFill>
                  <a:srgbClr val="555555"/>
                </a:solidFill>
                <a:latin typeface="Open Sans"/>
              </a:rPr>
              <a:t>Further information regarding this statistic can be found on </a:t>
            </a:r>
            <a:r>
              <a:rPr sz="800">
                <a:solidFill>
                  <a:srgbClr val="555555"/>
                </a:solidFill>
                <a:latin typeface="Open San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55</a:t>
            </a:r>
            <a:r>
              <a:rPr sz="800">
                <a:solidFill>
                  <a:srgbClr val="555555"/>
                </a:solidFill>
                <a:latin typeface="Open Sans"/>
              </a:rPr>
              <a:t>.</a:t>
            </a:r>
          </a:p>
          <a:p>
            <a:pPr algn="l"/>
            <a:r>
              <a:rPr sz="800" b="1">
                <a:solidFill>
                  <a:srgbClr val="555555"/>
                </a:solidFill>
                <a:latin typeface="Open Sans"/>
              </a:rPr>
              <a:t>Source(s): </a:t>
            </a:r>
            <a:r>
              <a:rPr sz="800">
                <a:solidFill>
                  <a:srgbClr val="555555"/>
                </a:solidFill>
                <a:latin typeface="Open Sans"/>
              </a:rPr>
              <a:t>Home Depot; Lowe's; </a:t>
            </a:r>
            <a:r>
              <a:rPr sz="800">
                <a:solidFill>
                  <a:srgbClr val="555555"/>
                </a:solidFill>
                <a:latin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 240861</a:t>
            </a:r>
          </a:p>
        </p:txBody>
      </p:sp>
      <p:sp>
        <p:nvSpPr>
          <p:cNvPr id="5" name="New shape"/>
          <p:cNvSpPr/>
          <p:nvPr/>
        </p:nvSpPr>
        <p:spPr>
          <a:xfrm>
            <a:off x="637200" y="6494400"/>
            <a:ext cx="45720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/>
          <a:lstStyle/>
          <a:p>
            <a:pPr algn="ctr">
              <a:spcAft>
                <a:spcPct val="20000"/>
              </a:spcAft>
            </a:pPr>
            <a:r>
              <a:rPr sz="1000">
                <a:solidFill>
                  <a:srgbClr val="FFFFFF"/>
                </a:solidFill>
                <a:latin typeface="Open Sans"/>
              </a:rPr>
              <a:t>22</a:t>
            </a:r>
          </a:p>
        </p:txBody>
      </p:sp>
      <p:sp>
        <p:nvSpPr>
          <p:cNvPr id="6" name="New shape"/>
          <p:cNvSpPr/>
          <p:nvPr/>
        </p:nvSpPr>
        <p:spPr>
          <a:xfrm>
            <a:off x="676800" y="630000"/>
            <a:ext cx="10836000" cy="58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 fontScale="60000" lnSpcReduction="20000"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3200">
                <a:solidFill>
                  <a:srgbClr val="0A85E6"/>
                </a:solidFill>
                <a:latin typeface="Open Sans Light"/>
              </a:rPr>
              <a:t>Average amount spent by consumers at the Home Depot and Lowe's from 2011 to 2019 (in U.S. dollars)</a:t>
            </a:r>
          </a:p>
        </p:txBody>
      </p:sp>
      <p:sp>
        <p:nvSpPr>
          <p:cNvPr id="7" name="New shape"/>
          <p:cNvSpPr/>
          <p:nvPr/>
        </p:nvSpPr>
        <p:spPr>
          <a:xfrm>
            <a:off x="676800" y="1231200"/>
            <a:ext cx="10836000" cy="32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 fontScale="97500" lnSpcReduction="10000"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1600">
                <a:solidFill>
                  <a:srgbClr val="919191"/>
                </a:solidFill>
                <a:latin typeface="Open Sans"/>
              </a:rPr>
              <a:t>Average amount spent by consumers at the Home Depot and Lowe's 2011-2019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709570bfed_0_2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g709570bfed_0_2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612" name="Google Shape;612;g709570bfed_0_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A79CC1F-822E-41C4-9832-E3E3A034E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9" y="0"/>
            <a:ext cx="10545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27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709570bfed_0_2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g709570bfed_0_2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620" name="Google Shape;620;g709570bfed_0_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g73d0c1066d_25_0" descr="A picture containing food,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1070" y="0"/>
            <a:ext cx="1410929" cy="1410929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626" name="Google Shape;626;g73d0c1066d_25_0"/>
          <p:cNvSpPr/>
          <p:nvPr/>
        </p:nvSpPr>
        <p:spPr>
          <a:xfrm>
            <a:off x="8399206" y="3294420"/>
            <a:ext cx="2868561" cy="54569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33"/>
          </a:solidFill>
          <a:ln w="12700" cap="flat" cmpd="sng">
            <a:solidFill>
              <a:srgbClr val="FF99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g73d0c1066d_25_0"/>
          <p:cNvSpPr/>
          <p:nvPr/>
        </p:nvSpPr>
        <p:spPr>
          <a:xfrm>
            <a:off x="781664" y="3429000"/>
            <a:ext cx="7617542" cy="276530"/>
          </a:xfrm>
          <a:prstGeom prst="rect">
            <a:avLst/>
          </a:prstGeom>
          <a:solidFill>
            <a:srgbClr val="FF9933"/>
          </a:solidFill>
          <a:ln w="12700" cap="flat" cmpd="sng">
            <a:solidFill>
              <a:srgbClr val="FF99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g73d0c1066d_25_0"/>
          <p:cNvSpPr/>
          <p:nvPr/>
        </p:nvSpPr>
        <p:spPr>
          <a:xfrm>
            <a:off x="7237093" y="3764521"/>
            <a:ext cx="652743" cy="3693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  <a:endParaRPr/>
          </a:p>
        </p:txBody>
      </p:sp>
      <p:sp>
        <p:nvSpPr>
          <p:cNvPr id="629" name="Google Shape;629;g73d0c1066d_25_0"/>
          <p:cNvSpPr/>
          <p:nvPr/>
        </p:nvSpPr>
        <p:spPr>
          <a:xfrm>
            <a:off x="3792242" y="2992378"/>
            <a:ext cx="652743" cy="3693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2008</a:t>
            </a:r>
            <a:endParaRPr/>
          </a:p>
        </p:txBody>
      </p:sp>
      <p:sp>
        <p:nvSpPr>
          <p:cNvPr id="630" name="Google Shape;630;g73d0c1066d_25_0"/>
          <p:cNvSpPr/>
          <p:nvPr/>
        </p:nvSpPr>
        <p:spPr>
          <a:xfrm>
            <a:off x="2834698" y="3777117"/>
            <a:ext cx="652743" cy="3693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2005</a:t>
            </a:r>
            <a:endParaRPr/>
          </a:p>
        </p:txBody>
      </p:sp>
      <p:sp>
        <p:nvSpPr>
          <p:cNvPr id="631" name="Google Shape;631;g73d0c1066d_25_0"/>
          <p:cNvSpPr/>
          <p:nvPr/>
        </p:nvSpPr>
        <p:spPr>
          <a:xfrm>
            <a:off x="8145071" y="2992378"/>
            <a:ext cx="652743" cy="3693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</a:t>
            </a:r>
            <a:endParaRPr/>
          </a:p>
        </p:txBody>
      </p:sp>
      <p:sp>
        <p:nvSpPr>
          <p:cNvPr id="632" name="Google Shape;632;g73d0c1066d_25_0"/>
          <p:cNvSpPr/>
          <p:nvPr/>
        </p:nvSpPr>
        <p:spPr>
          <a:xfrm>
            <a:off x="958571" y="3000677"/>
            <a:ext cx="655752" cy="3693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2000</a:t>
            </a:r>
            <a:endParaRPr/>
          </a:p>
        </p:txBody>
      </p:sp>
      <p:sp>
        <p:nvSpPr>
          <p:cNvPr id="633" name="Google Shape;633;g73d0c1066d_25_0"/>
          <p:cNvSpPr/>
          <p:nvPr/>
        </p:nvSpPr>
        <p:spPr>
          <a:xfrm>
            <a:off x="553144" y="1326333"/>
            <a:ext cx="2607925" cy="923330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Established </a:t>
            </a: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e-commerce site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test market in Las Vegas, NV.</a:t>
            </a:r>
            <a:endParaRPr/>
          </a:p>
        </p:txBody>
      </p:sp>
      <p:sp>
        <p:nvSpPr>
          <p:cNvPr id="634" name="Google Shape;634;g73d0c1066d_25_0"/>
          <p:cNvSpPr/>
          <p:nvPr/>
        </p:nvSpPr>
        <p:spPr>
          <a:xfrm>
            <a:off x="2535605" y="4903867"/>
            <a:ext cx="3166015" cy="1200329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2,000th store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opened and  acquired 21 companies for its Home Depot Supply and Home Services businesses.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g73d0c1066d_25_0"/>
          <p:cNvSpPr/>
          <p:nvPr/>
        </p:nvSpPr>
        <p:spPr>
          <a:xfrm>
            <a:off x="3610895" y="495337"/>
            <a:ext cx="3360174" cy="1754326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Discontinued on growing revenues through new store construction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closing 15 U.S. big box stores and canceling approximately 50 future store openings.</a:t>
            </a:r>
            <a:endParaRPr/>
          </a:p>
        </p:txBody>
      </p:sp>
      <p:sp>
        <p:nvSpPr>
          <p:cNvPr id="636" name="Google Shape;636;g73d0c1066d_25_0"/>
          <p:cNvSpPr/>
          <p:nvPr/>
        </p:nvSpPr>
        <p:spPr>
          <a:xfrm>
            <a:off x="6759952" y="4886112"/>
            <a:ext cx="2770238" cy="646331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acquisition of </a:t>
            </a: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Interline Brands, Inc.</a:t>
            </a:r>
            <a:endParaRPr/>
          </a:p>
        </p:txBody>
      </p:sp>
      <p:sp>
        <p:nvSpPr>
          <p:cNvPr id="637" name="Google Shape;637;g73d0c1066d_25_0"/>
          <p:cNvSpPr/>
          <p:nvPr/>
        </p:nvSpPr>
        <p:spPr>
          <a:xfrm>
            <a:off x="7563463" y="1345911"/>
            <a:ext cx="2823639" cy="923330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acquisition of </a:t>
            </a: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Compact Power Equipment, Inc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The Company Store</a:t>
            </a:r>
            <a:endParaRPr/>
          </a:p>
        </p:txBody>
      </p:sp>
      <p:cxnSp>
        <p:nvCxnSpPr>
          <p:cNvPr id="638" name="Google Shape;638;g73d0c1066d_25_0"/>
          <p:cNvCxnSpPr/>
          <p:nvPr/>
        </p:nvCxnSpPr>
        <p:spPr>
          <a:xfrm>
            <a:off x="1286446" y="2261229"/>
            <a:ext cx="1" cy="74256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9" name="Google Shape;639;g73d0c1066d_25_0"/>
          <p:cNvCxnSpPr/>
          <p:nvPr/>
        </p:nvCxnSpPr>
        <p:spPr>
          <a:xfrm>
            <a:off x="4118611" y="2264517"/>
            <a:ext cx="1" cy="74256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0" name="Google Shape;640;g73d0c1066d_25_0"/>
          <p:cNvCxnSpPr/>
          <p:nvPr/>
        </p:nvCxnSpPr>
        <p:spPr>
          <a:xfrm>
            <a:off x="8482751" y="2261229"/>
            <a:ext cx="1" cy="74256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1" name="Google Shape;641;g73d0c1066d_25_0"/>
          <p:cNvCxnSpPr/>
          <p:nvPr/>
        </p:nvCxnSpPr>
        <p:spPr>
          <a:xfrm>
            <a:off x="3161069" y="4146449"/>
            <a:ext cx="1" cy="74256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2" name="Google Shape;642;g73d0c1066d_25_0"/>
          <p:cNvCxnSpPr/>
          <p:nvPr/>
        </p:nvCxnSpPr>
        <p:spPr>
          <a:xfrm>
            <a:off x="7563463" y="4133853"/>
            <a:ext cx="1" cy="74256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43" name="Google Shape;643;g73d0c1066d_25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39996" y="3944248"/>
            <a:ext cx="1053619" cy="887143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g73d0c1066d_25_0"/>
          <p:cNvSpPr/>
          <p:nvPr/>
        </p:nvSpPr>
        <p:spPr>
          <a:xfrm>
            <a:off x="9344671" y="3759582"/>
            <a:ext cx="652743" cy="3693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endParaRPr/>
          </a:p>
        </p:txBody>
      </p:sp>
      <p:cxnSp>
        <p:nvCxnSpPr>
          <p:cNvPr id="645" name="Google Shape;645;g73d0c1066d_25_0"/>
          <p:cNvCxnSpPr/>
          <p:nvPr/>
        </p:nvCxnSpPr>
        <p:spPr>
          <a:xfrm>
            <a:off x="9842333" y="4122725"/>
            <a:ext cx="1" cy="74256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6" name="Google Shape;646;g73d0c1066d_25_0"/>
          <p:cNvSpPr/>
          <p:nvPr/>
        </p:nvSpPr>
        <p:spPr>
          <a:xfrm>
            <a:off x="9783388" y="4865289"/>
            <a:ext cx="2009883" cy="1200329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#rank 21, </a:t>
            </a: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FORTUNE THE WORLD”S MOST ADMIRED COMPANIES.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F8DB0FB-F85D-42BD-A8C9-EC4B998D2B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779004"/>
              </p:ext>
            </p:extLst>
          </p:nvPr>
        </p:nvGraphicFramePr>
        <p:xfrm>
          <a:off x="771525" y="-44141"/>
          <a:ext cx="10501313" cy="6848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11830041" imgH="7715210" progId="AcroExch.Document.DC">
                  <p:embed/>
                </p:oleObj>
              </mc:Choice>
              <mc:Fallback>
                <p:oleObj name="Acrobat Document" r:id="rId3" imgW="11830041" imgH="77152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1525" y="-44141"/>
                        <a:ext cx="10501313" cy="6848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2204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3452834-D838-403F-93BD-82F875805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103"/>
            <a:ext cx="12192000" cy="650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34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709570bfed_0_3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g709570bfed_0_30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690" name="Google Shape;690;g709570bfed_0_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FA27-0AAE-4317-BAB0-63F781CA5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713"/>
          </a:xfrm>
        </p:spPr>
        <p:txBody>
          <a:bodyPr>
            <a:normAutofit/>
          </a:bodyPr>
          <a:lstStyle/>
          <a:p>
            <a:r>
              <a:rPr lang="en-US" sz="2400" b="1" dirty="0"/>
              <a:t>US Store Locations</a:t>
            </a:r>
          </a:p>
        </p:txBody>
      </p:sp>
      <p:pic>
        <p:nvPicPr>
          <p:cNvPr id="3" name="Google Shape;657;p106">
            <a:extLst>
              <a:ext uri="{FF2B5EF4-FFF2-40B4-BE49-F238E27FC236}">
                <a16:creationId xmlns:a16="http://schemas.microsoft.com/office/drawing/2014/main" id="{5F44DE34-B390-4D8C-A3E9-BF6A1934D9B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8750" y="985838"/>
            <a:ext cx="8343900" cy="5507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642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B83DA6-CA65-42F7-A46D-B64CDFF3D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213" y="0"/>
            <a:ext cx="7003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79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55AC8A-7F9A-49FC-B936-AB21EFA32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68" y="435708"/>
            <a:ext cx="10887370" cy="29779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E842C7-BAFD-4EF1-9209-BA7631862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789" y="3401310"/>
            <a:ext cx="8515852" cy="328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8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07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800" cy="8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Home Depot stores in Canada</a:t>
            </a:r>
            <a:endParaRPr/>
          </a:p>
        </p:txBody>
      </p:sp>
      <p:pic>
        <p:nvPicPr>
          <p:cNvPr id="663" name="Google Shape;663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1028600"/>
            <a:ext cx="5943600" cy="45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04;g709570bfed_0_316">
            <a:extLst>
              <a:ext uri="{FF2B5EF4-FFF2-40B4-BE49-F238E27FC236}">
                <a16:creationId xmlns:a16="http://schemas.microsoft.com/office/drawing/2014/main" id="{22712C8A-039E-4ADA-8BC7-6BEE08CF69C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3d0c1066d_1_0"/>
          <p:cNvSpPr txBox="1">
            <a:spLocks noGrp="1"/>
          </p:cNvSpPr>
          <p:nvPr>
            <p:ph type="title"/>
          </p:nvPr>
        </p:nvSpPr>
        <p:spPr>
          <a:xfrm>
            <a:off x="0" y="0"/>
            <a:ext cx="4857750" cy="591000"/>
          </a:xfrm>
          <a:prstGeom prst="rect">
            <a:avLst/>
          </a:prstGeom>
          <a:solidFill>
            <a:srgbClr val="D5A6BD"/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M&amp;A (sort from largest) </a:t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711" name="Google Shape;711;g73d0c1066d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99725"/>
            <a:ext cx="11887197" cy="551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BA60518-A5E0-4847-87BF-91FA8674E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665"/>
            <a:ext cx="12192000" cy="495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40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73d0c1066d_14_0"/>
          <p:cNvSpPr txBox="1">
            <a:spLocks noGrp="1"/>
          </p:cNvSpPr>
          <p:nvPr>
            <p:ph type="title"/>
          </p:nvPr>
        </p:nvSpPr>
        <p:spPr>
          <a:xfrm>
            <a:off x="0" y="-1"/>
            <a:ext cx="4737182" cy="589935"/>
          </a:xfrm>
          <a:prstGeom prst="rect">
            <a:avLst/>
          </a:prstGeom>
          <a:solidFill>
            <a:srgbClr val="D493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Numbers of M&amp;A</a:t>
            </a:r>
            <a:endParaRPr/>
          </a:p>
        </p:txBody>
      </p:sp>
      <p:pic>
        <p:nvPicPr>
          <p:cNvPr id="717" name="Google Shape;717;g73d0c1066d_1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862" y="901195"/>
            <a:ext cx="11263338" cy="5694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8A1AFA-2D56-4BE0-9B30-BD149CD48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6" y="457200"/>
            <a:ext cx="1044932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28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68;p137">
            <a:extLst>
              <a:ext uri="{FF2B5EF4-FFF2-40B4-BE49-F238E27FC236}">
                <a16:creationId xmlns:a16="http://schemas.microsoft.com/office/drawing/2014/main" id="{DF04A4DE-4F60-496C-8192-0958A7BFA8F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4675" y="428626"/>
            <a:ext cx="5915025" cy="5800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378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CF7716-F8D8-4BE3-9F76-CBD7794B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17" y="342900"/>
            <a:ext cx="10397946" cy="585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16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16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9" name="Google Shape;1079;p168"/>
          <p:cNvSpPr/>
          <p:nvPr/>
        </p:nvSpPr>
        <p:spPr>
          <a:xfrm>
            <a:off x="1528763" y="1247775"/>
            <a:ext cx="9144000" cy="300744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1E1E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49803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p168"/>
          <p:cNvSpPr txBox="1">
            <a:spLocks noGrp="1"/>
          </p:cNvSpPr>
          <p:nvPr>
            <p:ph type="title"/>
          </p:nvPr>
        </p:nvSpPr>
        <p:spPr>
          <a:xfrm>
            <a:off x="1804989" y="1442172"/>
            <a:ext cx="8582025" cy="21773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5000"/>
            </a:pPr>
            <a:r>
              <a:rPr lang="en" sz="6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Overview</a:t>
            </a:r>
            <a:endParaRPr sz="1467"/>
          </a:p>
        </p:txBody>
      </p:sp>
      <p:sp>
        <p:nvSpPr>
          <p:cNvPr id="1081" name="Google Shape;1081;p168"/>
          <p:cNvSpPr/>
          <p:nvPr/>
        </p:nvSpPr>
        <p:spPr>
          <a:xfrm>
            <a:off x="2487873" y="3912321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709570bfed_0_3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g709570bfed_0_3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773" name="Google Shape;773;g709570bfed_0_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709570bfed_0_3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g709570bfed_0_3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781" name="Google Shape;781;g709570bfed_0_3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709570bfed_0_3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g709570bfed_0_38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789" name="Google Shape;789;g709570bfed_0_3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709570bfed_0_3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g709570bfed_0_38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797" name="Google Shape;797;g709570bfed_0_3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709570bfed_0_3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g709570bfed_0_39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805" name="Google Shape;805;g709570bfed_0_3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, histogram&#10;&#10;Description automatically generated">
            <a:extLst>
              <a:ext uri="{FF2B5EF4-FFF2-40B4-BE49-F238E27FC236}">
                <a16:creationId xmlns:a16="http://schemas.microsoft.com/office/drawing/2014/main" id="{ACBA78C5-51FA-4DD3-9447-05D8F2390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63" y="570506"/>
            <a:ext cx="7215187" cy="60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70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709570bfed_0_4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g709570bfed_0_40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813" name="Google Shape;813;g709570bfed_0_4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709570bfed_0_4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g709570bfed_0_40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821" name="Google Shape;821;g709570bfed_0_4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709570bfed_0_4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g709570bfed_0_4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829" name="Google Shape;829;g709570bfed_0_4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709570bfed_0_5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g709570bfed_0_58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837" name="Google Shape;837;g709570bfed_0_5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709570bfed_0_3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g709570bfed_0_3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765" name="Google Shape;765;g709570bfed_0_3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01;g709570bfed_0_472">
            <a:extLst>
              <a:ext uri="{FF2B5EF4-FFF2-40B4-BE49-F238E27FC236}">
                <a16:creationId xmlns:a16="http://schemas.microsoft.com/office/drawing/2014/main" id="{B5112DA5-86C8-49DC-8C27-7FB8E40D38D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3E19DF-97D5-4D2A-8407-5220758F7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13" y="657224"/>
            <a:ext cx="11127932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342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911994-7369-48F8-AA9B-299B41C47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166" y="328613"/>
            <a:ext cx="9423059" cy="638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225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897148-8A10-4D4B-BF12-09548BE76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31" y="742950"/>
            <a:ext cx="10844866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707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C3CC42-3F2C-4131-8B0E-6F58D5BA4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3" y="103516"/>
            <a:ext cx="8729661" cy="660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497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1423C2-AA17-454E-B22D-AD7C21324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455" y="214313"/>
            <a:ext cx="8575408" cy="63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395CA16F-5B9C-46FF-999A-BF720BB4E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8" y="187744"/>
            <a:ext cx="7886700" cy="64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994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480650-7669-4AB2-909A-1A2FF214F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808" y="285750"/>
            <a:ext cx="8412192" cy="626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774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521C5-61F1-496A-9415-01EF1B46F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56" y="342900"/>
            <a:ext cx="10809848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600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CB0DED-75AE-4741-AC2E-912FB5078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310721"/>
            <a:ext cx="9115425" cy="624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865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03FE4C-0D6A-45EB-896B-A71C324B8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77" y="428625"/>
            <a:ext cx="10735236" cy="57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658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713543-44E5-413A-B581-F8361D496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94" y="414338"/>
            <a:ext cx="9396331" cy="593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80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11;g73d0c1066d_3_75">
            <a:extLst>
              <a:ext uri="{FF2B5EF4-FFF2-40B4-BE49-F238E27FC236}">
                <a16:creationId xmlns:a16="http://schemas.microsoft.com/office/drawing/2014/main" id="{60FC2EF5-CF16-4148-94AF-C344E2B98A0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97557" y="742965"/>
            <a:ext cx="5933660" cy="5765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803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9D86C7A4-56A2-41DF-B349-E253120A0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348488"/>
            <a:ext cx="7272338" cy="620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7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C299DE40-9B78-4912-8C84-40FB30161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9" y="240703"/>
            <a:ext cx="7600950" cy="648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79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9ED0483B-5D41-4596-8345-6443CD9F1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1600"/>
            <a:ext cx="12192000" cy="25947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4A8CA7F-3D9C-47FC-B931-C57AA9CE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Home Depot vs. Lowes vs. S&amp;P 500   3 YR</a:t>
            </a:r>
          </a:p>
        </p:txBody>
      </p:sp>
    </p:spTree>
    <p:extLst>
      <p:ext uri="{BB962C8B-B14F-4D97-AF65-F5344CB8AC3E}">
        <p14:creationId xmlns:p14="http://schemas.microsoft.com/office/powerpoint/2010/main" val="1099514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AF8049-712D-4B5C-8C9C-40A2A4947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326" y="814388"/>
            <a:ext cx="9370964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98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881</Words>
  <Application>Microsoft Office PowerPoint</Application>
  <PresentationFormat>Widescreen</PresentationFormat>
  <Paragraphs>187</Paragraphs>
  <Slides>55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Calibri Light</vt:lpstr>
      <vt:lpstr>Open Sans</vt:lpstr>
      <vt:lpstr>Open Sans Light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Depot vs. Lowes vs. S&amp;P 500   3 YR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 Store Locations</vt:lpstr>
      <vt:lpstr>PowerPoint Presentation</vt:lpstr>
      <vt:lpstr>PowerPoint Presentation</vt:lpstr>
      <vt:lpstr>Home Depot stores in Canada</vt:lpstr>
      <vt:lpstr>M&amp;A (sort from largest) </vt:lpstr>
      <vt:lpstr>Numbers of M&amp;A</vt:lpstr>
      <vt:lpstr>PowerPoint Presentation</vt:lpstr>
      <vt:lpstr>PowerPoint Presentation</vt:lpstr>
      <vt:lpstr>PowerPoint Presentation</vt:lpstr>
      <vt:lpstr>Management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reviewer</cp:lastModifiedBy>
  <cp:revision>12</cp:revision>
  <dcterms:created xsi:type="dcterms:W3CDTF">2020-11-25T08:45:24Z</dcterms:created>
  <dcterms:modified xsi:type="dcterms:W3CDTF">2020-11-25T15:44:46Z</dcterms:modified>
</cp:coreProperties>
</file>