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09"/>
  </p:notesMasterIdLst>
  <p:sldIdLst>
    <p:sldId id="343" r:id="rId2"/>
    <p:sldId id="344" r:id="rId3"/>
    <p:sldId id="345" r:id="rId4"/>
    <p:sldId id="346" r:id="rId5"/>
    <p:sldId id="41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256" r:id="rId32"/>
    <p:sldId id="280" r:id="rId33"/>
    <p:sldId id="278" r:id="rId34"/>
    <p:sldId id="281" r:id="rId35"/>
    <p:sldId id="279" r:id="rId36"/>
    <p:sldId id="299" r:id="rId37"/>
    <p:sldId id="263" r:id="rId38"/>
    <p:sldId id="266" r:id="rId39"/>
    <p:sldId id="267" r:id="rId40"/>
    <p:sldId id="276" r:id="rId41"/>
    <p:sldId id="282" r:id="rId42"/>
    <p:sldId id="264" r:id="rId43"/>
    <p:sldId id="270" r:id="rId44"/>
    <p:sldId id="283" r:id="rId45"/>
    <p:sldId id="310" r:id="rId46"/>
    <p:sldId id="273" r:id="rId47"/>
    <p:sldId id="268" r:id="rId48"/>
    <p:sldId id="274" r:id="rId49"/>
    <p:sldId id="277" r:id="rId50"/>
    <p:sldId id="261" r:id="rId51"/>
    <p:sldId id="284" r:id="rId52"/>
    <p:sldId id="285" r:id="rId53"/>
    <p:sldId id="413" r:id="rId54"/>
    <p:sldId id="287" r:id="rId55"/>
    <p:sldId id="286" r:id="rId56"/>
    <p:sldId id="288" r:id="rId57"/>
    <p:sldId id="289" r:id="rId58"/>
    <p:sldId id="290" r:id="rId59"/>
    <p:sldId id="292" r:id="rId60"/>
    <p:sldId id="315" r:id="rId61"/>
    <p:sldId id="293" r:id="rId62"/>
    <p:sldId id="313" r:id="rId63"/>
    <p:sldId id="311" r:id="rId64"/>
    <p:sldId id="296" r:id="rId65"/>
    <p:sldId id="297" r:id="rId66"/>
    <p:sldId id="307" r:id="rId67"/>
    <p:sldId id="414" r:id="rId68"/>
    <p:sldId id="314" r:id="rId69"/>
    <p:sldId id="298" r:id="rId70"/>
    <p:sldId id="303" r:id="rId71"/>
    <p:sldId id="302" r:id="rId72"/>
    <p:sldId id="306" r:id="rId73"/>
    <p:sldId id="304" r:id="rId74"/>
    <p:sldId id="452" r:id="rId75"/>
    <p:sldId id="453" r:id="rId76"/>
    <p:sldId id="454" r:id="rId77"/>
    <p:sldId id="455" r:id="rId78"/>
    <p:sldId id="456" r:id="rId79"/>
    <p:sldId id="457" r:id="rId80"/>
    <p:sldId id="458" r:id="rId81"/>
    <p:sldId id="459" r:id="rId82"/>
    <p:sldId id="460" r:id="rId83"/>
    <p:sldId id="461" r:id="rId84"/>
    <p:sldId id="462" r:id="rId85"/>
    <p:sldId id="463" r:id="rId86"/>
    <p:sldId id="464" r:id="rId87"/>
    <p:sldId id="465" r:id="rId88"/>
    <p:sldId id="466" r:id="rId89"/>
    <p:sldId id="467" r:id="rId90"/>
    <p:sldId id="468" r:id="rId91"/>
    <p:sldId id="469" r:id="rId92"/>
    <p:sldId id="470" r:id="rId93"/>
    <p:sldId id="471" r:id="rId94"/>
    <p:sldId id="472" r:id="rId95"/>
    <p:sldId id="473" r:id="rId96"/>
    <p:sldId id="474" r:id="rId97"/>
    <p:sldId id="475" r:id="rId98"/>
    <p:sldId id="476" r:id="rId99"/>
    <p:sldId id="477" r:id="rId100"/>
    <p:sldId id="478" r:id="rId101"/>
    <p:sldId id="479" r:id="rId102"/>
    <p:sldId id="480" r:id="rId103"/>
    <p:sldId id="481" r:id="rId104"/>
    <p:sldId id="482" r:id="rId105"/>
    <p:sldId id="483" r:id="rId106"/>
    <p:sldId id="484" r:id="rId107"/>
    <p:sldId id="451"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485" autoAdjust="0"/>
    <p:restoredTop sz="67194" autoAdjust="0"/>
  </p:normalViewPr>
  <p:slideViewPr>
    <p:cSldViewPr>
      <p:cViewPr>
        <p:scale>
          <a:sx n="100" d="100"/>
          <a:sy n="100" d="100"/>
        </p:scale>
        <p:origin x="-894" y="-312"/>
      </p:cViewPr>
      <p:guideLst>
        <p:guide orient="horz" pos="2160"/>
        <p:guide pos="2880"/>
      </p:guideLst>
    </p:cSldViewPr>
  </p:slideViewPr>
  <p:outlineViewPr>
    <p:cViewPr>
      <p:scale>
        <a:sx n="33" d="100"/>
        <a:sy n="33" d="100"/>
      </p:scale>
      <p:origin x="0" y="18234"/>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it-IT"/>
  <c:chart>
    <c:title>
      <c:layout/>
    </c:title>
    <c:plotArea>
      <c:layout/>
      <c:pie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ser>
          <c:idx val="1"/>
          <c:order val="1"/>
          <c:tx>
            <c:strRef>
              <c:f>Sheet1!$C$1</c:f>
              <c:strCache>
                <c:ptCount val="1"/>
                <c:pt idx="0">
                  <c:v>Column1</c:v>
                </c:pt>
              </c:strCache>
            </c:strRef>
          </c:tx>
          <c:cat>
            <c:strRef>
              <c:f>Sheet1!$A$2:$A$5</c:f>
              <c:strCache>
                <c:ptCount val="4"/>
                <c:pt idx="0">
                  <c:v>1st Qtr</c:v>
                </c:pt>
                <c:pt idx="1">
                  <c:v>2nd Qtr</c:v>
                </c:pt>
                <c:pt idx="2">
                  <c:v>3rd Qtr</c:v>
                </c:pt>
                <c:pt idx="3">
                  <c:v>4th Qtr</c:v>
                </c:pt>
              </c:strCache>
            </c:strRef>
          </c:cat>
          <c:val>
            <c:numRef>
              <c:f>Sheet1!$C$2:$C$5</c:f>
              <c:numCache>
                <c:formatCode>General</c:formatCode>
                <c:ptCount val="4"/>
              </c:numCache>
            </c:numRef>
          </c:val>
        </c:ser>
        <c:ser>
          <c:idx val="2"/>
          <c:order val="2"/>
          <c:tx>
            <c:strRef>
              <c:f>Sheet1!$D$1</c:f>
              <c:strCache>
                <c:ptCount val="1"/>
                <c:pt idx="0">
                  <c:v>Column2</c:v>
                </c:pt>
              </c:strCache>
            </c:strRef>
          </c:tx>
          <c:cat>
            <c:strRef>
              <c:f>Sheet1!$A$2:$A$5</c:f>
              <c:strCache>
                <c:ptCount val="4"/>
                <c:pt idx="0">
                  <c:v>1st Qtr</c:v>
                </c:pt>
                <c:pt idx="1">
                  <c:v>2nd Qtr</c:v>
                </c:pt>
                <c:pt idx="2">
                  <c:v>3rd Qtr</c:v>
                </c:pt>
                <c:pt idx="3">
                  <c:v>4th Qtr</c:v>
                </c:pt>
              </c:strCache>
            </c:strRef>
          </c:cat>
          <c:val>
            <c:numRef>
              <c:f>Sheet1!$D$2:$D$5</c:f>
              <c:numCache>
                <c:formatCode>General</c:formatCode>
                <c:ptCount val="4"/>
              </c:numCache>
            </c:numRef>
          </c:val>
        </c:ser>
        <c:ser>
          <c:idx val="3"/>
          <c:order val="3"/>
          <c:tx>
            <c:strRef>
              <c:f>Sheet1!$E$1</c:f>
              <c:strCache>
                <c:ptCount val="1"/>
                <c:pt idx="0">
                  <c:v>Column3</c:v>
                </c:pt>
              </c:strCache>
            </c:strRef>
          </c:tx>
          <c:cat>
            <c:strRef>
              <c:f>Sheet1!$A$2:$A$5</c:f>
              <c:strCache>
                <c:ptCount val="4"/>
                <c:pt idx="0">
                  <c:v>1st Qtr</c:v>
                </c:pt>
                <c:pt idx="1">
                  <c:v>2nd Qtr</c:v>
                </c:pt>
                <c:pt idx="2">
                  <c:v>3rd Qtr</c:v>
                </c:pt>
                <c:pt idx="3">
                  <c:v>4th Qtr</c:v>
                </c:pt>
              </c:strCache>
            </c:strRef>
          </c:cat>
          <c:val>
            <c:numRef>
              <c:f>Sheet1!$E$2:$E$5</c:f>
              <c:numCache>
                <c:formatCode>General</c:formatCode>
                <c:ptCount val="4"/>
              </c:numCache>
            </c:numRef>
          </c:val>
        </c:ser>
        <c:dLbls/>
        <c:firstSliceAng val="0"/>
      </c:pieChart>
    </c:plotArea>
    <c:legend>
      <c:legendPos val="r"/>
      <c:layout/>
    </c:legend>
    <c:plotVisOnly val="1"/>
    <c:dispBlanksAs val="zero"/>
  </c:chart>
  <c:txPr>
    <a:bodyPr/>
    <a:lstStyle/>
    <a:p>
      <a:pPr>
        <a:defRPr sz="1800"/>
      </a:pPr>
      <a:endParaRPr lang="it-IT"/>
    </a:p>
  </c:txPr>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1.jpeg"/><Relationship Id="rId4"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B0854-63E6-4565-BEAD-C77C13374F57}" type="doc">
      <dgm:prSet loTypeId="urn:microsoft.com/office/officeart/2005/8/layout/matrix3" loCatId="matrix" qsTypeId="urn:microsoft.com/office/officeart/2005/8/quickstyle/simple1" qsCatId="simple" csTypeId="urn:microsoft.com/office/officeart/2005/8/colors/accent1_1" csCatId="accent1" phldr="1"/>
      <dgm:spPr/>
      <dgm:t>
        <a:bodyPr/>
        <a:lstStyle/>
        <a:p>
          <a:endParaRPr lang="it-IT"/>
        </a:p>
      </dgm:t>
    </dgm:pt>
    <dgm:pt modelId="{0961458C-6CFE-4DB6-9901-3EE563964D0F}">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1800" dirty="0" smtClean="0">
              <a:solidFill>
                <a:schemeClr val="bg1">
                  <a:lumMod val="50000"/>
                </a:schemeClr>
              </a:solidFill>
            </a:rPr>
            <a:t>- </a:t>
          </a:r>
          <a:r>
            <a:rPr lang="it-IT" sz="2000" dirty="0" smtClean="0">
              <a:solidFill>
                <a:schemeClr val="bg1">
                  <a:lumMod val="50000"/>
                </a:schemeClr>
              </a:solidFill>
            </a:rPr>
            <a:t>Flag carriers</a:t>
          </a:r>
        </a:p>
        <a:p>
          <a:pPr marL="0" marR="0" indent="0" defTabSz="1200150" eaLnBrk="1" fontAlgn="auto" latinLnBrk="0" hangingPunct="1">
            <a:lnSpc>
              <a:spcPct val="100000"/>
            </a:lnSpc>
            <a:spcBef>
              <a:spcPct val="0"/>
            </a:spcBef>
            <a:spcAft>
              <a:spcPct val="35000"/>
            </a:spcAft>
            <a:buClrTx/>
            <a:buSzTx/>
            <a:buFontTx/>
            <a:buNone/>
            <a:tabLst/>
            <a:defRPr/>
          </a:pPr>
          <a:r>
            <a:rPr lang="it-IT" sz="2000" dirty="0" smtClean="0">
              <a:solidFill>
                <a:schemeClr val="bg1">
                  <a:lumMod val="50000"/>
                </a:schemeClr>
              </a:solidFill>
            </a:rPr>
            <a:t>- Maintain hub and spoke networks</a:t>
          </a:r>
        </a:p>
        <a:p>
          <a:pPr marL="0" marR="0" indent="0" defTabSz="1200150" eaLnBrk="1" fontAlgn="auto" latinLnBrk="0" hangingPunct="1">
            <a:lnSpc>
              <a:spcPct val="100000"/>
            </a:lnSpc>
            <a:spcBef>
              <a:spcPct val="0"/>
            </a:spcBef>
            <a:spcAft>
              <a:spcPct val="35000"/>
            </a:spcAft>
            <a:buClrTx/>
            <a:buSzTx/>
            <a:buFontTx/>
            <a:buNone/>
            <a:tabLst/>
            <a:defRPr/>
          </a:pPr>
          <a:r>
            <a:rPr lang="it-IT" sz="2000" dirty="0" smtClean="0">
              <a:solidFill>
                <a:schemeClr val="bg1">
                  <a:lumMod val="50000"/>
                </a:schemeClr>
              </a:solidFill>
            </a:rPr>
            <a:t>-Consolidate traffic at key hub airports</a:t>
          </a:r>
        </a:p>
        <a:p>
          <a:pPr defTabSz="1200150">
            <a:lnSpc>
              <a:spcPct val="100000"/>
            </a:lnSpc>
            <a:spcBef>
              <a:spcPct val="0"/>
            </a:spcBef>
            <a:spcAft>
              <a:spcPct val="35000"/>
            </a:spcAft>
          </a:pPr>
          <a:endParaRPr lang="it-IT" sz="1800" dirty="0">
            <a:solidFill>
              <a:schemeClr val="bg1">
                <a:lumMod val="50000"/>
              </a:schemeClr>
            </a:solidFill>
          </a:endParaRPr>
        </a:p>
      </dgm:t>
    </dgm:pt>
    <dgm:pt modelId="{E111484B-7FEF-4E7B-9CA6-0021B43FEC13}" type="parTrans" cxnId="{B0CE6317-6AB2-47F4-913B-07341747BEE0}">
      <dgm:prSet/>
      <dgm:spPr/>
      <dgm:t>
        <a:bodyPr/>
        <a:lstStyle/>
        <a:p>
          <a:endParaRPr lang="it-IT"/>
        </a:p>
      </dgm:t>
    </dgm:pt>
    <dgm:pt modelId="{06ECB861-100A-474F-A929-A11A05905502}" type="sibTrans" cxnId="{B0CE6317-6AB2-47F4-913B-07341747BEE0}">
      <dgm:prSet/>
      <dgm:spPr/>
      <dgm:t>
        <a:bodyPr/>
        <a:lstStyle/>
        <a:p>
          <a:endParaRPr lang="it-IT"/>
        </a:p>
      </dgm:t>
    </dgm:pt>
    <dgm:pt modelId="{EA3E355C-AA46-4BAF-A840-A1062436ADDD}">
      <dgm:prSet phldrT="[Text]" phldr="1"/>
      <dgm:spPr/>
      <dgm:t>
        <a:bodyPr/>
        <a:lstStyle/>
        <a:p>
          <a:endParaRPr lang="it-IT">
            <a:solidFill>
              <a:schemeClr val="bg1">
                <a:lumMod val="50000"/>
              </a:schemeClr>
            </a:solidFill>
          </a:endParaRPr>
        </a:p>
      </dgm:t>
    </dgm:pt>
    <dgm:pt modelId="{0C77FC16-C486-44A0-9D3A-371F59A87117}" type="parTrans" cxnId="{B5E117EF-38BB-4132-8FCA-C11FC806F87A}">
      <dgm:prSet/>
      <dgm:spPr/>
      <dgm:t>
        <a:bodyPr/>
        <a:lstStyle/>
        <a:p>
          <a:endParaRPr lang="it-IT"/>
        </a:p>
      </dgm:t>
    </dgm:pt>
    <dgm:pt modelId="{971AEDD2-0BA4-45EC-BF49-E6AE0CD4A7B8}" type="sibTrans" cxnId="{B5E117EF-38BB-4132-8FCA-C11FC806F87A}">
      <dgm:prSet/>
      <dgm:spPr/>
      <dgm:t>
        <a:bodyPr/>
        <a:lstStyle/>
        <a:p>
          <a:endParaRPr lang="it-IT"/>
        </a:p>
      </dgm:t>
    </dgm:pt>
    <dgm:pt modelId="{FC9627AB-3442-4024-A992-CAD9FED9105C}">
      <dgm:prSet phldrT="[Text]" phldr="1"/>
      <dgm:spPr/>
      <dgm:t>
        <a:bodyPr/>
        <a:lstStyle/>
        <a:p>
          <a:endParaRPr lang="it-IT">
            <a:solidFill>
              <a:schemeClr val="bg1">
                <a:lumMod val="50000"/>
              </a:schemeClr>
            </a:solidFill>
          </a:endParaRPr>
        </a:p>
      </dgm:t>
    </dgm:pt>
    <dgm:pt modelId="{A6F5218C-0B9B-45E2-92A9-FB485CBC1E11}" type="parTrans" cxnId="{BA611862-B83E-4DDC-AD88-F75DEEA6D9BB}">
      <dgm:prSet/>
      <dgm:spPr/>
      <dgm:t>
        <a:bodyPr/>
        <a:lstStyle/>
        <a:p>
          <a:endParaRPr lang="it-IT"/>
        </a:p>
      </dgm:t>
    </dgm:pt>
    <dgm:pt modelId="{35E3560B-A8FE-4055-AF90-AE2D1A628305}" type="sibTrans" cxnId="{BA611862-B83E-4DDC-AD88-F75DEEA6D9BB}">
      <dgm:prSet/>
      <dgm:spPr/>
      <dgm:t>
        <a:bodyPr/>
        <a:lstStyle/>
        <a:p>
          <a:endParaRPr lang="it-IT"/>
        </a:p>
      </dgm:t>
    </dgm:pt>
    <dgm:pt modelId="{60E1A114-9600-4D8F-95BA-F04ECA15591B}">
      <dgm:prSet phldrT="[Text]" phldr="1"/>
      <dgm:spPr/>
      <dgm:t>
        <a:bodyPr/>
        <a:lstStyle/>
        <a:p>
          <a:endParaRPr lang="it-IT">
            <a:solidFill>
              <a:schemeClr val="bg1">
                <a:lumMod val="50000"/>
              </a:schemeClr>
            </a:solidFill>
          </a:endParaRPr>
        </a:p>
      </dgm:t>
    </dgm:pt>
    <dgm:pt modelId="{A6CFFCA4-A9C3-4FE8-9937-50509816EC29}" type="parTrans" cxnId="{6C0BC1BD-5299-4BD2-ACE1-3A9B0D88AE38}">
      <dgm:prSet/>
      <dgm:spPr/>
      <dgm:t>
        <a:bodyPr/>
        <a:lstStyle/>
        <a:p>
          <a:endParaRPr lang="it-IT"/>
        </a:p>
      </dgm:t>
    </dgm:pt>
    <dgm:pt modelId="{F63FDC02-F706-400B-B1FB-C6A5752F52AF}" type="sibTrans" cxnId="{6C0BC1BD-5299-4BD2-ACE1-3A9B0D88AE38}">
      <dgm:prSet/>
      <dgm:spPr/>
      <dgm:t>
        <a:bodyPr/>
        <a:lstStyle/>
        <a:p>
          <a:endParaRPr lang="it-IT"/>
        </a:p>
      </dgm:t>
    </dgm:pt>
    <dgm:pt modelId="{5C5B792A-5B0F-47A2-A10C-A06E86A57C4E}">
      <dgm:prSet custT="1"/>
      <dgm:spPr/>
      <dgm:t>
        <a:bodyPr/>
        <a:lstStyle/>
        <a:p>
          <a:r>
            <a:rPr lang="it-IT" sz="1900" dirty="0" smtClean="0">
              <a:solidFill>
                <a:schemeClr val="bg1">
                  <a:lumMod val="50000"/>
                </a:schemeClr>
              </a:solidFill>
            </a:rPr>
            <a:t>-</a:t>
          </a:r>
          <a:r>
            <a:rPr lang="it-IT" sz="2000" dirty="0" smtClean="0">
              <a:solidFill>
                <a:schemeClr val="bg1">
                  <a:lumMod val="50000"/>
                </a:schemeClr>
              </a:solidFill>
            </a:rPr>
            <a:t>Low unit costs</a:t>
          </a:r>
        </a:p>
        <a:p>
          <a:r>
            <a:rPr lang="it-IT" sz="2000" dirty="0" smtClean="0">
              <a:solidFill>
                <a:schemeClr val="bg1">
                  <a:lumMod val="50000"/>
                </a:schemeClr>
              </a:solidFill>
            </a:rPr>
            <a:t>-Target holiday travelers</a:t>
          </a:r>
        </a:p>
        <a:p>
          <a:r>
            <a:rPr lang="it-IT" sz="2000" dirty="0" smtClean="0">
              <a:solidFill>
                <a:schemeClr val="bg1">
                  <a:lumMod val="50000"/>
                </a:schemeClr>
              </a:solidFill>
            </a:rPr>
            <a:t>-Vertically integrated organizations</a:t>
          </a:r>
        </a:p>
      </dgm:t>
    </dgm:pt>
    <dgm:pt modelId="{5D9E5C9B-3579-4B9D-BF97-240F4502492B}" type="parTrans" cxnId="{05FD715C-D72E-4F73-B42C-668249D24E2E}">
      <dgm:prSet/>
      <dgm:spPr/>
      <dgm:t>
        <a:bodyPr/>
        <a:lstStyle/>
        <a:p>
          <a:endParaRPr lang="it-IT"/>
        </a:p>
      </dgm:t>
    </dgm:pt>
    <dgm:pt modelId="{01B9181E-45FB-4F84-A794-D79C0EE22E21}" type="sibTrans" cxnId="{05FD715C-D72E-4F73-B42C-668249D24E2E}">
      <dgm:prSet/>
      <dgm:spPr/>
      <dgm:t>
        <a:bodyPr/>
        <a:lstStyle/>
        <a:p>
          <a:endParaRPr lang="it-IT"/>
        </a:p>
      </dgm:t>
    </dgm:pt>
    <dgm:pt modelId="{922F8B8F-161A-4A2D-8C5C-A1D3133A960F}">
      <dgm:prSet/>
      <dgm:spPr/>
      <dgm:t>
        <a:bodyPr/>
        <a:lstStyle/>
        <a:p>
          <a:endParaRPr lang="it-IT" dirty="0" smtClean="0">
            <a:solidFill>
              <a:schemeClr val="bg1">
                <a:lumMod val="50000"/>
              </a:schemeClr>
            </a:solidFill>
          </a:endParaRPr>
        </a:p>
      </dgm:t>
    </dgm:pt>
    <dgm:pt modelId="{9C8634AB-A364-4B75-9AD8-0869DDF7C9D0}" type="parTrans" cxnId="{4C00934C-6547-4B0C-83C1-6B5C5D8F26D6}">
      <dgm:prSet/>
      <dgm:spPr/>
      <dgm:t>
        <a:bodyPr/>
        <a:lstStyle/>
        <a:p>
          <a:endParaRPr lang="it-IT"/>
        </a:p>
      </dgm:t>
    </dgm:pt>
    <dgm:pt modelId="{4D0A4E99-19F5-4508-B8B9-1C5EAEC1A263}" type="sibTrans" cxnId="{4C00934C-6547-4B0C-83C1-6B5C5D8F26D6}">
      <dgm:prSet/>
      <dgm:spPr/>
      <dgm:t>
        <a:bodyPr/>
        <a:lstStyle/>
        <a:p>
          <a:endParaRPr lang="it-IT"/>
        </a:p>
      </dgm:t>
    </dgm:pt>
    <dgm:pt modelId="{4C927590-E92D-48A7-A3B2-302CA712A93E}">
      <dgm:prSet/>
      <dgm:spPr/>
      <dgm:t>
        <a:bodyPr/>
        <a:lstStyle/>
        <a:p>
          <a:endParaRPr lang="it-IT" dirty="0">
            <a:solidFill>
              <a:schemeClr val="bg1">
                <a:lumMod val="50000"/>
              </a:schemeClr>
            </a:solidFill>
          </a:endParaRPr>
        </a:p>
      </dgm:t>
    </dgm:pt>
    <dgm:pt modelId="{EF4705D9-0026-49CE-BDBD-71C3E853E161}" type="parTrans" cxnId="{DF43BFB9-C978-46F3-9330-1A7C760F24AB}">
      <dgm:prSet/>
      <dgm:spPr/>
      <dgm:t>
        <a:bodyPr/>
        <a:lstStyle/>
        <a:p>
          <a:endParaRPr lang="it-IT"/>
        </a:p>
      </dgm:t>
    </dgm:pt>
    <dgm:pt modelId="{3E6DEABC-432C-4592-89EF-FF604AC898BD}" type="sibTrans" cxnId="{DF43BFB9-C978-46F3-9330-1A7C760F24AB}">
      <dgm:prSet/>
      <dgm:spPr/>
      <dgm:t>
        <a:bodyPr/>
        <a:lstStyle/>
        <a:p>
          <a:endParaRPr lang="it-IT"/>
        </a:p>
      </dgm:t>
    </dgm:pt>
    <dgm:pt modelId="{413FEB90-2B9D-4245-82C3-91E63D4E3D0A}">
      <dgm:prSet custT="1"/>
      <dgm:spPr/>
      <dgm:t>
        <a:bodyPr/>
        <a:lstStyle/>
        <a:p>
          <a:r>
            <a:rPr lang="it-IT" sz="2200" b="0" i="0" dirty="0" smtClean="0">
              <a:solidFill>
                <a:schemeClr val="bg1">
                  <a:lumMod val="50000"/>
                </a:schemeClr>
              </a:solidFill>
            </a:rPr>
            <a:t>-</a:t>
          </a:r>
          <a:r>
            <a:rPr lang="tr-TR" sz="2200" b="0" i="0" dirty="0" smtClean="0">
              <a:solidFill>
                <a:schemeClr val="bg1">
                  <a:lumMod val="50000"/>
                </a:schemeClr>
              </a:solidFill>
            </a:rPr>
            <a:t> </a:t>
          </a:r>
          <a:r>
            <a:rPr lang="tr-TR" sz="1800" b="0" i="0" dirty="0" smtClean="0">
              <a:solidFill>
                <a:schemeClr val="bg1">
                  <a:lumMod val="50000"/>
                </a:schemeClr>
              </a:solidFill>
            </a:rPr>
            <a:t>Un</a:t>
          </a:r>
          <a:r>
            <a:rPr lang="en-US" sz="1800" b="0" i="0" dirty="0" err="1" smtClean="0">
              <a:solidFill>
                <a:schemeClr val="bg1">
                  <a:lumMod val="50000"/>
                </a:schemeClr>
              </a:solidFill>
            </a:rPr>
            <a:t>der</a:t>
          </a:r>
          <a:r>
            <a:rPr lang="tr-TR" sz="1800" b="0" i="0" dirty="0" smtClean="0">
              <a:solidFill>
                <a:schemeClr val="bg1">
                  <a:lumMod val="50000"/>
                </a:schemeClr>
              </a:solidFill>
            </a:rPr>
            <a:t>cut </a:t>
          </a:r>
          <a:r>
            <a:rPr lang="en-US" sz="1800" b="0" i="0" dirty="0" smtClean="0">
              <a:solidFill>
                <a:schemeClr val="bg1">
                  <a:lumMod val="50000"/>
                </a:schemeClr>
              </a:solidFill>
            </a:rPr>
            <a:t>the ticket prices of the full cost carriers </a:t>
          </a:r>
        </a:p>
        <a:p>
          <a:r>
            <a:rPr lang="en-US" sz="1800" b="0" i="0" dirty="0" smtClean="0">
              <a:solidFill>
                <a:schemeClr val="bg1">
                  <a:lumMod val="50000"/>
                </a:schemeClr>
              </a:solidFill>
            </a:rPr>
            <a:t>-</a:t>
          </a:r>
          <a:r>
            <a:rPr lang="it-IT" sz="1800" b="0" i="0" dirty="0" smtClean="0">
              <a:solidFill>
                <a:schemeClr val="bg1">
                  <a:lumMod val="50000"/>
                </a:schemeClr>
              </a:solidFill>
            </a:rPr>
            <a:t>Administration structures slim</a:t>
          </a:r>
          <a:endParaRPr lang="it-IT" sz="1800" dirty="0" smtClean="0">
            <a:solidFill>
              <a:schemeClr val="bg1">
                <a:lumMod val="50000"/>
              </a:schemeClr>
            </a:solidFill>
          </a:endParaRPr>
        </a:p>
      </dgm:t>
    </dgm:pt>
    <dgm:pt modelId="{B74A626C-B7C7-4A44-B2B0-6E5485D737D7}" type="parTrans" cxnId="{29BAF1B0-3902-441B-9E96-237232A35C2A}">
      <dgm:prSet/>
      <dgm:spPr/>
      <dgm:t>
        <a:bodyPr/>
        <a:lstStyle/>
        <a:p>
          <a:endParaRPr lang="it-IT"/>
        </a:p>
      </dgm:t>
    </dgm:pt>
    <dgm:pt modelId="{16D7DECE-47EA-48CA-930B-5EE0952CE5A6}" type="sibTrans" cxnId="{29BAF1B0-3902-441B-9E96-237232A35C2A}">
      <dgm:prSet/>
      <dgm:spPr/>
      <dgm:t>
        <a:bodyPr/>
        <a:lstStyle/>
        <a:p>
          <a:endParaRPr lang="it-IT"/>
        </a:p>
      </dgm:t>
    </dgm:pt>
    <dgm:pt modelId="{A03CA86E-19F2-4C78-9D14-3B905D4C3905}">
      <dgm:prSet/>
      <dgm:spPr/>
      <dgm:t>
        <a:bodyPr/>
        <a:lstStyle/>
        <a:p>
          <a:endParaRPr lang="it-IT" dirty="0">
            <a:solidFill>
              <a:schemeClr val="bg1">
                <a:lumMod val="50000"/>
              </a:schemeClr>
            </a:solidFill>
          </a:endParaRPr>
        </a:p>
      </dgm:t>
    </dgm:pt>
    <dgm:pt modelId="{BF92EBFD-6AD8-4F83-868C-8949C0E1225E}" type="parTrans" cxnId="{00B3F8E4-882F-4AE4-9D79-83D1DA8A2B17}">
      <dgm:prSet/>
      <dgm:spPr/>
      <dgm:t>
        <a:bodyPr/>
        <a:lstStyle/>
        <a:p>
          <a:endParaRPr lang="it-IT"/>
        </a:p>
      </dgm:t>
    </dgm:pt>
    <dgm:pt modelId="{83AD4143-B259-4B58-B9FF-082AD493D866}" type="sibTrans" cxnId="{00B3F8E4-882F-4AE4-9D79-83D1DA8A2B17}">
      <dgm:prSet/>
      <dgm:spPr/>
      <dgm:t>
        <a:bodyPr/>
        <a:lstStyle/>
        <a:p>
          <a:endParaRPr lang="it-IT"/>
        </a:p>
      </dgm:t>
    </dgm:pt>
    <dgm:pt modelId="{B1F3630D-17B9-4ED0-B2CF-F12AA30F74D9}">
      <dgm:prSet/>
      <dgm:spPr/>
      <dgm:t>
        <a:bodyPr/>
        <a:lstStyle/>
        <a:p>
          <a:endParaRPr lang="ru-RU">
            <a:solidFill>
              <a:schemeClr val="bg1">
                <a:lumMod val="50000"/>
              </a:schemeClr>
            </a:solidFill>
          </a:endParaRPr>
        </a:p>
      </dgm:t>
    </dgm:pt>
    <dgm:pt modelId="{F9ABB292-569A-4D24-B203-1A7A0C95AA19}" type="parTrans" cxnId="{C7525871-A4CB-4C0C-8F0B-E60AC45BCE6F}">
      <dgm:prSet/>
      <dgm:spPr/>
      <dgm:t>
        <a:bodyPr/>
        <a:lstStyle/>
        <a:p>
          <a:endParaRPr lang="it-IT"/>
        </a:p>
      </dgm:t>
    </dgm:pt>
    <dgm:pt modelId="{82D153C4-3CD2-4A1A-A1E7-4A90835938DA}" type="sibTrans" cxnId="{C7525871-A4CB-4C0C-8F0B-E60AC45BCE6F}">
      <dgm:prSet/>
      <dgm:spPr/>
      <dgm:t>
        <a:bodyPr/>
        <a:lstStyle/>
        <a:p>
          <a:endParaRPr lang="it-IT"/>
        </a:p>
      </dgm:t>
    </dgm:pt>
    <dgm:pt modelId="{C8ADF177-BF54-4B35-9F55-6276447C63C0}">
      <dgm:prSet/>
      <dgm:spPr/>
      <dgm:t>
        <a:bodyPr/>
        <a:lstStyle/>
        <a:p>
          <a:endParaRPr lang="ru-RU">
            <a:solidFill>
              <a:schemeClr val="bg1">
                <a:lumMod val="50000"/>
              </a:schemeClr>
            </a:solidFill>
          </a:endParaRPr>
        </a:p>
      </dgm:t>
    </dgm:pt>
    <dgm:pt modelId="{5C33DFBA-6C29-4CE7-B5D2-D3A4CA64C33D}" type="parTrans" cxnId="{DDD0A57E-1DF9-4302-A362-30A4331C4216}">
      <dgm:prSet/>
      <dgm:spPr/>
      <dgm:t>
        <a:bodyPr/>
        <a:lstStyle/>
        <a:p>
          <a:endParaRPr lang="it-IT"/>
        </a:p>
      </dgm:t>
    </dgm:pt>
    <dgm:pt modelId="{0082C46D-94E1-44A3-8A10-97A2D5437B60}" type="sibTrans" cxnId="{DDD0A57E-1DF9-4302-A362-30A4331C4216}">
      <dgm:prSet/>
      <dgm:spPr/>
      <dgm:t>
        <a:bodyPr/>
        <a:lstStyle/>
        <a:p>
          <a:endParaRPr lang="it-IT"/>
        </a:p>
      </dgm:t>
    </dgm:pt>
    <dgm:pt modelId="{432407AB-39B9-4ED3-9F9F-A248CB795F8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2400" dirty="0" smtClean="0">
              <a:solidFill>
                <a:schemeClr val="bg1">
                  <a:lumMod val="50000"/>
                </a:schemeClr>
              </a:solidFill>
            </a:rPr>
            <a:t>- </a:t>
          </a:r>
          <a:r>
            <a:rPr lang="it-IT" sz="2000" dirty="0" smtClean="0">
              <a:solidFill>
                <a:schemeClr val="bg1">
                  <a:lumMod val="50000"/>
                </a:schemeClr>
              </a:solidFill>
            </a:rPr>
            <a:t>Operate shorter sectors</a:t>
          </a:r>
        </a:p>
        <a:p>
          <a:pPr defTabSz="1422400">
            <a:lnSpc>
              <a:spcPct val="90000"/>
            </a:lnSpc>
            <a:spcBef>
              <a:spcPct val="0"/>
            </a:spcBef>
            <a:spcAft>
              <a:spcPct val="35000"/>
            </a:spcAft>
          </a:pPr>
          <a:r>
            <a:rPr lang="it-IT" sz="2000" dirty="0" smtClean="0">
              <a:solidFill>
                <a:schemeClr val="bg1">
                  <a:lumMod val="50000"/>
                </a:schemeClr>
              </a:solidFill>
            </a:rPr>
            <a:t>- Usually aircrafter less than 100 seats</a:t>
          </a:r>
        </a:p>
      </dgm:t>
    </dgm:pt>
    <dgm:pt modelId="{EBAF6080-7179-4C74-AB87-ACB949B0EC30}" type="parTrans" cxnId="{5A69BC3E-986B-400C-AFA0-F2D46FAE18DE}">
      <dgm:prSet/>
      <dgm:spPr/>
      <dgm:t>
        <a:bodyPr/>
        <a:lstStyle/>
        <a:p>
          <a:endParaRPr lang="it-IT"/>
        </a:p>
      </dgm:t>
    </dgm:pt>
    <dgm:pt modelId="{EE440FFA-F979-4034-BD78-581FF161912F}" type="sibTrans" cxnId="{5A69BC3E-986B-400C-AFA0-F2D46FAE18DE}">
      <dgm:prSet/>
      <dgm:spPr/>
      <dgm:t>
        <a:bodyPr/>
        <a:lstStyle/>
        <a:p>
          <a:endParaRPr lang="it-IT"/>
        </a:p>
      </dgm:t>
    </dgm:pt>
    <dgm:pt modelId="{C6C007AE-8EBA-4D9F-BC6E-03C6FC563291}">
      <dgm:prSet phldrT="[Text]" custScaleX="125135" custScaleY="99392" custLinFactNeighborX="-1603" custLinFactNeighborY="1603"/>
      <dgm:spPr/>
      <dgm:t>
        <a:bodyPr/>
        <a:lstStyle/>
        <a:p>
          <a:endParaRPr lang="ru-RU">
            <a:solidFill>
              <a:schemeClr val="bg1">
                <a:lumMod val="50000"/>
              </a:schemeClr>
            </a:solidFill>
          </a:endParaRPr>
        </a:p>
      </dgm:t>
    </dgm:pt>
    <dgm:pt modelId="{D7411694-74FE-4228-83BA-DF998A6405E0}" type="parTrans" cxnId="{0850CAF7-7F4C-41D0-AB09-76D30F6E3E0A}">
      <dgm:prSet/>
      <dgm:spPr/>
      <dgm:t>
        <a:bodyPr/>
        <a:lstStyle/>
        <a:p>
          <a:endParaRPr lang="it-IT"/>
        </a:p>
      </dgm:t>
    </dgm:pt>
    <dgm:pt modelId="{B7C4A50A-A581-414B-87AB-B1A24B065E34}" type="sibTrans" cxnId="{0850CAF7-7F4C-41D0-AB09-76D30F6E3E0A}">
      <dgm:prSet/>
      <dgm:spPr/>
      <dgm:t>
        <a:bodyPr/>
        <a:lstStyle/>
        <a:p>
          <a:endParaRPr lang="it-IT"/>
        </a:p>
      </dgm:t>
    </dgm:pt>
    <dgm:pt modelId="{D2AF8FD2-CC2F-491A-AEC3-A6F4C7A69908}">
      <dgm:prSet/>
      <dgm:spPr/>
      <dgm:t>
        <a:bodyPr/>
        <a:lstStyle/>
        <a:p>
          <a:endParaRPr lang="ru-RU" dirty="0">
            <a:solidFill>
              <a:schemeClr val="bg1">
                <a:lumMod val="50000"/>
              </a:schemeClr>
            </a:solidFill>
          </a:endParaRPr>
        </a:p>
      </dgm:t>
    </dgm:pt>
    <dgm:pt modelId="{94718527-B9E0-46D3-AD52-47EE1306798F}" type="parTrans" cxnId="{D0A623C6-A531-4F0C-917E-490A17D4B0F1}">
      <dgm:prSet/>
      <dgm:spPr/>
      <dgm:t>
        <a:bodyPr/>
        <a:lstStyle/>
        <a:p>
          <a:endParaRPr lang="it-IT"/>
        </a:p>
      </dgm:t>
    </dgm:pt>
    <dgm:pt modelId="{6A43B2A7-4A8F-4716-A6E2-4775B701734D}" type="sibTrans" cxnId="{D0A623C6-A531-4F0C-917E-490A17D4B0F1}">
      <dgm:prSet/>
      <dgm:spPr/>
      <dgm:t>
        <a:bodyPr/>
        <a:lstStyle/>
        <a:p>
          <a:endParaRPr lang="it-IT"/>
        </a:p>
      </dgm:t>
    </dgm:pt>
    <dgm:pt modelId="{21BB3E96-DBA8-43A5-9657-4219FBD1B94F}" type="pres">
      <dgm:prSet presAssocID="{24EB0854-63E6-4565-BEAD-C77C13374F57}" presName="matrix" presStyleCnt="0">
        <dgm:presLayoutVars>
          <dgm:chMax val="1"/>
          <dgm:dir/>
          <dgm:resizeHandles val="exact"/>
        </dgm:presLayoutVars>
      </dgm:prSet>
      <dgm:spPr/>
      <dgm:t>
        <a:bodyPr/>
        <a:lstStyle/>
        <a:p>
          <a:endParaRPr lang="ru-RU"/>
        </a:p>
      </dgm:t>
    </dgm:pt>
    <dgm:pt modelId="{C3B374CE-921B-4973-B07A-680857445C99}" type="pres">
      <dgm:prSet presAssocID="{24EB0854-63E6-4565-BEAD-C77C13374F57}" presName="diamond" presStyleLbl="bgShp" presStyleIdx="0" presStyleCnt="1"/>
      <dgm:spPr/>
      <dgm:t>
        <a:bodyPr/>
        <a:lstStyle/>
        <a:p>
          <a:endParaRPr lang="ru-RU"/>
        </a:p>
      </dgm:t>
    </dgm:pt>
    <dgm:pt modelId="{AC78ECD5-5A61-41DE-BAD5-77FB16D5FF0B}" type="pres">
      <dgm:prSet presAssocID="{24EB0854-63E6-4565-BEAD-C77C13374F57}" presName="quad1" presStyleLbl="node1" presStyleIdx="0" presStyleCnt="4" custScaleX="125135" custScaleY="99392" custLinFactNeighborX="-1603" custLinFactNeighborY="1603">
        <dgm:presLayoutVars>
          <dgm:chMax val="0"/>
          <dgm:chPref val="0"/>
          <dgm:bulletEnabled val="1"/>
        </dgm:presLayoutVars>
      </dgm:prSet>
      <dgm:spPr/>
      <dgm:t>
        <a:bodyPr/>
        <a:lstStyle/>
        <a:p>
          <a:endParaRPr lang="ru-RU"/>
        </a:p>
      </dgm:t>
    </dgm:pt>
    <dgm:pt modelId="{A9925F6A-6D90-445E-820C-E3921EF64251}" type="pres">
      <dgm:prSet presAssocID="{24EB0854-63E6-4565-BEAD-C77C13374F57}" presName="quad2" presStyleLbl="node1" presStyleIdx="1" presStyleCnt="4" custScaleX="122975" custScaleY="94674" custLinFactNeighborX="19245" custLinFactNeighborY="1132">
        <dgm:presLayoutVars>
          <dgm:chMax val="0"/>
          <dgm:chPref val="0"/>
          <dgm:bulletEnabled val="1"/>
        </dgm:presLayoutVars>
      </dgm:prSet>
      <dgm:spPr/>
      <dgm:t>
        <a:bodyPr/>
        <a:lstStyle/>
        <a:p>
          <a:endParaRPr lang="it-IT"/>
        </a:p>
      </dgm:t>
    </dgm:pt>
    <dgm:pt modelId="{FC8953C3-F2B1-4E43-AA00-8A4999BFB426}" type="pres">
      <dgm:prSet presAssocID="{24EB0854-63E6-4565-BEAD-C77C13374F57}" presName="quad3" presStyleLbl="node1" presStyleIdx="2" presStyleCnt="4" custScaleX="120417" custScaleY="97776" custLinFactNeighborX="566" custLinFactNeighborY="8490">
        <dgm:presLayoutVars>
          <dgm:chMax val="0"/>
          <dgm:chPref val="0"/>
          <dgm:bulletEnabled val="1"/>
        </dgm:presLayoutVars>
      </dgm:prSet>
      <dgm:spPr/>
      <dgm:t>
        <a:bodyPr/>
        <a:lstStyle/>
        <a:p>
          <a:endParaRPr lang="it-IT"/>
        </a:p>
      </dgm:t>
    </dgm:pt>
    <dgm:pt modelId="{673E1A98-F872-441C-AF7F-9F7718E359AC}" type="pres">
      <dgm:prSet presAssocID="{24EB0854-63E6-4565-BEAD-C77C13374F57}" presName="quad4" presStyleLbl="node1" presStyleIdx="3" presStyleCnt="4" custScaleX="115888" custScaleY="97776" custLinFactNeighborX="18113" custLinFactNeighborY="7497">
        <dgm:presLayoutVars>
          <dgm:chMax val="0"/>
          <dgm:chPref val="0"/>
          <dgm:bulletEnabled val="1"/>
        </dgm:presLayoutVars>
      </dgm:prSet>
      <dgm:spPr/>
      <dgm:t>
        <a:bodyPr/>
        <a:lstStyle/>
        <a:p>
          <a:endParaRPr lang="ru-RU"/>
        </a:p>
      </dgm:t>
    </dgm:pt>
  </dgm:ptLst>
  <dgm:cxnLst>
    <dgm:cxn modelId="{29BAF1B0-3902-441B-9E96-237232A35C2A}" srcId="{24EB0854-63E6-4565-BEAD-C77C13374F57}" destId="{413FEB90-2B9D-4245-82C3-91E63D4E3D0A}" srcOrd="2" destOrd="0" parTransId="{B74A626C-B7C7-4A44-B2B0-6E5485D737D7}" sibTransId="{16D7DECE-47EA-48CA-930B-5EE0952CE5A6}"/>
    <dgm:cxn modelId="{C7525871-A4CB-4C0C-8F0B-E60AC45BCE6F}" srcId="{24EB0854-63E6-4565-BEAD-C77C13374F57}" destId="{B1F3630D-17B9-4ED0-B2CF-F12AA30F74D9}" srcOrd="5" destOrd="0" parTransId="{F9ABB292-569A-4D24-B203-1A7A0C95AA19}" sibTransId="{82D153C4-3CD2-4A1A-A1E7-4A90835938DA}"/>
    <dgm:cxn modelId="{B0CE6317-6AB2-47F4-913B-07341747BEE0}" srcId="{24EB0854-63E6-4565-BEAD-C77C13374F57}" destId="{0961458C-6CFE-4DB6-9901-3EE563964D0F}" srcOrd="0" destOrd="0" parTransId="{E111484B-7FEF-4E7B-9CA6-0021B43FEC13}" sibTransId="{06ECB861-100A-474F-A929-A11A05905502}"/>
    <dgm:cxn modelId="{E7763C16-6A5C-45ED-87CE-1ADAD17E5F46}" type="presOf" srcId="{413FEB90-2B9D-4245-82C3-91E63D4E3D0A}" destId="{FC8953C3-F2B1-4E43-AA00-8A4999BFB426}" srcOrd="0" destOrd="0" presId="urn:microsoft.com/office/officeart/2005/8/layout/matrix3"/>
    <dgm:cxn modelId="{00B3F8E4-882F-4AE4-9D79-83D1DA8A2B17}" srcId="{24EB0854-63E6-4565-BEAD-C77C13374F57}" destId="{A03CA86E-19F2-4C78-9D14-3B905D4C3905}" srcOrd="4" destOrd="0" parTransId="{BF92EBFD-6AD8-4F83-868C-8949C0E1225E}" sibTransId="{83AD4143-B259-4B58-B9FF-082AD493D866}"/>
    <dgm:cxn modelId="{D0A623C6-A531-4F0C-917E-490A17D4B0F1}" srcId="{24EB0854-63E6-4565-BEAD-C77C13374F57}" destId="{D2AF8FD2-CC2F-491A-AEC3-A6F4C7A69908}" srcOrd="13" destOrd="0" parTransId="{94718527-B9E0-46D3-AD52-47EE1306798F}" sibTransId="{6A43B2A7-4A8F-4716-A6E2-4775B701734D}"/>
    <dgm:cxn modelId="{6C0BC1BD-5299-4BD2-ACE1-3A9B0D88AE38}" srcId="{24EB0854-63E6-4565-BEAD-C77C13374F57}" destId="{60E1A114-9600-4D8F-95BA-F04ECA15591B}" srcOrd="11" destOrd="0" parTransId="{A6CFFCA4-A9C3-4FE8-9937-50509816EC29}" sibTransId="{F63FDC02-F706-400B-B1FB-C6A5752F52AF}"/>
    <dgm:cxn modelId="{E2607731-866D-4A16-AF27-57BA6A132C7A}" type="presOf" srcId="{432407AB-39B9-4ED3-9F9F-A248CB795F83}" destId="{673E1A98-F872-441C-AF7F-9F7718E359AC}" srcOrd="0" destOrd="0" presId="urn:microsoft.com/office/officeart/2005/8/layout/matrix3"/>
    <dgm:cxn modelId="{05FD715C-D72E-4F73-B42C-668249D24E2E}" srcId="{24EB0854-63E6-4565-BEAD-C77C13374F57}" destId="{5C5B792A-5B0F-47A2-A10C-A06E86A57C4E}" srcOrd="1" destOrd="0" parTransId="{5D9E5C9B-3579-4B9D-BF97-240F4502492B}" sibTransId="{01B9181E-45FB-4F84-A794-D79C0EE22E21}"/>
    <dgm:cxn modelId="{AE8CB6F9-D27C-48E5-BD28-1846002584ED}" type="presOf" srcId="{24EB0854-63E6-4565-BEAD-C77C13374F57}" destId="{21BB3E96-DBA8-43A5-9657-4219FBD1B94F}" srcOrd="0" destOrd="0" presId="urn:microsoft.com/office/officeart/2005/8/layout/matrix3"/>
    <dgm:cxn modelId="{BA611862-B83E-4DDC-AD88-F75DEEA6D9BB}" srcId="{24EB0854-63E6-4565-BEAD-C77C13374F57}" destId="{FC9627AB-3442-4024-A992-CAD9FED9105C}" srcOrd="10" destOrd="0" parTransId="{A6F5218C-0B9B-45E2-92A9-FB485CBC1E11}" sibTransId="{35E3560B-A8FE-4055-AF90-AE2D1A628305}"/>
    <dgm:cxn modelId="{4C00934C-6547-4B0C-83C1-6B5C5D8F26D6}" srcId="{24EB0854-63E6-4565-BEAD-C77C13374F57}" destId="{922F8B8F-161A-4A2D-8C5C-A1D3133A960F}" srcOrd="7" destOrd="0" parTransId="{9C8634AB-A364-4B75-9AD8-0869DDF7C9D0}" sibTransId="{4D0A4E99-19F5-4508-B8B9-1C5EAEC1A263}"/>
    <dgm:cxn modelId="{BB4BF291-1B59-4425-B285-45561BF862B3}" type="presOf" srcId="{5C5B792A-5B0F-47A2-A10C-A06E86A57C4E}" destId="{A9925F6A-6D90-445E-820C-E3921EF64251}" srcOrd="0" destOrd="0" presId="urn:microsoft.com/office/officeart/2005/8/layout/matrix3"/>
    <dgm:cxn modelId="{0850CAF7-7F4C-41D0-AB09-76D30F6E3E0A}" srcId="{24EB0854-63E6-4565-BEAD-C77C13374F57}" destId="{C6C007AE-8EBA-4D9F-BC6E-03C6FC563291}" srcOrd="12" destOrd="0" parTransId="{D7411694-74FE-4228-83BA-DF998A6405E0}" sibTransId="{B7C4A50A-A581-414B-87AB-B1A24B065E34}"/>
    <dgm:cxn modelId="{DDD0A57E-1DF9-4302-A362-30A4331C4216}" srcId="{24EB0854-63E6-4565-BEAD-C77C13374F57}" destId="{C8ADF177-BF54-4B35-9F55-6276447C63C0}" srcOrd="6" destOrd="0" parTransId="{5C33DFBA-6C29-4CE7-B5D2-D3A4CA64C33D}" sibTransId="{0082C46D-94E1-44A3-8A10-97A2D5437B60}"/>
    <dgm:cxn modelId="{BB2B9433-E33E-4FEF-8B96-AAC12E8CADE7}" type="presOf" srcId="{0961458C-6CFE-4DB6-9901-3EE563964D0F}" destId="{AC78ECD5-5A61-41DE-BAD5-77FB16D5FF0B}" srcOrd="0" destOrd="0" presId="urn:microsoft.com/office/officeart/2005/8/layout/matrix3"/>
    <dgm:cxn modelId="{B5E117EF-38BB-4132-8FCA-C11FC806F87A}" srcId="{24EB0854-63E6-4565-BEAD-C77C13374F57}" destId="{EA3E355C-AA46-4BAF-A840-A1062436ADDD}" srcOrd="9" destOrd="0" parTransId="{0C77FC16-C486-44A0-9D3A-371F59A87117}" sibTransId="{971AEDD2-0BA4-45EC-BF49-E6AE0CD4A7B8}"/>
    <dgm:cxn modelId="{DF43BFB9-C978-46F3-9330-1A7C760F24AB}" srcId="{24EB0854-63E6-4565-BEAD-C77C13374F57}" destId="{4C927590-E92D-48A7-A3B2-302CA712A93E}" srcOrd="8" destOrd="0" parTransId="{EF4705D9-0026-49CE-BDBD-71C3E853E161}" sibTransId="{3E6DEABC-432C-4592-89EF-FF604AC898BD}"/>
    <dgm:cxn modelId="{5A69BC3E-986B-400C-AFA0-F2D46FAE18DE}" srcId="{24EB0854-63E6-4565-BEAD-C77C13374F57}" destId="{432407AB-39B9-4ED3-9F9F-A248CB795F83}" srcOrd="3" destOrd="0" parTransId="{EBAF6080-7179-4C74-AB87-ACB949B0EC30}" sibTransId="{EE440FFA-F979-4034-BD78-581FF161912F}"/>
    <dgm:cxn modelId="{81B983BF-919F-43B1-9134-B03A3523D812}" type="presParOf" srcId="{21BB3E96-DBA8-43A5-9657-4219FBD1B94F}" destId="{C3B374CE-921B-4973-B07A-680857445C99}" srcOrd="0" destOrd="0" presId="urn:microsoft.com/office/officeart/2005/8/layout/matrix3"/>
    <dgm:cxn modelId="{CB2353C3-DA28-4EAE-9174-D67272FC0A25}" type="presParOf" srcId="{21BB3E96-DBA8-43A5-9657-4219FBD1B94F}" destId="{AC78ECD5-5A61-41DE-BAD5-77FB16D5FF0B}" srcOrd="1" destOrd="0" presId="urn:microsoft.com/office/officeart/2005/8/layout/matrix3"/>
    <dgm:cxn modelId="{BB268143-C835-43DC-B706-37A10A4BEFB6}" type="presParOf" srcId="{21BB3E96-DBA8-43A5-9657-4219FBD1B94F}" destId="{A9925F6A-6D90-445E-820C-E3921EF64251}" srcOrd="2" destOrd="0" presId="urn:microsoft.com/office/officeart/2005/8/layout/matrix3"/>
    <dgm:cxn modelId="{72736F09-5E6A-4047-8898-4674D6AF5F40}" type="presParOf" srcId="{21BB3E96-DBA8-43A5-9657-4219FBD1B94F}" destId="{FC8953C3-F2B1-4E43-AA00-8A4999BFB426}" srcOrd="3" destOrd="0" presId="urn:microsoft.com/office/officeart/2005/8/layout/matrix3"/>
    <dgm:cxn modelId="{F829F78F-6912-49C9-80B3-8168FCE22257}" type="presParOf" srcId="{21BB3E96-DBA8-43A5-9657-4219FBD1B94F}" destId="{673E1A98-F872-441C-AF7F-9F7718E359AC}" srcOrd="4" destOrd="0" presId="urn:microsoft.com/office/officeart/2005/8/layout/matrix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1C0EB-D09F-40E3-9A93-3460D1E3850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ru-RU"/>
        </a:p>
      </dgm:t>
    </dgm:pt>
    <dgm:pt modelId="{62880959-ABBD-470B-B469-F1D31967AE55}">
      <dgm:prSet phldrT="[Text]" custT="1"/>
      <dgm:spPr/>
      <dgm:t>
        <a:bodyPr/>
        <a:lstStyle/>
        <a:p>
          <a:pPr algn="ctr"/>
          <a:r>
            <a:rPr lang="tr-TR" sz="2400" b="1" dirty="0" smtClean="0">
              <a:solidFill>
                <a:schemeClr val="bg1">
                  <a:lumMod val="50000"/>
                </a:schemeClr>
              </a:solidFill>
            </a:rPr>
            <a:t>Star alliance</a:t>
          </a:r>
          <a:endParaRPr lang="ru-RU" sz="2400" b="1" dirty="0">
            <a:solidFill>
              <a:schemeClr val="bg1">
                <a:lumMod val="50000"/>
              </a:schemeClr>
            </a:solidFill>
          </a:endParaRPr>
        </a:p>
      </dgm:t>
    </dgm:pt>
    <dgm:pt modelId="{45AACC39-2271-46A2-A524-74C27116520F}" type="parTrans" cxnId="{6483B218-41C4-49EC-A62E-0BCAA1211413}">
      <dgm:prSet/>
      <dgm:spPr/>
      <dgm:t>
        <a:bodyPr/>
        <a:lstStyle/>
        <a:p>
          <a:endParaRPr lang="ru-RU"/>
        </a:p>
      </dgm:t>
    </dgm:pt>
    <dgm:pt modelId="{0F6F2FB4-222A-4313-8E83-F6362BCD7AD9}" type="sibTrans" cxnId="{6483B218-41C4-49EC-A62E-0BCAA1211413}">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t="-2000" b="-2000"/>
          </a:stretch>
        </a:blipFill>
      </dgm:spPr>
      <dgm:t>
        <a:bodyPr/>
        <a:lstStyle/>
        <a:p>
          <a:endParaRPr lang="ru-RU"/>
        </a:p>
      </dgm:t>
    </dgm:pt>
    <dgm:pt modelId="{52C69770-EA89-4027-B7F5-C54F8A1404F6}">
      <dgm:prSet phldrT="[Text]" custT="1"/>
      <dgm:spPr/>
      <dgm:t>
        <a:bodyPr/>
        <a:lstStyle/>
        <a:p>
          <a:pPr algn="ctr"/>
          <a:r>
            <a:rPr lang="tr-TR" sz="2400" b="1" dirty="0" smtClean="0">
              <a:solidFill>
                <a:schemeClr val="bg1">
                  <a:lumMod val="50000"/>
                </a:schemeClr>
              </a:solidFill>
            </a:rPr>
            <a:t>Sky Team</a:t>
          </a:r>
          <a:endParaRPr lang="ru-RU" sz="2400" b="1" dirty="0">
            <a:solidFill>
              <a:schemeClr val="bg1">
                <a:lumMod val="50000"/>
              </a:schemeClr>
            </a:solidFill>
          </a:endParaRPr>
        </a:p>
      </dgm:t>
    </dgm:pt>
    <dgm:pt modelId="{A5171F87-FF7E-4292-A673-88C8E4B0C168}" type="parTrans" cxnId="{F94B5624-C374-4672-B12E-F0863E5E0A57}">
      <dgm:prSet/>
      <dgm:spPr/>
      <dgm:t>
        <a:bodyPr/>
        <a:lstStyle/>
        <a:p>
          <a:endParaRPr lang="ru-RU"/>
        </a:p>
      </dgm:t>
    </dgm:pt>
    <dgm:pt modelId="{46125ABB-4383-499B-866F-8F0B3552AC5D}" type="sibTrans" cxnId="{F94B5624-C374-4672-B12E-F0863E5E0A57}">
      <dgm:prSet/>
      <dgm:spPr>
        <a:blipFill>
          <a:blip xmlns:r="http://schemas.openxmlformats.org/officeDocument/2006/relationships" r:embed="rId2">
            <a:extLst>
              <a:ext uri="{28A0092B-C50C-407E-A947-70E740481C1C}">
                <a14:useLocalDpi xmlns:a14="http://schemas.microsoft.com/office/drawing/2010/main" xmlns="" val="0"/>
              </a:ext>
            </a:extLst>
          </a:blip>
          <a:srcRect/>
          <a:stretch>
            <a:fillRect/>
          </a:stretch>
        </a:blipFill>
      </dgm:spPr>
      <dgm:t>
        <a:bodyPr/>
        <a:lstStyle/>
        <a:p>
          <a:endParaRPr lang="ru-RU"/>
        </a:p>
      </dgm:t>
    </dgm:pt>
    <dgm:pt modelId="{13923005-C1B6-4052-9892-542C9D958EEE}">
      <dgm:prSet phldrT="[Text]" custT="1"/>
      <dgm:spPr/>
      <dgm:t>
        <a:bodyPr/>
        <a:lstStyle/>
        <a:p>
          <a:pPr algn="ctr"/>
          <a:r>
            <a:rPr lang="tr-TR" sz="2400" b="1" dirty="0" smtClean="0">
              <a:solidFill>
                <a:schemeClr val="bg1">
                  <a:lumMod val="50000"/>
                </a:schemeClr>
              </a:solidFill>
            </a:rPr>
            <a:t>One World</a:t>
          </a:r>
          <a:endParaRPr lang="ru-RU" sz="2400" b="1" dirty="0">
            <a:solidFill>
              <a:schemeClr val="bg1">
                <a:lumMod val="50000"/>
              </a:schemeClr>
            </a:solidFill>
          </a:endParaRPr>
        </a:p>
      </dgm:t>
    </dgm:pt>
    <dgm:pt modelId="{5841BF0F-381D-420A-9B7D-B39F53D297BF}" type="parTrans" cxnId="{3EB4ECF9-B477-4E30-8254-F6DD089B864E}">
      <dgm:prSet/>
      <dgm:spPr/>
      <dgm:t>
        <a:bodyPr/>
        <a:lstStyle/>
        <a:p>
          <a:endParaRPr lang="ru-RU"/>
        </a:p>
      </dgm:t>
    </dgm:pt>
    <dgm:pt modelId="{D5A08E94-F862-479E-BAA9-DB52E6664CEE}" type="sibTrans" cxnId="{3EB4ECF9-B477-4E30-8254-F6DD089B864E}">
      <dgm:prSet/>
      <dgm:spPr>
        <a:blipFill>
          <a:blip xmlns:r="http://schemas.openxmlformats.org/officeDocument/2006/relationships" r:embed="rId3">
            <a:extLst>
              <a:ext uri="{28A0092B-C50C-407E-A947-70E740481C1C}">
                <a14:useLocalDpi xmlns:a14="http://schemas.microsoft.com/office/drawing/2010/main" xmlns="" val="0"/>
              </a:ext>
            </a:extLst>
          </a:blip>
          <a:srcRect/>
          <a:stretch>
            <a:fillRect/>
          </a:stretch>
        </a:blipFill>
      </dgm:spPr>
      <dgm:t>
        <a:bodyPr/>
        <a:lstStyle/>
        <a:p>
          <a:endParaRPr lang="ru-RU"/>
        </a:p>
      </dgm:t>
    </dgm:pt>
    <dgm:pt modelId="{0A8D7C28-2D72-4F13-8B12-AEA129F2845C}">
      <dgm:prSet custT="1"/>
      <dgm:spPr/>
      <dgm:t>
        <a:bodyPr/>
        <a:lstStyle/>
        <a:p>
          <a:r>
            <a:rPr lang="tr-TR" sz="2400" b="1" cap="none" spc="0" dirty="0" smtClean="0">
              <a:ln w="18000">
                <a:solidFill>
                  <a:schemeClr val="bg1"/>
                </a:solidFill>
                <a:prstDash val="solid"/>
                <a:miter lim="800000"/>
              </a:ln>
              <a:solidFill>
                <a:schemeClr val="tx1"/>
              </a:solidFill>
              <a:effectLst>
                <a:outerShdw blurRad="25500" dist="23000" dir="7020000" algn="tl">
                  <a:srgbClr val="000000">
                    <a:alpha val="50000"/>
                  </a:srgbClr>
                </a:outerShdw>
              </a:effectLst>
            </a:rPr>
            <a:t>PASSENGER AIRLINE ALLIANCE</a:t>
          </a:r>
          <a:endParaRPr lang="ru-RU" sz="2400" b="1" cap="none" spc="0" dirty="0">
            <a:ln w="18000">
              <a:solidFill>
                <a:schemeClr val="bg1"/>
              </a:solidFill>
              <a:prstDash val="solid"/>
              <a:miter lim="800000"/>
            </a:ln>
            <a:solidFill>
              <a:schemeClr val="tx1"/>
            </a:solidFill>
            <a:effectLst>
              <a:outerShdw blurRad="25500" dist="23000" dir="7020000" algn="tl">
                <a:srgbClr val="000000">
                  <a:alpha val="50000"/>
                </a:srgbClr>
              </a:outerShdw>
            </a:effectLst>
          </a:endParaRPr>
        </a:p>
      </dgm:t>
    </dgm:pt>
    <dgm:pt modelId="{CA5C0B08-3D9A-4EAA-8170-4BD26F27ADB9}" type="sibTrans" cxnId="{D2037BDB-85FC-4C23-88F4-6BE9EC33FA3A}">
      <dgm:prSet/>
      <dgm:spPr>
        <a:blipFill>
          <a:blip xmlns:r="http://schemas.openxmlformats.org/officeDocument/2006/relationships" r:embed="rId4">
            <a:extLst>
              <a:ext uri="{28A0092B-C50C-407E-A947-70E740481C1C}">
                <a14:useLocalDpi xmlns:a14="http://schemas.microsoft.com/office/drawing/2010/main" xmlns="" val="0"/>
              </a:ext>
            </a:extLst>
          </a:blip>
          <a:srcRect/>
          <a:stretch>
            <a:fillRect l="-25000" r="-25000"/>
          </a:stretch>
        </a:blipFill>
      </dgm:spPr>
      <dgm:t>
        <a:bodyPr/>
        <a:lstStyle/>
        <a:p>
          <a:endParaRPr lang="ru-RU"/>
        </a:p>
      </dgm:t>
    </dgm:pt>
    <dgm:pt modelId="{9C4E7400-2568-4DE5-852D-7CBEFBD192CA}" type="parTrans" cxnId="{D2037BDB-85FC-4C23-88F4-6BE9EC33FA3A}">
      <dgm:prSet/>
      <dgm:spPr/>
      <dgm:t>
        <a:bodyPr/>
        <a:lstStyle/>
        <a:p>
          <a:endParaRPr lang="ru-RU"/>
        </a:p>
      </dgm:t>
    </dgm:pt>
    <dgm:pt modelId="{AE3FD69B-1EB3-493A-B1BA-7251DD60F3D1}" type="pres">
      <dgm:prSet presAssocID="{6FD1C0EB-D09F-40E3-9A93-3460D1E38508}" presName="Name0" presStyleCnt="0">
        <dgm:presLayoutVars>
          <dgm:chMax val="7"/>
          <dgm:chPref val="7"/>
          <dgm:dir/>
        </dgm:presLayoutVars>
      </dgm:prSet>
      <dgm:spPr/>
      <dgm:t>
        <a:bodyPr/>
        <a:lstStyle/>
        <a:p>
          <a:endParaRPr lang="ru-RU"/>
        </a:p>
      </dgm:t>
    </dgm:pt>
    <dgm:pt modelId="{29FB281F-5010-4ADD-98D5-D40D942DEF99}" type="pres">
      <dgm:prSet presAssocID="{6FD1C0EB-D09F-40E3-9A93-3460D1E38508}" presName="Name1" presStyleCnt="0"/>
      <dgm:spPr/>
    </dgm:pt>
    <dgm:pt modelId="{C85EA1FE-1276-4C1E-B5DB-90E5DF6AB1D6}" type="pres">
      <dgm:prSet presAssocID="{CA5C0B08-3D9A-4EAA-8170-4BD26F27ADB9}" presName="picture_1" presStyleCnt="0"/>
      <dgm:spPr/>
    </dgm:pt>
    <dgm:pt modelId="{F9DC6C63-F0E5-4749-A416-29634EFCBFDD}" type="pres">
      <dgm:prSet presAssocID="{CA5C0B08-3D9A-4EAA-8170-4BD26F27ADB9}" presName="pictureRepeatNode" presStyleLbl="alignImgPlace1" presStyleIdx="0" presStyleCnt="4"/>
      <dgm:spPr/>
      <dgm:t>
        <a:bodyPr/>
        <a:lstStyle/>
        <a:p>
          <a:endParaRPr lang="ru-RU"/>
        </a:p>
      </dgm:t>
    </dgm:pt>
    <dgm:pt modelId="{CBA31E1E-EFD3-4C3E-B4A8-57BF9D6CDDEB}" type="pres">
      <dgm:prSet presAssocID="{0A8D7C28-2D72-4F13-8B12-AEA129F2845C}" presName="text_1" presStyleLbl="node1" presStyleIdx="0" presStyleCnt="0" custScaleX="110184" custScaleY="158775" custLinFactNeighborX="609" custLinFactNeighborY="-97470">
        <dgm:presLayoutVars>
          <dgm:bulletEnabled val="1"/>
        </dgm:presLayoutVars>
      </dgm:prSet>
      <dgm:spPr/>
      <dgm:t>
        <a:bodyPr/>
        <a:lstStyle/>
        <a:p>
          <a:endParaRPr lang="ru-RU"/>
        </a:p>
      </dgm:t>
    </dgm:pt>
    <dgm:pt modelId="{6DA45987-6DC6-45C3-9BED-D33347DFA2FA}" type="pres">
      <dgm:prSet presAssocID="{0F6F2FB4-222A-4313-8E83-F6362BCD7AD9}" presName="picture_2" presStyleCnt="0"/>
      <dgm:spPr/>
    </dgm:pt>
    <dgm:pt modelId="{FB52F5F7-53B1-4AEF-974C-08E8F96D1313}" type="pres">
      <dgm:prSet presAssocID="{0F6F2FB4-222A-4313-8E83-F6362BCD7AD9}" presName="pictureRepeatNode" presStyleLbl="alignImgPlace1" presStyleIdx="1" presStyleCnt="4"/>
      <dgm:spPr/>
      <dgm:t>
        <a:bodyPr/>
        <a:lstStyle/>
        <a:p>
          <a:endParaRPr lang="ru-RU"/>
        </a:p>
      </dgm:t>
    </dgm:pt>
    <dgm:pt modelId="{BD7F352C-4723-4AD2-8912-77C176D3DC72}" type="pres">
      <dgm:prSet presAssocID="{62880959-ABBD-470B-B469-F1D31967AE55}" presName="line_2" presStyleLbl="parChTrans1D1" presStyleIdx="0" presStyleCnt="3"/>
      <dgm:spPr/>
    </dgm:pt>
    <dgm:pt modelId="{B102F4AD-9706-4626-9682-97279C1C6AE5}" type="pres">
      <dgm:prSet presAssocID="{62880959-ABBD-470B-B469-F1D31967AE55}" presName="textparent_2" presStyleLbl="node1" presStyleIdx="0" presStyleCnt="0"/>
      <dgm:spPr/>
    </dgm:pt>
    <dgm:pt modelId="{0B6F1666-EB51-4325-886D-DC807310EB0D}" type="pres">
      <dgm:prSet presAssocID="{62880959-ABBD-470B-B469-F1D31967AE55}" presName="text_2" presStyleLbl="revTx" presStyleIdx="0" presStyleCnt="3">
        <dgm:presLayoutVars>
          <dgm:bulletEnabled val="1"/>
        </dgm:presLayoutVars>
      </dgm:prSet>
      <dgm:spPr/>
      <dgm:t>
        <a:bodyPr/>
        <a:lstStyle/>
        <a:p>
          <a:endParaRPr lang="ru-RU"/>
        </a:p>
      </dgm:t>
    </dgm:pt>
    <dgm:pt modelId="{2E76C119-1628-433B-9DCE-B1F922CDCB4C}" type="pres">
      <dgm:prSet presAssocID="{46125ABB-4383-499B-866F-8F0B3552AC5D}" presName="picture_3" presStyleCnt="0"/>
      <dgm:spPr/>
    </dgm:pt>
    <dgm:pt modelId="{238904AA-7C21-4D12-9223-6BC3496963B1}" type="pres">
      <dgm:prSet presAssocID="{46125ABB-4383-499B-866F-8F0B3552AC5D}" presName="pictureRepeatNode" presStyleLbl="alignImgPlace1" presStyleIdx="2" presStyleCnt="4"/>
      <dgm:spPr/>
      <dgm:t>
        <a:bodyPr/>
        <a:lstStyle/>
        <a:p>
          <a:endParaRPr lang="ru-RU"/>
        </a:p>
      </dgm:t>
    </dgm:pt>
    <dgm:pt modelId="{D69EF3B2-576D-4E1F-9020-87D7C2A6D9F9}" type="pres">
      <dgm:prSet presAssocID="{52C69770-EA89-4027-B7F5-C54F8A1404F6}" presName="line_3" presStyleLbl="parChTrans1D1" presStyleIdx="1" presStyleCnt="3"/>
      <dgm:spPr/>
    </dgm:pt>
    <dgm:pt modelId="{8F981609-E464-4DC3-8960-BDD775856B09}" type="pres">
      <dgm:prSet presAssocID="{52C69770-EA89-4027-B7F5-C54F8A1404F6}" presName="textparent_3" presStyleLbl="node1" presStyleIdx="0" presStyleCnt="0"/>
      <dgm:spPr/>
    </dgm:pt>
    <dgm:pt modelId="{BFDF73A5-9B09-439C-A322-2988A60B790F}" type="pres">
      <dgm:prSet presAssocID="{52C69770-EA89-4027-B7F5-C54F8A1404F6}" presName="text_3" presStyleLbl="revTx" presStyleIdx="1" presStyleCnt="3">
        <dgm:presLayoutVars>
          <dgm:bulletEnabled val="1"/>
        </dgm:presLayoutVars>
      </dgm:prSet>
      <dgm:spPr/>
      <dgm:t>
        <a:bodyPr/>
        <a:lstStyle/>
        <a:p>
          <a:endParaRPr lang="ru-RU"/>
        </a:p>
      </dgm:t>
    </dgm:pt>
    <dgm:pt modelId="{E804FD00-2156-4B64-BDE3-E2CC04902FC4}" type="pres">
      <dgm:prSet presAssocID="{D5A08E94-F862-479E-BAA9-DB52E6664CEE}" presName="picture_4" presStyleCnt="0"/>
      <dgm:spPr/>
    </dgm:pt>
    <dgm:pt modelId="{39FA8A32-4CE9-4B7A-AFF7-5271D37DB476}" type="pres">
      <dgm:prSet presAssocID="{D5A08E94-F862-479E-BAA9-DB52E6664CEE}" presName="pictureRepeatNode" presStyleLbl="alignImgPlace1" presStyleIdx="3" presStyleCnt="4"/>
      <dgm:spPr/>
      <dgm:t>
        <a:bodyPr/>
        <a:lstStyle/>
        <a:p>
          <a:endParaRPr lang="ru-RU"/>
        </a:p>
      </dgm:t>
    </dgm:pt>
    <dgm:pt modelId="{6DCF6448-7781-47EB-9DE5-58E88AAC6D0C}" type="pres">
      <dgm:prSet presAssocID="{13923005-C1B6-4052-9892-542C9D958EEE}" presName="line_4" presStyleLbl="parChTrans1D1" presStyleIdx="2" presStyleCnt="3"/>
      <dgm:spPr/>
    </dgm:pt>
    <dgm:pt modelId="{0C051E6B-1314-4EEB-BA59-E0D333A5EA49}" type="pres">
      <dgm:prSet presAssocID="{13923005-C1B6-4052-9892-542C9D958EEE}" presName="textparent_4" presStyleLbl="node1" presStyleIdx="0" presStyleCnt="0"/>
      <dgm:spPr/>
    </dgm:pt>
    <dgm:pt modelId="{46F65C94-ADFB-42C2-B788-AED293FF1073}" type="pres">
      <dgm:prSet presAssocID="{13923005-C1B6-4052-9892-542C9D958EEE}" presName="text_4" presStyleLbl="revTx" presStyleIdx="2" presStyleCnt="3">
        <dgm:presLayoutVars>
          <dgm:bulletEnabled val="1"/>
        </dgm:presLayoutVars>
      </dgm:prSet>
      <dgm:spPr/>
      <dgm:t>
        <a:bodyPr/>
        <a:lstStyle/>
        <a:p>
          <a:endParaRPr lang="ru-RU"/>
        </a:p>
      </dgm:t>
    </dgm:pt>
  </dgm:ptLst>
  <dgm:cxnLst>
    <dgm:cxn modelId="{C9D90D05-A2BF-4D00-B77A-D2367EEA2FC5}" type="presOf" srcId="{D5A08E94-F862-479E-BAA9-DB52E6664CEE}" destId="{39FA8A32-4CE9-4B7A-AFF7-5271D37DB476}" srcOrd="0" destOrd="0" presId="urn:microsoft.com/office/officeart/2008/layout/CircularPictureCallout"/>
    <dgm:cxn modelId="{5EA290FD-3F93-4328-94EC-4802F7B851BC}" type="presOf" srcId="{CA5C0B08-3D9A-4EAA-8170-4BD26F27ADB9}" destId="{F9DC6C63-F0E5-4749-A416-29634EFCBFDD}" srcOrd="0" destOrd="0" presId="urn:microsoft.com/office/officeart/2008/layout/CircularPictureCallout"/>
    <dgm:cxn modelId="{B53CBE21-C16F-402B-9800-CC76F1DE6FF1}" type="presOf" srcId="{13923005-C1B6-4052-9892-542C9D958EEE}" destId="{46F65C94-ADFB-42C2-B788-AED293FF1073}" srcOrd="0" destOrd="0" presId="urn:microsoft.com/office/officeart/2008/layout/CircularPictureCallout"/>
    <dgm:cxn modelId="{6483B218-41C4-49EC-A62E-0BCAA1211413}" srcId="{6FD1C0EB-D09F-40E3-9A93-3460D1E38508}" destId="{62880959-ABBD-470B-B469-F1D31967AE55}" srcOrd="1" destOrd="0" parTransId="{45AACC39-2271-46A2-A524-74C27116520F}" sibTransId="{0F6F2FB4-222A-4313-8E83-F6362BCD7AD9}"/>
    <dgm:cxn modelId="{31B7E08E-4E94-4D41-9951-3C5CEB47DC91}" type="presOf" srcId="{52C69770-EA89-4027-B7F5-C54F8A1404F6}" destId="{BFDF73A5-9B09-439C-A322-2988A60B790F}" srcOrd="0" destOrd="0" presId="urn:microsoft.com/office/officeart/2008/layout/CircularPictureCallout"/>
    <dgm:cxn modelId="{4486F13C-7D5F-4119-9168-79F0151B1D92}" type="presOf" srcId="{62880959-ABBD-470B-B469-F1D31967AE55}" destId="{0B6F1666-EB51-4325-886D-DC807310EB0D}" srcOrd="0" destOrd="0" presId="urn:microsoft.com/office/officeart/2008/layout/CircularPictureCallout"/>
    <dgm:cxn modelId="{D2037BDB-85FC-4C23-88F4-6BE9EC33FA3A}" srcId="{6FD1C0EB-D09F-40E3-9A93-3460D1E38508}" destId="{0A8D7C28-2D72-4F13-8B12-AEA129F2845C}" srcOrd="0" destOrd="0" parTransId="{9C4E7400-2568-4DE5-852D-7CBEFBD192CA}" sibTransId="{CA5C0B08-3D9A-4EAA-8170-4BD26F27ADB9}"/>
    <dgm:cxn modelId="{058F8C71-F5B6-4E17-9935-B7C4457F4951}" type="presOf" srcId="{6FD1C0EB-D09F-40E3-9A93-3460D1E38508}" destId="{AE3FD69B-1EB3-493A-B1BA-7251DD60F3D1}" srcOrd="0" destOrd="0" presId="urn:microsoft.com/office/officeart/2008/layout/CircularPictureCallout"/>
    <dgm:cxn modelId="{1430E007-ED94-438C-B10D-5F6CB2D1948B}" type="presOf" srcId="{0F6F2FB4-222A-4313-8E83-F6362BCD7AD9}" destId="{FB52F5F7-53B1-4AEF-974C-08E8F96D1313}" srcOrd="0" destOrd="0" presId="urn:microsoft.com/office/officeart/2008/layout/CircularPictureCallout"/>
    <dgm:cxn modelId="{83081B16-6AC7-48D9-8006-53BD794B1778}" type="presOf" srcId="{0A8D7C28-2D72-4F13-8B12-AEA129F2845C}" destId="{CBA31E1E-EFD3-4C3E-B4A8-57BF9D6CDDEB}" srcOrd="0" destOrd="0" presId="urn:microsoft.com/office/officeart/2008/layout/CircularPictureCallout"/>
    <dgm:cxn modelId="{B1243768-7241-499A-863C-356A9C21C839}" type="presOf" srcId="{46125ABB-4383-499B-866F-8F0B3552AC5D}" destId="{238904AA-7C21-4D12-9223-6BC3496963B1}" srcOrd="0" destOrd="0" presId="urn:microsoft.com/office/officeart/2008/layout/CircularPictureCallout"/>
    <dgm:cxn modelId="{3EB4ECF9-B477-4E30-8254-F6DD089B864E}" srcId="{6FD1C0EB-D09F-40E3-9A93-3460D1E38508}" destId="{13923005-C1B6-4052-9892-542C9D958EEE}" srcOrd="3" destOrd="0" parTransId="{5841BF0F-381D-420A-9B7D-B39F53D297BF}" sibTransId="{D5A08E94-F862-479E-BAA9-DB52E6664CEE}"/>
    <dgm:cxn modelId="{F94B5624-C374-4672-B12E-F0863E5E0A57}" srcId="{6FD1C0EB-D09F-40E3-9A93-3460D1E38508}" destId="{52C69770-EA89-4027-B7F5-C54F8A1404F6}" srcOrd="2" destOrd="0" parTransId="{A5171F87-FF7E-4292-A673-88C8E4B0C168}" sibTransId="{46125ABB-4383-499B-866F-8F0B3552AC5D}"/>
    <dgm:cxn modelId="{9B0CF23E-2E22-4304-A15C-870528E45719}" type="presParOf" srcId="{AE3FD69B-1EB3-493A-B1BA-7251DD60F3D1}" destId="{29FB281F-5010-4ADD-98D5-D40D942DEF99}" srcOrd="0" destOrd="0" presId="urn:microsoft.com/office/officeart/2008/layout/CircularPictureCallout"/>
    <dgm:cxn modelId="{F536796F-74EC-4D09-B89E-E9F6C97C9965}" type="presParOf" srcId="{29FB281F-5010-4ADD-98D5-D40D942DEF99}" destId="{C85EA1FE-1276-4C1E-B5DB-90E5DF6AB1D6}" srcOrd="0" destOrd="0" presId="urn:microsoft.com/office/officeart/2008/layout/CircularPictureCallout"/>
    <dgm:cxn modelId="{B55AEA6C-9346-4B80-935A-53E96BB98BF0}" type="presParOf" srcId="{C85EA1FE-1276-4C1E-B5DB-90E5DF6AB1D6}" destId="{F9DC6C63-F0E5-4749-A416-29634EFCBFDD}" srcOrd="0" destOrd="0" presId="urn:microsoft.com/office/officeart/2008/layout/CircularPictureCallout"/>
    <dgm:cxn modelId="{7947D39A-48BD-4FE4-9367-3A5F3B76A4A4}" type="presParOf" srcId="{29FB281F-5010-4ADD-98D5-D40D942DEF99}" destId="{CBA31E1E-EFD3-4C3E-B4A8-57BF9D6CDDEB}" srcOrd="1" destOrd="0" presId="urn:microsoft.com/office/officeart/2008/layout/CircularPictureCallout"/>
    <dgm:cxn modelId="{0DF84776-E787-49CC-AF55-401EB47072E4}" type="presParOf" srcId="{29FB281F-5010-4ADD-98D5-D40D942DEF99}" destId="{6DA45987-6DC6-45C3-9BED-D33347DFA2FA}" srcOrd="2" destOrd="0" presId="urn:microsoft.com/office/officeart/2008/layout/CircularPictureCallout"/>
    <dgm:cxn modelId="{853C4FD4-5A79-42BF-B255-072F0C25A9B6}" type="presParOf" srcId="{6DA45987-6DC6-45C3-9BED-D33347DFA2FA}" destId="{FB52F5F7-53B1-4AEF-974C-08E8F96D1313}" srcOrd="0" destOrd="0" presId="urn:microsoft.com/office/officeart/2008/layout/CircularPictureCallout"/>
    <dgm:cxn modelId="{F45DCB71-C67C-4A06-8AD5-73C2C8A10655}" type="presParOf" srcId="{29FB281F-5010-4ADD-98D5-D40D942DEF99}" destId="{BD7F352C-4723-4AD2-8912-77C176D3DC72}" srcOrd="3" destOrd="0" presId="urn:microsoft.com/office/officeart/2008/layout/CircularPictureCallout"/>
    <dgm:cxn modelId="{BC37EBF9-62D6-4C26-98FA-0985DEC72565}" type="presParOf" srcId="{29FB281F-5010-4ADD-98D5-D40D942DEF99}" destId="{B102F4AD-9706-4626-9682-97279C1C6AE5}" srcOrd="4" destOrd="0" presId="urn:microsoft.com/office/officeart/2008/layout/CircularPictureCallout"/>
    <dgm:cxn modelId="{1B8D4D59-254F-45F1-8644-BE5907ABBE93}" type="presParOf" srcId="{B102F4AD-9706-4626-9682-97279C1C6AE5}" destId="{0B6F1666-EB51-4325-886D-DC807310EB0D}" srcOrd="0" destOrd="0" presId="urn:microsoft.com/office/officeart/2008/layout/CircularPictureCallout"/>
    <dgm:cxn modelId="{3E82D22A-8172-4C50-B4EB-EB332613AEF1}" type="presParOf" srcId="{29FB281F-5010-4ADD-98D5-D40D942DEF99}" destId="{2E76C119-1628-433B-9DCE-B1F922CDCB4C}" srcOrd="5" destOrd="0" presId="urn:microsoft.com/office/officeart/2008/layout/CircularPictureCallout"/>
    <dgm:cxn modelId="{297380EC-D357-4F9A-ABF7-4066DA9D179A}" type="presParOf" srcId="{2E76C119-1628-433B-9DCE-B1F922CDCB4C}" destId="{238904AA-7C21-4D12-9223-6BC3496963B1}" srcOrd="0" destOrd="0" presId="urn:microsoft.com/office/officeart/2008/layout/CircularPictureCallout"/>
    <dgm:cxn modelId="{59EB26B2-E723-42E8-A33E-2AA6BA668247}" type="presParOf" srcId="{29FB281F-5010-4ADD-98D5-D40D942DEF99}" destId="{D69EF3B2-576D-4E1F-9020-87D7C2A6D9F9}" srcOrd="6" destOrd="0" presId="urn:microsoft.com/office/officeart/2008/layout/CircularPictureCallout"/>
    <dgm:cxn modelId="{455108A4-3F72-45BC-95C3-D0A6DD268917}" type="presParOf" srcId="{29FB281F-5010-4ADD-98D5-D40D942DEF99}" destId="{8F981609-E464-4DC3-8960-BDD775856B09}" srcOrd="7" destOrd="0" presId="urn:microsoft.com/office/officeart/2008/layout/CircularPictureCallout"/>
    <dgm:cxn modelId="{0CC965C0-2295-48B5-B774-E2C18CEEC89E}" type="presParOf" srcId="{8F981609-E464-4DC3-8960-BDD775856B09}" destId="{BFDF73A5-9B09-439C-A322-2988A60B790F}" srcOrd="0" destOrd="0" presId="urn:microsoft.com/office/officeart/2008/layout/CircularPictureCallout"/>
    <dgm:cxn modelId="{42EC14F0-C1AC-4B3C-89AB-C090D5D88E5F}" type="presParOf" srcId="{29FB281F-5010-4ADD-98D5-D40D942DEF99}" destId="{E804FD00-2156-4B64-BDE3-E2CC04902FC4}" srcOrd="8" destOrd="0" presId="urn:microsoft.com/office/officeart/2008/layout/CircularPictureCallout"/>
    <dgm:cxn modelId="{604914D6-CEB5-4B12-822A-DFC8771DF75D}" type="presParOf" srcId="{E804FD00-2156-4B64-BDE3-E2CC04902FC4}" destId="{39FA8A32-4CE9-4B7A-AFF7-5271D37DB476}" srcOrd="0" destOrd="0" presId="urn:microsoft.com/office/officeart/2008/layout/CircularPictureCallout"/>
    <dgm:cxn modelId="{B800C2CC-A1D6-4D04-AF7C-AB333EC68392}" type="presParOf" srcId="{29FB281F-5010-4ADD-98D5-D40D942DEF99}" destId="{6DCF6448-7781-47EB-9DE5-58E88AAC6D0C}" srcOrd="9" destOrd="0" presId="urn:microsoft.com/office/officeart/2008/layout/CircularPictureCallout"/>
    <dgm:cxn modelId="{CA6F7359-6C65-4017-988C-41ECDD85BB22}" type="presParOf" srcId="{29FB281F-5010-4ADD-98D5-D40D942DEF99}" destId="{0C051E6B-1314-4EEB-BA59-E0D333A5EA49}" srcOrd="10" destOrd="0" presId="urn:microsoft.com/office/officeart/2008/layout/CircularPictureCallout"/>
    <dgm:cxn modelId="{E838C007-6F85-4B18-898A-4448FAA33157}" type="presParOf" srcId="{0C051E6B-1314-4EEB-BA59-E0D333A5EA49}" destId="{46F65C94-ADFB-42C2-B788-AED293FF1073}" srcOrd="0" destOrd="0" presId="urn:microsoft.com/office/officeart/2008/layout/CircularPictureCallou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5BA383-16B5-4F09-AE60-F0FFEE85B9FD}"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ru-RU"/>
        </a:p>
      </dgm:t>
    </dgm:pt>
    <dgm:pt modelId="{506469A5-7A17-4E40-B919-E486F5A10D27}">
      <dgm:prSet custT="1"/>
      <dgm:spPr/>
      <dgm:t>
        <a:bodyPr/>
        <a:lstStyle/>
        <a:p>
          <a:r>
            <a:rPr lang="tr-TR" sz="2800" b="1" cap="none" spc="0" dirty="0" smtClean="0">
              <a:ln w="18000">
                <a:solidFill>
                  <a:schemeClr val="tx1"/>
                </a:solidFill>
                <a:prstDash val="solid"/>
                <a:miter lim="800000"/>
              </a:ln>
              <a:solidFill>
                <a:schemeClr val="bg1"/>
              </a:solidFill>
              <a:effectLst>
                <a:outerShdw blurRad="25500" dist="23000" dir="7020000" algn="tl">
                  <a:srgbClr val="000000">
                    <a:alpha val="50000"/>
                  </a:srgbClr>
                </a:outerShdw>
              </a:effectLst>
            </a:rPr>
            <a:t>CARGO AIRLINE ALLIANCE</a:t>
          </a:r>
          <a:endParaRPr lang="ru-RU" sz="2800" b="1" cap="none" spc="0" dirty="0">
            <a:ln w="18000">
              <a:solidFill>
                <a:schemeClr val="tx1"/>
              </a:solidFill>
              <a:prstDash val="solid"/>
              <a:miter lim="800000"/>
            </a:ln>
            <a:solidFill>
              <a:schemeClr val="bg1"/>
            </a:solidFill>
            <a:effectLst>
              <a:outerShdw blurRad="25500" dist="23000" dir="7020000" algn="tl">
                <a:srgbClr val="000000">
                  <a:alpha val="50000"/>
                </a:srgbClr>
              </a:outerShdw>
            </a:effectLst>
          </a:endParaRPr>
        </a:p>
      </dgm:t>
    </dgm:pt>
    <dgm:pt modelId="{E677D6F6-2B1C-4CC9-89B8-0EDBC13FD41F}" type="parTrans" cxnId="{32EF9E3C-A71B-42D4-BFE7-B27D44249D8D}">
      <dgm:prSet/>
      <dgm:spPr/>
      <dgm:t>
        <a:bodyPr/>
        <a:lstStyle/>
        <a:p>
          <a:endParaRPr lang="ru-RU"/>
        </a:p>
      </dgm:t>
    </dgm:pt>
    <dgm:pt modelId="{BFC7F80C-FAB6-4D16-A75A-50F658EC4FF6}" type="sibTrans" cxnId="{32EF9E3C-A71B-42D4-BFE7-B27D44249D8D}">
      <dgm:prSet/>
      <dgm:spPr>
        <a:blipFill>
          <a:blip xmlns:r="http://schemas.openxmlformats.org/officeDocument/2006/relationships" r:embed="rId1">
            <a:extLst>
              <a:ext uri="{28A0092B-C50C-407E-A947-70E740481C1C}">
                <a14:useLocalDpi xmlns:a14="http://schemas.microsoft.com/office/drawing/2010/main" xmlns="" val="0"/>
              </a:ext>
            </a:extLst>
          </a:blip>
          <a:srcRect/>
          <a:stretch>
            <a:fillRect l="-17000" r="-17000"/>
          </a:stretch>
        </a:blipFill>
      </dgm:spPr>
      <dgm:t>
        <a:bodyPr/>
        <a:lstStyle/>
        <a:p>
          <a:endParaRPr lang="ru-RU"/>
        </a:p>
      </dgm:t>
    </dgm:pt>
    <dgm:pt modelId="{EDB0D9EB-0292-446A-8827-2439ADC5130B}">
      <dgm:prSet phldrT="[Text]" custT="1"/>
      <dgm:spPr/>
      <dgm:t>
        <a:bodyPr/>
        <a:lstStyle/>
        <a:p>
          <a:pPr algn="ctr"/>
          <a:r>
            <a:rPr lang="en-US" sz="2000" b="1" dirty="0" smtClean="0">
              <a:solidFill>
                <a:schemeClr val="bg1">
                  <a:lumMod val="50000"/>
                </a:schemeClr>
              </a:solidFill>
            </a:rPr>
            <a:t>WOW</a:t>
          </a:r>
        </a:p>
        <a:p>
          <a:pPr algn="ctr"/>
          <a:r>
            <a:rPr lang="en-US" sz="1800" b="1" dirty="0" smtClean="0">
              <a:solidFill>
                <a:schemeClr val="bg1">
                  <a:lumMod val="50000"/>
                </a:schemeClr>
              </a:solidFill>
            </a:rPr>
            <a:t>Alliance</a:t>
          </a:r>
          <a:endParaRPr lang="ru-RU" sz="1800" b="1" dirty="0">
            <a:solidFill>
              <a:schemeClr val="bg1">
                <a:lumMod val="50000"/>
              </a:schemeClr>
            </a:solidFill>
          </a:endParaRPr>
        </a:p>
      </dgm:t>
    </dgm:pt>
    <dgm:pt modelId="{BA28A07C-A96E-4EE3-AFDC-C19605051E0E}" type="parTrans" cxnId="{6874CF11-D473-4FFC-9238-EF7EF589BA39}">
      <dgm:prSet/>
      <dgm:spPr/>
      <dgm:t>
        <a:bodyPr/>
        <a:lstStyle/>
        <a:p>
          <a:endParaRPr lang="ru-RU"/>
        </a:p>
      </dgm:t>
    </dgm:pt>
    <dgm:pt modelId="{FEF9238B-5BB8-4C1B-B988-296650F3BA2A}" type="sibTrans" cxnId="{6874CF11-D473-4FFC-9238-EF7EF589BA39}">
      <dgm:prSet/>
      <dgm:spPr>
        <a:blipFill>
          <a:blip xmlns:r="http://schemas.openxmlformats.org/officeDocument/2006/relationships" r:embed="rId2">
            <a:extLst>
              <a:ext uri="{28A0092B-C50C-407E-A947-70E740481C1C}">
                <a14:useLocalDpi xmlns:a14="http://schemas.microsoft.com/office/drawing/2010/main" xmlns="" val="0"/>
              </a:ext>
            </a:extLst>
          </a:blip>
          <a:srcRect/>
          <a:stretch>
            <a:fillRect l="-80000" r="-80000"/>
          </a:stretch>
        </a:blipFill>
      </dgm:spPr>
      <dgm:t>
        <a:bodyPr/>
        <a:lstStyle/>
        <a:p>
          <a:endParaRPr lang="ru-RU"/>
        </a:p>
      </dgm:t>
    </dgm:pt>
    <dgm:pt modelId="{C37926FF-A3A9-4D44-9092-5E6D06070DB2}">
      <dgm:prSet phldrT="[Text]" custT="1"/>
      <dgm:spPr/>
      <dgm:t>
        <a:bodyPr/>
        <a:lstStyle/>
        <a:p>
          <a:pPr algn="ctr"/>
          <a:r>
            <a:rPr lang="en-US" sz="2000" b="1" dirty="0" err="1" smtClean="0">
              <a:solidFill>
                <a:schemeClr val="bg1">
                  <a:lumMod val="50000"/>
                </a:schemeClr>
              </a:solidFill>
            </a:rPr>
            <a:t>SkyTeam</a:t>
          </a:r>
          <a:r>
            <a:rPr lang="en-US" sz="2400" b="1" dirty="0" smtClean="0">
              <a:solidFill>
                <a:schemeClr val="bg1">
                  <a:lumMod val="50000"/>
                </a:schemeClr>
              </a:solidFill>
            </a:rPr>
            <a:t> </a:t>
          </a:r>
          <a:r>
            <a:rPr lang="en-US" sz="2000" b="1" dirty="0" smtClean="0">
              <a:solidFill>
                <a:schemeClr val="bg1">
                  <a:lumMod val="50000"/>
                </a:schemeClr>
              </a:solidFill>
            </a:rPr>
            <a:t>Cargo</a:t>
          </a:r>
          <a:endParaRPr lang="ru-RU" sz="2000" b="1" dirty="0">
            <a:solidFill>
              <a:schemeClr val="bg1">
                <a:lumMod val="50000"/>
              </a:schemeClr>
            </a:solidFill>
          </a:endParaRPr>
        </a:p>
      </dgm:t>
    </dgm:pt>
    <dgm:pt modelId="{DBF03E2B-79DF-47C6-9FBC-14AA0A89B644}" type="parTrans" cxnId="{64D57788-A7F2-4DF1-A4E6-F10D16255FBE}">
      <dgm:prSet/>
      <dgm:spPr/>
      <dgm:t>
        <a:bodyPr/>
        <a:lstStyle/>
        <a:p>
          <a:endParaRPr lang="ru-RU"/>
        </a:p>
      </dgm:t>
    </dgm:pt>
    <dgm:pt modelId="{F5527AF1-2555-422B-A241-055258E0E81B}" type="sibTrans" cxnId="{64D57788-A7F2-4DF1-A4E6-F10D16255FBE}">
      <dgm:prSet/>
      <dgm:spPr>
        <a:blipFill>
          <a:blip xmlns:r="http://schemas.openxmlformats.org/officeDocument/2006/relationships" r:embed="rId3">
            <a:extLst>
              <a:ext uri="{28A0092B-C50C-407E-A947-70E740481C1C}">
                <a14:useLocalDpi xmlns:a14="http://schemas.microsoft.com/office/drawing/2010/main" xmlns="" val="0"/>
              </a:ext>
            </a:extLst>
          </a:blip>
          <a:srcRect/>
          <a:stretch>
            <a:fillRect l="-36000" r="-36000"/>
          </a:stretch>
        </a:blipFill>
      </dgm:spPr>
      <dgm:t>
        <a:bodyPr/>
        <a:lstStyle/>
        <a:p>
          <a:endParaRPr lang="ru-RU"/>
        </a:p>
      </dgm:t>
    </dgm:pt>
    <dgm:pt modelId="{137AC502-B09E-4960-8A3C-CA0777506C6D}">
      <dgm:prSet phldrT="[Text]" custT="1"/>
      <dgm:spPr/>
      <dgm:t>
        <a:bodyPr/>
        <a:lstStyle/>
        <a:p>
          <a:pPr algn="ctr"/>
          <a:r>
            <a:rPr lang="en-US" sz="1600" b="1" dirty="0" smtClean="0">
              <a:solidFill>
                <a:schemeClr val="bg1">
                  <a:lumMod val="50000"/>
                </a:schemeClr>
              </a:solidFill>
            </a:rPr>
            <a:t>ANA/UPS</a:t>
          </a:r>
          <a:r>
            <a:rPr lang="en-US" sz="1800" b="1" dirty="0" smtClean="0">
              <a:solidFill>
                <a:schemeClr val="bg1">
                  <a:lumMod val="50000"/>
                </a:schemeClr>
              </a:solidFill>
            </a:rPr>
            <a:t> Alliance</a:t>
          </a:r>
          <a:endParaRPr lang="ru-RU" sz="1800" b="1" dirty="0">
            <a:solidFill>
              <a:schemeClr val="bg1">
                <a:lumMod val="50000"/>
              </a:schemeClr>
            </a:solidFill>
          </a:endParaRPr>
        </a:p>
      </dgm:t>
    </dgm:pt>
    <dgm:pt modelId="{A07E7770-89CC-45F6-950C-9E33F97882D6}" type="parTrans" cxnId="{8F10DEE8-2D13-4D75-B812-74D119713ADB}">
      <dgm:prSet/>
      <dgm:spPr/>
      <dgm:t>
        <a:bodyPr/>
        <a:lstStyle/>
        <a:p>
          <a:endParaRPr lang="ru-RU"/>
        </a:p>
      </dgm:t>
    </dgm:pt>
    <dgm:pt modelId="{06E239FD-DF5B-4B71-B5C3-D26DB560324A}" type="sibTrans" cxnId="{8F10DEE8-2D13-4D75-B812-74D119713ADB}">
      <dgm:prSet/>
      <dgm:spPr>
        <a:blipFill>
          <a:blip xmlns:r="http://schemas.openxmlformats.org/officeDocument/2006/relationships" r:embed="rId4">
            <a:extLst>
              <a:ext uri="{28A0092B-C50C-407E-A947-70E740481C1C}">
                <a14:useLocalDpi xmlns:a14="http://schemas.microsoft.com/office/drawing/2010/main" xmlns="" val="0"/>
              </a:ext>
            </a:extLst>
          </a:blip>
          <a:srcRect/>
          <a:stretch>
            <a:fillRect l="-93000" r="-93000"/>
          </a:stretch>
        </a:blipFill>
      </dgm:spPr>
      <dgm:t>
        <a:bodyPr/>
        <a:lstStyle/>
        <a:p>
          <a:endParaRPr lang="ru-RU"/>
        </a:p>
      </dgm:t>
    </dgm:pt>
    <dgm:pt modelId="{97CC1F49-795E-4BEA-BEFC-A96CE5EC2CF9}" type="pres">
      <dgm:prSet presAssocID="{225BA383-16B5-4F09-AE60-F0FFEE85B9FD}" presName="Name0" presStyleCnt="0">
        <dgm:presLayoutVars>
          <dgm:chMax val="7"/>
          <dgm:chPref val="7"/>
          <dgm:dir/>
        </dgm:presLayoutVars>
      </dgm:prSet>
      <dgm:spPr/>
      <dgm:t>
        <a:bodyPr/>
        <a:lstStyle/>
        <a:p>
          <a:endParaRPr lang="ru-RU"/>
        </a:p>
      </dgm:t>
    </dgm:pt>
    <dgm:pt modelId="{2E2F950B-1150-4380-92B2-376CBE2C85E1}" type="pres">
      <dgm:prSet presAssocID="{225BA383-16B5-4F09-AE60-F0FFEE85B9FD}" presName="Name1" presStyleCnt="0"/>
      <dgm:spPr/>
    </dgm:pt>
    <dgm:pt modelId="{79FE9B4F-4187-4243-BC30-AE91C41BBEFB}" type="pres">
      <dgm:prSet presAssocID="{BFC7F80C-FAB6-4D16-A75A-50F658EC4FF6}" presName="picture_1" presStyleCnt="0"/>
      <dgm:spPr/>
    </dgm:pt>
    <dgm:pt modelId="{3A7B09DA-B5D2-4479-8A40-F243D69345E3}" type="pres">
      <dgm:prSet presAssocID="{BFC7F80C-FAB6-4D16-A75A-50F658EC4FF6}" presName="pictureRepeatNode" presStyleLbl="alignImgPlace1" presStyleIdx="0" presStyleCnt="4"/>
      <dgm:spPr/>
      <dgm:t>
        <a:bodyPr/>
        <a:lstStyle/>
        <a:p>
          <a:endParaRPr lang="ru-RU"/>
        </a:p>
      </dgm:t>
    </dgm:pt>
    <dgm:pt modelId="{8CF501E6-1E43-4285-A757-FF968EA5F35C}" type="pres">
      <dgm:prSet presAssocID="{506469A5-7A17-4E40-B919-E486F5A10D27}" presName="text_1" presStyleLbl="node1" presStyleIdx="0" presStyleCnt="0" custScaleX="108802" custScaleY="121585" custLinFactY="-11827" custLinFactNeighborX="-1717" custLinFactNeighborY="-100000">
        <dgm:presLayoutVars>
          <dgm:bulletEnabled val="1"/>
        </dgm:presLayoutVars>
      </dgm:prSet>
      <dgm:spPr/>
      <dgm:t>
        <a:bodyPr/>
        <a:lstStyle/>
        <a:p>
          <a:endParaRPr lang="ru-RU"/>
        </a:p>
      </dgm:t>
    </dgm:pt>
    <dgm:pt modelId="{A2681729-471E-4028-9DDD-F4ED51DEB9CA}" type="pres">
      <dgm:prSet presAssocID="{FEF9238B-5BB8-4C1B-B988-296650F3BA2A}" presName="picture_2" presStyleCnt="0"/>
      <dgm:spPr/>
    </dgm:pt>
    <dgm:pt modelId="{ABABC235-E70A-42D9-A709-D799F7DE13DD}" type="pres">
      <dgm:prSet presAssocID="{FEF9238B-5BB8-4C1B-B988-296650F3BA2A}" presName="pictureRepeatNode" presStyleLbl="alignImgPlace1" presStyleIdx="1" presStyleCnt="4" custScaleX="101258" custScaleY="85915"/>
      <dgm:spPr/>
      <dgm:t>
        <a:bodyPr/>
        <a:lstStyle/>
        <a:p>
          <a:endParaRPr lang="ru-RU"/>
        </a:p>
      </dgm:t>
    </dgm:pt>
    <dgm:pt modelId="{37358438-5AA7-4903-9152-9D2B91F7F0CC}" type="pres">
      <dgm:prSet presAssocID="{EDB0D9EB-0292-446A-8827-2439ADC5130B}" presName="line_2" presStyleLbl="parChTrans1D1" presStyleIdx="0" presStyleCnt="3"/>
      <dgm:spPr/>
    </dgm:pt>
    <dgm:pt modelId="{73362ECF-E432-4756-AD2A-FAB0E7494BCA}" type="pres">
      <dgm:prSet presAssocID="{EDB0D9EB-0292-446A-8827-2439ADC5130B}" presName="textparent_2" presStyleLbl="node1" presStyleIdx="0" presStyleCnt="0"/>
      <dgm:spPr/>
    </dgm:pt>
    <dgm:pt modelId="{C0196457-6578-4E59-9FFC-7AE184A3BE25}" type="pres">
      <dgm:prSet presAssocID="{EDB0D9EB-0292-446A-8827-2439ADC5130B}" presName="text_2" presStyleLbl="revTx" presStyleIdx="0" presStyleCnt="3" custScaleX="2000000" custScaleY="165754">
        <dgm:presLayoutVars>
          <dgm:bulletEnabled val="1"/>
        </dgm:presLayoutVars>
      </dgm:prSet>
      <dgm:spPr/>
      <dgm:t>
        <a:bodyPr/>
        <a:lstStyle/>
        <a:p>
          <a:endParaRPr lang="ru-RU"/>
        </a:p>
      </dgm:t>
    </dgm:pt>
    <dgm:pt modelId="{B10D75FF-E6CD-4664-A5FC-4AA64C99B0AE}" type="pres">
      <dgm:prSet presAssocID="{F5527AF1-2555-422B-A241-055258E0E81B}" presName="picture_3" presStyleCnt="0"/>
      <dgm:spPr/>
    </dgm:pt>
    <dgm:pt modelId="{58266BF6-30A4-44F5-86B9-610B33F657BC}" type="pres">
      <dgm:prSet presAssocID="{F5527AF1-2555-422B-A241-055258E0E81B}" presName="pictureRepeatNode" presStyleLbl="alignImgPlace1" presStyleIdx="2" presStyleCnt="4"/>
      <dgm:spPr/>
      <dgm:t>
        <a:bodyPr/>
        <a:lstStyle/>
        <a:p>
          <a:endParaRPr lang="ru-RU"/>
        </a:p>
      </dgm:t>
    </dgm:pt>
    <dgm:pt modelId="{2FE8C2F9-D29D-4939-8E97-DA2E08A8AAF3}" type="pres">
      <dgm:prSet presAssocID="{C37926FF-A3A9-4D44-9092-5E6D06070DB2}" presName="line_3" presStyleLbl="parChTrans1D1" presStyleIdx="1" presStyleCnt="3"/>
      <dgm:spPr/>
    </dgm:pt>
    <dgm:pt modelId="{4F3DE898-EA01-4C4D-B75D-C31C39558E02}" type="pres">
      <dgm:prSet presAssocID="{C37926FF-A3A9-4D44-9092-5E6D06070DB2}" presName="textparent_3" presStyleLbl="node1" presStyleIdx="0" presStyleCnt="0"/>
      <dgm:spPr/>
    </dgm:pt>
    <dgm:pt modelId="{D50D68A5-3769-4B54-9547-B09AE96A54A6}" type="pres">
      <dgm:prSet presAssocID="{C37926FF-A3A9-4D44-9092-5E6D06070DB2}" presName="text_3" presStyleLbl="revTx" presStyleIdx="1" presStyleCnt="3" custLinFactNeighborX="36584" custLinFactNeighborY="3052">
        <dgm:presLayoutVars>
          <dgm:bulletEnabled val="1"/>
        </dgm:presLayoutVars>
      </dgm:prSet>
      <dgm:spPr/>
      <dgm:t>
        <a:bodyPr/>
        <a:lstStyle/>
        <a:p>
          <a:endParaRPr lang="ru-RU"/>
        </a:p>
      </dgm:t>
    </dgm:pt>
    <dgm:pt modelId="{FF2A27BE-114B-413F-B982-9A1257A73B10}" type="pres">
      <dgm:prSet presAssocID="{06E239FD-DF5B-4B71-B5C3-D26DB560324A}" presName="picture_4" presStyleCnt="0"/>
      <dgm:spPr/>
    </dgm:pt>
    <dgm:pt modelId="{4D6DA3AE-B5BC-4FF6-B72C-434CC8EFAE7B}" type="pres">
      <dgm:prSet presAssocID="{06E239FD-DF5B-4B71-B5C3-D26DB560324A}" presName="pictureRepeatNode" presStyleLbl="alignImgPlace1" presStyleIdx="3" presStyleCnt="4" custLinFactNeighborX="-22110" custLinFactNeighborY="-913"/>
      <dgm:spPr/>
      <dgm:t>
        <a:bodyPr/>
        <a:lstStyle/>
        <a:p>
          <a:endParaRPr lang="ru-RU"/>
        </a:p>
      </dgm:t>
    </dgm:pt>
    <dgm:pt modelId="{605B60E0-B3A0-4402-A8DD-D9C6922B0854}" type="pres">
      <dgm:prSet presAssocID="{137AC502-B09E-4960-8A3C-CA0777506C6D}" presName="line_4" presStyleLbl="parChTrans1D1" presStyleIdx="2" presStyleCnt="3"/>
      <dgm:spPr/>
    </dgm:pt>
    <dgm:pt modelId="{99615021-4AF0-42B5-97A4-072CE1F6535C}" type="pres">
      <dgm:prSet presAssocID="{137AC502-B09E-4960-8A3C-CA0777506C6D}" presName="textparent_4" presStyleLbl="node1" presStyleIdx="0" presStyleCnt="0"/>
      <dgm:spPr/>
    </dgm:pt>
    <dgm:pt modelId="{F87C46B4-2801-4D8C-8D1D-135B8FB79D7B}" type="pres">
      <dgm:prSet presAssocID="{137AC502-B09E-4960-8A3C-CA0777506C6D}" presName="text_4" presStyleLbl="revTx" presStyleIdx="2" presStyleCnt="3" custScaleX="679105" custScaleY="65297">
        <dgm:presLayoutVars>
          <dgm:bulletEnabled val="1"/>
        </dgm:presLayoutVars>
      </dgm:prSet>
      <dgm:spPr/>
      <dgm:t>
        <a:bodyPr/>
        <a:lstStyle/>
        <a:p>
          <a:endParaRPr lang="ru-RU"/>
        </a:p>
      </dgm:t>
    </dgm:pt>
  </dgm:ptLst>
  <dgm:cxnLst>
    <dgm:cxn modelId="{DED434CC-E2A9-4959-9189-FF8F99602926}" type="presOf" srcId="{C37926FF-A3A9-4D44-9092-5E6D06070DB2}" destId="{D50D68A5-3769-4B54-9547-B09AE96A54A6}" srcOrd="0" destOrd="0" presId="urn:microsoft.com/office/officeart/2008/layout/CircularPictureCallout"/>
    <dgm:cxn modelId="{8496FECF-1357-4A0A-A982-02F6D57E9782}" type="presOf" srcId="{137AC502-B09E-4960-8A3C-CA0777506C6D}" destId="{F87C46B4-2801-4D8C-8D1D-135B8FB79D7B}" srcOrd="0" destOrd="0" presId="urn:microsoft.com/office/officeart/2008/layout/CircularPictureCallout"/>
    <dgm:cxn modelId="{7191CC4C-A228-4D41-9C95-ECF103BB98B8}" type="presOf" srcId="{225BA383-16B5-4F09-AE60-F0FFEE85B9FD}" destId="{97CC1F49-795E-4BEA-BEFC-A96CE5EC2CF9}" srcOrd="0" destOrd="0" presId="urn:microsoft.com/office/officeart/2008/layout/CircularPictureCallout"/>
    <dgm:cxn modelId="{7227C11E-12E7-4A30-8AD3-59BEB5AD268A}" type="presOf" srcId="{FEF9238B-5BB8-4C1B-B988-296650F3BA2A}" destId="{ABABC235-E70A-42D9-A709-D799F7DE13DD}" srcOrd="0" destOrd="0" presId="urn:microsoft.com/office/officeart/2008/layout/CircularPictureCallout"/>
    <dgm:cxn modelId="{6874CF11-D473-4FFC-9238-EF7EF589BA39}" srcId="{225BA383-16B5-4F09-AE60-F0FFEE85B9FD}" destId="{EDB0D9EB-0292-446A-8827-2439ADC5130B}" srcOrd="1" destOrd="0" parTransId="{BA28A07C-A96E-4EE3-AFDC-C19605051E0E}" sibTransId="{FEF9238B-5BB8-4C1B-B988-296650F3BA2A}"/>
    <dgm:cxn modelId="{6B276B65-9B67-45EC-B80F-56E71612317A}" type="presOf" srcId="{506469A5-7A17-4E40-B919-E486F5A10D27}" destId="{8CF501E6-1E43-4285-A757-FF968EA5F35C}" srcOrd="0" destOrd="0" presId="urn:microsoft.com/office/officeart/2008/layout/CircularPictureCallout"/>
    <dgm:cxn modelId="{32EF9E3C-A71B-42D4-BFE7-B27D44249D8D}" srcId="{225BA383-16B5-4F09-AE60-F0FFEE85B9FD}" destId="{506469A5-7A17-4E40-B919-E486F5A10D27}" srcOrd="0" destOrd="0" parTransId="{E677D6F6-2B1C-4CC9-89B8-0EDBC13FD41F}" sibTransId="{BFC7F80C-FAB6-4D16-A75A-50F658EC4FF6}"/>
    <dgm:cxn modelId="{8F10DEE8-2D13-4D75-B812-74D119713ADB}" srcId="{225BA383-16B5-4F09-AE60-F0FFEE85B9FD}" destId="{137AC502-B09E-4960-8A3C-CA0777506C6D}" srcOrd="3" destOrd="0" parTransId="{A07E7770-89CC-45F6-950C-9E33F97882D6}" sibTransId="{06E239FD-DF5B-4B71-B5C3-D26DB560324A}"/>
    <dgm:cxn modelId="{6DA5D7DA-297F-44FB-B322-3991270DEA27}" type="presOf" srcId="{F5527AF1-2555-422B-A241-055258E0E81B}" destId="{58266BF6-30A4-44F5-86B9-610B33F657BC}" srcOrd="0" destOrd="0" presId="urn:microsoft.com/office/officeart/2008/layout/CircularPictureCallout"/>
    <dgm:cxn modelId="{17C25D29-C812-4B28-A85C-552B2D5D0634}" type="presOf" srcId="{06E239FD-DF5B-4B71-B5C3-D26DB560324A}" destId="{4D6DA3AE-B5BC-4FF6-B72C-434CC8EFAE7B}" srcOrd="0" destOrd="0" presId="urn:microsoft.com/office/officeart/2008/layout/CircularPictureCallout"/>
    <dgm:cxn modelId="{489767B2-DA3C-4F67-93AD-9B9ABAC86D2F}" type="presOf" srcId="{BFC7F80C-FAB6-4D16-A75A-50F658EC4FF6}" destId="{3A7B09DA-B5D2-4479-8A40-F243D69345E3}" srcOrd="0" destOrd="0" presId="urn:microsoft.com/office/officeart/2008/layout/CircularPictureCallout"/>
    <dgm:cxn modelId="{64D57788-A7F2-4DF1-A4E6-F10D16255FBE}" srcId="{225BA383-16B5-4F09-AE60-F0FFEE85B9FD}" destId="{C37926FF-A3A9-4D44-9092-5E6D06070DB2}" srcOrd="2" destOrd="0" parTransId="{DBF03E2B-79DF-47C6-9FBC-14AA0A89B644}" sibTransId="{F5527AF1-2555-422B-A241-055258E0E81B}"/>
    <dgm:cxn modelId="{E97A2EAE-9FD8-433B-81D0-D47D2445C9BF}" type="presOf" srcId="{EDB0D9EB-0292-446A-8827-2439ADC5130B}" destId="{C0196457-6578-4E59-9FFC-7AE184A3BE25}" srcOrd="0" destOrd="0" presId="urn:microsoft.com/office/officeart/2008/layout/CircularPictureCallout"/>
    <dgm:cxn modelId="{6B518991-1F28-4356-B13B-AB6FA8B6BFB1}" type="presParOf" srcId="{97CC1F49-795E-4BEA-BEFC-A96CE5EC2CF9}" destId="{2E2F950B-1150-4380-92B2-376CBE2C85E1}" srcOrd="0" destOrd="0" presId="urn:microsoft.com/office/officeart/2008/layout/CircularPictureCallout"/>
    <dgm:cxn modelId="{B8642EE5-F8CB-41CD-875E-03D93E5436DD}" type="presParOf" srcId="{2E2F950B-1150-4380-92B2-376CBE2C85E1}" destId="{79FE9B4F-4187-4243-BC30-AE91C41BBEFB}" srcOrd="0" destOrd="0" presId="urn:microsoft.com/office/officeart/2008/layout/CircularPictureCallout"/>
    <dgm:cxn modelId="{643FF86A-8ED0-40CB-AFD2-D6F236E7976D}" type="presParOf" srcId="{79FE9B4F-4187-4243-BC30-AE91C41BBEFB}" destId="{3A7B09DA-B5D2-4479-8A40-F243D69345E3}" srcOrd="0" destOrd="0" presId="urn:microsoft.com/office/officeart/2008/layout/CircularPictureCallout"/>
    <dgm:cxn modelId="{F09F8AFB-E626-4AE3-AF81-0E26FDC2A329}" type="presParOf" srcId="{2E2F950B-1150-4380-92B2-376CBE2C85E1}" destId="{8CF501E6-1E43-4285-A757-FF968EA5F35C}" srcOrd="1" destOrd="0" presId="urn:microsoft.com/office/officeart/2008/layout/CircularPictureCallout"/>
    <dgm:cxn modelId="{7DAE589B-8F14-4119-A1D3-083AA63981EF}" type="presParOf" srcId="{2E2F950B-1150-4380-92B2-376CBE2C85E1}" destId="{A2681729-471E-4028-9DDD-F4ED51DEB9CA}" srcOrd="2" destOrd="0" presId="urn:microsoft.com/office/officeart/2008/layout/CircularPictureCallout"/>
    <dgm:cxn modelId="{4A0CBA0B-5692-4C8E-8DB9-285CEDCA38A4}" type="presParOf" srcId="{A2681729-471E-4028-9DDD-F4ED51DEB9CA}" destId="{ABABC235-E70A-42D9-A709-D799F7DE13DD}" srcOrd="0" destOrd="0" presId="urn:microsoft.com/office/officeart/2008/layout/CircularPictureCallout"/>
    <dgm:cxn modelId="{DC068629-EA3D-4115-8215-C7A14958D6E4}" type="presParOf" srcId="{2E2F950B-1150-4380-92B2-376CBE2C85E1}" destId="{37358438-5AA7-4903-9152-9D2B91F7F0CC}" srcOrd="3" destOrd="0" presId="urn:microsoft.com/office/officeart/2008/layout/CircularPictureCallout"/>
    <dgm:cxn modelId="{529C0CCA-C57E-4253-A43C-68DC98D6E655}" type="presParOf" srcId="{2E2F950B-1150-4380-92B2-376CBE2C85E1}" destId="{73362ECF-E432-4756-AD2A-FAB0E7494BCA}" srcOrd="4" destOrd="0" presId="urn:microsoft.com/office/officeart/2008/layout/CircularPictureCallout"/>
    <dgm:cxn modelId="{63D33226-E770-4715-B74B-9292245EC7A1}" type="presParOf" srcId="{73362ECF-E432-4756-AD2A-FAB0E7494BCA}" destId="{C0196457-6578-4E59-9FFC-7AE184A3BE25}" srcOrd="0" destOrd="0" presId="urn:microsoft.com/office/officeart/2008/layout/CircularPictureCallout"/>
    <dgm:cxn modelId="{4ED1352A-A8EF-4AE7-AAE9-3D7D43C6CDFE}" type="presParOf" srcId="{2E2F950B-1150-4380-92B2-376CBE2C85E1}" destId="{B10D75FF-E6CD-4664-A5FC-4AA64C99B0AE}" srcOrd="5" destOrd="0" presId="urn:microsoft.com/office/officeart/2008/layout/CircularPictureCallout"/>
    <dgm:cxn modelId="{25A0D34A-9731-4B1F-85F1-C246C92A17E1}" type="presParOf" srcId="{B10D75FF-E6CD-4664-A5FC-4AA64C99B0AE}" destId="{58266BF6-30A4-44F5-86B9-610B33F657BC}" srcOrd="0" destOrd="0" presId="urn:microsoft.com/office/officeart/2008/layout/CircularPictureCallout"/>
    <dgm:cxn modelId="{63EF10D5-9F02-4D24-BFE8-C09D6277A423}" type="presParOf" srcId="{2E2F950B-1150-4380-92B2-376CBE2C85E1}" destId="{2FE8C2F9-D29D-4939-8E97-DA2E08A8AAF3}" srcOrd="6" destOrd="0" presId="urn:microsoft.com/office/officeart/2008/layout/CircularPictureCallout"/>
    <dgm:cxn modelId="{EA21A0A7-2333-47E8-8F0D-C98E3612453B}" type="presParOf" srcId="{2E2F950B-1150-4380-92B2-376CBE2C85E1}" destId="{4F3DE898-EA01-4C4D-B75D-C31C39558E02}" srcOrd="7" destOrd="0" presId="urn:microsoft.com/office/officeart/2008/layout/CircularPictureCallout"/>
    <dgm:cxn modelId="{B9767326-66B1-47EB-A3D6-58BCFF2019BF}" type="presParOf" srcId="{4F3DE898-EA01-4C4D-B75D-C31C39558E02}" destId="{D50D68A5-3769-4B54-9547-B09AE96A54A6}" srcOrd="0" destOrd="0" presId="urn:microsoft.com/office/officeart/2008/layout/CircularPictureCallout"/>
    <dgm:cxn modelId="{5D1BD022-7AB4-4CF4-8B03-4ABF85F4D47B}" type="presParOf" srcId="{2E2F950B-1150-4380-92B2-376CBE2C85E1}" destId="{FF2A27BE-114B-413F-B982-9A1257A73B10}" srcOrd="8" destOrd="0" presId="urn:microsoft.com/office/officeart/2008/layout/CircularPictureCallout"/>
    <dgm:cxn modelId="{C322C006-859C-4D63-8EA7-316A20369326}" type="presParOf" srcId="{FF2A27BE-114B-413F-B982-9A1257A73B10}" destId="{4D6DA3AE-B5BC-4FF6-B72C-434CC8EFAE7B}" srcOrd="0" destOrd="0" presId="urn:microsoft.com/office/officeart/2008/layout/CircularPictureCallout"/>
    <dgm:cxn modelId="{B6D6D6BB-13CB-481A-B870-F0559B59BD93}" type="presParOf" srcId="{2E2F950B-1150-4380-92B2-376CBE2C85E1}" destId="{605B60E0-B3A0-4402-A8DD-D9C6922B0854}" srcOrd="9" destOrd="0" presId="urn:microsoft.com/office/officeart/2008/layout/CircularPictureCallout"/>
    <dgm:cxn modelId="{1467C7AE-DFAD-4DFE-9900-292841CE2C6F}" type="presParOf" srcId="{2E2F950B-1150-4380-92B2-376CBE2C85E1}" destId="{99615021-4AF0-42B5-97A4-072CE1F6535C}" srcOrd="10" destOrd="0" presId="urn:microsoft.com/office/officeart/2008/layout/CircularPictureCallout"/>
    <dgm:cxn modelId="{788EBF36-E356-43CA-BB7B-68E41938F127}" type="presParOf" srcId="{99615021-4AF0-42B5-97A4-072CE1F6535C}" destId="{F87C46B4-2801-4D8C-8D1D-135B8FB79D7B}" srcOrd="0" destOrd="0" presId="urn:microsoft.com/office/officeart/2008/layout/CircularPictureCallout"/>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C98FEC-1225-4BC3-8EEC-3534EDCEA5D8}" type="doc">
      <dgm:prSet loTypeId="urn:microsoft.com/office/officeart/2005/8/layout/hierarchy3" loCatId="relationship" qsTypeId="urn:microsoft.com/office/officeart/2005/8/quickstyle/simple3" qsCatId="simple" csTypeId="urn:microsoft.com/office/officeart/2005/8/colors/accent1_2" csCatId="accent1" phldr="1"/>
      <dgm:spPr/>
      <dgm:t>
        <a:bodyPr/>
        <a:lstStyle/>
        <a:p>
          <a:endParaRPr lang="it-IT"/>
        </a:p>
      </dgm:t>
    </dgm:pt>
    <dgm:pt modelId="{E370BCC8-7767-4351-BF6C-74D80A49C4E1}">
      <dgm:prSet phldrT="[Text]" custT="1"/>
      <dgm:spPr/>
      <dgm:t>
        <a:bodyPr/>
        <a:lstStyle/>
        <a:p>
          <a:r>
            <a:rPr lang="en-US" sz="3200" b="1" dirty="0" smtClean="0"/>
            <a:t>Larger airlines </a:t>
          </a:r>
          <a:endParaRPr lang="it-IT" sz="3200" b="1" dirty="0"/>
        </a:p>
      </dgm:t>
    </dgm:pt>
    <dgm:pt modelId="{BD834F3B-5F32-4557-AA67-1892A244E3F2}" type="parTrans" cxnId="{296A4595-5F8F-4B8D-B725-4FEEAC077CEC}">
      <dgm:prSet/>
      <dgm:spPr/>
      <dgm:t>
        <a:bodyPr/>
        <a:lstStyle/>
        <a:p>
          <a:endParaRPr lang="it-IT"/>
        </a:p>
      </dgm:t>
    </dgm:pt>
    <dgm:pt modelId="{DECCFB30-CF19-4FD5-B6E6-F0B13C681A00}" type="sibTrans" cxnId="{296A4595-5F8F-4B8D-B725-4FEEAC077CEC}">
      <dgm:prSet/>
      <dgm:spPr/>
      <dgm:t>
        <a:bodyPr/>
        <a:lstStyle/>
        <a:p>
          <a:endParaRPr lang="it-IT"/>
        </a:p>
      </dgm:t>
    </dgm:pt>
    <dgm:pt modelId="{70B4B75A-3B48-4DA4-8706-02BC7801B917}">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more active hedgers of fuel costs</a:t>
          </a:r>
          <a:endParaRPr lang="it-IT" dirty="0" smtClean="0"/>
        </a:p>
        <a:p>
          <a:pPr defTabSz="1155700">
            <a:lnSpc>
              <a:spcPct val="90000"/>
            </a:lnSpc>
            <a:spcBef>
              <a:spcPct val="0"/>
            </a:spcBef>
            <a:spcAft>
              <a:spcPct val="35000"/>
            </a:spcAft>
          </a:pPr>
          <a:endParaRPr lang="it-IT" dirty="0"/>
        </a:p>
      </dgm:t>
    </dgm:pt>
    <dgm:pt modelId="{198D583E-46D8-48FD-9FFD-8C00FE6D48FB}" type="parTrans" cxnId="{E5CFD48F-0F29-4AE4-BC48-08F4B9383341}">
      <dgm:prSet/>
      <dgm:spPr/>
      <dgm:t>
        <a:bodyPr/>
        <a:lstStyle/>
        <a:p>
          <a:endParaRPr lang="it-IT"/>
        </a:p>
      </dgm:t>
    </dgm:pt>
    <dgm:pt modelId="{8EEB2328-8996-4B9E-9C11-F70D142ECD22}" type="sibTrans" cxnId="{E5CFD48F-0F29-4AE4-BC48-08F4B9383341}">
      <dgm:prSet/>
      <dgm:spPr/>
      <dgm:t>
        <a:bodyPr/>
        <a:lstStyle/>
        <a:p>
          <a:endParaRPr lang="it-IT"/>
        </a:p>
      </dgm:t>
    </dgm:pt>
    <dgm:pt modelId="{821008CD-260C-412A-A1D8-F7ECBB6575A4}">
      <dgm:prSet phldrT="[Text]"/>
      <dgm:spPr/>
      <dgm:t>
        <a:bodyPr/>
        <a:lstStyle/>
        <a:p>
          <a:r>
            <a:rPr lang="en-US" b="1" dirty="0" smtClean="0">
              <a:solidFill>
                <a:schemeClr val="bg1"/>
              </a:solidFill>
              <a:latin typeface="+mn-lt"/>
            </a:rPr>
            <a:t>Smaller airlines </a:t>
          </a:r>
          <a:endParaRPr lang="it-IT" b="1" dirty="0">
            <a:solidFill>
              <a:schemeClr val="bg1"/>
            </a:solidFill>
            <a:latin typeface="+mn-lt"/>
          </a:endParaRPr>
        </a:p>
      </dgm:t>
    </dgm:pt>
    <dgm:pt modelId="{7E212EFD-B742-42F7-BA8B-3A450868D9A6}" type="parTrans" cxnId="{50B0E3D5-6131-43C3-BE48-862EA73FF706}">
      <dgm:prSet/>
      <dgm:spPr/>
      <dgm:t>
        <a:bodyPr/>
        <a:lstStyle/>
        <a:p>
          <a:endParaRPr lang="it-IT"/>
        </a:p>
      </dgm:t>
    </dgm:pt>
    <dgm:pt modelId="{42652AC3-9E62-4504-8E22-B4F02944C5B7}" type="sibTrans" cxnId="{50B0E3D5-6131-43C3-BE48-862EA73FF706}">
      <dgm:prSet/>
      <dgm:spPr/>
      <dgm:t>
        <a:bodyPr/>
        <a:lstStyle/>
        <a:p>
          <a:endParaRPr lang="it-IT"/>
        </a:p>
      </dgm:t>
    </dgm:pt>
    <dgm:pt modelId="{6D8F8BAB-07D6-47A1-AAD3-32B4C36ABD49}">
      <dgm:prSet/>
      <dgm:spPr/>
      <dgm:t>
        <a:bodyPr/>
        <a:lstStyle/>
        <a:p>
          <a:r>
            <a:rPr lang="en-US" smtClean="0"/>
            <a:t>highest costs of financial distress</a:t>
          </a:r>
          <a:endParaRPr lang="it-IT"/>
        </a:p>
      </dgm:t>
    </dgm:pt>
    <dgm:pt modelId="{3B8BAA6F-0DF6-45CB-B6CF-FBAFA1AD977E}" type="parTrans" cxnId="{B8CC7D1F-4909-44A3-804F-0AF09E17B807}">
      <dgm:prSet/>
      <dgm:spPr/>
      <dgm:t>
        <a:bodyPr/>
        <a:lstStyle/>
        <a:p>
          <a:endParaRPr lang="it-IT"/>
        </a:p>
      </dgm:t>
    </dgm:pt>
    <dgm:pt modelId="{F292CD0C-6E28-426B-A5B0-26CF29A1B01A}" type="sibTrans" cxnId="{B8CC7D1F-4909-44A3-804F-0AF09E17B807}">
      <dgm:prSet/>
      <dgm:spPr/>
      <dgm:t>
        <a:bodyPr/>
        <a:lstStyle/>
        <a:p>
          <a:endParaRPr lang="it-IT"/>
        </a:p>
      </dgm:t>
    </dgm:pt>
    <dgm:pt modelId="{3FFF11AB-54A5-4AB4-8EDE-31D92ABF6909}">
      <dgm:prSet/>
      <dgm:spPr/>
      <dgm:t>
        <a:bodyPr/>
        <a:lstStyle/>
        <a:p>
          <a:r>
            <a:rPr lang="en-US" dirty="0" smtClean="0"/>
            <a:t>lacked  sufficient resources </a:t>
          </a:r>
          <a:endParaRPr lang="it-IT" dirty="0"/>
        </a:p>
      </dgm:t>
    </dgm:pt>
    <dgm:pt modelId="{8F83B91E-782B-4467-ACD2-6982A7E27683}" type="parTrans" cxnId="{0E20F6EA-4BA5-4213-ADD0-0F3B5613DECF}">
      <dgm:prSet/>
      <dgm:spPr/>
      <dgm:t>
        <a:bodyPr/>
        <a:lstStyle/>
        <a:p>
          <a:endParaRPr lang="it-IT"/>
        </a:p>
      </dgm:t>
    </dgm:pt>
    <dgm:pt modelId="{1255B06B-F7F8-4B5C-9DE2-31B2239B4E7F}" type="sibTrans" cxnId="{0E20F6EA-4BA5-4213-ADD0-0F3B5613DECF}">
      <dgm:prSet/>
      <dgm:spPr/>
      <dgm:t>
        <a:bodyPr/>
        <a:lstStyle/>
        <a:p>
          <a:endParaRPr lang="it-IT"/>
        </a:p>
      </dgm:t>
    </dgm:pt>
    <dgm:pt modelId="{1FC8EB17-2982-497A-8D60-2A8130B12D62}">
      <dgm:prSet/>
      <dgm:spPr/>
      <dgm:t>
        <a:bodyPr/>
        <a:lstStyle/>
        <a:p>
          <a:r>
            <a:rPr lang="en-US" dirty="0" smtClean="0"/>
            <a:t>lacked strategic foresight </a:t>
          </a:r>
          <a:endParaRPr lang="it-IT" dirty="0"/>
        </a:p>
      </dgm:t>
    </dgm:pt>
    <dgm:pt modelId="{D28B9DF0-5BA8-4E8F-B186-5434C7E17A32}" type="parTrans" cxnId="{C9339692-25A5-4DA6-B83A-334A028776F3}">
      <dgm:prSet/>
      <dgm:spPr/>
      <dgm:t>
        <a:bodyPr/>
        <a:lstStyle/>
        <a:p>
          <a:endParaRPr lang="it-IT"/>
        </a:p>
      </dgm:t>
    </dgm:pt>
    <dgm:pt modelId="{13BD9997-3C57-4B6C-BFB4-F400621BD5BE}" type="sibTrans" cxnId="{C9339692-25A5-4DA6-B83A-334A028776F3}">
      <dgm:prSet/>
      <dgm:spPr/>
      <dgm:t>
        <a:bodyPr/>
        <a:lstStyle/>
        <a:p>
          <a:endParaRPr lang="it-IT"/>
        </a:p>
      </dgm:t>
    </dgm:pt>
    <dgm:pt modelId="{AB596A5B-4EE5-4FF8-8E44-6070BA2AF259}" type="pres">
      <dgm:prSet presAssocID="{13C98FEC-1225-4BC3-8EEC-3534EDCEA5D8}" presName="diagram" presStyleCnt="0">
        <dgm:presLayoutVars>
          <dgm:chPref val="1"/>
          <dgm:dir/>
          <dgm:animOne val="branch"/>
          <dgm:animLvl val="lvl"/>
          <dgm:resizeHandles/>
        </dgm:presLayoutVars>
      </dgm:prSet>
      <dgm:spPr/>
      <dgm:t>
        <a:bodyPr/>
        <a:lstStyle/>
        <a:p>
          <a:endParaRPr lang="ru-RU"/>
        </a:p>
      </dgm:t>
    </dgm:pt>
    <dgm:pt modelId="{6162C424-C099-4115-BDA7-882EA751120A}" type="pres">
      <dgm:prSet presAssocID="{E370BCC8-7767-4351-BF6C-74D80A49C4E1}" presName="root" presStyleCnt="0"/>
      <dgm:spPr/>
      <dgm:t>
        <a:bodyPr/>
        <a:lstStyle/>
        <a:p>
          <a:endParaRPr lang="ru-RU"/>
        </a:p>
      </dgm:t>
    </dgm:pt>
    <dgm:pt modelId="{C7B97E15-6D9F-4B52-B04C-B1D8684D0838}" type="pres">
      <dgm:prSet presAssocID="{E370BCC8-7767-4351-BF6C-74D80A49C4E1}" presName="rootComposite" presStyleCnt="0"/>
      <dgm:spPr/>
      <dgm:t>
        <a:bodyPr/>
        <a:lstStyle/>
        <a:p>
          <a:endParaRPr lang="ru-RU"/>
        </a:p>
      </dgm:t>
    </dgm:pt>
    <dgm:pt modelId="{2C32EFD1-4AFE-48BD-99BE-17E7FCFD3B67}" type="pres">
      <dgm:prSet presAssocID="{E370BCC8-7767-4351-BF6C-74D80A49C4E1}" presName="rootText" presStyleLbl="node1" presStyleIdx="0" presStyleCnt="2" custScaleX="96041" custScaleY="46561" custLinFactNeighborX="2282" custLinFactNeighborY="-3636"/>
      <dgm:spPr/>
      <dgm:t>
        <a:bodyPr/>
        <a:lstStyle/>
        <a:p>
          <a:endParaRPr lang="it-IT"/>
        </a:p>
      </dgm:t>
    </dgm:pt>
    <dgm:pt modelId="{80CDC6B5-F490-462F-A973-C38D2A9DE049}" type="pres">
      <dgm:prSet presAssocID="{E370BCC8-7767-4351-BF6C-74D80A49C4E1}" presName="rootConnector" presStyleLbl="node1" presStyleIdx="0" presStyleCnt="2"/>
      <dgm:spPr/>
      <dgm:t>
        <a:bodyPr/>
        <a:lstStyle/>
        <a:p>
          <a:endParaRPr lang="ru-RU"/>
        </a:p>
      </dgm:t>
    </dgm:pt>
    <dgm:pt modelId="{70486ED6-5417-449C-8359-0AB09E6A6A17}" type="pres">
      <dgm:prSet presAssocID="{E370BCC8-7767-4351-BF6C-74D80A49C4E1}" presName="childShape" presStyleCnt="0"/>
      <dgm:spPr/>
      <dgm:t>
        <a:bodyPr/>
        <a:lstStyle/>
        <a:p>
          <a:endParaRPr lang="ru-RU"/>
        </a:p>
      </dgm:t>
    </dgm:pt>
    <dgm:pt modelId="{B874787E-467D-435F-9983-215F6433453E}" type="pres">
      <dgm:prSet presAssocID="{198D583E-46D8-48FD-9FFD-8C00FE6D48FB}" presName="Name13" presStyleLbl="parChTrans1D2" presStyleIdx="0" presStyleCnt="4"/>
      <dgm:spPr/>
      <dgm:t>
        <a:bodyPr/>
        <a:lstStyle/>
        <a:p>
          <a:endParaRPr lang="ru-RU"/>
        </a:p>
      </dgm:t>
    </dgm:pt>
    <dgm:pt modelId="{6D687BDF-D3DC-4586-863F-DA9AADD7DA5A}" type="pres">
      <dgm:prSet presAssocID="{70B4B75A-3B48-4DA4-8706-02BC7801B917}" presName="childText" presStyleLbl="bgAcc1" presStyleIdx="0" presStyleCnt="4">
        <dgm:presLayoutVars>
          <dgm:bulletEnabled val="1"/>
        </dgm:presLayoutVars>
      </dgm:prSet>
      <dgm:spPr/>
      <dgm:t>
        <a:bodyPr/>
        <a:lstStyle/>
        <a:p>
          <a:endParaRPr lang="ru-RU"/>
        </a:p>
      </dgm:t>
    </dgm:pt>
    <dgm:pt modelId="{C0551771-999E-43DB-80D2-F812DE452812}" type="pres">
      <dgm:prSet presAssocID="{3B8BAA6F-0DF6-45CB-B6CF-FBAFA1AD977E}" presName="Name13" presStyleLbl="parChTrans1D2" presStyleIdx="1" presStyleCnt="4"/>
      <dgm:spPr/>
      <dgm:t>
        <a:bodyPr/>
        <a:lstStyle/>
        <a:p>
          <a:endParaRPr lang="ru-RU"/>
        </a:p>
      </dgm:t>
    </dgm:pt>
    <dgm:pt modelId="{EB35B331-2EDE-473B-870B-F9AA772A649B}" type="pres">
      <dgm:prSet presAssocID="{6D8F8BAB-07D6-47A1-AAD3-32B4C36ABD49}" presName="childText" presStyleLbl="bgAcc1" presStyleIdx="1" presStyleCnt="4">
        <dgm:presLayoutVars>
          <dgm:bulletEnabled val="1"/>
        </dgm:presLayoutVars>
      </dgm:prSet>
      <dgm:spPr/>
      <dgm:t>
        <a:bodyPr/>
        <a:lstStyle/>
        <a:p>
          <a:endParaRPr lang="ru-RU"/>
        </a:p>
      </dgm:t>
    </dgm:pt>
    <dgm:pt modelId="{7FFD5930-0A66-4F58-8786-0B9447E47EB2}" type="pres">
      <dgm:prSet presAssocID="{821008CD-260C-412A-A1D8-F7ECBB6575A4}" presName="root" presStyleCnt="0"/>
      <dgm:spPr/>
      <dgm:t>
        <a:bodyPr/>
        <a:lstStyle/>
        <a:p>
          <a:endParaRPr lang="ru-RU"/>
        </a:p>
      </dgm:t>
    </dgm:pt>
    <dgm:pt modelId="{DE4CC100-A7A7-4A26-946C-CB10E568DFDC}" type="pres">
      <dgm:prSet presAssocID="{821008CD-260C-412A-A1D8-F7ECBB6575A4}" presName="rootComposite" presStyleCnt="0"/>
      <dgm:spPr/>
      <dgm:t>
        <a:bodyPr/>
        <a:lstStyle/>
        <a:p>
          <a:endParaRPr lang="ru-RU"/>
        </a:p>
      </dgm:t>
    </dgm:pt>
    <dgm:pt modelId="{3CBE83E9-E544-4FA5-B11C-46912C8C8C3F}" type="pres">
      <dgm:prSet presAssocID="{821008CD-260C-412A-A1D8-F7ECBB6575A4}" presName="rootText" presStyleLbl="node1" presStyleIdx="1" presStyleCnt="2" custScaleX="91777" custScaleY="48268" custLinFactNeighborX="592" custLinFactNeighborY="-3636"/>
      <dgm:spPr/>
      <dgm:t>
        <a:bodyPr/>
        <a:lstStyle/>
        <a:p>
          <a:endParaRPr lang="it-IT"/>
        </a:p>
      </dgm:t>
    </dgm:pt>
    <dgm:pt modelId="{62EDE494-3E3F-4003-99AB-28DF7C92A57E}" type="pres">
      <dgm:prSet presAssocID="{821008CD-260C-412A-A1D8-F7ECBB6575A4}" presName="rootConnector" presStyleLbl="node1" presStyleIdx="1" presStyleCnt="2"/>
      <dgm:spPr/>
      <dgm:t>
        <a:bodyPr/>
        <a:lstStyle/>
        <a:p>
          <a:endParaRPr lang="ru-RU"/>
        </a:p>
      </dgm:t>
    </dgm:pt>
    <dgm:pt modelId="{EB57AE05-D109-4CF0-BEB6-A05603A36070}" type="pres">
      <dgm:prSet presAssocID="{821008CD-260C-412A-A1D8-F7ECBB6575A4}" presName="childShape" presStyleCnt="0"/>
      <dgm:spPr/>
      <dgm:t>
        <a:bodyPr/>
        <a:lstStyle/>
        <a:p>
          <a:endParaRPr lang="ru-RU"/>
        </a:p>
      </dgm:t>
    </dgm:pt>
    <dgm:pt modelId="{E687213B-7A24-4280-82CB-7EB4A0433716}" type="pres">
      <dgm:prSet presAssocID="{8F83B91E-782B-4467-ACD2-6982A7E27683}" presName="Name13" presStyleLbl="parChTrans1D2" presStyleIdx="2" presStyleCnt="4"/>
      <dgm:spPr/>
      <dgm:t>
        <a:bodyPr/>
        <a:lstStyle/>
        <a:p>
          <a:endParaRPr lang="ru-RU"/>
        </a:p>
      </dgm:t>
    </dgm:pt>
    <dgm:pt modelId="{E182A82B-6A99-4FDB-966B-996FD50FC4A0}" type="pres">
      <dgm:prSet presAssocID="{3FFF11AB-54A5-4AB4-8EDE-31D92ABF6909}" presName="childText" presStyleLbl="bgAcc1" presStyleIdx="2" presStyleCnt="4">
        <dgm:presLayoutVars>
          <dgm:bulletEnabled val="1"/>
        </dgm:presLayoutVars>
      </dgm:prSet>
      <dgm:spPr/>
      <dgm:t>
        <a:bodyPr/>
        <a:lstStyle/>
        <a:p>
          <a:endParaRPr lang="it-IT"/>
        </a:p>
      </dgm:t>
    </dgm:pt>
    <dgm:pt modelId="{C6E4F1D5-5F15-4DC1-97E2-0C91651C2AD6}" type="pres">
      <dgm:prSet presAssocID="{D28B9DF0-5BA8-4E8F-B186-5434C7E17A32}" presName="Name13" presStyleLbl="parChTrans1D2" presStyleIdx="3" presStyleCnt="4"/>
      <dgm:spPr/>
      <dgm:t>
        <a:bodyPr/>
        <a:lstStyle/>
        <a:p>
          <a:endParaRPr lang="ru-RU"/>
        </a:p>
      </dgm:t>
    </dgm:pt>
    <dgm:pt modelId="{E66B2BBA-F423-46EB-8D17-B04E372F4A4A}" type="pres">
      <dgm:prSet presAssocID="{1FC8EB17-2982-497A-8D60-2A8130B12D62}" presName="childText" presStyleLbl="bgAcc1" presStyleIdx="3" presStyleCnt="4">
        <dgm:presLayoutVars>
          <dgm:bulletEnabled val="1"/>
        </dgm:presLayoutVars>
      </dgm:prSet>
      <dgm:spPr/>
      <dgm:t>
        <a:bodyPr/>
        <a:lstStyle/>
        <a:p>
          <a:endParaRPr lang="it-IT"/>
        </a:p>
      </dgm:t>
    </dgm:pt>
  </dgm:ptLst>
  <dgm:cxnLst>
    <dgm:cxn modelId="{C4B9799B-0AB6-4AC3-A1AB-15F4EE497314}" type="presOf" srcId="{3B8BAA6F-0DF6-45CB-B6CF-FBAFA1AD977E}" destId="{C0551771-999E-43DB-80D2-F812DE452812}" srcOrd="0" destOrd="0" presId="urn:microsoft.com/office/officeart/2005/8/layout/hierarchy3"/>
    <dgm:cxn modelId="{5EB9276A-8EDA-485A-9A61-E9C117567344}" type="presOf" srcId="{E370BCC8-7767-4351-BF6C-74D80A49C4E1}" destId="{80CDC6B5-F490-462F-A973-C38D2A9DE049}" srcOrd="1" destOrd="0" presId="urn:microsoft.com/office/officeart/2005/8/layout/hierarchy3"/>
    <dgm:cxn modelId="{296A4595-5F8F-4B8D-B725-4FEEAC077CEC}" srcId="{13C98FEC-1225-4BC3-8EEC-3534EDCEA5D8}" destId="{E370BCC8-7767-4351-BF6C-74D80A49C4E1}" srcOrd="0" destOrd="0" parTransId="{BD834F3B-5F32-4557-AA67-1892A244E3F2}" sibTransId="{DECCFB30-CF19-4FD5-B6E6-F0B13C681A00}"/>
    <dgm:cxn modelId="{50B0E3D5-6131-43C3-BE48-862EA73FF706}" srcId="{13C98FEC-1225-4BC3-8EEC-3534EDCEA5D8}" destId="{821008CD-260C-412A-A1D8-F7ECBB6575A4}" srcOrd="1" destOrd="0" parTransId="{7E212EFD-B742-42F7-BA8B-3A450868D9A6}" sibTransId="{42652AC3-9E62-4504-8E22-B4F02944C5B7}"/>
    <dgm:cxn modelId="{DB456001-461F-433E-8F45-AE1466BFB7A6}" type="presOf" srcId="{6D8F8BAB-07D6-47A1-AAD3-32B4C36ABD49}" destId="{EB35B331-2EDE-473B-870B-F9AA772A649B}" srcOrd="0" destOrd="0" presId="urn:microsoft.com/office/officeart/2005/8/layout/hierarchy3"/>
    <dgm:cxn modelId="{0E20F6EA-4BA5-4213-ADD0-0F3B5613DECF}" srcId="{821008CD-260C-412A-A1D8-F7ECBB6575A4}" destId="{3FFF11AB-54A5-4AB4-8EDE-31D92ABF6909}" srcOrd="0" destOrd="0" parTransId="{8F83B91E-782B-4467-ACD2-6982A7E27683}" sibTransId="{1255B06B-F7F8-4B5C-9DE2-31B2239B4E7F}"/>
    <dgm:cxn modelId="{8DEA2F03-4BA2-4102-8EB6-7A9292958118}" type="presOf" srcId="{821008CD-260C-412A-A1D8-F7ECBB6575A4}" destId="{62EDE494-3E3F-4003-99AB-28DF7C92A57E}" srcOrd="1" destOrd="0" presId="urn:microsoft.com/office/officeart/2005/8/layout/hierarchy3"/>
    <dgm:cxn modelId="{9BD7CD13-5C94-405D-B3A3-2CBAE8A0E74D}" type="presOf" srcId="{8F83B91E-782B-4467-ACD2-6982A7E27683}" destId="{E687213B-7A24-4280-82CB-7EB4A0433716}" srcOrd="0" destOrd="0" presId="urn:microsoft.com/office/officeart/2005/8/layout/hierarchy3"/>
    <dgm:cxn modelId="{66FD1F78-3352-4960-B195-66FBC1EB91A7}" type="presOf" srcId="{E370BCC8-7767-4351-BF6C-74D80A49C4E1}" destId="{2C32EFD1-4AFE-48BD-99BE-17E7FCFD3B67}" srcOrd="0" destOrd="0" presId="urn:microsoft.com/office/officeart/2005/8/layout/hierarchy3"/>
    <dgm:cxn modelId="{9EB3C6C7-F316-4E0E-8343-CB29DB899C88}" type="presOf" srcId="{821008CD-260C-412A-A1D8-F7ECBB6575A4}" destId="{3CBE83E9-E544-4FA5-B11C-46912C8C8C3F}" srcOrd="0" destOrd="0" presId="urn:microsoft.com/office/officeart/2005/8/layout/hierarchy3"/>
    <dgm:cxn modelId="{AE030F3E-6C4B-449B-A36D-F53C1970ED91}" type="presOf" srcId="{198D583E-46D8-48FD-9FFD-8C00FE6D48FB}" destId="{B874787E-467D-435F-9983-215F6433453E}" srcOrd="0" destOrd="0" presId="urn:microsoft.com/office/officeart/2005/8/layout/hierarchy3"/>
    <dgm:cxn modelId="{E5CFD48F-0F29-4AE4-BC48-08F4B9383341}" srcId="{E370BCC8-7767-4351-BF6C-74D80A49C4E1}" destId="{70B4B75A-3B48-4DA4-8706-02BC7801B917}" srcOrd="0" destOrd="0" parTransId="{198D583E-46D8-48FD-9FFD-8C00FE6D48FB}" sibTransId="{8EEB2328-8996-4B9E-9C11-F70D142ECD22}"/>
    <dgm:cxn modelId="{ED0AA7F4-084E-478C-B3D1-86BF4A00E082}" type="presOf" srcId="{70B4B75A-3B48-4DA4-8706-02BC7801B917}" destId="{6D687BDF-D3DC-4586-863F-DA9AADD7DA5A}" srcOrd="0" destOrd="0" presId="urn:microsoft.com/office/officeart/2005/8/layout/hierarchy3"/>
    <dgm:cxn modelId="{B8CC7D1F-4909-44A3-804F-0AF09E17B807}" srcId="{E370BCC8-7767-4351-BF6C-74D80A49C4E1}" destId="{6D8F8BAB-07D6-47A1-AAD3-32B4C36ABD49}" srcOrd="1" destOrd="0" parTransId="{3B8BAA6F-0DF6-45CB-B6CF-FBAFA1AD977E}" sibTransId="{F292CD0C-6E28-426B-A5B0-26CF29A1B01A}"/>
    <dgm:cxn modelId="{4163DCD3-5BF3-4E22-91BA-14A94BDA2485}" type="presOf" srcId="{13C98FEC-1225-4BC3-8EEC-3534EDCEA5D8}" destId="{AB596A5B-4EE5-4FF8-8E44-6070BA2AF259}" srcOrd="0" destOrd="0" presId="urn:microsoft.com/office/officeart/2005/8/layout/hierarchy3"/>
    <dgm:cxn modelId="{DA98C5F2-E24D-4281-91BD-52E4FF3DB5A1}" type="presOf" srcId="{1FC8EB17-2982-497A-8D60-2A8130B12D62}" destId="{E66B2BBA-F423-46EB-8D17-B04E372F4A4A}" srcOrd="0" destOrd="0" presId="urn:microsoft.com/office/officeart/2005/8/layout/hierarchy3"/>
    <dgm:cxn modelId="{B3C1E74E-A443-432C-A1F3-57D40E31C135}" type="presOf" srcId="{D28B9DF0-5BA8-4E8F-B186-5434C7E17A32}" destId="{C6E4F1D5-5F15-4DC1-97E2-0C91651C2AD6}" srcOrd="0" destOrd="0" presId="urn:microsoft.com/office/officeart/2005/8/layout/hierarchy3"/>
    <dgm:cxn modelId="{A76106BE-F169-4FFF-AD7E-25875068BDF3}" type="presOf" srcId="{3FFF11AB-54A5-4AB4-8EDE-31D92ABF6909}" destId="{E182A82B-6A99-4FDB-966B-996FD50FC4A0}" srcOrd="0" destOrd="0" presId="urn:microsoft.com/office/officeart/2005/8/layout/hierarchy3"/>
    <dgm:cxn modelId="{C9339692-25A5-4DA6-B83A-334A028776F3}" srcId="{821008CD-260C-412A-A1D8-F7ECBB6575A4}" destId="{1FC8EB17-2982-497A-8D60-2A8130B12D62}" srcOrd="1" destOrd="0" parTransId="{D28B9DF0-5BA8-4E8F-B186-5434C7E17A32}" sibTransId="{13BD9997-3C57-4B6C-BFB4-F400621BD5BE}"/>
    <dgm:cxn modelId="{CA912BF1-88B7-4909-8679-214C6B9EC61F}" type="presParOf" srcId="{AB596A5B-4EE5-4FF8-8E44-6070BA2AF259}" destId="{6162C424-C099-4115-BDA7-882EA751120A}" srcOrd="0" destOrd="0" presId="urn:microsoft.com/office/officeart/2005/8/layout/hierarchy3"/>
    <dgm:cxn modelId="{B4234FD4-D279-4998-AF38-7D9BC60CEB88}" type="presParOf" srcId="{6162C424-C099-4115-BDA7-882EA751120A}" destId="{C7B97E15-6D9F-4B52-B04C-B1D8684D0838}" srcOrd="0" destOrd="0" presId="urn:microsoft.com/office/officeart/2005/8/layout/hierarchy3"/>
    <dgm:cxn modelId="{0E04CE7C-B771-4B51-8421-1AFA53DEC6B7}" type="presParOf" srcId="{C7B97E15-6D9F-4B52-B04C-B1D8684D0838}" destId="{2C32EFD1-4AFE-48BD-99BE-17E7FCFD3B67}" srcOrd="0" destOrd="0" presId="urn:microsoft.com/office/officeart/2005/8/layout/hierarchy3"/>
    <dgm:cxn modelId="{22C92D33-6BD9-4F28-A98A-CF885816F795}" type="presParOf" srcId="{C7B97E15-6D9F-4B52-B04C-B1D8684D0838}" destId="{80CDC6B5-F490-462F-A973-C38D2A9DE049}" srcOrd="1" destOrd="0" presId="urn:microsoft.com/office/officeart/2005/8/layout/hierarchy3"/>
    <dgm:cxn modelId="{C7371A43-DBAA-4B68-82E2-741B762CE3BC}" type="presParOf" srcId="{6162C424-C099-4115-BDA7-882EA751120A}" destId="{70486ED6-5417-449C-8359-0AB09E6A6A17}" srcOrd="1" destOrd="0" presId="urn:microsoft.com/office/officeart/2005/8/layout/hierarchy3"/>
    <dgm:cxn modelId="{D6DBE96F-EF2E-4ACE-A8FB-E6429C6F3D7E}" type="presParOf" srcId="{70486ED6-5417-449C-8359-0AB09E6A6A17}" destId="{B874787E-467D-435F-9983-215F6433453E}" srcOrd="0" destOrd="0" presId="urn:microsoft.com/office/officeart/2005/8/layout/hierarchy3"/>
    <dgm:cxn modelId="{67962FAB-EF41-4702-B1F0-9F015A6EA85A}" type="presParOf" srcId="{70486ED6-5417-449C-8359-0AB09E6A6A17}" destId="{6D687BDF-D3DC-4586-863F-DA9AADD7DA5A}" srcOrd="1" destOrd="0" presId="urn:microsoft.com/office/officeart/2005/8/layout/hierarchy3"/>
    <dgm:cxn modelId="{5A7E19E3-6C4B-4A45-B58F-59A4D41761AB}" type="presParOf" srcId="{70486ED6-5417-449C-8359-0AB09E6A6A17}" destId="{C0551771-999E-43DB-80D2-F812DE452812}" srcOrd="2" destOrd="0" presId="urn:microsoft.com/office/officeart/2005/8/layout/hierarchy3"/>
    <dgm:cxn modelId="{E5A8D681-D331-4EDC-B066-40FAC03D7B20}" type="presParOf" srcId="{70486ED6-5417-449C-8359-0AB09E6A6A17}" destId="{EB35B331-2EDE-473B-870B-F9AA772A649B}" srcOrd="3" destOrd="0" presId="urn:microsoft.com/office/officeart/2005/8/layout/hierarchy3"/>
    <dgm:cxn modelId="{A67D8778-65CA-4ABA-AB4C-D3397E5AF96F}" type="presParOf" srcId="{AB596A5B-4EE5-4FF8-8E44-6070BA2AF259}" destId="{7FFD5930-0A66-4F58-8786-0B9447E47EB2}" srcOrd="1" destOrd="0" presId="urn:microsoft.com/office/officeart/2005/8/layout/hierarchy3"/>
    <dgm:cxn modelId="{4D5A7A12-AA24-495F-BA18-B5B98168A308}" type="presParOf" srcId="{7FFD5930-0A66-4F58-8786-0B9447E47EB2}" destId="{DE4CC100-A7A7-4A26-946C-CB10E568DFDC}" srcOrd="0" destOrd="0" presId="urn:microsoft.com/office/officeart/2005/8/layout/hierarchy3"/>
    <dgm:cxn modelId="{9EA56609-A702-436D-8F62-543A1D8A30A8}" type="presParOf" srcId="{DE4CC100-A7A7-4A26-946C-CB10E568DFDC}" destId="{3CBE83E9-E544-4FA5-B11C-46912C8C8C3F}" srcOrd="0" destOrd="0" presId="urn:microsoft.com/office/officeart/2005/8/layout/hierarchy3"/>
    <dgm:cxn modelId="{52501C4F-A0D5-4D2B-A8FA-1778B036D0B4}" type="presParOf" srcId="{DE4CC100-A7A7-4A26-946C-CB10E568DFDC}" destId="{62EDE494-3E3F-4003-99AB-28DF7C92A57E}" srcOrd="1" destOrd="0" presId="urn:microsoft.com/office/officeart/2005/8/layout/hierarchy3"/>
    <dgm:cxn modelId="{A2CC6417-EB2F-41FC-B415-5221DFA82052}" type="presParOf" srcId="{7FFD5930-0A66-4F58-8786-0B9447E47EB2}" destId="{EB57AE05-D109-4CF0-BEB6-A05603A36070}" srcOrd="1" destOrd="0" presId="urn:microsoft.com/office/officeart/2005/8/layout/hierarchy3"/>
    <dgm:cxn modelId="{949C0CDD-7EDA-4D8F-B554-FA5D7B775204}" type="presParOf" srcId="{EB57AE05-D109-4CF0-BEB6-A05603A36070}" destId="{E687213B-7A24-4280-82CB-7EB4A0433716}" srcOrd="0" destOrd="0" presId="urn:microsoft.com/office/officeart/2005/8/layout/hierarchy3"/>
    <dgm:cxn modelId="{85515545-0424-45DD-AF14-BAA0E6C64A6E}" type="presParOf" srcId="{EB57AE05-D109-4CF0-BEB6-A05603A36070}" destId="{E182A82B-6A99-4FDB-966B-996FD50FC4A0}" srcOrd="1" destOrd="0" presId="urn:microsoft.com/office/officeart/2005/8/layout/hierarchy3"/>
    <dgm:cxn modelId="{EC4F7F13-A4DA-41B5-A79D-3C8CC493AC99}" type="presParOf" srcId="{EB57AE05-D109-4CF0-BEB6-A05603A36070}" destId="{C6E4F1D5-5F15-4DC1-97E2-0C91651C2AD6}" srcOrd="2" destOrd="0" presId="urn:microsoft.com/office/officeart/2005/8/layout/hierarchy3"/>
    <dgm:cxn modelId="{4E4FFA77-0A7C-4C92-8AD6-034F272C122C}" type="presParOf" srcId="{EB57AE05-D109-4CF0-BEB6-A05603A36070}" destId="{E66B2BBA-F423-46EB-8D17-B04E372F4A4A}" srcOrd="3" destOrd="0" presId="urn:microsoft.com/office/officeart/2005/8/layout/hierarchy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B374CE-921B-4973-B07A-680857445C99}">
      <dsp:nvSpPr>
        <dsp:cNvPr id="0" name=""/>
        <dsp:cNvSpPr/>
      </dsp:nvSpPr>
      <dsp:spPr>
        <a:xfrm>
          <a:off x="939800" y="0"/>
          <a:ext cx="5753100" cy="57531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8ECD5-5A61-41DE-BAD5-77FB16D5FF0B}">
      <dsp:nvSpPr>
        <dsp:cNvPr id="0" name=""/>
        <dsp:cNvSpPr/>
      </dsp:nvSpPr>
      <dsp:spPr>
        <a:xfrm>
          <a:off x="1161578" y="582511"/>
          <a:ext cx="2807665" cy="2230067"/>
        </a:xfrm>
        <a:prstGeom prst="roundRect">
          <a:avLst/>
        </a:prstGeom>
        <a:solidFill>
          <a:schemeClr val="lt1">
            <a:hueOff val="0"/>
            <a:satOff val="0"/>
            <a:lumOff val="0"/>
            <a:alphaOff val="0"/>
          </a:schemeClr>
        </a:solidFill>
        <a:ln w="384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800" kern="1200" dirty="0" smtClean="0">
              <a:solidFill>
                <a:schemeClr val="bg1">
                  <a:lumMod val="50000"/>
                </a:schemeClr>
              </a:solidFill>
            </a:rPr>
            <a:t>- </a:t>
          </a:r>
          <a:r>
            <a:rPr lang="it-IT" sz="2000" kern="1200" dirty="0" smtClean="0">
              <a:solidFill>
                <a:schemeClr val="bg1">
                  <a:lumMod val="50000"/>
                </a:schemeClr>
              </a:solidFill>
            </a:rPr>
            <a:t>Flag carriers</a:t>
          </a:r>
        </a:p>
        <a:p>
          <a:pPr marL="0" marR="0" lvl="0" indent="0" algn="ctr" defTabSz="1200150" eaLnBrk="1" fontAlgn="auto" latinLnBrk="0" hangingPunct="1">
            <a:lnSpc>
              <a:spcPct val="100000"/>
            </a:lnSpc>
            <a:spcBef>
              <a:spcPct val="0"/>
            </a:spcBef>
            <a:spcAft>
              <a:spcPct val="35000"/>
            </a:spcAft>
            <a:buClrTx/>
            <a:buSzTx/>
            <a:buFontTx/>
            <a:buNone/>
            <a:tabLst/>
            <a:defRPr/>
          </a:pPr>
          <a:r>
            <a:rPr lang="it-IT" sz="2000" kern="1200" dirty="0" smtClean="0">
              <a:solidFill>
                <a:schemeClr val="bg1">
                  <a:lumMod val="50000"/>
                </a:schemeClr>
              </a:solidFill>
            </a:rPr>
            <a:t>- Maintain hub and spoke networks</a:t>
          </a:r>
        </a:p>
        <a:p>
          <a:pPr marL="0" marR="0" lvl="0" indent="0" algn="ctr" defTabSz="1200150" eaLnBrk="1" fontAlgn="auto" latinLnBrk="0" hangingPunct="1">
            <a:lnSpc>
              <a:spcPct val="100000"/>
            </a:lnSpc>
            <a:spcBef>
              <a:spcPct val="0"/>
            </a:spcBef>
            <a:spcAft>
              <a:spcPct val="35000"/>
            </a:spcAft>
            <a:buClrTx/>
            <a:buSzTx/>
            <a:buFontTx/>
            <a:buNone/>
            <a:tabLst/>
            <a:defRPr/>
          </a:pPr>
          <a:r>
            <a:rPr lang="it-IT" sz="2000" kern="1200" dirty="0" smtClean="0">
              <a:solidFill>
                <a:schemeClr val="bg1">
                  <a:lumMod val="50000"/>
                </a:schemeClr>
              </a:solidFill>
            </a:rPr>
            <a:t>-Consolidate traffic at key hub airports</a:t>
          </a:r>
        </a:p>
        <a:p>
          <a:pPr lvl="0" algn="ctr" defTabSz="1200150">
            <a:lnSpc>
              <a:spcPct val="100000"/>
            </a:lnSpc>
            <a:spcBef>
              <a:spcPct val="0"/>
            </a:spcBef>
            <a:spcAft>
              <a:spcPct val="35000"/>
            </a:spcAft>
          </a:pPr>
          <a:endParaRPr lang="it-IT" sz="1800" kern="1200" dirty="0">
            <a:solidFill>
              <a:schemeClr val="bg1">
                <a:lumMod val="50000"/>
              </a:schemeClr>
            </a:solidFill>
          </a:endParaRPr>
        </a:p>
      </dsp:txBody>
      <dsp:txXfrm>
        <a:off x="1161578" y="582511"/>
        <a:ext cx="2807665" cy="2230067"/>
      </dsp:txXfrm>
    </dsp:sp>
    <dsp:sp modelId="{A9925F6A-6D90-445E-820C-E3921EF64251}">
      <dsp:nvSpPr>
        <dsp:cNvPr id="0" name=""/>
        <dsp:cNvSpPr/>
      </dsp:nvSpPr>
      <dsp:spPr>
        <a:xfrm>
          <a:off x="4016952" y="571943"/>
          <a:ext cx="2759201" cy="2124209"/>
        </a:xfrm>
        <a:prstGeom prst="roundRect">
          <a:avLst/>
        </a:prstGeom>
        <a:solidFill>
          <a:schemeClr val="lt1">
            <a:hueOff val="0"/>
            <a:satOff val="0"/>
            <a:lumOff val="0"/>
            <a:alphaOff val="0"/>
          </a:schemeClr>
        </a:solidFill>
        <a:ln w="384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smtClean="0">
              <a:solidFill>
                <a:schemeClr val="bg1">
                  <a:lumMod val="50000"/>
                </a:schemeClr>
              </a:solidFill>
            </a:rPr>
            <a:t>-</a:t>
          </a:r>
          <a:r>
            <a:rPr lang="it-IT" sz="2000" kern="1200" dirty="0" smtClean="0">
              <a:solidFill>
                <a:schemeClr val="bg1">
                  <a:lumMod val="50000"/>
                </a:schemeClr>
              </a:solidFill>
            </a:rPr>
            <a:t>Low unit costs</a:t>
          </a:r>
        </a:p>
        <a:p>
          <a:pPr lvl="0" algn="ctr" defTabSz="844550">
            <a:lnSpc>
              <a:spcPct val="90000"/>
            </a:lnSpc>
            <a:spcBef>
              <a:spcPct val="0"/>
            </a:spcBef>
            <a:spcAft>
              <a:spcPct val="35000"/>
            </a:spcAft>
          </a:pPr>
          <a:r>
            <a:rPr lang="it-IT" sz="2000" kern="1200" dirty="0" smtClean="0">
              <a:solidFill>
                <a:schemeClr val="bg1">
                  <a:lumMod val="50000"/>
                </a:schemeClr>
              </a:solidFill>
            </a:rPr>
            <a:t>-Target holiday travelers</a:t>
          </a:r>
        </a:p>
        <a:p>
          <a:pPr lvl="0" algn="ctr" defTabSz="844550">
            <a:lnSpc>
              <a:spcPct val="90000"/>
            </a:lnSpc>
            <a:spcBef>
              <a:spcPct val="0"/>
            </a:spcBef>
            <a:spcAft>
              <a:spcPct val="35000"/>
            </a:spcAft>
          </a:pPr>
          <a:r>
            <a:rPr lang="it-IT" sz="2000" kern="1200" dirty="0" smtClean="0">
              <a:solidFill>
                <a:schemeClr val="bg1">
                  <a:lumMod val="50000"/>
                </a:schemeClr>
              </a:solidFill>
            </a:rPr>
            <a:t>-Vertically integrated organizations</a:t>
          </a:r>
        </a:p>
      </dsp:txBody>
      <dsp:txXfrm>
        <a:off x="4016952" y="571943"/>
        <a:ext cx="2759201" cy="2124209"/>
      </dsp:txXfrm>
    </dsp:sp>
    <dsp:sp modelId="{FC8953C3-F2B1-4E43-AA00-8A4999BFB426}">
      <dsp:nvSpPr>
        <dsp:cNvPr id="0" name=""/>
        <dsp:cNvSpPr/>
      </dsp:nvSpPr>
      <dsp:spPr>
        <a:xfrm>
          <a:off x="1245044" y="3153337"/>
          <a:ext cx="2701807" cy="2193808"/>
        </a:xfrm>
        <a:prstGeom prst="roundRect">
          <a:avLst/>
        </a:prstGeom>
        <a:solidFill>
          <a:schemeClr val="lt1">
            <a:hueOff val="0"/>
            <a:satOff val="0"/>
            <a:lumOff val="0"/>
            <a:alphaOff val="0"/>
          </a:schemeClr>
        </a:solidFill>
        <a:ln w="384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it-IT" sz="2200" b="0" i="0" kern="1200" dirty="0" smtClean="0">
              <a:solidFill>
                <a:schemeClr val="bg1">
                  <a:lumMod val="50000"/>
                </a:schemeClr>
              </a:solidFill>
            </a:rPr>
            <a:t>-</a:t>
          </a:r>
          <a:r>
            <a:rPr lang="tr-TR" sz="2200" b="0" i="0" kern="1200" dirty="0" smtClean="0">
              <a:solidFill>
                <a:schemeClr val="bg1">
                  <a:lumMod val="50000"/>
                </a:schemeClr>
              </a:solidFill>
            </a:rPr>
            <a:t> </a:t>
          </a:r>
          <a:r>
            <a:rPr lang="tr-TR" sz="1800" b="0" i="0" kern="1200" dirty="0" smtClean="0">
              <a:solidFill>
                <a:schemeClr val="bg1">
                  <a:lumMod val="50000"/>
                </a:schemeClr>
              </a:solidFill>
            </a:rPr>
            <a:t>Un</a:t>
          </a:r>
          <a:r>
            <a:rPr lang="en-US" sz="1800" b="0" i="0" kern="1200" dirty="0" err="1" smtClean="0">
              <a:solidFill>
                <a:schemeClr val="bg1">
                  <a:lumMod val="50000"/>
                </a:schemeClr>
              </a:solidFill>
            </a:rPr>
            <a:t>der</a:t>
          </a:r>
          <a:r>
            <a:rPr lang="tr-TR" sz="1800" b="0" i="0" kern="1200" dirty="0" smtClean="0">
              <a:solidFill>
                <a:schemeClr val="bg1">
                  <a:lumMod val="50000"/>
                </a:schemeClr>
              </a:solidFill>
            </a:rPr>
            <a:t>cut </a:t>
          </a:r>
          <a:r>
            <a:rPr lang="en-US" sz="1800" b="0" i="0" kern="1200" dirty="0" smtClean="0">
              <a:solidFill>
                <a:schemeClr val="bg1">
                  <a:lumMod val="50000"/>
                </a:schemeClr>
              </a:solidFill>
            </a:rPr>
            <a:t>the ticket prices of the full cost carriers </a:t>
          </a:r>
        </a:p>
        <a:p>
          <a:pPr lvl="0" algn="ctr" defTabSz="977900">
            <a:lnSpc>
              <a:spcPct val="90000"/>
            </a:lnSpc>
            <a:spcBef>
              <a:spcPct val="0"/>
            </a:spcBef>
            <a:spcAft>
              <a:spcPct val="35000"/>
            </a:spcAft>
          </a:pPr>
          <a:r>
            <a:rPr lang="en-US" sz="1800" b="0" i="0" kern="1200" dirty="0" smtClean="0">
              <a:solidFill>
                <a:schemeClr val="bg1">
                  <a:lumMod val="50000"/>
                </a:schemeClr>
              </a:solidFill>
            </a:rPr>
            <a:t>-</a:t>
          </a:r>
          <a:r>
            <a:rPr lang="it-IT" sz="1800" b="0" i="0" kern="1200" dirty="0" smtClean="0">
              <a:solidFill>
                <a:schemeClr val="bg1">
                  <a:lumMod val="50000"/>
                </a:schemeClr>
              </a:solidFill>
            </a:rPr>
            <a:t>Administration structures slim</a:t>
          </a:r>
          <a:endParaRPr lang="it-IT" sz="1800" kern="1200" dirty="0" smtClean="0">
            <a:solidFill>
              <a:schemeClr val="bg1">
                <a:lumMod val="50000"/>
              </a:schemeClr>
            </a:solidFill>
          </a:endParaRPr>
        </a:p>
      </dsp:txBody>
      <dsp:txXfrm>
        <a:off x="1245044" y="3153337"/>
        <a:ext cx="2701807" cy="2193808"/>
      </dsp:txXfrm>
    </dsp:sp>
    <dsp:sp modelId="{673E1A98-F872-441C-AF7F-9F7718E359AC}">
      <dsp:nvSpPr>
        <dsp:cNvPr id="0" name=""/>
        <dsp:cNvSpPr/>
      </dsp:nvSpPr>
      <dsp:spPr>
        <a:xfrm>
          <a:off x="4105859" y="3131057"/>
          <a:ext cx="2600189" cy="2193808"/>
        </a:xfrm>
        <a:prstGeom prst="roundRect">
          <a:avLst/>
        </a:prstGeom>
        <a:solidFill>
          <a:schemeClr val="lt1">
            <a:hueOff val="0"/>
            <a:satOff val="0"/>
            <a:lumOff val="0"/>
            <a:alphaOff val="0"/>
          </a:schemeClr>
        </a:solidFill>
        <a:ln w="384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2400" kern="1200" dirty="0" smtClean="0">
              <a:solidFill>
                <a:schemeClr val="bg1">
                  <a:lumMod val="50000"/>
                </a:schemeClr>
              </a:solidFill>
            </a:rPr>
            <a:t>- </a:t>
          </a:r>
          <a:r>
            <a:rPr lang="it-IT" sz="2000" kern="1200" dirty="0" smtClean="0">
              <a:solidFill>
                <a:schemeClr val="bg1">
                  <a:lumMod val="50000"/>
                </a:schemeClr>
              </a:solidFill>
            </a:rPr>
            <a:t>Operate shorter sectors</a:t>
          </a:r>
        </a:p>
        <a:p>
          <a:pPr lvl="0" algn="ctr" defTabSz="1422400">
            <a:lnSpc>
              <a:spcPct val="90000"/>
            </a:lnSpc>
            <a:spcBef>
              <a:spcPct val="0"/>
            </a:spcBef>
            <a:spcAft>
              <a:spcPct val="35000"/>
            </a:spcAft>
          </a:pPr>
          <a:r>
            <a:rPr lang="it-IT" sz="2000" kern="1200" dirty="0" smtClean="0">
              <a:solidFill>
                <a:schemeClr val="bg1">
                  <a:lumMod val="50000"/>
                </a:schemeClr>
              </a:solidFill>
            </a:rPr>
            <a:t>- Usually aircrafter less than 100 seats</a:t>
          </a:r>
        </a:p>
      </dsp:txBody>
      <dsp:txXfrm>
        <a:off x="4105859" y="3131057"/>
        <a:ext cx="2600189" cy="219380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CF6448-7781-47EB-9DE5-58E88AAC6D0C}">
      <dsp:nvSpPr>
        <dsp:cNvPr id="0" name=""/>
        <dsp:cNvSpPr/>
      </dsp:nvSpPr>
      <dsp:spPr>
        <a:xfrm>
          <a:off x="1448658" y="2295240"/>
          <a:ext cx="2711084" cy="0"/>
        </a:xfrm>
        <a:prstGeom prst="line">
          <a:avLst/>
        </a:pr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9EF3B2-576D-4E1F-9020-87D7C2A6D9F9}">
      <dsp:nvSpPr>
        <dsp:cNvPr id="0" name=""/>
        <dsp:cNvSpPr/>
      </dsp:nvSpPr>
      <dsp:spPr>
        <a:xfrm>
          <a:off x="1448658" y="1350141"/>
          <a:ext cx="2322243" cy="0"/>
        </a:xfrm>
        <a:prstGeom prst="line">
          <a:avLst/>
        </a:pr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7F352C-4723-4AD2-8912-77C176D3DC72}">
      <dsp:nvSpPr>
        <dsp:cNvPr id="0" name=""/>
        <dsp:cNvSpPr/>
      </dsp:nvSpPr>
      <dsp:spPr>
        <a:xfrm>
          <a:off x="1448658" y="405042"/>
          <a:ext cx="2711084" cy="0"/>
        </a:xfrm>
        <a:prstGeom prst="line">
          <a:avLst/>
        </a:pr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DC6C63-F0E5-4749-A416-29634EFCBFDD}">
      <dsp:nvSpPr>
        <dsp:cNvPr id="0" name=""/>
        <dsp:cNvSpPr/>
      </dsp:nvSpPr>
      <dsp:spPr>
        <a:xfrm>
          <a:off x="98517" y="0"/>
          <a:ext cx="2700283" cy="2700283"/>
        </a:xfrm>
        <a:prstGeom prst="ellipse">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l="-25000" r="-25000"/>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31E1E-EFD3-4C3E-B4A8-57BF9D6CDDEB}">
      <dsp:nvSpPr>
        <dsp:cNvPr id="0" name=""/>
        <dsp:cNvSpPr/>
      </dsp:nvSpPr>
      <dsp:spPr>
        <a:xfrm>
          <a:off x="507093" y="303431"/>
          <a:ext cx="1904179" cy="1414833"/>
        </a:xfrm>
        <a:prstGeom prst="rect">
          <a:avLst/>
        </a:prstGeom>
        <a:noFill/>
        <a:ln w="384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066800">
            <a:lnSpc>
              <a:spcPct val="90000"/>
            </a:lnSpc>
            <a:spcBef>
              <a:spcPct val="0"/>
            </a:spcBef>
            <a:spcAft>
              <a:spcPct val="35000"/>
            </a:spcAft>
          </a:pPr>
          <a:r>
            <a:rPr lang="tr-TR" sz="2400" b="1" kern="1200" cap="none" spc="0" dirty="0" smtClean="0">
              <a:ln w="18000">
                <a:solidFill>
                  <a:schemeClr val="bg1"/>
                </a:solidFill>
                <a:prstDash val="solid"/>
                <a:miter lim="800000"/>
              </a:ln>
              <a:solidFill>
                <a:schemeClr val="tx1"/>
              </a:solidFill>
              <a:effectLst>
                <a:outerShdw blurRad="25500" dist="23000" dir="7020000" algn="tl">
                  <a:srgbClr val="000000">
                    <a:alpha val="50000"/>
                  </a:srgbClr>
                </a:outerShdw>
              </a:effectLst>
            </a:rPr>
            <a:t>PASSENGER AIRLINE ALLIANCE</a:t>
          </a:r>
          <a:endParaRPr lang="ru-RU" sz="2400" b="1" kern="1200" cap="none" spc="0" dirty="0">
            <a:ln w="18000">
              <a:solidFill>
                <a:schemeClr val="bg1"/>
              </a:solidFill>
              <a:prstDash val="solid"/>
              <a:miter lim="800000"/>
            </a:ln>
            <a:solidFill>
              <a:schemeClr val="tx1"/>
            </a:solidFill>
            <a:effectLst>
              <a:outerShdw blurRad="25500" dist="23000" dir="7020000" algn="tl">
                <a:srgbClr val="000000">
                  <a:alpha val="50000"/>
                </a:srgbClr>
              </a:outerShdw>
            </a:effectLst>
          </a:endParaRPr>
        </a:p>
      </dsp:txBody>
      <dsp:txXfrm>
        <a:off x="507093" y="303431"/>
        <a:ext cx="1904179" cy="1414833"/>
      </dsp:txXfrm>
    </dsp:sp>
    <dsp:sp modelId="{FB52F5F7-53B1-4AEF-974C-08E8F96D1313}">
      <dsp:nvSpPr>
        <dsp:cNvPr id="0" name=""/>
        <dsp:cNvSpPr/>
      </dsp:nvSpPr>
      <dsp:spPr>
        <a:xfrm>
          <a:off x="3754700" y="0"/>
          <a:ext cx="810084" cy="810084"/>
        </a:xfrm>
        <a:prstGeom prst="ellipse">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2000" b="-2000"/>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6F1666-EB51-4325-886D-DC807310EB0D}">
      <dsp:nvSpPr>
        <dsp:cNvPr id="0" name=""/>
        <dsp:cNvSpPr/>
      </dsp:nvSpPr>
      <dsp:spPr>
        <a:xfrm>
          <a:off x="4564785" y="0"/>
          <a:ext cx="1204097" cy="8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ctr" defTabSz="1066800">
            <a:lnSpc>
              <a:spcPct val="90000"/>
            </a:lnSpc>
            <a:spcBef>
              <a:spcPct val="0"/>
            </a:spcBef>
            <a:spcAft>
              <a:spcPct val="35000"/>
            </a:spcAft>
          </a:pPr>
          <a:r>
            <a:rPr lang="tr-TR" sz="2400" b="1" kern="1200" dirty="0" smtClean="0">
              <a:solidFill>
                <a:schemeClr val="bg1">
                  <a:lumMod val="50000"/>
                </a:schemeClr>
              </a:solidFill>
            </a:rPr>
            <a:t>Star alliance</a:t>
          </a:r>
          <a:endParaRPr lang="ru-RU" sz="2400" b="1" kern="1200" dirty="0">
            <a:solidFill>
              <a:schemeClr val="bg1">
                <a:lumMod val="50000"/>
              </a:schemeClr>
            </a:solidFill>
          </a:endParaRPr>
        </a:p>
      </dsp:txBody>
      <dsp:txXfrm>
        <a:off x="4564785" y="0"/>
        <a:ext cx="1204097" cy="810084"/>
      </dsp:txXfrm>
    </dsp:sp>
    <dsp:sp modelId="{238904AA-7C21-4D12-9223-6BC3496963B1}">
      <dsp:nvSpPr>
        <dsp:cNvPr id="0" name=""/>
        <dsp:cNvSpPr/>
      </dsp:nvSpPr>
      <dsp:spPr>
        <a:xfrm>
          <a:off x="3365859" y="945099"/>
          <a:ext cx="810084" cy="810084"/>
        </a:xfrm>
        <a:prstGeom prst="ellipse">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DF73A5-9B09-439C-A322-2988A60B790F}">
      <dsp:nvSpPr>
        <dsp:cNvPr id="0" name=""/>
        <dsp:cNvSpPr/>
      </dsp:nvSpPr>
      <dsp:spPr>
        <a:xfrm>
          <a:off x="4175944" y="945099"/>
          <a:ext cx="934141" cy="8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ctr" defTabSz="1066800">
            <a:lnSpc>
              <a:spcPct val="90000"/>
            </a:lnSpc>
            <a:spcBef>
              <a:spcPct val="0"/>
            </a:spcBef>
            <a:spcAft>
              <a:spcPct val="35000"/>
            </a:spcAft>
          </a:pPr>
          <a:r>
            <a:rPr lang="tr-TR" sz="2400" b="1" kern="1200" dirty="0" smtClean="0">
              <a:solidFill>
                <a:schemeClr val="bg1">
                  <a:lumMod val="50000"/>
                </a:schemeClr>
              </a:solidFill>
            </a:rPr>
            <a:t>Sky Team</a:t>
          </a:r>
          <a:endParaRPr lang="ru-RU" sz="2400" b="1" kern="1200" dirty="0">
            <a:solidFill>
              <a:schemeClr val="bg1">
                <a:lumMod val="50000"/>
              </a:schemeClr>
            </a:solidFill>
          </a:endParaRPr>
        </a:p>
      </dsp:txBody>
      <dsp:txXfrm>
        <a:off x="4175944" y="945099"/>
        <a:ext cx="934141" cy="810084"/>
      </dsp:txXfrm>
    </dsp:sp>
    <dsp:sp modelId="{39FA8A32-4CE9-4B7A-AFF7-5271D37DB476}">
      <dsp:nvSpPr>
        <dsp:cNvPr id="0" name=""/>
        <dsp:cNvSpPr/>
      </dsp:nvSpPr>
      <dsp:spPr>
        <a:xfrm>
          <a:off x="3754700" y="1890198"/>
          <a:ext cx="810084" cy="810084"/>
        </a:xfrm>
        <a:prstGeom prst="ellipse">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F65C94-ADFB-42C2-B788-AED293FF1073}">
      <dsp:nvSpPr>
        <dsp:cNvPr id="0" name=""/>
        <dsp:cNvSpPr/>
      </dsp:nvSpPr>
      <dsp:spPr>
        <a:xfrm>
          <a:off x="4564785" y="1890198"/>
          <a:ext cx="1007063" cy="810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lvl="0" algn="ctr" defTabSz="1066800">
            <a:lnSpc>
              <a:spcPct val="90000"/>
            </a:lnSpc>
            <a:spcBef>
              <a:spcPct val="0"/>
            </a:spcBef>
            <a:spcAft>
              <a:spcPct val="35000"/>
            </a:spcAft>
          </a:pPr>
          <a:r>
            <a:rPr lang="tr-TR" sz="2400" b="1" kern="1200" dirty="0" smtClean="0">
              <a:solidFill>
                <a:schemeClr val="bg1">
                  <a:lumMod val="50000"/>
                </a:schemeClr>
              </a:solidFill>
            </a:rPr>
            <a:t>One World</a:t>
          </a:r>
          <a:endParaRPr lang="ru-RU" sz="2400" b="1" kern="1200" dirty="0">
            <a:solidFill>
              <a:schemeClr val="bg1">
                <a:lumMod val="50000"/>
              </a:schemeClr>
            </a:solidFill>
          </a:endParaRPr>
        </a:p>
      </dsp:txBody>
      <dsp:txXfrm>
        <a:off x="4564785" y="1890198"/>
        <a:ext cx="1007063" cy="81008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5B60E0-B3A0-4402-A8DD-D9C6922B0854}">
      <dsp:nvSpPr>
        <dsp:cNvPr id="0" name=""/>
        <dsp:cNvSpPr/>
      </dsp:nvSpPr>
      <dsp:spPr>
        <a:xfrm>
          <a:off x="1391116" y="2863216"/>
          <a:ext cx="2792425" cy="0"/>
        </a:xfrm>
        <a:prstGeom prst="line">
          <a:avLst/>
        </a:pr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E8C2F9-D29D-4939-8E97-DA2E08A8AAF3}">
      <dsp:nvSpPr>
        <dsp:cNvPr id="0" name=""/>
        <dsp:cNvSpPr/>
      </dsp:nvSpPr>
      <dsp:spPr>
        <a:xfrm>
          <a:off x="1391116" y="1889761"/>
          <a:ext cx="2391918" cy="0"/>
        </a:xfrm>
        <a:prstGeom prst="line">
          <a:avLst/>
        </a:pr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358438-5AA7-4903-9152-9D2B91F7F0CC}">
      <dsp:nvSpPr>
        <dsp:cNvPr id="0" name=""/>
        <dsp:cNvSpPr/>
      </dsp:nvSpPr>
      <dsp:spPr>
        <a:xfrm>
          <a:off x="1391116" y="916306"/>
          <a:ext cx="2792425" cy="0"/>
        </a:xfrm>
        <a:prstGeom prst="line">
          <a:avLst/>
        </a:pr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7B09DA-B5D2-4479-8A40-F243D69345E3}">
      <dsp:nvSpPr>
        <dsp:cNvPr id="0" name=""/>
        <dsp:cNvSpPr/>
      </dsp:nvSpPr>
      <dsp:spPr>
        <a:xfrm>
          <a:off x="466" y="499111"/>
          <a:ext cx="2781300" cy="2781300"/>
        </a:xfrm>
        <a:prstGeom prst="ellipse">
          <a:avLst/>
        </a:prstGeom>
        <a:blipFill>
          <a:blip xmlns:r="http://schemas.openxmlformats.org/officeDocument/2006/relationships" r:embed="rId1">
            <a:extLst>
              <a:ext uri="{28A0092B-C50C-407E-A947-70E740481C1C}">
                <a14:useLocalDpi xmlns:a14="http://schemas.microsoft.com/office/drawing/2010/main" xmlns="" val="0"/>
              </a:ext>
            </a:extLst>
          </a:blip>
          <a:srcRect/>
          <a:stretch>
            <a:fillRect l="-17000" r="-17000"/>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F501E6-1E43-4285-A757-FF968EA5F35C}">
      <dsp:nvSpPr>
        <dsp:cNvPr id="0" name=""/>
        <dsp:cNvSpPr/>
      </dsp:nvSpPr>
      <dsp:spPr>
        <a:xfrm>
          <a:off x="392197" y="850544"/>
          <a:ext cx="1936710" cy="1115942"/>
        </a:xfrm>
        <a:prstGeom prst="rect">
          <a:avLst/>
        </a:prstGeom>
        <a:noFill/>
        <a:ln w="384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244600">
            <a:lnSpc>
              <a:spcPct val="90000"/>
            </a:lnSpc>
            <a:spcBef>
              <a:spcPct val="0"/>
            </a:spcBef>
            <a:spcAft>
              <a:spcPct val="35000"/>
            </a:spcAft>
          </a:pPr>
          <a:r>
            <a:rPr lang="tr-TR" sz="2800" b="1" kern="1200" cap="none" spc="0" dirty="0" smtClean="0">
              <a:ln w="18000">
                <a:solidFill>
                  <a:schemeClr val="tx1"/>
                </a:solidFill>
                <a:prstDash val="solid"/>
                <a:miter lim="800000"/>
              </a:ln>
              <a:solidFill>
                <a:schemeClr val="bg1"/>
              </a:solidFill>
              <a:effectLst>
                <a:outerShdw blurRad="25500" dist="23000" dir="7020000" algn="tl">
                  <a:srgbClr val="000000">
                    <a:alpha val="50000"/>
                  </a:srgbClr>
                </a:outerShdw>
              </a:effectLst>
            </a:rPr>
            <a:t>CARGO AIRLINE ALLIANCE</a:t>
          </a:r>
          <a:endParaRPr lang="ru-RU" sz="2800" b="1" kern="1200" cap="none" spc="0" dirty="0">
            <a:ln w="18000">
              <a:solidFill>
                <a:schemeClr val="tx1"/>
              </a:solidFill>
              <a:prstDash val="solid"/>
              <a:miter lim="800000"/>
            </a:ln>
            <a:solidFill>
              <a:schemeClr val="bg1"/>
            </a:solidFill>
            <a:effectLst>
              <a:outerShdw blurRad="25500" dist="23000" dir="7020000" algn="tl">
                <a:srgbClr val="000000">
                  <a:alpha val="50000"/>
                </a:srgbClr>
              </a:outerShdw>
            </a:effectLst>
          </a:endParaRPr>
        </a:p>
      </dsp:txBody>
      <dsp:txXfrm>
        <a:off x="392197" y="850544"/>
        <a:ext cx="1936710" cy="1115942"/>
      </dsp:txXfrm>
    </dsp:sp>
    <dsp:sp modelId="{ABABC235-E70A-42D9-A709-D799F7DE13DD}">
      <dsp:nvSpPr>
        <dsp:cNvPr id="0" name=""/>
        <dsp:cNvSpPr/>
      </dsp:nvSpPr>
      <dsp:spPr>
        <a:xfrm>
          <a:off x="3761098" y="557873"/>
          <a:ext cx="844886" cy="716866"/>
        </a:xfrm>
        <a:prstGeom prst="ellipse">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l="-80000" r="-80000"/>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196457-6578-4E59-9FFC-7AE184A3BE25}">
      <dsp:nvSpPr>
        <dsp:cNvPr id="0" name=""/>
        <dsp:cNvSpPr/>
      </dsp:nvSpPr>
      <dsp:spPr>
        <a:xfrm>
          <a:off x="4600736" y="224788"/>
          <a:ext cx="961294" cy="1383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lumMod val="50000"/>
                </a:schemeClr>
              </a:solidFill>
            </a:rPr>
            <a:t>WOW</a:t>
          </a:r>
        </a:p>
        <a:p>
          <a:pPr lvl="0" algn="ctr" defTabSz="889000">
            <a:lnSpc>
              <a:spcPct val="90000"/>
            </a:lnSpc>
            <a:spcBef>
              <a:spcPct val="0"/>
            </a:spcBef>
            <a:spcAft>
              <a:spcPct val="35000"/>
            </a:spcAft>
          </a:pPr>
          <a:r>
            <a:rPr lang="en-US" sz="1800" b="1" kern="1200" dirty="0" smtClean="0">
              <a:solidFill>
                <a:schemeClr val="bg1">
                  <a:lumMod val="50000"/>
                </a:schemeClr>
              </a:solidFill>
            </a:rPr>
            <a:t>Alliance</a:t>
          </a:r>
          <a:endParaRPr lang="ru-RU" sz="1800" b="1" kern="1200" dirty="0">
            <a:solidFill>
              <a:schemeClr val="bg1">
                <a:lumMod val="50000"/>
              </a:schemeClr>
            </a:solidFill>
          </a:endParaRPr>
        </a:p>
      </dsp:txBody>
      <dsp:txXfrm>
        <a:off x="4600736" y="224788"/>
        <a:ext cx="961294" cy="1383034"/>
      </dsp:txXfrm>
    </dsp:sp>
    <dsp:sp modelId="{58266BF6-30A4-44F5-86B9-610B33F657BC}">
      <dsp:nvSpPr>
        <dsp:cNvPr id="0" name=""/>
        <dsp:cNvSpPr/>
      </dsp:nvSpPr>
      <dsp:spPr>
        <a:xfrm>
          <a:off x="3365839" y="1472566"/>
          <a:ext cx="834390" cy="834390"/>
        </a:xfrm>
        <a:prstGeom prst="ellipse">
          <a:avLst/>
        </a:prstGeom>
        <a:blipFill>
          <a:blip xmlns:r="http://schemas.openxmlformats.org/officeDocument/2006/relationships" r:embed="rId3">
            <a:extLst>
              <a:ext uri="{28A0092B-C50C-407E-A947-70E740481C1C}">
                <a14:useLocalDpi xmlns:a14="http://schemas.microsoft.com/office/drawing/2010/main" xmlns="" val="0"/>
              </a:ext>
            </a:extLst>
          </a:blip>
          <a:srcRect/>
          <a:stretch>
            <a:fillRect l="-36000" r="-36000"/>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0D68A5-3769-4B54-9547-B09AE96A54A6}">
      <dsp:nvSpPr>
        <dsp:cNvPr id="0" name=""/>
        <dsp:cNvSpPr/>
      </dsp:nvSpPr>
      <dsp:spPr>
        <a:xfrm>
          <a:off x="4429741" y="1498031"/>
          <a:ext cx="1132858" cy="834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bg1">
                  <a:lumMod val="50000"/>
                </a:schemeClr>
              </a:solidFill>
            </a:rPr>
            <a:t>SkyTeam</a:t>
          </a:r>
          <a:r>
            <a:rPr lang="en-US" sz="2400" b="1" kern="1200" dirty="0" smtClean="0">
              <a:solidFill>
                <a:schemeClr val="bg1">
                  <a:lumMod val="50000"/>
                </a:schemeClr>
              </a:solidFill>
            </a:rPr>
            <a:t> </a:t>
          </a:r>
          <a:r>
            <a:rPr lang="en-US" sz="2000" b="1" kern="1200" dirty="0" smtClean="0">
              <a:solidFill>
                <a:schemeClr val="bg1">
                  <a:lumMod val="50000"/>
                </a:schemeClr>
              </a:solidFill>
            </a:rPr>
            <a:t>Cargo</a:t>
          </a:r>
          <a:endParaRPr lang="ru-RU" sz="2000" b="1" kern="1200" dirty="0">
            <a:solidFill>
              <a:schemeClr val="bg1">
                <a:lumMod val="50000"/>
              </a:schemeClr>
            </a:solidFill>
          </a:endParaRPr>
        </a:p>
      </dsp:txBody>
      <dsp:txXfrm>
        <a:off x="4429741" y="1498031"/>
        <a:ext cx="1132858" cy="834390"/>
      </dsp:txXfrm>
    </dsp:sp>
    <dsp:sp modelId="{4D6DA3AE-B5BC-4FF6-B72C-434CC8EFAE7B}">
      <dsp:nvSpPr>
        <dsp:cNvPr id="0" name=""/>
        <dsp:cNvSpPr/>
      </dsp:nvSpPr>
      <dsp:spPr>
        <a:xfrm>
          <a:off x="3581862" y="2438403"/>
          <a:ext cx="834390" cy="834390"/>
        </a:xfrm>
        <a:prstGeom prst="ellipse">
          <a:avLst/>
        </a:prstGeom>
        <a:blipFill>
          <a:blip xmlns:r="http://schemas.openxmlformats.org/officeDocument/2006/relationships" r:embed="rId4">
            <a:extLst>
              <a:ext uri="{28A0092B-C50C-407E-A947-70E740481C1C}">
                <a14:useLocalDpi xmlns:a14="http://schemas.microsoft.com/office/drawing/2010/main" xmlns="" val="0"/>
              </a:ext>
            </a:extLst>
          </a:blip>
          <a:srcRect/>
          <a:stretch>
            <a:fillRect l="-93000" r="-93000"/>
          </a:stretch>
        </a:blipFill>
        <a:ln w="384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7C46B4-2801-4D8C-8D1D-135B8FB79D7B}">
      <dsp:nvSpPr>
        <dsp:cNvPr id="0" name=""/>
        <dsp:cNvSpPr/>
      </dsp:nvSpPr>
      <dsp:spPr>
        <a:xfrm>
          <a:off x="4600736" y="2590800"/>
          <a:ext cx="961397" cy="54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bg1">
                  <a:lumMod val="50000"/>
                </a:schemeClr>
              </a:solidFill>
            </a:rPr>
            <a:t>ANA/UPS</a:t>
          </a:r>
          <a:r>
            <a:rPr lang="en-US" sz="1800" b="1" kern="1200" dirty="0" smtClean="0">
              <a:solidFill>
                <a:schemeClr val="bg1">
                  <a:lumMod val="50000"/>
                </a:schemeClr>
              </a:solidFill>
            </a:rPr>
            <a:t> Alliance</a:t>
          </a:r>
          <a:endParaRPr lang="ru-RU" sz="1800" b="1" kern="1200" dirty="0">
            <a:solidFill>
              <a:schemeClr val="bg1">
                <a:lumMod val="50000"/>
              </a:schemeClr>
            </a:solidFill>
          </a:endParaRPr>
        </a:p>
      </dsp:txBody>
      <dsp:txXfrm>
        <a:off x="4600736" y="2590800"/>
        <a:ext cx="961397" cy="54483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32EFD1-4AFE-48BD-99BE-17E7FCFD3B67}">
      <dsp:nvSpPr>
        <dsp:cNvPr id="0" name=""/>
        <dsp:cNvSpPr/>
      </dsp:nvSpPr>
      <dsp:spPr>
        <a:xfrm>
          <a:off x="74612" y="76195"/>
          <a:ext cx="3065874" cy="743173"/>
        </a:xfrm>
        <a:prstGeom prst="roundRect">
          <a:avLst>
            <a:gd name="adj" fmla="val 10000"/>
          </a:avLst>
        </a:prstGeom>
        <a:gradFill rotWithShape="0">
          <a:gsLst>
            <a:gs pos="0">
              <a:schemeClr val="accent1">
                <a:hueOff val="0"/>
                <a:satOff val="0"/>
                <a:lumOff val="0"/>
                <a:alphaOff val="0"/>
                <a:tint val="45000"/>
                <a:satMod val="300000"/>
              </a:schemeClr>
            </a:gs>
            <a:gs pos="35000">
              <a:schemeClr val="accent1">
                <a:hueOff val="0"/>
                <a:satOff val="0"/>
                <a:lumOff val="0"/>
                <a:alphaOff val="0"/>
                <a:tint val="45000"/>
                <a:satMod val="300000"/>
              </a:schemeClr>
            </a:gs>
            <a:gs pos="69000">
              <a:schemeClr val="accent1">
                <a:hueOff val="0"/>
                <a:satOff val="0"/>
                <a:lumOff val="0"/>
                <a:alphaOff val="0"/>
                <a:tint val="45000"/>
                <a:satMod val="350000"/>
              </a:schemeClr>
            </a:gs>
            <a:gs pos="100000">
              <a:schemeClr val="accent1">
                <a:hueOff val="0"/>
                <a:satOff val="0"/>
                <a:lumOff val="0"/>
                <a:alphaOff val="0"/>
                <a:tint val="60000"/>
                <a:satMod val="350000"/>
              </a:schemeClr>
            </a:gs>
          </a:gsLst>
          <a:path path="circle">
            <a:fillToRect l="50000" t="50000" r="100000" b="100000"/>
          </a:path>
        </a:gradFill>
        <a:ln>
          <a:noFill/>
        </a:ln>
        <a:effectLst>
          <a:outerShdw blurRad="50800" dist="25400" dir="5400000" rotWithShape="0">
            <a:srgbClr val="000000">
              <a:alpha val="5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smtClean="0"/>
            <a:t>Larger airlines </a:t>
          </a:r>
          <a:endParaRPr lang="it-IT" sz="3200" b="1" kern="1200" dirty="0"/>
        </a:p>
      </dsp:txBody>
      <dsp:txXfrm>
        <a:off x="74612" y="76195"/>
        <a:ext cx="3065874" cy="743173"/>
      </dsp:txXfrm>
    </dsp:sp>
    <dsp:sp modelId="{B874787E-467D-435F-9983-215F6433453E}">
      <dsp:nvSpPr>
        <dsp:cNvPr id="0" name=""/>
        <dsp:cNvSpPr/>
      </dsp:nvSpPr>
      <dsp:spPr>
        <a:xfrm>
          <a:off x="381199" y="819368"/>
          <a:ext cx="233740" cy="1255131"/>
        </a:xfrm>
        <a:custGeom>
          <a:avLst/>
          <a:gdLst/>
          <a:ahLst/>
          <a:cxnLst/>
          <a:rect l="0" t="0" r="0" b="0"/>
          <a:pathLst>
            <a:path>
              <a:moveTo>
                <a:pt x="0" y="0"/>
              </a:moveTo>
              <a:lnTo>
                <a:pt x="0" y="1255131"/>
              </a:lnTo>
              <a:lnTo>
                <a:pt x="233740" y="1255131"/>
              </a:lnTo>
            </a:path>
          </a:pathLst>
        </a:cu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87BDF-D3DC-4586-863F-DA9AADD7DA5A}">
      <dsp:nvSpPr>
        <dsp:cNvPr id="0" name=""/>
        <dsp:cNvSpPr/>
      </dsp:nvSpPr>
      <dsp:spPr>
        <a:xfrm>
          <a:off x="614939" y="1276435"/>
          <a:ext cx="2553805" cy="159612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300" kern="1200" dirty="0" smtClean="0"/>
            <a:t>more active hedgers of fuel costs</a:t>
          </a:r>
          <a:endParaRPr lang="it-IT" sz="2300" kern="1200" dirty="0" smtClean="0"/>
        </a:p>
        <a:p>
          <a:pPr lvl="0" algn="ctr" defTabSz="1155700">
            <a:lnSpc>
              <a:spcPct val="90000"/>
            </a:lnSpc>
            <a:spcBef>
              <a:spcPct val="0"/>
            </a:spcBef>
            <a:spcAft>
              <a:spcPct val="35000"/>
            </a:spcAft>
          </a:pPr>
          <a:endParaRPr lang="it-IT" sz="2300" kern="1200" dirty="0"/>
        </a:p>
      </dsp:txBody>
      <dsp:txXfrm>
        <a:off x="614939" y="1276435"/>
        <a:ext cx="2553805" cy="1596128"/>
      </dsp:txXfrm>
    </dsp:sp>
    <dsp:sp modelId="{C0551771-999E-43DB-80D2-F812DE452812}">
      <dsp:nvSpPr>
        <dsp:cNvPr id="0" name=""/>
        <dsp:cNvSpPr/>
      </dsp:nvSpPr>
      <dsp:spPr>
        <a:xfrm>
          <a:off x="381199" y="819368"/>
          <a:ext cx="233740" cy="3250291"/>
        </a:xfrm>
        <a:custGeom>
          <a:avLst/>
          <a:gdLst/>
          <a:ahLst/>
          <a:cxnLst/>
          <a:rect l="0" t="0" r="0" b="0"/>
          <a:pathLst>
            <a:path>
              <a:moveTo>
                <a:pt x="0" y="0"/>
              </a:moveTo>
              <a:lnTo>
                <a:pt x="0" y="3250291"/>
              </a:lnTo>
              <a:lnTo>
                <a:pt x="233740" y="3250291"/>
              </a:lnTo>
            </a:path>
          </a:pathLst>
        </a:cu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35B331-2EDE-473B-870B-F9AA772A649B}">
      <dsp:nvSpPr>
        <dsp:cNvPr id="0" name=""/>
        <dsp:cNvSpPr/>
      </dsp:nvSpPr>
      <dsp:spPr>
        <a:xfrm>
          <a:off x="614939" y="3271595"/>
          <a:ext cx="2553805" cy="159612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smtClean="0"/>
            <a:t>highest costs of financial distress</a:t>
          </a:r>
          <a:endParaRPr lang="it-IT" sz="2300" kern="1200"/>
        </a:p>
      </dsp:txBody>
      <dsp:txXfrm>
        <a:off x="614939" y="3271595"/>
        <a:ext cx="2553805" cy="1596128"/>
      </dsp:txXfrm>
    </dsp:sp>
    <dsp:sp modelId="{3CBE83E9-E544-4FA5-B11C-46912C8C8C3F}">
      <dsp:nvSpPr>
        <dsp:cNvPr id="0" name=""/>
        <dsp:cNvSpPr/>
      </dsp:nvSpPr>
      <dsp:spPr>
        <a:xfrm>
          <a:off x="3884601" y="76195"/>
          <a:ext cx="2929757" cy="770419"/>
        </a:xfrm>
        <a:prstGeom prst="roundRect">
          <a:avLst>
            <a:gd name="adj" fmla="val 10000"/>
          </a:avLst>
        </a:prstGeom>
        <a:gradFill rotWithShape="0">
          <a:gsLst>
            <a:gs pos="0">
              <a:schemeClr val="accent1">
                <a:hueOff val="0"/>
                <a:satOff val="0"/>
                <a:lumOff val="0"/>
                <a:alphaOff val="0"/>
                <a:tint val="45000"/>
                <a:satMod val="300000"/>
              </a:schemeClr>
            </a:gs>
            <a:gs pos="35000">
              <a:schemeClr val="accent1">
                <a:hueOff val="0"/>
                <a:satOff val="0"/>
                <a:lumOff val="0"/>
                <a:alphaOff val="0"/>
                <a:tint val="45000"/>
                <a:satMod val="300000"/>
              </a:schemeClr>
            </a:gs>
            <a:gs pos="69000">
              <a:schemeClr val="accent1">
                <a:hueOff val="0"/>
                <a:satOff val="0"/>
                <a:lumOff val="0"/>
                <a:alphaOff val="0"/>
                <a:tint val="45000"/>
                <a:satMod val="350000"/>
              </a:schemeClr>
            </a:gs>
            <a:gs pos="100000">
              <a:schemeClr val="accent1">
                <a:hueOff val="0"/>
                <a:satOff val="0"/>
                <a:lumOff val="0"/>
                <a:alphaOff val="0"/>
                <a:tint val="60000"/>
                <a:satMod val="350000"/>
              </a:schemeClr>
            </a:gs>
          </a:gsLst>
          <a:path path="circle">
            <a:fillToRect l="50000" t="50000" r="100000" b="100000"/>
          </a:path>
        </a:gradFill>
        <a:ln>
          <a:noFill/>
        </a:ln>
        <a:effectLst>
          <a:outerShdw blurRad="50800" dist="25400" dir="5400000" rotWithShape="0">
            <a:srgbClr val="000000">
              <a:alpha val="5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latin typeface="+mn-lt"/>
            </a:rPr>
            <a:t>Smaller airlines </a:t>
          </a:r>
          <a:endParaRPr lang="it-IT" sz="3200" b="1" kern="1200" dirty="0">
            <a:solidFill>
              <a:schemeClr val="bg1"/>
            </a:solidFill>
            <a:latin typeface="+mn-lt"/>
          </a:endParaRPr>
        </a:p>
      </dsp:txBody>
      <dsp:txXfrm>
        <a:off x="3884601" y="76195"/>
        <a:ext cx="2929757" cy="770419"/>
      </dsp:txXfrm>
    </dsp:sp>
    <dsp:sp modelId="{E687213B-7A24-4280-82CB-7EB4A0433716}">
      <dsp:nvSpPr>
        <dsp:cNvPr id="0" name=""/>
        <dsp:cNvSpPr/>
      </dsp:nvSpPr>
      <dsp:spPr>
        <a:xfrm>
          <a:off x="4177577" y="846614"/>
          <a:ext cx="274077" cy="1255131"/>
        </a:xfrm>
        <a:custGeom>
          <a:avLst/>
          <a:gdLst/>
          <a:ahLst/>
          <a:cxnLst/>
          <a:rect l="0" t="0" r="0" b="0"/>
          <a:pathLst>
            <a:path>
              <a:moveTo>
                <a:pt x="0" y="0"/>
              </a:moveTo>
              <a:lnTo>
                <a:pt x="0" y="1255131"/>
              </a:lnTo>
              <a:lnTo>
                <a:pt x="274077" y="1255131"/>
              </a:lnTo>
            </a:path>
          </a:pathLst>
        </a:cu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82A82B-6A99-4FDB-966B-996FD50FC4A0}">
      <dsp:nvSpPr>
        <dsp:cNvPr id="0" name=""/>
        <dsp:cNvSpPr/>
      </dsp:nvSpPr>
      <dsp:spPr>
        <a:xfrm>
          <a:off x="4451655" y="1303681"/>
          <a:ext cx="2553805" cy="159612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lacked  sufficient resources </a:t>
          </a:r>
          <a:endParaRPr lang="it-IT" sz="2300" kern="1200" dirty="0"/>
        </a:p>
      </dsp:txBody>
      <dsp:txXfrm>
        <a:off x="4451655" y="1303681"/>
        <a:ext cx="2553805" cy="1596128"/>
      </dsp:txXfrm>
    </dsp:sp>
    <dsp:sp modelId="{C6E4F1D5-5F15-4DC1-97E2-0C91651C2AD6}">
      <dsp:nvSpPr>
        <dsp:cNvPr id="0" name=""/>
        <dsp:cNvSpPr/>
      </dsp:nvSpPr>
      <dsp:spPr>
        <a:xfrm>
          <a:off x="4177577" y="846614"/>
          <a:ext cx="274077" cy="3250291"/>
        </a:xfrm>
        <a:custGeom>
          <a:avLst/>
          <a:gdLst/>
          <a:ahLst/>
          <a:cxnLst/>
          <a:rect l="0" t="0" r="0" b="0"/>
          <a:pathLst>
            <a:path>
              <a:moveTo>
                <a:pt x="0" y="0"/>
              </a:moveTo>
              <a:lnTo>
                <a:pt x="0" y="3250291"/>
              </a:lnTo>
              <a:lnTo>
                <a:pt x="274077" y="3250291"/>
              </a:lnTo>
            </a:path>
          </a:pathLst>
        </a:custGeom>
        <a:noFill/>
        <a:ln w="384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B2BBA-F423-46EB-8D17-B04E372F4A4A}">
      <dsp:nvSpPr>
        <dsp:cNvPr id="0" name=""/>
        <dsp:cNvSpPr/>
      </dsp:nvSpPr>
      <dsp:spPr>
        <a:xfrm>
          <a:off x="4451655" y="3298841"/>
          <a:ext cx="2553805" cy="159612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smtClean="0"/>
            <a:t>lacked strategic foresight </a:t>
          </a:r>
          <a:endParaRPr lang="it-IT" sz="2300" kern="1200" dirty="0"/>
        </a:p>
      </dsp:txBody>
      <dsp:txXfrm>
        <a:off x="4451655" y="3298841"/>
        <a:ext cx="2553805" cy="159612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03ACE9-CA4B-4263-97F7-A55389152686}" type="datetimeFigureOut">
              <a:rPr lang="en-US" smtClean="0"/>
              <a:pPr/>
              <a:t>12/17/2013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E3E9B6-A11D-4C78-BC18-42C57AE723BC}" type="slidenum">
              <a:rPr lang="en-US" smtClean="0"/>
              <a:pPr/>
              <a:t>‹N›</a:t>
            </a:fld>
            <a:endParaRPr lang="en-US"/>
          </a:p>
        </p:txBody>
      </p:sp>
    </p:spTree>
    <p:extLst>
      <p:ext uri="{BB962C8B-B14F-4D97-AF65-F5344CB8AC3E}">
        <p14:creationId xmlns:p14="http://schemas.microsoft.com/office/powerpoint/2010/main" xmlns="" val="262339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31</a:t>
            </a:fld>
            <a:endParaRPr lang="en-US"/>
          </a:p>
        </p:txBody>
      </p:sp>
    </p:spTree>
    <p:extLst>
      <p:ext uri="{BB962C8B-B14F-4D97-AF65-F5344CB8AC3E}">
        <p14:creationId xmlns:p14="http://schemas.microsoft.com/office/powerpoint/2010/main" xmlns="" val="3563476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a:t>
            </a:r>
          </a:p>
          <a:p>
            <a:r>
              <a:rPr lang="en-US" dirty="0" smtClean="0"/>
              <a:t>Read </a:t>
            </a:r>
            <a:r>
              <a:rPr lang="en-US" baseline="0" dirty="0" smtClean="0"/>
              <a:t>slide</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46</a:t>
            </a:fld>
            <a:endParaRPr lang="en-US"/>
          </a:p>
        </p:txBody>
      </p:sp>
    </p:spTree>
    <p:extLst>
      <p:ext uri="{BB962C8B-B14F-4D97-AF65-F5344CB8AC3E}">
        <p14:creationId xmlns:p14="http://schemas.microsoft.com/office/powerpoint/2010/main" xmlns="" val="2702583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p>
          <a:p>
            <a:endParaRPr lang="en-US" baseline="0" dirty="0" smtClean="0"/>
          </a:p>
          <a:p>
            <a:r>
              <a:rPr lang="en-US" baseline="0" dirty="0" smtClean="0"/>
              <a:t>Now I would like to discuss the implications of our strategy and why we think its viable. We expect it will take two years for Southwest to fully integrate WestJet. That number is based on how long it is taking them to integrate AirTran right now. For those two years, they will operate as separate entities, with Southwest being the parent company and WestJet being their subsidiary. </a:t>
            </a:r>
          </a:p>
          <a:p>
            <a:endParaRPr lang="en-US" baseline="0" dirty="0" smtClean="0"/>
          </a:p>
          <a:p>
            <a:r>
              <a:rPr lang="en-US" baseline="0" dirty="0" smtClean="0"/>
              <a:t>Integrating WestJet into Southwest will be relatively easier than if we were to choose a company that did not use a low-cost strategy. Because WestJet essentially copied Southwest’s strategy as a low-cost carrier, we will be able to take advantage of mutual core competencies and create cost synergies between our corporate functions</a:t>
            </a:r>
          </a:p>
          <a:p>
            <a:endParaRPr lang="en-US" baseline="0" dirty="0" smtClean="0"/>
          </a:p>
          <a:p>
            <a:r>
              <a:rPr lang="en-US" baseline="0" dirty="0" smtClean="0"/>
              <a:t>Southwest has created competitive advantages for itself by using a fleet of only Boeing 737s. This has helped Southwest to significantly reduce the costs of maintenance and </a:t>
            </a:r>
            <a:r>
              <a:rPr lang="en-US" baseline="0" dirty="0" err="1" smtClean="0"/>
              <a:t>repair.WestJet</a:t>
            </a:r>
            <a:r>
              <a:rPr lang="en-US" baseline="0" dirty="0" smtClean="0"/>
              <a:t> also uses a fleet of Boeing 737s, meaning we will not need to alter our current workforce in order to integrate their aircraft. In addition to this, their fleet’s average age is significantly less than our own, meaning that our fleet’s average age will decrease and overall costs per aircraft should decrease. This gives us flexibility in the future when deciding whether to order aircraft now or wait longer.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47</a:t>
            </a:fld>
            <a:endParaRPr lang="en-US"/>
          </a:p>
        </p:txBody>
      </p:sp>
    </p:spTree>
    <p:extLst>
      <p:ext uri="{BB962C8B-B14F-4D97-AF65-F5344CB8AC3E}">
        <p14:creationId xmlns:p14="http://schemas.microsoft.com/office/powerpoint/2010/main" xmlns="" val="360101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endParaRPr lang="en-US" dirty="0"/>
          </a:p>
          <a:p>
            <a:r>
              <a:rPr lang="en-US" dirty="0" smtClean="0"/>
              <a:t>Southwest</a:t>
            </a:r>
            <a:r>
              <a:rPr lang="en-US" baseline="0" dirty="0" smtClean="0"/>
              <a:t> will also gain WestJet’s code sharing agreements. Now we’ve used that word codeshare agreement before – let me tell you what it means and why its valuable for Southwest. A codeshare agreement is an aviation business arrangement where two or more airlines share the same flight. A seat can be purchased on one airline but is actually operated by a cooperating airline under a different flight number or code. It allows greater access to cities through a given airline's network without having to offer extra flights, and makes connections simpler by allowing single bookings across multiple planes. Most major airlines today have code sharing partnerships with other airlines and code sharing is a key feature of the major airline alliances. At the moment, the only codeshare agreement that Southwest possesses is with AirTran, and that’s because they acquired AirTran and operate it as a subsidiary. By acquiring WestJet, Southwest will not only gain those codeshare agreements, provided the other companies don’t back out of the agreement, but they will also gain the managerial expertise that WestJet has in negotiating with other airlines to create codeshare agreements. What’s more is that we know that in 2008, Southwest Airlines officially announced the intent to begin a codeshare agreement with WestJet. Even though it was cancelled, this tells us that Southwest is definitely interested in WestJet’s destinations and that’s one of the reasons we feel this strategy is so strong. </a:t>
            </a:r>
            <a:endParaRPr lang="en-US" dirty="0" smtClean="0"/>
          </a:p>
        </p:txBody>
      </p:sp>
      <p:sp>
        <p:nvSpPr>
          <p:cNvPr id="4" name="Slide Number Placeholder 3"/>
          <p:cNvSpPr>
            <a:spLocks noGrp="1"/>
          </p:cNvSpPr>
          <p:nvPr>
            <p:ph type="sldNum" sz="quarter" idx="10"/>
          </p:nvPr>
        </p:nvSpPr>
        <p:spPr/>
        <p:txBody>
          <a:bodyPr/>
          <a:lstStyle/>
          <a:p>
            <a:fld id="{EFE3E9B6-A11D-4C78-BC18-42C57AE723BC}" type="slidenum">
              <a:rPr lang="en-US" smtClean="0"/>
              <a:pPr/>
              <a:t>48</a:t>
            </a:fld>
            <a:endParaRPr lang="en-US"/>
          </a:p>
        </p:txBody>
      </p:sp>
    </p:spTree>
    <p:extLst>
      <p:ext uri="{BB962C8B-B14F-4D97-AF65-F5344CB8AC3E}">
        <p14:creationId xmlns:p14="http://schemas.microsoft.com/office/powerpoint/2010/main" xmlns="" val="360101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p>
          <a:p>
            <a:r>
              <a:rPr lang="en-US" dirty="0" smtClean="0"/>
              <a:t>In our SWOT analysis, we talked about how Southwest has opportunities in international markets. Recall that interactive</a:t>
            </a:r>
            <a:r>
              <a:rPr lang="en-US" baseline="0" dirty="0" smtClean="0"/>
              <a:t> map we just showed you. Not a lot of international locations, right? Now here’s WestJet’s interactive map.</a:t>
            </a:r>
          </a:p>
          <a:p>
            <a:endParaRPr lang="en-US" baseline="0" dirty="0" smtClean="0"/>
          </a:p>
          <a:p>
            <a:r>
              <a:rPr lang="en-US" dirty="0" smtClean="0"/>
              <a:t>Acquiring WestJet opens Southwest to Canada, more U.S. cities, and more cities in Mexico, and the Caribbean. Here’s a</a:t>
            </a:r>
            <a:r>
              <a:rPr lang="en-US" baseline="0" dirty="0" smtClean="0"/>
              <a:t> rundown:</a:t>
            </a:r>
            <a:endParaRPr lang="en-US" dirty="0" smtClean="0"/>
          </a:p>
          <a:p>
            <a:endParaRPr lang="en-US" dirty="0" smtClean="0"/>
          </a:p>
          <a:p>
            <a:r>
              <a:rPr lang="en-US" dirty="0" smtClean="0"/>
              <a:t>33 Locations in Canada</a:t>
            </a:r>
          </a:p>
          <a:p>
            <a:r>
              <a:rPr lang="en-US" dirty="0" smtClean="0"/>
              <a:t>4 locations in Hawaii</a:t>
            </a:r>
          </a:p>
          <a:p>
            <a:r>
              <a:rPr lang="en-US" dirty="0" smtClean="0"/>
              <a:t>4 locations in Mexico</a:t>
            </a:r>
            <a:endParaRPr lang="en-US" baseline="0" dirty="0" smtClean="0"/>
          </a:p>
          <a:p>
            <a:r>
              <a:rPr lang="en-US" baseline="0" dirty="0" smtClean="0"/>
              <a:t>22 other Caribbean locations</a:t>
            </a:r>
          </a:p>
          <a:p>
            <a:r>
              <a:rPr lang="en-US" baseline="0" dirty="0" smtClean="0"/>
              <a:t>16 new destinations in the continental United States</a:t>
            </a:r>
          </a:p>
          <a:p>
            <a:r>
              <a:rPr lang="en-US" baseline="0" dirty="0" smtClean="0"/>
              <a:t>For a total of 79 new destinations added to Southwest’s repertoire. Now we’re sure that they would eliminate some of these, but there’s no arguing that the acquisition of WestJet would be the best possible way to exploit international opportunities moving forward and the fastest way to catch up with other international airlines. </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49</a:t>
            </a:fld>
            <a:endParaRPr lang="en-US"/>
          </a:p>
        </p:txBody>
      </p:sp>
    </p:spTree>
    <p:extLst>
      <p:ext uri="{BB962C8B-B14F-4D97-AF65-F5344CB8AC3E}">
        <p14:creationId xmlns:p14="http://schemas.microsoft.com/office/powerpoint/2010/main" xmlns="" val="157661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we want to move to our Excel sheets so that we can show you the impact</a:t>
            </a:r>
            <a:r>
              <a:rPr lang="en-US" baseline="0" dirty="0" smtClean="0"/>
              <a:t> of the acquisition on financial statements and budgets.</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50</a:t>
            </a:fld>
            <a:endParaRPr lang="en-US"/>
          </a:p>
        </p:txBody>
      </p:sp>
    </p:spTree>
    <p:extLst>
      <p:ext uri="{BB962C8B-B14F-4D97-AF65-F5344CB8AC3E}">
        <p14:creationId xmlns:p14="http://schemas.microsoft.com/office/powerpoint/2010/main" xmlns="" val="5278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Rot="1" noChangeAspect="1" noChangeArrowheads="1"/>
          </p:cNvSpPr>
          <p:nvPr>
            <p:ph type="sldImg"/>
          </p:nvPr>
        </p:nvSpPr>
        <p:spPr/>
      </p:sp>
      <p:sp>
        <p:nvSpPr>
          <p:cNvPr id="13314" name="Rectangle 2"/>
          <p:cNvSpPr>
            <a:spLocks noGrp="1" noChangeArrowheads="1"/>
          </p:cNvSpPr>
          <p:nvPr>
            <p:ph type="body" idx="1"/>
          </p:nvPr>
        </p:nvSpPr>
        <p:spPr/>
        <p:txBody>
          <a:bodyPr/>
          <a:lstStyle/>
          <a:p>
            <a:pPr defTabSz="914400">
              <a:lnSpc>
                <a:spcPct val="100000"/>
              </a:lnSpc>
            </a:pPr>
            <a:r>
              <a:rPr lang="ru-RU" sz="1200">
                <a:latin typeface="Calibri" pitchFamily="34" charset="0"/>
                <a:ea typeface="Calibri" pitchFamily="34" charset="0"/>
                <a:cs typeface="Calibri" pitchFamily="34" charset="0"/>
                <a:sym typeface="Calibri" pitchFamily="34" charset="0"/>
              </a:rPr>
              <a:t>John </a:t>
            </a:r>
          </a:p>
          <a:p>
            <a:pPr defTabSz="914400">
              <a:lnSpc>
                <a:spcPct val="100000"/>
              </a:lnSpc>
            </a:pPr>
            <a:r>
              <a:rPr lang="ru-RU" sz="1200">
                <a:latin typeface="Calibri" pitchFamily="34" charset="0"/>
                <a:ea typeface="Calibri" pitchFamily="34" charset="0"/>
                <a:cs typeface="Calibri" pitchFamily="34" charset="0"/>
                <a:sym typeface="Calibri" pitchFamily="34" charset="0"/>
              </a:rPr>
              <a:t>I want to show you this map for a second. This is an interactive map of all Southwest and AirTran destinations. The orange circles are Southwest locations, the blue circles are AirTran locations, and the blue diamonds are both companies combined. If you look toward Mexico and the Caribbean, you can see all the locations from the acquisition of AirTran that are now available to Southwest. But its not very much is it? But look up here in Canada, there is nothing going on in Canada. For a company that’s organizing to implement an international expansion, they have a pretty weak international presence. That leads us to our strategic recommendation. </a:t>
            </a:r>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p:sp>
      <p:sp>
        <p:nvSpPr>
          <p:cNvPr id="15362" name="Rectangle 2"/>
          <p:cNvSpPr>
            <a:spLocks noGrp="1" noChangeArrowheads="1"/>
          </p:cNvSpPr>
          <p:nvPr>
            <p:ph type="body" idx="1"/>
          </p:nvPr>
        </p:nvSpPr>
        <p:spPr/>
        <p:txBody>
          <a:bodyPr/>
          <a:lstStyle/>
          <a:p>
            <a:pPr defTabSz="914400">
              <a:lnSpc>
                <a:spcPct val="100000"/>
              </a:lnSpc>
            </a:pPr>
            <a:r>
              <a:rPr lang="ru-RU" sz="1200">
                <a:latin typeface="Calibri" pitchFamily="34" charset="0"/>
                <a:ea typeface="Calibri" pitchFamily="34" charset="0"/>
                <a:cs typeface="Calibri" pitchFamily="34" charset="0"/>
                <a:sym typeface="Calibri" pitchFamily="34" charset="0"/>
              </a:rPr>
              <a:t>Tan</a:t>
            </a:r>
          </a:p>
          <a:p>
            <a:pPr defTabSz="914400">
              <a:lnSpc>
                <a:spcPct val="100000"/>
              </a:lnSpc>
            </a:pPr>
            <a:r>
              <a:rPr lang="ru-RU" sz="1200">
                <a:latin typeface="Calibri" pitchFamily="34" charset="0"/>
                <a:ea typeface="Calibri" pitchFamily="34" charset="0"/>
                <a:cs typeface="Calibri" pitchFamily="34" charset="0"/>
                <a:sym typeface="Calibri" pitchFamily="34" charset="0"/>
              </a:rPr>
              <a:t>Read slide</a:t>
            </a:r>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idx="1"/>
          </p:nvPr>
        </p:nvSpPr>
        <p:spPr/>
        <p:txBody>
          <a:bodyPr/>
          <a:lstStyle/>
          <a:p>
            <a:pPr defTabSz="914400">
              <a:lnSpc>
                <a:spcPct val="100000"/>
              </a:lnSpc>
            </a:pPr>
            <a:r>
              <a:rPr lang="ru-RU" sz="1200">
                <a:latin typeface="Calibri" pitchFamily="34" charset="0"/>
                <a:ea typeface="Calibri" pitchFamily="34" charset="0"/>
                <a:cs typeface="Calibri" pitchFamily="34" charset="0"/>
                <a:sym typeface="Calibri" pitchFamily="34" charset="0"/>
              </a:rPr>
              <a:t>Josh</a:t>
            </a:r>
          </a:p>
          <a:p>
            <a:pPr defTabSz="914400">
              <a:lnSpc>
                <a:spcPct val="100000"/>
              </a:lnSpc>
            </a:pPr>
            <a:r>
              <a:rPr lang="ru-RU" sz="1200">
                <a:latin typeface="Calibri" pitchFamily="34" charset="0"/>
                <a:ea typeface="Calibri" pitchFamily="34" charset="0"/>
                <a:cs typeface="Calibri" pitchFamily="34" charset="0"/>
                <a:sym typeface="Calibri" pitchFamily="34" charset="0"/>
              </a:rPr>
              <a:t>In our SWOT analysis, we talked about how Southwest has opportunities in international markets. Recall that interactive map we just showed you. Not a lot of international locations, right? Now here’s WestJet’s interactive map.</a:t>
            </a:r>
          </a:p>
          <a:p>
            <a:pPr defTabSz="914400">
              <a:lnSpc>
                <a:spcPct val="100000"/>
              </a:lnSpc>
            </a:pPr>
            <a:endParaRPr lang="ru-RU" sz="1200">
              <a:latin typeface="Calibri" pitchFamily="34" charset="0"/>
              <a:ea typeface="Calibri" pitchFamily="34" charset="0"/>
              <a:cs typeface="Calibri" pitchFamily="34" charset="0"/>
              <a:sym typeface="Calibri" pitchFamily="34" charset="0"/>
            </a:endParaRPr>
          </a:p>
          <a:p>
            <a:pPr defTabSz="914400">
              <a:lnSpc>
                <a:spcPct val="100000"/>
              </a:lnSpc>
            </a:pPr>
            <a:r>
              <a:rPr lang="ru-RU" sz="1200">
                <a:latin typeface="Calibri" pitchFamily="34" charset="0"/>
                <a:ea typeface="Calibri" pitchFamily="34" charset="0"/>
                <a:cs typeface="Calibri" pitchFamily="34" charset="0"/>
                <a:sym typeface="Calibri" pitchFamily="34" charset="0"/>
              </a:rPr>
              <a:t>Acquiring WestJet opens Southwest to Canada, more U.S. cities, and more cities in Mexico, and the Caribbean. Here’s a rundown:</a:t>
            </a:r>
          </a:p>
          <a:p>
            <a:pPr defTabSz="914400">
              <a:lnSpc>
                <a:spcPct val="100000"/>
              </a:lnSpc>
            </a:pPr>
            <a:endParaRPr lang="ru-RU" sz="1200">
              <a:latin typeface="Calibri" pitchFamily="34" charset="0"/>
              <a:ea typeface="Calibri" pitchFamily="34" charset="0"/>
              <a:cs typeface="Calibri" pitchFamily="34" charset="0"/>
              <a:sym typeface="Calibri" pitchFamily="34" charset="0"/>
            </a:endParaRPr>
          </a:p>
          <a:p>
            <a:pPr defTabSz="914400">
              <a:lnSpc>
                <a:spcPct val="100000"/>
              </a:lnSpc>
            </a:pPr>
            <a:r>
              <a:rPr lang="ru-RU" sz="1200">
                <a:latin typeface="Calibri" pitchFamily="34" charset="0"/>
                <a:ea typeface="Calibri" pitchFamily="34" charset="0"/>
                <a:cs typeface="Calibri" pitchFamily="34" charset="0"/>
                <a:sym typeface="Calibri" pitchFamily="34" charset="0"/>
              </a:rPr>
              <a:t>33 Locations in Canada</a:t>
            </a:r>
          </a:p>
          <a:p>
            <a:pPr defTabSz="914400">
              <a:lnSpc>
                <a:spcPct val="100000"/>
              </a:lnSpc>
            </a:pPr>
            <a:r>
              <a:rPr lang="ru-RU" sz="1200">
                <a:latin typeface="Calibri" pitchFamily="34" charset="0"/>
                <a:ea typeface="Calibri" pitchFamily="34" charset="0"/>
                <a:cs typeface="Calibri" pitchFamily="34" charset="0"/>
                <a:sym typeface="Calibri" pitchFamily="34" charset="0"/>
              </a:rPr>
              <a:t>4 locations in Hawaii</a:t>
            </a:r>
          </a:p>
          <a:p>
            <a:pPr defTabSz="914400">
              <a:lnSpc>
                <a:spcPct val="100000"/>
              </a:lnSpc>
            </a:pPr>
            <a:r>
              <a:rPr lang="ru-RU" sz="1200">
                <a:latin typeface="Calibri" pitchFamily="34" charset="0"/>
                <a:ea typeface="Calibri" pitchFamily="34" charset="0"/>
                <a:cs typeface="Calibri" pitchFamily="34" charset="0"/>
                <a:sym typeface="Calibri" pitchFamily="34" charset="0"/>
              </a:rPr>
              <a:t>4 locations in Mexico</a:t>
            </a:r>
          </a:p>
          <a:p>
            <a:pPr defTabSz="914400">
              <a:lnSpc>
                <a:spcPct val="100000"/>
              </a:lnSpc>
            </a:pPr>
            <a:r>
              <a:rPr lang="ru-RU" sz="1200">
                <a:latin typeface="Calibri" pitchFamily="34" charset="0"/>
                <a:ea typeface="Calibri" pitchFamily="34" charset="0"/>
                <a:cs typeface="Calibri" pitchFamily="34" charset="0"/>
                <a:sym typeface="Calibri" pitchFamily="34" charset="0"/>
              </a:rPr>
              <a:t>22 other Caribbean locations</a:t>
            </a:r>
          </a:p>
          <a:p>
            <a:pPr defTabSz="914400">
              <a:lnSpc>
                <a:spcPct val="100000"/>
              </a:lnSpc>
            </a:pPr>
            <a:r>
              <a:rPr lang="ru-RU" sz="1200">
                <a:latin typeface="Calibri" pitchFamily="34" charset="0"/>
                <a:ea typeface="Calibri" pitchFamily="34" charset="0"/>
                <a:cs typeface="Calibri" pitchFamily="34" charset="0"/>
                <a:sym typeface="Calibri" pitchFamily="34" charset="0"/>
              </a:rPr>
              <a:t>16 new destinations in the continental United States</a:t>
            </a:r>
          </a:p>
          <a:p>
            <a:pPr defTabSz="914400">
              <a:lnSpc>
                <a:spcPct val="100000"/>
              </a:lnSpc>
            </a:pPr>
            <a:r>
              <a:rPr lang="ru-RU" sz="1200">
                <a:latin typeface="Calibri" pitchFamily="34" charset="0"/>
                <a:ea typeface="Calibri" pitchFamily="34" charset="0"/>
                <a:cs typeface="Calibri" pitchFamily="34" charset="0"/>
                <a:sym typeface="Calibri" pitchFamily="34" charset="0"/>
              </a:rPr>
              <a:t>For a total of 79 new destinations added to Southwest’s repertoire. Now we’re sure that they would eliminate some of these, but there’s no arguing that the acquisition of WestJet would be the best possible way to exploit international opportunities moving forward and the fastest way to catch up with other international airlines. </a:t>
            </a:r>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32</a:t>
            </a:fld>
            <a:endParaRPr lang="en-US"/>
          </a:p>
        </p:txBody>
      </p:sp>
    </p:spTree>
    <p:extLst>
      <p:ext uri="{BB962C8B-B14F-4D97-AF65-F5344CB8AC3E}">
        <p14:creationId xmlns:p14="http://schemas.microsoft.com/office/powerpoint/2010/main" xmlns="" val="142882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a:t>
            </a:r>
          </a:p>
        </p:txBody>
      </p:sp>
      <p:sp>
        <p:nvSpPr>
          <p:cNvPr id="4" name="Slide Number Placeholder 3"/>
          <p:cNvSpPr>
            <a:spLocks noGrp="1"/>
          </p:cNvSpPr>
          <p:nvPr>
            <p:ph type="sldNum" sz="quarter" idx="10"/>
          </p:nvPr>
        </p:nvSpPr>
        <p:spPr/>
        <p:txBody>
          <a:bodyPr/>
          <a:lstStyle/>
          <a:p>
            <a:fld id="{EFE3E9B6-A11D-4C78-BC18-42C57AE723BC}" type="slidenum">
              <a:rPr lang="en-US" smtClean="0"/>
              <a:pPr/>
              <a:t>33</a:t>
            </a:fld>
            <a:endParaRPr lang="en-US"/>
          </a:p>
        </p:txBody>
      </p:sp>
    </p:spTree>
    <p:extLst>
      <p:ext uri="{BB962C8B-B14F-4D97-AF65-F5344CB8AC3E}">
        <p14:creationId xmlns:p14="http://schemas.microsoft.com/office/powerpoint/2010/main" xmlns="" val="368785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Trinh</a:t>
            </a:r>
          </a:p>
        </p:txBody>
      </p:sp>
      <p:sp>
        <p:nvSpPr>
          <p:cNvPr id="4" name="Slide Number Placeholder 3"/>
          <p:cNvSpPr>
            <a:spLocks noGrp="1"/>
          </p:cNvSpPr>
          <p:nvPr>
            <p:ph type="sldNum" sz="quarter" idx="10"/>
          </p:nvPr>
        </p:nvSpPr>
        <p:spPr/>
        <p:txBody>
          <a:bodyPr/>
          <a:lstStyle/>
          <a:p>
            <a:fld id="{EFE3E9B6-A11D-4C78-BC18-42C57AE723BC}" type="slidenum">
              <a:rPr lang="en-US" smtClean="0"/>
              <a:pPr/>
              <a:t>37</a:t>
            </a:fld>
            <a:endParaRPr lang="en-US"/>
          </a:p>
        </p:txBody>
      </p:sp>
    </p:spTree>
    <p:extLst>
      <p:ext uri="{BB962C8B-B14F-4D97-AF65-F5344CB8AC3E}">
        <p14:creationId xmlns:p14="http://schemas.microsoft.com/office/powerpoint/2010/main" xmlns="" val="270258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Trinh</a:t>
            </a:r>
          </a:p>
          <a:p>
            <a:r>
              <a:rPr lang="en-US" dirty="0" smtClean="0"/>
              <a:t>http://www.rapid-business-intelligence-success.com/southwest-airlines-swot-analysis.html</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38</a:t>
            </a:fld>
            <a:endParaRPr lang="en-US"/>
          </a:p>
        </p:txBody>
      </p:sp>
    </p:spTree>
    <p:extLst>
      <p:ext uri="{BB962C8B-B14F-4D97-AF65-F5344CB8AC3E}">
        <p14:creationId xmlns:p14="http://schemas.microsoft.com/office/powerpoint/2010/main" xmlns="" val="1316707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Trinh</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39</a:t>
            </a:fld>
            <a:endParaRPr lang="en-US"/>
          </a:p>
        </p:txBody>
      </p:sp>
    </p:spTree>
    <p:extLst>
      <p:ext uri="{BB962C8B-B14F-4D97-AF65-F5344CB8AC3E}">
        <p14:creationId xmlns:p14="http://schemas.microsoft.com/office/powerpoint/2010/main" xmlns="" val="1117612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E3E9B6-A11D-4C78-BC18-42C57AE723BC}" type="slidenum">
              <a:rPr lang="en-US" smtClean="0"/>
              <a:pPr/>
              <a:t>40</a:t>
            </a:fld>
            <a:endParaRPr lang="en-US"/>
          </a:p>
        </p:txBody>
      </p:sp>
    </p:spTree>
    <p:extLst>
      <p:ext uri="{BB962C8B-B14F-4D97-AF65-F5344CB8AC3E}">
        <p14:creationId xmlns:p14="http://schemas.microsoft.com/office/powerpoint/2010/main" xmlns="" val="368785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42</a:t>
            </a:fld>
            <a:endParaRPr lang="en-US"/>
          </a:p>
        </p:txBody>
      </p:sp>
    </p:spTree>
    <p:extLst>
      <p:ext uri="{BB962C8B-B14F-4D97-AF65-F5344CB8AC3E}">
        <p14:creationId xmlns:p14="http://schemas.microsoft.com/office/powerpoint/2010/main" xmlns="" val="157661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a:t>
            </a:r>
          </a:p>
          <a:p>
            <a:r>
              <a:rPr lang="en-US" dirty="0" smtClean="0"/>
              <a:t>I want to show you this map for a second. This is</a:t>
            </a:r>
            <a:r>
              <a:rPr lang="en-US" baseline="0" dirty="0" smtClean="0"/>
              <a:t> an interactive map of all Southwest and AirTran destinations. The orange circles are Southwest locations, the blue circles are AirTran locations, and the blue diamonds are both companies combined. If you look toward Mexico and the Caribbean, you can see all the locations from the acquisition of AirTran that are now available to Southwest. But its not very much is it? But look up here in Canada, there is nothing going on in Canada. For a company that’s organizing to implement an international expansion, they have a pretty weak international presence. That leads us to our strategic recommendation. </a:t>
            </a:r>
            <a:endParaRPr lang="en-US" dirty="0"/>
          </a:p>
        </p:txBody>
      </p:sp>
      <p:sp>
        <p:nvSpPr>
          <p:cNvPr id="4" name="Slide Number Placeholder 3"/>
          <p:cNvSpPr>
            <a:spLocks noGrp="1"/>
          </p:cNvSpPr>
          <p:nvPr>
            <p:ph type="sldNum" sz="quarter" idx="10"/>
          </p:nvPr>
        </p:nvSpPr>
        <p:spPr/>
        <p:txBody>
          <a:bodyPr/>
          <a:lstStyle/>
          <a:p>
            <a:fld id="{EFE3E9B6-A11D-4C78-BC18-42C57AE723BC}" type="slidenum">
              <a:rPr lang="en-US" smtClean="0"/>
              <a:pPr/>
              <a:t>43</a:t>
            </a:fld>
            <a:endParaRPr lang="en-US"/>
          </a:p>
        </p:txBody>
      </p:sp>
    </p:spTree>
    <p:extLst>
      <p:ext uri="{BB962C8B-B14F-4D97-AF65-F5344CB8AC3E}">
        <p14:creationId xmlns:p14="http://schemas.microsoft.com/office/powerpoint/2010/main" xmlns="" val="157661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8" name="Slide Number Placeholder 7"/>
          <p:cNvSpPr>
            <a:spLocks noGrp="1"/>
          </p:cNvSpPr>
          <p:nvPr>
            <p:ph type="sldNum" sz="quarter" idx="11"/>
          </p:nvPr>
        </p:nvSpPr>
        <p:spPr/>
        <p:txBody>
          <a:bodyPr/>
          <a:lstStyle/>
          <a:p>
            <a:fld id="{319209C8-A12C-4383-9F85-31475CCD5CE9}" type="slidenum">
              <a:rPr lang="en-US" smtClean="0"/>
              <a:pPr/>
              <a:t>‹N›</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209C8-A12C-4383-9F85-31475CCD5CE9}"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9209C8-A12C-4383-9F85-31475CCD5CE9}"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46C02310-E949-40D1-9285-11CF6CA4A3AD}" type="datetimeFigureOut">
              <a:rPr lang="en-US" smtClean="0"/>
              <a:pPr/>
              <a:t>12/17/2013</a:t>
            </a:fld>
            <a:endParaRPr lang="en-US"/>
          </a:p>
        </p:txBody>
      </p:sp>
      <p:sp>
        <p:nvSpPr>
          <p:cNvPr id="10" name="Slide Number Placeholder 9"/>
          <p:cNvSpPr>
            <a:spLocks noGrp="1"/>
          </p:cNvSpPr>
          <p:nvPr>
            <p:ph type="sldNum" sz="quarter" idx="15"/>
          </p:nvPr>
        </p:nvSpPr>
        <p:spPr/>
        <p:txBody>
          <a:bodyPr/>
          <a:lstStyle/>
          <a:p>
            <a:fld id="{319209C8-A12C-4383-9F85-31475CCD5CE9}" type="slidenum">
              <a:rPr lang="en-US" smtClean="0"/>
              <a:pPr/>
              <a:t>‹N›</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8" name="Slide Number Placeholder 7"/>
          <p:cNvSpPr>
            <a:spLocks noGrp="1"/>
          </p:cNvSpPr>
          <p:nvPr>
            <p:ph type="sldNum" sz="quarter" idx="11"/>
          </p:nvPr>
        </p:nvSpPr>
        <p:spPr/>
        <p:txBody>
          <a:bodyPr/>
          <a:lstStyle/>
          <a:p>
            <a:fld id="{319209C8-A12C-4383-9F85-31475CCD5CE9}" type="slidenum">
              <a:rPr lang="en-US" smtClean="0"/>
              <a:pPr/>
              <a:t>‹N›</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10" name="Slide Number Placeholder 9"/>
          <p:cNvSpPr>
            <a:spLocks noGrp="1"/>
          </p:cNvSpPr>
          <p:nvPr>
            <p:ph type="sldNum" sz="quarter" idx="11"/>
          </p:nvPr>
        </p:nvSpPr>
        <p:spPr/>
        <p:txBody>
          <a:bodyPr/>
          <a:lstStyle/>
          <a:p>
            <a:fld id="{319209C8-A12C-4383-9F85-31475CCD5CE9}" type="slidenum">
              <a:rPr lang="en-US" smtClean="0"/>
              <a:pPr/>
              <a:t>‹N›</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11" name="Slide Number Placeholder 10"/>
          <p:cNvSpPr>
            <a:spLocks noGrp="1"/>
          </p:cNvSpPr>
          <p:nvPr>
            <p:ph type="sldNum" sz="quarter" idx="11"/>
          </p:nvPr>
        </p:nvSpPr>
        <p:spPr/>
        <p:txBody>
          <a:bodyPr/>
          <a:lstStyle/>
          <a:p>
            <a:fld id="{319209C8-A12C-4383-9F85-31475CCD5CE9}" type="slidenum">
              <a:rPr lang="en-US" smtClean="0"/>
              <a:pPr/>
              <a:t>‹N›</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46C02310-E949-40D1-9285-11CF6CA4A3AD}" type="datetimeFigureOut">
              <a:rPr lang="en-US" smtClean="0"/>
              <a:pPr/>
              <a:t>12/17/2013</a:t>
            </a:fld>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319209C8-A12C-4383-9F85-31475CCD5CE9}" type="slidenum">
              <a:rPr lang="en-US" smtClean="0"/>
              <a:pPr/>
              <a:t>‹N›</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9209C8-A12C-4383-9F85-31475CCD5CE9}" type="slidenum">
              <a:rPr lang="en-US" smtClean="0"/>
              <a:pPr/>
              <a:t>‹N›</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9" name="Slide Number Placeholder 8"/>
          <p:cNvSpPr>
            <a:spLocks noGrp="1"/>
          </p:cNvSpPr>
          <p:nvPr>
            <p:ph type="sldNum" sz="quarter" idx="11"/>
          </p:nvPr>
        </p:nvSpPr>
        <p:spPr/>
        <p:txBody>
          <a:bodyPr/>
          <a:lstStyle/>
          <a:p>
            <a:fld id="{319209C8-A12C-4383-9F85-31475CCD5CE9}" type="slidenum">
              <a:rPr lang="en-US" smtClean="0"/>
              <a:pPr/>
              <a:t>‹N›</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6C02310-E949-40D1-9285-11CF6CA4A3AD}" type="datetimeFigureOut">
              <a:rPr lang="en-US" smtClean="0"/>
              <a:pPr/>
              <a:t>12/17/2013</a:t>
            </a:fld>
            <a:endParaRPr lang="en-US"/>
          </a:p>
        </p:txBody>
      </p:sp>
      <p:sp>
        <p:nvSpPr>
          <p:cNvPr id="9" name="Slide Number Placeholder 8"/>
          <p:cNvSpPr>
            <a:spLocks noGrp="1"/>
          </p:cNvSpPr>
          <p:nvPr>
            <p:ph type="sldNum" sz="quarter" idx="11"/>
          </p:nvPr>
        </p:nvSpPr>
        <p:spPr/>
        <p:txBody>
          <a:bodyPr/>
          <a:lstStyle/>
          <a:p>
            <a:fld id="{319209C8-A12C-4383-9F85-31475CCD5CE9}" type="slidenum">
              <a:rPr lang="en-US" smtClean="0"/>
              <a:pPr/>
              <a:t>‹N›</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bg2">
                <a:tint val="80000"/>
                <a:lumMod val="100000"/>
                <a:alpha val="53000"/>
              </a:schemeClr>
            </a:gs>
            <a:gs pos="100000">
              <a:schemeClr val="bg2">
                <a:tint val="100000"/>
                <a:lumMod val="80000"/>
              </a:schemeClr>
            </a:gs>
          </a:gsLst>
          <a:path path="circle">
            <a:fillToRect l="50000" t="2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46C02310-E949-40D1-9285-11CF6CA4A3AD}" type="datetimeFigureOut">
              <a:rPr lang="en-US" smtClean="0"/>
              <a:pPr/>
              <a:t>12/17/2013</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319209C8-A12C-4383-9F85-31475CCD5CE9}" type="slidenum">
              <a:rPr lang="en-US" smtClean="0"/>
              <a:pPr/>
              <a:t>‹N›</a:t>
            </a:fld>
            <a:endParaRPr 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wdp"/><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jpe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gif"/><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eekingalpha.com/article/1380301-southwest-airlines-2013-valuation" TargetMode="Externa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dirty="0"/>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28600" y="5105400"/>
            <a:ext cx="3564321" cy="1323439"/>
          </a:xfrm>
          <a:prstGeom prst="rect">
            <a:avLst/>
          </a:prstGeom>
          <a:noFill/>
        </p:spPr>
        <p:txBody>
          <a:bodyPr wrap="square" rtlCol="0">
            <a:spAutoFit/>
          </a:bodyPr>
          <a:lstStyle/>
          <a:p>
            <a:r>
              <a:rPr lang="tr-TR" sz="2000" b="1" dirty="0" smtClean="0">
                <a:solidFill>
                  <a:schemeClr val="bg1">
                    <a:lumMod val="50000"/>
                  </a:schemeClr>
                </a:solidFill>
                <a:latin typeface="Calibri" pitchFamily="34" charset="0"/>
              </a:rPr>
              <a:t>Duygu BAŞ</a:t>
            </a:r>
            <a:br>
              <a:rPr lang="tr-TR" sz="2000" b="1" dirty="0" smtClean="0">
                <a:solidFill>
                  <a:schemeClr val="bg1">
                    <a:lumMod val="50000"/>
                  </a:schemeClr>
                </a:solidFill>
                <a:latin typeface="Calibri" pitchFamily="34" charset="0"/>
              </a:rPr>
            </a:br>
            <a:r>
              <a:rPr lang="tr-TR" sz="2000" b="1" dirty="0" smtClean="0">
                <a:solidFill>
                  <a:schemeClr val="bg1">
                    <a:lumMod val="50000"/>
                  </a:schemeClr>
                </a:solidFill>
                <a:latin typeface="Calibri" pitchFamily="34" charset="0"/>
              </a:rPr>
              <a:t>Chiara BRAMBILLA</a:t>
            </a:r>
          </a:p>
          <a:p>
            <a:r>
              <a:rPr lang="tr-TR" sz="2000" b="1" dirty="0" smtClean="0">
                <a:solidFill>
                  <a:schemeClr val="bg1">
                    <a:lumMod val="50000"/>
                  </a:schemeClr>
                </a:solidFill>
                <a:latin typeface="Calibri" pitchFamily="34" charset="0"/>
              </a:rPr>
              <a:t>Laila KACHBOUL</a:t>
            </a:r>
          </a:p>
          <a:p>
            <a:r>
              <a:rPr lang="tr-TR" sz="2000" b="1" dirty="0" smtClean="0">
                <a:solidFill>
                  <a:schemeClr val="bg1">
                    <a:lumMod val="50000"/>
                  </a:schemeClr>
                </a:solidFill>
                <a:latin typeface="Calibri" pitchFamily="34" charset="0"/>
              </a:rPr>
              <a:t>Monica SALVETTI</a:t>
            </a:r>
            <a:endParaRPr lang="ru-RU" sz="2000" b="1" dirty="0">
              <a:solidFill>
                <a:schemeClr val="bg1">
                  <a:lumMod val="50000"/>
                </a:schemeClr>
              </a:solidFill>
              <a:latin typeface="Calibri" pitchFamily="34" charset="0"/>
            </a:endParaRPr>
          </a:p>
        </p:txBody>
      </p:sp>
      <p:sp>
        <p:nvSpPr>
          <p:cNvPr id="10" name="Title 5"/>
          <p:cNvSpPr txBox="1">
            <a:spLocks/>
          </p:cNvSpPr>
          <p:nvPr/>
        </p:nvSpPr>
        <p:spPr>
          <a:xfrm>
            <a:off x="838200" y="1713186"/>
            <a:ext cx="6934200" cy="2133600"/>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sz="8000" cap="none" dirty="0">
              <a:ln w="12700">
                <a:solidFill>
                  <a:schemeClr val="tx2">
                    <a:satMod val="155000"/>
                  </a:schemeClr>
                </a:solidFill>
                <a:prstDash val="solid"/>
              </a:ln>
              <a:solidFill>
                <a:schemeClr val="bg2">
                  <a:tint val="85000"/>
                  <a:satMod val="155000"/>
                </a:schemeClr>
              </a:solidFill>
              <a:latin typeface="Calibri" pitchFamily="34" charset="0"/>
            </a:endParaRPr>
          </a:p>
        </p:txBody>
      </p:sp>
      <p:sp>
        <p:nvSpPr>
          <p:cNvPr id="5" name="TextBox 4"/>
          <p:cNvSpPr txBox="1"/>
          <p:nvPr/>
        </p:nvSpPr>
        <p:spPr>
          <a:xfrm>
            <a:off x="1524000" y="1887758"/>
            <a:ext cx="5943600" cy="2308324"/>
          </a:xfrm>
          <a:prstGeom prst="rect">
            <a:avLst/>
          </a:prstGeom>
          <a:noFill/>
        </p:spPr>
        <p:txBody>
          <a:bodyPr wrap="square" rtlCol="0">
            <a:spAutoFit/>
          </a:bodyPr>
          <a:lstStyle/>
          <a:p>
            <a:pPr algn="ctr"/>
            <a:r>
              <a:rPr lang="tr-TR" sz="7200" dirty="0" smtClean="0">
                <a:solidFill>
                  <a:schemeClr val="bg1">
                    <a:lumMod val="50000"/>
                  </a:schemeClr>
                </a:solidFill>
                <a:effectLst>
                  <a:outerShdw blurRad="38100" dist="38100" dir="2700000" algn="tl">
                    <a:srgbClr val="000000">
                      <a:alpha val="43137"/>
                    </a:srgbClr>
                  </a:outerShdw>
                </a:effectLst>
                <a:latin typeface="Calibri" pitchFamily="34" charset="0"/>
              </a:rPr>
              <a:t>GLOBAL AIRLINES </a:t>
            </a:r>
            <a:endParaRPr lang="tr-TR" sz="7200" dirty="0" smtClean="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943688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4572000" y="304800"/>
            <a:ext cx="4556234" cy="1142999"/>
          </a:xfrm>
          <a:prstGeom prst="rect">
            <a:avLst/>
          </a:prstGeom>
        </p:spPr>
        <p:txBody>
          <a:bodyPr>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3200" b="1" dirty="0" smtClean="0">
                <a:solidFill>
                  <a:schemeClr val="bg1">
                    <a:lumMod val="50000"/>
                  </a:schemeClr>
                </a:solidFill>
                <a:latin typeface="Calibri" pitchFamily="34" charset="0"/>
              </a:rPr>
              <a:t>Commercial airlines profitability</a:t>
            </a:r>
            <a:endParaRPr lang="it-IT" sz="3200" b="1" dirty="0">
              <a:solidFill>
                <a:schemeClr val="bg1">
                  <a:lumMod val="50000"/>
                </a:schemeClr>
              </a:solidFill>
              <a:latin typeface="Calibri" pitchFamily="34" charset="0"/>
            </a:endParaRPr>
          </a:p>
        </p:txBody>
      </p:sp>
      <p:pic>
        <p:nvPicPr>
          <p:cNvPr id="4" name="Picture 2" descr="http://i.bnet.com/blogs/global-airline-profits-chart.jpg"/>
          <p:cNvPicPr>
            <a:picLocks noChangeAspect="1" noChangeArrowheads="1"/>
          </p:cNvPicPr>
          <p:nvPr/>
        </p:nvPicPr>
        <p:blipFill>
          <a:blip r:embed="rId4" cstate="print"/>
          <a:srcRect/>
          <a:stretch>
            <a:fillRect/>
          </a:stretch>
        </p:blipFill>
        <p:spPr bwMode="auto">
          <a:xfrm>
            <a:off x="304800" y="1828800"/>
            <a:ext cx="6477001" cy="4366791"/>
          </a:xfrm>
          <a:prstGeom prst="rect">
            <a:avLst/>
          </a:prstGeom>
          <a:noFill/>
          <a:ln>
            <a:noFill/>
          </a:ln>
        </p:spPr>
      </p:pic>
    </p:spTree>
    <p:extLst>
      <p:ext uri="{BB962C8B-B14F-4D97-AF65-F5344CB8AC3E}">
        <p14:creationId xmlns:p14="http://schemas.microsoft.com/office/powerpoint/2010/main" xmlns="" val="23499980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2770"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277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2772" name="Picture 4" descr="Schermata 2013-12-17 alle 09.43.06.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38" y="498475"/>
            <a:ext cx="9185276" cy="5859463"/>
          </a:xfrm>
          <a:prstGeom prst="rect">
            <a:avLst/>
          </a:prstGeom>
          <a:noFill/>
          <a:ln w="127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504599822"/>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3794"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379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3796" name="AutoShape 4"/>
          <p:cNvSpPr>
            <a:spLocks/>
          </p:cNvSpPr>
          <p:nvPr/>
        </p:nvSpPr>
        <p:spPr bwMode="auto">
          <a:xfrm>
            <a:off x="977900" y="327025"/>
            <a:ext cx="7186613" cy="1970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ctr"/>
            <a:r>
              <a:rPr lang="ru-RU" sz="3200" b="1">
                <a:solidFill>
                  <a:srgbClr val="202020"/>
                </a:solidFill>
                <a:latin typeface="Calibri" pitchFamily="34" charset="0"/>
                <a:ea typeface="Calibri" pitchFamily="34" charset="0"/>
                <a:cs typeface="Calibri" pitchFamily="34" charset="0"/>
                <a:sym typeface="Calibri" pitchFamily="34" charset="0"/>
              </a:rPr>
              <a:t>SINGAPORE AIRLINES TO INCREASE FUEL SURCHARGES</a:t>
            </a:r>
          </a:p>
          <a:p>
            <a:endParaRPr lang="ru-RU" sz="3200" b="1">
              <a:solidFill>
                <a:srgbClr val="202020"/>
              </a:solidFill>
              <a:latin typeface="Calibri" pitchFamily="34" charset="0"/>
              <a:ea typeface="Calibri" pitchFamily="34" charset="0"/>
              <a:cs typeface="Calibri" pitchFamily="34" charset="0"/>
              <a:sym typeface="Calibri" pitchFamily="34" charset="0"/>
            </a:endParaRPr>
          </a:p>
        </p:txBody>
      </p:sp>
      <p:pic>
        <p:nvPicPr>
          <p:cNvPr id="33797" name="Picture 5" descr="Schermata 2013-12-16 alle 11.43.5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800" y="1676400"/>
            <a:ext cx="8585200" cy="2679700"/>
          </a:xfrm>
          <a:prstGeom prst="rect">
            <a:avLst/>
          </a:prstGeom>
          <a:noFill/>
          <a:ln w="50800" cap="flat" cmpd="sng">
            <a:solidFill>
              <a:srgbClr val="000000"/>
            </a:solidFill>
            <a:prstDash val="solid"/>
            <a:miter lim="0"/>
            <a:headEnd type="none" w="med" len="med"/>
            <a:tailEnd type="none" w="med" len="med"/>
          </a:ln>
          <a:effectLst>
            <a:outerShdw blurRad="127000" dist="12700" dir="54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Lst>
        </p:spPr>
      </p:pic>
      <p:pic>
        <p:nvPicPr>
          <p:cNvPr id="33798" name="Picture 6" descr="pasted-image.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8063" y="3976688"/>
            <a:ext cx="3206750" cy="2840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335387806"/>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4818"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4819"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4820" name="AutoShape 4"/>
          <p:cNvSpPr>
            <a:spLocks/>
          </p:cNvSpPr>
          <p:nvPr/>
        </p:nvSpPr>
        <p:spPr bwMode="auto">
          <a:xfrm>
            <a:off x="1846263" y="315913"/>
            <a:ext cx="8039100" cy="5603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FOREIGN CURRENCY RISK</a:t>
            </a:r>
            <a:endParaRPr lang="ru-RU"/>
          </a:p>
        </p:txBody>
      </p:sp>
      <p:pic>
        <p:nvPicPr>
          <p:cNvPr id="34821" name="Picture 5" descr="Schermata 2013-12-17 alle 09.50.55.png"/>
          <p:cNvPicPr>
            <a:picLocks noChangeAspect="1"/>
          </p:cNvPicPr>
          <p:nvPr/>
        </p:nvPicPr>
        <p:blipFill>
          <a:blip r:embed="rId3" cstate="print">
            <a:extLst>
              <a:ext uri="{28A0092B-C50C-407E-A947-70E740481C1C}">
                <a14:useLocalDpi xmlns:a14="http://schemas.microsoft.com/office/drawing/2010/main" xmlns="" val="0"/>
              </a:ext>
            </a:extLst>
          </a:blip>
          <a:srcRect l="137" r="3046" b="4810"/>
          <a:stretch>
            <a:fillRect/>
          </a:stretch>
        </p:blipFill>
        <p:spPr bwMode="auto">
          <a:xfrm>
            <a:off x="74613" y="1414463"/>
            <a:ext cx="8993187" cy="3763962"/>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4822" name="Picture 6" descr="pasted-image.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4188" y="4906963"/>
            <a:ext cx="1754187" cy="209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655044625"/>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5842"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584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5844" name="AutoShape 4"/>
          <p:cNvSpPr>
            <a:spLocks/>
          </p:cNvSpPr>
          <p:nvPr/>
        </p:nvSpPr>
        <p:spPr bwMode="auto">
          <a:xfrm>
            <a:off x="550863" y="80963"/>
            <a:ext cx="8040687" cy="1031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ctr"/>
            <a:r>
              <a:rPr lang="ru-RU" sz="3200" b="1">
                <a:solidFill>
                  <a:srgbClr val="202020"/>
                </a:solidFill>
                <a:latin typeface="Calibri" pitchFamily="34" charset="0"/>
                <a:ea typeface="Calibri" pitchFamily="34" charset="0"/>
                <a:cs typeface="Calibri" pitchFamily="34" charset="0"/>
                <a:sym typeface="Calibri" pitchFamily="34" charset="0"/>
              </a:rPr>
              <a:t>FOREIGN CURRENCY RISK SENSITIVITY ANALYSIS</a:t>
            </a:r>
            <a:endParaRPr lang="ru-RU"/>
          </a:p>
        </p:txBody>
      </p:sp>
      <p:pic>
        <p:nvPicPr>
          <p:cNvPr id="35845" name="Picture 5" descr="Schermata 2013-12-16 alle 12.36.19.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6263" y="1039813"/>
            <a:ext cx="7989887" cy="5811837"/>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048553306"/>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6866"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686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6868" name="AutoShape 4"/>
          <p:cNvSpPr>
            <a:spLocks/>
          </p:cNvSpPr>
          <p:nvPr/>
        </p:nvSpPr>
        <p:spPr bwMode="auto">
          <a:xfrm>
            <a:off x="3159125" y="225425"/>
            <a:ext cx="8040688"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LIQUIDITY RISK</a:t>
            </a:r>
            <a:endParaRPr lang="ru-RU"/>
          </a:p>
        </p:txBody>
      </p:sp>
      <p:pic>
        <p:nvPicPr>
          <p:cNvPr id="36869" name="Picture 5" descr="Schermata 2013-12-17 alle 09.58.09.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413" y="1482725"/>
            <a:ext cx="8891587" cy="4754563"/>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6870" name="Picture 6" descr="pasted-image.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31038" y="593725"/>
            <a:ext cx="1392237" cy="10334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720984665"/>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7890"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789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7892" name="AutoShape 4"/>
          <p:cNvSpPr>
            <a:spLocks/>
          </p:cNvSpPr>
          <p:nvPr/>
        </p:nvSpPr>
        <p:spPr bwMode="auto">
          <a:xfrm>
            <a:off x="3159125" y="225425"/>
            <a:ext cx="8040688"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LIQUIDITY RISK</a:t>
            </a:r>
            <a:endParaRPr lang="ru-RU"/>
          </a:p>
        </p:txBody>
      </p:sp>
      <p:pic>
        <p:nvPicPr>
          <p:cNvPr id="37893" name="Picture 5" descr="Schermata 2013-12-16 alle 12.57.50.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988" y="896938"/>
            <a:ext cx="8834437" cy="5691187"/>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7894" name="AutoShape 6"/>
          <p:cNvSpPr>
            <a:spLocks/>
          </p:cNvSpPr>
          <p:nvPr/>
        </p:nvSpPr>
        <p:spPr bwMode="auto">
          <a:xfrm>
            <a:off x="446088" y="3438525"/>
            <a:ext cx="2471737" cy="1201738"/>
          </a:xfrm>
          <a:prstGeom prst="roundRect">
            <a:avLst>
              <a:gd name="adj" fmla="val 15847"/>
            </a:avLst>
          </a:prstGeom>
          <a:noFill/>
          <a:ln w="38475" cap="flat" cmpd="sng">
            <a:solidFill>
              <a:srgbClr val="7C959A"/>
            </a:solidFill>
            <a:prstDash val="solid"/>
            <a:round/>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37895" name="AutoShape 7"/>
          <p:cNvSpPr>
            <a:spLocks/>
          </p:cNvSpPr>
          <p:nvPr/>
        </p:nvSpPr>
        <p:spPr bwMode="auto">
          <a:xfrm>
            <a:off x="363538" y="5507038"/>
            <a:ext cx="2471737" cy="825500"/>
          </a:xfrm>
          <a:prstGeom prst="roundRect">
            <a:avLst>
              <a:gd name="adj" fmla="val 23060"/>
            </a:avLst>
          </a:prstGeom>
          <a:noFill/>
          <a:ln w="38475" cap="flat" cmpd="sng">
            <a:solidFill>
              <a:srgbClr val="7C959A"/>
            </a:solidFill>
            <a:prstDash val="solid"/>
            <a:round/>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Tree>
    <p:extLst>
      <p:ext uri="{BB962C8B-B14F-4D97-AF65-F5344CB8AC3E}">
        <p14:creationId xmlns:p14="http://schemas.microsoft.com/office/powerpoint/2010/main" xmlns="" val="4168320564"/>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38914"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3891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8916" name="Picture 4" descr="http://i.dailymail.co.uk/i/pix/2012/09/10/article-2200820-14F13DDC000005DC-567_964x62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8845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89550962"/>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0962"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096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0964" name="Picture 4" descr="http://i.dailymail.co.uk/i/pix/2012/09/10/article-2200820-14F13DDC000005DC-567_964x62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34085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1529853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5334000" y="240312"/>
            <a:ext cx="3587157" cy="978888"/>
          </a:xfrm>
          <a:prstGeom prst="rect">
            <a:avLst/>
          </a:prstGeom>
        </p:spPr>
        <p:txBody>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3200" b="1" dirty="0" smtClean="0">
                <a:solidFill>
                  <a:schemeClr val="bg1">
                    <a:lumMod val="50000"/>
                  </a:schemeClr>
                </a:solidFill>
                <a:latin typeface="Calibri" pitchFamily="34" charset="0"/>
              </a:rPr>
              <a:t>airlines Profitability</a:t>
            </a:r>
            <a:endParaRPr lang="en-US" sz="3200" b="1" dirty="0">
              <a:solidFill>
                <a:schemeClr val="bg1">
                  <a:lumMod val="50000"/>
                </a:schemeClr>
              </a:solidFill>
              <a:latin typeface="Calibri" pitchFamily="34" charset="0"/>
            </a:endParaRPr>
          </a:p>
        </p:txBody>
      </p:sp>
      <p:pic>
        <p:nvPicPr>
          <p:cNvPr id="4" name="Picture 2" descr="http://centreforaviation.com/images/stories/2012/october/18/World_economic_growth_and_airline_profit_margins.png"/>
          <p:cNvPicPr>
            <a:picLocks noChangeAspect="1" noChangeArrowheads="1"/>
          </p:cNvPicPr>
          <p:nvPr/>
        </p:nvPicPr>
        <p:blipFill>
          <a:blip r:embed="rId4" cstate="print"/>
          <a:srcRect/>
          <a:stretch>
            <a:fillRect/>
          </a:stretch>
        </p:blipFill>
        <p:spPr bwMode="auto">
          <a:xfrm>
            <a:off x="530522" y="1905000"/>
            <a:ext cx="7225674" cy="4495801"/>
          </a:xfrm>
          <a:prstGeom prst="rect">
            <a:avLst/>
          </a:prstGeom>
          <a:noFill/>
          <a:ln>
            <a:noFill/>
          </a:ln>
        </p:spPr>
      </p:pic>
    </p:spTree>
    <p:extLst>
      <p:ext uri="{BB962C8B-B14F-4D97-AF65-F5344CB8AC3E}">
        <p14:creationId xmlns:p14="http://schemas.microsoft.com/office/powerpoint/2010/main" xmlns="" val="1409398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15766"/>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a:xfrm>
            <a:off x="3429000" y="457200"/>
            <a:ext cx="5486400" cy="1127760"/>
          </a:xfrm>
        </p:spPr>
        <p:txBody>
          <a:bodyPr>
            <a:noAutofit/>
          </a:bodyPr>
          <a:lstStyle/>
          <a:p>
            <a:pPr algn="r"/>
            <a:r>
              <a:rPr lang="en-US" sz="2800" b="1" dirty="0" smtClean="0">
                <a:solidFill>
                  <a:schemeClr val="bg1">
                    <a:lumMod val="50000"/>
                  </a:schemeClr>
                </a:solidFill>
                <a:latin typeface="Calibri" pitchFamily="34" charset="0"/>
              </a:rPr>
              <a:t>EBITDA as a % of Revenues by Region, 2007-2013</a:t>
            </a:r>
            <a:br>
              <a:rPr lang="en-US" sz="2800" b="1" dirty="0" smtClean="0">
                <a:solidFill>
                  <a:schemeClr val="bg1">
                    <a:lumMod val="50000"/>
                  </a:schemeClr>
                </a:solidFill>
                <a:latin typeface="Calibri" pitchFamily="34" charset="0"/>
              </a:rPr>
            </a:br>
            <a:endParaRPr lang="it-IT" sz="2800" b="1" dirty="0">
              <a:solidFill>
                <a:schemeClr val="bg1">
                  <a:lumMod val="50000"/>
                </a:schemeClr>
              </a:solidFill>
              <a:latin typeface="Calibri" pitchFamily="34" charset="0"/>
            </a:endParaRPr>
          </a:p>
        </p:txBody>
      </p:sp>
      <p:pic>
        <p:nvPicPr>
          <p:cNvPr id="8" name="Content Placeholder 6" descr="images.jpg"/>
          <p:cNvPicPr>
            <a:picLocks noGrp="1" noChangeAspect="1"/>
          </p:cNvPicPr>
          <p:nvPr>
            <p:ph idx="4294967295"/>
          </p:nvPr>
        </p:nvPicPr>
        <p:blipFill>
          <a:blip r:embed="rId4" cstate="print"/>
          <a:stretch>
            <a:fillRect/>
          </a:stretch>
        </p:blipFill>
        <p:spPr>
          <a:xfrm>
            <a:off x="457200" y="2057400"/>
            <a:ext cx="6146800" cy="3733800"/>
          </a:xfrm>
          <a:prstGeom prst="rect">
            <a:avLst/>
          </a:prstGeom>
          <a:noFill/>
          <a:ln>
            <a:noFill/>
          </a:ln>
        </p:spPr>
      </p:pic>
    </p:spTree>
    <p:extLst>
      <p:ext uri="{BB962C8B-B14F-4D97-AF65-F5344CB8AC3E}">
        <p14:creationId xmlns:p14="http://schemas.microsoft.com/office/powerpoint/2010/main" xmlns="" val="3599535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3505200" y="381000"/>
            <a:ext cx="5410200" cy="914400"/>
          </a:xfrm>
        </p:spPr>
        <p:txBody>
          <a:bodyPr>
            <a:noAutofit/>
          </a:bodyPr>
          <a:lstStyle/>
          <a:p>
            <a:pPr algn="r"/>
            <a:r>
              <a:rPr lang="en-US" sz="3200" b="1" dirty="0" smtClean="0">
                <a:solidFill>
                  <a:schemeClr val="bg1">
                    <a:lumMod val="50000"/>
                  </a:schemeClr>
                </a:solidFill>
                <a:latin typeface="Calibri" pitchFamily="34" charset="0"/>
              </a:rPr>
              <a:t>global passenger traffic </a:t>
            </a:r>
            <a:endParaRPr lang="it-IT" sz="3200" b="1" dirty="0">
              <a:solidFill>
                <a:schemeClr val="bg1">
                  <a:lumMod val="50000"/>
                </a:schemeClr>
              </a:solidFill>
              <a:latin typeface="Calibri" pitchFamily="34" charset="0"/>
            </a:endParaRPr>
          </a:p>
        </p:txBody>
      </p:sp>
      <p:pic>
        <p:nvPicPr>
          <p:cNvPr id="7" name="Picture 2" descr="http://www.icao.int/sustainability/PublishingImages/WorldPaxTraffic.png"/>
          <p:cNvPicPr>
            <a:picLocks noChangeAspect="1" noChangeArrowheads="1"/>
          </p:cNvPicPr>
          <p:nvPr/>
        </p:nvPicPr>
        <p:blipFill>
          <a:blip r:embed="rId4" cstate="print"/>
          <a:srcRect/>
          <a:stretch>
            <a:fillRect/>
          </a:stretch>
        </p:blipFill>
        <p:spPr bwMode="auto">
          <a:xfrm>
            <a:off x="381000" y="1337495"/>
            <a:ext cx="7174991" cy="5029200"/>
          </a:xfrm>
          <a:prstGeom prst="rect">
            <a:avLst/>
          </a:prstGeom>
          <a:noFill/>
          <a:ln>
            <a:noFill/>
          </a:ln>
        </p:spPr>
      </p:pic>
    </p:spTree>
    <p:extLst>
      <p:ext uri="{BB962C8B-B14F-4D97-AF65-F5344CB8AC3E}">
        <p14:creationId xmlns:p14="http://schemas.microsoft.com/office/powerpoint/2010/main" xmlns="" val="1413517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SERUUEBQVFRUUGRUXFhMYGBsXGRgUGRcXGhoWGBkZHSgiGh0nGxkUITEkJzUrLi4uHh8zODMuOSgtLisBCgoKDg0OGxAQGywkICYsLCwtLywsLDcsNDQsLCwsLCw0LCwsLCwsLCwsLDQsLCwsLCwsLCw0LCwsLCwsLCwsLP/AABEIALIBGwMBIgACEQEDEQH/xAAbAAEAAwEBAQEAAAAAAAAAAAAAAwQFBgIBB//EAEMQAAIBAgMFBQUFBgQFBQAAAAECAAMRBBIhBRMxQVEiMmFxgQYjQpGxFDOSodJDUlNicoIkc7LRFTRjovAWRGSTwf/EABcBAQEBAQAAAAAAAAAAAAAAAAABAgP/xAAnEQEBAAIBAwMDBQEAAAAAAAAAAQIRIRIxQSJRYZHR8DJCcYGxA//aAAwDAQACEQMRAD8A/cYmXidr5MUlDJcOBepc9ksKhUWtb9meJB1FgdZSb2jYE3okqGBzKxa1LPUQuwC6G9Mm2o1GsDoZ4pPmF5W2btBa1IVF4EC4GtiQDbhroQb8wQRoZNgz2B6/UwJoiICIiAiIgIiICIiAiIgIiVcTj0puqNe78+Q1sC3S5IA8ZLZO4tREShERAREQEREBERAREQEREBERAREQK1fZ9J3DvTUuAVDEagEEWv5Mw9T1M+UtnUlLFaaAuwdrKBmcNmDHxzEt5kniTLUQIsNhkprlpqFXoBYT5hO4PX6mTSHCdwev1MCaIiAiIgIiICIiAiIgIiIHmo4UEsbAAknoBKGDwwqI71R99xU8qfwr4aa+ZM+4/wB460Rw0ep/QDov9xHyBmhMfqvxBS2fWIJpVDd04H99OT+fI+PnLsp7Qw5ID0/vKeq+I5ofAj87HlJ8LiBUQMvA8uYPMHxB0jHj00SxETYREQEREBERAREQEREBERAREQMHG74Y1WGc0Qg0XNbhVzkgGxOlGwIJN+yR2r0Uw2KLVCrVVIdWsxJVn3tQWTtaU93uSQNLci2adZEDO2JUqmgu+Qq4ABzG5JsLkkeNxpobXGhEt4PuD1+pk0hwncHr9TAmiIgIiICIiAiIgIiICR4isEUs2gUEmSTPxPvaq0/hp2ep4n4E+fa9B1mcrqcCTZlEhS79+oczeHRfQWHzlyIlk1NBM6r7mpn/AGdUgP0WodA/kdAfGx6zRnirTDKVYXBBBHUGTKb7D3Eo7PqFSaLm7ILqx+OnyPmOB9Dzl6XG7gREShERAREQEREBERAREQERECKpiFVlVmAZ75Vvq2UXNh4CVhtehcrvFuGCWv8AGSRb5qw8wRyMhxmx89dK61GV0BAU9pD2HUXXQ2u9zYi9pVX2bBz7xw4JG77FiiZ3ci+bVu24zaWGXS4JIbdKqGUMpupFwRwIPAjwnjCdwev1Mr7K2eaNIU2qNUt8R0NrAcjpwufEm1hYCxgx2B6/UwJoiZCYl6Nc06zZqdZiaNQ/C51NFvzKnzHIXlqyba8REqEREBERAREQIcXiBTRmPIcOp5AeJNhI9nYcona77Es5/mPLyGgHgJC/vawX4KNmPjVI7I/tGvmR0mhMTm7CIibCIiBU2hhiwDJpUQ5kPK/NT4EafnykuDxAqIGGnUHirDQqfEGTTOxHuam8H3b/AHgHwtyqW/I+h5TF9N39fuNGJ5RwwBUgg8CNQZ6mwiIgIiICIiAiIgIiICIiAiUMRjHWvTphFZXvc5jnUAMSxXLbKCEF76lvDXMb2jcE+5uoIN1YsRS3lVCzDLo3u724a2vpqHRSHCdwev1Mg2ZtFa1IVFI1AJAubEgG3DXQgg8wQRoZPgz2B6/UwJpkIor/AGjD4jXK2hGh3bdqmwI4FTcX6pea856tUNHGoWJK1boGPRjmUf2vmA8Kg6SzXa+U3rlc2RjHDHD1zerTFw/AVaXAVB48mHI+BE1ZQ2vs81VBpnJVpnNSqdG5huqsNCOniBPWydoCshJGV0OWpTPFKg4jxHAg8wQZmccN3nmLsRErJERASvjsTu0LWudAq9WOij5yxM9Pe1r/AAUbgeNUjU/2g28yekzlfEFjAYfdoATdtSx6udWPzliIlk1NBETJrbQqtUZcMiOtLSoXJUM/8NCAbEDUkgjgOttSbS3TWiZ+D2sjtkcNSq/wqmhP9J4OPFSZoRZZ3WUiIkFCpgihLYchSdTTPcb9J8R6gyXC44OcpBRxxptx8xyYeIlqQYrCLUFmGo1DDRlPVSNRMdOv0ieJnfaHo6Vu2n8UDUf5ij/UNOoEvo4IBBBB4EagyzKUeoiJoIiICJi+0uz69dUXD1Ep5SahdlZ+2o92uVXX4jmvcjsgWN5nVcFjyahDLqxZLt2lVg90FtLAFQCMhNtdbuQ6uJy7bGxNanQXEvRbIbsGp57e7qKSSXs5JZSNBbxkY2djldgHJoiyqN5Z2VdFs5Bs1rEmwvYjXvEOsicgmxMSrtUBGdtCQ4uae9ZiiHKApKE6gDU38Z1OCVhTQPfMFGa5DG9tbsAL+dhAirbLovU3j0kaply5yoLZO12b8bdp9PE9Z6p4CkpYrTQF2DsQoGZwbhj1N9b9ZZiBHQoKgyooUdALD5CecJ3B6/UyaQ4TuD1+pgTTL9otnmtRIXR07aH+ZdR/55TUiSzYrbOxW9pJUHxAEjoeY9DcSjtXDNTf7TQF3UAVaY/a0h0/nXUr11HPT7gKop16lA6Bve0/Ju8PxAn1mtJOZyuN0iwuJWoivTIZWAII5gyWYdUfY6pcf8tVbtjlRqsfvB0Rj3uh15mbksq5TXYiIlZVdo4gonZ1diFQfzHn5DUnwEkweHFNAg5c+ZPEk+JNzKuG97Vap8NO6U/E/G/z7I8j1mhMY83qCIlTaeOFFM1izMQqIOLueCj6k8gCeU6Sb4FfauLa60KP3tQXLcRTp8DUPjyUcz4AyVHo4VEpl0pg3C52ALHiTc94km585Bh0GGpPWxDAu3bqv48kUcbDuqOfmZ42bs81M1bFIC9UWFJgGFKlxFO3C54t46chGV/bFxx81o4rC06y5aiq6nXXX1B5HxEzzhq9H7lt8g/ZVD2wP5KvPyb5ifW2BTGtBqlA/wDSay//AFm6flPlsZT4GliF8b0anzGZWP4ZJnZ3OmXtVnBbVp1Dk1SoONJxlceIHxDxFxL0wMXtKhUGXGUno24GouinqtZCVU+NwZLh98gBw9RMTSPAO9mHlVUEOPMX8TNenLslmU7tqJl73FnhSw6+dV2+lMRu8Wf2mHXypu31qCOn5TbUlB8EUObDkLfU0z3G+XcPiPlIvsWIPHEgf00VH+otH/CnPexVc+W7X6U5LhjfP+m/hN/iD/BX8T/plXEYjJ99i6aeiL/rYyUbCpHv7yp/mVHYfhLW/KWcNs2jT+7pU1/pUD6CTox82nLI+30m7tbE1v8ALRrfiRAPznzds3dwtZvGtWyj5B2P5Toojpw9vqarMrbSShuadRSpqAqMvaRCoGhY20JIUG2pIGl59fbVMCgSG/xGXLw7IYCxfXQZmpppftOvK5FjGYCnV+8XN2XS1z3XtmGnkPKV62wqDhQ9MNkRaaE6lFXgUJ1VuHaGug10EKjX2kwxF97pa9yrgEEAi111JB0A1Otr2MD2jw57tTMNNQrEXKhgo01Yhl7IudRpD+zuHKKhQ2XJl7TXGRMikG97gT0fZ+ha2VuIa+drhwqKGDXvcBE16i8CfC7Vo1H3aPd8ufLYjs9nUXGtsyXHEXF5dmZg9g0aVY1kDbwqVLM7tcEJe+Ym5O7TXjp4macDDx71Ri1I3u7AU2UEplArbzMBxa+5sOPC3xSgtPFFnKtVUq6khwcrNvagyp/08ho3tpb+bNOriBnbErVWoKaqFXAAIc6k2FybDrmGmhtcaESbCl8g0XnzPU+EtyHCdwev1MBd+i/iP6Yu/RfxH9MmiBz3tLTqKaVdQoak4BsTqrkCx04ZsvpeauExTVFDKq2NrXJ6Dw5G48wZLjcMKtN6bcHUqfUWvMj2dxJFlfi+a/hXpnLVX1IzjzMl41f6+35/CeWtVRmUqyoVYEEEkgg8QezMfC4iphWWjVsaTG1GsWNh0o1DbvDgrHiLDjx6CRYnDrUQpUUMrCxU6giLG5fFfLv0X8R/TKe0MRUFqahQ1TsqQSbXvmbh8IF/USrRxDYRhTrsWoMbU651KE8KdY9OQf0OupuYD3jtWPDuU/6AdW/uP5ATOV3wlmk9CkyKFVVAUADtHgP7Z7u/RfxH9MmibRWr1yilnyKqgkksbADie7M3Z6VKlQYiogF1IpISRu001It334noAB1no/4qr/8AHot6Vaqnh4oh+bf06tqVTXqfZaRIFgcRUHw0zwpg8nf8lueYmremfJjOq/CCjmxdUVLDcUWO7FzarVGm94aqpuF6m55CbV36L+I/pnulSCqFUAKoAAHAAcAJ7mJFt2hu/RfxH9M+M76dldT+8dNCb93wt6yeJUQ3fovzP6Zm19hU2bMtNabn46TtSb1KAX9bzYiTW1ls7MVMJi6fcrJUH7tZbn8dMLb1Bnx9r10++wrAfv023y+Jsoz/APbNuI0vV7xmYLbCVjam9Jm5pmIceaFQw9RLt36L+I/pkeN2dSrC1Wmj9MygkeR5Sl/wUp/y9erT/lJ3qfKpcj0Ijk1jWjd+i/iP6Z5qVGAuQgA6sR/+Sj/wd2+9xVdvBStIf9ihvzn1PZ3DXu1IOetQmqfnUJjdNY+6Kp7R0V0NWkW/cVjUYeGVFJnwbcdvusNWqf2mkPnWyTXo0VQWRQo6AAD8pJHJvH2UmxbKitV3dO4GjPaxtfLe1ifKThnOoCfiP+0y/aPZtWtujRy3psxOZgmhRl0JpVBz6esqtsfEs65quVFLns1Huc2ZlBACiyMQAL2IXlfLKy6GkxIBIsek9zkKOxMWKg94VHENv6rimewDYN98WyubNYLn0JtrtezeAq0KRWvUaoxYm7OalhZRYMUU6kFrW0zEXMDViIgV3x1MVBSLqKjC4S+pGvLyVvwt0MiXa9AsVFVLhhTIzC+ckqF88wYeYI4iVqmzKm9VlqgogYqlRWcioQwz5s4vYEAC2gv1uK3/AKaBzbxgwuMnZsVQVHci+bVu2wzaWsDa4gblKoGUMpBVgCCOBB4EeE8YTuD1+plfZWANKiKb1GqW+I3Bt87jr6ngNJYwY7A9fqYE0REBMCvhyuIqIuhqgYikelanZXHqN382m/Mvb4yolYcaDBz/AJZ7NQfgJPoJZN+m+UvuvYPECoiuOY4dDwIPiDcSaZ9I7usR8FbtL0FQDtD+4a+jS+zWFzoBxMxjeOVUdqnMBRHGrcHnamO+foB4kSiKrYM2qEthjotQ6tQPJah50+jfDwOmsvbMXMWrNxqWyg8qQ7o9dW9R0l51BBBAIOhB1BHQzOM36ll0AzL2nXao/wBnokgkA1qg/Z0zyB/fbUDoLnpMrH4l8Ad3SIak4JRWuThwCLubXJoC/wDbw4HTXobrC4cuXzL33q8TUZrdrTiToAB4ATrjdTd/Pkyx8R82hiRh6aUqCjeP7ujT5aDVm/kUak+nEiWNl4AUaeUEsxJZ3PF6h7zH/bkLDlK2x8IxZsRXFqtQWC/wqXEUx482PM+AE1ZnvzVvE1CIiVkiIgIiICIiAiIgIiICIiAiIgIiICIiAiYje01D7VSwyVKbPUzXG8UMLK5Fl4tfI3DhbyldvaRwTehdQw1VixFLeVELMMujdgm3ja9+IdHIcJ3B6/UyHZuPWtSWoCLEAm2tjYG3AX4jXmLHnJsGewPX6mBNERATzUphgVYXBBBHUHjPUQMPZ1IvhzRJ95h2NMN/MljTb1QoT5mS1MTvwlMaZ7mqP3VU2ZD4luz5Xnphu8YD8OITKf8ANp3I9Shb8Al+lhlVmZQAXILHqQLCT/phu7nnukTASptLHCilyCzMQqIOLueCj/fkATykuLxK0kZ6hsqi5P8A5xPK0o7NwzO/2iuLORanTP7KmeX9baZj5DlruTzS3wk2XgCmZ6tmrVLZ25Acqa/yi589Tzlaj7PqtRSHbcoS6Yf4Eqn4geg1IXgCSRytsxM5eq7rWNuPYiIhCIiAiIgIiICIiAiIgIiICIiAiIgIiICIiBHWoK/eANr2v4gg/kSPWQ0tnUlLFaaAuwdiFAzOGzBj1Oa7eZJ4mWogRYbDpTXLTUKo4KosPkJ8wncHr9TJpDhO4PX6mBNERAREQM7b9EmiWTV6RFVPEob29RmX1lyliFZBUBGVlDBuWUi9/lJZzuF2bUYnD1BbD0mYg/xUJzJT8EW9j1sBwvNzVnLN4qzhVOKcVn+5Q3oofjb+Mw6fuj15i2zPgE+zNu1kIiJFIiICIiAiIgIiICIiAiIgIiICIiAiIgIiICIiBztX7T9sV3U7tV7tN2Zbe9zFu6C2lGwKk69kjtXqJg8UWcq9ZSKitZmLKz72oOyM3ZpbvdEgaW5ZrzrYgZ+xalU0F3qFagFiGa5NhxJ63vrztfgZcoIQoB4ySICJzG08XU+0VFpviQq5M4FJiuUmlfcsKRzWXOSbk3Ygd3s1cPXxZDBzXzCmCBkyAnd0chzBLZjUNXMBw7WgAWB2MSHB0SlNFZ2qFVUGo1szECxY2AFzx00k0BE572gxVVaoWg1YPu2YAUy1InLUsM2QjOWy6EgAKOtmzTi8VmO7OIYZWNHNSsXHvsxqZqYysLUsoaxPZ43MDs4mZ7OvUNAb0sWzPZmUqSuY5TlYBhpYagHT1mnARMf2hxDLuwjVVZmsClMuo4XapZGOUC+mlyeI4jEXF4vTWvwP7P8A91ZPdH3f3Pf7XD+aB2cTF9m6tdt5v8xAYBWYEEtY57Aotlvaw1HGzGbUBEzfaCuUokg1QbqBulLMSTpeyNZeZNtAPSYTV8WadfI9U1BRqm5pWG8XLut0rILl1zkjtWNrgcIHXxMTZ1ascU4c1Mg3mYMtkWzpud22UZrpvC1ibHjabcBEq7Tq5aNRr1BlVjemuepoPgWxzN0FjrOe2diMS1WmM9azZu9SIUUslYguWRbutTcrxBIFwLEmB1cTC2S+ILYXes5Bw770FAPfA0bM5AFmsanZFh3tOm7ARPjTjsHjcQxplHxJVnXKKlEq1s1HOK16S5exvmHAC5F7gAB2UTmDiK4akr1K2c1qnaFEmmaQrDR8qG107K3I0JYk2vOngIichjsZWL1d2+KChmX7k5gwFXKafurGnn3S37V7XOhJYOvicztOriQtbt1A3uzS3dPMA5RrpojErmAuetr2Gk6RDcC4sbcOnhA9REQEREBERAREQEREBERAREQEREBERAREQEREBERAREQEREBERAREQEREBERA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 name="Picture 5"/>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1"/>
          <p:cNvSpPr>
            <a:spLocks noGrp="1"/>
          </p:cNvSpPr>
          <p:nvPr>
            <p:ph type="title"/>
          </p:nvPr>
        </p:nvSpPr>
        <p:spPr>
          <a:xfrm>
            <a:off x="6172200" y="194552"/>
            <a:ext cx="2667000" cy="518160"/>
          </a:xfrm>
        </p:spPr>
        <p:txBody>
          <a:bodyPr>
            <a:noAutofit/>
          </a:bodyPr>
          <a:lstStyle/>
          <a:p>
            <a:r>
              <a:rPr lang="it-IT" sz="3600" b="1" dirty="0" smtClean="0">
                <a:solidFill>
                  <a:schemeClr val="bg1">
                    <a:lumMod val="50000"/>
                  </a:schemeClr>
                </a:solidFill>
                <a:latin typeface="Calibri" pitchFamily="34" charset="0"/>
              </a:rPr>
              <a:t>AIR TRAFFIC</a:t>
            </a:r>
            <a:endParaRPr lang="it-IT" sz="3600" b="1" dirty="0">
              <a:solidFill>
                <a:schemeClr val="bg1">
                  <a:lumMod val="50000"/>
                </a:schemeClr>
              </a:solidFill>
              <a:latin typeface="Calibri" pitchFamily="34" charset="0"/>
            </a:endParaRPr>
          </a:p>
        </p:txBody>
      </p:sp>
      <p:pic>
        <p:nvPicPr>
          <p:cNvPr id="9" name="Picture 2" descr="http://media.internationalairportreview.com/wp-content/uploads/ICAO-Table1.gif"/>
          <p:cNvPicPr>
            <a:picLocks noChangeAspect="1" noChangeArrowheads="1"/>
          </p:cNvPicPr>
          <p:nvPr/>
        </p:nvPicPr>
        <p:blipFill>
          <a:blip r:embed="rId4" cstate="print"/>
          <a:srcRect/>
          <a:stretch>
            <a:fillRect/>
          </a:stretch>
        </p:blipFill>
        <p:spPr bwMode="auto">
          <a:xfrm>
            <a:off x="381000" y="1447800"/>
            <a:ext cx="7554539" cy="4623237"/>
          </a:xfrm>
          <a:prstGeom prst="rect">
            <a:avLst/>
          </a:prstGeom>
          <a:noFill/>
          <a:ln>
            <a:noFill/>
          </a:ln>
        </p:spPr>
      </p:pic>
    </p:spTree>
    <p:extLst>
      <p:ext uri="{BB962C8B-B14F-4D97-AF65-F5344CB8AC3E}">
        <p14:creationId xmlns:p14="http://schemas.microsoft.com/office/powerpoint/2010/main" xmlns="" val="1708049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a:xfrm>
            <a:off x="5105400" y="152400"/>
            <a:ext cx="3886200" cy="1203960"/>
          </a:xfrm>
        </p:spPr>
        <p:txBody>
          <a:bodyPr>
            <a:noAutofit/>
          </a:bodyPr>
          <a:lstStyle/>
          <a:p>
            <a:pPr algn="r"/>
            <a:r>
              <a:rPr lang="en-US" sz="3600" b="1" dirty="0" err="1" smtClean="0">
                <a:solidFill>
                  <a:schemeClr val="bg1">
                    <a:lumMod val="50000"/>
                  </a:schemeClr>
                </a:solidFill>
                <a:latin typeface="Calibri" pitchFamily="34" charset="0"/>
              </a:rPr>
              <a:t>AirlineS</a:t>
            </a:r>
            <a:r>
              <a:rPr lang="en-US" sz="3600" b="1" dirty="0" smtClean="0">
                <a:solidFill>
                  <a:schemeClr val="bg1">
                    <a:lumMod val="50000"/>
                  </a:schemeClr>
                </a:solidFill>
                <a:latin typeface="Calibri" pitchFamily="34" charset="0"/>
              </a:rPr>
              <a:t> COST STRUCTURE</a:t>
            </a:r>
            <a:endParaRPr lang="it-IT" sz="3600" b="1" dirty="0">
              <a:solidFill>
                <a:schemeClr val="bg1">
                  <a:lumMod val="50000"/>
                </a:schemeClr>
              </a:solidFill>
              <a:latin typeface="Calibri" pitchFamily="34" charset="0"/>
            </a:endParaRPr>
          </a:p>
        </p:txBody>
      </p:sp>
      <p:pic>
        <p:nvPicPr>
          <p:cNvPr id="8" name="Picture 2" descr="http://people.hofstra.edu/geotrans/eng/ch3en/conc3en/img/cost_structure_domestic_flight.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 y="1143000"/>
            <a:ext cx="8077200" cy="5013763"/>
          </a:xfrm>
          <a:prstGeom prst="rect">
            <a:avLst/>
          </a:prstGeom>
          <a:noFill/>
        </p:spPr>
      </p:pic>
    </p:spTree>
    <p:extLst>
      <p:ext uri="{BB962C8B-B14F-4D97-AF65-F5344CB8AC3E}">
        <p14:creationId xmlns:p14="http://schemas.microsoft.com/office/powerpoint/2010/main" xmlns="" val="1833333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ru-RU"/>
          </a:p>
        </p:txBody>
      </p:sp>
      <p:pic>
        <p:nvPicPr>
          <p:cNvPr id="5"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69632" y="8671"/>
            <a:ext cx="9213631"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txBox="1">
            <a:spLocks/>
          </p:cNvSpPr>
          <p:nvPr/>
        </p:nvSpPr>
        <p:spPr>
          <a:xfrm>
            <a:off x="5791200" y="152400"/>
            <a:ext cx="3200400" cy="74676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3600" b="1" dirty="0" smtClean="0">
                <a:solidFill>
                  <a:schemeClr val="bg1">
                    <a:lumMod val="50000"/>
                  </a:schemeClr>
                </a:solidFill>
                <a:latin typeface="Calibri" pitchFamily="34" charset="0"/>
              </a:rPr>
              <a:t>Fuel hedging </a:t>
            </a:r>
            <a:endParaRPr lang="it-IT" sz="3600" b="1" dirty="0">
              <a:solidFill>
                <a:schemeClr val="bg1">
                  <a:lumMod val="50000"/>
                </a:schemeClr>
              </a:solidFill>
              <a:latin typeface="Calibri" pitchFamily="34" charset="0"/>
            </a:endParaRPr>
          </a:p>
        </p:txBody>
      </p:sp>
      <p:pic>
        <p:nvPicPr>
          <p:cNvPr id="7" name="Picture 6" descr="download (1).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057400" y="2538620"/>
            <a:ext cx="3860800" cy="2559878"/>
          </a:xfrm>
          <a:prstGeom prst="rect">
            <a:avLst/>
          </a:prstGeom>
        </p:spPr>
      </p:pic>
      <p:sp>
        <p:nvSpPr>
          <p:cNvPr id="4" name="Rectangle 3"/>
          <p:cNvSpPr/>
          <p:nvPr/>
        </p:nvSpPr>
        <p:spPr>
          <a:xfrm>
            <a:off x="381000" y="1371600"/>
            <a:ext cx="8115300" cy="1200329"/>
          </a:xfrm>
          <a:prstGeom prst="rect">
            <a:avLst/>
          </a:prstGeom>
        </p:spPr>
        <p:txBody>
          <a:bodyPr wrap="square">
            <a:spAutoFit/>
          </a:bodyPr>
          <a:lstStyle/>
          <a:p>
            <a:r>
              <a:rPr lang="en-US" sz="2400" dirty="0">
                <a:solidFill>
                  <a:schemeClr val="bg1">
                    <a:lumMod val="50000"/>
                  </a:schemeClr>
                </a:solidFill>
                <a:latin typeface="Calibri" pitchFamily="34" charset="0"/>
              </a:rPr>
              <a:t>It is used to reduce or eliminate a company's exposure to fluctuating fuel </a:t>
            </a:r>
            <a:r>
              <a:rPr lang="en-US" sz="2400" dirty="0" smtClean="0">
                <a:solidFill>
                  <a:schemeClr val="bg1">
                    <a:lumMod val="50000"/>
                  </a:schemeClr>
                </a:solidFill>
                <a:latin typeface="Calibri" pitchFamily="34" charset="0"/>
              </a:rPr>
              <a:t>costs</a:t>
            </a:r>
            <a:endParaRPr lang="tr-TR" sz="2400" dirty="0" smtClean="0">
              <a:solidFill>
                <a:schemeClr val="bg1">
                  <a:lumMod val="50000"/>
                </a:schemeClr>
              </a:solidFill>
              <a:latin typeface="Calibri" pitchFamily="34" charset="0"/>
            </a:endParaRPr>
          </a:p>
          <a:p>
            <a:pPr marL="285750" indent="-285750">
              <a:buFont typeface="Wingdings" pitchFamily="2" charset="2"/>
              <a:buChar char="ü"/>
            </a:pPr>
            <a:endParaRPr lang="it-IT" sz="2400" dirty="0"/>
          </a:p>
        </p:txBody>
      </p:sp>
      <p:sp>
        <p:nvSpPr>
          <p:cNvPr id="9" name="Rectangle 8"/>
          <p:cNvSpPr/>
          <p:nvPr/>
        </p:nvSpPr>
        <p:spPr>
          <a:xfrm>
            <a:off x="0" y="5257800"/>
            <a:ext cx="4724400" cy="769441"/>
          </a:xfrm>
          <a:prstGeom prst="rect">
            <a:avLst/>
          </a:prstGeom>
        </p:spPr>
        <p:txBody>
          <a:bodyPr wrap="square">
            <a:spAutoFit/>
          </a:bodyPr>
          <a:lstStyle/>
          <a:p>
            <a:r>
              <a:rPr lang="en-US" sz="2000" dirty="0" smtClean="0">
                <a:solidFill>
                  <a:schemeClr val="bg1">
                    <a:lumMod val="50000"/>
                  </a:schemeClr>
                </a:solidFill>
                <a:latin typeface="Calibri" pitchFamily="34" charset="0"/>
              </a:rPr>
              <a:t>The use of </a:t>
            </a:r>
            <a:r>
              <a:rPr lang="en-US" sz="2400" b="1" dirty="0" smtClean="0">
                <a:solidFill>
                  <a:schemeClr val="bg1">
                    <a:lumMod val="50000"/>
                  </a:schemeClr>
                </a:solidFill>
                <a:latin typeface="Calibri" pitchFamily="34" charset="0"/>
              </a:rPr>
              <a:t>derivatives</a:t>
            </a:r>
            <a:r>
              <a:rPr lang="en-US" sz="2000" b="1" dirty="0" smtClean="0">
                <a:solidFill>
                  <a:schemeClr val="bg1">
                    <a:lumMod val="50000"/>
                  </a:schemeClr>
                </a:solidFill>
                <a:latin typeface="Calibri" pitchFamily="34" charset="0"/>
              </a:rPr>
              <a:t> </a:t>
            </a:r>
            <a:r>
              <a:rPr lang="en-US" sz="2000" dirty="0" smtClean="0">
                <a:solidFill>
                  <a:schemeClr val="bg1">
                    <a:lumMod val="50000"/>
                  </a:schemeClr>
                </a:solidFill>
                <a:latin typeface="Calibri" pitchFamily="34" charset="0"/>
              </a:rPr>
              <a:t>does not guarantee profitability or reduction in risks</a:t>
            </a:r>
            <a:endParaRPr lang="en-US" sz="20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941659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15766"/>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962400" y="304800"/>
            <a:ext cx="5035712" cy="1200329"/>
          </a:xfrm>
          <a:prstGeom prst="rect">
            <a:avLst/>
          </a:prstGeom>
        </p:spPr>
        <p:txBody>
          <a:bodyPr wrap="square">
            <a:spAutoFit/>
          </a:bodyPr>
          <a:lstStyle/>
          <a:p>
            <a:pPr algn="ctr"/>
            <a:r>
              <a:rPr lang="en-US" sz="3600" b="1" i="1" dirty="0">
                <a:solidFill>
                  <a:schemeClr val="bg1">
                    <a:lumMod val="50000"/>
                  </a:schemeClr>
                </a:solidFill>
                <a:latin typeface="Calibri" pitchFamily="34" charset="0"/>
              </a:rPr>
              <a:t>“Does hedging add value to corporations?” </a:t>
            </a:r>
            <a:endParaRPr lang="ru-RU" sz="3600" b="1" i="1" dirty="0">
              <a:solidFill>
                <a:schemeClr val="bg1">
                  <a:lumMod val="50000"/>
                </a:schemeClr>
              </a:solidFill>
              <a:latin typeface="Calibri" pitchFamily="34" charset="0"/>
            </a:endParaRPr>
          </a:p>
        </p:txBody>
      </p:sp>
      <p:sp>
        <p:nvSpPr>
          <p:cNvPr id="7" name="Content Placeholder 2"/>
          <p:cNvSpPr>
            <a:spLocks noGrp="1"/>
          </p:cNvSpPr>
          <p:nvPr>
            <p:ph idx="4294967295"/>
          </p:nvPr>
        </p:nvSpPr>
        <p:spPr>
          <a:xfrm>
            <a:off x="685800" y="1981200"/>
            <a:ext cx="6934200" cy="4276636"/>
          </a:xfrm>
          <a:prstGeom prst="rect">
            <a:avLst/>
          </a:prstGeom>
        </p:spPr>
        <p:txBody>
          <a:bodyPr>
            <a:normAutofit/>
          </a:bodyPr>
          <a:lstStyle/>
          <a:p>
            <a:pPr algn="just">
              <a:buFont typeface="Wingdings" pitchFamily="2" charset="2"/>
              <a:buChar char="ü"/>
            </a:pPr>
            <a:r>
              <a:rPr lang="en-US" sz="2400" i="0" dirty="0" smtClean="0">
                <a:solidFill>
                  <a:schemeClr val="bg1">
                    <a:lumMod val="50000"/>
                  </a:schemeClr>
                </a:solidFill>
                <a:latin typeface="Calibri" pitchFamily="34" charset="0"/>
              </a:rPr>
              <a:t>Hedging stabilize fuel prices and therefore overall costs, cash flows, and profits.</a:t>
            </a:r>
          </a:p>
          <a:p>
            <a:pPr algn="just">
              <a:buFont typeface="Wingdings" pitchFamily="2" charset="2"/>
              <a:buChar char="ü"/>
            </a:pPr>
            <a:endParaRPr lang="en-US" sz="2400" i="0" dirty="0" smtClean="0">
              <a:solidFill>
                <a:schemeClr val="bg1">
                  <a:lumMod val="50000"/>
                </a:schemeClr>
              </a:solidFill>
              <a:latin typeface="Calibri" pitchFamily="34" charset="0"/>
            </a:endParaRPr>
          </a:p>
          <a:p>
            <a:pPr algn="just">
              <a:buFont typeface="Wingdings" pitchFamily="2" charset="2"/>
              <a:buChar char="ü"/>
            </a:pPr>
            <a:r>
              <a:rPr lang="en-US" sz="2400" i="0" dirty="0" smtClean="0">
                <a:solidFill>
                  <a:schemeClr val="bg1">
                    <a:lumMod val="50000"/>
                  </a:schemeClr>
                </a:solidFill>
                <a:latin typeface="Calibri" pitchFamily="34" charset="0"/>
              </a:rPr>
              <a:t>Advantage of investment opportunities arises when fuel prices are high and airline operating cash flows and values are down. </a:t>
            </a:r>
          </a:p>
          <a:p>
            <a:pPr algn="ctr">
              <a:buNone/>
            </a:pPr>
            <a:endParaRPr lang="en-US" sz="2400" i="0" dirty="0" smtClean="0">
              <a:solidFill>
                <a:schemeClr val="bg1">
                  <a:lumMod val="50000"/>
                </a:schemeClr>
              </a:solidFill>
              <a:latin typeface="Calibri" pitchFamily="34" charset="0"/>
            </a:endParaRPr>
          </a:p>
          <a:p>
            <a:pPr algn="just">
              <a:buFont typeface="Wingdings" pitchFamily="2" charset="2"/>
              <a:buChar char="ü"/>
            </a:pPr>
            <a:r>
              <a:rPr lang="en-US" sz="2400" i="0" dirty="0" smtClean="0">
                <a:solidFill>
                  <a:schemeClr val="bg1">
                    <a:lumMod val="50000"/>
                  </a:schemeClr>
                </a:solidFill>
                <a:latin typeface="Calibri" pitchFamily="34" charset="0"/>
              </a:rPr>
              <a:t>The value premium associated with hedging increases with the level of the firm’s capital investment.  </a:t>
            </a:r>
          </a:p>
          <a:p>
            <a:pPr algn="just"/>
            <a:endParaRPr lang="it-IT" sz="2400" dirty="0"/>
          </a:p>
        </p:txBody>
      </p:sp>
    </p:spTree>
    <p:extLst>
      <p:ext uri="{BB962C8B-B14F-4D97-AF65-F5344CB8AC3E}">
        <p14:creationId xmlns:p14="http://schemas.microsoft.com/office/powerpoint/2010/main" xmlns="" val="1134973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AutoShape 2" descr="data:image/jpeg;base64,/9j/4AAQSkZJRgABAQAAAQABAAD/2wCEAAkGBg4QEBIQEhAVERAPEBAQDxIPEBQVEBAPFBAVFBYQFRIXHSYgGBkjGRUSHzEgIykpLCwsFR4xNTAqNSYvLCkBCQoKDgwOGg8PGSwhHyQpLCksLC0qKSwpKSksKTUpLCksNSksLCkpKSksNTUpLCkpLCkpLCwsKSksKSk1KiwsKf/AABEIALcBFAMBIgACEQEDEQH/xAAcAAEAAgIDAQAAAAAAAAAAAAAABgcEBQECAwj/xABFEAACAgADAwgGBQoEBwAAAAAAAQIDBBEhBQYSEzFBUWFxgZEHIkJSkqEWMlRisRQjM1NygqPB0dIIFRdjRHODosLh8P/EABkBAQADAQEAAAAAAAAAAAAAAAABAgMEBf/EACMRAQACAgICAgIDAAAAAAAAAAABAgMxESEEExIyQmFBUnH/2gAMAwEAAhEDEQA/ALxAAAAAAcZnIAAAAAAAAAAAAAAAAAAAAAAAAAAAAAAAAAAAAAAAAAAADD2ttBYemy5ri5OLeS6XzJebRmGs2zi8KuHD3yy/KVKEVlL1suFP1kvV1lHV9ZW08QmNobZvri42QdkoqKqliZwhBcPIRnwNyk82lmpZP7sn0ZE82fjY3VxsjzSXM+dNPJp9zIDs6dNGMvscXbXXL8gcp5PSKnLhjHm0buTXTkywsNVCMUoJRjzpRWS11zyRy+Na0zPM/wCw2yRERHEPUAHYwAAAAAAAAAAAAAAAAAAAAAAAAAAAAAAAAAAAAAAx9oY2FFVl0/qVQlZLLnyjFtpduhkGFtfZkMTTZRNyULY8MnB5SyzT0bT6iJEJn6VlPSquCfQrpvi8skn4MwMZvZibpQ5SqMpKa5Jwg1OMm1zavNPJc/UdNqeh22Obw+IjYvcujwy7uOOafkiM4zYm08E85VW1xjrxR9erv4o5xXicOWuSY4l2Y5xxpusDPCu+FVuM4I12TucJJZvEWcTdk3HWUkpySWiWb6WWzgsTVOC5OcZxSSThJNZJdhQK2spLKyuM11pLPyea8sjPwGNqi06rZUyX3nDLueeXzM8NvVvv9rZKRk10vcFZ4DfXGVZcUldH/cWvhNZfzJDgfSBh5aWQlW+tevH5a/I7K+RS36c9sN4SsGLg9p03LOuyM/2ZLPxXOjJNomJ0x05ABIAAAAAAAAAAAAAAAAAAAAAAAAAAAAAAAAAAAcZHIA0u1NzcBic3Zh4cb9uC4LO/ijln45kR2n6IY6vD4hrqhfHNfHH+jLIBS1KzuFovMaUZjtztqYRt8jNxXt4d8pHLrajr5pGFTtmxaSipZc/syXlp8j6ANdtPd7CYn9NRCx+845TXdNarzMLePE6bVzzG1P4fbFTa9Zwl0cXQ+yS/9Ej2fvZi616tvKxXv5TXdxc68zY7T9E2HlrRdOp9EbFykPPSS82RTH+j3aeHfFGvlUvaw8838Dyl5JmE4b07hrGSltp3gd/oPJW1OP3q3xR+F6/ib/B7bw131LYt+63lL4XqUhHad9cuGaza542RcZr8H5mbhttVP6ycX5peWvyJjPkrvsnDSddLvzOSr9nbzXw/R38UV7LfGvJ6o3+D39eitq75Vv8A8X/U2r5VJ30xt49o12mINZgt4sLbpG1KXuz9V92vP4GyTOiLROpYzExtyBmCyAAAAAAAAAAAAABw2eGG2hTa5KuyFjhJwmq5xk4TTycZZPRp9DPHbe1a8JhrsTZ9Siqdsu3hjnwrtbyXifKG09qXqbu5SUMRZZO+ycJOMlbOTnLJp5rWWXgB9e5g+YNhemzbWFyUrliq1pw4mPFLL/mRyln2tvxLJ2B/iDwF2UcVTZhZdMo/nae/OOUl8L7wLWBr9j7wYPGQ48PiK749PJTUnHslHni+x5GwAAAAAAAAAAAAAABxkcgDFx2y6L48NtULF1WRUsu5vm8CL7S9F+CszdUp0Pqi+Ov4Za+TRMgVmsTuExaY0qLaPo0x9WtfDelzcnLhn8Mv5Nmjlfi8PLhtjKL92+DT8M9X4F8nliMNCyPDOEZxfPGcVKL8GYW8es6bVzWjak6tuxf14tdsdV5M2+zd4bIZcle0vd4tPgkTDaXo42fdm4wdEn00yyjn+xLOPkkRXaXorxUM3TZC5dCl+bn824vzRzz49q/VtGas7b7Bb9WrS2tT7YerLyen4G9we9eEs04+Tk+ixcPz5vmVHicNjsI8rIWVr/ci3B90tU/BnarbnvQ8Y/0YjLlpvsnHjtpeMLE1mnmnzNPTzOxUGA27wvOq5wfVm4/LmZJMHvtiIpcpGNi6/qy81p8javlV/KOGc+Pb8e07BoMFvlhbNJN1PqmtPiWnnkbunEQms4yUl1xaa80dFb1tqWE1mu4egOMzkuqAAAAcAVf6dNtqNGHwiebut5e2Ob4ZUUr6k0mtJWSh8PYUHtC+Ntsm8q828lFScF2LVvLzJp6Rt4Vi8birnYvzdv5JhoqMuF0VSkuUU+bWecvLLQi2xMOuK5uuM74054au1JxnN2QUmoS0nJQc2ovPNrmeWQlLVW15dKa64vNP/wC7RnkiSX7DqmlOzhrmq0r1SoqEbIcpba+GPqqSqVCcVkuO1LTVEZs00/FkCYeiHd+eM2rSk5xrpUr7pVzlCShDRR44tNcU3BaPmzPqkqn/AA/7tSowVmMmlnjZLk9PWVNTlFPucnJ+CLWJQAAAAAAAAAAAAAAAAAAAAABwzkNgdLFHhfFlw5Piz5sunPPoPnvejbUMRi7bcPCNVCfBUoQUVNR05WSS55PXuy6iyPSrvM6qVgqpfncTFu1rnrw/M/GT07lIqV0ZHLmtE9OjFXjtKd1t2bNoUSnVbDlqZcN1Niccs9YzjJZ5prrS1TO2M2HtDCfXqshFe1FcdXxRzS8cjU7qbfls/FwxGvJP83iIr2qW9ZZdcXlJdzXSfQFVkZJSi04yScWuZprNNPqyK1x1vCbXtSVGU7al7UVJdcdH/Q2WE23FNShZKuXe4vzRZu0t0sDiG3Zh4cT9uHqT8ZRyb8SLbS9FKebw97XVC9Zr445NeTM7eLMaXjPE7dcFvpioJZuNsfvLX4o/zzN9gt+sPPSyMqn3cUfNa/IrvH7obSw2b5KTj71D445dqjqvFGur2rYtJJSy0eekl39pWL5ca3xx3XlhMfVas67IzX3ZJ5d66DIKRw+2IJppuD68+buaJFgd8sXDmsVseqz1v+5amtfK/tDKfHn8ZWYRzf8A3ieBwF10c3bJKnDpfaLfVg+xJ6+Bh4L0hUvS2uUH1w9aPlo/xK59Ne+dGInRhqbFZVTGV92XNy8k4VwknzNR5SWX3kdNMlb/AFljalq7hVu2YSrfItNSr9WSkspJrTVPpzzf7xr1fNLhzfC/ZesfJnflsnrFTXVLP8VqjzscW80ml1N5/MuqycFj7as+FpxacXCcVKtxk4trgkmtXCD019VDZ2z54rEV01rOd9kYRUE3k5Sy0jz5LV9yMeT00LW/w87tcrirsdJZxwseSqz/AF9qebXdDNf9RCEL32ZgK8PTXRWsq6a4VQX3YRUV8kZQBIAAAAAAAAAHWViQHYGJbtCMegw7dvJeyBtwRye9OXsnH0s+78gJICOfS6Pu/IfS+v3X5MCRgjv0xq6n5M5+mVPUwJCYm1dpV4amy+x5Qqi5S631RXa3kl2tGp+mdHaQP0g72rFOGHr/AEVb47fv2+zHuinn3vsKXt8Y5XpX5Twi20toWYm6zEWfXulm1npCK0jWuxLJGO4nZI5aPP557dnDy5Msz0U7yOUHgLJevSuLDt+1RnrDvg35NdRW+R7YHGWUW131PKymanHql0OD7JLNeJfHf4yrevyh9DAjOD3/AMHZXGaclxRTaa1i+mL7U9D3+muE95/Ceg4m+yMDaOwcLiP01ELHzcUo+uu6a1XmYH01wfvP4WPptg/efwsccjSbS9FeHlrTbOp+7NcpDuz0kvNkY2huDtGjWNfKxXtUSzfwPKXkmWF9NsF77+Bj6cYH338DMbYaS0jJaFQ2Yu6EuGafEueNkXGfinqavbGyMPic3rTZLJuUUpRk1onJfzWT7y6MbvRsq6PDblZHqsp4kvNaEV2ns3YVmbrvsol1RjKcPhlr5NGPoms81lr7ot1aFI7R3VxNWbUeVj71PradsedeRqIR1La2hgIVvOu+F0ehxUoT8YyX4NmqxWFpt/SVxm+uSyn8SyZf2Wr9oV+FbfWVc2yzfcfVvox3XWz9nU1uKjdbFXYl5es7ZrPhf7MeGP7pQtm6GFbzjKyvXPLNTj81mWDuVvhicFlTZP8AKcN0Jv8AO0/sZ88fu+WRb30V9Vlyg1uC27TbFSjLNPmaM+FsXzM32ydwAAAAAAADhxOQB5Sw8X0HlPZ1b6DKAGB/k9XUP8lq6jPAGv8A8kp904ew6eo2IA1j2BT1HV7u0dRtQBp3uzR7pWWJ3A2nKcpLD6SnKX6Wrpk37xcoM70i+163mulLL0e7U+z/AMWr+47f6e7T+z/xav7i5wZ+iq/uspf/AE92n9n/AItX9w/092n9n/i1f3F0HA9FT3WVru1uBiVGaujyT41KHrRknmtfqt5apeZtnuFLosJocm1Y4jhlM8zyg8tw7Oia8jzluJf70SeAshX0txsT1x8zxnuPi/di/wB4scAVhZuRjf1afdJGLbuTjv1L8Gi2QBTN25OP+zz8Mn/MwL9y8d9mt+BsvUAfP0919oR/4e7Ltqm1+BxXsLGNqLw1ibeWtU1+KPoIGdsdbfwvF7Qg24u619VMpXJwnOekJNNxhHmejazbz8EiYU4XhMkF61iscQrM8zyAAlAAAAAAAAAAAAAAAAAAAAAAAAAAAAAAAAAAAAAAAAAAAAAAAAAAAAAAAAAAAAAAAAAAAAAAAAAAAAAAAAAAAAAAAAAAAAAAAAAAAAAAAAAAAAAAAAAAAAAAAAAAAAAAAAAAAAAAAAAAAAAAAAAAAAAAAAAAAAAAAAAAAAAAAAAAAAAAAAAAAAAAAAAAAAAAAA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 name="Picture 5"/>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a:xfrm>
            <a:off x="4419600" y="181358"/>
            <a:ext cx="4495800" cy="1266441"/>
          </a:xfrm>
        </p:spPr>
        <p:txBody>
          <a:bodyPr>
            <a:noAutofit/>
          </a:bodyPr>
          <a:lstStyle/>
          <a:p>
            <a:pPr algn="ctr"/>
            <a:r>
              <a:rPr lang="it-IT" sz="3600" b="1" dirty="0" smtClean="0">
                <a:solidFill>
                  <a:schemeClr val="bg1">
                    <a:lumMod val="50000"/>
                  </a:schemeClr>
                </a:solidFill>
                <a:latin typeface="Calibri" pitchFamily="34" charset="0"/>
              </a:rPr>
              <a:t>Smaller vs largest airlines</a:t>
            </a:r>
            <a:endParaRPr lang="it-IT" sz="3600" b="1" dirty="0">
              <a:solidFill>
                <a:schemeClr val="bg1">
                  <a:lumMod val="50000"/>
                </a:schemeClr>
              </a:solidFill>
              <a:latin typeface="Calibri" pitchFamily="34" charset="0"/>
            </a:endParaRPr>
          </a:p>
        </p:txBody>
      </p:sp>
      <p:graphicFrame>
        <p:nvGraphicFramePr>
          <p:cNvPr id="8" name="Content Placeholder 4"/>
          <p:cNvGraphicFramePr>
            <a:graphicFrameLocks noGrp="1"/>
          </p:cNvGraphicFramePr>
          <p:nvPr>
            <p:ph idx="4294967295"/>
            <p:extLst>
              <p:ext uri="{D42A27DB-BD31-4B8C-83A1-F6EECF244321}">
                <p14:modId xmlns:p14="http://schemas.microsoft.com/office/powerpoint/2010/main" xmlns="" val="344155368"/>
              </p:ext>
            </p:extLst>
          </p:nvPr>
        </p:nvGraphicFramePr>
        <p:xfrm>
          <a:off x="152400" y="1371600"/>
          <a:ext cx="7007225"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029571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a:xfrm>
            <a:off x="6248400" y="533400"/>
            <a:ext cx="2590800" cy="1051560"/>
          </a:xfrm>
        </p:spPr>
        <p:txBody>
          <a:bodyPr>
            <a:noAutofit/>
          </a:bodyPr>
          <a:lstStyle/>
          <a:p>
            <a:pPr algn="r"/>
            <a:r>
              <a:rPr lang="it-IT" sz="3600" b="1" dirty="0" smtClean="0">
                <a:solidFill>
                  <a:schemeClr val="bg1">
                    <a:lumMod val="50000"/>
                  </a:schemeClr>
                </a:solidFill>
                <a:latin typeface="Calibri" pitchFamily="34" charset="0"/>
              </a:rPr>
              <a:t>Hedging CONTRACTS</a:t>
            </a:r>
            <a:endParaRPr lang="it-IT" sz="3600" b="1" dirty="0">
              <a:solidFill>
                <a:schemeClr val="bg1">
                  <a:lumMod val="50000"/>
                </a:schemeClr>
              </a:solidFill>
              <a:latin typeface="Calibri" pitchFamily="34" charset="0"/>
            </a:endParaRPr>
          </a:p>
        </p:txBody>
      </p:sp>
      <p:sp>
        <p:nvSpPr>
          <p:cNvPr id="4" name="Rectangle 3"/>
          <p:cNvSpPr/>
          <p:nvPr/>
        </p:nvSpPr>
        <p:spPr>
          <a:xfrm>
            <a:off x="533400" y="2362200"/>
            <a:ext cx="7620000" cy="2492990"/>
          </a:xfrm>
          <a:prstGeom prst="rect">
            <a:avLst/>
          </a:prstGeom>
        </p:spPr>
        <p:txBody>
          <a:bodyPr wrap="square">
            <a:spAutoFit/>
          </a:bodyPr>
          <a:lstStyle/>
          <a:p>
            <a:pPr>
              <a:buNone/>
            </a:pPr>
            <a:r>
              <a:rPr lang="en-US" sz="2400" dirty="0">
                <a:solidFill>
                  <a:schemeClr val="bg1">
                    <a:lumMod val="50000"/>
                  </a:schemeClr>
                </a:solidFill>
                <a:latin typeface="Calibri" pitchFamily="34" charset="0"/>
              </a:rPr>
              <a:t>Fuel price risk can be managed in </a:t>
            </a:r>
            <a:r>
              <a:rPr lang="en-US" sz="2400" dirty="0" smtClean="0">
                <a:solidFill>
                  <a:schemeClr val="bg1">
                    <a:lumMod val="50000"/>
                  </a:schemeClr>
                </a:solidFill>
                <a:latin typeface="Calibri" pitchFamily="34" charset="0"/>
              </a:rPr>
              <a:t>a number </a:t>
            </a:r>
            <a:r>
              <a:rPr lang="en-US" sz="2400" dirty="0">
                <a:solidFill>
                  <a:schemeClr val="bg1">
                    <a:lumMod val="50000"/>
                  </a:schemeClr>
                </a:solidFill>
                <a:latin typeface="Calibri" pitchFamily="34" charset="0"/>
              </a:rPr>
              <a:t>of ways:</a:t>
            </a:r>
          </a:p>
          <a:p>
            <a:pPr>
              <a:lnSpc>
                <a:spcPct val="150000"/>
              </a:lnSpc>
              <a:buFont typeface="Arial" pitchFamily="34" charset="0"/>
              <a:buChar char="•"/>
            </a:pPr>
            <a:r>
              <a:rPr lang="en-US" sz="2400" dirty="0" smtClean="0">
                <a:solidFill>
                  <a:schemeClr val="bg1">
                    <a:lumMod val="50000"/>
                  </a:schemeClr>
                </a:solidFill>
                <a:latin typeface="Calibri" pitchFamily="34" charset="0"/>
              </a:rPr>
              <a:t> Forward </a:t>
            </a:r>
            <a:r>
              <a:rPr lang="en-US" sz="2400" dirty="0">
                <a:solidFill>
                  <a:schemeClr val="bg1">
                    <a:lumMod val="50000"/>
                  </a:schemeClr>
                </a:solidFill>
                <a:latin typeface="Calibri" pitchFamily="34" charset="0"/>
              </a:rPr>
              <a:t>contracts</a:t>
            </a:r>
          </a:p>
          <a:p>
            <a:pPr>
              <a:lnSpc>
                <a:spcPct val="150000"/>
              </a:lnSpc>
              <a:buFont typeface="Arial" pitchFamily="34" charset="0"/>
              <a:buChar char="•"/>
            </a:pPr>
            <a:r>
              <a:rPr lang="en-US" sz="2400" dirty="0" smtClean="0">
                <a:solidFill>
                  <a:schemeClr val="bg1">
                    <a:lumMod val="50000"/>
                  </a:schemeClr>
                </a:solidFill>
                <a:latin typeface="Calibri" pitchFamily="34" charset="0"/>
              </a:rPr>
              <a:t> Futures </a:t>
            </a:r>
            <a:r>
              <a:rPr lang="en-US" sz="2400" dirty="0">
                <a:solidFill>
                  <a:schemeClr val="bg1">
                    <a:lumMod val="50000"/>
                  </a:schemeClr>
                </a:solidFill>
                <a:latin typeface="Calibri" pitchFamily="34" charset="0"/>
              </a:rPr>
              <a:t>contracts</a:t>
            </a:r>
          </a:p>
          <a:p>
            <a:pPr>
              <a:lnSpc>
                <a:spcPct val="150000"/>
              </a:lnSpc>
              <a:buFont typeface="Arial" pitchFamily="34" charset="0"/>
              <a:buChar char="•"/>
            </a:pPr>
            <a:r>
              <a:rPr lang="en-US" sz="2400" dirty="0" smtClean="0">
                <a:solidFill>
                  <a:schemeClr val="bg1">
                    <a:lumMod val="50000"/>
                  </a:schemeClr>
                </a:solidFill>
                <a:latin typeface="Calibri" pitchFamily="34" charset="0"/>
              </a:rPr>
              <a:t> Options</a:t>
            </a:r>
            <a:r>
              <a:rPr lang="en-US" sz="2400" dirty="0">
                <a:solidFill>
                  <a:schemeClr val="bg1">
                    <a:lumMod val="50000"/>
                  </a:schemeClr>
                </a:solidFill>
                <a:latin typeface="Calibri" pitchFamily="34" charset="0"/>
              </a:rPr>
              <a:t>, collars, swaps </a:t>
            </a:r>
            <a:endParaRPr lang="en-US" sz="2400" dirty="0" smtClean="0">
              <a:solidFill>
                <a:schemeClr val="bg1">
                  <a:lumMod val="50000"/>
                </a:schemeClr>
              </a:solidFill>
              <a:latin typeface="Calibri" pitchFamily="34" charset="0"/>
            </a:endParaRPr>
          </a:p>
          <a:p>
            <a:endParaRPr lang="en-US" sz="24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576949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220716" y="685800"/>
            <a:ext cx="4351283" cy="1077218"/>
          </a:xfrm>
          <a:prstGeom prst="rect">
            <a:avLst/>
          </a:prstGeom>
          <a:noFill/>
        </p:spPr>
        <p:txBody>
          <a:bodyPr wrap="square" rtlCol="0">
            <a:spAutoFit/>
          </a:bodyPr>
          <a:lstStyle/>
          <a:p>
            <a:r>
              <a:rPr lang="tr-TR" sz="3600" b="1" dirty="0" smtClean="0">
                <a:solidFill>
                  <a:schemeClr val="bg1">
                    <a:lumMod val="50000"/>
                  </a:schemeClr>
                </a:solidFill>
                <a:latin typeface="Calibri" pitchFamily="34" charset="0"/>
              </a:rPr>
              <a:t>AIRLINE  INDUSTRY</a:t>
            </a:r>
          </a:p>
          <a:p>
            <a:pPr marL="571500" indent="-571500">
              <a:buFont typeface="Wingdings" pitchFamily="2" charset="2"/>
              <a:buChar char="ü"/>
            </a:pPr>
            <a:r>
              <a:rPr lang="tr-TR" sz="2800" i="1" dirty="0" smtClean="0">
                <a:solidFill>
                  <a:schemeClr val="bg1">
                    <a:lumMod val="50000"/>
                  </a:schemeClr>
                </a:solidFill>
                <a:latin typeface="Calibri" pitchFamily="34" charset="0"/>
              </a:rPr>
              <a:t> General Information</a:t>
            </a:r>
            <a:endParaRPr lang="ru-RU" sz="2800" i="1" dirty="0">
              <a:solidFill>
                <a:schemeClr val="bg1">
                  <a:lumMod val="50000"/>
                </a:schemeClr>
              </a:solidFill>
              <a:latin typeface="Calibri" pitchFamily="34" charset="0"/>
            </a:endParaRPr>
          </a:p>
        </p:txBody>
      </p:sp>
      <p:sp>
        <p:nvSpPr>
          <p:cNvPr id="8" name="TextBox 7"/>
          <p:cNvSpPr txBox="1"/>
          <p:nvPr/>
        </p:nvSpPr>
        <p:spPr>
          <a:xfrm>
            <a:off x="110684" y="2057400"/>
            <a:ext cx="5249917" cy="1938992"/>
          </a:xfrm>
          <a:prstGeom prst="rect">
            <a:avLst/>
          </a:prstGeom>
          <a:noFill/>
        </p:spPr>
        <p:txBody>
          <a:bodyPr wrap="square" rtlCol="0">
            <a:spAutoFit/>
          </a:bodyPr>
          <a:lstStyle/>
          <a:p>
            <a:r>
              <a:rPr lang="tr-TR" sz="3600" b="1" dirty="0" smtClean="0">
                <a:solidFill>
                  <a:schemeClr val="bg1">
                    <a:lumMod val="50000"/>
                  </a:schemeClr>
                </a:solidFill>
                <a:latin typeface="Calibri" pitchFamily="34" charset="0"/>
              </a:rPr>
              <a:t>SOUTHWEST  AIRLINES</a:t>
            </a:r>
          </a:p>
          <a:p>
            <a:pPr marL="285750" indent="-285750">
              <a:buFont typeface="Wingdings" pitchFamily="2" charset="2"/>
              <a:buChar char="ü"/>
            </a:pPr>
            <a:r>
              <a:rPr lang="tr-TR" sz="2800" dirty="0" smtClean="0">
                <a:solidFill>
                  <a:schemeClr val="bg1">
                    <a:lumMod val="50000"/>
                  </a:schemeClr>
                </a:solidFill>
                <a:latin typeface="Calibri" pitchFamily="34" charset="0"/>
              </a:rPr>
              <a:t>Company overview</a:t>
            </a:r>
          </a:p>
          <a:p>
            <a:pPr marL="285750" indent="-285750">
              <a:buFont typeface="Wingdings" pitchFamily="2" charset="2"/>
              <a:buChar char="ü"/>
            </a:pPr>
            <a:r>
              <a:rPr lang="tr-TR" sz="2800" dirty="0" smtClean="0">
                <a:solidFill>
                  <a:schemeClr val="bg1">
                    <a:lumMod val="50000"/>
                  </a:schemeClr>
                </a:solidFill>
                <a:latin typeface="Calibri" pitchFamily="34" charset="0"/>
              </a:rPr>
              <a:t>Risks</a:t>
            </a:r>
          </a:p>
          <a:p>
            <a:pPr marL="285750" indent="-285750">
              <a:buFont typeface="Wingdings" pitchFamily="2" charset="2"/>
              <a:buChar char="ü"/>
            </a:pPr>
            <a:r>
              <a:rPr lang="tr-TR" sz="2800" dirty="0" smtClean="0">
                <a:solidFill>
                  <a:schemeClr val="bg1">
                    <a:lumMod val="50000"/>
                  </a:schemeClr>
                </a:solidFill>
                <a:latin typeface="Calibri" pitchFamily="34" charset="0"/>
              </a:rPr>
              <a:t>Hedging  Derivatives </a:t>
            </a:r>
            <a:endParaRPr lang="ru-RU" sz="2800" dirty="0">
              <a:solidFill>
                <a:schemeClr val="bg1">
                  <a:lumMod val="50000"/>
                </a:schemeClr>
              </a:solidFill>
              <a:latin typeface="Calibri" pitchFamily="34" charset="0"/>
            </a:endParaRPr>
          </a:p>
        </p:txBody>
      </p:sp>
      <p:sp>
        <p:nvSpPr>
          <p:cNvPr id="9" name="TextBox 8"/>
          <p:cNvSpPr txBox="1"/>
          <p:nvPr/>
        </p:nvSpPr>
        <p:spPr>
          <a:xfrm>
            <a:off x="220717" y="4343400"/>
            <a:ext cx="4277453" cy="2215991"/>
          </a:xfrm>
          <a:prstGeom prst="rect">
            <a:avLst/>
          </a:prstGeom>
          <a:noFill/>
        </p:spPr>
        <p:txBody>
          <a:bodyPr wrap="none" rtlCol="0">
            <a:spAutoFit/>
          </a:bodyPr>
          <a:lstStyle/>
          <a:p>
            <a:r>
              <a:rPr lang="tr-TR" sz="3600" b="1" dirty="0" smtClean="0">
                <a:solidFill>
                  <a:schemeClr val="bg1">
                    <a:lumMod val="50000"/>
                  </a:schemeClr>
                </a:solidFill>
                <a:latin typeface="Calibri" pitchFamily="34" charset="0"/>
              </a:rPr>
              <a:t>SINGAPORE AIRLINES</a:t>
            </a:r>
          </a:p>
          <a:p>
            <a:pPr marL="285750" indent="-285750">
              <a:buFont typeface="Wingdings" pitchFamily="2" charset="2"/>
              <a:buChar char="ü"/>
            </a:pPr>
            <a:r>
              <a:rPr lang="tr-TR" sz="2800" dirty="0" smtClean="0">
                <a:solidFill>
                  <a:schemeClr val="bg1">
                    <a:lumMod val="50000"/>
                  </a:schemeClr>
                </a:solidFill>
                <a:latin typeface="Calibri" pitchFamily="34" charset="0"/>
              </a:rPr>
              <a:t>Company owerview</a:t>
            </a:r>
          </a:p>
          <a:p>
            <a:pPr marL="285750" indent="-285750">
              <a:buFont typeface="Wingdings" pitchFamily="2" charset="2"/>
              <a:buChar char="ü"/>
            </a:pPr>
            <a:r>
              <a:rPr lang="tr-TR" sz="2800" dirty="0" smtClean="0">
                <a:solidFill>
                  <a:schemeClr val="bg1">
                    <a:lumMod val="50000"/>
                  </a:schemeClr>
                </a:solidFill>
                <a:latin typeface="Calibri" pitchFamily="34" charset="0"/>
              </a:rPr>
              <a:t>Risks</a:t>
            </a:r>
          </a:p>
          <a:p>
            <a:pPr marL="285750" indent="-285750">
              <a:buFont typeface="Wingdings" pitchFamily="2" charset="2"/>
              <a:buChar char="ü"/>
            </a:pPr>
            <a:r>
              <a:rPr lang="tr-TR" sz="2800" dirty="0" smtClean="0">
                <a:solidFill>
                  <a:schemeClr val="bg1">
                    <a:lumMod val="50000"/>
                  </a:schemeClr>
                </a:solidFill>
                <a:latin typeface="Calibri" pitchFamily="34" charset="0"/>
              </a:rPr>
              <a:t>Hedging Derivatives</a:t>
            </a:r>
          </a:p>
          <a:p>
            <a:endParaRPr lang="ru-RU" dirty="0"/>
          </a:p>
        </p:txBody>
      </p:sp>
      <p:sp>
        <p:nvSpPr>
          <p:cNvPr id="11" name="Title 1"/>
          <p:cNvSpPr txBox="1">
            <a:spLocks/>
          </p:cNvSpPr>
          <p:nvPr/>
        </p:nvSpPr>
        <p:spPr>
          <a:xfrm>
            <a:off x="6260163" y="131533"/>
            <a:ext cx="1692348" cy="403860"/>
          </a:xfrm>
          <a:prstGeom prst="rect">
            <a:avLst/>
          </a:prstGeom>
        </p:spPr>
        <p:txBody>
          <a:bodyPr vert="horz" lIns="91440" tIns="45720" rIns="91440" bIns="45720" rtlCol="0" anchor="t">
            <a:normAutofit fontScale="92500" lnSpcReduction="10000"/>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i="1" dirty="0">
              <a:solidFill>
                <a:schemeClr val="bg1">
                  <a:lumMod val="50000"/>
                </a:schemeClr>
              </a:solidFill>
              <a:latin typeface="Calibri" pitchFamily="34" charset="0"/>
            </a:endParaRPr>
          </a:p>
        </p:txBody>
      </p:sp>
      <p:pic>
        <p:nvPicPr>
          <p:cNvPr id="2051" name="Picture 3" descr="C:\Users\Asus\Desktop\images (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657600" y="2819400"/>
            <a:ext cx="1219200" cy="9753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Asus\Desktop\download.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657600" y="5105400"/>
            <a:ext cx="1202259" cy="1202259"/>
          </a:xfrm>
          <a:prstGeom prst="rect">
            <a:avLst/>
          </a:prstGeom>
          <a:noFill/>
          <a:extLst>
            <a:ext uri="{909E8E84-426E-40DD-AFC4-6F175D3DCCD1}">
              <a14:hiddenFill xmlns:a14="http://schemas.microsoft.com/office/drawing/2010/main" xmlns="">
                <a:solidFill>
                  <a:srgbClr val="FFFFFF"/>
                </a:solidFill>
              </a14:hiddenFill>
            </a:ext>
          </a:extLst>
        </p:spPr>
      </p:pic>
      <p:pic>
        <p:nvPicPr>
          <p:cNvPr id="28674" name="Picture 2" descr="https://encrypted-tbn2.gstatic.com/images?q=tbn:ANd9GcTYnwL6jCXydV_QVqLbr_tTbxh7MkFnNjQRUXGN3tAA1apIjtbThw"/>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6096000" y="145772"/>
            <a:ext cx="2514600" cy="2454554"/>
          </a:xfrm>
          <a:prstGeom prst="rect">
            <a:avLst/>
          </a:prstGeom>
          <a:noFill/>
        </p:spPr>
      </p:pic>
    </p:spTree>
    <p:extLst>
      <p:ext uri="{BB962C8B-B14F-4D97-AF65-F5344CB8AC3E}">
        <p14:creationId xmlns:p14="http://schemas.microsoft.com/office/powerpoint/2010/main" xmlns="" val="3065959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4267200" y="228600"/>
            <a:ext cx="4648200" cy="734060"/>
          </a:xfrm>
        </p:spPr>
        <p:txBody>
          <a:bodyPr>
            <a:noAutofit/>
          </a:bodyPr>
          <a:lstStyle/>
          <a:p>
            <a:pPr algn="ctr"/>
            <a:r>
              <a:rPr lang="en-US" sz="3600" b="1" dirty="0" smtClean="0">
                <a:solidFill>
                  <a:schemeClr val="bg1">
                    <a:lumMod val="50000"/>
                  </a:schemeClr>
                </a:solidFill>
                <a:latin typeface="Calibri" pitchFamily="34" charset="0"/>
              </a:rPr>
              <a:t>Jet Fuel AND CRUDE OIL Price</a:t>
            </a:r>
            <a:endParaRPr lang="en-US" sz="3600" b="1" dirty="0">
              <a:solidFill>
                <a:schemeClr val="bg1">
                  <a:lumMod val="50000"/>
                </a:schemeClr>
              </a:solidFill>
              <a:latin typeface="Calibri" pitchFamily="34" charset="0"/>
            </a:endParaRPr>
          </a:p>
        </p:txBody>
      </p:sp>
      <p:pic>
        <p:nvPicPr>
          <p:cNvPr id="7" name="Picture 2" descr="http://centreforaviation.com/images/stories/2012/october/18/Jet_Fuel_and_Crude_Oil_Price.png"/>
          <p:cNvPicPr>
            <a:picLocks noChangeAspect="1" noChangeArrowheads="1"/>
          </p:cNvPicPr>
          <p:nvPr/>
        </p:nvPicPr>
        <p:blipFill>
          <a:blip r:embed="rId4" cstate="print"/>
          <a:srcRect/>
          <a:stretch>
            <a:fillRect/>
          </a:stretch>
        </p:blipFill>
        <p:spPr bwMode="auto">
          <a:xfrm>
            <a:off x="620310" y="1600200"/>
            <a:ext cx="7903380" cy="4768374"/>
          </a:xfrm>
          <a:prstGeom prst="rect">
            <a:avLst/>
          </a:prstGeom>
          <a:noFill/>
          <a:ln>
            <a:noFill/>
          </a:ln>
        </p:spPr>
      </p:pic>
    </p:spTree>
    <p:extLst>
      <p:ext uri="{BB962C8B-B14F-4D97-AF65-F5344CB8AC3E}">
        <p14:creationId xmlns:p14="http://schemas.microsoft.com/office/powerpoint/2010/main" xmlns="" val="2140886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7239000" y="381000"/>
            <a:ext cx="1524000" cy="441960"/>
          </a:xfrm>
        </p:spPr>
        <p:txBody>
          <a:bodyPr>
            <a:noAutofit/>
          </a:bodyPr>
          <a:lstStyle/>
          <a:p>
            <a:pPr algn="r"/>
            <a:r>
              <a:rPr lang="en-US" sz="4400" b="1" dirty="0" smtClean="0">
                <a:solidFill>
                  <a:schemeClr val="bg1">
                    <a:lumMod val="50000"/>
                  </a:schemeClr>
                </a:solidFill>
                <a:latin typeface="Calibri" pitchFamily="34" charset="0"/>
              </a:rPr>
              <a:t>Risks</a:t>
            </a:r>
            <a:endParaRPr lang="en-US" sz="4400" b="1" dirty="0">
              <a:solidFill>
                <a:schemeClr val="bg1">
                  <a:lumMod val="50000"/>
                </a:schemeClr>
              </a:solidFill>
              <a:latin typeface="Calibri" pitchFamily="34" charset="0"/>
            </a:endParaRPr>
          </a:p>
        </p:txBody>
      </p:sp>
      <p:pic>
        <p:nvPicPr>
          <p:cNvPr id="10242" name="Picture 2" descr="http://www.giomagazine.it/wp-content/uploads/2012/04/disastro-aereo.jpg"/>
          <p:cNvPicPr>
            <a:picLocks noChangeAspect="1" noChangeArrowheads="1"/>
          </p:cNvPicPr>
          <p:nvPr/>
        </p:nvPicPr>
        <p:blipFill>
          <a:blip r:embed="rId4" cstate="print"/>
          <a:srcRect/>
          <a:stretch>
            <a:fillRect/>
          </a:stretch>
        </p:blipFill>
        <p:spPr bwMode="auto">
          <a:xfrm>
            <a:off x="457200" y="1447800"/>
            <a:ext cx="6015228" cy="4793010"/>
          </a:xfrm>
          <a:prstGeom prst="rect">
            <a:avLst/>
          </a:prstGeom>
          <a:noFill/>
        </p:spPr>
      </p:pic>
    </p:spTree>
    <p:extLst>
      <p:ext uri="{BB962C8B-B14F-4D97-AF65-F5344CB8AC3E}">
        <p14:creationId xmlns:p14="http://schemas.microsoft.com/office/powerpoint/2010/main" xmlns="" val="839584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3010"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301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3012" name="AutoShape 4"/>
          <p:cNvSpPr>
            <a:spLocks/>
          </p:cNvSpPr>
          <p:nvPr/>
        </p:nvSpPr>
        <p:spPr bwMode="auto">
          <a:xfrm>
            <a:off x="5562600" y="381000"/>
            <a:ext cx="3276600" cy="1193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r"/>
            <a:r>
              <a:rPr lang="ru-RU" sz="4400" b="1" dirty="0">
                <a:solidFill>
                  <a:srgbClr val="202020"/>
                </a:solidFill>
                <a:latin typeface="Calibri" pitchFamily="34" charset="0"/>
                <a:ea typeface="Calibri" pitchFamily="34" charset="0"/>
                <a:cs typeface="Calibri" pitchFamily="34" charset="0"/>
                <a:sym typeface="Calibri" pitchFamily="34" charset="0"/>
              </a:rPr>
              <a:t>Types of Risk</a:t>
            </a:r>
            <a:endParaRPr lang="ru-RU" dirty="0"/>
          </a:p>
        </p:txBody>
      </p:sp>
      <p:sp>
        <p:nvSpPr>
          <p:cNvPr id="43013" name="AutoShape 5"/>
          <p:cNvSpPr>
            <a:spLocks/>
          </p:cNvSpPr>
          <p:nvPr/>
        </p:nvSpPr>
        <p:spPr bwMode="auto">
          <a:xfrm>
            <a:off x="457200" y="1219199"/>
            <a:ext cx="7162800" cy="5961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Basis Risk</a:t>
            </a:r>
            <a:endParaRPr lang="ru-RU" i="1" dirty="0">
              <a:solidFill>
                <a:srgbClr val="FFFFFF"/>
              </a:solidFill>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Exchange rate Risk</a:t>
            </a:r>
            <a:endParaRPr lang="ru-RU" sz="3300" i="1" dirty="0">
              <a:solidFill>
                <a:srgbClr val="202020"/>
              </a:solidFill>
              <a:latin typeface="Calibri" pitchFamily="34" charset="0"/>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Counterparty Risk</a:t>
            </a:r>
            <a:endParaRPr lang="ru-RU" sz="3300" i="1" dirty="0">
              <a:solidFill>
                <a:srgbClr val="202020"/>
              </a:solidFill>
              <a:latin typeface="Calibri" pitchFamily="34" charset="0"/>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Market Price Risk &amp;Liquidity Risk</a:t>
            </a:r>
            <a:endParaRPr lang="ru-RU" i="1" dirty="0">
              <a:solidFill>
                <a:srgbClr val="FFFFFF"/>
              </a:solidFill>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Credit Risk</a:t>
            </a:r>
            <a:endParaRPr lang="ru-RU" sz="3300" i="1" dirty="0">
              <a:solidFill>
                <a:srgbClr val="202020"/>
              </a:solidFill>
              <a:latin typeface="Calibri" pitchFamily="34" charset="0"/>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Interest Rate Risk</a:t>
            </a:r>
            <a:endParaRPr lang="ru-RU" i="1" dirty="0">
              <a:solidFill>
                <a:srgbClr val="FFFFFF"/>
              </a:solidFill>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Economic Risk</a:t>
            </a:r>
            <a:endParaRPr lang="ru-RU" sz="3300" i="1" dirty="0">
              <a:solidFill>
                <a:srgbClr val="202020"/>
              </a:solidFill>
              <a:latin typeface="Calibri" pitchFamily="34" charset="0"/>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sz="3300" dirty="0">
                <a:solidFill>
                  <a:srgbClr val="202020"/>
                </a:solidFill>
                <a:latin typeface="Calibri" pitchFamily="34" charset="0"/>
                <a:ea typeface="Calibri" pitchFamily="34" charset="0"/>
                <a:cs typeface="Calibri" pitchFamily="34" charset="0"/>
                <a:sym typeface="Calibri" pitchFamily="34" charset="0"/>
              </a:rPr>
              <a:t>Fuel Risk</a:t>
            </a:r>
            <a:endParaRPr lang="ru-RU" sz="3300" i="1" dirty="0">
              <a:solidFill>
                <a:srgbClr val="202020"/>
              </a:solidFill>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xmlns="" val="299077906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4034"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403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4036" name="AutoShape 4"/>
          <p:cNvSpPr>
            <a:spLocks/>
          </p:cNvSpPr>
          <p:nvPr/>
        </p:nvSpPr>
        <p:spPr bwMode="auto">
          <a:xfrm>
            <a:off x="6096000" y="193675"/>
            <a:ext cx="2813050" cy="739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r"/>
            <a:r>
              <a:rPr lang="ru-RU" sz="4400" b="1" dirty="0">
                <a:solidFill>
                  <a:srgbClr val="202020"/>
                </a:solidFill>
                <a:latin typeface="Calibri" pitchFamily="34" charset="0"/>
                <a:ea typeface="Calibri" pitchFamily="34" charset="0"/>
                <a:cs typeface="Calibri" pitchFamily="34" charset="0"/>
                <a:sym typeface="Calibri" pitchFamily="34" charset="0"/>
              </a:rPr>
              <a:t>BASIS RISK</a:t>
            </a:r>
            <a:endParaRPr lang="ru-RU" dirty="0"/>
          </a:p>
        </p:txBody>
      </p:sp>
      <p:sp>
        <p:nvSpPr>
          <p:cNvPr id="44037" name="AutoShape 5"/>
          <p:cNvSpPr>
            <a:spLocks/>
          </p:cNvSpPr>
          <p:nvPr/>
        </p:nvSpPr>
        <p:spPr bwMode="auto">
          <a:xfrm>
            <a:off x="152400" y="1828800"/>
            <a:ext cx="7239000"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304800" indent="-304800" algn="just"/>
            <a:r>
              <a:rPr lang="ru-RU" sz="2400" dirty="0">
                <a:solidFill>
                  <a:srgbClr val="202020"/>
                </a:solidFill>
                <a:latin typeface="Calibri" pitchFamily="34" charset="0"/>
                <a:ea typeface="Calibri" pitchFamily="34" charset="0"/>
                <a:cs typeface="Calibri" pitchFamily="34" charset="0"/>
                <a:sym typeface="Calibri" pitchFamily="34" charset="0"/>
              </a:rPr>
              <a:t>Basis Risk </a:t>
            </a:r>
            <a:r>
              <a:rPr lang="ru-RU" sz="2400" dirty="0" smtClean="0">
                <a:solidFill>
                  <a:srgbClr val="202020"/>
                </a:solidFill>
                <a:latin typeface="Calibri" pitchFamily="34" charset="0"/>
                <a:ea typeface="Calibri" pitchFamily="34" charset="0"/>
                <a:cs typeface="Calibri" pitchFamily="34" charset="0"/>
                <a:sym typeface="Calibri" pitchFamily="34" charset="0"/>
              </a:rPr>
              <a:t>describes</a:t>
            </a:r>
            <a:r>
              <a:rPr lang="it-IT" sz="2400" dirty="0" smtClean="0">
                <a:solidFill>
                  <a:srgbClr val="202020"/>
                </a:solidFill>
                <a:latin typeface="Calibri" pitchFamily="34" charset="0"/>
                <a:ea typeface="Calibri" pitchFamily="34" charset="0"/>
                <a:cs typeface="Calibri" pitchFamily="34" charset="0"/>
                <a:sym typeface="Calibri" pitchFamily="34" charset="0"/>
              </a:rPr>
              <a:t> </a:t>
            </a:r>
            <a:r>
              <a:rPr lang="ru-RU" sz="2400" dirty="0" smtClean="0">
                <a:solidFill>
                  <a:srgbClr val="202020"/>
                </a:solidFill>
                <a:latin typeface="Calibri" pitchFamily="34" charset="0"/>
                <a:ea typeface="Calibri" pitchFamily="34" charset="0"/>
                <a:cs typeface="Calibri" pitchFamily="34" charset="0"/>
                <a:sym typeface="Calibri" pitchFamily="34" charset="0"/>
              </a:rPr>
              <a:t>the </a:t>
            </a:r>
            <a:r>
              <a:rPr lang="ru-RU" sz="2400" dirty="0">
                <a:solidFill>
                  <a:srgbClr val="202020"/>
                </a:solidFill>
                <a:latin typeface="Calibri" pitchFamily="34" charset="0"/>
                <a:ea typeface="Calibri" pitchFamily="34" charset="0"/>
                <a:cs typeface="Calibri" pitchFamily="34" charset="0"/>
                <a:sym typeface="Calibri" pitchFamily="34" charset="0"/>
              </a:rPr>
              <a:t>relation (correlation </a:t>
            </a:r>
            <a:r>
              <a:rPr lang="ru-RU" sz="2400" dirty="0" smtClean="0">
                <a:solidFill>
                  <a:srgbClr val="202020"/>
                </a:solidFill>
                <a:latin typeface="Calibri" pitchFamily="34" charset="0"/>
                <a:ea typeface="Calibri" pitchFamily="34" charset="0"/>
                <a:cs typeface="Calibri" pitchFamily="34" charset="0"/>
                <a:sym typeface="Calibri" pitchFamily="34" charset="0"/>
              </a:rPr>
              <a:t>factor)</a:t>
            </a:r>
            <a:r>
              <a:rPr lang="it-IT" sz="2400" dirty="0" smtClean="0">
                <a:solidFill>
                  <a:srgbClr val="202020"/>
                </a:solidFill>
                <a:latin typeface="Calibri" pitchFamily="34" charset="0"/>
                <a:ea typeface="Calibri" pitchFamily="34" charset="0"/>
                <a:cs typeface="Calibri" pitchFamily="34" charset="0"/>
                <a:sym typeface="Calibri" pitchFamily="34" charset="0"/>
              </a:rPr>
              <a:t> </a:t>
            </a:r>
            <a:r>
              <a:rPr lang="ru-RU" sz="2400" dirty="0" smtClean="0">
                <a:solidFill>
                  <a:srgbClr val="202020"/>
                </a:solidFill>
                <a:latin typeface="Calibri" pitchFamily="34" charset="0"/>
                <a:ea typeface="Calibri" pitchFamily="34" charset="0"/>
                <a:cs typeface="Calibri" pitchFamily="34" charset="0"/>
                <a:sym typeface="Calibri" pitchFamily="34" charset="0"/>
              </a:rPr>
              <a:t>between </a:t>
            </a:r>
            <a:r>
              <a:rPr lang="ru-RU" sz="2400" dirty="0">
                <a:solidFill>
                  <a:srgbClr val="202020"/>
                </a:solidFill>
                <a:latin typeface="Calibri" pitchFamily="34" charset="0"/>
                <a:ea typeface="Calibri" pitchFamily="34" charset="0"/>
                <a:cs typeface="Calibri" pitchFamily="34" charset="0"/>
                <a:sym typeface="Calibri" pitchFamily="34" charset="0"/>
              </a:rPr>
              <a:t>the value of the commodity being </a:t>
            </a:r>
            <a:r>
              <a:rPr lang="ru-RU" sz="2400" dirty="0" smtClean="0">
                <a:solidFill>
                  <a:srgbClr val="202020"/>
                </a:solidFill>
                <a:latin typeface="Calibri" pitchFamily="34" charset="0"/>
                <a:ea typeface="Calibri" pitchFamily="34" charset="0"/>
                <a:cs typeface="Calibri" pitchFamily="34" charset="0"/>
                <a:sym typeface="Calibri" pitchFamily="34" charset="0"/>
              </a:rPr>
              <a:t>hedged</a:t>
            </a:r>
            <a:r>
              <a:rPr lang="it-IT" sz="2400" dirty="0" smtClean="0">
                <a:solidFill>
                  <a:srgbClr val="FFFFFF"/>
                </a:solidFill>
                <a:sym typeface="Calibri" pitchFamily="34" charset="0"/>
              </a:rPr>
              <a:t> </a:t>
            </a:r>
            <a:r>
              <a:rPr lang="ru-RU" sz="2400" dirty="0" smtClean="0">
                <a:solidFill>
                  <a:srgbClr val="202020"/>
                </a:solidFill>
                <a:latin typeface="Calibri" pitchFamily="34" charset="0"/>
                <a:ea typeface="Calibri" pitchFamily="34" charset="0"/>
                <a:cs typeface="Calibri" pitchFamily="34" charset="0"/>
                <a:sym typeface="Calibri" pitchFamily="34" charset="0"/>
              </a:rPr>
              <a:t>and </a:t>
            </a:r>
            <a:r>
              <a:rPr lang="ru-RU" sz="2400" dirty="0">
                <a:solidFill>
                  <a:srgbClr val="202020"/>
                </a:solidFill>
                <a:latin typeface="Calibri" pitchFamily="34" charset="0"/>
                <a:ea typeface="Calibri" pitchFamily="34" charset="0"/>
                <a:cs typeface="Calibri" pitchFamily="34" charset="0"/>
                <a:sym typeface="Calibri" pitchFamily="34" charset="0"/>
              </a:rPr>
              <a:t>the value of the derivative contract used to </a:t>
            </a:r>
            <a:r>
              <a:rPr lang="ru-RU" sz="2400" dirty="0" smtClean="0">
                <a:solidFill>
                  <a:srgbClr val="202020"/>
                </a:solidFill>
                <a:latin typeface="Calibri" pitchFamily="34" charset="0"/>
                <a:ea typeface="Calibri" pitchFamily="34" charset="0"/>
                <a:cs typeface="Calibri" pitchFamily="34" charset="0"/>
                <a:sym typeface="Calibri" pitchFamily="34" charset="0"/>
              </a:rPr>
              <a:t>hedge</a:t>
            </a:r>
            <a:r>
              <a:rPr lang="it-IT" sz="2400" dirty="0" smtClean="0">
                <a:solidFill>
                  <a:srgbClr val="202020"/>
                </a:solidFill>
                <a:latin typeface="Calibri" pitchFamily="34" charset="0"/>
                <a:ea typeface="Calibri" pitchFamily="34" charset="0"/>
                <a:cs typeface="Calibri" pitchFamily="34" charset="0"/>
                <a:sym typeface="Calibri" pitchFamily="34" charset="0"/>
              </a:rPr>
              <a:t> </a:t>
            </a:r>
            <a:r>
              <a:rPr lang="ru-RU" sz="2400" dirty="0" smtClean="0">
                <a:solidFill>
                  <a:srgbClr val="202020"/>
                </a:solidFill>
                <a:latin typeface="Calibri" pitchFamily="34" charset="0"/>
                <a:ea typeface="Calibri" pitchFamily="34" charset="0"/>
                <a:cs typeface="Calibri" pitchFamily="34" charset="0"/>
                <a:sym typeface="Calibri" pitchFamily="34" charset="0"/>
              </a:rPr>
              <a:t>the</a:t>
            </a:r>
            <a:r>
              <a:rPr lang="it-IT" sz="2400" dirty="0" smtClean="0">
                <a:solidFill>
                  <a:srgbClr val="202020"/>
                </a:solidFill>
                <a:latin typeface="Calibri" pitchFamily="34" charset="0"/>
                <a:ea typeface="Calibri" pitchFamily="34" charset="0"/>
                <a:cs typeface="Calibri" pitchFamily="34" charset="0"/>
                <a:sym typeface="Calibri" pitchFamily="34" charset="0"/>
              </a:rPr>
              <a:t> </a:t>
            </a:r>
            <a:r>
              <a:rPr lang="ru-RU" sz="2400" dirty="0" smtClean="0">
                <a:solidFill>
                  <a:srgbClr val="202020"/>
                </a:solidFill>
                <a:latin typeface="Calibri" pitchFamily="34" charset="0"/>
                <a:ea typeface="Calibri" pitchFamily="34" charset="0"/>
                <a:cs typeface="Calibri" pitchFamily="34" charset="0"/>
                <a:sym typeface="Calibri" pitchFamily="34" charset="0"/>
              </a:rPr>
              <a:t>price </a:t>
            </a:r>
            <a:r>
              <a:rPr lang="ru-RU" sz="2400" dirty="0">
                <a:solidFill>
                  <a:srgbClr val="202020"/>
                </a:solidFill>
                <a:latin typeface="Calibri" pitchFamily="34" charset="0"/>
                <a:ea typeface="Calibri" pitchFamily="34" charset="0"/>
                <a:cs typeface="Calibri" pitchFamily="34" charset="0"/>
                <a:sym typeface="Calibri" pitchFamily="34" charset="0"/>
              </a:rPr>
              <a:t>risk.</a:t>
            </a:r>
          </a:p>
          <a:p>
            <a:pPr marL="304800" indent="-304800" algn="just"/>
            <a:endParaRPr lang="it-IT" sz="2400" dirty="0" smtClean="0">
              <a:solidFill>
                <a:srgbClr val="202020"/>
              </a:solidFill>
              <a:latin typeface="Calibri" pitchFamily="34" charset="0"/>
              <a:ea typeface="Calibri" pitchFamily="34" charset="0"/>
              <a:cs typeface="Calibri" pitchFamily="34" charset="0"/>
              <a:sym typeface="Calibri" pitchFamily="34" charset="0"/>
            </a:endParaRPr>
          </a:p>
          <a:p>
            <a:pPr marL="304800" indent="-304800" algn="just"/>
            <a:r>
              <a:rPr lang="ru-RU" sz="2400" dirty="0" smtClean="0">
                <a:solidFill>
                  <a:srgbClr val="202020"/>
                </a:solidFill>
                <a:latin typeface="Calibri" pitchFamily="34" charset="0"/>
                <a:ea typeface="Calibri" pitchFamily="34" charset="0"/>
                <a:cs typeface="Calibri" pitchFamily="34" charset="0"/>
                <a:sym typeface="Calibri" pitchFamily="34" charset="0"/>
              </a:rPr>
              <a:t>Basis </a:t>
            </a:r>
            <a:r>
              <a:rPr lang="ru-RU" sz="2400" dirty="0">
                <a:solidFill>
                  <a:srgbClr val="202020"/>
                </a:solidFill>
                <a:latin typeface="Calibri" pitchFamily="34" charset="0"/>
                <a:ea typeface="Calibri" pitchFamily="34" charset="0"/>
                <a:cs typeface="Calibri" pitchFamily="34" charset="0"/>
                <a:sym typeface="Calibri" pitchFamily="34" charset="0"/>
              </a:rPr>
              <a:t>risks can be divided into 3 for airline companies: </a:t>
            </a:r>
            <a:endParaRPr lang="ru-RU" sz="2400" dirty="0">
              <a:solidFill>
                <a:srgbClr val="FFFFFF"/>
              </a:solidFill>
            </a:endParaRPr>
          </a:p>
          <a:p>
            <a:pPr marL="304800" indent="-304800" algn="just">
              <a:buClr>
                <a:srgbClr val="202020"/>
              </a:buClr>
              <a:buSzPct val="100000"/>
              <a:buFont typeface="Arial" pitchFamily="34" charset="0"/>
              <a:buChar char="•"/>
            </a:pPr>
            <a:r>
              <a:rPr lang="ru-RU" sz="2400" dirty="0">
                <a:solidFill>
                  <a:srgbClr val="202020"/>
                </a:solidFill>
                <a:latin typeface="Calibri" pitchFamily="34" charset="0"/>
                <a:ea typeface="Calibri" pitchFamily="34" charset="0"/>
                <a:cs typeface="Calibri" pitchFamily="34" charset="0"/>
                <a:sym typeface="Calibri" pitchFamily="34" charset="0"/>
              </a:rPr>
              <a:t>Product basis risk </a:t>
            </a:r>
            <a:endParaRPr lang="ru-RU" sz="2400" dirty="0">
              <a:solidFill>
                <a:srgbClr val="FFFFFF"/>
              </a:solidFill>
            </a:endParaRPr>
          </a:p>
          <a:p>
            <a:pPr marL="304800" indent="-304800" algn="just">
              <a:buClr>
                <a:srgbClr val="202020"/>
              </a:buClr>
              <a:buSzPct val="100000"/>
              <a:buFont typeface="Arial" pitchFamily="34" charset="0"/>
              <a:buChar char="•"/>
            </a:pPr>
            <a:r>
              <a:rPr lang="ru-RU" sz="2400" dirty="0">
                <a:solidFill>
                  <a:srgbClr val="202020"/>
                </a:solidFill>
                <a:latin typeface="Calibri" pitchFamily="34" charset="0"/>
                <a:ea typeface="Calibri" pitchFamily="34" charset="0"/>
                <a:cs typeface="Calibri" pitchFamily="34" charset="0"/>
                <a:sym typeface="Calibri" pitchFamily="34" charset="0"/>
              </a:rPr>
              <a:t>Time basis risk</a:t>
            </a:r>
          </a:p>
          <a:p>
            <a:pPr marL="304800" indent="-304800" algn="just">
              <a:buClr>
                <a:srgbClr val="202020"/>
              </a:buClr>
              <a:buSzPct val="100000"/>
              <a:buFont typeface="Arial" pitchFamily="34" charset="0"/>
              <a:buChar char="•"/>
            </a:pPr>
            <a:r>
              <a:rPr lang="ru-RU" sz="2400" dirty="0">
                <a:solidFill>
                  <a:srgbClr val="202020"/>
                </a:solidFill>
                <a:latin typeface="Calibri" pitchFamily="34" charset="0"/>
                <a:ea typeface="Calibri" pitchFamily="34" charset="0"/>
                <a:cs typeface="Calibri" pitchFamily="34" charset="0"/>
                <a:sym typeface="Calibri" pitchFamily="34" charset="0"/>
              </a:rPr>
              <a:t>Locational basis risk</a:t>
            </a:r>
            <a:endParaRPr lang="ru-RU" sz="2400" dirty="0"/>
          </a:p>
        </p:txBody>
      </p:sp>
    </p:spTree>
    <p:extLst>
      <p:ext uri="{BB962C8B-B14F-4D97-AF65-F5344CB8AC3E}">
        <p14:creationId xmlns:p14="http://schemas.microsoft.com/office/powerpoint/2010/main" xmlns="" val="208960631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5058"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5059"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3026"/>
            <a:ext cx="9144000" cy="6931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5060" name="AutoShape 4"/>
          <p:cNvSpPr>
            <a:spLocks/>
          </p:cNvSpPr>
          <p:nvPr/>
        </p:nvSpPr>
        <p:spPr bwMode="auto">
          <a:xfrm>
            <a:off x="4572000" y="381000"/>
            <a:ext cx="4343400" cy="944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r"/>
            <a:r>
              <a:rPr lang="ru-RU" sz="3600" b="1" dirty="0">
                <a:solidFill>
                  <a:srgbClr val="202020"/>
                </a:solidFill>
                <a:latin typeface="Calibri" pitchFamily="34" charset="0"/>
                <a:ea typeface="Calibri" pitchFamily="34" charset="0"/>
                <a:cs typeface="Calibri" pitchFamily="34" charset="0"/>
                <a:sym typeface="Calibri" pitchFamily="34" charset="0"/>
              </a:rPr>
              <a:t>EXCHANGE RATE RISK</a:t>
            </a:r>
            <a:endParaRPr lang="ru-RU" dirty="0"/>
          </a:p>
        </p:txBody>
      </p:sp>
      <p:sp>
        <p:nvSpPr>
          <p:cNvPr id="45061" name="AutoShape 5"/>
          <p:cNvSpPr>
            <a:spLocks/>
          </p:cNvSpPr>
          <p:nvPr/>
        </p:nvSpPr>
        <p:spPr bwMode="auto">
          <a:xfrm>
            <a:off x="228600" y="1676400"/>
            <a:ext cx="7772400" cy="4913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just"/>
            <a:r>
              <a:rPr lang="ru-RU" sz="2800" dirty="0">
                <a:solidFill>
                  <a:srgbClr val="202020"/>
                </a:solidFill>
                <a:latin typeface="Calibri" pitchFamily="34" charset="0"/>
                <a:ea typeface="Calibri" pitchFamily="34" charset="0"/>
                <a:cs typeface="Calibri" pitchFamily="34" charset="0"/>
                <a:sym typeface="Calibri" pitchFamily="34" charset="0"/>
              </a:rPr>
              <a:t>Largest exposures are from</a:t>
            </a:r>
            <a:r>
              <a:rPr lang="ru-RU" sz="3200" dirty="0">
                <a:solidFill>
                  <a:srgbClr val="202020"/>
                </a:solidFill>
                <a:latin typeface="Calibri" pitchFamily="34" charset="0"/>
                <a:ea typeface="Calibri" pitchFamily="34" charset="0"/>
                <a:cs typeface="Calibri" pitchFamily="34" charset="0"/>
                <a:sym typeface="Calibri" pitchFamily="34" charset="0"/>
              </a:rPr>
              <a:t> </a:t>
            </a:r>
            <a:r>
              <a:rPr lang="ru-RU" sz="2800" dirty="0">
                <a:solidFill>
                  <a:srgbClr val="202020"/>
                </a:solidFill>
                <a:latin typeface="Calibri" pitchFamily="34" charset="0"/>
                <a:ea typeface="Calibri" pitchFamily="34" charset="0"/>
                <a:cs typeface="Calibri" pitchFamily="34" charset="0"/>
                <a:sym typeface="Calibri" pitchFamily="34" charset="0"/>
              </a:rPr>
              <a:t>$</a:t>
            </a:r>
            <a:r>
              <a:rPr lang="ru-RU" sz="2400" dirty="0">
                <a:solidFill>
                  <a:srgbClr val="202020"/>
                </a:solidFill>
                <a:latin typeface="Calibri" pitchFamily="34" charset="0"/>
                <a:ea typeface="Calibri" pitchFamily="34" charset="0"/>
                <a:cs typeface="Calibri" pitchFamily="34" charset="0"/>
                <a:sym typeface="Calibri" pitchFamily="34" charset="0"/>
              </a:rPr>
              <a:t>, </a:t>
            </a:r>
            <a:r>
              <a:rPr lang="ru-RU" sz="3200" dirty="0">
                <a:solidFill>
                  <a:srgbClr val="202020"/>
                </a:solidFill>
                <a:latin typeface="Calibri" pitchFamily="34" charset="0"/>
                <a:ea typeface="Calibri" pitchFamily="34" charset="0"/>
                <a:cs typeface="Calibri" pitchFamily="34" charset="0"/>
                <a:sym typeface="Calibri" pitchFamily="34" charset="0"/>
              </a:rPr>
              <a:t>€</a:t>
            </a:r>
            <a:r>
              <a:rPr lang="ru-RU" sz="2400" dirty="0">
                <a:solidFill>
                  <a:srgbClr val="202020"/>
                </a:solidFill>
                <a:latin typeface="Calibri" pitchFamily="34" charset="0"/>
                <a:ea typeface="Calibri" pitchFamily="34" charset="0"/>
                <a:cs typeface="Calibri" pitchFamily="34" charset="0"/>
                <a:sym typeface="Calibri" pitchFamily="34" charset="0"/>
              </a:rPr>
              <a:t>,</a:t>
            </a:r>
            <a:r>
              <a:rPr lang="ru-RU" sz="3200" dirty="0">
                <a:solidFill>
                  <a:srgbClr val="202020"/>
                </a:solidFill>
                <a:latin typeface="Calibri" pitchFamily="34" charset="0"/>
                <a:ea typeface="Calibri" pitchFamily="34" charset="0"/>
                <a:cs typeface="Calibri" pitchFamily="34" charset="0"/>
                <a:sym typeface="Calibri" pitchFamily="34" charset="0"/>
              </a:rPr>
              <a:t>£</a:t>
            </a:r>
            <a:r>
              <a:rPr lang="ru-RU" sz="2800" dirty="0">
                <a:solidFill>
                  <a:srgbClr val="202020"/>
                </a:solidFill>
                <a:latin typeface="Calibri" pitchFamily="34" charset="0"/>
                <a:ea typeface="Calibri" pitchFamily="34" charset="0"/>
                <a:cs typeface="Calibri" pitchFamily="34" charset="0"/>
                <a:sym typeface="Calibri" pitchFamily="34" charset="0"/>
              </a:rPr>
              <a:t>,CHF, AUD, NZD, </a:t>
            </a:r>
            <a:r>
              <a:rPr lang="ru-RU" sz="3600" dirty="0">
                <a:solidFill>
                  <a:srgbClr val="202020"/>
                </a:solidFill>
                <a:latin typeface="Calibri" pitchFamily="34" charset="0"/>
                <a:ea typeface="Calibri" pitchFamily="34" charset="0"/>
                <a:cs typeface="Calibri" pitchFamily="34" charset="0"/>
                <a:sym typeface="Calibri" pitchFamily="34" charset="0"/>
              </a:rPr>
              <a:t>¥</a:t>
            </a:r>
            <a:r>
              <a:rPr lang="ru-RU" sz="2400" dirty="0">
                <a:solidFill>
                  <a:srgbClr val="202020"/>
                </a:solidFill>
                <a:latin typeface="Calibri" pitchFamily="34" charset="0"/>
                <a:ea typeface="Calibri" pitchFamily="34" charset="0"/>
                <a:cs typeface="Calibri" pitchFamily="34" charset="0"/>
                <a:sym typeface="Calibri" pitchFamily="34" charset="0"/>
              </a:rPr>
              <a:t>, </a:t>
            </a:r>
            <a:r>
              <a:rPr lang="ru-RU" sz="2800" dirty="0">
                <a:solidFill>
                  <a:srgbClr val="202020"/>
                </a:solidFill>
                <a:latin typeface="Calibri" pitchFamily="34" charset="0"/>
                <a:ea typeface="Calibri" pitchFamily="34" charset="0"/>
                <a:cs typeface="Calibri" pitchFamily="34" charset="0"/>
                <a:sym typeface="Calibri" pitchFamily="34" charset="0"/>
              </a:rPr>
              <a:t>₹ , HKD, CNY, ₩ and MYR. </a:t>
            </a:r>
          </a:p>
          <a:p>
            <a:pPr algn="just"/>
            <a:endParaRPr lang="it-IT" sz="2800" dirty="0" smtClean="0">
              <a:solidFill>
                <a:srgbClr val="202020"/>
              </a:solidFill>
              <a:latin typeface="Calibri" pitchFamily="34" charset="0"/>
              <a:ea typeface="Calibri" pitchFamily="34" charset="0"/>
              <a:cs typeface="Calibri" pitchFamily="34" charset="0"/>
              <a:sym typeface="Calibri" pitchFamily="34" charset="0"/>
            </a:endParaRPr>
          </a:p>
          <a:p>
            <a:pPr algn="just"/>
            <a:r>
              <a:rPr lang="ru-RU" sz="2800" dirty="0" smtClean="0">
                <a:solidFill>
                  <a:srgbClr val="202020"/>
                </a:solidFill>
                <a:latin typeface="Calibri" pitchFamily="34" charset="0"/>
                <a:ea typeface="Calibri" pitchFamily="34" charset="0"/>
                <a:cs typeface="Calibri" pitchFamily="34" charset="0"/>
                <a:sym typeface="Calibri" pitchFamily="34" charset="0"/>
              </a:rPr>
              <a:t>Compan</a:t>
            </a:r>
            <a:r>
              <a:rPr lang="tr-TR" sz="2800" dirty="0" smtClean="0">
                <a:solidFill>
                  <a:srgbClr val="202020"/>
                </a:solidFill>
                <a:latin typeface="Calibri" pitchFamily="34" charset="0"/>
                <a:ea typeface="Calibri" pitchFamily="34" charset="0"/>
                <a:cs typeface="Calibri" pitchFamily="34" charset="0"/>
                <a:sym typeface="Calibri" pitchFamily="34" charset="0"/>
              </a:rPr>
              <a:t>ies usually</a:t>
            </a:r>
            <a:r>
              <a:rPr lang="ru-RU"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a:solidFill>
                  <a:srgbClr val="202020"/>
                </a:solidFill>
                <a:latin typeface="Calibri" pitchFamily="34" charset="0"/>
                <a:ea typeface="Calibri" pitchFamily="34" charset="0"/>
                <a:cs typeface="Calibri" pitchFamily="34" charset="0"/>
                <a:sym typeface="Calibri" pitchFamily="34" charset="0"/>
              </a:rPr>
              <a:t>generates a surplus in all of these currencies, with the exception of $. </a:t>
            </a:r>
            <a:endParaRPr lang="it-IT" sz="2800" dirty="0" smtClean="0">
              <a:solidFill>
                <a:srgbClr val="202020"/>
              </a:solidFill>
              <a:latin typeface="Calibri" pitchFamily="34" charset="0"/>
              <a:ea typeface="Calibri" pitchFamily="34" charset="0"/>
              <a:cs typeface="Calibri" pitchFamily="34" charset="0"/>
              <a:sym typeface="Calibri" pitchFamily="34" charset="0"/>
            </a:endParaRPr>
          </a:p>
          <a:p>
            <a:pPr algn="just"/>
            <a:endParaRPr lang="it-IT" sz="2800" dirty="0" smtClean="0">
              <a:solidFill>
                <a:srgbClr val="202020"/>
              </a:solidFill>
              <a:latin typeface="Calibri" pitchFamily="34" charset="0"/>
              <a:ea typeface="Calibri" pitchFamily="34" charset="0"/>
              <a:cs typeface="Calibri" pitchFamily="34" charset="0"/>
              <a:sym typeface="Calibri" pitchFamily="34" charset="0"/>
            </a:endParaRPr>
          </a:p>
          <a:p>
            <a:pPr algn="just"/>
            <a:r>
              <a:rPr lang="ru-RU" sz="2800" dirty="0" smtClean="0">
                <a:solidFill>
                  <a:srgbClr val="202020"/>
                </a:solidFill>
                <a:latin typeface="Calibri" pitchFamily="34" charset="0"/>
                <a:ea typeface="Calibri" pitchFamily="34" charset="0"/>
                <a:cs typeface="Calibri" pitchFamily="34" charset="0"/>
                <a:sym typeface="Calibri" pitchFamily="34" charset="0"/>
              </a:rPr>
              <a:t>The </a:t>
            </a:r>
            <a:r>
              <a:rPr lang="ru-RU" sz="2800" dirty="0">
                <a:solidFill>
                  <a:srgbClr val="202020"/>
                </a:solidFill>
                <a:latin typeface="Calibri" pitchFamily="34" charset="0"/>
                <a:ea typeface="Calibri" pitchFamily="34" charset="0"/>
                <a:cs typeface="Calibri" pitchFamily="34" charset="0"/>
                <a:sym typeface="Calibri" pitchFamily="34" charset="0"/>
              </a:rPr>
              <a:t>deficit in $ is attributable to capital expenditure, fuel costs and aircraft leasing costs – all conventionally denominated and payable in $</a:t>
            </a:r>
            <a:endParaRPr lang="ru-RU" dirty="0"/>
          </a:p>
        </p:txBody>
      </p:sp>
    </p:spTree>
    <p:extLst>
      <p:ext uri="{BB962C8B-B14F-4D97-AF65-F5344CB8AC3E}">
        <p14:creationId xmlns:p14="http://schemas.microsoft.com/office/powerpoint/2010/main" xmlns="" val="244412294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6082"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608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6084" name="AutoShape 4"/>
          <p:cNvSpPr>
            <a:spLocks/>
          </p:cNvSpPr>
          <p:nvPr/>
        </p:nvSpPr>
        <p:spPr bwMode="auto">
          <a:xfrm>
            <a:off x="4724400" y="457200"/>
            <a:ext cx="4102100" cy="411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r"/>
            <a:r>
              <a:rPr lang="ru-RU" sz="3600" b="1" dirty="0">
                <a:solidFill>
                  <a:srgbClr val="202020"/>
                </a:solidFill>
                <a:latin typeface="Calibri" pitchFamily="34" charset="0"/>
                <a:ea typeface="Calibri" pitchFamily="34" charset="0"/>
                <a:cs typeface="Calibri" pitchFamily="34" charset="0"/>
                <a:sym typeface="Calibri" pitchFamily="34" charset="0"/>
              </a:rPr>
              <a:t>COUNTERPART RISK</a:t>
            </a:r>
            <a:endParaRPr lang="ru-RU" dirty="0"/>
          </a:p>
        </p:txBody>
      </p:sp>
      <p:sp>
        <p:nvSpPr>
          <p:cNvPr id="46085" name="AutoShape 5"/>
          <p:cNvSpPr>
            <a:spLocks/>
          </p:cNvSpPr>
          <p:nvPr/>
        </p:nvSpPr>
        <p:spPr bwMode="auto">
          <a:xfrm>
            <a:off x="457200" y="1981200"/>
            <a:ext cx="6781800" cy="3689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sz="3200" dirty="0">
                <a:solidFill>
                  <a:srgbClr val="202020"/>
                </a:solidFill>
                <a:latin typeface="Calibri" pitchFamily="34" charset="0"/>
                <a:ea typeface="Calibri" pitchFamily="34" charset="0"/>
                <a:cs typeface="Calibri" pitchFamily="34" charset="0"/>
                <a:sym typeface="Calibri" pitchFamily="34" charset="0"/>
              </a:rPr>
              <a:t>In order to hedge the risk  that exposure by </a:t>
            </a:r>
            <a:r>
              <a:rPr lang="ru-RU" sz="3200" dirty="0" smtClean="0">
                <a:solidFill>
                  <a:srgbClr val="202020"/>
                </a:solidFill>
                <a:latin typeface="Calibri" pitchFamily="34" charset="0"/>
                <a:ea typeface="Calibri" pitchFamily="34" charset="0"/>
                <a:cs typeface="Calibri" pitchFamily="34" charset="0"/>
                <a:sym typeface="Calibri" pitchFamily="34" charset="0"/>
              </a:rPr>
              <a:t>airlines</a:t>
            </a:r>
            <a:r>
              <a:rPr lang="it-IT" sz="3200" dirty="0" smtClean="0">
                <a:solidFill>
                  <a:srgbClr val="202020"/>
                </a:solidFill>
                <a:latin typeface="Calibri" pitchFamily="34" charset="0"/>
                <a:ea typeface="Calibri" pitchFamily="34" charset="0"/>
                <a:cs typeface="Calibri" pitchFamily="34" charset="0"/>
                <a:sym typeface="Calibri" pitchFamily="34" charset="0"/>
              </a:rPr>
              <a:t>, s</a:t>
            </a:r>
            <a:r>
              <a:rPr lang="ru-RU" sz="3200" dirty="0" smtClean="0">
                <a:solidFill>
                  <a:srgbClr val="202020"/>
                </a:solidFill>
                <a:latin typeface="Calibri" pitchFamily="34" charset="0"/>
                <a:ea typeface="Calibri" pitchFamily="34" charset="0"/>
                <a:cs typeface="Calibri" pitchFamily="34" charset="0"/>
                <a:sym typeface="Calibri" pitchFamily="34" charset="0"/>
              </a:rPr>
              <a:t>ome </a:t>
            </a:r>
            <a:r>
              <a:rPr lang="ru-RU" sz="3200" dirty="0">
                <a:solidFill>
                  <a:srgbClr val="202020"/>
                </a:solidFill>
                <a:latin typeface="Calibri" pitchFamily="34" charset="0"/>
                <a:ea typeface="Calibri" pitchFamily="34" charset="0"/>
                <a:cs typeface="Calibri" pitchFamily="34" charset="0"/>
                <a:sym typeface="Calibri" pitchFamily="34" charset="0"/>
              </a:rPr>
              <a:t>contracts are done but </a:t>
            </a:r>
            <a:r>
              <a:rPr lang="ru-RU" sz="3200" dirty="0" smtClean="0">
                <a:solidFill>
                  <a:srgbClr val="202020"/>
                </a:solidFill>
                <a:latin typeface="Calibri" pitchFamily="34" charset="0"/>
                <a:ea typeface="Calibri" pitchFamily="34" charset="0"/>
                <a:cs typeface="Calibri" pitchFamily="34" charset="0"/>
                <a:sym typeface="Calibri" pitchFamily="34" charset="0"/>
              </a:rPr>
              <a:t>these </a:t>
            </a:r>
            <a:r>
              <a:rPr lang="ru-RU" sz="3200" dirty="0">
                <a:solidFill>
                  <a:srgbClr val="202020"/>
                </a:solidFill>
                <a:latin typeface="Calibri" pitchFamily="34" charset="0"/>
                <a:ea typeface="Calibri" pitchFamily="34" charset="0"/>
                <a:cs typeface="Calibri" pitchFamily="34" charset="0"/>
                <a:sym typeface="Calibri" pitchFamily="34" charset="0"/>
              </a:rPr>
              <a:t>contracts  bear counterparty </a:t>
            </a:r>
            <a:r>
              <a:rPr lang="ru-RU" sz="3200" dirty="0" smtClean="0">
                <a:solidFill>
                  <a:srgbClr val="202020"/>
                </a:solidFill>
                <a:latin typeface="Calibri" pitchFamily="34" charset="0"/>
                <a:ea typeface="Calibri" pitchFamily="34" charset="0"/>
                <a:cs typeface="Calibri" pitchFamily="34" charset="0"/>
                <a:sym typeface="Calibri" pitchFamily="34" charset="0"/>
              </a:rPr>
              <a:t>risks,</a:t>
            </a:r>
            <a:r>
              <a:rPr lang="it-IT" dirty="0" smtClean="0">
                <a:solidFill>
                  <a:srgbClr val="FFFFFF"/>
                </a:solidFill>
                <a:sym typeface="Calibri" pitchFamily="34" charset="0"/>
              </a:rPr>
              <a:t> </a:t>
            </a:r>
            <a:r>
              <a:rPr lang="ru-RU" sz="3200" dirty="0" smtClean="0">
                <a:solidFill>
                  <a:srgbClr val="202020"/>
                </a:solidFill>
                <a:latin typeface="Calibri" pitchFamily="34" charset="0"/>
                <a:ea typeface="Calibri" pitchFamily="34" charset="0"/>
                <a:cs typeface="Calibri" pitchFamily="34" charset="0"/>
                <a:sym typeface="Calibri" pitchFamily="34" charset="0"/>
              </a:rPr>
              <a:t>such </a:t>
            </a:r>
            <a:r>
              <a:rPr lang="ru-RU" sz="3200" dirty="0">
                <a:solidFill>
                  <a:srgbClr val="202020"/>
                </a:solidFill>
                <a:latin typeface="Calibri" pitchFamily="34" charset="0"/>
                <a:ea typeface="Calibri" pitchFamily="34" charset="0"/>
                <a:cs typeface="Calibri" pitchFamily="34" charset="0"/>
                <a:sym typeface="Calibri" pitchFamily="34" charset="0"/>
              </a:rPr>
              <a:t>as the danger of bankruptcy of the airline or the trading partner</a:t>
            </a:r>
            <a:r>
              <a:rPr lang="ru-RU" sz="3200" dirty="0" smtClean="0">
                <a:solidFill>
                  <a:srgbClr val="202020"/>
                </a:solidFill>
                <a:latin typeface="Calibri" pitchFamily="34" charset="0"/>
                <a:ea typeface="Calibri" pitchFamily="34" charset="0"/>
                <a:cs typeface="Calibri" pitchFamily="34" charset="0"/>
                <a:sym typeface="Calibri" pitchFamily="34" charset="0"/>
              </a:rPr>
              <a:t>.</a:t>
            </a:r>
            <a:endParaRPr lang="ru-RU" dirty="0"/>
          </a:p>
        </p:txBody>
      </p:sp>
    </p:spTree>
    <p:extLst>
      <p:ext uri="{BB962C8B-B14F-4D97-AF65-F5344CB8AC3E}">
        <p14:creationId xmlns:p14="http://schemas.microsoft.com/office/powerpoint/2010/main" xmlns="" val="294101359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7106"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710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7108" name="AutoShape 4"/>
          <p:cNvSpPr>
            <a:spLocks/>
          </p:cNvSpPr>
          <p:nvPr/>
        </p:nvSpPr>
        <p:spPr bwMode="auto">
          <a:xfrm>
            <a:off x="4876800" y="304800"/>
            <a:ext cx="4035425" cy="1752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r"/>
            <a:r>
              <a:rPr lang="ru-RU" sz="3600" b="1" dirty="0" smtClean="0">
                <a:solidFill>
                  <a:srgbClr val="202020"/>
                </a:solidFill>
                <a:latin typeface="Calibri" pitchFamily="34" charset="0"/>
                <a:ea typeface="Calibri" pitchFamily="34" charset="0"/>
                <a:cs typeface="Calibri" pitchFamily="34" charset="0"/>
                <a:sym typeface="Calibri" pitchFamily="34" charset="0"/>
              </a:rPr>
              <a:t>MARKET</a:t>
            </a:r>
            <a:r>
              <a:rPr lang="it-IT" sz="3600" b="1" dirty="0" smtClean="0">
                <a:solidFill>
                  <a:srgbClr val="202020"/>
                </a:solidFill>
                <a:latin typeface="Calibri" pitchFamily="34" charset="0"/>
                <a:ea typeface="Calibri" pitchFamily="34" charset="0"/>
                <a:cs typeface="Calibri" pitchFamily="34" charset="0"/>
                <a:sym typeface="Calibri" pitchFamily="34" charset="0"/>
              </a:rPr>
              <a:t> </a:t>
            </a:r>
            <a:r>
              <a:rPr lang="ru-RU" sz="3600" b="1" dirty="0" smtClean="0">
                <a:solidFill>
                  <a:srgbClr val="202020"/>
                </a:solidFill>
                <a:latin typeface="Calibri" pitchFamily="34" charset="0"/>
                <a:ea typeface="Calibri" pitchFamily="34" charset="0"/>
                <a:cs typeface="Calibri" pitchFamily="34" charset="0"/>
                <a:sym typeface="Calibri" pitchFamily="34" charset="0"/>
              </a:rPr>
              <a:t>PRICE</a:t>
            </a:r>
            <a:r>
              <a:rPr lang="it-IT" sz="3600" b="1" dirty="0" smtClean="0">
                <a:solidFill>
                  <a:srgbClr val="202020"/>
                </a:solidFill>
                <a:latin typeface="Calibri" pitchFamily="34" charset="0"/>
                <a:ea typeface="Calibri" pitchFamily="34" charset="0"/>
                <a:cs typeface="Calibri" pitchFamily="34" charset="0"/>
                <a:sym typeface="Calibri" pitchFamily="34" charset="0"/>
              </a:rPr>
              <a:t> </a:t>
            </a:r>
            <a:r>
              <a:rPr lang="ru-RU" sz="3600" b="1" dirty="0" smtClean="0">
                <a:solidFill>
                  <a:srgbClr val="202020"/>
                </a:solidFill>
                <a:latin typeface="Calibri" pitchFamily="34" charset="0"/>
                <a:ea typeface="Calibri" pitchFamily="34" charset="0"/>
                <a:cs typeface="Calibri" pitchFamily="34" charset="0"/>
                <a:sym typeface="Calibri" pitchFamily="34" charset="0"/>
              </a:rPr>
              <a:t>&amp;</a:t>
            </a:r>
            <a:r>
              <a:rPr lang="it-IT" sz="3600" b="1" dirty="0" smtClean="0">
                <a:solidFill>
                  <a:srgbClr val="202020"/>
                </a:solidFill>
                <a:latin typeface="Calibri" pitchFamily="34" charset="0"/>
                <a:ea typeface="Calibri" pitchFamily="34" charset="0"/>
                <a:cs typeface="Calibri" pitchFamily="34" charset="0"/>
                <a:sym typeface="Calibri" pitchFamily="34" charset="0"/>
              </a:rPr>
              <a:t> </a:t>
            </a:r>
            <a:r>
              <a:rPr lang="ru-RU" sz="3600" b="1" dirty="0" smtClean="0">
                <a:solidFill>
                  <a:srgbClr val="202020"/>
                </a:solidFill>
                <a:latin typeface="Calibri" pitchFamily="34" charset="0"/>
                <a:ea typeface="Calibri" pitchFamily="34" charset="0"/>
                <a:cs typeface="Calibri" pitchFamily="34" charset="0"/>
                <a:sym typeface="Calibri" pitchFamily="34" charset="0"/>
              </a:rPr>
              <a:t>LIQUIDITY </a:t>
            </a:r>
            <a:r>
              <a:rPr lang="ru-RU" sz="3600" b="1" dirty="0">
                <a:solidFill>
                  <a:srgbClr val="202020"/>
                </a:solidFill>
                <a:latin typeface="Calibri" pitchFamily="34" charset="0"/>
                <a:ea typeface="Calibri" pitchFamily="34" charset="0"/>
                <a:cs typeface="Calibri" pitchFamily="34" charset="0"/>
                <a:sym typeface="Calibri" pitchFamily="34" charset="0"/>
              </a:rPr>
              <a:t>RISK</a:t>
            </a:r>
            <a:endParaRPr lang="ru-RU" dirty="0"/>
          </a:p>
        </p:txBody>
      </p:sp>
      <p:sp>
        <p:nvSpPr>
          <p:cNvPr id="47109" name="AutoShape 5"/>
          <p:cNvSpPr>
            <a:spLocks/>
          </p:cNvSpPr>
          <p:nvPr/>
        </p:nvSpPr>
        <p:spPr bwMode="auto">
          <a:xfrm>
            <a:off x="228600" y="2043112"/>
            <a:ext cx="7315200" cy="4814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marL="342900" indent="-342900" algn="just">
              <a:buClr>
                <a:srgbClr val="202020"/>
              </a:buClr>
              <a:buSzPct val="100000"/>
            </a:pP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smtClean="0">
                <a:solidFill>
                  <a:srgbClr val="202020"/>
                </a:solidFill>
                <a:latin typeface="Calibri" pitchFamily="34" charset="0"/>
                <a:ea typeface="Calibri" pitchFamily="34" charset="0"/>
                <a:cs typeface="Calibri" pitchFamily="34" charset="0"/>
                <a:sym typeface="Calibri" pitchFamily="34" charset="0"/>
              </a:rPr>
              <a:t>Liquidity risk </a:t>
            </a:r>
            <a:r>
              <a:rPr lang="tr-TR" sz="2800" dirty="0" smtClean="0">
                <a:solidFill>
                  <a:srgbClr val="202020"/>
                </a:solidFill>
                <a:latin typeface="Calibri" pitchFamily="34" charset="0"/>
                <a:ea typeface="Calibri" pitchFamily="34" charset="0"/>
                <a:cs typeface="Calibri" pitchFamily="34" charset="0"/>
                <a:sym typeface="Calibri" pitchFamily="34" charset="0"/>
              </a:rPr>
              <a:t> is realted to the</a:t>
            </a: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smtClean="0">
                <a:solidFill>
                  <a:srgbClr val="202020"/>
                </a:solidFill>
                <a:latin typeface="Calibri" pitchFamily="34" charset="0"/>
                <a:ea typeface="Calibri" pitchFamily="34" charset="0"/>
                <a:cs typeface="Calibri" pitchFamily="34" charset="0"/>
                <a:sym typeface="Calibri" pitchFamily="34" charset="0"/>
              </a:rPr>
              <a:t>generated </a:t>
            </a:r>
            <a:r>
              <a:rPr lang="ru-RU" sz="2800" dirty="0">
                <a:solidFill>
                  <a:srgbClr val="202020"/>
                </a:solidFill>
                <a:latin typeface="Calibri" pitchFamily="34" charset="0"/>
                <a:ea typeface="Calibri" pitchFamily="34" charset="0"/>
                <a:cs typeface="Calibri" pitchFamily="34" charset="0"/>
                <a:sym typeface="Calibri" pitchFamily="34" charset="0"/>
              </a:rPr>
              <a:t>cash </a:t>
            </a:r>
            <a:r>
              <a:rPr lang="ru-RU" sz="2800" dirty="0" smtClean="0">
                <a:solidFill>
                  <a:srgbClr val="202020"/>
                </a:solidFill>
                <a:latin typeface="Calibri" pitchFamily="34" charset="0"/>
                <a:ea typeface="Calibri" pitchFamily="34" charset="0"/>
                <a:cs typeface="Calibri" pitchFamily="34" charset="0"/>
                <a:sym typeface="Calibri" pitchFamily="34" charset="0"/>
              </a:rPr>
              <a:t>flow</a:t>
            </a:r>
            <a:r>
              <a:rPr lang="tr-TR" sz="2800" dirty="0" smtClean="0">
                <a:solidFill>
                  <a:srgbClr val="202020"/>
                </a:solidFill>
                <a:latin typeface="Calibri" pitchFamily="34" charset="0"/>
                <a:ea typeface="Calibri" pitchFamily="34" charset="0"/>
                <a:cs typeface="Calibri" pitchFamily="34" charset="0"/>
                <a:sym typeface="Calibri" pitchFamily="34" charset="0"/>
              </a:rPr>
              <a:t>s of the airline companies</a:t>
            </a:r>
            <a:r>
              <a:rPr lang="ru-RU"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a:solidFill>
                  <a:srgbClr val="202020"/>
                </a:solidFill>
                <a:latin typeface="Calibri" pitchFamily="34" charset="0"/>
                <a:ea typeface="Calibri" pitchFamily="34" charset="0"/>
                <a:cs typeface="Calibri" pitchFamily="34" charset="0"/>
                <a:sym typeface="Calibri" pitchFamily="34" charset="0"/>
              </a:rPr>
              <a:t>if we examine the financial instruments we can see company  is a sufficient  to pay off the next fiscal year’s </a:t>
            </a:r>
            <a:r>
              <a:rPr lang="ru-RU" sz="2800" dirty="0" smtClean="0">
                <a:solidFill>
                  <a:srgbClr val="202020"/>
                </a:solidFill>
                <a:latin typeface="Calibri" pitchFamily="34" charset="0"/>
                <a:ea typeface="Calibri" pitchFamily="34" charset="0"/>
                <a:cs typeface="Calibri" pitchFamily="34" charset="0"/>
                <a:sym typeface="Calibri" pitchFamily="34" charset="0"/>
              </a:rPr>
              <a:t>expense</a:t>
            </a:r>
            <a:r>
              <a:rPr lang="tr-TR" sz="2800" dirty="0" smtClean="0">
                <a:solidFill>
                  <a:srgbClr val="202020"/>
                </a:solidFill>
                <a:latin typeface="Calibri" pitchFamily="34" charset="0"/>
                <a:ea typeface="Calibri" pitchFamily="34" charset="0"/>
                <a:cs typeface="Calibri" pitchFamily="34" charset="0"/>
                <a:sym typeface="Calibri" pitchFamily="34" charset="0"/>
              </a:rPr>
              <a:t>. </a:t>
            </a:r>
            <a:endParaRPr lang="it-IT" sz="2800" dirty="0" smtClean="0">
              <a:solidFill>
                <a:srgbClr val="202020"/>
              </a:solidFill>
              <a:latin typeface="Calibri" pitchFamily="34" charset="0"/>
              <a:ea typeface="Calibri" pitchFamily="34" charset="0"/>
              <a:cs typeface="Calibri" pitchFamily="34" charset="0"/>
              <a:sym typeface="Calibri" pitchFamily="34" charset="0"/>
            </a:endParaRPr>
          </a:p>
          <a:p>
            <a:pPr marL="342900" indent="-342900" algn="just">
              <a:buClr>
                <a:srgbClr val="202020"/>
              </a:buClr>
              <a:buSzPct val="100000"/>
            </a:pPr>
            <a:r>
              <a:rPr lang="it-IT" sz="2800" dirty="0" smtClean="0">
                <a:solidFill>
                  <a:srgbClr val="202020"/>
                </a:solidFill>
                <a:latin typeface="Calibri" pitchFamily="34" charset="0"/>
                <a:ea typeface="Calibri" pitchFamily="34" charset="0"/>
                <a:cs typeface="Calibri" pitchFamily="34" charset="0"/>
                <a:sym typeface="Calibri" pitchFamily="34" charset="0"/>
              </a:rPr>
              <a:t>     </a:t>
            </a:r>
          </a:p>
          <a:p>
            <a:pPr marL="342900" indent="-342900" algn="just">
              <a:buClr>
                <a:srgbClr val="202020"/>
              </a:buClr>
              <a:buSzPct val="100000"/>
            </a:pP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tr-TR" sz="2800" dirty="0" smtClean="0">
                <a:solidFill>
                  <a:srgbClr val="202020"/>
                </a:solidFill>
                <a:latin typeface="Calibri" pitchFamily="34" charset="0"/>
                <a:ea typeface="Calibri" pitchFamily="34" charset="0"/>
                <a:cs typeface="Calibri" pitchFamily="34" charset="0"/>
                <a:sym typeface="Calibri" pitchFamily="34" charset="0"/>
              </a:rPr>
              <a:t>Market </a:t>
            </a:r>
            <a:r>
              <a:rPr lang="tr-TR" sz="2800" smtClean="0">
                <a:solidFill>
                  <a:srgbClr val="202020"/>
                </a:solidFill>
                <a:latin typeface="Calibri" pitchFamily="34" charset="0"/>
                <a:ea typeface="Calibri" pitchFamily="34" charset="0"/>
                <a:cs typeface="Calibri" pitchFamily="34" charset="0"/>
                <a:sym typeface="Calibri" pitchFamily="34" charset="0"/>
              </a:rPr>
              <a:t>Price determine </a:t>
            </a:r>
            <a:r>
              <a:rPr lang="tr-TR" sz="2800" dirty="0" smtClean="0">
                <a:solidFill>
                  <a:srgbClr val="202020"/>
                </a:solidFill>
                <a:latin typeface="Calibri" pitchFamily="34" charset="0"/>
                <a:ea typeface="Calibri" pitchFamily="34" charset="0"/>
                <a:cs typeface="Calibri" pitchFamily="34" charset="0"/>
                <a:sym typeface="Calibri" pitchFamily="34" charset="0"/>
              </a:rPr>
              <a:t>the</a:t>
            </a: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tr-TR" sz="2800" dirty="0" smtClean="0">
                <a:solidFill>
                  <a:srgbClr val="202020"/>
                </a:solidFill>
                <a:latin typeface="Calibri" pitchFamily="34" charset="0"/>
                <a:ea typeface="Calibri" pitchFamily="34" charset="0"/>
                <a:cs typeface="Calibri" pitchFamily="34" charset="0"/>
                <a:sym typeface="Calibri" pitchFamily="34" charset="0"/>
              </a:rPr>
              <a:t>competitiveness of company.</a:t>
            </a:r>
            <a:endParaRPr lang="ru-RU" sz="2800" dirty="0">
              <a:solidFill>
                <a:srgbClr val="202020"/>
              </a:solidFill>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xmlns="" val="321176195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8130"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813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8132" name="AutoShape 4"/>
          <p:cNvSpPr>
            <a:spLocks/>
          </p:cNvSpPr>
          <p:nvPr/>
        </p:nvSpPr>
        <p:spPr bwMode="auto">
          <a:xfrm>
            <a:off x="6019800" y="304800"/>
            <a:ext cx="2960688" cy="6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sz="4000" b="1" dirty="0">
                <a:solidFill>
                  <a:srgbClr val="202020"/>
                </a:solidFill>
                <a:latin typeface="Calibri" pitchFamily="34" charset="0"/>
                <a:ea typeface="Calibri" pitchFamily="34" charset="0"/>
                <a:cs typeface="Calibri" pitchFamily="34" charset="0"/>
                <a:sym typeface="Calibri" pitchFamily="34" charset="0"/>
              </a:rPr>
              <a:t>CREDIT RISK</a:t>
            </a:r>
            <a:endParaRPr lang="ru-RU" dirty="0"/>
          </a:p>
        </p:txBody>
      </p:sp>
      <p:sp>
        <p:nvSpPr>
          <p:cNvPr id="48133" name="AutoShape 5"/>
          <p:cNvSpPr>
            <a:spLocks/>
          </p:cNvSpPr>
          <p:nvPr/>
        </p:nvSpPr>
        <p:spPr bwMode="auto">
          <a:xfrm>
            <a:off x="533400" y="1905001"/>
            <a:ext cx="5105400" cy="3276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just">
              <a:spcBef>
                <a:spcPts val="600"/>
              </a:spcBef>
              <a:buClr>
                <a:srgbClr val="202020"/>
              </a:buClr>
              <a:buSzPct val="100000"/>
            </a:pPr>
            <a:r>
              <a:rPr lang="ru-RU" sz="2800" dirty="0" smtClean="0">
                <a:solidFill>
                  <a:srgbClr val="202020"/>
                </a:solidFill>
                <a:latin typeface="Calibri" pitchFamily="34" charset="0"/>
                <a:ea typeface="Calibri" pitchFamily="34" charset="0"/>
                <a:cs typeface="Calibri" pitchFamily="34" charset="0"/>
                <a:sym typeface="Calibri" pitchFamily="34" charset="0"/>
              </a:rPr>
              <a:t>Limit</a:t>
            </a: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smtClean="0">
                <a:solidFill>
                  <a:srgbClr val="202020"/>
                </a:solidFill>
                <a:latin typeface="Calibri" pitchFamily="34" charset="0"/>
                <a:ea typeface="Calibri" pitchFamily="34" charset="0"/>
                <a:cs typeface="Calibri" pitchFamily="34" charset="0"/>
                <a:sym typeface="Calibri" pitchFamily="34" charset="0"/>
              </a:rPr>
              <a:t>exposure </a:t>
            </a:r>
            <a:r>
              <a:rPr lang="ru-RU" sz="2800" dirty="0">
                <a:solidFill>
                  <a:srgbClr val="202020"/>
                </a:solidFill>
                <a:latin typeface="Calibri" pitchFamily="34" charset="0"/>
                <a:ea typeface="Calibri" pitchFamily="34" charset="0"/>
                <a:cs typeface="Calibri" pitchFamily="34" charset="0"/>
                <a:sym typeface="Calibri" pitchFamily="34" charset="0"/>
              </a:rPr>
              <a:t>to individual counterparties and sometimes create provisions that require counterparties to provide security if their credit </a:t>
            </a:r>
            <a:r>
              <a:rPr lang="ru-RU" sz="2800" dirty="0" smtClean="0">
                <a:solidFill>
                  <a:srgbClr val="202020"/>
                </a:solidFill>
                <a:latin typeface="Calibri" pitchFamily="34" charset="0"/>
                <a:ea typeface="Calibri" pitchFamily="34" charset="0"/>
                <a:cs typeface="Calibri" pitchFamily="34" charset="0"/>
                <a:sym typeface="Calibri" pitchFamily="34" charset="0"/>
              </a:rPr>
              <a:t>falls</a:t>
            </a:r>
            <a:r>
              <a:rPr lang="it-IT" sz="2800" dirty="0" smtClean="0">
                <a:solidFill>
                  <a:srgbClr val="202020"/>
                </a:solidFill>
                <a:latin typeface="Calibri" pitchFamily="34" charset="0"/>
                <a:ea typeface="Calibri" pitchFamily="34" charset="0"/>
                <a:cs typeface="Calibri" pitchFamily="34" charset="0"/>
                <a:sym typeface="Calibri" pitchFamily="34" charset="0"/>
              </a:rPr>
              <a:t>.</a:t>
            </a:r>
            <a:endParaRPr lang="ru-RU" dirty="0"/>
          </a:p>
        </p:txBody>
      </p:sp>
    </p:spTree>
    <p:extLst>
      <p:ext uri="{BB962C8B-B14F-4D97-AF65-F5344CB8AC3E}">
        <p14:creationId xmlns:p14="http://schemas.microsoft.com/office/powerpoint/2010/main" xmlns="" val="372576455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9154"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915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9156" name="AutoShape 4"/>
          <p:cNvSpPr>
            <a:spLocks/>
          </p:cNvSpPr>
          <p:nvPr/>
        </p:nvSpPr>
        <p:spPr bwMode="auto">
          <a:xfrm>
            <a:off x="5235575" y="381000"/>
            <a:ext cx="3908425"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sz="3200" b="1" dirty="0">
                <a:solidFill>
                  <a:srgbClr val="202020"/>
                </a:solidFill>
                <a:latin typeface="Calibri" pitchFamily="34" charset="0"/>
                <a:ea typeface="Calibri" pitchFamily="34" charset="0"/>
                <a:cs typeface="Calibri" pitchFamily="34" charset="0"/>
                <a:sym typeface="Calibri" pitchFamily="34" charset="0"/>
              </a:rPr>
              <a:t>INTEREST RATE RISK</a:t>
            </a:r>
            <a:endParaRPr lang="ru-RU" dirty="0"/>
          </a:p>
        </p:txBody>
      </p:sp>
      <p:sp>
        <p:nvSpPr>
          <p:cNvPr id="49157" name="AutoShape 5"/>
          <p:cNvSpPr>
            <a:spLocks/>
          </p:cNvSpPr>
          <p:nvPr/>
        </p:nvSpPr>
        <p:spPr bwMode="auto">
          <a:xfrm>
            <a:off x="457200" y="1600200"/>
            <a:ext cx="6324600" cy="538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pPr algn="just"/>
            <a:r>
              <a:rPr lang="ru-RU" sz="2500" dirty="0">
                <a:solidFill>
                  <a:srgbClr val="202020"/>
                </a:solidFill>
                <a:latin typeface="Calibri" pitchFamily="34" charset="0"/>
                <a:ea typeface="Calibri" pitchFamily="34" charset="0"/>
                <a:cs typeface="Calibri" pitchFamily="34" charset="0"/>
                <a:sym typeface="Calibri" pitchFamily="34" charset="0"/>
              </a:rPr>
              <a:t>Interest rate risk is relevant in </a:t>
            </a:r>
            <a:r>
              <a:rPr lang="ru-RU" sz="2500" dirty="0" smtClean="0">
                <a:solidFill>
                  <a:srgbClr val="202020"/>
                </a:solidFill>
                <a:latin typeface="Calibri" pitchFamily="34" charset="0"/>
                <a:ea typeface="Calibri" pitchFamily="34" charset="0"/>
                <a:cs typeface="Calibri" pitchFamily="34" charset="0"/>
                <a:sym typeface="Calibri" pitchFamily="34" charset="0"/>
              </a:rPr>
              <a:t>many </a:t>
            </a:r>
            <a:r>
              <a:rPr lang="ru-RU" sz="2500" dirty="0">
                <a:solidFill>
                  <a:srgbClr val="202020"/>
                </a:solidFill>
                <a:latin typeface="Calibri" pitchFamily="34" charset="0"/>
                <a:ea typeface="Calibri" pitchFamily="34" charset="0"/>
                <a:cs typeface="Calibri" pitchFamily="34" charset="0"/>
                <a:sym typeface="Calibri" pitchFamily="34" charset="0"/>
              </a:rPr>
              <a:t>investment funds where longer term investment may be bought with the risk that interest rates may increase </a:t>
            </a:r>
            <a:r>
              <a:rPr lang="ru-RU" sz="2500" dirty="0" smtClean="0">
                <a:solidFill>
                  <a:srgbClr val="202020"/>
                </a:solidFill>
                <a:latin typeface="Calibri" pitchFamily="34" charset="0"/>
                <a:ea typeface="Calibri" pitchFamily="34" charset="0"/>
                <a:cs typeface="Calibri" pitchFamily="34" charset="0"/>
                <a:sym typeface="Calibri" pitchFamily="34" charset="0"/>
              </a:rPr>
              <a:t>during </a:t>
            </a:r>
            <a:r>
              <a:rPr lang="ru-RU" sz="2500" dirty="0">
                <a:solidFill>
                  <a:srgbClr val="202020"/>
                </a:solidFill>
                <a:latin typeface="Calibri" pitchFamily="34" charset="0"/>
                <a:ea typeface="Calibri" pitchFamily="34" charset="0"/>
                <a:cs typeface="Calibri" pitchFamily="34" charset="0"/>
                <a:sym typeface="Calibri" pitchFamily="34" charset="0"/>
              </a:rPr>
              <a:t>the term of the investment </a:t>
            </a:r>
            <a:r>
              <a:rPr lang="ru-RU" sz="2500" dirty="0" smtClean="0">
                <a:solidFill>
                  <a:srgbClr val="202020"/>
                </a:solidFill>
                <a:latin typeface="Calibri" pitchFamily="34" charset="0"/>
                <a:ea typeface="Calibri" pitchFamily="34" charset="0"/>
                <a:cs typeface="Calibri" pitchFamily="34" charset="0"/>
                <a:sym typeface="Calibri" pitchFamily="34" charset="0"/>
              </a:rPr>
              <a:t>purchase</a:t>
            </a:r>
            <a:r>
              <a:rPr lang="it-IT" sz="2500" dirty="0" smtClean="0">
                <a:solidFill>
                  <a:srgbClr val="202020"/>
                </a:solidFill>
                <a:latin typeface="Calibri" pitchFamily="34" charset="0"/>
                <a:ea typeface="Calibri" pitchFamily="34" charset="0"/>
                <a:cs typeface="Calibri" pitchFamily="34" charset="0"/>
                <a:sym typeface="Calibri" pitchFamily="34" charset="0"/>
              </a:rPr>
              <a:t>.</a:t>
            </a:r>
          </a:p>
          <a:p>
            <a:endParaRPr lang="it-IT" sz="2500" dirty="0" smtClean="0">
              <a:solidFill>
                <a:srgbClr val="202020"/>
              </a:solidFill>
              <a:latin typeface="Calibri" pitchFamily="34" charset="0"/>
              <a:ea typeface="Calibri" pitchFamily="34" charset="0"/>
              <a:cs typeface="Calibri" pitchFamily="34" charset="0"/>
              <a:sym typeface="Calibri" pitchFamily="34" charset="0"/>
            </a:endParaRPr>
          </a:p>
          <a:p>
            <a:pPr algn="just"/>
            <a:r>
              <a:rPr lang="it-IT" sz="2500" dirty="0" smtClean="0">
                <a:solidFill>
                  <a:srgbClr val="202020"/>
                </a:solidFill>
                <a:latin typeface="Calibri" pitchFamily="34" charset="0"/>
                <a:ea typeface="Calibri" pitchFamily="34" charset="0"/>
                <a:cs typeface="Calibri" pitchFamily="34" charset="0"/>
                <a:sym typeface="Calibri" pitchFamily="34" charset="0"/>
              </a:rPr>
              <a:t>I</a:t>
            </a:r>
            <a:r>
              <a:rPr lang="ru-RU" sz="2500" dirty="0" smtClean="0">
                <a:solidFill>
                  <a:srgbClr val="202020"/>
                </a:solidFill>
                <a:latin typeface="Calibri" pitchFamily="34" charset="0"/>
                <a:ea typeface="Calibri" pitchFamily="34" charset="0"/>
                <a:cs typeface="Calibri" pitchFamily="34" charset="0"/>
                <a:sym typeface="Calibri" pitchFamily="34" charset="0"/>
              </a:rPr>
              <a:t>f </a:t>
            </a:r>
            <a:r>
              <a:rPr lang="ru-RU" sz="2500" dirty="0">
                <a:solidFill>
                  <a:srgbClr val="202020"/>
                </a:solidFill>
                <a:latin typeface="Calibri" pitchFamily="34" charset="0"/>
                <a:ea typeface="Calibri" pitchFamily="34" charset="0"/>
                <a:cs typeface="Calibri" pitchFamily="34" charset="0"/>
                <a:sym typeface="Calibri" pitchFamily="34" charset="0"/>
              </a:rPr>
              <a:t>interest rates rise the portfolio will face a drop in </a:t>
            </a:r>
            <a:r>
              <a:rPr lang="ru-RU" sz="2500" dirty="0" smtClean="0">
                <a:solidFill>
                  <a:srgbClr val="202020"/>
                </a:solidFill>
                <a:latin typeface="Calibri" pitchFamily="34" charset="0"/>
                <a:ea typeface="Calibri" pitchFamily="34" charset="0"/>
                <a:cs typeface="Calibri" pitchFamily="34" charset="0"/>
                <a:sym typeface="Calibri" pitchFamily="34" charset="0"/>
              </a:rPr>
              <a:t>overall </a:t>
            </a:r>
            <a:r>
              <a:rPr lang="ru-RU" sz="2500" dirty="0">
                <a:solidFill>
                  <a:srgbClr val="202020"/>
                </a:solidFill>
                <a:latin typeface="Calibri" pitchFamily="34" charset="0"/>
                <a:ea typeface="Calibri" pitchFamily="34" charset="0"/>
                <a:cs typeface="Calibri" pitchFamily="34" charset="0"/>
                <a:sym typeface="Calibri" pitchFamily="34" charset="0"/>
              </a:rPr>
              <a:t>value. </a:t>
            </a:r>
            <a:endParaRPr lang="ru-RU" dirty="0"/>
          </a:p>
        </p:txBody>
      </p:sp>
    </p:spTree>
    <p:extLst>
      <p:ext uri="{BB962C8B-B14F-4D97-AF65-F5344CB8AC3E}">
        <p14:creationId xmlns:p14="http://schemas.microsoft.com/office/powerpoint/2010/main" xmlns="" val="280458778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50178"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50179" name="Picture 3" descr="image28.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outerShdw blurRad="12700" dist="35921" dir="2700000" algn="ctr" rotWithShape="0">
              <a:srgbClr val="7DAFC3"/>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50180" name="AutoShape 4"/>
          <p:cNvSpPr>
            <a:spLocks/>
          </p:cNvSpPr>
          <p:nvPr/>
        </p:nvSpPr>
        <p:spPr bwMode="auto">
          <a:xfrm>
            <a:off x="5638800" y="381000"/>
            <a:ext cx="3032125"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sz="3200" b="1" dirty="0">
                <a:solidFill>
                  <a:srgbClr val="202020"/>
                </a:solidFill>
                <a:latin typeface="Calibri" pitchFamily="34" charset="0"/>
                <a:ea typeface="Calibri" pitchFamily="34" charset="0"/>
                <a:cs typeface="Calibri" pitchFamily="34" charset="0"/>
                <a:sym typeface="Calibri" pitchFamily="34" charset="0"/>
              </a:rPr>
              <a:t>ECONOMIC RISK</a:t>
            </a:r>
            <a:endParaRPr lang="ru-RU" dirty="0"/>
          </a:p>
        </p:txBody>
      </p:sp>
      <p:sp>
        <p:nvSpPr>
          <p:cNvPr id="50181" name="AutoShape 5"/>
          <p:cNvSpPr>
            <a:spLocks/>
          </p:cNvSpPr>
          <p:nvPr/>
        </p:nvSpPr>
        <p:spPr bwMode="auto">
          <a:xfrm>
            <a:off x="228600" y="1295400"/>
            <a:ext cx="5791200" cy="5562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800100" lvl="1" indent="-800100" algn="just">
              <a:lnSpc>
                <a:spcPct val="80000"/>
              </a:lnSpc>
              <a:spcBef>
                <a:spcPts val="600"/>
              </a:spcBef>
              <a:buClr>
                <a:srgbClr val="202020"/>
              </a:buClr>
              <a:buSzPct val="100000"/>
              <a:buFont typeface="Arial" pitchFamily="34" charset="0"/>
              <a:buChar char="•"/>
            </a:pPr>
            <a:r>
              <a:rPr lang="ru-RU" sz="2800" dirty="0">
                <a:solidFill>
                  <a:srgbClr val="202020"/>
                </a:solidFill>
                <a:latin typeface="Calibri" pitchFamily="34" charset="0"/>
                <a:ea typeface="Calibri" pitchFamily="34" charset="0"/>
                <a:cs typeface="Calibri" pitchFamily="34" charset="0"/>
                <a:sym typeface="Calibri" pitchFamily="34" charset="0"/>
              </a:rPr>
              <a:t>Airline industry is </a:t>
            </a:r>
            <a:r>
              <a:rPr lang="ru-RU" sz="2800" dirty="0" smtClean="0">
                <a:solidFill>
                  <a:srgbClr val="202020"/>
                </a:solidFill>
                <a:latin typeface="Calibri" pitchFamily="34" charset="0"/>
                <a:ea typeface="Calibri" pitchFamily="34" charset="0"/>
                <a:cs typeface="Calibri" pitchFamily="34" charset="0"/>
                <a:sym typeface="Calibri" pitchFamily="34" charset="0"/>
              </a:rPr>
              <a:t>particularly</a:t>
            </a: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smtClean="0">
                <a:solidFill>
                  <a:srgbClr val="202020"/>
                </a:solidFill>
                <a:latin typeface="Calibri" pitchFamily="34" charset="0"/>
                <a:ea typeface="Calibri" pitchFamily="34" charset="0"/>
                <a:cs typeface="Calibri" pitchFamily="34" charset="0"/>
                <a:sym typeface="Calibri" pitchFamily="34" charset="0"/>
              </a:rPr>
              <a:t>sensitive </a:t>
            </a:r>
            <a:r>
              <a:rPr lang="ru-RU" sz="2800" dirty="0">
                <a:solidFill>
                  <a:srgbClr val="202020"/>
                </a:solidFill>
                <a:latin typeface="Calibri" pitchFamily="34" charset="0"/>
                <a:ea typeface="Calibri" pitchFamily="34" charset="0"/>
                <a:cs typeface="Calibri" pitchFamily="34" charset="0"/>
                <a:sym typeface="Calibri" pitchFamily="34" charset="0"/>
              </a:rPr>
              <a:t>to changes in </a:t>
            </a:r>
            <a:r>
              <a:rPr lang="ru-RU" sz="2800" dirty="0" smtClean="0">
                <a:solidFill>
                  <a:srgbClr val="202020"/>
                </a:solidFill>
                <a:latin typeface="Calibri" pitchFamily="34" charset="0"/>
                <a:ea typeface="Calibri" pitchFamily="34" charset="0"/>
                <a:cs typeface="Calibri" pitchFamily="34" charset="0"/>
                <a:sym typeface="Calibri" pitchFamily="34" charset="0"/>
              </a:rPr>
              <a:t>economic</a:t>
            </a: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smtClean="0">
                <a:solidFill>
                  <a:srgbClr val="202020"/>
                </a:solidFill>
                <a:latin typeface="Calibri" pitchFamily="34" charset="0"/>
                <a:ea typeface="Calibri" pitchFamily="34" charset="0"/>
                <a:cs typeface="Calibri" pitchFamily="34" charset="0"/>
                <a:sym typeface="Calibri" pitchFamily="34" charset="0"/>
              </a:rPr>
              <a:t>conditions</a:t>
            </a:r>
            <a:endParaRPr lang="ru-RU" sz="4000" i="1" dirty="0">
              <a:solidFill>
                <a:srgbClr val="202020"/>
              </a:solidFill>
              <a:latin typeface="Calibri" pitchFamily="34" charset="0"/>
              <a:ea typeface="Calibri" pitchFamily="34" charset="0"/>
              <a:cs typeface="Calibri" pitchFamily="34" charset="0"/>
              <a:sym typeface="Calibri" pitchFamily="34" charset="0"/>
            </a:endParaRPr>
          </a:p>
          <a:p>
            <a:pPr marL="800100" lvl="1" indent="-800100" algn="just">
              <a:lnSpc>
                <a:spcPct val="80000"/>
              </a:lnSpc>
              <a:spcBef>
                <a:spcPts val="600"/>
              </a:spcBef>
              <a:buClr>
                <a:srgbClr val="202020"/>
              </a:buClr>
              <a:buSzPct val="100000"/>
              <a:buFont typeface="Arial" pitchFamily="34" charset="0"/>
              <a:buChar char="•"/>
            </a:pPr>
            <a:endParaRPr lang="it-IT" sz="900" dirty="0" smtClean="0">
              <a:solidFill>
                <a:srgbClr val="202020"/>
              </a:solidFill>
              <a:latin typeface="Calibri" pitchFamily="34" charset="0"/>
              <a:ea typeface="Calibri" pitchFamily="34" charset="0"/>
              <a:cs typeface="Calibri" pitchFamily="34" charset="0"/>
              <a:sym typeface="Calibri" pitchFamily="34" charset="0"/>
            </a:endParaRPr>
          </a:p>
          <a:p>
            <a:pPr marL="800100" lvl="1" indent="-800100" algn="just">
              <a:lnSpc>
                <a:spcPct val="80000"/>
              </a:lnSpc>
              <a:spcBef>
                <a:spcPts val="600"/>
              </a:spcBef>
              <a:buClr>
                <a:srgbClr val="202020"/>
              </a:buClr>
              <a:buSzPct val="100000"/>
              <a:buFont typeface="Arial" pitchFamily="34" charset="0"/>
              <a:buChar char="•"/>
            </a:pPr>
            <a:r>
              <a:rPr lang="ru-RU" sz="2800" dirty="0" smtClean="0">
                <a:solidFill>
                  <a:srgbClr val="202020"/>
                </a:solidFill>
                <a:latin typeface="Calibri" pitchFamily="34" charset="0"/>
                <a:ea typeface="Calibri" pitchFamily="34" charset="0"/>
                <a:cs typeface="Calibri" pitchFamily="34" charset="0"/>
                <a:sym typeface="Calibri" pitchFamily="34" charset="0"/>
              </a:rPr>
              <a:t>Affects </a:t>
            </a:r>
            <a:r>
              <a:rPr lang="ru-RU" sz="2800" dirty="0">
                <a:solidFill>
                  <a:srgbClr val="202020"/>
                </a:solidFill>
                <a:latin typeface="Calibri" pitchFamily="34" charset="0"/>
                <a:ea typeface="Calibri" pitchFamily="34" charset="0"/>
                <a:cs typeface="Calibri" pitchFamily="34" charset="0"/>
                <a:sym typeface="Calibri" pitchFamily="34" charset="0"/>
              </a:rPr>
              <a:t>customer travel patterns and related revenues. </a:t>
            </a:r>
            <a:r>
              <a:rPr lang="ru-RU" sz="2800" dirty="0" smtClean="0">
                <a:solidFill>
                  <a:srgbClr val="202020"/>
                </a:solidFill>
                <a:latin typeface="Calibri" pitchFamily="34" charset="0"/>
                <a:ea typeface="Calibri" pitchFamily="34" charset="0"/>
                <a:cs typeface="Calibri" pitchFamily="34" charset="0"/>
                <a:sym typeface="Calibri" pitchFamily="34" charset="0"/>
              </a:rPr>
              <a:t>In harsh</a:t>
            </a:r>
            <a:r>
              <a:rPr lang="it-IT" sz="2800" dirty="0" smtClean="0">
                <a:solidFill>
                  <a:srgbClr val="202020"/>
                </a:solidFill>
                <a:latin typeface="Calibri" pitchFamily="34" charset="0"/>
                <a:ea typeface="Calibri" pitchFamily="34" charset="0"/>
                <a:cs typeface="Calibri" pitchFamily="34" charset="0"/>
                <a:sym typeface="Calibri" pitchFamily="34" charset="0"/>
              </a:rPr>
              <a:t> </a:t>
            </a:r>
            <a:r>
              <a:rPr lang="ru-RU" sz="2800" dirty="0" smtClean="0">
                <a:solidFill>
                  <a:srgbClr val="202020"/>
                </a:solidFill>
                <a:latin typeface="Calibri" pitchFamily="34" charset="0"/>
                <a:ea typeface="Calibri" pitchFamily="34" charset="0"/>
                <a:cs typeface="Calibri" pitchFamily="34" charset="0"/>
                <a:sym typeface="Calibri" pitchFamily="34" charset="0"/>
              </a:rPr>
              <a:t>economic </a:t>
            </a:r>
            <a:r>
              <a:rPr lang="ru-RU" sz="2800" dirty="0">
                <a:solidFill>
                  <a:srgbClr val="202020"/>
                </a:solidFill>
                <a:latin typeface="Calibri" pitchFamily="34" charset="0"/>
                <a:ea typeface="Calibri" pitchFamily="34" charset="0"/>
                <a:cs typeface="Calibri" pitchFamily="34" charset="0"/>
                <a:sym typeface="Calibri" pitchFamily="34" charset="0"/>
              </a:rPr>
              <a:t>times customers will cut back on both leisure and business travel</a:t>
            </a:r>
            <a:endParaRPr lang="ru-RU" sz="4000" i="1" dirty="0">
              <a:solidFill>
                <a:srgbClr val="202020"/>
              </a:solidFill>
              <a:latin typeface="Calibri" pitchFamily="34" charset="0"/>
              <a:ea typeface="Calibri" pitchFamily="34" charset="0"/>
              <a:cs typeface="Calibri" pitchFamily="34" charset="0"/>
              <a:sym typeface="Calibri" pitchFamily="34" charset="0"/>
            </a:endParaRPr>
          </a:p>
          <a:p>
            <a:pPr marL="800100" lvl="1" indent="-800100" algn="just">
              <a:lnSpc>
                <a:spcPct val="80000"/>
              </a:lnSpc>
              <a:spcBef>
                <a:spcPts val="600"/>
              </a:spcBef>
              <a:buClr>
                <a:srgbClr val="202020"/>
              </a:buClr>
              <a:buSzPct val="100000"/>
              <a:buFont typeface="Arial" pitchFamily="34" charset="0"/>
              <a:buChar char="•"/>
            </a:pPr>
            <a:endParaRPr lang="it-IT" sz="900" dirty="0" smtClean="0">
              <a:solidFill>
                <a:srgbClr val="202020"/>
              </a:solidFill>
              <a:latin typeface="Calibri" pitchFamily="34" charset="0"/>
              <a:ea typeface="Calibri" pitchFamily="34" charset="0"/>
              <a:cs typeface="Calibri" pitchFamily="34" charset="0"/>
              <a:sym typeface="Calibri" pitchFamily="34" charset="0"/>
            </a:endParaRPr>
          </a:p>
          <a:p>
            <a:pPr marL="800100" lvl="1" indent="-800100" algn="just">
              <a:lnSpc>
                <a:spcPct val="80000"/>
              </a:lnSpc>
              <a:spcBef>
                <a:spcPts val="600"/>
              </a:spcBef>
              <a:buClr>
                <a:srgbClr val="202020"/>
              </a:buClr>
              <a:buSzPct val="100000"/>
              <a:buFont typeface="Arial" pitchFamily="34" charset="0"/>
              <a:buChar char="•"/>
            </a:pPr>
            <a:r>
              <a:rPr lang="ru-RU" sz="2800" dirty="0" smtClean="0">
                <a:solidFill>
                  <a:srgbClr val="202020"/>
                </a:solidFill>
                <a:latin typeface="Calibri" pitchFamily="34" charset="0"/>
                <a:ea typeface="Calibri" pitchFamily="34" charset="0"/>
                <a:cs typeface="Calibri" pitchFamily="34" charset="0"/>
                <a:sym typeface="Calibri" pitchFamily="34" charset="0"/>
              </a:rPr>
              <a:t>Hampers </a:t>
            </a:r>
            <a:r>
              <a:rPr lang="ru-RU" sz="2800" dirty="0">
                <a:solidFill>
                  <a:srgbClr val="202020"/>
                </a:solidFill>
                <a:latin typeface="Calibri" pitchFamily="34" charset="0"/>
                <a:ea typeface="Calibri" pitchFamily="34" charset="0"/>
                <a:cs typeface="Calibri" pitchFamily="34" charset="0"/>
                <a:sym typeface="Calibri" pitchFamily="34" charset="0"/>
              </a:rPr>
              <a:t>the ability of airlines to raise fares to counteract increased fuel, labor, and other costs</a:t>
            </a:r>
            <a:endParaRPr lang="ru-RU" sz="4000" i="1" dirty="0">
              <a:solidFill>
                <a:srgbClr val="202020"/>
              </a:solidFill>
              <a:latin typeface="Calibri" pitchFamily="34" charset="0"/>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xmlns="" val="207533564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2286000" y="2859614"/>
            <a:ext cx="4572000" cy="400110"/>
          </a:xfrm>
          <a:prstGeom prst="rect">
            <a:avLst/>
          </a:prstGeom>
        </p:spPr>
        <p:txBody>
          <a:bodyPr>
            <a:spAutoFit/>
          </a:bodyPr>
          <a:lstStyle/>
          <a:p>
            <a:pPr algn="r">
              <a:buNone/>
            </a:pPr>
            <a:r>
              <a:rPr lang="en-US" sz="2000" dirty="0" smtClean="0">
                <a:noFill/>
                <a:latin typeface="Calibri" pitchFamily="34" charset="0"/>
              </a:rPr>
              <a:t>principal </a:t>
            </a:r>
            <a:r>
              <a:rPr lang="en-US" sz="2000" dirty="0">
                <a:noFill/>
                <a:latin typeface="Calibri" pitchFamily="34" charset="0"/>
              </a:rPr>
              <a:t>founder Delta Air Lines</a:t>
            </a:r>
          </a:p>
        </p:txBody>
      </p:sp>
      <p:sp>
        <p:nvSpPr>
          <p:cNvPr id="9" name="TextBox 8"/>
          <p:cNvSpPr txBox="1"/>
          <p:nvPr/>
        </p:nvSpPr>
        <p:spPr>
          <a:xfrm>
            <a:off x="228600" y="1600200"/>
            <a:ext cx="8208579" cy="2923877"/>
          </a:xfrm>
          <a:prstGeom prst="rect">
            <a:avLst/>
          </a:prstGeom>
          <a:noFill/>
        </p:spPr>
        <p:txBody>
          <a:bodyPr wrap="square" rtlCol="0">
            <a:spAutoFit/>
          </a:bodyPr>
          <a:lstStyle/>
          <a:p>
            <a:pPr algn="ctr"/>
            <a:r>
              <a:rPr lang="it-IT" sz="4000" i="1" dirty="0" smtClean="0">
                <a:solidFill>
                  <a:schemeClr val="bg1">
                    <a:lumMod val="50000"/>
                  </a:schemeClr>
                </a:solidFill>
                <a:latin typeface="Blackadder ITC" pitchFamily="82" charset="0"/>
              </a:rPr>
              <a:t>“</a:t>
            </a:r>
            <a:r>
              <a:rPr lang="tr-TR" sz="4000" i="1" dirty="0" smtClean="0">
                <a:solidFill>
                  <a:schemeClr val="bg1">
                    <a:lumMod val="50000"/>
                  </a:schemeClr>
                </a:solidFill>
                <a:latin typeface="Blackadder ITC" pitchFamily="82" charset="0"/>
              </a:rPr>
              <a:t>Running an airline is like having a baby : </a:t>
            </a:r>
            <a:endParaRPr lang="it-IT" sz="4000" i="1" dirty="0" smtClean="0">
              <a:solidFill>
                <a:schemeClr val="bg1">
                  <a:lumMod val="50000"/>
                </a:schemeClr>
              </a:solidFill>
              <a:latin typeface="Blackadder ITC" pitchFamily="82" charset="0"/>
            </a:endParaRPr>
          </a:p>
          <a:p>
            <a:pPr algn="ctr"/>
            <a:r>
              <a:rPr lang="tr-TR" sz="4000" i="1" dirty="0" smtClean="0">
                <a:solidFill>
                  <a:schemeClr val="bg1">
                    <a:lumMod val="50000"/>
                  </a:schemeClr>
                </a:solidFill>
                <a:latin typeface="Blackadder ITC" pitchFamily="82" charset="0"/>
              </a:rPr>
              <a:t>fun to conceive , but hell to deliver.</a:t>
            </a:r>
            <a:r>
              <a:rPr lang="it-IT" sz="4000" i="1" dirty="0" smtClean="0">
                <a:solidFill>
                  <a:schemeClr val="bg1">
                    <a:lumMod val="50000"/>
                  </a:schemeClr>
                </a:solidFill>
                <a:latin typeface="Blackadder ITC" pitchFamily="82" charset="0"/>
              </a:rPr>
              <a:t>”</a:t>
            </a:r>
            <a:endParaRPr lang="tr-TR" sz="4000" i="1" dirty="0" smtClean="0">
              <a:solidFill>
                <a:schemeClr val="bg1">
                  <a:lumMod val="50000"/>
                </a:schemeClr>
              </a:solidFill>
              <a:latin typeface="Blackadder ITC" pitchFamily="82" charset="0"/>
            </a:endParaRPr>
          </a:p>
          <a:p>
            <a:pPr algn="r"/>
            <a:r>
              <a:rPr lang="tr-TR" sz="2800" dirty="0" smtClean="0">
                <a:solidFill>
                  <a:schemeClr val="bg1">
                    <a:lumMod val="50000"/>
                  </a:schemeClr>
                </a:solidFill>
                <a:latin typeface="Calibri" pitchFamily="34" charset="0"/>
              </a:rPr>
              <a:t>			</a:t>
            </a:r>
            <a:endParaRPr lang="it-IT" sz="2800" dirty="0" smtClean="0">
              <a:solidFill>
                <a:schemeClr val="bg1">
                  <a:lumMod val="50000"/>
                </a:schemeClr>
              </a:solidFill>
              <a:latin typeface="Calibri" pitchFamily="34" charset="0"/>
            </a:endParaRPr>
          </a:p>
          <a:p>
            <a:pPr algn="r"/>
            <a:r>
              <a:rPr lang="tr-TR" sz="2800" dirty="0" smtClean="0">
                <a:solidFill>
                  <a:schemeClr val="bg1">
                    <a:lumMod val="50000"/>
                  </a:schemeClr>
                </a:solidFill>
                <a:latin typeface="Calibri" pitchFamily="34" charset="0"/>
              </a:rPr>
              <a:t>C.E. Woolman </a:t>
            </a:r>
          </a:p>
          <a:p>
            <a:pPr algn="r"/>
            <a:r>
              <a:rPr lang="tr-TR" sz="2000" i="1" dirty="0" smtClean="0">
                <a:solidFill>
                  <a:schemeClr val="bg1">
                    <a:lumMod val="50000"/>
                  </a:schemeClr>
                </a:solidFill>
                <a:latin typeface="Calibri" pitchFamily="34" charset="0"/>
              </a:rPr>
              <a:t>		     P</a:t>
            </a:r>
            <a:r>
              <a:rPr lang="en-US" sz="2000" i="1" dirty="0" err="1" smtClean="0">
                <a:solidFill>
                  <a:schemeClr val="bg1">
                    <a:lumMod val="50000"/>
                  </a:schemeClr>
                </a:solidFill>
                <a:latin typeface="Calibri" pitchFamily="34" charset="0"/>
              </a:rPr>
              <a:t>rincipal</a:t>
            </a:r>
            <a:r>
              <a:rPr lang="en-US" sz="2000" i="1" dirty="0" smtClean="0">
                <a:solidFill>
                  <a:schemeClr val="bg1">
                    <a:lumMod val="50000"/>
                  </a:schemeClr>
                </a:solidFill>
                <a:latin typeface="Calibri" pitchFamily="34" charset="0"/>
              </a:rPr>
              <a:t> </a:t>
            </a:r>
            <a:r>
              <a:rPr lang="en-US" sz="2000" i="1" dirty="0">
                <a:solidFill>
                  <a:schemeClr val="bg1">
                    <a:lumMod val="50000"/>
                  </a:schemeClr>
                </a:solidFill>
                <a:latin typeface="Calibri" pitchFamily="34" charset="0"/>
              </a:rPr>
              <a:t>founder Delta Air Lines</a:t>
            </a:r>
            <a:endParaRPr lang="en-US" sz="2000" dirty="0">
              <a:solidFill>
                <a:schemeClr val="bg1">
                  <a:lumMod val="50000"/>
                </a:schemeClr>
              </a:solidFill>
              <a:latin typeface="Calibri" pitchFamily="34" charset="0"/>
            </a:endParaRPr>
          </a:p>
          <a:p>
            <a:endParaRPr lang="ru-RU" sz="2800" dirty="0">
              <a:solidFill>
                <a:schemeClr val="bg1">
                  <a:lumMod val="50000"/>
                </a:schemeClr>
              </a:solidFill>
              <a:latin typeface="Calibri" pitchFamily="34" charset="0"/>
            </a:endParaRPr>
          </a:p>
        </p:txBody>
      </p:sp>
      <p:pic>
        <p:nvPicPr>
          <p:cNvPr id="10" name="Picture 2" descr="http://t1.gstatic.com/images?q=tbn:ANd9GcTPgBPWAvSRBPSoQi4FNOb006h0CkHK6zi5BGWwdo4EbNPNn794"/>
          <p:cNvPicPr>
            <a:picLocks noChangeAspect="1" noChangeArrowheads="1"/>
          </p:cNvPicPr>
          <p:nvPr/>
        </p:nvPicPr>
        <p:blipFill>
          <a:blip r:embed="rId4" cstate="print"/>
          <a:srcRect/>
          <a:stretch>
            <a:fillRect/>
          </a:stretch>
        </p:blipFill>
        <p:spPr bwMode="auto">
          <a:xfrm>
            <a:off x="304800" y="4343400"/>
            <a:ext cx="3077938" cy="2312068"/>
          </a:xfrm>
          <a:prstGeom prst="rect">
            <a:avLst/>
          </a:prstGeom>
          <a:noFill/>
        </p:spPr>
      </p:pic>
      <p:sp>
        <p:nvSpPr>
          <p:cNvPr id="11" name="TextBox 10"/>
          <p:cNvSpPr txBox="1"/>
          <p:nvPr/>
        </p:nvSpPr>
        <p:spPr>
          <a:xfrm>
            <a:off x="5257800" y="304800"/>
            <a:ext cx="3969420" cy="646331"/>
          </a:xfrm>
          <a:prstGeom prst="rect">
            <a:avLst/>
          </a:prstGeom>
          <a:noFill/>
        </p:spPr>
        <p:txBody>
          <a:bodyPr wrap="none" rtlCol="0">
            <a:spAutoFit/>
          </a:bodyPr>
          <a:lstStyle/>
          <a:p>
            <a:r>
              <a:rPr lang="tr-TR" sz="3600" b="1" dirty="0" smtClean="0">
                <a:solidFill>
                  <a:schemeClr val="bg1">
                    <a:lumMod val="50000"/>
                  </a:schemeClr>
                </a:solidFill>
                <a:latin typeface="Calibri" pitchFamily="34" charset="0"/>
              </a:rPr>
              <a:t>AIRLINES INDUSTRY</a:t>
            </a:r>
            <a:endParaRPr lang="ru-RU" sz="36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629882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1" name="Object 1"/>
          <p:cNvGraphicFramePr>
            <a:graphicFrameLocks noChangeAspect="1"/>
          </p:cNvGraphicFramePr>
          <p:nvPr/>
        </p:nvGraphicFramePr>
        <p:xfrm>
          <a:off x="4264025" y="1157288"/>
          <a:ext cx="4170363" cy="2860675"/>
        </p:xfrm>
        <a:graphic>
          <a:graphicData uri="http://schemas.openxmlformats.org/presentationml/2006/ole">
            <p:oleObj spid="_x0000_s1173" name="Chart" r:id="rId3" imgW="0" imgH="0" progId="MSGraph.Chart.8">
              <p:embed/>
            </p:oleObj>
          </a:graphicData>
        </a:graphic>
      </p:graphicFrame>
      <p:sp>
        <p:nvSpPr>
          <p:cNvPr id="51202" name="Rectangle 2"/>
          <p:cNvSpPr>
            <a:spLocks noGrp="1" noChangeArrowheads="1"/>
          </p:cNvSpPr>
          <p:nvPr>
            <p:ph type="title"/>
          </p:nvPr>
        </p:nvSpPr>
        <p:spPr>
          <a:xfrm>
            <a:off x="1068388" y="1554163"/>
            <a:ext cx="2073275" cy="1979612"/>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51203" name="Picture 3" descr="image6.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204" name="AutoShape 4"/>
          <p:cNvSpPr>
            <a:spLocks/>
          </p:cNvSpPr>
          <p:nvPr/>
        </p:nvSpPr>
        <p:spPr bwMode="auto">
          <a:xfrm>
            <a:off x="6477000" y="271463"/>
            <a:ext cx="2262188"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sz="4000" b="1">
                <a:solidFill>
                  <a:srgbClr val="202020"/>
                </a:solidFill>
                <a:latin typeface="Calibri" pitchFamily="34" charset="0"/>
                <a:ea typeface="Calibri" pitchFamily="34" charset="0"/>
                <a:cs typeface="Calibri" pitchFamily="34" charset="0"/>
                <a:sym typeface="Calibri" pitchFamily="34" charset="0"/>
              </a:rPr>
              <a:t>FUEL RISK</a:t>
            </a:r>
            <a:endParaRPr lang="ru-RU"/>
          </a:p>
        </p:txBody>
      </p:sp>
      <p:sp>
        <p:nvSpPr>
          <p:cNvPr id="51205" name="AutoShape 5"/>
          <p:cNvSpPr>
            <a:spLocks/>
          </p:cNvSpPr>
          <p:nvPr/>
        </p:nvSpPr>
        <p:spPr bwMode="auto">
          <a:xfrm>
            <a:off x="304800" y="1143000"/>
            <a:ext cx="8839200" cy="930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sz="2400" i="1" dirty="0">
                <a:solidFill>
                  <a:srgbClr val="202020"/>
                </a:solidFill>
                <a:latin typeface="Calibri" pitchFamily="34" charset="0"/>
                <a:ea typeface="Calibri" pitchFamily="34" charset="0"/>
                <a:cs typeface="Calibri" pitchFamily="34" charset="0"/>
                <a:sym typeface="Calibri" pitchFamily="34" charset="0"/>
              </a:rPr>
              <a:t>Jet  Fuel has been one of the largest expense categories for domestic </a:t>
            </a:r>
            <a:r>
              <a:rPr lang="ru-RU" sz="2400" i="1" dirty="0" smtClean="0">
                <a:solidFill>
                  <a:srgbClr val="202020"/>
                </a:solidFill>
                <a:latin typeface="Calibri" pitchFamily="34" charset="0"/>
                <a:ea typeface="Calibri" pitchFamily="34" charset="0"/>
                <a:cs typeface="Calibri" pitchFamily="34" charset="0"/>
                <a:sym typeface="Calibri" pitchFamily="34" charset="0"/>
              </a:rPr>
              <a:t>airlines</a:t>
            </a:r>
            <a:endParaRPr lang="ru-RU" i="1" dirty="0"/>
          </a:p>
        </p:txBody>
      </p:sp>
      <p:sp>
        <p:nvSpPr>
          <p:cNvPr id="51206" name="AutoShape 6"/>
          <p:cNvSpPr>
            <a:spLocks/>
          </p:cNvSpPr>
          <p:nvPr/>
        </p:nvSpPr>
        <p:spPr bwMode="auto">
          <a:xfrm>
            <a:off x="228600" y="2286000"/>
            <a:ext cx="5334000" cy="3919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marL="361950" indent="-361950" algn="just" defTabSz="904875">
              <a:spcBef>
                <a:spcPts val="1100"/>
              </a:spcBef>
              <a:buClr>
                <a:srgbClr val="202020"/>
              </a:buClr>
              <a:buSzPct val="45000"/>
              <a:buFont typeface="Arial" pitchFamily="34" charset="0"/>
              <a:buChar char="•"/>
            </a:pPr>
            <a:r>
              <a:rPr lang="ru-RU" sz="2300" dirty="0">
                <a:solidFill>
                  <a:srgbClr val="202020"/>
                </a:solidFill>
                <a:latin typeface="Calibri" pitchFamily="34" charset="0"/>
                <a:ea typeface="Calibri" pitchFamily="34" charset="0"/>
                <a:cs typeface="Calibri" pitchFamily="34" charset="0"/>
                <a:sym typeface="Calibri" pitchFamily="34" charset="0"/>
              </a:rPr>
              <a:t>Airlines are inherently dependent upon jet fuel to operate</a:t>
            </a:r>
            <a:endParaRPr lang="ru-RU" sz="1700" dirty="0">
              <a:solidFill>
                <a:srgbClr val="FFFFFF"/>
              </a:solidFill>
            </a:endParaRPr>
          </a:p>
          <a:p>
            <a:pPr marL="361950" indent="-361950" algn="just" defTabSz="904875">
              <a:spcBef>
                <a:spcPts val="1100"/>
              </a:spcBef>
              <a:buClr>
                <a:srgbClr val="202020"/>
              </a:buClr>
              <a:buSzPct val="45000"/>
              <a:buFont typeface="Arial" pitchFamily="34" charset="0"/>
              <a:buChar char="•"/>
            </a:pPr>
            <a:r>
              <a:rPr lang="ru-RU" sz="2300" dirty="0">
                <a:solidFill>
                  <a:srgbClr val="202020"/>
                </a:solidFill>
                <a:latin typeface="Calibri" pitchFamily="34" charset="0"/>
                <a:ea typeface="Calibri" pitchFamily="34" charset="0"/>
                <a:cs typeface="Calibri" pitchFamily="34" charset="0"/>
                <a:sym typeface="Calibri" pitchFamily="34" charset="0"/>
              </a:rPr>
              <a:t>Unpredictable price movements</a:t>
            </a:r>
            <a:endParaRPr lang="ru-RU" sz="1700" dirty="0">
              <a:solidFill>
                <a:srgbClr val="FFFFFF"/>
              </a:solidFill>
            </a:endParaRPr>
          </a:p>
          <a:p>
            <a:pPr marL="361950" indent="-361950" algn="just" defTabSz="904875">
              <a:spcBef>
                <a:spcPts val="1100"/>
              </a:spcBef>
              <a:buClr>
                <a:srgbClr val="202020"/>
              </a:buClr>
              <a:buSzPct val="45000"/>
              <a:buFont typeface="Arial" pitchFamily="34" charset="0"/>
              <a:buChar char="•"/>
            </a:pPr>
            <a:r>
              <a:rPr lang="ru-RU" sz="2300" dirty="0">
                <a:solidFill>
                  <a:srgbClr val="202020"/>
                </a:solidFill>
                <a:latin typeface="Calibri" pitchFamily="34" charset="0"/>
                <a:ea typeface="Calibri" pitchFamily="34" charset="0"/>
                <a:cs typeface="Calibri" pitchFamily="34" charset="0"/>
                <a:sym typeface="Calibri" pitchFamily="34" charset="0"/>
              </a:rPr>
              <a:t>Cannot easily compensate for these increases with increases in fare prices due to competitive nature </a:t>
            </a:r>
            <a:r>
              <a:rPr lang="ru-RU" sz="2300" dirty="0" smtClean="0">
                <a:solidFill>
                  <a:srgbClr val="202020"/>
                </a:solidFill>
                <a:latin typeface="Calibri" pitchFamily="34" charset="0"/>
                <a:ea typeface="Calibri" pitchFamily="34" charset="0"/>
                <a:cs typeface="Calibri" pitchFamily="34" charset="0"/>
                <a:sym typeface="Calibri" pitchFamily="34" charset="0"/>
              </a:rPr>
              <a:t>of</a:t>
            </a:r>
            <a:r>
              <a:rPr lang="it-IT" sz="2300" dirty="0" smtClean="0">
                <a:solidFill>
                  <a:srgbClr val="202020"/>
                </a:solidFill>
                <a:latin typeface="Calibri" pitchFamily="34" charset="0"/>
                <a:ea typeface="Calibri" pitchFamily="34" charset="0"/>
                <a:cs typeface="Calibri" pitchFamily="34" charset="0"/>
                <a:sym typeface="Calibri" pitchFamily="34" charset="0"/>
              </a:rPr>
              <a:t> </a:t>
            </a:r>
            <a:r>
              <a:rPr lang="ru-RU" sz="2300" dirty="0" smtClean="0">
                <a:solidFill>
                  <a:srgbClr val="202020"/>
                </a:solidFill>
                <a:latin typeface="Calibri" pitchFamily="34" charset="0"/>
                <a:ea typeface="Calibri" pitchFamily="34" charset="0"/>
                <a:cs typeface="Calibri" pitchFamily="34" charset="0"/>
                <a:sym typeface="Calibri" pitchFamily="34" charset="0"/>
              </a:rPr>
              <a:t>airline </a:t>
            </a:r>
            <a:r>
              <a:rPr lang="ru-RU" sz="2300" dirty="0">
                <a:solidFill>
                  <a:srgbClr val="202020"/>
                </a:solidFill>
                <a:latin typeface="Calibri" pitchFamily="34" charset="0"/>
                <a:ea typeface="Calibri" pitchFamily="34" charset="0"/>
                <a:cs typeface="Calibri" pitchFamily="34" charset="0"/>
                <a:sym typeface="Calibri" pitchFamily="34" charset="0"/>
              </a:rPr>
              <a:t>industry</a:t>
            </a:r>
          </a:p>
          <a:p>
            <a:pPr marL="361950" indent="-361950" algn="just" defTabSz="904875">
              <a:spcBef>
                <a:spcPts val="1100"/>
              </a:spcBef>
              <a:buClr>
                <a:srgbClr val="202020"/>
              </a:buClr>
              <a:buSzPct val="45000"/>
              <a:buFont typeface="Arial" pitchFamily="34" charset="0"/>
              <a:buChar char="•"/>
            </a:pPr>
            <a:r>
              <a:rPr lang="ru-RU" sz="2300" dirty="0">
                <a:solidFill>
                  <a:srgbClr val="202020"/>
                </a:solidFill>
                <a:latin typeface="Calibri" pitchFamily="34" charset="0"/>
                <a:ea typeface="Calibri" pitchFamily="34" charset="0"/>
                <a:cs typeface="Calibri" pitchFamily="34" charset="0"/>
                <a:sym typeface="Calibri" pitchFamily="34" charset="0"/>
              </a:rPr>
              <a:t>Fuel usually makes up at least 1/3 of operating expenses</a:t>
            </a:r>
            <a:endParaRPr lang="ru-RU" dirty="0"/>
          </a:p>
        </p:txBody>
      </p:sp>
    </p:spTree>
    <p:extLst>
      <p:ext uri="{BB962C8B-B14F-4D97-AF65-F5344CB8AC3E}">
        <p14:creationId xmlns:p14="http://schemas.microsoft.com/office/powerpoint/2010/main" xmlns="" val="170530026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glow>
              <a:schemeClr val="accent1"/>
            </a:glow>
            <a:outerShdw blurRad="50800" dist="50800" dir="5400000" algn="ctr" rotWithShape="0">
              <a:srgbClr val="000000">
                <a:alpha val="85000"/>
              </a:srgbClr>
            </a:outerShdw>
          </a:effectLst>
          <a:extLst/>
        </p:spPr>
      </p:pic>
      <p:sp>
        <p:nvSpPr>
          <p:cNvPr id="2" name="Title 1"/>
          <p:cNvSpPr>
            <a:spLocks noGrp="1"/>
          </p:cNvSpPr>
          <p:nvPr>
            <p:ph type="ctrTitle"/>
          </p:nvPr>
        </p:nvSpPr>
        <p:spPr>
          <a:xfrm>
            <a:off x="2514600" y="566535"/>
            <a:ext cx="4038600" cy="1676400"/>
          </a:xfrm>
        </p:spPr>
        <p:txBody>
          <a:bodyPr>
            <a:noAutofit/>
          </a:bodyPr>
          <a:lstStyle/>
          <a:p>
            <a:pPr algn="ctr"/>
            <a:r>
              <a:rPr lang="en-US" sz="4800" b="1" dirty="0" smtClean="0">
                <a:solidFill>
                  <a:schemeClr val="bg1">
                    <a:lumMod val="50000"/>
                  </a:schemeClr>
                </a:solidFill>
                <a:latin typeface="Calibri" pitchFamily="34" charset="0"/>
              </a:rPr>
              <a:t>Southwest</a:t>
            </a:r>
            <a:r>
              <a:rPr lang="tr-TR" sz="4800" b="1" dirty="0" smtClean="0">
                <a:solidFill>
                  <a:schemeClr val="bg1">
                    <a:lumMod val="50000"/>
                  </a:schemeClr>
                </a:solidFill>
                <a:latin typeface="Calibri" pitchFamily="34" charset="0"/>
              </a:rPr>
              <a:t> </a:t>
            </a:r>
            <a:br>
              <a:rPr lang="tr-TR" sz="4800" b="1" dirty="0" smtClean="0">
                <a:solidFill>
                  <a:schemeClr val="bg1">
                    <a:lumMod val="50000"/>
                  </a:schemeClr>
                </a:solidFill>
                <a:latin typeface="Calibri" pitchFamily="34" charset="0"/>
              </a:rPr>
            </a:br>
            <a:r>
              <a:rPr lang="en-US" sz="4800" b="1" dirty="0" smtClean="0">
                <a:solidFill>
                  <a:schemeClr val="bg1">
                    <a:lumMod val="50000"/>
                  </a:schemeClr>
                </a:solidFill>
                <a:latin typeface="Calibri" pitchFamily="34" charset="0"/>
              </a:rPr>
              <a:t>Airlines</a:t>
            </a:r>
            <a:r>
              <a:rPr lang="en-US" sz="3200" dirty="0" smtClean="0">
                <a:latin typeface="Calibri" pitchFamily="34" charset="0"/>
              </a:rPr>
              <a:t/>
            </a:r>
            <a:br>
              <a:rPr lang="en-US" sz="3200" dirty="0" smtClean="0">
                <a:latin typeface="Calibri" pitchFamily="34" charset="0"/>
              </a:rPr>
            </a:br>
            <a:endParaRPr lang="en-US" sz="3200" dirty="0">
              <a:latin typeface="Calibri" pitchFamily="34" charset="0"/>
            </a:endParaRPr>
          </a:p>
        </p:txBody>
      </p:sp>
      <p:pic>
        <p:nvPicPr>
          <p:cNvPr id="2051" name="Picture 3" descr="C:\Users\Asus\Desktop\Yeni klasör\images (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3200" y="2743200"/>
            <a:ext cx="3425746" cy="1762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4637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ru-RU"/>
          </a:p>
        </p:txBody>
      </p:sp>
      <p:sp>
        <p:nvSpPr>
          <p:cNvPr id="3" name="Subtitle 2"/>
          <p:cNvSpPr>
            <a:spLocks noGrp="1"/>
          </p:cNvSpPr>
          <p:nvPr>
            <p:ph type="subTitle" idx="1"/>
          </p:nvPr>
        </p:nvSpPr>
        <p:spPr/>
        <p:txBody>
          <a:bodyPr/>
          <a:lstStyle/>
          <a:p>
            <a:endParaRPr lang="ru-RU"/>
          </a:p>
        </p:txBody>
      </p:sp>
      <p:pic>
        <p:nvPicPr>
          <p:cNvPr id="4" name="Picture 4"/>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6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descr="C:\Users\Asus\Desktop\about_southwest_index_header.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762000"/>
            <a:ext cx="9144000" cy="502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5268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0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sz="quarter" idx="13"/>
          </p:nvPr>
        </p:nvSpPr>
        <p:spPr>
          <a:xfrm>
            <a:off x="228600" y="228600"/>
            <a:ext cx="5638800" cy="6400800"/>
          </a:xfrm>
        </p:spPr>
        <p:txBody>
          <a:bodyPr>
            <a:noAutofit/>
          </a:bodyPr>
          <a:lstStyle/>
          <a:p>
            <a:r>
              <a:rPr lang="en-US" sz="2400" i="0" dirty="0" smtClean="0">
                <a:solidFill>
                  <a:schemeClr val="bg1">
                    <a:lumMod val="50000"/>
                  </a:schemeClr>
                </a:solidFill>
                <a:latin typeface="Calibri" pitchFamily="34" charset="0"/>
                <a:cs typeface="Times New Roman" pitchFamily="18" charset="0"/>
              </a:rPr>
              <a:t>The world’s largest low-cost carrier</a:t>
            </a:r>
          </a:p>
          <a:p>
            <a:r>
              <a:rPr lang="en-US" sz="2400" i="0" dirty="0" smtClean="0">
                <a:solidFill>
                  <a:schemeClr val="bg1">
                    <a:lumMod val="50000"/>
                  </a:schemeClr>
                </a:solidFill>
                <a:latin typeface="Calibri" pitchFamily="34" charset="0"/>
                <a:cs typeface="Times New Roman" pitchFamily="18" charset="0"/>
              </a:rPr>
              <a:t>Currently operates primarily in the United States</a:t>
            </a:r>
            <a:endParaRPr lang="tr-TR" sz="2400" i="0" dirty="0" smtClean="0">
              <a:solidFill>
                <a:schemeClr val="bg1">
                  <a:lumMod val="50000"/>
                </a:schemeClr>
              </a:solidFill>
              <a:latin typeface="Calibri" pitchFamily="34" charset="0"/>
              <a:cs typeface="Times New Roman" pitchFamily="18" charset="0"/>
            </a:endParaRPr>
          </a:p>
          <a:p>
            <a:pPr lvl="1">
              <a:buFont typeface="Wingdings" pitchFamily="2" charset="2"/>
              <a:buChar char="§"/>
            </a:pPr>
            <a:r>
              <a:rPr lang="tr-TR" sz="2400" dirty="0">
                <a:solidFill>
                  <a:schemeClr val="bg1">
                    <a:lumMod val="50000"/>
                  </a:schemeClr>
                </a:solidFill>
                <a:latin typeface="Calibri" pitchFamily="34" charset="0"/>
              </a:rPr>
              <a:t>10 million </a:t>
            </a:r>
            <a:r>
              <a:rPr lang="en-CA" sz="2400" dirty="0">
                <a:solidFill>
                  <a:schemeClr val="bg1">
                    <a:lumMod val="50000"/>
                  </a:schemeClr>
                </a:solidFill>
                <a:latin typeface="Calibri" pitchFamily="34" charset="0"/>
              </a:rPr>
              <a:t>passengers</a:t>
            </a:r>
            <a:r>
              <a:rPr lang="tr-TR" sz="2400" dirty="0">
                <a:solidFill>
                  <a:schemeClr val="bg1">
                    <a:lumMod val="50000"/>
                  </a:schemeClr>
                </a:solidFill>
                <a:latin typeface="Calibri" pitchFamily="34" charset="0"/>
              </a:rPr>
              <a:t> annually</a:t>
            </a:r>
          </a:p>
          <a:p>
            <a:pPr lvl="1">
              <a:buFont typeface="Wingdings" pitchFamily="2" charset="2"/>
              <a:buChar char="§"/>
            </a:pPr>
            <a:r>
              <a:rPr lang="tr-TR" sz="2400" dirty="0">
                <a:solidFill>
                  <a:schemeClr val="bg1">
                    <a:lumMod val="50000"/>
                  </a:schemeClr>
                </a:solidFill>
                <a:latin typeface="Calibri" pitchFamily="34" charset="0"/>
              </a:rPr>
              <a:t>Nearly 46,000 Employees </a:t>
            </a:r>
          </a:p>
          <a:p>
            <a:pPr lvl="1">
              <a:buFont typeface="Wingdings" pitchFamily="2" charset="2"/>
              <a:buChar char="§"/>
            </a:pPr>
            <a:r>
              <a:rPr lang="tr-TR" sz="2400" dirty="0">
                <a:solidFill>
                  <a:schemeClr val="bg1">
                    <a:lumMod val="50000"/>
                  </a:schemeClr>
                </a:solidFill>
                <a:latin typeface="Calibri" pitchFamily="34" charset="0"/>
              </a:rPr>
              <a:t>serves 96 destinations in 41 states in the </a:t>
            </a:r>
            <a:r>
              <a:rPr lang="tr-TR" sz="2400" dirty="0" smtClean="0">
                <a:solidFill>
                  <a:schemeClr val="bg1">
                    <a:lumMod val="50000"/>
                  </a:schemeClr>
                </a:solidFill>
                <a:latin typeface="Calibri" pitchFamily="34" charset="0"/>
              </a:rPr>
              <a:t>world</a:t>
            </a:r>
            <a:endParaRPr lang="en-US" sz="2400" i="0" dirty="0" smtClean="0">
              <a:solidFill>
                <a:schemeClr val="bg1">
                  <a:lumMod val="50000"/>
                </a:schemeClr>
              </a:solidFill>
              <a:latin typeface="Calibri" pitchFamily="34" charset="0"/>
              <a:cs typeface="Times New Roman" pitchFamily="18" charset="0"/>
            </a:endParaRPr>
          </a:p>
          <a:p>
            <a:r>
              <a:rPr lang="en-US" sz="2400" i="0" dirty="0" smtClean="0">
                <a:solidFill>
                  <a:schemeClr val="bg1">
                    <a:lumMod val="50000"/>
                  </a:schemeClr>
                </a:solidFill>
                <a:latin typeface="Calibri" pitchFamily="34" charset="0"/>
                <a:cs typeface="Times New Roman" pitchFamily="18" charset="0"/>
              </a:rPr>
              <a:t>40 consecutive years of profitability</a:t>
            </a:r>
          </a:p>
          <a:p>
            <a:r>
              <a:rPr lang="en-US" sz="2400" i="0" dirty="0" smtClean="0">
                <a:solidFill>
                  <a:schemeClr val="bg1">
                    <a:lumMod val="50000"/>
                  </a:schemeClr>
                </a:solidFill>
                <a:latin typeface="Calibri" pitchFamily="34" charset="0"/>
                <a:cs typeface="Times New Roman" pitchFamily="18" charset="0"/>
              </a:rPr>
              <a:t>Attributes success to socially complex relationships with its employees</a:t>
            </a:r>
            <a:endParaRPr lang="en-US" sz="2400" i="0" dirty="0">
              <a:solidFill>
                <a:schemeClr val="bg1">
                  <a:lumMod val="50000"/>
                </a:schemeClr>
              </a:solidFill>
              <a:latin typeface="Calibri" pitchFamily="34" charset="0"/>
              <a:cs typeface="Times New Roman" pitchFamily="18" charset="0"/>
            </a:endParaRPr>
          </a:p>
          <a:p>
            <a:r>
              <a:rPr lang="en-US" sz="2400" i="0" dirty="0" smtClean="0">
                <a:solidFill>
                  <a:schemeClr val="bg1">
                    <a:lumMod val="50000"/>
                  </a:schemeClr>
                </a:solidFill>
                <a:latin typeface="Calibri" pitchFamily="34" charset="0"/>
                <a:cs typeface="Times New Roman" pitchFamily="18" charset="0"/>
              </a:rPr>
              <a:t>Operates an all-Boeing 737 fleet</a:t>
            </a:r>
          </a:p>
          <a:p>
            <a:r>
              <a:rPr lang="en-US" sz="2400" i="0" dirty="0" smtClean="0">
                <a:solidFill>
                  <a:schemeClr val="bg1">
                    <a:lumMod val="50000"/>
                  </a:schemeClr>
                </a:solidFill>
                <a:latin typeface="Calibri" pitchFamily="34" charset="0"/>
                <a:cs typeface="Times New Roman" pitchFamily="18" charset="0"/>
              </a:rPr>
              <a:t>Southwest </a:t>
            </a:r>
            <a:r>
              <a:rPr lang="en-US" sz="2400" i="0" dirty="0">
                <a:solidFill>
                  <a:schemeClr val="bg1">
                    <a:lumMod val="50000"/>
                  </a:schemeClr>
                </a:solidFill>
                <a:latin typeface="Calibri" pitchFamily="34" charset="0"/>
                <a:cs typeface="Times New Roman" pitchFamily="18" charset="0"/>
              </a:rPr>
              <a:t>does not use </a:t>
            </a:r>
            <a:r>
              <a:rPr lang="en-US" sz="2400" i="0" dirty="0" smtClean="0">
                <a:solidFill>
                  <a:schemeClr val="bg1">
                    <a:lumMod val="50000"/>
                  </a:schemeClr>
                </a:solidFill>
                <a:latin typeface="Calibri" pitchFamily="34" charset="0"/>
                <a:cs typeface="Times New Roman" pitchFamily="18" charset="0"/>
              </a:rPr>
              <a:t>t</a:t>
            </a:r>
            <a:r>
              <a:rPr lang="tr-TR" sz="2400" i="0" dirty="0" smtClean="0">
                <a:solidFill>
                  <a:schemeClr val="bg1">
                    <a:lumMod val="50000"/>
                  </a:schemeClr>
                </a:solidFill>
                <a:latin typeface="Calibri" pitchFamily="34" charset="0"/>
                <a:cs typeface="Times New Roman" pitchFamily="18" charset="0"/>
              </a:rPr>
              <a:t>he</a:t>
            </a:r>
            <a:r>
              <a:rPr lang="en-US" sz="2400" i="0" dirty="0" smtClean="0">
                <a:solidFill>
                  <a:schemeClr val="bg1">
                    <a:lumMod val="50000"/>
                  </a:schemeClr>
                </a:solidFill>
                <a:latin typeface="Calibri" pitchFamily="34" charset="0"/>
                <a:cs typeface="Times New Roman" pitchFamily="18" charset="0"/>
              </a:rPr>
              <a:t> </a:t>
            </a:r>
            <a:r>
              <a:rPr lang="en-US" sz="2400" i="0" dirty="0">
                <a:solidFill>
                  <a:schemeClr val="bg1">
                    <a:lumMod val="50000"/>
                  </a:schemeClr>
                </a:solidFill>
                <a:latin typeface="Calibri" pitchFamily="34" charset="0"/>
                <a:cs typeface="Times New Roman" pitchFamily="18" charset="0"/>
              </a:rPr>
              <a:t>traditional "hub and spoke" flight routing system </a:t>
            </a:r>
            <a:r>
              <a:rPr lang="tr-TR" sz="2400" i="0" dirty="0" smtClean="0">
                <a:solidFill>
                  <a:schemeClr val="bg1">
                    <a:lumMod val="50000"/>
                  </a:schemeClr>
                </a:solidFill>
                <a:latin typeface="Calibri" pitchFamily="34" charset="0"/>
                <a:cs typeface="Times New Roman" pitchFamily="18" charset="0"/>
              </a:rPr>
              <a:t>; </a:t>
            </a:r>
            <a:r>
              <a:rPr lang="en-US" sz="2400" i="0" dirty="0" smtClean="0">
                <a:solidFill>
                  <a:schemeClr val="bg1">
                    <a:lumMod val="50000"/>
                  </a:schemeClr>
                </a:solidFill>
                <a:latin typeface="Calibri" pitchFamily="34" charset="0"/>
                <a:cs typeface="Times New Roman" pitchFamily="18" charset="0"/>
              </a:rPr>
              <a:t>preferring </a:t>
            </a:r>
            <a:r>
              <a:rPr lang="en-US" sz="2400" i="0" dirty="0">
                <a:solidFill>
                  <a:schemeClr val="bg1">
                    <a:lumMod val="50000"/>
                  </a:schemeClr>
                </a:solidFill>
                <a:latin typeface="Calibri" pitchFamily="34" charset="0"/>
                <a:cs typeface="Times New Roman" pitchFamily="18" charset="0"/>
              </a:rPr>
              <a:t>instead the "Point to Point" system</a:t>
            </a:r>
            <a:endParaRPr lang="en-US" sz="2400" i="0" dirty="0" smtClean="0">
              <a:solidFill>
                <a:schemeClr val="bg1">
                  <a:lumMod val="50000"/>
                </a:schemeClr>
              </a:solidFill>
              <a:latin typeface="Calibri" pitchFamily="34" charset="0"/>
              <a:cs typeface="Times New Roman" pitchFamily="18" charset="0"/>
            </a:endParaRPr>
          </a:p>
        </p:txBody>
      </p:sp>
      <p:sp>
        <p:nvSpPr>
          <p:cNvPr id="2" name="Title 1"/>
          <p:cNvSpPr>
            <a:spLocks noGrp="1"/>
          </p:cNvSpPr>
          <p:nvPr>
            <p:ph type="title"/>
          </p:nvPr>
        </p:nvSpPr>
        <p:spPr>
          <a:xfrm>
            <a:off x="6096000" y="152400"/>
            <a:ext cx="2862943" cy="1066800"/>
          </a:xfrm>
        </p:spPr>
        <p:txBody>
          <a:bodyPr>
            <a:noAutofit/>
          </a:bodyPr>
          <a:lstStyle/>
          <a:p>
            <a:r>
              <a:rPr lang="en-US" sz="3600" b="1" dirty="0" smtClean="0">
                <a:solidFill>
                  <a:schemeClr val="bg1">
                    <a:lumMod val="50000"/>
                  </a:schemeClr>
                </a:solidFill>
                <a:latin typeface="Calibri" pitchFamily="34" charset="0"/>
              </a:rPr>
              <a:t>About </a:t>
            </a:r>
            <a:r>
              <a:rPr lang="tr-TR" sz="3600" b="1" dirty="0" smtClean="0">
                <a:solidFill>
                  <a:schemeClr val="bg1">
                    <a:lumMod val="50000"/>
                  </a:schemeClr>
                </a:solidFill>
                <a:latin typeface="Calibri" pitchFamily="34" charset="0"/>
              </a:rPr>
              <a:t/>
            </a:r>
            <a:br>
              <a:rPr lang="tr-TR" sz="3600" b="1" dirty="0" smtClean="0">
                <a:solidFill>
                  <a:schemeClr val="bg1">
                    <a:lumMod val="50000"/>
                  </a:schemeClr>
                </a:solidFill>
                <a:latin typeface="Calibri" pitchFamily="34" charset="0"/>
              </a:rPr>
            </a:br>
            <a:r>
              <a:rPr lang="en-US" sz="3600" b="1" dirty="0" smtClean="0">
                <a:solidFill>
                  <a:schemeClr val="bg1">
                    <a:lumMod val="50000"/>
                  </a:schemeClr>
                </a:solidFill>
                <a:latin typeface="Calibri" pitchFamily="34" charset="0"/>
              </a:rPr>
              <a:t>Southwest</a:t>
            </a:r>
            <a:endParaRPr lang="en-US" sz="36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2228352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6000"/>
                    </a14:imgEffect>
                  </a14:imgLayer>
                </a14:imgProps>
              </a:ext>
              <a:ext uri="{28A0092B-C50C-407E-A947-70E740481C1C}">
                <a14:useLocalDpi xmlns:a14="http://schemas.microsoft.com/office/drawing/2010/main" xmlns="" val="0"/>
              </a:ext>
            </a:extLst>
          </a:blip>
          <a:srcRect/>
          <a:stretch>
            <a:fillRect/>
          </a:stretch>
        </p:blipFill>
        <p:spPr bwMode="auto">
          <a:xfrm>
            <a:off x="0" y="-47519"/>
            <a:ext cx="9207359" cy="6905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p:cNvSpPr>
          <p:nvPr/>
        </p:nvSpPr>
        <p:spPr>
          <a:xfrm>
            <a:off x="6248400" y="186793"/>
            <a:ext cx="2362200" cy="654389"/>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4000" b="1" dirty="0" smtClean="0">
                <a:solidFill>
                  <a:schemeClr val="bg1">
                    <a:lumMod val="50000"/>
                  </a:schemeClr>
                </a:solidFill>
                <a:latin typeface="Calibri" pitchFamily="34" charset="0"/>
              </a:rPr>
              <a:t>H</a:t>
            </a:r>
            <a:r>
              <a:rPr lang="tr-TR" sz="4000" b="1" dirty="0" smtClean="0">
                <a:solidFill>
                  <a:schemeClr val="bg1">
                    <a:lumMod val="50000"/>
                  </a:schemeClr>
                </a:solidFill>
                <a:latin typeface="Calibri" pitchFamily="34" charset="0"/>
              </a:rPr>
              <a:t>ISTORY</a:t>
            </a:r>
            <a:endParaRPr lang="en-CA" sz="4000" b="1" dirty="0">
              <a:solidFill>
                <a:schemeClr val="bg1">
                  <a:lumMod val="50000"/>
                </a:schemeClr>
              </a:solidFill>
              <a:latin typeface="Calibri" pitchFamily="34" charset="0"/>
            </a:endParaRPr>
          </a:p>
        </p:txBody>
      </p:sp>
      <p:sp>
        <p:nvSpPr>
          <p:cNvPr id="6" name="Content Placeholder 2"/>
          <p:cNvSpPr txBox="1">
            <a:spLocks/>
          </p:cNvSpPr>
          <p:nvPr/>
        </p:nvSpPr>
        <p:spPr>
          <a:xfrm>
            <a:off x="304800" y="1371600"/>
            <a:ext cx="6012646" cy="5057515"/>
          </a:xfrm>
          <a:prstGeom prst="rect">
            <a:avLst/>
          </a:prstGeom>
        </p:spPr>
        <p:txBody>
          <a:bodyPr>
            <a:noAutofit/>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en-CA" sz="2800" i="0" dirty="0" smtClean="0">
                <a:solidFill>
                  <a:schemeClr val="bg1">
                    <a:lumMod val="50000"/>
                  </a:schemeClr>
                </a:solidFill>
                <a:latin typeface="Calibri" pitchFamily="34" charset="0"/>
              </a:rPr>
              <a:t>1971 – </a:t>
            </a:r>
            <a:r>
              <a:rPr lang="tr-TR" sz="2800" i="0" dirty="0" smtClean="0">
                <a:solidFill>
                  <a:schemeClr val="bg1">
                    <a:lumMod val="50000"/>
                  </a:schemeClr>
                </a:solidFill>
                <a:latin typeface="Calibri" pitchFamily="34" charset="0"/>
              </a:rPr>
              <a:t> Launched the company</a:t>
            </a:r>
          </a:p>
          <a:p>
            <a:pPr marL="0" indent="0">
              <a:buFont typeface="Arial" pitchFamily="34" charset="0"/>
              <a:buNone/>
            </a:pPr>
            <a:r>
              <a:rPr lang="tr-TR" sz="2400" i="0" dirty="0" smtClean="0">
                <a:solidFill>
                  <a:schemeClr val="bg1">
                    <a:lumMod val="50000"/>
                  </a:schemeClr>
                </a:solidFill>
                <a:latin typeface="Calibri" pitchFamily="34" charset="0"/>
              </a:rPr>
              <a:t>In 3 cities :</a:t>
            </a:r>
            <a:r>
              <a:rPr lang="en-CA" sz="2400" i="0" dirty="0" smtClean="0">
                <a:solidFill>
                  <a:schemeClr val="bg1">
                    <a:lumMod val="50000"/>
                  </a:schemeClr>
                </a:solidFill>
                <a:latin typeface="Calibri" pitchFamily="34" charset="0"/>
              </a:rPr>
              <a:t>Dallas, Houston and San Antonio</a:t>
            </a:r>
          </a:p>
          <a:p>
            <a:pPr marL="0" indent="0">
              <a:buFont typeface="Arial" pitchFamily="34" charset="0"/>
              <a:buNone/>
            </a:pPr>
            <a:r>
              <a:rPr lang="en-CA" sz="2800" i="0" dirty="0" smtClean="0">
                <a:solidFill>
                  <a:schemeClr val="bg1">
                    <a:lumMod val="50000"/>
                  </a:schemeClr>
                </a:solidFill>
                <a:latin typeface="Calibri" pitchFamily="34" charset="0"/>
              </a:rPr>
              <a:t>1973 –</a:t>
            </a:r>
            <a:r>
              <a:rPr lang="tr-TR" sz="2800" i="0" dirty="0" smtClean="0">
                <a:solidFill>
                  <a:schemeClr val="bg1">
                    <a:lumMod val="50000"/>
                  </a:schemeClr>
                </a:solidFill>
                <a:latin typeface="Calibri" pitchFamily="34" charset="0"/>
              </a:rPr>
              <a:t>  F</a:t>
            </a:r>
            <a:r>
              <a:rPr lang="en-US" sz="2800" i="0" dirty="0" err="1" smtClean="0">
                <a:solidFill>
                  <a:schemeClr val="bg1">
                    <a:lumMod val="50000"/>
                  </a:schemeClr>
                </a:solidFill>
                <a:latin typeface="Calibri" pitchFamily="34" charset="0"/>
              </a:rPr>
              <a:t>irst</a:t>
            </a:r>
            <a:r>
              <a:rPr lang="en-US" sz="2800" i="0" dirty="0" smtClean="0">
                <a:solidFill>
                  <a:schemeClr val="bg1">
                    <a:lumMod val="50000"/>
                  </a:schemeClr>
                </a:solidFill>
                <a:latin typeface="Calibri" pitchFamily="34" charset="0"/>
              </a:rPr>
              <a:t> profit</a:t>
            </a:r>
            <a:r>
              <a:rPr lang="tr-TR" sz="2800" i="0" dirty="0" smtClean="0">
                <a:solidFill>
                  <a:schemeClr val="bg1">
                    <a:lumMod val="50000"/>
                  </a:schemeClr>
                </a:solidFill>
                <a:latin typeface="Calibri" pitchFamily="34" charset="0"/>
              </a:rPr>
              <a:t>able year </a:t>
            </a:r>
          </a:p>
          <a:p>
            <a:pPr marL="0" indent="0">
              <a:buFont typeface="Arial" pitchFamily="34" charset="0"/>
              <a:buNone/>
            </a:pPr>
            <a:r>
              <a:rPr lang="en-CA" sz="2800" i="0" dirty="0" smtClean="0">
                <a:solidFill>
                  <a:schemeClr val="bg1">
                    <a:lumMod val="50000"/>
                  </a:schemeClr>
                </a:solidFill>
                <a:latin typeface="Calibri" pitchFamily="34" charset="0"/>
              </a:rPr>
              <a:t>1977 –  </a:t>
            </a:r>
            <a:r>
              <a:rPr lang="tr-TR" sz="2800" i="0" dirty="0" smtClean="0">
                <a:solidFill>
                  <a:schemeClr val="bg1">
                    <a:lumMod val="50000"/>
                  </a:schemeClr>
                </a:solidFill>
                <a:latin typeface="Calibri" pitchFamily="34" charset="0"/>
              </a:rPr>
              <a:t>Listed on NYSE</a:t>
            </a:r>
            <a:endParaRPr lang="en-CA" sz="2800" i="0" dirty="0" smtClean="0">
              <a:solidFill>
                <a:schemeClr val="bg1">
                  <a:lumMod val="50000"/>
                </a:schemeClr>
              </a:solidFill>
              <a:latin typeface="Calibri" pitchFamily="34" charset="0"/>
            </a:endParaRPr>
          </a:p>
          <a:p>
            <a:pPr marL="0" indent="0">
              <a:buFont typeface="Arial" pitchFamily="34" charset="0"/>
              <a:buNone/>
            </a:pPr>
            <a:r>
              <a:rPr lang="en-CA" sz="2800" i="0" dirty="0" smtClean="0">
                <a:solidFill>
                  <a:schemeClr val="bg1">
                    <a:lumMod val="50000"/>
                  </a:schemeClr>
                </a:solidFill>
                <a:latin typeface="Calibri" pitchFamily="34" charset="0"/>
              </a:rPr>
              <a:t>1978 – </a:t>
            </a:r>
            <a:r>
              <a:rPr lang="tr-TR" sz="2800" i="0" dirty="0" smtClean="0">
                <a:solidFill>
                  <a:schemeClr val="bg1">
                    <a:lumMod val="50000"/>
                  </a:schemeClr>
                </a:solidFill>
                <a:latin typeface="Calibri" pitchFamily="34" charset="0"/>
              </a:rPr>
              <a:t> </a:t>
            </a:r>
            <a:r>
              <a:rPr lang="en-CA" sz="2800" i="0" dirty="0" smtClean="0">
                <a:solidFill>
                  <a:schemeClr val="bg1">
                    <a:lumMod val="50000"/>
                  </a:schemeClr>
                </a:solidFill>
                <a:latin typeface="Calibri" pitchFamily="34" charset="0"/>
              </a:rPr>
              <a:t>First services outside of Texas</a:t>
            </a:r>
          </a:p>
          <a:p>
            <a:pPr marL="0" indent="0">
              <a:buFont typeface="Arial" pitchFamily="34" charset="0"/>
              <a:buNone/>
            </a:pPr>
            <a:r>
              <a:rPr lang="en-CA" sz="2800" i="0" dirty="0" smtClean="0">
                <a:solidFill>
                  <a:schemeClr val="bg1">
                    <a:lumMod val="50000"/>
                  </a:schemeClr>
                </a:solidFill>
                <a:latin typeface="Calibri" pitchFamily="34" charset="0"/>
              </a:rPr>
              <a:t>1990 – First time annual revenue</a:t>
            </a:r>
            <a:r>
              <a:rPr lang="tr-TR" sz="2800" i="0" dirty="0" smtClean="0">
                <a:solidFill>
                  <a:schemeClr val="bg1">
                    <a:lumMod val="50000"/>
                  </a:schemeClr>
                </a:solidFill>
                <a:latin typeface="Calibri" pitchFamily="34" charset="0"/>
              </a:rPr>
              <a:t> </a:t>
            </a:r>
            <a:r>
              <a:rPr lang="en-CA" sz="2800" i="0" dirty="0" smtClean="0">
                <a:solidFill>
                  <a:schemeClr val="bg1">
                    <a:lumMod val="50000"/>
                  </a:schemeClr>
                </a:solidFill>
                <a:latin typeface="Calibri" pitchFamily="34" charset="0"/>
              </a:rPr>
              <a:t>exceeds $1B</a:t>
            </a:r>
          </a:p>
          <a:p>
            <a:pPr marL="0" indent="0">
              <a:buFont typeface="Arial" pitchFamily="34" charset="0"/>
              <a:buNone/>
            </a:pPr>
            <a:r>
              <a:rPr lang="en-CA" sz="2800" i="0" dirty="0" smtClean="0">
                <a:solidFill>
                  <a:schemeClr val="bg1">
                    <a:lumMod val="50000"/>
                  </a:schemeClr>
                </a:solidFill>
                <a:latin typeface="Calibri" pitchFamily="34" charset="0"/>
              </a:rPr>
              <a:t>201</a:t>
            </a:r>
            <a:r>
              <a:rPr lang="tr-TR" sz="2800" i="0" dirty="0" smtClean="0">
                <a:solidFill>
                  <a:schemeClr val="bg1">
                    <a:lumMod val="50000"/>
                  </a:schemeClr>
                </a:solidFill>
                <a:latin typeface="Calibri" pitchFamily="34" charset="0"/>
              </a:rPr>
              <a:t>3</a:t>
            </a:r>
            <a:r>
              <a:rPr lang="en-CA" sz="2800" i="0" dirty="0" smtClean="0">
                <a:solidFill>
                  <a:schemeClr val="bg1">
                    <a:lumMod val="50000"/>
                  </a:schemeClr>
                </a:solidFill>
                <a:latin typeface="Calibri" pitchFamily="34" charset="0"/>
              </a:rPr>
              <a:t> – </a:t>
            </a:r>
            <a:r>
              <a:rPr lang="tr-TR" sz="2800" i="0" dirty="0" smtClean="0">
                <a:solidFill>
                  <a:schemeClr val="bg1">
                    <a:lumMod val="50000"/>
                  </a:schemeClr>
                </a:solidFill>
                <a:latin typeface="Calibri" pitchFamily="34" charset="0"/>
              </a:rPr>
              <a:t>40</a:t>
            </a:r>
            <a:r>
              <a:rPr lang="en-CA" sz="2800" i="0" baseline="30000" dirty="0" err="1" smtClean="0">
                <a:solidFill>
                  <a:schemeClr val="bg1">
                    <a:lumMod val="50000"/>
                  </a:schemeClr>
                </a:solidFill>
                <a:latin typeface="Calibri" pitchFamily="34" charset="0"/>
              </a:rPr>
              <a:t>th</a:t>
            </a:r>
            <a:r>
              <a:rPr lang="en-CA" sz="2800" i="0" dirty="0" smtClean="0">
                <a:solidFill>
                  <a:schemeClr val="bg1">
                    <a:lumMod val="50000"/>
                  </a:schemeClr>
                </a:solidFill>
                <a:latin typeface="Calibri" pitchFamily="34" charset="0"/>
              </a:rPr>
              <a:t> consecutive year of profits</a:t>
            </a:r>
          </a:p>
          <a:p>
            <a:pPr marL="0" indent="0">
              <a:buFont typeface="Arial" pitchFamily="34" charset="0"/>
              <a:buNone/>
            </a:pPr>
            <a:endParaRPr lang="en-CA" sz="2800" dirty="0" smtClean="0">
              <a:solidFill>
                <a:schemeClr val="bg1">
                  <a:lumMod val="50000"/>
                </a:schemeClr>
              </a:solidFill>
            </a:endParaRPr>
          </a:p>
        </p:txBody>
      </p:sp>
    </p:spTree>
    <p:extLst>
      <p:ext uri="{BB962C8B-B14F-4D97-AF65-F5344CB8AC3E}">
        <p14:creationId xmlns:p14="http://schemas.microsoft.com/office/powerpoint/2010/main" xmlns="" val="3342745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6000"/>
                    </a14:imgEffect>
                  </a14:imgLayer>
                </a14:imgProps>
              </a:ext>
              <a:ext uri="{28A0092B-C50C-407E-A947-70E740481C1C}">
                <a14:useLocalDpi xmlns:a14="http://schemas.microsoft.com/office/drawing/2010/main" xmlns="" val="0"/>
              </a:ext>
            </a:extLst>
          </a:blip>
          <a:srcRect/>
          <a:stretch>
            <a:fillRect/>
          </a:stretch>
        </p:blipFill>
        <p:spPr bwMode="auto">
          <a:xfrm>
            <a:off x="-15766" y="0"/>
            <a:ext cx="9159766"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a:xfrm>
            <a:off x="4267200" y="175523"/>
            <a:ext cx="4724400" cy="663728"/>
          </a:xfrm>
          <a:prstGeom prst="rect">
            <a:avLst/>
          </a:prstGeom>
        </p:spPr>
        <p:txBody>
          <a:bodyPr>
            <a:normAutofit fontScale="97500"/>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3600" b="1" dirty="0" smtClean="0">
                <a:solidFill>
                  <a:schemeClr val="bg1">
                    <a:lumMod val="50000"/>
                  </a:schemeClr>
                </a:solidFill>
                <a:latin typeface="Calibri" pitchFamily="34" charset="0"/>
              </a:rPr>
              <a:t>C</a:t>
            </a:r>
            <a:r>
              <a:rPr lang="tr-TR" sz="3600" b="1" dirty="0" smtClean="0">
                <a:solidFill>
                  <a:schemeClr val="bg1">
                    <a:lumMod val="50000"/>
                  </a:schemeClr>
                </a:solidFill>
                <a:latin typeface="Calibri" pitchFamily="34" charset="0"/>
              </a:rPr>
              <a:t>orporate structure</a:t>
            </a:r>
            <a:endParaRPr lang="en-CA" sz="3600" b="1" dirty="0">
              <a:solidFill>
                <a:schemeClr val="bg1">
                  <a:lumMod val="50000"/>
                </a:schemeClr>
              </a:solidFill>
              <a:latin typeface="Calibri" pitchFamily="34" charset="0"/>
            </a:endParaRPr>
          </a:p>
        </p:txBody>
      </p:sp>
      <p:sp>
        <p:nvSpPr>
          <p:cNvPr id="4" name="Content Placeholder 2"/>
          <p:cNvSpPr txBox="1">
            <a:spLocks/>
          </p:cNvSpPr>
          <p:nvPr/>
        </p:nvSpPr>
        <p:spPr>
          <a:xfrm>
            <a:off x="457200" y="1143000"/>
            <a:ext cx="4572000" cy="5334000"/>
          </a:xfrm>
          <a:prstGeom prst="rect">
            <a:avLst/>
          </a:prstGeom>
        </p:spPr>
        <p:txBody>
          <a:bodyPr>
            <a:noAutofit/>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CA" sz="3200" i="0" dirty="0" smtClean="0">
                <a:solidFill>
                  <a:schemeClr val="bg1">
                    <a:lumMod val="50000"/>
                  </a:schemeClr>
                </a:solidFill>
                <a:latin typeface="Calibri" pitchFamily="34" charset="0"/>
              </a:rPr>
              <a:t>Herb Kelleher </a:t>
            </a:r>
          </a:p>
          <a:p>
            <a:pPr lvl="1"/>
            <a:r>
              <a:rPr lang="en-CA" sz="3200" dirty="0" smtClean="0">
                <a:solidFill>
                  <a:schemeClr val="bg1">
                    <a:lumMod val="50000"/>
                  </a:schemeClr>
                </a:solidFill>
                <a:latin typeface="Calibri" pitchFamily="34" charset="0"/>
              </a:rPr>
              <a:t>Co-founder</a:t>
            </a:r>
            <a:endParaRPr lang="en-CA" sz="2000" dirty="0" smtClean="0">
              <a:solidFill>
                <a:schemeClr val="bg1">
                  <a:lumMod val="50000"/>
                </a:schemeClr>
              </a:solidFill>
              <a:latin typeface="Calibri" pitchFamily="34" charset="0"/>
            </a:endParaRPr>
          </a:p>
          <a:p>
            <a:r>
              <a:rPr lang="en-CA" sz="3200" i="0" dirty="0" smtClean="0">
                <a:solidFill>
                  <a:schemeClr val="bg1">
                    <a:lumMod val="50000"/>
                  </a:schemeClr>
                </a:solidFill>
                <a:latin typeface="Calibri" pitchFamily="34" charset="0"/>
              </a:rPr>
              <a:t>Rollin King</a:t>
            </a:r>
          </a:p>
          <a:p>
            <a:pPr lvl="1"/>
            <a:r>
              <a:rPr lang="en-CA" sz="3200" dirty="0" smtClean="0">
                <a:solidFill>
                  <a:schemeClr val="bg1">
                    <a:lumMod val="50000"/>
                  </a:schemeClr>
                </a:solidFill>
                <a:latin typeface="Calibri" pitchFamily="34" charset="0"/>
              </a:rPr>
              <a:t>Co-founder</a:t>
            </a:r>
            <a:endParaRPr lang="en-CA" sz="2000" dirty="0" smtClean="0">
              <a:solidFill>
                <a:schemeClr val="bg1">
                  <a:lumMod val="50000"/>
                </a:schemeClr>
              </a:solidFill>
              <a:latin typeface="Calibri" pitchFamily="34" charset="0"/>
            </a:endParaRPr>
          </a:p>
          <a:p>
            <a:r>
              <a:rPr lang="en-CA" sz="3200" i="0" dirty="0" smtClean="0">
                <a:solidFill>
                  <a:schemeClr val="bg1">
                    <a:lumMod val="50000"/>
                  </a:schemeClr>
                </a:solidFill>
                <a:latin typeface="Calibri" pitchFamily="34" charset="0"/>
              </a:rPr>
              <a:t>Gary C. Kelly</a:t>
            </a:r>
          </a:p>
          <a:p>
            <a:pPr lvl="1"/>
            <a:r>
              <a:rPr lang="en-CA" sz="3200" dirty="0" smtClean="0">
                <a:solidFill>
                  <a:schemeClr val="bg1">
                    <a:lumMod val="50000"/>
                  </a:schemeClr>
                </a:solidFill>
                <a:latin typeface="Calibri" pitchFamily="34" charset="0"/>
              </a:rPr>
              <a:t>Chairman of the Board, President, &amp; Chief Executive Officer</a:t>
            </a:r>
            <a:endParaRPr lang="en-CA" sz="3200" dirty="0">
              <a:solidFill>
                <a:schemeClr val="bg1">
                  <a:lumMod val="50000"/>
                </a:schemeClr>
              </a:solidFill>
              <a:latin typeface="Calibri" pitchFamily="34" charset="0"/>
            </a:endParaRPr>
          </a:p>
        </p:txBody>
      </p:sp>
      <p:sp>
        <p:nvSpPr>
          <p:cNvPr id="5" name="AutoShape 2" descr="http://3.bp.blogspot.com/-MhTt3Xy6SNE/Tp_Vy5BJvdI/AAAAAAAAAdw/8vGE3HuJlmU/s1600/herb-kelleher-lar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3.bp.blogspot.com/-MhTt3Xy6SNE/Tp_Vy5BJvdI/AAAAAAAAAdw/8vGE3HuJlmU/s1600/herb-kelleher-larg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xmlns="" val="2382538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Asus\Desktop\images (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4676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0" y="-23648"/>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5638800" y="152400"/>
            <a:ext cx="3200400" cy="685800"/>
          </a:xfrm>
        </p:spPr>
        <p:txBody>
          <a:bodyPr>
            <a:noAutofit/>
          </a:bodyPr>
          <a:lstStyle/>
          <a:p>
            <a:pPr algn="l"/>
            <a:r>
              <a:rPr lang="tr-TR" sz="3600" b="1" dirty="0" smtClean="0">
                <a:solidFill>
                  <a:schemeClr val="bg1">
                    <a:lumMod val="50000"/>
                  </a:schemeClr>
                </a:solidFill>
                <a:latin typeface="Calibri" pitchFamily="34" charset="0"/>
              </a:rPr>
              <a:t>Destinations</a:t>
            </a:r>
            <a:endParaRPr lang="en-CA" sz="3600" b="1" dirty="0">
              <a:solidFill>
                <a:schemeClr val="bg1">
                  <a:lumMod val="50000"/>
                </a:schemeClr>
              </a:solidFill>
              <a:latin typeface="Calibri" pitchFamily="34" charset="0"/>
            </a:endParaRPr>
          </a:p>
        </p:txBody>
      </p:sp>
      <p:pic>
        <p:nvPicPr>
          <p:cNvPr id="7" name="Picture 2"/>
          <p:cNvPicPr>
            <a:picLocks noGrp="1" noChangeAspect="1" noChangeArrowheads="1"/>
          </p:cNvPicPr>
          <p:nvPr>
            <p:ph sz="quarter" idx="13"/>
          </p:nvPr>
        </p:nvPicPr>
        <p:blipFill>
          <a:blip r:embed="rId5" cstate="print">
            <a:extLst>
              <a:ext uri="{28A0092B-C50C-407E-A947-70E740481C1C}">
                <a14:useLocalDpi xmlns:a14="http://schemas.microsoft.com/office/drawing/2010/main" xmlns="" val="0"/>
              </a:ext>
            </a:extLst>
          </a:blip>
          <a:stretch>
            <a:fillRect/>
          </a:stretch>
        </p:blipFill>
        <p:spPr bwMode="auto">
          <a:xfrm>
            <a:off x="0" y="914400"/>
            <a:ext cx="9144000" cy="59199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69110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0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sz="quarter" idx="13"/>
          </p:nvPr>
        </p:nvSpPr>
        <p:spPr>
          <a:xfrm>
            <a:off x="152400" y="228600"/>
            <a:ext cx="4800600" cy="6629400"/>
          </a:xfrm>
        </p:spPr>
        <p:txBody>
          <a:bodyPr>
            <a:noAutofit/>
          </a:bodyPr>
          <a:lstStyle/>
          <a:p>
            <a:pPr marL="0" indent="0">
              <a:buNone/>
            </a:pPr>
            <a:r>
              <a:rPr lang="en-US" sz="2100" b="1" i="0" dirty="0">
                <a:solidFill>
                  <a:schemeClr val="bg1">
                    <a:lumMod val="50000"/>
                  </a:schemeClr>
                </a:solidFill>
                <a:latin typeface="Calibri" pitchFamily="34" charset="0"/>
              </a:rPr>
              <a:t>STRENGTHS</a:t>
            </a:r>
          </a:p>
          <a:p>
            <a:pPr>
              <a:buFont typeface="Arial"/>
              <a:buChar char="•"/>
            </a:pPr>
            <a:r>
              <a:rPr lang="en-US" sz="2100" i="0" dirty="0">
                <a:solidFill>
                  <a:schemeClr val="bg1">
                    <a:lumMod val="50000"/>
                  </a:schemeClr>
                </a:solidFill>
                <a:latin typeface="Calibri" pitchFamily="34" charset="0"/>
              </a:rPr>
              <a:t>Best low-fare carrier by </a:t>
            </a:r>
            <a:r>
              <a:rPr lang="en-US" sz="2100" i="0" dirty="0" smtClean="0">
                <a:solidFill>
                  <a:schemeClr val="bg1">
                    <a:lumMod val="50000"/>
                  </a:schemeClr>
                </a:solidFill>
                <a:latin typeface="Calibri" pitchFamily="34" charset="0"/>
              </a:rPr>
              <a:t>standardization </a:t>
            </a:r>
            <a:r>
              <a:rPr lang="en-US" sz="2100" i="0" dirty="0">
                <a:solidFill>
                  <a:schemeClr val="bg1">
                    <a:lumMod val="50000"/>
                  </a:schemeClr>
                </a:solidFill>
                <a:latin typeface="Calibri" pitchFamily="34" charset="0"/>
              </a:rPr>
              <a:t>of </a:t>
            </a:r>
            <a:r>
              <a:rPr lang="en-US" sz="2100" i="0" dirty="0" smtClean="0">
                <a:solidFill>
                  <a:schemeClr val="bg1">
                    <a:lumMod val="50000"/>
                  </a:schemeClr>
                </a:solidFill>
                <a:latin typeface="Calibri" pitchFamily="34" charset="0"/>
              </a:rPr>
              <a:t>their fleet of Boeing 737s</a:t>
            </a:r>
            <a:endParaRPr lang="en-US" sz="2100" i="0" dirty="0">
              <a:solidFill>
                <a:schemeClr val="bg1">
                  <a:lumMod val="50000"/>
                </a:schemeClr>
              </a:solidFill>
              <a:latin typeface="Calibri" pitchFamily="34" charset="0"/>
            </a:endParaRPr>
          </a:p>
          <a:p>
            <a:pPr>
              <a:buFont typeface="Arial"/>
              <a:buChar char="•"/>
            </a:pPr>
            <a:r>
              <a:rPr lang="en-US" sz="2100" i="0" dirty="0">
                <a:solidFill>
                  <a:schemeClr val="bg1">
                    <a:lumMod val="50000"/>
                  </a:schemeClr>
                </a:solidFill>
                <a:latin typeface="Calibri" pitchFamily="34" charset="0"/>
              </a:rPr>
              <a:t>Flexible even though unionized - can still negotiate flexible work hours</a:t>
            </a:r>
          </a:p>
          <a:p>
            <a:pPr>
              <a:buFont typeface="Arial"/>
              <a:buChar char="•"/>
            </a:pPr>
            <a:r>
              <a:rPr lang="en-US" sz="2100" i="0" dirty="0" smtClean="0">
                <a:solidFill>
                  <a:schemeClr val="bg1">
                    <a:lumMod val="50000"/>
                  </a:schemeClr>
                </a:solidFill>
                <a:latin typeface="Calibri" pitchFamily="34" charset="0"/>
              </a:rPr>
              <a:t>Maximizes </a:t>
            </a:r>
            <a:r>
              <a:rPr lang="en-US" sz="2100" i="0" dirty="0">
                <a:solidFill>
                  <a:schemeClr val="bg1">
                    <a:lumMod val="50000"/>
                  </a:schemeClr>
                </a:solidFill>
                <a:latin typeface="Calibri" pitchFamily="34" charset="0"/>
              </a:rPr>
              <a:t>use of Internet for booking</a:t>
            </a:r>
          </a:p>
          <a:p>
            <a:pPr>
              <a:buFont typeface="Arial"/>
              <a:buChar char="•"/>
            </a:pPr>
            <a:r>
              <a:rPr lang="en-US" sz="2100" i="0" dirty="0" smtClean="0">
                <a:solidFill>
                  <a:schemeClr val="bg1">
                    <a:lumMod val="50000"/>
                  </a:schemeClr>
                </a:solidFill>
                <a:latin typeface="Calibri" pitchFamily="34" charset="0"/>
              </a:rPr>
              <a:t>Socially complex relationships with employees</a:t>
            </a:r>
          </a:p>
          <a:p>
            <a:pPr>
              <a:buFont typeface="Arial"/>
              <a:buChar char="•"/>
            </a:pPr>
            <a:r>
              <a:rPr lang="en-US" sz="2100" i="0" dirty="0" smtClean="0">
                <a:solidFill>
                  <a:schemeClr val="bg1">
                    <a:lumMod val="50000"/>
                  </a:schemeClr>
                </a:solidFill>
                <a:latin typeface="Calibri" pitchFamily="34" charset="0"/>
              </a:rPr>
              <a:t>Top </a:t>
            </a:r>
            <a:r>
              <a:rPr lang="en-US" sz="2100" i="0" dirty="0">
                <a:solidFill>
                  <a:schemeClr val="bg1">
                    <a:lumMod val="50000"/>
                  </a:schemeClr>
                </a:solidFill>
                <a:latin typeface="Calibri" pitchFamily="34" charset="0"/>
              </a:rPr>
              <a:t>class </a:t>
            </a:r>
            <a:r>
              <a:rPr lang="en-US" sz="2100" i="0" dirty="0" smtClean="0">
                <a:solidFill>
                  <a:schemeClr val="bg1">
                    <a:lumMod val="50000"/>
                  </a:schemeClr>
                </a:solidFill>
                <a:latin typeface="Calibri" pitchFamily="34" charset="0"/>
              </a:rPr>
              <a:t>service</a:t>
            </a:r>
            <a:endParaRPr lang="en-US" sz="2100" i="0" dirty="0">
              <a:solidFill>
                <a:schemeClr val="bg1">
                  <a:lumMod val="50000"/>
                </a:schemeClr>
              </a:solidFill>
              <a:latin typeface="Calibri" pitchFamily="34" charset="0"/>
            </a:endParaRPr>
          </a:p>
          <a:p>
            <a:endParaRPr lang="en-US" sz="2100" i="0" dirty="0" smtClean="0">
              <a:solidFill>
                <a:schemeClr val="bg1">
                  <a:lumMod val="50000"/>
                </a:schemeClr>
              </a:solidFill>
              <a:latin typeface="Calibri" pitchFamily="34" charset="0"/>
            </a:endParaRPr>
          </a:p>
          <a:p>
            <a:pPr marL="0" indent="0">
              <a:buNone/>
            </a:pPr>
            <a:r>
              <a:rPr lang="en-US" sz="2100" b="1" i="0" dirty="0" smtClean="0">
                <a:solidFill>
                  <a:schemeClr val="bg1">
                    <a:lumMod val="50000"/>
                  </a:schemeClr>
                </a:solidFill>
                <a:latin typeface="Calibri" pitchFamily="34" charset="0"/>
              </a:rPr>
              <a:t>WEAKNESSES</a:t>
            </a:r>
            <a:endParaRPr lang="en-US" sz="2100" b="1" i="0" dirty="0">
              <a:solidFill>
                <a:schemeClr val="bg1">
                  <a:lumMod val="50000"/>
                </a:schemeClr>
              </a:solidFill>
              <a:latin typeface="Calibri" pitchFamily="34" charset="0"/>
            </a:endParaRPr>
          </a:p>
          <a:p>
            <a:pPr>
              <a:buFont typeface="Arial"/>
              <a:buChar char="•"/>
            </a:pPr>
            <a:r>
              <a:rPr lang="en-US" sz="2100" i="0" dirty="0">
                <a:solidFill>
                  <a:schemeClr val="bg1">
                    <a:lumMod val="50000"/>
                  </a:schemeClr>
                </a:solidFill>
                <a:latin typeface="Calibri" pitchFamily="34" charset="0"/>
              </a:rPr>
              <a:t>Conservative growth tactics </a:t>
            </a:r>
            <a:r>
              <a:rPr lang="en-US" sz="2100" i="0" dirty="0" smtClean="0">
                <a:solidFill>
                  <a:schemeClr val="bg1">
                    <a:lumMod val="50000"/>
                  </a:schemeClr>
                </a:solidFill>
                <a:latin typeface="Calibri" pitchFamily="34" charset="0"/>
              </a:rPr>
              <a:t>– generally uses the “go it alone” approach</a:t>
            </a:r>
            <a:endParaRPr lang="en-US" sz="2100" i="0" dirty="0">
              <a:solidFill>
                <a:schemeClr val="bg1">
                  <a:lumMod val="50000"/>
                </a:schemeClr>
              </a:solidFill>
              <a:latin typeface="Calibri" pitchFamily="34" charset="0"/>
            </a:endParaRPr>
          </a:p>
          <a:p>
            <a:pPr>
              <a:buFont typeface="Arial"/>
              <a:buChar char="•"/>
            </a:pPr>
            <a:r>
              <a:rPr lang="en-US" sz="2100" i="0" dirty="0" smtClean="0">
                <a:solidFill>
                  <a:schemeClr val="bg1">
                    <a:lumMod val="50000"/>
                  </a:schemeClr>
                </a:solidFill>
                <a:latin typeface="Calibri" pitchFamily="34" charset="0"/>
              </a:rPr>
              <a:t>Unionized work force</a:t>
            </a:r>
            <a:endParaRPr lang="en-US" sz="2100" i="0" dirty="0">
              <a:solidFill>
                <a:schemeClr val="bg1">
                  <a:lumMod val="50000"/>
                </a:schemeClr>
              </a:solidFill>
              <a:latin typeface="Calibri" pitchFamily="34" charset="0"/>
            </a:endParaRPr>
          </a:p>
          <a:p>
            <a:pPr>
              <a:buFont typeface="Arial"/>
              <a:buChar char="•"/>
            </a:pPr>
            <a:r>
              <a:rPr lang="en-US" sz="2100" i="0" dirty="0">
                <a:solidFill>
                  <a:schemeClr val="bg1">
                    <a:lumMod val="50000"/>
                  </a:schemeClr>
                </a:solidFill>
                <a:latin typeface="Calibri" pitchFamily="34" charset="0"/>
              </a:rPr>
              <a:t>Being copied by other airlines</a:t>
            </a:r>
          </a:p>
          <a:p>
            <a:pPr>
              <a:buFont typeface="Arial"/>
              <a:buChar char="•"/>
            </a:pPr>
            <a:r>
              <a:rPr lang="en-US" sz="2100" i="0" dirty="0">
                <a:solidFill>
                  <a:schemeClr val="bg1">
                    <a:lumMod val="50000"/>
                  </a:schemeClr>
                </a:solidFill>
                <a:latin typeface="Calibri" pitchFamily="34" charset="0"/>
              </a:rPr>
              <a:t>Limited to </a:t>
            </a:r>
            <a:r>
              <a:rPr lang="en-US" sz="2100" i="0" dirty="0" smtClean="0">
                <a:solidFill>
                  <a:schemeClr val="bg1">
                    <a:lumMod val="50000"/>
                  </a:schemeClr>
                </a:solidFill>
                <a:latin typeface="Calibri" pitchFamily="34" charset="0"/>
              </a:rPr>
              <a:t>mostly U.S. cities</a:t>
            </a:r>
            <a:endParaRPr lang="en-US" sz="2100" i="0" dirty="0">
              <a:solidFill>
                <a:schemeClr val="bg1">
                  <a:lumMod val="50000"/>
                </a:schemeClr>
              </a:solidFill>
              <a:latin typeface="Calibri" pitchFamily="34" charset="0"/>
            </a:endParaRPr>
          </a:p>
          <a:p>
            <a:pPr>
              <a:buFont typeface="Arial"/>
              <a:buChar char="•"/>
            </a:pPr>
            <a:r>
              <a:rPr lang="en-US" sz="2100" i="0" dirty="0" smtClean="0">
                <a:solidFill>
                  <a:schemeClr val="bg1">
                    <a:lumMod val="50000"/>
                  </a:schemeClr>
                </a:solidFill>
                <a:latin typeface="Calibri" pitchFamily="34" charset="0"/>
              </a:rPr>
              <a:t>Possesses only one  codeshare agreement (AirTran)</a:t>
            </a:r>
            <a:endParaRPr lang="en-US" sz="2100" i="0" dirty="0">
              <a:solidFill>
                <a:schemeClr val="bg1">
                  <a:lumMod val="50000"/>
                </a:schemeClr>
              </a:solidFill>
              <a:latin typeface="Calibri" pitchFamily="34" charset="0"/>
            </a:endParaRPr>
          </a:p>
          <a:p>
            <a:endParaRPr lang="en-US" sz="2100" b="1" i="0" dirty="0">
              <a:latin typeface="Calibri" pitchFamily="34" charset="0"/>
              <a:cs typeface="Times New Roman" pitchFamily="18" charset="0"/>
            </a:endParaRPr>
          </a:p>
        </p:txBody>
      </p:sp>
      <p:sp>
        <p:nvSpPr>
          <p:cNvPr id="2" name="Title 1"/>
          <p:cNvSpPr>
            <a:spLocks noGrp="1"/>
          </p:cNvSpPr>
          <p:nvPr>
            <p:ph type="title"/>
          </p:nvPr>
        </p:nvSpPr>
        <p:spPr>
          <a:xfrm>
            <a:off x="5029200" y="304800"/>
            <a:ext cx="4147456" cy="1295400"/>
          </a:xfrm>
        </p:spPr>
        <p:txBody>
          <a:bodyPr>
            <a:noAutofit/>
          </a:bodyPr>
          <a:lstStyle/>
          <a:p>
            <a:r>
              <a:rPr lang="en-US" sz="3600" b="1" dirty="0" smtClean="0">
                <a:solidFill>
                  <a:schemeClr val="bg1">
                    <a:lumMod val="50000"/>
                  </a:schemeClr>
                </a:solidFill>
                <a:latin typeface="Calibri" pitchFamily="34" charset="0"/>
              </a:rPr>
              <a:t>Southwest Internal analysis</a:t>
            </a:r>
            <a:endParaRPr lang="en-US" sz="3600" b="1" dirty="0">
              <a:solidFill>
                <a:schemeClr val="bg1">
                  <a:lumMod val="50000"/>
                </a:schemeClr>
              </a:solidFill>
              <a:latin typeface="Calibri" pitchFamily="34" charset="0"/>
            </a:endParaRPr>
          </a:p>
        </p:txBody>
      </p:sp>
      <p:pic>
        <p:nvPicPr>
          <p:cNvPr id="1026" name="Picture 2" descr="C:\Users\Asus\Desktop\SouthwestAirline061807.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72410" y="2286000"/>
            <a:ext cx="4371590" cy="3781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63632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0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sz="quarter" idx="13"/>
          </p:nvPr>
        </p:nvSpPr>
        <p:spPr>
          <a:xfrm>
            <a:off x="228600" y="114300"/>
            <a:ext cx="4953000" cy="6629399"/>
          </a:xfrm>
        </p:spPr>
        <p:txBody>
          <a:bodyPr>
            <a:noAutofit/>
          </a:bodyPr>
          <a:lstStyle/>
          <a:p>
            <a:pPr marL="0" indent="0">
              <a:buNone/>
            </a:pPr>
            <a:r>
              <a:rPr lang="en-US" sz="2100" b="1" i="0" dirty="0">
                <a:solidFill>
                  <a:schemeClr val="bg1">
                    <a:lumMod val="50000"/>
                  </a:schemeClr>
                </a:solidFill>
                <a:latin typeface="Calibri" pitchFamily="34" charset="0"/>
              </a:rPr>
              <a:t>OPPORTUNITIES</a:t>
            </a:r>
          </a:p>
          <a:p>
            <a:pPr>
              <a:buFont typeface="Arial"/>
              <a:buChar char="•"/>
            </a:pPr>
            <a:r>
              <a:rPr lang="en-US" sz="2100" i="0" dirty="0">
                <a:solidFill>
                  <a:schemeClr val="bg1">
                    <a:lumMod val="50000"/>
                  </a:schemeClr>
                </a:solidFill>
                <a:latin typeface="Calibri" pitchFamily="34" charset="0"/>
              </a:rPr>
              <a:t>Expansion to other cities</a:t>
            </a:r>
          </a:p>
          <a:p>
            <a:pPr>
              <a:buFont typeface="Arial"/>
              <a:buChar char="•"/>
            </a:pPr>
            <a:r>
              <a:rPr lang="en-US" sz="2100" i="0" dirty="0">
                <a:solidFill>
                  <a:schemeClr val="bg1">
                    <a:lumMod val="50000"/>
                  </a:schemeClr>
                </a:solidFill>
                <a:latin typeface="Calibri" pitchFamily="34" charset="0"/>
              </a:rPr>
              <a:t>International flights</a:t>
            </a:r>
          </a:p>
          <a:p>
            <a:pPr>
              <a:buFont typeface="Arial"/>
              <a:buChar char="•"/>
            </a:pPr>
            <a:r>
              <a:rPr lang="en-US" sz="2100" i="0" dirty="0">
                <a:solidFill>
                  <a:schemeClr val="bg1">
                    <a:lumMod val="50000"/>
                  </a:schemeClr>
                </a:solidFill>
                <a:latin typeface="Calibri" pitchFamily="34" charset="0"/>
              </a:rPr>
              <a:t>Further improve customer satisfaction and value </a:t>
            </a:r>
          </a:p>
          <a:p>
            <a:pPr>
              <a:buFont typeface="Arial"/>
              <a:buChar char="•"/>
            </a:pPr>
            <a:r>
              <a:rPr lang="en-US" sz="2100" i="0" dirty="0" smtClean="0">
                <a:solidFill>
                  <a:schemeClr val="bg1">
                    <a:lumMod val="50000"/>
                  </a:schemeClr>
                </a:solidFill>
                <a:latin typeface="Calibri" pitchFamily="34" charset="0"/>
              </a:rPr>
              <a:t>Code</a:t>
            </a:r>
            <a:r>
              <a:rPr lang="tr-TR" sz="2100" i="0" dirty="0" smtClean="0">
                <a:solidFill>
                  <a:schemeClr val="bg1">
                    <a:lumMod val="50000"/>
                  </a:schemeClr>
                </a:solidFill>
                <a:latin typeface="Calibri" pitchFamily="34" charset="0"/>
              </a:rPr>
              <a:t> </a:t>
            </a:r>
            <a:r>
              <a:rPr lang="en-US" sz="2100" i="0" dirty="0" smtClean="0">
                <a:solidFill>
                  <a:schemeClr val="bg1">
                    <a:lumMod val="50000"/>
                  </a:schemeClr>
                </a:solidFill>
                <a:latin typeface="Calibri" pitchFamily="34" charset="0"/>
              </a:rPr>
              <a:t>sharing </a:t>
            </a:r>
            <a:r>
              <a:rPr lang="en-US" sz="2100" i="0" dirty="0">
                <a:solidFill>
                  <a:schemeClr val="bg1">
                    <a:lumMod val="50000"/>
                  </a:schemeClr>
                </a:solidFill>
                <a:latin typeface="Calibri" pitchFamily="34" charset="0"/>
              </a:rPr>
              <a:t>agreements with other airlines</a:t>
            </a:r>
          </a:p>
          <a:p>
            <a:pPr>
              <a:buFont typeface="Arial"/>
              <a:buChar char="•"/>
            </a:pPr>
            <a:r>
              <a:rPr lang="en-US" sz="2100" i="0" dirty="0">
                <a:solidFill>
                  <a:schemeClr val="bg1">
                    <a:lumMod val="50000"/>
                  </a:schemeClr>
                </a:solidFill>
                <a:latin typeface="Calibri" pitchFamily="34" charset="0"/>
              </a:rPr>
              <a:t>Air travel is beginning to grow faster now that the recession is behind us – however there are no guarantees </a:t>
            </a:r>
          </a:p>
          <a:p>
            <a:pPr marL="0" indent="0">
              <a:buNone/>
            </a:pPr>
            <a:r>
              <a:rPr lang="en-US" sz="2100" b="1" i="0" dirty="0" smtClean="0">
                <a:solidFill>
                  <a:schemeClr val="bg1">
                    <a:lumMod val="50000"/>
                  </a:schemeClr>
                </a:solidFill>
                <a:latin typeface="Calibri" pitchFamily="34" charset="0"/>
              </a:rPr>
              <a:t>THREATS</a:t>
            </a:r>
            <a:endParaRPr lang="en-US" sz="2100" b="1" i="0" dirty="0">
              <a:solidFill>
                <a:schemeClr val="bg1">
                  <a:lumMod val="50000"/>
                </a:schemeClr>
              </a:solidFill>
              <a:latin typeface="Calibri" pitchFamily="34" charset="0"/>
            </a:endParaRPr>
          </a:p>
          <a:p>
            <a:pPr>
              <a:buFont typeface="Arial"/>
              <a:buChar char="•"/>
            </a:pPr>
            <a:r>
              <a:rPr lang="en-US" sz="2100" i="0" dirty="0">
                <a:solidFill>
                  <a:schemeClr val="bg1">
                    <a:lumMod val="50000"/>
                  </a:schemeClr>
                </a:solidFill>
                <a:latin typeface="Calibri" pitchFamily="34" charset="0"/>
              </a:rPr>
              <a:t>Recession - decrease in air </a:t>
            </a:r>
            <a:r>
              <a:rPr lang="en-US" sz="2100" i="0" dirty="0" smtClean="0">
                <a:solidFill>
                  <a:schemeClr val="bg1">
                    <a:lumMod val="50000"/>
                  </a:schemeClr>
                </a:solidFill>
                <a:latin typeface="Calibri" pitchFamily="34" charset="0"/>
              </a:rPr>
              <a:t>travel</a:t>
            </a:r>
            <a:endParaRPr lang="en-US" sz="2100" i="0" dirty="0">
              <a:solidFill>
                <a:schemeClr val="bg1">
                  <a:lumMod val="50000"/>
                </a:schemeClr>
              </a:solidFill>
              <a:latin typeface="Calibri" pitchFamily="34" charset="0"/>
            </a:endParaRPr>
          </a:p>
          <a:p>
            <a:pPr>
              <a:buFont typeface="Arial"/>
              <a:buChar char="•"/>
            </a:pPr>
            <a:r>
              <a:rPr lang="en-US" sz="2100" i="0" dirty="0" smtClean="0">
                <a:solidFill>
                  <a:schemeClr val="bg1">
                    <a:lumMod val="50000"/>
                  </a:schemeClr>
                </a:solidFill>
                <a:latin typeface="Calibri" pitchFamily="34" charset="0"/>
              </a:rPr>
              <a:t>Fuel and Oil prices</a:t>
            </a:r>
            <a:endParaRPr lang="en-US" sz="2100" i="0" dirty="0">
              <a:solidFill>
                <a:schemeClr val="bg1">
                  <a:lumMod val="50000"/>
                </a:schemeClr>
              </a:solidFill>
              <a:latin typeface="Calibri" pitchFamily="34" charset="0"/>
            </a:endParaRPr>
          </a:p>
          <a:p>
            <a:pPr>
              <a:buFont typeface="Arial"/>
              <a:buChar char="•"/>
            </a:pPr>
            <a:r>
              <a:rPr lang="en-US" sz="2100" i="0" dirty="0">
                <a:solidFill>
                  <a:schemeClr val="bg1">
                    <a:lumMod val="50000"/>
                  </a:schemeClr>
                </a:solidFill>
                <a:latin typeface="Calibri" pitchFamily="34" charset="0"/>
              </a:rPr>
              <a:t>Terrorist attacks</a:t>
            </a:r>
          </a:p>
          <a:p>
            <a:pPr>
              <a:buFont typeface="Arial"/>
              <a:buChar char="•"/>
            </a:pPr>
            <a:r>
              <a:rPr lang="en-US" sz="2100" i="0" dirty="0">
                <a:solidFill>
                  <a:schemeClr val="bg1">
                    <a:lumMod val="50000"/>
                  </a:schemeClr>
                </a:solidFill>
                <a:latin typeface="Calibri" pitchFamily="34" charset="0"/>
              </a:rPr>
              <a:t>Competitors </a:t>
            </a:r>
            <a:r>
              <a:rPr lang="en-US" sz="2100" i="0" dirty="0" smtClean="0">
                <a:solidFill>
                  <a:schemeClr val="bg1">
                    <a:lumMod val="50000"/>
                  </a:schemeClr>
                </a:solidFill>
                <a:latin typeface="Calibri" pitchFamily="34" charset="0"/>
              </a:rPr>
              <a:t>JetBlue, WestJet, formerly AirTran – Southwest is being copied. </a:t>
            </a:r>
          </a:p>
          <a:p>
            <a:pPr>
              <a:buFont typeface="Arial"/>
              <a:buChar char="•"/>
            </a:pPr>
            <a:r>
              <a:rPr lang="en-US" sz="2100" i="0" dirty="0" smtClean="0">
                <a:solidFill>
                  <a:schemeClr val="bg1">
                    <a:lumMod val="50000"/>
                  </a:schemeClr>
                </a:solidFill>
                <a:latin typeface="Calibri" pitchFamily="34" charset="0"/>
              </a:rPr>
              <a:t>Major airline alliances providing better value than Southwest</a:t>
            </a:r>
            <a:endParaRPr lang="en-US" sz="2100" i="0" dirty="0">
              <a:solidFill>
                <a:schemeClr val="bg1">
                  <a:lumMod val="50000"/>
                </a:schemeClr>
              </a:solidFill>
              <a:latin typeface="Calibri" pitchFamily="34" charset="0"/>
            </a:endParaRPr>
          </a:p>
        </p:txBody>
      </p:sp>
      <p:sp>
        <p:nvSpPr>
          <p:cNvPr id="2" name="Title 1"/>
          <p:cNvSpPr>
            <a:spLocks noGrp="1"/>
          </p:cNvSpPr>
          <p:nvPr>
            <p:ph type="title"/>
          </p:nvPr>
        </p:nvSpPr>
        <p:spPr>
          <a:xfrm>
            <a:off x="5009682" y="0"/>
            <a:ext cx="4147456" cy="1219200"/>
          </a:xfrm>
        </p:spPr>
        <p:txBody>
          <a:bodyPr>
            <a:noAutofit/>
          </a:bodyPr>
          <a:lstStyle/>
          <a:p>
            <a:r>
              <a:rPr lang="en-US" sz="3600" b="1" dirty="0" smtClean="0">
                <a:solidFill>
                  <a:schemeClr val="bg1">
                    <a:lumMod val="50000"/>
                  </a:schemeClr>
                </a:solidFill>
                <a:latin typeface="Calibri" pitchFamily="34" charset="0"/>
              </a:rPr>
              <a:t>Southwest External analysis</a:t>
            </a:r>
            <a:endParaRPr lang="en-US" sz="36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3600622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029200" y="381000"/>
            <a:ext cx="3969420" cy="646331"/>
          </a:xfrm>
          <a:prstGeom prst="rect">
            <a:avLst/>
          </a:prstGeom>
          <a:noFill/>
        </p:spPr>
        <p:txBody>
          <a:bodyPr wrap="none" rtlCol="0">
            <a:spAutoFit/>
          </a:bodyPr>
          <a:lstStyle/>
          <a:p>
            <a:r>
              <a:rPr lang="tr-TR" sz="3600" b="1" dirty="0" smtClean="0">
                <a:solidFill>
                  <a:schemeClr val="bg1">
                    <a:lumMod val="50000"/>
                  </a:schemeClr>
                </a:solidFill>
                <a:latin typeface="Calibri" pitchFamily="34" charset="0"/>
              </a:rPr>
              <a:t>AIRLINES INDUSTRY</a:t>
            </a:r>
            <a:endParaRPr lang="ru-RU" sz="3600" b="1" dirty="0">
              <a:solidFill>
                <a:schemeClr val="bg1">
                  <a:lumMod val="50000"/>
                </a:schemeClr>
              </a:solidFill>
              <a:latin typeface="Calibri" pitchFamily="34" charset="0"/>
            </a:endParaRPr>
          </a:p>
        </p:txBody>
      </p:sp>
      <p:sp>
        <p:nvSpPr>
          <p:cNvPr id="6" name="Rectangle 5"/>
          <p:cNvSpPr/>
          <p:nvPr/>
        </p:nvSpPr>
        <p:spPr>
          <a:xfrm>
            <a:off x="278524" y="1524000"/>
            <a:ext cx="4217276" cy="3970318"/>
          </a:xfrm>
          <a:prstGeom prst="rect">
            <a:avLst/>
          </a:prstGeom>
        </p:spPr>
        <p:txBody>
          <a:bodyPr wrap="square">
            <a:spAutoFit/>
          </a:bodyPr>
          <a:lstStyle/>
          <a:p>
            <a:r>
              <a:rPr lang="en-US" sz="2800" dirty="0">
                <a:solidFill>
                  <a:schemeClr val="bg1">
                    <a:lumMod val="50000"/>
                  </a:schemeClr>
                </a:solidFill>
                <a:latin typeface="Calibri" pitchFamily="34" charset="0"/>
              </a:rPr>
              <a:t>Global Airline Industry provides </a:t>
            </a:r>
            <a:r>
              <a:rPr lang="en-US" sz="2800" dirty="0" smtClean="0">
                <a:solidFill>
                  <a:schemeClr val="bg1">
                    <a:lumMod val="50000"/>
                  </a:schemeClr>
                </a:solidFill>
                <a:latin typeface="Calibri" pitchFamily="34" charset="0"/>
              </a:rPr>
              <a:t>:</a:t>
            </a:r>
            <a:endParaRPr lang="tr-TR" sz="2800" dirty="0" smtClean="0">
              <a:solidFill>
                <a:schemeClr val="bg1">
                  <a:lumMod val="50000"/>
                </a:schemeClr>
              </a:solidFill>
              <a:latin typeface="Calibri" pitchFamily="34" charset="0"/>
            </a:endParaRPr>
          </a:p>
          <a:p>
            <a:pPr marL="342900" indent="-342900">
              <a:buFont typeface="Arial" pitchFamily="34" charset="0"/>
              <a:buChar char="•"/>
            </a:pPr>
            <a:r>
              <a:rPr lang="en-US" sz="2800" dirty="0" smtClean="0">
                <a:solidFill>
                  <a:schemeClr val="bg1">
                    <a:lumMod val="50000"/>
                  </a:schemeClr>
                </a:solidFill>
                <a:latin typeface="Calibri" pitchFamily="34" charset="0"/>
              </a:rPr>
              <a:t>Services </a:t>
            </a:r>
            <a:r>
              <a:rPr lang="en-US" sz="2800" dirty="0">
                <a:solidFill>
                  <a:schemeClr val="bg1">
                    <a:lumMod val="50000"/>
                  </a:schemeClr>
                </a:solidFill>
                <a:latin typeface="Calibri" pitchFamily="34" charset="0"/>
              </a:rPr>
              <a:t>to virtually every corner of the </a:t>
            </a:r>
            <a:r>
              <a:rPr lang="en-US" sz="2800" dirty="0" smtClean="0">
                <a:solidFill>
                  <a:schemeClr val="bg1">
                    <a:lumMod val="50000"/>
                  </a:schemeClr>
                </a:solidFill>
                <a:latin typeface="Calibri" pitchFamily="34" charset="0"/>
              </a:rPr>
              <a:t>globe</a:t>
            </a:r>
            <a:endParaRPr lang="tr-TR" sz="2800" dirty="0" smtClean="0">
              <a:solidFill>
                <a:schemeClr val="bg1">
                  <a:lumMod val="50000"/>
                </a:schemeClr>
              </a:solidFill>
              <a:latin typeface="Calibri" pitchFamily="34" charset="0"/>
            </a:endParaRPr>
          </a:p>
          <a:p>
            <a:pPr marL="342900" indent="-342900">
              <a:buFont typeface="Arial" pitchFamily="34" charset="0"/>
              <a:buChar char="•"/>
            </a:pPr>
            <a:r>
              <a:rPr lang="en-US" sz="2800" dirty="0" smtClean="0">
                <a:solidFill>
                  <a:schemeClr val="bg1">
                    <a:lumMod val="50000"/>
                  </a:schemeClr>
                </a:solidFill>
                <a:latin typeface="Calibri" pitchFamily="34" charset="0"/>
              </a:rPr>
              <a:t>has </a:t>
            </a:r>
            <a:r>
              <a:rPr lang="en-US" sz="2800" dirty="0">
                <a:solidFill>
                  <a:schemeClr val="bg1">
                    <a:lumMod val="50000"/>
                  </a:schemeClr>
                </a:solidFill>
                <a:latin typeface="Calibri" pitchFamily="34" charset="0"/>
              </a:rPr>
              <a:t>been an integral part of the creation of a global </a:t>
            </a:r>
            <a:r>
              <a:rPr lang="en-US" sz="2800" dirty="0" smtClean="0">
                <a:solidFill>
                  <a:schemeClr val="bg1">
                    <a:lumMod val="50000"/>
                  </a:schemeClr>
                </a:solidFill>
                <a:latin typeface="Calibri" pitchFamily="34" charset="0"/>
              </a:rPr>
              <a:t>economy</a:t>
            </a:r>
            <a:endParaRPr lang="tr-TR" sz="2800" dirty="0" smtClean="0">
              <a:solidFill>
                <a:schemeClr val="bg1">
                  <a:lumMod val="50000"/>
                </a:schemeClr>
              </a:solidFill>
              <a:latin typeface="Calibri" pitchFamily="34" charset="0"/>
            </a:endParaRPr>
          </a:p>
          <a:p>
            <a:pPr marL="342900" indent="-342900">
              <a:buFont typeface="Arial" pitchFamily="34" charset="0"/>
              <a:buChar char="•"/>
            </a:pPr>
            <a:r>
              <a:rPr lang="en-US" sz="2800" dirty="0" smtClean="0">
                <a:solidFill>
                  <a:schemeClr val="bg1">
                    <a:lumMod val="50000"/>
                  </a:schemeClr>
                </a:solidFill>
                <a:latin typeface="Calibri" pitchFamily="34" charset="0"/>
              </a:rPr>
              <a:t>Air </a:t>
            </a:r>
            <a:r>
              <a:rPr lang="en-US" sz="2800" dirty="0">
                <a:solidFill>
                  <a:schemeClr val="bg1">
                    <a:lumMod val="50000"/>
                  </a:schemeClr>
                </a:solidFill>
                <a:latin typeface="Calibri" pitchFamily="34" charset="0"/>
              </a:rPr>
              <a:t>transportation of passengers and </a:t>
            </a:r>
            <a:r>
              <a:rPr lang="en-US" sz="2800" dirty="0" smtClean="0">
                <a:solidFill>
                  <a:schemeClr val="bg1">
                    <a:lumMod val="50000"/>
                  </a:schemeClr>
                </a:solidFill>
                <a:latin typeface="Calibri" pitchFamily="34" charset="0"/>
              </a:rPr>
              <a:t>cargo</a:t>
            </a:r>
            <a:endParaRPr lang="en-US" sz="2800" dirty="0">
              <a:solidFill>
                <a:schemeClr val="bg1">
                  <a:lumMod val="50000"/>
                </a:schemeClr>
              </a:solidFill>
              <a:latin typeface="Calibri" pitchFamily="34" charset="0"/>
            </a:endParaRPr>
          </a:p>
        </p:txBody>
      </p:sp>
      <p:pic>
        <p:nvPicPr>
          <p:cNvPr id="3074" name="Picture 2" descr="C:\Users\Asus\Desktop\images (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1447800"/>
            <a:ext cx="3512207" cy="2183524"/>
          </a:xfrm>
          <a:prstGeom prst="rect">
            <a:avLst/>
          </a:prstGeom>
          <a:noFill/>
          <a:extLst>
            <a:ext uri="{909E8E84-426E-40DD-AFC4-6F175D3DCCD1}">
              <a14:hiddenFill xmlns:a14="http://schemas.microsoft.com/office/drawing/2010/main" xmlns="">
                <a:solidFill>
                  <a:srgbClr val="FFFFFF"/>
                </a:solidFill>
              </a14:hiddenFill>
            </a:ext>
          </a:extLst>
        </p:spPr>
      </p:pic>
      <p:pic>
        <p:nvPicPr>
          <p:cNvPr id="26634" name="Picture 10" descr="https://encrypted-tbn2.gstatic.com/images?q=tbn:ANd9GcRQEetoBKWtzWmScnwCBJINre97JpiNuSVWXucRsZUTclBWe9Mc"/>
          <p:cNvPicPr>
            <a:picLocks noChangeAspect="1" noChangeArrowheads="1"/>
          </p:cNvPicPr>
          <p:nvPr/>
        </p:nvPicPr>
        <p:blipFill>
          <a:blip r:embed="rId5" cstate="print"/>
          <a:srcRect/>
          <a:stretch>
            <a:fillRect/>
          </a:stretch>
        </p:blipFill>
        <p:spPr bwMode="auto">
          <a:xfrm>
            <a:off x="5181600" y="3938500"/>
            <a:ext cx="3429000" cy="223370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xmlns="" val="7975680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0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sz="quarter" idx="13"/>
          </p:nvPr>
        </p:nvSpPr>
        <p:spPr>
          <a:xfrm>
            <a:off x="152400" y="990600"/>
            <a:ext cx="4572000" cy="4876800"/>
          </a:xfrm>
        </p:spPr>
        <p:txBody>
          <a:bodyPr>
            <a:noAutofit/>
          </a:bodyPr>
          <a:lstStyle/>
          <a:p>
            <a:r>
              <a:rPr lang="en-US" sz="2100" i="0" dirty="0" smtClean="0">
                <a:solidFill>
                  <a:schemeClr val="bg1">
                    <a:lumMod val="50000"/>
                  </a:schemeClr>
                </a:solidFill>
                <a:latin typeface="Calibri" pitchFamily="34" charset="0"/>
                <a:cs typeface="Times New Roman" pitchFamily="18" charset="0"/>
              </a:rPr>
              <a:t>In 2008,  announced the intent to begin a codeshare agreement with WestJet Airlines. </a:t>
            </a:r>
          </a:p>
          <a:p>
            <a:r>
              <a:rPr lang="en-US" sz="2100" i="0" dirty="0" smtClean="0">
                <a:solidFill>
                  <a:schemeClr val="bg1">
                    <a:lumMod val="50000"/>
                  </a:schemeClr>
                </a:solidFill>
                <a:latin typeface="Calibri" pitchFamily="34" charset="0"/>
                <a:cs typeface="Times New Roman" pitchFamily="18" charset="0"/>
              </a:rPr>
              <a:t>In May 2011, Southwest acquired AirTran Airways with the integration of the carriers expected to be completed in 2014</a:t>
            </a:r>
          </a:p>
          <a:p>
            <a:r>
              <a:rPr lang="en-US" sz="2100" i="0" dirty="0" smtClean="0">
                <a:solidFill>
                  <a:schemeClr val="bg1">
                    <a:lumMod val="50000"/>
                  </a:schemeClr>
                </a:solidFill>
                <a:latin typeface="Calibri" pitchFamily="34" charset="0"/>
                <a:cs typeface="Times New Roman" pitchFamily="18" charset="0"/>
              </a:rPr>
              <a:t>In April 2012, Southwest partnered with Amadeus IT Group to implement the </a:t>
            </a:r>
            <a:r>
              <a:rPr lang="en-US" sz="2100" i="0" dirty="0" err="1" smtClean="0">
                <a:solidFill>
                  <a:schemeClr val="bg1">
                    <a:lumMod val="50000"/>
                  </a:schemeClr>
                </a:solidFill>
                <a:latin typeface="Calibri" pitchFamily="34" charset="0"/>
                <a:cs typeface="Times New Roman" pitchFamily="18" charset="0"/>
              </a:rPr>
              <a:t>Altea</a:t>
            </a:r>
            <a:r>
              <a:rPr lang="en-US" sz="2100" i="0" dirty="0" smtClean="0">
                <a:solidFill>
                  <a:schemeClr val="bg1">
                    <a:lumMod val="50000"/>
                  </a:schemeClr>
                </a:solidFill>
                <a:latin typeface="Calibri" pitchFamily="34" charset="0"/>
                <a:cs typeface="Times New Roman" pitchFamily="18" charset="0"/>
              </a:rPr>
              <a:t> reservations system that would support the carrier’s international service</a:t>
            </a:r>
          </a:p>
          <a:p>
            <a:endParaRPr lang="en-US" sz="2100" i="0" dirty="0" smtClean="0">
              <a:solidFill>
                <a:schemeClr val="bg1">
                  <a:lumMod val="50000"/>
                </a:schemeClr>
              </a:solidFill>
              <a:latin typeface="Calibri" pitchFamily="34" charset="0"/>
              <a:cs typeface="Times New Roman" pitchFamily="18" charset="0"/>
            </a:endParaRPr>
          </a:p>
        </p:txBody>
      </p:sp>
      <p:sp>
        <p:nvSpPr>
          <p:cNvPr id="2" name="Title 1"/>
          <p:cNvSpPr>
            <a:spLocks noGrp="1"/>
          </p:cNvSpPr>
          <p:nvPr>
            <p:ph type="title"/>
          </p:nvPr>
        </p:nvSpPr>
        <p:spPr>
          <a:xfrm>
            <a:off x="4535214" y="152400"/>
            <a:ext cx="4572000" cy="1447800"/>
          </a:xfrm>
        </p:spPr>
        <p:txBody>
          <a:bodyPr>
            <a:noAutofit/>
          </a:bodyPr>
          <a:lstStyle/>
          <a:p>
            <a:r>
              <a:rPr lang="en-US" sz="3600" b="1" dirty="0" smtClean="0">
                <a:solidFill>
                  <a:schemeClr val="bg1">
                    <a:lumMod val="50000"/>
                  </a:schemeClr>
                </a:solidFill>
                <a:latin typeface="Calibri" pitchFamily="34" charset="0"/>
              </a:rPr>
              <a:t>Southwest’s RECENT STRATEGIC MOVES</a:t>
            </a:r>
            <a:endParaRPr lang="en-US" sz="3600" b="1" dirty="0">
              <a:solidFill>
                <a:schemeClr val="bg1">
                  <a:lumMod val="50000"/>
                </a:schemeClr>
              </a:solidFill>
              <a:latin typeface="Calibri" pitchFamily="34" charset="0"/>
            </a:endParaRPr>
          </a:p>
        </p:txBody>
      </p:sp>
      <p:pic>
        <p:nvPicPr>
          <p:cNvPr id="6" name="Picture 2" descr="C:\Users\Asus\Desktop\p_ad0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02924" y="1411925"/>
            <a:ext cx="4084320" cy="5105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43914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ru-RU" dirty="0"/>
          </a:p>
        </p:txBody>
      </p:sp>
      <p:sp>
        <p:nvSpPr>
          <p:cNvPr id="3" name="Subtitle 2"/>
          <p:cNvSpPr>
            <a:spLocks noGrp="1"/>
          </p:cNvSpPr>
          <p:nvPr>
            <p:ph type="subTitle" idx="1"/>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0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a:xfrm>
            <a:off x="5029200" y="284850"/>
            <a:ext cx="3884886" cy="1010550"/>
          </a:xfrm>
          <a:prstGeom prst="rect">
            <a:avLst/>
          </a:prstGeom>
        </p:spPr>
        <p:txBody>
          <a:bodyPr vert="horz" lIns="0" tIns="45720" rIns="0" bIns="45720" rtlCol="0" anchor="t">
            <a:normAutofit fontScale="55000" lnSpcReduction="20000"/>
          </a:bodyPr>
          <a:lstStyle>
            <a:lvl1pPr algn="l" defTabSz="914400" rtl="0" eaLnBrk="1" latinLnBrk="0" hangingPunct="1">
              <a:spcBef>
                <a:spcPct val="0"/>
              </a:spcBef>
              <a:buNone/>
              <a:defRPr sz="6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b="1" dirty="0" smtClean="0">
                <a:solidFill>
                  <a:schemeClr val="bg1">
                    <a:lumMod val="50000"/>
                  </a:schemeClr>
                </a:solidFill>
                <a:latin typeface="Calibri" pitchFamily="34" charset="0"/>
              </a:rPr>
              <a:t>Southwest News 2013</a:t>
            </a:r>
            <a:endParaRPr lang="en-CA" b="1" dirty="0">
              <a:solidFill>
                <a:schemeClr val="bg1">
                  <a:lumMod val="50000"/>
                </a:schemeClr>
              </a:solidFill>
              <a:latin typeface="Calibri" pitchFamily="34" charset="0"/>
            </a:endParaRPr>
          </a:p>
        </p:txBody>
      </p:sp>
      <p:sp>
        <p:nvSpPr>
          <p:cNvPr id="6" name="Rectangle 5"/>
          <p:cNvSpPr/>
          <p:nvPr/>
        </p:nvSpPr>
        <p:spPr>
          <a:xfrm>
            <a:off x="259702" y="790125"/>
            <a:ext cx="4800600" cy="4939814"/>
          </a:xfrm>
          <a:prstGeom prst="rect">
            <a:avLst/>
          </a:prstGeom>
        </p:spPr>
        <p:txBody>
          <a:bodyPr wrap="square">
            <a:spAutoFit/>
          </a:bodyPr>
          <a:lstStyle/>
          <a:p>
            <a:pPr marL="342900" indent="-342900">
              <a:buFont typeface="Arial" pitchFamily="34" charset="0"/>
              <a:buChar char="•"/>
            </a:pPr>
            <a:r>
              <a:rPr lang="en-US" sz="2100" dirty="0">
                <a:solidFill>
                  <a:schemeClr val="bg1">
                    <a:lumMod val="50000"/>
                  </a:schemeClr>
                </a:solidFill>
                <a:latin typeface="Calibri" pitchFamily="34" charset="0"/>
              </a:rPr>
              <a:t>Southwest Airlines </a:t>
            </a:r>
            <a:r>
              <a:rPr lang="en-US" sz="2100" dirty="0" smtClean="0">
                <a:solidFill>
                  <a:schemeClr val="bg1">
                    <a:lumMod val="50000"/>
                  </a:schemeClr>
                </a:solidFill>
                <a:latin typeface="Calibri" pitchFamily="34" charset="0"/>
              </a:rPr>
              <a:t> Cease</a:t>
            </a:r>
            <a:r>
              <a:rPr lang="tr-TR" sz="2100" dirty="0" smtClean="0">
                <a:solidFill>
                  <a:schemeClr val="bg1">
                    <a:lumMod val="50000"/>
                  </a:schemeClr>
                </a:solidFill>
                <a:latin typeface="Calibri" pitchFamily="34" charset="0"/>
              </a:rPr>
              <a:t>s</a:t>
            </a:r>
            <a:r>
              <a:rPr lang="en-US" sz="2100" dirty="0" smtClean="0">
                <a:solidFill>
                  <a:schemeClr val="bg1">
                    <a:lumMod val="50000"/>
                  </a:schemeClr>
                </a:solidFill>
                <a:latin typeface="Calibri" pitchFamily="34" charset="0"/>
              </a:rPr>
              <a:t> </a:t>
            </a:r>
            <a:r>
              <a:rPr lang="en-US" sz="2100" dirty="0">
                <a:solidFill>
                  <a:schemeClr val="bg1">
                    <a:lumMod val="50000"/>
                  </a:schemeClr>
                </a:solidFill>
                <a:latin typeface="Calibri" pitchFamily="34" charset="0"/>
              </a:rPr>
              <a:t>Operations In </a:t>
            </a:r>
            <a:r>
              <a:rPr lang="tr-TR" sz="2100" dirty="0" smtClean="0">
                <a:solidFill>
                  <a:schemeClr val="bg1">
                    <a:lumMod val="50000"/>
                  </a:schemeClr>
                </a:solidFill>
                <a:latin typeface="Calibri" pitchFamily="34" charset="0"/>
              </a:rPr>
              <a:t>3 </a:t>
            </a:r>
            <a:r>
              <a:rPr lang="en-US" sz="2100" dirty="0" smtClean="0">
                <a:solidFill>
                  <a:schemeClr val="bg1">
                    <a:lumMod val="50000"/>
                  </a:schemeClr>
                </a:solidFill>
                <a:latin typeface="Calibri" pitchFamily="34" charset="0"/>
              </a:rPr>
              <a:t>Cities</a:t>
            </a:r>
            <a:r>
              <a:rPr lang="tr-TR" sz="2100" dirty="0">
                <a:solidFill>
                  <a:schemeClr val="bg1">
                    <a:lumMod val="50000"/>
                  </a:schemeClr>
                </a:solidFill>
                <a:latin typeface="Calibri" pitchFamily="34" charset="0"/>
              </a:rPr>
              <a:t>: </a:t>
            </a:r>
            <a:r>
              <a:rPr lang="en-US" sz="2100" dirty="0">
                <a:solidFill>
                  <a:schemeClr val="bg1">
                    <a:lumMod val="50000"/>
                  </a:schemeClr>
                </a:solidFill>
                <a:latin typeface="Calibri" pitchFamily="34" charset="0"/>
              </a:rPr>
              <a:t>Branson Airport (BKG), Key West International Airport (EYW), and Jackson-Evers International Airport (JAN).</a:t>
            </a:r>
            <a:endParaRPr lang="tr-TR" sz="2100" dirty="0">
              <a:solidFill>
                <a:schemeClr val="bg1">
                  <a:lumMod val="50000"/>
                </a:schemeClr>
              </a:solidFill>
              <a:latin typeface="Calibri" pitchFamily="34" charset="0"/>
            </a:endParaRPr>
          </a:p>
          <a:p>
            <a:pPr marL="342900" indent="-342900">
              <a:buFont typeface="Arial" pitchFamily="34" charset="0"/>
              <a:buChar char="•"/>
            </a:pPr>
            <a:r>
              <a:rPr lang="tr-TR" sz="2100" dirty="0">
                <a:solidFill>
                  <a:schemeClr val="bg1">
                    <a:lumMod val="50000"/>
                  </a:schemeClr>
                </a:solidFill>
                <a:latin typeface="Calibri" pitchFamily="34" charset="0"/>
              </a:rPr>
              <a:t>Announced n</a:t>
            </a:r>
            <a:r>
              <a:rPr lang="en-US" sz="2100" dirty="0" err="1">
                <a:solidFill>
                  <a:schemeClr val="bg1">
                    <a:lumMod val="50000"/>
                  </a:schemeClr>
                </a:solidFill>
                <a:latin typeface="Calibri" pitchFamily="34" charset="0"/>
              </a:rPr>
              <a:t>ew</a:t>
            </a:r>
            <a:r>
              <a:rPr lang="en-US" sz="2100" dirty="0">
                <a:solidFill>
                  <a:schemeClr val="bg1">
                    <a:lumMod val="50000"/>
                  </a:schemeClr>
                </a:solidFill>
                <a:latin typeface="Calibri" pitchFamily="34" charset="0"/>
              </a:rPr>
              <a:t> </a:t>
            </a:r>
            <a:r>
              <a:rPr lang="tr-TR" sz="2100" dirty="0">
                <a:solidFill>
                  <a:schemeClr val="bg1">
                    <a:lumMod val="50000"/>
                  </a:schemeClr>
                </a:solidFill>
                <a:latin typeface="Calibri" pitchFamily="34" charset="0"/>
              </a:rPr>
              <a:t>s</a:t>
            </a:r>
            <a:r>
              <a:rPr lang="en-US" sz="2100" dirty="0" err="1">
                <a:solidFill>
                  <a:schemeClr val="bg1">
                    <a:lumMod val="50000"/>
                  </a:schemeClr>
                </a:solidFill>
                <a:latin typeface="Calibri" pitchFamily="34" charset="0"/>
              </a:rPr>
              <a:t>ervice</a:t>
            </a:r>
            <a:r>
              <a:rPr lang="en-US" sz="2100" dirty="0">
                <a:solidFill>
                  <a:schemeClr val="bg1">
                    <a:lumMod val="50000"/>
                  </a:schemeClr>
                </a:solidFill>
                <a:latin typeface="Calibri" pitchFamily="34" charset="0"/>
              </a:rPr>
              <a:t> </a:t>
            </a:r>
            <a:r>
              <a:rPr lang="tr-TR" sz="2100" dirty="0">
                <a:solidFill>
                  <a:schemeClr val="bg1">
                    <a:lumMod val="50000"/>
                  </a:schemeClr>
                </a:solidFill>
                <a:latin typeface="Calibri" pitchFamily="34" charset="0"/>
              </a:rPr>
              <a:t>b</a:t>
            </a:r>
            <a:r>
              <a:rPr lang="en-US" sz="2100" dirty="0" err="1">
                <a:solidFill>
                  <a:schemeClr val="bg1">
                    <a:lumMod val="50000"/>
                  </a:schemeClr>
                </a:solidFill>
                <a:latin typeface="Calibri" pitchFamily="34" charset="0"/>
              </a:rPr>
              <a:t>etween</a:t>
            </a:r>
            <a:r>
              <a:rPr lang="en-US" sz="2100" dirty="0">
                <a:solidFill>
                  <a:schemeClr val="bg1">
                    <a:lumMod val="50000"/>
                  </a:schemeClr>
                </a:solidFill>
                <a:latin typeface="Calibri" pitchFamily="34" charset="0"/>
              </a:rPr>
              <a:t> Chicago </a:t>
            </a:r>
            <a:r>
              <a:rPr lang="tr-TR" sz="2100" dirty="0">
                <a:solidFill>
                  <a:schemeClr val="bg1">
                    <a:lumMod val="50000"/>
                  </a:schemeClr>
                </a:solidFill>
                <a:latin typeface="Calibri" pitchFamily="34" charset="0"/>
              </a:rPr>
              <a:t>a</a:t>
            </a:r>
            <a:r>
              <a:rPr lang="en-US" sz="2100" dirty="0" err="1">
                <a:solidFill>
                  <a:schemeClr val="bg1">
                    <a:lumMod val="50000"/>
                  </a:schemeClr>
                </a:solidFill>
                <a:latin typeface="Calibri" pitchFamily="34" charset="0"/>
              </a:rPr>
              <a:t>nd</a:t>
            </a:r>
            <a:r>
              <a:rPr lang="en-US" sz="2100" dirty="0">
                <a:solidFill>
                  <a:schemeClr val="bg1">
                    <a:lumMod val="50000"/>
                  </a:schemeClr>
                </a:solidFill>
                <a:latin typeface="Calibri" pitchFamily="34" charset="0"/>
              </a:rPr>
              <a:t> </a:t>
            </a:r>
            <a:r>
              <a:rPr lang="tr-TR" sz="2100" dirty="0">
                <a:solidFill>
                  <a:schemeClr val="bg1">
                    <a:lumMod val="50000"/>
                  </a:schemeClr>
                </a:solidFill>
                <a:latin typeface="Calibri" pitchFamily="34" charset="0"/>
              </a:rPr>
              <a:t>b</a:t>
            </a:r>
            <a:r>
              <a:rPr lang="en-US" sz="2100" dirty="0" err="1">
                <a:solidFill>
                  <a:schemeClr val="bg1">
                    <a:lumMod val="50000"/>
                  </a:schemeClr>
                </a:solidFill>
                <a:latin typeface="Calibri" pitchFamily="34" charset="0"/>
              </a:rPr>
              <a:t>oth</a:t>
            </a:r>
            <a:r>
              <a:rPr lang="en-US" sz="2100" dirty="0">
                <a:solidFill>
                  <a:schemeClr val="bg1">
                    <a:lumMod val="50000"/>
                  </a:schemeClr>
                </a:solidFill>
                <a:latin typeface="Calibri" pitchFamily="34" charset="0"/>
              </a:rPr>
              <a:t> Dominican Republic &amp; Jamaica</a:t>
            </a:r>
            <a:r>
              <a:rPr lang="tr-TR" sz="2100" dirty="0">
                <a:solidFill>
                  <a:schemeClr val="bg1">
                    <a:lumMod val="50000"/>
                  </a:schemeClr>
                </a:solidFill>
                <a:latin typeface="Calibri" pitchFamily="34" charset="0"/>
              </a:rPr>
              <a:t>.</a:t>
            </a:r>
          </a:p>
          <a:p>
            <a:pPr marL="342900" indent="-342900">
              <a:buFont typeface="Arial" pitchFamily="34" charset="0"/>
              <a:buChar char="•"/>
            </a:pPr>
            <a:r>
              <a:rPr lang="en-US" sz="2100" dirty="0" err="1" smtClean="0">
                <a:solidFill>
                  <a:schemeClr val="bg1">
                    <a:lumMod val="50000"/>
                  </a:schemeClr>
                </a:solidFill>
                <a:latin typeface="Calibri" pitchFamily="34" charset="0"/>
              </a:rPr>
              <a:t>Provid</a:t>
            </a:r>
            <a:r>
              <a:rPr lang="tr-TR" sz="2100" dirty="0">
                <a:solidFill>
                  <a:schemeClr val="bg1">
                    <a:lumMod val="50000"/>
                  </a:schemeClr>
                </a:solidFill>
                <a:latin typeface="Calibri" pitchFamily="34" charset="0"/>
              </a:rPr>
              <a:t>es m</a:t>
            </a:r>
            <a:r>
              <a:rPr lang="en-US" sz="2100" dirty="0">
                <a:solidFill>
                  <a:schemeClr val="bg1">
                    <a:lumMod val="50000"/>
                  </a:schemeClr>
                </a:solidFill>
                <a:latin typeface="Calibri" pitchFamily="34" charset="0"/>
              </a:rPr>
              <a:t>ore </a:t>
            </a:r>
            <a:r>
              <a:rPr lang="tr-TR" sz="2100" dirty="0">
                <a:solidFill>
                  <a:schemeClr val="bg1">
                    <a:lumMod val="50000"/>
                  </a:schemeClr>
                </a:solidFill>
                <a:latin typeface="Calibri" pitchFamily="34" charset="0"/>
              </a:rPr>
              <a:t>t</a:t>
            </a:r>
            <a:r>
              <a:rPr lang="en-US" sz="2100" dirty="0" err="1">
                <a:solidFill>
                  <a:schemeClr val="bg1">
                    <a:lumMod val="50000"/>
                  </a:schemeClr>
                </a:solidFill>
                <a:latin typeface="Calibri" pitchFamily="34" charset="0"/>
              </a:rPr>
              <a:t>han</a:t>
            </a:r>
            <a:r>
              <a:rPr lang="en-US" sz="2100" dirty="0">
                <a:solidFill>
                  <a:schemeClr val="bg1">
                    <a:lumMod val="50000"/>
                  </a:schemeClr>
                </a:solidFill>
                <a:latin typeface="Calibri" pitchFamily="34" charset="0"/>
              </a:rPr>
              <a:t> $10 Million in </a:t>
            </a:r>
            <a:r>
              <a:rPr lang="tr-TR" sz="2100" dirty="0">
                <a:solidFill>
                  <a:schemeClr val="bg1">
                    <a:lumMod val="50000"/>
                  </a:schemeClr>
                </a:solidFill>
                <a:latin typeface="Calibri" pitchFamily="34" charset="0"/>
              </a:rPr>
              <a:t>f</a:t>
            </a:r>
            <a:r>
              <a:rPr lang="en-US" sz="2100" dirty="0" err="1">
                <a:solidFill>
                  <a:schemeClr val="bg1">
                    <a:lumMod val="50000"/>
                  </a:schemeClr>
                </a:solidFill>
                <a:latin typeface="Calibri" pitchFamily="34" charset="0"/>
              </a:rPr>
              <a:t>ree</a:t>
            </a:r>
            <a:r>
              <a:rPr lang="en-US" sz="2100" dirty="0">
                <a:solidFill>
                  <a:schemeClr val="bg1">
                    <a:lumMod val="50000"/>
                  </a:schemeClr>
                </a:solidFill>
                <a:latin typeface="Calibri" pitchFamily="34" charset="0"/>
              </a:rPr>
              <a:t> </a:t>
            </a:r>
            <a:r>
              <a:rPr lang="tr-TR" sz="2100" dirty="0">
                <a:solidFill>
                  <a:schemeClr val="bg1">
                    <a:lumMod val="50000"/>
                  </a:schemeClr>
                </a:solidFill>
                <a:latin typeface="Calibri" pitchFamily="34" charset="0"/>
              </a:rPr>
              <a:t>t</a:t>
            </a:r>
            <a:r>
              <a:rPr lang="en-US" sz="2100" dirty="0">
                <a:solidFill>
                  <a:schemeClr val="bg1">
                    <a:lumMod val="50000"/>
                  </a:schemeClr>
                </a:solidFill>
                <a:latin typeface="Calibri" pitchFamily="34" charset="0"/>
              </a:rPr>
              <a:t>ravel </a:t>
            </a:r>
            <a:r>
              <a:rPr lang="tr-TR" sz="2100" dirty="0">
                <a:solidFill>
                  <a:schemeClr val="bg1">
                    <a:lumMod val="50000"/>
                  </a:schemeClr>
                </a:solidFill>
                <a:latin typeface="Calibri" pitchFamily="34" charset="0"/>
              </a:rPr>
              <a:t>t</a:t>
            </a:r>
            <a:r>
              <a:rPr lang="en-US" sz="2100" dirty="0" err="1">
                <a:solidFill>
                  <a:schemeClr val="bg1">
                    <a:lumMod val="50000"/>
                  </a:schemeClr>
                </a:solidFill>
                <a:latin typeface="Calibri" pitchFamily="34" charset="0"/>
              </a:rPr>
              <a:t>hrough</a:t>
            </a:r>
            <a:r>
              <a:rPr lang="en-US" sz="2100" dirty="0">
                <a:solidFill>
                  <a:schemeClr val="bg1">
                    <a:lumMod val="50000"/>
                  </a:schemeClr>
                </a:solidFill>
                <a:latin typeface="Calibri" pitchFamily="34" charset="0"/>
              </a:rPr>
              <a:t> Medical Transportation </a:t>
            </a:r>
            <a:endParaRPr lang="tr-TR" sz="2100" dirty="0">
              <a:solidFill>
                <a:schemeClr val="bg1">
                  <a:lumMod val="50000"/>
                </a:schemeClr>
              </a:solidFill>
              <a:latin typeface="Calibri" pitchFamily="34" charset="0"/>
            </a:endParaRPr>
          </a:p>
          <a:p>
            <a:pPr marL="342900" indent="-342900">
              <a:buFont typeface="Arial" pitchFamily="34" charset="0"/>
              <a:buChar char="•"/>
            </a:pPr>
            <a:r>
              <a:rPr lang="en-US" sz="2100" dirty="0">
                <a:solidFill>
                  <a:schemeClr val="bg1">
                    <a:lumMod val="50000"/>
                  </a:schemeClr>
                </a:solidFill>
                <a:latin typeface="Calibri" pitchFamily="34" charset="0"/>
              </a:rPr>
              <a:t>Southwest Airlines Cargo Awarded </a:t>
            </a:r>
            <a:r>
              <a:rPr lang="tr-TR" sz="2100" dirty="0">
                <a:solidFill>
                  <a:schemeClr val="bg1">
                    <a:lumMod val="50000"/>
                  </a:schemeClr>
                </a:solidFill>
                <a:latin typeface="Calibri" pitchFamily="34" charset="0"/>
              </a:rPr>
              <a:t>h</a:t>
            </a:r>
            <a:r>
              <a:rPr lang="en-US" sz="2100" dirty="0" err="1">
                <a:solidFill>
                  <a:schemeClr val="bg1">
                    <a:lumMod val="50000"/>
                  </a:schemeClr>
                </a:solidFill>
                <a:latin typeface="Calibri" pitchFamily="34" charset="0"/>
              </a:rPr>
              <a:t>ighest</a:t>
            </a:r>
            <a:r>
              <a:rPr lang="en-US" sz="2100" dirty="0">
                <a:solidFill>
                  <a:schemeClr val="bg1">
                    <a:lumMod val="50000"/>
                  </a:schemeClr>
                </a:solidFill>
                <a:latin typeface="Calibri" pitchFamily="34" charset="0"/>
              </a:rPr>
              <a:t> </a:t>
            </a:r>
            <a:r>
              <a:rPr lang="tr-TR" sz="2100" dirty="0">
                <a:solidFill>
                  <a:schemeClr val="bg1">
                    <a:lumMod val="50000"/>
                  </a:schemeClr>
                </a:solidFill>
                <a:latin typeface="Calibri" pitchFamily="34" charset="0"/>
              </a:rPr>
              <a:t>h</a:t>
            </a:r>
            <a:r>
              <a:rPr lang="en-US" sz="2100" dirty="0" err="1">
                <a:solidFill>
                  <a:schemeClr val="bg1">
                    <a:lumMod val="50000"/>
                  </a:schemeClr>
                </a:solidFill>
                <a:latin typeface="Calibri" pitchFamily="34" charset="0"/>
              </a:rPr>
              <a:t>onors</a:t>
            </a:r>
            <a:r>
              <a:rPr lang="en-US" sz="2100" dirty="0">
                <a:solidFill>
                  <a:schemeClr val="bg1">
                    <a:lumMod val="50000"/>
                  </a:schemeClr>
                </a:solidFill>
                <a:latin typeface="Calibri" pitchFamily="34" charset="0"/>
              </a:rPr>
              <a:t> </a:t>
            </a:r>
            <a:r>
              <a:rPr lang="tr-TR" sz="2100" dirty="0">
                <a:solidFill>
                  <a:schemeClr val="bg1">
                    <a:lumMod val="50000"/>
                  </a:schemeClr>
                </a:solidFill>
                <a:latin typeface="Calibri" pitchFamily="34" charset="0"/>
              </a:rPr>
              <a:t>f</a:t>
            </a:r>
            <a:r>
              <a:rPr lang="en-US" sz="2100" dirty="0">
                <a:solidFill>
                  <a:schemeClr val="bg1">
                    <a:lumMod val="50000"/>
                  </a:schemeClr>
                </a:solidFill>
                <a:latin typeface="Calibri" pitchFamily="34" charset="0"/>
              </a:rPr>
              <a:t>or Excellence In Air Cargo</a:t>
            </a:r>
          </a:p>
          <a:p>
            <a:pPr marL="342900" indent="-342900">
              <a:buFont typeface="Arial" pitchFamily="34" charset="0"/>
              <a:buChar char="•"/>
            </a:pPr>
            <a:r>
              <a:rPr lang="en-US" sz="2100" dirty="0">
                <a:solidFill>
                  <a:schemeClr val="bg1">
                    <a:lumMod val="50000"/>
                  </a:schemeClr>
                </a:solidFill>
                <a:latin typeface="Calibri" pitchFamily="34" charset="0"/>
              </a:rPr>
              <a:t>Cargo Expands Service To AirTran </a:t>
            </a:r>
            <a:r>
              <a:rPr lang="en-US" sz="2100" dirty="0" smtClean="0">
                <a:solidFill>
                  <a:schemeClr val="bg1">
                    <a:lumMod val="50000"/>
                  </a:schemeClr>
                </a:solidFill>
                <a:latin typeface="Calibri" pitchFamily="34" charset="0"/>
              </a:rPr>
              <a:t>Network</a:t>
            </a:r>
            <a:endParaRPr lang="tr-TR" sz="2100" dirty="0">
              <a:solidFill>
                <a:schemeClr val="bg1">
                  <a:lumMod val="50000"/>
                </a:schemeClr>
              </a:solidFill>
              <a:latin typeface="Calibri" pitchFamily="34" charset="0"/>
            </a:endParaRPr>
          </a:p>
        </p:txBody>
      </p:sp>
      <p:pic>
        <p:nvPicPr>
          <p:cNvPr id="3075" name="Picture 3" descr="C:\Users\Asus\Desktop\images (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10200" y="1271752"/>
            <a:ext cx="2286000" cy="1714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24259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0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sz="quarter" idx="13"/>
          </p:nvPr>
        </p:nvSpPr>
        <p:spPr>
          <a:xfrm>
            <a:off x="-21868" y="381000"/>
            <a:ext cx="4464795" cy="6477000"/>
          </a:xfrm>
        </p:spPr>
        <p:txBody>
          <a:bodyPr>
            <a:noAutofit/>
          </a:bodyPr>
          <a:lstStyle/>
          <a:p>
            <a:r>
              <a:rPr lang="en-US" sz="2200" i="0" dirty="0" smtClean="0">
                <a:solidFill>
                  <a:schemeClr val="bg1">
                    <a:lumMod val="50000"/>
                  </a:schemeClr>
                </a:solidFill>
                <a:latin typeface="Calibri" pitchFamily="34" charset="0"/>
                <a:cs typeface="Times New Roman" pitchFamily="18" charset="0"/>
              </a:rPr>
              <a:t>Transaction </a:t>
            </a:r>
            <a:r>
              <a:rPr lang="en-US" sz="2200" i="0" dirty="0">
                <a:solidFill>
                  <a:schemeClr val="bg1">
                    <a:lumMod val="50000"/>
                  </a:schemeClr>
                </a:solidFill>
                <a:latin typeface="Calibri" pitchFamily="34" charset="0"/>
                <a:cs typeface="Times New Roman" pitchFamily="18" charset="0"/>
              </a:rPr>
              <a:t>valued at $3.2 billion with one time costs to integrate the two airlines of $500 million, with cost synergies of approximately $400 million </a:t>
            </a:r>
            <a:r>
              <a:rPr lang="en-US" sz="2200" i="0" dirty="0" smtClean="0">
                <a:solidFill>
                  <a:schemeClr val="bg1">
                    <a:lumMod val="50000"/>
                  </a:schemeClr>
                </a:solidFill>
                <a:latin typeface="Calibri" pitchFamily="34" charset="0"/>
                <a:cs typeface="Times New Roman" pitchFamily="18" charset="0"/>
              </a:rPr>
              <a:t>annually</a:t>
            </a:r>
            <a:endParaRPr lang="en-US" sz="2200" i="0" dirty="0">
              <a:solidFill>
                <a:schemeClr val="bg1">
                  <a:lumMod val="50000"/>
                </a:schemeClr>
              </a:solidFill>
              <a:latin typeface="Calibri" pitchFamily="34" charset="0"/>
              <a:cs typeface="Times New Roman" pitchFamily="18" charset="0"/>
            </a:endParaRPr>
          </a:p>
          <a:p>
            <a:r>
              <a:rPr lang="en-US" sz="2200" i="0" dirty="0" smtClean="0">
                <a:solidFill>
                  <a:schemeClr val="bg1">
                    <a:lumMod val="50000"/>
                  </a:schemeClr>
                </a:solidFill>
                <a:latin typeface="Calibri" pitchFamily="34" charset="0"/>
                <a:cs typeface="Times New Roman" pitchFamily="18" charset="0"/>
              </a:rPr>
              <a:t>Elimination </a:t>
            </a:r>
            <a:r>
              <a:rPr lang="en-US" sz="2200" i="0" dirty="0">
                <a:solidFill>
                  <a:schemeClr val="bg1">
                    <a:lumMod val="50000"/>
                  </a:schemeClr>
                </a:solidFill>
                <a:latin typeface="Calibri" pitchFamily="34" charset="0"/>
                <a:cs typeface="Times New Roman" pitchFamily="18" charset="0"/>
              </a:rPr>
              <a:t>of a direct low-cost </a:t>
            </a:r>
            <a:r>
              <a:rPr lang="en-US" sz="2200" i="0" dirty="0" smtClean="0">
                <a:solidFill>
                  <a:schemeClr val="bg1">
                    <a:lumMod val="50000"/>
                  </a:schemeClr>
                </a:solidFill>
                <a:latin typeface="Calibri" pitchFamily="34" charset="0"/>
                <a:cs typeface="Times New Roman" pitchFamily="18" charset="0"/>
              </a:rPr>
              <a:t>competitor and access to new markets</a:t>
            </a:r>
          </a:p>
          <a:p>
            <a:r>
              <a:rPr lang="en-US" sz="2200" i="0" dirty="0" smtClean="0">
                <a:solidFill>
                  <a:schemeClr val="bg1">
                    <a:lumMod val="50000"/>
                  </a:schemeClr>
                </a:solidFill>
                <a:latin typeface="Calibri" pitchFamily="34" charset="0"/>
                <a:cs typeface="Times New Roman" pitchFamily="18" charset="0"/>
              </a:rPr>
              <a:t>Adds 25 </a:t>
            </a:r>
            <a:r>
              <a:rPr lang="en-US" sz="2200" i="0" dirty="0">
                <a:solidFill>
                  <a:schemeClr val="bg1">
                    <a:lumMod val="50000"/>
                  </a:schemeClr>
                </a:solidFill>
                <a:latin typeface="Calibri" pitchFamily="34" charset="0"/>
                <a:cs typeface="Times New Roman" pitchFamily="18" charset="0"/>
              </a:rPr>
              <a:t>additional destinations </a:t>
            </a:r>
            <a:endParaRPr lang="tr-TR" sz="2200" i="0" dirty="0" smtClean="0">
              <a:solidFill>
                <a:schemeClr val="bg1">
                  <a:lumMod val="50000"/>
                </a:schemeClr>
              </a:solidFill>
              <a:latin typeface="Calibri" pitchFamily="34" charset="0"/>
              <a:cs typeface="Times New Roman" pitchFamily="18" charset="0"/>
            </a:endParaRPr>
          </a:p>
          <a:p>
            <a:r>
              <a:rPr lang="en-US" sz="2200" i="0" dirty="0" smtClean="0">
                <a:solidFill>
                  <a:schemeClr val="bg1">
                    <a:lumMod val="50000"/>
                  </a:schemeClr>
                </a:solidFill>
                <a:latin typeface="Calibri" pitchFamily="34" charset="0"/>
                <a:cs typeface="Times New Roman" pitchFamily="18" charset="0"/>
              </a:rPr>
              <a:t>By </a:t>
            </a:r>
            <a:r>
              <a:rPr lang="en-US" sz="2200" i="0" dirty="0">
                <a:solidFill>
                  <a:schemeClr val="bg1">
                    <a:lumMod val="50000"/>
                  </a:schemeClr>
                </a:solidFill>
                <a:latin typeface="Calibri" pitchFamily="34" charset="0"/>
                <a:cs typeface="Times New Roman" pitchFamily="18" charset="0"/>
              </a:rPr>
              <a:t>April 2013, shared itineraries will be available in all Southwest and AirTran </a:t>
            </a:r>
            <a:r>
              <a:rPr lang="en-US" sz="2200" i="0" dirty="0" smtClean="0">
                <a:solidFill>
                  <a:schemeClr val="bg1">
                    <a:lumMod val="50000"/>
                  </a:schemeClr>
                </a:solidFill>
                <a:latin typeface="Calibri" pitchFamily="34" charset="0"/>
                <a:cs typeface="Times New Roman" pitchFamily="18" charset="0"/>
              </a:rPr>
              <a:t>cities.</a:t>
            </a:r>
          </a:p>
          <a:p>
            <a:r>
              <a:rPr lang="en-US" sz="2200" i="0" dirty="0" smtClean="0">
                <a:solidFill>
                  <a:schemeClr val="bg1">
                    <a:lumMod val="50000"/>
                  </a:schemeClr>
                </a:solidFill>
                <a:latin typeface="Calibri" pitchFamily="34" charset="0"/>
                <a:cs typeface="Times New Roman" pitchFamily="18" charset="0"/>
              </a:rPr>
              <a:t>Southwest </a:t>
            </a:r>
            <a:r>
              <a:rPr lang="en-US" sz="2200" i="0" dirty="0">
                <a:solidFill>
                  <a:schemeClr val="bg1">
                    <a:lumMod val="50000"/>
                  </a:schemeClr>
                </a:solidFill>
                <a:latin typeface="Calibri" pitchFamily="34" charset="0"/>
                <a:cs typeface="Times New Roman" pitchFamily="18" charset="0"/>
              </a:rPr>
              <a:t>anticipates that the integration </a:t>
            </a:r>
            <a:r>
              <a:rPr lang="en-US" sz="2200" i="0" dirty="0" smtClean="0">
                <a:solidFill>
                  <a:schemeClr val="bg1">
                    <a:lumMod val="50000"/>
                  </a:schemeClr>
                </a:solidFill>
                <a:latin typeface="Calibri" pitchFamily="34" charset="0"/>
                <a:cs typeface="Times New Roman" pitchFamily="18" charset="0"/>
              </a:rPr>
              <a:t>will </a:t>
            </a:r>
            <a:r>
              <a:rPr lang="en-US" sz="2200" i="0" dirty="0">
                <a:solidFill>
                  <a:schemeClr val="bg1">
                    <a:lumMod val="50000"/>
                  </a:schemeClr>
                </a:solidFill>
                <a:latin typeface="Calibri" pitchFamily="34" charset="0"/>
                <a:cs typeface="Times New Roman" pitchFamily="18" charset="0"/>
              </a:rPr>
              <a:t>be complete in late 2014.</a:t>
            </a:r>
          </a:p>
        </p:txBody>
      </p:sp>
      <p:sp>
        <p:nvSpPr>
          <p:cNvPr id="2" name="Title 1"/>
          <p:cNvSpPr>
            <a:spLocks noGrp="1"/>
          </p:cNvSpPr>
          <p:nvPr>
            <p:ph type="title"/>
          </p:nvPr>
        </p:nvSpPr>
        <p:spPr>
          <a:xfrm>
            <a:off x="5257800" y="0"/>
            <a:ext cx="3429000" cy="1600200"/>
          </a:xfrm>
        </p:spPr>
        <p:txBody>
          <a:bodyPr>
            <a:noAutofit/>
          </a:bodyPr>
          <a:lstStyle/>
          <a:p>
            <a:r>
              <a:rPr lang="en-US" sz="3200" b="1" dirty="0" smtClean="0">
                <a:solidFill>
                  <a:schemeClr val="bg1">
                    <a:lumMod val="50000"/>
                  </a:schemeClr>
                </a:solidFill>
                <a:latin typeface="Calibri" pitchFamily="34" charset="0"/>
              </a:rPr>
              <a:t>Southwest’s Acquisition of AirTran</a:t>
            </a:r>
            <a:endParaRPr lang="en-US" sz="3200" b="1" dirty="0">
              <a:solidFill>
                <a:schemeClr val="bg1">
                  <a:lumMod val="50000"/>
                </a:schemeClr>
              </a:solidFill>
              <a:latin typeface="Calibri" pitchFamily="34" charset="0"/>
            </a:endParaRPr>
          </a:p>
        </p:txBody>
      </p:sp>
      <p:pic>
        <p:nvPicPr>
          <p:cNvPr id="5" name="Picture 2" descr="C:\Users\Asus\Desktop\southwest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9600" y="1600200"/>
            <a:ext cx="4724399" cy="5257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59410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a:xfrm>
            <a:off x="5715000" y="152400"/>
            <a:ext cx="3048000" cy="655320"/>
          </a:xfrm>
        </p:spPr>
        <p:txBody>
          <a:bodyPr>
            <a:noAutofit/>
          </a:bodyPr>
          <a:lstStyle/>
          <a:p>
            <a:pPr algn="l"/>
            <a:r>
              <a:rPr lang="tr-TR" sz="3600" b="1" dirty="0" smtClean="0">
                <a:solidFill>
                  <a:schemeClr val="bg1">
                    <a:lumMod val="50000"/>
                  </a:schemeClr>
                </a:solidFill>
                <a:latin typeface="Calibri" pitchFamily="34" charset="0"/>
              </a:rPr>
              <a:t>competitors</a:t>
            </a:r>
            <a:endParaRPr lang="en-CA" sz="3600" b="1" dirty="0">
              <a:solidFill>
                <a:schemeClr val="bg1">
                  <a:lumMod val="50000"/>
                </a:schemeClr>
              </a:solidFill>
              <a:latin typeface="Calibri" pitchFamily="34" charset="0"/>
            </a:endParaRPr>
          </a:p>
        </p:txBody>
      </p:sp>
      <p:sp>
        <p:nvSpPr>
          <p:cNvPr id="8" name="Content Placeholder 2"/>
          <p:cNvSpPr>
            <a:spLocks noGrp="1"/>
          </p:cNvSpPr>
          <p:nvPr>
            <p:ph sz="quarter" idx="13"/>
          </p:nvPr>
        </p:nvSpPr>
        <p:spPr>
          <a:xfrm>
            <a:off x="228600" y="533400"/>
            <a:ext cx="4800600" cy="6096000"/>
          </a:xfrm>
        </p:spPr>
        <p:txBody>
          <a:bodyPr>
            <a:normAutofit/>
          </a:bodyPr>
          <a:lstStyle/>
          <a:p>
            <a:r>
              <a:rPr lang="tr-TR" sz="2800" dirty="0" smtClean="0">
                <a:solidFill>
                  <a:schemeClr val="bg1">
                    <a:lumMod val="50000"/>
                  </a:schemeClr>
                </a:solidFill>
                <a:latin typeface="Calibri" pitchFamily="34" charset="0"/>
              </a:rPr>
              <a:t>‘</a:t>
            </a:r>
            <a:r>
              <a:rPr lang="en-US" sz="2800" i="1" dirty="0" smtClean="0">
                <a:solidFill>
                  <a:schemeClr val="bg1">
                    <a:lumMod val="50000"/>
                  </a:schemeClr>
                </a:solidFill>
                <a:latin typeface="Calibri" pitchFamily="34" charset="0"/>
              </a:rPr>
              <a:t>Southwest Airlines has </a:t>
            </a:r>
            <a:r>
              <a:rPr lang="en-US" sz="2800" i="1" dirty="0">
                <a:solidFill>
                  <a:schemeClr val="bg1">
                    <a:lumMod val="50000"/>
                  </a:schemeClr>
                </a:solidFill>
                <a:latin typeface="Calibri" pitchFamily="34" charset="0"/>
              </a:rPr>
              <a:t>the reputation of being able to force a competitor into </a:t>
            </a:r>
            <a:r>
              <a:rPr lang="en-US" sz="2800" i="1" dirty="0" smtClean="0">
                <a:solidFill>
                  <a:schemeClr val="bg1">
                    <a:lumMod val="50000"/>
                  </a:schemeClr>
                </a:solidFill>
                <a:latin typeface="Calibri" pitchFamily="34" charset="0"/>
              </a:rPr>
              <a:t>bankruptcy</a:t>
            </a:r>
            <a:r>
              <a:rPr lang="tr-TR" sz="2800" i="1" dirty="0" smtClean="0">
                <a:solidFill>
                  <a:schemeClr val="bg1">
                    <a:lumMod val="50000"/>
                  </a:schemeClr>
                </a:solidFill>
                <a:latin typeface="Calibri" pitchFamily="34" charset="0"/>
              </a:rPr>
              <a:t>!’</a:t>
            </a:r>
            <a:endParaRPr lang="en-CA" sz="2800" i="1" dirty="0" smtClean="0">
              <a:solidFill>
                <a:schemeClr val="bg1">
                  <a:lumMod val="50000"/>
                </a:schemeClr>
              </a:solidFill>
              <a:latin typeface="Calibri" pitchFamily="34" charset="0"/>
            </a:endParaRPr>
          </a:p>
          <a:p>
            <a:pPr lvl="1"/>
            <a:r>
              <a:rPr lang="en-CA" sz="2800" dirty="0" smtClean="0">
                <a:solidFill>
                  <a:schemeClr val="bg1">
                    <a:lumMod val="50000"/>
                  </a:schemeClr>
                </a:solidFill>
                <a:latin typeface="Calibri" pitchFamily="34" charset="0"/>
              </a:rPr>
              <a:t>Cost competitive</a:t>
            </a:r>
          </a:p>
          <a:p>
            <a:pPr lvl="1"/>
            <a:r>
              <a:rPr lang="en-CA" sz="2800" dirty="0" smtClean="0">
                <a:solidFill>
                  <a:schemeClr val="bg1">
                    <a:lumMod val="50000"/>
                  </a:schemeClr>
                </a:solidFill>
                <a:latin typeface="Calibri" pitchFamily="34" charset="0"/>
              </a:rPr>
              <a:t>“Bags fly free”</a:t>
            </a:r>
          </a:p>
          <a:p>
            <a:pPr lvl="1"/>
            <a:r>
              <a:rPr lang="en-CA" sz="2800" dirty="0" smtClean="0">
                <a:solidFill>
                  <a:schemeClr val="bg1">
                    <a:lumMod val="50000"/>
                  </a:schemeClr>
                </a:solidFill>
                <a:latin typeface="Calibri" pitchFamily="34" charset="0"/>
              </a:rPr>
              <a:t>Fewer fees</a:t>
            </a:r>
            <a:endParaRPr lang="tr-TR" sz="2800" dirty="0">
              <a:solidFill>
                <a:schemeClr val="bg1">
                  <a:lumMod val="50000"/>
                </a:schemeClr>
              </a:solidFill>
              <a:latin typeface="Calibri" pitchFamily="34" charset="0"/>
            </a:endParaRPr>
          </a:p>
          <a:p>
            <a:pPr marL="457200" lvl="1" indent="0">
              <a:buNone/>
            </a:pPr>
            <a:r>
              <a:rPr lang="tr-TR" sz="2800" dirty="0" smtClean="0">
                <a:solidFill>
                  <a:schemeClr val="bg1">
                    <a:lumMod val="50000"/>
                  </a:schemeClr>
                </a:solidFill>
                <a:latin typeface="Calibri" pitchFamily="34" charset="0"/>
              </a:rPr>
              <a:t>MAIN COMPETITORS:</a:t>
            </a:r>
          </a:p>
          <a:p>
            <a:pPr lvl="1"/>
            <a:r>
              <a:rPr lang="tr-TR" sz="2800" dirty="0" smtClean="0">
                <a:solidFill>
                  <a:schemeClr val="bg1">
                    <a:lumMod val="50000"/>
                  </a:schemeClr>
                </a:solidFill>
                <a:latin typeface="Calibri" pitchFamily="34" charset="0"/>
              </a:rPr>
              <a:t>American Airlines</a:t>
            </a:r>
          </a:p>
          <a:p>
            <a:pPr lvl="1"/>
            <a:r>
              <a:rPr lang="tr-TR" sz="2800" dirty="0" smtClean="0">
                <a:solidFill>
                  <a:schemeClr val="bg1">
                    <a:lumMod val="50000"/>
                  </a:schemeClr>
                </a:solidFill>
                <a:latin typeface="Calibri" pitchFamily="34" charset="0"/>
              </a:rPr>
              <a:t>Delta Airlines</a:t>
            </a:r>
          </a:p>
          <a:p>
            <a:pPr lvl="1"/>
            <a:r>
              <a:rPr lang="tr-TR" sz="2800" dirty="0" smtClean="0">
                <a:solidFill>
                  <a:schemeClr val="bg1">
                    <a:lumMod val="50000"/>
                  </a:schemeClr>
                </a:solidFill>
                <a:latin typeface="Calibri" pitchFamily="34" charset="0"/>
              </a:rPr>
              <a:t>Jetblue Airlines</a:t>
            </a:r>
          </a:p>
          <a:p>
            <a:pPr lvl="1"/>
            <a:r>
              <a:rPr lang="tr-TR" sz="2800" dirty="0" smtClean="0">
                <a:solidFill>
                  <a:schemeClr val="bg1">
                    <a:lumMod val="50000"/>
                  </a:schemeClr>
                </a:solidFill>
                <a:latin typeface="Calibri" pitchFamily="34" charset="0"/>
              </a:rPr>
              <a:t>Spirit Airlines</a:t>
            </a:r>
          </a:p>
          <a:p>
            <a:pPr marL="457200" lvl="1" indent="0">
              <a:buNone/>
            </a:pPr>
            <a:endParaRPr lang="tr-TR" sz="2800" dirty="0">
              <a:solidFill>
                <a:schemeClr val="bg1">
                  <a:lumMod val="50000"/>
                </a:schemeClr>
              </a:solidFill>
              <a:latin typeface="Calibri" pitchFamily="34" charset="0"/>
            </a:endParaRPr>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14800" y="1660634"/>
            <a:ext cx="50292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88094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0" indent="0">
              <a:buNone/>
            </a:pPr>
            <a:endParaRPr lang="ru-RU" dirty="0"/>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0" y="-31531"/>
            <a:ext cx="9186041" cy="6889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a:xfrm>
            <a:off x="1182624" y="1371600"/>
            <a:ext cx="7083552" cy="731520"/>
          </a:xfrm>
        </p:spPr>
        <p:txBody>
          <a:bodyPr>
            <a:noAutofit/>
          </a:bodyPr>
          <a:lstStyle/>
          <a:p>
            <a:r>
              <a:rPr lang="en-US" sz="2400" dirty="0">
                <a:solidFill>
                  <a:schemeClr val="bg1">
                    <a:lumMod val="50000"/>
                  </a:schemeClr>
                </a:solidFill>
                <a:latin typeface="Calibri" pitchFamily="34" charset="0"/>
              </a:rPr>
              <a:t>Southwest Airlines' performance over the last year in comparison to competitors.</a:t>
            </a:r>
            <a:endParaRPr lang="ru-RU" sz="2400" dirty="0">
              <a:solidFill>
                <a:schemeClr val="bg1">
                  <a:lumMod val="50000"/>
                </a:schemeClr>
              </a:solidFill>
              <a:latin typeface="Calibri" pitchFamily="34" charset="0"/>
            </a:endParaRPr>
          </a:p>
        </p:txBody>
      </p:sp>
      <p:sp>
        <p:nvSpPr>
          <p:cNvPr id="6" name="Title 2"/>
          <p:cNvSpPr txBox="1">
            <a:spLocks/>
          </p:cNvSpPr>
          <p:nvPr/>
        </p:nvSpPr>
        <p:spPr>
          <a:xfrm>
            <a:off x="5105400" y="141999"/>
            <a:ext cx="3828996" cy="990600"/>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smtClean="0">
                <a:solidFill>
                  <a:schemeClr val="bg1">
                    <a:lumMod val="50000"/>
                  </a:schemeClr>
                </a:solidFill>
                <a:latin typeface="Calibri" pitchFamily="34" charset="0"/>
              </a:rPr>
              <a:t>performance</a:t>
            </a:r>
            <a:r>
              <a:rPr lang="en-US" sz="3200" b="1" dirty="0" smtClean="0">
                <a:solidFill>
                  <a:schemeClr val="bg1">
                    <a:lumMod val="50000"/>
                  </a:schemeClr>
                </a:solidFill>
              </a:rPr>
              <a:t> </a:t>
            </a:r>
            <a:r>
              <a:rPr lang="tr-TR" sz="3200" b="1" dirty="0" smtClean="0">
                <a:solidFill>
                  <a:schemeClr val="bg1">
                    <a:lumMod val="50000"/>
                  </a:schemeClr>
                </a:solidFill>
              </a:rPr>
              <a:t> </a:t>
            </a:r>
            <a:r>
              <a:rPr lang="tr-TR" sz="3200" b="1" dirty="0" smtClean="0">
                <a:solidFill>
                  <a:schemeClr val="bg1">
                    <a:lumMod val="50000"/>
                  </a:schemeClr>
                </a:solidFill>
                <a:latin typeface="Calibri" pitchFamily="34" charset="0"/>
              </a:rPr>
              <a:t>2013</a:t>
            </a:r>
            <a:endParaRPr lang="ru-RU" sz="3200" b="1" dirty="0">
              <a:solidFill>
                <a:schemeClr val="bg1">
                  <a:lumMod val="50000"/>
                </a:schemeClr>
              </a:solidFill>
              <a:latin typeface="Calibri" pitchFamily="34" charset="0"/>
            </a:endParaRPr>
          </a:p>
        </p:txBody>
      </p:sp>
      <p:sp>
        <p:nvSpPr>
          <p:cNvPr id="7" name="AutoShape 2" descr="http://static.cdn-seekingalpha.com/uploads/2013/4/10947131_13669340502246_rId6.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tatic.cdn-seekingalpha.com/uploads/2013/4/10947131_13669340502246_rId6.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6" descr="http://static.cdn-seekingalpha.com/uploads/2013/4/10947131_13669340502246_rId6.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5" name="Picture 7" descr="C:\Users\Asus\Desktop\10947131_13669340502246_rId6.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286000"/>
            <a:ext cx="9186041" cy="384985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1178612" y="6337003"/>
            <a:ext cx="6804042" cy="338554"/>
          </a:xfrm>
          <a:prstGeom prst="rect">
            <a:avLst/>
          </a:prstGeom>
          <a:noFill/>
        </p:spPr>
        <p:txBody>
          <a:bodyPr wrap="none" rtlCol="0">
            <a:spAutoFit/>
          </a:bodyPr>
          <a:lstStyle/>
          <a:p>
            <a:r>
              <a:rPr lang="tr-TR" sz="1600" dirty="0" smtClean="0">
                <a:solidFill>
                  <a:schemeClr val="bg1">
                    <a:lumMod val="50000"/>
                  </a:schemeClr>
                </a:solidFill>
                <a:latin typeface="Calibri" pitchFamily="34" charset="0"/>
                <a:hlinkClick r:id="rId5"/>
              </a:rPr>
              <a:t>*http</a:t>
            </a:r>
            <a:r>
              <a:rPr lang="tr-TR" sz="1600" dirty="0">
                <a:solidFill>
                  <a:schemeClr val="bg1">
                    <a:lumMod val="50000"/>
                  </a:schemeClr>
                </a:solidFill>
                <a:latin typeface="Calibri" pitchFamily="34" charset="0"/>
                <a:hlinkClick r:id="rId5"/>
              </a:rPr>
              <a:t>://seekingalpha.com/article/1380301-southwest-airlines-2013-valuation</a:t>
            </a:r>
            <a:endParaRPr lang="ru-RU" sz="16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481082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 y="-111673"/>
            <a:ext cx="9220200" cy="7081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250952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6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Content Placeholder 1"/>
          <p:cNvGraphicFramePr>
            <a:graphicFrameLocks noGrp="1"/>
          </p:cNvGraphicFramePr>
          <p:nvPr>
            <p:ph sz="quarter" idx="13"/>
            <p:extLst>
              <p:ext uri="{D42A27DB-BD31-4B8C-83A1-F6EECF244321}">
                <p14:modId xmlns:p14="http://schemas.microsoft.com/office/powerpoint/2010/main" xmlns="" val="573316279"/>
              </p:ext>
            </p:extLst>
          </p:nvPr>
        </p:nvGraphicFramePr>
        <p:xfrm>
          <a:off x="36786" y="2362200"/>
          <a:ext cx="9107214" cy="3733799"/>
        </p:xfrm>
        <a:graphic>
          <a:graphicData uri="http://schemas.openxmlformats.org/drawingml/2006/table">
            <a:tbl>
              <a:tblPr firstRow="1" bandRow="1">
                <a:tableStyleId>{69CF1AB2-1976-4502-BF36-3FF5EA218861}</a:tableStyleId>
              </a:tblPr>
              <a:tblGrid>
                <a:gridCol w="3035738"/>
                <a:gridCol w="3035738"/>
                <a:gridCol w="3035738"/>
              </a:tblGrid>
              <a:tr h="578137">
                <a:tc>
                  <a:txBody>
                    <a:bodyPr/>
                    <a:lstStyle/>
                    <a:p>
                      <a:pPr algn="ctr"/>
                      <a:r>
                        <a:rPr lang="tr-TR" sz="2400" u="sng" dirty="0">
                          <a:effectLst/>
                        </a:rPr>
                        <a:t>Type</a:t>
                      </a:r>
                      <a:endParaRPr lang="tr-TR" sz="2400" b="1" dirty="0">
                        <a:solidFill>
                          <a:schemeClr val="bg1">
                            <a:lumMod val="50000"/>
                          </a:schemeClr>
                        </a:solidFill>
                      </a:endParaRPr>
                    </a:p>
                  </a:txBody>
                  <a:tcPr marL="0" marR="0" marT="0" marB="0" anchor="ctr"/>
                </a:tc>
                <a:tc>
                  <a:txBody>
                    <a:bodyPr/>
                    <a:lstStyle/>
                    <a:p>
                      <a:pPr algn="ctr"/>
                      <a:r>
                        <a:rPr lang="tr-TR" sz="2400" u="sng">
                          <a:effectLst/>
                        </a:rPr>
                        <a:t>Number</a:t>
                      </a:r>
                      <a:endParaRPr lang="tr-TR" sz="2400" b="1">
                        <a:solidFill>
                          <a:schemeClr val="bg1">
                            <a:lumMod val="50000"/>
                          </a:schemeClr>
                        </a:solidFill>
                      </a:endParaRPr>
                    </a:p>
                  </a:txBody>
                  <a:tcPr marL="0" marR="0" marT="0" marB="0" anchor="ctr"/>
                </a:tc>
                <a:tc>
                  <a:txBody>
                    <a:bodyPr/>
                    <a:lstStyle/>
                    <a:p>
                      <a:pPr algn="ctr"/>
                      <a:r>
                        <a:rPr lang="tr-TR" sz="2400" u="sng" dirty="0">
                          <a:effectLst/>
                        </a:rPr>
                        <a:t>Seats</a:t>
                      </a:r>
                      <a:endParaRPr lang="tr-TR" sz="2400" b="1" dirty="0">
                        <a:solidFill>
                          <a:schemeClr val="bg1">
                            <a:lumMod val="50000"/>
                          </a:schemeClr>
                        </a:solidFill>
                      </a:endParaRPr>
                    </a:p>
                  </a:txBody>
                  <a:tcPr marL="0" marR="0" marT="0" marB="0" anchor="ctr"/>
                </a:tc>
              </a:tr>
              <a:tr h="674493">
                <a:tc>
                  <a:txBody>
                    <a:bodyPr/>
                    <a:lstStyle/>
                    <a:p>
                      <a:pPr algn="ctr"/>
                      <a:r>
                        <a:rPr lang="ru-RU" sz="2400" dirty="0" smtClean="0"/>
                        <a:t>717-200</a:t>
                      </a:r>
                      <a:endParaRPr lang="ru-RU" sz="2400" b="1" dirty="0">
                        <a:solidFill>
                          <a:schemeClr val="bg1">
                            <a:lumMod val="50000"/>
                          </a:schemeClr>
                        </a:solidFill>
                      </a:endParaRPr>
                    </a:p>
                  </a:txBody>
                  <a:tcPr marL="0" marR="0" marT="0" marB="0" anchor="ctr"/>
                </a:tc>
                <a:tc>
                  <a:txBody>
                    <a:bodyPr/>
                    <a:lstStyle/>
                    <a:p>
                      <a:pPr algn="ctr"/>
                      <a:r>
                        <a:rPr lang="ru-RU" sz="2400" dirty="0" smtClean="0"/>
                        <a:t>76</a:t>
                      </a:r>
                      <a:endParaRPr lang="ru-RU" sz="2400" b="1" dirty="0">
                        <a:solidFill>
                          <a:schemeClr val="bg1">
                            <a:lumMod val="50000"/>
                          </a:schemeClr>
                        </a:solidFill>
                      </a:endParaRPr>
                    </a:p>
                  </a:txBody>
                  <a:tcPr marL="0" marR="0" marT="0" marB="0" anchor="ctr"/>
                </a:tc>
                <a:tc>
                  <a:txBody>
                    <a:bodyPr/>
                    <a:lstStyle/>
                    <a:p>
                      <a:pPr algn="ctr"/>
                      <a:r>
                        <a:rPr lang="ru-RU" sz="2400" dirty="0" smtClean="0"/>
                        <a:t>117</a:t>
                      </a:r>
                      <a:endParaRPr lang="ru-RU" sz="2400" b="1" dirty="0">
                        <a:solidFill>
                          <a:schemeClr val="bg1">
                            <a:lumMod val="50000"/>
                          </a:schemeClr>
                        </a:solidFill>
                      </a:endParaRPr>
                    </a:p>
                  </a:txBody>
                  <a:tcPr marL="0" marR="0" marT="0" marB="0" anchor="ctr"/>
                </a:tc>
              </a:tr>
              <a:tr h="586166">
                <a:tc>
                  <a:txBody>
                    <a:bodyPr/>
                    <a:lstStyle/>
                    <a:p>
                      <a:pPr algn="ctr"/>
                      <a:r>
                        <a:rPr lang="ru-RU" sz="2400" dirty="0"/>
                        <a:t>737-500</a:t>
                      </a:r>
                      <a:endParaRPr lang="ru-RU" sz="2400" b="1" dirty="0">
                        <a:solidFill>
                          <a:schemeClr val="bg1">
                            <a:lumMod val="50000"/>
                          </a:schemeClr>
                        </a:solidFill>
                      </a:endParaRPr>
                    </a:p>
                  </a:txBody>
                  <a:tcPr marL="0" marR="0" marT="0" marB="0" anchor="ctr"/>
                </a:tc>
                <a:tc>
                  <a:txBody>
                    <a:bodyPr/>
                    <a:lstStyle/>
                    <a:p>
                      <a:pPr algn="ctr"/>
                      <a:r>
                        <a:rPr lang="ru-RU" sz="2400"/>
                        <a:t>15</a:t>
                      </a:r>
                      <a:endParaRPr lang="ru-RU" sz="2400" b="1">
                        <a:solidFill>
                          <a:schemeClr val="bg1">
                            <a:lumMod val="50000"/>
                          </a:schemeClr>
                        </a:solidFill>
                      </a:endParaRPr>
                    </a:p>
                  </a:txBody>
                  <a:tcPr marL="0" marR="0" marT="0" marB="0" anchor="ctr"/>
                </a:tc>
                <a:tc>
                  <a:txBody>
                    <a:bodyPr/>
                    <a:lstStyle/>
                    <a:p>
                      <a:pPr algn="ctr"/>
                      <a:r>
                        <a:rPr lang="ru-RU" sz="2400" dirty="0"/>
                        <a:t>122</a:t>
                      </a:r>
                      <a:endParaRPr lang="ru-RU" sz="2400" b="1" dirty="0">
                        <a:solidFill>
                          <a:schemeClr val="bg1">
                            <a:lumMod val="50000"/>
                          </a:schemeClr>
                        </a:solidFill>
                      </a:endParaRPr>
                    </a:p>
                  </a:txBody>
                  <a:tcPr marL="0" marR="0" marT="0" marB="0" anchor="ctr"/>
                </a:tc>
              </a:tr>
              <a:tr h="586166">
                <a:tc>
                  <a:txBody>
                    <a:bodyPr/>
                    <a:lstStyle/>
                    <a:p>
                      <a:pPr algn="ctr"/>
                      <a:r>
                        <a:rPr lang="ru-RU" sz="2400" dirty="0"/>
                        <a:t>737-700</a:t>
                      </a:r>
                      <a:endParaRPr lang="ru-RU" sz="2400" b="1" dirty="0">
                        <a:solidFill>
                          <a:schemeClr val="bg1">
                            <a:lumMod val="50000"/>
                          </a:schemeClr>
                        </a:solidFill>
                      </a:endParaRPr>
                    </a:p>
                  </a:txBody>
                  <a:tcPr marL="0" marR="0" marT="0" marB="0" anchor="ctr"/>
                </a:tc>
                <a:tc>
                  <a:txBody>
                    <a:bodyPr/>
                    <a:lstStyle/>
                    <a:p>
                      <a:pPr algn="ctr"/>
                      <a:r>
                        <a:rPr lang="ru-RU" sz="2400"/>
                        <a:t>425</a:t>
                      </a:r>
                      <a:endParaRPr lang="ru-RU" sz="2400" b="1">
                        <a:solidFill>
                          <a:schemeClr val="bg1">
                            <a:lumMod val="50000"/>
                          </a:schemeClr>
                        </a:solidFill>
                      </a:endParaRPr>
                    </a:p>
                  </a:txBody>
                  <a:tcPr marL="0" marR="0" marT="0" marB="0" anchor="ctr"/>
                </a:tc>
                <a:tc>
                  <a:txBody>
                    <a:bodyPr/>
                    <a:lstStyle/>
                    <a:p>
                      <a:pPr algn="ctr"/>
                      <a:r>
                        <a:rPr lang="ru-RU" sz="2400"/>
                        <a:t>137/143</a:t>
                      </a:r>
                      <a:endParaRPr lang="ru-RU" sz="2400" b="1">
                        <a:solidFill>
                          <a:schemeClr val="bg1">
                            <a:lumMod val="50000"/>
                          </a:schemeClr>
                        </a:solidFill>
                      </a:endParaRPr>
                    </a:p>
                  </a:txBody>
                  <a:tcPr marL="0" marR="0" marT="0" marB="0" anchor="ctr"/>
                </a:tc>
              </a:tr>
              <a:tr h="586166">
                <a:tc>
                  <a:txBody>
                    <a:bodyPr/>
                    <a:lstStyle/>
                    <a:p>
                      <a:pPr algn="ctr"/>
                      <a:r>
                        <a:rPr lang="ru-RU" sz="2400"/>
                        <a:t>737-800</a:t>
                      </a:r>
                      <a:endParaRPr lang="ru-RU" sz="2400" b="1">
                        <a:solidFill>
                          <a:schemeClr val="bg1">
                            <a:lumMod val="50000"/>
                          </a:schemeClr>
                        </a:solidFill>
                      </a:endParaRPr>
                    </a:p>
                  </a:txBody>
                  <a:tcPr marL="0" marR="0" marT="0" marB="0" anchor="ctr"/>
                </a:tc>
                <a:tc>
                  <a:txBody>
                    <a:bodyPr/>
                    <a:lstStyle/>
                    <a:p>
                      <a:pPr algn="ctr"/>
                      <a:r>
                        <a:rPr lang="ru-RU" sz="2400" dirty="0" smtClean="0"/>
                        <a:t>44</a:t>
                      </a:r>
                      <a:endParaRPr lang="ru-RU" sz="2400" b="1" dirty="0">
                        <a:solidFill>
                          <a:schemeClr val="bg1">
                            <a:lumMod val="50000"/>
                          </a:schemeClr>
                        </a:solidFill>
                      </a:endParaRPr>
                    </a:p>
                  </a:txBody>
                  <a:tcPr marL="0" marR="0" marT="0" marB="0" anchor="ctr"/>
                </a:tc>
                <a:tc>
                  <a:txBody>
                    <a:bodyPr/>
                    <a:lstStyle/>
                    <a:p>
                      <a:pPr algn="ctr"/>
                      <a:r>
                        <a:rPr lang="ru-RU" sz="2400" dirty="0"/>
                        <a:t>175</a:t>
                      </a:r>
                      <a:endParaRPr lang="ru-RU" sz="2400" b="1" dirty="0">
                        <a:solidFill>
                          <a:schemeClr val="bg1">
                            <a:lumMod val="50000"/>
                          </a:schemeClr>
                        </a:solidFill>
                      </a:endParaRPr>
                    </a:p>
                  </a:txBody>
                  <a:tcPr marL="0" marR="0" marT="0" marB="0" anchor="ctr"/>
                </a:tc>
              </a:tr>
              <a:tr h="722671">
                <a:tc>
                  <a:txBody>
                    <a:bodyPr/>
                    <a:lstStyle/>
                    <a:p>
                      <a:pPr algn="ctr"/>
                      <a:r>
                        <a:rPr lang="tr-TR" sz="2400" dirty="0" smtClean="0"/>
                        <a:t>737-300</a:t>
                      </a:r>
                      <a:endParaRPr lang="ru-RU" sz="2400" b="1" dirty="0">
                        <a:solidFill>
                          <a:schemeClr val="bg1">
                            <a:lumMod val="50000"/>
                          </a:schemeClr>
                        </a:solidFill>
                      </a:endParaRPr>
                    </a:p>
                  </a:txBody>
                  <a:tcPr/>
                </a:tc>
                <a:tc>
                  <a:txBody>
                    <a:bodyPr/>
                    <a:lstStyle/>
                    <a:p>
                      <a:pPr algn="ctr"/>
                      <a:r>
                        <a:rPr lang="tr-TR" sz="2400" dirty="0" smtClean="0"/>
                        <a:t>123</a:t>
                      </a:r>
                      <a:endParaRPr lang="ru-RU" sz="2400" b="1" dirty="0">
                        <a:solidFill>
                          <a:schemeClr val="bg1">
                            <a:lumMod val="50000"/>
                          </a:schemeClr>
                        </a:solidFill>
                      </a:endParaRPr>
                    </a:p>
                  </a:txBody>
                  <a:tcPr/>
                </a:tc>
                <a:tc>
                  <a:txBody>
                    <a:bodyPr/>
                    <a:lstStyle/>
                    <a:p>
                      <a:pPr algn="ctr"/>
                      <a:r>
                        <a:rPr lang="tr-TR" sz="2400" dirty="0" smtClean="0"/>
                        <a:t>137/143</a:t>
                      </a:r>
                      <a:endParaRPr lang="ru-RU" sz="2400" b="1" dirty="0">
                        <a:solidFill>
                          <a:schemeClr val="bg1">
                            <a:lumMod val="50000"/>
                          </a:schemeClr>
                        </a:solidFill>
                      </a:endParaRPr>
                    </a:p>
                  </a:txBody>
                  <a:tcPr/>
                </a:tc>
              </a:tr>
            </a:tbl>
          </a:graphicData>
        </a:graphic>
      </p:graphicFrame>
      <p:sp>
        <p:nvSpPr>
          <p:cNvPr id="5" name="Title 4"/>
          <p:cNvSpPr>
            <a:spLocks noGrp="1"/>
          </p:cNvSpPr>
          <p:nvPr>
            <p:ph type="title"/>
          </p:nvPr>
        </p:nvSpPr>
        <p:spPr>
          <a:xfrm>
            <a:off x="5943600" y="381000"/>
            <a:ext cx="2835348" cy="426720"/>
          </a:xfrm>
        </p:spPr>
        <p:txBody>
          <a:bodyPr>
            <a:normAutofit fontScale="90000"/>
          </a:bodyPr>
          <a:lstStyle/>
          <a:p>
            <a:r>
              <a:rPr lang="tr-TR" sz="3100" dirty="0" smtClean="0">
                <a:solidFill>
                  <a:schemeClr val="bg1">
                    <a:lumMod val="50000"/>
                  </a:schemeClr>
                </a:solidFill>
              </a:rPr>
              <a:t>Size / fleet</a:t>
            </a:r>
            <a:endParaRPr lang="ru-RU" sz="3100" dirty="0">
              <a:solidFill>
                <a:schemeClr val="bg1">
                  <a:lumMod val="50000"/>
                </a:schemeClr>
              </a:solidFill>
            </a:endParaRPr>
          </a:p>
        </p:txBody>
      </p:sp>
      <p:sp>
        <p:nvSpPr>
          <p:cNvPr id="4" name="TextBox 3"/>
          <p:cNvSpPr txBox="1"/>
          <p:nvPr/>
        </p:nvSpPr>
        <p:spPr>
          <a:xfrm>
            <a:off x="152400" y="990600"/>
            <a:ext cx="8610600" cy="954107"/>
          </a:xfrm>
          <a:prstGeom prst="rect">
            <a:avLst/>
          </a:prstGeom>
          <a:noFill/>
        </p:spPr>
        <p:txBody>
          <a:bodyPr wrap="square" rtlCol="0">
            <a:spAutoFit/>
          </a:bodyPr>
          <a:lstStyle/>
          <a:p>
            <a:r>
              <a:rPr lang="en-US" sz="2800" dirty="0" smtClean="0">
                <a:solidFill>
                  <a:schemeClr val="bg1">
                    <a:lumMod val="50000"/>
                  </a:schemeClr>
                </a:solidFill>
                <a:latin typeface="Calibri" pitchFamily="34" charset="0"/>
              </a:rPr>
              <a:t>September </a:t>
            </a:r>
            <a:r>
              <a:rPr lang="en-US" sz="2800" dirty="0">
                <a:solidFill>
                  <a:schemeClr val="bg1">
                    <a:lumMod val="50000"/>
                  </a:schemeClr>
                </a:solidFill>
                <a:latin typeface="Calibri" pitchFamily="34" charset="0"/>
              </a:rPr>
              <a:t>30, </a:t>
            </a:r>
            <a:r>
              <a:rPr lang="en-US" sz="2800" dirty="0" smtClean="0">
                <a:solidFill>
                  <a:schemeClr val="bg1">
                    <a:lumMod val="50000"/>
                  </a:schemeClr>
                </a:solidFill>
                <a:latin typeface="Calibri" pitchFamily="34" charset="0"/>
              </a:rPr>
              <a:t>2013</a:t>
            </a:r>
            <a:r>
              <a:rPr lang="tr-TR" sz="2800" dirty="0" smtClean="0">
                <a:solidFill>
                  <a:schemeClr val="bg1">
                    <a:lumMod val="50000"/>
                  </a:schemeClr>
                </a:solidFill>
                <a:latin typeface="Calibri" pitchFamily="34" charset="0"/>
              </a:rPr>
              <a:t>: </a:t>
            </a:r>
            <a:r>
              <a:rPr lang="en-US" sz="2800" dirty="0" smtClean="0">
                <a:solidFill>
                  <a:schemeClr val="bg1">
                    <a:lumMod val="50000"/>
                  </a:schemeClr>
                </a:solidFill>
                <a:latin typeface="Calibri" pitchFamily="34" charset="0"/>
              </a:rPr>
              <a:t>Southwest </a:t>
            </a:r>
            <a:r>
              <a:rPr lang="en-US" sz="2800" dirty="0">
                <a:solidFill>
                  <a:schemeClr val="bg1">
                    <a:lumMod val="50000"/>
                  </a:schemeClr>
                </a:solidFill>
                <a:latin typeface="Calibri" pitchFamily="34" charset="0"/>
              </a:rPr>
              <a:t>and AirTran operated 683 Boeing jets</a:t>
            </a:r>
            <a:endParaRPr lang="ru-RU" sz="28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6678842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contrast="10000"/>
                    </a14:imgEffect>
                  </a14:imgLayer>
                </a14:imgProps>
              </a:ext>
              <a:ext uri="{28A0092B-C50C-407E-A947-70E740481C1C}">
                <a14:useLocalDpi xmlns:a14="http://schemas.microsoft.com/office/drawing/2010/main" xmlns="" val="0"/>
              </a:ext>
            </a:extLst>
          </a:blip>
          <a:srcRect/>
          <a:stretch>
            <a:fillRect/>
          </a:stretch>
        </p:blipFill>
        <p:spPr bwMode="auto">
          <a:xfrm>
            <a:off x="0" y="3048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sz="quarter" idx="13"/>
            <p:extLst>
              <p:ext uri="{D42A27DB-BD31-4B8C-83A1-F6EECF244321}">
                <p14:modId xmlns:p14="http://schemas.microsoft.com/office/powerpoint/2010/main" xmlns="" val="1699005511"/>
              </p:ext>
            </p:extLst>
          </p:nvPr>
        </p:nvGraphicFramePr>
        <p:xfrm>
          <a:off x="-38100" y="1676400"/>
          <a:ext cx="9220200" cy="4793168"/>
        </p:xfrm>
        <a:graphic>
          <a:graphicData uri="http://schemas.openxmlformats.org/drawingml/2006/table">
            <a:tbl>
              <a:tblPr firstRow="1" bandRow="1">
                <a:tableStyleId>{69CF1AB2-1976-4502-BF36-3FF5EA218861}</a:tableStyleId>
              </a:tblPr>
              <a:tblGrid>
                <a:gridCol w="1456017"/>
                <a:gridCol w="5096061"/>
                <a:gridCol w="2668122"/>
              </a:tblGrid>
              <a:tr h="414641">
                <a:tc>
                  <a:txBody>
                    <a:bodyPr/>
                    <a:lstStyle/>
                    <a:p>
                      <a:pPr algn="ctr" fontAlgn="t"/>
                      <a:r>
                        <a:rPr lang="tr-TR" sz="2000" dirty="0" smtClean="0">
                          <a:effectLst/>
                        </a:rPr>
                        <a:t>Rank</a:t>
                      </a:r>
                      <a:endParaRPr lang="tr-TR" sz="2000" b="1" dirty="0">
                        <a:solidFill>
                          <a:schemeClr val="bg1">
                            <a:lumMod val="50000"/>
                          </a:schemeClr>
                        </a:solidFill>
                        <a:effectLst/>
                      </a:endParaRPr>
                    </a:p>
                  </a:txBody>
                  <a:tcPr marL="0" marR="0" marT="0" marB="0"/>
                </a:tc>
                <a:tc>
                  <a:txBody>
                    <a:bodyPr/>
                    <a:lstStyle/>
                    <a:p>
                      <a:pPr algn="ctr" fontAlgn="t"/>
                      <a:r>
                        <a:rPr lang="tr-TR" sz="2000" dirty="0">
                          <a:effectLst/>
                        </a:rPr>
                        <a:t>Airline</a:t>
                      </a:r>
                      <a:endParaRPr lang="tr-TR" sz="2000" b="1" dirty="0">
                        <a:solidFill>
                          <a:schemeClr val="bg1">
                            <a:lumMod val="50000"/>
                          </a:schemeClr>
                        </a:solidFill>
                        <a:effectLst/>
                      </a:endParaRPr>
                    </a:p>
                  </a:txBody>
                  <a:tcPr marL="0" marR="0" marT="0" marB="0"/>
                </a:tc>
                <a:tc>
                  <a:txBody>
                    <a:bodyPr/>
                    <a:lstStyle/>
                    <a:p>
                      <a:pPr algn="ctr" fontAlgn="t"/>
                      <a:r>
                        <a:rPr lang="tr-TR" sz="2000">
                          <a:effectLst/>
                        </a:rPr>
                        <a:t>Millions</a:t>
                      </a:r>
                      <a:endParaRPr lang="tr-TR" sz="2000" b="1">
                        <a:solidFill>
                          <a:schemeClr val="bg1">
                            <a:lumMod val="50000"/>
                          </a:schemeClr>
                        </a:solidFill>
                        <a:effectLst/>
                      </a:endParaRPr>
                    </a:p>
                  </a:txBody>
                  <a:tcPr marL="0" marR="0" marT="0" marB="0"/>
                </a:tc>
              </a:tr>
              <a:tr h="437253">
                <a:tc>
                  <a:txBody>
                    <a:bodyPr/>
                    <a:lstStyle/>
                    <a:p>
                      <a:pPr algn="ctr" fontAlgn="t"/>
                      <a:r>
                        <a:rPr lang="ru-RU" sz="2000" dirty="0">
                          <a:effectLst/>
                        </a:rPr>
                        <a:t>1</a:t>
                      </a:r>
                      <a:endParaRPr lang="ru-RU" sz="2000" b="1" dirty="0">
                        <a:solidFill>
                          <a:schemeClr val="bg1">
                            <a:lumMod val="50000"/>
                          </a:schemeClr>
                        </a:solidFill>
                        <a:effectLst/>
                      </a:endParaRPr>
                    </a:p>
                  </a:txBody>
                  <a:tcPr marL="0" marR="0" marT="0" marB="0"/>
                </a:tc>
                <a:tc>
                  <a:txBody>
                    <a:bodyPr/>
                    <a:lstStyle/>
                    <a:p>
                      <a:pPr algn="ctr" fontAlgn="t"/>
                      <a:r>
                        <a:rPr lang="tr-TR" sz="2000" dirty="0">
                          <a:effectLst/>
                        </a:rPr>
                        <a:t>United Airlines</a:t>
                      </a:r>
                      <a:endParaRPr lang="tr-TR" sz="2000" b="1" dirty="0">
                        <a:solidFill>
                          <a:schemeClr val="bg1">
                            <a:lumMod val="50000"/>
                          </a:schemeClr>
                        </a:solidFill>
                        <a:effectLst/>
                      </a:endParaRPr>
                    </a:p>
                  </a:txBody>
                  <a:tcPr marL="0" marR="0" marT="0" marB="0"/>
                </a:tc>
                <a:tc>
                  <a:txBody>
                    <a:bodyPr/>
                    <a:lstStyle/>
                    <a:p>
                      <a:pPr algn="ctr" fontAlgn="t"/>
                      <a:r>
                        <a:rPr lang="ru-RU" sz="2000">
                          <a:effectLst/>
                        </a:rPr>
                        <a:t>288,282</a:t>
                      </a:r>
                      <a:endParaRPr lang="ru-RU" sz="2000" b="1">
                        <a:solidFill>
                          <a:schemeClr val="bg1">
                            <a:lumMod val="50000"/>
                          </a:schemeClr>
                        </a:solidFill>
                        <a:effectLst/>
                      </a:endParaRPr>
                    </a:p>
                  </a:txBody>
                  <a:tcPr marL="0" marR="0" marT="0" marB="0"/>
                </a:tc>
              </a:tr>
              <a:tr h="437253">
                <a:tc>
                  <a:txBody>
                    <a:bodyPr/>
                    <a:lstStyle/>
                    <a:p>
                      <a:pPr algn="ctr" fontAlgn="t"/>
                      <a:r>
                        <a:rPr lang="ru-RU" sz="2000">
                          <a:effectLst/>
                        </a:rPr>
                        <a:t>2</a:t>
                      </a:r>
                      <a:endParaRPr lang="ru-RU" sz="2000" b="1">
                        <a:solidFill>
                          <a:schemeClr val="bg1">
                            <a:lumMod val="50000"/>
                          </a:schemeClr>
                        </a:solidFill>
                        <a:effectLst/>
                      </a:endParaRPr>
                    </a:p>
                  </a:txBody>
                  <a:tcPr marL="0" marR="0" marT="0" marB="0"/>
                </a:tc>
                <a:tc>
                  <a:txBody>
                    <a:bodyPr/>
                    <a:lstStyle/>
                    <a:p>
                      <a:pPr algn="ctr" fontAlgn="t"/>
                      <a:r>
                        <a:rPr lang="tr-TR" sz="2000">
                          <a:effectLst/>
                        </a:rPr>
                        <a:t>Delta Air Lines</a:t>
                      </a:r>
                      <a:endParaRPr lang="tr-TR" sz="2000" b="1">
                        <a:solidFill>
                          <a:schemeClr val="bg1">
                            <a:lumMod val="50000"/>
                          </a:schemeClr>
                        </a:solidFill>
                        <a:effectLst/>
                      </a:endParaRPr>
                    </a:p>
                  </a:txBody>
                  <a:tcPr marL="0" marR="0" marT="0" marB="0"/>
                </a:tc>
                <a:tc>
                  <a:txBody>
                    <a:bodyPr/>
                    <a:lstStyle/>
                    <a:p>
                      <a:pPr algn="ctr" fontAlgn="t"/>
                      <a:r>
                        <a:rPr lang="ru-RU" sz="2000">
                          <a:effectLst/>
                        </a:rPr>
                        <a:t>271,567</a:t>
                      </a:r>
                      <a:endParaRPr lang="ru-RU" sz="2000" b="1">
                        <a:solidFill>
                          <a:schemeClr val="bg1">
                            <a:lumMod val="50000"/>
                          </a:schemeClr>
                        </a:solidFill>
                        <a:effectLst/>
                      </a:endParaRPr>
                    </a:p>
                  </a:txBody>
                  <a:tcPr marL="0" marR="0" marT="0" marB="0"/>
                </a:tc>
              </a:tr>
              <a:tr h="0">
                <a:tc>
                  <a:txBody>
                    <a:bodyPr/>
                    <a:lstStyle/>
                    <a:p>
                      <a:pPr algn="ctr" fontAlgn="t"/>
                      <a:r>
                        <a:rPr lang="ru-RU" sz="2000">
                          <a:effectLst/>
                        </a:rPr>
                        <a:t>3</a:t>
                      </a:r>
                      <a:endParaRPr lang="ru-RU" sz="2000" b="1">
                        <a:solidFill>
                          <a:schemeClr val="bg1">
                            <a:lumMod val="50000"/>
                          </a:schemeClr>
                        </a:solidFill>
                        <a:effectLst/>
                      </a:endParaRPr>
                    </a:p>
                  </a:txBody>
                  <a:tcPr marL="0" marR="0" marT="0" marB="0"/>
                </a:tc>
                <a:tc>
                  <a:txBody>
                    <a:bodyPr/>
                    <a:lstStyle/>
                    <a:p>
                      <a:pPr algn="ctr" fontAlgn="t"/>
                      <a:r>
                        <a:rPr lang="tr-TR" sz="2000" dirty="0">
                          <a:effectLst/>
                        </a:rPr>
                        <a:t>American Airlines</a:t>
                      </a:r>
                      <a:endParaRPr lang="tr-TR" sz="2000" b="1" dirty="0">
                        <a:solidFill>
                          <a:schemeClr val="bg1">
                            <a:lumMod val="50000"/>
                          </a:schemeClr>
                        </a:solidFill>
                        <a:effectLst/>
                      </a:endParaRPr>
                    </a:p>
                  </a:txBody>
                  <a:tcPr marL="0" marR="0" marT="0" marB="0"/>
                </a:tc>
                <a:tc>
                  <a:txBody>
                    <a:bodyPr/>
                    <a:lstStyle/>
                    <a:p>
                      <a:pPr algn="ctr" fontAlgn="t"/>
                      <a:r>
                        <a:rPr lang="ru-RU" sz="2000">
                          <a:effectLst/>
                        </a:rPr>
                        <a:t>203,336</a:t>
                      </a:r>
                      <a:endParaRPr lang="ru-RU" sz="2000" b="1">
                        <a:solidFill>
                          <a:schemeClr val="bg1">
                            <a:lumMod val="50000"/>
                          </a:schemeClr>
                        </a:solidFill>
                        <a:effectLst/>
                      </a:endParaRPr>
                    </a:p>
                  </a:txBody>
                  <a:tcPr marL="0" marR="0" marT="0" marB="0"/>
                </a:tc>
              </a:tr>
              <a:tr h="437253">
                <a:tc>
                  <a:txBody>
                    <a:bodyPr/>
                    <a:lstStyle/>
                    <a:p>
                      <a:pPr algn="ctr" fontAlgn="t"/>
                      <a:r>
                        <a:rPr lang="ru-RU" sz="2000">
                          <a:effectLst/>
                        </a:rPr>
                        <a:t>4</a:t>
                      </a:r>
                      <a:endParaRPr lang="ru-RU" sz="2000" b="1">
                        <a:solidFill>
                          <a:schemeClr val="bg1">
                            <a:lumMod val="50000"/>
                          </a:schemeClr>
                        </a:solidFill>
                        <a:effectLst/>
                      </a:endParaRPr>
                    </a:p>
                  </a:txBody>
                  <a:tcPr marL="0" marR="0" marT="0" marB="0"/>
                </a:tc>
                <a:tc>
                  <a:txBody>
                    <a:bodyPr/>
                    <a:lstStyle/>
                    <a:p>
                      <a:pPr algn="ctr" fontAlgn="t"/>
                      <a:r>
                        <a:rPr lang="tr-TR" sz="2000" dirty="0">
                          <a:effectLst/>
                        </a:rPr>
                        <a:t>Emirates</a:t>
                      </a:r>
                      <a:endParaRPr lang="tr-TR" sz="2000" b="1" dirty="0">
                        <a:solidFill>
                          <a:schemeClr val="bg1">
                            <a:lumMod val="50000"/>
                          </a:schemeClr>
                        </a:solidFill>
                        <a:effectLst/>
                      </a:endParaRPr>
                    </a:p>
                  </a:txBody>
                  <a:tcPr marL="0" marR="0" marT="0" marB="0"/>
                </a:tc>
                <a:tc>
                  <a:txBody>
                    <a:bodyPr/>
                    <a:lstStyle/>
                    <a:p>
                      <a:pPr algn="ctr" fontAlgn="t"/>
                      <a:r>
                        <a:rPr lang="ru-RU" sz="2000">
                          <a:effectLst/>
                        </a:rPr>
                        <a:t>180,880</a:t>
                      </a:r>
                      <a:endParaRPr lang="ru-RU" sz="2000" b="1">
                        <a:solidFill>
                          <a:schemeClr val="bg1">
                            <a:lumMod val="50000"/>
                          </a:schemeClr>
                        </a:solidFill>
                        <a:effectLst/>
                      </a:endParaRPr>
                    </a:p>
                  </a:txBody>
                  <a:tcPr marL="0" marR="0" marT="0" marB="0"/>
                </a:tc>
              </a:tr>
              <a:tr h="437253">
                <a:tc>
                  <a:txBody>
                    <a:bodyPr/>
                    <a:lstStyle/>
                    <a:p>
                      <a:pPr algn="ctr" fontAlgn="t"/>
                      <a:r>
                        <a:rPr lang="ru-RU" sz="2000">
                          <a:effectLst/>
                        </a:rPr>
                        <a:t>5</a:t>
                      </a:r>
                      <a:endParaRPr lang="ru-RU" sz="2000" b="1">
                        <a:solidFill>
                          <a:schemeClr val="bg1">
                            <a:lumMod val="50000"/>
                          </a:schemeClr>
                        </a:solidFill>
                        <a:effectLst/>
                      </a:endParaRPr>
                    </a:p>
                  </a:txBody>
                  <a:tcPr marL="0" marR="0" marT="0" marB="0"/>
                </a:tc>
                <a:tc>
                  <a:txBody>
                    <a:bodyPr/>
                    <a:lstStyle/>
                    <a:p>
                      <a:pPr algn="ctr" fontAlgn="t"/>
                      <a:r>
                        <a:rPr lang="tr-TR" sz="2000" dirty="0">
                          <a:effectLst/>
                        </a:rPr>
                        <a:t>Lufthansa</a:t>
                      </a:r>
                      <a:endParaRPr lang="tr-TR" sz="2000" b="1" dirty="0">
                        <a:solidFill>
                          <a:schemeClr val="bg1">
                            <a:lumMod val="50000"/>
                          </a:schemeClr>
                        </a:solidFill>
                        <a:effectLst/>
                      </a:endParaRPr>
                    </a:p>
                  </a:txBody>
                  <a:tcPr marL="0" marR="0" marT="0" marB="0"/>
                </a:tc>
                <a:tc>
                  <a:txBody>
                    <a:bodyPr/>
                    <a:lstStyle/>
                    <a:p>
                      <a:pPr algn="ctr" fontAlgn="t"/>
                      <a:r>
                        <a:rPr lang="ru-RU" sz="2000">
                          <a:effectLst/>
                        </a:rPr>
                        <a:t>142,512</a:t>
                      </a:r>
                      <a:endParaRPr lang="ru-RU" sz="2000" b="1">
                        <a:solidFill>
                          <a:schemeClr val="bg1">
                            <a:lumMod val="50000"/>
                          </a:schemeClr>
                        </a:solidFill>
                        <a:effectLst/>
                      </a:endParaRPr>
                    </a:p>
                  </a:txBody>
                  <a:tcPr marL="0" marR="0" marT="0" marB="0"/>
                </a:tc>
              </a:tr>
              <a:tr h="463331">
                <a:tc>
                  <a:txBody>
                    <a:bodyPr/>
                    <a:lstStyle/>
                    <a:p>
                      <a:pPr algn="ctr" fontAlgn="t"/>
                      <a:r>
                        <a:rPr lang="ru-RU" sz="2000">
                          <a:effectLst/>
                        </a:rPr>
                        <a:t>6</a:t>
                      </a:r>
                      <a:endParaRPr lang="ru-RU" sz="2000" b="1">
                        <a:solidFill>
                          <a:srgbClr val="FF0000"/>
                        </a:solidFill>
                        <a:effectLst/>
                      </a:endParaRPr>
                    </a:p>
                  </a:txBody>
                  <a:tcPr marL="0" marR="0" marT="0" marB="0"/>
                </a:tc>
                <a:tc>
                  <a:txBody>
                    <a:bodyPr/>
                    <a:lstStyle/>
                    <a:p>
                      <a:pPr algn="ctr" fontAlgn="t"/>
                      <a:r>
                        <a:rPr lang="tr-TR" sz="2000" dirty="0">
                          <a:effectLst/>
                        </a:rPr>
                        <a:t>Southwest Airlines</a:t>
                      </a:r>
                      <a:endParaRPr lang="tr-TR" sz="2000" b="1" dirty="0">
                        <a:solidFill>
                          <a:srgbClr val="FF0000"/>
                        </a:solidFill>
                        <a:effectLst/>
                      </a:endParaRPr>
                    </a:p>
                  </a:txBody>
                  <a:tcPr marL="0" marR="0" marT="0" marB="0"/>
                </a:tc>
                <a:tc>
                  <a:txBody>
                    <a:bodyPr/>
                    <a:lstStyle/>
                    <a:p>
                      <a:pPr algn="ctr" fontAlgn="t"/>
                      <a:r>
                        <a:rPr lang="ru-RU" sz="2000" dirty="0">
                          <a:effectLst/>
                        </a:rPr>
                        <a:t>137,708</a:t>
                      </a:r>
                      <a:endParaRPr lang="ru-RU" sz="2000" b="1" dirty="0">
                        <a:solidFill>
                          <a:srgbClr val="FF0000"/>
                        </a:solidFill>
                        <a:effectLst/>
                      </a:endParaRPr>
                    </a:p>
                  </a:txBody>
                  <a:tcPr marL="0" marR="0" marT="0" marB="0"/>
                </a:tc>
              </a:tr>
              <a:tr h="501619">
                <a:tc>
                  <a:txBody>
                    <a:bodyPr/>
                    <a:lstStyle/>
                    <a:p>
                      <a:pPr algn="ctr" fontAlgn="t"/>
                      <a:r>
                        <a:rPr lang="ru-RU" sz="2000">
                          <a:effectLst/>
                        </a:rPr>
                        <a:t>7</a:t>
                      </a:r>
                      <a:endParaRPr lang="ru-RU" sz="2000" b="1">
                        <a:solidFill>
                          <a:schemeClr val="bg1">
                            <a:lumMod val="50000"/>
                          </a:schemeClr>
                        </a:solidFill>
                        <a:effectLst/>
                      </a:endParaRPr>
                    </a:p>
                  </a:txBody>
                  <a:tcPr marL="0" marR="0" marT="0" marB="0"/>
                </a:tc>
                <a:tc>
                  <a:txBody>
                    <a:bodyPr/>
                    <a:lstStyle/>
                    <a:p>
                      <a:pPr algn="ctr" fontAlgn="t"/>
                      <a:r>
                        <a:rPr lang="tr-TR" sz="2000">
                          <a:effectLst/>
                        </a:rPr>
                        <a:t>Air France</a:t>
                      </a:r>
                      <a:endParaRPr lang="tr-TR" sz="2000" b="1">
                        <a:solidFill>
                          <a:schemeClr val="bg1">
                            <a:lumMod val="50000"/>
                          </a:schemeClr>
                        </a:solidFill>
                        <a:effectLst/>
                      </a:endParaRPr>
                    </a:p>
                  </a:txBody>
                  <a:tcPr marL="0" marR="0" marT="0" marB="0"/>
                </a:tc>
                <a:tc>
                  <a:txBody>
                    <a:bodyPr/>
                    <a:lstStyle/>
                    <a:p>
                      <a:pPr algn="ctr" fontAlgn="t"/>
                      <a:r>
                        <a:rPr lang="ru-RU" sz="2000">
                          <a:effectLst/>
                        </a:rPr>
                        <a:t>135,821</a:t>
                      </a:r>
                      <a:endParaRPr lang="ru-RU" sz="2000" b="1">
                        <a:solidFill>
                          <a:schemeClr val="bg1">
                            <a:lumMod val="50000"/>
                          </a:schemeClr>
                        </a:solidFill>
                        <a:effectLst/>
                      </a:endParaRPr>
                    </a:p>
                  </a:txBody>
                  <a:tcPr marL="0" marR="0" marT="0" marB="0"/>
                </a:tc>
              </a:tr>
              <a:tr h="485259">
                <a:tc>
                  <a:txBody>
                    <a:bodyPr/>
                    <a:lstStyle/>
                    <a:p>
                      <a:pPr algn="ctr" fontAlgn="t"/>
                      <a:r>
                        <a:rPr lang="ru-RU" sz="2000" dirty="0">
                          <a:effectLst/>
                        </a:rPr>
                        <a:t>8</a:t>
                      </a:r>
                      <a:endParaRPr lang="ru-RU" sz="2000" b="1" dirty="0">
                        <a:solidFill>
                          <a:schemeClr val="bg1">
                            <a:lumMod val="50000"/>
                          </a:schemeClr>
                        </a:solidFill>
                        <a:effectLst/>
                      </a:endParaRPr>
                    </a:p>
                  </a:txBody>
                  <a:tcPr marL="0" marR="0" marT="0" marB="0"/>
                </a:tc>
                <a:tc>
                  <a:txBody>
                    <a:bodyPr/>
                    <a:lstStyle/>
                    <a:p>
                      <a:pPr algn="ctr" fontAlgn="t"/>
                      <a:r>
                        <a:rPr lang="tr-TR" sz="2000" dirty="0">
                          <a:effectLst/>
                        </a:rPr>
                        <a:t>China Southern Airlines</a:t>
                      </a:r>
                      <a:endParaRPr lang="tr-TR" sz="2000" b="1" dirty="0">
                        <a:solidFill>
                          <a:schemeClr val="bg1">
                            <a:lumMod val="50000"/>
                          </a:schemeClr>
                        </a:solidFill>
                        <a:effectLst/>
                      </a:endParaRPr>
                    </a:p>
                  </a:txBody>
                  <a:tcPr marL="0" marR="0" marT="0" marB="0"/>
                </a:tc>
                <a:tc>
                  <a:txBody>
                    <a:bodyPr/>
                    <a:lstStyle/>
                    <a:p>
                      <a:pPr algn="ctr" fontAlgn="t"/>
                      <a:r>
                        <a:rPr lang="ru-RU" sz="2000">
                          <a:effectLst/>
                        </a:rPr>
                        <a:t>135,021</a:t>
                      </a:r>
                      <a:endParaRPr lang="ru-RU" sz="2000" b="1">
                        <a:solidFill>
                          <a:schemeClr val="bg1">
                            <a:lumMod val="50000"/>
                          </a:schemeClr>
                        </a:solidFill>
                        <a:effectLst/>
                      </a:endParaRPr>
                    </a:p>
                  </a:txBody>
                  <a:tcPr marL="0" marR="0" marT="0" marB="0"/>
                </a:tc>
              </a:tr>
              <a:tr h="437253">
                <a:tc>
                  <a:txBody>
                    <a:bodyPr/>
                    <a:lstStyle/>
                    <a:p>
                      <a:pPr algn="ctr" fontAlgn="t"/>
                      <a:r>
                        <a:rPr lang="ru-RU" sz="2000">
                          <a:effectLst/>
                        </a:rPr>
                        <a:t>9</a:t>
                      </a:r>
                      <a:endParaRPr lang="ru-RU" sz="2000" b="1">
                        <a:solidFill>
                          <a:schemeClr val="bg1">
                            <a:lumMod val="50000"/>
                          </a:schemeClr>
                        </a:solidFill>
                        <a:effectLst/>
                      </a:endParaRPr>
                    </a:p>
                  </a:txBody>
                  <a:tcPr marL="0" marR="0" marT="0" marB="0"/>
                </a:tc>
                <a:tc>
                  <a:txBody>
                    <a:bodyPr/>
                    <a:lstStyle/>
                    <a:p>
                      <a:pPr algn="ctr" fontAlgn="t"/>
                      <a:r>
                        <a:rPr lang="tr-TR" sz="2000">
                          <a:effectLst/>
                        </a:rPr>
                        <a:t>British Airways</a:t>
                      </a:r>
                      <a:endParaRPr lang="tr-TR" sz="2000" b="1">
                        <a:solidFill>
                          <a:schemeClr val="bg1">
                            <a:lumMod val="50000"/>
                          </a:schemeClr>
                        </a:solidFill>
                        <a:effectLst/>
                      </a:endParaRPr>
                    </a:p>
                  </a:txBody>
                  <a:tcPr marL="0" marR="0" marT="0" marB="0"/>
                </a:tc>
                <a:tc>
                  <a:txBody>
                    <a:bodyPr/>
                    <a:lstStyle/>
                    <a:p>
                      <a:pPr algn="ctr" fontAlgn="t"/>
                      <a:r>
                        <a:rPr lang="ru-RU" sz="2000">
                          <a:effectLst/>
                        </a:rPr>
                        <a:t>124,318</a:t>
                      </a:r>
                      <a:endParaRPr lang="ru-RU" sz="2000" b="1">
                        <a:solidFill>
                          <a:schemeClr val="bg1">
                            <a:lumMod val="50000"/>
                          </a:schemeClr>
                        </a:solidFill>
                        <a:effectLst/>
                      </a:endParaRPr>
                    </a:p>
                  </a:txBody>
                  <a:tcPr marL="0" marR="0" marT="0" marB="0"/>
                </a:tc>
              </a:tr>
              <a:tr h="437253">
                <a:tc>
                  <a:txBody>
                    <a:bodyPr/>
                    <a:lstStyle/>
                    <a:p>
                      <a:pPr algn="ctr" fontAlgn="t"/>
                      <a:r>
                        <a:rPr lang="ru-RU" sz="2000" dirty="0">
                          <a:effectLst/>
                        </a:rPr>
                        <a:t>10</a:t>
                      </a:r>
                      <a:endParaRPr lang="ru-RU" sz="2000" b="1" dirty="0">
                        <a:solidFill>
                          <a:schemeClr val="bg1">
                            <a:lumMod val="50000"/>
                          </a:schemeClr>
                        </a:solidFill>
                        <a:effectLst/>
                      </a:endParaRPr>
                    </a:p>
                  </a:txBody>
                  <a:tcPr marL="0" marR="0" marT="0" marB="0"/>
                </a:tc>
                <a:tc>
                  <a:txBody>
                    <a:bodyPr/>
                    <a:lstStyle/>
                    <a:p>
                      <a:pPr algn="ctr" fontAlgn="t"/>
                      <a:r>
                        <a:rPr lang="tr-TR" sz="2000" dirty="0">
                          <a:effectLst/>
                        </a:rPr>
                        <a:t>Qantas Airways</a:t>
                      </a:r>
                      <a:endParaRPr lang="tr-TR" sz="2000" b="1" dirty="0">
                        <a:solidFill>
                          <a:schemeClr val="bg1">
                            <a:lumMod val="50000"/>
                          </a:schemeClr>
                        </a:solidFill>
                        <a:effectLst/>
                      </a:endParaRPr>
                    </a:p>
                  </a:txBody>
                  <a:tcPr marL="0" marR="0" marT="0" marB="0"/>
                </a:tc>
                <a:tc>
                  <a:txBody>
                    <a:bodyPr/>
                    <a:lstStyle/>
                    <a:p>
                      <a:pPr algn="ctr" fontAlgn="t"/>
                      <a:r>
                        <a:rPr lang="ru-RU" sz="2000" dirty="0">
                          <a:effectLst/>
                        </a:rPr>
                        <a:t>108,051</a:t>
                      </a:r>
                      <a:endParaRPr lang="ru-RU" sz="2000" b="1" dirty="0">
                        <a:solidFill>
                          <a:schemeClr val="bg1">
                            <a:lumMod val="50000"/>
                          </a:schemeClr>
                        </a:solidFill>
                        <a:effectLst/>
                      </a:endParaRPr>
                    </a:p>
                  </a:txBody>
                  <a:tcPr marL="0" marR="0" marT="0" marB="0"/>
                </a:tc>
              </a:tr>
            </a:tbl>
          </a:graphicData>
        </a:graphic>
      </p:graphicFrame>
      <p:sp>
        <p:nvSpPr>
          <p:cNvPr id="5" name="Title 4"/>
          <p:cNvSpPr>
            <a:spLocks noGrp="1"/>
          </p:cNvSpPr>
          <p:nvPr>
            <p:ph type="title"/>
          </p:nvPr>
        </p:nvSpPr>
        <p:spPr>
          <a:xfrm>
            <a:off x="6172200" y="228600"/>
            <a:ext cx="2743200" cy="1151934"/>
          </a:xfrm>
        </p:spPr>
        <p:txBody>
          <a:bodyPr>
            <a:noAutofit/>
          </a:bodyPr>
          <a:lstStyle/>
          <a:p>
            <a:r>
              <a:rPr lang="tr-TR" sz="3200" b="1" dirty="0" smtClean="0">
                <a:solidFill>
                  <a:schemeClr val="bg1">
                    <a:lumMod val="50000"/>
                  </a:schemeClr>
                </a:solidFill>
                <a:latin typeface="Calibri" pitchFamily="34" charset="0"/>
              </a:rPr>
              <a:t>Scheduled passenger carried</a:t>
            </a:r>
            <a:endParaRPr lang="ru-RU" sz="3200" b="1" dirty="0">
              <a:solidFill>
                <a:schemeClr val="bg1">
                  <a:lumMod val="50000"/>
                </a:schemeClr>
              </a:solidFill>
              <a:latin typeface="Calibri" pitchFamily="34" charset="0"/>
            </a:endParaRPr>
          </a:p>
        </p:txBody>
      </p:sp>
      <p:sp>
        <p:nvSpPr>
          <p:cNvPr id="2" name="TextBox 1"/>
          <p:cNvSpPr txBox="1"/>
          <p:nvPr/>
        </p:nvSpPr>
        <p:spPr>
          <a:xfrm>
            <a:off x="7637540" y="6491830"/>
            <a:ext cx="1496564" cy="369332"/>
          </a:xfrm>
          <a:prstGeom prst="rect">
            <a:avLst/>
          </a:prstGeom>
          <a:noFill/>
        </p:spPr>
        <p:txBody>
          <a:bodyPr wrap="none" rtlCol="0">
            <a:spAutoFit/>
          </a:bodyPr>
          <a:lstStyle/>
          <a:p>
            <a:r>
              <a:rPr lang="tr-TR" dirty="0" smtClean="0">
                <a:solidFill>
                  <a:schemeClr val="bg1">
                    <a:lumMod val="50000"/>
                  </a:schemeClr>
                </a:solidFill>
                <a:latin typeface="Calibri" pitchFamily="34" charset="0"/>
              </a:rPr>
              <a:t>SOURCE: IATA</a:t>
            </a:r>
            <a:endParaRPr lang="ru-RU" dirty="0"/>
          </a:p>
        </p:txBody>
      </p:sp>
    </p:spTree>
    <p:extLst>
      <p:ext uri="{BB962C8B-B14F-4D97-AF65-F5344CB8AC3E}">
        <p14:creationId xmlns:p14="http://schemas.microsoft.com/office/powerpoint/2010/main" xmlns="" val="15941285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contrast="10000"/>
                    </a14:imgEffect>
                  </a14:imgLayer>
                </a14:imgProps>
              </a:ext>
              <a:ext uri="{28A0092B-C50C-407E-A947-70E740481C1C}">
                <a14:useLocalDpi xmlns:a14="http://schemas.microsoft.com/office/drawing/2010/main" xmlns="" val="0"/>
              </a:ext>
            </a:extLst>
          </a:blip>
          <a:srcRect/>
          <a:stretch>
            <a:fillRect/>
          </a:stretch>
        </p:blipFill>
        <p:spPr bwMode="auto">
          <a:xfrm>
            <a:off x="0" y="3048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Content Placeholder 1"/>
          <p:cNvGraphicFramePr>
            <a:graphicFrameLocks noGrp="1"/>
          </p:cNvGraphicFramePr>
          <p:nvPr>
            <p:ph sz="quarter" idx="13"/>
            <p:extLst>
              <p:ext uri="{D42A27DB-BD31-4B8C-83A1-F6EECF244321}">
                <p14:modId xmlns:p14="http://schemas.microsoft.com/office/powerpoint/2010/main" xmlns="" val="851335353"/>
              </p:ext>
            </p:extLst>
          </p:nvPr>
        </p:nvGraphicFramePr>
        <p:xfrm>
          <a:off x="-1" y="1219200"/>
          <a:ext cx="9144000" cy="5096880"/>
        </p:xfrm>
        <a:graphic>
          <a:graphicData uri="http://schemas.openxmlformats.org/drawingml/2006/table">
            <a:tbl>
              <a:tblPr firstRow="1" bandRow="1">
                <a:tableStyleId>{69CF1AB2-1976-4502-BF36-3FF5EA218861}</a:tableStyleId>
              </a:tblPr>
              <a:tblGrid>
                <a:gridCol w="2634375"/>
                <a:gridCol w="1668437"/>
                <a:gridCol w="33102"/>
                <a:gridCol w="1192044"/>
                <a:gridCol w="33102"/>
                <a:gridCol w="1354522"/>
                <a:gridCol w="33102"/>
                <a:gridCol w="1053753"/>
                <a:gridCol w="1141563"/>
              </a:tblGrid>
              <a:tr h="828614">
                <a:tc>
                  <a:txBody>
                    <a:bodyPr/>
                    <a:lstStyle/>
                    <a:p>
                      <a:pPr algn="ctr"/>
                      <a:r>
                        <a:rPr lang="tr-TR" sz="2000" dirty="0"/>
                        <a:t/>
                      </a:r>
                      <a:br>
                        <a:rPr lang="tr-TR" sz="2000" dirty="0"/>
                      </a:br>
                      <a:r>
                        <a:rPr lang="tr-TR" sz="2000" dirty="0"/>
                        <a:t/>
                      </a:r>
                      <a:br>
                        <a:rPr lang="tr-TR" sz="2000" dirty="0"/>
                      </a:br>
                      <a:r>
                        <a:rPr lang="tr-TR" sz="2000" dirty="0">
                          <a:effectLst/>
                        </a:rPr>
                        <a:t>Cities</a:t>
                      </a:r>
                      <a:endParaRPr lang="tr-TR" sz="2000" b="1" dirty="0">
                        <a:solidFill>
                          <a:schemeClr val="bg1">
                            <a:lumMod val="50000"/>
                          </a:schemeClr>
                        </a:solidFill>
                      </a:endParaRPr>
                    </a:p>
                  </a:txBody>
                  <a:tcPr marL="0" marR="0" marT="0" marB="0" anchor="b"/>
                </a:tc>
                <a:tc>
                  <a:txBody>
                    <a:bodyPr/>
                    <a:lstStyle/>
                    <a:p>
                      <a:pPr algn="ctr"/>
                      <a:r>
                        <a:rPr lang="tr-TR" sz="2000" dirty="0">
                          <a:effectLst/>
                        </a:rPr>
                        <a:t>Daily </a:t>
                      </a:r>
                      <a:br>
                        <a:rPr lang="tr-TR" sz="2000" dirty="0">
                          <a:effectLst/>
                        </a:rPr>
                      </a:br>
                      <a:r>
                        <a:rPr lang="tr-TR" sz="2000" dirty="0">
                          <a:effectLst/>
                        </a:rPr>
                        <a:t>Departures</a:t>
                      </a:r>
                      <a:endParaRPr lang="tr-TR" sz="2000" b="1" dirty="0">
                        <a:solidFill>
                          <a:schemeClr val="bg1">
                            <a:lumMod val="50000"/>
                          </a:schemeClr>
                        </a:solidFill>
                      </a:endParaRPr>
                    </a:p>
                  </a:txBody>
                  <a:tcPr marL="0" marR="0" marT="0" marB="0" anchor="b"/>
                </a:tc>
                <a:tc>
                  <a:txBody>
                    <a:bodyPr/>
                    <a:lstStyle/>
                    <a:p>
                      <a:pPr algn="ctr"/>
                      <a:endParaRPr lang="ru-RU" sz="2000" b="1">
                        <a:solidFill>
                          <a:schemeClr val="bg1">
                            <a:lumMod val="50000"/>
                          </a:schemeClr>
                        </a:solidFill>
                      </a:endParaRPr>
                    </a:p>
                  </a:txBody>
                  <a:tcPr marL="0" marR="0" marT="0" marB="0" anchor="b"/>
                </a:tc>
                <a:tc>
                  <a:txBody>
                    <a:bodyPr/>
                    <a:lstStyle/>
                    <a:p>
                      <a:pPr algn="ctr"/>
                      <a:r>
                        <a:rPr lang="tr-TR" sz="2000">
                          <a:effectLst/>
                        </a:rPr>
                        <a:t>Number of Gates</a:t>
                      </a:r>
                      <a:endParaRPr lang="tr-TR" sz="2000" b="1">
                        <a:solidFill>
                          <a:schemeClr val="bg1">
                            <a:lumMod val="50000"/>
                          </a:schemeClr>
                        </a:solidFill>
                      </a:endParaRPr>
                    </a:p>
                  </a:txBody>
                  <a:tcPr marL="0" marR="0" marT="0" marB="0" anchor="b"/>
                </a:tc>
                <a:tc>
                  <a:txBody>
                    <a:bodyPr/>
                    <a:lstStyle/>
                    <a:p>
                      <a:pPr algn="ctr"/>
                      <a:endParaRPr lang="ru-RU" sz="2000" b="1">
                        <a:solidFill>
                          <a:schemeClr val="bg1">
                            <a:lumMod val="50000"/>
                          </a:schemeClr>
                        </a:solidFill>
                      </a:endParaRPr>
                    </a:p>
                  </a:txBody>
                  <a:tcPr marL="0" marR="0" marT="0" marB="0" anchor="b"/>
                </a:tc>
                <a:tc>
                  <a:txBody>
                    <a:bodyPr/>
                    <a:lstStyle/>
                    <a:p>
                      <a:pPr algn="ctr"/>
                      <a:r>
                        <a:rPr lang="tr-TR" sz="2000">
                          <a:effectLst/>
                        </a:rPr>
                        <a:t>Nonstop Cities Served</a:t>
                      </a:r>
                      <a:endParaRPr lang="tr-TR" sz="2000" b="1">
                        <a:solidFill>
                          <a:schemeClr val="bg1">
                            <a:lumMod val="50000"/>
                          </a:schemeClr>
                        </a:solidFill>
                      </a:endParaRPr>
                    </a:p>
                  </a:txBody>
                  <a:tcPr marL="0" marR="0" marT="0" marB="0" anchor="b"/>
                </a:tc>
                <a:tc>
                  <a:txBody>
                    <a:bodyPr/>
                    <a:lstStyle/>
                    <a:p>
                      <a:pPr algn="ctr"/>
                      <a:endParaRPr lang="ru-RU" sz="2000" b="1" dirty="0">
                        <a:solidFill>
                          <a:schemeClr val="bg1">
                            <a:lumMod val="50000"/>
                          </a:schemeClr>
                        </a:solidFill>
                      </a:endParaRPr>
                    </a:p>
                  </a:txBody>
                  <a:tcPr marL="0" marR="0" marT="0" marB="0" anchor="b"/>
                </a:tc>
                <a:tc gridSpan="2">
                  <a:txBody>
                    <a:bodyPr/>
                    <a:lstStyle/>
                    <a:p>
                      <a:pPr algn="ctr"/>
                      <a:r>
                        <a:rPr lang="tr-TR" sz="2000" dirty="0">
                          <a:effectLst/>
                        </a:rPr>
                        <a:t>Year </a:t>
                      </a:r>
                      <a:br>
                        <a:rPr lang="tr-TR" sz="2000" dirty="0">
                          <a:effectLst/>
                        </a:rPr>
                      </a:br>
                      <a:r>
                        <a:rPr lang="tr-TR" sz="2000" dirty="0">
                          <a:effectLst/>
                        </a:rPr>
                        <a:t>Established</a:t>
                      </a:r>
                      <a:endParaRPr lang="tr-TR" sz="2000" b="1" dirty="0">
                        <a:solidFill>
                          <a:schemeClr val="bg1">
                            <a:lumMod val="50000"/>
                          </a:schemeClr>
                        </a:solidFill>
                      </a:endParaRPr>
                    </a:p>
                  </a:txBody>
                  <a:tcPr marL="0" marR="0" marT="0" marB="0" anchor="b"/>
                </a:tc>
                <a:tc hMerge="1">
                  <a:txBody>
                    <a:bodyPr/>
                    <a:lstStyle/>
                    <a:p>
                      <a:endParaRPr lang="ru-RU"/>
                    </a:p>
                  </a:txBody>
                  <a:tcPr/>
                </a:tc>
              </a:tr>
              <a:tr h="276205">
                <a:tc>
                  <a:txBody>
                    <a:bodyPr/>
                    <a:lstStyle/>
                    <a:p>
                      <a:pPr algn="ctr"/>
                      <a:r>
                        <a:rPr lang="ru-RU" sz="2000" dirty="0"/>
                        <a:t> </a:t>
                      </a:r>
                      <a:endParaRPr lang="ru-RU" sz="2000" b="1" dirty="0">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tr-TR" sz="2000" dirty="0">
                          <a:effectLst/>
                        </a:rPr>
                        <a:t>WN</a:t>
                      </a:r>
                      <a:endParaRPr lang="tr-TR" sz="2000" b="1" dirty="0">
                        <a:solidFill>
                          <a:schemeClr val="bg1">
                            <a:lumMod val="50000"/>
                          </a:schemeClr>
                        </a:solidFill>
                      </a:endParaRPr>
                    </a:p>
                  </a:txBody>
                  <a:tcPr marL="0" marR="0" marT="0" marB="0"/>
                </a:tc>
                <a:tc>
                  <a:txBody>
                    <a:bodyPr/>
                    <a:lstStyle/>
                    <a:p>
                      <a:pPr algn="ctr"/>
                      <a:r>
                        <a:rPr lang="tr-TR" sz="2000">
                          <a:effectLst/>
                        </a:rPr>
                        <a:t>FL</a:t>
                      </a:r>
                      <a:endParaRPr lang="tr-TR" sz="2000" b="1">
                        <a:solidFill>
                          <a:schemeClr val="bg1">
                            <a:lumMod val="50000"/>
                          </a:schemeClr>
                        </a:solidFill>
                      </a:endParaRPr>
                    </a:p>
                  </a:txBody>
                  <a:tcPr marL="0" marR="0" marT="0" marB="0"/>
                </a:tc>
              </a:tr>
              <a:tr h="393294">
                <a:tc>
                  <a:txBody>
                    <a:bodyPr/>
                    <a:lstStyle/>
                    <a:p>
                      <a:pPr algn="ctr"/>
                      <a:r>
                        <a:rPr lang="tr-TR" sz="2000"/>
                        <a:t>Chicago (Midway)</a:t>
                      </a:r>
                      <a:endParaRPr lang="tr-TR" sz="2000" b="1">
                        <a:solidFill>
                          <a:schemeClr val="bg1">
                            <a:lumMod val="50000"/>
                          </a:schemeClr>
                        </a:solidFill>
                      </a:endParaRPr>
                    </a:p>
                  </a:txBody>
                  <a:tcPr marL="0" marR="0" marT="0" marB="0"/>
                </a:tc>
                <a:tc>
                  <a:txBody>
                    <a:bodyPr/>
                    <a:lstStyle/>
                    <a:p>
                      <a:pPr algn="ctr"/>
                      <a:r>
                        <a:rPr lang="ru-RU" sz="2000"/>
                        <a:t>244</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37</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67</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1985</a:t>
                      </a:r>
                      <a:endParaRPr lang="ru-RU" sz="2000" b="1">
                        <a:solidFill>
                          <a:schemeClr val="bg1">
                            <a:lumMod val="50000"/>
                          </a:schemeClr>
                        </a:solidFill>
                      </a:endParaRPr>
                    </a:p>
                  </a:txBody>
                  <a:tcPr marL="0" marR="0" marT="0" marB="0"/>
                </a:tc>
                <a:tc>
                  <a:txBody>
                    <a:bodyPr/>
                    <a:lstStyle/>
                    <a:p>
                      <a:pPr algn="ctr"/>
                      <a:r>
                        <a:rPr lang="ru-RU" sz="2000"/>
                        <a:t>1994</a:t>
                      </a:r>
                      <a:endParaRPr lang="ru-RU" sz="2000" b="1">
                        <a:solidFill>
                          <a:schemeClr val="bg1">
                            <a:lumMod val="50000"/>
                          </a:schemeClr>
                        </a:solidFill>
                      </a:endParaRPr>
                    </a:p>
                  </a:txBody>
                  <a:tcPr marL="0" marR="0" marT="0" marB="0"/>
                </a:tc>
              </a:tr>
              <a:tr h="393294">
                <a:tc>
                  <a:txBody>
                    <a:bodyPr/>
                    <a:lstStyle/>
                    <a:p>
                      <a:pPr algn="ctr"/>
                      <a:r>
                        <a:rPr lang="tr-TR" sz="2000"/>
                        <a:t>Las Vegas</a:t>
                      </a:r>
                      <a:endParaRPr lang="tr-TR" sz="2000" b="1">
                        <a:solidFill>
                          <a:schemeClr val="bg1">
                            <a:lumMod val="50000"/>
                          </a:schemeClr>
                        </a:solidFill>
                      </a:endParaRPr>
                    </a:p>
                  </a:txBody>
                  <a:tcPr marL="0" marR="0" marT="0" marB="0"/>
                </a:tc>
                <a:tc>
                  <a:txBody>
                    <a:bodyPr/>
                    <a:lstStyle/>
                    <a:p>
                      <a:pPr algn="ctr"/>
                      <a:r>
                        <a:rPr lang="ru-RU" sz="2000"/>
                        <a:t>219</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55</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1982</a:t>
                      </a:r>
                      <a:endParaRPr lang="ru-RU" sz="2000" b="1">
                        <a:solidFill>
                          <a:schemeClr val="bg1">
                            <a:lumMod val="50000"/>
                          </a:schemeClr>
                        </a:solidFill>
                      </a:endParaRPr>
                    </a:p>
                  </a:txBody>
                  <a:tcPr marL="0" marR="0" marT="0" marB="0"/>
                </a:tc>
                <a:tc>
                  <a:txBody>
                    <a:bodyPr/>
                    <a:lstStyle/>
                    <a:p>
                      <a:pPr algn="ctr"/>
                      <a:r>
                        <a:rPr lang="ru-RU" sz="2000"/>
                        <a:t>2003</a:t>
                      </a:r>
                      <a:endParaRPr lang="ru-RU" sz="2000" b="1">
                        <a:solidFill>
                          <a:schemeClr val="bg1">
                            <a:lumMod val="50000"/>
                          </a:schemeClr>
                        </a:solidFill>
                      </a:endParaRPr>
                    </a:p>
                  </a:txBody>
                  <a:tcPr marL="0" marR="0" marT="0" marB="0"/>
                </a:tc>
              </a:tr>
              <a:tr h="327746">
                <a:tc>
                  <a:txBody>
                    <a:bodyPr/>
                    <a:lstStyle/>
                    <a:p>
                      <a:pPr algn="ctr"/>
                      <a:r>
                        <a:rPr lang="tr-TR" sz="2000"/>
                        <a:t>Baltimore</a:t>
                      </a:r>
                      <a:endParaRPr lang="tr-TR" sz="2000" b="1">
                        <a:solidFill>
                          <a:schemeClr val="bg1">
                            <a:lumMod val="50000"/>
                          </a:schemeClr>
                        </a:solidFill>
                      </a:endParaRPr>
                    </a:p>
                  </a:txBody>
                  <a:tcPr marL="0" marR="0" marT="0" marB="0"/>
                </a:tc>
                <a:tc>
                  <a:txBody>
                    <a:bodyPr/>
                    <a:lstStyle/>
                    <a:p>
                      <a:pPr algn="ctr"/>
                      <a:r>
                        <a:rPr lang="ru-RU" sz="2000"/>
                        <a:t>210</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28</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58</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1993</a:t>
                      </a:r>
                      <a:endParaRPr lang="ru-RU" sz="2000" b="1">
                        <a:solidFill>
                          <a:schemeClr val="bg1">
                            <a:lumMod val="50000"/>
                          </a:schemeClr>
                        </a:solidFill>
                      </a:endParaRPr>
                    </a:p>
                  </a:txBody>
                  <a:tcPr marL="0" marR="0" marT="0" marB="0"/>
                </a:tc>
                <a:tc>
                  <a:txBody>
                    <a:bodyPr/>
                    <a:lstStyle/>
                    <a:p>
                      <a:pPr algn="ctr"/>
                      <a:r>
                        <a:rPr lang="ru-RU" sz="2000"/>
                        <a:t>2001</a:t>
                      </a:r>
                      <a:endParaRPr lang="ru-RU" sz="2000" b="1">
                        <a:solidFill>
                          <a:schemeClr val="bg1">
                            <a:lumMod val="50000"/>
                          </a:schemeClr>
                        </a:solidFill>
                      </a:endParaRPr>
                    </a:p>
                  </a:txBody>
                  <a:tcPr marL="0" marR="0" marT="0" marB="0"/>
                </a:tc>
              </a:tr>
              <a:tr h="393294">
                <a:tc>
                  <a:txBody>
                    <a:bodyPr/>
                    <a:lstStyle/>
                    <a:p>
                      <a:pPr algn="ctr"/>
                      <a:r>
                        <a:rPr lang="tr-TR" sz="2000"/>
                        <a:t>Denver</a:t>
                      </a:r>
                      <a:endParaRPr lang="tr-TR" sz="2000" b="1">
                        <a:solidFill>
                          <a:schemeClr val="bg1">
                            <a:lumMod val="50000"/>
                          </a:schemeClr>
                        </a:solidFill>
                      </a:endParaRPr>
                    </a:p>
                  </a:txBody>
                  <a:tcPr marL="0" marR="0" marT="0" marB="0"/>
                </a:tc>
                <a:tc>
                  <a:txBody>
                    <a:bodyPr/>
                    <a:lstStyle/>
                    <a:p>
                      <a:pPr algn="ctr"/>
                      <a:r>
                        <a:rPr lang="ru-RU" sz="2000"/>
                        <a:t>170</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58</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2006</a:t>
                      </a:r>
                      <a:endParaRPr lang="ru-RU" sz="2000" b="1">
                        <a:solidFill>
                          <a:schemeClr val="bg1">
                            <a:lumMod val="50000"/>
                          </a:schemeClr>
                        </a:solidFill>
                      </a:endParaRPr>
                    </a:p>
                  </a:txBody>
                  <a:tcPr marL="0" marR="0" marT="0" marB="0"/>
                </a:tc>
                <a:tc>
                  <a:txBody>
                    <a:bodyPr/>
                    <a:lstStyle/>
                    <a:p>
                      <a:pPr algn="ctr"/>
                      <a:r>
                        <a:rPr lang="ru-RU" sz="2000"/>
                        <a:t>2003</a:t>
                      </a:r>
                      <a:endParaRPr lang="ru-RU" sz="2000" b="1">
                        <a:solidFill>
                          <a:schemeClr val="bg1">
                            <a:lumMod val="50000"/>
                          </a:schemeClr>
                        </a:solidFill>
                      </a:endParaRPr>
                    </a:p>
                  </a:txBody>
                  <a:tcPr marL="0" marR="0" marT="0" marB="0"/>
                </a:tc>
              </a:tr>
              <a:tr h="327746">
                <a:tc>
                  <a:txBody>
                    <a:bodyPr/>
                    <a:lstStyle/>
                    <a:p>
                      <a:pPr algn="ctr"/>
                      <a:r>
                        <a:rPr lang="tr-TR" sz="2000"/>
                        <a:t>Atlanta</a:t>
                      </a:r>
                      <a:endParaRPr lang="tr-TR" sz="2000" b="1">
                        <a:solidFill>
                          <a:schemeClr val="bg1">
                            <a:lumMod val="50000"/>
                          </a:schemeClr>
                        </a:solidFill>
                      </a:endParaRPr>
                    </a:p>
                  </a:txBody>
                  <a:tcPr marL="0" marR="0" marT="0" marB="0"/>
                </a:tc>
                <a:tc>
                  <a:txBody>
                    <a:bodyPr/>
                    <a:lstStyle/>
                    <a:p>
                      <a:pPr algn="ctr"/>
                      <a:r>
                        <a:rPr lang="ru-RU" sz="2000" dirty="0"/>
                        <a:t>168</a:t>
                      </a:r>
                      <a:endParaRPr lang="ru-RU" sz="2000" b="1" dirty="0">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31</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45</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2012</a:t>
                      </a:r>
                      <a:endParaRPr lang="ru-RU" sz="2000" b="1">
                        <a:solidFill>
                          <a:schemeClr val="bg1">
                            <a:lumMod val="50000"/>
                          </a:schemeClr>
                        </a:solidFill>
                      </a:endParaRPr>
                    </a:p>
                  </a:txBody>
                  <a:tcPr marL="0" marR="0" marT="0" marB="0"/>
                </a:tc>
                <a:tc>
                  <a:txBody>
                    <a:bodyPr/>
                    <a:lstStyle/>
                    <a:p>
                      <a:pPr algn="ctr"/>
                      <a:r>
                        <a:rPr lang="ru-RU" sz="2000"/>
                        <a:t>1993</a:t>
                      </a:r>
                      <a:endParaRPr lang="ru-RU" sz="2000" b="1">
                        <a:solidFill>
                          <a:schemeClr val="bg1">
                            <a:lumMod val="50000"/>
                          </a:schemeClr>
                        </a:solidFill>
                      </a:endParaRPr>
                    </a:p>
                  </a:txBody>
                  <a:tcPr marL="0" marR="0" marT="0" marB="0"/>
                </a:tc>
              </a:tr>
              <a:tr h="327746">
                <a:tc>
                  <a:txBody>
                    <a:bodyPr/>
                    <a:lstStyle/>
                    <a:p>
                      <a:pPr algn="ctr"/>
                      <a:r>
                        <a:rPr lang="tr-TR" sz="2000"/>
                        <a:t>Phoenix</a:t>
                      </a:r>
                      <a:endParaRPr lang="tr-TR" sz="2000" b="1">
                        <a:solidFill>
                          <a:schemeClr val="bg1">
                            <a:lumMod val="50000"/>
                          </a:schemeClr>
                        </a:solidFill>
                      </a:endParaRPr>
                    </a:p>
                  </a:txBody>
                  <a:tcPr marL="0" marR="0" marT="0" marB="0"/>
                </a:tc>
                <a:tc>
                  <a:txBody>
                    <a:bodyPr/>
                    <a:lstStyle/>
                    <a:p>
                      <a:pPr algn="ctr"/>
                      <a:r>
                        <a:rPr lang="ru-RU" sz="2000" dirty="0"/>
                        <a:t>166</a:t>
                      </a:r>
                      <a:endParaRPr lang="ru-RU" sz="2000" b="1" dirty="0">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24</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46</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1982</a:t>
                      </a:r>
                      <a:endParaRPr lang="ru-RU" sz="2000" b="1">
                        <a:solidFill>
                          <a:schemeClr val="bg1">
                            <a:lumMod val="50000"/>
                          </a:schemeClr>
                        </a:solidFill>
                      </a:endParaRPr>
                    </a:p>
                  </a:txBody>
                  <a:tcPr marL="0" marR="0" marT="0" marB="0"/>
                </a:tc>
                <a:tc>
                  <a:txBody>
                    <a:bodyPr/>
                    <a:lstStyle/>
                    <a:p>
                      <a:pPr algn="ctr"/>
                      <a:r>
                        <a:rPr lang="ru-RU" sz="2000" dirty="0"/>
                        <a:t>2007</a:t>
                      </a:r>
                      <a:endParaRPr lang="ru-RU" sz="2000" b="1" dirty="0">
                        <a:solidFill>
                          <a:schemeClr val="bg1">
                            <a:lumMod val="50000"/>
                          </a:schemeClr>
                        </a:solidFill>
                      </a:endParaRPr>
                    </a:p>
                  </a:txBody>
                  <a:tcPr marL="0" marR="0" marT="0" marB="0"/>
                </a:tc>
              </a:tr>
              <a:tr h="393294">
                <a:tc>
                  <a:txBody>
                    <a:bodyPr/>
                    <a:lstStyle/>
                    <a:p>
                      <a:pPr algn="ctr"/>
                      <a:r>
                        <a:rPr lang="tr-TR" sz="2000"/>
                        <a:t>Houston (Hobby)</a:t>
                      </a:r>
                      <a:endParaRPr lang="tr-TR" sz="2000" b="1">
                        <a:solidFill>
                          <a:schemeClr val="bg1">
                            <a:lumMod val="50000"/>
                          </a:schemeClr>
                        </a:solidFill>
                      </a:endParaRPr>
                    </a:p>
                  </a:txBody>
                  <a:tcPr marL="0" marR="0" marT="0" marB="0"/>
                </a:tc>
                <a:tc>
                  <a:txBody>
                    <a:bodyPr/>
                    <a:lstStyle/>
                    <a:p>
                      <a:pPr algn="ctr"/>
                      <a:r>
                        <a:rPr lang="ru-RU" sz="2000"/>
                        <a:t>157</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18</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43</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1971</a:t>
                      </a:r>
                      <a:endParaRPr lang="ru-RU" sz="2000" b="1">
                        <a:solidFill>
                          <a:schemeClr val="bg1">
                            <a:lumMod val="50000"/>
                          </a:schemeClr>
                        </a:solidFill>
                      </a:endParaRPr>
                    </a:p>
                  </a:txBody>
                  <a:tcPr marL="0" marR="0" marT="0" marB="0"/>
                </a:tc>
                <a:tc>
                  <a:txBody>
                    <a:bodyPr/>
                    <a:lstStyle/>
                    <a:p>
                      <a:pPr algn="ctr"/>
                      <a:r>
                        <a:rPr lang="ru-RU" sz="2000"/>
                        <a:t>1997</a:t>
                      </a:r>
                      <a:endParaRPr lang="ru-RU" sz="2000" b="1">
                        <a:solidFill>
                          <a:schemeClr val="bg1">
                            <a:lumMod val="50000"/>
                          </a:schemeClr>
                        </a:solidFill>
                      </a:endParaRPr>
                    </a:p>
                  </a:txBody>
                  <a:tcPr marL="0" marR="0" marT="0" marB="0"/>
                </a:tc>
              </a:tr>
              <a:tr h="393294">
                <a:tc>
                  <a:txBody>
                    <a:bodyPr/>
                    <a:lstStyle/>
                    <a:p>
                      <a:pPr algn="ctr"/>
                      <a:r>
                        <a:rPr lang="tr-TR" sz="2000"/>
                        <a:t>Dallas (Love Field)</a:t>
                      </a:r>
                      <a:endParaRPr lang="tr-TR" sz="2000" b="1">
                        <a:solidFill>
                          <a:schemeClr val="bg1">
                            <a:lumMod val="50000"/>
                          </a:schemeClr>
                        </a:solidFill>
                      </a:endParaRPr>
                    </a:p>
                  </a:txBody>
                  <a:tcPr marL="0" marR="0" marT="0" marB="0"/>
                </a:tc>
                <a:tc>
                  <a:txBody>
                    <a:bodyPr/>
                    <a:lstStyle/>
                    <a:p>
                      <a:pPr algn="ctr"/>
                      <a:r>
                        <a:rPr lang="ru-RU" sz="2000"/>
                        <a:t>127</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15</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18</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1971</a:t>
                      </a:r>
                      <a:endParaRPr lang="ru-RU" sz="2000" b="1">
                        <a:solidFill>
                          <a:schemeClr val="bg1">
                            <a:lumMod val="50000"/>
                          </a:schemeClr>
                        </a:solidFill>
                      </a:endParaRPr>
                    </a:p>
                  </a:txBody>
                  <a:tcPr marL="0" marR="0" marT="0" marB="0"/>
                </a:tc>
                <a:tc>
                  <a:txBody>
                    <a:bodyPr/>
                    <a:lstStyle/>
                    <a:p>
                      <a:pPr algn="ctr"/>
                      <a:r>
                        <a:rPr lang="ru-RU" sz="2000"/>
                        <a:t>-</a:t>
                      </a:r>
                      <a:endParaRPr lang="ru-RU" sz="2000" b="1">
                        <a:solidFill>
                          <a:schemeClr val="bg1">
                            <a:lumMod val="50000"/>
                          </a:schemeClr>
                        </a:solidFill>
                      </a:endParaRPr>
                    </a:p>
                  </a:txBody>
                  <a:tcPr marL="0" marR="0" marT="0" marB="0"/>
                </a:tc>
              </a:tr>
              <a:tr h="406857">
                <a:tc>
                  <a:txBody>
                    <a:bodyPr/>
                    <a:lstStyle/>
                    <a:p>
                      <a:pPr algn="ctr"/>
                      <a:r>
                        <a:rPr lang="tr-TR" sz="2000"/>
                        <a:t>Los Angeles (LAX)</a:t>
                      </a:r>
                      <a:endParaRPr lang="tr-TR" sz="2000" b="1">
                        <a:solidFill>
                          <a:schemeClr val="bg1">
                            <a:lumMod val="50000"/>
                          </a:schemeClr>
                        </a:solidFill>
                      </a:endParaRPr>
                    </a:p>
                  </a:txBody>
                  <a:tcPr marL="0" marR="0" marT="0" marB="0"/>
                </a:tc>
                <a:tc>
                  <a:txBody>
                    <a:bodyPr/>
                    <a:lstStyle/>
                    <a:p>
                      <a:pPr algn="ctr"/>
                      <a:r>
                        <a:rPr lang="ru-RU" sz="2000"/>
                        <a:t>110</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12</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23</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1982</a:t>
                      </a:r>
                      <a:endParaRPr lang="ru-RU" sz="2000" b="1">
                        <a:solidFill>
                          <a:schemeClr val="bg1">
                            <a:lumMod val="50000"/>
                          </a:schemeClr>
                        </a:solidFill>
                      </a:endParaRPr>
                    </a:p>
                  </a:txBody>
                  <a:tcPr marL="0" marR="0" marT="0" marB="0"/>
                </a:tc>
                <a:tc>
                  <a:txBody>
                    <a:bodyPr/>
                    <a:lstStyle/>
                    <a:p>
                      <a:pPr algn="ctr"/>
                      <a:r>
                        <a:rPr lang="ru-RU" sz="2000"/>
                        <a:t>2003</a:t>
                      </a:r>
                      <a:endParaRPr lang="ru-RU" sz="2000" b="1">
                        <a:solidFill>
                          <a:schemeClr val="bg1">
                            <a:lumMod val="50000"/>
                          </a:schemeClr>
                        </a:solidFill>
                      </a:endParaRPr>
                    </a:p>
                  </a:txBody>
                  <a:tcPr marL="0" marR="0" marT="0" marB="0"/>
                </a:tc>
              </a:tr>
              <a:tr h="521115">
                <a:tc>
                  <a:txBody>
                    <a:bodyPr/>
                    <a:lstStyle/>
                    <a:p>
                      <a:pPr algn="ctr"/>
                      <a:r>
                        <a:rPr lang="tr-TR" sz="2000"/>
                        <a:t>Orlando</a:t>
                      </a:r>
                      <a:endParaRPr lang="tr-TR" sz="2000" b="1">
                        <a:solidFill>
                          <a:schemeClr val="bg1">
                            <a:lumMod val="50000"/>
                          </a:schemeClr>
                        </a:solidFill>
                      </a:endParaRPr>
                    </a:p>
                  </a:txBody>
                  <a:tcPr marL="0" marR="0" marT="0" marB="0"/>
                </a:tc>
                <a:tc>
                  <a:txBody>
                    <a:bodyPr/>
                    <a:lstStyle/>
                    <a:p>
                      <a:pPr algn="ctr"/>
                      <a:r>
                        <a:rPr lang="ru-RU" sz="2000"/>
                        <a:t>101</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20</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42</a:t>
                      </a:r>
                      <a:endParaRPr lang="ru-RU" sz="2000" b="1">
                        <a:solidFill>
                          <a:schemeClr val="bg1">
                            <a:lumMod val="50000"/>
                          </a:schemeClr>
                        </a:solidFill>
                      </a:endParaRPr>
                    </a:p>
                  </a:txBody>
                  <a:tcPr marL="0" marR="0" marT="0" marB="0"/>
                </a:tc>
                <a:tc>
                  <a:txBody>
                    <a:bodyPr/>
                    <a:lstStyle/>
                    <a:p>
                      <a:pPr algn="ctr"/>
                      <a:r>
                        <a:rPr lang="ru-RU" sz="2000"/>
                        <a:t> </a:t>
                      </a:r>
                      <a:endParaRPr lang="ru-RU" sz="2000" b="1">
                        <a:solidFill>
                          <a:schemeClr val="bg1">
                            <a:lumMod val="50000"/>
                          </a:schemeClr>
                        </a:solidFill>
                      </a:endParaRPr>
                    </a:p>
                  </a:txBody>
                  <a:tcPr marL="0" marR="0" marT="0" marB="0"/>
                </a:tc>
                <a:tc>
                  <a:txBody>
                    <a:bodyPr/>
                    <a:lstStyle/>
                    <a:p>
                      <a:pPr algn="ctr"/>
                      <a:r>
                        <a:rPr lang="ru-RU" sz="2000"/>
                        <a:t>1996</a:t>
                      </a:r>
                      <a:endParaRPr lang="ru-RU" sz="2000" b="1">
                        <a:solidFill>
                          <a:schemeClr val="bg1">
                            <a:lumMod val="50000"/>
                          </a:schemeClr>
                        </a:solidFill>
                      </a:endParaRPr>
                    </a:p>
                  </a:txBody>
                  <a:tcPr marL="0" marR="0" marT="0" marB="0"/>
                </a:tc>
                <a:tc>
                  <a:txBody>
                    <a:bodyPr/>
                    <a:lstStyle/>
                    <a:p>
                      <a:pPr algn="ctr"/>
                      <a:r>
                        <a:rPr lang="ru-RU" sz="2000" dirty="0"/>
                        <a:t>1998</a:t>
                      </a:r>
                      <a:endParaRPr lang="ru-RU" sz="2000" b="1" dirty="0">
                        <a:solidFill>
                          <a:schemeClr val="bg1">
                            <a:lumMod val="50000"/>
                          </a:schemeClr>
                        </a:solidFill>
                      </a:endParaRPr>
                    </a:p>
                  </a:txBody>
                  <a:tcPr marL="0" marR="0" marT="0" marB="0"/>
                </a:tc>
              </a:tr>
            </a:tbl>
          </a:graphicData>
        </a:graphic>
      </p:graphicFrame>
      <p:sp>
        <p:nvSpPr>
          <p:cNvPr id="5" name="Title 4"/>
          <p:cNvSpPr>
            <a:spLocks noGrp="1"/>
          </p:cNvSpPr>
          <p:nvPr>
            <p:ph type="title"/>
          </p:nvPr>
        </p:nvSpPr>
        <p:spPr>
          <a:xfrm>
            <a:off x="5557345" y="54128"/>
            <a:ext cx="3581400" cy="1012672"/>
          </a:xfrm>
        </p:spPr>
        <p:txBody>
          <a:bodyPr>
            <a:noAutofit/>
          </a:bodyPr>
          <a:lstStyle/>
          <a:p>
            <a:r>
              <a:rPr lang="tr-TR" sz="3200" b="1" dirty="0" smtClean="0">
                <a:solidFill>
                  <a:schemeClr val="bg1">
                    <a:lumMod val="50000"/>
                  </a:schemeClr>
                </a:solidFill>
                <a:latin typeface="Calibri" pitchFamily="34" charset="0"/>
              </a:rPr>
              <a:t>TOP SERVED CITIES</a:t>
            </a:r>
            <a:endParaRPr lang="ru-RU" sz="1200" b="1" dirty="0">
              <a:solidFill>
                <a:schemeClr val="bg1">
                  <a:lumMod val="50000"/>
                </a:schemeClr>
              </a:solidFill>
              <a:latin typeface="Calibri" pitchFamily="34" charset="0"/>
            </a:endParaRPr>
          </a:p>
        </p:txBody>
      </p:sp>
      <p:sp>
        <p:nvSpPr>
          <p:cNvPr id="3" name="TextBox 2"/>
          <p:cNvSpPr txBox="1"/>
          <p:nvPr/>
        </p:nvSpPr>
        <p:spPr>
          <a:xfrm>
            <a:off x="6629400" y="6477000"/>
            <a:ext cx="2514600" cy="369332"/>
          </a:xfrm>
          <a:prstGeom prst="rect">
            <a:avLst/>
          </a:prstGeom>
          <a:noFill/>
        </p:spPr>
        <p:txBody>
          <a:bodyPr wrap="square" rtlCol="0">
            <a:spAutoFit/>
          </a:bodyPr>
          <a:lstStyle/>
          <a:p>
            <a:r>
              <a:rPr lang="tr-TR" sz="1600" dirty="0" smtClean="0">
                <a:solidFill>
                  <a:schemeClr val="bg1"/>
                </a:solidFill>
                <a:latin typeface="Calibri" pitchFamily="34" charset="0"/>
              </a:rPr>
              <a:t>SOURCE:</a:t>
            </a:r>
            <a:r>
              <a:rPr lang="tr-TR" dirty="0">
                <a:solidFill>
                  <a:schemeClr val="bg1">
                    <a:lumMod val="50000"/>
                  </a:schemeClr>
                </a:solidFill>
                <a:latin typeface="Calibri" pitchFamily="34" charset="0"/>
              </a:rPr>
              <a:t>swamedia.com</a:t>
            </a:r>
            <a:endParaRPr lang="ru-RU" dirty="0"/>
          </a:p>
        </p:txBody>
      </p:sp>
    </p:spTree>
    <p:extLst>
      <p:ext uri="{BB962C8B-B14F-4D97-AF65-F5344CB8AC3E}">
        <p14:creationId xmlns:p14="http://schemas.microsoft.com/office/powerpoint/2010/main" xmlns="" val="15158812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a:xfrm>
            <a:off x="6096000" y="152400"/>
            <a:ext cx="2819400" cy="685800"/>
          </a:xfrm>
        </p:spPr>
        <p:txBody>
          <a:bodyPr>
            <a:noAutofit/>
          </a:bodyPr>
          <a:lstStyle/>
          <a:p>
            <a:r>
              <a:rPr lang="tr-TR" sz="6600" b="1" dirty="0" smtClean="0">
                <a:solidFill>
                  <a:schemeClr val="bg1">
                    <a:lumMod val="50000"/>
                  </a:schemeClr>
                </a:solidFill>
                <a:latin typeface="Calibri" pitchFamily="34" charset="0"/>
              </a:rPr>
              <a:t>STOCK</a:t>
            </a:r>
            <a:endParaRPr lang="ru-RU" sz="6000" b="1" dirty="0">
              <a:solidFill>
                <a:schemeClr val="bg1">
                  <a:lumMod val="50000"/>
                </a:schemeClr>
              </a:solidFill>
              <a:latin typeface="Calibri" pitchFamily="34" charset="0"/>
            </a:endParaRPr>
          </a:p>
        </p:txBody>
      </p:sp>
      <p:pic>
        <p:nvPicPr>
          <p:cNvPr id="1028" name="Picture 4"/>
          <p:cNvPicPr>
            <a:picLocks noGrp="1" noChangeAspect="1" noChangeArrowheads="1"/>
          </p:cNvPicPr>
          <p:nvPr>
            <p:ph sz="quarter" idx="13"/>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219200"/>
            <a:ext cx="9144000"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60429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52400" y="1524000"/>
            <a:ext cx="6477000" cy="4524315"/>
          </a:xfrm>
          <a:prstGeom prst="rect">
            <a:avLst/>
          </a:prstGeom>
        </p:spPr>
        <p:txBody>
          <a:bodyPr wrap="square">
            <a:spAutoFit/>
          </a:bodyPr>
          <a:lstStyle/>
          <a:p>
            <a:pPr algn="just"/>
            <a:r>
              <a:rPr lang="en-US" sz="2400" dirty="0">
                <a:solidFill>
                  <a:schemeClr val="bg1">
                    <a:lumMod val="50000"/>
                  </a:schemeClr>
                </a:solidFill>
              </a:rPr>
              <a:t>The airline industry is characterized by: </a:t>
            </a:r>
          </a:p>
          <a:p>
            <a:pPr algn="just">
              <a:buFont typeface="Arial" pitchFamily="34" charset="0"/>
              <a:buChar char="•"/>
            </a:pPr>
            <a:r>
              <a:rPr lang="en-US" sz="2400" b="1" dirty="0">
                <a:solidFill>
                  <a:schemeClr val="bg1">
                    <a:lumMod val="50000"/>
                  </a:schemeClr>
                </a:solidFill>
              </a:rPr>
              <a:t>  high competition </a:t>
            </a:r>
            <a:r>
              <a:rPr lang="en-US" sz="2400" dirty="0">
                <a:solidFill>
                  <a:schemeClr val="bg1">
                    <a:lumMod val="50000"/>
                  </a:schemeClr>
                </a:solidFill>
              </a:rPr>
              <a:t>arising from low barriers to entry and excess industry capacity; </a:t>
            </a:r>
          </a:p>
          <a:p>
            <a:pPr algn="just">
              <a:buFont typeface="Arial" pitchFamily="34" charset="0"/>
              <a:buChar char="•"/>
            </a:pPr>
            <a:r>
              <a:rPr lang="en-US" sz="2400" dirty="0">
                <a:solidFill>
                  <a:schemeClr val="bg1">
                    <a:lumMod val="50000"/>
                  </a:schemeClr>
                </a:solidFill>
              </a:rPr>
              <a:t> </a:t>
            </a:r>
            <a:r>
              <a:rPr lang="en-US" sz="2400" b="1" dirty="0">
                <a:solidFill>
                  <a:schemeClr val="bg1">
                    <a:lumMod val="50000"/>
                  </a:schemeClr>
                </a:solidFill>
              </a:rPr>
              <a:t>cyclicality</a:t>
            </a:r>
            <a:r>
              <a:rPr lang="en-US" sz="2400" dirty="0">
                <a:solidFill>
                  <a:schemeClr val="bg1">
                    <a:lumMod val="50000"/>
                  </a:schemeClr>
                </a:solidFill>
              </a:rPr>
              <a:t> that is generally in line with the overall economy with occasional economic shocks, such as 9/11 or energy crises;</a:t>
            </a:r>
          </a:p>
          <a:p>
            <a:pPr algn="just">
              <a:buFont typeface="Arial" pitchFamily="34" charset="0"/>
              <a:buChar char="•"/>
            </a:pPr>
            <a:r>
              <a:rPr lang="en-US" sz="2400" dirty="0">
                <a:solidFill>
                  <a:schemeClr val="bg1">
                    <a:lumMod val="50000"/>
                  </a:schemeClr>
                </a:solidFill>
              </a:rPr>
              <a:t>  </a:t>
            </a:r>
            <a:r>
              <a:rPr lang="en-US" sz="2400" b="1" dirty="0">
                <a:solidFill>
                  <a:schemeClr val="bg1">
                    <a:lumMod val="50000"/>
                  </a:schemeClr>
                </a:solidFill>
              </a:rPr>
              <a:t>high costs</a:t>
            </a:r>
            <a:r>
              <a:rPr lang="en-US" sz="2400" dirty="0">
                <a:solidFill>
                  <a:schemeClr val="bg1">
                    <a:lumMod val="50000"/>
                  </a:schemeClr>
                </a:solidFill>
              </a:rPr>
              <a:t>, particularly for the legacy </a:t>
            </a:r>
            <a:r>
              <a:rPr lang="en-US" sz="2400" dirty="0" smtClean="0">
                <a:solidFill>
                  <a:schemeClr val="bg1">
                    <a:lumMod val="50000"/>
                  </a:schemeClr>
                </a:solidFill>
              </a:rPr>
              <a:t>ﬁrms</a:t>
            </a:r>
            <a:r>
              <a:rPr lang="en-US" sz="2400" dirty="0">
                <a:solidFill>
                  <a:schemeClr val="bg1">
                    <a:lumMod val="50000"/>
                  </a:schemeClr>
                </a:solidFill>
              </a:rPr>
              <a:t>, including ﬁxed costs, such as capital and </a:t>
            </a:r>
            <a:r>
              <a:rPr lang="en-US" sz="2400" dirty="0" err="1">
                <a:solidFill>
                  <a:schemeClr val="bg1">
                    <a:lumMod val="50000"/>
                  </a:schemeClr>
                </a:solidFill>
              </a:rPr>
              <a:t>labour</a:t>
            </a:r>
            <a:r>
              <a:rPr lang="en-US" sz="2400" dirty="0">
                <a:solidFill>
                  <a:schemeClr val="bg1">
                    <a:lumMod val="50000"/>
                  </a:schemeClr>
                </a:solidFill>
              </a:rPr>
              <a:t>, as well as variable costs, such as fuel;</a:t>
            </a:r>
          </a:p>
          <a:p>
            <a:pPr algn="just">
              <a:buFont typeface="Arial" pitchFamily="34" charset="0"/>
              <a:buChar char="•"/>
            </a:pPr>
            <a:r>
              <a:rPr lang="en-US" sz="2400" dirty="0">
                <a:solidFill>
                  <a:schemeClr val="bg1">
                    <a:lumMod val="50000"/>
                  </a:schemeClr>
                </a:solidFill>
              </a:rPr>
              <a:t> </a:t>
            </a:r>
            <a:r>
              <a:rPr lang="en-US" sz="2400" b="1" dirty="0">
                <a:solidFill>
                  <a:schemeClr val="bg1">
                    <a:lumMod val="50000"/>
                  </a:schemeClr>
                </a:solidFill>
              </a:rPr>
              <a:t>regulation </a:t>
            </a:r>
            <a:r>
              <a:rPr lang="en-US" sz="2400" dirty="0">
                <a:solidFill>
                  <a:schemeClr val="bg1">
                    <a:lumMod val="50000"/>
                  </a:schemeClr>
                </a:solidFill>
              </a:rPr>
              <a:t>focused on safety, maintenance, hours of operation per month for personnel and restrictions on routes, landing rights and slots.</a:t>
            </a:r>
            <a:endParaRPr lang="it-IT" sz="2400" dirty="0">
              <a:solidFill>
                <a:schemeClr val="bg1">
                  <a:lumMod val="50000"/>
                </a:schemeClr>
              </a:solidFill>
            </a:endParaRPr>
          </a:p>
        </p:txBody>
      </p:sp>
      <p:sp>
        <p:nvSpPr>
          <p:cNvPr id="6" name="Rectangle 5"/>
          <p:cNvSpPr/>
          <p:nvPr/>
        </p:nvSpPr>
        <p:spPr>
          <a:xfrm>
            <a:off x="4806958" y="381000"/>
            <a:ext cx="3958199" cy="646331"/>
          </a:xfrm>
          <a:prstGeom prst="rect">
            <a:avLst/>
          </a:prstGeom>
        </p:spPr>
        <p:txBody>
          <a:bodyPr wrap="none">
            <a:spAutoFit/>
          </a:bodyPr>
          <a:lstStyle/>
          <a:p>
            <a:pPr algn="r"/>
            <a:r>
              <a:rPr lang="tr-TR" sz="3600" b="1" dirty="0" smtClean="0">
                <a:solidFill>
                  <a:schemeClr val="bg1">
                    <a:lumMod val="50000"/>
                  </a:schemeClr>
                </a:solidFill>
                <a:latin typeface="Calibri" pitchFamily="34" charset="0"/>
              </a:rPr>
              <a:t>AIRLINES</a:t>
            </a:r>
            <a:r>
              <a:rPr lang="tr-TR" sz="3200" b="1" dirty="0" smtClean="0">
                <a:solidFill>
                  <a:schemeClr val="bg1">
                    <a:lumMod val="50000"/>
                  </a:schemeClr>
                </a:solidFill>
                <a:latin typeface="Calibri" pitchFamily="34" charset="0"/>
              </a:rPr>
              <a:t> </a:t>
            </a:r>
            <a:r>
              <a:rPr lang="tr-TR" sz="3600" b="1" dirty="0" smtClean="0">
                <a:solidFill>
                  <a:schemeClr val="bg1">
                    <a:lumMod val="50000"/>
                  </a:schemeClr>
                </a:solidFill>
                <a:latin typeface="Calibri" pitchFamily="34" charset="0"/>
              </a:rPr>
              <a:t>INDUSTRY</a:t>
            </a:r>
            <a:endParaRPr lang="ru-RU" sz="36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480871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1000" contrast="20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4038600" y="152400"/>
            <a:ext cx="5142186" cy="1066800"/>
          </a:xfrm>
        </p:spPr>
        <p:txBody>
          <a:bodyPr>
            <a:noAutofit/>
          </a:bodyPr>
          <a:lstStyle/>
          <a:p>
            <a:pPr algn="ctr"/>
            <a:r>
              <a:rPr lang="tr-TR" sz="2800" b="1" dirty="0" smtClean="0">
                <a:solidFill>
                  <a:schemeClr val="bg1">
                    <a:lumMod val="50000"/>
                  </a:schemeClr>
                </a:solidFill>
                <a:latin typeface="Calibri" pitchFamily="34" charset="0"/>
              </a:rPr>
              <a:t>COMParATIVE SORT FOR stock over COMPETITORS</a:t>
            </a:r>
            <a:endParaRPr lang="ru-RU" sz="2800" b="1" dirty="0">
              <a:solidFill>
                <a:schemeClr val="bg1">
                  <a:lumMod val="50000"/>
                </a:schemeClr>
              </a:solidFill>
              <a:latin typeface="Calibri"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600200"/>
            <a:ext cx="91440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18867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2"/>
          <p:cNvSpPr txBox="1">
            <a:spLocks/>
          </p:cNvSpPr>
          <p:nvPr/>
        </p:nvSpPr>
        <p:spPr>
          <a:xfrm>
            <a:off x="2895600" y="7937"/>
            <a:ext cx="6245772" cy="1106103"/>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sz="3200" b="1" dirty="0" smtClean="0">
                <a:solidFill>
                  <a:schemeClr val="bg1">
                    <a:lumMod val="50000"/>
                  </a:schemeClr>
                </a:solidFill>
                <a:latin typeface="Calibri" pitchFamily="34" charset="0"/>
              </a:rPr>
              <a:t>Southwest airlines  FINANCIAL </a:t>
            </a:r>
            <a:r>
              <a:rPr lang="tr-TR" sz="3200" b="1" dirty="0">
                <a:solidFill>
                  <a:schemeClr val="bg1">
                    <a:lumMod val="50000"/>
                  </a:schemeClr>
                </a:solidFill>
                <a:latin typeface="Calibri" pitchFamily="34" charset="0"/>
              </a:rPr>
              <a:t>INDICATORS</a:t>
            </a:r>
          </a:p>
          <a:p>
            <a:endParaRPr lang="ru-RU" sz="3200" b="1" dirty="0">
              <a:solidFill>
                <a:schemeClr val="bg1">
                  <a:lumMod val="50000"/>
                </a:schemeClr>
              </a:solidFill>
              <a:latin typeface="Calibri" pitchFamily="34" charset="0"/>
            </a:endParaRPr>
          </a:p>
        </p:txBody>
      </p:sp>
      <p:sp>
        <p:nvSpPr>
          <p:cNvPr id="6" name="AutoShape 5" descr="data:image/jpeg;base64,/9j/4AAQSkZJRgABAQAAAQABAAD/2wCEAAkGBhQSEBQUExIWFRUVFRUVFBUWFRUUFBQUFxUVFBQUFRQXHCYeFxojGRQUHy8gIycpLCwsFR4xNTAqNSYrLSkBCQoKDgwOGg8PGi8kHyQyKSwpKS00LCksKSwsLCwsKSwsKiosKSksLCwsLCwsLCwsKSwpKSwsLCwsKSwsLCwsKf/AABEIALcBEwMBIgACEQEDEQH/xAAcAAABBQEBAQAAAAAAAAAAAAAEAAIDBQYBBwj/xABIEAABAwIDBAYGBgYJBAMAAAABAAIDBBEFITEGEkFRByJhcYGREzJCobHRI0NSgpLBFBVik+HwFlNUVXKDosLSFzNE8SRj8v/EABoBAAIDAQEAAAAAAAAAAAAAAAMEAAIFAQb/xAAxEQACAgEDAQYFAgcBAAAAAAAAAQIRAxIhMQQiQVFhcYETQpGh8AWxIzJDUlNiwTP/2gAMAwEAAhEDEQA/APZQupq6ukO3VXLibwARHvG5FhfIcDorRV1RizWdYtNgd3n4oeR1Fu68zkuCOmxZ7jZ0Tm8jqPFQVGKytcR6AntByKedpo/su8kwbSsvbdcfuoCyRqviC8pLjUDuxiX+oKJpqhzm3c3dN9ERiFYI2B5BIPADPyVU/aJv2HeSZhNY5dqdg29D7TDZHFQSuKHixrfcAGkX5hFSPNk/inGauJNSktmDvkNlC6Q2KndKbeKh9MbHRNRF5kbJDnmdFyGU31OhTo5zfhpyTY5zcaeSOl5CcnxuRRTHeGZUfpSHanX81I2oN/HkmT1Dg49/JXSF26XJu4T1R3J6gon3jaewKdefkqbPTx4QkkklwsdVRjFVO1pMLA94PVaTYHxVsqzFcRfG1zmxl5aLho1d2BQhm5MZxX+xxfvT/wAUM/GsX4UcX7w/8US/bmq/u2b/AE/NDSbd1nDDZv8AT81dFJAzsaxj+xxfvD/xWtpXvMbS8WcR1hyPJZN+3tb/AHbL7vmhn7d1v93Se75oqBM2rrqB17qq2cxuaoDjLA6Eg5A8Vchpvzz8O6/PsGaLqUd2V0uXALc3TTG++ht3FWFRPu/s34N18TqFVPyffjz1PmVfHNz4WwHLBR5Yi528mRyESDvCdJMbqKeYgptKzPbp2bWM3ATkNh0u9G09gRSxZKmb8XasbZdSSVSwPddXF1dOHboGSqiaTewsesSOKNCBmo4ruvnvEF4Jy7MuCrO9Lo4+CaOaNzd5ti0ceCDdjMA0c3yRLY4mtLBuhp1F8kNJh8A9lueiH29qoFK+6iJ+NQuNt4FTSNHIKB1PTjgz3J7qlhNg4eaYxN/M17Ab8RrwOQUUjstFLIQoXkW4p2KR1kJfkclEJNeqNFIbWOqiaW8jomIi0yOOXP1QmslzHVC6xzbjI+abvtvodeaOkJzfmMfL1vVGv5rlRN1j1QnTFu8eqfNcqXNv6vDmrr0F3e+5sMKfeFh7Ai1nsN2iiZE1uZI4AE28dFLLtQ0aN81hZFU2ejwu4IvElnDtb+yE6HbKM6jTU8EMKaFA4jiAjBJaTYb2QuTbsTKfaCF/tW79PNTVNSwC+Ry11yUIZR3SfD/Z6n9xJ8kNJ0qRD/xan9w/5Kwk6RcPH1rfwn5KTDdsKWpk3IAZHcd1hs0c3OIs3xV0UkVmH9JDJpmRCmnbvm286JzWjK+ZIyWqLb8FOKZt/VF+4Zd5TzlkMz7go8lcHFHxBvQc+PAanv5BRVM4ZkLX9ze5S1M27kMydSq+V3Yr48et3I5OelUiGWQ3UU0uaklf2KKaTsWhFCE2NlmN1HPMbp8kuQyTJ5dMkaKE5vnc0ez829COzJWd1QbLT3DxyKv1kZ46ZtG1glqxpiSXEkEOD3Xbpl10FWODwUBVYYHFxJydYEDLjzRqrquieXvcHWaWgDM3Dr62VJq4tEfBC7ZeLm7zU7MNYGbh6zRoHZ27kE7Apf7S73/NRnAZONQ/3/NKY46eMX7Cz2+Unds5DwuPEpgwJjHBwBuO26hOzrz9e/zRdBQmHWVz/wBknqo+OHaX8MGopveIpHDmoHvFjmEPimG+lkL94tvbIaIB2A//AGHzTyyZL2j9ys5SvZFg1wN81G219VBR0Xo7jevfmutbmMwnsbbXaAO+9BVJhL5Os3S+pICjhoDISYzvgEglugI1FzZU2KzzRse6Jxc0tLXsBN7EEFzO2x0UWwPSH6OFkE5JMd2Nkc7ec9oJ3XF3OxGvEFAy58mOQXH0+LJHzLjFaR8dz6N57m3HiQqaSrvm/M8Gjh3r0imxaOQAtdqmVuCQzi7mNJ+0MnfiGaDLqpSVBsfSQg7POP013YB5J36w5D5LQYnsKbXjdvcgcnDuOh9yp2YTuZPBDuN8kBuxpKgKerNsxkM03ocLny1lTMcpHiONpPVDG8A05DgEZLQHhmP51Q0GHOisYnCO2YbYFmtz1VU7RtMS2Wjlu6nIjkGoabMJ5OaNO8LMw4i+KRzH5OabEDMX0sW8fBEUTquaQGFoY4WDngnctxDgde7NbM0MYe15jY6a2bw0A9pJ4BcWxygOhw9j4w6SnYw9rQb9oGvmjqekawWYwMB1DQASe0hTBvE5nn8hwUbnbxtw49vYOxSzoi6+QyHP8gs7im3NHA90Tp2B7cnC4JB1se1WtZi0TLsdK1pGRG8AR2dizFZQYW5xc5sBc4kuNmZuJuSe0m5RIQvcpKXgRydIdD/Xt81DJ0hURtaUFHt2Toi0FsEZB0IaE1+ylIPqGfhCbjYvIM9MHNa4aEZJkrxYZKQsaGgAZDRRSEbqZiLTGueLDJMmeN0ZLpI3U1zhu6cUZCWQM2Wn+meOYB+K1d1jcBeBUi3FpHvWwCzerVZDV6J3iQ66SaupMdBV0FNXQrEHAoGtdJvdXS3LK/ajVX12IFkjWW9YHnwXJcHAB36aeLFPhzZw/wCmILbaDmhnbQTcKZ3v+Shdjk5/8c+9Z+OeNO9Un9RZtJ8sKxOOqLj6N7Ws4ZZ+Kq5KSr/rAphjVTf/ALGXFSV88xaHxMuOLT6zT+YTK+HK5XL7gpVK3uKkZIGWe67r6rjic+5VD66pz6gTaWpmL+uLCxT+LOtopMrrXG4eCbobO6jdLnqg5Z8/FasEwGRoIqpS25Ky2J4R6ZznsIa8nP7Lj220Parir6xI8fkqqrls4NF+AFjxKQ6rLqlp8BnpsWlavErKLaaejfuSAgcL6H/CdCt9gHSI19ruse9VUlMx8e7I0PbbMOG9f+KzWI7EFp3qWTdv9XITbn1XajuN0i4eA8peJ7lQ4+yQDMI2elZK3MAj+dOS+e6HaCopXBsoLDydcA9x0K3uB7eg2ubeKruuTuz4NXXbMEZxm/7J/IplBsxcgy/hH+4/kEZh+07JLXPirdrmuFwV2yEDbN6kYAtlkLBvgNT2JzW2/M8T2ldMO6MhkonSXNhlzPIfNSjlie6+Q8T+QQ2J1PooXOAzA6vZ29w18EWGjQaLH7WVe/IGD1We9x1+XmoQrKPYCgqGukljvIXEyFxJJcTcuz53Tn9GeGj6tg8UI/CxU7sb3vYC4dZji03ztmPJSS9E8PGpn/elMx33AtbmlhdDFG1jXtDWgAC40CcJmOHVcD3G6yTuiun/AK+X94fmrjAdnoqNjmskJBN+s6/xR4g5FjIBZQPA3VKXNIIDh5hR7osc0eItJEVhunvTct0pzWixzTWtFjmjoSyIfhbh6ZhHMhbMLE0Ng9ufELatOSQ61dpM0OgfYaOpJJJA0QW6S4ldWIdQ1ZVhhaCCd7IHkiEPVxxndL7ZG7b8DpkuEK1+1UQys64yOXEZIV+1sfBrvJWBrqdosSwEa6aqCTGaYe0zyScZZP8AIhaTfiV79rG8I3+SGftXbSN3kj5cfp/tN8k2TE4Wx+kfk0+rlm7uHJHUpV/6L6IDv/cJtX6WB0waWEA9Vwtcjksu/aN/CMqwq9rYiezgLGyAix1j3hobqeSYjPVSWXf2KTknwyvkx6W/qKaSqccybIuV1joENO677WC1cMJ403KVi0ou6skdCfRudyzPaDpbmqiWG72AuAF7uNwCcrgBW9Q4+icP8PxPyWXqpLyuPZl5FZN27ZrpUqNcwquoKh8lQ/N3o2EjrBvrg2IFuHeqnBsdIeRM8kboDTwbbmAOPNXgrm+j9LHYi/WBFi7h4HJWIWVRSMlbuyMa9p4OFwsXNs8WPmdTAlkesb3XufsxuyI7ASe9aHFIZJWsMRsACT1t05gW91/NVcry15s+2bXZZi+RGuRzCq2dSA8J2qDX7m+6Nw1jkBaR3HQ55Ld4TtiRa58QVDs1s1T4lSvbURhz2SHr2DX7rusHAt0Ny8eCo8X6LKml3nU0jpGA5NJs9o1FnDXI8fNDaRe2ep4dtQx4FyFb9SQZHxBsR4r5qh2rqKaQte03BI3XjcdrwPquW02f6UmEgPcY3cn5eR0XaaK6os9Vq2Ssa7cHpMjbQPB+DvcsVOMze4dxBFjftBWnwzatjwLkHtVlUUkNQ3rAO5HRw7iMwu2nycakuDzvete388lD/QOqkG9+spQHZgWbkDnbRabE9intu6F2+Psuyd4HQ+KzE2FYo5xbHUNiaNI3NG+0eOoRYFJNMjd0b1HHEJj+H5Jh6NZONdMfEfJdOzeKnWtHg0K22Zwiric/9In9KCBu5AWTEQbBME2LdTyb5qHvy0cclfCPXNEbmqHbHmmYi0iKOPXPguRR658F2OI3Uow6RuZaQOaNqS5YnOLe6QNTtAdqtrCeqO5YgQ9bVbOhdeNvclOtXDGv0/vQQkuJLONQEXCldJdOiUFVSh9rkixvkprqGriLm2HxI+ChCvOBwOu5zQSSSc+N1C/BaYew3zTajZwSOc4yOFzoDkhn7Ix/1j/NIqEr2xoXkvIJOEU4G8WNA580HXSwP9bcNhYDLIdisZKRpjEbwHNaLZqok2WpieLfEkJtxlH+SCByXcgPdpy4ABpPACyTaFgIsy2fII2l2ViY4OZmRpnf3Iz9Ht/6TmB7XNJPyKKG26KeSjzzBTJ6IXvb3q2mcz7QUMz2fa4Jz4iqrBOkygr4/o3WGY3D223rf7gs5PT2dckD3la+qp957W8JLsvyLs2nzCzdbSkXBGbSQe8ZFZSNLkqRA0G1ibc8vcPmjIZXbu7ewGYAyCcYb2PP4j+b+KnigXSDauvbExgZvGR7g24ycSeA+PgtVHsI9jmuBEu6Mhax5gEHI2uePJY6tp3Nnil3N5kZLiBrvZWNuS9DwDb+GRlgQx/bnnyPYqtnUh+xuIM/SnRtyLmlrm2tZzDex4XzctpPo7vB9wH5LE0OM0UtY175BTVLXH6NxDGzNsQC117O53GeWfBbOpdke0N+J+YXLs6Uu0GxFPWNAkjBJac7Z36q8d2r6JqimuYfpY+DXHrDucfz9y+hW+z/AIT/ALVWbUG1M8cXWYPvHP3XUTaONJ8nzRDV1tCb7sjWDUOBcweIyHeCtrs10vNJDZbsPO92nx4LZejAbu2ytaxzWQx7o+pZruY30LzxjyaT2s08lbZ8ldLjwenYRtiyQDMEHir28Uw4H4juPBfMv6nr6B14nekYODSSD3sOngtJs90ubrgycGNwyN9L+OY8VWmuDuz5PYqzA5A8OjkJZnvRuzPe135FB/lr2FDYbt22aMhkjd4jqk5gHhccQspinSdA2bdqA6nnaLOdFaeB/K5bYm2fs3TGLI3swOSNLY11jdOpMNfIchZv2jp/FV+zm1dBIN59bG55OTXH0bRyycAfNbKGujeAWPY4cC1wI9yJPPW0SscWrdg1JhTIswN532jw7hwVVi+Il7txvqg5n7R+SIxzEi36Nmp9Y8uxULgd7jqi9Pjcnrn7C3VZFFaIjXRHe8VrcHd9EOxZGZrt7itNs876Mg8Ci9WrgmB6F1kaLZJJJZRsUApLl0rqx0Shqy7cO7e/Za/bqpbqKom3Wk8goQpqmkqXOO5IGjK4Ot7Z8EG/CKo61CJqcUnuDFGHggEmxFj3HNCPxCtP1TR/PesyXw9bvV9wE0iF+AVB1qD7/mojs1KdZ3e/5qR09cfZaP570y1afshFSxv5ZfcWkl4M5Hs08G/pnX/ntWhw1skcbt9/pPZbva+azv6NV8XhX1dTGWJjY37j25m+jjbPNMQUUrUH+e5aCq2kU8mzov65z/NddgDRbre9J+D1APWefepKfDJA4FziexExwhJq8XuKyh/qdGGlzSwHPd6p5OBu0+YHmqTF2bzxKBb0nrDlI3qyN8xfxWrbA4C4GYN1UYvTgyAXsyYjP7E40PZvC4PeiZYaJbcGjhlcaMx6AjK2R070mRHkj3U795zHZFpsQeBSY0kZZEZEqnIYhZEeXgh6nBWSZllnfaHVPmFYMBBF7G6kAcd4A6dih0zkmzzZeq9rpCL2Jcd4dxGi9cwOsfPTwOItdpY4/tNyd72FYele4h/VuWgsBFg3PI35laXZEStjezeGREoGWQdkbZfsn8SoQ2hFi3xHu/gqPaucWYz735fPyVqS/fbfS/h6pWd2pf8ATDsYPiV04UsrlXVMiKqJgFVVM66kdYNLjMcD2SS3LGuFw0Ek8hYdqgx7a3DKv/u0LpDb1xGWv8HtF1d4RtLh8Ef0s8ZeTdwJB3exTSdI2FjSWM9wCKgTPIsRweAkml/SWA+w9hc0dm8LG3fdV0mB1DsvROd90g+9ezP6TsO4OB7m/wAENP0n0RBAa43BGTD7skVLzKNLwPEamjkiNnMcw9oI8AVodkMIqJnF0W4CASbuLJCBqQQLm2vcCvdcBooK2COXca9kjcw5oIvo5pB7brN9ImBUVG2AspHMMhdnTufEQQAbn0ZA48UOMk3TLTVK0yhp8PxeMDcnZbUb0m+2x7HMIKvKSvxMACeGmfp1o5Xxut2jcIJ8lS4DtX6FrII4Jiy/VMnWLQSTbetci5OvNbqSoNgeYT+PGuUZ+bI0qZFLK7I2tkLjWx5XV/s3L6wPYqGonOStdnJ7vPaFfqFeJi/SyrMjTXXElxY1s3gAlcJTSVy6uQcXJj5LAlcJTXadnFQhUVW0rWWduEh4ysQdDbggZNsuULyrF1bTxWza1uYFhlca2yQ8m01MPbH4T8khklJTa+Il5Ap34gB2sedKd/kfko/6SzHSnPkUU/auAcT+EqF21kPAE+Csp+Ob9haT8yL9e1B+pt5qRuK1J+rt5ph2qj4Md5Kalxx0rrRwuJ7vz4IinB/1WDvu1FvgtbLId2Zg3LX3tCLIKtMnpHejN2X6t9VJiGNGJjYw27zm+2Yb+zdAjHJLeofJEUoJaXN/nscySSWlsIYyexzyQle+zQ1+jiL9n7Q7UVDjLrO3uqALrHY9tEXOsHZZrQ6bpo5VqTb9bE3mWJqSZo6uET3LpLSNyY72Jm6Brjwd2oVpbbdPVIyIOoPJZDCdrXQHdeA+M6gi5C0v66jmDdxwc0aXA32/sk6kDtQMmGWN7/U1sOeORWvoE9UFu7rfvU0EILn3J1Q0MwGlkXFUAIQxY2OqayNzQ03vn7lZYFI0zRX3rPux2Yy3hdv+oAeKB9MM7gZ9ih9Lu2LdWkOb3tNx7wFXc6eqMPVF+BF+8GxWV2yG7IHXGbB1dHakXHMLR0dQJIg5uj2te37wB+KzO3lG+R8Ho2lxIeMu9pHxKhDJz1N1aYFgkbgZJ3NsbhrSQLjiSjaDY2zbynrEeqNG37eaBPRRTHMyzH/McrI4wl2z+GN1ZD5tUL4MLb/UD8Kgd0UUPHfPfIfmondGGHDVg8XfxRECY+SvwtvGH3IeTaXC2+1F5BOdsHhjfYZ+JNdszhjfZi80ZWVZf7DbT0080kMDweqJA0c/Vdbw3VN0iY3DSxQvmFw57mNyvnul3wBVdh+DwUsjJoYw0tIJI9pmW+O3K/itFthRRyxM32hwD7i+erTn5KlNZEdbTgzK4dicVRE2SNg3TpcWRb5chkmspmMYA1tgOAScRujLitKJl5e85NN1RkEdgNR9K3tVe943dOKnwmcekZl7VlfJG8bAYpVlW5tF1NBSWGegvyK265dN3krrpYV1wrhK6oQq5cJiJDX9YZnrG+eSidhNMPYZ5qOfAC8Fr3+s8uBaLECxsO1QHYuPi958UjkUtb040/Ng5LyJnU9KOEfuT4KeJ9yxrTbWwBQTtjof2j4o3D6JtO1zWHJ2oJv2JjEsl9qEV+egCt90Rz1NNGbPc2/2Ra/io37Tw2swho5NFvMps2A0znXsGuPb1SopsEhjtdoHbwPirpZr+UpLV3UWDHNLQQNc0x8rQ05BDOq42ttvgW7lUV+MRWI31pQlDvaBTkiLF8YvcAC1isZU1VzoPJXc7mk8dCqOVrb6HzWlFKtjKzN3uVkxXKSZzXZEjuRb4exM9BnohuFsiyJI0NFij7C+a1OEYZLUR77LWuRYmxyWMgdkMhovSdgJ7wOHJ507gg9XghHHrS3GOg6rJPNok7QO3Zio+yPxBERbGTu1LG+N/gthG5TtcsY9AC7P0phjELiHFlxcC12uJc3/AHDwR8/qjL+CEc60rT9oFh7/AF2n3OH3kZUer438/wD2oQrK6NzgN087+SxUuwlY8k/rGRoJJAFshfTRbaqe4N6qxNZDjDnu9C+Fsd+pvX3rduShAeToymPrYjOfvWQ7+iW/rVtQf8wqSTA8ZdrVxN7gUO/Y/FHetiFu4FEiCZx3RHBxqJj3yO+aTeiylaQTI8kG+ch4eKif0eVp9bEH+BKjPRhMfWrpT94oq9CjNmXsawDfbYC2oT5caa6JsRkabEbpBzsARY8+9Yn/AKUi3WqpT99ynoOjmKF7ZBM8uab5vNvijLdrYFLY07gN3VR2bu6ldcWgG72+ajj3SDZwPcm4sSyI47d3TqlRytDhl7Q+KW4LHNQxBovn2o3KYnxJM37DkO5JRUsl2NPYksFx3PRptor0rpqShc7ddum3XQoQqa+OdxcGOLTcbrjbdGtwLZ6c0A/Bqw61Fu6/yR1bizg97GNu5liBZ2ZvztbigX4rWHSC3ms3qPhrJ2tXtdfYHOu8hfs7UHWpPvULtlX8Z3Hz+alfU159ho/nvUL21x1LQpFYn8kn9RaSQx+yPOVxR9Hh+4zcc4yM03X2IHceCrZKKsOsgUL8IqSM5vimMcYL+XE/z3B3XCDqnZWJwJjJ/wAJOY+ao58AiBNzY9pVhT7NzE7zpy1ozuL38ETj8f6RG2MC26b759Y2H5pnFji7/hfWisoqrqjOPiaLDfCq5ImX9fjyR79mzfMqF2A7pvcZHmtXHlztpaEl6mblggKWAAn5JrohdWVRR2Jzbw49iZJTWtmMwtJJGc202RwAWGR7Vu+j+QbsgHMHXsWLZCN0He4ngtfsCQHyAG9wDpbmg9WrwsY/T3XUxN1G5S76ganby86euOzklptqMx3jMfBHMk3oyRoRcdo1HusgN5E4aRYs5fA8u4/kuEAquq3GF1r2WPxTaivZK5kFF6Rg0eXWvfsstjNJugk8NVk8Y6QG00no/QSvJAcCxtxY3yv4KEKqTaHGXerRRjvefkh31mOO+rhb4k/kiZelOQ+pQTnwshJOketd6mGyeJREwciJ1JjbtZIm911Edn8Xd61U0d11I7bPFXerQW7z/BRnGsZdpTsb3koyYM5/QzEXetWkdyb/ANPKojrVr10vxp3CNvmi8EosTEwM8jTHnvAXRI7lJMBHRo833qqQ+JV7s7s5+itc30hffO7jdXVjnkoWRm+nBMwilwJ5JN8jWxa5jRDsiGfW4KZsZuh44DvJpGfJbrY1+G1H0TM+CSoaGtLYw0kZXHvKSz5YXbNSPULSi7KSQKcEgaY3dXQE66ShAGuxBrLgg3A3jllYWvmqyTbGPgx5VlWRQ75cd30m7bM57uunh7lG/E6ZvtM8Ennc1LszUfUpIqJNr+ULyoH7TynSnd5H5K1l2gpx7Y8AULLtTAOJPgVSM335l9heXqVkmOVJ0gPkVaUkzzTF5ZvSi/0eiDl2ri4NcfBQf0sAPVjdfuR4ZYLnLYNSSfIHPVVrybgDs4BDMhqS4XPFaD9YOmZvws63tRnI35i+qqJcVnBt6Eg9oKLGWONNzkBmvMdJEeSFqac3PVPkuHEJyc2WF8+5F1JNzmtzp86y8ISyq0VtVSOJFm8Ao5aN263LmjqgXAzOiFlj+jGvrEJ+LdIy8sUpMjFIdzhrz7Fodhmbs7rkZt4Hks/HGdx2R1bwVtscSKpuWoI+Cp1CvFJFujklng6PRbpwKjukHLzJ7QlSa8ggjX+clGHLu8oQfVEWJOhzI+IKzmI7WUdK4ele1u8Lty1A5K/cLg3VHW0FGHD0wjNh1S8jxtdcIVE3SrQDRxPcw/JBS9MNL7Mcru6N3yVzJX4az2oB5IOXbPDGfWReAV0UkU8nS80+pSTu/wAt3yUR6UJ3epQS+LSFYS9J2Gt0eD3MPyQj+lyj9ljz3MPyRV6g2D/08r3erQOHeCmf0kxV2lK0d91K7pbi9imlP3CoT0oSH1KKQ/dKIn5g2vIP2erK903/AMljWssdNbrQhxvxWJO3tY49Wid4gqF20+JOOVMAmITSFZws2+e9xQxad7xWSpsSxN0rd+MNbvDe7lppnnf46hOYnZnZlpGSBwJHakoqlh3jr/ISR0Iye7N9ddukkvNHtBALpXUlCAFZhwe8PJPVaRbKxuD80ONnYLD6P3lJJAnihN3NJ14nGhHBIB9U33qN+Hwt9hvkupI8cONcRQGSQPIYW8B+H+CEkxKFv/5PySSXZS0LZIWlLcGO0ELc8/Iph2yZoWlw7Rn5rqSSy9ZkjxQGU5LgJw+ohqnWju13EOFx5qlxfETFM6PdBLcr88r/AJrqS6+vzRwqSe5MsU4JgEmMvIFgB5J8NW50RJOYd+SSSd/S+szZsyU3sZXVRUYNo5HId1+Z0HxRezUpFVHnqbJJL02VdiXoZ/TyfxIev/T0q6V0kl5Y92dBXbpJLhBHRZ7Gdj4aotbMCQ25ABLfguJKEAm9F1APqb97nH804bBUDP8Ax2+NykkiRRRjTgdAz6lg+6SoH1dBH7DR/ln5JJI0UBbBJNsaBns+UZ+SCm6TqJpya4/cskkrXRVgUvS1Tg9WJx8AFbbO7WtrA5zWboaeKSSvhyNypgc8EoWizqaggoOrqSHZFdSWrjSMPPN0zj5DfVJJJWols//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7" descr="data:image/jpeg;base64,/9j/4AAQSkZJRgABAQAAAQABAAD/2wCEAAkGBhQSEBQUExIWFRUVFRUVFBUWFRUUFBQUFxUVFBQUFRQXHCYeFxojGRQUHy8gIycpLCwsFR4xNTAqNSYrLSkBCQoKDgwOGg8PGi8kHyQyKSwpKS00LCksKSwsLCwsKSwsKiosKSksLCwsLCwsLCwsKSwpKSwsLCwsKSwsLCwsKf/AABEIALcBEwMBIgACEQEDEQH/xAAcAAABBQEBAQAAAAAAAAAAAAAEAAIDBQYBBwj/xABIEAABAwIDBAYGBgYJBAMAAAABAAIDBBEFITEGEkFRByJhcYGREzJCobHRI0NSgpLBFBVik+HwFlNUVXKDosLSFzNE8SRj8v/EABoBAAIDAQEAAAAAAAAAAAAAAAMEAAIFAQb/xAAxEQACAgEDAQYFAgcBAAAAAAAAAQIRAxIhMQQiQVFhcYETQpGh8AWxIzJDUlNiwTP/2gAMAwEAAhEDEQA/APZQupq6ukO3VXLibwARHvG5FhfIcDorRV1RizWdYtNgd3n4oeR1Fu68zkuCOmxZ7jZ0Tm8jqPFQVGKytcR6AntByKedpo/su8kwbSsvbdcfuoCyRqviC8pLjUDuxiX+oKJpqhzm3c3dN9ERiFYI2B5BIPADPyVU/aJv2HeSZhNY5dqdg29D7TDZHFQSuKHixrfcAGkX5hFSPNk/inGauJNSktmDvkNlC6Q2KndKbeKh9MbHRNRF5kbJDnmdFyGU31OhTo5zfhpyTY5zcaeSOl5CcnxuRRTHeGZUfpSHanX81I2oN/HkmT1Dg49/JXSF26XJu4T1R3J6gon3jaewKdefkqbPTx4QkkklwsdVRjFVO1pMLA94PVaTYHxVsqzFcRfG1zmxl5aLho1d2BQhm5MZxX+xxfvT/wAUM/GsX4UcX7w/8US/bmq/u2b/AE/NDSbd1nDDZv8AT81dFJAzsaxj+xxfvD/xWtpXvMbS8WcR1hyPJZN+3tb/AHbL7vmhn7d1v93Se75oqBM2rrqB17qq2cxuaoDjLA6Eg5A8Vchpvzz8O6/PsGaLqUd2V0uXALc3TTG++ht3FWFRPu/s34N18TqFVPyffjz1PmVfHNz4WwHLBR5Yi528mRyESDvCdJMbqKeYgptKzPbp2bWM3ATkNh0u9G09gRSxZKmb8XasbZdSSVSwPddXF1dOHboGSqiaTewsesSOKNCBmo4ruvnvEF4Jy7MuCrO9Lo4+CaOaNzd5ti0ceCDdjMA0c3yRLY4mtLBuhp1F8kNJh8A9lueiH29qoFK+6iJ+NQuNt4FTSNHIKB1PTjgz3J7qlhNg4eaYxN/M17Ab8RrwOQUUjstFLIQoXkW4p2KR1kJfkclEJNeqNFIbWOqiaW8jomIi0yOOXP1QmslzHVC6xzbjI+abvtvodeaOkJzfmMfL1vVGv5rlRN1j1QnTFu8eqfNcqXNv6vDmrr0F3e+5sMKfeFh7Ai1nsN2iiZE1uZI4AE28dFLLtQ0aN81hZFU2ejwu4IvElnDtb+yE6HbKM6jTU8EMKaFA4jiAjBJaTYb2QuTbsTKfaCF/tW79PNTVNSwC+Ry11yUIZR3SfD/Z6n9xJ8kNJ0qRD/xan9w/5Kwk6RcPH1rfwn5KTDdsKWpk3IAZHcd1hs0c3OIs3xV0UkVmH9JDJpmRCmnbvm286JzWjK+ZIyWqLb8FOKZt/VF+4Zd5TzlkMz7go8lcHFHxBvQc+PAanv5BRVM4ZkLX9ze5S1M27kMydSq+V3Yr48et3I5OelUiGWQ3UU0uaklf2KKaTsWhFCE2NlmN1HPMbp8kuQyTJ5dMkaKE5vnc0ez829COzJWd1QbLT3DxyKv1kZ46ZtG1glqxpiSXEkEOD3Xbpl10FWODwUBVYYHFxJydYEDLjzRqrquieXvcHWaWgDM3Dr62VJq4tEfBC7ZeLm7zU7MNYGbh6zRoHZ27kE7Apf7S73/NRnAZONQ/3/NKY46eMX7Cz2+Unds5DwuPEpgwJjHBwBuO26hOzrz9e/zRdBQmHWVz/wBknqo+OHaX8MGopveIpHDmoHvFjmEPimG+lkL94tvbIaIB2A//AGHzTyyZL2j9ys5SvZFg1wN81G219VBR0Xo7jevfmutbmMwnsbbXaAO+9BVJhL5Os3S+pICjhoDISYzvgEglugI1FzZU2KzzRse6Jxc0tLXsBN7EEFzO2x0UWwPSH6OFkE5JMd2Nkc7ec9oJ3XF3OxGvEFAy58mOQXH0+LJHzLjFaR8dz6N57m3HiQqaSrvm/M8Gjh3r0imxaOQAtdqmVuCQzi7mNJ+0MnfiGaDLqpSVBsfSQg7POP013YB5J36w5D5LQYnsKbXjdvcgcnDuOh9yp2YTuZPBDuN8kBuxpKgKerNsxkM03ocLny1lTMcpHiONpPVDG8A05DgEZLQHhmP51Q0GHOisYnCO2YbYFmtz1VU7RtMS2Wjlu6nIjkGoabMJ5OaNO8LMw4i+KRzH5OabEDMX0sW8fBEUTquaQGFoY4WDngnctxDgde7NbM0MYe15jY6a2bw0A9pJ4BcWxygOhw9j4w6SnYw9rQb9oGvmjqekawWYwMB1DQASe0hTBvE5nn8hwUbnbxtw49vYOxSzoi6+QyHP8gs7im3NHA90Tp2B7cnC4JB1se1WtZi0TLsdK1pGRG8AR2dizFZQYW5xc5sBc4kuNmZuJuSe0m5RIQvcpKXgRydIdD/Xt81DJ0hURtaUFHt2Toi0FsEZB0IaE1+ylIPqGfhCbjYvIM9MHNa4aEZJkrxYZKQsaGgAZDRRSEbqZiLTGueLDJMmeN0ZLpI3U1zhu6cUZCWQM2Wn+meOYB+K1d1jcBeBUi3FpHvWwCzerVZDV6J3iQ66SaupMdBV0FNXQrEHAoGtdJvdXS3LK/ajVX12IFkjWW9YHnwXJcHAB36aeLFPhzZw/wCmILbaDmhnbQTcKZ3v+Shdjk5/8c+9Z+OeNO9Un9RZtJ8sKxOOqLj6N7Ws4ZZ+Kq5KSr/rAphjVTf/ALGXFSV88xaHxMuOLT6zT+YTK+HK5XL7gpVK3uKkZIGWe67r6rjic+5VD66pz6gTaWpmL+uLCxT+LOtopMrrXG4eCbobO6jdLnqg5Z8/FasEwGRoIqpS25Ky2J4R6ZznsIa8nP7Lj220Parir6xI8fkqqrls4NF+AFjxKQ6rLqlp8BnpsWlavErKLaaejfuSAgcL6H/CdCt9gHSI19ruse9VUlMx8e7I0PbbMOG9f+KzWI7EFp3qWTdv9XITbn1XajuN0i4eA8peJ7lQ4+yQDMI2elZK3MAj+dOS+e6HaCopXBsoLDydcA9x0K3uB7eg2ubeKruuTuz4NXXbMEZxm/7J/IplBsxcgy/hH+4/kEZh+07JLXPirdrmuFwV2yEDbN6kYAtlkLBvgNT2JzW2/M8T2ldMO6MhkonSXNhlzPIfNSjlie6+Q8T+QQ2J1PooXOAzA6vZ29w18EWGjQaLH7WVe/IGD1We9x1+XmoQrKPYCgqGukljvIXEyFxJJcTcuz53Tn9GeGj6tg8UI/CxU7sb3vYC4dZji03ztmPJSS9E8PGpn/elMx33AtbmlhdDFG1jXtDWgAC40CcJmOHVcD3G6yTuiun/AK+X94fmrjAdnoqNjmskJBN+s6/xR4g5FjIBZQPA3VKXNIIDh5hR7osc0eItJEVhunvTct0pzWixzTWtFjmjoSyIfhbh6ZhHMhbMLE0Ng9ufELatOSQ61dpM0OgfYaOpJJJA0QW6S4ldWIdQ1ZVhhaCCd7IHkiEPVxxndL7ZG7b8DpkuEK1+1UQys64yOXEZIV+1sfBrvJWBrqdosSwEa6aqCTGaYe0zyScZZP8AIhaTfiV79rG8I3+SGftXbSN3kj5cfp/tN8k2TE4Wx+kfk0+rlm7uHJHUpV/6L6IDv/cJtX6WB0waWEA9Vwtcjksu/aN/CMqwq9rYiezgLGyAix1j3hobqeSYjPVSWXf2KTknwyvkx6W/qKaSqccybIuV1joENO677WC1cMJ403KVi0ou6skdCfRudyzPaDpbmqiWG72AuAF7uNwCcrgBW9Q4+icP8PxPyWXqpLyuPZl5FZN27ZrpUqNcwquoKh8lQ/N3o2EjrBvrg2IFuHeqnBsdIeRM8kboDTwbbmAOPNXgrm+j9LHYi/WBFi7h4HJWIWVRSMlbuyMa9p4OFwsXNs8WPmdTAlkesb3XufsxuyI7ASe9aHFIZJWsMRsACT1t05gW91/NVcry15s+2bXZZi+RGuRzCq2dSA8J2qDX7m+6Nw1jkBaR3HQ55Ld4TtiRa58QVDs1s1T4lSvbURhz2SHr2DX7rusHAt0Ny8eCo8X6LKml3nU0jpGA5NJs9o1FnDXI8fNDaRe2ep4dtQx4FyFb9SQZHxBsR4r5qh2rqKaQte03BI3XjcdrwPquW02f6UmEgPcY3cn5eR0XaaK6os9Vq2Ssa7cHpMjbQPB+DvcsVOMze4dxBFjftBWnwzatjwLkHtVlUUkNQ3rAO5HRw7iMwu2nycakuDzvete388lD/QOqkG9+spQHZgWbkDnbRabE9intu6F2+Psuyd4HQ+KzE2FYo5xbHUNiaNI3NG+0eOoRYFJNMjd0b1HHEJj+H5Jh6NZONdMfEfJdOzeKnWtHg0K22Zwiric/9In9KCBu5AWTEQbBME2LdTyb5qHvy0cclfCPXNEbmqHbHmmYi0iKOPXPguRR658F2OI3Uow6RuZaQOaNqS5YnOLe6QNTtAdqtrCeqO5YgQ9bVbOhdeNvclOtXDGv0/vQQkuJLONQEXCldJdOiUFVSh9rkixvkprqGriLm2HxI+ChCvOBwOu5zQSSSc+N1C/BaYew3zTajZwSOc4yOFzoDkhn7Ix/1j/NIqEr2xoXkvIJOEU4G8WNA580HXSwP9bcNhYDLIdisZKRpjEbwHNaLZqok2WpieLfEkJtxlH+SCByXcgPdpy4ABpPACyTaFgIsy2fII2l2ViY4OZmRpnf3Iz9Ht/6TmB7XNJPyKKG26KeSjzzBTJ6IXvb3q2mcz7QUMz2fa4Jz4iqrBOkygr4/o3WGY3D223rf7gs5PT2dckD3la+qp957W8JLsvyLs2nzCzdbSkXBGbSQe8ZFZSNLkqRA0G1ibc8vcPmjIZXbu7ewGYAyCcYb2PP4j+b+KnigXSDauvbExgZvGR7g24ycSeA+PgtVHsI9jmuBEu6Mhax5gEHI2uePJY6tp3Nnil3N5kZLiBrvZWNuS9DwDb+GRlgQx/bnnyPYqtnUh+xuIM/SnRtyLmlrm2tZzDex4XzctpPo7vB9wH5LE0OM0UtY175BTVLXH6NxDGzNsQC117O53GeWfBbOpdke0N+J+YXLs6Uu0GxFPWNAkjBJac7Z36q8d2r6JqimuYfpY+DXHrDucfz9y+hW+z/AIT/ALVWbUG1M8cXWYPvHP3XUTaONJ8nzRDV1tCb7sjWDUOBcweIyHeCtrs10vNJDZbsPO92nx4LZejAbu2ytaxzWQx7o+pZruY30LzxjyaT2s08lbZ8ldLjwenYRtiyQDMEHir28Uw4H4juPBfMv6nr6B14nekYODSSD3sOngtJs90ubrgycGNwyN9L+OY8VWmuDuz5PYqzA5A8OjkJZnvRuzPe135FB/lr2FDYbt22aMhkjd4jqk5gHhccQspinSdA2bdqA6nnaLOdFaeB/K5bYm2fs3TGLI3swOSNLY11jdOpMNfIchZv2jp/FV+zm1dBIN59bG55OTXH0bRyycAfNbKGujeAWPY4cC1wI9yJPPW0SscWrdg1JhTIswN532jw7hwVVi+Il7txvqg5n7R+SIxzEi36Nmp9Y8uxULgd7jqi9Pjcnrn7C3VZFFaIjXRHe8VrcHd9EOxZGZrt7itNs876Mg8Ci9WrgmB6F1kaLZJJJZRsUApLl0rqx0Shqy7cO7e/Za/bqpbqKom3Wk8goQpqmkqXOO5IGjK4Ot7Z8EG/CKo61CJqcUnuDFGHggEmxFj3HNCPxCtP1TR/PesyXw9bvV9wE0iF+AVB1qD7/mojs1KdZ3e/5qR09cfZaP570y1afshFSxv5ZfcWkl4M5Hs08G/pnX/ntWhw1skcbt9/pPZbva+azv6NV8XhX1dTGWJjY37j25m+jjbPNMQUUrUH+e5aCq2kU8mzov65z/NddgDRbre9J+D1APWefepKfDJA4FziexExwhJq8XuKyh/qdGGlzSwHPd6p5OBu0+YHmqTF2bzxKBb0nrDlI3qyN8xfxWrbA4C4GYN1UYvTgyAXsyYjP7E40PZvC4PeiZYaJbcGjhlcaMx6AjK2R070mRHkj3U795zHZFpsQeBSY0kZZEZEqnIYhZEeXgh6nBWSZllnfaHVPmFYMBBF7G6kAcd4A6dih0zkmzzZeq9rpCL2Jcd4dxGi9cwOsfPTwOItdpY4/tNyd72FYele4h/VuWgsBFg3PI35laXZEStjezeGREoGWQdkbZfsn8SoQ2hFi3xHu/gqPaucWYz735fPyVqS/fbfS/h6pWd2pf8ATDsYPiV04UsrlXVMiKqJgFVVM66kdYNLjMcD2SS3LGuFw0Ek8hYdqgx7a3DKv/u0LpDb1xGWv8HtF1d4RtLh8Ef0s8ZeTdwJB3exTSdI2FjSWM9wCKgTPIsRweAkml/SWA+w9hc0dm8LG3fdV0mB1DsvROd90g+9ezP6TsO4OB7m/wAENP0n0RBAa43BGTD7skVLzKNLwPEamjkiNnMcw9oI8AVodkMIqJnF0W4CASbuLJCBqQQLm2vcCvdcBooK2COXca9kjcw5oIvo5pB7brN9ImBUVG2AspHMMhdnTufEQQAbn0ZA48UOMk3TLTVK0yhp8PxeMDcnZbUb0m+2x7HMIKvKSvxMACeGmfp1o5Xxut2jcIJ8lS4DtX6FrII4Jiy/VMnWLQSTbetci5OvNbqSoNgeYT+PGuUZ+bI0qZFLK7I2tkLjWx5XV/s3L6wPYqGonOStdnJ7vPaFfqFeJi/SyrMjTXXElxY1s3gAlcJTSVy6uQcXJj5LAlcJTXadnFQhUVW0rWWduEh4ysQdDbggZNsuULyrF1bTxWza1uYFhlca2yQ8m01MPbH4T8khklJTa+Il5Ap34gB2sedKd/kfko/6SzHSnPkUU/auAcT+EqF21kPAE+Csp+Ob9haT8yL9e1B+pt5qRuK1J+rt5ph2qj4Md5Kalxx0rrRwuJ7vz4IinB/1WDvu1FvgtbLId2Zg3LX3tCLIKtMnpHejN2X6t9VJiGNGJjYw27zm+2Yb+zdAjHJLeofJEUoJaXN/nscySSWlsIYyexzyQle+zQ1+jiL9n7Q7UVDjLrO3uqALrHY9tEXOsHZZrQ6bpo5VqTb9bE3mWJqSZo6uET3LpLSNyY72Jm6Brjwd2oVpbbdPVIyIOoPJZDCdrXQHdeA+M6gi5C0v66jmDdxwc0aXA32/sk6kDtQMmGWN7/U1sOeORWvoE9UFu7rfvU0EILn3J1Q0MwGlkXFUAIQxY2OqayNzQ03vn7lZYFI0zRX3rPux2Yy3hdv+oAeKB9MM7gZ9ih9Lu2LdWkOb3tNx7wFXc6eqMPVF+BF+8GxWV2yG7IHXGbB1dHakXHMLR0dQJIg5uj2te37wB+KzO3lG+R8Ho2lxIeMu9pHxKhDJz1N1aYFgkbgZJ3NsbhrSQLjiSjaDY2zbynrEeqNG37eaBPRRTHMyzH/McrI4wl2z+GN1ZD5tUL4MLb/UD8Kgd0UUPHfPfIfmondGGHDVg8XfxRECY+SvwtvGH3IeTaXC2+1F5BOdsHhjfYZ+JNdszhjfZi80ZWVZf7DbT0080kMDweqJA0c/Vdbw3VN0iY3DSxQvmFw57mNyvnul3wBVdh+DwUsjJoYw0tIJI9pmW+O3K/itFthRRyxM32hwD7i+erTn5KlNZEdbTgzK4dicVRE2SNg3TpcWRb5chkmspmMYA1tgOAScRujLitKJl5e85NN1RkEdgNR9K3tVe943dOKnwmcekZl7VlfJG8bAYpVlW5tF1NBSWGegvyK265dN3krrpYV1wrhK6oQq5cJiJDX9YZnrG+eSidhNMPYZ5qOfAC8Fr3+s8uBaLECxsO1QHYuPi958UjkUtb040/Ng5LyJnU9KOEfuT4KeJ9yxrTbWwBQTtjof2j4o3D6JtO1zWHJ2oJv2JjEsl9qEV+egCt90Rz1NNGbPc2/2Ra/io37Tw2swho5NFvMps2A0znXsGuPb1SopsEhjtdoHbwPirpZr+UpLV3UWDHNLQQNc0x8rQ05BDOq42ttvgW7lUV+MRWI31pQlDvaBTkiLF8YvcAC1isZU1VzoPJXc7mk8dCqOVrb6HzWlFKtjKzN3uVkxXKSZzXZEjuRb4exM9BnohuFsiyJI0NFij7C+a1OEYZLUR77LWuRYmxyWMgdkMhovSdgJ7wOHJ507gg9XghHHrS3GOg6rJPNok7QO3Zio+yPxBERbGTu1LG+N/gthG5TtcsY9AC7P0phjELiHFlxcC12uJc3/AHDwR8/qjL+CEc60rT9oFh7/AF2n3OH3kZUer438/wD2oQrK6NzgN087+SxUuwlY8k/rGRoJJAFshfTRbaqe4N6qxNZDjDnu9C+Fsd+pvX3rduShAeToymPrYjOfvWQ7+iW/rVtQf8wqSTA8ZdrVxN7gUO/Y/FHetiFu4FEiCZx3RHBxqJj3yO+aTeiylaQTI8kG+ch4eKif0eVp9bEH+BKjPRhMfWrpT94oq9CjNmXsawDfbYC2oT5caa6JsRkabEbpBzsARY8+9Yn/AKUi3WqpT99ynoOjmKF7ZBM8uab5vNvijLdrYFLY07gN3VR2bu6ldcWgG72+ajj3SDZwPcm4sSyI47d3TqlRytDhl7Q+KW4LHNQxBovn2o3KYnxJM37DkO5JRUsl2NPYksFx3PRptor0rpqShc7ddum3XQoQqa+OdxcGOLTcbrjbdGtwLZ6c0A/Bqw61Fu6/yR1bizg97GNu5liBZ2ZvztbigX4rWHSC3ms3qPhrJ2tXtdfYHOu8hfs7UHWpPvULtlX8Z3Hz+alfU159ho/nvUL21x1LQpFYn8kn9RaSQx+yPOVxR9Hh+4zcc4yM03X2IHceCrZKKsOsgUL8IqSM5vimMcYL+XE/z3B3XCDqnZWJwJjJ/wAJOY+ao58AiBNzY9pVhT7NzE7zpy1ozuL38ETj8f6RG2MC26b759Y2H5pnFji7/hfWisoqrqjOPiaLDfCq5ImX9fjyR79mzfMqF2A7pvcZHmtXHlztpaEl6mblggKWAAn5JrohdWVRR2Jzbw49iZJTWtmMwtJJGc202RwAWGR7Vu+j+QbsgHMHXsWLZCN0He4ngtfsCQHyAG9wDpbmg9WrwsY/T3XUxN1G5S76ganby86euOzklptqMx3jMfBHMk3oyRoRcdo1HusgN5E4aRYs5fA8u4/kuEAquq3GF1r2WPxTaivZK5kFF6Rg0eXWvfsstjNJugk8NVk8Y6QG00no/QSvJAcCxtxY3yv4KEKqTaHGXerRRjvefkh31mOO+rhb4k/kiZelOQ+pQTnwshJOketd6mGyeJREwciJ1JjbtZIm911Edn8Xd61U0d11I7bPFXerQW7z/BRnGsZdpTsb3koyYM5/QzEXetWkdyb/ANPKojrVr10vxp3CNvmi8EosTEwM8jTHnvAXRI7lJMBHRo833qqQ+JV7s7s5+itc30hffO7jdXVjnkoWRm+nBMwilwJ5JN8jWxa5jRDsiGfW4KZsZuh44DvJpGfJbrY1+G1H0TM+CSoaGtLYw0kZXHvKSz5YXbNSPULSi7KSQKcEgaY3dXQE66ShAGuxBrLgg3A3jllYWvmqyTbGPgx5VlWRQ75cd30m7bM57uunh7lG/E6ZvtM8Ennc1LszUfUpIqJNr+ULyoH7TynSnd5H5K1l2gpx7Y8AULLtTAOJPgVSM335l9heXqVkmOVJ0gPkVaUkzzTF5ZvSi/0eiDl2ri4NcfBQf0sAPVjdfuR4ZYLnLYNSSfIHPVVrybgDs4BDMhqS4XPFaD9YOmZvws63tRnI35i+qqJcVnBt6Eg9oKLGWONNzkBmvMdJEeSFqac3PVPkuHEJyc2WF8+5F1JNzmtzp86y8ISyq0VtVSOJFm8Ao5aN263LmjqgXAzOiFlj+jGvrEJ+LdIy8sUpMjFIdzhrz7Fodhmbs7rkZt4Hks/HGdx2R1bwVtscSKpuWoI+Cp1CvFJFujklng6PRbpwKjukHLzJ7QlSa8ggjX+clGHLu8oQfVEWJOhzI+IKzmI7WUdK4ele1u8Lty1A5K/cLg3VHW0FGHD0wjNh1S8jxtdcIVE3SrQDRxPcw/JBS9MNL7Mcru6N3yVzJX4az2oB5IOXbPDGfWReAV0UkU8nS80+pSTu/wAt3yUR6UJ3epQS+LSFYS9J2Gt0eD3MPyQj+lyj9ljz3MPyRV6g2D/08r3erQOHeCmf0kxV2lK0d91K7pbi9imlP3CoT0oSH1KKQ/dKIn5g2vIP2erK903/AMljWssdNbrQhxvxWJO3tY49Wid4gqF20+JOOVMAmITSFZws2+e9xQxad7xWSpsSxN0rd+MNbvDe7lppnnf46hOYnZnZlpGSBwJHakoqlh3jr/ISR0Iye7N9ddukkvNHtBALpXUlCAFZhwe8PJPVaRbKxuD80ONnYLD6P3lJJAnihN3NJ14nGhHBIB9U33qN+Hwt9hvkupI8cONcRQGSQPIYW8B+H+CEkxKFv/5PySSXZS0LZIWlLcGO0ELc8/Iph2yZoWlw7Rn5rqSSy9ZkjxQGU5LgJw+ohqnWju13EOFx5qlxfETFM6PdBLcr88r/AJrqS6+vzRwqSe5MsU4JgEmMvIFgB5J8NW50RJOYd+SSSd/S+szZsyU3sZXVRUYNo5HId1+Z0HxRezUpFVHnqbJJL02VdiXoZ/TyfxIev/T0q6V0kl5Y92dBXbpJLhBHRZ7Gdj4aotbMCQ25ABLfguJKEAm9F1APqb97nH804bBUDP8Ax2+NykkiRRRjTgdAz6lg+6SoH1dBH7DR/ln5JJI0UBbBJNsaBns+UZ+SCm6TqJpya4/cskkrXRVgUvS1Tg9WJx8AFbbO7WtrA5zWboaeKSSvhyNypgc8EoWizqaggoOrqSHZFdSWrjSMPPN0zj5DfVJJJWols//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4" name="Picture 8" descr="C:\Users\Asus\Desktop\6540863-airplane-in-finance-and-worl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466468"/>
            <a:ext cx="9141372" cy="53915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55668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2"/>
          <p:cNvSpPr txBox="1">
            <a:spLocks/>
          </p:cNvSpPr>
          <p:nvPr/>
        </p:nvSpPr>
        <p:spPr>
          <a:xfrm>
            <a:off x="4147036" y="0"/>
            <a:ext cx="4887310" cy="738352"/>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200" b="1" dirty="0" smtClean="0">
                <a:solidFill>
                  <a:schemeClr val="bg1">
                    <a:lumMod val="50000"/>
                  </a:schemeClr>
                </a:solidFill>
                <a:latin typeface="Calibri" pitchFamily="34" charset="0"/>
              </a:rPr>
              <a:t> INCOME STATEMENT 2012</a:t>
            </a:r>
            <a:endParaRPr lang="ru-RU" sz="3200" b="1" dirty="0">
              <a:solidFill>
                <a:schemeClr val="bg1">
                  <a:lumMod val="50000"/>
                </a:schemeClr>
              </a:solidFill>
              <a:latin typeface="Calibri" pitchFamily="34" charset="0"/>
            </a:endParaRPr>
          </a:p>
        </p:txBody>
      </p:sp>
      <p:pic>
        <p:nvPicPr>
          <p:cNvPr id="20481"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400" y="748862"/>
            <a:ext cx="9144000"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609600" y="2286000"/>
            <a:ext cx="8424746" cy="1548962"/>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0213288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57200" y="658675"/>
            <a:ext cx="6400800" cy="4893647"/>
          </a:xfrm>
          <a:prstGeom prst="rect">
            <a:avLst/>
          </a:prstGeom>
          <a:noFill/>
        </p:spPr>
        <p:txBody>
          <a:bodyPr wrap="square" rtlCol="0">
            <a:spAutoFit/>
          </a:bodyPr>
          <a:lstStyle/>
          <a:p>
            <a:pPr marL="342900" indent="-342900">
              <a:buFont typeface="Arial" pitchFamily="34" charset="0"/>
              <a:buChar char="•"/>
            </a:pPr>
            <a:r>
              <a:rPr lang="en-US" sz="2400" dirty="0" smtClean="0">
                <a:solidFill>
                  <a:schemeClr val="bg1">
                    <a:lumMod val="50000"/>
                  </a:schemeClr>
                </a:solidFill>
                <a:latin typeface="Calibri" pitchFamily="34" charset="0"/>
              </a:rPr>
              <a:t>Operating </a:t>
            </a:r>
            <a:r>
              <a:rPr lang="en-US" sz="2400" dirty="0">
                <a:solidFill>
                  <a:schemeClr val="bg1">
                    <a:lumMod val="50000"/>
                  </a:schemeClr>
                </a:solidFill>
                <a:latin typeface="Calibri" pitchFamily="34" charset="0"/>
              </a:rPr>
              <a:t>revenues for 2012 increased by $1.4 </a:t>
            </a:r>
            <a:r>
              <a:rPr lang="en-US" sz="2400" dirty="0" smtClean="0">
                <a:solidFill>
                  <a:schemeClr val="bg1">
                    <a:lumMod val="50000"/>
                  </a:schemeClr>
                </a:solidFill>
                <a:latin typeface="Calibri" pitchFamily="34" charset="0"/>
              </a:rPr>
              <a:t>billion</a:t>
            </a:r>
            <a:r>
              <a:rPr lang="tr-TR" sz="2400" dirty="0" smtClean="0">
                <a:solidFill>
                  <a:schemeClr val="bg1">
                    <a:lumMod val="50000"/>
                  </a:schemeClr>
                </a:solidFill>
                <a:latin typeface="Calibri" pitchFamily="34" charset="0"/>
              </a:rPr>
              <a:t> </a:t>
            </a:r>
            <a:r>
              <a:rPr lang="en-US" sz="2400" dirty="0" smtClean="0">
                <a:solidFill>
                  <a:schemeClr val="bg1">
                    <a:lumMod val="50000"/>
                  </a:schemeClr>
                </a:solidFill>
                <a:latin typeface="Calibri" pitchFamily="34" charset="0"/>
              </a:rPr>
              <a:t>compared </a:t>
            </a:r>
            <a:r>
              <a:rPr lang="en-US" sz="2400" dirty="0">
                <a:solidFill>
                  <a:schemeClr val="bg1">
                    <a:lumMod val="50000"/>
                  </a:schemeClr>
                </a:solidFill>
                <a:latin typeface="Calibri" pitchFamily="34" charset="0"/>
              </a:rPr>
              <a:t>to 2011</a:t>
            </a:r>
            <a:r>
              <a:rPr lang="en-US" sz="2400" dirty="0" smtClean="0">
                <a:solidFill>
                  <a:schemeClr val="bg1">
                    <a:lumMod val="50000"/>
                  </a:schemeClr>
                </a:solidFill>
                <a:latin typeface="Calibri" pitchFamily="34" charset="0"/>
              </a:rPr>
              <a:t>.</a:t>
            </a:r>
            <a:r>
              <a:rPr lang="en-US" sz="2400" dirty="0">
                <a:solidFill>
                  <a:schemeClr val="bg1">
                    <a:lumMod val="50000"/>
                  </a:schemeClr>
                </a:solidFill>
                <a:latin typeface="Calibri" pitchFamily="34" charset="0"/>
              </a:rPr>
              <a:t> </a:t>
            </a:r>
            <a:r>
              <a:rPr lang="tr-TR" sz="2400" dirty="0" smtClean="0">
                <a:solidFill>
                  <a:schemeClr val="bg1">
                    <a:lumMod val="50000"/>
                  </a:schemeClr>
                </a:solidFill>
                <a:latin typeface="Calibri" pitchFamily="34" charset="0"/>
              </a:rPr>
              <a:t>T</a:t>
            </a:r>
            <a:r>
              <a:rPr lang="en-US" sz="2400" dirty="0" smtClean="0">
                <a:solidFill>
                  <a:schemeClr val="bg1">
                    <a:lumMod val="50000"/>
                  </a:schemeClr>
                </a:solidFill>
                <a:latin typeface="Calibri" pitchFamily="34" charset="0"/>
              </a:rPr>
              <a:t>he</a:t>
            </a:r>
            <a:r>
              <a:rPr lang="tr-TR" sz="2400" dirty="0" smtClean="0">
                <a:solidFill>
                  <a:schemeClr val="bg1">
                    <a:lumMod val="50000"/>
                  </a:schemeClr>
                </a:solidFill>
                <a:latin typeface="Calibri" pitchFamily="34" charset="0"/>
              </a:rPr>
              <a:t> other </a:t>
            </a:r>
            <a:r>
              <a:rPr lang="en-US" sz="2400" dirty="0" smtClean="0">
                <a:solidFill>
                  <a:schemeClr val="bg1">
                    <a:lumMod val="50000"/>
                  </a:schemeClr>
                </a:solidFill>
                <a:latin typeface="Calibri" pitchFamily="34" charset="0"/>
              </a:rPr>
              <a:t>revenues </a:t>
            </a:r>
            <a:r>
              <a:rPr lang="en-US" sz="2400" dirty="0">
                <a:solidFill>
                  <a:schemeClr val="bg1">
                    <a:lumMod val="50000"/>
                  </a:schemeClr>
                </a:solidFill>
                <a:latin typeface="Calibri" pitchFamily="34" charset="0"/>
              </a:rPr>
              <a:t>for 2012 increased by $70 </a:t>
            </a:r>
            <a:r>
              <a:rPr lang="en-US" sz="2400" dirty="0" smtClean="0">
                <a:solidFill>
                  <a:schemeClr val="bg1">
                    <a:lumMod val="50000"/>
                  </a:schemeClr>
                </a:solidFill>
                <a:latin typeface="Calibri" pitchFamily="34" charset="0"/>
              </a:rPr>
              <a:t>million</a:t>
            </a:r>
            <a:r>
              <a:rPr lang="tr-TR" sz="2400" dirty="0" smtClean="0">
                <a:solidFill>
                  <a:schemeClr val="bg1">
                    <a:lumMod val="50000"/>
                  </a:schemeClr>
                </a:solidFill>
                <a:latin typeface="Calibri" pitchFamily="34" charset="0"/>
              </a:rPr>
              <a:t> </a:t>
            </a:r>
            <a:r>
              <a:rPr lang="en-US" sz="2400" dirty="0" smtClean="0">
                <a:solidFill>
                  <a:schemeClr val="bg1">
                    <a:lumMod val="50000"/>
                  </a:schemeClr>
                </a:solidFill>
                <a:latin typeface="Calibri" pitchFamily="34" charset="0"/>
              </a:rPr>
              <a:t>of </a:t>
            </a:r>
            <a:r>
              <a:rPr lang="en-US" sz="2400" dirty="0">
                <a:solidFill>
                  <a:schemeClr val="bg1">
                    <a:lumMod val="50000"/>
                  </a:schemeClr>
                </a:solidFill>
                <a:latin typeface="Calibri" pitchFamily="34" charset="0"/>
              </a:rPr>
              <a:t>which approximately $69 million was due to the inclusion </a:t>
            </a:r>
            <a:r>
              <a:rPr lang="en-US" sz="2400" dirty="0" smtClean="0">
                <a:solidFill>
                  <a:schemeClr val="bg1">
                    <a:lumMod val="50000"/>
                  </a:schemeClr>
                </a:solidFill>
                <a:latin typeface="Calibri" pitchFamily="34" charset="0"/>
              </a:rPr>
              <a:t>of</a:t>
            </a:r>
            <a:r>
              <a:rPr lang="tr-TR" sz="2400" dirty="0" smtClean="0">
                <a:solidFill>
                  <a:schemeClr val="bg1">
                    <a:lumMod val="50000"/>
                  </a:schemeClr>
                </a:solidFill>
                <a:latin typeface="Calibri" pitchFamily="34" charset="0"/>
              </a:rPr>
              <a:t> </a:t>
            </a:r>
            <a:r>
              <a:rPr lang="en-US" sz="2400" dirty="0" smtClean="0">
                <a:solidFill>
                  <a:schemeClr val="bg1">
                    <a:lumMod val="50000"/>
                  </a:schemeClr>
                </a:solidFill>
                <a:latin typeface="Calibri" pitchFamily="34" charset="0"/>
              </a:rPr>
              <a:t>the </a:t>
            </a:r>
            <a:r>
              <a:rPr lang="en-US" sz="2400" dirty="0">
                <a:solidFill>
                  <a:schemeClr val="bg1">
                    <a:lumMod val="50000"/>
                  </a:schemeClr>
                </a:solidFill>
                <a:latin typeface="Calibri" pitchFamily="34" charset="0"/>
              </a:rPr>
              <a:t>full year of AirTran results in 2012, while 2011 results only include AirTran Other revenues following the acquisition date</a:t>
            </a:r>
            <a:r>
              <a:rPr lang="en-US" sz="2400" dirty="0" smtClean="0">
                <a:solidFill>
                  <a:schemeClr val="bg1">
                    <a:lumMod val="50000"/>
                  </a:schemeClr>
                </a:solidFill>
                <a:latin typeface="Calibri" pitchFamily="34" charset="0"/>
              </a:rPr>
              <a:t>.</a:t>
            </a:r>
            <a:endParaRPr lang="tr-TR" sz="2400" dirty="0" smtClean="0">
              <a:solidFill>
                <a:schemeClr val="bg1">
                  <a:lumMod val="50000"/>
                </a:schemeClr>
              </a:solidFill>
              <a:latin typeface="Calibri" pitchFamily="34" charset="0"/>
            </a:endParaRPr>
          </a:p>
          <a:p>
            <a:pPr marL="342900" indent="-342900">
              <a:buFont typeface="Arial" pitchFamily="34" charset="0"/>
              <a:buChar char="•"/>
            </a:pPr>
            <a:r>
              <a:rPr lang="en-US" sz="2400" dirty="0">
                <a:solidFill>
                  <a:schemeClr val="bg1">
                    <a:lumMod val="50000"/>
                  </a:schemeClr>
                </a:solidFill>
                <a:latin typeface="Calibri" pitchFamily="34" charset="0"/>
              </a:rPr>
              <a:t>Operating expenses for 2012 increased by $1.5 </a:t>
            </a:r>
            <a:r>
              <a:rPr lang="en-US" sz="2400" dirty="0" smtClean="0">
                <a:solidFill>
                  <a:schemeClr val="bg1">
                    <a:lumMod val="50000"/>
                  </a:schemeClr>
                </a:solidFill>
                <a:latin typeface="Calibri" pitchFamily="34" charset="0"/>
              </a:rPr>
              <a:t>billion</a:t>
            </a:r>
            <a:endParaRPr lang="tr-TR" sz="2400" dirty="0">
              <a:solidFill>
                <a:schemeClr val="bg1">
                  <a:lumMod val="50000"/>
                </a:schemeClr>
              </a:solidFill>
              <a:latin typeface="Calibri" pitchFamily="34" charset="0"/>
            </a:endParaRPr>
          </a:p>
          <a:p>
            <a:pPr marL="342900" indent="-342900">
              <a:buFont typeface="Arial" pitchFamily="34" charset="0"/>
              <a:buChar char="•"/>
            </a:pPr>
            <a:r>
              <a:rPr lang="en-US" sz="2400" dirty="0" smtClean="0">
                <a:solidFill>
                  <a:schemeClr val="bg1">
                    <a:lumMod val="50000"/>
                  </a:schemeClr>
                </a:solidFill>
                <a:latin typeface="Calibri" pitchFamily="34" charset="0"/>
              </a:rPr>
              <a:t>Fuel </a:t>
            </a:r>
            <a:r>
              <a:rPr lang="en-US" sz="2400" dirty="0">
                <a:solidFill>
                  <a:schemeClr val="bg1">
                    <a:lumMod val="50000"/>
                  </a:schemeClr>
                </a:solidFill>
                <a:latin typeface="Calibri" pitchFamily="34" charset="0"/>
              </a:rPr>
              <a:t>and oil expense for 2012 increased by $476 </a:t>
            </a:r>
            <a:r>
              <a:rPr lang="en-US" sz="2400" dirty="0" smtClean="0">
                <a:solidFill>
                  <a:schemeClr val="bg1">
                    <a:lumMod val="50000"/>
                  </a:schemeClr>
                </a:solidFill>
                <a:latin typeface="Calibri" pitchFamily="34" charset="0"/>
              </a:rPr>
              <a:t>million</a:t>
            </a:r>
            <a:r>
              <a:rPr lang="tr-TR" sz="2400" dirty="0">
                <a:solidFill>
                  <a:schemeClr val="bg1">
                    <a:lumMod val="50000"/>
                  </a:schemeClr>
                </a:solidFill>
                <a:latin typeface="Calibri" pitchFamily="34" charset="0"/>
              </a:rPr>
              <a:t>.</a:t>
            </a:r>
            <a:endParaRPr lang="en-US" sz="2400" dirty="0">
              <a:solidFill>
                <a:schemeClr val="bg1">
                  <a:lumMod val="50000"/>
                </a:schemeClr>
              </a:solidFill>
              <a:latin typeface="Calibri" pitchFamily="34" charset="0"/>
            </a:endParaRPr>
          </a:p>
          <a:p>
            <a:r>
              <a:rPr lang="tr-TR" sz="2400" dirty="0">
                <a:solidFill>
                  <a:schemeClr val="bg1">
                    <a:lumMod val="50000"/>
                  </a:schemeClr>
                </a:solidFill>
                <a:latin typeface="Calibri" pitchFamily="34" charset="0"/>
              </a:rPr>
              <a:t/>
            </a:r>
            <a:br>
              <a:rPr lang="tr-TR" sz="2400" dirty="0">
                <a:solidFill>
                  <a:schemeClr val="bg1">
                    <a:lumMod val="50000"/>
                  </a:schemeClr>
                </a:solidFill>
                <a:latin typeface="Calibri" pitchFamily="34" charset="0"/>
              </a:rPr>
            </a:br>
            <a:endParaRPr lang="ru-RU" sz="24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932280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3"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95553"/>
            <a:ext cx="9144000" cy="62624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2"/>
          <p:cNvSpPr txBox="1">
            <a:spLocks/>
          </p:cNvSpPr>
          <p:nvPr/>
        </p:nvSpPr>
        <p:spPr>
          <a:xfrm>
            <a:off x="4572000" y="57807"/>
            <a:ext cx="4524703" cy="738352"/>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200" b="1" dirty="0" smtClean="0">
                <a:solidFill>
                  <a:schemeClr val="bg1">
                    <a:lumMod val="50000"/>
                  </a:schemeClr>
                </a:solidFill>
                <a:latin typeface="Calibri" pitchFamily="34" charset="0"/>
              </a:rPr>
              <a:t>CASH FLOWS 2012</a:t>
            </a:r>
            <a:endParaRPr lang="tr-TR" sz="3200" b="1" dirty="0">
              <a:solidFill>
                <a:schemeClr val="bg1">
                  <a:lumMod val="50000"/>
                </a:schemeClr>
              </a:solidFill>
              <a:latin typeface="Calibri" pitchFamily="34" charset="0"/>
            </a:endParaRPr>
          </a:p>
          <a:p>
            <a:endParaRPr lang="ru-RU" sz="3200" b="1" dirty="0">
              <a:solidFill>
                <a:schemeClr val="bg1">
                  <a:lumMod val="50000"/>
                </a:schemeClr>
              </a:solidFill>
              <a:latin typeface="Calibri" pitchFamily="34" charset="0"/>
            </a:endParaRPr>
          </a:p>
        </p:txBody>
      </p:sp>
      <p:sp>
        <p:nvSpPr>
          <p:cNvPr id="5" name="Rectangle 4"/>
          <p:cNvSpPr/>
          <p:nvPr/>
        </p:nvSpPr>
        <p:spPr>
          <a:xfrm>
            <a:off x="304800" y="2971800"/>
            <a:ext cx="8791903" cy="533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554290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2"/>
          <p:cNvSpPr txBox="1">
            <a:spLocks/>
          </p:cNvSpPr>
          <p:nvPr/>
        </p:nvSpPr>
        <p:spPr>
          <a:xfrm>
            <a:off x="5076497" y="32855"/>
            <a:ext cx="4067503" cy="738352"/>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200" b="1" dirty="0" smtClean="0">
                <a:solidFill>
                  <a:schemeClr val="bg1">
                    <a:lumMod val="50000"/>
                  </a:schemeClr>
                </a:solidFill>
                <a:latin typeface="Calibri" pitchFamily="34" charset="0"/>
              </a:rPr>
              <a:t>BALANCE SHEET 2012</a:t>
            </a:r>
            <a:endParaRPr lang="tr-TR" sz="3200" b="1" dirty="0">
              <a:solidFill>
                <a:schemeClr val="bg1">
                  <a:lumMod val="50000"/>
                </a:schemeClr>
              </a:solidFill>
              <a:latin typeface="Calibri" pitchFamily="34" charset="0"/>
            </a:endParaRPr>
          </a:p>
          <a:p>
            <a:endParaRPr lang="ru-RU" sz="3200" b="1" dirty="0">
              <a:solidFill>
                <a:schemeClr val="bg1">
                  <a:lumMod val="50000"/>
                </a:schemeClr>
              </a:solidFill>
              <a:latin typeface="Calibri" pitchFamily="34" charset="0"/>
            </a:endParaRPr>
          </a:p>
        </p:txBody>
      </p:sp>
      <p:pic>
        <p:nvPicPr>
          <p:cNvPr id="19457"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770214"/>
            <a:ext cx="9144000" cy="6087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52400" y="4648200"/>
            <a:ext cx="8610600" cy="3048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430659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2"/>
          <p:cNvSpPr txBox="1">
            <a:spLocks/>
          </p:cNvSpPr>
          <p:nvPr/>
        </p:nvSpPr>
        <p:spPr>
          <a:xfrm>
            <a:off x="5087662" y="57807"/>
            <a:ext cx="3762703" cy="738352"/>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200" b="1" dirty="0" smtClean="0">
                <a:solidFill>
                  <a:schemeClr val="bg1">
                    <a:lumMod val="50000"/>
                  </a:schemeClr>
                </a:solidFill>
                <a:latin typeface="Calibri" pitchFamily="34" charset="0"/>
              </a:rPr>
              <a:t>RISK MANAGEMENT</a:t>
            </a:r>
            <a:endParaRPr lang="tr-TR" sz="3200" b="1" dirty="0">
              <a:solidFill>
                <a:schemeClr val="bg1">
                  <a:lumMod val="50000"/>
                </a:schemeClr>
              </a:solidFill>
              <a:latin typeface="Calibri" pitchFamily="34" charset="0"/>
            </a:endParaRPr>
          </a:p>
          <a:p>
            <a:endParaRPr lang="ru-RU" sz="3200" b="1" dirty="0">
              <a:solidFill>
                <a:schemeClr val="bg1">
                  <a:lumMod val="50000"/>
                </a:schemeClr>
              </a:solidFill>
              <a:latin typeface="Calibri" pitchFamily="34" charset="0"/>
            </a:endParaRPr>
          </a:p>
        </p:txBody>
      </p:sp>
      <p:pic>
        <p:nvPicPr>
          <p:cNvPr id="17409" name="Picture 1" descr="C:\Users\Asus\Desktop\Yeni klasör\file-photo-southwest-airlines-flight-345-sitting-on-runway-4-at-laguardia-airport-in-the-queens-borough-of-new-york-city-afp-photo-ho-ntsb-1158368-southwest-airline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209800"/>
            <a:ext cx="9144000" cy="4648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59471" y="685800"/>
            <a:ext cx="8625053" cy="1754326"/>
          </a:xfrm>
          <a:prstGeom prst="rect">
            <a:avLst/>
          </a:prstGeom>
          <a:noFill/>
        </p:spPr>
        <p:txBody>
          <a:bodyPr wrap="square" rtlCol="0">
            <a:spAutoFit/>
          </a:bodyPr>
          <a:lstStyle/>
          <a:p>
            <a:pPr algn="ctr"/>
            <a:r>
              <a:rPr lang="en-US" sz="2400" b="1" i="1" dirty="0">
                <a:solidFill>
                  <a:schemeClr val="bg1">
                    <a:lumMod val="50000"/>
                  </a:schemeClr>
                </a:solidFill>
                <a:latin typeface="Calibri" pitchFamily="34" charset="0"/>
              </a:rPr>
              <a:t>“If we don’t hedge jet fuel price risk, we are speculating. It is our fiduciary duty to try and</a:t>
            </a:r>
          </a:p>
          <a:p>
            <a:pPr algn="ctr"/>
            <a:r>
              <a:rPr lang="tr-TR" sz="2400" b="1" i="1" dirty="0">
                <a:solidFill>
                  <a:schemeClr val="bg1">
                    <a:lumMod val="50000"/>
                  </a:schemeClr>
                </a:solidFill>
                <a:latin typeface="Calibri" pitchFamily="34" charset="0"/>
              </a:rPr>
              <a:t>hedge this risk</a:t>
            </a:r>
            <a:r>
              <a:rPr lang="tr-TR" sz="2400" i="1" dirty="0">
                <a:solidFill>
                  <a:schemeClr val="bg1">
                    <a:lumMod val="50000"/>
                  </a:schemeClr>
                </a:solidFill>
                <a:latin typeface="Calibri" pitchFamily="34" charset="0"/>
              </a:rPr>
              <a:t>.”</a:t>
            </a:r>
          </a:p>
          <a:p>
            <a:pPr algn="ctr"/>
            <a:r>
              <a:rPr lang="en-US" dirty="0">
                <a:solidFill>
                  <a:schemeClr val="bg1">
                    <a:lumMod val="50000"/>
                  </a:schemeClr>
                </a:solidFill>
                <a:latin typeface="Calibri" pitchFamily="34" charset="0"/>
              </a:rPr>
              <a:t>Scott Topping, Director of Corporate Finance for Southwest Airlines</a:t>
            </a:r>
          </a:p>
          <a:p>
            <a:endParaRPr lang="ru-RU" dirty="0">
              <a:solidFill>
                <a:schemeClr val="bg1">
                  <a:lumMod val="50000"/>
                </a:schemeClr>
              </a:solidFill>
            </a:endParaRPr>
          </a:p>
        </p:txBody>
      </p:sp>
    </p:spTree>
    <p:extLst>
      <p:ext uri="{BB962C8B-B14F-4D97-AF65-F5344CB8AC3E}">
        <p14:creationId xmlns:p14="http://schemas.microsoft.com/office/powerpoint/2010/main" xmlns="" val="2760886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953000" y="189186"/>
            <a:ext cx="3886200" cy="1938992"/>
          </a:xfrm>
          <a:prstGeom prst="rect">
            <a:avLst/>
          </a:prstGeom>
          <a:noFill/>
        </p:spPr>
        <p:txBody>
          <a:bodyPr wrap="square" rtlCol="0">
            <a:spAutoFit/>
          </a:bodyPr>
          <a:lstStyle/>
          <a:p>
            <a:pPr algn="ctr"/>
            <a:r>
              <a:rPr lang="en-CA" sz="4000" b="1" dirty="0">
                <a:solidFill>
                  <a:schemeClr val="bg1">
                    <a:lumMod val="50000"/>
                  </a:schemeClr>
                </a:solidFill>
                <a:latin typeface="Calibri" pitchFamily="34" charset="0"/>
              </a:rPr>
              <a:t>Types of </a:t>
            </a:r>
            <a:r>
              <a:rPr lang="en-CA" sz="4000" b="1" dirty="0" smtClean="0">
                <a:solidFill>
                  <a:schemeClr val="bg1">
                    <a:lumMod val="50000"/>
                  </a:schemeClr>
                </a:solidFill>
                <a:latin typeface="Calibri" pitchFamily="34" charset="0"/>
              </a:rPr>
              <a:t>Risk</a:t>
            </a:r>
            <a:endParaRPr lang="tr-TR" sz="4000" b="1" dirty="0" smtClean="0">
              <a:solidFill>
                <a:schemeClr val="bg1">
                  <a:lumMod val="50000"/>
                </a:schemeClr>
              </a:solidFill>
              <a:latin typeface="Calibri" pitchFamily="34" charset="0"/>
            </a:endParaRPr>
          </a:p>
          <a:p>
            <a:pPr algn="ctr"/>
            <a:r>
              <a:rPr lang="tr-TR" sz="4000" b="1" dirty="0" smtClean="0">
                <a:solidFill>
                  <a:schemeClr val="bg1">
                    <a:lumMod val="50000"/>
                  </a:schemeClr>
                </a:solidFill>
                <a:latin typeface="Calibri" pitchFamily="34" charset="0"/>
              </a:rPr>
              <a:t>Southwest Airline</a:t>
            </a:r>
            <a:endParaRPr lang="ru-RU" sz="4000" b="1" dirty="0">
              <a:solidFill>
                <a:schemeClr val="bg1">
                  <a:lumMod val="50000"/>
                </a:schemeClr>
              </a:solidFill>
              <a:latin typeface="Calibri" pitchFamily="34" charset="0"/>
            </a:endParaRPr>
          </a:p>
        </p:txBody>
      </p:sp>
      <p:sp>
        <p:nvSpPr>
          <p:cNvPr id="6" name="Rectangle 5"/>
          <p:cNvSpPr/>
          <p:nvPr/>
        </p:nvSpPr>
        <p:spPr>
          <a:xfrm>
            <a:off x="2286000" y="2551837"/>
            <a:ext cx="4572000" cy="369332"/>
          </a:xfrm>
          <a:prstGeom prst="rect">
            <a:avLst/>
          </a:prstGeom>
        </p:spPr>
        <p:txBody>
          <a:bodyPr>
            <a:spAutoFit/>
          </a:bodyPr>
          <a:lstStyle/>
          <a:p>
            <a:endParaRPr lang="en-CA" dirty="0"/>
          </a:p>
        </p:txBody>
      </p:sp>
      <p:sp>
        <p:nvSpPr>
          <p:cNvPr id="9" name="Content Placeholder 2"/>
          <p:cNvSpPr txBox="1">
            <a:spLocks/>
          </p:cNvSpPr>
          <p:nvPr/>
        </p:nvSpPr>
        <p:spPr>
          <a:xfrm>
            <a:off x="457200" y="1219200"/>
            <a:ext cx="3810000" cy="5181600"/>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endParaRPr lang="tr-TR" sz="3300" i="0" dirty="0" smtClean="0">
              <a:solidFill>
                <a:schemeClr val="bg1">
                  <a:lumMod val="50000"/>
                </a:schemeClr>
              </a:solidFill>
              <a:latin typeface="Calibri" pitchFamily="34" charset="0"/>
            </a:endParaRPr>
          </a:p>
          <a:p>
            <a:pPr>
              <a:buFont typeface="Wingdings" pitchFamily="2" charset="2"/>
              <a:buChar char="v"/>
            </a:pPr>
            <a:r>
              <a:rPr lang="tr-TR" sz="3300" i="0" dirty="0" smtClean="0">
                <a:solidFill>
                  <a:schemeClr val="bg1">
                    <a:lumMod val="50000"/>
                  </a:schemeClr>
                </a:solidFill>
                <a:latin typeface="Calibri" pitchFamily="34" charset="0"/>
              </a:rPr>
              <a:t>Exchange </a:t>
            </a:r>
            <a:r>
              <a:rPr lang="tr-TR" sz="3300" i="0" dirty="0">
                <a:solidFill>
                  <a:schemeClr val="bg1">
                    <a:lumMod val="50000"/>
                  </a:schemeClr>
                </a:solidFill>
                <a:latin typeface="Calibri" pitchFamily="34" charset="0"/>
              </a:rPr>
              <a:t>rate Risk</a:t>
            </a:r>
            <a:endParaRPr lang="en-US" sz="3300" i="0" dirty="0">
              <a:solidFill>
                <a:schemeClr val="bg1">
                  <a:lumMod val="50000"/>
                </a:schemeClr>
              </a:solidFill>
              <a:latin typeface="Calibri" pitchFamily="34" charset="0"/>
            </a:endParaRPr>
          </a:p>
          <a:p>
            <a:pPr>
              <a:buFont typeface="Wingdings" pitchFamily="2" charset="2"/>
              <a:buChar char="v"/>
            </a:pPr>
            <a:r>
              <a:rPr lang="en-US" sz="3300" i="0" dirty="0">
                <a:solidFill>
                  <a:schemeClr val="bg1">
                    <a:lumMod val="50000"/>
                  </a:schemeClr>
                </a:solidFill>
                <a:latin typeface="Calibri" pitchFamily="34" charset="0"/>
              </a:rPr>
              <a:t>Counterparty</a:t>
            </a:r>
            <a:r>
              <a:rPr lang="tr-TR" sz="3300" i="0" dirty="0">
                <a:solidFill>
                  <a:schemeClr val="bg1">
                    <a:lumMod val="50000"/>
                  </a:schemeClr>
                </a:solidFill>
                <a:latin typeface="Calibri" pitchFamily="34" charset="0"/>
              </a:rPr>
              <a:t> Risk</a:t>
            </a:r>
            <a:endParaRPr lang="en-US" sz="3300" i="0" dirty="0">
              <a:solidFill>
                <a:schemeClr val="bg1">
                  <a:lumMod val="50000"/>
                </a:schemeClr>
              </a:solidFill>
              <a:latin typeface="Calibri" pitchFamily="34" charset="0"/>
            </a:endParaRPr>
          </a:p>
          <a:p>
            <a:pPr>
              <a:buFont typeface="Wingdings" pitchFamily="2" charset="2"/>
              <a:buChar char="v"/>
            </a:pPr>
            <a:r>
              <a:rPr lang="en-US" sz="3300" i="0" dirty="0" smtClean="0">
                <a:solidFill>
                  <a:schemeClr val="bg1">
                    <a:lumMod val="50000"/>
                  </a:schemeClr>
                </a:solidFill>
                <a:latin typeface="Calibri" pitchFamily="34" charset="0"/>
              </a:rPr>
              <a:t>Market </a:t>
            </a:r>
            <a:r>
              <a:rPr lang="en-US" sz="3300" i="0" dirty="0">
                <a:solidFill>
                  <a:schemeClr val="bg1">
                    <a:lumMod val="50000"/>
                  </a:schemeClr>
                </a:solidFill>
                <a:latin typeface="Calibri" pitchFamily="34" charset="0"/>
              </a:rPr>
              <a:t>Price</a:t>
            </a:r>
            <a:r>
              <a:rPr lang="tr-TR" sz="3300" i="0" dirty="0">
                <a:solidFill>
                  <a:schemeClr val="bg1">
                    <a:lumMod val="50000"/>
                  </a:schemeClr>
                </a:solidFill>
                <a:latin typeface="Calibri" pitchFamily="34" charset="0"/>
              </a:rPr>
              <a:t> </a:t>
            </a:r>
            <a:r>
              <a:rPr lang="tr-TR" sz="3300" i="0" dirty="0" smtClean="0">
                <a:solidFill>
                  <a:schemeClr val="bg1">
                    <a:lumMod val="50000"/>
                  </a:schemeClr>
                </a:solidFill>
                <a:latin typeface="Calibri" pitchFamily="34" charset="0"/>
              </a:rPr>
              <a:t>Risk &amp;</a:t>
            </a:r>
            <a:r>
              <a:rPr lang="en-US" sz="3300" i="0" dirty="0">
                <a:solidFill>
                  <a:schemeClr val="bg1">
                    <a:lumMod val="50000"/>
                  </a:schemeClr>
                </a:solidFill>
                <a:latin typeface="Calibri" pitchFamily="34" charset="0"/>
              </a:rPr>
              <a:t>Liquidity</a:t>
            </a:r>
            <a:r>
              <a:rPr lang="tr-TR" sz="3300" i="0" dirty="0">
                <a:solidFill>
                  <a:schemeClr val="bg1">
                    <a:lumMod val="50000"/>
                  </a:schemeClr>
                </a:solidFill>
                <a:latin typeface="Calibri" pitchFamily="34" charset="0"/>
              </a:rPr>
              <a:t> </a:t>
            </a:r>
            <a:r>
              <a:rPr lang="tr-TR" sz="3300" i="0" dirty="0" smtClean="0">
                <a:solidFill>
                  <a:schemeClr val="bg1">
                    <a:lumMod val="50000"/>
                  </a:schemeClr>
                </a:solidFill>
                <a:latin typeface="Calibri" pitchFamily="34" charset="0"/>
              </a:rPr>
              <a:t>Risk</a:t>
            </a:r>
          </a:p>
          <a:p>
            <a:pPr>
              <a:buFont typeface="Wingdings" pitchFamily="2" charset="2"/>
              <a:buChar char="v"/>
            </a:pPr>
            <a:r>
              <a:rPr lang="tr-TR" sz="3300" i="0" dirty="0" smtClean="0">
                <a:solidFill>
                  <a:schemeClr val="bg1">
                    <a:lumMod val="50000"/>
                  </a:schemeClr>
                </a:solidFill>
                <a:latin typeface="Calibri" pitchFamily="34" charset="0"/>
              </a:rPr>
              <a:t>Credit Risk</a:t>
            </a:r>
            <a:endParaRPr lang="en-US" sz="3300" i="0" dirty="0">
              <a:solidFill>
                <a:schemeClr val="bg1">
                  <a:lumMod val="50000"/>
                </a:schemeClr>
              </a:solidFill>
              <a:latin typeface="Calibri" pitchFamily="34" charset="0"/>
            </a:endParaRPr>
          </a:p>
          <a:p>
            <a:pPr>
              <a:buFont typeface="Wingdings" pitchFamily="2" charset="2"/>
              <a:buChar char="v"/>
            </a:pPr>
            <a:r>
              <a:rPr lang="en-US" sz="3300" i="0" dirty="0" smtClean="0">
                <a:solidFill>
                  <a:schemeClr val="bg1">
                    <a:lumMod val="50000"/>
                  </a:schemeClr>
                </a:solidFill>
                <a:latin typeface="Calibri" pitchFamily="34" charset="0"/>
              </a:rPr>
              <a:t>Interest </a:t>
            </a:r>
            <a:r>
              <a:rPr lang="en-US" sz="3300" i="0" dirty="0">
                <a:solidFill>
                  <a:schemeClr val="bg1">
                    <a:lumMod val="50000"/>
                  </a:schemeClr>
                </a:solidFill>
                <a:latin typeface="Calibri" pitchFamily="34" charset="0"/>
              </a:rPr>
              <a:t>Rate</a:t>
            </a:r>
            <a:r>
              <a:rPr lang="tr-TR" sz="3300" i="0" dirty="0">
                <a:solidFill>
                  <a:schemeClr val="bg1">
                    <a:lumMod val="50000"/>
                  </a:schemeClr>
                </a:solidFill>
                <a:latin typeface="Calibri" pitchFamily="34" charset="0"/>
              </a:rPr>
              <a:t> </a:t>
            </a:r>
            <a:r>
              <a:rPr lang="tr-TR" sz="3300" i="0" dirty="0" smtClean="0">
                <a:solidFill>
                  <a:schemeClr val="bg1">
                    <a:lumMod val="50000"/>
                  </a:schemeClr>
                </a:solidFill>
                <a:latin typeface="Calibri" pitchFamily="34" charset="0"/>
              </a:rPr>
              <a:t>Risk</a:t>
            </a:r>
          </a:p>
          <a:p>
            <a:pPr>
              <a:buFont typeface="Wingdings" pitchFamily="2" charset="2"/>
              <a:buChar char="v"/>
            </a:pPr>
            <a:r>
              <a:rPr lang="tr-TR" sz="3300" i="0" dirty="0" smtClean="0">
                <a:solidFill>
                  <a:schemeClr val="bg1">
                    <a:lumMod val="50000"/>
                  </a:schemeClr>
                </a:solidFill>
                <a:latin typeface="Calibri" pitchFamily="34" charset="0"/>
              </a:rPr>
              <a:t>Economic Risk</a:t>
            </a:r>
            <a:endParaRPr lang="en-US" sz="3300" i="0" dirty="0">
              <a:solidFill>
                <a:schemeClr val="bg1">
                  <a:lumMod val="50000"/>
                </a:schemeClr>
              </a:solidFill>
              <a:latin typeface="Calibri" pitchFamily="34" charset="0"/>
            </a:endParaRPr>
          </a:p>
          <a:p>
            <a:pPr>
              <a:buFont typeface="Wingdings" pitchFamily="2" charset="2"/>
              <a:buChar char="v"/>
            </a:pPr>
            <a:r>
              <a:rPr lang="en-US" sz="3300" b="1" i="0" dirty="0" smtClean="0">
                <a:solidFill>
                  <a:schemeClr val="bg1">
                    <a:lumMod val="50000"/>
                  </a:schemeClr>
                </a:solidFill>
                <a:latin typeface="Calibri" pitchFamily="34" charset="0"/>
              </a:rPr>
              <a:t>Fuel</a:t>
            </a:r>
            <a:r>
              <a:rPr lang="tr-TR" sz="3300" b="1" i="0" dirty="0" smtClean="0">
                <a:solidFill>
                  <a:schemeClr val="bg1">
                    <a:lumMod val="50000"/>
                  </a:schemeClr>
                </a:solidFill>
                <a:latin typeface="Calibri" pitchFamily="34" charset="0"/>
              </a:rPr>
              <a:t> </a:t>
            </a:r>
            <a:r>
              <a:rPr lang="tr-TR" sz="3300" b="1" i="0" dirty="0">
                <a:solidFill>
                  <a:schemeClr val="bg1">
                    <a:lumMod val="50000"/>
                  </a:schemeClr>
                </a:solidFill>
                <a:latin typeface="Calibri" pitchFamily="34" charset="0"/>
              </a:rPr>
              <a:t>R</a:t>
            </a:r>
            <a:r>
              <a:rPr lang="tr-TR" sz="3300" b="1" i="0" dirty="0" smtClean="0">
                <a:solidFill>
                  <a:schemeClr val="bg1">
                    <a:lumMod val="50000"/>
                  </a:schemeClr>
                </a:solidFill>
                <a:latin typeface="Calibri" pitchFamily="34" charset="0"/>
              </a:rPr>
              <a:t>isk</a:t>
            </a:r>
            <a:endParaRPr lang="tr-TR" sz="3300" b="1" i="0" dirty="0">
              <a:solidFill>
                <a:schemeClr val="bg1">
                  <a:lumMod val="50000"/>
                </a:schemeClr>
              </a:solidFill>
              <a:latin typeface="Calibri" pitchFamily="34" charset="0"/>
            </a:endParaRPr>
          </a:p>
          <a:p>
            <a:pPr marL="0" indent="0">
              <a:buNone/>
            </a:pPr>
            <a:endParaRPr lang="tr-TR" sz="3200" i="0" dirty="0" smtClean="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9282161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68481"/>
            <a:ext cx="9144000" cy="6931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4800600" y="15929"/>
            <a:ext cx="4343401" cy="646331"/>
          </a:xfrm>
          <a:prstGeom prst="rect">
            <a:avLst/>
          </a:prstGeom>
        </p:spPr>
        <p:txBody>
          <a:bodyPr wrap="square">
            <a:spAutoFit/>
          </a:bodyPr>
          <a:lstStyle/>
          <a:p>
            <a:r>
              <a:rPr lang="tr-TR" sz="3600" b="1" dirty="0" smtClean="0">
                <a:solidFill>
                  <a:schemeClr val="bg1">
                    <a:lumMod val="50000"/>
                  </a:schemeClr>
                </a:solidFill>
                <a:latin typeface="Calibri" pitchFamily="34" charset="0"/>
              </a:rPr>
              <a:t>EXCHANGE RATE RISK</a:t>
            </a:r>
            <a:endParaRPr lang="ru-RU" sz="3600" b="1" dirty="0">
              <a:solidFill>
                <a:schemeClr val="bg1">
                  <a:lumMod val="50000"/>
                </a:schemeClr>
              </a:solidFill>
              <a:latin typeface="Calibri" pitchFamily="34" charset="0"/>
            </a:endParaRPr>
          </a:p>
        </p:txBody>
      </p:sp>
      <p:sp>
        <p:nvSpPr>
          <p:cNvPr id="7" name="TextBox 6"/>
          <p:cNvSpPr txBox="1"/>
          <p:nvPr/>
        </p:nvSpPr>
        <p:spPr>
          <a:xfrm>
            <a:off x="223345" y="889008"/>
            <a:ext cx="8768255" cy="5262979"/>
          </a:xfrm>
          <a:prstGeom prst="rect">
            <a:avLst/>
          </a:prstGeom>
          <a:noFill/>
        </p:spPr>
        <p:txBody>
          <a:bodyPr wrap="square" rtlCol="0">
            <a:spAutoFit/>
          </a:bodyPr>
          <a:lstStyle/>
          <a:p>
            <a:r>
              <a:rPr lang="en-US" sz="2800" dirty="0" smtClean="0">
                <a:solidFill>
                  <a:schemeClr val="bg1">
                    <a:lumMod val="50000"/>
                  </a:schemeClr>
                </a:solidFill>
                <a:latin typeface="Calibri" pitchFamily="34" charset="0"/>
              </a:rPr>
              <a:t> </a:t>
            </a:r>
            <a:endParaRPr lang="tr-TR" sz="2800" dirty="0" smtClean="0">
              <a:solidFill>
                <a:schemeClr val="bg1">
                  <a:lumMod val="50000"/>
                </a:schemeClr>
              </a:solidFill>
              <a:latin typeface="Calibri" pitchFamily="34" charset="0"/>
            </a:endParaRPr>
          </a:p>
          <a:p>
            <a:pPr marL="457200" indent="-457200">
              <a:buFont typeface="Arial" pitchFamily="34" charset="0"/>
              <a:buChar char="•"/>
            </a:pPr>
            <a:r>
              <a:rPr lang="tr-TR" sz="2800" dirty="0" smtClean="0">
                <a:solidFill>
                  <a:schemeClr val="bg1">
                    <a:lumMod val="50000"/>
                  </a:schemeClr>
                </a:solidFill>
                <a:latin typeface="Calibri" pitchFamily="34" charset="0"/>
              </a:rPr>
              <a:t>Southwest </a:t>
            </a:r>
            <a:r>
              <a:rPr lang="en-US" sz="2800" dirty="0" smtClean="0">
                <a:solidFill>
                  <a:schemeClr val="bg1">
                    <a:lumMod val="50000"/>
                  </a:schemeClr>
                </a:solidFill>
                <a:latin typeface="Calibri" pitchFamily="34" charset="0"/>
              </a:rPr>
              <a:t>generates </a:t>
            </a:r>
            <a:r>
              <a:rPr lang="en-US" sz="2800" dirty="0">
                <a:solidFill>
                  <a:schemeClr val="bg1">
                    <a:lumMod val="50000"/>
                  </a:schemeClr>
                </a:solidFill>
                <a:latin typeface="Calibri" pitchFamily="34" charset="0"/>
              </a:rPr>
              <a:t>a surplus in all of </a:t>
            </a:r>
            <a:r>
              <a:rPr lang="tr-TR" sz="2800" dirty="0" smtClean="0">
                <a:solidFill>
                  <a:schemeClr val="bg1">
                    <a:lumMod val="50000"/>
                  </a:schemeClr>
                </a:solidFill>
                <a:latin typeface="Calibri" pitchFamily="34" charset="0"/>
              </a:rPr>
              <a:t>exposed </a:t>
            </a:r>
            <a:r>
              <a:rPr lang="en-US" sz="2800" dirty="0" smtClean="0">
                <a:solidFill>
                  <a:schemeClr val="bg1">
                    <a:lumMod val="50000"/>
                  </a:schemeClr>
                </a:solidFill>
                <a:latin typeface="Calibri" pitchFamily="34" charset="0"/>
              </a:rPr>
              <a:t>currencies</a:t>
            </a:r>
            <a:r>
              <a:rPr lang="en-US" sz="2800" dirty="0">
                <a:solidFill>
                  <a:schemeClr val="bg1">
                    <a:lumMod val="50000"/>
                  </a:schemeClr>
                </a:solidFill>
                <a:latin typeface="Calibri" pitchFamily="34" charset="0"/>
              </a:rPr>
              <a:t>, with the exception of </a:t>
            </a:r>
            <a:r>
              <a:rPr lang="tr-TR" sz="2800" dirty="0">
                <a:solidFill>
                  <a:schemeClr val="bg1">
                    <a:lumMod val="50000"/>
                  </a:schemeClr>
                </a:solidFill>
                <a:latin typeface="Calibri" pitchFamily="34" charset="0"/>
              </a:rPr>
              <a:t>$</a:t>
            </a:r>
            <a:r>
              <a:rPr lang="en-US" sz="2800" dirty="0" smtClean="0">
                <a:solidFill>
                  <a:schemeClr val="bg1">
                    <a:lumMod val="50000"/>
                  </a:schemeClr>
                </a:solidFill>
                <a:latin typeface="Calibri" pitchFamily="34" charset="0"/>
              </a:rPr>
              <a:t>. </a:t>
            </a:r>
            <a:r>
              <a:rPr lang="en-US" sz="2800" dirty="0">
                <a:solidFill>
                  <a:schemeClr val="bg1">
                    <a:lumMod val="50000"/>
                  </a:schemeClr>
                </a:solidFill>
                <a:latin typeface="Calibri" pitchFamily="34" charset="0"/>
              </a:rPr>
              <a:t>The deficit in </a:t>
            </a:r>
            <a:r>
              <a:rPr lang="tr-TR" sz="2800" dirty="0">
                <a:solidFill>
                  <a:schemeClr val="bg1">
                    <a:lumMod val="50000"/>
                  </a:schemeClr>
                </a:solidFill>
                <a:latin typeface="Calibri" pitchFamily="34" charset="0"/>
              </a:rPr>
              <a:t>$</a:t>
            </a:r>
            <a:r>
              <a:rPr lang="en-US" sz="2800" dirty="0" smtClean="0">
                <a:solidFill>
                  <a:schemeClr val="bg1">
                    <a:lumMod val="50000"/>
                  </a:schemeClr>
                </a:solidFill>
                <a:latin typeface="Calibri" pitchFamily="34" charset="0"/>
              </a:rPr>
              <a:t> </a:t>
            </a:r>
            <a:r>
              <a:rPr lang="en-US" sz="2800" dirty="0">
                <a:solidFill>
                  <a:schemeClr val="bg1">
                    <a:lumMod val="50000"/>
                  </a:schemeClr>
                </a:solidFill>
                <a:latin typeface="Calibri" pitchFamily="34" charset="0"/>
              </a:rPr>
              <a:t>is attributable to capital expenditure, fuel costs and aircraft leasing costs – all conventionally denominated and payable in </a:t>
            </a:r>
            <a:r>
              <a:rPr lang="tr-TR" sz="2800" dirty="0" smtClean="0">
                <a:solidFill>
                  <a:schemeClr val="bg1">
                    <a:lumMod val="50000"/>
                  </a:schemeClr>
                </a:solidFill>
                <a:latin typeface="Calibri" pitchFamily="34" charset="0"/>
              </a:rPr>
              <a:t>$</a:t>
            </a:r>
          </a:p>
          <a:p>
            <a:pPr marL="457200" indent="-457200">
              <a:buFont typeface="Arial" pitchFamily="34" charset="0"/>
              <a:buChar char="•"/>
            </a:pPr>
            <a:r>
              <a:rPr lang="en-US" sz="2800" dirty="0">
                <a:solidFill>
                  <a:schemeClr val="bg1">
                    <a:lumMod val="50000"/>
                  </a:schemeClr>
                </a:solidFill>
                <a:latin typeface="Calibri" pitchFamily="34" charset="0"/>
              </a:rPr>
              <a:t>FX is not an issue with</a:t>
            </a:r>
            <a:r>
              <a:rPr lang="tr-TR" sz="2800" dirty="0">
                <a:solidFill>
                  <a:schemeClr val="bg1">
                    <a:lumMod val="50000"/>
                  </a:schemeClr>
                </a:solidFill>
                <a:latin typeface="Calibri" pitchFamily="34" charset="0"/>
              </a:rPr>
              <a:t> </a:t>
            </a:r>
            <a:r>
              <a:rPr lang="en-US" sz="2800" dirty="0">
                <a:solidFill>
                  <a:schemeClr val="bg1">
                    <a:lumMod val="50000"/>
                  </a:schemeClr>
                </a:solidFill>
                <a:latin typeface="Calibri" pitchFamily="34" charset="0"/>
              </a:rPr>
              <a:t>LUV due to its small airport point-to-point strategy, which restricts luggage transfer and security clearance</a:t>
            </a:r>
            <a:r>
              <a:rPr lang="tr-TR" sz="2800" dirty="0">
                <a:solidFill>
                  <a:schemeClr val="bg1">
                    <a:lumMod val="50000"/>
                  </a:schemeClr>
                </a:solidFill>
                <a:latin typeface="Calibri" pitchFamily="34" charset="0"/>
              </a:rPr>
              <a:t> </a:t>
            </a:r>
            <a:r>
              <a:rPr lang="en-US" sz="2800" dirty="0">
                <a:solidFill>
                  <a:schemeClr val="bg1">
                    <a:lumMod val="50000"/>
                  </a:schemeClr>
                </a:solidFill>
                <a:latin typeface="Calibri" pitchFamily="34" charset="0"/>
              </a:rPr>
              <a:t>activities. </a:t>
            </a:r>
            <a:r>
              <a:rPr lang="tr-TR" sz="2800" dirty="0">
                <a:solidFill>
                  <a:schemeClr val="bg1">
                    <a:lumMod val="50000"/>
                  </a:schemeClr>
                </a:solidFill>
                <a:latin typeface="Calibri" pitchFamily="34" charset="0"/>
              </a:rPr>
              <a:t>A</a:t>
            </a:r>
            <a:r>
              <a:rPr lang="en-US" sz="2800" dirty="0">
                <a:solidFill>
                  <a:schemeClr val="bg1">
                    <a:lumMod val="50000"/>
                  </a:schemeClr>
                </a:solidFill>
                <a:latin typeface="Calibri" pitchFamily="34" charset="0"/>
              </a:rPr>
              <a:t>s a consequence, LUV is almost exclusively a US domestic carrier and has no direct transactions</a:t>
            </a:r>
            <a:r>
              <a:rPr lang="tr-TR" sz="2800" dirty="0">
                <a:solidFill>
                  <a:schemeClr val="bg1">
                    <a:lumMod val="50000"/>
                  </a:schemeClr>
                </a:solidFill>
                <a:latin typeface="Calibri" pitchFamily="34" charset="0"/>
              </a:rPr>
              <a:t> exposure to other currencies. </a:t>
            </a:r>
          </a:p>
          <a:p>
            <a:endParaRPr lang="ru-RU" sz="28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9883244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334000" y="152400"/>
            <a:ext cx="3578773" cy="1754326"/>
          </a:xfrm>
          <a:prstGeom prst="rect">
            <a:avLst/>
          </a:prstGeom>
          <a:noFill/>
        </p:spPr>
        <p:txBody>
          <a:bodyPr wrap="square" rtlCol="0">
            <a:spAutoFit/>
          </a:bodyPr>
          <a:lstStyle/>
          <a:p>
            <a:r>
              <a:rPr lang="en-US" sz="3600" b="1" dirty="0">
                <a:solidFill>
                  <a:schemeClr val="bg1">
                    <a:lumMod val="50000"/>
                  </a:schemeClr>
                </a:solidFill>
                <a:latin typeface="Calibri" pitchFamily="34" charset="0"/>
              </a:rPr>
              <a:t>M</a:t>
            </a:r>
            <a:r>
              <a:rPr lang="tr-TR" sz="3600" b="1" dirty="0" smtClean="0">
                <a:solidFill>
                  <a:schemeClr val="bg1">
                    <a:lumMod val="50000"/>
                  </a:schemeClr>
                </a:solidFill>
                <a:latin typeface="Calibri" pitchFamily="34" charset="0"/>
              </a:rPr>
              <a:t>ARKET PRICE&amp;LIQUIDITY RISK</a:t>
            </a:r>
            <a:endParaRPr lang="en-US" sz="3600" b="1" dirty="0">
              <a:solidFill>
                <a:schemeClr val="bg1">
                  <a:lumMod val="50000"/>
                </a:schemeClr>
              </a:solidFill>
              <a:latin typeface="Calibri" pitchFamily="34" charset="0"/>
            </a:endParaRPr>
          </a:p>
        </p:txBody>
      </p:sp>
      <p:sp>
        <p:nvSpPr>
          <p:cNvPr id="8" name="TextBox 7"/>
          <p:cNvSpPr txBox="1"/>
          <p:nvPr/>
        </p:nvSpPr>
        <p:spPr>
          <a:xfrm>
            <a:off x="202324" y="172970"/>
            <a:ext cx="4369676" cy="6632585"/>
          </a:xfrm>
          <a:prstGeom prst="rect">
            <a:avLst/>
          </a:prstGeom>
          <a:noFill/>
        </p:spPr>
        <p:txBody>
          <a:bodyPr wrap="square" rtlCol="0">
            <a:spAutoFit/>
          </a:bodyPr>
          <a:lstStyle/>
          <a:p>
            <a:pPr marL="342900" indent="-342900">
              <a:buFont typeface="Arial" pitchFamily="34" charset="0"/>
              <a:buChar char="•"/>
            </a:pPr>
            <a:r>
              <a:rPr lang="en-US" sz="2500" dirty="0" smtClean="0">
                <a:solidFill>
                  <a:schemeClr val="bg1">
                    <a:lumMod val="50000"/>
                  </a:schemeClr>
                </a:solidFill>
                <a:latin typeface="Calibri" pitchFamily="34" charset="0"/>
              </a:rPr>
              <a:t>Both are considered as low risk in 201</a:t>
            </a:r>
            <a:r>
              <a:rPr lang="tr-TR" sz="2500" dirty="0" smtClean="0">
                <a:solidFill>
                  <a:schemeClr val="bg1">
                    <a:lumMod val="50000"/>
                  </a:schemeClr>
                </a:solidFill>
                <a:latin typeface="Calibri" pitchFamily="34" charset="0"/>
              </a:rPr>
              <a:t>2</a:t>
            </a:r>
            <a:r>
              <a:rPr lang="en-US" sz="2500" dirty="0" smtClean="0">
                <a:solidFill>
                  <a:schemeClr val="bg1">
                    <a:lumMod val="50000"/>
                  </a:schemeClr>
                </a:solidFill>
                <a:latin typeface="Calibri" pitchFamily="34" charset="0"/>
              </a:rPr>
              <a:t> </a:t>
            </a:r>
            <a:r>
              <a:rPr lang="tr-TR" sz="2500" dirty="0" smtClean="0">
                <a:solidFill>
                  <a:schemeClr val="bg1">
                    <a:lumMod val="50000"/>
                  </a:schemeClr>
                </a:solidFill>
                <a:latin typeface="Calibri" pitchFamily="34" charset="0"/>
              </a:rPr>
              <a:t> Also ; </a:t>
            </a:r>
            <a:r>
              <a:rPr lang="en-US" sz="2500" dirty="0" smtClean="0">
                <a:solidFill>
                  <a:schemeClr val="bg1">
                    <a:lumMod val="50000"/>
                  </a:schemeClr>
                </a:solidFill>
                <a:latin typeface="Calibri" pitchFamily="34" charset="0"/>
              </a:rPr>
              <a:t>Liquidity is not high risk as 201</a:t>
            </a:r>
            <a:r>
              <a:rPr lang="tr-TR" sz="2500" dirty="0" smtClean="0">
                <a:solidFill>
                  <a:schemeClr val="bg1">
                    <a:lumMod val="50000"/>
                  </a:schemeClr>
                </a:solidFill>
                <a:latin typeface="Calibri" pitchFamily="34" charset="0"/>
              </a:rPr>
              <a:t>2</a:t>
            </a:r>
            <a:r>
              <a:rPr lang="en-US" sz="2500" dirty="0" smtClean="0">
                <a:solidFill>
                  <a:schemeClr val="bg1">
                    <a:lumMod val="50000"/>
                  </a:schemeClr>
                </a:solidFill>
                <a:latin typeface="Calibri" pitchFamily="34" charset="0"/>
              </a:rPr>
              <a:t>’s generated cash flow </a:t>
            </a:r>
            <a:r>
              <a:rPr lang="tr-TR" sz="2500" dirty="0" smtClean="0">
                <a:solidFill>
                  <a:schemeClr val="bg1">
                    <a:lumMod val="50000"/>
                  </a:schemeClr>
                </a:solidFill>
                <a:latin typeface="Calibri" pitchFamily="34" charset="0"/>
              </a:rPr>
              <a:t> if we examine the financial instruments we can see</a:t>
            </a:r>
            <a:r>
              <a:rPr lang="en-US" sz="2500" dirty="0" smtClean="0">
                <a:solidFill>
                  <a:schemeClr val="bg1">
                    <a:lumMod val="50000"/>
                  </a:schemeClr>
                </a:solidFill>
                <a:latin typeface="Calibri" pitchFamily="34" charset="0"/>
              </a:rPr>
              <a:t> company </a:t>
            </a:r>
            <a:r>
              <a:rPr lang="tr-TR" sz="2500" dirty="0" smtClean="0">
                <a:solidFill>
                  <a:schemeClr val="bg1">
                    <a:lumMod val="50000"/>
                  </a:schemeClr>
                </a:solidFill>
                <a:latin typeface="Calibri" pitchFamily="34" charset="0"/>
              </a:rPr>
              <a:t> is a</a:t>
            </a:r>
            <a:r>
              <a:rPr lang="en-US" sz="2500" dirty="0" smtClean="0">
                <a:solidFill>
                  <a:schemeClr val="bg1">
                    <a:lumMod val="50000"/>
                  </a:schemeClr>
                </a:solidFill>
                <a:latin typeface="Calibri" pitchFamily="34" charset="0"/>
              </a:rPr>
              <a:t> sufficient</a:t>
            </a:r>
            <a:r>
              <a:rPr lang="tr-TR" sz="2500" dirty="0" smtClean="0">
                <a:solidFill>
                  <a:schemeClr val="bg1">
                    <a:lumMod val="50000"/>
                  </a:schemeClr>
                </a:solidFill>
                <a:latin typeface="Calibri" pitchFamily="34" charset="0"/>
              </a:rPr>
              <a:t>  to </a:t>
            </a:r>
            <a:r>
              <a:rPr lang="en-US" sz="2500" dirty="0" smtClean="0">
                <a:solidFill>
                  <a:schemeClr val="bg1">
                    <a:lumMod val="50000"/>
                  </a:schemeClr>
                </a:solidFill>
                <a:latin typeface="Calibri" pitchFamily="34" charset="0"/>
              </a:rPr>
              <a:t>pay off the next fiscal year’s expense</a:t>
            </a:r>
            <a:endParaRPr lang="tr-TR" sz="2500" dirty="0" smtClean="0">
              <a:solidFill>
                <a:schemeClr val="bg1">
                  <a:lumMod val="50000"/>
                </a:schemeClr>
              </a:solidFill>
              <a:latin typeface="Calibri" pitchFamily="34" charset="0"/>
            </a:endParaRPr>
          </a:p>
          <a:p>
            <a:pPr marL="342900" indent="-342900">
              <a:buFont typeface="Arial" pitchFamily="34" charset="0"/>
              <a:buChar char="•"/>
            </a:pPr>
            <a:r>
              <a:rPr lang="en-CA" sz="2500" dirty="0">
                <a:solidFill>
                  <a:schemeClr val="bg1">
                    <a:lumMod val="50000"/>
                  </a:schemeClr>
                </a:solidFill>
                <a:latin typeface="Calibri" pitchFamily="34" charset="0"/>
              </a:rPr>
              <a:t>Southwest’s strategy is to maintain their minimum credit ratings and fair values for outstanding debt </a:t>
            </a:r>
            <a:r>
              <a:rPr lang="en-CA" sz="2500" dirty="0" smtClean="0">
                <a:solidFill>
                  <a:schemeClr val="bg1">
                    <a:lumMod val="50000"/>
                  </a:schemeClr>
                </a:solidFill>
                <a:latin typeface="Calibri" pitchFamily="34" charset="0"/>
              </a:rPr>
              <a:t>agreements</a:t>
            </a:r>
            <a:r>
              <a:rPr lang="tr-TR" sz="2500" dirty="0" smtClean="0">
                <a:solidFill>
                  <a:schemeClr val="bg1">
                    <a:lumMod val="50000"/>
                  </a:schemeClr>
                </a:solidFill>
                <a:latin typeface="Calibri" pitchFamily="34" charset="0"/>
              </a:rPr>
              <a:t>.</a:t>
            </a:r>
            <a:r>
              <a:rPr lang="en-CA" sz="2500" dirty="0" smtClean="0">
                <a:solidFill>
                  <a:schemeClr val="bg1">
                    <a:lumMod val="50000"/>
                  </a:schemeClr>
                </a:solidFill>
                <a:latin typeface="Calibri" pitchFamily="34" charset="0"/>
              </a:rPr>
              <a:t>Currently </a:t>
            </a:r>
            <a:r>
              <a:rPr lang="en-CA" sz="2500" dirty="0">
                <a:solidFill>
                  <a:schemeClr val="bg1">
                    <a:lumMod val="50000"/>
                  </a:schemeClr>
                </a:solidFill>
                <a:latin typeface="Calibri" pitchFamily="34" charset="0"/>
              </a:rPr>
              <a:t>maintain a credit rating of BBB </a:t>
            </a:r>
            <a:endParaRPr lang="en-US" sz="2500" dirty="0" smtClean="0">
              <a:solidFill>
                <a:schemeClr val="bg1">
                  <a:lumMod val="50000"/>
                </a:schemeClr>
              </a:solidFill>
              <a:latin typeface="Calibri" pitchFamily="34" charset="0"/>
            </a:endParaRPr>
          </a:p>
          <a:p>
            <a:endParaRPr lang="ru-RU" sz="2500" dirty="0"/>
          </a:p>
        </p:txBody>
      </p:sp>
    </p:spTree>
    <p:extLst>
      <p:ext uri="{BB962C8B-B14F-4D97-AF65-F5344CB8AC3E}">
        <p14:creationId xmlns:p14="http://schemas.microsoft.com/office/powerpoint/2010/main" xmlns="" val="3259820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638800" y="304800"/>
            <a:ext cx="3264035" cy="646331"/>
          </a:xfrm>
          <a:prstGeom prst="rect">
            <a:avLst/>
          </a:prstGeom>
          <a:noFill/>
        </p:spPr>
        <p:txBody>
          <a:bodyPr wrap="none" rtlCol="0">
            <a:spAutoFit/>
          </a:bodyPr>
          <a:lstStyle/>
          <a:p>
            <a:r>
              <a:rPr lang="tr-TR" sz="3600" b="1" dirty="0" smtClean="0">
                <a:solidFill>
                  <a:schemeClr val="bg1">
                    <a:lumMod val="50000"/>
                  </a:schemeClr>
                </a:solidFill>
                <a:latin typeface="Calibri" pitchFamily="34" charset="0"/>
              </a:rPr>
              <a:t>Business Model</a:t>
            </a:r>
            <a:endParaRPr lang="ru-RU" sz="3600" b="1" dirty="0">
              <a:solidFill>
                <a:schemeClr val="bg1">
                  <a:lumMod val="50000"/>
                </a:schemeClr>
              </a:solidFill>
              <a:latin typeface="Calibri" pitchFamily="34" charset="0"/>
            </a:endParaRPr>
          </a:p>
        </p:txBody>
      </p:sp>
      <p:graphicFrame>
        <p:nvGraphicFramePr>
          <p:cNvPr id="9" name="Diagram 8"/>
          <p:cNvGraphicFramePr/>
          <p:nvPr>
            <p:extLst>
              <p:ext uri="{D42A27DB-BD31-4B8C-83A1-F6EECF244321}">
                <p14:modId xmlns:p14="http://schemas.microsoft.com/office/powerpoint/2010/main" xmlns="" val="277018838"/>
              </p:ext>
            </p:extLst>
          </p:nvPr>
        </p:nvGraphicFramePr>
        <p:xfrm>
          <a:off x="609600" y="874931"/>
          <a:ext cx="7632700" cy="5753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2133600" y="1066800"/>
            <a:ext cx="2133600" cy="400110"/>
          </a:xfrm>
          <a:prstGeom prst="rect">
            <a:avLst/>
          </a:prstGeom>
          <a:noFill/>
        </p:spPr>
        <p:txBody>
          <a:bodyPr wrap="square" rtlCol="0">
            <a:spAutoFit/>
          </a:bodyPr>
          <a:lstStyle/>
          <a:p>
            <a:r>
              <a:rPr lang="it-IT" sz="2000" b="1" dirty="0" smtClean="0">
                <a:solidFill>
                  <a:schemeClr val="bg1"/>
                </a:solidFill>
              </a:rPr>
              <a:t>Network carriers</a:t>
            </a:r>
          </a:p>
        </p:txBody>
      </p:sp>
      <p:sp>
        <p:nvSpPr>
          <p:cNvPr id="11" name="TextBox 10"/>
          <p:cNvSpPr txBox="1"/>
          <p:nvPr/>
        </p:nvSpPr>
        <p:spPr>
          <a:xfrm>
            <a:off x="5029200" y="1066800"/>
            <a:ext cx="1914307" cy="400110"/>
          </a:xfrm>
          <a:prstGeom prst="rect">
            <a:avLst/>
          </a:prstGeom>
          <a:noFill/>
        </p:spPr>
        <p:txBody>
          <a:bodyPr wrap="none" rtlCol="0">
            <a:spAutoFit/>
          </a:bodyPr>
          <a:lstStyle/>
          <a:p>
            <a:r>
              <a:rPr lang="it-IT" sz="2000" b="1" dirty="0" smtClean="0">
                <a:solidFill>
                  <a:schemeClr val="bg1"/>
                </a:solidFill>
              </a:rPr>
              <a:t>Charter carriers</a:t>
            </a:r>
          </a:p>
        </p:txBody>
      </p:sp>
      <p:sp>
        <p:nvSpPr>
          <p:cNvPr id="13" name="TextBox 12"/>
          <p:cNvSpPr txBox="1"/>
          <p:nvPr/>
        </p:nvSpPr>
        <p:spPr>
          <a:xfrm>
            <a:off x="2209800" y="3657600"/>
            <a:ext cx="1869423" cy="369332"/>
          </a:xfrm>
          <a:prstGeom prst="rect">
            <a:avLst/>
          </a:prstGeom>
          <a:noFill/>
        </p:spPr>
        <p:txBody>
          <a:bodyPr wrap="none" rtlCol="0">
            <a:spAutoFit/>
          </a:bodyPr>
          <a:lstStyle/>
          <a:p>
            <a:r>
              <a:rPr lang="it-IT" b="1" dirty="0" smtClean="0">
                <a:solidFill>
                  <a:schemeClr val="bg1"/>
                </a:solidFill>
              </a:rPr>
              <a:t>Low cost carriers</a:t>
            </a:r>
            <a:endParaRPr lang="it-IT" b="1" dirty="0">
              <a:solidFill>
                <a:schemeClr val="bg1"/>
              </a:solidFill>
            </a:endParaRPr>
          </a:p>
        </p:txBody>
      </p:sp>
      <p:sp>
        <p:nvSpPr>
          <p:cNvPr id="14" name="TextBox 13"/>
          <p:cNvSpPr txBox="1"/>
          <p:nvPr/>
        </p:nvSpPr>
        <p:spPr>
          <a:xfrm>
            <a:off x="5181600" y="3657600"/>
            <a:ext cx="1821332" cy="369332"/>
          </a:xfrm>
          <a:prstGeom prst="rect">
            <a:avLst/>
          </a:prstGeom>
          <a:noFill/>
        </p:spPr>
        <p:txBody>
          <a:bodyPr wrap="none" rtlCol="0">
            <a:spAutoFit/>
          </a:bodyPr>
          <a:lstStyle/>
          <a:p>
            <a:r>
              <a:rPr lang="it-IT" b="1" dirty="0" smtClean="0">
                <a:solidFill>
                  <a:schemeClr val="bg1"/>
                </a:solidFill>
              </a:rPr>
              <a:t>Regional airlines</a:t>
            </a:r>
            <a:endParaRPr lang="it-IT" b="1" dirty="0">
              <a:solidFill>
                <a:schemeClr val="bg1"/>
              </a:solidFill>
            </a:endParaRPr>
          </a:p>
        </p:txBody>
      </p:sp>
    </p:spTree>
    <p:extLst>
      <p:ext uri="{BB962C8B-B14F-4D97-AF65-F5344CB8AC3E}">
        <p14:creationId xmlns:p14="http://schemas.microsoft.com/office/powerpoint/2010/main" xmlns="" val="15448741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dirty="0"/>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096000" y="228600"/>
            <a:ext cx="2770310" cy="707886"/>
          </a:xfrm>
          <a:prstGeom prst="rect">
            <a:avLst/>
          </a:prstGeom>
          <a:noFill/>
        </p:spPr>
        <p:txBody>
          <a:bodyPr wrap="none" rtlCol="0">
            <a:spAutoFit/>
          </a:bodyPr>
          <a:lstStyle/>
          <a:p>
            <a:r>
              <a:rPr lang="tr-TR" sz="4000" b="1" dirty="0" smtClean="0">
                <a:solidFill>
                  <a:schemeClr val="bg1">
                    <a:lumMod val="50000"/>
                  </a:schemeClr>
                </a:solidFill>
                <a:latin typeface="Calibri" pitchFamily="34" charset="0"/>
              </a:rPr>
              <a:t>CREDIT RISK</a:t>
            </a:r>
            <a:endParaRPr lang="ru-RU" sz="4000" b="1" dirty="0">
              <a:solidFill>
                <a:schemeClr val="bg1">
                  <a:lumMod val="50000"/>
                </a:schemeClr>
              </a:solidFill>
              <a:latin typeface="Calibri" pitchFamily="34" charset="0"/>
            </a:endParaRPr>
          </a:p>
        </p:txBody>
      </p:sp>
      <p:sp>
        <p:nvSpPr>
          <p:cNvPr id="6" name="Content Placeholder 2"/>
          <p:cNvSpPr txBox="1">
            <a:spLocks/>
          </p:cNvSpPr>
          <p:nvPr/>
        </p:nvSpPr>
        <p:spPr>
          <a:xfrm>
            <a:off x="304800" y="1600200"/>
            <a:ext cx="4495800" cy="2743200"/>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CA" sz="2800" i="0" dirty="0" smtClean="0">
                <a:solidFill>
                  <a:schemeClr val="bg1">
                    <a:lumMod val="50000"/>
                  </a:schemeClr>
                </a:solidFill>
                <a:latin typeface="Calibri" pitchFamily="34" charset="0"/>
              </a:rPr>
              <a:t>To manage credit risk, Southwest periodically selects and reviews counterparties based on credit ratings</a:t>
            </a:r>
          </a:p>
        </p:txBody>
      </p:sp>
    </p:spTree>
    <p:extLst>
      <p:ext uri="{BB962C8B-B14F-4D97-AF65-F5344CB8AC3E}">
        <p14:creationId xmlns:p14="http://schemas.microsoft.com/office/powerpoint/2010/main" xmlns="" val="20977248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5141379" y="238384"/>
            <a:ext cx="3584571" cy="584775"/>
          </a:xfrm>
          <a:prstGeom prst="rect">
            <a:avLst/>
          </a:prstGeom>
        </p:spPr>
        <p:txBody>
          <a:bodyPr wrap="none">
            <a:spAutoFit/>
          </a:bodyPr>
          <a:lstStyle/>
          <a:p>
            <a:r>
              <a:rPr lang="tr-TR" sz="3200" b="1" dirty="0" smtClean="0">
                <a:solidFill>
                  <a:schemeClr val="bg1">
                    <a:lumMod val="50000"/>
                  </a:schemeClr>
                </a:solidFill>
                <a:latin typeface="Calibri" pitchFamily="34" charset="0"/>
              </a:rPr>
              <a:t>INTEREST RATE RISK</a:t>
            </a:r>
            <a:endParaRPr lang="ru-RU" sz="3200" b="1" dirty="0">
              <a:solidFill>
                <a:schemeClr val="bg1">
                  <a:lumMod val="50000"/>
                </a:schemeClr>
              </a:solidFill>
              <a:latin typeface="Calibri" pitchFamily="34" charset="0"/>
            </a:endParaRPr>
          </a:p>
        </p:txBody>
      </p:sp>
      <p:sp>
        <p:nvSpPr>
          <p:cNvPr id="7" name="TextBox 6"/>
          <p:cNvSpPr txBox="1"/>
          <p:nvPr/>
        </p:nvSpPr>
        <p:spPr>
          <a:xfrm>
            <a:off x="457200" y="1828800"/>
            <a:ext cx="6248400" cy="1908215"/>
          </a:xfrm>
          <a:prstGeom prst="rect">
            <a:avLst/>
          </a:prstGeom>
          <a:noFill/>
        </p:spPr>
        <p:txBody>
          <a:bodyPr wrap="square" rtlCol="0">
            <a:spAutoFit/>
          </a:bodyPr>
          <a:lstStyle/>
          <a:p>
            <a:pPr marL="342900" indent="-342900">
              <a:buFont typeface="Arial" pitchFamily="34" charset="0"/>
              <a:buChar char="•"/>
            </a:pPr>
            <a:r>
              <a:rPr lang="tr-TR" sz="2500" dirty="0" smtClean="0">
                <a:solidFill>
                  <a:schemeClr val="bg1">
                    <a:lumMod val="50000"/>
                  </a:schemeClr>
                </a:solidFill>
                <a:latin typeface="Calibri" pitchFamily="34" charset="0"/>
              </a:rPr>
              <a:t>Southwest</a:t>
            </a:r>
            <a:r>
              <a:rPr lang="en-US" sz="2500" dirty="0" smtClean="0">
                <a:solidFill>
                  <a:schemeClr val="bg1">
                    <a:lumMod val="50000"/>
                  </a:schemeClr>
                </a:solidFill>
                <a:latin typeface="Calibri" pitchFamily="34" charset="0"/>
              </a:rPr>
              <a:t> </a:t>
            </a:r>
            <a:r>
              <a:rPr lang="en-US" sz="2500" dirty="0">
                <a:solidFill>
                  <a:schemeClr val="bg1">
                    <a:lumMod val="50000"/>
                  </a:schemeClr>
                </a:solidFill>
                <a:latin typeface="Calibri" pitchFamily="34" charset="0"/>
              </a:rPr>
              <a:t>enters into interest rate swap contracts and interest rate cap contracts to manage interest rate costs on its financial assets and </a:t>
            </a:r>
            <a:r>
              <a:rPr lang="en-US" sz="2500" dirty="0" smtClean="0">
                <a:solidFill>
                  <a:schemeClr val="bg1">
                    <a:lumMod val="50000"/>
                  </a:schemeClr>
                </a:solidFill>
                <a:latin typeface="Calibri" pitchFamily="34" charset="0"/>
              </a:rPr>
              <a:t>liabilities</a:t>
            </a:r>
            <a:endParaRPr lang="tr-TR" sz="2500" dirty="0" smtClean="0">
              <a:solidFill>
                <a:schemeClr val="bg1">
                  <a:lumMod val="50000"/>
                </a:schemeClr>
              </a:solidFill>
              <a:latin typeface="Calibri" pitchFamily="34" charset="0"/>
            </a:endParaRPr>
          </a:p>
          <a:p>
            <a:endParaRPr lang="ru-RU"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0113928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sharpenSoften amount="-22000"/>
                    </a14:imgEffect>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glow rad="127000">
              <a:schemeClr val="accent1"/>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4114800" y="228598"/>
            <a:ext cx="4862806" cy="584775"/>
          </a:xfrm>
          <a:prstGeom prst="rect">
            <a:avLst/>
          </a:prstGeom>
          <a:noFill/>
        </p:spPr>
        <p:txBody>
          <a:bodyPr wrap="none" rtlCol="0">
            <a:spAutoFit/>
          </a:bodyPr>
          <a:lstStyle/>
          <a:p>
            <a:r>
              <a:rPr lang="tr-TR" sz="3200" b="1" dirty="0" smtClean="0">
                <a:solidFill>
                  <a:schemeClr val="bg1">
                    <a:lumMod val="50000"/>
                  </a:schemeClr>
                </a:solidFill>
                <a:latin typeface="Calibri" pitchFamily="34" charset="0"/>
              </a:rPr>
              <a:t>ECONOMIC/POLITICAL RISK</a:t>
            </a:r>
            <a:endParaRPr lang="ru-RU" sz="3200" b="1" dirty="0">
              <a:solidFill>
                <a:schemeClr val="bg1">
                  <a:lumMod val="50000"/>
                </a:schemeClr>
              </a:solidFill>
              <a:latin typeface="Calibri" pitchFamily="34" charset="0"/>
            </a:endParaRPr>
          </a:p>
        </p:txBody>
      </p:sp>
      <p:sp>
        <p:nvSpPr>
          <p:cNvPr id="6" name="Content Placeholder 2"/>
          <p:cNvSpPr txBox="1">
            <a:spLocks/>
          </p:cNvSpPr>
          <p:nvPr/>
        </p:nvSpPr>
        <p:spPr>
          <a:xfrm>
            <a:off x="282039" y="1828800"/>
            <a:ext cx="4648200" cy="3365213"/>
          </a:xfrm>
          <a:prstGeom prst="rect">
            <a:avLst/>
          </a:prstGeom>
        </p:spPr>
        <p:txBody>
          <a:bodyPr>
            <a:normAutofit/>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lvl="1" indent="-342900">
              <a:buFont typeface="Arial" pitchFamily="34" charset="0"/>
              <a:buChar char="•"/>
            </a:pPr>
            <a:r>
              <a:rPr lang="en-US" sz="2800" i="0" dirty="0" smtClean="0">
                <a:solidFill>
                  <a:schemeClr val="bg1">
                    <a:lumMod val="50000"/>
                  </a:schemeClr>
                </a:solidFill>
                <a:latin typeface="Calibri" pitchFamily="34" charset="0"/>
              </a:rPr>
              <a:t>Airline industry is particularly sensitive to changes in economic</a:t>
            </a:r>
            <a:r>
              <a:rPr lang="tr-TR" sz="2800" i="0" dirty="0" smtClean="0">
                <a:solidFill>
                  <a:schemeClr val="bg1">
                    <a:lumMod val="50000"/>
                  </a:schemeClr>
                </a:solidFill>
                <a:latin typeface="Calibri" pitchFamily="34" charset="0"/>
              </a:rPr>
              <a:t> and political</a:t>
            </a:r>
            <a:r>
              <a:rPr lang="en-US" sz="2800" i="0" dirty="0" smtClean="0">
                <a:solidFill>
                  <a:schemeClr val="bg1">
                    <a:lumMod val="50000"/>
                  </a:schemeClr>
                </a:solidFill>
                <a:latin typeface="Calibri" pitchFamily="34" charset="0"/>
              </a:rPr>
              <a:t> condition</a:t>
            </a:r>
            <a:r>
              <a:rPr lang="tr-TR" sz="2800" i="0" dirty="0">
                <a:solidFill>
                  <a:schemeClr val="bg1">
                    <a:lumMod val="50000"/>
                  </a:schemeClr>
                </a:solidFill>
                <a:latin typeface="Calibri" pitchFamily="34" charset="0"/>
              </a:rPr>
              <a:t>.</a:t>
            </a:r>
            <a:r>
              <a:rPr lang="tr-TR" sz="2800" i="0" dirty="0" smtClean="0">
                <a:solidFill>
                  <a:schemeClr val="bg1">
                    <a:lumMod val="50000"/>
                  </a:schemeClr>
                </a:solidFill>
                <a:latin typeface="Calibri" pitchFamily="34" charset="0"/>
              </a:rPr>
              <a:t>Company cannot hide from Political risk ( e.g. 9/11)</a:t>
            </a:r>
            <a:endParaRPr lang="en-CA" sz="2800" i="0" dirty="0" smtClean="0">
              <a:solidFill>
                <a:schemeClr val="bg1">
                  <a:lumMod val="50000"/>
                </a:schemeClr>
              </a:solidFill>
              <a:latin typeface="Calibri" pitchFamily="34" charset="0"/>
            </a:endParaRPr>
          </a:p>
          <a:p>
            <a:endParaRPr lang="en-CA" dirty="0"/>
          </a:p>
        </p:txBody>
      </p:sp>
    </p:spTree>
    <p:extLst>
      <p:ext uri="{BB962C8B-B14F-4D97-AF65-F5344CB8AC3E}">
        <p14:creationId xmlns:p14="http://schemas.microsoft.com/office/powerpoint/2010/main" xmlns="" val="3711654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3"/>
            <p:extLst>
              <p:ext uri="{D42A27DB-BD31-4B8C-83A1-F6EECF244321}">
                <p14:modId xmlns:p14="http://schemas.microsoft.com/office/powerpoint/2010/main" xmlns="" val="1368293272"/>
              </p:ext>
            </p:extLst>
          </p:nvPr>
        </p:nvGraphicFramePr>
        <p:xfrm>
          <a:off x="3455988" y="1544638"/>
          <a:ext cx="4224337"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477000" y="272534"/>
            <a:ext cx="2262961" cy="707886"/>
          </a:xfrm>
          <a:prstGeom prst="rect">
            <a:avLst/>
          </a:prstGeom>
          <a:noFill/>
        </p:spPr>
        <p:txBody>
          <a:bodyPr wrap="square" rtlCol="0">
            <a:spAutoFit/>
          </a:bodyPr>
          <a:lstStyle/>
          <a:p>
            <a:r>
              <a:rPr lang="tr-TR" sz="4000" b="1" dirty="0" smtClean="0">
                <a:solidFill>
                  <a:schemeClr val="bg1">
                    <a:lumMod val="50000"/>
                  </a:schemeClr>
                </a:solidFill>
                <a:latin typeface="Calibri" pitchFamily="34" charset="0"/>
              </a:rPr>
              <a:t>FUEL RISK</a:t>
            </a:r>
            <a:endParaRPr lang="ru-RU" sz="4000" b="1" dirty="0">
              <a:solidFill>
                <a:schemeClr val="bg1">
                  <a:lumMod val="50000"/>
                </a:schemeClr>
              </a:solidFill>
              <a:latin typeface="Calibri" pitchFamily="34" charset="0"/>
            </a:endParaRPr>
          </a:p>
        </p:txBody>
      </p:sp>
      <p:sp>
        <p:nvSpPr>
          <p:cNvPr id="6" name="TextBox 5"/>
          <p:cNvSpPr txBox="1"/>
          <p:nvPr/>
        </p:nvSpPr>
        <p:spPr>
          <a:xfrm>
            <a:off x="457200" y="304065"/>
            <a:ext cx="5249917" cy="830997"/>
          </a:xfrm>
          <a:prstGeom prst="rect">
            <a:avLst/>
          </a:prstGeom>
          <a:noFill/>
        </p:spPr>
        <p:txBody>
          <a:bodyPr wrap="square" rtlCol="0">
            <a:spAutoFit/>
          </a:bodyPr>
          <a:lstStyle/>
          <a:p>
            <a:r>
              <a:rPr lang="en-US" sz="2400" dirty="0">
                <a:solidFill>
                  <a:schemeClr val="bg1">
                    <a:lumMod val="50000"/>
                  </a:schemeClr>
                </a:solidFill>
                <a:latin typeface="Calibri" pitchFamily="34" charset="0"/>
              </a:rPr>
              <a:t>Jet </a:t>
            </a:r>
            <a:r>
              <a:rPr lang="en-US" sz="2400" dirty="0" smtClean="0">
                <a:solidFill>
                  <a:schemeClr val="bg1">
                    <a:lumMod val="50000"/>
                  </a:schemeClr>
                </a:solidFill>
                <a:latin typeface="Calibri" pitchFamily="34" charset="0"/>
              </a:rPr>
              <a:t> Fuel </a:t>
            </a:r>
            <a:r>
              <a:rPr lang="en-US" sz="2400" dirty="0">
                <a:solidFill>
                  <a:schemeClr val="bg1">
                    <a:lumMod val="50000"/>
                  </a:schemeClr>
                </a:solidFill>
                <a:latin typeface="Calibri" pitchFamily="34" charset="0"/>
              </a:rPr>
              <a:t>has </a:t>
            </a:r>
            <a:r>
              <a:rPr lang="en-US" sz="2400" dirty="0" smtClean="0">
                <a:solidFill>
                  <a:schemeClr val="bg1">
                    <a:lumMod val="50000"/>
                  </a:schemeClr>
                </a:solidFill>
                <a:latin typeface="Calibri" pitchFamily="34" charset="0"/>
              </a:rPr>
              <a:t>been </a:t>
            </a:r>
            <a:r>
              <a:rPr lang="en-US" sz="2400" dirty="0">
                <a:solidFill>
                  <a:schemeClr val="bg1">
                    <a:lumMod val="50000"/>
                  </a:schemeClr>
                </a:solidFill>
                <a:latin typeface="Calibri" pitchFamily="34" charset="0"/>
              </a:rPr>
              <a:t>one of </a:t>
            </a:r>
            <a:r>
              <a:rPr lang="en-US" sz="2400" dirty="0" smtClean="0">
                <a:solidFill>
                  <a:schemeClr val="bg1">
                    <a:lumMod val="50000"/>
                  </a:schemeClr>
                </a:solidFill>
                <a:latin typeface="Calibri" pitchFamily="34" charset="0"/>
              </a:rPr>
              <a:t>the</a:t>
            </a:r>
            <a:r>
              <a:rPr lang="tr-TR" sz="2400" dirty="0" smtClean="0">
                <a:solidFill>
                  <a:schemeClr val="bg1">
                    <a:lumMod val="50000"/>
                  </a:schemeClr>
                </a:solidFill>
                <a:latin typeface="Calibri" pitchFamily="34" charset="0"/>
              </a:rPr>
              <a:t> </a:t>
            </a:r>
            <a:r>
              <a:rPr lang="en-US" sz="2400" dirty="0" smtClean="0">
                <a:solidFill>
                  <a:schemeClr val="bg1">
                    <a:lumMod val="50000"/>
                  </a:schemeClr>
                </a:solidFill>
                <a:latin typeface="Calibri" pitchFamily="34" charset="0"/>
              </a:rPr>
              <a:t>largest </a:t>
            </a:r>
            <a:r>
              <a:rPr lang="en-US" sz="2400" dirty="0">
                <a:solidFill>
                  <a:schemeClr val="bg1">
                    <a:lumMod val="50000"/>
                  </a:schemeClr>
                </a:solidFill>
                <a:latin typeface="Calibri" pitchFamily="34" charset="0"/>
              </a:rPr>
              <a:t>expense categories for domestic airlines.</a:t>
            </a:r>
            <a:endParaRPr lang="ru-RU" sz="2400" dirty="0">
              <a:solidFill>
                <a:schemeClr val="bg1">
                  <a:lumMod val="50000"/>
                </a:schemeClr>
              </a:solidFill>
              <a:latin typeface="Calibri" pitchFamily="34" charset="0"/>
            </a:endParaRPr>
          </a:p>
        </p:txBody>
      </p:sp>
      <p:sp>
        <p:nvSpPr>
          <p:cNvPr id="9" name="Content Placeholder 2"/>
          <p:cNvSpPr txBox="1">
            <a:spLocks/>
          </p:cNvSpPr>
          <p:nvPr/>
        </p:nvSpPr>
        <p:spPr>
          <a:xfrm>
            <a:off x="457200" y="1371600"/>
            <a:ext cx="4724400" cy="4530573"/>
          </a:xfrm>
          <a:prstGeom prst="rect">
            <a:avLst/>
          </a:prstGeom>
        </p:spPr>
        <p:txBody>
          <a:bodyPr>
            <a:normAutofit/>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Aft>
                <a:spcPts val="1293"/>
              </a:spcAft>
              <a:buSzPct val="45000"/>
              <a:buFont typeface="Wingdings" charset="0"/>
              <a:buChar char=""/>
            </a:pPr>
            <a:r>
              <a:rPr lang="en-US" sz="2400" dirty="0" smtClean="0">
                <a:solidFill>
                  <a:schemeClr val="bg1">
                    <a:lumMod val="50000"/>
                  </a:schemeClr>
                </a:solidFill>
                <a:latin typeface="Calibri" pitchFamily="34" charset="0"/>
              </a:rPr>
              <a:t>Airlines are inherently dependent upon jet fuel to operate</a:t>
            </a:r>
          </a:p>
          <a:p>
            <a:pPr>
              <a:spcAft>
                <a:spcPts val="1293"/>
              </a:spcAft>
              <a:buSzPct val="45000"/>
              <a:buFont typeface="Wingdings" charset="0"/>
              <a:buChar char=""/>
            </a:pPr>
            <a:r>
              <a:rPr lang="en-US" sz="2400" dirty="0" smtClean="0">
                <a:solidFill>
                  <a:schemeClr val="bg1">
                    <a:lumMod val="50000"/>
                  </a:schemeClr>
                </a:solidFill>
                <a:latin typeface="Calibri" pitchFamily="34" charset="0"/>
              </a:rPr>
              <a:t>Unpredictable price movements</a:t>
            </a:r>
          </a:p>
          <a:p>
            <a:pPr>
              <a:spcAft>
                <a:spcPts val="1293"/>
              </a:spcAft>
              <a:buSzPct val="45000"/>
              <a:buFont typeface="Wingdings" charset="0"/>
              <a:buChar char=""/>
            </a:pPr>
            <a:r>
              <a:rPr lang="en-US" sz="2400" dirty="0" smtClean="0">
                <a:solidFill>
                  <a:schemeClr val="bg1">
                    <a:lumMod val="50000"/>
                  </a:schemeClr>
                </a:solidFill>
                <a:latin typeface="Calibri" pitchFamily="34" charset="0"/>
              </a:rPr>
              <a:t>Cannot easily compensate for these increases with increases in fare prices due to competitive nature of airline industry</a:t>
            </a:r>
            <a:endParaRPr lang="en-CA" sz="2400" dirty="0" smtClean="0">
              <a:solidFill>
                <a:schemeClr val="bg1">
                  <a:lumMod val="50000"/>
                </a:schemeClr>
              </a:solidFill>
              <a:latin typeface="Calibri" pitchFamily="34" charset="0"/>
            </a:endParaRPr>
          </a:p>
          <a:p>
            <a:pPr>
              <a:spcAft>
                <a:spcPts val="1293"/>
              </a:spcAft>
              <a:buSzPct val="45000"/>
              <a:buFont typeface="Wingdings" charset="0"/>
              <a:buChar char=""/>
            </a:pPr>
            <a:r>
              <a:rPr lang="en-CA" sz="2400" dirty="0" smtClean="0">
                <a:solidFill>
                  <a:schemeClr val="bg1">
                    <a:lumMod val="50000"/>
                  </a:schemeClr>
                </a:solidFill>
                <a:latin typeface="Calibri" pitchFamily="34" charset="0"/>
              </a:rPr>
              <a:t>Fuel usually makes up at least 1/3 of operating expenses</a:t>
            </a:r>
            <a:endParaRPr lang="en-US" sz="2400" dirty="0" smtClean="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6022111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318672" y="12412"/>
            <a:ext cx="3733800" cy="584775"/>
          </a:xfrm>
          <a:prstGeom prst="rect">
            <a:avLst/>
          </a:prstGeom>
          <a:noFill/>
        </p:spPr>
        <p:txBody>
          <a:bodyPr wrap="square" rtlCol="0">
            <a:spAutoFit/>
          </a:bodyPr>
          <a:lstStyle/>
          <a:p>
            <a:r>
              <a:rPr lang="tr-TR" sz="3200" b="1" dirty="0" smtClean="0">
                <a:solidFill>
                  <a:schemeClr val="bg1">
                    <a:lumMod val="50000"/>
                  </a:schemeClr>
                </a:solidFill>
                <a:latin typeface="Calibri" pitchFamily="34" charset="0"/>
              </a:rPr>
              <a:t>HEDGING STRATEGY</a:t>
            </a:r>
            <a:endParaRPr lang="ru-RU" sz="3200" b="1" dirty="0">
              <a:solidFill>
                <a:schemeClr val="bg1">
                  <a:lumMod val="50000"/>
                </a:schemeClr>
              </a:solidFill>
              <a:latin typeface="Calibri" pitchFamily="34" charset="0"/>
            </a:endParaRPr>
          </a:p>
        </p:txBody>
      </p:sp>
      <p:sp>
        <p:nvSpPr>
          <p:cNvPr id="6" name="Content Placeholder 2"/>
          <p:cNvSpPr txBox="1">
            <a:spLocks/>
          </p:cNvSpPr>
          <p:nvPr/>
        </p:nvSpPr>
        <p:spPr>
          <a:xfrm>
            <a:off x="152400" y="597187"/>
            <a:ext cx="5178972" cy="6066373"/>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CA" sz="2300" i="0" dirty="0" smtClean="0">
                <a:solidFill>
                  <a:schemeClr val="bg1">
                    <a:lumMod val="50000"/>
                  </a:schemeClr>
                </a:solidFill>
                <a:latin typeface="Calibri" pitchFamily="34" charset="0"/>
              </a:rPr>
              <a:t>The Company utilizes financial derivative instruments primarily to manage its risk associated with changing jet fuel prices</a:t>
            </a:r>
          </a:p>
          <a:p>
            <a:pPr marL="0" indent="0">
              <a:buNone/>
            </a:pPr>
            <a:r>
              <a:rPr lang="en-CA" sz="2300" i="0" dirty="0" smtClean="0">
                <a:solidFill>
                  <a:schemeClr val="bg1">
                    <a:lumMod val="50000"/>
                  </a:schemeClr>
                </a:solidFill>
                <a:latin typeface="Calibri" pitchFamily="34" charset="0"/>
              </a:rPr>
              <a:t>The Company does not purchase or hold any derivative instruments for trading purposes.</a:t>
            </a:r>
            <a:endParaRPr lang="tr-TR" sz="2300" i="0" dirty="0" smtClean="0">
              <a:solidFill>
                <a:schemeClr val="bg1">
                  <a:lumMod val="50000"/>
                </a:schemeClr>
              </a:solidFill>
              <a:latin typeface="Calibri" pitchFamily="34" charset="0"/>
            </a:endParaRPr>
          </a:p>
          <a:p>
            <a:pPr marL="0" indent="0">
              <a:buNone/>
            </a:pPr>
            <a:r>
              <a:rPr lang="tr-TR" sz="2300" i="0" dirty="0" smtClean="0">
                <a:solidFill>
                  <a:schemeClr val="bg1">
                    <a:lumMod val="50000"/>
                  </a:schemeClr>
                </a:solidFill>
                <a:latin typeface="Calibri" pitchFamily="34" charset="0"/>
              </a:rPr>
              <a:t>The company  has some alternatives:</a:t>
            </a:r>
          </a:p>
          <a:p>
            <a:r>
              <a:rPr lang="tr-TR" sz="2400" dirty="0">
                <a:solidFill>
                  <a:schemeClr val="bg1">
                    <a:lumMod val="50000"/>
                  </a:schemeClr>
                </a:solidFill>
                <a:latin typeface="Calibri" pitchFamily="34" charset="0"/>
              </a:rPr>
              <a:t>Do nothing.</a:t>
            </a:r>
          </a:p>
          <a:p>
            <a:r>
              <a:rPr lang="en-US" sz="2400" dirty="0">
                <a:solidFill>
                  <a:schemeClr val="bg1">
                    <a:lumMod val="50000"/>
                  </a:schemeClr>
                </a:solidFill>
                <a:latin typeface="Calibri" pitchFamily="34" charset="0"/>
              </a:rPr>
              <a:t>Hedge using a plain vanilla jet fuel or heating oil swap.</a:t>
            </a:r>
          </a:p>
          <a:p>
            <a:r>
              <a:rPr lang="tr-TR" sz="2400" dirty="0">
                <a:solidFill>
                  <a:schemeClr val="bg1">
                    <a:lumMod val="50000"/>
                  </a:schemeClr>
                </a:solidFill>
                <a:latin typeface="Calibri" pitchFamily="34" charset="0"/>
              </a:rPr>
              <a:t>Hedging using options.</a:t>
            </a:r>
          </a:p>
          <a:p>
            <a:r>
              <a:rPr lang="en-US" sz="2400" dirty="0">
                <a:solidFill>
                  <a:schemeClr val="bg1">
                    <a:lumMod val="50000"/>
                  </a:schemeClr>
                </a:solidFill>
                <a:latin typeface="Calibri" pitchFamily="34" charset="0"/>
              </a:rPr>
              <a:t>Hedge using a zero-cost collar strategy.</a:t>
            </a:r>
          </a:p>
          <a:p>
            <a:r>
              <a:rPr lang="en-US" sz="2400" dirty="0">
                <a:solidFill>
                  <a:schemeClr val="bg1">
                    <a:lumMod val="50000"/>
                  </a:schemeClr>
                </a:solidFill>
                <a:latin typeface="Calibri" pitchFamily="34" charset="0"/>
              </a:rPr>
              <a:t>Hedge using a crude oil or heating oil futures contract.</a:t>
            </a:r>
          </a:p>
          <a:p>
            <a:pPr marL="0" indent="0">
              <a:buNone/>
            </a:pPr>
            <a:endParaRPr lang="en-CA" sz="2300" i="0" dirty="0" smtClean="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0042977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516797"/>
            <a:ext cx="9144000" cy="5301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324600" y="152400"/>
            <a:ext cx="2642038" cy="646331"/>
          </a:xfrm>
          <a:prstGeom prst="rect">
            <a:avLst/>
          </a:prstGeom>
          <a:noFill/>
        </p:spPr>
        <p:txBody>
          <a:bodyPr wrap="square" rtlCol="0">
            <a:spAutoFit/>
          </a:bodyPr>
          <a:lstStyle/>
          <a:p>
            <a:r>
              <a:rPr lang="tr-TR" sz="3600" b="1" dirty="0" smtClean="0">
                <a:solidFill>
                  <a:schemeClr val="bg1">
                    <a:lumMod val="50000"/>
                  </a:schemeClr>
                </a:solidFill>
                <a:latin typeface="Calibri" pitchFamily="34" charset="0"/>
              </a:rPr>
              <a:t>Instruments</a:t>
            </a:r>
            <a:endParaRPr lang="ru-RU" sz="3600" b="1" dirty="0">
              <a:solidFill>
                <a:schemeClr val="bg1">
                  <a:lumMod val="50000"/>
                </a:schemeClr>
              </a:solidFill>
              <a:latin typeface="Calibri" pitchFamily="34" charset="0"/>
            </a:endParaRPr>
          </a:p>
        </p:txBody>
      </p:sp>
      <p:sp>
        <p:nvSpPr>
          <p:cNvPr id="6" name="TextBox 5"/>
          <p:cNvSpPr txBox="1"/>
          <p:nvPr/>
        </p:nvSpPr>
        <p:spPr>
          <a:xfrm>
            <a:off x="18393" y="685799"/>
            <a:ext cx="3127779" cy="646331"/>
          </a:xfrm>
          <a:prstGeom prst="rect">
            <a:avLst/>
          </a:prstGeom>
          <a:noFill/>
        </p:spPr>
        <p:txBody>
          <a:bodyPr wrap="none" rtlCol="0">
            <a:spAutoFit/>
          </a:bodyPr>
          <a:lstStyle/>
          <a:p>
            <a:r>
              <a:rPr lang="tr-TR" dirty="0" smtClean="0">
                <a:solidFill>
                  <a:schemeClr val="bg1">
                    <a:lumMod val="50000"/>
                  </a:schemeClr>
                </a:solidFill>
                <a:latin typeface="Calibri" pitchFamily="34" charset="0"/>
              </a:rPr>
              <a:t>Scenario 1: fuel  price increase</a:t>
            </a:r>
          </a:p>
          <a:p>
            <a:r>
              <a:rPr lang="tr-TR" dirty="0" smtClean="0">
                <a:solidFill>
                  <a:schemeClr val="bg1">
                    <a:lumMod val="50000"/>
                  </a:schemeClr>
                </a:solidFill>
                <a:latin typeface="Calibri" pitchFamily="34" charset="0"/>
              </a:rPr>
              <a:t>Scenerio 2: fuel price decrease</a:t>
            </a:r>
            <a:endParaRPr lang="ru-RU"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7650619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Рисунок 2"/>
          <p:cNvPicPr/>
          <p:nvPr/>
        </p:nvPicPr>
        <p:blipFill>
          <a:blip r:embed="rId4" cstate="print"/>
          <a:srcRect/>
          <a:stretch>
            <a:fillRect/>
          </a:stretch>
        </p:blipFill>
        <p:spPr bwMode="auto">
          <a:xfrm>
            <a:off x="0" y="1828800"/>
            <a:ext cx="9144000" cy="4724400"/>
          </a:xfrm>
          <a:prstGeom prst="rect">
            <a:avLst/>
          </a:prstGeom>
          <a:noFill/>
          <a:ln w="9525">
            <a:noFill/>
            <a:miter lim="800000"/>
            <a:headEnd/>
            <a:tailEnd/>
          </a:ln>
        </p:spPr>
      </p:pic>
      <p:sp>
        <p:nvSpPr>
          <p:cNvPr id="6" name="TextBox 5"/>
          <p:cNvSpPr txBox="1"/>
          <p:nvPr/>
        </p:nvSpPr>
        <p:spPr>
          <a:xfrm>
            <a:off x="4227781" y="0"/>
            <a:ext cx="4916219" cy="954107"/>
          </a:xfrm>
          <a:prstGeom prst="rect">
            <a:avLst/>
          </a:prstGeom>
          <a:noFill/>
        </p:spPr>
        <p:txBody>
          <a:bodyPr wrap="square" rtlCol="0">
            <a:spAutoFit/>
          </a:bodyPr>
          <a:lstStyle/>
          <a:p>
            <a:pPr algn="ctr"/>
            <a:r>
              <a:rPr lang="tr-TR" sz="2800" b="1" dirty="0" smtClean="0">
                <a:solidFill>
                  <a:schemeClr val="bg1">
                    <a:lumMod val="50000"/>
                  </a:schemeClr>
                </a:solidFill>
              </a:rPr>
              <a:t>HEDGING BY DERIVATIVES (facts)</a:t>
            </a:r>
            <a:endParaRPr lang="ru-RU" sz="2800" b="1" dirty="0">
              <a:solidFill>
                <a:schemeClr val="bg1">
                  <a:lumMod val="50000"/>
                </a:schemeClr>
              </a:solidFill>
            </a:endParaRPr>
          </a:p>
        </p:txBody>
      </p:sp>
      <p:sp>
        <p:nvSpPr>
          <p:cNvPr id="7" name="TextBox 6"/>
          <p:cNvSpPr txBox="1"/>
          <p:nvPr/>
        </p:nvSpPr>
        <p:spPr>
          <a:xfrm>
            <a:off x="228600" y="954107"/>
            <a:ext cx="8686800" cy="707886"/>
          </a:xfrm>
          <a:prstGeom prst="rect">
            <a:avLst/>
          </a:prstGeom>
          <a:noFill/>
        </p:spPr>
        <p:txBody>
          <a:bodyPr wrap="square" rtlCol="0">
            <a:spAutoFit/>
          </a:bodyPr>
          <a:lstStyle/>
          <a:p>
            <a:r>
              <a:rPr lang="tr-TR" sz="2000" dirty="0" smtClean="0">
                <a:solidFill>
                  <a:schemeClr val="bg1">
                    <a:lumMod val="50000"/>
                  </a:schemeClr>
                </a:solidFill>
                <a:latin typeface="Calibri" pitchFamily="34" charset="0"/>
              </a:rPr>
              <a:t>The table represents the location of all asset ad liabilities associated with the company’s hedging instrument within the consolidated balance sheet:</a:t>
            </a:r>
            <a:endParaRPr lang="ru-RU" sz="20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9025754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99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04800" y="838200"/>
            <a:ext cx="6781800" cy="3785652"/>
          </a:xfrm>
          <a:prstGeom prst="rect">
            <a:avLst/>
          </a:prstGeom>
          <a:noFill/>
        </p:spPr>
        <p:txBody>
          <a:bodyPr wrap="square" rtlCol="0">
            <a:spAutoFit/>
          </a:bodyPr>
          <a:lstStyle/>
          <a:p>
            <a:pPr marL="342900" indent="-342900">
              <a:buFont typeface="Arial" pitchFamily="34" charset="0"/>
              <a:buChar char="•"/>
            </a:pPr>
            <a:r>
              <a:rPr lang="tr-TR" sz="2400" dirty="0" smtClean="0">
                <a:solidFill>
                  <a:schemeClr val="bg1">
                    <a:lumMod val="50000"/>
                  </a:schemeClr>
                </a:solidFill>
                <a:latin typeface="Calibri" pitchFamily="34" charset="0"/>
              </a:rPr>
              <a:t>Ineffectiveness is inherent in hedging jet fuel with derivative based in other crude oil related commodities. Due to the volatility in market for crude oil and raletd products the company is enable to predict the amount of loss of  hedge accounting. </a:t>
            </a:r>
          </a:p>
          <a:p>
            <a:pPr marL="342900" indent="-342900">
              <a:buFont typeface="Arial" pitchFamily="34" charset="0"/>
              <a:buChar char="•"/>
            </a:pPr>
            <a:r>
              <a:rPr lang="tr-TR" sz="2400" dirty="0" smtClean="0">
                <a:solidFill>
                  <a:schemeClr val="bg1">
                    <a:lumMod val="50000"/>
                  </a:schemeClr>
                </a:solidFill>
                <a:latin typeface="Calibri" pitchFamily="34" charset="0"/>
              </a:rPr>
              <a:t>Ineffectiveness and unrealized gains and losses on derivative contracts include fluctuation energy prices, </a:t>
            </a:r>
            <a:r>
              <a:rPr lang="tr-TR" sz="2400" dirty="0">
                <a:solidFill>
                  <a:schemeClr val="bg1">
                    <a:lumMod val="50000"/>
                  </a:schemeClr>
                </a:solidFill>
                <a:latin typeface="Calibri" pitchFamily="34" charset="0"/>
              </a:rPr>
              <a:t>n</a:t>
            </a:r>
            <a:r>
              <a:rPr lang="tr-TR" sz="2400" dirty="0" smtClean="0">
                <a:solidFill>
                  <a:schemeClr val="bg1">
                    <a:lumMod val="50000"/>
                  </a:schemeClr>
                </a:solidFill>
                <a:latin typeface="Calibri" pitchFamily="34" charset="0"/>
              </a:rPr>
              <a:t>umber of derivative position and weather events</a:t>
            </a:r>
            <a:endParaRPr lang="ru-RU" sz="24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30162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Рисунок 5"/>
          <p:cNvPicPr/>
          <p:nvPr/>
        </p:nvPicPr>
        <p:blipFill>
          <a:blip r:embed="rId4" cstate="print"/>
          <a:srcRect/>
          <a:stretch>
            <a:fillRect/>
          </a:stretch>
        </p:blipFill>
        <p:spPr bwMode="auto">
          <a:xfrm>
            <a:off x="0" y="1371600"/>
            <a:ext cx="9144000" cy="5486400"/>
          </a:xfrm>
          <a:prstGeom prst="rect">
            <a:avLst/>
          </a:prstGeom>
          <a:noFill/>
          <a:ln w="9525">
            <a:noFill/>
            <a:miter lim="800000"/>
            <a:headEnd/>
            <a:tailEnd/>
          </a:ln>
        </p:spPr>
      </p:pic>
      <p:sp>
        <p:nvSpPr>
          <p:cNvPr id="6" name="TextBox 5"/>
          <p:cNvSpPr txBox="1"/>
          <p:nvPr/>
        </p:nvSpPr>
        <p:spPr>
          <a:xfrm>
            <a:off x="6096000" y="129605"/>
            <a:ext cx="2819400" cy="769441"/>
          </a:xfrm>
          <a:prstGeom prst="rect">
            <a:avLst/>
          </a:prstGeom>
          <a:noFill/>
        </p:spPr>
        <p:txBody>
          <a:bodyPr wrap="square" rtlCol="0">
            <a:spAutoFit/>
          </a:bodyPr>
          <a:lstStyle/>
          <a:p>
            <a:r>
              <a:rPr lang="en-CA" sz="4400" b="1" dirty="0" smtClean="0">
                <a:solidFill>
                  <a:schemeClr val="bg1">
                    <a:lumMod val="50000"/>
                  </a:schemeClr>
                </a:solidFill>
                <a:latin typeface="Calibri" pitchFamily="34" charset="0"/>
              </a:rPr>
              <a:t>F</a:t>
            </a:r>
            <a:r>
              <a:rPr lang="tr-TR" sz="4400" b="1" dirty="0" smtClean="0">
                <a:solidFill>
                  <a:schemeClr val="bg1">
                    <a:lumMod val="50000"/>
                  </a:schemeClr>
                </a:solidFill>
                <a:latin typeface="Calibri" pitchFamily="34" charset="0"/>
              </a:rPr>
              <a:t>UEL COST</a:t>
            </a:r>
            <a:endParaRPr lang="ru-RU" sz="4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289190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Рисунок 1"/>
          <p:cNvPicPr/>
          <p:nvPr/>
        </p:nvPicPr>
        <p:blipFill>
          <a:blip r:embed="rId4" cstate="print"/>
          <a:srcRect/>
          <a:stretch>
            <a:fillRect/>
          </a:stretch>
        </p:blipFill>
        <p:spPr bwMode="auto">
          <a:xfrm>
            <a:off x="2971800" y="3973286"/>
            <a:ext cx="5791200" cy="2884714"/>
          </a:xfrm>
          <a:prstGeom prst="rect">
            <a:avLst/>
          </a:prstGeom>
          <a:noFill/>
          <a:ln w="9525">
            <a:noFill/>
            <a:miter lim="800000"/>
            <a:headEnd/>
            <a:tailEnd/>
          </a:ln>
        </p:spPr>
      </p:pic>
      <p:pic>
        <p:nvPicPr>
          <p:cNvPr id="6" name="Picture 5"/>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5369" y="1178593"/>
            <a:ext cx="5712031" cy="2694804"/>
          </a:xfrm>
          <a:prstGeom prst="rect">
            <a:avLst/>
          </a:prstGeom>
          <a:noFill/>
          <a:ln>
            <a:noFill/>
          </a:ln>
          <a:effectLst/>
          <a:extLst/>
        </p:spPr>
      </p:pic>
      <p:sp>
        <p:nvSpPr>
          <p:cNvPr id="5" name="TextBox 4"/>
          <p:cNvSpPr txBox="1"/>
          <p:nvPr/>
        </p:nvSpPr>
        <p:spPr>
          <a:xfrm>
            <a:off x="4963510" y="246257"/>
            <a:ext cx="4130566" cy="954107"/>
          </a:xfrm>
          <a:prstGeom prst="rect">
            <a:avLst/>
          </a:prstGeom>
          <a:noFill/>
        </p:spPr>
        <p:txBody>
          <a:bodyPr wrap="square" rtlCol="0">
            <a:spAutoFit/>
          </a:bodyPr>
          <a:lstStyle/>
          <a:p>
            <a:pPr algn="ctr"/>
            <a:r>
              <a:rPr lang="tr-TR" sz="2800" b="1" dirty="0" smtClean="0">
                <a:solidFill>
                  <a:schemeClr val="bg1">
                    <a:lumMod val="50000"/>
                  </a:schemeClr>
                </a:solidFill>
                <a:latin typeface="Calibri" pitchFamily="34" charset="0"/>
              </a:rPr>
              <a:t>Hedging fuel assumptions and covered facts</a:t>
            </a:r>
            <a:endParaRPr lang="ru-RU" sz="2800" b="1" dirty="0">
              <a:solidFill>
                <a:schemeClr val="bg1">
                  <a:lumMod val="50000"/>
                </a:schemeClr>
              </a:solidFill>
              <a:latin typeface="Calibri" pitchFamily="34" charset="0"/>
            </a:endParaRPr>
          </a:p>
        </p:txBody>
      </p:sp>
      <p:sp>
        <p:nvSpPr>
          <p:cNvPr id="8" name="Rectangle 7"/>
          <p:cNvSpPr/>
          <p:nvPr/>
        </p:nvSpPr>
        <p:spPr>
          <a:xfrm>
            <a:off x="6157356" y="1556499"/>
            <a:ext cx="2819400" cy="1323439"/>
          </a:xfrm>
          <a:prstGeom prst="rect">
            <a:avLst/>
          </a:prstGeom>
        </p:spPr>
        <p:txBody>
          <a:bodyPr wrap="square">
            <a:spAutoFit/>
          </a:bodyPr>
          <a:lstStyle/>
          <a:p>
            <a:r>
              <a:rPr lang="en-US" sz="2000" dirty="0">
                <a:solidFill>
                  <a:schemeClr val="bg1">
                    <a:lumMod val="50000"/>
                  </a:schemeClr>
                </a:solidFill>
                <a:latin typeface="Calibri" pitchFamily="34" charset="0"/>
              </a:rPr>
              <a:t>The table</a:t>
            </a:r>
            <a:r>
              <a:rPr lang="tr-TR" sz="2000" dirty="0">
                <a:solidFill>
                  <a:schemeClr val="bg1">
                    <a:lumMod val="50000"/>
                  </a:schemeClr>
                </a:solidFill>
                <a:latin typeface="Calibri" pitchFamily="34" charset="0"/>
              </a:rPr>
              <a:t>s </a:t>
            </a:r>
            <a:r>
              <a:rPr lang="en-US" sz="2000" dirty="0">
                <a:solidFill>
                  <a:schemeClr val="bg1">
                    <a:lumMod val="50000"/>
                  </a:schemeClr>
                </a:solidFill>
                <a:latin typeface="Calibri" pitchFamily="34" charset="0"/>
              </a:rPr>
              <a:t>displays the Company’s estimated fair value of remaining fuel derivative contracts </a:t>
            </a:r>
            <a:endParaRPr lang="ru-RU" sz="2000" dirty="0">
              <a:latin typeface="Calibri" pitchFamily="34" charset="0"/>
            </a:endParaRPr>
          </a:p>
        </p:txBody>
      </p:sp>
    </p:spTree>
    <p:extLst>
      <p:ext uri="{BB962C8B-B14F-4D97-AF65-F5344CB8AC3E}">
        <p14:creationId xmlns:p14="http://schemas.microsoft.com/office/powerpoint/2010/main" xmlns="" val="845337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p:cNvSpPr txBox="1">
            <a:spLocks/>
          </p:cNvSpPr>
          <p:nvPr/>
        </p:nvSpPr>
        <p:spPr>
          <a:xfrm>
            <a:off x="4724400" y="256277"/>
            <a:ext cx="4290783" cy="619760"/>
          </a:xfrm>
          <a:prstGeom prst="rect">
            <a:avLst/>
          </a:prstGeom>
        </p:spPr>
        <p:txBody>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solidFill>
                  <a:schemeClr val="bg1">
                    <a:lumMod val="50000"/>
                  </a:schemeClr>
                </a:solidFill>
                <a:latin typeface="Calibri" pitchFamily="34" charset="0"/>
              </a:rPr>
              <a:t>Airline</a:t>
            </a:r>
            <a:r>
              <a:rPr lang="tr-TR" sz="3600" b="1" dirty="0" smtClean="0">
                <a:solidFill>
                  <a:schemeClr val="bg1">
                    <a:lumMod val="50000"/>
                  </a:schemeClr>
                </a:solidFill>
                <a:latin typeface="Calibri" pitchFamily="34" charset="0"/>
              </a:rPr>
              <a:t>S</a:t>
            </a:r>
            <a:r>
              <a:rPr lang="en-US" sz="3600" b="1" dirty="0" smtClean="0">
                <a:solidFill>
                  <a:schemeClr val="bg1">
                    <a:lumMod val="50000"/>
                  </a:schemeClr>
                </a:solidFill>
                <a:latin typeface="Calibri" pitchFamily="34" charset="0"/>
              </a:rPr>
              <a:t> Alliances</a:t>
            </a:r>
            <a:endParaRPr lang="en-US" sz="3600" b="1" dirty="0">
              <a:solidFill>
                <a:schemeClr val="bg1">
                  <a:lumMod val="50000"/>
                </a:schemeClr>
              </a:solidFill>
              <a:latin typeface="Calibri" pitchFamily="34" charset="0"/>
            </a:endParaRPr>
          </a:p>
        </p:txBody>
      </p:sp>
      <p:sp>
        <p:nvSpPr>
          <p:cNvPr id="16" name="Content Placeholder 2"/>
          <p:cNvSpPr txBox="1">
            <a:spLocks/>
          </p:cNvSpPr>
          <p:nvPr/>
        </p:nvSpPr>
        <p:spPr>
          <a:xfrm>
            <a:off x="181434" y="762000"/>
            <a:ext cx="8124366" cy="5791200"/>
          </a:xfrm>
          <a:prstGeom prst="rect">
            <a:avLst/>
          </a:prstGeom>
        </p:spPr>
        <p:txBody>
          <a:bodyPr vert="horz" lIns="91440" tIns="45720" rIns="91440" bIns="45720" rtlCol="0">
            <a:normAutofit fontScale="85000" lnSpcReduction="20000"/>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Arial" pitchFamily="34" charset="0"/>
              <a:buNone/>
            </a:pPr>
            <a:endParaRPr lang="en-US" sz="1700" i="0" dirty="0" smtClean="0">
              <a:solidFill>
                <a:schemeClr val="bg1">
                  <a:lumMod val="50000"/>
                </a:schemeClr>
              </a:solidFill>
              <a:latin typeface="Calibri" pitchFamily="34" charset="0"/>
            </a:endParaRPr>
          </a:p>
          <a:p>
            <a:pPr algn="just"/>
            <a:r>
              <a:rPr lang="en-US" sz="3000" i="0" dirty="0" smtClean="0">
                <a:solidFill>
                  <a:schemeClr val="bg1">
                    <a:lumMod val="50000"/>
                  </a:schemeClr>
                </a:solidFill>
                <a:latin typeface="Calibri" pitchFamily="34" charset="0"/>
              </a:rPr>
              <a:t>An airline alliance is an agreement between multiple independent partners to collaborate in various activities to streamline costs while expanding global reach and market penetration.</a:t>
            </a:r>
          </a:p>
          <a:p>
            <a:pPr marL="114300" indent="0">
              <a:buFont typeface="Arial" pitchFamily="34" charset="0"/>
              <a:buNone/>
            </a:pPr>
            <a:endParaRPr lang="en-US" sz="1700" i="0" dirty="0" smtClean="0">
              <a:solidFill>
                <a:schemeClr val="bg1">
                  <a:lumMod val="50000"/>
                </a:schemeClr>
              </a:solidFill>
              <a:latin typeface="Calibri" pitchFamily="34" charset="0"/>
            </a:endParaRPr>
          </a:p>
          <a:p>
            <a:r>
              <a:rPr lang="en-US" sz="2600" dirty="0" smtClean="0">
                <a:solidFill>
                  <a:schemeClr val="bg1">
                    <a:lumMod val="50000"/>
                  </a:schemeClr>
                </a:solidFill>
                <a:latin typeface="Calibri" pitchFamily="34" charset="0"/>
              </a:rPr>
              <a:t>Advantages: </a:t>
            </a:r>
          </a:p>
          <a:p>
            <a:pPr lvl="1"/>
            <a:r>
              <a:rPr lang="en-US" sz="2600" i="0" dirty="0" smtClean="0">
                <a:solidFill>
                  <a:schemeClr val="bg1">
                    <a:lumMod val="50000"/>
                  </a:schemeClr>
                </a:solidFill>
                <a:latin typeface="Calibri" pitchFamily="34" charset="0"/>
              </a:rPr>
              <a:t>Increase of Network Coverage </a:t>
            </a:r>
          </a:p>
          <a:p>
            <a:pPr lvl="1"/>
            <a:r>
              <a:rPr lang="en-US" sz="2600" i="0" dirty="0" smtClean="0">
                <a:solidFill>
                  <a:schemeClr val="bg1">
                    <a:lumMod val="50000"/>
                  </a:schemeClr>
                </a:solidFill>
                <a:latin typeface="Calibri" pitchFamily="34" charset="0"/>
              </a:rPr>
              <a:t>Increase of Traffic Volume </a:t>
            </a:r>
          </a:p>
          <a:p>
            <a:pPr lvl="1"/>
            <a:r>
              <a:rPr lang="en-US" sz="2600" i="0" dirty="0" smtClean="0">
                <a:solidFill>
                  <a:schemeClr val="bg1">
                    <a:lumMod val="50000"/>
                  </a:schemeClr>
                </a:solidFill>
                <a:latin typeface="Calibri" pitchFamily="34" charset="0"/>
              </a:rPr>
              <a:t>Reduction in Costs</a:t>
            </a:r>
          </a:p>
          <a:p>
            <a:pPr lvl="1"/>
            <a:r>
              <a:rPr lang="en-US" sz="2600" i="0" dirty="0" smtClean="0">
                <a:solidFill>
                  <a:schemeClr val="bg1">
                    <a:lumMod val="50000"/>
                  </a:schemeClr>
                </a:solidFill>
                <a:latin typeface="Calibri" pitchFamily="34" charset="0"/>
              </a:rPr>
              <a:t>Avoid Competition with Partner Airlines </a:t>
            </a:r>
          </a:p>
          <a:p>
            <a:pPr lvl="1"/>
            <a:endParaRPr lang="en-US" sz="2600" i="0" dirty="0" smtClean="0">
              <a:solidFill>
                <a:schemeClr val="bg1">
                  <a:lumMod val="50000"/>
                </a:schemeClr>
              </a:solidFill>
              <a:latin typeface="Calibri" pitchFamily="34" charset="0"/>
            </a:endParaRPr>
          </a:p>
          <a:p>
            <a:r>
              <a:rPr lang="en-US" sz="2600" dirty="0" smtClean="0">
                <a:solidFill>
                  <a:schemeClr val="bg1">
                    <a:lumMod val="50000"/>
                  </a:schemeClr>
                </a:solidFill>
                <a:latin typeface="Calibri" pitchFamily="34" charset="0"/>
              </a:rPr>
              <a:t>Disadvantages:</a:t>
            </a:r>
          </a:p>
          <a:p>
            <a:pPr lvl="1"/>
            <a:r>
              <a:rPr lang="en-US" sz="2600" i="0" dirty="0" smtClean="0">
                <a:solidFill>
                  <a:schemeClr val="bg1">
                    <a:lumMod val="50000"/>
                  </a:schemeClr>
                </a:solidFill>
                <a:latin typeface="Calibri" pitchFamily="34" charset="0"/>
              </a:rPr>
              <a:t>Multiple Listing on CRS Displays</a:t>
            </a:r>
          </a:p>
          <a:p>
            <a:pPr lvl="1"/>
            <a:r>
              <a:rPr lang="en-US" sz="2600" i="0" dirty="0" smtClean="0">
                <a:solidFill>
                  <a:schemeClr val="bg1">
                    <a:lumMod val="50000"/>
                  </a:schemeClr>
                </a:solidFill>
                <a:latin typeface="Calibri" pitchFamily="34" charset="0"/>
              </a:rPr>
              <a:t>Passenger Confusion and Inconvenience </a:t>
            </a:r>
          </a:p>
          <a:p>
            <a:pPr lvl="1"/>
            <a:r>
              <a:rPr lang="en-US" sz="2600" i="0" dirty="0" smtClean="0">
                <a:solidFill>
                  <a:schemeClr val="bg1">
                    <a:lumMod val="50000"/>
                  </a:schemeClr>
                </a:solidFill>
                <a:latin typeface="Calibri" pitchFamily="34" charset="0"/>
              </a:rPr>
              <a:t>Less competition can cause higher prices </a:t>
            </a:r>
          </a:p>
          <a:p>
            <a:pPr lvl="1"/>
            <a:r>
              <a:rPr lang="en-US" sz="2600" i="0" dirty="0" smtClean="0">
                <a:solidFill>
                  <a:schemeClr val="bg1">
                    <a:lumMod val="50000"/>
                  </a:schemeClr>
                </a:solidFill>
                <a:latin typeface="Calibri" pitchFamily="34" charset="0"/>
              </a:rPr>
              <a:t>Less frequent flights</a:t>
            </a:r>
          </a:p>
          <a:p>
            <a:endParaRPr lang="en-US" i="0" dirty="0">
              <a:solidFill>
                <a:schemeClr val="bg1">
                  <a:lumMod val="50000"/>
                </a:schemeClr>
              </a:solidFill>
            </a:endParaRPr>
          </a:p>
        </p:txBody>
      </p:sp>
    </p:spTree>
    <p:extLst>
      <p:ext uri="{BB962C8B-B14F-4D97-AF65-F5344CB8AC3E}">
        <p14:creationId xmlns:p14="http://schemas.microsoft.com/office/powerpoint/2010/main" xmlns="" val="22377211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dirty="0"/>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Рисунок 7"/>
          <p:cNvPicPr/>
          <p:nvPr/>
        </p:nvPicPr>
        <p:blipFill>
          <a:blip r:embed="rId4" cstate="print"/>
          <a:srcRect/>
          <a:stretch>
            <a:fillRect/>
          </a:stretch>
        </p:blipFill>
        <p:spPr bwMode="auto">
          <a:xfrm>
            <a:off x="990" y="1600200"/>
            <a:ext cx="9144000" cy="4797415"/>
          </a:xfrm>
          <a:prstGeom prst="rect">
            <a:avLst/>
          </a:prstGeom>
          <a:noFill/>
          <a:ln w="9525">
            <a:noFill/>
            <a:miter lim="800000"/>
            <a:headEnd/>
            <a:tailEnd/>
          </a:ln>
        </p:spPr>
      </p:pic>
      <p:sp>
        <p:nvSpPr>
          <p:cNvPr id="6" name="TextBox 5"/>
          <p:cNvSpPr txBox="1"/>
          <p:nvPr/>
        </p:nvSpPr>
        <p:spPr>
          <a:xfrm>
            <a:off x="6042241" y="227121"/>
            <a:ext cx="2873159" cy="523220"/>
          </a:xfrm>
          <a:prstGeom prst="rect">
            <a:avLst/>
          </a:prstGeom>
          <a:noFill/>
        </p:spPr>
        <p:txBody>
          <a:bodyPr wrap="none" rtlCol="0">
            <a:spAutoFit/>
          </a:bodyPr>
          <a:lstStyle/>
          <a:p>
            <a:r>
              <a:rPr lang="tr-TR" sz="2800" b="1" dirty="0" smtClean="0">
                <a:solidFill>
                  <a:schemeClr val="bg1">
                    <a:lumMod val="50000"/>
                  </a:schemeClr>
                </a:solidFill>
                <a:latin typeface="Calibri" pitchFamily="34" charset="0"/>
              </a:rPr>
              <a:t>LONG-TERM DEBT</a:t>
            </a:r>
            <a:endParaRPr lang="ru-RU" sz="2800" b="1" dirty="0">
              <a:solidFill>
                <a:schemeClr val="bg1">
                  <a:lumMod val="50000"/>
                </a:schemeClr>
              </a:solidFill>
              <a:latin typeface="Calibri" pitchFamily="34" charset="0"/>
            </a:endParaRPr>
          </a:p>
        </p:txBody>
      </p:sp>
      <p:sp>
        <p:nvSpPr>
          <p:cNvPr id="9" name="TextBox 8"/>
          <p:cNvSpPr txBox="1"/>
          <p:nvPr/>
        </p:nvSpPr>
        <p:spPr>
          <a:xfrm>
            <a:off x="305790" y="759669"/>
            <a:ext cx="8534399" cy="707886"/>
          </a:xfrm>
          <a:prstGeom prst="rect">
            <a:avLst/>
          </a:prstGeom>
          <a:noFill/>
        </p:spPr>
        <p:txBody>
          <a:bodyPr wrap="square" rtlCol="0">
            <a:spAutoFit/>
          </a:bodyPr>
          <a:lstStyle/>
          <a:p>
            <a:r>
              <a:rPr lang="tr-TR" sz="2000" dirty="0" smtClean="0">
                <a:solidFill>
                  <a:schemeClr val="bg1">
                    <a:lumMod val="50000"/>
                  </a:schemeClr>
                </a:solidFill>
                <a:latin typeface="Calibri" pitchFamily="34" charset="0"/>
              </a:rPr>
              <a:t>The table explains the after prepaying aircrafts secured term loan last quarter 2012, financed under floating rate and fixed rate.</a:t>
            </a:r>
            <a:endParaRPr lang="ru-RU" sz="20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9025754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728111" y="228600"/>
            <a:ext cx="4126899" cy="584775"/>
          </a:xfrm>
          <a:prstGeom prst="rect">
            <a:avLst/>
          </a:prstGeom>
          <a:noFill/>
        </p:spPr>
        <p:txBody>
          <a:bodyPr wrap="none" rtlCol="0">
            <a:spAutoFit/>
          </a:bodyPr>
          <a:lstStyle/>
          <a:p>
            <a:r>
              <a:rPr lang="tr-TR" sz="3200" b="1" dirty="0" smtClean="0">
                <a:solidFill>
                  <a:schemeClr val="bg1">
                    <a:lumMod val="50000"/>
                  </a:schemeClr>
                </a:solidFill>
                <a:latin typeface="Calibri" pitchFamily="34" charset="0"/>
              </a:rPr>
              <a:t>Contractual obligations</a:t>
            </a:r>
            <a:endParaRPr lang="ru-RU" sz="3200" b="1" dirty="0">
              <a:solidFill>
                <a:schemeClr val="bg1">
                  <a:lumMod val="50000"/>
                </a:schemeClr>
              </a:solidFill>
              <a:latin typeface="Calibri" pitchFamily="34" charset="0"/>
            </a:endParaRPr>
          </a:p>
        </p:txBody>
      </p:sp>
      <p:pic>
        <p:nvPicPr>
          <p:cNvPr id="6" name="Рисунок 4"/>
          <p:cNvPicPr/>
          <p:nvPr/>
        </p:nvPicPr>
        <p:blipFill>
          <a:blip r:embed="rId4" cstate="print"/>
          <a:srcRect/>
          <a:stretch>
            <a:fillRect/>
          </a:stretch>
        </p:blipFill>
        <p:spPr bwMode="auto">
          <a:xfrm>
            <a:off x="76201" y="1698486"/>
            <a:ext cx="9093282" cy="4572000"/>
          </a:xfrm>
          <a:prstGeom prst="rect">
            <a:avLst/>
          </a:prstGeom>
          <a:noFill/>
          <a:ln w="9525">
            <a:noFill/>
            <a:miter lim="800000"/>
            <a:headEnd/>
            <a:tailEnd/>
          </a:ln>
        </p:spPr>
      </p:pic>
      <p:sp>
        <p:nvSpPr>
          <p:cNvPr id="7" name="TextBox 6"/>
          <p:cNvSpPr txBox="1"/>
          <p:nvPr/>
        </p:nvSpPr>
        <p:spPr>
          <a:xfrm>
            <a:off x="685800" y="990600"/>
            <a:ext cx="7239000" cy="707886"/>
          </a:xfrm>
          <a:prstGeom prst="rect">
            <a:avLst/>
          </a:prstGeom>
          <a:noFill/>
        </p:spPr>
        <p:txBody>
          <a:bodyPr wrap="square" rtlCol="0">
            <a:spAutoFit/>
          </a:bodyPr>
          <a:lstStyle/>
          <a:p>
            <a:r>
              <a:rPr lang="tr-TR" sz="2000" dirty="0" smtClean="0">
                <a:solidFill>
                  <a:schemeClr val="bg1">
                    <a:lumMod val="50000"/>
                  </a:schemeClr>
                </a:solidFill>
                <a:latin typeface="Calibri" pitchFamily="34" charset="0"/>
              </a:rPr>
              <a:t>The table aggregates the companies material expected contractual obligation and commitments as december 2012;</a:t>
            </a:r>
            <a:endParaRPr lang="ru-RU" sz="20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9025754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09600" y="457200"/>
            <a:ext cx="5791199" cy="5109091"/>
          </a:xfrm>
          <a:prstGeom prst="rect">
            <a:avLst/>
          </a:prstGeom>
          <a:noFill/>
        </p:spPr>
        <p:txBody>
          <a:bodyPr wrap="square" rtlCol="0">
            <a:spAutoFit/>
          </a:bodyPr>
          <a:lstStyle/>
          <a:p>
            <a:r>
              <a:rPr lang="en-US" sz="2200" dirty="0">
                <a:solidFill>
                  <a:schemeClr val="bg1">
                    <a:lumMod val="50000"/>
                  </a:schemeClr>
                </a:solidFill>
              </a:rPr>
              <a:t>(1)Includes principal only and includes $68 million in 2013 associated with the Company’s convertible senior notes due </a:t>
            </a:r>
            <a:r>
              <a:rPr lang="en-US" sz="2200" dirty="0" smtClean="0">
                <a:solidFill>
                  <a:schemeClr val="bg1">
                    <a:lumMod val="50000"/>
                  </a:schemeClr>
                </a:solidFill>
              </a:rPr>
              <a:t>2016</a:t>
            </a:r>
            <a:r>
              <a:rPr lang="tr-TR" sz="2200" dirty="0" smtClean="0">
                <a:solidFill>
                  <a:schemeClr val="bg1">
                    <a:lumMod val="50000"/>
                  </a:schemeClr>
                </a:solidFill>
              </a:rPr>
              <a:t>.</a:t>
            </a:r>
          </a:p>
          <a:p>
            <a:r>
              <a:rPr lang="en-US" sz="2200" dirty="0" smtClean="0">
                <a:solidFill>
                  <a:schemeClr val="bg1">
                    <a:lumMod val="50000"/>
                  </a:schemeClr>
                </a:solidFill>
              </a:rPr>
              <a:t>(</a:t>
            </a:r>
            <a:r>
              <a:rPr lang="en-US" sz="2200" dirty="0">
                <a:solidFill>
                  <a:schemeClr val="bg1">
                    <a:lumMod val="50000"/>
                  </a:schemeClr>
                </a:solidFill>
              </a:rPr>
              <a:t>2) Related to fixed-rate debt only. </a:t>
            </a:r>
            <a:endParaRPr lang="tr-TR" sz="2200" dirty="0">
              <a:solidFill>
                <a:schemeClr val="bg1">
                  <a:lumMod val="50000"/>
                </a:schemeClr>
              </a:solidFill>
            </a:endParaRPr>
          </a:p>
          <a:p>
            <a:r>
              <a:rPr lang="en-US" sz="2200" dirty="0" smtClean="0">
                <a:solidFill>
                  <a:schemeClr val="bg1">
                    <a:lumMod val="50000"/>
                  </a:schemeClr>
                </a:solidFill>
              </a:rPr>
              <a:t>(</a:t>
            </a:r>
            <a:r>
              <a:rPr lang="en-US" sz="2200" dirty="0">
                <a:solidFill>
                  <a:schemeClr val="bg1">
                    <a:lumMod val="50000"/>
                  </a:schemeClr>
                </a:solidFill>
              </a:rPr>
              <a:t>3) Interest obligations associated with floating-rate </a:t>
            </a:r>
            <a:r>
              <a:rPr lang="en-US" sz="2200" dirty="0" smtClean="0">
                <a:solidFill>
                  <a:schemeClr val="bg1">
                    <a:lumMod val="50000"/>
                  </a:schemeClr>
                </a:solidFill>
              </a:rPr>
              <a:t>debt</a:t>
            </a:r>
            <a:endParaRPr lang="tr-TR" sz="2200" dirty="0" smtClean="0">
              <a:solidFill>
                <a:schemeClr val="bg1">
                  <a:lumMod val="50000"/>
                </a:schemeClr>
              </a:solidFill>
            </a:endParaRPr>
          </a:p>
          <a:p>
            <a:r>
              <a:rPr lang="en-US" sz="2200" dirty="0" smtClean="0">
                <a:solidFill>
                  <a:schemeClr val="bg1">
                    <a:lumMod val="50000"/>
                  </a:schemeClr>
                </a:solidFill>
              </a:rPr>
              <a:t>(</a:t>
            </a:r>
            <a:r>
              <a:rPr lang="en-US" sz="2200" dirty="0">
                <a:solidFill>
                  <a:schemeClr val="bg1">
                    <a:lumMod val="50000"/>
                  </a:schemeClr>
                </a:solidFill>
              </a:rPr>
              <a:t>4) Includes Love Field Modernization Program commitment amounts, and includes the impact of the Boeing 717 lease/sublease transaction entered into in 2012</a:t>
            </a:r>
            <a:r>
              <a:rPr lang="en-US" sz="2200" dirty="0" smtClean="0">
                <a:solidFill>
                  <a:schemeClr val="bg1">
                    <a:lumMod val="50000"/>
                  </a:schemeClr>
                </a:solidFill>
              </a:rPr>
              <a:t>.</a:t>
            </a:r>
            <a:endParaRPr lang="tr-TR" sz="2200" dirty="0" smtClean="0">
              <a:solidFill>
                <a:schemeClr val="bg1">
                  <a:lumMod val="50000"/>
                </a:schemeClr>
              </a:solidFill>
            </a:endParaRPr>
          </a:p>
          <a:p>
            <a:r>
              <a:rPr lang="en-US" sz="2200" dirty="0" smtClean="0">
                <a:solidFill>
                  <a:schemeClr val="bg1">
                    <a:lumMod val="50000"/>
                  </a:schemeClr>
                </a:solidFill>
              </a:rPr>
              <a:t>(</a:t>
            </a:r>
            <a:r>
              <a:rPr lang="en-US" sz="2200" dirty="0">
                <a:solidFill>
                  <a:schemeClr val="bg1">
                    <a:lumMod val="50000"/>
                  </a:schemeClr>
                </a:solidFill>
              </a:rPr>
              <a:t>5) Includes interest on capital leases</a:t>
            </a:r>
            <a:r>
              <a:rPr lang="en-US" sz="2200" dirty="0" smtClean="0">
                <a:solidFill>
                  <a:schemeClr val="bg1">
                    <a:lumMod val="50000"/>
                  </a:schemeClr>
                </a:solidFill>
              </a:rPr>
              <a:t>.</a:t>
            </a:r>
            <a:endParaRPr lang="tr-TR" sz="2200" dirty="0" smtClean="0">
              <a:solidFill>
                <a:schemeClr val="bg1">
                  <a:lumMod val="50000"/>
                </a:schemeClr>
              </a:solidFill>
            </a:endParaRPr>
          </a:p>
          <a:p>
            <a:r>
              <a:rPr lang="en-US" sz="2200" dirty="0" smtClean="0">
                <a:solidFill>
                  <a:schemeClr val="bg1">
                    <a:lumMod val="50000"/>
                  </a:schemeClr>
                </a:solidFill>
              </a:rPr>
              <a:t>(</a:t>
            </a:r>
            <a:r>
              <a:rPr lang="en-US" sz="2200" dirty="0">
                <a:solidFill>
                  <a:schemeClr val="bg1">
                    <a:lumMod val="50000"/>
                  </a:schemeClr>
                </a:solidFill>
              </a:rPr>
              <a:t>6) Firm orders from Boeing. The Company has flexibility as to the timing for certain of the firm orders in 2014 through 2017</a:t>
            </a:r>
            <a:endParaRPr lang="tr-TR" sz="2200" b="1" dirty="0" smtClean="0">
              <a:solidFill>
                <a:schemeClr val="bg1">
                  <a:lumMod val="50000"/>
                </a:schemeClr>
              </a:solidFill>
            </a:endParaRPr>
          </a:p>
          <a:p>
            <a:endParaRPr lang="ru-RU" dirty="0"/>
          </a:p>
        </p:txBody>
      </p:sp>
    </p:spTree>
    <p:extLst>
      <p:ext uri="{BB962C8B-B14F-4D97-AF65-F5344CB8AC3E}">
        <p14:creationId xmlns:p14="http://schemas.microsoft.com/office/powerpoint/2010/main" xmlns="" val="39025754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ru-RU"/>
          </a:p>
        </p:txBody>
      </p:sp>
      <p:sp>
        <p:nvSpPr>
          <p:cNvPr id="3" name="Title 2"/>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459010" y="21771"/>
            <a:ext cx="3570208" cy="584775"/>
          </a:xfrm>
          <a:prstGeom prst="rect">
            <a:avLst/>
          </a:prstGeom>
          <a:noFill/>
        </p:spPr>
        <p:txBody>
          <a:bodyPr wrap="none" rtlCol="0">
            <a:spAutoFit/>
          </a:bodyPr>
          <a:lstStyle/>
          <a:p>
            <a:r>
              <a:rPr lang="en-CA" sz="3200" b="1" dirty="0">
                <a:solidFill>
                  <a:schemeClr val="bg1">
                    <a:lumMod val="50000"/>
                  </a:schemeClr>
                </a:solidFill>
                <a:latin typeface="Calibri" pitchFamily="34" charset="0"/>
              </a:rPr>
              <a:t>Fair Value Summary</a:t>
            </a:r>
            <a:endParaRPr lang="ru-RU" sz="3200" b="1" dirty="0">
              <a:solidFill>
                <a:schemeClr val="bg1">
                  <a:lumMod val="50000"/>
                </a:schemeClr>
              </a:solidFill>
              <a:latin typeface="Calibri" pitchFamily="34" charset="0"/>
            </a:endParaRPr>
          </a:p>
        </p:txBody>
      </p:sp>
      <p:pic>
        <p:nvPicPr>
          <p:cNvPr id="6" name="Рисунок 3"/>
          <p:cNvPicPr/>
          <p:nvPr/>
        </p:nvPicPr>
        <p:blipFill>
          <a:blip r:embed="rId4" cstate="print"/>
          <a:srcRect/>
          <a:stretch>
            <a:fillRect/>
          </a:stretch>
        </p:blipFill>
        <p:spPr bwMode="auto">
          <a:xfrm>
            <a:off x="0" y="1447800"/>
            <a:ext cx="9144000" cy="5410199"/>
          </a:xfrm>
          <a:prstGeom prst="rect">
            <a:avLst/>
          </a:prstGeom>
          <a:noFill/>
          <a:ln w="9525">
            <a:noFill/>
            <a:miter lim="800000"/>
            <a:headEnd/>
            <a:tailEnd/>
          </a:ln>
        </p:spPr>
      </p:pic>
      <p:sp>
        <p:nvSpPr>
          <p:cNvPr id="7" name="TextBox 6"/>
          <p:cNvSpPr txBox="1"/>
          <p:nvPr/>
        </p:nvSpPr>
        <p:spPr>
          <a:xfrm>
            <a:off x="1" y="609552"/>
            <a:ext cx="9143999" cy="707886"/>
          </a:xfrm>
          <a:prstGeom prst="rect">
            <a:avLst/>
          </a:prstGeom>
          <a:noFill/>
        </p:spPr>
        <p:txBody>
          <a:bodyPr wrap="square" rtlCol="0">
            <a:spAutoFit/>
          </a:bodyPr>
          <a:lstStyle/>
          <a:p>
            <a:r>
              <a:rPr lang="tr-TR" sz="2000" dirty="0" smtClean="0">
                <a:solidFill>
                  <a:schemeClr val="bg1">
                    <a:lumMod val="50000"/>
                  </a:schemeClr>
                </a:solidFill>
                <a:latin typeface="Calibri" pitchFamily="34" charset="0"/>
              </a:rPr>
              <a:t>The table represents the companies assets and liabiliteis that are measured at fair value at  December 31, 2012</a:t>
            </a:r>
            <a:endParaRPr lang="ru-RU" sz="2000"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9025754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3074"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307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430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6" name="Picture 4" descr="pasted-image.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57513" y="762000"/>
            <a:ext cx="3706812" cy="132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7" name="Picture 5" descr="pasted-image.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57313" y="1876425"/>
            <a:ext cx="6427787" cy="198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8" name="Picture 6" descr="pasted-image.t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81275" y="3498850"/>
            <a:ext cx="6734175" cy="3241675"/>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xmlns="" val="261206468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Schermata 2013-12-09 alle 19.05.00.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8300" y="-817563"/>
            <a:ext cx="8820150" cy="84931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098" name="Rectangle 2"/>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4099" name="Rectangle 3"/>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4100" name="Picture 4" descr="image6.png"/>
          <p:cNvPicPr>
            <a:picLocks noChangeAspect="1"/>
          </p:cNvPicPr>
          <p:nvPr/>
        </p:nvPicPr>
        <p:blipFill>
          <a:blip r:embed="rId3" cstate="print">
            <a:extLst>
              <a:ext uri="{28A0092B-C50C-407E-A947-70E740481C1C}">
                <a14:useLocalDpi xmlns:a14="http://schemas.microsoft.com/office/drawing/2010/main" xmlns="" val="0"/>
              </a:ext>
            </a:extLst>
          </a:blip>
          <a:srcRect r="1250"/>
          <a:stretch>
            <a:fillRect/>
          </a:stretch>
        </p:blipFill>
        <p:spPr bwMode="auto">
          <a:xfrm>
            <a:off x="114300" y="0"/>
            <a:ext cx="90297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101" name="Picture 5" descr="Schermata 2013-12-09 alle 19.05.00.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088" y="-68263"/>
            <a:ext cx="9426575" cy="90773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102" name="Picture 6" descr="Schermata 2013-12-09 alle 21.14.20.png"/>
          <p:cNvPicPr>
            <a:picLocks noChangeAspect="1"/>
          </p:cNvPicPr>
          <p:nvPr/>
        </p:nvPicPr>
        <p:blipFill>
          <a:blip r:embed="rId4" cstate="print">
            <a:extLst>
              <a:ext uri="{28A0092B-C50C-407E-A947-70E740481C1C}">
                <a14:useLocalDpi xmlns:a14="http://schemas.microsoft.com/office/drawing/2010/main" xmlns="" val="0"/>
              </a:ext>
            </a:extLst>
          </a:blip>
          <a:srcRect l="6209" t="6827" r="2794" b="3113"/>
          <a:stretch>
            <a:fillRect/>
          </a:stretch>
        </p:blipFill>
        <p:spPr bwMode="auto">
          <a:xfrm>
            <a:off x="5446713" y="3143250"/>
            <a:ext cx="2613025" cy="3059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88865152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5122"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512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700" y="-44450"/>
            <a:ext cx="9423400" cy="706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24" name="AutoShape 4"/>
          <p:cNvSpPr>
            <a:spLocks/>
          </p:cNvSpPr>
          <p:nvPr/>
        </p:nvSpPr>
        <p:spPr bwMode="auto">
          <a:xfrm>
            <a:off x="1290638" y="568325"/>
            <a:ext cx="7177087" cy="612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500" b="1">
                <a:solidFill>
                  <a:srgbClr val="000000"/>
                </a:solidFill>
              </a:rPr>
              <a:t>SINGAPORE AIRLINES OVERVIEW</a:t>
            </a:r>
            <a:endParaRPr lang="ru-RU"/>
          </a:p>
        </p:txBody>
      </p:sp>
      <p:sp>
        <p:nvSpPr>
          <p:cNvPr id="5125" name="AutoShape 5"/>
          <p:cNvSpPr>
            <a:spLocks/>
          </p:cNvSpPr>
          <p:nvPr/>
        </p:nvSpPr>
        <p:spPr bwMode="auto">
          <a:xfrm>
            <a:off x="106363" y="1652588"/>
            <a:ext cx="8929687" cy="24399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marL="239713" indent="-239713" algn="just">
              <a:buSzPct val="100000"/>
              <a:buFontTx/>
              <a:buChar char="•"/>
            </a:pPr>
            <a:r>
              <a:rPr lang="ru-RU" sz="2400">
                <a:solidFill>
                  <a:srgbClr val="000000"/>
                </a:solidFill>
              </a:rPr>
              <a:t>Arguably the most successful airline company in the world </a:t>
            </a:r>
          </a:p>
          <a:p>
            <a:pPr marL="239713" indent="-239713" algn="just">
              <a:buSzPct val="100000"/>
              <a:buFontTx/>
              <a:buChar char="•"/>
            </a:pPr>
            <a:r>
              <a:rPr lang="ru-RU" sz="2400">
                <a:solidFill>
                  <a:srgbClr val="000000"/>
                </a:solidFill>
              </a:rPr>
              <a:t>Flag carrier of Singapore</a:t>
            </a:r>
          </a:p>
          <a:p>
            <a:pPr marL="239713" indent="-239713" algn="just">
              <a:buSzPct val="100000"/>
              <a:buFontTx/>
              <a:buChar char="•"/>
            </a:pPr>
            <a:r>
              <a:rPr lang="ru-RU" sz="2400">
                <a:solidFill>
                  <a:srgbClr val="000000"/>
                </a:solidFill>
              </a:rPr>
              <a:t>Second largest airline in the world by market capitalization</a:t>
            </a:r>
          </a:p>
          <a:p>
            <a:pPr marL="239713" indent="-239713" algn="just">
              <a:buSzPct val="100000"/>
              <a:buFontTx/>
              <a:buChar char="•"/>
            </a:pPr>
            <a:r>
              <a:rPr lang="ru-RU" sz="2400">
                <a:solidFill>
                  <a:srgbClr val="000000"/>
                </a:solidFill>
              </a:rPr>
              <a:t>World's most awarded airline </a:t>
            </a:r>
          </a:p>
          <a:p>
            <a:pPr marL="239713" indent="-239713" algn="just">
              <a:buSzPct val="100000"/>
              <a:buFontTx/>
              <a:buChar char="•"/>
            </a:pPr>
            <a:r>
              <a:rPr lang="ru-RU" sz="2400">
                <a:solidFill>
                  <a:srgbClr val="000000"/>
                </a:solidFill>
              </a:rPr>
              <a:t>In February 2004 Singapore Airlines inaugurated its first A340-500 by setting a record for the world’s longest non-stop</a:t>
            </a:r>
            <a:r>
              <a:rPr lang="ru-RU" sz="2400">
                <a:solidFill>
                  <a:srgbClr val="FFFFFF"/>
                </a:solidFill>
              </a:rPr>
              <a:t> commercial flight from Singapore to Los Angeles</a:t>
            </a:r>
            <a:endParaRPr lang="ru-RU"/>
          </a:p>
        </p:txBody>
      </p:sp>
      <p:pic>
        <p:nvPicPr>
          <p:cNvPr id="5126" name="Picture 6" descr="pasted-image.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38438" y="4291013"/>
            <a:ext cx="3665537" cy="2438400"/>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xmlns="" val="2654223072"/>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body" idx="4294967295"/>
          </p:nvPr>
        </p:nvSpPr>
        <p:spPr>
          <a:xfrm>
            <a:off x="3316288" y="1585913"/>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6146"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614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7813" y="-1588"/>
            <a:ext cx="9421813" cy="70643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48" name="AutoShape 4"/>
          <p:cNvSpPr>
            <a:spLocks/>
          </p:cNvSpPr>
          <p:nvPr/>
        </p:nvSpPr>
        <p:spPr bwMode="auto">
          <a:xfrm>
            <a:off x="1270000" y="330200"/>
            <a:ext cx="7177088" cy="612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500" b="1">
                <a:solidFill>
                  <a:srgbClr val="000000"/>
                </a:solidFill>
              </a:rPr>
              <a:t>SINGAPORE AIRLINES OVERVIEW</a:t>
            </a:r>
            <a:endParaRPr lang="ru-RU"/>
          </a:p>
        </p:txBody>
      </p:sp>
      <p:sp>
        <p:nvSpPr>
          <p:cNvPr id="6149" name="AutoShape 5"/>
          <p:cNvSpPr>
            <a:spLocks/>
          </p:cNvSpPr>
          <p:nvPr/>
        </p:nvSpPr>
        <p:spPr bwMode="auto">
          <a:xfrm>
            <a:off x="1530350" y="1228725"/>
            <a:ext cx="7170738" cy="2628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marL="179388" indent="-179388" algn="just">
              <a:buSzPct val="60000"/>
              <a:buFontTx/>
              <a:buBlip>
                <a:blip r:embed="rId3"/>
              </a:buBlip>
            </a:pPr>
            <a:r>
              <a:rPr lang="ru-RU" sz="2000">
                <a:solidFill>
                  <a:srgbClr val="000000"/>
                </a:solidFill>
              </a:rPr>
              <a:t>Focus in the higher-end segment</a:t>
            </a:r>
          </a:p>
          <a:p>
            <a:pPr marL="179388" indent="-179388" algn="just">
              <a:buSzPct val="60000"/>
              <a:buFontTx/>
              <a:buBlip>
                <a:blip r:embed="rId3"/>
              </a:buBlip>
            </a:pPr>
            <a:r>
              <a:rPr lang="ru-RU" sz="2000">
                <a:solidFill>
                  <a:srgbClr val="000000"/>
                </a:solidFill>
              </a:rPr>
              <a:t>Modern fleet of 99 aircraft</a:t>
            </a:r>
          </a:p>
          <a:p>
            <a:pPr marL="179388" indent="-179388" algn="just">
              <a:buSzPct val="60000"/>
              <a:buFontTx/>
              <a:buBlip>
                <a:blip r:embed="rId3"/>
              </a:buBlip>
            </a:pPr>
            <a:r>
              <a:rPr lang="ru-RU" sz="2000">
                <a:solidFill>
                  <a:srgbClr val="000000"/>
                </a:solidFill>
              </a:rPr>
              <a:t> As of 1 December 2013 the average age of the fleet stands at six years and seven months </a:t>
            </a:r>
            <a:endParaRPr lang="ru-RU"/>
          </a:p>
        </p:txBody>
      </p:sp>
      <p:pic>
        <p:nvPicPr>
          <p:cNvPr id="6150" name="Picture 6" descr="pasted-image.ti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87675" y="4951413"/>
            <a:ext cx="2711450" cy="1804987"/>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151" name="Picture 7" descr="pasted-image.t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40163" y="2792413"/>
            <a:ext cx="1004887" cy="1271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152" name="AutoShape 8"/>
          <p:cNvSpPr>
            <a:spLocks/>
          </p:cNvSpPr>
          <p:nvPr/>
        </p:nvSpPr>
        <p:spPr bwMode="auto">
          <a:xfrm>
            <a:off x="1501775" y="4164013"/>
            <a:ext cx="5681663" cy="6619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8475" cap="flat" cmpd="sng">
            <a:solidFill>
              <a:srgbClr val="ACADA8"/>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9" tIns="45719" rIns="45719" bIns="45719"/>
          <a:lstStyle/>
          <a:p>
            <a:r>
              <a:rPr lang="ru-RU">
                <a:solidFill>
                  <a:srgbClr val="000000"/>
                </a:solidFill>
              </a:rPr>
              <a:t>“one of the world's youngest and most fuel efficient”</a:t>
            </a:r>
            <a:endParaRPr lang="ru-RU"/>
          </a:p>
        </p:txBody>
      </p:sp>
    </p:spTree>
    <p:extLst>
      <p:ext uri="{BB962C8B-B14F-4D97-AF65-F5344CB8AC3E}">
        <p14:creationId xmlns:p14="http://schemas.microsoft.com/office/powerpoint/2010/main" xmlns="" val="360707006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7170"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717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700" y="-44450"/>
            <a:ext cx="9423400" cy="706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172" name="AutoShape 4"/>
          <p:cNvSpPr>
            <a:spLocks/>
          </p:cNvSpPr>
          <p:nvPr/>
        </p:nvSpPr>
        <p:spPr bwMode="auto">
          <a:xfrm>
            <a:off x="1265238" y="406400"/>
            <a:ext cx="7202487"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500" b="1">
                <a:solidFill>
                  <a:srgbClr val="000000"/>
                </a:solidFill>
              </a:rPr>
              <a:t>SINGAPORE AIRLINES’ HISTORY</a:t>
            </a:r>
            <a:endParaRPr lang="ru-RU"/>
          </a:p>
        </p:txBody>
      </p:sp>
      <p:sp>
        <p:nvSpPr>
          <p:cNvPr id="7173" name="AutoShape 5"/>
          <p:cNvSpPr>
            <a:spLocks/>
          </p:cNvSpPr>
          <p:nvPr/>
        </p:nvSpPr>
        <p:spPr bwMode="auto">
          <a:xfrm>
            <a:off x="479425" y="1387475"/>
            <a:ext cx="8369300" cy="2011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marL="179388" indent="-179388" algn="just">
              <a:buSzPct val="60000"/>
              <a:buFontTx/>
              <a:buBlip>
                <a:blip r:embed="rId3"/>
              </a:buBlip>
            </a:pPr>
            <a:r>
              <a:rPr lang="ru-RU">
                <a:solidFill>
                  <a:srgbClr val="000000"/>
                </a:solidFill>
              </a:rPr>
              <a:t>Evolved from Malay Airline to one of the most respected travel brands around the world</a:t>
            </a:r>
          </a:p>
          <a:p>
            <a:pPr marL="179388" indent="-179388" algn="just">
              <a:buSzPct val="60000"/>
              <a:buFontTx/>
              <a:buBlip>
                <a:blip r:embed="rId3"/>
              </a:buBlip>
            </a:pPr>
            <a:r>
              <a:rPr lang="ru-RU">
                <a:solidFill>
                  <a:srgbClr val="000000"/>
                </a:solidFill>
              </a:rPr>
              <a:t>In 1966 become Malaysia-Singapore Airlines</a:t>
            </a:r>
          </a:p>
          <a:p>
            <a:pPr marL="179388" indent="-179388" algn="just">
              <a:buSzPct val="60000"/>
              <a:buFontTx/>
              <a:buBlip>
                <a:blip r:embed="rId3"/>
              </a:buBlip>
            </a:pPr>
            <a:r>
              <a:rPr lang="ru-RU">
                <a:solidFill>
                  <a:srgbClr val="000000"/>
                </a:solidFill>
              </a:rPr>
              <a:t>In 1972 Malaysia-Singapore Airlines divided into : Singapore Airlines and Malaysia Airlines</a:t>
            </a:r>
            <a:endParaRPr lang="ru-RU"/>
          </a:p>
        </p:txBody>
      </p:sp>
      <p:pic>
        <p:nvPicPr>
          <p:cNvPr id="7174" name="Picture 6" descr="pasted-image.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6375" y="3792538"/>
            <a:ext cx="8729663" cy="2846387"/>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69621888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8194"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819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700" y="-44450"/>
            <a:ext cx="9423400" cy="706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6" name="AutoShape 4"/>
          <p:cNvSpPr>
            <a:spLocks/>
          </p:cNvSpPr>
          <p:nvPr/>
        </p:nvSpPr>
        <p:spPr bwMode="auto">
          <a:xfrm>
            <a:off x="1611313" y="404813"/>
            <a:ext cx="5919787" cy="612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500" b="1">
                <a:solidFill>
                  <a:srgbClr val="000000"/>
                </a:solidFill>
              </a:rPr>
              <a:t>ABOUT SINGAPORE AIRLINES</a:t>
            </a:r>
            <a:endParaRPr lang="ru-RU"/>
          </a:p>
        </p:txBody>
      </p:sp>
      <p:sp>
        <p:nvSpPr>
          <p:cNvPr id="8197" name="AutoShape 5"/>
          <p:cNvSpPr>
            <a:spLocks/>
          </p:cNvSpPr>
          <p:nvPr/>
        </p:nvSpPr>
        <p:spPr bwMode="auto">
          <a:xfrm>
            <a:off x="1690688" y="1689100"/>
            <a:ext cx="6524625" cy="1119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marL="100013" indent="-100013">
              <a:buClr>
                <a:srgbClr val="000000"/>
              </a:buClr>
              <a:buSzPct val="100000"/>
              <a:buFontTx/>
              <a:buChar char="•"/>
            </a:pPr>
            <a:r>
              <a:rPr lang="ru-RU" sz="2300">
                <a:solidFill>
                  <a:srgbClr val="000000"/>
                </a:solidFill>
              </a:rPr>
              <a:t>Current employee:14,156</a:t>
            </a:r>
            <a:endParaRPr lang="ru-RU">
              <a:solidFill>
                <a:srgbClr val="FFFFFF"/>
              </a:solidFill>
            </a:endParaRPr>
          </a:p>
          <a:p>
            <a:pPr marL="100013" indent="-100013">
              <a:buClr>
                <a:srgbClr val="000000"/>
              </a:buClr>
              <a:buSzPct val="100000"/>
              <a:buFontTx/>
              <a:buChar char="•"/>
            </a:pPr>
            <a:r>
              <a:rPr lang="ru-RU" sz="2300">
                <a:solidFill>
                  <a:srgbClr val="000000"/>
                </a:solidFill>
              </a:rPr>
              <a:t>Subsidiaries : over 20 subsidiaries</a:t>
            </a:r>
            <a:endParaRPr lang="ru-RU">
              <a:solidFill>
                <a:srgbClr val="FFFFFF"/>
              </a:solidFill>
            </a:endParaRPr>
          </a:p>
          <a:p>
            <a:pPr marL="100013" indent="-100013"/>
            <a:r>
              <a:rPr lang="ru-RU" sz="2300">
                <a:solidFill>
                  <a:srgbClr val="000000"/>
                </a:solidFill>
              </a:rPr>
              <a:t>  (from cargo to engine overhaul)</a:t>
            </a:r>
            <a:endParaRPr lang="ru-RU"/>
          </a:p>
        </p:txBody>
      </p:sp>
      <p:sp>
        <p:nvSpPr>
          <p:cNvPr id="8198" name="AutoShape 6"/>
          <p:cNvSpPr>
            <a:spLocks/>
          </p:cNvSpPr>
          <p:nvPr/>
        </p:nvSpPr>
        <p:spPr bwMode="auto">
          <a:xfrm>
            <a:off x="242888" y="3808413"/>
            <a:ext cx="865505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b="1">
                <a:solidFill>
                  <a:srgbClr val="000000"/>
                </a:solidFill>
                <a:latin typeface="Thonburi" charset="0"/>
                <a:ea typeface="Thonburi" charset="0"/>
                <a:cs typeface="Thonburi" charset="0"/>
                <a:sym typeface="Thonburi" charset="0"/>
              </a:rPr>
              <a:t>SIA Cargo - SIA Engineering Company - SilkAir - Tradewinds Tours and Travel</a:t>
            </a:r>
            <a:endParaRPr lang="ru-RU"/>
          </a:p>
        </p:txBody>
      </p:sp>
      <p:pic>
        <p:nvPicPr>
          <p:cNvPr id="8199" name="Picture 7" descr="pasted-image.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24313" y="3122613"/>
            <a:ext cx="574675" cy="611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200" name="Picture 8" descr="pasted-image.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3" y="4205288"/>
            <a:ext cx="5419726" cy="2987675"/>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xmlns="" val="24540861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136634"/>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xmlns="" val="3954894523"/>
              </p:ext>
            </p:extLst>
          </p:nvPr>
        </p:nvGraphicFramePr>
        <p:xfrm>
          <a:off x="533400" y="381000"/>
          <a:ext cx="5867400" cy="2700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 16"/>
          <p:cNvGraphicFramePr/>
          <p:nvPr>
            <p:extLst>
              <p:ext uri="{D42A27DB-BD31-4B8C-83A1-F6EECF244321}">
                <p14:modId xmlns:p14="http://schemas.microsoft.com/office/powerpoint/2010/main" xmlns="" val="679900689"/>
              </p:ext>
            </p:extLst>
          </p:nvPr>
        </p:nvGraphicFramePr>
        <p:xfrm>
          <a:off x="685800" y="3352800"/>
          <a:ext cx="5562600" cy="3505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xmlns="" val="3190023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sted-imag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458700" cy="6975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9218" name="Rectangle 2"/>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9219" name="Rectangle 3"/>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sp>
        <p:nvSpPr>
          <p:cNvPr id="9220" name="AutoShape 4"/>
          <p:cNvSpPr>
            <a:spLocks/>
          </p:cNvSpPr>
          <p:nvPr/>
        </p:nvSpPr>
        <p:spPr bwMode="auto">
          <a:xfrm>
            <a:off x="1831975" y="36513"/>
            <a:ext cx="5356225" cy="484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2700" b="1">
                <a:solidFill>
                  <a:srgbClr val="000000"/>
                </a:solidFill>
              </a:rPr>
              <a:t>SINGAPORE AIRLINES ROUTE MAP</a:t>
            </a:r>
            <a:endParaRPr lang="ru-RU"/>
          </a:p>
        </p:txBody>
      </p:sp>
      <p:grpSp>
        <p:nvGrpSpPr>
          <p:cNvPr id="9221" name="Group 5"/>
          <p:cNvGrpSpPr>
            <a:grpSpLocks/>
          </p:cNvGrpSpPr>
          <p:nvPr/>
        </p:nvGrpSpPr>
        <p:grpSpPr bwMode="auto">
          <a:xfrm>
            <a:off x="777875" y="514350"/>
            <a:ext cx="7464425" cy="6726238"/>
            <a:chOff x="0" y="0"/>
            <a:chExt cx="7464426" cy="6726239"/>
          </a:xfrm>
        </p:grpSpPr>
        <p:pic>
          <p:nvPicPr>
            <p:cNvPr id="9222" name="Picture 6" descr="pasted-image.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5879" y="139695"/>
              <a:ext cx="7032668" cy="61674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223" name="Picture 7" descr="image76.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7464426" cy="67262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pic>
        <p:nvPicPr>
          <p:cNvPr id="9224" name="Picture 8" descr="pasted-image.t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0350" y="3162300"/>
            <a:ext cx="3689350" cy="1136650"/>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xmlns="" val="334696455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10242"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1024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700" y="-44450"/>
            <a:ext cx="9423400" cy="706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4" name="AutoShape 4"/>
          <p:cNvSpPr>
            <a:spLocks/>
          </p:cNvSpPr>
          <p:nvPr/>
        </p:nvSpPr>
        <p:spPr bwMode="auto">
          <a:xfrm>
            <a:off x="2324100" y="355600"/>
            <a:ext cx="4711700"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000000"/>
                </a:solidFill>
              </a:rPr>
              <a:t>CORPORATE STRUCTURE</a:t>
            </a:r>
            <a:endParaRPr lang="ru-RU"/>
          </a:p>
        </p:txBody>
      </p:sp>
      <p:pic>
        <p:nvPicPr>
          <p:cNvPr id="10245" name="Picture 5" descr="image78.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7713" y="1123950"/>
            <a:ext cx="2714625" cy="5508625"/>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pic>
        <p:nvPicPr>
          <p:cNvPr id="10246" name="Picture 6" descr="image79.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4025" y="2300288"/>
            <a:ext cx="3584575" cy="2973387"/>
          </a:xfrm>
          <a:prstGeom prst="rect">
            <a:avLst/>
          </a:prstGeom>
          <a:noFill/>
          <a:ln>
            <a:noFill/>
          </a:ln>
          <a:effectLst>
            <a:outerShdw blurRad="50800" dist="50800" dir="5400000" algn="ctr" rotWithShape="0">
              <a:srgbClr val="000000">
                <a:alpha val="8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pic>
        <p:nvPicPr>
          <p:cNvPr id="10247" name="Picture 7" descr="pasted-image.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89288" y="2919413"/>
            <a:ext cx="1270000" cy="14636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420181980"/>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11266"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1126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9700" y="-44450"/>
            <a:ext cx="9423400" cy="706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268" name="AutoShape 4"/>
          <p:cNvSpPr>
            <a:spLocks/>
          </p:cNvSpPr>
          <p:nvPr/>
        </p:nvSpPr>
        <p:spPr bwMode="auto">
          <a:xfrm>
            <a:off x="2324100" y="355600"/>
            <a:ext cx="4210050" cy="446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2400" b="1">
                <a:solidFill>
                  <a:srgbClr val="000000"/>
                </a:solidFill>
              </a:rPr>
              <a:t>SHAREHOLDER COMPOSITION</a:t>
            </a:r>
            <a:endParaRPr lang="ru-RU"/>
          </a:p>
        </p:txBody>
      </p:sp>
      <p:pic>
        <p:nvPicPr>
          <p:cNvPr id="11269" name="Picture 5" descr="Schermata 2013-12-10 alle 21.33.25.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463" y="900113"/>
            <a:ext cx="9142412" cy="5629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270" name="AutoShape 6"/>
          <p:cNvSpPr>
            <a:spLocks/>
          </p:cNvSpPr>
          <p:nvPr/>
        </p:nvSpPr>
        <p:spPr bwMode="auto">
          <a:xfrm>
            <a:off x="7897813" y="1270000"/>
            <a:ext cx="1144587" cy="4587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noFill/>
          <a:ln w="38475" cap="flat" cmpd="sng">
            <a:solidFill>
              <a:srgbClr val="7C959A"/>
            </a:solidFill>
            <a:prstDash val="solid"/>
            <a:round/>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1271" name="AutoShape 7"/>
          <p:cNvSpPr>
            <a:spLocks/>
          </p:cNvSpPr>
          <p:nvPr/>
        </p:nvSpPr>
        <p:spPr bwMode="auto">
          <a:xfrm>
            <a:off x="227013" y="1233488"/>
            <a:ext cx="1809750" cy="530225"/>
          </a:xfrm>
          <a:prstGeom prst="roundRect">
            <a:avLst>
              <a:gd name="adj" fmla="val 34199"/>
            </a:avLst>
          </a:prstGeom>
          <a:noFill/>
          <a:ln w="38475" cap="flat" cmpd="sng">
            <a:solidFill>
              <a:srgbClr val="7C959A"/>
            </a:solidFill>
            <a:prstDash val="solid"/>
            <a:round/>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Tree>
    <p:extLst>
      <p:ext uri="{BB962C8B-B14F-4D97-AF65-F5344CB8AC3E}">
        <p14:creationId xmlns:p14="http://schemas.microsoft.com/office/powerpoint/2010/main" xmlns="" val="2320679537"/>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image6.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0" name="Rectangle 2"/>
          <p:cNvSpPr>
            <a:spLocks noGrp="1" noChangeArrowheads="1"/>
          </p:cNvSpPr>
          <p:nvPr>
            <p:ph type="title"/>
          </p:nvPr>
        </p:nvSpPr>
        <p:spPr>
          <a:xfrm>
            <a:off x="3619500" y="168275"/>
            <a:ext cx="6132513" cy="655638"/>
          </a:xfrm>
        </p:spPr>
        <p:txBody>
          <a:bodyPr/>
          <a:lstStyle/>
          <a:p>
            <a:pPr defTabSz="442913"/>
            <a:r>
              <a:rPr lang="ru-RU" sz="1900" b="1">
                <a:solidFill>
                  <a:srgbClr val="202020"/>
                </a:solidFill>
                <a:latin typeface="Calibri" pitchFamily="34" charset="0"/>
                <a:ea typeface="Calibri" pitchFamily="34" charset="0"/>
                <a:cs typeface="Calibri" pitchFamily="34" charset="0"/>
                <a:sym typeface="Calibri" pitchFamily="34" charset="0"/>
              </a:rPr>
              <a:t>COMPETITORS</a:t>
            </a:r>
            <a:br>
              <a:rPr lang="ru-RU" sz="1900" b="1">
                <a:solidFill>
                  <a:srgbClr val="202020"/>
                </a:solidFill>
                <a:latin typeface="Calibri" pitchFamily="34" charset="0"/>
                <a:ea typeface="Calibri" pitchFamily="34" charset="0"/>
                <a:cs typeface="Calibri" pitchFamily="34" charset="0"/>
                <a:sym typeface="Calibri" pitchFamily="34" charset="0"/>
              </a:rPr>
            </a:br>
            <a:endParaRPr lang="ru-RU"/>
          </a:p>
        </p:txBody>
      </p:sp>
      <p:sp>
        <p:nvSpPr>
          <p:cNvPr id="12291" name="Rectangle 3"/>
          <p:cNvSpPr>
            <a:spLocks noGrp="1" noChangeArrowheads="1"/>
          </p:cNvSpPr>
          <p:nvPr>
            <p:ph type="body" idx="4294967295"/>
          </p:nvPr>
        </p:nvSpPr>
        <p:spPr>
          <a:xfrm>
            <a:off x="373063" y="1641475"/>
            <a:ext cx="4343400" cy="6172200"/>
          </a:xfrm>
          <a:prstGeom prst="rect">
            <a:avLst/>
          </a:prstGeom>
        </p:spPr>
        <p:txBody>
          <a:bodyPr/>
          <a:lstStyle/>
          <a:p>
            <a:pPr defTabSz="914400">
              <a:lnSpc>
                <a:spcPct val="80000"/>
              </a:lnSpc>
              <a:spcBef>
                <a:spcPts val="600"/>
              </a:spcBef>
              <a:buFont typeface="Arial" pitchFamily="34" charset="0"/>
              <a:buNone/>
            </a:pPr>
            <a:endParaRPr lang="ru-RU" sz="400" i="1">
              <a:solidFill>
                <a:srgbClr val="FFFFFF"/>
              </a:solidFill>
              <a:latin typeface="Candara" pitchFamily="34" charset="0"/>
              <a:ea typeface="Candara" pitchFamily="34" charset="0"/>
              <a:cs typeface="Candara" pitchFamily="34" charset="0"/>
              <a:sym typeface="Candara" pitchFamily="34" charset="0"/>
            </a:endParaRPr>
          </a:p>
        </p:txBody>
      </p:sp>
      <p:pic>
        <p:nvPicPr>
          <p:cNvPr id="12292" name="Picture 4" descr="C:\Users\Asus\Desktop\yourfile (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52688" y="911225"/>
            <a:ext cx="4238625" cy="5551488"/>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786786712"/>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image17.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338" name="Picture 2" descr="Schermata 2013-12-17 alle 08.43.11.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263" y="174625"/>
            <a:ext cx="8472487" cy="6507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39" name="Rectangle 3"/>
          <p:cNvSpPr>
            <a:spLocks noGrp="1" noChangeArrowheads="1"/>
          </p:cNvSpPr>
          <p:nvPr>
            <p:ph type="title"/>
          </p:nvPr>
        </p:nvSpPr>
        <p:spPr>
          <a:xfrm>
            <a:off x="7793038" y="127000"/>
            <a:ext cx="1049337" cy="584200"/>
          </a:xfrm>
          <a:solidFill>
            <a:srgbClr val="EDC398"/>
          </a:solidFill>
          <a:ln/>
          <a:extLst>
            <a:ext uri="{91240B29-F687-4F45-9708-019B960494DF}">
              <a14:hiddenLine xmlns:a14="http://schemas.microsoft.com/office/drawing/2010/main" xmlns="" w="9525">
                <a:solidFill>
                  <a:srgbClr val="000000"/>
                </a:solidFill>
                <a:round/>
                <a:headEnd/>
                <a:tailEnd/>
              </a14:hiddenLine>
            </a:ext>
          </a:extLst>
        </p:spPr>
        <p:txBody>
          <a:bodyPr lIns="0" tIns="0" rIns="0" bIns="0">
            <a:normAutofit fontScale="90000"/>
          </a:bodyPr>
          <a:lstStyle/>
          <a:p>
            <a:pPr defTabSz="365125"/>
            <a:r>
              <a:rPr lang="ru-RU" sz="2300">
                <a:solidFill>
                  <a:srgbClr val="202020"/>
                </a:solidFill>
                <a:latin typeface="Calibri" pitchFamily="34" charset="0"/>
                <a:ea typeface="Calibri" pitchFamily="34" charset="0"/>
                <a:cs typeface="Calibri" pitchFamily="34" charset="0"/>
                <a:sym typeface="Calibri" pitchFamily="34" charset="0"/>
              </a:rPr>
              <a:t>FLEET</a:t>
            </a:r>
            <a:br>
              <a:rPr lang="ru-RU" sz="2300">
                <a:solidFill>
                  <a:srgbClr val="202020"/>
                </a:solidFill>
                <a:latin typeface="Calibri" pitchFamily="34" charset="0"/>
                <a:ea typeface="Calibri" pitchFamily="34" charset="0"/>
                <a:cs typeface="Calibri" pitchFamily="34" charset="0"/>
                <a:sym typeface="Calibri" pitchFamily="34" charset="0"/>
              </a:rPr>
            </a:br>
            <a:endParaRPr lang="ru-RU"/>
          </a:p>
        </p:txBody>
      </p:sp>
      <p:pic>
        <p:nvPicPr>
          <p:cNvPr id="14340" name="Picture 4" descr="pasted-image.tif"/>
          <p:cNvPicPr>
            <a:picLocks noChangeAspect="1"/>
          </p:cNvPicPr>
          <p:nvPr/>
        </p:nvPicPr>
        <p:blipFill>
          <a:blip r:embed="rId5" cstate="print">
            <a:extLst>
              <a:ext uri="{28A0092B-C50C-407E-A947-70E740481C1C}">
                <a14:useLocalDpi xmlns:a14="http://schemas.microsoft.com/office/drawing/2010/main" xmlns="" val="0"/>
              </a:ext>
            </a:extLst>
          </a:blip>
          <a:srcRect t="17169"/>
          <a:stretch>
            <a:fillRect/>
          </a:stretch>
        </p:blipFill>
        <p:spPr bwMode="auto">
          <a:xfrm>
            <a:off x="6215063" y="3768725"/>
            <a:ext cx="2628900" cy="2830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450875726"/>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image6.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386" name="Rectangle 2"/>
          <p:cNvSpPr>
            <a:spLocks noGrp="1" noChangeArrowheads="1"/>
          </p:cNvSpPr>
          <p:nvPr>
            <p:ph type="title"/>
          </p:nvPr>
        </p:nvSpPr>
        <p:spPr>
          <a:xfrm>
            <a:off x="3717925" y="147638"/>
            <a:ext cx="1706563" cy="685800"/>
          </a:xfrm>
        </p:spPr>
        <p:txBody>
          <a:bodyPr/>
          <a:lstStyle/>
          <a:p>
            <a:pPr defTabSz="547688"/>
            <a:r>
              <a:rPr lang="ru-RU" sz="3900" b="1">
                <a:solidFill>
                  <a:srgbClr val="202020"/>
                </a:solidFill>
                <a:latin typeface="Calibri" pitchFamily="34" charset="0"/>
                <a:ea typeface="Calibri" pitchFamily="34" charset="0"/>
                <a:cs typeface="Calibri" pitchFamily="34" charset="0"/>
                <a:sym typeface="Calibri" pitchFamily="34" charset="0"/>
              </a:rPr>
              <a:t>STOCK</a:t>
            </a:r>
            <a:endParaRPr lang="ru-RU"/>
          </a:p>
        </p:txBody>
      </p:sp>
      <p:pic>
        <p:nvPicPr>
          <p:cNvPr id="16387" name="Picture 3" descr="Schermata 2013-12-10 alle 23.09.54.png"/>
          <p:cNvPicPr>
            <a:picLocks noChangeAspect="1"/>
          </p:cNvPicPr>
          <p:nvPr/>
        </p:nvPicPr>
        <p:blipFill>
          <a:blip r:embed="rId4" cstate="print">
            <a:extLst>
              <a:ext uri="{28A0092B-C50C-407E-A947-70E740481C1C}">
                <a14:useLocalDpi xmlns:a14="http://schemas.microsoft.com/office/drawing/2010/main" xmlns="" val="0"/>
              </a:ext>
            </a:extLst>
          </a:blip>
          <a:srcRect r="10382" b="13226"/>
          <a:stretch>
            <a:fillRect/>
          </a:stretch>
        </p:blipFill>
        <p:spPr bwMode="auto">
          <a:xfrm>
            <a:off x="681038" y="1000125"/>
            <a:ext cx="7673975" cy="1851025"/>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388" name="Picture 4" descr="Schermata 2013-12-16 alle 12.19.32.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3138" y="3311525"/>
            <a:ext cx="6810375" cy="3254375"/>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766441532"/>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18434"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1843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6" name="AutoShape 4"/>
          <p:cNvSpPr>
            <a:spLocks/>
          </p:cNvSpPr>
          <p:nvPr/>
        </p:nvSpPr>
        <p:spPr bwMode="auto">
          <a:xfrm>
            <a:off x="3729038" y="76200"/>
            <a:ext cx="5411787" cy="1030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ctr"/>
            <a:r>
              <a:rPr lang="ru-RU" sz="3200" b="1">
                <a:solidFill>
                  <a:srgbClr val="202020"/>
                </a:solidFill>
                <a:latin typeface="Calibri" pitchFamily="34" charset="0"/>
                <a:ea typeface="Calibri" pitchFamily="34" charset="0"/>
                <a:cs typeface="Calibri" pitchFamily="34" charset="0"/>
                <a:sym typeface="Calibri" pitchFamily="34" charset="0"/>
              </a:rPr>
              <a:t>SINGAPORE AIRLINES  </a:t>
            </a:r>
            <a:endParaRPr lang="ru-RU">
              <a:solidFill>
                <a:srgbClr val="FFFFFF"/>
              </a:solidFill>
            </a:endParaRPr>
          </a:p>
          <a:p>
            <a:pPr algn="ctr"/>
            <a:r>
              <a:rPr lang="ru-RU" sz="3200" b="1">
                <a:solidFill>
                  <a:srgbClr val="202020"/>
                </a:solidFill>
                <a:latin typeface="Calibri" pitchFamily="34" charset="0"/>
                <a:ea typeface="Calibri" pitchFamily="34" charset="0"/>
                <a:cs typeface="Calibri" pitchFamily="34" charset="0"/>
                <a:sym typeface="Calibri" pitchFamily="34" charset="0"/>
              </a:rPr>
              <a:t>FINANCIAL INDICATORS</a:t>
            </a:r>
            <a:endParaRPr lang="ru-RU"/>
          </a:p>
        </p:txBody>
      </p:sp>
      <p:pic>
        <p:nvPicPr>
          <p:cNvPr id="18437" name="Picture 5" descr="pasted-image.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 y="1146175"/>
            <a:ext cx="9356725" cy="6226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76840600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19458"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19459"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9460" name="Picture 4" descr="Schermata 2013-12-10 alle 22.35.03.png"/>
          <p:cNvPicPr>
            <a:picLocks noChangeAspect="1"/>
          </p:cNvPicPr>
          <p:nvPr/>
        </p:nvPicPr>
        <p:blipFill>
          <a:blip r:embed="rId3" cstate="print">
            <a:extLst>
              <a:ext uri="{28A0092B-C50C-407E-A947-70E740481C1C}">
                <a14:useLocalDpi xmlns:a14="http://schemas.microsoft.com/office/drawing/2010/main" xmlns="" val="0"/>
              </a:ext>
            </a:extLst>
          </a:blip>
          <a:srcRect b="1186"/>
          <a:stretch>
            <a:fillRect/>
          </a:stretch>
        </p:blipFill>
        <p:spPr bwMode="auto">
          <a:xfrm>
            <a:off x="1365250" y="77788"/>
            <a:ext cx="6237288" cy="6699250"/>
          </a:xfrm>
          <a:prstGeom prst="rect">
            <a:avLst/>
          </a:pr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9461" name="AutoShape 5"/>
          <p:cNvSpPr>
            <a:spLocks/>
          </p:cNvSpPr>
          <p:nvPr/>
        </p:nvSpPr>
        <p:spPr bwMode="auto">
          <a:xfrm>
            <a:off x="4995863" y="5181600"/>
            <a:ext cx="403225"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2" name="AutoShape 6"/>
          <p:cNvSpPr>
            <a:spLocks/>
          </p:cNvSpPr>
          <p:nvPr/>
        </p:nvSpPr>
        <p:spPr bwMode="auto">
          <a:xfrm>
            <a:off x="4995863" y="5456238"/>
            <a:ext cx="403225"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3" name="AutoShape 7"/>
          <p:cNvSpPr>
            <a:spLocks/>
          </p:cNvSpPr>
          <p:nvPr/>
        </p:nvSpPr>
        <p:spPr bwMode="auto">
          <a:xfrm>
            <a:off x="5611813" y="5181600"/>
            <a:ext cx="403225"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4" name="AutoShape 8"/>
          <p:cNvSpPr>
            <a:spLocks/>
          </p:cNvSpPr>
          <p:nvPr/>
        </p:nvSpPr>
        <p:spPr bwMode="auto">
          <a:xfrm>
            <a:off x="5611813" y="5456238"/>
            <a:ext cx="403225"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5" name="AutoShape 9"/>
          <p:cNvSpPr>
            <a:spLocks/>
          </p:cNvSpPr>
          <p:nvPr/>
        </p:nvSpPr>
        <p:spPr bwMode="auto">
          <a:xfrm>
            <a:off x="4995863" y="1203325"/>
            <a:ext cx="403225"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6" name="AutoShape 10"/>
          <p:cNvSpPr>
            <a:spLocks/>
          </p:cNvSpPr>
          <p:nvPr/>
        </p:nvSpPr>
        <p:spPr bwMode="auto">
          <a:xfrm>
            <a:off x="4911725" y="1403350"/>
            <a:ext cx="569913"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7" name="AutoShape 11"/>
          <p:cNvSpPr>
            <a:spLocks/>
          </p:cNvSpPr>
          <p:nvPr/>
        </p:nvSpPr>
        <p:spPr bwMode="auto">
          <a:xfrm>
            <a:off x="6323013" y="1246188"/>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19468" name="AutoShape 12"/>
          <p:cNvSpPr>
            <a:spLocks/>
          </p:cNvSpPr>
          <p:nvPr/>
        </p:nvSpPr>
        <p:spPr bwMode="auto">
          <a:xfrm>
            <a:off x="6323013" y="1401763"/>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Tree>
    <p:extLst>
      <p:ext uri="{BB962C8B-B14F-4D97-AF65-F5344CB8AC3E}">
        <p14:creationId xmlns:p14="http://schemas.microsoft.com/office/powerpoint/2010/main" xmlns="" val="3852832025"/>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0482" name="Rectangle 2"/>
          <p:cNvSpPr>
            <a:spLocks noGrp="1" noChangeArrowheads="1"/>
          </p:cNvSpPr>
          <p:nvPr>
            <p:ph type="title"/>
          </p:nvPr>
        </p:nvSpPr>
        <p:spPr>
          <a:xfrm>
            <a:off x="1068388" y="1554163"/>
            <a:ext cx="2073275" cy="1978025"/>
          </a:xfrm>
        </p:spPr>
        <p:txBody>
          <a:bodyPr/>
          <a:lstStyle/>
          <a:p>
            <a:pPr defTabSz="914400"/>
            <a:r>
              <a:rPr lang="ru-RU" sz="1800" b="1">
                <a:solidFill>
                  <a:srgbClr val="FFFFFF"/>
                </a:solidFill>
                <a:latin typeface="Arial Black" pitchFamily="34" charset="0"/>
                <a:ea typeface="Arial Black" pitchFamily="34" charset="0"/>
                <a:cs typeface="Arial Black" pitchFamily="34" charset="0"/>
                <a:sym typeface="Arial Black" pitchFamily="34" charset="0"/>
              </a:rPr>
              <a:t>        </a:t>
            </a:r>
            <a:endParaRPr lang="ru-RU"/>
          </a:p>
        </p:txBody>
      </p:sp>
      <p:pic>
        <p:nvPicPr>
          <p:cNvPr id="2048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0484" name="Picture 4" descr="Schermata 2013-12-16 alle 12.52.0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33588" y="58738"/>
            <a:ext cx="5503862" cy="6858000"/>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485" name="AutoShape 5"/>
          <p:cNvSpPr>
            <a:spLocks/>
          </p:cNvSpPr>
          <p:nvPr/>
        </p:nvSpPr>
        <p:spPr bwMode="auto">
          <a:xfrm>
            <a:off x="5016500" y="4565650"/>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20486" name="AutoShape 6"/>
          <p:cNvSpPr>
            <a:spLocks/>
          </p:cNvSpPr>
          <p:nvPr/>
        </p:nvSpPr>
        <p:spPr bwMode="auto">
          <a:xfrm>
            <a:off x="6265863" y="4565650"/>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20487" name="AutoShape 7"/>
          <p:cNvSpPr>
            <a:spLocks/>
          </p:cNvSpPr>
          <p:nvPr/>
        </p:nvSpPr>
        <p:spPr bwMode="auto">
          <a:xfrm>
            <a:off x="5016500" y="6042025"/>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20488" name="AutoShape 8"/>
          <p:cNvSpPr>
            <a:spLocks/>
          </p:cNvSpPr>
          <p:nvPr/>
        </p:nvSpPr>
        <p:spPr bwMode="auto">
          <a:xfrm>
            <a:off x="6265863" y="6042025"/>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Tree>
    <p:extLst>
      <p:ext uri="{BB962C8B-B14F-4D97-AF65-F5344CB8AC3E}">
        <p14:creationId xmlns:p14="http://schemas.microsoft.com/office/powerpoint/2010/main" xmlns="" val="311128332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1506"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2150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1508" name="AutoShape 4"/>
          <p:cNvSpPr>
            <a:spLocks/>
          </p:cNvSpPr>
          <p:nvPr/>
        </p:nvSpPr>
        <p:spPr bwMode="auto">
          <a:xfrm>
            <a:off x="4572000" y="57150"/>
            <a:ext cx="4524375"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CASH FLOWS</a:t>
            </a:r>
            <a:endParaRPr lang="ru-RU"/>
          </a:p>
        </p:txBody>
      </p:sp>
      <p:pic>
        <p:nvPicPr>
          <p:cNvPr id="21509" name="Picture 5" descr="Schermata 2013-12-10 alle 22.33.25.png"/>
          <p:cNvPicPr>
            <a:picLocks noChangeAspect="1"/>
          </p:cNvPicPr>
          <p:nvPr/>
        </p:nvPicPr>
        <p:blipFill>
          <a:blip r:embed="rId3" cstate="print">
            <a:extLst>
              <a:ext uri="{28A0092B-C50C-407E-A947-70E740481C1C}">
                <a14:useLocalDpi xmlns:a14="http://schemas.microsoft.com/office/drawing/2010/main" xmlns="" val="0"/>
              </a:ext>
            </a:extLst>
          </a:blip>
          <a:srcRect l="139" r="139" b="3548"/>
          <a:stretch>
            <a:fillRect/>
          </a:stretch>
        </p:blipFill>
        <p:spPr bwMode="auto">
          <a:xfrm>
            <a:off x="1316038" y="74613"/>
            <a:ext cx="7064375" cy="6705600"/>
          </a:xfrm>
          <a:prstGeom prst="rect">
            <a:avLst/>
          </a:pr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1510" name="AutoShape 6"/>
          <p:cNvSpPr>
            <a:spLocks/>
          </p:cNvSpPr>
          <p:nvPr/>
        </p:nvSpPr>
        <p:spPr bwMode="auto">
          <a:xfrm>
            <a:off x="5503863" y="1174750"/>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
        <p:nvSpPr>
          <p:cNvPr id="21511" name="AutoShape 7"/>
          <p:cNvSpPr>
            <a:spLocks/>
          </p:cNvSpPr>
          <p:nvPr/>
        </p:nvSpPr>
        <p:spPr bwMode="auto">
          <a:xfrm>
            <a:off x="7192963" y="1174750"/>
            <a:ext cx="403225" cy="1428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25400" cap="flat" cmpd="sng">
            <a:solidFill>
              <a:srgbClr val="7C959A"/>
            </a:solidFill>
            <a:prstDash val="solid"/>
            <a:miter lim="0"/>
            <a:headEnd/>
            <a:tailEnd/>
          </a:ln>
          <a:effectLst>
            <a:outerShdw blurRad="50800" dist="25400" dir="5400000" algn="ctr" rotWithShape="0">
              <a:srgbClr val="000000">
                <a:alpha val="43999"/>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endParaRPr lang="ru-RU"/>
          </a:p>
        </p:txBody>
      </p:sp>
    </p:spTree>
    <p:extLst>
      <p:ext uri="{BB962C8B-B14F-4D97-AF65-F5344CB8AC3E}">
        <p14:creationId xmlns:p14="http://schemas.microsoft.com/office/powerpoint/2010/main" xmlns="" val="21610204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val="0"/>
              </a:ext>
            </a:extLst>
          </a:blip>
          <a:srcRect/>
          <a:stretch>
            <a:fillRect/>
          </a:stretch>
        </p:blipFill>
        <p:spPr bwMode="auto">
          <a:xfrm>
            <a:off x="0" y="0"/>
            <a:ext cx="9144000" cy="68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1"/>
          <p:cNvSpPr txBox="1">
            <a:spLocks/>
          </p:cNvSpPr>
          <p:nvPr/>
        </p:nvSpPr>
        <p:spPr>
          <a:xfrm>
            <a:off x="6019800" y="131379"/>
            <a:ext cx="2895600" cy="1143000"/>
          </a:xfrm>
          <a:prstGeom prst="rect">
            <a:avLst/>
          </a:prstGeom>
        </p:spPr>
        <p:txBody>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3200" b="1" dirty="0" smtClean="0">
                <a:solidFill>
                  <a:schemeClr val="bg1">
                    <a:lumMod val="50000"/>
                  </a:schemeClr>
                </a:solidFill>
                <a:latin typeface="Calibri" pitchFamily="34" charset="0"/>
              </a:rPr>
              <a:t>AIRLINES</a:t>
            </a:r>
            <a:r>
              <a:rPr lang="tr-TR" sz="3200" b="1" dirty="0" smtClean="0">
                <a:solidFill>
                  <a:schemeClr val="bg1">
                    <a:lumMod val="50000"/>
                  </a:schemeClr>
                </a:solidFill>
                <a:latin typeface="Calibri" pitchFamily="34" charset="0"/>
              </a:rPr>
              <a:t> </a:t>
            </a:r>
            <a:r>
              <a:rPr lang="en-US" sz="3200" b="1" dirty="0" smtClean="0">
                <a:solidFill>
                  <a:schemeClr val="bg1">
                    <a:lumMod val="50000"/>
                  </a:schemeClr>
                </a:solidFill>
                <a:latin typeface="Calibri" pitchFamily="34" charset="0"/>
              </a:rPr>
              <a:t>Terminology</a:t>
            </a:r>
            <a:endParaRPr lang="en-US" sz="3200" b="1" dirty="0">
              <a:solidFill>
                <a:schemeClr val="bg1">
                  <a:lumMod val="50000"/>
                </a:schemeClr>
              </a:solidFill>
              <a:latin typeface="Calibri" pitchFamily="34" charset="0"/>
            </a:endParaRPr>
          </a:p>
        </p:txBody>
      </p:sp>
      <p:sp>
        <p:nvSpPr>
          <p:cNvPr id="4" name="Rectangle 3"/>
          <p:cNvSpPr/>
          <p:nvPr/>
        </p:nvSpPr>
        <p:spPr>
          <a:xfrm>
            <a:off x="304800" y="1600200"/>
            <a:ext cx="4953000" cy="3970318"/>
          </a:xfrm>
          <a:prstGeom prst="rect">
            <a:avLst/>
          </a:prstGeom>
        </p:spPr>
        <p:txBody>
          <a:bodyPr wrap="square">
            <a:spAutoFit/>
          </a:bodyPr>
          <a:lstStyle/>
          <a:p>
            <a:r>
              <a:rPr lang="it-IT" sz="2800" b="1" dirty="0">
                <a:solidFill>
                  <a:schemeClr val="bg1">
                    <a:lumMod val="50000"/>
                  </a:schemeClr>
                </a:solidFill>
                <a:latin typeface="Calibri" pitchFamily="34" charset="0"/>
              </a:rPr>
              <a:t>APK:  </a:t>
            </a:r>
            <a:r>
              <a:rPr lang="it-IT" sz="2800" dirty="0">
                <a:solidFill>
                  <a:schemeClr val="bg1">
                    <a:lumMod val="50000"/>
                  </a:schemeClr>
                </a:solidFill>
                <a:latin typeface="Calibri" pitchFamily="34" charset="0"/>
              </a:rPr>
              <a:t>Available Passenger Kilometres</a:t>
            </a:r>
          </a:p>
          <a:p>
            <a:r>
              <a:rPr lang="en-US" sz="2800" b="1" dirty="0">
                <a:solidFill>
                  <a:schemeClr val="bg1">
                    <a:lumMod val="50000"/>
                  </a:schemeClr>
                </a:solidFill>
                <a:latin typeface="Calibri" pitchFamily="34" charset="0"/>
              </a:rPr>
              <a:t>ASK:</a:t>
            </a:r>
            <a:r>
              <a:rPr lang="en-US" sz="2800" dirty="0">
                <a:solidFill>
                  <a:schemeClr val="bg1">
                    <a:lumMod val="50000"/>
                  </a:schemeClr>
                </a:solidFill>
                <a:latin typeface="Calibri" pitchFamily="34" charset="0"/>
              </a:rPr>
              <a:t>  Available Seat Kilometer</a:t>
            </a:r>
          </a:p>
          <a:p>
            <a:r>
              <a:rPr lang="en-US" sz="2800" b="1" dirty="0">
                <a:solidFill>
                  <a:schemeClr val="bg1">
                    <a:lumMod val="50000"/>
                  </a:schemeClr>
                </a:solidFill>
                <a:latin typeface="Calibri" pitchFamily="34" charset="0"/>
              </a:rPr>
              <a:t>RPK: </a:t>
            </a:r>
            <a:r>
              <a:rPr lang="en-US" sz="2800" dirty="0">
                <a:solidFill>
                  <a:schemeClr val="bg1">
                    <a:lumMod val="50000"/>
                  </a:schemeClr>
                </a:solidFill>
                <a:latin typeface="Calibri" pitchFamily="34" charset="0"/>
              </a:rPr>
              <a:t>Revenue Passenger Kilometer</a:t>
            </a:r>
          </a:p>
          <a:p>
            <a:r>
              <a:rPr lang="en-US" sz="2800" b="1" dirty="0">
                <a:solidFill>
                  <a:schemeClr val="bg1">
                    <a:lumMod val="50000"/>
                  </a:schemeClr>
                </a:solidFill>
                <a:latin typeface="Calibri" pitchFamily="34" charset="0"/>
              </a:rPr>
              <a:t>FTK: </a:t>
            </a:r>
            <a:r>
              <a:rPr lang="en-US" sz="2800" dirty="0">
                <a:solidFill>
                  <a:schemeClr val="bg1">
                    <a:lumMod val="50000"/>
                  </a:schemeClr>
                </a:solidFill>
                <a:latin typeface="Calibri" pitchFamily="34" charset="0"/>
              </a:rPr>
              <a:t>Freight </a:t>
            </a:r>
            <a:r>
              <a:rPr lang="en-US" sz="2800" dirty="0" err="1">
                <a:solidFill>
                  <a:schemeClr val="bg1">
                    <a:lumMod val="50000"/>
                  </a:schemeClr>
                </a:solidFill>
                <a:latin typeface="Calibri" pitchFamily="34" charset="0"/>
              </a:rPr>
              <a:t>Tonne</a:t>
            </a:r>
            <a:r>
              <a:rPr lang="en-US" sz="2800" dirty="0">
                <a:solidFill>
                  <a:schemeClr val="bg1">
                    <a:lumMod val="50000"/>
                  </a:schemeClr>
                </a:solidFill>
                <a:latin typeface="Calibri" pitchFamily="34" charset="0"/>
              </a:rPr>
              <a:t> Kilometer</a:t>
            </a:r>
          </a:p>
          <a:p>
            <a:r>
              <a:rPr lang="en-US" sz="2800" b="1" dirty="0">
                <a:solidFill>
                  <a:schemeClr val="bg1">
                    <a:lumMod val="50000"/>
                  </a:schemeClr>
                </a:solidFill>
                <a:latin typeface="Calibri" pitchFamily="34" charset="0"/>
              </a:rPr>
              <a:t>YIELD: </a:t>
            </a:r>
            <a:r>
              <a:rPr lang="en-US" sz="2800" dirty="0">
                <a:solidFill>
                  <a:schemeClr val="bg1">
                    <a:lumMod val="50000"/>
                  </a:schemeClr>
                </a:solidFill>
                <a:latin typeface="Calibri" pitchFamily="34" charset="0"/>
              </a:rPr>
              <a:t>Revenue/RPK</a:t>
            </a:r>
          </a:p>
          <a:p>
            <a:r>
              <a:rPr lang="en-US" sz="2800" b="1" dirty="0">
                <a:solidFill>
                  <a:schemeClr val="bg1">
                    <a:lumMod val="50000"/>
                  </a:schemeClr>
                </a:solidFill>
                <a:latin typeface="Calibri" pitchFamily="34" charset="0"/>
              </a:rPr>
              <a:t>LF: </a:t>
            </a:r>
            <a:r>
              <a:rPr lang="en-US" sz="2800" dirty="0">
                <a:solidFill>
                  <a:schemeClr val="bg1">
                    <a:lumMod val="50000"/>
                  </a:schemeClr>
                </a:solidFill>
                <a:latin typeface="Calibri" pitchFamily="34" charset="0"/>
              </a:rPr>
              <a:t>Load Factor, RPK/ASK</a:t>
            </a:r>
          </a:p>
          <a:p>
            <a:r>
              <a:rPr lang="en-US" sz="2800" b="1" dirty="0">
                <a:solidFill>
                  <a:schemeClr val="bg1">
                    <a:lumMod val="50000"/>
                  </a:schemeClr>
                </a:solidFill>
                <a:latin typeface="Calibri" pitchFamily="34" charset="0"/>
              </a:rPr>
              <a:t>BREAK EVEN LF: </a:t>
            </a:r>
            <a:r>
              <a:rPr lang="en-US" sz="2800" dirty="0">
                <a:solidFill>
                  <a:schemeClr val="bg1">
                    <a:lumMod val="50000"/>
                  </a:schemeClr>
                </a:solidFill>
                <a:latin typeface="Calibri" pitchFamily="34" charset="0"/>
              </a:rPr>
              <a:t>Unit cost/Yield</a:t>
            </a:r>
          </a:p>
        </p:txBody>
      </p:sp>
      <p:pic>
        <p:nvPicPr>
          <p:cNvPr id="5122" name="Picture 2" descr="C:\Users\Asus\Desktop\download (1).jpg"/>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xmlns="" val="0"/>
              </a:ext>
            </a:extLst>
          </a:blip>
          <a:srcRect/>
          <a:stretch>
            <a:fillRect/>
          </a:stretch>
        </p:blipFill>
        <p:spPr bwMode="auto">
          <a:xfrm>
            <a:off x="4724400" y="1676400"/>
            <a:ext cx="3206230" cy="213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35723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2530"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2253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2532" name="AutoShape 4"/>
          <p:cNvSpPr>
            <a:spLocks/>
          </p:cNvSpPr>
          <p:nvPr/>
        </p:nvSpPr>
        <p:spPr bwMode="auto">
          <a:xfrm>
            <a:off x="2732088" y="57150"/>
            <a:ext cx="5672137"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GROUP’S PERFORMANCE</a:t>
            </a:r>
            <a:endParaRPr lang="ru-RU"/>
          </a:p>
        </p:txBody>
      </p:sp>
      <p:pic>
        <p:nvPicPr>
          <p:cNvPr id="22533" name="Picture 5" descr="Schermata 2013-12-10 alle 22.52.20.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4225" y="763588"/>
            <a:ext cx="7869238" cy="5329237"/>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681729299"/>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23554"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2355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3556" name="AutoShape 4"/>
          <p:cNvSpPr>
            <a:spLocks/>
          </p:cNvSpPr>
          <p:nvPr/>
        </p:nvSpPr>
        <p:spPr bwMode="auto">
          <a:xfrm>
            <a:off x="3122613" y="136525"/>
            <a:ext cx="4340225" cy="561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COST STRUCTURE</a:t>
            </a:r>
            <a:endParaRPr lang="ru-RU"/>
          </a:p>
        </p:txBody>
      </p:sp>
      <p:grpSp>
        <p:nvGrpSpPr>
          <p:cNvPr id="23557" name="Group 5"/>
          <p:cNvGrpSpPr>
            <a:grpSpLocks/>
          </p:cNvGrpSpPr>
          <p:nvPr/>
        </p:nvGrpSpPr>
        <p:grpSpPr bwMode="auto">
          <a:xfrm>
            <a:off x="855663" y="952500"/>
            <a:ext cx="7431087" cy="5556250"/>
            <a:chOff x="0" y="0"/>
            <a:chExt cx="7431089" cy="5556250"/>
          </a:xfrm>
        </p:grpSpPr>
        <p:pic>
          <p:nvPicPr>
            <p:cNvPr id="23558" name="Picture 6" descr="Schermata 2013-12-10 alle 22.54.24.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7431089" cy="5556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3559" name="AutoShape 7"/>
            <p:cNvSpPr>
              <a:spLocks/>
            </p:cNvSpPr>
            <p:nvPr/>
          </p:nvSpPr>
          <p:spPr bwMode="auto">
            <a:xfrm>
              <a:off x="0" y="0"/>
              <a:ext cx="7430745" cy="55559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lnTo>
                    <a:pt x="21600" y="21599"/>
                  </a:lnTo>
                  <a:lnTo>
                    <a:pt x="21600" y="0"/>
                  </a:lnTo>
                  <a:lnTo>
                    <a:pt x="0" y="0"/>
                  </a:lnTo>
                  <a:close/>
                  <a:moveTo>
                    <a:pt x="11531" y="6962"/>
                  </a:moveTo>
                  <a:cubicBezTo>
                    <a:pt x="11746" y="6959"/>
                    <a:pt x="11964" y="6984"/>
                    <a:pt x="12185" y="7039"/>
                  </a:cubicBezTo>
                  <a:cubicBezTo>
                    <a:pt x="14001" y="7272"/>
                    <a:pt x="15073" y="9832"/>
                    <a:pt x="14853" y="12150"/>
                  </a:cubicBezTo>
                  <a:cubicBezTo>
                    <a:pt x="14566" y="13937"/>
                    <a:pt x="13576" y="15117"/>
                    <a:pt x="12329" y="15621"/>
                  </a:cubicBezTo>
                  <a:cubicBezTo>
                    <a:pt x="10003" y="16376"/>
                    <a:pt x="7866" y="13401"/>
                    <a:pt x="8364" y="10317"/>
                  </a:cubicBezTo>
                  <a:cubicBezTo>
                    <a:pt x="8723" y="8380"/>
                    <a:pt x="10026" y="6985"/>
                    <a:pt x="11531" y="6962"/>
                  </a:cubicBezTo>
                  <a:close/>
                </a:path>
              </a:pathLst>
            </a:custGeom>
            <a:noFill/>
            <a:ln w="50800" cap="flat" cmpd="sng">
              <a:solidFill>
                <a:srgbClr val="000000"/>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endParaRPr lang="ru-RU">
                <a:solidFill>
                  <a:srgbClr val="FFFFFF"/>
                </a:solidFill>
              </a:endParaRPr>
            </a:p>
          </p:txBody>
        </p:sp>
      </p:grpSp>
    </p:spTree>
    <p:extLst>
      <p:ext uri="{BB962C8B-B14F-4D97-AF65-F5344CB8AC3E}">
        <p14:creationId xmlns:p14="http://schemas.microsoft.com/office/powerpoint/2010/main" xmlns="" val="1840372944"/>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24578"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24579"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4580" name="AutoShape 4"/>
          <p:cNvSpPr>
            <a:spLocks/>
          </p:cNvSpPr>
          <p:nvPr/>
        </p:nvSpPr>
        <p:spPr bwMode="auto">
          <a:xfrm>
            <a:off x="1163638" y="542925"/>
            <a:ext cx="7186612" cy="879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2700" b="1">
                <a:solidFill>
                  <a:srgbClr val="202020"/>
                </a:solidFill>
                <a:latin typeface="Calibri" pitchFamily="34" charset="0"/>
                <a:ea typeface="Calibri" pitchFamily="34" charset="0"/>
                <a:cs typeface="Calibri" pitchFamily="34" charset="0"/>
                <a:sym typeface="Calibri" pitchFamily="34" charset="0"/>
              </a:rPr>
              <a:t>QUARTERLY TREND OF GROUP FUEL PRICE </a:t>
            </a:r>
            <a:endParaRPr lang="ru-RU" sz="2700">
              <a:solidFill>
                <a:srgbClr val="FFFFFF"/>
              </a:solidFill>
            </a:endParaRPr>
          </a:p>
          <a:p>
            <a:r>
              <a:rPr lang="ru-RU" sz="2700" b="1">
                <a:solidFill>
                  <a:srgbClr val="202020"/>
                </a:solidFill>
                <a:latin typeface="Calibri" pitchFamily="34" charset="0"/>
                <a:ea typeface="Calibri" pitchFamily="34" charset="0"/>
                <a:cs typeface="Calibri" pitchFamily="34" charset="0"/>
                <a:sym typeface="Calibri" pitchFamily="34" charset="0"/>
              </a:rPr>
              <a:t>AND FUEL COST (EXCLUDING HEDGING)</a:t>
            </a:r>
            <a:endParaRPr lang="ru-RU"/>
          </a:p>
        </p:txBody>
      </p:sp>
      <p:pic>
        <p:nvPicPr>
          <p:cNvPr id="24581" name="Picture 5" descr="Schermata 2013-12-10 alle 22.57.25.png"/>
          <p:cNvPicPr>
            <a:picLocks noChangeAspect="1"/>
          </p:cNvPicPr>
          <p:nvPr/>
        </p:nvPicPr>
        <p:blipFill>
          <a:blip r:embed="rId3" cstate="print">
            <a:extLst>
              <a:ext uri="{28A0092B-C50C-407E-A947-70E740481C1C}">
                <a14:useLocalDpi xmlns:a14="http://schemas.microsoft.com/office/drawing/2010/main" xmlns="" val="0"/>
              </a:ext>
            </a:extLst>
          </a:blip>
          <a:srcRect l="1917" t="23398" r="1917"/>
          <a:stretch>
            <a:fillRect/>
          </a:stretch>
        </p:blipFill>
        <p:spPr bwMode="auto">
          <a:xfrm>
            <a:off x="112713" y="2430463"/>
            <a:ext cx="8916987" cy="2617787"/>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90647530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5602"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2560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5604" name="AutoShape 4"/>
          <p:cNvSpPr>
            <a:spLocks/>
          </p:cNvSpPr>
          <p:nvPr/>
        </p:nvSpPr>
        <p:spPr bwMode="auto">
          <a:xfrm>
            <a:off x="647700" y="201613"/>
            <a:ext cx="8534400" cy="738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4400" b="1">
                <a:solidFill>
                  <a:srgbClr val="202020"/>
                </a:solidFill>
                <a:latin typeface="Calibri" pitchFamily="34" charset="0"/>
                <a:ea typeface="Calibri" pitchFamily="34" charset="0"/>
                <a:cs typeface="Calibri" pitchFamily="34" charset="0"/>
                <a:sym typeface="Calibri" pitchFamily="34" charset="0"/>
              </a:rPr>
              <a:t>RISK MANAGEMENT ACTIVITIES</a:t>
            </a:r>
            <a:endParaRPr lang="ru-RU"/>
          </a:p>
        </p:txBody>
      </p:sp>
      <p:pic>
        <p:nvPicPr>
          <p:cNvPr id="25605" name="Picture 5" descr="pasted-image.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4163" y="1069975"/>
            <a:ext cx="10398126" cy="5849938"/>
          </a:xfrm>
          <a:prstGeom prst="rect">
            <a:avLst/>
          </a:pr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04392292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6626"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2662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6628" name="Picture 4" descr="Schermata 2013-12-17 alle 09.13.08.png"/>
          <p:cNvPicPr>
            <a:picLocks noChangeAspect="1"/>
          </p:cNvPicPr>
          <p:nvPr/>
        </p:nvPicPr>
        <p:blipFill>
          <a:blip r:embed="rId3" cstate="print">
            <a:extLst>
              <a:ext uri="{28A0092B-C50C-407E-A947-70E740481C1C}">
                <a14:useLocalDpi xmlns:a14="http://schemas.microsoft.com/office/drawing/2010/main" xmlns="" val="0"/>
              </a:ext>
            </a:extLst>
          </a:blip>
          <a:srcRect l="1978" r="4826"/>
          <a:stretch>
            <a:fillRect/>
          </a:stretch>
        </p:blipFill>
        <p:spPr bwMode="auto">
          <a:xfrm>
            <a:off x="30163" y="1779588"/>
            <a:ext cx="9082087" cy="3081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6629" name="Line 5"/>
          <p:cNvSpPr>
            <a:spLocks noChangeShapeType="1"/>
          </p:cNvSpPr>
          <p:nvPr/>
        </p:nvSpPr>
        <p:spPr bwMode="auto">
          <a:xfrm>
            <a:off x="330200" y="3227388"/>
            <a:ext cx="4224338" cy="0"/>
          </a:xfrm>
          <a:prstGeom prst="line">
            <a:avLst/>
          </a:prstGeom>
          <a:noFill/>
          <a:ln w="38475" cap="flat" cmpd="sng">
            <a:solidFill>
              <a:srgbClr val="7C959A"/>
            </a:solidFill>
            <a:prstDash val="solid"/>
            <a:round/>
            <a:headEnd/>
            <a:tailEnd/>
          </a:ln>
          <a:effectLst>
            <a:outerShdw blurRad="50800" dist="25400" dir="5400000" algn="ctr" rotWithShape="0">
              <a:srgbClr val="000000">
                <a:alpha val="54999"/>
              </a:srgbClr>
            </a:outerShdw>
          </a:effectLst>
          <a:extLst>
            <a:ext uri="{909E8E84-426E-40DD-AFC4-6F175D3DCCD1}">
              <a14:hiddenFill xmlns:a14="http://schemas.microsoft.com/office/drawing/2010/main" xmlns="">
                <a:noFill/>
              </a14:hiddenFill>
            </a:ext>
          </a:extLst>
        </p:spPr>
        <p:txBody>
          <a:bodyPr lIns="45719" tIns="45719" rIns="45719" bIns="45719"/>
          <a:lstStyle/>
          <a:p>
            <a:endParaRPr lang="ru-RU"/>
          </a:p>
        </p:txBody>
      </p:sp>
      <p:sp>
        <p:nvSpPr>
          <p:cNvPr id="26630" name="AutoShape 6"/>
          <p:cNvSpPr>
            <a:spLocks/>
          </p:cNvSpPr>
          <p:nvPr/>
        </p:nvSpPr>
        <p:spPr bwMode="auto">
          <a:xfrm>
            <a:off x="1479550" y="450850"/>
            <a:ext cx="5900738"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C398"/>
          </a:solidFill>
          <a:ln w="38475" cap="flat" cmpd="sng">
            <a:solidFill>
              <a:srgbClr val="DB8631"/>
            </a:solidFill>
            <a:prstDash val="solid"/>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p>
            <a:pPr algn="ctr"/>
            <a:r>
              <a:rPr lang="ru-RU" sz="2500">
                <a:solidFill>
                  <a:srgbClr val="000000"/>
                </a:solidFill>
              </a:rPr>
              <a:t>FINANCIAL RISK MANAGEMENT OBJECTIVES AND POLICIES</a:t>
            </a:r>
            <a:endParaRPr lang="ru-RU"/>
          </a:p>
        </p:txBody>
      </p:sp>
    </p:spTree>
    <p:extLst>
      <p:ext uri="{BB962C8B-B14F-4D97-AF65-F5344CB8AC3E}">
        <p14:creationId xmlns:p14="http://schemas.microsoft.com/office/powerpoint/2010/main" xmlns="" val="194663431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7650"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27651"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7652" name="AutoShape 4"/>
          <p:cNvSpPr>
            <a:spLocks/>
          </p:cNvSpPr>
          <p:nvPr/>
        </p:nvSpPr>
        <p:spPr bwMode="auto">
          <a:xfrm>
            <a:off x="606425" y="214313"/>
            <a:ext cx="8534400" cy="138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4400" b="1">
                <a:solidFill>
                  <a:srgbClr val="202020"/>
                </a:solidFill>
                <a:latin typeface="Calibri" pitchFamily="34" charset="0"/>
                <a:ea typeface="Calibri" pitchFamily="34" charset="0"/>
                <a:cs typeface="Calibri" pitchFamily="34" charset="0"/>
                <a:sym typeface="Calibri" pitchFamily="34" charset="0"/>
              </a:rPr>
              <a:t>HIGHLIGHTS OF SIGNIFICANT RISK MANAGEMENT ACTIVITIES</a:t>
            </a:r>
            <a:endParaRPr lang="ru-RU"/>
          </a:p>
        </p:txBody>
      </p:sp>
      <p:sp>
        <p:nvSpPr>
          <p:cNvPr id="27653" name="AutoShape 5"/>
          <p:cNvSpPr>
            <a:spLocks/>
          </p:cNvSpPr>
          <p:nvPr/>
        </p:nvSpPr>
        <p:spPr bwMode="auto">
          <a:xfrm>
            <a:off x="542925" y="1890713"/>
            <a:ext cx="8058150" cy="966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just"/>
            <a:r>
              <a:rPr lang="ru-RU" sz="2000">
                <a:solidFill>
                  <a:srgbClr val="000000"/>
                </a:solidFill>
              </a:rPr>
              <a:t>Since 2002, a formalized Risk Management Framework has been implemented across the Group under which risks are identified, evaluated and controlled on a coordinated and integrated basis</a:t>
            </a:r>
            <a:endParaRPr lang="ru-RU"/>
          </a:p>
        </p:txBody>
      </p:sp>
      <p:sp>
        <p:nvSpPr>
          <p:cNvPr id="27654" name="AutoShape 6"/>
          <p:cNvSpPr>
            <a:spLocks/>
          </p:cNvSpPr>
          <p:nvPr/>
        </p:nvSpPr>
        <p:spPr bwMode="auto">
          <a:xfrm>
            <a:off x="2411413" y="3467100"/>
            <a:ext cx="9299575" cy="1616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marL="179388" indent="-179388">
              <a:buSzPct val="60000"/>
              <a:buFontTx/>
              <a:buBlip>
                <a:blip r:embed="rId3"/>
              </a:buBlip>
            </a:pPr>
            <a:r>
              <a:rPr lang="ru-RU" sz="1700">
                <a:solidFill>
                  <a:srgbClr val="202020"/>
                </a:solidFill>
                <a:latin typeface="Calibri" pitchFamily="34" charset="0"/>
                <a:ea typeface="Calibri" pitchFamily="34" charset="0"/>
                <a:cs typeface="Calibri" pitchFamily="34" charset="0"/>
                <a:sym typeface="Calibri" pitchFamily="34" charset="0"/>
              </a:rPr>
              <a:t>Operational changes</a:t>
            </a:r>
            <a:endParaRPr lang="ru-RU" sz="1700">
              <a:solidFill>
                <a:srgbClr val="FFFFFF"/>
              </a:solidFill>
            </a:endParaRPr>
          </a:p>
          <a:p>
            <a:pPr marL="179388" indent="-179388">
              <a:buSzPct val="60000"/>
              <a:buFontTx/>
              <a:buBlip>
                <a:blip r:embed="rId3"/>
              </a:buBlip>
            </a:pPr>
            <a:r>
              <a:rPr lang="ru-RU" sz="1700">
                <a:solidFill>
                  <a:srgbClr val="202020"/>
                </a:solidFill>
                <a:latin typeface="Calibri" pitchFamily="34" charset="0"/>
                <a:ea typeface="Calibri" pitchFamily="34" charset="0"/>
                <a:cs typeface="Calibri" pitchFamily="34" charset="0"/>
                <a:sym typeface="Calibri" pitchFamily="34" charset="0"/>
              </a:rPr>
              <a:t>New global risk</a:t>
            </a:r>
            <a:endParaRPr lang="ru-RU" sz="1700">
              <a:solidFill>
                <a:srgbClr val="FFFFFF"/>
              </a:solidFill>
            </a:endParaRPr>
          </a:p>
          <a:p>
            <a:pPr marL="179388" indent="-179388">
              <a:buSzPct val="60000"/>
              <a:buFontTx/>
              <a:buBlip>
                <a:blip r:embed="rId3"/>
              </a:buBlip>
            </a:pPr>
            <a:r>
              <a:rPr lang="ru-RU" sz="1700">
                <a:solidFill>
                  <a:srgbClr val="202020"/>
                </a:solidFill>
                <a:latin typeface="Calibri" pitchFamily="34" charset="0"/>
                <a:ea typeface="Calibri" pitchFamily="34" charset="0"/>
                <a:cs typeface="Calibri" pitchFamily="34" charset="0"/>
                <a:sym typeface="Calibri" pitchFamily="34" charset="0"/>
              </a:rPr>
              <a:t>New legislation</a:t>
            </a:r>
            <a:endParaRPr lang="ru-RU" sz="1700">
              <a:solidFill>
                <a:srgbClr val="FFFFFF"/>
              </a:solidFill>
            </a:endParaRPr>
          </a:p>
          <a:p>
            <a:pPr marL="179388" indent="-179388">
              <a:buSzPct val="60000"/>
              <a:buFontTx/>
              <a:buBlip>
                <a:blip r:embed="rId3"/>
              </a:buBlip>
            </a:pPr>
            <a:r>
              <a:rPr lang="ru-RU" sz="1700">
                <a:solidFill>
                  <a:srgbClr val="202020"/>
                </a:solidFill>
                <a:latin typeface="Calibri" pitchFamily="34" charset="0"/>
                <a:ea typeface="Calibri" pitchFamily="34" charset="0"/>
                <a:cs typeface="Calibri" pitchFamily="34" charset="0"/>
                <a:sym typeface="Calibri" pitchFamily="34" charset="0"/>
              </a:rPr>
              <a:t>Test/Simulation program for Ongoing Risk Responses</a:t>
            </a:r>
            <a:endParaRPr lang="ru-RU" sz="1700">
              <a:solidFill>
                <a:srgbClr val="FFFFFF"/>
              </a:solidFill>
            </a:endParaRPr>
          </a:p>
          <a:p>
            <a:pPr marL="179388" indent="-179388">
              <a:buSzPct val="60000"/>
              <a:buFontTx/>
              <a:buBlip>
                <a:blip r:embed="rId3"/>
              </a:buBlip>
            </a:pPr>
            <a:r>
              <a:rPr lang="ru-RU" sz="1700">
                <a:solidFill>
                  <a:srgbClr val="202020"/>
                </a:solidFill>
                <a:latin typeface="Calibri" pitchFamily="34" charset="0"/>
                <a:ea typeface="Calibri" pitchFamily="34" charset="0"/>
                <a:cs typeface="Calibri" pitchFamily="34" charset="0"/>
                <a:sym typeface="Calibri" pitchFamily="34" charset="0"/>
              </a:rPr>
              <a:t>Reviews and Assurances of Risk Management Implementation</a:t>
            </a:r>
          </a:p>
          <a:p>
            <a:pPr marL="179388" indent="-179388">
              <a:buSzPct val="60000"/>
              <a:buFontTx/>
              <a:buBlip>
                <a:blip r:embed="rId3"/>
              </a:buBlip>
            </a:pPr>
            <a:r>
              <a:rPr lang="ru-RU" sz="1700">
                <a:solidFill>
                  <a:srgbClr val="202020"/>
                </a:solidFill>
                <a:latin typeface="Calibri" pitchFamily="34" charset="0"/>
                <a:ea typeface="Calibri" pitchFamily="34" charset="0"/>
                <a:cs typeface="Calibri" pitchFamily="34" charset="0"/>
                <a:sym typeface="Calibri" pitchFamily="34" charset="0"/>
              </a:rPr>
              <a:t>Risk	Governance/Oversight</a:t>
            </a:r>
            <a:endParaRPr lang="ru-RU"/>
          </a:p>
        </p:txBody>
      </p:sp>
      <p:pic>
        <p:nvPicPr>
          <p:cNvPr id="27655" name="Picture 7" descr="pasted-image.jpg"/>
          <p:cNvPicPr>
            <a:picLocks noChangeAspect="1"/>
          </p:cNvPicPr>
          <p:nvPr/>
        </p:nvPicPr>
        <p:blipFill>
          <a:blip r:embed="rId4" cstate="print">
            <a:extLst>
              <a:ext uri="{28A0092B-C50C-407E-A947-70E740481C1C}">
                <a14:useLocalDpi xmlns:a14="http://schemas.microsoft.com/office/drawing/2010/main" xmlns="" val="0"/>
              </a:ext>
            </a:extLst>
          </a:blip>
          <a:srcRect l="21335" t="2995" r="13501" b="23352"/>
          <a:stretch>
            <a:fillRect/>
          </a:stretch>
        </p:blipFill>
        <p:spPr bwMode="auto">
          <a:xfrm>
            <a:off x="506413" y="3146425"/>
            <a:ext cx="1514475" cy="2573338"/>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xmlns="" val="2171431916"/>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FFFFFF"/>
              </a:buClr>
              <a:buFont typeface="Arial" pitchFamily="34" charset="0"/>
              <a:buChar char="•"/>
            </a:pPr>
            <a:endParaRPr lang="ru-RU" sz="1800" i="1">
              <a:solidFill>
                <a:srgbClr val="FFFFFF"/>
              </a:solidFill>
              <a:latin typeface="Candara" pitchFamily="34" charset="0"/>
              <a:ea typeface="Candara" pitchFamily="34" charset="0"/>
              <a:cs typeface="Candara" pitchFamily="34" charset="0"/>
              <a:sym typeface="Candara" pitchFamily="34" charset="0"/>
            </a:endParaRPr>
          </a:p>
        </p:txBody>
      </p:sp>
      <p:sp>
        <p:nvSpPr>
          <p:cNvPr id="28674" name="Rectangle 2"/>
          <p:cNvSpPr>
            <a:spLocks noGrp="1" noChangeArrowheads="1"/>
          </p:cNvSpPr>
          <p:nvPr>
            <p:ph type="title"/>
          </p:nvPr>
        </p:nvSpPr>
        <p:spPr>
          <a:xfrm>
            <a:off x="1068388" y="1554163"/>
            <a:ext cx="2073275" cy="1978025"/>
          </a:xfrm>
        </p:spPr>
        <p:txBody>
          <a:bodyPr/>
          <a:lstStyle/>
          <a:p>
            <a:pPr defTabSz="914400"/>
            <a:endParaRPr lang="ru-RU" sz="1800" b="1">
              <a:solidFill>
                <a:srgbClr val="FFFFFF"/>
              </a:solidFill>
              <a:latin typeface="Arial Black" pitchFamily="34" charset="0"/>
              <a:ea typeface="Arial Black" pitchFamily="34" charset="0"/>
              <a:cs typeface="Arial Black" pitchFamily="34" charset="0"/>
              <a:sym typeface="Arial Black" pitchFamily="34" charset="0"/>
            </a:endParaRPr>
          </a:p>
        </p:txBody>
      </p:sp>
      <p:pic>
        <p:nvPicPr>
          <p:cNvPr id="28675"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8676" name="AutoShape 4"/>
          <p:cNvSpPr>
            <a:spLocks/>
          </p:cNvSpPr>
          <p:nvPr/>
        </p:nvSpPr>
        <p:spPr bwMode="auto">
          <a:xfrm>
            <a:off x="2384425" y="317500"/>
            <a:ext cx="6861175" cy="560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r>
              <a:rPr lang="ru-RU" sz="3200" b="1">
                <a:solidFill>
                  <a:srgbClr val="202020"/>
                </a:solidFill>
                <a:latin typeface="Calibri" pitchFamily="34" charset="0"/>
                <a:ea typeface="Calibri" pitchFamily="34" charset="0"/>
                <a:cs typeface="Calibri" pitchFamily="34" charset="0"/>
                <a:sym typeface="Calibri" pitchFamily="34" charset="0"/>
              </a:rPr>
              <a:t>HEDGING STRATEGY</a:t>
            </a:r>
            <a:endParaRPr lang="ru-RU"/>
          </a:p>
        </p:txBody>
      </p:sp>
      <p:pic>
        <p:nvPicPr>
          <p:cNvPr id="28677" name="Picture 5" descr="pasted-image.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2013" y="1971675"/>
            <a:ext cx="3425825" cy="2500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8678" name="AutoShape 6"/>
          <p:cNvSpPr>
            <a:spLocks/>
          </p:cNvSpPr>
          <p:nvPr/>
        </p:nvSpPr>
        <p:spPr bwMode="auto">
          <a:xfrm>
            <a:off x="390525" y="965200"/>
            <a:ext cx="8674100" cy="5310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marL="169863" indent="-169863"/>
            <a:r>
              <a:rPr lang="ru-RU" sz="2600" b="1">
                <a:solidFill>
                  <a:srgbClr val="000000"/>
                </a:solidFill>
              </a:rPr>
              <a:t> Use derivative financial instruments such as:</a:t>
            </a:r>
            <a:endParaRPr lang="ru-RU" b="1">
              <a:solidFill>
                <a:srgbClr val="FFFFFF"/>
              </a:solidFill>
            </a:endParaRPr>
          </a:p>
          <a:p>
            <a:pPr marL="169863" indent="-169863">
              <a:buClr>
                <a:srgbClr val="000000"/>
              </a:buClr>
              <a:buSzPct val="100000"/>
              <a:buFontTx/>
              <a:buChar char="•"/>
            </a:pPr>
            <a:r>
              <a:rPr lang="ru-RU" sz="2600">
                <a:solidFill>
                  <a:srgbClr val="000000"/>
                </a:solidFill>
              </a:rPr>
              <a:t>forward currency contracts</a:t>
            </a:r>
            <a:endParaRPr lang="ru-RU">
              <a:solidFill>
                <a:srgbClr val="FFFFFF"/>
              </a:solidFill>
            </a:endParaRPr>
          </a:p>
          <a:p>
            <a:pPr marL="169863" indent="-169863">
              <a:buClr>
                <a:srgbClr val="000000"/>
              </a:buClr>
              <a:buSzPct val="100000"/>
              <a:buFontTx/>
              <a:buChar char="•"/>
            </a:pPr>
            <a:r>
              <a:rPr lang="ru-RU" sz="2600">
                <a:solidFill>
                  <a:srgbClr val="000000"/>
                </a:solidFill>
              </a:rPr>
              <a:t>foreign currency option contracts</a:t>
            </a:r>
            <a:endParaRPr lang="ru-RU">
              <a:solidFill>
                <a:srgbClr val="FFFFFF"/>
              </a:solidFill>
            </a:endParaRPr>
          </a:p>
          <a:p>
            <a:pPr marL="169863" indent="-169863">
              <a:buClr>
                <a:srgbClr val="000000"/>
              </a:buClr>
              <a:buSzPct val="100000"/>
              <a:buFontTx/>
              <a:buChar char="•"/>
            </a:pPr>
            <a:r>
              <a:rPr lang="ru-RU" sz="2600">
                <a:solidFill>
                  <a:srgbClr val="000000"/>
                </a:solidFill>
              </a:rPr>
              <a:t>cross currency swap contracts</a:t>
            </a:r>
            <a:endParaRPr lang="ru-RU">
              <a:solidFill>
                <a:srgbClr val="FFFFFF"/>
              </a:solidFill>
            </a:endParaRPr>
          </a:p>
          <a:p>
            <a:pPr marL="169863" indent="-169863">
              <a:buClr>
                <a:srgbClr val="000000"/>
              </a:buClr>
              <a:buSzPct val="100000"/>
              <a:buFontTx/>
              <a:buChar char="•"/>
            </a:pPr>
            <a:r>
              <a:rPr lang="ru-RU" sz="2600">
                <a:solidFill>
                  <a:srgbClr val="000000"/>
                </a:solidFill>
              </a:rPr>
              <a:t>interest rate swap contracts</a:t>
            </a:r>
            <a:endParaRPr lang="ru-RU">
              <a:solidFill>
                <a:srgbClr val="FFFFFF"/>
              </a:solidFill>
            </a:endParaRPr>
          </a:p>
          <a:p>
            <a:pPr marL="169863" indent="-169863">
              <a:buClr>
                <a:srgbClr val="000000"/>
              </a:buClr>
              <a:buSzPct val="100000"/>
              <a:buFontTx/>
              <a:buChar char="•"/>
            </a:pPr>
            <a:r>
              <a:rPr lang="ru-RU" sz="2600">
                <a:solidFill>
                  <a:srgbClr val="000000"/>
                </a:solidFill>
              </a:rPr>
              <a:t>interest rate cap contracts</a:t>
            </a:r>
            <a:endParaRPr lang="ru-RU">
              <a:solidFill>
                <a:srgbClr val="FFFFFF"/>
              </a:solidFill>
            </a:endParaRPr>
          </a:p>
          <a:p>
            <a:pPr marL="169863" indent="-169863">
              <a:buClr>
                <a:srgbClr val="000000"/>
              </a:buClr>
              <a:buSzPct val="100000"/>
              <a:buFontTx/>
              <a:buChar char="•"/>
            </a:pPr>
            <a:r>
              <a:rPr lang="ru-RU" sz="2600">
                <a:solidFill>
                  <a:srgbClr val="000000"/>
                </a:solidFill>
              </a:rPr>
              <a:t>jet fuel option contracts</a:t>
            </a:r>
            <a:endParaRPr lang="ru-RU">
              <a:solidFill>
                <a:srgbClr val="FFFFFF"/>
              </a:solidFill>
            </a:endParaRPr>
          </a:p>
          <a:p>
            <a:pPr marL="169863" indent="-169863">
              <a:buClr>
                <a:srgbClr val="000000"/>
              </a:buClr>
              <a:buSzPct val="100000"/>
              <a:buFontTx/>
              <a:buChar char="•"/>
            </a:pPr>
            <a:r>
              <a:rPr lang="ru-RU" sz="2600">
                <a:solidFill>
                  <a:srgbClr val="000000"/>
                </a:solidFill>
              </a:rPr>
              <a:t>jet fuel swap contracts</a:t>
            </a:r>
            <a:endParaRPr lang="ru-RU">
              <a:solidFill>
                <a:srgbClr val="FFFFFF"/>
              </a:solidFill>
            </a:endParaRPr>
          </a:p>
          <a:p>
            <a:pPr marL="169863" indent="-169863">
              <a:buClr>
                <a:srgbClr val="000000"/>
              </a:buClr>
              <a:buSzPct val="100000"/>
              <a:buFontTx/>
              <a:buChar char="•"/>
            </a:pPr>
            <a:r>
              <a:rPr lang="ru-RU" sz="2600">
                <a:solidFill>
                  <a:srgbClr val="000000"/>
                </a:solidFill>
              </a:rPr>
              <a:t>jet fuel collar contracts </a:t>
            </a:r>
          </a:p>
          <a:p>
            <a:pPr marL="169863" indent="-169863"/>
            <a:endParaRPr lang="ru-RU">
              <a:solidFill>
                <a:srgbClr val="FFFFFF"/>
              </a:solidFill>
            </a:endParaRPr>
          </a:p>
          <a:p>
            <a:pPr marL="169863" indent="-169863"/>
            <a:r>
              <a:rPr lang="ru-RU" sz="2600" b="1">
                <a:solidFill>
                  <a:srgbClr val="000000"/>
                </a:solidFill>
              </a:rPr>
              <a:t>To hedge its risks associated with:</a:t>
            </a:r>
            <a:endParaRPr lang="ru-RU" b="1">
              <a:solidFill>
                <a:srgbClr val="FFFFFF"/>
              </a:solidFill>
            </a:endParaRPr>
          </a:p>
          <a:p>
            <a:pPr marL="169863" indent="-169863">
              <a:buClr>
                <a:srgbClr val="000000"/>
              </a:buClr>
              <a:buSzPct val="100000"/>
              <a:buFontTx/>
              <a:buChar char="•"/>
            </a:pPr>
            <a:r>
              <a:rPr lang="ru-RU" sz="2600">
                <a:solidFill>
                  <a:srgbClr val="000000"/>
                </a:solidFill>
              </a:rPr>
              <a:t>foreign currency</a:t>
            </a:r>
            <a:endParaRPr lang="ru-RU">
              <a:solidFill>
                <a:srgbClr val="FFFFFF"/>
              </a:solidFill>
            </a:endParaRPr>
          </a:p>
          <a:p>
            <a:pPr marL="169863" indent="-169863">
              <a:buClr>
                <a:srgbClr val="000000"/>
              </a:buClr>
              <a:buSzPct val="100000"/>
              <a:buFontTx/>
              <a:buChar char="•"/>
            </a:pPr>
            <a:r>
              <a:rPr lang="ru-RU" sz="2600">
                <a:solidFill>
                  <a:srgbClr val="000000"/>
                </a:solidFill>
              </a:rPr>
              <a:t>interest rate</a:t>
            </a:r>
            <a:endParaRPr lang="ru-RU">
              <a:solidFill>
                <a:srgbClr val="FFFFFF"/>
              </a:solidFill>
            </a:endParaRPr>
          </a:p>
          <a:p>
            <a:pPr marL="169863" indent="-169863">
              <a:buClr>
                <a:srgbClr val="000000"/>
              </a:buClr>
              <a:buSzPct val="100000"/>
              <a:buFontTx/>
              <a:buChar char="•"/>
            </a:pPr>
            <a:r>
              <a:rPr lang="ru-RU" sz="2600">
                <a:solidFill>
                  <a:srgbClr val="000000"/>
                </a:solidFill>
              </a:rPr>
              <a:t>jet fuel price fluctuations</a:t>
            </a:r>
            <a:endParaRPr lang="ru-RU"/>
          </a:p>
        </p:txBody>
      </p:sp>
    </p:spTree>
    <p:extLst>
      <p:ext uri="{BB962C8B-B14F-4D97-AF65-F5344CB8AC3E}">
        <p14:creationId xmlns:p14="http://schemas.microsoft.com/office/powerpoint/2010/main" xmlns="" val="223861564"/>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29698"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29699"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9700" name="AutoShape 4"/>
          <p:cNvSpPr>
            <a:spLocks/>
          </p:cNvSpPr>
          <p:nvPr/>
        </p:nvSpPr>
        <p:spPr bwMode="auto">
          <a:xfrm>
            <a:off x="77788" y="303213"/>
            <a:ext cx="8986837" cy="1030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ctr"/>
            <a:r>
              <a:rPr lang="ru-RU" sz="3200" b="1">
                <a:solidFill>
                  <a:srgbClr val="202020"/>
                </a:solidFill>
                <a:latin typeface="Calibri" pitchFamily="34" charset="0"/>
                <a:ea typeface="Calibri" pitchFamily="34" charset="0"/>
                <a:cs typeface="Calibri" pitchFamily="34" charset="0"/>
                <a:sym typeface="Calibri" pitchFamily="34" charset="0"/>
              </a:rPr>
              <a:t>FUEL PRODUCTIVITY AND SENSITIVITY ANALYSIS</a:t>
            </a:r>
            <a:endParaRPr lang="ru-RU"/>
          </a:p>
        </p:txBody>
      </p:sp>
      <p:grpSp>
        <p:nvGrpSpPr>
          <p:cNvPr id="29701" name="Group 5"/>
          <p:cNvGrpSpPr>
            <a:grpSpLocks/>
          </p:cNvGrpSpPr>
          <p:nvPr/>
        </p:nvGrpSpPr>
        <p:grpSpPr bwMode="auto">
          <a:xfrm>
            <a:off x="1662113" y="1927225"/>
            <a:ext cx="6500812" cy="3624263"/>
            <a:chOff x="0" y="0"/>
            <a:chExt cx="6500572" cy="3624672"/>
          </a:xfrm>
        </p:grpSpPr>
        <p:pic>
          <p:nvPicPr>
            <p:cNvPr id="29702" name="Picture 6" descr="Schermata 2013-12-10 alle 23.05.35.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3398" y="123396"/>
              <a:ext cx="6253776" cy="3377880"/>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9703" name="Picture 7" descr="image100.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6500572" cy="36246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xmlns="" val="3067438441"/>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0722"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0723"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0724" name="AutoShape 4"/>
          <p:cNvSpPr>
            <a:spLocks/>
          </p:cNvSpPr>
          <p:nvPr/>
        </p:nvSpPr>
        <p:spPr bwMode="auto">
          <a:xfrm>
            <a:off x="884238" y="244475"/>
            <a:ext cx="7186612" cy="150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ctr"/>
            <a:r>
              <a:rPr lang="ru-RU" sz="3200" b="1">
                <a:solidFill>
                  <a:srgbClr val="202020"/>
                </a:solidFill>
                <a:latin typeface="Calibri" pitchFamily="34" charset="0"/>
                <a:ea typeface="Calibri" pitchFamily="34" charset="0"/>
                <a:cs typeface="Calibri" pitchFamily="34" charset="0"/>
                <a:sym typeface="Calibri" pitchFamily="34" charset="0"/>
              </a:rPr>
              <a:t>JET FUEL PRICE RISK</a:t>
            </a:r>
          </a:p>
          <a:p>
            <a:endParaRPr lang="ru-RU" sz="3200" b="1">
              <a:solidFill>
                <a:srgbClr val="202020"/>
              </a:solidFill>
              <a:latin typeface="Calibri" pitchFamily="34" charset="0"/>
              <a:ea typeface="Calibri" pitchFamily="34" charset="0"/>
              <a:cs typeface="Calibri" pitchFamily="34" charset="0"/>
              <a:sym typeface="Calibri" pitchFamily="34" charset="0"/>
            </a:endParaRPr>
          </a:p>
        </p:txBody>
      </p:sp>
      <p:pic>
        <p:nvPicPr>
          <p:cNvPr id="30725" name="Picture 5" descr="Schermata 2013-12-17 alle 09.35.00.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088" y="1017588"/>
            <a:ext cx="9012237" cy="148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26" name="Picture 6" descr="Schermata 2013-12-17 alle 09.37.38.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088" y="2401888"/>
            <a:ext cx="9012237" cy="1614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0727" name="Picture 7" descr="pasted-image.t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84375" y="4027488"/>
            <a:ext cx="4487863" cy="2481262"/>
          </a:xfrm>
          <a:prstGeom prst="rect">
            <a:avLst/>
          </a:pr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252562486"/>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body" idx="4294967295"/>
          </p:nvPr>
        </p:nvSpPr>
        <p:spPr>
          <a:xfrm>
            <a:off x="3455988" y="1544638"/>
            <a:ext cx="4224337" cy="3886200"/>
          </a:xfrm>
          <a:prstGeom prst="rect">
            <a:avLst/>
          </a:prstGeom>
        </p:spPr>
        <p:txBody>
          <a:bodyPr/>
          <a:lstStyle/>
          <a:p>
            <a:pPr marL="273050" indent="-273050" defTabSz="914400">
              <a:spcBef>
                <a:spcPts val="400"/>
              </a:spcBef>
              <a:buClr>
                <a:srgbClr val="202020"/>
              </a:buClr>
              <a:buFont typeface="Arial" pitchFamily="34" charset="0"/>
              <a:buChar char="•"/>
            </a:pPr>
            <a:endParaRPr lang="ru-RU" sz="1800" i="1">
              <a:solidFill>
                <a:srgbClr val="202020"/>
              </a:solidFill>
              <a:latin typeface="Calibri" pitchFamily="34" charset="0"/>
              <a:ea typeface="Calibri" pitchFamily="34" charset="0"/>
              <a:cs typeface="Calibri" pitchFamily="34" charset="0"/>
              <a:sym typeface="Calibri" pitchFamily="34" charset="0"/>
            </a:endParaRPr>
          </a:p>
        </p:txBody>
      </p:sp>
      <p:sp>
        <p:nvSpPr>
          <p:cNvPr id="31746" name="Rectangle 2"/>
          <p:cNvSpPr>
            <a:spLocks noGrp="1" noChangeArrowheads="1"/>
          </p:cNvSpPr>
          <p:nvPr>
            <p:ph type="title"/>
          </p:nvPr>
        </p:nvSpPr>
        <p:spPr>
          <a:xfrm>
            <a:off x="1068388" y="1554163"/>
            <a:ext cx="2073275" cy="1978025"/>
          </a:xfrm>
        </p:spPr>
        <p:txBody>
          <a:bodyPr/>
          <a:lstStyle/>
          <a:p>
            <a:pPr defTabSz="914400"/>
            <a:endParaRPr lang="ru-RU" sz="1800">
              <a:solidFill>
                <a:srgbClr val="202020"/>
              </a:solidFill>
              <a:latin typeface="Calibri" pitchFamily="34" charset="0"/>
              <a:ea typeface="Calibri" pitchFamily="34" charset="0"/>
              <a:cs typeface="Calibri" pitchFamily="34" charset="0"/>
              <a:sym typeface="Calibri" pitchFamily="34" charset="0"/>
            </a:endParaRPr>
          </a:p>
        </p:txBody>
      </p:sp>
      <p:pic>
        <p:nvPicPr>
          <p:cNvPr id="31747" name="Picture 3" descr="image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1748" name="AutoShape 4"/>
          <p:cNvSpPr>
            <a:spLocks/>
          </p:cNvSpPr>
          <p:nvPr/>
        </p:nvSpPr>
        <p:spPr bwMode="auto">
          <a:xfrm>
            <a:off x="884238" y="244475"/>
            <a:ext cx="7186612" cy="1971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45718" tIns="45718" rIns="45718" bIns="45718"/>
          <a:lstStyle/>
          <a:p>
            <a:pPr algn="ctr"/>
            <a:r>
              <a:rPr lang="ru-RU" sz="3200" b="1">
                <a:solidFill>
                  <a:srgbClr val="202020"/>
                </a:solidFill>
                <a:latin typeface="Calibri" pitchFamily="34" charset="0"/>
                <a:ea typeface="Calibri" pitchFamily="34" charset="0"/>
                <a:cs typeface="Calibri" pitchFamily="34" charset="0"/>
                <a:sym typeface="Calibri" pitchFamily="34" charset="0"/>
              </a:rPr>
              <a:t>JET FUEL PRICE SENSITIVITY ANALYSIS</a:t>
            </a:r>
          </a:p>
          <a:p>
            <a:endParaRPr lang="ru-RU" sz="3200" b="1">
              <a:solidFill>
                <a:srgbClr val="202020"/>
              </a:solidFill>
              <a:latin typeface="Calibri" pitchFamily="34" charset="0"/>
              <a:ea typeface="Calibri" pitchFamily="34" charset="0"/>
              <a:cs typeface="Calibri" pitchFamily="34" charset="0"/>
              <a:sym typeface="Calibri" pitchFamily="34" charset="0"/>
            </a:endParaRPr>
          </a:p>
        </p:txBody>
      </p:sp>
      <p:pic>
        <p:nvPicPr>
          <p:cNvPr id="31749" name="Picture 5" descr="Schermata 2013-12-16 alle 12.30.48.png"/>
          <p:cNvPicPr>
            <a:picLocks noChangeAspect="1"/>
          </p:cNvPicPr>
          <p:nvPr/>
        </p:nvPicPr>
        <p:blipFill>
          <a:blip r:embed="rId3" cstate="print">
            <a:extLst>
              <a:ext uri="{28A0092B-C50C-407E-A947-70E740481C1C}">
                <a14:useLocalDpi xmlns:a14="http://schemas.microsoft.com/office/drawing/2010/main" xmlns="" val="0"/>
              </a:ext>
            </a:extLst>
          </a:blip>
          <a:srcRect l="6129" t="7367" b="2814"/>
          <a:stretch>
            <a:fillRect/>
          </a:stretch>
        </p:blipFill>
        <p:spPr bwMode="auto">
          <a:xfrm>
            <a:off x="577850" y="1773238"/>
            <a:ext cx="7986713" cy="3624262"/>
          </a:xfrm>
          <a:prstGeom prst="rect">
            <a:avLst/>
          </a:prstGeom>
          <a:noFill/>
          <a:ln w="508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1750" name="Picture 6" descr="pasted-image.tif"/>
          <p:cNvPicPr>
            <a:picLocks noChangeAspect="1"/>
          </p:cNvPicPr>
          <p:nvPr/>
        </p:nvPicPr>
        <p:blipFill>
          <a:blip r:embed="rId4" cstate="print">
            <a:extLst>
              <a:ext uri="{28A0092B-C50C-407E-A947-70E740481C1C}">
                <a14:useLocalDpi xmlns:a14="http://schemas.microsoft.com/office/drawing/2010/main" xmlns="" val="0"/>
              </a:ext>
            </a:extLst>
          </a:blip>
          <a:srcRect t="36853"/>
          <a:stretch>
            <a:fillRect/>
          </a:stretch>
        </p:blipFill>
        <p:spPr bwMode="auto">
          <a:xfrm>
            <a:off x="7375525" y="608013"/>
            <a:ext cx="1249363" cy="790575"/>
          </a:xfrm>
          <a:prstGeom prst="rect">
            <a:avLst/>
          </a:prstGeom>
          <a:noFill/>
          <a:ln>
            <a:noFill/>
          </a:ln>
          <a:effectLst>
            <a:outerShdw blurRad="254000" dist="127000" dir="16200000" algn="ctr"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Tree>
    <p:extLst>
      <p:ext uri="{BB962C8B-B14F-4D97-AF65-F5344CB8AC3E}">
        <p14:creationId xmlns:p14="http://schemas.microsoft.com/office/powerpoint/2010/main" xmlns="" val="2294054775"/>
      </p:ext>
    </p:extLst>
  </p:cSld>
  <p:clrMapOvr>
    <a:masterClrMapping/>
  </p:clrMapOvr>
  <p:transition spd="med"/>
</p:sld>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Tradeshow</Template>
  <TotalTime>4415</TotalTime>
  <Words>3843</Words>
  <Application>Microsoft Office PowerPoint</Application>
  <PresentationFormat>Presentazione su schermo (4:3)</PresentationFormat>
  <Paragraphs>601</Paragraphs>
  <Slides>107</Slides>
  <Notes>17</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107</vt:i4>
      </vt:variant>
    </vt:vector>
  </HeadingPairs>
  <TitlesOfParts>
    <vt:vector size="109" baseType="lpstr">
      <vt:lpstr>Tradeshow</vt:lpstr>
      <vt:lpstr>Chart</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EBITDA as a % of Revenues by Region, 2007-2013 </vt:lpstr>
      <vt:lpstr>global passenger traffic </vt:lpstr>
      <vt:lpstr>AIR TRAFFIC</vt:lpstr>
      <vt:lpstr>AirlineS COST STRUCTURE</vt:lpstr>
      <vt:lpstr>Diapositiva 16</vt:lpstr>
      <vt:lpstr>Diapositiva 17</vt:lpstr>
      <vt:lpstr>Smaller vs largest airlines</vt:lpstr>
      <vt:lpstr>Hedging CONTRACTS</vt:lpstr>
      <vt:lpstr>Jet Fuel AND CRUDE OIL Price</vt:lpstr>
      <vt:lpstr>Risks</vt:lpstr>
      <vt:lpstr>Diapositiva 22</vt:lpstr>
      <vt:lpstr>Diapositiva 23</vt:lpstr>
      <vt:lpstr>Diapositiva 24</vt:lpstr>
      <vt:lpstr>Diapositiva 25</vt:lpstr>
      <vt:lpstr>Diapositiva 26</vt:lpstr>
      <vt:lpstr>Diapositiva 27</vt:lpstr>
      <vt:lpstr>Diapositiva 28</vt:lpstr>
      <vt:lpstr>Diapositiva 29</vt:lpstr>
      <vt:lpstr>Diapositiva 30</vt:lpstr>
      <vt:lpstr>Southwest  Airlines </vt:lpstr>
      <vt:lpstr>Diapositiva 32</vt:lpstr>
      <vt:lpstr>About  Southwest</vt:lpstr>
      <vt:lpstr>Diapositiva 34</vt:lpstr>
      <vt:lpstr>Diapositiva 35</vt:lpstr>
      <vt:lpstr>Diapositiva 36</vt:lpstr>
      <vt:lpstr>Destinations</vt:lpstr>
      <vt:lpstr>Southwest Internal analysis</vt:lpstr>
      <vt:lpstr>Southwest External analysis</vt:lpstr>
      <vt:lpstr>Southwest’s RECENT STRATEGIC MOVES</vt:lpstr>
      <vt:lpstr>Diapositiva 41</vt:lpstr>
      <vt:lpstr>Southwest’s Acquisition of AirTran</vt:lpstr>
      <vt:lpstr>competitors</vt:lpstr>
      <vt:lpstr>Southwest Airlines' performance over the last year in comparison to competitors.</vt:lpstr>
      <vt:lpstr>Diapositiva 45</vt:lpstr>
      <vt:lpstr>Size / fleet</vt:lpstr>
      <vt:lpstr>Scheduled passenger carried</vt:lpstr>
      <vt:lpstr>TOP SERVED CITIES</vt:lpstr>
      <vt:lpstr>STOCK</vt:lpstr>
      <vt:lpstr>COMParATIVE SORT FOR stock over COMPETITORS</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COMPETITORS </vt:lpstr>
      <vt:lpstr>FLEET </vt:lpstr>
      <vt:lpstr>STOCK</vt:lpstr>
      <vt:lpstr>Diapositiva 86</vt:lpstr>
      <vt:lpstr>Diapositiva 87</vt:lpstr>
      <vt:lpstr>        </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Management Process</dc:title>
  <dc:creator>Josh</dc:creator>
  <cp:lastModifiedBy>pc</cp:lastModifiedBy>
  <cp:revision>348</cp:revision>
  <dcterms:created xsi:type="dcterms:W3CDTF">2013-03-16T07:31:47Z</dcterms:created>
  <dcterms:modified xsi:type="dcterms:W3CDTF">2013-12-17T11:53:34Z</dcterms:modified>
</cp:coreProperties>
</file>