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6" r:id="rId1"/>
  </p:sldMasterIdLst>
  <p:notesMasterIdLst>
    <p:notesMasterId r:id="rId104"/>
  </p:notesMasterIdLst>
  <p:sldIdLst>
    <p:sldId id="256" r:id="rId2"/>
    <p:sldId id="257" r:id="rId3"/>
    <p:sldId id="258" r:id="rId4"/>
    <p:sldId id="318" r:id="rId5"/>
    <p:sldId id="317" r:id="rId6"/>
    <p:sldId id="316" r:id="rId7"/>
    <p:sldId id="315" r:id="rId8"/>
    <p:sldId id="327" r:id="rId9"/>
    <p:sldId id="326" r:id="rId10"/>
    <p:sldId id="325" r:id="rId11"/>
    <p:sldId id="324" r:id="rId12"/>
    <p:sldId id="323" r:id="rId13"/>
    <p:sldId id="322" r:id="rId14"/>
    <p:sldId id="321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4" r:id="rId30"/>
    <p:sldId id="343" r:id="rId31"/>
    <p:sldId id="320" r:id="rId32"/>
    <p:sldId id="259" r:id="rId33"/>
    <p:sldId id="286" r:id="rId34"/>
    <p:sldId id="287" r:id="rId35"/>
    <p:sldId id="293" r:id="rId36"/>
    <p:sldId id="290" r:id="rId37"/>
    <p:sldId id="288" r:id="rId38"/>
    <p:sldId id="294" r:id="rId39"/>
    <p:sldId id="295" r:id="rId40"/>
    <p:sldId id="296" r:id="rId41"/>
    <p:sldId id="297" r:id="rId42"/>
    <p:sldId id="298" r:id="rId43"/>
    <p:sldId id="299" r:id="rId44"/>
    <p:sldId id="307" r:id="rId45"/>
    <p:sldId id="312" r:id="rId46"/>
    <p:sldId id="300" r:id="rId47"/>
    <p:sldId id="301" r:id="rId48"/>
    <p:sldId id="303" r:id="rId49"/>
    <p:sldId id="306" r:id="rId50"/>
    <p:sldId id="310" r:id="rId51"/>
    <p:sldId id="348" r:id="rId52"/>
    <p:sldId id="313" r:id="rId53"/>
    <p:sldId id="347" r:id="rId54"/>
    <p:sldId id="346" r:id="rId55"/>
    <p:sldId id="345" r:id="rId56"/>
    <p:sldId id="308" r:id="rId57"/>
    <p:sldId id="262" r:id="rId58"/>
    <p:sldId id="291" r:id="rId59"/>
    <p:sldId id="352" r:id="rId60"/>
    <p:sldId id="360" r:id="rId61"/>
    <p:sldId id="361" r:id="rId62"/>
    <p:sldId id="363" r:id="rId63"/>
    <p:sldId id="356" r:id="rId64"/>
    <p:sldId id="357" r:id="rId65"/>
    <p:sldId id="358" r:id="rId66"/>
    <p:sldId id="359" r:id="rId67"/>
    <p:sldId id="354" r:id="rId68"/>
    <p:sldId id="353" r:id="rId69"/>
    <p:sldId id="364" r:id="rId70"/>
    <p:sldId id="365" r:id="rId71"/>
    <p:sldId id="366" r:id="rId72"/>
    <p:sldId id="367" r:id="rId73"/>
    <p:sldId id="368" r:id="rId74"/>
    <p:sldId id="376" r:id="rId75"/>
    <p:sldId id="369" r:id="rId76"/>
    <p:sldId id="370" r:id="rId77"/>
    <p:sldId id="378" r:id="rId78"/>
    <p:sldId id="371" r:id="rId79"/>
    <p:sldId id="372" r:id="rId80"/>
    <p:sldId id="373" r:id="rId81"/>
    <p:sldId id="264" r:id="rId82"/>
    <p:sldId id="265" r:id="rId83"/>
    <p:sldId id="266" r:id="rId84"/>
    <p:sldId id="267" r:id="rId85"/>
    <p:sldId id="268" r:id="rId86"/>
    <p:sldId id="269" r:id="rId87"/>
    <p:sldId id="270" r:id="rId88"/>
    <p:sldId id="271" r:id="rId89"/>
    <p:sldId id="272" r:id="rId90"/>
    <p:sldId id="273" r:id="rId91"/>
    <p:sldId id="274" r:id="rId92"/>
    <p:sldId id="275" r:id="rId93"/>
    <p:sldId id="276" r:id="rId94"/>
    <p:sldId id="277" r:id="rId95"/>
    <p:sldId id="278" r:id="rId96"/>
    <p:sldId id="279" r:id="rId97"/>
    <p:sldId id="280" r:id="rId98"/>
    <p:sldId id="281" r:id="rId99"/>
    <p:sldId id="282" r:id="rId100"/>
    <p:sldId id="283" r:id="rId101"/>
    <p:sldId id="284" r:id="rId102"/>
    <p:sldId id="261" r:id="rId10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4520" autoAdjust="0"/>
  </p:normalViewPr>
  <p:slideViewPr>
    <p:cSldViewPr>
      <p:cViewPr>
        <p:scale>
          <a:sx n="54" d="100"/>
          <a:sy n="54" d="100"/>
        </p:scale>
        <p:origin x="-1830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771CE6-A465-42BB-B073-971ADF6E48A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03586044-3055-4BD2-B4A4-8CACD73528DE}">
      <dgm:prSet custT="1"/>
      <dgm:spPr>
        <a:noFill/>
      </dgm:spPr>
      <dgm:t>
        <a:bodyPr/>
        <a:lstStyle/>
        <a:p>
          <a:pPr algn="ctr" rtl="0"/>
          <a:r>
            <a:rPr lang="it-IT" sz="4000" dirty="0" smtClean="0"/>
            <a:t>Market overview</a:t>
          </a:r>
          <a:endParaRPr lang="it-IT" sz="4000" dirty="0"/>
        </a:p>
      </dgm:t>
    </dgm:pt>
    <dgm:pt modelId="{2EAB4243-1007-4CEA-9578-B03EE3A98764}" type="parTrans" cxnId="{47594EC7-024A-4EB4-AA89-78DDA2F403A0}">
      <dgm:prSet/>
      <dgm:spPr/>
      <dgm:t>
        <a:bodyPr/>
        <a:lstStyle/>
        <a:p>
          <a:endParaRPr lang="en-GB"/>
        </a:p>
      </dgm:t>
    </dgm:pt>
    <dgm:pt modelId="{EE937232-653D-4CBE-80E7-38EACA3026D5}" type="sibTrans" cxnId="{47594EC7-024A-4EB4-AA89-78DDA2F403A0}">
      <dgm:prSet/>
      <dgm:spPr/>
      <dgm:t>
        <a:bodyPr/>
        <a:lstStyle/>
        <a:p>
          <a:endParaRPr lang="en-GB"/>
        </a:p>
      </dgm:t>
    </dgm:pt>
    <dgm:pt modelId="{5C306DD0-FDE4-457B-8A23-A30AFDC90E44}">
      <dgm:prSet/>
      <dgm:spPr>
        <a:noFill/>
      </dgm:spPr>
      <dgm:t>
        <a:bodyPr/>
        <a:lstStyle/>
        <a:p>
          <a:pPr algn="ctr" rtl="0"/>
          <a:r>
            <a:rPr lang="en-GB" b="0" dirty="0" smtClean="0"/>
            <a:t>Carnival Corporation &amp; Plc. </a:t>
          </a:r>
          <a:endParaRPr lang="it-IT" dirty="0"/>
        </a:p>
      </dgm:t>
    </dgm:pt>
    <dgm:pt modelId="{02C58393-D941-41DD-BCD5-CF141E3E1E21}" type="parTrans" cxnId="{D4351F8A-CE22-484F-A2A1-53E0FC41C125}">
      <dgm:prSet/>
      <dgm:spPr/>
      <dgm:t>
        <a:bodyPr/>
        <a:lstStyle/>
        <a:p>
          <a:endParaRPr lang="en-GB"/>
        </a:p>
      </dgm:t>
    </dgm:pt>
    <dgm:pt modelId="{AC92BB94-14CC-4088-B747-D0490FD2DE96}" type="sibTrans" cxnId="{D4351F8A-CE22-484F-A2A1-53E0FC41C125}">
      <dgm:prSet/>
      <dgm:spPr/>
      <dgm:t>
        <a:bodyPr/>
        <a:lstStyle/>
        <a:p>
          <a:endParaRPr lang="en-GB"/>
        </a:p>
      </dgm:t>
    </dgm:pt>
    <dgm:pt modelId="{EC87DE70-8339-4342-8DA7-BF47903AE166}">
      <dgm:prSet/>
      <dgm:spPr>
        <a:noFill/>
      </dgm:spPr>
      <dgm:t>
        <a:bodyPr/>
        <a:lstStyle/>
        <a:p>
          <a:pPr algn="ctr" rtl="0"/>
          <a:r>
            <a:rPr lang="en-GB" b="0" dirty="0" smtClean="0"/>
            <a:t>Royal Caribbean Cruises Ltd.</a:t>
          </a:r>
          <a:endParaRPr lang="it-IT" dirty="0"/>
        </a:p>
      </dgm:t>
    </dgm:pt>
    <dgm:pt modelId="{5CBDF9C5-911C-460F-BD86-A590719B80EE}" type="parTrans" cxnId="{3C0CA608-DFCC-44C0-9D5C-F8F1D12EDB98}">
      <dgm:prSet/>
      <dgm:spPr/>
      <dgm:t>
        <a:bodyPr/>
        <a:lstStyle/>
        <a:p>
          <a:endParaRPr lang="en-GB"/>
        </a:p>
      </dgm:t>
    </dgm:pt>
    <dgm:pt modelId="{9902581C-B543-4B10-AD48-43632F3DA671}" type="sibTrans" cxnId="{3C0CA608-DFCC-44C0-9D5C-F8F1D12EDB98}">
      <dgm:prSet/>
      <dgm:spPr/>
      <dgm:t>
        <a:bodyPr/>
        <a:lstStyle/>
        <a:p>
          <a:endParaRPr lang="en-GB"/>
        </a:p>
      </dgm:t>
    </dgm:pt>
    <dgm:pt modelId="{0C16CEAC-D12A-4625-A6E6-3F094E15CB95}">
      <dgm:prSet/>
      <dgm:spPr>
        <a:noFill/>
      </dgm:spPr>
      <dgm:t>
        <a:bodyPr/>
        <a:lstStyle/>
        <a:p>
          <a:pPr algn="ctr" rtl="0"/>
          <a:r>
            <a:rPr lang="en-GB" b="0" dirty="0" smtClean="0"/>
            <a:t>NCL Corporation Ltd.</a:t>
          </a:r>
          <a:endParaRPr lang="it-IT" dirty="0"/>
        </a:p>
      </dgm:t>
    </dgm:pt>
    <dgm:pt modelId="{744E22D9-B24B-44BB-AC8F-8409E272FEB6}" type="parTrans" cxnId="{B155B1C1-183A-4684-BA92-79C7B026A76F}">
      <dgm:prSet/>
      <dgm:spPr/>
      <dgm:t>
        <a:bodyPr/>
        <a:lstStyle/>
        <a:p>
          <a:endParaRPr lang="en-GB"/>
        </a:p>
      </dgm:t>
    </dgm:pt>
    <dgm:pt modelId="{F850D8D0-9637-490B-967B-CDEB18C95546}" type="sibTrans" cxnId="{B155B1C1-183A-4684-BA92-79C7B026A76F}">
      <dgm:prSet/>
      <dgm:spPr/>
      <dgm:t>
        <a:bodyPr/>
        <a:lstStyle/>
        <a:p>
          <a:endParaRPr lang="en-GB"/>
        </a:p>
      </dgm:t>
    </dgm:pt>
    <dgm:pt modelId="{42AA5026-23A5-40AD-A261-331E3E06D6DA}" type="pres">
      <dgm:prSet presAssocID="{AB771CE6-A465-42BB-B073-971ADF6E48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30F02D1-9544-4E51-9689-4FB588069153}" type="pres">
      <dgm:prSet presAssocID="{03586044-3055-4BD2-B4A4-8CACD73528D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164416-4F2A-4CCF-AA8C-BFF35C4C91CD}" type="pres">
      <dgm:prSet presAssocID="{EE937232-653D-4CBE-80E7-38EACA3026D5}" presName="spacer" presStyleCnt="0"/>
      <dgm:spPr/>
    </dgm:pt>
    <dgm:pt modelId="{0ECEE16F-DACA-4BFB-8DF7-72C86FFD47DE}" type="pres">
      <dgm:prSet presAssocID="{5C306DD0-FDE4-457B-8A23-A30AFDC90E4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7D622A-FE79-4F44-96D4-953B088489AA}" type="pres">
      <dgm:prSet presAssocID="{AC92BB94-14CC-4088-B747-D0490FD2DE96}" presName="spacer" presStyleCnt="0"/>
      <dgm:spPr/>
    </dgm:pt>
    <dgm:pt modelId="{13426F74-CFF0-40E2-8441-207A862D36AA}" type="pres">
      <dgm:prSet presAssocID="{EC87DE70-8339-4342-8DA7-BF47903AE16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03CD27-F8E3-4DF8-B66F-6C1EED6573FE}" type="pres">
      <dgm:prSet presAssocID="{9902581C-B543-4B10-AD48-43632F3DA671}" presName="spacer" presStyleCnt="0"/>
      <dgm:spPr/>
    </dgm:pt>
    <dgm:pt modelId="{E3629104-6228-490A-8D03-12009F6EAF82}" type="pres">
      <dgm:prSet presAssocID="{0C16CEAC-D12A-4625-A6E6-3F094E15CB9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DF622B8-FAA8-4F24-9985-3ACF22F6D8BA}" type="presOf" srcId="{AB771CE6-A465-42BB-B073-971ADF6E48A0}" destId="{42AA5026-23A5-40AD-A261-331E3E06D6DA}" srcOrd="0" destOrd="0" presId="urn:microsoft.com/office/officeart/2005/8/layout/vList2"/>
    <dgm:cxn modelId="{47594EC7-024A-4EB4-AA89-78DDA2F403A0}" srcId="{AB771CE6-A465-42BB-B073-971ADF6E48A0}" destId="{03586044-3055-4BD2-B4A4-8CACD73528DE}" srcOrd="0" destOrd="0" parTransId="{2EAB4243-1007-4CEA-9578-B03EE3A98764}" sibTransId="{EE937232-653D-4CBE-80E7-38EACA3026D5}"/>
    <dgm:cxn modelId="{D4351F8A-CE22-484F-A2A1-53E0FC41C125}" srcId="{AB771CE6-A465-42BB-B073-971ADF6E48A0}" destId="{5C306DD0-FDE4-457B-8A23-A30AFDC90E44}" srcOrd="1" destOrd="0" parTransId="{02C58393-D941-41DD-BCD5-CF141E3E1E21}" sibTransId="{AC92BB94-14CC-4088-B747-D0490FD2DE96}"/>
    <dgm:cxn modelId="{3C0CA608-DFCC-44C0-9D5C-F8F1D12EDB98}" srcId="{AB771CE6-A465-42BB-B073-971ADF6E48A0}" destId="{EC87DE70-8339-4342-8DA7-BF47903AE166}" srcOrd="2" destOrd="0" parTransId="{5CBDF9C5-911C-460F-BD86-A590719B80EE}" sibTransId="{9902581C-B543-4B10-AD48-43632F3DA671}"/>
    <dgm:cxn modelId="{0A19D2EE-CF35-4BBB-82EC-02FF6187E6CB}" type="presOf" srcId="{0C16CEAC-D12A-4625-A6E6-3F094E15CB95}" destId="{E3629104-6228-490A-8D03-12009F6EAF82}" srcOrd="0" destOrd="0" presId="urn:microsoft.com/office/officeart/2005/8/layout/vList2"/>
    <dgm:cxn modelId="{B155B1C1-183A-4684-BA92-79C7B026A76F}" srcId="{AB771CE6-A465-42BB-B073-971ADF6E48A0}" destId="{0C16CEAC-D12A-4625-A6E6-3F094E15CB95}" srcOrd="3" destOrd="0" parTransId="{744E22D9-B24B-44BB-AC8F-8409E272FEB6}" sibTransId="{F850D8D0-9637-490B-967B-CDEB18C95546}"/>
    <dgm:cxn modelId="{2FB1418E-B7DB-408A-8552-8328BE65D196}" type="presOf" srcId="{EC87DE70-8339-4342-8DA7-BF47903AE166}" destId="{13426F74-CFF0-40E2-8441-207A862D36AA}" srcOrd="0" destOrd="0" presId="urn:microsoft.com/office/officeart/2005/8/layout/vList2"/>
    <dgm:cxn modelId="{E1EE3086-C069-4B9E-A876-00F3F3A42909}" type="presOf" srcId="{03586044-3055-4BD2-B4A4-8CACD73528DE}" destId="{C30F02D1-9544-4E51-9689-4FB588069153}" srcOrd="0" destOrd="0" presId="urn:microsoft.com/office/officeart/2005/8/layout/vList2"/>
    <dgm:cxn modelId="{E27D699B-0271-4B62-B709-334250EE9C6A}" type="presOf" srcId="{5C306DD0-FDE4-457B-8A23-A30AFDC90E44}" destId="{0ECEE16F-DACA-4BFB-8DF7-72C86FFD47DE}" srcOrd="0" destOrd="0" presId="urn:microsoft.com/office/officeart/2005/8/layout/vList2"/>
    <dgm:cxn modelId="{AEFD066B-A46F-4F20-8CAE-E84F93584320}" type="presParOf" srcId="{42AA5026-23A5-40AD-A261-331E3E06D6DA}" destId="{C30F02D1-9544-4E51-9689-4FB588069153}" srcOrd="0" destOrd="0" presId="urn:microsoft.com/office/officeart/2005/8/layout/vList2"/>
    <dgm:cxn modelId="{6C58E8CD-07EB-4D03-AEE8-0EFDEA59BB93}" type="presParOf" srcId="{42AA5026-23A5-40AD-A261-331E3E06D6DA}" destId="{0B164416-4F2A-4CCF-AA8C-BFF35C4C91CD}" srcOrd="1" destOrd="0" presId="urn:microsoft.com/office/officeart/2005/8/layout/vList2"/>
    <dgm:cxn modelId="{982A22F4-BB78-409D-AFED-89FB2750012A}" type="presParOf" srcId="{42AA5026-23A5-40AD-A261-331E3E06D6DA}" destId="{0ECEE16F-DACA-4BFB-8DF7-72C86FFD47DE}" srcOrd="2" destOrd="0" presId="urn:microsoft.com/office/officeart/2005/8/layout/vList2"/>
    <dgm:cxn modelId="{8F862AF6-D8B6-460A-925B-0B12C21BC2C3}" type="presParOf" srcId="{42AA5026-23A5-40AD-A261-331E3E06D6DA}" destId="{A57D622A-FE79-4F44-96D4-953B088489AA}" srcOrd="3" destOrd="0" presId="urn:microsoft.com/office/officeart/2005/8/layout/vList2"/>
    <dgm:cxn modelId="{DDF7C7D6-5B3A-47FD-8B02-76E2FF4F2E06}" type="presParOf" srcId="{42AA5026-23A5-40AD-A261-331E3E06D6DA}" destId="{13426F74-CFF0-40E2-8441-207A862D36AA}" srcOrd="4" destOrd="0" presId="urn:microsoft.com/office/officeart/2005/8/layout/vList2"/>
    <dgm:cxn modelId="{CC561EAB-79D1-45BB-BB24-8C6ED4F0C452}" type="presParOf" srcId="{42AA5026-23A5-40AD-A261-331E3E06D6DA}" destId="{7603CD27-F8E3-4DF8-B66F-6C1EED6573FE}" srcOrd="5" destOrd="0" presId="urn:microsoft.com/office/officeart/2005/8/layout/vList2"/>
    <dgm:cxn modelId="{9DFB634C-3B5D-4CC9-82A1-B301CE831C89}" type="presParOf" srcId="{42AA5026-23A5-40AD-A261-331E3E06D6DA}" destId="{E3629104-6228-490A-8D03-12009F6EAF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82C6F0-7E19-4FEC-9B5A-55D33B6540CF}" type="doc">
      <dgm:prSet loTypeId="urn:microsoft.com/office/officeart/2005/8/layout/hierarchy1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D63B891C-A1FC-4E05-90AF-DC8E533C28C5}">
      <dgm:prSet phldrT="[Testo]"/>
      <dgm:spPr/>
      <dgm:t>
        <a:bodyPr/>
        <a:lstStyle/>
        <a:p>
          <a:r>
            <a:rPr lang="en-GB" dirty="0" smtClean="0"/>
            <a:t>DLC arrangement</a:t>
          </a:r>
          <a:endParaRPr lang="en-GB" dirty="0"/>
        </a:p>
      </dgm:t>
    </dgm:pt>
    <dgm:pt modelId="{4981B79B-89D8-4A6F-8CFE-750771B23AE8}" type="parTrans" cxnId="{70F75E35-6CF5-461F-BD22-3D3BD1B3AEE3}">
      <dgm:prSet/>
      <dgm:spPr/>
      <dgm:t>
        <a:bodyPr/>
        <a:lstStyle/>
        <a:p>
          <a:endParaRPr lang="en-GB"/>
        </a:p>
      </dgm:t>
    </dgm:pt>
    <dgm:pt modelId="{37982EE2-BFB3-49F7-9288-129C963DE9A2}" type="sibTrans" cxnId="{70F75E35-6CF5-461F-BD22-3D3BD1B3AEE3}">
      <dgm:prSet/>
      <dgm:spPr/>
      <dgm:t>
        <a:bodyPr/>
        <a:lstStyle/>
        <a:p>
          <a:endParaRPr lang="en-GB"/>
        </a:p>
      </dgm:t>
    </dgm:pt>
    <dgm:pt modelId="{87755BF3-1B99-452E-B095-B0623E17AC25}">
      <dgm:prSet phldrT="[Testo]"/>
      <dgm:spPr/>
      <dgm:t>
        <a:bodyPr/>
        <a:lstStyle/>
        <a:p>
          <a:r>
            <a:rPr lang="en-GB" dirty="0" smtClean="0"/>
            <a:t>Carnival Corporation</a:t>
          </a:r>
          <a:endParaRPr lang="en-GB" dirty="0"/>
        </a:p>
      </dgm:t>
    </dgm:pt>
    <dgm:pt modelId="{9E4F68ED-0DDD-4CE5-AD5E-1251CA687EA5}" type="parTrans" cxnId="{A923FF94-0958-4E76-B5BC-A11B169EEEDF}">
      <dgm:prSet/>
      <dgm:spPr/>
      <dgm:t>
        <a:bodyPr/>
        <a:lstStyle/>
        <a:p>
          <a:endParaRPr lang="en-GB"/>
        </a:p>
      </dgm:t>
    </dgm:pt>
    <dgm:pt modelId="{B8358F79-7990-41BF-846D-50C30AEC4ECC}" type="sibTrans" cxnId="{A923FF94-0958-4E76-B5BC-A11B169EEEDF}">
      <dgm:prSet/>
      <dgm:spPr/>
      <dgm:t>
        <a:bodyPr/>
        <a:lstStyle/>
        <a:p>
          <a:endParaRPr lang="en-GB"/>
        </a:p>
      </dgm:t>
    </dgm:pt>
    <dgm:pt modelId="{6CF5D687-8E40-4A80-809F-B66B661C1B20}">
      <dgm:prSet phldrT="[Testo]"/>
      <dgm:spPr/>
      <dgm:t>
        <a:bodyPr/>
        <a:lstStyle/>
        <a:p>
          <a:r>
            <a:rPr lang="en-GB" dirty="0" smtClean="0"/>
            <a:t>Traded on NYSE</a:t>
          </a:r>
          <a:endParaRPr lang="en-GB" dirty="0"/>
        </a:p>
      </dgm:t>
    </dgm:pt>
    <dgm:pt modelId="{077A946B-79E1-4B95-93EA-9AE7A937888C}" type="parTrans" cxnId="{DA937A25-D760-4AC7-8199-9D74F0EB1CD5}">
      <dgm:prSet/>
      <dgm:spPr/>
      <dgm:t>
        <a:bodyPr/>
        <a:lstStyle/>
        <a:p>
          <a:endParaRPr lang="en-GB"/>
        </a:p>
      </dgm:t>
    </dgm:pt>
    <dgm:pt modelId="{C64EE644-07B5-4FFF-BDE5-EA1796EB08CF}" type="sibTrans" cxnId="{DA937A25-D760-4AC7-8199-9D74F0EB1CD5}">
      <dgm:prSet/>
      <dgm:spPr/>
      <dgm:t>
        <a:bodyPr/>
        <a:lstStyle/>
        <a:p>
          <a:endParaRPr lang="en-GB"/>
        </a:p>
      </dgm:t>
    </dgm:pt>
    <dgm:pt modelId="{D94C39A8-DB72-481C-9EAA-2F6CC9CDF931}">
      <dgm:prSet phldrT="[Testo]"/>
      <dgm:spPr/>
      <dgm:t>
        <a:bodyPr/>
        <a:lstStyle/>
        <a:p>
          <a:r>
            <a:rPr lang="en-GB" dirty="0" smtClean="0"/>
            <a:t>Carnival </a:t>
          </a:r>
          <a:r>
            <a:rPr lang="en-GB" dirty="0" err="1" smtClean="0"/>
            <a:t>Plc</a:t>
          </a:r>
          <a:endParaRPr lang="en-GB" dirty="0"/>
        </a:p>
      </dgm:t>
    </dgm:pt>
    <dgm:pt modelId="{664F21BD-A9B7-4D7A-93DC-168527F4A139}" type="parTrans" cxnId="{35A4B67C-D39B-404C-8537-A494F668925A}">
      <dgm:prSet/>
      <dgm:spPr/>
      <dgm:t>
        <a:bodyPr/>
        <a:lstStyle/>
        <a:p>
          <a:endParaRPr lang="en-GB"/>
        </a:p>
      </dgm:t>
    </dgm:pt>
    <dgm:pt modelId="{4E033E41-40AE-4D62-ADE0-8011AAB52312}" type="sibTrans" cxnId="{35A4B67C-D39B-404C-8537-A494F668925A}">
      <dgm:prSet/>
      <dgm:spPr/>
      <dgm:t>
        <a:bodyPr/>
        <a:lstStyle/>
        <a:p>
          <a:endParaRPr lang="en-GB"/>
        </a:p>
      </dgm:t>
    </dgm:pt>
    <dgm:pt modelId="{FDAB2033-C1A3-4DFF-9C56-D344E8321421}">
      <dgm:prSet phldrT="[Testo]"/>
      <dgm:spPr/>
      <dgm:t>
        <a:bodyPr/>
        <a:lstStyle/>
        <a:p>
          <a:r>
            <a:rPr lang="en-GB" dirty="0" smtClean="0"/>
            <a:t>Traded on LSE</a:t>
          </a:r>
          <a:endParaRPr lang="en-GB" dirty="0"/>
        </a:p>
      </dgm:t>
    </dgm:pt>
    <dgm:pt modelId="{DCCE908C-A81E-4A51-8172-189D4B4C37BC}" type="parTrans" cxnId="{41E3E113-C846-4698-8AEE-03B8BE7E7BD9}">
      <dgm:prSet/>
      <dgm:spPr/>
      <dgm:t>
        <a:bodyPr/>
        <a:lstStyle/>
        <a:p>
          <a:endParaRPr lang="en-GB"/>
        </a:p>
      </dgm:t>
    </dgm:pt>
    <dgm:pt modelId="{4379B00A-E45C-4311-BBF1-D6A61F201793}" type="sibTrans" cxnId="{41E3E113-C846-4698-8AEE-03B8BE7E7BD9}">
      <dgm:prSet/>
      <dgm:spPr/>
      <dgm:t>
        <a:bodyPr/>
        <a:lstStyle/>
        <a:p>
          <a:endParaRPr lang="en-GB"/>
        </a:p>
      </dgm:t>
    </dgm:pt>
    <dgm:pt modelId="{9791BF8C-FB08-4F72-A27F-7678E55FD191}" type="pres">
      <dgm:prSet presAssocID="{5982C6F0-7E19-4FEC-9B5A-55D33B6540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53B6F11-8D8A-4FF0-A14E-13D3758A5663}" type="pres">
      <dgm:prSet presAssocID="{D63B891C-A1FC-4E05-90AF-DC8E533C28C5}" presName="hierRoot1" presStyleCnt="0"/>
      <dgm:spPr/>
    </dgm:pt>
    <dgm:pt modelId="{0E8F8894-13D8-47AB-9C43-20CC8D04C468}" type="pres">
      <dgm:prSet presAssocID="{D63B891C-A1FC-4E05-90AF-DC8E533C28C5}" presName="composite" presStyleCnt="0"/>
      <dgm:spPr/>
    </dgm:pt>
    <dgm:pt modelId="{18C2C55A-D8AC-4118-92A3-F1DB00236A1E}" type="pres">
      <dgm:prSet presAssocID="{D63B891C-A1FC-4E05-90AF-DC8E533C28C5}" presName="background" presStyleLbl="node0" presStyleIdx="0" presStyleCnt="1"/>
      <dgm:spPr/>
    </dgm:pt>
    <dgm:pt modelId="{12851F36-2F89-4502-8A58-8696A36FA45B}" type="pres">
      <dgm:prSet presAssocID="{D63B891C-A1FC-4E05-90AF-DC8E533C28C5}" presName="text" presStyleLbl="fgAcc0" presStyleIdx="0" presStyleCnt="1" custScaleX="150472" custLinFactNeighborX="-1111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4EC8AB6-E948-49AA-85D8-9A98EA7FCCE9}" type="pres">
      <dgm:prSet presAssocID="{D63B891C-A1FC-4E05-90AF-DC8E533C28C5}" presName="hierChild2" presStyleCnt="0"/>
      <dgm:spPr/>
    </dgm:pt>
    <dgm:pt modelId="{0BBDEA11-CC00-47F3-AB74-2C68D2B8F780}" type="pres">
      <dgm:prSet presAssocID="{9E4F68ED-0DDD-4CE5-AD5E-1251CA687EA5}" presName="Name10" presStyleLbl="parChTrans1D2" presStyleIdx="0" presStyleCnt="2"/>
      <dgm:spPr/>
      <dgm:t>
        <a:bodyPr/>
        <a:lstStyle/>
        <a:p>
          <a:endParaRPr lang="en-GB"/>
        </a:p>
      </dgm:t>
    </dgm:pt>
    <dgm:pt modelId="{640CCB22-41E3-4B8A-9A7F-6969164D9403}" type="pres">
      <dgm:prSet presAssocID="{87755BF3-1B99-452E-B095-B0623E17AC25}" presName="hierRoot2" presStyleCnt="0"/>
      <dgm:spPr/>
    </dgm:pt>
    <dgm:pt modelId="{C1F5B109-DD10-44D9-B659-5E154D3F2427}" type="pres">
      <dgm:prSet presAssocID="{87755BF3-1B99-452E-B095-B0623E17AC25}" presName="composite2" presStyleCnt="0"/>
      <dgm:spPr/>
    </dgm:pt>
    <dgm:pt modelId="{EC706566-3A27-497C-8EB2-78FB127DFB3C}" type="pres">
      <dgm:prSet presAssocID="{87755BF3-1B99-452E-B095-B0623E17AC25}" presName="background2" presStyleLbl="node2" presStyleIdx="0" presStyleCnt="2"/>
      <dgm:spPr/>
    </dgm:pt>
    <dgm:pt modelId="{31593CD1-7F52-42CC-A1EF-302E8B435085}" type="pres">
      <dgm:prSet presAssocID="{87755BF3-1B99-452E-B095-B0623E17AC25}" presName="text2" presStyleLbl="fgAcc2" presStyleIdx="0" presStyleCnt="2" custLinFactNeighborX="-3294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5363996-F344-47F2-A62C-F9AFE025E92E}" type="pres">
      <dgm:prSet presAssocID="{87755BF3-1B99-452E-B095-B0623E17AC25}" presName="hierChild3" presStyleCnt="0"/>
      <dgm:spPr/>
    </dgm:pt>
    <dgm:pt modelId="{E7C231AE-3E21-498F-9678-B35FE1499448}" type="pres">
      <dgm:prSet presAssocID="{077A946B-79E1-4B95-93EA-9AE7A937888C}" presName="Name17" presStyleLbl="parChTrans1D3" presStyleIdx="0" presStyleCnt="2"/>
      <dgm:spPr/>
      <dgm:t>
        <a:bodyPr/>
        <a:lstStyle/>
        <a:p>
          <a:endParaRPr lang="en-GB"/>
        </a:p>
      </dgm:t>
    </dgm:pt>
    <dgm:pt modelId="{C06E1EFA-00BA-4924-860C-21DCD8F49977}" type="pres">
      <dgm:prSet presAssocID="{6CF5D687-8E40-4A80-809F-B66B661C1B20}" presName="hierRoot3" presStyleCnt="0"/>
      <dgm:spPr/>
    </dgm:pt>
    <dgm:pt modelId="{619F4163-9EB1-4658-B219-6585FC98FF1B}" type="pres">
      <dgm:prSet presAssocID="{6CF5D687-8E40-4A80-809F-B66B661C1B20}" presName="composite3" presStyleCnt="0"/>
      <dgm:spPr/>
    </dgm:pt>
    <dgm:pt modelId="{7528436A-3127-4362-AA95-4961B38449FE}" type="pres">
      <dgm:prSet presAssocID="{6CF5D687-8E40-4A80-809F-B66B661C1B20}" presName="background3" presStyleLbl="node3" presStyleIdx="0" presStyleCnt="2"/>
      <dgm:spPr/>
    </dgm:pt>
    <dgm:pt modelId="{714640F6-444C-43A9-9AD2-F532F236ED02}" type="pres">
      <dgm:prSet presAssocID="{6CF5D687-8E40-4A80-809F-B66B661C1B20}" presName="text3" presStyleLbl="fgAcc3" presStyleIdx="0" presStyleCnt="2" custLinFactNeighborX="-3291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4E7ECF8-28A9-415E-8A35-46FCF384AE25}" type="pres">
      <dgm:prSet presAssocID="{6CF5D687-8E40-4A80-809F-B66B661C1B20}" presName="hierChild4" presStyleCnt="0"/>
      <dgm:spPr/>
    </dgm:pt>
    <dgm:pt modelId="{134AC14F-7374-4457-BE80-5AA6D782416C}" type="pres">
      <dgm:prSet presAssocID="{664F21BD-A9B7-4D7A-93DC-168527F4A139}" presName="Name10" presStyleLbl="parChTrans1D2" presStyleIdx="1" presStyleCnt="2"/>
      <dgm:spPr/>
      <dgm:t>
        <a:bodyPr/>
        <a:lstStyle/>
        <a:p>
          <a:endParaRPr lang="en-GB"/>
        </a:p>
      </dgm:t>
    </dgm:pt>
    <dgm:pt modelId="{0C0DCFBF-8F46-4258-9095-D8ADBF1D850C}" type="pres">
      <dgm:prSet presAssocID="{D94C39A8-DB72-481C-9EAA-2F6CC9CDF931}" presName="hierRoot2" presStyleCnt="0"/>
      <dgm:spPr/>
    </dgm:pt>
    <dgm:pt modelId="{C7019E66-57C8-463B-B5F7-BF459C3CD396}" type="pres">
      <dgm:prSet presAssocID="{D94C39A8-DB72-481C-9EAA-2F6CC9CDF931}" presName="composite2" presStyleCnt="0"/>
      <dgm:spPr/>
    </dgm:pt>
    <dgm:pt modelId="{73104C9E-DB13-4CB4-941A-831F1DB7FD42}" type="pres">
      <dgm:prSet presAssocID="{D94C39A8-DB72-481C-9EAA-2F6CC9CDF931}" presName="background2" presStyleLbl="node2" presStyleIdx="1" presStyleCnt="2"/>
      <dgm:spPr/>
    </dgm:pt>
    <dgm:pt modelId="{3E030E02-9EC2-4EB2-9707-0A7D831E9D68}" type="pres">
      <dgm:prSet presAssocID="{D94C39A8-DB72-481C-9EAA-2F6CC9CDF931}" presName="text2" presStyleLbl="fgAcc2" presStyleIdx="1" presStyleCnt="2" custLinFactNeighborX="2952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EA888F8-833C-401F-80EA-8EFB394A1138}" type="pres">
      <dgm:prSet presAssocID="{D94C39A8-DB72-481C-9EAA-2F6CC9CDF931}" presName="hierChild3" presStyleCnt="0"/>
      <dgm:spPr/>
    </dgm:pt>
    <dgm:pt modelId="{FA1C643E-BDB1-4CBA-83A8-E766C6FDE3F5}" type="pres">
      <dgm:prSet presAssocID="{DCCE908C-A81E-4A51-8172-189D4B4C37BC}" presName="Name17" presStyleLbl="parChTrans1D3" presStyleIdx="1" presStyleCnt="2"/>
      <dgm:spPr/>
      <dgm:t>
        <a:bodyPr/>
        <a:lstStyle/>
        <a:p>
          <a:endParaRPr lang="en-GB"/>
        </a:p>
      </dgm:t>
    </dgm:pt>
    <dgm:pt modelId="{32B332E7-BE3C-4C60-83EB-E56D7E2ECF3E}" type="pres">
      <dgm:prSet presAssocID="{FDAB2033-C1A3-4DFF-9C56-D344E8321421}" presName="hierRoot3" presStyleCnt="0"/>
      <dgm:spPr/>
    </dgm:pt>
    <dgm:pt modelId="{4009C2D0-E37D-4BBB-A5BA-7390AB70BA58}" type="pres">
      <dgm:prSet presAssocID="{FDAB2033-C1A3-4DFF-9C56-D344E8321421}" presName="composite3" presStyleCnt="0"/>
      <dgm:spPr/>
    </dgm:pt>
    <dgm:pt modelId="{735E50B2-3878-478F-B721-D272866B205E}" type="pres">
      <dgm:prSet presAssocID="{FDAB2033-C1A3-4DFF-9C56-D344E8321421}" presName="background3" presStyleLbl="node3" presStyleIdx="1" presStyleCnt="2"/>
      <dgm:spPr/>
    </dgm:pt>
    <dgm:pt modelId="{6908F8E3-C210-4CF0-A410-7D96C883F5AD}" type="pres">
      <dgm:prSet presAssocID="{FDAB2033-C1A3-4DFF-9C56-D344E8321421}" presName="text3" presStyleLbl="fgAcc3" presStyleIdx="1" presStyleCnt="2" custLinFactNeighborX="2952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7BBD650-F8DF-40F4-B811-3B872A5A56F0}" type="pres">
      <dgm:prSet presAssocID="{FDAB2033-C1A3-4DFF-9C56-D344E8321421}" presName="hierChild4" presStyleCnt="0"/>
      <dgm:spPr/>
    </dgm:pt>
  </dgm:ptLst>
  <dgm:cxnLst>
    <dgm:cxn modelId="{A923FF94-0958-4E76-B5BC-A11B169EEEDF}" srcId="{D63B891C-A1FC-4E05-90AF-DC8E533C28C5}" destId="{87755BF3-1B99-452E-B095-B0623E17AC25}" srcOrd="0" destOrd="0" parTransId="{9E4F68ED-0DDD-4CE5-AD5E-1251CA687EA5}" sibTransId="{B8358F79-7990-41BF-846D-50C30AEC4ECC}"/>
    <dgm:cxn modelId="{A62FF240-984C-4878-A24C-A11FE9492C7A}" type="presOf" srcId="{D63B891C-A1FC-4E05-90AF-DC8E533C28C5}" destId="{12851F36-2F89-4502-8A58-8696A36FA45B}" srcOrd="0" destOrd="0" presId="urn:microsoft.com/office/officeart/2005/8/layout/hierarchy1"/>
    <dgm:cxn modelId="{3878F15C-FEA9-49A5-8657-D007601BE6E8}" type="presOf" srcId="{077A946B-79E1-4B95-93EA-9AE7A937888C}" destId="{E7C231AE-3E21-498F-9678-B35FE1499448}" srcOrd="0" destOrd="0" presId="urn:microsoft.com/office/officeart/2005/8/layout/hierarchy1"/>
    <dgm:cxn modelId="{5CB60795-83A3-4DAE-964A-CAF903B1C579}" type="presOf" srcId="{87755BF3-1B99-452E-B095-B0623E17AC25}" destId="{31593CD1-7F52-42CC-A1EF-302E8B435085}" srcOrd="0" destOrd="0" presId="urn:microsoft.com/office/officeart/2005/8/layout/hierarchy1"/>
    <dgm:cxn modelId="{35A4B67C-D39B-404C-8537-A494F668925A}" srcId="{D63B891C-A1FC-4E05-90AF-DC8E533C28C5}" destId="{D94C39A8-DB72-481C-9EAA-2F6CC9CDF931}" srcOrd="1" destOrd="0" parTransId="{664F21BD-A9B7-4D7A-93DC-168527F4A139}" sibTransId="{4E033E41-40AE-4D62-ADE0-8011AAB52312}"/>
    <dgm:cxn modelId="{41E3E113-C846-4698-8AEE-03B8BE7E7BD9}" srcId="{D94C39A8-DB72-481C-9EAA-2F6CC9CDF931}" destId="{FDAB2033-C1A3-4DFF-9C56-D344E8321421}" srcOrd="0" destOrd="0" parTransId="{DCCE908C-A81E-4A51-8172-189D4B4C37BC}" sibTransId="{4379B00A-E45C-4311-BBF1-D6A61F201793}"/>
    <dgm:cxn modelId="{A1C5C85A-7AF1-4AAC-9551-B8F2E0159650}" type="presOf" srcId="{6CF5D687-8E40-4A80-809F-B66B661C1B20}" destId="{714640F6-444C-43A9-9AD2-F532F236ED02}" srcOrd="0" destOrd="0" presId="urn:microsoft.com/office/officeart/2005/8/layout/hierarchy1"/>
    <dgm:cxn modelId="{BA0A7172-6EFC-4869-85BD-4A02353B4A43}" type="presOf" srcId="{D94C39A8-DB72-481C-9EAA-2F6CC9CDF931}" destId="{3E030E02-9EC2-4EB2-9707-0A7D831E9D68}" srcOrd="0" destOrd="0" presId="urn:microsoft.com/office/officeart/2005/8/layout/hierarchy1"/>
    <dgm:cxn modelId="{ACEF971C-5C95-4503-A485-4724B342E63B}" type="presOf" srcId="{5982C6F0-7E19-4FEC-9B5A-55D33B6540CF}" destId="{9791BF8C-FB08-4F72-A27F-7678E55FD191}" srcOrd="0" destOrd="0" presId="urn:microsoft.com/office/officeart/2005/8/layout/hierarchy1"/>
    <dgm:cxn modelId="{32B6BDB3-CF89-4460-8B20-C72968AA3E83}" type="presOf" srcId="{664F21BD-A9B7-4D7A-93DC-168527F4A139}" destId="{134AC14F-7374-4457-BE80-5AA6D782416C}" srcOrd="0" destOrd="0" presId="urn:microsoft.com/office/officeart/2005/8/layout/hierarchy1"/>
    <dgm:cxn modelId="{70F75E35-6CF5-461F-BD22-3D3BD1B3AEE3}" srcId="{5982C6F0-7E19-4FEC-9B5A-55D33B6540CF}" destId="{D63B891C-A1FC-4E05-90AF-DC8E533C28C5}" srcOrd="0" destOrd="0" parTransId="{4981B79B-89D8-4A6F-8CFE-750771B23AE8}" sibTransId="{37982EE2-BFB3-49F7-9288-129C963DE9A2}"/>
    <dgm:cxn modelId="{9FE47BBD-6532-4270-B8DE-90565FDA5A3B}" type="presOf" srcId="{9E4F68ED-0DDD-4CE5-AD5E-1251CA687EA5}" destId="{0BBDEA11-CC00-47F3-AB74-2C68D2B8F780}" srcOrd="0" destOrd="0" presId="urn:microsoft.com/office/officeart/2005/8/layout/hierarchy1"/>
    <dgm:cxn modelId="{DA937A25-D760-4AC7-8199-9D74F0EB1CD5}" srcId="{87755BF3-1B99-452E-B095-B0623E17AC25}" destId="{6CF5D687-8E40-4A80-809F-B66B661C1B20}" srcOrd="0" destOrd="0" parTransId="{077A946B-79E1-4B95-93EA-9AE7A937888C}" sibTransId="{C64EE644-07B5-4FFF-BDE5-EA1796EB08CF}"/>
    <dgm:cxn modelId="{9C75E26D-1E68-4EE4-AFA8-37AC81E2124A}" type="presOf" srcId="{DCCE908C-A81E-4A51-8172-189D4B4C37BC}" destId="{FA1C643E-BDB1-4CBA-83A8-E766C6FDE3F5}" srcOrd="0" destOrd="0" presId="urn:microsoft.com/office/officeart/2005/8/layout/hierarchy1"/>
    <dgm:cxn modelId="{31E62E62-0E8C-47C7-9FB4-7663E6078F85}" type="presOf" srcId="{FDAB2033-C1A3-4DFF-9C56-D344E8321421}" destId="{6908F8E3-C210-4CF0-A410-7D96C883F5AD}" srcOrd="0" destOrd="0" presId="urn:microsoft.com/office/officeart/2005/8/layout/hierarchy1"/>
    <dgm:cxn modelId="{140636E0-647D-4193-99FA-464812F355F4}" type="presParOf" srcId="{9791BF8C-FB08-4F72-A27F-7678E55FD191}" destId="{753B6F11-8D8A-4FF0-A14E-13D3758A5663}" srcOrd="0" destOrd="0" presId="urn:microsoft.com/office/officeart/2005/8/layout/hierarchy1"/>
    <dgm:cxn modelId="{C2BB16CD-21E1-4769-A588-CD3B604E87B9}" type="presParOf" srcId="{753B6F11-8D8A-4FF0-A14E-13D3758A5663}" destId="{0E8F8894-13D8-47AB-9C43-20CC8D04C468}" srcOrd="0" destOrd="0" presId="urn:microsoft.com/office/officeart/2005/8/layout/hierarchy1"/>
    <dgm:cxn modelId="{55D2048D-83DF-4A52-B6B5-827FBEEF3437}" type="presParOf" srcId="{0E8F8894-13D8-47AB-9C43-20CC8D04C468}" destId="{18C2C55A-D8AC-4118-92A3-F1DB00236A1E}" srcOrd="0" destOrd="0" presId="urn:microsoft.com/office/officeart/2005/8/layout/hierarchy1"/>
    <dgm:cxn modelId="{26E2FB89-8D85-44E1-B630-B6BBFA622EC9}" type="presParOf" srcId="{0E8F8894-13D8-47AB-9C43-20CC8D04C468}" destId="{12851F36-2F89-4502-8A58-8696A36FA45B}" srcOrd="1" destOrd="0" presId="urn:microsoft.com/office/officeart/2005/8/layout/hierarchy1"/>
    <dgm:cxn modelId="{5F3BBC8F-F29A-429B-9C40-3607E870A880}" type="presParOf" srcId="{753B6F11-8D8A-4FF0-A14E-13D3758A5663}" destId="{14EC8AB6-E948-49AA-85D8-9A98EA7FCCE9}" srcOrd="1" destOrd="0" presId="urn:microsoft.com/office/officeart/2005/8/layout/hierarchy1"/>
    <dgm:cxn modelId="{56F0CD28-4025-46AB-92C7-01443988C067}" type="presParOf" srcId="{14EC8AB6-E948-49AA-85D8-9A98EA7FCCE9}" destId="{0BBDEA11-CC00-47F3-AB74-2C68D2B8F780}" srcOrd="0" destOrd="0" presId="urn:microsoft.com/office/officeart/2005/8/layout/hierarchy1"/>
    <dgm:cxn modelId="{E82D8E61-E785-4545-ABA1-B81FF60B8AC8}" type="presParOf" srcId="{14EC8AB6-E948-49AA-85D8-9A98EA7FCCE9}" destId="{640CCB22-41E3-4B8A-9A7F-6969164D9403}" srcOrd="1" destOrd="0" presId="urn:microsoft.com/office/officeart/2005/8/layout/hierarchy1"/>
    <dgm:cxn modelId="{FEBA0CDE-556D-416D-AEBE-F76D61FABF62}" type="presParOf" srcId="{640CCB22-41E3-4B8A-9A7F-6969164D9403}" destId="{C1F5B109-DD10-44D9-B659-5E154D3F2427}" srcOrd="0" destOrd="0" presId="urn:microsoft.com/office/officeart/2005/8/layout/hierarchy1"/>
    <dgm:cxn modelId="{AFC84E3C-E755-4DF4-BC36-5873A7328380}" type="presParOf" srcId="{C1F5B109-DD10-44D9-B659-5E154D3F2427}" destId="{EC706566-3A27-497C-8EB2-78FB127DFB3C}" srcOrd="0" destOrd="0" presId="urn:microsoft.com/office/officeart/2005/8/layout/hierarchy1"/>
    <dgm:cxn modelId="{9EAFA8C3-5F3E-45CF-987B-C86A5DBD124D}" type="presParOf" srcId="{C1F5B109-DD10-44D9-B659-5E154D3F2427}" destId="{31593CD1-7F52-42CC-A1EF-302E8B435085}" srcOrd="1" destOrd="0" presId="urn:microsoft.com/office/officeart/2005/8/layout/hierarchy1"/>
    <dgm:cxn modelId="{2C27B8D5-3773-4A53-B4C8-33B3272F7EAD}" type="presParOf" srcId="{640CCB22-41E3-4B8A-9A7F-6969164D9403}" destId="{95363996-F344-47F2-A62C-F9AFE025E92E}" srcOrd="1" destOrd="0" presId="urn:microsoft.com/office/officeart/2005/8/layout/hierarchy1"/>
    <dgm:cxn modelId="{09FBE642-6DDD-4049-9301-C4A3A47D7072}" type="presParOf" srcId="{95363996-F344-47F2-A62C-F9AFE025E92E}" destId="{E7C231AE-3E21-498F-9678-B35FE1499448}" srcOrd="0" destOrd="0" presId="urn:microsoft.com/office/officeart/2005/8/layout/hierarchy1"/>
    <dgm:cxn modelId="{A309A40D-98D4-4B48-9225-E4229A8152DA}" type="presParOf" srcId="{95363996-F344-47F2-A62C-F9AFE025E92E}" destId="{C06E1EFA-00BA-4924-860C-21DCD8F49977}" srcOrd="1" destOrd="0" presId="urn:microsoft.com/office/officeart/2005/8/layout/hierarchy1"/>
    <dgm:cxn modelId="{41FF28ED-9F77-45DC-9150-C53A3F6D5AAE}" type="presParOf" srcId="{C06E1EFA-00BA-4924-860C-21DCD8F49977}" destId="{619F4163-9EB1-4658-B219-6585FC98FF1B}" srcOrd="0" destOrd="0" presId="urn:microsoft.com/office/officeart/2005/8/layout/hierarchy1"/>
    <dgm:cxn modelId="{F0D95A0F-3812-449B-BEC1-B2C61EC43A0B}" type="presParOf" srcId="{619F4163-9EB1-4658-B219-6585FC98FF1B}" destId="{7528436A-3127-4362-AA95-4961B38449FE}" srcOrd="0" destOrd="0" presId="urn:microsoft.com/office/officeart/2005/8/layout/hierarchy1"/>
    <dgm:cxn modelId="{36A02AD7-00FA-4159-BFBA-8CE5D76BA400}" type="presParOf" srcId="{619F4163-9EB1-4658-B219-6585FC98FF1B}" destId="{714640F6-444C-43A9-9AD2-F532F236ED02}" srcOrd="1" destOrd="0" presId="urn:microsoft.com/office/officeart/2005/8/layout/hierarchy1"/>
    <dgm:cxn modelId="{F09DDC08-0223-4537-9064-F2289B74327F}" type="presParOf" srcId="{C06E1EFA-00BA-4924-860C-21DCD8F49977}" destId="{34E7ECF8-28A9-415E-8A35-46FCF384AE25}" srcOrd="1" destOrd="0" presId="urn:microsoft.com/office/officeart/2005/8/layout/hierarchy1"/>
    <dgm:cxn modelId="{3495F7E9-D388-4559-9F1E-1935389746C3}" type="presParOf" srcId="{14EC8AB6-E948-49AA-85D8-9A98EA7FCCE9}" destId="{134AC14F-7374-4457-BE80-5AA6D782416C}" srcOrd="2" destOrd="0" presId="urn:microsoft.com/office/officeart/2005/8/layout/hierarchy1"/>
    <dgm:cxn modelId="{E8F5A81B-CD8D-461B-B5E8-2E98C3F91B67}" type="presParOf" srcId="{14EC8AB6-E948-49AA-85D8-9A98EA7FCCE9}" destId="{0C0DCFBF-8F46-4258-9095-D8ADBF1D850C}" srcOrd="3" destOrd="0" presId="urn:microsoft.com/office/officeart/2005/8/layout/hierarchy1"/>
    <dgm:cxn modelId="{0A2314E1-40E0-411B-B26A-037827A7F2C5}" type="presParOf" srcId="{0C0DCFBF-8F46-4258-9095-D8ADBF1D850C}" destId="{C7019E66-57C8-463B-B5F7-BF459C3CD396}" srcOrd="0" destOrd="0" presId="urn:microsoft.com/office/officeart/2005/8/layout/hierarchy1"/>
    <dgm:cxn modelId="{9959637A-FD0C-4D58-84DC-2396097D8DD7}" type="presParOf" srcId="{C7019E66-57C8-463B-B5F7-BF459C3CD396}" destId="{73104C9E-DB13-4CB4-941A-831F1DB7FD42}" srcOrd="0" destOrd="0" presId="urn:microsoft.com/office/officeart/2005/8/layout/hierarchy1"/>
    <dgm:cxn modelId="{8A6BA97D-93DF-477B-9FED-A8CBE80C3C7E}" type="presParOf" srcId="{C7019E66-57C8-463B-B5F7-BF459C3CD396}" destId="{3E030E02-9EC2-4EB2-9707-0A7D831E9D68}" srcOrd="1" destOrd="0" presId="urn:microsoft.com/office/officeart/2005/8/layout/hierarchy1"/>
    <dgm:cxn modelId="{FB25A352-EB1F-4BC9-9A39-414AF44079A6}" type="presParOf" srcId="{0C0DCFBF-8F46-4258-9095-D8ADBF1D850C}" destId="{5EA888F8-833C-401F-80EA-8EFB394A1138}" srcOrd="1" destOrd="0" presId="urn:microsoft.com/office/officeart/2005/8/layout/hierarchy1"/>
    <dgm:cxn modelId="{C420ECBB-353C-46FA-A0E8-58737391B566}" type="presParOf" srcId="{5EA888F8-833C-401F-80EA-8EFB394A1138}" destId="{FA1C643E-BDB1-4CBA-83A8-E766C6FDE3F5}" srcOrd="0" destOrd="0" presId="urn:microsoft.com/office/officeart/2005/8/layout/hierarchy1"/>
    <dgm:cxn modelId="{1B9C5772-9B99-4630-8D46-7555EF0BF634}" type="presParOf" srcId="{5EA888F8-833C-401F-80EA-8EFB394A1138}" destId="{32B332E7-BE3C-4C60-83EB-E56D7E2ECF3E}" srcOrd="1" destOrd="0" presId="urn:microsoft.com/office/officeart/2005/8/layout/hierarchy1"/>
    <dgm:cxn modelId="{AD587ECC-C691-4D36-B46C-78B384C0DCC7}" type="presParOf" srcId="{32B332E7-BE3C-4C60-83EB-E56D7E2ECF3E}" destId="{4009C2D0-E37D-4BBB-A5BA-7390AB70BA58}" srcOrd="0" destOrd="0" presId="urn:microsoft.com/office/officeart/2005/8/layout/hierarchy1"/>
    <dgm:cxn modelId="{1CCDB0D0-81A2-4E49-AB8F-630AA5866AEA}" type="presParOf" srcId="{4009C2D0-E37D-4BBB-A5BA-7390AB70BA58}" destId="{735E50B2-3878-478F-B721-D272866B205E}" srcOrd="0" destOrd="0" presId="urn:microsoft.com/office/officeart/2005/8/layout/hierarchy1"/>
    <dgm:cxn modelId="{3E16F5C9-4CE9-4FAC-A25B-67713683076C}" type="presParOf" srcId="{4009C2D0-E37D-4BBB-A5BA-7390AB70BA58}" destId="{6908F8E3-C210-4CF0-A410-7D96C883F5AD}" srcOrd="1" destOrd="0" presId="urn:microsoft.com/office/officeart/2005/8/layout/hierarchy1"/>
    <dgm:cxn modelId="{BC5C9A38-4549-44E2-B6CB-0B8B3A57AC63}" type="presParOf" srcId="{32B332E7-BE3C-4C60-83EB-E56D7E2ECF3E}" destId="{B7BBD650-F8DF-40F4-B811-3B872A5A56F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31F02-4BD3-4259-9F99-8822E7253C81}" type="doc">
      <dgm:prSet loTypeId="urn:microsoft.com/office/officeart/2005/8/layout/equation1" loCatId="relationship" qsTypeId="urn:microsoft.com/office/officeart/2005/8/quickstyle/simple1" qsCatId="simple" csTypeId="urn:microsoft.com/office/officeart/2005/8/colors/accent2_2" csCatId="accent2" phldr="1"/>
      <dgm:spPr/>
    </dgm:pt>
    <dgm:pt modelId="{1B6B536B-CC58-4754-B3E7-8FDED17568A6}">
      <dgm:prSet phldrT="[Testo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600" b="0" dirty="0" smtClean="0"/>
            <a:t>Sales of passenger cruise tickets </a:t>
          </a:r>
          <a:r>
            <a:rPr lang="en-US" sz="1600" b="1" dirty="0" smtClean="0"/>
            <a:t>(76%) </a:t>
          </a:r>
          <a:r>
            <a:rPr lang="en-US" sz="1600" b="0" dirty="0" smtClean="0"/>
            <a:t>+ collection of governmental fees and taxes from guests</a:t>
          </a:r>
          <a:endParaRPr lang="en-GB" sz="1600" dirty="0"/>
        </a:p>
      </dgm:t>
    </dgm:pt>
    <dgm:pt modelId="{D7F5D345-BD8C-4344-A6E4-087511EA5B88}" type="parTrans" cxnId="{9DD677BD-1EAA-4CC4-ABE6-61A67C05B490}">
      <dgm:prSet/>
      <dgm:spPr/>
      <dgm:t>
        <a:bodyPr/>
        <a:lstStyle/>
        <a:p>
          <a:endParaRPr lang="en-GB"/>
        </a:p>
      </dgm:t>
    </dgm:pt>
    <dgm:pt modelId="{4C04962A-130B-4551-8D1E-5CC56271EB3A}" type="sibTrans" cxnId="{9DD677BD-1EAA-4CC4-ABE6-61A67C05B490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GB"/>
        </a:p>
      </dgm:t>
    </dgm:pt>
    <dgm:pt modelId="{8CC67D8D-F75D-4DC1-BC17-C70858C7FC0D}">
      <dgm:prSet phldrT="[Testo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600" b="0" dirty="0" smtClean="0"/>
            <a:t>Sales of goods and services primarily onboard </a:t>
          </a:r>
          <a:r>
            <a:rPr lang="en-US" sz="1600" b="1" dirty="0" smtClean="0"/>
            <a:t>(24%)</a:t>
          </a:r>
          <a:endParaRPr lang="en-GB" sz="1200" b="1" dirty="0"/>
        </a:p>
      </dgm:t>
    </dgm:pt>
    <dgm:pt modelId="{2CDC5A07-4551-4C57-95ED-D5506FFE8C7D}" type="parTrans" cxnId="{974284C9-341E-4997-B6C9-86126346D21D}">
      <dgm:prSet/>
      <dgm:spPr/>
      <dgm:t>
        <a:bodyPr/>
        <a:lstStyle/>
        <a:p>
          <a:endParaRPr lang="en-GB"/>
        </a:p>
      </dgm:t>
    </dgm:pt>
    <dgm:pt modelId="{AE7ECDFC-C455-4BD8-BC72-082722E2F376}" type="sibTrans" cxnId="{974284C9-341E-4997-B6C9-86126346D2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GB"/>
        </a:p>
      </dgm:t>
    </dgm:pt>
    <dgm:pt modelId="{4A88801B-D52C-4087-B5A1-41FF3C65A42D}">
      <dgm:prSet phldrT="[Testo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GB" sz="2400" b="1" dirty="0" smtClean="0"/>
            <a:t>Revenues</a:t>
          </a:r>
          <a:endParaRPr lang="en-GB" sz="900" b="1" dirty="0"/>
        </a:p>
      </dgm:t>
    </dgm:pt>
    <dgm:pt modelId="{A0FCA72A-F23D-4CA9-ABD3-878118900235}" type="sibTrans" cxnId="{4B217844-6D10-4037-80AD-53E834887039}">
      <dgm:prSet/>
      <dgm:spPr/>
      <dgm:t>
        <a:bodyPr/>
        <a:lstStyle/>
        <a:p>
          <a:endParaRPr lang="en-GB"/>
        </a:p>
      </dgm:t>
    </dgm:pt>
    <dgm:pt modelId="{EAD1DCDE-5018-4298-82DF-1E8D37BD3670}" type="parTrans" cxnId="{4B217844-6D10-4037-80AD-53E834887039}">
      <dgm:prSet/>
      <dgm:spPr/>
      <dgm:t>
        <a:bodyPr/>
        <a:lstStyle/>
        <a:p>
          <a:endParaRPr lang="en-GB"/>
        </a:p>
      </dgm:t>
    </dgm:pt>
    <dgm:pt modelId="{EACA937D-0D57-4B32-B459-D241AA460F07}" type="pres">
      <dgm:prSet presAssocID="{3A731F02-4BD3-4259-9F99-8822E7253C81}" presName="linearFlow" presStyleCnt="0">
        <dgm:presLayoutVars>
          <dgm:dir/>
          <dgm:resizeHandles val="exact"/>
        </dgm:presLayoutVars>
      </dgm:prSet>
      <dgm:spPr/>
    </dgm:pt>
    <dgm:pt modelId="{DCCA7878-FB4E-4A59-B9B5-CA758588BB88}" type="pres">
      <dgm:prSet presAssocID="{1B6B536B-CC58-4754-B3E7-8FDED17568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C5041E-51E5-4115-82DC-B5245DB57011}" type="pres">
      <dgm:prSet presAssocID="{4C04962A-130B-4551-8D1E-5CC56271EB3A}" presName="spacerL" presStyleCnt="0"/>
      <dgm:spPr/>
    </dgm:pt>
    <dgm:pt modelId="{D80FE3FD-ABF0-41BA-BC1F-C87BF274819D}" type="pres">
      <dgm:prSet presAssocID="{4C04962A-130B-4551-8D1E-5CC56271EB3A}" presName="sibTrans" presStyleLbl="sibTrans2D1" presStyleIdx="0" presStyleCnt="2"/>
      <dgm:spPr/>
      <dgm:t>
        <a:bodyPr/>
        <a:lstStyle/>
        <a:p>
          <a:endParaRPr lang="en-GB"/>
        </a:p>
      </dgm:t>
    </dgm:pt>
    <dgm:pt modelId="{53C05BCB-F447-40A7-BE27-058AC72BA546}" type="pres">
      <dgm:prSet presAssocID="{4C04962A-130B-4551-8D1E-5CC56271EB3A}" presName="spacerR" presStyleCnt="0"/>
      <dgm:spPr/>
    </dgm:pt>
    <dgm:pt modelId="{7F03BB7D-81E5-4237-8580-9B6ED2BF6FF5}" type="pres">
      <dgm:prSet presAssocID="{8CC67D8D-F75D-4DC1-BC17-C70858C7FC0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26D5F3-9B4C-46BF-B194-01B5E9801351}" type="pres">
      <dgm:prSet presAssocID="{AE7ECDFC-C455-4BD8-BC72-082722E2F376}" presName="spacerL" presStyleCnt="0"/>
      <dgm:spPr/>
    </dgm:pt>
    <dgm:pt modelId="{5C3F3600-CE22-4A0B-9EDC-2BE5BB87227D}" type="pres">
      <dgm:prSet presAssocID="{AE7ECDFC-C455-4BD8-BC72-082722E2F376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C7EE83E-C5AE-4E6A-B618-25168BE541FE}" type="pres">
      <dgm:prSet presAssocID="{AE7ECDFC-C455-4BD8-BC72-082722E2F376}" presName="spacerR" presStyleCnt="0"/>
      <dgm:spPr/>
    </dgm:pt>
    <dgm:pt modelId="{B80DD43C-FA10-4B38-83E0-3BD21069AB7A}" type="pres">
      <dgm:prSet presAssocID="{4A88801B-D52C-4087-B5A1-41FF3C65A4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0F3919C-352A-4603-AB72-A612B00CADD6}" type="presOf" srcId="{1B6B536B-CC58-4754-B3E7-8FDED17568A6}" destId="{DCCA7878-FB4E-4A59-B9B5-CA758588BB88}" srcOrd="0" destOrd="0" presId="urn:microsoft.com/office/officeart/2005/8/layout/equation1"/>
    <dgm:cxn modelId="{974284C9-341E-4997-B6C9-86126346D21D}" srcId="{3A731F02-4BD3-4259-9F99-8822E7253C81}" destId="{8CC67D8D-F75D-4DC1-BC17-C70858C7FC0D}" srcOrd="1" destOrd="0" parTransId="{2CDC5A07-4551-4C57-95ED-D5506FFE8C7D}" sibTransId="{AE7ECDFC-C455-4BD8-BC72-082722E2F376}"/>
    <dgm:cxn modelId="{25D5A201-0563-40F3-B0B2-E23BB8582527}" type="presOf" srcId="{8CC67D8D-F75D-4DC1-BC17-C70858C7FC0D}" destId="{7F03BB7D-81E5-4237-8580-9B6ED2BF6FF5}" srcOrd="0" destOrd="0" presId="urn:microsoft.com/office/officeart/2005/8/layout/equation1"/>
    <dgm:cxn modelId="{D1527F9A-72AB-41C5-BCA3-B01DFA6B73A5}" type="presOf" srcId="{3A731F02-4BD3-4259-9F99-8822E7253C81}" destId="{EACA937D-0D57-4B32-B459-D241AA460F07}" srcOrd="0" destOrd="0" presId="urn:microsoft.com/office/officeart/2005/8/layout/equation1"/>
    <dgm:cxn modelId="{31FB6E76-084C-442A-966D-B823988CA677}" type="presOf" srcId="{AE7ECDFC-C455-4BD8-BC72-082722E2F376}" destId="{5C3F3600-CE22-4A0B-9EDC-2BE5BB87227D}" srcOrd="0" destOrd="0" presId="urn:microsoft.com/office/officeart/2005/8/layout/equation1"/>
    <dgm:cxn modelId="{FB4A4117-A627-4B61-AD2C-A8E68D43264F}" type="presOf" srcId="{4C04962A-130B-4551-8D1E-5CC56271EB3A}" destId="{D80FE3FD-ABF0-41BA-BC1F-C87BF274819D}" srcOrd="0" destOrd="0" presId="urn:microsoft.com/office/officeart/2005/8/layout/equation1"/>
    <dgm:cxn modelId="{76EF81B8-4F3D-4F30-95DF-E6E6D2D097E8}" type="presOf" srcId="{4A88801B-D52C-4087-B5A1-41FF3C65A42D}" destId="{B80DD43C-FA10-4B38-83E0-3BD21069AB7A}" srcOrd="0" destOrd="0" presId="urn:microsoft.com/office/officeart/2005/8/layout/equation1"/>
    <dgm:cxn modelId="{9DD677BD-1EAA-4CC4-ABE6-61A67C05B490}" srcId="{3A731F02-4BD3-4259-9F99-8822E7253C81}" destId="{1B6B536B-CC58-4754-B3E7-8FDED17568A6}" srcOrd="0" destOrd="0" parTransId="{D7F5D345-BD8C-4344-A6E4-087511EA5B88}" sibTransId="{4C04962A-130B-4551-8D1E-5CC56271EB3A}"/>
    <dgm:cxn modelId="{4B217844-6D10-4037-80AD-53E834887039}" srcId="{3A731F02-4BD3-4259-9F99-8822E7253C81}" destId="{4A88801B-D52C-4087-B5A1-41FF3C65A42D}" srcOrd="2" destOrd="0" parTransId="{EAD1DCDE-5018-4298-82DF-1E8D37BD3670}" sibTransId="{A0FCA72A-F23D-4CA9-ABD3-878118900235}"/>
    <dgm:cxn modelId="{1AC6F7A1-F5B6-4020-BC7F-CA5FA10E9D2D}" type="presParOf" srcId="{EACA937D-0D57-4B32-B459-D241AA460F07}" destId="{DCCA7878-FB4E-4A59-B9B5-CA758588BB88}" srcOrd="0" destOrd="0" presId="urn:microsoft.com/office/officeart/2005/8/layout/equation1"/>
    <dgm:cxn modelId="{001C1B9D-E112-416F-8D1C-9FEAAC01FC8E}" type="presParOf" srcId="{EACA937D-0D57-4B32-B459-D241AA460F07}" destId="{E6C5041E-51E5-4115-82DC-B5245DB57011}" srcOrd="1" destOrd="0" presId="urn:microsoft.com/office/officeart/2005/8/layout/equation1"/>
    <dgm:cxn modelId="{B0B45A8C-23A0-47D7-8476-1286AC4C3B05}" type="presParOf" srcId="{EACA937D-0D57-4B32-B459-D241AA460F07}" destId="{D80FE3FD-ABF0-41BA-BC1F-C87BF274819D}" srcOrd="2" destOrd="0" presId="urn:microsoft.com/office/officeart/2005/8/layout/equation1"/>
    <dgm:cxn modelId="{916F69BE-357D-4B2E-96AD-E85022E0595E}" type="presParOf" srcId="{EACA937D-0D57-4B32-B459-D241AA460F07}" destId="{53C05BCB-F447-40A7-BE27-058AC72BA546}" srcOrd="3" destOrd="0" presId="urn:microsoft.com/office/officeart/2005/8/layout/equation1"/>
    <dgm:cxn modelId="{C328ECF8-DC2E-4700-A82F-1AC339E3F708}" type="presParOf" srcId="{EACA937D-0D57-4B32-B459-D241AA460F07}" destId="{7F03BB7D-81E5-4237-8580-9B6ED2BF6FF5}" srcOrd="4" destOrd="0" presId="urn:microsoft.com/office/officeart/2005/8/layout/equation1"/>
    <dgm:cxn modelId="{9D176D8D-23F1-48BA-B5F3-0AC2599060BC}" type="presParOf" srcId="{EACA937D-0D57-4B32-B459-D241AA460F07}" destId="{5526D5F3-9B4C-46BF-B194-01B5E9801351}" srcOrd="5" destOrd="0" presId="urn:microsoft.com/office/officeart/2005/8/layout/equation1"/>
    <dgm:cxn modelId="{42D80361-94E7-4B96-B054-5A0A35D05A31}" type="presParOf" srcId="{EACA937D-0D57-4B32-B459-D241AA460F07}" destId="{5C3F3600-CE22-4A0B-9EDC-2BE5BB87227D}" srcOrd="6" destOrd="0" presId="urn:microsoft.com/office/officeart/2005/8/layout/equation1"/>
    <dgm:cxn modelId="{19D20076-3045-4DAE-BB36-B73DFB761047}" type="presParOf" srcId="{EACA937D-0D57-4B32-B459-D241AA460F07}" destId="{AC7EE83E-C5AE-4E6A-B618-25168BE541FE}" srcOrd="7" destOrd="0" presId="urn:microsoft.com/office/officeart/2005/8/layout/equation1"/>
    <dgm:cxn modelId="{C0AD9A87-7D44-4195-BFC4-4ABFEF199800}" type="presParOf" srcId="{EACA937D-0D57-4B32-B459-D241AA460F07}" destId="{B80DD43C-FA10-4B38-83E0-3BD21069AB7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108140-3A3E-4098-888E-C873FE5416F8}" type="doc">
      <dgm:prSet loTypeId="urn:microsoft.com/office/officeart/2005/8/layout/radial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CEBD9424-B43F-4309-B603-9940A9C7D71C}">
      <dgm:prSet phldrT="[Testo]"/>
      <dgm:spPr>
        <a:solidFill>
          <a:schemeClr val="accent2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GB" dirty="0" smtClean="0"/>
            <a:t>Expenses</a:t>
          </a:r>
          <a:endParaRPr lang="en-GB" dirty="0"/>
        </a:p>
      </dgm:t>
    </dgm:pt>
    <dgm:pt modelId="{8120195C-96BA-4A38-AEC6-D78496023AD3}" type="parTrans" cxnId="{349492BC-D23F-49F4-BFCD-35E1D18EB3E2}">
      <dgm:prSet/>
      <dgm:spPr/>
      <dgm:t>
        <a:bodyPr/>
        <a:lstStyle/>
        <a:p>
          <a:endParaRPr lang="en-GB"/>
        </a:p>
      </dgm:t>
    </dgm:pt>
    <dgm:pt modelId="{3006E9AB-95FF-4740-907A-E83F616571E4}" type="sibTrans" cxnId="{349492BC-D23F-49F4-BFCD-35E1D18EB3E2}">
      <dgm:prSet/>
      <dgm:spPr/>
      <dgm:t>
        <a:bodyPr/>
        <a:lstStyle/>
        <a:p>
          <a:endParaRPr lang="en-GB"/>
        </a:p>
      </dgm:t>
    </dgm:pt>
    <dgm:pt modelId="{4934551B-A1FF-4F4B-AF22-924959239EBA}">
      <dgm:prSet phldrT="[Testo]" custT="1"/>
      <dgm:spPr/>
      <dgm:t>
        <a:bodyPr/>
        <a:lstStyle/>
        <a:p>
          <a:r>
            <a:rPr lang="en-US" sz="1400" b="0" dirty="0" smtClean="0"/>
            <a:t>Travel agent commissions, transportation related costs, governmental fees and taxes </a:t>
          </a:r>
          <a:endParaRPr lang="en-GB" sz="1400" dirty="0"/>
        </a:p>
      </dgm:t>
    </dgm:pt>
    <dgm:pt modelId="{A0F8A5E0-CC38-4265-B32C-A0EE8457C8FA}" type="parTrans" cxnId="{201FCEEC-787A-4BC7-820B-0EA257D01F62}">
      <dgm:prSet/>
      <dgm:spPr/>
      <dgm:t>
        <a:bodyPr/>
        <a:lstStyle/>
        <a:p>
          <a:endParaRPr lang="en-GB"/>
        </a:p>
      </dgm:t>
    </dgm:pt>
    <dgm:pt modelId="{5335935E-53DC-442D-B70A-114377A55CAA}" type="sibTrans" cxnId="{201FCEEC-787A-4BC7-820B-0EA257D01F62}">
      <dgm:prSet/>
      <dgm:spPr/>
      <dgm:t>
        <a:bodyPr/>
        <a:lstStyle/>
        <a:p>
          <a:endParaRPr lang="en-GB"/>
        </a:p>
      </dgm:t>
    </dgm:pt>
    <dgm:pt modelId="{79E095A5-1035-4D4A-A461-AAEE04C0BCBE}">
      <dgm:prSet phldrT="[Testo]" custT="1"/>
      <dgm:spPr/>
      <dgm:t>
        <a:bodyPr/>
        <a:lstStyle/>
        <a:p>
          <a:r>
            <a:rPr lang="en-US" sz="1600" b="0" dirty="0" smtClean="0"/>
            <a:t>Onboard costs, directly associated with onboard revenues</a:t>
          </a:r>
          <a:endParaRPr lang="en-GB" sz="1600" dirty="0"/>
        </a:p>
      </dgm:t>
    </dgm:pt>
    <dgm:pt modelId="{32D9A7AC-4A74-4A3D-B229-2FD1C297F7A6}" type="parTrans" cxnId="{A7C88B3D-FA1B-4D99-85BF-D13662CD6FC6}">
      <dgm:prSet/>
      <dgm:spPr/>
      <dgm:t>
        <a:bodyPr/>
        <a:lstStyle/>
        <a:p>
          <a:endParaRPr lang="en-GB"/>
        </a:p>
      </dgm:t>
    </dgm:pt>
    <dgm:pt modelId="{40F50F1F-581D-4C69-9F40-E43E6EDE7C65}" type="sibTrans" cxnId="{A7C88B3D-FA1B-4D99-85BF-D13662CD6FC6}">
      <dgm:prSet/>
      <dgm:spPr/>
      <dgm:t>
        <a:bodyPr/>
        <a:lstStyle/>
        <a:p>
          <a:endParaRPr lang="en-GB"/>
        </a:p>
      </dgm:t>
    </dgm:pt>
    <dgm:pt modelId="{41798D82-0C2D-4BB7-B662-520A13885D6F}">
      <dgm:prSet phldrT="[Testo]" custT="1"/>
      <dgm:spPr/>
      <dgm:t>
        <a:bodyPr/>
        <a:lstStyle/>
        <a:p>
          <a:r>
            <a:rPr lang="en-US" sz="1600" b="0" dirty="0" smtClean="0"/>
            <a:t>Fuel costs, which include </a:t>
          </a:r>
          <a:r>
            <a:rPr lang="en-US" sz="1600" dirty="0" smtClean="0"/>
            <a:t>fuel delivery costs</a:t>
          </a:r>
        </a:p>
      </dgm:t>
    </dgm:pt>
    <dgm:pt modelId="{B774C10A-023C-4983-9FCA-E0FB25DC2694}" type="parTrans" cxnId="{86D49695-1087-4194-919B-A24F8A675C7A}">
      <dgm:prSet/>
      <dgm:spPr/>
      <dgm:t>
        <a:bodyPr/>
        <a:lstStyle/>
        <a:p>
          <a:endParaRPr lang="en-GB"/>
        </a:p>
      </dgm:t>
    </dgm:pt>
    <dgm:pt modelId="{7A8D7A84-0F98-411E-A4F6-2D085AED7D23}" type="sibTrans" cxnId="{86D49695-1087-4194-919B-A24F8A675C7A}">
      <dgm:prSet/>
      <dgm:spPr/>
      <dgm:t>
        <a:bodyPr/>
        <a:lstStyle/>
        <a:p>
          <a:endParaRPr lang="en-GB"/>
        </a:p>
      </dgm:t>
    </dgm:pt>
    <dgm:pt modelId="{0CD570CB-1854-4D58-9536-AC4341860CEB}">
      <dgm:prSet phldrT="[Testo]" custT="1"/>
      <dgm:spPr/>
      <dgm:t>
        <a:bodyPr/>
        <a:lstStyle/>
        <a:p>
          <a:r>
            <a:rPr lang="en-US" sz="1600" b="0" dirty="0" smtClean="0"/>
            <a:t>Costs related to our shipboard personnel</a:t>
          </a:r>
          <a:endParaRPr lang="en-GB" sz="1600" dirty="0"/>
        </a:p>
      </dgm:t>
    </dgm:pt>
    <dgm:pt modelId="{E0F35C4F-86C4-4B05-92DE-7CD4A83F844A}" type="parTrans" cxnId="{0057F84D-29A4-4DC1-AFA6-8DE8EA7FCCF6}">
      <dgm:prSet/>
      <dgm:spPr/>
      <dgm:t>
        <a:bodyPr/>
        <a:lstStyle/>
        <a:p>
          <a:endParaRPr lang="en-GB"/>
        </a:p>
      </dgm:t>
    </dgm:pt>
    <dgm:pt modelId="{CDAFC9F4-BDD5-458A-BA7C-75A1F8AD80C9}" type="sibTrans" cxnId="{0057F84D-29A4-4DC1-AFA6-8DE8EA7FCCF6}">
      <dgm:prSet/>
      <dgm:spPr/>
      <dgm:t>
        <a:bodyPr/>
        <a:lstStyle/>
        <a:p>
          <a:endParaRPr lang="en-GB"/>
        </a:p>
      </dgm:t>
    </dgm:pt>
    <dgm:pt modelId="{22D6639E-01E7-4236-87B1-40E26B9D5A74}">
      <dgm:prSet phldrT="[Testo]" custT="1"/>
      <dgm:spPr/>
      <dgm:t>
        <a:bodyPr/>
        <a:lstStyle/>
        <a:p>
          <a:r>
            <a:rPr lang="en-US" sz="1600" b="0" dirty="0" smtClean="0"/>
            <a:t>Food costs, which include both our guest and crew food costs</a:t>
          </a:r>
          <a:endParaRPr lang="en-GB" sz="1600" dirty="0"/>
        </a:p>
      </dgm:t>
    </dgm:pt>
    <dgm:pt modelId="{78BB47CD-7AF9-408B-957F-81086A98013A}" type="parTrans" cxnId="{9E9473F0-4C71-46BD-9608-8F754804088C}">
      <dgm:prSet/>
      <dgm:spPr/>
      <dgm:t>
        <a:bodyPr/>
        <a:lstStyle/>
        <a:p>
          <a:endParaRPr lang="en-GB"/>
        </a:p>
      </dgm:t>
    </dgm:pt>
    <dgm:pt modelId="{38C4E9B5-7EBD-46C0-A6BE-E92A14913A53}" type="sibTrans" cxnId="{9E9473F0-4C71-46BD-9608-8F754804088C}">
      <dgm:prSet/>
      <dgm:spPr/>
      <dgm:t>
        <a:bodyPr/>
        <a:lstStyle/>
        <a:p>
          <a:endParaRPr lang="en-GB"/>
        </a:p>
      </dgm:t>
    </dgm:pt>
    <dgm:pt modelId="{11931825-D6D1-49B8-AE5C-D2E3A4B39643}">
      <dgm:prSet phldrT="[Testo]" custT="1"/>
      <dgm:spPr/>
      <dgm:t>
        <a:bodyPr/>
        <a:lstStyle/>
        <a:p>
          <a:r>
            <a:rPr lang="en-US" sz="1600" b="0" dirty="0" smtClean="0"/>
            <a:t>Ship operating costs </a:t>
          </a:r>
          <a:endParaRPr lang="en-GB" sz="1600" dirty="0"/>
        </a:p>
      </dgm:t>
    </dgm:pt>
    <dgm:pt modelId="{419DF243-79E8-4460-9224-93F7655C3A08}" type="parTrans" cxnId="{EDC7FAFC-9BDA-4A5A-99FB-33BDA966E1CD}">
      <dgm:prSet/>
      <dgm:spPr/>
      <dgm:t>
        <a:bodyPr/>
        <a:lstStyle/>
        <a:p>
          <a:endParaRPr lang="en-GB"/>
        </a:p>
      </dgm:t>
    </dgm:pt>
    <dgm:pt modelId="{416C6FB5-6AE7-453D-8B31-D8AF010BC5B3}" type="sibTrans" cxnId="{EDC7FAFC-9BDA-4A5A-99FB-33BDA966E1CD}">
      <dgm:prSet/>
      <dgm:spPr/>
      <dgm:t>
        <a:bodyPr/>
        <a:lstStyle/>
        <a:p>
          <a:endParaRPr lang="en-GB"/>
        </a:p>
      </dgm:t>
    </dgm:pt>
    <dgm:pt modelId="{360BD179-AD55-4B30-B581-3D6B8A64361E}" type="pres">
      <dgm:prSet presAssocID="{0F108140-3A3E-4098-888E-C873FE5416F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7902AC7-C776-4C33-B17E-521B9D0191AF}" type="pres">
      <dgm:prSet presAssocID="{CEBD9424-B43F-4309-B603-9940A9C7D71C}" presName="centerShape" presStyleLbl="node0" presStyleIdx="0" presStyleCnt="1"/>
      <dgm:spPr/>
      <dgm:t>
        <a:bodyPr/>
        <a:lstStyle/>
        <a:p>
          <a:endParaRPr lang="en-GB"/>
        </a:p>
      </dgm:t>
    </dgm:pt>
    <dgm:pt modelId="{AA55BF8C-D448-47E4-994A-8446863F5E90}" type="pres">
      <dgm:prSet presAssocID="{A0F8A5E0-CC38-4265-B32C-A0EE8457C8FA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E5D7C1B5-4713-4BFA-84FF-AE3B2334189D}" type="pres">
      <dgm:prSet presAssocID="{4934551B-A1FF-4F4B-AF22-924959239EB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1C4186-50AB-477E-932E-62D890997A7B}" type="pres">
      <dgm:prSet presAssocID="{32D9A7AC-4A74-4A3D-B229-2FD1C297F7A6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5EF0712D-AFD9-45FE-94E3-4F20D7935ECE}" type="pres">
      <dgm:prSet presAssocID="{79E095A5-1035-4D4A-A461-AAEE04C0BCB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7F572D-C361-48D4-A5FA-F003DBB82EB2}" type="pres">
      <dgm:prSet presAssocID="{B774C10A-023C-4983-9FCA-E0FB25DC2694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4389A3DB-3EB4-478B-BD4E-6336E577C3B7}" type="pres">
      <dgm:prSet presAssocID="{41798D82-0C2D-4BB7-B662-520A13885D6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31354D-0516-49A4-9810-EEE1E71A057D}" type="pres">
      <dgm:prSet presAssocID="{E0F35C4F-86C4-4B05-92DE-7CD4A83F844A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627AF00C-FB31-4509-8080-A7FACA39D036}" type="pres">
      <dgm:prSet presAssocID="{0CD570CB-1854-4D58-9536-AC4341860CE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5C3F77-0A4B-4D69-ABC9-2DAB734FC7B8}" type="pres">
      <dgm:prSet presAssocID="{78BB47CD-7AF9-408B-957F-81086A98013A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D11E3C97-4688-448D-BF54-B3AC27D23220}" type="pres">
      <dgm:prSet presAssocID="{22D6639E-01E7-4236-87B1-40E26B9D5A7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C8AD58-FCAC-49AD-8244-8FCDB1B0A01C}" type="pres">
      <dgm:prSet presAssocID="{419DF243-79E8-4460-9224-93F7655C3A08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B090BAA0-437D-45EA-91EC-397546796455}" type="pres">
      <dgm:prSet presAssocID="{11931825-D6D1-49B8-AE5C-D2E3A4B3964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453D41A-3D4E-4497-BBC8-C7C0DA1FBD14}" type="presOf" srcId="{B774C10A-023C-4983-9FCA-E0FB25DC2694}" destId="{FA7F572D-C361-48D4-A5FA-F003DBB82EB2}" srcOrd="0" destOrd="0" presId="urn:microsoft.com/office/officeart/2005/8/layout/radial4"/>
    <dgm:cxn modelId="{357E3242-3BE2-41A1-88B9-C25A93AE1A49}" type="presOf" srcId="{78BB47CD-7AF9-408B-957F-81086A98013A}" destId="{A85C3F77-0A4B-4D69-ABC9-2DAB734FC7B8}" srcOrd="0" destOrd="0" presId="urn:microsoft.com/office/officeart/2005/8/layout/radial4"/>
    <dgm:cxn modelId="{E8B765D3-D676-4439-AF43-272E23870466}" type="presOf" srcId="{0F108140-3A3E-4098-888E-C873FE5416F8}" destId="{360BD179-AD55-4B30-B581-3D6B8A64361E}" srcOrd="0" destOrd="0" presId="urn:microsoft.com/office/officeart/2005/8/layout/radial4"/>
    <dgm:cxn modelId="{91205254-7417-4BBB-A642-92222DA69AD6}" type="presOf" srcId="{79E095A5-1035-4D4A-A461-AAEE04C0BCBE}" destId="{5EF0712D-AFD9-45FE-94E3-4F20D7935ECE}" srcOrd="0" destOrd="0" presId="urn:microsoft.com/office/officeart/2005/8/layout/radial4"/>
    <dgm:cxn modelId="{86D49695-1087-4194-919B-A24F8A675C7A}" srcId="{CEBD9424-B43F-4309-B603-9940A9C7D71C}" destId="{41798D82-0C2D-4BB7-B662-520A13885D6F}" srcOrd="2" destOrd="0" parTransId="{B774C10A-023C-4983-9FCA-E0FB25DC2694}" sibTransId="{7A8D7A84-0F98-411E-A4F6-2D085AED7D23}"/>
    <dgm:cxn modelId="{B44924C9-8DF2-4A5F-8BCA-F50BAB5F5DBE}" type="presOf" srcId="{419DF243-79E8-4460-9224-93F7655C3A08}" destId="{47C8AD58-FCAC-49AD-8244-8FCDB1B0A01C}" srcOrd="0" destOrd="0" presId="urn:microsoft.com/office/officeart/2005/8/layout/radial4"/>
    <dgm:cxn modelId="{0057F84D-29A4-4DC1-AFA6-8DE8EA7FCCF6}" srcId="{CEBD9424-B43F-4309-B603-9940A9C7D71C}" destId="{0CD570CB-1854-4D58-9536-AC4341860CEB}" srcOrd="3" destOrd="0" parTransId="{E0F35C4F-86C4-4B05-92DE-7CD4A83F844A}" sibTransId="{CDAFC9F4-BDD5-458A-BA7C-75A1F8AD80C9}"/>
    <dgm:cxn modelId="{EBECCFF8-4143-45AF-8A2C-B6B0406FDDF0}" type="presOf" srcId="{11931825-D6D1-49B8-AE5C-D2E3A4B39643}" destId="{B090BAA0-437D-45EA-91EC-397546796455}" srcOrd="0" destOrd="0" presId="urn:microsoft.com/office/officeart/2005/8/layout/radial4"/>
    <dgm:cxn modelId="{4604D95C-2352-49D7-B4B2-557C508938E8}" type="presOf" srcId="{32D9A7AC-4A74-4A3D-B229-2FD1C297F7A6}" destId="{611C4186-50AB-477E-932E-62D890997A7B}" srcOrd="0" destOrd="0" presId="urn:microsoft.com/office/officeart/2005/8/layout/radial4"/>
    <dgm:cxn modelId="{A7C88B3D-FA1B-4D99-85BF-D13662CD6FC6}" srcId="{CEBD9424-B43F-4309-B603-9940A9C7D71C}" destId="{79E095A5-1035-4D4A-A461-AAEE04C0BCBE}" srcOrd="1" destOrd="0" parTransId="{32D9A7AC-4A74-4A3D-B229-2FD1C297F7A6}" sibTransId="{40F50F1F-581D-4C69-9F40-E43E6EDE7C65}"/>
    <dgm:cxn modelId="{1ED813D4-C003-4D51-8BB2-746B33E6B4A1}" type="presOf" srcId="{CEBD9424-B43F-4309-B603-9940A9C7D71C}" destId="{47902AC7-C776-4C33-B17E-521B9D0191AF}" srcOrd="0" destOrd="0" presId="urn:microsoft.com/office/officeart/2005/8/layout/radial4"/>
    <dgm:cxn modelId="{9E9473F0-4C71-46BD-9608-8F754804088C}" srcId="{CEBD9424-B43F-4309-B603-9940A9C7D71C}" destId="{22D6639E-01E7-4236-87B1-40E26B9D5A74}" srcOrd="4" destOrd="0" parTransId="{78BB47CD-7AF9-408B-957F-81086A98013A}" sibTransId="{38C4E9B5-7EBD-46C0-A6BE-E92A14913A53}"/>
    <dgm:cxn modelId="{7237FCEA-6819-4959-9095-2AC572F7AE29}" type="presOf" srcId="{0CD570CB-1854-4D58-9536-AC4341860CEB}" destId="{627AF00C-FB31-4509-8080-A7FACA39D036}" srcOrd="0" destOrd="0" presId="urn:microsoft.com/office/officeart/2005/8/layout/radial4"/>
    <dgm:cxn modelId="{141D8B06-5F3D-4FDB-AA4C-B4B380C95CDA}" type="presOf" srcId="{E0F35C4F-86C4-4B05-92DE-7CD4A83F844A}" destId="{C631354D-0516-49A4-9810-EEE1E71A057D}" srcOrd="0" destOrd="0" presId="urn:microsoft.com/office/officeart/2005/8/layout/radial4"/>
    <dgm:cxn modelId="{EDC7FAFC-9BDA-4A5A-99FB-33BDA966E1CD}" srcId="{CEBD9424-B43F-4309-B603-9940A9C7D71C}" destId="{11931825-D6D1-49B8-AE5C-D2E3A4B39643}" srcOrd="5" destOrd="0" parTransId="{419DF243-79E8-4460-9224-93F7655C3A08}" sibTransId="{416C6FB5-6AE7-453D-8B31-D8AF010BC5B3}"/>
    <dgm:cxn modelId="{B58AC297-2C6F-4A16-A7CB-53DEE7861BA5}" type="presOf" srcId="{22D6639E-01E7-4236-87B1-40E26B9D5A74}" destId="{D11E3C97-4688-448D-BF54-B3AC27D23220}" srcOrd="0" destOrd="0" presId="urn:microsoft.com/office/officeart/2005/8/layout/radial4"/>
    <dgm:cxn modelId="{349492BC-D23F-49F4-BFCD-35E1D18EB3E2}" srcId="{0F108140-3A3E-4098-888E-C873FE5416F8}" destId="{CEBD9424-B43F-4309-B603-9940A9C7D71C}" srcOrd="0" destOrd="0" parTransId="{8120195C-96BA-4A38-AEC6-D78496023AD3}" sibTransId="{3006E9AB-95FF-4740-907A-E83F616571E4}"/>
    <dgm:cxn modelId="{2EBE1A22-4FAF-4031-8FD0-2D56DE17BD49}" type="presOf" srcId="{A0F8A5E0-CC38-4265-B32C-A0EE8457C8FA}" destId="{AA55BF8C-D448-47E4-994A-8446863F5E90}" srcOrd="0" destOrd="0" presId="urn:microsoft.com/office/officeart/2005/8/layout/radial4"/>
    <dgm:cxn modelId="{71EF7EBC-AA2B-444D-9261-78D0D8D725D8}" type="presOf" srcId="{4934551B-A1FF-4F4B-AF22-924959239EBA}" destId="{E5D7C1B5-4713-4BFA-84FF-AE3B2334189D}" srcOrd="0" destOrd="0" presId="urn:microsoft.com/office/officeart/2005/8/layout/radial4"/>
    <dgm:cxn modelId="{201FCEEC-787A-4BC7-820B-0EA257D01F62}" srcId="{CEBD9424-B43F-4309-B603-9940A9C7D71C}" destId="{4934551B-A1FF-4F4B-AF22-924959239EBA}" srcOrd="0" destOrd="0" parTransId="{A0F8A5E0-CC38-4265-B32C-A0EE8457C8FA}" sibTransId="{5335935E-53DC-442D-B70A-114377A55CAA}"/>
    <dgm:cxn modelId="{9C202925-B22F-4AA6-B947-8E96252E9D8C}" type="presOf" srcId="{41798D82-0C2D-4BB7-B662-520A13885D6F}" destId="{4389A3DB-3EB4-478B-BD4E-6336E577C3B7}" srcOrd="0" destOrd="0" presId="urn:microsoft.com/office/officeart/2005/8/layout/radial4"/>
    <dgm:cxn modelId="{34678463-F7D0-47FB-8090-81B608616899}" type="presParOf" srcId="{360BD179-AD55-4B30-B581-3D6B8A64361E}" destId="{47902AC7-C776-4C33-B17E-521B9D0191AF}" srcOrd="0" destOrd="0" presId="urn:microsoft.com/office/officeart/2005/8/layout/radial4"/>
    <dgm:cxn modelId="{CF32156C-1FE8-4ED2-9149-E0124CE3DEBE}" type="presParOf" srcId="{360BD179-AD55-4B30-B581-3D6B8A64361E}" destId="{AA55BF8C-D448-47E4-994A-8446863F5E90}" srcOrd="1" destOrd="0" presId="urn:microsoft.com/office/officeart/2005/8/layout/radial4"/>
    <dgm:cxn modelId="{0D3F0EFD-C35F-41F1-87BF-C11FCE1F6F29}" type="presParOf" srcId="{360BD179-AD55-4B30-B581-3D6B8A64361E}" destId="{E5D7C1B5-4713-4BFA-84FF-AE3B2334189D}" srcOrd="2" destOrd="0" presId="urn:microsoft.com/office/officeart/2005/8/layout/radial4"/>
    <dgm:cxn modelId="{F62AB687-CAED-4B92-83E9-1EE6E3962D29}" type="presParOf" srcId="{360BD179-AD55-4B30-B581-3D6B8A64361E}" destId="{611C4186-50AB-477E-932E-62D890997A7B}" srcOrd="3" destOrd="0" presId="urn:microsoft.com/office/officeart/2005/8/layout/radial4"/>
    <dgm:cxn modelId="{4C58AA63-D53E-4462-99EA-55FF81E2CCA4}" type="presParOf" srcId="{360BD179-AD55-4B30-B581-3D6B8A64361E}" destId="{5EF0712D-AFD9-45FE-94E3-4F20D7935ECE}" srcOrd="4" destOrd="0" presId="urn:microsoft.com/office/officeart/2005/8/layout/radial4"/>
    <dgm:cxn modelId="{02F36ED9-5644-4107-9E79-60D2814F844A}" type="presParOf" srcId="{360BD179-AD55-4B30-B581-3D6B8A64361E}" destId="{FA7F572D-C361-48D4-A5FA-F003DBB82EB2}" srcOrd="5" destOrd="0" presId="urn:microsoft.com/office/officeart/2005/8/layout/radial4"/>
    <dgm:cxn modelId="{8A8A71D1-E4EC-4C14-A8A5-F0381DCBD288}" type="presParOf" srcId="{360BD179-AD55-4B30-B581-3D6B8A64361E}" destId="{4389A3DB-3EB4-478B-BD4E-6336E577C3B7}" srcOrd="6" destOrd="0" presId="urn:microsoft.com/office/officeart/2005/8/layout/radial4"/>
    <dgm:cxn modelId="{ED9D3B6D-6D12-4BDF-94D4-F200BF190897}" type="presParOf" srcId="{360BD179-AD55-4B30-B581-3D6B8A64361E}" destId="{C631354D-0516-49A4-9810-EEE1E71A057D}" srcOrd="7" destOrd="0" presId="urn:microsoft.com/office/officeart/2005/8/layout/radial4"/>
    <dgm:cxn modelId="{9A94225B-E61A-4C96-AB7F-769170342AD7}" type="presParOf" srcId="{360BD179-AD55-4B30-B581-3D6B8A64361E}" destId="{627AF00C-FB31-4509-8080-A7FACA39D036}" srcOrd="8" destOrd="0" presId="urn:microsoft.com/office/officeart/2005/8/layout/radial4"/>
    <dgm:cxn modelId="{C206FAD6-9174-4896-8B60-EC1AFF32342D}" type="presParOf" srcId="{360BD179-AD55-4B30-B581-3D6B8A64361E}" destId="{A85C3F77-0A4B-4D69-ABC9-2DAB734FC7B8}" srcOrd="9" destOrd="0" presId="urn:microsoft.com/office/officeart/2005/8/layout/radial4"/>
    <dgm:cxn modelId="{8F81932B-817A-4C87-B3F8-142DC5B33822}" type="presParOf" srcId="{360BD179-AD55-4B30-B581-3D6B8A64361E}" destId="{D11E3C97-4688-448D-BF54-B3AC27D23220}" srcOrd="10" destOrd="0" presId="urn:microsoft.com/office/officeart/2005/8/layout/radial4"/>
    <dgm:cxn modelId="{854BE19A-BD75-4739-B6D6-EAEB5CB592B6}" type="presParOf" srcId="{360BD179-AD55-4B30-B581-3D6B8A64361E}" destId="{47C8AD58-FCAC-49AD-8244-8FCDB1B0A01C}" srcOrd="11" destOrd="0" presId="urn:microsoft.com/office/officeart/2005/8/layout/radial4"/>
    <dgm:cxn modelId="{CFC5BA3D-1CB3-4F9C-9A62-C7A2D19ECB83}" type="presParOf" srcId="{360BD179-AD55-4B30-B581-3D6B8A64361E}" destId="{B090BAA0-437D-45EA-91EC-39754679645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F02D1-9544-4E51-9689-4FB588069153}">
      <dsp:nvSpPr>
        <dsp:cNvPr id="0" name=""/>
        <dsp:cNvSpPr/>
      </dsp:nvSpPr>
      <dsp:spPr>
        <a:xfrm>
          <a:off x="0" y="31894"/>
          <a:ext cx="7200800" cy="912600"/>
        </a:xfrm>
        <a:prstGeom prst="roundRect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Market overview</a:t>
          </a:r>
          <a:endParaRPr lang="it-IT" sz="4000" kern="1200" dirty="0"/>
        </a:p>
      </dsp:txBody>
      <dsp:txXfrm>
        <a:off x="44549" y="76443"/>
        <a:ext cx="7111702" cy="823502"/>
      </dsp:txXfrm>
    </dsp:sp>
    <dsp:sp modelId="{0ECEE16F-DACA-4BFB-8DF7-72C86FFD47DE}">
      <dsp:nvSpPr>
        <dsp:cNvPr id="0" name=""/>
        <dsp:cNvSpPr/>
      </dsp:nvSpPr>
      <dsp:spPr>
        <a:xfrm>
          <a:off x="0" y="1059694"/>
          <a:ext cx="7200800" cy="912600"/>
        </a:xfrm>
        <a:prstGeom prst="roundRect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kern="1200" dirty="0" smtClean="0"/>
            <a:t>Carnival Corporation &amp; Plc. </a:t>
          </a:r>
          <a:endParaRPr lang="it-IT" sz="4000" kern="1200" dirty="0"/>
        </a:p>
      </dsp:txBody>
      <dsp:txXfrm>
        <a:off x="44549" y="1104243"/>
        <a:ext cx="7111702" cy="823502"/>
      </dsp:txXfrm>
    </dsp:sp>
    <dsp:sp modelId="{13426F74-CFF0-40E2-8441-207A862D36AA}">
      <dsp:nvSpPr>
        <dsp:cNvPr id="0" name=""/>
        <dsp:cNvSpPr/>
      </dsp:nvSpPr>
      <dsp:spPr>
        <a:xfrm>
          <a:off x="0" y="2087494"/>
          <a:ext cx="7200800" cy="912600"/>
        </a:xfrm>
        <a:prstGeom prst="roundRect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kern="1200" dirty="0" smtClean="0"/>
            <a:t>Royal Caribbean Cruises Ltd.</a:t>
          </a:r>
          <a:endParaRPr lang="it-IT" sz="4000" kern="1200" dirty="0"/>
        </a:p>
      </dsp:txBody>
      <dsp:txXfrm>
        <a:off x="44549" y="2132043"/>
        <a:ext cx="7111702" cy="823502"/>
      </dsp:txXfrm>
    </dsp:sp>
    <dsp:sp modelId="{E3629104-6228-490A-8D03-12009F6EAF82}">
      <dsp:nvSpPr>
        <dsp:cNvPr id="0" name=""/>
        <dsp:cNvSpPr/>
      </dsp:nvSpPr>
      <dsp:spPr>
        <a:xfrm>
          <a:off x="0" y="3115294"/>
          <a:ext cx="7200800" cy="912600"/>
        </a:xfrm>
        <a:prstGeom prst="roundRect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kern="1200" dirty="0" smtClean="0"/>
            <a:t>NCL Corporation Ltd.</a:t>
          </a:r>
          <a:endParaRPr lang="it-IT" sz="4000" kern="1200" dirty="0"/>
        </a:p>
      </dsp:txBody>
      <dsp:txXfrm>
        <a:off x="44549" y="3159843"/>
        <a:ext cx="7111702" cy="823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C643E-BDB1-4CBA-83A8-E766C6FDE3F5}">
      <dsp:nvSpPr>
        <dsp:cNvPr id="0" name=""/>
        <dsp:cNvSpPr/>
      </dsp:nvSpPr>
      <dsp:spPr>
        <a:xfrm>
          <a:off x="6011274" y="2923521"/>
          <a:ext cx="91440" cy="5443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4349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AC14F-7374-4457-BE80-5AA6D782416C}">
      <dsp:nvSpPr>
        <dsp:cNvPr id="0" name=""/>
        <dsp:cNvSpPr/>
      </dsp:nvSpPr>
      <dsp:spPr>
        <a:xfrm>
          <a:off x="4152550" y="1190650"/>
          <a:ext cx="1904444" cy="544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958"/>
              </a:lnTo>
              <a:lnTo>
                <a:pt x="1904444" y="370958"/>
              </a:lnTo>
              <a:lnTo>
                <a:pt x="1904444" y="54434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231AE-3E21-498F-9678-B35FE1499448}">
      <dsp:nvSpPr>
        <dsp:cNvPr id="0" name=""/>
        <dsp:cNvSpPr/>
      </dsp:nvSpPr>
      <dsp:spPr>
        <a:xfrm>
          <a:off x="2554375" y="2923521"/>
          <a:ext cx="91440" cy="5443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958"/>
              </a:lnTo>
              <a:lnTo>
                <a:pt x="46225" y="370958"/>
              </a:lnTo>
              <a:lnTo>
                <a:pt x="46225" y="544349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BDEA11-CC00-47F3-AB74-2C68D2B8F780}">
      <dsp:nvSpPr>
        <dsp:cNvPr id="0" name=""/>
        <dsp:cNvSpPr/>
      </dsp:nvSpPr>
      <dsp:spPr>
        <a:xfrm>
          <a:off x="2600095" y="1190650"/>
          <a:ext cx="1552454" cy="544349"/>
        </a:xfrm>
        <a:custGeom>
          <a:avLst/>
          <a:gdLst/>
          <a:ahLst/>
          <a:cxnLst/>
          <a:rect l="0" t="0" r="0" b="0"/>
          <a:pathLst>
            <a:path>
              <a:moveTo>
                <a:pt x="1552454" y="0"/>
              </a:moveTo>
              <a:lnTo>
                <a:pt x="1552454" y="370958"/>
              </a:lnTo>
              <a:lnTo>
                <a:pt x="0" y="370958"/>
              </a:lnTo>
              <a:lnTo>
                <a:pt x="0" y="54434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2C55A-D8AC-4118-92A3-F1DB00236A1E}">
      <dsp:nvSpPr>
        <dsp:cNvPr id="0" name=""/>
        <dsp:cNvSpPr/>
      </dsp:nvSpPr>
      <dsp:spPr>
        <a:xfrm>
          <a:off x="2744367" y="2128"/>
          <a:ext cx="2816365" cy="118852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51F36-2F89-4502-8A58-8696A36FA45B}">
      <dsp:nvSpPr>
        <dsp:cNvPr id="0" name=""/>
        <dsp:cNvSpPr/>
      </dsp:nvSpPr>
      <dsp:spPr>
        <a:xfrm>
          <a:off x="2952332" y="199695"/>
          <a:ext cx="2816365" cy="1188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DLC arrangement</a:t>
          </a:r>
          <a:endParaRPr lang="en-GB" sz="2500" kern="1200" dirty="0"/>
        </a:p>
      </dsp:txBody>
      <dsp:txXfrm>
        <a:off x="2987143" y="234506"/>
        <a:ext cx="2746743" cy="1118899"/>
      </dsp:txXfrm>
    </dsp:sp>
    <dsp:sp modelId="{EC706566-3A27-497C-8EB2-78FB127DFB3C}">
      <dsp:nvSpPr>
        <dsp:cNvPr id="0" name=""/>
        <dsp:cNvSpPr/>
      </dsp:nvSpPr>
      <dsp:spPr>
        <a:xfrm>
          <a:off x="1664251" y="1734999"/>
          <a:ext cx="1871687" cy="118852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93CD1-7F52-42CC-A1EF-302E8B435085}">
      <dsp:nvSpPr>
        <dsp:cNvPr id="0" name=""/>
        <dsp:cNvSpPr/>
      </dsp:nvSpPr>
      <dsp:spPr>
        <a:xfrm>
          <a:off x="1872216" y="1932566"/>
          <a:ext cx="1871687" cy="1188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Carnival Corporation</a:t>
          </a:r>
          <a:endParaRPr lang="en-GB" sz="2500" kern="1200" dirty="0"/>
        </a:p>
      </dsp:txBody>
      <dsp:txXfrm>
        <a:off x="1907027" y="1967377"/>
        <a:ext cx="1802065" cy="1118899"/>
      </dsp:txXfrm>
    </dsp:sp>
    <dsp:sp modelId="{7528436A-3127-4362-AA95-4961B38449FE}">
      <dsp:nvSpPr>
        <dsp:cNvPr id="0" name=""/>
        <dsp:cNvSpPr/>
      </dsp:nvSpPr>
      <dsp:spPr>
        <a:xfrm>
          <a:off x="1664757" y="3467870"/>
          <a:ext cx="1871687" cy="118852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640F6-444C-43A9-9AD2-F532F236ED02}">
      <dsp:nvSpPr>
        <dsp:cNvPr id="0" name=""/>
        <dsp:cNvSpPr/>
      </dsp:nvSpPr>
      <dsp:spPr>
        <a:xfrm>
          <a:off x="1872722" y="3665437"/>
          <a:ext cx="1871687" cy="1188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Traded on NYSE</a:t>
          </a:r>
          <a:endParaRPr lang="en-GB" sz="2500" kern="1200" dirty="0"/>
        </a:p>
      </dsp:txBody>
      <dsp:txXfrm>
        <a:off x="1907533" y="3700248"/>
        <a:ext cx="1802065" cy="1118899"/>
      </dsp:txXfrm>
    </dsp:sp>
    <dsp:sp modelId="{73104C9E-DB13-4CB4-941A-831F1DB7FD42}">
      <dsp:nvSpPr>
        <dsp:cNvPr id="0" name=""/>
        <dsp:cNvSpPr/>
      </dsp:nvSpPr>
      <dsp:spPr>
        <a:xfrm>
          <a:off x="5121150" y="1734999"/>
          <a:ext cx="1871687" cy="118852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30E02-9EC2-4EB2-9707-0A7D831E9D68}">
      <dsp:nvSpPr>
        <dsp:cNvPr id="0" name=""/>
        <dsp:cNvSpPr/>
      </dsp:nvSpPr>
      <dsp:spPr>
        <a:xfrm>
          <a:off x="5329115" y="1932566"/>
          <a:ext cx="1871687" cy="1188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Carnival </a:t>
          </a:r>
          <a:r>
            <a:rPr lang="en-GB" sz="2500" kern="1200" dirty="0" err="1" smtClean="0"/>
            <a:t>Plc</a:t>
          </a:r>
          <a:endParaRPr lang="en-GB" sz="2500" kern="1200" dirty="0"/>
        </a:p>
      </dsp:txBody>
      <dsp:txXfrm>
        <a:off x="5363926" y="1967377"/>
        <a:ext cx="1802065" cy="1118899"/>
      </dsp:txXfrm>
    </dsp:sp>
    <dsp:sp modelId="{735E50B2-3878-478F-B721-D272866B205E}">
      <dsp:nvSpPr>
        <dsp:cNvPr id="0" name=""/>
        <dsp:cNvSpPr/>
      </dsp:nvSpPr>
      <dsp:spPr>
        <a:xfrm>
          <a:off x="5121150" y="3467870"/>
          <a:ext cx="1871687" cy="118852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8F8E3-C210-4CF0-A410-7D96C883F5AD}">
      <dsp:nvSpPr>
        <dsp:cNvPr id="0" name=""/>
        <dsp:cNvSpPr/>
      </dsp:nvSpPr>
      <dsp:spPr>
        <a:xfrm>
          <a:off x="5329115" y="3665437"/>
          <a:ext cx="1871687" cy="1188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Traded on LSE</a:t>
          </a:r>
          <a:endParaRPr lang="en-GB" sz="2500" kern="1200" dirty="0"/>
        </a:p>
      </dsp:txBody>
      <dsp:txXfrm>
        <a:off x="5363926" y="3700248"/>
        <a:ext cx="1802065" cy="1118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A7878-FB4E-4A59-B9B5-CA758588BB88}">
      <dsp:nvSpPr>
        <dsp:cNvPr id="0" name=""/>
        <dsp:cNvSpPr/>
      </dsp:nvSpPr>
      <dsp:spPr>
        <a:xfrm>
          <a:off x="1501" y="1417129"/>
          <a:ext cx="1990275" cy="199027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Sales of passenger cruise tickets </a:t>
          </a:r>
          <a:r>
            <a:rPr lang="en-US" sz="1600" b="1" kern="1200" dirty="0" smtClean="0"/>
            <a:t>(76%) </a:t>
          </a:r>
          <a:r>
            <a:rPr lang="en-US" sz="1600" b="0" kern="1200" dirty="0" smtClean="0"/>
            <a:t>+ collection of governmental fees and taxes from guests</a:t>
          </a:r>
          <a:endParaRPr lang="en-GB" sz="1600" kern="1200" dirty="0"/>
        </a:p>
      </dsp:txBody>
      <dsp:txXfrm>
        <a:off x="292970" y="1708598"/>
        <a:ext cx="1407337" cy="1407337"/>
      </dsp:txXfrm>
    </dsp:sp>
    <dsp:sp modelId="{D80FE3FD-ABF0-41BA-BC1F-C87BF274819D}">
      <dsp:nvSpPr>
        <dsp:cNvPr id="0" name=""/>
        <dsp:cNvSpPr/>
      </dsp:nvSpPr>
      <dsp:spPr>
        <a:xfrm>
          <a:off x="2153387" y="1835087"/>
          <a:ext cx="1154359" cy="1154359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/>
        </a:p>
      </dsp:txBody>
      <dsp:txXfrm>
        <a:off x="2306397" y="2276514"/>
        <a:ext cx="848339" cy="271505"/>
      </dsp:txXfrm>
    </dsp:sp>
    <dsp:sp modelId="{7F03BB7D-81E5-4237-8580-9B6ED2BF6FF5}">
      <dsp:nvSpPr>
        <dsp:cNvPr id="0" name=""/>
        <dsp:cNvSpPr/>
      </dsp:nvSpPr>
      <dsp:spPr>
        <a:xfrm>
          <a:off x="3469358" y="1417129"/>
          <a:ext cx="1990275" cy="199027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Sales of goods and services primarily onboard </a:t>
          </a:r>
          <a:r>
            <a:rPr lang="en-US" sz="1600" b="1" kern="1200" dirty="0" smtClean="0"/>
            <a:t>(24%)</a:t>
          </a:r>
          <a:endParaRPr lang="en-GB" sz="1200" b="1" kern="1200" dirty="0"/>
        </a:p>
      </dsp:txBody>
      <dsp:txXfrm>
        <a:off x="3760827" y="1708598"/>
        <a:ext cx="1407337" cy="1407337"/>
      </dsp:txXfrm>
    </dsp:sp>
    <dsp:sp modelId="{5C3F3600-CE22-4A0B-9EDC-2BE5BB87227D}">
      <dsp:nvSpPr>
        <dsp:cNvPr id="0" name=""/>
        <dsp:cNvSpPr/>
      </dsp:nvSpPr>
      <dsp:spPr>
        <a:xfrm>
          <a:off x="5621244" y="1835087"/>
          <a:ext cx="1154359" cy="1154359"/>
        </a:xfrm>
        <a:prstGeom prst="mathEqual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200" kern="1200"/>
        </a:p>
      </dsp:txBody>
      <dsp:txXfrm>
        <a:off x="5774254" y="2072885"/>
        <a:ext cx="848339" cy="678763"/>
      </dsp:txXfrm>
    </dsp:sp>
    <dsp:sp modelId="{B80DD43C-FA10-4B38-83E0-3BD21069AB7A}">
      <dsp:nvSpPr>
        <dsp:cNvPr id="0" name=""/>
        <dsp:cNvSpPr/>
      </dsp:nvSpPr>
      <dsp:spPr>
        <a:xfrm>
          <a:off x="6937214" y="1417129"/>
          <a:ext cx="1990275" cy="19902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Revenues</a:t>
          </a:r>
          <a:endParaRPr lang="en-GB" sz="900" b="1" kern="1200" dirty="0"/>
        </a:p>
      </dsp:txBody>
      <dsp:txXfrm>
        <a:off x="7228683" y="1708598"/>
        <a:ext cx="1407337" cy="14073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02AC7-C776-4C33-B17E-521B9D0191AF}">
      <dsp:nvSpPr>
        <dsp:cNvPr id="0" name=""/>
        <dsp:cNvSpPr/>
      </dsp:nvSpPr>
      <dsp:spPr>
        <a:xfrm>
          <a:off x="3387392" y="2628172"/>
          <a:ext cx="2154206" cy="2154206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Expenses</a:t>
          </a:r>
          <a:endParaRPr lang="en-GB" sz="2900" kern="1200" dirty="0"/>
        </a:p>
      </dsp:txBody>
      <dsp:txXfrm>
        <a:off x="3702868" y="2943648"/>
        <a:ext cx="1523254" cy="1523254"/>
      </dsp:txXfrm>
    </dsp:sp>
    <dsp:sp modelId="{AA55BF8C-D448-47E4-994A-8446863F5E90}">
      <dsp:nvSpPr>
        <dsp:cNvPr id="0" name=""/>
        <dsp:cNvSpPr/>
      </dsp:nvSpPr>
      <dsp:spPr>
        <a:xfrm rot="10800000">
          <a:off x="1204546" y="3398300"/>
          <a:ext cx="2062789" cy="61394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7C1B5-4713-4BFA-84FF-AE3B2334189D}">
      <dsp:nvSpPr>
        <dsp:cNvPr id="0" name=""/>
        <dsp:cNvSpPr/>
      </dsp:nvSpPr>
      <dsp:spPr>
        <a:xfrm>
          <a:off x="450574" y="3102097"/>
          <a:ext cx="1507944" cy="12063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Travel agent commissions, transportation related costs, governmental fees and taxes </a:t>
          </a:r>
          <a:endParaRPr lang="en-GB" sz="1400" kern="1200" dirty="0"/>
        </a:p>
      </dsp:txBody>
      <dsp:txXfrm>
        <a:off x="485907" y="3137430"/>
        <a:ext cx="1437278" cy="1135689"/>
      </dsp:txXfrm>
    </dsp:sp>
    <dsp:sp modelId="{611C4186-50AB-477E-932E-62D890997A7B}">
      <dsp:nvSpPr>
        <dsp:cNvPr id="0" name=""/>
        <dsp:cNvSpPr/>
      </dsp:nvSpPr>
      <dsp:spPr>
        <a:xfrm rot="12960000">
          <a:off x="1630162" y="2088389"/>
          <a:ext cx="2062789" cy="61394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0712D-AFD9-45FE-94E3-4F20D7935ECE}">
      <dsp:nvSpPr>
        <dsp:cNvPr id="0" name=""/>
        <dsp:cNvSpPr/>
      </dsp:nvSpPr>
      <dsp:spPr>
        <a:xfrm>
          <a:off x="1073168" y="1185947"/>
          <a:ext cx="1507944" cy="12063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Onboard costs, directly associated with onboard revenues</a:t>
          </a:r>
          <a:endParaRPr lang="en-GB" sz="1600" kern="1200" dirty="0"/>
        </a:p>
      </dsp:txBody>
      <dsp:txXfrm>
        <a:off x="1108501" y="1221280"/>
        <a:ext cx="1437278" cy="1135689"/>
      </dsp:txXfrm>
    </dsp:sp>
    <dsp:sp modelId="{FA7F572D-C361-48D4-A5FA-F003DBB82EB2}">
      <dsp:nvSpPr>
        <dsp:cNvPr id="0" name=""/>
        <dsp:cNvSpPr/>
      </dsp:nvSpPr>
      <dsp:spPr>
        <a:xfrm rot="15120000">
          <a:off x="2744439" y="1278819"/>
          <a:ext cx="2062789" cy="61394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9A3DB-3EB4-478B-BD4E-6336E577C3B7}">
      <dsp:nvSpPr>
        <dsp:cNvPr id="0" name=""/>
        <dsp:cNvSpPr/>
      </dsp:nvSpPr>
      <dsp:spPr>
        <a:xfrm>
          <a:off x="2703143" y="1701"/>
          <a:ext cx="1507944" cy="12063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Fuel costs, which include </a:t>
          </a:r>
          <a:r>
            <a:rPr lang="en-US" sz="1600" kern="1200" dirty="0" smtClean="0"/>
            <a:t>fuel delivery costs</a:t>
          </a:r>
        </a:p>
      </dsp:txBody>
      <dsp:txXfrm>
        <a:off x="2738476" y="37034"/>
        <a:ext cx="1437278" cy="1135689"/>
      </dsp:txXfrm>
    </dsp:sp>
    <dsp:sp modelId="{C631354D-0516-49A4-9810-EEE1E71A057D}">
      <dsp:nvSpPr>
        <dsp:cNvPr id="0" name=""/>
        <dsp:cNvSpPr/>
      </dsp:nvSpPr>
      <dsp:spPr>
        <a:xfrm rot="17280000">
          <a:off x="4121761" y="1278819"/>
          <a:ext cx="2062789" cy="61394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AF00C-FB31-4509-8080-A7FACA39D036}">
      <dsp:nvSpPr>
        <dsp:cNvPr id="0" name=""/>
        <dsp:cNvSpPr/>
      </dsp:nvSpPr>
      <dsp:spPr>
        <a:xfrm>
          <a:off x="4717903" y="1701"/>
          <a:ext cx="1507944" cy="12063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Costs related to our shipboard personnel</a:t>
          </a:r>
          <a:endParaRPr lang="en-GB" sz="1600" kern="1200" dirty="0"/>
        </a:p>
      </dsp:txBody>
      <dsp:txXfrm>
        <a:off x="4753236" y="37034"/>
        <a:ext cx="1437278" cy="1135689"/>
      </dsp:txXfrm>
    </dsp:sp>
    <dsp:sp modelId="{A85C3F77-0A4B-4D69-ABC9-2DAB734FC7B8}">
      <dsp:nvSpPr>
        <dsp:cNvPr id="0" name=""/>
        <dsp:cNvSpPr/>
      </dsp:nvSpPr>
      <dsp:spPr>
        <a:xfrm rot="19440000">
          <a:off x="5236039" y="2088389"/>
          <a:ext cx="2062789" cy="61394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E3C97-4688-448D-BF54-B3AC27D23220}">
      <dsp:nvSpPr>
        <dsp:cNvPr id="0" name=""/>
        <dsp:cNvSpPr/>
      </dsp:nvSpPr>
      <dsp:spPr>
        <a:xfrm>
          <a:off x="6347877" y="1185947"/>
          <a:ext cx="1507944" cy="12063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Food costs, which include both our guest and crew food costs</a:t>
          </a:r>
          <a:endParaRPr lang="en-GB" sz="1600" kern="1200" dirty="0"/>
        </a:p>
      </dsp:txBody>
      <dsp:txXfrm>
        <a:off x="6383210" y="1221280"/>
        <a:ext cx="1437278" cy="1135689"/>
      </dsp:txXfrm>
    </dsp:sp>
    <dsp:sp modelId="{47C8AD58-FCAC-49AD-8244-8FCDB1B0A01C}">
      <dsp:nvSpPr>
        <dsp:cNvPr id="0" name=""/>
        <dsp:cNvSpPr/>
      </dsp:nvSpPr>
      <dsp:spPr>
        <a:xfrm>
          <a:off x="5661655" y="3398300"/>
          <a:ext cx="2062789" cy="61394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0BAA0-437D-45EA-91EC-397546796455}">
      <dsp:nvSpPr>
        <dsp:cNvPr id="0" name=""/>
        <dsp:cNvSpPr/>
      </dsp:nvSpPr>
      <dsp:spPr>
        <a:xfrm>
          <a:off x="6970472" y="3102097"/>
          <a:ext cx="1507944" cy="12063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Ship operating costs </a:t>
          </a:r>
          <a:endParaRPr lang="en-GB" sz="1600" kern="1200" dirty="0"/>
        </a:p>
      </dsp:txBody>
      <dsp:txXfrm>
        <a:off x="7005805" y="3137430"/>
        <a:ext cx="1437278" cy="1135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F2486-AFB9-40CB-9D58-17464BFF885C}" type="datetimeFigureOut">
              <a:rPr lang="en-GB" smtClean="0"/>
              <a:t>18/12/2013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DB308-C3CB-471A-889A-1F5DFB59D5C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DB308-C3CB-471A-889A-1F5DFB59D5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244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none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DB308-C3CB-471A-889A-1F5DFB59D5C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98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6D806-6340-4D1F-BF25-9271EB2E848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F5D9-69FA-4D67-BFE7-C648FE55544B}" type="datetime1">
              <a:rPr lang="it-IT" smtClean="0"/>
              <a:t>18/12/2013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81A9-3ECD-4A92-8590-FB28640D123E}" type="datetime1">
              <a:rPr lang="it-IT" smtClean="0"/>
              <a:t>18/12/2013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9530-42F0-45CF-AA1C-8AE0B696961D}" type="datetime1">
              <a:rPr lang="it-IT" smtClean="0"/>
              <a:t>18/12/2013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56B1-D897-45F2-9DF7-053D7F5C5238}" type="datetime1">
              <a:rPr lang="it-IT" smtClean="0"/>
              <a:t>18/12/2013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D916-36BE-4E85-B7D0-1456CE194BBD}" type="datetime1">
              <a:rPr lang="it-IT" smtClean="0"/>
              <a:t>18/12/2013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0BF0-26C6-480C-9CDA-817D82B13677}" type="datetime1">
              <a:rPr lang="it-IT" smtClean="0"/>
              <a:t>18/12/2013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FC1B-4688-442E-A3B8-2171EAED3E4D}" type="datetime1">
              <a:rPr lang="it-IT" smtClean="0"/>
              <a:t>18/12/2013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6D5B-C882-4D3B-947F-9F8B053B1223}" type="datetime1">
              <a:rPr lang="it-IT" smtClean="0"/>
              <a:t>18/12/2013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2D23-945A-400E-8F6E-D461FFF9D3C4}" type="datetime1">
              <a:rPr lang="it-IT" smtClean="0"/>
              <a:t>18/12/2013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FFD2-A3B3-4131-8A80-3FD08DD415A8}" type="datetime1">
              <a:rPr lang="it-IT" smtClean="0"/>
              <a:t>18/12/2013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CD572-54C3-492A-BB08-49C884F529D0}" type="datetime1">
              <a:rPr lang="it-IT" smtClean="0"/>
              <a:t>18/12/2013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F2EA80-DE3A-4339-8207-88BDA2E911F0}" type="datetime1">
              <a:rPr lang="it-IT" smtClean="0"/>
              <a:t>18/12/2013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royalcaribbean.com/ourCompany/ourHistory.d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Cruise line industry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GB" dirty="0" smtClean="0"/>
              <a:t>Andrea </a:t>
            </a:r>
            <a:r>
              <a:rPr lang="en-GB" dirty="0" err="1" smtClean="0"/>
              <a:t>arrigoni</a:t>
            </a:r>
            <a:r>
              <a:rPr lang="en-GB" dirty="0" smtClean="0"/>
              <a:t>, </a:t>
            </a:r>
            <a:r>
              <a:rPr lang="en-GB" dirty="0" err="1" smtClean="0"/>
              <a:t>giorgio</a:t>
            </a:r>
            <a:r>
              <a:rPr lang="en-GB" dirty="0" smtClean="0"/>
              <a:t> </a:t>
            </a:r>
            <a:r>
              <a:rPr lang="en-GB" dirty="0" err="1" smtClean="0"/>
              <a:t>bertola</a:t>
            </a:r>
            <a:r>
              <a:rPr lang="en-GB" dirty="0" smtClean="0"/>
              <a:t>, </a:t>
            </a:r>
            <a:r>
              <a:rPr lang="en-GB" dirty="0" err="1" smtClean="0"/>
              <a:t>virginia</a:t>
            </a:r>
            <a:r>
              <a:rPr lang="en-GB" dirty="0" smtClean="0"/>
              <a:t> </a:t>
            </a:r>
            <a:r>
              <a:rPr lang="en-GB" dirty="0" err="1" smtClean="0"/>
              <a:t>martinelli</a:t>
            </a:r>
            <a:r>
              <a:rPr lang="en-GB" dirty="0" smtClean="0"/>
              <a:t>, </a:t>
            </a:r>
            <a:r>
              <a:rPr lang="en-GB" dirty="0" err="1" smtClean="0"/>
              <a:t>silvia</a:t>
            </a:r>
            <a:r>
              <a:rPr lang="en-GB" dirty="0" smtClean="0"/>
              <a:t> </a:t>
            </a:r>
            <a:r>
              <a:rPr lang="en-GB" dirty="0" err="1" smtClean="0"/>
              <a:t>scandella</a:t>
            </a:r>
            <a:endParaRPr lang="en-GB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97" y="3810642"/>
            <a:ext cx="5328592" cy="293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0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Age profile of cruise ship </a:t>
            </a:r>
            <a:r>
              <a:rPr lang="en-US" dirty="0" err="1" smtClean="0"/>
              <a:t>passengeR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10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019604"/>
              </p:ext>
            </p:extLst>
          </p:nvPr>
        </p:nvGraphicFramePr>
        <p:xfrm>
          <a:off x="857224" y="631304"/>
          <a:ext cx="7429552" cy="3733800"/>
        </p:xfrm>
        <a:graphic>
          <a:graphicData uri="http://schemas.openxmlformats.org/drawingml/2006/table">
            <a:tbl>
              <a:tblPr/>
              <a:tblGrid>
                <a:gridCol w="2000264"/>
                <a:gridCol w="3457599"/>
                <a:gridCol w="1971689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Age</a:t>
                      </a:r>
                      <a:endParaRPr lang="it-IT" sz="24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Number</a:t>
                      </a:r>
                      <a:r>
                        <a:rPr lang="it-IT" sz="24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of</a:t>
                      </a:r>
                      <a:r>
                        <a:rPr lang="it-IT" sz="24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respondent</a:t>
                      </a:r>
                      <a:endParaRPr lang="it-IT" sz="24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Percentage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Less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than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30-39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40-49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50-59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60-69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70-79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80-89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or older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1,185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85786" y="45091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 smtClean="0"/>
              <a:t>Study</a:t>
            </a:r>
            <a:r>
              <a:rPr lang="it-IT" i="1" dirty="0" smtClean="0"/>
              <a:t> </a:t>
            </a:r>
            <a:r>
              <a:rPr lang="it-IT" i="1" dirty="0" err="1" smtClean="0"/>
              <a:t>of</a:t>
            </a:r>
            <a:r>
              <a:rPr lang="it-IT" i="1" dirty="0" smtClean="0"/>
              <a:t> </a:t>
            </a:r>
            <a:r>
              <a:rPr lang="it-IT" i="1" dirty="0" err="1" smtClean="0"/>
              <a:t>an</a:t>
            </a:r>
            <a:r>
              <a:rPr lang="it-IT" i="1" dirty="0" smtClean="0"/>
              <a:t> East </a:t>
            </a:r>
            <a:r>
              <a:rPr lang="it-IT" i="1" dirty="0" err="1" smtClean="0"/>
              <a:t>Cost</a:t>
            </a:r>
            <a:r>
              <a:rPr lang="it-IT" i="1" dirty="0" smtClean="0"/>
              <a:t> US </a:t>
            </a:r>
            <a:r>
              <a:rPr lang="it-IT" i="1" dirty="0" err="1" smtClean="0"/>
              <a:t>port</a:t>
            </a:r>
            <a:r>
              <a:rPr lang="it-IT" i="1" dirty="0" smtClean="0"/>
              <a:t>. The Total global </a:t>
            </a:r>
            <a:r>
              <a:rPr lang="it-IT" i="1" dirty="0" err="1" smtClean="0"/>
              <a:t>average</a:t>
            </a:r>
            <a:r>
              <a:rPr lang="it-IT" i="1" dirty="0" smtClean="0"/>
              <a:t> </a:t>
            </a:r>
            <a:r>
              <a:rPr lang="it-IT" i="1" dirty="0" err="1" smtClean="0"/>
              <a:t>is</a:t>
            </a:r>
            <a:r>
              <a:rPr lang="it-IT" i="1" dirty="0" smtClean="0"/>
              <a:t> </a:t>
            </a:r>
            <a:r>
              <a:rPr lang="it-IT" i="1" dirty="0" err="1" smtClean="0"/>
              <a:t>around</a:t>
            </a:r>
            <a:r>
              <a:rPr lang="it-IT" i="1" dirty="0" smtClean="0"/>
              <a:t> 50.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79438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11560" y="2606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Swaps</a:t>
            </a:r>
            <a:endParaRPr lang="en-US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83568" y="19168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Collars and Options</a:t>
            </a:r>
            <a:endParaRPr lang="en-US" sz="2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20888"/>
            <a:ext cx="7962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7962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/>
          </a:bodyPr>
          <a:lstStyle/>
          <a:p>
            <a:fld id="{E7A41E1B-4F70-4964-A407-84C68BE8251C}" type="slidenum">
              <a:rPr lang="it-IT" smtClean="0"/>
              <a:t>100</a:t>
            </a:fld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822960" y="5301208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Fuel swaps, collars and options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3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78867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11560" y="33265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Options</a:t>
            </a:r>
            <a:endParaRPr lang="en-US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3568" y="196967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Forwards</a:t>
            </a:r>
            <a:endParaRPr lang="en-US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38400"/>
            <a:ext cx="7915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83568" y="364502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Collars</a:t>
            </a:r>
            <a:endParaRPr lang="en-US" sz="28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49080"/>
            <a:ext cx="78295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/>
          </a:bodyPr>
          <a:lstStyle/>
          <a:p>
            <a:fld id="{E7A41E1B-4F70-4964-A407-84C68BE8251C}" type="slidenum">
              <a:rPr lang="it-IT" smtClean="0"/>
              <a:t>101</a:t>
            </a:fld>
            <a:endParaRPr lang="it-IT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Foreign Currency Options, Forwards and Collars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4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07175"/>
            <a:ext cx="5328592" cy="376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548640"/>
          </a:xfrm>
        </p:spPr>
        <p:txBody>
          <a:bodyPr/>
          <a:lstStyle/>
          <a:p>
            <a:pPr algn="ctr"/>
            <a:r>
              <a:rPr lang="en-GB" sz="4000" dirty="0" smtClean="0"/>
              <a:t>Thank you for listening!</a:t>
            </a:r>
            <a:br>
              <a:rPr lang="en-GB" sz="4000" dirty="0" smtClean="0"/>
            </a:br>
            <a:r>
              <a:rPr lang="en-GB" sz="4000" dirty="0" smtClean="0"/>
              <a:t>any questions?</a:t>
            </a:r>
            <a:endParaRPr lang="en-GB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89291"/>
            <a:ext cx="7520940" cy="1611517"/>
          </a:xfrm>
        </p:spPr>
        <p:txBody>
          <a:bodyPr>
            <a:prstTxWarp prst="textSlantUp">
              <a:avLst/>
            </a:prstTxWarp>
          </a:bodyPr>
          <a:lstStyle/>
          <a:p>
            <a:r>
              <a:rPr lang="en-GB" dirty="0" smtClean="0"/>
              <a:t>DO YOU FEEL SAFE ENOUGH TO GET ON BOARD?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/>
          </a:bodyPr>
          <a:lstStyle/>
          <a:p>
            <a:fld id="{E7A41E1B-4F70-4964-A407-84C68BE8251C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5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73216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INCOME PROFILE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11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58887"/>
              </p:ext>
            </p:extLst>
          </p:nvPr>
        </p:nvGraphicFramePr>
        <p:xfrm>
          <a:off x="285720" y="836712"/>
          <a:ext cx="8572560" cy="3500464"/>
        </p:xfrm>
        <a:graphic>
          <a:graphicData uri="http://schemas.openxmlformats.org/drawingml/2006/table">
            <a:tbl>
              <a:tblPr/>
              <a:tblGrid>
                <a:gridCol w="3620709"/>
                <a:gridCol w="3168120"/>
                <a:gridCol w="1783731"/>
              </a:tblGrid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Annual</a:t>
                      </a:r>
                      <a:r>
                        <a:rPr lang="it-IT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Household</a:t>
                      </a:r>
                      <a:r>
                        <a:rPr lang="it-IT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Income</a:t>
                      </a:r>
                      <a:endParaRPr lang="it-IT" sz="2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Number of respondent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Percentage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Less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than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$ 25,000 </a:t>
                      </a:r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$ 49,999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$ 50,000 to $ 74,999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24.9%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$ 75,000 to $ 99,999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$ 100,000 to $ 149,999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$ 150,000 or more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16.8%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85786" y="45091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 smtClean="0"/>
              <a:t>Study</a:t>
            </a:r>
            <a:r>
              <a:rPr lang="it-IT" i="1" dirty="0" smtClean="0"/>
              <a:t> </a:t>
            </a:r>
            <a:r>
              <a:rPr lang="it-IT" i="1" dirty="0" err="1" smtClean="0"/>
              <a:t>of</a:t>
            </a:r>
            <a:r>
              <a:rPr lang="it-IT" i="1" dirty="0" smtClean="0"/>
              <a:t> </a:t>
            </a:r>
            <a:r>
              <a:rPr lang="it-IT" i="1" dirty="0" err="1" smtClean="0"/>
              <a:t>an</a:t>
            </a:r>
            <a:r>
              <a:rPr lang="it-IT" i="1" dirty="0" smtClean="0"/>
              <a:t> East </a:t>
            </a:r>
            <a:r>
              <a:rPr lang="it-IT" i="1" dirty="0" err="1" smtClean="0"/>
              <a:t>Cost</a:t>
            </a:r>
            <a:r>
              <a:rPr lang="it-IT" i="1" dirty="0" smtClean="0"/>
              <a:t> US </a:t>
            </a:r>
            <a:r>
              <a:rPr lang="it-IT" i="1" dirty="0" err="1" smtClean="0"/>
              <a:t>port</a:t>
            </a:r>
            <a:r>
              <a:rPr lang="it-IT" i="1" dirty="0" smtClean="0"/>
              <a:t>. The Total global </a:t>
            </a:r>
            <a:r>
              <a:rPr lang="it-IT" i="1" dirty="0" err="1" smtClean="0"/>
              <a:t>average</a:t>
            </a:r>
            <a:r>
              <a:rPr lang="it-IT" i="1" dirty="0" smtClean="0"/>
              <a:t> </a:t>
            </a:r>
            <a:r>
              <a:rPr lang="it-IT" i="1" dirty="0" err="1" smtClean="0"/>
              <a:t>is</a:t>
            </a:r>
            <a:r>
              <a:rPr lang="it-IT" i="1" dirty="0" smtClean="0"/>
              <a:t> </a:t>
            </a:r>
            <a:r>
              <a:rPr lang="it-IT" i="1" dirty="0" err="1" smtClean="0"/>
              <a:t>around</a:t>
            </a:r>
            <a:r>
              <a:rPr lang="it-IT" i="1" dirty="0" smtClean="0"/>
              <a:t> 50.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MARKET DIFFERENTIATION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980729"/>
            <a:ext cx="7520940" cy="3816424"/>
          </a:xfrm>
        </p:spPr>
        <p:txBody>
          <a:bodyPr>
            <a:normAutofit/>
          </a:bodyPr>
          <a:lstStyle/>
          <a:p>
            <a:r>
              <a:rPr lang="it-IT" sz="2000" b="0" dirty="0" err="1"/>
              <a:t>Four</a:t>
            </a:r>
            <a:r>
              <a:rPr lang="it-IT" sz="2000" b="0" dirty="0"/>
              <a:t> </a:t>
            </a:r>
            <a:r>
              <a:rPr lang="it-IT" sz="2000" b="0" dirty="0" err="1"/>
              <a:t>main</a:t>
            </a:r>
            <a:r>
              <a:rPr lang="it-IT" sz="2000" b="0" dirty="0"/>
              <a:t> </a:t>
            </a:r>
            <a:r>
              <a:rPr lang="it-IT" sz="2000" b="0" dirty="0" err="1"/>
              <a:t>sectors</a:t>
            </a:r>
            <a:r>
              <a:rPr lang="it-IT" sz="2000" b="0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it-IT" sz="2000" b="0" i="1" u="sng" dirty="0"/>
              <a:t> </a:t>
            </a:r>
            <a:r>
              <a:rPr lang="it-IT" sz="2000" b="0" i="1" u="sng" dirty="0" err="1"/>
              <a:t>Luxury</a:t>
            </a:r>
            <a:endParaRPr lang="it-IT" sz="2000" b="0" i="1" u="sng" dirty="0"/>
          </a:p>
          <a:p>
            <a:pPr>
              <a:buFont typeface="Wingdings" pitchFamily="2" charset="2"/>
              <a:buChar char="Ø"/>
            </a:pPr>
            <a:r>
              <a:rPr lang="it-IT" sz="2000" b="0" i="1" u="sng" dirty="0"/>
              <a:t> Premium</a:t>
            </a:r>
          </a:p>
          <a:p>
            <a:pPr>
              <a:buFont typeface="Wingdings" pitchFamily="2" charset="2"/>
              <a:buChar char="Ø"/>
            </a:pPr>
            <a:r>
              <a:rPr lang="it-IT" sz="2000" b="0" i="1" u="sng" dirty="0"/>
              <a:t> </a:t>
            </a:r>
            <a:r>
              <a:rPr lang="it-IT" sz="2000" b="0" i="1" u="sng" dirty="0" err="1"/>
              <a:t>Contemporary</a:t>
            </a:r>
            <a:endParaRPr lang="it-IT" sz="2000" b="0" i="1" u="sng" dirty="0"/>
          </a:p>
          <a:p>
            <a:pPr>
              <a:buFont typeface="Wingdings" pitchFamily="2" charset="2"/>
              <a:buChar char="Ø"/>
            </a:pPr>
            <a:r>
              <a:rPr lang="it-IT" sz="2000" b="0" i="1" u="sng" dirty="0" err="1"/>
              <a:t>Badget</a:t>
            </a:r>
            <a:endParaRPr lang="it-IT" sz="2000" b="0" i="1" u="sng" dirty="0"/>
          </a:p>
          <a:p>
            <a:endParaRPr lang="en-GB" sz="2000" b="0" dirty="0" smtClean="0"/>
          </a:p>
          <a:p>
            <a:r>
              <a:rPr lang="en-US" sz="2000" b="0" dirty="0"/>
              <a:t>For two main geographical areas:</a:t>
            </a:r>
          </a:p>
          <a:p>
            <a:pPr>
              <a:buFont typeface="Wingdings" pitchFamily="2" charset="2"/>
              <a:buChar char="Ø"/>
            </a:pPr>
            <a:r>
              <a:rPr lang="it-IT" sz="2000" b="0" dirty="0"/>
              <a:t> </a:t>
            </a:r>
            <a:r>
              <a:rPr lang="it-IT" sz="2000" b="0" i="1" u="sng" dirty="0"/>
              <a:t>North American cruise </a:t>
            </a:r>
            <a:r>
              <a:rPr lang="it-IT" sz="2000" b="0" i="1" u="sng" dirty="0" err="1"/>
              <a:t>industry</a:t>
            </a:r>
            <a:endParaRPr lang="it-IT" sz="2000" b="0" i="1" u="sng" dirty="0"/>
          </a:p>
          <a:p>
            <a:pPr>
              <a:buFont typeface="Wingdings" pitchFamily="2" charset="2"/>
              <a:buChar char="Ø"/>
            </a:pPr>
            <a:r>
              <a:rPr lang="it-IT" sz="2000" b="0" i="1" u="sng" dirty="0"/>
              <a:t> </a:t>
            </a:r>
            <a:r>
              <a:rPr lang="it-IT" sz="2000" b="0" i="1" u="sng" dirty="0" err="1"/>
              <a:t>European</a:t>
            </a:r>
            <a:r>
              <a:rPr lang="it-IT" sz="2000" b="0" i="1" u="sng" dirty="0"/>
              <a:t> cruise </a:t>
            </a:r>
            <a:r>
              <a:rPr lang="it-IT" sz="2000" b="0" i="1" u="sng" dirty="0" err="1"/>
              <a:t>industry</a:t>
            </a:r>
            <a:r>
              <a:rPr lang="it-IT" sz="2000" b="0" i="1" u="sng" dirty="0"/>
              <a:t> 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12</a:t>
            </a:fld>
            <a:endParaRPr lang="it-IT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0" y="404664"/>
            <a:ext cx="9144000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u="sng" smtClean="0">
                <a:solidFill>
                  <a:srgbClr val="00B0F0"/>
                </a:solidFill>
              </a:rPr>
              <a:t>Cruise lines are differentiated according to the market niche that they fill. </a:t>
            </a:r>
          </a:p>
          <a:p>
            <a:endParaRPr lang="it-IT" dirty="0"/>
          </a:p>
        </p:txBody>
      </p:sp>
      <p:pic>
        <p:nvPicPr>
          <p:cNvPr id="26626" name="Picture 2" descr="http://blogs-images.forbes.com/forbestravelguide/files/2012/08/Seabourn_Credit_Seabou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61990"/>
            <a:ext cx="2304256" cy="15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southerncruising.com/images/contentmanaged/ElationLido1%20Medium%20Web%20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024336" cy="20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REGIONAL SEGMENTATION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13</a:t>
            </a:fld>
            <a:endParaRPr lang="it-IT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3586" y="44624"/>
            <a:ext cx="6236766" cy="433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43711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</a:t>
            </a:r>
            <a:r>
              <a:rPr lang="it-IT" dirty="0" err="1" smtClean="0"/>
              <a:t>Rob</a:t>
            </a:r>
            <a:r>
              <a:rPr lang="it-IT" dirty="0" smtClean="0"/>
              <a:t> H. </a:t>
            </a:r>
            <a:r>
              <a:rPr lang="it-IT" dirty="0" err="1" smtClean="0"/>
              <a:t>Kamery</a:t>
            </a:r>
            <a:r>
              <a:rPr lang="it-IT" dirty="0" smtClean="0"/>
              <a:t>, Nova </a:t>
            </a:r>
            <a:r>
              <a:rPr lang="it-IT" dirty="0" err="1" smtClean="0"/>
              <a:t>Southeastern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(2011)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NORTH AMERICA MARKET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737363"/>
            <a:ext cx="7520940" cy="391577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/>
              <a:t> </a:t>
            </a:r>
            <a:r>
              <a:rPr lang="it-IT" sz="2400" dirty="0" err="1"/>
              <a:t>Few</a:t>
            </a:r>
            <a:r>
              <a:rPr lang="it-IT" sz="2400" dirty="0"/>
              <a:t> competitors</a:t>
            </a:r>
          </a:p>
          <a:p>
            <a:pPr lvl="2">
              <a:buFont typeface="Wingdings" pitchFamily="2" charset="2"/>
              <a:buChar char="Ø"/>
            </a:pPr>
            <a:r>
              <a:rPr lang="it-IT" sz="2400" dirty="0"/>
              <a:t> Carnival</a:t>
            </a:r>
          </a:p>
          <a:p>
            <a:pPr lvl="2">
              <a:buFont typeface="Wingdings" pitchFamily="2" charset="2"/>
              <a:buChar char="Ø"/>
            </a:pPr>
            <a:r>
              <a:rPr lang="it-IT" sz="2400" dirty="0"/>
              <a:t> Disney</a:t>
            </a:r>
          </a:p>
          <a:p>
            <a:pPr lvl="2">
              <a:buFont typeface="Wingdings" pitchFamily="2" charset="2"/>
              <a:buChar char="Ø"/>
            </a:pPr>
            <a:r>
              <a:rPr lang="it-IT" sz="2400" dirty="0"/>
              <a:t> Star </a:t>
            </a:r>
            <a:r>
              <a:rPr lang="it-IT" sz="2400" dirty="0" err="1"/>
              <a:t>Cruises</a:t>
            </a:r>
            <a:r>
              <a:rPr lang="it-IT" sz="2400" dirty="0"/>
              <a:t>  </a:t>
            </a:r>
            <a:r>
              <a:rPr lang="it-IT" sz="2400" dirty="0" smtClean="0"/>
              <a:t>              </a:t>
            </a: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Large market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the 2% of the </a:t>
            </a:r>
            <a:r>
              <a:rPr lang="it-IT" sz="2400" dirty="0" err="1"/>
              <a:t>vacation</a:t>
            </a:r>
            <a:r>
              <a:rPr lang="it-IT" sz="2400" dirty="0"/>
              <a:t> </a:t>
            </a:r>
            <a:r>
              <a:rPr lang="it-IT" sz="2400" dirty="0" err="1"/>
              <a:t>industry</a:t>
            </a: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Large entry </a:t>
            </a:r>
            <a:r>
              <a:rPr lang="it-IT" sz="2400" dirty="0" err="1"/>
              <a:t>barriers</a:t>
            </a:r>
            <a:endParaRPr lang="it-IT" sz="2400" dirty="0"/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Importance</a:t>
            </a:r>
            <a:r>
              <a:rPr lang="it-IT" sz="2400" dirty="0"/>
              <a:t> of the Web</a:t>
            </a:r>
          </a:p>
          <a:p>
            <a:pPr lvl="2">
              <a:buFont typeface="Wingdings" pitchFamily="2" charset="2"/>
              <a:buChar char="Ø"/>
            </a:pPr>
            <a:r>
              <a:rPr lang="it-IT" sz="2400" dirty="0"/>
              <a:t> Costa Cruise </a:t>
            </a:r>
            <a:r>
              <a:rPr lang="it-IT" sz="2400" dirty="0" err="1"/>
              <a:t>accepts</a:t>
            </a:r>
            <a:r>
              <a:rPr lang="it-IT" sz="2400" dirty="0"/>
              <a:t> </a:t>
            </a:r>
            <a:r>
              <a:rPr lang="it-IT" sz="2400" dirty="0" err="1"/>
              <a:t>reservation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by internet </a:t>
            </a:r>
          </a:p>
          <a:p>
            <a:endParaRPr lang="en-GB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14</a:t>
            </a:fld>
            <a:endParaRPr lang="it-IT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11" y="908720"/>
            <a:ext cx="1201316" cy="120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1993404" cy="100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21" y="404664"/>
            <a:ext cx="1734939" cy="118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5328632"/>
            <a:ext cx="8640960" cy="548640"/>
          </a:xfrm>
        </p:spPr>
        <p:txBody>
          <a:bodyPr/>
          <a:lstStyle/>
          <a:p>
            <a:pPr algn="ctr"/>
            <a:r>
              <a:rPr lang="it-IT" dirty="0" err="1"/>
              <a:t>Economic</a:t>
            </a:r>
            <a:r>
              <a:rPr lang="it-IT" dirty="0"/>
              <a:t> </a:t>
            </a:r>
            <a:r>
              <a:rPr lang="it-IT" dirty="0" err="1"/>
              <a:t>contribution</a:t>
            </a:r>
            <a:r>
              <a:rPr lang="it-IT" dirty="0"/>
              <a:t> for North America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15</a:t>
            </a:fld>
            <a:endParaRPr lang="it-IT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544" y="188640"/>
            <a:ext cx="8174142" cy="439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5091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</a:t>
            </a:r>
            <a:r>
              <a:rPr lang="it-IT" dirty="0" err="1" smtClean="0"/>
              <a:t>Rob</a:t>
            </a:r>
            <a:r>
              <a:rPr lang="it-IT" dirty="0" smtClean="0"/>
              <a:t> H. </a:t>
            </a:r>
            <a:r>
              <a:rPr lang="it-IT" dirty="0" err="1" smtClean="0"/>
              <a:t>Kamery</a:t>
            </a:r>
            <a:r>
              <a:rPr lang="it-IT" dirty="0" smtClean="0"/>
              <a:t>, Nova </a:t>
            </a:r>
            <a:r>
              <a:rPr lang="it-IT" dirty="0" err="1" smtClean="0"/>
              <a:t>Southeastern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(2011)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55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Cruise line economic impact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836712"/>
            <a:ext cx="7520940" cy="196833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it-IT" sz="2000" b="0" dirty="0"/>
              <a:t> $ 11 </a:t>
            </a:r>
            <a:r>
              <a:rPr lang="it-IT" sz="2000" b="0" dirty="0" err="1"/>
              <a:t>billion</a:t>
            </a:r>
            <a:r>
              <a:rPr lang="it-IT" sz="2000" b="0" dirty="0"/>
              <a:t> – Direct </a:t>
            </a:r>
            <a:r>
              <a:rPr lang="it-IT" sz="2000" b="0" dirty="0" err="1"/>
              <a:t>spending</a:t>
            </a:r>
            <a:r>
              <a:rPr lang="it-IT" sz="2000" b="0" dirty="0"/>
              <a:t> of the cruise line</a:t>
            </a:r>
          </a:p>
          <a:p>
            <a:pPr>
              <a:buFont typeface="Wingdings" pitchFamily="2" charset="2"/>
              <a:buChar char="Ø"/>
            </a:pPr>
            <a:endParaRPr lang="it-IT" sz="2000" b="0" dirty="0"/>
          </a:p>
          <a:p>
            <a:pPr>
              <a:buFont typeface="Wingdings" pitchFamily="2" charset="2"/>
              <a:buChar char="Ø"/>
            </a:pPr>
            <a:r>
              <a:rPr lang="it-IT" sz="2000" b="0" dirty="0"/>
              <a:t>267,762 – Total </a:t>
            </a:r>
            <a:r>
              <a:rPr lang="it-IT" sz="2000" b="0" dirty="0" err="1"/>
              <a:t>jobs</a:t>
            </a:r>
            <a:r>
              <a:rPr lang="it-IT" sz="2000" b="0" dirty="0"/>
              <a:t> create by </a:t>
            </a:r>
            <a:r>
              <a:rPr lang="it-IT" sz="2000" b="0" dirty="0" err="1"/>
              <a:t>these</a:t>
            </a:r>
            <a:r>
              <a:rPr lang="it-IT" sz="2000" b="0" dirty="0"/>
              <a:t> </a:t>
            </a:r>
            <a:r>
              <a:rPr lang="it-IT" sz="2000" b="0" dirty="0" err="1"/>
              <a:t>expenditures</a:t>
            </a:r>
            <a:endParaRPr lang="it-IT" sz="2000" b="0" dirty="0"/>
          </a:p>
          <a:p>
            <a:pPr>
              <a:buFont typeface="Wingdings" pitchFamily="2" charset="2"/>
              <a:buChar char="Ø"/>
            </a:pPr>
            <a:endParaRPr lang="it-IT" sz="2000" b="0" dirty="0"/>
          </a:p>
          <a:p>
            <a:pPr>
              <a:buFont typeface="Wingdings" pitchFamily="2" charset="2"/>
              <a:buChar char="Ø"/>
            </a:pPr>
            <a:r>
              <a:rPr lang="it-IT" sz="2000" b="0" dirty="0"/>
              <a:t>$ 9.7 </a:t>
            </a:r>
            <a:r>
              <a:rPr lang="it-IT" sz="2000" b="0" dirty="0" err="1"/>
              <a:t>billion</a:t>
            </a:r>
            <a:r>
              <a:rPr lang="it-IT" sz="2000" b="0" dirty="0"/>
              <a:t> – Total </a:t>
            </a:r>
            <a:r>
              <a:rPr lang="it-IT" sz="2000" b="0" dirty="0" err="1"/>
              <a:t>wages</a:t>
            </a:r>
            <a:r>
              <a:rPr lang="it-IT" sz="2000" b="0" dirty="0"/>
              <a:t> </a:t>
            </a:r>
            <a:r>
              <a:rPr lang="it-IT" sz="2000" b="0" dirty="0" err="1"/>
              <a:t>paid</a:t>
            </a:r>
            <a:r>
              <a:rPr lang="it-IT" sz="2000" b="0" dirty="0"/>
              <a:t> to U.S. </a:t>
            </a:r>
            <a:r>
              <a:rPr lang="it-IT" sz="2000" b="0" dirty="0" err="1"/>
              <a:t>employees</a:t>
            </a:r>
            <a:endParaRPr lang="it-IT" sz="2000" b="0" dirty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16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207554"/>
              </p:ext>
            </p:extLst>
          </p:nvPr>
        </p:nvGraphicFramePr>
        <p:xfrm>
          <a:off x="428596" y="2852936"/>
          <a:ext cx="8358245" cy="1551421"/>
        </p:xfrm>
        <a:graphic>
          <a:graphicData uri="http://schemas.openxmlformats.org/drawingml/2006/table">
            <a:tbl>
              <a:tblPr/>
              <a:tblGrid>
                <a:gridCol w="2693652"/>
                <a:gridCol w="2356946"/>
                <a:gridCol w="1881595"/>
                <a:gridCol w="1426052"/>
              </a:tblGrid>
              <a:tr h="357190">
                <a:tc>
                  <a:txBody>
                    <a:bodyPr/>
                    <a:lstStyle/>
                    <a:p>
                      <a:pPr algn="l" fontAlgn="b"/>
                      <a:endParaRPr lang="it-IT" sz="2000" b="1" i="1" u="none" strike="noStrike" dirty="0" smtClean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Direct</a:t>
                      </a:r>
                      <a:r>
                        <a:rPr lang="it-IT" sz="20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Impact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Multiplier</a:t>
                      </a:r>
                      <a:r>
                        <a:rPr lang="it-IT" sz="20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Effects</a:t>
                      </a:r>
                      <a:endParaRPr lang="it-IT" sz="20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 impact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98077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Sales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5,247,201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2,719,231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7,966,432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98077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Income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2,348,079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890,973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3,239,052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98077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Employment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85786" y="4641539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</a:t>
            </a:r>
            <a:r>
              <a:rPr lang="it-IT" dirty="0" err="1" smtClean="0"/>
              <a:t>Rob</a:t>
            </a:r>
            <a:r>
              <a:rPr lang="it-IT" dirty="0" smtClean="0"/>
              <a:t> H. </a:t>
            </a:r>
            <a:r>
              <a:rPr lang="it-IT" dirty="0" err="1" smtClean="0"/>
              <a:t>Kamery</a:t>
            </a:r>
            <a:r>
              <a:rPr lang="it-IT" dirty="0" smtClean="0"/>
              <a:t>, Nova </a:t>
            </a:r>
            <a:r>
              <a:rPr lang="it-IT" dirty="0" err="1" smtClean="0"/>
              <a:t>Southeastern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(2011)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1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5328632"/>
            <a:ext cx="8640960" cy="548640"/>
          </a:xfrm>
        </p:spPr>
        <p:txBody>
          <a:bodyPr/>
          <a:lstStyle/>
          <a:p>
            <a:pPr algn="ctr"/>
            <a:r>
              <a:rPr lang="en-US" dirty="0"/>
              <a:t>Economic contribution for North </a:t>
            </a:r>
            <a:r>
              <a:rPr lang="en-US" dirty="0" smtClean="0"/>
              <a:t>America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17</a:t>
            </a:fld>
            <a:endParaRPr lang="it-IT"/>
          </a:p>
        </p:txBody>
      </p:sp>
      <p:pic>
        <p:nvPicPr>
          <p:cNvPr id="6" name="Picture 2" descr="http://www.cybercruises.com/images/CLIA_economic_imp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370" y="116632"/>
            <a:ext cx="7310046" cy="4598291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85786" y="464384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Cruise Line International </a:t>
            </a:r>
            <a:r>
              <a:rPr lang="it-IT" dirty="0" err="1" smtClean="0"/>
              <a:t>Association</a:t>
            </a:r>
            <a:r>
              <a:rPr lang="it-IT" dirty="0" smtClean="0"/>
              <a:t> 2012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299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nello 5"/>
          <p:cNvSpPr/>
          <p:nvPr/>
        </p:nvSpPr>
        <p:spPr>
          <a:xfrm>
            <a:off x="6116" y="1412776"/>
            <a:ext cx="2160240" cy="2088232"/>
          </a:xfrm>
          <a:prstGeom prst="donut">
            <a:avLst>
              <a:gd name="adj" fmla="val 113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EUROPEAN Market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11500" y="548680"/>
            <a:ext cx="7520940" cy="4248472"/>
          </a:xfrm>
        </p:spPr>
        <p:txBody>
          <a:bodyPr>
            <a:noAutofit/>
          </a:bodyPr>
          <a:lstStyle/>
          <a:p>
            <a:pPr algn="ctr"/>
            <a:r>
              <a:rPr lang="en-US" sz="2400" b="0" i="1" dirty="0"/>
              <a:t>“The cruise industry in Europe is a dynamic source of economic activity providing economic benefits to virtually all </a:t>
            </a:r>
            <a:r>
              <a:rPr lang="en-US" sz="2400" b="0" i="1" dirty="0" smtClean="0"/>
              <a:t>industries</a:t>
            </a:r>
            <a:br>
              <a:rPr lang="en-US" sz="2400" b="0" i="1" dirty="0" smtClean="0"/>
            </a:br>
            <a:r>
              <a:rPr lang="en-US" sz="2400" b="0" i="1" dirty="0" smtClean="0"/>
              <a:t>and countries </a:t>
            </a:r>
            <a:r>
              <a:rPr lang="en-US" sz="2400" b="0" i="1" dirty="0"/>
              <a:t>throughout Europe</a:t>
            </a:r>
            <a:r>
              <a:rPr lang="it-IT" sz="2400" b="0" i="1" dirty="0" smtClean="0"/>
              <a:t>”</a:t>
            </a:r>
            <a:endParaRPr lang="en-GB" sz="2400" b="0" i="1" dirty="0"/>
          </a:p>
          <a:p>
            <a:pPr algn="ctr"/>
            <a:endParaRPr lang="en-GB" sz="2400" b="0" i="1" dirty="0" smtClean="0"/>
          </a:p>
          <a:p>
            <a:pPr algn="ctr"/>
            <a:endParaRPr lang="en-GB" sz="2400" b="0" i="1" dirty="0"/>
          </a:p>
          <a:p>
            <a:pPr algn="ctr"/>
            <a:r>
              <a:rPr lang="en-US" sz="2400" b="0" i="1" dirty="0"/>
              <a:t>“Europe, with its 250 ports, is the second most appealing market worldwide, despite the currently uncertain geopolitical conditions.”</a:t>
            </a:r>
          </a:p>
          <a:p>
            <a:pPr algn="r"/>
            <a:r>
              <a:rPr lang="en-US" sz="2400" b="0" dirty="0"/>
              <a:t>- </a:t>
            </a:r>
            <a:r>
              <a:rPr lang="en-US" sz="2400" b="0" dirty="0" err="1"/>
              <a:t>Brindisi</a:t>
            </a:r>
            <a:r>
              <a:rPr lang="en-US" sz="2400" b="0" dirty="0"/>
              <a:t> Authority Port-</a:t>
            </a:r>
          </a:p>
          <a:p>
            <a:pPr algn="ctr"/>
            <a:endParaRPr lang="en-GB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18</a:t>
            </a:fld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200381" y="1628800"/>
            <a:ext cx="1779331" cy="165618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Market overview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48680"/>
            <a:ext cx="7520940" cy="413179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0" dirty="0"/>
              <a:t>The number of Europeans and non-Europeans who choose a cruise holiday has more than doubled to 5,5 million (*7.6%).</a:t>
            </a:r>
          </a:p>
          <a:p>
            <a:pPr>
              <a:buFont typeface="Wingdings" pitchFamily="2" charset="2"/>
              <a:buChar char="Ø"/>
            </a:pPr>
            <a:endParaRPr lang="en-US" sz="2000" b="0" dirty="0"/>
          </a:p>
          <a:p>
            <a:pPr>
              <a:buFont typeface="Wingdings" pitchFamily="2" charset="2"/>
              <a:buChar char="Ø"/>
            </a:pPr>
            <a:r>
              <a:rPr lang="en-US" sz="2000" b="0" dirty="0"/>
              <a:t> The Mediterranean is the first sailing region in Europe</a:t>
            </a:r>
          </a:p>
          <a:p>
            <a:pPr>
              <a:buFont typeface="Wingdings" pitchFamily="2" charset="2"/>
              <a:buChar char="Ø"/>
            </a:pPr>
            <a:endParaRPr lang="en-US" sz="2000" b="0" dirty="0"/>
          </a:p>
          <a:p>
            <a:pPr>
              <a:buFont typeface="Wingdings" pitchFamily="2" charset="2"/>
              <a:buChar char="Ø"/>
            </a:pPr>
            <a:r>
              <a:rPr lang="en-US" sz="2000" b="0" dirty="0"/>
              <a:t>Low market penetration: 1.3% in Europe </a:t>
            </a:r>
            <a:r>
              <a:rPr lang="en-US" sz="2000" b="0" dirty="0" err="1"/>
              <a:t>Vs</a:t>
            </a:r>
            <a:r>
              <a:rPr lang="en-US" sz="2000" b="0" dirty="0"/>
              <a:t> 3.2% in North America</a:t>
            </a:r>
          </a:p>
          <a:p>
            <a:pPr>
              <a:buFont typeface="Wingdings" pitchFamily="2" charset="2"/>
              <a:buChar char="Ø"/>
            </a:pPr>
            <a:endParaRPr lang="en-US" sz="2000" b="0" dirty="0"/>
          </a:p>
          <a:p>
            <a:pPr>
              <a:buFont typeface="Wingdings" pitchFamily="2" charset="2"/>
              <a:buChar char="Ø"/>
            </a:pPr>
            <a:r>
              <a:rPr lang="en-US" sz="2000" b="0" dirty="0"/>
              <a:t> High potential for developments</a:t>
            </a:r>
          </a:p>
          <a:p>
            <a:pPr>
              <a:buFont typeface="Wingdings" pitchFamily="2" charset="2"/>
              <a:buChar char="Ø"/>
            </a:pPr>
            <a:endParaRPr lang="en-US" sz="2000" b="0" dirty="0"/>
          </a:p>
          <a:p>
            <a:pPr>
              <a:buFont typeface="Wingdings" pitchFamily="2" charset="2"/>
              <a:buChar char="Ø"/>
            </a:pPr>
            <a:r>
              <a:rPr lang="en-US" sz="2000" b="0" dirty="0"/>
              <a:t> Europe is the number one cruise destination</a:t>
            </a:r>
          </a:p>
          <a:p>
            <a:endParaRPr lang="en-GB" sz="1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19</a:t>
            </a:fld>
            <a:endParaRPr lang="it-IT"/>
          </a:p>
        </p:txBody>
      </p:sp>
      <p:pic>
        <p:nvPicPr>
          <p:cNvPr id="6" name="Picture 2" descr="C:\Users\Virginia\Desktop\1459672_10202805367362040_18980396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837873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1" b="100000" l="2577" r="90722">
                        <a14:foregroundMark x1="40206" y1="39382" x2="40206" y2="39382"/>
                        <a14:foregroundMark x1="44330" y1="17375" x2="44330" y2="17375"/>
                        <a14:foregroundMark x1="57732" y1="7336" x2="57732" y2="7336"/>
                        <a14:foregroundMark x1="27835" y1="84556" x2="27835" y2="84556"/>
                        <a14:foregroundMark x1="30928" y1="92664" x2="30928" y2="9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87"/>
            <a:ext cx="3744416" cy="49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5301208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agenda</a:t>
            </a:r>
            <a:endParaRPr lang="en-GB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510794"/>
              </p:ext>
            </p:extLst>
          </p:nvPr>
        </p:nvGraphicFramePr>
        <p:xfrm>
          <a:off x="971600" y="548680"/>
          <a:ext cx="7200800" cy="4059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2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Cruise Line Total Expenditures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20</a:t>
            </a:fld>
            <a:endParaRPr lang="it-IT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624" y="510874"/>
            <a:ext cx="6881418" cy="38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5091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Port-Net </a:t>
            </a:r>
            <a:r>
              <a:rPr lang="it-IT" dirty="0" err="1" smtClean="0"/>
              <a:t>study</a:t>
            </a:r>
            <a:r>
              <a:rPr lang="it-IT" dirty="0" smtClean="0"/>
              <a:t> 2010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29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Economic Contribution to Europe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21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102" y="260648"/>
            <a:ext cx="7346353" cy="421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5091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Port-Net </a:t>
            </a:r>
            <a:r>
              <a:rPr lang="it-IT" dirty="0" err="1" smtClean="0"/>
              <a:t>study</a:t>
            </a:r>
            <a:r>
              <a:rPr lang="it-IT" dirty="0" smtClean="0"/>
              <a:t> 2010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4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28632"/>
            <a:ext cx="9144000" cy="548640"/>
          </a:xfrm>
        </p:spPr>
        <p:txBody>
          <a:bodyPr/>
          <a:lstStyle/>
          <a:p>
            <a:pPr algn="ctr"/>
            <a:r>
              <a:rPr lang="en-GB" dirty="0"/>
              <a:t>Offer differentiations – “Natural Hedging”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22</a:t>
            </a:fld>
            <a:endParaRPr lang="it-IT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404664"/>
            <a:ext cx="802772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450153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CLIA Cruise Line Market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5071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Market diversification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23</a:t>
            </a:fld>
            <a:endParaRPr lang="it-IT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55" y="44624"/>
            <a:ext cx="7059761" cy="460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85786" y="4645617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CLIA Cruise Line Market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8921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Most appealing destination to cruise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24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80870"/>
              </p:ext>
            </p:extLst>
          </p:nvPr>
        </p:nvGraphicFramePr>
        <p:xfrm>
          <a:off x="1115616" y="332656"/>
          <a:ext cx="6810550" cy="3779370"/>
        </p:xfrm>
        <a:graphic>
          <a:graphicData uri="http://schemas.openxmlformats.org/drawingml/2006/table">
            <a:tbl>
              <a:tblPr/>
              <a:tblGrid>
                <a:gridCol w="5442740"/>
                <a:gridCol w="1367810"/>
              </a:tblGrid>
              <a:tr h="377937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Destination</a:t>
                      </a:r>
                      <a:endParaRPr lang="it-IT" sz="24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Caribbean</a:t>
                      </a:r>
                      <a:endParaRPr lang="it-IT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Alaska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Bahamas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Hawaii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Mediterranean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/</a:t>
                      </a:r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Greek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Island/ </a:t>
                      </a:r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Turkey</a:t>
                      </a:r>
                      <a:endParaRPr lang="it-IT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Bermuda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Europe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Panama Canal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77937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Mexico (West </a:t>
                      </a:r>
                      <a:r>
                        <a:rPr lang="it-IT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Coast</a:t>
                      </a:r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85786" y="4450153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CLIA Cruise Line Market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7055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The numbers of cruises sector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25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81" y="404664"/>
            <a:ext cx="7308303" cy="354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450153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CLIA Cruise Line Market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422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Market projection (1/3)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764704"/>
            <a:ext cx="7520940" cy="3579849"/>
          </a:xfrm>
        </p:spPr>
        <p:txBody>
          <a:bodyPr>
            <a:normAutofit/>
          </a:bodyPr>
          <a:lstStyle/>
          <a:p>
            <a:pPr algn="ctr"/>
            <a:r>
              <a:rPr lang="en-US" sz="2800" b="0" i="1" dirty="0" smtClean="0"/>
              <a:t>“The </a:t>
            </a:r>
            <a:r>
              <a:rPr lang="en-US" sz="2800" b="0" i="1" dirty="0"/>
              <a:t>cruise industry has enjoyed dynamic growth over a period of 30 years, driven initially by demand from North America and more recently by growing demand from Europe and the rest </a:t>
            </a:r>
            <a:r>
              <a:rPr lang="en-US" sz="2800" b="0" i="1" dirty="0" smtClean="0"/>
              <a:t>of </a:t>
            </a:r>
            <a:r>
              <a:rPr lang="en-US" sz="2800" b="0" i="1" dirty="0"/>
              <a:t>the </a:t>
            </a:r>
            <a:r>
              <a:rPr lang="en-US" sz="2800" b="0" i="1" dirty="0" smtClean="0"/>
              <a:t>world”.</a:t>
            </a:r>
          </a:p>
          <a:p>
            <a:pPr algn="r"/>
            <a:r>
              <a:rPr lang="en-US" sz="2800" b="0" i="1" dirty="0" smtClean="0"/>
              <a:t>-</a:t>
            </a:r>
            <a:r>
              <a:rPr lang="en-US" sz="2800" b="0" dirty="0" smtClean="0"/>
              <a:t>European Cruise Council-</a:t>
            </a:r>
            <a:endParaRPr lang="en-US" sz="28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26</a:t>
            </a:fld>
            <a:endParaRPr lang="it-IT"/>
          </a:p>
        </p:txBody>
      </p:sp>
      <p:pic>
        <p:nvPicPr>
          <p:cNvPr id="7" name="Picture 3" descr="C:\Users\Virginia\Desktop\1508977_10202805367482043_130386610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2957867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Market projection (2/3)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04664"/>
            <a:ext cx="8136904" cy="4131797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it-IT" sz="2200" b="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it-IT" sz="2200" b="0" dirty="0" err="1">
                <a:solidFill>
                  <a:prstClr val="black"/>
                </a:solidFill>
                <a:latin typeface="Calibri"/>
              </a:rPr>
              <a:t>increase</a:t>
            </a:r>
            <a:r>
              <a:rPr lang="it-IT" sz="2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200" b="0" dirty="0" err="1">
                <a:solidFill>
                  <a:prstClr val="black"/>
                </a:solidFill>
                <a:latin typeface="Calibri"/>
              </a:rPr>
              <a:t>derives</a:t>
            </a:r>
            <a:r>
              <a:rPr lang="it-IT" sz="2200" b="0" dirty="0">
                <a:solidFill>
                  <a:prstClr val="black"/>
                </a:solidFill>
                <a:latin typeface="Calibri"/>
              </a:rPr>
              <a:t> from:</a:t>
            </a:r>
          </a:p>
          <a:p>
            <a:pPr marL="742950" lvl="1" indent="-285750">
              <a:spcBef>
                <a:spcPct val="20000"/>
              </a:spcBef>
              <a:buClrTx/>
              <a:buFont typeface="Wingdings" pitchFamily="2" charset="2"/>
              <a:buChar char="Ø"/>
              <a:tabLst>
                <a:tab pos="3479800" algn="l"/>
              </a:tabLst>
            </a:pPr>
            <a:r>
              <a:rPr lang="it-IT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Population (+3%)</a:t>
            </a:r>
          </a:p>
          <a:p>
            <a:pPr marL="742950" lvl="1" indent="-285750">
              <a:spcBef>
                <a:spcPct val="20000"/>
              </a:spcBef>
              <a:buClrTx/>
              <a:buFont typeface="Wingdings" pitchFamily="2" charset="2"/>
              <a:buChar char="Ø"/>
              <a:tabLst>
                <a:tab pos="3479800" algn="l"/>
              </a:tabLs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Total past cruisers (+4% overall; +10% in core market)</a:t>
            </a:r>
          </a:p>
          <a:p>
            <a:pPr marL="742950" lvl="1" indent="-285750">
              <a:spcBef>
                <a:spcPct val="20000"/>
              </a:spcBef>
              <a:buClrTx/>
              <a:buFont typeface="Wingdings" pitchFamily="2" charset="2"/>
              <a:buChar char="Ø"/>
              <a:tabLst>
                <a:tab pos="3479800" algn="l"/>
              </a:tabLs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Future interest in cruising (+3%, Best Case; +1% Most Likely Case)</a:t>
            </a:r>
          </a:p>
          <a:p>
            <a:pPr marL="0" lvl="1" indent="0">
              <a:spcBef>
                <a:spcPct val="20000"/>
              </a:spcBef>
              <a:buClrTx/>
              <a:buNone/>
              <a:tabLst>
                <a:tab pos="3479800" algn="l"/>
              </a:tabLs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Huge base to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exploit: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Tx/>
              <a:buFont typeface="Wingdings" pitchFamily="2" charset="2"/>
              <a:buChar char="Ø"/>
              <a:tabLst>
                <a:tab pos="3479800" algn="l"/>
              </a:tabLs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Of the current total US population (304,130,000), not quite half (44% or 132,947,000) are prime cruise candidates (age 25+; income $40,000+)</a:t>
            </a:r>
          </a:p>
          <a:p>
            <a:pPr marL="742950" lvl="1" indent="-285750">
              <a:spcBef>
                <a:spcPct val="20000"/>
              </a:spcBef>
              <a:buClrTx/>
              <a:buFont typeface="Wingdings" pitchFamily="2" charset="2"/>
              <a:buChar char="Ø"/>
              <a:tabLst>
                <a:tab pos="3479800" algn="l"/>
              </a:tabLs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Of the target population, 73,121,000 (55%) people have ever taken a cruise, and somewhat fewer than half of those (32,838,000) have done so in the past three years. 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  <a:p>
            <a:endParaRPr lang="en-GB" sz="2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7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Market projection (3/3)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28</a:t>
            </a:fld>
            <a:endParaRPr lang="it-IT"/>
          </a:p>
        </p:txBody>
      </p:sp>
      <p:pic>
        <p:nvPicPr>
          <p:cNvPr id="6" name="Segnaposto contenuto 3" descr="Cattur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6632"/>
            <a:ext cx="7776864" cy="444392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85786" y="471585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CLIA Cruise Line Market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2289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Market Projection [</a:t>
            </a:r>
            <a:r>
              <a:rPr lang="en-GB" dirty="0" smtClean="0"/>
              <a:t>€ </a:t>
            </a:r>
            <a:r>
              <a:rPr lang="en-GB" dirty="0" err="1" smtClean="0"/>
              <a:t>Vs</a:t>
            </a:r>
            <a:r>
              <a:rPr lang="en-GB" dirty="0" smtClean="0"/>
              <a:t> $]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Risk management and derivatives - A.y.2013/14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29</a:t>
            </a:fld>
            <a:endParaRPr lang="it-IT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60648"/>
            <a:ext cx="7358114" cy="471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4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CRUISE LINE SECTOR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93347"/>
            <a:ext cx="7520940" cy="427581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2200" b="0" dirty="0"/>
              <a:t>It is a young sector </a:t>
            </a:r>
            <a:r>
              <a:rPr lang="en-US" sz="2200" b="0" dirty="0">
                <a:sym typeface="Wingdings" pitchFamily="2" charset="2"/>
              </a:rPr>
              <a:t> From 1980 191 million passengers have taken a cruise. (+ 2 days)</a:t>
            </a:r>
          </a:p>
          <a:p>
            <a:pPr>
              <a:buFont typeface="Wingdings" pitchFamily="2" charset="2"/>
              <a:buChar char="Ø"/>
            </a:pPr>
            <a:endParaRPr lang="en-US" sz="2200" b="0" dirty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0" dirty="0">
                <a:sym typeface="Wingdings" pitchFamily="2" charset="2"/>
              </a:rPr>
              <a:t>It is the most growth category in the leisure market --&gt; plus 6,7% passengers every year</a:t>
            </a:r>
          </a:p>
          <a:p>
            <a:pPr>
              <a:buFont typeface="Wingdings" pitchFamily="2" charset="2"/>
              <a:buChar char="Ø"/>
            </a:pPr>
            <a:endParaRPr lang="en-US" sz="2200" b="0" dirty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0" dirty="0">
                <a:sym typeface="Wingdings" pitchFamily="2" charset="2"/>
              </a:rPr>
              <a:t> Cruise product are hugely diversified --&gt; follow the vacation patterns of today’s market</a:t>
            </a:r>
          </a:p>
          <a:p>
            <a:pPr>
              <a:buFont typeface="Wingdings" pitchFamily="2" charset="2"/>
              <a:buChar char="Ø"/>
            </a:pPr>
            <a:endParaRPr lang="en-US" sz="2200" b="0" dirty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0" dirty="0">
                <a:sym typeface="Wingdings" pitchFamily="2" charset="2"/>
              </a:rPr>
              <a:t> It is </a:t>
            </a:r>
            <a:r>
              <a:rPr lang="en-US" sz="2200" b="0" dirty="0" err="1">
                <a:sym typeface="Wingdings" pitchFamily="2" charset="2"/>
              </a:rPr>
              <a:t>organised</a:t>
            </a:r>
            <a:r>
              <a:rPr lang="en-US" sz="2200" b="0" dirty="0">
                <a:sym typeface="Wingdings" pitchFamily="2" charset="2"/>
              </a:rPr>
              <a:t> by several entities --&gt; the most important is </a:t>
            </a:r>
            <a:r>
              <a:rPr lang="en-US" sz="2200" b="0" i="1" dirty="0">
                <a:sym typeface="Wingdings" pitchFamily="2" charset="2"/>
              </a:rPr>
              <a:t>C.L.I.A.</a:t>
            </a:r>
          </a:p>
          <a:p>
            <a:endParaRPr lang="en-US" sz="2200" b="0" i="1" dirty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0" dirty="0">
                <a:sym typeface="Wingdings" pitchFamily="2" charset="2"/>
              </a:rPr>
              <a:t> It is influenced by macro economic and human conditions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9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Possible scenarios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30</a:t>
            </a:fld>
            <a:endParaRPr lang="it-IT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6632"/>
            <a:ext cx="87154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774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31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44624"/>
            <a:ext cx="6984776" cy="465648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785786" y="471585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Source: CLIA Cruise Line Market </a:t>
            </a:r>
            <a:r>
              <a:rPr lang="it-IT" dirty="0" err="1" smtClean="0"/>
              <a:t>Profile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32</a:t>
            </a:fld>
            <a:endParaRPr lang="it-IT"/>
          </a:p>
        </p:txBody>
      </p:sp>
      <p:pic>
        <p:nvPicPr>
          <p:cNvPr id="2050" name="Picture 2" descr="http://global.fncstatic.com/static/managed/img/U.S./carnivaldream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14" y="1556792"/>
            <a:ext cx="5645998" cy="3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79512" y="383597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/>
              <a:t>Carnival Corporation &amp; </a:t>
            </a:r>
            <a:r>
              <a:rPr lang="it-IT" sz="6000" dirty="0" err="1"/>
              <a:t>Plc</a:t>
            </a:r>
            <a:r>
              <a:rPr lang="it-IT" sz="6000" dirty="0"/>
              <a:t>.</a:t>
            </a:r>
            <a:endParaRPr lang="en-US" sz="1600" b="1" dirty="0"/>
          </a:p>
        </p:txBody>
      </p:sp>
      <p:pic>
        <p:nvPicPr>
          <p:cNvPr id="10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in giù 9"/>
          <p:cNvSpPr/>
          <p:nvPr/>
        </p:nvSpPr>
        <p:spPr>
          <a:xfrm>
            <a:off x="13559" y="404664"/>
            <a:ext cx="732544" cy="4392488"/>
          </a:xfrm>
          <a:prstGeom prst="downArrow">
            <a:avLst/>
          </a:prstGeom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449331"/>
            <a:ext cx="8784976" cy="4419829"/>
          </a:xfrm>
        </p:spPr>
        <p:txBody>
          <a:bodyPr>
            <a:noAutofit/>
          </a:bodyPr>
          <a:lstStyle/>
          <a:p>
            <a:r>
              <a:rPr lang="en-GB" sz="2000" dirty="0" smtClean="0"/>
              <a:t>1972: </a:t>
            </a:r>
            <a:r>
              <a:rPr lang="en-GB" sz="2000" b="0" dirty="0"/>
              <a:t>Carnival Cruise Lines is </a:t>
            </a:r>
            <a:r>
              <a:rPr lang="en-GB" sz="2000" dirty="0">
                <a:solidFill>
                  <a:srgbClr val="00B0F0"/>
                </a:solidFill>
              </a:rPr>
              <a:t>founded</a:t>
            </a:r>
            <a:r>
              <a:rPr lang="en-GB" sz="2000" b="0" dirty="0"/>
              <a:t> by entrepreneur Ted </a:t>
            </a:r>
            <a:r>
              <a:rPr lang="en-GB" sz="2000" b="0" dirty="0" err="1" smtClean="0"/>
              <a:t>Arison</a:t>
            </a:r>
            <a:r>
              <a:rPr lang="en-GB" sz="2000" b="0" dirty="0" smtClean="0"/>
              <a:t>. The </a:t>
            </a:r>
            <a:r>
              <a:rPr lang="en-GB" sz="2000" b="0" dirty="0"/>
              <a:t>company’s </a:t>
            </a:r>
            <a:r>
              <a:rPr lang="en-GB" sz="2000" dirty="0">
                <a:solidFill>
                  <a:srgbClr val="00B0F0"/>
                </a:solidFill>
              </a:rPr>
              <a:t>first cruise ship, the TSS Mardi Gras</a:t>
            </a:r>
            <a:r>
              <a:rPr lang="en-GB" sz="2000" b="0" dirty="0"/>
              <a:t>, </a:t>
            </a:r>
            <a:r>
              <a:rPr lang="en-GB" sz="2000" b="0" dirty="0" smtClean="0"/>
              <a:t>is </a:t>
            </a:r>
            <a:r>
              <a:rPr lang="en-US" sz="2000" b="0" dirty="0" smtClean="0"/>
              <a:t>a </a:t>
            </a:r>
            <a:r>
              <a:rPr lang="en-US" sz="2000" b="0" dirty="0"/>
              <a:t>single secondhand ship </a:t>
            </a:r>
            <a:r>
              <a:rPr lang="en-US" sz="2000" b="0" dirty="0" smtClean="0"/>
              <a:t>with </a:t>
            </a:r>
            <a:r>
              <a:rPr lang="en-US" sz="2000" b="0" dirty="0"/>
              <a:t>just enough fuel to make a one-way trip from Miami to San </a:t>
            </a:r>
            <a:r>
              <a:rPr lang="en-US" sz="2000" b="0" dirty="0" smtClean="0"/>
              <a:t>Juan.</a:t>
            </a:r>
          </a:p>
          <a:p>
            <a:r>
              <a:rPr lang="en-US" sz="2000" dirty="0" smtClean="0"/>
              <a:t>1974: </a:t>
            </a:r>
            <a:r>
              <a:rPr lang="en-US" sz="2000" b="0" dirty="0" smtClean="0"/>
              <a:t>purchase of  </a:t>
            </a:r>
            <a:r>
              <a:rPr lang="en-US" sz="2000" b="0" dirty="0"/>
              <a:t>full ownership of the ailing Carnival </a:t>
            </a:r>
            <a:r>
              <a:rPr lang="en-US" sz="2000" b="0" dirty="0" smtClean="0"/>
              <a:t>for </a:t>
            </a:r>
            <a:r>
              <a:rPr lang="en-US" sz="2000" dirty="0" smtClean="0">
                <a:solidFill>
                  <a:srgbClr val="00B0F0"/>
                </a:solidFill>
              </a:rPr>
              <a:t>$1 </a:t>
            </a:r>
            <a:r>
              <a:rPr lang="en-US" sz="2000" dirty="0">
                <a:solidFill>
                  <a:srgbClr val="00B0F0"/>
                </a:solidFill>
              </a:rPr>
              <a:t>in cash </a:t>
            </a:r>
            <a:r>
              <a:rPr lang="en-US" sz="2000" b="0" dirty="0"/>
              <a:t>and the assumption </a:t>
            </a:r>
            <a:r>
              <a:rPr lang="en-US" sz="2000" b="0" dirty="0" smtClean="0"/>
              <a:t>of </a:t>
            </a:r>
            <a:r>
              <a:rPr lang="en-US" sz="2000" dirty="0" smtClean="0">
                <a:solidFill>
                  <a:srgbClr val="00B0F0"/>
                </a:solidFill>
              </a:rPr>
              <a:t>$</a:t>
            </a:r>
            <a:r>
              <a:rPr lang="en-US" sz="2000" dirty="0">
                <a:solidFill>
                  <a:srgbClr val="00B0F0"/>
                </a:solidFill>
              </a:rPr>
              <a:t>5 million in debt</a:t>
            </a:r>
            <a:r>
              <a:rPr lang="en-US" sz="2000" b="0" dirty="0" smtClean="0"/>
              <a:t>.</a:t>
            </a:r>
          </a:p>
          <a:p>
            <a:r>
              <a:rPr lang="en-US" sz="2000" dirty="0" smtClean="0"/>
              <a:t>1987: </a:t>
            </a:r>
            <a:r>
              <a:rPr lang="en-GB" sz="2000" b="0" dirty="0" smtClean="0"/>
              <a:t>Carnival </a:t>
            </a:r>
            <a:r>
              <a:rPr lang="en-GB" sz="2000" b="0" dirty="0"/>
              <a:t>completes an </a:t>
            </a:r>
            <a:r>
              <a:rPr lang="en-GB" sz="2000" dirty="0">
                <a:solidFill>
                  <a:srgbClr val="00B0F0"/>
                </a:solidFill>
              </a:rPr>
              <a:t>initial public offering of </a:t>
            </a:r>
            <a:r>
              <a:rPr lang="en-GB" sz="2000" dirty="0" smtClean="0">
                <a:solidFill>
                  <a:srgbClr val="00B0F0"/>
                </a:solidFill>
              </a:rPr>
              <a:t>20% </a:t>
            </a:r>
            <a:r>
              <a:rPr lang="en-GB" sz="2000" b="0" dirty="0"/>
              <a:t>of its common stock, generating </a:t>
            </a:r>
            <a:r>
              <a:rPr lang="en-GB" sz="2000" dirty="0">
                <a:solidFill>
                  <a:srgbClr val="00B0F0"/>
                </a:solidFill>
              </a:rPr>
              <a:t>approximately $400 million</a:t>
            </a:r>
            <a:r>
              <a:rPr lang="en-GB" sz="2000" b="0" dirty="0">
                <a:solidFill>
                  <a:srgbClr val="00B0F0"/>
                </a:solidFill>
              </a:rPr>
              <a:t>. </a:t>
            </a:r>
            <a:r>
              <a:rPr lang="en-GB" sz="2000" b="0" dirty="0" smtClean="0">
                <a:sym typeface="Wingdings" pitchFamily="2" charset="2"/>
              </a:rPr>
              <a:t> expansion of the company.</a:t>
            </a:r>
            <a:endParaRPr lang="en-GB" sz="2000" b="0" dirty="0" smtClean="0"/>
          </a:p>
          <a:p>
            <a:r>
              <a:rPr lang="en-US" sz="2000" dirty="0" smtClean="0"/>
              <a:t>1993: </a:t>
            </a:r>
            <a:r>
              <a:rPr lang="en-GB" sz="2000" b="0" dirty="0" smtClean="0"/>
              <a:t>Change of the name into </a:t>
            </a:r>
            <a:r>
              <a:rPr lang="en-GB" sz="2000" dirty="0">
                <a:solidFill>
                  <a:srgbClr val="00B0F0"/>
                </a:solidFill>
              </a:rPr>
              <a:t>Carnival Corporation</a:t>
            </a:r>
            <a:r>
              <a:rPr lang="en-GB" sz="2000" b="0" dirty="0"/>
              <a:t> </a:t>
            </a:r>
            <a:endParaRPr lang="en-GB" sz="2000" b="0" dirty="0" smtClean="0"/>
          </a:p>
          <a:p>
            <a:r>
              <a:rPr lang="en-GB" sz="2000" dirty="0" smtClean="0"/>
              <a:t>2003: </a:t>
            </a:r>
            <a:r>
              <a:rPr lang="en-US" sz="2000" b="0" dirty="0"/>
              <a:t>P&amp;O Princess Cruises </a:t>
            </a:r>
            <a:r>
              <a:rPr lang="en-US" sz="2000" b="0" dirty="0" err="1"/>
              <a:t>plc</a:t>
            </a:r>
            <a:r>
              <a:rPr lang="en-US" sz="2000" b="0" dirty="0"/>
              <a:t> </a:t>
            </a:r>
            <a:r>
              <a:rPr lang="en-US" sz="2000" b="0" dirty="0" smtClean="0"/>
              <a:t>merges </a:t>
            </a:r>
            <a:r>
              <a:rPr lang="en-US" sz="2000" b="0" dirty="0"/>
              <a:t>with Carnival Corporation </a:t>
            </a:r>
            <a:r>
              <a:rPr lang="en-US" sz="2000" b="0" dirty="0" smtClean="0"/>
              <a:t>and is </a:t>
            </a:r>
            <a:r>
              <a:rPr lang="en-US" sz="2000" b="0" dirty="0"/>
              <a:t>re-registered as </a:t>
            </a:r>
            <a:r>
              <a:rPr lang="en-US" sz="2000" dirty="0">
                <a:solidFill>
                  <a:srgbClr val="00B0F0"/>
                </a:solidFill>
              </a:rPr>
              <a:t>Carnival </a:t>
            </a:r>
            <a:r>
              <a:rPr lang="en-US" sz="2000" dirty="0" err="1">
                <a:solidFill>
                  <a:srgbClr val="00B0F0"/>
                </a:solidFill>
              </a:rPr>
              <a:t>plc</a:t>
            </a:r>
            <a:r>
              <a:rPr lang="en-US" sz="2000" b="0" dirty="0"/>
              <a:t>, </a:t>
            </a:r>
          </a:p>
          <a:p>
            <a:r>
              <a:rPr lang="en-US" sz="2000" dirty="0" smtClean="0"/>
              <a:t>2003: </a:t>
            </a:r>
            <a:r>
              <a:rPr lang="en-US" sz="2000" b="0" dirty="0" smtClean="0"/>
              <a:t>on </a:t>
            </a:r>
            <a:r>
              <a:rPr lang="en-US" sz="2000" b="0" dirty="0"/>
              <a:t>April 22</a:t>
            </a:r>
            <a:r>
              <a:rPr lang="en-US" sz="2000" b="0" dirty="0" smtClean="0"/>
              <a:t>, the</a:t>
            </a:r>
            <a:r>
              <a:rPr lang="en-US" sz="2000" b="0" dirty="0" smtClean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first day of trading </a:t>
            </a:r>
            <a:r>
              <a:rPr lang="en-US" sz="2000" b="0" dirty="0"/>
              <a:t>of Carnival Corporation and Carnival </a:t>
            </a:r>
            <a:r>
              <a:rPr lang="en-US" sz="2000" b="0" dirty="0" err="1" smtClean="0"/>
              <a:t>Plc</a:t>
            </a:r>
            <a:r>
              <a:rPr lang="en-US" sz="2000" b="0" dirty="0" smtClean="0"/>
              <a:t> </a:t>
            </a:r>
            <a:r>
              <a:rPr lang="en-US" sz="2000" b="0" dirty="0"/>
              <a:t>shares (symbol: CCL) on the New York and London stock exchanges. </a:t>
            </a:r>
            <a:endParaRPr lang="en-GB" sz="20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33</a:t>
            </a:fld>
            <a:endParaRPr lang="it-IT"/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199562199"/>
              </p:ext>
            </p:extLst>
          </p:nvPr>
        </p:nvGraphicFramePr>
        <p:xfrm>
          <a:off x="107504" y="116632"/>
          <a:ext cx="8928992" cy="485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34</a:t>
            </a:fld>
            <a:endParaRPr lang="it-IT"/>
          </a:p>
        </p:txBody>
      </p:sp>
      <p:pic>
        <p:nvPicPr>
          <p:cNvPr id="24580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Company organization</a:t>
            </a:r>
            <a:endParaRPr lang="en-US" dirty="0"/>
          </a:p>
        </p:txBody>
      </p:sp>
      <p:sp>
        <p:nvSpPr>
          <p:cNvPr id="10" name="Stella a 5 punte 9"/>
          <p:cNvSpPr/>
          <p:nvPr/>
        </p:nvSpPr>
        <p:spPr>
          <a:xfrm rot="20925486">
            <a:off x="6948264" y="0"/>
            <a:ext cx="2195736" cy="1988840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596336" y="705470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S&amp;P 500</a:t>
            </a:r>
          </a:p>
          <a:p>
            <a:pPr algn="ctr"/>
            <a:r>
              <a:rPr lang="en-GB" b="1" dirty="0" smtClean="0"/>
              <a:t>+</a:t>
            </a:r>
          </a:p>
          <a:p>
            <a:pPr algn="ctr"/>
            <a:r>
              <a:rPr lang="en-GB" b="1" dirty="0" smtClean="0"/>
              <a:t>FTSE100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361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548680"/>
            <a:ext cx="8064896" cy="432048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In </a:t>
            </a:r>
            <a:r>
              <a:rPr lang="en-US" sz="2400" b="0" dirty="0"/>
              <a:t>2011 the combined brands of Carnival Corporation controlled a </a:t>
            </a:r>
            <a:r>
              <a:rPr lang="en-US" sz="2400" dirty="0">
                <a:solidFill>
                  <a:srgbClr val="00B0F0"/>
                </a:solidFill>
              </a:rPr>
              <a:t>49.2% share </a:t>
            </a:r>
            <a:r>
              <a:rPr lang="en-US" sz="2400" b="0" dirty="0"/>
              <a:t>of the total worldwide cruise market</a:t>
            </a:r>
            <a:r>
              <a:rPr lang="en-US" sz="2400" b="0" dirty="0" smtClean="0"/>
              <a:t>.</a:t>
            </a:r>
          </a:p>
          <a:p>
            <a:pPr marL="0" indent="0"/>
            <a:endParaRPr lang="en-US" sz="2400" b="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Brands:</a:t>
            </a:r>
            <a:r>
              <a:rPr lang="en-US" sz="2400" b="0" dirty="0" smtClean="0"/>
              <a:t> </a:t>
            </a:r>
            <a:r>
              <a:rPr lang="en-GB" sz="2400" b="0" dirty="0"/>
              <a:t>Carnival Cruise Lines, Princess Cruises (“Princess”) ,Holland America Line, </a:t>
            </a:r>
            <a:r>
              <a:rPr lang="en-GB" sz="2400" b="0" dirty="0" err="1"/>
              <a:t>Seabourn</a:t>
            </a:r>
            <a:r>
              <a:rPr lang="en-GB" sz="2400" b="0" dirty="0"/>
              <a:t>, Costa Cruises (“Costa”), AIDA Cruises, </a:t>
            </a:r>
            <a:r>
              <a:rPr lang="it-IT" sz="2400" b="0" dirty="0" smtClean="0"/>
              <a:t>P&amp;O </a:t>
            </a:r>
            <a:r>
              <a:rPr lang="it-IT" sz="2400" b="0" dirty="0" err="1"/>
              <a:t>Cruises</a:t>
            </a:r>
            <a:r>
              <a:rPr lang="it-IT" sz="2400" b="0" dirty="0"/>
              <a:t> (UK), </a:t>
            </a:r>
            <a:r>
              <a:rPr lang="it-IT" sz="2400" b="0" dirty="0" err="1"/>
              <a:t>Cunard</a:t>
            </a:r>
            <a:r>
              <a:rPr lang="it-IT" sz="2400" b="0" dirty="0"/>
              <a:t>, P&amp;O </a:t>
            </a:r>
            <a:r>
              <a:rPr lang="it-IT" sz="2400" b="0" dirty="0" err="1"/>
              <a:t>Cruises</a:t>
            </a:r>
            <a:r>
              <a:rPr lang="it-IT" sz="2400" b="0" dirty="0"/>
              <a:t> (Australia),Ibero </a:t>
            </a:r>
            <a:r>
              <a:rPr lang="it-IT" sz="2400" b="0" dirty="0" err="1"/>
              <a:t>Cruises</a:t>
            </a:r>
            <a:r>
              <a:rPr lang="it-IT" sz="2400" b="0" dirty="0"/>
              <a:t> (“Ibero”)</a:t>
            </a:r>
          </a:p>
          <a:p>
            <a:pPr marL="0" indent="0"/>
            <a:endParaRPr lang="en-US" sz="2400" b="0" dirty="0" smtClean="0"/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A fleet </a:t>
            </a:r>
            <a:r>
              <a:rPr lang="en-US" sz="2400" b="0" dirty="0"/>
              <a:t>of </a:t>
            </a:r>
            <a:r>
              <a:rPr lang="en-US" sz="2400" dirty="0" smtClean="0">
                <a:solidFill>
                  <a:srgbClr val="00B0F0"/>
                </a:solidFill>
              </a:rPr>
              <a:t>102 </a:t>
            </a:r>
            <a:r>
              <a:rPr lang="en-US" sz="2400" dirty="0">
                <a:solidFill>
                  <a:srgbClr val="00B0F0"/>
                </a:solidFill>
              </a:rPr>
              <a:t>ships</a:t>
            </a:r>
            <a:r>
              <a:rPr lang="en-US" sz="2400" b="0" dirty="0"/>
              <a:t>, with another seven ships scheduled for delivery between now and March </a:t>
            </a:r>
            <a:r>
              <a:rPr lang="en-US" sz="2400" b="0" dirty="0" smtClean="0"/>
              <a:t>2016</a:t>
            </a:r>
          </a:p>
          <a:p>
            <a:pPr>
              <a:buFont typeface="Arial" pitchFamily="34" charset="0"/>
              <a:buChar char="•"/>
            </a:pPr>
            <a:endParaRPr lang="en-US" sz="2400" b="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10 </a:t>
            </a:r>
            <a:r>
              <a:rPr lang="en-US" sz="2400" dirty="0">
                <a:solidFill>
                  <a:srgbClr val="00B0F0"/>
                </a:solidFill>
              </a:rPr>
              <a:t>million guests </a:t>
            </a:r>
            <a:r>
              <a:rPr lang="en-US" sz="2400" dirty="0" smtClean="0">
                <a:solidFill>
                  <a:srgbClr val="00B0F0"/>
                </a:solidFill>
              </a:rPr>
              <a:t>annually</a:t>
            </a:r>
          </a:p>
          <a:p>
            <a:pPr>
              <a:buFont typeface="Arial" pitchFamily="34" charset="0"/>
              <a:buChar char="•"/>
            </a:pPr>
            <a:endParaRPr lang="en-US" sz="2400" b="0" dirty="0" smtClean="0"/>
          </a:p>
          <a:p>
            <a:pPr>
              <a:buFont typeface="Arial" pitchFamily="34" charset="0"/>
              <a:buChar char="•"/>
            </a:pPr>
            <a:r>
              <a:rPr lang="it-IT" sz="2400" dirty="0">
                <a:solidFill>
                  <a:srgbClr val="00B0F0"/>
                </a:solidFill>
              </a:rPr>
              <a:t>77,000 </a:t>
            </a:r>
            <a:r>
              <a:rPr lang="it-IT" sz="2400" dirty="0" err="1">
                <a:solidFill>
                  <a:srgbClr val="00B0F0"/>
                </a:solidFill>
              </a:rPr>
              <a:t>shipboard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employees</a:t>
            </a:r>
            <a:endParaRPr lang="en-US" sz="2400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24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35</a:t>
            </a:fld>
            <a:endParaRPr lang="it-IT"/>
          </a:p>
        </p:txBody>
      </p:sp>
      <p:pic>
        <p:nvPicPr>
          <p:cNvPr id="6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Company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4725144"/>
            <a:ext cx="7520940" cy="384156"/>
          </a:xfrm>
        </p:spPr>
        <p:txBody>
          <a:bodyPr/>
          <a:lstStyle/>
          <a:p>
            <a:r>
              <a:rPr lang="en-GB" dirty="0" smtClean="0"/>
              <a:t>Source: Google finance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36</a:t>
            </a:fld>
            <a:endParaRPr lang="it-IT"/>
          </a:p>
        </p:txBody>
      </p:sp>
      <p:pic>
        <p:nvPicPr>
          <p:cNvPr id="6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Share price</a:t>
            </a:r>
            <a:endParaRPr lang="en-US" dirty="0"/>
          </a:p>
        </p:txBody>
      </p:sp>
      <p:pic>
        <p:nvPicPr>
          <p:cNvPr id="3074" name="Picture 2" descr="C:\Users\Virginia\Desktop\Immag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" y="260648"/>
            <a:ext cx="9096174" cy="43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37</a:t>
            </a:fld>
            <a:endParaRPr lang="it-IT"/>
          </a:p>
        </p:txBody>
      </p:sp>
      <p:pic>
        <p:nvPicPr>
          <p:cNvPr id="6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competitors</a:t>
            </a:r>
            <a:endParaRPr lang="en-US" dirty="0"/>
          </a:p>
        </p:txBody>
      </p:sp>
      <p:sp>
        <p:nvSpPr>
          <p:cNvPr id="8" name="Titolo 1"/>
          <p:cNvSpPr>
            <a:spLocks noGrp="1"/>
          </p:cNvSpPr>
          <p:nvPr>
            <p:ph idx="1"/>
          </p:nvPr>
        </p:nvSpPr>
        <p:spPr>
          <a:xfrm>
            <a:off x="822960" y="881379"/>
            <a:ext cx="7520940" cy="413179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0" dirty="0" smtClean="0"/>
              <a:t>Land-based </a:t>
            </a:r>
            <a:r>
              <a:rPr lang="en-US" sz="2000" b="0" dirty="0"/>
              <a:t>vacation alternatives throughout the </a:t>
            </a:r>
            <a:r>
              <a:rPr lang="en-US" sz="2000" b="0" dirty="0" smtClean="0"/>
              <a:t>world.</a:t>
            </a:r>
          </a:p>
          <a:p>
            <a:pPr marL="0" indent="0"/>
            <a:r>
              <a:rPr lang="en-US" sz="2000" b="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b="0" dirty="0" smtClean="0"/>
              <a:t>Our </a:t>
            </a:r>
            <a:r>
              <a:rPr lang="en-US" sz="2000" b="0" dirty="0"/>
              <a:t>principal cruise competitors </a:t>
            </a:r>
            <a:r>
              <a:rPr lang="en-US" sz="2000" b="0" dirty="0" smtClean="0"/>
              <a:t>are:</a:t>
            </a:r>
          </a:p>
          <a:p>
            <a:pPr marL="573786" lvl="3" indent="-285750">
              <a:buFont typeface="Arial" pitchFamily="34" charset="0"/>
              <a:buChar char="•"/>
            </a:pPr>
            <a:r>
              <a:rPr lang="en-US" sz="2000" b="0" dirty="0" smtClean="0"/>
              <a:t> </a:t>
            </a:r>
            <a:r>
              <a:rPr lang="en-US" sz="2000" b="0" dirty="0"/>
              <a:t>RCCL, which owns Royal Caribbean International, Celebrity </a:t>
            </a:r>
            <a:r>
              <a:rPr lang="en-US" sz="2000" b="0" dirty="0" smtClean="0"/>
              <a:t>Cruises, </a:t>
            </a:r>
            <a:r>
              <a:rPr lang="en-GB" sz="2000" b="0" dirty="0" err="1" smtClean="0"/>
              <a:t>Azamara</a:t>
            </a:r>
            <a:r>
              <a:rPr lang="en-GB" sz="2000" b="0" dirty="0" smtClean="0"/>
              <a:t> </a:t>
            </a:r>
            <a:r>
              <a:rPr lang="en-GB" sz="2000" b="0" dirty="0"/>
              <a:t>Club Cruises, CDF </a:t>
            </a:r>
            <a:r>
              <a:rPr lang="en-GB" sz="2000" b="0" dirty="0" err="1"/>
              <a:t>Croisieres</a:t>
            </a:r>
            <a:r>
              <a:rPr lang="en-GB" sz="2000" b="0" dirty="0"/>
              <a:t> de France and </a:t>
            </a:r>
            <a:r>
              <a:rPr lang="en-GB" sz="2000" b="0" dirty="0" err="1"/>
              <a:t>Pullmantur</a:t>
            </a:r>
            <a:r>
              <a:rPr lang="en-GB" sz="2000" b="0" dirty="0"/>
              <a:t>. RCCL and TUI AG jointly own TUI Cruises, a German cruise </a:t>
            </a:r>
            <a:r>
              <a:rPr lang="en-GB" sz="2000" b="0" dirty="0" smtClean="0"/>
              <a:t>competitor.</a:t>
            </a:r>
          </a:p>
          <a:p>
            <a:pPr marL="573786" lvl="3" indent="-285750">
              <a:buFont typeface="Arial" pitchFamily="34" charset="0"/>
              <a:buChar char="•"/>
            </a:pPr>
            <a:endParaRPr lang="en-GB" sz="2000" b="0" dirty="0" smtClean="0"/>
          </a:p>
          <a:p>
            <a:pPr marL="573786" lvl="3" indent="-285750">
              <a:buFont typeface="Arial" pitchFamily="34" charset="0"/>
              <a:buChar char="•"/>
            </a:pPr>
            <a:r>
              <a:rPr lang="en-GB" sz="2000" b="0" dirty="0" smtClean="0"/>
              <a:t>Other </a:t>
            </a:r>
            <a:r>
              <a:rPr lang="en-US" sz="2000" b="0" dirty="0" smtClean="0"/>
              <a:t>principal </a:t>
            </a:r>
            <a:r>
              <a:rPr lang="en-US" sz="2000" b="0" dirty="0"/>
              <a:t>cruise competitors include Norwegian Cruise Line and MSC.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88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243408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460" y="737363"/>
            <a:ext cx="7520940" cy="4131797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Arial" pitchFamily="34" charset="0"/>
              <a:buChar char="•"/>
            </a:pPr>
            <a:r>
              <a:rPr lang="en-GB" sz="2400" dirty="0" smtClean="0"/>
              <a:t>Dominant market share</a:t>
            </a:r>
          </a:p>
          <a:p>
            <a:pPr>
              <a:lnSpc>
                <a:spcPct val="250000"/>
              </a:lnSpc>
              <a:buFont typeface="Arial" pitchFamily="34" charset="0"/>
              <a:buChar char="•"/>
            </a:pPr>
            <a:r>
              <a:rPr lang="en-GB" sz="2400" dirty="0" smtClean="0"/>
              <a:t>Operational excellence and experience</a:t>
            </a:r>
          </a:p>
          <a:p>
            <a:pPr>
              <a:lnSpc>
                <a:spcPct val="16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Tailored products and services </a:t>
            </a:r>
            <a:r>
              <a:rPr lang="en-US" sz="2400" dirty="0"/>
              <a:t>to specific geographic markets and lifestyles, which allows to penetrate each market more effectively.</a:t>
            </a:r>
          </a:p>
          <a:p>
            <a:pPr>
              <a:lnSpc>
                <a:spcPct val="250000"/>
              </a:lnSpc>
              <a:buFont typeface="Arial" pitchFamily="34" charset="0"/>
              <a:buChar char="•"/>
            </a:pPr>
            <a:endParaRPr lang="en-GB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Competitive strength</a:t>
            </a:r>
            <a:endParaRPr lang="en-US" dirty="0"/>
          </a:p>
        </p:txBody>
      </p:sp>
      <p:pic>
        <p:nvPicPr>
          <p:cNvPr id="8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39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cruise brands</a:t>
            </a:r>
            <a:endParaRPr lang="en-US" dirty="0"/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80512" cy="333585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9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Risk factors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93347"/>
            <a:ext cx="7520940" cy="420380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/>
              <a:t> </a:t>
            </a:r>
            <a:r>
              <a:rPr lang="it-IT" sz="2400" b="0" dirty="0" err="1"/>
              <a:t>Enviromental</a:t>
            </a:r>
            <a:r>
              <a:rPr lang="it-IT" sz="2400" b="0" dirty="0"/>
              <a:t> </a:t>
            </a:r>
            <a:r>
              <a:rPr lang="it-IT" sz="2400" b="0" dirty="0" err="1"/>
              <a:t>risk</a:t>
            </a:r>
            <a:endParaRPr lang="it-IT" sz="2400" b="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 err="1"/>
              <a:t>Regulation</a:t>
            </a:r>
            <a:r>
              <a:rPr lang="it-IT" sz="2400" b="0" dirty="0"/>
              <a:t> </a:t>
            </a:r>
            <a:r>
              <a:rPr lang="it-IT" sz="2400" b="0" dirty="0" err="1"/>
              <a:t>risk</a:t>
            </a:r>
            <a:r>
              <a:rPr lang="it-IT" sz="2400" b="0" dirty="0"/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/>
              <a:t> </a:t>
            </a:r>
            <a:r>
              <a:rPr lang="it-IT" sz="2400" b="0" dirty="0" err="1"/>
              <a:t>Fuel</a:t>
            </a:r>
            <a:r>
              <a:rPr lang="it-IT" sz="2400" b="0" dirty="0"/>
              <a:t> </a:t>
            </a:r>
            <a:r>
              <a:rPr lang="it-IT" sz="2400" b="0" dirty="0" err="1"/>
              <a:t>price</a:t>
            </a:r>
            <a:r>
              <a:rPr lang="it-IT" sz="2400" b="0" dirty="0"/>
              <a:t> </a:t>
            </a:r>
            <a:r>
              <a:rPr lang="it-IT" sz="2400" b="0" dirty="0" err="1"/>
              <a:t>risk</a:t>
            </a:r>
            <a:endParaRPr lang="it-IT" sz="2400" b="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 err="1"/>
              <a:t>Changes</a:t>
            </a:r>
            <a:r>
              <a:rPr lang="it-IT" sz="2400" b="0" dirty="0"/>
              <a:t> in </a:t>
            </a:r>
            <a:r>
              <a:rPr lang="it-IT" sz="2400" b="0" dirty="0" err="1"/>
              <a:t>costumers</a:t>
            </a:r>
            <a:r>
              <a:rPr lang="it-IT" sz="2400" b="0" dirty="0"/>
              <a:t> </a:t>
            </a:r>
            <a:r>
              <a:rPr lang="it-IT" sz="2400" b="0" dirty="0" err="1"/>
              <a:t>need</a:t>
            </a:r>
            <a:endParaRPr lang="it-IT" sz="2400" b="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/>
              <a:t> </a:t>
            </a:r>
            <a:r>
              <a:rPr lang="it-IT" sz="2400" b="0" dirty="0" err="1"/>
              <a:t>Political</a:t>
            </a:r>
            <a:r>
              <a:rPr lang="it-IT" sz="2400" b="0" dirty="0"/>
              <a:t> </a:t>
            </a:r>
            <a:r>
              <a:rPr lang="it-IT" sz="2400" b="0" dirty="0" err="1"/>
              <a:t>Risk</a:t>
            </a:r>
            <a:endParaRPr lang="it-IT" sz="2400" b="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/>
              <a:t>Human </a:t>
            </a:r>
            <a:r>
              <a:rPr lang="it-IT" sz="2400" b="0" dirty="0" err="1"/>
              <a:t>Risk</a:t>
            </a:r>
            <a:endParaRPr lang="it-IT" sz="2400" b="0" dirty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2400" b="0" dirty="0"/>
              <a:t>The “Black </a:t>
            </a:r>
            <a:r>
              <a:rPr lang="it-IT" sz="2400" b="0" dirty="0" err="1"/>
              <a:t>Swan</a:t>
            </a:r>
            <a:r>
              <a:rPr lang="it-IT" sz="2400" b="0" dirty="0"/>
              <a:t> </a:t>
            </a:r>
            <a:r>
              <a:rPr lang="it-IT" sz="2400" b="0" dirty="0" err="1"/>
              <a:t>Risk</a:t>
            </a:r>
            <a:r>
              <a:rPr lang="it-IT" sz="2400" b="0" dirty="0"/>
              <a:t>” (LFHI)</a:t>
            </a:r>
          </a:p>
          <a:p>
            <a:pPr>
              <a:lnSpc>
                <a:spcPct val="150000"/>
              </a:lnSpc>
            </a:pPr>
            <a:endParaRPr lang="en-GB" sz="24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43" y="3140968"/>
            <a:ext cx="257333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9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40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balance sheet</a:t>
            </a:r>
          </a:p>
          <a:p>
            <a:pPr algn="ctr"/>
            <a:r>
              <a:rPr lang="en-US" sz="1100" dirty="0" smtClean="0"/>
              <a:t>(IN MILLIONS, EXCEPT PAR VALUES) </a:t>
            </a:r>
            <a:endParaRPr lang="en-US" sz="1100" dirty="0"/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49" y="-27384"/>
            <a:ext cx="6735762" cy="5085184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41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statement of </a:t>
            </a:r>
            <a:r>
              <a:rPr lang="en-US" dirty="0" err="1" smtClean="0"/>
              <a:t>cashflowS</a:t>
            </a:r>
            <a:endParaRPr lang="en-US" dirty="0" smtClean="0"/>
          </a:p>
          <a:p>
            <a:pPr lvl="0" algn="ctr">
              <a:spcBef>
                <a:spcPts val="0"/>
              </a:spcBef>
            </a:pPr>
            <a:r>
              <a:rPr lang="en-US" sz="11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(IN </a:t>
            </a:r>
            <a:r>
              <a:rPr lang="en-US" sz="1100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MILLIONS) 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166"/>
            <a:ext cx="6716712" cy="508635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9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42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statement of income</a:t>
            </a:r>
          </a:p>
          <a:p>
            <a:pPr lvl="0" algn="ctr">
              <a:spcBef>
                <a:spcPts val="0"/>
              </a:spcBef>
            </a:pPr>
            <a:r>
              <a:rPr lang="en-US" sz="11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(IN MILLIONS, EXCEPT PAR VALUES) </a:t>
            </a: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39" y="-27384"/>
            <a:ext cx="6726237" cy="507682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6156176" y="1484784"/>
            <a:ext cx="1800200" cy="216024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6151014" y="4221088"/>
            <a:ext cx="1800200" cy="216024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51" y="1418964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4155268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0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43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statement of comprehensive income</a:t>
            </a:r>
          </a:p>
          <a:p>
            <a:pPr lvl="0" algn="ctr">
              <a:spcBef>
                <a:spcPts val="0"/>
              </a:spcBef>
            </a:pPr>
            <a:r>
              <a:rPr lang="en-US" sz="11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(IN </a:t>
            </a:r>
            <a:r>
              <a:rPr lang="en-US" sz="1100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MILLIONS) 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0" y="1576231"/>
            <a:ext cx="8896473" cy="1780761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39" y="2348880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4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807676"/>
              </p:ext>
            </p:extLst>
          </p:nvPr>
        </p:nvGraphicFramePr>
        <p:xfrm>
          <a:off x="107505" y="116632"/>
          <a:ext cx="8928992" cy="482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44</a:t>
            </a:fld>
            <a:endParaRPr lang="it-IT"/>
          </a:p>
        </p:txBody>
      </p:sp>
      <p:pic>
        <p:nvPicPr>
          <p:cNvPr id="6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Results of operations (1/2)</a:t>
            </a:r>
          </a:p>
        </p:txBody>
      </p:sp>
    </p:spTree>
    <p:extLst>
      <p:ext uri="{BB962C8B-B14F-4D97-AF65-F5344CB8AC3E}">
        <p14:creationId xmlns:p14="http://schemas.microsoft.com/office/powerpoint/2010/main" val="37141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45</a:t>
            </a:fld>
            <a:endParaRPr lang="it-IT"/>
          </a:p>
        </p:txBody>
      </p:sp>
      <p:pic>
        <p:nvPicPr>
          <p:cNvPr id="6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Results of operations (2/2)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192510972"/>
              </p:ext>
            </p:extLst>
          </p:nvPr>
        </p:nvGraphicFramePr>
        <p:xfrm>
          <a:off x="107504" y="116632"/>
          <a:ext cx="8928991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Connettore 2 8"/>
          <p:cNvCxnSpPr/>
          <p:nvPr/>
        </p:nvCxnSpPr>
        <p:spPr>
          <a:xfrm flipV="1">
            <a:off x="4211960" y="215067"/>
            <a:ext cx="0" cy="90967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212976"/>
            <a:ext cx="2746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ttore 2 12"/>
          <p:cNvCxnSpPr/>
          <p:nvPr/>
        </p:nvCxnSpPr>
        <p:spPr>
          <a:xfrm>
            <a:off x="683568" y="3356992"/>
            <a:ext cx="0" cy="936104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5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04664"/>
            <a:ext cx="8074369" cy="432048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0" dirty="0"/>
              <a:t>General economic and business conditions </a:t>
            </a:r>
            <a:endParaRPr lang="en-US" sz="2200" b="0" dirty="0" smtClean="0"/>
          </a:p>
          <a:p>
            <a:pPr>
              <a:buFont typeface="Arial" pitchFamily="34" charset="0"/>
              <a:buChar char="•"/>
            </a:pPr>
            <a:r>
              <a:rPr lang="en-US" sz="2200" b="0" dirty="0" smtClean="0"/>
              <a:t>Increases in </a:t>
            </a:r>
            <a:r>
              <a:rPr lang="en-US" sz="2200" dirty="0">
                <a:solidFill>
                  <a:schemeClr val="accent3"/>
                </a:solidFill>
              </a:rPr>
              <a:t>fuel </a:t>
            </a:r>
            <a:r>
              <a:rPr lang="en-US" sz="2200" dirty="0" smtClean="0">
                <a:solidFill>
                  <a:schemeClr val="accent3"/>
                </a:solidFill>
              </a:rPr>
              <a:t>prices</a:t>
            </a:r>
          </a:p>
          <a:p>
            <a:pPr>
              <a:buFont typeface="Arial" pitchFamily="34" charset="0"/>
              <a:buChar char="•"/>
            </a:pPr>
            <a:r>
              <a:rPr lang="en-US" sz="2200" b="0" dirty="0" smtClean="0"/>
              <a:t>The </a:t>
            </a:r>
            <a:r>
              <a:rPr lang="en-US" sz="2200" dirty="0">
                <a:solidFill>
                  <a:schemeClr val="accent3"/>
                </a:solidFill>
              </a:rPr>
              <a:t>international political </a:t>
            </a:r>
            <a:r>
              <a:rPr lang="en-US" sz="2200" dirty="0" smtClean="0">
                <a:solidFill>
                  <a:schemeClr val="accent3"/>
                </a:solidFill>
              </a:rPr>
              <a:t>climate</a:t>
            </a:r>
            <a:r>
              <a:rPr lang="en-US" sz="2200" b="0" dirty="0" smtClean="0"/>
              <a:t>, </a:t>
            </a:r>
            <a:r>
              <a:rPr lang="en-US" sz="2200" b="0" dirty="0"/>
              <a:t>terrorist and pirate </a:t>
            </a:r>
            <a:r>
              <a:rPr lang="en-US" sz="2200" b="0" dirty="0" smtClean="0"/>
              <a:t>attacks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3"/>
                </a:solidFill>
              </a:rPr>
              <a:t>Negative publicity</a:t>
            </a:r>
            <a:r>
              <a:rPr lang="en-US" sz="2200" b="0" dirty="0" smtClean="0"/>
              <a:t>.</a:t>
            </a:r>
            <a:endParaRPr lang="en-GB" sz="2200" b="0" dirty="0"/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Litigation, enforcement actions, </a:t>
            </a:r>
            <a:r>
              <a:rPr lang="en-US" sz="2200" dirty="0">
                <a:solidFill>
                  <a:schemeClr val="accent3"/>
                </a:solidFill>
              </a:rPr>
              <a:t>fines</a:t>
            </a:r>
            <a:r>
              <a:rPr lang="en-US" sz="2200" b="0" dirty="0"/>
              <a:t> or </a:t>
            </a:r>
            <a:r>
              <a:rPr lang="en-US" sz="2200" b="0" dirty="0" smtClean="0"/>
              <a:t>penalties.</a:t>
            </a:r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E</a:t>
            </a:r>
            <a:r>
              <a:rPr lang="en-US" sz="2200" b="0" dirty="0" smtClean="0"/>
              <a:t>conomic</a:t>
            </a:r>
            <a:r>
              <a:rPr lang="en-US" sz="2200" b="0" dirty="0"/>
              <a:t>,</a:t>
            </a:r>
            <a:r>
              <a:rPr lang="en-US" sz="2200" dirty="0">
                <a:solidFill>
                  <a:schemeClr val="accent3"/>
                </a:solidFill>
              </a:rPr>
              <a:t> market </a:t>
            </a:r>
            <a:r>
              <a:rPr lang="en-US" sz="2200" b="0" dirty="0"/>
              <a:t>and political factors that are beyond our </a:t>
            </a:r>
            <a:r>
              <a:rPr lang="en-US" sz="2200" b="0" dirty="0" smtClean="0"/>
              <a:t>control.</a:t>
            </a:r>
            <a:endParaRPr lang="en-GB" sz="2200" b="0" dirty="0"/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Changes in and compliance with </a:t>
            </a:r>
            <a:r>
              <a:rPr lang="en-US" sz="2200" dirty="0">
                <a:solidFill>
                  <a:srgbClr val="00B0F0"/>
                </a:solidFill>
              </a:rPr>
              <a:t>environmental laws </a:t>
            </a:r>
            <a:r>
              <a:rPr lang="en-US" sz="2200" b="0" dirty="0"/>
              <a:t>and </a:t>
            </a:r>
            <a:r>
              <a:rPr lang="en-US" sz="2200" b="0" dirty="0" smtClean="0"/>
              <a:t>regulations.</a:t>
            </a:r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Changes in </a:t>
            </a:r>
            <a:r>
              <a:rPr lang="en-US" sz="2200" b="0" dirty="0" smtClean="0"/>
              <a:t>laws </a:t>
            </a:r>
            <a:r>
              <a:rPr lang="en-US" sz="2200" b="0" dirty="0"/>
              <a:t>and regulations relating to the </a:t>
            </a:r>
            <a:r>
              <a:rPr lang="en-US" sz="2200" dirty="0">
                <a:solidFill>
                  <a:srgbClr val="00B0F0"/>
                </a:solidFill>
              </a:rPr>
              <a:t>protection of </a:t>
            </a:r>
            <a:r>
              <a:rPr lang="en-US" sz="2200" dirty="0" smtClean="0">
                <a:solidFill>
                  <a:srgbClr val="00B0F0"/>
                </a:solidFill>
              </a:rPr>
              <a:t>people </a:t>
            </a:r>
            <a:r>
              <a:rPr lang="en-US" sz="2200" b="0" dirty="0"/>
              <a:t>with disabilities, employment, health, safety, </a:t>
            </a:r>
            <a:r>
              <a:rPr lang="en-US" sz="2200" b="0" dirty="0" smtClean="0"/>
              <a:t>security.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46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Risk factors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34" y="793254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8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620688"/>
            <a:ext cx="8064896" cy="4392488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/>
              <a:t>Changes in and compliance with income </a:t>
            </a:r>
            <a:r>
              <a:rPr lang="en-US" sz="2000" dirty="0">
                <a:solidFill>
                  <a:schemeClr val="accent3"/>
                </a:solidFill>
              </a:rPr>
              <a:t>tax laws </a:t>
            </a:r>
            <a:r>
              <a:rPr lang="en-US" sz="2000" b="0" dirty="0"/>
              <a:t>and regulations and income tax treaties</a:t>
            </a:r>
            <a:r>
              <a:rPr lang="en-US" sz="2000" b="0" dirty="0" smtClean="0"/>
              <a:t>.</a:t>
            </a:r>
            <a:endParaRPr lang="en-US" sz="2000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</a:rPr>
              <a:t>Competitors</a:t>
            </a:r>
            <a:r>
              <a:rPr lang="en-US" sz="2000" b="0" dirty="0" smtClean="0"/>
              <a:t> </a:t>
            </a:r>
            <a:r>
              <a:rPr lang="en-US" sz="2000" b="0" dirty="0"/>
              <a:t>throughout the vacation industry</a:t>
            </a:r>
            <a:endParaRPr lang="en-US" sz="2000" b="0" dirty="0" smtClean="0"/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The </a:t>
            </a:r>
            <a:r>
              <a:rPr lang="en-US" sz="2000" b="0" dirty="0"/>
              <a:t>impact of </a:t>
            </a:r>
            <a:r>
              <a:rPr lang="en-US" sz="2000" dirty="0">
                <a:solidFill>
                  <a:schemeClr val="accent3"/>
                </a:solidFill>
              </a:rPr>
              <a:t>disruptions in the global financial</a:t>
            </a:r>
            <a:r>
              <a:rPr lang="en-US" sz="2000" b="0" dirty="0"/>
              <a:t> markets </a:t>
            </a:r>
            <a:endParaRPr lang="en-US" sz="2000" b="0" dirty="0" smtClean="0"/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Decisions </a:t>
            </a:r>
            <a:r>
              <a:rPr lang="en-US" sz="2000" b="0" dirty="0"/>
              <a:t>to self-insure against various risks or the inability to obtain insurance for certain risks at reasonable </a:t>
            </a:r>
            <a:r>
              <a:rPr lang="en-US" sz="2000" b="0" dirty="0" smtClean="0"/>
              <a:t>rates</a:t>
            </a:r>
            <a:r>
              <a:rPr lang="en-GB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Fluctuations </a:t>
            </a:r>
            <a:r>
              <a:rPr lang="en-US" sz="2000" b="0" dirty="0"/>
              <a:t>in </a:t>
            </a:r>
            <a:r>
              <a:rPr lang="en-US" sz="2000" dirty="0">
                <a:solidFill>
                  <a:schemeClr val="accent3"/>
                </a:solidFill>
              </a:rPr>
              <a:t>foreign currency exchange </a:t>
            </a:r>
            <a:r>
              <a:rPr lang="en-US" sz="2000" b="0" dirty="0" smtClean="0"/>
              <a:t>rates.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Ability to </a:t>
            </a:r>
            <a:r>
              <a:rPr lang="en-US" sz="2000" dirty="0">
                <a:solidFill>
                  <a:schemeClr val="accent3"/>
                </a:solidFill>
              </a:rPr>
              <a:t>fund</a:t>
            </a:r>
            <a:r>
              <a:rPr lang="en-US" sz="2000" b="0" dirty="0"/>
              <a:t> future obligations and </a:t>
            </a:r>
            <a:r>
              <a:rPr lang="en-US" sz="2000" b="0" dirty="0" smtClean="0"/>
              <a:t>to </a:t>
            </a:r>
            <a:r>
              <a:rPr lang="en-US" sz="2000" b="0" dirty="0"/>
              <a:t>obtain </a:t>
            </a:r>
            <a:r>
              <a:rPr lang="en-US" sz="2000" dirty="0" smtClean="0">
                <a:solidFill>
                  <a:schemeClr val="accent3"/>
                </a:solidFill>
              </a:rPr>
              <a:t>financing</a:t>
            </a:r>
            <a:r>
              <a:rPr lang="en-US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Risk related to the </a:t>
            </a:r>
            <a:r>
              <a:rPr lang="en-US" sz="2000" dirty="0">
                <a:solidFill>
                  <a:schemeClr val="accent3"/>
                </a:solidFill>
              </a:rPr>
              <a:t>DLC arrangement </a:t>
            </a:r>
            <a:r>
              <a:rPr lang="en-US" sz="2000" b="0" dirty="0" smtClean="0"/>
              <a:t>of the company 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Uncertainties </a:t>
            </a:r>
            <a:r>
              <a:rPr lang="en-US" sz="2000" b="0" dirty="0"/>
              <a:t>of a </a:t>
            </a:r>
            <a:r>
              <a:rPr lang="en-US" sz="2000" dirty="0">
                <a:solidFill>
                  <a:schemeClr val="accent3"/>
                </a:solidFill>
              </a:rPr>
              <a:t>foreign </a:t>
            </a:r>
            <a:r>
              <a:rPr lang="en-US" sz="2000" dirty="0" smtClean="0">
                <a:solidFill>
                  <a:schemeClr val="accent3"/>
                </a:solidFill>
              </a:rPr>
              <a:t>legal system </a:t>
            </a:r>
            <a:r>
              <a:rPr lang="en-US" sz="2000" b="0" dirty="0"/>
              <a:t>in protecting their interests.</a:t>
            </a:r>
            <a:endParaRPr lang="en-GB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47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Risk factors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58" y="2348880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6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620688"/>
            <a:ext cx="7520940" cy="424847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Foreign Currency Exchange Rate </a:t>
            </a:r>
            <a:r>
              <a:rPr lang="en-US" sz="2800" dirty="0" smtClean="0"/>
              <a:t>Risks: </a:t>
            </a:r>
          </a:p>
          <a:p>
            <a:pPr lvl="3">
              <a:buFont typeface="Arial" pitchFamily="34" charset="0"/>
              <a:buChar char="•"/>
            </a:pPr>
            <a:r>
              <a:rPr lang="en-US" sz="2800" dirty="0"/>
              <a:t>Operational and Investment Currency </a:t>
            </a:r>
            <a:r>
              <a:rPr lang="en-US" sz="2800" dirty="0" smtClean="0"/>
              <a:t>Risks </a:t>
            </a:r>
            <a:r>
              <a:rPr lang="en-US" sz="2100" dirty="0" smtClean="0"/>
              <a:t>(Euro</a:t>
            </a:r>
            <a:r>
              <a:rPr lang="en-US" sz="2100" dirty="0"/>
              <a:t>, </a:t>
            </a:r>
            <a:r>
              <a:rPr lang="en-US" sz="2100" dirty="0" smtClean="0"/>
              <a:t>Sterling </a:t>
            </a:r>
            <a:r>
              <a:rPr lang="en-US" sz="2100" dirty="0"/>
              <a:t>and Australian, Canadian and U.S. </a:t>
            </a:r>
            <a:r>
              <a:rPr lang="en-US" sz="2100" dirty="0" smtClean="0"/>
              <a:t>dollars</a:t>
            </a:r>
            <a:r>
              <a:rPr lang="en-US" sz="2100" dirty="0"/>
              <a:t>)</a:t>
            </a:r>
            <a:endParaRPr lang="en-US" sz="2100" dirty="0" smtClean="0"/>
          </a:p>
          <a:p>
            <a:pPr lvl="3">
              <a:buFont typeface="Arial" pitchFamily="34" charset="0"/>
              <a:buChar char="•"/>
            </a:pPr>
            <a:r>
              <a:rPr lang="en-GB" sz="2800" dirty="0" smtClean="0"/>
              <a:t>New-build </a:t>
            </a:r>
            <a:r>
              <a:rPr lang="en-GB" sz="2800" dirty="0"/>
              <a:t>Currency </a:t>
            </a:r>
            <a:r>
              <a:rPr lang="en-GB" sz="2800" dirty="0" smtClean="0"/>
              <a:t>Risks </a:t>
            </a:r>
            <a:r>
              <a:rPr lang="en-GB" sz="2100" dirty="0" smtClean="0"/>
              <a:t>(</a:t>
            </a:r>
            <a:r>
              <a:rPr lang="en-US" sz="2100" dirty="0"/>
              <a:t>shipbuilding contracts are typically denominated in </a:t>
            </a:r>
            <a:r>
              <a:rPr lang="en-US" sz="2100" dirty="0" smtClean="0"/>
              <a:t>euro)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Interest Rate </a:t>
            </a:r>
            <a:r>
              <a:rPr lang="en-GB" sz="2800" dirty="0" smtClean="0"/>
              <a:t>Risks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Fuel Price </a:t>
            </a:r>
            <a:r>
              <a:rPr lang="en-GB" sz="2800" dirty="0" smtClean="0"/>
              <a:t>Risks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CREDIT RISK </a:t>
            </a:r>
            <a:r>
              <a:rPr lang="en-US" sz="2400" b="0" dirty="0"/>
              <a:t>associated with financial and other </a:t>
            </a:r>
            <a:r>
              <a:rPr lang="en-US" sz="2400" b="0" dirty="0" smtClean="0"/>
              <a:t>institutions  </a:t>
            </a:r>
            <a:r>
              <a:rPr lang="en-GB" sz="2400" b="0" dirty="0"/>
              <a:t>with which </a:t>
            </a:r>
            <a:r>
              <a:rPr lang="en-GB" sz="2400" b="0" dirty="0" smtClean="0"/>
              <a:t>significant business are conducted.</a:t>
            </a:r>
            <a:endParaRPr lang="en-GB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Market Risks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02" y="2132856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5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49331"/>
            <a:ext cx="8424936" cy="420380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000" b="0" dirty="0" smtClean="0"/>
              <a:t>Use of </a:t>
            </a:r>
            <a:r>
              <a:rPr lang="en-GB" sz="2000" b="0" dirty="0"/>
              <a:t>derivative and </a:t>
            </a:r>
            <a:r>
              <a:rPr lang="en-GB" sz="2000" b="0" dirty="0" smtClean="0"/>
              <a:t>non-derivative </a:t>
            </a:r>
            <a:r>
              <a:rPr lang="en-GB" sz="2000" b="0" dirty="0"/>
              <a:t>financial </a:t>
            </a:r>
            <a:r>
              <a:rPr lang="en-GB" sz="2000" b="0" dirty="0" smtClean="0"/>
              <a:t>instruments</a:t>
            </a:r>
          </a:p>
          <a:p>
            <a:pPr>
              <a:buFont typeface="Wingdings" pitchFamily="2" charset="2"/>
              <a:buChar char="Ø"/>
            </a:pPr>
            <a:endParaRPr lang="en-GB" sz="700" b="0" dirty="0" smtClean="0"/>
          </a:p>
          <a:p>
            <a:pPr>
              <a:buFont typeface="Wingdings" pitchFamily="2" charset="2"/>
              <a:buChar char="Ø"/>
            </a:pPr>
            <a:r>
              <a:rPr lang="en-GB" sz="2000" b="0" dirty="0"/>
              <a:t>I</a:t>
            </a:r>
            <a:r>
              <a:rPr lang="en-GB" sz="2000" b="0" dirty="0" smtClean="0"/>
              <a:t>mplementation of </a:t>
            </a:r>
            <a:r>
              <a:rPr lang="en-GB" sz="2000" b="0" dirty="0"/>
              <a:t>a </a:t>
            </a:r>
            <a:r>
              <a:rPr lang="en-GB" sz="2000" dirty="0">
                <a:solidFill>
                  <a:srgbClr val="00B0F0"/>
                </a:solidFill>
              </a:rPr>
              <a:t>fuel derivatives </a:t>
            </a:r>
            <a:r>
              <a:rPr lang="en-GB" sz="2000" dirty="0" smtClean="0">
                <a:solidFill>
                  <a:srgbClr val="00B0F0"/>
                </a:solidFill>
              </a:rPr>
              <a:t>program </a:t>
            </a:r>
            <a:r>
              <a:rPr lang="en-GB" sz="2000" b="0" dirty="0" smtClean="0"/>
              <a:t>to mitigate </a:t>
            </a:r>
            <a:r>
              <a:rPr lang="en-GB" sz="2000" b="0" dirty="0"/>
              <a:t>a portion of the risk </a:t>
            </a:r>
            <a:r>
              <a:rPr lang="en-GB" sz="2000" b="0" dirty="0" smtClean="0"/>
              <a:t>to future </a:t>
            </a:r>
            <a:r>
              <a:rPr lang="en-GB" sz="2000" b="0" dirty="0"/>
              <a:t>cash flows attributable to potential fuel price </a:t>
            </a:r>
            <a:r>
              <a:rPr lang="en-GB" sz="2000" b="0" dirty="0" smtClean="0"/>
              <a:t>increases (economic risk).</a:t>
            </a:r>
          </a:p>
          <a:p>
            <a:pPr>
              <a:buFont typeface="Wingdings" pitchFamily="2" charset="2"/>
              <a:buChar char="Ø"/>
            </a:pPr>
            <a:endParaRPr lang="en-GB" sz="700" b="0" dirty="0" smtClean="0"/>
          </a:p>
          <a:p>
            <a:pPr>
              <a:buFont typeface="Wingdings" pitchFamily="2" charset="2"/>
              <a:buChar char="Ø"/>
            </a:pPr>
            <a:r>
              <a:rPr lang="en-GB" sz="2000" b="0" dirty="0" smtClean="0"/>
              <a:t>The policy is </a:t>
            </a:r>
            <a:r>
              <a:rPr lang="en-GB" sz="2000" dirty="0" smtClean="0">
                <a:solidFill>
                  <a:srgbClr val="00B0F0"/>
                </a:solidFill>
              </a:rPr>
              <a:t>NOT</a:t>
            </a:r>
            <a:r>
              <a:rPr lang="en-GB" sz="2000" b="0" dirty="0" smtClean="0"/>
              <a:t> to use </a:t>
            </a:r>
            <a:r>
              <a:rPr lang="en-GB" sz="2000" b="0" dirty="0"/>
              <a:t>any financial instruments for trading or other </a:t>
            </a:r>
            <a:r>
              <a:rPr lang="en-GB" sz="2000" dirty="0">
                <a:solidFill>
                  <a:srgbClr val="00B0F0"/>
                </a:solidFill>
              </a:rPr>
              <a:t>speculative purposes</a:t>
            </a:r>
            <a:r>
              <a:rPr lang="en-GB" sz="2000" dirty="0" smtClean="0">
                <a:solidFill>
                  <a:srgbClr val="00B0F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it-IT" sz="7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2000" b="0" dirty="0"/>
              <a:t>All derivatives are recorded at </a:t>
            </a:r>
            <a:r>
              <a:rPr lang="en-GB" sz="2000" dirty="0">
                <a:solidFill>
                  <a:srgbClr val="00B0F0"/>
                </a:solidFill>
              </a:rPr>
              <a:t>fair </a:t>
            </a:r>
            <a:r>
              <a:rPr lang="en-GB" sz="2000" dirty="0" smtClean="0">
                <a:solidFill>
                  <a:srgbClr val="00B0F0"/>
                </a:solidFill>
              </a:rPr>
              <a:t>value</a:t>
            </a:r>
          </a:p>
          <a:p>
            <a:pPr>
              <a:buFont typeface="Wingdings" pitchFamily="2" charset="2"/>
              <a:buChar char="Ø"/>
            </a:pPr>
            <a:endParaRPr lang="en-GB" sz="700" dirty="0" smtClean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2000" b="0" dirty="0"/>
              <a:t>The </a:t>
            </a:r>
            <a:r>
              <a:rPr lang="en-GB" sz="2000" b="0" dirty="0">
                <a:solidFill>
                  <a:schemeClr val="accent3"/>
                </a:solidFill>
              </a:rPr>
              <a:t>cash flows from derivatives </a:t>
            </a:r>
            <a:r>
              <a:rPr lang="en-GB" sz="2000" b="0" dirty="0"/>
              <a:t>treated as hedges are classified in our Consolidated Statement of Cash Flows in the same category as the item being hedged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GB" sz="2000" dirty="0" smtClean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GB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49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 smtClean="0"/>
              <a:t>Major cruise companies (1/3)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159479"/>
              </p:ext>
            </p:extLst>
          </p:nvPr>
        </p:nvGraphicFramePr>
        <p:xfrm>
          <a:off x="395536" y="116633"/>
          <a:ext cx="8429683" cy="4480144"/>
        </p:xfrm>
        <a:graphic>
          <a:graphicData uri="http://schemas.openxmlformats.org/drawingml/2006/table">
            <a:tbl>
              <a:tblPr/>
              <a:tblGrid>
                <a:gridCol w="3320785"/>
                <a:gridCol w="1362373"/>
                <a:gridCol w="1646200"/>
                <a:gridCol w="2100325"/>
              </a:tblGrid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Carnival</a:t>
                      </a:r>
                      <a:r>
                        <a:rPr lang="it-IT" sz="20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Corporation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Ship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Berths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Market Share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Camival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Cruise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Lines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57,876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Costa Crociere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32,362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Princess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Cruises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Holland America Line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23,234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AIDA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Cruises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14,164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P&amp;O Cruises UK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P&amp;O Cruises Australia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Cunard Line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Iberocruceros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4,938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7888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Seaboum Cruise Line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1,962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96771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198,424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47.3%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95536" y="45811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Cruise Line International Association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6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50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3559"/>
            <a:ext cx="8964488" cy="449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estimated fair values </a:t>
            </a:r>
            <a:r>
              <a:rPr lang="en-US" b="1" dirty="0" smtClean="0"/>
              <a:t>of </a:t>
            </a:r>
            <a:r>
              <a:rPr lang="en-US" b="1" dirty="0"/>
              <a:t>derivative financial instruments and their location on the Consolidated Balance Sheets were as </a:t>
            </a:r>
            <a:r>
              <a:rPr lang="en-US" b="1" dirty="0" smtClean="0"/>
              <a:t>follows </a:t>
            </a:r>
            <a:r>
              <a:rPr lang="en-GB" b="1" dirty="0" smtClean="0"/>
              <a:t>(in million):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28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275813"/>
          </a:xfrm>
        </p:spPr>
        <p:txBody>
          <a:bodyPr>
            <a:normAutofit/>
          </a:bodyPr>
          <a:lstStyle/>
          <a:p>
            <a:pPr algn="ctr"/>
            <a:r>
              <a:rPr lang="en-GB" sz="2000" dirty="0" smtClean="0"/>
              <a:t>Overall </a:t>
            </a:r>
            <a:r>
              <a:rPr lang="en-GB" sz="2000" dirty="0"/>
              <a:t>Strategy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Management of the </a:t>
            </a:r>
            <a:r>
              <a:rPr lang="en-US" sz="2000" b="0" dirty="0"/>
              <a:t>exposure </a:t>
            </a:r>
            <a:r>
              <a:rPr lang="en-US" sz="2000" b="0" dirty="0" smtClean="0"/>
              <a:t>through operating </a:t>
            </a:r>
            <a:r>
              <a:rPr lang="en-US" sz="2000" b="0" dirty="0"/>
              <a:t>and financing </a:t>
            </a:r>
            <a:r>
              <a:rPr lang="en-US" sz="2000" b="0" dirty="0" smtClean="0"/>
              <a:t>activities (netting certain exposures </a:t>
            </a:r>
            <a:r>
              <a:rPr lang="en-US" sz="2000" b="0" dirty="0"/>
              <a:t>to take advantage of any natural offsets </a:t>
            </a:r>
            <a:r>
              <a:rPr lang="en-US" sz="2000" b="0" dirty="0" smtClean="0"/>
              <a:t>or through </a:t>
            </a:r>
            <a:r>
              <a:rPr lang="en-US" sz="2000" b="0" dirty="0"/>
              <a:t>the use of derivative and </a:t>
            </a:r>
            <a:r>
              <a:rPr lang="en-US" sz="2000" b="0" dirty="0" smtClean="0"/>
              <a:t>non-derivative financial instruments). </a:t>
            </a:r>
          </a:p>
          <a:p>
            <a:pPr>
              <a:buFont typeface="Arial" pitchFamily="34" charset="0"/>
              <a:buChar char="•"/>
            </a:pPr>
            <a:endParaRPr lang="en-US" sz="1000" b="0" dirty="0" smtClean="0"/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Primary focus: </a:t>
            </a:r>
            <a:r>
              <a:rPr lang="en-US" sz="2000" b="0" dirty="0"/>
              <a:t>to manage the </a:t>
            </a:r>
            <a:r>
              <a:rPr lang="en-US" sz="2000" dirty="0">
                <a:solidFill>
                  <a:schemeClr val="accent3"/>
                </a:solidFill>
              </a:rPr>
              <a:t>economic foreign currency exchange </a:t>
            </a:r>
            <a:r>
              <a:rPr lang="en-US" sz="2000" dirty="0" smtClean="0">
                <a:solidFill>
                  <a:schemeClr val="accent3"/>
                </a:solidFill>
              </a:rPr>
              <a:t>risks</a:t>
            </a:r>
            <a:r>
              <a:rPr lang="en-US" sz="2000" b="0" dirty="0" smtClean="0"/>
              <a:t>. </a:t>
            </a:r>
          </a:p>
          <a:p>
            <a:pPr>
              <a:buFont typeface="Arial" pitchFamily="34" charset="0"/>
              <a:buChar char="•"/>
            </a:pPr>
            <a:endParaRPr lang="en-US" sz="1000" b="0" dirty="0" smtClean="0"/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The </a:t>
            </a:r>
            <a:r>
              <a:rPr lang="en-US" sz="2000" b="0" dirty="0"/>
              <a:t>financial impacts of the hedging instruments </a:t>
            </a:r>
            <a:r>
              <a:rPr lang="en-US" sz="2000" b="0" dirty="0" smtClean="0"/>
              <a:t>employed generally offset </a:t>
            </a:r>
            <a:r>
              <a:rPr lang="en-US" sz="2000" b="0" dirty="0"/>
              <a:t>the changes in the underlying exposures being hedged</a:t>
            </a:r>
            <a:r>
              <a:rPr lang="en-US" sz="2000" b="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sz="2000" b="0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51</a:t>
            </a:fld>
            <a:endParaRPr lang="it-IT"/>
          </a:p>
        </p:txBody>
      </p:sp>
      <p:pic>
        <p:nvPicPr>
          <p:cNvPr id="6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- exchange rate risk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2048" y="332656"/>
            <a:ext cx="8604448" cy="4353694"/>
          </a:xfrm>
        </p:spPr>
        <p:txBody>
          <a:bodyPr>
            <a:noAutofit/>
          </a:bodyPr>
          <a:lstStyle/>
          <a:p>
            <a:pPr marL="0" indent="0" algn="ctr"/>
            <a:r>
              <a:rPr lang="en-US" sz="2000" dirty="0"/>
              <a:t>Operational and Investment Currency </a:t>
            </a:r>
            <a:r>
              <a:rPr lang="en-US" sz="2000" dirty="0" smtClean="0"/>
              <a:t>Risks</a:t>
            </a:r>
            <a:endParaRPr lang="en-US" sz="2000" b="0" dirty="0" smtClean="0"/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Exchange rate </a:t>
            </a:r>
            <a:r>
              <a:rPr lang="en-US" sz="1800" b="0" dirty="0"/>
              <a:t>fluctuations </a:t>
            </a:r>
            <a:r>
              <a:rPr lang="en-US" sz="1800" b="0" dirty="0" smtClean="0"/>
              <a:t>against </a:t>
            </a:r>
            <a:r>
              <a:rPr lang="en-US" sz="1800" b="0" dirty="0"/>
              <a:t>the U.S. dollar will affect </a:t>
            </a:r>
            <a:r>
              <a:rPr lang="en-US" sz="1800" b="0" dirty="0" smtClean="0"/>
              <a:t>the </a:t>
            </a:r>
            <a:r>
              <a:rPr lang="en-US" sz="1800" b="0" dirty="0"/>
              <a:t>reported </a:t>
            </a:r>
            <a:r>
              <a:rPr lang="en-US" sz="1800" b="0" dirty="0" smtClean="0"/>
              <a:t>financial:</a:t>
            </a:r>
          </a:p>
          <a:p>
            <a:pPr lvl="3">
              <a:buFont typeface="Arial" pitchFamily="34" charset="0"/>
              <a:buChar char="•"/>
            </a:pPr>
            <a:r>
              <a:rPr lang="en-US" sz="1400" b="0" dirty="0" smtClean="0"/>
              <a:t>Any </a:t>
            </a:r>
            <a:r>
              <a:rPr lang="en-US" sz="1400" b="0" dirty="0"/>
              <a:t>strengthening of the U.S. dollar </a:t>
            </a:r>
            <a:r>
              <a:rPr lang="en-US" sz="1400" b="0" dirty="0" smtClean="0"/>
              <a:t>against </a:t>
            </a:r>
            <a:r>
              <a:rPr lang="en-US" sz="1400" b="0" dirty="0"/>
              <a:t>foreign currencies has the financial statement effect of decreasing the </a:t>
            </a:r>
            <a:r>
              <a:rPr lang="en-US" sz="1400" b="0" dirty="0" smtClean="0"/>
              <a:t>U.S. dollar </a:t>
            </a:r>
            <a:r>
              <a:rPr lang="en-US" sz="1400" b="0" dirty="0"/>
              <a:t>values reported for cruise revenues and expenses. </a:t>
            </a:r>
            <a:endParaRPr lang="en-US" sz="1400" b="0" dirty="0" smtClean="0"/>
          </a:p>
          <a:p>
            <a:pPr lvl="3">
              <a:buFont typeface="Arial" pitchFamily="34" charset="0"/>
              <a:buChar char="•"/>
            </a:pPr>
            <a:r>
              <a:rPr lang="en-US" sz="1400" b="0" dirty="0" smtClean="0"/>
              <a:t>Any </a:t>
            </a:r>
            <a:r>
              <a:rPr lang="en-US" sz="1400" b="0" dirty="0"/>
              <a:t>weakening of the U.S. dollar has the opposite effect.</a:t>
            </a:r>
            <a:endParaRPr lang="en-US" sz="1400" b="0" dirty="0" smtClean="0"/>
          </a:p>
          <a:p>
            <a:pPr>
              <a:buFont typeface="Arial" pitchFamily="34" charset="0"/>
              <a:buChar char="•"/>
            </a:pPr>
            <a:r>
              <a:rPr lang="en-US" sz="1800" b="0" dirty="0"/>
              <a:t>N</a:t>
            </a:r>
            <a:r>
              <a:rPr lang="en-US" sz="1800" b="0" dirty="0" smtClean="0"/>
              <a:t>on-functional </a:t>
            </a:r>
            <a:r>
              <a:rPr lang="en-US" sz="1800" b="0" dirty="0"/>
              <a:t>currency risk related to their international sales </a:t>
            </a:r>
            <a:r>
              <a:rPr lang="en-US" sz="1800" b="0" dirty="0" smtClean="0"/>
              <a:t>operations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/>
              <a:t>A</a:t>
            </a:r>
            <a:r>
              <a:rPr lang="en-US" sz="1800" b="0" dirty="0" smtClean="0"/>
              <a:t>ll </a:t>
            </a:r>
            <a:r>
              <a:rPr lang="en-US" sz="1800" b="0" dirty="0"/>
              <a:t>of </a:t>
            </a:r>
            <a:r>
              <a:rPr lang="en-US" sz="1800" b="0" dirty="0" smtClean="0"/>
              <a:t>the </a:t>
            </a:r>
            <a:r>
              <a:rPr lang="en-US" sz="1800" b="0" dirty="0"/>
              <a:t>brands have </a:t>
            </a:r>
            <a:r>
              <a:rPr lang="en-US" sz="1800" b="0" dirty="0" smtClean="0"/>
              <a:t>non functional currency </a:t>
            </a:r>
            <a:r>
              <a:rPr lang="en-US" sz="1800" b="0" dirty="0"/>
              <a:t>expenses for a portion of their operating </a:t>
            </a:r>
            <a:r>
              <a:rPr lang="en-US" sz="1800" b="0" dirty="0" smtClean="0"/>
              <a:t>expenses that create some </a:t>
            </a:r>
            <a:r>
              <a:rPr lang="en-US" sz="1800" b="0" dirty="0"/>
              <a:t>degree of natural offset for recognized transactional currency gains and losses due to currency exchange movements.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/>
              <a:t>I</a:t>
            </a:r>
            <a:r>
              <a:rPr lang="en-US" sz="1800" b="0" dirty="0" smtClean="0"/>
              <a:t>nvestments </a:t>
            </a:r>
            <a:r>
              <a:rPr lang="en-US" sz="1800" b="0" dirty="0"/>
              <a:t>in foreign operations to be </a:t>
            </a:r>
            <a:r>
              <a:rPr lang="en-US" sz="1800" b="0" dirty="0" smtClean="0"/>
              <a:t>denominated in </a:t>
            </a:r>
            <a:r>
              <a:rPr lang="en-US" sz="1800" b="0" dirty="0"/>
              <a:t>relatively stable currencies and of a long-term nature</a:t>
            </a:r>
            <a:r>
              <a:rPr lang="en-US" sz="18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Partial mitigation of net investment </a:t>
            </a:r>
            <a:r>
              <a:rPr lang="en-US" sz="1800" b="0" dirty="0"/>
              <a:t>currency exposures by denominating a portion of </a:t>
            </a:r>
            <a:r>
              <a:rPr lang="en-US" sz="1800" b="0" dirty="0" smtClean="0"/>
              <a:t>the </a:t>
            </a:r>
            <a:r>
              <a:rPr lang="en-US" sz="1800" b="0" dirty="0"/>
              <a:t>foreign currency third-party debt and foreign currency intercompany payables in </a:t>
            </a:r>
            <a:r>
              <a:rPr lang="en-US" sz="1800" b="0" dirty="0" smtClean="0"/>
              <a:t>the foreign operations</a:t>
            </a:r>
            <a:r>
              <a:rPr lang="en-US" sz="1800" b="0" dirty="0"/>
              <a:t>’ functional </a:t>
            </a:r>
            <a:r>
              <a:rPr lang="en-US" sz="1800" b="0" dirty="0" smtClean="0"/>
              <a:t>currencies (£ and €)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52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– exchange rate risk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4536504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New-build </a:t>
            </a:r>
            <a:r>
              <a:rPr lang="en-US" sz="2200" dirty="0"/>
              <a:t>Currency Risks</a:t>
            </a:r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Our </a:t>
            </a:r>
            <a:r>
              <a:rPr lang="en-US" sz="2200" dirty="0">
                <a:solidFill>
                  <a:schemeClr val="accent3"/>
                </a:solidFill>
              </a:rPr>
              <a:t>shipbuilding contracts </a:t>
            </a:r>
            <a:r>
              <a:rPr lang="en-US" sz="2200" b="0" dirty="0"/>
              <a:t>are typically denominated in </a:t>
            </a:r>
            <a:r>
              <a:rPr lang="en-US" sz="2200" dirty="0">
                <a:solidFill>
                  <a:schemeClr val="accent3"/>
                </a:solidFill>
              </a:rPr>
              <a:t>euros</a:t>
            </a:r>
            <a:r>
              <a:rPr lang="en-US" sz="2200" b="0" dirty="0"/>
              <a:t>. </a:t>
            </a:r>
            <a:endParaRPr lang="en-US" sz="2200" b="0" dirty="0" smtClean="0"/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D</a:t>
            </a:r>
            <a:r>
              <a:rPr lang="en-US" sz="2200" b="0" dirty="0" smtClean="0"/>
              <a:t>ecisions </a:t>
            </a:r>
            <a:r>
              <a:rPr lang="en-US" sz="2200" b="0" dirty="0"/>
              <a:t>regarding whether or not to hedge a non-functional currency ship </a:t>
            </a:r>
            <a:r>
              <a:rPr lang="en-US" sz="2200" b="0" dirty="0" smtClean="0"/>
              <a:t>commitment are </a:t>
            </a:r>
            <a:r>
              <a:rPr lang="en-US" sz="2200" b="0" dirty="0"/>
              <a:t>made on a </a:t>
            </a:r>
            <a:r>
              <a:rPr lang="en-US" sz="2200" dirty="0">
                <a:solidFill>
                  <a:schemeClr val="accent3"/>
                </a:solidFill>
              </a:rPr>
              <a:t>case-by-case </a:t>
            </a:r>
            <a:r>
              <a:rPr lang="en-US" sz="2200" dirty="0" smtClean="0">
                <a:solidFill>
                  <a:schemeClr val="accent3"/>
                </a:solidFill>
              </a:rPr>
              <a:t>basis</a:t>
            </a:r>
            <a:r>
              <a:rPr lang="en-US" sz="2200" b="0" dirty="0"/>
              <a:t>.</a:t>
            </a:r>
            <a:endParaRPr lang="en-US" sz="2200" b="0" dirty="0" smtClean="0"/>
          </a:p>
          <a:p>
            <a:pPr>
              <a:buFont typeface="Arial" pitchFamily="34" charset="0"/>
              <a:buChar char="•"/>
            </a:pPr>
            <a:r>
              <a:rPr lang="en-US" sz="2200" b="0" dirty="0"/>
              <a:t>U</a:t>
            </a:r>
            <a:r>
              <a:rPr lang="en-US" sz="2200" b="0" dirty="0" smtClean="0"/>
              <a:t>se of foreign </a:t>
            </a:r>
            <a:r>
              <a:rPr lang="en-US" sz="2200" b="0" dirty="0"/>
              <a:t>currency </a:t>
            </a:r>
            <a:r>
              <a:rPr lang="en-US" sz="2200" b="0" dirty="0" smtClean="0"/>
              <a:t>derivative contracts </a:t>
            </a:r>
            <a:r>
              <a:rPr lang="en-US" sz="2200" b="0" dirty="0"/>
              <a:t>and </a:t>
            </a:r>
            <a:r>
              <a:rPr lang="en-US" sz="2200" b="0" dirty="0" smtClean="0"/>
              <a:t>non-derivative </a:t>
            </a:r>
            <a:r>
              <a:rPr lang="en-US" sz="2200" b="0" dirty="0"/>
              <a:t>financial instruments to manage foreign currency exchange rate risk for some </a:t>
            </a:r>
            <a:r>
              <a:rPr lang="en-US" sz="2200" b="0" dirty="0" smtClean="0"/>
              <a:t>ship </a:t>
            </a:r>
            <a:r>
              <a:rPr lang="en-US" sz="2200" b="0" dirty="0"/>
              <a:t>construction payments.</a:t>
            </a:r>
          </a:p>
          <a:p>
            <a:pPr>
              <a:buFont typeface="Arial" pitchFamily="34" charset="0"/>
              <a:buChar char="•"/>
            </a:pPr>
            <a:r>
              <a:rPr lang="en-US" sz="2200" b="0" dirty="0" smtClean="0"/>
              <a:t>The </a:t>
            </a:r>
            <a:r>
              <a:rPr lang="en-US" sz="2200" b="0" dirty="0"/>
              <a:t>cost of shipbuilding orders </a:t>
            </a:r>
            <a:r>
              <a:rPr lang="en-US" sz="2200" b="0" dirty="0" smtClean="0"/>
              <a:t>in </a:t>
            </a:r>
            <a:r>
              <a:rPr lang="en-US" sz="2200" b="0" dirty="0"/>
              <a:t>the future that is denominated in a different currency than </a:t>
            </a:r>
            <a:r>
              <a:rPr lang="en-US" sz="2200" b="0" dirty="0" smtClean="0"/>
              <a:t>the cruise </a:t>
            </a:r>
            <a:r>
              <a:rPr lang="en-US" sz="2200" b="0" dirty="0"/>
              <a:t>brands’ or the shipyards</a:t>
            </a:r>
            <a:r>
              <a:rPr lang="en-US" sz="2200" b="0" dirty="0" smtClean="0"/>
              <a:t>’ functional </a:t>
            </a:r>
            <a:r>
              <a:rPr lang="en-US" sz="2200" b="0" dirty="0"/>
              <a:t>currency is expected to be </a:t>
            </a:r>
            <a:r>
              <a:rPr lang="en-US" sz="2200" b="0" dirty="0">
                <a:solidFill>
                  <a:schemeClr val="accent3"/>
                </a:solidFill>
              </a:rPr>
              <a:t>affected by foreign currency exchange rate </a:t>
            </a:r>
            <a:r>
              <a:rPr lang="en-US" sz="2200" b="0" dirty="0" smtClean="0">
                <a:solidFill>
                  <a:schemeClr val="accent3"/>
                </a:solidFill>
              </a:rPr>
              <a:t>fluctuations</a:t>
            </a:r>
            <a:r>
              <a:rPr lang="en-US" sz="2200" b="0" dirty="0"/>
              <a:t> </a:t>
            </a:r>
            <a:r>
              <a:rPr lang="en-US" sz="2200" b="0" dirty="0" smtClean="0">
                <a:sym typeface="Wingdings" pitchFamily="2" charset="2"/>
              </a:rPr>
              <a:t> this affect the willingness</a:t>
            </a:r>
            <a:r>
              <a:rPr lang="en-US" sz="2200" b="0" dirty="0" smtClean="0"/>
              <a:t> </a:t>
            </a:r>
            <a:r>
              <a:rPr lang="en-US" sz="2200" b="0" dirty="0"/>
              <a:t>to order new cruise ships.</a:t>
            </a:r>
            <a:endParaRPr lang="en-GB" sz="22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53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– exchange rate risk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48680"/>
            <a:ext cx="7520940" cy="4131797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2400" b="0" dirty="0" smtClean="0"/>
              <a:t>Management of exposure through </a:t>
            </a:r>
            <a:r>
              <a:rPr lang="en-US" sz="2400" b="1" dirty="0" smtClean="0">
                <a:solidFill>
                  <a:schemeClr val="accent3"/>
                </a:solidFill>
              </a:rPr>
              <a:t>investment</a:t>
            </a:r>
            <a:r>
              <a:rPr lang="en-US" sz="2400" b="0" dirty="0" smtClean="0"/>
              <a:t> </a:t>
            </a:r>
            <a:r>
              <a:rPr lang="en-US" sz="2400" b="0" dirty="0"/>
              <a:t>and </a:t>
            </a:r>
            <a:r>
              <a:rPr lang="en-US" sz="2400" b="1" dirty="0">
                <a:solidFill>
                  <a:schemeClr val="accent3"/>
                </a:solidFill>
              </a:rPr>
              <a:t>debt portfolio management</a:t>
            </a:r>
            <a:r>
              <a:rPr lang="en-US" sz="2400" b="0" dirty="0"/>
              <a:t> strategies. These strategies </a:t>
            </a:r>
            <a:r>
              <a:rPr lang="en-US" sz="2400" b="0" dirty="0" smtClean="0"/>
              <a:t>include: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purchasing high </a:t>
            </a:r>
            <a:r>
              <a:rPr lang="en-US" sz="2400" b="0" dirty="0"/>
              <a:t>quality short-term investments with floating interest </a:t>
            </a:r>
            <a:r>
              <a:rPr lang="en-US" sz="2400" b="0" dirty="0" smtClean="0"/>
              <a:t>rates, 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evaluating the </a:t>
            </a:r>
            <a:r>
              <a:rPr lang="en-US" sz="2400" b="0" dirty="0"/>
              <a:t>debt portfolio as to whether to make periodic adjustments to the mix of </a:t>
            </a:r>
            <a:r>
              <a:rPr lang="en-US" sz="2400" b="0" dirty="0" smtClean="0"/>
              <a:t>fixed floating </a:t>
            </a:r>
            <a:r>
              <a:rPr lang="en-US" sz="2400" b="0" dirty="0"/>
              <a:t>rate debt through the use of interest rate swaps and the issuance of new debt or the early retirement of existing debt. </a:t>
            </a:r>
            <a:endParaRPr lang="en-US" sz="2400" b="0" dirty="0" smtClean="0"/>
          </a:p>
          <a:p>
            <a:pPr marL="0" indent="0"/>
            <a:endParaRPr lang="en-US" sz="2400" b="0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54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– interest rate risk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32" y="3501008"/>
            <a:ext cx="2044672" cy="153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548680"/>
            <a:ext cx="8208912" cy="4203805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300" b="0" dirty="0"/>
              <a:t>S</a:t>
            </a:r>
            <a:r>
              <a:rPr lang="en-US" sz="2300" b="0" dirty="0" smtClean="0"/>
              <a:t>ubstantially related </a:t>
            </a:r>
            <a:r>
              <a:rPr lang="en-US" sz="2300" b="0" dirty="0"/>
              <a:t>to </a:t>
            </a:r>
            <a:r>
              <a:rPr lang="en-US" sz="2300" dirty="0">
                <a:solidFill>
                  <a:schemeClr val="accent3"/>
                </a:solidFill>
              </a:rPr>
              <a:t>the consumption of fuel </a:t>
            </a:r>
            <a:r>
              <a:rPr lang="en-US" sz="2300" b="0" dirty="0"/>
              <a:t>on our ships. 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accent3"/>
                </a:solidFill>
              </a:rPr>
              <a:t>Fuel </a:t>
            </a:r>
            <a:r>
              <a:rPr lang="en-US" sz="2300" dirty="0">
                <a:solidFill>
                  <a:schemeClr val="accent3"/>
                </a:solidFill>
              </a:rPr>
              <a:t>derivatives program</a:t>
            </a:r>
            <a:r>
              <a:rPr lang="en-US" sz="2300" b="0" dirty="0"/>
              <a:t> </a:t>
            </a:r>
            <a:r>
              <a:rPr lang="en-US" sz="2300" b="0" dirty="0" smtClean="0"/>
              <a:t>to mitigate </a:t>
            </a:r>
            <a:r>
              <a:rPr lang="en-US" sz="2300" b="0" dirty="0"/>
              <a:t>a portion of our economic risk attributable to potential fuel price </a:t>
            </a:r>
            <a:r>
              <a:rPr lang="en-US" sz="2300" b="0" dirty="0" smtClean="0"/>
              <a:t>increases</a:t>
            </a:r>
            <a:r>
              <a:rPr lang="en-US" sz="2300" b="0" dirty="0"/>
              <a:t> </a:t>
            </a:r>
            <a:r>
              <a:rPr lang="en-US" sz="2300" b="0" dirty="0" smtClean="0"/>
              <a:t>+ </a:t>
            </a:r>
            <a:r>
              <a:rPr lang="en-US" sz="2300" b="0" dirty="0"/>
              <a:t>to maximize </a:t>
            </a:r>
            <a:r>
              <a:rPr lang="en-US" sz="2300" b="0" dirty="0" smtClean="0"/>
              <a:t>operational flexibility </a:t>
            </a:r>
            <a:r>
              <a:rPr lang="en-US" sz="2300" b="0" dirty="0"/>
              <a:t>by utilizing derivative markets with significant trading </a:t>
            </a:r>
            <a:r>
              <a:rPr lang="en-US" sz="2300" b="0" dirty="0" smtClean="0"/>
              <a:t>liquidity.</a:t>
            </a:r>
          </a:p>
          <a:p>
            <a:pPr>
              <a:buFont typeface="Arial" pitchFamily="34" charset="0"/>
              <a:buChar char="•"/>
            </a:pPr>
            <a:r>
              <a:rPr lang="en-US" sz="2300" b="0" dirty="0" smtClean="0"/>
              <a:t>The </a:t>
            </a:r>
            <a:r>
              <a:rPr lang="en-US" sz="2300" b="0" dirty="0"/>
              <a:t>program currently consists of </a:t>
            </a:r>
            <a:r>
              <a:rPr lang="en-US" sz="2300" dirty="0">
                <a:solidFill>
                  <a:schemeClr val="accent3"/>
                </a:solidFill>
              </a:rPr>
              <a:t>zero cost collars on </a:t>
            </a:r>
            <a:r>
              <a:rPr lang="en-US" sz="2300" dirty="0" smtClean="0">
                <a:solidFill>
                  <a:schemeClr val="accent3"/>
                </a:solidFill>
              </a:rPr>
              <a:t>Brent </a:t>
            </a:r>
            <a:r>
              <a:rPr lang="en-US" sz="2300" b="0" dirty="0" smtClean="0"/>
              <a:t>whereas </a:t>
            </a:r>
            <a:r>
              <a:rPr lang="en-US" sz="2300" b="0" dirty="0"/>
              <a:t>the actual fuel used </a:t>
            </a:r>
            <a:r>
              <a:rPr lang="en-US" sz="2300" b="0" dirty="0" smtClean="0"/>
              <a:t>on </a:t>
            </a:r>
            <a:r>
              <a:rPr lang="en-US" sz="2300" b="0" dirty="0"/>
              <a:t>ships is marine fuel</a:t>
            </a:r>
            <a:r>
              <a:rPr lang="en-US" sz="2300" b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300" b="0" dirty="0" smtClean="0"/>
              <a:t>Changes </a:t>
            </a:r>
            <a:r>
              <a:rPr lang="en-US" sz="2300" b="0" dirty="0"/>
              <a:t>in the Brent prices may not show a high </a:t>
            </a:r>
            <a:r>
              <a:rPr lang="en-US" sz="2300" b="0" dirty="0" smtClean="0"/>
              <a:t>degree of </a:t>
            </a:r>
            <a:r>
              <a:rPr lang="en-US" sz="2300" b="0" dirty="0"/>
              <a:t>correlation with changes in </a:t>
            </a:r>
            <a:r>
              <a:rPr lang="en-US" sz="2300" b="0" dirty="0" smtClean="0"/>
              <a:t>the </a:t>
            </a:r>
            <a:r>
              <a:rPr lang="en-US" sz="2300" b="0" dirty="0"/>
              <a:t>underlying </a:t>
            </a:r>
            <a:r>
              <a:rPr lang="en-US" sz="2300" b="0" dirty="0" smtClean="0"/>
              <a:t>marine</a:t>
            </a:r>
          </a:p>
          <a:p>
            <a:pPr marL="0" indent="0"/>
            <a:r>
              <a:rPr lang="en-US" sz="2300" b="0" dirty="0"/>
              <a:t> </a:t>
            </a:r>
            <a:r>
              <a:rPr lang="en-US" sz="2300" b="0" dirty="0" smtClean="0"/>
              <a:t>    </a:t>
            </a:r>
            <a:r>
              <a:rPr lang="en-US" sz="2300" b="0" dirty="0"/>
              <a:t>fuel prices. </a:t>
            </a:r>
            <a:endParaRPr lang="en-US" sz="2300" b="0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55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–fuel risk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74" y="3573016"/>
            <a:ext cx="195738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56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0" y="5328632"/>
            <a:ext cx="9144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(fuel derivatives-zero cost collars)</a:t>
            </a:r>
            <a:endParaRPr lang="en-US" sz="1100" cap="none" dirty="0">
              <a:solidFill>
                <a:srgbClr val="000000"/>
              </a:solidFill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4" descr="http://www.fortunes-de-mer.com/mer/images/2013/carnival_corporation_plc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" y="5589240"/>
            <a:ext cx="23137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8" y="116632"/>
            <a:ext cx="8748464" cy="36092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9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57</a:t>
            </a:fld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79512" y="40466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Royal Caribbean Cruises Ltd.</a:t>
            </a:r>
            <a:endParaRPr lang="en-US" sz="5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8" y="1568240"/>
            <a:ext cx="8610352" cy="308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 rot="19855219">
            <a:off x="303495" y="235299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Anchored in excellence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25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836712"/>
            <a:ext cx="7520940" cy="3744415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 smtClean="0"/>
              <a:t>«</a:t>
            </a:r>
            <a:r>
              <a:rPr lang="it-IT" sz="4000" b="0" i="1" dirty="0" err="1" smtClean="0"/>
              <a:t>We</a:t>
            </a:r>
            <a:r>
              <a:rPr lang="it-IT" sz="4000" b="0" i="1" dirty="0" smtClean="0"/>
              <a:t> </a:t>
            </a:r>
            <a:r>
              <a:rPr lang="it-IT" sz="4000" b="0" i="1" dirty="0" err="1"/>
              <a:t>always</a:t>
            </a:r>
            <a:r>
              <a:rPr lang="it-IT" sz="4000" b="0" i="1" dirty="0"/>
              <a:t> </a:t>
            </a:r>
            <a:r>
              <a:rPr lang="it-IT" sz="4000" b="0" i="1" dirty="0" err="1"/>
              <a:t>provide</a:t>
            </a:r>
            <a:r>
              <a:rPr lang="it-IT" sz="4000" b="0" i="1" dirty="0"/>
              <a:t> service with a </a:t>
            </a:r>
            <a:r>
              <a:rPr lang="it-IT" sz="4000" b="0" i="1" dirty="0" err="1"/>
              <a:t>friendly</a:t>
            </a:r>
            <a:r>
              <a:rPr lang="it-IT" sz="4000" b="0" i="1" dirty="0"/>
              <a:t> </a:t>
            </a:r>
            <a:r>
              <a:rPr lang="it-IT" sz="4000" b="0" i="1" dirty="0" err="1"/>
              <a:t>greeting</a:t>
            </a:r>
            <a:r>
              <a:rPr lang="it-IT" sz="4000" b="0" i="1" dirty="0"/>
              <a:t> and a smile.</a:t>
            </a:r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 err="1"/>
              <a:t>We</a:t>
            </a:r>
            <a:r>
              <a:rPr lang="it-IT" sz="4000" b="0" i="1" dirty="0"/>
              <a:t> anticipate the </a:t>
            </a:r>
            <a:r>
              <a:rPr lang="it-IT" sz="4000" b="0" i="1" dirty="0" err="1"/>
              <a:t>needs</a:t>
            </a:r>
            <a:r>
              <a:rPr lang="it-IT" sz="4000" b="0" i="1" dirty="0"/>
              <a:t> of </a:t>
            </a:r>
            <a:r>
              <a:rPr lang="it-IT" sz="4000" b="0" i="1" dirty="0" err="1"/>
              <a:t>our</a:t>
            </a:r>
            <a:r>
              <a:rPr lang="it-IT" sz="4000" b="0" i="1" dirty="0"/>
              <a:t> </a:t>
            </a:r>
            <a:r>
              <a:rPr lang="it-IT" sz="4000" b="0" i="1" dirty="0" err="1"/>
              <a:t>customers</a:t>
            </a:r>
            <a:r>
              <a:rPr lang="it-IT" sz="4000" b="0" i="1" dirty="0"/>
              <a:t>.</a:t>
            </a:r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 err="1"/>
              <a:t>We</a:t>
            </a:r>
            <a:r>
              <a:rPr lang="it-IT" sz="4000" b="0" i="1" dirty="0"/>
              <a:t> </a:t>
            </a:r>
            <a:r>
              <a:rPr lang="it-IT" sz="4000" b="0" i="1" dirty="0" err="1"/>
              <a:t>make</a:t>
            </a:r>
            <a:r>
              <a:rPr lang="it-IT" sz="4000" b="0" i="1" dirty="0"/>
              <a:t> </a:t>
            </a:r>
            <a:r>
              <a:rPr lang="it-IT" sz="4000" b="0" i="1" dirty="0" err="1"/>
              <a:t>all</a:t>
            </a:r>
            <a:r>
              <a:rPr lang="it-IT" sz="4000" b="0" i="1" dirty="0"/>
              <a:t> </a:t>
            </a:r>
            <a:r>
              <a:rPr lang="it-IT" sz="4000" b="0" i="1" dirty="0" err="1"/>
              <a:t>effort</a:t>
            </a:r>
            <a:r>
              <a:rPr lang="it-IT" sz="4000" b="0" i="1" dirty="0"/>
              <a:t> to </a:t>
            </a:r>
            <a:r>
              <a:rPr lang="it-IT" sz="4000" b="0" i="1" dirty="0" err="1"/>
              <a:t>exceed</a:t>
            </a:r>
            <a:r>
              <a:rPr lang="it-IT" sz="4000" b="0" i="1" dirty="0"/>
              <a:t> </a:t>
            </a:r>
            <a:r>
              <a:rPr lang="it-IT" sz="4000" b="0" i="1" dirty="0" err="1"/>
              <a:t>our</a:t>
            </a:r>
            <a:r>
              <a:rPr lang="it-IT" sz="4000" b="0" i="1" dirty="0"/>
              <a:t> </a:t>
            </a:r>
            <a:r>
              <a:rPr lang="it-IT" sz="4000" b="0" i="1" dirty="0" err="1"/>
              <a:t>customers</a:t>
            </a:r>
            <a:r>
              <a:rPr lang="it-IT" sz="4000" b="0" i="1" dirty="0"/>
              <a:t>' </a:t>
            </a:r>
            <a:r>
              <a:rPr lang="it-IT" sz="4000" b="0" i="1" dirty="0" err="1"/>
              <a:t>expectations</a:t>
            </a:r>
            <a:r>
              <a:rPr lang="it-IT" sz="4000" b="0" i="1" dirty="0"/>
              <a:t>.</a:t>
            </a:r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 err="1"/>
              <a:t>We</a:t>
            </a:r>
            <a:r>
              <a:rPr lang="it-IT" sz="4000" b="0" i="1" dirty="0"/>
              <a:t> take </a:t>
            </a:r>
            <a:r>
              <a:rPr lang="it-IT" sz="4000" b="0" i="1" dirty="0" err="1"/>
              <a:t>ownership</a:t>
            </a:r>
            <a:r>
              <a:rPr lang="it-IT" sz="4000" b="0" i="1" dirty="0"/>
              <a:t> of </a:t>
            </a:r>
            <a:r>
              <a:rPr lang="it-IT" sz="4000" b="0" i="1" dirty="0" err="1"/>
              <a:t>any</a:t>
            </a:r>
            <a:r>
              <a:rPr lang="it-IT" sz="4000" b="0" i="1" dirty="0"/>
              <a:t> </a:t>
            </a:r>
            <a:r>
              <a:rPr lang="it-IT" sz="4000" b="0" i="1" dirty="0" err="1"/>
              <a:t>problem</a:t>
            </a:r>
            <a:r>
              <a:rPr lang="it-IT" sz="4000" b="0" i="1" dirty="0"/>
              <a:t> </a:t>
            </a:r>
            <a:r>
              <a:rPr lang="it-IT" sz="4000" b="0" i="1" dirty="0" err="1"/>
              <a:t>that</a:t>
            </a:r>
            <a:r>
              <a:rPr lang="it-IT" sz="4000" b="0" i="1" dirty="0"/>
              <a:t> </a:t>
            </a:r>
            <a:r>
              <a:rPr lang="it-IT" sz="4000" b="0" i="1" dirty="0" err="1"/>
              <a:t>is</a:t>
            </a:r>
            <a:r>
              <a:rPr lang="it-IT" sz="4000" b="0" i="1" dirty="0"/>
              <a:t> </a:t>
            </a:r>
            <a:r>
              <a:rPr lang="it-IT" sz="4000" b="0" i="1" dirty="0" err="1"/>
              <a:t>brought</a:t>
            </a:r>
            <a:r>
              <a:rPr lang="it-IT" sz="4000" b="0" i="1" dirty="0"/>
              <a:t> to </a:t>
            </a:r>
            <a:r>
              <a:rPr lang="it-IT" sz="4000" b="0" i="1" dirty="0" err="1"/>
              <a:t>our</a:t>
            </a:r>
            <a:r>
              <a:rPr lang="it-IT" sz="4000" b="0" i="1" dirty="0"/>
              <a:t> </a:t>
            </a:r>
            <a:r>
              <a:rPr lang="it-IT" sz="4000" b="0" i="1" dirty="0" err="1"/>
              <a:t>attention</a:t>
            </a:r>
            <a:r>
              <a:rPr lang="it-IT" sz="4000" b="0" i="1" dirty="0"/>
              <a:t>.</a:t>
            </a:r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 err="1"/>
              <a:t>We</a:t>
            </a:r>
            <a:r>
              <a:rPr lang="it-IT" sz="4000" b="0" i="1" dirty="0"/>
              <a:t> </a:t>
            </a:r>
            <a:r>
              <a:rPr lang="it-IT" sz="4000" b="0" i="1" dirty="0" err="1"/>
              <a:t>engage</a:t>
            </a:r>
            <a:r>
              <a:rPr lang="it-IT" sz="4000" b="0" i="1" dirty="0"/>
              <a:t> in </a:t>
            </a:r>
            <a:r>
              <a:rPr lang="it-IT" sz="4000" b="0" i="1" dirty="0" err="1"/>
              <a:t>conduct</a:t>
            </a:r>
            <a:r>
              <a:rPr lang="it-IT" sz="4000" b="0" i="1" dirty="0"/>
              <a:t> </a:t>
            </a:r>
            <a:r>
              <a:rPr lang="it-IT" sz="4000" b="0" i="1" dirty="0" err="1"/>
              <a:t>that</a:t>
            </a:r>
            <a:r>
              <a:rPr lang="it-IT" sz="4000" b="0" i="1" dirty="0"/>
              <a:t> </a:t>
            </a:r>
            <a:r>
              <a:rPr lang="it-IT" sz="4000" b="0" i="1" dirty="0" err="1"/>
              <a:t>enhances</a:t>
            </a:r>
            <a:r>
              <a:rPr lang="it-IT" sz="4000" b="0" i="1" dirty="0"/>
              <a:t> </a:t>
            </a:r>
            <a:r>
              <a:rPr lang="it-IT" sz="4000" b="0" i="1" dirty="0" err="1"/>
              <a:t>our</a:t>
            </a:r>
            <a:r>
              <a:rPr lang="it-IT" sz="4000" b="0" i="1" dirty="0"/>
              <a:t> corporate </a:t>
            </a:r>
            <a:r>
              <a:rPr lang="it-IT" sz="4000" b="0" i="1" dirty="0" err="1"/>
              <a:t>reputation</a:t>
            </a:r>
            <a:r>
              <a:rPr lang="it-IT" sz="4000" b="0" i="1" dirty="0"/>
              <a:t> and </a:t>
            </a:r>
            <a:r>
              <a:rPr lang="it-IT" sz="4000" b="0" i="1" dirty="0" err="1"/>
              <a:t>employee</a:t>
            </a:r>
            <a:r>
              <a:rPr lang="it-IT" sz="4000" b="0" i="1" dirty="0"/>
              <a:t> morale.</a:t>
            </a:r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 err="1"/>
              <a:t>We</a:t>
            </a:r>
            <a:r>
              <a:rPr lang="it-IT" sz="4000" b="0" i="1" dirty="0"/>
              <a:t> are </a:t>
            </a:r>
            <a:r>
              <a:rPr lang="it-IT" sz="4000" b="0" i="1" dirty="0" err="1"/>
              <a:t>committed</a:t>
            </a:r>
            <a:r>
              <a:rPr lang="it-IT" sz="4000" b="0" i="1" dirty="0"/>
              <a:t> to </a:t>
            </a:r>
            <a:r>
              <a:rPr lang="it-IT" sz="4000" b="0" i="1" dirty="0" err="1"/>
              <a:t>act</a:t>
            </a:r>
            <a:r>
              <a:rPr lang="it-IT" sz="4000" b="0" i="1" dirty="0"/>
              <a:t> in the </a:t>
            </a:r>
            <a:r>
              <a:rPr lang="it-IT" sz="4000" b="0" i="1" dirty="0" err="1"/>
              <a:t>highest</a:t>
            </a:r>
            <a:r>
              <a:rPr lang="it-IT" sz="4000" b="0" i="1" dirty="0"/>
              <a:t> </a:t>
            </a:r>
            <a:r>
              <a:rPr lang="it-IT" sz="4000" b="0" i="1" dirty="0" err="1"/>
              <a:t>ethical</a:t>
            </a:r>
            <a:r>
              <a:rPr lang="it-IT" sz="4000" b="0" i="1" dirty="0"/>
              <a:t> </a:t>
            </a:r>
            <a:r>
              <a:rPr lang="it-IT" sz="4000" b="0" i="1" dirty="0" err="1"/>
              <a:t>manner</a:t>
            </a:r>
            <a:endParaRPr lang="it-IT" sz="4000" b="0" i="1" dirty="0"/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4000" b="0" i="1" dirty="0"/>
              <a:t>and </a:t>
            </a:r>
            <a:r>
              <a:rPr lang="it-IT" sz="4000" b="0" i="1" dirty="0" err="1"/>
              <a:t>respect</a:t>
            </a:r>
            <a:r>
              <a:rPr lang="it-IT" sz="4000" b="0" i="1" dirty="0"/>
              <a:t> the </a:t>
            </a:r>
            <a:r>
              <a:rPr lang="it-IT" sz="4000" b="0" i="1" dirty="0" err="1"/>
              <a:t>rights</a:t>
            </a:r>
            <a:r>
              <a:rPr lang="it-IT" sz="4000" b="0" i="1" dirty="0"/>
              <a:t> and </a:t>
            </a:r>
            <a:r>
              <a:rPr lang="it-IT" sz="4000" b="0" i="1" dirty="0" err="1"/>
              <a:t>dignity</a:t>
            </a:r>
            <a:r>
              <a:rPr lang="it-IT" sz="4000" b="0" i="1" dirty="0"/>
              <a:t> of </a:t>
            </a:r>
            <a:r>
              <a:rPr lang="it-IT" sz="4000" b="0" i="1" dirty="0" err="1"/>
              <a:t>others</a:t>
            </a:r>
            <a:r>
              <a:rPr lang="it-IT" sz="4000" b="0" i="1" dirty="0" smtClean="0"/>
              <a:t>.»</a:t>
            </a:r>
            <a:endParaRPr lang="it-IT" sz="4000" b="0" i="1" dirty="0"/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4000" b="0" dirty="0">
              <a:latin typeface="Arial" charset="0"/>
            </a:endParaRPr>
          </a:p>
          <a:p>
            <a:pPr marL="0" indent="0" algn="ctr">
              <a:lnSpc>
                <a:spcPct val="12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4000" dirty="0">
              <a:latin typeface="Arial" charset="0"/>
            </a:endParaRPr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Company vision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1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ccia in giù 7"/>
          <p:cNvSpPr/>
          <p:nvPr/>
        </p:nvSpPr>
        <p:spPr>
          <a:xfrm>
            <a:off x="311064" y="620688"/>
            <a:ext cx="732544" cy="3528392"/>
          </a:xfrm>
          <a:prstGeom prst="downArrow">
            <a:avLst/>
          </a:prstGeom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764704"/>
            <a:ext cx="8321040" cy="3816424"/>
          </a:xfrm>
        </p:spPr>
        <p:txBody>
          <a:bodyPr>
            <a:noAutofit/>
          </a:bodyPr>
          <a:lstStyle/>
          <a:p>
            <a:pPr>
              <a:lnSpc>
                <a:spcPct val="102000"/>
              </a:lnSpc>
              <a:spcBef>
                <a:spcPts val="638"/>
              </a:spcBef>
              <a:spcAft>
                <a:spcPts val="1425"/>
              </a:spcAft>
              <a:buFont typeface="Arial" pitchFamily="34" charset="0"/>
              <a:buChar char="•"/>
            </a:pPr>
            <a:r>
              <a:rPr lang="it-IT" sz="2400" b="0" dirty="0">
                <a:latin typeface="+mj-lt"/>
              </a:rPr>
              <a:t>1968: </a:t>
            </a:r>
            <a:r>
              <a:rPr lang="en-US" sz="2400" b="0" dirty="0">
                <a:latin typeface="+mj-lt"/>
              </a:rPr>
              <a:t>Royal Caribbean was founded as a </a:t>
            </a:r>
            <a:r>
              <a:rPr lang="en-US" sz="2400" b="0" dirty="0" smtClean="0">
                <a:latin typeface="+mj-lt"/>
              </a:rPr>
              <a:t>partnership in Norway </a:t>
            </a:r>
          </a:p>
          <a:p>
            <a:pPr>
              <a:lnSpc>
                <a:spcPct val="102000"/>
              </a:lnSpc>
              <a:spcBef>
                <a:spcPts val="638"/>
              </a:spcBef>
              <a:spcAft>
                <a:spcPts val="1425"/>
              </a:spcAft>
              <a:buFont typeface="Arial" pitchFamily="34" charset="0"/>
              <a:buChar char="•"/>
            </a:pPr>
            <a:r>
              <a:rPr lang="en-US" sz="2400" b="0" dirty="0" smtClean="0">
                <a:latin typeface="+mj-lt"/>
              </a:rPr>
              <a:t>1985</a:t>
            </a:r>
            <a:r>
              <a:rPr lang="en-US" sz="2400" b="0" dirty="0">
                <a:latin typeface="+mj-lt"/>
              </a:rPr>
              <a:t>: the current parent corporation, Royal Caribbean Cruises Ltd., was incorporated in the Republic of Liberia under the Business Corporation Act of </a:t>
            </a:r>
            <a:r>
              <a:rPr lang="en-US" sz="2400" b="0" dirty="0" smtClean="0">
                <a:latin typeface="+mj-lt"/>
              </a:rPr>
              <a:t>Liberia</a:t>
            </a:r>
          </a:p>
          <a:p>
            <a:pPr>
              <a:lnSpc>
                <a:spcPct val="102000"/>
              </a:lnSpc>
              <a:spcBef>
                <a:spcPts val="638"/>
              </a:spcBef>
              <a:spcAft>
                <a:spcPts val="1425"/>
              </a:spcAft>
              <a:buFont typeface="Arial" pitchFamily="34" charset="0"/>
              <a:buChar char="•"/>
            </a:pPr>
            <a:r>
              <a:rPr lang="it-IT" sz="2400" b="0" dirty="0" smtClean="0">
                <a:latin typeface="+mj-lt"/>
              </a:rPr>
              <a:t>1993: NYSE</a:t>
            </a:r>
          </a:p>
          <a:p>
            <a:pPr>
              <a:lnSpc>
                <a:spcPct val="102000"/>
              </a:lnSpc>
              <a:spcBef>
                <a:spcPts val="638"/>
              </a:spcBef>
              <a:spcAft>
                <a:spcPts val="1425"/>
              </a:spcAft>
              <a:buFont typeface="Arial" pitchFamily="34" charset="0"/>
              <a:buChar char="•"/>
            </a:pPr>
            <a:r>
              <a:rPr lang="it-IT" sz="2400" b="0" dirty="0" smtClean="0">
                <a:latin typeface="+mj-lt"/>
              </a:rPr>
              <a:t>Oslo Stock Exchange</a:t>
            </a:r>
          </a:p>
          <a:p>
            <a:pPr>
              <a:lnSpc>
                <a:spcPct val="102000"/>
              </a:lnSpc>
              <a:spcAft>
                <a:spcPts val="1425"/>
              </a:spcAft>
            </a:pPr>
            <a:r>
              <a:rPr lang="en-US" sz="2400" b="0" dirty="0" smtClean="0"/>
              <a:t>Video : </a:t>
            </a:r>
            <a:r>
              <a:rPr lang="en-US" sz="2000" b="0" dirty="0" smtClean="0">
                <a:hlinkClick r:id="rId2"/>
              </a:rPr>
              <a:t>http://www.royalcaribbean.com/ourCompany/ourHistory.do</a:t>
            </a:r>
            <a:endParaRPr lang="en-US" sz="2000" b="0" dirty="0" smtClean="0"/>
          </a:p>
          <a:p>
            <a:pPr>
              <a:lnSpc>
                <a:spcPct val="102000"/>
              </a:lnSpc>
              <a:spcAft>
                <a:spcPts val="1425"/>
              </a:spcAft>
            </a:pPr>
            <a:endParaRPr lang="en-US" sz="2400" b="0" dirty="0" smtClean="0"/>
          </a:p>
          <a:p>
            <a:endParaRPr lang="en-GB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59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HISTORY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4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Major cruise companies </a:t>
            </a:r>
            <a:r>
              <a:rPr lang="en-GB" dirty="0" smtClean="0"/>
              <a:t>(2/3</a:t>
            </a:r>
            <a:r>
              <a:rPr lang="en-GB" dirty="0"/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682444"/>
              </p:ext>
            </p:extLst>
          </p:nvPr>
        </p:nvGraphicFramePr>
        <p:xfrm>
          <a:off x="971600" y="116632"/>
          <a:ext cx="7215237" cy="4429152"/>
        </p:xfrm>
        <a:graphic>
          <a:graphicData uri="http://schemas.openxmlformats.org/drawingml/2006/table">
            <a:tbl>
              <a:tblPr/>
              <a:tblGrid>
                <a:gridCol w="3252584"/>
                <a:gridCol w="1099464"/>
                <a:gridCol w="1099464"/>
                <a:gridCol w="1763725"/>
              </a:tblGrid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Royal</a:t>
                      </a:r>
                      <a:r>
                        <a:rPr lang="it-IT" sz="20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Caribbean</a:t>
                      </a:r>
                      <a:r>
                        <a:rPr lang="it-IT" sz="20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Cruises</a:t>
                      </a:r>
                      <a:r>
                        <a:rPr lang="it-IT" sz="20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: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Ship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Berths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Market Share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Royal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Caribbean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International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61,608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Celebrity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Cruises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21,086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Pullmantur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TUI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Azamara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Club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Cruises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1,428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CDF Crooisière de France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Total: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95,556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25.4%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971600" y="45811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Cruise Line International Association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6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548680"/>
            <a:ext cx="8064896" cy="4131797"/>
          </a:xfrm>
        </p:spPr>
        <p:txBody>
          <a:bodyPr>
            <a:normAutofit/>
          </a:bodyPr>
          <a:lstStyle/>
          <a:p>
            <a:pPr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it-IT" sz="2000" b="0" dirty="0"/>
              <a:t>Second </a:t>
            </a:r>
            <a:r>
              <a:rPr lang="it-IT" sz="2000" b="0" dirty="0" err="1"/>
              <a:t>largest</a:t>
            </a:r>
            <a:r>
              <a:rPr lang="it-IT" sz="2000" b="0" dirty="0"/>
              <a:t> cruise </a:t>
            </a:r>
            <a:r>
              <a:rPr lang="it-IT" sz="2000" b="0" dirty="0" smtClean="0"/>
              <a:t>company</a:t>
            </a:r>
            <a:endParaRPr lang="it-IT" sz="2000" b="0" dirty="0"/>
          </a:p>
          <a:p>
            <a:pPr>
              <a:lnSpc>
                <a:spcPct val="96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en-US" sz="2000" b="0" dirty="0"/>
              <a:t>41 ships </a:t>
            </a:r>
            <a:r>
              <a:rPr lang="en-US" sz="2000" b="0" dirty="0" smtClean="0">
                <a:sym typeface="Wingdings" pitchFamily="2" charset="2"/>
              </a:rPr>
              <a:t> </a:t>
            </a:r>
            <a:r>
              <a:rPr lang="en-US" sz="2000" b="0" dirty="0" smtClean="0"/>
              <a:t>98,650 </a:t>
            </a:r>
            <a:r>
              <a:rPr lang="en-US" sz="2000" b="0" dirty="0"/>
              <a:t>berths</a:t>
            </a:r>
          </a:p>
          <a:p>
            <a:pPr>
              <a:lnSpc>
                <a:spcPct val="96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en-US" sz="2000" b="0" dirty="0"/>
              <a:t>455 destinations  </a:t>
            </a:r>
            <a:r>
              <a:rPr lang="en-US" sz="2000" b="0" dirty="0" smtClean="0"/>
              <a:t>in </a:t>
            </a:r>
            <a:r>
              <a:rPr lang="en-US" sz="2000" b="0" dirty="0"/>
              <a:t>7 continents</a:t>
            </a:r>
          </a:p>
          <a:p>
            <a:pPr>
              <a:lnSpc>
                <a:spcPct val="96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en-US" sz="2000" b="0" dirty="0" smtClean="0"/>
              <a:t>Headquarters </a:t>
            </a:r>
            <a:r>
              <a:rPr lang="en-US" sz="2000" b="0" dirty="0"/>
              <a:t>in Miami, Florida but offices and international representatives around the </a:t>
            </a:r>
            <a:r>
              <a:rPr lang="en-US" sz="2000" b="0" dirty="0" smtClean="0"/>
              <a:t>world</a:t>
            </a:r>
            <a:r>
              <a:rPr lang="en-US" sz="2000" b="0" dirty="0" smtClean="0">
                <a:sym typeface="Wingdings" pitchFamily="2" charset="2"/>
              </a:rPr>
              <a:t></a:t>
            </a:r>
            <a:r>
              <a:rPr lang="en-US" sz="2000" b="0" dirty="0" smtClean="0"/>
              <a:t> focus </a:t>
            </a:r>
            <a:r>
              <a:rPr lang="en-US" sz="2000" b="0" dirty="0"/>
              <a:t>on global guest </a:t>
            </a:r>
            <a:r>
              <a:rPr lang="en-US" sz="2000" b="0" dirty="0" smtClean="0"/>
              <a:t>sourcing</a:t>
            </a:r>
            <a:endParaRPr lang="en-US" sz="2000" b="0" dirty="0"/>
          </a:p>
          <a:p>
            <a:pPr>
              <a:lnSpc>
                <a:spcPct val="96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en-US" sz="2000" b="0" dirty="0" smtClean="0"/>
              <a:t>Listed on NYSE + OSE</a:t>
            </a:r>
            <a:endParaRPr lang="en-US" sz="2000" b="0" dirty="0"/>
          </a:p>
          <a:p>
            <a:pPr>
              <a:lnSpc>
                <a:spcPct val="96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en-US" sz="2000" b="0" dirty="0" smtClean="0"/>
              <a:t>62,000 </a:t>
            </a:r>
            <a:r>
              <a:rPr lang="en-US" sz="2000" b="0" dirty="0"/>
              <a:t>employees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60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The company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09" y="3001787"/>
            <a:ext cx="4073579" cy="201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1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61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Share price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Virginia\Desktop\Immagine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" y="404664"/>
            <a:ext cx="9135119" cy="42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107504" y="4725144"/>
            <a:ext cx="7520940" cy="384156"/>
          </a:xfrm>
        </p:spPr>
        <p:txBody>
          <a:bodyPr/>
          <a:lstStyle/>
          <a:p>
            <a:r>
              <a:rPr lang="en-GB" dirty="0" smtClean="0"/>
              <a:t>Source: Google finance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2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908720"/>
            <a:ext cx="7520940" cy="3579849"/>
          </a:xfrm>
        </p:spPr>
        <p:txBody>
          <a:bodyPr/>
          <a:lstStyle/>
          <a:p>
            <a:pPr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it-IT" sz="2000" b="0" dirty="0" err="1"/>
              <a:t>E</a:t>
            </a:r>
            <a:r>
              <a:rPr lang="it-IT" sz="2000" b="0" dirty="0" err="1" smtClean="0"/>
              <a:t>xceptional</a:t>
            </a:r>
            <a:r>
              <a:rPr lang="it-IT" sz="2000" b="0" dirty="0" smtClean="0"/>
              <a:t> </a:t>
            </a:r>
            <a:r>
              <a:rPr lang="it-IT" sz="2000" b="0" dirty="0"/>
              <a:t>service </a:t>
            </a:r>
            <a:r>
              <a:rPr lang="it-IT" sz="2000" b="0" dirty="0" err="1"/>
              <a:t>provided</a:t>
            </a:r>
            <a:r>
              <a:rPr lang="it-IT" sz="2000" b="0" dirty="0"/>
              <a:t> by the </a:t>
            </a:r>
            <a:r>
              <a:rPr lang="it-IT" sz="2000" b="0" dirty="0" err="1"/>
              <a:t>crew</a:t>
            </a:r>
            <a:r>
              <a:rPr lang="it-IT" sz="2000" b="0" dirty="0"/>
              <a:t>;</a:t>
            </a:r>
          </a:p>
          <a:p>
            <a:pPr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it-IT" sz="2000" b="0" dirty="0"/>
              <a:t> </a:t>
            </a:r>
            <a:r>
              <a:rPr lang="it-IT" sz="2000" b="0" dirty="0" err="1"/>
              <a:t>innovaton</a:t>
            </a:r>
            <a:r>
              <a:rPr lang="it-IT" sz="2000" b="0" dirty="0"/>
              <a:t> and </a:t>
            </a:r>
            <a:r>
              <a:rPr lang="it-IT" sz="2000" b="0" dirty="0" err="1"/>
              <a:t>quality</a:t>
            </a:r>
            <a:r>
              <a:rPr lang="it-IT" sz="2000" b="0" dirty="0"/>
              <a:t> </a:t>
            </a:r>
            <a:r>
              <a:rPr lang="it-IT" sz="2000" b="0" dirty="0" smtClean="0"/>
              <a:t>of the </a:t>
            </a:r>
            <a:r>
              <a:rPr lang="it-IT" sz="2000" b="0" dirty="0" err="1"/>
              <a:t>ships</a:t>
            </a:r>
            <a:r>
              <a:rPr lang="it-IT" sz="2000" b="0" dirty="0"/>
              <a:t>; </a:t>
            </a:r>
          </a:p>
          <a:p>
            <a:pPr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it-IT" sz="2000" b="0" dirty="0" err="1"/>
              <a:t>variety</a:t>
            </a:r>
            <a:r>
              <a:rPr lang="it-IT" sz="2000" b="0" dirty="0"/>
              <a:t> of </a:t>
            </a:r>
            <a:r>
              <a:rPr lang="it-IT" sz="2000" b="0" dirty="0" err="1" smtClean="0"/>
              <a:t>itineraries</a:t>
            </a:r>
            <a:r>
              <a:rPr lang="it-IT" sz="2000" b="0" dirty="0" smtClean="0"/>
              <a:t> and </a:t>
            </a:r>
            <a:r>
              <a:rPr lang="it-IT" sz="2000" b="0" dirty="0" err="1" smtClean="0"/>
              <a:t>destinations</a:t>
            </a:r>
            <a:r>
              <a:rPr lang="it-IT" sz="2000" b="0" dirty="0" smtClean="0"/>
              <a:t>; </a:t>
            </a:r>
            <a:endParaRPr lang="it-IT" sz="2000" b="0" dirty="0"/>
          </a:p>
          <a:p>
            <a:pPr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it-IT" sz="2000" b="0" dirty="0" err="1"/>
              <a:t>v</a:t>
            </a:r>
            <a:r>
              <a:rPr lang="it-IT" sz="2000" b="0" dirty="0" err="1" smtClean="0"/>
              <a:t>ariety</a:t>
            </a:r>
            <a:r>
              <a:rPr lang="it-IT" sz="2000" b="0" dirty="0" smtClean="0"/>
              <a:t> of </a:t>
            </a:r>
            <a:r>
              <a:rPr lang="it-IT" sz="2000" b="0" dirty="0" err="1" smtClean="0"/>
              <a:t>prices</a:t>
            </a:r>
            <a:r>
              <a:rPr lang="it-IT" sz="2000" b="0" dirty="0" smtClean="0"/>
              <a:t>; </a:t>
            </a:r>
            <a:endParaRPr lang="it-IT" sz="2000" b="0" dirty="0"/>
          </a:p>
          <a:p>
            <a:pPr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</a:pPr>
            <a:r>
              <a:rPr lang="it-IT" sz="2000" b="0" dirty="0" err="1"/>
              <a:t>investments</a:t>
            </a:r>
            <a:r>
              <a:rPr lang="it-IT" sz="2000" b="0" dirty="0"/>
              <a:t> in </a:t>
            </a:r>
            <a:r>
              <a:rPr lang="it-IT" sz="2000" b="0" dirty="0" err="1"/>
              <a:t>revitalization</a:t>
            </a:r>
            <a:r>
              <a:rPr lang="it-IT" sz="2000" b="0" dirty="0"/>
              <a:t> and </a:t>
            </a:r>
            <a:r>
              <a:rPr lang="it-IT" sz="2000" b="0" dirty="0" err="1"/>
              <a:t>maintenance</a:t>
            </a:r>
            <a:r>
              <a:rPr lang="it-IT" sz="2000" b="0" dirty="0"/>
              <a:t> of the </a:t>
            </a:r>
            <a:r>
              <a:rPr lang="it-IT" sz="2000" b="0" dirty="0" err="1"/>
              <a:t>fleet</a:t>
            </a:r>
            <a:r>
              <a:rPr lang="it-IT" dirty="0">
                <a:latin typeface="Calibri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62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Competitive strengths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5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620688"/>
            <a:ext cx="7520940" cy="4059789"/>
          </a:xfrm>
        </p:spPr>
        <p:txBody>
          <a:bodyPr>
            <a:normAutofit lnSpcReduction="10000"/>
          </a:bodyPr>
          <a:lstStyle/>
          <a:p>
            <a:pPr>
              <a:lnSpc>
                <a:spcPct val="93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/>
              <a:t>22 </a:t>
            </a:r>
            <a:r>
              <a:rPr lang="it-IT" sz="2000" b="0" dirty="0" err="1"/>
              <a:t>ships</a:t>
            </a:r>
            <a:r>
              <a:rPr lang="it-IT" sz="2000" b="0" dirty="0"/>
              <a:t> + 3 on </a:t>
            </a:r>
            <a:r>
              <a:rPr lang="it-IT" sz="2000" b="0" dirty="0" err="1"/>
              <a:t>order</a:t>
            </a:r>
            <a:r>
              <a:rPr lang="it-IT" sz="2000" b="0" dirty="0"/>
              <a:t> (62,000 </a:t>
            </a:r>
            <a:r>
              <a:rPr lang="it-IT" sz="2000" b="0" dirty="0" err="1"/>
              <a:t>berths</a:t>
            </a:r>
            <a:r>
              <a:rPr lang="it-IT" sz="2000" b="0" dirty="0" smtClean="0"/>
              <a:t>);</a:t>
            </a:r>
          </a:p>
          <a:p>
            <a:pPr algn="just">
              <a:lnSpc>
                <a:spcPct val="93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err="1" smtClean="0"/>
              <a:t>upper</a:t>
            </a:r>
            <a:r>
              <a:rPr lang="it-IT" sz="2000" b="0" dirty="0" smtClean="0"/>
              <a:t>-end </a:t>
            </a:r>
            <a:r>
              <a:rPr lang="it-IT" sz="2000" b="0" dirty="0" err="1"/>
              <a:t>segment</a:t>
            </a:r>
            <a:r>
              <a:rPr lang="it-IT" sz="2000" b="0" dirty="0"/>
              <a:t> of the </a:t>
            </a:r>
            <a:r>
              <a:rPr lang="it-IT" sz="2000" b="0" dirty="0" err="1"/>
              <a:t>contemporary</a:t>
            </a:r>
            <a:r>
              <a:rPr lang="it-IT" sz="2000" b="0" dirty="0"/>
              <a:t> </a:t>
            </a:r>
            <a:r>
              <a:rPr lang="it-IT" sz="2000" b="0" dirty="0" err="1"/>
              <a:t>segment</a:t>
            </a:r>
            <a:r>
              <a:rPr lang="it-IT" sz="2000" b="0" dirty="0"/>
              <a:t> of the cruise </a:t>
            </a:r>
            <a:r>
              <a:rPr lang="it-IT" sz="2000" b="0" dirty="0" err="1"/>
              <a:t>vacation</a:t>
            </a:r>
            <a:r>
              <a:rPr lang="it-IT" sz="2000" b="0" dirty="0"/>
              <a:t> </a:t>
            </a:r>
            <a:r>
              <a:rPr lang="it-IT" sz="2000" b="0" dirty="0" err="1"/>
              <a:t>industry</a:t>
            </a:r>
            <a:r>
              <a:rPr lang="it-IT" sz="2000" b="0" dirty="0"/>
              <a:t> </a:t>
            </a:r>
            <a:r>
              <a:rPr lang="it-IT" sz="2000" b="0" dirty="0" smtClean="0"/>
              <a:t>(7 </a:t>
            </a:r>
            <a:r>
              <a:rPr lang="it-IT" sz="2000" b="0" dirty="0" err="1"/>
              <a:t>nights</a:t>
            </a:r>
            <a:r>
              <a:rPr lang="it-IT" sz="2000" b="0" dirty="0"/>
              <a:t> or </a:t>
            </a:r>
            <a:r>
              <a:rPr lang="it-IT" sz="2000" b="0" dirty="0" err="1"/>
              <a:t>shorter</a:t>
            </a:r>
            <a:r>
              <a:rPr lang="it-IT" sz="2000" b="0" dirty="0"/>
              <a:t>, casual </a:t>
            </a:r>
            <a:r>
              <a:rPr lang="it-IT" sz="2000" b="0" dirty="0" err="1"/>
              <a:t>ambiance</a:t>
            </a:r>
            <a:r>
              <a:rPr lang="it-IT" sz="2000" b="0" dirty="0"/>
              <a:t>, </a:t>
            </a:r>
            <a:r>
              <a:rPr lang="it-IT" sz="2000" b="0" dirty="0" err="1" smtClean="0"/>
              <a:t>variety</a:t>
            </a:r>
            <a:r>
              <a:rPr lang="it-IT" sz="2000" b="0" dirty="0" smtClean="0"/>
              <a:t> </a:t>
            </a:r>
            <a:r>
              <a:rPr lang="it-IT" sz="2000" b="0" dirty="0"/>
              <a:t>of </a:t>
            </a:r>
            <a:r>
              <a:rPr lang="it-IT" sz="2000" b="0" dirty="0" err="1"/>
              <a:t>activities</a:t>
            </a:r>
            <a:r>
              <a:rPr lang="it-IT" sz="2000" b="0" dirty="0"/>
              <a:t> and entertainment </a:t>
            </a:r>
            <a:r>
              <a:rPr lang="it-IT" sz="2000" b="0" dirty="0" err="1"/>
              <a:t>venues</a:t>
            </a:r>
            <a:r>
              <a:rPr lang="it-IT" sz="2000" b="0" dirty="0" smtClean="0"/>
              <a:t>)</a:t>
            </a:r>
          </a:p>
          <a:p>
            <a:pPr>
              <a:lnSpc>
                <a:spcPct val="93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/>
              <a:t> </a:t>
            </a:r>
            <a:r>
              <a:rPr lang="it-IT" sz="2000" b="0" dirty="0" err="1" smtClean="0"/>
              <a:t>ability</a:t>
            </a:r>
            <a:r>
              <a:rPr lang="it-IT" sz="2000" b="0" dirty="0" smtClean="0"/>
              <a:t> </a:t>
            </a:r>
            <a:r>
              <a:rPr lang="it-IT" sz="2000" b="0" dirty="0"/>
              <a:t>to </a:t>
            </a:r>
            <a:r>
              <a:rPr lang="it-IT" sz="2000" b="0" dirty="0" err="1" smtClean="0"/>
              <a:t>attract</a:t>
            </a:r>
            <a:r>
              <a:rPr lang="it-IT" sz="2000" b="0" dirty="0" smtClean="0"/>
              <a:t> </a:t>
            </a:r>
            <a:r>
              <a:rPr lang="it-IT" sz="2000" b="0" dirty="0" err="1"/>
              <a:t>guests</a:t>
            </a:r>
            <a:r>
              <a:rPr lang="it-IT" sz="2000" b="0" dirty="0"/>
              <a:t> from the premium </a:t>
            </a:r>
            <a:r>
              <a:rPr lang="it-IT" sz="2000" b="0" dirty="0" err="1"/>
              <a:t>segment</a:t>
            </a:r>
            <a:r>
              <a:rPr lang="it-IT" sz="2000" b="0" dirty="0"/>
              <a:t> </a:t>
            </a:r>
            <a:r>
              <a:rPr lang="it-IT" sz="2000" b="0" dirty="0" smtClean="0"/>
              <a:t>(7-14 </a:t>
            </a:r>
            <a:r>
              <a:rPr lang="it-IT" sz="2000" b="0" dirty="0" err="1"/>
              <a:t>nights</a:t>
            </a:r>
            <a:r>
              <a:rPr lang="it-IT" sz="2000" b="0" dirty="0"/>
              <a:t>, more </a:t>
            </a:r>
            <a:r>
              <a:rPr lang="it-IT" sz="2000" b="0" dirty="0" err="1"/>
              <a:t>experienced</a:t>
            </a:r>
            <a:r>
              <a:rPr lang="it-IT" sz="2000" b="0" dirty="0"/>
              <a:t> guest</a:t>
            </a:r>
            <a:r>
              <a:rPr lang="it-IT" sz="2000" b="0" dirty="0" smtClean="0"/>
              <a:t>)</a:t>
            </a: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2000" b="0" dirty="0"/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/>
              <a:t>STRATEGY</a:t>
            </a:r>
            <a:r>
              <a:rPr lang="it-IT" sz="2000" b="0" dirty="0"/>
              <a:t>: </a:t>
            </a: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err="1" smtClean="0"/>
              <a:t>attract</a:t>
            </a:r>
            <a:r>
              <a:rPr lang="it-IT" sz="2000" b="0" dirty="0" smtClean="0"/>
              <a:t> </a:t>
            </a:r>
            <a:r>
              <a:rPr lang="it-IT" sz="2000" b="0" dirty="0" err="1"/>
              <a:t>guests</a:t>
            </a:r>
            <a:r>
              <a:rPr lang="it-IT" sz="2000" b="0" dirty="0"/>
              <a:t> by </a:t>
            </a:r>
            <a:r>
              <a:rPr lang="it-IT" sz="2000" b="0" dirty="0" err="1"/>
              <a:t>providing</a:t>
            </a:r>
            <a:r>
              <a:rPr lang="it-IT" sz="2000" b="0" dirty="0"/>
              <a:t> a wide </a:t>
            </a:r>
            <a:r>
              <a:rPr lang="it-IT" sz="2000" b="0" dirty="0" err="1" smtClean="0"/>
              <a:t>variety</a:t>
            </a:r>
            <a:r>
              <a:rPr lang="it-IT" sz="2000" b="0" dirty="0" smtClean="0"/>
              <a:t> of</a:t>
            </a: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err="1" smtClean="0"/>
              <a:t>itineraries</a:t>
            </a:r>
            <a:r>
              <a:rPr lang="it-IT" sz="2000" b="0" dirty="0"/>
              <a:t>, cruise </a:t>
            </a:r>
            <a:r>
              <a:rPr lang="it-IT" sz="2000" b="0" dirty="0" err="1"/>
              <a:t>length</a:t>
            </a:r>
            <a:r>
              <a:rPr lang="it-IT" sz="2000" b="0" dirty="0"/>
              <a:t>, entertainment</a:t>
            </a:r>
            <a:r>
              <a:rPr lang="it-IT" sz="2000" b="0" dirty="0" smtClean="0"/>
              <a:t>,</a:t>
            </a: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/>
              <a:t> </a:t>
            </a:r>
            <a:r>
              <a:rPr lang="it-IT" sz="2000" b="0" dirty="0" err="1"/>
              <a:t>shore</a:t>
            </a:r>
            <a:r>
              <a:rPr lang="it-IT" sz="2000" b="0" dirty="0"/>
              <a:t> </a:t>
            </a:r>
            <a:r>
              <a:rPr lang="it-IT" sz="2000" b="0" dirty="0" err="1" smtClean="0"/>
              <a:t>excursions</a:t>
            </a:r>
            <a:r>
              <a:rPr lang="it-IT" sz="2000" b="0" dirty="0"/>
              <a:t> </a:t>
            </a:r>
            <a:endParaRPr lang="it-IT" sz="2000" b="0" dirty="0" smtClean="0"/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>
                <a:sym typeface="Wingdings" pitchFamily="2" charset="2"/>
              </a:rPr>
              <a:t>	</a:t>
            </a:r>
            <a:r>
              <a:rPr lang="it-IT" sz="2000" b="0" dirty="0" smtClean="0">
                <a:sym typeface="Wingdings" pitchFamily="2" charset="2"/>
              </a:rPr>
              <a:t>	</a:t>
            </a:r>
            <a:r>
              <a:rPr lang="it-IT" sz="2000" b="0" dirty="0">
                <a:sym typeface="Wingdings" pitchFamily="2" charset="2"/>
              </a:rPr>
              <a:t>	</a:t>
            </a:r>
            <a:r>
              <a:rPr lang="it-IT" sz="2000" b="0" dirty="0" smtClean="0">
                <a:sym typeface="Wingdings" pitchFamily="2" charset="2"/>
              </a:rPr>
              <a:t></a:t>
            </a:r>
            <a:r>
              <a:rPr lang="it-IT" sz="2000" dirty="0" smtClean="0">
                <a:solidFill>
                  <a:srgbClr val="C00000"/>
                </a:solidFill>
              </a:rPr>
              <a:t>VARIETY</a:t>
            </a:r>
            <a:endParaRPr lang="it-IT" sz="2000" dirty="0">
              <a:solidFill>
                <a:srgbClr val="C00000"/>
              </a:solidFill>
            </a:endParaRPr>
          </a:p>
          <a:p>
            <a:endParaRPr lang="en-GB" sz="20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63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the </a:t>
            </a:r>
            <a:r>
              <a:rPr lang="en-GB" dirty="0"/>
              <a:t>BRANDS: </a:t>
            </a:r>
            <a:r>
              <a:rPr lang="en-GB" dirty="0" smtClean="0"/>
              <a:t>Royal </a:t>
            </a:r>
            <a:r>
              <a:rPr lang="en-GB" dirty="0"/>
              <a:t>Caribbean </a:t>
            </a:r>
            <a:r>
              <a:rPr lang="en-GB" dirty="0" smtClean="0"/>
              <a:t>International 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92896"/>
            <a:ext cx="3275856" cy="184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1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64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</a:t>
            </a:r>
            <a:r>
              <a:rPr lang="en-US" dirty="0" smtClean="0"/>
              <a:t>Fleet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8480"/>
            <a:ext cx="5670550" cy="43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5812"/>
            <a:ext cx="2304255" cy="15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37882"/>
            <a:ext cx="2160240" cy="146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2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48681"/>
            <a:ext cx="7520940" cy="417646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>
                <a:latin typeface="+mj-lt"/>
              </a:rPr>
              <a:t>11 </a:t>
            </a:r>
            <a:r>
              <a:rPr lang="it-IT" sz="2000" b="0" dirty="0" err="1">
                <a:latin typeface="+mj-lt"/>
              </a:rPr>
              <a:t>ships</a:t>
            </a:r>
            <a:r>
              <a:rPr lang="it-IT" sz="2000" b="0" dirty="0">
                <a:latin typeface="+mj-lt"/>
              </a:rPr>
              <a:t> (24,800 </a:t>
            </a:r>
            <a:r>
              <a:rPr lang="it-IT" sz="2000" b="0" dirty="0" err="1">
                <a:latin typeface="+mj-lt"/>
              </a:rPr>
              <a:t>berths</a:t>
            </a:r>
            <a:r>
              <a:rPr lang="it-IT" sz="2000" b="0" dirty="0">
                <a:latin typeface="+mj-lt"/>
              </a:rPr>
              <a:t>); </a:t>
            </a:r>
            <a:endParaRPr lang="it-IT" sz="2000" b="0" dirty="0" smtClean="0">
              <a:latin typeface="+mj-lt"/>
            </a:endParaRP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>
                <a:latin typeface="+mj-lt"/>
              </a:rPr>
              <a:t>first </a:t>
            </a:r>
            <a:r>
              <a:rPr lang="it-IT" sz="2000" b="0" dirty="0">
                <a:latin typeface="+mj-lt"/>
              </a:rPr>
              <a:t>to operate a </a:t>
            </a:r>
            <a:r>
              <a:rPr lang="it-IT" sz="2000" b="0" dirty="0" err="1">
                <a:latin typeface="+mj-lt"/>
              </a:rPr>
              <a:t>ship</a:t>
            </a:r>
            <a:r>
              <a:rPr lang="it-IT" sz="2000" b="0" dirty="0">
                <a:latin typeface="+mj-lt"/>
              </a:rPr>
              <a:t> in the Galapagos </a:t>
            </a:r>
            <a:r>
              <a:rPr lang="it-IT" sz="2000" b="0" dirty="0" err="1">
                <a:latin typeface="+mj-lt"/>
              </a:rPr>
              <a:t>Islands</a:t>
            </a:r>
            <a:r>
              <a:rPr lang="it-IT" sz="2000" b="0" dirty="0" smtClean="0">
                <a:latin typeface="+mj-lt"/>
              </a:rPr>
              <a:t>;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>
                <a:latin typeface="+mj-lt"/>
              </a:rPr>
              <a:t>premium </a:t>
            </a:r>
            <a:r>
              <a:rPr lang="it-IT" sz="2000" b="0" dirty="0" err="1" smtClean="0">
                <a:latin typeface="+mj-lt"/>
              </a:rPr>
              <a:t>segment</a:t>
            </a:r>
            <a:endParaRPr lang="it-IT" sz="2000" b="0" dirty="0" smtClean="0">
              <a:latin typeface="+mj-lt"/>
            </a:endParaRP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2000" b="0" dirty="0">
              <a:latin typeface="+mj-lt"/>
            </a:endParaRPr>
          </a:p>
          <a:p>
            <a:pPr marL="0" indent="0">
              <a:lnSpc>
                <a:spcPct val="96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2000" b="0" dirty="0">
              <a:latin typeface="+mj-lt"/>
            </a:endParaRP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>
                <a:latin typeface="+mj-lt"/>
              </a:rPr>
              <a:t>STRATEGY: </a:t>
            </a:r>
            <a:endParaRPr lang="it-IT" sz="2000" b="0" dirty="0" smtClean="0">
              <a:latin typeface="+mj-lt"/>
            </a:endParaRP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err="1" smtClean="0">
                <a:latin typeface="+mj-lt"/>
              </a:rPr>
              <a:t>modern</a:t>
            </a:r>
            <a:r>
              <a:rPr lang="it-IT" sz="2000" b="0" dirty="0" smtClean="0">
                <a:latin typeface="+mj-lt"/>
              </a:rPr>
              <a:t> </a:t>
            </a:r>
            <a:r>
              <a:rPr lang="it-IT" sz="2000" b="0" dirty="0" err="1">
                <a:latin typeface="+mj-lt"/>
              </a:rPr>
              <a:t>luxury</a:t>
            </a:r>
            <a:r>
              <a:rPr lang="it-IT" sz="2000" b="0" dirty="0">
                <a:latin typeface="+mj-lt"/>
              </a:rPr>
              <a:t> cruise for </a:t>
            </a:r>
            <a:r>
              <a:rPr lang="it-IT" sz="2000" b="0" dirty="0" err="1">
                <a:latin typeface="+mj-lt"/>
              </a:rPr>
              <a:t>experienced</a:t>
            </a:r>
            <a:r>
              <a:rPr lang="it-IT" sz="2000" b="0" dirty="0">
                <a:latin typeface="+mj-lt"/>
              </a:rPr>
              <a:t> </a:t>
            </a:r>
            <a:endParaRPr lang="it-IT" sz="2000" b="0" dirty="0" smtClean="0">
              <a:latin typeface="+mj-lt"/>
            </a:endParaRP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>
                <a:latin typeface="+mj-lt"/>
              </a:rPr>
              <a:t>and </a:t>
            </a:r>
            <a:r>
              <a:rPr lang="it-IT" sz="2000" b="0" dirty="0" err="1">
                <a:latin typeface="+mj-lt"/>
              </a:rPr>
              <a:t>loyal</a:t>
            </a:r>
            <a:r>
              <a:rPr lang="it-IT" sz="2000" b="0" dirty="0">
                <a:latin typeface="+mj-lt"/>
              </a:rPr>
              <a:t> </a:t>
            </a:r>
            <a:r>
              <a:rPr lang="it-IT" sz="2000" b="0" dirty="0" err="1">
                <a:latin typeface="+mj-lt"/>
              </a:rPr>
              <a:t>cruisers</a:t>
            </a:r>
            <a:r>
              <a:rPr lang="it-IT" sz="2000" b="0" dirty="0">
                <a:latin typeface="+mj-lt"/>
              </a:rPr>
              <a:t> </a:t>
            </a:r>
            <a:r>
              <a:rPr lang="it-IT" sz="2000" b="0" dirty="0" smtClean="0">
                <a:latin typeface="+mj-lt"/>
              </a:rPr>
              <a:t>; </a:t>
            </a:r>
            <a:r>
              <a:rPr lang="it-IT" sz="2000" b="0" dirty="0" err="1" smtClean="0">
                <a:latin typeface="+mj-lt"/>
              </a:rPr>
              <a:t>luxurious</a:t>
            </a:r>
            <a:r>
              <a:rPr lang="it-IT" sz="2000" b="0" dirty="0" smtClean="0">
                <a:latin typeface="+mj-lt"/>
              </a:rPr>
              <a:t> </a:t>
            </a:r>
            <a:r>
              <a:rPr lang="it-IT" sz="2000" b="0" dirty="0" err="1">
                <a:latin typeface="+mj-lt"/>
              </a:rPr>
              <a:t>accomodation</a:t>
            </a:r>
            <a:r>
              <a:rPr lang="it-IT" sz="2000" b="0" dirty="0">
                <a:latin typeface="+mj-lt"/>
              </a:rPr>
              <a:t>; </a:t>
            </a:r>
            <a:endParaRPr lang="it-IT" sz="2000" b="0" dirty="0" smtClean="0">
              <a:latin typeface="+mj-lt"/>
            </a:endParaRP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>
                <a:latin typeface="+mj-lt"/>
              </a:rPr>
              <a:t>high </a:t>
            </a:r>
            <a:r>
              <a:rPr lang="it-IT" sz="2000" b="0" dirty="0">
                <a:latin typeface="+mj-lt"/>
              </a:rPr>
              <a:t>staff-to-guest ratio</a:t>
            </a:r>
            <a:r>
              <a:rPr lang="it-IT" sz="2000" b="0" dirty="0" smtClean="0">
                <a:latin typeface="+mj-lt"/>
              </a:rPr>
              <a:t>; fine </a:t>
            </a:r>
            <a:r>
              <a:rPr lang="it-IT" sz="2000" b="0" dirty="0" err="1" smtClean="0">
                <a:latin typeface="+mj-lt"/>
              </a:rPr>
              <a:t>dining</a:t>
            </a:r>
            <a:r>
              <a:rPr lang="it-IT" sz="2000" b="0" dirty="0">
                <a:latin typeface="+mj-lt"/>
              </a:rPr>
              <a:t> </a:t>
            </a:r>
            <a:r>
              <a:rPr lang="it-IT" sz="2000" b="0" dirty="0" smtClean="0">
                <a:latin typeface="+mj-lt"/>
              </a:rPr>
              <a:t>and </a:t>
            </a:r>
            <a:r>
              <a:rPr lang="it-IT" sz="2000" b="0" dirty="0" err="1">
                <a:latin typeface="+mj-lt"/>
              </a:rPr>
              <a:t>personalized</a:t>
            </a:r>
            <a:r>
              <a:rPr lang="it-IT" sz="2000" b="0" dirty="0">
                <a:latin typeface="+mj-lt"/>
              </a:rPr>
              <a:t> </a:t>
            </a:r>
            <a:r>
              <a:rPr lang="it-IT" sz="2000" b="0" dirty="0" smtClean="0">
                <a:latin typeface="+mj-lt"/>
              </a:rPr>
              <a:t>service</a:t>
            </a: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2000" b="0" dirty="0" smtClean="0">
                <a:latin typeface="+mj-lt"/>
              </a:rPr>
              <a:t>	 </a:t>
            </a:r>
            <a:r>
              <a:rPr lang="it-IT" sz="2000" b="0" dirty="0" smtClean="0">
                <a:latin typeface="+mj-lt"/>
                <a:sym typeface="Wingdings" pitchFamily="2" charset="2"/>
              </a:rPr>
              <a:t> </a:t>
            </a:r>
            <a:r>
              <a:rPr lang="it-IT" sz="2000" b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LUXURY</a:t>
            </a:r>
            <a:endParaRPr lang="it-IT" sz="2000" b="0" dirty="0">
              <a:solidFill>
                <a:srgbClr val="C00000"/>
              </a:solidFill>
              <a:latin typeface="+mj-lt"/>
            </a:endParaRP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65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THE brands</a:t>
            </a:r>
            <a:r>
              <a:rPr lang="en-GB" dirty="0"/>
              <a:t>: Celebrity Cruises</a:t>
            </a:r>
          </a:p>
        </p:txBody>
      </p:sp>
      <p:pic>
        <p:nvPicPr>
          <p:cNvPr id="3074" name="Picture 2" descr="C:\Users\Virginia\Desktop\1502017_10152083990079837_107297153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72602"/>
            <a:ext cx="1440160" cy="10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13" y="212728"/>
            <a:ext cx="1882119" cy="140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172469" cy="163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3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66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The Fleet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583723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C:\Users\Virginia\Desktop\1502017_10152083990079837_107297153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82136"/>
            <a:ext cx="1525935" cy="11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657872" cy="173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5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6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«</a:t>
            </a:r>
            <a:r>
              <a:rPr lang="it-IT" b="0" dirty="0" err="1" smtClean="0">
                <a:latin typeface="+mj-lt"/>
              </a:rPr>
              <a:t>Pullmantur</a:t>
            </a:r>
            <a:r>
              <a:rPr lang="it-IT" b="0" dirty="0" smtClean="0">
                <a:latin typeface="+mj-lt"/>
              </a:rPr>
              <a:t>»: 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err="1" smtClean="0">
                <a:latin typeface="+mj-lt"/>
              </a:rPr>
              <a:t>tailored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>
                <a:latin typeface="+mj-lt"/>
              </a:rPr>
              <a:t>to serve cruise </a:t>
            </a:r>
            <a:r>
              <a:rPr lang="it-IT" b="0" dirty="0" err="1" smtClean="0">
                <a:latin typeface="+mj-lt"/>
              </a:rPr>
              <a:t>markets</a:t>
            </a:r>
            <a:r>
              <a:rPr lang="it-IT" b="0" dirty="0" smtClean="0">
                <a:latin typeface="+mj-lt"/>
              </a:rPr>
              <a:t> in </a:t>
            </a:r>
            <a:r>
              <a:rPr lang="it-IT" b="0" dirty="0" err="1">
                <a:latin typeface="+mj-lt"/>
              </a:rPr>
              <a:t>Spain</a:t>
            </a:r>
            <a:r>
              <a:rPr lang="it-IT" b="0" dirty="0">
                <a:latin typeface="+mj-lt"/>
              </a:rPr>
              <a:t>, Portugal and Latin </a:t>
            </a:r>
            <a:r>
              <a:rPr lang="it-IT" b="0" dirty="0" smtClean="0">
                <a:latin typeface="+mj-lt"/>
              </a:rPr>
              <a:t>America;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3 </a:t>
            </a:r>
            <a:r>
              <a:rPr lang="it-IT" b="0" dirty="0" err="1">
                <a:latin typeface="+mj-lt"/>
              </a:rPr>
              <a:t>ships</a:t>
            </a:r>
            <a:r>
              <a:rPr lang="it-IT" b="0" dirty="0">
                <a:latin typeface="+mj-lt"/>
              </a:rPr>
              <a:t> (5,300 </a:t>
            </a:r>
            <a:r>
              <a:rPr lang="it-IT" b="0" dirty="0" err="1">
                <a:latin typeface="+mj-lt"/>
              </a:rPr>
              <a:t>berths</a:t>
            </a:r>
            <a:r>
              <a:rPr lang="it-IT" b="0" dirty="0" smtClean="0">
                <a:latin typeface="+mj-lt"/>
              </a:rPr>
              <a:t>);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err="1" smtClean="0">
                <a:latin typeface="+mj-lt"/>
              </a:rPr>
              <a:t>contemporary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segment</a:t>
            </a:r>
            <a:r>
              <a:rPr lang="it-IT" b="0" dirty="0" smtClean="0">
                <a:latin typeface="+mj-lt"/>
              </a:rPr>
              <a:t>;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err="1" smtClean="0">
                <a:latin typeface="+mj-lt"/>
              </a:rPr>
              <a:t>owns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>
                <a:latin typeface="+mj-lt"/>
              </a:rPr>
              <a:t>49% </a:t>
            </a:r>
            <a:r>
              <a:rPr lang="it-IT" b="0" dirty="0" smtClean="0">
                <a:latin typeface="+mj-lt"/>
              </a:rPr>
              <a:t>on </a:t>
            </a:r>
            <a:r>
              <a:rPr lang="it-IT" b="0" dirty="0">
                <a:latin typeface="+mj-lt"/>
              </a:rPr>
              <a:t>an air </a:t>
            </a:r>
            <a:r>
              <a:rPr lang="it-IT" b="0" dirty="0" smtClean="0">
                <a:latin typeface="+mj-lt"/>
              </a:rPr>
              <a:t>business. </a:t>
            </a:r>
            <a:endParaRPr lang="it-IT" b="0" dirty="0">
              <a:latin typeface="+mj-lt"/>
            </a:endParaRPr>
          </a:p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b="0" dirty="0">
              <a:latin typeface="+mj-lt"/>
            </a:endParaRPr>
          </a:p>
          <a:p>
            <a:pPr marL="0" indent="0">
              <a:lnSpc>
                <a:spcPct val="96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«</a:t>
            </a:r>
            <a:r>
              <a:rPr lang="it-IT" b="0" dirty="0" err="1" smtClean="0">
                <a:latin typeface="+mj-lt"/>
              </a:rPr>
              <a:t>Azamara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>
                <a:latin typeface="+mj-lt"/>
              </a:rPr>
              <a:t>Club </a:t>
            </a:r>
            <a:r>
              <a:rPr lang="it-IT" b="0" dirty="0" err="1" smtClean="0">
                <a:latin typeface="+mj-lt"/>
              </a:rPr>
              <a:t>Cruises</a:t>
            </a:r>
            <a:r>
              <a:rPr lang="it-IT" b="0" dirty="0" smtClean="0">
                <a:latin typeface="+mj-lt"/>
              </a:rPr>
              <a:t>»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2 </a:t>
            </a:r>
            <a:r>
              <a:rPr lang="it-IT" b="0" dirty="0" err="1">
                <a:latin typeface="+mj-lt"/>
              </a:rPr>
              <a:t>ships</a:t>
            </a:r>
            <a:r>
              <a:rPr lang="it-IT" b="0" dirty="0">
                <a:latin typeface="+mj-lt"/>
              </a:rPr>
              <a:t> (1,400 </a:t>
            </a:r>
            <a:r>
              <a:rPr lang="it-IT" b="0" dirty="0" err="1" smtClean="0">
                <a:latin typeface="+mj-lt"/>
              </a:rPr>
              <a:t>berths</a:t>
            </a:r>
            <a:r>
              <a:rPr lang="it-IT" b="0" dirty="0">
                <a:latin typeface="+mj-lt"/>
              </a:rPr>
              <a:t>)</a:t>
            </a:r>
            <a:r>
              <a:rPr lang="it-IT" b="0" dirty="0" smtClean="0">
                <a:latin typeface="+mj-lt"/>
              </a:rPr>
              <a:t>; 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up-</a:t>
            </a:r>
            <a:r>
              <a:rPr lang="it-IT" b="0" dirty="0" err="1" smtClean="0">
                <a:latin typeface="+mj-lt"/>
              </a:rPr>
              <a:t>segment</a:t>
            </a:r>
            <a:r>
              <a:rPr lang="it-IT" b="0" dirty="0" smtClean="0">
                <a:latin typeface="+mj-lt"/>
              </a:rPr>
              <a:t> (</a:t>
            </a:r>
            <a:r>
              <a:rPr lang="it-IT" b="0" dirty="0" err="1" smtClean="0">
                <a:latin typeface="+mj-lt"/>
              </a:rPr>
              <a:t>smaller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ships</a:t>
            </a:r>
            <a:r>
              <a:rPr lang="it-IT" b="0" dirty="0">
                <a:latin typeface="+mj-lt"/>
              </a:rPr>
              <a:t>, high standard </a:t>
            </a:r>
            <a:r>
              <a:rPr lang="it-IT" b="0" dirty="0" err="1">
                <a:latin typeface="+mj-lt"/>
              </a:rPr>
              <a:t>accomodation</a:t>
            </a:r>
            <a:r>
              <a:rPr lang="it-IT" b="0" dirty="0">
                <a:latin typeface="+mj-lt"/>
              </a:rPr>
              <a:t> and </a:t>
            </a:r>
            <a:r>
              <a:rPr lang="it-IT" b="0" dirty="0" err="1">
                <a:latin typeface="+mj-lt"/>
              </a:rPr>
              <a:t>services</a:t>
            </a:r>
            <a:r>
              <a:rPr lang="it-IT" b="0" dirty="0">
                <a:latin typeface="+mj-lt"/>
              </a:rPr>
              <a:t>, </a:t>
            </a:r>
            <a:r>
              <a:rPr lang="it-IT" b="0" dirty="0" err="1">
                <a:latin typeface="+mj-lt"/>
              </a:rPr>
              <a:t>higer</a:t>
            </a:r>
            <a:r>
              <a:rPr lang="it-IT" b="0" dirty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prices</a:t>
            </a:r>
            <a:r>
              <a:rPr lang="it-IT" b="0" dirty="0">
                <a:latin typeface="+mj-lt"/>
              </a:rPr>
              <a:t> and </a:t>
            </a:r>
            <a:r>
              <a:rPr lang="it-IT" b="0" dirty="0" err="1">
                <a:latin typeface="+mj-lt"/>
              </a:rPr>
              <a:t>exotic</a:t>
            </a:r>
            <a:r>
              <a:rPr lang="it-IT" b="0" dirty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locations</a:t>
            </a:r>
            <a:r>
              <a:rPr lang="it-IT" b="0" dirty="0">
                <a:latin typeface="+mj-lt"/>
              </a:rPr>
              <a:t>)of the North American, UK and </a:t>
            </a:r>
            <a:r>
              <a:rPr lang="it-IT" b="0" dirty="0" err="1">
                <a:latin typeface="+mj-lt"/>
              </a:rPr>
              <a:t>Australian</a:t>
            </a:r>
            <a:r>
              <a:rPr lang="it-IT" b="0" dirty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markets</a:t>
            </a:r>
            <a:r>
              <a:rPr lang="it-IT" b="0" dirty="0">
                <a:latin typeface="+mj-lt"/>
              </a:rPr>
              <a:t>.</a:t>
            </a:r>
          </a:p>
          <a:p>
            <a:pPr marL="0" indent="0" algn="ctr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b="0" dirty="0">
              <a:latin typeface="+mj-lt"/>
            </a:endParaRPr>
          </a:p>
          <a:p>
            <a:pPr marL="0" indent="0">
              <a:lnSpc>
                <a:spcPct val="96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«CDF </a:t>
            </a:r>
            <a:r>
              <a:rPr lang="it-IT" b="0" dirty="0" err="1">
                <a:latin typeface="+mj-lt"/>
              </a:rPr>
              <a:t>Croisières</a:t>
            </a:r>
            <a:r>
              <a:rPr lang="it-IT" b="0" dirty="0">
                <a:latin typeface="+mj-lt"/>
              </a:rPr>
              <a:t> de </a:t>
            </a:r>
            <a:r>
              <a:rPr lang="it-IT" b="0" dirty="0" smtClean="0">
                <a:latin typeface="+mj-lt"/>
              </a:rPr>
              <a:t>France»: </a:t>
            </a:r>
            <a:endParaRPr lang="it-IT" b="0" dirty="0">
              <a:latin typeface="+mj-lt"/>
            </a:endParaRP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French market;</a:t>
            </a:r>
          </a:p>
          <a:p>
            <a:pPr marL="285750" indent="-285750">
              <a:lnSpc>
                <a:spcPct val="96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err="1" smtClean="0">
                <a:latin typeface="+mj-lt"/>
              </a:rPr>
              <a:t>contemporary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 err="1" smtClean="0">
                <a:latin typeface="+mj-lt"/>
              </a:rPr>
              <a:t>segment</a:t>
            </a:r>
            <a:r>
              <a:rPr lang="it-IT" b="0" dirty="0" smtClean="0">
                <a:latin typeface="+mj-lt"/>
              </a:rPr>
              <a:t>.</a:t>
            </a:r>
            <a:endParaRPr lang="it-IT" b="0" dirty="0">
              <a:latin typeface="+mj-lt"/>
            </a:endParaRP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b="0" dirty="0" smtClean="0">
              <a:latin typeface="+mj-lt"/>
            </a:endParaRPr>
          </a:p>
          <a:p>
            <a:pPr marL="0" indent="0">
              <a:lnSpc>
                <a:spcPct val="93000"/>
              </a:lnSpc>
              <a:spcAft>
                <a:spcPct val="0"/>
              </a:spcAft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b="0" dirty="0" smtClean="0">
                <a:latin typeface="+mj-lt"/>
              </a:rPr>
              <a:t>“</a:t>
            </a:r>
            <a:r>
              <a:rPr lang="it-IT" b="0" dirty="0">
                <a:latin typeface="+mj-lt"/>
              </a:rPr>
              <a:t>TUI </a:t>
            </a:r>
            <a:r>
              <a:rPr lang="it-IT" b="0" dirty="0" err="1">
                <a:latin typeface="+mj-lt"/>
              </a:rPr>
              <a:t>Cruises</a:t>
            </a:r>
            <a:r>
              <a:rPr lang="it-IT" b="0" dirty="0">
                <a:latin typeface="+mj-lt"/>
              </a:rPr>
              <a:t>” (50% joint venture with TUI AG, a </a:t>
            </a:r>
            <a:r>
              <a:rPr lang="it-IT" b="0" dirty="0" err="1">
                <a:latin typeface="+mj-lt"/>
              </a:rPr>
              <a:t>G</a:t>
            </a:r>
            <a:r>
              <a:rPr lang="it-IT" b="0" dirty="0" err="1" smtClean="0">
                <a:latin typeface="+mj-lt"/>
              </a:rPr>
              <a:t>erman</a:t>
            </a:r>
            <a:r>
              <a:rPr lang="it-IT" b="0" dirty="0" smtClean="0">
                <a:latin typeface="+mj-lt"/>
              </a:rPr>
              <a:t> </a:t>
            </a:r>
            <a:r>
              <a:rPr lang="it-IT" b="0" dirty="0" err="1">
                <a:latin typeface="+mj-lt"/>
              </a:rPr>
              <a:t>tourism</a:t>
            </a:r>
            <a:r>
              <a:rPr lang="it-IT" b="0" dirty="0">
                <a:latin typeface="+mj-lt"/>
              </a:rPr>
              <a:t> and </a:t>
            </a:r>
            <a:r>
              <a:rPr lang="it-IT" b="0" dirty="0" err="1">
                <a:latin typeface="+mj-lt"/>
              </a:rPr>
              <a:t>shippping</a:t>
            </a:r>
            <a:r>
              <a:rPr lang="it-IT" b="0" dirty="0">
                <a:latin typeface="+mj-lt"/>
              </a:rPr>
              <a:t> </a:t>
            </a:r>
            <a:r>
              <a:rPr lang="it-IT" b="0" dirty="0" smtClean="0">
                <a:latin typeface="+mj-lt"/>
              </a:rPr>
              <a:t>company</a:t>
            </a:r>
            <a:r>
              <a:rPr lang="it-IT" b="0" dirty="0">
                <a:latin typeface="+mj-lt"/>
              </a:rPr>
              <a:t>)</a:t>
            </a:r>
            <a:r>
              <a:rPr lang="it-IT" b="0" dirty="0" smtClean="0">
                <a:latin typeface="+mj-lt"/>
              </a:rPr>
              <a:t>: </a:t>
            </a:r>
            <a:r>
              <a:rPr lang="it-IT" b="0" dirty="0" err="1">
                <a:latin typeface="+mj-lt"/>
              </a:rPr>
              <a:t>German</a:t>
            </a:r>
            <a:r>
              <a:rPr lang="it-IT" b="0" dirty="0">
                <a:latin typeface="+mj-lt"/>
              </a:rPr>
              <a:t> </a:t>
            </a:r>
            <a:r>
              <a:rPr lang="it-IT" b="0" dirty="0" smtClean="0">
                <a:latin typeface="+mj-lt"/>
              </a:rPr>
              <a:t>market</a:t>
            </a:r>
            <a:endParaRPr lang="it-IT" b="0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67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 others brands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Virginia\Desktop\1479672_10152083988694837_98894179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irginia\Desktop\1481258_10152083988924837_77797216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18" y="1916832"/>
            <a:ext cx="2039888" cy="59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55784"/>
            <a:ext cx="852686" cy="85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The fleet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1905"/>
            <a:ext cx="6120680" cy="404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32" y="692696"/>
            <a:ext cx="2448273" cy="163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44" y="3429000"/>
            <a:ext cx="2138561" cy="142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7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69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Consolidated balance sheet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60648"/>
            <a:ext cx="7061408" cy="449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395536" y="1124744"/>
            <a:ext cx="504056" cy="2880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7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Major cruise companies </a:t>
            </a:r>
            <a:r>
              <a:rPr lang="en-GB" dirty="0" smtClean="0"/>
              <a:t>(3/3</a:t>
            </a:r>
            <a:r>
              <a:rPr lang="en-GB" dirty="0"/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209584"/>
              </p:ext>
            </p:extLst>
          </p:nvPr>
        </p:nvGraphicFramePr>
        <p:xfrm>
          <a:off x="500034" y="836712"/>
          <a:ext cx="8072493" cy="1643076"/>
        </p:xfrm>
        <a:graphic>
          <a:graphicData uri="http://schemas.openxmlformats.org/drawingml/2006/table">
            <a:tbl>
              <a:tblPr/>
              <a:tblGrid>
                <a:gridCol w="3639029"/>
                <a:gridCol w="1230094"/>
                <a:gridCol w="1230094"/>
                <a:gridCol w="1973276"/>
              </a:tblGrid>
              <a:tr h="41076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Other</a:t>
                      </a:r>
                      <a:r>
                        <a:rPr lang="it-IT" sz="2000" b="1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comapanies</a:t>
                      </a:r>
                      <a:endParaRPr lang="it-IT" sz="20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Ship</a:t>
                      </a:r>
                      <a:endParaRPr lang="it-IT" sz="2000" b="1" i="1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Berths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Market Share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1076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NCL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1076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MSC Cruise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10769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1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50,77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13.5%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0" y="30497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These companies control the market</a:t>
            </a:r>
            <a:endParaRPr lang="en-US" sz="2800" i="1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685454"/>
              </p:ext>
            </p:extLst>
          </p:nvPr>
        </p:nvGraphicFramePr>
        <p:xfrm>
          <a:off x="642910" y="3645024"/>
          <a:ext cx="8072493" cy="746760"/>
        </p:xfrm>
        <a:graphic>
          <a:graphicData uri="http://schemas.openxmlformats.org/drawingml/2006/table">
            <a:tbl>
              <a:tblPr/>
              <a:tblGrid>
                <a:gridCol w="2915067"/>
                <a:gridCol w="1195925"/>
                <a:gridCol w="1445076"/>
                <a:gridCol w="2516425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Summary</a:t>
                      </a:r>
                      <a:endParaRPr lang="it-IT" sz="2400" b="1" i="1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Ship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Berth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Market Companies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1" u="sng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Four</a:t>
                      </a:r>
                      <a:r>
                        <a:rPr lang="it-IT" sz="2400" b="0" i="1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2400" b="0" i="1" u="sng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Companies</a:t>
                      </a:r>
                      <a:endParaRPr lang="it-IT" sz="2400" b="0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1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1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344,751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1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86.2%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539552" y="45811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Cruise Line International Association 2012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23033" y="256490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Cruise Line International Association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2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70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Consolidated Statement of comprehensive </a:t>
            </a:r>
            <a:r>
              <a:rPr lang="en-US" dirty="0" smtClean="0"/>
              <a:t>income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48" y="260648"/>
            <a:ext cx="560239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73" y="1268760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71" y="2355068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72" y="4077072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7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71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Consolidated statement of CASH </a:t>
            </a:r>
            <a:r>
              <a:rPr lang="en-US" dirty="0" smtClean="0"/>
              <a:t>FLOWS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56" y="260648"/>
            <a:ext cx="5762600" cy="461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49" y="980728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48" y="1916832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1" y="2566491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0" y="3756025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9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476672"/>
            <a:ext cx="7520940" cy="42038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/>
              <a:t>International, national and local economic and geopolitical conditions.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/>
              <a:t>Inability of obtaining sufficient financing or capital for the company needs or to do so in acceptable terms.</a:t>
            </a:r>
          </a:p>
          <a:p>
            <a:pPr>
              <a:buFont typeface="Arial" pitchFamily="34" charset="0"/>
              <a:buChar char="•"/>
            </a:pPr>
            <a:r>
              <a:rPr lang="en-GB" sz="2000" b="0" dirty="0"/>
              <a:t>I</a:t>
            </a:r>
            <a:r>
              <a:rPr lang="en-GB" sz="2000" b="0" dirty="0" smtClean="0"/>
              <a:t>nability to satisfy covenants by the company credit facilities</a:t>
            </a:r>
          </a:p>
          <a:p>
            <a:pPr marL="0" indent="0"/>
            <a:r>
              <a:rPr lang="en-GB" sz="2000" b="0" dirty="0">
                <a:sym typeface="Wingdings" pitchFamily="2" charset="2"/>
              </a:rPr>
              <a:t>	</a:t>
            </a:r>
            <a:r>
              <a:rPr lang="en-GB" sz="2000" b="0" dirty="0" smtClean="0">
                <a:sym typeface="Wingdings" pitchFamily="2" charset="2"/>
              </a:rPr>
              <a:t> liquidity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sym typeface="Wingdings" pitchFamily="2" charset="2"/>
              </a:rPr>
              <a:t>Disruptions in the global financial markets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b="0" dirty="0" smtClean="0">
                <a:sym typeface="Wingdings" pitchFamily="2" charset="2"/>
              </a:rPr>
              <a:t>Competition</a:t>
            </a:r>
          </a:p>
          <a:p>
            <a:pPr>
              <a:buFont typeface="Arial" pitchFamily="34" charset="0"/>
              <a:buChar char="•"/>
            </a:pPr>
            <a:endParaRPr lang="en-GB" sz="2000" b="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GB" sz="2000" b="0" dirty="0" smtClean="0"/>
          </a:p>
          <a:p>
            <a:pPr>
              <a:buFont typeface="Arial" pitchFamily="34" charset="0"/>
              <a:buChar char="•"/>
            </a:pPr>
            <a:endParaRPr lang="en-GB" sz="2000" b="0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72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 smtClean="0"/>
              <a:t>Factors</a:t>
            </a:r>
            <a:r>
              <a:rPr lang="it-IT" dirty="0" smtClean="0"/>
              <a:t> (1/2)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09677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692696"/>
            <a:ext cx="7520940" cy="39877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0" dirty="0" smtClean="0"/>
              <a:t>Weather/natural disasters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0" dirty="0" smtClean="0"/>
              <a:t>Increase in prices of commercial airline services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0" dirty="0"/>
              <a:t>Environmental, labor, H&amp;S, maritime </a:t>
            </a:r>
            <a:r>
              <a:rPr lang="en-GB" sz="2400" b="0" dirty="0" smtClean="0"/>
              <a:t>regulations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0" dirty="0"/>
              <a:t>Attempts to expand the business in new market may be not </a:t>
            </a:r>
            <a:r>
              <a:rPr lang="en-GB" sz="2400" b="0" dirty="0" smtClean="0"/>
              <a:t>successful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0" dirty="0" smtClean="0"/>
              <a:t>Terrorism, pirate attacks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0" dirty="0" smtClean="0"/>
              <a:t>Incidents and bad reputation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GB" sz="2400" b="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GB" sz="2400" b="0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73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Risk factors (2/2)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00834"/>
            <a:ext cx="2427734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5373216"/>
            <a:ext cx="5436096" cy="548640"/>
          </a:xfrm>
        </p:spPr>
        <p:txBody>
          <a:bodyPr/>
          <a:lstStyle/>
          <a:p>
            <a:r>
              <a:rPr lang="en-GB" dirty="0" smtClean="0"/>
              <a:t>MARKET RISKS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0" dirty="0"/>
              <a:t>Changes in interest rates</a:t>
            </a:r>
          </a:p>
          <a:p>
            <a:pPr>
              <a:buFont typeface="Wingdings" pitchFamily="2" charset="2"/>
              <a:buChar char="Ø"/>
            </a:pPr>
            <a:endParaRPr lang="en-US" b="0" dirty="0"/>
          </a:p>
          <a:p>
            <a:pPr>
              <a:buFont typeface="Wingdings" pitchFamily="2" charset="2"/>
              <a:buChar char="Ø"/>
            </a:pPr>
            <a:endParaRPr lang="en-US" b="0" dirty="0"/>
          </a:p>
          <a:p>
            <a:pPr>
              <a:buFont typeface="Wingdings" pitchFamily="2" charset="2"/>
              <a:buChar char="Ø"/>
            </a:pPr>
            <a:endParaRPr lang="en-US" b="0" dirty="0"/>
          </a:p>
          <a:p>
            <a:pPr>
              <a:buFont typeface="Wingdings" pitchFamily="2" charset="2"/>
              <a:buChar char="Ø"/>
            </a:pPr>
            <a:r>
              <a:rPr lang="en-US" b="0" dirty="0"/>
              <a:t>Changes in </a:t>
            </a:r>
            <a:r>
              <a:rPr lang="en-US" b="0" dirty="0" smtClean="0"/>
              <a:t>foreign exchange </a:t>
            </a:r>
            <a:r>
              <a:rPr lang="en-US" b="0" dirty="0"/>
              <a:t>rates</a:t>
            </a:r>
          </a:p>
          <a:p>
            <a:pPr>
              <a:buFont typeface="Wingdings" pitchFamily="2" charset="2"/>
              <a:buChar char="Ø"/>
            </a:pPr>
            <a:endParaRPr lang="en-US" b="0" dirty="0"/>
          </a:p>
          <a:p>
            <a:pPr>
              <a:buFont typeface="Wingdings" pitchFamily="2" charset="2"/>
              <a:buChar char="Ø"/>
            </a:pPr>
            <a:endParaRPr lang="en-US" b="0" dirty="0"/>
          </a:p>
          <a:p>
            <a:pPr>
              <a:buFont typeface="Wingdings" pitchFamily="2" charset="2"/>
              <a:buChar char="Ø"/>
            </a:pPr>
            <a:endParaRPr lang="en-US" b="0" dirty="0"/>
          </a:p>
          <a:p>
            <a:pPr>
              <a:buFont typeface="Wingdings" pitchFamily="2" charset="2"/>
              <a:buChar char="Ø"/>
            </a:pPr>
            <a:r>
              <a:rPr lang="en-US" b="0" dirty="0"/>
              <a:t>Changes in fuel prices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74</a:t>
            </a:fld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43" y="3140968"/>
            <a:ext cx="257333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5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 1"/>
          <p:cNvSpPr/>
          <p:nvPr/>
        </p:nvSpPr>
        <p:spPr>
          <a:xfrm>
            <a:off x="1403648" y="2564904"/>
            <a:ext cx="1584176" cy="720080"/>
          </a:xfrm>
          <a:prstGeom prst="mathMultiply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48680"/>
            <a:ext cx="7520940" cy="413179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1425"/>
              </a:spcAft>
              <a:buSzPct val="45000"/>
            </a:pPr>
            <a:r>
              <a:rPr lang="it-IT" sz="2300" b="0" dirty="0" smtClean="0">
                <a:solidFill>
                  <a:srgbClr val="C00000"/>
                </a:solidFill>
                <a:latin typeface="+mj-lt"/>
              </a:rPr>
              <a:t>USE:</a:t>
            </a:r>
          </a:p>
          <a:p>
            <a:pPr marL="0" indent="0">
              <a:lnSpc>
                <a:spcPct val="120000"/>
              </a:lnSpc>
              <a:spcAft>
                <a:spcPts val="1425"/>
              </a:spcAft>
              <a:buSzPct val="45000"/>
            </a:pPr>
            <a:r>
              <a:rPr lang="it-IT" sz="2300" b="0" dirty="0" smtClean="0">
                <a:latin typeface="+mj-lt"/>
                <a:sym typeface="Wingdings" pitchFamily="2" charset="2"/>
              </a:rPr>
              <a:t></a:t>
            </a:r>
            <a:r>
              <a:rPr lang="en-US" sz="2300" b="0" dirty="0" smtClean="0">
                <a:latin typeface="+mj-lt"/>
              </a:rPr>
              <a:t>manage </a:t>
            </a:r>
            <a:r>
              <a:rPr lang="en-US" sz="2300" b="0" dirty="0">
                <a:latin typeface="+mj-lt"/>
              </a:rPr>
              <a:t>interest rate exposure </a:t>
            </a:r>
            <a:endParaRPr lang="en-US" sz="2300" b="0" dirty="0" smtClean="0"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1425"/>
              </a:spcAft>
              <a:buSzPct val="45000"/>
            </a:pPr>
            <a:r>
              <a:rPr lang="en-US" sz="2300" b="0" dirty="0" smtClean="0">
                <a:latin typeface="+mj-lt"/>
                <a:sym typeface="Wingdings" pitchFamily="2" charset="2"/>
              </a:rPr>
              <a:t></a:t>
            </a:r>
            <a:r>
              <a:rPr lang="en-US" sz="2300" b="0" dirty="0" smtClean="0">
                <a:latin typeface="+mj-lt"/>
              </a:rPr>
              <a:t>limit </a:t>
            </a:r>
            <a:r>
              <a:rPr lang="en-US" sz="2300" b="0" dirty="0">
                <a:latin typeface="+mj-lt"/>
              </a:rPr>
              <a:t>the exposure to </a:t>
            </a:r>
            <a:r>
              <a:rPr lang="en-US" sz="2300" b="0" dirty="0" smtClean="0">
                <a:latin typeface="+mj-lt"/>
              </a:rPr>
              <a:t>fluctuations </a:t>
            </a:r>
            <a:r>
              <a:rPr lang="en-US" sz="2300" b="0" dirty="0">
                <a:latin typeface="+mj-lt"/>
              </a:rPr>
              <a:t>in foreign currency exchange rates </a:t>
            </a:r>
            <a:endParaRPr lang="en-US" sz="2300" b="0" dirty="0" smtClean="0"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1425"/>
              </a:spcAft>
              <a:buSzPct val="45000"/>
            </a:pPr>
            <a:r>
              <a:rPr lang="en-US" sz="2300" b="0" dirty="0" smtClean="0">
                <a:latin typeface="+mj-lt"/>
                <a:sym typeface="Wingdings" pitchFamily="2" charset="2"/>
              </a:rPr>
              <a:t></a:t>
            </a:r>
            <a:r>
              <a:rPr lang="en-US" sz="2300" b="0" dirty="0" smtClean="0">
                <a:latin typeface="+mj-lt"/>
              </a:rPr>
              <a:t> </a:t>
            </a:r>
            <a:r>
              <a:rPr lang="en-US" sz="2300" b="0" dirty="0">
                <a:latin typeface="+mj-lt"/>
              </a:rPr>
              <a:t>fuel prices.</a:t>
            </a:r>
          </a:p>
          <a:p>
            <a:pPr marL="0" indent="0">
              <a:spcAft>
                <a:spcPts val="1425"/>
              </a:spcAft>
              <a:buSzPct val="45000"/>
            </a:pPr>
            <a:r>
              <a:rPr lang="en-US" sz="2300" b="0" dirty="0" smtClean="0">
                <a:latin typeface="+mj-lt"/>
              </a:rPr>
              <a:t>trading </a:t>
            </a:r>
            <a:r>
              <a:rPr lang="en-US" sz="2300" b="0" dirty="0">
                <a:latin typeface="+mj-lt"/>
              </a:rPr>
              <a:t>or speculative purposes</a:t>
            </a:r>
          </a:p>
          <a:p>
            <a:pPr>
              <a:spcAft>
                <a:spcPts val="1425"/>
              </a:spcAft>
              <a:buSzPct val="45000"/>
            </a:pPr>
            <a:endParaRPr lang="en-US" sz="2300" b="0" dirty="0">
              <a:latin typeface="+mj-lt"/>
            </a:endParaRPr>
          </a:p>
          <a:p>
            <a:pPr marL="0" indent="0">
              <a:spcAft>
                <a:spcPts val="1425"/>
              </a:spcAft>
              <a:buSzPct val="45000"/>
            </a:pPr>
            <a:r>
              <a:rPr lang="en-US" sz="2300" b="0" dirty="0" smtClean="0">
                <a:solidFill>
                  <a:srgbClr val="C00000"/>
                </a:solidFill>
                <a:latin typeface="+mj-lt"/>
              </a:rPr>
              <a:t>TYPES:</a:t>
            </a:r>
            <a:r>
              <a:rPr lang="en-US" sz="2300" b="0" dirty="0" smtClean="0">
                <a:latin typeface="+mj-lt"/>
              </a:rPr>
              <a:t> </a:t>
            </a:r>
            <a:r>
              <a:rPr lang="en-US" sz="2300" b="0" dirty="0">
                <a:latin typeface="+mj-lt"/>
              </a:rPr>
              <a:t>foreign currency contracts and collars, interest rate, cross-currency and fuel swaps and options with third party institutions in OTC market.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75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Derivatives (1/3)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76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 smtClean="0"/>
              <a:t>derivATIVES</a:t>
            </a:r>
            <a:r>
              <a:rPr lang="en-GB" dirty="0"/>
              <a:t> </a:t>
            </a:r>
            <a:r>
              <a:rPr lang="en-GB" dirty="0" smtClean="0"/>
              <a:t>(2/3)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Virginia\Desktop\Istantanea 2013-12-17 16-19-31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3529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Virginia\Desktop\Istantanea 2013-12-17 16-20-15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1048"/>
            <a:ext cx="439248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77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 smtClean="0"/>
              <a:t>derivATIVES</a:t>
            </a:r>
            <a:r>
              <a:rPr lang="en-GB" dirty="0"/>
              <a:t> </a:t>
            </a:r>
            <a:r>
              <a:rPr lang="en-GB" dirty="0" smtClean="0"/>
              <a:t>(3/3)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C:\Users\Virginia\Desktop\Istantanea 2013-12-17 16-29-53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93132"/>
            <a:ext cx="43529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Virginia\Desktop\Istantanea 2013-12-17 16-29-24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40" y="116632"/>
            <a:ext cx="4343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908720"/>
            <a:ext cx="7520940" cy="4464496"/>
          </a:xfrm>
        </p:spPr>
        <p:txBody>
          <a:bodyPr>
            <a:normAutofit/>
          </a:bodyPr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err="1"/>
              <a:t>Fixed</a:t>
            </a:r>
            <a:r>
              <a:rPr lang="it-IT" sz="1800" dirty="0"/>
              <a:t> to </a:t>
            </a:r>
            <a:r>
              <a:rPr lang="it-IT" sz="1800" dirty="0" err="1" smtClean="0"/>
              <a:t>floating</a:t>
            </a:r>
            <a:endParaRPr lang="it-IT" sz="1800" dirty="0" smtClean="0"/>
          </a:p>
          <a:p>
            <a:pPr marL="107950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smtClean="0">
                <a:sym typeface="Wingdings" pitchFamily="2" charset="2"/>
              </a:rPr>
              <a:t></a:t>
            </a:r>
            <a:r>
              <a:rPr lang="it-IT" sz="1800" dirty="0" err="1" smtClean="0">
                <a:sym typeface="Wingdings" pitchFamily="2" charset="2"/>
              </a:rPr>
              <a:t>potential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increase</a:t>
            </a:r>
            <a:r>
              <a:rPr lang="it-IT" sz="1800" dirty="0" smtClean="0">
                <a:sym typeface="Wingdings" pitchFamily="2" charset="2"/>
              </a:rPr>
              <a:t> in fair </a:t>
            </a:r>
            <a:r>
              <a:rPr lang="it-IT" sz="1800" dirty="0" err="1" smtClean="0">
                <a:sym typeface="Wingdings" pitchFamily="2" charset="2"/>
              </a:rPr>
              <a:t>value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resulting</a:t>
            </a:r>
            <a:r>
              <a:rPr lang="it-IT" sz="1800" dirty="0" smtClean="0">
                <a:sym typeface="Wingdings" pitchFamily="2" charset="2"/>
              </a:rPr>
              <a:t> from a </a:t>
            </a:r>
            <a:r>
              <a:rPr lang="it-IT" sz="1800" dirty="0" err="1" smtClean="0">
                <a:sym typeface="Wingdings" pitchFamily="2" charset="2"/>
              </a:rPr>
              <a:t>decrease</a:t>
            </a:r>
            <a:r>
              <a:rPr lang="it-IT" sz="1800" dirty="0" smtClean="0">
                <a:sym typeface="Wingdings" pitchFamily="2" charset="2"/>
              </a:rPr>
              <a:t> in </a:t>
            </a:r>
            <a:r>
              <a:rPr lang="it-IT" sz="1800" dirty="0" err="1" smtClean="0">
                <a:sym typeface="Wingdings" pitchFamily="2" charset="2"/>
              </a:rPr>
              <a:t>interest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rates</a:t>
            </a:r>
            <a:endParaRPr lang="it-IT" sz="1800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err="1"/>
              <a:t>Floating</a:t>
            </a:r>
            <a:r>
              <a:rPr lang="it-IT" sz="1800" dirty="0"/>
              <a:t> to </a:t>
            </a:r>
            <a:r>
              <a:rPr lang="it-IT" sz="1800" dirty="0" err="1" smtClean="0"/>
              <a:t>fixed</a:t>
            </a:r>
            <a:endParaRPr lang="it-IT" sz="1800" dirty="0" smtClean="0"/>
          </a:p>
          <a:p>
            <a:pPr marL="107950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smtClean="0">
                <a:sym typeface="Wingdings" pitchFamily="2" charset="2"/>
              </a:rPr>
              <a:t></a:t>
            </a:r>
            <a:r>
              <a:rPr lang="it-IT" sz="1800" dirty="0" err="1" smtClean="0">
                <a:sym typeface="Wingdings" pitchFamily="2" charset="2"/>
              </a:rPr>
              <a:t>potential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increase</a:t>
            </a:r>
            <a:r>
              <a:rPr lang="it-IT" sz="1800" dirty="0" smtClean="0">
                <a:sym typeface="Wingdings" pitchFamily="2" charset="2"/>
              </a:rPr>
              <a:t> in </a:t>
            </a:r>
            <a:r>
              <a:rPr lang="it-IT" sz="1800" dirty="0" err="1" smtClean="0">
                <a:sym typeface="Wingdings" pitchFamily="2" charset="2"/>
              </a:rPr>
              <a:t>interest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rates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expenses</a:t>
            </a:r>
            <a:r>
              <a:rPr lang="it-IT" sz="1800" dirty="0" smtClean="0">
                <a:sym typeface="Wingdings" pitchFamily="2" charset="2"/>
              </a:rPr>
              <a:t> from an </a:t>
            </a:r>
            <a:r>
              <a:rPr lang="it-IT" sz="1800" dirty="0" err="1" smtClean="0">
                <a:sym typeface="Wingdings" pitchFamily="2" charset="2"/>
              </a:rPr>
              <a:t>increase</a:t>
            </a:r>
            <a:r>
              <a:rPr lang="it-IT" sz="1800" dirty="0" smtClean="0">
                <a:sym typeface="Wingdings" pitchFamily="2" charset="2"/>
              </a:rPr>
              <a:t> in </a:t>
            </a:r>
            <a:r>
              <a:rPr lang="it-IT" sz="1800" dirty="0" err="1" smtClean="0">
                <a:sym typeface="Wingdings" pitchFamily="2" charset="2"/>
              </a:rPr>
              <a:t>interest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rates</a:t>
            </a:r>
            <a:endParaRPr lang="it-IT" sz="1800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smtClean="0"/>
              <a:t>Operating leasing </a:t>
            </a:r>
          </a:p>
          <a:p>
            <a:pPr marL="107950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smtClean="0">
                <a:sym typeface="Wingdings" pitchFamily="2" charset="2"/>
              </a:rPr>
              <a:t></a:t>
            </a:r>
            <a:r>
              <a:rPr lang="it-IT" sz="1800" dirty="0" err="1" smtClean="0">
                <a:sym typeface="Wingdings" pitchFamily="2" charset="2"/>
              </a:rPr>
              <a:t>potential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increase</a:t>
            </a:r>
            <a:r>
              <a:rPr lang="it-IT" sz="1800" dirty="0" smtClean="0">
                <a:sym typeface="Wingdings" pitchFamily="2" charset="2"/>
              </a:rPr>
              <a:t> in </a:t>
            </a:r>
            <a:r>
              <a:rPr lang="it-IT" sz="1800" dirty="0" err="1" smtClean="0">
                <a:sym typeface="Wingdings" pitchFamily="2" charset="2"/>
              </a:rPr>
              <a:t>rent</a:t>
            </a:r>
            <a:r>
              <a:rPr lang="it-IT" sz="1800" dirty="0" smtClean="0">
                <a:sym typeface="Wingdings" pitchFamily="2" charset="2"/>
              </a:rPr>
              <a:t> </a:t>
            </a:r>
            <a:r>
              <a:rPr lang="it-IT" sz="1800" dirty="0" err="1" smtClean="0">
                <a:sym typeface="Wingdings" pitchFamily="2" charset="2"/>
              </a:rPr>
              <a:t>expenses</a:t>
            </a:r>
            <a:r>
              <a:rPr lang="it-IT" sz="1800" dirty="0" smtClean="0">
                <a:sym typeface="Wingdings" pitchFamily="2" charset="2"/>
              </a:rPr>
              <a:t> from an </a:t>
            </a:r>
            <a:r>
              <a:rPr lang="it-IT" sz="1800" dirty="0" err="1" smtClean="0">
                <a:sym typeface="Wingdings" pitchFamily="2" charset="2"/>
              </a:rPr>
              <a:t>increase</a:t>
            </a:r>
            <a:r>
              <a:rPr lang="it-IT" sz="1800" dirty="0" smtClean="0">
                <a:sym typeface="Wingdings" pitchFamily="2" charset="2"/>
              </a:rPr>
              <a:t> in LIBOR </a:t>
            </a:r>
            <a:r>
              <a:rPr lang="it-IT" sz="1800" dirty="0" err="1" smtClean="0">
                <a:sym typeface="Wingdings" pitchFamily="2" charset="2"/>
              </a:rPr>
              <a:t>rates</a:t>
            </a:r>
            <a:endParaRPr lang="it-IT" sz="1800" dirty="0" smtClean="0">
              <a:sym typeface="Wingdings" pitchFamily="2" charset="2"/>
            </a:endParaRPr>
          </a:p>
          <a:p>
            <a:pPr marL="107950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1800" dirty="0">
              <a:sym typeface="Wingdings" pitchFamily="2" charset="2"/>
            </a:endParaRPr>
          </a:p>
          <a:p>
            <a:pPr marL="107950" indent="0" algn="ctr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800" dirty="0" smtClean="0">
                <a:sym typeface="Wingdings" pitchFamily="2" charset="2"/>
              </a:rPr>
              <a:t>TOT. </a:t>
            </a:r>
            <a:r>
              <a:rPr lang="it-IT" sz="1800" dirty="0" err="1" smtClean="0">
                <a:sym typeface="Wingdings" pitchFamily="2" charset="2"/>
              </a:rPr>
              <a:t>Notional</a:t>
            </a:r>
            <a:r>
              <a:rPr lang="it-IT" sz="1800" dirty="0" smtClean="0">
                <a:sym typeface="Wingdings" pitchFamily="2" charset="2"/>
              </a:rPr>
              <a:t>  </a:t>
            </a:r>
            <a:r>
              <a:rPr lang="it-IT" sz="1800" dirty="0" err="1" smtClean="0">
                <a:sym typeface="Wingdings" pitchFamily="2" charset="2"/>
              </a:rPr>
              <a:t>amount</a:t>
            </a:r>
            <a:r>
              <a:rPr lang="it-IT" sz="1800" dirty="0" smtClean="0">
                <a:sym typeface="Wingdings" pitchFamily="2" charset="2"/>
              </a:rPr>
              <a:t> of  IRS in 2012: $2.4 </a:t>
            </a:r>
            <a:r>
              <a:rPr lang="it-IT" sz="1800" dirty="0" err="1" smtClean="0">
                <a:sym typeface="Wingdings" pitchFamily="2" charset="2"/>
              </a:rPr>
              <a:t>billion</a:t>
            </a:r>
            <a:endParaRPr lang="it-IT" sz="1800" dirty="0" smtClean="0">
              <a:sym typeface="Wingdings" pitchFamily="2" charset="2"/>
            </a:endParaRPr>
          </a:p>
          <a:p>
            <a:pPr marL="107950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3200" dirty="0" smtClean="0">
              <a:sym typeface="Wingdings" pitchFamily="2" charset="2"/>
            </a:endParaRPr>
          </a:p>
          <a:p>
            <a:pPr marL="107950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it-IT" sz="3200" dirty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DERIVATIVES – INTEREST RATE swaps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48680"/>
            <a:ext cx="7520940" cy="4131797"/>
          </a:xfrm>
        </p:spPr>
        <p:txBody>
          <a:bodyPr>
            <a:normAutofit fontScale="92500" lnSpcReduction="20000"/>
          </a:bodyPr>
          <a:lstStyle/>
          <a:p>
            <a:pPr marL="450850">
              <a:lnSpc>
                <a:spcPct val="93000"/>
              </a:lnSpc>
              <a:buSzPct val="45000"/>
              <a:buFont typeface="Arial" pitchFamily="34" charset="0"/>
              <a:buChar char="•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>
                <a:latin typeface="+mj-lt"/>
              </a:rPr>
              <a:t>S</a:t>
            </a:r>
            <a:r>
              <a:rPr lang="en-US" sz="2400" b="0" dirty="0" smtClean="0">
                <a:latin typeface="+mj-lt"/>
              </a:rPr>
              <a:t>hip </a:t>
            </a:r>
            <a:r>
              <a:rPr lang="en-US" sz="2400" b="0" dirty="0">
                <a:latin typeface="+mj-lt"/>
              </a:rPr>
              <a:t>construction contracts denominated in </a:t>
            </a:r>
            <a:r>
              <a:rPr lang="en-US" sz="2400" b="0" dirty="0" smtClean="0">
                <a:latin typeface="+mj-lt"/>
              </a:rPr>
              <a:t>euro; </a:t>
            </a:r>
            <a:endParaRPr lang="en-US" sz="2400" b="0" dirty="0">
              <a:latin typeface="+mj-lt"/>
            </a:endParaRPr>
          </a:p>
          <a:p>
            <a:pPr marL="431800" indent="-323850">
              <a:lnSpc>
                <a:spcPct val="93000"/>
              </a:lnSpc>
              <a:buSzPct val="45000"/>
              <a:buFont typeface="Symbol" charset="2"/>
              <a:buChar char="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>
                <a:latin typeface="+mj-lt"/>
              </a:rPr>
              <a:t>G</a:t>
            </a:r>
            <a:r>
              <a:rPr lang="en-US" sz="2400" b="0" dirty="0" smtClean="0">
                <a:latin typeface="+mj-lt"/>
              </a:rPr>
              <a:t>rowing </a:t>
            </a:r>
            <a:r>
              <a:rPr lang="en-US" sz="2400" b="0" dirty="0">
                <a:latin typeface="+mj-lt"/>
              </a:rPr>
              <a:t>international business </a:t>
            </a:r>
            <a:r>
              <a:rPr lang="en-US" sz="2400" b="0" dirty="0" smtClean="0">
                <a:latin typeface="+mj-lt"/>
              </a:rPr>
              <a:t>operations</a:t>
            </a:r>
          </a:p>
          <a:p>
            <a:pPr marL="431800" indent="-323850">
              <a:lnSpc>
                <a:spcPct val="93000"/>
              </a:lnSpc>
              <a:buSzPct val="45000"/>
              <a:buFont typeface="Symbol" charset="2"/>
              <a:buChar char="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 smtClean="0">
                <a:latin typeface="+mj-lt"/>
              </a:rPr>
              <a:t>Mitigation of exposure related to investments denominated in foreign currencies</a:t>
            </a:r>
          </a:p>
          <a:p>
            <a:pPr marL="431800" indent="-323850">
              <a:lnSpc>
                <a:spcPct val="93000"/>
              </a:lnSpc>
              <a:buSzPct val="45000"/>
              <a:buFont typeface="Symbol" charset="2"/>
              <a:buChar char="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 smtClean="0">
                <a:latin typeface="+mj-lt"/>
              </a:rPr>
              <a:t>Minimize volatility resulting from </a:t>
            </a:r>
            <a:r>
              <a:rPr lang="en-US" sz="2400" b="0" dirty="0" err="1" smtClean="0">
                <a:latin typeface="+mj-lt"/>
              </a:rPr>
              <a:t>remeasurement</a:t>
            </a:r>
            <a:r>
              <a:rPr lang="en-US" sz="2400" b="0" dirty="0" smtClean="0">
                <a:latin typeface="+mj-lt"/>
              </a:rPr>
              <a:t> of net monetary assets and liabilities denominated in foreign currencies </a:t>
            </a:r>
            <a:endParaRPr lang="en-US" sz="2400" b="0" dirty="0">
              <a:latin typeface="+mj-lt"/>
            </a:endParaRPr>
          </a:p>
          <a:p>
            <a:pPr marL="431800" indent="-323850">
              <a:lnSpc>
                <a:spcPct val="93000"/>
              </a:lnSpc>
              <a:buSzPct val="45000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400" b="0" dirty="0">
              <a:latin typeface="+mj-lt"/>
            </a:endParaRPr>
          </a:p>
          <a:p>
            <a:pPr marL="431800" indent="-323850">
              <a:lnSpc>
                <a:spcPct val="93000"/>
              </a:lnSpc>
              <a:buSzPct val="45000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 smtClean="0">
                <a:solidFill>
                  <a:srgbClr val="C00000"/>
                </a:solidFill>
                <a:latin typeface="+mj-lt"/>
              </a:rPr>
              <a:t>TYPEs:</a:t>
            </a:r>
            <a:endParaRPr lang="en-US" sz="2400" b="0" dirty="0">
              <a:solidFill>
                <a:srgbClr val="C00000"/>
              </a:solidFill>
              <a:latin typeface="+mj-lt"/>
            </a:endParaRPr>
          </a:p>
          <a:p>
            <a:pPr marL="431800" indent="-323850">
              <a:lnSpc>
                <a:spcPct val="93000"/>
              </a:lnSpc>
              <a:buSzPct val="45000"/>
              <a:buFont typeface="Symbol" charset="2"/>
              <a:buChar char="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>
                <a:latin typeface="+mj-lt"/>
              </a:rPr>
              <a:t>foreign currency forward contracts</a:t>
            </a:r>
          </a:p>
          <a:p>
            <a:pPr marL="431800" indent="-323850">
              <a:lnSpc>
                <a:spcPct val="93000"/>
              </a:lnSpc>
              <a:buSzPct val="45000"/>
              <a:buFont typeface="Symbol" charset="2"/>
              <a:buChar char="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 smtClean="0">
                <a:latin typeface="+mj-lt"/>
              </a:rPr>
              <a:t>collar options </a:t>
            </a:r>
            <a:endParaRPr lang="en-US" sz="2400" b="0" dirty="0">
              <a:latin typeface="+mj-lt"/>
            </a:endParaRPr>
          </a:p>
          <a:p>
            <a:pPr marL="431800" indent="-323850">
              <a:lnSpc>
                <a:spcPct val="93000"/>
              </a:lnSpc>
              <a:buSzPct val="45000"/>
              <a:buFont typeface="Symbol" charset="2"/>
              <a:buChar char=""/>
              <a:tabLst>
                <a:tab pos="787400" algn="l"/>
                <a:tab pos="1143000" algn="l"/>
                <a:tab pos="1497013" algn="l"/>
                <a:tab pos="1852613" algn="l"/>
                <a:tab pos="2209800" algn="l"/>
                <a:tab pos="2565400" algn="l"/>
                <a:tab pos="2919413" algn="l"/>
                <a:tab pos="3275013" algn="l"/>
                <a:tab pos="3632200" algn="l"/>
                <a:tab pos="3987800" algn="l"/>
                <a:tab pos="4343400" algn="l"/>
                <a:tab pos="4697413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0" dirty="0">
                <a:latin typeface="+mj-lt"/>
              </a:rPr>
              <a:t>cross currency swap agreements</a:t>
            </a:r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79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DERIVATIVES – FOREIGN CURRENCY EXCHANGE RATE RISK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0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Market share of principal companies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512" y="44624"/>
            <a:ext cx="7096872" cy="449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971600" y="45811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Marine Industries Global Market Analysis (2012)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692696"/>
            <a:ext cx="7520940" cy="3987781"/>
          </a:xfrm>
        </p:spPr>
        <p:txBody>
          <a:bodyPr/>
          <a:lstStyle/>
          <a:p>
            <a:r>
              <a:rPr lang="en-GB" dirty="0" smtClean="0"/>
              <a:t>Consumption of fuel on the ships</a:t>
            </a:r>
          </a:p>
          <a:p>
            <a:endParaRPr lang="en-GB" dirty="0"/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TYPES:</a:t>
            </a:r>
          </a:p>
          <a:p>
            <a:r>
              <a:rPr lang="en-GB" dirty="0" smtClean="0"/>
              <a:t>Fuel swap agreements </a:t>
            </a:r>
          </a:p>
          <a:p>
            <a:r>
              <a:rPr lang="en-GB" dirty="0" smtClean="0"/>
              <a:t>Fuel call options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80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DERIVATIVES – FUEL PRICE RISK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5304"/>
            <a:ext cx="2232248" cy="57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88849"/>
            <a:ext cx="490900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7281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encrypted-tbn2.gstatic.com/images?q=tbn:ANd9GcQC4Yq1xfOTWam2_p4o5HoTwlZcnAE9B33nhH0ERfzl20QZdGR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477" y="1709013"/>
            <a:ext cx="5017971" cy="3324247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755576" y="476672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NCL Corporation Ltd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6" name="CasellaDiTesto 5"/>
          <p:cNvSpPr txBox="1"/>
          <p:nvPr/>
        </p:nvSpPr>
        <p:spPr>
          <a:xfrm rot="20412651">
            <a:off x="289490" y="2874017"/>
            <a:ext cx="3478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Norwegians have more fun at work!</a:t>
            </a:r>
            <a:endParaRPr lang="en-US" sz="24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81</a:t>
            </a:fld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4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ccia in giù 8"/>
          <p:cNvSpPr/>
          <p:nvPr/>
        </p:nvSpPr>
        <p:spPr>
          <a:xfrm>
            <a:off x="239056" y="260648"/>
            <a:ext cx="732544" cy="4392488"/>
          </a:xfrm>
          <a:prstGeom prst="downArrow">
            <a:avLst/>
          </a:prstGeom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548680"/>
            <a:ext cx="8136904" cy="4131797"/>
          </a:xfrm>
        </p:spPr>
        <p:txBody>
          <a:bodyPr>
            <a:noAutofit/>
          </a:bodyPr>
          <a:lstStyle/>
          <a:p>
            <a:r>
              <a:rPr lang="en-US" sz="2400" b="0" dirty="0" smtClean="0"/>
              <a:t> </a:t>
            </a:r>
            <a:r>
              <a:rPr lang="en-US" sz="2400" dirty="0" smtClean="0"/>
              <a:t>1966: </a:t>
            </a:r>
            <a:r>
              <a:rPr lang="en-US" sz="2400" b="0" dirty="0" smtClean="0"/>
              <a:t>NCL started its operations in Miami</a:t>
            </a:r>
          </a:p>
          <a:p>
            <a:endParaRPr lang="en-US" sz="2400" b="0" dirty="0"/>
          </a:p>
          <a:p>
            <a:r>
              <a:rPr lang="en-US" sz="2400" dirty="0" smtClean="0"/>
              <a:t> 1979:</a:t>
            </a:r>
            <a:r>
              <a:rPr lang="en-US" sz="2400" b="0" dirty="0" smtClean="0"/>
              <a:t> introduction of onboard entertainment and several destinations and ships added</a:t>
            </a:r>
          </a:p>
          <a:p>
            <a:r>
              <a:rPr lang="en-US" sz="2400" b="0" dirty="0"/>
              <a:t> </a:t>
            </a:r>
            <a:r>
              <a:rPr lang="en-US" sz="2400" dirty="0" smtClean="0"/>
              <a:t>2000: </a:t>
            </a:r>
            <a:r>
              <a:rPr lang="en-US" sz="2400" b="0" dirty="0" smtClean="0"/>
              <a:t>Genting HK became the owner of NCL</a:t>
            </a:r>
          </a:p>
          <a:p>
            <a:r>
              <a:rPr lang="en-US" sz="2400" b="0" dirty="0"/>
              <a:t> </a:t>
            </a:r>
            <a:r>
              <a:rPr lang="en-US" sz="2400" dirty="0" smtClean="0"/>
              <a:t>2008: </a:t>
            </a:r>
            <a:r>
              <a:rPr lang="en-US" sz="2400" b="0" dirty="0" smtClean="0"/>
              <a:t>Apollo fund acquired 50% of outstanding share capital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2008: </a:t>
            </a:r>
            <a:r>
              <a:rPr lang="en-US" sz="2400" b="0" dirty="0" smtClean="0"/>
              <a:t>TPG Viking Funds acquired 12.5% of outstanding share capital</a:t>
            </a:r>
          </a:p>
          <a:p>
            <a:pPr>
              <a:buNone/>
            </a:pPr>
            <a:endParaRPr lang="en-US" sz="2400" b="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1938299" y="1052736"/>
            <a:ext cx="194421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067944" y="105273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Ship for low-cost Caribbean cruises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82</a:t>
            </a:fld>
            <a:endParaRPr lang="it-IT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6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548680"/>
            <a:ext cx="7920880" cy="4032448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Genting HK (50%): </a:t>
            </a:r>
            <a:r>
              <a:rPr lang="en-GB" sz="2400" b="0" dirty="0"/>
              <a:t>leading cruise line in the </a:t>
            </a:r>
            <a:r>
              <a:rPr lang="en-GB" sz="2400" b="0" dirty="0" smtClean="0"/>
              <a:t>Asia-Pacific, headquartered in Hong Kong, offers several cruise itineraries in Asia-Pacific region.</a:t>
            </a:r>
          </a:p>
          <a:p>
            <a:pPr>
              <a:buFont typeface="Arial" pitchFamily="34" charset="0"/>
              <a:buChar char="•"/>
            </a:pPr>
            <a:endParaRPr lang="en-GB" sz="2400" b="0" dirty="0" smtClean="0"/>
          </a:p>
          <a:p>
            <a:pPr>
              <a:buFont typeface="Arial" pitchFamily="34" charset="0"/>
              <a:buChar char="•"/>
            </a:pPr>
            <a:r>
              <a:rPr lang="en-GB" sz="2400" b="0" dirty="0"/>
              <a:t> </a:t>
            </a:r>
            <a:r>
              <a:rPr lang="en-GB" sz="2400" b="0" dirty="0" smtClean="0"/>
              <a:t>Apollo Funds (37.5%): leading global alternative investment manager for a total of 113 billion $</a:t>
            </a:r>
          </a:p>
          <a:p>
            <a:pPr>
              <a:buFont typeface="Arial" pitchFamily="34" charset="0"/>
              <a:buChar char="•"/>
            </a:pPr>
            <a:endParaRPr lang="en-GB" sz="2400" b="0" dirty="0" smtClean="0"/>
          </a:p>
          <a:p>
            <a:pPr>
              <a:buFont typeface="Arial" pitchFamily="34" charset="0"/>
              <a:buChar char="•"/>
            </a:pPr>
            <a:r>
              <a:rPr lang="en-GB" sz="2400" b="0" dirty="0"/>
              <a:t> </a:t>
            </a:r>
            <a:r>
              <a:rPr lang="en-GB" sz="2400" b="0" dirty="0" smtClean="0"/>
              <a:t>TPG Viking Funds (12.5%): leading global private investment with more than 54.4 billion $</a:t>
            </a:r>
            <a:endParaRPr lang="en-US" sz="24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83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sponsor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5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144016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February 2011: </a:t>
            </a:r>
            <a:r>
              <a:rPr lang="en-US" sz="2600" b="0" dirty="0" smtClean="0"/>
              <a:t>NCL Holding created issuing 10,000 shares at 0.001$ per share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January 2013: </a:t>
            </a:r>
            <a:r>
              <a:rPr lang="en-US" sz="2600" b="0" dirty="0" smtClean="0"/>
              <a:t>NCLH completed the IPO and the NCLC’s shares were exchanged with NCLH ones</a:t>
            </a:r>
            <a:endParaRPr lang="en-US" sz="2600" b="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1763688" y="1916832"/>
            <a:ext cx="1584176" cy="288032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563888" y="2060848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NCLH became the parent of NCLC</a:t>
            </a:r>
            <a:endParaRPr lang="en-US" sz="2000" dirty="0"/>
          </a:p>
        </p:txBody>
      </p:sp>
      <p:sp>
        <p:nvSpPr>
          <p:cNvPr id="7" name="Parentesi graffa chiusa 6"/>
          <p:cNvSpPr/>
          <p:nvPr/>
        </p:nvSpPr>
        <p:spPr>
          <a:xfrm rot="5400000">
            <a:off x="3995936" y="-603448"/>
            <a:ext cx="1008112" cy="6768752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827584" y="3356992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ownership percentage: - Genting HK 43.4%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                        - Apollo Funds 32.5%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                        - TPG Viking Funds 10.8%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                        - Public Shareholders 13.3% 	</a:t>
            </a:r>
            <a:endParaRPr lang="en-US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Risk management and derivatives - A.y.2013/14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84</a:t>
            </a:fld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227524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Corporate reorganization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692696"/>
            <a:ext cx="8141528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Leading global cruise line operator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Innovative and differentiated cruise vacation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Aim: generate highest customer’s loyalty and greatest number of repeat guests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Freestyle Cruising: freedom and flexibility associated with a resort style atmosphere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Sole cruise line to offer an entirely inter-island itinerary in Hawaii </a:t>
            </a:r>
            <a:endParaRPr lang="en-US" sz="24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85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company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3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86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Share price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-36512" y="5205084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Source: Google finance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5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71296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87</a:t>
            </a:fld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competitors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0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809371"/>
            <a:ext cx="7520940" cy="3987781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Modern fleet: </a:t>
            </a:r>
            <a:r>
              <a:rPr lang="en-US" sz="2400" b="0" dirty="0" smtClean="0"/>
              <a:t>weighted average of 8.1 years allows to offer high-quality service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Rich stateroom mix: </a:t>
            </a:r>
            <a:r>
              <a:rPr lang="en-US" sz="2400" b="0" dirty="0" smtClean="0"/>
              <a:t>48% with private balcony, 5 suites with 570 </a:t>
            </a:r>
            <a:r>
              <a:rPr lang="en-US" sz="2400" b="0" dirty="0" err="1" smtClean="0"/>
              <a:t>sf</a:t>
            </a:r>
            <a:r>
              <a:rPr lang="en-US" sz="2400" b="0" dirty="0" smtClean="0"/>
              <a:t> with exclusive services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High quality services: </a:t>
            </a:r>
            <a:r>
              <a:rPr lang="en-US" sz="2400" b="0" dirty="0" smtClean="0"/>
              <a:t>Norwegian Platinum Standards program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Diverse selection of Premium itineraries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Freestyle Cruising</a:t>
            </a:r>
            <a:endParaRPr lang="en-US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Competitive strength (1/2)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1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929271"/>
            <a:ext cx="7520940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Established brand recognition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Strong cash flow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Highly experienced management team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Strong sponsors with extensive industry expertise</a:t>
            </a:r>
            <a:endParaRPr lang="en-US" sz="2400" b="1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89</a:t>
            </a:fld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Competitive strength (2/2)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5328632"/>
            <a:ext cx="7520940" cy="548640"/>
          </a:xfrm>
        </p:spPr>
        <p:txBody>
          <a:bodyPr/>
          <a:lstStyle/>
          <a:p>
            <a:pPr algn="ctr"/>
            <a:r>
              <a:rPr lang="en-GB" dirty="0"/>
              <a:t>Overall passenger </a:t>
            </a:r>
            <a:r>
              <a:rPr lang="en-GB" dirty="0" smtClean="0"/>
              <a:t>growth 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</a:t>
            </a:fld>
            <a:endParaRPr lang="it-IT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16632"/>
            <a:ext cx="6996364" cy="435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971600" y="45811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Cruise Line International Association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7849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90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fleet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1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3278"/>
            <a:ext cx="8640960" cy="541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092280" y="2636912"/>
            <a:ext cx="1800200" cy="216024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7092280" y="3573016"/>
            <a:ext cx="1800200" cy="216024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91</a:t>
            </a:fld>
            <a:endParaRPr lang="it-IT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822960" y="5544656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balance sheet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3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8658"/>
            <a:ext cx="85248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92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cash flow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9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63576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6372200" y="2276872"/>
            <a:ext cx="237626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6156176" y="4941168"/>
            <a:ext cx="2664296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93</a:t>
            </a:fld>
            <a:endParaRPr lang="it-IT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Consolidated statement of operations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2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8136904" cy="534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2 5"/>
          <p:cNvCxnSpPr/>
          <p:nvPr/>
        </p:nvCxnSpPr>
        <p:spPr>
          <a:xfrm>
            <a:off x="539552" y="3284984"/>
            <a:ext cx="396000" cy="36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539552" y="3140968"/>
            <a:ext cx="396000" cy="36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39552" y="2852936"/>
            <a:ext cx="396000" cy="36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395536" y="4113080"/>
            <a:ext cx="396000" cy="36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5940152" y="3104976"/>
            <a:ext cx="2844000" cy="180008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5940152" y="5229200"/>
            <a:ext cx="2844000" cy="180008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94</a:t>
            </a:fld>
            <a:endParaRPr lang="it-IT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822960" y="540064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Results of operations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4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60648"/>
            <a:ext cx="7520940" cy="44198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General economic downturn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Intense competition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Substantial indebtedness that affect the ability to raise funds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Increases in fuel price (19% of operating costs)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International business may increase political, tax and currency risks</a:t>
            </a:r>
          </a:p>
          <a:p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95</a:t>
            </a:fld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Risk factors (1/2)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26" y="3164696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4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332656"/>
            <a:ext cx="8208912" cy="489654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Volatility in credit and financial market may affect the ability to borrow money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Acts of piracy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Increasing airlines’ price could undermine the customer base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Viral outbreaks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Uncertain political environment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0" dirty="0" smtClean="0"/>
              <a:t>Unavailability of port of call</a:t>
            </a:r>
            <a:endParaRPr lang="en-US" sz="2400" b="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96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Risk factors (2/2)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2" y="3230116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6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476672"/>
            <a:ext cx="7520940" cy="439248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0" dirty="0" smtClean="0"/>
              <a:t>Changes in interest rates</a:t>
            </a:r>
          </a:p>
          <a:p>
            <a:pPr>
              <a:buFont typeface="Wingdings" pitchFamily="2" charset="2"/>
              <a:buChar char="Ø"/>
            </a:pPr>
            <a:endParaRPr lang="en-US" sz="2400" b="0" dirty="0" smtClean="0"/>
          </a:p>
          <a:p>
            <a:pPr>
              <a:buFont typeface="Wingdings" pitchFamily="2" charset="2"/>
              <a:buChar char="Ø"/>
            </a:pPr>
            <a:endParaRPr lang="en-US" sz="2400" b="0" dirty="0" smtClean="0"/>
          </a:p>
          <a:p>
            <a:pPr>
              <a:buFont typeface="Wingdings" pitchFamily="2" charset="2"/>
              <a:buChar char="Ø"/>
            </a:pPr>
            <a:endParaRPr lang="en-US" sz="2400" b="0" dirty="0" smtClean="0"/>
          </a:p>
          <a:p>
            <a:pPr>
              <a:buFont typeface="Wingdings" pitchFamily="2" charset="2"/>
              <a:buChar char="Ø"/>
            </a:pPr>
            <a:r>
              <a:rPr lang="en-US" sz="2400" b="0" dirty="0" smtClean="0"/>
              <a:t>Changes in exchange rates</a:t>
            </a:r>
          </a:p>
          <a:p>
            <a:pPr>
              <a:buFont typeface="Wingdings" pitchFamily="2" charset="2"/>
              <a:buChar char="Ø"/>
            </a:pPr>
            <a:endParaRPr lang="en-US" sz="2400" b="0" dirty="0" smtClean="0"/>
          </a:p>
          <a:p>
            <a:pPr>
              <a:buFont typeface="Wingdings" pitchFamily="2" charset="2"/>
              <a:buChar char="Ø"/>
            </a:pPr>
            <a:endParaRPr lang="en-US" sz="2400" b="0" dirty="0" smtClean="0"/>
          </a:p>
          <a:p>
            <a:pPr>
              <a:buFont typeface="Wingdings" pitchFamily="2" charset="2"/>
              <a:buChar char="Ø"/>
            </a:pPr>
            <a:endParaRPr lang="en-US" sz="2400" b="0" dirty="0" smtClean="0"/>
          </a:p>
          <a:p>
            <a:pPr>
              <a:buFont typeface="Wingdings" pitchFamily="2" charset="2"/>
              <a:buChar char="Ø"/>
            </a:pPr>
            <a:r>
              <a:rPr lang="en-US" sz="2400" b="0" dirty="0" smtClean="0"/>
              <a:t>Changes in fuel prices</a:t>
            </a:r>
            <a:endParaRPr lang="en-US" sz="24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97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Market risks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30" y="3241526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2960" y="593347"/>
            <a:ext cx="7520940" cy="427581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 </a:t>
            </a:r>
            <a:r>
              <a:rPr lang="en-GB" sz="2400" b="0" dirty="0"/>
              <a:t>F</a:t>
            </a:r>
            <a:r>
              <a:rPr lang="en-GB" sz="2400" b="0" dirty="0" smtClean="0"/>
              <a:t>orward, swap, option and three-way collar contracts, to reduce our exposure to fluctuations in foreign currency exchange, interest rates and fuel prices</a:t>
            </a:r>
          </a:p>
          <a:p>
            <a:pPr>
              <a:buFont typeface="Arial" pitchFamily="34" charset="0"/>
              <a:buChar char="•"/>
            </a:pPr>
            <a:endParaRPr lang="en-GB" sz="2400" b="0" dirty="0" smtClean="0"/>
          </a:p>
          <a:p>
            <a:pPr>
              <a:buFont typeface="Arial" pitchFamily="34" charset="0"/>
              <a:buChar char="•"/>
            </a:pPr>
            <a:r>
              <a:rPr lang="en-GB" sz="2400" b="0" dirty="0" smtClean="0"/>
              <a:t>Changes in fair value of derivative instruments that are designated as cash flow hedges are recorded as a component of accumulated other comprehensive income (loss) until the underlying hedged transactions are recognized in earnings.</a:t>
            </a:r>
            <a:endParaRPr lang="en-US" sz="2400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98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used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27384"/>
            <a:ext cx="871296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Risk management and derivatives - A.y.2013/14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A41E1B-4F70-4964-A407-84C68BE8251C}" type="slidenum">
              <a:rPr lang="it-IT" smtClean="0"/>
              <a:t>99</a:t>
            </a:fld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22960" y="53286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Derivatives positions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68" y="5805264"/>
            <a:ext cx="1541424" cy="10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8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5846</TotalTime>
  <Words>4451</Words>
  <Application>Microsoft Office PowerPoint</Application>
  <PresentationFormat>Presentazione su schermo (4:3)</PresentationFormat>
  <Paragraphs>899</Paragraphs>
  <Slides>102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102</vt:i4>
      </vt:variant>
    </vt:vector>
  </HeadingPairs>
  <TitlesOfParts>
    <vt:vector size="103" baseType="lpstr">
      <vt:lpstr>Angoli</vt:lpstr>
      <vt:lpstr>Cruise line industry</vt:lpstr>
      <vt:lpstr>agenda</vt:lpstr>
      <vt:lpstr>CRUISE LINE SECTOR</vt:lpstr>
      <vt:lpstr>Risk factors</vt:lpstr>
      <vt:lpstr>Major cruise companies (1/3)</vt:lpstr>
      <vt:lpstr>Major cruise companies (2/3)</vt:lpstr>
      <vt:lpstr>Major cruise companies (3/3)</vt:lpstr>
      <vt:lpstr>Market share of principal companies</vt:lpstr>
      <vt:lpstr>Overall passenger growth </vt:lpstr>
      <vt:lpstr>Age profile of cruise ship passengeR</vt:lpstr>
      <vt:lpstr>INCOME PROFILE</vt:lpstr>
      <vt:lpstr>MARKET DIFFERENTIATION</vt:lpstr>
      <vt:lpstr>REGIONAL SEGMENTATION</vt:lpstr>
      <vt:lpstr>NORTH AMERICA MARKET</vt:lpstr>
      <vt:lpstr>Economic contribution for North America</vt:lpstr>
      <vt:lpstr>Cruise line economic impact</vt:lpstr>
      <vt:lpstr>Economic contribution for North America</vt:lpstr>
      <vt:lpstr>EUROPEAN Market</vt:lpstr>
      <vt:lpstr>Market overview</vt:lpstr>
      <vt:lpstr>Cruise Line Total Expenditures</vt:lpstr>
      <vt:lpstr>Economic Contribution to Europe</vt:lpstr>
      <vt:lpstr>Offer differentiations – “Natural Hedging”</vt:lpstr>
      <vt:lpstr>Market diversification</vt:lpstr>
      <vt:lpstr>Most appealing destination to cruise</vt:lpstr>
      <vt:lpstr>The numbers of cruises sector</vt:lpstr>
      <vt:lpstr>Market projection (1/3)</vt:lpstr>
      <vt:lpstr>Market projection (2/3)</vt:lpstr>
      <vt:lpstr>Market projection (3/3)</vt:lpstr>
      <vt:lpstr>Market Projection [€ Vs $]</vt:lpstr>
      <vt:lpstr>Possible scenarios</vt:lpstr>
      <vt:lpstr>Presentazione standard di PowerPoint</vt:lpstr>
      <vt:lpstr>Presentazione standard di PowerPoint</vt:lpstr>
      <vt:lpstr>history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MARKET RISKS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history</vt:lpstr>
      <vt:lpstr>Presentazione standard di PowerPoint</vt:lpstr>
      <vt:lpstr>Presentazione standard di PowerPoint</vt:lpstr>
      <vt:lpstr>Presentazione standard di PowerPoint</vt:lpstr>
      <vt:lpstr>Share price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listening! 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Virginia Martinelli</dc:creator>
  <cp:lastModifiedBy>Virginia Martinelli</cp:lastModifiedBy>
  <cp:revision>129</cp:revision>
  <dcterms:created xsi:type="dcterms:W3CDTF">2013-12-12T12:27:58Z</dcterms:created>
  <dcterms:modified xsi:type="dcterms:W3CDTF">2013-12-18T07:41:20Z</dcterms:modified>
</cp:coreProperties>
</file>